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1.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Lst>
  <p:notesMasterIdLst>
    <p:notesMasterId r:id="rId236"/>
  </p:notesMasterIdLst>
  <p:handoutMasterIdLst>
    <p:handoutMasterId r:id="rId237"/>
  </p:handoutMasterIdLst>
  <p:sldIdLst>
    <p:sldId id="2072" r:id="rId2"/>
    <p:sldId id="2156" r:id="rId3"/>
    <p:sldId id="2191" r:id="rId4"/>
    <p:sldId id="2192" r:id="rId5"/>
    <p:sldId id="1877" r:id="rId6"/>
    <p:sldId id="2137" r:id="rId7"/>
    <p:sldId id="2138" r:id="rId8"/>
    <p:sldId id="2139" r:id="rId9"/>
    <p:sldId id="2063" r:id="rId10"/>
    <p:sldId id="2157" r:id="rId11"/>
    <p:sldId id="1867" r:id="rId12"/>
    <p:sldId id="1648" r:id="rId13"/>
    <p:sldId id="1650" r:id="rId14"/>
    <p:sldId id="1654" r:id="rId15"/>
    <p:sldId id="1984" r:id="rId16"/>
    <p:sldId id="1985" r:id="rId17"/>
    <p:sldId id="2022" r:id="rId18"/>
    <p:sldId id="1987" r:id="rId19"/>
    <p:sldId id="1664" r:id="rId20"/>
    <p:sldId id="1665" r:id="rId21"/>
    <p:sldId id="1702" r:id="rId22"/>
    <p:sldId id="1666" r:id="rId23"/>
    <p:sldId id="1668" r:id="rId24"/>
    <p:sldId id="2240" r:id="rId25"/>
    <p:sldId id="2241" r:id="rId26"/>
    <p:sldId id="2242" r:id="rId27"/>
    <p:sldId id="1673" r:id="rId28"/>
    <p:sldId id="2064" r:id="rId29"/>
    <p:sldId id="2162" r:id="rId30"/>
    <p:sldId id="2163" r:id="rId31"/>
    <p:sldId id="2164" r:id="rId32"/>
    <p:sldId id="2165" r:id="rId33"/>
    <p:sldId id="2166" r:id="rId34"/>
    <p:sldId id="2167" r:id="rId35"/>
    <p:sldId id="2168" r:id="rId36"/>
    <p:sldId id="2068" r:id="rId37"/>
    <p:sldId id="2158" r:id="rId38"/>
    <p:sldId id="2136" r:id="rId39"/>
    <p:sldId id="2013" r:id="rId40"/>
    <p:sldId id="2014" r:id="rId41"/>
    <p:sldId id="1875" r:id="rId42"/>
    <p:sldId id="2018" r:id="rId43"/>
    <p:sldId id="2019" r:id="rId44"/>
    <p:sldId id="2193" r:id="rId45"/>
    <p:sldId id="2194" r:id="rId46"/>
    <p:sldId id="2195" r:id="rId47"/>
    <p:sldId id="2196" r:id="rId48"/>
    <p:sldId id="2197" r:id="rId49"/>
    <p:sldId id="2198" r:id="rId50"/>
    <p:sldId id="2199" r:id="rId51"/>
    <p:sldId id="2200" r:id="rId52"/>
    <p:sldId id="2201" r:id="rId53"/>
    <p:sldId id="2202" r:id="rId54"/>
    <p:sldId id="1740" r:id="rId55"/>
    <p:sldId id="2161" r:id="rId56"/>
    <p:sldId id="1744" r:id="rId57"/>
    <p:sldId id="2088" r:id="rId58"/>
    <p:sldId id="1746" r:id="rId59"/>
    <p:sldId id="2204" r:id="rId60"/>
    <p:sldId id="2205" r:id="rId61"/>
    <p:sldId id="2206" r:id="rId62"/>
    <p:sldId id="2140" r:id="rId63"/>
    <p:sldId id="2142" r:id="rId64"/>
    <p:sldId id="2143" r:id="rId65"/>
    <p:sldId id="2159" r:id="rId66"/>
    <p:sldId id="1280" r:id="rId67"/>
    <p:sldId id="1641" r:id="rId68"/>
    <p:sldId id="1289" r:id="rId69"/>
    <p:sldId id="1290" r:id="rId70"/>
    <p:sldId id="2229" r:id="rId71"/>
    <p:sldId id="2230" r:id="rId72"/>
    <p:sldId id="2231" r:id="rId73"/>
    <p:sldId id="2232" r:id="rId74"/>
    <p:sldId id="2233" r:id="rId75"/>
    <p:sldId id="2234" r:id="rId76"/>
    <p:sldId id="2235" r:id="rId77"/>
    <p:sldId id="2150" r:id="rId78"/>
    <p:sldId id="2151" r:id="rId79"/>
    <p:sldId id="2152" r:id="rId80"/>
    <p:sldId id="2153" r:id="rId81"/>
    <p:sldId id="2154" r:id="rId82"/>
    <p:sldId id="2169" r:id="rId83"/>
    <p:sldId id="2170" r:id="rId84"/>
    <p:sldId id="2171" r:id="rId85"/>
    <p:sldId id="2172" r:id="rId86"/>
    <p:sldId id="2173" r:id="rId87"/>
    <p:sldId id="2069" r:id="rId88"/>
    <p:sldId id="2160" r:id="rId89"/>
    <p:sldId id="2236" r:id="rId90"/>
    <p:sldId id="2237" r:id="rId91"/>
    <p:sldId id="2091" r:id="rId92"/>
    <p:sldId id="2092" r:id="rId93"/>
    <p:sldId id="2093" r:id="rId94"/>
    <p:sldId id="2238" r:id="rId95"/>
    <p:sldId id="2094" r:id="rId96"/>
    <p:sldId id="2095" r:id="rId97"/>
    <p:sldId id="2096" r:id="rId98"/>
    <p:sldId id="2097" r:id="rId99"/>
    <p:sldId id="2098" r:id="rId100"/>
    <p:sldId id="2099" r:id="rId101"/>
    <p:sldId id="2100" r:id="rId102"/>
    <p:sldId id="2101" r:id="rId103"/>
    <p:sldId id="2102" r:id="rId104"/>
    <p:sldId id="2103" r:id="rId105"/>
    <p:sldId id="2104" r:id="rId106"/>
    <p:sldId id="2109" r:id="rId107"/>
    <p:sldId id="2110" r:id="rId108"/>
    <p:sldId id="2111" r:id="rId109"/>
    <p:sldId id="2106" r:id="rId110"/>
    <p:sldId id="2107" r:id="rId111"/>
    <p:sldId id="2239" r:id="rId112"/>
    <p:sldId id="2207" r:id="rId113"/>
    <p:sldId id="2208" r:id="rId114"/>
    <p:sldId id="2209" r:id="rId115"/>
    <p:sldId id="2210" r:id="rId116"/>
    <p:sldId id="2211" r:id="rId117"/>
    <p:sldId id="2212" r:id="rId118"/>
    <p:sldId id="2213" r:id="rId119"/>
    <p:sldId id="2214" r:id="rId120"/>
    <p:sldId id="2215" r:id="rId121"/>
    <p:sldId id="2216" r:id="rId122"/>
    <p:sldId id="2217" r:id="rId123"/>
    <p:sldId id="2218" r:id="rId124"/>
    <p:sldId id="2219" r:id="rId125"/>
    <p:sldId id="2220" r:id="rId126"/>
    <p:sldId id="2221" r:id="rId127"/>
    <p:sldId id="2222" r:id="rId128"/>
    <p:sldId id="2223" r:id="rId129"/>
    <p:sldId id="2224" r:id="rId130"/>
    <p:sldId id="2225" r:id="rId131"/>
    <p:sldId id="2226" r:id="rId132"/>
    <p:sldId id="2227" r:id="rId133"/>
    <p:sldId id="2228" r:id="rId134"/>
    <p:sldId id="1769" r:id="rId135"/>
    <p:sldId id="2144" r:id="rId136"/>
    <p:sldId id="2145" r:id="rId137"/>
    <p:sldId id="2071" r:id="rId138"/>
    <p:sldId id="2127" r:id="rId139"/>
    <p:sldId id="1528" r:id="rId140"/>
    <p:sldId id="1529" r:id="rId141"/>
    <p:sldId id="1586" r:id="rId142"/>
    <p:sldId id="1725" r:id="rId143"/>
    <p:sldId id="2132" r:id="rId144"/>
    <p:sldId id="2133" r:id="rId145"/>
    <p:sldId id="1870" r:id="rId146"/>
    <p:sldId id="1544" r:id="rId147"/>
    <p:sldId id="2128" r:id="rId148"/>
    <p:sldId id="2129" r:id="rId149"/>
    <p:sldId id="2130" r:id="rId150"/>
    <p:sldId id="2131" r:id="rId151"/>
    <p:sldId id="2135" r:id="rId152"/>
    <p:sldId id="1677" r:id="rId153"/>
    <p:sldId id="1552" r:id="rId154"/>
    <p:sldId id="2267" r:id="rId155"/>
    <p:sldId id="2268" r:id="rId156"/>
    <p:sldId id="2269" r:id="rId157"/>
    <p:sldId id="2270" r:id="rId158"/>
    <p:sldId id="2271" r:id="rId159"/>
    <p:sldId id="2272" r:id="rId160"/>
    <p:sldId id="2074" r:id="rId161"/>
    <p:sldId id="2075" r:id="rId162"/>
    <p:sldId id="2076" r:id="rId163"/>
    <p:sldId id="2174" r:id="rId164"/>
    <p:sldId id="2175" r:id="rId165"/>
    <p:sldId id="2176" r:id="rId166"/>
    <p:sldId id="2177" r:id="rId167"/>
    <p:sldId id="2178" r:id="rId168"/>
    <p:sldId id="2179" r:id="rId169"/>
    <p:sldId id="2180" r:id="rId170"/>
    <p:sldId id="2120" r:id="rId171"/>
    <p:sldId id="2122" r:id="rId172"/>
    <p:sldId id="2121" r:id="rId173"/>
    <p:sldId id="2124" r:id="rId174"/>
    <p:sldId id="2125" r:id="rId175"/>
    <p:sldId id="2126" r:id="rId176"/>
    <p:sldId id="2123" r:id="rId177"/>
    <p:sldId id="2134" r:id="rId178"/>
    <p:sldId id="2244" r:id="rId179"/>
    <p:sldId id="2146" r:id="rId180"/>
    <p:sldId id="2181" r:id="rId181"/>
    <p:sldId id="2182" r:id="rId182"/>
    <p:sldId id="2183" r:id="rId183"/>
    <p:sldId id="2184" r:id="rId184"/>
    <p:sldId id="2187" r:id="rId185"/>
    <p:sldId id="2189" r:id="rId186"/>
    <p:sldId id="2190" r:id="rId187"/>
    <p:sldId id="2023" r:id="rId188"/>
    <p:sldId id="2024" r:id="rId189"/>
    <p:sldId id="2025" r:id="rId190"/>
    <p:sldId id="2026" r:id="rId191"/>
    <p:sldId id="2027" r:id="rId192"/>
    <p:sldId id="2028" r:id="rId193"/>
    <p:sldId id="2029" r:id="rId194"/>
    <p:sldId id="2030" r:id="rId195"/>
    <p:sldId id="2031" r:id="rId196"/>
    <p:sldId id="2032" r:id="rId197"/>
    <p:sldId id="2033" r:id="rId198"/>
    <p:sldId id="2034" r:id="rId199"/>
    <p:sldId id="2035" r:id="rId200"/>
    <p:sldId id="2036" r:id="rId201"/>
    <p:sldId id="2037" r:id="rId202"/>
    <p:sldId id="2038" r:id="rId203"/>
    <p:sldId id="2039" r:id="rId204"/>
    <p:sldId id="2040" r:id="rId205"/>
    <p:sldId id="2041" r:id="rId206"/>
    <p:sldId id="2245" r:id="rId207"/>
    <p:sldId id="2246" r:id="rId208"/>
    <p:sldId id="2247" r:id="rId209"/>
    <p:sldId id="2248" r:id="rId210"/>
    <p:sldId id="2249" r:id="rId211"/>
    <p:sldId id="2250" r:id="rId212"/>
    <p:sldId id="2251" r:id="rId213"/>
    <p:sldId id="2252" r:id="rId214"/>
    <p:sldId id="2253" r:id="rId215"/>
    <p:sldId id="2254" r:id="rId216"/>
    <p:sldId id="2255" r:id="rId217"/>
    <p:sldId id="2256" r:id="rId218"/>
    <p:sldId id="2257" r:id="rId219"/>
    <p:sldId id="2258" r:id="rId220"/>
    <p:sldId id="2259" r:id="rId221"/>
    <p:sldId id="2260" r:id="rId222"/>
    <p:sldId id="2261" r:id="rId223"/>
    <p:sldId id="2262" r:id="rId224"/>
    <p:sldId id="2263" r:id="rId225"/>
    <p:sldId id="2043" r:id="rId226"/>
    <p:sldId id="2265" r:id="rId227"/>
    <p:sldId id="2266" r:id="rId228"/>
    <p:sldId id="2073" r:id="rId229"/>
    <p:sldId id="1957" r:id="rId230"/>
    <p:sldId id="2062" r:id="rId231"/>
    <p:sldId id="1958" r:id="rId232"/>
    <p:sldId id="1959" r:id="rId233"/>
    <p:sldId id="1960" r:id="rId234"/>
    <p:sldId id="1962" r:id="rId235"/>
  </p:sldIdLst>
  <p:sldSz cx="9144000" cy="6858000" type="screen4x3"/>
  <p:notesSz cx="7099300" cy="10234613"/>
  <p:defaultTextStyle>
    <a:defPPr>
      <a:defRPr lang="zh-CN"/>
    </a:defPPr>
    <a:lvl1pPr algn="ctr" rtl="0" fontAlgn="base">
      <a:lnSpc>
        <a:spcPct val="96000"/>
      </a:lnSpc>
      <a:spcBef>
        <a:spcPct val="20000"/>
      </a:spcBef>
      <a:spcAft>
        <a:spcPct val="0"/>
      </a:spcAft>
      <a:defRPr kumimoji="1" sz="1200" kern="1200">
        <a:solidFill>
          <a:schemeClr val="tx1"/>
        </a:solidFill>
        <a:latin typeface="Times New Roman" charset="0"/>
        <a:ea typeface="宋体" charset="0"/>
        <a:cs typeface="宋体" charset="0"/>
      </a:defRPr>
    </a:lvl1pPr>
    <a:lvl2pPr marL="457200" algn="ctr" rtl="0" fontAlgn="base">
      <a:lnSpc>
        <a:spcPct val="96000"/>
      </a:lnSpc>
      <a:spcBef>
        <a:spcPct val="20000"/>
      </a:spcBef>
      <a:spcAft>
        <a:spcPct val="0"/>
      </a:spcAft>
      <a:defRPr kumimoji="1" sz="1200" kern="1200">
        <a:solidFill>
          <a:schemeClr val="tx1"/>
        </a:solidFill>
        <a:latin typeface="Times New Roman" charset="0"/>
        <a:ea typeface="宋体" charset="0"/>
        <a:cs typeface="宋体" charset="0"/>
      </a:defRPr>
    </a:lvl2pPr>
    <a:lvl3pPr marL="914400" algn="ctr" rtl="0" fontAlgn="base">
      <a:lnSpc>
        <a:spcPct val="96000"/>
      </a:lnSpc>
      <a:spcBef>
        <a:spcPct val="20000"/>
      </a:spcBef>
      <a:spcAft>
        <a:spcPct val="0"/>
      </a:spcAft>
      <a:defRPr kumimoji="1" sz="1200" kern="1200">
        <a:solidFill>
          <a:schemeClr val="tx1"/>
        </a:solidFill>
        <a:latin typeface="Times New Roman" charset="0"/>
        <a:ea typeface="宋体" charset="0"/>
        <a:cs typeface="宋体" charset="0"/>
      </a:defRPr>
    </a:lvl3pPr>
    <a:lvl4pPr marL="1371600" algn="ctr" rtl="0" fontAlgn="base">
      <a:lnSpc>
        <a:spcPct val="96000"/>
      </a:lnSpc>
      <a:spcBef>
        <a:spcPct val="20000"/>
      </a:spcBef>
      <a:spcAft>
        <a:spcPct val="0"/>
      </a:spcAft>
      <a:defRPr kumimoji="1" sz="1200" kern="1200">
        <a:solidFill>
          <a:schemeClr val="tx1"/>
        </a:solidFill>
        <a:latin typeface="Times New Roman" charset="0"/>
        <a:ea typeface="宋体" charset="0"/>
        <a:cs typeface="宋体" charset="0"/>
      </a:defRPr>
    </a:lvl4pPr>
    <a:lvl5pPr marL="1828800" algn="ctr" rtl="0" fontAlgn="base">
      <a:lnSpc>
        <a:spcPct val="96000"/>
      </a:lnSpc>
      <a:spcBef>
        <a:spcPct val="20000"/>
      </a:spcBef>
      <a:spcAft>
        <a:spcPct val="0"/>
      </a:spcAft>
      <a:defRPr kumimoji="1" sz="1200" kern="1200">
        <a:solidFill>
          <a:schemeClr val="tx1"/>
        </a:solidFill>
        <a:latin typeface="Times New Roman" charset="0"/>
        <a:ea typeface="宋体" charset="0"/>
        <a:cs typeface="宋体" charset="0"/>
      </a:defRPr>
    </a:lvl5pPr>
    <a:lvl6pPr marL="2286000" algn="l" defTabSz="457200" rtl="0" eaLnBrk="1" latinLnBrk="0" hangingPunct="1">
      <a:defRPr kumimoji="1" sz="1200" kern="1200">
        <a:solidFill>
          <a:schemeClr val="tx1"/>
        </a:solidFill>
        <a:latin typeface="Times New Roman" charset="0"/>
        <a:ea typeface="宋体" charset="0"/>
        <a:cs typeface="宋体" charset="0"/>
      </a:defRPr>
    </a:lvl6pPr>
    <a:lvl7pPr marL="2743200" algn="l" defTabSz="457200" rtl="0" eaLnBrk="1" latinLnBrk="0" hangingPunct="1">
      <a:defRPr kumimoji="1" sz="1200" kern="1200">
        <a:solidFill>
          <a:schemeClr val="tx1"/>
        </a:solidFill>
        <a:latin typeface="Times New Roman" charset="0"/>
        <a:ea typeface="宋体" charset="0"/>
        <a:cs typeface="宋体" charset="0"/>
      </a:defRPr>
    </a:lvl7pPr>
    <a:lvl8pPr marL="3200400" algn="l" defTabSz="457200" rtl="0" eaLnBrk="1" latinLnBrk="0" hangingPunct="1">
      <a:defRPr kumimoji="1" sz="1200" kern="1200">
        <a:solidFill>
          <a:schemeClr val="tx1"/>
        </a:solidFill>
        <a:latin typeface="Times New Roman" charset="0"/>
        <a:ea typeface="宋体" charset="0"/>
        <a:cs typeface="宋体" charset="0"/>
      </a:defRPr>
    </a:lvl8pPr>
    <a:lvl9pPr marL="3657600" algn="l" defTabSz="457200" rtl="0" eaLnBrk="1" latinLnBrk="0" hangingPunct="1">
      <a:defRPr kumimoji="1" sz="1200" kern="1200">
        <a:solidFill>
          <a:schemeClr val="tx1"/>
        </a:solidFill>
        <a:latin typeface="Times New Roman" charset="0"/>
        <a:ea typeface="宋体" charset="0"/>
        <a:cs typeface="宋体" charset="0"/>
      </a:defRPr>
    </a:lvl9pPr>
  </p:defaultTextStyle>
  <p:extLst>
    <p:ext uri="{EFAFB233-063F-42B5-8137-9DF3F51BA10A}">
      <p15:sldGuideLst xmlns:p15="http://schemas.microsoft.com/office/powerpoint/2012/main">
        <p15:guide id="1" orient="horz" pos="4032">
          <p15:clr>
            <a:srgbClr val="A4A3A4"/>
          </p15:clr>
        </p15:guide>
        <p15:guide id="2" pos="2832">
          <p15:clr>
            <a:srgbClr val="A4A3A4"/>
          </p15:clr>
        </p15:guide>
      </p15:sldGuideLst>
    </p:ext>
    <p:ext uri="{2D200454-40CA-4A62-9FC3-DE9A4176ACB9}">
      <p15:notesGuideLst xmlns:p15="http://schemas.microsoft.com/office/powerpoint/2012/main">
        <p15:guide id="1" orient="horz" pos="3223">
          <p15:clr>
            <a:srgbClr val="A4A3A4"/>
          </p15:clr>
        </p15:guide>
        <p15:guide id="2" pos="2236">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rnWhat="outline" hiddenSlides="1" frameSlides="1"/>
  <p:clrMru>
    <a:srgbClr val="39E8E8"/>
    <a:srgbClr val="FF0000"/>
    <a:srgbClr val="00DEA4"/>
    <a:srgbClr val="53FFD2"/>
    <a:srgbClr val="11FFC1"/>
    <a:srgbClr val="75FFDB"/>
    <a:srgbClr val="4FFF4F"/>
    <a:srgbClr val="E1E4FF"/>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3463" autoAdjust="0"/>
    <p:restoredTop sz="93946" autoAdjust="0"/>
  </p:normalViewPr>
  <p:slideViewPr>
    <p:cSldViewPr>
      <p:cViewPr varScale="1">
        <p:scale>
          <a:sx n="85" d="100"/>
          <a:sy n="85" d="100"/>
        </p:scale>
        <p:origin x="819" y="48"/>
      </p:cViewPr>
      <p:guideLst>
        <p:guide orient="horz" pos="4032"/>
        <p:guide pos="2832"/>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23200"/>
    </p:cViewPr>
  </p:sorterViewPr>
  <p:notesViewPr>
    <p:cSldViewPr>
      <p:cViewPr>
        <p:scale>
          <a:sx n="100" d="100"/>
          <a:sy n="100" d="100"/>
        </p:scale>
        <p:origin x="-780" y="1548"/>
      </p:cViewPr>
      <p:guideLst>
        <p:guide orient="horz" pos="3223"/>
        <p:guide pos="2236"/>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handoutMaster" Target="handoutMasters/handoutMaster1.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presProps" Target="presProps.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viewProps" Target="viewProps.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theme" Target="theme/theme1.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tableStyles" Target="tableStyle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notesMaster" Target="notesMasters/notesMaster1.xml"/><Relationship Id="rId26" Type="http://schemas.openxmlformats.org/officeDocument/2006/relationships/slide" Target="slides/slide25.xml"/><Relationship Id="rId231" Type="http://schemas.openxmlformats.org/officeDocument/2006/relationships/slide" Target="slides/slide230.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1"/>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472546701160189"/>
          <c:y val="4.9681706324776732E-2"/>
          <c:w val="0.90541099999999997"/>
          <c:h val="0.86001099999999997"/>
        </c:manualLayout>
      </c:layout>
      <c:lineChart>
        <c:grouping val="standard"/>
        <c:varyColors val="0"/>
        <c:ser>
          <c:idx val="0"/>
          <c:order val="0"/>
          <c:tx>
            <c:strRef>
              <c:f>Sheet1!$B$1</c:f>
              <c:strCache>
                <c:ptCount val="1"/>
                <c:pt idx="0">
                  <c:v>固定成本= K * D / Q</c:v>
                </c:pt>
              </c:strCache>
            </c:strRef>
          </c:tx>
          <c:spPr>
            <a:ln w="38100" cap="flat">
              <a:solidFill>
                <a:srgbClr val="777777"/>
              </a:solidFill>
              <a:prstDash val="solid"/>
              <a:round/>
            </a:ln>
            <a:effectLst/>
          </c:spPr>
          <c:marker>
            <c:symbol val="none"/>
          </c:marker>
          <c:cat>
            <c:strRef>
              <c:f>Sheet1!$A$2:$A$239</c:f>
              <c:strCache>
                <c:ptCount val="238"/>
                <c:pt idx="0">
                  <c:v>40</c:v>
                </c:pt>
                <c:pt idx="1">
                  <c:v>45</c:v>
                </c:pt>
                <c:pt idx="2">
                  <c:v>50</c:v>
                </c:pt>
                <c:pt idx="3">
                  <c:v>55</c:v>
                </c:pt>
                <c:pt idx="4">
                  <c:v>60</c:v>
                </c:pt>
                <c:pt idx="5">
                  <c:v>65</c:v>
                </c:pt>
                <c:pt idx="6">
                  <c:v>70</c:v>
                </c:pt>
                <c:pt idx="7">
                  <c:v>75</c:v>
                </c:pt>
                <c:pt idx="8">
                  <c:v>80</c:v>
                </c:pt>
                <c:pt idx="9">
                  <c:v>85</c:v>
                </c:pt>
                <c:pt idx="10">
                  <c:v>90</c:v>
                </c:pt>
                <c:pt idx="11">
                  <c:v>95</c:v>
                </c:pt>
                <c:pt idx="12">
                  <c:v>100</c:v>
                </c:pt>
                <c:pt idx="13">
                  <c:v>105</c:v>
                </c:pt>
                <c:pt idx="14">
                  <c:v>110</c:v>
                </c:pt>
                <c:pt idx="15">
                  <c:v>115</c:v>
                </c:pt>
                <c:pt idx="16">
                  <c:v>120</c:v>
                </c:pt>
                <c:pt idx="17">
                  <c:v>125</c:v>
                </c:pt>
                <c:pt idx="18">
                  <c:v>130</c:v>
                </c:pt>
                <c:pt idx="19">
                  <c:v>135</c:v>
                </c:pt>
                <c:pt idx="20">
                  <c:v>140</c:v>
                </c:pt>
                <c:pt idx="21">
                  <c:v>145</c:v>
                </c:pt>
                <c:pt idx="22">
                  <c:v>150</c:v>
                </c:pt>
                <c:pt idx="23">
                  <c:v>155</c:v>
                </c:pt>
                <c:pt idx="24">
                  <c:v>160</c:v>
                </c:pt>
                <c:pt idx="25">
                  <c:v>165</c:v>
                </c:pt>
                <c:pt idx="26">
                  <c:v>170</c:v>
                </c:pt>
                <c:pt idx="27">
                  <c:v>175</c:v>
                </c:pt>
                <c:pt idx="28">
                  <c:v>180</c:v>
                </c:pt>
                <c:pt idx="29">
                  <c:v>185</c:v>
                </c:pt>
                <c:pt idx="30">
                  <c:v>190</c:v>
                </c:pt>
                <c:pt idx="31">
                  <c:v>195</c:v>
                </c:pt>
                <c:pt idx="32">
                  <c:v>200</c:v>
                </c:pt>
                <c:pt idx="33">
                  <c:v>205</c:v>
                </c:pt>
                <c:pt idx="34">
                  <c:v>210</c:v>
                </c:pt>
                <c:pt idx="35">
                  <c:v>215</c:v>
                </c:pt>
                <c:pt idx="36">
                  <c:v>220</c:v>
                </c:pt>
                <c:pt idx="37">
                  <c:v>225</c:v>
                </c:pt>
                <c:pt idx="38">
                  <c:v>230</c:v>
                </c:pt>
                <c:pt idx="39">
                  <c:v>235</c:v>
                </c:pt>
                <c:pt idx="40">
                  <c:v>240</c:v>
                </c:pt>
                <c:pt idx="41">
                  <c:v>245</c:v>
                </c:pt>
                <c:pt idx="42">
                  <c:v>250</c:v>
                </c:pt>
                <c:pt idx="43">
                  <c:v>255</c:v>
                </c:pt>
                <c:pt idx="44">
                  <c:v>260</c:v>
                </c:pt>
                <c:pt idx="45">
                  <c:v>265</c:v>
                </c:pt>
                <c:pt idx="46">
                  <c:v>270</c:v>
                </c:pt>
                <c:pt idx="47">
                  <c:v>275</c:v>
                </c:pt>
                <c:pt idx="48">
                  <c:v>280</c:v>
                </c:pt>
                <c:pt idx="49">
                  <c:v>285</c:v>
                </c:pt>
                <c:pt idx="50">
                  <c:v>290</c:v>
                </c:pt>
                <c:pt idx="51">
                  <c:v>295</c:v>
                </c:pt>
                <c:pt idx="52">
                  <c:v>300</c:v>
                </c:pt>
                <c:pt idx="53">
                  <c:v>305</c:v>
                </c:pt>
                <c:pt idx="54">
                  <c:v>310</c:v>
                </c:pt>
                <c:pt idx="55">
                  <c:v>315</c:v>
                </c:pt>
                <c:pt idx="56">
                  <c:v>320</c:v>
                </c:pt>
                <c:pt idx="57">
                  <c:v>325</c:v>
                </c:pt>
                <c:pt idx="58">
                  <c:v>330</c:v>
                </c:pt>
                <c:pt idx="59">
                  <c:v>335</c:v>
                </c:pt>
                <c:pt idx="60">
                  <c:v>340</c:v>
                </c:pt>
                <c:pt idx="61">
                  <c:v>345</c:v>
                </c:pt>
                <c:pt idx="62">
                  <c:v>350</c:v>
                </c:pt>
                <c:pt idx="63">
                  <c:v>355</c:v>
                </c:pt>
                <c:pt idx="64">
                  <c:v>360</c:v>
                </c:pt>
                <c:pt idx="65">
                  <c:v>365</c:v>
                </c:pt>
                <c:pt idx="66">
                  <c:v>370</c:v>
                </c:pt>
                <c:pt idx="67">
                  <c:v>375</c:v>
                </c:pt>
                <c:pt idx="68">
                  <c:v>380</c:v>
                </c:pt>
                <c:pt idx="69">
                  <c:v>385</c:v>
                </c:pt>
                <c:pt idx="70">
                  <c:v>390</c:v>
                </c:pt>
                <c:pt idx="71">
                  <c:v>395</c:v>
                </c:pt>
                <c:pt idx="72">
                  <c:v>400</c:v>
                </c:pt>
                <c:pt idx="73">
                  <c:v>405</c:v>
                </c:pt>
                <c:pt idx="74">
                  <c:v>410</c:v>
                </c:pt>
                <c:pt idx="75">
                  <c:v>415</c:v>
                </c:pt>
                <c:pt idx="76">
                  <c:v>420</c:v>
                </c:pt>
                <c:pt idx="77">
                  <c:v>425</c:v>
                </c:pt>
                <c:pt idx="78">
                  <c:v>430</c:v>
                </c:pt>
                <c:pt idx="79">
                  <c:v>435</c:v>
                </c:pt>
                <c:pt idx="80">
                  <c:v>440</c:v>
                </c:pt>
                <c:pt idx="81">
                  <c:v>445</c:v>
                </c:pt>
                <c:pt idx="82">
                  <c:v>450</c:v>
                </c:pt>
                <c:pt idx="83">
                  <c:v>455</c:v>
                </c:pt>
                <c:pt idx="84">
                  <c:v>460</c:v>
                </c:pt>
                <c:pt idx="85">
                  <c:v>465</c:v>
                </c:pt>
                <c:pt idx="86">
                  <c:v>470</c:v>
                </c:pt>
                <c:pt idx="87">
                  <c:v>475</c:v>
                </c:pt>
                <c:pt idx="88">
                  <c:v>480</c:v>
                </c:pt>
                <c:pt idx="89">
                  <c:v>485</c:v>
                </c:pt>
                <c:pt idx="90">
                  <c:v>490</c:v>
                </c:pt>
                <c:pt idx="91">
                  <c:v>495</c:v>
                </c:pt>
                <c:pt idx="92">
                  <c:v>500</c:v>
                </c:pt>
                <c:pt idx="93">
                  <c:v>505</c:v>
                </c:pt>
                <c:pt idx="94">
                  <c:v>510</c:v>
                </c:pt>
                <c:pt idx="95">
                  <c:v>515</c:v>
                </c:pt>
                <c:pt idx="96">
                  <c:v>520</c:v>
                </c:pt>
                <c:pt idx="97">
                  <c:v>525</c:v>
                </c:pt>
                <c:pt idx="98">
                  <c:v>530</c:v>
                </c:pt>
                <c:pt idx="99">
                  <c:v>535</c:v>
                </c:pt>
                <c:pt idx="100">
                  <c:v>540</c:v>
                </c:pt>
                <c:pt idx="101">
                  <c:v>545</c:v>
                </c:pt>
                <c:pt idx="102">
                  <c:v>550</c:v>
                </c:pt>
                <c:pt idx="103">
                  <c:v>555</c:v>
                </c:pt>
                <c:pt idx="104">
                  <c:v>560</c:v>
                </c:pt>
                <c:pt idx="105">
                  <c:v>565</c:v>
                </c:pt>
                <c:pt idx="106">
                  <c:v>570</c:v>
                </c:pt>
                <c:pt idx="107">
                  <c:v>575</c:v>
                </c:pt>
                <c:pt idx="108">
                  <c:v>580</c:v>
                </c:pt>
                <c:pt idx="109">
                  <c:v>585</c:v>
                </c:pt>
                <c:pt idx="110">
                  <c:v>590</c:v>
                </c:pt>
                <c:pt idx="111">
                  <c:v>595</c:v>
                </c:pt>
                <c:pt idx="112">
                  <c:v>600</c:v>
                </c:pt>
                <c:pt idx="113">
                  <c:v>605</c:v>
                </c:pt>
                <c:pt idx="114">
                  <c:v>610</c:v>
                </c:pt>
                <c:pt idx="115">
                  <c:v>615</c:v>
                </c:pt>
                <c:pt idx="116">
                  <c:v>620</c:v>
                </c:pt>
                <c:pt idx="117">
                  <c:v>625</c:v>
                </c:pt>
                <c:pt idx="118">
                  <c:v>630</c:v>
                </c:pt>
                <c:pt idx="119">
                  <c:v>635</c:v>
                </c:pt>
                <c:pt idx="120">
                  <c:v>640</c:v>
                </c:pt>
                <c:pt idx="121">
                  <c:v>645</c:v>
                </c:pt>
                <c:pt idx="122">
                  <c:v>650</c:v>
                </c:pt>
                <c:pt idx="123">
                  <c:v>655</c:v>
                </c:pt>
                <c:pt idx="124">
                  <c:v>660</c:v>
                </c:pt>
                <c:pt idx="125">
                  <c:v>665</c:v>
                </c:pt>
                <c:pt idx="126">
                  <c:v>670</c:v>
                </c:pt>
                <c:pt idx="127">
                  <c:v>675</c:v>
                </c:pt>
                <c:pt idx="128">
                  <c:v>680</c:v>
                </c:pt>
                <c:pt idx="129">
                  <c:v>685</c:v>
                </c:pt>
                <c:pt idx="130">
                  <c:v>690</c:v>
                </c:pt>
                <c:pt idx="131">
                  <c:v>695</c:v>
                </c:pt>
                <c:pt idx="132">
                  <c:v>700</c:v>
                </c:pt>
                <c:pt idx="133">
                  <c:v>705</c:v>
                </c:pt>
                <c:pt idx="134">
                  <c:v>710</c:v>
                </c:pt>
                <c:pt idx="135">
                  <c:v>715</c:v>
                </c:pt>
                <c:pt idx="136">
                  <c:v>720</c:v>
                </c:pt>
                <c:pt idx="137">
                  <c:v>725</c:v>
                </c:pt>
                <c:pt idx="138">
                  <c:v>730</c:v>
                </c:pt>
                <c:pt idx="139">
                  <c:v>735</c:v>
                </c:pt>
                <c:pt idx="140">
                  <c:v>740</c:v>
                </c:pt>
                <c:pt idx="141">
                  <c:v>745</c:v>
                </c:pt>
                <c:pt idx="142">
                  <c:v>750</c:v>
                </c:pt>
                <c:pt idx="143">
                  <c:v>755</c:v>
                </c:pt>
                <c:pt idx="144">
                  <c:v>760</c:v>
                </c:pt>
                <c:pt idx="145">
                  <c:v>765</c:v>
                </c:pt>
                <c:pt idx="146">
                  <c:v>770</c:v>
                </c:pt>
                <c:pt idx="147">
                  <c:v>775</c:v>
                </c:pt>
                <c:pt idx="148">
                  <c:v>780</c:v>
                </c:pt>
                <c:pt idx="149">
                  <c:v>785</c:v>
                </c:pt>
                <c:pt idx="150">
                  <c:v>790</c:v>
                </c:pt>
                <c:pt idx="151">
                  <c:v>795</c:v>
                </c:pt>
                <c:pt idx="152">
                  <c:v>800</c:v>
                </c:pt>
                <c:pt idx="153">
                  <c:v>805</c:v>
                </c:pt>
                <c:pt idx="154">
                  <c:v>810</c:v>
                </c:pt>
                <c:pt idx="155">
                  <c:v>815</c:v>
                </c:pt>
                <c:pt idx="156">
                  <c:v>820</c:v>
                </c:pt>
                <c:pt idx="157">
                  <c:v>825</c:v>
                </c:pt>
                <c:pt idx="158">
                  <c:v>830</c:v>
                </c:pt>
                <c:pt idx="159">
                  <c:v>835</c:v>
                </c:pt>
                <c:pt idx="160">
                  <c:v>840</c:v>
                </c:pt>
                <c:pt idx="161">
                  <c:v>845</c:v>
                </c:pt>
                <c:pt idx="162">
                  <c:v>850</c:v>
                </c:pt>
                <c:pt idx="163">
                  <c:v>855</c:v>
                </c:pt>
                <c:pt idx="164">
                  <c:v>860</c:v>
                </c:pt>
                <c:pt idx="165">
                  <c:v>865</c:v>
                </c:pt>
                <c:pt idx="166">
                  <c:v>870</c:v>
                </c:pt>
                <c:pt idx="167">
                  <c:v>875</c:v>
                </c:pt>
                <c:pt idx="168">
                  <c:v>880</c:v>
                </c:pt>
                <c:pt idx="169">
                  <c:v>885</c:v>
                </c:pt>
                <c:pt idx="170">
                  <c:v>890</c:v>
                </c:pt>
                <c:pt idx="171">
                  <c:v>895</c:v>
                </c:pt>
                <c:pt idx="172">
                  <c:v>900</c:v>
                </c:pt>
                <c:pt idx="173">
                  <c:v>905</c:v>
                </c:pt>
                <c:pt idx="174">
                  <c:v>910</c:v>
                </c:pt>
                <c:pt idx="175">
                  <c:v>915</c:v>
                </c:pt>
                <c:pt idx="176">
                  <c:v>920</c:v>
                </c:pt>
                <c:pt idx="177">
                  <c:v>925</c:v>
                </c:pt>
                <c:pt idx="178">
                  <c:v>930</c:v>
                </c:pt>
                <c:pt idx="179">
                  <c:v>935</c:v>
                </c:pt>
                <c:pt idx="180">
                  <c:v>940</c:v>
                </c:pt>
                <c:pt idx="181">
                  <c:v>945</c:v>
                </c:pt>
                <c:pt idx="182">
                  <c:v>950</c:v>
                </c:pt>
                <c:pt idx="183">
                  <c:v>955</c:v>
                </c:pt>
                <c:pt idx="184">
                  <c:v>960</c:v>
                </c:pt>
                <c:pt idx="185">
                  <c:v>965</c:v>
                </c:pt>
                <c:pt idx="186">
                  <c:v>970</c:v>
                </c:pt>
                <c:pt idx="187">
                  <c:v>975</c:v>
                </c:pt>
                <c:pt idx="188">
                  <c:v>980</c:v>
                </c:pt>
                <c:pt idx="189">
                  <c:v>985</c:v>
                </c:pt>
                <c:pt idx="190">
                  <c:v>990</c:v>
                </c:pt>
                <c:pt idx="191">
                  <c:v>995</c:v>
                </c:pt>
                <c:pt idx="192">
                  <c:v>1000</c:v>
                </c:pt>
                <c:pt idx="193">
                  <c:v>1005</c:v>
                </c:pt>
                <c:pt idx="194">
                  <c:v>1010</c:v>
                </c:pt>
                <c:pt idx="195">
                  <c:v>1015</c:v>
                </c:pt>
                <c:pt idx="196">
                  <c:v>1020</c:v>
                </c:pt>
                <c:pt idx="197">
                  <c:v>1025</c:v>
                </c:pt>
                <c:pt idx="198">
                  <c:v>1030</c:v>
                </c:pt>
                <c:pt idx="199">
                  <c:v>1035</c:v>
                </c:pt>
                <c:pt idx="200">
                  <c:v>1040</c:v>
                </c:pt>
                <c:pt idx="201">
                  <c:v>1045</c:v>
                </c:pt>
                <c:pt idx="202">
                  <c:v>1050</c:v>
                </c:pt>
                <c:pt idx="203">
                  <c:v>1055</c:v>
                </c:pt>
                <c:pt idx="204">
                  <c:v>1060</c:v>
                </c:pt>
                <c:pt idx="205">
                  <c:v>1065</c:v>
                </c:pt>
                <c:pt idx="206">
                  <c:v>1070</c:v>
                </c:pt>
                <c:pt idx="207">
                  <c:v>1075</c:v>
                </c:pt>
                <c:pt idx="208">
                  <c:v>1080</c:v>
                </c:pt>
                <c:pt idx="209">
                  <c:v>1085</c:v>
                </c:pt>
                <c:pt idx="210">
                  <c:v>1090</c:v>
                </c:pt>
                <c:pt idx="211">
                  <c:v>1095</c:v>
                </c:pt>
                <c:pt idx="212">
                  <c:v>1100</c:v>
                </c:pt>
                <c:pt idx="213">
                  <c:v>1105</c:v>
                </c:pt>
                <c:pt idx="214">
                  <c:v>1110</c:v>
                </c:pt>
                <c:pt idx="215">
                  <c:v>1115</c:v>
                </c:pt>
                <c:pt idx="216">
                  <c:v>1120</c:v>
                </c:pt>
                <c:pt idx="217">
                  <c:v>1125</c:v>
                </c:pt>
                <c:pt idx="218">
                  <c:v>1130</c:v>
                </c:pt>
                <c:pt idx="219">
                  <c:v>1135</c:v>
                </c:pt>
                <c:pt idx="220">
                  <c:v>1140</c:v>
                </c:pt>
                <c:pt idx="221">
                  <c:v>1145</c:v>
                </c:pt>
                <c:pt idx="222">
                  <c:v>1150</c:v>
                </c:pt>
                <c:pt idx="223">
                  <c:v>1155</c:v>
                </c:pt>
                <c:pt idx="224">
                  <c:v>1160</c:v>
                </c:pt>
                <c:pt idx="225">
                  <c:v>1165</c:v>
                </c:pt>
                <c:pt idx="226">
                  <c:v>1170</c:v>
                </c:pt>
                <c:pt idx="227">
                  <c:v>1175</c:v>
                </c:pt>
                <c:pt idx="228">
                  <c:v>1180</c:v>
                </c:pt>
                <c:pt idx="229">
                  <c:v>1185</c:v>
                </c:pt>
                <c:pt idx="230">
                  <c:v>1190</c:v>
                </c:pt>
                <c:pt idx="231">
                  <c:v>1195</c:v>
                </c:pt>
                <c:pt idx="232">
                  <c:v>1200</c:v>
                </c:pt>
                <c:pt idx="233">
                  <c:v>1205</c:v>
                </c:pt>
                <c:pt idx="234">
                  <c:v>1210</c:v>
                </c:pt>
                <c:pt idx="235">
                  <c:v>1215</c:v>
                </c:pt>
                <c:pt idx="236">
                  <c:v>1220</c:v>
                </c:pt>
                <c:pt idx="237">
                  <c:v>1225</c:v>
                </c:pt>
              </c:strCache>
            </c:strRef>
          </c:cat>
          <c:val>
            <c:numRef>
              <c:f>Sheet1!$B$2:$B$239</c:f>
              <c:numCache>
                <c:formatCode>General</c:formatCode>
                <c:ptCount val="238"/>
                <c:pt idx="0">
                  <c:v>60000</c:v>
                </c:pt>
                <c:pt idx="1">
                  <c:v>53333.333333333336</c:v>
                </c:pt>
                <c:pt idx="2">
                  <c:v>48000</c:v>
                </c:pt>
                <c:pt idx="3">
                  <c:v>43636.363636363625</c:v>
                </c:pt>
                <c:pt idx="4">
                  <c:v>40000</c:v>
                </c:pt>
                <c:pt idx="5">
                  <c:v>36923.076923076937</c:v>
                </c:pt>
                <c:pt idx="6">
                  <c:v>34285.714285714275</c:v>
                </c:pt>
                <c:pt idx="7">
                  <c:v>32000</c:v>
                </c:pt>
                <c:pt idx="8">
                  <c:v>30000</c:v>
                </c:pt>
                <c:pt idx="9">
                  <c:v>28235.294117647059</c:v>
                </c:pt>
                <c:pt idx="10">
                  <c:v>26666.666666666661</c:v>
                </c:pt>
                <c:pt idx="11">
                  <c:v>25263.157894736851</c:v>
                </c:pt>
                <c:pt idx="12">
                  <c:v>24000</c:v>
                </c:pt>
                <c:pt idx="13">
                  <c:v>22857.142857142859</c:v>
                </c:pt>
                <c:pt idx="14">
                  <c:v>21818.18181818182</c:v>
                </c:pt>
                <c:pt idx="15">
                  <c:v>20869.5652173913</c:v>
                </c:pt>
                <c:pt idx="16">
                  <c:v>20000</c:v>
                </c:pt>
                <c:pt idx="17">
                  <c:v>19200</c:v>
                </c:pt>
                <c:pt idx="18">
                  <c:v>18461.538461538457</c:v>
                </c:pt>
                <c:pt idx="19">
                  <c:v>17777.77777777777</c:v>
                </c:pt>
                <c:pt idx="20">
                  <c:v>17142.857142857134</c:v>
                </c:pt>
                <c:pt idx="21">
                  <c:v>16551.724137931036</c:v>
                </c:pt>
                <c:pt idx="22">
                  <c:v>16000</c:v>
                </c:pt>
                <c:pt idx="23">
                  <c:v>15483.870967741932</c:v>
                </c:pt>
                <c:pt idx="24">
                  <c:v>15000</c:v>
                </c:pt>
                <c:pt idx="25">
                  <c:v>14545.454545454544</c:v>
                </c:pt>
                <c:pt idx="26">
                  <c:v>14117.647058823533</c:v>
                </c:pt>
                <c:pt idx="27">
                  <c:v>13714.28571428571</c:v>
                </c:pt>
                <c:pt idx="28">
                  <c:v>13333.33333333333</c:v>
                </c:pt>
                <c:pt idx="29">
                  <c:v>12972.972972972973</c:v>
                </c:pt>
                <c:pt idx="30">
                  <c:v>12631.578947368422</c:v>
                </c:pt>
                <c:pt idx="31">
                  <c:v>12307.69230769231</c:v>
                </c:pt>
                <c:pt idx="32">
                  <c:v>12000</c:v>
                </c:pt>
                <c:pt idx="33">
                  <c:v>11707.317073170731</c:v>
                </c:pt>
                <c:pt idx="34">
                  <c:v>11428.571428571433</c:v>
                </c:pt>
                <c:pt idx="35">
                  <c:v>11162.79069767442</c:v>
                </c:pt>
                <c:pt idx="36">
                  <c:v>10909.090909090901</c:v>
                </c:pt>
                <c:pt idx="37">
                  <c:v>10666.666666666662</c:v>
                </c:pt>
                <c:pt idx="38">
                  <c:v>10434.782608695652</c:v>
                </c:pt>
                <c:pt idx="39">
                  <c:v>10212.765957446809</c:v>
                </c:pt>
                <c:pt idx="40">
                  <c:v>10000</c:v>
                </c:pt>
                <c:pt idx="41">
                  <c:v>9795.9183673469397</c:v>
                </c:pt>
                <c:pt idx="42">
                  <c:v>9600</c:v>
                </c:pt>
                <c:pt idx="43">
                  <c:v>9411.7647058823568</c:v>
                </c:pt>
                <c:pt idx="44">
                  <c:v>9230.7692307692269</c:v>
                </c:pt>
                <c:pt idx="45">
                  <c:v>9056.6037735849059</c:v>
                </c:pt>
                <c:pt idx="46">
                  <c:v>8888.888888888885</c:v>
                </c:pt>
                <c:pt idx="47">
                  <c:v>8727.2727272727298</c:v>
                </c:pt>
                <c:pt idx="48">
                  <c:v>8571.428571428567</c:v>
                </c:pt>
                <c:pt idx="49">
                  <c:v>8421.052631578943</c:v>
                </c:pt>
                <c:pt idx="50">
                  <c:v>8275.8620689655145</c:v>
                </c:pt>
                <c:pt idx="51">
                  <c:v>8135.593220338983</c:v>
                </c:pt>
                <c:pt idx="52">
                  <c:v>8000</c:v>
                </c:pt>
                <c:pt idx="53">
                  <c:v>7868.8524590163934</c:v>
                </c:pt>
                <c:pt idx="54">
                  <c:v>7741.9354838709678</c:v>
                </c:pt>
                <c:pt idx="55">
                  <c:v>7619.0476190476184</c:v>
                </c:pt>
                <c:pt idx="56">
                  <c:v>7500</c:v>
                </c:pt>
                <c:pt idx="57">
                  <c:v>7384.6153846153866</c:v>
                </c:pt>
                <c:pt idx="58">
                  <c:v>7272.7272727272721</c:v>
                </c:pt>
                <c:pt idx="59">
                  <c:v>7164.1791044776164</c:v>
                </c:pt>
                <c:pt idx="60">
                  <c:v>7058.8235294117694</c:v>
                </c:pt>
                <c:pt idx="61">
                  <c:v>6956.521739130435</c:v>
                </c:pt>
                <c:pt idx="62">
                  <c:v>6857.1428571428569</c:v>
                </c:pt>
                <c:pt idx="63">
                  <c:v>6760.5633802816901</c:v>
                </c:pt>
                <c:pt idx="64">
                  <c:v>6666.6666666666724</c:v>
                </c:pt>
                <c:pt idx="65">
                  <c:v>6575.342465753426</c:v>
                </c:pt>
                <c:pt idx="66">
                  <c:v>6486.4864864864894</c:v>
                </c:pt>
                <c:pt idx="67">
                  <c:v>6400</c:v>
                </c:pt>
                <c:pt idx="68">
                  <c:v>6315.7894736842109</c:v>
                </c:pt>
                <c:pt idx="69">
                  <c:v>6233.7662337662359</c:v>
                </c:pt>
                <c:pt idx="70">
                  <c:v>6153.8461538461524</c:v>
                </c:pt>
                <c:pt idx="71">
                  <c:v>6075.9493670886077</c:v>
                </c:pt>
                <c:pt idx="72">
                  <c:v>6000</c:v>
                </c:pt>
                <c:pt idx="73">
                  <c:v>5925.9259259259252</c:v>
                </c:pt>
                <c:pt idx="74">
                  <c:v>5853.6585365853698</c:v>
                </c:pt>
                <c:pt idx="75">
                  <c:v>5783.1325301204824</c:v>
                </c:pt>
                <c:pt idx="76">
                  <c:v>5714.2857142857147</c:v>
                </c:pt>
                <c:pt idx="77">
                  <c:v>5647.0588235294144</c:v>
                </c:pt>
                <c:pt idx="78">
                  <c:v>5581.3953488372099</c:v>
                </c:pt>
                <c:pt idx="79">
                  <c:v>5517.2413793103433</c:v>
                </c:pt>
                <c:pt idx="80">
                  <c:v>5454.545454545454</c:v>
                </c:pt>
                <c:pt idx="81">
                  <c:v>5393.2584269662921</c:v>
                </c:pt>
                <c:pt idx="82">
                  <c:v>5333.3333333333312</c:v>
                </c:pt>
                <c:pt idx="83">
                  <c:v>5274.7252747252778</c:v>
                </c:pt>
                <c:pt idx="84">
                  <c:v>5217.3913043478278</c:v>
                </c:pt>
                <c:pt idx="85">
                  <c:v>5161.2903225806449</c:v>
                </c:pt>
                <c:pt idx="86">
                  <c:v>5106.3829787234044</c:v>
                </c:pt>
                <c:pt idx="87">
                  <c:v>5052.6315789473683</c:v>
                </c:pt>
                <c:pt idx="88">
                  <c:v>5000</c:v>
                </c:pt>
                <c:pt idx="89">
                  <c:v>4948.4536082474206</c:v>
                </c:pt>
                <c:pt idx="90">
                  <c:v>4897.9591836734717</c:v>
                </c:pt>
                <c:pt idx="91">
                  <c:v>4848.484848484849</c:v>
                </c:pt>
                <c:pt idx="92">
                  <c:v>4800</c:v>
                </c:pt>
                <c:pt idx="93">
                  <c:v>4752.4752475247506</c:v>
                </c:pt>
                <c:pt idx="94">
                  <c:v>4705.8823529411766</c:v>
                </c:pt>
                <c:pt idx="95">
                  <c:v>4660.1941747572846</c:v>
                </c:pt>
                <c:pt idx="96">
                  <c:v>4615.3846153846134</c:v>
                </c:pt>
                <c:pt idx="97">
                  <c:v>4571.4285714285734</c:v>
                </c:pt>
                <c:pt idx="98">
                  <c:v>4528.3018867924529</c:v>
                </c:pt>
                <c:pt idx="99">
                  <c:v>4485.9813084112147</c:v>
                </c:pt>
                <c:pt idx="100">
                  <c:v>4444.4444444444434</c:v>
                </c:pt>
                <c:pt idx="101">
                  <c:v>4403.6697247706452</c:v>
                </c:pt>
                <c:pt idx="102">
                  <c:v>4363.6363636363631</c:v>
                </c:pt>
                <c:pt idx="103">
                  <c:v>4324.3243243243242</c:v>
                </c:pt>
                <c:pt idx="104">
                  <c:v>4285.7142857142844</c:v>
                </c:pt>
                <c:pt idx="105">
                  <c:v>4247.787610619469</c:v>
                </c:pt>
                <c:pt idx="106">
                  <c:v>4210.5263157894733</c:v>
                </c:pt>
                <c:pt idx="107">
                  <c:v>4173.913043478261</c:v>
                </c:pt>
                <c:pt idx="108">
                  <c:v>4137.9310344827609</c:v>
                </c:pt>
                <c:pt idx="109">
                  <c:v>4102.5641025641044</c:v>
                </c:pt>
                <c:pt idx="110">
                  <c:v>4067.796610169491</c:v>
                </c:pt>
                <c:pt idx="111">
                  <c:v>4033.613445378151</c:v>
                </c:pt>
                <c:pt idx="112">
                  <c:v>4000</c:v>
                </c:pt>
                <c:pt idx="113">
                  <c:v>3966.9421487603308</c:v>
                </c:pt>
                <c:pt idx="114">
                  <c:v>3934.4262295081971</c:v>
                </c:pt>
                <c:pt idx="115">
                  <c:v>3902.4390243902449</c:v>
                </c:pt>
                <c:pt idx="116">
                  <c:v>3870.9677419354848</c:v>
                </c:pt>
                <c:pt idx="117">
                  <c:v>3840</c:v>
                </c:pt>
                <c:pt idx="118">
                  <c:v>3809.5238095238092</c:v>
                </c:pt>
                <c:pt idx="119">
                  <c:v>3779.5275590551182</c:v>
                </c:pt>
                <c:pt idx="120">
                  <c:v>3750</c:v>
                </c:pt>
                <c:pt idx="121">
                  <c:v>3720.9302325581411</c:v>
                </c:pt>
                <c:pt idx="122">
                  <c:v>3692.3076923076919</c:v>
                </c:pt>
                <c:pt idx="123">
                  <c:v>3664.1221374045808</c:v>
                </c:pt>
                <c:pt idx="124">
                  <c:v>3636.363636363636</c:v>
                </c:pt>
                <c:pt idx="125">
                  <c:v>3609.0225563909771</c:v>
                </c:pt>
                <c:pt idx="126">
                  <c:v>3582.0895522388068</c:v>
                </c:pt>
                <c:pt idx="127">
                  <c:v>3555.555555555557</c:v>
                </c:pt>
                <c:pt idx="128">
                  <c:v>3529.411764705882</c:v>
                </c:pt>
                <c:pt idx="129">
                  <c:v>3503.649635036496</c:v>
                </c:pt>
                <c:pt idx="130">
                  <c:v>3478.2608695652161</c:v>
                </c:pt>
                <c:pt idx="131">
                  <c:v>3453.2374100719421</c:v>
                </c:pt>
                <c:pt idx="132">
                  <c:v>3428.5714285714298</c:v>
                </c:pt>
                <c:pt idx="133">
                  <c:v>3404.255319148936</c:v>
                </c:pt>
                <c:pt idx="134">
                  <c:v>3380.2816901408441</c:v>
                </c:pt>
                <c:pt idx="135">
                  <c:v>3356.643356643357</c:v>
                </c:pt>
                <c:pt idx="136">
                  <c:v>3333.3333333333362</c:v>
                </c:pt>
                <c:pt idx="137">
                  <c:v>3310.344827586207</c:v>
                </c:pt>
                <c:pt idx="138">
                  <c:v>3287.671232876713</c:v>
                </c:pt>
                <c:pt idx="139">
                  <c:v>3265.3061224489802</c:v>
                </c:pt>
                <c:pt idx="140">
                  <c:v>3243.2432432432438</c:v>
                </c:pt>
                <c:pt idx="141">
                  <c:v>3221.4765100671152</c:v>
                </c:pt>
                <c:pt idx="142">
                  <c:v>3200</c:v>
                </c:pt>
                <c:pt idx="143">
                  <c:v>3178.8079470198668</c:v>
                </c:pt>
                <c:pt idx="144">
                  <c:v>3157.8947368421068</c:v>
                </c:pt>
                <c:pt idx="145">
                  <c:v>3137.2549019607832</c:v>
                </c:pt>
                <c:pt idx="146">
                  <c:v>3116.8831168831189</c:v>
                </c:pt>
                <c:pt idx="147">
                  <c:v>3096.7741935483882</c:v>
                </c:pt>
                <c:pt idx="148">
                  <c:v>3076.9230769230771</c:v>
                </c:pt>
                <c:pt idx="149">
                  <c:v>3057.32484076433</c:v>
                </c:pt>
                <c:pt idx="150">
                  <c:v>3037.9746835443052</c:v>
                </c:pt>
                <c:pt idx="151">
                  <c:v>3018.867924528302</c:v>
                </c:pt>
                <c:pt idx="152">
                  <c:v>3000</c:v>
                </c:pt>
                <c:pt idx="153">
                  <c:v>2981.3664596273288</c:v>
                </c:pt>
                <c:pt idx="154">
                  <c:v>2962.9629629629621</c:v>
                </c:pt>
                <c:pt idx="155">
                  <c:v>2944.78527607362</c:v>
                </c:pt>
                <c:pt idx="156">
                  <c:v>2926.8292682926831</c:v>
                </c:pt>
                <c:pt idx="157">
                  <c:v>2909.090909090909</c:v>
                </c:pt>
                <c:pt idx="158">
                  <c:v>2891.5662650602399</c:v>
                </c:pt>
                <c:pt idx="159">
                  <c:v>2874.2514970059879</c:v>
                </c:pt>
                <c:pt idx="160">
                  <c:v>2857.142857142856</c:v>
                </c:pt>
                <c:pt idx="161">
                  <c:v>2840.2366863905322</c:v>
                </c:pt>
                <c:pt idx="162">
                  <c:v>2823.5294117647049</c:v>
                </c:pt>
                <c:pt idx="163">
                  <c:v>2807.0175438596498</c:v>
                </c:pt>
                <c:pt idx="164">
                  <c:v>2790.697674418604</c:v>
                </c:pt>
                <c:pt idx="165">
                  <c:v>2774.5664739884392</c:v>
                </c:pt>
                <c:pt idx="166">
                  <c:v>2758.6206896551712</c:v>
                </c:pt>
                <c:pt idx="167">
                  <c:v>2742.857142857144</c:v>
                </c:pt>
                <c:pt idx="168">
                  <c:v>2727.272727272727</c:v>
                </c:pt>
                <c:pt idx="169">
                  <c:v>2711.8644067796608</c:v>
                </c:pt>
                <c:pt idx="170">
                  <c:v>2696.629213483146</c:v>
                </c:pt>
                <c:pt idx="171">
                  <c:v>2681.5642458100551</c:v>
                </c:pt>
                <c:pt idx="172">
                  <c:v>2666.6666666666652</c:v>
                </c:pt>
                <c:pt idx="173">
                  <c:v>2651.93370165746</c:v>
                </c:pt>
                <c:pt idx="174">
                  <c:v>2637.3626373626371</c:v>
                </c:pt>
                <c:pt idx="175">
                  <c:v>2622.9508196721322</c:v>
                </c:pt>
                <c:pt idx="176">
                  <c:v>2608.6956521739139</c:v>
                </c:pt>
                <c:pt idx="177">
                  <c:v>2594.594594594595</c:v>
                </c:pt>
                <c:pt idx="178">
                  <c:v>2580.645161290322</c:v>
                </c:pt>
                <c:pt idx="179">
                  <c:v>2566.8449197860959</c:v>
                </c:pt>
                <c:pt idx="180">
                  <c:v>2553.1914893617009</c:v>
                </c:pt>
                <c:pt idx="181">
                  <c:v>2539.6825396825402</c:v>
                </c:pt>
                <c:pt idx="182">
                  <c:v>2526.3157894736842</c:v>
                </c:pt>
                <c:pt idx="183">
                  <c:v>2513.0890052356021</c:v>
                </c:pt>
                <c:pt idx="184">
                  <c:v>2500</c:v>
                </c:pt>
                <c:pt idx="185">
                  <c:v>2487.0466321243512</c:v>
                </c:pt>
                <c:pt idx="186">
                  <c:v>2474.2268041237089</c:v>
                </c:pt>
                <c:pt idx="187">
                  <c:v>2461.5384615384619</c:v>
                </c:pt>
                <c:pt idx="188">
                  <c:v>2448.9795918367358</c:v>
                </c:pt>
                <c:pt idx="189">
                  <c:v>2436.5482233502539</c:v>
                </c:pt>
                <c:pt idx="190">
                  <c:v>2424.242424242424</c:v>
                </c:pt>
                <c:pt idx="191">
                  <c:v>2412.060301507538</c:v>
                </c:pt>
                <c:pt idx="192">
                  <c:v>2400</c:v>
                </c:pt>
                <c:pt idx="193">
                  <c:v>2388.059701492537</c:v>
                </c:pt>
                <c:pt idx="194">
                  <c:v>2376.2376237623762</c:v>
                </c:pt>
                <c:pt idx="195">
                  <c:v>2364.5320197044348</c:v>
                </c:pt>
                <c:pt idx="196">
                  <c:v>2352.941176470591</c:v>
                </c:pt>
                <c:pt idx="197">
                  <c:v>2341.4634146341468</c:v>
                </c:pt>
                <c:pt idx="198">
                  <c:v>2330.09708737864</c:v>
                </c:pt>
                <c:pt idx="199">
                  <c:v>2318.840579710145</c:v>
                </c:pt>
                <c:pt idx="200">
                  <c:v>2307.6923076923081</c:v>
                </c:pt>
                <c:pt idx="201">
                  <c:v>2296.65071770335</c:v>
                </c:pt>
                <c:pt idx="202">
                  <c:v>2285.7142857142849</c:v>
                </c:pt>
                <c:pt idx="203">
                  <c:v>2274.881516587679</c:v>
                </c:pt>
                <c:pt idx="204">
                  <c:v>2264.150943396226</c:v>
                </c:pt>
                <c:pt idx="205">
                  <c:v>2253.521126760565</c:v>
                </c:pt>
                <c:pt idx="206">
                  <c:v>2242.9906542056069</c:v>
                </c:pt>
                <c:pt idx="207">
                  <c:v>2232.558139534885</c:v>
                </c:pt>
                <c:pt idx="208">
                  <c:v>2222.2222222222222</c:v>
                </c:pt>
                <c:pt idx="209">
                  <c:v>2211.9815668202782</c:v>
                </c:pt>
                <c:pt idx="210">
                  <c:v>2201.8348623853208</c:v>
                </c:pt>
                <c:pt idx="211">
                  <c:v>2191.780821917806</c:v>
                </c:pt>
                <c:pt idx="212">
                  <c:v>2181.818181818182</c:v>
                </c:pt>
                <c:pt idx="213">
                  <c:v>2171.9457013574661</c:v>
                </c:pt>
                <c:pt idx="214">
                  <c:v>2162.1621621621612</c:v>
                </c:pt>
                <c:pt idx="215">
                  <c:v>2152.4663677130038</c:v>
                </c:pt>
                <c:pt idx="216">
                  <c:v>2142.857142857144</c:v>
                </c:pt>
                <c:pt idx="217">
                  <c:v>2133.3333333333362</c:v>
                </c:pt>
                <c:pt idx="218">
                  <c:v>2123.893805309734</c:v>
                </c:pt>
                <c:pt idx="219">
                  <c:v>2114.5374449339211</c:v>
                </c:pt>
                <c:pt idx="220">
                  <c:v>2105.2631578947371</c:v>
                </c:pt>
                <c:pt idx="221">
                  <c:v>2096.0698689956321</c:v>
                </c:pt>
                <c:pt idx="222">
                  <c:v>2086.95652173913</c:v>
                </c:pt>
                <c:pt idx="223">
                  <c:v>2077.9220779220782</c:v>
                </c:pt>
                <c:pt idx="224">
                  <c:v>2068.9655172413809</c:v>
                </c:pt>
                <c:pt idx="225">
                  <c:v>2060.085836909871</c:v>
                </c:pt>
                <c:pt idx="226">
                  <c:v>2051.2820512820508</c:v>
                </c:pt>
                <c:pt idx="227">
                  <c:v>2042.553191489362</c:v>
                </c:pt>
                <c:pt idx="228">
                  <c:v>2033.898305084746</c:v>
                </c:pt>
                <c:pt idx="229">
                  <c:v>2025.3164556962031</c:v>
                </c:pt>
                <c:pt idx="230">
                  <c:v>2016.806722689076</c:v>
                </c:pt>
                <c:pt idx="231">
                  <c:v>2008.3682008368189</c:v>
                </c:pt>
                <c:pt idx="232">
                  <c:v>2000</c:v>
                </c:pt>
                <c:pt idx="233">
                  <c:v>1991.701244813278</c:v>
                </c:pt>
                <c:pt idx="234">
                  <c:v>1983.4710743801661</c:v>
                </c:pt>
                <c:pt idx="235">
                  <c:v>1975.3086419753081</c:v>
                </c:pt>
                <c:pt idx="236">
                  <c:v>1967.2131147540979</c:v>
                </c:pt>
                <c:pt idx="237">
                  <c:v>1959.1836734693879</c:v>
                </c:pt>
              </c:numCache>
            </c:numRef>
          </c:val>
          <c:smooth val="0"/>
          <c:extLst>
            <c:ext xmlns:c16="http://schemas.microsoft.com/office/drawing/2014/chart" uri="{C3380CC4-5D6E-409C-BE32-E72D297353CC}">
              <c16:uniqueId val="{00000000-24A0-4AD6-A713-AACE207A0034}"/>
            </c:ext>
          </c:extLst>
        </c:ser>
        <c:ser>
          <c:idx val="1"/>
          <c:order val="1"/>
          <c:tx>
            <c:strRef>
              <c:f>Sheet1!$C$1</c:f>
              <c:strCache>
                <c:ptCount val="1"/>
                <c:pt idx="0">
                  <c:v>库存成本= H * Q / 2</c:v>
                </c:pt>
              </c:strCache>
            </c:strRef>
          </c:tx>
          <c:spPr>
            <a:ln w="38100" cap="flat">
              <a:solidFill>
                <a:srgbClr val="F0BE00"/>
              </a:solidFill>
              <a:prstDash val="solid"/>
              <a:round/>
            </a:ln>
            <a:effectLst/>
          </c:spPr>
          <c:marker>
            <c:symbol val="none"/>
          </c:marker>
          <c:cat>
            <c:strRef>
              <c:f>Sheet1!$A$2:$A$239</c:f>
              <c:strCache>
                <c:ptCount val="238"/>
                <c:pt idx="0">
                  <c:v>40</c:v>
                </c:pt>
                <c:pt idx="1">
                  <c:v>45</c:v>
                </c:pt>
                <c:pt idx="2">
                  <c:v>50</c:v>
                </c:pt>
                <c:pt idx="3">
                  <c:v>55</c:v>
                </c:pt>
                <c:pt idx="4">
                  <c:v>60</c:v>
                </c:pt>
                <c:pt idx="5">
                  <c:v>65</c:v>
                </c:pt>
                <c:pt idx="6">
                  <c:v>70</c:v>
                </c:pt>
                <c:pt idx="7">
                  <c:v>75</c:v>
                </c:pt>
                <c:pt idx="8">
                  <c:v>80</c:v>
                </c:pt>
                <c:pt idx="9">
                  <c:v>85</c:v>
                </c:pt>
                <c:pt idx="10">
                  <c:v>90</c:v>
                </c:pt>
                <c:pt idx="11">
                  <c:v>95</c:v>
                </c:pt>
                <c:pt idx="12">
                  <c:v>100</c:v>
                </c:pt>
                <c:pt idx="13">
                  <c:v>105</c:v>
                </c:pt>
                <c:pt idx="14">
                  <c:v>110</c:v>
                </c:pt>
                <c:pt idx="15">
                  <c:v>115</c:v>
                </c:pt>
                <c:pt idx="16">
                  <c:v>120</c:v>
                </c:pt>
                <c:pt idx="17">
                  <c:v>125</c:v>
                </c:pt>
                <c:pt idx="18">
                  <c:v>130</c:v>
                </c:pt>
                <c:pt idx="19">
                  <c:v>135</c:v>
                </c:pt>
                <c:pt idx="20">
                  <c:v>140</c:v>
                </c:pt>
                <c:pt idx="21">
                  <c:v>145</c:v>
                </c:pt>
                <c:pt idx="22">
                  <c:v>150</c:v>
                </c:pt>
                <c:pt idx="23">
                  <c:v>155</c:v>
                </c:pt>
                <c:pt idx="24">
                  <c:v>160</c:v>
                </c:pt>
                <c:pt idx="25">
                  <c:v>165</c:v>
                </c:pt>
                <c:pt idx="26">
                  <c:v>170</c:v>
                </c:pt>
                <c:pt idx="27">
                  <c:v>175</c:v>
                </c:pt>
                <c:pt idx="28">
                  <c:v>180</c:v>
                </c:pt>
                <c:pt idx="29">
                  <c:v>185</c:v>
                </c:pt>
                <c:pt idx="30">
                  <c:v>190</c:v>
                </c:pt>
                <c:pt idx="31">
                  <c:v>195</c:v>
                </c:pt>
                <c:pt idx="32">
                  <c:v>200</c:v>
                </c:pt>
                <c:pt idx="33">
                  <c:v>205</c:v>
                </c:pt>
                <c:pt idx="34">
                  <c:v>210</c:v>
                </c:pt>
                <c:pt idx="35">
                  <c:v>215</c:v>
                </c:pt>
                <c:pt idx="36">
                  <c:v>220</c:v>
                </c:pt>
                <c:pt idx="37">
                  <c:v>225</c:v>
                </c:pt>
                <c:pt idx="38">
                  <c:v>230</c:v>
                </c:pt>
                <c:pt idx="39">
                  <c:v>235</c:v>
                </c:pt>
                <c:pt idx="40">
                  <c:v>240</c:v>
                </c:pt>
                <c:pt idx="41">
                  <c:v>245</c:v>
                </c:pt>
                <c:pt idx="42">
                  <c:v>250</c:v>
                </c:pt>
                <c:pt idx="43">
                  <c:v>255</c:v>
                </c:pt>
                <c:pt idx="44">
                  <c:v>260</c:v>
                </c:pt>
                <c:pt idx="45">
                  <c:v>265</c:v>
                </c:pt>
                <c:pt idx="46">
                  <c:v>270</c:v>
                </c:pt>
                <c:pt idx="47">
                  <c:v>275</c:v>
                </c:pt>
                <c:pt idx="48">
                  <c:v>280</c:v>
                </c:pt>
                <c:pt idx="49">
                  <c:v>285</c:v>
                </c:pt>
                <c:pt idx="50">
                  <c:v>290</c:v>
                </c:pt>
                <c:pt idx="51">
                  <c:v>295</c:v>
                </c:pt>
                <c:pt idx="52">
                  <c:v>300</c:v>
                </c:pt>
                <c:pt idx="53">
                  <c:v>305</c:v>
                </c:pt>
                <c:pt idx="54">
                  <c:v>310</c:v>
                </c:pt>
                <c:pt idx="55">
                  <c:v>315</c:v>
                </c:pt>
                <c:pt idx="56">
                  <c:v>320</c:v>
                </c:pt>
                <c:pt idx="57">
                  <c:v>325</c:v>
                </c:pt>
                <c:pt idx="58">
                  <c:v>330</c:v>
                </c:pt>
                <c:pt idx="59">
                  <c:v>335</c:v>
                </c:pt>
                <c:pt idx="60">
                  <c:v>340</c:v>
                </c:pt>
                <c:pt idx="61">
                  <c:v>345</c:v>
                </c:pt>
                <c:pt idx="62">
                  <c:v>350</c:v>
                </c:pt>
                <c:pt idx="63">
                  <c:v>355</c:v>
                </c:pt>
                <c:pt idx="64">
                  <c:v>360</c:v>
                </c:pt>
                <c:pt idx="65">
                  <c:v>365</c:v>
                </c:pt>
                <c:pt idx="66">
                  <c:v>370</c:v>
                </c:pt>
                <c:pt idx="67">
                  <c:v>375</c:v>
                </c:pt>
                <c:pt idx="68">
                  <c:v>380</c:v>
                </c:pt>
                <c:pt idx="69">
                  <c:v>385</c:v>
                </c:pt>
                <c:pt idx="70">
                  <c:v>390</c:v>
                </c:pt>
                <c:pt idx="71">
                  <c:v>395</c:v>
                </c:pt>
                <c:pt idx="72">
                  <c:v>400</c:v>
                </c:pt>
                <c:pt idx="73">
                  <c:v>405</c:v>
                </c:pt>
                <c:pt idx="74">
                  <c:v>410</c:v>
                </c:pt>
                <c:pt idx="75">
                  <c:v>415</c:v>
                </c:pt>
                <c:pt idx="76">
                  <c:v>420</c:v>
                </c:pt>
                <c:pt idx="77">
                  <c:v>425</c:v>
                </c:pt>
                <c:pt idx="78">
                  <c:v>430</c:v>
                </c:pt>
                <c:pt idx="79">
                  <c:v>435</c:v>
                </c:pt>
                <c:pt idx="80">
                  <c:v>440</c:v>
                </c:pt>
                <c:pt idx="81">
                  <c:v>445</c:v>
                </c:pt>
                <c:pt idx="82">
                  <c:v>450</c:v>
                </c:pt>
                <c:pt idx="83">
                  <c:v>455</c:v>
                </c:pt>
                <c:pt idx="84">
                  <c:v>460</c:v>
                </c:pt>
                <c:pt idx="85">
                  <c:v>465</c:v>
                </c:pt>
                <c:pt idx="86">
                  <c:v>470</c:v>
                </c:pt>
                <c:pt idx="87">
                  <c:v>475</c:v>
                </c:pt>
                <c:pt idx="88">
                  <c:v>480</c:v>
                </c:pt>
                <c:pt idx="89">
                  <c:v>485</c:v>
                </c:pt>
                <c:pt idx="90">
                  <c:v>490</c:v>
                </c:pt>
                <c:pt idx="91">
                  <c:v>495</c:v>
                </c:pt>
                <c:pt idx="92">
                  <c:v>500</c:v>
                </c:pt>
                <c:pt idx="93">
                  <c:v>505</c:v>
                </c:pt>
                <c:pt idx="94">
                  <c:v>510</c:v>
                </c:pt>
                <c:pt idx="95">
                  <c:v>515</c:v>
                </c:pt>
                <c:pt idx="96">
                  <c:v>520</c:v>
                </c:pt>
                <c:pt idx="97">
                  <c:v>525</c:v>
                </c:pt>
                <c:pt idx="98">
                  <c:v>530</c:v>
                </c:pt>
                <c:pt idx="99">
                  <c:v>535</c:v>
                </c:pt>
                <c:pt idx="100">
                  <c:v>540</c:v>
                </c:pt>
                <c:pt idx="101">
                  <c:v>545</c:v>
                </c:pt>
                <c:pt idx="102">
                  <c:v>550</c:v>
                </c:pt>
                <c:pt idx="103">
                  <c:v>555</c:v>
                </c:pt>
                <c:pt idx="104">
                  <c:v>560</c:v>
                </c:pt>
                <c:pt idx="105">
                  <c:v>565</c:v>
                </c:pt>
                <c:pt idx="106">
                  <c:v>570</c:v>
                </c:pt>
                <c:pt idx="107">
                  <c:v>575</c:v>
                </c:pt>
                <c:pt idx="108">
                  <c:v>580</c:v>
                </c:pt>
                <c:pt idx="109">
                  <c:v>585</c:v>
                </c:pt>
                <c:pt idx="110">
                  <c:v>590</c:v>
                </c:pt>
                <c:pt idx="111">
                  <c:v>595</c:v>
                </c:pt>
                <c:pt idx="112">
                  <c:v>600</c:v>
                </c:pt>
                <c:pt idx="113">
                  <c:v>605</c:v>
                </c:pt>
                <c:pt idx="114">
                  <c:v>610</c:v>
                </c:pt>
                <c:pt idx="115">
                  <c:v>615</c:v>
                </c:pt>
                <c:pt idx="116">
                  <c:v>620</c:v>
                </c:pt>
                <c:pt idx="117">
                  <c:v>625</c:v>
                </c:pt>
                <c:pt idx="118">
                  <c:v>630</c:v>
                </c:pt>
                <c:pt idx="119">
                  <c:v>635</c:v>
                </c:pt>
                <c:pt idx="120">
                  <c:v>640</c:v>
                </c:pt>
                <c:pt idx="121">
                  <c:v>645</c:v>
                </c:pt>
                <c:pt idx="122">
                  <c:v>650</c:v>
                </c:pt>
                <c:pt idx="123">
                  <c:v>655</c:v>
                </c:pt>
                <c:pt idx="124">
                  <c:v>660</c:v>
                </c:pt>
                <c:pt idx="125">
                  <c:v>665</c:v>
                </c:pt>
                <c:pt idx="126">
                  <c:v>670</c:v>
                </c:pt>
                <c:pt idx="127">
                  <c:v>675</c:v>
                </c:pt>
                <c:pt idx="128">
                  <c:v>680</c:v>
                </c:pt>
                <c:pt idx="129">
                  <c:v>685</c:v>
                </c:pt>
                <c:pt idx="130">
                  <c:v>690</c:v>
                </c:pt>
                <c:pt idx="131">
                  <c:v>695</c:v>
                </c:pt>
                <c:pt idx="132">
                  <c:v>700</c:v>
                </c:pt>
                <c:pt idx="133">
                  <c:v>705</c:v>
                </c:pt>
                <c:pt idx="134">
                  <c:v>710</c:v>
                </c:pt>
                <c:pt idx="135">
                  <c:v>715</c:v>
                </c:pt>
                <c:pt idx="136">
                  <c:v>720</c:v>
                </c:pt>
                <c:pt idx="137">
                  <c:v>725</c:v>
                </c:pt>
                <c:pt idx="138">
                  <c:v>730</c:v>
                </c:pt>
                <c:pt idx="139">
                  <c:v>735</c:v>
                </c:pt>
                <c:pt idx="140">
                  <c:v>740</c:v>
                </c:pt>
                <c:pt idx="141">
                  <c:v>745</c:v>
                </c:pt>
                <c:pt idx="142">
                  <c:v>750</c:v>
                </c:pt>
                <c:pt idx="143">
                  <c:v>755</c:v>
                </c:pt>
                <c:pt idx="144">
                  <c:v>760</c:v>
                </c:pt>
                <c:pt idx="145">
                  <c:v>765</c:v>
                </c:pt>
                <c:pt idx="146">
                  <c:v>770</c:v>
                </c:pt>
                <c:pt idx="147">
                  <c:v>775</c:v>
                </c:pt>
                <c:pt idx="148">
                  <c:v>780</c:v>
                </c:pt>
                <c:pt idx="149">
                  <c:v>785</c:v>
                </c:pt>
                <c:pt idx="150">
                  <c:v>790</c:v>
                </c:pt>
                <c:pt idx="151">
                  <c:v>795</c:v>
                </c:pt>
                <c:pt idx="152">
                  <c:v>800</c:v>
                </c:pt>
                <c:pt idx="153">
                  <c:v>805</c:v>
                </c:pt>
                <c:pt idx="154">
                  <c:v>810</c:v>
                </c:pt>
                <c:pt idx="155">
                  <c:v>815</c:v>
                </c:pt>
                <c:pt idx="156">
                  <c:v>820</c:v>
                </c:pt>
                <c:pt idx="157">
                  <c:v>825</c:v>
                </c:pt>
                <c:pt idx="158">
                  <c:v>830</c:v>
                </c:pt>
                <c:pt idx="159">
                  <c:v>835</c:v>
                </c:pt>
                <c:pt idx="160">
                  <c:v>840</c:v>
                </c:pt>
                <c:pt idx="161">
                  <c:v>845</c:v>
                </c:pt>
                <c:pt idx="162">
                  <c:v>850</c:v>
                </c:pt>
                <c:pt idx="163">
                  <c:v>855</c:v>
                </c:pt>
                <c:pt idx="164">
                  <c:v>860</c:v>
                </c:pt>
                <c:pt idx="165">
                  <c:v>865</c:v>
                </c:pt>
                <c:pt idx="166">
                  <c:v>870</c:v>
                </c:pt>
                <c:pt idx="167">
                  <c:v>875</c:v>
                </c:pt>
                <c:pt idx="168">
                  <c:v>880</c:v>
                </c:pt>
                <c:pt idx="169">
                  <c:v>885</c:v>
                </c:pt>
                <c:pt idx="170">
                  <c:v>890</c:v>
                </c:pt>
                <c:pt idx="171">
                  <c:v>895</c:v>
                </c:pt>
                <c:pt idx="172">
                  <c:v>900</c:v>
                </c:pt>
                <c:pt idx="173">
                  <c:v>905</c:v>
                </c:pt>
                <c:pt idx="174">
                  <c:v>910</c:v>
                </c:pt>
                <c:pt idx="175">
                  <c:v>915</c:v>
                </c:pt>
                <c:pt idx="176">
                  <c:v>920</c:v>
                </c:pt>
                <c:pt idx="177">
                  <c:v>925</c:v>
                </c:pt>
                <c:pt idx="178">
                  <c:v>930</c:v>
                </c:pt>
                <c:pt idx="179">
                  <c:v>935</c:v>
                </c:pt>
                <c:pt idx="180">
                  <c:v>940</c:v>
                </c:pt>
                <c:pt idx="181">
                  <c:v>945</c:v>
                </c:pt>
                <c:pt idx="182">
                  <c:v>950</c:v>
                </c:pt>
                <c:pt idx="183">
                  <c:v>955</c:v>
                </c:pt>
                <c:pt idx="184">
                  <c:v>960</c:v>
                </c:pt>
                <c:pt idx="185">
                  <c:v>965</c:v>
                </c:pt>
                <c:pt idx="186">
                  <c:v>970</c:v>
                </c:pt>
                <c:pt idx="187">
                  <c:v>975</c:v>
                </c:pt>
                <c:pt idx="188">
                  <c:v>980</c:v>
                </c:pt>
                <c:pt idx="189">
                  <c:v>985</c:v>
                </c:pt>
                <c:pt idx="190">
                  <c:v>990</c:v>
                </c:pt>
                <c:pt idx="191">
                  <c:v>995</c:v>
                </c:pt>
                <c:pt idx="192">
                  <c:v>1000</c:v>
                </c:pt>
                <c:pt idx="193">
                  <c:v>1005</c:v>
                </c:pt>
                <c:pt idx="194">
                  <c:v>1010</c:v>
                </c:pt>
                <c:pt idx="195">
                  <c:v>1015</c:v>
                </c:pt>
                <c:pt idx="196">
                  <c:v>1020</c:v>
                </c:pt>
                <c:pt idx="197">
                  <c:v>1025</c:v>
                </c:pt>
                <c:pt idx="198">
                  <c:v>1030</c:v>
                </c:pt>
                <c:pt idx="199">
                  <c:v>1035</c:v>
                </c:pt>
                <c:pt idx="200">
                  <c:v>1040</c:v>
                </c:pt>
                <c:pt idx="201">
                  <c:v>1045</c:v>
                </c:pt>
                <c:pt idx="202">
                  <c:v>1050</c:v>
                </c:pt>
                <c:pt idx="203">
                  <c:v>1055</c:v>
                </c:pt>
                <c:pt idx="204">
                  <c:v>1060</c:v>
                </c:pt>
                <c:pt idx="205">
                  <c:v>1065</c:v>
                </c:pt>
                <c:pt idx="206">
                  <c:v>1070</c:v>
                </c:pt>
                <c:pt idx="207">
                  <c:v>1075</c:v>
                </c:pt>
                <c:pt idx="208">
                  <c:v>1080</c:v>
                </c:pt>
                <c:pt idx="209">
                  <c:v>1085</c:v>
                </c:pt>
                <c:pt idx="210">
                  <c:v>1090</c:v>
                </c:pt>
                <c:pt idx="211">
                  <c:v>1095</c:v>
                </c:pt>
                <c:pt idx="212">
                  <c:v>1100</c:v>
                </c:pt>
                <c:pt idx="213">
                  <c:v>1105</c:v>
                </c:pt>
                <c:pt idx="214">
                  <c:v>1110</c:v>
                </c:pt>
                <c:pt idx="215">
                  <c:v>1115</c:v>
                </c:pt>
                <c:pt idx="216">
                  <c:v>1120</c:v>
                </c:pt>
                <c:pt idx="217">
                  <c:v>1125</c:v>
                </c:pt>
                <c:pt idx="218">
                  <c:v>1130</c:v>
                </c:pt>
                <c:pt idx="219">
                  <c:v>1135</c:v>
                </c:pt>
                <c:pt idx="220">
                  <c:v>1140</c:v>
                </c:pt>
                <c:pt idx="221">
                  <c:v>1145</c:v>
                </c:pt>
                <c:pt idx="222">
                  <c:v>1150</c:v>
                </c:pt>
                <c:pt idx="223">
                  <c:v>1155</c:v>
                </c:pt>
                <c:pt idx="224">
                  <c:v>1160</c:v>
                </c:pt>
                <c:pt idx="225">
                  <c:v>1165</c:v>
                </c:pt>
                <c:pt idx="226">
                  <c:v>1170</c:v>
                </c:pt>
                <c:pt idx="227">
                  <c:v>1175</c:v>
                </c:pt>
                <c:pt idx="228">
                  <c:v>1180</c:v>
                </c:pt>
                <c:pt idx="229">
                  <c:v>1185</c:v>
                </c:pt>
                <c:pt idx="230">
                  <c:v>1190</c:v>
                </c:pt>
                <c:pt idx="231">
                  <c:v>1195</c:v>
                </c:pt>
                <c:pt idx="232">
                  <c:v>1200</c:v>
                </c:pt>
                <c:pt idx="233">
                  <c:v>1205</c:v>
                </c:pt>
                <c:pt idx="234">
                  <c:v>1210</c:v>
                </c:pt>
                <c:pt idx="235">
                  <c:v>1215</c:v>
                </c:pt>
                <c:pt idx="236">
                  <c:v>1220</c:v>
                </c:pt>
                <c:pt idx="237">
                  <c:v>1225</c:v>
                </c:pt>
              </c:strCache>
            </c:strRef>
          </c:cat>
          <c:val>
            <c:numRef>
              <c:f>Sheet1!$C$2:$C$239</c:f>
              <c:numCache>
                <c:formatCode>General</c:formatCode>
                <c:ptCount val="238"/>
                <c:pt idx="0">
                  <c:v>1000</c:v>
                </c:pt>
                <c:pt idx="1">
                  <c:v>1125</c:v>
                </c:pt>
                <c:pt idx="2">
                  <c:v>1250</c:v>
                </c:pt>
                <c:pt idx="3">
                  <c:v>1375</c:v>
                </c:pt>
                <c:pt idx="4">
                  <c:v>1500</c:v>
                </c:pt>
                <c:pt idx="5">
                  <c:v>1625</c:v>
                </c:pt>
                <c:pt idx="6">
                  <c:v>1750</c:v>
                </c:pt>
                <c:pt idx="7">
                  <c:v>1875</c:v>
                </c:pt>
                <c:pt idx="8">
                  <c:v>2000</c:v>
                </c:pt>
                <c:pt idx="9">
                  <c:v>2125</c:v>
                </c:pt>
                <c:pt idx="10">
                  <c:v>2250</c:v>
                </c:pt>
                <c:pt idx="11">
                  <c:v>2375</c:v>
                </c:pt>
                <c:pt idx="12">
                  <c:v>2500</c:v>
                </c:pt>
                <c:pt idx="13">
                  <c:v>2625</c:v>
                </c:pt>
                <c:pt idx="14">
                  <c:v>2750</c:v>
                </c:pt>
                <c:pt idx="15">
                  <c:v>2875</c:v>
                </c:pt>
                <c:pt idx="16">
                  <c:v>3000</c:v>
                </c:pt>
                <c:pt idx="17">
                  <c:v>3125</c:v>
                </c:pt>
                <c:pt idx="18">
                  <c:v>3250</c:v>
                </c:pt>
                <c:pt idx="19">
                  <c:v>3375</c:v>
                </c:pt>
                <c:pt idx="20">
                  <c:v>3500</c:v>
                </c:pt>
                <c:pt idx="21">
                  <c:v>3625</c:v>
                </c:pt>
                <c:pt idx="22">
                  <c:v>3750</c:v>
                </c:pt>
                <c:pt idx="23">
                  <c:v>3875</c:v>
                </c:pt>
                <c:pt idx="24">
                  <c:v>4000</c:v>
                </c:pt>
                <c:pt idx="25">
                  <c:v>4125</c:v>
                </c:pt>
                <c:pt idx="26">
                  <c:v>4250</c:v>
                </c:pt>
                <c:pt idx="27">
                  <c:v>4375</c:v>
                </c:pt>
                <c:pt idx="28">
                  <c:v>4500</c:v>
                </c:pt>
                <c:pt idx="29">
                  <c:v>4625</c:v>
                </c:pt>
                <c:pt idx="30">
                  <c:v>4750</c:v>
                </c:pt>
                <c:pt idx="31">
                  <c:v>4875</c:v>
                </c:pt>
                <c:pt idx="32">
                  <c:v>5000</c:v>
                </c:pt>
                <c:pt idx="33">
                  <c:v>5125</c:v>
                </c:pt>
                <c:pt idx="34">
                  <c:v>5250</c:v>
                </c:pt>
                <c:pt idx="35">
                  <c:v>5375</c:v>
                </c:pt>
                <c:pt idx="36">
                  <c:v>5500</c:v>
                </c:pt>
                <c:pt idx="37">
                  <c:v>5625</c:v>
                </c:pt>
                <c:pt idx="38">
                  <c:v>5750</c:v>
                </c:pt>
                <c:pt idx="39">
                  <c:v>5875</c:v>
                </c:pt>
                <c:pt idx="40">
                  <c:v>6000</c:v>
                </c:pt>
                <c:pt idx="41">
                  <c:v>6125</c:v>
                </c:pt>
                <c:pt idx="42">
                  <c:v>6250</c:v>
                </c:pt>
                <c:pt idx="43">
                  <c:v>6375</c:v>
                </c:pt>
                <c:pt idx="44">
                  <c:v>6500</c:v>
                </c:pt>
                <c:pt idx="45">
                  <c:v>6625</c:v>
                </c:pt>
                <c:pt idx="46">
                  <c:v>6750</c:v>
                </c:pt>
                <c:pt idx="47">
                  <c:v>6875</c:v>
                </c:pt>
                <c:pt idx="48">
                  <c:v>7000</c:v>
                </c:pt>
                <c:pt idx="49">
                  <c:v>7125</c:v>
                </c:pt>
                <c:pt idx="50">
                  <c:v>7250</c:v>
                </c:pt>
                <c:pt idx="51">
                  <c:v>7375</c:v>
                </c:pt>
                <c:pt idx="52">
                  <c:v>7500</c:v>
                </c:pt>
                <c:pt idx="53">
                  <c:v>7625</c:v>
                </c:pt>
                <c:pt idx="54">
                  <c:v>7750</c:v>
                </c:pt>
                <c:pt idx="55">
                  <c:v>7875</c:v>
                </c:pt>
                <c:pt idx="56">
                  <c:v>8000</c:v>
                </c:pt>
                <c:pt idx="57">
                  <c:v>8125</c:v>
                </c:pt>
                <c:pt idx="58">
                  <c:v>8250</c:v>
                </c:pt>
                <c:pt idx="59">
                  <c:v>8375</c:v>
                </c:pt>
                <c:pt idx="60">
                  <c:v>8500</c:v>
                </c:pt>
                <c:pt idx="61">
                  <c:v>8625</c:v>
                </c:pt>
                <c:pt idx="62">
                  <c:v>8750</c:v>
                </c:pt>
                <c:pt idx="63">
                  <c:v>8875</c:v>
                </c:pt>
                <c:pt idx="64">
                  <c:v>9000</c:v>
                </c:pt>
                <c:pt idx="65">
                  <c:v>9125</c:v>
                </c:pt>
                <c:pt idx="66">
                  <c:v>9250</c:v>
                </c:pt>
                <c:pt idx="67">
                  <c:v>9375</c:v>
                </c:pt>
                <c:pt idx="68">
                  <c:v>9500</c:v>
                </c:pt>
                <c:pt idx="69">
                  <c:v>9625</c:v>
                </c:pt>
                <c:pt idx="70">
                  <c:v>9750</c:v>
                </c:pt>
                <c:pt idx="71">
                  <c:v>9875</c:v>
                </c:pt>
                <c:pt idx="72">
                  <c:v>10000</c:v>
                </c:pt>
                <c:pt idx="73">
                  <c:v>10125</c:v>
                </c:pt>
                <c:pt idx="74">
                  <c:v>10250</c:v>
                </c:pt>
                <c:pt idx="75">
                  <c:v>10375</c:v>
                </c:pt>
                <c:pt idx="76">
                  <c:v>10500</c:v>
                </c:pt>
                <c:pt idx="77">
                  <c:v>10625</c:v>
                </c:pt>
                <c:pt idx="78">
                  <c:v>10750</c:v>
                </c:pt>
                <c:pt idx="79">
                  <c:v>10875</c:v>
                </c:pt>
                <c:pt idx="80">
                  <c:v>11000</c:v>
                </c:pt>
                <c:pt idx="81">
                  <c:v>11125</c:v>
                </c:pt>
                <c:pt idx="82">
                  <c:v>11250</c:v>
                </c:pt>
                <c:pt idx="83">
                  <c:v>11375</c:v>
                </c:pt>
                <c:pt idx="84">
                  <c:v>11500</c:v>
                </c:pt>
                <c:pt idx="85">
                  <c:v>11625</c:v>
                </c:pt>
                <c:pt idx="86">
                  <c:v>11750</c:v>
                </c:pt>
                <c:pt idx="87">
                  <c:v>11875</c:v>
                </c:pt>
                <c:pt idx="88">
                  <c:v>12000</c:v>
                </c:pt>
                <c:pt idx="89">
                  <c:v>12125</c:v>
                </c:pt>
                <c:pt idx="90">
                  <c:v>12250</c:v>
                </c:pt>
                <c:pt idx="91">
                  <c:v>12375</c:v>
                </c:pt>
                <c:pt idx="92">
                  <c:v>12500</c:v>
                </c:pt>
                <c:pt idx="93">
                  <c:v>12625</c:v>
                </c:pt>
                <c:pt idx="94">
                  <c:v>12750</c:v>
                </c:pt>
                <c:pt idx="95">
                  <c:v>12875</c:v>
                </c:pt>
                <c:pt idx="96">
                  <c:v>13000</c:v>
                </c:pt>
                <c:pt idx="97">
                  <c:v>13125</c:v>
                </c:pt>
                <c:pt idx="98">
                  <c:v>13250</c:v>
                </c:pt>
                <c:pt idx="99">
                  <c:v>13375</c:v>
                </c:pt>
                <c:pt idx="100">
                  <c:v>13500</c:v>
                </c:pt>
                <c:pt idx="101">
                  <c:v>13625</c:v>
                </c:pt>
                <c:pt idx="102">
                  <c:v>13750</c:v>
                </c:pt>
                <c:pt idx="103">
                  <c:v>13875</c:v>
                </c:pt>
                <c:pt idx="104">
                  <c:v>14000</c:v>
                </c:pt>
                <c:pt idx="105">
                  <c:v>14125</c:v>
                </c:pt>
                <c:pt idx="106">
                  <c:v>14250</c:v>
                </c:pt>
                <c:pt idx="107">
                  <c:v>14375</c:v>
                </c:pt>
                <c:pt idx="108">
                  <c:v>14500</c:v>
                </c:pt>
                <c:pt idx="109">
                  <c:v>14625</c:v>
                </c:pt>
                <c:pt idx="110">
                  <c:v>14750</c:v>
                </c:pt>
                <c:pt idx="111">
                  <c:v>14875</c:v>
                </c:pt>
                <c:pt idx="112">
                  <c:v>15000</c:v>
                </c:pt>
                <c:pt idx="113">
                  <c:v>15125</c:v>
                </c:pt>
                <c:pt idx="114">
                  <c:v>15250</c:v>
                </c:pt>
                <c:pt idx="115">
                  <c:v>15375</c:v>
                </c:pt>
                <c:pt idx="116">
                  <c:v>15500</c:v>
                </c:pt>
                <c:pt idx="117">
                  <c:v>15625</c:v>
                </c:pt>
                <c:pt idx="118">
                  <c:v>15750</c:v>
                </c:pt>
                <c:pt idx="119">
                  <c:v>15875</c:v>
                </c:pt>
                <c:pt idx="120">
                  <c:v>16000</c:v>
                </c:pt>
                <c:pt idx="121">
                  <c:v>16125</c:v>
                </c:pt>
                <c:pt idx="122">
                  <c:v>16250</c:v>
                </c:pt>
                <c:pt idx="123">
                  <c:v>16375</c:v>
                </c:pt>
                <c:pt idx="124">
                  <c:v>16500</c:v>
                </c:pt>
                <c:pt idx="125">
                  <c:v>16625</c:v>
                </c:pt>
                <c:pt idx="126">
                  <c:v>16750</c:v>
                </c:pt>
                <c:pt idx="127">
                  <c:v>16875</c:v>
                </c:pt>
                <c:pt idx="128">
                  <c:v>17000</c:v>
                </c:pt>
                <c:pt idx="129">
                  <c:v>17125</c:v>
                </c:pt>
                <c:pt idx="130">
                  <c:v>17250</c:v>
                </c:pt>
                <c:pt idx="131">
                  <c:v>17375</c:v>
                </c:pt>
                <c:pt idx="132">
                  <c:v>17500</c:v>
                </c:pt>
                <c:pt idx="133">
                  <c:v>17625</c:v>
                </c:pt>
                <c:pt idx="134">
                  <c:v>17750</c:v>
                </c:pt>
                <c:pt idx="135">
                  <c:v>17875</c:v>
                </c:pt>
                <c:pt idx="136">
                  <c:v>18000</c:v>
                </c:pt>
                <c:pt idx="137">
                  <c:v>18125</c:v>
                </c:pt>
                <c:pt idx="138">
                  <c:v>18250</c:v>
                </c:pt>
                <c:pt idx="139">
                  <c:v>18375</c:v>
                </c:pt>
                <c:pt idx="140">
                  <c:v>18500</c:v>
                </c:pt>
                <c:pt idx="141">
                  <c:v>18625</c:v>
                </c:pt>
                <c:pt idx="142">
                  <c:v>18750</c:v>
                </c:pt>
                <c:pt idx="143">
                  <c:v>18875</c:v>
                </c:pt>
                <c:pt idx="144">
                  <c:v>19000</c:v>
                </c:pt>
                <c:pt idx="145">
                  <c:v>19125</c:v>
                </c:pt>
                <c:pt idx="146">
                  <c:v>19250</c:v>
                </c:pt>
                <c:pt idx="147">
                  <c:v>19375</c:v>
                </c:pt>
                <c:pt idx="148">
                  <c:v>19500</c:v>
                </c:pt>
                <c:pt idx="149">
                  <c:v>19625</c:v>
                </c:pt>
                <c:pt idx="150">
                  <c:v>19750</c:v>
                </c:pt>
                <c:pt idx="151">
                  <c:v>19875</c:v>
                </c:pt>
                <c:pt idx="152">
                  <c:v>20000</c:v>
                </c:pt>
                <c:pt idx="153">
                  <c:v>20125</c:v>
                </c:pt>
                <c:pt idx="154">
                  <c:v>20250</c:v>
                </c:pt>
                <c:pt idx="155">
                  <c:v>20375</c:v>
                </c:pt>
                <c:pt idx="156">
                  <c:v>20500</c:v>
                </c:pt>
                <c:pt idx="157">
                  <c:v>20625</c:v>
                </c:pt>
                <c:pt idx="158">
                  <c:v>20750</c:v>
                </c:pt>
                <c:pt idx="159">
                  <c:v>20875</c:v>
                </c:pt>
                <c:pt idx="160">
                  <c:v>21000</c:v>
                </c:pt>
                <c:pt idx="161">
                  <c:v>21125</c:v>
                </c:pt>
                <c:pt idx="162">
                  <c:v>21250</c:v>
                </c:pt>
                <c:pt idx="163">
                  <c:v>21375</c:v>
                </c:pt>
                <c:pt idx="164">
                  <c:v>21500</c:v>
                </c:pt>
                <c:pt idx="165">
                  <c:v>21625</c:v>
                </c:pt>
                <c:pt idx="166">
                  <c:v>21750</c:v>
                </c:pt>
                <c:pt idx="167">
                  <c:v>21875</c:v>
                </c:pt>
                <c:pt idx="168">
                  <c:v>22000</c:v>
                </c:pt>
                <c:pt idx="169">
                  <c:v>22125</c:v>
                </c:pt>
                <c:pt idx="170">
                  <c:v>22250</c:v>
                </c:pt>
                <c:pt idx="171">
                  <c:v>22375</c:v>
                </c:pt>
                <c:pt idx="172">
                  <c:v>22500</c:v>
                </c:pt>
                <c:pt idx="173">
                  <c:v>22625</c:v>
                </c:pt>
                <c:pt idx="174">
                  <c:v>22750</c:v>
                </c:pt>
                <c:pt idx="175">
                  <c:v>22875</c:v>
                </c:pt>
                <c:pt idx="176">
                  <c:v>23000</c:v>
                </c:pt>
                <c:pt idx="177">
                  <c:v>23125</c:v>
                </c:pt>
                <c:pt idx="178">
                  <c:v>23250</c:v>
                </c:pt>
                <c:pt idx="179">
                  <c:v>23375</c:v>
                </c:pt>
                <c:pt idx="180">
                  <c:v>23500</c:v>
                </c:pt>
                <c:pt idx="181">
                  <c:v>23625</c:v>
                </c:pt>
                <c:pt idx="182">
                  <c:v>23750</c:v>
                </c:pt>
                <c:pt idx="183">
                  <c:v>23875</c:v>
                </c:pt>
                <c:pt idx="184">
                  <c:v>24000</c:v>
                </c:pt>
                <c:pt idx="185">
                  <c:v>24125</c:v>
                </c:pt>
                <c:pt idx="186">
                  <c:v>24250</c:v>
                </c:pt>
                <c:pt idx="187">
                  <c:v>24375</c:v>
                </c:pt>
                <c:pt idx="188">
                  <c:v>24500</c:v>
                </c:pt>
                <c:pt idx="189">
                  <c:v>24625</c:v>
                </c:pt>
                <c:pt idx="190">
                  <c:v>24750</c:v>
                </c:pt>
                <c:pt idx="191">
                  <c:v>24875</c:v>
                </c:pt>
                <c:pt idx="192">
                  <c:v>25000</c:v>
                </c:pt>
                <c:pt idx="193">
                  <c:v>25125</c:v>
                </c:pt>
                <c:pt idx="194">
                  <c:v>25250</c:v>
                </c:pt>
                <c:pt idx="195">
                  <c:v>25375</c:v>
                </c:pt>
                <c:pt idx="196">
                  <c:v>25500</c:v>
                </c:pt>
                <c:pt idx="197">
                  <c:v>25625</c:v>
                </c:pt>
                <c:pt idx="198">
                  <c:v>25750</c:v>
                </c:pt>
                <c:pt idx="199">
                  <c:v>25875</c:v>
                </c:pt>
                <c:pt idx="200">
                  <c:v>26000</c:v>
                </c:pt>
                <c:pt idx="201">
                  <c:v>26125</c:v>
                </c:pt>
                <c:pt idx="202">
                  <c:v>26250</c:v>
                </c:pt>
                <c:pt idx="203">
                  <c:v>26375</c:v>
                </c:pt>
                <c:pt idx="204">
                  <c:v>26500</c:v>
                </c:pt>
                <c:pt idx="205">
                  <c:v>26625</c:v>
                </c:pt>
                <c:pt idx="206">
                  <c:v>26750</c:v>
                </c:pt>
                <c:pt idx="207">
                  <c:v>26875</c:v>
                </c:pt>
                <c:pt idx="208">
                  <c:v>27000</c:v>
                </c:pt>
                <c:pt idx="209">
                  <c:v>27125</c:v>
                </c:pt>
                <c:pt idx="210">
                  <c:v>27250</c:v>
                </c:pt>
                <c:pt idx="211">
                  <c:v>27375</c:v>
                </c:pt>
                <c:pt idx="212">
                  <c:v>27500</c:v>
                </c:pt>
                <c:pt idx="213">
                  <c:v>27625</c:v>
                </c:pt>
                <c:pt idx="214">
                  <c:v>27750</c:v>
                </c:pt>
                <c:pt idx="215">
                  <c:v>27875</c:v>
                </c:pt>
                <c:pt idx="216">
                  <c:v>28000</c:v>
                </c:pt>
                <c:pt idx="217">
                  <c:v>28125</c:v>
                </c:pt>
                <c:pt idx="218">
                  <c:v>28250</c:v>
                </c:pt>
                <c:pt idx="219">
                  <c:v>28375</c:v>
                </c:pt>
                <c:pt idx="220">
                  <c:v>28500</c:v>
                </c:pt>
                <c:pt idx="221">
                  <c:v>28625</c:v>
                </c:pt>
                <c:pt idx="222">
                  <c:v>28750</c:v>
                </c:pt>
                <c:pt idx="223">
                  <c:v>28875</c:v>
                </c:pt>
                <c:pt idx="224">
                  <c:v>29000</c:v>
                </c:pt>
                <c:pt idx="225">
                  <c:v>29125</c:v>
                </c:pt>
                <c:pt idx="226">
                  <c:v>29250</c:v>
                </c:pt>
                <c:pt idx="227">
                  <c:v>29375</c:v>
                </c:pt>
                <c:pt idx="228">
                  <c:v>29500</c:v>
                </c:pt>
                <c:pt idx="229">
                  <c:v>29625</c:v>
                </c:pt>
                <c:pt idx="230">
                  <c:v>29750</c:v>
                </c:pt>
                <c:pt idx="231">
                  <c:v>29875</c:v>
                </c:pt>
                <c:pt idx="232">
                  <c:v>30000</c:v>
                </c:pt>
                <c:pt idx="233">
                  <c:v>30125</c:v>
                </c:pt>
                <c:pt idx="234">
                  <c:v>30250</c:v>
                </c:pt>
                <c:pt idx="235">
                  <c:v>30375</c:v>
                </c:pt>
                <c:pt idx="236">
                  <c:v>30500</c:v>
                </c:pt>
                <c:pt idx="237">
                  <c:v>30625</c:v>
                </c:pt>
              </c:numCache>
            </c:numRef>
          </c:val>
          <c:smooth val="0"/>
          <c:extLst>
            <c:ext xmlns:c16="http://schemas.microsoft.com/office/drawing/2014/chart" uri="{C3380CC4-5D6E-409C-BE32-E72D297353CC}">
              <c16:uniqueId val="{00000001-24A0-4AD6-A713-AACE207A0034}"/>
            </c:ext>
          </c:extLst>
        </c:ser>
        <c:ser>
          <c:idx val="2"/>
          <c:order val="2"/>
          <c:tx>
            <c:strRef>
              <c:f>Sheet1!$D$1</c:f>
              <c:strCache>
                <c:ptCount val="1"/>
                <c:pt idx="0">
                  <c:v>总成本</c:v>
                </c:pt>
              </c:strCache>
            </c:strRef>
          </c:tx>
          <c:spPr>
            <a:ln w="38100" cap="flat">
              <a:solidFill>
                <a:srgbClr val="4E6AAE"/>
              </a:solidFill>
              <a:prstDash val="solid"/>
              <a:round/>
            </a:ln>
            <a:effectLst/>
          </c:spPr>
          <c:marker>
            <c:symbol val="none"/>
          </c:marker>
          <c:cat>
            <c:strRef>
              <c:f>Sheet1!$A$2:$A$239</c:f>
              <c:strCache>
                <c:ptCount val="238"/>
                <c:pt idx="0">
                  <c:v>40</c:v>
                </c:pt>
                <c:pt idx="1">
                  <c:v>45</c:v>
                </c:pt>
                <c:pt idx="2">
                  <c:v>50</c:v>
                </c:pt>
                <c:pt idx="3">
                  <c:v>55</c:v>
                </c:pt>
                <c:pt idx="4">
                  <c:v>60</c:v>
                </c:pt>
                <c:pt idx="5">
                  <c:v>65</c:v>
                </c:pt>
                <c:pt idx="6">
                  <c:v>70</c:v>
                </c:pt>
                <c:pt idx="7">
                  <c:v>75</c:v>
                </c:pt>
                <c:pt idx="8">
                  <c:v>80</c:v>
                </c:pt>
                <c:pt idx="9">
                  <c:v>85</c:v>
                </c:pt>
                <c:pt idx="10">
                  <c:v>90</c:v>
                </c:pt>
                <c:pt idx="11">
                  <c:v>95</c:v>
                </c:pt>
                <c:pt idx="12">
                  <c:v>100</c:v>
                </c:pt>
                <c:pt idx="13">
                  <c:v>105</c:v>
                </c:pt>
                <c:pt idx="14">
                  <c:v>110</c:v>
                </c:pt>
                <c:pt idx="15">
                  <c:v>115</c:v>
                </c:pt>
                <c:pt idx="16">
                  <c:v>120</c:v>
                </c:pt>
                <c:pt idx="17">
                  <c:v>125</c:v>
                </c:pt>
                <c:pt idx="18">
                  <c:v>130</c:v>
                </c:pt>
                <c:pt idx="19">
                  <c:v>135</c:v>
                </c:pt>
                <c:pt idx="20">
                  <c:v>140</c:v>
                </c:pt>
                <c:pt idx="21">
                  <c:v>145</c:v>
                </c:pt>
                <c:pt idx="22">
                  <c:v>150</c:v>
                </c:pt>
                <c:pt idx="23">
                  <c:v>155</c:v>
                </c:pt>
                <c:pt idx="24">
                  <c:v>160</c:v>
                </c:pt>
                <c:pt idx="25">
                  <c:v>165</c:v>
                </c:pt>
                <c:pt idx="26">
                  <c:v>170</c:v>
                </c:pt>
                <c:pt idx="27">
                  <c:v>175</c:v>
                </c:pt>
                <c:pt idx="28">
                  <c:v>180</c:v>
                </c:pt>
                <c:pt idx="29">
                  <c:v>185</c:v>
                </c:pt>
                <c:pt idx="30">
                  <c:v>190</c:v>
                </c:pt>
                <c:pt idx="31">
                  <c:v>195</c:v>
                </c:pt>
                <c:pt idx="32">
                  <c:v>200</c:v>
                </c:pt>
                <c:pt idx="33">
                  <c:v>205</c:v>
                </c:pt>
                <c:pt idx="34">
                  <c:v>210</c:v>
                </c:pt>
                <c:pt idx="35">
                  <c:v>215</c:v>
                </c:pt>
                <c:pt idx="36">
                  <c:v>220</c:v>
                </c:pt>
                <c:pt idx="37">
                  <c:v>225</c:v>
                </c:pt>
                <c:pt idx="38">
                  <c:v>230</c:v>
                </c:pt>
                <c:pt idx="39">
                  <c:v>235</c:v>
                </c:pt>
                <c:pt idx="40">
                  <c:v>240</c:v>
                </c:pt>
                <c:pt idx="41">
                  <c:v>245</c:v>
                </c:pt>
                <c:pt idx="42">
                  <c:v>250</c:v>
                </c:pt>
                <c:pt idx="43">
                  <c:v>255</c:v>
                </c:pt>
                <c:pt idx="44">
                  <c:v>260</c:v>
                </c:pt>
                <c:pt idx="45">
                  <c:v>265</c:v>
                </c:pt>
                <c:pt idx="46">
                  <c:v>270</c:v>
                </c:pt>
                <c:pt idx="47">
                  <c:v>275</c:v>
                </c:pt>
                <c:pt idx="48">
                  <c:v>280</c:v>
                </c:pt>
                <c:pt idx="49">
                  <c:v>285</c:v>
                </c:pt>
                <c:pt idx="50">
                  <c:v>290</c:v>
                </c:pt>
                <c:pt idx="51">
                  <c:v>295</c:v>
                </c:pt>
                <c:pt idx="52">
                  <c:v>300</c:v>
                </c:pt>
                <c:pt idx="53">
                  <c:v>305</c:v>
                </c:pt>
                <c:pt idx="54">
                  <c:v>310</c:v>
                </c:pt>
                <c:pt idx="55">
                  <c:v>315</c:v>
                </c:pt>
                <c:pt idx="56">
                  <c:v>320</c:v>
                </c:pt>
                <c:pt idx="57">
                  <c:v>325</c:v>
                </c:pt>
                <c:pt idx="58">
                  <c:v>330</c:v>
                </c:pt>
                <c:pt idx="59">
                  <c:v>335</c:v>
                </c:pt>
                <c:pt idx="60">
                  <c:v>340</c:v>
                </c:pt>
                <c:pt idx="61">
                  <c:v>345</c:v>
                </c:pt>
                <c:pt idx="62">
                  <c:v>350</c:v>
                </c:pt>
                <c:pt idx="63">
                  <c:v>355</c:v>
                </c:pt>
                <c:pt idx="64">
                  <c:v>360</c:v>
                </c:pt>
                <c:pt idx="65">
                  <c:v>365</c:v>
                </c:pt>
                <c:pt idx="66">
                  <c:v>370</c:v>
                </c:pt>
                <c:pt idx="67">
                  <c:v>375</c:v>
                </c:pt>
                <c:pt idx="68">
                  <c:v>380</c:v>
                </c:pt>
                <c:pt idx="69">
                  <c:v>385</c:v>
                </c:pt>
                <c:pt idx="70">
                  <c:v>390</c:v>
                </c:pt>
                <c:pt idx="71">
                  <c:v>395</c:v>
                </c:pt>
                <c:pt idx="72">
                  <c:v>400</c:v>
                </c:pt>
                <c:pt idx="73">
                  <c:v>405</c:v>
                </c:pt>
                <c:pt idx="74">
                  <c:v>410</c:v>
                </c:pt>
                <c:pt idx="75">
                  <c:v>415</c:v>
                </c:pt>
                <c:pt idx="76">
                  <c:v>420</c:v>
                </c:pt>
                <c:pt idx="77">
                  <c:v>425</c:v>
                </c:pt>
                <c:pt idx="78">
                  <c:v>430</c:v>
                </c:pt>
                <c:pt idx="79">
                  <c:v>435</c:v>
                </c:pt>
                <c:pt idx="80">
                  <c:v>440</c:v>
                </c:pt>
                <c:pt idx="81">
                  <c:v>445</c:v>
                </c:pt>
                <c:pt idx="82">
                  <c:v>450</c:v>
                </c:pt>
                <c:pt idx="83">
                  <c:v>455</c:v>
                </c:pt>
                <c:pt idx="84">
                  <c:v>460</c:v>
                </c:pt>
                <c:pt idx="85">
                  <c:v>465</c:v>
                </c:pt>
                <c:pt idx="86">
                  <c:v>470</c:v>
                </c:pt>
                <c:pt idx="87">
                  <c:v>475</c:v>
                </c:pt>
                <c:pt idx="88">
                  <c:v>480</c:v>
                </c:pt>
                <c:pt idx="89">
                  <c:v>485</c:v>
                </c:pt>
                <c:pt idx="90">
                  <c:v>490</c:v>
                </c:pt>
                <c:pt idx="91">
                  <c:v>495</c:v>
                </c:pt>
                <c:pt idx="92">
                  <c:v>500</c:v>
                </c:pt>
                <c:pt idx="93">
                  <c:v>505</c:v>
                </c:pt>
                <c:pt idx="94">
                  <c:v>510</c:v>
                </c:pt>
                <c:pt idx="95">
                  <c:v>515</c:v>
                </c:pt>
                <c:pt idx="96">
                  <c:v>520</c:v>
                </c:pt>
                <c:pt idx="97">
                  <c:v>525</c:v>
                </c:pt>
                <c:pt idx="98">
                  <c:v>530</c:v>
                </c:pt>
                <c:pt idx="99">
                  <c:v>535</c:v>
                </c:pt>
                <c:pt idx="100">
                  <c:v>540</c:v>
                </c:pt>
                <c:pt idx="101">
                  <c:v>545</c:v>
                </c:pt>
                <c:pt idx="102">
                  <c:v>550</c:v>
                </c:pt>
                <c:pt idx="103">
                  <c:v>555</c:v>
                </c:pt>
                <c:pt idx="104">
                  <c:v>560</c:v>
                </c:pt>
                <c:pt idx="105">
                  <c:v>565</c:v>
                </c:pt>
                <c:pt idx="106">
                  <c:v>570</c:v>
                </c:pt>
                <c:pt idx="107">
                  <c:v>575</c:v>
                </c:pt>
                <c:pt idx="108">
                  <c:v>580</c:v>
                </c:pt>
                <c:pt idx="109">
                  <c:v>585</c:v>
                </c:pt>
                <c:pt idx="110">
                  <c:v>590</c:v>
                </c:pt>
                <c:pt idx="111">
                  <c:v>595</c:v>
                </c:pt>
                <c:pt idx="112">
                  <c:v>600</c:v>
                </c:pt>
                <c:pt idx="113">
                  <c:v>605</c:v>
                </c:pt>
                <c:pt idx="114">
                  <c:v>610</c:v>
                </c:pt>
                <c:pt idx="115">
                  <c:v>615</c:v>
                </c:pt>
                <c:pt idx="116">
                  <c:v>620</c:v>
                </c:pt>
                <c:pt idx="117">
                  <c:v>625</c:v>
                </c:pt>
                <c:pt idx="118">
                  <c:v>630</c:v>
                </c:pt>
                <c:pt idx="119">
                  <c:v>635</c:v>
                </c:pt>
                <c:pt idx="120">
                  <c:v>640</c:v>
                </c:pt>
                <c:pt idx="121">
                  <c:v>645</c:v>
                </c:pt>
                <c:pt idx="122">
                  <c:v>650</c:v>
                </c:pt>
                <c:pt idx="123">
                  <c:v>655</c:v>
                </c:pt>
                <c:pt idx="124">
                  <c:v>660</c:v>
                </c:pt>
                <c:pt idx="125">
                  <c:v>665</c:v>
                </c:pt>
                <c:pt idx="126">
                  <c:v>670</c:v>
                </c:pt>
                <c:pt idx="127">
                  <c:v>675</c:v>
                </c:pt>
                <c:pt idx="128">
                  <c:v>680</c:v>
                </c:pt>
                <c:pt idx="129">
                  <c:v>685</c:v>
                </c:pt>
                <c:pt idx="130">
                  <c:v>690</c:v>
                </c:pt>
                <c:pt idx="131">
                  <c:v>695</c:v>
                </c:pt>
                <c:pt idx="132">
                  <c:v>700</c:v>
                </c:pt>
                <c:pt idx="133">
                  <c:v>705</c:v>
                </c:pt>
                <c:pt idx="134">
                  <c:v>710</c:v>
                </c:pt>
                <c:pt idx="135">
                  <c:v>715</c:v>
                </c:pt>
                <c:pt idx="136">
                  <c:v>720</c:v>
                </c:pt>
                <c:pt idx="137">
                  <c:v>725</c:v>
                </c:pt>
                <c:pt idx="138">
                  <c:v>730</c:v>
                </c:pt>
                <c:pt idx="139">
                  <c:v>735</c:v>
                </c:pt>
                <c:pt idx="140">
                  <c:v>740</c:v>
                </c:pt>
                <c:pt idx="141">
                  <c:v>745</c:v>
                </c:pt>
                <c:pt idx="142">
                  <c:v>750</c:v>
                </c:pt>
                <c:pt idx="143">
                  <c:v>755</c:v>
                </c:pt>
                <c:pt idx="144">
                  <c:v>760</c:v>
                </c:pt>
                <c:pt idx="145">
                  <c:v>765</c:v>
                </c:pt>
                <c:pt idx="146">
                  <c:v>770</c:v>
                </c:pt>
                <c:pt idx="147">
                  <c:v>775</c:v>
                </c:pt>
                <c:pt idx="148">
                  <c:v>780</c:v>
                </c:pt>
                <c:pt idx="149">
                  <c:v>785</c:v>
                </c:pt>
                <c:pt idx="150">
                  <c:v>790</c:v>
                </c:pt>
                <c:pt idx="151">
                  <c:v>795</c:v>
                </c:pt>
                <c:pt idx="152">
                  <c:v>800</c:v>
                </c:pt>
                <c:pt idx="153">
                  <c:v>805</c:v>
                </c:pt>
                <c:pt idx="154">
                  <c:v>810</c:v>
                </c:pt>
                <c:pt idx="155">
                  <c:v>815</c:v>
                </c:pt>
                <c:pt idx="156">
                  <c:v>820</c:v>
                </c:pt>
                <c:pt idx="157">
                  <c:v>825</c:v>
                </c:pt>
                <c:pt idx="158">
                  <c:v>830</c:v>
                </c:pt>
                <c:pt idx="159">
                  <c:v>835</c:v>
                </c:pt>
                <c:pt idx="160">
                  <c:v>840</c:v>
                </c:pt>
                <c:pt idx="161">
                  <c:v>845</c:v>
                </c:pt>
                <c:pt idx="162">
                  <c:v>850</c:v>
                </c:pt>
                <c:pt idx="163">
                  <c:v>855</c:v>
                </c:pt>
                <c:pt idx="164">
                  <c:v>860</c:v>
                </c:pt>
                <c:pt idx="165">
                  <c:v>865</c:v>
                </c:pt>
                <c:pt idx="166">
                  <c:v>870</c:v>
                </c:pt>
                <c:pt idx="167">
                  <c:v>875</c:v>
                </c:pt>
                <c:pt idx="168">
                  <c:v>880</c:v>
                </c:pt>
                <c:pt idx="169">
                  <c:v>885</c:v>
                </c:pt>
                <c:pt idx="170">
                  <c:v>890</c:v>
                </c:pt>
                <c:pt idx="171">
                  <c:v>895</c:v>
                </c:pt>
                <c:pt idx="172">
                  <c:v>900</c:v>
                </c:pt>
                <c:pt idx="173">
                  <c:v>905</c:v>
                </c:pt>
                <c:pt idx="174">
                  <c:v>910</c:v>
                </c:pt>
                <c:pt idx="175">
                  <c:v>915</c:v>
                </c:pt>
                <c:pt idx="176">
                  <c:v>920</c:v>
                </c:pt>
                <c:pt idx="177">
                  <c:v>925</c:v>
                </c:pt>
                <c:pt idx="178">
                  <c:v>930</c:v>
                </c:pt>
                <c:pt idx="179">
                  <c:v>935</c:v>
                </c:pt>
                <c:pt idx="180">
                  <c:v>940</c:v>
                </c:pt>
                <c:pt idx="181">
                  <c:v>945</c:v>
                </c:pt>
                <c:pt idx="182">
                  <c:v>950</c:v>
                </c:pt>
                <c:pt idx="183">
                  <c:v>955</c:v>
                </c:pt>
                <c:pt idx="184">
                  <c:v>960</c:v>
                </c:pt>
                <c:pt idx="185">
                  <c:v>965</c:v>
                </c:pt>
                <c:pt idx="186">
                  <c:v>970</c:v>
                </c:pt>
                <c:pt idx="187">
                  <c:v>975</c:v>
                </c:pt>
                <c:pt idx="188">
                  <c:v>980</c:v>
                </c:pt>
                <c:pt idx="189">
                  <c:v>985</c:v>
                </c:pt>
                <c:pt idx="190">
                  <c:v>990</c:v>
                </c:pt>
                <c:pt idx="191">
                  <c:v>995</c:v>
                </c:pt>
                <c:pt idx="192">
                  <c:v>1000</c:v>
                </c:pt>
                <c:pt idx="193">
                  <c:v>1005</c:v>
                </c:pt>
                <c:pt idx="194">
                  <c:v>1010</c:v>
                </c:pt>
                <c:pt idx="195">
                  <c:v>1015</c:v>
                </c:pt>
                <c:pt idx="196">
                  <c:v>1020</c:v>
                </c:pt>
                <c:pt idx="197">
                  <c:v>1025</c:v>
                </c:pt>
                <c:pt idx="198">
                  <c:v>1030</c:v>
                </c:pt>
                <c:pt idx="199">
                  <c:v>1035</c:v>
                </c:pt>
                <c:pt idx="200">
                  <c:v>1040</c:v>
                </c:pt>
                <c:pt idx="201">
                  <c:v>1045</c:v>
                </c:pt>
                <c:pt idx="202">
                  <c:v>1050</c:v>
                </c:pt>
                <c:pt idx="203">
                  <c:v>1055</c:v>
                </c:pt>
                <c:pt idx="204">
                  <c:v>1060</c:v>
                </c:pt>
                <c:pt idx="205">
                  <c:v>1065</c:v>
                </c:pt>
                <c:pt idx="206">
                  <c:v>1070</c:v>
                </c:pt>
                <c:pt idx="207">
                  <c:v>1075</c:v>
                </c:pt>
                <c:pt idx="208">
                  <c:v>1080</c:v>
                </c:pt>
                <c:pt idx="209">
                  <c:v>1085</c:v>
                </c:pt>
                <c:pt idx="210">
                  <c:v>1090</c:v>
                </c:pt>
                <c:pt idx="211">
                  <c:v>1095</c:v>
                </c:pt>
                <c:pt idx="212">
                  <c:v>1100</c:v>
                </c:pt>
                <c:pt idx="213">
                  <c:v>1105</c:v>
                </c:pt>
                <c:pt idx="214">
                  <c:v>1110</c:v>
                </c:pt>
                <c:pt idx="215">
                  <c:v>1115</c:v>
                </c:pt>
                <c:pt idx="216">
                  <c:v>1120</c:v>
                </c:pt>
                <c:pt idx="217">
                  <c:v>1125</c:v>
                </c:pt>
                <c:pt idx="218">
                  <c:v>1130</c:v>
                </c:pt>
                <c:pt idx="219">
                  <c:v>1135</c:v>
                </c:pt>
                <c:pt idx="220">
                  <c:v>1140</c:v>
                </c:pt>
                <c:pt idx="221">
                  <c:v>1145</c:v>
                </c:pt>
                <c:pt idx="222">
                  <c:v>1150</c:v>
                </c:pt>
                <c:pt idx="223">
                  <c:v>1155</c:v>
                </c:pt>
                <c:pt idx="224">
                  <c:v>1160</c:v>
                </c:pt>
                <c:pt idx="225">
                  <c:v>1165</c:v>
                </c:pt>
                <c:pt idx="226">
                  <c:v>1170</c:v>
                </c:pt>
                <c:pt idx="227">
                  <c:v>1175</c:v>
                </c:pt>
                <c:pt idx="228">
                  <c:v>1180</c:v>
                </c:pt>
                <c:pt idx="229">
                  <c:v>1185</c:v>
                </c:pt>
                <c:pt idx="230">
                  <c:v>1190</c:v>
                </c:pt>
                <c:pt idx="231">
                  <c:v>1195</c:v>
                </c:pt>
                <c:pt idx="232">
                  <c:v>1200</c:v>
                </c:pt>
                <c:pt idx="233">
                  <c:v>1205</c:v>
                </c:pt>
                <c:pt idx="234">
                  <c:v>1210</c:v>
                </c:pt>
                <c:pt idx="235">
                  <c:v>1215</c:v>
                </c:pt>
                <c:pt idx="236">
                  <c:v>1220</c:v>
                </c:pt>
                <c:pt idx="237">
                  <c:v>1225</c:v>
                </c:pt>
              </c:strCache>
            </c:strRef>
          </c:cat>
          <c:val>
            <c:numRef>
              <c:f>Sheet1!$D$2:$D$239</c:f>
              <c:numCache>
                <c:formatCode>General</c:formatCode>
                <c:ptCount val="238"/>
                <c:pt idx="0">
                  <c:v>61000</c:v>
                </c:pt>
                <c:pt idx="1">
                  <c:v>54458.333333333336</c:v>
                </c:pt>
                <c:pt idx="2">
                  <c:v>49250</c:v>
                </c:pt>
                <c:pt idx="3">
                  <c:v>45011.363636363625</c:v>
                </c:pt>
                <c:pt idx="4">
                  <c:v>41500</c:v>
                </c:pt>
                <c:pt idx="5">
                  <c:v>38548.076923076937</c:v>
                </c:pt>
                <c:pt idx="6">
                  <c:v>36035.714285714275</c:v>
                </c:pt>
                <c:pt idx="7">
                  <c:v>33875</c:v>
                </c:pt>
                <c:pt idx="8">
                  <c:v>32000</c:v>
                </c:pt>
                <c:pt idx="9">
                  <c:v>30360.294117647059</c:v>
                </c:pt>
                <c:pt idx="10">
                  <c:v>28916.666666666661</c:v>
                </c:pt>
                <c:pt idx="11">
                  <c:v>27638.157894736851</c:v>
                </c:pt>
                <c:pt idx="12">
                  <c:v>26500</c:v>
                </c:pt>
                <c:pt idx="13">
                  <c:v>25482.142857142859</c:v>
                </c:pt>
                <c:pt idx="14">
                  <c:v>24568.18181818182</c:v>
                </c:pt>
                <c:pt idx="15">
                  <c:v>23744.5652173913</c:v>
                </c:pt>
                <c:pt idx="16">
                  <c:v>23000</c:v>
                </c:pt>
                <c:pt idx="17">
                  <c:v>22325</c:v>
                </c:pt>
                <c:pt idx="18">
                  <c:v>21711.538461538457</c:v>
                </c:pt>
                <c:pt idx="19">
                  <c:v>21152.77777777777</c:v>
                </c:pt>
                <c:pt idx="20">
                  <c:v>20642.857142857134</c:v>
                </c:pt>
                <c:pt idx="21">
                  <c:v>20176.724137931036</c:v>
                </c:pt>
                <c:pt idx="22">
                  <c:v>19750</c:v>
                </c:pt>
                <c:pt idx="23">
                  <c:v>19358.870967741928</c:v>
                </c:pt>
                <c:pt idx="24">
                  <c:v>19000</c:v>
                </c:pt>
                <c:pt idx="25">
                  <c:v>18670.454545454544</c:v>
                </c:pt>
                <c:pt idx="26">
                  <c:v>18367.647058823532</c:v>
                </c:pt>
                <c:pt idx="27">
                  <c:v>18089.285714285721</c:v>
                </c:pt>
                <c:pt idx="28">
                  <c:v>17833.333333333328</c:v>
                </c:pt>
                <c:pt idx="29">
                  <c:v>17597.972972972966</c:v>
                </c:pt>
                <c:pt idx="30">
                  <c:v>17381.578947368416</c:v>
                </c:pt>
                <c:pt idx="31">
                  <c:v>17182.692307692301</c:v>
                </c:pt>
                <c:pt idx="32">
                  <c:v>17000</c:v>
                </c:pt>
                <c:pt idx="33">
                  <c:v>16832.317073170721</c:v>
                </c:pt>
                <c:pt idx="34">
                  <c:v>16678.57142857142</c:v>
                </c:pt>
                <c:pt idx="35">
                  <c:v>16537.79069767442</c:v>
                </c:pt>
                <c:pt idx="36">
                  <c:v>16409.090909090901</c:v>
                </c:pt>
                <c:pt idx="37">
                  <c:v>16291.666666666662</c:v>
                </c:pt>
                <c:pt idx="38">
                  <c:v>16184.782608695652</c:v>
                </c:pt>
                <c:pt idx="39">
                  <c:v>16087.765957446809</c:v>
                </c:pt>
                <c:pt idx="40">
                  <c:v>16000</c:v>
                </c:pt>
                <c:pt idx="41">
                  <c:v>15920.918367346943</c:v>
                </c:pt>
                <c:pt idx="42">
                  <c:v>15850</c:v>
                </c:pt>
                <c:pt idx="43">
                  <c:v>15786.764705882357</c:v>
                </c:pt>
                <c:pt idx="44">
                  <c:v>15730.769230769229</c:v>
                </c:pt>
                <c:pt idx="45">
                  <c:v>15681.603773584906</c:v>
                </c:pt>
                <c:pt idx="46">
                  <c:v>15638.888888888889</c:v>
                </c:pt>
                <c:pt idx="47">
                  <c:v>15602.27272727273</c:v>
                </c:pt>
                <c:pt idx="48">
                  <c:v>15571.428571428571</c:v>
                </c:pt>
                <c:pt idx="49">
                  <c:v>15546.052631578947</c:v>
                </c:pt>
                <c:pt idx="50">
                  <c:v>15525.862068965514</c:v>
                </c:pt>
                <c:pt idx="51">
                  <c:v>15510.593220338986</c:v>
                </c:pt>
                <c:pt idx="52">
                  <c:v>15500</c:v>
                </c:pt>
                <c:pt idx="53">
                  <c:v>15493.852459016394</c:v>
                </c:pt>
                <c:pt idx="54">
                  <c:v>15491.935483870968</c:v>
                </c:pt>
                <c:pt idx="55">
                  <c:v>15494.047619047613</c:v>
                </c:pt>
                <c:pt idx="56">
                  <c:v>15500</c:v>
                </c:pt>
                <c:pt idx="57">
                  <c:v>15509.615384615385</c:v>
                </c:pt>
                <c:pt idx="58">
                  <c:v>15522.727272727272</c:v>
                </c:pt>
                <c:pt idx="59">
                  <c:v>15539.179104477607</c:v>
                </c:pt>
                <c:pt idx="60">
                  <c:v>15558.823529411766</c:v>
                </c:pt>
                <c:pt idx="61">
                  <c:v>15581.521739130436</c:v>
                </c:pt>
                <c:pt idx="62">
                  <c:v>15607.142857142866</c:v>
                </c:pt>
                <c:pt idx="63">
                  <c:v>15635.563380281686</c:v>
                </c:pt>
                <c:pt idx="64">
                  <c:v>15666.666666666664</c:v>
                </c:pt>
                <c:pt idx="65">
                  <c:v>15700.342465753427</c:v>
                </c:pt>
                <c:pt idx="66">
                  <c:v>15736.486486486487</c:v>
                </c:pt>
                <c:pt idx="67">
                  <c:v>15775</c:v>
                </c:pt>
                <c:pt idx="68">
                  <c:v>15815.789473684206</c:v>
                </c:pt>
                <c:pt idx="69">
                  <c:v>15858.76623376623</c:v>
                </c:pt>
                <c:pt idx="70">
                  <c:v>15903.846153846151</c:v>
                </c:pt>
                <c:pt idx="71">
                  <c:v>15950.949367088608</c:v>
                </c:pt>
                <c:pt idx="72">
                  <c:v>16000</c:v>
                </c:pt>
                <c:pt idx="73">
                  <c:v>16050.925925925922</c:v>
                </c:pt>
                <c:pt idx="74">
                  <c:v>16103.658536585363</c:v>
                </c:pt>
                <c:pt idx="75">
                  <c:v>16158.132530120485</c:v>
                </c:pt>
                <c:pt idx="76">
                  <c:v>16214.28571428571</c:v>
                </c:pt>
                <c:pt idx="77">
                  <c:v>16272.058823529409</c:v>
                </c:pt>
                <c:pt idx="78">
                  <c:v>16331.39534883721</c:v>
                </c:pt>
                <c:pt idx="79">
                  <c:v>16392.241379310337</c:v>
                </c:pt>
                <c:pt idx="80">
                  <c:v>16454.54545454546</c:v>
                </c:pt>
                <c:pt idx="81">
                  <c:v>16518.258426966291</c:v>
                </c:pt>
                <c:pt idx="82">
                  <c:v>16583.333333333321</c:v>
                </c:pt>
                <c:pt idx="83">
                  <c:v>16649.725274725275</c:v>
                </c:pt>
                <c:pt idx="84">
                  <c:v>16717.391304347817</c:v>
                </c:pt>
                <c:pt idx="85">
                  <c:v>16786.290322580644</c:v>
                </c:pt>
                <c:pt idx="86">
                  <c:v>16856.382978723414</c:v>
                </c:pt>
                <c:pt idx="87">
                  <c:v>16927.631578947348</c:v>
                </c:pt>
                <c:pt idx="88">
                  <c:v>17000</c:v>
                </c:pt>
                <c:pt idx="89">
                  <c:v>17073.453608247422</c:v>
                </c:pt>
                <c:pt idx="90">
                  <c:v>17147.959183673469</c:v>
                </c:pt>
                <c:pt idx="91">
                  <c:v>17223.484848484859</c:v>
                </c:pt>
                <c:pt idx="92">
                  <c:v>17300</c:v>
                </c:pt>
                <c:pt idx="93">
                  <c:v>17377.475247524751</c:v>
                </c:pt>
                <c:pt idx="94">
                  <c:v>17455.882352941167</c:v>
                </c:pt>
                <c:pt idx="95">
                  <c:v>17535.194174757289</c:v>
                </c:pt>
                <c:pt idx="96">
                  <c:v>17615.384615384621</c:v>
                </c:pt>
                <c:pt idx="97">
                  <c:v>17696.428571428572</c:v>
                </c:pt>
                <c:pt idx="98">
                  <c:v>17778.301886792462</c:v>
                </c:pt>
                <c:pt idx="99">
                  <c:v>17860.981308411221</c:v>
                </c:pt>
                <c:pt idx="100">
                  <c:v>17944.444444444453</c:v>
                </c:pt>
                <c:pt idx="101">
                  <c:v>18028.669724770643</c:v>
                </c:pt>
                <c:pt idx="102">
                  <c:v>18113.636363636353</c:v>
                </c:pt>
                <c:pt idx="103">
                  <c:v>18199.324324324323</c:v>
                </c:pt>
                <c:pt idx="104">
                  <c:v>18285.714285714301</c:v>
                </c:pt>
                <c:pt idx="105">
                  <c:v>18372.787610619474</c:v>
                </c:pt>
                <c:pt idx="106">
                  <c:v>18460.526315789481</c:v>
                </c:pt>
                <c:pt idx="107">
                  <c:v>18548.913043478256</c:v>
                </c:pt>
                <c:pt idx="108">
                  <c:v>18637.931034482757</c:v>
                </c:pt>
                <c:pt idx="109">
                  <c:v>18727.564102564113</c:v>
                </c:pt>
                <c:pt idx="110">
                  <c:v>18817.796610169498</c:v>
                </c:pt>
                <c:pt idx="111">
                  <c:v>18908.613445378141</c:v>
                </c:pt>
                <c:pt idx="112">
                  <c:v>19000</c:v>
                </c:pt>
                <c:pt idx="113">
                  <c:v>19091.942148760339</c:v>
                </c:pt>
                <c:pt idx="114">
                  <c:v>19184.426229508201</c:v>
                </c:pt>
                <c:pt idx="115">
                  <c:v>19277.439024390242</c:v>
                </c:pt>
                <c:pt idx="116">
                  <c:v>19370.967741935485</c:v>
                </c:pt>
                <c:pt idx="117">
                  <c:v>19465</c:v>
                </c:pt>
                <c:pt idx="118">
                  <c:v>19559.52380952382</c:v>
                </c:pt>
                <c:pt idx="119">
                  <c:v>19654.52755905511</c:v>
                </c:pt>
                <c:pt idx="120">
                  <c:v>19750</c:v>
                </c:pt>
                <c:pt idx="121">
                  <c:v>19845.93023255813</c:v>
                </c:pt>
                <c:pt idx="122">
                  <c:v>19942.307692307691</c:v>
                </c:pt>
                <c:pt idx="123">
                  <c:v>20039.122137404571</c:v>
                </c:pt>
                <c:pt idx="124">
                  <c:v>20136.363636363636</c:v>
                </c:pt>
                <c:pt idx="125">
                  <c:v>20234.022556390963</c:v>
                </c:pt>
                <c:pt idx="126">
                  <c:v>20332.089552238798</c:v>
                </c:pt>
                <c:pt idx="127">
                  <c:v>20430.555555555547</c:v>
                </c:pt>
                <c:pt idx="128">
                  <c:v>20529.411764705881</c:v>
                </c:pt>
                <c:pt idx="129">
                  <c:v>20628.649635036491</c:v>
                </c:pt>
                <c:pt idx="130">
                  <c:v>20728.26086956522</c:v>
                </c:pt>
                <c:pt idx="131">
                  <c:v>20828.237410071943</c:v>
                </c:pt>
                <c:pt idx="132">
                  <c:v>20928.57142857142</c:v>
                </c:pt>
                <c:pt idx="133">
                  <c:v>21029.255319148928</c:v>
                </c:pt>
                <c:pt idx="134">
                  <c:v>21130.281690140851</c:v>
                </c:pt>
                <c:pt idx="135">
                  <c:v>21231.643356643352</c:v>
                </c:pt>
                <c:pt idx="136">
                  <c:v>21333.333333333321</c:v>
                </c:pt>
                <c:pt idx="137">
                  <c:v>21435.344827586207</c:v>
                </c:pt>
                <c:pt idx="138">
                  <c:v>21537.671232876699</c:v>
                </c:pt>
                <c:pt idx="139">
                  <c:v>21640.306122448976</c:v>
                </c:pt>
                <c:pt idx="140">
                  <c:v>21743.243243243251</c:v>
                </c:pt>
                <c:pt idx="141">
                  <c:v>21846.476510067114</c:v>
                </c:pt>
                <c:pt idx="142">
                  <c:v>21950</c:v>
                </c:pt>
                <c:pt idx="143">
                  <c:v>22053.807947019861</c:v>
                </c:pt>
                <c:pt idx="144">
                  <c:v>22157.8947368421</c:v>
                </c:pt>
                <c:pt idx="145">
                  <c:v>22262.254901960783</c:v>
                </c:pt>
                <c:pt idx="146">
                  <c:v>22366.883116883117</c:v>
                </c:pt>
                <c:pt idx="147">
                  <c:v>22471.774193548394</c:v>
                </c:pt>
                <c:pt idx="148">
                  <c:v>22576.923076923078</c:v>
                </c:pt>
                <c:pt idx="149">
                  <c:v>22682.32484076434</c:v>
                </c:pt>
                <c:pt idx="150">
                  <c:v>22787.974683544311</c:v>
                </c:pt>
                <c:pt idx="151">
                  <c:v>22893.867924528309</c:v>
                </c:pt>
                <c:pt idx="152">
                  <c:v>23000</c:v>
                </c:pt>
                <c:pt idx="153">
                  <c:v>23106.36645962733</c:v>
                </c:pt>
                <c:pt idx="154">
                  <c:v>23212.962962962964</c:v>
                </c:pt>
                <c:pt idx="155">
                  <c:v>23319.785276073617</c:v>
                </c:pt>
                <c:pt idx="156">
                  <c:v>23426.829268292677</c:v>
                </c:pt>
                <c:pt idx="157">
                  <c:v>23534.090909090901</c:v>
                </c:pt>
                <c:pt idx="158">
                  <c:v>23641.566265060239</c:v>
                </c:pt>
                <c:pt idx="159">
                  <c:v>23749.251497005986</c:v>
                </c:pt>
                <c:pt idx="160">
                  <c:v>23857.142857142859</c:v>
                </c:pt>
                <c:pt idx="161">
                  <c:v>23965.236686390526</c:v>
                </c:pt>
                <c:pt idx="162">
                  <c:v>24073.529411764714</c:v>
                </c:pt>
                <c:pt idx="163">
                  <c:v>24182.017543859642</c:v>
                </c:pt>
                <c:pt idx="164">
                  <c:v>24290.697674418599</c:v>
                </c:pt>
                <c:pt idx="165">
                  <c:v>24399.566473988438</c:v>
                </c:pt>
                <c:pt idx="166">
                  <c:v>24508.620689655167</c:v>
                </c:pt>
                <c:pt idx="167">
                  <c:v>24617.857142857134</c:v>
                </c:pt>
                <c:pt idx="168">
                  <c:v>24727.272727272721</c:v>
                </c:pt>
                <c:pt idx="169">
                  <c:v>24836.864406779659</c:v>
                </c:pt>
                <c:pt idx="170">
                  <c:v>24946.629213483138</c:v>
                </c:pt>
                <c:pt idx="171">
                  <c:v>25056.564245810059</c:v>
                </c:pt>
                <c:pt idx="172">
                  <c:v>25166.666666666661</c:v>
                </c:pt>
                <c:pt idx="173">
                  <c:v>25276.933701657461</c:v>
                </c:pt>
                <c:pt idx="174">
                  <c:v>25387.362637362636</c:v>
                </c:pt>
                <c:pt idx="175">
                  <c:v>25497.950819672122</c:v>
                </c:pt>
                <c:pt idx="176">
                  <c:v>25608.695652173912</c:v>
                </c:pt>
                <c:pt idx="177">
                  <c:v>25719.5945945946</c:v>
                </c:pt>
                <c:pt idx="178">
                  <c:v>25830.645161290322</c:v>
                </c:pt>
                <c:pt idx="179">
                  <c:v>25941.844919786101</c:v>
                </c:pt>
                <c:pt idx="180">
                  <c:v>26053.191489361699</c:v>
                </c:pt>
                <c:pt idx="181">
                  <c:v>26164.682539682533</c:v>
                </c:pt>
                <c:pt idx="182">
                  <c:v>26276.315789473683</c:v>
                </c:pt>
                <c:pt idx="183">
                  <c:v>26388.089005235601</c:v>
                </c:pt>
                <c:pt idx="184">
                  <c:v>26500</c:v>
                </c:pt>
                <c:pt idx="185">
                  <c:v>26612.046632124358</c:v>
                </c:pt>
                <c:pt idx="186">
                  <c:v>26724.226804123726</c:v>
                </c:pt>
                <c:pt idx="187">
                  <c:v>26836.538461538457</c:v>
                </c:pt>
                <c:pt idx="188">
                  <c:v>26948.97959183672</c:v>
                </c:pt>
                <c:pt idx="189">
                  <c:v>27061.548223350255</c:v>
                </c:pt>
                <c:pt idx="190">
                  <c:v>27174.242424242431</c:v>
                </c:pt>
                <c:pt idx="191">
                  <c:v>27287.060301507536</c:v>
                </c:pt>
                <c:pt idx="192">
                  <c:v>27400</c:v>
                </c:pt>
                <c:pt idx="193">
                  <c:v>27513.05970149253</c:v>
                </c:pt>
                <c:pt idx="194">
                  <c:v>27626.237623762379</c:v>
                </c:pt>
                <c:pt idx="195">
                  <c:v>27739.532019704435</c:v>
                </c:pt>
                <c:pt idx="196">
                  <c:v>27852.94117647058</c:v>
                </c:pt>
                <c:pt idx="197">
                  <c:v>27966.463414634152</c:v>
                </c:pt>
                <c:pt idx="198">
                  <c:v>28080.097087378632</c:v>
                </c:pt>
                <c:pt idx="199">
                  <c:v>28193.840579710137</c:v>
                </c:pt>
                <c:pt idx="200">
                  <c:v>28307.692307692301</c:v>
                </c:pt>
                <c:pt idx="201">
                  <c:v>28421.650717703342</c:v>
                </c:pt>
                <c:pt idx="202">
                  <c:v>28535.714285714301</c:v>
                </c:pt>
                <c:pt idx="203">
                  <c:v>28649.881516587669</c:v>
                </c:pt>
                <c:pt idx="204">
                  <c:v>28764.150943396213</c:v>
                </c:pt>
                <c:pt idx="205">
                  <c:v>28878.521126760563</c:v>
                </c:pt>
                <c:pt idx="206">
                  <c:v>28992.990654205609</c:v>
                </c:pt>
                <c:pt idx="207">
                  <c:v>29107.558139534885</c:v>
                </c:pt>
                <c:pt idx="208">
                  <c:v>29222.22222222223</c:v>
                </c:pt>
                <c:pt idx="209">
                  <c:v>29336.981566820272</c:v>
                </c:pt>
                <c:pt idx="210">
                  <c:v>29451.834862385309</c:v>
                </c:pt>
                <c:pt idx="211">
                  <c:v>29566.780821917815</c:v>
                </c:pt>
                <c:pt idx="212">
                  <c:v>29681.81818181818</c:v>
                </c:pt>
                <c:pt idx="213">
                  <c:v>29796.945701357465</c:v>
                </c:pt>
                <c:pt idx="214">
                  <c:v>29912.162162162163</c:v>
                </c:pt>
                <c:pt idx="215">
                  <c:v>30027.466367713012</c:v>
                </c:pt>
                <c:pt idx="216">
                  <c:v>30142.857142857134</c:v>
                </c:pt>
                <c:pt idx="217">
                  <c:v>30258.333333333321</c:v>
                </c:pt>
                <c:pt idx="218">
                  <c:v>30373.893805309734</c:v>
                </c:pt>
                <c:pt idx="219">
                  <c:v>30489.537444933922</c:v>
                </c:pt>
                <c:pt idx="220">
                  <c:v>30605.263157894737</c:v>
                </c:pt>
                <c:pt idx="221">
                  <c:v>30721.069868995626</c:v>
                </c:pt>
                <c:pt idx="222">
                  <c:v>30836.956521739132</c:v>
                </c:pt>
                <c:pt idx="223">
                  <c:v>30952.922077922078</c:v>
                </c:pt>
                <c:pt idx="224">
                  <c:v>31068.96551724138</c:v>
                </c:pt>
                <c:pt idx="225">
                  <c:v>31185.085836909871</c:v>
                </c:pt>
                <c:pt idx="226">
                  <c:v>31301.282051282058</c:v>
                </c:pt>
                <c:pt idx="227">
                  <c:v>31417.553191489362</c:v>
                </c:pt>
                <c:pt idx="228">
                  <c:v>31533.898305084749</c:v>
                </c:pt>
                <c:pt idx="229">
                  <c:v>31650.3164556962</c:v>
                </c:pt>
                <c:pt idx="230">
                  <c:v>31766.806722689074</c:v>
                </c:pt>
                <c:pt idx="231">
                  <c:v>31883.368200836816</c:v>
                </c:pt>
                <c:pt idx="232">
                  <c:v>32000</c:v>
                </c:pt>
                <c:pt idx="233">
                  <c:v>32116.701244813277</c:v>
                </c:pt>
                <c:pt idx="234">
                  <c:v>32233.471074380159</c:v>
                </c:pt>
                <c:pt idx="235">
                  <c:v>32350.308641975302</c:v>
                </c:pt>
                <c:pt idx="236">
                  <c:v>32467.213114754108</c:v>
                </c:pt>
                <c:pt idx="237">
                  <c:v>32584.183673469386</c:v>
                </c:pt>
              </c:numCache>
            </c:numRef>
          </c:val>
          <c:smooth val="0"/>
          <c:extLst>
            <c:ext xmlns:c16="http://schemas.microsoft.com/office/drawing/2014/chart" uri="{C3380CC4-5D6E-409C-BE32-E72D297353CC}">
              <c16:uniqueId val="{00000002-24A0-4AD6-A713-AACE207A0034}"/>
            </c:ext>
          </c:extLst>
        </c:ser>
        <c:dLbls>
          <c:showLegendKey val="0"/>
          <c:showVal val="0"/>
          <c:showCatName val="0"/>
          <c:showSerName val="0"/>
          <c:showPercent val="0"/>
          <c:showBubbleSize val="0"/>
        </c:dLbls>
        <c:smooth val="0"/>
        <c:axId val="2094734552"/>
        <c:axId val="2094734553"/>
      </c:lineChart>
      <c:catAx>
        <c:axId val="2094734552"/>
        <c:scaling>
          <c:orientation val="minMax"/>
        </c:scaling>
        <c:delete val="0"/>
        <c:axPos val="b"/>
        <c:numFmt formatCode="General" sourceLinked="0"/>
        <c:majorTickMark val="out"/>
        <c:minorTickMark val="none"/>
        <c:tickLblPos val="low"/>
        <c:spPr>
          <a:ln w="12700" cap="flat">
            <a:solidFill>
              <a:srgbClr val="888888"/>
            </a:solidFill>
            <a:prstDash val="solid"/>
            <a:round/>
          </a:ln>
        </c:spPr>
        <c:txPr>
          <a:bodyPr rot="0"/>
          <a:lstStyle/>
          <a:p>
            <a:pPr>
              <a:defRPr sz="1200" b="0" i="0" u="none" strike="noStrike">
                <a:solidFill>
                  <a:srgbClr val="000000"/>
                </a:solidFill>
                <a:latin typeface="Arial"/>
              </a:defRPr>
            </a:pPr>
            <a:endParaRPr lang="zh-CN"/>
          </a:p>
        </c:txPr>
        <c:crossAx val="2094734553"/>
        <c:crosses val="autoZero"/>
        <c:auto val="1"/>
        <c:lblAlgn val="ctr"/>
        <c:lblOffset val="100"/>
        <c:tickLblSkip val="50"/>
        <c:noMultiLvlLbl val="1"/>
      </c:catAx>
      <c:valAx>
        <c:axId val="2094734553"/>
        <c:scaling>
          <c:orientation val="minMax"/>
        </c:scaling>
        <c:delete val="0"/>
        <c:axPos val="l"/>
        <c:numFmt formatCode="0" sourceLinked="0"/>
        <c:majorTickMark val="out"/>
        <c:minorTickMark val="none"/>
        <c:tickLblPos val="nextTo"/>
        <c:spPr>
          <a:ln w="12700" cap="flat">
            <a:solidFill>
              <a:srgbClr val="888888"/>
            </a:solidFill>
            <a:prstDash val="solid"/>
            <a:round/>
          </a:ln>
        </c:spPr>
        <c:txPr>
          <a:bodyPr rot="0"/>
          <a:lstStyle/>
          <a:p>
            <a:pPr>
              <a:defRPr sz="1100" b="0" i="0" u="none" strike="noStrike">
                <a:solidFill>
                  <a:srgbClr val="000000"/>
                </a:solidFill>
                <a:latin typeface="Arial"/>
              </a:defRPr>
            </a:pPr>
            <a:endParaRPr lang="zh-CN"/>
          </a:p>
        </c:txPr>
        <c:crossAx val="2094734552"/>
        <c:crosses val="autoZero"/>
        <c:crossBetween val="between"/>
        <c:majorUnit val="17500"/>
        <c:minorUnit val="8750"/>
      </c:valAx>
      <c:spPr>
        <a:noFill/>
        <a:ln w="12700" cap="flat">
          <a:noFill/>
          <a:miter lim="400000"/>
        </a:ln>
        <a:effectLst/>
      </c:spPr>
    </c:plotArea>
    <c:legend>
      <c:legendPos val="r"/>
      <c:layout>
        <c:manualLayout>
          <c:xMode val="edge"/>
          <c:yMode val="edge"/>
          <c:x val="0.34649405985855847"/>
          <c:y val="7.5815291618705677E-2"/>
          <c:w val="0.60666915880020622"/>
          <c:h val="0.38678600404163399"/>
        </c:manualLayout>
      </c:layout>
      <c:overlay val="1"/>
      <c:spPr>
        <a:noFill/>
        <a:ln w="12700" cap="flat">
          <a:noFill/>
          <a:miter lim="400000"/>
        </a:ln>
        <a:effectLst/>
      </c:spPr>
      <c:txPr>
        <a:bodyPr rot="0"/>
        <a:lstStyle/>
        <a:p>
          <a:pPr>
            <a:defRPr sz="1600" b="0" i="0" u="none" strike="noStrike">
              <a:solidFill>
                <a:srgbClr val="000000"/>
              </a:solidFill>
              <a:latin typeface="Arial"/>
            </a:defRPr>
          </a:pPr>
          <a:endParaRPr lang="zh-CN"/>
        </a:p>
      </c:txPr>
    </c:legend>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r>
              <a:rPr lang="zh-CN"/>
              <a:t>边际期望</a:t>
            </a:r>
            <a:r>
              <a:rPr lang="en-US"/>
              <a:t>Marginal Value</a:t>
            </a:r>
            <a:endParaRPr lang="zh-CN"/>
          </a:p>
        </c:rich>
      </c:tx>
      <c:overlay val="0"/>
      <c:spPr>
        <a:noFill/>
        <a:ln>
          <a:noFill/>
        </a:ln>
        <a:effectLst/>
      </c:spPr>
      <c:txPr>
        <a:bodyPr rot="0" spcFirstLastPara="1" vertOverflow="ellipsis" vert="horz" wrap="square" anchor="ctr" anchorCtr="1"/>
        <a:lstStyle/>
        <a:p>
          <a:pPr>
            <a:defRPr sz="1440" b="0" i="0" u="none" strike="noStrike" kern="1200" spc="0" baseline="0">
              <a:solidFill>
                <a:schemeClr val="tx1">
                  <a:lumMod val="65000"/>
                  <a:lumOff val="35000"/>
                </a:schemeClr>
              </a:solidFill>
              <a:latin typeface="+mn-lt"/>
              <a:ea typeface="+mn-ea"/>
              <a:cs typeface="+mn-cs"/>
            </a:defRPr>
          </a:pPr>
          <a:endParaRPr lang="zh-CN"/>
        </a:p>
      </c:txPr>
    </c:title>
    <c:autoTitleDeleted val="0"/>
    <c:plotArea>
      <c:layout>
        <c:manualLayout>
          <c:layoutTarget val="inner"/>
          <c:xMode val="edge"/>
          <c:yMode val="edge"/>
          <c:x val="0.11913670166229222"/>
          <c:y val="0.17224602161699459"/>
          <c:w val="0.85030774278215226"/>
          <c:h val="0.75216857459915987"/>
        </c:manualLayout>
      </c:layout>
      <c:barChart>
        <c:barDir val="col"/>
        <c:grouping val="clustered"/>
        <c:varyColors val="0"/>
        <c:ser>
          <c:idx val="1"/>
          <c:order val="0"/>
          <c:spPr>
            <a:solidFill>
              <a:schemeClr val="accent2"/>
            </a:solidFill>
            <a:ln>
              <a:noFill/>
            </a:ln>
            <a:effectLst/>
          </c:spPr>
          <c:invertIfNegative val="0"/>
          <c:val>
            <c:numRef>
              <c:f>Sheet1!$B$1:$B$4</c:f>
              <c:numCache>
                <c:formatCode>General</c:formatCode>
                <c:ptCount val="4"/>
                <c:pt idx="0">
                  <c:v>0.5</c:v>
                </c:pt>
                <c:pt idx="1">
                  <c:v>0.2</c:v>
                </c:pt>
                <c:pt idx="2">
                  <c:v>-0.4</c:v>
                </c:pt>
                <c:pt idx="3">
                  <c:v>-1</c:v>
                </c:pt>
              </c:numCache>
            </c:numRef>
          </c:val>
          <c:extLst>
            <c:ext xmlns:c16="http://schemas.microsoft.com/office/drawing/2014/chart" uri="{C3380CC4-5D6E-409C-BE32-E72D297353CC}">
              <c16:uniqueId val="{00000000-2135-45FD-BCC6-0633DB9F727E}"/>
            </c:ext>
          </c:extLst>
        </c:ser>
        <c:dLbls>
          <c:showLegendKey val="0"/>
          <c:showVal val="0"/>
          <c:showCatName val="0"/>
          <c:showSerName val="0"/>
          <c:showPercent val="0"/>
          <c:showBubbleSize val="0"/>
        </c:dLbls>
        <c:gapWidth val="219"/>
        <c:overlap val="-27"/>
        <c:axId val="494667536"/>
        <c:axId val="494668848"/>
      </c:barChart>
      <c:catAx>
        <c:axId val="4946675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494668848"/>
        <c:crosses val="autoZero"/>
        <c:auto val="1"/>
        <c:lblAlgn val="ctr"/>
        <c:lblOffset val="100"/>
        <c:noMultiLvlLbl val="0"/>
      </c:catAx>
      <c:valAx>
        <c:axId val="494668848"/>
        <c:scaling>
          <c:orientation val="minMax"/>
          <c:max val="0.5"/>
          <c:min val="-0.5"/>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zh-CN"/>
          </a:p>
        </c:txPr>
        <c:crossAx val="494667536"/>
        <c:crosses val="autoZero"/>
        <c:crossBetween val="between"/>
        <c:majorUnit val="0.25"/>
      </c:valAx>
      <c:spPr>
        <a:noFill/>
        <a:ln>
          <a:solidFill>
            <a:schemeClr val="bg1">
              <a:lumMod val="85000"/>
            </a:schemeClr>
          </a:solidFill>
        </a:ln>
        <a:effectLst/>
      </c:spPr>
    </c:plotArea>
    <c:plotVisOnly val="1"/>
    <c:dispBlanksAs val="gap"/>
    <c:showDLblsOverMax val="0"/>
  </c:chart>
  <c:spPr>
    <a:noFill/>
    <a:ln>
      <a:noFill/>
    </a:ln>
    <a:effectLst/>
  </c:spPr>
  <c:txPr>
    <a:bodyPr/>
    <a:lstStyle/>
    <a:p>
      <a:pPr>
        <a:defRPr sz="1200"/>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50255B21-DF7B-484D-BDB1-0DFD8269E807}" type="doc">
      <dgm:prSet loTypeId="urn:microsoft.com/office/officeart/2005/8/layout/cycle1" loCatId="cycle" qsTypeId="urn:microsoft.com/office/officeart/2005/8/quickstyle/simple1" qsCatId="simple" csTypeId="urn:microsoft.com/office/officeart/2005/8/colors/accent1_2" csCatId="accent1" phldr="1"/>
      <dgm:spPr/>
    </dgm:pt>
    <dgm:pt modelId="{6B93EEEB-D319-4562-B204-D831EA529D2F}">
      <dgm:prSet custT="1"/>
      <dgm:spPr/>
      <dgm: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流程</a:t>
          </a:r>
          <a:endParaRPr kumimoji="1" lang="en-US" altLang="zh-CN" sz="2400" b="0" i="0" u="none" strike="noStrike"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改进</a:t>
          </a:r>
        </a:p>
      </dgm:t>
    </dgm:pt>
    <dgm:pt modelId="{B6ECCC11-315D-4F6F-805D-27B5EF6DC7AA}" type="parTrans" cxnId="{DDF8E9EB-B4DB-434E-88C6-BDAC67C53C4A}">
      <dgm:prSet/>
      <dgm:spPr/>
      <dgm:t>
        <a:bodyPr/>
        <a:lstStyle/>
        <a:p>
          <a:endParaRPr lang="zh-CN" altLang="en-US"/>
        </a:p>
      </dgm:t>
    </dgm:pt>
    <dgm:pt modelId="{BCA8AE90-3AF4-4A14-AB51-509E6F1D03E3}" type="sibTrans" cxnId="{DDF8E9EB-B4DB-434E-88C6-BDAC67C53C4A}">
      <dgm:prSet/>
      <dgm:spPr/>
      <dgm:t>
        <a:bodyPr/>
        <a:lstStyle/>
        <a:p>
          <a:endParaRPr lang="zh-CN" altLang="en-US"/>
        </a:p>
      </dgm:t>
    </dgm:pt>
    <dgm:pt modelId="{A6D86A6A-6C48-44AD-9132-E44824B424C1}">
      <dgm:prSet custT="1"/>
      <dgm:spPr/>
      <dgm: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效率</a:t>
          </a:r>
          <a:endParaRPr kumimoji="1" lang="en-US" altLang="zh-CN" sz="2400" b="0" i="0" u="none" strike="noStrike"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提高</a:t>
          </a:r>
        </a:p>
      </dgm:t>
    </dgm:pt>
    <dgm:pt modelId="{1DE1C0D8-3B45-448D-8C89-DAAC4444E326}" type="parTrans" cxnId="{C1B57ED8-483E-4314-AFEB-4F9C5288DE50}">
      <dgm:prSet/>
      <dgm:spPr/>
      <dgm:t>
        <a:bodyPr/>
        <a:lstStyle/>
        <a:p>
          <a:endParaRPr lang="zh-CN" altLang="en-US"/>
        </a:p>
      </dgm:t>
    </dgm:pt>
    <dgm:pt modelId="{22E470B4-C927-4A2B-A042-56120FF229B1}" type="sibTrans" cxnId="{C1B57ED8-483E-4314-AFEB-4F9C5288DE50}">
      <dgm:prSet/>
      <dgm:spPr/>
      <dgm:t>
        <a:bodyPr/>
        <a:lstStyle/>
        <a:p>
          <a:endParaRPr lang="zh-CN" altLang="en-US"/>
        </a:p>
      </dgm:t>
    </dgm:pt>
    <dgm:pt modelId="{BB29E989-42CA-408E-AD98-000F8FCFCED5}">
      <dgm:prSet custT="1"/>
      <dgm:spPr/>
      <dgm: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利润</a:t>
          </a:r>
          <a:endParaRPr kumimoji="1" lang="en-US" altLang="zh-CN" sz="2400" b="0" i="0" u="none" strike="noStrike"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a:ln>
                <a:noFill/>
              </a:ln>
              <a:solidFill>
                <a:schemeClr val="tx1"/>
              </a:solidFill>
              <a:effectLst/>
              <a:latin typeface="+mn-ea"/>
              <a:ea typeface="+mn-ea"/>
            </a:rPr>
            <a:t>增加</a:t>
          </a:r>
        </a:p>
      </dgm:t>
    </dgm:pt>
    <dgm:pt modelId="{0BF1DF56-06C0-45CA-A26F-E1B2D50A9448}" type="parTrans" cxnId="{5BFDA922-32AF-4FB7-B4D9-70E0C66438E1}">
      <dgm:prSet/>
      <dgm:spPr/>
      <dgm:t>
        <a:bodyPr/>
        <a:lstStyle/>
        <a:p>
          <a:endParaRPr lang="zh-CN" altLang="en-US"/>
        </a:p>
      </dgm:t>
    </dgm:pt>
    <dgm:pt modelId="{43D99522-1525-427E-9A47-DE4A10DDF683}" type="sibTrans" cxnId="{5BFDA922-32AF-4FB7-B4D9-70E0C66438E1}">
      <dgm:prSet/>
      <dgm:spPr/>
      <dgm:t>
        <a:bodyPr/>
        <a:lstStyle/>
        <a:p>
          <a:endParaRPr lang="zh-CN" altLang="en-US"/>
        </a:p>
      </dgm:t>
    </dgm:pt>
    <dgm:pt modelId="{54CC71D7-879C-4D4F-8E75-A65F90D0BAE4}">
      <dgm:prSet custT="1"/>
      <dgm:spPr/>
      <dgm: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绩效</a:t>
          </a:r>
          <a:endParaRPr kumimoji="1" lang="en-US" altLang="zh-CN" sz="2400" b="0" i="0" u="none" strike="noStrike"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cap="none" normalizeH="0" baseline="0" dirty="0">
              <a:ln>
                <a:noFill/>
              </a:ln>
              <a:solidFill>
                <a:schemeClr val="tx1"/>
              </a:solidFill>
              <a:effectLst/>
              <a:latin typeface="+mn-ea"/>
              <a:ea typeface="+mn-ea"/>
            </a:rPr>
            <a:t>评价</a:t>
          </a:r>
        </a:p>
      </dgm:t>
    </dgm:pt>
    <dgm:pt modelId="{66BDBF99-E39C-42C5-BE6A-B1D5AC8AEB82}" type="parTrans" cxnId="{01604876-B853-4749-8048-426C81E0DAF1}">
      <dgm:prSet/>
      <dgm:spPr/>
      <dgm:t>
        <a:bodyPr/>
        <a:lstStyle/>
        <a:p>
          <a:endParaRPr lang="zh-CN" altLang="en-US"/>
        </a:p>
      </dgm:t>
    </dgm:pt>
    <dgm:pt modelId="{A3166E6A-07C5-400B-B5AD-1155B7A3BA48}" type="sibTrans" cxnId="{01604876-B853-4749-8048-426C81E0DAF1}">
      <dgm:prSet/>
      <dgm:spPr/>
      <dgm:t>
        <a:bodyPr/>
        <a:lstStyle/>
        <a:p>
          <a:endParaRPr lang="zh-CN" altLang="en-US"/>
        </a:p>
      </dgm:t>
    </dgm:pt>
    <dgm:pt modelId="{8D565A42-57D9-4E9C-93CC-C91E7CA234B7}" type="pres">
      <dgm:prSet presAssocID="{50255B21-DF7B-484D-BDB1-0DFD8269E807}" presName="cycle" presStyleCnt="0">
        <dgm:presLayoutVars>
          <dgm:dir/>
          <dgm:resizeHandles val="exact"/>
        </dgm:presLayoutVars>
      </dgm:prSet>
      <dgm:spPr/>
    </dgm:pt>
    <dgm:pt modelId="{030E2EA1-4014-4B38-A3B4-4B43B8E0CD2B}" type="pres">
      <dgm:prSet presAssocID="{6B93EEEB-D319-4562-B204-D831EA529D2F}" presName="dummy" presStyleCnt="0"/>
      <dgm:spPr/>
    </dgm:pt>
    <dgm:pt modelId="{F66AA886-59C9-444A-A7D2-F7218293A475}" type="pres">
      <dgm:prSet presAssocID="{6B93EEEB-D319-4562-B204-D831EA529D2F}" presName="node" presStyleLbl="revTx" presStyleIdx="0" presStyleCnt="4">
        <dgm:presLayoutVars>
          <dgm:bulletEnabled val="1"/>
        </dgm:presLayoutVars>
      </dgm:prSet>
      <dgm:spPr/>
    </dgm:pt>
    <dgm:pt modelId="{F21D5F95-52F9-4FC6-B88B-88C7DF2DC204}" type="pres">
      <dgm:prSet presAssocID="{BCA8AE90-3AF4-4A14-AB51-509E6F1D03E3}" presName="sibTrans" presStyleLbl="node1" presStyleIdx="0" presStyleCnt="4"/>
      <dgm:spPr/>
    </dgm:pt>
    <dgm:pt modelId="{14E54E70-07DC-4A16-A44C-391EB04A6BD1}" type="pres">
      <dgm:prSet presAssocID="{A6D86A6A-6C48-44AD-9132-E44824B424C1}" presName="dummy" presStyleCnt="0"/>
      <dgm:spPr/>
    </dgm:pt>
    <dgm:pt modelId="{B8010C90-3B40-4AB7-A627-5E2F6DD63BF8}" type="pres">
      <dgm:prSet presAssocID="{A6D86A6A-6C48-44AD-9132-E44824B424C1}" presName="node" presStyleLbl="revTx" presStyleIdx="1" presStyleCnt="4">
        <dgm:presLayoutVars>
          <dgm:bulletEnabled val="1"/>
        </dgm:presLayoutVars>
      </dgm:prSet>
      <dgm:spPr/>
    </dgm:pt>
    <dgm:pt modelId="{A853D997-5A4B-4089-8067-358B72997DB6}" type="pres">
      <dgm:prSet presAssocID="{22E470B4-C927-4A2B-A042-56120FF229B1}" presName="sibTrans" presStyleLbl="node1" presStyleIdx="1" presStyleCnt="4"/>
      <dgm:spPr/>
    </dgm:pt>
    <dgm:pt modelId="{CFA063FF-A2B5-45C9-96CC-E1B47B9BE998}" type="pres">
      <dgm:prSet presAssocID="{BB29E989-42CA-408E-AD98-000F8FCFCED5}" presName="dummy" presStyleCnt="0"/>
      <dgm:spPr/>
    </dgm:pt>
    <dgm:pt modelId="{B7783930-D411-455B-85F7-71ECAC7B2CC5}" type="pres">
      <dgm:prSet presAssocID="{BB29E989-42CA-408E-AD98-000F8FCFCED5}" presName="node" presStyleLbl="revTx" presStyleIdx="2" presStyleCnt="4">
        <dgm:presLayoutVars>
          <dgm:bulletEnabled val="1"/>
        </dgm:presLayoutVars>
      </dgm:prSet>
      <dgm:spPr/>
    </dgm:pt>
    <dgm:pt modelId="{5FEC5B80-E704-43BF-B872-E94FFEEE14A6}" type="pres">
      <dgm:prSet presAssocID="{43D99522-1525-427E-9A47-DE4A10DDF683}" presName="sibTrans" presStyleLbl="node1" presStyleIdx="2" presStyleCnt="4"/>
      <dgm:spPr/>
    </dgm:pt>
    <dgm:pt modelId="{F93B01C3-9204-4D8A-9F7D-23F901467EA4}" type="pres">
      <dgm:prSet presAssocID="{54CC71D7-879C-4D4F-8E75-A65F90D0BAE4}" presName="dummy" presStyleCnt="0"/>
      <dgm:spPr/>
    </dgm:pt>
    <dgm:pt modelId="{9F24CE86-4CBB-4630-A74C-CB016BACB4E4}" type="pres">
      <dgm:prSet presAssocID="{54CC71D7-879C-4D4F-8E75-A65F90D0BAE4}" presName="node" presStyleLbl="revTx" presStyleIdx="3" presStyleCnt="4">
        <dgm:presLayoutVars>
          <dgm:bulletEnabled val="1"/>
        </dgm:presLayoutVars>
      </dgm:prSet>
      <dgm:spPr/>
    </dgm:pt>
    <dgm:pt modelId="{72D9405A-A55E-4FB6-A64F-4A2AB4B34B89}" type="pres">
      <dgm:prSet presAssocID="{A3166E6A-07C5-400B-B5AD-1155B7A3BA48}" presName="sibTrans" presStyleLbl="node1" presStyleIdx="3" presStyleCnt="4"/>
      <dgm:spPr/>
    </dgm:pt>
  </dgm:ptLst>
  <dgm:cxnLst>
    <dgm:cxn modelId="{21F1E902-5040-4BDB-9DE3-901FCC6F6D02}" type="presOf" srcId="{50255B21-DF7B-484D-BDB1-0DFD8269E807}" destId="{8D565A42-57D9-4E9C-93CC-C91E7CA234B7}" srcOrd="0" destOrd="0" presId="urn:microsoft.com/office/officeart/2005/8/layout/cycle1"/>
    <dgm:cxn modelId="{75F2CD1D-5916-4C03-9DA8-24EBA7D3FC37}" type="presOf" srcId="{A3166E6A-07C5-400B-B5AD-1155B7A3BA48}" destId="{72D9405A-A55E-4FB6-A64F-4A2AB4B34B89}" srcOrd="0" destOrd="0" presId="urn:microsoft.com/office/officeart/2005/8/layout/cycle1"/>
    <dgm:cxn modelId="{5BFDA922-32AF-4FB7-B4D9-70E0C66438E1}" srcId="{50255B21-DF7B-484D-BDB1-0DFD8269E807}" destId="{BB29E989-42CA-408E-AD98-000F8FCFCED5}" srcOrd="2" destOrd="0" parTransId="{0BF1DF56-06C0-45CA-A26F-E1B2D50A9448}" sibTransId="{43D99522-1525-427E-9A47-DE4A10DDF683}"/>
    <dgm:cxn modelId="{32F6B62F-677F-4C93-B2C8-91FD115AEA30}" type="presOf" srcId="{54CC71D7-879C-4D4F-8E75-A65F90D0BAE4}" destId="{9F24CE86-4CBB-4630-A74C-CB016BACB4E4}" srcOrd="0" destOrd="0" presId="urn:microsoft.com/office/officeart/2005/8/layout/cycle1"/>
    <dgm:cxn modelId="{1F495534-D797-4D8F-AEC7-91A3D37A8CBE}" type="presOf" srcId="{A6D86A6A-6C48-44AD-9132-E44824B424C1}" destId="{B8010C90-3B40-4AB7-A627-5E2F6DD63BF8}" srcOrd="0" destOrd="0" presId="urn:microsoft.com/office/officeart/2005/8/layout/cycle1"/>
    <dgm:cxn modelId="{6DFCDC41-2A32-43FE-9B0F-3D3993631771}" type="presOf" srcId="{BB29E989-42CA-408E-AD98-000F8FCFCED5}" destId="{B7783930-D411-455B-85F7-71ECAC7B2CC5}" srcOrd="0" destOrd="0" presId="urn:microsoft.com/office/officeart/2005/8/layout/cycle1"/>
    <dgm:cxn modelId="{01604876-B853-4749-8048-426C81E0DAF1}" srcId="{50255B21-DF7B-484D-BDB1-0DFD8269E807}" destId="{54CC71D7-879C-4D4F-8E75-A65F90D0BAE4}" srcOrd="3" destOrd="0" parTransId="{66BDBF99-E39C-42C5-BE6A-B1D5AC8AEB82}" sibTransId="{A3166E6A-07C5-400B-B5AD-1155B7A3BA48}"/>
    <dgm:cxn modelId="{622F7A82-BC1A-4770-9021-0598936BF7B6}" type="presOf" srcId="{22E470B4-C927-4A2B-A042-56120FF229B1}" destId="{A853D997-5A4B-4089-8067-358B72997DB6}" srcOrd="0" destOrd="0" presId="urn:microsoft.com/office/officeart/2005/8/layout/cycle1"/>
    <dgm:cxn modelId="{A5D164C3-A810-4918-9F84-C54878BE0AD4}" type="presOf" srcId="{6B93EEEB-D319-4562-B204-D831EA529D2F}" destId="{F66AA886-59C9-444A-A7D2-F7218293A475}" srcOrd="0" destOrd="0" presId="urn:microsoft.com/office/officeart/2005/8/layout/cycle1"/>
    <dgm:cxn modelId="{3BE40DD8-57BA-4E52-BAC3-85DFC279C7F5}" type="presOf" srcId="{BCA8AE90-3AF4-4A14-AB51-509E6F1D03E3}" destId="{F21D5F95-52F9-4FC6-B88B-88C7DF2DC204}" srcOrd="0" destOrd="0" presId="urn:microsoft.com/office/officeart/2005/8/layout/cycle1"/>
    <dgm:cxn modelId="{C1B57ED8-483E-4314-AFEB-4F9C5288DE50}" srcId="{50255B21-DF7B-484D-BDB1-0DFD8269E807}" destId="{A6D86A6A-6C48-44AD-9132-E44824B424C1}" srcOrd="1" destOrd="0" parTransId="{1DE1C0D8-3B45-448D-8C89-DAAC4444E326}" sibTransId="{22E470B4-C927-4A2B-A042-56120FF229B1}"/>
    <dgm:cxn modelId="{43FD21DF-E38A-47F1-A127-89F62AC33708}" type="presOf" srcId="{43D99522-1525-427E-9A47-DE4A10DDF683}" destId="{5FEC5B80-E704-43BF-B872-E94FFEEE14A6}" srcOrd="0" destOrd="0" presId="urn:microsoft.com/office/officeart/2005/8/layout/cycle1"/>
    <dgm:cxn modelId="{DDF8E9EB-B4DB-434E-88C6-BDAC67C53C4A}" srcId="{50255B21-DF7B-484D-BDB1-0DFD8269E807}" destId="{6B93EEEB-D319-4562-B204-D831EA529D2F}" srcOrd="0" destOrd="0" parTransId="{B6ECCC11-315D-4F6F-805D-27B5EF6DC7AA}" sibTransId="{BCA8AE90-3AF4-4A14-AB51-509E6F1D03E3}"/>
    <dgm:cxn modelId="{326BF421-2D69-4917-BD97-E159BA88CF5E}" type="presParOf" srcId="{8D565A42-57D9-4E9C-93CC-C91E7CA234B7}" destId="{030E2EA1-4014-4B38-A3B4-4B43B8E0CD2B}" srcOrd="0" destOrd="0" presId="urn:microsoft.com/office/officeart/2005/8/layout/cycle1"/>
    <dgm:cxn modelId="{92AED5AD-A9FF-4254-9891-BE39120E93FB}" type="presParOf" srcId="{8D565A42-57D9-4E9C-93CC-C91E7CA234B7}" destId="{F66AA886-59C9-444A-A7D2-F7218293A475}" srcOrd="1" destOrd="0" presId="urn:microsoft.com/office/officeart/2005/8/layout/cycle1"/>
    <dgm:cxn modelId="{8F61B83F-8F63-428D-ACB8-960EB987912C}" type="presParOf" srcId="{8D565A42-57D9-4E9C-93CC-C91E7CA234B7}" destId="{F21D5F95-52F9-4FC6-B88B-88C7DF2DC204}" srcOrd="2" destOrd="0" presId="urn:microsoft.com/office/officeart/2005/8/layout/cycle1"/>
    <dgm:cxn modelId="{E0D16601-75FC-4AF8-8F5D-758F49987D14}" type="presParOf" srcId="{8D565A42-57D9-4E9C-93CC-C91E7CA234B7}" destId="{14E54E70-07DC-4A16-A44C-391EB04A6BD1}" srcOrd="3" destOrd="0" presId="urn:microsoft.com/office/officeart/2005/8/layout/cycle1"/>
    <dgm:cxn modelId="{9348650C-720D-41B2-8347-7342E6685EA2}" type="presParOf" srcId="{8D565A42-57D9-4E9C-93CC-C91E7CA234B7}" destId="{B8010C90-3B40-4AB7-A627-5E2F6DD63BF8}" srcOrd="4" destOrd="0" presId="urn:microsoft.com/office/officeart/2005/8/layout/cycle1"/>
    <dgm:cxn modelId="{DD6D11F6-F086-4A45-81D6-1717DB79F980}" type="presParOf" srcId="{8D565A42-57D9-4E9C-93CC-C91E7CA234B7}" destId="{A853D997-5A4B-4089-8067-358B72997DB6}" srcOrd="5" destOrd="0" presId="urn:microsoft.com/office/officeart/2005/8/layout/cycle1"/>
    <dgm:cxn modelId="{1104644A-A758-4485-8A62-0E58A28EC26B}" type="presParOf" srcId="{8D565A42-57D9-4E9C-93CC-C91E7CA234B7}" destId="{CFA063FF-A2B5-45C9-96CC-E1B47B9BE998}" srcOrd="6" destOrd="0" presId="urn:microsoft.com/office/officeart/2005/8/layout/cycle1"/>
    <dgm:cxn modelId="{8800256A-670D-4BB8-A374-9BA0FFD6A765}" type="presParOf" srcId="{8D565A42-57D9-4E9C-93CC-C91E7CA234B7}" destId="{B7783930-D411-455B-85F7-71ECAC7B2CC5}" srcOrd="7" destOrd="0" presId="urn:microsoft.com/office/officeart/2005/8/layout/cycle1"/>
    <dgm:cxn modelId="{74C6E1D2-D18F-4EC6-B964-B0E138CBB68B}" type="presParOf" srcId="{8D565A42-57D9-4E9C-93CC-C91E7CA234B7}" destId="{5FEC5B80-E704-43BF-B872-E94FFEEE14A6}" srcOrd="8" destOrd="0" presId="urn:microsoft.com/office/officeart/2005/8/layout/cycle1"/>
    <dgm:cxn modelId="{CA62C5C6-DA99-4B2D-9955-48AD4D0F9163}" type="presParOf" srcId="{8D565A42-57D9-4E9C-93CC-C91E7CA234B7}" destId="{F93B01C3-9204-4D8A-9F7D-23F901467EA4}" srcOrd="9" destOrd="0" presId="urn:microsoft.com/office/officeart/2005/8/layout/cycle1"/>
    <dgm:cxn modelId="{7EA60425-C931-4863-82E1-4EB220E82CB6}" type="presParOf" srcId="{8D565A42-57D9-4E9C-93CC-C91E7CA234B7}" destId="{9F24CE86-4CBB-4630-A74C-CB016BACB4E4}" srcOrd="10" destOrd="0" presId="urn:microsoft.com/office/officeart/2005/8/layout/cycle1"/>
    <dgm:cxn modelId="{0EEFD44D-3C31-4CD5-8183-68081AA6CB1F}" type="presParOf" srcId="{8D565A42-57D9-4E9C-93CC-C91E7CA234B7}" destId="{72D9405A-A55E-4FB6-A64F-4A2AB4B34B89}" srcOrd="11"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C792CF6-4EA6-4783-A979-62634DDD91A5}" type="doc">
      <dgm:prSet loTypeId="urn:microsoft.com/office/officeart/2005/8/layout/venn1" loCatId="relationship" qsTypeId="urn:microsoft.com/office/officeart/2005/8/quickstyle/simple1#3" qsCatId="simple" csTypeId="urn:microsoft.com/office/officeart/2005/8/colors/accent1_2#2" csCatId="accent1" phldr="1"/>
      <dgm:spPr/>
      <dgm:t>
        <a:bodyPr/>
        <a:lstStyle/>
        <a:p>
          <a:endParaRPr lang="zh-CN" altLang="en-US"/>
        </a:p>
      </dgm:t>
    </dgm:pt>
    <dgm:pt modelId="{98C207DE-CA21-4F63-A1B6-88C5C924849C}">
      <dgm:prSet custT="1"/>
      <dgm:spPr/>
      <dgm:t>
        <a:bodyPr/>
        <a:lstStyle/>
        <a:p>
          <a:r>
            <a:rPr lang="zh-CN" altLang="en-US" sz="2000" b="0" dirty="0"/>
            <a:t>①收缩战线和业务外包重构供应链</a:t>
          </a:r>
        </a:p>
      </dgm:t>
    </dgm:pt>
    <dgm:pt modelId="{8E308E32-1E83-4C19-A31B-64BAC8BBEB29}" type="parTrans" cxnId="{971ABCB4-9612-49C7-A19A-F51D7E78804A}">
      <dgm:prSet/>
      <dgm:spPr/>
      <dgm:t>
        <a:bodyPr/>
        <a:lstStyle/>
        <a:p>
          <a:endParaRPr lang="zh-CN" altLang="en-US" sz="3200" b="0"/>
        </a:p>
      </dgm:t>
    </dgm:pt>
    <dgm:pt modelId="{F58A51A5-5AA6-41A7-AAC3-FC4C24775920}" type="sibTrans" cxnId="{971ABCB4-9612-49C7-A19A-F51D7E78804A}">
      <dgm:prSet/>
      <dgm:spPr/>
      <dgm:t>
        <a:bodyPr/>
        <a:lstStyle/>
        <a:p>
          <a:endParaRPr lang="zh-CN" altLang="en-US" sz="3200" b="0"/>
        </a:p>
      </dgm:t>
    </dgm:pt>
    <dgm:pt modelId="{45767A04-01C4-4860-85B2-956367949F9F}">
      <dgm:prSet custT="1"/>
      <dgm:spPr/>
      <dgm:t>
        <a:bodyPr/>
        <a:lstStyle/>
        <a:p>
          <a:r>
            <a:rPr lang="zh-CN" altLang="en-US" sz="2000" b="0" dirty="0"/>
            <a:t>②关键成员组建战略联盟</a:t>
          </a:r>
        </a:p>
      </dgm:t>
    </dgm:pt>
    <dgm:pt modelId="{3C5377E9-4435-4084-8E88-ED36E5E745A8}" type="parTrans" cxnId="{F06D0AC5-0E8F-4155-8ED1-0EFC174DA74D}">
      <dgm:prSet/>
      <dgm:spPr/>
      <dgm:t>
        <a:bodyPr/>
        <a:lstStyle/>
        <a:p>
          <a:endParaRPr lang="zh-CN" altLang="en-US" sz="3200" b="0"/>
        </a:p>
      </dgm:t>
    </dgm:pt>
    <dgm:pt modelId="{662DEE04-BFF7-4394-98B5-DA316D92AF54}" type="sibTrans" cxnId="{F06D0AC5-0E8F-4155-8ED1-0EFC174DA74D}">
      <dgm:prSet/>
      <dgm:spPr/>
      <dgm:t>
        <a:bodyPr/>
        <a:lstStyle/>
        <a:p>
          <a:endParaRPr lang="zh-CN" altLang="en-US" sz="3200" b="0"/>
        </a:p>
      </dgm:t>
    </dgm:pt>
    <dgm:pt modelId="{77B6192E-0055-49BB-A5F3-30432538C808}">
      <dgm:prSet custT="1"/>
      <dgm:spPr/>
      <dgm:t>
        <a:bodyPr/>
        <a:lstStyle/>
        <a:p>
          <a:r>
            <a:rPr lang="zh-CN" altLang="en-US" sz="2000" b="0" dirty="0"/>
            <a:t>③原供应商</a:t>
          </a:r>
          <a:r>
            <a:rPr lang="en-US" altLang="zh-CN" sz="2000" b="0" dirty="0"/>
            <a:t>/</a:t>
          </a:r>
          <a:r>
            <a:rPr lang="zh-CN" altLang="en-US" sz="2000" b="0" dirty="0"/>
            <a:t>销售商中筛选</a:t>
          </a:r>
        </a:p>
      </dgm:t>
    </dgm:pt>
    <dgm:pt modelId="{AC5B5437-D00F-4D09-8C89-780CBFB63F3D}" type="parTrans" cxnId="{5B71E045-1A05-40BF-9AEA-119849F9E47D}">
      <dgm:prSet/>
      <dgm:spPr/>
      <dgm:t>
        <a:bodyPr/>
        <a:lstStyle/>
        <a:p>
          <a:endParaRPr lang="zh-CN" altLang="en-US" sz="3200" b="0"/>
        </a:p>
      </dgm:t>
    </dgm:pt>
    <dgm:pt modelId="{2C772FF0-3AB5-4056-8AC9-586C2D9AAD85}" type="sibTrans" cxnId="{5B71E045-1A05-40BF-9AEA-119849F9E47D}">
      <dgm:prSet/>
      <dgm:spPr/>
      <dgm:t>
        <a:bodyPr/>
        <a:lstStyle/>
        <a:p>
          <a:endParaRPr lang="zh-CN" altLang="en-US" sz="3200" b="0"/>
        </a:p>
      </dgm:t>
    </dgm:pt>
    <dgm:pt modelId="{BA7A73D9-C922-48AB-A8D5-6AB729120D81}">
      <dgm:prSet custT="1"/>
      <dgm:spPr/>
      <dgm:t>
        <a:bodyPr/>
        <a:lstStyle/>
        <a:p>
          <a:r>
            <a:rPr lang="zh-CN" altLang="en-US" sz="2000" b="0" dirty="0"/>
            <a:t>④</a:t>
          </a:r>
          <a:r>
            <a:rPr lang="zh-CN" sz="2000" b="0" dirty="0"/>
            <a:t>电子</a:t>
          </a:r>
          <a:r>
            <a:rPr lang="zh-CN" altLang="en-US" sz="2000" b="0" dirty="0"/>
            <a:t>数字</a:t>
          </a:r>
          <a:r>
            <a:rPr lang="zh-CN" sz="2000" b="0" dirty="0"/>
            <a:t>技术寻合作伙伴</a:t>
          </a:r>
        </a:p>
      </dgm:t>
    </dgm:pt>
    <dgm:pt modelId="{A50B0BCD-56F1-427D-AEAD-EF20BFBE2862}" type="parTrans" cxnId="{53FC7C33-D8EE-4597-9356-C364E06E3EF0}">
      <dgm:prSet/>
      <dgm:spPr/>
      <dgm:t>
        <a:bodyPr/>
        <a:lstStyle/>
        <a:p>
          <a:endParaRPr lang="zh-CN" altLang="en-US" sz="3200" b="0"/>
        </a:p>
      </dgm:t>
    </dgm:pt>
    <dgm:pt modelId="{DCF5DD9E-D49A-45A1-ABE0-DA9A755EC652}" type="sibTrans" cxnId="{53FC7C33-D8EE-4597-9356-C364E06E3EF0}">
      <dgm:prSet/>
      <dgm:spPr/>
      <dgm:t>
        <a:bodyPr/>
        <a:lstStyle/>
        <a:p>
          <a:endParaRPr lang="zh-CN" altLang="en-US" sz="3200" b="0"/>
        </a:p>
      </dgm:t>
    </dgm:pt>
    <dgm:pt modelId="{E5CFCAAB-611D-400C-802B-C0602DB9B05F}">
      <dgm:prSet custT="1"/>
      <dgm:spPr/>
      <dgm:t>
        <a:bodyPr/>
        <a:lstStyle/>
        <a:p>
          <a:r>
            <a:rPr lang="zh-CN" altLang="en-US" sz="2000" b="0" dirty="0"/>
            <a:t>⑤产品结构媒介组建供应链</a:t>
          </a:r>
        </a:p>
      </dgm:t>
    </dgm:pt>
    <dgm:pt modelId="{C742F872-8BF5-4F93-8D3C-CC6240504AD3}" type="parTrans" cxnId="{E2451571-DF5D-45DD-84B3-74927A47FBBC}">
      <dgm:prSet/>
      <dgm:spPr/>
      <dgm:t>
        <a:bodyPr/>
        <a:lstStyle/>
        <a:p>
          <a:endParaRPr lang="zh-CN" altLang="en-US" sz="3200" b="0"/>
        </a:p>
      </dgm:t>
    </dgm:pt>
    <dgm:pt modelId="{3BB2D932-8821-4344-96B9-CF2E679B715C}" type="sibTrans" cxnId="{E2451571-DF5D-45DD-84B3-74927A47FBBC}">
      <dgm:prSet/>
      <dgm:spPr/>
      <dgm:t>
        <a:bodyPr/>
        <a:lstStyle/>
        <a:p>
          <a:endParaRPr lang="zh-CN" altLang="en-US" sz="3200" b="0"/>
        </a:p>
      </dgm:t>
    </dgm:pt>
    <dgm:pt modelId="{40B2386A-22BC-47FA-9F7A-C77572D4E1A3}">
      <dgm:prSet custT="1"/>
      <dgm:spPr/>
      <dgm:t>
        <a:bodyPr/>
        <a:lstStyle/>
        <a:p>
          <a:r>
            <a:rPr lang="zh-CN" altLang="en-US" sz="2000" b="0" dirty="0">
              <a:latin typeface="宋体" panose="02010600030101010101" pitchFamily="2" charset="-122"/>
              <a:ea typeface="宋体" panose="02010600030101010101" pitchFamily="2" charset="-122"/>
            </a:rPr>
            <a:t>⑥</a:t>
          </a:r>
          <a:r>
            <a:rPr lang="zh-CN" altLang="en-US" sz="2000" b="0" dirty="0"/>
            <a:t>新的物流管理技术改进供应链</a:t>
          </a:r>
        </a:p>
      </dgm:t>
    </dgm:pt>
    <dgm:pt modelId="{219F3235-C07B-40D4-8DA3-F474F0CF49B9}" type="parTrans" cxnId="{6A75A68C-63CB-42D1-B85A-4570D16E1D26}">
      <dgm:prSet/>
      <dgm:spPr/>
      <dgm:t>
        <a:bodyPr/>
        <a:lstStyle/>
        <a:p>
          <a:endParaRPr lang="zh-CN" altLang="en-US" sz="3200" b="0"/>
        </a:p>
      </dgm:t>
    </dgm:pt>
    <dgm:pt modelId="{25337D3E-F16B-41AF-A61A-56138DDDC4D4}" type="sibTrans" cxnId="{6A75A68C-63CB-42D1-B85A-4570D16E1D26}">
      <dgm:prSet/>
      <dgm:spPr/>
      <dgm:t>
        <a:bodyPr/>
        <a:lstStyle/>
        <a:p>
          <a:endParaRPr lang="zh-CN" altLang="en-US" sz="3200" b="0"/>
        </a:p>
      </dgm:t>
    </dgm:pt>
    <dgm:pt modelId="{4022613F-164D-4AF8-864F-5EECDCF0CBF3}">
      <dgm:prSet custT="1"/>
      <dgm:spPr/>
      <dgm:t>
        <a:bodyPr/>
        <a:lstStyle/>
        <a:p>
          <a:r>
            <a:rPr lang="zh-CN" altLang="en-US" sz="2000" b="0" dirty="0">
              <a:latin typeface="宋体" panose="02010600030101010101" pitchFamily="2" charset="-122"/>
              <a:ea typeface="宋体" panose="02010600030101010101" pitchFamily="2" charset="-122"/>
            </a:rPr>
            <a:t>⑦</a:t>
          </a:r>
          <a:r>
            <a:rPr lang="zh-CN" altLang="en-US" sz="2000" b="0" dirty="0"/>
            <a:t>价值链分析定位优化供应链</a:t>
          </a:r>
        </a:p>
      </dgm:t>
    </dgm:pt>
    <dgm:pt modelId="{BC0C2DAD-DF95-4655-917E-402A48009781}" type="parTrans" cxnId="{1BB2E17C-DE63-4E9D-9D96-D7BAF7D095A5}">
      <dgm:prSet/>
      <dgm:spPr/>
      <dgm:t>
        <a:bodyPr/>
        <a:lstStyle/>
        <a:p>
          <a:endParaRPr lang="zh-CN" altLang="en-US" sz="3200" b="0"/>
        </a:p>
      </dgm:t>
    </dgm:pt>
    <dgm:pt modelId="{F1D7D563-A2D4-4354-9CBC-383C4767888E}" type="sibTrans" cxnId="{1BB2E17C-DE63-4E9D-9D96-D7BAF7D095A5}">
      <dgm:prSet/>
      <dgm:spPr/>
      <dgm:t>
        <a:bodyPr/>
        <a:lstStyle/>
        <a:p>
          <a:endParaRPr lang="zh-CN" altLang="en-US" sz="3200" b="0"/>
        </a:p>
      </dgm:t>
    </dgm:pt>
    <dgm:pt modelId="{D0D6CC7C-AAA4-4854-87B0-72A763DDEF14}" type="pres">
      <dgm:prSet presAssocID="{FC792CF6-4EA6-4783-A979-62634DDD91A5}" presName="compositeShape" presStyleCnt="0">
        <dgm:presLayoutVars>
          <dgm:chMax val="7"/>
          <dgm:dir/>
          <dgm:resizeHandles val="exact"/>
        </dgm:presLayoutVars>
      </dgm:prSet>
      <dgm:spPr/>
    </dgm:pt>
    <dgm:pt modelId="{0740E2C0-AAB0-41D9-A3C7-EA3B246727B1}" type="pres">
      <dgm:prSet presAssocID="{98C207DE-CA21-4F63-A1B6-88C5C924849C}" presName="circ1" presStyleLbl="vennNode1" presStyleIdx="0" presStyleCnt="7"/>
      <dgm:spPr/>
    </dgm:pt>
    <dgm:pt modelId="{8E95E974-E822-4BB3-895E-962C6434367B}" type="pres">
      <dgm:prSet presAssocID="{98C207DE-CA21-4F63-A1B6-88C5C924849C}" presName="circ1Tx" presStyleLbl="revTx" presStyleIdx="0" presStyleCnt="0" custScaleX="147568" custLinFactNeighborX="2203" custLinFactNeighborY="17101">
        <dgm:presLayoutVars>
          <dgm:chMax val="0"/>
          <dgm:chPref val="0"/>
          <dgm:bulletEnabled val="1"/>
        </dgm:presLayoutVars>
      </dgm:prSet>
      <dgm:spPr/>
    </dgm:pt>
    <dgm:pt modelId="{B05E929F-78C3-45B3-88C5-F53E19DD7BDF}" type="pres">
      <dgm:prSet presAssocID="{45767A04-01C4-4860-85B2-956367949F9F}" presName="circ2" presStyleLbl="vennNode1" presStyleIdx="1" presStyleCnt="7"/>
      <dgm:spPr/>
    </dgm:pt>
    <dgm:pt modelId="{E0A428F5-959A-4149-85CF-A2ADAF3ACD85}" type="pres">
      <dgm:prSet presAssocID="{45767A04-01C4-4860-85B2-956367949F9F}" presName="circ2Tx" presStyleLbl="revTx" presStyleIdx="0" presStyleCnt="0" custScaleX="125615" custScaleY="72793">
        <dgm:presLayoutVars>
          <dgm:chMax val="0"/>
          <dgm:chPref val="0"/>
          <dgm:bulletEnabled val="1"/>
        </dgm:presLayoutVars>
      </dgm:prSet>
      <dgm:spPr/>
    </dgm:pt>
    <dgm:pt modelId="{3944577D-271C-4ABC-9572-71A091F52BD8}" type="pres">
      <dgm:prSet presAssocID="{77B6192E-0055-49BB-A5F3-30432538C808}" presName="circ3" presStyleLbl="vennNode1" presStyleIdx="2" presStyleCnt="7"/>
      <dgm:spPr/>
    </dgm:pt>
    <dgm:pt modelId="{B2696D01-55F0-46B8-BC92-2992E09B619A}" type="pres">
      <dgm:prSet presAssocID="{77B6192E-0055-49BB-A5F3-30432538C808}" presName="circ3Tx" presStyleLbl="revTx" presStyleIdx="0" presStyleCnt="0" custScaleX="134145" custScaleY="66527">
        <dgm:presLayoutVars>
          <dgm:chMax val="0"/>
          <dgm:chPref val="0"/>
          <dgm:bulletEnabled val="1"/>
        </dgm:presLayoutVars>
      </dgm:prSet>
      <dgm:spPr/>
    </dgm:pt>
    <dgm:pt modelId="{3C68ACDA-962F-4C79-8DC5-0B7AA2738DAA}" type="pres">
      <dgm:prSet presAssocID="{BA7A73D9-C922-48AB-A8D5-6AB729120D81}" presName="circ4" presStyleLbl="vennNode1" presStyleIdx="3" presStyleCnt="7"/>
      <dgm:spPr/>
    </dgm:pt>
    <dgm:pt modelId="{CAC9A244-BD1D-4187-B6F4-D6B91274491A}" type="pres">
      <dgm:prSet presAssocID="{BA7A73D9-C922-48AB-A8D5-6AB729120D81}" presName="circ4Tx" presStyleLbl="revTx" presStyleIdx="0" presStyleCnt="0" custScaleX="116712" custScaleY="65423" custLinFactNeighborX="3385" custLinFactNeighborY="-20961">
        <dgm:presLayoutVars>
          <dgm:chMax val="0"/>
          <dgm:chPref val="0"/>
          <dgm:bulletEnabled val="1"/>
        </dgm:presLayoutVars>
      </dgm:prSet>
      <dgm:spPr/>
    </dgm:pt>
    <dgm:pt modelId="{A2BE8CEB-3F57-4254-8E97-38ED7A7E2CF4}" type="pres">
      <dgm:prSet presAssocID="{E5CFCAAB-611D-400C-802B-C0602DB9B05F}" presName="circ5" presStyleLbl="vennNode1" presStyleIdx="4" presStyleCnt="7"/>
      <dgm:spPr/>
    </dgm:pt>
    <dgm:pt modelId="{2768A0E3-BC3D-4DBE-B42F-49B4E1B2FE90}" type="pres">
      <dgm:prSet presAssocID="{E5CFCAAB-611D-400C-802B-C0602DB9B05F}" presName="circ5Tx" presStyleLbl="revTx" presStyleIdx="0" presStyleCnt="0" custScaleX="119878" custScaleY="72791" custLinFactNeighborX="-2186" custLinFactNeighborY="-24079">
        <dgm:presLayoutVars>
          <dgm:chMax val="0"/>
          <dgm:chPref val="0"/>
          <dgm:bulletEnabled val="1"/>
        </dgm:presLayoutVars>
      </dgm:prSet>
      <dgm:spPr/>
    </dgm:pt>
    <dgm:pt modelId="{007036CB-3D43-4FEF-BDCB-90B1FDEF10D8}" type="pres">
      <dgm:prSet presAssocID="{40B2386A-22BC-47FA-9F7A-C77572D4E1A3}" presName="circ6" presStyleLbl="vennNode1" presStyleIdx="5" presStyleCnt="7"/>
      <dgm:spPr/>
    </dgm:pt>
    <dgm:pt modelId="{D5CF8436-4431-4472-9953-839A4069E103}" type="pres">
      <dgm:prSet presAssocID="{40B2386A-22BC-47FA-9F7A-C77572D4E1A3}" presName="circ6Tx" presStyleLbl="revTx" presStyleIdx="0" presStyleCnt="0" custScaleX="142097" custLinFactNeighborX="-11768" custLinFactNeighborY="-1992">
        <dgm:presLayoutVars>
          <dgm:chMax val="0"/>
          <dgm:chPref val="0"/>
          <dgm:bulletEnabled val="1"/>
        </dgm:presLayoutVars>
      </dgm:prSet>
      <dgm:spPr/>
    </dgm:pt>
    <dgm:pt modelId="{8C7C49F3-718A-45D2-9A7B-CE7DC08399C7}" type="pres">
      <dgm:prSet presAssocID="{4022613F-164D-4AF8-864F-5EECDCF0CBF3}" presName="circ7" presStyleLbl="vennNode1" presStyleIdx="6" presStyleCnt="7"/>
      <dgm:spPr/>
    </dgm:pt>
    <dgm:pt modelId="{96C20DDD-F32F-407A-BE82-2524CA3C4FA4}" type="pres">
      <dgm:prSet presAssocID="{4022613F-164D-4AF8-864F-5EECDCF0CBF3}" presName="circ7Tx" presStyleLbl="revTx" presStyleIdx="0" presStyleCnt="0" custScaleX="137706" custLinFactNeighborX="-5256" custLinFactNeighborY="6956">
        <dgm:presLayoutVars>
          <dgm:chMax val="0"/>
          <dgm:chPref val="0"/>
          <dgm:bulletEnabled val="1"/>
        </dgm:presLayoutVars>
      </dgm:prSet>
      <dgm:spPr/>
    </dgm:pt>
  </dgm:ptLst>
  <dgm:cxnLst>
    <dgm:cxn modelId="{53FC7C33-D8EE-4597-9356-C364E06E3EF0}" srcId="{FC792CF6-4EA6-4783-A979-62634DDD91A5}" destId="{BA7A73D9-C922-48AB-A8D5-6AB729120D81}" srcOrd="3" destOrd="0" parTransId="{A50B0BCD-56F1-427D-AEAD-EF20BFBE2862}" sibTransId="{DCF5DD9E-D49A-45A1-ABE0-DA9A755EC652}"/>
    <dgm:cxn modelId="{77C3DA36-11C0-4CA3-BF25-35F63CB35DCE}" type="presOf" srcId="{98C207DE-CA21-4F63-A1B6-88C5C924849C}" destId="{8E95E974-E822-4BB3-895E-962C6434367B}" srcOrd="0" destOrd="0" presId="urn:microsoft.com/office/officeart/2005/8/layout/venn1"/>
    <dgm:cxn modelId="{5B71E045-1A05-40BF-9AEA-119849F9E47D}" srcId="{FC792CF6-4EA6-4783-A979-62634DDD91A5}" destId="{77B6192E-0055-49BB-A5F3-30432538C808}" srcOrd="2" destOrd="0" parTransId="{AC5B5437-D00F-4D09-8C89-780CBFB63F3D}" sibTransId="{2C772FF0-3AB5-4056-8AC9-586C2D9AAD85}"/>
    <dgm:cxn modelId="{3E09FC65-3E2F-4090-81B2-0D3450DBFC1B}" type="presOf" srcId="{77B6192E-0055-49BB-A5F3-30432538C808}" destId="{B2696D01-55F0-46B8-BC92-2992E09B619A}" srcOrd="0" destOrd="0" presId="urn:microsoft.com/office/officeart/2005/8/layout/venn1"/>
    <dgm:cxn modelId="{3B3BC167-B711-4C1E-AA80-9C0C68029D0D}" type="presOf" srcId="{FC792CF6-4EA6-4783-A979-62634DDD91A5}" destId="{D0D6CC7C-AAA4-4854-87B0-72A763DDEF14}" srcOrd="0" destOrd="0" presId="urn:microsoft.com/office/officeart/2005/8/layout/venn1"/>
    <dgm:cxn modelId="{E2451571-DF5D-45DD-84B3-74927A47FBBC}" srcId="{FC792CF6-4EA6-4783-A979-62634DDD91A5}" destId="{E5CFCAAB-611D-400C-802B-C0602DB9B05F}" srcOrd="4" destOrd="0" parTransId="{C742F872-8BF5-4F93-8D3C-CC6240504AD3}" sibTransId="{3BB2D932-8821-4344-96B9-CF2E679B715C}"/>
    <dgm:cxn modelId="{1BB2E17C-DE63-4E9D-9D96-D7BAF7D095A5}" srcId="{FC792CF6-4EA6-4783-A979-62634DDD91A5}" destId="{4022613F-164D-4AF8-864F-5EECDCF0CBF3}" srcOrd="6" destOrd="0" parTransId="{BC0C2DAD-DF95-4655-917E-402A48009781}" sibTransId="{F1D7D563-A2D4-4354-9CBC-383C4767888E}"/>
    <dgm:cxn modelId="{6A75A68C-63CB-42D1-B85A-4570D16E1D26}" srcId="{FC792CF6-4EA6-4783-A979-62634DDD91A5}" destId="{40B2386A-22BC-47FA-9F7A-C77572D4E1A3}" srcOrd="5" destOrd="0" parTransId="{219F3235-C07B-40D4-8DA3-F474F0CF49B9}" sibTransId="{25337D3E-F16B-41AF-A61A-56138DDDC4D4}"/>
    <dgm:cxn modelId="{8B972892-A804-45F0-90F9-4C1CD04A0574}" type="presOf" srcId="{40B2386A-22BC-47FA-9F7A-C77572D4E1A3}" destId="{D5CF8436-4431-4472-9953-839A4069E103}" srcOrd="0" destOrd="0" presId="urn:microsoft.com/office/officeart/2005/8/layout/venn1"/>
    <dgm:cxn modelId="{A8BF349B-8AE1-49DD-BF15-120D4776F7B6}" type="presOf" srcId="{45767A04-01C4-4860-85B2-956367949F9F}" destId="{E0A428F5-959A-4149-85CF-A2ADAF3ACD85}" srcOrd="0" destOrd="0" presId="urn:microsoft.com/office/officeart/2005/8/layout/venn1"/>
    <dgm:cxn modelId="{4131C6B3-BF74-4C0D-940B-6FC7B0BCA8C8}" type="presOf" srcId="{E5CFCAAB-611D-400C-802B-C0602DB9B05F}" destId="{2768A0E3-BC3D-4DBE-B42F-49B4E1B2FE90}" srcOrd="0" destOrd="0" presId="urn:microsoft.com/office/officeart/2005/8/layout/venn1"/>
    <dgm:cxn modelId="{971ABCB4-9612-49C7-A19A-F51D7E78804A}" srcId="{FC792CF6-4EA6-4783-A979-62634DDD91A5}" destId="{98C207DE-CA21-4F63-A1B6-88C5C924849C}" srcOrd="0" destOrd="0" parTransId="{8E308E32-1E83-4C19-A31B-64BAC8BBEB29}" sibTransId="{F58A51A5-5AA6-41A7-AAC3-FC4C24775920}"/>
    <dgm:cxn modelId="{B7A10BB7-58B1-4BCA-82FD-8D84DC23D465}" type="presOf" srcId="{BA7A73D9-C922-48AB-A8D5-6AB729120D81}" destId="{CAC9A244-BD1D-4187-B6F4-D6B91274491A}" srcOrd="0" destOrd="0" presId="urn:microsoft.com/office/officeart/2005/8/layout/venn1"/>
    <dgm:cxn modelId="{F06D0AC5-0E8F-4155-8ED1-0EFC174DA74D}" srcId="{FC792CF6-4EA6-4783-A979-62634DDD91A5}" destId="{45767A04-01C4-4860-85B2-956367949F9F}" srcOrd="1" destOrd="0" parTransId="{3C5377E9-4435-4084-8E88-ED36E5E745A8}" sibTransId="{662DEE04-BFF7-4394-98B5-DA316D92AF54}"/>
    <dgm:cxn modelId="{75F47CE4-6483-4490-9FBB-CC90A37E124F}" type="presOf" srcId="{4022613F-164D-4AF8-864F-5EECDCF0CBF3}" destId="{96C20DDD-F32F-407A-BE82-2524CA3C4FA4}" srcOrd="0" destOrd="0" presId="urn:microsoft.com/office/officeart/2005/8/layout/venn1"/>
    <dgm:cxn modelId="{42F6CCED-88FE-4C1C-8A6C-CEFFFDC1A5EF}" type="presParOf" srcId="{D0D6CC7C-AAA4-4854-87B0-72A763DDEF14}" destId="{0740E2C0-AAB0-41D9-A3C7-EA3B246727B1}" srcOrd="0" destOrd="0" presId="urn:microsoft.com/office/officeart/2005/8/layout/venn1"/>
    <dgm:cxn modelId="{09414BA0-A278-4E4F-B1BC-96FC2C5227B0}" type="presParOf" srcId="{D0D6CC7C-AAA4-4854-87B0-72A763DDEF14}" destId="{8E95E974-E822-4BB3-895E-962C6434367B}" srcOrd="1" destOrd="0" presId="urn:microsoft.com/office/officeart/2005/8/layout/venn1"/>
    <dgm:cxn modelId="{04AB6FC3-AABD-492C-82F8-C888437CA91F}" type="presParOf" srcId="{D0D6CC7C-AAA4-4854-87B0-72A763DDEF14}" destId="{B05E929F-78C3-45B3-88C5-F53E19DD7BDF}" srcOrd="2" destOrd="0" presId="urn:microsoft.com/office/officeart/2005/8/layout/venn1"/>
    <dgm:cxn modelId="{17196CBB-9D2B-48F4-B1A4-360F51C829D2}" type="presParOf" srcId="{D0D6CC7C-AAA4-4854-87B0-72A763DDEF14}" destId="{E0A428F5-959A-4149-85CF-A2ADAF3ACD85}" srcOrd="3" destOrd="0" presId="urn:microsoft.com/office/officeart/2005/8/layout/venn1"/>
    <dgm:cxn modelId="{E0C0A9D4-E738-4E82-AB57-4A6B092DEAAC}" type="presParOf" srcId="{D0D6CC7C-AAA4-4854-87B0-72A763DDEF14}" destId="{3944577D-271C-4ABC-9572-71A091F52BD8}" srcOrd="4" destOrd="0" presId="urn:microsoft.com/office/officeart/2005/8/layout/venn1"/>
    <dgm:cxn modelId="{0E8C1D2A-2CF0-4630-9813-16494B2DF20B}" type="presParOf" srcId="{D0D6CC7C-AAA4-4854-87B0-72A763DDEF14}" destId="{B2696D01-55F0-46B8-BC92-2992E09B619A}" srcOrd="5" destOrd="0" presId="urn:microsoft.com/office/officeart/2005/8/layout/venn1"/>
    <dgm:cxn modelId="{823AF0B9-E990-4633-AFA2-1A7E7CBDFB60}" type="presParOf" srcId="{D0D6CC7C-AAA4-4854-87B0-72A763DDEF14}" destId="{3C68ACDA-962F-4C79-8DC5-0B7AA2738DAA}" srcOrd="6" destOrd="0" presId="urn:microsoft.com/office/officeart/2005/8/layout/venn1"/>
    <dgm:cxn modelId="{FF797EB3-B245-42C2-92E0-61DE0EEF2780}" type="presParOf" srcId="{D0D6CC7C-AAA4-4854-87B0-72A763DDEF14}" destId="{CAC9A244-BD1D-4187-B6F4-D6B91274491A}" srcOrd="7" destOrd="0" presId="urn:microsoft.com/office/officeart/2005/8/layout/venn1"/>
    <dgm:cxn modelId="{C44046FD-0FB0-4917-B794-8DF4F890758F}" type="presParOf" srcId="{D0D6CC7C-AAA4-4854-87B0-72A763DDEF14}" destId="{A2BE8CEB-3F57-4254-8E97-38ED7A7E2CF4}" srcOrd="8" destOrd="0" presId="urn:microsoft.com/office/officeart/2005/8/layout/venn1"/>
    <dgm:cxn modelId="{C70E996C-0878-4ED8-8323-6B1DB29D20A7}" type="presParOf" srcId="{D0D6CC7C-AAA4-4854-87B0-72A763DDEF14}" destId="{2768A0E3-BC3D-4DBE-B42F-49B4E1B2FE90}" srcOrd="9" destOrd="0" presId="urn:microsoft.com/office/officeart/2005/8/layout/venn1"/>
    <dgm:cxn modelId="{D3D38930-695A-424F-9CEA-C6DB13359FAA}" type="presParOf" srcId="{D0D6CC7C-AAA4-4854-87B0-72A763DDEF14}" destId="{007036CB-3D43-4FEF-BDCB-90B1FDEF10D8}" srcOrd="10" destOrd="0" presId="urn:microsoft.com/office/officeart/2005/8/layout/venn1"/>
    <dgm:cxn modelId="{335E765B-7102-448D-B237-4FF4FA9F6A72}" type="presParOf" srcId="{D0D6CC7C-AAA4-4854-87B0-72A763DDEF14}" destId="{D5CF8436-4431-4472-9953-839A4069E103}" srcOrd="11" destOrd="0" presId="urn:microsoft.com/office/officeart/2005/8/layout/venn1"/>
    <dgm:cxn modelId="{28C9A993-0FEC-4332-9E95-3B18501E0216}" type="presParOf" srcId="{D0D6CC7C-AAA4-4854-87B0-72A763DDEF14}" destId="{8C7C49F3-718A-45D2-9A7B-CE7DC08399C7}" srcOrd="12" destOrd="0" presId="urn:microsoft.com/office/officeart/2005/8/layout/venn1"/>
    <dgm:cxn modelId="{81E9726C-30A9-43E6-BDD9-E6D369D5385B}" type="presParOf" srcId="{D0D6CC7C-AAA4-4854-87B0-72A763DDEF14}" destId="{96C20DDD-F32F-407A-BE82-2524CA3C4FA4}" srcOrd="13" destOrd="0" presId="urn:microsoft.com/office/officeart/2005/8/layout/venn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66AA886-59C9-444A-A7D2-F7218293A475}">
      <dsp:nvSpPr>
        <dsp:cNvPr id="0" name=""/>
        <dsp:cNvSpPr/>
      </dsp:nvSpPr>
      <dsp:spPr>
        <a:xfrm>
          <a:off x="1908117" y="64405"/>
          <a:ext cx="1043624" cy="10436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流程</a:t>
          </a:r>
          <a:endParaRPr kumimoji="1" lang="en-US" altLang="zh-CN" sz="2400" b="0" i="0" u="none" strike="noStrike" kern="1200"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改进</a:t>
          </a:r>
        </a:p>
      </dsp:txBody>
      <dsp:txXfrm>
        <a:off x="1908117" y="64405"/>
        <a:ext cx="1043624" cy="1043624"/>
      </dsp:txXfrm>
    </dsp:sp>
    <dsp:sp modelId="{F21D5F95-52F9-4FC6-B88B-88C7DF2DC204}">
      <dsp:nvSpPr>
        <dsp:cNvPr id="0" name=""/>
        <dsp:cNvSpPr/>
      </dsp:nvSpPr>
      <dsp:spPr>
        <a:xfrm>
          <a:off x="71421" y="-1078"/>
          <a:ext cx="2945804" cy="2945804"/>
        </a:xfrm>
        <a:prstGeom prst="circularArrow">
          <a:avLst>
            <a:gd name="adj1" fmla="val 6908"/>
            <a:gd name="adj2" fmla="val 465852"/>
            <a:gd name="adj3" fmla="val 547309"/>
            <a:gd name="adj4" fmla="val 20586838"/>
            <a:gd name="adj5" fmla="val 806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8010C90-3B40-4AB7-A627-5E2F6DD63BF8}">
      <dsp:nvSpPr>
        <dsp:cNvPr id="0" name=""/>
        <dsp:cNvSpPr/>
      </dsp:nvSpPr>
      <dsp:spPr>
        <a:xfrm>
          <a:off x="1908117" y="1835617"/>
          <a:ext cx="1043624" cy="10436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效率</a:t>
          </a:r>
          <a:endParaRPr kumimoji="1" lang="en-US" altLang="zh-CN" sz="2400" b="0" i="0" u="none" strike="noStrike" kern="1200"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提高</a:t>
          </a:r>
        </a:p>
      </dsp:txBody>
      <dsp:txXfrm>
        <a:off x="1908117" y="1835617"/>
        <a:ext cx="1043624" cy="1043624"/>
      </dsp:txXfrm>
    </dsp:sp>
    <dsp:sp modelId="{A853D997-5A4B-4089-8067-358B72997DB6}">
      <dsp:nvSpPr>
        <dsp:cNvPr id="0" name=""/>
        <dsp:cNvSpPr/>
      </dsp:nvSpPr>
      <dsp:spPr>
        <a:xfrm>
          <a:off x="71421" y="-1078"/>
          <a:ext cx="2945804" cy="2945804"/>
        </a:xfrm>
        <a:prstGeom prst="circularArrow">
          <a:avLst>
            <a:gd name="adj1" fmla="val 6908"/>
            <a:gd name="adj2" fmla="val 465852"/>
            <a:gd name="adj3" fmla="val 5947309"/>
            <a:gd name="adj4" fmla="val 4386838"/>
            <a:gd name="adj5" fmla="val 806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7783930-D411-455B-85F7-71ECAC7B2CC5}">
      <dsp:nvSpPr>
        <dsp:cNvPr id="0" name=""/>
        <dsp:cNvSpPr/>
      </dsp:nvSpPr>
      <dsp:spPr>
        <a:xfrm>
          <a:off x="136904" y="1835617"/>
          <a:ext cx="1043624" cy="10436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利润</a:t>
          </a:r>
          <a:endParaRPr kumimoji="1" lang="en-US" altLang="zh-CN" sz="2400" b="0" i="0" u="none" strike="noStrike" kern="1200"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a:ln>
                <a:noFill/>
              </a:ln>
              <a:solidFill>
                <a:schemeClr val="tx1"/>
              </a:solidFill>
              <a:effectLst/>
              <a:latin typeface="+mn-ea"/>
              <a:ea typeface="+mn-ea"/>
            </a:rPr>
            <a:t>增加</a:t>
          </a:r>
        </a:p>
      </dsp:txBody>
      <dsp:txXfrm>
        <a:off x="136904" y="1835617"/>
        <a:ext cx="1043624" cy="1043624"/>
      </dsp:txXfrm>
    </dsp:sp>
    <dsp:sp modelId="{5FEC5B80-E704-43BF-B872-E94FFEEE14A6}">
      <dsp:nvSpPr>
        <dsp:cNvPr id="0" name=""/>
        <dsp:cNvSpPr/>
      </dsp:nvSpPr>
      <dsp:spPr>
        <a:xfrm>
          <a:off x="71421" y="-1078"/>
          <a:ext cx="2945804" cy="2945804"/>
        </a:xfrm>
        <a:prstGeom prst="circularArrow">
          <a:avLst>
            <a:gd name="adj1" fmla="val 6908"/>
            <a:gd name="adj2" fmla="val 465852"/>
            <a:gd name="adj3" fmla="val 11347309"/>
            <a:gd name="adj4" fmla="val 9786838"/>
            <a:gd name="adj5" fmla="val 806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F24CE86-4CBB-4630-A74C-CB016BACB4E4}">
      <dsp:nvSpPr>
        <dsp:cNvPr id="0" name=""/>
        <dsp:cNvSpPr/>
      </dsp:nvSpPr>
      <dsp:spPr>
        <a:xfrm>
          <a:off x="136904" y="64405"/>
          <a:ext cx="1043624" cy="104362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0480" tIns="30480" rIns="30480" bIns="30480" numCol="1" spcCol="1270" anchor="ctr" anchorCtr="0">
          <a:noAutofit/>
        </a:bodyPr>
        <a:lstStyle/>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绩效</a:t>
          </a:r>
          <a:endParaRPr kumimoji="1" lang="en-US" altLang="zh-CN" sz="2400" b="0" i="0" u="none" strike="noStrike" kern="1200" cap="none" normalizeH="0" baseline="0" dirty="0">
            <a:ln>
              <a:noFill/>
            </a:ln>
            <a:solidFill>
              <a:schemeClr val="tx1"/>
            </a:solidFill>
            <a:effectLst/>
            <a:latin typeface="+mn-ea"/>
            <a:ea typeface="+mn-ea"/>
          </a:endParaRPr>
        </a:p>
        <a:p>
          <a:pPr marL="342900" marR="0" lvl="0" indent="-342900" algn="ctr" defTabSz="914400" rtl="0" eaLnBrk="1" fontAlgn="base" latinLnBrk="0" hangingPunct="1">
            <a:lnSpc>
              <a:spcPct val="90000"/>
            </a:lnSpc>
            <a:spcBef>
              <a:spcPct val="50000"/>
            </a:spcBef>
            <a:spcAft>
              <a:spcPct val="0"/>
            </a:spcAft>
            <a:buClrTx/>
            <a:buSzTx/>
            <a:buFontTx/>
            <a:buNone/>
            <a:tabLst/>
          </a:pPr>
          <a:r>
            <a:rPr kumimoji="1" lang="zh-CN" altLang="en-US" sz="2400" b="0" i="0" u="none" strike="noStrike" kern="1200" cap="none" normalizeH="0" baseline="0" dirty="0">
              <a:ln>
                <a:noFill/>
              </a:ln>
              <a:solidFill>
                <a:schemeClr val="tx1"/>
              </a:solidFill>
              <a:effectLst/>
              <a:latin typeface="+mn-ea"/>
              <a:ea typeface="+mn-ea"/>
            </a:rPr>
            <a:t>评价</a:t>
          </a:r>
        </a:p>
      </dsp:txBody>
      <dsp:txXfrm>
        <a:off x="136904" y="64405"/>
        <a:ext cx="1043624" cy="1043624"/>
      </dsp:txXfrm>
    </dsp:sp>
    <dsp:sp modelId="{72D9405A-A55E-4FB6-A64F-4A2AB4B34B89}">
      <dsp:nvSpPr>
        <dsp:cNvPr id="0" name=""/>
        <dsp:cNvSpPr/>
      </dsp:nvSpPr>
      <dsp:spPr>
        <a:xfrm>
          <a:off x="71421" y="-1078"/>
          <a:ext cx="2945804" cy="2945804"/>
        </a:xfrm>
        <a:prstGeom prst="circularArrow">
          <a:avLst>
            <a:gd name="adj1" fmla="val 6908"/>
            <a:gd name="adj2" fmla="val 465852"/>
            <a:gd name="adj3" fmla="val 16747309"/>
            <a:gd name="adj4" fmla="val 15186838"/>
            <a:gd name="adj5" fmla="val 806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40E2C0-AAB0-41D9-A3C7-EA3B246727B1}">
      <dsp:nvSpPr>
        <dsp:cNvPr id="0" name=""/>
        <dsp:cNvSpPr/>
      </dsp:nvSpPr>
      <dsp:spPr>
        <a:xfrm>
          <a:off x="3313359" y="1043817"/>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8E95E974-E822-4BB3-895E-962C6434367B}">
      <dsp:nvSpPr>
        <dsp:cNvPr id="0" name=""/>
        <dsp:cNvSpPr/>
      </dsp:nvSpPr>
      <dsp:spPr>
        <a:xfrm>
          <a:off x="2908448" y="189307"/>
          <a:ext cx="2138226" cy="775424"/>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t>①收缩战线和业务外包重构供应链</a:t>
          </a:r>
        </a:p>
      </dsp:txBody>
      <dsp:txXfrm>
        <a:off x="2908448" y="189307"/>
        <a:ext cx="2138226" cy="775424"/>
      </dsp:txXfrm>
    </dsp:sp>
    <dsp:sp modelId="{B05E929F-78C3-45B3-88C5-F53E19DD7BDF}">
      <dsp:nvSpPr>
        <dsp:cNvPr id="0" name=""/>
        <dsp:cNvSpPr/>
      </dsp:nvSpPr>
      <dsp:spPr>
        <a:xfrm>
          <a:off x="3684297" y="1222164"/>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E0A428F5-959A-4149-85CF-A2ADAF3ACD85}">
      <dsp:nvSpPr>
        <dsp:cNvPr id="0" name=""/>
        <dsp:cNvSpPr/>
      </dsp:nvSpPr>
      <dsp:spPr>
        <a:xfrm>
          <a:off x="4929367" y="909388"/>
          <a:ext cx="1720852" cy="620899"/>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t>②关键成员组建战略联盟</a:t>
          </a:r>
        </a:p>
      </dsp:txBody>
      <dsp:txXfrm>
        <a:off x="4929367" y="909388"/>
        <a:ext cx="1720852" cy="620899"/>
      </dsp:txXfrm>
    </dsp:sp>
    <dsp:sp modelId="{3944577D-271C-4ABC-9572-71A091F52BD8}">
      <dsp:nvSpPr>
        <dsp:cNvPr id="0" name=""/>
        <dsp:cNvSpPr/>
      </dsp:nvSpPr>
      <dsp:spPr>
        <a:xfrm>
          <a:off x="3775451" y="1623446"/>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B2696D01-55F0-46B8-BC92-2992E09B619A}">
      <dsp:nvSpPr>
        <dsp:cNvPr id="0" name=""/>
        <dsp:cNvSpPr/>
      </dsp:nvSpPr>
      <dsp:spPr>
        <a:xfrm>
          <a:off x="5007161" y="2031439"/>
          <a:ext cx="1802368" cy="606143"/>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t>③原供应商</a:t>
          </a:r>
          <a:r>
            <a:rPr lang="en-US" altLang="zh-CN" sz="2000" b="0" kern="1200" dirty="0"/>
            <a:t>/</a:t>
          </a:r>
          <a:r>
            <a:rPr lang="zh-CN" altLang="en-US" sz="2000" b="0" kern="1200" dirty="0"/>
            <a:t>销售商中筛选</a:t>
          </a:r>
        </a:p>
      </dsp:txBody>
      <dsp:txXfrm>
        <a:off x="5007161" y="2031439"/>
        <a:ext cx="1802368" cy="606143"/>
      </dsp:txXfrm>
    </dsp:sp>
    <dsp:sp modelId="{3C68ACDA-962F-4C79-8DC5-0B7AA2738DAA}">
      <dsp:nvSpPr>
        <dsp:cNvPr id="0" name=""/>
        <dsp:cNvSpPr/>
      </dsp:nvSpPr>
      <dsp:spPr>
        <a:xfrm>
          <a:off x="3518851" y="1945247"/>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CAC9A244-BD1D-4187-B6F4-D6B91274491A}">
      <dsp:nvSpPr>
        <dsp:cNvPr id="0" name=""/>
        <dsp:cNvSpPr/>
      </dsp:nvSpPr>
      <dsp:spPr>
        <a:xfrm>
          <a:off x="4584928" y="3069628"/>
          <a:ext cx="1691130" cy="545353"/>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t>④电子数字技术寻合作伙伴</a:t>
          </a:r>
        </a:p>
      </dsp:txBody>
      <dsp:txXfrm>
        <a:off x="4584928" y="3069628"/>
        <a:ext cx="1691130" cy="545353"/>
      </dsp:txXfrm>
    </dsp:sp>
    <dsp:sp modelId="{A2BE8CEB-3F57-4254-8E97-38ED7A7E2CF4}">
      <dsp:nvSpPr>
        <dsp:cNvPr id="0" name=""/>
        <dsp:cNvSpPr/>
      </dsp:nvSpPr>
      <dsp:spPr>
        <a:xfrm>
          <a:off x="3107868" y="1945247"/>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2768A0E3-BC3D-4DBE-B42F-49B4E1B2FE90}">
      <dsp:nvSpPr>
        <dsp:cNvPr id="0" name=""/>
        <dsp:cNvSpPr/>
      </dsp:nvSpPr>
      <dsp:spPr>
        <a:xfrm>
          <a:off x="1609659" y="3012928"/>
          <a:ext cx="1737004" cy="606771"/>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t>⑤产品结构媒介组建供应链</a:t>
          </a:r>
        </a:p>
      </dsp:txBody>
      <dsp:txXfrm>
        <a:off x="1609659" y="3012928"/>
        <a:ext cx="1737004" cy="606771"/>
      </dsp:txXfrm>
    </dsp:sp>
    <dsp:sp modelId="{007036CB-3D43-4FEF-BDCB-90B1FDEF10D8}">
      <dsp:nvSpPr>
        <dsp:cNvPr id="0" name=""/>
        <dsp:cNvSpPr/>
      </dsp:nvSpPr>
      <dsp:spPr>
        <a:xfrm>
          <a:off x="2851267" y="1623446"/>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D5CF8436-4431-4472-9953-839A4069E103}">
      <dsp:nvSpPr>
        <dsp:cNvPr id="0" name=""/>
        <dsp:cNvSpPr/>
      </dsp:nvSpPr>
      <dsp:spPr>
        <a:xfrm>
          <a:off x="870215" y="1860799"/>
          <a:ext cx="1909210" cy="911123"/>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latin typeface="宋体" panose="02010600030101010101" pitchFamily="2" charset="-122"/>
              <a:ea typeface="宋体" panose="02010600030101010101" pitchFamily="2" charset="-122"/>
            </a:rPr>
            <a:t>⑥</a:t>
          </a:r>
          <a:r>
            <a:rPr lang="zh-CN" altLang="en-US" sz="2000" b="0" kern="1200" dirty="0"/>
            <a:t>新的物流管理技术改进供应链</a:t>
          </a:r>
        </a:p>
      </dsp:txBody>
      <dsp:txXfrm>
        <a:off x="870215" y="1860799"/>
        <a:ext cx="1909210" cy="911123"/>
      </dsp:txXfrm>
    </dsp:sp>
    <dsp:sp modelId="{8C7C49F3-718A-45D2-9A7B-CE7DC08399C7}">
      <dsp:nvSpPr>
        <dsp:cNvPr id="0" name=""/>
        <dsp:cNvSpPr/>
      </dsp:nvSpPr>
      <dsp:spPr>
        <a:xfrm>
          <a:off x="2942421" y="1222164"/>
          <a:ext cx="1264561" cy="1264716"/>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96C20DDD-F32F-407A-BE82-2524CA3C4FA4}">
      <dsp:nvSpPr>
        <dsp:cNvPr id="0" name=""/>
        <dsp:cNvSpPr/>
      </dsp:nvSpPr>
      <dsp:spPr>
        <a:xfrm>
          <a:off x="1086237" y="852687"/>
          <a:ext cx="1886492" cy="852966"/>
        </a:xfrm>
        <a:prstGeom prst="rect">
          <a:avLst/>
        </a:prstGeom>
        <a:noFill/>
        <a:ln>
          <a:noFill/>
        </a:ln>
        <a:effectLst/>
        <a:sp3d/>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ctr" defTabSz="889000">
            <a:lnSpc>
              <a:spcPct val="90000"/>
            </a:lnSpc>
            <a:spcBef>
              <a:spcPct val="0"/>
            </a:spcBef>
            <a:spcAft>
              <a:spcPct val="35000"/>
            </a:spcAft>
            <a:buNone/>
          </a:pPr>
          <a:r>
            <a:rPr lang="zh-CN" altLang="en-US" sz="2000" b="0" kern="1200" dirty="0">
              <a:latin typeface="宋体" panose="02010600030101010101" pitchFamily="2" charset="-122"/>
              <a:ea typeface="宋体" panose="02010600030101010101" pitchFamily="2" charset="-122"/>
            </a:rPr>
            <a:t>⑦</a:t>
          </a:r>
          <a:r>
            <a:rPr lang="zh-CN" altLang="en-US" sz="2000" b="0" kern="1200" dirty="0"/>
            <a:t>价值链分析定位优化供应链</a:t>
          </a:r>
        </a:p>
      </dsp:txBody>
      <dsp:txXfrm>
        <a:off x="1086237" y="852687"/>
        <a:ext cx="1886492" cy="852966"/>
      </dsp:txXfrm>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enn1">
  <dgm:title val=""/>
  <dgm:desc val=""/>
  <dgm:catLst>
    <dgm:cat type="relationship" pri="28000"/>
    <dgm:cat type="convert" pri="19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Lst>
      <dgm:cxnLst>
        <dgm:cxn modelId="7" srcId="0" destId="1" srcOrd="0" destOrd="0"/>
        <dgm:cxn modelId="8" srcId="0" destId="2" srcOrd="1" destOrd="0"/>
        <dgm:cxn modelId="9" srcId="0" destId="3" srcOrd="2" destOrd="0"/>
        <dgm:cxn modelId="10" srcId="0" destId="4" srcOrd="3" destOrd="0"/>
      </dgm:cxnLst>
      <dgm:bg/>
      <dgm:whole/>
    </dgm:dataModel>
  </dgm:clrData>
  <dgm:layoutNode name="compositeShape">
    <dgm:varLst>
      <dgm:chMax val="7"/>
      <dgm:dir/>
      <dgm:resizeHandles val="exact"/>
    </dgm:varLst>
    <dgm:choose name="Name0">
      <dgm:if name="Name1" axis="ch" ptType="node" func="cnt" op="equ" val="1">
        <dgm:alg type="composite">
          <dgm:param type="ar" val="1"/>
        </dgm:alg>
      </dgm:if>
      <dgm:if name="Name2" axis="ch" ptType="node" func="cnt" op="equ" val="2">
        <dgm:alg type="composite">
          <dgm:param type="ar" val="1.792"/>
        </dgm:alg>
      </dgm:if>
      <dgm:if name="Name3" axis="ch" ptType="node" func="cnt" op="equ" val="3">
        <dgm:alg type="composite">
          <dgm:param type="ar" val="1"/>
        </dgm:alg>
      </dgm:if>
      <dgm:if name="Name4" axis="ch" ptType="node" func="cnt" op="equ" val="4">
        <dgm:alg type="composite">
          <dgm:param type="ar" val="1"/>
        </dgm:alg>
      </dgm:if>
      <dgm:if name="Name5" axis="ch" ptType="node" func="cnt" op="equ" val="5">
        <dgm:alg type="composite">
          <dgm:param type="ar" val="1.4"/>
        </dgm:alg>
      </dgm:if>
      <dgm:if name="Name6" axis="ch" ptType="node" func="cnt" op="equ" val="6">
        <dgm:alg type="composite">
          <dgm:param type="ar" val="1.285"/>
        </dgm:alg>
      </dgm:if>
      <dgm:if name="Name7" axis="ch" ptType="node" func="cnt" op="equ" val="7">
        <dgm:alg type="composite">
          <dgm:param type="ar" val="1.359"/>
        </dgm:alg>
      </dgm:if>
      <dgm:else name="Name8">
        <dgm:alg type="composite">
          <dgm:param type="ar" val="1.359"/>
        </dgm:alg>
      </dgm:else>
    </dgm:choose>
    <dgm:shape xmlns:r="http://schemas.openxmlformats.org/officeDocument/2006/relationships" r:blip="">
      <dgm:adjLst/>
    </dgm:shape>
    <dgm:presOf/>
    <dgm:choose name="Name9">
      <dgm:if name="Name10" axis="ch" ptType="node" func="cnt" op="equ" val="1">
        <dgm:constrLst>
          <dgm:constr type="ctrX" for="ch" forName="circ1TxSh" refType="w" fact="0.5"/>
          <dgm:constr type="ctrY" for="ch" forName="circ1TxSh" refType="h" fact="0.5"/>
          <dgm:constr type="w" for="ch" forName="circ1TxSh" refType="w"/>
          <dgm:constr type="h" for="ch" forName="circ1TxSh" refType="h"/>
          <dgm:constr type="primFontSz" for="ch" ptType="node" op="equ"/>
        </dgm:constrLst>
      </dgm:if>
      <dgm:if name="Name11" axis="ch" ptType="node" func="cnt" op="equ" val="2">
        <dgm:constrLst>
          <dgm:constr type="ctrX" for="ch" forName="circ1" refType="w" fact="0.3"/>
          <dgm:constr type="ctrY" for="ch" forName="circ1" refType="h" fact="0.5"/>
          <dgm:constr type="w" for="ch" forName="circ1" refType="w" fact="0.555"/>
          <dgm:constr type="h" for="ch" forName="circ1" refType="h" fact="0.99456"/>
          <dgm:constr type="l" for="ch" forName="circ1Tx" refType="w" fact="0.1"/>
          <dgm:constr type="t" for="ch" forName="circ1Tx" refType="h" fact="0.12"/>
          <dgm:constr type="w" for="ch" forName="circ1Tx" refType="w" fact="0.32"/>
          <dgm:constr type="h" for="ch" forName="circ1Tx" refType="h" fact="0.76"/>
          <dgm:constr type="ctrX" for="ch" forName="circ2" refType="w" fact="0.7"/>
          <dgm:constr type="ctrY" for="ch" forName="circ2" refType="h" fact="0.5"/>
          <dgm:constr type="w" for="ch" forName="circ2" refType="w" fact="0.555"/>
          <dgm:constr type="h" for="ch" forName="circ2" refType="h" fact="0.99456"/>
          <dgm:constr type="l" for="ch" forName="circ2Tx" refType="w" fact="0.58"/>
          <dgm:constr type="t" for="ch" forName="circ2Tx" refType="h" fact="0.12"/>
          <dgm:constr type="w" for="ch" forName="circ2Tx" refType="w" fact="0.32"/>
          <dgm:constr type="h" for="ch" forName="circ2Tx" refType="h" fact="0.76"/>
          <dgm:constr type="primFontSz" for="ch" ptType="node" op="equ"/>
        </dgm:constrLst>
      </dgm:if>
      <dgm:if name="Name12" axis="ch" ptType="node" func="cnt" op="equ" val="3">
        <dgm:constrLst>
          <dgm:constr type="ctrX" for="ch" forName="circ1" refType="w" fact="0.5"/>
          <dgm:constr type="ctrY" for="ch" forName="circ1" refType="w" fact="0.25"/>
          <dgm:constr type="w" for="ch" forName="circ1" refType="w" fact="0.6"/>
          <dgm:constr type="h" for="ch" forName="circ1" refType="h" fact="0.6"/>
          <dgm:constr type="l" for="ch" forName="circ1Tx" refType="w" fact="0.28"/>
          <dgm:constr type="t" for="ch" forName="circ1Tx" refType="h" fact="0.055"/>
          <dgm:constr type="w" for="ch" forName="circ1Tx" refType="w" fact="0.44"/>
          <dgm:constr type="h" for="ch" forName="circ1Tx" refType="h" fact="0.27"/>
          <dgm:constr type="ctrX" for="ch" forName="circ2" refType="w" fact="0.7165"/>
          <dgm:constr type="ctrY" for="ch" forName="circ2" refType="w" fact="0.625"/>
          <dgm:constr type="w" for="ch" forName="circ2" refType="w" fact="0.6"/>
          <dgm:constr type="h" for="ch" forName="circ2" refType="h" fact="0.6"/>
          <dgm:constr type="l" for="ch" forName="circ2Tx" refType="w" fact="0.6"/>
          <dgm:constr type="t" for="ch" forName="circ2Tx" refType="h" fact="0.48"/>
          <dgm:constr type="w" for="ch" forName="circ2Tx" refType="w" fact="0.36"/>
          <dgm:constr type="h" for="ch" forName="circ2Tx" refType="h" fact="0.33"/>
          <dgm:constr type="ctrX" for="ch" forName="circ3" refType="w" fact="0.2835"/>
          <dgm:constr type="ctrY" for="ch" forName="circ3" refType="w" fact="0.625"/>
          <dgm:constr type="w" for="ch" forName="circ3" refType="w" fact="0.6"/>
          <dgm:constr type="h" for="ch" forName="circ3" refType="h" fact="0.6"/>
          <dgm:constr type="l" for="ch" forName="circ3Tx" refType="w" fact="0.04"/>
          <dgm:constr type="t" for="ch" forName="circ3Tx" refType="h" fact="0.48"/>
          <dgm:constr type="w" for="ch" forName="circ3Tx" refType="w" fact="0.36"/>
          <dgm:constr type="h" for="ch" forName="circ3Tx" refType="h" fact="0.33"/>
          <dgm:constr type="primFontSz" for="ch" ptType="node" op="equ"/>
        </dgm:constrLst>
      </dgm:if>
      <dgm:if name="Name13" axis="ch" ptType="node" func="cnt" op="equ" val="4">
        <dgm:constrLst>
          <dgm:constr type="ctrX" for="ch" forName="circ1" refType="w" fact="0.5"/>
          <dgm:constr type="ctrY" for="ch" forName="circ1" refType="w" fact="0.27"/>
          <dgm:constr type="w" for="ch" forName="circ1" refType="w" fact="0.52"/>
          <dgm:constr type="h" for="ch" forName="circ1" refType="h" fact="0.52"/>
          <dgm:constr type="l" for="ch" forName="circ1Tx" refType="w" fact="0.3"/>
          <dgm:constr type="t" for="ch" forName="circ1Tx" refType="h" fact="0.08"/>
          <dgm:constr type="w" for="ch" forName="circ1Tx" refType="w" fact="0.4"/>
          <dgm:constr type="h" for="ch" forName="circ1Tx" refType="h" fact="0.165"/>
          <dgm:constr type="ctrX" for="ch" forName="circ2" refType="w" fact="0.73"/>
          <dgm:constr type="ctrY" for="ch" forName="circ2" refType="w" fact="0.5"/>
          <dgm:constr type="w" for="ch" forName="circ2" refType="w" fact="0.52"/>
          <dgm:constr type="h" for="ch" forName="circ2" refType="h" fact="0.52"/>
          <dgm:constr type="r" for="ch" forName="circ2Tx" refType="w" fact="0.95"/>
          <dgm:constr type="t" for="ch" forName="circ2Tx" refType="h" fact="0.3"/>
          <dgm:constr type="w" for="ch" forName="circ2Tx" refType="w" fact="0.2"/>
          <dgm:constr type="h" for="ch" forName="circ2Tx" refType="h" fact="0.4"/>
          <dgm:constr type="ctrX" for="ch" forName="circ3" refType="w" fact="0.5"/>
          <dgm:constr type="ctrY" for="ch" forName="circ3" refType="w" fact="0.73"/>
          <dgm:constr type="w" for="ch" forName="circ3" refType="w" fact="0.52"/>
          <dgm:constr type="h" for="ch" forName="circ3" refType="h" fact="0.52"/>
          <dgm:constr type="l" for="ch" forName="circ3Tx" refType="w" fact="0.3"/>
          <dgm:constr type="b" for="ch" forName="circ3Tx" refType="h" fact="0.92"/>
          <dgm:constr type="w" for="ch" forName="circ3Tx" refType="w" fact="0.4"/>
          <dgm:constr type="h" for="ch" forName="circ3Tx" refType="h" fact="0.165"/>
          <dgm:constr type="ctrX" for="ch" forName="circ4" refType="w" fact="0.27"/>
          <dgm:constr type="ctrY" for="ch" forName="circ4" refType="h" fact="0.5"/>
          <dgm:constr type="w" for="ch" forName="circ4" refType="w" fact="0.52"/>
          <dgm:constr type="h" for="ch" forName="circ4" refType="h" fact="0.52"/>
          <dgm:constr type="l" for="ch" forName="circ4Tx" refType="w" fact="0.05"/>
          <dgm:constr type="t" for="ch" forName="circ4Tx" refType="h" fact="0.3"/>
          <dgm:constr type="w" for="ch" forName="circ4Tx" refType="w" fact="0.2"/>
          <dgm:constr type="h" for="ch" forName="circ4Tx" refType="h" fact="0.4"/>
          <dgm:constr type="primFontSz" for="ch" ptType="node" op="equ"/>
        </dgm:constrLst>
      </dgm:if>
      <dgm:if name="Name14" axis="ch" ptType="node" func="cnt" op="equ" val="5">
        <dgm:constrLst>
          <dgm:constr type="ctrX" for="ch" forName="circ1" refType="w" fact="0.5"/>
          <dgm:constr type="ctrY" for="ch" forName="circ1" refType="h" fact="0.46"/>
          <dgm:constr type="w" for="ch" forName="circ1" refType="w" fact="0.25"/>
          <dgm:constr type="h" for="ch" forName="circ1" refType="h" fact="0.35"/>
          <dgm:constr type="l" for="ch" forName="circ1Tx" refType="w" fact="0.355"/>
          <dgm:constr type="t" for="ch" forName="circ1Tx"/>
          <dgm:constr type="w" for="ch" forName="circ1Tx" refType="w" fact="0.29"/>
          <dgm:constr type="h" for="ch" forName="circ1Tx" refType="h" fact="0.235"/>
          <dgm:constr type="ctrX" for="ch" forName="circ2" refType="w" fact="0.5951"/>
          <dgm:constr type="ctrY" for="ch" forName="circ2" refType="h" fact="0.5567"/>
          <dgm:constr type="w" for="ch" forName="circ2" refType="w" fact="0.25"/>
          <dgm:constr type="h" for="ch" forName="circ2" refType="h" fact="0.35"/>
          <dgm:constr type="l" for="ch" forName="circ2Tx" refType="w" fact="0.74"/>
          <dgm:constr type="t" for="ch" forName="circ2Tx" refType="h" fact="0.31"/>
          <dgm:constr type="w" for="ch" forName="circ2Tx" refType="w" fact="0.26"/>
          <dgm:constr type="h" for="ch" forName="circ2Tx" refType="h" fact="0.255"/>
          <dgm:constr type="ctrX" for="ch" forName="circ3" refType="w" fact="0.5588"/>
          <dgm:constr type="ctrY" for="ch" forName="circ3" refType="h" fact="0.7133"/>
          <dgm:constr type="w" for="ch" forName="circ3" refType="w" fact="0.25"/>
          <dgm:constr type="h" for="ch" forName="circ3" refType="h" fact="0.35"/>
          <dgm:constr type="l" for="ch" forName="circ3Tx" refType="w" fact="0.7"/>
          <dgm:constr type="t" for="ch" forName="circ3Tx" refType="h" fact="0.745"/>
          <dgm:constr type="w" for="ch" forName="circ3Tx" refType="w" fact="0.26"/>
          <dgm:constr type="h" for="ch" forName="circ3Tx" refType="h" fact="0.255"/>
          <dgm:constr type="ctrX" for="ch" forName="circ4" refType="w" fact="0.4412"/>
          <dgm:constr type="ctrY" for="ch" forName="circ4" refType="h" fact="0.7133"/>
          <dgm:constr type="w" for="ch" forName="circ4" refType="w" fact="0.25"/>
          <dgm:constr type="h" for="ch" forName="circ4" refType="h" fact="0.35"/>
          <dgm:constr type="l" for="ch" forName="circ4Tx" refType="w" fact="0.04"/>
          <dgm:constr type="t" for="ch" forName="circ4Tx" refType="h" fact="0.745"/>
          <dgm:constr type="w" for="ch" forName="circ4Tx" refType="w" fact="0.26"/>
          <dgm:constr type="h" for="ch" forName="circ4Tx" refType="h" fact="0.255"/>
          <dgm:constr type="ctrX" for="ch" forName="circ5" refType="w" fact="0.4049"/>
          <dgm:constr type="ctrY" for="ch" forName="circ5" refType="h" fact="0.5567"/>
          <dgm:constr type="w" for="ch" forName="circ5" refType="w" fact="0.25"/>
          <dgm:constr type="h" for="ch" forName="circ5" refType="h" fact="0.35"/>
          <dgm:constr type="l" for="ch" forName="circ5Tx"/>
          <dgm:constr type="t" for="ch" forName="circ5Tx" refType="h" fact="0.31"/>
          <dgm:constr type="w" for="ch" forName="circ5Tx" refType="w" fact="0.26"/>
          <dgm:constr type="h" for="ch" forName="circ5Tx" refType="h" fact="0.255"/>
          <dgm:constr type="primFontSz" for="ch" ptType="node" op="equ"/>
        </dgm:constrLst>
      </dgm:if>
      <dgm:if name="Name15" axis="ch" ptType="node" func="cnt" op="equ" val="6">
        <dgm:constrLst>
          <dgm:constr type="ctrX" for="ch" forName="circ1" refType="w" fact="0.5"/>
          <dgm:constr type="ctrY" for="ch" forName="circ1" refType="h" fact="0.3844"/>
          <dgm:constr type="w" for="ch" forName="circ1" refType="w" fact="0.24"/>
          <dgm:constr type="h" for="ch" forName="circ1" refType="h" fact="0.3084"/>
          <dgm:constr type="l" for="ch" forName="circ1Tx" refType="w" fact="0.35"/>
          <dgm:constr type="t" for="ch" forName="circ1Tx"/>
          <dgm:constr type="w" for="ch" forName="circ1Tx" refType="w" fact="0.3"/>
          <dgm:constr type="h" for="ch" forName="circ1Tx" refType="h" fact="0.21"/>
          <dgm:constr type="ctrX" for="ch" forName="circ2" refType="w" fact="0.5779"/>
          <dgm:constr type="ctrY" for="ch" forName="circ2" refType="h" fact="0.4422"/>
          <dgm:constr type="w" for="ch" forName="circ2" refType="w" fact="0.24"/>
          <dgm:constr type="h" for="ch" forName="circ2" refType="h" fact="0.3084"/>
          <dgm:constr type="l" for="ch" forName="circ2Tx" refType="w" fact="0.7157"/>
          <dgm:constr type="t" for="ch" forName="circ2Tx" refType="h" fact="0.2"/>
          <dgm:constr type="w" for="ch" forName="circ2Tx" refType="w" fact="0.2843"/>
          <dgm:constr type="h" for="ch" forName="circ2Tx" refType="h" fact="0.23"/>
          <dgm:constr type="ctrX" for="ch" forName="circ3" refType="w" fact="0.5779"/>
          <dgm:constr type="ctrY" for="ch" forName="circ3" refType="h" fact="0.5578"/>
          <dgm:constr type="w" for="ch" forName="circ3" refType="w" fact="0.24"/>
          <dgm:constr type="h" for="ch" forName="circ3" refType="h" fact="0.3084"/>
          <dgm:constr type="l" for="ch" forName="circ3Tx" refType="w" fact="0.7157"/>
          <dgm:constr type="t" for="ch" forName="circ3Tx" refType="h" fact="0.543"/>
          <dgm:constr type="w" for="ch" forName="circ3Tx" refType="w" fact="0.2843"/>
          <dgm:constr type="h" for="ch" forName="circ3Tx" refType="h" fact="0.257"/>
          <dgm:constr type="ctrX" for="ch" forName="circ4" refType="w" fact="0.5"/>
          <dgm:constr type="ctrY" for="ch" forName="circ4" refType="h" fact="0.6157"/>
          <dgm:constr type="w" for="ch" forName="circ4" refType="w" fact="0.24"/>
          <dgm:constr type="h" for="ch" forName="circ4" refType="h" fact="0.3084"/>
          <dgm:constr type="l" for="ch" forName="circ4Tx" refType="w" fact="0.35"/>
          <dgm:constr type="t" for="ch" forName="circ4Tx" refType="h" fact="0.79"/>
          <dgm:constr type="w" for="ch" forName="circ4Tx" refType="w" fact="0.3"/>
          <dgm:constr type="h" for="ch" forName="circ4Tx" refType="h" fact="0.21"/>
          <dgm:constr type="ctrX" for="ch" forName="circ5" refType="w" fact="0.4221"/>
          <dgm:constr type="ctrY" for="ch" forName="circ5" refType="h" fact="0.5578"/>
          <dgm:constr type="w" for="ch" forName="circ5" refType="w" fact="0.24"/>
          <dgm:constr type="h" for="ch" forName="circ5" refType="h" fact="0.3084"/>
          <dgm:constr type="l" for="ch" forName="circ5Tx" refType="w" fact="0"/>
          <dgm:constr type="t" for="ch" forName="circ5Tx" refType="h" fact="0.543"/>
          <dgm:constr type="w" for="ch" forName="circ5Tx" refType="w" fact="0.2843"/>
          <dgm:constr type="h" for="ch" forName="circ5Tx" refType="h" fact="0.257"/>
          <dgm:constr type="ctrX" for="ch" forName="circ6" refType="w" fact="0.4221"/>
          <dgm:constr type="ctrY" for="ch" forName="circ6" refType="h" fact="0.4422"/>
          <dgm:constr type="w" for="ch" forName="circ6" refType="w" fact="0.24"/>
          <dgm:constr type="h" for="ch" forName="circ6" refType="h" fact="0.3084"/>
          <dgm:constr type="l" for="ch" forName="circ6Tx" refType="w" fact="0"/>
          <dgm:constr type="t" for="ch" forName="circ6Tx" refType="h" fact="0.2"/>
          <dgm:constr type="w" for="ch" forName="circ6Tx" refType="w" fact="0.2843"/>
          <dgm:constr type="h" for="ch" forName="circ6Tx" refType="h" fact="0.257"/>
          <dgm:constr type="primFontSz" for="ch" ptType="node" op="equ"/>
        </dgm:constrLst>
      </dgm:if>
      <dgm:else name="Name16">
        <dgm:constrLst>
          <dgm:constr type="ctrX" for="ch" forName="circ1" refType="w" fact="0.5"/>
          <dgm:constr type="ctrY" for="ch" forName="circ1" refType="h" fact="0.4177"/>
          <dgm:constr type="w" for="ch" forName="circ1" refType="w" fact="0.24"/>
          <dgm:constr type="h" for="ch" forName="circ1" refType="h" fact="0.3262"/>
          <dgm:constr type="l" for="ch" forName="circ1Tx" refType="w" fact="0.3625"/>
          <dgm:constr type="t" for="ch" forName="circ1Tx"/>
          <dgm:constr type="w" for="ch" forName="circ1Tx" refType="w" fact="0.275"/>
          <dgm:constr type="h" for="ch" forName="circ1Tx" refType="h" fact="0.2"/>
          <dgm:constr type="ctrX" for="ch" forName="circ2" refType="w" fact="0.5704"/>
          <dgm:constr type="ctrY" for="ch" forName="circ2" refType="h" fact="0.4637"/>
          <dgm:constr type="w" for="ch" forName="circ2" refType="w" fact="0.24"/>
          <dgm:constr type="h" for="ch" forName="circ2" refType="h" fact="0.3262"/>
          <dgm:constr type="l" for="ch" forName="circ2Tx" refType="w" fact="0.72"/>
          <dgm:constr type="t" for="ch" forName="circ2Tx" refType="h" fact="0.19"/>
          <dgm:constr type="w" for="ch" forName="circ2Tx" refType="w" fact="0.26"/>
          <dgm:constr type="h" for="ch" forName="circ2Tx" refType="h" fact="0.22"/>
          <dgm:constr type="ctrX" for="ch" forName="circ3" refType="w" fact="0.5877"/>
          <dgm:constr type="ctrY" for="ch" forName="circ3" refType="h" fact="0.5672"/>
          <dgm:constr type="w" for="ch" forName="circ3" refType="w" fact="0.24"/>
          <dgm:constr type="h" for="ch" forName="circ3" refType="h" fact="0.3262"/>
          <dgm:constr type="l" for="ch" forName="circ3Tx" refType="w" fact="0.745"/>
          <dgm:constr type="t" for="ch" forName="circ3Tx" refType="h" fact="0.47"/>
          <dgm:constr type="w" for="ch" forName="circ3Tx" refType="w" fact="0.255"/>
          <dgm:constr type="h" for="ch" forName="circ3Tx" refType="h" fact="0.235"/>
          <dgm:constr type="ctrX" for="ch" forName="circ4" refType="w" fact="0.539"/>
          <dgm:constr type="ctrY" for="ch" forName="circ4" refType="h" fact="0.6502"/>
          <dgm:constr type="w" for="ch" forName="circ4" refType="w" fact="0.24"/>
          <dgm:constr type="h" for="ch" forName="circ4" refType="h" fact="0.3262"/>
          <dgm:constr type="l" for="ch" forName="circ4Tx" refType="w" fact="0.635"/>
          <dgm:constr type="t" for="ch" forName="circ4Tx" refType="h" fact="0.785"/>
          <dgm:constr type="w" for="ch" forName="circ4Tx" refType="w" fact="0.275"/>
          <dgm:constr type="h" for="ch" forName="circ4Tx" refType="h" fact="0.215"/>
          <dgm:constr type="ctrX" for="ch" forName="circ5" refType="w" fact="0.461"/>
          <dgm:constr type="ctrY" for="ch" forName="circ5" refType="h" fact="0.6502"/>
          <dgm:constr type="w" for="ch" forName="circ5" refType="w" fact="0.24"/>
          <dgm:constr type="h" for="ch" forName="circ5" refType="h" fact="0.3262"/>
          <dgm:constr type="l" for="ch" forName="circ5Tx" refType="w" fact="0.09"/>
          <dgm:constr type="t" for="ch" forName="circ5Tx" refType="h" fact="0.785"/>
          <dgm:constr type="w" for="ch" forName="circ5Tx" refType="w" fact="0.275"/>
          <dgm:constr type="h" for="ch" forName="circ5Tx" refType="h" fact="0.215"/>
          <dgm:constr type="ctrX" for="ch" forName="circ6" refType="w" fact="0.4123"/>
          <dgm:constr type="ctrY" for="ch" forName="circ6" refType="h" fact="0.5672"/>
          <dgm:constr type="w" for="ch" forName="circ6" refType="w" fact="0.24"/>
          <dgm:constr type="h" for="ch" forName="circ6" refType="h" fact="0.3262"/>
          <dgm:constr type="l" for="ch" forName="circ6Tx"/>
          <dgm:constr type="t" for="ch" forName="circ6Tx" refType="h" fact="0.47"/>
          <dgm:constr type="w" for="ch" forName="circ6Tx" refType="w" fact="0.255"/>
          <dgm:constr type="h" for="ch" forName="circ6Tx" refType="h" fact="0.235"/>
          <dgm:constr type="ctrX" for="ch" forName="circ7" refType="w" fact="0.4296"/>
          <dgm:constr type="ctrY" for="ch" forName="circ7" refType="h" fact="0.4637"/>
          <dgm:constr type="w" for="ch" forName="circ7" refType="w" fact="0.24"/>
          <dgm:constr type="h" for="ch" forName="circ7" refType="h" fact="0.3262"/>
          <dgm:constr type="l" for="ch" forName="circ7Tx" refType="w" fact="0.02"/>
          <dgm:constr type="t" for="ch" forName="circ7Tx" refType="h" fact="0.19"/>
          <dgm:constr type="w" for="ch" forName="circ7Tx" refType="w" fact="0.26"/>
          <dgm:constr type="h" for="ch" forName="circ7Tx" refType="h" fact="0.22"/>
          <dgm:constr type="primFontSz" for="ch" ptType="node" op="equ"/>
        </dgm:constrLst>
      </dgm:else>
    </dgm:choose>
    <dgm:ruleLst/>
    <dgm:forEach name="Name17" axis="ch" ptType="node" cnt="1">
      <dgm:choose name="Name18">
        <dgm:if name="Name19" axis="root ch" ptType="all node" func="cnt" op="equ" val="1">
          <dgm:layoutNode name="circ1TxSh" styleLbl="vennNode1">
            <dgm:alg type="tx">
              <dgm:param type="txAnchorHorzCh" val="ctr"/>
              <dgm:param type="txAnchorVertCh" val="mid"/>
            </dgm:alg>
            <dgm:shape xmlns:r="http://schemas.openxmlformats.org/officeDocument/2006/relationships" type="ellipse" r:blip="">
              <dgm:adjLst/>
            </dgm:shape>
            <dgm:choose name="Name20">
              <dgm:if name="Name21" func="var" arg="dir" op="equ" val="norm">
                <dgm:choose name="Name22">
                  <dgm:if name="Name23" axis="root ch" ptType="all node" func="cnt" op="lte" val="4">
                    <dgm:presOf axis="desOrSelf" ptType="node"/>
                  </dgm:if>
                  <dgm:else name="Name24">
                    <dgm:presOf/>
                  </dgm:else>
                </dgm:choose>
              </dgm:if>
              <dgm:else name="Name25">
                <dgm:choose name="Name26">
                  <dgm:if name="Name27" axis="root ch" ptType="all node" func="cnt" op="equ" val="2">
                    <dgm:presOf axis="root ch desOrSelf" ptType="all node node" st="1 2 1" cnt="1 1 0"/>
                  </dgm:if>
                  <dgm:else name="Name28">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if>
        <dgm:else name="Name29">
          <dgm:layoutNode name="circ1" styleLbl="vennNode1">
            <dgm:alg type="sp"/>
            <dgm:shape xmlns:r="http://schemas.openxmlformats.org/officeDocument/2006/relationships" type="ellipse" r:blip="">
              <dgm:adjLst/>
            </dgm:shape>
            <dgm:choose name="Name30">
              <dgm:if name="Name31" func="var" arg="dir" op="equ" val="norm">
                <dgm:choose name="Name32">
                  <dgm:if name="Name33" axis="root ch" ptType="all node" func="cnt" op="lte" val="4">
                    <dgm:presOf axis="desOrSelf" ptType="node"/>
                  </dgm:if>
                  <dgm:else name="Name34">
                    <dgm:presOf/>
                  </dgm:else>
                </dgm:choose>
              </dgm:if>
              <dgm:else name="Name35">
                <dgm:choose name="Name36">
                  <dgm:if name="Name37" axis="root ch" ptType="all node" func="cnt" op="equ" val="2">
                    <dgm:presOf axis="root ch desOrSelf" ptType="all node node" st="1 2 1" cnt="1 1 0"/>
                  </dgm:if>
                  <dgm:else name="Name38">
                    <dgm:choose name="Name39">
                      <dgm:if name="Name40" axis="root ch" ptType="all node" func="cnt" op="lte" val="4">
                        <dgm:presOf axis="desOrSelf" ptType="node"/>
                      </dgm:if>
                      <dgm:else name="Name41">
                        <dgm:presOf/>
                      </dgm:else>
                    </dgm:choose>
                  </dgm:else>
                </dgm:choose>
              </dgm:else>
            </dgm:choose>
            <dgm:constrLst/>
            <dgm:ruleLst/>
          </dgm:layoutNode>
          <dgm:layoutNode name="circ1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42">
              <dgm:if name="Name43" func="var" arg="dir" op="equ" val="norm">
                <dgm:presOf axis="desOrSelf" ptType="node"/>
              </dgm:if>
              <dgm:else name="Name44">
                <dgm:choose name="Name45">
                  <dgm:if name="Name46" axis="root ch" ptType="all node" func="cnt" op="equ" val="2">
                    <dgm:presOf axis="root ch desOrSelf" ptType="all node node" st="1 2 1" cnt="1 1 0"/>
                  </dgm:if>
                  <dgm:else name="Name47">
                    <dgm:presOf axis="desOrSelf" ptType="node"/>
                  </dgm:else>
                </dgm:choose>
              </dgm:else>
            </dgm:choose>
            <dgm:constrLst>
              <dgm:constr type="tMarg"/>
              <dgm:constr type="bMarg"/>
              <dgm:constr type="lMarg"/>
              <dgm:constr type="rMarg"/>
              <dgm:constr type="primFontSz" val="65"/>
            </dgm:constrLst>
            <dgm:ruleLst>
              <dgm:rule type="primFontSz" val="5" fact="NaN" max="NaN"/>
            </dgm:ruleLst>
          </dgm:layoutNode>
        </dgm:else>
      </dgm:choose>
    </dgm:forEach>
    <dgm:forEach name="Name48" axis="ch" ptType="node" st="2" cnt="1">
      <dgm:layoutNode name="circ2" styleLbl="vennNode1">
        <dgm:alg type="sp"/>
        <dgm:shape xmlns:r="http://schemas.openxmlformats.org/officeDocument/2006/relationships" type="ellipse" r:blip="">
          <dgm:adjLst/>
        </dgm:shape>
        <dgm:choose name="Name49">
          <dgm:if name="Name50" func="var" arg="dir" op="equ" val="norm">
            <dgm:choose name="Name51">
              <dgm:if name="Name52" axis="root ch" ptType="all node" func="cnt" op="lte" val="4">
                <dgm:presOf axis="desOrSelf" ptType="node"/>
              </dgm:if>
              <dgm:else name="Name53">
                <dgm:presOf/>
              </dgm:else>
            </dgm:choose>
          </dgm:if>
          <dgm:else name="Name54">
            <dgm:choose name="Name55">
              <dgm:if name="Name56" axis="root ch" ptType="all node" func="cnt" op="equ" val="2">
                <dgm:presOf axis="root ch desOrSelf" ptType="all node node" st="1 1 1" cnt="1 1 0"/>
              </dgm:if>
              <dgm:if name="Name57" axis="root ch" ptType="all node" func="cnt" op="equ" val="3">
                <dgm:presOf axis="root ch desOrSelf" ptType="all node node" st="1 3 1" cnt="1 1 0"/>
              </dgm:if>
              <dgm:if name="Name58" axis="root ch" ptType="all node" func="cnt" op="equ" val="4">
                <dgm:presOf axis="root ch desOrSelf" ptType="all node node" st="1 4 1" cnt="1 1 0"/>
              </dgm:if>
              <dgm:else name="Name59">
                <dgm:presOf/>
              </dgm:else>
            </dgm:choose>
          </dgm:else>
        </dgm:choose>
        <dgm:constrLst/>
        <dgm:ruleLst/>
      </dgm:layoutNode>
      <dgm:layoutNode name="circ2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60">
          <dgm:if name="Name61" func="var" arg="dir" op="equ" val="norm">
            <dgm:presOf axis="desOrSelf" ptType="node"/>
          </dgm:if>
          <dgm:else name="Name62">
            <dgm:choose name="Name63">
              <dgm:if name="Name64" axis="root ch" ptType="all node" func="cnt" op="equ" val="2">
                <dgm:presOf axis="root ch desOrSelf" ptType="all node node" st="1 1 1" cnt="1 1 0"/>
              </dgm:if>
              <dgm:if name="Name65" axis="root ch" ptType="all node" func="cnt" op="equ" val="3">
                <dgm:presOf axis="root ch desOrSelf" ptType="all node node" st="1 3 1" cnt="1 1 0"/>
              </dgm:if>
              <dgm:if name="Name66" axis="root ch" ptType="all node" func="cnt" op="equ" val="4">
                <dgm:presOf axis="root ch desOrSelf" ptType="all node node" st="1 4 1" cnt="1 1 0"/>
              </dgm:if>
              <dgm:if name="Name67" axis="root ch" ptType="all node" func="cnt" op="equ" val="5">
                <dgm:presOf axis="root ch desOrSelf" ptType="all node node" st="1 5 1" cnt="1 1 0"/>
              </dgm:if>
              <dgm:if name="Name68" axis="root ch" ptType="all node" func="cnt" op="equ" val="6">
                <dgm:presOf axis="root ch desOrSelf" ptType="all node node" st="1 6 1" cnt="1 1 0"/>
              </dgm:if>
              <dgm:else name="Name69">
                <dgm:presOf axis="root ch desOrSelf" ptType="all node node" st="1 7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70" axis="ch" ptType="node" st="3" cnt="1">
      <dgm:layoutNode name="circ3" styleLbl="vennNode1">
        <dgm:alg type="sp"/>
        <dgm:shape xmlns:r="http://schemas.openxmlformats.org/officeDocument/2006/relationships" type="ellipse" r:blip="">
          <dgm:adjLst/>
        </dgm:shape>
        <dgm:choose name="Name71">
          <dgm:if name="Name72" func="var" arg="dir" op="equ" val="norm">
            <dgm:choose name="Name73">
              <dgm:if name="Name74" axis="root ch" ptType="all node" func="cnt" op="lte" val="4">
                <dgm:presOf axis="desOrSelf" ptType="node"/>
              </dgm:if>
              <dgm:else name="Name75">
                <dgm:presOf/>
              </dgm:else>
            </dgm:choose>
          </dgm:if>
          <dgm:else name="Name76">
            <dgm:choose name="Name77">
              <dgm:if name="Name78" axis="root ch" ptType="all node" func="cnt" op="equ" val="3">
                <dgm:presOf axis="root ch desOrSelf" ptType="all node node" st="1 2 1" cnt="1 1 0"/>
              </dgm:if>
              <dgm:if name="Name79" axis="root ch" ptType="all node" func="cnt" op="equ" val="4">
                <dgm:presOf axis="root ch desOrSelf" ptType="all node node" st="1 3 1" cnt="1 1 0"/>
              </dgm:if>
              <dgm:else name="Name80">
                <dgm:presOf/>
              </dgm:else>
            </dgm:choose>
          </dgm:else>
        </dgm:choose>
        <dgm:constrLst/>
        <dgm:ruleLst/>
      </dgm:layoutNode>
      <dgm:layoutNode name="circ3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81">
          <dgm:if name="Name82" func="var" arg="dir" op="equ" val="norm">
            <dgm:presOf axis="desOrSelf" ptType="node"/>
          </dgm:if>
          <dgm:else name="Name83">
            <dgm:choose name="Name84">
              <dgm:if name="Name85" axis="root ch" ptType="all node" func="cnt" op="equ" val="3">
                <dgm:presOf axis="root ch desOrSelf" ptType="all node node" st="1 2 1" cnt="1 1 0"/>
              </dgm:if>
              <dgm:if name="Name86" axis="root ch" ptType="all node" func="cnt" op="equ" val="4">
                <dgm:presOf axis="root ch desOrSelf" ptType="all node node" st="1 3 1" cnt="1 1 0"/>
              </dgm:if>
              <dgm:if name="Name87" axis="root ch" ptType="all node" func="cnt" op="equ" val="5">
                <dgm:presOf axis="root ch desOrSelf" ptType="all node node" st="1 4 1" cnt="1 1 0"/>
              </dgm:if>
              <dgm:if name="Name88" axis="root ch" ptType="all node" func="cnt" op="equ" val="6">
                <dgm:presOf axis="root ch desOrSelf" ptType="all node node" st="1 5 1" cnt="1 1 0"/>
              </dgm:if>
              <dgm:else name="Name89">
                <dgm:presOf axis="root ch desOrSelf" ptType="all node node" st="1 6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90" axis="ch" ptType="node" st="4" cnt="1">
      <dgm:layoutNode name="circ4" styleLbl="vennNode1">
        <dgm:alg type="sp"/>
        <dgm:shape xmlns:r="http://schemas.openxmlformats.org/officeDocument/2006/relationships" type="ellipse" r:blip="">
          <dgm:adjLst/>
        </dgm:shape>
        <dgm:choose name="Name91">
          <dgm:if name="Name92" func="var" arg="dir" op="equ" val="norm">
            <dgm:choose name="Name93">
              <dgm:if name="Name94" axis="root ch" ptType="all node" func="cnt" op="lte" val="4">
                <dgm:presOf axis="desOrSelf" ptType="node"/>
              </dgm:if>
              <dgm:else name="Name95">
                <dgm:presOf/>
              </dgm:else>
            </dgm:choose>
          </dgm:if>
          <dgm:else name="Name96">
            <dgm:choose name="Name97">
              <dgm:if name="Name98" axis="root ch" ptType="all node" func="cnt" op="equ" val="4">
                <dgm:presOf axis="root ch desOrSelf" ptType="all node node" st="1 2 1" cnt="1 1 0"/>
              </dgm:if>
              <dgm:else name="Name99">
                <dgm:presOf/>
              </dgm:else>
            </dgm:choose>
          </dgm:else>
        </dgm:choose>
        <dgm:constrLst/>
        <dgm:ruleLst/>
      </dgm:layoutNode>
      <dgm:layoutNode name="circ4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0">
          <dgm:if name="Name101" func="var" arg="dir" op="equ" val="norm">
            <dgm:presOf axis="desOrSelf" ptType="node"/>
          </dgm:if>
          <dgm:else name="Name102">
            <dgm:choose name="Name103">
              <dgm:if name="Name104" axis="root ch" ptType="all node" func="cnt" op="equ" val="4">
                <dgm:presOf axis="root ch desOrSelf" ptType="all node node" st="1 2 1" cnt="1 1 0"/>
              </dgm:if>
              <dgm:if name="Name105" axis="root ch" ptType="all node" func="cnt" op="equ" val="5">
                <dgm:presOf axis="root ch desOrSelf" ptType="all node node" st="1 3 1" cnt="1 1 0"/>
              </dgm:if>
              <dgm:if name="Name106" axis="root ch" ptType="all node" func="cnt" op="equ" val="6">
                <dgm:presOf axis="root ch desOrSelf" ptType="all node node" st="1 4 1" cnt="1 1 0"/>
              </dgm:if>
              <dgm:else name="Name107">
                <dgm:presOf axis="root ch desOrSelf" ptType="all node node" st="1 5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08" axis="ch" ptType="node" st="5" cnt="1">
      <dgm:layoutNode name="circ5" styleLbl="vennNode1">
        <dgm:alg type="sp"/>
        <dgm:shape xmlns:r="http://schemas.openxmlformats.org/officeDocument/2006/relationships" type="ellipse" r:blip="">
          <dgm:adjLst/>
        </dgm:shape>
        <dgm:presOf/>
        <dgm:constrLst/>
        <dgm:ruleLst/>
      </dgm:layoutNode>
      <dgm:layoutNode name="circ5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09">
          <dgm:if name="Name110" func="var" arg="dir" op="equ" val="norm">
            <dgm:presOf axis="desOrSelf" ptType="node"/>
          </dgm:if>
          <dgm:else name="Name111">
            <dgm:choose name="Name112">
              <dgm:if name="Name113" axis="root ch" ptType="all node" func="cnt" op="equ" val="5">
                <dgm:presOf axis="root ch desOrSelf" ptType="all node node" st="1 2 1" cnt="1 1 0"/>
              </dgm:if>
              <dgm:if name="Name114" axis="root ch" ptType="all node" func="cnt" op="equ" val="6">
                <dgm:presOf axis="root ch desOrSelf" ptType="all node node" st="1 3 1" cnt="1 1 0"/>
              </dgm:if>
              <dgm:else name="Name115">
                <dgm:presOf axis="root ch desOrSelf" ptType="all node node" st="1 4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16" axis="ch" ptType="node" st="6" cnt="1">
      <dgm:layoutNode name="circ6" styleLbl="vennNode1">
        <dgm:alg type="sp"/>
        <dgm:shape xmlns:r="http://schemas.openxmlformats.org/officeDocument/2006/relationships" type="ellipse" r:blip="">
          <dgm:adjLst/>
        </dgm:shape>
        <dgm:presOf/>
        <dgm:constrLst/>
        <dgm:ruleLst/>
      </dgm:layoutNode>
      <dgm:layoutNode name="circ6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17">
          <dgm:if name="Name118" func="var" arg="dir" op="equ" val="norm">
            <dgm:presOf axis="desOrSelf" ptType="node"/>
          </dgm:if>
          <dgm:else name="Name119">
            <dgm:choose name="Name120">
              <dgm:if name="Name121" axis="root ch" ptType="all node" func="cnt" op="equ" val="6">
                <dgm:presOf axis="root ch desOrSelf" ptType="all node node" st="1 2 1" cnt="1 1 0"/>
              </dgm:if>
              <dgm:else name="Name122">
                <dgm:presOf axis="root ch desOrSelf" ptType="all node node" st="1 3 1" cnt="1 1 0"/>
              </dgm:else>
            </dgm:choose>
          </dgm:else>
        </dgm:choose>
        <dgm:constrLst>
          <dgm:constr type="tMarg"/>
          <dgm:constr type="bMarg"/>
          <dgm:constr type="lMarg"/>
          <dgm:constr type="rMarg"/>
          <dgm:constr type="primFontSz" val="65"/>
        </dgm:constrLst>
        <dgm:ruleLst>
          <dgm:rule type="primFontSz" val="5" fact="NaN" max="NaN"/>
        </dgm:ruleLst>
      </dgm:layoutNode>
    </dgm:forEach>
    <dgm:forEach name="Name123" axis="ch" ptType="node" st="7" cnt="1">
      <dgm:layoutNode name="circ7" styleLbl="vennNode1">
        <dgm:alg type="sp"/>
        <dgm:shape xmlns:r="http://schemas.openxmlformats.org/officeDocument/2006/relationships" type="ellipse" r:blip="">
          <dgm:adjLst/>
        </dgm:shape>
        <dgm:presOf/>
        <dgm:constrLst/>
        <dgm:ruleLst/>
      </dgm:layoutNode>
      <dgm:layoutNode name="circ7Tx" styleLbl="revTx">
        <dgm:varLst>
          <dgm:chMax val="0"/>
          <dgm:chPref val="0"/>
          <dgm:bulletEnabled val="1"/>
        </dgm:varLst>
        <dgm:alg type="tx">
          <dgm:param type="txAnchorHorzCh" val="ctr"/>
          <dgm:param type="txAnchorVertCh" val="mid"/>
        </dgm:alg>
        <dgm:shape xmlns:r="http://schemas.openxmlformats.org/officeDocument/2006/relationships" type="rect" r:blip="" hideGeom="1">
          <dgm:adjLst/>
        </dgm:shape>
        <dgm:choose name="Name124">
          <dgm:if name="Name125" func="var" arg="dir" op="equ" val="norm">
            <dgm:presOf axis="desOrSelf" ptType="node"/>
          </dgm:if>
          <dgm:else name="Name126">
            <dgm:presOf axis="root ch desOrSelf" ptType="all node node" st="1 2 1" cnt="1 1 0"/>
          </dgm:else>
        </dgm:choose>
        <dgm:constrLst>
          <dgm:constr type="tMarg"/>
          <dgm:constr type="bMarg"/>
          <dgm:constr type="lMarg"/>
          <dgm:constr type="rMarg"/>
          <dgm:constr type="primFontSz" val="6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3">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hdr" sz="quarter"/>
          </p:nvPr>
        </p:nvSpPr>
        <p:spPr bwMode="auto">
          <a:xfrm>
            <a:off x="0" y="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4951" tIns="47476" rIns="94951" bIns="47476" numCol="1" anchor="ctr" anchorCtr="0" compatLnSpc="1">
            <a:prstTxWarp prst="textNoShape">
              <a:avLst/>
            </a:prstTxWarp>
            <a:flatTx/>
          </a:bodyPr>
          <a:lstStyle>
            <a:lvl1pPr algn="l" defTabSz="949325">
              <a:lnSpc>
                <a:spcPct val="100000"/>
              </a:lnSpc>
              <a:spcBef>
                <a:spcPct val="0"/>
              </a:spcBef>
              <a:defRPr>
                <a:solidFill>
                  <a:schemeClr val="bg1"/>
                </a:solidFill>
                <a:effectLst>
                  <a:outerShdw blurRad="38100" dist="38100" dir="2700000" algn="tl">
                    <a:srgbClr val="DDDDDD"/>
                  </a:outerShdw>
                </a:effectLst>
                <a:ea typeface="方正隶书简体" charset="0"/>
                <a:cs typeface="方正隶书简体" charset="0"/>
              </a:defRPr>
            </a:lvl1pPr>
          </a:lstStyle>
          <a:p>
            <a:pPr>
              <a:defRPr/>
            </a:pPr>
            <a:endParaRPr lang="en-US" altLang="zh-CN"/>
          </a:p>
        </p:txBody>
      </p:sp>
      <p:sp>
        <p:nvSpPr>
          <p:cNvPr id="65539" name="Rectangle 3"/>
          <p:cNvSpPr>
            <a:spLocks noGrp="1" noChangeArrowheads="1"/>
          </p:cNvSpPr>
          <p:nvPr>
            <p:ph type="dt" sz="quarter" idx="1"/>
          </p:nvPr>
        </p:nvSpPr>
        <p:spPr bwMode="auto">
          <a:xfrm>
            <a:off x="4022725" y="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4951" tIns="47476" rIns="94951" bIns="47476" numCol="1" anchor="ctr" anchorCtr="0" compatLnSpc="1">
            <a:prstTxWarp prst="textNoShape">
              <a:avLst/>
            </a:prstTxWarp>
            <a:flatTx/>
          </a:bodyPr>
          <a:lstStyle>
            <a:lvl1pPr algn="r" defTabSz="949325">
              <a:lnSpc>
                <a:spcPct val="100000"/>
              </a:lnSpc>
              <a:spcBef>
                <a:spcPct val="0"/>
              </a:spcBef>
              <a:defRPr>
                <a:solidFill>
                  <a:schemeClr val="bg1"/>
                </a:solidFill>
                <a:effectLst>
                  <a:outerShdw blurRad="38100" dist="38100" dir="2700000" algn="tl">
                    <a:srgbClr val="DDDDDD"/>
                  </a:outerShdw>
                </a:effectLst>
                <a:ea typeface="方正隶书简体" charset="0"/>
                <a:cs typeface="方正隶书简体" charset="0"/>
              </a:defRPr>
            </a:lvl1pPr>
          </a:lstStyle>
          <a:p>
            <a:pPr>
              <a:defRPr/>
            </a:pPr>
            <a:endParaRPr lang="en-US" altLang="zh-CN"/>
          </a:p>
        </p:txBody>
      </p:sp>
      <p:sp>
        <p:nvSpPr>
          <p:cNvPr id="65540" name="Rectangle 4"/>
          <p:cNvSpPr>
            <a:spLocks noGrp="1" noChangeArrowheads="1"/>
          </p:cNvSpPr>
          <p:nvPr>
            <p:ph type="ftr" sz="quarter" idx="2"/>
          </p:nvPr>
        </p:nvSpPr>
        <p:spPr bwMode="auto">
          <a:xfrm>
            <a:off x="0" y="972185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4951" tIns="47476" rIns="94951" bIns="47476" numCol="1" anchor="b" anchorCtr="0" compatLnSpc="1">
            <a:prstTxWarp prst="textNoShape">
              <a:avLst/>
            </a:prstTxWarp>
            <a:flatTx/>
          </a:bodyPr>
          <a:lstStyle>
            <a:lvl1pPr algn="l" defTabSz="949325">
              <a:lnSpc>
                <a:spcPct val="100000"/>
              </a:lnSpc>
              <a:spcBef>
                <a:spcPct val="0"/>
              </a:spcBef>
              <a:defRPr>
                <a:solidFill>
                  <a:schemeClr val="bg1"/>
                </a:solidFill>
                <a:effectLst>
                  <a:outerShdw blurRad="38100" dist="38100" dir="2700000" algn="tl">
                    <a:srgbClr val="DDDDDD"/>
                  </a:outerShdw>
                </a:effectLst>
                <a:ea typeface="方正隶书简体" charset="0"/>
                <a:cs typeface="方正隶书简体" charset="0"/>
              </a:defRPr>
            </a:lvl1pPr>
          </a:lstStyle>
          <a:p>
            <a:pPr>
              <a:defRPr/>
            </a:pPr>
            <a:endParaRPr lang="en-US" altLang="zh-CN"/>
          </a:p>
        </p:txBody>
      </p:sp>
      <p:sp>
        <p:nvSpPr>
          <p:cNvPr id="65541" name="Rectangle 5"/>
          <p:cNvSpPr>
            <a:spLocks noGrp="1" noChangeArrowheads="1"/>
          </p:cNvSpPr>
          <p:nvPr>
            <p:ph type="sldNum" sz="quarter" idx="3"/>
          </p:nvPr>
        </p:nvSpPr>
        <p:spPr bwMode="auto">
          <a:xfrm>
            <a:off x="4022725" y="972185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4951" tIns="47476" rIns="94951" bIns="47476" numCol="1" anchor="b" anchorCtr="0" compatLnSpc="1">
            <a:prstTxWarp prst="textNoShape">
              <a:avLst/>
            </a:prstTxWarp>
            <a:flatTx/>
          </a:bodyPr>
          <a:lstStyle>
            <a:lvl1pPr algn="r" defTabSz="949325">
              <a:lnSpc>
                <a:spcPct val="100000"/>
              </a:lnSpc>
              <a:spcBef>
                <a:spcPct val="0"/>
              </a:spcBef>
              <a:defRPr>
                <a:solidFill>
                  <a:schemeClr val="bg1"/>
                </a:solidFill>
                <a:effectLst>
                  <a:outerShdw blurRad="38100" dist="38100" dir="2700000" algn="tl">
                    <a:srgbClr val="DDDDDD"/>
                  </a:outerShdw>
                </a:effectLst>
                <a:ea typeface="方正隶书简体" charset="0"/>
                <a:cs typeface="方正隶书简体" charset="0"/>
              </a:defRPr>
            </a:lvl1pPr>
          </a:lstStyle>
          <a:p>
            <a:pPr>
              <a:defRPr/>
            </a:pPr>
            <a:fld id="{EFE0E286-38FA-2848-9EB7-A4A855F7D833}" type="slidenum">
              <a:rPr lang="en-US" altLang="zh-CN"/>
              <a:pPr>
                <a:defRPr/>
              </a:pPr>
              <a:t>‹#›</a:t>
            </a:fld>
            <a:endParaRPr lang="en-US" altLang="zh-CN"/>
          </a:p>
        </p:txBody>
      </p:sp>
    </p:spTree>
    <p:extLst>
      <p:ext uri="{BB962C8B-B14F-4D97-AF65-F5344CB8AC3E}">
        <p14:creationId xmlns:p14="http://schemas.microsoft.com/office/powerpoint/2010/main" val="268948663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hdr" sz="quarter"/>
          </p:nvPr>
        </p:nvSpPr>
        <p:spPr bwMode="auto">
          <a:xfrm>
            <a:off x="0" y="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4951" tIns="47476" rIns="94951" bIns="47476" numCol="1" anchor="t" anchorCtr="0" compatLnSpc="1">
            <a:prstTxWarp prst="textNoShape">
              <a:avLst/>
            </a:prstTxWarp>
          </a:bodyPr>
          <a:lstStyle>
            <a:lvl1pPr algn="l" defTabSz="949325">
              <a:lnSpc>
                <a:spcPct val="100000"/>
              </a:lnSpc>
              <a:spcBef>
                <a:spcPct val="0"/>
              </a:spcBef>
              <a:defRPr/>
            </a:lvl1pPr>
          </a:lstStyle>
          <a:p>
            <a:pPr>
              <a:defRPr/>
            </a:pPr>
            <a:endParaRPr lang="en-US" altLang="zh-CN"/>
          </a:p>
        </p:txBody>
      </p:sp>
      <p:sp>
        <p:nvSpPr>
          <p:cNvPr id="3075" name="Rectangle 3"/>
          <p:cNvSpPr>
            <a:spLocks noGrp="1" noChangeArrowheads="1"/>
          </p:cNvSpPr>
          <p:nvPr>
            <p:ph type="dt" idx="1"/>
          </p:nvPr>
        </p:nvSpPr>
        <p:spPr bwMode="auto">
          <a:xfrm>
            <a:off x="4022725" y="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4951" tIns="47476" rIns="94951" bIns="47476" numCol="1" anchor="t" anchorCtr="0" compatLnSpc="1">
            <a:prstTxWarp prst="textNoShape">
              <a:avLst/>
            </a:prstTxWarp>
          </a:bodyPr>
          <a:lstStyle>
            <a:lvl1pPr algn="r" defTabSz="949325">
              <a:lnSpc>
                <a:spcPct val="100000"/>
              </a:lnSpc>
              <a:spcBef>
                <a:spcPct val="0"/>
              </a:spcBef>
              <a:defRPr/>
            </a:lvl1pPr>
          </a:lstStyle>
          <a:p>
            <a:pPr>
              <a:defRPr/>
            </a:pPr>
            <a:endParaRPr lang="en-US" altLang="zh-CN"/>
          </a:p>
        </p:txBody>
      </p:sp>
      <p:sp>
        <p:nvSpPr>
          <p:cNvPr id="3076" name="Rectangle 4"/>
          <p:cNvSpPr>
            <a:spLocks noGrp="1" noRot="1" noChangeAspect="1" noChangeArrowheads="1" noTextEdit="1"/>
          </p:cNvSpPr>
          <p:nvPr>
            <p:ph type="sldImg" idx="2"/>
          </p:nvPr>
        </p:nvSpPr>
        <p:spPr bwMode="auto">
          <a:xfrm>
            <a:off x="990600" y="766763"/>
            <a:ext cx="5118100" cy="3838575"/>
          </a:xfrm>
          <a:prstGeom prst="rect">
            <a:avLst/>
          </a:prstGeom>
          <a:no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sp>
      <p:sp>
        <p:nvSpPr>
          <p:cNvPr id="3077" name="Rectangle 5"/>
          <p:cNvSpPr>
            <a:spLocks noGrp="1" noChangeArrowheads="1"/>
          </p:cNvSpPr>
          <p:nvPr>
            <p:ph type="body" sz="quarter" idx="3"/>
          </p:nvPr>
        </p:nvSpPr>
        <p:spPr bwMode="auto">
          <a:xfrm>
            <a:off x="946150" y="4862513"/>
            <a:ext cx="5207000" cy="46053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4951" tIns="47476" rIns="94951" bIns="47476" numCol="1" anchor="t" anchorCtr="0" compatLnSpc="1">
            <a:prstTxWarp prst="textNoShape">
              <a:avLst/>
            </a:prstTxWarp>
          </a:bodyPr>
          <a:lstStyle/>
          <a:p>
            <a:pPr lvl="0"/>
            <a:r>
              <a:rPr lang="zh-CN" altLang="en-US" noProof="0"/>
              <a:t>单击此处编辑母版文本样式</a:t>
            </a:r>
            <a:endParaRPr lang="en-US" altLang="zh-CN" noProof="0"/>
          </a:p>
          <a:p>
            <a:pPr lvl="1"/>
            <a:r>
              <a:rPr lang="zh-CN" altLang="en-US" noProof="0"/>
              <a:t>第二级</a:t>
            </a:r>
            <a:endParaRPr lang="en-US" altLang="zh-CN" noProof="0"/>
          </a:p>
          <a:p>
            <a:pPr lvl="2"/>
            <a:r>
              <a:rPr lang="zh-CN" altLang="en-US" noProof="0"/>
              <a:t>第三级</a:t>
            </a:r>
            <a:endParaRPr lang="en-US" altLang="zh-CN" noProof="0"/>
          </a:p>
          <a:p>
            <a:pPr lvl="3"/>
            <a:r>
              <a:rPr lang="zh-CN" altLang="en-US" noProof="0"/>
              <a:t>第四级</a:t>
            </a:r>
            <a:endParaRPr lang="en-US" altLang="zh-CN" noProof="0"/>
          </a:p>
          <a:p>
            <a:pPr lvl="4"/>
            <a:r>
              <a:rPr lang="zh-CN" altLang="en-US" noProof="0"/>
              <a:t>第五级</a:t>
            </a:r>
          </a:p>
        </p:txBody>
      </p:sp>
      <p:sp>
        <p:nvSpPr>
          <p:cNvPr id="3078" name="Rectangle 6"/>
          <p:cNvSpPr>
            <a:spLocks noGrp="1" noChangeArrowheads="1"/>
          </p:cNvSpPr>
          <p:nvPr>
            <p:ph type="ftr" sz="quarter" idx="4"/>
          </p:nvPr>
        </p:nvSpPr>
        <p:spPr bwMode="auto">
          <a:xfrm>
            <a:off x="0" y="972185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4951" tIns="47476" rIns="94951" bIns="47476" numCol="1" anchor="b" anchorCtr="0" compatLnSpc="1">
            <a:prstTxWarp prst="textNoShape">
              <a:avLst/>
            </a:prstTxWarp>
          </a:bodyPr>
          <a:lstStyle>
            <a:lvl1pPr algn="l" defTabSz="949325">
              <a:lnSpc>
                <a:spcPct val="100000"/>
              </a:lnSpc>
              <a:spcBef>
                <a:spcPct val="0"/>
              </a:spcBef>
              <a:defRPr/>
            </a:lvl1pPr>
          </a:lstStyle>
          <a:p>
            <a:pPr>
              <a:defRPr/>
            </a:pPr>
            <a:endParaRPr lang="en-US" altLang="zh-CN"/>
          </a:p>
        </p:txBody>
      </p:sp>
      <p:sp>
        <p:nvSpPr>
          <p:cNvPr id="3079" name="Rectangle 7"/>
          <p:cNvSpPr>
            <a:spLocks noGrp="1" noChangeArrowheads="1"/>
          </p:cNvSpPr>
          <p:nvPr>
            <p:ph type="sldNum" sz="quarter" idx="5"/>
          </p:nvPr>
        </p:nvSpPr>
        <p:spPr bwMode="auto">
          <a:xfrm>
            <a:off x="4022725" y="9721850"/>
            <a:ext cx="3076575" cy="5127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4951" tIns="47476" rIns="94951" bIns="47476" numCol="1" anchor="b" anchorCtr="0" compatLnSpc="1">
            <a:prstTxWarp prst="textNoShape">
              <a:avLst/>
            </a:prstTxWarp>
          </a:bodyPr>
          <a:lstStyle>
            <a:lvl1pPr algn="r" defTabSz="949325">
              <a:lnSpc>
                <a:spcPct val="100000"/>
              </a:lnSpc>
              <a:spcBef>
                <a:spcPct val="0"/>
              </a:spcBef>
              <a:defRPr/>
            </a:lvl1pPr>
          </a:lstStyle>
          <a:p>
            <a:pPr>
              <a:defRPr/>
            </a:pPr>
            <a:fld id="{0B6375C3-9C69-E94B-81F9-EA12B6B8EAE3}" type="slidenum">
              <a:rPr lang="en-US" altLang="zh-CN"/>
              <a:pPr>
                <a:defRPr/>
              </a:pPr>
              <a:t>‹#›</a:t>
            </a:fld>
            <a:endParaRPr lang="en-US" altLang="zh-CN"/>
          </a:p>
        </p:txBody>
      </p:sp>
    </p:spTree>
    <p:extLst>
      <p:ext uri="{BB962C8B-B14F-4D97-AF65-F5344CB8AC3E}">
        <p14:creationId xmlns:p14="http://schemas.microsoft.com/office/powerpoint/2010/main" val="3353795906"/>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kumimoji="1" sz="1200" kern="1200">
        <a:solidFill>
          <a:schemeClr val="tx1"/>
        </a:solidFill>
        <a:latin typeface="Times New Roman" charset="0"/>
        <a:ea typeface="宋体" charset="0"/>
        <a:cs typeface="宋体" charset="0"/>
      </a:defRPr>
    </a:lvl1pPr>
    <a:lvl2pPr marL="457200" algn="l" rtl="0" fontAlgn="base">
      <a:spcBef>
        <a:spcPct val="30000"/>
      </a:spcBef>
      <a:spcAft>
        <a:spcPct val="0"/>
      </a:spcAft>
      <a:defRPr kumimoji="1" sz="1200" kern="1200">
        <a:solidFill>
          <a:schemeClr val="tx1"/>
        </a:solidFill>
        <a:latin typeface="Times New Roman" charset="0"/>
        <a:ea typeface="宋体" charset="0"/>
        <a:cs typeface="+mn-cs"/>
      </a:defRPr>
    </a:lvl2pPr>
    <a:lvl3pPr marL="914400" algn="l" rtl="0" fontAlgn="base">
      <a:spcBef>
        <a:spcPct val="30000"/>
      </a:spcBef>
      <a:spcAft>
        <a:spcPct val="0"/>
      </a:spcAft>
      <a:defRPr kumimoji="1" sz="1200" kern="1200">
        <a:solidFill>
          <a:schemeClr val="tx1"/>
        </a:solidFill>
        <a:latin typeface="Times New Roman" charset="0"/>
        <a:ea typeface="宋体" charset="0"/>
        <a:cs typeface="+mn-cs"/>
      </a:defRPr>
    </a:lvl3pPr>
    <a:lvl4pPr marL="1371600" algn="l" rtl="0" fontAlgn="base">
      <a:spcBef>
        <a:spcPct val="30000"/>
      </a:spcBef>
      <a:spcAft>
        <a:spcPct val="0"/>
      </a:spcAft>
      <a:defRPr kumimoji="1" sz="1200" kern="1200">
        <a:solidFill>
          <a:schemeClr val="tx1"/>
        </a:solidFill>
        <a:latin typeface="Times New Roman" charset="0"/>
        <a:ea typeface="宋体" charset="0"/>
        <a:cs typeface="+mn-cs"/>
      </a:defRPr>
    </a:lvl4pPr>
    <a:lvl5pPr marL="1828800" algn="l" rtl="0" fontAlgn="base">
      <a:spcBef>
        <a:spcPct val="30000"/>
      </a:spcBef>
      <a:spcAft>
        <a:spcPct val="0"/>
      </a:spcAft>
      <a:defRPr kumimoji="1" sz="1200" kern="1200">
        <a:solidFill>
          <a:schemeClr val="tx1"/>
        </a:solidFill>
        <a:latin typeface="Times New Roman" charset="0"/>
        <a:ea typeface="宋体"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fld id="{321B1F11-4BDC-49DA-8871-25E5672D7A38}" type="datetime1">
              <a:rPr lang="zh-CN" altLang="en-US" smtClean="0"/>
              <a:t>2025/2/22</a:t>
            </a:fld>
            <a:endParaRPr lang="zh-CN" altLang="en-US"/>
          </a:p>
        </p:txBody>
      </p:sp>
      <p:sp>
        <p:nvSpPr>
          <p:cNvPr id="5" name="灯片编号占位符 4"/>
          <p:cNvSpPr>
            <a:spLocks noGrp="1"/>
          </p:cNvSpPr>
          <p:nvPr>
            <p:ph type="sldNum" sz="quarter" idx="11"/>
          </p:nvPr>
        </p:nvSpPr>
        <p:spPr/>
        <p:txBody>
          <a:bodyPr/>
          <a:lstStyle/>
          <a:p>
            <a:fld id="{9A5CC06D-A68A-45BB-BD3F-09AFEFEBDE36}" type="slidenum">
              <a:rPr lang="zh-CN" altLang="en-US" smtClean="0"/>
              <a:t>1</a:t>
            </a:fld>
            <a:endParaRPr lang="zh-CN" altLang="en-US"/>
          </a:p>
        </p:txBody>
      </p:sp>
    </p:spTree>
    <p:extLst>
      <p:ext uri="{BB962C8B-B14F-4D97-AF65-F5344CB8AC3E}">
        <p14:creationId xmlns:p14="http://schemas.microsoft.com/office/powerpoint/2010/main" val="18101871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36F0C78C-3163-B64F-982B-44F7240686B8}" type="slidenum">
              <a:rPr lang="en-US" altLang="zh-CN"/>
              <a:pPr>
                <a:defRPr/>
              </a:pPr>
              <a:t>14</a:t>
            </a:fld>
            <a:endParaRPr lang="en-US" altLang="zh-CN"/>
          </a:p>
        </p:txBody>
      </p:sp>
      <p:sp>
        <p:nvSpPr>
          <p:cNvPr id="22487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4870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FC7EF12-9778-3C42-BDB2-1DB1CAF270ED}" type="slidenum">
              <a:rPr lang="en-US" altLang="zh-CN"/>
              <a:pPr>
                <a:defRPr/>
              </a:pPr>
              <a:t>15</a:t>
            </a:fld>
            <a:endParaRPr lang="en-US" altLang="zh-CN"/>
          </a:p>
        </p:txBody>
      </p:sp>
      <p:sp>
        <p:nvSpPr>
          <p:cNvPr id="225485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54851" name="Rectangle 3"/>
          <p:cNvSpPr>
            <a:spLocks noGrp="1" noChangeArrowheads="1"/>
          </p:cNvSpPr>
          <p:nvPr>
            <p:ph type="body" idx="1"/>
          </p:nvPr>
        </p:nvSpPr>
        <p:spPr/>
        <p:txBody>
          <a:bodyPr/>
          <a:lstStyle/>
          <a:p>
            <a:pPr>
              <a:defRPr/>
            </a:pPr>
            <a:r>
              <a:rPr lang="zh-CN" altLang="zh-CN" dirty="0"/>
              <a:t>业务外包策略会使供需企业之间的交易业务量大增，并且受资产专用属性（地点、设施、物料和人力等专用性）与机会主义行为的制约，如何才能有效控制企业之间交易成本的增加？就需要供需双方通过契约关系实现商务信息的集成共享 </a:t>
            </a:r>
            <a:endParaRPr lang="zh-CN" altLang="en-US"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2B8E987-2645-764D-9972-8167A56AFF5A}" type="slidenum">
              <a:rPr lang="en-US" altLang="zh-CN"/>
              <a:pPr>
                <a:defRPr/>
              </a:pPr>
              <a:t>16</a:t>
            </a:fld>
            <a:endParaRPr lang="en-US" altLang="zh-CN"/>
          </a:p>
        </p:txBody>
      </p:sp>
      <p:sp>
        <p:nvSpPr>
          <p:cNvPr id="22589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5894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F7EEA89-829E-2B49-B3BB-8D15DE02E82D}" type="slidenum">
              <a:rPr lang="en-US" altLang="zh-CN"/>
              <a:pPr>
                <a:defRPr/>
              </a:pPr>
              <a:t>18</a:t>
            </a:fld>
            <a:endParaRPr lang="en-US" altLang="zh-CN"/>
          </a:p>
        </p:txBody>
      </p:sp>
      <p:sp>
        <p:nvSpPr>
          <p:cNvPr id="22609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60995"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F8EBF49-DEE8-CF48-A89A-B32CCFB9BBB1}" type="slidenum">
              <a:rPr lang="en-US" altLang="zh-CN"/>
              <a:pPr>
                <a:defRPr/>
              </a:pPr>
              <a:t>19</a:t>
            </a:fld>
            <a:endParaRPr lang="en-US" altLang="zh-CN"/>
          </a:p>
        </p:txBody>
      </p:sp>
      <p:sp>
        <p:nvSpPr>
          <p:cNvPr id="22681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68163"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8C64122C-4F94-1D4A-81F4-166D0EBF6494}" type="slidenum">
              <a:rPr lang="en-US" altLang="zh-CN"/>
              <a:pPr>
                <a:defRPr/>
              </a:pPr>
              <a:t>20</a:t>
            </a:fld>
            <a:endParaRPr lang="en-US" altLang="zh-CN"/>
          </a:p>
        </p:txBody>
      </p:sp>
      <p:sp>
        <p:nvSpPr>
          <p:cNvPr id="22702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70211"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51FFED4-895F-D849-81B7-B4232D5E0402}" type="slidenum">
              <a:rPr lang="en-US" altLang="zh-CN"/>
              <a:pPr>
                <a:defRPr/>
              </a:pPr>
              <a:t>22</a:t>
            </a:fld>
            <a:endParaRPr lang="en-US" altLang="zh-CN"/>
          </a:p>
        </p:txBody>
      </p:sp>
      <p:sp>
        <p:nvSpPr>
          <p:cNvPr id="2272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72259"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328C8B5-2D31-514F-AA74-0F8E5B1141F3}" type="slidenum">
              <a:rPr lang="en-US" altLang="zh-CN"/>
              <a:pPr>
                <a:defRPr/>
              </a:pPr>
              <a:t>23</a:t>
            </a:fld>
            <a:endParaRPr lang="en-US" altLang="zh-CN"/>
          </a:p>
        </p:txBody>
      </p:sp>
      <p:sp>
        <p:nvSpPr>
          <p:cNvPr id="22763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76355"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C4660D8-5732-0149-A2C4-A02406624227}" type="slidenum">
              <a:rPr lang="en-US" altLang="zh-CN"/>
              <a:pPr>
                <a:defRPr/>
              </a:pPr>
              <a:t>27</a:t>
            </a:fld>
            <a:endParaRPr lang="en-US" altLang="zh-CN"/>
          </a:p>
        </p:txBody>
      </p:sp>
      <p:sp>
        <p:nvSpPr>
          <p:cNvPr id="2288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88643"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E60974F-846F-BD48-AD35-6E1085F10746}" type="slidenum">
              <a:rPr lang="en-US" altLang="zh-CN"/>
              <a:pPr>
                <a:defRPr/>
              </a:pPr>
              <a:t>54</a:t>
            </a:fld>
            <a:endParaRPr lang="en-US" altLang="zh-CN"/>
          </a:p>
        </p:txBody>
      </p:sp>
      <p:sp>
        <p:nvSpPr>
          <p:cNvPr id="2432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432003"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fld id="{321B1F11-4BDC-49DA-8871-25E5672D7A38}" type="datetime1">
              <a:rPr lang="zh-CN" altLang="en-US" smtClean="0"/>
              <a:t>2025/2/22</a:t>
            </a:fld>
            <a:endParaRPr lang="zh-CN" altLang="en-US"/>
          </a:p>
        </p:txBody>
      </p:sp>
      <p:sp>
        <p:nvSpPr>
          <p:cNvPr id="5" name="灯片编号占位符 4"/>
          <p:cNvSpPr>
            <a:spLocks noGrp="1"/>
          </p:cNvSpPr>
          <p:nvPr>
            <p:ph type="sldNum" sz="quarter" idx="11"/>
          </p:nvPr>
        </p:nvSpPr>
        <p:spPr/>
        <p:txBody>
          <a:bodyPr/>
          <a:lstStyle/>
          <a:p>
            <a:fld id="{9A5CC06D-A68A-45BB-BD3F-09AFEFEBDE36}" type="slidenum">
              <a:rPr lang="zh-CN" altLang="en-US" smtClean="0"/>
              <a:t>3</a:t>
            </a:fld>
            <a:endParaRPr lang="zh-CN" altLang="en-US"/>
          </a:p>
        </p:txBody>
      </p:sp>
    </p:spTree>
    <p:extLst>
      <p:ext uri="{BB962C8B-B14F-4D97-AF65-F5344CB8AC3E}">
        <p14:creationId xmlns:p14="http://schemas.microsoft.com/office/powerpoint/2010/main" val="301749693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F9620D2-5EDD-824E-A9C9-7816B524C675}" type="slidenum">
              <a:rPr lang="en-US" altLang="zh-CN"/>
              <a:pPr>
                <a:defRPr/>
              </a:pPr>
              <a:t>56</a:t>
            </a:fld>
            <a:endParaRPr lang="en-US" altLang="zh-CN"/>
          </a:p>
        </p:txBody>
      </p:sp>
      <p:sp>
        <p:nvSpPr>
          <p:cNvPr id="24391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439171"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8268008-9EA5-0746-A3A2-6EE331456042}" type="slidenum">
              <a:rPr lang="en-US" altLang="zh-CN"/>
              <a:pPr>
                <a:defRPr/>
              </a:pPr>
              <a:t>57</a:t>
            </a:fld>
            <a:endParaRPr lang="en-US" altLang="zh-CN"/>
          </a:p>
        </p:txBody>
      </p:sp>
      <p:sp>
        <p:nvSpPr>
          <p:cNvPr id="26183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18371"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183843775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707A6BB-E31E-1547-B2CB-ECD8F039C870}" type="slidenum">
              <a:rPr lang="en-US" altLang="zh-CN"/>
              <a:pPr>
                <a:defRPr/>
              </a:pPr>
              <a:t>58</a:t>
            </a:fld>
            <a:endParaRPr lang="en-US" altLang="zh-CN"/>
          </a:p>
        </p:txBody>
      </p:sp>
      <p:sp>
        <p:nvSpPr>
          <p:cNvPr id="24432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44326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a:extLst>
              <a:ext uri="{FF2B5EF4-FFF2-40B4-BE49-F238E27FC236}">
                <a16:creationId xmlns:a16="http://schemas.microsoft.com/office/drawing/2014/main" id="{2C819F41-7B64-4DAB-9D52-857923C0DC5B}"/>
              </a:ext>
            </a:extLst>
          </p:cNvPr>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49325">
              <a:defRPr sz="1200">
                <a:solidFill>
                  <a:schemeClr val="tx1"/>
                </a:solidFill>
                <a:latin typeface="Times New Roman" panose="02020603050405020304" pitchFamily="18" charset="0"/>
                <a:ea typeface="宋体" panose="02010600030101010101" pitchFamily="2" charset="-122"/>
              </a:defRPr>
            </a:lvl1pPr>
            <a:lvl2pPr defTabSz="949325">
              <a:defRPr sz="1200">
                <a:solidFill>
                  <a:schemeClr val="tx1"/>
                </a:solidFill>
                <a:latin typeface="Times New Roman" panose="02020603050405020304" pitchFamily="18" charset="0"/>
                <a:ea typeface="宋体" panose="02010600030101010101" pitchFamily="2" charset="-122"/>
              </a:defRPr>
            </a:lvl2pPr>
            <a:lvl3pPr defTabSz="949325">
              <a:defRPr sz="1200">
                <a:solidFill>
                  <a:schemeClr val="tx1"/>
                </a:solidFill>
                <a:latin typeface="Times New Roman" panose="02020603050405020304" pitchFamily="18" charset="0"/>
                <a:ea typeface="宋体" panose="02010600030101010101" pitchFamily="2" charset="-122"/>
              </a:defRPr>
            </a:lvl3pPr>
            <a:lvl4pPr defTabSz="949325">
              <a:defRPr sz="1200">
                <a:solidFill>
                  <a:schemeClr val="tx1"/>
                </a:solidFill>
                <a:latin typeface="Times New Roman" panose="02020603050405020304" pitchFamily="18" charset="0"/>
                <a:ea typeface="宋体" panose="02010600030101010101" pitchFamily="2" charset="-122"/>
              </a:defRPr>
            </a:lvl4pPr>
            <a:lvl5pPr defTabSz="949325">
              <a:defRPr sz="1200">
                <a:solidFill>
                  <a:schemeClr val="tx1"/>
                </a:solidFill>
                <a:latin typeface="Times New Roman" panose="02020603050405020304" pitchFamily="18" charset="0"/>
                <a:ea typeface="宋体" panose="02010600030101010101" pitchFamily="2" charset="-122"/>
              </a:defRPr>
            </a:lvl5pPr>
            <a:lvl6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fld id="{FCC15545-AC54-4CA4-9229-62A63ECA065D}" type="slidenum">
              <a:rPr lang="en-US" altLang="zh-CN" sz="1800">
                <a:ea typeface="黑体" panose="02010609060101010101" pitchFamily="49" charset="-122"/>
              </a:rPr>
              <a:pPr/>
              <a:t>60</a:t>
            </a:fld>
            <a:endParaRPr lang="en-US" altLang="zh-CN" sz="1800">
              <a:ea typeface="黑体" panose="02010609060101010101" pitchFamily="49" charset="-122"/>
            </a:endParaRPr>
          </a:p>
        </p:txBody>
      </p:sp>
      <p:sp>
        <p:nvSpPr>
          <p:cNvPr id="112642" name="Rectangle 2">
            <a:extLst>
              <a:ext uri="{FF2B5EF4-FFF2-40B4-BE49-F238E27FC236}">
                <a16:creationId xmlns:a16="http://schemas.microsoft.com/office/drawing/2014/main" id="{63911CF5-E704-4160-A00A-D702DDEA2BC1}"/>
              </a:ext>
            </a:extLst>
          </p:cNvPr>
          <p:cNvSpPr>
            <a:spLocks noGrp="1" noRot="1" noChangeAspect="1" noChangeArrowheads="1" noTextEdit="1"/>
          </p:cNvSpPr>
          <p:nvPr>
            <p:ph type="sldImg" idx="4294967295"/>
          </p:nvPr>
        </p:nvSpPr>
        <p:spPr>
          <a:ln/>
        </p:spPr>
      </p:sp>
      <p:sp>
        <p:nvSpPr>
          <p:cNvPr id="112643" name="Rectangle 3">
            <a:extLst>
              <a:ext uri="{FF2B5EF4-FFF2-40B4-BE49-F238E27FC236}">
                <a16:creationId xmlns:a16="http://schemas.microsoft.com/office/drawing/2014/main" id="{97A63601-7B2A-42C4-A5FC-9AD7FC106C46}"/>
              </a:ext>
            </a:extLst>
          </p:cNvPr>
          <p:cNvSpPr>
            <a:spLocks noGrp="1" noChangeArrowheads="1"/>
          </p:cNvSpPr>
          <p:nvPr>
            <p:ph type="body" idx="4294967295"/>
          </p:nvPr>
        </p:nvSpPr>
        <p:spPr/>
        <p:txBody>
          <a:bodyPr>
            <a:prstTxWarp prst="textNoShape">
              <a:avLst/>
            </a:prstTxWarp>
          </a:bodyPr>
          <a:lstStyle/>
          <a:p>
            <a:pPr eaLnBrk="1" hangingPunct="1"/>
            <a:endParaRPr lang="zh-CN" altLang="en-US"/>
          </a:p>
        </p:txBody>
      </p:sp>
      <p:sp>
        <p:nvSpPr>
          <p:cNvPr id="112644" name="日期占位符 1">
            <a:extLst>
              <a:ext uri="{FF2B5EF4-FFF2-40B4-BE49-F238E27FC236}">
                <a16:creationId xmlns:a16="http://schemas.microsoft.com/office/drawing/2014/main" id="{082E600E-BC8F-4407-BB99-7141231DC8E1}"/>
              </a:ext>
            </a:extLst>
          </p:cNvPr>
          <p:cNvSpPr>
            <a:spLocks noGrp="1" noChangeArrowheads="1"/>
          </p:cNvSpPr>
          <p:nvPr>
            <p:ph type="dt" sz="quarter"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prstTxWarp prst="textNoShape">
              <a:avLst/>
            </a:prstTxWarp>
          </a:bodyPr>
          <a:lstStyle>
            <a:lvl1pPr defTabSz="949325">
              <a:defRPr sz="1200">
                <a:solidFill>
                  <a:schemeClr val="tx1"/>
                </a:solidFill>
                <a:latin typeface="Times New Roman" panose="02020603050405020304" pitchFamily="18" charset="0"/>
                <a:ea typeface="宋体" panose="02010600030101010101" pitchFamily="2" charset="-122"/>
              </a:defRPr>
            </a:lvl1pPr>
            <a:lvl2pPr defTabSz="949325">
              <a:defRPr sz="1200">
                <a:solidFill>
                  <a:schemeClr val="tx1"/>
                </a:solidFill>
                <a:latin typeface="Times New Roman" panose="02020603050405020304" pitchFamily="18" charset="0"/>
                <a:ea typeface="宋体" panose="02010600030101010101" pitchFamily="2" charset="-122"/>
              </a:defRPr>
            </a:lvl2pPr>
            <a:lvl3pPr defTabSz="949325">
              <a:defRPr sz="1200">
                <a:solidFill>
                  <a:schemeClr val="tx1"/>
                </a:solidFill>
                <a:latin typeface="Times New Roman" panose="02020603050405020304" pitchFamily="18" charset="0"/>
                <a:ea typeface="宋体" panose="02010600030101010101" pitchFamily="2" charset="-122"/>
              </a:defRPr>
            </a:lvl3pPr>
            <a:lvl4pPr defTabSz="949325">
              <a:defRPr sz="1200">
                <a:solidFill>
                  <a:schemeClr val="tx1"/>
                </a:solidFill>
                <a:latin typeface="Times New Roman" panose="02020603050405020304" pitchFamily="18" charset="0"/>
                <a:ea typeface="宋体" panose="02010600030101010101" pitchFamily="2" charset="-122"/>
              </a:defRPr>
            </a:lvl4pPr>
            <a:lvl5pPr defTabSz="949325">
              <a:defRPr sz="1200">
                <a:solidFill>
                  <a:schemeClr val="tx1"/>
                </a:solidFill>
                <a:latin typeface="Times New Roman" panose="02020603050405020304" pitchFamily="18" charset="0"/>
                <a:ea typeface="宋体" panose="02010600030101010101" pitchFamily="2" charset="-122"/>
              </a:defRPr>
            </a:lvl5pPr>
            <a:lvl6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949325"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endParaRPr kumimoji="0" lang="en-US" altLang="zh-CN" sz="1800"/>
          </a:p>
        </p:txBody>
      </p:sp>
    </p:spTree>
    <p:extLst>
      <p:ext uri="{BB962C8B-B14F-4D97-AF65-F5344CB8AC3E}">
        <p14:creationId xmlns:p14="http://schemas.microsoft.com/office/powerpoint/2010/main" val="251741666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62</a:t>
            </a:fld>
            <a:endParaRPr lang="en-US" altLang="zh-CN"/>
          </a:p>
        </p:txBody>
      </p:sp>
    </p:spTree>
    <p:extLst>
      <p:ext uri="{BB962C8B-B14F-4D97-AF65-F5344CB8AC3E}">
        <p14:creationId xmlns:p14="http://schemas.microsoft.com/office/powerpoint/2010/main" val="255133401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64</a:t>
            </a:fld>
            <a:endParaRPr lang="en-US" altLang="zh-CN"/>
          </a:p>
        </p:txBody>
      </p:sp>
    </p:spTree>
    <p:extLst>
      <p:ext uri="{BB962C8B-B14F-4D97-AF65-F5344CB8AC3E}">
        <p14:creationId xmlns:p14="http://schemas.microsoft.com/office/powerpoint/2010/main" val="18154323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F01ACFC0-9C1A-D14C-91E7-114B09C14446}" type="slidenum">
              <a:rPr lang="en-US" altLang="zh-CN"/>
              <a:pPr>
                <a:defRPr/>
              </a:pPr>
              <a:t>66</a:t>
            </a:fld>
            <a:endParaRPr lang="en-US" altLang="zh-CN"/>
          </a:p>
        </p:txBody>
      </p:sp>
      <p:sp>
        <p:nvSpPr>
          <p:cNvPr id="21432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143235"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91C8D39-76A9-CF44-813E-B790D129C777}" type="slidenum">
              <a:rPr lang="en-US" altLang="zh-CN"/>
              <a:pPr>
                <a:defRPr/>
              </a:pPr>
              <a:t>67</a:t>
            </a:fld>
            <a:endParaRPr lang="en-US" altLang="zh-CN"/>
          </a:p>
        </p:txBody>
      </p:sp>
      <p:sp>
        <p:nvSpPr>
          <p:cNvPr id="22231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2310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00AAF971-64E8-CB48-BD4F-2EE920012A54}" type="slidenum">
              <a:rPr lang="en-US" altLang="zh-CN"/>
              <a:pPr>
                <a:defRPr/>
              </a:pPr>
              <a:t>68</a:t>
            </a:fld>
            <a:endParaRPr lang="en-US" altLang="zh-CN"/>
          </a:p>
        </p:txBody>
      </p:sp>
      <p:sp>
        <p:nvSpPr>
          <p:cNvPr id="21493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149379"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EE77F1A7-53DE-2348-8D47-3C152E689925}" type="slidenum">
              <a:rPr lang="en-US" altLang="zh-CN"/>
              <a:pPr>
                <a:defRPr/>
              </a:pPr>
              <a:t>69</a:t>
            </a:fld>
            <a:endParaRPr lang="en-US" altLang="zh-CN"/>
          </a:p>
        </p:txBody>
      </p:sp>
      <p:sp>
        <p:nvSpPr>
          <p:cNvPr id="21514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15142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日期占位符 3"/>
          <p:cNvSpPr>
            <a:spLocks noGrp="1"/>
          </p:cNvSpPr>
          <p:nvPr>
            <p:ph type="dt" idx="10"/>
          </p:nvPr>
        </p:nvSpPr>
        <p:spPr/>
        <p:txBody>
          <a:bodyPr/>
          <a:lstStyle/>
          <a:p>
            <a:fld id="{321B1F11-4BDC-49DA-8871-25E5672D7A38}" type="datetime1">
              <a:rPr lang="zh-CN" altLang="en-US" smtClean="0"/>
              <a:t>2025/2/22</a:t>
            </a:fld>
            <a:endParaRPr lang="zh-CN" altLang="en-US"/>
          </a:p>
        </p:txBody>
      </p:sp>
      <p:sp>
        <p:nvSpPr>
          <p:cNvPr id="5" name="灯片编号占位符 4"/>
          <p:cNvSpPr>
            <a:spLocks noGrp="1"/>
          </p:cNvSpPr>
          <p:nvPr>
            <p:ph type="sldNum" sz="quarter" idx="11"/>
          </p:nvPr>
        </p:nvSpPr>
        <p:spPr/>
        <p:txBody>
          <a:bodyPr/>
          <a:lstStyle/>
          <a:p>
            <a:fld id="{9A5CC06D-A68A-45BB-BD3F-09AFEFEBDE36}" type="slidenum">
              <a:rPr lang="zh-CN" altLang="en-US" smtClean="0"/>
              <a:t>4</a:t>
            </a:fld>
            <a:endParaRPr lang="zh-CN" altLang="en-US"/>
          </a:p>
        </p:txBody>
      </p:sp>
    </p:spTree>
    <p:extLst>
      <p:ext uri="{BB962C8B-B14F-4D97-AF65-F5344CB8AC3E}">
        <p14:creationId xmlns:p14="http://schemas.microsoft.com/office/powerpoint/2010/main" val="5963804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ECB7CB-0B92-B595-D323-C9F12E44CB0F}"/>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55985DDE-54F3-C67F-DE1C-B74158621055}"/>
              </a:ext>
            </a:extLst>
          </p:cNvPr>
          <p:cNvSpPr>
            <a:spLocks noGrp="1" noChangeArrowheads="1"/>
          </p:cNvSpPr>
          <p:nvPr>
            <p:ph type="sldNum" sz="quarter" idx="5"/>
          </p:nvPr>
        </p:nvSpPr>
        <p:spPr/>
        <p:txBody>
          <a:bodyPr/>
          <a:lstStyle/>
          <a:p>
            <a:pPr>
              <a:defRPr/>
            </a:pPr>
            <a:fld id="{EE77F1A7-53DE-2348-8D47-3C152E689925}" type="slidenum">
              <a:rPr lang="en-US" altLang="zh-CN"/>
              <a:pPr>
                <a:defRPr/>
              </a:pPr>
              <a:t>70</a:t>
            </a:fld>
            <a:endParaRPr lang="en-US" altLang="zh-CN"/>
          </a:p>
        </p:txBody>
      </p:sp>
      <p:sp>
        <p:nvSpPr>
          <p:cNvPr id="2151426" name="Rectangle 2">
            <a:extLst>
              <a:ext uri="{FF2B5EF4-FFF2-40B4-BE49-F238E27FC236}">
                <a16:creationId xmlns:a16="http://schemas.microsoft.com/office/drawing/2014/main" id="{7FDAB1D4-827C-058C-CF08-97D2727F43AA}"/>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151427" name="Rectangle 3">
            <a:extLst>
              <a:ext uri="{FF2B5EF4-FFF2-40B4-BE49-F238E27FC236}">
                <a16:creationId xmlns:a16="http://schemas.microsoft.com/office/drawing/2014/main" id="{9333D237-ECAF-0048-54CF-3D6D9D18F062}"/>
              </a:ext>
            </a:extLst>
          </p:cNvPr>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19685327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6C4DE6-D429-8ADF-D523-7963530BAE61}"/>
            </a:ext>
          </a:extLst>
        </p:cNvPr>
        <p:cNvGrpSpPr/>
        <p:nvPr/>
      </p:nvGrpSpPr>
      <p:grpSpPr>
        <a:xfrm>
          <a:off x="0" y="0"/>
          <a:ext cx="0" cy="0"/>
          <a:chOff x="0" y="0"/>
          <a:chExt cx="0" cy="0"/>
        </a:xfrm>
      </p:grpSpPr>
      <p:sp>
        <p:nvSpPr>
          <p:cNvPr id="7" name="Rectangle 7">
            <a:extLst>
              <a:ext uri="{FF2B5EF4-FFF2-40B4-BE49-F238E27FC236}">
                <a16:creationId xmlns:a16="http://schemas.microsoft.com/office/drawing/2014/main" id="{4A76171F-A8F3-81E1-958A-920257908511}"/>
              </a:ext>
            </a:extLst>
          </p:cNvPr>
          <p:cNvSpPr>
            <a:spLocks noGrp="1" noChangeArrowheads="1"/>
          </p:cNvSpPr>
          <p:nvPr>
            <p:ph type="sldNum" sz="quarter" idx="5"/>
          </p:nvPr>
        </p:nvSpPr>
        <p:spPr/>
        <p:txBody>
          <a:bodyPr/>
          <a:lstStyle/>
          <a:p>
            <a:pPr>
              <a:defRPr/>
            </a:pPr>
            <a:fld id="{EE77F1A7-53DE-2348-8D47-3C152E689925}" type="slidenum">
              <a:rPr lang="en-US" altLang="zh-CN"/>
              <a:pPr>
                <a:defRPr/>
              </a:pPr>
              <a:t>71</a:t>
            </a:fld>
            <a:endParaRPr lang="en-US" altLang="zh-CN"/>
          </a:p>
        </p:txBody>
      </p:sp>
      <p:sp>
        <p:nvSpPr>
          <p:cNvPr id="2151426" name="Rectangle 2">
            <a:extLst>
              <a:ext uri="{FF2B5EF4-FFF2-40B4-BE49-F238E27FC236}">
                <a16:creationId xmlns:a16="http://schemas.microsoft.com/office/drawing/2014/main" id="{C25E94FB-B5E2-9F57-586E-FDE25CAA1E9D}"/>
              </a:ext>
            </a:extLst>
          </p:cNvPr>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151427" name="Rectangle 3">
            <a:extLst>
              <a:ext uri="{FF2B5EF4-FFF2-40B4-BE49-F238E27FC236}">
                <a16:creationId xmlns:a16="http://schemas.microsoft.com/office/drawing/2014/main" id="{1F69A3BA-F2CF-4E19-69DB-4B276D380540}"/>
              </a:ext>
            </a:extLst>
          </p:cNvPr>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365332438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9B835C2-CD60-CD4B-ADC1-FE5337EB4268}" type="slidenum">
              <a:rPr lang="en-US" altLang="zh-CN"/>
              <a:pPr>
                <a:defRPr/>
              </a:pPr>
              <a:t>72</a:t>
            </a:fld>
            <a:endParaRPr lang="en-US" altLang="zh-CN"/>
          </a:p>
        </p:txBody>
      </p:sp>
      <p:sp>
        <p:nvSpPr>
          <p:cNvPr id="21882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188291"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408815479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99B4C16C-FDB0-1D49-9980-BCA5D5126D28}" type="slidenum">
              <a:rPr lang="en-US" altLang="zh-CN"/>
              <a:pPr>
                <a:defRPr/>
              </a:pPr>
              <a:t>73</a:t>
            </a:fld>
            <a:endParaRPr lang="en-US" altLang="zh-CN"/>
          </a:p>
        </p:txBody>
      </p:sp>
      <p:sp>
        <p:nvSpPr>
          <p:cNvPr id="21841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184195"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21661475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DA381A21-C038-4A49-915C-BED8371B1415}" type="slidenum">
              <a:rPr lang="en-US" altLang="zh-CN"/>
              <a:pPr>
                <a:defRPr/>
              </a:pPr>
              <a:t>74</a:t>
            </a:fld>
            <a:endParaRPr lang="en-US" altLang="zh-CN"/>
          </a:p>
        </p:txBody>
      </p:sp>
      <p:sp>
        <p:nvSpPr>
          <p:cNvPr id="21811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181123"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236655245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61981383-D319-8346-BD52-F082522DABE5}" type="slidenum">
              <a:rPr lang="en-US" altLang="zh-CN"/>
              <a:t>122</a:t>
            </a:fld>
            <a:endParaRPr lang="en-US" altLang="zh-CN"/>
          </a:p>
        </p:txBody>
      </p:sp>
      <p:sp>
        <p:nvSpPr>
          <p:cNvPr id="2451458" name="Rectangle 2"/>
          <p:cNvSpPr>
            <a:spLocks noGrp="1" noRot="1" noChangeAspect="1" noChangeArrowheads="1" noTextEdit="1"/>
          </p:cNvSpPr>
          <p:nvPr>
            <p:ph type="sldImg"/>
          </p:nvPr>
        </p:nvSpPr>
        <p:spPr/>
      </p:sp>
      <p:sp>
        <p:nvSpPr>
          <p:cNvPr id="2451459"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245153655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DBC5CA4-EA25-7C41-869C-06716FA977DF}" type="slidenum">
              <a:rPr lang="en-US" altLang="zh-CN"/>
              <a:t>125</a:t>
            </a:fld>
            <a:endParaRPr lang="en-US" altLang="zh-CN"/>
          </a:p>
        </p:txBody>
      </p:sp>
      <p:sp>
        <p:nvSpPr>
          <p:cNvPr id="2460674" name="Rectangle 2"/>
          <p:cNvSpPr>
            <a:spLocks noGrp="1" noRot="1" noChangeAspect="1" noChangeArrowheads="1" noTextEdit="1"/>
          </p:cNvSpPr>
          <p:nvPr>
            <p:ph type="sldImg"/>
          </p:nvPr>
        </p:nvSpPr>
        <p:spPr/>
      </p:sp>
      <p:sp>
        <p:nvSpPr>
          <p:cNvPr id="2460675"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208010670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C27AFBCE-45D1-734B-91C4-13B08592FDB4}" type="slidenum">
              <a:rPr lang="en-US" altLang="zh-CN"/>
              <a:t>127</a:t>
            </a:fld>
            <a:endParaRPr lang="en-US" altLang="zh-CN"/>
          </a:p>
        </p:txBody>
      </p:sp>
      <p:sp>
        <p:nvSpPr>
          <p:cNvPr id="2427906" name="Rectangle 2"/>
          <p:cNvSpPr>
            <a:spLocks noGrp="1" noRot="1" noChangeAspect="1" noChangeArrowheads="1" noTextEdit="1"/>
          </p:cNvSpPr>
          <p:nvPr>
            <p:ph type="sldImg"/>
          </p:nvPr>
        </p:nvSpPr>
        <p:spPr/>
      </p:sp>
      <p:sp>
        <p:nvSpPr>
          <p:cNvPr id="2427907"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6985044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7C0F4E34-1D68-B140-9CB4-4B46DB486196}" type="slidenum">
              <a:rPr lang="en-US" altLang="zh-CN"/>
              <a:t>128</a:t>
            </a:fld>
            <a:endParaRPr lang="en-US" altLang="zh-CN"/>
          </a:p>
        </p:txBody>
      </p:sp>
      <p:sp>
        <p:nvSpPr>
          <p:cNvPr id="2429954" name="Rectangle 2"/>
          <p:cNvSpPr>
            <a:spLocks noGrp="1" noRot="1" noChangeAspect="1" noChangeArrowheads="1" noTextEdit="1"/>
          </p:cNvSpPr>
          <p:nvPr>
            <p:ph type="sldImg"/>
          </p:nvPr>
        </p:nvSpPr>
        <p:spPr/>
      </p:sp>
      <p:sp>
        <p:nvSpPr>
          <p:cNvPr id="2429955" name="Rectangle 3"/>
          <p:cNvSpPr>
            <a:spLocks noGrp="1" noChangeArrowheads="1"/>
          </p:cNvSpPr>
          <p:nvPr>
            <p:ph type="body" idx="1"/>
          </p:nvPr>
        </p:nvSpPr>
        <p:spPr/>
        <p:txBody>
          <a:bodyPr/>
          <a:lstStyle/>
          <a:p>
            <a:pPr>
              <a:defRPr/>
            </a:pPr>
            <a:endParaRPr lang="zh-CN" altLang="en-US"/>
          </a:p>
        </p:txBody>
      </p:sp>
    </p:spTree>
    <p:extLst>
      <p:ext uri="{BB962C8B-B14F-4D97-AF65-F5344CB8AC3E}">
        <p14:creationId xmlns:p14="http://schemas.microsoft.com/office/powerpoint/2010/main" val="14559415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zh-CN" altLang="en-US"/>
          </a:p>
        </p:txBody>
      </p:sp>
    </p:spTree>
    <p:extLst>
      <p:ext uri="{BB962C8B-B14F-4D97-AF65-F5344CB8AC3E}">
        <p14:creationId xmlns:p14="http://schemas.microsoft.com/office/powerpoint/2010/main" val="21244696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F6BD6EC-F0BE-0E45-A7EA-91D25E9C62F2}" type="slidenum">
              <a:rPr lang="en-US" altLang="zh-CN"/>
              <a:pPr>
                <a:defRPr/>
              </a:pPr>
              <a:t>5</a:t>
            </a:fld>
            <a:endParaRPr lang="en-US" altLang="zh-CN"/>
          </a:p>
        </p:txBody>
      </p:sp>
      <p:sp>
        <p:nvSpPr>
          <p:cNvPr id="26275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27587"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沈括</a:t>
            </a:r>
            <a:r>
              <a:rPr lang="en-US" altLang="zh-CN" dirty="0"/>
              <a:t>(</a:t>
            </a:r>
            <a:r>
              <a:rPr lang="zh-CN" altLang="en-US" dirty="0"/>
              <a:t>公元</a:t>
            </a:r>
            <a:r>
              <a:rPr lang="en-US" altLang="zh-CN" dirty="0"/>
              <a:t>1031</a:t>
            </a:r>
            <a:r>
              <a:rPr lang="zh-CN" altLang="en-US" dirty="0"/>
              <a:t>～</a:t>
            </a:r>
            <a:r>
              <a:rPr lang="en-US" altLang="zh-CN" dirty="0"/>
              <a:t>1095</a:t>
            </a:r>
            <a:r>
              <a:rPr lang="zh-CN" altLang="en-US" dirty="0"/>
              <a:t>年</a:t>
            </a:r>
            <a:r>
              <a:rPr lang="en-US" altLang="zh-CN" dirty="0"/>
              <a:t>),</a:t>
            </a:r>
            <a:r>
              <a:rPr lang="zh-CN" altLang="en-US" dirty="0"/>
              <a:t>字存中</a:t>
            </a:r>
            <a:r>
              <a:rPr lang="en-US" altLang="zh-CN" dirty="0"/>
              <a:t>,</a:t>
            </a:r>
            <a:r>
              <a:rPr lang="zh-CN" altLang="en-US" dirty="0"/>
              <a:t>号梦溪丈人</a:t>
            </a:r>
            <a:r>
              <a:rPr lang="en-US" altLang="zh-CN" dirty="0"/>
              <a:t>,</a:t>
            </a:r>
            <a:r>
              <a:rPr lang="zh-CN" altLang="en-US" dirty="0"/>
              <a:t>北宋浙江杭州钱塘县</a:t>
            </a:r>
            <a:r>
              <a:rPr lang="en-US" altLang="zh-CN" dirty="0"/>
              <a:t>(</a:t>
            </a:r>
            <a:r>
              <a:rPr lang="zh-CN" altLang="en-US" dirty="0"/>
              <a:t>今浙江杭州</a:t>
            </a:r>
            <a:r>
              <a:rPr lang="en-US" altLang="zh-CN" dirty="0"/>
              <a:t>)</a:t>
            </a:r>
            <a:r>
              <a:rPr lang="zh-CN" altLang="en-US" dirty="0"/>
              <a:t>人</a:t>
            </a:r>
            <a:r>
              <a:rPr lang="en-US" altLang="zh-CN" dirty="0"/>
              <a:t>,</a:t>
            </a:r>
            <a:r>
              <a:rPr lang="zh-CN" altLang="en-US" dirty="0"/>
              <a:t>汉族。北宋科学家、政治家。</a:t>
            </a:r>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135</a:t>
            </a:fld>
            <a:endParaRPr lang="en-US" altLang="zh-CN"/>
          </a:p>
        </p:txBody>
      </p:sp>
    </p:spTree>
    <p:extLst>
      <p:ext uri="{BB962C8B-B14F-4D97-AF65-F5344CB8AC3E}">
        <p14:creationId xmlns:p14="http://schemas.microsoft.com/office/powerpoint/2010/main" val="186602523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沈括</a:t>
            </a:r>
            <a:r>
              <a:rPr lang="en-US" altLang="zh-CN" dirty="0"/>
              <a:t>(</a:t>
            </a:r>
            <a:r>
              <a:rPr lang="zh-CN" altLang="en-US" dirty="0"/>
              <a:t>公元</a:t>
            </a:r>
            <a:r>
              <a:rPr lang="en-US" altLang="zh-CN" dirty="0"/>
              <a:t>1031</a:t>
            </a:r>
            <a:r>
              <a:rPr lang="zh-CN" altLang="en-US" dirty="0"/>
              <a:t>～</a:t>
            </a:r>
            <a:r>
              <a:rPr lang="en-US" altLang="zh-CN" dirty="0"/>
              <a:t>1095</a:t>
            </a:r>
            <a:r>
              <a:rPr lang="zh-CN" altLang="en-US" dirty="0"/>
              <a:t>年</a:t>
            </a:r>
            <a:r>
              <a:rPr lang="en-US" altLang="zh-CN" dirty="0"/>
              <a:t>),</a:t>
            </a:r>
            <a:r>
              <a:rPr lang="zh-CN" altLang="en-US" dirty="0"/>
              <a:t>字存中</a:t>
            </a:r>
            <a:r>
              <a:rPr lang="en-US" altLang="zh-CN" dirty="0"/>
              <a:t>,</a:t>
            </a:r>
            <a:r>
              <a:rPr lang="zh-CN" altLang="en-US" dirty="0"/>
              <a:t>号梦溪丈人</a:t>
            </a:r>
            <a:r>
              <a:rPr lang="en-US" altLang="zh-CN" dirty="0"/>
              <a:t>,</a:t>
            </a:r>
            <a:r>
              <a:rPr lang="zh-CN" altLang="en-US" dirty="0"/>
              <a:t>北宋浙江杭州钱塘县</a:t>
            </a:r>
            <a:r>
              <a:rPr lang="en-US" altLang="zh-CN" dirty="0"/>
              <a:t>(</a:t>
            </a:r>
            <a:r>
              <a:rPr lang="zh-CN" altLang="en-US" dirty="0"/>
              <a:t>今浙江杭州</a:t>
            </a:r>
            <a:r>
              <a:rPr lang="en-US" altLang="zh-CN" dirty="0"/>
              <a:t>)</a:t>
            </a:r>
            <a:r>
              <a:rPr lang="zh-CN" altLang="en-US" dirty="0"/>
              <a:t>人</a:t>
            </a:r>
            <a:r>
              <a:rPr lang="en-US" altLang="zh-CN" dirty="0"/>
              <a:t>,</a:t>
            </a:r>
            <a:r>
              <a:rPr lang="zh-CN" altLang="en-US" dirty="0"/>
              <a:t>汉族。北宋科学家、政治家。</a:t>
            </a:r>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136</a:t>
            </a:fld>
            <a:endParaRPr lang="en-US" altLang="zh-CN"/>
          </a:p>
        </p:txBody>
      </p:sp>
    </p:spTree>
    <p:extLst>
      <p:ext uri="{BB962C8B-B14F-4D97-AF65-F5344CB8AC3E}">
        <p14:creationId xmlns:p14="http://schemas.microsoft.com/office/powerpoint/2010/main" val="34935043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日期占位符 3"/>
          <p:cNvSpPr>
            <a:spLocks noGrp="1"/>
          </p:cNvSpPr>
          <p:nvPr>
            <p:ph type="dt" idx="10"/>
          </p:nvPr>
        </p:nvSpPr>
        <p:spPr/>
        <p:txBody>
          <a:bodyPr/>
          <a:lstStyle/>
          <a:p>
            <a:fld id="{321B1F11-4BDC-49DA-8871-25E5672D7A38}" type="datetime1">
              <a:rPr lang="zh-CN" altLang="en-US" smtClean="0"/>
              <a:t>2025/2/22</a:t>
            </a:fld>
            <a:endParaRPr lang="zh-CN" altLang="en-US"/>
          </a:p>
        </p:txBody>
      </p:sp>
      <p:sp>
        <p:nvSpPr>
          <p:cNvPr id="5" name="灯片编号占位符 4"/>
          <p:cNvSpPr>
            <a:spLocks noGrp="1"/>
          </p:cNvSpPr>
          <p:nvPr>
            <p:ph type="sldNum" sz="quarter" idx="11"/>
          </p:nvPr>
        </p:nvSpPr>
        <p:spPr/>
        <p:txBody>
          <a:bodyPr/>
          <a:lstStyle/>
          <a:p>
            <a:fld id="{9A5CC06D-A68A-45BB-BD3F-09AFEFEBDE36}" type="slidenum">
              <a:rPr lang="zh-CN" altLang="en-US" smtClean="0"/>
              <a:t>143</a:t>
            </a:fld>
            <a:endParaRPr lang="zh-CN" altLang="en-US"/>
          </a:p>
        </p:txBody>
      </p:sp>
    </p:spTree>
    <p:extLst>
      <p:ext uri="{BB962C8B-B14F-4D97-AF65-F5344CB8AC3E}">
        <p14:creationId xmlns:p14="http://schemas.microsoft.com/office/powerpoint/2010/main" val="53368642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双边际效应：信息不对称下供应链成员目标冲突，每个成员在决策时只考虑各自的边际效益，而不考虑供应链中其他成员的边际效益，进而导致每一方获利减少。</a:t>
            </a:r>
          </a:p>
        </p:txBody>
      </p:sp>
      <p:sp>
        <p:nvSpPr>
          <p:cNvPr id="4" name="日期占位符 3"/>
          <p:cNvSpPr>
            <a:spLocks noGrp="1"/>
          </p:cNvSpPr>
          <p:nvPr>
            <p:ph type="dt" idx="10"/>
          </p:nvPr>
        </p:nvSpPr>
        <p:spPr/>
        <p:txBody>
          <a:bodyPr/>
          <a:lstStyle/>
          <a:p>
            <a:fld id="{321B1F11-4BDC-49DA-8871-25E5672D7A38}" type="datetime1">
              <a:rPr lang="zh-CN" altLang="en-US" smtClean="0"/>
              <a:t>2025/2/22</a:t>
            </a:fld>
            <a:endParaRPr lang="zh-CN" altLang="en-US"/>
          </a:p>
        </p:txBody>
      </p:sp>
      <p:sp>
        <p:nvSpPr>
          <p:cNvPr id="5" name="灯片编号占位符 4"/>
          <p:cNvSpPr>
            <a:spLocks noGrp="1"/>
          </p:cNvSpPr>
          <p:nvPr>
            <p:ph type="sldNum" sz="quarter" idx="11"/>
          </p:nvPr>
        </p:nvSpPr>
        <p:spPr/>
        <p:txBody>
          <a:bodyPr/>
          <a:lstStyle/>
          <a:p>
            <a:fld id="{9A5CC06D-A68A-45BB-BD3F-09AFEFEBDE36}" type="slidenum">
              <a:rPr lang="zh-CN" altLang="en-US" smtClean="0"/>
              <a:t>174</a:t>
            </a:fld>
            <a:endParaRPr lang="zh-CN" altLang="en-US"/>
          </a:p>
        </p:txBody>
      </p:sp>
    </p:spTree>
    <p:extLst>
      <p:ext uri="{BB962C8B-B14F-4D97-AF65-F5344CB8AC3E}">
        <p14:creationId xmlns:p14="http://schemas.microsoft.com/office/powerpoint/2010/main" val="2064215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F6BD6EC-F0BE-0E45-A7EA-91D25E9C62F2}" type="slidenum">
              <a:rPr lang="en-US" altLang="zh-CN"/>
              <a:t>179</a:t>
            </a:fld>
            <a:endParaRPr lang="en-US" altLang="zh-CN"/>
          </a:p>
        </p:txBody>
      </p:sp>
      <p:sp>
        <p:nvSpPr>
          <p:cNvPr id="2627586" name="Rectangle 2"/>
          <p:cNvSpPr>
            <a:spLocks noGrp="1" noRot="1" noChangeAspect="1" noChangeArrowheads="1" noTextEdit="1"/>
          </p:cNvSpPr>
          <p:nvPr>
            <p:ph type="sldImg"/>
          </p:nvPr>
        </p:nvSpPr>
        <p:spPr>
          <a:xfrm>
            <a:off x="990600" y="766763"/>
            <a:ext cx="5118100" cy="3838575"/>
          </a:xfrm>
        </p:spPr>
      </p:sp>
      <p:sp>
        <p:nvSpPr>
          <p:cNvPr id="2627587" name="Rectangle 3"/>
          <p:cNvSpPr>
            <a:spLocks noGrp="1" noChangeArrowheads="1"/>
          </p:cNvSpPr>
          <p:nvPr>
            <p:ph type="body" idx="1"/>
          </p:nvPr>
        </p:nvSpPr>
        <p:spPr/>
        <p:txBody>
          <a:bodyPr/>
          <a:lstStyle/>
          <a:p>
            <a:pPr>
              <a:defRPr/>
            </a:pPr>
            <a:endParaRPr lang="zh-CN" altLang="en-US" dirty="0"/>
          </a:p>
        </p:txBody>
      </p:sp>
    </p:spTree>
    <p:extLst>
      <p:ext uri="{BB962C8B-B14F-4D97-AF65-F5344CB8AC3E}">
        <p14:creationId xmlns:p14="http://schemas.microsoft.com/office/powerpoint/2010/main" val="109979456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pPr lvl="1"/>
            <a:r>
              <a:rPr lang="zh-CN" altLang="en-US" dirty="0">
                <a:latin typeface="Times New Roman" charset="0"/>
                <a:ea typeface="黑体" charset="0"/>
                <a:cs typeface="黑体" charset="0"/>
              </a:rPr>
              <a:t>赊销是一种普遍的交易模式</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据</a:t>
            </a:r>
            <a:r>
              <a:rPr lang="en-US" altLang="zh-CN" dirty="0" err="1">
                <a:latin typeface="Times New Roman" charset="0"/>
                <a:ea typeface="黑体" charset="0"/>
                <a:cs typeface="黑体" charset="0"/>
              </a:rPr>
              <a:t>Coface</a:t>
            </a:r>
            <a:r>
              <a:rPr lang="zh-CN" altLang="en-US" dirty="0">
                <a:latin typeface="Times New Roman" charset="0"/>
                <a:ea typeface="黑体" charset="0"/>
                <a:cs typeface="黑体" charset="0"/>
              </a:rPr>
              <a:t>研究报告：</a:t>
            </a:r>
            <a:r>
              <a:rPr lang="en-US" altLang="zh-CN" dirty="0">
                <a:latin typeface="Times New Roman" charset="0"/>
                <a:ea typeface="黑体" charset="0"/>
                <a:cs typeface="黑体" charset="0"/>
              </a:rPr>
              <a:t>2013</a:t>
            </a:r>
            <a:r>
              <a:rPr lang="zh-CN" altLang="en-US" dirty="0">
                <a:latin typeface="Times New Roman" charset="0"/>
                <a:ea typeface="黑体" charset="0"/>
                <a:cs typeface="黑体" charset="0"/>
              </a:rPr>
              <a:t>年中国企业应收账款恶化</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 </a:t>
            </a:r>
            <a:r>
              <a:rPr lang="en-US" altLang="zh-CN" dirty="0">
                <a:latin typeface="Times New Roman" charset="0"/>
                <a:ea typeface="黑体" charset="0"/>
                <a:cs typeface="黑体" charset="0"/>
              </a:rPr>
              <a:t>82%</a:t>
            </a:r>
            <a:r>
              <a:rPr lang="zh-CN" altLang="en-US" dirty="0">
                <a:latin typeface="Times New Roman" charset="0"/>
                <a:ea typeface="黑体" charset="0"/>
                <a:cs typeface="黑体" charset="0"/>
              </a:rPr>
              <a:t>的赊销企业遭受货款拖欠，逾期天数更长。</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供应链上游供应商，若难通过传统信贷方式获得银行贷款，而资金短缺又会直接导致后续环节停滞</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甚至断链。</a:t>
            </a:r>
            <a:endParaRPr lang="en-US" altLang="zh-CN" dirty="0">
              <a:latin typeface="Times New Roman" charset="0"/>
              <a:ea typeface="黑体" charset="0"/>
              <a:cs typeface="黑体" charset="0"/>
            </a:endParaRPr>
          </a:p>
          <a:p>
            <a:endParaRPr kumimoji="1" lang="zh-CN" altLang="en-US" dirty="0"/>
          </a:p>
        </p:txBody>
      </p:sp>
      <p:sp>
        <p:nvSpPr>
          <p:cNvPr id="4" name="幻灯片编号占位符 3"/>
          <p:cNvSpPr>
            <a:spLocks noGrp="1"/>
          </p:cNvSpPr>
          <p:nvPr>
            <p:ph type="sldNum" sz="quarter" idx="10"/>
          </p:nvPr>
        </p:nvSpPr>
        <p:spPr/>
        <p:txBody>
          <a:bodyPr/>
          <a:lstStyle/>
          <a:p>
            <a:pPr>
              <a:defRPr/>
            </a:pPr>
            <a:fld id="{0B6375C3-9C69-E94B-81F9-EA12B6B8EAE3}" type="slidenum">
              <a:rPr lang="en-US" altLang="zh-CN" smtClean="0"/>
              <a:pPr>
                <a:defRPr/>
              </a:pPr>
              <a:t>189</a:t>
            </a:fld>
            <a:endParaRPr lang="en-US" altLang="zh-CN"/>
          </a:p>
        </p:txBody>
      </p:sp>
    </p:spTree>
    <p:extLst>
      <p:ext uri="{BB962C8B-B14F-4D97-AF65-F5344CB8AC3E}">
        <p14:creationId xmlns:p14="http://schemas.microsoft.com/office/powerpoint/2010/main" val="343057950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pPr marL="0" marR="0" lvl="1" indent="0" algn="l" defTabSz="914400" rtl="0" eaLnBrk="1" fontAlgn="base" latinLnBrk="0" hangingPunct="1">
              <a:lnSpc>
                <a:spcPct val="100000"/>
              </a:lnSpc>
              <a:spcBef>
                <a:spcPct val="30000"/>
              </a:spcBef>
              <a:spcAft>
                <a:spcPct val="0"/>
              </a:spcAft>
              <a:buClrTx/>
              <a:buSzTx/>
              <a:buFontTx/>
              <a:buNone/>
              <a:tabLst/>
              <a:defRPr/>
            </a:pPr>
            <a:r>
              <a:rPr lang="zh-CN" altLang="en-US" dirty="0">
                <a:ea typeface="黑体" charset="0"/>
                <a:cs typeface="黑体" charset="0"/>
              </a:rPr>
              <a:t>传统授信从</a:t>
            </a:r>
            <a:r>
              <a:rPr lang="en-US" altLang="zh-CN" dirty="0">
                <a:ea typeface="黑体" charset="0"/>
                <a:cs typeface="黑体" charset="0"/>
              </a:rPr>
              <a:t>5C(</a:t>
            </a:r>
            <a:r>
              <a:rPr lang="zh-CN" altLang="en-US" dirty="0">
                <a:ea typeface="黑体" charset="0"/>
                <a:cs typeface="黑体" charset="0"/>
              </a:rPr>
              <a:t>品格、能力、资本、担保品及企业条件</a:t>
            </a:r>
            <a:r>
              <a:rPr lang="en-US" altLang="zh-CN" dirty="0">
                <a:ea typeface="黑体" charset="0"/>
                <a:cs typeface="黑体" charset="0"/>
              </a:rPr>
              <a:t>)</a:t>
            </a:r>
            <a:r>
              <a:rPr lang="zh-CN" altLang="en-US" dirty="0">
                <a:ea typeface="黑体" charset="0"/>
                <a:cs typeface="黑体" charset="0"/>
              </a:rPr>
              <a:t>到</a:t>
            </a:r>
            <a:r>
              <a:rPr lang="en-US" altLang="zh-CN" dirty="0">
                <a:ea typeface="黑体" charset="0"/>
                <a:cs typeface="黑体" charset="0"/>
              </a:rPr>
              <a:t>5P(</a:t>
            </a:r>
            <a:r>
              <a:rPr lang="zh-CN" altLang="en-US" dirty="0">
                <a:ea typeface="黑体" charset="0"/>
                <a:cs typeface="黑体" charset="0"/>
              </a:rPr>
              <a:t>借款人、资金用途、还款来源、债权保障及借款人展望</a:t>
            </a:r>
            <a:r>
              <a:rPr lang="en-US" altLang="zh-CN" dirty="0">
                <a:ea typeface="黑体" charset="0"/>
                <a:cs typeface="黑体" charset="0"/>
              </a:rPr>
              <a:t>)</a:t>
            </a:r>
            <a:r>
              <a:rPr lang="zh-CN" altLang="en-US" dirty="0">
                <a:ea typeface="黑体" charset="0"/>
                <a:cs typeface="黑体" charset="0"/>
              </a:rPr>
              <a:t>原则对企业基本面和财务资料进行评估</a:t>
            </a:r>
            <a:r>
              <a:rPr lang="zh-CN" altLang="en-US" dirty="0">
                <a:ea typeface="黑体" charset="0"/>
                <a:cs typeface="黑体" charset="0"/>
                <a:sym typeface="Wingdings"/>
              </a:rPr>
              <a:t></a:t>
            </a:r>
            <a:r>
              <a:rPr lang="zh-CN" altLang="en-US" dirty="0">
                <a:latin typeface="Times New Roman" charset="0"/>
                <a:ea typeface="黑体" charset="0"/>
                <a:cs typeface="黑体" charset="0"/>
              </a:rPr>
              <a:t>信贷结构向大客户高度集中</a:t>
            </a:r>
            <a:endParaRPr lang="en-US" altLang="zh-CN" dirty="0">
              <a:latin typeface="Times New Roman" charset="0"/>
              <a:ea typeface="黑体" charset="0"/>
              <a:cs typeface="黑体" charset="0"/>
            </a:endParaRPr>
          </a:p>
          <a:p>
            <a:pPr marL="0" marR="0" lvl="1" indent="0" algn="l" defTabSz="914400" rtl="0" eaLnBrk="1" fontAlgn="base" latinLnBrk="0" hangingPunct="1">
              <a:lnSpc>
                <a:spcPct val="100000"/>
              </a:lnSpc>
              <a:spcBef>
                <a:spcPct val="30000"/>
              </a:spcBef>
              <a:spcAft>
                <a:spcPct val="0"/>
              </a:spcAft>
              <a:buClrTx/>
              <a:buSzTx/>
              <a:buFontTx/>
              <a:buNone/>
              <a:tabLst/>
              <a:defRPr/>
            </a:pPr>
            <a:endParaRPr lang="en-US" altLang="zh-CN" dirty="0">
              <a:ea typeface="黑体" charset="0"/>
              <a:cs typeface="黑体" charset="0"/>
            </a:endParaRPr>
          </a:p>
          <a:p>
            <a:pPr marL="0" marR="0" lvl="1" indent="0" algn="l" defTabSz="914400" rtl="0" eaLnBrk="1" fontAlgn="base" latinLnBrk="0" hangingPunct="1">
              <a:lnSpc>
                <a:spcPct val="100000"/>
              </a:lnSpc>
              <a:spcBef>
                <a:spcPct val="30000"/>
              </a:spcBef>
              <a:spcAft>
                <a:spcPct val="0"/>
              </a:spcAft>
              <a:buClrTx/>
              <a:buSzTx/>
              <a:buFontTx/>
              <a:buNone/>
              <a:tabLst/>
              <a:defRPr/>
            </a:pPr>
            <a:endParaRPr lang="en-US" altLang="zh-CN" dirty="0">
              <a:ea typeface="黑体" charset="0"/>
              <a:cs typeface="黑体" charset="0"/>
            </a:endParaRPr>
          </a:p>
          <a:p>
            <a:pPr marL="0" marR="0" lvl="1" indent="0" algn="l" defTabSz="914400" rtl="0" eaLnBrk="1" fontAlgn="base" latinLnBrk="0" hangingPunct="1">
              <a:lnSpc>
                <a:spcPct val="100000"/>
              </a:lnSpc>
              <a:spcBef>
                <a:spcPct val="30000"/>
              </a:spcBef>
              <a:spcAft>
                <a:spcPct val="0"/>
              </a:spcAft>
              <a:buClrTx/>
              <a:buSzTx/>
              <a:buFontTx/>
              <a:buNone/>
              <a:tabLst/>
              <a:defRPr/>
            </a:pPr>
            <a:endParaRPr lang="en-US" altLang="zh-CN" dirty="0">
              <a:latin typeface="Times New Roman" charset="0"/>
              <a:ea typeface="黑体" charset="0"/>
              <a:cs typeface="黑体" charset="0"/>
            </a:endParaRPr>
          </a:p>
          <a:p>
            <a:pPr marL="0" marR="0" lvl="1" indent="0" algn="l" defTabSz="914400" rtl="0" eaLnBrk="1" fontAlgn="base" latinLnBrk="0" hangingPunct="1">
              <a:lnSpc>
                <a:spcPct val="100000"/>
              </a:lnSpc>
              <a:spcBef>
                <a:spcPct val="30000"/>
              </a:spcBef>
              <a:spcAft>
                <a:spcPct val="0"/>
              </a:spcAft>
              <a:buClrTx/>
              <a:buSzTx/>
              <a:buFontTx/>
              <a:buNone/>
              <a:tabLst/>
              <a:defRPr/>
            </a:pPr>
            <a:r>
              <a:rPr lang="zh-CN" altLang="en-US" dirty="0">
                <a:latin typeface="Times New Roman" charset="0"/>
                <a:ea typeface="黑体" charset="0"/>
                <a:cs typeface="黑体" charset="0"/>
              </a:rPr>
              <a:t>供应链融资需信息中介</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信用中介+风险中介等服务</a:t>
            </a:r>
            <a:endParaRPr lang="en-US" altLang="zh-CN" dirty="0">
              <a:latin typeface="Times New Roman" charset="0"/>
              <a:ea typeface="黑体" charset="0"/>
              <a:cs typeface="黑体" charset="0"/>
            </a:endParaRPr>
          </a:p>
          <a:p>
            <a:pPr marL="0" lvl="1">
              <a:defRPr/>
            </a:pPr>
            <a:endParaRPr lang="en-US" altLang="zh-CN" dirty="0">
              <a:ea typeface="黑体" charset="0"/>
              <a:cs typeface="黑体" charset="0"/>
            </a:endParaRPr>
          </a:p>
          <a:p>
            <a:pPr>
              <a:defRPr/>
            </a:pPr>
            <a:endParaRPr lang="zh-CN" altLang="en-US" dirty="0"/>
          </a:p>
        </p:txBody>
      </p:sp>
      <p:sp>
        <p:nvSpPr>
          <p:cNvPr id="4" name="幻灯片编号占位符 3"/>
          <p:cNvSpPr>
            <a:spLocks noGrp="1"/>
          </p:cNvSpPr>
          <p:nvPr>
            <p:ph type="sldNum" sz="quarter" idx="5"/>
          </p:nvPr>
        </p:nvSpPr>
        <p:spPr/>
        <p:txBody>
          <a:bodyPr/>
          <a:lstStyle/>
          <a:p>
            <a:pPr>
              <a:defRPr/>
            </a:pPr>
            <a:fld id="{76B6C4BF-E8E4-214D-BFBD-B9482B8C8271}" type="slidenum">
              <a:rPr lang="en-US" altLang="zh-CN" smtClean="0"/>
              <a:pPr>
                <a:defRPr/>
              </a:pPr>
              <a:t>190</a:t>
            </a:fld>
            <a:endParaRPr lang="en-US" altLang="zh-CN"/>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r>
              <a:rPr kumimoji="1" lang="zh-CN" altLang="en-US" sz="1200" kern="1200" dirty="0">
                <a:solidFill>
                  <a:schemeClr val="tx1"/>
                </a:solidFill>
                <a:latin typeface="Times New Roman" charset="0"/>
                <a:ea typeface="宋体" charset="0"/>
                <a:cs typeface="宋体" charset="0"/>
              </a:rPr>
              <a:t>保理又称保付代理、托收保付，是贸易中以托收、赊销方式结算贷款时，出口方为了规避收款风险而采用的一种请求第三者（保理商）承担风险的做法。</a:t>
            </a:r>
            <a:endParaRPr kumimoji="1" lang="zh-CN" altLang="en-US" dirty="0"/>
          </a:p>
        </p:txBody>
      </p:sp>
      <p:sp>
        <p:nvSpPr>
          <p:cNvPr id="4" name="幻灯片编号占位符 3"/>
          <p:cNvSpPr>
            <a:spLocks noGrp="1"/>
          </p:cNvSpPr>
          <p:nvPr>
            <p:ph type="sldNum" sz="quarter" idx="10"/>
          </p:nvPr>
        </p:nvSpPr>
        <p:spPr/>
        <p:txBody>
          <a:bodyPr/>
          <a:lstStyle/>
          <a:p>
            <a:pPr>
              <a:defRPr/>
            </a:pPr>
            <a:fld id="{D03C9C25-0333-E742-A79B-1A854EE995ED}" type="slidenum">
              <a:rPr lang="en-US" altLang="zh-CN" smtClean="0"/>
              <a:pPr>
                <a:defRPr/>
              </a:pPr>
              <a:t>193</a:t>
            </a:fld>
            <a:endParaRPr lang="en-US" altLang="zh-CN"/>
          </a:p>
        </p:txBody>
      </p:sp>
    </p:spTree>
    <p:extLst>
      <p:ext uri="{BB962C8B-B14F-4D97-AF65-F5344CB8AC3E}">
        <p14:creationId xmlns:p14="http://schemas.microsoft.com/office/powerpoint/2010/main" val="208650823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r>
              <a:rPr kumimoji="1" lang="zh-CN" altLang="zh-CN" sz="1200" kern="1200" dirty="0">
                <a:solidFill>
                  <a:schemeClr val="tx1"/>
                </a:solidFill>
                <a:effectLst/>
                <a:latin typeface="Times New Roman" charset="0"/>
                <a:ea typeface="宋体" charset="0"/>
                <a:cs typeface="宋体" charset="0"/>
              </a:rPr>
              <a:t>中小企业为解决现金缺口</a:t>
            </a:r>
            <a:r>
              <a:rPr kumimoji="1" lang="en-US" altLang="zh-CN" sz="1200" kern="1200" dirty="0">
                <a:solidFill>
                  <a:schemeClr val="tx1"/>
                </a:solidFill>
                <a:effectLst/>
                <a:latin typeface="Times New Roman" charset="0"/>
                <a:ea typeface="宋体" charset="0"/>
                <a:cs typeface="宋体" charset="0"/>
              </a:rPr>
              <a:t>,</a:t>
            </a:r>
            <a:r>
              <a:rPr kumimoji="1" lang="zh-CN" altLang="zh-CN" sz="1200" kern="1200" dirty="0">
                <a:solidFill>
                  <a:schemeClr val="tx1"/>
                </a:solidFill>
                <a:effectLst/>
                <a:latin typeface="Times New Roman" charset="0"/>
                <a:ea typeface="宋体" charset="0"/>
                <a:cs typeface="宋体" charset="0"/>
              </a:rPr>
              <a:t>在“卖出存货”和“收到现金”期间</a:t>
            </a:r>
            <a:r>
              <a:rPr kumimoji="1" lang="en-US" altLang="zh-CN" sz="1200" kern="1200" dirty="0">
                <a:solidFill>
                  <a:schemeClr val="tx1"/>
                </a:solidFill>
                <a:effectLst/>
                <a:latin typeface="Times New Roman" charset="0"/>
                <a:ea typeface="宋体" charset="0"/>
                <a:cs typeface="宋体" charset="0"/>
              </a:rPr>
              <a:t>,</a:t>
            </a:r>
            <a:r>
              <a:rPr kumimoji="1" lang="zh-CN" altLang="zh-CN" sz="1200" kern="1200" dirty="0">
                <a:solidFill>
                  <a:schemeClr val="tx1"/>
                </a:solidFill>
                <a:effectLst/>
                <a:latin typeface="Times New Roman" charset="0"/>
                <a:ea typeface="宋体" charset="0"/>
                <a:cs typeface="宋体" charset="0"/>
              </a:rPr>
              <a:t>应收账款是</a:t>
            </a:r>
            <a:r>
              <a:rPr kumimoji="1" lang="zh-CN" altLang="en-US" sz="1200" kern="1200" dirty="0">
                <a:solidFill>
                  <a:schemeClr val="tx1"/>
                </a:solidFill>
                <a:effectLst/>
                <a:latin typeface="Times New Roman" charset="0"/>
                <a:ea typeface="宋体" charset="0"/>
                <a:cs typeface="宋体" charset="0"/>
              </a:rPr>
              <a:t>它</a:t>
            </a:r>
            <a:r>
              <a:rPr kumimoji="1" lang="zh-CN" altLang="zh-CN" sz="1200" kern="1200" dirty="0">
                <a:solidFill>
                  <a:schemeClr val="tx1"/>
                </a:solidFill>
                <a:effectLst/>
                <a:latin typeface="Times New Roman" charset="0"/>
                <a:ea typeface="宋体" charset="0"/>
                <a:cs typeface="宋体" charset="0"/>
              </a:rPr>
              <a:t>拥有的债权</a:t>
            </a:r>
            <a:r>
              <a:rPr lang="zh-CN" altLang="zh-CN" dirty="0">
                <a:effectLst/>
              </a:rPr>
              <a:t> </a:t>
            </a:r>
            <a:endParaRPr kumimoji="1" lang="zh-CN" altLang="en-US" dirty="0"/>
          </a:p>
        </p:txBody>
      </p:sp>
      <p:sp>
        <p:nvSpPr>
          <p:cNvPr id="4" name="幻灯片编号占位符 3"/>
          <p:cNvSpPr>
            <a:spLocks noGrp="1"/>
          </p:cNvSpPr>
          <p:nvPr>
            <p:ph type="sldNum" sz="quarter" idx="10"/>
          </p:nvPr>
        </p:nvSpPr>
        <p:spPr/>
        <p:txBody>
          <a:bodyPr/>
          <a:lstStyle/>
          <a:p>
            <a:pPr>
              <a:defRPr/>
            </a:pPr>
            <a:fld id="{D03C9C25-0333-E742-A79B-1A854EE995ED}" type="slidenum">
              <a:rPr lang="en-US" altLang="zh-CN" smtClean="0"/>
              <a:pPr>
                <a:defRPr/>
              </a:pPr>
              <a:t>197</a:t>
            </a:fld>
            <a:endParaRPr lang="en-US" altLang="zh-CN"/>
          </a:p>
        </p:txBody>
      </p:sp>
    </p:spTree>
    <p:extLst>
      <p:ext uri="{BB962C8B-B14F-4D97-AF65-F5344CB8AC3E}">
        <p14:creationId xmlns:p14="http://schemas.microsoft.com/office/powerpoint/2010/main" val="188582527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pPr marL="0" marR="0" indent="0" algn="l" defTabSz="914400" rtl="0" eaLnBrk="1" fontAlgn="base" latinLnBrk="0" hangingPunct="1">
              <a:lnSpc>
                <a:spcPct val="100000"/>
              </a:lnSpc>
              <a:spcBef>
                <a:spcPct val="30000"/>
              </a:spcBef>
              <a:spcAft>
                <a:spcPct val="0"/>
              </a:spcAft>
              <a:buClrTx/>
              <a:buSzTx/>
              <a:buFontTx/>
              <a:buNone/>
              <a:tabLst/>
              <a:defRPr/>
            </a:pPr>
            <a:r>
              <a:rPr kumimoji="1" lang="zh-CN" altLang="en-US" sz="1200" kern="1200" dirty="0">
                <a:solidFill>
                  <a:schemeClr val="tx1"/>
                </a:solidFill>
                <a:latin typeface="Times New Roman" charset="0"/>
                <a:ea typeface="宋体" charset="0"/>
                <a:cs typeface="宋体" charset="0"/>
              </a:rPr>
              <a:t>保理又称保付代理、托收保付，是贸易中以托收、赊销方式结算贷款时，出口方为了规避收款风险而采用的一种请求第三者（保理商）承担风险的做法。</a:t>
            </a:r>
            <a:endParaRPr kumimoji="1" lang="zh-CN" altLang="en-US" dirty="0"/>
          </a:p>
        </p:txBody>
      </p:sp>
      <p:sp>
        <p:nvSpPr>
          <p:cNvPr id="4" name="幻灯片编号占位符 3"/>
          <p:cNvSpPr>
            <a:spLocks noGrp="1"/>
          </p:cNvSpPr>
          <p:nvPr>
            <p:ph type="sldNum" sz="quarter" idx="10"/>
          </p:nvPr>
        </p:nvSpPr>
        <p:spPr/>
        <p:txBody>
          <a:bodyPr/>
          <a:lstStyle/>
          <a:p>
            <a:pPr>
              <a:defRPr/>
            </a:pPr>
            <a:fld id="{D03C9C25-0333-E742-A79B-1A854EE995ED}" type="slidenum">
              <a:rPr lang="en-US" altLang="zh-CN" smtClean="0"/>
              <a:pPr>
                <a:defRPr/>
              </a:pPr>
              <a:t>198</a:t>
            </a:fld>
            <a:endParaRPr lang="en-US" altLang="zh-CN"/>
          </a:p>
        </p:txBody>
      </p:sp>
    </p:spTree>
    <p:extLst>
      <p:ext uri="{BB962C8B-B14F-4D97-AF65-F5344CB8AC3E}">
        <p14:creationId xmlns:p14="http://schemas.microsoft.com/office/powerpoint/2010/main" val="22019244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kumimoji="1" lang="zh-CN" altLang="zh-CN" sz="1200" kern="1200" dirty="0">
                <a:solidFill>
                  <a:schemeClr val="tx1"/>
                </a:solidFill>
                <a:effectLst/>
                <a:latin typeface="Times New Roman" panose="02020603050405020304" charset="0"/>
                <a:ea typeface="宋体" panose="02010600030101010101" pitchFamily="2" charset="-122"/>
                <a:cs typeface="宋体" panose="02010600030101010101" pitchFamily="2" charset="-122"/>
              </a:rPr>
              <a:t>“课程思政”强调的是专业教育与思政教育目标和方向的一致，强调的是知识传授、技能培养、价值引领和育人导向的有机统一。</a:t>
            </a:r>
            <a:endParaRPr kumimoji="1" lang="en-US" altLang="zh-CN" sz="1200" kern="1200" dirty="0">
              <a:solidFill>
                <a:schemeClr val="tx1"/>
              </a:solidFill>
              <a:effectLst/>
              <a:latin typeface="Times New Roman" panose="02020603050405020304" charset="0"/>
              <a:ea typeface="宋体" panose="02010600030101010101" pitchFamily="2" charset="-122"/>
              <a:cs typeface="宋体" panose="02010600030101010101" pitchFamily="2" charset="-122"/>
            </a:endParaRPr>
          </a:p>
          <a:p>
            <a:r>
              <a:rPr kumimoji="1" lang="zh-CN" altLang="zh-CN" sz="1200" kern="1200" dirty="0">
                <a:solidFill>
                  <a:schemeClr val="tx1"/>
                </a:solidFill>
                <a:effectLst/>
                <a:latin typeface="Times New Roman" panose="02020603050405020304" charset="0"/>
                <a:ea typeface="宋体" panose="02010600030101010101" pitchFamily="2" charset="-122"/>
                <a:cs typeface="宋体" panose="02010600030101010101" pitchFamily="2" charset="-122"/>
              </a:rPr>
              <a:t>深挖经济与中华儒家思想的共通点</a:t>
            </a:r>
            <a:endParaRPr lang="zh-CN" altLang="en-US" dirty="0"/>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6</a:t>
            </a:fld>
            <a:endParaRPr lang="en-US" altLang="zh-CN"/>
          </a:p>
        </p:txBody>
      </p:sp>
    </p:spTree>
    <p:extLst>
      <p:ext uri="{BB962C8B-B14F-4D97-AF65-F5344CB8AC3E}">
        <p14:creationId xmlns:p14="http://schemas.microsoft.com/office/powerpoint/2010/main" val="40018927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6C8260-DDEC-4BB9-73E7-2832D72EB5D5}"/>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BBA369FB-2BF5-9946-8D59-5FA6E7C948A0}"/>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3D9CB25E-6B01-9CA0-83B7-D7FA92F9C035}"/>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B2DD918E-6703-2E63-4A23-C0424C9CAD5C}"/>
              </a:ext>
            </a:extLst>
          </p:cNvPr>
          <p:cNvSpPr>
            <a:spLocks noGrp="1"/>
          </p:cNvSpPr>
          <p:nvPr>
            <p:ph type="sldNum" sz="quarter" idx="10"/>
          </p:nvPr>
        </p:nvSpPr>
        <p:spPr/>
        <p:txBody>
          <a:bodyPr/>
          <a:lstStyle/>
          <a:p>
            <a:pPr>
              <a:defRPr/>
            </a:pPr>
            <a:fld id="{D03C9C25-0333-E742-A79B-1A854EE995ED}" type="slidenum">
              <a:rPr lang="en-US" altLang="zh-CN" smtClean="0"/>
              <a:pPr>
                <a:defRPr/>
              </a:pPr>
              <a:t>206</a:t>
            </a:fld>
            <a:endParaRPr lang="en-US" altLang="zh-CN"/>
          </a:p>
        </p:txBody>
      </p:sp>
    </p:spTree>
    <p:extLst>
      <p:ext uri="{BB962C8B-B14F-4D97-AF65-F5344CB8AC3E}">
        <p14:creationId xmlns:p14="http://schemas.microsoft.com/office/powerpoint/2010/main" val="209880522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90FB54D-3A91-C677-489C-5E0D20DBD78B}"/>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282F1BCD-A92B-9B05-1126-A8292051CE80}"/>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52C4DA40-690D-DF0F-F9EC-F4E5E3AF13DC}"/>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83D7F839-1DB4-DC75-353F-7C58A63180AE}"/>
              </a:ext>
            </a:extLst>
          </p:cNvPr>
          <p:cNvSpPr>
            <a:spLocks noGrp="1"/>
          </p:cNvSpPr>
          <p:nvPr>
            <p:ph type="sldNum" sz="quarter" idx="10"/>
          </p:nvPr>
        </p:nvSpPr>
        <p:spPr/>
        <p:txBody>
          <a:bodyPr/>
          <a:lstStyle/>
          <a:p>
            <a:pPr>
              <a:defRPr/>
            </a:pPr>
            <a:fld id="{D03C9C25-0333-E742-A79B-1A854EE995ED}" type="slidenum">
              <a:rPr lang="en-US" altLang="zh-CN" smtClean="0"/>
              <a:pPr>
                <a:defRPr/>
              </a:pPr>
              <a:t>207</a:t>
            </a:fld>
            <a:endParaRPr lang="en-US" altLang="zh-CN"/>
          </a:p>
        </p:txBody>
      </p:sp>
    </p:spTree>
    <p:extLst>
      <p:ext uri="{BB962C8B-B14F-4D97-AF65-F5344CB8AC3E}">
        <p14:creationId xmlns:p14="http://schemas.microsoft.com/office/powerpoint/2010/main" val="90870909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1163A9-BA2D-D5EC-2852-CD2453FFB28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47265F0-3B0D-6C53-CF6E-617D286156A3}"/>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CCE40332-0735-46F1-C2CF-C2EA61FEC025}"/>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752D277F-5844-7CA6-79F8-DB0AE1F42B4A}"/>
              </a:ext>
            </a:extLst>
          </p:cNvPr>
          <p:cNvSpPr>
            <a:spLocks noGrp="1"/>
          </p:cNvSpPr>
          <p:nvPr>
            <p:ph type="sldNum" sz="quarter" idx="10"/>
          </p:nvPr>
        </p:nvSpPr>
        <p:spPr/>
        <p:txBody>
          <a:bodyPr/>
          <a:lstStyle/>
          <a:p>
            <a:pPr>
              <a:defRPr/>
            </a:pPr>
            <a:fld id="{D03C9C25-0333-E742-A79B-1A854EE995ED}" type="slidenum">
              <a:rPr lang="en-US" altLang="zh-CN" smtClean="0"/>
              <a:pPr>
                <a:defRPr/>
              </a:pPr>
              <a:t>208</a:t>
            </a:fld>
            <a:endParaRPr lang="en-US" altLang="zh-CN"/>
          </a:p>
        </p:txBody>
      </p:sp>
    </p:spTree>
    <p:extLst>
      <p:ext uri="{BB962C8B-B14F-4D97-AF65-F5344CB8AC3E}">
        <p14:creationId xmlns:p14="http://schemas.microsoft.com/office/powerpoint/2010/main" val="29310480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445810-5807-6697-8D13-F3876E072F2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AD13E2F-9942-F5A8-F202-0A36CCFA6001}"/>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C0130317-5468-B47D-221F-82524062DACB}"/>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93DA60C6-2BE7-63D2-A8CF-08D8D8990CF1}"/>
              </a:ext>
            </a:extLst>
          </p:cNvPr>
          <p:cNvSpPr>
            <a:spLocks noGrp="1"/>
          </p:cNvSpPr>
          <p:nvPr>
            <p:ph type="sldNum" sz="quarter" idx="10"/>
          </p:nvPr>
        </p:nvSpPr>
        <p:spPr/>
        <p:txBody>
          <a:bodyPr/>
          <a:lstStyle/>
          <a:p>
            <a:pPr>
              <a:defRPr/>
            </a:pPr>
            <a:fld id="{D03C9C25-0333-E742-A79B-1A854EE995ED}" type="slidenum">
              <a:rPr lang="en-US" altLang="zh-CN" smtClean="0"/>
              <a:pPr>
                <a:defRPr/>
              </a:pPr>
              <a:t>209</a:t>
            </a:fld>
            <a:endParaRPr lang="en-US" altLang="zh-CN"/>
          </a:p>
        </p:txBody>
      </p:sp>
    </p:spTree>
    <p:extLst>
      <p:ext uri="{BB962C8B-B14F-4D97-AF65-F5344CB8AC3E}">
        <p14:creationId xmlns:p14="http://schemas.microsoft.com/office/powerpoint/2010/main" val="414653143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940EFB-F2AC-6960-A970-DF6A3E0F365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A398CDB-22D8-B5A8-6E77-864597A4AC8D}"/>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96D8F1C4-DDBF-668D-E785-24236BE5D988}"/>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D4046764-BD3B-D86B-33E5-159D269E614C}"/>
              </a:ext>
            </a:extLst>
          </p:cNvPr>
          <p:cNvSpPr>
            <a:spLocks noGrp="1"/>
          </p:cNvSpPr>
          <p:nvPr>
            <p:ph type="sldNum" sz="quarter" idx="10"/>
          </p:nvPr>
        </p:nvSpPr>
        <p:spPr/>
        <p:txBody>
          <a:bodyPr/>
          <a:lstStyle/>
          <a:p>
            <a:pPr>
              <a:defRPr/>
            </a:pPr>
            <a:fld id="{D03C9C25-0333-E742-A79B-1A854EE995ED}" type="slidenum">
              <a:rPr lang="en-US" altLang="zh-CN" smtClean="0"/>
              <a:pPr>
                <a:defRPr/>
              </a:pPr>
              <a:t>210</a:t>
            </a:fld>
            <a:endParaRPr lang="en-US" altLang="zh-CN"/>
          </a:p>
        </p:txBody>
      </p:sp>
    </p:spTree>
    <p:extLst>
      <p:ext uri="{BB962C8B-B14F-4D97-AF65-F5344CB8AC3E}">
        <p14:creationId xmlns:p14="http://schemas.microsoft.com/office/powerpoint/2010/main" val="61237835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9BEE1F-A6C9-50BF-C7B3-D5931C67FD04}"/>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A654F45-4483-5A9A-45E4-F2D8262FAE4E}"/>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9F27C70A-6711-100C-F1AC-4223BB637261}"/>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ED7AE2E0-4479-D6BC-4771-00CDA33DFE27}"/>
              </a:ext>
            </a:extLst>
          </p:cNvPr>
          <p:cNvSpPr>
            <a:spLocks noGrp="1"/>
          </p:cNvSpPr>
          <p:nvPr>
            <p:ph type="sldNum" sz="quarter" idx="10"/>
          </p:nvPr>
        </p:nvSpPr>
        <p:spPr/>
        <p:txBody>
          <a:bodyPr/>
          <a:lstStyle/>
          <a:p>
            <a:pPr>
              <a:defRPr/>
            </a:pPr>
            <a:fld id="{D03C9C25-0333-E742-A79B-1A854EE995ED}" type="slidenum">
              <a:rPr lang="en-US" altLang="zh-CN" smtClean="0"/>
              <a:pPr>
                <a:defRPr/>
              </a:pPr>
              <a:t>211</a:t>
            </a:fld>
            <a:endParaRPr lang="en-US" altLang="zh-CN"/>
          </a:p>
        </p:txBody>
      </p:sp>
    </p:spTree>
    <p:extLst>
      <p:ext uri="{BB962C8B-B14F-4D97-AF65-F5344CB8AC3E}">
        <p14:creationId xmlns:p14="http://schemas.microsoft.com/office/powerpoint/2010/main" val="370699559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5794AE-8D4D-991C-C23E-91301A38E18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0642CA66-BF61-A198-B6E6-D8F4141361F0}"/>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164FF849-A35C-2142-6EB8-ACE7EE1DDA05}"/>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41CF114C-FD64-2CE4-2883-24EFFA3DB674}"/>
              </a:ext>
            </a:extLst>
          </p:cNvPr>
          <p:cNvSpPr>
            <a:spLocks noGrp="1"/>
          </p:cNvSpPr>
          <p:nvPr>
            <p:ph type="sldNum" sz="quarter" idx="10"/>
          </p:nvPr>
        </p:nvSpPr>
        <p:spPr/>
        <p:txBody>
          <a:bodyPr/>
          <a:lstStyle/>
          <a:p>
            <a:pPr>
              <a:defRPr/>
            </a:pPr>
            <a:fld id="{D03C9C25-0333-E742-A79B-1A854EE995ED}" type="slidenum">
              <a:rPr lang="en-US" altLang="zh-CN" smtClean="0"/>
              <a:pPr>
                <a:defRPr/>
              </a:pPr>
              <a:t>212</a:t>
            </a:fld>
            <a:endParaRPr lang="en-US" altLang="zh-CN"/>
          </a:p>
        </p:txBody>
      </p:sp>
    </p:spTree>
    <p:extLst>
      <p:ext uri="{BB962C8B-B14F-4D97-AF65-F5344CB8AC3E}">
        <p14:creationId xmlns:p14="http://schemas.microsoft.com/office/powerpoint/2010/main" val="323589907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8E5BB6-9EE4-E1F4-8D12-4F8B99EBA640}"/>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8C2AD93-0B8D-4058-84F3-3E6131133D7B}"/>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D175EC1D-E088-F95E-7ADD-CD99AA4300AF}"/>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5E9E4AF2-786D-2BCE-04E1-CC9917D39333}"/>
              </a:ext>
            </a:extLst>
          </p:cNvPr>
          <p:cNvSpPr>
            <a:spLocks noGrp="1"/>
          </p:cNvSpPr>
          <p:nvPr>
            <p:ph type="sldNum" sz="quarter" idx="10"/>
          </p:nvPr>
        </p:nvSpPr>
        <p:spPr/>
        <p:txBody>
          <a:bodyPr/>
          <a:lstStyle/>
          <a:p>
            <a:pPr>
              <a:defRPr/>
            </a:pPr>
            <a:fld id="{D03C9C25-0333-E742-A79B-1A854EE995ED}" type="slidenum">
              <a:rPr lang="en-US" altLang="zh-CN" smtClean="0"/>
              <a:pPr>
                <a:defRPr/>
              </a:pPr>
              <a:t>213</a:t>
            </a:fld>
            <a:endParaRPr lang="en-US" altLang="zh-CN"/>
          </a:p>
        </p:txBody>
      </p:sp>
    </p:spTree>
    <p:extLst>
      <p:ext uri="{BB962C8B-B14F-4D97-AF65-F5344CB8AC3E}">
        <p14:creationId xmlns:p14="http://schemas.microsoft.com/office/powerpoint/2010/main" val="31463760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5E5364-CCF7-A316-F955-263AEB7DE3F0}"/>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8AF369B-63C5-953F-2F24-DA86FD306362}"/>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D80F4410-C189-E62B-10E5-27A2CE1010D2}"/>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B6FC9D91-8CD3-4CDB-C2BD-D2504C823020}"/>
              </a:ext>
            </a:extLst>
          </p:cNvPr>
          <p:cNvSpPr>
            <a:spLocks noGrp="1"/>
          </p:cNvSpPr>
          <p:nvPr>
            <p:ph type="sldNum" sz="quarter" idx="10"/>
          </p:nvPr>
        </p:nvSpPr>
        <p:spPr/>
        <p:txBody>
          <a:bodyPr/>
          <a:lstStyle/>
          <a:p>
            <a:pPr>
              <a:defRPr/>
            </a:pPr>
            <a:fld id="{D03C9C25-0333-E742-A79B-1A854EE995ED}" type="slidenum">
              <a:rPr lang="en-US" altLang="zh-CN" smtClean="0"/>
              <a:pPr>
                <a:defRPr/>
              </a:pPr>
              <a:t>214</a:t>
            </a:fld>
            <a:endParaRPr lang="en-US" altLang="zh-CN"/>
          </a:p>
        </p:txBody>
      </p:sp>
    </p:spTree>
    <p:extLst>
      <p:ext uri="{BB962C8B-B14F-4D97-AF65-F5344CB8AC3E}">
        <p14:creationId xmlns:p14="http://schemas.microsoft.com/office/powerpoint/2010/main" val="2985225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DCDB57-DBC8-1AD9-5762-2236D1A5D58F}"/>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F88B1D78-A80E-AAE8-0838-01022575D3A7}"/>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9ECDEEA0-2582-795B-8FBD-9D0DDEA8372D}"/>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606E8378-60B0-0CE3-3D9C-610ACDED988C}"/>
              </a:ext>
            </a:extLst>
          </p:cNvPr>
          <p:cNvSpPr>
            <a:spLocks noGrp="1"/>
          </p:cNvSpPr>
          <p:nvPr>
            <p:ph type="sldNum" sz="quarter" idx="10"/>
          </p:nvPr>
        </p:nvSpPr>
        <p:spPr/>
        <p:txBody>
          <a:bodyPr/>
          <a:lstStyle/>
          <a:p>
            <a:pPr>
              <a:defRPr/>
            </a:pPr>
            <a:fld id="{D03C9C25-0333-E742-A79B-1A854EE995ED}" type="slidenum">
              <a:rPr lang="en-US" altLang="zh-CN" smtClean="0"/>
              <a:pPr>
                <a:defRPr/>
              </a:pPr>
              <a:t>215</a:t>
            </a:fld>
            <a:endParaRPr lang="en-US" altLang="zh-CN"/>
          </a:p>
        </p:txBody>
      </p:sp>
    </p:spTree>
    <p:extLst>
      <p:ext uri="{BB962C8B-B14F-4D97-AF65-F5344CB8AC3E}">
        <p14:creationId xmlns:p14="http://schemas.microsoft.com/office/powerpoint/2010/main" val="18986380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kumimoji="1" lang="zh-CN" altLang="en-US" sz="1200" b="0" i="0" u="none" strike="noStrike" kern="1200" dirty="0">
                <a:solidFill>
                  <a:schemeClr val="tx1"/>
                </a:solidFill>
                <a:effectLst/>
                <a:latin typeface="Times New Roman" panose="02020603050405020304" charset="0"/>
                <a:ea typeface="宋体" panose="02010600030101010101" pitchFamily="2" charset="-122"/>
                <a:cs typeface="宋体" panose="02010600030101010101" pitchFamily="2" charset="-122"/>
              </a:rPr>
              <a:t>春秋战国时期的齐国</a:t>
            </a:r>
            <a:endParaRPr lang="zh-CN" altLang="en-US" dirty="0"/>
          </a:p>
        </p:txBody>
      </p:sp>
      <p:sp>
        <p:nvSpPr>
          <p:cNvPr id="4" name="灯片编号占位符 3"/>
          <p:cNvSpPr>
            <a:spLocks noGrp="1"/>
          </p:cNvSpPr>
          <p:nvPr>
            <p:ph type="sldNum" sz="quarter" idx="10"/>
          </p:nvPr>
        </p:nvSpPr>
        <p:spPr/>
        <p:txBody>
          <a:bodyPr/>
          <a:lstStyle/>
          <a:p>
            <a:pPr>
              <a:defRPr/>
            </a:pPr>
            <a:fld id="{0B6375C3-9C69-E94B-81F9-EA12B6B8EAE3}" type="slidenum">
              <a:rPr lang="en-US" altLang="zh-CN" smtClean="0"/>
              <a:t>7</a:t>
            </a:fld>
            <a:endParaRPr lang="en-US" altLang="zh-CN"/>
          </a:p>
        </p:txBody>
      </p:sp>
    </p:spTree>
    <p:extLst>
      <p:ext uri="{BB962C8B-B14F-4D97-AF65-F5344CB8AC3E}">
        <p14:creationId xmlns:p14="http://schemas.microsoft.com/office/powerpoint/2010/main" val="14136228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B7F79E-33D5-F5C1-8366-C25EA58CE576}"/>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4856CB1A-53C6-9D79-71BE-802EA46BAB06}"/>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E9D9CDD6-DB2D-7DAF-D028-7AB11B08C555}"/>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194AB75F-BE90-FB9B-5AE3-E7BC4B115730}"/>
              </a:ext>
            </a:extLst>
          </p:cNvPr>
          <p:cNvSpPr>
            <a:spLocks noGrp="1"/>
          </p:cNvSpPr>
          <p:nvPr>
            <p:ph type="sldNum" sz="quarter" idx="10"/>
          </p:nvPr>
        </p:nvSpPr>
        <p:spPr/>
        <p:txBody>
          <a:bodyPr/>
          <a:lstStyle/>
          <a:p>
            <a:pPr>
              <a:defRPr/>
            </a:pPr>
            <a:fld id="{D03C9C25-0333-E742-A79B-1A854EE995ED}" type="slidenum">
              <a:rPr lang="en-US" altLang="zh-CN" smtClean="0"/>
              <a:pPr>
                <a:defRPr/>
              </a:pPr>
              <a:t>216</a:t>
            </a:fld>
            <a:endParaRPr lang="en-US" altLang="zh-CN"/>
          </a:p>
        </p:txBody>
      </p:sp>
    </p:spTree>
    <p:extLst>
      <p:ext uri="{BB962C8B-B14F-4D97-AF65-F5344CB8AC3E}">
        <p14:creationId xmlns:p14="http://schemas.microsoft.com/office/powerpoint/2010/main" val="220444844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7485E2-561F-17C1-5097-4B59F32E7798}"/>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6480E2F9-5B5B-2A7B-B5CB-6A7C1F842DFB}"/>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46B4ABA1-8093-E3AB-77E3-7BEF81A68B85}"/>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4CD45C5E-9B2D-F5C1-3CA2-5F817397D90F}"/>
              </a:ext>
            </a:extLst>
          </p:cNvPr>
          <p:cNvSpPr>
            <a:spLocks noGrp="1"/>
          </p:cNvSpPr>
          <p:nvPr>
            <p:ph type="sldNum" sz="quarter" idx="10"/>
          </p:nvPr>
        </p:nvSpPr>
        <p:spPr/>
        <p:txBody>
          <a:bodyPr/>
          <a:lstStyle/>
          <a:p>
            <a:pPr>
              <a:defRPr/>
            </a:pPr>
            <a:fld id="{D03C9C25-0333-E742-A79B-1A854EE995ED}" type="slidenum">
              <a:rPr lang="en-US" altLang="zh-CN" smtClean="0"/>
              <a:pPr>
                <a:defRPr/>
              </a:pPr>
              <a:t>217</a:t>
            </a:fld>
            <a:endParaRPr lang="en-US" altLang="zh-CN"/>
          </a:p>
        </p:txBody>
      </p:sp>
    </p:spTree>
    <p:extLst>
      <p:ext uri="{BB962C8B-B14F-4D97-AF65-F5344CB8AC3E}">
        <p14:creationId xmlns:p14="http://schemas.microsoft.com/office/powerpoint/2010/main" val="4405033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5608EA-0B70-FEB4-C92E-2DEB0DFDCC21}"/>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CA1F323C-D170-0094-F77A-37D80B733238}"/>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CBFF3529-954A-CBB4-78F5-20602C57AF5B}"/>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02FEF606-57C2-0DCE-6EE6-4761529FF736}"/>
              </a:ext>
            </a:extLst>
          </p:cNvPr>
          <p:cNvSpPr>
            <a:spLocks noGrp="1"/>
          </p:cNvSpPr>
          <p:nvPr>
            <p:ph type="sldNum" sz="quarter" idx="10"/>
          </p:nvPr>
        </p:nvSpPr>
        <p:spPr/>
        <p:txBody>
          <a:bodyPr/>
          <a:lstStyle/>
          <a:p>
            <a:pPr>
              <a:defRPr/>
            </a:pPr>
            <a:fld id="{D03C9C25-0333-E742-A79B-1A854EE995ED}" type="slidenum">
              <a:rPr lang="en-US" altLang="zh-CN" smtClean="0"/>
              <a:pPr>
                <a:defRPr/>
              </a:pPr>
              <a:t>218</a:t>
            </a:fld>
            <a:endParaRPr lang="en-US" altLang="zh-CN"/>
          </a:p>
        </p:txBody>
      </p:sp>
    </p:spTree>
    <p:extLst>
      <p:ext uri="{BB962C8B-B14F-4D97-AF65-F5344CB8AC3E}">
        <p14:creationId xmlns:p14="http://schemas.microsoft.com/office/powerpoint/2010/main" val="216607518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EA6B5C-261F-26DC-DE15-DAC7F605EA5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0E745B57-C49C-16C8-201B-C1F67A3AC99C}"/>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CF199BC6-391F-FA2F-4525-7AB80A45D221}"/>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19F20F2E-A08D-CAE1-8DFD-592C9D3A0D61}"/>
              </a:ext>
            </a:extLst>
          </p:cNvPr>
          <p:cNvSpPr>
            <a:spLocks noGrp="1"/>
          </p:cNvSpPr>
          <p:nvPr>
            <p:ph type="sldNum" sz="quarter" idx="10"/>
          </p:nvPr>
        </p:nvSpPr>
        <p:spPr/>
        <p:txBody>
          <a:bodyPr/>
          <a:lstStyle/>
          <a:p>
            <a:pPr>
              <a:defRPr/>
            </a:pPr>
            <a:fld id="{D03C9C25-0333-E742-A79B-1A854EE995ED}" type="slidenum">
              <a:rPr lang="en-US" altLang="zh-CN" smtClean="0"/>
              <a:pPr>
                <a:defRPr/>
              </a:pPr>
              <a:t>219</a:t>
            </a:fld>
            <a:endParaRPr lang="en-US" altLang="zh-CN"/>
          </a:p>
        </p:txBody>
      </p:sp>
    </p:spTree>
    <p:extLst>
      <p:ext uri="{BB962C8B-B14F-4D97-AF65-F5344CB8AC3E}">
        <p14:creationId xmlns:p14="http://schemas.microsoft.com/office/powerpoint/2010/main" val="339515965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C95F1B-CE33-8DDB-4549-25C00C0E726D}"/>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3DC4198C-C8F0-0FA5-3A3C-DB612607A000}"/>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8A7181C0-F1A4-3D95-4127-4B1704EC2C2C}"/>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CD12817B-12CA-CC71-F095-230F5DA88308}"/>
              </a:ext>
            </a:extLst>
          </p:cNvPr>
          <p:cNvSpPr>
            <a:spLocks noGrp="1"/>
          </p:cNvSpPr>
          <p:nvPr>
            <p:ph type="sldNum" sz="quarter" idx="10"/>
          </p:nvPr>
        </p:nvSpPr>
        <p:spPr/>
        <p:txBody>
          <a:bodyPr/>
          <a:lstStyle/>
          <a:p>
            <a:pPr>
              <a:defRPr/>
            </a:pPr>
            <a:fld id="{D03C9C25-0333-E742-A79B-1A854EE995ED}" type="slidenum">
              <a:rPr lang="en-US" altLang="zh-CN" smtClean="0"/>
              <a:pPr>
                <a:defRPr/>
              </a:pPr>
              <a:t>220</a:t>
            </a:fld>
            <a:endParaRPr lang="en-US" altLang="zh-CN"/>
          </a:p>
        </p:txBody>
      </p:sp>
    </p:spTree>
    <p:extLst>
      <p:ext uri="{BB962C8B-B14F-4D97-AF65-F5344CB8AC3E}">
        <p14:creationId xmlns:p14="http://schemas.microsoft.com/office/powerpoint/2010/main" val="147115974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3D1045-4EC6-D7F2-80FF-7A2BA0A595E0}"/>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4887A4B-56E4-F620-4496-675AB2FF0009}"/>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F49A010E-32D0-149F-34C3-92367D8AE3F6}"/>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3DCD43CE-0798-9FD7-33AA-097AC04CB30E}"/>
              </a:ext>
            </a:extLst>
          </p:cNvPr>
          <p:cNvSpPr>
            <a:spLocks noGrp="1"/>
          </p:cNvSpPr>
          <p:nvPr>
            <p:ph type="sldNum" sz="quarter" idx="10"/>
          </p:nvPr>
        </p:nvSpPr>
        <p:spPr/>
        <p:txBody>
          <a:bodyPr/>
          <a:lstStyle/>
          <a:p>
            <a:pPr>
              <a:defRPr/>
            </a:pPr>
            <a:fld id="{D03C9C25-0333-E742-A79B-1A854EE995ED}" type="slidenum">
              <a:rPr lang="en-US" altLang="zh-CN" smtClean="0"/>
              <a:pPr>
                <a:defRPr/>
              </a:pPr>
              <a:t>221</a:t>
            </a:fld>
            <a:endParaRPr lang="en-US" altLang="zh-CN"/>
          </a:p>
        </p:txBody>
      </p:sp>
    </p:spTree>
    <p:extLst>
      <p:ext uri="{BB962C8B-B14F-4D97-AF65-F5344CB8AC3E}">
        <p14:creationId xmlns:p14="http://schemas.microsoft.com/office/powerpoint/2010/main" val="311734615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2A591-79C9-CE7D-567B-FD12DC6E060E}"/>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84B4D9C1-9B1A-BFF0-6807-C0CDD411ED88}"/>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9C9A4E0B-2C0D-9542-352C-6CFD49213F86}"/>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3F8865FE-829C-65C6-3C3C-483A5504DD28}"/>
              </a:ext>
            </a:extLst>
          </p:cNvPr>
          <p:cNvSpPr>
            <a:spLocks noGrp="1"/>
          </p:cNvSpPr>
          <p:nvPr>
            <p:ph type="sldNum" sz="quarter" idx="10"/>
          </p:nvPr>
        </p:nvSpPr>
        <p:spPr/>
        <p:txBody>
          <a:bodyPr/>
          <a:lstStyle/>
          <a:p>
            <a:pPr>
              <a:defRPr/>
            </a:pPr>
            <a:fld id="{D03C9C25-0333-E742-A79B-1A854EE995ED}" type="slidenum">
              <a:rPr lang="en-US" altLang="zh-CN" smtClean="0"/>
              <a:pPr>
                <a:defRPr/>
              </a:pPr>
              <a:t>222</a:t>
            </a:fld>
            <a:endParaRPr lang="en-US" altLang="zh-CN"/>
          </a:p>
        </p:txBody>
      </p:sp>
    </p:spTree>
    <p:extLst>
      <p:ext uri="{BB962C8B-B14F-4D97-AF65-F5344CB8AC3E}">
        <p14:creationId xmlns:p14="http://schemas.microsoft.com/office/powerpoint/2010/main" val="213500484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1354D2-BFE4-F3B2-DB99-7657F96E26DC}"/>
            </a:ext>
          </a:extLst>
        </p:cNvPr>
        <p:cNvGrpSpPr/>
        <p:nvPr/>
      </p:nvGrpSpPr>
      <p:grpSpPr>
        <a:xfrm>
          <a:off x="0" y="0"/>
          <a:ext cx="0" cy="0"/>
          <a:chOff x="0" y="0"/>
          <a:chExt cx="0" cy="0"/>
        </a:xfrm>
      </p:grpSpPr>
      <p:sp>
        <p:nvSpPr>
          <p:cNvPr id="2" name="幻灯片图像占位符 1">
            <a:extLst>
              <a:ext uri="{FF2B5EF4-FFF2-40B4-BE49-F238E27FC236}">
                <a16:creationId xmlns:a16="http://schemas.microsoft.com/office/drawing/2014/main" id="{572AB88F-13D9-BB0F-3A25-E901D0371370}"/>
              </a:ext>
            </a:extLst>
          </p:cNvPr>
          <p:cNvSpPr>
            <a:spLocks noGrp="1" noRot="1" noChangeAspect="1"/>
          </p:cNvSpPr>
          <p:nvPr>
            <p:ph type="sldImg"/>
          </p:nvPr>
        </p:nvSpPr>
        <p:spPr>
          <a:xfrm>
            <a:off x="992188" y="768350"/>
            <a:ext cx="5114925" cy="3836988"/>
          </a:xfrm>
        </p:spPr>
      </p:sp>
      <p:sp>
        <p:nvSpPr>
          <p:cNvPr id="3" name="备注占位符 2">
            <a:extLst>
              <a:ext uri="{FF2B5EF4-FFF2-40B4-BE49-F238E27FC236}">
                <a16:creationId xmlns:a16="http://schemas.microsoft.com/office/drawing/2014/main" id="{BB57306A-A991-F344-A601-E54E3290805A}"/>
              </a:ext>
            </a:extLst>
          </p:cNvPr>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a:extLst>
              <a:ext uri="{FF2B5EF4-FFF2-40B4-BE49-F238E27FC236}">
                <a16:creationId xmlns:a16="http://schemas.microsoft.com/office/drawing/2014/main" id="{593E62FC-676F-0D68-E7F3-F495AC44F9F6}"/>
              </a:ext>
            </a:extLst>
          </p:cNvPr>
          <p:cNvSpPr>
            <a:spLocks noGrp="1"/>
          </p:cNvSpPr>
          <p:nvPr>
            <p:ph type="sldNum" sz="quarter" idx="10"/>
          </p:nvPr>
        </p:nvSpPr>
        <p:spPr/>
        <p:txBody>
          <a:bodyPr/>
          <a:lstStyle/>
          <a:p>
            <a:pPr>
              <a:defRPr/>
            </a:pPr>
            <a:fld id="{D03C9C25-0333-E742-A79B-1A854EE995ED}" type="slidenum">
              <a:rPr lang="en-US" altLang="zh-CN" smtClean="0"/>
              <a:pPr>
                <a:defRPr/>
              </a:pPr>
              <a:t>223</a:t>
            </a:fld>
            <a:endParaRPr lang="en-US" altLang="zh-CN"/>
          </a:p>
        </p:txBody>
      </p:sp>
    </p:spTree>
    <p:extLst>
      <p:ext uri="{BB962C8B-B14F-4D97-AF65-F5344CB8AC3E}">
        <p14:creationId xmlns:p14="http://schemas.microsoft.com/office/powerpoint/2010/main" val="36645994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r>
              <a:rPr kumimoji="1" lang="zh-CN" altLang="en-US" dirty="0">
                <a:solidFill>
                  <a:srgbClr val="FF0000"/>
                </a:solidFill>
                <a:latin typeface="黑体"/>
                <a:ea typeface="黑体"/>
                <a:cs typeface="黑体"/>
              </a:rPr>
              <a:t>所谓“逆向选择”（</a:t>
            </a:r>
            <a:r>
              <a:rPr kumimoji="1" lang="en-US" altLang="zh-CN" dirty="0">
                <a:solidFill>
                  <a:srgbClr val="FF0000"/>
                </a:solidFill>
                <a:latin typeface="黑体"/>
                <a:ea typeface="黑体"/>
                <a:cs typeface="黑体"/>
              </a:rPr>
              <a:t>adverse selection</a:t>
            </a:r>
            <a:r>
              <a:rPr kumimoji="1" lang="zh-CN" altLang="en-US" dirty="0">
                <a:solidFill>
                  <a:srgbClr val="FF0000"/>
                </a:solidFill>
                <a:latin typeface="黑体"/>
                <a:ea typeface="黑体"/>
                <a:cs typeface="黑体"/>
              </a:rPr>
              <a:t>）定义为信息不对称所造成市场资源配置扭曲的现象。事前机会主义行为（逆向选择）</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事后机会主义行为（道德风险），</a:t>
            </a:r>
            <a:r>
              <a:rPr kumimoji="1" lang="zh-CN" altLang="en-US" sz="1200" kern="1200" dirty="0">
                <a:solidFill>
                  <a:schemeClr val="tx1"/>
                </a:solidFill>
                <a:latin typeface="Times New Roman" charset="0"/>
                <a:ea typeface="宋体" charset="0"/>
                <a:cs typeface="宋体" charset="0"/>
              </a:rPr>
              <a:t>机会主义</a:t>
            </a:r>
            <a:r>
              <a:rPr kumimoji="1" lang="en-US" altLang="zh-CN" sz="1200" kern="1200" dirty="0">
                <a:solidFill>
                  <a:schemeClr val="tx1"/>
                </a:solidFill>
                <a:latin typeface="Times New Roman" charset="0"/>
                <a:ea typeface="宋体" charset="0"/>
                <a:cs typeface="宋体" charset="0"/>
              </a:rPr>
              <a:t>(</a:t>
            </a:r>
            <a:r>
              <a:rPr kumimoji="1" lang="zh-CN" altLang="en-US" sz="1200" kern="1200" dirty="0">
                <a:solidFill>
                  <a:schemeClr val="tx1"/>
                </a:solidFill>
                <a:latin typeface="Times New Roman" charset="0"/>
                <a:ea typeface="宋体" charset="0"/>
                <a:cs typeface="宋体" charset="0"/>
              </a:rPr>
              <a:t>或者说投机</a:t>
            </a:r>
            <a:r>
              <a:rPr kumimoji="1" lang="en-US" altLang="zh-CN" sz="1200" kern="1200" dirty="0">
                <a:solidFill>
                  <a:schemeClr val="tx1"/>
                </a:solidFill>
                <a:latin typeface="Times New Roman" charset="0"/>
                <a:ea typeface="宋体" charset="0"/>
                <a:cs typeface="宋体" charset="0"/>
              </a:rPr>
              <a:t>)</a:t>
            </a:r>
            <a:r>
              <a:rPr kumimoji="1" lang="zh-CN" altLang="en-US" dirty="0">
                <a:solidFill>
                  <a:srgbClr val="FF0000"/>
                </a:solidFill>
                <a:latin typeface="黑体"/>
                <a:ea typeface="黑体"/>
                <a:cs typeface="黑体"/>
              </a:rPr>
              <a:t>。</a:t>
            </a:r>
          </a:p>
          <a:p>
            <a:r>
              <a:rPr kumimoji="1" lang="zh-CN" altLang="en-US" dirty="0">
                <a:solidFill>
                  <a:srgbClr val="FF0000"/>
                </a:solidFill>
                <a:latin typeface="黑体"/>
                <a:ea typeface="黑体"/>
                <a:cs typeface="黑体"/>
              </a:rPr>
              <a:t>由交易双方信息不对称和市场价格下降产生的劣质品驱逐优质品，进而出现市场交易产品平均质量下降的现象</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社会成交量小于实际均衡量。</a:t>
            </a:r>
          </a:p>
          <a:p>
            <a:r>
              <a:rPr kumimoji="1" lang="zh-CN" altLang="en-US" dirty="0">
                <a:solidFill>
                  <a:srgbClr val="FF0000"/>
                </a:solidFill>
                <a:latin typeface="黑体"/>
                <a:ea typeface="黑体"/>
                <a:cs typeface="黑体"/>
              </a:rPr>
              <a:t>市场竞争机制</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“优剩劣汰”，选择好的</a:t>
            </a:r>
            <a:r>
              <a:rPr kumimoji="1" lang="zh-CN" altLang="zh-CN" dirty="0">
                <a:solidFill>
                  <a:srgbClr val="FF0000"/>
                </a:solidFill>
                <a:latin typeface="黑体"/>
                <a:ea typeface="黑体"/>
                <a:cs typeface="黑体"/>
              </a:rPr>
              <a:t>;</a:t>
            </a:r>
            <a:r>
              <a:rPr kumimoji="1" lang="zh-CN" altLang="en-US" dirty="0">
                <a:solidFill>
                  <a:srgbClr val="FF0000"/>
                </a:solidFill>
                <a:latin typeface="黑体"/>
                <a:ea typeface="黑体"/>
                <a:cs typeface="黑体"/>
              </a:rPr>
              <a:t>信息不对称</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市场失灵</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“劣剩优汰”，选择却是差的</a:t>
            </a:r>
            <a:r>
              <a:rPr kumimoji="1" lang="zh-CN" altLang="en-US" dirty="0">
                <a:solidFill>
                  <a:srgbClr val="FF0000"/>
                </a:solidFill>
                <a:latin typeface="黑体"/>
                <a:ea typeface="黑体"/>
                <a:cs typeface="黑体"/>
                <a:sym typeface="Wingdings"/>
              </a:rPr>
              <a:t></a:t>
            </a:r>
            <a:r>
              <a:rPr kumimoji="1" lang="zh-CN" altLang="en-US" dirty="0">
                <a:solidFill>
                  <a:srgbClr val="FF0000"/>
                </a:solidFill>
                <a:latin typeface="黑体"/>
                <a:ea typeface="黑体"/>
                <a:cs typeface="黑体"/>
              </a:rPr>
              <a:t>逆向选择</a:t>
            </a:r>
          </a:p>
          <a:p>
            <a:endParaRPr kumimoji="1" lang="zh-CN" altLang="en-US" dirty="0">
              <a:solidFill>
                <a:srgbClr val="FF0000"/>
              </a:solidFill>
              <a:latin typeface="黑体"/>
              <a:ea typeface="黑体"/>
              <a:cs typeface="黑体"/>
            </a:endParaRPr>
          </a:p>
        </p:txBody>
      </p:sp>
      <p:sp>
        <p:nvSpPr>
          <p:cNvPr id="4" name="幻灯片编号占位符 3"/>
          <p:cNvSpPr>
            <a:spLocks noGrp="1"/>
          </p:cNvSpPr>
          <p:nvPr>
            <p:ph type="sldNum" sz="quarter" idx="10"/>
          </p:nvPr>
        </p:nvSpPr>
        <p:spPr/>
        <p:txBody>
          <a:bodyPr/>
          <a:lstStyle/>
          <a:p>
            <a:pPr>
              <a:defRPr/>
            </a:pPr>
            <a:fld id="{D03C9C25-0333-E742-A79B-1A854EE995ED}" type="slidenum">
              <a:rPr lang="en-US" altLang="zh-CN" smtClean="0"/>
              <a:pPr>
                <a:defRPr/>
              </a:pPr>
              <a:t>224</a:t>
            </a:fld>
            <a:endParaRPr lang="en-US" altLang="zh-CN"/>
          </a:p>
        </p:txBody>
      </p:sp>
    </p:spTree>
    <p:extLst>
      <p:ext uri="{BB962C8B-B14F-4D97-AF65-F5344CB8AC3E}">
        <p14:creationId xmlns:p14="http://schemas.microsoft.com/office/powerpoint/2010/main" val="52199905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992188" y="768350"/>
            <a:ext cx="5114925" cy="3836988"/>
          </a:xfrm>
        </p:spPr>
      </p:sp>
      <p:sp>
        <p:nvSpPr>
          <p:cNvPr id="3" name="备注占位符 2"/>
          <p:cNvSpPr>
            <a:spLocks noGrp="1"/>
          </p:cNvSpPr>
          <p:nvPr>
            <p:ph type="body" idx="1"/>
          </p:nvPr>
        </p:nvSpPr>
        <p:spPr/>
        <p:txBody>
          <a:bodyPr/>
          <a:lstStyle/>
          <a:p>
            <a:r>
              <a:rPr kumimoji="1" lang="zh-CN" altLang="zh-CN" sz="1200" kern="1200" dirty="0">
                <a:solidFill>
                  <a:schemeClr val="tx1"/>
                </a:solidFill>
                <a:effectLst/>
                <a:latin typeface="Times New Roman" charset="0"/>
                <a:ea typeface="宋体" charset="0"/>
                <a:cs typeface="宋体" charset="0"/>
              </a:rPr>
              <a:t>供应链中小企业都存在经营活动不透明、抗风险的能力差、规模较小、财务信息未公开等</a:t>
            </a:r>
            <a:r>
              <a:rPr kumimoji="1" lang="zh-CN" altLang="en-US" sz="1200" kern="1200" dirty="0">
                <a:solidFill>
                  <a:schemeClr val="tx1"/>
                </a:solidFill>
                <a:effectLst/>
                <a:latin typeface="Times New Roman" charset="0"/>
                <a:ea typeface="宋体" charset="0"/>
                <a:cs typeface="宋体" charset="0"/>
              </a:rPr>
              <a:t>问题</a:t>
            </a:r>
            <a:endParaRPr kumimoji="1" lang="zh-CN" altLang="en-US" dirty="0"/>
          </a:p>
        </p:txBody>
      </p:sp>
      <p:sp>
        <p:nvSpPr>
          <p:cNvPr id="4" name="幻灯片编号占位符 3"/>
          <p:cNvSpPr>
            <a:spLocks noGrp="1"/>
          </p:cNvSpPr>
          <p:nvPr>
            <p:ph type="sldNum" sz="quarter" idx="10"/>
          </p:nvPr>
        </p:nvSpPr>
        <p:spPr/>
        <p:txBody>
          <a:bodyPr/>
          <a:lstStyle/>
          <a:p>
            <a:pPr>
              <a:defRPr/>
            </a:pPr>
            <a:fld id="{D03C9C25-0333-E742-A79B-1A854EE995ED}" type="slidenum">
              <a:rPr lang="en-US" altLang="zh-CN" smtClean="0"/>
              <a:pPr>
                <a:defRPr/>
              </a:pPr>
              <a:t>226</a:t>
            </a:fld>
            <a:endParaRPr lang="en-US" altLang="zh-CN"/>
          </a:p>
        </p:txBody>
      </p:sp>
      <p:sp>
        <p:nvSpPr>
          <p:cNvPr id="5" name="日期占位符 4"/>
          <p:cNvSpPr>
            <a:spLocks noGrp="1"/>
          </p:cNvSpPr>
          <p:nvPr>
            <p:ph type="dt" idx="11"/>
          </p:nvPr>
        </p:nvSpPr>
        <p:spPr/>
        <p:txBody>
          <a:bodyPr/>
          <a:lstStyle/>
          <a:p>
            <a:pPr>
              <a:defRPr/>
            </a:pPr>
            <a:endParaRPr lang="en-US" altLang="zh-CN"/>
          </a:p>
        </p:txBody>
      </p:sp>
    </p:spTree>
    <p:extLst>
      <p:ext uri="{BB962C8B-B14F-4D97-AF65-F5344CB8AC3E}">
        <p14:creationId xmlns:p14="http://schemas.microsoft.com/office/powerpoint/2010/main" val="138630647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B19A1699-B976-7240-BA18-AF10AA768301}" type="slidenum">
              <a:rPr lang="en-US" altLang="zh-CN"/>
              <a:pPr>
                <a:defRPr/>
              </a:pPr>
              <a:t>11</a:t>
            </a:fld>
            <a:endParaRPr lang="en-US" altLang="zh-CN"/>
          </a:p>
        </p:txBody>
      </p:sp>
      <p:sp>
        <p:nvSpPr>
          <p:cNvPr id="26009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00963"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1E3ED4CF-4308-0F4F-8214-01B860779933}" type="slidenum">
              <a:rPr lang="en-US" altLang="zh-CN"/>
              <a:pPr>
                <a:defRPr/>
              </a:pPr>
              <a:t>12</a:t>
            </a:fld>
            <a:endParaRPr lang="en-US" altLang="zh-CN"/>
          </a:p>
        </p:txBody>
      </p:sp>
      <p:sp>
        <p:nvSpPr>
          <p:cNvPr id="22364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36419"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48A98B5F-D66A-3848-BEF4-932F2723212D}" type="slidenum">
              <a:rPr lang="en-US" altLang="zh-CN"/>
              <a:pPr>
                <a:defRPr/>
              </a:pPr>
              <a:t>13</a:t>
            </a:fld>
            <a:endParaRPr lang="en-US" altLang="zh-CN"/>
          </a:p>
        </p:txBody>
      </p:sp>
      <p:sp>
        <p:nvSpPr>
          <p:cNvPr id="22405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240515" name="Rectangle 3"/>
          <p:cNvSpPr>
            <a:spLocks noGrp="1" noChangeArrowheads="1"/>
          </p:cNvSpPr>
          <p:nvPr>
            <p:ph type="body" idx="1"/>
          </p:nvPr>
        </p:nvSpPr>
        <p:spPr/>
        <p:txBody>
          <a:bodyPr/>
          <a:lstStyle/>
          <a:p>
            <a:pPr>
              <a:defRPr/>
            </a:pP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zh-CN" altLang="en-US"/>
              <a:t>单击此处编辑母版副标题样式</a:t>
            </a:r>
          </a:p>
        </p:txBody>
      </p:sp>
      <p:sp>
        <p:nvSpPr>
          <p:cNvPr id="6" name="Rectangle 6"/>
          <p:cNvSpPr>
            <a:spLocks noGrp="1" noChangeArrowheads="1"/>
          </p:cNvSpPr>
          <p:nvPr>
            <p:ph type="sldNum" sz="quarter" idx="12"/>
          </p:nvPr>
        </p:nvSpPr>
        <p:spPr>
          <a:ln/>
        </p:spPr>
        <p:txBody>
          <a:bodyPr/>
          <a:lstStyle>
            <a:lvl1pPr>
              <a:defRPr/>
            </a:lvl1pPr>
          </a:lstStyle>
          <a:p>
            <a:pPr>
              <a:defRPr/>
            </a:pPr>
            <a:fld id="{4BAC1888-6B22-7540-AE3A-D38B7D3E9994}" type="slidenum">
              <a:rPr lang="en-US" altLang="zh-CN"/>
              <a:pPr>
                <a:defRPr/>
              </a:pPr>
              <a:t>‹#›</a:t>
            </a:fld>
            <a:endParaRPr lang="en-US" altLang="zh-CN"/>
          </a:p>
        </p:txBody>
      </p:sp>
    </p:spTree>
    <p:extLst>
      <p:ext uri="{BB962C8B-B14F-4D97-AF65-F5344CB8AC3E}">
        <p14:creationId xmlns:p14="http://schemas.microsoft.com/office/powerpoint/2010/main" val="382010048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1835696" y="0"/>
            <a:ext cx="5112568" cy="576792"/>
          </a:xfrm>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Rectangle 6"/>
          <p:cNvSpPr>
            <a:spLocks noGrp="1" noChangeArrowheads="1"/>
          </p:cNvSpPr>
          <p:nvPr>
            <p:ph type="sldNum" sz="quarter" idx="12"/>
          </p:nvPr>
        </p:nvSpPr>
        <p:spPr>
          <a:ln/>
        </p:spPr>
        <p:txBody>
          <a:bodyPr/>
          <a:lstStyle>
            <a:lvl1pPr>
              <a:defRPr/>
            </a:lvl1pPr>
          </a:lstStyle>
          <a:p>
            <a:pPr>
              <a:defRPr/>
            </a:pPr>
            <a:fld id="{A3CC2749-8722-E949-9535-306E1C4ABE4E}" type="slidenum">
              <a:rPr lang="en-US" altLang="zh-CN"/>
              <a:pPr>
                <a:defRPr/>
              </a:pPr>
              <a:t>‹#›</a:t>
            </a:fld>
            <a:endParaRPr lang="en-US" altLang="zh-CN"/>
          </a:p>
        </p:txBody>
      </p:sp>
    </p:spTree>
    <p:extLst>
      <p:ext uri="{BB962C8B-B14F-4D97-AF65-F5344CB8AC3E}">
        <p14:creationId xmlns:p14="http://schemas.microsoft.com/office/powerpoint/2010/main" val="24721208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228600" y="692696"/>
            <a:ext cx="4267200" cy="58605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内容占位符 3"/>
          <p:cNvSpPr>
            <a:spLocks noGrp="1"/>
          </p:cNvSpPr>
          <p:nvPr>
            <p:ph sz="half" idx="2"/>
          </p:nvPr>
        </p:nvSpPr>
        <p:spPr>
          <a:xfrm>
            <a:off x="4648200" y="692696"/>
            <a:ext cx="4267200" cy="586050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7" name="Rectangle 6"/>
          <p:cNvSpPr>
            <a:spLocks noGrp="1" noChangeArrowheads="1"/>
          </p:cNvSpPr>
          <p:nvPr>
            <p:ph type="sldNum" sz="quarter" idx="12"/>
          </p:nvPr>
        </p:nvSpPr>
        <p:spPr>
          <a:ln/>
        </p:spPr>
        <p:txBody>
          <a:bodyPr/>
          <a:lstStyle>
            <a:lvl1pPr>
              <a:defRPr/>
            </a:lvl1pPr>
          </a:lstStyle>
          <a:p>
            <a:pPr>
              <a:defRPr/>
            </a:pPr>
            <a:fld id="{4F8209F2-E1A6-AF48-B71C-AFCAB4D6D6DE}" type="slidenum">
              <a:rPr lang="en-US" altLang="zh-CN"/>
              <a:pPr>
                <a:defRPr/>
              </a:pPr>
              <a:t>‹#›</a:t>
            </a:fld>
            <a:endParaRPr lang="en-US" altLang="zh-CN"/>
          </a:p>
        </p:txBody>
      </p:sp>
    </p:spTree>
    <p:extLst>
      <p:ext uri="{BB962C8B-B14F-4D97-AF65-F5344CB8AC3E}">
        <p14:creationId xmlns:p14="http://schemas.microsoft.com/office/powerpoint/2010/main" val="32139606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xAndObj" preserve="1">
  <p:cSld name="标题、文本和内容">
    <p:spTree>
      <p:nvGrpSpPr>
        <p:cNvPr id="1" name=""/>
        <p:cNvGrpSpPr/>
        <p:nvPr/>
      </p:nvGrpSpPr>
      <p:grpSpPr>
        <a:xfrm>
          <a:off x="0" y="0"/>
          <a:ext cx="0" cy="0"/>
          <a:chOff x="0" y="0"/>
          <a:chExt cx="0" cy="0"/>
        </a:xfrm>
      </p:grpSpPr>
      <p:sp>
        <p:nvSpPr>
          <p:cNvPr id="2" name="标题 1"/>
          <p:cNvSpPr>
            <a:spLocks noGrp="1"/>
          </p:cNvSpPr>
          <p:nvPr>
            <p:ph type="title"/>
          </p:nvPr>
        </p:nvSpPr>
        <p:spPr>
          <a:xfrm>
            <a:off x="1907704" y="0"/>
            <a:ext cx="5040560" cy="548680"/>
          </a:xfrm>
        </p:spPr>
        <p:txBody>
          <a:bodyPr/>
          <a:lstStyle>
            <a:lvl1pPr>
              <a:defRPr b="0">
                <a:effectLst/>
              </a:defRPr>
            </a:lvl1pPr>
          </a:lstStyle>
          <a:p>
            <a:r>
              <a:rPr lang="zh-CN" altLang="en-US" dirty="0"/>
              <a:t>单击此处编辑母版标题样式</a:t>
            </a:r>
          </a:p>
        </p:txBody>
      </p:sp>
      <p:sp>
        <p:nvSpPr>
          <p:cNvPr id="3" name="文本占位符 2"/>
          <p:cNvSpPr>
            <a:spLocks noGrp="1"/>
          </p:cNvSpPr>
          <p:nvPr>
            <p:ph type="body" sz="half" idx="1"/>
          </p:nvPr>
        </p:nvSpPr>
        <p:spPr>
          <a:xfrm>
            <a:off x="228600" y="692696"/>
            <a:ext cx="4267200" cy="5860504"/>
          </a:xfrm>
        </p:spPr>
        <p:txBody>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内容占位符 3"/>
          <p:cNvSpPr>
            <a:spLocks noGrp="1"/>
          </p:cNvSpPr>
          <p:nvPr>
            <p:ph sz="half" idx="2"/>
          </p:nvPr>
        </p:nvSpPr>
        <p:spPr>
          <a:xfrm>
            <a:off x="4648200" y="692696"/>
            <a:ext cx="4267200" cy="5860504"/>
          </a:xfrm>
        </p:spPr>
        <p:txBody>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7" name="Rectangle 6"/>
          <p:cNvSpPr>
            <a:spLocks noGrp="1" noChangeArrowheads="1"/>
          </p:cNvSpPr>
          <p:nvPr>
            <p:ph type="sldNum" sz="quarter" idx="12"/>
          </p:nvPr>
        </p:nvSpPr>
        <p:spPr>
          <a:ln/>
        </p:spPr>
        <p:txBody>
          <a:bodyPr/>
          <a:lstStyle>
            <a:lvl1pPr>
              <a:defRPr/>
            </a:lvl1pPr>
          </a:lstStyle>
          <a:p>
            <a:pPr>
              <a:defRPr/>
            </a:pPr>
            <a:fld id="{FFBEFBFC-9AEA-F540-B8B5-363434F0B061}" type="slidenum">
              <a:rPr lang="en-US" altLang="zh-CN"/>
              <a:pPr>
                <a:defRPr/>
              </a:pPr>
              <a:t>‹#›</a:t>
            </a:fld>
            <a:endParaRPr lang="en-US" altLang="zh-CN"/>
          </a:p>
        </p:txBody>
      </p:sp>
    </p:spTree>
    <p:extLst>
      <p:ext uri="{BB962C8B-B14F-4D97-AF65-F5344CB8AC3E}">
        <p14:creationId xmlns:p14="http://schemas.microsoft.com/office/powerpoint/2010/main" val="62609897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xAndTwoObj" preserve="1">
  <p:cSld name="标题、文本和两项内容">
    <p:spTree>
      <p:nvGrpSpPr>
        <p:cNvPr id="1" name=""/>
        <p:cNvGrpSpPr/>
        <p:nvPr/>
      </p:nvGrpSpPr>
      <p:grpSpPr>
        <a:xfrm>
          <a:off x="0" y="0"/>
          <a:ext cx="0" cy="0"/>
          <a:chOff x="0" y="0"/>
          <a:chExt cx="0" cy="0"/>
        </a:xfrm>
      </p:grpSpPr>
      <p:sp>
        <p:nvSpPr>
          <p:cNvPr id="2" name="标题 1"/>
          <p:cNvSpPr>
            <a:spLocks noGrp="1"/>
          </p:cNvSpPr>
          <p:nvPr>
            <p:ph type="title"/>
          </p:nvPr>
        </p:nvSpPr>
        <p:spPr>
          <a:xfrm>
            <a:off x="1979712" y="0"/>
            <a:ext cx="4896544" cy="548680"/>
          </a:xfrm>
        </p:spPr>
        <p:txBody>
          <a:bodyPr/>
          <a:lstStyle/>
          <a:p>
            <a:r>
              <a:rPr lang="zh-CN" altLang="en-US"/>
              <a:t>单击此处编辑母版标题样式</a:t>
            </a:r>
          </a:p>
        </p:txBody>
      </p:sp>
      <p:sp>
        <p:nvSpPr>
          <p:cNvPr id="3" name="文本占位符 2"/>
          <p:cNvSpPr>
            <a:spLocks noGrp="1"/>
          </p:cNvSpPr>
          <p:nvPr>
            <p:ph type="body" sz="half" idx="1"/>
          </p:nvPr>
        </p:nvSpPr>
        <p:spPr>
          <a:xfrm>
            <a:off x="228600" y="692696"/>
            <a:ext cx="4267200" cy="5860504"/>
          </a:xfrm>
        </p:spPr>
        <p:txBody>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4" name="内容占位符 3"/>
          <p:cNvSpPr>
            <a:spLocks noGrp="1"/>
          </p:cNvSpPr>
          <p:nvPr>
            <p:ph sz="quarter" idx="2"/>
          </p:nvPr>
        </p:nvSpPr>
        <p:spPr>
          <a:xfrm>
            <a:off x="4648200" y="692696"/>
            <a:ext cx="4267200" cy="2880320"/>
          </a:xfrm>
        </p:spPr>
        <p:txBody>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5" name="内容占位符 4"/>
          <p:cNvSpPr>
            <a:spLocks noGrp="1"/>
          </p:cNvSpPr>
          <p:nvPr>
            <p:ph sz="quarter" idx="3"/>
          </p:nvPr>
        </p:nvSpPr>
        <p:spPr>
          <a:xfrm>
            <a:off x="4648200" y="3645024"/>
            <a:ext cx="4267200" cy="2880000"/>
          </a:xfrm>
        </p:spPr>
        <p:txBody>
          <a:bodyPr/>
          <a:lstStyle/>
          <a:p>
            <a:pPr lvl="0"/>
            <a:r>
              <a:rPr lang="zh-CN" altLang="en-US" dirty="0"/>
              <a:t>单击此处编辑母版文本样式</a:t>
            </a:r>
          </a:p>
          <a:p>
            <a:pPr lvl="1"/>
            <a:r>
              <a:rPr lang="zh-CN" altLang="en-US" dirty="0"/>
              <a:t>二级</a:t>
            </a:r>
          </a:p>
          <a:p>
            <a:pPr lvl="2"/>
            <a:r>
              <a:rPr lang="zh-CN" altLang="en-US" dirty="0"/>
              <a:t>三级</a:t>
            </a:r>
          </a:p>
          <a:p>
            <a:pPr lvl="3"/>
            <a:r>
              <a:rPr lang="zh-CN" altLang="en-US" dirty="0"/>
              <a:t>四级</a:t>
            </a:r>
          </a:p>
          <a:p>
            <a:pPr lvl="4"/>
            <a:r>
              <a:rPr lang="zh-CN" altLang="en-US" dirty="0"/>
              <a:t>五级</a:t>
            </a:r>
          </a:p>
        </p:txBody>
      </p:sp>
      <p:sp>
        <p:nvSpPr>
          <p:cNvPr id="8" name="Rectangle 6"/>
          <p:cNvSpPr>
            <a:spLocks noGrp="1" noChangeArrowheads="1"/>
          </p:cNvSpPr>
          <p:nvPr>
            <p:ph type="sldNum" sz="quarter" idx="12"/>
          </p:nvPr>
        </p:nvSpPr>
        <p:spPr>
          <a:ln/>
        </p:spPr>
        <p:txBody>
          <a:bodyPr/>
          <a:lstStyle>
            <a:lvl1pPr>
              <a:defRPr/>
            </a:lvl1pPr>
          </a:lstStyle>
          <a:p>
            <a:pPr>
              <a:defRPr/>
            </a:pPr>
            <a:fld id="{8533CBCF-C40D-EE40-8CFB-3E744F72D520}" type="slidenum">
              <a:rPr lang="en-US" altLang="zh-CN"/>
              <a:pPr>
                <a:defRPr/>
              </a:pPr>
              <a:t>‹#›</a:t>
            </a:fld>
            <a:endParaRPr lang="en-US" altLang="zh-CN"/>
          </a:p>
        </p:txBody>
      </p:sp>
    </p:spTree>
    <p:extLst>
      <p:ext uri="{BB962C8B-B14F-4D97-AF65-F5344CB8AC3E}">
        <p14:creationId xmlns:p14="http://schemas.microsoft.com/office/powerpoint/2010/main" val="33059381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bl" preserve="1">
  <p:cSld name="标题和表格">
    <p:spTree>
      <p:nvGrpSpPr>
        <p:cNvPr id="1" name=""/>
        <p:cNvGrpSpPr/>
        <p:nvPr/>
      </p:nvGrpSpPr>
      <p:grpSpPr>
        <a:xfrm>
          <a:off x="0" y="0"/>
          <a:ext cx="0" cy="0"/>
          <a:chOff x="0" y="0"/>
          <a:chExt cx="0" cy="0"/>
        </a:xfrm>
      </p:grpSpPr>
      <p:sp>
        <p:nvSpPr>
          <p:cNvPr id="2" name="标题 1"/>
          <p:cNvSpPr>
            <a:spLocks noGrp="1"/>
          </p:cNvSpPr>
          <p:nvPr>
            <p:ph type="title"/>
          </p:nvPr>
        </p:nvSpPr>
        <p:spPr>
          <a:xfrm>
            <a:off x="1907704" y="0"/>
            <a:ext cx="4968552" cy="620688"/>
          </a:xfrm>
        </p:spPr>
        <p:txBody>
          <a:bodyPr/>
          <a:lstStyle/>
          <a:p>
            <a:r>
              <a:rPr lang="zh-CN" altLang="en-US" dirty="0"/>
              <a:t>单击此处编辑母版标题样式</a:t>
            </a:r>
          </a:p>
        </p:txBody>
      </p:sp>
      <p:sp>
        <p:nvSpPr>
          <p:cNvPr id="3" name="表格占位符 2"/>
          <p:cNvSpPr>
            <a:spLocks noGrp="1"/>
          </p:cNvSpPr>
          <p:nvPr>
            <p:ph type="tbl" idx="1"/>
          </p:nvPr>
        </p:nvSpPr>
        <p:spPr>
          <a:xfrm>
            <a:off x="228600" y="692696"/>
            <a:ext cx="8686800" cy="5860504"/>
          </a:xfrm>
        </p:spPr>
        <p:txBody>
          <a:bodyPr/>
          <a:lstStyle/>
          <a:p>
            <a:pPr lvl="0"/>
            <a:endParaRPr lang="zh-CN" altLang="en-US" noProof="0"/>
          </a:p>
        </p:txBody>
      </p:sp>
      <p:sp>
        <p:nvSpPr>
          <p:cNvPr id="6" name="Rectangle 6"/>
          <p:cNvSpPr>
            <a:spLocks noGrp="1" noChangeArrowheads="1"/>
          </p:cNvSpPr>
          <p:nvPr>
            <p:ph type="sldNum" sz="quarter" idx="12"/>
          </p:nvPr>
        </p:nvSpPr>
        <p:spPr>
          <a:ln/>
        </p:spPr>
        <p:txBody>
          <a:bodyPr/>
          <a:lstStyle>
            <a:lvl1pPr>
              <a:defRPr/>
            </a:lvl1pPr>
          </a:lstStyle>
          <a:p>
            <a:pPr>
              <a:defRPr/>
            </a:pPr>
            <a:fld id="{250E9BD4-4B11-2347-B66F-15C0AF9760CF}" type="slidenum">
              <a:rPr lang="en-US" altLang="zh-CN"/>
              <a:pPr>
                <a:defRPr/>
              </a:pPr>
              <a:t>‹#›</a:t>
            </a:fld>
            <a:endParaRPr lang="en-US" altLang="zh-CN"/>
          </a:p>
        </p:txBody>
      </p:sp>
    </p:spTree>
    <p:extLst>
      <p:ext uri="{BB962C8B-B14F-4D97-AF65-F5344CB8AC3E}">
        <p14:creationId xmlns:p14="http://schemas.microsoft.com/office/powerpoint/2010/main" val="27248674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Tree>
    <p:extLst>
      <p:ext uri="{BB962C8B-B14F-4D97-AF65-F5344CB8AC3E}">
        <p14:creationId xmlns:p14="http://schemas.microsoft.com/office/powerpoint/2010/main" val="364598925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image" Target="../media/image2.tiff"/><Relationship Id="rId4" Type="http://schemas.openxmlformats.org/officeDocument/2006/relationships/slideLayout" Target="../slideLayouts/slideLayout4.xml"/><Relationship Id="rId9"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FFFF"/>
            </a:gs>
            <a:gs pos="100000">
              <a:srgbClr val="FFFFFF"/>
            </a:gs>
          </a:gsLst>
          <a:path path="shape">
            <a:fillToRect l="50000" t="50000" r="50000" b="50000"/>
          </a:path>
        </a:gradFill>
        <a:effectLst/>
      </p:bgPr>
    </p:bg>
    <p:spTree>
      <p:nvGrpSpPr>
        <p:cNvPr id="1" name=""/>
        <p:cNvGrpSpPr/>
        <p:nvPr/>
      </p:nvGrpSpPr>
      <p:grpSpPr>
        <a:xfrm>
          <a:off x="0" y="0"/>
          <a:ext cx="0" cy="0"/>
          <a:chOff x="0" y="0"/>
          <a:chExt cx="0" cy="0"/>
        </a:xfrm>
      </p:grpSpPr>
      <p:sp>
        <p:nvSpPr>
          <p:cNvPr id="1052" name="Rectangle 28"/>
          <p:cNvSpPr>
            <a:spLocks noChangeArrowheads="1"/>
          </p:cNvSpPr>
          <p:nvPr/>
        </p:nvSpPr>
        <p:spPr bwMode="auto">
          <a:xfrm>
            <a:off x="8077200" y="0"/>
            <a:ext cx="1066800" cy="762000"/>
          </a:xfrm>
          <a:prstGeom prst="rect">
            <a:avLst/>
          </a:prstGeom>
          <a:noFill/>
          <a:ln>
            <a:noFill/>
          </a:ln>
          <a:effectLst/>
          <a:extLst>
            <a:ext uri="{909E8E84-426E-40dd-AFC4-6F175D3DCCD1}">
              <a14:hiddenFill xmlns:a14="http://schemas.microsoft.com/office/drawing/2010/main" xmlns="">
                <a:solidFill>
                  <a:srgbClr val="CDD5FF"/>
                </a:solidFill>
              </a14:hiddenFill>
            </a:ext>
            <a:ext uri="{91240B29-F687-4f45-9708-019B960494DF}">
              <a14:hiddenLine xmlns:a14="http://schemas.microsoft.com/office/drawing/2010/main" xmlns="" w="9525">
                <a:solidFill>
                  <a:srgbClr val="00CCFF"/>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tIns="10800" rIns="162000"/>
          <a:lstStyle/>
          <a:p>
            <a:pPr>
              <a:lnSpc>
                <a:spcPct val="100000"/>
              </a:lnSpc>
              <a:spcBef>
                <a:spcPct val="0"/>
              </a:spcBef>
              <a:defRPr/>
            </a:pPr>
            <a:endParaRPr lang="zh-CN" altLang="en-US" sz="1800" b="1">
              <a:solidFill>
                <a:srgbClr val="FF3300"/>
              </a:solidFill>
              <a:effectLst>
                <a:outerShdw blurRad="38100" dist="38100" dir="2700000" algn="tl">
                  <a:srgbClr val="DDDDDD"/>
                </a:outerShdw>
              </a:effectLst>
              <a:ea typeface="黑体" charset="0"/>
              <a:cs typeface="黑体" charset="0"/>
            </a:endParaRPr>
          </a:p>
        </p:txBody>
      </p:sp>
      <p:sp>
        <p:nvSpPr>
          <p:cNvPr id="1026" name="Rectangle 2"/>
          <p:cNvSpPr>
            <a:spLocks noGrp="1" noChangeArrowheads="1"/>
          </p:cNvSpPr>
          <p:nvPr>
            <p:ph type="title"/>
          </p:nvPr>
        </p:nvSpPr>
        <p:spPr bwMode="auto">
          <a:xfrm>
            <a:off x="1907704" y="0"/>
            <a:ext cx="4968552" cy="576792"/>
          </a:xfrm>
          <a:prstGeom prst="rect">
            <a:avLst/>
          </a:prstGeom>
          <a:noFill/>
          <a:ln>
            <a:noFill/>
          </a:ln>
          <a:effectLst/>
          <a:extLst>
            <a:ext uri="{909E8E84-426E-40dd-AFC4-6F175D3DCCD1}">
              <a14:hiddenFill xmlns:a14="http://schemas.microsoft.com/office/drawing/2010/main" xmlns="">
                <a:solidFill>
                  <a:srgbClr val="C5D0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zh-CN" altLang="en-US" dirty="0"/>
              <a:t>单击此处编辑母版标题样式</a:t>
            </a:r>
          </a:p>
        </p:txBody>
      </p:sp>
      <p:sp>
        <p:nvSpPr>
          <p:cNvPr id="1027" name="Rectangle 3"/>
          <p:cNvSpPr>
            <a:spLocks noGrp="1" noChangeArrowheads="1"/>
          </p:cNvSpPr>
          <p:nvPr>
            <p:ph type="body" idx="1"/>
          </p:nvPr>
        </p:nvSpPr>
        <p:spPr bwMode="auto">
          <a:xfrm>
            <a:off x="107504" y="697988"/>
            <a:ext cx="8927992" cy="5855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zh-CN" altLang="en-US" dirty="0"/>
              <a:t>单击此处编辑母版文本样式</a:t>
            </a:r>
            <a:endParaRPr lang="en-US" altLang="zh-CN" dirty="0"/>
          </a:p>
          <a:p>
            <a:pPr lvl="1"/>
            <a:r>
              <a:rPr lang="zh-CN" altLang="en-US" dirty="0"/>
              <a:t>第二级</a:t>
            </a:r>
            <a:endParaRPr lang="en-US" altLang="zh-CN" dirty="0"/>
          </a:p>
          <a:p>
            <a:pPr lvl="2"/>
            <a:r>
              <a:rPr lang="zh-CN" altLang="en-US" dirty="0"/>
              <a:t>第三级</a:t>
            </a:r>
            <a:endParaRPr lang="en-US" altLang="zh-CN" dirty="0"/>
          </a:p>
          <a:p>
            <a:pPr lvl="3"/>
            <a:r>
              <a:rPr lang="zh-CN" altLang="en-US" dirty="0"/>
              <a:t>第四级</a:t>
            </a:r>
            <a:endParaRPr lang="en-US" altLang="zh-CN" dirty="0"/>
          </a:p>
          <a:p>
            <a:pPr lvl="4"/>
            <a:r>
              <a:rPr lang="zh-CN" altLang="en-US" dirty="0"/>
              <a:t>第五级</a:t>
            </a:r>
          </a:p>
        </p:txBody>
      </p:sp>
      <p:sp>
        <p:nvSpPr>
          <p:cNvPr id="1030" name="Rectangle 6"/>
          <p:cNvSpPr>
            <a:spLocks noGrp="1" noChangeArrowheads="1"/>
          </p:cNvSpPr>
          <p:nvPr>
            <p:ph type="sldNum" sz="quarter" idx="4"/>
          </p:nvPr>
        </p:nvSpPr>
        <p:spPr bwMode="auto">
          <a:xfrm>
            <a:off x="0" y="6553200"/>
            <a:ext cx="6858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lnSpc>
                <a:spcPct val="100000"/>
              </a:lnSpc>
              <a:spcBef>
                <a:spcPct val="0"/>
              </a:spcBef>
              <a:defRPr sz="1400"/>
            </a:lvl1pPr>
          </a:lstStyle>
          <a:p>
            <a:pPr>
              <a:defRPr/>
            </a:pPr>
            <a:fld id="{E824952E-99AF-2747-98C0-7B55A3B077A0}" type="slidenum">
              <a:rPr lang="en-US" altLang="zh-CN"/>
              <a:pPr>
                <a:defRPr/>
              </a:pPr>
              <a:t>‹#›</a:t>
            </a:fld>
            <a:endParaRPr lang="en-US" altLang="zh-CN"/>
          </a:p>
        </p:txBody>
      </p:sp>
      <p:pic>
        <p:nvPicPr>
          <p:cNvPr id="19" name="Picture 5" descr="1"/>
          <p:cNvPicPr>
            <a:picLocks noChangeAspect="1" noChangeArrowheads="1"/>
          </p:cNvPicPr>
          <p:nvPr userDrawn="1"/>
        </p:nvPicPr>
        <p:blipFill rotWithShape="1">
          <a:blip r:embed="rId9" cstate="print"/>
          <a:srcRect l="3476"/>
          <a:stretch/>
        </p:blipFill>
        <p:spPr bwMode="auto">
          <a:xfrm>
            <a:off x="35496" y="121196"/>
            <a:ext cx="1944216" cy="461699"/>
          </a:xfrm>
          <a:prstGeom prst="rect">
            <a:avLst/>
          </a:prstGeom>
          <a:noFill/>
          <a:ln w="9525">
            <a:noFill/>
            <a:miter lim="800000"/>
            <a:headEnd/>
            <a:tailEnd/>
          </a:ln>
        </p:spPr>
      </p:pic>
      <p:sp>
        <p:nvSpPr>
          <p:cNvPr id="20" name="Line 3"/>
          <p:cNvSpPr>
            <a:spLocks noChangeShapeType="1"/>
          </p:cNvSpPr>
          <p:nvPr userDrawn="1"/>
        </p:nvSpPr>
        <p:spPr bwMode="auto">
          <a:xfrm>
            <a:off x="35496" y="576792"/>
            <a:ext cx="9000000" cy="0"/>
          </a:xfrm>
          <a:prstGeom prst="line">
            <a:avLst/>
          </a:prstGeom>
          <a:noFill/>
          <a:ln w="12700">
            <a:solidFill>
              <a:srgbClr val="FF0000"/>
            </a:solidFill>
            <a:round/>
            <a:headEnd/>
            <a:tailEnd/>
          </a:ln>
          <a:effectLst/>
        </p:spPr>
        <p:txBody>
          <a:bodyPr wrap="none" anchor="ctr"/>
          <a:lstStyle/>
          <a:p>
            <a:pPr>
              <a:defRPr/>
            </a:pPr>
            <a:endParaRPr lang="zh-CN" altLang="en-US"/>
          </a:p>
        </p:txBody>
      </p:sp>
      <p:sp>
        <p:nvSpPr>
          <p:cNvPr id="21" name="Line 6"/>
          <p:cNvSpPr>
            <a:spLocks noChangeShapeType="1"/>
          </p:cNvSpPr>
          <p:nvPr userDrawn="1"/>
        </p:nvSpPr>
        <p:spPr bwMode="auto">
          <a:xfrm>
            <a:off x="-28290" y="6553200"/>
            <a:ext cx="9153240" cy="0"/>
          </a:xfrm>
          <a:prstGeom prst="line">
            <a:avLst/>
          </a:prstGeom>
          <a:noFill/>
          <a:ln w="12700">
            <a:solidFill>
              <a:srgbClr val="FF0000"/>
            </a:solidFill>
            <a:round/>
            <a:headEnd/>
            <a:tailEnd/>
          </a:ln>
          <a:effectLst/>
        </p:spPr>
        <p:txBody>
          <a:bodyPr wrap="none" anchor="ctr"/>
          <a:lstStyle/>
          <a:p>
            <a:pPr>
              <a:defRPr/>
            </a:pPr>
            <a:endParaRPr lang="zh-CN" altLang="en-US"/>
          </a:p>
        </p:txBody>
      </p:sp>
      <p:sp>
        <p:nvSpPr>
          <p:cNvPr id="22" name="TextBox 8"/>
          <p:cNvSpPr txBox="1"/>
          <p:nvPr userDrawn="1"/>
        </p:nvSpPr>
        <p:spPr>
          <a:xfrm>
            <a:off x="6767736" y="158832"/>
            <a:ext cx="2376264" cy="400110"/>
          </a:xfrm>
          <a:prstGeom prst="rect">
            <a:avLst/>
          </a:prstGeom>
          <a:noFill/>
        </p:spPr>
        <p:txBody>
          <a:bodyPr wrap="square">
            <a:spAutoFit/>
          </a:bodyPr>
          <a:lstStyle/>
          <a:p>
            <a:pPr algn="r">
              <a:defRPr/>
            </a:pPr>
            <a:r>
              <a:rPr lang="zh-CN" altLang="en-US" sz="2000" b="1" dirty="0">
                <a:solidFill>
                  <a:srgbClr val="CC0000"/>
                </a:solidFill>
                <a:latin typeface="楷体" pitchFamily="49" charset="-122"/>
                <a:ea typeface="楷体" pitchFamily="49" charset="-122"/>
              </a:rPr>
              <a:t>厚德博学</a:t>
            </a:r>
            <a:r>
              <a:rPr lang="en-US" altLang="zh-CN" sz="2000" b="1" dirty="0">
                <a:solidFill>
                  <a:srgbClr val="CC0000"/>
                </a:solidFill>
                <a:latin typeface="楷体" pitchFamily="49" charset="-122"/>
                <a:ea typeface="楷体" pitchFamily="49" charset="-122"/>
              </a:rPr>
              <a:t>,</a:t>
            </a:r>
            <a:r>
              <a:rPr lang="zh-CN" altLang="en-US" sz="2000" b="1" dirty="0">
                <a:solidFill>
                  <a:srgbClr val="CC0000"/>
                </a:solidFill>
                <a:latin typeface="楷体" pitchFamily="49" charset="-122"/>
                <a:ea typeface="楷体" pitchFamily="49" charset="-122"/>
              </a:rPr>
              <a:t>经济匡时</a:t>
            </a:r>
          </a:p>
        </p:txBody>
      </p:sp>
      <p:pic>
        <p:nvPicPr>
          <p:cNvPr id="23" name="图片 22" descr="C:\Users\xjp\Documents\WeChat Files\wxid_8fr2qha3ddhv11\Files\商学院NEW logo.tif"/>
          <p:cNvPicPr/>
          <p:nvPr userDrawn="1"/>
        </p:nvPicPr>
        <p:blipFill>
          <a:blip r:embed="rId10" cstate="print">
            <a:extLst>
              <a:ext uri="{28A0092B-C50C-407E-A947-70E740481C1C}">
                <a14:useLocalDpi xmlns:a14="http://schemas.microsoft.com/office/drawing/2010/main" val="0"/>
              </a:ext>
            </a:extLst>
          </a:blip>
          <a:srcRect/>
          <a:stretch>
            <a:fillRect/>
          </a:stretch>
        </p:blipFill>
        <p:spPr bwMode="auto">
          <a:xfrm>
            <a:off x="7928009" y="6568617"/>
            <a:ext cx="1197214" cy="289383"/>
          </a:xfrm>
          <a:prstGeom prst="rect">
            <a:avLst/>
          </a:prstGeom>
          <a:noFill/>
          <a:ln>
            <a:noFill/>
          </a:ln>
        </p:spPr>
      </p:pic>
    </p:spTree>
  </p:cSld>
  <p:clrMap bg1="lt1" tx1="dk1" bg2="lt2" tx2="dk2" accent1="accent1" accent2="accent2" accent3="accent3" accent4="accent4" accent5="accent5" accent6="accent6" hlink="hlink" folHlink="folHlink"/>
  <p:sldLayoutIdLst>
    <p:sldLayoutId id="2147483650" r:id="rId1"/>
    <p:sldLayoutId id="2147483651" r:id="rId2"/>
    <p:sldLayoutId id="2147483653" r:id="rId3"/>
    <p:sldLayoutId id="2147483661" r:id="rId4"/>
    <p:sldLayoutId id="2147483662" r:id="rId5"/>
    <p:sldLayoutId id="2147483663" r:id="rId6"/>
    <p:sldLayoutId id="2147483664" r:id="rId7"/>
  </p:sldLayoutIdLst>
  <p:hf hdr="0" ftr="0" dt="0"/>
  <p:txStyles>
    <p:titleStyle>
      <a:lvl1pPr algn="ctr" rtl="0" fontAlgn="base">
        <a:spcBef>
          <a:spcPct val="0"/>
        </a:spcBef>
        <a:spcAft>
          <a:spcPct val="0"/>
        </a:spcAft>
        <a:defRPr kumimoji="1" sz="2800" b="0">
          <a:solidFill>
            <a:schemeClr val="tx1"/>
          </a:solidFill>
          <a:effectLst/>
          <a:latin typeface="+mj-lt"/>
          <a:ea typeface="+mj-ea"/>
          <a:cs typeface="+mj-cs"/>
        </a:defRPr>
      </a:lvl1pPr>
      <a:lvl2pPr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2pPr>
      <a:lvl3pPr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3pPr>
      <a:lvl4pPr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4pPr>
      <a:lvl5pPr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5pPr>
      <a:lvl6pPr marL="457200"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6pPr>
      <a:lvl7pPr marL="914400"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7pPr>
      <a:lvl8pPr marL="1371600"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8pPr>
      <a:lvl9pPr marL="1828800" algn="l" rtl="0" fontAlgn="base">
        <a:spcBef>
          <a:spcPct val="0"/>
        </a:spcBef>
        <a:spcAft>
          <a:spcPct val="0"/>
        </a:spcAft>
        <a:defRPr kumimoji="1" sz="3600" b="1">
          <a:solidFill>
            <a:schemeClr val="tx1"/>
          </a:solidFill>
          <a:effectLst>
            <a:outerShdw blurRad="38100" dist="38100" dir="2700000" algn="tl">
              <a:srgbClr val="DDDDDD"/>
            </a:outerShdw>
          </a:effectLst>
          <a:latin typeface="Times New Roman" charset="0"/>
          <a:ea typeface="黑体" charset="0"/>
          <a:cs typeface="黑体" charset="0"/>
        </a:defRPr>
      </a:lvl9pPr>
    </p:titleStyle>
    <p:body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p:bodyStyle>
    <p:otherStyle>
      <a:defPPr>
        <a:defRPr lang="zh-CN"/>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4.tiff"/></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6.wmf"/><Relationship Id="rId7" Type="http://schemas.openxmlformats.org/officeDocument/2006/relationships/image" Target="../media/image40.wmf"/><Relationship Id="rId2" Type="http://schemas.openxmlformats.org/officeDocument/2006/relationships/oleObject" Target="../embeddings/oleObject3.bin"/><Relationship Id="rId1" Type="http://schemas.openxmlformats.org/officeDocument/2006/relationships/slideLayout" Target="../slideLayouts/slideLayout2.xml"/><Relationship Id="rId6" Type="http://schemas.openxmlformats.org/officeDocument/2006/relationships/oleObject" Target="../embeddings/oleObject10.bin"/><Relationship Id="rId5" Type="http://schemas.openxmlformats.org/officeDocument/2006/relationships/image" Target="../media/image39.wmf"/><Relationship Id="rId4" Type="http://schemas.openxmlformats.org/officeDocument/2006/relationships/oleObject" Target="../embeddings/oleObject9.bin"/></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8" Type="http://schemas.openxmlformats.org/officeDocument/2006/relationships/oleObject" Target="../embeddings/oleObject14.bin"/><Relationship Id="rId3" Type="http://schemas.openxmlformats.org/officeDocument/2006/relationships/image" Target="../media/image41.emf"/><Relationship Id="rId7" Type="http://schemas.openxmlformats.org/officeDocument/2006/relationships/image" Target="../media/image43.emf"/><Relationship Id="rId2" Type="http://schemas.openxmlformats.org/officeDocument/2006/relationships/oleObject" Target="../embeddings/oleObject11.bin"/><Relationship Id="rId1" Type="http://schemas.openxmlformats.org/officeDocument/2006/relationships/slideLayout" Target="../slideLayouts/slideLayout2.xml"/><Relationship Id="rId6" Type="http://schemas.openxmlformats.org/officeDocument/2006/relationships/oleObject" Target="../embeddings/oleObject13.bin"/><Relationship Id="rId5" Type="http://schemas.openxmlformats.org/officeDocument/2006/relationships/image" Target="../media/image42.emf"/><Relationship Id="rId4" Type="http://schemas.openxmlformats.org/officeDocument/2006/relationships/oleObject" Target="../embeddings/oleObject12.bin"/><Relationship Id="rId9" Type="http://schemas.openxmlformats.org/officeDocument/2006/relationships/image" Target="../media/image44.emf"/></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45.wmf"/><Relationship Id="rId7" Type="http://schemas.openxmlformats.org/officeDocument/2006/relationships/image" Target="../media/image47.wmf"/><Relationship Id="rId2" Type="http://schemas.openxmlformats.org/officeDocument/2006/relationships/oleObject" Target="../embeddings/oleObject15.bin"/><Relationship Id="rId1" Type="http://schemas.openxmlformats.org/officeDocument/2006/relationships/slideLayout" Target="../slideLayouts/slideLayout5.xml"/><Relationship Id="rId6" Type="http://schemas.openxmlformats.org/officeDocument/2006/relationships/oleObject" Target="../embeddings/oleObject17.bin"/><Relationship Id="rId5" Type="http://schemas.openxmlformats.org/officeDocument/2006/relationships/image" Target="../media/image46.wmf"/><Relationship Id="rId4" Type="http://schemas.openxmlformats.org/officeDocument/2006/relationships/oleObject" Target="../embeddings/oleObject16.bin"/></Relationships>
</file>

<file path=ppt/slides/_rels/slide106.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ags" Target="../tags/tag2.xml"/></Relationships>
</file>

<file path=ppt/slides/_rels/slide10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10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8" Type="http://schemas.openxmlformats.org/officeDocument/2006/relationships/oleObject" Target="../embeddings/oleObject21.bin"/><Relationship Id="rId13" Type="http://schemas.openxmlformats.org/officeDocument/2006/relationships/image" Target="../media/image54.png"/><Relationship Id="rId3" Type="http://schemas.openxmlformats.org/officeDocument/2006/relationships/image" Target="../media/image48.wmf"/><Relationship Id="rId7" Type="http://schemas.openxmlformats.org/officeDocument/2006/relationships/image" Target="../media/image50.wmf"/><Relationship Id="rId12" Type="http://schemas.openxmlformats.org/officeDocument/2006/relationships/image" Target="../media/image53.png"/><Relationship Id="rId2" Type="http://schemas.openxmlformats.org/officeDocument/2006/relationships/oleObject" Target="../embeddings/oleObject18.bin"/><Relationship Id="rId1" Type="http://schemas.openxmlformats.org/officeDocument/2006/relationships/slideLayout" Target="../slideLayouts/slideLayout4.xml"/><Relationship Id="rId6" Type="http://schemas.openxmlformats.org/officeDocument/2006/relationships/oleObject" Target="../embeddings/oleObject20.bin"/><Relationship Id="rId11" Type="http://schemas.openxmlformats.org/officeDocument/2006/relationships/image" Target="../media/image52.wmf"/><Relationship Id="rId5" Type="http://schemas.openxmlformats.org/officeDocument/2006/relationships/image" Target="../media/image49.wmf"/><Relationship Id="rId10" Type="http://schemas.openxmlformats.org/officeDocument/2006/relationships/oleObject" Target="../embeddings/oleObject22.bin"/><Relationship Id="rId4" Type="http://schemas.openxmlformats.org/officeDocument/2006/relationships/oleObject" Target="../embeddings/oleObject19.bin"/><Relationship Id="rId9" Type="http://schemas.openxmlformats.org/officeDocument/2006/relationships/image" Target="../media/image51.emf"/><Relationship Id="rId14" Type="http://schemas.openxmlformats.org/officeDocument/2006/relationships/image" Target="../media/image55.png"/></Relationships>
</file>

<file path=ppt/slides/_rels/slide116.xml.rels><?xml version="1.0" encoding="UTF-8" standalone="yes"?>
<Relationships xmlns="http://schemas.openxmlformats.org/package/2006/relationships"><Relationship Id="rId3" Type="http://schemas.openxmlformats.org/officeDocument/2006/relationships/image" Target="../media/image56.emf"/><Relationship Id="rId2" Type="http://schemas.openxmlformats.org/officeDocument/2006/relationships/oleObject" Target="../embeddings/oleObject23.bin"/><Relationship Id="rId1" Type="http://schemas.openxmlformats.org/officeDocument/2006/relationships/slideLayout" Target="../slideLayouts/slideLayout5.xml"/><Relationship Id="rId4" Type="http://schemas.openxmlformats.org/officeDocument/2006/relationships/image" Target="../media/image57.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chart" Target="../charts/chart1.xml"/><Relationship Id="rId1" Type="http://schemas.openxmlformats.org/officeDocument/2006/relationships/slideLayout" Target="../slideLayouts/slideLayout2.xml"/><Relationship Id="rId4" Type="http://schemas.openxmlformats.org/officeDocument/2006/relationships/image" Target="../media/image64.emf"/></Relationships>
</file>

<file path=ppt/slides/_rels/slide145.xml.rels><?xml version="1.0" encoding="UTF-8" standalone="yes"?>
<Relationships xmlns="http://schemas.openxmlformats.org/package/2006/relationships"><Relationship Id="rId2" Type="http://schemas.openxmlformats.org/officeDocument/2006/relationships/image" Target="../media/image65.wmf"/><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8" Type="http://schemas.openxmlformats.org/officeDocument/2006/relationships/image" Target="../media/image70.wmf"/><Relationship Id="rId3" Type="http://schemas.openxmlformats.org/officeDocument/2006/relationships/image" Target="../media/image66.wmf"/><Relationship Id="rId7" Type="http://schemas.openxmlformats.org/officeDocument/2006/relationships/image" Target="../media/image69.wmf"/><Relationship Id="rId2" Type="http://schemas.openxmlformats.org/officeDocument/2006/relationships/oleObject" Target="../embeddings/oleObject25.bin"/><Relationship Id="rId1" Type="http://schemas.openxmlformats.org/officeDocument/2006/relationships/slideLayout" Target="../slideLayouts/slideLayout2.xml"/><Relationship Id="rId6" Type="http://schemas.openxmlformats.org/officeDocument/2006/relationships/image" Target="../media/image68.wmf"/><Relationship Id="rId11" Type="http://schemas.openxmlformats.org/officeDocument/2006/relationships/image" Target="../media/image73.wmf"/><Relationship Id="rId5" Type="http://schemas.openxmlformats.org/officeDocument/2006/relationships/image" Target="../media/image67.wmf"/><Relationship Id="rId10" Type="http://schemas.openxmlformats.org/officeDocument/2006/relationships/image" Target="../media/image72.wmf"/><Relationship Id="rId4" Type="http://schemas.openxmlformats.org/officeDocument/2006/relationships/image" Target="../media/image15.png"/><Relationship Id="rId9" Type="http://schemas.openxmlformats.org/officeDocument/2006/relationships/image" Target="../media/image71.wmf"/></Relationships>
</file>

<file path=ppt/slides/_rels/slide147.xml.rels><?xml version="1.0" encoding="UTF-8" standalone="yes"?>
<Relationships xmlns="http://schemas.openxmlformats.org/package/2006/relationships"><Relationship Id="rId2" Type="http://schemas.openxmlformats.org/officeDocument/2006/relationships/slide" Target="slide28.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16.wmf"/><Relationship Id="rId7" Type="http://schemas.openxmlformats.org/officeDocument/2006/relationships/image" Target="../media/image18.wmf"/><Relationship Id="rId2" Type="http://schemas.openxmlformats.org/officeDocument/2006/relationships/oleObject" Target="../embeddings/oleObject3.bin"/><Relationship Id="rId1" Type="http://schemas.openxmlformats.org/officeDocument/2006/relationships/slideLayout" Target="../slideLayouts/slideLayout2.xml"/><Relationship Id="rId6" Type="http://schemas.openxmlformats.org/officeDocument/2006/relationships/oleObject" Target="../embeddings/oleObject5.bin"/><Relationship Id="rId5" Type="http://schemas.openxmlformats.org/officeDocument/2006/relationships/image" Target="../media/image17.wmf"/><Relationship Id="rId10" Type="http://schemas.openxmlformats.org/officeDocument/2006/relationships/slide" Target="slide28.xml"/><Relationship Id="rId4" Type="http://schemas.openxmlformats.org/officeDocument/2006/relationships/oleObject" Target="../embeddings/oleObject4.bin"/><Relationship Id="rId9" Type="http://schemas.openxmlformats.org/officeDocument/2006/relationships/image" Target="../media/image19.wmf"/></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slide" Target="slide23.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image" Target="../media/image74.wmf"/><Relationship Id="rId2" Type="http://schemas.openxmlformats.org/officeDocument/2006/relationships/oleObject" Target="../embeddings/oleObject26.bin"/><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image" Target="../media/image75.jpeg"/><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eg"/><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jpeg"/><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oleObject" Target="../embeddings/oleObject27.bin"/><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1.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87.jpeg"/><Relationship Id="rId4" Type="http://schemas.openxmlformats.org/officeDocument/2006/relationships/image" Target="../media/image86.jpe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0.png"/><Relationship Id="rId1" Type="http://schemas.openxmlformats.org/officeDocument/2006/relationships/slideLayout" Target="../slideLayouts/slideLayout4.xml"/><Relationship Id="rId5" Type="http://schemas.openxmlformats.org/officeDocument/2006/relationships/image" Target="../media/image50.png"/><Relationship Id="rId4" Type="http://schemas.openxmlformats.org/officeDocument/2006/relationships/image" Target="../media/image49.pn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8" Type="http://schemas.openxmlformats.org/officeDocument/2006/relationships/slide" Target="slide58.xml"/><Relationship Id="rId3" Type="http://schemas.openxmlformats.org/officeDocument/2006/relationships/slide" Target="slide66.xml"/><Relationship Id="rId7" Type="http://schemas.openxmlformats.org/officeDocument/2006/relationships/slide" Target="slide57.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slide" Target="slide49.xml"/><Relationship Id="rId5" Type="http://schemas.openxmlformats.org/officeDocument/2006/relationships/slide" Target="slide69.xml"/><Relationship Id="rId4" Type="http://schemas.openxmlformats.org/officeDocument/2006/relationships/slide" Target="slide6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2.xml"/><Relationship Id="rId4" Type="http://schemas.openxmlformats.org/officeDocument/2006/relationships/image" Target="../media/image92.png"/></Relationships>
</file>

<file path=ppt/slides/_rels/slide18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oleObject" Target="../embeddings/oleObject2.bin"/><Relationship Id="rId4" Type="http://schemas.openxmlformats.org/officeDocument/2006/relationships/image" Target="../media/image13.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9.xml.rels><?xml version="1.0" encoding="UTF-8" standalone="yes"?>
<Relationships xmlns="http://schemas.openxmlformats.org/package/2006/relationships"><Relationship Id="rId2" Type="http://schemas.openxmlformats.org/officeDocument/2006/relationships/image" Target="../media/image20.gif"/><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2" Type="http://schemas.openxmlformats.org/officeDocument/2006/relationships/image" Target="../media/image95.emf"/><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slide" Target="slide28.xml"/><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image" Target="../media/image16.wmf"/><Relationship Id="rId7" Type="http://schemas.openxmlformats.org/officeDocument/2006/relationships/image" Target="../media/image18.wmf"/><Relationship Id="rId2" Type="http://schemas.openxmlformats.org/officeDocument/2006/relationships/oleObject" Target="../embeddings/oleObject3.bin"/><Relationship Id="rId1" Type="http://schemas.openxmlformats.org/officeDocument/2006/relationships/slideLayout" Target="../slideLayouts/slideLayout2.xml"/><Relationship Id="rId6" Type="http://schemas.openxmlformats.org/officeDocument/2006/relationships/oleObject" Target="../embeddings/oleObject5.bin"/><Relationship Id="rId5" Type="http://schemas.openxmlformats.org/officeDocument/2006/relationships/image" Target="../media/image17.wmf"/><Relationship Id="rId10" Type="http://schemas.openxmlformats.org/officeDocument/2006/relationships/slide" Target="slide28.xml"/><Relationship Id="rId4" Type="http://schemas.openxmlformats.org/officeDocument/2006/relationships/oleObject" Target="../embeddings/oleObject4.bin"/><Relationship Id="rId9" Type="http://schemas.openxmlformats.org/officeDocument/2006/relationships/image" Target="../media/image19.wmf"/></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20.gif"/><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 Id="rId5" Type="http://schemas.openxmlformats.org/officeDocument/2006/relationships/image" Target="../media/image26.jpeg"/><Relationship Id="rId4" Type="http://schemas.openxmlformats.org/officeDocument/2006/relationships/image" Target="../media/image25.png"/></Relationships>
</file>

<file path=ppt/slides/_rels/slide4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image" Target="../media/image30.wmf"/><Relationship Id="rId1" Type="http://schemas.openxmlformats.org/officeDocument/2006/relationships/slideLayout" Target="../slideLayouts/slideLayout2.xml"/><Relationship Id="rId4" Type="http://schemas.openxmlformats.org/officeDocument/2006/relationships/image" Target="../media/image31.wmf"/></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7.xml"/><Relationship Id="rId4" Type="http://schemas.openxmlformats.org/officeDocument/2006/relationships/image" Target="../media/image25.png"/></Relationships>
</file>

<file path=ppt/slides/_rels/slide6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7.xml"/><Relationship Id="rId5" Type="http://schemas.openxmlformats.org/officeDocument/2006/relationships/image" Target="../media/image28.png"/><Relationship Id="rId4" Type="http://schemas.openxmlformats.org/officeDocument/2006/relationships/image" Target="../media/image36.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5" Type="http://schemas.openxmlformats.org/officeDocument/2006/relationships/image" Target="../media/image10.png"/><Relationship Id="rId4" Type="http://schemas.openxmlformats.org/officeDocument/2006/relationships/image" Target="../media/image9.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37.wmf"/><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38.wmf"/><Relationship Id="rId2" Type="http://schemas.openxmlformats.org/officeDocument/2006/relationships/oleObject" Target="../embeddings/oleObject8.bin"/><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descr="学院PPT模板（红）-1-01.jpg"/>
          <p:cNvPicPr>
            <a:picLocks noChangeAspect="1"/>
          </p:cNvPicPr>
          <p:nvPr/>
        </p:nvPicPr>
        <p:blipFill rotWithShape="1">
          <a:blip r:embed="rId3" cstate="print"/>
          <a:srcRect t="2" b="12766"/>
          <a:stretch/>
        </p:blipFill>
        <p:spPr>
          <a:xfrm>
            <a:off x="6220" y="-99392"/>
            <a:ext cx="9180512" cy="6048672"/>
          </a:xfrm>
          <a:prstGeom prst="rect">
            <a:avLst/>
          </a:prstGeom>
        </p:spPr>
      </p:pic>
      <p:sp>
        <p:nvSpPr>
          <p:cNvPr id="5" name="标题 1"/>
          <p:cNvSpPr txBox="1">
            <a:spLocks/>
          </p:cNvSpPr>
          <p:nvPr/>
        </p:nvSpPr>
        <p:spPr>
          <a:xfrm>
            <a:off x="827584" y="116097"/>
            <a:ext cx="3960440" cy="2592686"/>
          </a:xfrm>
          <a:prstGeom prst="rect">
            <a:avLst/>
          </a:prstGeom>
        </p:spPr>
        <p:txBody>
          <a:bodyPr vert="horz" lIns="76200" tIns="38100" rIns="76200" bIns="38100" rtlCol="0" anchor="ctr">
            <a:noAutofit/>
          </a:bodyPr>
          <a:lstStyle>
            <a:lvl1pPr algn="r">
              <a:lnSpc>
                <a:spcPct val="150000"/>
              </a:lnSpc>
              <a:defRPr>
                <a:solidFill>
                  <a:schemeClr val="bg1"/>
                </a:solidFill>
                <a:latin typeface="+mj-ea"/>
                <a:ea typeface="+mj-ea"/>
              </a:defRPr>
            </a:lvl1pPr>
          </a:lstStyle>
          <a:p>
            <a:pPr lvl="0" algn="ctr">
              <a:lnSpc>
                <a:spcPct val="100000"/>
              </a:lnSpc>
              <a:spcBef>
                <a:spcPct val="0"/>
              </a:spcBef>
              <a:defRPr/>
            </a:pPr>
            <a:r>
              <a:rPr lang="zh-CN" altLang="en-US" sz="4800" b="1" dirty="0">
                <a:effectLst>
                  <a:outerShdw blurRad="38100" dist="38100" dir="2700000" algn="tl">
                    <a:srgbClr val="000000">
                      <a:alpha val="43137"/>
                    </a:srgbClr>
                  </a:outerShdw>
                </a:effectLst>
                <a:latin typeface="华文琥珀" panose="02010800040101010101" pitchFamily="2" charset="-122"/>
                <a:ea typeface="华文琥珀" panose="02010800040101010101" pitchFamily="2" charset="-122"/>
                <a:cs typeface="+mj-cs"/>
              </a:rPr>
              <a:t>供应链管理</a:t>
            </a:r>
            <a:endParaRPr lang="en-US" altLang="zh-CN" sz="3200" b="1" dirty="0">
              <a:ln w="22225">
                <a:solidFill>
                  <a:schemeClr val="accent2"/>
                </a:solidFill>
                <a:prstDash val="solid"/>
              </a:ln>
              <a:solidFill>
                <a:schemeClr val="accent2">
                  <a:lumMod val="40000"/>
                  <a:lumOff val="60000"/>
                </a:schemeClr>
              </a:solidFill>
              <a:latin typeface="+mn-ea"/>
              <a:ea typeface="+mn-ea"/>
              <a:cs typeface="Times New Roman" panose="02020603050405020304" pitchFamily="18" charset="0"/>
            </a:endParaRPr>
          </a:p>
          <a:p>
            <a:pPr lvl="0" algn="ctr">
              <a:lnSpc>
                <a:spcPct val="100000"/>
              </a:lnSpc>
              <a:spcBef>
                <a:spcPct val="0"/>
              </a:spcBef>
              <a:defRPr/>
            </a:pPr>
            <a:r>
              <a:rPr lang="zh-CN" altLang="en-US" sz="3600" dirty="0">
                <a:ln w="22225">
                  <a:solidFill>
                    <a:schemeClr val="accent2"/>
                  </a:solidFill>
                  <a:prstDash val="solid"/>
                </a:ln>
                <a:solidFill>
                  <a:schemeClr val="accent2">
                    <a:lumMod val="40000"/>
                    <a:lumOff val="60000"/>
                  </a:schemeClr>
                </a:solidFill>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pitchFamily="18" charset="0"/>
              </a:rPr>
              <a:t>合作共赢</a:t>
            </a:r>
            <a:br>
              <a:rPr lang="zh-CN" altLang="en-US" sz="2000" b="1" dirty="0">
                <a:ln w="12700" cmpd="sng">
                  <a:solidFill>
                    <a:schemeClr val="accent4"/>
                  </a:solidFill>
                  <a:prstDash val="solid"/>
                </a:ln>
                <a:latin typeface="+mn-ea"/>
                <a:ea typeface="+mn-ea"/>
                <a:cs typeface="Times New Roman" panose="02020603050405020304" pitchFamily="18" charset="0"/>
              </a:rPr>
            </a:br>
            <a:endParaRPr lang="zh-CN" altLang="en-US" sz="2000" b="1" dirty="0">
              <a:ln w="12700" cmpd="sng">
                <a:solidFill>
                  <a:schemeClr val="accent4"/>
                </a:solidFill>
                <a:prstDash val="solid"/>
              </a:ln>
              <a:latin typeface="+mn-ea"/>
              <a:ea typeface="+mn-ea"/>
              <a:cs typeface="Times New Roman" panose="02020603050405020304" pitchFamily="18" charset="0"/>
            </a:endParaRPr>
          </a:p>
        </p:txBody>
      </p:sp>
      <p:sp>
        <p:nvSpPr>
          <p:cNvPr id="9" name="Rectangle 3"/>
          <p:cNvSpPr txBox="1">
            <a:spLocks noChangeArrowheads="1"/>
          </p:cNvSpPr>
          <p:nvPr/>
        </p:nvSpPr>
        <p:spPr>
          <a:xfrm>
            <a:off x="1001384" y="2213279"/>
            <a:ext cx="3528392" cy="1266394"/>
          </a:xfrm>
          <a:prstGeom prst="rect">
            <a:avLst/>
          </a:prstGeom>
          <a:noFill/>
        </p:spPr>
        <p:txBody>
          <a:bodyPr vert="horz" lIns="76729" tIns="38365" rIns="76729" bIns="38365" rtlCol="0" anchor="t" anchorCtr="0">
            <a:normAutofit fontScale="85000" lnSpcReduction="20000"/>
            <a:scene3d>
              <a:camera prst="orthographicFront"/>
              <a:lightRig rig="harsh" dir="t"/>
            </a:scene3d>
            <a:sp3d extrusionH="57150" prstMaterial="matte">
              <a:bevelT w="63500" h="12700" prst="angle"/>
              <a:contourClr>
                <a:schemeClr val="bg1">
                  <a:lumMod val="65000"/>
                </a:schemeClr>
              </a:contourClr>
            </a:sp3d>
          </a:bodyPr>
          <a:lstStyle>
            <a:lvl1pPr marL="252000" indent="-252000" algn="l" defTabSz="914400" rtl="0" eaLnBrk="1" latinLnBrk="0" hangingPunct="1">
              <a:spcBef>
                <a:spcPct val="20000"/>
              </a:spcBef>
              <a:buClr>
                <a:srgbClr val="FF0000"/>
              </a:buClr>
              <a:buFont typeface="Arial" pitchFamily="34" charset="0"/>
              <a:buChar char="•"/>
              <a:defRPr sz="2600" kern="1200">
                <a:solidFill>
                  <a:schemeClr val="tx1"/>
                </a:solidFill>
                <a:latin typeface="Times New Roman" panose="02020603050405020304" pitchFamily="18" charset="0"/>
                <a:ea typeface="黑体" panose="02010609060101010101" pitchFamily="49" charset="-122"/>
                <a:cs typeface="Times New Roman" panose="02020603050405020304" pitchFamily="18" charset="0"/>
              </a:defRPr>
            </a:lvl1pPr>
            <a:lvl2pPr marL="360000" indent="-252000" algn="l" defTabSz="914400" rtl="0" eaLnBrk="1" latinLnBrk="0" hangingPunct="1">
              <a:spcBef>
                <a:spcPct val="20000"/>
              </a:spcBef>
              <a:buClr>
                <a:srgbClr val="11A342"/>
              </a:buClr>
              <a:buSzPct val="50000"/>
              <a:buFont typeface="Wingdings" panose="05000000000000000000" pitchFamily="2" charset="2"/>
              <a:buChar char="p"/>
              <a:defRPr sz="2400" b="1" kern="1200">
                <a:solidFill>
                  <a:srgbClr val="002060"/>
                </a:solidFill>
                <a:latin typeface="Times New Roman" panose="02020603050405020304" pitchFamily="18" charset="0"/>
                <a:ea typeface="等线" panose="02010600030101010101" pitchFamily="2" charset="-122"/>
                <a:cs typeface="Times New Roman" panose="02020603050405020304" pitchFamily="18" charset="0"/>
              </a:defRPr>
            </a:lvl2pPr>
            <a:lvl3pPr marL="540000" indent="-228600" algn="l" defTabSz="914400" rtl="0" eaLnBrk="1" latinLnBrk="0" hangingPunct="1">
              <a:spcBef>
                <a:spcPts val="300"/>
              </a:spcBef>
              <a:buClr>
                <a:srgbClr val="C00000"/>
              </a:buClr>
              <a:buSzPct val="50000"/>
              <a:buFont typeface="Wingdings" panose="05000000000000000000" pitchFamily="2" charset="2"/>
              <a:buChar char="u"/>
              <a:defRPr sz="2000" b="1" kern="1200">
                <a:solidFill>
                  <a:schemeClr val="tx1"/>
                </a:solidFill>
                <a:latin typeface="Times New Roman" panose="02020603050405020304" pitchFamily="18" charset="0"/>
                <a:ea typeface="+mn-ea"/>
                <a:cs typeface="Times New Roman" panose="02020603050405020304" pitchFamily="18" charset="0"/>
              </a:defRPr>
            </a:lvl3pPr>
            <a:lvl4pPr marL="720000" indent="-228600" algn="l" defTabSz="914400" rtl="0" eaLnBrk="1" latinLnBrk="0" hangingPunct="1">
              <a:spcBef>
                <a:spcPct val="20000"/>
              </a:spcBef>
              <a:buClr>
                <a:schemeClr val="accent6">
                  <a:lumMod val="75000"/>
                </a:schemeClr>
              </a:buClr>
              <a:buFont typeface="Wingdings" panose="05000000000000000000" pitchFamily="2" charset="2"/>
              <a:buChar char="Ø"/>
              <a:defRPr sz="1800" kern="1200">
                <a:solidFill>
                  <a:srgbClr val="002F8E"/>
                </a:solidFill>
                <a:latin typeface="楷体" panose="02010609060101010101" pitchFamily="49" charset="-122"/>
                <a:ea typeface="楷体" panose="02010609060101010101" pitchFamily="49" charset="-122"/>
                <a:cs typeface="Times New Roman" panose="02020603050405020304" pitchFamily="18" charset="0"/>
              </a:defRPr>
            </a:lvl4pPr>
            <a:lvl5pPr marL="900000" indent="-228600" algn="l" defTabSz="914400" rtl="0" eaLnBrk="1" latinLnBrk="0" hangingPunct="1">
              <a:spcBef>
                <a:spcPct val="20000"/>
              </a:spcBef>
              <a:buFont typeface="Arial" pitchFamily="34" charset="0"/>
              <a:buChar char="»"/>
              <a:defRPr sz="1600" kern="1200">
                <a:solidFill>
                  <a:schemeClr val="tx1"/>
                </a:solidFill>
                <a:latin typeface="Times New Roman" panose="02020603050405020304" pitchFamily="18" charset="0"/>
                <a:ea typeface="+mn-ea"/>
                <a:cs typeface="Times New Roman" panose="02020603050405020304" pitchFamily="18"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zh-CN" altLang="en-US" sz="2333" b="1" dirty="0">
                <a:ln/>
                <a:solidFill>
                  <a:schemeClr val="accent3"/>
                </a:solidFill>
                <a:latin typeface="华文彩云" charset="0"/>
                <a:ea typeface="华文彩云" charset="0"/>
                <a:cs typeface="华文彩云" charset="0"/>
                <a:sym typeface="华文彩云" charset="0"/>
              </a:rPr>
              <a:t>谢家平    博士   讲席教授</a:t>
            </a:r>
          </a:p>
          <a:p>
            <a:pPr marL="0" indent="0" algn="ctr">
              <a:buNone/>
            </a:pPr>
            <a:r>
              <a:rPr lang="zh-CN" altLang="en-US" sz="2333" b="1" dirty="0">
                <a:ln/>
                <a:solidFill>
                  <a:schemeClr val="accent3"/>
                </a:solidFill>
                <a:latin typeface="华文彩云" charset="0"/>
                <a:ea typeface="华文彩云" charset="0"/>
                <a:cs typeface="华文彩云" charset="0"/>
                <a:sym typeface="华文彩云" charset="0"/>
              </a:rPr>
              <a:t>上海财经大学商学院</a:t>
            </a:r>
            <a:endParaRPr lang="en-US" altLang="zh-CN" sz="2333" b="1" dirty="0">
              <a:ln/>
              <a:solidFill>
                <a:schemeClr val="accent3"/>
              </a:solidFill>
              <a:latin typeface="华文彩云" charset="0"/>
              <a:ea typeface="华文彩云" charset="0"/>
              <a:cs typeface="华文彩云" charset="0"/>
              <a:sym typeface="华文彩云" charset="0"/>
            </a:endParaRPr>
          </a:p>
          <a:p>
            <a:pPr marL="0" indent="0" algn="ctr">
              <a:buNone/>
            </a:pPr>
            <a:r>
              <a:rPr lang="zh-CN" altLang="en-US" sz="2333" b="1" dirty="0">
                <a:ln/>
                <a:solidFill>
                  <a:schemeClr val="accent3"/>
                </a:solidFill>
                <a:latin typeface="华文彩云" charset="0"/>
                <a:ea typeface="华文彩云" charset="0"/>
                <a:cs typeface="华文彩云" charset="0"/>
                <a:sym typeface="华文彩云" charset="0"/>
              </a:rPr>
              <a:t>企业管理博士生导师</a:t>
            </a:r>
            <a:endParaRPr lang="en-US" altLang="zh-CN" sz="2333" b="1" dirty="0">
              <a:ln/>
              <a:solidFill>
                <a:schemeClr val="accent3"/>
              </a:solidFill>
              <a:latin typeface="华文彩云" charset="0"/>
              <a:ea typeface="华文彩云" charset="0"/>
              <a:cs typeface="华文彩云" charset="0"/>
              <a:sym typeface="华文彩云" charset="0"/>
            </a:endParaRPr>
          </a:p>
          <a:p>
            <a:pPr marL="0" indent="0" algn="ctr">
              <a:buNone/>
            </a:pPr>
            <a:r>
              <a:rPr lang="zh-CN" altLang="en-US" sz="2333" b="1" dirty="0">
                <a:ln/>
                <a:solidFill>
                  <a:schemeClr val="accent3"/>
                </a:solidFill>
                <a:latin typeface="华文彩云" charset="0"/>
                <a:ea typeface="华文彩云" charset="0"/>
                <a:cs typeface="黑体" charset="0"/>
                <a:sym typeface="华文彩云" charset="0"/>
              </a:rPr>
              <a:t> 天山学者 特聘教授</a:t>
            </a:r>
            <a:endParaRPr lang="zh-CN" altLang="en-US" sz="1667" b="1" dirty="0">
              <a:ln/>
              <a:solidFill>
                <a:schemeClr val="accent3"/>
              </a:solidFill>
              <a:latin typeface="Times New Roman" charset="0"/>
              <a:ea typeface="黑体" charset="0"/>
              <a:cs typeface="黑体" charset="0"/>
            </a:endParaRPr>
          </a:p>
        </p:txBody>
      </p:sp>
      <p:pic>
        <p:nvPicPr>
          <p:cNvPr id="10" name="图片 9" descr="C:\Users\xjp\Documents\WeChat Files\wxid_8fr2qha3ddhv11\Files\商学院NEW logo.tif"/>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3568" y="5893246"/>
            <a:ext cx="2383606" cy="661177"/>
          </a:xfrm>
          <a:prstGeom prst="rect">
            <a:avLst/>
          </a:prstGeom>
          <a:noFill/>
          <a:ln>
            <a:noFill/>
          </a:ln>
        </p:spPr>
      </p:pic>
      <p:sp>
        <p:nvSpPr>
          <p:cNvPr id="8" name="Rectangle 3"/>
          <p:cNvSpPr txBox="1">
            <a:spLocks noChangeArrowheads="1"/>
          </p:cNvSpPr>
          <p:nvPr/>
        </p:nvSpPr>
        <p:spPr bwMode="auto">
          <a:xfrm>
            <a:off x="3491880" y="3368443"/>
            <a:ext cx="4968552" cy="21485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spcBef>
                <a:spcPct val="50000"/>
              </a:spcBef>
              <a:buClr>
                <a:schemeClr val="bg1"/>
              </a:buClr>
              <a:buFont typeface="Wingdings" charset="0"/>
              <a:buNone/>
              <a:defRPr/>
            </a:pPr>
            <a:r>
              <a:rPr lang="zh-CN" altLang="en-US" sz="2000" kern="0" dirty="0">
                <a:solidFill>
                  <a:schemeClr val="bg1"/>
                </a:solidFill>
                <a:effectLst>
                  <a:outerShdw blurRad="38100" dist="38100" dir="2700000" algn="tl">
                    <a:srgbClr val="DDDDDD"/>
                  </a:outerShdw>
                </a:effectLst>
              </a:rPr>
              <a:t>研究领域</a:t>
            </a:r>
            <a:r>
              <a:rPr lang="zh-CN" altLang="en-US" sz="1800" kern="0" dirty="0">
                <a:solidFill>
                  <a:schemeClr val="bg1"/>
                </a:solidFill>
                <a:effectLst>
                  <a:outerShdw blurRad="38100" dist="38100" dir="2700000" algn="tl">
                    <a:srgbClr val="DDDDDD"/>
                  </a:outerShdw>
                </a:effectLst>
              </a:rPr>
              <a:t>：</a:t>
            </a:r>
            <a:r>
              <a:rPr lang="zh-CN" altLang="en-US" sz="1800" kern="0" dirty="0">
                <a:solidFill>
                  <a:schemeClr val="bg1"/>
                </a:solidFill>
              </a:rPr>
              <a:t>管理科学、运营管理、供应链管理</a:t>
            </a:r>
            <a:endParaRPr lang="en-US" altLang="zh-CN" sz="1800" kern="0" dirty="0">
              <a:solidFill>
                <a:schemeClr val="bg1"/>
              </a:solidFill>
            </a:endParaRPr>
          </a:p>
          <a:p>
            <a:pPr>
              <a:lnSpc>
                <a:spcPct val="130000"/>
              </a:lnSpc>
              <a:buClr>
                <a:schemeClr val="bg1"/>
              </a:buClr>
              <a:buFont typeface="Wingdings" charset="0"/>
              <a:buNone/>
              <a:defRPr/>
            </a:pPr>
            <a:r>
              <a:rPr lang="zh-CN" altLang="en-US" sz="2000" kern="0" dirty="0">
                <a:solidFill>
                  <a:schemeClr val="bg1"/>
                </a:solidFill>
                <a:effectLst>
                  <a:outerShdw blurRad="38100" dist="38100" dir="2700000" algn="tl">
                    <a:srgbClr val="DDDDDD"/>
                  </a:outerShdw>
                </a:effectLst>
              </a:rPr>
              <a:t>讲授课程</a:t>
            </a:r>
            <a:r>
              <a:rPr lang="zh-CN" altLang="en-US" sz="1800" kern="0" dirty="0">
                <a:solidFill>
                  <a:schemeClr val="bg1"/>
                </a:solidFill>
                <a:effectLst>
                  <a:outerShdw blurRad="38100" dist="38100" dir="2700000" algn="tl">
                    <a:srgbClr val="DDDDDD"/>
                  </a:outerShdw>
                </a:effectLst>
              </a:rPr>
              <a:t>：</a:t>
            </a:r>
            <a:r>
              <a:rPr lang="zh-CN" altLang="en-US" sz="1800" kern="0" dirty="0">
                <a:solidFill>
                  <a:schemeClr val="bg1"/>
                </a:solidFill>
              </a:rPr>
              <a:t>管理运筹学、供应链管理、</a:t>
            </a:r>
            <a:r>
              <a:rPr lang="en-US" altLang="zh-CN" sz="1800" kern="0" dirty="0">
                <a:solidFill>
                  <a:schemeClr val="bg1"/>
                </a:solidFill>
              </a:rPr>
              <a:t>ERP</a:t>
            </a:r>
          </a:p>
          <a:p>
            <a:pPr algn="r">
              <a:lnSpc>
                <a:spcPct val="130000"/>
              </a:lnSpc>
              <a:buClr>
                <a:schemeClr val="bg1"/>
              </a:buClr>
              <a:buFont typeface="Wingdings" charset="0"/>
              <a:buNone/>
              <a:defRPr/>
            </a:pPr>
            <a:r>
              <a:rPr lang="en-US" altLang="zh-CN" sz="1800" kern="0" dirty="0">
                <a:solidFill>
                  <a:schemeClr val="bg1"/>
                </a:solidFill>
              </a:rPr>
              <a:t>                   </a:t>
            </a:r>
            <a:r>
              <a:rPr lang="zh-CN" altLang="en-US" sz="1800" kern="0" dirty="0">
                <a:solidFill>
                  <a:schemeClr val="bg1"/>
                </a:solidFill>
              </a:rPr>
              <a:t>运营管理、物流管理、国际物流管理</a:t>
            </a:r>
            <a:endParaRPr lang="en-US" altLang="zh-CN" sz="1800" kern="0" dirty="0">
              <a:solidFill>
                <a:schemeClr val="bg1"/>
              </a:solidFill>
            </a:endParaRPr>
          </a:p>
          <a:p>
            <a:pPr>
              <a:lnSpc>
                <a:spcPct val="130000"/>
              </a:lnSpc>
              <a:buClr>
                <a:schemeClr val="bg1"/>
              </a:buClr>
              <a:buFont typeface="Wingdings" charset="0"/>
              <a:buNone/>
              <a:defRPr/>
            </a:pPr>
            <a:r>
              <a:rPr lang="zh-CN" altLang="en-US" sz="2000" kern="0" dirty="0">
                <a:solidFill>
                  <a:schemeClr val="bg1"/>
                </a:solidFill>
                <a:effectLst>
                  <a:outerShdw blurRad="38100" dist="38100" dir="2700000" algn="tl">
                    <a:srgbClr val="DDDDDD"/>
                  </a:outerShdw>
                </a:effectLst>
              </a:rPr>
              <a:t>单</a:t>
            </a:r>
            <a:r>
              <a:rPr lang="en-US" altLang="zh-CN" sz="2000" kern="0" dirty="0">
                <a:solidFill>
                  <a:schemeClr val="bg1"/>
                </a:solidFill>
                <a:effectLst>
                  <a:outerShdw blurRad="38100" dist="38100" dir="2700000" algn="tl">
                    <a:srgbClr val="DDDDDD"/>
                  </a:outerShdw>
                </a:effectLst>
              </a:rPr>
              <a:t>   </a:t>
            </a:r>
            <a:r>
              <a:rPr lang="zh-CN" altLang="en-US" sz="2000" kern="0" dirty="0">
                <a:solidFill>
                  <a:schemeClr val="bg1"/>
                </a:solidFill>
                <a:effectLst>
                  <a:outerShdw blurRad="38100" dist="38100" dir="2700000" algn="tl">
                    <a:srgbClr val="DDDDDD"/>
                  </a:outerShdw>
                </a:effectLst>
              </a:rPr>
              <a:t>位</a:t>
            </a:r>
            <a:r>
              <a:rPr lang="zh-CN" altLang="en-US" sz="1800" kern="0" dirty="0">
                <a:solidFill>
                  <a:schemeClr val="bg1"/>
                </a:solidFill>
                <a:effectLst>
                  <a:outerShdw blurRad="38100" dist="38100" dir="2700000" algn="tl">
                    <a:srgbClr val="DDDDDD"/>
                  </a:outerShdw>
                </a:effectLst>
              </a:rPr>
              <a:t>：</a:t>
            </a:r>
            <a:r>
              <a:rPr lang="zh-CN" altLang="en-US" sz="1800" kern="0" dirty="0">
                <a:solidFill>
                  <a:schemeClr val="bg1"/>
                </a:solidFill>
              </a:rPr>
              <a:t>上海财经大学</a:t>
            </a:r>
            <a:r>
              <a:rPr lang="en-US" altLang="zh-CN" sz="1800" kern="0" dirty="0">
                <a:solidFill>
                  <a:schemeClr val="bg1"/>
                </a:solidFill>
              </a:rPr>
              <a:t>  </a:t>
            </a:r>
            <a:r>
              <a:rPr lang="zh-CN" altLang="en-US" sz="1600" kern="0" dirty="0">
                <a:solidFill>
                  <a:schemeClr val="bg1"/>
                </a:solidFill>
              </a:rPr>
              <a:t>商学院</a:t>
            </a:r>
            <a:r>
              <a:rPr lang="en-US" altLang="zh-CN" sz="1600" kern="0" dirty="0">
                <a:solidFill>
                  <a:schemeClr val="bg1"/>
                </a:solidFill>
              </a:rPr>
              <a:t>   </a:t>
            </a:r>
            <a:r>
              <a:rPr lang="zh-CN" altLang="en-US" sz="1600" kern="0" dirty="0">
                <a:solidFill>
                  <a:schemeClr val="bg1"/>
                </a:solidFill>
              </a:rPr>
              <a:t>运营管理系</a:t>
            </a:r>
            <a:endParaRPr lang="en-US" altLang="zh-CN" sz="1600" kern="0" dirty="0">
              <a:solidFill>
                <a:schemeClr val="bg1"/>
              </a:solidFill>
            </a:endParaRPr>
          </a:p>
          <a:p>
            <a:pPr>
              <a:lnSpc>
                <a:spcPct val="100000"/>
              </a:lnSpc>
              <a:buClr>
                <a:schemeClr val="bg1"/>
              </a:buClr>
              <a:buFont typeface="Wingdings" charset="0"/>
              <a:buNone/>
              <a:defRPr/>
            </a:pPr>
            <a:r>
              <a:rPr lang="en-US" altLang="zh-CN" sz="1800" kern="0" dirty="0">
                <a:solidFill>
                  <a:schemeClr val="bg1"/>
                </a:solidFill>
                <a:effectLst>
                  <a:outerShdw blurRad="38100" dist="38100" dir="2700000" algn="tl">
                    <a:srgbClr val="DDDDDD"/>
                  </a:outerShdw>
                </a:effectLst>
              </a:rPr>
              <a:t> </a:t>
            </a:r>
            <a:r>
              <a:rPr lang="en-US" altLang="zh-CN" sz="2000" kern="0" dirty="0">
                <a:solidFill>
                  <a:schemeClr val="bg1"/>
                </a:solidFill>
                <a:effectLst>
                  <a:outerShdw blurRad="38100" dist="38100" dir="2700000" algn="tl">
                    <a:srgbClr val="DDDDDD"/>
                  </a:outerShdw>
                </a:effectLst>
              </a:rPr>
              <a:t>E-mail</a:t>
            </a:r>
            <a:r>
              <a:rPr lang="zh-CN" altLang="en-US" sz="1800" kern="0" dirty="0">
                <a:solidFill>
                  <a:schemeClr val="bg1"/>
                </a:solidFill>
                <a:effectLst>
                  <a:outerShdw blurRad="38100" dist="38100" dir="2700000" algn="tl">
                    <a:srgbClr val="DDDDDD"/>
                  </a:outerShdw>
                </a:effectLst>
              </a:rPr>
              <a:t>：</a:t>
            </a:r>
            <a:r>
              <a:rPr lang="en-US" altLang="zh-CN" sz="1800" kern="0" dirty="0">
                <a:solidFill>
                  <a:schemeClr val="bg1"/>
                </a:solidFill>
              </a:rPr>
              <a:t>jiaping@sufe.edu.cn</a:t>
            </a:r>
          </a:p>
        </p:txBody>
      </p:sp>
    </p:spTree>
    <p:extLst>
      <p:ext uri="{BB962C8B-B14F-4D97-AF65-F5344CB8AC3E}">
        <p14:creationId xmlns:p14="http://schemas.microsoft.com/office/powerpoint/2010/main" val="98224915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第一章 见面课讨论</a:t>
            </a:r>
          </a:p>
        </p:txBody>
      </p:sp>
      <p:sp>
        <p:nvSpPr>
          <p:cNvPr id="3" name="内容占位符 2"/>
          <p:cNvSpPr>
            <a:spLocks noGrp="1"/>
          </p:cNvSpPr>
          <p:nvPr>
            <p:ph idx="1"/>
          </p:nvPr>
        </p:nvSpPr>
        <p:spPr/>
        <p:txBody>
          <a:bodyPr/>
          <a:lstStyle/>
          <a:p>
            <a:r>
              <a:rPr lang="zh-CN" altLang="en-US" dirty="0"/>
              <a:t>第一章 思考题（重点）</a:t>
            </a:r>
          </a:p>
          <a:p>
            <a:pPr lvl="1"/>
            <a:r>
              <a:rPr lang="zh-CN" altLang="en-US" dirty="0"/>
              <a:t>（</a:t>
            </a:r>
            <a:r>
              <a:rPr lang="en-US" altLang="zh-CN" dirty="0"/>
              <a:t>1</a:t>
            </a:r>
            <a:r>
              <a:rPr lang="zh-CN" altLang="en-US" dirty="0"/>
              <a:t>）正确理解供应链的内涵特征</a:t>
            </a:r>
            <a:endParaRPr lang="en-US" altLang="zh-CN" dirty="0"/>
          </a:p>
          <a:p>
            <a:pPr lvl="1"/>
            <a:r>
              <a:rPr lang="zh-CN" altLang="en-US" dirty="0"/>
              <a:t>（</a:t>
            </a:r>
            <a:r>
              <a:rPr lang="en-US" altLang="zh-CN" dirty="0"/>
              <a:t>2</a:t>
            </a:r>
            <a:r>
              <a:rPr lang="zh-CN" altLang="en-US" dirty="0"/>
              <a:t>）举例说明你对供应链管理的理解</a:t>
            </a:r>
            <a:endParaRPr lang="en-US" altLang="zh-CN" dirty="0"/>
          </a:p>
          <a:p>
            <a:pPr lvl="1"/>
            <a:r>
              <a:rPr lang="zh-CN" altLang="en-US" dirty="0"/>
              <a:t>（</a:t>
            </a:r>
            <a:r>
              <a:rPr lang="en-US" altLang="zh-CN" dirty="0"/>
              <a:t>3</a:t>
            </a:r>
            <a:r>
              <a:rPr lang="zh-CN" altLang="en-US" dirty="0"/>
              <a:t>）正确牛鞭效应的内涵及其产生原因 </a:t>
            </a:r>
            <a:endParaRPr lang="en-US" altLang="zh-CN" dirty="0"/>
          </a:p>
          <a:p>
            <a:pPr lvl="1"/>
            <a:r>
              <a:rPr lang="zh-CN" altLang="en-US" dirty="0"/>
              <a:t>（</a:t>
            </a:r>
            <a:r>
              <a:rPr lang="en-US" altLang="zh-CN" dirty="0"/>
              <a:t>4</a:t>
            </a:r>
            <a:r>
              <a:rPr lang="zh-CN" altLang="en-US" dirty="0"/>
              <a:t>）如何有效缓解牛鞭效应，你有哪些建议？</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10</a:t>
            </a:fld>
            <a:endParaRPr lang="en-US" altLang="zh-CN"/>
          </a:p>
        </p:txBody>
      </p:sp>
    </p:spTree>
    <p:extLst>
      <p:ext uri="{BB962C8B-B14F-4D97-AF65-F5344CB8AC3E}">
        <p14:creationId xmlns:p14="http://schemas.microsoft.com/office/powerpoint/2010/main" val="131277685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835696" y="0"/>
            <a:ext cx="5169942" cy="576792"/>
          </a:xfrm>
        </p:spPr>
        <p:txBody>
          <a:bodyPr/>
          <a:lstStyle/>
          <a:p>
            <a:pPr>
              <a:defRPr/>
            </a:pPr>
            <a:r>
              <a:rPr lang="zh-CN" altLang="en-US" dirty="0"/>
              <a:t>第四节</a:t>
            </a:r>
            <a:r>
              <a:rPr lang="en-US" altLang="zh-CN" dirty="0"/>
              <a:t> </a:t>
            </a:r>
            <a:r>
              <a:rPr lang="zh-CN" altLang="en-US" dirty="0"/>
              <a:t>低成本供应商</a:t>
            </a:r>
            <a:r>
              <a:rPr lang="en-US" altLang="zh-CN" sz="1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rPr>
              <a:t>价格成本分析</a:t>
            </a:r>
          </a:p>
        </p:txBody>
      </p:sp>
      <p:sp>
        <p:nvSpPr>
          <p:cNvPr id="3" name="内容占位符 2"/>
          <p:cNvSpPr>
            <a:spLocks noGrp="1"/>
          </p:cNvSpPr>
          <p:nvPr>
            <p:ph idx="1"/>
          </p:nvPr>
        </p:nvSpPr>
        <p:spPr/>
        <p:txBody>
          <a:bodyPr/>
          <a:lstStyle/>
          <a:p>
            <a:r>
              <a:rPr lang="zh-CN" altLang="en-US" dirty="0">
                <a:latin typeface="Times New Roman" charset="0"/>
                <a:ea typeface="黑体" charset="0"/>
                <a:cs typeface="黑体" charset="0"/>
              </a:rPr>
              <a:t>价格分析：对报价进行对比</a:t>
            </a:r>
            <a:r>
              <a:rPr lang="zh-CN" altLang="en-US" dirty="0">
                <a:solidFill>
                  <a:srgbClr val="FF0000"/>
                </a:solidFill>
                <a:latin typeface="Wingdings" charset="0"/>
                <a:ea typeface="宋体" charset="0"/>
                <a:cs typeface="宋体" charset="0"/>
                <a:sym typeface="Wingdings" charset="0"/>
              </a:rPr>
              <a:t></a:t>
            </a:r>
            <a:r>
              <a:rPr lang="zh-CN" altLang="en-US" dirty="0">
                <a:latin typeface="Times New Roman" charset="0"/>
                <a:ea typeface="黑体" charset="0"/>
                <a:cs typeface="黑体" charset="0"/>
              </a:rPr>
              <a:t>分析价格的合理性</a:t>
            </a:r>
            <a:endParaRPr lang="en-US" altLang="zh-CN" dirty="0">
              <a:latin typeface="Times New Roman" charset="0"/>
              <a:ea typeface="黑体" charset="0"/>
              <a:cs typeface="黑体" charset="0"/>
            </a:endParaRPr>
          </a:p>
          <a:p>
            <a:pPr lvl="1">
              <a:lnSpc>
                <a:spcPct val="80000"/>
              </a:lnSpc>
            </a:pPr>
            <a:r>
              <a:rPr lang="zh-CN" altLang="en-US" dirty="0">
                <a:latin typeface="Times New Roman" charset="0"/>
                <a:ea typeface="黑体" charset="0"/>
                <a:cs typeface="黑体" charset="0"/>
              </a:rPr>
              <a:t>交货价格与协议价格比较</a:t>
            </a:r>
            <a:endParaRPr lang="en-US" altLang="zh-CN" dirty="0">
              <a:latin typeface="Times New Roman" charset="0"/>
              <a:ea typeface="黑体" charset="0"/>
              <a:cs typeface="黑体" charset="0"/>
            </a:endParaRPr>
          </a:p>
          <a:p>
            <a:pPr lvl="1">
              <a:lnSpc>
                <a:spcPct val="80000"/>
              </a:lnSpc>
            </a:pPr>
            <a:r>
              <a:rPr lang="zh-CN" altLang="en-US" dirty="0">
                <a:latin typeface="Times New Roman" charset="0"/>
                <a:ea typeface="黑体" charset="0"/>
                <a:cs typeface="黑体" charset="0"/>
              </a:rPr>
              <a:t>交货价格与平均价格比较</a:t>
            </a:r>
          </a:p>
          <a:p>
            <a:r>
              <a:rPr lang="zh-CN" altLang="en-US" dirty="0">
                <a:latin typeface="Times New Roman" charset="0"/>
                <a:ea typeface="黑体" charset="0"/>
                <a:cs typeface="黑体" charset="0"/>
              </a:rPr>
              <a:t>成本分析：分解报价的成本因素</a:t>
            </a:r>
            <a:r>
              <a:rPr lang="zh-CN" altLang="en-US" dirty="0">
                <a:solidFill>
                  <a:srgbClr val="FF0000"/>
                </a:solidFill>
                <a:latin typeface="Wingdings" charset="0"/>
                <a:ea typeface="宋体" charset="0"/>
                <a:cs typeface="宋体" charset="0"/>
                <a:sym typeface="Wingdings" charset="0"/>
              </a:rPr>
              <a:t></a:t>
            </a:r>
            <a:r>
              <a:rPr lang="zh-CN" altLang="en-US" dirty="0">
                <a:latin typeface="Times New Roman" charset="0"/>
                <a:ea typeface="黑体" charset="0"/>
                <a:cs typeface="黑体" charset="0"/>
              </a:rPr>
              <a:t>分析其合理性</a:t>
            </a:r>
          </a:p>
          <a:p>
            <a:pPr lvl="2"/>
            <a:endParaRPr lang="en-US" altLang="zh-CN" dirty="0">
              <a:latin typeface="Times New Roman" charset="0"/>
            </a:endParaRPr>
          </a:p>
          <a:p>
            <a:pPr lvl="2"/>
            <a:endParaRPr lang="en-US" altLang="zh-CN" dirty="0">
              <a:latin typeface="Times New Roman" charset="0"/>
            </a:endParaRPr>
          </a:p>
          <a:p>
            <a:pPr lvl="2"/>
            <a:endParaRPr lang="en-US" altLang="zh-CN" dirty="0">
              <a:latin typeface="Times New Roman" charset="0"/>
            </a:endParaRPr>
          </a:p>
          <a:p>
            <a:pPr lvl="2"/>
            <a:endParaRPr lang="en-US" altLang="zh-CN" dirty="0">
              <a:latin typeface="Times New Roman" charset="0"/>
            </a:endParaRPr>
          </a:p>
          <a:p>
            <a:pPr lvl="1"/>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目的是谈判准备： </a:t>
            </a:r>
          </a:p>
          <a:p>
            <a:pPr lvl="2">
              <a:lnSpc>
                <a:spcPct val="80000"/>
              </a:lnSpc>
            </a:pPr>
            <a:r>
              <a:rPr lang="zh-CN" altLang="en-US" sz="2000" dirty="0">
                <a:latin typeface="Times New Roman" charset="0"/>
              </a:rPr>
              <a:t>确保公平交易</a:t>
            </a:r>
            <a:r>
              <a:rPr lang="zh-CN" altLang="en-US" sz="2000" dirty="0">
                <a:solidFill>
                  <a:srgbClr val="FF0000"/>
                </a:solidFill>
                <a:latin typeface="Wingdings" charset="0"/>
                <a:cs typeface="Wingdings" charset="0"/>
                <a:sym typeface="Wingdings" charset="0"/>
              </a:rPr>
              <a:t></a:t>
            </a:r>
            <a:r>
              <a:rPr lang="zh-CN" altLang="en-US" sz="2000" dirty="0">
                <a:latin typeface="Times New Roman" charset="0"/>
              </a:rPr>
              <a:t>供应商附带条件是买方接受的</a:t>
            </a:r>
          </a:p>
          <a:p>
            <a:pPr lvl="2">
              <a:lnSpc>
                <a:spcPct val="80000"/>
              </a:lnSpc>
            </a:pPr>
            <a:r>
              <a:rPr lang="zh-CN" altLang="en-US" sz="2000" dirty="0">
                <a:latin typeface="Times New Roman" charset="0"/>
              </a:rPr>
              <a:t>事先发现报价内容有无错误</a:t>
            </a:r>
            <a:r>
              <a:rPr lang="zh-CN" altLang="en-US" sz="2000" dirty="0">
                <a:solidFill>
                  <a:srgbClr val="FF0000"/>
                </a:solidFill>
                <a:latin typeface="Wingdings" charset="0"/>
                <a:cs typeface="Wingdings" charset="0"/>
                <a:sym typeface="Wingdings" charset="0"/>
              </a:rPr>
              <a:t></a:t>
            </a:r>
            <a:r>
              <a:rPr lang="zh-CN" altLang="en-US" sz="2000" dirty="0">
                <a:latin typeface="Times New Roman" charset="0"/>
              </a:rPr>
              <a:t>避免将来的冲突</a:t>
            </a:r>
          </a:p>
          <a:p>
            <a:pPr lvl="2">
              <a:lnSpc>
                <a:spcPct val="80000"/>
              </a:lnSpc>
            </a:pPr>
            <a:r>
              <a:rPr lang="zh-CN" altLang="en-US" sz="2000" dirty="0">
                <a:latin typeface="Times New Roman" charset="0"/>
              </a:rPr>
              <a:t>将不同的报价基础进行统一</a:t>
            </a:r>
            <a:r>
              <a:rPr lang="zh-CN" altLang="en-US" sz="2000" dirty="0">
                <a:solidFill>
                  <a:srgbClr val="FF0000"/>
                </a:solidFill>
                <a:latin typeface="Wingdings" charset="0"/>
                <a:cs typeface="Wingdings" charset="0"/>
                <a:sym typeface="Wingdings" charset="0"/>
              </a:rPr>
              <a:t></a:t>
            </a:r>
            <a:r>
              <a:rPr lang="zh-CN" altLang="en-US" sz="2000" dirty="0">
                <a:latin typeface="Times New Roman" charset="0"/>
              </a:rPr>
              <a:t>将来议价和比价 </a:t>
            </a:r>
          </a:p>
        </p:txBody>
      </p:sp>
      <p:sp>
        <p:nvSpPr>
          <p:cNvPr id="4" name="幻灯片编号占位符 3"/>
          <p:cNvSpPr>
            <a:spLocks noGrp="1"/>
          </p:cNvSpPr>
          <p:nvPr>
            <p:ph type="sldNum" sz="quarter" idx="12"/>
          </p:nvPr>
        </p:nvSpPr>
        <p:spPr/>
        <p:txBody>
          <a:bodyPr/>
          <a:lstStyle/>
          <a:p>
            <a:pPr>
              <a:defRPr/>
            </a:pPr>
            <a:fld id="{5F451A5F-FF55-D24A-BF81-B723A8A68264}" type="slidenum">
              <a:rPr lang="en-US" altLang="zh-CN"/>
              <a:pPr>
                <a:defRPr/>
              </a:pPr>
              <a:t>100</a:t>
            </a:fld>
            <a:endParaRPr lang="en-US" altLang="zh-CN"/>
          </a:p>
        </p:txBody>
      </p:sp>
      <p:sp>
        <p:nvSpPr>
          <p:cNvPr id="5" name="AutoShape 4" descr="70%"/>
          <p:cNvSpPr>
            <a:spLocks noChangeArrowheads="1"/>
          </p:cNvSpPr>
          <p:nvPr/>
        </p:nvSpPr>
        <p:spPr bwMode="auto">
          <a:xfrm rot="5400000" flipH="1" flipV="1">
            <a:off x="1378546" y="1581894"/>
            <a:ext cx="1492250" cy="3170238"/>
          </a:xfrm>
          <a:prstGeom prst="flowChartManualOperation">
            <a:avLst/>
          </a:prstGeom>
          <a:noFill/>
          <a:ln w="28575">
            <a:solidFill>
              <a:schemeClr val="tx1"/>
            </a:solidFill>
            <a:prstDash val="sysDot"/>
            <a:miter lim="800000"/>
            <a:headEnd/>
            <a:tailEnd/>
          </a:ln>
          <a:effectLst/>
          <a:extLst>
            <a:ext uri="{909E8E84-426E-40dd-AFC4-6F175D3DCCD1}">
              <a14:hiddenFill xmlns:a14="http://schemas.microsoft.com/office/drawing/2010/main" xmlns="">
                <a:pattFill prst="pct70">
                  <a:fgClr>
                    <a:schemeClr val="accent1"/>
                  </a:fgClr>
                  <a:bgClr>
                    <a:schemeClr val="bg1"/>
                  </a:bgClr>
                </a:patt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6" name="Rectangle 5" descr="70%"/>
          <p:cNvSpPr>
            <a:spLocks noChangeArrowheads="1"/>
          </p:cNvSpPr>
          <p:nvPr/>
        </p:nvSpPr>
        <p:spPr bwMode="auto">
          <a:xfrm>
            <a:off x="2712840" y="2955875"/>
            <a:ext cx="996950" cy="466725"/>
          </a:xfrm>
          <a:prstGeom prst="rect">
            <a:avLst/>
          </a:prstGeom>
          <a:noFill/>
          <a:ln w="28575">
            <a:solidFill>
              <a:schemeClr val="tx1"/>
            </a:solidFill>
            <a:miter lim="800000"/>
            <a:headEnd/>
            <a:tailEnd/>
          </a:ln>
          <a:effectLst/>
          <a:extLst>
            <a:ext uri="{909E8E84-426E-40dd-AFC4-6F175D3DCCD1}">
              <a14:hiddenFill xmlns:a14="http://schemas.microsoft.com/office/drawing/2010/main" xmlns="">
                <a:pattFill prst="pct70">
                  <a:fgClr>
                    <a:schemeClr val="accent1"/>
                  </a:fgClr>
                  <a:bgClr>
                    <a:schemeClr val="bg1"/>
                  </a:bgClr>
                </a:patt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6000" rIns="0" bIns="0"/>
          <a:lstStyle/>
          <a:p>
            <a:pPr>
              <a:defRPr/>
            </a:pPr>
            <a:r>
              <a:rPr lang="zh-CN" altLang="en-US" sz="1600" dirty="0">
                <a:ea typeface="黑体" charset="0"/>
                <a:cs typeface="黑体" charset="0"/>
              </a:rPr>
              <a:t>装运港</a:t>
            </a:r>
          </a:p>
        </p:txBody>
      </p:sp>
      <p:sp>
        <p:nvSpPr>
          <p:cNvPr id="7" name="AutoShape 6" descr="70%"/>
          <p:cNvSpPr>
            <a:spLocks noChangeArrowheads="1"/>
          </p:cNvSpPr>
          <p:nvPr/>
        </p:nvSpPr>
        <p:spPr bwMode="auto">
          <a:xfrm>
            <a:off x="3076377" y="3235275"/>
            <a:ext cx="361950" cy="141288"/>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8" name="AutoShape 7"/>
          <p:cNvSpPr>
            <a:spLocks noChangeArrowheads="1"/>
          </p:cNvSpPr>
          <p:nvPr/>
        </p:nvSpPr>
        <p:spPr bwMode="auto">
          <a:xfrm>
            <a:off x="3733602" y="3246388"/>
            <a:ext cx="1630363" cy="114300"/>
          </a:xfrm>
          <a:prstGeom prst="leftRightArrow">
            <a:avLst>
              <a:gd name="adj1" fmla="val 50000"/>
              <a:gd name="adj2" fmla="val 194151"/>
            </a:avLst>
          </a:prstGeom>
          <a:solidFill>
            <a:srgbClr val="FF0000"/>
          </a:solidFill>
          <a:ln w="2857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9" name="Rectangle 8" descr="70%"/>
          <p:cNvSpPr>
            <a:spLocks noChangeArrowheads="1"/>
          </p:cNvSpPr>
          <p:nvPr/>
        </p:nvSpPr>
        <p:spPr bwMode="auto">
          <a:xfrm>
            <a:off x="5430640" y="3003500"/>
            <a:ext cx="996950" cy="466725"/>
          </a:xfrm>
          <a:prstGeom prst="rect">
            <a:avLst/>
          </a:prstGeom>
          <a:noFill/>
          <a:ln w="28575">
            <a:solidFill>
              <a:schemeClr val="tx1"/>
            </a:solidFill>
            <a:miter lim="800000"/>
            <a:headEnd/>
            <a:tailEnd/>
          </a:ln>
          <a:effectLst/>
          <a:extLst>
            <a:ext uri="{909E8E84-426E-40dd-AFC4-6F175D3DCCD1}">
              <a14:hiddenFill xmlns:a14="http://schemas.microsoft.com/office/drawing/2010/main" xmlns="">
                <a:pattFill prst="pct70">
                  <a:fgClr>
                    <a:schemeClr val="accent1"/>
                  </a:fgClr>
                  <a:bgClr>
                    <a:schemeClr val="bg1"/>
                  </a:bgClr>
                </a:patt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6000" rIns="0" bIns="0"/>
          <a:lstStyle/>
          <a:p>
            <a:pPr>
              <a:defRPr/>
            </a:pPr>
            <a:r>
              <a:rPr lang="zh-CN" altLang="en-US" sz="1600">
                <a:ea typeface="黑体" charset="0"/>
                <a:cs typeface="黑体" charset="0"/>
              </a:rPr>
              <a:t>目的港</a:t>
            </a:r>
          </a:p>
        </p:txBody>
      </p:sp>
      <p:sp>
        <p:nvSpPr>
          <p:cNvPr id="10" name="AutoShape 9" descr="70%"/>
          <p:cNvSpPr>
            <a:spLocks noChangeArrowheads="1"/>
          </p:cNvSpPr>
          <p:nvPr/>
        </p:nvSpPr>
        <p:spPr bwMode="auto">
          <a:xfrm>
            <a:off x="5794177" y="3282900"/>
            <a:ext cx="360363"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1" name="AutoShape 10" descr="70%"/>
          <p:cNvSpPr>
            <a:spLocks noChangeArrowheads="1"/>
          </p:cNvSpPr>
          <p:nvPr/>
        </p:nvSpPr>
        <p:spPr bwMode="auto">
          <a:xfrm rot="16200000" flipV="1">
            <a:off x="6270428" y="1650950"/>
            <a:ext cx="1492250" cy="3171825"/>
          </a:xfrm>
          <a:prstGeom prst="flowChartManualOperation">
            <a:avLst/>
          </a:prstGeom>
          <a:noFill/>
          <a:ln w="28575">
            <a:solidFill>
              <a:schemeClr val="tx1"/>
            </a:solidFill>
            <a:prstDash val="sysDot"/>
            <a:miter lim="800000"/>
            <a:headEnd/>
            <a:tailEnd/>
          </a:ln>
          <a:effectLst/>
          <a:extLst>
            <a:ext uri="{909E8E84-426E-40dd-AFC4-6F175D3DCCD1}">
              <a14:hiddenFill xmlns:a14="http://schemas.microsoft.com/office/drawing/2010/main" xmlns="">
                <a:pattFill prst="pct70">
                  <a:fgClr>
                    <a:schemeClr val="accent1"/>
                  </a:fgClr>
                  <a:bgClr>
                    <a:schemeClr val="bg1"/>
                  </a:bgClr>
                </a:patt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2" name="AutoShape 11" descr="70%"/>
          <p:cNvSpPr>
            <a:spLocks noChangeArrowheads="1"/>
          </p:cNvSpPr>
          <p:nvPr/>
        </p:nvSpPr>
        <p:spPr bwMode="auto">
          <a:xfrm>
            <a:off x="4344790" y="2863800"/>
            <a:ext cx="361950"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3" name="Line 12"/>
          <p:cNvSpPr>
            <a:spLocks noChangeShapeType="1"/>
          </p:cNvSpPr>
          <p:nvPr/>
        </p:nvSpPr>
        <p:spPr bwMode="auto">
          <a:xfrm flipV="1">
            <a:off x="3800277" y="2955875"/>
            <a:ext cx="544513" cy="233363"/>
          </a:xfrm>
          <a:prstGeom prst="line">
            <a:avLst/>
          </a:prstGeom>
          <a:noFill/>
          <a:ln w="47625">
            <a:solidFill>
              <a:srgbClr val="FF000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4" name="Line 13"/>
          <p:cNvSpPr>
            <a:spLocks noChangeShapeType="1"/>
          </p:cNvSpPr>
          <p:nvPr/>
        </p:nvSpPr>
        <p:spPr bwMode="auto">
          <a:xfrm flipH="1" flipV="1">
            <a:off x="4706740" y="2955875"/>
            <a:ext cx="633412" cy="233363"/>
          </a:xfrm>
          <a:prstGeom prst="line">
            <a:avLst/>
          </a:prstGeom>
          <a:noFill/>
          <a:ln w="47625">
            <a:solidFill>
              <a:srgbClr val="FF000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5" name="Text Box 14" descr="70%"/>
          <p:cNvSpPr txBox="1">
            <a:spLocks noChangeArrowheads="1"/>
          </p:cNvSpPr>
          <p:nvPr/>
        </p:nvSpPr>
        <p:spPr bwMode="auto">
          <a:xfrm>
            <a:off x="4043165" y="2406600"/>
            <a:ext cx="995362" cy="401638"/>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bodyPr>
          <a:lstStyle/>
          <a:p>
            <a:pPr>
              <a:lnSpc>
                <a:spcPct val="80000"/>
              </a:lnSpc>
              <a:spcBef>
                <a:spcPct val="50000"/>
              </a:spcBef>
              <a:defRPr/>
            </a:pPr>
            <a:r>
              <a:rPr lang="en-US" altLang="zh-CN" sz="1400" dirty="0">
                <a:solidFill>
                  <a:srgbClr val="000066"/>
                </a:solidFill>
                <a:ea typeface="黑体" charset="0"/>
                <a:cs typeface="黑体" charset="0"/>
              </a:rPr>
              <a:t> </a:t>
            </a:r>
            <a:r>
              <a:rPr lang="zh-CN" altLang="en-US" sz="1600" dirty="0">
                <a:solidFill>
                  <a:srgbClr val="000066"/>
                </a:solidFill>
                <a:ea typeface="黑体" charset="0"/>
                <a:cs typeface="黑体" charset="0"/>
              </a:rPr>
              <a:t>国际</a:t>
            </a:r>
            <a:endParaRPr lang="en-US" altLang="zh-CN" sz="1600" dirty="0">
              <a:solidFill>
                <a:srgbClr val="000066"/>
              </a:solidFill>
              <a:ea typeface="黑体" charset="0"/>
              <a:cs typeface="黑体" charset="0"/>
            </a:endParaRPr>
          </a:p>
          <a:p>
            <a:pPr>
              <a:lnSpc>
                <a:spcPct val="80000"/>
              </a:lnSpc>
              <a:defRPr/>
            </a:pPr>
            <a:r>
              <a:rPr lang="zh-CN" altLang="en-US" sz="1600" dirty="0">
                <a:solidFill>
                  <a:srgbClr val="000066"/>
                </a:solidFill>
                <a:ea typeface="黑体" charset="0"/>
                <a:cs typeface="黑体" charset="0"/>
              </a:rPr>
              <a:t>中转</a:t>
            </a:r>
          </a:p>
        </p:txBody>
      </p:sp>
      <p:sp>
        <p:nvSpPr>
          <p:cNvPr id="16" name="Rectangle 15"/>
          <p:cNvSpPr>
            <a:spLocks noChangeArrowheads="1"/>
          </p:cNvSpPr>
          <p:nvPr/>
        </p:nvSpPr>
        <p:spPr bwMode="auto">
          <a:xfrm>
            <a:off x="720527" y="2478038"/>
            <a:ext cx="725488" cy="327025"/>
          </a:xfrm>
          <a:prstGeom prst="rect">
            <a:avLst/>
          </a:prstGeom>
          <a:solidFill>
            <a:srgbClr val="FFFF00"/>
          </a:solidFill>
          <a:ln w="2857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400">
                <a:solidFill>
                  <a:srgbClr val="000066"/>
                </a:solidFill>
                <a:ea typeface="黑体" charset="0"/>
                <a:cs typeface="黑体" charset="0"/>
              </a:rPr>
              <a:t>生产厂</a:t>
            </a:r>
          </a:p>
        </p:txBody>
      </p:sp>
      <p:sp>
        <p:nvSpPr>
          <p:cNvPr id="17" name="AutoShape 16" descr="70%"/>
          <p:cNvSpPr>
            <a:spLocks noChangeArrowheads="1"/>
          </p:cNvSpPr>
          <p:nvPr/>
        </p:nvSpPr>
        <p:spPr bwMode="auto">
          <a:xfrm>
            <a:off x="901502" y="2708225"/>
            <a:ext cx="361950"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8" name="Line 17"/>
          <p:cNvSpPr>
            <a:spLocks noChangeShapeType="1"/>
          </p:cNvSpPr>
          <p:nvPr/>
        </p:nvSpPr>
        <p:spPr bwMode="auto">
          <a:xfrm>
            <a:off x="1446015" y="2676475"/>
            <a:ext cx="1177925" cy="373063"/>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9" name="Rectangle 18"/>
          <p:cNvSpPr>
            <a:spLocks noChangeArrowheads="1"/>
          </p:cNvSpPr>
          <p:nvPr/>
        </p:nvSpPr>
        <p:spPr bwMode="auto">
          <a:xfrm>
            <a:off x="630040" y="3414663"/>
            <a:ext cx="725487" cy="327025"/>
          </a:xfrm>
          <a:prstGeom prst="rect">
            <a:avLst/>
          </a:prstGeom>
          <a:solidFill>
            <a:srgbClr val="FFFF00"/>
          </a:solidFill>
          <a:ln w="2857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400">
                <a:solidFill>
                  <a:srgbClr val="000066"/>
                </a:solidFill>
                <a:ea typeface="黑体" charset="0"/>
                <a:cs typeface="黑体" charset="0"/>
              </a:rPr>
              <a:t>生产厂</a:t>
            </a:r>
          </a:p>
        </p:txBody>
      </p:sp>
      <p:sp>
        <p:nvSpPr>
          <p:cNvPr id="20" name="AutoShape 19" descr="70%"/>
          <p:cNvSpPr>
            <a:spLocks noChangeArrowheads="1"/>
          </p:cNvSpPr>
          <p:nvPr/>
        </p:nvSpPr>
        <p:spPr bwMode="auto">
          <a:xfrm>
            <a:off x="812602" y="3648025"/>
            <a:ext cx="360363"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21" name="Rectangle 20"/>
          <p:cNvSpPr>
            <a:spLocks noChangeArrowheads="1"/>
          </p:cNvSpPr>
          <p:nvPr/>
        </p:nvSpPr>
        <p:spPr bwMode="auto">
          <a:xfrm>
            <a:off x="1546027" y="3054300"/>
            <a:ext cx="804863" cy="325438"/>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28575">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中转</a:t>
            </a:r>
          </a:p>
        </p:txBody>
      </p:sp>
      <p:sp>
        <p:nvSpPr>
          <p:cNvPr id="22" name="AutoShape 21" descr="70%"/>
          <p:cNvSpPr>
            <a:spLocks noChangeArrowheads="1"/>
          </p:cNvSpPr>
          <p:nvPr/>
        </p:nvSpPr>
        <p:spPr bwMode="auto">
          <a:xfrm>
            <a:off x="1717477" y="3360688"/>
            <a:ext cx="361950"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23" name="Line 22"/>
          <p:cNvSpPr>
            <a:spLocks noChangeShapeType="1"/>
          </p:cNvSpPr>
          <p:nvPr/>
        </p:nvSpPr>
        <p:spPr bwMode="auto">
          <a:xfrm flipV="1">
            <a:off x="1355527" y="3505150"/>
            <a:ext cx="400050" cy="104775"/>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4" name="Line 23"/>
          <p:cNvSpPr>
            <a:spLocks noChangeShapeType="1"/>
          </p:cNvSpPr>
          <p:nvPr/>
        </p:nvSpPr>
        <p:spPr bwMode="auto">
          <a:xfrm flipV="1">
            <a:off x="2169915" y="3235275"/>
            <a:ext cx="454025" cy="141288"/>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 name="Rectangle 24"/>
          <p:cNvSpPr>
            <a:spLocks noChangeArrowheads="1"/>
          </p:cNvSpPr>
          <p:nvPr/>
        </p:nvSpPr>
        <p:spPr bwMode="auto">
          <a:xfrm>
            <a:off x="1617465" y="2622500"/>
            <a:ext cx="635000" cy="185738"/>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28575">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集运</a:t>
            </a:r>
          </a:p>
        </p:txBody>
      </p:sp>
      <p:sp>
        <p:nvSpPr>
          <p:cNvPr id="26" name="Line 25"/>
          <p:cNvSpPr>
            <a:spLocks noChangeShapeType="1"/>
          </p:cNvSpPr>
          <p:nvPr/>
        </p:nvSpPr>
        <p:spPr bwMode="auto">
          <a:xfrm flipV="1">
            <a:off x="6427590" y="2863800"/>
            <a:ext cx="1177925" cy="325438"/>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7" name="Rectangle 26"/>
          <p:cNvSpPr>
            <a:spLocks noChangeArrowheads="1"/>
          </p:cNvSpPr>
          <p:nvPr/>
        </p:nvSpPr>
        <p:spPr bwMode="auto">
          <a:xfrm>
            <a:off x="6816527" y="2766963"/>
            <a:ext cx="633413" cy="185737"/>
          </a:xfrm>
          <a:prstGeom prst="rect">
            <a:avLst/>
          </a:prstGeom>
          <a:noFill/>
          <a:ln>
            <a:noFill/>
          </a:ln>
          <a:effectLst/>
          <a:extLst>
            <a:ext uri="{909E8E84-426E-40dd-AFC4-6F175D3DCCD1}">
              <a14:hiddenFill xmlns:a14="http://schemas.microsoft.com/office/drawing/2010/main" xmlns="">
                <a:solidFill>
                  <a:srgbClr val="FFFF00"/>
                </a:solidFill>
              </a14:hiddenFill>
            </a:ext>
            <a:ext uri="{91240B29-F687-4f45-9708-019B960494DF}">
              <a14:hiddenLine xmlns:a14="http://schemas.microsoft.com/office/drawing/2010/main" xmlns="" w="28575">
                <a:solidFill>
                  <a:srgbClr val="FFFF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分运</a:t>
            </a:r>
          </a:p>
        </p:txBody>
      </p:sp>
      <p:sp>
        <p:nvSpPr>
          <p:cNvPr id="28" name="Rectangle 27"/>
          <p:cNvSpPr>
            <a:spLocks noChangeArrowheads="1"/>
          </p:cNvSpPr>
          <p:nvPr/>
        </p:nvSpPr>
        <p:spPr bwMode="auto">
          <a:xfrm>
            <a:off x="7696002" y="2676475"/>
            <a:ext cx="725488" cy="327025"/>
          </a:xfrm>
          <a:prstGeom prst="rect">
            <a:avLst/>
          </a:prstGeom>
          <a:solidFill>
            <a:srgbClr val="00FFFF"/>
          </a:solidFill>
          <a:ln w="28575">
            <a:solidFill>
              <a:srgbClr val="00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客户</a:t>
            </a:r>
          </a:p>
        </p:txBody>
      </p:sp>
      <p:sp>
        <p:nvSpPr>
          <p:cNvPr id="29" name="Line 29"/>
          <p:cNvSpPr>
            <a:spLocks noChangeShapeType="1"/>
          </p:cNvSpPr>
          <p:nvPr/>
        </p:nvSpPr>
        <p:spPr bwMode="auto">
          <a:xfrm>
            <a:off x="6427590" y="3282900"/>
            <a:ext cx="577850" cy="169863"/>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0" name="Rectangle 30"/>
          <p:cNvSpPr>
            <a:spLocks noChangeArrowheads="1"/>
          </p:cNvSpPr>
          <p:nvPr/>
        </p:nvSpPr>
        <p:spPr bwMode="auto">
          <a:xfrm>
            <a:off x="6853040" y="3198763"/>
            <a:ext cx="668337" cy="325437"/>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28575">
                <a:solidFill>
                  <a:srgbClr val="00FFFF"/>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中转</a:t>
            </a:r>
          </a:p>
        </p:txBody>
      </p:sp>
      <p:sp>
        <p:nvSpPr>
          <p:cNvPr id="31" name="AutoShape 31" descr="70%"/>
          <p:cNvSpPr>
            <a:spLocks noChangeArrowheads="1"/>
          </p:cNvSpPr>
          <p:nvPr/>
        </p:nvSpPr>
        <p:spPr bwMode="auto">
          <a:xfrm>
            <a:off x="7034015" y="3468638"/>
            <a:ext cx="361950" cy="139700"/>
          </a:xfrm>
          <a:prstGeom prst="flowChartMerge">
            <a:avLst/>
          </a:prstGeom>
          <a:pattFill prst="pct70">
            <a:fgClr>
              <a:schemeClr val="accent1"/>
            </a:fgClr>
            <a:bgClr>
              <a:schemeClr val="accent1"/>
            </a:bgClr>
          </a:pattFill>
          <a:ln w="28575">
            <a:solidFill>
              <a:srgbClr val="FF00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32" name="Rectangle 32"/>
          <p:cNvSpPr>
            <a:spLocks noChangeArrowheads="1"/>
          </p:cNvSpPr>
          <p:nvPr/>
        </p:nvSpPr>
        <p:spPr bwMode="auto">
          <a:xfrm>
            <a:off x="7786490" y="3486100"/>
            <a:ext cx="725487" cy="327025"/>
          </a:xfrm>
          <a:prstGeom prst="rect">
            <a:avLst/>
          </a:prstGeom>
          <a:solidFill>
            <a:srgbClr val="00FFFF"/>
          </a:solidFill>
          <a:ln w="28575">
            <a:solidFill>
              <a:srgbClr val="00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a:defRPr/>
            </a:pPr>
            <a:r>
              <a:rPr lang="zh-CN" altLang="en-US" sz="1600" dirty="0">
                <a:solidFill>
                  <a:srgbClr val="000066"/>
                </a:solidFill>
                <a:ea typeface="黑体" charset="0"/>
                <a:cs typeface="黑体" charset="0"/>
              </a:rPr>
              <a:t>客户</a:t>
            </a:r>
          </a:p>
        </p:txBody>
      </p:sp>
      <p:sp>
        <p:nvSpPr>
          <p:cNvPr id="33" name="Line 34"/>
          <p:cNvSpPr>
            <a:spLocks noChangeShapeType="1"/>
          </p:cNvSpPr>
          <p:nvPr/>
        </p:nvSpPr>
        <p:spPr bwMode="auto">
          <a:xfrm>
            <a:off x="7334052" y="3555950"/>
            <a:ext cx="387350" cy="14605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4" name="Line 35"/>
          <p:cNvSpPr>
            <a:spLocks noChangeShapeType="1"/>
          </p:cNvSpPr>
          <p:nvPr/>
        </p:nvSpPr>
        <p:spPr bwMode="auto">
          <a:xfrm>
            <a:off x="3693915" y="3989338"/>
            <a:ext cx="0" cy="325437"/>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5" name="Line 36"/>
          <p:cNvSpPr>
            <a:spLocks noChangeShapeType="1"/>
          </p:cNvSpPr>
          <p:nvPr/>
        </p:nvSpPr>
        <p:spPr bwMode="auto">
          <a:xfrm>
            <a:off x="5430640" y="3989338"/>
            <a:ext cx="0" cy="325437"/>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6" name="Line 37"/>
          <p:cNvSpPr>
            <a:spLocks noChangeShapeType="1"/>
          </p:cNvSpPr>
          <p:nvPr/>
        </p:nvSpPr>
        <p:spPr bwMode="auto">
          <a:xfrm>
            <a:off x="539552" y="3989338"/>
            <a:ext cx="0" cy="325437"/>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7" name="Line 38"/>
          <p:cNvSpPr>
            <a:spLocks noChangeShapeType="1"/>
          </p:cNvSpPr>
          <p:nvPr/>
        </p:nvSpPr>
        <p:spPr bwMode="auto">
          <a:xfrm>
            <a:off x="8602465" y="3973463"/>
            <a:ext cx="0" cy="325437"/>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8" name="Line 39"/>
          <p:cNvSpPr>
            <a:spLocks noChangeShapeType="1"/>
          </p:cNvSpPr>
          <p:nvPr/>
        </p:nvSpPr>
        <p:spPr bwMode="auto">
          <a:xfrm>
            <a:off x="3709790" y="4135388"/>
            <a:ext cx="1720850" cy="0"/>
          </a:xfrm>
          <a:prstGeom prst="line">
            <a:avLst/>
          </a:prstGeom>
          <a:noFill/>
          <a:ln w="28575">
            <a:solidFill>
              <a:srgbClr val="FF000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39" name="Line 41"/>
          <p:cNvSpPr>
            <a:spLocks noChangeShapeType="1"/>
          </p:cNvSpPr>
          <p:nvPr/>
        </p:nvSpPr>
        <p:spPr bwMode="auto">
          <a:xfrm>
            <a:off x="630040" y="4135388"/>
            <a:ext cx="2989262" cy="0"/>
          </a:xfrm>
          <a:prstGeom prst="line">
            <a:avLst/>
          </a:prstGeom>
          <a:noFill/>
          <a:ln w="28575">
            <a:solidFill>
              <a:srgbClr val="FF000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40" name="Line 43"/>
          <p:cNvSpPr>
            <a:spLocks noChangeShapeType="1"/>
          </p:cNvSpPr>
          <p:nvPr/>
        </p:nvSpPr>
        <p:spPr bwMode="auto">
          <a:xfrm>
            <a:off x="5521127" y="4135388"/>
            <a:ext cx="2990850" cy="0"/>
          </a:xfrm>
          <a:prstGeom prst="line">
            <a:avLst/>
          </a:prstGeom>
          <a:noFill/>
          <a:ln w="28575">
            <a:solidFill>
              <a:srgbClr val="FF000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41" name="Rectangle 27"/>
          <p:cNvSpPr>
            <a:spLocks noChangeArrowheads="1"/>
          </p:cNvSpPr>
          <p:nvPr/>
        </p:nvSpPr>
        <p:spPr bwMode="auto">
          <a:xfrm>
            <a:off x="2009577" y="3830588"/>
            <a:ext cx="1335088"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flatTx/>
          </a:bodyPr>
          <a:lstStyle/>
          <a:p>
            <a:pPr>
              <a:lnSpc>
                <a:spcPct val="90000"/>
              </a:lnSpc>
              <a:defRPr/>
            </a:pPr>
            <a:r>
              <a:rPr lang="zh-CN" altLang="en-US" sz="1800" dirty="0">
                <a:ea typeface="楷体_GB2312" charset="0"/>
                <a:cs typeface="楷体_GB2312" charset="0"/>
              </a:rPr>
              <a:t>起运地的</a:t>
            </a:r>
            <a:endParaRPr lang="en-US" altLang="zh-CN" sz="1800" dirty="0">
              <a:ea typeface="楷体_GB2312" charset="0"/>
              <a:cs typeface="楷体_GB2312" charset="0"/>
            </a:endParaRPr>
          </a:p>
          <a:p>
            <a:pPr>
              <a:lnSpc>
                <a:spcPct val="90000"/>
              </a:lnSpc>
              <a:defRPr/>
            </a:pPr>
            <a:r>
              <a:rPr lang="zh-CN" altLang="en-US" sz="1800" dirty="0">
                <a:ea typeface="楷体_GB2312" charset="0"/>
                <a:cs typeface="楷体_GB2312" charset="0"/>
              </a:rPr>
              <a:t>发货和报关</a:t>
            </a:r>
          </a:p>
        </p:txBody>
      </p:sp>
      <p:sp>
        <p:nvSpPr>
          <p:cNvPr id="42" name="Rectangle 29"/>
          <p:cNvSpPr>
            <a:spLocks noChangeArrowheads="1"/>
          </p:cNvSpPr>
          <p:nvPr/>
        </p:nvSpPr>
        <p:spPr bwMode="auto">
          <a:xfrm>
            <a:off x="3733602" y="3790900"/>
            <a:ext cx="1665288" cy="6461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flatTx/>
          </a:bodyPr>
          <a:lstStyle/>
          <a:p>
            <a:pPr>
              <a:lnSpc>
                <a:spcPct val="100000"/>
              </a:lnSpc>
              <a:defRPr/>
            </a:pPr>
            <a:r>
              <a:rPr lang="zh-CN" altLang="en-US" sz="1800" dirty="0">
                <a:ea typeface="楷体_GB2312" charset="0"/>
                <a:cs typeface="楷体_GB2312" charset="0"/>
              </a:rPr>
              <a:t>国际间的货物运费和保费</a:t>
            </a:r>
          </a:p>
        </p:txBody>
      </p:sp>
      <p:sp>
        <p:nvSpPr>
          <p:cNvPr id="43" name="Rectangle 31"/>
          <p:cNvSpPr>
            <a:spLocks noChangeArrowheads="1"/>
          </p:cNvSpPr>
          <p:nvPr/>
        </p:nvSpPr>
        <p:spPr bwMode="auto">
          <a:xfrm>
            <a:off x="5865615" y="3825825"/>
            <a:ext cx="1335087" cy="587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flatTx/>
          </a:bodyPr>
          <a:lstStyle/>
          <a:p>
            <a:pPr eaLnBrk="0" hangingPunct="0">
              <a:lnSpc>
                <a:spcPct val="90000"/>
              </a:lnSpc>
              <a:defRPr/>
            </a:pPr>
            <a:r>
              <a:rPr lang="zh-CN" altLang="en-US" sz="1800" dirty="0">
                <a:ea typeface="楷体_GB2312" charset="0"/>
                <a:cs typeface="楷体_GB2312" charset="0"/>
              </a:rPr>
              <a:t>目的地的</a:t>
            </a:r>
            <a:endParaRPr lang="en-US" altLang="zh-CN" sz="1800" dirty="0">
              <a:ea typeface="楷体_GB2312" charset="0"/>
              <a:cs typeface="楷体_GB2312" charset="0"/>
            </a:endParaRPr>
          </a:p>
          <a:p>
            <a:pPr eaLnBrk="0" hangingPunct="0">
              <a:lnSpc>
                <a:spcPct val="90000"/>
              </a:lnSpc>
              <a:defRPr/>
            </a:pPr>
            <a:r>
              <a:rPr lang="zh-CN" altLang="en-US" sz="1800" dirty="0">
                <a:ea typeface="楷体_GB2312" charset="0"/>
                <a:cs typeface="楷体_GB2312" charset="0"/>
              </a:rPr>
              <a:t>报关和送货</a:t>
            </a:r>
          </a:p>
        </p:txBody>
      </p:sp>
    </p:spTree>
    <p:extLst>
      <p:ext uri="{BB962C8B-B14F-4D97-AF65-F5344CB8AC3E}">
        <p14:creationId xmlns:p14="http://schemas.microsoft.com/office/powerpoint/2010/main" val="40772494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41"/>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42"/>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utoUpdateAnimBg="0"/>
      <p:bldP spid="42" grpId="0" autoUpdateAnimBg="0"/>
      <p:bldP spid="43" grpId="0"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t>第四节</a:t>
            </a:r>
            <a:r>
              <a:rPr lang="en-US" altLang="zh-CN" dirty="0"/>
              <a:t> </a:t>
            </a:r>
            <a:r>
              <a:rPr lang="zh-CN" altLang="en-US" dirty="0"/>
              <a:t>低成本供应商</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综合成本</a:t>
            </a:r>
          </a:p>
        </p:txBody>
      </p:sp>
      <p:sp>
        <p:nvSpPr>
          <p:cNvPr id="3" name="内容占位符 2"/>
          <p:cNvSpPr>
            <a:spLocks noGrp="1"/>
          </p:cNvSpPr>
          <p:nvPr>
            <p:ph idx="1"/>
          </p:nvPr>
        </p:nvSpPr>
        <p:spPr/>
        <p:txBody>
          <a:bodyPr/>
          <a:lstStyle/>
          <a:p>
            <a:pPr marL="261938" indent="-261938">
              <a:lnSpc>
                <a:spcPct val="75000"/>
              </a:lnSpc>
            </a:pPr>
            <a:r>
              <a:rPr lang="zh-CN" altLang="en-US" sz="2500" dirty="0">
                <a:latin typeface="宋体" charset="0"/>
                <a:ea typeface="黑体" charset="0"/>
                <a:cs typeface="黑体" charset="0"/>
              </a:rPr>
              <a:t>案例</a:t>
            </a:r>
            <a:r>
              <a:rPr lang="en-US" altLang="zh-CN" sz="2500" dirty="0">
                <a:latin typeface="宋体" charset="0"/>
                <a:ea typeface="黑体" charset="0"/>
                <a:cs typeface="黑体" charset="0"/>
              </a:rPr>
              <a:t> </a:t>
            </a:r>
            <a:r>
              <a:rPr lang="zh-CN" altLang="en-US" sz="2200" dirty="0">
                <a:latin typeface="黑体" charset="0"/>
                <a:ea typeface="黑体" charset="0"/>
                <a:cs typeface="黑体" charset="0"/>
              </a:rPr>
              <a:t>购进一零件</a:t>
            </a:r>
            <a:r>
              <a:rPr lang="en-US" altLang="zh-CN" sz="2200" dirty="0">
                <a:latin typeface="黑体" charset="0"/>
                <a:ea typeface="黑体" charset="0"/>
                <a:cs typeface="黑体" charset="0"/>
              </a:rPr>
              <a:t>,</a:t>
            </a:r>
            <a:r>
              <a:rPr lang="zh-CN" altLang="en-US" sz="2200" dirty="0">
                <a:latin typeface="黑体" charset="0"/>
                <a:ea typeface="黑体" charset="0"/>
                <a:cs typeface="黑体" charset="0"/>
              </a:rPr>
              <a:t>年需求</a:t>
            </a:r>
            <a:r>
              <a:rPr lang="en-US" altLang="zh-CN" sz="2200" dirty="0">
                <a:latin typeface="黑体" charset="0"/>
                <a:ea typeface="黑体" charset="0"/>
                <a:cs typeface="黑体" charset="0"/>
              </a:rPr>
              <a:t>10000</a:t>
            </a:r>
            <a:r>
              <a:rPr lang="zh-CN" altLang="en-US" sz="2200" dirty="0">
                <a:latin typeface="黑体" charset="0"/>
                <a:ea typeface="黑体" charset="0"/>
                <a:cs typeface="黑体" charset="0"/>
              </a:rPr>
              <a:t>件</a:t>
            </a:r>
            <a:r>
              <a:rPr lang="en-US" altLang="zh-CN" sz="2200" dirty="0">
                <a:latin typeface="黑体" charset="0"/>
                <a:ea typeface="黑体" charset="0"/>
                <a:cs typeface="黑体" charset="0"/>
              </a:rPr>
              <a:t>,3</a:t>
            </a:r>
            <a:r>
              <a:rPr lang="zh-CN" altLang="en-US" sz="2200" dirty="0">
                <a:latin typeface="黑体" charset="0"/>
                <a:ea typeface="黑体" charset="0"/>
                <a:cs typeface="黑体" charset="0"/>
              </a:rPr>
              <a:t>家供应商：</a:t>
            </a:r>
            <a:endParaRPr lang="en-US" altLang="zh-CN" sz="2200" dirty="0">
              <a:latin typeface="黑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价格不同</a:t>
            </a:r>
            <a:endParaRPr lang="en-US" altLang="zh-CN" sz="1800" dirty="0">
              <a:latin typeface="宋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质量不同</a:t>
            </a:r>
            <a:endParaRPr lang="en-US" altLang="zh-CN" sz="1800" dirty="0">
              <a:latin typeface="宋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交期不同</a:t>
            </a:r>
            <a:endParaRPr lang="en-US" altLang="zh-CN" sz="1800" dirty="0">
              <a:latin typeface="宋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批量不同</a:t>
            </a:r>
            <a:endParaRPr lang="en-US" altLang="zh-CN" sz="1800" dirty="0">
              <a:latin typeface="宋体" charset="0"/>
              <a:ea typeface="黑体" charset="0"/>
              <a:cs typeface="黑体" charset="0"/>
            </a:endParaRPr>
          </a:p>
          <a:p>
            <a:pPr marL="261938" indent="-261938"/>
            <a:r>
              <a:rPr lang="zh-CN" altLang="en-US" sz="2200" dirty="0">
                <a:latin typeface="黑体" charset="0"/>
                <a:ea typeface="黑体" charset="0"/>
                <a:cs typeface="黑体" charset="0"/>
              </a:rPr>
              <a:t>价格排序</a:t>
            </a:r>
            <a:endParaRPr lang="en-US" altLang="zh-CN" sz="2200" dirty="0">
              <a:latin typeface="黑体" charset="0"/>
              <a:ea typeface="黑体" charset="0"/>
              <a:cs typeface="黑体" charset="0"/>
            </a:endParaRPr>
          </a:p>
          <a:p>
            <a:pPr marL="261938" indent="-261938">
              <a:lnSpc>
                <a:spcPct val="130000"/>
              </a:lnSpc>
            </a:pPr>
            <a:r>
              <a:rPr lang="zh-CN" altLang="en-US" sz="2200" dirty="0">
                <a:latin typeface="黑体" charset="0"/>
                <a:ea typeface="黑体" charset="0"/>
                <a:cs typeface="黑体" charset="0"/>
              </a:rPr>
              <a:t>价格</a:t>
            </a:r>
            <a:r>
              <a:rPr lang="en-US" altLang="zh-CN" sz="2200" dirty="0">
                <a:latin typeface="黑体" charset="0"/>
                <a:ea typeface="黑体" charset="0"/>
                <a:cs typeface="黑体" charset="0"/>
              </a:rPr>
              <a:t>+</a:t>
            </a:r>
            <a:r>
              <a:rPr lang="zh-CN" altLang="en-US" sz="2200" dirty="0">
                <a:latin typeface="黑体" charset="0"/>
                <a:ea typeface="黑体" charset="0"/>
                <a:cs typeface="黑体" charset="0"/>
              </a:rPr>
              <a:t>质量排序</a:t>
            </a:r>
            <a:endParaRPr lang="en-US" altLang="zh-CN" sz="2200" dirty="0">
              <a:latin typeface="黑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缺陷处理费</a:t>
            </a:r>
            <a:r>
              <a:rPr lang="en-US" altLang="zh-CN" sz="1800" dirty="0">
                <a:latin typeface="宋体" charset="0"/>
                <a:ea typeface="黑体" charset="0"/>
                <a:cs typeface="黑体" charset="0"/>
              </a:rPr>
              <a:t>6</a:t>
            </a:r>
            <a:r>
              <a:rPr lang="zh-CN" altLang="en-US" sz="1800" dirty="0">
                <a:latin typeface="宋体" charset="0"/>
                <a:ea typeface="黑体" charset="0"/>
                <a:cs typeface="黑体" charset="0"/>
              </a:rPr>
              <a:t>元</a:t>
            </a:r>
            <a:r>
              <a:rPr lang="en-US" altLang="zh-CN" sz="1800" dirty="0">
                <a:latin typeface="宋体" charset="0"/>
                <a:ea typeface="黑体" charset="0"/>
                <a:cs typeface="黑体" charset="0"/>
              </a:rPr>
              <a:t>/</a:t>
            </a:r>
            <a:r>
              <a:rPr lang="zh-CN" altLang="en-US" sz="1800" dirty="0">
                <a:latin typeface="宋体" charset="0"/>
                <a:ea typeface="黑体" charset="0"/>
                <a:cs typeface="黑体" charset="0"/>
              </a:rPr>
              <a:t>件</a:t>
            </a:r>
            <a:endParaRPr lang="en-US" altLang="zh-CN" sz="1800" dirty="0">
              <a:latin typeface="宋体" charset="0"/>
              <a:ea typeface="黑体" charset="0"/>
              <a:cs typeface="黑体" charset="0"/>
            </a:endParaRPr>
          </a:p>
          <a:p>
            <a:pPr marL="261938" indent="-261938">
              <a:lnSpc>
                <a:spcPct val="130000"/>
              </a:lnSpc>
            </a:pPr>
            <a:r>
              <a:rPr lang="zh-CN" altLang="en-US" sz="2200" dirty="0">
                <a:latin typeface="宋体" charset="0"/>
                <a:ea typeface="黑体" charset="0"/>
                <a:cs typeface="黑体" charset="0"/>
              </a:rPr>
              <a:t>价格</a:t>
            </a:r>
            <a:r>
              <a:rPr lang="en-US" altLang="zh-CN" sz="2200" dirty="0">
                <a:latin typeface="宋体" charset="0"/>
                <a:ea typeface="黑体" charset="0"/>
                <a:cs typeface="黑体" charset="0"/>
              </a:rPr>
              <a:t>+</a:t>
            </a:r>
            <a:r>
              <a:rPr lang="zh-CN" altLang="en-US" sz="2200" dirty="0">
                <a:latin typeface="宋体" charset="0"/>
                <a:ea typeface="黑体" charset="0"/>
                <a:cs typeface="黑体" charset="0"/>
              </a:rPr>
              <a:t>质量</a:t>
            </a:r>
            <a:r>
              <a:rPr lang="en-US" altLang="zh-CN" sz="2200" dirty="0">
                <a:latin typeface="宋体" charset="0"/>
                <a:ea typeface="黑体" charset="0"/>
                <a:cs typeface="黑体" charset="0"/>
              </a:rPr>
              <a:t>+</a:t>
            </a:r>
            <a:r>
              <a:rPr lang="zh-CN" altLang="en-US" sz="2200" dirty="0">
                <a:latin typeface="宋体" charset="0"/>
                <a:ea typeface="黑体" charset="0"/>
                <a:cs typeface="黑体" charset="0"/>
              </a:rPr>
              <a:t>交期</a:t>
            </a:r>
            <a:endParaRPr lang="en-US" altLang="zh-CN" sz="2200" dirty="0">
              <a:latin typeface="宋体" charset="0"/>
              <a:ea typeface="黑体" charset="0"/>
              <a:cs typeface="黑体" charset="0"/>
            </a:endParaRPr>
          </a:p>
          <a:p>
            <a:pPr marL="623888" lvl="1" indent="-182563">
              <a:lnSpc>
                <a:spcPct val="75000"/>
              </a:lnSpc>
            </a:pPr>
            <a:r>
              <a:rPr lang="zh-CN" altLang="en-US" sz="1800" dirty="0">
                <a:latin typeface="宋体" charset="0"/>
                <a:ea typeface="黑体" charset="0"/>
                <a:cs typeface="黑体" charset="0"/>
              </a:rPr>
              <a:t>库存维持费用</a:t>
            </a:r>
            <a:r>
              <a:rPr lang="zh-CN" altLang="en-US" sz="1800" dirty="0">
                <a:latin typeface="Times New Roman" charset="0"/>
                <a:ea typeface="楷体_GB2312" charset="0"/>
                <a:cs typeface="楷体_GB2312" charset="0"/>
              </a:rPr>
              <a:t>按库存价值</a:t>
            </a:r>
            <a:r>
              <a:rPr lang="en-US" altLang="zh-CN" sz="1800" dirty="0">
                <a:latin typeface="Times New Roman" charset="0"/>
                <a:ea typeface="楷体_GB2312" charset="0"/>
                <a:cs typeface="楷体_GB2312" charset="0"/>
              </a:rPr>
              <a:t>25%</a:t>
            </a:r>
            <a:r>
              <a:rPr lang="zh-CN" altLang="en-US" sz="1800" dirty="0">
                <a:latin typeface="Times New Roman" charset="0"/>
                <a:ea typeface="楷体_GB2312" charset="0"/>
                <a:cs typeface="楷体_GB2312" charset="0"/>
              </a:rPr>
              <a:t>计</a:t>
            </a:r>
            <a:endParaRPr lang="en-US" altLang="zh-CN" sz="1800" dirty="0">
              <a:latin typeface="Times New Roman" charset="0"/>
              <a:ea typeface="楷体_GB2312" charset="0"/>
              <a:cs typeface="楷体_GB2312" charset="0"/>
            </a:endParaRPr>
          </a:p>
          <a:p>
            <a:pPr marL="623888" lvl="1" indent="-182563">
              <a:lnSpc>
                <a:spcPct val="75000"/>
              </a:lnSpc>
            </a:pPr>
            <a:r>
              <a:rPr lang="zh-CN" altLang="en-US" sz="1800" dirty="0">
                <a:latin typeface="宋体" charset="0"/>
                <a:ea typeface="黑体" charset="0"/>
                <a:cs typeface="黑体" charset="0"/>
              </a:rPr>
              <a:t>每周需求量的标准差ο</a:t>
            </a:r>
            <a:r>
              <a:rPr lang="en-US" altLang="zh-CN" sz="1800" baseline="-25000" dirty="0">
                <a:latin typeface="Times New Roman" charset="0"/>
                <a:ea typeface="黑体" charset="0"/>
                <a:cs typeface="黑体" charset="0"/>
                <a:sym typeface="Symbol" charset="0"/>
              </a:rPr>
              <a:t>D</a:t>
            </a:r>
            <a:r>
              <a:rPr lang="en-US" altLang="zh-CN" sz="1800" dirty="0">
                <a:latin typeface="Times New Roman" charset="0"/>
                <a:ea typeface="黑体" charset="0"/>
                <a:cs typeface="黑体" charset="0"/>
              </a:rPr>
              <a:t>=80</a:t>
            </a:r>
            <a:r>
              <a:rPr lang="zh-CN" altLang="en-US" sz="1800" dirty="0">
                <a:latin typeface="Times New Roman" charset="0"/>
                <a:ea typeface="楷体_GB2312" charset="0"/>
                <a:cs typeface="楷体_GB2312" charset="0"/>
              </a:rPr>
              <a:t>，服务水平</a:t>
            </a:r>
            <a:r>
              <a:rPr lang="en-US" altLang="zh-CN" sz="1800" i="1" dirty="0">
                <a:latin typeface="Times New Roman" charset="0"/>
                <a:ea typeface="黑体" charset="0"/>
                <a:cs typeface="黑体" charset="0"/>
              </a:rPr>
              <a:t>a</a:t>
            </a:r>
            <a:r>
              <a:rPr lang="en-US" altLang="zh-CN" sz="1800" dirty="0">
                <a:latin typeface="Times New Roman" charset="0"/>
                <a:ea typeface="黑体" charset="0"/>
                <a:cs typeface="黑体" charset="0"/>
              </a:rPr>
              <a:t>=95%(</a:t>
            </a:r>
            <a:r>
              <a:rPr lang="zh-CN" altLang="en-US" sz="1800" dirty="0">
                <a:latin typeface="Times New Roman" charset="0"/>
                <a:ea typeface="黑体" charset="0"/>
                <a:cs typeface="黑体" charset="0"/>
              </a:rPr>
              <a:t>查表</a:t>
            </a:r>
            <a:r>
              <a:rPr lang="en-US" altLang="zh-CN" sz="1800" i="1" dirty="0" err="1">
                <a:latin typeface="Times New Roman" charset="0"/>
                <a:ea typeface="黑体" charset="0"/>
                <a:cs typeface="黑体" charset="0"/>
              </a:rPr>
              <a:t>Z</a:t>
            </a:r>
            <a:r>
              <a:rPr lang="en-US" altLang="zh-CN" sz="1800" i="1" baseline="-25000" dirty="0" err="1">
                <a:latin typeface="Times New Roman" charset="0"/>
                <a:ea typeface="黑体" charset="0"/>
                <a:cs typeface="黑体" charset="0"/>
              </a:rPr>
              <a:t>a</a:t>
            </a:r>
            <a:r>
              <a:rPr lang="en-US" altLang="zh-CN" sz="1800" dirty="0">
                <a:latin typeface="Times New Roman" charset="0"/>
                <a:ea typeface="黑体" charset="0"/>
                <a:cs typeface="黑体" charset="0"/>
              </a:rPr>
              <a:t>=1.64)</a:t>
            </a:r>
          </a:p>
        </p:txBody>
      </p:sp>
      <p:sp>
        <p:nvSpPr>
          <p:cNvPr id="4" name="幻灯片编号占位符 3"/>
          <p:cNvSpPr>
            <a:spLocks noGrp="1"/>
          </p:cNvSpPr>
          <p:nvPr>
            <p:ph type="sldNum" sz="quarter" idx="12"/>
          </p:nvPr>
        </p:nvSpPr>
        <p:spPr/>
        <p:txBody>
          <a:bodyPr/>
          <a:lstStyle/>
          <a:p>
            <a:pPr>
              <a:defRPr/>
            </a:pPr>
            <a:fld id="{31F4C790-0EB2-7543-B8FA-9185E767F9FB}" type="slidenum">
              <a:rPr lang="en-US" altLang="zh-CN"/>
              <a:pPr>
                <a:defRPr/>
              </a:pPr>
              <a:t>101</a:t>
            </a:fld>
            <a:endParaRPr lang="en-US" altLang="zh-CN"/>
          </a:p>
        </p:txBody>
      </p:sp>
      <p:graphicFrame>
        <p:nvGraphicFramePr>
          <p:cNvPr id="5" name="Group 229"/>
          <p:cNvGraphicFramePr>
            <a:graphicFrameLocks noGrp="1"/>
          </p:cNvGraphicFramePr>
          <p:nvPr/>
        </p:nvGraphicFramePr>
        <p:xfrm>
          <a:off x="3275757" y="1167879"/>
          <a:ext cx="5256213" cy="1184275"/>
        </p:xfrm>
        <a:graphic>
          <a:graphicData uri="http://schemas.openxmlformats.org/drawingml/2006/table">
            <a:tbl>
              <a:tblPr/>
              <a:tblGrid>
                <a:gridCol w="714375">
                  <a:extLst>
                    <a:ext uri="{9D8B030D-6E8A-4147-A177-3AD203B41FA5}">
                      <a16:colId xmlns:a16="http://schemas.microsoft.com/office/drawing/2014/main" val="20000"/>
                    </a:ext>
                  </a:extLst>
                </a:gridCol>
                <a:gridCol w="1166813">
                  <a:extLst>
                    <a:ext uri="{9D8B030D-6E8A-4147-A177-3AD203B41FA5}">
                      <a16:colId xmlns:a16="http://schemas.microsoft.com/office/drawing/2014/main" val="20001"/>
                    </a:ext>
                  </a:extLst>
                </a:gridCol>
                <a:gridCol w="974725">
                  <a:extLst>
                    <a:ext uri="{9D8B030D-6E8A-4147-A177-3AD203B41FA5}">
                      <a16:colId xmlns:a16="http://schemas.microsoft.com/office/drawing/2014/main" val="20002"/>
                    </a:ext>
                  </a:extLst>
                </a:gridCol>
                <a:gridCol w="1189037">
                  <a:extLst>
                    <a:ext uri="{9D8B030D-6E8A-4147-A177-3AD203B41FA5}">
                      <a16:colId xmlns:a16="http://schemas.microsoft.com/office/drawing/2014/main" val="20003"/>
                    </a:ext>
                  </a:extLst>
                </a:gridCol>
                <a:gridCol w="1211263">
                  <a:extLst>
                    <a:ext uri="{9D8B030D-6E8A-4147-A177-3AD203B41FA5}">
                      <a16:colId xmlns:a16="http://schemas.microsoft.com/office/drawing/2014/main" val="20004"/>
                    </a:ext>
                  </a:extLst>
                </a:gridCol>
              </a:tblGrid>
              <a:tr h="374650">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供应商</a:t>
                      </a:r>
                    </a:p>
                  </a:txBody>
                  <a:tcPr marL="0" marR="0" marT="0" marB="0"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价格</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r>
                        <a:rPr kumimoji="1" lang="zh-CN" altLang="en-US" sz="1600" b="0" i="0" u="none" strike="noStrike" cap="none" normalizeH="0" baseline="0">
                          <a:ln>
                            <a:noFill/>
                          </a:ln>
                          <a:solidFill>
                            <a:schemeClr val="tx1"/>
                          </a:solidFill>
                          <a:effectLst/>
                          <a:latin typeface="Times New Roman" charset="0"/>
                          <a:ea typeface="宋体" charset="0"/>
                          <a:cs typeface="宋体" charset="0"/>
                        </a:rPr>
                        <a:t>元</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r>
                        <a:rPr kumimoji="1" lang="zh-CN" altLang="en-US" sz="1600" b="0" i="0" u="none" strike="noStrike" cap="none" normalizeH="0" baseline="0">
                          <a:ln>
                            <a:noFill/>
                          </a:ln>
                          <a:solidFill>
                            <a:schemeClr val="tx1"/>
                          </a:solidFill>
                          <a:effectLst/>
                          <a:latin typeface="Times New Roman" charset="0"/>
                          <a:ea typeface="宋体" charset="0"/>
                          <a:cs typeface="宋体" charset="0"/>
                        </a:rPr>
                        <a:t>件</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合格品率</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提前期</a:t>
                      </a:r>
                      <a:r>
                        <a:rPr kumimoji="1" lang="en-US" altLang="zh-CN" sz="1600" b="0" i="0" u="none" strike="noStrike" cap="none" normalizeH="0" baseline="0">
                          <a:ln>
                            <a:noFill/>
                          </a:ln>
                          <a:solidFill>
                            <a:schemeClr val="tx1"/>
                          </a:solidFill>
                          <a:effectLst/>
                          <a:latin typeface="Times New Roman" charset="0"/>
                          <a:ea typeface="宋体" charset="0"/>
                          <a:cs typeface="宋体" charset="0"/>
                        </a:rPr>
                        <a:t> L (</a:t>
                      </a:r>
                      <a:r>
                        <a:rPr kumimoji="1" lang="zh-CN" altLang="en-US" sz="1600" b="0" i="0" u="none" strike="noStrike" cap="none" normalizeH="0" baseline="0">
                          <a:ln>
                            <a:noFill/>
                          </a:ln>
                          <a:solidFill>
                            <a:schemeClr val="tx1"/>
                          </a:solidFill>
                          <a:effectLst/>
                          <a:latin typeface="Times New Roman" charset="0"/>
                          <a:ea typeface="宋体" charset="0"/>
                          <a:cs typeface="宋体" charset="0"/>
                        </a:rPr>
                        <a:t>周</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采购批量</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r>
                        <a:rPr kumimoji="1" lang="zh-CN" altLang="en-US" sz="1600" b="0" i="0" u="none" strike="noStrike" cap="none" normalizeH="0" baseline="0">
                          <a:ln>
                            <a:noFill/>
                          </a:ln>
                          <a:solidFill>
                            <a:schemeClr val="tx1"/>
                          </a:solidFill>
                          <a:effectLst/>
                          <a:latin typeface="Times New Roman" charset="0"/>
                          <a:ea typeface="宋体" charset="0"/>
                          <a:cs typeface="宋体" charset="0"/>
                        </a:rPr>
                        <a:t>件</a:t>
                      </a:r>
                      <a:r>
                        <a:rPr kumimoji="1" lang="en-US" altLang="zh-CN" sz="1600" b="0" i="0" u="none" strike="noStrike" cap="none" normalizeH="0" baseline="0">
                          <a:ln>
                            <a:noFill/>
                          </a:ln>
                          <a:solidFill>
                            <a:schemeClr val="tx1"/>
                          </a:solidFill>
                          <a:effectLst/>
                          <a:latin typeface="Times New Roman" charset="0"/>
                          <a:ea typeface="宋体" charset="0"/>
                          <a:cs typeface="宋体" charset="0"/>
                        </a:rPr>
                        <a:t>)</a:t>
                      </a:r>
                    </a:p>
                  </a:txBody>
                  <a:tcPr marL="0" marR="0" marT="0" marB="0"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9875">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A</a:t>
                      </a:r>
                    </a:p>
                  </a:txBody>
                  <a:tcPr marL="0" marR="0" marT="0" marB="0"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9.5        </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88%</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8</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2500</a:t>
                      </a:r>
                    </a:p>
                  </a:txBody>
                  <a:tcPr marL="0" marR="0" marT="0" marB="0"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69875">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B</a:t>
                      </a:r>
                    </a:p>
                  </a:txBody>
                  <a:tcPr marL="0" marR="0" marT="0" marB="0"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10.0</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97%</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11</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5000</a:t>
                      </a:r>
                    </a:p>
                  </a:txBody>
                  <a:tcPr marL="0" marR="0" marT="0" marB="0"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69875">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C</a:t>
                      </a:r>
                    </a:p>
                  </a:txBody>
                  <a:tcPr marL="0" marR="0" marT="0" marB="0"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10.5</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99%</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a:t>
                      </a:r>
                    </a:p>
                  </a:txBody>
                  <a:tcPr marL="0" marR="0" marT="0" marB="0"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宋体" charset="0"/>
                        </a:rPr>
                        <a:t>200</a:t>
                      </a:r>
                    </a:p>
                  </a:txBody>
                  <a:tcPr marL="0" marR="0" marT="0" marB="0"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6" name="Group 148"/>
          <p:cNvGraphicFramePr>
            <a:graphicFrameLocks/>
          </p:cNvGraphicFramePr>
          <p:nvPr/>
        </p:nvGraphicFramePr>
        <p:xfrm>
          <a:off x="3132882" y="2463279"/>
          <a:ext cx="5832476" cy="1244600"/>
        </p:xfrm>
        <a:graphic>
          <a:graphicData uri="http://schemas.openxmlformats.org/drawingml/2006/table">
            <a:tbl>
              <a:tblPr/>
              <a:tblGrid>
                <a:gridCol w="720059">
                  <a:extLst>
                    <a:ext uri="{9D8B030D-6E8A-4147-A177-3AD203B41FA5}">
                      <a16:colId xmlns:a16="http://schemas.microsoft.com/office/drawing/2014/main" val="20000"/>
                    </a:ext>
                  </a:extLst>
                </a:gridCol>
                <a:gridCol w="792065">
                  <a:extLst>
                    <a:ext uri="{9D8B030D-6E8A-4147-A177-3AD203B41FA5}">
                      <a16:colId xmlns:a16="http://schemas.microsoft.com/office/drawing/2014/main" val="20001"/>
                    </a:ext>
                  </a:extLst>
                </a:gridCol>
                <a:gridCol w="1656135">
                  <a:extLst>
                    <a:ext uri="{9D8B030D-6E8A-4147-A177-3AD203B41FA5}">
                      <a16:colId xmlns:a16="http://schemas.microsoft.com/office/drawing/2014/main" val="20002"/>
                    </a:ext>
                  </a:extLst>
                </a:gridCol>
                <a:gridCol w="1889540">
                  <a:extLst>
                    <a:ext uri="{9D8B030D-6E8A-4147-A177-3AD203B41FA5}">
                      <a16:colId xmlns:a16="http://schemas.microsoft.com/office/drawing/2014/main" val="20003"/>
                    </a:ext>
                  </a:extLst>
                </a:gridCol>
                <a:gridCol w="774677">
                  <a:extLst>
                    <a:ext uri="{9D8B030D-6E8A-4147-A177-3AD203B41FA5}">
                      <a16:colId xmlns:a16="http://schemas.microsoft.com/office/drawing/2014/main" val="20004"/>
                    </a:ext>
                  </a:extLst>
                </a:gridCol>
              </a:tblGrid>
              <a:tr h="31115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供应商</a:t>
                      </a:r>
                    </a:p>
                  </a:txBody>
                  <a:tcPr marL="19049" marR="0" marT="45725" marB="45725"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黑体" charset="0"/>
                        </a:rPr>
                        <a:t>缺陷率</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质量成本</a:t>
                      </a: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元</a:t>
                      </a: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件</a:t>
                      </a: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黑体" charset="0"/>
                        </a:rPr>
                        <a:t>价格</a:t>
                      </a:r>
                      <a:r>
                        <a:rPr kumimoji="1" lang="en-US" altLang="zh-CN" sz="1800" b="1" i="0" u="none" strike="noStrike" cap="none" normalizeH="0" baseline="0">
                          <a:ln>
                            <a:noFill/>
                          </a:ln>
                          <a:solidFill>
                            <a:schemeClr val="tx1"/>
                          </a:solidFill>
                          <a:effectLst/>
                          <a:latin typeface="Times New Roman" charset="0"/>
                          <a:ea typeface="黑体" charset="0"/>
                          <a:cs typeface="黑体" charset="0"/>
                        </a:rPr>
                        <a:t>+</a:t>
                      </a:r>
                      <a:r>
                        <a:rPr kumimoji="1" lang="zh-CN" altLang="en-US" sz="1800" b="1" i="0" u="none" strike="noStrike" cap="none" normalizeH="0" baseline="0">
                          <a:ln>
                            <a:noFill/>
                          </a:ln>
                          <a:solidFill>
                            <a:schemeClr val="tx1"/>
                          </a:solidFill>
                          <a:effectLst/>
                          <a:latin typeface="Times New Roman" charset="0"/>
                          <a:ea typeface="黑体" charset="0"/>
                          <a:cs typeface="黑体" charset="0"/>
                        </a:rPr>
                        <a:t>质量成本</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排名</a:t>
                      </a:r>
                    </a:p>
                  </a:txBody>
                  <a:tcPr marL="19049" marR="0" marT="45725" marB="45725"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115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A</a:t>
                      </a:r>
                    </a:p>
                  </a:txBody>
                  <a:tcPr marL="19049" marR="0" marT="45725" marB="45725"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12%        </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0.72</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9.50+0.72=10.22</a:t>
                      </a:r>
                    </a:p>
                  </a:txBody>
                  <a:tcPr marL="19049" marR="114297"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a:t>
                      </a:r>
                    </a:p>
                  </a:txBody>
                  <a:tcPr marL="19049" marR="0" marT="45725" marB="45725"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1115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B</a:t>
                      </a:r>
                    </a:p>
                  </a:txBody>
                  <a:tcPr marL="19049" marR="0" marT="45725" marB="45725"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0.18</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10.00+0.18=10.18</a:t>
                      </a:r>
                    </a:p>
                  </a:txBody>
                  <a:tcPr marL="19049" marR="114297"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a:t>
                      </a:r>
                    </a:p>
                  </a:txBody>
                  <a:tcPr marL="19049" marR="0" marT="45725" marB="45725"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1115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C</a:t>
                      </a:r>
                    </a:p>
                  </a:txBody>
                  <a:tcPr marL="19049" marR="0" marT="45725" marB="45725"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0.06</a:t>
                      </a:r>
                    </a:p>
                  </a:txBody>
                  <a:tcPr marL="19049" marR="0"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10.50+0.06=10.56</a:t>
                      </a:r>
                    </a:p>
                  </a:txBody>
                  <a:tcPr marL="19049" marR="114297" marT="45725" marB="45725"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chemeClr val="tx1"/>
                          </a:solidFill>
                          <a:effectLst/>
                          <a:latin typeface="Times New Roman" charset="0"/>
                          <a:ea typeface="黑体" charset="0"/>
                          <a:cs typeface="黑体" charset="0"/>
                        </a:rPr>
                        <a:t>3</a:t>
                      </a:r>
                    </a:p>
                  </a:txBody>
                  <a:tcPr marL="19049" marR="0" marT="45725" marB="45725"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8" name="Group 145"/>
          <p:cNvGraphicFramePr>
            <a:graphicFrameLocks/>
          </p:cNvGraphicFramePr>
          <p:nvPr>
            <p:extLst>
              <p:ext uri="{D42A27DB-BD31-4B8C-83A1-F6EECF244321}">
                <p14:modId xmlns:p14="http://schemas.microsoft.com/office/powerpoint/2010/main" val="3543704307"/>
              </p:ext>
            </p:extLst>
          </p:nvPr>
        </p:nvGraphicFramePr>
        <p:xfrm>
          <a:off x="467544" y="4437113"/>
          <a:ext cx="8281789" cy="1540653"/>
        </p:xfrm>
        <a:graphic>
          <a:graphicData uri="http://schemas.openxmlformats.org/drawingml/2006/table">
            <a:tbl>
              <a:tblPr/>
              <a:tblGrid>
                <a:gridCol w="560852">
                  <a:extLst>
                    <a:ext uri="{9D8B030D-6E8A-4147-A177-3AD203B41FA5}">
                      <a16:colId xmlns:a16="http://schemas.microsoft.com/office/drawing/2014/main" val="20000"/>
                    </a:ext>
                  </a:extLst>
                </a:gridCol>
                <a:gridCol w="982606">
                  <a:extLst>
                    <a:ext uri="{9D8B030D-6E8A-4147-A177-3AD203B41FA5}">
                      <a16:colId xmlns:a16="http://schemas.microsoft.com/office/drawing/2014/main" val="20001"/>
                    </a:ext>
                  </a:extLst>
                </a:gridCol>
                <a:gridCol w="623739">
                  <a:extLst>
                    <a:ext uri="{9D8B030D-6E8A-4147-A177-3AD203B41FA5}">
                      <a16:colId xmlns:a16="http://schemas.microsoft.com/office/drawing/2014/main" val="20002"/>
                    </a:ext>
                  </a:extLst>
                </a:gridCol>
                <a:gridCol w="1225134">
                  <a:extLst>
                    <a:ext uri="{9D8B030D-6E8A-4147-A177-3AD203B41FA5}">
                      <a16:colId xmlns:a16="http://schemas.microsoft.com/office/drawing/2014/main" val="20003"/>
                    </a:ext>
                  </a:extLst>
                </a:gridCol>
                <a:gridCol w="1329063">
                  <a:extLst>
                    <a:ext uri="{9D8B030D-6E8A-4147-A177-3AD203B41FA5}">
                      <a16:colId xmlns:a16="http://schemas.microsoft.com/office/drawing/2014/main" val="20004"/>
                    </a:ext>
                  </a:extLst>
                </a:gridCol>
                <a:gridCol w="1006199">
                  <a:extLst>
                    <a:ext uri="{9D8B030D-6E8A-4147-A177-3AD203B41FA5}">
                      <a16:colId xmlns:a16="http://schemas.microsoft.com/office/drawing/2014/main" val="20005"/>
                    </a:ext>
                  </a:extLst>
                </a:gridCol>
                <a:gridCol w="1083599">
                  <a:extLst>
                    <a:ext uri="{9D8B030D-6E8A-4147-A177-3AD203B41FA5}">
                      <a16:colId xmlns:a16="http://schemas.microsoft.com/office/drawing/2014/main" val="20006"/>
                    </a:ext>
                  </a:extLst>
                </a:gridCol>
                <a:gridCol w="928798">
                  <a:extLst>
                    <a:ext uri="{9D8B030D-6E8A-4147-A177-3AD203B41FA5}">
                      <a16:colId xmlns:a16="http://schemas.microsoft.com/office/drawing/2014/main" val="20007"/>
                    </a:ext>
                  </a:extLst>
                </a:gridCol>
                <a:gridCol w="541799">
                  <a:extLst>
                    <a:ext uri="{9D8B030D-6E8A-4147-A177-3AD203B41FA5}">
                      <a16:colId xmlns:a16="http://schemas.microsoft.com/office/drawing/2014/main" val="20008"/>
                    </a:ext>
                  </a:extLst>
                </a:gridCol>
              </a:tblGrid>
              <a:tr h="558255">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供应商</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rgbClr val="000000"/>
                          </a:solidFill>
                          <a:effectLst/>
                          <a:latin typeface="Times New Roman" charset="0"/>
                          <a:ea typeface="黑体" charset="0"/>
                          <a:cs typeface="黑体" charset="0"/>
                        </a:rPr>
                        <a:t>需求波动</a:t>
                      </a:r>
                      <a:endParaRPr kumimoji="1" lang="en-US" altLang="zh-CN" sz="1600" b="1" i="0" u="none" strike="noStrike" cap="none" normalizeH="0" baseline="0" dirty="0">
                        <a:ln>
                          <a:noFill/>
                        </a:ln>
                        <a:solidFill>
                          <a:srgbClr val="000000"/>
                        </a:solidFill>
                        <a:effectLst/>
                        <a:latin typeface="Times New Roman" charset="0"/>
                        <a:ea typeface="黑体" charset="0"/>
                        <a:cs typeface="黑体" charset="0"/>
                      </a:endParaRPr>
                    </a:p>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rgbClr val="000000"/>
                          </a:solidFill>
                          <a:effectLst/>
                          <a:latin typeface="Times New Roman" charset="0"/>
                          <a:ea typeface="黑体" charset="0"/>
                          <a:cs typeface="黑体" charset="0"/>
                        </a:rPr>
                        <a:t>安全库存</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采购批量</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rgbClr val="000000"/>
                          </a:solidFill>
                          <a:effectLst/>
                          <a:latin typeface="Times New Roman" charset="0"/>
                          <a:ea typeface="黑体" charset="0"/>
                          <a:cs typeface="黑体" charset="0"/>
                        </a:rPr>
                        <a:t>预防缺陷</a:t>
                      </a:r>
                      <a:endParaRPr kumimoji="1" lang="en-US" altLang="zh-CN" sz="1800" b="1" i="0" u="none" strike="noStrike" cap="none" normalizeH="0" baseline="0">
                        <a:ln>
                          <a:noFill/>
                        </a:ln>
                        <a:solidFill>
                          <a:srgbClr val="000000"/>
                        </a:solidFill>
                        <a:effectLst/>
                        <a:latin typeface="Times New Roman" charset="0"/>
                        <a:ea typeface="黑体" charset="0"/>
                        <a:cs typeface="黑体" charset="0"/>
                      </a:endParaRPr>
                    </a:p>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rgbClr val="000000"/>
                          </a:solidFill>
                          <a:effectLst/>
                          <a:latin typeface="Times New Roman" charset="0"/>
                          <a:ea typeface="黑体" charset="0"/>
                          <a:cs typeface="黑体" charset="0"/>
                        </a:rPr>
                        <a:t>安全库存</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rgbClr val="000000"/>
                          </a:solidFill>
                          <a:effectLst/>
                          <a:latin typeface="Times New Roman" charset="0"/>
                          <a:ea typeface="黑体" charset="0"/>
                          <a:cs typeface="黑体" charset="0"/>
                        </a:rPr>
                        <a:t>实际总库存</a:t>
                      </a:r>
                      <a:endParaRPr kumimoji="1" lang="en-US" altLang="zh-CN" sz="1800" b="1" i="0" u="none" strike="noStrike" cap="none" normalizeH="0" baseline="0">
                        <a:ln>
                          <a:noFill/>
                        </a:ln>
                        <a:solidFill>
                          <a:srgbClr val="000000"/>
                        </a:solidFill>
                        <a:effectLst/>
                        <a:latin typeface="Times New Roman" charset="0"/>
                        <a:ea typeface="黑体" charset="0"/>
                        <a:cs typeface="黑体" charset="0"/>
                      </a:endParaRPr>
                    </a:p>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rgbClr val="000000"/>
                          </a:solidFill>
                          <a:effectLst/>
                          <a:latin typeface="Times New Roman" charset="0"/>
                          <a:ea typeface="黑体" charset="0"/>
                          <a:cs typeface="黑体" charset="0"/>
                        </a:rPr>
                        <a:t>价值</a:t>
                      </a:r>
                      <a:r>
                        <a:rPr kumimoji="1" lang="en-US" altLang="zh-CN" sz="1800" b="1" i="0" u="none" strike="noStrike" cap="none" normalizeH="0" baseline="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a:ln>
                            <a:noFill/>
                          </a:ln>
                          <a:solidFill>
                            <a:srgbClr val="000000"/>
                          </a:solidFill>
                          <a:effectLst/>
                          <a:latin typeface="Times New Roman" charset="0"/>
                          <a:ea typeface="黑体" charset="0"/>
                          <a:cs typeface="黑体" charset="0"/>
                        </a:rPr>
                        <a:t>元</a:t>
                      </a:r>
                      <a:r>
                        <a:rPr kumimoji="1" lang="en-US" altLang="zh-CN" sz="1800" b="1" i="0" u="none" strike="noStrike" cap="none" normalizeH="0" baseline="0">
                          <a:ln>
                            <a:noFill/>
                          </a:ln>
                          <a:solidFill>
                            <a:srgbClr val="000000"/>
                          </a:solidFill>
                          <a:effectLst/>
                          <a:latin typeface="Times New Roman" charset="0"/>
                          <a:ea typeface="黑体" charset="0"/>
                          <a:cs typeface="黑体" charset="0"/>
                        </a:rPr>
                        <a:t>)</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a:ln>
                            <a:noFill/>
                          </a:ln>
                          <a:solidFill>
                            <a:srgbClr val="000000"/>
                          </a:solidFill>
                          <a:effectLst/>
                          <a:latin typeface="Times New Roman" charset="0"/>
                          <a:ea typeface="黑体" charset="0"/>
                          <a:cs typeface="黑体" charset="0"/>
                        </a:rPr>
                        <a:t>维持费用</a:t>
                      </a:r>
                      <a:r>
                        <a:rPr kumimoji="1" lang="en-US" altLang="zh-CN" sz="1800" b="1" i="0" u="none" strike="noStrike" cap="none" normalizeH="0" baseline="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a:ln>
                            <a:noFill/>
                          </a:ln>
                          <a:solidFill>
                            <a:srgbClr val="000000"/>
                          </a:solidFill>
                          <a:effectLst/>
                          <a:latin typeface="Times New Roman" charset="0"/>
                          <a:ea typeface="黑体" charset="0"/>
                          <a:cs typeface="黑体" charset="0"/>
                        </a:rPr>
                        <a:t>元</a:t>
                      </a:r>
                      <a:r>
                        <a:rPr kumimoji="1" lang="en-US" altLang="zh-CN" sz="1800" b="1" i="0" u="none" strike="noStrike" cap="none" normalizeH="0" baseline="0">
                          <a:ln>
                            <a:noFill/>
                          </a:ln>
                          <a:solidFill>
                            <a:srgbClr val="000000"/>
                          </a:solidFill>
                          <a:effectLst/>
                          <a:latin typeface="Times New Roman" charset="0"/>
                          <a:ea typeface="黑体" charset="0"/>
                          <a:cs typeface="黑体" charset="0"/>
                        </a:rPr>
                        <a:t>)</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交期成本</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元</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件</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总成本</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元</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件</a:t>
                      </a: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rgbClr val="000000"/>
                          </a:solidFill>
                          <a:effectLst/>
                          <a:latin typeface="Times New Roman" charset="0"/>
                          <a:ea typeface="黑体" charset="0"/>
                          <a:cs typeface="黑体" charset="0"/>
                        </a:rPr>
                        <a:t>排名</a:t>
                      </a:r>
                    </a:p>
                  </a:txBody>
                  <a:tcPr marL="0" marR="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7067">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A</a:t>
                      </a:r>
                    </a:p>
                  </a:txBody>
                  <a:tcPr marL="0" marR="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371</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2500</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345</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18672.44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4668.11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0.47</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10.69</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2</a:t>
                      </a:r>
                    </a:p>
                  </a:txBody>
                  <a:tcPr marL="0" marR="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18423">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B</a:t>
                      </a:r>
                    </a:p>
                  </a:txBody>
                  <a:tcPr marL="0" marR="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435</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5000</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163</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30980.50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7745.13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0.75</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10.93</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3</a:t>
                      </a:r>
                    </a:p>
                  </a:txBody>
                  <a:tcPr marL="0" marR="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18423">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C</a:t>
                      </a:r>
                    </a:p>
                  </a:txBody>
                  <a:tcPr marL="0" marR="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131</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200</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a:ln>
                            <a:noFill/>
                          </a:ln>
                          <a:solidFill>
                            <a:srgbClr val="000000"/>
                          </a:solidFill>
                          <a:effectLst/>
                          <a:latin typeface="Times New Roman" charset="0"/>
                          <a:ea typeface="黑体" charset="0"/>
                          <a:cs typeface="黑体" charset="0"/>
                        </a:rPr>
                        <a:t>3</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2460.26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615.06 </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0.06</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10.62</a:t>
                      </a:r>
                    </a:p>
                  </a:txBody>
                  <a:tcPr marL="0" marR="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00"/>
                          </a:solidFill>
                          <a:effectLst/>
                          <a:latin typeface="Times New Roman" charset="0"/>
                          <a:ea typeface="黑体" charset="0"/>
                          <a:cs typeface="黑体" charset="0"/>
                        </a:rPr>
                        <a:t>1</a:t>
                      </a:r>
                    </a:p>
                  </a:txBody>
                  <a:tcPr marL="0" marR="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9" name="Object 4"/>
          <p:cNvGraphicFramePr>
            <a:graphicFrameLocks noChangeAspect="1"/>
          </p:cNvGraphicFramePr>
          <p:nvPr>
            <p:extLst>
              <p:ext uri="{D42A27DB-BD31-4B8C-83A1-F6EECF244321}">
                <p14:modId xmlns:p14="http://schemas.microsoft.com/office/powerpoint/2010/main" val="1364642608"/>
              </p:ext>
            </p:extLst>
          </p:nvPr>
        </p:nvGraphicFramePr>
        <p:xfrm>
          <a:off x="1012918" y="6020662"/>
          <a:ext cx="1296144" cy="402128"/>
        </p:xfrm>
        <a:graphic>
          <a:graphicData uri="http://schemas.openxmlformats.org/presentationml/2006/ole">
            <mc:AlternateContent xmlns:mc="http://schemas.openxmlformats.org/markup-compatibility/2006">
              <mc:Choice xmlns:v="urn:schemas-microsoft-com:vml" Requires="v">
                <p:oleObj name="Equation" r:id="rId2" imgW="1054080" imgH="266400" progId="Equation.DSMT4">
                  <p:embed/>
                </p:oleObj>
              </mc:Choice>
              <mc:Fallback>
                <p:oleObj name="Equation" r:id="rId2" imgW="1054080" imgH="266400" progId="Equation.DSMT4">
                  <p:embed/>
                  <p:pic>
                    <p:nvPicPr>
                      <p:cNvPr id="9" name="Object 4"/>
                      <p:cNvPicPr>
                        <a:picLocks noChangeAspect="1" noChangeArrowheads="1"/>
                      </p:cNvPicPr>
                      <p:nvPr/>
                    </p:nvPicPr>
                    <p:blipFill>
                      <a:blip r:embed="rId3"/>
                      <a:srcRect/>
                      <a:stretch>
                        <a:fillRect/>
                      </a:stretch>
                    </p:blipFill>
                    <p:spPr bwMode="auto">
                      <a:xfrm>
                        <a:off x="1012918" y="6020662"/>
                        <a:ext cx="1296144" cy="402128"/>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10" name="Object 4"/>
          <p:cNvGraphicFramePr>
            <a:graphicFrameLocks noChangeAspect="1"/>
          </p:cNvGraphicFramePr>
          <p:nvPr>
            <p:extLst>
              <p:ext uri="{D42A27DB-BD31-4B8C-83A1-F6EECF244321}">
                <p14:modId xmlns:p14="http://schemas.microsoft.com/office/powerpoint/2010/main" val="1712992350"/>
              </p:ext>
            </p:extLst>
          </p:nvPr>
        </p:nvGraphicFramePr>
        <p:xfrm>
          <a:off x="2684251" y="6009676"/>
          <a:ext cx="1060450" cy="306387"/>
        </p:xfrm>
        <a:graphic>
          <a:graphicData uri="http://schemas.openxmlformats.org/presentationml/2006/ole">
            <mc:AlternateContent xmlns:mc="http://schemas.openxmlformats.org/markup-compatibility/2006">
              <mc:Choice xmlns:v="urn:schemas-microsoft-com:vml" Requires="v">
                <p:oleObj name="Equation" r:id="rId4" imgW="863280" imgH="203040" progId="Equation.DSMT4">
                  <p:embed/>
                </p:oleObj>
              </mc:Choice>
              <mc:Fallback>
                <p:oleObj name="Equation" r:id="rId4" imgW="863280" imgH="203040" progId="Equation.DSMT4">
                  <p:embed/>
                  <p:pic>
                    <p:nvPicPr>
                      <p:cNvPr id="10" name="Object 4"/>
                      <p:cNvPicPr>
                        <a:picLocks noChangeAspect="1" noChangeArrowheads="1"/>
                      </p:cNvPicPr>
                      <p:nvPr/>
                    </p:nvPicPr>
                    <p:blipFill>
                      <a:blip r:embed="rId5"/>
                      <a:srcRect/>
                      <a:stretch>
                        <a:fillRect/>
                      </a:stretch>
                    </p:blipFill>
                    <p:spPr bwMode="auto">
                      <a:xfrm>
                        <a:off x="2684251" y="6009676"/>
                        <a:ext cx="1060450" cy="306387"/>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11" name="Object 4"/>
          <p:cNvGraphicFramePr>
            <a:graphicFrameLocks noChangeAspect="1"/>
          </p:cNvGraphicFramePr>
          <p:nvPr>
            <p:extLst>
              <p:ext uri="{D42A27DB-BD31-4B8C-83A1-F6EECF244321}">
                <p14:modId xmlns:p14="http://schemas.microsoft.com/office/powerpoint/2010/main" val="227767282"/>
              </p:ext>
            </p:extLst>
          </p:nvPr>
        </p:nvGraphicFramePr>
        <p:xfrm>
          <a:off x="3906763" y="6009676"/>
          <a:ext cx="1403350" cy="365125"/>
        </p:xfrm>
        <a:graphic>
          <a:graphicData uri="http://schemas.openxmlformats.org/presentationml/2006/ole">
            <mc:AlternateContent xmlns:mc="http://schemas.openxmlformats.org/markup-compatibility/2006">
              <mc:Choice xmlns:v="urn:schemas-microsoft-com:vml" Requires="v">
                <p:oleObj name="Equation" r:id="rId6" imgW="1143000" imgH="241200" progId="Equation.DSMT4">
                  <p:embed/>
                </p:oleObj>
              </mc:Choice>
              <mc:Fallback>
                <p:oleObj name="Equation" r:id="rId6" imgW="1143000" imgH="241200" progId="Equation.DSMT4">
                  <p:embed/>
                  <p:pic>
                    <p:nvPicPr>
                      <p:cNvPr id="11" name="Object 4"/>
                      <p:cNvPicPr>
                        <a:picLocks noChangeAspect="1" noChangeArrowheads="1"/>
                      </p:cNvPicPr>
                      <p:nvPr/>
                    </p:nvPicPr>
                    <p:blipFill>
                      <a:blip r:embed="rId7"/>
                      <a:srcRect/>
                      <a:stretch>
                        <a:fillRect/>
                      </a:stretch>
                    </p:blipFill>
                    <p:spPr bwMode="auto">
                      <a:xfrm>
                        <a:off x="3906763" y="6009676"/>
                        <a:ext cx="1403350" cy="365125"/>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Tree>
    <p:extLst>
      <p:ext uri="{BB962C8B-B14F-4D97-AF65-F5344CB8AC3E}">
        <p14:creationId xmlns:p14="http://schemas.microsoft.com/office/powerpoint/2010/main" val="18380254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1+#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1+#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1+#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t>第四节</a:t>
            </a:r>
            <a:r>
              <a:rPr lang="en-US" altLang="zh-CN" dirty="0"/>
              <a:t> </a:t>
            </a:r>
            <a:r>
              <a:rPr lang="zh-CN" altLang="en-US" dirty="0"/>
              <a:t>低成本供应商</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其它因素</a:t>
            </a:r>
          </a:p>
        </p:txBody>
      </p:sp>
      <p:sp>
        <p:nvSpPr>
          <p:cNvPr id="3" name="内容占位符 2"/>
          <p:cNvSpPr>
            <a:spLocks noGrp="1"/>
          </p:cNvSpPr>
          <p:nvPr>
            <p:ph idx="1"/>
          </p:nvPr>
        </p:nvSpPr>
        <p:spPr/>
        <p:txBody>
          <a:bodyPr/>
          <a:lstStyle/>
          <a:p>
            <a:pPr>
              <a:defRPr/>
            </a:pPr>
            <a:r>
              <a:rPr lang="zh-CN" altLang="en-US" dirty="0">
                <a:latin typeface="Times New Roman" charset="0"/>
                <a:ea typeface="黑体" charset="0"/>
                <a:cs typeface="黑体" charset="0"/>
              </a:rPr>
              <a:t>货物支付条款</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909EAD5D-F85E-2644-A4B5-BAC3A565AFC5}" type="slidenum">
              <a:rPr lang="en-US" altLang="zh-CN"/>
              <a:pPr>
                <a:defRPr/>
              </a:pPr>
              <a:t>102</a:t>
            </a:fld>
            <a:endParaRPr lang="en-US" altLang="zh-CN"/>
          </a:p>
        </p:txBody>
      </p:sp>
      <p:graphicFrame>
        <p:nvGraphicFramePr>
          <p:cNvPr id="5" name="表格 4"/>
          <p:cNvGraphicFramePr>
            <a:graphicFrameLocks noGrp="1"/>
          </p:cNvGraphicFramePr>
          <p:nvPr/>
        </p:nvGraphicFramePr>
        <p:xfrm>
          <a:off x="3347294" y="836613"/>
          <a:ext cx="5011737" cy="2303464"/>
        </p:xfrm>
        <a:graphic>
          <a:graphicData uri="http://schemas.openxmlformats.org/drawingml/2006/table">
            <a:tbl>
              <a:tblPr firstRow="1" bandRow="1">
                <a:tableStyleId>{5C22544A-7EE6-4342-B048-85BDC9FD1C3A}</a:tableStyleId>
              </a:tblPr>
              <a:tblGrid>
                <a:gridCol w="1872010">
                  <a:extLst>
                    <a:ext uri="{9D8B030D-6E8A-4147-A177-3AD203B41FA5}">
                      <a16:colId xmlns:a16="http://schemas.microsoft.com/office/drawing/2014/main" val="20000"/>
                    </a:ext>
                  </a:extLst>
                </a:gridCol>
                <a:gridCol w="1175668">
                  <a:extLst>
                    <a:ext uri="{9D8B030D-6E8A-4147-A177-3AD203B41FA5}">
                      <a16:colId xmlns:a16="http://schemas.microsoft.com/office/drawing/2014/main" val="20001"/>
                    </a:ext>
                  </a:extLst>
                </a:gridCol>
                <a:gridCol w="1028054">
                  <a:extLst>
                    <a:ext uri="{9D8B030D-6E8A-4147-A177-3AD203B41FA5}">
                      <a16:colId xmlns:a16="http://schemas.microsoft.com/office/drawing/2014/main" val="20002"/>
                    </a:ext>
                  </a:extLst>
                </a:gridCol>
                <a:gridCol w="936005">
                  <a:extLst>
                    <a:ext uri="{9D8B030D-6E8A-4147-A177-3AD203B41FA5}">
                      <a16:colId xmlns:a16="http://schemas.microsoft.com/office/drawing/2014/main" val="20003"/>
                    </a:ext>
                  </a:extLst>
                </a:gridCol>
              </a:tblGrid>
              <a:tr h="287933">
                <a:tc>
                  <a:txBody>
                    <a:bodyPr/>
                    <a:lstStyle/>
                    <a:p>
                      <a:pPr>
                        <a:lnSpc>
                          <a:spcPts val="1200"/>
                        </a:lnSpc>
                      </a:pPr>
                      <a:endParaRPr lang="zh-CN" altLang="en-US" sz="1800" dirty="0"/>
                    </a:p>
                  </a:txBody>
                  <a:tcPr marL="91430" marR="91430" marT="45704" marB="45704"/>
                </a:tc>
                <a:tc>
                  <a:txBody>
                    <a:bodyPr/>
                    <a:lstStyle/>
                    <a:p>
                      <a:pPr algn="ctr">
                        <a:lnSpc>
                          <a:spcPts val="1200"/>
                        </a:lnSpc>
                      </a:pPr>
                      <a:r>
                        <a:rPr lang="en-US" altLang="zh-CN" sz="1800" dirty="0"/>
                        <a:t>A</a:t>
                      </a:r>
                      <a:endParaRPr lang="zh-CN" altLang="en-US" sz="1800" dirty="0"/>
                    </a:p>
                  </a:txBody>
                  <a:tcPr marL="91430" marR="91430" marT="45704" marB="45704"/>
                </a:tc>
                <a:tc>
                  <a:txBody>
                    <a:bodyPr/>
                    <a:lstStyle/>
                    <a:p>
                      <a:pPr algn="ctr">
                        <a:lnSpc>
                          <a:spcPts val="1200"/>
                        </a:lnSpc>
                      </a:pPr>
                      <a:r>
                        <a:rPr lang="en-US" altLang="zh-CN" sz="1800" dirty="0"/>
                        <a:t>B</a:t>
                      </a:r>
                      <a:endParaRPr lang="zh-CN" altLang="en-US" sz="1800" dirty="0"/>
                    </a:p>
                  </a:txBody>
                  <a:tcPr marL="91430" marR="91430" marT="45704" marB="45704"/>
                </a:tc>
                <a:tc>
                  <a:txBody>
                    <a:bodyPr/>
                    <a:lstStyle/>
                    <a:p>
                      <a:pPr algn="ctr">
                        <a:lnSpc>
                          <a:spcPts val="1200"/>
                        </a:lnSpc>
                      </a:pPr>
                      <a:r>
                        <a:rPr lang="en-US" altLang="zh-CN" sz="1800" dirty="0"/>
                        <a:t>C</a:t>
                      </a:r>
                      <a:endParaRPr lang="zh-CN" altLang="en-US" sz="1800" dirty="0"/>
                    </a:p>
                  </a:txBody>
                  <a:tcPr marL="91430" marR="91430" marT="45704" marB="45704"/>
                </a:tc>
                <a:extLst>
                  <a:ext uri="{0D108BD9-81ED-4DB2-BD59-A6C34878D82A}">
                    <a16:rowId xmlns:a16="http://schemas.microsoft.com/office/drawing/2014/main" val="10000"/>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1.</a:t>
                      </a:r>
                      <a:r>
                        <a:rPr kumimoji="0" lang="en-US" altLang="zh-CN" sz="1800" dirty="0">
                          <a:latin typeface="华文楷体" charset="0"/>
                          <a:ea typeface="华文楷体" charset="0"/>
                          <a:cs typeface="华文楷体" charset="0"/>
                        </a:rPr>
                        <a:t> </a:t>
                      </a:r>
                      <a:r>
                        <a:rPr kumimoji="0" lang="zh-CN" altLang="en-US" sz="1800" dirty="0">
                          <a:latin typeface="华文楷体" charset="0"/>
                          <a:ea typeface="华文楷体" charset="0"/>
                          <a:cs typeface="华文楷体" charset="0"/>
                        </a:rPr>
                        <a:t>预付款</a:t>
                      </a:r>
                      <a:r>
                        <a:rPr kumimoji="0" lang="en-US" altLang="zh-CN" sz="1800" dirty="0">
                          <a:latin typeface="华文楷体" charset="0"/>
                          <a:ea typeface="华文楷体" charset="0"/>
                          <a:cs typeface="华文楷体" charset="0"/>
                        </a:rPr>
                        <a:t> </a:t>
                      </a:r>
                    </a:p>
                  </a:txBody>
                  <a:tcPr marL="91430" marR="91430" marT="45704" marB="45704"/>
                </a:tc>
                <a:tc>
                  <a:txBody>
                    <a:bodyPr/>
                    <a:lstStyle/>
                    <a:p>
                      <a:pPr algn="ctr">
                        <a:lnSpc>
                          <a:spcPts val="1200"/>
                        </a:lnSpc>
                      </a:pPr>
                      <a:r>
                        <a:rPr lang="en-US" altLang="zh-CN" sz="1800" dirty="0"/>
                        <a:t>0</a:t>
                      </a:r>
                      <a:endParaRPr lang="zh-CN" altLang="en-US" sz="1800" dirty="0"/>
                    </a:p>
                  </a:txBody>
                  <a:tcPr marL="91430" marR="91430" marT="45704" marB="45704"/>
                </a:tc>
                <a:tc>
                  <a:txBody>
                    <a:bodyPr/>
                    <a:lstStyle/>
                    <a:p>
                      <a:pPr algn="ctr">
                        <a:lnSpc>
                          <a:spcPts val="1200"/>
                        </a:lnSpc>
                      </a:pPr>
                      <a:r>
                        <a:rPr lang="en-US" altLang="zh-CN" sz="1800" dirty="0"/>
                        <a:t>0</a:t>
                      </a:r>
                      <a:endParaRPr lang="zh-CN" altLang="en-US" sz="1800" dirty="0"/>
                    </a:p>
                  </a:txBody>
                  <a:tcPr marL="91430" marR="91430" marT="45704" marB="45704"/>
                </a:tc>
                <a:tc>
                  <a:txBody>
                    <a:bodyPr/>
                    <a:lstStyle/>
                    <a:p>
                      <a:pPr algn="ctr">
                        <a:lnSpc>
                          <a:spcPts val="1200"/>
                        </a:lnSpc>
                      </a:pPr>
                      <a:r>
                        <a:rPr lang="en-US" altLang="zh-CN" sz="1800" dirty="0"/>
                        <a:t>10</a:t>
                      </a:r>
                      <a:r>
                        <a:rPr lang="zh-CN" altLang="en-US" sz="1800" dirty="0"/>
                        <a:t>％</a:t>
                      </a:r>
                    </a:p>
                  </a:txBody>
                  <a:tcPr marL="91430" marR="91430" marT="45704" marB="45704"/>
                </a:tc>
                <a:extLst>
                  <a:ext uri="{0D108BD9-81ED-4DB2-BD59-A6C34878D82A}">
                    <a16:rowId xmlns:a16="http://schemas.microsoft.com/office/drawing/2014/main" val="10001"/>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2.</a:t>
                      </a:r>
                      <a:r>
                        <a:rPr kumimoji="0" lang="en-US" altLang="zh-CN" sz="1800" dirty="0">
                          <a:latin typeface="华文楷体" charset="0"/>
                          <a:ea typeface="华文楷体" charset="0"/>
                          <a:cs typeface="华文楷体" charset="0"/>
                        </a:rPr>
                        <a:t> </a:t>
                      </a:r>
                      <a:r>
                        <a:rPr kumimoji="0" lang="zh-CN" altLang="en-US" sz="1800" dirty="0">
                          <a:latin typeface="华文楷体" charset="0"/>
                          <a:ea typeface="华文楷体" charset="0"/>
                          <a:cs typeface="华文楷体" charset="0"/>
                        </a:rPr>
                        <a:t>进度支付</a:t>
                      </a:r>
                    </a:p>
                  </a:txBody>
                  <a:tcPr marL="91430" marR="91430" marT="45704" marB="45704"/>
                </a:tc>
                <a:tc>
                  <a:txBody>
                    <a:bodyPr/>
                    <a:lstStyle/>
                    <a:p>
                      <a:pPr algn="ctr">
                        <a:lnSpc>
                          <a:spcPts val="1200"/>
                        </a:lnSpc>
                      </a:pPr>
                      <a:r>
                        <a:rPr lang="en-US" altLang="zh-CN" sz="1800" dirty="0"/>
                        <a:t>0</a:t>
                      </a:r>
                      <a:endParaRPr lang="zh-CN" altLang="en-US" sz="1800" dirty="0"/>
                    </a:p>
                  </a:txBody>
                  <a:tcPr marL="91430" marR="91430" marT="45704" marB="45704"/>
                </a:tc>
                <a:tc>
                  <a:txBody>
                    <a:bodyPr/>
                    <a:lstStyle/>
                    <a:p>
                      <a:pPr algn="ctr">
                        <a:lnSpc>
                          <a:spcPts val="1200"/>
                        </a:lnSpc>
                      </a:pPr>
                      <a:r>
                        <a:rPr lang="en-US" altLang="zh-CN" sz="1800" dirty="0"/>
                        <a:t>0</a:t>
                      </a:r>
                      <a:endParaRPr lang="zh-CN" altLang="en-US" sz="1800" dirty="0"/>
                    </a:p>
                  </a:txBody>
                  <a:tcPr marL="91430" marR="91430" marT="45704" marB="45704"/>
                </a:tc>
                <a:tc>
                  <a:txBody>
                    <a:bodyPr/>
                    <a:lstStyle/>
                    <a:p>
                      <a:pPr algn="ctr">
                        <a:lnSpc>
                          <a:spcPts val="1200"/>
                        </a:lnSpc>
                      </a:pPr>
                      <a:r>
                        <a:rPr lang="en-US" altLang="zh-CN" sz="1800" dirty="0"/>
                        <a:t>30</a:t>
                      </a:r>
                      <a:r>
                        <a:rPr lang="zh-CN" altLang="en-US" sz="1800" dirty="0"/>
                        <a:t>％</a:t>
                      </a:r>
                    </a:p>
                  </a:txBody>
                  <a:tcPr marL="91430" marR="91430" marT="45704" marB="45704"/>
                </a:tc>
                <a:extLst>
                  <a:ext uri="{0D108BD9-81ED-4DB2-BD59-A6C34878D82A}">
                    <a16:rowId xmlns:a16="http://schemas.microsoft.com/office/drawing/2014/main" val="10002"/>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3.</a:t>
                      </a:r>
                      <a:r>
                        <a:rPr kumimoji="0" lang="en-US" altLang="zh-CN" sz="1800" dirty="0">
                          <a:latin typeface="华文楷体" charset="0"/>
                          <a:ea typeface="华文楷体" charset="0"/>
                          <a:cs typeface="华文楷体" charset="0"/>
                        </a:rPr>
                        <a:t> </a:t>
                      </a:r>
                      <a:r>
                        <a:rPr kumimoji="0" lang="zh-CN" altLang="en-US" sz="1800" dirty="0">
                          <a:latin typeface="华文楷体" charset="0"/>
                          <a:ea typeface="华文楷体" charset="0"/>
                          <a:cs typeface="华文楷体" charset="0"/>
                        </a:rPr>
                        <a:t>提单支付</a:t>
                      </a:r>
                      <a:r>
                        <a:rPr kumimoji="0" lang="en-US" altLang="zh-CN" sz="1800" dirty="0">
                          <a:latin typeface="华文楷体" charset="0"/>
                          <a:ea typeface="华文楷体" charset="0"/>
                          <a:cs typeface="华文楷体" charset="0"/>
                        </a:rPr>
                        <a:t> </a:t>
                      </a:r>
                    </a:p>
                  </a:txBody>
                  <a:tcPr marL="91430" marR="91430" marT="45704" marB="45704"/>
                </a:tc>
                <a:tc>
                  <a:txBody>
                    <a:bodyPr/>
                    <a:lstStyle/>
                    <a:p>
                      <a:pPr algn="ctr">
                        <a:lnSpc>
                          <a:spcPts val="1200"/>
                        </a:lnSpc>
                      </a:pPr>
                      <a:r>
                        <a:rPr lang="en-US" altLang="zh-CN" sz="1800" dirty="0"/>
                        <a:t>50</a:t>
                      </a:r>
                      <a:r>
                        <a:rPr lang="zh-CN" altLang="en-US" sz="1800" dirty="0"/>
                        <a:t>％</a:t>
                      </a:r>
                    </a:p>
                  </a:txBody>
                  <a:tcPr marL="91430" marR="91430" marT="45704" marB="45704"/>
                </a:tc>
                <a:tc>
                  <a:txBody>
                    <a:bodyPr/>
                    <a:lstStyle/>
                    <a:p>
                      <a:pPr algn="ctr">
                        <a:lnSpc>
                          <a:spcPts val="1200"/>
                        </a:lnSpc>
                      </a:pPr>
                      <a:r>
                        <a:rPr lang="en-US" altLang="zh-CN" sz="1800" dirty="0"/>
                        <a:t>90</a:t>
                      </a:r>
                      <a:r>
                        <a:rPr lang="zh-CN" altLang="en-US" sz="1800" dirty="0"/>
                        <a:t>％</a:t>
                      </a:r>
                    </a:p>
                  </a:txBody>
                  <a:tcPr marL="91430" marR="91430" marT="45704" marB="45704"/>
                </a:tc>
                <a:tc>
                  <a:txBody>
                    <a:bodyPr/>
                    <a:lstStyle/>
                    <a:p>
                      <a:pPr algn="ctr">
                        <a:lnSpc>
                          <a:spcPts val="1200"/>
                        </a:lnSpc>
                      </a:pPr>
                      <a:r>
                        <a:rPr lang="en-US" altLang="zh-CN" sz="1800" dirty="0"/>
                        <a:t>55</a:t>
                      </a:r>
                      <a:r>
                        <a:rPr lang="zh-CN" altLang="en-US" sz="1800" dirty="0"/>
                        <a:t>％</a:t>
                      </a:r>
                    </a:p>
                  </a:txBody>
                  <a:tcPr marL="91430" marR="91430" marT="45704" marB="45704"/>
                </a:tc>
                <a:extLst>
                  <a:ext uri="{0D108BD9-81ED-4DB2-BD59-A6C34878D82A}">
                    <a16:rowId xmlns:a16="http://schemas.microsoft.com/office/drawing/2014/main" val="10003"/>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4.</a:t>
                      </a:r>
                      <a:r>
                        <a:rPr kumimoji="0" lang="en-US" altLang="zh-CN" sz="1800" dirty="0">
                          <a:latin typeface="华文楷体" charset="0"/>
                          <a:ea typeface="华文楷体" charset="0"/>
                          <a:cs typeface="华文楷体" charset="0"/>
                        </a:rPr>
                        <a:t> </a:t>
                      </a:r>
                      <a:r>
                        <a:rPr kumimoji="0" lang="zh-CN" altLang="en-US" sz="1800" dirty="0">
                          <a:latin typeface="华文楷体" charset="0"/>
                          <a:ea typeface="华文楷体" charset="0"/>
                          <a:cs typeface="华文楷体" charset="0"/>
                        </a:rPr>
                        <a:t>货到付款</a:t>
                      </a:r>
                    </a:p>
                  </a:txBody>
                  <a:tcPr marL="91430" marR="91430" marT="45704" marB="45704"/>
                </a:tc>
                <a:tc>
                  <a:txBody>
                    <a:bodyPr/>
                    <a:lstStyle/>
                    <a:p>
                      <a:pPr algn="ctr">
                        <a:lnSpc>
                          <a:spcPts val="1200"/>
                        </a:lnSpc>
                      </a:pPr>
                      <a:endParaRPr lang="zh-CN" altLang="en-US" sz="1800"/>
                    </a:p>
                  </a:txBody>
                  <a:tcPr marL="91430" marR="91430" marT="45704" marB="45704"/>
                </a:tc>
                <a:tc>
                  <a:txBody>
                    <a:bodyPr/>
                    <a:lstStyle/>
                    <a:p>
                      <a:pPr algn="ctr">
                        <a:lnSpc>
                          <a:spcPts val="1200"/>
                        </a:lnSpc>
                      </a:pPr>
                      <a:r>
                        <a:rPr lang="en-US" altLang="zh-CN" sz="1800" dirty="0"/>
                        <a:t>10</a:t>
                      </a:r>
                      <a:r>
                        <a:rPr lang="zh-CN" altLang="en-US" sz="1800" dirty="0"/>
                        <a:t>％</a:t>
                      </a:r>
                    </a:p>
                  </a:txBody>
                  <a:tcPr marL="91430" marR="91430" marT="45704" marB="45704"/>
                </a:tc>
                <a:tc>
                  <a:txBody>
                    <a:bodyPr/>
                    <a:lstStyle/>
                    <a:p>
                      <a:pPr algn="ctr">
                        <a:lnSpc>
                          <a:spcPts val="1200"/>
                        </a:lnSpc>
                      </a:pPr>
                      <a:endParaRPr lang="zh-CN" altLang="en-US" sz="1800" dirty="0"/>
                    </a:p>
                  </a:txBody>
                  <a:tcPr marL="91430" marR="91430" marT="45704" marB="45704"/>
                </a:tc>
                <a:extLst>
                  <a:ext uri="{0D108BD9-81ED-4DB2-BD59-A6C34878D82A}">
                    <a16:rowId xmlns:a16="http://schemas.microsoft.com/office/drawing/2014/main" val="10004"/>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5.</a:t>
                      </a:r>
                      <a:r>
                        <a:rPr kumimoji="0" lang="en-US" altLang="zh-CN" sz="1800" dirty="0">
                          <a:latin typeface="华文楷体" charset="0"/>
                          <a:ea typeface="华文楷体" charset="0"/>
                          <a:cs typeface="华文楷体" charset="0"/>
                        </a:rPr>
                        <a:t> </a:t>
                      </a:r>
                      <a:r>
                        <a:rPr kumimoji="0" lang="zh-CN" altLang="en-US" sz="1800" dirty="0">
                          <a:latin typeface="华文楷体" charset="0"/>
                          <a:ea typeface="华文楷体" charset="0"/>
                          <a:cs typeface="华文楷体" charset="0"/>
                        </a:rPr>
                        <a:t>安装后付款</a:t>
                      </a:r>
                      <a:r>
                        <a:rPr kumimoji="0" lang="en-US" altLang="zh-CN" sz="1800" dirty="0">
                          <a:latin typeface="华文楷体" charset="0"/>
                          <a:ea typeface="华文楷体" charset="0"/>
                          <a:cs typeface="华文楷体" charset="0"/>
                        </a:rPr>
                        <a:t> </a:t>
                      </a:r>
                    </a:p>
                  </a:txBody>
                  <a:tcPr marL="91430" marR="91430" marT="45704" marB="45704"/>
                </a:tc>
                <a:tc>
                  <a:txBody>
                    <a:bodyPr/>
                    <a:lstStyle/>
                    <a:p>
                      <a:pPr algn="ctr">
                        <a:lnSpc>
                          <a:spcPts val="1200"/>
                        </a:lnSpc>
                      </a:pPr>
                      <a:endParaRPr lang="zh-CN" altLang="en-US" sz="1800"/>
                    </a:p>
                  </a:txBody>
                  <a:tcPr marL="91430" marR="91430" marT="45704" marB="45704"/>
                </a:tc>
                <a:tc>
                  <a:txBody>
                    <a:bodyPr/>
                    <a:lstStyle/>
                    <a:p>
                      <a:pPr algn="ctr">
                        <a:lnSpc>
                          <a:spcPts val="1200"/>
                        </a:lnSpc>
                      </a:pPr>
                      <a:endParaRPr lang="zh-CN" altLang="en-US" sz="1800"/>
                    </a:p>
                  </a:txBody>
                  <a:tcPr marL="91430" marR="91430" marT="45704" marB="45704"/>
                </a:tc>
                <a:tc>
                  <a:txBody>
                    <a:bodyPr/>
                    <a:lstStyle/>
                    <a:p>
                      <a:pPr algn="ctr">
                        <a:lnSpc>
                          <a:spcPts val="1200"/>
                        </a:lnSpc>
                      </a:pPr>
                      <a:endParaRPr lang="zh-CN" altLang="en-US" sz="1800" dirty="0"/>
                    </a:p>
                  </a:txBody>
                  <a:tcPr marL="91430" marR="91430" marT="45704" marB="45704"/>
                </a:tc>
                <a:extLst>
                  <a:ext uri="{0D108BD9-81ED-4DB2-BD59-A6C34878D82A}">
                    <a16:rowId xmlns:a16="http://schemas.microsoft.com/office/drawing/2014/main" val="10005"/>
                  </a:ext>
                </a:extLst>
              </a:tr>
              <a:tr h="287933">
                <a:tc>
                  <a:txBody>
                    <a:bodyPr/>
                    <a:lstStyle/>
                    <a:p>
                      <a:pPr marL="0" marR="0"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ea typeface="华文楷体" charset="0"/>
                          <a:cs typeface="华文楷体" charset="0"/>
                        </a:rPr>
                        <a:t>6. </a:t>
                      </a:r>
                      <a:r>
                        <a:rPr kumimoji="0" lang="zh-CN" altLang="en-US" sz="1800" dirty="0">
                          <a:ea typeface="华文楷体" charset="0"/>
                          <a:cs typeface="华文楷体" charset="0"/>
                        </a:rPr>
                        <a:t>质保期付款</a:t>
                      </a:r>
                      <a:r>
                        <a:rPr kumimoji="0" lang="en-US" altLang="zh-CN" sz="1800" dirty="0">
                          <a:latin typeface="华文楷体" charset="0"/>
                          <a:ea typeface="华文楷体" charset="0"/>
                          <a:cs typeface="华文楷体" charset="0"/>
                        </a:rPr>
                        <a:t>                                                             </a:t>
                      </a:r>
                    </a:p>
                  </a:txBody>
                  <a:tcPr marL="91430" marR="91430" marT="45704" marB="45704"/>
                </a:tc>
                <a:tc>
                  <a:txBody>
                    <a:bodyPr/>
                    <a:lstStyle/>
                    <a:p>
                      <a:pPr algn="ctr">
                        <a:lnSpc>
                          <a:spcPts val="1200"/>
                        </a:lnSpc>
                      </a:pPr>
                      <a:endParaRPr lang="zh-CN" altLang="en-US" sz="1800"/>
                    </a:p>
                  </a:txBody>
                  <a:tcPr marL="91430" marR="91430" marT="45704" marB="45704"/>
                </a:tc>
                <a:tc>
                  <a:txBody>
                    <a:bodyPr/>
                    <a:lstStyle/>
                    <a:p>
                      <a:pPr algn="ctr">
                        <a:lnSpc>
                          <a:spcPts val="1200"/>
                        </a:lnSpc>
                      </a:pPr>
                      <a:endParaRPr lang="zh-CN" altLang="en-US" sz="1800" dirty="0"/>
                    </a:p>
                  </a:txBody>
                  <a:tcPr marL="91430" marR="91430" marT="45704" marB="45704"/>
                </a:tc>
                <a:tc>
                  <a:txBody>
                    <a:bodyPr/>
                    <a:lstStyle/>
                    <a:p>
                      <a:pPr algn="ctr">
                        <a:lnSpc>
                          <a:spcPts val="1200"/>
                        </a:lnSpc>
                      </a:pPr>
                      <a:r>
                        <a:rPr lang="en-US" altLang="zh-CN" sz="1800" dirty="0"/>
                        <a:t>5</a:t>
                      </a:r>
                      <a:r>
                        <a:rPr lang="zh-CN" altLang="en-US" sz="1800" dirty="0"/>
                        <a:t>％</a:t>
                      </a:r>
                    </a:p>
                  </a:txBody>
                  <a:tcPr marL="91430" marR="91430" marT="45704" marB="45704"/>
                </a:tc>
                <a:extLst>
                  <a:ext uri="{0D108BD9-81ED-4DB2-BD59-A6C34878D82A}">
                    <a16:rowId xmlns:a16="http://schemas.microsoft.com/office/drawing/2014/main" val="10006"/>
                  </a:ext>
                </a:extLst>
              </a:tr>
              <a:tr h="287933">
                <a:tc>
                  <a:txBody>
                    <a:bodyPr/>
                    <a:lstStyle/>
                    <a:p>
                      <a:pPr marL="0" marR="0" lvl="1" indent="0" algn="l" defTabSz="457200" rtl="0" eaLnBrk="1" fontAlgn="auto" latinLnBrk="0" hangingPunct="1">
                        <a:lnSpc>
                          <a:spcPts val="1200"/>
                        </a:lnSpc>
                        <a:spcBef>
                          <a:spcPts val="0"/>
                        </a:spcBef>
                        <a:spcAft>
                          <a:spcPts val="0"/>
                        </a:spcAft>
                        <a:buClrTx/>
                        <a:buSzTx/>
                        <a:buFontTx/>
                        <a:buNone/>
                        <a:tabLst/>
                        <a:defRPr/>
                      </a:pPr>
                      <a:r>
                        <a:rPr kumimoji="0" lang="en-US" altLang="zh-CN" sz="1800" dirty="0">
                          <a:latin typeface="华文楷体" charset="0"/>
                          <a:ea typeface="华文楷体" charset="0"/>
                          <a:cs typeface="华文楷体" charset="0"/>
                        </a:rPr>
                        <a:t>7. </a:t>
                      </a:r>
                      <a:r>
                        <a:rPr lang="zh-CN" altLang="en-US" sz="1800" dirty="0">
                          <a:latin typeface="Times New Roman" charset="0"/>
                          <a:ea typeface="黑体" charset="0"/>
                          <a:cs typeface="黑体" charset="0"/>
                        </a:rPr>
                        <a:t>付款期支付</a:t>
                      </a:r>
                    </a:p>
                  </a:txBody>
                  <a:tcPr marL="91430" marR="91430" marT="45704" marB="45704"/>
                </a:tc>
                <a:tc>
                  <a:txBody>
                    <a:bodyPr/>
                    <a:lstStyle/>
                    <a:p>
                      <a:pPr algn="ctr">
                        <a:lnSpc>
                          <a:spcPts val="1200"/>
                        </a:lnSpc>
                      </a:pPr>
                      <a:r>
                        <a:rPr lang="en-US" altLang="zh-CN" sz="1800" dirty="0"/>
                        <a:t>50</a:t>
                      </a:r>
                      <a:r>
                        <a:rPr lang="zh-CN" altLang="en-US" sz="1800" dirty="0"/>
                        <a:t>％</a:t>
                      </a:r>
                    </a:p>
                  </a:txBody>
                  <a:tcPr marL="91430" marR="91430" marT="45704" marB="45704"/>
                </a:tc>
                <a:tc>
                  <a:txBody>
                    <a:bodyPr/>
                    <a:lstStyle/>
                    <a:p>
                      <a:pPr algn="ctr">
                        <a:lnSpc>
                          <a:spcPts val="1200"/>
                        </a:lnSpc>
                      </a:pPr>
                      <a:endParaRPr lang="zh-CN" altLang="en-US" sz="1800" dirty="0"/>
                    </a:p>
                  </a:txBody>
                  <a:tcPr marL="91430" marR="91430" marT="45704" marB="45704"/>
                </a:tc>
                <a:tc>
                  <a:txBody>
                    <a:bodyPr/>
                    <a:lstStyle/>
                    <a:p>
                      <a:pPr algn="ctr">
                        <a:lnSpc>
                          <a:spcPts val="1200"/>
                        </a:lnSpc>
                      </a:pPr>
                      <a:endParaRPr lang="zh-CN" altLang="en-US" sz="1800" dirty="0"/>
                    </a:p>
                  </a:txBody>
                  <a:tcPr marL="91430" marR="91430" marT="45704" marB="45704"/>
                </a:tc>
                <a:extLst>
                  <a:ext uri="{0D108BD9-81ED-4DB2-BD59-A6C34878D82A}">
                    <a16:rowId xmlns:a16="http://schemas.microsoft.com/office/drawing/2014/main" val="10007"/>
                  </a:ext>
                </a:extLst>
              </a:tr>
            </a:tbl>
          </a:graphicData>
        </a:graphic>
      </p:graphicFrame>
      <p:sp>
        <p:nvSpPr>
          <p:cNvPr id="53" name="内容占位符 2"/>
          <p:cNvSpPr txBox="1">
            <a:spLocks/>
          </p:cNvSpPr>
          <p:nvPr/>
        </p:nvSpPr>
        <p:spPr bwMode="auto">
          <a:xfrm>
            <a:off x="228600" y="3284538"/>
            <a:ext cx="8686800" cy="576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defRPr/>
            </a:pPr>
            <a:r>
              <a:rPr lang="zh-CN" altLang="en-US" dirty="0"/>
              <a:t>价格构成变动</a:t>
            </a:r>
          </a:p>
        </p:txBody>
      </p:sp>
      <p:graphicFrame>
        <p:nvGraphicFramePr>
          <p:cNvPr id="100" name="表格 99"/>
          <p:cNvGraphicFramePr>
            <a:graphicFrameLocks noGrp="1"/>
          </p:cNvGraphicFramePr>
          <p:nvPr/>
        </p:nvGraphicFramePr>
        <p:xfrm>
          <a:off x="3275856" y="3284538"/>
          <a:ext cx="3023490" cy="3124197"/>
        </p:xfrm>
        <a:graphic>
          <a:graphicData uri="http://schemas.openxmlformats.org/drawingml/2006/table">
            <a:tbl>
              <a:tblPr/>
              <a:tblGrid>
                <a:gridCol w="1909359">
                  <a:extLst>
                    <a:ext uri="{9D8B030D-6E8A-4147-A177-3AD203B41FA5}">
                      <a16:colId xmlns:a16="http://schemas.microsoft.com/office/drawing/2014/main" val="20000"/>
                    </a:ext>
                  </a:extLst>
                </a:gridCol>
                <a:gridCol w="1114131">
                  <a:extLst>
                    <a:ext uri="{9D8B030D-6E8A-4147-A177-3AD203B41FA5}">
                      <a16:colId xmlns:a16="http://schemas.microsoft.com/office/drawing/2014/main" val="20001"/>
                    </a:ext>
                  </a:extLst>
                </a:gridCol>
              </a:tblGrid>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n-ea"/>
                          <a:ea typeface="+mn-ea"/>
                          <a:cs typeface="宋体" charset="0"/>
                        </a:rPr>
                        <a:t>项目</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mn-ea"/>
                          <a:ea typeface="+mn-ea"/>
                          <a:cs typeface="宋体" charset="0"/>
                        </a:rPr>
                        <a:t>相对比重</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n-ea"/>
                          <a:ea typeface="+mn-ea"/>
                          <a:cs typeface="宋体" charset="0"/>
                        </a:rPr>
                        <a:t>人工成本</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660066"/>
                          </a:solidFill>
                          <a:effectLst/>
                          <a:latin typeface="+mn-lt"/>
                          <a:ea typeface="宋体" charset="0"/>
                          <a:cs typeface="Times New Roman"/>
                        </a:rPr>
                        <a:t>30﹪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defRPr/>
                      </a:pPr>
                      <a:r>
                        <a:rPr kumimoji="0" lang="zh-CN" altLang="en-US" sz="1800" b="1" i="0" u="none" strike="noStrike" cap="none" normalizeH="0" baseline="0" dirty="0">
                          <a:ln>
                            <a:noFill/>
                          </a:ln>
                          <a:solidFill>
                            <a:schemeClr val="tx1"/>
                          </a:solidFill>
                          <a:effectLst/>
                          <a:latin typeface="+mn-ea"/>
                          <a:ea typeface="+mn-ea"/>
                          <a:cs typeface="宋体" charset="0"/>
                        </a:rPr>
                        <a:t>主材</a:t>
                      </a:r>
                      <a:r>
                        <a:rPr kumimoji="0" lang="en-US" altLang="zh-CN" sz="1800" b="1" i="0" u="none" strike="noStrike" cap="none" normalizeH="0" baseline="0" dirty="0">
                          <a:ln>
                            <a:noFill/>
                          </a:ln>
                          <a:solidFill>
                            <a:schemeClr val="tx1"/>
                          </a:solidFill>
                          <a:effectLst/>
                          <a:latin typeface="+mn-ea"/>
                          <a:ea typeface="+mn-ea"/>
                          <a:cs typeface="宋体" charset="0"/>
                        </a:rPr>
                        <a:t>1</a:t>
                      </a:r>
                      <a:r>
                        <a:rPr kumimoji="0" lang="zh-CN" altLang="en-US" sz="1800" b="1" i="0" u="none" strike="noStrike" cap="none" normalizeH="0" baseline="0" dirty="0">
                          <a:ln>
                            <a:noFill/>
                          </a:ln>
                          <a:solidFill>
                            <a:schemeClr val="tx1"/>
                          </a:solidFill>
                          <a:effectLst/>
                          <a:latin typeface="+mn-ea"/>
                          <a:ea typeface="+mn-ea"/>
                          <a:cs typeface="宋体" charset="0"/>
                        </a:rPr>
                        <a:t>成本</a:t>
                      </a:r>
                      <a:r>
                        <a:rPr kumimoji="0" lang="en-US" altLang="zh-CN" sz="1800" b="1" i="0" u="none" strike="noStrike" cap="none" normalizeH="0" baseline="0" dirty="0">
                          <a:ln>
                            <a:noFill/>
                          </a:ln>
                          <a:solidFill>
                            <a:schemeClr val="tx1"/>
                          </a:solidFill>
                          <a:effectLst/>
                          <a:latin typeface="+mn-ea"/>
                          <a:ea typeface="+mn-ea"/>
                          <a:cs typeface="宋体" charset="0"/>
                        </a:rPr>
                        <a:t>(</a:t>
                      </a:r>
                      <a:r>
                        <a:rPr kumimoji="0" lang="zh-CN" altLang="en-US" sz="1800" b="1" i="0" u="none" strike="noStrike" cap="none" normalizeH="0" baseline="0" dirty="0">
                          <a:ln>
                            <a:noFill/>
                          </a:ln>
                          <a:solidFill>
                            <a:schemeClr val="tx1"/>
                          </a:solidFill>
                          <a:effectLst/>
                          <a:latin typeface="+mn-ea"/>
                          <a:ea typeface="+mn-ea"/>
                          <a:cs typeface="宋体" charset="0"/>
                        </a:rPr>
                        <a:t>钢</a:t>
                      </a:r>
                      <a:r>
                        <a:rPr kumimoji="0" lang="en-US" altLang="zh-CN" sz="1800" b="1" i="0" u="none" strike="noStrike" cap="none" normalizeH="0" baseline="0" dirty="0">
                          <a:ln>
                            <a:noFill/>
                          </a:ln>
                          <a:solidFill>
                            <a:schemeClr val="tx1"/>
                          </a:solidFill>
                          <a:effectLst/>
                          <a:latin typeface="+mn-ea"/>
                          <a:ea typeface="+mn-ea"/>
                          <a:cs typeface="宋体" charset="0"/>
                        </a:rPr>
                        <a:t>)</a:t>
                      </a:r>
                      <a:endParaRPr kumimoji="0" lang="zh-CN" altLang="en-US" sz="1800" b="1" i="0" u="none" strike="noStrike" cap="none" normalizeH="0" baseline="0" dirty="0">
                        <a:ln>
                          <a:noFill/>
                        </a:ln>
                        <a:solidFill>
                          <a:schemeClr val="tx1"/>
                        </a:solidFill>
                        <a:effectLst/>
                        <a:latin typeface="+mn-ea"/>
                        <a:ea typeface="+mn-ea"/>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660066"/>
                          </a:solidFill>
                          <a:effectLst/>
                          <a:latin typeface="+mn-lt"/>
                          <a:ea typeface="宋体" charset="0"/>
                          <a:cs typeface="Times New Roman"/>
                        </a:rPr>
                        <a:t>15﹪</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defRPr/>
                      </a:pPr>
                      <a:r>
                        <a:rPr kumimoji="0" lang="zh-CN" altLang="en-US" sz="1800" b="1" i="0" u="none" strike="noStrike" cap="none" normalizeH="0" baseline="0" dirty="0">
                          <a:ln>
                            <a:noFill/>
                          </a:ln>
                          <a:solidFill>
                            <a:schemeClr val="tx1"/>
                          </a:solidFill>
                          <a:effectLst/>
                          <a:latin typeface="+mn-ea"/>
                          <a:ea typeface="+mn-ea"/>
                          <a:cs typeface="宋体" charset="0"/>
                        </a:rPr>
                        <a:t>主材</a:t>
                      </a:r>
                      <a:r>
                        <a:rPr kumimoji="0" lang="en-US" altLang="zh-CN" sz="1800" b="1" i="0" u="none" strike="noStrike" cap="none" normalizeH="0" baseline="0" dirty="0">
                          <a:ln>
                            <a:noFill/>
                          </a:ln>
                          <a:solidFill>
                            <a:schemeClr val="tx1"/>
                          </a:solidFill>
                          <a:effectLst/>
                          <a:latin typeface="+mn-ea"/>
                          <a:ea typeface="+mn-ea"/>
                          <a:cs typeface="宋体" charset="0"/>
                        </a:rPr>
                        <a:t>2</a:t>
                      </a:r>
                      <a:r>
                        <a:rPr kumimoji="0" lang="zh-CN" altLang="en-US" sz="1800" b="1" i="0" u="none" strike="noStrike" cap="none" normalizeH="0" baseline="0" dirty="0">
                          <a:ln>
                            <a:noFill/>
                          </a:ln>
                          <a:solidFill>
                            <a:schemeClr val="tx1"/>
                          </a:solidFill>
                          <a:effectLst/>
                          <a:latin typeface="+mn-ea"/>
                          <a:ea typeface="+mn-ea"/>
                          <a:cs typeface="宋体" charset="0"/>
                        </a:rPr>
                        <a:t>成本</a:t>
                      </a:r>
                      <a:r>
                        <a:rPr kumimoji="0" lang="en-US" altLang="zh-CN" sz="1800" b="1" i="0" u="none" strike="noStrike" cap="none" normalizeH="0" baseline="0" dirty="0">
                          <a:ln>
                            <a:noFill/>
                          </a:ln>
                          <a:solidFill>
                            <a:schemeClr val="tx1"/>
                          </a:solidFill>
                          <a:effectLst/>
                          <a:latin typeface="+mn-ea"/>
                          <a:ea typeface="+mn-ea"/>
                          <a:cs typeface="宋体" charset="0"/>
                        </a:rPr>
                        <a:t>(</a:t>
                      </a:r>
                      <a:r>
                        <a:rPr kumimoji="0" lang="zh-CN" altLang="en-US" sz="1800" b="1" i="0" u="none" strike="noStrike" cap="none" normalizeH="0" baseline="0" dirty="0">
                          <a:ln>
                            <a:noFill/>
                          </a:ln>
                          <a:solidFill>
                            <a:schemeClr val="tx1"/>
                          </a:solidFill>
                          <a:effectLst/>
                          <a:latin typeface="+mn-ea"/>
                          <a:ea typeface="+mn-ea"/>
                          <a:cs typeface="宋体" charset="0"/>
                        </a:rPr>
                        <a:t>铝</a:t>
                      </a:r>
                      <a:r>
                        <a:rPr kumimoji="0" lang="en-US" altLang="zh-CN" sz="1800" b="1" i="0" u="none" strike="noStrike" cap="none" normalizeH="0" baseline="0" dirty="0">
                          <a:ln>
                            <a:noFill/>
                          </a:ln>
                          <a:solidFill>
                            <a:schemeClr val="tx1"/>
                          </a:solidFill>
                          <a:effectLst/>
                          <a:latin typeface="+mn-ea"/>
                          <a:ea typeface="+mn-ea"/>
                          <a:cs typeface="宋体" charset="0"/>
                        </a:rPr>
                        <a:t>)</a:t>
                      </a:r>
                      <a:endParaRPr kumimoji="0" lang="zh-CN" altLang="en-US" sz="1800" b="1" i="0" u="none" strike="noStrike" cap="none" normalizeH="0" baseline="0" dirty="0">
                        <a:ln>
                          <a:noFill/>
                        </a:ln>
                        <a:solidFill>
                          <a:schemeClr val="tx1"/>
                        </a:solidFill>
                        <a:effectLst/>
                        <a:latin typeface="+mn-ea"/>
                        <a:ea typeface="+mn-ea"/>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660066"/>
                          </a:solidFill>
                          <a:effectLst/>
                          <a:latin typeface="+mn-lt"/>
                          <a:ea typeface="宋体" charset="0"/>
                          <a:cs typeface="Times New Roman"/>
                        </a:rPr>
                        <a:t>10﹪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defRPr/>
                      </a:pPr>
                      <a:r>
                        <a:rPr kumimoji="0" lang="zh-CN" altLang="en-US" sz="1800" b="1" i="0" u="none" strike="noStrike" cap="none" normalizeH="0" baseline="0" dirty="0">
                          <a:ln>
                            <a:noFill/>
                          </a:ln>
                          <a:solidFill>
                            <a:schemeClr val="tx1"/>
                          </a:solidFill>
                          <a:effectLst/>
                          <a:latin typeface="+mn-ea"/>
                          <a:ea typeface="+mn-ea"/>
                          <a:cs typeface="宋体" charset="0"/>
                        </a:rPr>
                        <a:t>副材</a:t>
                      </a:r>
                      <a:r>
                        <a:rPr kumimoji="0" lang="en-US" altLang="zh-CN" sz="1800" b="1" i="0" u="none" strike="noStrike" cap="none" normalizeH="0" baseline="0" dirty="0">
                          <a:ln>
                            <a:noFill/>
                          </a:ln>
                          <a:solidFill>
                            <a:schemeClr val="tx1"/>
                          </a:solidFill>
                          <a:effectLst/>
                          <a:latin typeface="+mn-ea"/>
                          <a:ea typeface="+mn-ea"/>
                          <a:cs typeface="宋体" charset="0"/>
                        </a:rPr>
                        <a:t>1</a:t>
                      </a:r>
                      <a:r>
                        <a:rPr kumimoji="0" lang="zh-CN" altLang="en-US" sz="1800" b="1" i="0" u="none" strike="noStrike" cap="none" normalizeH="0" baseline="0" dirty="0">
                          <a:ln>
                            <a:noFill/>
                          </a:ln>
                          <a:solidFill>
                            <a:schemeClr val="tx1"/>
                          </a:solidFill>
                          <a:effectLst/>
                          <a:latin typeface="+mn-ea"/>
                          <a:ea typeface="+mn-ea"/>
                          <a:cs typeface="宋体" charset="0"/>
                        </a:rPr>
                        <a:t>成本</a:t>
                      </a:r>
                      <a:r>
                        <a:rPr kumimoji="0" lang="en-US" altLang="zh-CN" sz="1800" b="1" i="0" u="none" strike="noStrike" cap="none" normalizeH="0" baseline="0" dirty="0">
                          <a:ln>
                            <a:noFill/>
                          </a:ln>
                          <a:solidFill>
                            <a:schemeClr val="tx1"/>
                          </a:solidFill>
                          <a:effectLst/>
                          <a:latin typeface="+mn-ea"/>
                          <a:ea typeface="+mn-ea"/>
                          <a:cs typeface="宋体" charset="0"/>
                        </a:rPr>
                        <a:t>(</a:t>
                      </a:r>
                      <a:r>
                        <a:rPr kumimoji="0" lang="zh-CN" altLang="en-US" sz="1800" b="1" i="0" u="none" strike="noStrike" cap="none" normalizeH="0" baseline="0" dirty="0">
                          <a:ln>
                            <a:noFill/>
                          </a:ln>
                          <a:solidFill>
                            <a:schemeClr val="tx1"/>
                          </a:solidFill>
                          <a:effectLst/>
                          <a:latin typeface="+mn-ea"/>
                          <a:ea typeface="+mn-ea"/>
                          <a:cs typeface="宋体" charset="0"/>
                        </a:rPr>
                        <a:t>油脂</a:t>
                      </a:r>
                      <a:r>
                        <a:rPr kumimoji="0" lang="en-US" altLang="zh-CN" sz="1800" b="1" i="0" u="none" strike="noStrike" cap="none" normalizeH="0" baseline="0" dirty="0">
                          <a:ln>
                            <a:noFill/>
                          </a:ln>
                          <a:solidFill>
                            <a:schemeClr val="tx1"/>
                          </a:solidFill>
                          <a:effectLst/>
                          <a:latin typeface="+mn-ea"/>
                          <a:ea typeface="+mn-ea"/>
                          <a:cs typeface="宋体" charset="0"/>
                        </a:rPr>
                        <a:t>)</a:t>
                      </a:r>
                      <a:endParaRPr kumimoji="0" lang="zh-CN" altLang="en-US" sz="1800" b="1" i="0" u="none" strike="noStrike" cap="none" normalizeH="0" baseline="0" dirty="0">
                        <a:ln>
                          <a:noFill/>
                        </a:ln>
                        <a:solidFill>
                          <a:schemeClr val="tx1"/>
                        </a:solidFill>
                        <a:effectLst/>
                        <a:latin typeface="+mn-ea"/>
                        <a:ea typeface="+mn-ea"/>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660066"/>
                          </a:solidFill>
                          <a:effectLst/>
                          <a:latin typeface="+mn-lt"/>
                          <a:ea typeface="宋体" charset="0"/>
                          <a:cs typeface="Times New Roman"/>
                        </a:rPr>
                        <a:t>５</a:t>
                      </a:r>
                      <a:r>
                        <a:rPr kumimoji="0" lang="en-US" altLang="zh-CN" sz="1800" b="1" i="0" u="none" strike="noStrike" cap="none" normalizeH="0" baseline="0" dirty="0">
                          <a:ln>
                            <a:noFill/>
                          </a:ln>
                          <a:solidFill>
                            <a:srgbClr val="660066"/>
                          </a:solidFill>
                          <a:effectLst/>
                          <a:latin typeface="+mn-lt"/>
                          <a:ea typeface="宋体" charset="0"/>
                          <a:cs typeface="Times New Roman"/>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defRPr/>
                      </a:pPr>
                      <a:r>
                        <a:rPr kumimoji="0" lang="zh-CN" altLang="en-US" sz="1800" b="1" i="0" u="none" strike="noStrike" cap="none" normalizeH="0" baseline="0" dirty="0">
                          <a:ln>
                            <a:noFill/>
                          </a:ln>
                          <a:solidFill>
                            <a:schemeClr val="tx1"/>
                          </a:solidFill>
                          <a:effectLst/>
                          <a:latin typeface="+mn-ea"/>
                          <a:ea typeface="+mn-ea"/>
                          <a:cs typeface="宋体" charset="0"/>
                        </a:rPr>
                        <a:t>副材</a:t>
                      </a:r>
                      <a:r>
                        <a:rPr kumimoji="0" lang="en-US" altLang="zh-CN" sz="1800" b="1" i="0" u="none" strike="noStrike" cap="none" normalizeH="0" baseline="0" dirty="0">
                          <a:ln>
                            <a:noFill/>
                          </a:ln>
                          <a:solidFill>
                            <a:schemeClr val="tx1"/>
                          </a:solidFill>
                          <a:effectLst/>
                          <a:latin typeface="+mn-ea"/>
                          <a:ea typeface="+mn-ea"/>
                          <a:cs typeface="宋体" charset="0"/>
                        </a:rPr>
                        <a:t>1</a:t>
                      </a:r>
                      <a:r>
                        <a:rPr kumimoji="0" lang="zh-CN" altLang="en-US" sz="1800" b="1" i="0" u="none" strike="noStrike" cap="none" normalizeH="0" baseline="0" dirty="0">
                          <a:ln>
                            <a:noFill/>
                          </a:ln>
                          <a:solidFill>
                            <a:schemeClr val="tx1"/>
                          </a:solidFill>
                          <a:effectLst/>
                          <a:latin typeface="+mn-ea"/>
                          <a:ea typeface="+mn-ea"/>
                          <a:cs typeface="宋体" charset="0"/>
                        </a:rPr>
                        <a:t>成本</a:t>
                      </a:r>
                      <a:r>
                        <a:rPr kumimoji="0" lang="en-US" altLang="zh-CN" sz="1800" b="1" i="0" u="none" strike="noStrike" cap="none" normalizeH="0" baseline="0" dirty="0">
                          <a:ln>
                            <a:noFill/>
                          </a:ln>
                          <a:solidFill>
                            <a:schemeClr val="tx1"/>
                          </a:solidFill>
                          <a:effectLst/>
                          <a:latin typeface="+mn-ea"/>
                          <a:ea typeface="+mn-ea"/>
                          <a:cs typeface="宋体" charset="0"/>
                        </a:rPr>
                        <a:t>(</a:t>
                      </a:r>
                      <a:r>
                        <a:rPr kumimoji="0" lang="zh-CN" altLang="en-US" sz="1800" b="1" i="0" u="none" strike="noStrike" cap="none" normalizeH="0" baseline="0" dirty="0">
                          <a:ln>
                            <a:noFill/>
                          </a:ln>
                          <a:solidFill>
                            <a:schemeClr val="tx1"/>
                          </a:solidFill>
                          <a:effectLst/>
                          <a:latin typeface="+mn-ea"/>
                          <a:ea typeface="+mn-ea"/>
                          <a:cs typeface="宋体" charset="0"/>
                        </a:rPr>
                        <a:t>橡胶</a:t>
                      </a:r>
                      <a:r>
                        <a:rPr kumimoji="0" lang="en-US" altLang="zh-CN" sz="1800" b="1" i="0" u="none" strike="noStrike" cap="none" normalizeH="0" baseline="0" dirty="0">
                          <a:ln>
                            <a:noFill/>
                          </a:ln>
                          <a:solidFill>
                            <a:schemeClr val="tx1"/>
                          </a:solidFill>
                          <a:effectLst/>
                          <a:latin typeface="+mn-ea"/>
                          <a:ea typeface="+mn-ea"/>
                          <a:cs typeface="宋体" charset="0"/>
                        </a:rPr>
                        <a:t>)</a:t>
                      </a:r>
                      <a:endParaRPr kumimoji="0" lang="zh-CN" altLang="en-US" sz="1800" b="1" i="0" u="none" strike="noStrike" cap="none" normalizeH="0" baseline="0" dirty="0">
                        <a:ln>
                          <a:noFill/>
                        </a:ln>
                        <a:solidFill>
                          <a:schemeClr val="tx1"/>
                        </a:solidFill>
                        <a:effectLst/>
                        <a:latin typeface="+mn-ea"/>
                        <a:ea typeface="+mn-ea"/>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660066"/>
                          </a:solidFill>
                          <a:effectLst/>
                          <a:latin typeface="+mn-lt"/>
                          <a:ea typeface="宋体" charset="0"/>
                          <a:cs typeface="Times New Roman"/>
                        </a:rPr>
                        <a:t>25﹪</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n-ea"/>
                          <a:ea typeface="+mn-ea"/>
                          <a:cs typeface="宋体" charset="0"/>
                        </a:rPr>
                        <a:t>固定费用</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660066"/>
                          </a:solidFill>
                          <a:effectLst/>
                          <a:latin typeface="+mn-lt"/>
                          <a:ea typeface="宋体" charset="0"/>
                          <a:cs typeface="Times New Roman"/>
                        </a:rPr>
                        <a:t>10﹪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47133">
                <a:tc>
                  <a:txBody>
                    <a:bodyPr/>
                    <a:lstStyle/>
                    <a:p>
                      <a:pPr marL="0" marR="0" lvl="0" indent="0" algn="l"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chemeClr val="tx1"/>
                          </a:solidFill>
                          <a:effectLst/>
                          <a:latin typeface="+mn-ea"/>
                          <a:ea typeface="+mn-ea"/>
                          <a:cs typeface="宋体" charset="0"/>
                        </a:rPr>
                        <a:t>正常利润</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660066"/>
                          </a:solidFill>
                          <a:effectLst/>
                          <a:latin typeface="+mn-lt"/>
                          <a:ea typeface="宋体" charset="0"/>
                          <a:cs typeface="Times New Roman"/>
                        </a:rPr>
                        <a:t>５</a:t>
                      </a:r>
                      <a:r>
                        <a:rPr kumimoji="0" lang="en-US" altLang="zh-CN" sz="1800" b="1" i="0" u="none" strike="noStrike" cap="none" normalizeH="0" baseline="0" dirty="0">
                          <a:ln>
                            <a:noFill/>
                          </a:ln>
                          <a:solidFill>
                            <a:srgbClr val="660066"/>
                          </a:solidFill>
                          <a:effectLst/>
                          <a:latin typeface="+mn-lt"/>
                          <a:ea typeface="宋体" charset="0"/>
                          <a:cs typeface="Times New Roman"/>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a:ln>
                            <a:noFill/>
                          </a:ln>
                          <a:solidFill>
                            <a:srgbClr val="CC3300"/>
                          </a:solidFill>
                          <a:effectLst/>
                          <a:latin typeface="宋体" charset="0"/>
                          <a:ea typeface="宋体" charset="0"/>
                          <a:cs typeface="宋体" charset="0"/>
                        </a:rPr>
                        <a:t>　</a:t>
                      </a:r>
                      <a:endParaRPr kumimoji="0" lang="zh-CN" altLang="en-US" sz="1800" b="1" i="0" u="none" strike="noStrike" cap="none" normalizeH="0" baseline="0">
                        <a:ln>
                          <a:noFill/>
                        </a:ln>
                        <a:solidFill>
                          <a:srgbClr val="CC3300"/>
                        </a:solidFill>
                        <a:effectLst/>
                        <a:latin typeface="Arial" charset="0"/>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Times New Roman"/>
                        </a:rPr>
                        <a:t>100﹪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101" name="Rectangle 2"/>
          <p:cNvSpPr>
            <a:spLocks noChangeArrowheads="1"/>
          </p:cNvSpPr>
          <p:nvPr/>
        </p:nvSpPr>
        <p:spPr bwMode="auto">
          <a:xfrm>
            <a:off x="539750" y="6021388"/>
            <a:ext cx="2879725" cy="430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90000"/>
              </a:lnSpc>
              <a:spcBef>
                <a:spcPct val="50000"/>
              </a:spcBef>
              <a:defRPr/>
            </a:pPr>
            <a:r>
              <a:rPr lang="zh-CN" altLang="en-US" sz="2400" b="1" dirty="0">
                <a:solidFill>
                  <a:srgbClr val="CC3300"/>
                </a:solidFill>
                <a:latin typeface="黑体" charset="0"/>
                <a:ea typeface="黑体" charset="0"/>
                <a:cs typeface="黑体" charset="0"/>
              </a:rPr>
              <a:t>可以接受</a:t>
            </a:r>
            <a:r>
              <a:rPr lang="en-US" altLang="zh-CN" sz="2400" b="1" dirty="0">
                <a:solidFill>
                  <a:srgbClr val="CC3300"/>
                </a:solidFill>
                <a:latin typeface="黑体" charset="0"/>
                <a:ea typeface="黑体" charset="0"/>
                <a:cs typeface="黑体" charset="0"/>
              </a:rPr>
              <a:t>2%</a:t>
            </a:r>
            <a:r>
              <a:rPr lang="zh-CN" altLang="en-US" sz="2400" b="1" dirty="0">
                <a:solidFill>
                  <a:srgbClr val="CC3300"/>
                </a:solidFill>
                <a:latin typeface="黑体" charset="0"/>
                <a:ea typeface="黑体" charset="0"/>
                <a:cs typeface="黑体" charset="0"/>
              </a:rPr>
              <a:t>的涨价</a:t>
            </a:r>
            <a:r>
              <a:rPr lang="en-US" altLang="zh-CN" sz="2400" b="1" dirty="0">
                <a:solidFill>
                  <a:srgbClr val="CC3300"/>
                </a:solidFill>
                <a:latin typeface="黑体" charset="0"/>
                <a:ea typeface="黑体" charset="0"/>
                <a:cs typeface="黑体" charset="0"/>
              </a:rPr>
              <a:t>             </a:t>
            </a:r>
            <a:endParaRPr lang="zh-TW" altLang="en-US" sz="2400" b="1" dirty="0">
              <a:solidFill>
                <a:srgbClr val="CC3300"/>
              </a:solidFill>
              <a:latin typeface="黑体" charset="0"/>
              <a:ea typeface="黑体" charset="0"/>
              <a:cs typeface="黑体"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183172821"/>
              </p:ext>
            </p:extLst>
          </p:nvPr>
        </p:nvGraphicFramePr>
        <p:xfrm>
          <a:off x="6299346" y="3278702"/>
          <a:ext cx="2375597" cy="3124197"/>
        </p:xfrm>
        <a:graphic>
          <a:graphicData uri="http://schemas.openxmlformats.org/drawingml/2006/table">
            <a:tbl>
              <a:tblPr/>
              <a:tblGrid>
                <a:gridCol w="1223793">
                  <a:extLst>
                    <a:ext uri="{9D8B030D-6E8A-4147-A177-3AD203B41FA5}">
                      <a16:colId xmlns:a16="http://schemas.microsoft.com/office/drawing/2014/main" val="1528567285"/>
                    </a:ext>
                  </a:extLst>
                </a:gridCol>
                <a:gridCol w="1151804">
                  <a:extLst>
                    <a:ext uri="{9D8B030D-6E8A-4147-A177-3AD203B41FA5}">
                      <a16:colId xmlns:a16="http://schemas.microsoft.com/office/drawing/2014/main" val="1332359984"/>
                    </a:ext>
                  </a:extLst>
                </a:gridCol>
              </a:tblGrid>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mn-ea"/>
                          <a:ea typeface="+mn-ea"/>
                          <a:cs typeface="宋体" charset="0"/>
                        </a:rPr>
                        <a:t>指数变化</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000000"/>
                          </a:solidFill>
                          <a:effectLst/>
                          <a:latin typeface="+mn-ea"/>
                          <a:ea typeface="+mn-ea"/>
                          <a:cs typeface="宋体" charset="0"/>
                        </a:rPr>
                        <a:t>新的比重</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259807038"/>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a:t>
                      </a:r>
                      <a:r>
                        <a:rPr kumimoji="0" lang="zh-CN" altLang="en-US" sz="1800" b="1" i="0" u="none" strike="noStrike" cap="none" normalizeH="0" baseline="0" dirty="0">
                          <a:ln>
                            <a:noFill/>
                          </a:ln>
                          <a:solidFill>
                            <a:srgbClr val="CC3300"/>
                          </a:solidFill>
                          <a:effectLst/>
                          <a:latin typeface="+mn-lt"/>
                          <a:ea typeface="宋体" charset="0"/>
                          <a:cs typeface="宋体" charset="0"/>
                        </a:rPr>
                        <a:t>４</a:t>
                      </a:r>
                      <a:r>
                        <a:rPr kumimoji="0" lang="en-US" altLang="zh-CN" sz="1800" b="1" i="0" u="none" strike="noStrike" cap="none" normalizeH="0" baseline="0" dirty="0">
                          <a:ln>
                            <a:noFill/>
                          </a:ln>
                          <a:solidFill>
                            <a:srgbClr val="CC3300"/>
                          </a:solidFill>
                          <a:effectLst/>
                          <a:latin typeface="+mn-lt"/>
                          <a:ea typeface="宋体" charset="0"/>
                          <a:cs typeface="宋体" charset="0"/>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31.2</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562879385"/>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a:t>
                      </a:r>
                      <a:r>
                        <a:rPr kumimoji="0" lang="zh-CN" altLang="en-US" sz="1800" b="1" i="0" u="none" strike="noStrike" cap="none" normalizeH="0" baseline="0" dirty="0">
                          <a:ln>
                            <a:noFill/>
                          </a:ln>
                          <a:solidFill>
                            <a:srgbClr val="CC3300"/>
                          </a:solidFill>
                          <a:effectLst/>
                          <a:latin typeface="+mn-lt"/>
                          <a:ea typeface="宋体" charset="0"/>
                          <a:cs typeface="宋体" charset="0"/>
                        </a:rPr>
                        <a:t>２</a:t>
                      </a:r>
                      <a:r>
                        <a:rPr kumimoji="0" lang="en-US" altLang="zh-CN" sz="1800" b="1" i="0" u="none" strike="noStrike" cap="none" normalizeH="0" baseline="0" dirty="0">
                          <a:ln>
                            <a:noFill/>
                          </a:ln>
                          <a:solidFill>
                            <a:srgbClr val="CC3300"/>
                          </a:solidFill>
                          <a:effectLst/>
                          <a:latin typeface="+mn-lt"/>
                          <a:ea typeface="宋体" charset="0"/>
                          <a:cs typeface="宋体" charset="0"/>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15.3</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42270190"/>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+20﹪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12</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39083974"/>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a:t>
                      </a:r>
                      <a:r>
                        <a:rPr kumimoji="0" lang="zh-CN" altLang="en-US" sz="1800" b="1" i="0" u="none" strike="noStrike" cap="none" normalizeH="0" baseline="0" dirty="0">
                          <a:ln>
                            <a:noFill/>
                          </a:ln>
                          <a:solidFill>
                            <a:srgbClr val="CC3300"/>
                          </a:solidFill>
                          <a:effectLst/>
                          <a:latin typeface="+mn-lt"/>
                          <a:ea typeface="宋体" charset="0"/>
                          <a:cs typeface="宋体" charset="0"/>
                        </a:rPr>
                        <a:t>５</a:t>
                      </a:r>
                      <a:r>
                        <a:rPr kumimoji="0" lang="en-US" altLang="zh-CN" sz="1800" b="1" i="0" u="none" strike="noStrike" cap="none" normalizeH="0" baseline="0" dirty="0">
                          <a:ln>
                            <a:noFill/>
                          </a:ln>
                          <a:solidFill>
                            <a:srgbClr val="CC3300"/>
                          </a:solidFill>
                          <a:effectLst/>
                          <a:latin typeface="+mn-lt"/>
                          <a:ea typeface="宋体" charset="0"/>
                          <a:cs typeface="宋体" charset="0"/>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4.75</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61572018"/>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a:t>
                      </a:r>
                      <a:r>
                        <a:rPr kumimoji="0" lang="zh-CN" altLang="en-US" sz="1800" b="1" i="0" u="none" strike="noStrike" cap="none" normalizeH="0" baseline="0" dirty="0">
                          <a:ln>
                            <a:noFill/>
                          </a:ln>
                          <a:solidFill>
                            <a:srgbClr val="CC3300"/>
                          </a:solidFill>
                          <a:effectLst/>
                          <a:latin typeface="+mn-lt"/>
                          <a:ea typeface="宋体" charset="0"/>
                          <a:cs typeface="宋体" charset="0"/>
                        </a:rPr>
                        <a:t>５</a:t>
                      </a:r>
                      <a:r>
                        <a:rPr kumimoji="0" lang="en-US" altLang="zh-CN" sz="1800" b="1" i="0" u="none" strike="noStrike" cap="none" normalizeH="0" baseline="0" dirty="0">
                          <a:ln>
                            <a:noFill/>
                          </a:ln>
                          <a:solidFill>
                            <a:srgbClr val="CC3300"/>
                          </a:solidFill>
                          <a:effectLst/>
                          <a:latin typeface="+mn-lt"/>
                          <a:ea typeface="宋体" charset="0"/>
                          <a:cs typeface="宋体" charset="0"/>
                        </a:rPr>
                        <a:t>﹪</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23.75</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36648853"/>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10</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50252662"/>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0</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000090"/>
                          </a:solidFill>
                          <a:effectLst/>
                          <a:latin typeface="+mn-lt"/>
                          <a:ea typeface="宋体" charset="0"/>
                          <a:cs typeface="宋体" charset="0"/>
                        </a:rPr>
                        <a:t>5</a:t>
                      </a:r>
                      <a:r>
                        <a:rPr kumimoji="0" lang="zh-CN" altLang="en-US" sz="1800" b="1" i="0" u="none" strike="noStrike" cap="none" normalizeH="0" baseline="0" dirty="0">
                          <a:ln>
                            <a:noFill/>
                          </a:ln>
                          <a:solidFill>
                            <a:srgbClr val="000090"/>
                          </a:solidFill>
                          <a:effectLst/>
                          <a:latin typeface="+mn-lt"/>
                          <a:ea typeface="宋体" charset="0"/>
                          <a:cs typeface="宋体" charset="0"/>
                        </a:rPr>
                        <a:t>％</a:t>
                      </a:r>
                      <a:endParaRPr kumimoji="0" lang="en-US" altLang="zh-CN" sz="1800" b="1" i="0" u="none" strike="noStrike" cap="none" normalizeH="0" baseline="0" dirty="0">
                        <a:ln>
                          <a:noFill/>
                        </a:ln>
                        <a:solidFill>
                          <a:srgbClr val="000090"/>
                        </a:solidFill>
                        <a:effectLst/>
                        <a:latin typeface="+mn-lt"/>
                        <a:ea typeface="宋体" charset="0"/>
                        <a:cs typeface="宋体" charset="0"/>
                      </a:endParaRP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516049631"/>
                  </a:ext>
                </a:extLst>
              </a:tr>
              <a:tr h="34713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zh-CN" altLang="en-US" sz="1800" b="1" i="0" u="none" strike="noStrike" cap="none" normalizeH="0" baseline="0" dirty="0">
                          <a:ln>
                            <a:noFill/>
                          </a:ln>
                          <a:solidFill>
                            <a:srgbClr val="CC3300"/>
                          </a:solidFill>
                          <a:effectLst/>
                          <a:latin typeface="+mn-lt"/>
                          <a:ea typeface="宋体" charset="0"/>
                          <a:cs typeface="宋体" charset="0"/>
                        </a:rPr>
                        <a:t>　</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0" lang="en-US" altLang="zh-CN" sz="1800" b="1" i="0" u="none" strike="noStrike" cap="none" normalizeH="0" baseline="0" dirty="0">
                          <a:ln>
                            <a:noFill/>
                          </a:ln>
                          <a:solidFill>
                            <a:srgbClr val="CC3300"/>
                          </a:solidFill>
                          <a:effectLst/>
                          <a:latin typeface="+mn-lt"/>
                          <a:ea typeface="宋体" charset="0"/>
                          <a:cs typeface="宋体" charset="0"/>
                        </a:rPr>
                        <a:t>102%</a:t>
                      </a:r>
                    </a:p>
                  </a:txBody>
                  <a:tcPr marL="91395" marR="91395" marT="45681" marB="4568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615386013"/>
                  </a:ext>
                </a:extLst>
              </a:tr>
            </a:tbl>
          </a:graphicData>
        </a:graphic>
      </p:graphicFrame>
    </p:spTree>
    <p:extLst>
      <p:ext uri="{BB962C8B-B14F-4D97-AF65-F5344CB8AC3E}">
        <p14:creationId xmlns:p14="http://schemas.microsoft.com/office/powerpoint/2010/main" val="4183718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ppt_x"/>
                                          </p:val>
                                        </p:tav>
                                        <p:tav tm="100000">
                                          <p:val>
                                            <p:strVal val="#ppt_x"/>
                                          </p:val>
                                        </p:tav>
                                      </p:tavLst>
                                    </p:anim>
                                    <p:anim calcmode="lin" valueType="num">
                                      <p:cBhvr additive="base">
                                        <p:cTn id="14" dur="500" fill="hold"/>
                                        <p:tgtEl>
                                          <p:spTgt spid="5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 calcmode="lin" valueType="num">
                                      <p:cBhvr additive="base">
                                        <p:cTn id="17" dur="500" fill="hold"/>
                                        <p:tgtEl>
                                          <p:spTgt spid="100"/>
                                        </p:tgtEl>
                                        <p:attrNameLst>
                                          <p:attrName>ppt_x</p:attrName>
                                        </p:attrNameLst>
                                      </p:cBhvr>
                                      <p:tavLst>
                                        <p:tav tm="0">
                                          <p:val>
                                            <p:strVal val="#ppt_x"/>
                                          </p:val>
                                        </p:tav>
                                        <p:tav tm="100000">
                                          <p:val>
                                            <p:strVal val="#ppt_x"/>
                                          </p:val>
                                        </p:tav>
                                      </p:tavLst>
                                    </p:anim>
                                    <p:anim calcmode="lin" valueType="num">
                                      <p:cBhvr additive="base">
                                        <p:cTn id="18"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1"/>
                                        </p:tgtEl>
                                        <p:attrNameLst>
                                          <p:attrName>style.visibility</p:attrName>
                                        </p:attrNameLst>
                                      </p:cBhvr>
                                      <p:to>
                                        <p:strVal val="visible"/>
                                      </p:to>
                                    </p:set>
                                    <p:anim calcmode="lin" valueType="num">
                                      <p:cBhvr additive="base">
                                        <p:cTn id="27" dur="500" fill="hold"/>
                                        <p:tgtEl>
                                          <p:spTgt spid="101"/>
                                        </p:tgtEl>
                                        <p:attrNameLst>
                                          <p:attrName>ppt_x</p:attrName>
                                        </p:attrNameLst>
                                      </p:cBhvr>
                                      <p:tavLst>
                                        <p:tav tm="0">
                                          <p:val>
                                            <p:strVal val="#ppt_x"/>
                                          </p:val>
                                        </p:tav>
                                        <p:tav tm="100000">
                                          <p:val>
                                            <p:strVal val="#ppt_x"/>
                                          </p:val>
                                        </p:tav>
                                      </p:tavLst>
                                    </p:anim>
                                    <p:anim calcmode="lin" valueType="num">
                                      <p:cBhvr additive="base">
                                        <p:cTn id="28"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101"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t>第四节</a:t>
            </a:r>
            <a:r>
              <a:rPr lang="en-US" altLang="zh-CN" dirty="0"/>
              <a:t> </a:t>
            </a:r>
            <a:r>
              <a:rPr lang="zh-CN" altLang="en-US" dirty="0"/>
              <a:t>低成本供应商</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价格</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数量</a:t>
            </a:r>
          </a:p>
        </p:txBody>
      </p:sp>
      <p:sp>
        <p:nvSpPr>
          <p:cNvPr id="3" name="内容占位符 2"/>
          <p:cNvSpPr>
            <a:spLocks noGrp="1"/>
          </p:cNvSpPr>
          <p:nvPr>
            <p:ph idx="1"/>
          </p:nvPr>
        </p:nvSpPr>
        <p:spPr/>
        <p:txBody>
          <a:bodyPr/>
          <a:lstStyle/>
          <a:p>
            <a:r>
              <a:rPr lang="zh-CN" altLang="en-US" dirty="0">
                <a:latin typeface="Times New Roman" charset="0"/>
                <a:ea typeface="黑体" charset="0"/>
                <a:cs typeface="黑体" charset="0"/>
              </a:rPr>
              <a:t>大批量采购</a:t>
            </a:r>
            <a:r>
              <a:rPr lang="en-US" altLang="zh-CN" dirty="0">
                <a:latin typeface="Times New Roman" charset="0"/>
                <a:ea typeface="黑体" charset="0"/>
                <a:cs typeface="黑体" charset="0"/>
              </a:rPr>
              <a:t>—CAQUOT</a:t>
            </a:r>
            <a:r>
              <a:rPr lang="zh-CN" altLang="en-US" dirty="0">
                <a:latin typeface="Times New Roman" charset="0"/>
                <a:ea typeface="黑体" charset="0"/>
                <a:cs typeface="黑体" charset="0"/>
              </a:rPr>
              <a:t>公式</a:t>
            </a:r>
            <a:endParaRPr lang="en-US" altLang="zh-CN" dirty="0">
              <a:latin typeface="Times New Roman" charset="0"/>
              <a:ea typeface="黑体" charset="0"/>
              <a:cs typeface="黑体" charset="0"/>
            </a:endParaRPr>
          </a:p>
          <a:p>
            <a:pPr lvl="1">
              <a:lnSpc>
                <a:spcPct val="90000"/>
              </a:lnSpc>
            </a:pPr>
            <a:r>
              <a:rPr lang="zh-CN" altLang="en-US" dirty="0">
                <a:latin typeface="Times New Roman" charset="0"/>
                <a:ea typeface="黑体" charset="0"/>
                <a:cs typeface="黑体" charset="0"/>
              </a:rPr>
              <a:t>原订货量</a:t>
            </a:r>
            <a:r>
              <a:rPr lang="en-US" altLang="zh-CN" i="1" dirty="0">
                <a:latin typeface="Times New Roman" charset="0"/>
                <a:ea typeface="黑体" charset="0"/>
                <a:cs typeface="黑体" charset="0"/>
              </a:rPr>
              <a:t>Q</a:t>
            </a:r>
            <a:r>
              <a:rPr lang="en-US" altLang="zh-CN" baseline="-25000" dirty="0">
                <a:latin typeface="Times New Roman" charset="0"/>
                <a:ea typeface="黑体" charset="0"/>
                <a:cs typeface="黑体" charset="0"/>
              </a:rPr>
              <a:t>0</a:t>
            </a:r>
            <a:r>
              <a:rPr lang="zh-CN" altLang="en-US" dirty="0">
                <a:latin typeface="Times New Roman" charset="0"/>
                <a:ea typeface="黑体" charset="0"/>
                <a:cs typeface="黑体" charset="0"/>
              </a:rPr>
              <a:t>－单价</a:t>
            </a:r>
            <a:r>
              <a:rPr lang="en-US" altLang="zh-CN" i="1" dirty="0">
                <a:latin typeface="Times New Roman" charset="0"/>
                <a:ea typeface="黑体" charset="0"/>
                <a:cs typeface="黑体" charset="0"/>
              </a:rPr>
              <a:t>P</a:t>
            </a:r>
            <a:r>
              <a:rPr lang="en-US" altLang="zh-CN" baseline="-25000" dirty="0">
                <a:latin typeface="Times New Roman" charset="0"/>
                <a:ea typeface="黑体" charset="0"/>
                <a:cs typeface="黑体" charset="0"/>
              </a:rPr>
              <a:t>0</a:t>
            </a:r>
          </a:p>
          <a:p>
            <a:pPr lvl="1">
              <a:lnSpc>
                <a:spcPct val="90000"/>
              </a:lnSpc>
            </a:pPr>
            <a:r>
              <a:rPr lang="zh-CN" altLang="en-US" dirty="0">
                <a:latin typeface="Times New Roman" charset="0"/>
                <a:ea typeface="黑体" charset="0"/>
                <a:cs typeface="黑体" charset="0"/>
              </a:rPr>
              <a:t>现订货量</a:t>
            </a:r>
            <a:r>
              <a:rPr lang="en-US" altLang="zh-CN" i="1" dirty="0">
                <a:latin typeface="Times New Roman" charset="0"/>
                <a:ea typeface="黑体" charset="0"/>
                <a:cs typeface="黑体" charset="0"/>
              </a:rPr>
              <a:t>Q </a:t>
            </a:r>
            <a:r>
              <a:rPr lang="zh-CN" altLang="en-US" dirty="0">
                <a:latin typeface="Times New Roman" charset="0"/>
                <a:ea typeface="黑体" charset="0"/>
                <a:cs typeface="黑体" charset="0"/>
              </a:rPr>
              <a:t>－单价</a:t>
            </a:r>
            <a:r>
              <a:rPr lang="en-US" altLang="zh-CN" i="1" dirty="0">
                <a:latin typeface="Times New Roman" charset="0"/>
                <a:ea typeface="黑体" charset="0"/>
                <a:cs typeface="黑体" charset="0"/>
              </a:rPr>
              <a:t>P</a:t>
            </a:r>
            <a:endParaRPr lang="en-US" altLang="zh-CN" dirty="0">
              <a:latin typeface="Times New Roman" charset="0"/>
              <a:ea typeface="黑体" charset="0"/>
              <a:cs typeface="黑体" charset="0"/>
            </a:endParaRPr>
          </a:p>
          <a:p>
            <a:pPr lvl="1">
              <a:lnSpc>
                <a:spcPct val="90000"/>
              </a:lnSpc>
            </a:pPr>
            <a:r>
              <a:rPr lang="zh-CN" altLang="en-US" dirty="0">
                <a:latin typeface="Times New Roman" charset="0"/>
                <a:ea typeface="黑体" charset="0"/>
                <a:cs typeface="黑体" charset="0"/>
              </a:rPr>
              <a:t>例如：</a:t>
            </a:r>
            <a:r>
              <a:rPr lang="ja-JP" altLang="en-US" sz="2200" dirty="0">
                <a:solidFill>
                  <a:schemeClr val="tx1"/>
                </a:solidFill>
                <a:latin typeface="Times New Roman" charset="0"/>
                <a:ea typeface="宋体" charset="0"/>
                <a:cs typeface="宋体" charset="0"/>
              </a:rPr>
              <a:t>当</a:t>
            </a:r>
            <a:r>
              <a:rPr lang="en-US" altLang="ja-JP" sz="2200" i="1" dirty="0">
                <a:solidFill>
                  <a:schemeClr val="tx1"/>
                </a:solidFill>
                <a:latin typeface="Times New Roman" charset="0"/>
                <a:ea typeface="宋体" charset="0"/>
                <a:cs typeface="宋体" charset="0"/>
              </a:rPr>
              <a:t>Q</a:t>
            </a:r>
            <a:r>
              <a:rPr lang="ja-JP" altLang="en-US" sz="2200" dirty="0">
                <a:solidFill>
                  <a:schemeClr val="tx1"/>
                </a:solidFill>
                <a:latin typeface="Times New Roman" charset="0"/>
                <a:ea typeface="宋体" charset="0"/>
                <a:cs typeface="宋体" charset="0"/>
              </a:rPr>
              <a:t>＝</a:t>
            </a:r>
            <a:r>
              <a:rPr lang="en-US" altLang="ja-JP" sz="2200" dirty="0">
                <a:solidFill>
                  <a:schemeClr val="tx1"/>
                </a:solidFill>
                <a:latin typeface="Times New Roman" charset="0"/>
                <a:ea typeface="宋体" charset="0"/>
                <a:cs typeface="宋体" charset="0"/>
              </a:rPr>
              <a:t>4</a:t>
            </a:r>
            <a:r>
              <a:rPr lang="en-US" altLang="ja-JP" sz="2200" i="1" dirty="0">
                <a:solidFill>
                  <a:schemeClr val="tx1"/>
                </a:solidFill>
                <a:latin typeface="Times New Roman" charset="0"/>
                <a:ea typeface="宋体" charset="0"/>
                <a:cs typeface="宋体" charset="0"/>
              </a:rPr>
              <a:t>Q</a:t>
            </a:r>
            <a:r>
              <a:rPr lang="en-US" altLang="ja-JP" sz="2200" baseline="-25000" dirty="0">
                <a:solidFill>
                  <a:schemeClr val="tx1"/>
                </a:solidFill>
                <a:latin typeface="Times New Roman" charset="0"/>
                <a:ea typeface="宋体" charset="0"/>
                <a:cs typeface="宋体" charset="0"/>
              </a:rPr>
              <a:t>0</a:t>
            </a:r>
            <a:r>
              <a:rPr lang="zh-CN" altLang="en-US" sz="2200" dirty="0">
                <a:solidFill>
                  <a:schemeClr val="tx1"/>
                </a:solidFill>
                <a:latin typeface="Times New Roman" charset="0"/>
                <a:ea typeface="宋体" charset="0"/>
                <a:cs typeface="宋体" charset="0"/>
              </a:rPr>
              <a:t>，</a:t>
            </a:r>
            <a:r>
              <a:rPr lang="en-US" altLang="zh-CN" sz="2200" i="1" dirty="0">
                <a:solidFill>
                  <a:schemeClr val="tx1"/>
                </a:solidFill>
                <a:latin typeface="Times New Roman" charset="0"/>
                <a:ea typeface="宋体" charset="0"/>
                <a:cs typeface="宋体" charset="0"/>
              </a:rPr>
              <a:t>P</a:t>
            </a:r>
            <a:r>
              <a:rPr lang="zh-CN" altLang="en-US" sz="2200" dirty="0">
                <a:solidFill>
                  <a:schemeClr val="tx1"/>
                </a:solidFill>
                <a:latin typeface="Times New Roman" charset="0"/>
                <a:ea typeface="宋体" charset="0"/>
                <a:cs typeface="宋体" charset="0"/>
              </a:rPr>
              <a:t>＝</a:t>
            </a:r>
            <a:r>
              <a:rPr lang="en-US" altLang="zh-CN" sz="2200" i="1" dirty="0">
                <a:solidFill>
                  <a:schemeClr val="tx1"/>
                </a:solidFill>
                <a:latin typeface="Times New Roman" charset="0"/>
                <a:ea typeface="宋体" charset="0"/>
                <a:cs typeface="宋体" charset="0"/>
              </a:rPr>
              <a:t>P</a:t>
            </a:r>
            <a:r>
              <a:rPr lang="en-US" altLang="ja-JP" sz="2200" baseline="-25000" dirty="0">
                <a:solidFill>
                  <a:schemeClr val="tx1"/>
                </a:solidFill>
                <a:latin typeface="Times New Roman" charset="0"/>
                <a:ea typeface="宋体" charset="0"/>
                <a:cs typeface="宋体" charset="0"/>
              </a:rPr>
              <a:t>0</a:t>
            </a:r>
            <a:r>
              <a:rPr lang="en-US" altLang="zh-CN" sz="2200" dirty="0">
                <a:solidFill>
                  <a:schemeClr val="tx1"/>
                </a:solidFill>
                <a:latin typeface="Times New Roman" charset="0"/>
                <a:ea typeface="宋体" charset="0"/>
                <a:cs typeface="宋体" charset="0"/>
              </a:rPr>
              <a:t>×(0.25)</a:t>
            </a:r>
            <a:r>
              <a:rPr lang="en-US" altLang="zh-CN" sz="2200" baseline="30000" dirty="0">
                <a:solidFill>
                  <a:schemeClr val="tx1"/>
                </a:solidFill>
                <a:latin typeface="Times New Roman" charset="0"/>
                <a:ea typeface="宋体" charset="0"/>
                <a:cs typeface="宋体" charset="0"/>
              </a:rPr>
              <a:t>1/4</a:t>
            </a:r>
            <a:r>
              <a:rPr lang="zh-CN" altLang="en-US" sz="2200" dirty="0">
                <a:solidFill>
                  <a:schemeClr val="tx1"/>
                </a:solidFill>
                <a:latin typeface="Times New Roman" charset="0"/>
                <a:ea typeface="宋体" charset="0"/>
                <a:cs typeface="宋体" charset="0"/>
              </a:rPr>
              <a:t>＝</a:t>
            </a:r>
            <a:r>
              <a:rPr lang="en-US" altLang="zh-CN" sz="2200" dirty="0">
                <a:solidFill>
                  <a:schemeClr val="tx1"/>
                </a:solidFill>
                <a:latin typeface="Times New Roman" charset="0"/>
                <a:ea typeface="宋体" charset="0"/>
                <a:cs typeface="宋体" charset="0"/>
              </a:rPr>
              <a:t>0.707</a:t>
            </a:r>
            <a:r>
              <a:rPr lang="en-US" altLang="zh-CN" sz="2200" i="1" dirty="0">
                <a:solidFill>
                  <a:schemeClr val="tx1"/>
                </a:solidFill>
                <a:latin typeface="Times New Roman" charset="0"/>
                <a:ea typeface="宋体" charset="0"/>
                <a:cs typeface="宋体" charset="0"/>
              </a:rPr>
              <a:t>P</a:t>
            </a:r>
            <a:r>
              <a:rPr lang="en-US" altLang="zh-CN" sz="2200" baseline="-25000" dirty="0">
                <a:solidFill>
                  <a:schemeClr val="tx1"/>
                </a:solidFill>
                <a:latin typeface="Times New Roman" charset="0"/>
                <a:ea typeface="宋体" charset="0"/>
                <a:cs typeface="宋体" charset="0"/>
              </a:rPr>
              <a:t>0</a:t>
            </a:r>
            <a:r>
              <a:rPr lang="zh-CN" altLang="en-US" sz="2200" dirty="0">
                <a:solidFill>
                  <a:schemeClr val="tx1"/>
                </a:solidFill>
                <a:latin typeface="Times New Roman" charset="0"/>
                <a:ea typeface="宋体" charset="0"/>
                <a:cs typeface="宋体" charset="0"/>
              </a:rPr>
              <a:t>，</a:t>
            </a:r>
            <a:r>
              <a:rPr kumimoji="0" lang="zh-CN" altLang="en-US" sz="2200" dirty="0">
                <a:solidFill>
                  <a:srgbClr val="FF0000"/>
                </a:solidFill>
                <a:latin typeface="Times New Roman" charset="0"/>
                <a:ea typeface="宋体" charset="0"/>
                <a:cs typeface="宋体" charset="0"/>
              </a:rPr>
              <a:t>降价</a:t>
            </a:r>
            <a:r>
              <a:rPr kumimoji="0" lang="en-US" altLang="zh-CN" sz="2200" dirty="0">
                <a:solidFill>
                  <a:srgbClr val="FF0000"/>
                </a:solidFill>
                <a:latin typeface="Times New Roman" charset="0"/>
                <a:ea typeface="宋体" charset="0"/>
                <a:cs typeface="宋体" charset="0"/>
              </a:rPr>
              <a:t>29.3%</a:t>
            </a:r>
            <a:endParaRPr lang="en-US" altLang="zh-CN" sz="2200" dirty="0">
              <a:solidFill>
                <a:srgbClr val="FF0000"/>
              </a:solidFill>
              <a:latin typeface="Times New Roman" charset="0"/>
              <a:ea typeface="宋体" charset="0"/>
              <a:cs typeface="宋体" charset="0"/>
            </a:endParaRPr>
          </a:p>
          <a:p>
            <a:r>
              <a:rPr lang="zh-CN" altLang="en-US" dirty="0">
                <a:latin typeface="Times New Roman" charset="0"/>
                <a:ea typeface="黑体" charset="0"/>
                <a:cs typeface="黑体" charset="0"/>
              </a:rPr>
              <a:t>一次采购量与价格下降</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最高折扣率</a:t>
            </a:r>
            <a:r>
              <a:rPr lang="en-US" altLang="zh-CN" i="1" dirty="0">
                <a:latin typeface="Times New Roman" charset="0"/>
                <a:ea typeface="黑体" charset="0"/>
                <a:cs typeface="黑体" charset="0"/>
              </a:rPr>
              <a:t>X</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毛利润</a:t>
            </a:r>
            <a:r>
              <a:rPr lang="en-US" altLang="zh-CN" i="1" dirty="0">
                <a:latin typeface="Times New Roman" charset="0"/>
                <a:ea typeface="黑体" charset="0"/>
                <a:cs typeface="黑体" charset="0"/>
              </a:rPr>
              <a:t>B</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不影响供应商总利润下，</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例如，</a:t>
            </a:r>
            <a:endParaRPr lang="en-US" altLang="zh-CN" dirty="0">
              <a:latin typeface="Times New Roman" charset="0"/>
              <a:ea typeface="黑体" charset="0"/>
              <a:cs typeface="黑体" charset="0"/>
            </a:endParaRPr>
          </a:p>
          <a:p>
            <a:pPr lvl="2"/>
            <a:r>
              <a:rPr lang="zh-CN" altLang="en-US" sz="2000" dirty="0">
                <a:latin typeface="Times New Roman" charset="0"/>
              </a:rPr>
              <a:t>现订货量</a:t>
            </a:r>
            <a:r>
              <a:rPr lang="en-US" altLang="zh-CN" sz="2000" i="1" dirty="0">
                <a:latin typeface="Times New Roman" charset="0"/>
              </a:rPr>
              <a:t>Q </a:t>
            </a:r>
            <a:r>
              <a:rPr lang="zh-CN" altLang="en-US" sz="2000" dirty="0">
                <a:latin typeface="Times New Roman" charset="0"/>
              </a:rPr>
              <a:t>＝</a:t>
            </a:r>
            <a:r>
              <a:rPr lang="en-US" altLang="zh-CN" sz="2000" dirty="0">
                <a:latin typeface="Times New Roman" charset="0"/>
              </a:rPr>
              <a:t>120,</a:t>
            </a:r>
            <a:r>
              <a:rPr lang="zh-CN" altLang="en-US" sz="2000" dirty="0">
                <a:latin typeface="Times New Roman" charset="0"/>
              </a:rPr>
              <a:t>原订货量</a:t>
            </a:r>
            <a:r>
              <a:rPr lang="en-US" altLang="zh-CN" sz="2000" i="1" dirty="0">
                <a:latin typeface="Times New Roman" charset="0"/>
              </a:rPr>
              <a:t>Q</a:t>
            </a:r>
            <a:r>
              <a:rPr lang="en-US" altLang="zh-CN" sz="2000" baseline="-25000" dirty="0">
                <a:latin typeface="Times New Roman" charset="0"/>
              </a:rPr>
              <a:t>0</a:t>
            </a:r>
            <a:r>
              <a:rPr lang="zh-CN" altLang="en-US" sz="2000" dirty="0">
                <a:latin typeface="Times New Roman" charset="0"/>
              </a:rPr>
              <a:t>＝</a:t>
            </a:r>
            <a:r>
              <a:rPr lang="en-US" altLang="zh-CN" sz="2000" dirty="0">
                <a:latin typeface="Times New Roman" charset="0"/>
              </a:rPr>
              <a:t>100</a:t>
            </a:r>
            <a:r>
              <a:rPr lang="zh-CN" altLang="en-US" sz="2000" dirty="0">
                <a:latin typeface="Times New Roman" charset="0"/>
              </a:rPr>
              <a:t>，</a:t>
            </a:r>
            <a:endParaRPr lang="en-US" altLang="zh-CN" sz="2000" dirty="0">
              <a:latin typeface="Times New Roman" charset="0"/>
            </a:endParaRPr>
          </a:p>
          <a:p>
            <a:pPr lvl="2"/>
            <a:endParaRPr lang="en-US" altLang="zh-CN" sz="1200" dirty="0">
              <a:latin typeface="Times New Roman" charset="0"/>
            </a:endParaRPr>
          </a:p>
          <a:p>
            <a:pPr lvl="2"/>
            <a:r>
              <a:rPr lang="zh-CN" altLang="en-US" dirty="0">
                <a:latin typeface="Times New Roman" charset="0"/>
              </a:rPr>
              <a:t>最高折扣率</a:t>
            </a:r>
            <a:r>
              <a:rPr lang="en-US" altLang="zh-CN" i="1" dirty="0">
                <a:latin typeface="Times New Roman" charset="0"/>
              </a:rPr>
              <a:t>X</a:t>
            </a:r>
            <a:r>
              <a:rPr lang="en-US" altLang="zh-CN" dirty="0">
                <a:latin typeface="Times New Roman" charset="0"/>
              </a:rPr>
              <a:t>=5%                                                 ,</a:t>
            </a:r>
            <a:r>
              <a:rPr lang="zh-CN" altLang="en-US" dirty="0">
                <a:latin typeface="Times New Roman" charset="0"/>
              </a:rPr>
              <a:t>采购量</a:t>
            </a:r>
            <a:r>
              <a:rPr lang="zh-CN" altLang="en-US" dirty="0">
                <a:solidFill>
                  <a:srgbClr val="FF0000"/>
                </a:solidFill>
                <a:latin typeface="Wingdings" charset="0"/>
                <a:cs typeface="Wingdings" charset="0"/>
                <a:sym typeface="Wingdings" charset="0"/>
              </a:rPr>
              <a:t></a:t>
            </a:r>
            <a:r>
              <a:rPr lang="en-US" altLang="zh-CN" dirty="0">
                <a:latin typeface="Times New Roman" charset="0"/>
              </a:rPr>
              <a:t>25</a:t>
            </a:r>
            <a:r>
              <a:rPr lang="zh-CN" altLang="en-US" dirty="0">
                <a:latin typeface="Times New Roman" charset="0"/>
              </a:rPr>
              <a:t>％</a:t>
            </a:r>
            <a:endParaRPr lang="en-US" altLang="zh-CN" dirty="0">
              <a:latin typeface="Times New Roman" charset="0"/>
            </a:endParaRPr>
          </a:p>
          <a:p>
            <a:r>
              <a:rPr lang="zh-CN" altLang="en-US" dirty="0">
                <a:latin typeface="Times New Roman" charset="0"/>
                <a:ea typeface="黑体" charset="0"/>
                <a:cs typeface="黑体" charset="0"/>
              </a:rPr>
              <a:t>季节性折扣，连续降价</a:t>
            </a:r>
            <a:endParaRPr lang="en-US" altLang="zh-CN" dirty="0">
              <a:latin typeface="Times New Roman" charset="0"/>
              <a:ea typeface="黑体" charset="0"/>
              <a:cs typeface="黑体" charset="0"/>
            </a:endParaRPr>
          </a:p>
          <a:p>
            <a:pPr lvl="1">
              <a:lnSpc>
                <a:spcPct val="90000"/>
              </a:lnSpc>
            </a:pPr>
            <a:r>
              <a:rPr lang="zh-CN" altLang="en-US" dirty="0">
                <a:latin typeface="Times New Roman" charset="0"/>
                <a:ea typeface="黑体" charset="0"/>
                <a:cs typeface="黑体" charset="0"/>
              </a:rPr>
              <a:t>先降</a:t>
            </a:r>
            <a:r>
              <a:rPr lang="en-US" altLang="zh-CN" dirty="0">
                <a:latin typeface="Times New Roman" charset="0"/>
                <a:ea typeface="黑体" charset="0"/>
                <a:cs typeface="黑体" charset="0"/>
              </a:rPr>
              <a:t>15%</a:t>
            </a:r>
            <a:r>
              <a:rPr lang="zh-CN" altLang="en-US" dirty="0">
                <a:latin typeface="Times New Roman" charset="0"/>
                <a:ea typeface="黑体" charset="0"/>
                <a:cs typeface="黑体" charset="0"/>
              </a:rPr>
              <a:t>，再降</a:t>
            </a:r>
            <a:r>
              <a:rPr lang="en-US" altLang="zh-CN" dirty="0">
                <a:latin typeface="Times New Roman" charset="0"/>
                <a:ea typeface="黑体" charset="0"/>
                <a:cs typeface="黑体" charset="0"/>
              </a:rPr>
              <a:t>5%</a:t>
            </a:r>
            <a:r>
              <a:rPr lang="zh-CN" altLang="en-US" dirty="0">
                <a:latin typeface="Times New Roman" charset="0"/>
                <a:ea typeface="黑体" charset="0"/>
                <a:cs typeface="黑体" charset="0"/>
              </a:rPr>
              <a:t>，</a:t>
            </a:r>
            <a:r>
              <a:rPr lang="zh-CN" altLang="en-US" dirty="0">
                <a:solidFill>
                  <a:srgbClr val="CC3300"/>
                </a:solidFill>
                <a:latin typeface="Times New Roman" charset="0"/>
                <a:ea typeface="黑体" charset="0"/>
                <a:cs typeface="黑体" charset="0"/>
              </a:rPr>
              <a:t>总共降了</a:t>
            </a:r>
            <a:r>
              <a:rPr lang="en-US" altLang="zh-CN" dirty="0">
                <a:solidFill>
                  <a:srgbClr val="CC3300"/>
                </a:solidFill>
                <a:latin typeface="Times New Roman" charset="0"/>
                <a:ea typeface="黑体" charset="0"/>
                <a:cs typeface="黑体" charset="0"/>
              </a:rPr>
              <a:t>20%</a:t>
            </a:r>
            <a:r>
              <a:rPr lang="zh-CN" altLang="en-US" dirty="0">
                <a:solidFill>
                  <a:srgbClr val="CC3300"/>
                </a:solidFill>
                <a:latin typeface="Times New Roman" charset="0"/>
                <a:ea typeface="黑体" charset="0"/>
                <a:cs typeface="黑体" charset="0"/>
              </a:rPr>
              <a:t>，真的对吗？</a:t>
            </a:r>
          </a:p>
          <a:p>
            <a:pPr lvl="1">
              <a:lnSpc>
                <a:spcPct val="90000"/>
              </a:lnSpc>
            </a:pPr>
            <a:r>
              <a:rPr lang="zh-CN" altLang="en-US" dirty="0">
                <a:latin typeface="Times New Roman" charset="0"/>
                <a:ea typeface="黑体" charset="0"/>
                <a:cs typeface="黑体" charset="0"/>
              </a:rPr>
              <a:t>第一次降</a:t>
            </a:r>
            <a:r>
              <a:rPr lang="en-US" altLang="zh-CN" dirty="0">
                <a:latin typeface="Times New Roman" charset="0"/>
                <a:ea typeface="黑体" charset="0"/>
                <a:cs typeface="黑体" charset="0"/>
              </a:rPr>
              <a:t>15%</a:t>
            </a:r>
            <a:r>
              <a:rPr lang="zh-CN" altLang="en-US" dirty="0">
                <a:latin typeface="Times New Roman" charset="0"/>
                <a:ea typeface="黑体" charset="0"/>
                <a:cs typeface="黑体" charset="0"/>
              </a:rPr>
              <a:t>，</a:t>
            </a:r>
            <a:r>
              <a:rPr lang="zh-TW" altLang="en-US" dirty="0">
                <a:latin typeface="Times New Roman" charset="0"/>
                <a:ea typeface="黑体" charset="0"/>
                <a:cs typeface="黑体" charset="0"/>
              </a:rPr>
              <a:t>第二次降</a:t>
            </a:r>
            <a:r>
              <a:rPr lang="en-US" altLang="zh-TW" dirty="0">
                <a:latin typeface="Times New Roman" charset="0"/>
                <a:ea typeface="黑体" charset="0"/>
                <a:cs typeface="黑体" charset="0"/>
              </a:rPr>
              <a:t>5%</a:t>
            </a:r>
            <a:r>
              <a:rPr lang="zh-TW" altLang="en-US" dirty="0">
                <a:latin typeface="Times New Roman" charset="0"/>
                <a:ea typeface="黑体" charset="0"/>
                <a:cs typeface="黑体" charset="0"/>
              </a:rPr>
              <a:t>相当于</a:t>
            </a:r>
            <a:r>
              <a:rPr lang="en-US" altLang="zh-TW" dirty="0">
                <a:latin typeface="Times New Roman" charset="0"/>
                <a:ea typeface="黑体" charset="0"/>
                <a:cs typeface="黑体" charset="0"/>
              </a:rPr>
              <a:t>85%×5%</a:t>
            </a:r>
            <a:r>
              <a:rPr lang="zh-TW" altLang="en-US" dirty="0">
                <a:latin typeface="Times New Roman" charset="0"/>
                <a:ea typeface="黑体" charset="0"/>
                <a:cs typeface="黑体" charset="0"/>
              </a:rPr>
              <a:t>＝</a:t>
            </a:r>
            <a:r>
              <a:rPr lang="en-US" altLang="zh-TW" dirty="0">
                <a:latin typeface="Times New Roman" charset="0"/>
                <a:ea typeface="黑体" charset="0"/>
                <a:cs typeface="黑体" charset="0"/>
              </a:rPr>
              <a:t>4.25</a:t>
            </a:r>
            <a:r>
              <a:rPr lang="zh-CN" altLang="en-US" dirty="0">
                <a:latin typeface="Times New Roman" charset="0"/>
                <a:ea typeface="黑体" charset="0"/>
                <a:cs typeface="黑体" charset="0"/>
              </a:rPr>
              <a:t>％</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4A662187-16C9-3543-98F1-7375C29A82C8}" type="slidenum">
              <a:rPr lang="en-US" altLang="zh-CN"/>
              <a:pPr>
                <a:defRPr/>
              </a:pPr>
              <a:t>103</a:t>
            </a:fld>
            <a:endParaRPr lang="en-US" altLang="zh-CN" dirty="0"/>
          </a:p>
        </p:txBody>
      </p:sp>
      <p:graphicFrame>
        <p:nvGraphicFramePr>
          <p:cNvPr id="6" name="Group 36"/>
          <p:cNvGraphicFramePr>
            <a:graphicFrameLocks noGrp="1"/>
          </p:cNvGraphicFramePr>
          <p:nvPr>
            <p:extLst>
              <p:ext uri="{D42A27DB-BD31-4B8C-83A1-F6EECF244321}">
                <p14:modId xmlns:p14="http://schemas.microsoft.com/office/powerpoint/2010/main" val="3004562626"/>
              </p:ext>
            </p:extLst>
          </p:nvPr>
        </p:nvGraphicFramePr>
        <p:xfrm>
          <a:off x="5940425" y="697988"/>
          <a:ext cx="2879725" cy="1340486"/>
        </p:xfrm>
        <a:graphic>
          <a:graphicData uri="http://schemas.openxmlformats.org/drawingml/2006/table">
            <a:tbl>
              <a:tblPr/>
              <a:tblGrid>
                <a:gridCol w="2879725">
                  <a:extLst>
                    <a:ext uri="{9D8B030D-6E8A-4147-A177-3AD203B41FA5}">
                      <a16:colId xmlns:a16="http://schemas.microsoft.com/office/drawing/2014/main" val="20000"/>
                    </a:ext>
                  </a:extLst>
                </a:gridCol>
              </a:tblGrid>
              <a:tr h="365636">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993300"/>
                          </a:solidFill>
                          <a:effectLst/>
                          <a:latin typeface="宋体" charset="0"/>
                          <a:ea typeface="宋体" charset="0"/>
                          <a:cs typeface="宋体" charset="0"/>
                        </a:rPr>
                        <a:t>量大优惠，供应成本降低：</a:t>
                      </a:r>
                      <a:endParaRPr kumimoji="0" lang="zh-CN" altLang="en-US" sz="1800" b="1" i="0" u="none" strike="noStrike" cap="none" normalizeH="0" baseline="0" dirty="0">
                        <a:ln>
                          <a:noFill/>
                        </a:ln>
                        <a:solidFill>
                          <a:srgbClr val="993300"/>
                        </a:solidFill>
                        <a:effectLst/>
                        <a:latin typeface="Arial" charset="0"/>
                        <a:ea typeface="宋体" charset="0"/>
                        <a:cs typeface="宋体" charset="0"/>
                      </a:endParaRPr>
                    </a:p>
                  </a:txBody>
                  <a:tcPr marL="91421" marR="91421" marT="45658" marB="45658"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02136">
                <a:tc>
                  <a:txBody>
                    <a:bodyPr/>
                    <a:lstStyle/>
                    <a:p>
                      <a:pPr marL="0" marR="0" lvl="0" indent="0" algn="l" defTabSz="914400" rtl="0" eaLnBrk="1" fontAlgn="ctr" latinLnBrk="0" hangingPunct="1">
                        <a:lnSpc>
                          <a:spcPts val="1660"/>
                        </a:lnSpc>
                        <a:spcBef>
                          <a:spcPct val="0"/>
                        </a:spcBef>
                        <a:spcAft>
                          <a:spcPct val="0"/>
                        </a:spcAft>
                        <a:buClrTx/>
                        <a:buSzTx/>
                        <a:buFontTx/>
                        <a:buNone/>
                        <a:tabLst/>
                      </a:pPr>
                      <a:r>
                        <a:rPr kumimoji="0" lang="en-US" altLang="zh-CN" sz="1800" b="1" i="0" u="none" strike="noStrike" cap="none" normalizeH="0" baseline="0" dirty="0">
                          <a:ln>
                            <a:noFill/>
                          </a:ln>
                          <a:solidFill>
                            <a:srgbClr val="993300"/>
                          </a:solidFill>
                          <a:effectLst/>
                          <a:latin typeface="Arial"/>
                          <a:ea typeface="宋体" charset="0"/>
                          <a:cs typeface="宋体" charset="0"/>
                        </a:rPr>
                        <a:t>•</a:t>
                      </a:r>
                      <a:r>
                        <a:rPr kumimoji="0" lang="en-US" altLang="zh-CN" sz="1800" b="1" i="0" u="none" strike="noStrike" cap="none" normalizeH="0" baseline="0" dirty="0">
                          <a:ln>
                            <a:noFill/>
                          </a:ln>
                          <a:solidFill>
                            <a:srgbClr val="993300"/>
                          </a:solidFill>
                          <a:effectLst/>
                          <a:latin typeface="宋体" charset="0"/>
                          <a:ea typeface="宋体" charset="0"/>
                          <a:cs typeface="宋体" charset="0"/>
                        </a:rPr>
                        <a:t> </a:t>
                      </a:r>
                      <a:r>
                        <a:rPr kumimoji="0" lang="zh-CN" altLang="en-US" sz="1800" b="1" i="0" u="none" strike="noStrike" cap="none" normalizeH="0" baseline="0" dirty="0">
                          <a:ln>
                            <a:noFill/>
                          </a:ln>
                          <a:solidFill>
                            <a:srgbClr val="993300"/>
                          </a:solidFill>
                          <a:effectLst/>
                          <a:latin typeface="宋体" charset="0"/>
                          <a:ea typeface="宋体" charset="0"/>
                          <a:cs typeface="宋体" charset="0"/>
                        </a:rPr>
                        <a:t>产能利用率高</a:t>
                      </a:r>
                      <a:endParaRPr kumimoji="0" lang="zh-CN" altLang="en-US" sz="1800" b="1" i="0" u="none" strike="noStrike" cap="none" normalizeH="0" baseline="0" dirty="0">
                        <a:ln>
                          <a:noFill/>
                        </a:ln>
                        <a:solidFill>
                          <a:srgbClr val="993300"/>
                        </a:solidFill>
                        <a:effectLst/>
                        <a:latin typeface="Arial" charset="0"/>
                        <a:ea typeface="宋体" charset="0"/>
                        <a:cs typeface="宋体" charset="0"/>
                      </a:endParaRPr>
                    </a:p>
                  </a:txBody>
                  <a:tcPr marL="91421" marR="91421" marT="45658" marB="45658"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02136">
                <a:tc>
                  <a:txBody>
                    <a:bodyPr/>
                    <a:lstStyle/>
                    <a:p>
                      <a:pPr marL="0" marR="0" lvl="0" indent="0" algn="l" defTabSz="914400" rtl="0" eaLnBrk="1" fontAlgn="ctr" latinLnBrk="0" hangingPunct="1">
                        <a:lnSpc>
                          <a:spcPts val="1660"/>
                        </a:lnSpc>
                        <a:spcBef>
                          <a:spcPct val="0"/>
                        </a:spcBef>
                        <a:spcAft>
                          <a:spcPct val="0"/>
                        </a:spcAft>
                        <a:buClrTx/>
                        <a:buSzTx/>
                        <a:buFontTx/>
                        <a:buNone/>
                        <a:tabLst/>
                      </a:pPr>
                      <a:r>
                        <a:rPr kumimoji="0" lang="en-US" altLang="zh-CN" sz="1800" b="1" i="0" u="none" strike="noStrike" cap="none" normalizeH="0" baseline="0" dirty="0">
                          <a:ln>
                            <a:noFill/>
                          </a:ln>
                          <a:solidFill>
                            <a:srgbClr val="993300"/>
                          </a:solidFill>
                          <a:effectLst/>
                          <a:latin typeface="Arial"/>
                          <a:ea typeface="宋体" charset="0"/>
                          <a:cs typeface="宋体" charset="0"/>
                        </a:rPr>
                        <a:t>•</a:t>
                      </a:r>
                      <a:r>
                        <a:rPr kumimoji="0" lang="en-US" altLang="zh-CN" sz="1800" b="1" i="0" u="none" strike="noStrike" cap="none" normalizeH="0" baseline="0" dirty="0">
                          <a:ln>
                            <a:noFill/>
                          </a:ln>
                          <a:solidFill>
                            <a:srgbClr val="993300"/>
                          </a:solidFill>
                          <a:effectLst/>
                          <a:latin typeface="宋体" charset="0"/>
                          <a:ea typeface="宋体" charset="0"/>
                          <a:cs typeface="宋体" charset="0"/>
                        </a:rPr>
                        <a:t> </a:t>
                      </a:r>
                      <a:r>
                        <a:rPr kumimoji="0" lang="zh-CN" altLang="en-US" sz="1800" b="1" i="0" u="none" strike="noStrike" cap="none" normalizeH="0" baseline="0" dirty="0">
                          <a:ln>
                            <a:noFill/>
                          </a:ln>
                          <a:solidFill>
                            <a:srgbClr val="993300"/>
                          </a:solidFill>
                          <a:effectLst/>
                          <a:latin typeface="宋体" charset="0"/>
                          <a:ea typeface="宋体" charset="0"/>
                          <a:cs typeface="宋体" charset="0"/>
                        </a:rPr>
                        <a:t>机器折旧降低</a:t>
                      </a:r>
                      <a:endParaRPr kumimoji="0" lang="zh-CN" altLang="en-US" sz="1800" b="1" i="0" u="none" strike="noStrike" cap="none" normalizeH="0" baseline="0" dirty="0">
                        <a:ln>
                          <a:noFill/>
                        </a:ln>
                        <a:solidFill>
                          <a:srgbClr val="993300"/>
                        </a:solidFill>
                        <a:effectLst/>
                        <a:latin typeface="Arial" charset="0"/>
                        <a:ea typeface="宋体" charset="0"/>
                        <a:cs typeface="宋体" charset="0"/>
                      </a:endParaRPr>
                    </a:p>
                  </a:txBody>
                  <a:tcPr marL="91421" marR="91421" marT="45658" marB="45658"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360418">
                <a:tc>
                  <a:txBody>
                    <a:bodyPr/>
                    <a:lstStyle/>
                    <a:p>
                      <a:pPr marL="0" marR="0" lvl="0" indent="0" algn="l" defTabSz="914400" rtl="0" eaLnBrk="1" fontAlgn="ctr" latinLnBrk="0" hangingPunct="1">
                        <a:lnSpc>
                          <a:spcPts val="1660"/>
                        </a:lnSpc>
                        <a:spcBef>
                          <a:spcPct val="0"/>
                        </a:spcBef>
                        <a:spcAft>
                          <a:spcPct val="0"/>
                        </a:spcAft>
                        <a:buClrTx/>
                        <a:buSzTx/>
                        <a:buFontTx/>
                        <a:buNone/>
                        <a:tabLst/>
                      </a:pPr>
                      <a:r>
                        <a:rPr kumimoji="0" lang="en-US" altLang="zh-CN" sz="1800" b="1" i="0" u="none" strike="noStrike" cap="none" normalizeH="0" baseline="0" dirty="0">
                          <a:ln>
                            <a:noFill/>
                          </a:ln>
                          <a:solidFill>
                            <a:srgbClr val="993300"/>
                          </a:solidFill>
                          <a:effectLst/>
                          <a:latin typeface="Arial"/>
                          <a:ea typeface="宋体" charset="0"/>
                          <a:cs typeface="宋体" charset="0"/>
                        </a:rPr>
                        <a:t>•</a:t>
                      </a:r>
                      <a:r>
                        <a:rPr kumimoji="0" lang="en-US" altLang="zh-CN" sz="1800" b="1" i="0" u="none" strike="noStrike" cap="none" normalizeH="0" baseline="0" dirty="0">
                          <a:ln>
                            <a:noFill/>
                          </a:ln>
                          <a:solidFill>
                            <a:srgbClr val="993300"/>
                          </a:solidFill>
                          <a:effectLst/>
                          <a:latin typeface="宋体" charset="0"/>
                          <a:ea typeface="宋体" charset="0"/>
                          <a:cs typeface="宋体" charset="0"/>
                        </a:rPr>
                        <a:t> </a:t>
                      </a:r>
                      <a:r>
                        <a:rPr kumimoji="0" lang="zh-CN" altLang="en-US" sz="1800" b="1" i="0" u="none" strike="noStrike" cap="none" normalizeH="0" baseline="0" dirty="0">
                          <a:ln>
                            <a:noFill/>
                          </a:ln>
                          <a:solidFill>
                            <a:srgbClr val="993300"/>
                          </a:solidFill>
                          <a:effectLst/>
                          <a:latin typeface="宋体" charset="0"/>
                          <a:ea typeface="宋体" charset="0"/>
                          <a:cs typeface="宋体" charset="0"/>
                        </a:rPr>
                        <a:t>销售成本降低</a:t>
                      </a:r>
                      <a:endParaRPr kumimoji="0" lang="zh-CN" altLang="en-US" sz="1800" b="1" i="0" u="none" strike="noStrike" cap="none" normalizeH="0" baseline="0" dirty="0">
                        <a:ln>
                          <a:noFill/>
                        </a:ln>
                        <a:solidFill>
                          <a:srgbClr val="993300"/>
                        </a:solidFill>
                        <a:effectLst/>
                        <a:latin typeface="Arial" charset="0"/>
                        <a:ea typeface="宋体" charset="0"/>
                        <a:cs typeface="宋体" charset="0"/>
                      </a:endParaRPr>
                    </a:p>
                  </a:txBody>
                  <a:tcPr marL="91421" marR="91421" marT="45658" marB="45658"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10606" name="对象 12"/>
          <p:cNvGraphicFramePr>
            <a:graphicFrameLocks noChangeAspect="1"/>
          </p:cNvGraphicFramePr>
          <p:nvPr/>
        </p:nvGraphicFramePr>
        <p:xfrm>
          <a:off x="4211960" y="1162580"/>
          <a:ext cx="1341438" cy="850900"/>
        </p:xfrm>
        <a:graphic>
          <a:graphicData uri="http://schemas.openxmlformats.org/presentationml/2006/ole">
            <mc:AlternateContent xmlns:mc="http://schemas.openxmlformats.org/markup-compatibility/2006">
              <mc:Choice xmlns:v="urn:schemas-microsoft-com:vml" Requires="v">
                <p:oleObj name="公式" r:id="rId2" imgW="723900" imgH="457200" progId="Equation.3">
                  <p:embed/>
                </p:oleObj>
              </mc:Choice>
              <mc:Fallback>
                <p:oleObj name="公式" r:id="rId2" imgW="723900" imgH="457200" progId="Equation.3">
                  <p:embed/>
                  <p:pic>
                    <p:nvPicPr>
                      <p:cNvPr id="110606" name="对象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11960" y="1162580"/>
                        <a:ext cx="1341438" cy="85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graphicFrame>
        <p:nvGraphicFramePr>
          <p:cNvPr id="110607" name="对象 13"/>
          <p:cNvGraphicFramePr>
            <a:graphicFrameLocks noChangeAspect="1"/>
          </p:cNvGraphicFramePr>
          <p:nvPr/>
        </p:nvGraphicFramePr>
        <p:xfrm>
          <a:off x="7092280" y="2776282"/>
          <a:ext cx="1624012" cy="849312"/>
        </p:xfrm>
        <a:graphic>
          <a:graphicData uri="http://schemas.openxmlformats.org/presentationml/2006/ole">
            <mc:AlternateContent xmlns:mc="http://schemas.openxmlformats.org/markup-compatibility/2006">
              <mc:Choice xmlns:v="urn:schemas-microsoft-com:vml" Requires="v">
                <p:oleObj name="公式" r:id="rId4" imgW="876300" imgH="457200" progId="Equation.3">
                  <p:embed/>
                </p:oleObj>
              </mc:Choice>
              <mc:Fallback>
                <p:oleObj name="公式" r:id="rId4" imgW="876300" imgH="457200" progId="Equation.3">
                  <p:embed/>
                  <p:pic>
                    <p:nvPicPr>
                      <p:cNvPr id="110607" name="对象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2280" y="2776282"/>
                        <a:ext cx="1624012" cy="849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graphicFrame>
        <p:nvGraphicFramePr>
          <p:cNvPr id="110608" name="对象 15"/>
          <p:cNvGraphicFramePr>
            <a:graphicFrameLocks noChangeAspect="1"/>
          </p:cNvGraphicFramePr>
          <p:nvPr/>
        </p:nvGraphicFramePr>
        <p:xfrm>
          <a:off x="5652120" y="3519488"/>
          <a:ext cx="3270250" cy="801688"/>
        </p:xfrm>
        <a:graphic>
          <a:graphicData uri="http://schemas.openxmlformats.org/presentationml/2006/ole">
            <mc:AlternateContent xmlns:mc="http://schemas.openxmlformats.org/markup-compatibility/2006">
              <mc:Choice xmlns:v="urn:schemas-microsoft-com:vml" Requires="v">
                <p:oleObj name="公式" r:id="rId6" imgW="1765300" imgH="431800" progId="Equation.3">
                  <p:embed/>
                </p:oleObj>
              </mc:Choice>
              <mc:Fallback>
                <p:oleObj name="公式" r:id="rId6" imgW="1765300" imgH="431800" progId="Equation.3">
                  <p:embed/>
                  <p:pic>
                    <p:nvPicPr>
                      <p:cNvPr id="110608" name="对象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52120" y="3519488"/>
                        <a:ext cx="3270250" cy="801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graphicFrame>
        <p:nvGraphicFramePr>
          <p:cNvPr id="110609" name="对象 16"/>
          <p:cNvGraphicFramePr>
            <a:graphicFrameLocks noChangeAspect="1"/>
          </p:cNvGraphicFramePr>
          <p:nvPr/>
        </p:nvGraphicFramePr>
        <p:xfrm>
          <a:off x="2987824" y="4149080"/>
          <a:ext cx="3282950" cy="766762"/>
        </p:xfrm>
        <a:graphic>
          <a:graphicData uri="http://schemas.openxmlformats.org/presentationml/2006/ole">
            <mc:AlternateContent xmlns:mc="http://schemas.openxmlformats.org/markup-compatibility/2006">
              <mc:Choice xmlns:v="urn:schemas-microsoft-com:vml" Requires="v">
                <p:oleObj name="公式" r:id="rId8" imgW="1854200" imgH="431800" progId="Equation.3">
                  <p:embed/>
                </p:oleObj>
              </mc:Choice>
              <mc:Fallback>
                <p:oleObj name="公式" r:id="rId8" imgW="1854200" imgH="431800" progId="Equation.3">
                  <p:embed/>
                  <p:pic>
                    <p:nvPicPr>
                      <p:cNvPr id="110609" name="对象 1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87824" y="4149080"/>
                        <a:ext cx="3282950" cy="766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704079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6" presetClass="entr" presetSubtype="16"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circle(in)">
                                      <p:cBhvr>
                                        <p:cTn id="11" dur="20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 calcmode="lin" valueType="num">
                                      <p:cBhvr additive="base">
                                        <p:cTn id="16"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 calcmode="lin" valueType="num">
                                      <p:cBhvr additive="base">
                                        <p:cTn id="20"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par>
                          <p:cTn id="22" fill="hold">
                            <p:stCondLst>
                              <p:cond delay="500"/>
                            </p:stCondLst>
                            <p:childTnLst>
                              <p:par>
                                <p:cTn id="23" presetID="6" presetClass="entr" presetSubtype="16" fill="hold" nodeType="afterEffect">
                                  <p:stCondLst>
                                    <p:cond delay="0"/>
                                  </p:stCondLst>
                                  <p:childTnLst>
                                    <p:set>
                                      <p:cBhvr>
                                        <p:cTn id="24" dur="1" fill="hold">
                                          <p:stCondLst>
                                            <p:cond delay="0"/>
                                          </p:stCondLst>
                                        </p:cTn>
                                        <p:tgtEl>
                                          <p:spTgt spid="110606"/>
                                        </p:tgtEl>
                                        <p:attrNameLst>
                                          <p:attrName>style.visibility</p:attrName>
                                        </p:attrNameLst>
                                      </p:cBhvr>
                                      <p:to>
                                        <p:strVal val="visible"/>
                                      </p:to>
                                    </p:set>
                                    <p:animEffect transition="in" filter="circle(in)">
                                      <p:cBhvr>
                                        <p:cTn id="25" dur="2000"/>
                                        <p:tgtEl>
                                          <p:spTgt spid="110606"/>
                                        </p:tgtEl>
                                      </p:cBhvr>
                                    </p:animEffect>
                                  </p:childTnLst>
                                </p:cTn>
                              </p:par>
                              <p:par>
                                <p:cTn id="26" presetID="2" presetClass="entr" presetSubtype="4" fill="hold" grpId="0" nodeType="with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 calcmode="lin" valueType="num">
                                      <p:cBhvr additive="base">
                                        <p:cTn id="28"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3">
                                            <p:txEl>
                                              <p:pRg st="4" end="4"/>
                                            </p:txEl>
                                          </p:spTgt>
                                        </p:tgtEl>
                                        <p:attrNameLst>
                                          <p:attrName>style.visibility</p:attrName>
                                        </p:attrNameLst>
                                      </p:cBhvr>
                                      <p:to>
                                        <p:strVal val="visible"/>
                                      </p:to>
                                    </p:set>
                                    <p:anim calcmode="lin" valueType="num">
                                      <p:cBhvr additive="base">
                                        <p:cTn id="34"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3">
                                            <p:txEl>
                                              <p:pRg st="4" end="4"/>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
                                            <p:txEl>
                                              <p:pRg st="5" end="5"/>
                                            </p:txEl>
                                          </p:spTgt>
                                        </p:tgtEl>
                                        <p:attrNameLst>
                                          <p:attrName>style.visibility</p:attrName>
                                        </p:attrNameLst>
                                      </p:cBhvr>
                                      <p:to>
                                        <p:strVal val="visible"/>
                                      </p:to>
                                    </p:set>
                                    <p:anim calcmode="lin" valueType="num">
                                      <p:cBhvr additive="base">
                                        <p:cTn id="38"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par>
                          <p:cTn id="40" fill="hold">
                            <p:stCondLst>
                              <p:cond delay="500"/>
                            </p:stCondLst>
                            <p:childTnLst>
                              <p:par>
                                <p:cTn id="41" presetID="6" presetClass="entr" presetSubtype="16" fill="hold" nodeType="afterEffect">
                                  <p:stCondLst>
                                    <p:cond delay="0"/>
                                  </p:stCondLst>
                                  <p:childTnLst>
                                    <p:set>
                                      <p:cBhvr>
                                        <p:cTn id="42" dur="1" fill="hold">
                                          <p:stCondLst>
                                            <p:cond delay="0"/>
                                          </p:stCondLst>
                                        </p:cTn>
                                        <p:tgtEl>
                                          <p:spTgt spid="110607"/>
                                        </p:tgtEl>
                                        <p:attrNameLst>
                                          <p:attrName>style.visibility</p:attrName>
                                        </p:attrNameLst>
                                      </p:cBhvr>
                                      <p:to>
                                        <p:strVal val="visible"/>
                                      </p:to>
                                    </p:set>
                                    <p:animEffect transition="in" filter="circle(in)">
                                      <p:cBhvr>
                                        <p:cTn id="43" dur="2000"/>
                                        <p:tgtEl>
                                          <p:spTgt spid="110607"/>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3">
                                            <p:txEl>
                                              <p:pRg st="6" end="6"/>
                                            </p:txEl>
                                          </p:spTgt>
                                        </p:tgtEl>
                                        <p:attrNameLst>
                                          <p:attrName>style.visibility</p:attrName>
                                        </p:attrNameLst>
                                      </p:cBhvr>
                                      <p:to>
                                        <p:strVal val="visible"/>
                                      </p:to>
                                    </p:set>
                                    <p:anim calcmode="lin" valueType="num">
                                      <p:cBhvr additive="base">
                                        <p:cTn id="48"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3">
                                            <p:txEl>
                                              <p:pRg st="6" end="6"/>
                                            </p:txEl>
                                          </p:spTgt>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3">
                                            <p:txEl>
                                              <p:pRg st="7" end="7"/>
                                            </p:txEl>
                                          </p:spTgt>
                                        </p:tgtEl>
                                        <p:attrNameLst>
                                          <p:attrName>style.visibility</p:attrName>
                                        </p:attrNameLst>
                                      </p:cBhvr>
                                      <p:to>
                                        <p:strVal val="visible"/>
                                      </p:to>
                                    </p:set>
                                    <p:anim calcmode="lin" valueType="num">
                                      <p:cBhvr additive="base">
                                        <p:cTn id="52"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3">
                                            <p:txEl>
                                              <p:pRg st="7" end="7"/>
                                            </p:txEl>
                                          </p:spTgt>
                                        </p:tgtEl>
                                        <p:attrNameLst>
                                          <p:attrName>ppt_y</p:attrName>
                                        </p:attrNameLst>
                                      </p:cBhvr>
                                      <p:tavLst>
                                        <p:tav tm="0">
                                          <p:val>
                                            <p:strVal val="1+#ppt_h/2"/>
                                          </p:val>
                                        </p:tav>
                                        <p:tav tm="100000">
                                          <p:val>
                                            <p:strVal val="#ppt_y"/>
                                          </p:val>
                                        </p:tav>
                                      </p:tavLst>
                                    </p:anim>
                                  </p:childTnLst>
                                </p:cTn>
                              </p:par>
                              <p:par>
                                <p:cTn id="54" presetID="6" presetClass="entr" presetSubtype="16" fill="hold" nodeType="withEffect">
                                  <p:stCondLst>
                                    <p:cond delay="0"/>
                                  </p:stCondLst>
                                  <p:childTnLst>
                                    <p:set>
                                      <p:cBhvr>
                                        <p:cTn id="55" dur="1" fill="hold">
                                          <p:stCondLst>
                                            <p:cond delay="0"/>
                                          </p:stCondLst>
                                        </p:cTn>
                                        <p:tgtEl>
                                          <p:spTgt spid="110608"/>
                                        </p:tgtEl>
                                        <p:attrNameLst>
                                          <p:attrName>style.visibility</p:attrName>
                                        </p:attrNameLst>
                                      </p:cBhvr>
                                      <p:to>
                                        <p:strVal val="visible"/>
                                      </p:to>
                                    </p:set>
                                    <p:animEffect transition="in" filter="circle(in)">
                                      <p:cBhvr>
                                        <p:cTn id="56" dur="2000"/>
                                        <p:tgtEl>
                                          <p:spTgt spid="110608"/>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par>
                                <p:cTn id="63" presetID="6" presetClass="entr" presetSubtype="16" fill="hold" nodeType="withEffect">
                                  <p:stCondLst>
                                    <p:cond delay="0"/>
                                  </p:stCondLst>
                                  <p:childTnLst>
                                    <p:set>
                                      <p:cBhvr>
                                        <p:cTn id="64" dur="1" fill="hold">
                                          <p:stCondLst>
                                            <p:cond delay="0"/>
                                          </p:stCondLst>
                                        </p:cTn>
                                        <p:tgtEl>
                                          <p:spTgt spid="110609"/>
                                        </p:tgtEl>
                                        <p:attrNameLst>
                                          <p:attrName>style.visibility</p:attrName>
                                        </p:attrNameLst>
                                      </p:cBhvr>
                                      <p:to>
                                        <p:strVal val="visible"/>
                                      </p:to>
                                    </p:set>
                                    <p:animEffect transition="in" filter="circle(in)">
                                      <p:cBhvr>
                                        <p:cTn id="65" dur="2000"/>
                                        <p:tgtEl>
                                          <p:spTgt spid="110609"/>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3">
                                            <p:txEl>
                                              <p:pRg st="10" end="10"/>
                                            </p:txEl>
                                          </p:spTgt>
                                        </p:tgtEl>
                                        <p:attrNameLst>
                                          <p:attrName>style.visibility</p:attrName>
                                        </p:attrNameLst>
                                      </p:cBhvr>
                                      <p:to>
                                        <p:strVal val="visible"/>
                                      </p:to>
                                    </p:set>
                                    <p:anim calcmode="lin" valueType="num">
                                      <p:cBhvr additive="base">
                                        <p:cTn id="70"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
                                            <p:txEl>
                                              <p:pRg st="11" end="11"/>
                                            </p:txEl>
                                          </p:spTgt>
                                        </p:tgtEl>
                                        <p:attrNameLst>
                                          <p:attrName>style.visibility</p:attrName>
                                        </p:attrNameLst>
                                      </p:cBhvr>
                                      <p:to>
                                        <p:strVal val="visible"/>
                                      </p:to>
                                    </p:set>
                                    <p:anim calcmode="lin" valueType="num">
                                      <p:cBhvr additive="base">
                                        <p:cTn id="74"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
                                            <p:txEl>
                                              <p:pRg st="11" end="11"/>
                                            </p:tx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
                                            <p:txEl>
                                              <p:pRg st="12" end="12"/>
                                            </p:txEl>
                                          </p:spTgt>
                                        </p:tgtEl>
                                        <p:attrNameLst>
                                          <p:attrName>style.visibility</p:attrName>
                                        </p:attrNameLst>
                                      </p:cBhvr>
                                      <p:to>
                                        <p:strVal val="visible"/>
                                      </p:to>
                                    </p:set>
                                    <p:anim calcmode="lin" valueType="num">
                                      <p:cBhvr additive="base">
                                        <p:cTn id="78"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幻灯片编号占位符 6"/>
          <p:cNvSpPr>
            <a:spLocks noGrp="1"/>
          </p:cNvSpPr>
          <p:nvPr>
            <p:ph type="sldNum" sz="quarter" idx="12"/>
          </p:nvPr>
        </p:nvSpPr>
        <p:spPr/>
        <p:txBody>
          <a:bodyPr/>
          <a:lstStyle/>
          <a:p>
            <a:pPr>
              <a:defRPr/>
            </a:pPr>
            <a:fld id="{6725AF59-AE84-4C4C-B3CB-DB1C9DDB8A31}" type="slidenum">
              <a:rPr lang="en-US" altLang="zh-CN"/>
              <a:pPr>
                <a:defRPr/>
              </a:pPr>
              <a:t>104</a:t>
            </a:fld>
            <a:endParaRPr lang="en-US" altLang="zh-CN"/>
          </a:p>
        </p:txBody>
      </p:sp>
      <p:sp>
        <p:nvSpPr>
          <p:cNvPr id="2299906" name="Rectangle 2"/>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履约评估</a:t>
            </a:r>
          </a:p>
        </p:txBody>
      </p:sp>
      <p:sp>
        <p:nvSpPr>
          <p:cNvPr id="2299907" name="Rectangle 3"/>
          <p:cNvSpPr>
            <a:spLocks noGrp="1" noChangeArrowheads="1"/>
          </p:cNvSpPr>
          <p:nvPr>
            <p:ph type="body" sz="half" idx="1"/>
          </p:nvPr>
        </p:nvSpPr>
        <p:spPr>
          <a:xfrm>
            <a:off x="251520" y="954633"/>
            <a:ext cx="3767138" cy="481013"/>
          </a:xfrm>
          <a:solidFill>
            <a:srgbClr val="DDDDDD"/>
          </a:solidFill>
        </p:spPr>
        <p:txBody>
          <a:bodyPr/>
          <a:lstStyle/>
          <a:p>
            <a:pPr>
              <a:defRPr/>
            </a:pPr>
            <a:r>
              <a:rPr kumimoji="0" lang="zh-CN" altLang="en-US" sz="2500"/>
              <a:t>如何评估供应商绩效？</a:t>
            </a:r>
          </a:p>
        </p:txBody>
      </p:sp>
      <p:grpSp>
        <p:nvGrpSpPr>
          <p:cNvPr id="97" name="组合 96"/>
          <p:cNvGrpSpPr/>
          <p:nvPr/>
        </p:nvGrpSpPr>
        <p:grpSpPr>
          <a:xfrm>
            <a:off x="579438" y="1734037"/>
            <a:ext cx="6985173" cy="4197806"/>
            <a:chOff x="579438" y="1734037"/>
            <a:chExt cx="6985173" cy="4197806"/>
          </a:xfrm>
        </p:grpSpPr>
        <p:cxnSp>
          <p:nvCxnSpPr>
            <p:cNvPr id="98" name="AutoShape 4"/>
            <p:cNvCxnSpPr>
              <a:cxnSpLocks noChangeShapeType="1"/>
            </p:cNvCxnSpPr>
            <p:nvPr/>
          </p:nvCxnSpPr>
          <p:spPr bwMode="auto">
            <a:xfrm rot="16200000" flipH="1">
              <a:off x="3837781" y="1732112"/>
              <a:ext cx="1587" cy="2889250"/>
            </a:xfrm>
            <a:prstGeom prst="bentConnector3">
              <a:avLst>
                <a:gd name="adj1" fmla="val 6199995"/>
              </a:avLst>
            </a:prstGeom>
            <a:noFill/>
            <a:ln w="6350">
              <a:solidFill>
                <a:schemeClr val="tx1"/>
              </a:solidFill>
              <a:miter lim="800000"/>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nvGrpSpPr>
            <p:cNvPr id="99" name="Group 5"/>
            <p:cNvGrpSpPr>
              <a:grpSpLocks/>
            </p:cNvGrpSpPr>
            <p:nvPr/>
          </p:nvGrpSpPr>
          <p:grpSpPr bwMode="auto">
            <a:xfrm>
              <a:off x="587375" y="2420888"/>
              <a:ext cx="1257301" cy="433387"/>
              <a:chOff x="463" y="1862"/>
              <a:chExt cx="792" cy="312"/>
            </a:xfrm>
          </p:grpSpPr>
          <p:sp>
            <p:nvSpPr>
              <p:cNvPr id="184" name="AutoShape 6"/>
              <p:cNvSpPr>
                <a:spLocks noChangeArrowheads="1"/>
              </p:cNvSpPr>
              <p:nvPr/>
            </p:nvSpPr>
            <p:spPr bwMode="auto">
              <a:xfrm rot="5400000">
                <a:off x="701" y="1637"/>
                <a:ext cx="312" cy="761"/>
              </a:xfrm>
              <a:prstGeom prst="homePlate">
                <a:avLst>
                  <a:gd name="adj" fmla="val 11796"/>
                </a:avLst>
              </a:prstGeom>
              <a:noFill/>
              <a:ln w="6350">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85" name="Text Box 7"/>
              <p:cNvSpPr txBox="1">
                <a:spLocks noChangeArrowheads="1"/>
              </p:cNvSpPr>
              <p:nvPr/>
            </p:nvSpPr>
            <p:spPr bwMode="auto">
              <a:xfrm>
                <a:off x="463" y="1939"/>
                <a:ext cx="792" cy="1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400" b="1" dirty="0">
                    <a:solidFill>
                      <a:srgbClr val="000000"/>
                    </a:solidFill>
                    <a:latin typeface="Arial" charset="0"/>
                  </a:rPr>
                  <a:t>提出</a:t>
                </a:r>
                <a:r>
                  <a:rPr lang="zh-CN" altLang="en-US" sz="1400" b="1" dirty="0">
                    <a:solidFill>
                      <a:srgbClr val="000000"/>
                    </a:solidFill>
                    <a:latin typeface="Arial" charset="0"/>
                  </a:rPr>
                  <a:t>待考核名单</a:t>
                </a:r>
                <a:endParaRPr lang="zh-CN" altLang="en-GB" sz="1400" b="1" dirty="0">
                  <a:solidFill>
                    <a:srgbClr val="000000"/>
                  </a:solidFill>
                  <a:latin typeface="Arial" charset="0"/>
                </a:endParaRPr>
              </a:p>
            </p:txBody>
          </p:sp>
        </p:grpSp>
        <p:grpSp>
          <p:nvGrpSpPr>
            <p:cNvPr id="100" name="Group 8"/>
            <p:cNvGrpSpPr>
              <a:grpSpLocks/>
            </p:cNvGrpSpPr>
            <p:nvPr/>
          </p:nvGrpSpPr>
          <p:grpSpPr bwMode="auto">
            <a:xfrm>
              <a:off x="615950" y="2855268"/>
              <a:ext cx="1208088" cy="431800"/>
              <a:chOff x="481" y="2175"/>
              <a:chExt cx="761" cy="311"/>
            </a:xfrm>
          </p:grpSpPr>
          <p:sp>
            <p:nvSpPr>
              <p:cNvPr id="182" name="AutoShape 9"/>
              <p:cNvSpPr>
                <a:spLocks noChangeArrowheads="1"/>
              </p:cNvSpPr>
              <p:nvPr/>
            </p:nvSpPr>
            <p:spPr bwMode="auto">
              <a:xfrm rot="5400000">
                <a:off x="706" y="1950"/>
                <a:ext cx="311"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83" name="Text Box 10"/>
              <p:cNvSpPr txBox="1">
                <a:spLocks noChangeArrowheads="1"/>
              </p:cNvSpPr>
              <p:nvPr/>
            </p:nvSpPr>
            <p:spPr bwMode="auto">
              <a:xfrm>
                <a:off x="638" y="2270"/>
                <a:ext cx="448" cy="1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400" b="1">
                    <a:solidFill>
                      <a:srgbClr val="000000"/>
                    </a:solidFill>
                    <a:latin typeface="Arial" charset="0"/>
                  </a:rPr>
                  <a:t>数据准备</a:t>
                </a:r>
              </a:p>
            </p:txBody>
          </p:sp>
        </p:grpSp>
        <p:grpSp>
          <p:nvGrpSpPr>
            <p:cNvPr id="101" name="Group 11"/>
            <p:cNvGrpSpPr>
              <a:grpSpLocks/>
            </p:cNvGrpSpPr>
            <p:nvPr/>
          </p:nvGrpSpPr>
          <p:grpSpPr bwMode="auto">
            <a:xfrm>
              <a:off x="619125" y="3295005"/>
              <a:ext cx="1206500" cy="434975"/>
              <a:chOff x="483" y="2490"/>
              <a:chExt cx="760" cy="314"/>
            </a:xfrm>
          </p:grpSpPr>
          <p:sp>
            <p:nvSpPr>
              <p:cNvPr id="180" name="AutoShape 12"/>
              <p:cNvSpPr>
                <a:spLocks noChangeArrowheads="1"/>
              </p:cNvSpPr>
              <p:nvPr/>
            </p:nvSpPr>
            <p:spPr bwMode="auto">
              <a:xfrm rot="5400000">
                <a:off x="706" y="2267"/>
                <a:ext cx="314" cy="760"/>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81" name="Text Box 13"/>
              <p:cNvSpPr txBox="1">
                <a:spLocks noChangeArrowheads="1"/>
              </p:cNvSpPr>
              <p:nvPr/>
            </p:nvSpPr>
            <p:spPr bwMode="auto">
              <a:xfrm>
                <a:off x="638" y="2587"/>
                <a:ext cx="448" cy="1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400" b="1">
                    <a:solidFill>
                      <a:srgbClr val="000000"/>
                    </a:solidFill>
                    <a:latin typeface="Arial" charset="0"/>
                  </a:rPr>
                  <a:t>数据输入</a:t>
                </a:r>
              </a:p>
            </p:txBody>
          </p:sp>
        </p:grpSp>
        <p:grpSp>
          <p:nvGrpSpPr>
            <p:cNvPr id="102" name="Group 14"/>
            <p:cNvGrpSpPr>
              <a:grpSpLocks/>
            </p:cNvGrpSpPr>
            <p:nvPr/>
          </p:nvGrpSpPr>
          <p:grpSpPr bwMode="auto">
            <a:xfrm>
              <a:off x="608012" y="3744863"/>
              <a:ext cx="1208088" cy="433387"/>
              <a:chOff x="476" y="2813"/>
              <a:chExt cx="761" cy="312"/>
            </a:xfrm>
          </p:grpSpPr>
          <p:sp>
            <p:nvSpPr>
              <p:cNvPr id="178" name="AutoShape 15"/>
              <p:cNvSpPr>
                <a:spLocks noChangeArrowheads="1"/>
              </p:cNvSpPr>
              <p:nvPr/>
            </p:nvSpPr>
            <p:spPr bwMode="auto">
              <a:xfrm rot="5400000">
                <a:off x="701" y="2588"/>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79" name="Text Box 16"/>
              <p:cNvSpPr txBox="1">
                <a:spLocks noChangeArrowheads="1"/>
              </p:cNvSpPr>
              <p:nvPr/>
            </p:nvSpPr>
            <p:spPr bwMode="auto">
              <a:xfrm>
                <a:off x="521" y="2911"/>
                <a:ext cx="679" cy="15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sz="1400" b="1" dirty="0">
                    <a:solidFill>
                      <a:srgbClr val="000000"/>
                    </a:solidFill>
                    <a:latin typeface="Arial" charset="0"/>
                  </a:rPr>
                  <a:t>履约</a:t>
                </a:r>
                <a:r>
                  <a:rPr lang="zh-CN" altLang="en-GB" sz="1400" b="1" dirty="0">
                    <a:solidFill>
                      <a:srgbClr val="000000"/>
                    </a:solidFill>
                    <a:latin typeface="Arial" charset="0"/>
                  </a:rPr>
                  <a:t>业绩打分</a:t>
                </a:r>
              </a:p>
            </p:txBody>
          </p:sp>
        </p:grpSp>
        <p:grpSp>
          <p:nvGrpSpPr>
            <p:cNvPr id="103" name="Group 17"/>
            <p:cNvGrpSpPr>
              <a:grpSpLocks/>
            </p:cNvGrpSpPr>
            <p:nvPr/>
          </p:nvGrpSpPr>
          <p:grpSpPr bwMode="auto">
            <a:xfrm>
              <a:off x="615950" y="4179243"/>
              <a:ext cx="1208088" cy="428625"/>
              <a:chOff x="481" y="3125"/>
              <a:chExt cx="761" cy="309"/>
            </a:xfrm>
          </p:grpSpPr>
          <p:sp>
            <p:nvSpPr>
              <p:cNvPr id="176" name="AutoShape 18"/>
              <p:cNvSpPr>
                <a:spLocks noChangeArrowheads="1"/>
              </p:cNvSpPr>
              <p:nvPr/>
            </p:nvSpPr>
            <p:spPr bwMode="auto">
              <a:xfrm rot="5400000">
                <a:off x="707" y="2899"/>
                <a:ext cx="309"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77" name="Text Box 19"/>
              <p:cNvSpPr txBox="1">
                <a:spLocks noChangeArrowheads="1"/>
              </p:cNvSpPr>
              <p:nvPr/>
            </p:nvSpPr>
            <p:spPr bwMode="auto">
              <a:xfrm>
                <a:off x="526" y="3218"/>
                <a:ext cx="672" cy="1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400" b="1">
                    <a:solidFill>
                      <a:srgbClr val="000000"/>
                    </a:solidFill>
                    <a:latin typeface="Arial" charset="0"/>
                  </a:rPr>
                  <a:t>总体业绩回顾</a:t>
                </a:r>
              </a:p>
            </p:txBody>
          </p:sp>
        </p:grpSp>
        <p:grpSp>
          <p:nvGrpSpPr>
            <p:cNvPr id="104" name="Group 20"/>
            <p:cNvGrpSpPr>
              <a:grpSpLocks/>
            </p:cNvGrpSpPr>
            <p:nvPr/>
          </p:nvGrpSpPr>
          <p:grpSpPr bwMode="auto">
            <a:xfrm>
              <a:off x="615950" y="4615805"/>
              <a:ext cx="1208088" cy="433388"/>
              <a:chOff x="481" y="3438"/>
              <a:chExt cx="761" cy="312"/>
            </a:xfrm>
          </p:grpSpPr>
          <p:sp>
            <p:nvSpPr>
              <p:cNvPr id="174" name="AutoShape 21"/>
              <p:cNvSpPr>
                <a:spLocks noChangeArrowheads="1"/>
              </p:cNvSpPr>
              <p:nvPr/>
            </p:nvSpPr>
            <p:spPr bwMode="auto">
              <a:xfrm rot="5400000">
                <a:off x="706" y="3218"/>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75" name="Text Box 22"/>
              <p:cNvSpPr txBox="1">
                <a:spLocks noChangeArrowheads="1"/>
              </p:cNvSpPr>
              <p:nvPr/>
            </p:nvSpPr>
            <p:spPr bwMode="auto">
              <a:xfrm>
                <a:off x="554" y="3553"/>
                <a:ext cx="616" cy="1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a:solidFill>
                      <a:srgbClr val="000000"/>
                    </a:solidFill>
                    <a:latin typeface="Arial" charset="0"/>
                  </a:rPr>
                  <a:t>更新供应商级别</a:t>
                </a:r>
              </a:p>
            </p:txBody>
          </p:sp>
        </p:grpSp>
        <p:grpSp>
          <p:nvGrpSpPr>
            <p:cNvPr id="105" name="Group 23"/>
            <p:cNvGrpSpPr>
              <a:grpSpLocks/>
            </p:cNvGrpSpPr>
            <p:nvPr/>
          </p:nvGrpSpPr>
          <p:grpSpPr bwMode="auto">
            <a:xfrm>
              <a:off x="579438" y="5064075"/>
              <a:ext cx="1284289" cy="433388"/>
              <a:chOff x="458" y="3767"/>
              <a:chExt cx="809" cy="312"/>
            </a:xfrm>
          </p:grpSpPr>
          <p:sp>
            <p:nvSpPr>
              <p:cNvPr id="172" name="AutoShape 24"/>
              <p:cNvSpPr>
                <a:spLocks noChangeArrowheads="1"/>
              </p:cNvSpPr>
              <p:nvPr/>
            </p:nvSpPr>
            <p:spPr bwMode="auto">
              <a:xfrm rot="5400000">
                <a:off x="706" y="3542"/>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73" name="Text Box 25"/>
              <p:cNvSpPr txBox="1">
                <a:spLocks noChangeArrowheads="1"/>
              </p:cNvSpPr>
              <p:nvPr/>
            </p:nvSpPr>
            <p:spPr bwMode="auto">
              <a:xfrm>
                <a:off x="458" y="3860"/>
                <a:ext cx="809" cy="1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评出前</a:t>
                </a:r>
                <a:r>
                  <a:rPr lang="en-US" altLang="zh-CN" sz="1100" dirty="0"/>
                  <a:t>/</a:t>
                </a:r>
                <a:r>
                  <a:rPr lang="zh-CN" altLang="zh-CN" sz="1100" b="1" dirty="0"/>
                  <a:t>后</a:t>
                </a:r>
                <a:r>
                  <a:rPr lang="en-US" altLang="zh-CN" sz="1100" dirty="0"/>
                  <a:t>20%</a:t>
                </a:r>
                <a:r>
                  <a:rPr lang="zh-CN" altLang="en-GB" sz="1100" b="1" dirty="0">
                    <a:solidFill>
                      <a:srgbClr val="000000"/>
                    </a:solidFill>
                    <a:latin typeface="Arial" charset="0"/>
                  </a:rPr>
                  <a:t>供应商</a:t>
                </a:r>
              </a:p>
            </p:txBody>
          </p:sp>
        </p:grpSp>
        <p:sp>
          <p:nvSpPr>
            <p:cNvPr id="106" name="Rectangle 26"/>
            <p:cNvSpPr>
              <a:spLocks noChangeArrowheads="1"/>
            </p:cNvSpPr>
            <p:nvPr/>
          </p:nvSpPr>
          <p:spPr bwMode="auto">
            <a:xfrm>
              <a:off x="604838" y="1755775"/>
              <a:ext cx="1220787" cy="438150"/>
            </a:xfrm>
            <a:prstGeom prst="rect">
              <a:avLst/>
            </a:prstGeom>
            <a:solidFill>
              <a:schemeClr val="bg1">
                <a:lumMod val="95000"/>
              </a:schemeClr>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07" name="Text Box 27"/>
            <p:cNvSpPr txBox="1">
              <a:spLocks noChangeArrowheads="1"/>
            </p:cNvSpPr>
            <p:nvPr/>
          </p:nvSpPr>
          <p:spPr bwMode="auto">
            <a:xfrm>
              <a:off x="587374" y="1734037"/>
              <a:ext cx="1228725" cy="184666"/>
            </a:xfrm>
            <a:prstGeom prst="rect">
              <a:avLst/>
            </a:prstGeom>
            <a:solidFill>
              <a:schemeClr val="bg1">
                <a:lumMod val="95000"/>
              </a:schemeClr>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anchor="ctr">
              <a:spAutoFit/>
            </a:bodyPr>
            <a:lstStyle/>
            <a:p>
              <a:pPr algn="r" eaLnBrk="0" hangingPunct="0">
                <a:lnSpc>
                  <a:spcPct val="100000"/>
                </a:lnSpc>
                <a:spcBef>
                  <a:spcPct val="0"/>
                </a:spcBef>
                <a:defRPr/>
              </a:pPr>
              <a:r>
                <a:rPr kumimoji="0" lang="zh-CN" altLang="en-US" b="1">
                  <a:latin typeface="Arial" charset="0"/>
                </a:rPr>
                <a:t>相关人员</a:t>
              </a:r>
            </a:p>
          </p:txBody>
        </p:sp>
        <p:sp>
          <p:nvSpPr>
            <p:cNvPr id="108" name="Text Box 28"/>
            <p:cNvSpPr txBox="1">
              <a:spLocks noChangeArrowheads="1"/>
            </p:cNvSpPr>
            <p:nvPr/>
          </p:nvSpPr>
          <p:spPr bwMode="auto">
            <a:xfrm>
              <a:off x="628650" y="2038350"/>
              <a:ext cx="1046163" cy="182563"/>
            </a:xfrm>
            <a:prstGeom prst="rect">
              <a:avLst/>
            </a:prstGeom>
            <a:solidFill>
              <a:schemeClr val="bg1">
                <a:lumMod val="95000"/>
              </a:schemeClr>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gn="l" eaLnBrk="0" hangingPunct="0">
                <a:lnSpc>
                  <a:spcPct val="100000"/>
                </a:lnSpc>
                <a:spcBef>
                  <a:spcPct val="0"/>
                </a:spcBef>
                <a:defRPr/>
              </a:pPr>
              <a:r>
                <a:rPr kumimoji="0" lang="zh-CN" altLang="en-US" b="1">
                  <a:latin typeface="Arial" charset="0"/>
                </a:rPr>
                <a:t>主要步骤</a:t>
              </a:r>
            </a:p>
          </p:txBody>
        </p:sp>
        <p:sp>
          <p:nvSpPr>
            <p:cNvPr id="109" name="Line 29"/>
            <p:cNvSpPr>
              <a:spLocks noChangeShapeType="1"/>
            </p:cNvSpPr>
            <p:nvPr/>
          </p:nvSpPr>
          <p:spPr bwMode="auto">
            <a:xfrm>
              <a:off x="614363" y="1755775"/>
              <a:ext cx="1220787" cy="415925"/>
            </a:xfrm>
            <a:prstGeom prst="line">
              <a:avLst/>
            </a:prstGeom>
            <a:noFill/>
            <a:ln w="6350">
              <a:solidFill>
                <a:schemeClr val="bg1">
                  <a:lumMod val="7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grpSp>
          <p:nvGrpSpPr>
            <p:cNvPr id="110" name="Group 30"/>
            <p:cNvGrpSpPr>
              <a:grpSpLocks/>
            </p:cNvGrpSpPr>
            <p:nvPr/>
          </p:nvGrpSpPr>
          <p:grpSpPr bwMode="auto">
            <a:xfrm>
              <a:off x="6012160" y="1755775"/>
              <a:ext cx="1296000" cy="438150"/>
              <a:chOff x="5168" y="1538"/>
              <a:chExt cx="640" cy="276"/>
            </a:xfrm>
            <a:solidFill>
              <a:schemeClr val="bg1">
                <a:lumMod val="95000"/>
              </a:schemeClr>
            </a:solidFill>
          </p:grpSpPr>
          <p:sp>
            <p:nvSpPr>
              <p:cNvPr id="170" name="Rectangle 31"/>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71" name="Text Box 32"/>
              <p:cNvSpPr txBox="1">
                <a:spLocks noChangeArrowheads="1"/>
              </p:cNvSpPr>
              <p:nvPr/>
            </p:nvSpPr>
            <p:spPr bwMode="auto">
              <a:xfrm>
                <a:off x="5168" y="1607"/>
                <a:ext cx="640" cy="136"/>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anchor="ctr">
                <a:spAutoFit/>
              </a:bodyPr>
              <a:lstStyle/>
              <a:p>
                <a:pPr eaLnBrk="0" hangingPunct="0">
                  <a:lnSpc>
                    <a:spcPct val="100000"/>
                  </a:lnSpc>
                  <a:spcBef>
                    <a:spcPct val="0"/>
                  </a:spcBef>
                  <a:defRPr/>
                </a:pPr>
                <a:r>
                  <a:rPr kumimoji="0" lang="zh-CN" altLang="en-US" sz="1400" b="1" dirty="0">
                    <a:latin typeface="Arial" charset="0"/>
                  </a:rPr>
                  <a:t>采购部长</a:t>
                </a:r>
                <a:r>
                  <a:rPr kumimoji="0" lang="en-US" altLang="zh-CN" sz="1400" b="1" dirty="0">
                    <a:latin typeface="Arial" charset="0"/>
                  </a:rPr>
                  <a:t>/</a:t>
                </a:r>
                <a:r>
                  <a:rPr kumimoji="0" lang="zh-CN" altLang="en-US" sz="1400" b="1" dirty="0">
                    <a:latin typeface="Arial" charset="0"/>
                  </a:rPr>
                  <a:t>副部长</a:t>
                </a:r>
              </a:p>
            </p:txBody>
          </p:sp>
        </p:grpSp>
        <p:grpSp>
          <p:nvGrpSpPr>
            <p:cNvPr id="111" name="Group 36"/>
            <p:cNvGrpSpPr>
              <a:grpSpLocks/>
            </p:cNvGrpSpPr>
            <p:nvPr/>
          </p:nvGrpSpPr>
          <p:grpSpPr bwMode="auto">
            <a:xfrm>
              <a:off x="4610095" y="1755775"/>
              <a:ext cx="1230550" cy="438150"/>
              <a:chOff x="5168" y="1538"/>
              <a:chExt cx="592" cy="276"/>
            </a:xfrm>
            <a:solidFill>
              <a:schemeClr val="bg1">
                <a:lumMod val="95000"/>
              </a:schemeClr>
            </a:solidFill>
          </p:grpSpPr>
          <p:sp>
            <p:nvSpPr>
              <p:cNvPr id="168" name="Rectangle 37"/>
              <p:cNvSpPr>
                <a:spLocks noChangeArrowheads="1"/>
              </p:cNvSpPr>
              <p:nvPr/>
            </p:nvSpPr>
            <p:spPr bwMode="auto">
              <a:xfrm>
                <a:off x="5168" y="1538"/>
                <a:ext cx="589"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69" name="Text Box 38"/>
              <p:cNvSpPr txBox="1">
                <a:spLocks noChangeArrowheads="1"/>
              </p:cNvSpPr>
              <p:nvPr/>
            </p:nvSpPr>
            <p:spPr bwMode="auto">
              <a:xfrm>
                <a:off x="5215" y="1608"/>
                <a:ext cx="545" cy="134"/>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400" b="1" dirty="0">
                    <a:latin typeface="Arial" charset="0"/>
                  </a:rPr>
                  <a:t>操作业务经理</a:t>
                </a:r>
              </a:p>
            </p:txBody>
          </p:sp>
        </p:grpSp>
        <p:grpSp>
          <p:nvGrpSpPr>
            <p:cNvPr id="112" name="Group 39"/>
            <p:cNvGrpSpPr>
              <a:grpSpLocks/>
            </p:cNvGrpSpPr>
            <p:nvPr/>
          </p:nvGrpSpPr>
          <p:grpSpPr bwMode="auto">
            <a:xfrm>
              <a:off x="1908175" y="1755775"/>
              <a:ext cx="1162050" cy="438150"/>
              <a:chOff x="5168" y="1538"/>
              <a:chExt cx="640" cy="276"/>
            </a:xfrm>
            <a:solidFill>
              <a:schemeClr val="bg1">
                <a:lumMod val="95000"/>
              </a:schemeClr>
            </a:solidFill>
          </p:grpSpPr>
          <p:sp>
            <p:nvSpPr>
              <p:cNvPr id="166" name="Rectangle 40"/>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67" name="Text Box 41"/>
              <p:cNvSpPr txBox="1">
                <a:spLocks noChangeArrowheads="1"/>
              </p:cNvSpPr>
              <p:nvPr/>
            </p:nvSpPr>
            <p:spPr bwMode="auto">
              <a:xfrm>
                <a:off x="5215" y="1609"/>
                <a:ext cx="546" cy="134"/>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400" b="1">
                    <a:latin typeface="Arial" charset="0"/>
                  </a:rPr>
                  <a:t>质量部门</a:t>
                </a:r>
              </a:p>
            </p:txBody>
          </p:sp>
        </p:grpSp>
        <p:grpSp>
          <p:nvGrpSpPr>
            <p:cNvPr id="113" name="Group 42"/>
            <p:cNvGrpSpPr>
              <a:grpSpLocks/>
            </p:cNvGrpSpPr>
            <p:nvPr/>
          </p:nvGrpSpPr>
          <p:grpSpPr bwMode="auto">
            <a:xfrm>
              <a:off x="3173413" y="1755775"/>
              <a:ext cx="1224000" cy="438150"/>
              <a:chOff x="5168" y="1538"/>
              <a:chExt cx="640" cy="276"/>
            </a:xfrm>
            <a:solidFill>
              <a:schemeClr val="bg1">
                <a:lumMod val="95000"/>
              </a:schemeClr>
            </a:solidFill>
          </p:grpSpPr>
          <p:sp>
            <p:nvSpPr>
              <p:cNvPr id="164" name="Rectangle 43"/>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65" name="Text Box 44"/>
              <p:cNvSpPr txBox="1">
                <a:spLocks noChangeArrowheads="1"/>
              </p:cNvSpPr>
              <p:nvPr/>
            </p:nvSpPr>
            <p:spPr bwMode="auto">
              <a:xfrm>
                <a:off x="5178" y="1608"/>
                <a:ext cx="627" cy="136"/>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anchor="ctr">
                <a:spAutoFit/>
              </a:bodyPr>
              <a:lstStyle/>
              <a:p>
                <a:pPr eaLnBrk="0" hangingPunct="0">
                  <a:lnSpc>
                    <a:spcPct val="100000"/>
                  </a:lnSpc>
                  <a:spcBef>
                    <a:spcPct val="0"/>
                  </a:spcBef>
                  <a:defRPr/>
                </a:pPr>
                <a:r>
                  <a:rPr kumimoji="0" lang="zh-CN" altLang="en-US" sz="1400" b="1" dirty="0">
                    <a:latin typeface="Arial" charset="0"/>
                  </a:rPr>
                  <a:t>战略采购经理</a:t>
                </a:r>
              </a:p>
            </p:txBody>
          </p:sp>
        </p:grpSp>
        <p:grpSp>
          <p:nvGrpSpPr>
            <p:cNvPr id="114" name="Group 45"/>
            <p:cNvGrpSpPr>
              <a:grpSpLocks/>
            </p:cNvGrpSpPr>
            <p:nvPr/>
          </p:nvGrpSpPr>
          <p:grpSpPr bwMode="auto">
            <a:xfrm>
              <a:off x="3289300" y="2915593"/>
              <a:ext cx="1079500" cy="276225"/>
              <a:chOff x="2085" y="2195"/>
              <a:chExt cx="687" cy="220"/>
            </a:xfrm>
          </p:grpSpPr>
          <p:sp>
            <p:nvSpPr>
              <p:cNvPr id="162" name="Rectangle 46"/>
              <p:cNvSpPr>
                <a:spLocks noChangeArrowheads="1"/>
              </p:cNvSpPr>
              <p:nvPr/>
            </p:nvSpPr>
            <p:spPr bwMode="auto">
              <a:xfrm rot="5400000">
                <a:off x="2290" y="1964"/>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63" name="Text Box 47"/>
              <p:cNvSpPr txBox="1">
                <a:spLocks noChangeArrowheads="1"/>
              </p:cNvSpPr>
              <p:nvPr/>
            </p:nvSpPr>
            <p:spPr bwMode="auto">
              <a:xfrm>
                <a:off x="2128" y="2258"/>
                <a:ext cx="594" cy="11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GB">
                    <a:solidFill>
                      <a:srgbClr val="000000"/>
                    </a:solidFill>
                    <a:latin typeface="Arial" charset="0"/>
                  </a:rPr>
                  <a:t>成本降低报告</a:t>
                </a:r>
              </a:p>
            </p:txBody>
          </p:sp>
        </p:grpSp>
        <p:sp>
          <p:nvSpPr>
            <p:cNvPr id="115" name="Text Box 48"/>
            <p:cNvSpPr txBox="1">
              <a:spLocks noChangeArrowheads="1"/>
            </p:cNvSpPr>
            <p:nvPr/>
          </p:nvSpPr>
          <p:spPr bwMode="auto">
            <a:xfrm>
              <a:off x="5035550" y="4692005"/>
              <a:ext cx="254000" cy="152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000">
                  <a:solidFill>
                    <a:srgbClr val="000000"/>
                  </a:solidFill>
                  <a:latin typeface="Arial" charset="0"/>
                </a:rPr>
                <a:t>反馈</a:t>
              </a:r>
            </a:p>
          </p:txBody>
        </p:sp>
        <p:grpSp>
          <p:nvGrpSpPr>
            <p:cNvPr id="116" name="Group 49"/>
            <p:cNvGrpSpPr>
              <a:grpSpLocks/>
            </p:cNvGrpSpPr>
            <p:nvPr/>
          </p:nvGrpSpPr>
          <p:grpSpPr bwMode="auto">
            <a:xfrm>
              <a:off x="615950" y="5498455"/>
              <a:ext cx="1208088" cy="433388"/>
              <a:chOff x="481" y="3762"/>
              <a:chExt cx="761" cy="312"/>
            </a:xfrm>
          </p:grpSpPr>
          <p:sp>
            <p:nvSpPr>
              <p:cNvPr id="160" name="AutoShape 50"/>
              <p:cNvSpPr>
                <a:spLocks noChangeArrowheads="1"/>
              </p:cNvSpPr>
              <p:nvPr/>
            </p:nvSpPr>
            <p:spPr bwMode="auto">
              <a:xfrm rot="5400000">
                <a:off x="706" y="3542"/>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161" name="Text Box 51"/>
              <p:cNvSpPr txBox="1">
                <a:spLocks noChangeArrowheads="1"/>
              </p:cNvSpPr>
              <p:nvPr/>
            </p:nvSpPr>
            <p:spPr bwMode="auto">
              <a:xfrm>
                <a:off x="582" y="3843"/>
                <a:ext cx="560" cy="1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400" b="1">
                    <a:solidFill>
                      <a:srgbClr val="000000"/>
                    </a:solidFill>
                    <a:latin typeface="Arial" charset="0"/>
                  </a:rPr>
                  <a:t>奖惩供应商</a:t>
                </a:r>
              </a:p>
            </p:txBody>
          </p:sp>
        </p:grpSp>
        <p:grpSp>
          <p:nvGrpSpPr>
            <p:cNvPr id="117" name="Group 52"/>
            <p:cNvGrpSpPr>
              <a:grpSpLocks/>
            </p:cNvGrpSpPr>
            <p:nvPr/>
          </p:nvGrpSpPr>
          <p:grpSpPr bwMode="auto">
            <a:xfrm>
              <a:off x="4702838" y="2915593"/>
              <a:ext cx="1079500" cy="276225"/>
              <a:chOff x="2085" y="2195"/>
              <a:chExt cx="687" cy="220"/>
            </a:xfrm>
          </p:grpSpPr>
          <p:sp>
            <p:nvSpPr>
              <p:cNvPr id="158" name="Rectangle 53"/>
              <p:cNvSpPr>
                <a:spLocks noChangeArrowheads="1"/>
              </p:cNvSpPr>
              <p:nvPr/>
            </p:nvSpPr>
            <p:spPr bwMode="auto">
              <a:xfrm rot="5400000">
                <a:off x="2290" y="1964"/>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9" name="Text Box 54"/>
              <p:cNvSpPr txBox="1">
                <a:spLocks noChangeArrowheads="1"/>
              </p:cNvSpPr>
              <p:nvPr/>
            </p:nvSpPr>
            <p:spPr bwMode="auto">
              <a:xfrm>
                <a:off x="2128" y="2258"/>
                <a:ext cx="594" cy="11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GB">
                    <a:solidFill>
                      <a:srgbClr val="000000"/>
                    </a:solidFill>
                    <a:latin typeface="Arial" charset="0"/>
                  </a:rPr>
                  <a:t>交货情况报告</a:t>
                </a:r>
              </a:p>
            </p:txBody>
          </p:sp>
        </p:grpSp>
        <p:grpSp>
          <p:nvGrpSpPr>
            <p:cNvPr id="118" name="Group 55"/>
            <p:cNvGrpSpPr>
              <a:grpSpLocks/>
            </p:cNvGrpSpPr>
            <p:nvPr/>
          </p:nvGrpSpPr>
          <p:grpSpPr bwMode="auto">
            <a:xfrm>
              <a:off x="1979613" y="2915593"/>
              <a:ext cx="936625" cy="276225"/>
              <a:chOff x="2085" y="2195"/>
              <a:chExt cx="687" cy="220"/>
            </a:xfrm>
          </p:grpSpPr>
          <p:sp>
            <p:nvSpPr>
              <p:cNvPr id="156" name="Rectangle 56"/>
              <p:cNvSpPr>
                <a:spLocks noChangeArrowheads="1"/>
              </p:cNvSpPr>
              <p:nvPr/>
            </p:nvSpPr>
            <p:spPr bwMode="auto">
              <a:xfrm rot="5400000">
                <a:off x="2319" y="1964"/>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7" name="Text Box 57"/>
              <p:cNvSpPr txBox="1">
                <a:spLocks noChangeArrowheads="1"/>
              </p:cNvSpPr>
              <p:nvPr/>
            </p:nvSpPr>
            <p:spPr bwMode="auto">
              <a:xfrm>
                <a:off x="2128" y="2258"/>
                <a:ext cx="601" cy="11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GB">
                    <a:solidFill>
                      <a:srgbClr val="000000"/>
                    </a:solidFill>
                    <a:latin typeface="Arial" charset="0"/>
                  </a:rPr>
                  <a:t>质量报告</a:t>
                </a:r>
              </a:p>
            </p:txBody>
          </p:sp>
        </p:grpSp>
        <p:grpSp>
          <p:nvGrpSpPr>
            <p:cNvPr id="119" name="Group 58"/>
            <p:cNvGrpSpPr>
              <a:grpSpLocks/>
            </p:cNvGrpSpPr>
            <p:nvPr/>
          </p:nvGrpSpPr>
          <p:grpSpPr bwMode="auto">
            <a:xfrm>
              <a:off x="2038238" y="3815633"/>
              <a:ext cx="3600000" cy="282647"/>
              <a:chOff x="1043" y="1535"/>
              <a:chExt cx="736" cy="247"/>
            </a:xfrm>
          </p:grpSpPr>
          <p:sp>
            <p:nvSpPr>
              <p:cNvPr id="154" name="Rectangle 59"/>
              <p:cNvSpPr>
                <a:spLocks noChangeArrowheads="1"/>
              </p:cNvSpPr>
              <p:nvPr/>
            </p:nvSpPr>
            <p:spPr bwMode="auto">
              <a:xfrm rot="5400000">
                <a:off x="1288" y="1291"/>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5" name="Text Box 60"/>
              <p:cNvSpPr txBox="1">
                <a:spLocks noChangeArrowheads="1"/>
              </p:cNvSpPr>
              <p:nvPr/>
            </p:nvSpPr>
            <p:spPr bwMode="auto">
              <a:xfrm>
                <a:off x="1089" y="1597"/>
                <a:ext cx="642" cy="1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a:solidFill>
                      <a:srgbClr val="000000"/>
                    </a:solidFill>
                    <a:latin typeface="Arial" charset="0"/>
                  </a:rPr>
                  <a:t>给供应商打分</a:t>
                </a:r>
              </a:p>
            </p:txBody>
          </p:sp>
        </p:grpSp>
        <p:grpSp>
          <p:nvGrpSpPr>
            <p:cNvPr id="120" name="Group 61"/>
            <p:cNvGrpSpPr>
              <a:grpSpLocks/>
            </p:cNvGrpSpPr>
            <p:nvPr/>
          </p:nvGrpSpPr>
          <p:grpSpPr bwMode="auto">
            <a:xfrm>
              <a:off x="6096173" y="4247505"/>
              <a:ext cx="1311275" cy="276225"/>
              <a:chOff x="4946" y="2989"/>
              <a:chExt cx="826" cy="220"/>
            </a:xfrm>
          </p:grpSpPr>
          <p:sp>
            <p:nvSpPr>
              <p:cNvPr id="152" name="Rectangle 62"/>
              <p:cNvSpPr>
                <a:spLocks noChangeArrowheads="1"/>
              </p:cNvSpPr>
              <p:nvPr/>
            </p:nvSpPr>
            <p:spPr bwMode="auto">
              <a:xfrm rot="5400000">
                <a:off x="5249" y="2686"/>
                <a:ext cx="220" cy="82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3" name="Text Box 63"/>
              <p:cNvSpPr txBox="1">
                <a:spLocks noChangeArrowheads="1"/>
              </p:cNvSpPr>
              <p:nvPr/>
            </p:nvSpPr>
            <p:spPr bwMode="auto">
              <a:xfrm>
                <a:off x="4946" y="3040"/>
                <a:ext cx="826" cy="119"/>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sz="1000">
                    <a:solidFill>
                      <a:srgbClr val="000000"/>
                    </a:solidFill>
                    <a:latin typeface="Arial" charset="0"/>
                  </a:rPr>
                  <a:t>回顾供应商总体业绩</a:t>
                </a:r>
              </a:p>
            </p:txBody>
          </p:sp>
        </p:grpSp>
        <p:grpSp>
          <p:nvGrpSpPr>
            <p:cNvPr id="121" name="Group 64"/>
            <p:cNvGrpSpPr>
              <a:grpSpLocks/>
            </p:cNvGrpSpPr>
            <p:nvPr/>
          </p:nvGrpSpPr>
          <p:grpSpPr bwMode="auto">
            <a:xfrm>
              <a:off x="4661073" y="4711055"/>
              <a:ext cx="1311275" cy="276225"/>
              <a:chOff x="1043" y="1535"/>
              <a:chExt cx="736" cy="247"/>
            </a:xfrm>
          </p:grpSpPr>
          <p:sp>
            <p:nvSpPr>
              <p:cNvPr id="150" name="Rectangle 65"/>
              <p:cNvSpPr>
                <a:spLocks noChangeArrowheads="1"/>
              </p:cNvSpPr>
              <p:nvPr/>
            </p:nvSpPr>
            <p:spPr bwMode="auto">
              <a:xfrm rot="5400000">
                <a:off x="1288" y="1291"/>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1" name="Text Box 66"/>
              <p:cNvSpPr txBox="1">
                <a:spLocks noChangeArrowheads="1"/>
              </p:cNvSpPr>
              <p:nvPr/>
            </p:nvSpPr>
            <p:spPr bwMode="auto">
              <a:xfrm>
                <a:off x="1089" y="1597"/>
                <a:ext cx="642" cy="1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a:solidFill>
                      <a:srgbClr val="000000"/>
                    </a:solidFill>
                    <a:latin typeface="Arial" charset="0"/>
                  </a:rPr>
                  <a:t>更新供应商级别</a:t>
                </a:r>
              </a:p>
            </p:txBody>
          </p:sp>
        </p:grpSp>
        <p:grpSp>
          <p:nvGrpSpPr>
            <p:cNvPr id="122" name="Group 67"/>
            <p:cNvGrpSpPr>
              <a:grpSpLocks/>
            </p:cNvGrpSpPr>
            <p:nvPr/>
          </p:nvGrpSpPr>
          <p:grpSpPr bwMode="auto">
            <a:xfrm>
              <a:off x="6096173" y="5136505"/>
              <a:ext cx="1311275" cy="276225"/>
              <a:chOff x="1043" y="1535"/>
              <a:chExt cx="736" cy="247"/>
            </a:xfrm>
          </p:grpSpPr>
          <p:sp>
            <p:nvSpPr>
              <p:cNvPr id="148" name="Rectangle 68"/>
              <p:cNvSpPr>
                <a:spLocks noChangeArrowheads="1"/>
              </p:cNvSpPr>
              <p:nvPr/>
            </p:nvSpPr>
            <p:spPr bwMode="auto">
              <a:xfrm rot="5400000">
                <a:off x="1288" y="1291"/>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49" name="Text Box 69"/>
              <p:cNvSpPr txBox="1">
                <a:spLocks noChangeArrowheads="1"/>
              </p:cNvSpPr>
              <p:nvPr/>
            </p:nvSpPr>
            <p:spPr bwMode="auto">
              <a:xfrm>
                <a:off x="1089" y="1597"/>
                <a:ext cx="642" cy="1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sz="1000" dirty="0">
                    <a:solidFill>
                      <a:srgbClr val="000000"/>
                    </a:solidFill>
                    <a:latin typeface="Arial" charset="0"/>
                  </a:rPr>
                  <a:t>评出前</a:t>
                </a:r>
                <a:r>
                  <a:rPr lang="en-US" altLang="zh-CN" sz="1000" dirty="0"/>
                  <a:t>/</a:t>
                </a:r>
                <a:r>
                  <a:rPr lang="zh-CN" altLang="zh-CN" sz="1000" dirty="0"/>
                  <a:t>后</a:t>
                </a:r>
                <a:r>
                  <a:rPr lang="en-US" altLang="zh-CN" sz="1000" dirty="0"/>
                  <a:t>20%</a:t>
                </a:r>
                <a:r>
                  <a:rPr lang="zh-CN" altLang="en-US" sz="1000" dirty="0"/>
                  <a:t>名单</a:t>
                </a:r>
                <a:endParaRPr lang="zh-CN" altLang="en-GB" sz="1000" dirty="0">
                  <a:solidFill>
                    <a:srgbClr val="000000"/>
                  </a:solidFill>
                  <a:latin typeface="Arial" charset="0"/>
                </a:endParaRPr>
              </a:p>
            </p:txBody>
          </p:sp>
        </p:grpSp>
        <p:grpSp>
          <p:nvGrpSpPr>
            <p:cNvPr id="123" name="Group 70"/>
            <p:cNvGrpSpPr>
              <a:grpSpLocks/>
            </p:cNvGrpSpPr>
            <p:nvPr/>
          </p:nvGrpSpPr>
          <p:grpSpPr bwMode="auto">
            <a:xfrm>
              <a:off x="4684886" y="5652443"/>
              <a:ext cx="2879725" cy="276225"/>
              <a:chOff x="1043" y="1535"/>
              <a:chExt cx="736" cy="247"/>
            </a:xfrm>
          </p:grpSpPr>
          <p:sp>
            <p:nvSpPr>
              <p:cNvPr id="145" name="Rectangle 71"/>
              <p:cNvSpPr>
                <a:spLocks noChangeArrowheads="1"/>
              </p:cNvSpPr>
              <p:nvPr/>
            </p:nvSpPr>
            <p:spPr bwMode="auto">
              <a:xfrm rot="5400000">
                <a:off x="1288" y="1289"/>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46" name="Text Box 72"/>
              <p:cNvSpPr txBox="1">
                <a:spLocks noChangeArrowheads="1"/>
              </p:cNvSpPr>
              <p:nvPr/>
            </p:nvSpPr>
            <p:spPr bwMode="auto">
              <a:xfrm>
                <a:off x="1089" y="1597"/>
                <a:ext cx="644" cy="1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a:solidFill>
                      <a:srgbClr val="000000"/>
                    </a:solidFill>
                    <a:latin typeface="Arial" charset="0"/>
                  </a:rPr>
                  <a:t>奖励供应商，供应商降级/取消通知单</a:t>
                </a:r>
              </a:p>
            </p:txBody>
          </p:sp>
        </p:grpSp>
        <p:grpSp>
          <p:nvGrpSpPr>
            <p:cNvPr id="124" name="Group 73"/>
            <p:cNvGrpSpPr>
              <a:grpSpLocks/>
            </p:cNvGrpSpPr>
            <p:nvPr/>
          </p:nvGrpSpPr>
          <p:grpSpPr bwMode="auto">
            <a:xfrm>
              <a:off x="3070224" y="4715818"/>
              <a:ext cx="1404000" cy="276225"/>
              <a:chOff x="1043" y="1535"/>
              <a:chExt cx="736" cy="247"/>
            </a:xfrm>
          </p:grpSpPr>
          <p:sp>
            <p:nvSpPr>
              <p:cNvPr id="143" name="Rectangle 74"/>
              <p:cNvSpPr>
                <a:spLocks noChangeArrowheads="1"/>
              </p:cNvSpPr>
              <p:nvPr/>
            </p:nvSpPr>
            <p:spPr bwMode="auto">
              <a:xfrm rot="5400000">
                <a:off x="1287" y="1291"/>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44" name="Text Box 75"/>
              <p:cNvSpPr txBox="1">
                <a:spLocks noChangeArrowheads="1"/>
              </p:cNvSpPr>
              <p:nvPr/>
            </p:nvSpPr>
            <p:spPr bwMode="auto">
              <a:xfrm>
                <a:off x="1043" y="1597"/>
                <a:ext cx="722" cy="14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dirty="0">
                    <a:solidFill>
                      <a:srgbClr val="000000"/>
                    </a:solidFill>
                    <a:latin typeface="Arial" charset="0"/>
                  </a:rPr>
                  <a:t>通知分析员更新数据</a:t>
                </a:r>
              </a:p>
            </p:txBody>
          </p:sp>
        </p:grpSp>
        <p:cxnSp>
          <p:nvCxnSpPr>
            <p:cNvPr id="125" name="AutoShape 76"/>
            <p:cNvCxnSpPr>
              <a:cxnSpLocks noChangeShapeType="1"/>
            </p:cNvCxnSpPr>
            <p:nvPr/>
          </p:nvCxnSpPr>
          <p:spPr bwMode="auto">
            <a:xfrm rot="5400000" flipV="1">
              <a:off x="3837781" y="1486049"/>
              <a:ext cx="1588" cy="2889250"/>
            </a:xfrm>
            <a:prstGeom prst="bentConnector3">
              <a:avLst>
                <a:gd name="adj1" fmla="val -6100005"/>
              </a:avLst>
            </a:prstGeom>
            <a:noFill/>
            <a:ln w="6350">
              <a:solidFill>
                <a:schemeClr val="tx1"/>
              </a:solidFill>
              <a:miter lim="800000"/>
              <a:headEnd type="arrow" w="sm" len="sm"/>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26" name="AutoShape 77"/>
            <p:cNvCxnSpPr>
              <a:cxnSpLocks noChangeShapeType="1"/>
              <a:stCxn id="139" idx="3"/>
              <a:endCxn id="154" idx="1"/>
            </p:cNvCxnSpPr>
            <p:nvPr/>
          </p:nvCxnSpPr>
          <p:spPr bwMode="auto">
            <a:xfrm>
              <a:off x="3830004" y="3644219"/>
              <a:ext cx="10680" cy="171987"/>
            </a:xfrm>
            <a:prstGeom prst="straightConnector1">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27" name="AutoShape 78"/>
            <p:cNvCxnSpPr>
              <a:cxnSpLocks noChangeShapeType="1"/>
              <a:stCxn id="154" idx="3"/>
              <a:endCxn id="152" idx="1"/>
            </p:cNvCxnSpPr>
            <p:nvPr/>
          </p:nvCxnSpPr>
          <p:spPr bwMode="auto">
            <a:xfrm rot="16200000" flipH="1">
              <a:off x="5221921" y="2717616"/>
              <a:ext cx="148652" cy="2911126"/>
            </a:xfrm>
            <a:prstGeom prst="bentConnector5">
              <a:avLst>
                <a:gd name="adj1" fmla="val 249759"/>
                <a:gd name="adj2" fmla="val 74560"/>
                <a:gd name="adj3" fmla="val -53782"/>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28" name="AutoShape 79"/>
            <p:cNvCxnSpPr>
              <a:cxnSpLocks noChangeShapeType="1"/>
            </p:cNvCxnSpPr>
            <p:nvPr/>
          </p:nvCxnSpPr>
          <p:spPr bwMode="auto">
            <a:xfrm rot="5400000">
              <a:off x="6138671" y="4368986"/>
              <a:ext cx="288000" cy="648000"/>
            </a:xfrm>
            <a:prstGeom prst="bentConnector2">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29" name="AutoShape 80"/>
            <p:cNvCxnSpPr>
              <a:cxnSpLocks noChangeShapeType="1"/>
              <a:stCxn id="152" idx="3"/>
              <a:endCxn id="148" idx="1"/>
            </p:cNvCxnSpPr>
            <p:nvPr/>
          </p:nvCxnSpPr>
          <p:spPr bwMode="auto">
            <a:xfrm rot="5400000">
              <a:off x="6445423" y="4830118"/>
              <a:ext cx="612775" cy="0"/>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30" name="AutoShape 81"/>
            <p:cNvCxnSpPr>
              <a:cxnSpLocks noChangeShapeType="1"/>
              <a:stCxn id="150" idx="2"/>
              <a:endCxn id="143" idx="0"/>
            </p:cNvCxnSpPr>
            <p:nvPr/>
          </p:nvCxnSpPr>
          <p:spPr bwMode="auto">
            <a:xfrm rot="10800000" flipV="1">
              <a:off x="4473272" y="4849727"/>
              <a:ext cx="188693" cy="4764"/>
            </a:xfrm>
            <a:prstGeom prst="bentConnector3">
              <a:avLst>
                <a:gd name="adj1" fmla="val 50000"/>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31" name="AutoShape 82"/>
            <p:cNvCxnSpPr>
              <a:cxnSpLocks noChangeShapeType="1"/>
              <a:stCxn id="148" idx="3"/>
              <a:endCxn id="145" idx="1"/>
            </p:cNvCxnSpPr>
            <p:nvPr/>
          </p:nvCxnSpPr>
          <p:spPr bwMode="auto">
            <a:xfrm rot="5400000">
              <a:off x="6451954" y="5352586"/>
              <a:ext cx="239713" cy="360000"/>
            </a:xfrm>
            <a:prstGeom prst="bentConnector3">
              <a:avLst>
                <a:gd name="adj1" fmla="val 49667"/>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nvGrpSpPr>
            <p:cNvPr id="132" name="Group 83"/>
            <p:cNvGrpSpPr>
              <a:grpSpLocks/>
            </p:cNvGrpSpPr>
            <p:nvPr/>
          </p:nvGrpSpPr>
          <p:grpSpPr bwMode="auto">
            <a:xfrm>
              <a:off x="3101975" y="2442518"/>
              <a:ext cx="1439863" cy="276225"/>
              <a:chOff x="2085" y="2195"/>
              <a:chExt cx="687" cy="220"/>
            </a:xfrm>
          </p:grpSpPr>
          <p:sp>
            <p:nvSpPr>
              <p:cNvPr id="141" name="Rectangle 84"/>
              <p:cNvSpPr>
                <a:spLocks noChangeArrowheads="1"/>
              </p:cNvSpPr>
              <p:nvPr/>
            </p:nvSpPr>
            <p:spPr bwMode="auto">
              <a:xfrm rot="5400000">
                <a:off x="2319" y="1964"/>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42" name="Text Box 85"/>
              <p:cNvSpPr txBox="1">
                <a:spLocks noChangeArrowheads="1"/>
              </p:cNvSpPr>
              <p:nvPr/>
            </p:nvSpPr>
            <p:spPr bwMode="auto">
              <a:xfrm>
                <a:off x="2128" y="2258"/>
                <a:ext cx="601" cy="11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a:solidFill>
                      <a:srgbClr val="000000"/>
                    </a:solidFill>
                    <a:latin typeface="Arial" charset="0"/>
                  </a:rPr>
                  <a:t>准备供应商评分表</a:t>
                </a:r>
              </a:p>
            </p:txBody>
          </p:sp>
        </p:grpSp>
        <p:grpSp>
          <p:nvGrpSpPr>
            <p:cNvPr id="133" name="Group 86"/>
            <p:cNvGrpSpPr>
              <a:grpSpLocks/>
            </p:cNvGrpSpPr>
            <p:nvPr/>
          </p:nvGrpSpPr>
          <p:grpSpPr bwMode="auto">
            <a:xfrm>
              <a:off x="3173413" y="3364855"/>
              <a:ext cx="1311275" cy="276225"/>
              <a:chOff x="2085" y="2195"/>
              <a:chExt cx="687" cy="220"/>
            </a:xfrm>
          </p:grpSpPr>
          <p:sp>
            <p:nvSpPr>
              <p:cNvPr id="139" name="Rectangle 87"/>
              <p:cNvSpPr>
                <a:spLocks noChangeArrowheads="1"/>
              </p:cNvSpPr>
              <p:nvPr/>
            </p:nvSpPr>
            <p:spPr bwMode="auto">
              <a:xfrm rot="5400000">
                <a:off x="2319" y="1964"/>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40" name="Text Box 88"/>
              <p:cNvSpPr txBox="1">
                <a:spLocks noChangeArrowheads="1"/>
              </p:cNvSpPr>
              <p:nvPr/>
            </p:nvSpPr>
            <p:spPr bwMode="auto">
              <a:xfrm>
                <a:off x="2128" y="2258"/>
                <a:ext cx="601" cy="11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GB">
                    <a:solidFill>
                      <a:srgbClr val="000000"/>
                    </a:solidFill>
                    <a:latin typeface="Arial" charset="0"/>
                  </a:rPr>
                  <a:t>输入评估数据</a:t>
                </a:r>
              </a:p>
            </p:txBody>
          </p:sp>
        </p:grpSp>
        <p:cxnSp>
          <p:nvCxnSpPr>
            <p:cNvPr id="134" name="AutoShape 89"/>
            <p:cNvCxnSpPr>
              <a:cxnSpLocks noChangeShapeType="1"/>
              <a:stCxn id="141" idx="3"/>
              <a:endCxn id="162" idx="1"/>
            </p:cNvCxnSpPr>
            <p:nvPr/>
          </p:nvCxnSpPr>
          <p:spPr bwMode="auto">
            <a:xfrm>
              <a:off x="3822700" y="2720330"/>
              <a:ext cx="6350" cy="195263"/>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35" name="AutoShape 90"/>
            <p:cNvCxnSpPr>
              <a:cxnSpLocks noChangeShapeType="1"/>
              <a:stCxn id="162" idx="3"/>
              <a:endCxn id="139" idx="1"/>
            </p:cNvCxnSpPr>
            <p:nvPr/>
          </p:nvCxnSpPr>
          <p:spPr bwMode="auto">
            <a:xfrm>
              <a:off x="3829050" y="3191818"/>
              <a:ext cx="0" cy="173037"/>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36" name="Text Box 91"/>
            <p:cNvSpPr txBox="1">
              <a:spLocks noChangeArrowheads="1"/>
            </p:cNvSpPr>
            <p:nvPr/>
          </p:nvSpPr>
          <p:spPr bwMode="auto">
            <a:xfrm>
              <a:off x="4402614" y="4285442"/>
              <a:ext cx="839974" cy="153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gn="l">
                <a:lnSpc>
                  <a:spcPct val="100000"/>
                </a:lnSpc>
                <a:spcBef>
                  <a:spcPct val="0"/>
                </a:spcBef>
                <a:defRPr/>
              </a:pPr>
              <a:r>
                <a:rPr lang="zh-CN" altLang="en-GB" sz="1000" dirty="0">
                  <a:solidFill>
                    <a:srgbClr val="000000"/>
                  </a:solidFill>
                  <a:latin typeface="Arial" charset="0"/>
                </a:rPr>
                <a:t> 提交评分报告 </a:t>
              </a:r>
            </a:p>
          </p:txBody>
        </p:sp>
        <p:sp>
          <p:nvSpPr>
            <p:cNvPr id="137" name="Text Box 92"/>
            <p:cNvSpPr txBox="1">
              <a:spLocks noChangeArrowheads="1"/>
            </p:cNvSpPr>
            <p:nvPr/>
          </p:nvSpPr>
          <p:spPr bwMode="auto">
            <a:xfrm>
              <a:off x="4185058" y="4482131"/>
              <a:ext cx="1458733" cy="153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gn="r">
                <a:lnSpc>
                  <a:spcPct val="100000"/>
                </a:lnSpc>
                <a:spcBef>
                  <a:spcPct val="0"/>
                </a:spcBef>
                <a:defRPr/>
              </a:pPr>
              <a:r>
                <a:rPr lang="zh-CN" altLang="en-GB" sz="1000" dirty="0">
                  <a:solidFill>
                    <a:srgbClr val="000000"/>
                  </a:solidFill>
                  <a:latin typeface="Arial" charset="0"/>
                </a:rPr>
                <a:t> 抄送财务</a:t>
              </a:r>
              <a:r>
                <a:rPr lang="en-US" altLang="zh-CN" sz="1000" dirty="0">
                  <a:solidFill>
                    <a:srgbClr val="000000"/>
                  </a:solidFill>
                  <a:latin typeface="Arial" charset="0"/>
                </a:rPr>
                <a:t>/</a:t>
              </a:r>
              <a:r>
                <a:rPr lang="zh-CN" altLang="en-GB" sz="1000" dirty="0">
                  <a:solidFill>
                    <a:srgbClr val="000000"/>
                  </a:solidFill>
                  <a:latin typeface="Arial" charset="0"/>
                </a:rPr>
                <a:t>质量</a:t>
              </a:r>
              <a:r>
                <a:rPr lang="en-US" altLang="zh-CN" sz="1000" dirty="0">
                  <a:solidFill>
                    <a:srgbClr val="000000"/>
                  </a:solidFill>
                  <a:latin typeface="Arial" charset="0"/>
                </a:rPr>
                <a:t>/</a:t>
              </a:r>
              <a:r>
                <a:rPr lang="zh-CN" altLang="en-GB" sz="1000" dirty="0">
                  <a:solidFill>
                    <a:srgbClr val="000000"/>
                  </a:solidFill>
                  <a:latin typeface="Arial" charset="0"/>
                </a:rPr>
                <a:t>技术</a:t>
              </a:r>
              <a:r>
                <a:rPr lang="en-US" altLang="zh-CN" sz="1000" dirty="0">
                  <a:solidFill>
                    <a:srgbClr val="000000"/>
                  </a:solidFill>
                  <a:latin typeface="Arial" charset="0"/>
                </a:rPr>
                <a:t>/</a:t>
              </a:r>
              <a:r>
                <a:rPr lang="zh-CN" altLang="en-GB" sz="1000" dirty="0">
                  <a:solidFill>
                    <a:srgbClr val="000000"/>
                  </a:solidFill>
                  <a:latin typeface="Arial" charset="0"/>
                </a:rPr>
                <a:t>生产 </a:t>
              </a:r>
            </a:p>
          </p:txBody>
        </p:sp>
        <p:cxnSp>
          <p:nvCxnSpPr>
            <p:cNvPr id="138" name="AutoShape 93"/>
            <p:cNvCxnSpPr>
              <a:cxnSpLocks noChangeShapeType="1"/>
            </p:cNvCxnSpPr>
            <p:nvPr/>
          </p:nvCxnSpPr>
          <p:spPr bwMode="auto">
            <a:xfrm rot="5400000">
              <a:off x="5008735" y="5293668"/>
              <a:ext cx="612775" cy="0"/>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graphicFrame>
        <p:nvGraphicFramePr>
          <p:cNvPr id="186" name="Group 196"/>
          <p:cNvGraphicFramePr>
            <a:graphicFrameLocks noGrp="1"/>
          </p:cNvGraphicFramePr>
          <p:nvPr>
            <p:ph sz="half" idx="2"/>
          </p:nvPr>
        </p:nvGraphicFramePr>
        <p:xfrm>
          <a:off x="6011863" y="2436813"/>
          <a:ext cx="2952750" cy="1512889"/>
        </p:xfrm>
        <a:graphic>
          <a:graphicData uri="http://schemas.openxmlformats.org/drawingml/2006/table">
            <a:tbl>
              <a:tblPr/>
              <a:tblGrid>
                <a:gridCol w="1104900">
                  <a:extLst>
                    <a:ext uri="{9D8B030D-6E8A-4147-A177-3AD203B41FA5}">
                      <a16:colId xmlns:a16="http://schemas.microsoft.com/office/drawing/2014/main" val="20000"/>
                    </a:ext>
                  </a:extLst>
                </a:gridCol>
                <a:gridCol w="479425">
                  <a:extLst>
                    <a:ext uri="{9D8B030D-6E8A-4147-A177-3AD203B41FA5}">
                      <a16:colId xmlns:a16="http://schemas.microsoft.com/office/drawing/2014/main" val="20001"/>
                    </a:ext>
                  </a:extLst>
                </a:gridCol>
                <a:gridCol w="449262">
                  <a:extLst>
                    <a:ext uri="{9D8B030D-6E8A-4147-A177-3AD203B41FA5}">
                      <a16:colId xmlns:a16="http://schemas.microsoft.com/office/drawing/2014/main" val="20002"/>
                    </a:ext>
                  </a:extLst>
                </a:gridCol>
                <a:gridCol w="592138">
                  <a:extLst>
                    <a:ext uri="{9D8B030D-6E8A-4147-A177-3AD203B41FA5}">
                      <a16:colId xmlns:a16="http://schemas.microsoft.com/office/drawing/2014/main" val="20003"/>
                    </a:ext>
                  </a:extLst>
                </a:gridCol>
                <a:gridCol w="327025">
                  <a:extLst>
                    <a:ext uri="{9D8B030D-6E8A-4147-A177-3AD203B41FA5}">
                      <a16:colId xmlns:a16="http://schemas.microsoft.com/office/drawing/2014/main" val="20004"/>
                    </a:ext>
                  </a:extLst>
                </a:gridCol>
              </a:tblGrid>
              <a:tr h="263525">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黑体" charset="0"/>
                          <a:cs typeface="黑体" charset="0"/>
                        </a:rPr>
                        <a:t>指标</a:t>
                      </a:r>
                    </a:p>
                  </a:txBody>
                  <a:tcPr marL="0" marR="18000" marT="0" marB="0" anchor="ct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黑体" charset="0"/>
                          <a:cs typeface="黑体" charset="0"/>
                        </a:rPr>
                        <a:t>权重</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pl-PL" altLang="zh-CN" sz="1600" b="0" i="0" u="none" strike="noStrike" cap="none" normalizeH="0" baseline="0">
                          <a:ln>
                            <a:noFill/>
                          </a:ln>
                          <a:solidFill>
                            <a:schemeClr val="tx1"/>
                          </a:solidFill>
                          <a:effectLst/>
                          <a:latin typeface="Times New Roman" charset="0"/>
                          <a:ea typeface="黑体" charset="0"/>
                          <a:cs typeface="黑体" charset="0"/>
                        </a:rPr>
                        <a:t>Co.1</a:t>
                      </a:r>
                      <a:endParaRPr kumimoji="1" lang="en-US" altLang="zh-CN"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pl-PL" altLang="zh-CN" sz="1600" b="0" i="0" u="none" strike="noStrike" cap="none" normalizeH="0" baseline="0">
                          <a:ln>
                            <a:noFill/>
                          </a:ln>
                          <a:solidFill>
                            <a:schemeClr val="tx1"/>
                          </a:solidFill>
                          <a:effectLst/>
                          <a:latin typeface="Times New Roman" charset="0"/>
                          <a:ea typeface="黑体" charset="0"/>
                          <a:cs typeface="黑体" charset="0"/>
                        </a:rPr>
                        <a:t>Co.2</a:t>
                      </a:r>
                      <a:endParaRPr kumimoji="1" lang="en-US" altLang="zh-CN"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a:t>
                      </a:r>
                    </a:p>
                  </a:txBody>
                  <a:tcPr marL="0" marR="18000" marT="0" marB="0" anchor="ctr" anchorCtr="1" horzOverflow="overflow">
                    <a:lnL>
                      <a:noFill/>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320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200" b="0" i="0" u="none" strike="noStrike" cap="none" normalizeH="0" baseline="0">
                          <a:ln>
                            <a:noFill/>
                          </a:ln>
                          <a:solidFill>
                            <a:schemeClr val="tx1"/>
                          </a:solidFill>
                          <a:effectLst/>
                          <a:latin typeface="宋体" charset="0"/>
                          <a:ea typeface="宋体" charset="0"/>
                          <a:cs typeface="宋体" charset="0"/>
                        </a:rPr>
                        <a:t>价格低廉性</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214313">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200" b="0" i="0" u="none" strike="noStrike" cap="none" normalizeH="0" baseline="0">
                          <a:ln>
                            <a:noFill/>
                          </a:ln>
                          <a:solidFill>
                            <a:schemeClr val="tx1"/>
                          </a:solidFill>
                          <a:effectLst/>
                          <a:latin typeface="宋体" charset="0"/>
                          <a:ea typeface="宋体" charset="0"/>
                          <a:cs typeface="宋体" charset="0"/>
                        </a:rPr>
                        <a:t>质量可靠性</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07963">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200" b="0" i="0" u="none" strike="noStrike" cap="none" normalizeH="0" baseline="0">
                          <a:ln>
                            <a:noFill/>
                          </a:ln>
                          <a:solidFill>
                            <a:schemeClr val="tx1"/>
                          </a:solidFill>
                          <a:effectLst/>
                          <a:latin typeface="宋体" charset="0"/>
                          <a:ea typeface="宋体" charset="0"/>
                          <a:cs typeface="宋体" charset="0"/>
                        </a:rPr>
                        <a:t> </a:t>
                      </a:r>
                      <a:r>
                        <a:rPr kumimoji="1" lang="zh-CN" altLang="en-US" sz="1200" b="0" i="0" u="none" strike="noStrike" cap="none" normalizeH="0" baseline="0">
                          <a:ln>
                            <a:noFill/>
                          </a:ln>
                          <a:solidFill>
                            <a:schemeClr val="tx1"/>
                          </a:solidFill>
                          <a:effectLst/>
                          <a:latin typeface="宋体" charset="0"/>
                          <a:ea typeface="宋体" charset="0"/>
                          <a:cs typeface="宋体" charset="0"/>
                        </a:rPr>
                        <a:t>交货及时性</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207963">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200" b="0" i="0" u="none" strike="noStrike" cap="none" normalizeH="0" baseline="0">
                          <a:ln>
                            <a:noFill/>
                          </a:ln>
                          <a:solidFill>
                            <a:schemeClr val="tx1"/>
                          </a:solidFill>
                          <a:effectLst/>
                          <a:latin typeface="宋体" charset="0"/>
                          <a:ea typeface="宋体" charset="0"/>
                          <a:cs typeface="宋体" charset="0"/>
                        </a:rPr>
                        <a:t>顾客满意度</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206375">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en-US" altLang="zh-CN" sz="1200" b="0" i="0" u="none" strike="noStrike" cap="none" normalizeH="0" baseline="0">
                          <a:ln>
                            <a:noFill/>
                          </a:ln>
                          <a:solidFill>
                            <a:schemeClr val="tx1"/>
                          </a:solidFill>
                          <a:effectLst/>
                          <a:latin typeface="宋体" charset="0"/>
                          <a:ea typeface="宋体" charset="0"/>
                          <a:cs typeface="宋体" charset="0"/>
                        </a:rPr>
                        <a:t> </a:t>
                      </a:r>
                      <a:r>
                        <a:rPr kumimoji="1" lang="zh-CN" altLang="en-US" sz="1200" b="0" i="0" u="none" strike="noStrike" cap="none" normalizeH="0" baseline="0">
                          <a:ln>
                            <a:noFill/>
                          </a:ln>
                          <a:solidFill>
                            <a:schemeClr val="tx1"/>
                          </a:solidFill>
                          <a:effectLst/>
                          <a:latin typeface="宋体" charset="0"/>
                          <a:ea typeface="宋体" charset="0"/>
                          <a:cs typeface="宋体" charset="0"/>
                        </a:rPr>
                        <a:t>沟通正确率</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209550">
                <a:tc>
                  <a:txBody>
                    <a:bodyPr/>
                    <a:lstStyle/>
                    <a:p>
                      <a:pPr marL="0" marR="0" lvl="0" indent="0" algn="ctr" defTabSz="914400" rtl="0" eaLnBrk="1" fontAlgn="base" latinLnBrk="0" hangingPunct="1">
                        <a:lnSpc>
                          <a:spcPct val="80000"/>
                        </a:lnSpc>
                        <a:spcBef>
                          <a:spcPct val="0"/>
                        </a:spcBef>
                        <a:spcAft>
                          <a:spcPct val="0"/>
                        </a:spcAft>
                        <a:buClr>
                          <a:srgbClr val="FF0000"/>
                        </a:buClr>
                        <a:buSzTx/>
                        <a:buFontTx/>
                        <a:buNone/>
                        <a:tabLst/>
                      </a:pPr>
                      <a:r>
                        <a:rPr kumimoji="1" lang="zh-CN" altLang="en-US" sz="1200" b="0" i="0" u="none" strike="noStrike" cap="none" normalizeH="0" baseline="0">
                          <a:ln>
                            <a:noFill/>
                          </a:ln>
                          <a:solidFill>
                            <a:schemeClr val="tx1"/>
                          </a:solidFill>
                          <a:effectLst/>
                          <a:latin typeface="宋体" charset="0"/>
                          <a:ea typeface="宋体" charset="0"/>
                          <a:cs typeface="宋体" charset="0"/>
                        </a:rPr>
                        <a:t>新品开发期</a:t>
                      </a:r>
                      <a:endParaRPr kumimoji="1" lang="zh-CN" altLang="en-US" sz="1200" b="0" i="0" u="none" strike="noStrike" cap="none" normalizeH="0" baseline="-25000">
                        <a:ln>
                          <a:noFill/>
                        </a:ln>
                        <a:solidFill>
                          <a:schemeClr val="tx1"/>
                        </a:solidFill>
                        <a:effectLst/>
                        <a:latin typeface="宋体" charset="0"/>
                        <a:ea typeface="宋体" charset="0"/>
                        <a:cs typeface="宋体" charset="0"/>
                      </a:endParaRPr>
                    </a:p>
                  </a:txBody>
                  <a:tcPr marL="0" marR="18000" marT="0" marB="0" anchor="ctr" anchorCtr="1" horzOverflow="overflow">
                    <a:lnL cap="flat">
                      <a:noFill/>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a:noFill/>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201034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6"/>
                                        </p:tgtEl>
                                        <p:attrNameLst>
                                          <p:attrName>style.visibility</p:attrName>
                                        </p:attrNameLst>
                                      </p:cBhvr>
                                      <p:to>
                                        <p:strVal val="visible"/>
                                      </p:to>
                                    </p:set>
                                    <p:anim calcmode="lin" valueType="num">
                                      <p:cBhvr additive="base">
                                        <p:cTn id="7" dur="500" fill="hold"/>
                                        <p:tgtEl>
                                          <p:spTgt spid="186"/>
                                        </p:tgtEl>
                                        <p:attrNameLst>
                                          <p:attrName>ppt_x</p:attrName>
                                        </p:attrNameLst>
                                      </p:cBhvr>
                                      <p:tavLst>
                                        <p:tav tm="0">
                                          <p:val>
                                            <p:strVal val="#ppt_x"/>
                                          </p:val>
                                        </p:tav>
                                        <p:tav tm="100000">
                                          <p:val>
                                            <p:strVal val="#ppt_x"/>
                                          </p:val>
                                        </p:tav>
                                      </p:tavLst>
                                    </p:anim>
                                    <p:anim calcmode="lin" valueType="num">
                                      <p:cBhvr additive="base">
                                        <p:cTn id="8" dur="500" fill="hold"/>
                                        <p:tgtEl>
                                          <p:spTgt spid="1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幻灯片编号占位符 7"/>
          <p:cNvSpPr>
            <a:spLocks noGrp="1"/>
          </p:cNvSpPr>
          <p:nvPr>
            <p:ph type="sldNum" sz="quarter" idx="12"/>
          </p:nvPr>
        </p:nvSpPr>
        <p:spPr/>
        <p:txBody>
          <a:bodyPr/>
          <a:lstStyle/>
          <a:p>
            <a:pPr>
              <a:defRPr/>
            </a:pPr>
            <a:fld id="{470B1D1B-EDF4-C142-AAC4-61DECE9C1396}" type="slidenum">
              <a:rPr lang="en-US" altLang="zh-CN"/>
              <a:pPr>
                <a:defRPr/>
              </a:pPr>
              <a:t>105</a:t>
            </a:fld>
            <a:endParaRPr lang="en-US" altLang="zh-CN"/>
          </a:p>
        </p:txBody>
      </p:sp>
      <p:sp>
        <p:nvSpPr>
          <p:cNvPr id="2145284" name="Rectangle 4"/>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供货合作关系</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指标权重</a:t>
            </a:r>
          </a:p>
        </p:txBody>
      </p:sp>
      <p:sp>
        <p:nvSpPr>
          <p:cNvPr id="2145285" name="Rectangle 5"/>
          <p:cNvSpPr>
            <a:spLocks noGrp="1" noChangeArrowheads="1"/>
          </p:cNvSpPr>
          <p:nvPr>
            <p:ph type="body" sz="half" idx="1"/>
          </p:nvPr>
        </p:nvSpPr>
        <p:spPr>
          <a:xfrm>
            <a:off x="273745" y="764902"/>
            <a:ext cx="3960813" cy="431800"/>
          </a:xfrm>
          <a:solidFill>
            <a:srgbClr val="DDDDDD"/>
          </a:solidFill>
        </p:spPr>
        <p:txBody>
          <a:bodyPr/>
          <a:lstStyle/>
          <a:p>
            <a:pPr>
              <a:lnSpc>
                <a:spcPct val="75000"/>
              </a:lnSpc>
              <a:defRPr/>
            </a:pPr>
            <a:r>
              <a:rPr lang="zh-CN" altLang="en-US" sz="2400"/>
              <a:t>指标权重如何科学分配？</a:t>
            </a:r>
            <a:endParaRPr lang="zh-CN" altLang="en-US" sz="2400" b="0"/>
          </a:p>
        </p:txBody>
      </p:sp>
      <p:graphicFrame>
        <p:nvGraphicFramePr>
          <p:cNvPr id="2145680" name="Group 400"/>
          <p:cNvGraphicFramePr>
            <a:graphicFrameLocks noGrp="1"/>
          </p:cNvGraphicFramePr>
          <p:nvPr>
            <p:ph sz="quarter" idx="2"/>
          </p:nvPr>
        </p:nvGraphicFramePr>
        <p:xfrm>
          <a:off x="489645" y="2277789"/>
          <a:ext cx="4608512" cy="2374902"/>
        </p:xfrm>
        <a:graphic>
          <a:graphicData uri="http://schemas.openxmlformats.org/drawingml/2006/table">
            <a:tbl>
              <a:tblPr/>
              <a:tblGrid>
                <a:gridCol w="1169060">
                  <a:extLst>
                    <a:ext uri="{9D8B030D-6E8A-4147-A177-3AD203B41FA5}">
                      <a16:colId xmlns:a16="http://schemas.microsoft.com/office/drawing/2014/main" val="20000"/>
                    </a:ext>
                  </a:extLst>
                </a:gridCol>
                <a:gridCol w="344534">
                  <a:extLst>
                    <a:ext uri="{9D8B030D-6E8A-4147-A177-3AD203B41FA5}">
                      <a16:colId xmlns:a16="http://schemas.microsoft.com/office/drawing/2014/main" val="20001"/>
                    </a:ext>
                  </a:extLst>
                </a:gridCol>
                <a:gridCol w="510911">
                  <a:extLst>
                    <a:ext uri="{9D8B030D-6E8A-4147-A177-3AD203B41FA5}">
                      <a16:colId xmlns:a16="http://schemas.microsoft.com/office/drawing/2014/main" val="20002"/>
                    </a:ext>
                  </a:extLst>
                </a:gridCol>
                <a:gridCol w="555084">
                  <a:extLst>
                    <a:ext uri="{9D8B030D-6E8A-4147-A177-3AD203B41FA5}">
                      <a16:colId xmlns:a16="http://schemas.microsoft.com/office/drawing/2014/main" val="20003"/>
                    </a:ext>
                  </a:extLst>
                </a:gridCol>
                <a:gridCol w="534469">
                  <a:extLst>
                    <a:ext uri="{9D8B030D-6E8A-4147-A177-3AD203B41FA5}">
                      <a16:colId xmlns:a16="http://schemas.microsoft.com/office/drawing/2014/main" val="20004"/>
                    </a:ext>
                  </a:extLst>
                </a:gridCol>
                <a:gridCol w="531525">
                  <a:extLst>
                    <a:ext uri="{9D8B030D-6E8A-4147-A177-3AD203B41FA5}">
                      <a16:colId xmlns:a16="http://schemas.microsoft.com/office/drawing/2014/main" val="20005"/>
                    </a:ext>
                  </a:extLst>
                </a:gridCol>
                <a:gridCol w="532997">
                  <a:extLst>
                    <a:ext uri="{9D8B030D-6E8A-4147-A177-3AD203B41FA5}">
                      <a16:colId xmlns:a16="http://schemas.microsoft.com/office/drawing/2014/main" val="20006"/>
                    </a:ext>
                  </a:extLst>
                </a:gridCol>
                <a:gridCol w="429932">
                  <a:extLst>
                    <a:ext uri="{9D8B030D-6E8A-4147-A177-3AD203B41FA5}">
                      <a16:colId xmlns:a16="http://schemas.microsoft.com/office/drawing/2014/main" val="20007"/>
                    </a:ext>
                  </a:extLst>
                </a:gridCol>
              </a:tblGrid>
              <a:tr h="334963">
                <a:tc gridSpan="2">
                  <a:txBody>
                    <a:bodyPr/>
                    <a:lstStyle/>
                    <a:p>
                      <a:pPr marL="342900" marR="0" lvl="0" indent="-342900" algn="ctr" defTabSz="914400" rtl="0" eaLnBrk="1" fontAlgn="base" latinLnBrk="0" hangingPunct="1">
                        <a:lnSpc>
                          <a:spcPct val="13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指标</a:t>
                      </a:r>
                    </a:p>
                  </a:txBody>
                  <a:tcPr marL="18000" marR="18000" marT="0" marB="0" anchor="ct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1</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w="12700"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2</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3</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4</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dirty="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dirty="0">
                          <a:ln>
                            <a:noFill/>
                          </a:ln>
                          <a:solidFill>
                            <a:schemeClr val="tx1"/>
                          </a:solidFill>
                          <a:effectLst/>
                          <a:latin typeface="Times New Roman" charset="0"/>
                          <a:ea typeface="宋体" charset="0"/>
                          <a:cs typeface="Times New Roman" charset="0"/>
                        </a:rPr>
                        <a:t>5</a:t>
                      </a:r>
                      <a:endParaRPr kumimoji="1" lang="en-US" altLang="zh-CN" sz="1600" b="1" i="0" u="none" strike="noStrike" cap="none" normalizeH="0" baseline="0" dirty="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6</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cap="flat">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3375">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价格低廉性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horzOverflow="overflow">
                    <a:lnL cap="flat">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1</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w="12700"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1/4</a:t>
                      </a:r>
                    </a:p>
                  </a:txBody>
                  <a:tcPr marL="18000" marR="18000" marT="0"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3</a:t>
                      </a:r>
                    </a:p>
                  </a:txBody>
                  <a:tcPr marL="18000" marR="18000" marT="0" marB="0"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质量可靠性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2</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4</a:t>
                      </a:r>
                    </a:p>
                  </a:txBody>
                  <a:tcPr marL="18000" marR="1800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7</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9</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31788">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a:ln>
                            <a:noFill/>
                          </a:ln>
                          <a:solidFill>
                            <a:schemeClr val="tx1"/>
                          </a:solidFill>
                          <a:effectLst/>
                          <a:latin typeface="Times New Roman" charset="0"/>
                          <a:ea typeface="黑体" charset="0"/>
                          <a:cs typeface="黑体" charset="0"/>
                        </a:rPr>
                        <a:t>交货及时性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3</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6</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34963">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顾客满意度</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4</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1/7</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1/3</a:t>
                      </a:r>
                    </a:p>
                  </a:txBody>
                  <a:tcPr marL="18000" marR="1800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33375">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a:ln>
                            <a:noFill/>
                          </a:ln>
                          <a:solidFill>
                            <a:schemeClr val="tx1"/>
                          </a:solidFill>
                          <a:effectLst/>
                          <a:latin typeface="Times New Roman" charset="0"/>
                          <a:ea typeface="黑体" charset="0"/>
                          <a:cs typeface="黑体" charset="0"/>
                        </a:rPr>
                        <a:t>沟通正确率</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5</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1/3</a:t>
                      </a:r>
                    </a:p>
                  </a:txBody>
                  <a:tcPr marL="18000" marR="1800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1/9</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1/6</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1/5</a:t>
                      </a:r>
                    </a:p>
                  </a:txBody>
                  <a:tcPr marL="18000" marR="1800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34963">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新品开发期</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18000" marR="18000" marT="0" marB="0" anchor="ctr" anchorCtr="1" horzOverflow="overflow">
                    <a:lnL cap="flat">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1" i="0" u="none" strike="noStrike" cap="none" normalizeH="0" baseline="0">
                          <a:ln>
                            <a:noFill/>
                          </a:ln>
                          <a:solidFill>
                            <a:schemeClr val="tx1"/>
                          </a:solidFill>
                          <a:effectLst/>
                          <a:latin typeface="Times New Roman" charset="0"/>
                          <a:ea typeface="宋体" charset="0"/>
                          <a:cs typeface="Times New Roman" charset="0"/>
                        </a:rPr>
                        <a:t>U</a:t>
                      </a:r>
                      <a:r>
                        <a:rPr kumimoji="1" lang="en-US" altLang="zh-CN" sz="1600" b="1" i="0" u="none" strike="noStrike" cap="none" normalizeH="0" baseline="-30000">
                          <a:ln>
                            <a:noFill/>
                          </a:ln>
                          <a:solidFill>
                            <a:schemeClr val="tx1"/>
                          </a:solidFill>
                          <a:effectLst/>
                          <a:latin typeface="Times New Roman" charset="0"/>
                          <a:ea typeface="宋体" charset="0"/>
                          <a:cs typeface="Times New Roman" charset="0"/>
                        </a:rPr>
                        <a:t>6</a:t>
                      </a:r>
                      <a:endParaRPr kumimoji="1" lang="en-US" altLang="zh-CN" sz="1600" b="1"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a:noFill/>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p>
                  </a:txBody>
                  <a:tcPr marL="18000" marR="18000" marT="0" marB="0" anchor="ctr" horzOverflow="overflow">
                    <a:lnL w="12700"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18000" marR="18000" marT="0" marB="0"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3</a:t>
                      </a:r>
                    </a:p>
                  </a:txBody>
                  <a:tcPr marL="18000" marR="18000" marT="0" marB="0"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5</a:t>
                      </a:r>
                    </a:p>
                  </a:txBody>
                  <a:tcPr marL="18000" marR="18000" marT="0" marB="0"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1</a:t>
                      </a:r>
                    </a:p>
                  </a:txBody>
                  <a:tcPr marL="18000" marR="18000" marT="0" marB="0" anchor="ctr" horzOverflow="overflow">
                    <a:lnL>
                      <a:noFill/>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145583" name="Rectangle 303"/>
          <p:cNvSpPr>
            <a:spLocks noChangeArrowheads="1"/>
          </p:cNvSpPr>
          <p:nvPr/>
        </p:nvSpPr>
        <p:spPr bwMode="auto">
          <a:xfrm>
            <a:off x="273745" y="1196702"/>
            <a:ext cx="3457575"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75000"/>
              </a:lnSpc>
              <a:buClr>
                <a:srgbClr val="FF0000"/>
              </a:buClr>
              <a:defRPr/>
            </a:pPr>
            <a:r>
              <a:rPr lang="en-US" altLang="zh-CN" sz="2200" b="1" dirty="0">
                <a:ea typeface="黑体" charset="0"/>
                <a:cs typeface="黑体" charset="0"/>
              </a:rPr>
              <a:t>    </a:t>
            </a:r>
            <a:r>
              <a:rPr lang="zh-CN" altLang="en-US" sz="2200" b="1" dirty="0">
                <a:ea typeface="黑体" charset="0"/>
                <a:cs typeface="黑体" charset="0"/>
              </a:rPr>
              <a:t>层次分析法确定权重：</a:t>
            </a:r>
            <a:endParaRPr lang="en-US" altLang="zh-CN" sz="2200" b="1" dirty="0">
              <a:ea typeface="黑体" charset="0"/>
              <a:cs typeface="黑体" charset="0"/>
            </a:endParaRPr>
          </a:p>
          <a:p>
            <a:pPr marL="742950" lvl="1" indent="-285750" algn="l">
              <a:lnSpc>
                <a:spcPct val="75000"/>
              </a:lnSpc>
              <a:buClr>
                <a:srgbClr val="009900"/>
              </a:buClr>
              <a:buFont typeface="Wingdings" charset="0"/>
              <a:buChar char="§"/>
              <a:defRPr/>
            </a:pPr>
            <a:r>
              <a:rPr lang="zh-CN" altLang="en-US" sz="1600" dirty="0">
                <a:ea typeface="黑体" charset="0"/>
                <a:cs typeface="黑体" charset="0"/>
              </a:rPr>
              <a:t>用标度客观量化主观判断</a:t>
            </a:r>
            <a:endParaRPr lang="en-US" altLang="zh-CN" sz="1600" dirty="0">
              <a:ea typeface="黑体" charset="0"/>
              <a:cs typeface="黑体" charset="0"/>
            </a:endParaRPr>
          </a:p>
          <a:p>
            <a:pPr marL="742950" lvl="1" indent="-285750" algn="l">
              <a:lnSpc>
                <a:spcPct val="75000"/>
              </a:lnSpc>
              <a:buClr>
                <a:srgbClr val="009900"/>
              </a:buClr>
              <a:buFont typeface="Wingdings" charset="0"/>
              <a:buChar char="§"/>
              <a:defRPr/>
            </a:pPr>
            <a:r>
              <a:rPr lang="zh-CN" altLang="en-US" sz="1600" dirty="0">
                <a:ea typeface="黑体" charset="0"/>
                <a:cs typeface="黑体" charset="0"/>
              </a:rPr>
              <a:t>两两比较</a:t>
            </a:r>
            <a:r>
              <a:rPr lang="en-US" altLang="zh-CN" sz="1600" dirty="0">
                <a:cs typeface="Times New Roman" charset="0"/>
              </a:rPr>
              <a:t>→</a:t>
            </a:r>
            <a:r>
              <a:rPr lang="zh-CN" altLang="en-US" sz="1600" dirty="0">
                <a:ea typeface="黑体" charset="0"/>
                <a:cs typeface="黑体" charset="0"/>
              </a:rPr>
              <a:t>建立判断矩阵</a:t>
            </a:r>
            <a:endParaRPr lang="en-US" altLang="zh-CN" sz="1600" dirty="0">
              <a:ea typeface="黑体" charset="0"/>
              <a:cs typeface="黑体" charset="0"/>
            </a:endParaRPr>
          </a:p>
          <a:p>
            <a:pPr marL="742950" lvl="1" indent="-285750" algn="l">
              <a:lnSpc>
                <a:spcPct val="75000"/>
              </a:lnSpc>
              <a:buClr>
                <a:srgbClr val="009900"/>
              </a:buClr>
              <a:buFont typeface="Wingdings" charset="0"/>
              <a:buChar char="§"/>
              <a:defRPr/>
            </a:pPr>
            <a:r>
              <a:rPr lang="zh-CN" altLang="en-US" sz="1600" dirty="0">
                <a:ea typeface="黑体" charset="0"/>
                <a:cs typeface="黑体" charset="0"/>
              </a:rPr>
              <a:t>矩阵特征向量</a:t>
            </a:r>
            <a:r>
              <a:rPr lang="en-US" altLang="zh-CN" sz="1600" dirty="0">
                <a:cs typeface="Times New Roman" charset="0"/>
              </a:rPr>
              <a:t>→</a:t>
            </a:r>
            <a:r>
              <a:rPr lang="zh-CN" altLang="en-US" sz="1600" dirty="0">
                <a:ea typeface="黑体" charset="0"/>
                <a:cs typeface="黑体" charset="0"/>
              </a:rPr>
              <a:t>权重向量</a:t>
            </a:r>
          </a:p>
        </p:txBody>
      </p:sp>
      <p:graphicFrame>
        <p:nvGraphicFramePr>
          <p:cNvPr id="2" name="表格 1"/>
          <p:cNvGraphicFramePr>
            <a:graphicFrameLocks noGrp="1"/>
          </p:cNvGraphicFramePr>
          <p:nvPr/>
        </p:nvGraphicFramePr>
        <p:xfrm>
          <a:off x="4471095" y="1196702"/>
          <a:ext cx="4227512" cy="904875"/>
        </p:xfrm>
        <a:graphic>
          <a:graphicData uri="http://schemas.openxmlformats.org/drawingml/2006/table">
            <a:tbl>
              <a:tblPr/>
              <a:tblGrid>
                <a:gridCol w="528439">
                  <a:extLst>
                    <a:ext uri="{9D8B030D-6E8A-4147-A177-3AD203B41FA5}">
                      <a16:colId xmlns:a16="http://schemas.microsoft.com/office/drawing/2014/main" val="20000"/>
                    </a:ext>
                  </a:extLst>
                </a:gridCol>
                <a:gridCol w="528439">
                  <a:extLst>
                    <a:ext uri="{9D8B030D-6E8A-4147-A177-3AD203B41FA5}">
                      <a16:colId xmlns:a16="http://schemas.microsoft.com/office/drawing/2014/main" val="20001"/>
                    </a:ext>
                  </a:extLst>
                </a:gridCol>
                <a:gridCol w="528439">
                  <a:extLst>
                    <a:ext uri="{9D8B030D-6E8A-4147-A177-3AD203B41FA5}">
                      <a16:colId xmlns:a16="http://schemas.microsoft.com/office/drawing/2014/main" val="20002"/>
                    </a:ext>
                  </a:extLst>
                </a:gridCol>
                <a:gridCol w="528439">
                  <a:extLst>
                    <a:ext uri="{9D8B030D-6E8A-4147-A177-3AD203B41FA5}">
                      <a16:colId xmlns:a16="http://schemas.microsoft.com/office/drawing/2014/main" val="20003"/>
                    </a:ext>
                  </a:extLst>
                </a:gridCol>
                <a:gridCol w="528439">
                  <a:extLst>
                    <a:ext uri="{9D8B030D-6E8A-4147-A177-3AD203B41FA5}">
                      <a16:colId xmlns:a16="http://schemas.microsoft.com/office/drawing/2014/main" val="20004"/>
                    </a:ext>
                  </a:extLst>
                </a:gridCol>
                <a:gridCol w="528439">
                  <a:extLst>
                    <a:ext uri="{9D8B030D-6E8A-4147-A177-3AD203B41FA5}">
                      <a16:colId xmlns:a16="http://schemas.microsoft.com/office/drawing/2014/main" val="20005"/>
                    </a:ext>
                  </a:extLst>
                </a:gridCol>
                <a:gridCol w="624853">
                  <a:extLst>
                    <a:ext uri="{9D8B030D-6E8A-4147-A177-3AD203B41FA5}">
                      <a16:colId xmlns:a16="http://schemas.microsoft.com/office/drawing/2014/main" val="20006"/>
                    </a:ext>
                  </a:extLst>
                </a:gridCol>
                <a:gridCol w="432025">
                  <a:extLst>
                    <a:ext uri="{9D8B030D-6E8A-4147-A177-3AD203B41FA5}">
                      <a16:colId xmlns:a16="http://schemas.microsoft.com/office/drawing/2014/main" val="20007"/>
                    </a:ext>
                  </a:extLst>
                </a:gridCol>
              </a:tblGrid>
              <a:tr h="359537">
                <a:tc>
                  <a:txBody>
                    <a:bodyPr/>
                    <a:lstStyle/>
                    <a:p>
                      <a:pPr algn="ctr" fontAlgn="ctr"/>
                      <a:r>
                        <a:rPr lang="zh-CN" altLang="en-US" sz="1600" b="0" i="0" u="none" strike="noStrike">
                          <a:solidFill>
                            <a:srgbClr val="000000"/>
                          </a:solidFill>
                          <a:effectLst/>
                          <a:latin typeface="黑体"/>
                        </a:rPr>
                        <a:t>标度</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1</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3</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5</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7</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9</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en-US" altLang="zh-CN" sz="1600" b="0" i="0" u="none" strike="noStrike">
                          <a:solidFill>
                            <a:srgbClr val="000000"/>
                          </a:solidFill>
                          <a:effectLst/>
                          <a:latin typeface="Times New Roman"/>
                        </a:rPr>
                        <a:t>2,4,6,8</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倒数</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0"/>
                  </a:ext>
                </a:extLst>
              </a:tr>
              <a:tr h="545338">
                <a:tc>
                  <a:txBody>
                    <a:bodyPr/>
                    <a:lstStyle/>
                    <a:p>
                      <a:pPr algn="ctr" fontAlgn="ctr"/>
                      <a:r>
                        <a:rPr lang="zh-CN" altLang="en-US" sz="1600" b="0" i="0" u="none" strike="noStrike">
                          <a:solidFill>
                            <a:srgbClr val="000000"/>
                          </a:solidFill>
                          <a:effectLst/>
                          <a:latin typeface="黑体"/>
                        </a:rPr>
                        <a:t>定义</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同等重要</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稍微重要</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明显重要</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强烈重要</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a:solidFill>
                            <a:srgbClr val="000000"/>
                          </a:solidFill>
                          <a:effectLst/>
                          <a:latin typeface="黑体"/>
                        </a:rPr>
                        <a:t>极端重要</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dirty="0">
                          <a:solidFill>
                            <a:srgbClr val="000000"/>
                          </a:solidFill>
                          <a:effectLst/>
                          <a:latin typeface="黑体"/>
                        </a:rPr>
                        <a:t>相邻折衷</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tc>
                  <a:txBody>
                    <a:bodyPr/>
                    <a:lstStyle/>
                    <a:p>
                      <a:pPr algn="ctr" fontAlgn="ctr"/>
                      <a:r>
                        <a:rPr lang="zh-CN" altLang="en-US" sz="1600" b="0" i="0" u="none" strike="noStrike" dirty="0">
                          <a:solidFill>
                            <a:srgbClr val="000000"/>
                          </a:solidFill>
                          <a:effectLst/>
                          <a:latin typeface="黑体"/>
                        </a:rPr>
                        <a:t>反比较</a:t>
                      </a:r>
                    </a:p>
                  </a:txBody>
                  <a:tcPr marL="12699" marR="12699" marT="12682" marB="0" anchor="ctr">
                    <a:lnL w="12700" cap="flat" cmpd="sng" algn="ctr">
                      <a:solidFill>
                        <a:srgbClr val="FF0000"/>
                      </a:solidFill>
                      <a:prstDash val="solid"/>
                      <a:round/>
                      <a:headEnd type="none" w="med" len="med"/>
                      <a:tailEnd type="none" w="med" len="med"/>
                    </a:lnL>
                    <a:lnR w="12700" cap="flat" cmpd="sng" algn="ctr">
                      <a:solidFill>
                        <a:srgbClr val="FF0000"/>
                      </a:solidFill>
                      <a:prstDash val="solid"/>
                      <a:round/>
                      <a:headEnd type="none" w="med" len="med"/>
                      <a:tailEnd type="none" w="med" len="med"/>
                    </a:lnR>
                    <a:lnT w="12700" cap="flat" cmpd="sng" algn="ctr">
                      <a:solidFill>
                        <a:srgbClr val="FF0000"/>
                      </a:solidFill>
                      <a:prstDash val="solid"/>
                      <a:round/>
                      <a:headEnd type="none" w="med" len="med"/>
                      <a:tailEnd type="none" w="med" len="med"/>
                    </a:lnT>
                    <a:lnB w="12700"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10" name="Group 5"/>
          <p:cNvGraphicFramePr>
            <a:graphicFrameLocks noGrp="1"/>
          </p:cNvGraphicFramePr>
          <p:nvPr/>
        </p:nvGraphicFramePr>
        <p:xfrm>
          <a:off x="5171183" y="2276202"/>
          <a:ext cx="2682875" cy="2376486"/>
        </p:xfrm>
        <a:graphic>
          <a:graphicData uri="http://schemas.openxmlformats.org/drawingml/2006/table">
            <a:tbl>
              <a:tblPr/>
              <a:tblGrid>
                <a:gridCol w="970214">
                  <a:extLst>
                    <a:ext uri="{9D8B030D-6E8A-4147-A177-3AD203B41FA5}">
                      <a16:colId xmlns:a16="http://schemas.microsoft.com/office/drawing/2014/main" val="20000"/>
                    </a:ext>
                  </a:extLst>
                </a:gridCol>
                <a:gridCol w="1011740">
                  <a:extLst>
                    <a:ext uri="{9D8B030D-6E8A-4147-A177-3AD203B41FA5}">
                      <a16:colId xmlns:a16="http://schemas.microsoft.com/office/drawing/2014/main" val="20001"/>
                    </a:ext>
                  </a:extLst>
                </a:gridCol>
                <a:gridCol w="700921">
                  <a:extLst>
                    <a:ext uri="{9D8B030D-6E8A-4147-A177-3AD203B41FA5}">
                      <a16:colId xmlns:a16="http://schemas.microsoft.com/office/drawing/2014/main" val="20002"/>
                    </a:ext>
                  </a:extLst>
                </a:gridCol>
              </a:tblGrid>
              <a:tr h="385976">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3000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各行求积</a:t>
                      </a:r>
                      <a:endParaRPr kumimoji="1" lang="zh-CN" altLang="en-US" sz="1600" b="1" i="0" u="none" strike="noStrike" cap="none" normalizeH="0" baseline="-30000" dirty="0">
                        <a:ln>
                          <a:noFill/>
                        </a:ln>
                        <a:solidFill>
                          <a:schemeClr val="tx1"/>
                        </a:solidFill>
                        <a:effectLst/>
                        <a:latin typeface="Times New Roman" charset="0"/>
                        <a:ea typeface="黑体" charset="0"/>
                        <a:cs typeface="黑体" charset="0"/>
                      </a:endParaRPr>
                    </a:p>
                  </a:txBody>
                  <a:tcPr marL="17996" marR="17996" marT="0" marB="0" anchor="ctr" horzOverflow="overflow">
                    <a:lnL w="9525"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开</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6</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次方</a:t>
                      </a:r>
                      <a:endParaRPr kumimoji="1" lang="zh-CN" altLang="en-US" sz="1600" b="1" i="1" u="none" strike="noStrike" cap="none" normalizeH="0" baseline="-30000" dirty="0">
                        <a:ln>
                          <a:noFill/>
                        </a:ln>
                        <a:solidFill>
                          <a:schemeClr val="tx1"/>
                        </a:solidFill>
                        <a:effectLst/>
                        <a:latin typeface="Times New Roman" charset="0"/>
                        <a:ea typeface="黑体" charset="0"/>
                        <a:cs typeface="黑体" charset="0"/>
                      </a:endParaRP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归一化</a:t>
                      </a:r>
                      <a:endParaRPr kumimoji="1" lang="zh-CN" altLang="en-US" sz="1600" b="1" i="1" u="none" strike="noStrike" cap="none" normalizeH="0" baseline="-30000" dirty="0">
                        <a:ln>
                          <a:noFill/>
                        </a:ln>
                        <a:solidFill>
                          <a:schemeClr val="tx1"/>
                        </a:solidFill>
                        <a:effectLst/>
                        <a:latin typeface="Times New Roman" charset="0"/>
                        <a:ea typeface="黑体" charset="0"/>
                        <a:cs typeface="黑体" charset="0"/>
                      </a:endParaRP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0224">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0.3750</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0.8492</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0.1071</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32367">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1008</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3.1665</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0.3994</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332367">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12</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1.5131</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0.1909</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336658">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0.0238</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0.5364</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0.0677</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329447">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0.0006</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0.2918</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0.0368</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29447">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15</a:t>
                      </a:r>
                    </a:p>
                  </a:txBody>
                  <a:tcPr marL="17996" marR="17996"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宋体" charset="0"/>
                        </a:rPr>
                        <a:t>1.5704</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0.1981</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17996" marR="17996"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graphicFrame>
        <p:nvGraphicFramePr>
          <p:cNvPr id="16" name="Object 176"/>
          <p:cNvGraphicFramePr>
            <a:graphicFrameLocks noChangeAspect="1"/>
          </p:cNvGraphicFramePr>
          <p:nvPr/>
        </p:nvGraphicFramePr>
        <p:xfrm>
          <a:off x="634108" y="5365477"/>
          <a:ext cx="2400300" cy="579437"/>
        </p:xfrm>
        <a:graphic>
          <a:graphicData uri="http://schemas.openxmlformats.org/presentationml/2006/ole">
            <mc:AlternateContent xmlns:mc="http://schemas.openxmlformats.org/markup-compatibility/2006">
              <mc:Choice xmlns:v="urn:schemas-microsoft-com:vml" Requires="v">
                <p:oleObj name="公式" r:id="rId2" imgW="1828800" imgH="444500" progId="Equation.3">
                  <p:embed/>
                </p:oleObj>
              </mc:Choice>
              <mc:Fallback>
                <p:oleObj name="公式" r:id="rId2" imgW="1828800" imgH="444500" progId="Equation.3">
                  <p:embed/>
                  <p:pic>
                    <p:nvPicPr>
                      <p:cNvPr id="16" name="Object 17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4108" y="5365477"/>
                        <a:ext cx="24003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graphicFrame>
        <p:nvGraphicFramePr>
          <p:cNvPr id="17" name="Object 178"/>
          <p:cNvGraphicFramePr>
            <a:graphicFrameLocks noChangeAspect="1"/>
          </p:cNvGraphicFramePr>
          <p:nvPr/>
        </p:nvGraphicFramePr>
        <p:xfrm>
          <a:off x="3370958" y="5365477"/>
          <a:ext cx="2303462" cy="620712"/>
        </p:xfrm>
        <a:graphic>
          <a:graphicData uri="http://schemas.openxmlformats.org/presentationml/2006/ole">
            <mc:AlternateContent xmlns:mc="http://schemas.openxmlformats.org/markup-compatibility/2006">
              <mc:Choice xmlns:v="urn:schemas-microsoft-com:vml" Requires="v">
                <p:oleObj name="公式" r:id="rId4" imgW="1511300" imgH="406400" progId="Equation.3">
                  <p:embed/>
                </p:oleObj>
              </mc:Choice>
              <mc:Fallback>
                <p:oleObj name="公式" r:id="rId4" imgW="1511300" imgH="406400" progId="Equation.3">
                  <p:embed/>
                  <p:pic>
                    <p:nvPicPr>
                      <p:cNvPr id="17" name="Object 1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70958" y="5365477"/>
                        <a:ext cx="2303462" cy="620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graphicFrame>
        <p:nvGraphicFramePr>
          <p:cNvPr id="18" name="Object 179"/>
          <p:cNvGraphicFramePr>
            <a:graphicFrameLocks noChangeAspect="1"/>
          </p:cNvGraphicFramePr>
          <p:nvPr/>
        </p:nvGraphicFramePr>
        <p:xfrm>
          <a:off x="6107808" y="5365477"/>
          <a:ext cx="2087562" cy="633412"/>
        </p:xfrm>
        <a:graphic>
          <a:graphicData uri="http://schemas.openxmlformats.org/presentationml/2006/ole">
            <mc:AlternateContent xmlns:mc="http://schemas.openxmlformats.org/markup-compatibility/2006">
              <mc:Choice xmlns:v="urn:schemas-microsoft-com:vml" Requires="v">
                <p:oleObj name="公式" r:id="rId6" imgW="1282700" imgH="393700" progId="Equation.3">
                  <p:embed/>
                </p:oleObj>
              </mc:Choice>
              <mc:Fallback>
                <p:oleObj name="公式" r:id="rId6" imgW="1282700" imgH="393700" progId="Equation.3">
                  <p:embed/>
                  <p:pic>
                    <p:nvPicPr>
                      <p:cNvPr id="18" name="Object 1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07808" y="5365477"/>
                        <a:ext cx="2087562" cy="6334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sp>
        <p:nvSpPr>
          <p:cNvPr id="19" name="Rectangle 180"/>
          <p:cNvSpPr>
            <a:spLocks noChangeArrowheads="1"/>
          </p:cNvSpPr>
          <p:nvPr/>
        </p:nvSpPr>
        <p:spPr bwMode="auto">
          <a:xfrm>
            <a:off x="251520" y="4797152"/>
            <a:ext cx="2687638" cy="5032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spcBef>
                <a:spcPct val="10000"/>
              </a:spcBef>
              <a:buClr>
                <a:srgbClr val="FF0000"/>
              </a:buClr>
              <a:buFontTx/>
              <a:buChar char="•"/>
              <a:defRPr/>
            </a:pPr>
            <a:r>
              <a:rPr lang="zh-CN" altLang="en-US" sz="2600" b="1" dirty="0">
                <a:ea typeface="黑体" charset="0"/>
                <a:cs typeface="黑体" charset="0"/>
              </a:rPr>
              <a:t>一致性检验</a:t>
            </a:r>
            <a:endParaRPr lang="zh-CN" altLang="en-US" sz="2600" b="1" i="1" dirty="0">
              <a:ea typeface="黑体" charset="0"/>
              <a:cs typeface="黑体" charset="0"/>
            </a:endParaRPr>
          </a:p>
        </p:txBody>
      </p:sp>
      <p:grpSp>
        <p:nvGrpSpPr>
          <p:cNvPr id="20" name="Group 181"/>
          <p:cNvGrpSpPr>
            <a:grpSpLocks/>
          </p:cNvGrpSpPr>
          <p:nvPr/>
        </p:nvGrpSpPr>
        <p:grpSpPr bwMode="auto">
          <a:xfrm>
            <a:off x="2650233" y="4787627"/>
            <a:ext cx="5761037" cy="504825"/>
            <a:chOff x="-3" y="-3"/>
            <a:chExt cx="3127" cy="870"/>
          </a:xfrm>
        </p:grpSpPr>
        <p:grpSp>
          <p:nvGrpSpPr>
            <p:cNvPr id="149646" name="Group 182"/>
            <p:cNvGrpSpPr>
              <a:grpSpLocks/>
            </p:cNvGrpSpPr>
            <p:nvPr/>
          </p:nvGrpSpPr>
          <p:grpSpPr bwMode="auto">
            <a:xfrm>
              <a:off x="0" y="0"/>
              <a:ext cx="3121" cy="864"/>
              <a:chOff x="0" y="0"/>
              <a:chExt cx="3121" cy="864"/>
            </a:xfrm>
          </p:grpSpPr>
          <p:grpSp>
            <p:nvGrpSpPr>
              <p:cNvPr id="149648" name="Group 183"/>
              <p:cNvGrpSpPr>
                <a:grpSpLocks/>
              </p:cNvGrpSpPr>
              <p:nvPr/>
            </p:nvGrpSpPr>
            <p:grpSpPr bwMode="auto">
              <a:xfrm>
                <a:off x="0" y="0"/>
                <a:ext cx="466" cy="480"/>
                <a:chOff x="0" y="0"/>
                <a:chExt cx="466" cy="480"/>
              </a:xfrm>
            </p:grpSpPr>
            <p:sp>
              <p:nvSpPr>
                <p:cNvPr id="81" name="Rectangle 184"/>
                <p:cNvSpPr>
                  <a:spLocks noChangeArrowheads="1"/>
                </p:cNvSpPr>
                <p:nvPr/>
              </p:nvSpPr>
              <p:spPr bwMode="auto">
                <a:xfrm>
                  <a:off x="43" y="0"/>
                  <a:ext cx="380"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zh-CN" altLang="en-US" sz="1600"/>
                    <a:t>阶数</a:t>
                  </a:r>
                  <a:r>
                    <a:rPr lang="en-US" altLang="zh-CN" sz="1600" i="1"/>
                    <a:t>n</a:t>
                  </a:r>
                  <a:endParaRPr lang="en-US" altLang="zh-CN" sz="1600"/>
                </a:p>
              </p:txBody>
            </p:sp>
            <p:sp>
              <p:nvSpPr>
                <p:cNvPr id="82" name="Rectangle 185"/>
                <p:cNvSpPr>
                  <a:spLocks noChangeArrowheads="1"/>
                </p:cNvSpPr>
                <p:nvPr/>
              </p:nvSpPr>
              <p:spPr bwMode="auto">
                <a:xfrm>
                  <a:off x="0" y="0"/>
                  <a:ext cx="466"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49" name="Group 186"/>
              <p:cNvGrpSpPr>
                <a:grpSpLocks/>
              </p:cNvGrpSpPr>
              <p:nvPr/>
            </p:nvGrpSpPr>
            <p:grpSpPr bwMode="auto">
              <a:xfrm>
                <a:off x="466" y="0"/>
                <a:ext cx="295" cy="480"/>
                <a:chOff x="466" y="0"/>
                <a:chExt cx="295" cy="480"/>
              </a:xfrm>
            </p:grpSpPr>
            <p:sp>
              <p:nvSpPr>
                <p:cNvPr id="79" name="Rectangle 187"/>
                <p:cNvSpPr>
                  <a:spLocks noChangeArrowheads="1"/>
                </p:cNvSpPr>
                <p:nvPr/>
              </p:nvSpPr>
              <p:spPr bwMode="auto">
                <a:xfrm>
                  <a:off x="509"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a:t>
                  </a:r>
                </a:p>
              </p:txBody>
            </p:sp>
            <p:sp>
              <p:nvSpPr>
                <p:cNvPr id="80" name="Rectangle 188"/>
                <p:cNvSpPr>
                  <a:spLocks noChangeArrowheads="1"/>
                </p:cNvSpPr>
                <p:nvPr/>
              </p:nvSpPr>
              <p:spPr bwMode="auto">
                <a:xfrm>
                  <a:off x="466" y="0"/>
                  <a:ext cx="295"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0" name="Group 189"/>
              <p:cNvGrpSpPr>
                <a:grpSpLocks/>
              </p:cNvGrpSpPr>
              <p:nvPr/>
            </p:nvGrpSpPr>
            <p:grpSpPr bwMode="auto">
              <a:xfrm>
                <a:off x="761" y="0"/>
                <a:ext cx="295" cy="480"/>
                <a:chOff x="761" y="0"/>
                <a:chExt cx="295" cy="480"/>
              </a:xfrm>
            </p:grpSpPr>
            <p:sp>
              <p:nvSpPr>
                <p:cNvPr id="77" name="Rectangle 190"/>
                <p:cNvSpPr>
                  <a:spLocks noChangeArrowheads="1"/>
                </p:cNvSpPr>
                <p:nvPr/>
              </p:nvSpPr>
              <p:spPr bwMode="auto">
                <a:xfrm>
                  <a:off x="804"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2</a:t>
                  </a:r>
                </a:p>
              </p:txBody>
            </p:sp>
            <p:sp>
              <p:nvSpPr>
                <p:cNvPr id="78" name="Rectangle 191"/>
                <p:cNvSpPr>
                  <a:spLocks noChangeArrowheads="1"/>
                </p:cNvSpPr>
                <p:nvPr/>
              </p:nvSpPr>
              <p:spPr bwMode="auto">
                <a:xfrm>
                  <a:off x="760" y="0"/>
                  <a:ext cx="296"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1" name="Group 192"/>
              <p:cNvGrpSpPr>
                <a:grpSpLocks/>
              </p:cNvGrpSpPr>
              <p:nvPr/>
            </p:nvGrpSpPr>
            <p:grpSpPr bwMode="auto">
              <a:xfrm>
                <a:off x="1056" y="0"/>
                <a:ext cx="295" cy="480"/>
                <a:chOff x="1056" y="0"/>
                <a:chExt cx="295" cy="480"/>
              </a:xfrm>
            </p:grpSpPr>
            <p:sp>
              <p:nvSpPr>
                <p:cNvPr id="75" name="Rectangle 193"/>
                <p:cNvSpPr>
                  <a:spLocks noChangeArrowheads="1"/>
                </p:cNvSpPr>
                <p:nvPr/>
              </p:nvSpPr>
              <p:spPr bwMode="auto">
                <a:xfrm>
                  <a:off x="1099"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3</a:t>
                  </a:r>
                </a:p>
              </p:txBody>
            </p:sp>
            <p:sp>
              <p:nvSpPr>
                <p:cNvPr id="76" name="Rectangle 194"/>
                <p:cNvSpPr>
                  <a:spLocks noChangeArrowheads="1"/>
                </p:cNvSpPr>
                <p:nvPr/>
              </p:nvSpPr>
              <p:spPr bwMode="auto">
                <a:xfrm>
                  <a:off x="1056" y="0"/>
                  <a:ext cx="295"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2" name="Group 195"/>
              <p:cNvGrpSpPr>
                <a:grpSpLocks/>
              </p:cNvGrpSpPr>
              <p:nvPr/>
            </p:nvGrpSpPr>
            <p:grpSpPr bwMode="auto">
              <a:xfrm>
                <a:off x="1351" y="0"/>
                <a:ext cx="295" cy="480"/>
                <a:chOff x="1351" y="0"/>
                <a:chExt cx="295" cy="480"/>
              </a:xfrm>
            </p:grpSpPr>
            <p:sp>
              <p:nvSpPr>
                <p:cNvPr id="73" name="Rectangle 196"/>
                <p:cNvSpPr>
                  <a:spLocks noChangeArrowheads="1"/>
                </p:cNvSpPr>
                <p:nvPr/>
              </p:nvSpPr>
              <p:spPr bwMode="auto">
                <a:xfrm>
                  <a:off x="1394"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4</a:t>
                  </a:r>
                </a:p>
              </p:txBody>
            </p:sp>
            <p:sp>
              <p:nvSpPr>
                <p:cNvPr id="74" name="Rectangle 197"/>
                <p:cNvSpPr>
                  <a:spLocks noChangeArrowheads="1"/>
                </p:cNvSpPr>
                <p:nvPr/>
              </p:nvSpPr>
              <p:spPr bwMode="auto">
                <a:xfrm>
                  <a:off x="1351" y="0"/>
                  <a:ext cx="296"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3" name="Group 198"/>
              <p:cNvGrpSpPr>
                <a:grpSpLocks/>
              </p:cNvGrpSpPr>
              <p:nvPr/>
            </p:nvGrpSpPr>
            <p:grpSpPr bwMode="auto">
              <a:xfrm>
                <a:off x="1646" y="0"/>
                <a:ext cx="295" cy="480"/>
                <a:chOff x="1646" y="0"/>
                <a:chExt cx="295" cy="480"/>
              </a:xfrm>
            </p:grpSpPr>
            <p:sp>
              <p:nvSpPr>
                <p:cNvPr id="71" name="Rectangle 199"/>
                <p:cNvSpPr>
                  <a:spLocks noChangeArrowheads="1"/>
                </p:cNvSpPr>
                <p:nvPr/>
              </p:nvSpPr>
              <p:spPr bwMode="auto">
                <a:xfrm>
                  <a:off x="1689"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5</a:t>
                  </a:r>
                </a:p>
              </p:txBody>
            </p:sp>
            <p:sp>
              <p:nvSpPr>
                <p:cNvPr id="72" name="Rectangle 200"/>
                <p:cNvSpPr>
                  <a:spLocks noChangeArrowheads="1"/>
                </p:cNvSpPr>
                <p:nvPr/>
              </p:nvSpPr>
              <p:spPr bwMode="auto">
                <a:xfrm>
                  <a:off x="1646" y="0"/>
                  <a:ext cx="295"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4" name="Group 201"/>
              <p:cNvGrpSpPr>
                <a:grpSpLocks/>
              </p:cNvGrpSpPr>
              <p:nvPr/>
            </p:nvGrpSpPr>
            <p:grpSpPr bwMode="auto">
              <a:xfrm>
                <a:off x="1941" y="0"/>
                <a:ext cx="295" cy="480"/>
                <a:chOff x="1941" y="0"/>
                <a:chExt cx="295" cy="480"/>
              </a:xfrm>
            </p:grpSpPr>
            <p:sp>
              <p:nvSpPr>
                <p:cNvPr id="69" name="Rectangle 202"/>
                <p:cNvSpPr>
                  <a:spLocks noChangeArrowheads="1"/>
                </p:cNvSpPr>
                <p:nvPr/>
              </p:nvSpPr>
              <p:spPr bwMode="auto">
                <a:xfrm>
                  <a:off x="1984"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6</a:t>
                  </a:r>
                </a:p>
              </p:txBody>
            </p:sp>
            <p:sp>
              <p:nvSpPr>
                <p:cNvPr id="70" name="Rectangle 203"/>
                <p:cNvSpPr>
                  <a:spLocks noChangeArrowheads="1"/>
                </p:cNvSpPr>
                <p:nvPr/>
              </p:nvSpPr>
              <p:spPr bwMode="auto">
                <a:xfrm>
                  <a:off x="1941" y="0"/>
                  <a:ext cx="296"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5" name="Group 204"/>
              <p:cNvGrpSpPr>
                <a:grpSpLocks/>
              </p:cNvGrpSpPr>
              <p:nvPr/>
            </p:nvGrpSpPr>
            <p:grpSpPr bwMode="auto">
              <a:xfrm>
                <a:off x="2236" y="0"/>
                <a:ext cx="295" cy="480"/>
                <a:chOff x="2236" y="0"/>
                <a:chExt cx="295" cy="480"/>
              </a:xfrm>
            </p:grpSpPr>
            <p:sp>
              <p:nvSpPr>
                <p:cNvPr id="67" name="Rectangle 205"/>
                <p:cNvSpPr>
                  <a:spLocks noChangeArrowheads="1"/>
                </p:cNvSpPr>
                <p:nvPr/>
              </p:nvSpPr>
              <p:spPr bwMode="auto">
                <a:xfrm>
                  <a:off x="2280"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7</a:t>
                  </a:r>
                </a:p>
              </p:txBody>
            </p:sp>
            <p:sp>
              <p:nvSpPr>
                <p:cNvPr id="68" name="Rectangle 206"/>
                <p:cNvSpPr>
                  <a:spLocks noChangeArrowheads="1"/>
                </p:cNvSpPr>
                <p:nvPr/>
              </p:nvSpPr>
              <p:spPr bwMode="auto">
                <a:xfrm>
                  <a:off x="2236" y="0"/>
                  <a:ext cx="295"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6" name="Group 207"/>
              <p:cNvGrpSpPr>
                <a:grpSpLocks/>
              </p:cNvGrpSpPr>
              <p:nvPr/>
            </p:nvGrpSpPr>
            <p:grpSpPr bwMode="auto">
              <a:xfrm>
                <a:off x="2531" y="0"/>
                <a:ext cx="295" cy="480"/>
                <a:chOff x="2531" y="0"/>
                <a:chExt cx="295" cy="480"/>
              </a:xfrm>
            </p:grpSpPr>
            <p:sp>
              <p:nvSpPr>
                <p:cNvPr id="65" name="Rectangle 208"/>
                <p:cNvSpPr>
                  <a:spLocks noChangeArrowheads="1"/>
                </p:cNvSpPr>
                <p:nvPr/>
              </p:nvSpPr>
              <p:spPr bwMode="auto">
                <a:xfrm>
                  <a:off x="2574"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8</a:t>
                  </a:r>
                </a:p>
              </p:txBody>
            </p:sp>
            <p:sp>
              <p:nvSpPr>
                <p:cNvPr id="66" name="Rectangle 209"/>
                <p:cNvSpPr>
                  <a:spLocks noChangeArrowheads="1"/>
                </p:cNvSpPr>
                <p:nvPr/>
              </p:nvSpPr>
              <p:spPr bwMode="auto">
                <a:xfrm>
                  <a:off x="2531" y="0"/>
                  <a:ext cx="296"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7" name="Group 210"/>
              <p:cNvGrpSpPr>
                <a:grpSpLocks/>
              </p:cNvGrpSpPr>
              <p:nvPr/>
            </p:nvGrpSpPr>
            <p:grpSpPr bwMode="auto">
              <a:xfrm>
                <a:off x="2826" y="0"/>
                <a:ext cx="295" cy="480"/>
                <a:chOff x="2826" y="0"/>
                <a:chExt cx="295" cy="480"/>
              </a:xfrm>
            </p:grpSpPr>
            <p:sp>
              <p:nvSpPr>
                <p:cNvPr id="63" name="Rectangle 211"/>
                <p:cNvSpPr>
                  <a:spLocks noChangeArrowheads="1"/>
                </p:cNvSpPr>
                <p:nvPr/>
              </p:nvSpPr>
              <p:spPr bwMode="auto">
                <a:xfrm>
                  <a:off x="2872" y="0"/>
                  <a:ext cx="209" cy="4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9</a:t>
                  </a:r>
                  <a:endParaRPr lang="en-US" altLang="zh-CN" sz="2400"/>
                </a:p>
              </p:txBody>
            </p:sp>
            <p:sp>
              <p:nvSpPr>
                <p:cNvPr id="64" name="Rectangle 212"/>
                <p:cNvSpPr>
                  <a:spLocks noChangeArrowheads="1"/>
                </p:cNvSpPr>
                <p:nvPr/>
              </p:nvSpPr>
              <p:spPr bwMode="auto">
                <a:xfrm>
                  <a:off x="2828" y="0"/>
                  <a:ext cx="295" cy="484"/>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8" name="Group 213"/>
              <p:cNvGrpSpPr>
                <a:grpSpLocks/>
              </p:cNvGrpSpPr>
              <p:nvPr/>
            </p:nvGrpSpPr>
            <p:grpSpPr bwMode="auto">
              <a:xfrm>
                <a:off x="0" y="480"/>
                <a:ext cx="466" cy="384"/>
                <a:chOff x="0" y="480"/>
                <a:chExt cx="466" cy="384"/>
              </a:xfrm>
            </p:grpSpPr>
            <p:sp>
              <p:nvSpPr>
                <p:cNvPr id="61" name="Rectangle 214"/>
                <p:cNvSpPr>
                  <a:spLocks noChangeArrowheads="1"/>
                </p:cNvSpPr>
                <p:nvPr/>
              </p:nvSpPr>
              <p:spPr bwMode="auto">
                <a:xfrm>
                  <a:off x="43" y="481"/>
                  <a:ext cx="380"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i="1"/>
                    <a:t>R.I.</a:t>
                  </a:r>
                </a:p>
              </p:txBody>
            </p:sp>
            <p:sp>
              <p:nvSpPr>
                <p:cNvPr id="62" name="Rectangle 215"/>
                <p:cNvSpPr>
                  <a:spLocks noChangeArrowheads="1"/>
                </p:cNvSpPr>
                <p:nvPr/>
              </p:nvSpPr>
              <p:spPr bwMode="auto">
                <a:xfrm>
                  <a:off x="0" y="481"/>
                  <a:ext cx="466"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59" name="Group 216"/>
              <p:cNvGrpSpPr>
                <a:grpSpLocks/>
              </p:cNvGrpSpPr>
              <p:nvPr/>
            </p:nvGrpSpPr>
            <p:grpSpPr bwMode="auto">
              <a:xfrm>
                <a:off x="466" y="480"/>
                <a:ext cx="295" cy="384"/>
                <a:chOff x="466" y="480"/>
                <a:chExt cx="295" cy="384"/>
              </a:xfrm>
            </p:grpSpPr>
            <p:sp>
              <p:nvSpPr>
                <p:cNvPr id="59" name="Rectangle 217"/>
                <p:cNvSpPr>
                  <a:spLocks noChangeArrowheads="1"/>
                </p:cNvSpPr>
                <p:nvPr/>
              </p:nvSpPr>
              <p:spPr bwMode="auto">
                <a:xfrm>
                  <a:off x="509"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0</a:t>
                  </a:r>
                  <a:endParaRPr lang="en-US" altLang="zh-CN" sz="2400"/>
                </a:p>
              </p:txBody>
            </p:sp>
            <p:sp>
              <p:nvSpPr>
                <p:cNvPr id="60" name="Rectangle 218"/>
                <p:cNvSpPr>
                  <a:spLocks noChangeArrowheads="1"/>
                </p:cNvSpPr>
                <p:nvPr/>
              </p:nvSpPr>
              <p:spPr bwMode="auto">
                <a:xfrm>
                  <a:off x="466" y="481"/>
                  <a:ext cx="295"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0" name="Group 219"/>
              <p:cNvGrpSpPr>
                <a:grpSpLocks/>
              </p:cNvGrpSpPr>
              <p:nvPr/>
            </p:nvGrpSpPr>
            <p:grpSpPr bwMode="auto">
              <a:xfrm>
                <a:off x="761" y="480"/>
                <a:ext cx="295" cy="384"/>
                <a:chOff x="761" y="480"/>
                <a:chExt cx="295" cy="384"/>
              </a:xfrm>
            </p:grpSpPr>
            <p:sp>
              <p:nvSpPr>
                <p:cNvPr id="57" name="Rectangle 220"/>
                <p:cNvSpPr>
                  <a:spLocks noChangeArrowheads="1"/>
                </p:cNvSpPr>
                <p:nvPr/>
              </p:nvSpPr>
              <p:spPr bwMode="auto">
                <a:xfrm>
                  <a:off x="804"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0</a:t>
                  </a:r>
                  <a:endParaRPr lang="en-US" altLang="zh-CN" sz="2400"/>
                </a:p>
              </p:txBody>
            </p:sp>
            <p:sp>
              <p:nvSpPr>
                <p:cNvPr id="58" name="Rectangle 221"/>
                <p:cNvSpPr>
                  <a:spLocks noChangeArrowheads="1"/>
                </p:cNvSpPr>
                <p:nvPr/>
              </p:nvSpPr>
              <p:spPr bwMode="auto">
                <a:xfrm>
                  <a:off x="760" y="481"/>
                  <a:ext cx="296"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1" name="Group 222"/>
              <p:cNvGrpSpPr>
                <a:grpSpLocks/>
              </p:cNvGrpSpPr>
              <p:nvPr/>
            </p:nvGrpSpPr>
            <p:grpSpPr bwMode="auto">
              <a:xfrm>
                <a:off x="1056" y="480"/>
                <a:ext cx="295" cy="384"/>
                <a:chOff x="1056" y="480"/>
                <a:chExt cx="295" cy="384"/>
              </a:xfrm>
            </p:grpSpPr>
            <p:sp>
              <p:nvSpPr>
                <p:cNvPr id="55" name="Rectangle 223"/>
                <p:cNvSpPr>
                  <a:spLocks noChangeArrowheads="1"/>
                </p:cNvSpPr>
                <p:nvPr/>
              </p:nvSpPr>
              <p:spPr bwMode="auto">
                <a:xfrm>
                  <a:off x="1099"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0.58</a:t>
                  </a:r>
                  <a:endParaRPr lang="en-US" altLang="zh-CN" sz="2400"/>
                </a:p>
              </p:txBody>
            </p:sp>
            <p:sp>
              <p:nvSpPr>
                <p:cNvPr id="56" name="Rectangle 224"/>
                <p:cNvSpPr>
                  <a:spLocks noChangeArrowheads="1"/>
                </p:cNvSpPr>
                <p:nvPr/>
              </p:nvSpPr>
              <p:spPr bwMode="auto">
                <a:xfrm>
                  <a:off x="1056" y="481"/>
                  <a:ext cx="295"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2" name="Group 225"/>
              <p:cNvGrpSpPr>
                <a:grpSpLocks/>
              </p:cNvGrpSpPr>
              <p:nvPr/>
            </p:nvGrpSpPr>
            <p:grpSpPr bwMode="auto">
              <a:xfrm>
                <a:off x="1351" y="480"/>
                <a:ext cx="295" cy="384"/>
                <a:chOff x="1351" y="480"/>
                <a:chExt cx="295" cy="384"/>
              </a:xfrm>
            </p:grpSpPr>
            <p:sp>
              <p:nvSpPr>
                <p:cNvPr id="53" name="Rectangle 226"/>
                <p:cNvSpPr>
                  <a:spLocks noChangeArrowheads="1"/>
                </p:cNvSpPr>
                <p:nvPr/>
              </p:nvSpPr>
              <p:spPr bwMode="auto">
                <a:xfrm>
                  <a:off x="1394"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0.92</a:t>
                  </a:r>
                  <a:endParaRPr lang="en-US" altLang="zh-CN" sz="2400"/>
                </a:p>
              </p:txBody>
            </p:sp>
            <p:sp>
              <p:nvSpPr>
                <p:cNvPr id="54" name="Rectangle 227"/>
                <p:cNvSpPr>
                  <a:spLocks noChangeArrowheads="1"/>
                </p:cNvSpPr>
                <p:nvPr/>
              </p:nvSpPr>
              <p:spPr bwMode="auto">
                <a:xfrm>
                  <a:off x="1351" y="481"/>
                  <a:ext cx="296"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3" name="Group 228"/>
              <p:cNvGrpSpPr>
                <a:grpSpLocks/>
              </p:cNvGrpSpPr>
              <p:nvPr/>
            </p:nvGrpSpPr>
            <p:grpSpPr bwMode="auto">
              <a:xfrm>
                <a:off x="1646" y="480"/>
                <a:ext cx="295" cy="384"/>
                <a:chOff x="1646" y="480"/>
                <a:chExt cx="295" cy="384"/>
              </a:xfrm>
            </p:grpSpPr>
            <p:sp>
              <p:nvSpPr>
                <p:cNvPr id="51" name="Rectangle 229"/>
                <p:cNvSpPr>
                  <a:spLocks noChangeArrowheads="1"/>
                </p:cNvSpPr>
                <p:nvPr/>
              </p:nvSpPr>
              <p:spPr bwMode="auto">
                <a:xfrm>
                  <a:off x="1689"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1.12</a:t>
                  </a:r>
                  <a:endParaRPr lang="en-US" altLang="zh-CN" sz="2400"/>
                </a:p>
              </p:txBody>
            </p:sp>
            <p:sp>
              <p:nvSpPr>
                <p:cNvPr id="52" name="Rectangle 230"/>
                <p:cNvSpPr>
                  <a:spLocks noChangeArrowheads="1"/>
                </p:cNvSpPr>
                <p:nvPr/>
              </p:nvSpPr>
              <p:spPr bwMode="auto">
                <a:xfrm>
                  <a:off x="1646" y="481"/>
                  <a:ext cx="295"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4" name="Group 231"/>
              <p:cNvGrpSpPr>
                <a:grpSpLocks/>
              </p:cNvGrpSpPr>
              <p:nvPr/>
            </p:nvGrpSpPr>
            <p:grpSpPr bwMode="auto">
              <a:xfrm>
                <a:off x="1941" y="480"/>
                <a:ext cx="295" cy="384"/>
                <a:chOff x="1941" y="480"/>
                <a:chExt cx="295" cy="384"/>
              </a:xfrm>
            </p:grpSpPr>
            <p:sp>
              <p:nvSpPr>
                <p:cNvPr id="49" name="Rectangle 232"/>
                <p:cNvSpPr>
                  <a:spLocks noChangeArrowheads="1"/>
                </p:cNvSpPr>
                <p:nvPr/>
              </p:nvSpPr>
              <p:spPr bwMode="auto">
                <a:xfrm>
                  <a:off x="1984"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1.24</a:t>
                  </a:r>
                </a:p>
              </p:txBody>
            </p:sp>
            <p:sp>
              <p:nvSpPr>
                <p:cNvPr id="50" name="Rectangle 233"/>
                <p:cNvSpPr>
                  <a:spLocks noChangeArrowheads="1"/>
                </p:cNvSpPr>
                <p:nvPr/>
              </p:nvSpPr>
              <p:spPr bwMode="auto">
                <a:xfrm>
                  <a:off x="1941" y="481"/>
                  <a:ext cx="296"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5" name="Group 234"/>
              <p:cNvGrpSpPr>
                <a:grpSpLocks/>
              </p:cNvGrpSpPr>
              <p:nvPr/>
            </p:nvGrpSpPr>
            <p:grpSpPr bwMode="auto">
              <a:xfrm>
                <a:off x="2236" y="480"/>
                <a:ext cx="295" cy="384"/>
                <a:chOff x="2236" y="480"/>
                <a:chExt cx="295" cy="384"/>
              </a:xfrm>
            </p:grpSpPr>
            <p:sp>
              <p:nvSpPr>
                <p:cNvPr id="47" name="Rectangle 235"/>
                <p:cNvSpPr>
                  <a:spLocks noChangeArrowheads="1"/>
                </p:cNvSpPr>
                <p:nvPr/>
              </p:nvSpPr>
              <p:spPr bwMode="auto">
                <a:xfrm>
                  <a:off x="2280"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1.32</a:t>
                  </a:r>
                </a:p>
              </p:txBody>
            </p:sp>
            <p:sp>
              <p:nvSpPr>
                <p:cNvPr id="48" name="Rectangle 236"/>
                <p:cNvSpPr>
                  <a:spLocks noChangeArrowheads="1"/>
                </p:cNvSpPr>
                <p:nvPr/>
              </p:nvSpPr>
              <p:spPr bwMode="auto">
                <a:xfrm>
                  <a:off x="2236" y="481"/>
                  <a:ext cx="295"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6" name="Group 237"/>
              <p:cNvGrpSpPr>
                <a:grpSpLocks/>
              </p:cNvGrpSpPr>
              <p:nvPr/>
            </p:nvGrpSpPr>
            <p:grpSpPr bwMode="auto">
              <a:xfrm>
                <a:off x="2531" y="480"/>
                <a:ext cx="295" cy="384"/>
                <a:chOff x="2531" y="480"/>
                <a:chExt cx="295" cy="384"/>
              </a:xfrm>
            </p:grpSpPr>
            <p:sp>
              <p:nvSpPr>
                <p:cNvPr id="45" name="Rectangle 238"/>
                <p:cNvSpPr>
                  <a:spLocks noChangeArrowheads="1"/>
                </p:cNvSpPr>
                <p:nvPr/>
              </p:nvSpPr>
              <p:spPr bwMode="auto">
                <a:xfrm>
                  <a:off x="2574"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1.41</a:t>
                  </a:r>
                </a:p>
              </p:txBody>
            </p:sp>
            <p:sp>
              <p:nvSpPr>
                <p:cNvPr id="46" name="Rectangle 239"/>
                <p:cNvSpPr>
                  <a:spLocks noChangeArrowheads="1"/>
                </p:cNvSpPr>
                <p:nvPr/>
              </p:nvSpPr>
              <p:spPr bwMode="auto">
                <a:xfrm>
                  <a:off x="2531" y="481"/>
                  <a:ext cx="296"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nvGrpSpPr>
              <p:cNvPr id="149667" name="Group 240"/>
              <p:cNvGrpSpPr>
                <a:grpSpLocks/>
              </p:cNvGrpSpPr>
              <p:nvPr/>
            </p:nvGrpSpPr>
            <p:grpSpPr bwMode="auto">
              <a:xfrm>
                <a:off x="2826" y="480"/>
                <a:ext cx="295" cy="384"/>
                <a:chOff x="2826" y="480"/>
                <a:chExt cx="295" cy="384"/>
              </a:xfrm>
            </p:grpSpPr>
            <p:sp>
              <p:nvSpPr>
                <p:cNvPr id="43" name="Rectangle 241"/>
                <p:cNvSpPr>
                  <a:spLocks noChangeArrowheads="1"/>
                </p:cNvSpPr>
                <p:nvPr/>
              </p:nvSpPr>
              <p:spPr bwMode="auto">
                <a:xfrm>
                  <a:off x="2872" y="481"/>
                  <a:ext cx="209" cy="3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lnSpc>
                      <a:spcPct val="100000"/>
                    </a:lnSpc>
                    <a:spcBef>
                      <a:spcPct val="0"/>
                    </a:spcBef>
                    <a:defRPr/>
                  </a:pPr>
                  <a:r>
                    <a:rPr lang="en-US" altLang="zh-CN" sz="1600"/>
                    <a:t>1</a:t>
                  </a:r>
                  <a:r>
                    <a:rPr lang="en-US" altLang="zh-CN" sz="1000"/>
                    <a:t>.</a:t>
                  </a:r>
                  <a:r>
                    <a:rPr lang="en-US" altLang="zh-CN" sz="1600"/>
                    <a:t>45</a:t>
                  </a:r>
                  <a:endParaRPr lang="en-US" altLang="zh-CN" sz="2400"/>
                </a:p>
              </p:txBody>
            </p:sp>
            <p:sp>
              <p:nvSpPr>
                <p:cNvPr id="44" name="Rectangle 242"/>
                <p:cNvSpPr>
                  <a:spLocks noChangeArrowheads="1"/>
                </p:cNvSpPr>
                <p:nvPr/>
              </p:nvSpPr>
              <p:spPr bwMode="auto">
                <a:xfrm>
                  <a:off x="2828" y="481"/>
                  <a:ext cx="295" cy="383"/>
                </a:xfrm>
                <a:prstGeom prst="rect">
                  <a:avLst/>
                </a:prstGeom>
                <a:noFill/>
                <a:ln w="7">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grpSp>
        <p:sp>
          <p:nvSpPr>
            <p:cNvPr id="22" name="Rectangle 243"/>
            <p:cNvSpPr>
              <a:spLocks noChangeArrowheads="1"/>
            </p:cNvSpPr>
            <p:nvPr/>
          </p:nvSpPr>
          <p:spPr bwMode="auto">
            <a:xfrm>
              <a:off x="-3" y="-3"/>
              <a:ext cx="3127" cy="870"/>
            </a:xfrm>
            <a:prstGeom prst="rect">
              <a:avLst/>
            </a:prstGeom>
            <a:noFill/>
            <a:ln w="9525">
              <a:solidFill>
                <a:srgbClr val="A0A0A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0" anchor="ctr"/>
            <a:lstStyle/>
            <a:p>
              <a:pPr>
                <a:defRPr/>
              </a:pPr>
              <a:endParaRPr lang="zh-CN" altLang="en-US"/>
            </a:p>
          </p:txBody>
        </p:sp>
      </p:grpSp>
      <p:sp>
        <p:nvSpPr>
          <p:cNvPr id="83" name="Rectangle 244"/>
          <p:cNvSpPr>
            <a:spLocks noChangeArrowheads="1"/>
          </p:cNvSpPr>
          <p:nvPr/>
        </p:nvSpPr>
        <p:spPr bwMode="auto">
          <a:xfrm>
            <a:off x="972245" y="5948089"/>
            <a:ext cx="7007225" cy="3476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90000"/>
              </a:lnSpc>
              <a:spcBef>
                <a:spcPct val="10000"/>
              </a:spcBef>
              <a:buClr>
                <a:srgbClr val="FF9900"/>
              </a:buClr>
              <a:defRPr/>
            </a:pPr>
            <a:r>
              <a:rPr lang="en-US" altLang="zh-CN" sz="2000" i="1"/>
              <a:t>C.R.</a:t>
            </a:r>
            <a:r>
              <a:rPr lang="en-US" altLang="zh-CN" sz="2000"/>
              <a:t>&lt;0.1</a:t>
            </a:r>
            <a:r>
              <a:rPr lang="zh-CN" altLang="en-US" sz="2000"/>
              <a:t>时，即认为判断矩阵具有满意的一致性；反之不一致</a:t>
            </a:r>
          </a:p>
        </p:txBody>
      </p:sp>
      <p:graphicFrame>
        <p:nvGraphicFramePr>
          <p:cNvPr id="84" name="Group 5"/>
          <p:cNvGraphicFramePr>
            <a:graphicFrameLocks noGrp="1"/>
          </p:cNvGraphicFramePr>
          <p:nvPr/>
        </p:nvGraphicFramePr>
        <p:xfrm>
          <a:off x="7908033" y="2276202"/>
          <a:ext cx="700087" cy="2376486"/>
        </p:xfrm>
        <a:graphic>
          <a:graphicData uri="http://schemas.openxmlformats.org/drawingml/2006/table">
            <a:tbl>
              <a:tblPr/>
              <a:tblGrid>
                <a:gridCol w="700087">
                  <a:extLst>
                    <a:ext uri="{9D8B030D-6E8A-4147-A177-3AD203B41FA5}">
                      <a16:colId xmlns:a16="http://schemas.microsoft.com/office/drawing/2014/main" val="20000"/>
                    </a:ext>
                  </a:extLst>
                </a:gridCol>
              </a:tblGrid>
              <a:tr h="385976">
                <a:tc>
                  <a:txBody>
                    <a:bodyPr/>
                    <a:lstStyle/>
                    <a:p>
                      <a:pPr marL="342900" marR="0" lvl="0" indent="-34290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1" u="none" strike="noStrike" cap="none" normalizeH="0" baseline="0" dirty="0">
                          <a:ln>
                            <a:noFill/>
                          </a:ln>
                          <a:solidFill>
                            <a:schemeClr val="tx1"/>
                          </a:solidFill>
                          <a:effectLst/>
                          <a:latin typeface="Times New Roman" charset="0"/>
                          <a:ea typeface="黑体" charset="0"/>
                          <a:cs typeface="黑体" charset="0"/>
                        </a:rPr>
                        <a:t>AW</a:t>
                      </a:r>
                      <a:endParaRPr kumimoji="1" lang="zh-CN" altLang="en-US" sz="1800" b="1" i="1" u="none" strike="noStrike" cap="none" normalizeH="0" baseline="0" dirty="0">
                        <a:ln>
                          <a:noFill/>
                        </a:ln>
                        <a:solidFill>
                          <a:schemeClr val="tx1"/>
                        </a:solidFill>
                        <a:effectLst/>
                        <a:latin typeface="Times New Roman" charset="0"/>
                        <a:ea typeface="黑体" charset="0"/>
                        <a:cs typeface="黑体" charset="0"/>
                      </a:endParaRPr>
                    </a:p>
                  </a:txBody>
                  <a:tcPr marL="17975" marR="17975" marT="0" marB="0" anchor="ctr" horzOverflow="overflow">
                    <a:lnL w="9525" cap="flat" cmpd="sng" algn="ctr">
                      <a:solidFill>
                        <a:srgbClr val="000000"/>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022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0.6472 </a:t>
                      </a:r>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32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2.4108 </a:t>
                      </a:r>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32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1.1591 </a:t>
                      </a:r>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366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0.4134 </a:t>
                      </a:r>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2944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宋体" charset="0"/>
                          <a:cs typeface="Times New Roman" charset="0"/>
                        </a:rPr>
                        <a:t>0.2222 </a:t>
                      </a:r>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29447">
                <a:tc>
                  <a:txBody>
                    <a:bodyPr/>
                    <a:lstStyle/>
                    <a:p>
                      <a:r>
                        <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rPr>
                        <a:t>1.1900</a:t>
                      </a:r>
                      <a:endParaRPr lang="zh-CN" altLang="en-US" sz="1800" dirty="0"/>
                    </a:p>
                  </a:txBody>
                  <a:tcPr marL="17974" marR="17974" marT="0" marB="0" anchor="ctr" anchorCtr="1" horzOverflow="overflow">
                    <a:lnL w="9525" cap="flat" cmpd="sng" algn="ctr">
                      <a:solidFill>
                        <a:srgbClr val="000000"/>
                      </a:solidFill>
                      <a:prstDash val="solid"/>
                      <a:round/>
                      <a:headEnd type="none" w="med" len="med"/>
                      <a:tailEnd type="none" w="med" len="med"/>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58776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2145680"/>
                                        </p:tgtEl>
                                        <p:attrNameLst>
                                          <p:attrName>style.visibility</p:attrName>
                                        </p:attrNameLst>
                                      </p:cBhvr>
                                      <p:to>
                                        <p:strVal val="visible"/>
                                      </p:to>
                                    </p:set>
                                    <p:animEffect transition="in" filter="diamond(in)">
                                      <p:cBhvr>
                                        <p:cTn id="7" dur="2000"/>
                                        <p:tgtEl>
                                          <p:spTgt spid="214568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1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ppt_x"/>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fill="hold"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1+#ppt_h/2"/>
                                          </p:val>
                                        </p:tav>
                                        <p:tav tm="100000">
                                          <p:val>
                                            <p:strVal val="#ppt_y"/>
                                          </p:val>
                                        </p:tav>
                                      </p:tavLst>
                                    </p:anim>
                                  </p:childTnLst>
                                </p:cTn>
                              </p:par>
                            </p:childTnLst>
                          </p:cTn>
                        </p:par>
                        <p:par>
                          <p:cTn id="25" fill="hold" nodeType="afterGroup">
                            <p:stCondLst>
                              <p:cond delay="1000"/>
                            </p:stCondLst>
                            <p:childTnLst>
                              <p:par>
                                <p:cTn id="26" presetID="17" presetClass="entr" presetSubtype="10" fill="hold" nodeType="afterEffect">
                                  <p:stCondLst>
                                    <p:cond delay="0"/>
                                  </p:stCondLst>
                                  <p:childTnLst>
                                    <p:set>
                                      <p:cBhvr>
                                        <p:cTn id="27" dur="1" fill="hold">
                                          <p:stCondLst>
                                            <p:cond delay="0"/>
                                          </p:stCondLst>
                                        </p:cTn>
                                        <p:tgtEl>
                                          <p:spTgt spid="84"/>
                                        </p:tgtEl>
                                        <p:attrNameLst>
                                          <p:attrName>style.visibility</p:attrName>
                                        </p:attrNameLst>
                                      </p:cBhvr>
                                      <p:to>
                                        <p:strVal val="visible"/>
                                      </p:to>
                                    </p:set>
                                    <p:anim calcmode="lin" valueType="num">
                                      <p:cBhvr>
                                        <p:cTn id="28" dur="500" fill="hold"/>
                                        <p:tgtEl>
                                          <p:spTgt spid="84"/>
                                        </p:tgtEl>
                                        <p:attrNameLst>
                                          <p:attrName>ppt_w</p:attrName>
                                        </p:attrNameLst>
                                      </p:cBhvr>
                                      <p:tavLst>
                                        <p:tav tm="0">
                                          <p:val>
                                            <p:fltVal val="0"/>
                                          </p:val>
                                        </p:tav>
                                        <p:tav tm="100000">
                                          <p:val>
                                            <p:strVal val="#ppt_w"/>
                                          </p:val>
                                        </p:tav>
                                      </p:tavLst>
                                    </p:anim>
                                    <p:anim calcmode="lin" valueType="num">
                                      <p:cBhvr>
                                        <p:cTn id="29" dur="500" fill="hold"/>
                                        <p:tgtEl>
                                          <p:spTgt spid="84"/>
                                        </p:tgtEl>
                                        <p:attrNameLst>
                                          <p:attrName>ppt_h</p:attrName>
                                        </p:attrNameLst>
                                      </p:cBhvr>
                                      <p:tavLst>
                                        <p:tav tm="0">
                                          <p:val>
                                            <p:strVal val="#ppt_h"/>
                                          </p:val>
                                        </p:tav>
                                        <p:tav tm="100000">
                                          <p:val>
                                            <p:strVal val="#ppt_h"/>
                                          </p:val>
                                        </p:tav>
                                      </p:tavLst>
                                    </p:anim>
                                  </p:childTnLst>
                                </p:cTn>
                              </p:par>
                              <p:par>
                                <p:cTn id="30" presetID="2" presetClass="entr" presetSubtype="4"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16" presetClass="entr" presetSubtype="26" fill="hold" nodeType="click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barn(inHorizontal)">
                                      <p:cBhvr>
                                        <p:cTn id="38" dur="500"/>
                                        <p:tgtEl>
                                          <p:spTgt spid="20"/>
                                        </p:tgtEl>
                                      </p:cBhvr>
                                    </p:animEffect>
                                  </p:childTnLst>
                                </p:cTn>
                              </p:par>
                              <p:par>
                                <p:cTn id="39" presetID="2" presetClass="entr" presetSubtype="4" fill="hold"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ppt_x"/>
                                          </p:val>
                                        </p:tav>
                                        <p:tav tm="100000">
                                          <p:val>
                                            <p:strVal val="#ppt_x"/>
                                          </p:val>
                                        </p:tav>
                                      </p:tavLst>
                                    </p:anim>
                                    <p:anim calcmode="lin" valueType="num">
                                      <p:cBhvr additive="base">
                                        <p:cTn id="42" dur="500" fill="hold"/>
                                        <p:tgtEl>
                                          <p:spTgt spid="18"/>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2" presetClass="entr" presetSubtype="4" fill="hold" grpId="0" nodeType="afterEffect">
                                  <p:stCondLst>
                                    <p:cond delay="0"/>
                                  </p:stCondLst>
                                  <p:childTnLst>
                                    <p:set>
                                      <p:cBhvr>
                                        <p:cTn id="45" dur="1" fill="hold">
                                          <p:stCondLst>
                                            <p:cond delay="0"/>
                                          </p:stCondLst>
                                        </p:cTn>
                                        <p:tgtEl>
                                          <p:spTgt spid="83"/>
                                        </p:tgtEl>
                                        <p:attrNameLst>
                                          <p:attrName>style.visibility</p:attrName>
                                        </p:attrNameLst>
                                      </p:cBhvr>
                                      <p:to>
                                        <p:strVal val="visible"/>
                                      </p:to>
                                    </p:set>
                                    <p:anim calcmode="lin" valueType="num">
                                      <p:cBhvr additive="base">
                                        <p:cTn id="46" dur="500" fill="hold"/>
                                        <p:tgtEl>
                                          <p:spTgt spid="83"/>
                                        </p:tgtEl>
                                        <p:attrNameLst>
                                          <p:attrName>ppt_x</p:attrName>
                                        </p:attrNameLst>
                                      </p:cBhvr>
                                      <p:tavLst>
                                        <p:tav tm="0">
                                          <p:val>
                                            <p:strVal val="#ppt_x"/>
                                          </p:val>
                                        </p:tav>
                                        <p:tav tm="100000">
                                          <p:val>
                                            <p:strVal val="#ppt_x"/>
                                          </p:val>
                                        </p:tav>
                                      </p:tavLst>
                                    </p:anim>
                                    <p:anim calcmode="lin" valueType="num">
                                      <p:cBhvr additive="base">
                                        <p:cTn id="47"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83" grpId="0"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幻灯片编号占位符 6"/>
          <p:cNvSpPr>
            <a:spLocks noGrp="1"/>
          </p:cNvSpPr>
          <p:nvPr>
            <p:ph type="sldNum" sz="quarter" idx="12"/>
          </p:nvPr>
        </p:nvSpPr>
        <p:spPr/>
        <p:txBody>
          <a:bodyPr/>
          <a:lstStyle/>
          <a:p>
            <a:pPr>
              <a:defRPr/>
            </a:pPr>
            <a:fld id="{86F30FF3-F68F-5942-8EFB-F5464C024963}" type="slidenum">
              <a:rPr lang="en-US" altLang="zh-CN"/>
              <a:pPr>
                <a:defRPr/>
              </a:pPr>
              <a:t>106</a:t>
            </a:fld>
            <a:endParaRPr lang="en-US" altLang="zh-CN"/>
          </a:p>
        </p:txBody>
      </p:sp>
      <p:sp>
        <p:nvSpPr>
          <p:cNvPr id="2251779" name="Rectangle 3"/>
          <p:cNvSpPr>
            <a:spLocks noGrp="1" noChangeArrowheads="1"/>
          </p:cNvSpPr>
          <p:nvPr>
            <p:ph type="body" sz="half" idx="1"/>
          </p:nvPr>
        </p:nvSpPr>
        <p:spPr>
          <a:xfrm>
            <a:off x="179512" y="1628800"/>
            <a:ext cx="2484438" cy="1584325"/>
          </a:xfrm>
        </p:spPr>
        <p:txBody>
          <a:bodyPr/>
          <a:lstStyle/>
          <a:p>
            <a:r>
              <a:rPr lang="zh-CN" altLang="en-US" sz="2000">
                <a:latin typeface="Times New Roman" charset="0"/>
                <a:ea typeface="黑体" charset="0"/>
                <a:cs typeface="黑体" charset="0"/>
              </a:rPr>
              <a:t>平均测度序列</a:t>
            </a:r>
            <a:endParaRPr lang="en-US" altLang="zh-CN" sz="2000">
              <a:latin typeface="Times New Roman" charset="0"/>
              <a:ea typeface="黑体" charset="0"/>
              <a:cs typeface="黑体" charset="0"/>
            </a:endParaRPr>
          </a:p>
          <a:p>
            <a:pPr lvl="1"/>
            <a:r>
              <a:rPr lang="zh-CN" altLang="en-US" sz="2000">
                <a:solidFill>
                  <a:schemeClr val="tx1"/>
                </a:solidFill>
                <a:latin typeface="Times New Roman" charset="0"/>
                <a:ea typeface="黑体" charset="0"/>
                <a:cs typeface="黑体" charset="0"/>
              </a:rPr>
              <a:t>极性不统一</a:t>
            </a:r>
            <a:endParaRPr lang="en-US" altLang="zh-CN" sz="2000">
              <a:solidFill>
                <a:schemeClr val="tx1"/>
              </a:solidFill>
              <a:latin typeface="Times New Roman" charset="0"/>
              <a:ea typeface="黑体" charset="0"/>
              <a:cs typeface="黑体" charset="0"/>
            </a:endParaRPr>
          </a:p>
          <a:p>
            <a:pPr lvl="2">
              <a:lnSpc>
                <a:spcPct val="80000"/>
              </a:lnSpc>
            </a:pPr>
            <a:r>
              <a:rPr lang="zh-CN" altLang="en-US" sz="1800">
                <a:latin typeface="宋体" charset="0"/>
              </a:rPr>
              <a:t>越大越好</a:t>
            </a:r>
            <a:endParaRPr lang="en-US" altLang="zh-CN" sz="1800">
              <a:latin typeface="宋体" charset="0"/>
            </a:endParaRPr>
          </a:p>
          <a:p>
            <a:pPr lvl="2">
              <a:lnSpc>
                <a:spcPct val="80000"/>
              </a:lnSpc>
            </a:pPr>
            <a:r>
              <a:rPr lang="zh-CN" altLang="en-US" sz="1800">
                <a:latin typeface="宋体" charset="0"/>
              </a:rPr>
              <a:t>越小越好</a:t>
            </a:r>
            <a:endParaRPr lang="en-US" altLang="zh-CN" sz="1800">
              <a:latin typeface="宋体" charset="0"/>
            </a:endParaRPr>
          </a:p>
          <a:p>
            <a:pPr lvl="1"/>
            <a:r>
              <a:rPr lang="zh-CN" altLang="en-US" sz="2000">
                <a:solidFill>
                  <a:schemeClr val="tx1"/>
                </a:solidFill>
                <a:latin typeface="Times New Roman" charset="0"/>
                <a:ea typeface="黑体" charset="0"/>
                <a:cs typeface="黑体" charset="0"/>
              </a:rPr>
              <a:t>量纲不一致</a:t>
            </a:r>
          </a:p>
        </p:txBody>
      </p:sp>
      <p:sp>
        <p:nvSpPr>
          <p:cNvPr id="2251780" name="Rectangle 4"/>
          <p:cNvSpPr>
            <a:spLocks noChangeArrowheads="1"/>
          </p:cNvSpPr>
          <p:nvPr/>
        </p:nvSpPr>
        <p:spPr bwMode="auto">
          <a:xfrm>
            <a:off x="214437" y="4222775"/>
            <a:ext cx="6049963" cy="13668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1700" b="1">
                <a:ea typeface="黑体" charset="0"/>
                <a:cs typeface="黑体" charset="0"/>
              </a:rPr>
              <a:t>均值化</a:t>
            </a:r>
            <a:r>
              <a:rPr lang="zh-CN" altLang="en-US" sz="1800" b="1">
                <a:ea typeface="黑体" charset="0"/>
                <a:cs typeface="黑体" charset="0"/>
              </a:rPr>
              <a:t>无量纲化</a:t>
            </a:r>
            <a:r>
              <a:rPr lang="en-US" altLang="zh-CN" sz="1800" b="1">
                <a:ea typeface="黑体" charset="0"/>
                <a:cs typeface="黑体" charset="0"/>
              </a:rPr>
              <a:t> </a:t>
            </a:r>
          </a:p>
          <a:p>
            <a:pPr marL="342900" indent="-342900" algn="l">
              <a:lnSpc>
                <a:spcPct val="100000"/>
              </a:lnSpc>
              <a:buClr>
                <a:srgbClr val="FF0000"/>
              </a:buClr>
              <a:buFontTx/>
              <a:buChar char="•"/>
              <a:defRPr/>
            </a:pPr>
            <a:r>
              <a:rPr lang="zh-CN" altLang="en-US" sz="1800" b="1">
                <a:ea typeface="黑体" charset="0"/>
                <a:cs typeface="黑体" charset="0"/>
              </a:rPr>
              <a:t>指标值极性变换</a:t>
            </a:r>
            <a:r>
              <a:rPr lang="en-US" altLang="zh-CN" sz="1800" b="1">
                <a:ea typeface="黑体" charset="0"/>
                <a:cs typeface="黑体" charset="0"/>
              </a:rPr>
              <a:t> </a:t>
            </a:r>
          </a:p>
          <a:p>
            <a:pPr marL="742950" lvl="1" indent="-285750" algn="l">
              <a:lnSpc>
                <a:spcPct val="100000"/>
              </a:lnSpc>
              <a:buClr>
                <a:srgbClr val="009900"/>
              </a:buClr>
              <a:buFont typeface="Wingdings" charset="0"/>
              <a:buChar char="§"/>
              <a:defRPr/>
            </a:pPr>
            <a:r>
              <a:rPr lang="zh-CN" altLang="en-US" sz="1600" b="1">
                <a:ea typeface="黑体" charset="0"/>
                <a:cs typeface="黑体" charset="0"/>
              </a:rPr>
              <a:t>极大值极性</a:t>
            </a:r>
            <a:r>
              <a:rPr lang="en-US" altLang="zh-CN" sz="1600" b="1">
                <a:ea typeface="黑体" charset="0"/>
                <a:cs typeface="黑体" charset="0"/>
              </a:rPr>
              <a:t>       </a:t>
            </a:r>
            <a:r>
              <a:rPr lang="zh-CN" altLang="en-US" sz="1600" b="1">
                <a:ea typeface="黑体" charset="0"/>
                <a:cs typeface="黑体" charset="0"/>
              </a:rPr>
              <a:t>当</a:t>
            </a:r>
            <a:r>
              <a:rPr lang="en-US" altLang="zh-CN" sz="1600" b="1">
                <a:ea typeface="黑体" charset="0"/>
                <a:cs typeface="黑体" charset="0"/>
              </a:rPr>
              <a:t>max</a:t>
            </a:r>
            <a:r>
              <a:rPr lang="zh-CN" altLang="en-US" sz="1600" b="1">
                <a:ea typeface="黑体" charset="0"/>
                <a:cs typeface="黑体" charset="0"/>
              </a:rPr>
              <a:t>为</a:t>
            </a:r>
            <a:r>
              <a:rPr lang="en-US" altLang="zh-CN" sz="1600" b="1">
                <a:ea typeface="黑体" charset="0"/>
                <a:cs typeface="黑体" charset="0"/>
              </a:rPr>
              <a:t>1</a:t>
            </a:r>
            <a:r>
              <a:rPr lang="zh-CN" altLang="en-US" sz="1600" b="1">
                <a:ea typeface="黑体" charset="0"/>
                <a:cs typeface="黑体" charset="0"/>
              </a:rPr>
              <a:t>，其它接近于</a:t>
            </a:r>
            <a:r>
              <a:rPr lang="en-US" altLang="zh-CN" sz="1600" b="1">
                <a:ea typeface="黑体" charset="0"/>
                <a:cs typeface="黑体" charset="0"/>
              </a:rPr>
              <a:t>1</a:t>
            </a:r>
            <a:r>
              <a:rPr lang="zh-CN" altLang="en-US" sz="1600" b="1">
                <a:ea typeface="黑体" charset="0"/>
                <a:cs typeface="黑体" charset="0"/>
              </a:rPr>
              <a:t>的程度</a:t>
            </a:r>
            <a:endParaRPr lang="en-US" altLang="zh-CN" sz="1600" b="1">
              <a:ea typeface="黑体" charset="0"/>
              <a:cs typeface="黑体" charset="0"/>
            </a:endParaRPr>
          </a:p>
          <a:p>
            <a:pPr marL="742950" lvl="1" indent="-285750" algn="l">
              <a:lnSpc>
                <a:spcPct val="100000"/>
              </a:lnSpc>
              <a:buClr>
                <a:srgbClr val="009900"/>
              </a:buClr>
              <a:buFont typeface="Wingdings" charset="0"/>
              <a:buChar char="§"/>
              <a:defRPr/>
            </a:pPr>
            <a:r>
              <a:rPr lang="zh-CN" altLang="en-US" sz="1600" b="1">
                <a:ea typeface="黑体" charset="0"/>
                <a:cs typeface="黑体" charset="0"/>
              </a:rPr>
              <a:t>极小值极性</a:t>
            </a:r>
            <a:r>
              <a:rPr lang="en-US" altLang="zh-CN" sz="1600" b="1">
                <a:ea typeface="黑体" charset="0"/>
                <a:cs typeface="黑体" charset="0"/>
              </a:rPr>
              <a:t>       </a:t>
            </a:r>
            <a:r>
              <a:rPr lang="zh-CN" altLang="en-US" sz="1600" b="1">
                <a:ea typeface="黑体" charset="0"/>
                <a:cs typeface="黑体" charset="0"/>
              </a:rPr>
              <a:t>当</a:t>
            </a:r>
            <a:r>
              <a:rPr lang="en-US" altLang="zh-CN" sz="1600" b="1">
                <a:ea typeface="黑体" charset="0"/>
                <a:cs typeface="黑体" charset="0"/>
              </a:rPr>
              <a:t>min</a:t>
            </a:r>
            <a:r>
              <a:rPr lang="zh-CN" altLang="en-US" sz="1600" b="1">
                <a:ea typeface="黑体" charset="0"/>
                <a:cs typeface="黑体" charset="0"/>
              </a:rPr>
              <a:t>为</a:t>
            </a:r>
            <a:r>
              <a:rPr lang="en-US" altLang="zh-CN" sz="1600" b="1">
                <a:ea typeface="黑体" charset="0"/>
                <a:cs typeface="黑体" charset="0"/>
              </a:rPr>
              <a:t>1</a:t>
            </a:r>
            <a:r>
              <a:rPr lang="zh-CN" altLang="en-US" sz="1600" b="1">
                <a:ea typeface="黑体" charset="0"/>
                <a:cs typeface="黑体" charset="0"/>
              </a:rPr>
              <a:t>，其它接近于</a:t>
            </a:r>
            <a:r>
              <a:rPr lang="en-US" altLang="zh-CN" sz="1600" b="1">
                <a:ea typeface="黑体" charset="0"/>
                <a:cs typeface="黑体" charset="0"/>
              </a:rPr>
              <a:t>1</a:t>
            </a:r>
            <a:r>
              <a:rPr lang="zh-CN" altLang="en-US" sz="1600" b="1">
                <a:ea typeface="黑体" charset="0"/>
                <a:cs typeface="黑体" charset="0"/>
              </a:rPr>
              <a:t>的程度</a:t>
            </a:r>
          </a:p>
        </p:txBody>
      </p:sp>
      <p:graphicFrame>
        <p:nvGraphicFramePr>
          <p:cNvPr id="2251781" name="Group 5"/>
          <p:cNvGraphicFramePr>
            <a:graphicFrameLocks noGrp="1"/>
          </p:cNvGraphicFramePr>
          <p:nvPr>
            <p:ph sz="half" idx="2"/>
          </p:nvPr>
        </p:nvGraphicFramePr>
        <p:xfrm>
          <a:off x="2735387" y="1412900"/>
          <a:ext cx="5903913" cy="2592390"/>
        </p:xfrm>
        <a:graphic>
          <a:graphicData uri="http://schemas.openxmlformats.org/drawingml/2006/table">
            <a:tbl>
              <a:tblPr/>
              <a:tblGrid>
                <a:gridCol w="1385888">
                  <a:extLst>
                    <a:ext uri="{9D8B030D-6E8A-4147-A177-3AD203B41FA5}">
                      <a16:colId xmlns:a16="http://schemas.microsoft.com/office/drawing/2014/main" val="20000"/>
                    </a:ext>
                  </a:extLst>
                </a:gridCol>
                <a:gridCol w="717550">
                  <a:extLst>
                    <a:ext uri="{9D8B030D-6E8A-4147-A177-3AD203B41FA5}">
                      <a16:colId xmlns:a16="http://schemas.microsoft.com/office/drawing/2014/main" val="20001"/>
                    </a:ext>
                  </a:extLst>
                </a:gridCol>
                <a:gridCol w="808037">
                  <a:extLst>
                    <a:ext uri="{9D8B030D-6E8A-4147-A177-3AD203B41FA5}">
                      <a16:colId xmlns:a16="http://schemas.microsoft.com/office/drawing/2014/main" val="20002"/>
                    </a:ext>
                  </a:extLst>
                </a:gridCol>
                <a:gridCol w="728663">
                  <a:extLst>
                    <a:ext uri="{9D8B030D-6E8A-4147-A177-3AD203B41FA5}">
                      <a16:colId xmlns:a16="http://schemas.microsoft.com/office/drawing/2014/main" val="20003"/>
                    </a:ext>
                  </a:extLst>
                </a:gridCol>
                <a:gridCol w="728662">
                  <a:extLst>
                    <a:ext uri="{9D8B030D-6E8A-4147-A177-3AD203B41FA5}">
                      <a16:colId xmlns:a16="http://schemas.microsoft.com/office/drawing/2014/main" val="20004"/>
                    </a:ext>
                  </a:extLst>
                </a:gridCol>
                <a:gridCol w="727075">
                  <a:extLst>
                    <a:ext uri="{9D8B030D-6E8A-4147-A177-3AD203B41FA5}">
                      <a16:colId xmlns:a16="http://schemas.microsoft.com/office/drawing/2014/main" val="20005"/>
                    </a:ext>
                  </a:extLst>
                </a:gridCol>
                <a:gridCol w="808038">
                  <a:extLst>
                    <a:ext uri="{9D8B030D-6E8A-4147-A177-3AD203B41FA5}">
                      <a16:colId xmlns:a16="http://schemas.microsoft.com/office/drawing/2014/main" val="20006"/>
                    </a:ext>
                  </a:extLst>
                </a:gridCol>
              </a:tblGrid>
              <a:tr h="404813">
                <a:tc>
                  <a:txBody>
                    <a:bodyPr/>
                    <a:lstStyle/>
                    <a:p>
                      <a:pPr marL="0" marR="0" lvl="0" indent="0" algn="ctr" defTabSz="914400" rtl="0" eaLnBrk="1" fontAlgn="base" latinLnBrk="0" hangingPunct="1">
                        <a:lnSpc>
                          <a:spcPct val="130000"/>
                        </a:lnSpc>
                        <a:spcBef>
                          <a:spcPct val="2000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指标</a:t>
                      </a:r>
                    </a:p>
                  </a:txBody>
                  <a:tcPr marL="0" marR="18000" marT="0" marB="0" anchor="ct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30000"/>
                        </a:lnSpc>
                        <a:spcBef>
                          <a:spcPct val="2000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权重</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pl-PL" altLang="zh-CN" sz="1600" b="1" i="0" u="none" strike="noStrike" cap="none" normalizeH="0" baseline="0">
                          <a:ln>
                            <a:noFill/>
                          </a:ln>
                          <a:solidFill>
                            <a:schemeClr val="tx1"/>
                          </a:solidFill>
                          <a:effectLst/>
                          <a:latin typeface="Times New Roman" charset="0"/>
                          <a:ea typeface="黑体" charset="0"/>
                          <a:cs typeface="黑体" charset="0"/>
                        </a:rPr>
                        <a:t>Co.1</a:t>
                      </a:r>
                      <a:endParaRPr kumimoji="1" lang="en-US" altLang="zh-CN" sz="1600" b="1"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pl-PL" altLang="zh-CN" sz="1600" b="1" i="0" u="none" strike="noStrike" cap="none" normalizeH="0" baseline="0">
                          <a:ln>
                            <a:noFill/>
                          </a:ln>
                          <a:solidFill>
                            <a:schemeClr val="tx1"/>
                          </a:solidFill>
                          <a:effectLst/>
                          <a:latin typeface="Times New Roman" charset="0"/>
                          <a:ea typeface="黑体" charset="0"/>
                          <a:cs typeface="黑体" charset="0"/>
                        </a:rPr>
                        <a:t>Co.2</a:t>
                      </a:r>
                      <a:endParaRPr kumimoji="1" lang="en-US" altLang="zh-CN" sz="1600" b="1"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pl-PL" altLang="zh-CN" sz="1600" b="1" i="0" u="none" strike="noStrike" cap="none" normalizeH="0" baseline="0">
                          <a:ln>
                            <a:noFill/>
                          </a:ln>
                          <a:solidFill>
                            <a:schemeClr val="tx1"/>
                          </a:solidFill>
                          <a:effectLst/>
                          <a:latin typeface="Times New Roman" charset="0"/>
                          <a:ea typeface="黑体" charset="0"/>
                          <a:cs typeface="黑体" charset="0"/>
                        </a:rPr>
                        <a:t>Co.3</a:t>
                      </a:r>
                      <a:endParaRPr kumimoji="1" lang="en-US" altLang="zh-CN" sz="1600" b="1"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pl-PL" altLang="zh-CN" sz="1600" b="1" i="0" u="none" strike="noStrike" cap="none" normalizeH="0" baseline="0">
                          <a:ln>
                            <a:noFill/>
                          </a:ln>
                          <a:solidFill>
                            <a:schemeClr val="tx1"/>
                          </a:solidFill>
                          <a:effectLst/>
                          <a:latin typeface="Times New Roman" charset="0"/>
                          <a:ea typeface="黑体" charset="0"/>
                          <a:cs typeface="黑体" charset="0"/>
                        </a:rPr>
                        <a:t>Co.4</a:t>
                      </a:r>
                      <a:endParaRPr kumimoji="1" lang="en-US" altLang="zh-CN" sz="1600" b="1"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pl-PL" altLang="zh-CN" sz="1600" b="1" i="0" u="none" strike="noStrike" cap="none" normalizeH="0" baseline="0">
                          <a:ln>
                            <a:noFill/>
                          </a:ln>
                          <a:solidFill>
                            <a:schemeClr val="tx1"/>
                          </a:solidFill>
                          <a:effectLst/>
                          <a:latin typeface="Times New Roman" charset="0"/>
                          <a:ea typeface="黑体" charset="0"/>
                          <a:cs typeface="黑体" charset="0"/>
                        </a:rPr>
                        <a:t>Co.5</a:t>
                      </a:r>
                      <a:endParaRPr kumimoji="1" lang="en-US" altLang="zh-CN" sz="1600" b="1" i="0" u="none" strike="noStrike" cap="none" normalizeH="0" baseline="0">
                        <a:ln>
                          <a:noFill/>
                        </a:ln>
                        <a:solidFill>
                          <a:schemeClr val="tx1"/>
                        </a:solidFill>
                        <a:effectLst/>
                        <a:latin typeface="Times New Roman" charset="0"/>
                        <a:ea typeface="黑体" charset="0"/>
                        <a:cs typeface="黑体" charset="0"/>
                      </a:endParaRP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47663">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价格低廉性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dirty="0">
                          <a:ln>
                            <a:noFill/>
                          </a:ln>
                          <a:solidFill>
                            <a:schemeClr val="tx1"/>
                          </a:solidFill>
                          <a:effectLst/>
                          <a:latin typeface="Times New Roman" charset="0"/>
                          <a:ea typeface="黑体" charset="0"/>
                          <a:cs typeface="黑体" charset="0"/>
                        </a:rPr>
                        <a:t>0.1071</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803.57</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808.62</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798</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800</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805.29</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7623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质量可靠性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0.3994</a:t>
                      </a: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0.83</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0.84</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0.96</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0.93</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8300">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a:ln>
                            <a:noFill/>
                          </a:ln>
                          <a:solidFill>
                            <a:schemeClr val="tx1"/>
                          </a:solidFill>
                          <a:effectLst/>
                          <a:latin typeface="Times New Roman" charset="0"/>
                          <a:ea typeface="黑体" charset="0"/>
                          <a:cs typeface="黑体" charset="0"/>
                        </a:rPr>
                        <a:t>交货及时性</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0.1909</a:t>
                      </a: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0.98</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0.85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0.88</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0.98</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0.97</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353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顾客满意度</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0.0677</a:t>
                      </a: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88</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83</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75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70</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85</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1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a:ln>
                            <a:noFill/>
                          </a:ln>
                          <a:solidFill>
                            <a:schemeClr val="tx1"/>
                          </a:solidFill>
                          <a:effectLst/>
                          <a:latin typeface="Times New Roman" charset="0"/>
                          <a:ea typeface="黑体" charset="0"/>
                          <a:cs typeface="黑体" charset="0"/>
                        </a:rPr>
                        <a:t>沟通正确率</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0.0368</a:t>
                      </a: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0.85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0.85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0.75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0.82</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0.86</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6713">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新品开发期</a:t>
                      </a:r>
                      <a:endParaRPr kumimoji="1" lang="zh-CN" altLang="en-US" sz="1600" b="1" i="0" u="none" strike="noStrike" cap="none" normalizeH="0" baseline="-25000">
                        <a:ln>
                          <a:noFill/>
                        </a:ln>
                        <a:solidFill>
                          <a:schemeClr val="tx1"/>
                        </a:solidFill>
                        <a:effectLst/>
                        <a:latin typeface="Times New Roman" charset="0"/>
                        <a:ea typeface="黑体" charset="0"/>
                        <a:cs typeface="黑体" charset="0"/>
                      </a:endParaRPr>
                    </a:p>
                  </a:txBody>
                  <a:tcPr marL="0" marR="18000" marT="0" marB="0"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黑体" charset="0"/>
                          <a:cs typeface="黑体" charset="0"/>
                        </a:rPr>
                        <a:t>0.1981</a:t>
                      </a:r>
                      <a:r>
                        <a:rPr kumimoji="1" lang="en-US" altLang="zh-CN" sz="1600" b="1" i="0" u="none" strike="noStrike" cap="none" normalizeH="0" baseline="0">
                          <a:ln>
                            <a:noFill/>
                          </a:ln>
                          <a:solidFill>
                            <a:schemeClr val="tx1"/>
                          </a:solidFill>
                          <a:effectLst/>
                          <a:latin typeface="Times New Roman" charset="0"/>
                          <a:ea typeface="黑体" charset="0"/>
                          <a:cs typeface="黑体" charset="0"/>
                        </a:rPr>
                        <a:t> </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1.2</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1.5</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3</a:t>
                      </a:r>
                    </a:p>
                  </a:txBody>
                  <a:tcPr marL="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1</a:t>
                      </a:r>
                    </a:p>
                  </a:txBody>
                  <a:tcPr marL="0" marR="18000" marT="0" marB="0"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2251857" name="Rectangle 81"/>
          <p:cNvSpPr>
            <a:spLocks noGrp="1" noChangeArrowheads="1"/>
          </p:cNvSpPr>
          <p:nvPr>
            <p:ph type="title"/>
          </p:nvPr>
        </p:nvSpPr>
        <p:spPr>
          <a:extLst>
            <a:ext uri="{91240B29-F687-4f45-9708-019B960494DF}">
              <a14:hiddenLine xmlns="" xmlns:a14="http://schemas.microsoft.com/office/drawing/2010/main" w="9525" cap="flat" cmpd="sng">
                <a:solidFill>
                  <a:schemeClr val="tx1"/>
                </a:solidFill>
                <a:prstDash val="solid"/>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a:lstStyle/>
          <a:p>
            <a:pPr>
              <a:defRPr/>
            </a:pPr>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履约考核</a:t>
            </a:r>
          </a:p>
        </p:txBody>
      </p:sp>
      <p:sp>
        <p:nvSpPr>
          <p:cNvPr id="2251858" name="Rectangle 82"/>
          <p:cNvSpPr>
            <a:spLocks noChangeArrowheads="1"/>
          </p:cNvSpPr>
          <p:nvPr/>
        </p:nvSpPr>
        <p:spPr bwMode="auto">
          <a:xfrm>
            <a:off x="573212" y="806475"/>
            <a:ext cx="3890963" cy="488950"/>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marL="176213" indent="-176213" algn="l" eaLnBrk="0" hangingPunct="0">
              <a:lnSpc>
                <a:spcPct val="100000"/>
              </a:lnSpc>
              <a:spcBef>
                <a:spcPct val="0"/>
              </a:spcBef>
              <a:buClr>
                <a:schemeClr val="bg2"/>
              </a:buClr>
              <a:buFontTx/>
              <a:buChar char="•"/>
              <a:defRPr/>
            </a:pPr>
            <a:r>
              <a:rPr kumimoji="0" lang="zh-CN" altLang="en-US" sz="2600" b="1">
                <a:ea typeface="黑体" charset="0"/>
                <a:cs typeface="黑体" charset="0"/>
              </a:rPr>
              <a:t>数量性考核如何可加？</a:t>
            </a:r>
          </a:p>
        </p:txBody>
      </p:sp>
    </p:spTree>
    <p:custDataLst>
      <p:tags r:id="rId1"/>
    </p:custDataLst>
    <p:extLst>
      <p:ext uri="{BB962C8B-B14F-4D97-AF65-F5344CB8AC3E}">
        <p14:creationId xmlns:p14="http://schemas.microsoft.com/office/powerpoint/2010/main" val="110505527"/>
      </p:ext>
    </p:extLst>
  </p:cSld>
  <p:clrMapOvr>
    <a:masterClrMapping/>
  </p:clrMapOvr>
  <mc:AlternateContent xmlns:mc="http://schemas.openxmlformats.org/markup-compatibility/2006" xmlns:p14="http://schemas.microsoft.com/office/powerpoint/2010/main">
    <mc:Choice Requires="p14">
      <p:transition spd="slow" p14:dur="2000" advTm="31199"/>
    </mc:Choice>
    <mc:Fallback xmlns="">
      <p:transition spd="slow" advTm="31199"/>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251781"/>
                                        </p:tgtEl>
                                        <p:attrNameLst>
                                          <p:attrName>style.visibility</p:attrName>
                                        </p:attrNameLst>
                                      </p:cBhvr>
                                      <p:to>
                                        <p:strVal val="visible"/>
                                      </p:to>
                                    </p:set>
                                    <p:anim calcmode="lin" valueType="num">
                                      <p:cBhvr additive="base">
                                        <p:cTn id="7" dur="500" fill="hold"/>
                                        <p:tgtEl>
                                          <p:spTgt spid="2251781"/>
                                        </p:tgtEl>
                                        <p:attrNameLst>
                                          <p:attrName>ppt_x</p:attrName>
                                        </p:attrNameLst>
                                      </p:cBhvr>
                                      <p:tavLst>
                                        <p:tav tm="0">
                                          <p:val>
                                            <p:strVal val="#ppt_x"/>
                                          </p:val>
                                        </p:tav>
                                        <p:tav tm="100000">
                                          <p:val>
                                            <p:strVal val="#ppt_x"/>
                                          </p:val>
                                        </p:tav>
                                      </p:tavLst>
                                    </p:anim>
                                    <p:anim calcmode="lin" valueType="num">
                                      <p:cBhvr additive="base">
                                        <p:cTn id="8" dur="500" fill="hold"/>
                                        <p:tgtEl>
                                          <p:spTgt spid="225178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51780"/>
                                        </p:tgtEl>
                                        <p:attrNameLst>
                                          <p:attrName>style.visibility</p:attrName>
                                        </p:attrNameLst>
                                      </p:cBhvr>
                                      <p:to>
                                        <p:strVal val="visible"/>
                                      </p:to>
                                    </p:set>
                                    <p:anim calcmode="lin" valueType="num">
                                      <p:cBhvr additive="base">
                                        <p:cTn id="13" dur="500" fill="hold"/>
                                        <p:tgtEl>
                                          <p:spTgt spid="2251780"/>
                                        </p:tgtEl>
                                        <p:attrNameLst>
                                          <p:attrName>ppt_x</p:attrName>
                                        </p:attrNameLst>
                                      </p:cBhvr>
                                      <p:tavLst>
                                        <p:tav tm="0">
                                          <p:val>
                                            <p:strVal val="#ppt_x"/>
                                          </p:val>
                                        </p:tav>
                                        <p:tav tm="100000">
                                          <p:val>
                                            <p:strVal val="#ppt_x"/>
                                          </p:val>
                                        </p:tav>
                                      </p:tavLst>
                                    </p:anim>
                                    <p:anim calcmode="lin" valueType="num">
                                      <p:cBhvr additive="base">
                                        <p:cTn id="14" dur="500" fill="hold"/>
                                        <p:tgtEl>
                                          <p:spTgt spid="22517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1780"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履约考核</a:t>
            </a:r>
            <a:endParaRPr lang="zh-CN" altLang="en-US" dirty="0"/>
          </a:p>
        </p:txBody>
      </p:sp>
      <p:sp>
        <p:nvSpPr>
          <p:cNvPr id="3" name="内容占位符 2"/>
          <p:cNvSpPr>
            <a:spLocks noGrp="1"/>
          </p:cNvSpPr>
          <p:nvPr>
            <p:ph idx="1"/>
          </p:nvPr>
        </p:nvSpPr>
        <p:spPr/>
        <p:txBody>
          <a:bodyPr/>
          <a:lstStyle/>
          <a:p>
            <a:r>
              <a:rPr lang="zh-CN" altLang="en-US" dirty="0"/>
              <a:t>去掉量纲</a:t>
            </a:r>
            <a:r>
              <a:rPr lang="en-US" altLang="zh-CN" dirty="0"/>
              <a:t>——</a:t>
            </a:r>
            <a:r>
              <a:rPr lang="zh-CN" altLang="en-US" dirty="0"/>
              <a:t>均值化</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107</a:t>
            </a:fld>
            <a:endParaRPr lang="en-US" altLang="zh-CN"/>
          </a:p>
        </p:txBody>
      </p:sp>
      <p:graphicFrame>
        <p:nvGraphicFramePr>
          <p:cNvPr id="5" name="表格 4"/>
          <p:cNvGraphicFramePr>
            <a:graphicFrameLocks noGrp="1"/>
          </p:cNvGraphicFramePr>
          <p:nvPr/>
        </p:nvGraphicFramePr>
        <p:xfrm>
          <a:off x="971600" y="1340768"/>
          <a:ext cx="6921500" cy="2204720"/>
        </p:xfrm>
        <a:graphic>
          <a:graphicData uri="http://schemas.openxmlformats.org/drawingml/2006/table">
            <a:tbl>
              <a:tblPr>
                <a:tableStyleId>{5C22544A-7EE6-4342-B048-85BDC9FD1C3A}</a:tableStyleId>
              </a:tblPr>
              <a:tblGrid>
                <a:gridCol w="1714500">
                  <a:extLst>
                    <a:ext uri="{9D8B030D-6E8A-4147-A177-3AD203B41FA5}">
                      <a16:colId xmlns:a16="http://schemas.microsoft.com/office/drawing/2014/main" val="1899958181"/>
                    </a:ext>
                  </a:extLst>
                </a:gridCol>
                <a:gridCol w="660400">
                  <a:extLst>
                    <a:ext uri="{9D8B030D-6E8A-4147-A177-3AD203B41FA5}">
                      <a16:colId xmlns:a16="http://schemas.microsoft.com/office/drawing/2014/main" val="765436632"/>
                    </a:ext>
                  </a:extLst>
                </a:gridCol>
                <a:gridCol w="660400">
                  <a:extLst>
                    <a:ext uri="{9D8B030D-6E8A-4147-A177-3AD203B41FA5}">
                      <a16:colId xmlns:a16="http://schemas.microsoft.com/office/drawing/2014/main" val="1647761382"/>
                    </a:ext>
                  </a:extLst>
                </a:gridCol>
                <a:gridCol w="660400">
                  <a:extLst>
                    <a:ext uri="{9D8B030D-6E8A-4147-A177-3AD203B41FA5}">
                      <a16:colId xmlns:a16="http://schemas.microsoft.com/office/drawing/2014/main" val="1993045218"/>
                    </a:ext>
                  </a:extLst>
                </a:gridCol>
                <a:gridCol w="660400">
                  <a:extLst>
                    <a:ext uri="{9D8B030D-6E8A-4147-A177-3AD203B41FA5}">
                      <a16:colId xmlns:a16="http://schemas.microsoft.com/office/drawing/2014/main" val="1857528825"/>
                    </a:ext>
                  </a:extLst>
                </a:gridCol>
                <a:gridCol w="660400">
                  <a:extLst>
                    <a:ext uri="{9D8B030D-6E8A-4147-A177-3AD203B41FA5}">
                      <a16:colId xmlns:a16="http://schemas.microsoft.com/office/drawing/2014/main" val="1608911403"/>
                    </a:ext>
                  </a:extLst>
                </a:gridCol>
                <a:gridCol w="927100">
                  <a:extLst>
                    <a:ext uri="{9D8B030D-6E8A-4147-A177-3AD203B41FA5}">
                      <a16:colId xmlns:a16="http://schemas.microsoft.com/office/drawing/2014/main" val="685718028"/>
                    </a:ext>
                  </a:extLst>
                </a:gridCol>
                <a:gridCol w="977900">
                  <a:extLst>
                    <a:ext uri="{9D8B030D-6E8A-4147-A177-3AD203B41FA5}">
                      <a16:colId xmlns:a16="http://schemas.microsoft.com/office/drawing/2014/main" val="2805337729"/>
                    </a:ext>
                  </a:extLst>
                </a:gridCol>
              </a:tblGrid>
              <a:tr h="520700">
                <a:tc>
                  <a:txBody>
                    <a:bodyPr/>
                    <a:lstStyle/>
                    <a:p>
                      <a:pPr algn="ctr" rtl="0" fontAlgn="ctr"/>
                      <a:r>
                        <a:rPr lang="zh-CN" altLang="en-US" sz="1600" u="none" strike="noStrike">
                          <a:effectLst/>
                        </a:rPr>
                        <a:t>指标</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zh-CN" altLang="en-US" sz="1600" u="none" strike="noStrike">
                          <a:effectLst/>
                        </a:rPr>
                        <a:t>权重</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sz="1600" u="none" strike="noStrike" dirty="0">
                          <a:effectLst/>
                        </a:rPr>
                        <a:t>Co.1</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dirty="0">
                          <a:effectLst/>
                        </a:rPr>
                        <a:t>Co.2</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dirty="0">
                          <a:effectLst/>
                        </a:rPr>
                        <a:t>Co.3</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dirty="0">
                          <a:effectLst/>
                        </a:rPr>
                        <a:t>Co.4</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dirty="0">
                          <a:effectLst/>
                        </a:rPr>
                        <a:t>Co.5</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zh-CN" altLang="en-US" sz="1600" u="none" strike="noStrike" dirty="0">
                          <a:effectLst/>
                        </a:rPr>
                        <a:t>平均值</a:t>
                      </a:r>
                      <a:endParaRPr lang="zh-CN" alt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919657431"/>
                  </a:ext>
                </a:extLst>
              </a:tr>
              <a:tr h="273050">
                <a:tc>
                  <a:txBody>
                    <a:bodyPr/>
                    <a:lstStyle/>
                    <a:p>
                      <a:pPr algn="ctr" rtl="0" fontAlgn="ctr"/>
                      <a:r>
                        <a:rPr lang="zh-CN" altLang="en-US" sz="1600" u="none" strike="noStrike">
                          <a:effectLst/>
                        </a:rPr>
                        <a:t>价格低廉性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0.107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803.6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808.6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798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805.29</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803.096</a:t>
                      </a:r>
                      <a:endParaRPr lang="en-US" altLang="zh-CN" sz="1800" b="1"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1427629056"/>
                  </a:ext>
                </a:extLst>
              </a:tr>
              <a:tr h="273050">
                <a:tc>
                  <a:txBody>
                    <a:bodyPr/>
                    <a:lstStyle/>
                    <a:p>
                      <a:pPr algn="ctr" rtl="0" fontAlgn="ctr"/>
                      <a:r>
                        <a:rPr lang="zh-CN" altLang="en-US" sz="1600" u="none" strike="noStrike">
                          <a:effectLst/>
                        </a:rPr>
                        <a:t>质量可靠性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0.399</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0.84</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0.902</a:t>
                      </a:r>
                      <a:endParaRPr lang="en-US" altLang="zh-CN" sz="1800" b="1"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628781370"/>
                  </a:ext>
                </a:extLst>
              </a:tr>
              <a:tr h="273050">
                <a:tc>
                  <a:txBody>
                    <a:bodyPr/>
                    <a:lstStyle/>
                    <a:p>
                      <a:pPr algn="ctr" rtl="0" fontAlgn="ctr"/>
                      <a:r>
                        <a:rPr lang="zh-CN" altLang="en-US" sz="1600" u="none" strike="noStrike">
                          <a:effectLst/>
                        </a:rPr>
                        <a:t> 交货及时性</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0.191</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0.932</a:t>
                      </a:r>
                      <a:endParaRPr lang="en-US" altLang="zh-CN" sz="1800" b="1"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913317191"/>
                  </a:ext>
                </a:extLst>
              </a:tr>
              <a:tr h="273050">
                <a:tc>
                  <a:txBody>
                    <a:bodyPr/>
                    <a:lstStyle/>
                    <a:p>
                      <a:pPr algn="ctr" rtl="0" fontAlgn="ctr"/>
                      <a:r>
                        <a:rPr lang="zh-CN" altLang="en-US" sz="1600" u="none" strike="noStrike">
                          <a:effectLst/>
                        </a:rPr>
                        <a:t>顾客满意度</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0.068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75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70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85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80.2</a:t>
                      </a:r>
                      <a:endParaRPr lang="en-US" altLang="zh-CN" sz="1800" b="1"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3504578601"/>
                  </a:ext>
                </a:extLst>
              </a:tr>
              <a:tr h="273050">
                <a:tc>
                  <a:txBody>
                    <a:bodyPr/>
                    <a:lstStyle/>
                    <a:p>
                      <a:pPr algn="ctr" rtl="0" fontAlgn="ctr"/>
                      <a:r>
                        <a:rPr lang="zh-CN" altLang="en-US" sz="1600" u="none" strike="noStrike">
                          <a:effectLst/>
                        </a:rPr>
                        <a:t> 沟通正确率</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0.037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0.75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0.826</a:t>
                      </a:r>
                      <a:endParaRPr lang="en-US" altLang="zh-CN" sz="1800" b="1"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158931518"/>
                  </a:ext>
                </a:extLst>
              </a:tr>
              <a:tr h="273050">
                <a:tc>
                  <a:txBody>
                    <a:bodyPr/>
                    <a:lstStyle/>
                    <a:p>
                      <a:pPr algn="ctr" rtl="0" fontAlgn="ctr"/>
                      <a:r>
                        <a:rPr lang="zh-CN" altLang="en-US" sz="1600" u="none" strike="noStrike">
                          <a:effectLst/>
                        </a:rPr>
                        <a:t>新品开发期</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0.198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dirty="0">
                          <a:effectLst/>
                        </a:rPr>
                        <a:t>1.74</a:t>
                      </a:r>
                      <a:endParaRPr lang="en-US" altLang="zh-CN" sz="1800" b="1" i="0" u="none" strike="noStrike" dirty="0">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2279783288"/>
                  </a:ext>
                </a:extLst>
              </a:tr>
            </a:tbl>
          </a:graphicData>
        </a:graphic>
      </p:graphicFrame>
      <p:graphicFrame>
        <p:nvGraphicFramePr>
          <p:cNvPr id="6" name="表格 5"/>
          <p:cNvGraphicFramePr>
            <a:graphicFrameLocks noGrp="1"/>
          </p:cNvGraphicFramePr>
          <p:nvPr/>
        </p:nvGraphicFramePr>
        <p:xfrm>
          <a:off x="1155986" y="3933056"/>
          <a:ext cx="6489700" cy="1917700"/>
        </p:xfrm>
        <a:graphic>
          <a:graphicData uri="http://schemas.openxmlformats.org/drawingml/2006/table">
            <a:tbl>
              <a:tblPr>
                <a:tableStyleId>{5C22544A-7EE6-4342-B048-85BDC9FD1C3A}</a:tableStyleId>
              </a:tblPr>
              <a:tblGrid>
                <a:gridCol w="1714500">
                  <a:extLst>
                    <a:ext uri="{9D8B030D-6E8A-4147-A177-3AD203B41FA5}">
                      <a16:colId xmlns:a16="http://schemas.microsoft.com/office/drawing/2014/main" val="4013519341"/>
                    </a:ext>
                  </a:extLst>
                </a:gridCol>
                <a:gridCol w="660400">
                  <a:extLst>
                    <a:ext uri="{9D8B030D-6E8A-4147-A177-3AD203B41FA5}">
                      <a16:colId xmlns:a16="http://schemas.microsoft.com/office/drawing/2014/main" val="1738980164"/>
                    </a:ext>
                  </a:extLst>
                </a:gridCol>
                <a:gridCol w="1009476">
                  <a:extLst>
                    <a:ext uri="{9D8B030D-6E8A-4147-A177-3AD203B41FA5}">
                      <a16:colId xmlns:a16="http://schemas.microsoft.com/office/drawing/2014/main" val="2257619346"/>
                    </a:ext>
                  </a:extLst>
                </a:gridCol>
                <a:gridCol w="792088">
                  <a:extLst>
                    <a:ext uri="{9D8B030D-6E8A-4147-A177-3AD203B41FA5}">
                      <a16:colId xmlns:a16="http://schemas.microsoft.com/office/drawing/2014/main" val="1858009804"/>
                    </a:ext>
                  </a:extLst>
                </a:gridCol>
                <a:gridCol w="792088">
                  <a:extLst>
                    <a:ext uri="{9D8B030D-6E8A-4147-A177-3AD203B41FA5}">
                      <a16:colId xmlns:a16="http://schemas.microsoft.com/office/drawing/2014/main" val="1139606498"/>
                    </a:ext>
                  </a:extLst>
                </a:gridCol>
                <a:gridCol w="720080">
                  <a:extLst>
                    <a:ext uri="{9D8B030D-6E8A-4147-A177-3AD203B41FA5}">
                      <a16:colId xmlns:a16="http://schemas.microsoft.com/office/drawing/2014/main" val="1548664771"/>
                    </a:ext>
                  </a:extLst>
                </a:gridCol>
                <a:gridCol w="801068">
                  <a:extLst>
                    <a:ext uri="{9D8B030D-6E8A-4147-A177-3AD203B41FA5}">
                      <a16:colId xmlns:a16="http://schemas.microsoft.com/office/drawing/2014/main" val="1335646597"/>
                    </a:ext>
                  </a:extLst>
                </a:gridCol>
              </a:tblGrid>
              <a:tr h="279400">
                <a:tc>
                  <a:txBody>
                    <a:bodyPr/>
                    <a:lstStyle/>
                    <a:p>
                      <a:pPr algn="ctr" rtl="0" fontAlgn="ctr"/>
                      <a:r>
                        <a:rPr lang="zh-CN" altLang="en-US" sz="1600" u="none" strike="noStrike" dirty="0">
                          <a:effectLst/>
                        </a:rPr>
                        <a:t>指标</a:t>
                      </a:r>
                      <a:endParaRPr lang="zh-CN" altLang="en-US" sz="1600" b="1" i="0" u="none" strike="noStrike" dirty="0">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zh-CN" altLang="en-US" sz="1600" u="none" strike="noStrike">
                          <a:effectLst/>
                        </a:rPr>
                        <a:t>权重</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sz="1600" u="none" strike="noStrike" dirty="0">
                          <a:effectLst/>
                        </a:rPr>
                        <a:t>Co.1</a:t>
                      </a:r>
                      <a:endParaRPr lang="en-US"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Co.2</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Co.3</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Co.4</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Co.5</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628463704"/>
                  </a:ext>
                </a:extLst>
              </a:tr>
              <a:tr h="273050">
                <a:tc>
                  <a:txBody>
                    <a:bodyPr/>
                    <a:lstStyle/>
                    <a:p>
                      <a:pPr algn="ctr" rtl="0" fontAlgn="ctr"/>
                      <a:r>
                        <a:rPr lang="zh-CN" altLang="en-US" sz="1600" u="none" strike="noStrike">
                          <a:effectLst/>
                        </a:rPr>
                        <a:t>价格低廉性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0.107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1.0006</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1.0069</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0.9937</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0.9961</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1.0027</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541966179"/>
                  </a:ext>
                </a:extLst>
              </a:tr>
              <a:tr h="273050">
                <a:tc>
                  <a:txBody>
                    <a:bodyPr/>
                    <a:lstStyle/>
                    <a:p>
                      <a:pPr algn="ctr" rtl="0" fontAlgn="ctr"/>
                      <a:r>
                        <a:rPr lang="zh-CN" altLang="en-US" sz="1600" u="none" strike="noStrike">
                          <a:effectLst/>
                        </a:rPr>
                        <a:t>质量可靠性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0.399</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1.0532</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0.9202</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0.9313</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1.0643</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1.0310</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277881945"/>
                  </a:ext>
                </a:extLst>
              </a:tr>
              <a:tr h="273050">
                <a:tc>
                  <a:txBody>
                    <a:bodyPr/>
                    <a:lstStyle/>
                    <a:p>
                      <a:pPr algn="ctr" rtl="0" fontAlgn="ctr"/>
                      <a:r>
                        <a:rPr lang="zh-CN" altLang="en-US" sz="1600" u="none" strike="noStrike">
                          <a:effectLst/>
                        </a:rPr>
                        <a:t> 交货及时性</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0.191</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1.0515</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0.9120</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0.9442</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1.0515</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1.0408</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32001441"/>
                  </a:ext>
                </a:extLst>
              </a:tr>
              <a:tr h="273050">
                <a:tc>
                  <a:txBody>
                    <a:bodyPr/>
                    <a:lstStyle/>
                    <a:p>
                      <a:pPr algn="ctr" rtl="0" fontAlgn="ctr"/>
                      <a:r>
                        <a:rPr lang="zh-CN" altLang="en-US" sz="1600" u="none" strike="noStrike">
                          <a:effectLst/>
                        </a:rPr>
                        <a:t>顾客满意度</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0.068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1.0973</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1.0349</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0.9352</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0.8728</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1.0599</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451169586"/>
                  </a:ext>
                </a:extLst>
              </a:tr>
              <a:tr h="273050">
                <a:tc>
                  <a:txBody>
                    <a:bodyPr/>
                    <a:lstStyle/>
                    <a:p>
                      <a:pPr algn="ctr" rtl="0" fontAlgn="ctr"/>
                      <a:r>
                        <a:rPr lang="zh-CN" altLang="en-US" sz="1600" u="none" strike="noStrike">
                          <a:effectLst/>
                        </a:rPr>
                        <a:t> 沟通正确率</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0.037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1.0291</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1.0291</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0.9080</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0.9927</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1.0412</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113794868"/>
                  </a:ext>
                </a:extLst>
              </a:tr>
              <a:tr h="273050">
                <a:tc>
                  <a:txBody>
                    <a:bodyPr/>
                    <a:lstStyle/>
                    <a:p>
                      <a:pPr algn="ctr" rtl="0" fontAlgn="ctr"/>
                      <a:r>
                        <a:rPr lang="zh-CN" altLang="en-US" sz="1600" u="none" strike="noStrike">
                          <a:effectLst/>
                        </a:rPr>
                        <a:t>新品开发期</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0.198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0.6897</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1.1494</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0.8621</a:t>
                      </a:r>
                      <a:endParaRPr lang="en-US" altLang="zh-CN"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1.7241</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dirty="0">
                          <a:effectLst/>
                        </a:rPr>
                        <a:t>0.5747</a:t>
                      </a:r>
                      <a:endParaRPr lang="en-US" altLang="zh-CN" sz="16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859584168"/>
                  </a:ext>
                </a:extLst>
              </a:tr>
            </a:tbl>
          </a:graphicData>
        </a:graphic>
      </p:graphicFrame>
    </p:spTree>
    <p:custDataLst>
      <p:tags r:id="rId1"/>
    </p:custDataLst>
    <p:extLst>
      <p:ext uri="{BB962C8B-B14F-4D97-AF65-F5344CB8AC3E}">
        <p14:creationId xmlns:p14="http://schemas.microsoft.com/office/powerpoint/2010/main" val="969398332"/>
      </p:ext>
    </p:extLst>
  </p:cSld>
  <p:clrMapOvr>
    <a:masterClrMapping/>
  </p:clrMapOvr>
  <mc:AlternateContent xmlns:mc="http://schemas.openxmlformats.org/markup-compatibility/2006" xmlns:p14="http://schemas.microsoft.com/office/powerpoint/2010/main">
    <mc:Choice Requires="p14">
      <p:transition spd="slow" p14:dur="2000" advTm="58720"/>
    </mc:Choice>
    <mc:Fallback xmlns="">
      <p:transition spd="slow" advTm="5872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履约考核</a:t>
            </a:r>
            <a:endParaRPr lang="zh-CN" altLang="en-US" dirty="0"/>
          </a:p>
        </p:txBody>
      </p:sp>
      <p:sp>
        <p:nvSpPr>
          <p:cNvPr id="3" name="内容占位符 2"/>
          <p:cNvSpPr>
            <a:spLocks noGrp="1"/>
          </p:cNvSpPr>
          <p:nvPr>
            <p:ph idx="1"/>
          </p:nvPr>
        </p:nvSpPr>
        <p:spPr/>
        <p:txBody>
          <a:bodyPr/>
          <a:lstStyle/>
          <a:p>
            <a:r>
              <a:rPr lang="zh-CN" altLang="en-US" dirty="0"/>
              <a:t>无极性化</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108</a:t>
            </a:fld>
            <a:endParaRPr lang="en-US" altLang="zh-CN"/>
          </a:p>
        </p:txBody>
      </p:sp>
      <p:graphicFrame>
        <p:nvGraphicFramePr>
          <p:cNvPr id="5" name="表格 4"/>
          <p:cNvGraphicFramePr>
            <a:graphicFrameLocks noGrp="1"/>
          </p:cNvGraphicFramePr>
          <p:nvPr/>
        </p:nvGraphicFramePr>
        <p:xfrm>
          <a:off x="467544" y="1556792"/>
          <a:ext cx="7704856" cy="2204720"/>
        </p:xfrm>
        <a:graphic>
          <a:graphicData uri="http://schemas.openxmlformats.org/drawingml/2006/table">
            <a:tbl>
              <a:tblPr>
                <a:tableStyleId>{5C22544A-7EE6-4342-B048-85BDC9FD1C3A}</a:tableStyleId>
              </a:tblPr>
              <a:tblGrid>
                <a:gridCol w="1714500">
                  <a:extLst>
                    <a:ext uri="{9D8B030D-6E8A-4147-A177-3AD203B41FA5}">
                      <a16:colId xmlns:a16="http://schemas.microsoft.com/office/drawing/2014/main" val="1857935088"/>
                    </a:ext>
                  </a:extLst>
                </a:gridCol>
                <a:gridCol w="660400">
                  <a:extLst>
                    <a:ext uri="{9D8B030D-6E8A-4147-A177-3AD203B41FA5}">
                      <a16:colId xmlns:a16="http://schemas.microsoft.com/office/drawing/2014/main" val="1443591523"/>
                    </a:ext>
                  </a:extLst>
                </a:gridCol>
                <a:gridCol w="865460">
                  <a:extLst>
                    <a:ext uri="{9D8B030D-6E8A-4147-A177-3AD203B41FA5}">
                      <a16:colId xmlns:a16="http://schemas.microsoft.com/office/drawing/2014/main" val="2217071439"/>
                    </a:ext>
                  </a:extLst>
                </a:gridCol>
                <a:gridCol w="864096">
                  <a:extLst>
                    <a:ext uri="{9D8B030D-6E8A-4147-A177-3AD203B41FA5}">
                      <a16:colId xmlns:a16="http://schemas.microsoft.com/office/drawing/2014/main" val="3610963721"/>
                    </a:ext>
                  </a:extLst>
                </a:gridCol>
                <a:gridCol w="648072">
                  <a:extLst>
                    <a:ext uri="{9D8B030D-6E8A-4147-A177-3AD203B41FA5}">
                      <a16:colId xmlns:a16="http://schemas.microsoft.com/office/drawing/2014/main" val="1471692884"/>
                    </a:ext>
                  </a:extLst>
                </a:gridCol>
                <a:gridCol w="810072">
                  <a:extLst>
                    <a:ext uri="{9D8B030D-6E8A-4147-A177-3AD203B41FA5}">
                      <a16:colId xmlns:a16="http://schemas.microsoft.com/office/drawing/2014/main" val="4223286413"/>
                    </a:ext>
                  </a:extLst>
                </a:gridCol>
                <a:gridCol w="927100">
                  <a:extLst>
                    <a:ext uri="{9D8B030D-6E8A-4147-A177-3AD203B41FA5}">
                      <a16:colId xmlns:a16="http://schemas.microsoft.com/office/drawing/2014/main" val="1708514445"/>
                    </a:ext>
                  </a:extLst>
                </a:gridCol>
                <a:gridCol w="1215156">
                  <a:extLst>
                    <a:ext uri="{9D8B030D-6E8A-4147-A177-3AD203B41FA5}">
                      <a16:colId xmlns:a16="http://schemas.microsoft.com/office/drawing/2014/main" val="3695235528"/>
                    </a:ext>
                  </a:extLst>
                </a:gridCol>
              </a:tblGrid>
              <a:tr h="520700">
                <a:tc>
                  <a:txBody>
                    <a:bodyPr/>
                    <a:lstStyle/>
                    <a:p>
                      <a:pPr algn="ctr" rtl="0" fontAlgn="ctr"/>
                      <a:r>
                        <a:rPr lang="zh-CN" altLang="en-US" sz="1600" u="none" strike="noStrike">
                          <a:effectLst/>
                        </a:rPr>
                        <a:t>指标</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zh-CN" altLang="en-US" sz="1600" u="none" strike="noStrike">
                          <a:effectLst/>
                        </a:rPr>
                        <a:t>权重</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sz="1600" u="none" strike="noStrike">
                          <a:effectLst/>
                        </a:rPr>
                        <a:t>Co.1</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Co.2</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Co.3</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Co.4</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sz="1600" u="none" strike="noStrike">
                          <a:effectLst/>
                        </a:rPr>
                        <a:t>Co.5</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zh-CN" altLang="en-US" sz="1600" u="none" strike="noStrike">
                          <a:effectLst/>
                        </a:rPr>
                        <a:t>极大</a:t>
                      </a:r>
                      <a:r>
                        <a:rPr lang="en-US" altLang="zh-CN" sz="1600" u="none" strike="noStrike">
                          <a:effectLst/>
                        </a:rPr>
                        <a:t>/</a:t>
                      </a:r>
                      <a:r>
                        <a:rPr lang="zh-CN" altLang="en-US" sz="1600" u="none" strike="noStrike">
                          <a:effectLst/>
                        </a:rPr>
                        <a:t>极小值</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96796721"/>
                  </a:ext>
                </a:extLst>
              </a:tr>
              <a:tr h="273050">
                <a:tc>
                  <a:txBody>
                    <a:bodyPr/>
                    <a:lstStyle/>
                    <a:p>
                      <a:pPr algn="ctr" rtl="0" fontAlgn="ctr"/>
                      <a:r>
                        <a:rPr lang="zh-CN" altLang="en-US" sz="1600" u="none" strike="noStrike">
                          <a:effectLst/>
                        </a:rPr>
                        <a:t>价格低廉性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0.107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1.0069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0.9937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0.9961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1.0027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0.9937</a:t>
                      </a:r>
                      <a:endParaRPr lang="en-US" altLang="zh-CN" sz="1800" b="0"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2225501619"/>
                  </a:ext>
                </a:extLst>
              </a:tr>
              <a:tr h="273050">
                <a:tc>
                  <a:txBody>
                    <a:bodyPr/>
                    <a:lstStyle/>
                    <a:p>
                      <a:pPr algn="ctr" rtl="0" fontAlgn="ctr"/>
                      <a:r>
                        <a:rPr lang="zh-CN" altLang="en-US" sz="1600" u="none" strike="noStrike">
                          <a:effectLst/>
                        </a:rPr>
                        <a:t>质量可靠性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0.399</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1.0532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0.9202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0.9313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1.0643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1.0310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1.0643</a:t>
                      </a:r>
                      <a:endParaRPr lang="en-US" altLang="zh-CN" sz="1800" b="0"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2338175987"/>
                  </a:ext>
                </a:extLst>
              </a:tr>
              <a:tr h="273050">
                <a:tc>
                  <a:txBody>
                    <a:bodyPr/>
                    <a:lstStyle/>
                    <a:p>
                      <a:pPr algn="ctr" rtl="0" fontAlgn="ctr"/>
                      <a:r>
                        <a:rPr lang="zh-CN" altLang="en-US" sz="1600" u="none" strike="noStrike">
                          <a:effectLst/>
                        </a:rPr>
                        <a:t> 交货及时性</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0.191</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1.0515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0.9120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0.9442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1.0515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1.0408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1.0515</a:t>
                      </a:r>
                      <a:endParaRPr lang="en-US" altLang="zh-CN" sz="1800" b="0"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883105952"/>
                  </a:ext>
                </a:extLst>
              </a:tr>
              <a:tr h="273050">
                <a:tc>
                  <a:txBody>
                    <a:bodyPr/>
                    <a:lstStyle/>
                    <a:p>
                      <a:pPr algn="ctr" rtl="0" fontAlgn="ctr"/>
                      <a:r>
                        <a:rPr lang="zh-CN" altLang="en-US" sz="1600" u="none" strike="noStrike">
                          <a:effectLst/>
                        </a:rPr>
                        <a:t>顾客满意度</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0.068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1.0973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1.0349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0.9352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0.8728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1.0599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1.0973</a:t>
                      </a:r>
                      <a:endParaRPr lang="en-US" altLang="zh-CN" sz="1800" b="0"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341585298"/>
                  </a:ext>
                </a:extLst>
              </a:tr>
              <a:tr h="273050">
                <a:tc>
                  <a:txBody>
                    <a:bodyPr/>
                    <a:lstStyle/>
                    <a:p>
                      <a:pPr algn="ctr" rtl="0" fontAlgn="ctr"/>
                      <a:r>
                        <a:rPr lang="zh-CN" altLang="en-US" sz="1600" u="none" strike="noStrike">
                          <a:effectLst/>
                        </a:rPr>
                        <a:t> 沟通正确率</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0.037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1.0291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1.0291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0.9080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0.9927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1.0412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a:effectLst/>
                        </a:rPr>
                        <a:t>1.0412</a:t>
                      </a:r>
                      <a:endParaRPr lang="en-US" altLang="zh-CN" sz="1800" b="0" i="0" u="none" strike="noStrike">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3254235860"/>
                  </a:ext>
                </a:extLst>
              </a:tr>
              <a:tr h="273050">
                <a:tc>
                  <a:txBody>
                    <a:bodyPr/>
                    <a:lstStyle/>
                    <a:p>
                      <a:pPr algn="ctr" rtl="0" fontAlgn="ctr"/>
                      <a:r>
                        <a:rPr lang="zh-CN" altLang="en-US" sz="1600" u="none" strike="noStrike">
                          <a:effectLst/>
                        </a:rPr>
                        <a:t>新品开发期</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0.198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0.6897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1.1494</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0.8621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1.7241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0.5747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fontAlgn="ctr"/>
                      <a:r>
                        <a:rPr lang="en-US" altLang="zh-CN" sz="1800" u="none" strike="noStrike" dirty="0">
                          <a:effectLst/>
                        </a:rPr>
                        <a:t>0.5747</a:t>
                      </a:r>
                      <a:endParaRPr lang="en-US" altLang="zh-CN" sz="1800" b="0" i="0" u="none" strike="noStrike" dirty="0">
                        <a:solidFill>
                          <a:srgbClr val="000000"/>
                        </a:solidFill>
                        <a:effectLst/>
                        <a:latin typeface="等线" panose="02010600030101010101" pitchFamily="2" charset="-122"/>
                        <a:ea typeface="等线" panose="02010600030101010101" pitchFamily="2" charset="-122"/>
                      </a:endParaRPr>
                    </a:p>
                  </a:txBody>
                  <a:tcPr marL="6350" marR="6350" marT="6350" marB="0" anchor="ctr"/>
                </a:tc>
                <a:extLst>
                  <a:ext uri="{0D108BD9-81ED-4DB2-BD59-A6C34878D82A}">
                    <a16:rowId xmlns:a16="http://schemas.microsoft.com/office/drawing/2014/main" val="790793074"/>
                  </a:ext>
                </a:extLst>
              </a:tr>
            </a:tbl>
          </a:graphicData>
        </a:graphic>
      </p:graphicFrame>
      <p:graphicFrame>
        <p:nvGraphicFramePr>
          <p:cNvPr id="9" name="表格 8"/>
          <p:cNvGraphicFramePr>
            <a:graphicFrameLocks noGrp="1"/>
          </p:cNvGraphicFramePr>
          <p:nvPr/>
        </p:nvGraphicFramePr>
        <p:xfrm>
          <a:off x="755576" y="3933056"/>
          <a:ext cx="7128792" cy="1963420"/>
        </p:xfrm>
        <a:graphic>
          <a:graphicData uri="http://schemas.openxmlformats.org/drawingml/2006/table">
            <a:tbl>
              <a:tblPr>
                <a:tableStyleId>{5C22544A-7EE6-4342-B048-85BDC9FD1C3A}</a:tableStyleId>
              </a:tblPr>
              <a:tblGrid>
                <a:gridCol w="1992520">
                  <a:extLst>
                    <a:ext uri="{9D8B030D-6E8A-4147-A177-3AD203B41FA5}">
                      <a16:colId xmlns:a16="http://schemas.microsoft.com/office/drawing/2014/main" val="2624321333"/>
                    </a:ext>
                  </a:extLst>
                </a:gridCol>
                <a:gridCol w="767489">
                  <a:extLst>
                    <a:ext uri="{9D8B030D-6E8A-4147-A177-3AD203B41FA5}">
                      <a16:colId xmlns:a16="http://schemas.microsoft.com/office/drawing/2014/main" val="540038062"/>
                    </a:ext>
                  </a:extLst>
                </a:gridCol>
                <a:gridCol w="988880">
                  <a:extLst>
                    <a:ext uri="{9D8B030D-6E8A-4147-A177-3AD203B41FA5}">
                      <a16:colId xmlns:a16="http://schemas.microsoft.com/office/drawing/2014/main" val="3392020696"/>
                    </a:ext>
                  </a:extLst>
                </a:gridCol>
                <a:gridCol w="767489">
                  <a:extLst>
                    <a:ext uri="{9D8B030D-6E8A-4147-A177-3AD203B41FA5}">
                      <a16:colId xmlns:a16="http://schemas.microsoft.com/office/drawing/2014/main" val="601517327"/>
                    </a:ext>
                  </a:extLst>
                </a:gridCol>
                <a:gridCol w="767489">
                  <a:extLst>
                    <a:ext uri="{9D8B030D-6E8A-4147-A177-3AD203B41FA5}">
                      <a16:colId xmlns:a16="http://schemas.microsoft.com/office/drawing/2014/main" val="281475106"/>
                    </a:ext>
                  </a:extLst>
                </a:gridCol>
                <a:gridCol w="767489">
                  <a:extLst>
                    <a:ext uri="{9D8B030D-6E8A-4147-A177-3AD203B41FA5}">
                      <a16:colId xmlns:a16="http://schemas.microsoft.com/office/drawing/2014/main" val="980817197"/>
                    </a:ext>
                  </a:extLst>
                </a:gridCol>
                <a:gridCol w="1077436">
                  <a:extLst>
                    <a:ext uri="{9D8B030D-6E8A-4147-A177-3AD203B41FA5}">
                      <a16:colId xmlns:a16="http://schemas.microsoft.com/office/drawing/2014/main" val="696298770"/>
                    </a:ext>
                  </a:extLst>
                </a:gridCol>
              </a:tblGrid>
              <a:tr h="279400">
                <a:tc>
                  <a:txBody>
                    <a:bodyPr/>
                    <a:lstStyle/>
                    <a:p>
                      <a:pPr algn="ctr" rtl="0" fontAlgn="ctr"/>
                      <a:r>
                        <a:rPr lang="zh-CN" altLang="en-US" sz="1600" u="none" strike="noStrike">
                          <a:effectLst/>
                        </a:rPr>
                        <a:t>指标</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zh-CN" altLang="en-US" sz="1600" u="none" strike="noStrike">
                          <a:effectLst/>
                        </a:rPr>
                        <a:t>权重</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l" rtl="0" fontAlgn="ctr"/>
                      <a:r>
                        <a:rPr lang="en-US" sz="1600" u="none" strike="noStrike">
                          <a:effectLst/>
                        </a:rPr>
                        <a:t>Co.1</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l" rtl="0" fontAlgn="ctr"/>
                      <a:r>
                        <a:rPr lang="en-US" sz="1600" u="none" strike="noStrike">
                          <a:effectLst/>
                        </a:rPr>
                        <a:t>Co.2</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l" rtl="0" fontAlgn="ctr"/>
                      <a:r>
                        <a:rPr lang="en-US" sz="1600" u="none" strike="noStrike">
                          <a:effectLst/>
                        </a:rPr>
                        <a:t>Co.3</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l" rtl="0" fontAlgn="ctr"/>
                      <a:r>
                        <a:rPr lang="en-US" sz="1600" u="none" strike="noStrike">
                          <a:effectLst/>
                        </a:rPr>
                        <a:t>Co.4</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l" rtl="0" fontAlgn="ctr"/>
                      <a:r>
                        <a:rPr lang="en-US" sz="1600" u="none" strike="noStrike">
                          <a:effectLst/>
                        </a:rPr>
                        <a:t>Co.5</a:t>
                      </a:r>
                      <a:endParaRPr 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1117815084"/>
                  </a:ext>
                </a:extLst>
              </a:tr>
              <a:tr h="273050">
                <a:tc>
                  <a:txBody>
                    <a:bodyPr/>
                    <a:lstStyle/>
                    <a:p>
                      <a:pPr algn="ctr" rtl="0" fontAlgn="ctr"/>
                      <a:r>
                        <a:rPr lang="zh-CN" altLang="en-US" sz="1600" u="none" strike="noStrike" dirty="0">
                          <a:effectLst/>
                        </a:rPr>
                        <a:t>价格低廉性</a:t>
                      </a:r>
                      <a:endParaRPr lang="zh-CN" altLang="en-US" sz="1600" b="1" i="0" u="none" strike="noStrike" dirty="0">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0.107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0.9931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0.9869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0.9975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0.9909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4120264884"/>
                  </a:ext>
                </a:extLst>
              </a:tr>
              <a:tr h="273050">
                <a:tc>
                  <a:txBody>
                    <a:bodyPr/>
                    <a:lstStyle/>
                    <a:p>
                      <a:pPr algn="ctr" rtl="0" fontAlgn="ctr"/>
                      <a:r>
                        <a:rPr lang="zh-CN" altLang="en-US" sz="1600" u="none" strike="noStrike">
                          <a:effectLst/>
                        </a:rPr>
                        <a:t>质量可靠性</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0.399</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0.9896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0.8646</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0.8750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0.9688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064296059"/>
                  </a:ext>
                </a:extLst>
              </a:tr>
              <a:tr h="273050">
                <a:tc>
                  <a:txBody>
                    <a:bodyPr/>
                    <a:lstStyle/>
                    <a:p>
                      <a:pPr algn="ctr" rtl="0" fontAlgn="ctr"/>
                      <a:r>
                        <a:rPr lang="zh-CN" altLang="en-US" sz="1600" u="none" strike="noStrike">
                          <a:effectLst/>
                        </a:rPr>
                        <a:t> 交货及时性</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0.191</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0.8673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0.8980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0.9898</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926059443"/>
                  </a:ext>
                </a:extLst>
              </a:tr>
              <a:tr h="273050">
                <a:tc>
                  <a:txBody>
                    <a:bodyPr/>
                    <a:lstStyle/>
                    <a:p>
                      <a:pPr algn="ctr" rtl="0" fontAlgn="ctr"/>
                      <a:r>
                        <a:rPr lang="zh-CN" altLang="en-US" sz="1600" u="none" strike="noStrike">
                          <a:effectLst/>
                        </a:rPr>
                        <a:t>顾客满意度</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0.068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0.9432</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0.8523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0.7955</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0.9659</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1312723493"/>
                  </a:ext>
                </a:extLst>
              </a:tr>
              <a:tr h="273050">
                <a:tc>
                  <a:txBody>
                    <a:bodyPr/>
                    <a:lstStyle/>
                    <a:p>
                      <a:pPr algn="ctr" rtl="0" fontAlgn="ctr"/>
                      <a:r>
                        <a:rPr lang="zh-CN" altLang="en-US" sz="1600" u="none" strike="noStrike">
                          <a:effectLst/>
                        </a:rPr>
                        <a:t> 沟通正确率</a:t>
                      </a:r>
                      <a:endParaRPr lang="zh-CN" altLang="en-US" sz="16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600" u="none" strike="noStrike">
                          <a:effectLst/>
                        </a:rPr>
                        <a:t>0.037</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0.9884</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0.9884</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0.8721</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0.9535</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1.0000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3873615103"/>
                  </a:ext>
                </a:extLst>
              </a:tr>
              <a:tr h="273050">
                <a:tc>
                  <a:txBody>
                    <a:bodyPr/>
                    <a:lstStyle/>
                    <a:p>
                      <a:pPr algn="ctr" rtl="0" fontAlgn="ctr"/>
                      <a:r>
                        <a:rPr lang="zh-CN" altLang="en-US" sz="1600" u="none" strike="noStrike">
                          <a:effectLst/>
                        </a:rPr>
                        <a:t>新品开发期</a:t>
                      </a:r>
                      <a:endParaRPr lang="zh-CN" altLang="en-US" sz="1600" b="1" i="0" u="none" strike="noStrike">
                        <a:solidFill>
                          <a:srgbClr val="000000"/>
                        </a:solidFill>
                        <a:effectLst/>
                        <a:latin typeface="黑体" panose="02010609060101010101" pitchFamily="49" charset="-122"/>
                        <a:ea typeface="黑体" panose="02010609060101010101" pitchFamily="49" charset="-122"/>
                      </a:endParaRPr>
                    </a:p>
                  </a:txBody>
                  <a:tcPr marL="6350" marR="6350" marT="6350" marB="0" anchor="ctr"/>
                </a:tc>
                <a:tc>
                  <a:txBody>
                    <a:bodyPr/>
                    <a:lstStyle/>
                    <a:p>
                      <a:pPr algn="ctr" rtl="0" fontAlgn="ctr"/>
                      <a:r>
                        <a:rPr lang="en-US" altLang="zh-CN" sz="1600" u="none" strike="noStrike">
                          <a:effectLst/>
                        </a:rPr>
                        <a:t>0.198</a:t>
                      </a:r>
                      <a:endParaRPr lang="en-US" altLang="zh-CN" sz="1600" b="0"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0.8333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0.5000</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0.6667</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a:effectLst/>
                        </a:rPr>
                        <a:t>0.3333</a:t>
                      </a:r>
                      <a:endParaRPr lang="en-US" altLang="zh-CN" sz="1800" b="1" i="0" u="none" strike="noStrike">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1.0000</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2861517031"/>
                  </a:ext>
                </a:extLst>
              </a:tr>
            </a:tbl>
          </a:graphicData>
        </a:graphic>
      </p:graphicFrame>
      <p:graphicFrame>
        <p:nvGraphicFramePr>
          <p:cNvPr id="10" name="表格 9"/>
          <p:cNvGraphicFramePr>
            <a:graphicFrameLocks noGrp="1"/>
          </p:cNvGraphicFramePr>
          <p:nvPr/>
        </p:nvGraphicFramePr>
        <p:xfrm>
          <a:off x="755576" y="5944168"/>
          <a:ext cx="7128792" cy="280670"/>
        </p:xfrm>
        <a:graphic>
          <a:graphicData uri="http://schemas.openxmlformats.org/drawingml/2006/table">
            <a:tbl>
              <a:tblPr>
                <a:tableStyleId>{5C22544A-7EE6-4342-B048-85BDC9FD1C3A}</a:tableStyleId>
              </a:tblPr>
              <a:tblGrid>
                <a:gridCol w="1992520">
                  <a:extLst>
                    <a:ext uri="{9D8B030D-6E8A-4147-A177-3AD203B41FA5}">
                      <a16:colId xmlns:a16="http://schemas.microsoft.com/office/drawing/2014/main" val="1669208865"/>
                    </a:ext>
                  </a:extLst>
                </a:gridCol>
                <a:gridCol w="767489">
                  <a:extLst>
                    <a:ext uri="{9D8B030D-6E8A-4147-A177-3AD203B41FA5}">
                      <a16:colId xmlns:a16="http://schemas.microsoft.com/office/drawing/2014/main" val="1884051765"/>
                    </a:ext>
                  </a:extLst>
                </a:gridCol>
                <a:gridCol w="988880">
                  <a:extLst>
                    <a:ext uri="{9D8B030D-6E8A-4147-A177-3AD203B41FA5}">
                      <a16:colId xmlns:a16="http://schemas.microsoft.com/office/drawing/2014/main" val="1152332056"/>
                    </a:ext>
                  </a:extLst>
                </a:gridCol>
                <a:gridCol w="767489">
                  <a:extLst>
                    <a:ext uri="{9D8B030D-6E8A-4147-A177-3AD203B41FA5}">
                      <a16:colId xmlns:a16="http://schemas.microsoft.com/office/drawing/2014/main" val="2436287701"/>
                    </a:ext>
                  </a:extLst>
                </a:gridCol>
                <a:gridCol w="767489">
                  <a:extLst>
                    <a:ext uri="{9D8B030D-6E8A-4147-A177-3AD203B41FA5}">
                      <a16:colId xmlns:a16="http://schemas.microsoft.com/office/drawing/2014/main" val="1278832975"/>
                    </a:ext>
                  </a:extLst>
                </a:gridCol>
                <a:gridCol w="767489">
                  <a:extLst>
                    <a:ext uri="{9D8B030D-6E8A-4147-A177-3AD203B41FA5}">
                      <a16:colId xmlns:a16="http://schemas.microsoft.com/office/drawing/2014/main" val="2258792607"/>
                    </a:ext>
                  </a:extLst>
                </a:gridCol>
                <a:gridCol w="1077436">
                  <a:extLst>
                    <a:ext uri="{9D8B030D-6E8A-4147-A177-3AD203B41FA5}">
                      <a16:colId xmlns:a16="http://schemas.microsoft.com/office/drawing/2014/main" val="3637709793"/>
                    </a:ext>
                  </a:extLst>
                </a:gridCol>
              </a:tblGrid>
              <a:tr h="260350">
                <a:tc>
                  <a:txBody>
                    <a:bodyPr/>
                    <a:lstStyle/>
                    <a:p>
                      <a:pPr algn="l" fontAlgn="ctr"/>
                      <a:endParaRPr lang="zh-CN" altLang="en-US" sz="1100" b="0" i="0" u="none" strike="noStrike" dirty="0">
                        <a:solidFill>
                          <a:srgbClr val="000000"/>
                        </a:solidFill>
                        <a:effectLst/>
                        <a:latin typeface="等线" panose="02010600030101010101" pitchFamily="2" charset="-122"/>
                        <a:ea typeface="等线" panose="02010600030101010101" pitchFamily="2" charset="-122"/>
                      </a:endParaRPr>
                    </a:p>
                  </a:txBody>
                  <a:tcPr marL="6350" marR="6350" marT="6350" marB="0" anchor="ctr"/>
                </a:tc>
                <a:tc>
                  <a:txBody>
                    <a:bodyPr/>
                    <a:lstStyle/>
                    <a:p>
                      <a:pPr algn="l" fontAlgn="ctr"/>
                      <a:endParaRPr lang="zh-CN" altLang="en-US" sz="1100" b="0" i="0" u="none" strike="noStrike" dirty="0">
                        <a:solidFill>
                          <a:srgbClr val="000000"/>
                        </a:solidFill>
                        <a:effectLst/>
                        <a:latin typeface="等线" panose="02010600030101010101" pitchFamily="2" charset="-122"/>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0.9617</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0.8159</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0.8499</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0.8521</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tc>
                  <a:txBody>
                    <a:bodyPr/>
                    <a:lstStyle/>
                    <a:p>
                      <a:pPr algn="ctr" rtl="0" fontAlgn="ctr"/>
                      <a:r>
                        <a:rPr lang="en-US" altLang="zh-CN" sz="1800" u="none" strike="noStrike" dirty="0">
                          <a:effectLst/>
                        </a:rPr>
                        <a:t>0.9823</a:t>
                      </a:r>
                      <a:endParaRPr lang="en-US" altLang="zh-CN" sz="1800" b="1" i="0" u="none" strike="noStrike" dirty="0">
                        <a:solidFill>
                          <a:srgbClr val="000000"/>
                        </a:solidFill>
                        <a:effectLst/>
                        <a:latin typeface="Times New Roman" panose="02020603050405020304" pitchFamily="18" charset="0"/>
                        <a:ea typeface="等线" panose="02010600030101010101" pitchFamily="2" charset="-122"/>
                      </a:endParaRPr>
                    </a:p>
                  </a:txBody>
                  <a:tcPr marL="6350" marR="6350" marT="6350" marB="0" anchor="ctr"/>
                </a:tc>
                <a:extLst>
                  <a:ext uri="{0D108BD9-81ED-4DB2-BD59-A6C34878D82A}">
                    <a16:rowId xmlns:a16="http://schemas.microsoft.com/office/drawing/2014/main" val="1652422972"/>
                  </a:ext>
                </a:extLst>
              </a:tr>
            </a:tbl>
          </a:graphicData>
        </a:graphic>
      </p:graphicFrame>
    </p:spTree>
    <p:custDataLst>
      <p:tags r:id="rId1"/>
    </p:custDataLst>
    <p:extLst>
      <p:ext uri="{BB962C8B-B14F-4D97-AF65-F5344CB8AC3E}">
        <p14:creationId xmlns:p14="http://schemas.microsoft.com/office/powerpoint/2010/main" val="1706773282"/>
      </p:ext>
    </p:extLst>
  </p:cSld>
  <p:clrMapOvr>
    <a:masterClrMapping/>
  </p:clrMapOvr>
  <mc:AlternateContent xmlns:mc="http://schemas.openxmlformats.org/markup-compatibility/2006" xmlns:p14="http://schemas.microsoft.com/office/powerpoint/2010/main">
    <mc:Choice Requires="p14">
      <p:transition p14:dur="100" advTm="175061">
        <p:cut/>
      </p:transition>
    </mc:Choice>
    <mc:Fallback xmlns="">
      <p:transition advTm="175061">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幻灯片编号占位符 5"/>
          <p:cNvSpPr>
            <a:spLocks noGrp="1"/>
          </p:cNvSpPr>
          <p:nvPr>
            <p:ph type="sldNum" sz="quarter" idx="12"/>
          </p:nvPr>
        </p:nvSpPr>
        <p:spPr/>
        <p:txBody>
          <a:bodyPr/>
          <a:lstStyle/>
          <a:p>
            <a:pPr>
              <a:defRPr/>
            </a:pPr>
            <a:fld id="{CCB697F3-DB2C-E444-BAC1-54534435B90B}" type="slidenum">
              <a:rPr lang="en-US" altLang="zh-CN"/>
              <a:pPr>
                <a:defRPr/>
              </a:pPr>
              <a:t>109</a:t>
            </a:fld>
            <a:endParaRPr lang="en-US" altLang="zh-CN"/>
          </a:p>
        </p:txBody>
      </p:sp>
      <p:sp>
        <p:nvSpPr>
          <p:cNvPr id="2312194" name="Rectangle 2"/>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关系评估</a:t>
            </a:r>
          </a:p>
        </p:txBody>
      </p:sp>
      <p:sp>
        <p:nvSpPr>
          <p:cNvPr id="2312196" name="Rectangle 4"/>
          <p:cNvSpPr>
            <a:spLocks noGrp="1" noChangeArrowheads="1"/>
          </p:cNvSpPr>
          <p:nvPr>
            <p:ph type="body" idx="1"/>
          </p:nvPr>
        </p:nvSpPr>
        <p:spPr>
          <a:xfrm>
            <a:off x="228600" y="1219200"/>
            <a:ext cx="3838575" cy="481013"/>
          </a:xfrm>
          <a:solidFill>
            <a:srgbClr val="DDDDDD"/>
          </a:solidFill>
        </p:spPr>
        <p:txBody>
          <a:bodyPr/>
          <a:lstStyle/>
          <a:p>
            <a:pPr>
              <a:lnSpc>
                <a:spcPct val="90000"/>
              </a:lnSpc>
              <a:defRPr/>
            </a:pPr>
            <a:r>
              <a:rPr lang="zh-CN" altLang="en-US"/>
              <a:t>关系评估要考虑哪些？</a:t>
            </a:r>
          </a:p>
        </p:txBody>
      </p:sp>
      <p:sp>
        <p:nvSpPr>
          <p:cNvPr id="2312197" name="Rectangle 5"/>
          <p:cNvSpPr>
            <a:spLocks noChangeArrowheads="1"/>
          </p:cNvSpPr>
          <p:nvPr/>
        </p:nvSpPr>
        <p:spPr bwMode="auto">
          <a:xfrm>
            <a:off x="277813" y="1957388"/>
            <a:ext cx="8686800" cy="37766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 typeface="Wingdings" charset="0"/>
              <a:buChar char="ü"/>
              <a:defRPr/>
            </a:pPr>
            <a:r>
              <a:rPr lang="zh-CN" altLang="en-US" sz="2400">
                <a:ea typeface="黑体" charset="0"/>
                <a:cs typeface="黑体" charset="0"/>
              </a:rPr>
              <a:t>货品符合要求：</a:t>
            </a:r>
            <a:r>
              <a:rPr lang="zh-CN" altLang="en-US" sz="2200">
                <a:ea typeface="黑体" charset="0"/>
                <a:cs typeface="黑体" charset="0"/>
              </a:rPr>
              <a:t>合同交货期内交货的数量和质量符合约定</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遵守供货准则：</a:t>
            </a:r>
            <a:r>
              <a:rPr lang="zh-CN" altLang="en-US" sz="2200">
                <a:ea typeface="黑体" charset="0"/>
                <a:cs typeface="黑体" charset="0"/>
              </a:rPr>
              <a:t>有无主观欺诈行为，协议价与平均价差异</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职业道德规范：</a:t>
            </a:r>
            <a:r>
              <a:rPr lang="zh-CN" altLang="en-US" sz="2200">
                <a:ea typeface="黑体" charset="0"/>
                <a:cs typeface="黑体" charset="0"/>
              </a:rPr>
              <a:t>社会责任与诚信，如保密</a:t>
            </a:r>
            <a:r>
              <a:rPr lang="en-US" altLang="zh-CN" sz="2200">
                <a:ea typeface="黑体" charset="0"/>
                <a:cs typeface="黑体" charset="0"/>
              </a:rPr>
              <a:t>,</a:t>
            </a:r>
            <a:r>
              <a:rPr lang="zh-CN" altLang="en-US" sz="2200">
                <a:ea typeface="黑体" charset="0"/>
                <a:cs typeface="黑体" charset="0"/>
              </a:rPr>
              <a:t>抬价</a:t>
            </a:r>
            <a:r>
              <a:rPr lang="en-US" altLang="zh-CN" sz="2200">
                <a:ea typeface="黑体" charset="0"/>
                <a:cs typeface="黑体" charset="0"/>
              </a:rPr>
              <a:t>,</a:t>
            </a:r>
            <a:r>
              <a:rPr lang="zh-CN" altLang="en-US" sz="2200">
                <a:ea typeface="黑体" charset="0"/>
                <a:cs typeface="黑体" charset="0"/>
              </a:rPr>
              <a:t>品质</a:t>
            </a:r>
            <a:r>
              <a:rPr lang="en-US" altLang="zh-CN" sz="2200">
                <a:ea typeface="黑体" charset="0"/>
                <a:cs typeface="黑体" charset="0"/>
              </a:rPr>
              <a:t>,</a:t>
            </a:r>
            <a:r>
              <a:rPr lang="zh-CN" altLang="en-US" sz="2200">
                <a:ea typeface="黑体" charset="0"/>
                <a:cs typeface="黑体" charset="0"/>
              </a:rPr>
              <a:t>贿赂</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售后服务支持：</a:t>
            </a:r>
            <a:r>
              <a:rPr lang="zh-CN" altLang="en-US" sz="2200">
                <a:ea typeface="黑体" charset="0"/>
                <a:cs typeface="黑体" charset="0"/>
              </a:rPr>
              <a:t>电话畅通率</a:t>
            </a:r>
            <a:r>
              <a:rPr lang="en-US" altLang="zh-CN" sz="2200">
                <a:ea typeface="黑体" charset="0"/>
                <a:cs typeface="黑体" charset="0"/>
              </a:rPr>
              <a:t>,</a:t>
            </a:r>
            <a:r>
              <a:rPr lang="zh-CN" altLang="en-US" sz="2200">
                <a:ea typeface="黑体" charset="0"/>
                <a:cs typeface="黑体" charset="0"/>
              </a:rPr>
              <a:t>电邮回复率与速度</a:t>
            </a:r>
            <a:r>
              <a:rPr lang="en-US" altLang="zh-CN" sz="2200">
                <a:ea typeface="黑体" charset="0"/>
                <a:cs typeface="黑体" charset="0"/>
              </a:rPr>
              <a:t>,</a:t>
            </a:r>
            <a:r>
              <a:rPr lang="zh-CN" altLang="en-US" sz="2200">
                <a:ea typeface="黑体" charset="0"/>
                <a:cs typeface="黑体" charset="0"/>
              </a:rPr>
              <a:t>紧急技术支持效果</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改进开创意识：</a:t>
            </a:r>
            <a:r>
              <a:rPr lang="zh-CN" altLang="en-US" sz="2200">
                <a:ea typeface="黑体" charset="0"/>
                <a:cs typeface="黑体" charset="0"/>
              </a:rPr>
              <a:t>技术人员素质</a:t>
            </a:r>
            <a:r>
              <a:rPr lang="en-US" altLang="zh-CN" sz="2200">
                <a:ea typeface="黑体" charset="0"/>
                <a:cs typeface="黑体" charset="0"/>
              </a:rPr>
              <a:t>,</a:t>
            </a:r>
            <a:r>
              <a:rPr lang="zh-CN" altLang="en-US" sz="2200">
                <a:ea typeface="黑体" charset="0"/>
                <a:cs typeface="黑体" charset="0"/>
              </a:rPr>
              <a:t>技术先进性</a:t>
            </a:r>
            <a:r>
              <a:rPr lang="en-US" altLang="zh-CN" sz="2200">
                <a:ea typeface="黑体" charset="0"/>
                <a:cs typeface="黑体" charset="0"/>
              </a:rPr>
              <a:t>,</a:t>
            </a:r>
            <a:r>
              <a:rPr lang="zh-CN" altLang="en-US" sz="2200">
                <a:ea typeface="黑体" charset="0"/>
                <a:cs typeface="黑体" charset="0"/>
              </a:rPr>
              <a:t>技术合作可能性</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运作管理制度：</a:t>
            </a:r>
            <a:r>
              <a:rPr lang="zh-CN" altLang="en-US" sz="2200">
                <a:ea typeface="黑体" charset="0"/>
                <a:cs typeface="黑体" charset="0"/>
              </a:rPr>
              <a:t>进出货检验</a:t>
            </a:r>
            <a:r>
              <a:rPr lang="en-US" altLang="zh-CN" sz="2200">
                <a:ea typeface="黑体" charset="0"/>
                <a:cs typeface="黑体" charset="0"/>
              </a:rPr>
              <a:t>,</a:t>
            </a:r>
            <a:r>
              <a:rPr lang="zh-CN" altLang="en-US" sz="2200">
                <a:ea typeface="黑体" charset="0"/>
                <a:cs typeface="黑体" charset="0"/>
              </a:rPr>
              <a:t>投诉反馈程序</a:t>
            </a:r>
            <a:r>
              <a:rPr lang="en-US" altLang="zh-CN" sz="2200">
                <a:ea typeface="黑体" charset="0"/>
                <a:cs typeface="黑体" charset="0"/>
              </a:rPr>
              <a:t>,</a:t>
            </a:r>
            <a:r>
              <a:rPr lang="zh-CN" altLang="en-US" sz="2200">
                <a:ea typeface="黑体" charset="0"/>
                <a:cs typeface="黑体" charset="0"/>
              </a:rPr>
              <a:t>质量措施等制度</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沟通协调能力：</a:t>
            </a:r>
            <a:r>
              <a:rPr lang="zh-CN" altLang="en-US" sz="2200">
                <a:ea typeface="黑体" charset="0"/>
                <a:cs typeface="黑体" charset="0"/>
              </a:rPr>
              <a:t>信息化程度</a:t>
            </a:r>
            <a:r>
              <a:rPr lang="en-US" altLang="zh-CN" sz="2200">
                <a:ea typeface="黑体" charset="0"/>
                <a:cs typeface="黑体" charset="0"/>
              </a:rPr>
              <a:t>,</a:t>
            </a:r>
            <a:r>
              <a:rPr lang="zh-CN" altLang="en-US" sz="2200">
                <a:ea typeface="黑体" charset="0"/>
                <a:cs typeface="黑体" charset="0"/>
              </a:rPr>
              <a:t>沟通机制</a:t>
            </a:r>
            <a:r>
              <a:rPr lang="en-US" altLang="zh-CN" sz="2200">
                <a:ea typeface="黑体" charset="0"/>
                <a:cs typeface="黑体" charset="0"/>
              </a:rPr>
              <a:t>,</a:t>
            </a:r>
            <a:r>
              <a:rPr lang="zh-CN" altLang="en-US" sz="2200">
                <a:ea typeface="黑体" charset="0"/>
                <a:cs typeface="黑体" charset="0"/>
              </a:rPr>
              <a:t>沟通渠道</a:t>
            </a:r>
            <a:r>
              <a:rPr lang="en-US" altLang="zh-CN" sz="2200">
                <a:ea typeface="黑体" charset="0"/>
                <a:cs typeface="黑体" charset="0"/>
              </a:rPr>
              <a:t>,</a:t>
            </a:r>
            <a:r>
              <a:rPr lang="zh-CN" altLang="en-US" sz="2200">
                <a:ea typeface="黑体" charset="0"/>
                <a:cs typeface="黑体" charset="0"/>
              </a:rPr>
              <a:t>冲突协商解决等</a:t>
            </a:r>
            <a:endParaRPr lang="en-US" altLang="zh-CN" sz="2200">
              <a:ea typeface="黑体" charset="0"/>
              <a:cs typeface="黑体" charset="0"/>
            </a:endParaRPr>
          </a:p>
          <a:p>
            <a:pPr marL="342900" indent="-342900" algn="l">
              <a:lnSpc>
                <a:spcPct val="100000"/>
              </a:lnSpc>
              <a:buClr>
                <a:srgbClr val="FF0000"/>
              </a:buClr>
              <a:buFont typeface="Wingdings" charset="0"/>
              <a:buChar char="ü"/>
              <a:defRPr/>
            </a:pPr>
            <a:r>
              <a:rPr lang="zh-CN" altLang="en-US" sz="2400">
                <a:ea typeface="黑体" charset="0"/>
                <a:cs typeface="黑体" charset="0"/>
              </a:rPr>
              <a:t>风险应对能力：</a:t>
            </a:r>
            <a:r>
              <a:rPr lang="zh-CN" altLang="en-US" sz="2200">
                <a:ea typeface="黑体" charset="0"/>
                <a:cs typeface="黑体" charset="0"/>
              </a:rPr>
              <a:t>保证企业的生产经营的稳定性</a:t>
            </a:r>
            <a:endParaRPr lang="zh-CN" altLang="en-US" sz="2600" b="1">
              <a:ea typeface="黑体" charset="0"/>
              <a:cs typeface="黑体" charset="0"/>
            </a:endParaRPr>
          </a:p>
        </p:txBody>
      </p:sp>
    </p:spTree>
    <p:extLst>
      <p:ext uri="{BB962C8B-B14F-4D97-AF65-F5344CB8AC3E}">
        <p14:creationId xmlns:p14="http://schemas.microsoft.com/office/powerpoint/2010/main" val="16859482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幻灯片编号占位符 5"/>
          <p:cNvSpPr>
            <a:spLocks noGrp="1"/>
          </p:cNvSpPr>
          <p:nvPr>
            <p:ph type="sldNum" sz="quarter" idx="12"/>
          </p:nvPr>
        </p:nvSpPr>
        <p:spPr/>
        <p:txBody>
          <a:bodyPr/>
          <a:lstStyle/>
          <a:p>
            <a:pPr>
              <a:defRPr/>
            </a:pPr>
            <a:fld id="{AA1B6992-2B39-2141-85FB-91982A3376D4}" type="slidenum">
              <a:rPr lang="en-US" altLang="zh-CN"/>
              <a:pPr>
                <a:defRPr/>
              </a:pPr>
              <a:t>11</a:t>
            </a:fld>
            <a:endParaRPr lang="en-US" altLang="zh-CN"/>
          </a:p>
        </p:txBody>
      </p:sp>
      <p:sp>
        <p:nvSpPr>
          <p:cNvPr id="2599938" name="Rectangle 2"/>
          <p:cNvSpPr>
            <a:spLocks noGrp="1" noChangeArrowheads="1"/>
          </p:cNvSpPr>
          <p:nvPr>
            <p:ph type="title"/>
          </p:nvPr>
        </p:nvSpPr>
        <p:spPr/>
        <p:txBody>
          <a:bodyPr/>
          <a:lstStyle/>
          <a:p>
            <a:pPr>
              <a:defRPr/>
            </a:pPr>
            <a:r>
              <a:rPr lang="zh-CN" altLang="en-US" dirty="0">
                <a:latin typeface="宋体" charset="0"/>
              </a:rPr>
              <a:t>第一节</a:t>
            </a:r>
            <a:r>
              <a:rPr lang="en-US" altLang="zh-CN" dirty="0">
                <a:latin typeface="宋体" charset="0"/>
              </a:rPr>
              <a:t> </a:t>
            </a:r>
            <a:r>
              <a:rPr lang="zh-CN" altLang="en-US" dirty="0">
                <a:latin typeface="宋体" charset="0"/>
              </a:rPr>
              <a:t>企业物流管理概述</a:t>
            </a:r>
          </a:p>
        </p:txBody>
      </p:sp>
      <p:sp>
        <p:nvSpPr>
          <p:cNvPr id="2599939" name="Rectangle 3"/>
          <p:cNvSpPr>
            <a:spLocks noGrp="1" noChangeArrowheads="1"/>
          </p:cNvSpPr>
          <p:nvPr>
            <p:ph type="body" idx="1"/>
          </p:nvPr>
        </p:nvSpPr>
        <p:spPr>
          <a:xfrm>
            <a:off x="228600" y="692696"/>
            <a:ext cx="8520113" cy="6165304"/>
          </a:xfrm>
        </p:spPr>
        <p:txBody>
          <a:bodyPr/>
          <a:lstStyle/>
          <a:p>
            <a:pPr>
              <a:lnSpc>
                <a:spcPct val="90000"/>
              </a:lnSpc>
              <a:spcBef>
                <a:spcPct val="10000"/>
              </a:spcBef>
              <a:buFontTx/>
              <a:buNone/>
            </a:pPr>
            <a:r>
              <a:rPr lang="zh-CN" altLang="en-US" dirty="0">
                <a:solidFill>
                  <a:srgbClr val="FF0000"/>
                </a:solidFill>
                <a:latin typeface="Times New Roman" charset="0"/>
                <a:ea typeface="黑体" charset="0"/>
                <a:cs typeface="黑体" charset="0"/>
              </a:rPr>
              <a:t>一、物流的基本概念</a:t>
            </a:r>
            <a:endParaRPr lang="en-US" altLang="zh-CN" dirty="0">
              <a:solidFill>
                <a:srgbClr val="FF0000"/>
              </a:solidFill>
              <a:latin typeface="Times New Roman" charset="0"/>
              <a:ea typeface="黑体" charset="0"/>
              <a:cs typeface="黑体" charset="0"/>
            </a:endParaRPr>
          </a:p>
          <a:p>
            <a:pPr>
              <a:lnSpc>
                <a:spcPct val="90000"/>
              </a:lnSpc>
              <a:spcBef>
                <a:spcPct val="10000"/>
              </a:spcBef>
            </a:pPr>
            <a:r>
              <a:rPr lang="zh-CN" altLang="en-US" sz="2200" dirty="0">
                <a:latin typeface="Times New Roman" charset="0"/>
                <a:ea typeface="黑体" charset="0"/>
                <a:cs typeface="黑体" charset="0"/>
              </a:rPr>
              <a:t>狭义物流</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侧重与销售相关的物流活动</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流通领域产品实体转移</a:t>
            </a:r>
            <a:endParaRPr lang="en-US" altLang="zh-CN" sz="2200" dirty="0">
              <a:latin typeface="Times New Roman" charset="0"/>
              <a:ea typeface="黑体" charset="0"/>
              <a:cs typeface="黑体" charset="0"/>
            </a:endParaRPr>
          </a:p>
          <a:p>
            <a:pPr lvl="1">
              <a:lnSpc>
                <a:spcPct val="90000"/>
              </a:lnSpc>
              <a:spcBef>
                <a:spcPct val="10000"/>
              </a:spcBef>
            </a:pPr>
            <a:r>
              <a:rPr lang="zh-CN" altLang="en-US" sz="2000" dirty="0">
                <a:latin typeface="Times New Roman" charset="0"/>
                <a:ea typeface="黑体" charset="0"/>
                <a:cs typeface="黑体" charset="0"/>
              </a:rPr>
              <a:t>局限：商品</a:t>
            </a:r>
            <a:r>
              <a:rPr lang="zh-CN" altLang="en-US" sz="2000" dirty="0">
                <a:solidFill>
                  <a:srgbClr val="FF0000"/>
                </a:solidFill>
                <a:effectLst>
                  <a:outerShdw blurRad="38100" dist="38100" dir="2700000" algn="tl">
                    <a:srgbClr val="DDDDDD"/>
                  </a:outerShdw>
                </a:effectLst>
                <a:latin typeface="Times New Roman" charset="0"/>
                <a:ea typeface="黑体" charset="0"/>
                <a:cs typeface="黑体" charset="0"/>
              </a:rPr>
              <a:t>单向</a:t>
            </a:r>
            <a:r>
              <a:rPr lang="zh-CN" altLang="en-US" sz="2000" dirty="0">
                <a:solidFill>
                  <a:srgbClr val="CC3300"/>
                </a:solidFill>
                <a:effectLst>
                  <a:outerShdw blurRad="38100" dist="38100" dir="2700000" algn="tl">
                    <a:srgbClr val="DDDDDD"/>
                  </a:outerShdw>
                </a:effectLst>
                <a:latin typeface="Times New Roman" charset="0"/>
                <a:ea typeface="黑体" charset="0"/>
                <a:cs typeface="黑体" charset="0"/>
              </a:rPr>
              <a:t>分销过程</a:t>
            </a:r>
            <a:r>
              <a:rPr lang="zh-CN" altLang="en-US" sz="2000" dirty="0">
                <a:latin typeface="Times New Roman" charset="0"/>
                <a:ea typeface="黑体" charset="0"/>
                <a:cs typeface="黑体" charset="0"/>
              </a:rPr>
              <a:t>而忽视生产、供应与回购物流之间的权衡</a:t>
            </a:r>
            <a:endParaRPr lang="en-US" altLang="zh-CN" sz="2000" dirty="0">
              <a:latin typeface="Times New Roman" charset="0"/>
              <a:ea typeface="黑体" charset="0"/>
              <a:cs typeface="黑体" charset="0"/>
            </a:endParaRPr>
          </a:p>
          <a:p>
            <a:pPr>
              <a:lnSpc>
                <a:spcPct val="90000"/>
              </a:lnSpc>
              <a:spcBef>
                <a:spcPct val="10000"/>
              </a:spcBef>
            </a:pPr>
            <a:r>
              <a:rPr lang="zh-CN" altLang="en-US" sz="2200" dirty="0">
                <a:latin typeface="Times New Roman" charset="0"/>
                <a:ea typeface="黑体" charset="0"/>
                <a:cs typeface="黑体" charset="0"/>
              </a:rPr>
              <a:t>广义物流</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涵盖原料供应</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生产物流</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分销物流</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退货物流</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废弃物流</a:t>
            </a:r>
          </a:p>
        </p:txBody>
      </p:sp>
      <p:sp>
        <p:nvSpPr>
          <p:cNvPr id="2599945" name="Rectangle 9"/>
          <p:cNvSpPr>
            <a:spLocks noChangeArrowheads="1"/>
          </p:cNvSpPr>
          <p:nvPr/>
        </p:nvSpPr>
        <p:spPr bwMode="auto">
          <a:xfrm>
            <a:off x="276262" y="5233987"/>
            <a:ext cx="8281988" cy="12684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spcBef>
                <a:spcPct val="0"/>
              </a:spcBef>
              <a:buClr>
                <a:srgbClr val="FF0000"/>
              </a:buClr>
              <a:buFontTx/>
              <a:buChar char="•"/>
              <a:defRPr/>
            </a:pPr>
            <a:r>
              <a:rPr lang="zh-CN" altLang="en-US" sz="2200" b="1" dirty="0">
                <a:ea typeface="黑体" charset="0"/>
                <a:cs typeface="黑体" charset="0"/>
              </a:rPr>
              <a:t>请大家思考：</a:t>
            </a:r>
            <a:endParaRPr lang="en-US" altLang="zh-CN" sz="2200" b="1" dirty="0">
              <a:ea typeface="黑体" charset="0"/>
              <a:cs typeface="黑体" charset="0"/>
            </a:endParaRPr>
          </a:p>
          <a:p>
            <a:pPr marL="742950" lvl="1" indent="-285750" algn="l">
              <a:lnSpc>
                <a:spcPct val="100000"/>
              </a:lnSpc>
              <a:buClr>
                <a:srgbClr val="009900"/>
              </a:buClr>
              <a:buFont typeface="Wingdings" charset="0"/>
              <a:buChar char="§"/>
              <a:defRPr/>
            </a:pPr>
            <a:r>
              <a:rPr lang="zh-CN" altLang="en-US" sz="2000" b="1" dirty="0">
                <a:solidFill>
                  <a:srgbClr val="000066"/>
                </a:solidFill>
                <a:ea typeface="黑体" charset="0"/>
                <a:cs typeface="黑体" charset="0"/>
              </a:rPr>
              <a:t>你熟悉的企业，目前从哪些环节减省成本</a:t>
            </a:r>
            <a:r>
              <a:rPr lang="en-US" altLang="zh-CN" sz="2000" b="1" dirty="0">
                <a:solidFill>
                  <a:srgbClr val="000066"/>
                </a:solidFill>
                <a:ea typeface="黑体" charset="0"/>
                <a:cs typeface="黑体" charset="0"/>
              </a:rPr>
              <a:t>,</a:t>
            </a:r>
            <a:r>
              <a:rPr lang="zh-CN" altLang="en-US" sz="2000" b="1" dirty="0">
                <a:solidFill>
                  <a:srgbClr val="000066"/>
                </a:solidFill>
                <a:ea typeface="黑体" charset="0"/>
                <a:cs typeface="黑体" charset="0"/>
              </a:rPr>
              <a:t>成效如何</a:t>
            </a:r>
            <a:r>
              <a:rPr lang="en-US" altLang="zh-CN" sz="2000" b="1" dirty="0">
                <a:solidFill>
                  <a:srgbClr val="000066"/>
                </a:solidFill>
                <a:ea typeface="黑体" charset="0"/>
                <a:cs typeface="黑体" charset="0"/>
              </a:rPr>
              <a:t>?</a:t>
            </a:r>
          </a:p>
          <a:p>
            <a:pPr marL="742950" lvl="1" indent="-285750" algn="l">
              <a:lnSpc>
                <a:spcPct val="100000"/>
              </a:lnSpc>
              <a:buClr>
                <a:srgbClr val="009900"/>
              </a:buClr>
              <a:buFont typeface="Wingdings" charset="0"/>
              <a:buChar char="§"/>
              <a:defRPr/>
            </a:pPr>
            <a:r>
              <a:rPr lang="zh-CN" altLang="en-US" sz="2000" b="1" dirty="0">
                <a:solidFill>
                  <a:srgbClr val="000066"/>
                </a:solidFill>
                <a:ea typeface="黑体" charset="0"/>
                <a:cs typeface="黑体" charset="0"/>
              </a:rPr>
              <a:t>需求不确定性下，请大家思考降低运作成本的策略</a:t>
            </a:r>
            <a:r>
              <a:rPr lang="en-US" altLang="zh-CN" sz="2000" b="1" dirty="0">
                <a:solidFill>
                  <a:srgbClr val="000066"/>
                </a:solidFill>
                <a:ea typeface="黑体" charset="0"/>
                <a:cs typeface="黑体" charset="0"/>
              </a:rPr>
              <a:t>?</a:t>
            </a:r>
          </a:p>
        </p:txBody>
      </p:sp>
      <p:sp>
        <p:nvSpPr>
          <p:cNvPr id="77" name="Line 4"/>
          <p:cNvSpPr>
            <a:spLocks noChangeShapeType="1"/>
          </p:cNvSpPr>
          <p:nvPr/>
        </p:nvSpPr>
        <p:spPr bwMode="auto">
          <a:xfrm flipV="1">
            <a:off x="6390518" y="3531394"/>
            <a:ext cx="792163" cy="431800"/>
          </a:xfrm>
          <a:prstGeom prst="line">
            <a:avLst/>
          </a:prstGeom>
          <a:noFill/>
          <a:ln w="603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79" name="Line 5"/>
          <p:cNvSpPr>
            <a:spLocks noChangeShapeType="1"/>
          </p:cNvSpPr>
          <p:nvPr/>
        </p:nvSpPr>
        <p:spPr bwMode="auto">
          <a:xfrm>
            <a:off x="6319081" y="4179094"/>
            <a:ext cx="863600" cy="287337"/>
          </a:xfrm>
          <a:prstGeom prst="line">
            <a:avLst/>
          </a:prstGeom>
          <a:noFill/>
          <a:ln w="603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80" name="Rectangle 6"/>
          <p:cNvSpPr>
            <a:spLocks noChangeArrowheads="1"/>
          </p:cNvSpPr>
          <p:nvPr/>
        </p:nvSpPr>
        <p:spPr bwMode="auto">
          <a:xfrm>
            <a:off x="342143" y="2247106"/>
            <a:ext cx="863600" cy="2570163"/>
          </a:xfrm>
          <a:prstGeom prst="rect">
            <a:avLst/>
          </a:prstGeom>
          <a:solidFill>
            <a:schemeClr val="accent5">
              <a:lumMod val="60000"/>
              <a:lumOff val="40000"/>
            </a:schemeClr>
          </a:solidFill>
          <a:ln w="9525">
            <a:solidFill>
              <a:srgbClr val="FF0000"/>
            </a:solidFill>
            <a:prstDash val="dash"/>
            <a:miter lim="800000"/>
            <a:headEnd/>
            <a:tailEnd/>
          </a:ln>
        </p:spPr>
        <p:txBody>
          <a:bodyPr lIns="0" rIns="0" bIns="0"/>
          <a:lstStyle/>
          <a:p>
            <a:pPr marL="342900" indent="-342900">
              <a:lnSpc>
                <a:spcPct val="100000"/>
              </a:lnSpc>
              <a:spcBef>
                <a:spcPct val="0"/>
              </a:spcBef>
            </a:pPr>
            <a:r>
              <a:rPr lang="zh-CN" altLang="en-US" sz="1400" b="1">
                <a:solidFill>
                  <a:srgbClr val="000066"/>
                </a:solidFill>
              </a:rPr>
              <a:t>供应市场</a:t>
            </a:r>
          </a:p>
        </p:txBody>
      </p:sp>
      <p:sp>
        <p:nvSpPr>
          <p:cNvPr id="81" name="Rectangle 7"/>
          <p:cNvSpPr>
            <a:spLocks noChangeArrowheads="1"/>
          </p:cNvSpPr>
          <p:nvPr/>
        </p:nvSpPr>
        <p:spPr bwMode="auto">
          <a:xfrm>
            <a:off x="7758943" y="2247106"/>
            <a:ext cx="1222375" cy="2608263"/>
          </a:xfrm>
          <a:prstGeom prst="rect">
            <a:avLst/>
          </a:prstGeom>
          <a:solidFill>
            <a:schemeClr val="accent2">
              <a:lumMod val="20000"/>
              <a:lumOff val="80000"/>
            </a:schemeClr>
          </a:solidFill>
          <a:ln w="9525">
            <a:solidFill>
              <a:srgbClr val="FF0000"/>
            </a:solidFill>
            <a:prstDash val="dash"/>
            <a:miter lim="800000"/>
            <a:headEnd/>
            <a:tailEnd/>
          </a:ln>
        </p:spPr>
        <p:txBody>
          <a:bodyPr/>
          <a:lstStyle/>
          <a:p>
            <a:pPr marL="342900" indent="-342900">
              <a:lnSpc>
                <a:spcPct val="100000"/>
              </a:lnSpc>
              <a:spcBef>
                <a:spcPct val="0"/>
              </a:spcBef>
            </a:pPr>
            <a:r>
              <a:rPr lang="zh-CN" altLang="en-US" sz="1400" b="1" dirty="0">
                <a:solidFill>
                  <a:srgbClr val="000066"/>
                </a:solidFill>
              </a:rPr>
              <a:t>消费市场</a:t>
            </a:r>
            <a:endParaRPr lang="en-US" altLang="zh-CN" sz="1400" b="1" dirty="0">
              <a:solidFill>
                <a:srgbClr val="000066"/>
              </a:solidFill>
            </a:endParaRPr>
          </a:p>
          <a:p>
            <a:pPr marL="342900" indent="-342900">
              <a:lnSpc>
                <a:spcPct val="100000"/>
              </a:lnSpc>
              <a:spcBef>
                <a:spcPct val="0"/>
              </a:spcBef>
            </a:pPr>
            <a:r>
              <a:rPr lang="zh-CN" altLang="en-US" sz="1800" b="1" dirty="0">
                <a:solidFill>
                  <a:srgbClr val="FF0000"/>
                </a:solidFill>
              </a:rPr>
              <a:t>营销管理</a:t>
            </a:r>
          </a:p>
        </p:txBody>
      </p:sp>
      <p:sp>
        <p:nvSpPr>
          <p:cNvPr id="82" name="Rectangle 8"/>
          <p:cNvSpPr>
            <a:spLocks noChangeArrowheads="1"/>
          </p:cNvSpPr>
          <p:nvPr/>
        </p:nvSpPr>
        <p:spPr bwMode="auto">
          <a:xfrm>
            <a:off x="2069343" y="2245519"/>
            <a:ext cx="4321175" cy="2609850"/>
          </a:xfrm>
          <a:prstGeom prst="rect">
            <a:avLst/>
          </a:prstGeom>
          <a:solidFill>
            <a:schemeClr val="accent5">
              <a:lumMod val="75000"/>
            </a:schemeClr>
          </a:solidFill>
          <a:ln w="9525">
            <a:solidFill>
              <a:srgbClr val="FF0000"/>
            </a:solidFill>
            <a:prstDash val="dash"/>
            <a:miter lim="800000"/>
            <a:headEnd/>
            <a:tailEnd/>
          </a:ln>
        </p:spPr>
        <p:txBody>
          <a:bodyPr/>
          <a:lstStyle/>
          <a:p>
            <a:pPr marL="342900" indent="-342900"/>
            <a:r>
              <a:rPr lang="zh-CN" altLang="en-US" sz="1400" b="1" dirty="0">
                <a:solidFill>
                  <a:srgbClr val="000066"/>
                </a:solidFill>
              </a:rPr>
              <a:t>制造商经营活动</a:t>
            </a:r>
            <a:endParaRPr lang="en-US" altLang="zh-CN" sz="1400" b="1" dirty="0">
              <a:solidFill>
                <a:srgbClr val="000066"/>
              </a:solidFill>
            </a:endParaRPr>
          </a:p>
          <a:p>
            <a:pPr marL="342900" indent="-342900" algn="r"/>
            <a:r>
              <a:rPr lang="zh-CN" altLang="en-US" sz="1800" b="1" dirty="0">
                <a:solidFill>
                  <a:srgbClr val="FF0000"/>
                </a:solidFill>
              </a:rPr>
              <a:t>运营管理：生产效率－质量</a:t>
            </a:r>
          </a:p>
        </p:txBody>
      </p:sp>
      <p:sp>
        <p:nvSpPr>
          <p:cNvPr id="83" name="Line 10"/>
          <p:cNvSpPr>
            <a:spLocks noChangeShapeType="1"/>
          </p:cNvSpPr>
          <p:nvPr/>
        </p:nvSpPr>
        <p:spPr bwMode="auto">
          <a:xfrm>
            <a:off x="2213806" y="4323556"/>
            <a:ext cx="850900" cy="0"/>
          </a:xfrm>
          <a:prstGeom prst="line">
            <a:avLst/>
          </a:prstGeom>
          <a:noFill/>
          <a:ln w="38100">
            <a:solidFill>
              <a:schemeClr val="tx1"/>
            </a:solidFill>
            <a:prstDash val="sysDot"/>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84" name="Line 11"/>
          <p:cNvSpPr>
            <a:spLocks noChangeShapeType="1"/>
          </p:cNvSpPr>
          <p:nvPr/>
        </p:nvSpPr>
        <p:spPr bwMode="auto">
          <a:xfrm flipV="1">
            <a:off x="2213806" y="3774281"/>
            <a:ext cx="339725" cy="217488"/>
          </a:xfrm>
          <a:prstGeom prst="line">
            <a:avLst/>
          </a:prstGeom>
          <a:noFill/>
          <a:ln w="38100">
            <a:solidFill>
              <a:srgbClr val="000000"/>
            </a:solidFill>
            <a:prstDash val="sysDot"/>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85" name="Text Box 12"/>
          <p:cNvSpPr txBox="1">
            <a:spLocks noChangeArrowheads="1"/>
          </p:cNvSpPr>
          <p:nvPr/>
        </p:nvSpPr>
        <p:spPr bwMode="auto">
          <a:xfrm>
            <a:off x="1793118" y="4010819"/>
            <a:ext cx="446088" cy="45085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00CC99"/>
                </a:solidFill>
              </a14:hiddenFill>
            </a:ext>
          </a:extLst>
        </p:spPr>
        <p:txBody>
          <a:bodyPr lIns="36000" tIns="0" rIns="3600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300"/>
              <a:t>验收</a:t>
            </a:r>
            <a:endParaRPr lang="en-US" altLang="zh-CN" sz="1300"/>
          </a:p>
          <a:p>
            <a:r>
              <a:rPr lang="zh-CN" altLang="en-US" sz="1300"/>
              <a:t>接货</a:t>
            </a:r>
            <a:endParaRPr lang="zh-CN" altLang="en-US" sz="1300" b="1"/>
          </a:p>
        </p:txBody>
      </p:sp>
      <p:sp>
        <p:nvSpPr>
          <p:cNvPr id="86" name="AutoShape 13"/>
          <p:cNvSpPr>
            <a:spLocks noChangeArrowheads="1"/>
          </p:cNvSpPr>
          <p:nvPr/>
        </p:nvSpPr>
        <p:spPr bwMode="auto">
          <a:xfrm>
            <a:off x="989843" y="4206081"/>
            <a:ext cx="792163" cy="136525"/>
          </a:xfrm>
          <a:prstGeom prst="rightArrow">
            <a:avLst>
              <a:gd name="adj1" fmla="val 50000"/>
              <a:gd name="adj2" fmla="val 145058"/>
            </a:avLst>
          </a:prstGeom>
          <a:solidFill>
            <a:srgbClr val="000000"/>
          </a:solidFill>
          <a:ln w="9525">
            <a:solidFill>
              <a:srgbClr val="000000"/>
            </a:solidFill>
            <a:miter lim="800000"/>
            <a:headEnd/>
            <a:tailEnd/>
          </a:ln>
        </p:spPr>
        <p:txBody>
          <a:bodyPr anchor="ctr"/>
          <a:lstStyle/>
          <a:p>
            <a:endParaRPr lang="zh-CN" altLang="en-US"/>
          </a:p>
        </p:txBody>
      </p:sp>
      <p:sp>
        <p:nvSpPr>
          <p:cNvPr id="87" name="AutoShape 14"/>
          <p:cNvSpPr>
            <a:spLocks noChangeArrowheads="1"/>
          </p:cNvSpPr>
          <p:nvPr/>
        </p:nvSpPr>
        <p:spPr bwMode="auto">
          <a:xfrm rot="10800000">
            <a:off x="2429706" y="3629819"/>
            <a:ext cx="525462" cy="336550"/>
          </a:xfrm>
          <a:prstGeom prst="triangle">
            <a:avLst>
              <a:gd name="adj" fmla="val 50000"/>
            </a:avLst>
          </a:prstGeom>
          <a:solidFill>
            <a:srgbClr val="CDFFF2"/>
          </a:solidFill>
          <a:ln w="9525">
            <a:solidFill>
              <a:srgbClr val="000000"/>
            </a:solidFill>
            <a:miter lim="800000"/>
            <a:headEnd/>
            <a:tailEnd/>
          </a:ln>
        </p:spPr>
        <p:txBody>
          <a:bodyPr anchor="ctr"/>
          <a:lstStyle/>
          <a:p>
            <a:endParaRPr lang="zh-CN" altLang="en-US"/>
          </a:p>
        </p:txBody>
      </p:sp>
      <p:sp>
        <p:nvSpPr>
          <p:cNvPr id="88" name="Text Box 15"/>
          <p:cNvSpPr txBox="1">
            <a:spLocks noChangeArrowheads="1"/>
          </p:cNvSpPr>
          <p:nvPr/>
        </p:nvSpPr>
        <p:spPr bwMode="auto">
          <a:xfrm>
            <a:off x="2429706" y="3558381"/>
            <a:ext cx="566737" cy="355600"/>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1323" tIns="35662" rIns="71323" bIns="35662"/>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300"/>
              <a:t>仓库</a:t>
            </a:r>
            <a:endParaRPr lang="zh-CN" altLang="en-US" sz="1300" b="1"/>
          </a:p>
        </p:txBody>
      </p:sp>
      <p:grpSp>
        <p:nvGrpSpPr>
          <p:cNvPr id="89" name="Group 16"/>
          <p:cNvGrpSpPr>
            <a:grpSpLocks/>
          </p:cNvGrpSpPr>
          <p:nvPr/>
        </p:nvGrpSpPr>
        <p:grpSpPr bwMode="auto">
          <a:xfrm>
            <a:off x="5774568" y="3891756"/>
            <a:ext cx="687388" cy="531813"/>
            <a:chOff x="3626" y="3158"/>
            <a:chExt cx="433" cy="335"/>
          </a:xfrm>
        </p:grpSpPr>
        <p:sp>
          <p:nvSpPr>
            <p:cNvPr id="90" name="AutoShape 17"/>
            <p:cNvSpPr>
              <a:spLocks noChangeArrowheads="1"/>
            </p:cNvSpPr>
            <p:nvPr/>
          </p:nvSpPr>
          <p:spPr bwMode="auto">
            <a:xfrm rot="10800000">
              <a:off x="3626" y="3186"/>
              <a:ext cx="433" cy="291"/>
            </a:xfrm>
            <a:prstGeom prst="triangle">
              <a:avLst>
                <a:gd name="adj" fmla="val 50000"/>
              </a:avLst>
            </a:prstGeom>
            <a:solidFill>
              <a:srgbClr val="C9FFF1"/>
            </a:solidFill>
            <a:ln w="9525">
              <a:solidFill>
                <a:srgbClr val="000000"/>
              </a:solidFill>
              <a:miter lim="800000"/>
              <a:headEnd/>
              <a:tailEnd/>
            </a:ln>
          </p:spPr>
          <p:txBody>
            <a:bodyPr anchor="ctr"/>
            <a:lstStyle/>
            <a:p>
              <a:endParaRPr lang="zh-CN" altLang="en-US"/>
            </a:p>
          </p:txBody>
        </p:sp>
        <p:sp>
          <p:nvSpPr>
            <p:cNvPr id="91" name="Text Box 18"/>
            <p:cNvSpPr txBox="1">
              <a:spLocks noChangeArrowheads="1"/>
            </p:cNvSpPr>
            <p:nvPr/>
          </p:nvSpPr>
          <p:spPr bwMode="auto">
            <a:xfrm>
              <a:off x="3651" y="3158"/>
              <a:ext cx="391" cy="335"/>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1323" tIns="35662" rIns="71323" bIns="35662"/>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300"/>
                <a:t>成品</a:t>
              </a:r>
              <a:endParaRPr lang="en-US" altLang="zh-CN" sz="1300"/>
            </a:p>
            <a:p>
              <a:r>
                <a:rPr lang="zh-CN" altLang="en-US" sz="1300"/>
                <a:t>仓库</a:t>
              </a:r>
              <a:endParaRPr lang="zh-CN" altLang="en-US" sz="1300" b="1"/>
            </a:p>
          </p:txBody>
        </p:sp>
      </p:grpSp>
      <p:sp>
        <p:nvSpPr>
          <p:cNvPr id="92" name="Line 19"/>
          <p:cNvSpPr>
            <a:spLocks noChangeShapeType="1"/>
          </p:cNvSpPr>
          <p:nvPr/>
        </p:nvSpPr>
        <p:spPr bwMode="auto">
          <a:xfrm>
            <a:off x="2861506" y="3774281"/>
            <a:ext cx="271462" cy="352425"/>
          </a:xfrm>
          <a:prstGeom prst="line">
            <a:avLst/>
          </a:prstGeom>
          <a:noFill/>
          <a:ln w="38100">
            <a:solidFill>
              <a:srgbClr val="000000"/>
            </a:solidFill>
            <a:prstDash val="sysDot"/>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nvGrpSpPr>
          <p:cNvPr id="93" name="Group 20"/>
          <p:cNvGrpSpPr>
            <a:grpSpLocks/>
          </p:cNvGrpSpPr>
          <p:nvPr/>
        </p:nvGrpSpPr>
        <p:grpSpPr bwMode="auto">
          <a:xfrm>
            <a:off x="2790068" y="3099594"/>
            <a:ext cx="1250950" cy="442912"/>
            <a:chOff x="1613" y="1366"/>
            <a:chExt cx="788" cy="279"/>
          </a:xfrm>
        </p:grpSpPr>
        <p:sp>
          <p:nvSpPr>
            <p:cNvPr id="94" name="Freeform 21"/>
            <p:cNvSpPr>
              <a:spLocks/>
            </p:cNvSpPr>
            <p:nvPr/>
          </p:nvSpPr>
          <p:spPr bwMode="auto">
            <a:xfrm>
              <a:off x="1618" y="1466"/>
              <a:ext cx="664" cy="81"/>
            </a:xfrm>
            <a:custGeom>
              <a:avLst/>
              <a:gdLst>
                <a:gd name="T0" fmla="*/ 0 w 765"/>
                <a:gd name="T1" fmla="*/ 0 h 135"/>
                <a:gd name="T2" fmla="*/ 45 w 765"/>
                <a:gd name="T3" fmla="*/ 45 h 135"/>
                <a:gd name="T4" fmla="*/ 225 w 765"/>
                <a:gd name="T5" fmla="*/ 120 h 135"/>
                <a:gd name="T6" fmla="*/ 240 w 765"/>
                <a:gd name="T7" fmla="*/ 75 h 135"/>
                <a:gd name="T8" fmla="*/ 255 w 765"/>
                <a:gd name="T9" fmla="*/ 15 h 135"/>
                <a:gd name="T10" fmla="*/ 285 w 765"/>
                <a:gd name="T11" fmla="*/ 60 h 135"/>
                <a:gd name="T12" fmla="*/ 345 w 765"/>
                <a:gd name="T13" fmla="*/ 105 h 135"/>
                <a:gd name="T14" fmla="*/ 435 w 765"/>
                <a:gd name="T15" fmla="*/ 135 h 135"/>
                <a:gd name="T16" fmla="*/ 480 w 765"/>
                <a:gd name="T17" fmla="*/ 105 h 135"/>
                <a:gd name="T18" fmla="*/ 525 w 765"/>
                <a:gd name="T19" fmla="*/ 15 h 135"/>
                <a:gd name="T20" fmla="*/ 570 w 765"/>
                <a:gd name="T21" fmla="*/ 0 h 135"/>
                <a:gd name="T22" fmla="*/ 660 w 765"/>
                <a:gd name="T23" fmla="*/ 120 h 135"/>
                <a:gd name="T24" fmla="*/ 765 w 765"/>
                <a:gd name="T25" fmla="*/ 9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5" h="135">
                  <a:moveTo>
                    <a:pt x="0" y="0"/>
                  </a:moveTo>
                  <a:cubicBezTo>
                    <a:pt x="15" y="15"/>
                    <a:pt x="26" y="35"/>
                    <a:pt x="45" y="45"/>
                  </a:cubicBezTo>
                  <a:cubicBezTo>
                    <a:pt x="108" y="80"/>
                    <a:pt x="166" y="81"/>
                    <a:pt x="225" y="120"/>
                  </a:cubicBezTo>
                  <a:cubicBezTo>
                    <a:pt x="230" y="105"/>
                    <a:pt x="236" y="90"/>
                    <a:pt x="240" y="75"/>
                  </a:cubicBezTo>
                  <a:cubicBezTo>
                    <a:pt x="246" y="55"/>
                    <a:pt x="235" y="22"/>
                    <a:pt x="255" y="15"/>
                  </a:cubicBezTo>
                  <a:cubicBezTo>
                    <a:pt x="272" y="9"/>
                    <a:pt x="272" y="47"/>
                    <a:pt x="285" y="60"/>
                  </a:cubicBezTo>
                  <a:cubicBezTo>
                    <a:pt x="303" y="78"/>
                    <a:pt x="323" y="94"/>
                    <a:pt x="345" y="105"/>
                  </a:cubicBezTo>
                  <a:cubicBezTo>
                    <a:pt x="373" y="119"/>
                    <a:pt x="435" y="135"/>
                    <a:pt x="435" y="135"/>
                  </a:cubicBezTo>
                  <a:cubicBezTo>
                    <a:pt x="450" y="125"/>
                    <a:pt x="469" y="119"/>
                    <a:pt x="480" y="105"/>
                  </a:cubicBezTo>
                  <a:cubicBezTo>
                    <a:pt x="528" y="45"/>
                    <a:pt x="455" y="71"/>
                    <a:pt x="525" y="15"/>
                  </a:cubicBezTo>
                  <a:cubicBezTo>
                    <a:pt x="537" y="5"/>
                    <a:pt x="555" y="5"/>
                    <a:pt x="570" y="0"/>
                  </a:cubicBezTo>
                  <a:cubicBezTo>
                    <a:pt x="590" y="59"/>
                    <a:pt x="608" y="85"/>
                    <a:pt x="660" y="120"/>
                  </a:cubicBezTo>
                  <a:cubicBezTo>
                    <a:pt x="746" y="103"/>
                    <a:pt x="712" y="116"/>
                    <a:pt x="765" y="90"/>
                  </a:cubicBezTo>
                </a:path>
              </a:pathLst>
            </a:custGeom>
            <a:noFill/>
            <a:ln w="9525" cap="flat" cmpd="sng">
              <a:solidFill>
                <a:srgbClr val="000000"/>
              </a:solidFill>
              <a:prstDash val="solid"/>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0" tIns="0" rIns="0" bIns="0"/>
            <a:lstStyle/>
            <a:p>
              <a:pPr>
                <a:defRPr/>
              </a:pPr>
              <a:endParaRPr lang="zh-CN" altLang="en-US"/>
            </a:p>
          </p:txBody>
        </p:sp>
        <p:sp>
          <p:nvSpPr>
            <p:cNvPr id="95" name="Line 22"/>
            <p:cNvSpPr>
              <a:spLocks noChangeShapeType="1"/>
            </p:cNvSpPr>
            <p:nvPr/>
          </p:nvSpPr>
          <p:spPr bwMode="auto">
            <a:xfrm>
              <a:off x="1613" y="1366"/>
              <a:ext cx="2" cy="279"/>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defRPr/>
              </a:pPr>
              <a:endParaRPr lang="zh-CN" altLang="en-US"/>
            </a:p>
          </p:txBody>
        </p:sp>
        <p:sp>
          <p:nvSpPr>
            <p:cNvPr id="96" name="Line 23"/>
            <p:cNvSpPr>
              <a:spLocks noChangeShapeType="1"/>
            </p:cNvSpPr>
            <p:nvPr/>
          </p:nvSpPr>
          <p:spPr bwMode="auto">
            <a:xfrm>
              <a:off x="1621" y="1641"/>
              <a:ext cx="780" cy="1"/>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defRPr/>
              </a:pPr>
              <a:endParaRPr lang="zh-CN" altLang="en-US"/>
            </a:p>
          </p:txBody>
        </p:sp>
        <p:sp>
          <p:nvSpPr>
            <p:cNvPr id="97" name="Text Box 24"/>
            <p:cNvSpPr txBox="1">
              <a:spLocks noChangeArrowheads="1"/>
            </p:cNvSpPr>
            <p:nvPr/>
          </p:nvSpPr>
          <p:spPr bwMode="auto">
            <a:xfrm>
              <a:off x="1636" y="1375"/>
              <a:ext cx="469" cy="13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300">
                  <a:solidFill>
                    <a:schemeClr val="bg1"/>
                  </a:solidFill>
                </a:rPr>
                <a:t>库存状态</a:t>
              </a:r>
              <a:endParaRPr lang="zh-CN" altLang="en-US" sz="1300" b="1">
                <a:solidFill>
                  <a:schemeClr val="bg1"/>
                </a:solidFill>
              </a:endParaRPr>
            </a:p>
          </p:txBody>
        </p:sp>
      </p:grpSp>
      <p:grpSp>
        <p:nvGrpSpPr>
          <p:cNvPr id="98" name="Group 25"/>
          <p:cNvGrpSpPr>
            <a:grpSpLocks/>
          </p:cNvGrpSpPr>
          <p:nvPr/>
        </p:nvGrpSpPr>
        <p:grpSpPr bwMode="auto">
          <a:xfrm>
            <a:off x="2069343" y="2734469"/>
            <a:ext cx="658813" cy="950912"/>
            <a:chOff x="1024" y="1052"/>
            <a:chExt cx="551" cy="626"/>
          </a:xfrm>
        </p:grpSpPr>
        <p:sp>
          <p:nvSpPr>
            <p:cNvPr id="99" name="Text Box 26"/>
            <p:cNvSpPr txBox="1">
              <a:spLocks noChangeArrowheads="1"/>
            </p:cNvSpPr>
            <p:nvPr/>
          </p:nvSpPr>
          <p:spPr bwMode="auto">
            <a:xfrm>
              <a:off x="1024" y="1052"/>
              <a:ext cx="357" cy="286"/>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00CC99"/>
                  </a:solidFill>
                </a14:hiddenFill>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a:solidFill>
                    <a:schemeClr val="bg1"/>
                  </a:solidFill>
                </a:rPr>
                <a:t>采购</a:t>
              </a:r>
              <a:endParaRPr lang="en-US" altLang="zh-CN">
                <a:solidFill>
                  <a:schemeClr val="bg1"/>
                </a:solidFill>
              </a:endParaRPr>
            </a:p>
            <a:p>
              <a:pPr>
                <a:lnSpc>
                  <a:spcPct val="90000"/>
                </a:lnSpc>
                <a:spcBef>
                  <a:spcPct val="0"/>
                </a:spcBef>
              </a:pPr>
              <a:r>
                <a:rPr lang="zh-CN" altLang="en-US">
                  <a:solidFill>
                    <a:schemeClr val="bg1"/>
                  </a:solidFill>
                </a:rPr>
                <a:t>计划</a:t>
              </a:r>
            </a:p>
          </p:txBody>
        </p:sp>
        <p:sp>
          <p:nvSpPr>
            <p:cNvPr id="100" name="Freeform 27"/>
            <p:cNvSpPr>
              <a:spLocks/>
            </p:cNvSpPr>
            <p:nvPr/>
          </p:nvSpPr>
          <p:spPr bwMode="auto">
            <a:xfrm>
              <a:off x="1396" y="1167"/>
              <a:ext cx="179" cy="511"/>
            </a:xfrm>
            <a:custGeom>
              <a:avLst/>
              <a:gdLst>
                <a:gd name="T0" fmla="*/ 0 w 510"/>
                <a:gd name="T1" fmla="*/ 160460 h 406"/>
                <a:gd name="T2" fmla="*/ 0 w 510"/>
                <a:gd name="T3" fmla="*/ 0 h 406"/>
                <a:gd name="T4" fmla="*/ 0 w 510"/>
                <a:gd name="T5" fmla="*/ 0 h 406"/>
                <a:gd name="T6" fmla="*/ 0 60000 65536"/>
                <a:gd name="T7" fmla="*/ 0 60000 65536"/>
                <a:gd name="T8" fmla="*/ 0 60000 65536"/>
              </a:gdLst>
              <a:ahLst/>
              <a:cxnLst>
                <a:cxn ang="T6">
                  <a:pos x="T0" y="T1"/>
                </a:cxn>
                <a:cxn ang="T7">
                  <a:pos x="T2" y="T3"/>
                </a:cxn>
                <a:cxn ang="T8">
                  <a:pos x="T4" y="T5"/>
                </a:cxn>
              </a:cxnLst>
              <a:rect l="0" t="0" r="r" b="b"/>
              <a:pathLst>
                <a:path w="510" h="406">
                  <a:moveTo>
                    <a:pt x="497" y="406"/>
                  </a:moveTo>
                  <a:lnTo>
                    <a:pt x="510" y="0"/>
                  </a:lnTo>
                  <a:lnTo>
                    <a:pt x="0" y="0"/>
                  </a:lnTo>
                </a:path>
              </a:pathLst>
            </a:custGeom>
            <a:noFill/>
            <a:ln w="9525" cap="rnd">
              <a:solidFill>
                <a:srgbClr val="000000"/>
              </a:solidFill>
              <a:prstDash val="sysDot"/>
              <a:round/>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sp>
        <p:nvSpPr>
          <p:cNvPr id="101" name="Freeform 28"/>
          <p:cNvSpPr>
            <a:spLocks/>
          </p:cNvSpPr>
          <p:nvPr/>
        </p:nvSpPr>
        <p:spPr bwMode="auto">
          <a:xfrm>
            <a:off x="702506" y="2821781"/>
            <a:ext cx="1439862" cy="1111250"/>
          </a:xfrm>
          <a:custGeom>
            <a:avLst/>
            <a:gdLst>
              <a:gd name="T0" fmla="*/ 2147483647 w 615"/>
              <a:gd name="T1" fmla="*/ 0 h 1410"/>
              <a:gd name="T2" fmla="*/ 0 w 615"/>
              <a:gd name="T3" fmla="*/ 0 h 1410"/>
              <a:gd name="T4" fmla="*/ 0 w 615"/>
              <a:gd name="T5" fmla="*/ 2147483647 h 1410"/>
              <a:gd name="T6" fmla="*/ 0 60000 65536"/>
              <a:gd name="T7" fmla="*/ 0 60000 65536"/>
              <a:gd name="T8" fmla="*/ 0 60000 65536"/>
            </a:gdLst>
            <a:ahLst/>
            <a:cxnLst>
              <a:cxn ang="T6">
                <a:pos x="T0" y="T1"/>
              </a:cxn>
              <a:cxn ang="T7">
                <a:pos x="T2" y="T3"/>
              </a:cxn>
              <a:cxn ang="T8">
                <a:pos x="T4" y="T5"/>
              </a:cxn>
            </a:cxnLst>
            <a:rect l="0" t="0" r="r" b="b"/>
            <a:pathLst>
              <a:path w="615" h="1410">
                <a:moveTo>
                  <a:pt x="615" y="0"/>
                </a:moveTo>
                <a:lnTo>
                  <a:pt x="0" y="0"/>
                </a:lnTo>
                <a:lnTo>
                  <a:pt x="0" y="1410"/>
                </a:lnTo>
              </a:path>
            </a:pathLst>
          </a:custGeom>
          <a:noFill/>
          <a:ln w="9525" cap="rnd">
            <a:solidFill>
              <a:srgbClr val="000000"/>
            </a:solidFill>
            <a:prstDash val="sysDot"/>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2" name="AutoShape 29"/>
          <p:cNvSpPr>
            <a:spLocks noChangeArrowheads="1"/>
          </p:cNvSpPr>
          <p:nvPr/>
        </p:nvSpPr>
        <p:spPr bwMode="auto">
          <a:xfrm>
            <a:off x="486606" y="3918744"/>
            <a:ext cx="523875" cy="679450"/>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spcBef>
                <a:spcPct val="0"/>
              </a:spcBef>
            </a:pPr>
            <a:r>
              <a:rPr lang="zh-CN" altLang="en-US" sz="1300"/>
              <a:t>供</a:t>
            </a:r>
            <a:endParaRPr lang="en-US" altLang="zh-CN" sz="1300"/>
          </a:p>
          <a:p>
            <a:pPr marL="342900" indent="-342900">
              <a:spcBef>
                <a:spcPct val="0"/>
              </a:spcBef>
            </a:pPr>
            <a:r>
              <a:rPr lang="zh-CN" altLang="en-US" sz="1300"/>
              <a:t>应</a:t>
            </a:r>
            <a:endParaRPr lang="en-US" altLang="zh-CN" sz="1300"/>
          </a:p>
          <a:p>
            <a:pPr marL="342900" indent="-342900">
              <a:spcBef>
                <a:spcPct val="0"/>
              </a:spcBef>
            </a:pPr>
            <a:r>
              <a:rPr lang="zh-CN" altLang="en-US" sz="1300"/>
              <a:t>商</a:t>
            </a:r>
            <a:endParaRPr lang="zh-CN" altLang="en-US" sz="1300" b="1"/>
          </a:p>
        </p:txBody>
      </p:sp>
      <p:sp>
        <p:nvSpPr>
          <p:cNvPr id="103" name="Text Box 30"/>
          <p:cNvSpPr txBox="1">
            <a:spLocks noChangeArrowheads="1"/>
          </p:cNvSpPr>
          <p:nvPr/>
        </p:nvSpPr>
        <p:spPr bwMode="auto">
          <a:xfrm>
            <a:off x="918406" y="2893219"/>
            <a:ext cx="820737" cy="277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defRPr/>
            </a:pPr>
            <a:r>
              <a:rPr lang="zh-CN" altLang="en-US" sz="1300"/>
              <a:t>谈判下单</a:t>
            </a:r>
            <a:endParaRPr lang="zh-CN" altLang="en-US" sz="1300" b="1"/>
          </a:p>
        </p:txBody>
      </p:sp>
      <p:grpSp>
        <p:nvGrpSpPr>
          <p:cNvPr id="104" name="Group 31"/>
          <p:cNvGrpSpPr>
            <a:grpSpLocks/>
          </p:cNvGrpSpPr>
          <p:nvPr/>
        </p:nvGrpSpPr>
        <p:grpSpPr bwMode="auto">
          <a:xfrm>
            <a:off x="7027106" y="3277394"/>
            <a:ext cx="803275" cy="492125"/>
            <a:chOff x="4415" y="2482"/>
            <a:chExt cx="506" cy="310"/>
          </a:xfrm>
        </p:grpSpPr>
        <p:sp>
          <p:nvSpPr>
            <p:cNvPr id="105" name="AutoShape 32"/>
            <p:cNvSpPr>
              <a:spLocks noChangeArrowheads="1"/>
            </p:cNvSpPr>
            <p:nvPr/>
          </p:nvSpPr>
          <p:spPr bwMode="auto">
            <a:xfrm rot="10800000">
              <a:off x="4415" y="2490"/>
              <a:ext cx="506" cy="302"/>
            </a:xfrm>
            <a:prstGeom prst="triangle">
              <a:avLst>
                <a:gd name="adj" fmla="val 50000"/>
              </a:avLst>
            </a:prstGeom>
            <a:solidFill>
              <a:srgbClr val="C9FFF1"/>
            </a:solidFill>
            <a:ln w="9525">
              <a:solidFill>
                <a:srgbClr val="000000"/>
              </a:solidFill>
              <a:miter lim="800000"/>
              <a:headEnd/>
              <a:tailEnd/>
            </a:ln>
          </p:spPr>
          <p:txBody>
            <a:bodyPr anchor="ctr"/>
            <a:lstStyle/>
            <a:p>
              <a:endParaRPr lang="zh-CN" altLang="en-US"/>
            </a:p>
          </p:txBody>
        </p:sp>
        <p:sp>
          <p:nvSpPr>
            <p:cNvPr id="106" name="Text Box 33"/>
            <p:cNvSpPr txBox="1">
              <a:spLocks noChangeArrowheads="1"/>
            </p:cNvSpPr>
            <p:nvPr/>
          </p:nvSpPr>
          <p:spPr bwMode="auto">
            <a:xfrm>
              <a:off x="4541" y="2482"/>
              <a:ext cx="268" cy="240"/>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分销</a:t>
              </a:r>
              <a:endParaRPr lang="en-US" altLang="zh-CN" sz="1400" b="1"/>
            </a:p>
            <a:p>
              <a:r>
                <a:rPr lang="zh-CN" altLang="en-US" sz="1300"/>
                <a:t>中心</a:t>
              </a:r>
              <a:endParaRPr lang="zh-CN" altLang="en-US" sz="1300" b="1"/>
            </a:p>
          </p:txBody>
        </p:sp>
      </p:grpSp>
      <p:grpSp>
        <p:nvGrpSpPr>
          <p:cNvPr id="107" name="Group 34"/>
          <p:cNvGrpSpPr>
            <a:grpSpLocks/>
          </p:cNvGrpSpPr>
          <p:nvPr/>
        </p:nvGrpSpPr>
        <p:grpSpPr bwMode="auto">
          <a:xfrm>
            <a:off x="7025518" y="4228306"/>
            <a:ext cx="804863" cy="493713"/>
            <a:chOff x="4414" y="3081"/>
            <a:chExt cx="507" cy="311"/>
          </a:xfrm>
        </p:grpSpPr>
        <p:sp>
          <p:nvSpPr>
            <p:cNvPr id="108" name="AutoShape 35"/>
            <p:cNvSpPr>
              <a:spLocks noChangeArrowheads="1"/>
            </p:cNvSpPr>
            <p:nvPr/>
          </p:nvSpPr>
          <p:spPr bwMode="auto">
            <a:xfrm rot="10800000">
              <a:off x="4414" y="3089"/>
              <a:ext cx="507" cy="303"/>
            </a:xfrm>
            <a:prstGeom prst="triangle">
              <a:avLst>
                <a:gd name="adj" fmla="val 50000"/>
              </a:avLst>
            </a:prstGeom>
            <a:solidFill>
              <a:srgbClr val="C9FFF1"/>
            </a:solidFill>
            <a:ln w="9525">
              <a:solidFill>
                <a:srgbClr val="000000"/>
              </a:solidFill>
              <a:miter lim="800000"/>
              <a:headEnd/>
              <a:tailEnd/>
            </a:ln>
          </p:spPr>
          <p:txBody>
            <a:bodyPr anchor="ctr"/>
            <a:lstStyle/>
            <a:p>
              <a:endParaRPr lang="zh-CN" altLang="en-US"/>
            </a:p>
          </p:txBody>
        </p:sp>
        <p:sp>
          <p:nvSpPr>
            <p:cNvPr id="109" name="Text Box 36"/>
            <p:cNvSpPr txBox="1">
              <a:spLocks noChangeArrowheads="1"/>
            </p:cNvSpPr>
            <p:nvPr/>
          </p:nvSpPr>
          <p:spPr bwMode="auto">
            <a:xfrm>
              <a:off x="4541" y="3081"/>
              <a:ext cx="268" cy="241"/>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分销</a:t>
              </a:r>
              <a:endParaRPr lang="en-US" altLang="zh-CN" sz="1400" b="1"/>
            </a:p>
            <a:p>
              <a:r>
                <a:rPr lang="zh-CN" altLang="en-US" sz="1300"/>
                <a:t>中心</a:t>
              </a:r>
              <a:endParaRPr lang="zh-CN" altLang="en-US" sz="1300" b="1"/>
            </a:p>
          </p:txBody>
        </p:sp>
      </p:grpSp>
      <p:grpSp>
        <p:nvGrpSpPr>
          <p:cNvPr id="110" name="Group 37"/>
          <p:cNvGrpSpPr>
            <a:grpSpLocks/>
          </p:cNvGrpSpPr>
          <p:nvPr/>
        </p:nvGrpSpPr>
        <p:grpSpPr bwMode="auto">
          <a:xfrm>
            <a:off x="8190743" y="3064669"/>
            <a:ext cx="503238" cy="1712912"/>
            <a:chOff x="5148" y="2296"/>
            <a:chExt cx="317" cy="1155"/>
          </a:xfrm>
        </p:grpSpPr>
        <p:sp>
          <p:nvSpPr>
            <p:cNvPr id="111" name="AutoShape 38"/>
            <p:cNvSpPr>
              <a:spLocks noChangeArrowheads="1"/>
            </p:cNvSpPr>
            <p:nvPr/>
          </p:nvSpPr>
          <p:spPr bwMode="auto">
            <a:xfrm>
              <a:off x="5148" y="2296"/>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dirty="0"/>
                <a:t>客户</a:t>
              </a:r>
            </a:p>
          </p:txBody>
        </p:sp>
        <p:sp>
          <p:nvSpPr>
            <p:cNvPr id="112" name="AutoShape 39"/>
            <p:cNvSpPr>
              <a:spLocks noChangeArrowheads="1"/>
            </p:cNvSpPr>
            <p:nvPr/>
          </p:nvSpPr>
          <p:spPr bwMode="auto">
            <a:xfrm>
              <a:off x="5148" y="2500"/>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dirty="0"/>
                <a:t>客户</a:t>
              </a:r>
            </a:p>
          </p:txBody>
        </p:sp>
        <p:sp>
          <p:nvSpPr>
            <p:cNvPr id="113" name="AutoShape 40"/>
            <p:cNvSpPr>
              <a:spLocks noChangeArrowheads="1"/>
            </p:cNvSpPr>
            <p:nvPr/>
          </p:nvSpPr>
          <p:spPr bwMode="auto">
            <a:xfrm>
              <a:off x="5148" y="2704"/>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dirty="0"/>
                <a:t>客户</a:t>
              </a:r>
            </a:p>
          </p:txBody>
        </p:sp>
        <p:sp>
          <p:nvSpPr>
            <p:cNvPr id="114" name="AutoShape 41"/>
            <p:cNvSpPr>
              <a:spLocks noChangeArrowheads="1"/>
            </p:cNvSpPr>
            <p:nvPr/>
          </p:nvSpPr>
          <p:spPr bwMode="auto">
            <a:xfrm>
              <a:off x="5148" y="2907"/>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a:t>客户</a:t>
              </a:r>
            </a:p>
          </p:txBody>
        </p:sp>
        <p:sp>
          <p:nvSpPr>
            <p:cNvPr id="115" name="AutoShape 42"/>
            <p:cNvSpPr>
              <a:spLocks noChangeArrowheads="1"/>
            </p:cNvSpPr>
            <p:nvPr/>
          </p:nvSpPr>
          <p:spPr bwMode="auto">
            <a:xfrm>
              <a:off x="5148" y="3111"/>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a:t>客户</a:t>
              </a:r>
            </a:p>
          </p:txBody>
        </p:sp>
        <p:sp>
          <p:nvSpPr>
            <p:cNvPr id="116" name="AutoShape 43"/>
            <p:cNvSpPr>
              <a:spLocks noChangeArrowheads="1"/>
            </p:cNvSpPr>
            <p:nvPr/>
          </p:nvSpPr>
          <p:spPr bwMode="auto">
            <a:xfrm>
              <a:off x="5148" y="3315"/>
              <a:ext cx="317" cy="136"/>
            </a:xfrm>
            <a:prstGeom prst="roundRect">
              <a:avLst>
                <a:gd name="adj" fmla="val 16667"/>
              </a:avLst>
            </a:prstGeom>
            <a:solidFill>
              <a:srgbClr val="FFFFFF"/>
            </a:solidFill>
            <a:ln w="9525">
              <a:solidFill>
                <a:srgbClr val="000000"/>
              </a:solidFill>
              <a:round/>
              <a:headEnd/>
              <a:tailEnd/>
            </a:ln>
          </p:spPr>
          <p:txBody>
            <a:bodyPr lIns="0" tIns="0" rIns="0" bIns="0"/>
            <a:lstStyle/>
            <a:p>
              <a:pPr marL="342900" indent="-342900"/>
              <a:r>
                <a:rPr lang="zh-CN" altLang="en-US" sz="1300" dirty="0"/>
                <a:t>客户</a:t>
              </a:r>
            </a:p>
          </p:txBody>
        </p:sp>
      </p:grpSp>
      <p:grpSp>
        <p:nvGrpSpPr>
          <p:cNvPr id="117" name="Group 44"/>
          <p:cNvGrpSpPr>
            <a:grpSpLocks/>
          </p:cNvGrpSpPr>
          <p:nvPr/>
        </p:nvGrpSpPr>
        <p:grpSpPr bwMode="auto">
          <a:xfrm>
            <a:off x="7758943" y="3121819"/>
            <a:ext cx="431800" cy="1538287"/>
            <a:chOff x="4876" y="2384"/>
            <a:chExt cx="272" cy="969"/>
          </a:xfrm>
        </p:grpSpPr>
        <p:sp>
          <p:nvSpPr>
            <p:cNvPr id="118" name="Line 45"/>
            <p:cNvSpPr>
              <a:spLocks noChangeShapeType="1"/>
            </p:cNvSpPr>
            <p:nvPr/>
          </p:nvSpPr>
          <p:spPr bwMode="auto">
            <a:xfrm flipV="1">
              <a:off x="4876" y="2384"/>
              <a:ext cx="268" cy="194"/>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19" name="Line 46"/>
            <p:cNvSpPr>
              <a:spLocks noChangeShapeType="1"/>
            </p:cNvSpPr>
            <p:nvPr/>
          </p:nvSpPr>
          <p:spPr bwMode="auto">
            <a:xfrm>
              <a:off x="4876" y="2549"/>
              <a:ext cx="268" cy="193"/>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20" name="Line 47"/>
            <p:cNvSpPr>
              <a:spLocks noChangeShapeType="1"/>
            </p:cNvSpPr>
            <p:nvPr/>
          </p:nvSpPr>
          <p:spPr bwMode="auto">
            <a:xfrm flipV="1">
              <a:off x="4876" y="2565"/>
              <a:ext cx="272"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21" name="Line 48"/>
            <p:cNvSpPr>
              <a:spLocks noChangeShapeType="1"/>
            </p:cNvSpPr>
            <p:nvPr/>
          </p:nvSpPr>
          <p:spPr bwMode="auto">
            <a:xfrm flipV="1">
              <a:off x="4876" y="2995"/>
              <a:ext cx="268" cy="194"/>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22" name="Line 49"/>
            <p:cNvSpPr>
              <a:spLocks noChangeShapeType="1"/>
            </p:cNvSpPr>
            <p:nvPr/>
          </p:nvSpPr>
          <p:spPr bwMode="auto">
            <a:xfrm>
              <a:off x="4876" y="3160"/>
              <a:ext cx="268" cy="193"/>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23" name="Line 50"/>
            <p:cNvSpPr>
              <a:spLocks noChangeShapeType="1"/>
            </p:cNvSpPr>
            <p:nvPr/>
          </p:nvSpPr>
          <p:spPr bwMode="auto">
            <a:xfrm flipV="1">
              <a:off x="4876" y="3176"/>
              <a:ext cx="272"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grpSp>
        <p:nvGrpSpPr>
          <p:cNvPr id="124" name="Group 51"/>
          <p:cNvGrpSpPr>
            <a:grpSpLocks/>
          </p:cNvGrpSpPr>
          <p:nvPr/>
        </p:nvGrpSpPr>
        <p:grpSpPr bwMode="auto">
          <a:xfrm>
            <a:off x="6319081" y="2245519"/>
            <a:ext cx="1871662" cy="2593975"/>
            <a:chOff x="4014" y="2296"/>
            <a:chExt cx="1179" cy="1497"/>
          </a:xfrm>
        </p:grpSpPr>
        <p:sp>
          <p:nvSpPr>
            <p:cNvPr id="125" name="Oval 52"/>
            <p:cNvSpPr>
              <a:spLocks noChangeArrowheads="1"/>
            </p:cNvSpPr>
            <p:nvPr/>
          </p:nvSpPr>
          <p:spPr bwMode="auto">
            <a:xfrm>
              <a:off x="4014" y="2296"/>
              <a:ext cx="1179" cy="1497"/>
            </a:xfrm>
            <a:prstGeom prst="ellipse">
              <a:avLst/>
            </a:prstGeom>
            <a:solidFill>
              <a:srgbClr val="33CCCC">
                <a:alpha val="42999"/>
              </a:srgbClr>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lstStyle/>
            <a:p>
              <a:pPr marL="342900" indent="-342900">
                <a:defRPr/>
              </a:pPr>
              <a:endParaRPr lang="zh-CN" altLang="en-US" b="1"/>
            </a:p>
          </p:txBody>
        </p:sp>
        <p:sp>
          <p:nvSpPr>
            <p:cNvPr id="126" name="Rectangle 53"/>
            <p:cNvSpPr>
              <a:spLocks noChangeArrowheads="1"/>
            </p:cNvSpPr>
            <p:nvPr/>
          </p:nvSpPr>
          <p:spPr bwMode="auto">
            <a:xfrm>
              <a:off x="4350" y="2377"/>
              <a:ext cx="470" cy="224"/>
            </a:xfrm>
            <a:prstGeom prst="rect">
              <a:avLst/>
            </a:prstGeom>
            <a:solidFill>
              <a:srgbClr val="33CCCC">
                <a:alpha val="42999"/>
              </a:srgbClr>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spAutoFit/>
            </a:bodyPr>
            <a:lstStyle/>
            <a:p>
              <a:pPr marL="342900" indent="-342900">
                <a:lnSpc>
                  <a:spcPct val="90000"/>
                </a:lnSpc>
                <a:spcBef>
                  <a:spcPct val="0"/>
                </a:spcBef>
                <a:defRPr/>
              </a:pPr>
              <a:r>
                <a:rPr lang="zh-CN" altLang="en-US" sz="1400" b="1">
                  <a:solidFill>
                    <a:srgbClr val="CC3300"/>
                  </a:solidFill>
                  <a:ea typeface="黑体" charset="0"/>
                  <a:cs typeface="黑体" charset="0"/>
                </a:rPr>
                <a:t>产品分销</a:t>
              </a:r>
              <a:endParaRPr lang="en-US" altLang="zh-CN" sz="1400" b="1">
                <a:solidFill>
                  <a:srgbClr val="CC3300"/>
                </a:solidFill>
                <a:ea typeface="黑体" charset="0"/>
                <a:cs typeface="黑体" charset="0"/>
              </a:endParaRPr>
            </a:p>
            <a:p>
              <a:pPr marL="342900" indent="-342900">
                <a:lnSpc>
                  <a:spcPct val="90000"/>
                </a:lnSpc>
                <a:spcBef>
                  <a:spcPct val="0"/>
                </a:spcBef>
                <a:defRPr/>
              </a:pPr>
              <a:r>
                <a:rPr lang="zh-CN" altLang="en-US" sz="1400" b="1">
                  <a:solidFill>
                    <a:srgbClr val="CC3300"/>
                  </a:solidFill>
                  <a:ea typeface="黑体" charset="0"/>
                  <a:cs typeface="黑体" charset="0"/>
                </a:rPr>
                <a:t>物流服务</a:t>
              </a:r>
            </a:p>
          </p:txBody>
        </p:sp>
      </p:grpSp>
      <p:sp>
        <p:nvSpPr>
          <p:cNvPr id="127" name="Oval 54"/>
          <p:cNvSpPr>
            <a:spLocks noChangeArrowheads="1"/>
          </p:cNvSpPr>
          <p:nvPr/>
        </p:nvSpPr>
        <p:spPr bwMode="auto">
          <a:xfrm>
            <a:off x="6174618" y="3413919"/>
            <a:ext cx="1223963" cy="1152525"/>
          </a:xfrm>
          <a:prstGeom prst="ellipse">
            <a:avLst/>
          </a:prstGeom>
          <a:solidFill>
            <a:srgbClr val="99CCFF">
              <a:alpha val="48000"/>
            </a:srgbClr>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marL="342900" indent="-342900">
              <a:defRPr/>
            </a:pPr>
            <a:r>
              <a:rPr lang="zh-CN" altLang="en-US" sz="1600" b="1" dirty="0">
                <a:solidFill>
                  <a:srgbClr val="FF0000"/>
                </a:solidFill>
              </a:rPr>
              <a:t>运输</a:t>
            </a:r>
          </a:p>
        </p:txBody>
      </p:sp>
      <p:grpSp>
        <p:nvGrpSpPr>
          <p:cNvPr id="128" name="Group 56"/>
          <p:cNvGrpSpPr>
            <a:grpSpLocks/>
          </p:cNvGrpSpPr>
          <p:nvPr/>
        </p:nvGrpSpPr>
        <p:grpSpPr bwMode="auto">
          <a:xfrm>
            <a:off x="918406" y="2174081"/>
            <a:ext cx="1439862" cy="2681288"/>
            <a:chOff x="4014" y="2296"/>
            <a:chExt cx="1179" cy="1497"/>
          </a:xfrm>
        </p:grpSpPr>
        <p:sp>
          <p:nvSpPr>
            <p:cNvPr id="129" name="Oval 57"/>
            <p:cNvSpPr>
              <a:spLocks noChangeArrowheads="1"/>
            </p:cNvSpPr>
            <p:nvPr/>
          </p:nvSpPr>
          <p:spPr bwMode="auto">
            <a:xfrm>
              <a:off x="4014" y="2296"/>
              <a:ext cx="1179" cy="1497"/>
            </a:xfrm>
            <a:prstGeom prst="ellipse">
              <a:avLst/>
            </a:prstGeom>
            <a:solidFill>
              <a:srgbClr val="00CCFF">
                <a:alpha val="38000"/>
              </a:srgbClr>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lstStyle/>
            <a:p>
              <a:pPr marL="342900" indent="-342900">
                <a:defRPr/>
              </a:pPr>
              <a:endParaRPr lang="zh-CN" altLang="en-US" b="1"/>
            </a:p>
          </p:txBody>
        </p:sp>
        <p:sp>
          <p:nvSpPr>
            <p:cNvPr id="130" name="Rectangle 58"/>
            <p:cNvSpPr>
              <a:spLocks noChangeArrowheads="1"/>
            </p:cNvSpPr>
            <p:nvPr/>
          </p:nvSpPr>
          <p:spPr bwMode="auto">
            <a:xfrm>
              <a:off x="4280" y="2377"/>
              <a:ext cx="611" cy="214"/>
            </a:xfrm>
            <a:prstGeom prst="rect">
              <a:avLst/>
            </a:prstGeom>
            <a:solidFill>
              <a:srgbClr val="00CCFF">
                <a:alpha val="38000"/>
              </a:srgbClr>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spAutoFit/>
            </a:bodyPr>
            <a:lstStyle/>
            <a:p>
              <a:pPr marL="342900" indent="-342900">
                <a:lnSpc>
                  <a:spcPct val="90000"/>
                </a:lnSpc>
                <a:spcBef>
                  <a:spcPct val="0"/>
                </a:spcBef>
                <a:defRPr/>
              </a:pPr>
              <a:r>
                <a:rPr lang="zh-CN" altLang="en-US" sz="1400" b="1">
                  <a:solidFill>
                    <a:srgbClr val="CC3300"/>
                  </a:solidFill>
                  <a:ea typeface="黑体" charset="0"/>
                  <a:cs typeface="黑体" charset="0"/>
                </a:rPr>
                <a:t>采购供应</a:t>
              </a:r>
              <a:endParaRPr lang="en-US" altLang="zh-CN" sz="1400" b="1">
                <a:solidFill>
                  <a:srgbClr val="CC3300"/>
                </a:solidFill>
                <a:ea typeface="黑体" charset="0"/>
                <a:cs typeface="黑体" charset="0"/>
              </a:endParaRPr>
            </a:p>
            <a:p>
              <a:pPr marL="342900" indent="-342900">
                <a:lnSpc>
                  <a:spcPct val="90000"/>
                </a:lnSpc>
                <a:spcBef>
                  <a:spcPct val="0"/>
                </a:spcBef>
                <a:defRPr/>
              </a:pPr>
              <a:r>
                <a:rPr lang="zh-CN" altLang="en-US" sz="1400" b="1">
                  <a:solidFill>
                    <a:srgbClr val="CC3300"/>
                  </a:solidFill>
                  <a:ea typeface="黑体" charset="0"/>
                  <a:cs typeface="黑体" charset="0"/>
                </a:rPr>
                <a:t>物流服务</a:t>
              </a:r>
            </a:p>
          </p:txBody>
        </p:sp>
      </p:grpSp>
      <p:grpSp>
        <p:nvGrpSpPr>
          <p:cNvPr id="131" name="Group 59"/>
          <p:cNvGrpSpPr>
            <a:grpSpLocks/>
          </p:cNvGrpSpPr>
          <p:nvPr/>
        </p:nvGrpSpPr>
        <p:grpSpPr bwMode="auto">
          <a:xfrm>
            <a:off x="3005968" y="3342481"/>
            <a:ext cx="2900363" cy="1295400"/>
            <a:chOff x="1837" y="2750"/>
            <a:chExt cx="1827" cy="816"/>
          </a:xfrm>
        </p:grpSpPr>
        <p:sp>
          <p:nvSpPr>
            <p:cNvPr id="132" name="AutoShape 60"/>
            <p:cNvSpPr>
              <a:spLocks noChangeArrowheads="1"/>
            </p:cNvSpPr>
            <p:nvPr/>
          </p:nvSpPr>
          <p:spPr bwMode="auto">
            <a:xfrm>
              <a:off x="3495" y="3273"/>
              <a:ext cx="169" cy="79"/>
            </a:xfrm>
            <a:prstGeom prst="rightArrow">
              <a:avLst>
                <a:gd name="adj1" fmla="val 50000"/>
                <a:gd name="adj2" fmla="val 53481"/>
              </a:avLst>
            </a:prstGeom>
            <a:solidFill>
              <a:srgbClr val="000000"/>
            </a:solidFill>
            <a:ln w="9525">
              <a:solidFill>
                <a:srgbClr val="000000"/>
              </a:solidFill>
              <a:miter lim="800000"/>
              <a:headEnd/>
              <a:tailEnd/>
            </a:ln>
          </p:spPr>
          <p:txBody>
            <a:bodyPr anchor="ctr"/>
            <a:lstStyle/>
            <a:p>
              <a:endParaRPr lang="zh-CN" altLang="en-US"/>
            </a:p>
          </p:txBody>
        </p:sp>
        <p:sp>
          <p:nvSpPr>
            <p:cNvPr id="133" name="Rectangle 61"/>
            <p:cNvSpPr>
              <a:spLocks noChangeArrowheads="1"/>
            </p:cNvSpPr>
            <p:nvPr/>
          </p:nvSpPr>
          <p:spPr bwMode="auto">
            <a:xfrm>
              <a:off x="1837" y="3169"/>
              <a:ext cx="1723" cy="397"/>
            </a:xfrm>
            <a:prstGeom prst="rect">
              <a:avLst/>
            </a:prstGeom>
            <a:noFill/>
            <a:ln w="9525" cap="rnd">
              <a:solidFill>
                <a:srgbClr val="000000"/>
              </a:solidFill>
              <a:prstDash val="sysDot"/>
              <a:miter lim="800000"/>
              <a:headEnd/>
              <a:tailEnd/>
            </a:ln>
            <a:extLst>
              <a:ext uri="{909E8E84-426E-40dd-AFC4-6F175D3DCCD1}">
                <a14:hiddenFill xmlns:a14="http://schemas.microsoft.com/office/drawing/2010/main" xmlns="">
                  <a:solidFill>
                    <a:srgbClr val="FFFFFF"/>
                  </a:solidFill>
                </a14:hiddenFill>
              </a:ext>
            </a:extLst>
          </p:spPr>
          <p:txBody>
            <a:bodyPr/>
            <a:lstStyle/>
            <a:p>
              <a:pPr marL="342900" indent="-342900">
                <a:lnSpc>
                  <a:spcPct val="90000"/>
                </a:lnSpc>
                <a:spcBef>
                  <a:spcPct val="0"/>
                </a:spcBef>
              </a:pPr>
              <a:endParaRPr lang="en-US" altLang="zh-CN" sz="1300" dirty="0"/>
            </a:p>
            <a:p>
              <a:pPr marL="342900" indent="-342900">
                <a:lnSpc>
                  <a:spcPct val="90000"/>
                </a:lnSpc>
                <a:spcBef>
                  <a:spcPct val="0"/>
                </a:spcBef>
              </a:pPr>
              <a:endParaRPr lang="en-US" altLang="zh-CN" sz="1300" dirty="0"/>
            </a:p>
            <a:p>
              <a:pPr marL="342900" indent="-342900">
                <a:lnSpc>
                  <a:spcPct val="90000"/>
                </a:lnSpc>
                <a:spcBef>
                  <a:spcPct val="0"/>
                </a:spcBef>
              </a:pPr>
              <a:r>
                <a:rPr lang="zh-CN" altLang="en-US" sz="1600" b="1" dirty="0">
                  <a:solidFill>
                    <a:schemeClr val="bg1"/>
                  </a:solidFill>
                </a:rPr>
                <a:t>生产车间</a:t>
              </a:r>
            </a:p>
          </p:txBody>
        </p:sp>
        <p:sp>
          <p:nvSpPr>
            <p:cNvPr id="134" name="Oval 62"/>
            <p:cNvSpPr>
              <a:spLocks noChangeArrowheads="1"/>
            </p:cNvSpPr>
            <p:nvPr/>
          </p:nvSpPr>
          <p:spPr bwMode="auto">
            <a:xfrm>
              <a:off x="1883" y="3203"/>
              <a:ext cx="241" cy="212"/>
            </a:xfrm>
            <a:prstGeom prst="ellipse">
              <a:avLst/>
            </a:prstGeom>
            <a:solidFill>
              <a:srgbClr val="93FFE3"/>
            </a:solidFill>
            <a:ln w="9525">
              <a:solidFill>
                <a:srgbClr val="000000"/>
              </a:solidFill>
              <a:round/>
              <a:headEnd/>
              <a:tailEnd/>
            </a:ln>
          </p:spPr>
          <p:txBody>
            <a:bodyPr lIns="71323" tIns="35662" rIns="71323" bIns="35662" anchor="ctr"/>
            <a:lstStyle/>
            <a:p>
              <a:pPr marL="342900" indent="-342900"/>
              <a:r>
                <a:rPr lang="en-US" altLang="zh-CN" sz="1300"/>
                <a:t>1</a:t>
              </a:r>
              <a:endParaRPr lang="en-US" altLang="zh-CN" sz="1300" b="1"/>
            </a:p>
          </p:txBody>
        </p:sp>
        <p:sp>
          <p:nvSpPr>
            <p:cNvPr id="135" name="Oval 63"/>
            <p:cNvSpPr>
              <a:spLocks noChangeArrowheads="1"/>
            </p:cNvSpPr>
            <p:nvPr/>
          </p:nvSpPr>
          <p:spPr bwMode="auto">
            <a:xfrm>
              <a:off x="2306" y="3193"/>
              <a:ext cx="243" cy="212"/>
            </a:xfrm>
            <a:prstGeom prst="ellipse">
              <a:avLst/>
            </a:prstGeom>
            <a:solidFill>
              <a:srgbClr val="97FFE4"/>
            </a:solidFill>
            <a:ln w="9525">
              <a:solidFill>
                <a:srgbClr val="000000"/>
              </a:solidFill>
              <a:round/>
              <a:headEnd/>
              <a:tailEnd/>
            </a:ln>
          </p:spPr>
          <p:txBody>
            <a:bodyPr lIns="71323" tIns="35662" rIns="71323" bIns="35662" anchor="ctr"/>
            <a:lstStyle/>
            <a:p>
              <a:pPr marL="342900" indent="-342900"/>
              <a:r>
                <a:rPr lang="en-US" altLang="zh-CN" sz="1300"/>
                <a:t>2</a:t>
              </a:r>
              <a:endParaRPr lang="en-US" altLang="zh-CN" sz="1300" b="1"/>
            </a:p>
          </p:txBody>
        </p:sp>
        <p:sp>
          <p:nvSpPr>
            <p:cNvPr id="136" name="Oval 64"/>
            <p:cNvSpPr>
              <a:spLocks noChangeArrowheads="1"/>
            </p:cNvSpPr>
            <p:nvPr/>
          </p:nvSpPr>
          <p:spPr bwMode="auto">
            <a:xfrm>
              <a:off x="2699" y="3193"/>
              <a:ext cx="243" cy="212"/>
            </a:xfrm>
            <a:prstGeom prst="ellipse">
              <a:avLst/>
            </a:prstGeom>
            <a:solidFill>
              <a:srgbClr val="CDFFF2"/>
            </a:solidFill>
            <a:ln w="9525">
              <a:solidFill>
                <a:srgbClr val="000000"/>
              </a:solidFill>
              <a:round/>
              <a:headEnd/>
              <a:tailEnd/>
            </a:ln>
          </p:spPr>
          <p:txBody>
            <a:bodyPr lIns="71323" tIns="35662" rIns="71323" bIns="35662" anchor="ctr"/>
            <a:lstStyle/>
            <a:p>
              <a:pPr marL="342900" indent="-342900"/>
              <a:r>
                <a:rPr lang="en-US" altLang="zh-CN" sz="1300"/>
                <a:t>3</a:t>
              </a:r>
              <a:endParaRPr lang="en-US" altLang="zh-CN" sz="1300" b="1"/>
            </a:p>
          </p:txBody>
        </p:sp>
        <p:sp>
          <p:nvSpPr>
            <p:cNvPr id="137" name="Oval 65"/>
            <p:cNvSpPr>
              <a:spLocks noChangeArrowheads="1"/>
            </p:cNvSpPr>
            <p:nvPr/>
          </p:nvSpPr>
          <p:spPr bwMode="auto">
            <a:xfrm>
              <a:off x="3262" y="3193"/>
              <a:ext cx="242" cy="212"/>
            </a:xfrm>
            <a:prstGeom prst="ellipse">
              <a:avLst/>
            </a:prstGeom>
            <a:solidFill>
              <a:srgbClr val="A7FFE8"/>
            </a:solidFill>
            <a:ln w="9525">
              <a:solidFill>
                <a:srgbClr val="000000"/>
              </a:solidFill>
              <a:round/>
              <a:headEnd/>
              <a:tailEnd/>
            </a:ln>
          </p:spPr>
          <p:txBody>
            <a:bodyPr lIns="71323" tIns="35662" rIns="71323" bIns="35662" anchor="ctr"/>
            <a:lstStyle/>
            <a:p>
              <a:pPr marL="342900" indent="-342900"/>
              <a:r>
                <a:rPr lang="en-US" altLang="zh-CN" sz="1300"/>
                <a:t>N</a:t>
              </a:r>
              <a:endParaRPr lang="en-US" altLang="zh-CN" sz="1300" b="1"/>
            </a:p>
          </p:txBody>
        </p:sp>
        <p:sp>
          <p:nvSpPr>
            <p:cNvPr id="138" name="AutoShape 66"/>
            <p:cNvSpPr>
              <a:spLocks noChangeArrowheads="1"/>
            </p:cNvSpPr>
            <p:nvPr/>
          </p:nvSpPr>
          <p:spPr bwMode="auto">
            <a:xfrm>
              <a:off x="2155" y="3272"/>
              <a:ext cx="151" cy="79"/>
            </a:xfrm>
            <a:prstGeom prst="rightArrow">
              <a:avLst>
                <a:gd name="adj1" fmla="val 50000"/>
                <a:gd name="adj2" fmla="val 47785"/>
              </a:avLst>
            </a:prstGeom>
            <a:solidFill>
              <a:srgbClr val="000000"/>
            </a:solidFill>
            <a:ln w="9525">
              <a:solidFill>
                <a:srgbClr val="000000"/>
              </a:solidFill>
              <a:miter lim="800000"/>
              <a:headEnd/>
              <a:tailEnd/>
            </a:ln>
          </p:spPr>
          <p:txBody>
            <a:bodyPr anchor="ctr"/>
            <a:lstStyle/>
            <a:p>
              <a:endParaRPr lang="zh-CN" altLang="en-US"/>
            </a:p>
          </p:txBody>
        </p:sp>
        <p:sp>
          <p:nvSpPr>
            <p:cNvPr id="139" name="AutoShape 67"/>
            <p:cNvSpPr>
              <a:spLocks noChangeArrowheads="1"/>
            </p:cNvSpPr>
            <p:nvPr/>
          </p:nvSpPr>
          <p:spPr bwMode="auto">
            <a:xfrm>
              <a:off x="2549" y="3272"/>
              <a:ext cx="150" cy="79"/>
            </a:xfrm>
            <a:prstGeom prst="rightArrow">
              <a:avLst>
                <a:gd name="adj1" fmla="val 50000"/>
                <a:gd name="adj2" fmla="val 47468"/>
              </a:avLst>
            </a:prstGeom>
            <a:solidFill>
              <a:srgbClr val="000000"/>
            </a:solidFill>
            <a:ln w="9525">
              <a:solidFill>
                <a:srgbClr val="000000"/>
              </a:solidFill>
              <a:miter lim="800000"/>
              <a:headEnd/>
              <a:tailEnd/>
            </a:ln>
          </p:spPr>
          <p:txBody>
            <a:bodyPr anchor="ctr"/>
            <a:lstStyle/>
            <a:p>
              <a:endParaRPr lang="zh-CN" altLang="en-US"/>
            </a:p>
          </p:txBody>
        </p:sp>
        <p:sp>
          <p:nvSpPr>
            <p:cNvPr id="140" name="AutoShape 68"/>
            <p:cNvSpPr>
              <a:spLocks noChangeArrowheads="1"/>
            </p:cNvSpPr>
            <p:nvPr/>
          </p:nvSpPr>
          <p:spPr bwMode="auto">
            <a:xfrm>
              <a:off x="3160" y="3270"/>
              <a:ext cx="59" cy="79"/>
            </a:xfrm>
            <a:prstGeom prst="rightArrow">
              <a:avLst>
                <a:gd name="adj1" fmla="val 50000"/>
                <a:gd name="adj2" fmla="val 25000"/>
              </a:avLst>
            </a:prstGeom>
            <a:solidFill>
              <a:srgbClr val="000000"/>
            </a:solidFill>
            <a:ln w="9525">
              <a:solidFill>
                <a:srgbClr val="000000"/>
              </a:solidFill>
              <a:miter lim="800000"/>
              <a:headEnd/>
              <a:tailEnd/>
            </a:ln>
          </p:spPr>
          <p:txBody>
            <a:bodyPr anchor="ctr"/>
            <a:lstStyle/>
            <a:p>
              <a:endParaRPr lang="zh-CN" altLang="en-US"/>
            </a:p>
          </p:txBody>
        </p:sp>
        <p:sp>
          <p:nvSpPr>
            <p:cNvPr id="141" name="Line 69"/>
            <p:cNvSpPr>
              <a:spLocks noChangeShapeType="1"/>
            </p:cNvSpPr>
            <p:nvPr/>
          </p:nvSpPr>
          <p:spPr bwMode="auto">
            <a:xfrm flipV="1">
              <a:off x="2449" y="2931"/>
              <a:ext cx="277" cy="227"/>
            </a:xfrm>
            <a:prstGeom prst="line">
              <a:avLst/>
            </a:prstGeom>
            <a:noFill/>
            <a:ln w="38100">
              <a:solidFill>
                <a:srgbClr val="000000"/>
              </a:solidFill>
              <a:prstDash val="sysDot"/>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42" name="Line 70"/>
            <p:cNvSpPr>
              <a:spLocks noChangeShapeType="1"/>
            </p:cNvSpPr>
            <p:nvPr/>
          </p:nvSpPr>
          <p:spPr bwMode="auto">
            <a:xfrm flipH="1" flipV="1">
              <a:off x="2838" y="3024"/>
              <a:ext cx="0" cy="136"/>
            </a:xfrm>
            <a:prstGeom prst="line">
              <a:avLst/>
            </a:prstGeom>
            <a:noFill/>
            <a:ln w="38100">
              <a:solidFill>
                <a:srgbClr val="000000"/>
              </a:solidFill>
              <a:prstDash val="sysDot"/>
              <a:round/>
              <a:headEnd type="triangle" w="med" len="med"/>
              <a:tailEnd/>
            </a:ln>
            <a:extLst>
              <a:ext uri="{909E8E84-426E-40dd-AFC4-6F175D3DCCD1}">
                <a14:hiddenFill xmlns:a14="http://schemas.microsoft.com/office/drawing/2010/main" xmlns="">
                  <a:noFill/>
                </a14:hiddenFill>
              </a:ext>
            </a:extLst>
          </p:spPr>
          <p:txBody>
            <a:bodyPr/>
            <a:lstStyle/>
            <a:p>
              <a:endParaRPr lang="zh-CN" altLang="en-US"/>
            </a:p>
          </p:txBody>
        </p:sp>
        <p:sp>
          <p:nvSpPr>
            <p:cNvPr id="143" name="Rectangle 71"/>
            <p:cNvSpPr>
              <a:spLocks noChangeArrowheads="1"/>
            </p:cNvSpPr>
            <p:nvPr/>
          </p:nvSpPr>
          <p:spPr bwMode="auto">
            <a:xfrm>
              <a:off x="2960" y="3249"/>
              <a:ext cx="227" cy="171"/>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342900" indent="-342900"/>
              <a:r>
                <a:rPr lang="en-US" altLang="zh-CN" sz="1300"/>
                <a:t>▪▪▪</a:t>
              </a:r>
              <a:endParaRPr lang="en-US" altLang="zh-CN" sz="1300" b="1"/>
            </a:p>
          </p:txBody>
        </p:sp>
        <p:sp>
          <p:nvSpPr>
            <p:cNvPr id="144" name="AutoShape 72"/>
            <p:cNvSpPr>
              <a:spLocks noChangeArrowheads="1"/>
            </p:cNvSpPr>
            <p:nvPr/>
          </p:nvSpPr>
          <p:spPr bwMode="auto">
            <a:xfrm rot="10800000">
              <a:off x="2669" y="2795"/>
              <a:ext cx="336" cy="211"/>
            </a:xfrm>
            <a:prstGeom prst="triangle">
              <a:avLst>
                <a:gd name="adj" fmla="val 50000"/>
              </a:avLst>
            </a:prstGeom>
            <a:solidFill>
              <a:srgbClr val="C9FFF1"/>
            </a:solidFill>
            <a:ln w="9525">
              <a:solidFill>
                <a:srgbClr val="000000"/>
              </a:solidFill>
              <a:miter lim="800000"/>
              <a:headEnd/>
              <a:tailEnd/>
            </a:ln>
          </p:spPr>
          <p:txBody>
            <a:bodyPr anchor="ctr"/>
            <a:lstStyle/>
            <a:p>
              <a:endParaRPr lang="zh-CN" altLang="en-US"/>
            </a:p>
          </p:txBody>
        </p:sp>
        <p:sp>
          <p:nvSpPr>
            <p:cNvPr id="145" name="Text Box 73"/>
            <p:cNvSpPr txBox="1">
              <a:spLocks noChangeArrowheads="1"/>
            </p:cNvSpPr>
            <p:nvPr/>
          </p:nvSpPr>
          <p:spPr bwMode="auto">
            <a:xfrm>
              <a:off x="2628" y="2750"/>
              <a:ext cx="416" cy="22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1323" tIns="35662" rIns="71323" bIns="35662"/>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300"/>
                <a:t>在制品</a:t>
              </a:r>
              <a:endParaRPr lang="zh-CN" altLang="en-US" sz="1300" b="1"/>
            </a:p>
          </p:txBody>
        </p:sp>
        <p:sp>
          <p:nvSpPr>
            <p:cNvPr id="146" name="AutoShape 74"/>
            <p:cNvSpPr>
              <a:spLocks noChangeArrowheads="1"/>
            </p:cNvSpPr>
            <p:nvPr/>
          </p:nvSpPr>
          <p:spPr bwMode="auto">
            <a:xfrm>
              <a:off x="2939" y="3273"/>
              <a:ext cx="59" cy="79"/>
            </a:xfrm>
            <a:prstGeom prst="rightArrow">
              <a:avLst>
                <a:gd name="adj1" fmla="val 50000"/>
                <a:gd name="adj2" fmla="val 25000"/>
              </a:avLst>
            </a:prstGeom>
            <a:solidFill>
              <a:srgbClr val="000000"/>
            </a:solidFill>
            <a:ln w="9525">
              <a:solidFill>
                <a:srgbClr val="000000"/>
              </a:solidFill>
              <a:miter lim="800000"/>
              <a:headEnd/>
              <a:tailEnd/>
            </a:ln>
          </p:spPr>
          <p:txBody>
            <a:bodyPr anchor="ctr"/>
            <a:lstStyle/>
            <a:p>
              <a:endParaRPr lang="zh-CN" altLang="en-US"/>
            </a:p>
          </p:txBody>
        </p:sp>
      </p:grpSp>
      <p:sp>
        <p:nvSpPr>
          <p:cNvPr id="147" name="Text Box 75"/>
          <p:cNvSpPr txBox="1">
            <a:spLocks noChangeArrowheads="1"/>
          </p:cNvSpPr>
          <p:nvPr/>
        </p:nvSpPr>
        <p:spPr bwMode="auto">
          <a:xfrm>
            <a:off x="2574168" y="2605881"/>
            <a:ext cx="585788" cy="4159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defRPr/>
            </a:pPr>
            <a:r>
              <a:rPr lang="zh-CN" altLang="en-US" sz="1300">
                <a:solidFill>
                  <a:schemeClr val="bg1"/>
                </a:solidFill>
              </a:rPr>
              <a:t>发出订</a:t>
            </a:r>
            <a:endParaRPr lang="en-US" altLang="zh-CN" sz="1300">
              <a:solidFill>
                <a:schemeClr val="bg1"/>
              </a:solidFill>
            </a:endParaRPr>
          </a:p>
          <a:p>
            <a:pPr algn="ctr">
              <a:lnSpc>
                <a:spcPct val="80000"/>
              </a:lnSpc>
              <a:defRPr/>
            </a:pPr>
            <a:r>
              <a:rPr lang="zh-CN" altLang="en-US" sz="1300">
                <a:solidFill>
                  <a:schemeClr val="bg1"/>
                </a:solidFill>
              </a:rPr>
              <a:t>货信息</a:t>
            </a:r>
            <a:endParaRPr lang="zh-CN" altLang="en-US" sz="1300" b="1">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blinds(horizontal)">
                                      <p:cBhvr>
                                        <p:cTn id="7" dur="500"/>
                                        <p:tgtEl>
                                          <p:spTgt spid="80"/>
                                        </p:tgtEl>
                                      </p:cBhvr>
                                    </p:animEffect>
                                  </p:childTnLst>
                                </p:cTn>
                              </p:par>
                            </p:childTnLst>
                          </p:cTn>
                        </p:par>
                        <p:par>
                          <p:cTn id="8" fill="hold">
                            <p:stCondLst>
                              <p:cond delay="500"/>
                            </p:stCondLst>
                            <p:childTnLst>
                              <p:par>
                                <p:cTn id="9" presetID="8" presetClass="entr" presetSubtype="16"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diamond(in)">
                                      <p:cBhvr>
                                        <p:cTn id="11" dur="2000"/>
                                        <p:tgtEl>
                                          <p:spTgt spid="102"/>
                                        </p:tgtEl>
                                      </p:cBhvr>
                                    </p:animEffect>
                                  </p:childTnLst>
                                </p:cTn>
                              </p:par>
                              <p:par>
                                <p:cTn id="12" presetID="55" presetClass="entr" presetSubtype="0" fill="hold" grpId="0" nodeType="withEffect">
                                  <p:stCondLst>
                                    <p:cond delay="0"/>
                                  </p:stCondLst>
                                  <p:childTnLst>
                                    <p:set>
                                      <p:cBhvr>
                                        <p:cTn id="13" dur="1" fill="hold">
                                          <p:stCondLst>
                                            <p:cond delay="0"/>
                                          </p:stCondLst>
                                        </p:cTn>
                                        <p:tgtEl>
                                          <p:spTgt spid="82"/>
                                        </p:tgtEl>
                                        <p:attrNameLst>
                                          <p:attrName>style.visibility</p:attrName>
                                        </p:attrNameLst>
                                      </p:cBhvr>
                                      <p:to>
                                        <p:strVal val="visible"/>
                                      </p:to>
                                    </p:set>
                                    <p:anim calcmode="lin" valueType="num">
                                      <p:cBhvr>
                                        <p:cTn id="14" dur="1000" fill="hold"/>
                                        <p:tgtEl>
                                          <p:spTgt spid="82"/>
                                        </p:tgtEl>
                                        <p:attrNameLst>
                                          <p:attrName>ppt_w</p:attrName>
                                        </p:attrNameLst>
                                      </p:cBhvr>
                                      <p:tavLst>
                                        <p:tav tm="0">
                                          <p:val>
                                            <p:strVal val="#ppt_w*0.70"/>
                                          </p:val>
                                        </p:tav>
                                        <p:tav tm="100000">
                                          <p:val>
                                            <p:strVal val="#ppt_w"/>
                                          </p:val>
                                        </p:tav>
                                      </p:tavLst>
                                    </p:anim>
                                    <p:anim calcmode="lin" valueType="num">
                                      <p:cBhvr>
                                        <p:cTn id="15" dur="1000" fill="hold"/>
                                        <p:tgtEl>
                                          <p:spTgt spid="82"/>
                                        </p:tgtEl>
                                        <p:attrNameLst>
                                          <p:attrName>ppt_h</p:attrName>
                                        </p:attrNameLst>
                                      </p:cBhvr>
                                      <p:tavLst>
                                        <p:tav tm="0">
                                          <p:val>
                                            <p:strVal val="#ppt_h"/>
                                          </p:val>
                                        </p:tav>
                                        <p:tav tm="100000">
                                          <p:val>
                                            <p:strVal val="#ppt_h"/>
                                          </p:val>
                                        </p:tav>
                                      </p:tavLst>
                                    </p:anim>
                                    <p:animEffect transition="in" filter="fade">
                                      <p:cBhvr>
                                        <p:cTn id="16" dur="1000"/>
                                        <p:tgtEl>
                                          <p:spTgt spid="82"/>
                                        </p:tgtEl>
                                      </p:cBhvr>
                                    </p:animEffect>
                                  </p:childTnLst>
                                </p:cTn>
                              </p:par>
                            </p:childTnLst>
                          </p:cTn>
                        </p:par>
                        <p:par>
                          <p:cTn id="17" fill="hold">
                            <p:stCondLst>
                              <p:cond delay="2500"/>
                            </p:stCondLst>
                            <p:childTnLst>
                              <p:par>
                                <p:cTn id="18" presetID="55" presetClass="entr" presetSubtype="0" fill="hold" nodeType="afterEffect">
                                  <p:stCondLst>
                                    <p:cond delay="0"/>
                                  </p:stCondLst>
                                  <p:childTnLst>
                                    <p:set>
                                      <p:cBhvr>
                                        <p:cTn id="19" dur="1" fill="hold">
                                          <p:stCondLst>
                                            <p:cond delay="0"/>
                                          </p:stCondLst>
                                        </p:cTn>
                                        <p:tgtEl>
                                          <p:spTgt spid="131"/>
                                        </p:tgtEl>
                                        <p:attrNameLst>
                                          <p:attrName>style.visibility</p:attrName>
                                        </p:attrNameLst>
                                      </p:cBhvr>
                                      <p:to>
                                        <p:strVal val="visible"/>
                                      </p:to>
                                    </p:set>
                                    <p:anim calcmode="lin" valueType="num">
                                      <p:cBhvr>
                                        <p:cTn id="20" dur="1000" fill="hold"/>
                                        <p:tgtEl>
                                          <p:spTgt spid="131"/>
                                        </p:tgtEl>
                                        <p:attrNameLst>
                                          <p:attrName>ppt_w</p:attrName>
                                        </p:attrNameLst>
                                      </p:cBhvr>
                                      <p:tavLst>
                                        <p:tav tm="0">
                                          <p:val>
                                            <p:strVal val="#ppt_w*0.70"/>
                                          </p:val>
                                        </p:tav>
                                        <p:tav tm="100000">
                                          <p:val>
                                            <p:strVal val="#ppt_w"/>
                                          </p:val>
                                        </p:tav>
                                      </p:tavLst>
                                    </p:anim>
                                    <p:anim calcmode="lin" valueType="num">
                                      <p:cBhvr>
                                        <p:cTn id="21" dur="1000" fill="hold"/>
                                        <p:tgtEl>
                                          <p:spTgt spid="131"/>
                                        </p:tgtEl>
                                        <p:attrNameLst>
                                          <p:attrName>ppt_h</p:attrName>
                                        </p:attrNameLst>
                                      </p:cBhvr>
                                      <p:tavLst>
                                        <p:tav tm="0">
                                          <p:val>
                                            <p:strVal val="#ppt_h"/>
                                          </p:val>
                                        </p:tav>
                                        <p:tav tm="100000">
                                          <p:val>
                                            <p:strVal val="#ppt_h"/>
                                          </p:val>
                                        </p:tav>
                                      </p:tavLst>
                                    </p:anim>
                                    <p:animEffect transition="in" filter="fade">
                                      <p:cBhvr>
                                        <p:cTn id="22" dur="1000"/>
                                        <p:tgtEl>
                                          <p:spTgt spid="131"/>
                                        </p:tgtEl>
                                      </p:cBhvr>
                                    </p:animEffect>
                                  </p:childTnLst>
                                </p:cTn>
                              </p:par>
                              <p:par>
                                <p:cTn id="23" presetID="4" presetClass="entr" presetSubtype="16" fill="hold" grpId="0" nodeType="with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box(in)">
                                      <p:cBhvr>
                                        <p:cTn id="25" dur="500"/>
                                        <p:tgtEl>
                                          <p:spTgt spid="81"/>
                                        </p:tgtEl>
                                      </p:cBhvr>
                                    </p:animEffect>
                                  </p:childTnLst>
                                </p:cTn>
                              </p:par>
                            </p:childTnLst>
                          </p:cTn>
                        </p:par>
                        <p:par>
                          <p:cTn id="26" fill="hold">
                            <p:stCondLst>
                              <p:cond delay="3500"/>
                            </p:stCondLst>
                            <p:childTnLst>
                              <p:par>
                                <p:cTn id="27" presetID="55" presetClass="entr" presetSubtype="0" fill="hold" nodeType="after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1000" fill="hold"/>
                                        <p:tgtEl>
                                          <p:spTgt spid="110"/>
                                        </p:tgtEl>
                                        <p:attrNameLst>
                                          <p:attrName>ppt_w</p:attrName>
                                        </p:attrNameLst>
                                      </p:cBhvr>
                                      <p:tavLst>
                                        <p:tav tm="0">
                                          <p:val>
                                            <p:strVal val="#ppt_w*0.70"/>
                                          </p:val>
                                        </p:tav>
                                        <p:tav tm="100000">
                                          <p:val>
                                            <p:strVal val="#ppt_w"/>
                                          </p:val>
                                        </p:tav>
                                      </p:tavLst>
                                    </p:anim>
                                    <p:anim calcmode="lin" valueType="num">
                                      <p:cBhvr>
                                        <p:cTn id="30" dur="1000" fill="hold"/>
                                        <p:tgtEl>
                                          <p:spTgt spid="110"/>
                                        </p:tgtEl>
                                        <p:attrNameLst>
                                          <p:attrName>ppt_h</p:attrName>
                                        </p:attrNameLst>
                                      </p:cBhvr>
                                      <p:tavLst>
                                        <p:tav tm="0">
                                          <p:val>
                                            <p:strVal val="#ppt_h"/>
                                          </p:val>
                                        </p:tav>
                                        <p:tav tm="100000">
                                          <p:val>
                                            <p:strVal val="#ppt_h"/>
                                          </p:val>
                                        </p:tav>
                                      </p:tavLst>
                                    </p:anim>
                                    <p:animEffect transition="in" filter="fade">
                                      <p:cBhvr>
                                        <p:cTn id="31" dur="1000"/>
                                        <p:tgtEl>
                                          <p:spTgt spid="110"/>
                                        </p:tgtEl>
                                      </p:cBhvr>
                                    </p:animEffect>
                                  </p:childTnLst>
                                </p:cTn>
                              </p:par>
                            </p:childTnLst>
                          </p:cTn>
                        </p:par>
                        <p:par>
                          <p:cTn id="32" fill="hold">
                            <p:stCondLst>
                              <p:cond delay="4500"/>
                            </p:stCondLst>
                            <p:childTnLst>
                              <p:par>
                                <p:cTn id="33" presetID="2" presetClass="entr" presetSubtype="4" fill="hold" grpId="0" nodeType="afterEffect">
                                  <p:stCondLst>
                                    <p:cond delay="0"/>
                                  </p:stCondLst>
                                  <p:iterate type="lt">
                                    <p:tmPct val="10000"/>
                                  </p:iterate>
                                  <p:childTnLst>
                                    <p:set>
                                      <p:cBhvr>
                                        <p:cTn id="34" dur="1" fill="hold">
                                          <p:stCondLst>
                                            <p:cond delay="0"/>
                                          </p:stCondLst>
                                        </p:cTn>
                                        <p:tgtEl>
                                          <p:spTgt spid="2599945">
                                            <p:txEl>
                                              <p:pRg st="0" end="0"/>
                                            </p:txEl>
                                          </p:spTgt>
                                        </p:tgtEl>
                                        <p:attrNameLst>
                                          <p:attrName>style.visibility</p:attrName>
                                        </p:attrNameLst>
                                      </p:cBhvr>
                                      <p:to>
                                        <p:strVal val="visible"/>
                                      </p:to>
                                    </p:set>
                                    <p:anim calcmode="lin" valueType="num">
                                      <p:cBhvr additive="base">
                                        <p:cTn id="35" dur="500" fill="hold"/>
                                        <p:tgtEl>
                                          <p:spTgt spid="2599945">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59994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250"/>
                            </p:stCondLst>
                            <p:childTnLst>
                              <p:par>
                                <p:cTn id="38" presetID="2" presetClass="entr" presetSubtype="4" fill="hold" grpId="0" nodeType="afterEffect">
                                  <p:stCondLst>
                                    <p:cond delay="500"/>
                                  </p:stCondLst>
                                  <p:iterate type="lt">
                                    <p:tmPct val="10000"/>
                                  </p:iterate>
                                  <p:childTnLst>
                                    <p:set>
                                      <p:cBhvr>
                                        <p:cTn id="39" dur="1" fill="hold">
                                          <p:stCondLst>
                                            <p:cond delay="0"/>
                                          </p:stCondLst>
                                        </p:cTn>
                                        <p:tgtEl>
                                          <p:spTgt spid="2599945">
                                            <p:txEl>
                                              <p:pRg st="1" end="1"/>
                                            </p:txEl>
                                          </p:spTgt>
                                        </p:tgtEl>
                                        <p:attrNameLst>
                                          <p:attrName>style.visibility</p:attrName>
                                        </p:attrNameLst>
                                      </p:cBhvr>
                                      <p:to>
                                        <p:strVal val="visible"/>
                                      </p:to>
                                    </p:set>
                                    <p:anim calcmode="lin" valueType="num">
                                      <p:cBhvr additive="base">
                                        <p:cTn id="40" dur="500" fill="hold"/>
                                        <p:tgtEl>
                                          <p:spTgt spid="2599945">
                                            <p:txEl>
                                              <p:pRg st="1" end="1"/>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599945">
                                            <p:txEl>
                                              <p:pRg st="1" end="1"/>
                                            </p:txEl>
                                          </p:spTgt>
                                        </p:tgtEl>
                                        <p:attrNameLst>
                                          <p:attrName>ppt_y</p:attrName>
                                        </p:attrNameLst>
                                      </p:cBhvr>
                                      <p:tavLst>
                                        <p:tav tm="0">
                                          <p:val>
                                            <p:strVal val="1+#ppt_h/2"/>
                                          </p:val>
                                        </p:tav>
                                        <p:tav tm="100000">
                                          <p:val>
                                            <p:strVal val="#ppt_y"/>
                                          </p:val>
                                        </p:tav>
                                      </p:tavLst>
                                    </p:anim>
                                  </p:childTnLst>
                                </p:cTn>
                              </p:par>
                            </p:childTnLst>
                          </p:cTn>
                        </p:par>
                        <p:par>
                          <p:cTn id="42" fill="hold">
                            <p:stCondLst>
                              <p:cond delay="7400"/>
                            </p:stCondLst>
                            <p:childTnLst>
                              <p:par>
                                <p:cTn id="43" presetID="2" presetClass="entr" presetSubtype="4" fill="hold" grpId="0" nodeType="afterEffect">
                                  <p:stCondLst>
                                    <p:cond delay="500"/>
                                  </p:stCondLst>
                                  <p:iterate type="lt">
                                    <p:tmPct val="10000"/>
                                  </p:iterate>
                                  <p:childTnLst>
                                    <p:set>
                                      <p:cBhvr>
                                        <p:cTn id="44" dur="1" fill="hold">
                                          <p:stCondLst>
                                            <p:cond delay="0"/>
                                          </p:stCondLst>
                                        </p:cTn>
                                        <p:tgtEl>
                                          <p:spTgt spid="2599945">
                                            <p:txEl>
                                              <p:pRg st="2" end="2"/>
                                            </p:txEl>
                                          </p:spTgt>
                                        </p:tgtEl>
                                        <p:attrNameLst>
                                          <p:attrName>style.visibility</p:attrName>
                                        </p:attrNameLst>
                                      </p:cBhvr>
                                      <p:to>
                                        <p:strVal val="visible"/>
                                      </p:to>
                                    </p:set>
                                    <p:anim calcmode="lin" valueType="num">
                                      <p:cBhvr additive="base">
                                        <p:cTn id="45" dur="500" fill="hold"/>
                                        <p:tgtEl>
                                          <p:spTgt spid="2599945">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5999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 presetClass="entr" presetSubtype="10" fill="hold" nodeType="clickEffect">
                                  <p:stCondLst>
                                    <p:cond delay="0"/>
                                  </p:stCondLst>
                                  <p:childTnLst>
                                    <p:set>
                                      <p:cBhvr>
                                        <p:cTn id="50" dur="1" fill="hold">
                                          <p:stCondLst>
                                            <p:cond delay="0"/>
                                          </p:stCondLst>
                                        </p:cTn>
                                        <p:tgtEl>
                                          <p:spTgt spid="89"/>
                                        </p:tgtEl>
                                        <p:attrNameLst>
                                          <p:attrName>style.visibility</p:attrName>
                                        </p:attrNameLst>
                                      </p:cBhvr>
                                      <p:to>
                                        <p:strVal val="visible"/>
                                      </p:to>
                                    </p:set>
                                    <p:animEffect transition="in" filter="checkerboard(across)">
                                      <p:cBhvr>
                                        <p:cTn id="51" dur="500"/>
                                        <p:tgtEl>
                                          <p:spTgt spid="89"/>
                                        </p:tgtEl>
                                      </p:cBhvr>
                                    </p:animEffect>
                                  </p:childTnLst>
                                </p:cTn>
                              </p:par>
                            </p:childTnLst>
                          </p:cTn>
                        </p:par>
                        <p:par>
                          <p:cTn id="52" fill="hold">
                            <p:stCondLst>
                              <p:cond delay="500"/>
                            </p:stCondLst>
                            <p:childTnLst>
                              <p:par>
                                <p:cTn id="53" presetID="55" presetClass="entr" presetSubtype="0" fill="hold" grpId="0" nodeType="afterEffect">
                                  <p:stCondLst>
                                    <p:cond delay="0"/>
                                  </p:stCondLst>
                                  <p:childTnLst>
                                    <p:set>
                                      <p:cBhvr>
                                        <p:cTn id="54" dur="1" fill="hold">
                                          <p:stCondLst>
                                            <p:cond delay="0"/>
                                          </p:stCondLst>
                                        </p:cTn>
                                        <p:tgtEl>
                                          <p:spTgt spid="77"/>
                                        </p:tgtEl>
                                        <p:attrNameLst>
                                          <p:attrName>style.visibility</p:attrName>
                                        </p:attrNameLst>
                                      </p:cBhvr>
                                      <p:to>
                                        <p:strVal val="visible"/>
                                      </p:to>
                                    </p:set>
                                    <p:anim calcmode="lin" valueType="num">
                                      <p:cBhvr>
                                        <p:cTn id="55" dur="1000" fill="hold"/>
                                        <p:tgtEl>
                                          <p:spTgt spid="77"/>
                                        </p:tgtEl>
                                        <p:attrNameLst>
                                          <p:attrName>ppt_w</p:attrName>
                                        </p:attrNameLst>
                                      </p:cBhvr>
                                      <p:tavLst>
                                        <p:tav tm="0">
                                          <p:val>
                                            <p:strVal val="#ppt_w*0.70"/>
                                          </p:val>
                                        </p:tav>
                                        <p:tav tm="100000">
                                          <p:val>
                                            <p:strVal val="#ppt_w"/>
                                          </p:val>
                                        </p:tav>
                                      </p:tavLst>
                                    </p:anim>
                                    <p:anim calcmode="lin" valueType="num">
                                      <p:cBhvr>
                                        <p:cTn id="56" dur="1000" fill="hold"/>
                                        <p:tgtEl>
                                          <p:spTgt spid="77"/>
                                        </p:tgtEl>
                                        <p:attrNameLst>
                                          <p:attrName>ppt_h</p:attrName>
                                        </p:attrNameLst>
                                      </p:cBhvr>
                                      <p:tavLst>
                                        <p:tav tm="0">
                                          <p:val>
                                            <p:strVal val="#ppt_h"/>
                                          </p:val>
                                        </p:tav>
                                        <p:tav tm="100000">
                                          <p:val>
                                            <p:strVal val="#ppt_h"/>
                                          </p:val>
                                        </p:tav>
                                      </p:tavLst>
                                    </p:anim>
                                    <p:animEffect transition="in" filter="fade">
                                      <p:cBhvr>
                                        <p:cTn id="57" dur="1000"/>
                                        <p:tgtEl>
                                          <p:spTgt spid="77"/>
                                        </p:tgtEl>
                                      </p:cBhvr>
                                    </p:animEffect>
                                  </p:childTnLst>
                                </p:cTn>
                              </p:par>
                            </p:childTnLst>
                          </p:cTn>
                        </p:par>
                        <p:par>
                          <p:cTn id="58" fill="hold">
                            <p:stCondLst>
                              <p:cond delay="1500"/>
                            </p:stCondLst>
                            <p:childTnLst>
                              <p:par>
                                <p:cTn id="59" presetID="4" presetClass="entr" presetSubtype="16" fill="hold" nodeType="afterEffect">
                                  <p:stCondLst>
                                    <p:cond delay="0"/>
                                  </p:stCondLst>
                                  <p:childTnLst>
                                    <p:set>
                                      <p:cBhvr>
                                        <p:cTn id="60" dur="1" fill="hold">
                                          <p:stCondLst>
                                            <p:cond delay="0"/>
                                          </p:stCondLst>
                                        </p:cTn>
                                        <p:tgtEl>
                                          <p:spTgt spid="104"/>
                                        </p:tgtEl>
                                        <p:attrNameLst>
                                          <p:attrName>style.visibility</p:attrName>
                                        </p:attrNameLst>
                                      </p:cBhvr>
                                      <p:to>
                                        <p:strVal val="visible"/>
                                      </p:to>
                                    </p:set>
                                    <p:animEffect transition="in" filter="box(in)">
                                      <p:cBhvr>
                                        <p:cTn id="61" dur="500"/>
                                        <p:tgtEl>
                                          <p:spTgt spid="104"/>
                                        </p:tgtEl>
                                      </p:cBhvr>
                                    </p:animEffect>
                                  </p:childTnLst>
                                </p:cTn>
                              </p:par>
                            </p:childTnLst>
                          </p:cTn>
                        </p:par>
                        <p:par>
                          <p:cTn id="62" fill="hold">
                            <p:stCondLst>
                              <p:cond delay="2000"/>
                            </p:stCondLst>
                            <p:childTnLst>
                              <p:par>
                                <p:cTn id="63" presetID="55" presetClass="entr" presetSubtype="0" fill="hold" grpId="0" nodeType="afterEffect">
                                  <p:stCondLst>
                                    <p:cond delay="0"/>
                                  </p:stCondLst>
                                  <p:childTnLst>
                                    <p:set>
                                      <p:cBhvr>
                                        <p:cTn id="64" dur="1" fill="hold">
                                          <p:stCondLst>
                                            <p:cond delay="0"/>
                                          </p:stCondLst>
                                        </p:cTn>
                                        <p:tgtEl>
                                          <p:spTgt spid="79"/>
                                        </p:tgtEl>
                                        <p:attrNameLst>
                                          <p:attrName>style.visibility</p:attrName>
                                        </p:attrNameLst>
                                      </p:cBhvr>
                                      <p:to>
                                        <p:strVal val="visible"/>
                                      </p:to>
                                    </p:set>
                                    <p:anim calcmode="lin" valueType="num">
                                      <p:cBhvr>
                                        <p:cTn id="65" dur="1000" fill="hold"/>
                                        <p:tgtEl>
                                          <p:spTgt spid="79"/>
                                        </p:tgtEl>
                                        <p:attrNameLst>
                                          <p:attrName>ppt_w</p:attrName>
                                        </p:attrNameLst>
                                      </p:cBhvr>
                                      <p:tavLst>
                                        <p:tav tm="0">
                                          <p:val>
                                            <p:strVal val="#ppt_w*0.70"/>
                                          </p:val>
                                        </p:tav>
                                        <p:tav tm="100000">
                                          <p:val>
                                            <p:strVal val="#ppt_w"/>
                                          </p:val>
                                        </p:tav>
                                      </p:tavLst>
                                    </p:anim>
                                    <p:anim calcmode="lin" valueType="num">
                                      <p:cBhvr>
                                        <p:cTn id="66" dur="1000" fill="hold"/>
                                        <p:tgtEl>
                                          <p:spTgt spid="79"/>
                                        </p:tgtEl>
                                        <p:attrNameLst>
                                          <p:attrName>ppt_h</p:attrName>
                                        </p:attrNameLst>
                                      </p:cBhvr>
                                      <p:tavLst>
                                        <p:tav tm="0">
                                          <p:val>
                                            <p:strVal val="#ppt_h"/>
                                          </p:val>
                                        </p:tav>
                                        <p:tav tm="100000">
                                          <p:val>
                                            <p:strVal val="#ppt_h"/>
                                          </p:val>
                                        </p:tav>
                                      </p:tavLst>
                                    </p:anim>
                                    <p:animEffect transition="in" filter="fade">
                                      <p:cBhvr>
                                        <p:cTn id="67" dur="1000"/>
                                        <p:tgtEl>
                                          <p:spTgt spid="79"/>
                                        </p:tgtEl>
                                      </p:cBhvr>
                                    </p:animEffect>
                                  </p:childTnLst>
                                </p:cTn>
                              </p:par>
                              <p:par>
                                <p:cTn id="68" presetID="4" presetClass="entr" presetSubtype="16" fill="hold" nodeType="withEffect">
                                  <p:stCondLst>
                                    <p:cond delay="0"/>
                                  </p:stCondLst>
                                  <p:childTnLst>
                                    <p:set>
                                      <p:cBhvr>
                                        <p:cTn id="69" dur="1" fill="hold">
                                          <p:stCondLst>
                                            <p:cond delay="0"/>
                                          </p:stCondLst>
                                        </p:cTn>
                                        <p:tgtEl>
                                          <p:spTgt spid="107"/>
                                        </p:tgtEl>
                                        <p:attrNameLst>
                                          <p:attrName>style.visibility</p:attrName>
                                        </p:attrNameLst>
                                      </p:cBhvr>
                                      <p:to>
                                        <p:strVal val="visible"/>
                                      </p:to>
                                    </p:set>
                                    <p:animEffect transition="in" filter="box(in)">
                                      <p:cBhvr>
                                        <p:cTn id="70" dur="500"/>
                                        <p:tgtEl>
                                          <p:spTgt spid="107"/>
                                        </p:tgtEl>
                                      </p:cBhvr>
                                    </p:animEffect>
                                  </p:childTnLst>
                                </p:cTn>
                              </p:par>
                            </p:childTnLst>
                          </p:cTn>
                        </p:par>
                        <p:par>
                          <p:cTn id="71" fill="hold">
                            <p:stCondLst>
                              <p:cond delay="3000"/>
                            </p:stCondLst>
                            <p:childTnLst>
                              <p:par>
                                <p:cTn id="72" presetID="55" presetClass="entr" presetSubtype="0" fill="hold" nodeType="afterEffect">
                                  <p:stCondLst>
                                    <p:cond delay="0"/>
                                  </p:stCondLst>
                                  <p:childTnLst>
                                    <p:set>
                                      <p:cBhvr>
                                        <p:cTn id="73" dur="1" fill="hold">
                                          <p:stCondLst>
                                            <p:cond delay="0"/>
                                          </p:stCondLst>
                                        </p:cTn>
                                        <p:tgtEl>
                                          <p:spTgt spid="117"/>
                                        </p:tgtEl>
                                        <p:attrNameLst>
                                          <p:attrName>style.visibility</p:attrName>
                                        </p:attrNameLst>
                                      </p:cBhvr>
                                      <p:to>
                                        <p:strVal val="visible"/>
                                      </p:to>
                                    </p:set>
                                    <p:anim calcmode="lin" valueType="num">
                                      <p:cBhvr>
                                        <p:cTn id="74" dur="1000" fill="hold"/>
                                        <p:tgtEl>
                                          <p:spTgt spid="117"/>
                                        </p:tgtEl>
                                        <p:attrNameLst>
                                          <p:attrName>ppt_w</p:attrName>
                                        </p:attrNameLst>
                                      </p:cBhvr>
                                      <p:tavLst>
                                        <p:tav tm="0">
                                          <p:val>
                                            <p:strVal val="#ppt_w*0.70"/>
                                          </p:val>
                                        </p:tav>
                                        <p:tav tm="100000">
                                          <p:val>
                                            <p:strVal val="#ppt_w"/>
                                          </p:val>
                                        </p:tav>
                                      </p:tavLst>
                                    </p:anim>
                                    <p:anim calcmode="lin" valueType="num">
                                      <p:cBhvr>
                                        <p:cTn id="75" dur="1000" fill="hold"/>
                                        <p:tgtEl>
                                          <p:spTgt spid="117"/>
                                        </p:tgtEl>
                                        <p:attrNameLst>
                                          <p:attrName>ppt_h</p:attrName>
                                        </p:attrNameLst>
                                      </p:cBhvr>
                                      <p:tavLst>
                                        <p:tav tm="0">
                                          <p:val>
                                            <p:strVal val="#ppt_h"/>
                                          </p:val>
                                        </p:tav>
                                        <p:tav tm="100000">
                                          <p:val>
                                            <p:strVal val="#ppt_h"/>
                                          </p:val>
                                        </p:tav>
                                      </p:tavLst>
                                    </p:anim>
                                    <p:animEffect transition="in" filter="fade">
                                      <p:cBhvr>
                                        <p:cTn id="76" dur="1000"/>
                                        <p:tgtEl>
                                          <p:spTgt spid="117"/>
                                        </p:tgtEl>
                                      </p:cBhvr>
                                    </p:animEffect>
                                  </p:childTnLst>
                                </p:cTn>
                              </p:par>
                            </p:childTnLst>
                          </p:cTn>
                        </p:par>
                        <p:par>
                          <p:cTn id="77" fill="hold">
                            <p:stCondLst>
                              <p:cond delay="4000"/>
                            </p:stCondLst>
                            <p:childTnLst>
                              <p:par>
                                <p:cTn id="78" presetID="8" presetClass="entr" presetSubtype="16" fill="hold" grpId="0" nodeType="afterEffect">
                                  <p:stCondLst>
                                    <p:cond delay="0"/>
                                  </p:stCondLst>
                                  <p:childTnLst>
                                    <p:set>
                                      <p:cBhvr>
                                        <p:cTn id="79" dur="1" fill="hold">
                                          <p:stCondLst>
                                            <p:cond delay="0"/>
                                          </p:stCondLst>
                                        </p:cTn>
                                        <p:tgtEl>
                                          <p:spTgt spid="127"/>
                                        </p:tgtEl>
                                        <p:attrNameLst>
                                          <p:attrName>style.visibility</p:attrName>
                                        </p:attrNameLst>
                                      </p:cBhvr>
                                      <p:to>
                                        <p:strVal val="visible"/>
                                      </p:to>
                                    </p:set>
                                    <p:animEffect transition="in" filter="diamond(in)">
                                      <p:cBhvr>
                                        <p:cTn id="80" dur="2000"/>
                                        <p:tgtEl>
                                          <p:spTgt spid="127"/>
                                        </p:tgtEl>
                                      </p:cBhvr>
                                    </p:animEffect>
                                  </p:childTnLst>
                                </p:cTn>
                              </p:par>
                            </p:childTnLst>
                          </p:cTn>
                        </p:par>
                      </p:childTnLst>
                    </p:cTn>
                  </p:par>
                  <p:par>
                    <p:cTn id="81" fill="hold">
                      <p:stCondLst>
                        <p:cond delay="indefinite"/>
                      </p:stCondLst>
                      <p:childTnLst>
                        <p:par>
                          <p:cTn id="82" fill="hold">
                            <p:stCondLst>
                              <p:cond delay="0"/>
                            </p:stCondLst>
                            <p:childTnLst>
                              <p:par>
                                <p:cTn id="83" presetID="4" presetClass="entr" presetSubtype="16" fill="hold" grpId="0" nodeType="clickEffect">
                                  <p:stCondLst>
                                    <p:cond delay="0"/>
                                  </p:stCondLst>
                                  <p:childTnLst>
                                    <p:set>
                                      <p:cBhvr>
                                        <p:cTn id="84" dur="1" fill="hold">
                                          <p:stCondLst>
                                            <p:cond delay="0"/>
                                          </p:stCondLst>
                                        </p:cTn>
                                        <p:tgtEl>
                                          <p:spTgt spid="87"/>
                                        </p:tgtEl>
                                        <p:attrNameLst>
                                          <p:attrName>style.visibility</p:attrName>
                                        </p:attrNameLst>
                                      </p:cBhvr>
                                      <p:to>
                                        <p:strVal val="visible"/>
                                      </p:to>
                                    </p:set>
                                    <p:animEffect transition="in" filter="box(in)">
                                      <p:cBhvr>
                                        <p:cTn id="85" dur="500"/>
                                        <p:tgtEl>
                                          <p:spTgt spid="87"/>
                                        </p:tgtEl>
                                      </p:cBhvr>
                                    </p:animEffect>
                                  </p:childTnLst>
                                </p:cTn>
                              </p:par>
                              <p:par>
                                <p:cTn id="86" presetID="4" presetClass="entr" presetSubtype="16" fill="hold" grpId="0" nodeType="withEffect">
                                  <p:stCondLst>
                                    <p:cond delay="0"/>
                                  </p:stCondLst>
                                  <p:childTnLst>
                                    <p:set>
                                      <p:cBhvr>
                                        <p:cTn id="87" dur="1" fill="hold">
                                          <p:stCondLst>
                                            <p:cond delay="0"/>
                                          </p:stCondLst>
                                        </p:cTn>
                                        <p:tgtEl>
                                          <p:spTgt spid="92"/>
                                        </p:tgtEl>
                                        <p:attrNameLst>
                                          <p:attrName>style.visibility</p:attrName>
                                        </p:attrNameLst>
                                      </p:cBhvr>
                                      <p:to>
                                        <p:strVal val="visible"/>
                                      </p:to>
                                    </p:set>
                                    <p:animEffect transition="in" filter="box(in)">
                                      <p:cBhvr>
                                        <p:cTn id="88" dur="500"/>
                                        <p:tgtEl>
                                          <p:spTgt spid="92"/>
                                        </p:tgtEl>
                                      </p:cBhvr>
                                    </p:animEffect>
                                  </p:childTnLst>
                                </p:cTn>
                              </p:par>
                              <p:par>
                                <p:cTn id="89" presetID="20" presetClass="entr" presetSubtype="0" fill="hold" grpId="0" nodeType="withEffect">
                                  <p:stCondLst>
                                    <p:cond delay="0"/>
                                  </p:stCondLst>
                                  <p:childTnLst>
                                    <p:set>
                                      <p:cBhvr>
                                        <p:cTn id="90" dur="1" fill="hold">
                                          <p:stCondLst>
                                            <p:cond delay="0"/>
                                          </p:stCondLst>
                                        </p:cTn>
                                        <p:tgtEl>
                                          <p:spTgt spid="88"/>
                                        </p:tgtEl>
                                        <p:attrNameLst>
                                          <p:attrName>style.visibility</p:attrName>
                                        </p:attrNameLst>
                                      </p:cBhvr>
                                      <p:to>
                                        <p:strVal val="visible"/>
                                      </p:to>
                                    </p:set>
                                    <p:animEffect transition="in" filter="wedge">
                                      <p:cBhvr>
                                        <p:cTn id="91" dur="2000"/>
                                        <p:tgtEl>
                                          <p:spTgt spid="88"/>
                                        </p:tgtEl>
                                      </p:cBhvr>
                                    </p:animEffect>
                                  </p:childTnLst>
                                </p:cTn>
                              </p:par>
                            </p:childTnLst>
                          </p:cTn>
                        </p:par>
                        <p:par>
                          <p:cTn id="92" fill="hold">
                            <p:stCondLst>
                              <p:cond delay="2000"/>
                            </p:stCondLst>
                            <p:childTnLst>
                              <p:par>
                                <p:cTn id="93" presetID="55" presetClass="entr" presetSubtype="0" fill="hold" nodeType="afterEffect">
                                  <p:stCondLst>
                                    <p:cond delay="0"/>
                                  </p:stCondLst>
                                  <p:childTnLst>
                                    <p:set>
                                      <p:cBhvr>
                                        <p:cTn id="94" dur="1" fill="hold">
                                          <p:stCondLst>
                                            <p:cond delay="0"/>
                                          </p:stCondLst>
                                        </p:cTn>
                                        <p:tgtEl>
                                          <p:spTgt spid="93"/>
                                        </p:tgtEl>
                                        <p:attrNameLst>
                                          <p:attrName>style.visibility</p:attrName>
                                        </p:attrNameLst>
                                      </p:cBhvr>
                                      <p:to>
                                        <p:strVal val="visible"/>
                                      </p:to>
                                    </p:set>
                                    <p:anim calcmode="lin" valueType="num">
                                      <p:cBhvr>
                                        <p:cTn id="95" dur="1000" fill="hold"/>
                                        <p:tgtEl>
                                          <p:spTgt spid="93"/>
                                        </p:tgtEl>
                                        <p:attrNameLst>
                                          <p:attrName>ppt_w</p:attrName>
                                        </p:attrNameLst>
                                      </p:cBhvr>
                                      <p:tavLst>
                                        <p:tav tm="0">
                                          <p:val>
                                            <p:strVal val="#ppt_w*0.70"/>
                                          </p:val>
                                        </p:tav>
                                        <p:tav tm="100000">
                                          <p:val>
                                            <p:strVal val="#ppt_w"/>
                                          </p:val>
                                        </p:tav>
                                      </p:tavLst>
                                    </p:anim>
                                    <p:anim calcmode="lin" valueType="num">
                                      <p:cBhvr>
                                        <p:cTn id="96" dur="1000" fill="hold"/>
                                        <p:tgtEl>
                                          <p:spTgt spid="93"/>
                                        </p:tgtEl>
                                        <p:attrNameLst>
                                          <p:attrName>ppt_h</p:attrName>
                                        </p:attrNameLst>
                                      </p:cBhvr>
                                      <p:tavLst>
                                        <p:tav tm="0">
                                          <p:val>
                                            <p:strVal val="#ppt_h"/>
                                          </p:val>
                                        </p:tav>
                                        <p:tav tm="100000">
                                          <p:val>
                                            <p:strVal val="#ppt_h"/>
                                          </p:val>
                                        </p:tav>
                                      </p:tavLst>
                                    </p:anim>
                                    <p:animEffect transition="in" filter="fade">
                                      <p:cBhvr>
                                        <p:cTn id="97" dur="1000"/>
                                        <p:tgtEl>
                                          <p:spTgt spid="93"/>
                                        </p:tgtEl>
                                      </p:cBhvr>
                                    </p:animEffect>
                                  </p:childTnLst>
                                </p:cTn>
                              </p:par>
                            </p:childTnLst>
                          </p:cTn>
                        </p:par>
                        <p:par>
                          <p:cTn id="98" fill="hold">
                            <p:stCondLst>
                              <p:cond delay="3000"/>
                            </p:stCondLst>
                            <p:childTnLst>
                              <p:par>
                                <p:cTn id="99" presetID="4" presetClass="entr" presetSubtype="16" fill="hold" nodeType="after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box(in)">
                                      <p:cBhvr>
                                        <p:cTn id="101" dur="500"/>
                                        <p:tgtEl>
                                          <p:spTgt spid="98"/>
                                        </p:tgtEl>
                                      </p:cBhvr>
                                    </p:animEffect>
                                  </p:childTnLst>
                                </p:cTn>
                              </p:par>
                            </p:childTnLst>
                          </p:cTn>
                        </p:par>
                        <p:par>
                          <p:cTn id="102" fill="hold">
                            <p:stCondLst>
                              <p:cond delay="3500"/>
                            </p:stCondLst>
                            <p:childTnLst>
                              <p:par>
                                <p:cTn id="103" presetID="4" presetClass="entr" presetSubtype="16" fill="hold" nodeType="afterEffect">
                                  <p:stCondLst>
                                    <p:cond delay="0"/>
                                  </p:stCondLst>
                                  <p:childTnLst>
                                    <p:set>
                                      <p:cBhvr>
                                        <p:cTn id="104" dur="1" fill="hold">
                                          <p:stCondLst>
                                            <p:cond delay="0"/>
                                          </p:stCondLst>
                                        </p:cTn>
                                        <p:tgtEl>
                                          <p:spTgt spid="147">
                                            <p:txEl>
                                              <p:pRg st="0" end="0"/>
                                            </p:txEl>
                                          </p:spTgt>
                                        </p:tgtEl>
                                        <p:attrNameLst>
                                          <p:attrName>style.visibility</p:attrName>
                                        </p:attrNameLst>
                                      </p:cBhvr>
                                      <p:to>
                                        <p:strVal val="visible"/>
                                      </p:to>
                                    </p:set>
                                    <p:animEffect transition="in" filter="box(in)">
                                      <p:cBhvr>
                                        <p:cTn id="105" dur="500"/>
                                        <p:tgtEl>
                                          <p:spTgt spid="147">
                                            <p:txEl>
                                              <p:pRg st="0" end="0"/>
                                            </p:txEl>
                                          </p:spTgt>
                                        </p:tgtEl>
                                      </p:cBhvr>
                                    </p:animEffect>
                                  </p:childTnLst>
                                </p:cTn>
                              </p:par>
                            </p:childTnLst>
                          </p:cTn>
                        </p:par>
                        <p:par>
                          <p:cTn id="106" fill="hold">
                            <p:stCondLst>
                              <p:cond delay="4000"/>
                            </p:stCondLst>
                            <p:childTnLst>
                              <p:par>
                                <p:cTn id="107" presetID="4" presetClass="entr" presetSubtype="16" fill="hold" nodeType="afterEffect">
                                  <p:stCondLst>
                                    <p:cond delay="0"/>
                                  </p:stCondLst>
                                  <p:childTnLst>
                                    <p:set>
                                      <p:cBhvr>
                                        <p:cTn id="108" dur="1" fill="hold">
                                          <p:stCondLst>
                                            <p:cond delay="0"/>
                                          </p:stCondLst>
                                        </p:cTn>
                                        <p:tgtEl>
                                          <p:spTgt spid="147">
                                            <p:txEl>
                                              <p:pRg st="1" end="1"/>
                                            </p:txEl>
                                          </p:spTgt>
                                        </p:tgtEl>
                                        <p:attrNameLst>
                                          <p:attrName>style.visibility</p:attrName>
                                        </p:attrNameLst>
                                      </p:cBhvr>
                                      <p:to>
                                        <p:strVal val="visible"/>
                                      </p:to>
                                    </p:set>
                                    <p:animEffect transition="in" filter="box(in)">
                                      <p:cBhvr>
                                        <p:cTn id="109" dur="500"/>
                                        <p:tgtEl>
                                          <p:spTgt spid="147">
                                            <p:txEl>
                                              <p:pRg st="1" end="1"/>
                                            </p:txEl>
                                          </p:spTgt>
                                        </p:tgtEl>
                                      </p:cBhvr>
                                    </p:animEffect>
                                  </p:childTnLst>
                                </p:cTn>
                              </p:par>
                            </p:childTnLst>
                          </p:cTn>
                        </p:par>
                        <p:par>
                          <p:cTn id="110" fill="hold">
                            <p:stCondLst>
                              <p:cond delay="4500"/>
                            </p:stCondLst>
                            <p:childTnLst>
                              <p:par>
                                <p:cTn id="111" presetID="55" presetClass="entr" presetSubtype="0" fill="hold" grpId="0" nodeType="afterEffect">
                                  <p:stCondLst>
                                    <p:cond delay="0"/>
                                  </p:stCondLst>
                                  <p:childTnLst>
                                    <p:set>
                                      <p:cBhvr>
                                        <p:cTn id="112" dur="1" fill="hold">
                                          <p:stCondLst>
                                            <p:cond delay="0"/>
                                          </p:stCondLst>
                                        </p:cTn>
                                        <p:tgtEl>
                                          <p:spTgt spid="101"/>
                                        </p:tgtEl>
                                        <p:attrNameLst>
                                          <p:attrName>style.visibility</p:attrName>
                                        </p:attrNameLst>
                                      </p:cBhvr>
                                      <p:to>
                                        <p:strVal val="visible"/>
                                      </p:to>
                                    </p:set>
                                    <p:anim calcmode="lin" valueType="num">
                                      <p:cBhvr>
                                        <p:cTn id="113" dur="1000" fill="hold"/>
                                        <p:tgtEl>
                                          <p:spTgt spid="101"/>
                                        </p:tgtEl>
                                        <p:attrNameLst>
                                          <p:attrName>ppt_w</p:attrName>
                                        </p:attrNameLst>
                                      </p:cBhvr>
                                      <p:tavLst>
                                        <p:tav tm="0">
                                          <p:val>
                                            <p:strVal val="#ppt_w*0.70"/>
                                          </p:val>
                                        </p:tav>
                                        <p:tav tm="100000">
                                          <p:val>
                                            <p:strVal val="#ppt_w"/>
                                          </p:val>
                                        </p:tav>
                                      </p:tavLst>
                                    </p:anim>
                                    <p:anim calcmode="lin" valueType="num">
                                      <p:cBhvr>
                                        <p:cTn id="114" dur="1000" fill="hold"/>
                                        <p:tgtEl>
                                          <p:spTgt spid="101"/>
                                        </p:tgtEl>
                                        <p:attrNameLst>
                                          <p:attrName>ppt_h</p:attrName>
                                        </p:attrNameLst>
                                      </p:cBhvr>
                                      <p:tavLst>
                                        <p:tav tm="0">
                                          <p:val>
                                            <p:strVal val="#ppt_h"/>
                                          </p:val>
                                        </p:tav>
                                        <p:tav tm="100000">
                                          <p:val>
                                            <p:strVal val="#ppt_h"/>
                                          </p:val>
                                        </p:tav>
                                      </p:tavLst>
                                    </p:anim>
                                    <p:animEffect transition="in" filter="fade">
                                      <p:cBhvr>
                                        <p:cTn id="115" dur="1000"/>
                                        <p:tgtEl>
                                          <p:spTgt spid="101"/>
                                        </p:tgtEl>
                                      </p:cBhvr>
                                    </p:animEffect>
                                  </p:childTnLst>
                                </p:cTn>
                              </p:par>
                            </p:childTnLst>
                          </p:cTn>
                        </p:par>
                        <p:par>
                          <p:cTn id="116" fill="hold">
                            <p:stCondLst>
                              <p:cond delay="5500"/>
                            </p:stCondLst>
                            <p:childTnLst>
                              <p:par>
                                <p:cTn id="117" presetID="55" presetClass="entr" presetSubtype="0" fill="hold" grpId="0" nodeType="afterEffect">
                                  <p:stCondLst>
                                    <p:cond delay="0"/>
                                  </p:stCondLst>
                                  <p:childTnLst>
                                    <p:set>
                                      <p:cBhvr>
                                        <p:cTn id="118" dur="1" fill="hold">
                                          <p:stCondLst>
                                            <p:cond delay="0"/>
                                          </p:stCondLst>
                                        </p:cTn>
                                        <p:tgtEl>
                                          <p:spTgt spid="103"/>
                                        </p:tgtEl>
                                        <p:attrNameLst>
                                          <p:attrName>style.visibility</p:attrName>
                                        </p:attrNameLst>
                                      </p:cBhvr>
                                      <p:to>
                                        <p:strVal val="visible"/>
                                      </p:to>
                                    </p:set>
                                    <p:anim calcmode="lin" valueType="num">
                                      <p:cBhvr>
                                        <p:cTn id="119" dur="1000" fill="hold"/>
                                        <p:tgtEl>
                                          <p:spTgt spid="103"/>
                                        </p:tgtEl>
                                        <p:attrNameLst>
                                          <p:attrName>ppt_w</p:attrName>
                                        </p:attrNameLst>
                                      </p:cBhvr>
                                      <p:tavLst>
                                        <p:tav tm="0">
                                          <p:val>
                                            <p:strVal val="#ppt_w*0.70"/>
                                          </p:val>
                                        </p:tav>
                                        <p:tav tm="100000">
                                          <p:val>
                                            <p:strVal val="#ppt_w"/>
                                          </p:val>
                                        </p:tav>
                                      </p:tavLst>
                                    </p:anim>
                                    <p:anim calcmode="lin" valueType="num">
                                      <p:cBhvr>
                                        <p:cTn id="120" dur="1000" fill="hold"/>
                                        <p:tgtEl>
                                          <p:spTgt spid="103"/>
                                        </p:tgtEl>
                                        <p:attrNameLst>
                                          <p:attrName>ppt_h</p:attrName>
                                        </p:attrNameLst>
                                      </p:cBhvr>
                                      <p:tavLst>
                                        <p:tav tm="0">
                                          <p:val>
                                            <p:strVal val="#ppt_h"/>
                                          </p:val>
                                        </p:tav>
                                        <p:tav tm="100000">
                                          <p:val>
                                            <p:strVal val="#ppt_h"/>
                                          </p:val>
                                        </p:tav>
                                      </p:tavLst>
                                    </p:anim>
                                    <p:animEffect transition="in" filter="fade">
                                      <p:cBhvr>
                                        <p:cTn id="121" dur="1000"/>
                                        <p:tgtEl>
                                          <p:spTgt spid="103"/>
                                        </p:tgtEl>
                                      </p:cBhvr>
                                    </p:animEffect>
                                  </p:childTnLst>
                                </p:cTn>
                              </p:par>
                            </p:childTnLst>
                          </p:cTn>
                        </p:par>
                      </p:childTnLst>
                    </p:cTn>
                  </p:par>
                  <p:par>
                    <p:cTn id="122" fill="hold">
                      <p:stCondLst>
                        <p:cond delay="indefinite"/>
                      </p:stCondLst>
                      <p:childTnLst>
                        <p:par>
                          <p:cTn id="123" fill="hold">
                            <p:stCondLst>
                              <p:cond delay="0"/>
                            </p:stCondLst>
                            <p:childTnLst>
                              <p:par>
                                <p:cTn id="124" presetID="55" presetClass="entr" presetSubtype="0" fill="hold" grpId="0" nodeType="clickEffect">
                                  <p:stCondLst>
                                    <p:cond delay="0"/>
                                  </p:stCondLst>
                                  <p:childTnLst>
                                    <p:set>
                                      <p:cBhvr>
                                        <p:cTn id="125" dur="1" fill="hold">
                                          <p:stCondLst>
                                            <p:cond delay="0"/>
                                          </p:stCondLst>
                                        </p:cTn>
                                        <p:tgtEl>
                                          <p:spTgt spid="86"/>
                                        </p:tgtEl>
                                        <p:attrNameLst>
                                          <p:attrName>style.visibility</p:attrName>
                                        </p:attrNameLst>
                                      </p:cBhvr>
                                      <p:to>
                                        <p:strVal val="visible"/>
                                      </p:to>
                                    </p:set>
                                    <p:anim calcmode="lin" valueType="num">
                                      <p:cBhvr>
                                        <p:cTn id="126" dur="1000" fill="hold"/>
                                        <p:tgtEl>
                                          <p:spTgt spid="86"/>
                                        </p:tgtEl>
                                        <p:attrNameLst>
                                          <p:attrName>ppt_w</p:attrName>
                                        </p:attrNameLst>
                                      </p:cBhvr>
                                      <p:tavLst>
                                        <p:tav tm="0">
                                          <p:val>
                                            <p:strVal val="#ppt_w*0.70"/>
                                          </p:val>
                                        </p:tav>
                                        <p:tav tm="100000">
                                          <p:val>
                                            <p:strVal val="#ppt_w"/>
                                          </p:val>
                                        </p:tav>
                                      </p:tavLst>
                                    </p:anim>
                                    <p:anim calcmode="lin" valueType="num">
                                      <p:cBhvr>
                                        <p:cTn id="127" dur="1000" fill="hold"/>
                                        <p:tgtEl>
                                          <p:spTgt spid="86"/>
                                        </p:tgtEl>
                                        <p:attrNameLst>
                                          <p:attrName>ppt_h</p:attrName>
                                        </p:attrNameLst>
                                      </p:cBhvr>
                                      <p:tavLst>
                                        <p:tav tm="0">
                                          <p:val>
                                            <p:strVal val="#ppt_h"/>
                                          </p:val>
                                        </p:tav>
                                        <p:tav tm="100000">
                                          <p:val>
                                            <p:strVal val="#ppt_h"/>
                                          </p:val>
                                        </p:tav>
                                      </p:tavLst>
                                    </p:anim>
                                    <p:animEffect transition="in" filter="fade">
                                      <p:cBhvr>
                                        <p:cTn id="128" dur="1000"/>
                                        <p:tgtEl>
                                          <p:spTgt spid="86"/>
                                        </p:tgtEl>
                                      </p:cBhvr>
                                    </p:animEffect>
                                  </p:childTnLst>
                                </p:cTn>
                              </p:par>
                              <p:par>
                                <p:cTn id="129" presetID="55" presetClass="entr" presetSubtype="0" fill="hold" grpId="0" nodeType="withEffect">
                                  <p:stCondLst>
                                    <p:cond delay="0"/>
                                  </p:stCondLst>
                                  <p:childTnLst>
                                    <p:set>
                                      <p:cBhvr>
                                        <p:cTn id="130" dur="1" fill="hold">
                                          <p:stCondLst>
                                            <p:cond delay="0"/>
                                          </p:stCondLst>
                                        </p:cTn>
                                        <p:tgtEl>
                                          <p:spTgt spid="85"/>
                                        </p:tgtEl>
                                        <p:attrNameLst>
                                          <p:attrName>style.visibility</p:attrName>
                                        </p:attrNameLst>
                                      </p:cBhvr>
                                      <p:to>
                                        <p:strVal val="visible"/>
                                      </p:to>
                                    </p:set>
                                    <p:anim calcmode="lin" valueType="num">
                                      <p:cBhvr>
                                        <p:cTn id="131" dur="1000" fill="hold"/>
                                        <p:tgtEl>
                                          <p:spTgt spid="85"/>
                                        </p:tgtEl>
                                        <p:attrNameLst>
                                          <p:attrName>ppt_w</p:attrName>
                                        </p:attrNameLst>
                                      </p:cBhvr>
                                      <p:tavLst>
                                        <p:tav tm="0">
                                          <p:val>
                                            <p:strVal val="#ppt_w*0.70"/>
                                          </p:val>
                                        </p:tav>
                                        <p:tav tm="100000">
                                          <p:val>
                                            <p:strVal val="#ppt_w"/>
                                          </p:val>
                                        </p:tav>
                                      </p:tavLst>
                                    </p:anim>
                                    <p:anim calcmode="lin" valueType="num">
                                      <p:cBhvr>
                                        <p:cTn id="132" dur="1000" fill="hold"/>
                                        <p:tgtEl>
                                          <p:spTgt spid="85"/>
                                        </p:tgtEl>
                                        <p:attrNameLst>
                                          <p:attrName>ppt_h</p:attrName>
                                        </p:attrNameLst>
                                      </p:cBhvr>
                                      <p:tavLst>
                                        <p:tav tm="0">
                                          <p:val>
                                            <p:strVal val="#ppt_h"/>
                                          </p:val>
                                        </p:tav>
                                        <p:tav tm="100000">
                                          <p:val>
                                            <p:strVal val="#ppt_h"/>
                                          </p:val>
                                        </p:tav>
                                      </p:tavLst>
                                    </p:anim>
                                    <p:animEffect transition="in" filter="fade">
                                      <p:cBhvr>
                                        <p:cTn id="133" dur="1000"/>
                                        <p:tgtEl>
                                          <p:spTgt spid="85"/>
                                        </p:tgtEl>
                                      </p:cBhvr>
                                    </p:animEffect>
                                  </p:childTnLst>
                                </p:cTn>
                              </p:par>
                            </p:childTnLst>
                          </p:cTn>
                        </p:par>
                        <p:par>
                          <p:cTn id="134" fill="hold">
                            <p:stCondLst>
                              <p:cond delay="1000"/>
                            </p:stCondLst>
                            <p:childTnLst>
                              <p:par>
                                <p:cTn id="135" presetID="55" presetClass="entr" presetSubtype="0" fill="hold" grpId="0" nodeType="afterEffect">
                                  <p:stCondLst>
                                    <p:cond delay="0"/>
                                  </p:stCondLst>
                                  <p:childTnLst>
                                    <p:set>
                                      <p:cBhvr>
                                        <p:cTn id="136" dur="1" fill="hold">
                                          <p:stCondLst>
                                            <p:cond delay="0"/>
                                          </p:stCondLst>
                                        </p:cTn>
                                        <p:tgtEl>
                                          <p:spTgt spid="84"/>
                                        </p:tgtEl>
                                        <p:attrNameLst>
                                          <p:attrName>style.visibility</p:attrName>
                                        </p:attrNameLst>
                                      </p:cBhvr>
                                      <p:to>
                                        <p:strVal val="visible"/>
                                      </p:to>
                                    </p:set>
                                    <p:anim calcmode="lin" valueType="num">
                                      <p:cBhvr>
                                        <p:cTn id="137" dur="1000" fill="hold"/>
                                        <p:tgtEl>
                                          <p:spTgt spid="84"/>
                                        </p:tgtEl>
                                        <p:attrNameLst>
                                          <p:attrName>ppt_w</p:attrName>
                                        </p:attrNameLst>
                                      </p:cBhvr>
                                      <p:tavLst>
                                        <p:tav tm="0">
                                          <p:val>
                                            <p:strVal val="#ppt_w*0.70"/>
                                          </p:val>
                                        </p:tav>
                                        <p:tav tm="100000">
                                          <p:val>
                                            <p:strVal val="#ppt_w"/>
                                          </p:val>
                                        </p:tav>
                                      </p:tavLst>
                                    </p:anim>
                                    <p:anim calcmode="lin" valueType="num">
                                      <p:cBhvr>
                                        <p:cTn id="138" dur="1000" fill="hold"/>
                                        <p:tgtEl>
                                          <p:spTgt spid="84"/>
                                        </p:tgtEl>
                                        <p:attrNameLst>
                                          <p:attrName>ppt_h</p:attrName>
                                        </p:attrNameLst>
                                      </p:cBhvr>
                                      <p:tavLst>
                                        <p:tav tm="0">
                                          <p:val>
                                            <p:strVal val="#ppt_h"/>
                                          </p:val>
                                        </p:tav>
                                        <p:tav tm="100000">
                                          <p:val>
                                            <p:strVal val="#ppt_h"/>
                                          </p:val>
                                        </p:tav>
                                      </p:tavLst>
                                    </p:anim>
                                    <p:animEffect transition="in" filter="fade">
                                      <p:cBhvr>
                                        <p:cTn id="139" dur="1000"/>
                                        <p:tgtEl>
                                          <p:spTgt spid="84"/>
                                        </p:tgtEl>
                                      </p:cBhvr>
                                    </p:animEffect>
                                  </p:childTnLst>
                                </p:cTn>
                              </p:par>
                            </p:childTnLst>
                          </p:cTn>
                        </p:par>
                        <p:par>
                          <p:cTn id="140" fill="hold">
                            <p:stCondLst>
                              <p:cond delay="2000"/>
                            </p:stCondLst>
                            <p:childTnLst>
                              <p:par>
                                <p:cTn id="141" presetID="55" presetClass="entr" presetSubtype="0" fill="hold" grpId="0" nodeType="afterEffect">
                                  <p:stCondLst>
                                    <p:cond delay="0"/>
                                  </p:stCondLst>
                                  <p:childTnLst>
                                    <p:set>
                                      <p:cBhvr>
                                        <p:cTn id="142" dur="1" fill="hold">
                                          <p:stCondLst>
                                            <p:cond delay="0"/>
                                          </p:stCondLst>
                                        </p:cTn>
                                        <p:tgtEl>
                                          <p:spTgt spid="83"/>
                                        </p:tgtEl>
                                        <p:attrNameLst>
                                          <p:attrName>style.visibility</p:attrName>
                                        </p:attrNameLst>
                                      </p:cBhvr>
                                      <p:to>
                                        <p:strVal val="visible"/>
                                      </p:to>
                                    </p:set>
                                    <p:anim calcmode="lin" valueType="num">
                                      <p:cBhvr>
                                        <p:cTn id="143" dur="1000" fill="hold"/>
                                        <p:tgtEl>
                                          <p:spTgt spid="83"/>
                                        </p:tgtEl>
                                        <p:attrNameLst>
                                          <p:attrName>ppt_w</p:attrName>
                                        </p:attrNameLst>
                                      </p:cBhvr>
                                      <p:tavLst>
                                        <p:tav tm="0">
                                          <p:val>
                                            <p:strVal val="#ppt_w*0.70"/>
                                          </p:val>
                                        </p:tav>
                                        <p:tav tm="100000">
                                          <p:val>
                                            <p:strVal val="#ppt_w"/>
                                          </p:val>
                                        </p:tav>
                                      </p:tavLst>
                                    </p:anim>
                                    <p:anim calcmode="lin" valueType="num">
                                      <p:cBhvr>
                                        <p:cTn id="144" dur="1000" fill="hold"/>
                                        <p:tgtEl>
                                          <p:spTgt spid="83"/>
                                        </p:tgtEl>
                                        <p:attrNameLst>
                                          <p:attrName>ppt_h</p:attrName>
                                        </p:attrNameLst>
                                      </p:cBhvr>
                                      <p:tavLst>
                                        <p:tav tm="0">
                                          <p:val>
                                            <p:strVal val="#ppt_h"/>
                                          </p:val>
                                        </p:tav>
                                        <p:tav tm="100000">
                                          <p:val>
                                            <p:strVal val="#ppt_h"/>
                                          </p:val>
                                        </p:tav>
                                      </p:tavLst>
                                    </p:anim>
                                    <p:animEffect transition="in" filter="fade">
                                      <p:cBhvr>
                                        <p:cTn id="145" dur="1000"/>
                                        <p:tgtEl>
                                          <p:spTgt spid="83"/>
                                        </p:tgtEl>
                                      </p:cBhvr>
                                    </p:animEffect>
                                  </p:childTnLst>
                                </p:cTn>
                              </p:par>
                            </p:childTnLst>
                          </p:cTn>
                        </p:par>
                      </p:childTnLst>
                    </p:cTn>
                  </p:par>
                  <p:par>
                    <p:cTn id="146" fill="hold">
                      <p:stCondLst>
                        <p:cond delay="indefinite"/>
                      </p:stCondLst>
                      <p:childTnLst>
                        <p:par>
                          <p:cTn id="147" fill="hold">
                            <p:stCondLst>
                              <p:cond delay="0"/>
                            </p:stCondLst>
                            <p:childTnLst>
                              <p:par>
                                <p:cTn id="148" presetID="8" presetClass="entr" presetSubtype="16" fill="hold" nodeType="clickEffect">
                                  <p:stCondLst>
                                    <p:cond delay="0"/>
                                  </p:stCondLst>
                                  <p:childTnLst>
                                    <p:set>
                                      <p:cBhvr>
                                        <p:cTn id="149" dur="1" fill="hold">
                                          <p:stCondLst>
                                            <p:cond delay="0"/>
                                          </p:stCondLst>
                                        </p:cTn>
                                        <p:tgtEl>
                                          <p:spTgt spid="128"/>
                                        </p:tgtEl>
                                        <p:attrNameLst>
                                          <p:attrName>style.visibility</p:attrName>
                                        </p:attrNameLst>
                                      </p:cBhvr>
                                      <p:to>
                                        <p:strVal val="visible"/>
                                      </p:to>
                                    </p:set>
                                    <p:animEffect transition="in" filter="diamond(in)">
                                      <p:cBhvr>
                                        <p:cTn id="150" dur="2000"/>
                                        <p:tgtEl>
                                          <p:spTgt spid="128"/>
                                        </p:tgtEl>
                                      </p:cBhvr>
                                    </p:animEffect>
                                  </p:childTnLst>
                                </p:cTn>
                              </p:par>
                              <p:par>
                                <p:cTn id="151" presetID="8" presetClass="entr" presetSubtype="16" fill="hold" nodeType="withEffect">
                                  <p:stCondLst>
                                    <p:cond delay="0"/>
                                  </p:stCondLst>
                                  <p:childTnLst>
                                    <p:set>
                                      <p:cBhvr>
                                        <p:cTn id="152" dur="1" fill="hold">
                                          <p:stCondLst>
                                            <p:cond delay="0"/>
                                          </p:stCondLst>
                                        </p:cTn>
                                        <p:tgtEl>
                                          <p:spTgt spid="124"/>
                                        </p:tgtEl>
                                        <p:attrNameLst>
                                          <p:attrName>style.visibility</p:attrName>
                                        </p:attrNameLst>
                                      </p:cBhvr>
                                      <p:to>
                                        <p:strVal val="visible"/>
                                      </p:to>
                                    </p:set>
                                    <p:animEffect transition="in" filter="diamond(in)">
                                      <p:cBhvr>
                                        <p:cTn id="153" dur="20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9945" grpId="0" build="p" bldLvl="2" advAuto="500"/>
      <p:bldP spid="77"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p:bldP spid="92" grpId="0" animBg="1"/>
      <p:bldP spid="101" grpId="0" animBg="1"/>
      <p:bldP spid="102" grpId="0" animBg="1"/>
      <p:bldP spid="103" grpId="0"/>
      <p:bldP spid="127"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幻灯片编号占位符 5"/>
          <p:cNvSpPr>
            <a:spLocks noGrp="1"/>
          </p:cNvSpPr>
          <p:nvPr>
            <p:ph type="sldNum" sz="quarter" idx="12"/>
          </p:nvPr>
        </p:nvSpPr>
        <p:spPr/>
        <p:txBody>
          <a:bodyPr/>
          <a:lstStyle/>
          <a:p>
            <a:pPr>
              <a:defRPr/>
            </a:pPr>
            <a:fld id="{625F10C5-1069-394D-A329-B58F1A8C170C}" type="slidenum">
              <a:rPr lang="en-US" altLang="zh-CN"/>
              <a:pPr>
                <a:defRPr/>
              </a:pPr>
              <a:t>110</a:t>
            </a:fld>
            <a:endParaRPr lang="en-US" altLang="zh-CN"/>
          </a:p>
        </p:txBody>
      </p:sp>
      <p:sp>
        <p:nvSpPr>
          <p:cNvPr id="2318338" name="Rectangle 2"/>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供货合作关系</a:t>
            </a:r>
            <a:r>
              <a:rPr lang="en-US" altLang="zh-CN" sz="2000" dirty="0">
                <a:solidFill>
                  <a:srgbClr val="FF0000"/>
                </a:solidFill>
              </a:rPr>
              <a:t>—</a:t>
            </a:r>
            <a:r>
              <a:rPr lang="zh-CN" altLang="en-US" sz="2000" dirty="0">
                <a:solidFill>
                  <a:srgbClr val="FF0000"/>
                </a:solidFill>
              </a:rPr>
              <a:t>关系管控</a:t>
            </a:r>
          </a:p>
        </p:txBody>
      </p:sp>
      <p:sp>
        <p:nvSpPr>
          <p:cNvPr id="27" name="Rectangle 4"/>
          <p:cNvSpPr txBox="1">
            <a:spLocks noChangeArrowheads="1"/>
          </p:cNvSpPr>
          <p:nvPr/>
        </p:nvSpPr>
        <p:spPr bwMode="auto">
          <a:xfrm>
            <a:off x="251073" y="837084"/>
            <a:ext cx="5267325" cy="481013"/>
          </a:xfrm>
          <a:prstGeom prst="rect">
            <a:avLst/>
          </a:prstGeom>
          <a:solidFill>
            <a:srgbClr val="DDDDDD"/>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defRPr/>
            </a:pPr>
            <a:r>
              <a:rPr kumimoji="0" lang="zh-CN" altLang="en-US" dirty="0"/>
              <a:t>按关键指标评分卡分配订单额度</a:t>
            </a:r>
          </a:p>
        </p:txBody>
      </p:sp>
      <p:sp>
        <p:nvSpPr>
          <p:cNvPr id="28" name="Rectangle 5"/>
          <p:cNvSpPr>
            <a:spLocks noChangeArrowheads="1"/>
          </p:cNvSpPr>
          <p:nvPr/>
        </p:nvSpPr>
        <p:spPr bwMode="auto">
          <a:xfrm>
            <a:off x="5651748" y="1340322"/>
            <a:ext cx="2555875" cy="438150"/>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9" name="Rectangle 6"/>
          <p:cNvSpPr>
            <a:spLocks noChangeArrowheads="1"/>
          </p:cNvSpPr>
          <p:nvPr/>
        </p:nvSpPr>
        <p:spPr bwMode="auto">
          <a:xfrm>
            <a:off x="5435848" y="1802284"/>
            <a:ext cx="3240088" cy="1955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85000"/>
              </a:lnSpc>
              <a:buClr>
                <a:srgbClr val="009900"/>
              </a:buClr>
              <a:buFont typeface="Wingdings" charset="0"/>
              <a:buChar char="§"/>
              <a:tabLst>
                <a:tab pos="8521700" algn="r"/>
              </a:tabLst>
              <a:defRPr/>
            </a:pPr>
            <a:r>
              <a:rPr lang="zh-CN" altLang="de-DE" sz="1400" dirty="0">
                <a:ea typeface="黑体" charset="0"/>
                <a:cs typeface="黑体" charset="0"/>
              </a:rPr>
              <a:t>对供应商进行评级</a:t>
            </a:r>
          </a:p>
          <a:p>
            <a:pPr marL="371475" lvl="2" indent="-179388" algn="l" defTabSz="330200">
              <a:lnSpc>
                <a:spcPct val="85000"/>
              </a:lnSpc>
              <a:buClr>
                <a:srgbClr val="990000"/>
              </a:buClr>
              <a:buSzPct val="85000"/>
              <a:buFontTx/>
              <a:buChar char="•"/>
              <a:tabLst>
                <a:tab pos="8521700" algn="r"/>
              </a:tabLst>
              <a:defRPr/>
            </a:pPr>
            <a:r>
              <a:rPr lang="de-DE" altLang="zh-CN" sz="1400" dirty="0">
                <a:ea typeface="黑体" charset="0"/>
                <a:cs typeface="黑体" charset="0"/>
              </a:rPr>
              <a:t>A</a:t>
            </a:r>
            <a:r>
              <a:rPr lang="zh-CN" altLang="de-DE" sz="1400" dirty="0">
                <a:latin typeface="+mn-lt"/>
                <a:ea typeface="黑体" charset="0"/>
                <a:cs typeface="黑体" charset="0"/>
              </a:rPr>
              <a:t>级供应商：85 </a:t>
            </a:r>
            <a:r>
              <a:rPr lang="zh-CN" altLang="en-US" sz="1400" dirty="0">
                <a:latin typeface="+mn-lt"/>
                <a:ea typeface="黑体" charset="0"/>
                <a:cs typeface="黑体" charset="0"/>
              </a:rPr>
              <a:t>～</a:t>
            </a:r>
            <a:r>
              <a:rPr lang="zh-CN" altLang="de-DE" sz="1400" dirty="0">
                <a:latin typeface="+mn-lt"/>
                <a:ea typeface="黑体" charset="0"/>
                <a:cs typeface="黑体" charset="0"/>
              </a:rPr>
              <a:t> 100分</a:t>
            </a:r>
          </a:p>
          <a:p>
            <a:pPr marL="371475" lvl="2" indent="-179388" algn="l" defTabSz="330200">
              <a:lnSpc>
                <a:spcPct val="85000"/>
              </a:lnSpc>
              <a:buClr>
                <a:srgbClr val="990000"/>
              </a:buClr>
              <a:buSzPct val="85000"/>
              <a:buFontTx/>
              <a:buChar char="•"/>
              <a:tabLst>
                <a:tab pos="8521700" algn="r"/>
              </a:tabLst>
              <a:defRPr/>
            </a:pPr>
            <a:r>
              <a:rPr lang="de-DE" altLang="zh-CN" sz="1400" dirty="0">
                <a:latin typeface="+mn-lt"/>
                <a:ea typeface="黑体" charset="0"/>
                <a:cs typeface="黑体" charset="0"/>
              </a:rPr>
              <a:t>B</a:t>
            </a:r>
            <a:r>
              <a:rPr lang="zh-CN" altLang="de-DE" sz="1400" dirty="0">
                <a:latin typeface="+mn-lt"/>
                <a:ea typeface="黑体" charset="0"/>
                <a:cs typeface="黑体" charset="0"/>
              </a:rPr>
              <a:t>级供应商：7</a:t>
            </a:r>
            <a:r>
              <a:rPr lang="en-US" altLang="zh-CN" sz="1400" dirty="0">
                <a:latin typeface="+mn-lt"/>
                <a:ea typeface="黑体" charset="0"/>
                <a:cs typeface="黑体" charset="0"/>
              </a:rPr>
              <a:t>5</a:t>
            </a:r>
            <a:r>
              <a:rPr lang="zh-CN" altLang="de-DE" sz="1400" dirty="0">
                <a:latin typeface="+mn-lt"/>
                <a:ea typeface="黑体" charset="0"/>
                <a:cs typeface="黑体" charset="0"/>
              </a:rPr>
              <a:t> </a:t>
            </a:r>
            <a:r>
              <a:rPr lang="zh-CN" altLang="en-US" sz="1400" dirty="0">
                <a:latin typeface="+mn-lt"/>
                <a:ea typeface="黑体" charset="0"/>
                <a:cs typeface="黑体" charset="0"/>
              </a:rPr>
              <a:t>～</a:t>
            </a:r>
            <a:r>
              <a:rPr lang="zh-CN" altLang="de-DE" sz="1400" dirty="0">
                <a:latin typeface="+mn-lt"/>
                <a:ea typeface="黑体" charset="0"/>
                <a:cs typeface="黑体" charset="0"/>
              </a:rPr>
              <a:t>84分</a:t>
            </a:r>
          </a:p>
          <a:p>
            <a:pPr marL="371475" lvl="2" indent="-179388" algn="l" defTabSz="330200">
              <a:lnSpc>
                <a:spcPct val="85000"/>
              </a:lnSpc>
              <a:buClr>
                <a:srgbClr val="990000"/>
              </a:buClr>
              <a:buSzPct val="85000"/>
              <a:buFontTx/>
              <a:buChar char="•"/>
              <a:tabLst>
                <a:tab pos="8521700" algn="r"/>
              </a:tabLst>
              <a:defRPr/>
            </a:pPr>
            <a:r>
              <a:rPr lang="de-DE" altLang="zh-CN" sz="1400" dirty="0">
                <a:latin typeface="+mn-lt"/>
                <a:ea typeface="黑体" charset="0"/>
                <a:cs typeface="黑体" charset="0"/>
              </a:rPr>
              <a:t>C</a:t>
            </a:r>
            <a:r>
              <a:rPr lang="zh-CN" altLang="de-DE" sz="1400" dirty="0">
                <a:latin typeface="+mn-lt"/>
                <a:ea typeface="黑体" charset="0"/>
                <a:cs typeface="黑体" charset="0"/>
              </a:rPr>
              <a:t>级供应商：</a:t>
            </a:r>
            <a:r>
              <a:rPr lang="en-US" altLang="zh-CN" sz="1400" dirty="0">
                <a:latin typeface="+mn-lt"/>
                <a:ea typeface="黑体" charset="0"/>
                <a:cs typeface="黑体" charset="0"/>
              </a:rPr>
              <a:t>60</a:t>
            </a:r>
            <a:r>
              <a:rPr lang="zh-CN" altLang="de-DE" sz="1400" dirty="0">
                <a:latin typeface="+mn-lt"/>
                <a:ea typeface="黑体" charset="0"/>
                <a:cs typeface="黑体" charset="0"/>
              </a:rPr>
              <a:t> </a:t>
            </a:r>
            <a:r>
              <a:rPr lang="zh-CN" altLang="en-US" sz="1400" dirty="0">
                <a:latin typeface="+mn-lt"/>
                <a:ea typeface="黑体" charset="0"/>
                <a:cs typeface="黑体" charset="0"/>
              </a:rPr>
              <a:t>～</a:t>
            </a:r>
            <a:r>
              <a:rPr lang="en-US" altLang="zh-CN" sz="1400" dirty="0">
                <a:latin typeface="+mn-lt"/>
                <a:ea typeface="黑体" charset="0"/>
                <a:cs typeface="黑体" charset="0"/>
              </a:rPr>
              <a:t>75</a:t>
            </a:r>
            <a:r>
              <a:rPr lang="zh-CN" altLang="de-DE" sz="1400" dirty="0">
                <a:latin typeface="+mn-lt"/>
                <a:ea typeface="黑体" charset="0"/>
                <a:cs typeface="黑体" charset="0"/>
              </a:rPr>
              <a:t>分</a:t>
            </a:r>
          </a:p>
          <a:p>
            <a:pPr marL="371475" lvl="2" indent="-179388" algn="l" defTabSz="330200">
              <a:lnSpc>
                <a:spcPct val="85000"/>
              </a:lnSpc>
              <a:buClr>
                <a:srgbClr val="990000"/>
              </a:buClr>
              <a:buSzPct val="85000"/>
              <a:buFontTx/>
              <a:buChar char="•"/>
              <a:tabLst>
                <a:tab pos="8521700" algn="r"/>
              </a:tabLst>
              <a:defRPr/>
            </a:pPr>
            <a:r>
              <a:rPr lang="de-DE" altLang="zh-CN" sz="1400" dirty="0">
                <a:latin typeface="+mn-lt"/>
                <a:ea typeface="黑体" charset="0"/>
                <a:cs typeface="黑体" charset="0"/>
              </a:rPr>
              <a:t>D</a:t>
            </a:r>
            <a:r>
              <a:rPr lang="zh-CN" altLang="de-DE" sz="1400" dirty="0">
                <a:latin typeface="+mn-lt"/>
                <a:ea typeface="黑体" charset="0"/>
                <a:cs typeface="黑体" charset="0"/>
              </a:rPr>
              <a:t>级供应商：&lt;</a:t>
            </a:r>
            <a:r>
              <a:rPr lang="de-DE" altLang="zh-CN" sz="1400" dirty="0">
                <a:latin typeface="+mn-lt"/>
                <a:ea typeface="黑体" charset="0"/>
                <a:cs typeface="黑体" charset="0"/>
              </a:rPr>
              <a:t> </a:t>
            </a:r>
            <a:r>
              <a:rPr lang="en-US" altLang="zh-CN" sz="1400" dirty="0">
                <a:latin typeface="+mn-lt"/>
                <a:ea typeface="黑体" charset="0"/>
                <a:cs typeface="黑体" charset="0"/>
              </a:rPr>
              <a:t>60</a:t>
            </a:r>
            <a:r>
              <a:rPr lang="zh-CN" altLang="de-DE" sz="1400" dirty="0">
                <a:latin typeface="+mn-lt"/>
                <a:ea typeface="黑体" charset="0"/>
                <a:cs typeface="黑体" charset="0"/>
              </a:rPr>
              <a:t>分</a:t>
            </a:r>
          </a:p>
          <a:p>
            <a:pPr marL="190500" lvl="1" indent="-188913" algn="l" defTabSz="330200">
              <a:lnSpc>
                <a:spcPct val="85000"/>
              </a:lnSpc>
              <a:buClr>
                <a:srgbClr val="009900"/>
              </a:buClr>
              <a:buFont typeface="Wingdings" charset="0"/>
              <a:buChar char="§"/>
              <a:tabLst>
                <a:tab pos="8521700" algn="r"/>
              </a:tabLst>
              <a:defRPr/>
            </a:pPr>
            <a:r>
              <a:rPr lang="zh-CN" altLang="de-DE" sz="1400" dirty="0">
                <a:ea typeface="黑体" charset="0"/>
                <a:cs typeface="黑体" charset="0"/>
              </a:rPr>
              <a:t>根据评价结果奖惩供应商</a:t>
            </a:r>
          </a:p>
          <a:p>
            <a:pPr marL="371475" lvl="2" indent="-179388" algn="l" defTabSz="330200">
              <a:lnSpc>
                <a:spcPct val="85000"/>
              </a:lnSpc>
              <a:buClr>
                <a:srgbClr val="990000"/>
              </a:buClr>
              <a:buSzPct val="85000"/>
              <a:buFontTx/>
              <a:buChar char="•"/>
              <a:tabLst>
                <a:tab pos="8521700" algn="r"/>
              </a:tabLst>
              <a:defRPr/>
            </a:pPr>
            <a:r>
              <a:rPr lang="zh-CN" altLang="en-US" sz="1400" dirty="0">
                <a:ea typeface="黑体" charset="0"/>
                <a:cs typeface="黑体" charset="0"/>
              </a:rPr>
              <a:t>首选</a:t>
            </a:r>
            <a:r>
              <a:rPr lang="zh-CN" altLang="de-DE" sz="1400" dirty="0">
                <a:ea typeface="黑体" charset="0"/>
                <a:cs typeface="黑体" charset="0"/>
              </a:rPr>
              <a:t>供应商给以物质或精神的奖励</a:t>
            </a:r>
          </a:p>
          <a:p>
            <a:pPr marL="371475" lvl="2" indent="-179388" algn="l" defTabSz="330200">
              <a:lnSpc>
                <a:spcPct val="85000"/>
              </a:lnSpc>
              <a:buClr>
                <a:srgbClr val="990000"/>
              </a:buClr>
              <a:buSzPct val="85000"/>
              <a:buFontTx/>
              <a:buChar char="•"/>
              <a:tabLst>
                <a:tab pos="8521700" algn="r"/>
              </a:tabLst>
              <a:defRPr/>
            </a:pPr>
            <a:r>
              <a:rPr lang="zh-CN" altLang="de-DE" sz="1400" dirty="0">
                <a:ea typeface="黑体" charset="0"/>
                <a:cs typeface="黑体" charset="0"/>
              </a:rPr>
              <a:t>表现欠佳</a:t>
            </a:r>
            <a:r>
              <a:rPr lang="zh-CN" altLang="en-US" sz="1400" dirty="0">
                <a:ea typeface="黑体" charset="0"/>
                <a:cs typeface="黑体" charset="0"/>
              </a:rPr>
              <a:t>者</a:t>
            </a:r>
            <a:r>
              <a:rPr lang="zh-CN" altLang="de-DE" sz="1400" dirty="0">
                <a:ea typeface="黑体" charset="0"/>
                <a:cs typeface="黑体" charset="0"/>
              </a:rPr>
              <a:t>，发出警告，说明降级、取消等处罚的原因，督促改善</a:t>
            </a:r>
          </a:p>
        </p:txBody>
      </p:sp>
      <p:sp>
        <p:nvSpPr>
          <p:cNvPr id="30" name="Text Box 7"/>
          <p:cNvSpPr txBox="1">
            <a:spLocks noChangeArrowheads="1"/>
          </p:cNvSpPr>
          <p:nvPr/>
        </p:nvSpPr>
        <p:spPr bwMode="auto">
          <a:xfrm>
            <a:off x="5839073" y="1467322"/>
            <a:ext cx="2181225" cy="1825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a:latin typeface="黑体" charset="0"/>
                <a:ea typeface="黑体" charset="0"/>
                <a:cs typeface="黑体" charset="0"/>
              </a:rPr>
              <a:t>评价制度</a:t>
            </a:r>
          </a:p>
        </p:txBody>
      </p:sp>
      <p:grpSp>
        <p:nvGrpSpPr>
          <p:cNvPr id="112647" name="Group 26"/>
          <p:cNvGrpSpPr>
            <a:grpSpLocks/>
          </p:cNvGrpSpPr>
          <p:nvPr/>
        </p:nvGrpSpPr>
        <p:grpSpPr bwMode="auto">
          <a:xfrm>
            <a:off x="395536" y="1484784"/>
            <a:ext cx="4897437" cy="4464050"/>
            <a:chOff x="249" y="1162"/>
            <a:chExt cx="3618" cy="2812"/>
          </a:xfrm>
        </p:grpSpPr>
        <p:sp>
          <p:nvSpPr>
            <p:cNvPr id="32" name="Rectangle 8"/>
            <p:cNvSpPr>
              <a:spLocks noChangeArrowheads="1"/>
            </p:cNvSpPr>
            <p:nvPr/>
          </p:nvSpPr>
          <p:spPr bwMode="auto">
            <a:xfrm>
              <a:off x="249" y="1162"/>
              <a:ext cx="3614" cy="2812"/>
            </a:xfrm>
            <a:prstGeom prst="rect">
              <a:avLst/>
            </a:prstGeom>
            <a:solidFill>
              <a:srgbClr val="FFFFFF"/>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latin typeface="+mn-lt"/>
              </a:endParaRPr>
            </a:p>
          </p:txBody>
        </p:sp>
        <p:cxnSp>
          <p:nvCxnSpPr>
            <p:cNvPr id="33" name="AutoShape 9"/>
            <p:cNvCxnSpPr>
              <a:cxnSpLocks noChangeShapeType="1"/>
            </p:cNvCxnSpPr>
            <p:nvPr/>
          </p:nvCxnSpPr>
          <p:spPr bwMode="auto">
            <a:xfrm>
              <a:off x="253" y="2509"/>
              <a:ext cx="3614" cy="0"/>
            </a:xfrm>
            <a:prstGeom prst="straightConnector1">
              <a:avLst/>
            </a:prstGeom>
            <a:noFill/>
            <a:ln w="63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4" name="AutoShape 10"/>
            <p:cNvCxnSpPr>
              <a:cxnSpLocks noChangeShapeType="1"/>
            </p:cNvCxnSpPr>
            <p:nvPr/>
          </p:nvCxnSpPr>
          <p:spPr bwMode="auto">
            <a:xfrm>
              <a:off x="253" y="2701"/>
              <a:ext cx="3614" cy="0"/>
            </a:xfrm>
            <a:prstGeom prst="straightConnector1">
              <a:avLst/>
            </a:prstGeom>
            <a:noFill/>
            <a:ln w="63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5" name="AutoShape 11"/>
            <p:cNvCxnSpPr>
              <a:cxnSpLocks noChangeShapeType="1"/>
            </p:cNvCxnSpPr>
            <p:nvPr/>
          </p:nvCxnSpPr>
          <p:spPr bwMode="auto">
            <a:xfrm>
              <a:off x="253" y="1381"/>
              <a:ext cx="3614" cy="0"/>
            </a:xfrm>
            <a:prstGeom prst="straightConnector1">
              <a:avLst/>
            </a:prstGeom>
            <a:noFill/>
            <a:ln w="63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6" name="AutoShape 12"/>
            <p:cNvCxnSpPr>
              <a:cxnSpLocks noChangeShapeType="1"/>
              <a:stCxn id="32" idx="0"/>
              <a:endCxn id="32" idx="2"/>
            </p:cNvCxnSpPr>
            <p:nvPr/>
          </p:nvCxnSpPr>
          <p:spPr bwMode="auto">
            <a:xfrm>
              <a:off x="2057" y="1162"/>
              <a:ext cx="0" cy="2812"/>
            </a:xfrm>
            <a:prstGeom prst="straightConnector1">
              <a:avLst/>
            </a:prstGeom>
            <a:noFill/>
            <a:ln w="63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7" name="Text Box 13"/>
            <p:cNvSpPr txBox="1">
              <a:spLocks noChangeArrowheads="1"/>
            </p:cNvSpPr>
            <p:nvPr/>
          </p:nvSpPr>
          <p:spPr bwMode="auto">
            <a:xfrm>
              <a:off x="340" y="1258"/>
              <a:ext cx="228"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dirty="0">
                  <a:latin typeface="+mn-lt"/>
                  <a:ea typeface="黑体" charset="0"/>
                  <a:cs typeface="黑体" charset="0"/>
                </a:rPr>
                <a:t>成本</a:t>
              </a:r>
            </a:p>
          </p:txBody>
        </p:sp>
        <p:sp>
          <p:nvSpPr>
            <p:cNvPr id="38" name="Text Box 14"/>
            <p:cNvSpPr txBox="1">
              <a:spLocks noChangeArrowheads="1"/>
            </p:cNvSpPr>
            <p:nvPr/>
          </p:nvSpPr>
          <p:spPr bwMode="auto">
            <a:xfrm>
              <a:off x="2140" y="1258"/>
              <a:ext cx="231"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质量</a:t>
              </a:r>
            </a:p>
          </p:txBody>
        </p:sp>
        <p:sp>
          <p:nvSpPr>
            <p:cNvPr id="39" name="Text Box 15"/>
            <p:cNvSpPr txBox="1">
              <a:spLocks noChangeArrowheads="1"/>
            </p:cNvSpPr>
            <p:nvPr/>
          </p:nvSpPr>
          <p:spPr bwMode="auto">
            <a:xfrm>
              <a:off x="340" y="2565"/>
              <a:ext cx="228"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交货</a:t>
              </a:r>
            </a:p>
          </p:txBody>
        </p:sp>
        <p:sp>
          <p:nvSpPr>
            <p:cNvPr id="40" name="Text Box 16"/>
            <p:cNvSpPr txBox="1">
              <a:spLocks noChangeArrowheads="1"/>
            </p:cNvSpPr>
            <p:nvPr/>
          </p:nvSpPr>
          <p:spPr bwMode="auto">
            <a:xfrm>
              <a:off x="2140" y="2565"/>
              <a:ext cx="231"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服务</a:t>
              </a:r>
            </a:p>
          </p:txBody>
        </p:sp>
        <p:sp>
          <p:nvSpPr>
            <p:cNvPr id="41" name="Text Box 17"/>
            <p:cNvSpPr txBox="1">
              <a:spLocks noChangeArrowheads="1"/>
            </p:cNvSpPr>
            <p:nvPr/>
          </p:nvSpPr>
          <p:spPr bwMode="auto">
            <a:xfrm>
              <a:off x="1824" y="1257"/>
              <a:ext cx="114"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30</a:t>
              </a:r>
            </a:p>
          </p:txBody>
        </p:sp>
        <p:sp>
          <p:nvSpPr>
            <p:cNvPr id="42" name="Text Box 18"/>
            <p:cNvSpPr txBox="1">
              <a:spLocks noChangeArrowheads="1"/>
            </p:cNvSpPr>
            <p:nvPr/>
          </p:nvSpPr>
          <p:spPr bwMode="auto">
            <a:xfrm>
              <a:off x="3621" y="1257"/>
              <a:ext cx="114"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30</a:t>
              </a:r>
            </a:p>
          </p:txBody>
        </p:sp>
        <p:sp>
          <p:nvSpPr>
            <p:cNvPr id="43" name="Text Box 19"/>
            <p:cNvSpPr txBox="1">
              <a:spLocks noChangeArrowheads="1"/>
            </p:cNvSpPr>
            <p:nvPr/>
          </p:nvSpPr>
          <p:spPr bwMode="auto">
            <a:xfrm>
              <a:off x="1824" y="2565"/>
              <a:ext cx="114"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30</a:t>
              </a:r>
            </a:p>
          </p:txBody>
        </p:sp>
        <p:sp>
          <p:nvSpPr>
            <p:cNvPr id="44" name="Text Box 20"/>
            <p:cNvSpPr txBox="1">
              <a:spLocks noChangeArrowheads="1"/>
            </p:cNvSpPr>
            <p:nvPr/>
          </p:nvSpPr>
          <p:spPr bwMode="auto">
            <a:xfrm>
              <a:off x="3621" y="2565"/>
              <a:ext cx="114" cy="1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85000"/>
                </a:lnSpc>
                <a:defRPr/>
              </a:pPr>
              <a:r>
                <a:rPr lang="zh-CN" altLang="en-GB">
                  <a:latin typeface="+mn-lt"/>
                  <a:ea typeface="黑体" charset="0"/>
                  <a:cs typeface="黑体" charset="0"/>
                </a:rPr>
                <a:t>10</a:t>
              </a:r>
            </a:p>
          </p:txBody>
        </p:sp>
        <p:sp>
          <p:nvSpPr>
            <p:cNvPr id="45" name="Rectangle 21"/>
            <p:cNvSpPr>
              <a:spLocks noChangeArrowheads="1"/>
            </p:cNvSpPr>
            <p:nvPr/>
          </p:nvSpPr>
          <p:spPr bwMode="auto">
            <a:xfrm>
              <a:off x="317" y="1429"/>
              <a:ext cx="1676" cy="93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14300" lvl="1" indent="-1127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价格降低情况              15</a:t>
              </a:r>
            </a:p>
            <a:p>
              <a:pPr marL="114300" lvl="1" indent="-112713" algn="l" defTabSz="330200">
                <a:lnSpc>
                  <a:spcPct val="85000"/>
                </a:lnSpc>
                <a:buClr>
                  <a:srgbClr val="009900"/>
                </a:buClr>
                <a:buFont typeface="Wingdings" charset="0"/>
                <a:buNone/>
                <a:tabLst>
                  <a:tab pos="2346325" algn="l"/>
                  <a:tab pos="8521700" algn="r"/>
                </a:tabLst>
                <a:defRPr/>
              </a:pPr>
              <a:r>
                <a:rPr lang="en-US" altLang="zh-CN" dirty="0">
                  <a:latin typeface="+mn-lt"/>
                  <a:ea typeface="黑体" charset="0"/>
                  <a:cs typeface="黑体" charset="0"/>
                </a:rPr>
                <a:t>(</a:t>
              </a:r>
              <a:r>
                <a:rPr lang="zh-CN" altLang="de-DE" dirty="0">
                  <a:latin typeface="+mn-lt"/>
                  <a:ea typeface="黑体" charset="0"/>
                  <a:cs typeface="黑体" charset="0"/>
                </a:rPr>
                <a:t>本期价格</a:t>
              </a:r>
              <a:r>
                <a:rPr lang="en-US" altLang="zh-CN" dirty="0">
                  <a:latin typeface="+mn-lt"/>
                  <a:ea typeface="黑体" charset="0"/>
                  <a:cs typeface="黑体" charset="0"/>
                </a:rPr>
                <a:t>-</a:t>
              </a:r>
              <a:r>
                <a:rPr lang="zh-CN" altLang="de-DE" dirty="0">
                  <a:latin typeface="+mn-lt"/>
                  <a:ea typeface="黑体" charset="0"/>
                  <a:cs typeface="黑体" charset="0"/>
                </a:rPr>
                <a:t>前期价格</a:t>
              </a:r>
              <a:r>
                <a:rPr lang="en-US" altLang="zh-CN" dirty="0">
                  <a:latin typeface="+mn-lt"/>
                  <a:ea typeface="黑体" charset="0"/>
                  <a:cs typeface="黑体" charset="0"/>
                </a:rPr>
                <a:t>)/</a:t>
              </a:r>
              <a:r>
                <a:rPr lang="zh-CN" altLang="de-DE" dirty="0">
                  <a:latin typeface="+mn-lt"/>
                  <a:ea typeface="黑体" charset="0"/>
                  <a:cs typeface="黑体" charset="0"/>
                </a:rPr>
                <a:t>前期价格 </a:t>
              </a:r>
              <a:endParaRPr lang="de-DE" altLang="zh-CN" dirty="0">
                <a:latin typeface="+mn-lt"/>
                <a:ea typeface="黑体" charset="0"/>
                <a:cs typeface="黑体" charset="0"/>
              </a:endParaRPr>
            </a:p>
            <a:p>
              <a:pPr marL="407988" lvl="2" indent="-179388" algn="l" defTabSz="330200">
                <a:lnSpc>
                  <a:spcPct val="85000"/>
                </a:lnSpc>
                <a:buClr>
                  <a:srgbClr val="990000"/>
                </a:buClr>
                <a:buSzPct val="85000"/>
                <a:tabLst>
                  <a:tab pos="2346325" algn="l"/>
                  <a:tab pos="8521700" algn="r"/>
                </a:tabLst>
                <a:defRPr/>
              </a:pPr>
              <a:r>
                <a:rPr lang="zh-CN" altLang="de-DE" dirty="0">
                  <a:latin typeface="+mn-lt"/>
                  <a:ea typeface="黑体" charset="0"/>
                  <a:cs typeface="黑体" charset="0"/>
                </a:rPr>
                <a:t>   (&gt;5%=15，4%=12，3%=9，       </a:t>
              </a:r>
            </a:p>
            <a:p>
              <a:pPr marL="407988" lvl="2" indent="-179388" algn="l" defTabSz="330200">
                <a:lnSpc>
                  <a:spcPct val="85000"/>
                </a:lnSpc>
                <a:buClr>
                  <a:srgbClr val="990000"/>
                </a:buClr>
                <a:buSzPct val="85000"/>
                <a:tabLst>
                  <a:tab pos="2346325" algn="l"/>
                  <a:tab pos="8521700" algn="r"/>
                </a:tabLst>
                <a:defRPr/>
              </a:pPr>
              <a:r>
                <a:rPr lang="zh-CN" altLang="de-DE" dirty="0">
                  <a:latin typeface="+mn-lt"/>
                  <a:ea typeface="黑体" charset="0"/>
                  <a:cs typeface="黑体" charset="0"/>
                </a:rPr>
                <a:t>    2%=6，1%=3，&lt;1%=0)</a:t>
              </a:r>
            </a:p>
            <a:p>
              <a:pPr marL="114300" lvl="1" indent="-1127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付款期                    10</a:t>
              </a:r>
            </a:p>
            <a:p>
              <a:pPr marL="114300" lvl="1" indent="-112713" algn="r"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(60天=10， 45天=7， &lt;30天=5)</a:t>
              </a:r>
            </a:p>
            <a:p>
              <a:pPr marL="114300" lvl="1" indent="-1127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供应商材料成本降低情况  5 (&gt;5%=5</a:t>
              </a:r>
              <a:r>
                <a:rPr lang="de-DE" altLang="zh-CN" dirty="0">
                  <a:latin typeface="+mn-lt"/>
                  <a:ea typeface="黑体" charset="0"/>
                  <a:cs typeface="黑体" charset="0"/>
                </a:rPr>
                <a:t>,2-4%=3,1-2%=1,&lt;1%=0)</a:t>
              </a:r>
            </a:p>
          </p:txBody>
        </p:sp>
        <p:sp>
          <p:nvSpPr>
            <p:cNvPr id="46" name="Rectangle 22"/>
            <p:cNvSpPr>
              <a:spLocks noChangeArrowheads="1"/>
            </p:cNvSpPr>
            <p:nvPr/>
          </p:nvSpPr>
          <p:spPr bwMode="auto">
            <a:xfrm>
              <a:off x="2125" y="1429"/>
              <a:ext cx="1676" cy="8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质量体系证书            10</a:t>
              </a:r>
            </a:p>
            <a:p>
              <a:pPr marL="190500" lvl="1" indent="-188913" algn="r"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(通过认证=10，没通过认证=0</a:t>
              </a:r>
              <a:endParaRPr lang="de-DE" altLang="zh-CN" dirty="0">
                <a:latin typeface="+mn-lt"/>
                <a:ea typeface="黑体" charset="0"/>
                <a:cs typeface="黑体" charset="0"/>
              </a:endParaRPr>
            </a:p>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产品质量证书            5</a:t>
              </a:r>
              <a:r>
                <a:rPr lang="de-DE" altLang="zh-CN" dirty="0">
                  <a:latin typeface="+mn-lt"/>
                  <a:ea typeface="黑体" charset="0"/>
                  <a:cs typeface="黑体" charset="0"/>
                </a:rPr>
                <a:t> </a:t>
              </a:r>
            </a:p>
            <a:p>
              <a:pPr marL="1587" lvl="1" algn="r" defTabSz="330200">
                <a:lnSpc>
                  <a:spcPct val="85000"/>
                </a:lnSpc>
                <a:buClr>
                  <a:srgbClr val="009900"/>
                </a:buClr>
                <a:tabLst>
                  <a:tab pos="2346325" algn="l"/>
                  <a:tab pos="8521700" algn="r"/>
                </a:tabLst>
                <a:defRPr/>
              </a:pPr>
              <a:r>
                <a:rPr lang="zh-CN" altLang="de-DE" dirty="0">
                  <a:latin typeface="+mn-lt"/>
                  <a:ea typeface="黑体" charset="0"/>
                  <a:cs typeface="黑体" charset="0"/>
                </a:rPr>
                <a:t>(有=5， 无=0)</a:t>
              </a:r>
            </a:p>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交货质量            15</a:t>
              </a:r>
            </a:p>
            <a:p>
              <a:pPr algn="l" defTabSz="330200">
                <a:lnSpc>
                  <a:spcPct val="85000"/>
                </a:lnSpc>
                <a:buClr>
                  <a:srgbClr val="FF0000"/>
                </a:buClr>
                <a:tabLst>
                  <a:tab pos="2346325" algn="l"/>
                  <a:tab pos="8521700" algn="r"/>
                </a:tabLst>
                <a:defRPr/>
              </a:pPr>
              <a:r>
                <a:rPr lang="zh-CN" altLang="de-DE" dirty="0">
                  <a:latin typeface="+mn-lt"/>
                  <a:ea typeface="黑体" charset="0"/>
                  <a:cs typeface="黑体" charset="0"/>
                </a:rPr>
                <a:t>无质量问题收次数/总接收</a:t>
              </a:r>
              <a:r>
                <a:rPr lang="zh-CN" altLang="en-US" dirty="0">
                  <a:latin typeface="+mn-lt"/>
                  <a:ea typeface="黑体" charset="0"/>
                  <a:cs typeface="黑体" charset="0"/>
                </a:rPr>
                <a:t>货</a:t>
              </a:r>
              <a:r>
                <a:rPr lang="zh-CN" altLang="de-DE" dirty="0">
                  <a:latin typeface="+mn-lt"/>
                  <a:ea typeface="黑体" charset="0"/>
                  <a:cs typeface="黑体" charset="0"/>
                </a:rPr>
                <a:t>次数 </a:t>
              </a:r>
              <a:endParaRPr lang="de-DE" altLang="zh-CN" dirty="0">
                <a:latin typeface="+mn-lt"/>
                <a:ea typeface="黑体" charset="0"/>
                <a:cs typeface="黑体" charset="0"/>
              </a:endParaRPr>
            </a:p>
            <a:p>
              <a:pPr algn="r" defTabSz="330200">
                <a:lnSpc>
                  <a:spcPct val="85000"/>
                </a:lnSpc>
                <a:buClr>
                  <a:srgbClr val="FF0000"/>
                </a:buClr>
                <a:tabLst>
                  <a:tab pos="2346325" algn="l"/>
                  <a:tab pos="8521700" algn="r"/>
                </a:tabLst>
                <a:defRPr/>
              </a:pPr>
              <a:r>
                <a:rPr lang="de-DE" altLang="zh-CN" dirty="0">
                  <a:latin typeface="+mn-lt"/>
                  <a:ea typeface="黑体" charset="0"/>
                  <a:cs typeface="黑体" charset="0"/>
                </a:rPr>
                <a:t>(90~100%=15，&lt;90%=0)</a:t>
              </a:r>
            </a:p>
          </p:txBody>
        </p:sp>
        <p:sp>
          <p:nvSpPr>
            <p:cNvPr id="47" name="Rectangle 23"/>
            <p:cNvSpPr>
              <a:spLocks noChangeArrowheads="1"/>
            </p:cNvSpPr>
            <p:nvPr/>
          </p:nvSpPr>
          <p:spPr bwMode="auto">
            <a:xfrm>
              <a:off x="317" y="2735"/>
              <a:ext cx="1676" cy="11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准时性             15</a:t>
              </a:r>
            </a:p>
            <a:p>
              <a:pPr marL="190500" lvl="1" indent="-188913" algn="l"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 准时交货的批次/ 总交货批次</a:t>
              </a:r>
              <a:endParaRPr lang="de-DE" altLang="zh-CN" dirty="0">
                <a:latin typeface="+mn-lt"/>
                <a:ea typeface="黑体" charset="0"/>
                <a:cs typeface="黑体" charset="0"/>
              </a:endParaRPr>
            </a:p>
            <a:p>
              <a:pPr marL="190500" lvl="1" indent="-188913" algn="r" defTabSz="330200">
                <a:lnSpc>
                  <a:spcPct val="85000"/>
                </a:lnSpc>
                <a:buClr>
                  <a:srgbClr val="009900"/>
                </a:buClr>
                <a:buFont typeface="Wingdings" charset="0"/>
                <a:buNone/>
                <a:tabLst>
                  <a:tab pos="2346325" algn="l"/>
                  <a:tab pos="8521700" algn="r"/>
                </a:tabLst>
                <a:defRPr/>
              </a:pPr>
              <a:r>
                <a:rPr lang="de-DE" altLang="zh-CN" dirty="0">
                  <a:latin typeface="+mn-lt"/>
                  <a:ea typeface="黑体" charset="0"/>
                  <a:cs typeface="黑体" charset="0"/>
                </a:rPr>
                <a:t>(100%=15， 90~99%=10， 80~89%=5， &lt; 80%=0)</a:t>
              </a:r>
            </a:p>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交货期偏           10</a:t>
              </a:r>
            </a:p>
            <a:p>
              <a:pPr marL="190500" lvl="1" indent="-188913" algn="l"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=1-实际交货期与合同交货期偏差总计/合同交货期总计</a:t>
              </a:r>
            </a:p>
            <a:p>
              <a:pPr marL="190500" lvl="1" indent="-188913" algn="l"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    (1=10，0.9-0.99=5，&lt;0.9=0)</a:t>
              </a:r>
            </a:p>
            <a:p>
              <a:pPr marL="190500" lvl="1" indent="-188913" algn="l" defTabSz="330200">
                <a:lnSpc>
                  <a:spcPct val="85000"/>
                </a:lnSpc>
                <a:buClr>
                  <a:srgbClr val="009900"/>
                </a:buClr>
                <a:buFont typeface="Wingdings" charset="0"/>
                <a:buChar char="§"/>
                <a:tabLst>
                  <a:tab pos="2346325" algn="l"/>
                  <a:tab pos="8521700" algn="r"/>
                </a:tabLst>
                <a:defRPr/>
              </a:pPr>
              <a:r>
                <a:rPr lang="zh-CN" altLang="de-DE" dirty="0">
                  <a:latin typeface="+mn-lt"/>
                  <a:ea typeface="黑体" charset="0"/>
                  <a:cs typeface="黑体" charset="0"/>
                </a:rPr>
                <a:t>库存准备             5</a:t>
              </a:r>
            </a:p>
            <a:p>
              <a:pPr marL="190500" lvl="1" indent="-188913" algn="r" defTabSz="330200">
                <a:lnSpc>
                  <a:spcPct val="85000"/>
                </a:lnSpc>
                <a:buClr>
                  <a:srgbClr val="009900"/>
                </a:buClr>
                <a:buFont typeface="Wingdings" charset="0"/>
                <a:buNone/>
                <a:tabLst>
                  <a:tab pos="2346325" algn="l"/>
                  <a:tab pos="8521700" algn="r"/>
                </a:tabLst>
                <a:defRPr/>
              </a:pPr>
              <a:r>
                <a:rPr lang="zh-CN" altLang="de-DE" dirty="0">
                  <a:latin typeface="+mn-lt"/>
                  <a:ea typeface="黑体" charset="0"/>
                  <a:cs typeface="黑体" charset="0"/>
                </a:rPr>
                <a:t>(是=5，否=0)</a:t>
              </a:r>
            </a:p>
          </p:txBody>
        </p:sp>
        <p:sp>
          <p:nvSpPr>
            <p:cNvPr id="48" name="Text Box 24"/>
            <p:cNvSpPr txBox="1">
              <a:spLocks noChangeArrowheads="1"/>
            </p:cNvSpPr>
            <p:nvPr/>
          </p:nvSpPr>
          <p:spPr bwMode="auto">
            <a:xfrm>
              <a:off x="2109" y="2749"/>
              <a:ext cx="1727" cy="120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algn="l" defTabSz="330200">
                <a:spcBef>
                  <a:spcPct val="0"/>
                </a:spcBef>
                <a:tabLst>
                  <a:tab pos="2346325" algn="l"/>
                  <a:tab pos="8521700" algn="r"/>
                </a:tabLst>
                <a:defRPr kumimoji="1" sz="2400">
                  <a:solidFill>
                    <a:schemeClr val="tx1"/>
                  </a:solidFill>
                  <a:latin typeface="Times New Roman" charset="0"/>
                  <a:ea typeface="宋体" charset="0"/>
                  <a:cs typeface="宋体" charset="0"/>
                </a:defRPr>
              </a:lvl1pPr>
              <a:lvl2pPr marL="190500" indent="-188913" algn="l" defTabSz="330200">
                <a:spcBef>
                  <a:spcPct val="0"/>
                </a:spcBef>
                <a:tabLst>
                  <a:tab pos="2346325" algn="l"/>
                  <a:tab pos="8521700" algn="r"/>
                </a:tabLst>
                <a:defRPr kumimoji="1" sz="2400">
                  <a:solidFill>
                    <a:schemeClr val="tx1"/>
                  </a:solidFill>
                  <a:latin typeface="Times New Roman" charset="0"/>
                  <a:ea typeface="宋体" charset="0"/>
                </a:defRPr>
              </a:lvl2pPr>
              <a:lvl3pPr marL="371475" indent="-179388" algn="l" defTabSz="330200">
                <a:spcBef>
                  <a:spcPct val="0"/>
                </a:spcBef>
                <a:tabLst>
                  <a:tab pos="2346325" algn="l"/>
                  <a:tab pos="8521700" algn="r"/>
                </a:tabLst>
                <a:defRPr kumimoji="1" sz="2400">
                  <a:solidFill>
                    <a:schemeClr val="tx1"/>
                  </a:solidFill>
                  <a:latin typeface="Times New Roman" charset="0"/>
                  <a:ea typeface="宋体" charset="0"/>
                </a:defRPr>
              </a:lvl3pPr>
              <a:lvl4pPr marL="547688" indent="-174625" algn="l" defTabSz="330200">
                <a:spcBef>
                  <a:spcPct val="0"/>
                </a:spcBef>
                <a:tabLst>
                  <a:tab pos="2346325" algn="l"/>
                  <a:tab pos="8521700" algn="r"/>
                </a:tabLst>
                <a:defRPr kumimoji="1" sz="2400">
                  <a:solidFill>
                    <a:schemeClr val="tx1"/>
                  </a:solidFill>
                  <a:latin typeface="Times New Roman" charset="0"/>
                  <a:ea typeface="宋体" charset="0"/>
                </a:defRPr>
              </a:lvl4pPr>
              <a:lvl5pPr marL="1511300" indent="-328613" algn="l" defTabSz="330200">
                <a:spcBef>
                  <a:spcPct val="0"/>
                </a:spcBef>
                <a:tabLst>
                  <a:tab pos="2346325" algn="l"/>
                  <a:tab pos="8521700" algn="r"/>
                </a:tabLst>
                <a:defRPr kumimoji="1" sz="2400">
                  <a:solidFill>
                    <a:schemeClr val="tx1"/>
                  </a:solidFill>
                  <a:latin typeface="Times New Roman" charset="0"/>
                  <a:ea typeface="宋体" charset="0"/>
                </a:defRPr>
              </a:lvl5pPr>
              <a:lvl6pPr marL="1968500" indent="-328613" defTabSz="330200" fontAlgn="base">
                <a:spcBef>
                  <a:spcPct val="0"/>
                </a:spcBef>
                <a:spcAft>
                  <a:spcPct val="0"/>
                </a:spcAft>
                <a:tabLst>
                  <a:tab pos="2346325" algn="l"/>
                  <a:tab pos="8521700" algn="r"/>
                </a:tabLst>
                <a:defRPr kumimoji="1" sz="2400">
                  <a:solidFill>
                    <a:schemeClr val="tx1"/>
                  </a:solidFill>
                  <a:latin typeface="Times New Roman" charset="0"/>
                  <a:ea typeface="宋体" charset="0"/>
                </a:defRPr>
              </a:lvl6pPr>
              <a:lvl7pPr marL="2425700" indent="-328613" defTabSz="330200" fontAlgn="base">
                <a:spcBef>
                  <a:spcPct val="0"/>
                </a:spcBef>
                <a:spcAft>
                  <a:spcPct val="0"/>
                </a:spcAft>
                <a:tabLst>
                  <a:tab pos="2346325" algn="l"/>
                  <a:tab pos="8521700" algn="r"/>
                </a:tabLst>
                <a:defRPr kumimoji="1" sz="2400">
                  <a:solidFill>
                    <a:schemeClr val="tx1"/>
                  </a:solidFill>
                  <a:latin typeface="Times New Roman" charset="0"/>
                  <a:ea typeface="宋体" charset="0"/>
                </a:defRPr>
              </a:lvl7pPr>
              <a:lvl8pPr marL="2882900" indent="-328613" defTabSz="330200" fontAlgn="base">
                <a:spcBef>
                  <a:spcPct val="0"/>
                </a:spcBef>
                <a:spcAft>
                  <a:spcPct val="0"/>
                </a:spcAft>
                <a:tabLst>
                  <a:tab pos="2346325" algn="l"/>
                  <a:tab pos="8521700" algn="r"/>
                </a:tabLst>
                <a:defRPr kumimoji="1" sz="2400">
                  <a:solidFill>
                    <a:schemeClr val="tx1"/>
                  </a:solidFill>
                  <a:latin typeface="Times New Roman" charset="0"/>
                  <a:ea typeface="宋体" charset="0"/>
                </a:defRPr>
              </a:lvl8pPr>
              <a:lvl9pPr marL="3340100" indent="-328613" defTabSz="330200" fontAlgn="base">
                <a:spcBef>
                  <a:spcPct val="0"/>
                </a:spcBef>
                <a:spcAft>
                  <a:spcPct val="0"/>
                </a:spcAft>
                <a:tabLst>
                  <a:tab pos="2346325" algn="l"/>
                  <a:tab pos="8521700" algn="r"/>
                </a:tabLst>
                <a:defRPr kumimoji="1" sz="2400">
                  <a:solidFill>
                    <a:schemeClr val="tx1"/>
                  </a:solidFill>
                  <a:latin typeface="Times New Roman" charset="0"/>
                  <a:ea typeface="宋体" charset="0"/>
                </a:defRPr>
              </a:lvl9pPr>
            </a:lstStyle>
            <a:p>
              <a:pPr eaLnBrk="0" hangingPunct="0">
                <a:lnSpc>
                  <a:spcPct val="85000"/>
                </a:lnSpc>
                <a:spcBef>
                  <a:spcPct val="20000"/>
                </a:spcBef>
                <a:buClr>
                  <a:schemeClr val="accent1"/>
                </a:buClr>
                <a:buFontTx/>
                <a:buChar char="•"/>
                <a:defRPr/>
              </a:pPr>
              <a:r>
                <a:rPr lang="zh-CN" altLang="de-DE" sz="1200" dirty="0">
                  <a:latin typeface="+mn-lt"/>
                  <a:ea typeface="黑体" charset="0"/>
                  <a:cs typeface="黑体" charset="0"/>
                </a:rPr>
                <a:t>对客户投诉的反应速度</a:t>
              </a:r>
              <a:r>
                <a:rPr lang="de-DE" altLang="zh-CN" sz="1200" dirty="0">
                  <a:latin typeface="+mn-lt"/>
                  <a:ea typeface="黑体" charset="0"/>
                  <a:cs typeface="黑体" charset="0"/>
                </a:rPr>
                <a:t>   </a:t>
              </a:r>
              <a:r>
                <a:rPr lang="zh-CN" altLang="de-DE" sz="1200" dirty="0">
                  <a:latin typeface="+mn-lt"/>
                  <a:ea typeface="黑体" charset="0"/>
                  <a:cs typeface="黑体" charset="0"/>
                </a:rPr>
                <a:t>     2</a:t>
              </a:r>
            </a:p>
            <a:p>
              <a:pPr algn="r" eaLnBrk="0" hangingPunct="0">
                <a:lnSpc>
                  <a:spcPct val="85000"/>
                </a:lnSpc>
                <a:spcBef>
                  <a:spcPct val="20000"/>
                </a:spcBef>
                <a:defRPr/>
              </a:pPr>
              <a:r>
                <a:rPr lang="zh-CN" altLang="de-DE" sz="1200" dirty="0">
                  <a:latin typeface="+mn-lt"/>
                  <a:ea typeface="黑体" charset="0"/>
                  <a:cs typeface="黑体" charset="0"/>
                </a:rPr>
                <a:t>(快=2，慢=0) </a:t>
              </a:r>
            </a:p>
            <a:p>
              <a:pPr eaLnBrk="0" hangingPunct="0">
                <a:lnSpc>
                  <a:spcPct val="85000"/>
                </a:lnSpc>
                <a:spcBef>
                  <a:spcPct val="20000"/>
                </a:spcBef>
                <a:buClr>
                  <a:schemeClr val="accent1"/>
                </a:buClr>
                <a:buFontTx/>
                <a:buChar char="•"/>
                <a:defRPr/>
              </a:pPr>
              <a:r>
                <a:rPr lang="zh-CN" altLang="de-DE" sz="1200" dirty="0">
                  <a:latin typeface="+mn-lt"/>
                  <a:ea typeface="黑体" charset="0"/>
                  <a:cs typeface="黑体" charset="0"/>
                </a:rPr>
                <a:t>各种票据是否完备</a:t>
              </a:r>
              <a:r>
                <a:rPr lang="de-DE" altLang="zh-CN" sz="1200" dirty="0">
                  <a:latin typeface="+mn-lt"/>
                  <a:ea typeface="黑体" charset="0"/>
                  <a:cs typeface="黑体" charset="0"/>
                </a:rPr>
                <a:t>       </a:t>
              </a:r>
              <a:r>
                <a:rPr lang="zh-CN" altLang="de-DE" sz="1200" dirty="0">
                  <a:latin typeface="+mn-lt"/>
                  <a:ea typeface="黑体" charset="0"/>
                  <a:cs typeface="黑体" charset="0"/>
                </a:rPr>
                <a:t>    2</a:t>
              </a:r>
            </a:p>
            <a:p>
              <a:pPr algn="r" eaLnBrk="0" hangingPunct="0">
                <a:lnSpc>
                  <a:spcPct val="85000"/>
                </a:lnSpc>
                <a:spcBef>
                  <a:spcPct val="20000"/>
                </a:spcBef>
                <a:defRPr/>
              </a:pPr>
              <a:r>
                <a:rPr lang="zh-CN" altLang="de-DE" sz="1200" dirty="0">
                  <a:latin typeface="+mn-lt"/>
                  <a:ea typeface="黑体" charset="0"/>
                  <a:cs typeface="黑体" charset="0"/>
                </a:rPr>
                <a:t>(是=2，否=0)</a:t>
              </a:r>
            </a:p>
            <a:p>
              <a:pPr eaLnBrk="0" hangingPunct="0">
                <a:lnSpc>
                  <a:spcPct val="85000"/>
                </a:lnSpc>
                <a:spcBef>
                  <a:spcPct val="20000"/>
                </a:spcBef>
                <a:buClr>
                  <a:schemeClr val="accent1"/>
                </a:buClr>
                <a:buFontTx/>
                <a:buChar char="•"/>
                <a:defRPr/>
              </a:pPr>
              <a:r>
                <a:rPr lang="zh-CN" altLang="de-DE" sz="1200" dirty="0">
                  <a:latin typeface="+mn-lt"/>
                  <a:ea typeface="黑体" charset="0"/>
                  <a:cs typeface="黑体" charset="0"/>
                </a:rPr>
                <a:t>物料、质量改进情况        2</a:t>
              </a:r>
            </a:p>
            <a:p>
              <a:pPr algn="r" eaLnBrk="0" hangingPunct="0">
                <a:lnSpc>
                  <a:spcPct val="85000"/>
                </a:lnSpc>
                <a:spcBef>
                  <a:spcPct val="20000"/>
                </a:spcBef>
                <a:defRPr/>
              </a:pPr>
              <a:r>
                <a:rPr lang="zh-CN" altLang="de-DE" sz="1200" dirty="0">
                  <a:latin typeface="+mn-lt"/>
                  <a:ea typeface="黑体" charset="0"/>
                  <a:cs typeface="黑体" charset="0"/>
                </a:rPr>
                <a:t>(良好=2，一般=1，差=0)</a:t>
              </a:r>
            </a:p>
            <a:p>
              <a:pPr eaLnBrk="0" hangingPunct="0">
                <a:lnSpc>
                  <a:spcPct val="85000"/>
                </a:lnSpc>
                <a:spcBef>
                  <a:spcPct val="20000"/>
                </a:spcBef>
                <a:buClr>
                  <a:schemeClr val="accent1"/>
                </a:buClr>
                <a:buFontTx/>
                <a:buChar char="•"/>
                <a:defRPr/>
              </a:pPr>
              <a:r>
                <a:rPr lang="zh-CN" altLang="de-DE" sz="1200" dirty="0">
                  <a:latin typeface="+mn-lt"/>
                  <a:ea typeface="黑体" charset="0"/>
                  <a:cs typeface="黑体" charset="0"/>
                </a:rPr>
                <a:t>在审计、评估支持度       2</a:t>
              </a:r>
            </a:p>
            <a:p>
              <a:pPr algn="r" eaLnBrk="0" hangingPunct="0">
                <a:lnSpc>
                  <a:spcPct val="85000"/>
                </a:lnSpc>
                <a:spcBef>
                  <a:spcPct val="20000"/>
                </a:spcBef>
                <a:defRPr/>
              </a:pPr>
              <a:r>
                <a:rPr lang="zh-CN" altLang="de-DE" sz="1200" dirty="0">
                  <a:latin typeface="+mn-lt"/>
                  <a:ea typeface="黑体" charset="0"/>
                  <a:cs typeface="黑体" charset="0"/>
                </a:rPr>
                <a:t>(非常支持=</a:t>
              </a:r>
              <a:r>
                <a:rPr lang="de-DE" altLang="zh-CN" sz="1200" dirty="0">
                  <a:latin typeface="+mn-lt"/>
                  <a:ea typeface="黑体" charset="0"/>
                  <a:cs typeface="黑体" charset="0"/>
                </a:rPr>
                <a:t>2</a:t>
              </a:r>
              <a:r>
                <a:rPr lang="zh-CN" altLang="de-DE" sz="1200" dirty="0">
                  <a:latin typeface="+mn-lt"/>
                  <a:ea typeface="黑体" charset="0"/>
                  <a:cs typeface="黑体" charset="0"/>
                </a:rPr>
                <a:t>，一般=1，不配合=0)</a:t>
              </a:r>
            </a:p>
            <a:p>
              <a:pPr eaLnBrk="0" hangingPunct="0">
                <a:lnSpc>
                  <a:spcPct val="85000"/>
                </a:lnSpc>
                <a:spcBef>
                  <a:spcPct val="20000"/>
                </a:spcBef>
                <a:buClr>
                  <a:schemeClr val="accent1"/>
                </a:buClr>
                <a:buFontTx/>
                <a:buChar char="•"/>
                <a:defRPr/>
              </a:pPr>
              <a:r>
                <a:rPr lang="zh-CN" altLang="de-DE" sz="1200" dirty="0">
                  <a:latin typeface="+mn-lt"/>
                  <a:ea typeface="黑体" charset="0"/>
                  <a:cs typeface="黑体" charset="0"/>
                </a:rPr>
                <a:t>供应商是否早期参与新品开发   2</a:t>
              </a:r>
            </a:p>
            <a:p>
              <a:pPr algn="r" eaLnBrk="0" hangingPunct="0">
                <a:lnSpc>
                  <a:spcPct val="85000"/>
                </a:lnSpc>
                <a:spcBef>
                  <a:spcPct val="20000"/>
                </a:spcBef>
                <a:defRPr/>
              </a:pPr>
              <a:r>
                <a:rPr lang="zh-CN" altLang="de-DE" sz="1200" dirty="0">
                  <a:latin typeface="+mn-lt"/>
                  <a:ea typeface="黑体" charset="0"/>
                  <a:cs typeface="黑体" charset="0"/>
                </a:rPr>
                <a:t>(是=2，否=0)</a:t>
              </a:r>
            </a:p>
          </p:txBody>
        </p:sp>
      </p:grpSp>
      <p:sp>
        <p:nvSpPr>
          <p:cNvPr id="49" name="Rectangle 27"/>
          <p:cNvSpPr>
            <a:spLocks noChangeArrowheads="1"/>
          </p:cNvSpPr>
          <p:nvPr/>
        </p:nvSpPr>
        <p:spPr bwMode="auto">
          <a:xfrm>
            <a:off x="5518398" y="4100984"/>
            <a:ext cx="3014663" cy="1947863"/>
          </a:xfrm>
          <a:prstGeom prst="rect">
            <a:avLst/>
          </a:prstGeom>
          <a:solidFill>
            <a:srgbClr val="DDDDDD"/>
          </a:solidFill>
          <a:ln>
            <a:noFill/>
          </a:ln>
          <a:effectLst/>
          <a:extLs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defTabSz="330200">
              <a:lnSpc>
                <a:spcPct val="85000"/>
              </a:lnSpc>
              <a:buClr>
                <a:srgbClr val="FF0000"/>
              </a:buClr>
              <a:buFontTx/>
              <a:buChar char="•"/>
              <a:tabLst>
                <a:tab pos="8521700" algn="r"/>
              </a:tabLst>
              <a:defRPr/>
            </a:pPr>
            <a:r>
              <a:rPr lang="en-US" sz="2000" b="1" dirty="0">
                <a:ea typeface="黑体" charset="0"/>
                <a:cs typeface="黑体" charset="0"/>
              </a:rPr>
              <a:t>关系拆伙</a:t>
            </a:r>
            <a:endParaRPr lang="en-US" altLang="zh-CN" sz="2000" b="1" dirty="0">
              <a:ea typeface="黑体" charset="0"/>
              <a:cs typeface="黑体" charset="0"/>
            </a:endParaRPr>
          </a:p>
          <a:p>
            <a:pPr marL="371475" lvl="2" indent="-179388" algn="l" defTabSz="330200">
              <a:lnSpc>
                <a:spcPct val="85000"/>
              </a:lnSpc>
              <a:buClr>
                <a:srgbClr val="990000"/>
              </a:buClr>
              <a:buSzPct val="85000"/>
              <a:buFontTx/>
              <a:buChar char="•"/>
              <a:tabLst>
                <a:tab pos="8521700" algn="r"/>
              </a:tabLst>
              <a:defRPr/>
            </a:pPr>
            <a:r>
              <a:rPr lang="zh-CN" altLang="en-US" sz="1400" dirty="0"/>
              <a:t>平稳过渡与负责原则</a:t>
            </a:r>
            <a:endParaRPr lang="en-US" altLang="zh-CN" sz="1400" dirty="0"/>
          </a:p>
          <a:p>
            <a:pPr marL="371475" lvl="2" indent="-179388" algn="l" defTabSz="330200">
              <a:lnSpc>
                <a:spcPct val="85000"/>
              </a:lnSpc>
              <a:buClr>
                <a:srgbClr val="990000"/>
              </a:buClr>
              <a:buSzPct val="85000"/>
              <a:buFontTx/>
              <a:buChar char="•"/>
              <a:tabLst>
                <a:tab pos="8521700" algn="r"/>
              </a:tabLst>
              <a:defRPr/>
            </a:pPr>
            <a:r>
              <a:rPr lang="zh-CN" altLang="en-US" sz="1400" dirty="0"/>
              <a:t>坦诚态度和专业拆伙</a:t>
            </a:r>
            <a:endParaRPr lang="en-US" altLang="zh-CN" sz="1400" dirty="0"/>
          </a:p>
          <a:p>
            <a:pPr algn="l" defTabSz="330200">
              <a:lnSpc>
                <a:spcPct val="85000"/>
              </a:lnSpc>
              <a:buClr>
                <a:srgbClr val="FF0000"/>
              </a:buClr>
              <a:buFontTx/>
              <a:buChar char="•"/>
              <a:tabLst>
                <a:tab pos="8521700" algn="r"/>
              </a:tabLst>
              <a:defRPr/>
            </a:pPr>
            <a:r>
              <a:rPr lang="en-US" sz="2000" b="1" dirty="0">
                <a:ea typeface="黑体" charset="0"/>
                <a:cs typeface="黑体" charset="0"/>
              </a:rPr>
              <a:t>关系发展</a:t>
            </a:r>
            <a:endParaRPr lang="en-US" altLang="zh-CN" sz="2000" dirty="0">
              <a:ea typeface="黑体" charset="0"/>
              <a:cs typeface="黑体" charset="0"/>
            </a:endParaRPr>
          </a:p>
          <a:p>
            <a:pPr marL="371475" lvl="2" indent="-179388" algn="l" defTabSz="330200">
              <a:lnSpc>
                <a:spcPct val="85000"/>
              </a:lnSpc>
              <a:buClr>
                <a:srgbClr val="990000"/>
              </a:buClr>
              <a:buSzPct val="85000"/>
              <a:buFontTx/>
              <a:buChar char="•"/>
              <a:tabLst>
                <a:tab pos="8521700" algn="r"/>
              </a:tabLst>
              <a:defRPr/>
            </a:pPr>
            <a:r>
              <a:rPr lang="zh-CN" altLang="en-US" sz="1400" dirty="0"/>
              <a:t>防范风险：信誉、泄密、供应</a:t>
            </a:r>
            <a:r>
              <a:rPr lang="en-US" altLang="zh-CN" sz="1400" dirty="0"/>
              <a:t>…</a:t>
            </a:r>
          </a:p>
          <a:p>
            <a:pPr marL="371475" lvl="2" indent="-179388" algn="l" defTabSz="330200">
              <a:lnSpc>
                <a:spcPct val="85000"/>
              </a:lnSpc>
              <a:buClr>
                <a:srgbClr val="990000"/>
              </a:buClr>
              <a:buSzPct val="85000"/>
              <a:buFontTx/>
              <a:buChar char="•"/>
              <a:tabLst>
                <a:tab pos="8521700" algn="r"/>
              </a:tabLst>
              <a:defRPr/>
            </a:pPr>
            <a:r>
              <a:rPr lang="zh-CN" altLang="en-US" sz="1400" dirty="0"/>
              <a:t>予以奖励：免检、新品布点、</a:t>
            </a:r>
            <a:endParaRPr lang="en-US" altLang="zh-CN" sz="1400" dirty="0"/>
          </a:p>
          <a:p>
            <a:pPr marL="371475" lvl="2" indent="-179388" algn="l" defTabSz="330200">
              <a:lnSpc>
                <a:spcPct val="85000"/>
              </a:lnSpc>
              <a:buClr>
                <a:srgbClr val="990000"/>
              </a:buClr>
              <a:buSzPct val="85000"/>
              <a:tabLst>
                <a:tab pos="8521700" algn="r"/>
              </a:tabLst>
              <a:defRPr/>
            </a:pPr>
            <a:r>
              <a:rPr lang="en-US" altLang="zh-CN" sz="1400" dirty="0"/>
              <a:t>                        </a:t>
            </a:r>
            <a:r>
              <a:rPr lang="zh-CN" altLang="en-US" sz="1400" dirty="0"/>
              <a:t>价格和采购量激励</a:t>
            </a:r>
            <a:endParaRPr lang="en-US" altLang="zh-CN" sz="1400" dirty="0"/>
          </a:p>
          <a:p>
            <a:pPr marL="371475" lvl="2" indent="-179388" algn="l" defTabSz="330200">
              <a:lnSpc>
                <a:spcPct val="85000"/>
              </a:lnSpc>
              <a:buClr>
                <a:srgbClr val="990000"/>
              </a:buClr>
              <a:buSzPct val="85000"/>
              <a:buFontTx/>
              <a:buChar char="•"/>
              <a:tabLst>
                <a:tab pos="8521700" algn="r"/>
              </a:tabLst>
              <a:defRPr/>
            </a:pPr>
            <a:r>
              <a:rPr lang="zh-CN" altLang="en-US" sz="1400" dirty="0"/>
              <a:t>持续改进：合作研发、培训研讨</a:t>
            </a:r>
          </a:p>
        </p:txBody>
      </p:sp>
    </p:spTree>
    <p:extLst>
      <p:ext uri="{BB962C8B-B14F-4D97-AF65-F5344CB8AC3E}">
        <p14:creationId xmlns:p14="http://schemas.microsoft.com/office/powerpoint/2010/main" val="19155370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ox(in)">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0FC260-1F24-C5DF-E7CF-D3CB6FED5E5B}"/>
              </a:ext>
            </a:extLst>
          </p:cNvPr>
          <p:cNvSpPr>
            <a:spLocks noGrp="1"/>
          </p:cNvSpPr>
          <p:nvPr>
            <p:ph type="title"/>
          </p:nvPr>
        </p:nvSpPr>
        <p:spPr/>
        <p:txBody>
          <a:bodyPr/>
          <a:lstStyle/>
          <a:p>
            <a:r>
              <a:rPr lang="zh-CN" altLang="en-US" dirty="0"/>
              <a:t>第六节</a:t>
            </a:r>
            <a:r>
              <a:rPr lang="en-US" altLang="zh-CN" dirty="0"/>
              <a:t> </a:t>
            </a:r>
            <a:r>
              <a:rPr lang="zh-CN" altLang="en-US" dirty="0">
                <a:effectLst/>
                <a:latin typeface="PingFang SC" panose="020B0400000000000000" pitchFamily="34" charset="-122"/>
                <a:ea typeface="PingFang SC" panose="020B0400000000000000" pitchFamily="34" charset="-122"/>
              </a:rPr>
              <a:t>供应商合作关系管控</a:t>
            </a:r>
            <a:endParaRPr lang="en-US" dirty="0"/>
          </a:p>
        </p:txBody>
      </p:sp>
      <p:sp>
        <p:nvSpPr>
          <p:cNvPr id="3" name="Content Placeholder 2">
            <a:extLst>
              <a:ext uri="{FF2B5EF4-FFF2-40B4-BE49-F238E27FC236}">
                <a16:creationId xmlns:a16="http://schemas.microsoft.com/office/drawing/2014/main" id="{026174F2-3134-E9D9-925C-28CE27D5B650}"/>
              </a:ext>
            </a:extLst>
          </p:cNvPr>
          <p:cNvSpPr>
            <a:spLocks noGrp="1"/>
          </p:cNvSpPr>
          <p:nvPr>
            <p:ph idx="1"/>
          </p:nvPr>
        </p:nvSpPr>
        <p:spPr>
          <a:xfrm>
            <a:off x="276588" y="3478983"/>
            <a:ext cx="3600400" cy="576792"/>
          </a:xfrm>
        </p:spPr>
        <p:txBody>
          <a:bodyPr/>
          <a:lstStyle/>
          <a:p>
            <a:r>
              <a:rPr lang="zh-CN" altLang="en-US" dirty="0"/>
              <a:t>供需双方合作满意度</a:t>
            </a:r>
            <a:endParaRPr lang="en-US" dirty="0"/>
          </a:p>
        </p:txBody>
      </p:sp>
      <p:sp>
        <p:nvSpPr>
          <p:cNvPr id="4" name="Slide Number Placeholder 3">
            <a:extLst>
              <a:ext uri="{FF2B5EF4-FFF2-40B4-BE49-F238E27FC236}">
                <a16:creationId xmlns:a16="http://schemas.microsoft.com/office/drawing/2014/main" id="{850350E0-BCB4-43DB-21E9-A0ECE160D98F}"/>
              </a:ext>
            </a:extLst>
          </p:cNvPr>
          <p:cNvSpPr>
            <a:spLocks noGrp="1"/>
          </p:cNvSpPr>
          <p:nvPr>
            <p:ph type="sldNum" sz="quarter" idx="12"/>
          </p:nvPr>
        </p:nvSpPr>
        <p:spPr/>
        <p:txBody>
          <a:bodyPr/>
          <a:lstStyle/>
          <a:p>
            <a:pPr>
              <a:defRPr/>
            </a:pPr>
            <a:fld id="{A3CC2749-8722-E949-9535-306E1C4ABE4E}" type="slidenum">
              <a:rPr lang="en-US" altLang="zh-CN" smtClean="0"/>
              <a:pPr>
                <a:defRPr/>
              </a:pPr>
              <a:t>111</a:t>
            </a:fld>
            <a:endParaRPr lang="en-US" altLang="zh-CN"/>
          </a:p>
        </p:txBody>
      </p:sp>
      <p:graphicFrame>
        <p:nvGraphicFramePr>
          <p:cNvPr id="6" name="Table 5">
            <a:extLst>
              <a:ext uri="{FF2B5EF4-FFF2-40B4-BE49-F238E27FC236}">
                <a16:creationId xmlns:a16="http://schemas.microsoft.com/office/drawing/2014/main" id="{293DA9EE-0CB4-8AE4-B104-74978793FC0D}"/>
              </a:ext>
            </a:extLst>
          </p:cNvPr>
          <p:cNvGraphicFramePr>
            <a:graphicFrameLocks noGrp="1"/>
          </p:cNvGraphicFramePr>
          <p:nvPr/>
        </p:nvGraphicFramePr>
        <p:xfrm>
          <a:off x="287744" y="4055775"/>
          <a:ext cx="4104236" cy="1986235"/>
        </p:xfrm>
        <a:graphic>
          <a:graphicData uri="http://schemas.openxmlformats.org/drawingml/2006/table">
            <a:tbl>
              <a:tblPr firstRow="1" firstCol="1" bandRow="1">
                <a:tableStyleId>{5940675A-B579-460E-94D1-54222C63F5DA}</a:tableStyleId>
              </a:tblPr>
              <a:tblGrid>
                <a:gridCol w="504056">
                  <a:extLst>
                    <a:ext uri="{9D8B030D-6E8A-4147-A177-3AD203B41FA5}">
                      <a16:colId xmlns:a16="http://schemas.microsoft.com/office/drawing/2014/main" val="1077334231"/>
                    </a:ext>
                  </a:extLst>
                </a:gridCol>
                <a:gridCol w="494972">
                  <a:extLst>
                    <a:ext uri="{9D8B030D-6E8A-4147-A177-3AD203B41FA5}">
                      <a16:colId xmlns:a16="http://schemas.microsoft.com/office/drawing/2014/main" val="3500146222"/>
                    </a:ext>
                  </a:extLst>
                </a:gridCol>
                <a:gridCol w="1552604">
                  <a:extLst>
                    <a:ext uri="{9D8B030D-6E8A-4147-A177-3AD203B41FA5}">
                      <a16:colId xmlns:a16="http://schemas.microsoft.com/office/drawing/2014/main" val="1956074503"/>
                    </a:ext>
                  </a:extLst>
                </a:gridCol>
                <a:gridCol w="1552604">
                  <a:extLst>
                    <a:ext uri="{9D8B030D-6E8A-4147-A177-3AD203B41FA5}">
                      <a16:colId xmlns:a16="http://schemas.microsoft.com/office/drawing/2014/main" val="230441995"/>
                    </a:ext>
                  </a:extLst>
                </a:gridCol>
              </a:tblGrid>
              <a:tr h="648072">
                <a:tc rowSpan="2">
                  <a:txBody>
                    <a:bodyPr/>
                    <a:lstStyle/>
                    <a:p>
                      <a:pPr indent="127000" algn="ctr">
                        <a:lnSpc>
                          <a:spcPct val="100000"/>
                        </a:lnSpc>
                      </a:pPr>
                      <a:r>
                        <a:rPr lang="zh-CN" sz="1600" b="1" kern="0" dirty="0">
                          <a:effectLst/>
                          <a:latin typeface="Songti SC" panose="02010600040101010101" pitchFamily="2" charset="-122"/>
                          <a:ea typeface="Songti SC" panose="02010600040101010101" pitchFamily="2" charset="-122"/>
                        </a:rPr>
                        <a:t>供</a:t>
                      </a:r>
                      <a:endParaRPr lang="zh-CN" sz="1600" b="1" kern="100" dirty="0">
                        <a:effectLst/>
                        <a:latin typeface="Songti SC" panose="02010600040101010101" pitchFamily="2" charset="-122"/>
                        <a:ea typeface="Songti SC" panose="02010600040101010101" pitchFamily="2" charset="-122"/>
                      </a:endParaRPr>
                    </a:p>
                    <a:p>
                      <a:pPr indent="127000" algn="ctr">
                        <a:lnSpc>
                          <a:spcPct val="100000"/>
                        </a:lnSpc>
                      </a:pPr>
                      <a:r>
                        <a:rPr lang="zh-CN" sz="1600" b="1" kern="0" dirty="0">
                          <a:effectLst/>
                          <a:latin typeface="Songti SC" panose="02010600040101010101" pitchFamily="2" charset="-122"/>
                          <a:ea typeface="Songti SC" panose="02010600040101010101" pitchFamily="2" charset="-122"/>
                        </a:rPr>
                        <a:t>方</a:t>
                      </a:r>
                      <a:endParaRPr lang="zh-CN" sz="1600" b="1" kern="100" dirty="0">
                        <a:effectLst/>
                        <a:latin typeface="Songti SC" panose="02010600040101010101" pitchFamily="2" charset="-122"/>
                        <a:ea typeface="Songti SC" panose="02010600040101010101" pitchFamily="2" charset="-122"/>
                      </a:endParaRPr>
                    </a:p>
                    <a:p>
                      <a:pPr indent="127000" algn="ctr">
                        <a:lnSpc>
                          <a:spcPct val="100000"/>
                        </a:lnSpc>
                      </a:pPr>
                      <a:r>
                        <a:rPr lang="zh-CN" sz="1600" b="1" kern="0" dirty="0">
                          <a:effectLst/>
                          <a:latin typeface="Songti SC" panose="02010600040101010101" pitchFamily="2" charset="-122"/>
                          <a:ea typeface="Songti SC" panose="02010600040101010101" pitchFamily="2" charset="-122"/>
                        </a:rPr>
                        <a:t>满</a:t>
                      </a:r>
                      <a:endParaRPr lang="zh-CN" sz="1600" b="1" kern="100" dirty="0">
                        <a:effectLst/>
                        <a:latin typeface="Songti SC" panose="02010600040101010101" pitchFamily="2" charset="-122"/>
                        <a:ea typeface="Songti SC" panose="02010600040101010101" pitchFamily="2" charset="-122"/>
                      </a:endParaRPr>
                    </a:p>
                    <a:p>
                      <a:pPr indent="127000" algn="ctr">
                        <a:lnSpc>
                          <a:spcPct val="100000"/>
                        </a:lnSpc>
                      </a:pPr>
                      <a:r>
                        <a:rPr lang="zh-CN" sz="1600" b="1" kern="0" dirty="0">
                          <a:effectLst/>
                          <a:latin typeface="Songti SC" panose="02010600040101010101" pitchFamily="2" charset="-122"/>
                          <a:ea typeface="Songti SC" panose="02010600040101010101" pitchFamily="2" charset="-122"/>
                        </a:rPr>
                        <a:t>意</a:t>
                      </a:r>
                      <a:endParaRPr lang="zh-CN" sz="1600" b="1" kern="100" dirty="0">
                        <a:effectLst/>
                        <a:latin typeface="Songti SC" panose="02010600040101010101" pitchFamily="2" charset="-122"/>
                        <a:ea typeface="Songti SC" panose="02010600040101010101" pitchFamily="2" charset="-122"/>
                      </a:endParaRPr>
                    </a:p>
                    <a:p>
                      <a:pPr indent="127000" algn="ctr">
                        <a:lnSpc>
                          <a:spcPct val="100000"/>
                        </a:lnSpc>
                      </a:pPr>
                      <a:r>
                        <a:rPr lang="zh-CN" sz="1600" b="1" kern="0" dirty="0">
                          <a:effectLst/>
                          <a:latin typeface="Songti SC" panose="02010600040101010101" pitchFamily="2" charset="-122"/>
                          <a:ea typeface="Songti SC" panose="02010600040101010101" pitchFamily="2" charset="-122"/>
                        </a:rPr>
                        <a:t>度</a:t>
                      </a:r>
                      <a:endParaRPr lang="zh-CN" sz="16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高</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B w="12700" cap="flat" cmpd="sng" algn="ctr">
                      <a:noFill/>
                      <a:prstDash val="solid"/>
                      <a:round/>
                      <a:headEnd type="none" w="med" len="med"/>
                      <a:tailEnd type="none" w="med" len="med"/>
                    </a:lnB>
                  </a:tcPr>
                </a:tc>
                <a:tc>
                  <a:txBody>
                    <a:bodyPr/>
                    <a:lstStyle/>
                    <a:p>
                      <a:pPr indent="127000" algn="ctr">
                        <a:lnSpc>
                          <a:spcPts val="1575"/>
                        </a:lnSpc>
                      </a:pPr>
                      <a:r>
                        <a:rPr lang="zh-CN" sz="1500" kern="0">
                          <a:effectLst/>
                          <a:latin typeface="Songti SC" panose="02010600040101010101" pitchFamily="2" charset="-122"/>
                          <a:ea typeface="Songti SC" panose="02010600040101010101" pitchFamily="2" charset="-122"/>
                        </a:rPr>
                        <a:t>供方赢</a:t>
                      </a:r>
                      <a:endParaRPr lang="zh-CN" sz="1500" kern="100">
                        <a:effectLst/>
                        <a:latin typeface="Songti SC" panose="02010600040101010101" pitchFamily="2" charset="-122"/>
                        <a:ea typeface="Songti SC" panose="02010600040101010101" pitchFamily="2" charset="-122"/>
                      </a:endParaRPr>
                    </a:p>
                    <a:p>
                      <a:pPr indent="127000" algn="ctr">
                        <a:lnSpc>
                          <a:spcPts val="1575"/>
                        </a:lnSpc>
                      </a:pPr>
                      <a:r>
                        <a:rPr lang="zh-CN" sz="1500" kern="0">
                          <a:effectLst/>
                          <a:latin typeface="Songti SC" panose="02010600040101010101" pitchFamily="2" charset="-122"/>
                          <a:ea typeface="Songti SC" panose="02010600040101010101" pitchFamily="2" charset="-122"/>
                        </a:rPr>
                        <a:t>供方需要改进</a:t>
                      </a:r>
                      <a:endParaRPr lang="zh-CN" sz="15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双赢</a:t>
                      </a:r>
                      <a:endParaRPr lang="zh-CN" sz="1500" kern="100" dirty="0">
                        <a:effectLst/>
                        <a:latin typeface="Songti SC" panose="02010600040101010101" pitchFamily="2" charset="-122"/>
                        <a:ea typeface="Songti SC" panose="02010600040101010101" pitchFamily="2" charset="-122"/>
                      </a:endParaRPr>
                    </a:p>
                    <a:p>
                      <a:pPr indent="127000" algn="ctr">
                        <a:lnSpc>
                          <a:spcPts val="1575"/>
                        </a:lnSpc>
                      </a:pPr>
                      <a:r>
                        <a:rPr lang="zh-CN" sz="1500" kern="0" dirty="0">
                          <a:effectLst/>
                          <a:latin typeface="Songti SC" panose="02010600040101010101" pitchFamily="2" charset="-122"/>
                          <a:ea typeface="Songti SC" panose="02010600040101010101" pitchFamily="2" charset="-122"/>
                        </a:rPr>
                        <a:t>继续保持</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extLst>
                  <a:ext uri="{0D108BD9-81ED-4DB2-BD59-A6C34878D82A}">
                    <a16:rowId xmlns:a16="http://schemas.microsoft.com/office/drawing/2014/main" val="3911778583"/>
                  </a:ext>
                </a:extLst>
              </a:tr>
              <a:tr h="798015">
                <a:tc vMerge="1">
                  <a:txBody>
                    <a:bodyPr/>
                    <a:lstStyle/>
                    <a:p>
                      <a:endParaRPr lang="en-US"/>
                    </a:p>
                  </a:txBody>
                  <a:tcP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低</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双输</a:t>
                      </a:r>
                      <a:endParaRPr lang="zh-CN" sz="1500" kern="100" dirty="0">
                        <a:effectLst/>
                        <a:latin typeface="Songti SC" panose="02010600040101010101" pitchFamily="2" charset="-122"/>
                        <a:ea typeface="Songti SC" panose="02010600040101010101" pitchFamily="2" charset="-122"/>
                      </a:endParaRPr>
                    </a:p>
                    <a:p>
                      <a:pPr indent="127000" algn="ctr">
                        <a:lnSpc>
                          <a:spcPts val="1575"/>
                        </a:lnSpc>
                      </a:pPr>
                      <a:r>
                        <a:rPr lang="zh-CN" sz="1500" kern="0" dirty="0">
                          <a:effectLst/>
                          <a:latin typeface="Songti SC" panose="02010600040101010101" pitchFamily="2" charset="-122"/>
                          <a:ea typeface="Songti SC" panose="02010600040101010101" pitchFamily="2" charset="-122"/>
                        </a:rPr>
                        <a:t>及时采取防范措施</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tcPr>
                </a:tc>
                <a:tc>
                  <a:txBody>
                    <a:bodyPr/>
                    <a:lstStyle/>
                    <a:p>
                      <a:pPr indent="127000" algn="ctr">
                        <a:lnSpc>
                          <a:spcPts val="1575"/>
                        </a:lnSpc>
                      </a:pPr>
                      <a:r>
                        <a:rPr lang="zh-CN" sz="1500" kern="0">
                          <a:effectLst/>
                          <a:latin typeface="Songti SC" panose="02010600040101010101" pitchFamily="2" charset="-122"/>
                          <a:ea typeface="Songti SC" panose="02010600040101010101" pitchFamily="2" charset="-122"/>
                        </a:rPr>
                        <a:t>需方赢</a:t>
                      </a:r>
                      <a:endParaRPr lang="zh-CN" sz="1500" kern="100">
                        <a:effectLst/>
                        <a:latin typeface="Songti SC" panose="02010600040101010101" pitchFamily="2" charset="-122"/>
                        <a:ea typeface="Songti SC" panose="02010600040101010101" pitchFamily="2" charset="-122"/>
                      </a:endParaRPr>
                    </a:p>
                    <a:p>
                      <a:pPr indent="127000" algn="ctr">
                        <a:lnSpc>
                          <a:spcPts val="1575"/>
                        </a:lnSpc>
                      </a:pPr>
                      <a:r>
                        <a:rPr lang="zh-CN" sz="1500" kern="0">
                          <a:effectLst/>
                          <a:latin typeface="Songti SC" panose="02010600040101010101" pitchFamily="2" charset="-122"/>
                          <a:ea typeface="Songti SC" panose="02010600040101010101" pitchFamily="2" charset="-122"/>
                        </a:rPr>
                        <a:t>需方需要改进</a:t>
                      </a:r>
                      <a:endParaRPr lang="zh-CN" sz="15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extLst>
                  <a:ext uri="{0D108BD9-81ED-4DB2-BD59-A6C34878D82A}">
                    <a16:rowId xmlns:a16="http://schemas.microsoft.com/office/drawing/2014/main" val="905439185"/>
                  </a:ext>
                </a:extLst>
              </a:tr>
              <a:tr h="270074">
                <a:tc gridSpan="2">
                  <a:txBody>
                    <a:bodyPr/>
                    <a:lstStyle/>
                    <a:p>
                      <a:pPr indent="127000" algn="ctr">
                        <a:lnSpc>
                          <a:spcPts val="1575"/>
                        </a:lnSpc>
                      </a:pPr>
                      <a:r>
                        <a:rPr lang="en-US" sz="1500" kern="0" dirty="0">
                          <a:effectLst/>
                          <a:latin typeface="Songti SC" panose="02010600040101010101" pitchFamily="2" charset="-122"/>
                          <a:ea typeface="Songti SC" panose="02010600040101010101" pitchFamily="2" charset="-122"/>
                        </a:rPr>
                        <a:t> </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hMerge="1">
                  <a:txBody>
                    <a:bodyPr/>
                    <a:lstStyle/>
                    <a:p>
                      <a:endParaRPr lang="en-US"/>
                    </a:p>
                  </a:txBody>
                  <a:tcP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低</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B w="12700" cap="flat" cmpd="sng" algn="ctr">
                      <a:solidFill>
                        <a:schemeClr val="bg1"/>
                      </a:solidFill>
                      <a:prstDash val="solid"/>
                      <a:round/>
                      <a:headEnd type="none" w="med" len="med"/>
                      <a:tailEnd type="none" w="med" len="med"/>
                    </a:lnB>
                  </a:tcPr>
                </a:tc>
                <a:tc>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高</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62780793"/>
                  </a:ext>
                </a:extLst>
              </a:tr>
              <a:tr h="270074">
                <a:tc gridSpan="2">
                  <a:txBody>
                    <a:bodyPr/>
                    <a:lstStyle/>
                    <a:p>
                      <a:pPr indent="127000" algn="ctr">
                        <a:lnSpc>
                          <a:spcPts val="1575"/>
                        </a:lnSpc>
                      </a:pPr>
                      <a:r>
                        <a:rPr lang="en-US" sz="1500" kern="0" dirty="0">
                          <a:effectLst/>
                          <a:latin typeface="Songti SC" panose="02010600040101010101" pitchFamily="2" charset="-122"/>
                          <a:ea typeface="Songti SC" panose="02010600040101010101" pitchFamily="2" charset="-122"/>
                        </a:rPr>
                        <a:t> </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tcPr>
                </a:tc>
                <a:tc hMerge="1">
                  <a:txBody>
                    <a:bodyPr/>
                    <a:lstStyle/>
                    <a:p>
                      <a:endParaRPr lang="en-US"/>
                    </a:p>
                  </a:txBody>
                  <a:tcPr/>
                </a:tc>
                <a:tc gridSpan="2">
                  <a:txBody>
                    <a:bodyPr/>
                    <a:lstStyle/>
                    <a:p>
                      <a:pPr indent="127000" algn="ctr">
                        <a:lnSpc>
                          <a:spcPts val="1575"/>
                        </a:lnSpc>
                      </a:pPr>
                      <a:r>
                        <a:rPr lang="zh-CN" sz="1500" kern="0" dirty="0">
                          <a:effectLst/>
                          <a:latin typeface="Songti SC" panose="02010600040101010101" pitchFamily="2" charset="-122"/>
                          <a:ea typeface="Songti SC" panose="02010600040101010101" pitchFamily="2" charset="-122"/>
                        </a:rPr>
                        <a:t>需方满意度</a:t>
                      </a:r>
                      <a:endParaRPr lang="zh-CN" sz="15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T w="12700" cap="flat" cmpd="sng" algn="ctr">
                      <a:solidFill>
                        <a:schemeClr val="bg1"/>
                      </a:solidFill>
                      <a:prstDash val="solid"/>
                      <a:round/>
                      <a:headEnd type="none" w="med" len="med"/>
                      <a:tailEnd type="none" w="med" len="med"/>
                    </a:lnT>
                  </a:tcPr>
                </a:tc>
                <a:tc hMerge="1">
                  <a:txBody>
                    <a:bodyPr/>
                    <a:lstStyle/>
                    <a:p>
                      <a:endParaRPr lang="en-US"/>
                    </a:p>
                  </a:txBody>
                  <a:tcPr/>
                </a:tc>
                <a:extLst>
                  <a:ext uri="{0D108BD9-81ED-4DB2-BD59-A6C34878D82A}">
                    <a16:rowId xmlns:a16="http://schemas.microsoft.com/office/drawing/2014/main" val="2092260232"/>
                  </a:ext>
                </a:extLst>
              </a:tr>
            </a:tbl>
          </a:graphicData>
        </a:graphic>
      </p:graphicFrame>
      <p:sp>
        <p:nvSpPr>
          <p:cNvPr id="7" name="Content Placeholder 2">
            <a:extLst>
              <a:ext uri="{FF2B5EF4-FFF2-40B4-BE49-F238E27FC236}">
                <a16:creationId xmlns:a16="http://schemas.microsoft.com/office/drawing/2014/main" id="{9CD09FF6-6E39-45A5-245F-F7EF2242244B}"/>
              </a:ext>
            </a:extLst>
          </p:cNvPr>
          <p:cNvSpPr txBox="1">
            <a:spLocks/>
          </p:cNvSpPr>
          <p:nvPr/>
        </p:nvSpPr>
        <p:spPr bwMode="auto">
          <a:xfrm>
            <a:off x="0" y="768169"/>
            <a:ext cx="3816424" cy="5767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zh-CN" altLang="en-US" kern="0" dirty="0"/>
              <a:t>供应商满意度调查表</a:t>
            </a:r>
            <a:endParaRPr lang="en-US" kern="0" dirty="0"/>
          </a:p>
        </p:txBody>
      </p:sp>
      <p:graphicFrame>
        <p:nvGraphicFramePr>
          <p:cNvPr id="8" name="Table 7">
            <a:extLst>
              <a:ext uri="{FF2B5EF4-FFF2-40B4-BE49-F238E27FC236}">
                <a16:creationId xmlns:a16="http://schemas.microsoft.com/office/drawing/2014/main" id="{ACC9FAC7-F987-054B-1548-B7289CC0CBFE}"/>
              </a:ext>
            </a:extLst>
          </p:cNvPr>
          <p:cNvGraphicFramePr>
            <a:graphicFrameLocks noGrp="1"/>
          </p:cNvGraphicFramePr>
          <p:nvPr/>
        </p:nvGraphicFramePr>
        <p:xfrm>
          <a:off x="107504" y="1412776"/>
          <a:ext cx="4968554" cy="1792660"/>
        </p:xfrm>
        <a:graphic>
          <a:graphicData uri="http://schemas.openxmlformats.org/drawingml/2006/table">
            <a:tbl>
              <a:tblPr firstRow="1" firstCol="1" bandRow="1">
                <a:tableStyleId>{9D7B26C5-4107-4FEC-AEDC-1716B250A1EF}</a:tableStyleId>
              </a:tblPr>
              <a:tblGrid>
                <a:gridCol w="574503">
                  <a:extLst>
                    <a:ext uri="{9D8B030D-6E8A-4147-A177-3AD203B41FA5}">
                      <a16:colId xmlns:a16="http://schemas.microsoft.com/office/drawing/2014/main" val="2266022179"/>
                    </a:ext>
                  </a:extLst>
                </a:gridCol>
                <a:gridCol w="4394051">
                  <a:extLst>
                    <a:ext uri="{9D8B030D-6E8A-4147-A177-3AD203B41FA5}">
                      <a16:colId xmlns:a16="http://schemas.microsoft.com/office/drawing/2014/main" val="4194206543"/>
                    </a:ext>
                  </a:extLst>
                </a:gridCol>
              </a:tblGrid>
              <a:tr h="0">
                <a:tc>
                  <a:txBody>
                    <a:bodyPr/>
                    <a:lstStyle/>
                    <a:p>
                      <a:pPr indent="127000" algn="ctr">
                        <a:lnSpc>
                          <a:spcPts val="1675"/>
                        </a:lnSpc>
                      </a:pPr>
                      <a:r>
                        <a:rPr lang="zh-CN" sz="1600" kern="0" dirty="0">
                          <a:effectLst/>
                          <a:latin typeface="Songti SC" panose="02010600040101010101" pitchFamily="2" charset="-122"/>
                          <a:ea typeface="Songti SC" panose="02010600040101010101" pitchFamily="2" charset="-122"/>
                        </a:rPr>
                        <a:t>序号</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ctr">
                        <a:lnSpc>
                          <a:spcPts val="1675"/>
                        </a:lnSpc>
                      </a:pPr>
                      <a:r>
                        <a:rPr lang="zh-CN" sz="1600" kern="0" dirty="0">
                          <a:effectLst/>
                          <a:latin typeface="Songti SC" panose="02010600040101010101" pitchFamily="2" charset="-122"/>
                          <a:ea typeface="Songti SC" panose="02010600040101010101" pitchFamily="2" charset="-122"/>
                        </a:rPr>
                        <a:t>调查内容</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extLst>
                  <a:ext uri="{0D108BD9-81ED-4DB2-BD59-A6C34878D82A}">
                    <a16:rowId xmlns:a16="http://schemas.microsoft.com/office/drawing/2014/main" val="2175149157"/>
                  </a:ext>
                </a:extLst>
              </a:tr>
              <a:tr h="0">
                <a:tc>
                  <a:txBody>
                    <a:bodyPr/>
                    <a:lstStyle/>
                    <a:p>
                      <a:pPr indent="127000" algn="ctr">
                        <a:lnSpc>
                          <a:spcPts val="1675"/>
                        </a:lnSpc>
                      </a:pPr>
                      <a:r>
                        <a:rPr lang="en-US" sz="1200" kern="0">
                          <a:effectLst/>
                          <a:latin typeface="Songti SC" panose="02010600040101010101" pitchFamily="2" charset="-122"/>
                          <a:ea typeface="Songti SC" panose="02010600040101010101" pitchFamily="2" charset="-122"/>
                        </a:rPr>
                        <a:t>1</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675"/>
                        </a:lnSpc>
                      </a:pPr>
                      <a:r>
                        <a:rPr lang="zh-CN" sz="1200" kern="0" dirty="0">
                          <a:effectLst/>
                          <a:latin typeface="Songti SC" panose="02010600040101010101" pitchFamily="2" charset="-122"/>
                          <a:ea typeface="Songti SC" panose="02010600040101010101" pitchFamily="2" charset="-122"/>
                        </a:rPr>
                        <a:t>按采购金额计算</a:t>
                      </a:r>
                      <a:r>
                        <a:rPr lang="en-US" sz="1200" kern="0" dirty="0">
                          <a:effectLst/>
                          <a:latin typeface="Songti SC" panose="02010600040101010101" pitchFamily="2" charset="-122"/>
                          <a:ea typeface="Songti SC" panose="02010600040101010101" pitchFamily="2" charset="-122"/>
                        </a:rPr>
                        <a:t>,</a:t>
                      </a:r>
                      <a:r>
                        <a:rPr lang="zh-CN" sz="1200" kern="0" dirty="0">
                          <a:effectLst/>
                          <a:latin typeface="Songti SC" panose="02010600040101010101" pitchFamily="2" charset="-122"/>
                          <a:ea typeface="Songti SC" panose="02010600040101010101" pitchFamily="2" charset="-122"/>
                        </a:rPr>
                        <a:t>本公司是贵公司第几大客户</a:t>
                      </a:r>
                      <a:r>
                        <a:rPr lang="en-US" sz="1200" kern="0" dirty="0">
                          <a:effectLst/>
                          <a:latin typeface="Songti SC" panose="02010600040101010101" pitchFamily="2" charset="-122"/>
                          <a:ea typeface="Songti SC" panose="02010600040101010101" pitchFamily="2" charset="-122"/>
                        </a:rPr>
                        <a:t>?</a:t>
                      </a:r>
                      <a:endParaRPr lang="zh-CN" sz="16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25664204"/>
                  </a:ext>
                </a:extLst>
              </a:tr>
              <a:tr h="0">
                <a:tc>
                  <a:txBody>
                    <a:bodyPr/>
                    <a:lstStyle/>
                    <a:p>
                      <a:pPr indent="127000" algn="ctr">
                        <a:lnSpc>
                          <a:spcPts val="1675"/>
                        </a:lnSpc>
                      </a:pPr>
                      <a:r>
                        <a:rPr lang="en-US" sz="1200" kern="0">
                          <a:effectLst/>
                          <a:latin typeface="Songti SC" panose="02010600040101010101" pitchFamily="2" charset="-122"/>
                          <a:ea typeface="Songti SC" panose="02010600040101010101" pitchFamily="2" charset="-122"/>
                        </a:rPr>
                        <a:t>2</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675"/>
                        </a:lnSpc>
                      </a:pPr>
                      <a:r>
                        <a:rPr lang="zh-CN" sz="1200" kern="0" dirty="0">
                          <a:effectLst/>
                          <a:latin typeface="Songti SC" panose="02010600040101010101" pitchFamily="2" charset="-122"/>
                          <a:ea typeface="Songti SC" panose="02010600040101010101" pitchFamily="2" charset="-122"/>
                        </a:rPr>
                        <a:t>本公司去年采购金额占贵公司总销售额的比例是多少</a:t>
                      </a:r>
                      <a:r>
                        <a:rPr lang="en-US" sz="1200" kern="0" dirty="0">
                          <a:effectLst/>
                          <a:latin typeface="Songti SC" panose="02010600040101010101" pitchFamily="2" charset="-122"/>
                          <a:ea typeface="Songti SC" panose="02010600040101010101" pitchFamily="2" charset="-122"/>
                        </a:rPr>
                        <a:t>?</a:t>
                      </a:r>
                      <a:endParaRPr lang="zh-CN" sz="16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449709790"/>
                  </a:ext>
                </a:extLst>
              </a:tr>
              <a:tr h="0">
                <a:tc>
                  <a:txBody>
                    <a:bodyPr/>
                    <a:lstStyle/>
                    <a:p>
                      <a:pPr indent="127000" algn="ctr">
                        <a:lnSpc>
                          <a:spcPts val="1675"/>
                        </a:lnSpc>
                      </a:pPr>
                      <a:r>
                        <a:rPr lang="en-US" sz="1200" kern="0">
                          <a:effectLst/>
                          <a:latin typeface="Songti SC" panose="02010600040101010101" pitchFamily="2" charset="-122"/>
                          <a:ea typeface="Songti SC" panose="02010600040101010101" pitchFamily="2" charset="-122"/>
                        </a:rPr>
                        <a:t>3</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675"/>
                        </a:lnSpc>
                      </a:pPr>
                      <a:r>
                        <a:rPr lang="zh-CN" sz="1200" kern="0">
                          <a:effectLst/>
                          <a:latin typeface="Songti SC" panose="02010600040101010101" pitchFamily="2" charset="-122"/>
                          <a:ea typeface="Songti SC" panose="02010600040101010101" pitchFamily="2" charset="-122"/>
                        </a:rPr>
                        <a:t>贵公司是否满意本公司的付款周期</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3260855798"/>
                  </a:ext>
                </a:extLst>
              </a:tr>
              <a:tr h="0">
                <a:tc>
                  <a:txBody>
                    <a:bodyPr/>
                    <a:lstStyle/>
                    <a:p>
                      <a:pPr indent="127000" algn="ctr">
                        <a:lnSpc>
                          <a:spcPts val="1125"/>
                        </a:lnSpc>
                      </a:pPr>
                      <a:r>
                        <a:rPr lang="en-US" sz="1200" kern="0">
                          <a:effectLst/>
                          <a:latin typeface="Songti SC" panose="02010600040101010101" pitchFamily="2" charset="-122"/>
                          <a:ea typeface="Songti SC" panose="02010600040101010101" pitchFamily="2" charset="-122"/>
                        </a:rPr>
                        <a:t>4</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125"/>
                        </a:lnSpc>
                      </a:pPr>
                      <a:r>
                        <a:rPr lang="zh-CN" sz="1200" kern="0">
                          <a:effectLst/>
                          <a:latin typeface="Songti SC" panose="02010600040101010101" pitchFamily="2" charset="-122"/>
                          <a:ea typeface="Songti SC" panose="02010600040101010101" pitchFamily="2" charset="-122"/>
                        </a:rPr>
                        <a:t>本公司是否发生过拖欠贵公司货款的情况</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endParaRPr>
                    </a:p>
                    <a:p>
                      <a:pPr indent="127000" algn="l">
                        <a:lnSpc>
                          <a:spcPts val="1125"/>
                        </a:lnSpc>
                      </a:pPr>
                      <a:r>
                        <a:rPr lang="zh-CN" sz="1200" kern="0">
                          <a:effectLst/>
                          <a:latin typeface="Songti SC" panose="02010600040101010101" pitchFamily="2" charset="-122"/>
                          <a:ea typeface="Songti SC" panose="02010600040101010101" pitchFamily="2" charset="-122"/>
                        </a:rPr>
                        <a:t>如果发生过</a:t>
                      </a:r>
                      <a:r>
                        <a:rPr lang="en-US" sz="1200" kern="0">
                          <a:effectLst/>
                          <a:latin typeface="Songti SC" panose="02010600040101010101" pitchFamily="2" charset="-122"/>
                          <a:ea typeface="Songti SC" panose="02010600040101010101" pitchFamily="2" charset="-122"/>
                        </a:rPr>
                        <a:t>,</a:t>
                      </a:r>
                      <a:r>
                        <a:rPr lang="zh-CN" sz="1200" kern="0">
                          <a:effectLst/>
                          <a:latin typeface="Songti SC" panose="02010600040101010101" pitchFamily="2" charset="-122"/>
                          <a:ea typeface="Songti SC" panose="02010600040101010101" pitchFamily="2" charset="-122"/>
                        </a:rPr>
                        <a:t>是经常发生</a:t>
                      </a:r>
                      <a:r>
                        <a:rPr lang="en-US" sz="1200" kern="0">
                          <a:effectLst/>
                          <a:latin typeface="Songti SC" panose="02010600040101010101" pitchFamily="2" charset="-122"/>
                          <a:ea typeface="Songti SC" panose="02010600040101010101" pitchFamily="2" charset="-122"/>
                        </a:rPr>
                        <a:t>,</a:t>
                      </a:r>
                      <a:r>
                        <a:rPr lang="zh-CN" sz="1200" kern="0">
                          <a:effectLst/>
                          <a:latin typeface="Songti SC" panose="02010600040101010101" pitchFamily="2" charset="-122"/>
                          <a:ea typeface="Songti SC" panose="02010600040101010101" pitchFamily="2" charset="-122"/>
                        </a:rPr>
                        <a:t>还是偶尔发生</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3026363454"/>
                  </a:ext>
                </a:extLst>
              </a:tr>
              <a:tr h="0">
                <a:tc>
                  <a:txBody>
                    <a:bodyPr/>
                    <a:lstStyle/>
                    <a:p>
                      <a:pPr indent="127000" algn="ctr">
                        <a:lnSpc>
                          <a:spcPts val="1125"/>
                        </a:lnSpc>
                      </a:pPr>
                      <a:r>
                        <a:rPr lang="en-US" sz="1200" kern="0">
                          <a:effectLst/>
                          <a:latin typeface="Songti SC" panose="02010600040101010101" pitchFamily="2" charset="-122"/>
                          <a:ea typeface="Songti SC" panose="02010600040101010101" pitchFamily="2" charset="-122"/>
                        </a:rPr>
                        <a:t>5</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125"/>
                        </a:lnSpc>
                      </a:pPr>
                      <a:r>
                        <a:rPr lang="zh-CN" sz="1200" kern="0">
                          <a:effectLst/>
                          <a:latin typeface="Songti SC" panose="02010600040101010101" pitchFamily="2" charset="-122"/>
                          <a:ea typeface="Songti SC" panose="02010600040101010101" pitchFamily="2" charset="-122"/>
                        </a:rPr>
                        <a:t>本公司是否能及时将采购订单和需求预测发给贵公司</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2794294161"/>
                  </a:ext>
                </a:extLst>
              </a:tr>
              <a:tr h="0">
                <a:tc>
                  <a:txBody>
                    <a:bodyPr/>
                    <a:lstStyle/>
                    <a:p>
                      <a:pPr indent="127000" algn="ctr">
                        <a:lnSpc>
                          <a:spcPts val="1125"/>
                        </a:lnSpc>
                      </a:pPr>
                      <a:r>
                        <a:rPr lang="en-US" sz="1200" kern="0">
                          <a:effectLst/>
                          <a:latin typeface="Songti SC" panose="02010600040101010101" pitchFamily="2" charset="-122"/>
                          <a:ea typeface="Songti SC" panose="02010600040101010101" pitchFamily="2" charset="-122"/>
                        </a:rPr>
                        <a:t>6</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125"/>
                        </a:lnSpc>
                      </a:pPr>
                      <a:r>
                        <a:rPr lang="zh-CN" sz="1200" kern="0">
                          <a:effectLst/>
                          <a:latin typeface="Songti SC" panose="02010600040101010101" pitchFamily="2" charset="-122"/>
                          <a:ea typeface="Songti SC" panose="02010600040101010101" pitchFamily="2" charset="-122"/>
                        </a:rPr>
                        <a:t>贵公司希望本公司还能提供哪些信息</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1094767864"/>
                  </a:ext>
                </a:extLst>
              </a:tr>
              <a:tr h="0">
                <a:tc>
                  <a:txBody>
                    <a:bodyPr/>
                    <a:lstStyle/>
                    <a:p>
                      <a:pPr indent="127000" algn="ctr">
                        <a:lnSpc>
                          <a:spcPts val="1125"/>
                        </a:lnSpc>
                      </a:pPr>
                      <a:r>
                        <a:rPr lang="en-US" sz="1200" kern="0">
                          <a:effectLst/>
                          <a:latin typeface="Songti SC" panose="02010600040101010101" pitchFamily="2" charset="-122"/>
                          <a:ea typeface="Songti SC" panose="02010600040101010101" pitchFamily="2" charset="-122"/>
                        </a:rPr>
                        <a:t>7</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125"/>
                        </a:lnSpc>
                      </a:pPr>
                      <a:r>
                        <a:rPr lang="zh-CN" sz="1200" kern="0">
                          <a:effectLst/>
                          <a:latin typeface="Songti SC" panose="02010600040101010101" pitchFamily="2" charset="-122"/>
                          <a:ea typeface="Songti SC" panose="02010600040101010101" pitchFamily="2" charset="-122"/>
                        </a:rPr>
                        <a:t>贵公司是否满意目前双方整体合作状况</a:t>
                      </a:r>
                      <a:r>
                        <a:rPr lang="en-US" sz="1200" kern="0">
                          <a:effectLst/>
                          <a:latin typeface="Songti SC" panose="02010600040101010101" pitchFamily="2" charset="-122"/>
                          <a:ea typeface="Songti SC" panose="02010600040101010101" pitchFamily="2" charset="-122"/>
                        </a:rPr>
                        <a:t>?</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4125997455"/>
                  </a:ext>
                </a:extLst>
              </a:tr>
              <a:tr h="230560">
                <a:tc>
                  <a:txBody>
                    <a:bodyPr/>
                    <a:lstStyle/>
                    <a:p>
                      <a:pPr indent="127000" algn="ctr">
                        <a:lnSpc>
                          <a:spcPts val="1125"/>
                        </a:lnSpc>
                      </a:pPr>
                      <a:r>
                        <a:rPr lang="en-US" sz="1200" kern="0">
                          <a:effectLst/>
                          <a:latin typeface="Songti SC" panose="02010600040101010101" pitchFamily="2" charset="-122"/>
                          <a:ea typeface="Songti SC" panose="02010600040101010101" pitchFamily="2" charset="-122"/>
                        </a:rPr>
                        <a:t>8</a:t>
                      </a:r>
                      <a:endParaRPr lang="zh-CN" sz="16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noFill/>
                  </a:tcPr>
                </a:tc>
                <a:tc>
                  <a:txBody>
                    <a:bodyPr/>
                    <a:lstStyle/>
                    <a:p>
                      <a:pPr indent="127000" algn="l">
                        <a:lnSpc>
                          <a:spcPts val="1125"/>
                        </a:lnSpc>
                      </a:pPr>
                      <a:r>
                        <a:rPr lang="zh-CN" sz="1200" kern="0" dirty="0">
                          <a:effectLst/>
                          <a:latin typeface="Songti SC" panose="02010600040101010101" pitchFamily="2" charset="-122"/>
                          <a:ea typeface="Songti SC" panose="02010600040101010101" pitchFamily="2" charset="-122"/>
                        </a:rPr>
                        <a:t>贵公司建议可以采取哪些措施以便双方进一步提高合作水平</a:t>
                      </a:r>
                      <a:r>
                        <a:rPr lang="en-US" sz="1200" kern="0" dirty="0">
                          <a:effectLst/>
                          <a:latin typeface="Songti SC" panose="02010600040101010101" pitchFamily="2" charset="-122"/>
                          <a:ea typeface="Songti SC" panose="02010600040101010101" pitchFamily="2" charset="-122"/>
                        </a:rPr>
                        <a:t>?</a:t>
                      </a:r>
                      <a:endParaRPr lang="zh-CN" sz="16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noFill/>
                  </a:tcPr>
                </a:tc>
                <a:extLst>
                  <a:ext uri="{0D108BD9-81ED-4DB2-BD59-A6C34878D82A}">
                    <a16:rowId xmlns:a16="http://schemas.microsoft.com/office/drawing/2014/main" val="1109460596"/>
                  </a:ext>
                </a:extLst>
              </a:tr>
            </a:tbl>
          </a:graphicData>
        </a:graphic>
      </p:graphicFrame>
      <p:sp>
        <p:nvSpPr>
          <p:cNvPr id="9" name="Content Placeholder 2">
            <a:extLst>
              <a:ext uri="{FF2B5EF4-FFF2-40B4-BE49-F238E27FC236}">
                <a16:creationId xmlns:a16="http://schemas.microsoft.com/office/drawing/2014/main" id="{51F7B836-7938-47A0-637C-DFF3F1766425}"/>
              </a:ext>
            </a:extLst>
          </p:cNvPr>
          <p:cNvSpPr txBox="1">
            <a:spLocks/>
          </p:cNvSpPr>
          <p:nvPr/>
        </p:nvSpPr>
        <p:spPr bwMode="auto">
          <a:xfrm>
            <a:off x="5226358" y="773525"/>
            <a:ext cx="3896547" cy="5767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zh-CN" kern="0" dirty="0">
                <a:solidFill>
                  <a:srgbClr val="000000"/>
                </a:solidFill>
                <a:effectLst/>
                <a:latin typeface="SimHei" panose="02010609060101010101" pitchFamily="49" charset="-122"/>
                <a:ea typeface="SimHei" panose="02010609060101010101" pitchFamily="49" charset="-122"/>
                <a:cs typeface="Times New Roman" panose="02020603050405020304" pitchFamily="18" charset="0"/>
              </a:rPr>
              <a:t>问题报告与解决通知单</a:t>
            </a:r>
            <a:endParaRPr lang="en-AU" altLang="zh-CN" kern="0" dirty="0">
              <a:solidFill>
                <a:srgbClr val="000000"/>
              </a:solidFill>
              <a:latin typeface="SimHei" panose="02010609060101010101" pitchFamily="49" charset="-122"/>
              <a:ea typeface="SimHei" panose="02010609060101010101" pitchFamily="49" charset="-122"/>
              <a:cs typeface="Times New Roman" panose="02020603050405020304" pitchFamily="18" charset="0"/>
            </a:endParaRPr>
          </a:p>
        </p:txBody>
      </p:sp>
      <p:graphicFrame>
        <p:nvGraphicFramePr>
          <p:cNvPr id="10" name="Table 9">
            <a:extLst>
              <a:ext uri="{FF2B5EF4-FFF2-40B4-BE49-F238E27FC236}">
                <a16:creationId xmlns:a16="http://schemas.microsoft.com/office/drawing/2014/main" id="{A30A9A27-6306-2955-61BD-3332A33630C2}"/>
              </a:ext>
            </a:extLst>
          </p:cNvPr>
          <p:cNvGraphicFramePr>
            <a:graphicFrameLocks noGrp="1"/>
          </p:cNvGraphicFramePr>
          <p:nvPr/>
        </p:nvGraphicFramePr>
        <p:xfrm>
          <a:off x="5478714" y="1344961"/>
          <a:ext cx="2939100" cy="4298844"/>
        </p:xfrm>
        <a:graphic>
          <a:graphicData uri="http://schemas.openxmlformats.org/drawingml/2006/table">
            <a:tbl>
              <a:tblPr firstRow="1" firstCol="1" bandRow="1">
                <a:tableStyleId>{9D7B26C5-4107-4FEC-AEDC-1716B250A1EF}</a:tableStyleId>
              </a:tblPr>
              <a:tblGrid>
                <a:gridCol w="2939100">
                  <a:extLst>
                    <a:ext uri="{9D8B030D-6E8A-4147-A177-3AD203B41FA5}">
                      <a16:colId xmlns:a16="http://schemas.microsoft.com/office/drawing/2014/main" val="1120002162"/>
                    </a:ext>
                  </a:extLst>
                </a:gridCol>
              </a:tblGrid>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供应商</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3593066005"/>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物料编号</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2388689207"/>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错误</a:t>
                      </a:r>
                      <a:r>
                        <a:rPr lang="en-US" sz="1600" kern="0" dirty="0">
                          <a:effectLst/>
                          <a:latin typeface="Songti SC" panose="02010600040101010101" pitchFamily="2" charset="-122"/>
                          <a:ea typeface="Songti SC" panose="02010600040101010101" pitchFamily="2" charset="-122"/>
                        </a:rPr>
                        <a:t>/</a:t>
                      </a:r>
                      <a:r>
                        <a:rPr lang="zh-CN" sz="1600" kern="0" dirty="0">
                          <a:effectLst/>
                          <a:latin typeface="Songti SC" panose="02010600040101010101" pitchFamily="2" charset="-122"/>
                          <a:ea typeface="Songti SC" panose="02010600040101010101" pitchFamily="2" charset="-122"/>
                        </a:rPr>
                        <a:t>问题</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3649755093"/>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原因分析</a:t>
                      </a:r>
                      <a:r>
                        <a:rPr lang="en-US" sz="1600" kern="0" dirty="0">
                          <a:effectLst/>
                          <a:latin typeface="Songti SC" panose="02010600040101010101" pitchFamily="2" charset="-122"/>
                          <a:ea typeface="Songti SC" panose="02010600040101010101" pitchFamily="2" charset="-122"/>
                        </a:rPr>
                        <a:t>:</a:t>
                      </a:r>
                    </a:p>
                  </a:txBody>
                  <a:tcPr marL="114300" marR="114300" marT="0" marB="0" anchor="ctr">
                    <a:noFill/>
                  </a:tcPr>
                </a:tc>
                <a:extLst>
                  <a:ext uri="{0D108BD9-81ED-4DB2-BD59-A6C34878D82A}">
                    <a16:rowId xmlns:a16="http://schemas.microsoft.com/office/drawing/2014/main" val="3550432079"/>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相关项目</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3515194475"/>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质量部工程师</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1761814441"/>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目前状况</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675962648"/>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相应纠正措施及跟踪状况</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2933954000"/>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通知单编号</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94579344"/>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发出日期</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4222466440"/>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改进目标</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2521303514"/>
                  </a:ext>
                </a:extLst>
              </a:tr>
              <a:tr h="358237">
                <a:tc>
                  <a:txBody>
                    <a:bodyPr/>
                    <a:lstStyle/>
                    <a:p>
                      <a:pPr indent="127000" algn="l">
                        <a:lnSpc>
                          <a:spcPts val="1675"/>
                        </a:lnSpc>
                      </a:pPr>
                      <a:r>
                        <a:rPr lang="zh-CN" sz="1600" kern="0" dirty="0">
                          <a:effectLst/>
                          <a:latin typeface="Songti SC" panose="02010600040101010101" pitchFamily="2" charset="-122"/>
                          <a:ea typeface="Songti SC" panose="02010600040101010101" pitchFamily="2" charset="-122"/>
                        </a:rPr>
                        <a:t>完成状态</a:t>
                      </a:r>
                      <a:r>
                        <a:rPr lang="en-US" sz="1600" kern="0" dirty="0">
                          <a:effectLst/>
                          <a:latin typeface="Songti SC" panose="02010600040101010101" pitchFamily="2" charset="-122"/>
                          <a:ea typeface="Songti SC" panose="02010600040101010101" pitchFamily="2" charset="-122"/>
                        </a:rPr>
                        <a:t>/</a:t>
                      </a:r>
                      <a:r>
                        <a:rPr lang="zh-CN" sz="1600" kern="0" dirty="0">
                          <a:effectLst/>
                          <a:latin typeface="Songti SC" panose="02010600040101010101" pitchFamily="2" charset="-122"/>
                          <a:ea typeface="Songti SC" panose="02010600040101010101" pitchFamily="2" charset="-122"/>
                        </a:rPr>
                        <a:t>时间</a:t>
                      </a:r>
                      <a:r>
                        <a:rPr lang="en-US" sz="1600" kern="0" dirty="0">
                          <a:effectLst/>
                          <a:latin typeface="Songti SC" panose="02010600040101010101" pitchFamily="2" charset="-122"/>
                          <a:ea typeface="Songti SC" panose="02010600040101010101" pitchFamily="2" charset="-122"/>
                        </a:rPr>
                        <a:t>:</a:t>
                      </a:r>
                      <a:endParaRPr lang="zh-CN" sz="20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114300" marR="114300" marT="0" marB="0" anchor="ctr">
                    <a:noFill/>
                  </a:tcPr>
                </a:tc>
                <a:extLst>
                  <a:ext uri="{0D108BD9-81ED-4DB2-BD59-A6C34878D82A}">
                    <a16:rowId xmlns:a16="http://schemas.microsoft.com/office/drawing/2014/main" val="2895426805"/>
                  </a:ext>
                </a:extLst>
              </a:tr>
            </a:tbl>
          </a:graphicData>
        </a:graphic>
      </p:graphicFrame>
    </p:spTree>
    <p:extLst>
      <p:ext uri="{BB962C8B-B14F-4D97-AF65-F5344CB8AC3E}">
        <p14:creationId xmlns:p14="http://schemas.microsoft.com/office/powerpoint/2010/main" val="1157620053"/>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第五讲   供应链分销管理</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t>112</a:t>
            </a:fld>
            <a:endParaRPr lang="en-US" altLang="zh-CN"/>
          </a:p>
        </p:txBody>
      </p:sp>
      <p:sp>
        <p:nvSpPr>
          <p:cNvPr id="5" name="内容占位符 2"/>
          <p:cNvSpPr txBox="1"/>
          <p:nvPr/>
        </p:nvSpPr>
        <p:spPr bwMode="auto">
          <a:xfrm>
            <a:off x="2484755" y="1762760"/>
            <a:ext cx="4050030" cy="3169285"/>
          </a:xfrm>
          <a:prstGeom prst="rect">
            <a:avLst/>
          </a:prstGeom>
          <a:solidFill>
            <a:schemeClr val="accent5">
              <a:lumMod val="60000"/>
              <a:lumOff val="40000"/>
            </a:schemeClr>
          </a:solidFill>
          <a:ln>
            <a:noFill/>
          </a:ln>
          <a:effectLst/>
          <a:scene3d>
            <a:camera prst="obliqueTopRight"/>
            <a:lightRig rig="threePt" dir="t"/>
          </a:scene3d>
          <a:sp3d>
            <a:bevelT prst="relaxedInset"/>
          </a:sp3d>
        </p:spPr>
        <p:txBody>
          <a:bodyPr vert="horz" wrap="square" lIns="91440" tIns="45720" rIns="91440" bIns="45720" numCol="1" anchor="ctr" anchorCtr="1" compatLnSpc="1"/>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panose="05000000000000000000"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panose="02010600030101010101" pitchFamily="2" charset="-122"/>
                <a:cs typeface="宋体" panose="02010600030101010101" pitchFamily="2" charset="-122"/>
              </a:defRPr>
            </a:lvl3pPr>
            <a:lvl4pPr marL="1371600" indent="0" algn="ctr" rtl="0" fontAlgn="base">
              <a:spcBef>
                <a:spcPct val="20000"/>
              </a:spcBef>
              <a:spcAft>
                <a:spcPct val="0"/>
              </a:spcAft>
              <a:buClr>
                <a:srgbClr val="66FFFF"/>
              </a:buClr>
              <a:buFont typeface="Wingdings" panose="05000000000000000000" charset="0"/>
              <a:buNone/>
              <a:defRPr kumimoji="1" sz="2000">
                <a:solidFill>
                  <a:schemeClr val="tx1"/>
                </a:solidFill>
                <a:latin typeface="+mn-lt"/>
                <a:ea typeface="宋体" panose="02010600030101010101" pitchFamily="2" charset="-122"/>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panose="02010600030101010101" pitchFamily="2" charset="-122"/>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panose="02010600030101010101" pitchFamily="2" charset="-122"/>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panose="02010600030101010101" pitchFamily="2" charset="-122"/>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panose="02010600030101010101" pitchFamily="2" charset="-122"/>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panose="02010600030101010101" pitchFamily="2" charset="-122"/>
              </a:defRPr>
            </a:lvl9pPr>
          </a:lstStyle>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需求预测方法与技术</a:t>
            </a:r>
          </a:p>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订单管理与分拣方式</a:t>
            </a:r>
          </a:p>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分销连仓储配送管理</a:t>
            </a:r>
          </a:p>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供应链分销网络优化</a:t>
            </a:r>
          </a:p>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分销链客户关系管理</a:t>
            </a:r>
          </a:p>
          <a:p>
            <a:pPr marL="514350" indent="-514350">
              <a:buFont typeface="Wingdings" panose="05000000000000000000" pitchFamily="2" charset="2"/>
              <a:buAutoNum type="circleNumWdBlackPlain"/>
              <a:defRPr/>
            </a:pPr>
            <a:r>
              <a:rPr lang="zh-CN" altLang="en-US" sz="2800" dirty="0">
                <a:latin typeface="宋体" panose="02010600030101010101" pitchFamily="2" charset="-122"/>
              </a:rPr>
              <a:t>供应链数智分销策略</a:t>
            </a:r>
          </a:p>
        </p:txBody>
      </p:sp>
    </p:spTree>
    <p:extLst>
      <p:ext uri="{BB962C8B-B14F-4D97-AF65-F5344CB8AC3E}">
        <p14:creationId xmlns:p14="http://schemas.microsoft.com/office/powerpoint/2010/main" val="312372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blinds(horizontal)">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blinds(horizontal)">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blinds(horizontal)">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blinds(horizontal)">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幻灯片编号占位符 5"/>
          <p:cNvSpPr>
            <a:spLocks noGrp="1"/>
          </p:cNvSpPr>
          <p:nvPr>
            <p:ph type="sldNum" sz="quarter" idx="12"/>
          </p:nvPr>
        </p:nvSpPr>
        <p:spPr/>
        <p:txBody>
          <a:bodyPr/>
          <a:lstStyle/>
          <a:p>
            <a:pPr>
              <a:defRPr/>
            </a:pPr>
            <a:fld id="{7796973C-4F91-F649-BD48-E01136F1D55E}" type="slidenum">
              <a:rPr lang="en-US" altLang="zh-CN"/>
              <a:t>113</a:t>
            </a:fld>
            <a:endParaRPr lang="en-US" altLang="zh-CN"/>
          </a:p>
        </p:txBody>
      </p:sp>
      <p:sp>
        <p:nvSpPr>
          <p:cNvPr id="2462722" name="Rectangle 2"/>
          <p:cNvSpPr>
            <a:spLocks noGrp="1" noChangeArrowheads="1"/>
          </p:cNvSpPr>
          <p:nvPr>
            <p:ph type="title"/>
          </p:nvPr>
        </p:nvSpPr>
        <p:spPr/>
        <p:txBody>
          <a:bodyPr/>
          <a:lstStyle/>
          <a:p>
            <a:pPr>
              <a:defRPr/>
            </a:pPr>
            <a:r>
              <a:rPr lang="zh-CN" altLang="en-US" dirty="0">
                <a:latin typeface="宋体" panose="02010600030101010101" pitchFamily="2" charset="-122"/>
              </a:rPr>
              <a:t>第一节</a:t>
            </a:r>
            <a:r>
              <a:rPr lang="en-US" altLang="zh-CN" dirty="0">
                <a:latin typeface="黑体" panose="02010609060101010101" charset="-122"/>
              </a:rPr>
              <a:t> </a:t>
            </a:r>
            <a:r>
              <a:rPr lang="zh-CN" altLang="en-US" dirty="0">
                <a:latin typeface="宋体" panose="02010600030101010101" pitchFamily="2" charset="-122"/>
                <a:sym typeface="+mn-ea"/>
              </a:rPr>
              <a:t>需求预测方法与技术</a:t>
            </a:r>
            <a:endParaRPr lang="zh-CN" altLang="en-US" dirty="0">
              <a:latin typeface="黑体" panose="02010609060101010101" charset="-122"/>
            </a:endParaRPr>
          </a:p>
        </p:txBody>
      </p:sp>
      <p:sp>
        <p:nvSpPr>
          <p:cNvPr id="2462723" name="Rectangle 3"/>
          <p:cNvSpPr>
            <a:spLocks noGrp="1" noChangeArrowheads="1"/>
          </p:cNvSpPr>
          <p:nvPr>
            <p:ph type="body" idx="1"/>
          </p:nvPr>
        </p:nvSpPr>
        <p:spPr/>
        <p:txBody>
          <a:bodyPr/>
          <a:lstStyle/>
          <a:p>
            <a:r>
              <a:rPr lang="zh-CN" altLang="en-US" dirty="0">
                <a:solidFill>
                  <a:srgbClr val="000000"/>
                </a:solidFill>
                <a:latin typeface="Times New Roman" panose="02020603050405020304" charset="0"/>
                <a:ea typeface="黑体" panose="02010609060101010101" charset="-122"/>
                <a:cs typeface="黑体" panose="02010609060101010101" charset="-122"/>
              </a:rPr>
              <a:t>定性预测</a:t>
            </a:r>
            <a:endParaRPr lang="en-US" altLang="zh-CN" dirty="0">
              <a:solidFill>
                <a:srgbClr val="000000"/>
              </a:solidFill>
              <a:latin typeface="Times New Roman" panose="02020603050405020304" charset="0"/>
              <a:ea typeface="黑体" panose="02010609060101010101" charset="-122"/>
              <a:cs typeface="黑体" panose="02010609060101010101" charset="-122"/>
            </a:endParaRPr>
          </a:p>
          <a:p>
            <a:r>
              <a:rPr lang="zh-CN" altLang="en-US" dirty="0">
                <a:solidFill>
                  <a:srgbClr val="000000"/>
                </a:solidFill>
                <a:latin typeface="Times New Roman" panose="02020603050405020304" charset="0"/>
                <a:ea typeface="黑体" panose="02010609060101010101" charset="-122"/>
                <a:cs typeface="黑体" panose="02010609060101010101" charset="-122"/>
              </a:rPr>
              <a:t>定量预测</a:t>
            </a:r>
            <a:endParaRPr lang="en-US" altLang="zh-CN" dirty="0">
              <a:solidFill>
                <a:srgbClr val="000000"/>
              </a:solidFill>
              <a:latin typeface="Times New Roman" panose="02020603050405020304" charset="0"/>
              <a:ea typeface="黑体" panose="02010609060101010101" charset="-122"/>
              <a:cs typeface="黑体" panose="02010609060101010101" charset="-122"/>
            </a:endParaRPr>
          </a:p>
          <a:p>
            <a:pPr lvl="1"/>
            <a:r>
              <a:rPr lang="zh-CN" altLang="en-US" dirty="0">
                <a:solidFill>
                  <a:srgbClr val="000000"/>
                </a:solidFill>
                <a:latin typeface="Times New Roman" panose="02020603050405020304" charset="0"/>
                <a:ea typeface="黑体" panose="02010609060101010101" charset="-122"/>
                <a:cs typeface="黑体" panose="02010609060101010101" charset="-122"/>
              </a:rPr>
              <a:t>平滑模型：</a:t>
            </a:r>
            <a:r>
              <a:rPr lang="zh-CN" altLang="en-US" b="0" dirty="0">
                <a:latin typeface="宋体" panose="02010600030101010101" pitchFamily="2" charset="-122"/>
                <a:ea typeface="黑体" panose="02010609060101010101" charset="-122"/>
                <a:cs typeface="黑体" panose="02010609060101010101" charset="-122"/>
              </a:rPr>
              <a:t>消除</a:t>
            </a:r>
            <a:r>
              <a:rPr lang="en-US" altLang="zh-CN" b="0" dirty="0">
                <a:latin typeface="宋体" panose="02010600030101010101" pitchFamily="2" charset="-122"/>
                <a:ea typeface="黑体" panose="02010609060101010101" charset="-122"/>
                <a:cs typeface="黑体" panose="02010609060101010101" charset="-122"/>
              </a:rPr>
              <a:t>/</a:t>
            </a:r>
            <a:r>
              <a:rPr lang="zh-CN" altLang="en-US" b="0" dirty="0">
                <a:latin typeface="宋体" panose="02010600030101010101" pitchFamily="2" charset="-122"/>
                <a:ea typeface="黑体" panose="02010609060101010101" charset="-122"/>
                <a:cs typeface="黑体" panose="02010609060101010101" charset="-122"/>
              </a:rPr>
              <a:t>减少随机干扰</a:t>
            </a:r>
            <a:endParaRPr lang="en-US" altLang="zh-CN" dirty="0">
              <a:solidFill>
                <a:srgbClr val="000000"/>
              </a:solidFill>
              <a:latin typeface="Times New Roman" panose="02020603050405020304" charset="0"/>
              <a:ea typeface="黑体" panose="02010609060101010101" charset="-122"/>
              <a:cs typeface="黑体" panose="02010609060101010101" charset="-122"/>
            </a:endParaRPr>
          </a:p>
          <a:p>
            <a:pPr lvl="2"/>
            <a:r>
              <a:rPr lang="zh-CN" altLang="en-US" dirty="0">
                <a:solidFill>
                  <a:srgbClr val="000000"/>
                </a:solidFill>
                <a:latin typeface="Times New Roman" panose="02020603050405020304" charset="0"/>
              </a:rPr>
              <a:t>简单移动平均：</a:t>
            </a:r>
            <a:r>
              <a:rPr lang="zh-CN" altLang="en-US" b="1" dirty="0">
                <a:solidFill>
                  <a:srgbClr val="000099"/>
                </a:solidFill>
                <a:latin typeface="宋体" panose="02010600030101010101" pitchFamily="2" charset="-122"/>
              </a:rPr>
              <a:t>预测值</a:t>
            </a:r>
            <a:r>
              <a:rPr lang="en-US" altLang="zh-CN" b="1" dirty="0">
                <a:solidFill>
                  <a:srgbClr val="000099"/>
                </a:solidFill>
                <a:latin typeface="宋体" panose="02010600030101010101" pitchFamily="2" charset="-122"/>
              </a:rPr>
              <a:t>=(</a:t>
            </a:r>
            <a:r>
              <a:rPr lang="zh-CN" altLang="en-US" b="1" dirty="0">
                <a:solidFill>
                  <a:srgbClr val="000099"/>
                </a:solidFill>
                <a:latin typeface="宋体" panose="02010600030101010101" pitchFamily="2" charset="-122"/>
              </a:rPr>
              <a:t>前</a:t>
            </a:r>
            <a:r>
              <a:rPr lang="en-US" altLang="zh-CN" b="1" dirty="0">
                <a:solidFill>
                  <a:srgbClr val="000099"/>
                </a:solidFill>
                <a:latin typeface="宋体" panose="02010600030101010101" pitchFamily="2" charset="-122"/>
              </a:rPr>
              <a:t>n</a:t>
            </a:r>
            <a:r>
              <a:rPr lang="zh-CN" altLang="en-US" b="1" dirty="0">
                <a:solidFill>
                  <a:srgbClr val="000099"/>
                </a:solidFill>
                <a:latin typeface="宋体" panose="02010600030101010101" pitchFamily="2" charset="-122"/>
              </a:rPr>
              <a:t>次实测值的平均值</a:t>
            </a:r>
            <a:r>
              <a:rPr lang="en-US" altLang="zh-CN" b="1" dirty="0">
                <a:solidFill>
                  <a:srgbClr val="000099"/>
                </a:solidFill>
                <a:latin typeface="宋体" panose="02010600030101010101" pitchFamily="2" charset="-122"/>
              </a:rPr>
              <a:t>)</a:t>
            </a:r>
            <a:endParaRPr lang="en-US" altLang="zh-CN" dirty="0">
              <a:solidFill>
                <a:srgbClr val="000000"/>
              </a:solidFill>
              <a:latin typeface="Times New Roman" panose="02020603050405020304" charset="0"/>
            </a:endParaRPr>
          </a:p>
          <a:p>
            <a:pPr lvl="2"/>
            <a:r>
              <a:rPr lang="zh-CN" altLang="en-US" dirty="0">
                <a:solidFill>
                  <a:srgbClr val="000000"/>
                </a:solidFill>
                <a:latin typeface="Times New Roman" panose="02020603050405020304" charset="0"/>
              </a:rPr>
              <a:t>加权移动平均：</a:t>
            </a:r>
            <a:r>
              <a:rPr lang="zh-CN" altLang="en-US" b="1" dirty="0">
                <a:solidFill>
                  <a:srgbClr val="000099"/>
                </a:solidFill>
                <a:latin typeface="宋体" panose="02010600030101010101" pitchFamily="2" charset="-122"/>
              </a:rPr>
              <a:t>预测值</a:t>
            </a:r>
            <a:r>
              <a:rPr lang="en-US" altLang="zh-CN" b="1" dirty="0">
                <a:solidFill>
                  <a:srgbClr val="000099"/>
                </a:solidFill>
                <a:latin typeface="宋体" panose="02010600030101010101" pitchFamily="2" charset="-122"/>
              </a:rPr>
              <a:t>=(</a:t>
            </a:r>
            <a:r>
              <a:rPr lang="zh-CN" altLang="en-US" b="1" dirty="0">
                <a:solidFill>
                  <a:srgbClr val="000099"/>
                </a:solidFill>
                <a:latin typeface="宋体" panose="02010600030101010101" pitchFamily="2" charset="-122"/>
              </a:rPr>
              <a:t>前</a:t>
            </a:r>
            <a:r>
              <a:rPr lang="en-US" altLang="zh-CN" b="1" dirty="0">
                <a:solidFill>
                  <a:srgbClr val="000099"/>
                </a:solidFill>
                <a:latin typeface="宋体" panose="02010600030101010101" pitchFamily="2" charset="-122"/>
              </a:rPr>
              <a:t>n</a:t>
            </a:r>
            <a:r>
              <a:rPr lang="zh-CN" altLang="en-US" b="1" dirty="0">
                <a:solidFill>
                  <a:srgbClr val="000099"/>
                </a:solidFill>
                <a:latin typeface="宋体" panose="02010600030101010101" pitchFamily="2" charset="-122"/>
              </a:rPr>
              <a:t>次实测值的加权平均值</a:t>
            </a:r>
            <a:r>
              <a:rPr lang="en-US" altLang="zh-CN" b="1" dirty="0">
                <a:solidFill>
                  <a:srgbClr val="000099"/>
                </a:solidFill>
                <a:latin typeface="宋体" panose="02010600030101010101" pitchFamily="2" charset="-122"/>
              </a:rPr>
              <a:t>)</a:t>
            </a:r>
          </a:p>
          <a:p>
            <a:pPr lvl="2"/>
            <a:r>
              <a:rPr lang="zh-CN" altLang="en-US" dirty="0">
                <a:solidFill>
                  <a:srgbClr val="000000"/>
                </a:solidFill>
                <a:latin typeface="Times New Roman" panose="02020603050405020304" charset="0"/>
              </a:rPr>
              <a:t>一次指数平滑：</a:t>
            </a:r>
            <a:r>
              <a:rPr lang="zh-CN" altLang="en-US" b="1" dirty="0">
                <a:solidFill>
                  <a:srgbClr val="000099"/>
                </a:solidFill>
                <a:latin typeface="宋体" panose="02010600030101010101" pitchFamily="2" charset="-122"/>
              </a:rPr>
              <a:t>预测值</a:t>
            </a:r>
            <a:r>
              <a:rPr lang="en-US" altLang="zh-CN" b="1" dirty="0">
                <a:solidFill>
                  <a:srgbClr val="000099"/>
                </a:solidFill>
                <a:latin typeface="宋体" panose="02010600030101010101" pitchFamily="2" charset="-122"/>
              </a:rPr>
              <a:t>=</a:t>
            </a:r>
            <a:r>
              <a:rPr lang="en-US" altLang="zh-CN" b="1" i="1" dirty="0">
                <a:solidFill>
                  <a:srgbClr val="000099"/>
                </a:solidFill>
                <a:latin typeface="Times New Roman" panose="02020603050405020304" charset="0"/>
                <a:sym typeface="Symbol" panose="05050102010706020507" charset="0"/>
              </a:rPr>
              <a:t>a</a:t>
            </a:r>
            <a:r>
              <a:rPr lang="en-US" altLang="zh-CN" b="1" dirty="0">
                <a:solidFill>
                  <a:srgbClr val="000099"/>
                </a:solidFill>
                <a:latin typeface="宋体" panose="02010600030101010101" pitchFamily="2" charset="-122"/>
              </a:rPr>
              <a:t>(</a:t>
            </a:r>
            <a:r>
              <a:rPr lang="zh-CN" altLang="en-US" b="1" dirty="0">
                <a:solidFill>
                  <a:srgbClr val="000099"/>
                </a:solidFill>
                <a:latin typeface="宋体" panose="02010600030101010101" pitchFamily="2" charset="-122"/>
              </a:rPr>
              <a:t>上期实测值</a:t>
            </a:r>
            <a:r>
              <a:rPr lang="en-US" altLang="zh-CN" b="1" dirty="0">
                <a:solidFill>
                  <a:srgbClr val="000099"/>
                </a:solidFill>
                <a:latin typeface="宋体" panose="02010600030101010101" pitchFamily="2" charset="-122"/>
              </a:rPr>
              <a:t>)+(</a:t>
            </a:r>
            <a:r>
              <a:rPr lang="en-US" altLang="zh-CN" b="1" dirty="0">
                <a:solidFill>
                  <a:srgbClr val="000099"/>
                </a:solidFill>
                <a:latin typeface="Times New Roman" panose="02020603050405020304" charset="0"/>
              </a:rPr>
              <a:t>1-</a:t>
            </a:r>
            <a:r>
              <a:rPr lang="en-US" altLang="zh-CN" b="1" i="1" dirty="0">
                <a:solidFill>
                  <a:srgbClr val="000099"/>
                </a:solidFill>
                <a:latin typeface="Times New Roman" panose="02020603050405020304" charset="0"/>
                <a:sym typeface="Symbol" panose="05050102010706020507" charset="0"/>
              </a:rPr>
              <a:t>a</a:t>
            </a:r>
            <a:r>
              <a:rPr lang="en-US" altLang="zh-CN" b="1" dirty="0">
                <a:solidFill>
                  <a:srgbClr val="000099"/>
                </a:solidFill>
                <a:latin typeface="宋体" panose="02010600030101010101" pitchFamily="2" charset="-122"/>
              </a:rPr>
              <a:t>)</a:t>
            </a:r>
            <a:r>
              <a:rPr lang="zh-CN" altLang="en-US" b="1" dirty="0">
                <a:solidFill>
                  <a:srgbClr val="000099"/>
                </a:solidFill>
                <a:latin typeface="宋体" panose="02010600030101010101" pitchFamily="2" charset="-122"/>
              </a:rPr>
              <a:t>上期预测值</a:t>
            </a:r>
            <a:endParaRPr lang="en-US" altLang="zh-CN" dirty="0">
              <a:solidFill>
                <a:srgbClr val="000000"/>
              </a:solidFill>
              <a:latin typeface="Times New Roman" panose="02020603050405020304" charset="0"/>
            </a:endParaRPr>
          </a:p>
          <a:p>
            <a:pPr lvl="1"/>
            <a:r>
              <a:rPr lang="zh-CN" altLang="en-US" dirty="0">
                <a:solidFill>
                  <a:srgbClr val="000000"/>
                </a:solidFill>
                <a:latin typeface="Times New Roman" panose="02020603050405020304" charset="0"/>
                <a:ea typeface="黑体" panose="02010609060101010101" charset="-122"/>
                <a:cs typeface="黑体" panose="02010609060101010101" charset="-122"/>
              </a:rPr>
              <a:t>回归模型：</a:t>
            </a:r>
            <a:r>
              <a:rPr lang="zh-CN" altLang="en-US" b="0" dirty="0">
                <a:latin typeface="宋体" panose="02010600030101010101" pitchFamily="2" charset="-122"/>
                <a:ea typeface="黑体" panose="02010609060101010101" charset="-122"/>
                <a:cs typeface="黑体" panose="02010609060101010101" charset="-122"/>
              </a:rPr>
              <a:t>趋势分析</a:t>
            </a:r>
            <a:endParaRPr lang="en-US" altLang="zh-CN" b="0" dirty="0">
              <a:latin typeface="宋体" panose="02010600030101010101" pitchFamily="2" charset="-122"/>
              <a:ea typeface="黑体" panose="02010609060101010101" charset="-122"/>
              <a:cs typeface="黑体" panose="02010609060101010101" charset="-122"/>
            </a:endParaRPr>
          </a:p>
          <a:p>
            <a:pPr lvl="2"/>
            <a:r>
              <a:rPr lang="zh-CN" altLang="en-US" dirty="0">
                <a:solidFill>
                  <a:srgbClr val="000000"/>
                </a:solidFill>
                <a:latin typeface="Times New Roman" panose="02020603050405020304" charset="0"/>
              </a:rPr>
              <a:t>趋势性回归</a:t>
            </a:r>
            <a:endParaRPr lang="en-US" altLang="zh-CN" dirty="0">
              <a:solidFill>
                <a:srgbClr val="000000"/>
              </a:solidFill>
              <a:latin typeface="Times New Roman" panose="02020603050405020304" charset="0"/>
            </a:endParaRPr>
          </a:p>
          <a:p>
            <a:pPr lvl="2"/>
            <a:r>
              <a:rPr lang="zh-CN" altLang="en-US" dirty="0">
                <a:solidFill>
                  <a:srgbClr val="000000"/>
                </a:solidFill>
                <a:latin typeface="Times New Roman" panose="02020603050405020304" charset="0"/>
              </a:rPr>
              <a:t>季节性修正</a:t>
            </a:r>
          </a:p>
        </p:txBody>
      </p:sp>
      <p:sp>
        <p:nvSpPr>
          <p:cNvPr id="2462724" name="Freeform 4"/>
          <p:cNvSpPr/>
          <p:nvPr/>
        </p:nvSpPr>
        <p:spPr bwMode="auto">
          <a:xfrm>
            <a:off x="4206875" y="4572000"/>
            <a:ext cx="3816350" cy="1292225"/>
          </a:xfrm>
          <a:custGeom>
            <a:avLst/>
            <a:gdLst>
              <a:gd name="T0" fmla="*/ 0 w 2404"/>
              <a:gd name="T1" fmla="*/ 741 h 814"/>
              <a:gd name="T2" fmla="*/ 110 w 2404"/>
              <a:gd name="T3" fmla="*/ 814 h 814"/>
              <a:gd name="T4" fmla="*/ 302 w 2404"/>
              <a:gd name="T5" fmla="*/ 795 h 814"/>
              <a:gd name="T6" fmla="*/ 356 w 2404"/>
              <a:gd name="T7" fmla="*/ 704 h 814"/>
              <a:gd name="T8" fmla="*/ 503 w 2404"/>
              <a:gd name="T9" fmla="*/ 713 h 814"/>
              <a:gd name="T10" fmla="*/ 612 w 2404"/>
              <a:gd name="T11" fmla="*/ 686 h 814"/>
              <a:gd name="T12" fmla="*/ 689 w 2404"/>
              <a:gd name="T13" fmla="*/ 508 h 814"/>
              <a:gd name="T14" fmla="*/ 790 w 2404"/>
              <a:gd name="T15" fmla="*/ 210 h 814"/>
              <a:gd name="T16" fmla="*/ 883 w 2404"/>
              <a:gd name="T17" fmla="*/ 262 h 814"/>
              <a:gd name="T18" fmla="*/ 1019 w 2404"/>
              <a:gd name="T19" fmla="*/ 133 h 814"/>
              <a:gd name="T20" fmla="*/ 1171 w 2404"/>
              <a:gd name="T21" fmla="*/ 120 h 814"/>
              <a:gd name="T22" fmla="*/ 1247 w 2404"/>
              <a:gd name="T23" fmla="*/ 236 h 814"/>
              <a:gd name="T24" fmla="*/ 1391 w 2404"/>
              <a:gd name="T25" fmla="*/ 223 h 814"/>
              <a:gd name="T26" fmla="*/ 1501 w 2404"/>
              <a:gd name="T27" fmla="*/ 366 h 814"/>
              <a:gd name="T28" fmla="*/ 1653 w 2404"/>
              <a:gd name="T29" fmla="*/ 340 h 814"/>
              <a:gd name="T30" fmla="*/ 1746 w 2404"/>
              <a:gd name="T31" fmla="*/ 482 h 814"/>
              <a:gd name="T32" fmla="*/ 1856 w 2404"/>
              <a:gd name="T33" fmla="*/ 417 h 814"/>
              <a:gd name="T34" fmla="*/ 1929 w 2404"/>
              <a:gd name="T35" fmla="*/ 485 h 814"/>
              <a:gd name="T36" fmla="*/ 2020 w 2404"/>
              <a:gd name="T37" fmla="*/ 475 h 814"/>
              <a:gd name="T38" fmla="*/ 2130 w 2404"/>
              <a:gd name="T39" fmla="*/ 347 h 814"/>
              <a:gd name="T40" fmla="*/ 2231 w 2404"/>
              <a:gd name="T41" fmla="*/ 247 h 814"/>
              <a:gd name="T42" fmla="*/ 2267 w 2404"/>
              <a:gd name="T43" fmla="*/ 119 h 814"/>
              <a:gd name="T44" fmla="*/ 2404 w 2404"/>
              <a:gd name="T4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04" h="814">
                <a:moveTo>
                  <a:pt x="0" y="741"/>
                </a:moveTo>
                <a:lnTo>
                  <a:pt x="110" y="814"/>
                </a:lnTo>
                <a:lnTo>
                  <a:pt x="302" y="795"/>
                </a:lnTo>
                <a:lnTo>
                  <a:pt x="356" y="704"/>
                </a:lnTo>
                <a:lnTo>
                  <a:pt x="503" y="713"/>
                </a:lnTo>
                <a:lnTo>
                  <a:pt x="612" y="686"/>
                </a:lnTo>
                <a:lnTo>
                  <a:pt x="689" y="508"/>
                </a:lnTo>
                <a:lnTo>
                  <a:pt x="790" y="210"/>
                </a:lnTo>
                <a:lnTo>
                  <a:pt x="883" y="262"/>
                </a:lnTo>
                <a:lnTo>
                  <a:pt x="1019" y="133"/>
                </a:lnTo>
                <a:lnTo>
                  <a:pt x="1171" y="120"/>
                </a:lnTo>
                <a:lnTo>
                  <a:pt x="1247" y="236"/>
                </a:lnTo>
                <a:lnTo>
                  <a:pt x="1391" y="223"/>
                </a:lnTo>
                <a:lnTo>
                  <a:pt x="1501" y="366"/>
                </a:lnTo>
                <a:lnTo>
                  <a:pt x="1653" y="340"/>
                </a:lnTo>
                <a:lnTo>
                  <a:pt x="1746" y="482"/>
                </a:lnTo>
                <a:lnTo>
                  <a:pt x="1856" y="417"/>
                </a:lnTo>
                <a:lnTo>
                  <a:pt x="1929" y="485"/>
                </a:lnTo>
                <a:lnTo>
                  <a:pt x="2020" y="475"/>
                </a:lnTo>
                <a:lnTo>
                  <a:pt x="2130" y="347"/>
                </a:lnTo>
                <a:lnTo>
                  <a:pt x="2231" y="247"/>
                </a:lnTo>
                <a:lnTo>
                  <a:pt x="2267" y="119"/>
                </a:lnTo>
                <a:lnTo>
                  <a:pt x="2404" y="0"/>
                </a:lnTo>
              </a:path>
            </a:pathLst>
          </a:custGeom>
          <a:noFill/>
          <a:ln w="22225" cap="rnd" cmpd="sng">
            <a:solidFill>
              <a:schemeClr val="tx2"/>
            </a:solidFill>
            <a:prstDash val="sysDot"/>
            <a:round/>
            <a:headEnd type="none" w="sm" len="med"/>
            <a:tailEnd type="none" w="sm" len="med"/>
          </a:ln>
          <a:effectLst/>
        </p:spPr>
        <p:txBody>
          <a:bodyPr lIns="0" tIns="0" rIns="0" anchor="ctr"/>
          <a:lstStyle/>
          <a:p>
            <a:pPr>
              <a:defRPr/>
            </a:pPr>
            <a:endParaRPr lang="zh-CN" altLang="en-US"/>
          </a:p>
        </p:txBody>
      </p:sp>
      <p:sp>
        <p:nvSpPr>
          <p:cNvPr id="2462725" name="Line 5"/>
          <p:cNvSpPr>
            <a:spLocks noChangeShapeType="1"/>
          </p:cNvSpPr>
          <p:nvPr/>
        </p:nvSpPr>
        <p:spPr bwMode="auto">
          <a:xfrm>
            <a:off x="4170363" y="5233988"/>
            <a:ext cx="4124325" cy="1587"/>
          </a:xfrm>
          <a:prstGeom prst="line">
            <a:avLst/>
          </a:prstGeom>
          <a:noFill/>
          <a:ln w="31750">
            <a:solidFill>
              <a:srgbClr val="33CCCC"/>
            </a:solidFill>
            <a:prstDash val="sysDash"/>
            <a:round/>
            <a:headEnd type="none" w="sm" len="med"/>
            <a:tailEnd type="none" w="sm" len="med"/>
          </a:ln>
          <a:effectLst/>
        </p:spPr>
        <p:txBody>
          <a:bodyPr lIns="0" tIns="0" rIns="0" anchor="ctr"/>
          <a:lstStyle/>
          <a:p>
            <a:pPr>
              <a:defRPr/>
            </a:pPr>
            <a:endParaRPr lang="zh-CN" altLang="en-US"/>
          </a:p>
        </p:txBody>
      </p:sp>
      <p:sp>
        <p:nvSpPr>
          <p:cNvPr id="2462726" name="Rectangle 6"/>
          <p:cNvSpPr>
            <a:spLocks noChangeArrowheads="1"/>
          </p:cNvSpPr>
          <p:nvPr/>
        </p:nvSpPr>
        <p:spPr bwMode="auto">
          <a:xfrm>
            <a:off x="8335963" y="5091113"/>
            <a:ext cx="579437" cy="287337"/>
          </a:xfrm>
          <a:prstGeom prst="rect">
            <a:avLst/>
          </a:prstGeom>
          <a:noFill/>
          <a:ln>
            <a:noFill/>
          </a:ln>
          <a:effectLst/>
        </p:spPr>
        <p:txBody>
          <a:bodyPr lIns="0" tIns="0" rIns="0" bIns="12700" anchor="ctr"/>
          <a:lstStyle/>
          <a:p>
            <a:pPr algn="l" eaLnBrk="0" hangingPunct="0">
              <a:lnSpc>
                <a:spcPct val="100000"/>
              </a:lnSpc>
              <a:spcBef>
                <a:spcPct val="0"/>
              </a:spcBef>
              <a:defRPr/>
            </a:pPr>
            <a:r>
              <a:rPr kumimoji="0" lang="zh-CN" altLang="en-US" sz="1400">
                <a:solidFill>
                  <a:schemeClr val="accent1"/>
                </a:solidFill>
              </a:rPr>
              <a:t>平均值</a:t>
            </a:r>
          </a:p>
        </p:txBody>
      </p:sp>
      <p:sp>
        <p:nvSpPr>
          <p:cNvPr id="2462727" name="Line 7"/>
          <p:cNvSpPr>
            <a:spLocks noChangeShapeType="1"/>
          </p:cNvSpPr>
          <p:nvPr/>
        </p:nvSpPr>
        <p:spPr bwMode="auto">
          <a:xfrm flipV="1">
            <a:off x="4211638" y="4581525"/>
            <a:ext cx="3960812" cy="1079500"/>
          </a:xfrm>
          <a:prstGeom prst="line">
            <a:avLst/>
          </a:prstGeom>
          <a:noFill/>
          <a:ln w="31750">
            <a:solidFill>
              <a:srgbClr val="FF0000"/>
            </a:solidFill>
            <a:round/>
            <a:headEnd type="none" w="sm" len="med"/>
            <a:tailEnd type="none" w="sm" len="med"/>
          </a:ln>
          <a:effectLst/>
        </p:spPr>
        <p:txBody>
          <a:bodyPr lIns="0" tIns="0" rIns="0" anchor="ctr"/>
          <a:lstStyle/>
          <a:p>
            <a:pPr>
              <a:defRPr/>
            </a:pPr>
            <a:endParaRPr lang="zh-CN" altLang="en-US"/>
          </a:p>
        </p:txBody>
      </p:sp>
      <p:sp>
        <p:nvSpPr>
          <p:cNvPr id="2462728" name="Rectangle 8"/>
          <p:cNvSpPr>
            <a:spLocks noChangeArrowheads="1"/>
          </p:cNvSpPr>
          <p:nvPr/>
        </p:nvSpPr>
        <p:spPr bwMode="auto">
          <a:xfrm>
            <a:off x="8281988" y="4437063"/>
            <a:ext cx="579437" cy="322262"/>
          </a:xfrm>
          <a:prstGeom prst="rect">
            <a:avLst/>
          </a:prstGeom>
          <a:noFill/>
          <a:ln>
            <a:noFill/>
          </a:ln>
          <a:effectLst/>
        </p:spPr>
        <p:txBody>
          <a:bodyPr lIns="0" tIns="0" rIns="0" bIns="12700" anchor="ctr"/>
          <a:lstStyle/>
          <a:p>
            <a:pPr algn="l" eaLnBrk="0" hangingPunct="0">
              <a:lnSpc>
                <a:spcPct val="100000"/>
              </a:lnSpc>
              <a:spcBef>
                <a:spcPct val="0"/>
              </a:spcBef>
              <a:defRPr/>
            </a:pPr>
            <a:r>
              <a:rPr kumimoji="0" lang="zh-CN" altLang="en-US" sz="1400">
                <a:solidFill>
                  <a:srgbClr val="FF4F4F"/>
                </a:solidFill>
              </a:rPr>
              <a:t>趋势值</a:t>
            </a:r>
          </a:p>
        </p:txBody>
      </p:sp>
      <p:grpSp>
        <p:nvGrpSpPr>
          <p:cNvPr id="2462729" name="Group 9"/>
          <p:cNvGrpSpPr/>
          <p:nvPr/>
        </p:nvGrpSpPr>
        <p:grpSpPr bwMode="auto">
          <a:xfrm>
            <a:off x="3849688" y="3860800"/>
            <a:ext cx="5259387" cy="2587625"/>
            <a:chOff x="624" y="2546"/>
            <a:chExt cx="3313" cy="1630"/>
          </a:xfrm>
        </p:grpSpPr>
        <p:sp>
          <p:nvSpPr>
            <p:cNvPr id="2462730" name="Freeform 10"/>
            <p:cNvSpPr/>
            <p:nvPr/>
          </p:nvSpPr>
          <p:spPr bwMode="auto">
            <a:xfrm>
              <a:off x="818" y="2756"/>
              <a:ext cx="2598" cy="1323"/>
            </a:xfrm>
            <a:custGeom>
              <a:avLst/>
              <a:gdLst>
                <a:gd name="T0" fmla="*/ 0 w 20000"/>
                <a:gd name="T1" fmla="*/ 0 h 20000"/>
                <a:gd name="T2" fmla="*/ 0 w 20000"/>
                <a:gd name="T3" fmla="*/ 19993 h 20000"/>
                <a:gd name="T4" fmla="*/ 19997 w 20000"/>
                <a:gd name="T5" fmla="*/ 19993 h 20000"/>
              </a:gdLst>
              <a:ahLst/>
              <a:cxnLst>
                <a:cxn ang="0">
                  <a:pos x="T0" y="T1"/>
                </a:cxn>
                <a:cxn ang="0">
                  <a:pos x="T2" y="T3"/>
                </a:cxn>
                <a:cxn ang="0">
                  <a:pos x="T4" y="T5"/>
                </a:cxn>
              </a:cxnLst>
              <a:rect l="0" t="0" r="r" b="b"/>
              <a:pathLst>
                <a:path w="20000" h="20000">
                  <a:moveTo>
                    <a:pt x="0" y="0"/>
                  </a:moveTo>
                  <a:lnTo>
                    <a:pt x="0" y="19993"/>
                  </a:lnTo>
                  <a:lnTo>
                    <a:pt x="19997" y="19993"/>
                  </a:lnTo>
                </a:path>
              </a:pathLst>
            </a:custGeom>
            <a:noFill/>
            <a:ln w="38100" cap="flat" cmpd="sng">
              <a:solidFill>
                <a:schemeClr val="tx1"/>
              </a:solidFill>
              <a:prstDash val="solid"/>
              <a:round/>
              <a:headEnd type="triangle" w="med" len="med"/>
              <a:tailEnd type="triangle" w="med" len="med"/>
            </a:ln>
            <a:effectLst/>
          </p:spPr>
          <p:txBody>
            <a:bodyPr lIns="0" tIns="0" rIns="0" anchor="ctr"/>
            <a:lstStyle/>
            <a:p>
              <a:pPr>
                <a:defRPr/>
              </a:pPr>
              <a:endParaRPr lang="zh-CN" altLang="en-US"/>
            </a:p>
          </p:txBody>
        </p:sp>
        <p:sp>
          <p:nvSpPr>
            <p:cNvPr id="2462731" name="Rectangle 11"/>
            <p:cNvSpPr>
              <a:spLocks noChangeArrowheads="1"/>
            </p:cNvSpPr>
            <p:nvPr/>
          </p:nvSpPr>
          <p:spPr bwMode="auto">
            <a:xfrm>
              <a:off x="3466" y="4014"/>
              <a:ext cx="471" cy="162"/>
            </a:xfrm>
            <a:prstGeom prst="rect">
              <a:avLst/>
            </a:prstGeom>
            <a:noFill/>
            <a:ln>
              <a:noFill/>
            </a:ln>
            <a:effectLst/>
          </p:spPr>
          <p:txBody>
            <a:bodyPr lIns="0" tIns="0" rIns="0" bIns="12700" anchor="ctr">
              <a:spAutoFit/>
            </a:bodyPr>
            <a:lstStyle/>
            <a:p>
              <a:pPr algn="l" eaLnBrk="0" hangingPunct="0">
                <a:lnSpc>
                  <a:spcPct val="100000"/>
                </a:lnSpc>
                <a:spcBef>
                  <a:spcPct val="0"/>
                </a:spcBef>
                <a:defRPr/>
              </a:pPr>
              <a:r>
                <a:rPr kumimoji="0" lang="en-US" altLang="zh-CN" sz="1600"/>
                <a:t> </a:t>
              </a:r>
              <a:r>
                <a:rPr kumimoji="0" lang="zh-CN" altLang="en-US" sz="1600"/>
                <a:t>时间</a:t>
              </a:r>
            </a:p>
          </p:txBody>
        </p:sp>
        <p:sp>
          <p:nvSpPr>
            <p:cNvPr id="2462732" name="Rectangle 12"/>
            <p:cNvSpPr>
              <a:spLocks noChangeArrowheads="1"/>
            </p:cNvSpPr>
            <p:nvPr/>
          </p:nvSpPr>
          <p:spPr bwMode="auto">
            <a:xfrm>
              <a:off x="624" y="2546"/>
              <a:ext cx="482" cy="162"/>
            </a:xfrm>
            <a:prstGeom prst="rect">
              <a:avLst/>
            </a:prstGeom>
            <a:noFill/>
            <a:ln>
              <a:noFill/>
            </a:ln>
            <a:effectLst/>
          </p:spPr>
          <p:txBody>
            <a:bodyPr lIns="0" tIns="0" rIns="0" bIns="12700" anchor="ctr">
              <a:spAutoFit/>
            </a:bodyPr>
            <a:lstStyle/>
            <a:p>
              <a:pPr eaLnBrk="0" hangingPunct="0">
                <a:lnSpc>
                  <a:spcPct val="100000"/>
                </a:lnSpc>
                <a:spcBef>
                  <a:spcPct val="0"/>
                </a:spcBef>
                <a:defRPr/>
              </a:pPr>
              <a:r>
                <a:rPr kumimoji="0" lang="zh-CN" altLang="en-US" sz="1600"/>
                <a:t>销量</a:t>
              </a:r>
            </a:p>
          </p:txBody>
        </p:sp>
      </p:grpSp>
      <p:sp>
        <p:nvSpPr>
          <p:cNvPr id="2462733" name="Freeform 13"/>
          <p:cNvSpPr/>
          <p:nvPr/>
        </p:nvSpPr>
        <p:spPr bwMode="auto">
          <a:xfrm>
            <a:off x="4211638" y="4581525"/>
            <a:ext cx="3875087" cy="1250950"/>
          </a:xfrm>
          <a:custGeom>
            <a:avLst/>
            <a:gdLst>
              <a:gd name="T0" fmla="*/ 0 w 2441"/>
              <a:gd name="T1" fmla="*/ 722 h 788"/>
              <a:gd name="T2" fmla="*/ 164 w 2441"/>
              <a:gd name="T3" fmla="*/ 768 h 788"/>
              <a:gd name="T4" fmla="*/ 283 w 2441"/>
              <a:gd name="T5" fmla="*/ 786 h 788"/>
              <a:gd name="T6" fmla="*/ 365 w 2441"/>
              <a:gd name="T7" fmla="*/ 777 h 788"/>
              <a:gd name="T8" fmla="*/ 557 w 2441"/>
              <a:gd name="T9" fmla="*/ 722 h 788"/>
              <a:gd name="T10" fmla="*/ 740 w 2441"/>
              <a:gd name="T11" fmla="*/ 494 h 788"/>
              <a:gd name="T12" fmla="*/ 868 w 2441"/>
              <a:gd name="T13" fmla="*/ 247 h 788"/>
              <a:gd name="T14" fmla="*/ 1060 w 2441"/>
              <a:gd name="T15" fmla="*/ 110 h 788"/>
              <a:gd name="T16" fmla="*/ 1280 w 2441"/>
              <a:gd name="T17" fmla="*/ 146 h 788"/>
              <a:gd name="T18" fmla="*/ 1398 w 2441"/>
              <a:gd name="T19" fmla="*/ 256 h 788"/>
              <a:gd name="T20" fmla="*/ 1517 w 2441"/>
              <a:gd name="T21" fmla="*/ 347 h 788"/>
              <a:gd name="T22" fmla="*/ 1664 w 2441"/>
              <a:gd name="T23" fmla="*/ 411 h 788"/>
              <a:gd name="T24" fmla="*/ 1846 w 2441"/>
              <a:gd name="T25" fmla="*/ 466 h 788"/>
              <a:gd name="T26" fmla="*/ 1965 w 2441"/>
              <a:gd name="T27" fmla="*/ 457 h 788"/>
              <a:gd name="T28" fmla="*/ 2102 w 2441"/>
              <a:gd name="T29" fmla="*/ 366 h 788"/>
              <a:gd name="T30" fmla="*/ 2212 w 2441"/>
              <a:gd name="T31" fmla="*/ 247 h 788"/>
              <a:gd name="T32" fmla="*/ 2340 w 2441"/>
              <a:gd name="T33" fmla="*/ 128 h 788"/>
              <a:gd name="T34" fmla="*/ 2441 w 2441"/>
              <a:gd name="T35"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41" h="788">
                <a:moveTo>
                  <a:pt x="0" y="722"/>
                </a:moveTo>
                <a:cubicBezTo>
                  <a:pt x="27" y="730"/>
                  <a:pt x="117" y="757"/>
                  <a:pt x="164" y="768"/>
                </a:cubicBezTo>
                <a:cubicBezTo>
                  <a:pt x="211" y="779"/>
                  <a:pt x="250" y="785"/>
                  <a:pt x="283" y="786"/>
                </a:cubicBezTo>
                <a:cubicBezTo>
                  <a:pt x="316" y="787"/>
                  <a:pt x="319" y="788"/>
                  <a:pt x="365" y="777"/>
                </a:cubicBezTo>
                <a:cubicBezTo>
                  <a:pt x="411" y="766"/>
                  <a:pt x="495" y="769"/>
                  <a:pt x="557" y="722"/>
                </a:cubicBezTo>
                <a:cubicBezTo>
                  <a:pt x="619" y="675"/>
                  <a:pt x="688" y="573"/>
                  <a:pt x="740" y="494"/>
                </a:cubicBezTo>
                <a:cubicBezTo>
                  <a:pt x="792" y="415"/>
                  <a:pt x="815" y="311"/>
                  <a:pt x="868" y="247"/>
                </a:cubicBezTo>
                <a:cubicBezTo>
                  <a:pt x="921" y="183"/>
                  <a:pt x="991" y="127"/>
                  <a:pt x="1060" y="110"/>
                </a:cubicBezTo>
                <a:cubicBezTo>
                  <a:pt x="1129" y="93"/>
                  <a:pt x="1224" y="122"/>
                  <a:pt x="1280" y="146"/>
                </a:cubicBezTo>
                <a:cubicBezTo>
                  <a:pt x="1336" y="170"/>
                  <a:pt x="1359" y="223"/>
                  <a:pt x="1398" y="256"/>
                </a:cubicBezTo>
                <a:cubicBezTo>
                  <a:pt x="1437" y="289"/>
                  <a:pt x="1473" y="321"/>
                  <a:pt x="1517" y="347"/>
                </a:cubicBezTo>
                <a:cubicBezTo>
                  <a:pt x="1561" y="373"/>
                  <a:pt x="1609" y="391"/>
                  <a:pt x="1664" y="411"/>
                </a:cubicBezTo>
                <a:cubicBezTo>
                  <a:pt x="1719" y="431"/>
                  <a:pt x="1796" y="458"/>
                  <a:pt x="1846" y="466"/>
                </a:cubicBezTo>
                <a:cubicBezTo>
                  <a:pt x="1896" y="474"/>
                  <a:pt x="1922" y="474"/>
                  <a:pt x="1965" y="457"/>
                </a:cubicBezTo>
                <a:cubicBezTo>
                  <a:pt x="2008" y="440"/>
                  <a:pt x="2061" y="401"/>
                  <a:pt x="2102" y="366"/>
                </a:cubicBezTo>
                <a:cubicBezTo>
                  <a:pt x="2143" y="331"/>
                  <a:pt x="2172" y="287"/>
                  <a:pt x="2212" y="247"/>
                </a:cubicBezTo>
                <a:cubicBezTo>
                  <a:pt x="2252" y="207"/>
                  <a:pt x="2302" y="169"/>
                  <a:pt x="2340" y="128"/>
                </a:cubicBezTo>
                <a:cubicBezTo>
                  <a:pt x="2378" y="87"/>
                  <a:pt x="2420" y="27"/>
                  <a:pt x="2441" y="0"/>
                </a:cubicBezTo>
              </a:path>
            </a:pathLst>
          </a:custGeom>
          <a:noFill/>
          <a:ln w="28575" cap="flat" cmpd="sng">
            <a:solidFill>
              <a:srgbClr val="008000"/>
            </a:solidFill>
            <a:prstDash val="solid"/>
            <a:round/>
          </a:ln>
          <a:effectLst/>
        </p:spPr>
        <p:txBody>
          <a:bodyPr/>
          <a:lstStyle/>
          <a:p>
            <a:pPr>
              <a:defRPr/>
            </a:pPr>
            <a:endParaRPr lang="zh-CN" altLang="en-US"/>
          </a:p>
        </p:txBody>
      </p:sp>
    </p:spTree>
    <p:extLst>
      <p:ext uri="{BB962C8B-B14F-4D97-AF65-F5344CB8AC3E}">
        <p14:creationId xmlns:p14="http://schemas.microsoft.com/office/powerpoint/2010/main" val="13611150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62723">
                                            <p:txEl>
                                              <p:pRg st="0" end="0"/>
                                            </p:txEl>
                                          </p:spTgt>
                                        </p:tgtEl>
                                        <p:attrNameLst>
                                          <p:attrName>style.visibility</p:attrName>
                                        </p:attrNameLst>
                                      </p:cBhvr>
                                      <p:to>
                                        <p:strVal val="visible"/>
                                      </p:to>
                                    </p:set>
                                    <p:anim calcmode="lin" valueType="num">
                                      <p:cBhvr additive="base">
                                        <p:cTn id="7" dur="500" fill="hold"/>
                                        <p:tgtEl>
                                          <p:spTgt spid="246272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62723">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462723">
                                            <p:txEl>
                                              <p:pRg st="1" end="1"/>
                                            </p:txEl>
                                          </p:spTgt>
                                        </p:tgtEl>
                                        <p:attrNameLst>
                                          <p:attrName>style.visibility</p:attrName>
                                        </p:attrNameLst>
                                      </p:cBhvr>
                                      <p:to>
                                        <p:strVal val="visible"/>
                                      </p:to>
                                    </p:set>
                                    <p:anim calcmode="lin" valueType="num">
                                      <p:cBhvr additive="base">
                                        <p:cTn id="12" dur="500" fill="hold"/>
                                        <p:tgtEl>
                                          <p:spTgt spid="2462723">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4627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462723">
                                            <p:txEl>
                                              <p:pRg st="2" end="2"/>
                                            </p:txEl>
                                          </p:spTgt>
                                        </p:tgtEl>
                                        <p:attrNameLst>
                                          <p:attrName>style.visibility</p:attrName>
                                        </p:attrNameLst>
                                      </p:cBhvr>
                                      <p:to>
                                        <p:strVal val="visible"/>
                                      </p:to>
                                    </p:set>
                                    <p:anim calcmode="lin" valueType="num">
                                      <p:cBhvr additive="base">
                                        <p:cTn id="18" dur="500" fill="hold"/>
                                        <p:tgtEl>
                                          <p:spTgt spid="2462723">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4627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462723">
                                            <p:txEl>
                                              <p:pRg st="3" end="3"/>
                                            </p:txEl>
                                          </p:spTgt>
                                        </p:tgtEl>
                                        <p:attrNameLst>
                                          <p:attrName>style.visibility</p:attrName>
                                        </p:attrNameLst>
                                      </p:cBhvr>
                                      <p:to>
                                        <p:strVal val="visible"/>
                                      </p:to>
                                    </p:set>
                                    <p:anim calcmode="lin" valueType="num">
                                      <p:cBhvr additive="base">
                                        <p:cTn id="24" dur="500" fill="hold"/>
                                        <p:tgtEl>
                                          <p:spTgt spid="2462723">
                                            <p:txEl>
                                              <p:pRg st="3" end="3"/>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462723">
                                            <p:txEl>
                                              <p:pRg st="3" end="3"/>
                                            </p:txEl>
                                          </p:spTgt>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2" presetClass="entr" presetSubtype="4" fill="hold" grpId="0" nodeType="afterEffect">
                                  <p:stCondLst>
                                    <p:cond delay="0"/>
                                  </p:stCondLst>
                                  <p:childTnLst>
                                    <p:set>
                                      <p:cBhvr>
                                        <p:cTn id="28" dur="1" fill="hold">
                                          <p:stCondLst>
                                            <p:cond delay="0"/>
                                          </p:stCondLst>
                                        </p:cTn>
                                        <p:tgtEl>
                                          <p:spTgt spid="2462723">
                                            <p:txEl>
                                              <p:pRg st="4" end="4"/>
                                            </p:txEl>
                                          </p:spTgt>
                                        </p:tgtEl>
                                        <p:attrNameLst>
                                          <p:attrName>style.visibility</p:attrName>
                                        </p:attrNameLst>
                                      </p:cBhvr>
                                      <p:to>
                                        <p:strVal val="visible"/>
                                      </p:to>
                                    </p:set>
                                    <p:anim calcmode="lin" valueType="num">
                                      <p:cBhvr additive="base">
                                        <p:cTn id="29" dur="500" fill="hold"/>
                                        <p:tgtEl>
                                          <p:spTgt spid="2462723">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462723">
                                            <p:txEl>
                                              <p:pRg st="4" end="4"/>
                                            </p:txEl>
                                          </p:spTgt>
                                        </p:tgtEl>
                                        <p:attrNameLst>
                                          <p:attrName>ppt_y</p:attrName>
                                        </p:attrNameLst>
                                      </p:cBhvr>
                                      <p:tavLst>
                                        <p:tav tm="0">
                                          <p:val>
                                            <p:strVal val="1+#ppt_h/2"/>
                                          </p:val>
                                        </p:tav>
                                        <p:tav tm="100000">
                                          <p:val>
                                            <p:strVal val="#ppt_y"/>
                                          </p:val>
                                        </p:tav>
                                      </p:tavLst>
                                    </p:anim>
                                  </p:childTnLst>
                                </p:cTn>
                              </p:par>
                            </p:childTnLst>
                          </p:cTn>
                        </p:par>
                        <p:par>
                          <p:cTn id="31" fill="hold">
                            <p:stCondLst>
                              <p:cond delay="1000"/>
                            </p:stCondLst>
                            <p:childTnLst>
                              <p:par>
                                <p:cTn id="32" presetID="2" presetClass="entr" presetSubtype="4" fill="hold" grpId="0" nodeType="afterEffect">
                                  <p:stCondLst>
                                    <p:cond delay="0"/>
                                  </p:stCondLst>
                                  <p:childTnLst>
                                    <p:set>
                                      <p:cBhvr>
                                        <p:cTn id="33" dur="1" fill="hold">
                                          <p:stCondLst>
                                            <p:cond delay="0"/>
                                          </p:stCondLst>
                                        </p:cTn>
                                        <p:tgtEl>
                                          <p:spTgt spid="2462723">
                                            <p:txEl>
                                              <p:pRg st="5" end="5"/>
                                            </p:txEl>
                                          </p:spTgt>
                                        </p:tgtEl>
                                        <p:attrNameLst>
                                          <p:attrName>style.visibility</p:attrName>
                                        </p:attrNameLst>
                                      </p:cBhvr>
                                      <p:to>
                                        <p:strVal val="visible"/>
                                      </p:to>
                                    </p:set>
                                    <p:anim calcmode="lin" valueType="num">
                                      <p:cBhvr additive="base">
                                        <p:cTn id="34" dur="500" fill="hold"/>
                                        <p:tgtEl>
                                          <p:spTgt spid="2462723">
                                            <p:txEl>
                                              <p:pRg st="5" end="5"/>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462723">
                                            <p:txEl>
                                              <p:pRg st="5" end="5"/>
                                            </p:txEl>
                                          </p:spTgt>
                                        </p:tgtEl>
                                        <p:attrNameLst>
                                          <p:attrName>ppt_y</p:attrName>
                                        </p:attrNameLst>
                                      </p:cBhvr>
                                      <p:tavLst>
                                        <p:tav tm="0">
                                          <p:val>
                                            <p:strVal val="1+#ppt_h/2"/>
                                          </p:val>
                                        </p:tav>
                                        <p:tav tm="100000">
                                          <p:val>
                                            <p:strVal val="#ppt_y"/>
                                          </p:val>
                                        </p:tav>
                                      </p:tavLst>
                                    </p:anim>
                                  </p:childTnLst>
                                </p:cTn>
                              </p:par>
                            </p:childTnLst>
                          </p:cTn>
                        </p:par>
                        <p:par>
                          <p:cTn id="36" fill="hold">
                            <p:stCondLst>
                              <p:cond delay="1500"/>
                            </p:stCondLst>
                            <p:childTnLst>
                              <p:par>
                                <p:cTn id="37" presetID="2" presetClass="entr" presetSubtype="4" fill="hold" grpId="0" nodeType="afterEffect">
                                  <p:stCondLst>
                                    <p:cond delay="0"/>
                                  </p:stCondLst>
                                  <p:childTnLst>
                                    <p:set>
                                      <p:cBhvr>
                                        <p:cTn id="38" dur="1" fill="hold">
                                          <p:stCondLst>
                                            <p:cond delay="0"/>
                                          </p:stCondLst>
                                        </p:cTn>
                                        <p:tgtEl>
                                          <p:spTgt spid="2462723">
                                            <p:txEl>
                                              <p:pRg st="6" end="6"/>
                                            </p:txEl>
                                          </p:spTgt>
                                        </p:tgtEl>
                                        <p:attrNameLst>
                                          <p:attrName>style.visibility</p:attrName>
                                        </p:attrNameLst>
                                      </p:cBhvr>
                                      <p:to>
                                        <p:strVal val="visible"/>
                                      </p:to>
                                    </p:set>
                                    <p:anim calcmode="lin" valueType="num">
                                      <p:cBhvr additive="base">
                                        <p:cTn id="39" dur="500" fill="hold"/>
                                        <p:tgtEl>
                                          <p:spTgt spid="2462723">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46272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462723">
                                            <p:txEl>
                                              <p:pRg st="7" end="7"/>
                                            </p:txEl>
                                          </p:spTgt>
                                        </p:tgtEl>
                                        <p:attrNameLst>
                                          <p:attrName>style.visibility</p:attrName>
                                        </p:attrNameLst>
                                      </p:cBhvr>
                                      <p:to>
                                        <p:strVal val="visible"/>
                                      </p:to>
                                    </p:set>
                                    <p:anim calcmode="lin" valueType="num">
                                      <p:cBhvr additive="base">
                                        <p:cTn id="45" dur="500" fill="hold"/>
                                        <p:tgtEl>
                                          <p:spTgt spid="2462723">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462723">
                                            <p:txEl>
                                              <p:pRg st="7" end="7"/>
                                            </p:txEl>
                                          </p:spTgt>
                                        </p:tgtEl>
                                        <p:attrNameLst>
                                          <p:attrName>ppt_y</p:attrName>
                                        </p:attrNameLst>
                                      </p:cBhvr>
                                      <p:tavLst>
                                        <p:tav tm="0">
                                          <p:val>
                                            <p:strVal val="1+#ppt_h/2"/>
                                          </p:val>
                                        </p:tav>
                                        <p:tav tm="100000">
                                          <p:val>
                                            <p:strVal val="#ppt_y"/>
                                          </p:val>
                                        </p:tav>
                                      </p:tavLst>
                                    </p:anim>
                                  </p:childTnLst>
                                </p:cTn>
                              </p:par>
                            </p:childTnLst>
                          </p:cTn>
                        </p:par>
                        <p:par>
                          <p:cTn id="47" fill="hold">
                            <p:stCondLst>
                              <p:cond delay="500"/>
                            </p:stCondLst>
                            <p:childTnLst>
                              <p:par>
                                <p:cTn id="48" presetID="2" presetClass="entr" presetSubtype="4" fill="hold" grpId="0" nodeType="afterEffect">
                                  <p:stCondLst>
                                    <p:cond delay="0"/>
                                  </p:stCondLst>
                                  <p:childTnLst>
                                    <p:set>
                                      <p:cBhvr>
                                        <p:cTn id="49" dur="1" fill="hold">
                                          <p:stCondLst>
                                            <p:cond delay="0"/>
                                          </p:stCondLst>
                                        </p:cTn>
                                        <p:tgtEl>
                                          <p:spTgt spid="2462723">
                                            <p:txEl>
                                              <p:pRg st="8" end="8"/>
                                            </p:txEl>
                                          </p:spTgt>
                                        </p:tgtEl>
                                        <p:attrNameLst>
                                          <p:attrName>style.visibility</p:attrName>
                                        </p:attrNameLst>
                                      </p:cBhvr>
                                      <p:to>
                                        <p:strVal val="visible"/>
                                      </p:to>
                                    </p:set>
                                    <p:anim calcmode="lin" valueType="num">
                                      <p:cBhvr additive="base">
                                        <p:cTn id="50" dur="500" fill="hold"/>
                                        <p:tgtEl>
                                          <p:spTgt spid="2462723">
                                            <p:txEl>
                                              <p:pRg st="8" end="8"/>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62723">
                                            <p:txEl>
                                              <p:pRg st="8" end="8"/>
                                            </p:txEl>
                                          </p:spTgt>
                                        </p:tgtEl>
                                        <p:attrNameLst>
                                          <p:attrName>ppt_y</p:attrName>
                                        </p:attrNameLst>
                                      </p:cBhvr>
                                      <p:tavLst>
                                        <p:tav tm="0">
                                          <p:val>
                                            <p:strVal val="1+#ppt_h/2"/>
                                          </p:val>
                                        </p:tav>
                                        <p:tav tm="100000">
                                          <p:val>
                                            <p:strVal val="#ppt_y"/>
                                          </p:val>
                                        </p:tav>
                                      </p:tavLst>
                                    </p:anim>
                                  </p:childTnLst>
                                </p:cTn>
                              </p:par>
                            </p:childTnLst>
                          </p:cTn>
                        </p:par>
                        <p:par>
                          <p:cTn id="52" fill="hold">
                            <p:stCondLst>
                              <p:cond delay="1000"/>
                            </p:stCondLst>
                            <p:childTnLst>
                              <p:par>
                                <p:cTn id="53" presetID="16" presetClass="entr" presetSubtype="42" fill="hold" nodeType="afterEffect">
                                  <p:stCondLst>
                                    <p:cond delay="0"/>
                                  </p:stCondLst>
                                  <p:childTnLst>
                                    <p:set>
                                      <p:cBhvr>
                                        <p:cTn id="54" dur="1" fill="hold">
                                          <p:stCondLst>
                                            <p:cond delay="0"/>
                                          </p:stCondLst>
                                        </p:cTn>
                                        <p:tgtEl>
                                          <p:spTgt spid="2462729"/>
                                        </p:tgtEl>
                                        <p:attrNameLst>
                                          <p:attrName>style.visibility</p:attrName>
                                        </p:attrNameLst>
                                      </p:cBhvr>
                                      <p:to>
                                        <p:strVal val="visible"/>
                                      </p:to>
                                    </p:set>
                                    <p:animEffect transition="in" filter="barn(outHorizontal)">
                                      <p:cBhvr>
                                        <p:cTn id="55" dur="500"/>
                                        <p:tgtEl>
                                          <p:spTgt spid="2462729"/>
                                        </p:tgtEl>
                                      </p:cBhvr>
                                    </p:animEffect>
                                  </p:childTnLst>
                                </p:cTn>
                              </p:par>
                            </p:childTnLst>
                          </p:cTn>
                        </p:par>
                        <p:par>
                          <p:cTn id="56" fill="hold">
                            <p:stCondLst>
                              <p:cond delay="1500"/>
                            </p:stCondLst>
                            <p:childTnLst>
                              <p:par>
                                <p:cTn id="57" presetID="16" presetClass="entr" presetSubtype="37" fill="hold" nodeType="afterEffect">
                                  <p:stCondLst>
                                    <p:cond delay="0"/>
                                  </p:stCondLst>
                                  <p:childTnLst>
                                    <p:set>
                                      <p:cBhvr>
                                        <p:cTn id="58" dur="1" fill="hold">
                                          <p:stCondLst>
                                            <p:cond delay="0"/>
                                          </p:stCondLst>
                                        </p:cTn>
                                        <p:tgtEl>
                                          <p:spTgt spid="2462724"/>
                                        </p:tgtEl>
                                        <p:attrNameLst>
                                          <p:attrName>style.visibility</p:attrName>
                                        </p:attrNameLst>
                                      </p:cBhvr>
                                      <p:to>
                                        <p:strVal val="visible"/>
                                      </p:to>
                                    </p:set>
                                    <p:animEffect transition="in" filter="barn(outVertical)">
                                      <p:cBhvr>
                                        <p:cTn id="59" dur="500"/>
                                        <p:tgtEl>
                                          <p:spTgt spid="2462724"/>
                                        </p:tgtEl>
                                      </p:cBhvr>
                                    </p:animEffect>
                                  </p:childTnLst>
                                </p:cTn>
                              </p:par>
                            </p:childTnLst>
                          </p:cTn>
                        </p:par>
                        <p:par>
                          <p:cTn id="60" fill="hold">
                            <p:stCondLst>
                              <p:cond delay="2000"/>
                            </p:stCondLst>
                            <p:childTnLst>
                              <p:par>
                                <p:cTn id="61" presetID="2" presetClass="entr" presetSubtype="8" fill="hold" nodeType="afterEffect">
                                  <p:stCondLst>
                                    <p:cond delay="0"/>
                                  </p:stCondLst>
                                  <p:childTnLst>
                                    <p:set>
                                      <p:cBhvr>
                                        <p:cTn id="62" dur="1" fill="hold">
                                          <p:stCondLst>
                                            <p:cond delay="0"/>
                                          </p:stCondLst>
                                        </p:cTn>
                                        <p:tgtEl>
                                          <p:spTgt spid="2462725"/>
                                        </p:tgtEl>
                                        <p:attrNameLst>
                                          <p:attrName>style.visibility</p:attrName>
                                        </p:attrNameLst>
                                      </p:cBhvr>
                                      <p:to>
                                        <p:strVal val="visible"/>
                                      </p:to>
                                    </p:set>
                                    <p:anim calcmode="lin" valueType="num">
                                      <p:cBhvr additive="base">
                                        <p:cTn id="63" dur="500" fill="hold"/>
                                        <p:tgtEl>
                                          <p:spTgt spid="2462725"/>
                                        </p:tgtEl>
                                        <p:attrNameLst>
                                          <p:attrName>ppt_x</p:attrName>
                                        </p:attrNameLst>
                                      </p:cBhvr>
                                      <p:tavLst>
                                        <p:tav tm="0">
                                          <p:val>
                                            <p:strVal val="0-#ppt_w/2"/>
                                          </p:val>
                                        </p:tav>
                                        <p:tav tm="100000">
                                          <p:val>
                                            <p:strVal val="#ppt_x"/>
                                          </p:val>
                                        </p:tav>
                                      </p:tavLst>
                                    </p:anim>
                                    <p:anim calcmode="lin" valueType="num">
                                      <p:cBhvr additive="base">
                                        <p:cTn id="64" dur="500" fill="hold"/>
                                        <p:tgtEl>
                                          <p:spTgt spid="2462725"/>
                                        </p:tgtEl>
                                        <p:attrNameLst>
                                          <p:attrName>ppt_y</p:attrName>
                                        </p:attrNameLst>
                                      </p:cBhvr>
                                      <p:tavLst>
                                        <p:tav tm="0">
                                          <p:val>
                                            <p:strVal val="#ppt_y"/>
                                          </p:val>
                                        </p:tav>
                                        <p:tav tm="100000">
                                          <p:val>
                                            <p:strVal val="#ppt_y"/>
                                          </p:val>
                                        </p:tav>
                                      </p:tavLst>
                                    </p:anim>
                                  </p:childTnLst>
                                </p:cTn>
                              </p:par>
                            </p:childTnLst>
                          </p:cTn>
                        </p:par>
                        <p:par>
                          <p:cTn id="65" fill="hold">
                            <p:stCondLst>
                              <p:cond delay="2500"/>
                            </p:stCondLst>
                            <p:childTnLst>
                              <p:par>
                                <p:cTn id="66" presetID="1" presetClass="entr" presetSubtype="0" fill="hold" grpId="0" nodeType="afterEffect">
                                  <p:stCondLst>
                                    <p:cond delay="0"/>
                                  </p:stCondLst>
                                  <p:childTnLst>
                                    <p:set>
                                      <p:cBhvr>
                                        <p:cTn id="67" dur="1" fill="hold">
                                          <p:stCondLst>
                                            <p:cond delay="499"/>
                                          </p:stCondLst>
                                        </p:cTn>
                                        <p:tgtEl>
                                          <p:spTgt spid="2462726"/>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55" presetClass="entr" presetSubtype="0" repeatCount="5000" fill="hold" nodeType="clickEffect">
                                  <p:stCondLst>
                                    <p:cond delay="0"/>
                                  </p:stCondLst>
                                  <p:childTnLst>
                                    <p:set>
                                      <p:cBhvr>
                                        <p:cTn id="71" dur="1" fill="hold">
                                          <p:stCondLst>
                                            <p:cond delay="0"/>
                                          </p:stCondLst>
                                        </p:cTn>
                                        <p:tgtEl>
                                          <p:spTgt spid="2462733"/>
                                        </p:tgtEl>
                                        <p:attrNameLst>
                                          <p:attrName>style.visibility</p:attrName>
                                        </p:attrNameLst>
                                      </p:cBhvr>
                                      <p:to>
                                        <p:strVal val="visible"/>
                                      </p:to>
                                    </p:set>
                                    <p:anim calcmode="lin" valueType="num">
                                      <p:cBhvr>
                                        <p:cTn id="72" dur="1000" fill="hold"/>
                                        <p:tgtEl>
                                          <p:spTgt spid="2462733"/>
                                        </p:tgtEl>
                                        <p:attrNameLst>
                                          <p:attrName>ppt_w</p:attrName>
                                        </p:attrNameLst>
                                      </p:cBhvr>
                                      <p:tavLst>
                                        <p:tav tm="0">
                                          <p:val>
                                            <p:strVal val="#ppt_w*0.70"/>
                                          </p:val>
                                        </p:tav>
                                        <p:tav tm="100000">
                                          <p:val>
                                            <p:strVal val="#ppt_w"/>
                                          </p:val>
                                        </p:tav>
                                      </p:tavLst>
                                    </p:anim>
                                    <p:anim calcmode="lin" valueType="num">
                                      <p:cBhvr>
                                        <p:cTn id="73" dur="1000" fill="hold"/>
                                        <p:tgtEl>
                                          <p:spTgt spid="2462733"/>
                                        </p:tgtEl>
                                        <p:attrNameLst>
                                          <p:attrName>ppt_h</p:attrName>
                                        </p:attrNameLst>
                                      </p:cBhvr>
                                      <p:tavLst>
                                        <p:tav tm="0">
                                          <p:val>
                                            <p:strVal val="#ppt_h"/>
                                          </p:val>
                                        </p:tav>
                                        <p:tav tm="100000">
                                          <p:val>
                                            <p:strVal val="#ppt_h"/>
                                          </p:val>
                                        </p:tav>
                                      </p:tavLst>
                                    </p:anim>
                                    <p:animEffect transition="in" filter="fade">
                                      <p:cBhvr>
                                        <p:cTn id="74" dur="1000"/>
                                        <p:tgtEl>
                                          <p:spTgt spid="2462733"/>
                                        </p:tgtEl>
                                      </p:cBhvr>
                                    </p:animEffect>
                                  </p:childTnLst>
                                </p:cTn>
                              </p:par>
                            </p:childTnLst>
                          </p:cTn>
                        </p:par>
                        <p:par>
                          <p:cTn id="75" fill="hold">
                            <p:stCondLst>
                              <p:cond delay="1000"/>
                            </p:stCondLst>
                            <p:childTnLst>
                              <p:par>
                                <p:cTn id="76" presetID="55" presetClass="entr" presetSubtype="0" repeatCount="3000" fill="hold" nodeType="afterEffect">
                                  <p:stCondLst>
                                    <p:cond delay="0"/>
                                  </p:stCondLst>
                                  <p:childTnLst>
                                    <p:set>
                                      <p:cBhvr>
                                        <p:cTn id="77" dur="1" fill="hold">
                                          <p:stCondLst>
                                            <p:cond delay="0"/>
                                          </p:stCondLst>
                                        </p:cTn>
                                        <p:tgtEl>
                                          <p:spTgt spid="2462727"/>
                                        </p:tgtEl>
                                        <p:attrNameLst>
                                          <p:attrName>style.visibility</p:attrName>
                                        </p:attrNameLst>
                                      </p:cBhvr>
                                      <p:to>
                                        <p:strVal val="visible"/>
                                      </p:to>
                                    </p:set>
                                    <p:anim calcmode="lin" valueType="num">
                                      <p:cBhvr>
                                        <p:cTn id="78" dur="1000" fill="hold"/>
                                        <p:tgtEl>
                                          <p:spTgt spid="2462727"/>
                                        </p:tgtEl>
                                        <p:attrNameLst>
                                          <p:attrName>ppt_w</p:attrName>
                                        </p:attrNameLst>
                                      </p:cBhvr>
                                      <p:tavLst>
                                        <p:tav tm="0">
                                          <p:val>
                                            <p:strVal val="#ppt_w*0.70"/>
                                          </p:val>
                                        </p:tav>
                                        <p:tav tm="100000">
                                          <p:val>
                                            <p:strVal val="#ppt_w"/>
                                          </p:val>
                                        </p:tav>
                                      </p:tavLst>
                                    </p:anim>
                                    <p:anim calcmode="lin" valueType="num">
                                      <p:cBhvr>
                                        <p:cTn id="79" dur="1000" fill="hold"/>
                                        <p:tgtEl>
                                          <p:spTgt spid="2462727"/>
                                        </p:tgtEl>
                                        <p:attrNameLst>
                                          <p:attrName>ppt_h</p:attrName>
                                        </p:attrNameLst>
                                      </p:cBhvr>
                                      <p:tavLst>
                                        <p:tav tm="0">
                                          <p:val>
                                            <p:strVal val="#ppt_h"/>
                                          </p:val>
                                        </p:tav>
                                        <p:tav tm="100000">
                                          <p:val>
                                            <p:strVal val="#ppt_h"/>
                                          </p:val>
                                        </p:tav>
                                      </p:tavLst>
                                    </p:anim>
                                    <p:animEffect transition="in" filter="fade">
                                      <p:cBhvr>
                                        <p:cTn id="80" dur="1000"/>
                                        <p:tgtEl>
                                          <p:spTgt spid="2462727"/>
                                        </p:tgtEl>
                                      </p:cBhvr>
                                    </p:animEffect>
                                  </p:childTnLst>
                                </p:cTn>
                              </p:par>
                              <p:par>
                                <p:cTn id="81" presetID="55" presetClass="entr" presetSubtype="0" repeatCount="3000" fill="hold" grpId="0" nodeType="withEffect">
                                  <p:stCondLst>
                                    <p:cond delay="0"/>
                                  </p:stCondLst>
                                  <p:childTnLst>
                                    <p:set>
                                      <p:cBhvr>
                                        <p:cTn id="82" dur="1" fill="hold">
                                          <p:stCondLst>
                                            <p:cond delay="0"/>
                                          </p:stCondLst>
                                        </p:cTn>
                                        <p:tgtEl>
                                          <p:spTgt spid="2462728"/>
                                        </p:tgtEl>
                                        <p:attrNameLst>
                                          <p:attrName>style.visibility</p:attrName>
                                        </p:attrNameLst>
                                      </p:cBhvr>
                                      <p:to>
                                        <p:strVal val="visible"/>
                                      </p:to>
                                    </p:set>
                                    <p:anim calcmode="lin" valueType="num">
                                      <p:cBhvr>
                                        <p:cTn id="83" dur="1000" fill="hold"/>
                                        <p:tgtEl>
                                          <p:spTgt spid="2462728"/>
                                        </p:tgtEl>
                                        <p:attrNameLst>
                                          <p:attrName>ppt_w</p:attrName>
                                        </p:attrNameLst>
                                      </p:cBhvr>
                                      <p:tavLst>
                                        <p:tav tm="0">
                                          <p:val>
                                            <p:strVal val="#ppt_w*0.70"/>
                                          </p:val>
                                        </p:tav>
                                        <p:tav tm="100000">
                                          <p:val>
                                            <p:strVal val="#ppt_w"/>
                                          </p:val>
                                        </p:tav>
                                      </p:tavLst>
                                    </p:anim>
                                    <p:anim calcmode="lin" valueType="num">
                                      <p:cBhvr>
                                        <p:cTn id="84" dur="1000" fill="hold"/>
                                        <p:tgtEl>
                                          <p:spTgt spid="2462728"/>
                                        </p:tgtEl>
                                        <p:attrNameLst>
                                          <p:attrName>ppt_h</p:attrName>
                                        </p:attrNameLst>
                                      </p:cBhvr>
                                      <p:tavLst>
                                        <p:tav tm="0">
                                          <p:val>
                                            <p:strVal val="#ppt_h"/>
                                          </p:val>
                                        </p:tav>
                                        <p:tav tm="100000">
                                          <p:val>
                                            <p:strVal val="#ppt_h"/>
                                          </p:val>
                                        </p:tav>
                                      </p:tavLst>
                                    </p:anim>
                                    <p:animEffect transition="in" filter="fade">
                                      <p:cBhvr>
                                        <p:cTn id="85" dur="1000"/>
                                        <p:tgtEl>
                                          <p:spTgt spid="24627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2723" grpId="0" build="p"/>
      <p:bldP spid="2462726" grpId="0" autoUpdateAnimBg="0"/>
      <p:bldP spid="2462728"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 name="幻灯片编号占位符 7"/>
          <p:cNvSpPr>
            <a:spLocks noGrp="1"/>
          </p:cNvSpPr>
          <p:nvPr>
            <p:ph type="sldNum" sz="quarter" idx="12"/>
          </p:nvPr>
        </p:nvSpPr>
        <p:spPr/>
        <p:txBody>
          <a:bodyPr/>
          <a:lstStyle/>
          <a:p>
            <a:pPr>
              <a:defRPr/>
            </a:pPr>
            <a:fld id="{4E8203A1-CCD9-2548-A641-16D504C74BD2}" type="slidenum">
              <a:rPr lang="en-US" altLang="zh-CN"/>
              <a:t>114</a:t>
            </a:fld>
            <a:endParaRPr lang="en-US" altLang="zh-CN"/>
          </a:p>
        </p:txBody>
      </p:sp>
      <p:sp>
        <p:nvSpPr>
          <p:cNvPr id="2463746" name="Rectangle 2"/>
          <p:cNvSpPr>
            <a:spLocks noGrp="1" noChangeArrowheads="1"/>
          </p:cNvSpPr>
          <p:nvPr>
            <p:ph type="title"/>
          </p:nvPr>
        </p:nvSpPr>
        <p:spPr/>
        <p:txBody>
          <a:bodyPr/>
          <a:lstStyle/>
          <a:p>
            <a:pPr>
              <a:defRPr/>
            </a:pPr>
            <a:r>
              <a:rPr lang="zh-CN" altLang="en-US" dirty="0">
                <a:latin typeface="宋体" panose="02010600030101010101" pitchFamily="2" charset="-122"/>
              </a:rPr>
              <a:t>第一节 </a:t>
            </a:r>
            <a:r>
              <a:rPr lang="zh-CN" altLang="en-US" dirty="0">
                <a:latin typeface="黑体" panose="02010609060101010101" charset="-122"/>
              </a:rPr>
              <a:t>分销需求预测</a:t>
            </a:r>
            <a:r>
              <a:rPr lang="en-US" altLang="zh-CN" dirty="0">
                <a:cs typeface="Times New Roman" panose="02020603050405020304" charset="0"/>
              </a:rPr>
              <a:t>: </a:t>
            </a:r>
            <a:r>
              <a:rPr lang="zh-CN" altLang="en-US" sz="2000" dirty="0">
                <a:solidFill>
                  <a:srgbClr val="FF0000"/>
                </a:solidFill>
                <a:cs typeface="Times New Roman" panose="02020603050405020304" charset="0"/>
              </a:rPr>
              <a:t>平滑预测</a:t>
            </a:r>
            <a:endParaRPr lang="zh-CN" altLang="en-US" dirty="0">
              <a:solidFill>
                <a:srgbClr val="FF0000"/>
              </a:solidFill>
              <a:cs typeface="Times New Roman" panose="02020603050405020304" charset="0"/>
            </a:endParaRPr>
          </a:p>
        </p:txBody>
      </p:sp>
      <p:sp>
        <p:nvSpPr>
          <p:cNvPr id="2463747" name="Rectangle 3"/>
          <p:cNvSpPr>
            <a:spLocks noGrp="1" noChangeArrowheads="1"/>
          </p:cNvSpPr>
          <p:nvPr>
            <p:ph type="body" sz="half" idx="1"/>
          </p:nvPr>
        </p:nvSpPr>
        <p:spPr>
          <a:xfrm>
            <a:off x="227831" y="748845"/>
            <a:ext cx="2471738" cy="1330325"/>
          </a:xfrm>
        </p:spPr>
        <p:txBody>
          <a:bodyPr/>
          <a:lstStyle/>
          <a:p>
            <a:pPr>
              <a:defRPr/>
            </a:pPr>
            <a:r>
              <a:rPr lang="zh-CN" altLang="en-US" b="0">
                <a:solidFill>
                  <a:srgbClr val="000099"/>
                </a:solidFill>
              </a:rPr>
              <a:t>时间序列</a:t>
            </a:r>
            <a:endParaRPr lang="zh-CN" altLang="en-US" b="0"/>
          </a:p>
        </p:txBody>
      </p:sp>
      <p:graphicFrame>
        <p:nvGraphicFramePr>
          <p:cNvPr id="2463748" name="Group 4"/>
          <p:cNvGraphicFramePr>
            <a:graphicFrameLocks noGrp="1"/>
          </p:cNvGraphicFramePr>
          <p:nvPr>
            <p:ph sz="quarter" idx="3"/>
          </p:nvPr>
        </p:nvGraphicFramePr>
        <p:xfrm>
          <a:off x="467544" y="1323520"/>
          <a:ext cx="1800225" cy="4291016"/>
        </p:xfrm>
        <a:graphic>
          <a:graphicData uri="http://schemas.openxmlformats.org/drawingml/2006/table">
            <a:tbl>
              <a:tblPr/>
              <a:tblGrid>
                <a:gridCol w="714375">
                  <a:extLst>
                    <a:ext uri="{9D8B030D-6E8A-4147-A177-3AD203B41FA5}">
                      <a16:colId xmlns:a16="http://schemas.microsoft.com/office/drawing/2014/main" val="20000"/>
                    </a:ext>
                  </a:extLst>
                </a:gridCol>
                <a:gridCol w="1085850">
                  <a:extLst>
                    <a:ext uri="{9D8B030D-6E8A-4147-A177-3AD203B41FA5}">
                      <a16:colId xmlns:a16="http://schemas.microsoft.com/office/drawing/2014/main" val="20001"/>
                    </a:ext>
                  </a:extLst>
                </a:gridCol>
              </a:tblGrid>
              <a:tr h="566900">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pPr>
                      <a:r>
                        <a:rPr kumimoji="1" lang="zh-CN" altLang="en-US"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月份</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BEAAC"/>
                    </a:solidFill>
                  </a:tcPr>
                </a:tc>
                <a:tc>
                  <a:txBody>
                    <a:bodyPr/>
                    <a:lstStyle/>
                    <a:p>
                      <a:pPr marL="0" marR="0" lvl="0" indent="0" algn="ctr" defTabSz="914400" rtl="0" eaLnBrk="1" fontAlgn="base" latinLnBrk="0" hangingPunct="1">
                        <a:lnSpc>
                          <a:spcPct val="80000"/>
                        </a:lnSpc>
                        <a:spcBef>
                          <a:spcPct val="10000"/>
                        </a:spcBef>
                        <a:spcAft>
                          <a:spcPct val="0"/>
                        </a:spcAft>
                        <a:buClr>
                          <a:srgbClr val="FF0000"/>
                        </a:buClr>
                        <a:buSzTx/>
                        <a:buFontTx/>
                        <a:buNone/>
                      </a:pPr>
                      <a:r>
                        <a:rPr kumimoji="1" lang="zh-CN" altLang="en-US"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实际销量</a:t>
                      </a:r>
                      <a:endParaRPr kumimoji="1" lang="en-US" altLang="zh-CN"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p>
                      <a:pPr marL="0" marR="0" lvl="0" indent="0" algn="ctr" defTabSz="914400" rtl="0" eaLnBrk="1" fontAlgn="base" latinLnBrk="0" hangingPunct="1">
                        <a:lnSpc>
                          <a:spcPct val="80000"/>
                        </a:lnSpc>
                        <a:spcBef>
                          <a:spcPct val="10000"/>
                        </a:spcBef>
                        <a:spcAft>
                          <a:spcPct val="0"/>
                        </a:spcAft>
                        <a:buClr>
                          <a:srgbClr val="FF0000"/>
                        </a:buClr>
                        <a:buSzTx/>
                        <a:buFontTx/>
                        <a:buNone/>
                      </a:pPr>
                      <a:r>
                        <a:rPr kumimoji="1" lang="en-US" altLang="zh-CN"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r>
                        <a:rPr kumimoji="1" lang="zh-CN" altLang="en-US"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百台</a:t>
                      </a:r>
                      <a:r>
                        <a:rPr kumimoji="1" lang="en-US" altLang="zh-CN"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p>
                  </a:txBody>
                  <a:tcPr marL="18000" marR="18000" marT="18001" marB="18001" horzOverflow="overflow">
                    <a:lnL w="127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BEAAC"/>
                    </a:solidFill>
                  </a:tcPr>
                </a:tc>
                <a:extLst>
                  <a:ext uri="{0D108BD9-81ED-4DB2-BD59-A6C34878D82A}">
                    <a16:rowId xmlns:a16="http://schemas.microsoft.com/office/drawing/2014/main" val="10000"/>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1</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20</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a:noFill/>
                    </a:lnB>
                    <a:lnTlToBr>
                      <a:noFill/>
                    </a:lnTlToBr>
                    <a:lnBlToTr>
                      <a:noFill/>
                    </a:lnBlToTr>
                    <a:solidFill>
                      <a:srgbClr val="EBEAAC"/>
                    </a:solidFill>
                  </a:tcPr>
                </a:tc>
                <a:extLst>
                  <a:ext uri="{0D108BD9-81ED-4DB2-BD59-A6C34878D82A}">
                    <a16:rowId xmlns:a16="http://schemas.microsoft.com/office/drawing/2014/main" val="10001"/>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21</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2"/>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23</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3"/>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4</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24</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4"/>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5"/>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6</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27</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6"/>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7"/>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8"/>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09"/>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28</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10"/>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11</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27</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solidFill>
                      <a:srgbClr val="EBEAAC"/>
                    </a:solidFill>
                  </a:tcPr>
                </a:tc>
                <a:extLst>
                  <a:ext uri="{0D108BD9-81ED-4DB2-BD59-A6C34878D82A}">
                    <a16:rowId xmlns:a16="http://schemas.microsoft.com/office/drawing/2014/main" val="10011"/>
                  </a:ext>
                </a:extLst>
              </a:tr>
              <a:tr h="310343">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rPr>
                        <a:t>12</a:t>
                      </a:r>
                    </a:p>
                  </a:txBody>
                  <a:tcPr marL="18000" marR="18000" marT="18001" marB="18001" anchor="ctr" anchorCtr="1" horzOverflow="overflow">
                    <a:lnL cap="flat">
                      <a:noFill/>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BEAAC"/>
                    </a:solid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29</a:t>
                      </a:r>
                      <a:endPar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anchorCtr="1" horzOverflow="overflow">
                    <a:lnL w="12700" cap="flat" cmpd="sng" algn="ctr">
                      <a:solidFill>
                        <a:schemeClr val="tx1"/>
                      </a:solidFill>
                      <a:prstDash val="solid"/>
                      <a:round/>
                      <a:headEnd type="none" w="med" len="med"/>
                      <a:tailEnd type="none" w="med" len="med"/>
                    </a:lnL>
                    <a:lnR cap="flat">
                      <a:noFill/>
                    </a:lnR>
                    <a:lnT>
                      <a:noFill/>
                    </a:lnT>
                    <a:lnB w="28575" cap="flat" cmpd="sng" algn="ctr">
                      <a:solidFill>
                        <a:schemeClr val="tx1"/>
                      </a:solidFill>
                      <a:prstDash val="solid"/>
                      <a:round/>
                      <a:headEnd type="none" w="med" len="med"/>
                      <a:tailEnd type="none" w="med" len="med"/>
                    </a:lnB>
                    <a:lnTlToBr>
                      <a:noFill/>
                    </a:lnTlToBr>
                    <a:lnBlToTr>
                      <a:noFill/>
                    </a:lnBlToTr>
                    <a:solidFill>
                      <a:srgbClr val="EBEAAC"/>
                    </a:solidFill>
                  </a:tcPr>
                </a:tc>
                <a:extLst>
                  <a:ext uri="{0D108BD9-81ED-4DB2-BD59-A6C34878D82A}">
                    <a16:rowId xmlns:a16="http://schemas.microsoft.com/office/drawing/2014/main" val="10012"/>
                  </a:ext>
                </a:extLst>
              </a:tr>
            </a:tbl>
          </a:graphicData>
        </a:graphic>
      </p:graphicFrame>
      <p:sp>
        <p:nvSpPr>
          <p:cNvPr id="2463805" name="Rectangle 61"/>
          <p:cNvSpPr>
            <a:spLocks noChangeArrowheads="1"/>
          </p:cNvSpPr>
          <p:nvPr/>
        </p:nvSpPr>
        <p:spPr bwMode="auto">
          <a:xfrm>
            <a:off x="2626544" y="739320"/>
            <a:ext cx="2012950" cy="420688"/>
          </a:xfrm>
          <a:prstGeom prst="rect">
            <a:avLst/>
          </a:prstGeom>
          <a:noFill/>
          <a:ln>
            <a:noFill/>
          </a:ln>
          <a:effectLst/>
        </p:spPr>
        <p:txBody>
          <a:bodyPr wrap="none">
            <a:spAutoFit/>
          </a:bodyPr>
          <a:lstStyle/>
          <a:p>
            <a:pPr marL="342900" indent="-342900">
              <a:lnSpc>
                <a:spcPct val="90000"/>
              </a:lnSpc>
              <a:defRPr/>
            </a:pPr>
            <a:r>
              <a:rPr lang="zh-CN" altLang="en-US" sz="2400">
                <a:solidFill>
                  <a:srgbClr val="000099"/>
                </a:solidFill>
                <a:ea typeface="黑体" panose="02010609060101010101" charset="-122"/>
                <a:cs typeface="黑体" panose="02010609060101010101" charset="-122"/>
              </a:rPr>
              <a:t>简单移动平均</a:t>
            </a:r>
          </a:p>
        </p:txBody>
      </p:sp>
      <p:graphicFrame>
        <p:nvGraphicFramePr>
          <p:cNvPr id="2463806" name="Group 62"/>
          <p:cNvGraphicFramePr>
            <a:graphicFrameLocks noGrp="1"/>
          </p:cNvGraphicFramePr>
          <p:nvPr/>
        </p:nvGraphicFramePr>
        <p:xfrm>
          <a:off x="2338983" y="1229858"/>
          <a:ext cx="2611662" cy="4308350"/>
        </p:xfrm>
        <a:graphic>
          <a:graphicData uri="http://schemas.openxmlformats.org/drawingml/2006/table">
            <a:tbl>
              <a:tblPr/>
              <a:tblGrid>
                <a:gridCol w="1397224">
                  <a:extLst>
                    <a:ext uri="{9D8B030D-6E8A-4147-A177-3AD203B41FA5}">
                      <a16:colId xmlns:a16="http://schemas.microsoft.com/office/drawing/2014/main" val="20000"/>
                    </a:ext>
                  </a:extLst>
                </a:gridCol>
                <a:gridCol w="1214438">
                  <a:extLst>
                    <a:ext uri="{9D8B030D-6E8A-4147-A177-3AD203B41FA5}">
                      <a16:colId xmlns:a16="http://schemas.microsoft.com/office/drawing/2014/main" val="20001"/>
                    </a:ext>
                  </a:extLst>
                </a:gridCol>
              </a:tblGrid>
              <a:tr h="576659">
                <a:tc>
                  <a:txBody>
                    <a:bodyPr/>
                    <a:lstStyle/>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zh-CN" altLang="en-US"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预测销量</a:t>
                      </a:r>
                      <a:endPar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r>
                        <a:rPr kumimoji="1" lang="en-US" altLang="zh-CN" sz="2000" b="1" i="0" u="none" strike="noStrike" cap="none" normalizeH="0" baseline="0" dirty="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3</a:t>
                      </a:r>
                      <a:r>
                        <a:rPr kumimoji="1" lang="zh-CN" altLang="en-US"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月平滑</a:t>
                      </a: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p>
                  </a:txBody>
                  <a:tcPr marL="18000" marR="18000" marT="17995" marB="17995" anchor="ctr" horzOverflow="overflow">
                    <a:lnL cap="flat">
                      <a:noFill/>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zh-CN" altLang="en-US"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预测销量</a:t>
                      </a:r>
                      <a:endPar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r>
                        <a:rPr kumimoji="1" lang="en-US" altLang="zh-CN" sz="2000" b="1" i="0" u="none" strike="noStrike" cap="none" normalizeH="0" baseline="0" dirty="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4</a:t>
                      </a:r>
                      <a:r>
                        <a:rPr kumimoji="1" lang="zh-CN" altLang="en-US"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月平滑</a:t>
                      </a: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p>
                  </a:txBody>
                  <a:tcPr marL="18000" marR="18000" marT="17995" marB="17995" horzOverflow="overflow">
                    <a:lnL w="127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297">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10297">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297">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extLst>
                  <a:ext uri="{0D108BD9-81ED-4DB2-BD59-A6C34878D82A}">
                    <a16:rowId xmlns:a16="http://schemas.microsoft.com/office/drawing/2014/main" val="10011"/>
                  </a:ext>
                </a:extLst>
              </a:tr>
              <a:tr h="310297">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cap="flat">
                      <a:noFill/>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t" latinLnBrk="0" hangingPunct="1">
                        <a:lnSpc>
                          <a:spcPct val="90000"/>
                        </a:lnSpc>
                        <a:spcBef>
                          <a:spcPct val="0"/>
                        </a:spcBef>
                        <a:spcAft>
                          <a:spcPct val="0"/>
                        </a:spcAft>
                        <a:buClrTx/>
                        <a:buSzTx/>
                        <a:buFontTx/>
                        <a:buNone/>
                      </a:pPr>
                      <a:endParaRPr kumimoji="1" lang="zh-CN" altLang="en-US" sz="2000" b="1" i="0" u="none" strike="noStrike" cap="none" normalizeH="0" baseline="0" dirty="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95" marB="17995" anchor="ctr" anchorCtr="1" horzOverflow="overflow">
                    <a:lnL w="12700" cap="flat" cmpd="sng" algn="ctr">
                      <a:solidFill>
                        <a:schemeClr val="tx1"/>
                      </a:solidFill>
                      <a:prstDash val="solid"/>
                      <a:round/>
                      <a:headEnd type="none" w="med" len="med"/>
                      <a:tailEnd type="none" w="med" len="med"/>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463863" name="AutoShape 119"/>
          <p:cNvSpPr/>
          <p:nvPr/>
        </p:nvSpPr>
        <p:spPr bwMode="auto">
          <a:xfrm>
            <a:off x="2050281" y="1890258"/>
            <a:ext cx="71438" cy="792162"/>
          </a:xfrm>
          <a:prstGeom prst="rightBrace">
            <a:avLst>
              <a:gd name="adj1" fmla="val 92407"/>
              <a:gd name="adj2" fmla="val 50000"/>
            </a:avLst>
          </a:prstGeom>
          <a:noFill/>
          <a:ln w="9525">
            <a:solidFill>
              <a:srgbClr val="FF0000"/>
            </a:solidFill>
            <a:round/>
            <a:tailEnd type="arrow" w="med" len="med"/>
          </a:ln>
          <a:effectLst/>
        </p:spPr>
        <p:txBody>
          <a:bodyPr wrap="none" anchor="ctr"/>
          <a:lstStyle/>
          <a:p>
            <a:pPr>
              <a:defRPr/>
            </a:pPr>
            <a:endParaRPr lang="zh-CN" altLang="en-US"/>
          </a:p>
        </p:txBody>
      </p:sp>
      <p:sp>
        <p:nvSpPr>
          <p:cNvPr id="2463864" name="Line 120"/>
          <p:cNvSpPr>
            <a:spLocks noChangeShapeType="1"/>
          </p:cNvSpPr>
          <p:nvPr/>
        </p:nvSpPr>
        <p:spPr bwMode="auto">
          <a:xfrm>
            <a:off x="2194744" y="2310945"/>
            <a:ext cx="719137" cy="574675"/>
          </a:xfrm>
          <a:prstGeom prst="line">
            <a:avLst/>
          </a:prstGeom>
          <a:noFill/>
          <a:ln w="9525">
            <a:solidFill>
              <a:srgbClr val="FF0000"/>
            </a:solidFill>
            <a:round/>
            <a:tailEnd type="triangle" w="med" len="med"/>
          </a:ln>
          <a:effectLst/>
        </p:spPr>
        <p:txBody>
          <a:bodyPr/>
          <a:lstStyle/>
          <a:p>
            <a:pPr>
              <a:defRPr/>
            </a:pPr>
            <a:endParaRPr lang="zh-CN" altLang="en-US"/>
          </a:p>
        </p:txBody>
      </p:sp>
      <p:sp>
        <p:nvSpPr>
          <p:cNvPr id="2463865" name="AutoShape 121"/>
          <p:cNvSpPr/>
          <p:nvPr/>
        </p:nvSpPr>
        <p:spPr bwMode="auto">
          <a:xfrm>
            <a:off x="2194744" y="2179183"/>
            <a:ext cx="71437" cy="792162"/>
          </a:xfrm>
          <a:prstGeom prst="rightBrace">
            <a:avLst>
              <a:gd name="adj1" fmla="val 92408"/>
              <a:gd name="adj2" fmla="val 50000"/>
            </a:avLst>
          </a:prstGeom>
          <a:noFill/>
          <a:ln w="9525">
            <a:solidFill>
              <a:srgbClr val="00B400"/>
            </a:solidFill>
            <a:round/>
            <a:tailEnd type="arrow" w="med" len="med"/>
          </a:ln>
          <a:effectLst/>
        </p:spPr>
        <p:txBody>
          <a:bodyPr wrap="none" anchor="ctr"/>
          <a:lstStyle/>
          <a:p>
            <a:pPr>
              <a:defRPr/>
            </a:pPr>
            <a:endParaRPr lang="zh-CN" altLang="en-US"/>
          </a:p>
        </p:txBody>
      </p:sp>
      <p:sp>
        <p:nvSpPr>
          <p:cNvPr id="2463866" name="Line 122"/>
          <p:cNvSpPr>
            <a:spLocks noChangeShapeType="1"/>
          </p:cNvSpPr>
          <p:nvPr/>
        </p:nvSpPr>
        <p:spPr bwMode="auto">
          <a:xfrm>
            <a:off x="2266181" y="2610983"/>
            <a:ext cx="576263" cy="576262"/>
          </a:xfrm>
          <a:prstGeom prst="line">
            <a:avLst/>
          </a:prstGeom>
          <a:noFill/>
          <a:ln w="9525">
            <a:solidFill>
              <a:srgbClr val="00B400"/>
            </a:solidFill>
            <a:round/>
            <a:tailEnd type="triangle" w="med" len="med"/>
          </a:ln>
          <a:effectLst/>
        </p:spPr>
        <p:txBody>
          <a:bodyPr/>
          <a:lstStyle/>
          <a:p>
            <a:pPr>
              <a:defRPr/>
            </a:pPr>
            <a:endParaRPr lang="zh-CN" altLang="en-US"/>
          </a:p>
        </p:txBody>
      </p:sp>
      <p:sp>
        <p:nvSpPr>
          <p:cNvPr id="2463867" name="Rectangle 123"/>
          <p:cNvSpPr>
            <a:spLocks noChangeArrowheads="1"/>
          </p:cNvSpPr>
          <p:nvPr/>
        </p:nvSpPr>
        <p:spPr bwMode="auto">
          <a:xfrm>
            <a:off x="4858569" y="726620"/>
            <a:ext cx="2012950" cy="420688"/>
          </a:xfrm>
          <a:prstGeom prst="rect">
            <a:avLst/>
          </a:prstGeom>
          <a:noFill/>
          <a:ln>
            <a:noFill/>
          </a:ln>
          <a:effectLst/>
        </p:spPr>
        <p:txBody>
          <a:bodyPr wrap="none">
            <a:spAutoFit/>
          </a:bodyPr>
          <a:lstStyle/>
          <a:p>
            <a:pPr marL="342900" indent="-342900">
              <a:lnSpc>
                <a:spcPct val="90000"/>
              </a:lnSpc>
              <a:defRPr/>
            </a:pPr>
            <a:r>
              <a:rPr lang="zh-CN" altLang="en-US" sz="2400">
                <a:solidFill>
                  <a:srgbClr val="000099"/>
                </a:solidFill>
                <a:ea typeface="黑体" panose="02010609060101010101" charset="-122"/>
                <a:cs typeface="黑体" panose="02010609060101010101" charset="-122"/>
              </a:rPr>
              <a:t>加权移动平均</a:t>
            </a:r>
          </a:p>
        </p:txBody>
      </p:sp>
      <p:sp>
        <p:nvSpPr>
          <p:cNvPr id="2463868" name="Rectangle 124"/>
          <p:cNvSpPr>
            <a:spLocks noChangeArrowheads="1"/>
          </p:cNvSpPr>
          <p:nvPr/>
        </p:nvSpPr>
        <p:spPr bwMode="auto">
          <a:xfrm>
            <a:off x="2912294" y="5712961"/>
            <a:ext cx="1860550" cy="595313"/>
          </a:xfrm>
          <a:prstGeom prst="rect">
            <a:avLst/>
          </a:prstGeom>
          <a:noFill/>
          <a:ln>
            <a:noFill/>
          </a:ln>
          <a:effectLst/>
        </p:spPr>
        <p:txBody>
          <a:bodyPr lIns="0" tIns="0" rIns="0" bIns="0">
            <a:spAutoFit/>
            <a:flatTx/>
          </a:bodyPr>
          <a:lstStyle/>
          <a:p>
            <a:pPr algn="l">
              <a:lnSpc>
                <a:spcPct val="80000"/>
              </a:lnSpc>
              <a:buClr>
                <a:schemeClr val="accent1"/>
              </a:buClr>
              <a:buFontTx/>
              <a:buChar char="•"/>
              <a:defRPr/>
            </a:pPr>
            <a:r>
              <a:rPr lang="en-US" altLang="zh-CN" sz="1400" b="1" dirty="0">
                <a:solidFill>
                  <a:srgbClr val="000099"/>
                </a:solidFill>
              </a:rPr>
              <a:t> </a:t>
            </a:r>
            <a:r>
              <a:rPr lang="zh-CN" altLang="en-US" sz="1400" b="1" dirty="0">
                <a:solidFill>
                  <a:srgbClr val="000099"/>
                </a:solidFill>
              </a:rPr>
              <a:t>关键是选择移动时区</a:t>
            </a:r>
            <a:endParaRPr lang="en-US" altLang="zh-CN" sz="1400" b="1" dirty="0">
              <a:solidFill>
                <a:srgbClr val="000099"/>
              </a:solidFill>
            </a:endParaRPr>
          </a:p>
          <a:p>
            <a:pPr algn="l">
              <a:lnSpc>
                <a:spcPct val="80000"/>
              </a:lnSpc>
              <a:buClr>
                <a:schemeClr val="accent1"/>
              </a:buClr>
              <a:buFontTx/>
              <a:buChar char="•"/>
              <a:defRPr/>
            </a:pPr>
            <a:r>
              <a:rPr lang="en-US" altLang="zh-CN" sz="1400" b="1" dirty="0">
                <a:solidFill>
                  <a:srgbClr val="000099"/>
                </a:solidFill>
              </a:rPr>
              <a:t> </a:t>
            </a:r>
            <a:r>
              <a:rPr lang="zh-CN" altLang="en-US" sz="1400" b="1" dirty="0">
                <a:solidFill>
                  <a:srgbClr val="000099"/>
                </a:solidFill>
              </a:rPr>
              <a:t>追求稳定性</a:t>
            </a:r>
            <a:r>
              <a:rPr lang="en-US" altLang="zh-CN" sz="1400" b="1" dirty="0">
                <a:solidFill>
                  <a:srgbClr val="000099"/>
                </a:solidFill>
              </a:rPr>
              <a:t>,</a:t>
            </a:r>
            <a:r>
              <a:rPr lang="zh-CN" altLang="en-US" sz="1400" b="1" dirty="0">
                <a:solidFill>
                  <a:srgbClr val="000099"/>
                </a:solidFill>
              </a:rPr>
              <a:t>时区大点</a:t>
            </a:r>
            <a:endParaRPr lang="en-US" altLang="zh-CN" sz="1400" b="1" dirty="0">
              <a:solidFill>
                <a:srgbClr val="000099"/>
              </a:solidFill>
            </a:endParaRPr>
          </a:p>
          <a:p>
            <a:pPr algn="l">
              <a:lnSpc>
                <a:spcPct val="80000"/>
              </a:lnSpc>
              <a:buClr>
                <a:schemeClr val="accent1"/>
              </a:buClr>
              <a:buFontTx/>
              <a:buChar char="•"/>
              <a:defRPr/>
            </a:pPr>
            <a:r>
              <a:rPr lang="en-US" altLang="zh-CN" sz="1400" b="1" dirty="0">
                <a:solidFill>
                  <a:srgbClr val="000099"/>
                </a:solidFill>
              </a:rPr>
              <a:t> </a:t>
            </a:r>
            <a:r>
              <a:rPr lang="zh-CN" altLang="en-US" sz="1400" b="1" dirty="0">
                <a:solidFill>
                  <a:srgbClr val="000099"/>
                </a:solidFill>
              </a:rPr>
              <a:t>体现响应性</a:t>
            </a:r>
            <a:r>
              <a:rPr lang="en-US" altLang="zh-CN" sz="1400" b="1" dirty="0">
                <a:solidFill>
                  <a:srgbClr val="000099"/>
                </a:solidFill>
              </a:rPr>
              <a:t>,</a:t>
            </a:r>
            <a:r>
              <a:rPr lang="zh-CN" altLang="en-US" sz="1400" b="1" dirty="0">
                <a:solidFill>
                  <a:srgbClr val="000099"/>
                </a:solidFill>
              </a:rPr>
              <a:t>时区小点</a:t>
            </a:r>
          </a:p>
        </p:txBody>
      </p:sp>
      <p:graphicFrame>
        <p:nvGraphicFramePr>
          <p:cNvPr id="2463869" name="Group 125"/>
          <p:cNvGraphicFramePr>
            <a:graphicFrameLocks noGrp="1"/>
          </p:cNvGraphicFramePr>
          <p:nvPr/>
        </p:nvGraphicFramePr>
        <p:xfrm>
          <a:off x="5218931" y="1229858"/>
          <a:ext cx="1368425" cy="4308480"/>
        </p:xfrm>
        <a:graphic>
          <a:graphicData uri="http://schemas.openxmlformats.org/drawingml/2006/table">
            <a:tbl>
              <a:tblPr/>
              <a:tblGrid>
                <a:gridCol w="1368425">
                  <a:extLst>
                    <a:ext uri="{9D8B030D-6E8A-4147-A177-3AD203B41FA5}">
                      <a16:colId xmlns:a16="http://schemas.microsoft.com/office/drawing/2014/main" val="20000"/>
                    </a:ext>
                  </a:extLst>
                </a:gridCol>
              </a:tblGrid>
              <a:tr h="584639">
                <a:tc>
                  <a:txBody>
                    <a:bodyPr/>
                    <a:lstStyle/>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zh-CN" altLang="en-US"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预测销量</a:t>
                      </a:r>
                      <a:endParaRPr kumimoji="1" lang="en-US" altLang="zh-CN"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(0.2,0.3,0.5</a:t>
                      </a:r>
                      <a:r>
                        <a:rPr kumimoji="1" lang="en-US" altLang="zh-CN" sz="2000" b="1"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p>
                  </a:txBody>
                  <a:tcPr marL="18000" marR="18000" marT="18000" marB="18000" anchor="ctr" horzOverflow="overflow">
                    <a:lnL cap="flat">
                      <a:noFill/>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320">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10320">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320">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endParaRPr kumimoji="1" lang="zh-CN" altLang="en-US" sz="2000" b="1" i="0" u="none" strike="noStrike" cap="none" normalizeH="0" baseline="0">
                        <a:ln>
                          <a:noFill/>
                        </a:ln>
                        <a:solidFill>
                          <a:srgbClr val="000000"/>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11"/>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0" marB="18000" anchor="ctr" anchorCtr="1" horzOverflow="overflow">
                    <a:lnL cap="flat">
                      <a:noFill/>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463912" name="Rectangle 168"/>
          <p:cNvSpPr>
            <a:spLocks noChangeArrowheads="1"/>
          </p:cNvSpPr>
          <p:nvPr/>
        </p:nvSpPr>
        <p:spPr bwMode="auto">
          <a:xfrm>
            <a:off x="5074469" y="5614536"/>
            <a:ext cx="1873250" cy="706438"/>
          </a:xfrm>
          <a:prstGeom prst="rect">
            <a:avLst/>
          </a:prstGeom>
          <a:noFill/>
          <a:ln>
            <a:noFill/>
          </a:ln>
          <a:effectLst/>
        </p:spPr>
        <p:txBody>
          <a:bodyPr/>
          <a:lstStyle/>
          <a:p>
            <a:pPr marL="342900" indent="-342900" algn="just">
              <a:lnSpc>
                <a:spcPct val="90000"/>
              </a:lnSpc>
              <a:spcBef>
                <a:spcPct val="10000"/>
              </a:spcBef>
              <a:buClr>
                <a:srgbClr val="FF0000"/>
              </a:buClr>
              <a:defRPr/>
            </a:pPr>
            <a:r>
              <a:rPr lang="zh-CN" altLang="en-US" sz="1400" b="1">
                <a:solidFill>
                  <a:srgbClr val="000099"/>
                </a:solidFill>
              </a:rPr>
              <a:t>强调最近数据作用</a:t>
            </a:r>
            <a:endParaRPr lang="en-US" altLang="zh-CN" sz="1400" b="1">
              <a:solidFill>
                <a:srgbClr val="000099"/>
              </a:solidFill>
            </a:endParaRPr>
          </a:p>
          <a:p>
            <a:pPr marL="342900" indent="-342900" algn="just">
              <a:lnSpc>
                <a:spcPct val="90000"/>
              </a:lnSpc>
              <a:spcBef>
                <a:spcPct val="10000"/>
              </a:spcBef>
              <a:buClr>
                <a:srgbClr val="FF0000"/>
              </a:buClr>
              <a:defRPr/>
            </a:pPr>
            <a:r>
              <a:rPr lang="zh-CN" altLang="en-US" sz="1400" b="1">
                <a:solidFill>
                  <a:srgbClr val="000099"/>
                </a:solidFill>
              </a:rPr>
              <a:t>近期加权因子取大</a:t>
            </a:r>
            <a:endParaRPr lang="en-US" altLang="zh-CN" sz="1400" b="1">
              <a:solidFill>
                <a:srgbClr val="000099"/>
              </a:solidFill>
            </a:endParaRPr>
          </a:p>
          <a:p>
            <a:pPr marL="342900" indent="-342900" algn="l">
              <a:lnSpc>
                <a:spcPct val="90000"/>
              </a:lnSpc>
              <a:spcBef>
                <a:spcPct val="10000"/>
              </a:spcBef>
              <a:buClr>
                <a:srgbClr val="FF0000"/>
              </a:buClr>
              <a:defRPr/>
            </a:pPr>
            <a:r>
              <a:rPr lang="zh-CN" altLang="en-US" sz="1400" b="1">
                <a:solidFill>
                  <a:srgbClr val="000099"/>
                </a:solidFill>
              </a:rPr>
              <a:t>预测值响应性较好</a:t>
            </a:r>
          </a:p>
        </p:txBody>
      </p:sp>
      <p:sp>
        <p:nvSpPr>
          <p:cNvPr id="2463913" name="Rectangle 169"/>
          <p:cNvSpPr>
            <a:spLocks noChangeArrowheads="1"/>
          </p:cNvSpPr>
          <p:nvPr/>
        </p:nvSpPr>
        <p:spPr bwMode="auto">
          <a:xfrm>
            <a:off x="6949306" y="655183"/>
            <a:ext cx="2012950" cy="566737"/>
          </a:xfrm>
          <a:prstGeom prst="rect">
            <a:avLst/>
          </a:prstGeom>
          <a:noFill/>
          <a:ln>
            <a:noFill/>
          </a:ln>
          <a:effectLst/>
        </p:spPr>
        <p:txBody>
          <a:bodyPr wrap="none">
            <a:spAutoFit/>
          </a:bodyPr>
          <a:lstStyle/>
          <a:p>
            <a:pPr marL="342900" indent="-342900">
              <a:lnSpc>
                <a:spcPct val="90000"/>
              </a:lnSpc>
              <a:defRPr/>
            </a:pPr>
            <a:r>
              <a:rPr lang="zh-CN" altLang="en-US" sz="2400">
                <a:solidFill>
                  <a:srgbClr val="000099"/>
                </a:solidFill>
                <a:ea typeface="黑体" panose="02010609060101010101" charset="-122"/>
                <a:cs typeface="黑体" panose="02010609060101010101" charset="-122"/>
              </a:rPr>
              <a:t>一次指数平滑</a:t>
            </a:r>
            <a:endParaRPr lang="en-US" altLang="zh-CN" sz="2400">
              <a:solidFill>
                <a:srgbClr val="000099"/>
              </a:solidFill>
              <a:ea typeface="黑体" panose="02010609060101010101" charset="-122"/>
              <a:cs typeface="黑体" panose="02010609060101010101" charset="-122"/>
            </a:endParaRPr>
          </a:p>
          <a:p>
            <a:pPr marL="342900" indent="-342900">
              <a:lnSpc>
                <a:spcPct val="80000"/>
              </a:lnSpc>
              <a:spcBef>
                <a:spcPct val="0"/>
              </a:spcBef>
              <a:defRPr/>
            </a:pPr>
            <a:r>
              <a:rPr lang="en-US" altLang="zh-CN">
                <a:solidFill>
                  <a:srgbClr val="000099"/>
                </a:solidFill>
                <a:sym typeface="Symbol" panose="05050102010706020507" charset="0"/>
              </a:rPr>
              <a:t></a:t>
            </a:r>
            <a:r>
              <a:rPr lang="en-US" altLang="zh-CN">
                <a:solidFill>
                  <a:srgbClr val="000099"/>
                </a:solidFill>
              </a:rPr>
              <a:t>(</a:t>
            </a:r>
            <a:r>
              <a:rPr lang="zh-CN" altLang="en-US">
                <a:solidFill>
                  <a:srgbClr val="000099"/>
                </a:solidFill>
              </a:rPr>
              <a:t>上期实值</a:t>
            </a:r>
            <a:r>
              <a:rPr lang="en-US" altLang="zh-CN">
                <a:solidFill>
                  <a:srgbClr val="000099"/>
                </a:solidFill>
              </a:rPr>
              <a:t>)+(1-</a:t>
            </a:r>
            <a:r>
              <a:rPr lang="en-US" altLang="zh-CN">
                <a:solidFill>
                  <a:srgbClr val="000099"/>
                </a:solidFill>
                <a:sym typeface="Symbol" panose="05050102010706020507" charset="0"/>
              </a:rPr>
              <a:t></a:t>
            </a:r>
            <a:r>
              <a:rPr lang="en-US" altLang="zh-CN">
                <a:solidFill>
                  <a:srgbClr val="000099"/>
                </a:solidFill>
              </a:rPr>
              <a:t>)</a:t>
            </a:r>
            <a:r>
              <a:rPr lang="zh-CN" altLang="en-US">
                <a:solidFill>
                  <a:srgbClr val="000099"/>
                </a:solidFill>
              </a:rPr>
              <a:t>上期预值</a:t>
            </a:r>
          </a:p>
        </p:txBody>
      </p:sp>
      <p:graphicFrame>
        <p:nvGraphicFramePr>
          <p:cNvPr id="2463914" name="Group 170"/>
          <p:cNvGraphicFramePr>
            <a:graphicFrameLocks noGrp="1"/>
          </p:cNvGraphicFramePr>
          <p:nvPr/>
        </p:nvGraphicFramePr>
        <p:xfrm>
          <a:off x="7163619" y="1215570"/>
          <a:ext cx="1439862" cy="4308480"/>
        </p:xfrm>
        <a:graphic>
          <a:graphicData uri="http://schemas.openxmlformats.org/drawingml/2006/table">
            <a:tbl>
              <a:tblPr/>
              <a:tblGrid>
                <a:gridCol w="1439862">
                  <a:extLst>
                    <a:ext uri="{9D8B030D-6E8A-4147-A177-3AD203B41FA5}">
                      <a16:colId xmlns:a16="http://schemas.microsoft.com/office/drawing/2014/main" val="20000"/>
                    </a:ext>
                  </a:extLst>
                </a:gridCol>
              </a:tblGrid>
              <a:tr h="584639">
                <a:tc>
                  <a:txBody>
                    <a:bodyPr/>
                    <a:lstStyle/>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zh-CN" altLang="en-US"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预测销量</a:t>
                      </a:r>
                      <a:endPar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endParaRPr>
                    </a:p>
                    <a:p>
                      <a:pPr marL="0" marR="0" lvl="0" indent="0" algn="ctr" defTabSz="914400" rtl="0" eaLnBrk="1" fontAlgn="base" latinLnBrk="0" hangingPunct="1">
                        <a:lnSpc>
                          <a:spcPct val="85000"/>
                        </a:lnSpc>
                        <a:spcBef>
                          <a:spcPct val="10000"/>
                        </a:spcBef>
                        <a:spcAft>
                          <a:spcPct val="0"/>
                        </a:spcAft>
                        <a:buClr>
                          <a:srgbClr val="FF0000"/>
                        </a:buClr>
                        <a:buSzTx/>
                        <a:buFontTx/>
                        <a:buNone/>
                      </a:pP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r>
                        <a:rPr kumimoji="1" lang="en-US" altLang="zh-CN" sz="2000" b="1" i="1"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α</a:t>
                      </a:r>
                      <a:r>
                        <a:rPr kumimoji="1" lang="en-US" altLang="zh-CN" sz="2000" b="0" i="0" u="none" strike="noStrike" cap="none" normalizeH="0" baseline="0" dirty="0">
                          <a:ln>
                            <a:noFill/>
                          </a:ln>
                          <a:solidFill>
                            <a:schemeClr val="tx1"/>
                          </a:solidFill>
                          <a:effectLst/>
                          <a:latin typeface="Times New Roman" panose="02020603050405020304" charset="0"/>
                          <a:ea typeface="黑体" panose="02010609060101010101" charset="-122"/>
                          <a:cs typeface="黑体" panose="02010609060101010101" charset="-122"/>
                          <a:sym typeface="Symbol" panose="05050102010706020507" charset="0"/>
                        </a:rPr>
                        <a:t>=0.4</a:t>
                      </a:r>
                      <a:r>
                        <a:rPr kumimoji="1" lang="en-US" altLang="zh-CN" sz="2000" b="1" i="0" u="none" strike="noStrike" cap="none" normalizeH="0" baseline="0" dirty="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a:t>
                      </a:r>
                    </a:p>
                  </a:txBody>
                  <a:tcPr marL="18000" marR="18000" marT="18000" marB="18000" anchor="ctr" horzOverflow="overflow">
                    <a:lnL cap="flat">
                      <a:noFill/>
                    </a:lnL>
                    <a:lnR cap="flat">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320">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pPr>
                      <a:r>
                        <a:rPr kumimoji="1" lang="en-US" altLang="zh-CN" sz="2000" b="1" i="0" u="none" strike="noStrike" cap="none" normalizeH="0" baseline="0">
                          <a:ln>
                            <a:noFill/>
                          </a:ln>
                          <a:solidFill>
                            <a:srgbClr val="000099"/>
                          </a:solidFill>
                          <a:effectLst/>
                          <a:latin typeface="Times New Roman" panose="02020603050405020304" charset="0"/>
                          <a:ea typeface="宋体" panose="02010600030101010101" pitchFamily="2" charset="-122"/>
                          <a:cs typeface="Times New Roman" panose="02020603050405020304" charset="0"/>
                        </a:rPr>
                        <a:t>21</a:t>
                      </a:r>
                    </a:p>
                  </a:txBody>
                  <a:tcPr marL="18000" marR="18000" marT="18000" marB="18000" anchor="ctr" horzOverflow="overflow">
                    <a:lnL cap="flat">
                      <a:noFill/>
                    </a:lnL>
                    <a:lnR cap="flat">
                      <a:noFill/>
                    </a:lnR>
                    <a:lnT w="127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9"/>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10"/>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11"/>
                  </a:ext>
                </a:extLst>
              </a:tr>
              <a:tr h="310320">
                <a:tc>
                  <a:txBody>
                    <a:bodyPr/>
                    <a:lstStyle/>
                    <a:p>
                      <a:pPr marL="0" marR="0" lvl="0" indent="0" algn="ctr" defTabSz="914400" rtl="0" eaLnBrk="1" fontAlgn="ctr" latinLnBrk="0" hangingPunct="1">
                        <a:lnSpc>
                          <a:spcPct val="90000"/>
                        </a:lnSpc>
                        <a:spcBef>
                          <a:spcPct val="0"/>
                        </a:spcBef>
                        <a:spcAft>
                          <a:spcPct val="0"/>
                        </a:spcAft>
                        <a:buClrTx/>
                        <a:buSzTx/>
                        <a:buFontTx/>
                        <a:buNone/>
                      </a:pPr>
                      <a:endParaRPr kumimoji="1" lang="zh-CN" altLang="en-US" sz="2000" b="0" i="0" u="none" strike="noStrike" cap="none" normalizeH="0" baseline="0" dirty="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anchorCtr="1" horzOverflow="overflow">
                    <a:lnL cap="flat">
                      <a:noFill/>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2463957" name="Rectangle 213"/>
          <p:cNvSpPr>
            <a:spLocks noChangeArrowheads="1"/>
          </p:cNvSpPr>
          <p:nvPr/>
        </p:nvSpPr>
        <p:spPr bwMode="auto">
          <a:xfrm>
            <a:off x="6947719" y="5551033"/>
            <a:ext cx="1727200" cy="566309"/>
          </a:xfrm>
          <a:prstGeom prst="rect">
            <a:avLst/>
          </a:prstGeom>
          <a:noFill/>
          <a:ln>
            <a:noFill/>
          </a:ln>
          <a:effectLst/>
        </p:spPr>
        <p:txBody>
          <a:bodyPr wrap="square">
            <a:spAutoFit/>
            <a:flatTx/>
          </a:bodyPr>
          <a:lstStyle/>
          <a:p>
            <a:pPr algn="l">
              <a:lnSpc>
                <a:spcPct val="100000"/>
              </a:lnSpc>
              <a:buClr>
                <a:schemeClr val="accent1"/>
              </a:buClr>
              <a:buFontTx/>
              <a:buChar char="•"/>
              <a:defRPr/>
            </a:pPr>
            <a:r>
              <a:rPr lang="en-US" altLang="zh-CN" sz="1400" b="1" i="1" dirty="0">
                <a:latin typeface="宋体" panose="02010600030101010101" pitchFamily="2" charset="-122"/>
              </a:rPr>
              <a:t>α</a:t>
            </a:r>
            <a:r>
              <a:rPr lang="zh-CN" altLang="en-US" sz="1400" b="1" dirty="0">
                <a:solidFill>
                  <a:srgbClr val="000099"/>
                </a:solidFill>
              </a:rPr>
              <a:t>大响应性越大</a:t>
            </a:r>
            <a:endParaRPr lang="en-US" altLang="zh-CN" sz="1400" b="1" dirty="0">
              <a:solidFill>
                <a:srgbClr val="000099"/>
              </a:solidFill>
            </a:endParaRPr>
          </a:p>
          <a:p>
            <a:pPr algn="l">
              <a:lnSpc>
                <a:spcPct val="100000"/>
              </a:lnSpc>
              <a:buClr>
                <a:schemeClr val="accent1"/>
              </a:buClr>
              <a:buFontTx/>
              <a:buChar char="•"/>
              <a:defRPr/>
            </a:pPr>
            <a:r>
              <a:rPr lang="en-US" altLang="zh-CN" sz="1400" b="1" i="1" dirty="0">
                <a:latin typeface="宋体" panose="02010600030101010101" pitchFamily="2" charset="-122"/>
              </a:rPr>
              <a:t>α</a:t>
            </a:r>
            <a:r>
              <a:rPr lang="zh-CN" altLang="en-US" sz="1400" b="1" dirty="0">
                <a:solidFill>
                  <a:srgbClr val="000099"/>
                </a:solidFill>
              </a:rPr>
              <a:t>小稳定性较好</a:t>
            </a:r>
          </a:p>
        </p:txBody>
      </p:sp>
      <p:graphicFrame>
        <p:nvGraphicFramePr>
          <p:cNvPr id="2463958" name="Group 214"/>
          <p:cNvGraphicFramePr>
            <a:graphicFrameLocks noGrp="1"/>
          </p:cNvGraphicFramePr>
          <p:nvPr/>
        </p:nvGraphicFramePr>
        <p:xfrm>
          <a:off x="2842444" y="2742745"/>
          <a:ext cx="873125" cy="2792664"/>
        </p:xfrm>
        <a:graphic>
          <a:graphicData uri="http://schemas.openxmlformats.org/drawingml/2006/table">
            <a:tbl>
              <a:tblPr/>
              <a:tblGrid>
                <a:gridCol w="873125">
                  <a:extLst>
                    <a:ext uri="{9D8B030D-6E8A-4147-A177-3AD203B41FA5}">
                      <a16:colId xmlns:a16="http://schemas.microsoft.com/office/drawing/2014/main" val="20000"/>
                    </a:ext>
                  </a:extLst>
                </a:gridCol>
              </a:tblGrid>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21.3</a:t>
                      </a:r>
                      <a:endPar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7988" marB="17988"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accent1"/>
                          </a:solidFill>
                          <a:effectLst/>
                          <a:latin typeface="Times New Roman" panose="02020603050405020304" charset="0"/>
                          <a:ea typeface="宋体" panose="02010600030101010101" pitchFamily="2" charset="-122"/>
                          <a:cs typeface="Times New Roman" panose="02020603050405020304" charset="0"/>
                        </a:rPr>
                        <a:t>22.7</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24.0</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25.3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26.0</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26.0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25.7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26.3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27.0 </a:t>
                      </a:r>
                    </a:p>
                  </a:txBody>
                  <a:tcPr marL="18000" marR="18000" marT="17988" marB="17988"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2463988" name="Group 244"/>
          <p:cNvGraphicFramePr>
            <a:graphicFrameLocks noGrp="1"/>
          </p:cNvGraphicFramePr>
          <p:nvPr/>
        </p:nvGraphicFramePr>
        <p:xfrm>
          <a:off x="3707631" y="2742745"/>
          <a:ext cx="790575" cy="2792664"/>
        </p:xfrm>
        <a:graphic>
          <a:graphicData uri="http://schemas.openxmlformats.org/drawingml/2006/table">
            <a:tbl>
              <a:tblPr/>
              <a:tblGrid>
                <a:gridCol w="790575">
                  <a:extLst>
                    <a:ext uri="{9D8B030D-6E8A-4147-A177-3AD203B41FA5}">
                      <a16:colId xmlns:a16="http://schemas.microsoft.com/office/drawing/2014/main" val="20000"/>
                    </a:ext>
                  </a:extLst>
                </a:gridCol>
              </a:tblGrid>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 </a:t>
                      </a:r>
                    </a:p>
                  </a:txBody>
                  <a:tcPr marL="18000" marR="18000" marT="17988" marB="17988"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22.0</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23.2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24.7 </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25.5</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25.7</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26.0</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268">
                <a:tc>
                  <a:txBody>
                    <a:bodyPr/>
                    <a:lstStyle/>
                    <a:p>
                      <a:pPr marL="0" marR="0" lvl="0" indent="0" algn="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26.2</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268">
                <a:tc>
                  <a:txBody>
                    <a:bodyPr/>
                    <a:lstStyle/>
                    <a:p>
                      <a:pPr marL="0" marR="0" lvl="0" indent="0" algn="ctr" defTabSz="914400" rtl="0" eaLnBrk="1" fontAlgn="t" latinLnBrk="0" hangingPunct="1">
                        <a:lnSpc>
                          <a:spcPct val="90000"/>
                        </a:lnSpc>
                        <a:spcBef>
                          <a:spcPct val="0"/>
                        </a:spcBef>
                        <a:spcAft>
                          <a:spcPct val="0"/>
                        </a:spcAft>
                        <a:buClrTx/>
                        <a:buSzTx/>
                        <a:buFontTx/>
                        <a:buNone/>
                      </a:pPr>
                      <a:r>
                        <a:rPr kumimoji="1" lang="en-US" altLang="zh-CN" sz="2000" b="1" i="0" u="none" strike="noStrike" cap="none" normalizeH="0" baseline="0" dirty="0">
                          <a:ln>
                            <a:noFill/>
                          </a:ln>
                          <a:solidFill>
                            <a:schemeClr val="tx1"/>
                          </a:solidFill>
                          <a:effectLst/>
                          <a:latin typeface="Times New Roman" panose="02020603050405020304" charset="0"/>
                          <a:ea typeface="宋体" panose="02010600030101010101" pitchFamily="2" charset="-122"/>
                          <a:cs typeface="Times New Roman" panose="02020603050405020304" charset="0"/>
                        </a:rPr>
                        <a:t>26.5</a:t>
                      </a:r>
                    </a:p>
                  </a:txBody>
                  <a:tcPr marL="18000" marR="18000" marT="17988" marB="17988"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8"/>
                  </a:ext>
                </a:extLst>
              </a:tr>
            </a:tbl>
          </a:graphicData>
        </a:graphic>
      </p:graphicFrame>
      <p:sp>
        <p:nvSpPr>
          <p:cNvPr id="2464018" name="Rectangle 274"/>
          <p:cNvSpPr>
            <a:spLocks noChangeArrowheads="1"/>
          </p:cNvSpPr>
          <p:nvPr/>
        </p:nvSpPr>
        <p:spPr bwMode="auto">
          <a:xfrm>
            <a:off x="7692256" y="2139495"/>
            <a:ext cx="479425" cy="274638"/>
          </a:xfrm>
          <a:prstGeom prst="rect">
            <a:avLst/>
          </a:prstGeom>
          <a:noFill/>
          <a:ln>
            <a:noFill/>
          </a:ln>
          <a:effectLst/>
        </p:spPr>
        <p:txBody>
          <a:bodyPr wrap="none" lIns="18000" tIns="0" rIns="18000" bIns="0">
            <a:spAutoFit/>
          </a:bodyPr>
          <a:lstStyle/>
          <a:p>
            <a:pPr marL="342900" indent="-342900">
              <a:lnSpc>
                <a:spcPct val="90000"/>
              </a:lnSpc>
              <a:defRPr/>
            </a:pPr>
            <a:r>
              <a:rPr lang="en-US" altLang="zh-CN" sz="2000"/>
              <a:t>20.6</a:t>
            </a:r>
          </a:p>
        </p:txBody>
      </p:sp>
      <p:sp>
        <p:nvSpPr>
          <p:cNvPr id="2464019" name="Rectangle 275"/>
          <p:cNvSpPr>
            <a:spLocks noChangeArrowheads="1"/>
          </p:cNvSpPr>
          <p:nvPr/>
        </p:nvSpPr>
        <p:spPr bwMode="auto">
          <a:xfrm>
            <a:off x="7692256" y="2441120"/>
            <a:ext cx="479425" cy="274638"/>
          </a:xfrm>
          <a:prstGeom prst="rect">
            <a:avLst/>
          </a:prstGeom>
          <a:noFill/>
          <a:ln>
            <a:noFill/>
          </a:ln>
          <a:effectLst/>
        </p:spPr>
        <p:txBody>
          <a:bodyPr wrap="none" lIns="18000" tIns="0" rIns="18000" bIns="0">
            <a:spAutoFit/>
          </a:bodyPr>
          <a:lstStyle/>
          <a:p>
            <a:pPr marL="342900" indent="-342900">
              <a:lnSpc>
                <a:spcPct val="90000"/>
              </a:lnSpc>
              <a:defRPr/>
            </a:pPr>
            <a:r>
              <a:rPr lang="en-US" altLang="zh-CN" sz="2000"/>
              <a:t>20.8</a:t>
            </a:r>
          </a:p>
        </p:txBody>
      </p:sp>
      <p:graphicFrame>
        <p:nvGraphicFramePr>
          <p:cNvPr id="2464020" name="Group 276"/>
          <p:cNvGraphicFramePr>
            <a:graphicFrameLocks noGrp="1"/>
          </p:cNvGraphicFramePr>
          <p:nvPr>
            <p:ph sz="quarter" idx="2"/>
          </p:nvPr>
        </p:nvGraphicFramePr>
        <p:xfrm>
          <a:off x="7509694" y="2811008"/>
          <a:ext cx="882650" cy="2792664"/>
        </p:xfrm>
        <a:graphic>
          <a:graphicData uri="http://schemas.openxmlformats.org/drawingml/2006/table">
            <a:tbl>
              <a:tblPr/>
              <a:tblGrid>
                <a:gridCol w="882650">
                  <a:extLst>
                    <a:ext uri="{9D8B030D-6E8A-4147-A177-3AD203B41FA5}">
                      <a16:colId xmlns:a16="http://schemas.microsoft.com/office/drawing/2014/main" val="20000"/>
                    </a:ext>
                  </a:extLst>
                </a:gridCol>
              </a:tblGrid>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21.7</a:t>
                      </a:r>
                    </a:p>
                  </a:txBody>
                  <a:tcPr marL="18000" marR="18000" marT="17988" marB="17988" anchor="ctr"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22.6</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23.6</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24.9</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25.4</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25.2</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25.5</a:t>
                      </a:r>
                    </a:p>
                  </a:txBody>
                  <a:tcPr marL="18000" marR="18000" marT="17988" marB="17988"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26.5</a:t>
                      </a:r>
                    </a:p>
                  </a:txBody>
                  <a:tcPr marL="18000" marR="18000" marT="17988" marB="17988"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26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0" i="0" u="none" strike="noStrike" cap="none" normalizeH="0" baseline="0" dirty="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26.7</a:t>
                      </a:r>
                    </a:p>
                  </a:txBody>
                  <a:tcPr marL="18000" marR="18000" marT="17988" marB="17988"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2464050" name="Group 306"/>
          <p:cNvGraphicFramePr>
            <a:graphicFrameLocks noGrp="1"/>
          </p:cNvGraphicFramePr>
          <p:nvPr/>
        </p:nvGraphicFramePr>
        <p:xfrm>
          <a:off x="5147494" y="2453820"/>
          <a:ext cx="1584325" cy="3102126"/>
        </p:xfrm>
        <a:graphic>
          <a:graphicData uri="http://schemas.openxmlformats.org/drawingml/2006/table">
            <a:tbl>
              <a:tblPr/>
              <a:tblGrid>
                <a:gridCol w="1584325">
                  <a:extLst>
                    <a:ext uri="{9D8B030D-6E8A-4147-A177-3AD203B41FA5}">
                      <a16:colId xmlns:a16="http://schemas.microsoft.com/office/drawing/2014/main" val="20000"/>
                    </a:ext>
                  </a:extLst>
                </a:gridCol>
              </a:tblGrid>
              <a:tr h="309408">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1200" b="1"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20*0.2+21*0.3+23*0.5</a:t>
                      </a:r>
                    </a:p>
                  </a:txBody>
                  <a:tcPr marL="18000" marR="18000" marT="17991" marB="17991" anchor="ctr"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21.8</a:t>
                      </a:r>
                    </a:p>
                  </a:txBody>
                  <a:tcPr marL="18000" marR="18000" marT="17991" marB="17991"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23.1</a:t>
                      </a:r>
                    </a:p>
                  </a:txBody>
                  <a:tcPr marL="18000" marR="18000" marT="17991" marB="17991"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24.3</a:t>
                      </a:r>
                    </a:p>
                  </a:txBody>
                  <a:tcPr marL="18000" marR="18000" marT="17991" marB="17991"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25.8</a:t>
                      </a:r>
                    </a:p>
                  </a:txBody>
                  <a:tcPr marL="18000" marR="18000" marT="17991" marB="17991"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26.1</a:t>
                      </a:r>
                    </a:p>
                  </a:txBody>
                  <a:tcPr marL="18000" marR="18000" marT="17991" marB="17991" anchor="ctr"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25.7</a:t>
                      </a:r>
                    </a:p>
                  </a:txBody>
                  <a:tcPr marL="18000" marR="18000" marT="17991" marB="17991"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25.7</a:t>
                      </a:r>
                    </a:p>
                  </a:txBody>
                  <a:tcPr marL="18000" marR="18000" marT="17991" marB="17991"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26.8</a:t>
                      </a:r>
                    </a:p>
                  </a:txBody>
                  <a:tcPr marL="18000" marR="18000" marT="17991" marB="17991"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310285">
                <a:tc>
                  <a:txBody>
                    <a:bodyPr/>
                    <a:lstStyle/>
                    <a:p>
                      <a:pPr marL="0" marR="0" lvl="0" indent="0" algn="ctr" defTabSz="914400" rtl="0" eaLnBrk="1" fontAlgn="ctr" latinLnBrk="0" hangingPunct="1">
                        <a:lnSpc>
                          <a:spcPct val="90000"/>
                        </a:lnSpc>
                        <a:spcBef>
                          <a:spcPct val="0"/>
                        </a:spcBef>
                        <a:spcAft>
                          <a:spcPct val="0"/>
                        </a:spcAft>
                        <a:buClrTx/>
                        <a:buSzTx/>
                        <a:buFontTx/>
                        <a:buNone/>
                      </a:pPr>
                      <a:r>
                        <a:rPr kumimoji="1" lang="en-US" altLang="zh-CN" sz="20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27.1</a:t>
                      </a:r>
                    </a:p>
                  </a:txBody>
                  <a:tcPr marL="18000" marR="18000" marT="17991" marB="17991"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9"/>
                  </a:ext>
                </a:extLst>
              </a:tr>
            </a:tbl>
          </a:graphicData>
        </a:graphic>
      </p:graphicFrame>
      <p:sp>
        <p:nvSpPr>
          <p:cNvPr id="2464081" name="AutoShape 337"/>
          <p:cNvSpPr>
            <a:spLocks noChangeArrowheads="1"/>
          </p:cNvSpPr>
          <p:nvPr/>
        </p:nvSpPr>
        <p:spPr bwMode="auto">
          <a:xfrm>
            <a:off x="5866631" y="2671308"/>
            <a:ext cx="144463" cy="107950"/>
          </a:xfrm>
          <a:prstGeom prst="downArrow">
            <a:avLst>
              <a:gd name="adj1" fmla="val 50000"/>
              <a:gd name="adj2" fmla="val 25000"/>
            </a:avLst>
          </a:prstGeom>
          <a:solidFill>
            <a:srgbClr val="FF0000"/>
          </a:solidFill>
          <a:ln w="9525">
            <a:solidFill>
              <a:srgbClr val="FF0000"/>
            </a:solidFill>
            <a:miter lim="800000"/>
          </a:ln>
          <a:effectLst/>
        </p:spPr>
        <p:txBody>
          <a:bodyPr wrap="none" anchor="ctr"/>
          <a:lstStyle/>
          <a:p>
            <a:pPr>
              <a:defRPr/>
            </a:pPr>
            <a:endParaRPr lang="zh-CN" altLang="en-US"/>
          </a:p>
        </p:txBody>
      </p:sp>
    </p:spTree>
    <p:extLst>
      <p:ext uri="{BB962C8B-B14F-4D97-AF65-F5344CB8AC3E}">
        <p14:creationId xmlns:p14="http://schemas.microsoft.com/office/powerpoint/2010/main" val="2837231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63805"/>
                                        </p:tgtEl>
                                        <p:attrNameLst>
                                          <p:attrName>style.visibility</p:attrName>
                                        </p:attrNameLst>
                                      </p:cBhvr>
                                      <p:to>
                                        <p:strVal val="visible"/>
                                      </p:to>
                                    </p:set>
                                    <p:anim calcmode="lin" valueType="num">
                                      <p:cBhvr additive="base">
                                        <p:cTn id="7" dur="500" fill="hold"/>
                                        <p:tgtEl>
                                          <p:spTgt spid="2463805"/>
                                        </p:tgtEl>
                                        <p:attrNameLst>
                                          <p:attrName>ppt_x</p:attrName>
                                        </p:attrNameLst>
                                      </p:cBhvr>
                                      <p:tavLst>
                                        <p:tav tm="0">
                                          <p:val>
                                            <p:strVal val="#ppt_x"/>
                                          </p:val>
                                        </p:tav>
                                        <p:tav tm="100000">
                                          <p:val>
                                            <p:strVal val="#ppt_x"/>
                                          </p:val>
                                        </p:tav>
                                      </p:tavLst>
                                    </p:anim>
                                    <p:anim calcmode="lin" valueType="num">
                                      <p:cBhvr additive="base">
                                        <p:cTn id="8" dur="500" fill="hold"/>
                                        <p:tgtEl>
                                          <p:spTgt spid="246380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463806"/>
                                        </p:tgtEl>
                                        <p:attrNameLst>
                                          <p:attrName>style.visibility</p:attrName>
                                        </p:attrNameLst>
                                      </p:cBhvr>
                                      <p:to>
                                        <p:strVal val="visible"/>
                                      </p:to>
                                    </p:set>
                                    <p:anim calcmode="lin" valueType="num">
                                      <p:cBhvr additive="base">
                                        <p:cTn id="11" dur="500" fill="hold"/>
                                        <p:tgtEl>
                                          <p:spTgt spid="2463806"/>
                                        </p:tgtEl>
                                        <p:attrNameLst>
                                          <p:attrName>ppt_x</p:attrName>
                                        </p:attrNameLst>
                                      </p:cBhvr>
                                      <p:tavLst>
                                        <p:tav tm="0">
                                          <p:val>
                                            <p:strVal val="#ppt_x"/>
                                          </p:val>
                                        </p:tav>
                                        <p:tav tm="100000">
                                          <p:val>
                                            <p:strVal val="#ppt_x"/>
                                          </p:val>
                                        </p:tav>
                                      </p:tavLst>
                                    </p:anim>
                                    <p:anim calcmode="lin" valueType="num">
                                      <p:cBhvr additive="base">
                                        <p:cTn id="12" dur="500" fill="hold"/>
                                        <p:tgtEl>
                                          <p:spTgt spid="246380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nodeType="clickEffect">
                                  <p:stCondLst>
                                    <p:cond delay="0"/>
                                  </p:stCondLst>
                                  <p:childTnLst>
                                    <p:set>
                                      <p:cBhvr>
                                        <p:cTn id="16" dur="1" fill="hold">
                                          <p:stCondLst>
                                            <p:cond delay="0"/>
                                          </p:stCondLst>
                                        </p:cTn>
                                        <p:tgtEl>
                                          <p:spTgt spid="2463958"/>
                                        </p:tgtEl>
                                        <p:attrNameLst>
                                          <p:attrName>style.visibility</p:attrName>
                                        </p:attrNameLst>
                                      </p:cBhvr>
                                      <p:to>
                                        <p:strVal val="visible"/>
                                      </p:to>
                                    </p:set>
                                    <p:anim calcmode="lin" valueType="num">
                                      <p:cBhvr>
                                        <p:cTn id="17" dur="1000" fill="hold"/>
                                        <p:tgtEl>
                                          <p:spTgt spid="2463958"/>
                                        </p:tgtEl>
                                        <p:attrNameLst>
                                          <p:attrName>ppt_w</p:attrName>
                                        </p:attrNameLst>
                                      </p:cBhvr>
                                      <p:tavLst>
                                        <p:tav tm="0">
                                          <p:val>
                                            <p:strVal val="#ppt_w*0.70"/>
                                          </p:val>
                                        </p:tav>
                                        <p:tav tm="100000">
                                          <p:val>
                                            <p:strVal val="#ppt_w"/>
                                          </p:val>
                                        </p:tav>
                                      </p:tavLst>
                                    </p:anim>
                                    <p:anim calcmode="lin" valueType="num">
                                      <p:cBhvr>
                                        <p:cTn id="18" dur="1000" fill="hold"/>
                                        <p:tgtEl>
                                          <p:spTgt spid="2463958"/>
                                        </p:tgtEl>
                                        <p:attrNameLst>
                                          <p:attrName>ppt_h</p:attrName>
                                        </p:attrNameLst>
                                      </p:cBhvr>
                                      <p:tavLst>
                                        <p:tav tm="0">
                                          <p:val>
                                            <p:strVal val="#ppt_h"/>
                                          </p:val>
                                        </p:tav>
                                        <p:tav tm="100000">
                                          <p:val>
                                            <p:strVal val="#ppt_h"/>
                                          </p:val>
                                        </p:tav>
                                      </p:tavLst>
                                    </p:anim>
                                    <p:animEffect transition="in" filter="fade">
                                      <p:cBhvr>
                                        <p:cTn id="19" dur="1000"/>
                                        <p:tgtEl>
                                          <p:spTgt spid="2463958"/>
                                        </p:tgtEl>
                                      </p:cBhvr>
                                    </p:animEffect>
                                  </p:childTnLst>
                                </p:cTn>
                              </p:par>
                            </p:childTnLst>
                          </p:cTn>
                        </p:par>
                        <p:par>
                          <p:cTn id="20" fill="hold">
                            <p:stCondLst>
                              <p:cond delay="1000"/>
                            </p:stCondLst>
                            <p:childTnLst>
                              <p:par>
                                <p:cTn id="21" presetID="4" presetClass="entr" presetSubtype="16" repeatCount="5000" fill="hold" grpId="0" nodeType="afterEffect">
                                  <p:stCondLst>
                                    <p:cond delay="0"/>
                                  </p:stCondLst>
                                  <p:childTnLst>
                                    <p:set>
                                      <p:cBhvr>
                                        <p:cTn id="22" dur="1" fill="hold">
                                          <p:stCondLst>
                                            <p:cond delay="0"/>
                                          </p:stCondLst>
                                        </p:cTn>
                                        <p:tgtEl>
                                          <p:spTgt spid="2463863"/>
                                        </p:tgtEl>
                                        <p:attrNameLst>
                                          <p:attrName>style.visibility</p:attrName>
                                        </p:attrNameLst>
                                      </p:cBhvr>
                                      <p:to>
                                        <p:strVal val="visible"/>
                                      </p:to>
                                    </p:set>
                                    <p:animEffect transition="in" filter="box(in)">
                                      <p:cBhvr>
                                        <p:cTn id="23" dur="500"/>
                                        <p:tgtEl>
                                          <p:spTgt spid="2463863"/>
                                        </p:tgtEl>
                                      </p:cBhvr>
                                    </p:animEffect>
                                  </p:childTnLst>
                                </p:cTn>
                              </p:par>
                            </p:childTnLst>
                          </p:cTn>
                        </p:par>
                        <p:par>
                          <p:cTn id="24" fill="hold">
                            <p:stCondLst>
                              <p:cond delay="1500"/>
                            </p:stCondLst>
                            <p:childTnLst>
                              <p:par>
                                <p:cTn id="25" presetID="4" presetClass="entr" presetSubtype="16" repeatCount="5000" fill="hold" nodeType="afterEffect">
                                  <p:stCondLst>
                                    <p:cond delay="0"/>
                                  </p:stCondLst>
                                  <p:childTnLst>
                                    <p:set>
                                      <p:cBhvr>
                                        <p:cTn id="26" dur="1" fill="hold">
                                          <p:stCondLst>
                                            <p:cond delay="0"/>
                                          </p:stCondLst>
                                        </p:cTn>
                                        <p:tgtEl>
                                          <p:spTgt spid="2463864"/>
                                        </p:tgtEl>
                                        <p:attrNameLst>
                                          <p:attrName>style.visibility</p:attrName>
                                        </p:attrNameLst>
                                      </p:cBhvr>
                                      <p:to>
                                        <p:strVal val="visible"/>
                                      </p:to>
                                    </p:set>
                                    <p:animEffect transition="in" filter="box(in)">
                                      <p:cBhvr>
                                        <p:cTn id="27" dur="500"/>
                                        <p:tgtEl>
                                          <p:spTgt spid="2463864"/>
                                        </p:tgtEl>
                                      </p:cBhvr>
                                    </p:animEffect>
                                  </p:childTnLst>
                                </p:cTn>
                              </p:par>
                            </p:childTnLst>
                          </p:cTn>
                        </p:par>
                        <p:par>
                          <p:cTn id="28" fill="hold">
                            <p:stCondLst>
                              <p:cond delay="2000"/>
                            </p:stCondLst>
                            <p:childTnLst>
                              <p:par>
                                <p:cTn id="29" presetID="4" presetClass="entr" presetSubtype="16" repeatCount="5000" fill="hold" grpId="0" nodeType="afterEffect">
                                  <p:stCondLst>
                                    <p:cond delay="0"/>
                                  </p:stCondLst>
                                  <p:childTnLst>
                                    <p:set>
                                      <p:cBhvr>
                                        <p:cTn id="30" dur="1" fill="hold">
                                          <p:stCondLst>
                                            <p:cond delay="0"/>
                                          </p:stCondLst>
                                        </p:cTn>
                                        <p:tgtEl>
                                          <p:spTgt spid="2463865"/>
                                        </p:tgtEl>
                                        <p:attrNameLst>
                                          <p:attrName>style.visibility</p:attrName>
                                        </p:attrNameLst>
                                      </p:cBhvr>
                                      <p:to>
                                        <p:strVal val="visible"/>
                                      </p:to>
                                    </p:set>
                                    <p:animEffect transition="in" filter="box(in)">
                                      <p:cBhvr>
                                        <p:cTn id="31" dur="500"/>
                                        <p:tgtEl>
                                          <p:spTgt spid="2463865"/>
                                        </p:tgtEl>
                                      </p:cBhvr>
                                    </p:animEffect>
                                  </p:childTnLst>
                                </p:cTn>
                              </p:par>
                            </p:childTnLst>
                          </p:cTn>
                        </p:par>
                        <p:par>
                          <p:cTn id="32" fill="hold">
                            <p:stCondLst>
                              <p:cond delay="2500"/>
                            </p:stCondLst>
                            <p:childTnLst>
                              <p:par>
                                <p:cTn id="33" presetID="4" presetClass="entr" presetSubtype="16" repeatCount="5000" fill="hold" nodeType="afterEffect">
                                  <p:stCondLst>
                                    <p:cond delay="0"/>
                                  </p:stCondLst>
                                  <p:childTnLst>
                                    <p:set>
                                      <p:cBhvr>
                                        <p:cTn id="34" dur="1" fill="hold">
                                          <p:stCondLst>
                                            <p:cond delay="0"/>
                                          </p:stCondLst>
                                        </p:cTn>
                                        <p:tgtEl>
                                          <p:spTgt spid="2463866"/>
                                        </p:tgtEl>
                                        <p:attrNameLst>
                                          <p:attrName>style.visibility</p:attrName>
                                        </p:attrNameLst>
                                      </p:cBhvr>
                                      <p:to>
                                        <p:strVal val="visible"/>
                                      </p:to>
                                    </p:set>
                                    <p:animEffect transition="in" filter="box(in)">
                                      <p:cBhvr>
                                        <p:cTn id="35" dur="500"/>
                                        <p:tgtEl>
                                          <p:spTgt spid="2463866"/>
                                        </p:tgtEl>
                                      </p:cBhvr>
                                    </p:animEffect>
                                  </p:childTnLst>
                                </p:cTn>
                              </p:par>
                            </p:childTnLst>
                          </p:cTn>
                        </p:par>
                      </p:childTnLst>
                    </p:cTn>
                  </p:par>
                  <p:par>
                    <p:cTn id="36" fill="hold">
                      <p:stCondLst>
                        <p:cond delay="indefinite"/>
                      </p:stCondLst>
                      <p:childTnLst>
                        <p:par>
                          <p:cTn id="37" fill="hold">
                            <p:stCondLst>
                              <p:cond delay="0"/>
                            </p:stCondLst>
                            <p:childTnLst>
                              <p:par>
                                <p:cTn id="38" presetID="55" presetClass="entr" presetSubtype="0" fill="hold" nodeType="clickEffect">
                                  <p:stCondLst>
                                    <p:cond delay="0"/>
                                  </p:stCondLst>
                                  <p:childTnLst>
                                    <p:set>
                                      <p:cBhvr>
                                        <p:cTn id="39" dur="1" fill="hold">
                                          <p:stCondLst>
                                            <p:cond delay="0"/>
                                          </p:stCondLst>
                                        </p:cTn>
                                        <p:tgtEl>
                                          <p:spTgt spid="2463988"/>
                                        </p:tgtEl>
                                        <p:attrNameLst>
                                          <p:attrName>style.visibility</p:attrName>
                                        </p:attrNameLst>
                                      </p:cBhvr>
                                      <p:to>
                                        <p:strVal val="visible"/>
                                      </p:to>
                                    </p:set>
                                    <p:anim calcmode="lin" valueType="num">
                                      <p:cBhvr>
                                        <p:cTn id="40" dur="1000" fill="hold"/>
                                        <p:tgtEl>
                                          <p:spTgt spid="2463988"/>
                                        </p:tgtEl>
                                        <p:attrNameLst>
                                          <p:attrName>ppt_w</p:attrName>
                                        </p:attrNameLst>
                                      </p:cBhvr>
                                      <p:tavLst>
                                        <p:tav tm="0">
                                          <p:val>
                                            <p:strVal val="#ppt_w*0.70"/>
                                          </p:val>
                                        </p:tav>
                                        <p:tav tm="100000">
                                          <p:val>
                                            <p:strVal val="#ppt_w"/>
                                          </p:val>
                                        </p:tav>
                                      </p:tavLst>
                                    </p:anim>
                                    <p:anim calcmode="lin" valueType="num">
                                      <p:cBhvr>
                                        <p:cTn id="41" dur="1000" fill="hold"/>
                                        <p:tgtEl>
                                          <p:spTgt spid="2463988"/>
                                        </p:tgtEl>
                                        <p:attrNameLst>
                                          <p:attrName>ppt_h</p:attrName>
                                        </p:attrNameLst>
                                      </p:cBhvr>
                                      <p:tavLst>
                                        <p:tav tm="0">
                                          <p:val>
                                            <p:strVal val="#ppt_h"/>
                                          </p:val>
                                        </p:tav>
                                        <p:tav tm="100000">
                                          <p:val>
                                            <p:strVal val="#ppt_h"/>
                                          </p:val>
                                        </p:tav>
                                      </p:tavLst>
                                    </p:anim>
                                    <p:animEffect transition="in" filter="fade">
                                      <p:cBhvr>
                                        <p:cTn id="42" dur="1000"/>
                                        <p:tgtEl>
                                          <p:spTgt spid="2463988"/>
                                        </p:tgtEl>
                                      </p:cBhvr>
                                    </p:animEffec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463868"/>
                                        </p:tgtEl>
                                        <p:attrNameLst>
                                          <p:attrName>style.visibility</p:attrName>
                                        </p:attrNameLst>
                                      </p:cBhvr>
                                      <p:to>
                                        <p:strVal val="visible"/>
                                      </p:to>
                                    </p:set>
                                    <p:anim calcmode="lin" valueType="num">
                                      <p:cBhvr additive="base">
                                        <p:cTn id="47" dur="500" fill="hold"/>
                                        <p:tgtEl>
                                          <p:spTgt spid="2463868"/>
                                        </p:tgtEl>
                                        <p:attrNameLst>
                                          <p:attrName>ppt_x</p:attrName>
                                        </p:attrNameLst>
                                      </p:cBhvr>
                                      <p:tavLst>
                                        <p:tav tm="0">
                                          <p:val>
                                            <p:strVal val="#ppt_x"/>
                                          </p:val>
                                        </p:tav>
                                        <p:tav tm="100000">
                                          <p:val>
                                            <p:strVal val="#ppt_x"/>
                                          </p:val>
                                        </p:tav>
                                      </p:tavLst>
                                    </p:anim>
                                    <p:anim calcmode="lin" valueType="num">
                                      <p:cBhvr additive="base">
                                        <p:cTn id="48" dur="500" fill="hold"/>
                                        <p:tgtEl>
                                          <p:spTgt spid="2463868"/>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55" presetClass="entr" presetSubtype="0" fill="hold" nodeType="clickEffect">
                                  <p:stCondLst>
                                    <p:cond delay="0"/>
                                  </p:stCondLst>
                                  <p:childTnLst>
                                    <p:set>
                                      <p:cBhvr>
                                        <p:cTn id="52" dur="1" fill="hold">
                                          <p:stCondLst>
                                            <p:cond delay="0"/>
                                          </p:stCondLst>
                                        </p:cTn>
                                        <p:tgtEl>
                                          <p:spTgt spid="2463869"/>
                                        </p:tgtEl>
                                        <p:attrNameLst>
                                          <p:attrName>style.visibility</p:attrName>
                                        </p:attrNameLst>
                                      </p:cBhvr>
                                      <p:to>
                                        <p:strVal val="visible"/>
                                      </p:to>
                                    </p:set>
                                    <p:anim calcmode="lin" valueType="num">
                                      <p:cBhvr>
                                        <p:cTn id="53" dur="1000" fill="hold"/>
                                        <p:tgtEl>
                                          <p:spTgt spid="2463869"/>
                                        </p:tgtEl>
                                        <p:attrNameLst>
                                          <p:attrName>ppt_w</p:attrName>
                                        </p:attrNameLst>
                                      </p:cBhvr>
                                      <p:tavLst>
                                        <p:tav tm="0">
                                          <p:val>
                                            <p:strVal val="#ppt_w*0.70"/>
                                          </p:val>
                                        </p:tav>
                                        <p:tav tm="100000">
                                          <p:val>
                                            <p:strVal val="#ppt_w"/>
                                          </p:val>
                                        </p:tav>
                                      </p:tavLst>
                                    </p:anim>
                                    <p:anim calcmode="lin" valueType="num">
                                      <p:cBhvr>
                                        <p:cTn id="54" dur="1000" fill="hold"/>
                                        <p:tgtEl>
                                          <p:spTgt spid="2463869"/>
                                        </p:tgtEl>
                                        <p:attrNameLst>
                                          <p:attrName>ppt_h</p:attrName>
                                        </p:attrNameLst>
                                      </p:cBhvr>
                                      <p:tavLst>
                                        <p:tav tm="0">
                                          <p:val>
                                            <p:strVal val="#ppt_h"/>
                                          </p:val>
                                        </p:tav>
                                        <p:tav tm="100000">
                                          <p:val>
                                            <p:strVal val="#ppt_h"/>
                                          </p:val>
                                        </p:tav>
                                      </p:tavLst>
                                    </p:anim>
                                    <p:animEffect transition="in" filter="fade">
                                      <p:cBhvr>
                                        <p:cTn id="55" dur="1000"/>
                                        <p:tgtEl>
                                          <p:spTgt spid="2463869"/>
                                        </p:tgtEl>
                                      </p:cBhvr>
                                    </p:animEffect>
                                  </p:childTnLst>
                                </p:cTn>
                              </p:par>
                              <p:par>
                                <p:cTn id="56" presetID="2" presetClass="entr" presetSubtype="4" fill="hold" grpId="0" nodeType="withEffect">
                                  <p:stCondLst>
                                    <p:cond delay="0"/>
                                  </p:stCondLst>
                                  <p:childTnLst>
                                    <p:set>
                                      <p:cBhvr>
                                        <p:cTn id="57" dur="1" fill="hold">
                                          <p:stCondLst>
                                            <p:cond delay="0"/>
                                          </p:stCondLst>
                                        </p:cTn>
                                        <p:tgtEl>
                                          <p:spTgt spid="2463867"/>
                                        </p:tgtEl>
                                        <p:attrNameLst>
                                          <p:attrName>style.visibility</p:attrName>
                                        </p:attrNameLst>
                                      </p:cBhvr>
                                      <p:to>
                                        <p:strVal val="visible"/>
                                      </p:to>
                                    </p:set>
                                    <p:anim calcmode="lin" valueType="num">
                                      <p:cBhvr additive="base">
                                        <p:cTn id="58" dur="500" fill="hold"/>
                                        <p:tgtEl>
                                          <p:spTgt spid="2463867"/>
                                        </p:tgtEl>
                                        <p:attrNameLst>
                                          <p:attrName>ppt_x</p:attrName>
                                        </p:attrNameLst>
                                      </p:cBhvr>
                                      <p:tavLst>
                                        <p:tav tm="0">
                                          <p:val>
                                            <p:strVal val="#ppt_x"/>
                                          </p:val>
                                        </p:tav>
                                        <p:tav tm="100000">
                                          <p:val>
                                            <p:strVal val="#ppt_x"/>
                                          </p:val>
                                        </p:tav>
                                      </p:tavLst>
                                    </p:anim>
                                    <p:anim calcmode="lin" valueType="num">
                                      <p:cBhvr additive="base">
                                        <p:cTn id="59" dur="500" fill="hold"/>
                                        <p:tgtEl>
                                          <p:spTgt spid="2463867"/>
                                        </p:tgtEl>
                                        <p:attrNameLst>
                                          <p:attrName>ppt_y</p:attrName>
                                        </p:attrNameLst>
                                      </p:cBhvr>
                                      <p:tavLst>
                                        <p:tav tm="0">
                                          <p:val>
                                            <p:strVal val="1+#ppt_h/2"/>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55" presetClass="entr" presetSubtype="0" fill="hold" nodeType="clickEffect">
                                  <p:stCondLst>
                                    <p:cond delay="0"/>
                                  </p:stCondLst>
                                  <p:childTnLst>
                                    <p:set>
                                      <p:cBhvr>
                                        <p:cTn id="63" dur="1" fill="hold">
                                          <p:stCondLst>
                                            <p:cond delay="0"/>
                                          </p:stCondLst>
                                        </p:cTn>
                                        <p:tgtEl>
                                          <p:spTgt spid="2464050"/>
                                        </p:tgtEl>
                                        <p:attrNameLst>
                                          <p:attrName>style.visibility</p:attrName>
                                        </p:attrNameLst>
                                      </p:cBhvr>
                                      <p:to>
                                        <p:strVal val="visible"/>
                                      </p:to>
                                    </p:set>
                                    <p:anim calcmode="lin" valueType="num">
                                      <p:cBhvr>
                                        <p:cTn id="64" dur="1000" fill="hold"/>
                                        <p:tgtEl>
                                          <p:spTgt spid="2464050"/>
                                        </p:tgtEl>
                                        <p:attrNameLst>
                                          <p:attrName>ppt_w</p:attrName>
                                        </p:attrNameLst>
                                      </p:cBhvr>
                                      <p:tavLst>
                                        <p:tav tm="0">
                                          <p:val>
                                            <p:strVal val="#ppt_w*0.70"/>
                                          </p:val>
                                        </p:tav>
                                        <p:tav tm="100000">
                                          <p:val>
                                            <p:strVal val="#ppt_w"/>
                                          </p:val>
                                        </p:tav>
                                      </p:tavLst>
                                    </p:anim>
                                    <p:anim calcmode="lin" valueType="num">
                                      <p:cBhvr>
                                        <p:cTn id="65" dur="1000" fill="hold"/>
                                        <p:tgtEl>
                                          <p:spTgt spid="2464050"/>
                                        </p:tgtEl>
                                        <p:attrNameLst>
                                          <p:attrName>ppt_h</p:attrName>
                                        </p:attrNameLst>
                                      </p:cBhvr>
                                      <p:tavLst>
                                        <p:tav tm="0">
                                          <p:val>
                                            <p:strVal val="#ppt_h"/>
                                          </p:val>
                                        </p:tav>
                                        <p:tav tm="100000">
                                          <p:val>
                                            <p:strVal val="#ppt_h"/>
                                          </p:val>
                                        </p:tav>
                                      </p:tavLst>
                                    </p:anim>
                                    <p:animEffect transition="in" filter="fade">
                                      <p:cBhvr>
                                        <p:cTn id="66" dur="1000"/>
                                        <p:tgtEl>
                                          <p:spTgt spid="2464050"/>
                                        </p:tgtEl>
                                      </p:cBhvr>
                                    </p:animEffect>
                                  </p:childTnLst>
                                </p:cTn>
                              </p:par>
                            </p:childTnLst>
                          </p:cTn>
                        </p:par>
                        <p:par>
                          <p:cTn id="67" fill="hold">
                            <p:stCondLst>
                              <p:cond delay="1000"/>
                            </p:stCondLst>
                            <p:childTnLst>
                              <p:par>
                                <p:cTn id="68" presetID="2" presetClass="entr" presetSubtype="4" fill="hold" grpId="0" nodeType="afterEffect">
                                  <p:stCondLst>
                                    <p:cond delay="0"/>
                                  </p:stCondLst>
                                  <p:childTnLst>
                                    <p:set>
                                      <p:cBhvr>
                                        <p:cTn id="69" dur="1" fill="hold">
                                          <p:stCondLst>
                                            <p:cond delay="0"/>
                                          </p:stCondLst>
                                        </p:cTn>
                                        <p:tgtEl>
                                          <p:spTgt spid="2463912"/>
                                        </p:tgtEl>
                                        <p:attrNameLst>
                                          <p:attrName>style.visibility</p:attrName>
                                        </p:attrNameLst>
                                      </p:cBhvr>
                                      <p:to>
                                        <p:strVal val="visible"/>
                                      </p:to>
                                    </p:set>
                                    <p:anim calcmode="lin" valueType="num">
                                      <p:cBhvr additive="base">
                                        <p:cTn id="70" dur="500" fill="hold"/>
                                        <p:tgtEl>
                                          <p:spTgt spid="2463912"/>
                                        </p:tgtEl>
                                        <p:attrNameLst>
                                          <p:attrName>ppt_x</p:attrName>
                                        </p:attrNameLst>
                                      </p:cBhvr>
                                      <p:tavLst>
                                        <p:tav tm="0">
                                          <p:val>
                                            <p:strVal val="#ppt_x"/>
                                          </p:val>
                                        </p:tav>
                                        <p:tav tm="100000">
                                          <p:val>
                                            <p:strVal val="#ppt_x"/>
                                          </p:val>
                                        </p:tav>
                                      </p:tavLst>
                                    </p:anim>
                                    <p:anim calcmode="lin" valueType="num">
                                      <p:cBhvr additive="base">
                                        <p:cTn id="71" dur="500" fill="hold"/>
                                        <p:tgtEl>
                                          <p:spTgt spid="2463912"/>
                                        </p:tgtEl>
                                        <p:attrNameLst>
                                          <p:attrName>ppt_y</p:attrName>
                                        </p:attrNameLst>
                                      </p:cBhvr>
                                      <p:tavLst>
                                        <p:tav tm="0">
                                          <p:val>
                                            <p:strVal val="1+#ppt_h/2"/>
                                          </p:val>
                                        </p:tav>
                                        <p:tav tm="100000">
                                          <p:val>
                                            <p:strVal val="#ppt_y"/>
                                          </p:val>
                                        </p:tav>
                                      </p:tavLst>
                                    </p:anim>
                                  </p:childTnLst>
                                </p:cTn>
                              </p:par>
                            </p:childTnLst>
                          </p:cTn>
                        </p:par>
                        <p:par>
                          <p:cTn id="72" fill="hold">
                            <p:stCondLst>
                              <p:cond delay="1500"/>
                            </p:stCondLst>
                            <p:childTnLst>
                              <p:par>
                                <p:cTn id="73" presetID="17" presetClass="entr" presetSubtype="10" fill="hold" grpId="0" nodeType="afterEffect">
                                  <p:stCondLst>
                                    <p:cond delay="0"/>
                                  </p:stCondLst>
                                  <p:childTnLst>
                                    <p:set>
                                      <p:cBhvr>
                                        <p:cTn id="74" dur="1" fill="hold">
                                          <p:stCondLst>
                                            <p:cond delay="0"/>
                                          </p:stCondLst>
                                        </p:cTn>
                                        <p:tgtEl>
                                          <p:spTgt spid="2464081"/>
                                        </p:tgtEl>
                                        <p:attrNameLst>
                                          <p:attrName>style.visibility</p:attrName>
                                        </p:attrNameLst>
                                      </p:cBhvr>
                                      <p:to>
                                        <p:strVal val="visible"/>
                                      </p:to>
                                    </p:set>
                                    <p:anim calcmode="lin" valueType="num">
                                      <p:cBhvr>
                                        <p:cTn id="75" dur="500" fill="hold"/>
                                        <p:tgtEl>
                                          <p:spTgt spid="2464081"/>
                                        </p:tgtEl>
                                        <p:attrNameLst>
                                          <p:attrName>ppt_w</p:attrName>
                                        </p:attrNameLst>
                                      </p:cBhvr>
                                      <p:tavLst>
                                        <p:tav tm="0">
                                          <p:val>
                                            <p:fltVal val="0"/>
                                          </p:val>
                                        </p:tav>
                                        <p:tav tm="100000">
                                          <p:val>
                                            <p:strVal val="#ppt_w"/>
                                          </p:val>
                                        </p:tav>
                                      </p:tavLst>
                                    </p:anim>
                                    <p:anim calcmode="lin" valueType="num">
                                      <p:cBhvr>
                                        <p:cTn id="76" dur="500" fill="hold"/>
                                        <p:tgtEl>
                                          <p:spTgt spid="2464081"/>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3" presetClass="entr" presetSubtype="10" fill="hold" grpId="0" nodeType="clickEffect">
                                  <p:stCondLst>
                                    <p:cond delay="0"/>
                                  </p:stCondLst>
                                  <p:childTnLst>
                                    <p:set>
                                      <p:cBhvr>
                                        <p:cTn id="80" dur="1" fill="hold">
                                          <p:stCondLst>
                                            <p:cond delay="0"/>
                                          </p:stCondLst>
                                        </p:cTn>
                                        <p:tgtEl>
                                          <p:spTgt spid="2463913"/>
                                        </p:tgtEl>
                                        <p:attrNameLst>
                                          <p:attrName>style.visibility</p:attrName>
                                        </p:attrNameLst>
                                      </p:cBhvr>
                                      <p:to>
                                        <p:strVal val="visible"/>
                                      </p:to>
                                    </p:set>
                                    <p:animEffect transition="in" filter="blinds(horizontal)">
                                      <p:cBhvr>
                                        <p:cTn id="81" dur="500"/>
                                        <p:tgtEl>
                                          <p:spTgt spid="2463913"/>
                                        </p:tgtEl>
                                      </p:cBhvr>
                                    </p:animEffect>
                                  </p:childTnLst>
                                </p:cTn>
                              </p:par>
                              <p:par>
                                <p:cTn id="82" presetID="3" presetClass="entr" presetSubtype="10" fill="hold" nodeType="withEffect">
                                  <p:stCondLst>
                                    <p:cond delay="0"/>
                                  </p:stCondLst>
                                  <p:childTnLst>
                                    <p:set>
                                      <p:cBhvr>
                                        <p:cTn id="83" dur="1" fill="hold">
                                          <p:stCondLst>
                                            <p:cond delay="0"/>
                                          </p:stCondLst>
                                        </p:cTn>
                                        <p:tgtEl>
                                          <p:spTgt spid="2463914"/>
                                        </p:tgtEl>
                                        <p:attrNameLst>
                                          <p:attrName>style.visibility</p:attrName>
                                        </p:attrNameLst>
                                      </p:cBhvr>
                                      <p:to>
                                        <p:strVal val="visible"/>
                                      </p:to>
                                    </p:set>
                                    <p:animEffect transition="in" filter="blinds(horizontal)">
                                      <p:cBhvr>
                                        <p:cTn id="84" dur="500"/>
                                        <p:tgtEl>
                                          <p:spTgt spid="2463914"/>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2464018"/>
                                        </p:tgtEl>
                                        <p:attrNameLst>
                                          <p:attrName>style.visibility</p:attrName>
                                        </p:attrNameLst>
                                      </p:cBhvr>
                                      <p:to>
                                        <p:strVal val="visible"/>
                                      </p:to>
                                    </p:set>
                                    <p:anim calcmode="lin" valueType="num">
                                      <p:cBhvr additive="base">
                                        <p:cTn id="89" dur="500" fill="hold"/>
                                        <p:tgtEl>
                                          <p:spTgt spid="2464018"/>
                                        </p:tgtEl>
                                        <p:attrNameLst>
                                          <p:attrName>ppt_x</p:attrName>
                                        </p:attrNameLst>
                                      </p:cBhvr>
                                      <p:tavLst>
                                        <p:tav tm="0">
                                          <p:val>
                                            <p:strVal val="#ppt_x"/>
                                          </p:val>
                                        </p:tav>
                                        <p:tav tm="100000">
                                          <p:val>
                                            <p:strVal val="#ppt_x"/>
                                          </p:val>
                                        </p:tav>
                                      </p:tavLst>
                                    </p:anim>
                                    <p:anim calcmode="lin" valueType="num">
                                      <p:cBhvr additive="base">
                                        <p:cTn id="90" dur="500" fill="hold"/>
                                        <p:tgtEl>
                                          <p:spTgt spid="2464018"/>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464019"/>
                                        </p:tgtEl>
                                        <p:attrNameLst>
                                          <p:attrName>style.visibility</p:attrName>
                                        </p:attrNameLst>
                                      </p:cBhvr>
                                      <p:to>
                                        <p:strVal val="visible"/>
                                      </p:to>
                                    </p:set>
                                    <p:anim calcmode="lin" valueType="num">
                                      <p:cBhvr additive="base">
                                        <p:cTn id="95" dur="500" fill="hold"/>
                                        <p:tgtEl>
                                          <p:spTgt spid="2464019"/>
                                        </p:tgtEl>
                                        <p:attrNameLst>
                                          <p:attrName>ppt_x</p:attrName>
                                        </p:attrNameLst>
                                      </p:cBhvr>
                                      <p:tavLst>
                                        <p:tav tm="0">
                                          <p:val>
                                            <p:strVal val="#ppt_x"/>
                                          </p:val>
                                        </p:tav>
                                        <p:tav tm="100000">
                                          <p:val>
                                            <p:strVal val="#ppt_x"/>
                                          </p:val>
                                        </p:tav>
                                      </p:tavLst>
                                    </p:anim>
                                    <p:anim calcmode="lin" valueType="num">
                                      <p:cBhvr additive="base">
                                        <p:cTn id="96" dur="500" fill="hold"/>
                                        <p:tgtEl>
                                          <p:spTgt spid="2464019"/>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2464020"/>
                                        </p:tgtEl>
                                        <p:attrNameLst>
                                          <p:attrName>style.visibility</p:attrName>
                                        </p:attrNameLst>
                                      </p:cBhvr>
                                      <p:to>
                                        <p:strVal val="visible"/>
                                      </p:to>
                                    </p:set>
                                    <p:anim calcmode="lin" valueType="num">
                                      <p:cBhvr additive="base">
                                        <p:cTn id="101" dur="500" fill="hold"/>
                                        <p:tgtEl>
                                          <p:spTgt spid="2464020"/>
                                        </p:tgtEl>
                                        <p:attrNameLst>
                                          <p:attrName>ppt_x</p:attrName>
                                        </p:attrNameLst>
                                      </p:cBhvr>
                                      <p:tavLst>
                                        <p:tav tm="0">
                                          <p:val>
                                            <p:strVal val="#ppt_x"/>
                                          </p:val>
                                        </p:tav>
                                        <p:tav tm="100000">
                                          <p:val>
                                            <p:strVal val="#ppt_x"/>
                                          </p:val>
                                        </p:tav>
                                      </p:tavLst>
                                    </p:anim>
                                    <p:anim calcmode="lin" valueType="num">
                                      <p:cBhvr additive="base">
                                        <p:cTn id="102" dur="500" fill="hold"/>
                                        <p:tgtEl>
                                          <p:spTgt spid="2464020"/>
                                        </p:tgtEl>
                                        <p:attrNameLst>
                                          <p:attrName>ppt_y</p:attrName>
                                        </p:attrNameLst>
                                      </p:cBhvr>
                                      <p:tavLst>
                                        <p:tav tm="0">
                                          <p:val>
                                            <p:strVal val="1+#ppt_h/2"/>
                                          </p:val>
                                        </p:tav>
                                        <p:tav tm="100000">
                                          <p:val>
                                            <p:strVal val="#ppt_y"/>
                                          </p:val>
                                        </p:tav>
                                      </p:tavLst>
                                    </p:anim>
                                  </p:childTnLst>
                                </p:cTn>
                              </p:par>
                            </p:childTnLst>
                          </p:cTn>
                        </p:par>
                        <p:par>
                          <p:cTn id="103" fill="hold">
                            <p:stCondLst>
                              <p:cond delay="500"/>
                            </p:stCondLst>
                            <p:childTnLst>
                              <p:par>
                                <p:cTn id="104" presetID="2" presetClass="entr" presetSubtype="4" fill="hold" grpId="0" nodeType="afterEffect">
                                  <p:stCondLst>
                                    <p:cond delay="0"/>
                                  </p:stCondLst>
                                  <p:childTnLst>
                                    <p:set>
                                      <p:cBhvr>
                                        <p:cTn id="105" dur="1" fill="hold">
                                          <p:stCondLst>
                                            <p:cond delay="0"/>
                                          </p:stCondLst>
                                        </p:cTn>
                                        <p:tgtEl>
                                          <p:spTgt spid="2463957"/>
                                        </p:tgtEl>
                                        <p:attrNameLst>
                                          <p:attrName>style.visibility</p:attrName>
                                        </p:attrNameLst>
                                      </p:cBhvr>
                                      <p:to>
                                        <p:strVal val="visible"/>
                                      </p:to>
                                    </p:set>
                                    <p:anim calcmode="lin" valueType="num">
                                      <p:cBhvr additive="base">
                                        <p:cTn id="106" dur="500" fill="hold"/>
                                        <p:tgtEl>
                                          <p:spTgt spid="2463957"/>
                                        </p:tgtEl>
                                        <p:attrNameLst>
                                          <p:attrName>ppt_x</p:attrName>
                                        </p:attrNameLst>
                                      </p:cBhvr>
                                      <p:tavLst>
                                        <p:tav tm="0">
                                          <p:val>
                                            <p:strVal val="#ppt_x"/>
                                          </p:val>
                                        </p:tav>
                                        <p:tav tm="100000">
                                          <p:val>
                                            <p:strVal val="#ppt_x"/>
                                          </p:val>
                                        </p:tav>
                                      </p:tavLst>
                                    </p:anim>
                                    <p:anim calcmode="lin" valueType="num">
                                      <p:cBhvr additive="base">
                                        <p:cTn id="107" dur="500" fill="hold"/>
                                        <p:tgtEl>
                                          <p:spTgt spid="24639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3805" grpId="0"/>
      <p:bldP spid="2463863" grpId="0" animBg="1"/>
      <p:bldP spid="2463865" grpId="0" animBg="1"/>
      <p:bldP spid="2463867" grpId="0"/>
      <p:bldP spid="2463868" grpId="0"/>
      <p:bldP spid="2463912" grpId="0"/>
      <p:bldP spid="2463913" grpId="0"/>
      <p:bldP spid="2463957" grpId="0"/>
      <p:bldP spid="2464018" grpId="0"/>
      <p:bldP spid="2464019" grpId="0"/>
      <p:bldP spid="2464081"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幻灯片编号占位符 6"/>
          <p:cNvSpPr>
            <a:spLocks noGrp="1"/>
          </p:cNvSpPr>
          <p:nvPr>
            <p:ph type="sldNum" sz="quarter" idx="12"/>
          </p:nvPr>
        </p:nvSpPr>
        <p:spPr/>
        <p:txBody>
          <a:bodyPr/>
          <a:lstStyle/>
          <a:p>
            <a:pPr>
              <a:defRPr/>
            </a:pPr>
            <a:fld id="{A8C19A6E-9048-384C-9DD1-AEC8A47DE90F}" type="slidenum">
              <a:rPr lang="en-US" altLang="zh-CN"/>
              <a:t>115</a:t>
            </a:fld>
            <a:endParaRPr lang="en-US" altLang="zh-CN"/>
          </a:p>
        </p:txBody>
      </p:sp>
      <p:sp>
        <p:nvSpPr>
          <p:cNvPr id="2464770" name="Rectangle 2"/>
          <p:cNvSpPr>
            <a:spLocks noGrp="1" noChangeArrowheads="1"/>
          </p:cNvSpPr>
          <p:nvPr>
            <p:ph type="title"/>
          </p:nvPr>
        </p:nvSpPr>
        <p:spPr/>
        <p:txBody>
          <a:bodyPr/>
          <a:lstStyle/>
          <a:p>
            <a:pPr>
              <a:defRPr/>
            </a:pPr>
            <a:r>
              <a:rPr lang="zh-CN" altLang="en-US" dirty="0">
                <a:latin typeface="宋体" panose="02010600030101010101" pitchFamily="2" charset="-122"/>
              </a:rPr>
              <a:t>第一节 </a:t>
            </a:r>
            <a:r>
              <a:rPr lang="zh-CN" altLang="en-US" dirty="0">
                <a:latin typeface="黑体" panose="02010609060101010101" charset="-122"/>
              </a:rPr>
              <a:t>分销需求预测</a:t>
            </a:r>
            <a:r>
              <a:rPr lang="en-US" altLang="zh-CN" sz="2400" dirty="0">
                <a:cs typeface="Times New Roman" panose="02020603050405020304" charset="0"/>
              </a:rPr>
              <a:t>:</a:t>
            </a:r>
            <a:r>
              <a:rPr lang="zh-CN" altLang="en-US" sz="2000" dirty="0">
                <a:solidFill>
                  <a:srgbClr val="FF0000"/>
                </a:solidFill>
                <a:cs typeface="Times New Roman" panose="02020603050405020304" charset="0"/>
              </a:rPr>
              <a:t>回归</a:t>
            </a:r>
            <a:r>
              <a:rPr lang="zh-CN" altLang="en-US" sz="1800" dirty="0">
                <a:solidFill>
                  <a:srgbClr val="FF0000"/>
                </a:solidFill>
                <a:cs typeface="Times New Roman" panose="02020603050405020304" charset="0"/>
              </a:rPr>
              <a:t>趋势</a:t>
            </a:r>
          </a:p>
        </p:txBody>
      </p:sp>
      <p:sp>
        <p:nvSpPr>
          <p:cNvPr id="2464771" name="Rectangle 3"/>
          <p:cNvSpPr>
            <a:spLocks noGrp="1" noChangeArrowheads="1"/>
          </p:cNvSpPr>
          <p:nvPr>
            <p:ph type="body" sz="half" idx="1"/>
          </p:nvPr>
        </p:nvSpPr>
        <p:spPr>
          <a:xfrm>
            <a:off x="227831" y="787350"/>
            <a:ext cx="7151688" cy="5334000"/>
          </a:xfrm>
        </p:spPr>
        <p:txBody>
          <a:bodyPr/>
          <a:lstStyle/>
          <a:p>
            <a:pPr>
              <a:buFontTx/>
              <a:buNone/>
              <a:defRPr/>
            </a:pPr>
            <a:r>
              <a:rPr lang="zh-CN" altLang="en-US"/>
              <a:t>案例</a:t>
            </a:r>
            <a:r>
              <a:rPr lang="en-US" altLang="zh-CN"/>
              <a:t>9</a:t>
            </a:r>
            <a:r>
              <a:rPr lang="zh-CN" altLang="en-US"/>
              <a:t>：汽车需求预测与均衡生产</a:t>
            </a:r>
            <a:endParaRPr lang="en-US" altLang="zh-CN"/>
          </a:p>
          <a:p>
            <a:pPr>
              <a:defRPr/>
            </a:pPr>
            <a:r>
              <a:rPr lang="zh-CN" altLang="en-US" sz="2200"/>
              <a:t>需求数据：</a:t>
            </a:r>
          </a:p>
        </p:txBody>
      </p:sp>
      <p:graphicFrame>
        <p:nvGraphicFramePr>
          <p:cNvPr id="2464772" name="Group 4"/>
          <p:cNvGraphicFramePr>
            <a:graphicFrameLocks noGrp="1"/>
          </p:cNvGraphicFramePr>
          <p:nvPr/>
        </p:nvGraphicFramePr>
        <p:xfrm>
          <a:off x="323081" y="1628725"/>
          <a:ext cx="8569325" cy="647700"/>
        </p:xfrm>
        <a:graphic>
          <a:graphicData uri="http://schemas.openxmlformats.org/drawingml/2006/table">
            <a:tbl>
              <a:tblPr/>
              <a:tblGrid>
                <a:gridCol w="1038225">
                  <a:extLst>
                    <a:ext uri="{9D8B030D-6E8A-4147-A177-3AD203B41FA5}">
                      <a16:colId xmlns:a16="http://schemas.microsoft.com/office/drawing/2014/main" val="20000"/>
                    </a:ext>
                  </a:extLst>
                </a:gridCol>
                <a:gridCol w="752475">
                  <a:extLst>
                    <a:ext uri="{9D8B030D-6E8A-4147-A177-3AD203B41FA5}">
                      <a16:colId xmlns:a16="http://schemas.microsoft.com/office/drawing/2014/main" val="20001"/>
                    </a:ext>
                  </a:extLst>
                </a:gridCol>
                <a:gridCol w="754063">
                  <a:extLst>
                    <a:ext uri="{9D8B030D-6E8A-4147-A177-3AD203B41FA5}">
                      <a16:colId xmlns:a16="http://schemas.microsoft.com/office/drawing/2014/main" val="20002"/>
                    </a:ext>
                  </a:extLst>
                </a:gridCol>
                <a:gridCol w="752475">
                  <a:extLst>
                    <a:ext uri="{9D8B030D-6E8A-4147-A177-3AD203B41FA5}">
                      <a16:colId xmlns:a16="http://schemas.microsoft.com/office/drawing/2014/main" val="20003"/>
                    </a:ext>
                  </a:extLst>
                </a:gridCol>
                <a:gridCol w="752475">
                  <a:extLst>
                    <a:ext uri="{9D8B030D-6E8A-4147-A177-3AD203B41FA5}">
                      <a16:colId xmlns:a16="http://schemas.microsoft.com/office/drawing/2014/main" val="20004"/>
                    </a:ext>
                  </a:extLst>
                </a:gridCol>
                <a:gridCol w="755650">
                  <a:extLst>
                    <a:ext uri="{9D8B030D-6E8A-4147-A177-3AD203B41FA5}">
                      <a16:colId xmlns:a16="http://schemas.microsoft.com/office/drawing/2014/main" val="20005"/>
                    </a:ext>
                  </a:extLst>
                </a:gridCol>
                <a:gridCol w="752475">
                  <a:extLst>
                    <a:ext uri="{9D8B030D-6E8A-4147-A177-3AD203B41FA5}">
                      <a16:colId xmlns:a16="http://schemas.microsoft.com/office/drawing/2014/main" val="20006"/>
                    </a:ext>
                  </a:extLst>
                </a:gridCol>
                <a:gridCol w="752475">
                  <a:extLst>
                    <a:ext uri="{9D8B030D-6E8A-4147-A177-3AD203B41FA5}">
                      <a16:colId xmlns:a16="http://schemas.microsoft.com/office/drawing/2014/main" val="20007"/>
                    </a:ext>
                  </a:extLst>
                </a:gridCol>
                <a:gridCol w="754062">
                  <a:extLst>
                    <a:ext uri="{9D8B030D-6E8A-4147-A177-3AD203B41FA5}">
                      <a16:colId xmlns:a16="http://schemas.microsoft.com/office/drawing/2014/main" val="20008"/>
                    </a:ext>
                  </a:extLst>
                </a:gridCol>
                <a:gridCol w="752475">
                  <a:extLst>
                    <a:ext uri="{9D8B030D-6E8A-4147-A177-3AD203B41FA5}">
                      <a16:colId xmlns:a16="http://schemas.microsoft.com/office/drawing/2014/main" val="20009"/>
                    </a:ext>
                  </a:extLst>
                </a:gridCol>
                <a:gridCol w="752475">
                  <a:extLst>
                    <a:ext uri="{9D8B030D-6E8A-4147-A177-3AD203B41FA5}">
                      <a16:colId xmlns:a16="http://schemas.microsoft.com/office/drawing/2014/main" val="20010"/>
                    </a:ext>
                  </a:extLst>
                </a:gridCol>
              </a:tblGrid>
              <a:tr h="287338">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年</a:t>
                      </a:r>
                      <a:r>
                        <a:rPr kumimoji="1" lang="zh-CN" altLang="en-US" sz="16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份</a:t>
                      </a:r>
                      <a:r>
                        <a:rPr kumimoji="1" lang="en-US" altLang="zh-CN" sz="16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   X</a:t>
                      </a:r>
                      <a:endPar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endParaRPr>
                    </a:p>
                  </a:txBody>
                  <a:tcPr marL="18000" marR="18000" marT="18000" marB="180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2008</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2009</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2010</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2011</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2012</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2013</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2014</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2015</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2016</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2017</a:t>
                      </a:r>
                    </a:p>
                  </a:txBody>
                  <a:tcPr marL="18000" marR="18000" marT="18000" marB="180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6036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6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万辆</a:t>
                      </a:r>
                      <a:r>
                        <a:rPr kumimoji="1" lang="en-US" altLang="zh-CN" sz="1600" b="0" i="0" u="none" strike="noStrike" cap="none" normalizeH="0" baseline="0">
                          <a:ln>
                            <a:noFill/>
                          </a:ln>
                          <a:solidFill>
                            <a:schemeClr val="tx1"/>
                          </a:solidFill>
                          <a:effectLst/>
                          <a:latin typeface="宋体" panose="02010600030101010101" pitchFamily="2" charset="-122"/>
                          <a:ea typeface="宋体" panose="02010600030101010101" pitchFamily="2" charset="-122"/>
                          <a:cs typeface="宋体" panose="02010600030101010101" pitchFamily="2" charset="-122"/>
                        </a:rPr>
                        <a:t>   Y</a:t>
                      </a:r>
                    </a:p>
                  </a:txBody>
                  <a:tcPr marL="18000" marR="18000" marT="18000" marB="180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207</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234.2</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325.1</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444.4</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507.4</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570.5</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727.9</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888.9</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930.6</a:t>
                      </a:r>
                    </a:p>
                  </a:txBody>
                  <a:tcPr marL="18000" marR="18000" marT="18000" marB="180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1379.5</a:t>
                      </a:r>
                    </a:p>
                  </a:txBody>
                  <a:tcPr marL="18000" marR="18000" marT="18000" marB="180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2464813" name="Object 45"/>
          <p:cNvGraphicFramePr>
            <a:graphicFrameLocks noChangeAspect="1"/>
          </p:cNvGraphicFramePr>
          <p:nvPr/>
        </p:nvGraphicFramePr>
        <p:xfrm>
          <a:off x="5795194" y="2636788"/>
          <a:ext cx="1519237" cy="469900"/>
        </p:xfrm>
        <a:graphic>
          <a:graphicData uri="http://schemas.openxmlformats.org/presentationml/2006/ole">
            <mc:AlternateContent xmlns:mc="http://schemas.openxmlformats.org/markup-compatibility/2006">
              <mc:Choice xmlns:v="urn:schemas-microsoft-com:vml" Requires="v">
                <p:oleObj name="Equation" r:id="rId2" imgW="698500" imgH="215900" progId="Equation.DSMT4">
                  <p:embed/>
                </p:oleObj>
              </mc:Choice>
              <mc:Fallback>
                <p:oleObj name="Equation" r:id="rId2" imgW="698500" imgH="215900" progId="Equation.DSMT4">
                  <p:embed/>
                  <p:pic>
                    <p:nvPicPr>
                      <p:cNvPr id="2464813" name="Object 4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95194" y="2636788"/>
                        <a:ext cx="1519237" cy="469900"/>
                      </a:xfrm>
                      <a:prstGeom prst="rect">
                        <a:avLst/>
                      </a:prstGeom>
                      <a:noFill/>
                      <a:ln>
                        <a:noFill/>
                      </a:ln>
                      <a:effectLst/>
                    </p:spPr>
                  </p:pic>
                </p:oleObj>
              </mc:Fallback>
            </mc:AlternateContent>
          </a:graphicData>
        </a:graphic>
      </p:graphicFrame>
      <p:graphicFrame>
        <p:nvGraphicFramePr>
          <p:cNvPr id="2464814" name="Object 46"/>
          <p:cNvGraphicFramePr>
            <a:graphicFrameLocks noChangeAspect="1"/>
          </p:cNvGraphicFramePr>
          <p:nvPr/>
        </p:nvGraphicFramePr>
        <p:xfrm>
          <a:off x="5717406" y="3644850"/>
          <a:ext cx="1446213" cy="431800"/>
        </p:xfrm>
        <a:graphic>
          <a:graphicData uri="http://schemas.openxmlformats.org/presentationml/2006/ole">
            <mc:AlternateContent xmlns:mc="http://schemas.openxmlformats.org/markup-compatibility/2006">
              <mc:Choice xmlns:v="urn:schemas-microsoft-com:vml" Requires="v">
                <p:oleObj name="Equation" r:id="rId4" imgW="735965" imgH="215900" progId="Equation.DSMT4">
                  <p:embed/>
                </p:oleObj>
              </mc:Choice>
              <mc:Fallback>
                <p:oleObj name="Equation" r:id="rId4" imgW="735965" imgH="215900" progId="Equation.DSMT4">
                  <p:embed/>
                  <p:pic>
                    <p:nvPicPr>
                      <p:cNvPr id="2464814" name="Object 4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17406" y="3644850"/>
                        <a:ext cx="1446213" cy="431800"/>
                      </a:xfrm>
                      <a:prstGeom prst="rect">
                        <a:avLst/>
                      </a:prstGeom>
                      <a:noFill/>
                      <a:ln>
                        <a:noFill/>
                      </a:ln>
                    </p:spPr>
                  </p:pic>
                </p:oleObj>
              </mc:Fallback>
            </mc:AlternateContent>
          </a:graphicData>
        </a:graphic>
      </p:graphicFrame>
      <p:graphicFrame>
        <p:nvGraphicFramePr>
          <p:cNvPr id="2464815" name="Object 47"/>
          <p:cNvGraphicFramePr>
            <a:graphicFrameLocks noChangeAspect="1"/>
          </p:cNvGraphicFramePr>
          <p:nvPr/>
        </p:nvGraphicFramePr>
        <p:xfrm>
          <a:off x="5723756" y="4149675"/>
          <a:ext cx="2016125" cy="814388"/>
        </p:xfrm>
        <a:graphic>
          <a:graphicData uri="http://schemas.openxmlformats.org/presentationml/2006/ole">
            <mc:AlternateContent xmlns:mc="http://schemas.openxmlformats.org/markup-compatibility/2006">
              <mc:Choice xmlns:v="urn:schemas-microsoft-com:vml" Requires="v">
                <p:oleObj name="Equation" r:id="rId6" imgW="1358900" imgH="508000" progId="Equation.DSMT4">
                  <p:embed/>
                </p:oleObj>
              </mc:Choice>
              <mc:Fallback>
                <p:oleObj name="Equation" r:id="rId6" imgW="1358900" imgH="508000" progId="Equation.DSMT4">
                  <p:embed/>
                  <p:pic>
                    <p:nvPicPr>
                      <p:cNvPr id="2464815" name="Object 4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723756" y="4149675"/>
                        <a:ext cx="2016125" cy="814388"/>
                      </a:xfrm>
                      <a:prstGeom prst="rect">
                        <a:avLst/>
                      </a:prstGeom>
                      <a:noFill/>
                      <a:ln>
                        <a:noFill/>
                      </a:ln>
                    </p:spPr>
                  </p:pic>
                </p:oleObj>
              </mc:Fallback>
            </mc:AlternateContent>
          </a:graphicData>
        </a:graphic>
      </p:graphicFrame>
      <p:sp>
        <p:nvSpPr>
          <p:cNvPr id="2464816" name="Rectangle 48"/>
          <p:cNvSpPr>
            <a:spLocks noChangeArrowheads="1"/>
          </p:cNvSpPr>
          <p:nvPr/>
        </p:nvSpPr>
        <p:spPr bwMode="auto">
          <a:xfrm>
            <a:off x="5501506" y="2246263"/>
            <a:ext cx="1784350" cy="457200"/>
          </a:xfrm>
          <a:prstGeom prst="rect">
            <a:avLst/>
          </a:prstGeom>
          <a:noFill/>
          <a:ln>
            <a:noFill/>
          </a:ln>
          <a:effectLst/>
        </p:spPr>
        <p:txBody>
          <a:bodyPr wrap="none" anchor="ctr">
            <a:spAutoFit/>
          </a:bodyPr>
          <a:lstStyle/>
          <a:p>
            <a:pPr algn="l">
              <a:lnSpc>
                <a:spcPct val="100000"/>
              </a:lnSpc>
              <a:spcBef>
                <a:spcPct val="0"/>
              </a:spcBef>
              <a:defRPr/>
            </a:pPr>
            <a:r>
              <a:rPr lang="zh-CN" altLang="en-US" sz="2400"/>
              <a:t>回归模型：</a:t>
            </a:r>
            <a:r>
              <a:rPr lang="en-US" altLang="zh-CN" sz="2400" b="1"/>
              <a:t> </a:t>
            </a:r>
          </a:p>
        </p:txBody>
      </p:sp>
      <p:sp>
        <p:nvSpPr>
          <p:cNvPr id="2464817" name="Rectangle 49"/>
          <p:cNvSpPr>
            <a:spLocks noChangeArrowheads="1"/>
          </p:cNvSpPr>
          <p:nvPr/>
        </p:nvSpPr>
        <p:spPr bwMode="auto">
          <a:xfrm>
            <a:off x="5501506" y="3213050"/>
            <a:ext cx="1784350" cy="457200"/>
          </a:xfrm>
          <a:prstGeom prst="rect">
            <a:avLst/>
          </a:prstGeom>
          <a:noFill/>
          <a:ln>
            <a:noFill/>
          </a:ln>
          <a:effectLst/>
        </p:spPr>
        <p:txBody>
          <a:bodyPr wrap="none" anchor="ctr">
            <a:spAutoFit/>
          </a:bodyPr>
          <a:lstStyle/>
          <a:p>
            <a:pPr algn="l">
              <a:lnSpc>
                <a:spcPct val="100000"/>
              </a:lnSpc>
              <a:spcBef>
                <a:spcPct val="0"/>
              </a:spcBef>
              <a:defRPr/>
            </a:pPr>
            <a:r>
              <a:rPr lang="zh-CN" altLang="en-US" sz="2400"/>
              <a:t>系数估计：</a:t>
            </a:r>
            <a:r>
              <a:rPr lang="en-US" altLang="zh-CN" sz="2400" b="1"/>
              <a:t> </a:t>
            </a:r>
          </a:p>
        </p:txBody>
      </p:sp>
      <p:graphicFrame>
        <p:nvGraphicFramePr>
          <p:cNvPr id="2464819" name="Object 51"/>
          <p:cNvGraphicFramePr>
            <a:graphicFrameLocks noGrp="1" noChangeAspect="1"/>
          </p:cNvGraphicFramePr>
          <p:nvPr>
            <p:ph sz="half" idx="2"/>
          </p:nvPr>
        </p:nvGraphicFramePr>
        <p:xfrm>
          <a:off x="467544" y="2420888"/>
          <a:ext cx="4824412" cy="3543300"/>
        </p:xfrm>
        <a:graphic>
          <a:graphicData uri="http://schemas.openxmlformats.org/presentationml/2006/ole">
            <mc:AlternateContent xmlns:mc="http://schemas.openxmlformats.org/markup-compatibility/2006">
              <mc:Choice xmlns:v="urn:schemas-microsoft-com:vml" Requires="v">
                <p:oleObj name="图表" r:id="rId8" imgW="4515485" imgH="2889885" progId="Excel.Chart.8">
                  <p:embed/>
                </p:oleObj>
              </mc:Choice>
              <mc:Fallback>
                <p:oleObj name="图表" r:id="rId8" imgW="4515485" imgH="2889885" progId="Excel.Chart.8">
                  <p:embed/>
                  <p:pic>
                    <p:nvPicPr>
                      <p:cNvPr id="2464819" name="Object 51"/>
                      <p:cNvPicPr>
                        <a:picLocks noChangeAspect="1" noChangeArrowheads="1"/>
                      </p:cNvPicPr>
                      <p:nvPr/>
                    </p:nvPicPr>
                    <p:blipFill>
                      <a:blip r:embed="rId9">
                        <a:extLst>
                          <a:ext uri="{28A0092B-C50C-407E-A947-70E740481C1C}">
                            <a14:useLocalDpi xmlns:a14="http://schemas.microsoft.com/office/drawing/2010/main" val="0"/>
                          </a:ext>
                        </a:extLst>
                      </a:blip>
                      <a:srcRect l="9103"/>
                      <a:stretch>
                        <a:fillRect/>
                      </a:stretch>
                    </p:blipFill>
                    <p:spPr bwMode="auto">
                      <a:xfrm>
                        <a:off x="467544" y="2420888"/>
                        <a:ext cx="4824412" cy="3543300"/>
                      </a:xfrm>
                      <a:prstGeom prst="rect">
                        <a:avLst/>
                      </a:prstGeom>
                      <a:noFill/>
                      <a:ln>
                        <a:noFill/>
                      </a:ln>
                      <a:effectLst/>
                    </p:spPr>
                  </p:pic>
                </p:oleObj>
              </mc:Fallback>
            </mc:AlternateContent>
          </a:graphicData>
        </a:graphic>
      </p:graphicFrame>
      <p:graphicFrame>
        <p:nvGraphicFramePr>
          <p:cNvPr id="2464820" name="Object 52"/>
          <p:cNvGraphicFramePr>
            <a:graphicFrameLocks noChangeAspect="1"/>
          </p:cNvGraphicFramePr>
          <p:nvPr/>
        </p:nvGraphicFramePr>
        <p:xfrm>
          <a:off x="5507856" y="5518100"/>
          <a:ext cx="1511300" cy="522288"/>
        </p:xfrm>
        <a:graphic>
          <a:graphicData uri="http://schemas.openxmlformats.org/presentationml/2006/ole">
            <mc:AlternateContent xmlns:mc="http://schemas.openxmlformats.org/markup-compatibility/2006">
              <mc:Choice xmlns:v="urn:schemas-microsoft-com:vml" Requires="v">
                <p:oleObj name="Equation" r:id="rId10" imgW="735965" imgH="254000" progId="Equation.DSMT4">
                  <p:embed/>
                </p:oleObj>
              </mc:Choice>
              <mc:Fallback>
                <p:oleObj name="Equation" r:id="rId10" imgW="735965" imgH="254000" progId="Equation.DSMT4">
                  <p:embed/>
                  <p:pic>
                    <p:nvPicPr>
                      <p:cNvPr id="2464820" name="Object 5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07856" y="5518100"/>
                        <a:ext cx="1511300" cy="522288"/>
                      </a:xfrm>
                      <a:prstGeom prst="rect">
                        <a:avLst/>
                      </a:prstGeom>
                      <a:noFill/>
                      <a:ln>
                        <a:noFill/>
                      </a:ln>
                      <a:effectLst/>
                    </p:spPr>
                  </p:pic>
                </p:oleObj>
              </mc:Fallback>
            </mc:AlternateContent>
          </a:graphicData>
        </a:graphic>
      </p:graphicFrame>
      <p:pic>
        <p:nvPicPr>
          <p:cNvPr id="5" name="图片 4"/>
          <p:cNvPicPr>
            <a:picLocks noChangeAspect="1"/>
          </p:cNvPicPr>
          <p:nvPr/>
        </p:nvPicPr>
        <p:blipFill>
          <a:blip r:embed="rId12"/>
          <a:stretch>
            <a:fillRect/>
          </a:stretch>
        </p:blipFill>
        <p:spPr>
          <a:xfrm>
            <a:off x="5507990" y="5108575"/>
            <a:ext cx="3464560" cy="389890"/>
          </a:xfrm>
          <a:prstGeom prst="rect">
            <a:avLst/>
          </a:prstGeom>
        </p:spPr>
      </p:pic>
      <p:pic>
        <p:nvPicPr>
          <p:cNvPr id="6" name="图片 5"/>
          <p:cNvPicPr>
            <a:picLocks noChangeAspect="1"/>
          </p:cNvPicPr>
          <p:nvPr/>
        </p:nvPicPr>
        <p:blipFill>
          <a:blip r:embed="rId13"/>
          <a:stretch>
            <a:fillRect/>
          </a:stretch>
        </p:blipFill>
        <p:spPr>
          <a:xfrm>
            <a:off x="5687060" y="5805170"/>
            <a:ext cx="395605" cy="172085"/>
          </a:xfrm>
          <a:prstGeom prst="rect">
            <a:avLst/>
          </a:prstGeom>
        </p:spPr>
      </p:pic>
      <p:pic>
        <p:nvPicPr>
          <p:cNvPr id="7" name="图片 6"/>
          <p:cNvPicPr>
            <a:picLocks noChangeAspect="1"/>
          </p:cNvPicPr>
          <p:nvPr/>
        </p:nvPicPr>
        <p:blipFill>
          <a:blip r:embed="rId14"/>
          <a:stretch>
            <a:fillRect/>
          </a:stretch>
        </p:blipFill>
        <p:spPr>
          <a:xfrm>
            <a:off x="6083935" y="5513705"/>
            <a:ext cx="1485900" cy="463550"/>
          </a:xfrm>
          <a:prstGeom prst="rect">
            <a:avLst/>
          </a:prstGeom>
        </p:spPr>
      </p:pic>
    </p:spTree>
    <p:extLst>
      <p:ext uri="{BB962C8B-B14F-4D97-AF65-F5344CB8AC3E}">
        <p14:creationId xmlns:p14="http://schemas.microsoft.com/office/powerpoint/2010/main" val="4170136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464819"/>
                                        </p:tgtEl>
                                        <p:attrNameLst>
                                          <p:attrName>style.visibility</p:attrName>
                                        </p:attrNameLst>
                                      </p:cBhvr>
                                      <p:to>
                                        <p:strVal val="visible"/>
                                      </p:to>
                                    </p:set>
                                    <p:animEffect transition="in" filter="box(in)">
                                      <p:cBhvr>
                                        <p:cTn id="7" dur="500"/>
                                        <p:tgtEl>
                                          <p:spTgt spid="246481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464816"/>
                                        </p:tgtEl>
                                        <p:attrNameLst>
                                          <p:attrName>style.visibility</p:attrName>
                                        </p:attrNameLst>
                                      </p:cBhvr>
                                      <p:to>
                                        <p:strVal val="visible"/>
                                      </p:to>
                                    </p:set>
                                    <p:anim calcmode="lin" valueType="num">
                                      <p:cBhvr additive="base">
                                        <p:cTn id="12" dur="500" fill="hold"/>
                                        <p:tgtEl>
                                          <p:spTgt spid="2464816"/>
                                        </p:tgtEl>
                                        <p:attrNameLst>
                                          <p:attrName>ppt_x</p:attrName>
                                        </p:attrNameLst>
                                      </p:cBhvr>
                                      <p:tavLst>
                                        <p:tav tm="0">
                                          <p:val>
                                            <p:strVal val="#ppt_x"/>
                                          </p:val>
                                        </p:tav>
                                        <p:tav tm="100000">
                                          <p:val>
                                            <p:strVal val="#ppt_x"/>
                                          </p:val>
                                        </p:tav>
                                      </p:tavLst>
                                    </p:anim>
                                    <p:anim calcmode="lin" valueType="num">
                                      <p:cBhvr additive="base">
                                        <p:cTn id="13" dur="500" fill="hold"/>
                                        <p:tgtEl>
                                          <p:spTgt spid="2464816"/>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 presetClass="entr" presetSubtype="4" fill="hold" nodeType="afterEffect">
                                  <p:stCondLst>
                                    <p:cond delay="0"/>
                                  </p:stCondLst>
                                  <p:childTnLst>
                                    <p:set>
                                      <p:cBhvr>
                                        <p:cTn id="16" dur="1" fill="hold">
                                          <p:stCondLst>
                                            <p:cond delay="0"/>
                                          </p:stCondLst>
                                        </p:cTn>
                                        <p:tgtEl>
                                          <p:spTgt spid="2464813"/>
                                        </p:tgtEl>
                                        <p:attrNameLst>
                                          <p:attrName>style.visibility</p:attrName>
                                        </p:attrNameLst>
                                      </p:cBhvr>
                                      <p:to>
                                        <p:strVal val="visible"/>
                                      </p:to>
                                    </p:set>
                                    <p:anim calcmode="lin" valueType="num">
                                      <p:cBhvr additive="base">
                                        <p:cTn id="17" dur="500" fill="hold"/>
                                        <p:tgtEl>
                                          <p:spTgt spid="2464813"/>
                                        </p:tgtEl>
                                        <p:attrNameLst>
                                          <p:attrName>ppt_x</p:attrName>
                                        </p:attrNameLst>
                                      </p:cBhvr>
                                      <p:tavLst>
                                        <p:tav tm="0">
                                          <p:val>
                                            <p:strVal val="#ppt_x"/>
                                          </p:val>
                                        </p:tav>
                                        <p:tav tm="100000">
                                          <p:val>
                                            <p:strVal val="#ppt_x"/>
                                          </p:val>
                                        </p:tav>
                                      </p:tavLst>
                                    </p:anim>
                                    <p:anim calcmode="lin" valueType="num">
                                      <p:cBhvr additive="base">
                                        <p:cTn id="18" dur="500" fill="hold"/>
                                        <p:tgtEl>
                                          <p:spTgt spid="24648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464814"/>
                                        </p:tgtEl>
                                        <p:attrNameLst>
                                          <p:attrName>style.visibility</p:attrName>
                                        </p:attrNameLst>
                                      </p:cBhvr>
                                      <p:to>
                                        <p:strVal val="visible"/>
                                      </p:to>
                                    </p:set>
                                    <p:anim calcmode="lin" valueType="num">
                                      <p:cBhvr additive="base">
                                        <p:cTn id="23" dur="500" fill="hold"/>
                                        <p:tgtEl>
                                          <p:spTgt spid="2464814"/>
                                        </p:tgtEl>
                                        <p:attrNameLst>
                                          <p:attrName>ppt_x</p:attrName>
                                        </p:attrNameLst>
                                      </p:cBhvr>
                                      <p:tavLst>
                                        <p:tav tm="0">
                                          <p:val>
                                            <p:strVal val="#ppt_x"/>
                                          </p:val>
                                        </p:tav>
                                        <p:tav tm="100000">
                                          <p:val>
                                            <p:strVal val="#ppt_x"/>
                                          </p:val>
                                        </p:tav>
                                      </p:tavLst>
                                    </p:anim>
                                    <p:anim calcmode="lin" valueType="num">
                                      <p:cBhvr additive="base">
                                        <p:cTn id="24" dur="500" fill="hold"/>
                                        <p:tgtEl>
                                          <p:spTgt spid="246481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64817"/>
                                        </p:tgtEl>
                                        <p:attrNameLst>
                                          <p:attrName>style.visibility</p:attrName>
                                        </p:attrNameLst>
                                      </p:cBhvr>
                                      <p:to>
                                        <p:strVal val="visible"/>
                                      </p:to>
                                    </p:set>
                                    <p:anim calcmode="lin" valueType="num">
                                      <p:cBhvr additive="base">
                                        <p:cTn id="27" dur="500" fill="hold"/>
                                        <p:tgtEl>
                                          <p:spTgt spid="2464817"/>
                                        </p:tgtEl>
                                        <p:attrNameLst>
                                          <p:attrName>ppt_x</p:attrName>
                                        </p:attrNameLst>
                                      </p:cBhvr>
                                      <p:tavLst>
                                        <p:tav tm="0">
                                          <p:val>
                                            <p:strVal val="#ppt_x"/>
                                          </p:val>
                                        </p:tav>
                                        <p:tav tm="100000">
                                          <p:val>
                                            <p:strVal val="#ppt_x"/>
                                          </p:val>
                                        </p:tav>
                                      </p:tavLst>
                                    </p:anim>
                                    <p:anim calcmode="lin" valueType="num">
                                      <p:cBhvr additive="base">
                                        <p:cTn id="28" dur="500" fill="hold"/>
                                        <p:tgtEl>
                                          <p:spTgt spid="2464817"/>
                                        </p:tgtEl>
                                        <p:attrNameLst>
                                          <p:attrName>ppt_y</p:attrName>
                                        </p:attrNameLst>
                                      </p:cBhvr>
                                      <p:tavLst>
                                        <p:tav tm="0">
                                          <p:val>
                                            <p:strVal val="1+#ppt_h/2"/>
                                          </p:val>
                                        </p:tav>
                                        <p:tav tm="100000">
                                          <p:val>
                                            <p:strVal val="#ppt_y"/>
                                          </p:val>
                                        </p:tav>
                                      </p:tavLst>
                                    </p:anim>
                                  </p:childTnLst>
                                </p:cTn>
                              </p:par>
                            </p:childTnLst>
                          </p:cTn>
                        </p:par>
                        <p:par>
                          <p:cTn id="29" fill="hold">
                            <p:stCondLst>
                              <p:cond delay="500"/>
                            </p:stCondLst>
                            <p:childTnLst>
                              <p:par>
                                <p:cTn id="30" presetID="2" presetClass="entr" presetSubtype="4" fill="hold" nodeType="afterEffect">
                                  <p:stCondLst>
                                    <p:cond delay="0"/>
                                  </p:stCondLst>
                                  <p:childTnLst>
                                    <p:set>
                                      <p:cBhvr>
                                        <p:cTn id="31" dur="1" fill="hold">
                                          <p:stCondLst>
                                            <p:cond delay="0"/>
                                          </p:stCondLst>
                                        </p:cTn>
                                        <p:tgtEl>
                                          <p:spTgt spid="2464815"/>
                                        </p:tgtEl>
                                        <p:attrNameLst>
                                          <p:attrName>style.visibility</p:attrName>
                                        </p:attrNameLst>
                                      </p:cBhvr>
                                      <p:to>
                                        <p:strVal val="visible"/>
                                      </p:to>
                                    </p:set>
                                    <p:anim calcmode="lin" valueType="num">
                                      <p:cBhvr additive="base">
                                        <p:cTn id="32" dur="500" fill="hold"/>
                                        <p:tgtEl>
                                          <p:spTgt spid="2464815"/>
                                        </p:tgtEl>
                                        <p:attrNameLst>
                                          <p:attrName>ppt_x</p:attrName>
                                        </p:attrNameLst>
                                      </p:cBhvr>
                                      <p:tavLst>
                                        <p:tav tm="0">
                                          <p:val>
                                            <p:strVal val="#ppt_x"/>
                                          </p:val>
                                        </p:tav>
                                        <p:tav tm="100000">
                                          <p:val>
                                            <p:strVal val="#ppt_x"/>
                                          </p:val>
                                        </p:tav>
                                      </p:tavLst>
                                    </p:anim>
                                    <p:anim calcmode="lin" valueType="num">
                                      <p:cBhvr additive="base">
                                        <p:cTn id="33" dur="500" fill="hold"/>
                                        <p:tgtEl>
                                          <p:spTgt spid="2464815"/>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nodeType="clickEffect">
                                  <p:stCondLst>
                                    <p:cond delay="0"/>
                                  </p:stCondLst>
                                  <p:childTnLst>
                                    <p:set>
                                      <p:cBhvr>
                                        <p:cTn id="37" dur="1" fill="hold">
                                          <p:stCondLst>
                                            <p:cond delay="0"/>
                                          </p:stCondLst>
                                        </p:cTn>
                                        <p:tgtEl>
                                          <p:spTgt spid="2464820"/>
                                        </p:tgtEl>
                                        <p:attrNameLst>
                                          <p:attrName>style.visibility</p:attrName>
                                        </p:attrNameLst>
                                      </p:cBhvr>
                                      <p:to>
                                        <p:strVal val="visible"/>
                                      </p:to>
                                    </p:set>
                                    <p:anim calcmode="lin" valueType="num">
                                      <p:cBhvr additive="base">
                                        <p:cTn id="38" dur="500" fill="hold"/>
                                        <p:tgtEl>
                                          <p:spTgt spid="2464820"/>
                                        </p:tgtEl>
                                        <p:attrNameLst>
                                          <p:attrName>ppt_x</p:attrName>
                                        </p:attrNameLst>
                                      </p:cBhvr>
                                      <p:tavLst>
                                        <p:tav tm="0">
                                          <p:val>
                                            <p:strVal val="#ppt_x"/>
                                          </p:val>
                                        </p:tav>
                                        <p:tav tm="100000">
                                          <p:val>
                                            <p:strVal val="#ppt_x"/>
                                          </p:val>
                                        </p:tav>
                                      </p:tavLst>
                                    </p:anim>
                                    <p:anim calcmode="lin" valueType="num">
                                      <p:cBhvr additive="base">
                                        <p:cTn id="39" dur="500" fill="hold"/>
                                        <p:tgtEl>
                                          <p:spTgt spid="24648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4816" grpId="0"/>
      <p:bldP spid="2464817" grpId="0"/>
      <p:bldOleChart spid="2464819"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0" name="幻灯片编号占位符 7"/>
          <p:cNvSpPr>
            <a:spLocks noGrp="1"/>
          </p:cNvSpPr>
          <p:nvPr>
            <p:ph type="sldNum" sz="quarter" idx="12"/>
          </p:nvPr>
        </p:nvSpPr>
        <p:spPr/>
        <p:txBody>
          <a:bodyPr/>
          <a:lstStyle/>
          <a:p>
            <a:pPr>
              <a:defRPr/>
            </a:pPr>
            <a:fld id="{CEF91DAF-DF53-D740-81BF-1487C0C454A6}" type="slidenum">
              <a:rPr lang="en-US" altLang="zh-CN"/>
              <a:t>116</a:t>
            </a:fld>
            <a:endParaRPr lang="en-US" altLang="zh-CN"/>
          </a:p>
        </p:txBody>
      </p:sp>
      <p:sp>
        <p:nvSpPr>
          <p:cNvPr id="2465794" name="Rectangle 2"/>
          <p:cNvSpPr>
            <a:spLocks noGrp="1" noChangeArrowheads="1"/>
          </p:cNvSpPr>
          <p:nvPr>
            <p:ph type="title"/>
          </p:nvPr>
        </p:nvSpPr>
        <p:spPr/>
        <p:txBody>
          <a:bodyPr/>
          <a:lstStyle/>
          <a:p>
            <a:pPr>
              <a:defRPr/>
            </a:pPr>
            <a:r>
              <a:rPr lang="zh-CN" altLang="en-US" dirty="0">
                <a:latin typeface="宋体" panose="02010600030101010101" pitchFamily="2" charset="-122"/>
              </a:rPr>
              <a:t>第一节 </a:t>
            </a:r>
            <a:r>
              <a:rPr lang="zh-CN" altLang="en-US" dirty="0">
                <a:latin typeface="黑体" panose="02010609060101010101" charset="-122"/>
              </a:rPr>
              <a:t>分销需求预测</a:t>
            </a:r>
            <a:r>
              <a:rPr lang="en-US" altLang="zh-CN" dirty="0">
                <a:cs typeface="Times New Roman" panose="02020603050405020304" charset="0"/>
              </a:rPr>
              <a:t>:</a:t>
            </a:r>
            <a:r>
              <a:rPr lang="zh-CN" altLang="en-US" sz="1800" dirty="0">
                <a:solidFill>
                  <a:srgbClr val="FF0000"/>
                </a:solidFill>
                <a:cs typeface="Times New Roman" panose="02020603050405020304" charset="0"/>
              </a:rPr>
              <a:t>回归</a:t>
            </a:r>
            <a:r>
              <a:rPr lang="zh-CN" altLang="en-US" sz="1600" dirty="0">
                <a:solidFill>
                  <a:srgbClr val="FF0000"/>
                </a:solidFill>
                <a:cs typeface="Times New Roman" panose="02020603050405020304" charset="0"/>
              </a:rPr>
              <a:t>修正</a:t>
            </a:r>
          </a:p>
        </p:txBody>
      </p:sp>
      <p:sp>
        <p:nvSpPr>
          <p:cNvPr id="2465795" name="Rectangle 3"/>
          <p:cNvSpPr>
            <a:spLocks noGrp="1" noChangeArrowheads="1"/>
          </p:cNvSpPr>
          <p:nvPr>
            <p:ph type="body" sz="half" idx="1"/>
          </p:nvPr>
        </p:nvSpPr>
        <p:spPr>
          <a:xfrm>
            <a:off x="250825" y="548680"/>
            <a:ext cx="8208963" cy="5334000"/>
          </a:xfrm>
        </p:spPr>
        <p:txBody>
          <a:bodyPr/>
          <a:lstStyle/>
          <a:p>
            <a:r>
              <a:rPr lang="zh-CN" altLang="en-US" sz="2200">
                <a:latin typeface="Times New Roman" panose="02020603050405020304" charset="0"/>
                <a:ea typeface="黑体" panose="02010609060101010101" charset="-122"/>
                <a:cs typeface="黑体" panose="02010609060101010101" charset="-122"/>
              </a:rPr>
              <a:t>月需求数据：</a:t>
            </a:r>
            <a:endParaRPr lang="en-US" altLang="zh-CN" sz="22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r>
              <a:rPr lang="zh-CN" altLang="en-US" sz="2200">
                <a:latin typeface="Times New Roman" panose="02020603050405020304" charset="0"/>
                <a:ea typeface="黑体" panose="02010609060101010101" charset="-122"/>
                <a:cs typeface="黑体" panose="02010609060101010101" charset="-122"/>
              </a:rPr>
              <a:t>各月需求量：</a:t>
            </a:r>
            <a:endParaRPr lang="en-US" altLang="zh-CN" sz="22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pPr lvl="1"/>
            <a:endParaRPr lang="en-US" altLang="zh-CN" sz="2000">
              <a:latin typeface="Times New Roman" panose="02020603050405020304" charset="0"/>
              <a:ea typeface="黑体" panose="02010609060101010101" charset="-122"/>
              <a:cs typeface="黑体" panose="02010609060101010101" charset="-122"/>
            </a:endParaRPr>
          </a:p>
          <a:p>
            <a:r>
              <a:rPr lang="zh-CN" altLang="en-US">
                <a:latin typeface="Times New Roman" panose="02020603050405020304" charset="0"/>
                <a:ea typeface="黑体" panose="02010609060101010101" charset="-122"/>
                <a:cs typeface="黑体" panose="02010609060101010101" charset="-122"/>
              </a:rPr>
              <a:t>均衡生产计划</a:t>
            </a:r>
            <a:endParaRPr lang="en-US" altLang="zh-CN">
              <a:latin typeface="Times New Roman" panose="02020603050405020304" charset="0"/>
              <a:ea typeface="黑体" panose="02010609060101010101" charset="-122"/>
              <a:cs typeface="黑体" panose="02010609060101010101" charset="-122"/>
            </a:endParaRPr>
          </a:p>
          <a:p>
            <a:pPr lvl="1"/>
            <a:r>
              <a:rPr lang="zh-CN" altLang="en-US" sz="1800">
                <a:latin typeface="Times New Roman" panose="02020603050405020304" charset="0"/>
                <a:ea typeface="黑体" panose="02010609060101010101" charset="-122"/>
                <a:cs typeface="黑体" panose="02010609060101010101" charset="-122"/>
              </a:rPr>
              <a:t>年度均衡</a:t>
            </a:r>
            <a:endParaRPr lang="en-US" altLang="zh-CN" sz="1800">
              <a:latin typeface="Times New Roman" panose="02020603050405020304" charset="0"/>
              <a:ea typeface="黑体" panose="02010609060101010101" charset="-122"/>
              <a:cs typeface="黑体" panose="02010609060101010101" charset="-122"/>
            </a:endParaRPr>
          </a:p>
          <a:p>
            <a:pPr lvl="1"/>
            <a:r>
              <a:rPr lang="zh-CN" altLang="en-US" sz="1800">
                <a:latin typeface="Times New Roman" panose="02020603050405020304" charset="0"/>
                <a:ea typeface="黑体" panose="02010609060101010101" charset="-122"/>
                <a:cs typeface="黑体" panose="02010609060101010101" charset="-122"/>
              </a:rPr>
              <a:t>季度均衡</a:t>
            </a:r>
            <a:endParaRPr lang="en-US" altLang="zh-CN" sz="1800">
              <a:latin typeface="Times New Roman" panose="02020603050405020304" charset="0"/>
              <a:ea typeface="黑体" panose="02010609060101010101" charset="-122"/>
              <a:cs typeface="黑体" panose="02010609060101010101" charset="-122"/>
            </a:endParaRPr>
          </a:p>
          <a:p>
            <a:pPr lvl="1"/>
            <a:r>
              <a:rPr lang="zh-CN" altLang="en-US" sz="1800">
                <a:latin typeface="Times New Roman" panose="02020603050405020304" charset="0"/>
                <a:ea typeface="黑体" panose="02010609060101010101" charset="-122"/>
                <a:cs typeface="黑体" panose="02010609060101010101" charset="-122"/>
              </a:rPr>
              <a:t>需求均衡</a:t>
            </a:r>
            <a:endParaRPr lang="en-US" altLang="zh-CN" sz="2000">
              <a:latin typeface="Times New Roman" panose="02020603050405020304" charset="0"/>
              <a:ea typeface="黑体" panose="02010609060101010101" charset="-122"/>
              <a:cs typeface="黑体" panose="02010609060101010101" charset="-122"/>
            </a:endParaRPr>
          </a:p>
          <a:p>
            <a:pPr lvl="1">
              <a:buFont typeface="Wingdings" panose="05000000000000000000" charset="0"/>
              <a:buNone/>
            </a:pPr>
            <a:r>
              <a:rPr lang="zh-CN" altLang="en-US" sz="2000">
                <a:solidFill>
                  <a:schemeClr val="tx1"/>
                </a:solidFill>
                <a:latin typeface="Times New Roman" panose="02020603050405020304" charset="0"/>
                <a:ea typeface="楷体" panose="02010609060101010101" pitchFamily="49" charset="-122"/>
                <a:cs typeface="楷体" panose="02010609060101010101" pitchFamily="49" charset="-122"/>
              </a:rPr>
              <a:t>月最大产能、正常产能、最低正常产能？</a:t>
            </a:r>
          </a:p>
        </p:txBody>
      </p:sp>
      <p:graphicFrame>
        <p:nvGraphicFramePr>
          <p:cNvPr id="2465797" name="Group 5"/>
          <p:cNvGraphicFramePr>
            <a:graphicFrameLocks noGrp="1"/>
          </p:cNvGraphicFramePr>
          <p:nvPr/>
        </p:nvGraphicFramePr>
        <p:xfrm>
          <a:off x="206375" y="2493368"/>
          <a:ext cx="8686800" cy="304800"/>
        </p:xfrm>
        <a:graphic>
          <a:graphicData uri="http://schemas.openxmlformats.org/drawingml/2006/table">
            <a:tbl>
              <a:tblPr/>
              <a:tblGrid>
                <a:gridCol w="668338">
                  <a:extLst>
                    <a:ext uri="{9D8B030D-6E8A-4147-A177-3AD203B41FA5}">
                      <a16:colId xmlns:a16="http://schemas.microsoft.com/office/drawing/2014/main" val="20000"/>
                    </a:ext>
                  </a:extLst>
                </a:gridCol>
                <a:gridCol w="668337">
                  <a:extLst>
                    <a:ext uri="{9D8B030D-6E8A-4147-A177-3AD203B41FA5}">
                      <a16:colId xmlns:a16="http://schemas.microsoft.com/office/drawing/2014/main" val="20001"/>
                    </a:ext>
                  </a:extLst>
                </a:gridCol>
                <a:gridCol w="668338">
                  <a:extLst>
                    <a:ext uri="{9D8B030D-6E8A-4147-A177-3AD203B41FA5}">
                      <a16:colId xmlns:a16="http://schemas.microsoft.com/office/drawing/2014/main" val="20002"/>
                    </a:ext>
                  </a:extLst>
                </a:gridCol>
                <a:gridCol w="668337">
                  <a:extLst>
                    <a:ext uri="{9D8B030D-6E8A-4147-A177-3AD203B41FA5}">
                      <a16:colId xmlns:a16="http://schemas.microsoft.com/office/drawing/2014/main" val="20003"/>
                    </a:ext>
                  </a:extLst>
                </a:gridCol>
                <a:gridCol w="668338">
                  <a:extLst>
                    <a:ext uri="{9D8B030D-6E8A-4147-A177-3AD203B41FA5}">
                      <a16:colId xmlns:a16="http://schemas.microsoft.com/office/drawing/2014/main" val="20004"/>
                    </a:ext>
                  </a:extLst>
                </a:gridCol>
                <a:gridCol w="668337">
                  <a:extLst>
                    <a:ext uri="{9D8B030D-6E8A-4147-A177-3AD203B41FA5}">
                      <a16:colId xmlns:a16="http://schemas.microsoft.com/office/drawing/2014/main" val="20005"/>
                    </a:ext>
                  </a:extLst>
                </a:gridCol>
                <a:gridCol w="666750">
                  <a:extLst>
                    <a:ext uri="{9D8B030D-6E8A-4147-A177-3AD203B41FA5}">
                      <a16:colId xmlns:a16="http://schemas.microsoft.com/office/drawing/2014/main" val="20006"/>
                    </a:ext>
                  </a:extLst>
                </a:gridCol>
                <a:gridCol w="668338">
                  <a:extLst>
                    <a:ext uri="{9D8B030D-6E8A-4147-A177-3AD203B41FA5}">
                      <a16:colId xmlns:a16="http://schemas.microsoft.com/office/drawing/2014/main" val="20007"/>
                    </a:ext>
                  </a:extLst>
                </a:gridCol>
                <a:gridCol w="668337">
                  <a:extLst>
                    <a:ext uri="{9D8B030D-6E8A-4147-A177-3AD203B41FA5}">
                      <a16:colId xmlns:a16="http://schemas.microsoft.com/office/drawing/2014/main" val="20008"/>
                    </a:ext>
                  </a:extLst>
                </a:gridCol>
                <a:gridCol w="668338">
                  <a:extLst>
                    <a:ext uri="{9D8B030D-6E8A-4147-A177-3AD203B41FA5}">
                      <a16:colId xmlns:a16="http://schemas.microsoft.com/office/drawing/2014/main" val="20009"/>
                    </a:ext>
                  </a:extLst>
                </a:gridCol>
                <a:gridCol w="668337">
                  <a:extLst>
                    <a:ext uri="{9D8B030D-6E8A-4147-A177-3AD203B41FA5}">
                      <a16:colId xmlns:a16="http://schemas.microsoft.com/office/drawing/2014/main" val="20010"/>
                    </a:ext>
                  </a:extLst>
                </a:gridCol>
                <a:gridCol w="668338">
                  <a:extLst>
                    <a:ext uri="{9D8B030D-6E8A-4147-A177-3AD203B41FA5}">
                      <a16:colId xmlns:a16="http://schemas.microsoft.com/office/drawing/2014/main" val="20011"/>
                    </a:ext>
                  </a:extLst>
                </a:gridCol>
                <a:gridCol w="668337">
                  <a:extLst>
                    <a:ext uri="{9D8B030D-6E8A-4147-A177-3AD203B41FA5}">
                      <a16:colId xmlns:a16="http://schemas.microsoft.com/office/drawing/2014/main" val="20012"/>
                    </a:ext>
                  </a:extLst>
                </a:gridCol>
              </a:tblGrid>
              <a:tr h="30480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0" lang="zh-CN" altLang="en-US"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月</a:t>
                      </a:r>
                      <a:r>
                        <a:rPr kumimoji="1" lang="zh-CN" altLang="en-US"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均</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76.8</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70.7</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104.1</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100.8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92.9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94.3</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85.8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81.8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98.3</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93.1</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100.7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78.4 </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465827" name="Group 35"/>
          <p:cNvGraphicFramePr>
            <a:graphicFrameLocks noGrp="1"/>
          </p:cNvGraphicFramePr>
          <p:nvPr/>
        </p:nvGraphicFramePr>
        <p:xfrm>
          <a:off x="206375" y="2825155"/>
          <a:ext cx="8686800" cy="304800"/>
        </p:xfrm>
        <a:graphic>
          <a:graphicData uri="http://schemas.openxmlformats.org/drawingml/2006/table">
            <a:tbl>
              <a:tblPr/>
              <a:tblGrid>
                <a:gridCol w="668338">
                  <a:extLst>
                    <a:ext uri="{9D8B030D-6E8A-4147-A177-3AD203B41FA5}">
                      <a16:colId xmlns:a16="http://schemas.microsoft.com/office/drawing/2014/main" val="20000"/>
                    </a:ext>
                  </a:extLst>
                </a:gridCol>
                <a:gridCol w="668337">
                  <a:extLst>
                    <a:ext uri="{9D8B030D-6E8A-4147-A177-3AD203B41FA5}">
                      <a16:colId xmlns:a16="http://schemas.microsoft.com/office/drawing/2014/main" val="20001"/>
                    </a:ext>
                  </a:extLst>
                </a:gridCol>
                <a:gridCol w="668338">
                  <a:extLst>
                    <a:ext uri="{9D8B030D-6E8A-4147-A177-3AD203B41FA5}">
                      <a16:colId xmlns:a16="http://schemas.microsoft.com/office/drawing/2014/main" val="20002"/>
                    </a:ext>
                  </a:extLst>
                </a:gridCol>
                <a:gridCol w="668337">
                  <a:extLst>
                    <a:ext uri="{9D8B030D-6E8A-4147-A177-3AD203B41FA5}">
                      <a16:colId xmlns:a16="http://schemas.microsoft.com/office/drawing/2014/main" val="20003"/>
                    </a:ext>
                  </a:extLst>
                </a:gridCol>
                <a:gridCol w="668338">
                  <a:extLst>
                    <a:ext uri="{9D8B030D-6E8A-4147-A177-3AD203B41FA5}">
                      <a16:colId xmlns:a16="http://schemas.microsoft.com/office/drawing/2014/main" val="20004"/>
                    </a:ext>
                  </a:extLst>
                </a:gridCol>
                <a:gridCol w="668337">
                  <a:extLst>
                    <a:ext uri="{9D8B030D-6E8A-4147-A177-3AD203B41FA5}">
                      <a16:colId xmlns:a16="http://schemas.microsoft.com/office/drawing/2014/main" val="20005"/>
                    </a:ext>
                  </a:extLst>
                </a:gridCol>
                <a:gridCol w="666750">
                  <a:extLst>
                    <a:ext uri="{9D8B030D-6E8A-4147-A177-3AD203B41FA5}">
                      <a16:colId xmlns:a16="http://schemas.microsoft.com/office/drawing/2014/main" val="20006"/>
                    </a:ext>
                  </a:extLst>
                </a:gridCol>
                <a:gridCol w="668338">
                  <a:extLst>
                    <a:ext uri="{9D8B030D-6E8A-4147-A177-3AD203B41FA5}">
                      <a16:colId xmlns:a16="http://schemas.microsoft.com/office/drawing/2014/main" val="20007"/>
                    </a:ext>
                  </a:extLst>
                </a:gridCol>
                <a:gridCol w="668337">
                  <a:extLst>
                    <a:ext uri="{9D8B030D-6E8A-4147-A177-3AD203B41FA5}">
                      <a16:colId xmlns:a16="http://schemas.microsoft.com/office/drawing/2014/main" val="20008"/>
                    </a:ext>
                  </a:extLst>
                </a:gridCol>
                <a:gridCol w="668338">
                  <a:extLst>
                    <a:ext uri="{9D8B030D-6E8A-4147-A177-3AD203B41FA5}">
                      <a16:colId xmlns:a16="http://schemas.microsoft.com/office/drawing/2014/main" val="20009"/>
                    </a:ext>
                  </a:extLst>
                </a:gridCol>
                <a:gridCol w="668337">
                  <a:extLst>
                    <a:ext uri="{9D8B030D-6E8A-4147-A177-3AD203B41FA5}">
                      <a16:colId xmlns:a16="http://schemas.microsoft.com/office/drawing/2014/main" val="20010"/>
                    </a:ext>
                  </a:extLst>
                </a:gridCol>
                <a:gridCol w="668338">
                  <a:extLst>
                    <a:ext uri="{9D8B030D-6E8A-4147-A177-3AD203B41FA5}">
                      <a16:colId xmlns:a16="http://schemas.microsoft.com/office/drawing/2014/main" val="20011"/>
                    </a:ext>
                  </a:extLst>
                </a:gridCol>
                <a:gridCol w="668337">
                  <a:extLst>
                    <a:ext uri="{9D8B030D-6E8A-4147-A177-3AD203B41FA5}">
                      <a16:colId xmlns:a16="http://schemas.microsoft.com/office/drawing/2014/main" val="20012"/>
                    </a:ext>
                  </a:extLst>
                </a:gridCol>
              </a:tblGrid>
              <a:tr h="304800">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zh-CN" altLang="en-US"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比例</a:t>
                      </a: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0.071</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0.066</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0.097</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0.086</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0.087</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0.087</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0.08</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0.076</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0.091</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0.086</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0.093</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0.073</a:t>
                      </a:r>
                    </a:p>
                  </a:txBody>
                  <a:tcPr marL="18000" marR="18000" marT="18000" marB="180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465857" name="Group 65"/>
          <p:cNvGraphicFramePr>
            <a:graphicFrameLocks noGrp="1"/>
          </p:cNvGraphicFramePr>
          <p:nvPr/>
        </p:nvGraphicFramePr>
        <p:xfrm>
          <a:off x="179388" y="3212505"/>
          <a:ext cx="8686800" cy="377825"/>
        </p:xfrm>
        <a:graphic>
          <a:graphicData uri="http://schemas.openxmlformats.org/drawingml/2006/table">
            <a:tbl>
              <a:tblPr/>
              <a:tblGrid>
                <a:gridCol w="668337">
                  <a:extLst>
                    <a:ext uri="{9D8B030D-6E8A-4147-A177-3AD203B41FA5}">
                      <a16:colId xmlns:a16="http://schemas.microsoft.com/office/drawing/2014/main" val="20000"/>
                    </a:ext>
                  </a:extLst>
                </a:gridCol>
                <a:gridCol w="668338">
                  <a:extLst>
                    <a:ext uri="{9D8B030D-6E8A-4147-A177-3AD203B41FA5}">
                      <a16:colId xmlns:a16="http://schemas.microsoft.com/office/drawing/2014/main" val="20001"/>
                    </a:ext>
                  </a:extLst>
                </a:gridCol>
                <a:gridCol w="668337">
                  <a:extLst>
                    <a:ext uri="{9D8B030D-6E8A-4147-A177-3AD203B41FA5}">
                      <a16:colId xmlns:a16="http://schemas.microsoft.com/office/drawing/2014/main" val="20002"/>
                    </a:ext>
                  </a:extLst>
                </a:gridCol>
                <a:gridCol w="668338">
                  <a:extLst>
                    <a:ext uri="{9D8B030D-6E8A-4147-A177-3AD203B41FA5}">
                      <a16:colId xmlns:a16="http://schemas.microsoft.com/office/drawing/2014/main" val="20003"/>
                    </a:ext>
                  </a:extLst>
                </a:gridCol>
                <a:gridCol w="668337">
                  <a:extLst>
                    <a:ext uri="{9D8B030D-6E8A-4147-A177-3AD203B41FA5}">
                      <a16:colId xmlns:a16="http://schemas.microsoft.com/office/drawing/2014/main" val="20004"/>
                    </a:ext>
                  </a:extLst>
                </a:gridCol>
                <a:gridCol w="668338">
                  <a:extLst>
                    <a:ext uri="{9D8B030D-6E8A-4147-A177-3AD203B41FA5}">
                      <a16:colId xmlns:a16="http://schemas.microsoft.com/office/drawing/2014/main" val="20005"/>
                    </a:ext>
                  </a:extLst>
                </a:gridCol>
                <a:gridCol w="666750">
                  <a:extLst>
                    <a:ext uri="{9D8B030D-6E8A-4147-A177-3AD203B41FA5}">
                      <a16:colId xmlns:a16="http://schemas.microsoft.com/office/drawing/2014/main" val="20006"/>
                    </a:ext>
                  </a:extLst>
                </a:gridCol>
                <a:gridCol w="668337">
                  <a:extLst>
                    <a:ext uri="{9D8B030D-6E8A-4147-A177-3AD203B41FA5}">
                      <a16:colId xmlns:a16="http://schemas.microsoft.com/office/drawing/2014/main" val="20007"/>
                    </a:ext>
                  </a:extLst>
                </a:gridCol>
                <a:gridCol w="668338">
                  <a:extLst>
                    <a:ext uri="{9D8B030D-6E8A-4147-A177-3AD203B41FA5}">
                      <a16:colId xmlns:a16="http://schemas.microsoft.com/office/drawing/2014/main" val="20008"/>
                    </a:ext>
                  </a:extLst>
                </a:gridCol>
                <a:gridCol w="668337">
                  <a:extLst>
                    <a:ext uri="{9D8B030D-6E8A-4147-A177-3AD203B41FA5}">
                      <a16:colId xmlns:a16="http://schemas.microsoft.com/office/drawing/2014/main" val="20009"/>
                    </a:ext>
                  </a:extLst>
                </a:gridCol>
                <a:gridCol w="668338">
                  <a:extLst>
                    <a:ext uri="{9D8B030D-6E8A-4147-A177-3AD203B41FA5}">
                      <a16:colId xmlns:a16="http://schemas.microsoft.com/office/drawing/2014/main" val="20010"/>
                    </a:ext>
                  </a:extLst>
                </a:gridCol>
                <a:gridCol w="668337">
                  <a:extLst>
                    <a:ext uri="{9D8B030D-6E8A-4147-A177-3AD203B41FA5}">
                      <a16:colId xmlns:a16="http://schemas.microsoft.com/office/drawing/2014/main" val="20011"/>
                    </a:ext>
                  </a:extLst>
                </a:gridCol>
                <a:gridCol w="668338">
                  <a:extLst>
                    <a:ext uri="{9D8B030D-6E8A-4147-A177-3AD203B41FA5}">
                      <a16:colId xmlns:a16="http://schemas.microsoft.com/office/drawing/2014/main" val="20012"/>
                    </a:ext>
                  </a:extLst>
                </a:gridCol>
              </a:tblGrid>
              <a:tr h="377825">
                <a:tc>
                  <a:txBody>
                    <a:bodyPr/>
                    <a:lstStyle/>
                    <a:p>
                      <a:pPr marL="0" marR="0" lvl="0" indent="0" algn="ctr" defTabSz="914400" rtl="0" eaLnBrk="1" fontAlgn="base" latinLnBrk="0" hangingPunct="1">
                        <a:lnSpc>
                          <a:spcPct val="8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2019</a:t>
                      </a:r>
                      <a:r>
                        <a:rPr kumimoji="1" lang="zh-CN" altLang="en-US"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年月需求</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98.1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90.3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133.0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128.8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118.6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120.3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109.5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104.4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125.5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118.9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128.6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100.2 </a:t>
                      </a:r>
                    </a:p>
                  </a:txBody>
                  <a:tcPr marL="18000" marR="18000" marT="18021" marB="18021"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465887" name="Group 95"/>
          <p:cNvGraphicFramePr>
            <a:graphicFrameLocks noGrp="1"/>
          </p:cNvGraphicFramePr>
          <p:nvPr/>
        </p:nvGraphicFramePr>
        <p:xfrm>
          <a:off x="177800" y="1053505"/>
          <a:ext cx="8686800" cy="1011272"/>
        </p:xfrm>
        <a:graphic>
          <a:graphicData uri="http://schemas.openxmlformats.org/drawingml/2006/table">
            <a:tbl>
              <a:tblPr/>
              <a:tblGrid>
                <a:gridCol w="668338">
                  <a:extLst>
                    <a:ext uri="{9D8B030D-6E8A-4147-A177-3AD203B41FA5}">
                      <a16:colId xmlns:a16="http://schemas.microsoft.com/office/drawing/2014/main" val="20000"/>
                    </a:ext>
                  </a:extLst>
                </a:gridCol>
                <a:gridCol w="668337">
                  <a:extLst>
                    <a:ext uri="{9D8B030D-6E8A-4147-A177-3AD203B41FA5}">
                      <a16:colId xmlns:a16="http://schemas.microsoft.com/office/drawing/2014/main" val="20001"/>
                    </a:ext>
                  </a:extLst>
                </a:gridCol>
                <a:gridCol w="668338">
                  <a:extLst>
                    <a:ext uri="{9D8B030D-6E8A-4147-A177-3AD203B41FA5}">
                      <a16:colId xmlns:a16="http://schemas.microsoft.com/office/drawing/2014/main" val="20002"/>
                    </a:ext>
                  </a:extLst>
                </a:gridCol>
                <a:gridCol w="668337">
                  <a:extLst>
                    <a:ext uri="{9D8B030D-6E8A-4147-A177-3AD203B41FA5}">
                      <a16:colId xmlns:a16="http://schemas.microsoft.com/office/drawing/2014/main" val="20003"/>
                    </a:ext>
                  </a:extLst>
                </a:gridCol>
                <a:gridCol w="668338">
                  <a:extLst>
                    <a:ext uri="{9D8B030D-6E8A-4147-A177-3AD203B41FA5}">
                      <a16:colId xmlns:a16="http://schemas.microsoft.com/office/drawing/2014/main" val="20004"/>
                    </a:ext>
                  </a:extLst>
                </a:gridCol>
                <a:gridCol w="668337">
                  <a:extLst>
                    <a:ext uri="{9D8B030D-6E8A-4147-A177-3AD203B41FA5}">
                      <a16:colId xmlns:a16="http://schemas.microsoft.com/office/drawing/2014/main" val="20005"/>
                    </a:ext>
                  </a:extLst>
                </a:gridCol>
                <a:gridCol w="666750">
                  <a:extLst>
                    <a:ext uri="{9D8B030D-6E8A-4147-A177-3AD203B41FA5}">
                      <a16:colId xmlns:a16="http://schemas.microsoft.com/office/drawing/2014/main" val="20006"/>
                    </a:ext>
                  </a:extLst>
                </a:gridCol>
                <a:gridCol w="668338">
                  <a:extLst>
                    <a:ext uri="{9D8B030D-6E8A-4147-A177-3AD203B41FA5}">
                      <a16:colId xmlns:a16="http://schemas.microsoft.com/office/drawing/2014/main" val="20007"/>
                    </a:ext>
                  </a:extLst>
                </a:gridCol>
                <a:gridCol w="668337">
                  <a:extLst>
                    <a:ext uri="{9D8B030D-6E8A-4147-A177-3AD203B41FA5}">
                      <a16:colId xmlns:a16="http://schemas.microsoft.com/office/drawing/2014/main" val="20008"/>
                    </a:ext>
                  </a:extLst>
                </a:gridCol>
                <a:gridCol w="668338">
                  <a:extLst>
                    <a:ext uri="{9D8B030D-6E8A-4147-A177-3AD203B41FA5}">
                      <a16:colId xmlns:a16="http://schemas.microsoft.com/office/drawing/2014/main" val="20009"/>
                    </a:ext>
                  </a:extLst>
                </a:gridCol>
                <a:gridCol w="668337">
                  <a:extLst>
                    <a:ext uri="{9D8B030D-6E8A-4147-A177-3AD203B41FA5}">
                      <a16:colId xmlns:a16="http://schemas.microsoft.com/office/drawing/2014/main" val="20010"/>
                    </a:ext>
                  </a:extLst>
                </a:gridCol>
                <a:gridCol w="668338">
                  <a:extLst>
                    <a:ext uri="{9D8B030D-6E8A-4147-A177-3AD203B41FA5}">
                      <a16:colId xmlns:a16="http://schemas.microsoft.com/office/drawing/2014/main" val="20011"/>
                    </a:ext>
                  </a:extLst>
                </a:gridCol>
                <a:gridCol w="668337">
                  <a:extLst>
                    <a:ext uri="{9D8B030D-6E8A-4147-A177-3AD203B41FA5}">
                      <a16:colId xmlns:a16="http://schemas.microsoft.com/office/drawing/2014/main" val="20012"/>
                    </a:ext>
                  </a:extLst>
                </a:gridCol>
              </a:tblGrid>
              <a:tr h="26329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endParaRPr kumimoji="1" lang="zh-CN" altLang="en-US"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endParaRP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3</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5</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9</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931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2015</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78.7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59.7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89.0</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84.0</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74.4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75.9</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67.9</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66.1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78.3</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75.2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86.5</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53.1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931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2016</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84.3</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67.2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106.6</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100.4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89.5</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86.4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75.7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62.6</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79.2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73.0</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71.4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68.6</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931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2017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67.4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85.3</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116.9</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118.1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114.8</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120.4</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113.7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116.7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137.3</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131.1</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144.2</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400" b="0" i="0" u="none" strike="noStrike" cap="none" normalizeH="0" baseline="0">
                          <a:ln>
                            <a:noFill/>
                          </a:ln>
                          <a:solidFill>
                            <a:schemeClr val="tx1"/>
                          </a:solidFill>
                          <a:effectLst/>
                          <a:latin typeface="Times New Roman" panose="02020603050405020304" charset="0"/>
                          <a:ea typeface="宋体" panose="02010600030101010101" pitchFamily="2" charset="-122"/>
                          <a:cs typeface="宋体" panose="02010600030101010101" pitchFamily="2" charset="-122"/>
                        </a:rPr>
                        <a:t>113.7</a:t>
                      </a:r>
                    </a:p>
                  </a:txBody>
                  <a:tcPr marL="18000" marR="18000" marT="17983" marB="17983"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2465959" name="Object 167"/>
          <p:cNvGraphicFramePr>
            <a:graphicFrameLocks noGrp="1" noChangeAspect="1"/>
          </p:cNvGraphicFramePr>
          <p:nvPr>
            <p:ph sz="quarter" idx="3"/>
          </p:nvPr>
        </p:nvGraphicFramePr>
        <p:xfrm>
          <a:off x="5292725" y="3704630"/>
          <a:ext cx="3619500" cy="2505075"/>
        </p:xfrm>
        <a:graphic>
          <a:graphicData uri="http://schemas.openxmlformats.org/presentationml/2006/ole">
            <mc:AlternateContent xmlns:mc="http://schemas.openxmlformats.org/markup-compatibility/2006">
              <mc:Choice xmlns:v="urn:schemas-microsoft-com:vml" Requires="v">
                <p:oleObj name="图表" r:id="rId2" imgW="4838700" imgH="3352800" progId="Excel.Chart.8">
                  <p:embed/>
                </p:oleObj>
              </mc:Choice>
              <mc:Fallback>
                <p:oleObj name="图表" r:id="rId2" imgW="4838700" imgH="3352800" progId="Excel.Chart.8">
                  <p:embed/>
                  <p:pic>
                    <p:nvPicPr>
                      <p:cNvPr id="2465959" name="Object 16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2725" y="3704630"/>
                        <a:ext cx="3619500" cy="2505075"/>
                      </a:xfrm>
                      <a:prstGeom prst="rect">
                        <a:avLst/>
                      </a:prstGeom>
                      <a:noFill/>
                      <a:ln>
                        <a:noFill/>
                      </a:ln>
                      <a:effectLst/>
                    </p:spPr>
                  </p:pic>
                </p:oleObj>
              </mc:Fallback>
            </mc:AlternateContent>
          </a:graphicData>
        </a:graphic>
      </p:graphicFrame>
      <p:pic>
        <p:nvPicPr>
          <p:cNvPr id="3" name="内容占位符 2"/>
          <p:cNvPicPr>
            <a:picLocks noGrp="1" noChangeAspect="1"/>
          </p:cNvPicPr>
          <p:nvPr>
            <p:ph sz="quarter" idx="2"/>
          </p:nvPr>
        </p:nvPicPr>
        <p:blipFill>
          <a:blip r:embed="rId4"/>
          <a:stretch>
            <a:fillRect/>
          </a:stretch>
        </p:blipFill>
        <p:spPr>
          <a:xfrm>
            <a:off x="177800" y="3644900"/>
            <a:ext cx="1028700" cy="298450"/>
          </a:xfrm>
          <a:prstGeom prst="rect">
            <a:avLst/>
          </a:prstGeom>
        </p:spPr>
      </p:pic>
    </p:spTree>
    <p:extLst>
      <p:ext uri="{BB962C8B-B14F-4D97-AF65-F5344CB8AC3E}">
        <p14:creationId xmlns:p14="http://schemas.microsoft.com/office/powerpoint/2010/main" val="409778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65795">
                                            <p:txEl>
                                              <p:pRg st="0" end="0"/>
                                            </p:txEl>
                                          </p:spTgt>
                                        </p:tgtEl>
                                        <p:attrNameLst>
                                          <p:attrName>style.visibility</p:attrName>
                                        </p:attrNameLst>
                                      </p:cBhvr>
                                      <p:to>
                                        <p:strVal val="visible"/>
                                      </p:to>
                                    </p:set>
                                    <p:anim calcmode="lin" valueType="num">
                                      <p:cBhvr additive="base">
                                        <p:cTn id="7" dur="500" fill="hold"/>
                                        <p:tgtEl>
                                          <p:spTgt spid="246579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65795">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 presetClass="entr" presetSubtype="16" fill="hold" nodeType="afterEffect">
                                  <p:stCondLst>
                                    <p:cond delay="0"/>
                                  </p:stCondLst>
                                  <p:childTnLst>
                                    <p:set>
                                      <p:cBhvr>
                                        <p:cTn id="11" dur="1" fill="hold">
                                          <p:stCondLst>
                                            <p:cond delay="0"/>
                                          </p:stCondLst>
                                        </p:cTn>
                                        <p:tgtEl>
                                          <p:spTgt spid="2465887"/>
                                        </p:tgtEl>
                                        <p:attrNameLst>
                                          <p:attrName>style.visibility</p:attrName>
                                        </p:attrNameLst>
                                      </p:cBhvr>
                                      <p:to>
                                        <p:strVal val="visible"/>
                                      </p:to>
                                    </p:set>
                                    <p:animEffect transition="in" filter="box(in)">
                                      <p:cBhvr>
                                        <p:cTn id="12" dur="500"/>
                                        <p:tgtEl>
                                          <p:spTgt spid="246588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465795">
                                            <p:txEl>
                                              <p:pRg st="4" end="4"/>
                                            </p:txEl>
                                          </p:spTgt>
                                        </p:tgtEl>
                                        <p:attrNameLst>
                                          <p:attrName>style.visibility</p:attrName>
                                        </p:attrNameLst>
                                      </p:cBhvr>
                                      <p:to>
                                        <p:strVal val="visible"/>
                                      </p:to>
                                    </p:set>
                                    <p:anim calcmode="lin" valueType="num">
                                      <p:cBhvr additive="base">
                                        <p:cTn id="17" dur="500" fill="hold"/>
                                        <p:tgtEl>
                                          <p:spTgt spid="2465795">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465795">
                                            <p:txEl>
                                              <p:pRg st="4" end="4"/>
                                            </p:txEl>
                                          </p:spTgt>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55" presetClass="entr" presetSubtype="0" fill="hold" nodeType="afterEffect">
                                  <p:stCondLst>
                                    <p:cond delay="0"/>
                                  </p:stCondLst>
                                  <p:childTnLst>
                                    <p:set>
                                      <p:cBhvr>
                                        <p:cTn id="21" dur="1" fill="hold">
                                          <p:stCondLst>
                                            <p:cond delay="0"/>
                                          </p:stCondLst>
                                        </p:cTn>
                                        <p:tgtEl>
                                          <p:spTgt spid="2465797"/>
                                        </p:tgtEl>
                                        <p:attrNameLst>
                                          <p:attrName>style.visibility</p:attrName>
                                        </p:attrNameLst>
                                      </p:cBhvr>
                                      <p:to>
                                        <p:strVal val="visible"/>
                                      </p:to>
                                    </p:set>
                                    <p:anim calcmode="lin" valueType="num">
                                      <p:cBhvr>
                                        <p:cTn id="22" dur="1000" fill="hold"/>
                                        <p:tgtEl>
                                          <p:spTgt spid="2465797"/>
                                        </p:tgtEl>
                                        <p:attrNameLst>
                                          <p:attrName>ppt_w</p:attrName>
                                        </p:attrNameLst>
                                      </p:cBhvr>
                                      <p:tavLst>
                                        <p:tav tm="0">
                                          <p:val>
                                            <p:strVal val="#ppt_w*0.70"/>
                                          </p:val>
                                        </p:tav>
                                        <p:tav tm="100000">
                                          <p:val>
                                            <p:strVal val="#ppt_w"/>
                                          </p:val>
                                        </p:tav>
                                      </p:tavLst>
                                    </p:anim>
                                    <p:anim calcmode="lin" valueType="num">
                                      <p:cBhvr>
                                        <p:cTn id="23" dur="1000" fill="hold"/>
                                        <p:tgtEl>
                                          <p:spTgt spid="2465797"/>
                                        </p:tgtEl>
                                        <p:attrNameLst>
                                          <p:attrName>ppt_h</p:attrName>
                                        </p:attrNameLst>
                                      </p:cBhvr>
                                      <p:tavLst>
                                        <p:tav tm="0">
                                          <p:val>
                                            <p:strVal val="#ppt_h"/>
                                          </p:val>
                                        </p:tav>
                                        <p:tav tm="100000">
                                          <p:val>
                                            <p:strVal val="#ppt_h"/>
                                          </p:val>
                                        </p:tav>
                                      </p:tavLst>
                                    </p:anim>
                                    <p:animEffect transition="in" filter="fade">
                                      <p:cBhvr>
                                        <p:cTn id="24" dur="1000"/>
                                        <p:tgtEl>
                                          <p:spTgt spid="2465797"/>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nodeType="clickEffect">
                                  <p:stCondLst>
                                    <p:cond delay="0"/>
                                  </p:stCondLst>
                                  <p:childTnLst>
                                    <p:set>
                                      <p:cBhvr>
                                        <p:cTn id="28" dur="1" fill="hold">
                                          <p:stCondLst>
                                            <p:cond delay="0"/>
                                          </p:stCondLst>
                                        </p:cTn>
                                        <p:tgtEl>
                                          <p:spTgt spid="2465827"/>
                                        </p:tgtEl>
                                        <p:attrNameLst>
                                          <p:attrName>style.visibility</p:attrName>
                                        </p:attrNameLst>
                                      </p:cBhvr>
                                      <p:to>
                                        <p:strVal val="visible"/>
                                      </p:to>
                                    </p:set>
                                    <p:anim calcmode="lin" valueType="num">
                                      <p:cBhvr>
                                        <p:cTn id="29" dur="1000" fill="hold"/>
                                        <p:tgtEl>
                                          <p:spTgt spid="2465827"/>
                                        </p:tgtEl>
                                        <p:attrNameLst>
                                          <p:attrName>ppt_w</p:attrName>
                                        </p:attrNameLst>
                                      </p:cBhvr>
                                      <p:tavLst>
                                        <p:tav tm="0">
                                          <p:val>
                                            <p:strVal val="#ppt_w*0.70"/>
                                          </p:val>
                                        </p:tav>
                                        <p:tav tm="100000">
                                          <p:val>
                                            <p:strVal val="#ppt_w"/>
                                          </p:val>
                                        </p:tav>
                                      </p:tavLst>
                                    </p:anim>
                                    <p:anim calcmode="lin" valueType="num">
                                      <p:cBhvr>
                                        <p:cTn id="30" dur="1000" fill="hold"/>
                                        <p:tgtEl>
                                          <p:spTgt spid="2465827"/>
                                        </p:tgtEl>
                                        <p:attrNameLst>
                                          <p:attrName>ppt_h</p:attrName>
                                        </p:attrNameLst>
                                      </p:cBhvr>
                                      <p:tavLst>
                                        <p:tav tm="0">
                                          <p:val>
                                            <p:strVal val="#ppt_h"/>
                                          </p:val>
                                        </p:tav>
                                        <p:tav tm="100000">
                                          <p:val>
                                            <p:strVal val="#ppt_h"/>
                                          </p:val>
                                        </p:tav>
                                      </p:tavLst>
                                    </p:anim>
                                    <p:animEffect transition="in" filter="fade">
                                      <p:cBhvr>
                                        <p:cTn id="31" dur="1000"/>
                                        <p:tgtEl>
                                          <p:spTgt spid="2465827"/>
                                        </p:tgtEl>
                                      </p:cBhvr>
                                    </p:animEffect>
                                  </p:childTnLst>
                                </p:cTn>
                              </p:par>
                            </p:childTnLst>
                          </p:cTn>
                        </p:par>
                        <p:par>
                          <p:cTn id="32" fill="hold">
                            <p:stCondLst>
                              <p:cond delay="1000"/>
                            </p:stCondLst>
                            <p:childTnLst>
                              <p:par>
                                <p:cTn id="33" presetID="55" presetClass="entr" presetSubtype="0" fill="hold" nodeType="afterEffect">
                                  <p:stCondLst>
                                    <p:cond delay="0"/>
                                  </p:stCondLst>
                                  <p:childTnLst>
                                    <p:set>
                                      <p:cBhvr>
                                        <p:cTn id="34" dur="1" fill="hold">
                                          <p:stCondLst>
                                            <p:cond delay="0"/>
                                          </p:stCondLst>
                                        </p:cTn>
                                        <p:tgtEl>
                                          <p:spTgt spid="2465857"/>
                                        </p:tgtEl>
                                        <p:attrNameLst>
                                          <p:attrName>style.visibility</p:attrName>
                                        </p:attrNameLst>
                                      </p:cBhvr>
                                      <p:to>
                                        <p:strVal val="visible"/>
                                      </p:to>
                                    </p:set>
                                    <p:anim calcmode="lin" valueType="num">
                                      <p:cBhvr>
                                        <p:cTn id="35" dur="1000" fill="hold"/>
                                        <p:tgtEl>
                                          <p:spTgt spid="2465857"/>
                                        </p:tgtEl>
                                        <p:attrNameLst>
                                          <p:attrName>ppt_w</p:attrName>
                                        </p:attrNameLst>
                                      </p:cBhvr>
                                      <p:tavLst>
                                        <p:tav tm="0">
                                          <p:val>
                                            <p:strVal val="#ppt_w*0.70"/>
                                          </p:val>
                                        </p:tav>
                                        <p:tav tm="100000">
                                          <p:val>
                                            <p:strVal val="#ppt_w"/>
                                          </p:val>
                                        </p:tav>
                                      </p:tavLst>
                                    </p:anim>
                                    <p:anim calcmode="lin" valueType="num">
                                      <p:cBhvr>
                                        <p:cTn id="36" dur="1000" fill="hold"/>
                                        <p:tgtEl>
                                          <p:spTgt spid="2465857"/>
                                        </p:tgtEl>
                                        <p:attrNameLst>
                                          <p:attrName>ppt_h</p:attrName>
                                        </p:attrNameLst>
                                      </p:cBhvr>
                                      <p:tavLst>
                                        <p:tav tm="0">
                                          <p:val>
                                            <p:strVal val="#ppt_h"/>
                                          </p:val>
                                        </p:tav>
                                        <p:tav tm="100000">
                                          <p:val>
                                            <p:strVal val="#ppt_h"/>
                                          </p:val>
                                        </p:tav>
                                      </p:tavLst>
                                    </p:anim>
                                    <p:animEffect transition="in" filter="fade">
                                      <p:cBhvr>
                                        <p:cTn id="37" dur="1000"/>
                                        <p:tgtEl>
                                          <p:spTgt spid="2465857"/>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465795">
                                            <p:txEl>
                                              <p:pRg st="9" end="9"/>
                                            </p:txEl>
                                          </p:spTgt>
                                        </p:tgtEl>
                                        <p:attrNameLst>
                                          <p:attrName>style.visibility</p:attrName>
                                        </p:attrNameLst>
                                      </p:cBhvr>
                                      <p:to>
                                        <p:strVal val="visible"/>
                                      </p:to>
                                    </p:set>
                                    <p:anim calcmode="lin" valueType="num">
                                      <p:cBhvr additive="base">
                                        <p:cTn id="42" dur="500" fill="hold"/>
                                        <p:tgtEl>
                                          <p:spTgt spid="2465795">
                                            <p:txEl>
                                              <p:pRg st="9" end="9"/>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2465795">
                                            <p:txEl>
                                              <p:pRg st="9" end="9"/>
                                            </p:tx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2465795">
                                            <p:txEl>
                                              <p:pRg st="10" end="10"/>
                                            </p:txEl>
                                          </p:spTgt>
                                        </p:tgtEl>
                                        <p:attrNameLst>
                                          <p:attrName>style.visibility</p:attrName>
                                        </p:attrNameLst>
                                      </p:cBhvr>
                                      <p:to>
                                        <p:strVal val="visible"/>
                                      </p:to>
                                    </p:set>
                                    <p:anim calcmode="lin" valueType="num">
                                      <p:cBhvr additive="base">
                                        <p:cTn id="46" dur="500" fill="hold"/>
                                        <p:tgtEl>
                                          <p:spTgt spid="2465795">
                                            <p:txEl>
                                              <p:pRg st="10" end="1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65795">
                                            <p:txEl>
                                              <p:pRg st="10" end="10"/>
                                            </p:txEl>
                                          </p:spTgt>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0"/>
                                  </p:stCondLst>
                                  <p:childTnLst>
                                    <p:set>
                                      <p:cBhvr>
                                        <p:cTn id="49" dur="1" fill="hold">
                                          <p:stCondLst>
                                            <p:cond delay="0"/>
                                          </p:stCondLst>
                                        </p:cTn>
                                        <p:tgtEl>
                                          <p:spTgt spid="2465795">
                                            <p:txEl>
                                              <p:pRg st="11" end="11"/>
                                            </p:txEl>
                                          </p:spTgt>
                                        </p:tgtEl>
                                        <p:attrNameLst>
                                          <p:attrName>style.visibility</p:attrName>
                                        </p:attrNameLst>
                                      </p:cBhvr>
                                      <p:to>
                                        <p:strVal val="visible"/>
                                      </p:to>
                                    </p:set>
                                    <p:anim calcmode="lin" valueType="num">
                                      <p:cBhvr additive="base">
                                        <p:cTn id="50" dur="500" fill="hold"/>
                                        <p:tgtEl>
                                          <p:spTgt spid="2465795">
                                            <p:txEl>
                                              <p:pRg st="11" end="11"/>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465795">
                                            <p:txEl>
                                              <p:pRg st="11" end="11"/>
                                            </p:txEl>
                                          </p:spTgt>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2465795">
                                            <p:txEl>
                                              <p:pRg st="12" end="12"/>
                                            </p:txEl>
                                          </p:spTgt>
                                        </p:tgtEl>
                                        <p:attrNameLst>
                                          <p:attrName>style.visibility</p:attrName>
                                        </p:attrNameLst>
                                      </p:cBhvr>
                                      <p:to>
                                        <p:strVal val="visible"/>
                                      </p:to>
                                    </p:set>
                                    <p:anim calcmode="lin" valueType="num">
                                      <p:cBhvr additive="base">
                                        <p:cTn id="54" dur="500" fill="hold"/>
                                        <p:tgtEl>
                                          <p:spTgt spid="2465795">
                                            <p:txEl>
                                              <p:pRg st="12" end="12"/>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465795">
                                            <p:txEl>
                                              <p:pRg st="12" end="12"/>
                                            </p:txEl>
                                          </p:spTgt>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0"/>
                                  </p:stCondLst>
                                  <p:childTnLst>
                                    <p:set>
                                      <p:cBhvr>
                                        <p:cTn id="57" dur="1" fill="hold">
                                          <p:stCondLst>
                                            <p:cond delay="0"/>
                                          </p:stCondLst>
                                        </p:cTn>
                                        <p:tgtEl>
                                          <p:spTgt spid="2465795">
                                            <p:txEl>
                                              <p:pRg st="13" end="13"/>
                                            </p:txEl>
                                          </p:spTgt>
                                        </p:tgtEl>
                                        <p:attrNameLst>
                                          <p:attrName>style.visibility</p:attrName>
                                        </p:attrNameLst>
                                      </p:cBhvr>
                                      <p:to>
                                        <p:strVal val="visible"/>
                                      </p:to>
                                    </p:set>
                                    <p:anim calcmode="lin" valueType="num">
                                      <p:cBhvr additive="base">
                                        <p:cTn id="58" dur="500" fill="hold"/>
                                        <p:tgtEl>
                                          <p:spTgt spid="2465795">
                                            <p:txEl>
                                              <p:pRg st="13" end="13"/>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2465795">
                                            <p:txEl>
                                              <p:pRg st="13" end="13"/>
                                            </p:txEl>
                                          </p:spTgt>
                                        </p:tgtEl>
                                        <p:attrNameLst>
                                          <p:attrName>ppt_y</p:attrName>
                                        </p:attrNameLst>
                                      </p:cBhvr>
                                      <p:tavLst>
                                        <p:tav tm="0">
                                          <p:val>
                                            <p:strVal val="1+#ppt_h/2"/>
                                          </p:val>
                                        </p:tav>
                                        <p:tav tm="100000">
                                          <p:val>
                                            <p:strVal val="#ppt_y"/>
                                          </p:val>
                                        </p:tav>
                                      </p:tavLst>
                                    </p:anim>
                                  </p:childTnLst>
                                </p:cTn>
                              </p:par>
                            </p:childTnLst>
                          </p:cTn>
                        </p:par>
                        <p:par>
                          <p:cTn id="60" fill="hold">
                            <p:stCondLst>
                              <p:cond delay="500"/>
                            </p:stCondLst>
                            <p:childTnLst>
                              <p:par>
                                <p:cTn id="61" presetID="17" presetClass="entr" presetSubtype="10" fill="hold" grpId="0" nodeType="afterEffect">
                                  <p:stCondLst>
                                    <p:cond delay="0"/>
                                  </p:stCondLst>
                                  <p:childTnLst>
                                    <p:set>
                                      <p:cBhvr>
                                        <p:cTn id="62" dur="1" fill="hold">
                                          <p:stCondLst>
                                            <p:cond delay="0"/>
                                          </p:stCondLst>
                                        </p:cTn>
                                        <p:tgtEl>
                                          <p:spTgt spid="2465959"/>
                                        </p:tgtEl>
                                        <p:attrNameLst>
                                          <p:attrName>style.visibility</p:attrName>
                                        </p:attrNameLst>
                                      </p:cBhvr>
                                      <p:to>
                                        <p:strVal val="visible"/>
                                      </p:to>
                                    </p:set>
                                    <p:anim calcmode="lin" valueType="num">
                                      <p:cBhvr>
                                        <p:cTn id="63" dur="500" fill="hold"/>
                                        <p:tgtEl>
                                          <p:spTgt spid="2465959"/>
                                        </p:tgtEl>
                                        <p:attrNameLst>
                                          <p:attrName>ppt_w</p:attrName>
                                        </p:attrNameLst>
                                      </p:cBhvr>
                                      <p:tavLst>
                                        <p:tav tm="0">
                                          <p:val>
                                            <p:fltVal val="0"/>
                                          </p:val>
                                        </p:tav>
                                        <p:tav tm="100000">
                                          <p:val>
                                            <p:strVal val="#ppt_w"/>
                                          </p:val>
                                        </p:tav>
                                      </p:tavLst>
                                    </p:anim>
                                    <p:anim calcmode="lin" valueType="num">
                                      <p:cBhvr>
                                        <p:cTn id="64" dur="500" fill="hold"/>
                                        <p:tgtEl>
                                          <p:spTgt spid="2465959"/>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5795" grpId="0" build="p"/>
      <p:bldOleChart spid="2465959"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幻灯片编号占位符 5"/>
          <p:cNvSpPr>
            <a:spLocks noGrp="1"/>
          </p:cNvSpPr>
          <p:nvPr>
            <p:ph type="sldNum" sz="quarter" idx="12"/>
          </p:nvPr>
        </p:nvSpPr>
        <p:spPr/>
        <p:txBody>
          <a:bodyPr/>
          <a:lstStyle/>
          <a:p>
            <a:pPr>
              <a:defRPr/>
            </a:pPr>
            <a:fld id="{18B3FFC2-4719-8A47-8C52-380B68A95D00}" type="slidenum">
              <a:rPr lang="en-US" altLang="zh-CN"/>
              <a:t>117</a:t>
            </a:fld>
            <a:endParaRPr lang="en-US" altLang="zh-CN"/>
          </a:p>
        </p:txBody>
      </p:sp>
      <p:sp>
        <p:nvSpPr>
          <p:cNvPr id="2467842" name="Rectangle 2"/>
          <p:cNvSpPr>
            <a:spLocks noGrp="1" noChangeArrowheads="1"/>
          </p:cNvSpPr>
          <p:nvPr>
            <p:ph type="title"/>
          </p:nvPr>
        </p:nvSpPr>
        <p:spPr>
          <a:xfrm>
            <a:off x="1619673" y="0"/>
            <a:ext cx="5473278" cy="576792"/>
          </a:xfrm>
        </p:spPr>
        <p:txBody>
          <a:bodyPr/>
          <a:lstStyle/>
          <a:p>
            <a:pPr>
              <a:defRPr/>
            </a:pPr>
            <a:r>
              <a:rPr lang="zh-CN" altLang="en-US" dirty="0">
                <a:latin typeface="宋体" panose="02010600030101010101" pitchFamily="2" charset="-122"/>
              </a:rPr>
              <a:t>第一节 </a:t>
            </a:r>
            <a:r>
              <a:rPr lang="zh-CN" altLang="en-US" dirty="0">
                <a:latin typeface="黑体" panose="02010609060101010101" charset="-122"/>
              </a:rPr>
              <a:t>分销需求预测</a:t>
            </a:r>
            <a:r>
              <a:rPr lang="en-US" altLang="zh-CN" dirty="0">
                <a:cs typeface="Times New Roman" panose="02020603050405020304" charset="0"/>
              </a:rPr>
              <a:t>:</a:t>
            </a:r>
            <a:r>
              <a:rPr lang="zh-CN" altLang="en-US" sz="2000" dirty="0">
                <a:solidFill>
                  <a:srgbClr val="FF0000"/>
                </a:solidFill>
                <a:cs typeface="Times New Roman" panose="02020603050405020304" charset="0"/>
              </a:rPr>
              <a:t>集中</a:t>
            </a:r>
            <a:r>
              <a:rPr lang="zh-CN" altLang="en-US" sz="2000" dirty="0">
                <a:cs typeface="Times New Roman" panose="02020603050405020304" charset="0"/>
              </a:rPr>
              <a:t>与</a:t>
            </a:r>
            <a:r>
              <a:rPr lang="zh-CN" altLang="en-US" sz="2000" dirty="0">
                <a:solidFill>
                  <a:srgbClr val="FF0000"/>
                </a:solidFill>
                <a:cs typeface="Times New Roman" panose="02020603050405020304" charset="0"/>
              </a:rPr>
              <a:t>分散</a:t>
            </a:r>
            <a:r>
              <a:rPr lang="zh-CN" altLang="en-US" sz="2000" dirty="0">
                <a:cs typeface="Times New Roman" panose="02020603050405020304" charset="0"/>
              </a:rPr>
              <a:t>预测</a:t>
            </a:r>
          </a:p>
        </p:txBody>
      </p:sp>
      <p:sp>
        <p:nvSpPr>
          <p:cNvPr id="2467843" name="Rectangle 3"/>
          <p:cNvSpPr>
            <a:spLocks noGrp="1" noChangeArrowheads="1"/>
          </p:cNvSpPr>
          <p:nvPr>
            <p:ph type="body" idx="1"/>
          </p:nvPr>
        </p:nvSpPr>
        <p:spPr/>
        <p:txBody>
          <a:bodyPr rIns="0"/>
          <a:lstStyle/>
          <a:p>
            <a:r>
              <a:rPr lang="zh-TW" altLang="en-US" dirty="0">
                <a:latin typeface="Times New Roman" panose="02020603050405020304" charset="0"/>
                <a:ea typeface="黑体" panose="02010609060101010101" charset="-122"/>
                <a:cs typeface="黑体" panose="02010609060101010101" charset="-122"/>
              </a:rPr>
              <a:t>共用半成品</a:t>
            </a:r>
            <a:r>
              <a:rPr lang="en-US" altLang="zh-CN" sz="2000" dirty="0">
                <a:solidFill>
                  <a:srgbClr val="00B400"/>
                </a:solidFill>
                <a:latin typeface="Times New Roman" panose="02020603050405020304" charset="0"/>
                <a:ea typeface="黑体" panose="02010609060101010101" charset="-122"/>
                <a:cs typeface="Times New Roman" panose="02020603050405020304" charset="0"/>
              </a:rPr>
              <a:t>→</a:t>
            </a:r>
            <a:r>
              <a:rPr lang="zh-CN" altLang="en-US" dirty="0">
                <a:latin typeface="Times New Roman" panose="02020603050405020304" charset="0"/>
                <a:ea typeface="宋体" panose="02010600030101010101" pitchFamily="2" charset="-122"/>
                <a:cs typeface="宋体" panose="02010600030101010101" pitchFamily="2" charset="-122"/>
              </a:rPr>
              <a:t>标准通用</a:t>
            </a:r>
            <a:r>
              <a:rPr kumimoji="0" lang="zh-CN" altLang="en-US" dirty="0">
                <a:latin typeface="Times New Roman" panose="02020603050405020304" charset="0"/>
                <a:ea typeface="宋体" panose="02010600030101010101" pitchFamily="2" charset="-122"/>
                <a:cs typeface="宋体" panose="02010600030101010101" pitchFamily="2" charset="-122"/>
              </a:rPr>
              <a:t>品</a:t>
            </a:r>
            <a:r>
              <a:rPr lang="en-US" altLang="zh-CN" sz="2000" dirty="0">
                <a:solidFill>
                  <a:srgbClr val="00B400"/>
                </a:solidFill>
                <a:latin typeface="Times New Roman" panose="02020603050405020304" charset="0"/>
                <a:ea typeface="宋体" panose="02010600030101010101" pitchFamily="2" charset="-122"/>
                <a:cs typeface="宋体" panose="02010600030101010101" pitchFamily="2" charset="-122"/>
              </a:rPr>
              <a:t>→</a:t>
            </a:r>
            <a:r>
              <a:rPr lang="zh-CN" altLang="en-US" dirty="0">
                <a:latin typeface="Times New Roman" panose="02020603050405020304" charset="0"/>
                <a:ea typeface="宋体" panose="02010600030101010101" pitchFamily="2" charset="-122"/>
                <a:cs typeface="宋体" panose="02010600030101010101" pitchFamily="2" charset="-122"/>
              </a:rPr>
              <a:t>定制化产品</a:t>
            </a:r>
            <a:r>
              <a:rPr lang="en-US" altLang="zh-CN" dirty="0">
                <a:latin typeface="Times New Roman" panose="02020603050405020304" charset="0"/>
                <a:ea typeface="宋体" panose="02010600030101010101" pitchFamily="2" charset="-122"/>
                <a:cs typeface="宋体" panose="02010600030101010101" pitchFamily="2" charset="-122"/>
              </a:rPr>
              <a:t>     </a:t>
            </a:r>
            <a:r>
              <a:rPr lang="zh-CN" altLang="en-US" sz="2400" dirty="0">
                <a:latin typeface="Times New Roman" panose="02020603050405020304" charset="0"/>
                <a:ea typeface="宋体" panose="02010600030101010101" pitchFamily="2" charset="-122"/>
                <a:cs typeface="宋体" panose="02010600030101010101" pitchFamily="2" charset="-122"/>
              </a:rPr>
              <a:t>预测点设哪里？</a:t>
            </a:r>
            <a:endParaRPr lang="en-US" altLang="zh-CN" sz="2400" dirty="0">
              <a:latin typeface="Times New Roman" panose="02020603050405020304" charset="0"/>
              <a:ea typeface="宋体" panose="02010600030101010101" pitchFamily="2" charset="-122"/>
              <a:cs typeface="宋体" panose="02010600030101010101" pitchFamily="2" charset="-122"/>
            </a:endParaRPr>
          </a:p>
          <a:p>
            <a:r>
              <a:rPr lang="zh-CN" altLang="en-GB" dirty="0">
                <a:solidFill>
                  <a:srgbClr val="FF0000"/>
                </a:solidFill>
                <a:latin typeface="Times New Roman" panose="02020603050405020304" charset="0"/>
                <a:ea typeface="宋体" panose="02010600030101010101" pitchFamily="2" charset="-122"/>
                <a:cs typeface="宋体" panose="02010600030101010101" pitchFamily="2" charset="-122"/>
              </a:rPr>
              <a:t>供应端</a:t>
            </a:r>
            <a:r>
              <a:rPr lang="zh-CN" altLang="en-GB" dirty="0">
                <a:solidFill>
                  <a:srgbClr val="00B400"/>
                </a:solidFill>
                <a:latin typeface="Times New Roman" panose="02020603050405020304" charset="0"/>
                <a:ea typeface="宋体" panose="02010600030101010101" pitchFamily="2" charset="-122"/>
                <a:cs typeface="宋体" panose="02010600030101010101" pitchFamily="2" charset="-122"/>
              </a:rPr>
              <a:t>集中预测  </a:t>
            </a:r>
            <a:r>
              <a:rPr lang="en-GB" altLang="zh-CN" i="1" dirty="0" err="1">
                <a:latin typeface="Times New Roman" panose="02020603050405020304" charset="0"/>
                <a:ea typeface="黑体" panose="02010609060101010101" charset="-122"/>
                <a:cs typeface="黑体" panose="02010609060101010101" charset="-122"/>
              </a:rPr>
              <a:t>vs</a:t>
            </a:r>
            <a:r>
              <a:rPr lang="en-GB" altLang="zh-CN" i="1" dirty="0">
                <a:latin typeface="Times New Roman" panose="02020603050405020304" charset="0"/>
                <a:ea typeface="黑体" panose="02010609060101010101" charset="-122"/>
                <a:cs typeface="黑体" panose="02010609060101010101" charset="-122"/>
              </a:rPr>
              <a:t> </a:t>
            </a:r>
            <a:r>
              <a:rPr lang="en-GB" altLang="zh-CN" dirty="0">
                <a:solidFill>
                  <a:srgbClr val="00B400"/>
                </a:solidFill>
                <a:latin typeface="宋体" panose="02010600030101010101" pitchFamily="2" charset="-122"/>
                <a:ea typeface="宋体" panose="02010600030101010101" pitchFamily="2" charset="-122"/>
                <a:cs typeface="宋体" panose="02010600030101010101" pitchFamily="2" charset="-122"/>
              </a:rPr>
              <a:t>∑</a:t>
            </a:r>
            <a:r>
              <a:rPr lang="zh-CN" altLang="en-GB" dirty="0">
                <a:solidFill>
                  <a:srgbClr val="FF0000"/>
                </a:solidFill>
                <a:latin typeface="Times New Roman" panose="02020603050405020304" charset="0"/>
                <a:ea typeface="黑体" panose="02010609060101010101" charset="-122"/>
                <a:cs typeface="黑体" panose="02010609060101010101" charset="-122"/>
              </a:rPr>
              <a:t>需求端</a:t>
            </a:r>
            <a:r>
              <a:rPr lang="zh-CN" altLang="en-GB" dirty="0">
                <a:solidFill>
                  <a:srgbClr val="00B400"/>
                </a:solidFill>
                <a:latin typeface="Times New Roman" panose="02020603050405020304" charset="0"/>
                <a:ea typeface="黑体" panose="02010609060101010101" charset="-122"/>
                <a:cs typeface="黑体" panose="02010609060101010101" charset="-122"/>
              </a:rPr>
              <a:t>分散预测</a:t>
            </a:r>
            <a:r>
              <a:rPr lang="zh-CN" altLang="en-GB" dirty="0">
                <a:latin typeface="Times New Roman" panose="02020603050405020304" charset="0"/>
                <a:ea typeface="黑体" panose="02010609060101010101" charset="-122"/>
                <a:cs typeface="黑体" panose="02010609060101010101" charset="-122"/>
              </a:rPr>
              <a:t>  </a:t>
            </a:r>
            <a:r>
              <a:rPr lang="zh-CN" altLang="en-GB" sz="2400" dirty="0">
                <a:latin typeface="Times New Roman" panose="02020603050405020304" charset="0"/>
                <a:ea typeface="华文琥珀" panose="02010800040101010101" pitchFamily="2" charset="-122"/>
                <a:cs typeface="华文琥珀" panose="02010800040101010101" pitchFamily="2" charset="-122"/>
              </a:rPr>
              <a:t>准确性一样吗</a:t>
            </a:r>
            <a:r>
              <a:rPr lang="zh-CN" altLang="en-GB" dirty="0">
                <a:latin typeface="Times New Roman" panose="02020603050405020304" charset="0"/>
                <a:ea typeface="黑体" panose="02010609060101010101" charset="-122"/>
                <a:cs typeface="黑体" panose="02010609060101010101" charset="-122"/>
              </a:rPr>
              <a:t> </a:t>
            </a:r>
            <a:r>
              <a:rPr lang="en-GB" altLang="zh-CN" dirty="0">
                <a:latin typeface="Times New Roman" panose="02020603050405020304" charset="0"/>
                <a:ea typeface="黑体" panose="02010609060101010101" charset="-122"/>
                <a:cs typeface="黑体" panose="02010609060101010101" charset="-122"/>
              </a:rPr>
              <a:t>?</a:t>
            </a:r>
            <a:endParaRPr lang="en-US" altLang="zh-CN" dirty="0">
              <a:latin typeface="Times New Roman" panose="02020603050405020304" charset="0"/>
              <a:ea typeface="黑体" panose="02010609060101010101" charset="-122"/>
              <a:cs typeface="黑体" panose="02010609060101010101" charset="-122"/>
            </a:endParaRPr>
          </a:p>
          <a:p>
            <a:pPr lvl="1"/>
            <a:r>
              <a:rPr lang="zh-CN" altLang="en-US" dirty="0">
                <a:latin typeface="宋体" panose="02010600030101010101" pitchFamily="2" charset="-122"/>
                <a:ea typeface="黑体" panose="02010609060101010101" charset="-122"/>
                <a:cs typeface="黑体" panose="02010609060101010101" charset="-122"/>
              </a:rPr>
              <a:t>分散预测订货：</a:t>
            </a:r>
            <a:r>
              <a:rPr lang="zh-CN" altLang="en-US" dirty="0">
                <a:latin typeface="Times New Roman" panose="02020603050405020304" charset="0"/>
                <a:ea typeface="黑体" panose="02010609060101010101" charset="-122"/>
                <a:cs typeface="黑体" panose="02010609060101010101" charset="-122"/>
              </a:rPr>
              <a:t>推动式运作计划</a:t>
            </a:r>
            <a:r>
              <a:rPr lang="en-US" altLang="zh-CN" sz="2800" dirty="0">
                <a:latin typeface="Times New Roman" panose="02020603050405020304" charset="0"/>
                <a:ea typeface="黑体" panose="02010609060101010101" charset="-122"/>
                <a:cs typeface="黑体" panose="02010609060101010101" charset="-122"/>
              </a:rPr>
              <a:t> </a:t>
            </a:r>
            <a:endParaRPr lang="en-US" altLang="zh-CN" dirty="0">
              <a:latin typeface="宋体" panose="02010600030101010101" pitchFamily="2" charset="-122"/>
              <a:ea typeface="黑体" panose="02010609060101010101" charset="-122"/>
              <a:cs typeface="黑体" panose="02010609060101010101" charset="-122"/>
            </a:endParaRPr>
          </a:p>
          <a:p>
            <a:pPr lvl="2"/>
            <a:endParaRPr lang="en-US" altLang="zh-CN" dirty="0">
              <a:latin typeface="宋体" panose="02010600030101010101" pitchFamily="2" charset="-122"/>
            </a:endParaRPr>
          </a:p>
          <a:p>
            <a:pPr lvl="2"/>
            <a:endParaRPr lang="en-US" altLang="zh-CN" dirty="0">
              <a:latin typeface="宋体" panose="02010600030101010101" pitchFamily="2" charset="-122"/>
            </a:endParaRPr>
          </a:p>
          <a:p>
            <a:pPr lvl="2"/>
            <a:endParaRPr lang="en-US" altLang="zh-CN" dirty="0">
              <a:latin typeface="宋体" panose="02010600030101010101" pitchFamily="2" charset="-122"/>
            </a:endParaRPr>
          </a:p>
          <a:p>
            <a:pPr lvl="2"/>
            <a:endParaRPr lang="en-US" altLang="zh-CN" dirty="0">
              <a:latin typeface="宋体" panose="02010600030101010101" pitchFamily="2" charset="-122"/>
            </a:endParaRPr>
          </a:p>
          <a:p>
            <a:pPr lvl="1"/>
            <a:r>
              <a:rPr lang="zh-CN" altLang="en-US" dirty="0">
                <a:latin typeface="宋体" panose="02010600030101010101" pitchFamily="2" charset="-122"/>
                <a:ea typeface="黑体" panose="02010609060101010101" charset="-122"/>
                <a:cs typeface="黑体" panose="02010609060101010101" charset="-122"/>
              </a:rPr>
              <a:t>集中预测分销：</a:t>
            </a:r>
            <a:r>
              <a:rPr lang="zh-CN" altLang="en-US" dirty="0">
                <a:latin typeface="Times New Roman" panose="02020603050405020304" charset="0"/>
                <a:ea typeface="黑体" panose="02010609060101010101" charset="-122"/>
                <a:cs typeface="黑体" panose="02010609060101010101" charset="-122"/>
              </a:rPr>
              <a:t>拉动式运作计划</a:t>
            </a:r>
          </a:p>
        </p:txBody>
      </p:sp>
      <p:grpSp>
        <p:nvGrpSpPr>
          <p:cNvPr id="2467844" name="Group 4"/>
          <p:cNvGrpSpPr/>
          <p:nvPr/>
        </p:nvGrpSpPr>
        <p:grpSpPr bwMode="auto">
          <a:xfrm>
            <a:off x="2132806" y="2265363"/>
            <a:ext cx="4608513" cy="1511300"/>
            <a:chOff x="1156" y="1163"/>
            <a:chExt cx="2903" cy="952"/>
          </a:xfrm>
        </p:grpSpPr>
        <p:sp>
          <p:nvSpPr>
            <p:cNvPr id="159770" name="Text Box 5"/>
            <p:cNvSpPr txBox="1">
              <a:spLocks noChangeArrowheads="1"/>
            </p:cNvSpPr>
            <p:nvPr/>
          </p:nvSpPr>
          <p:spPr bwMode="auto">
            <a:xfrm>
              <a:off x="1156" y="1436"/>
              <a:ext cx="485" cy="303"/>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生产</a:t>
              </a:r>
              <a:endParaRPr lang="en-US" altLang="zh-CN" sz="1600"/>
            </a:p>
            <a:p>
              <a:r>
                <a:rPr lang="zh-CN" altLang="en-US" sz="1600"/>
                <a:t>厂家</a:t>
              </a:r>
            </a:p>
          </p:txBody>
        </p:sp>
        <p:sp>
          <p:nvSpPr>
            <p:cNvPr id="159771" name="Text Box 6"/>
            <p:cNvSpPr txBox="1">
              <a:spLocks noChangeArrowheads="1"/>
            </p:cNvSpPr>
            <p:nvPr/>
          </p:nvSpPr>
          <p:spPr bwMode="auto">
            <a:xfrm>
              <a:off x="2567" y="1456"/>
              <a:ext cx="310" cy="348"/>
            </a:xfrm>
            <a:prstGeom prst="rect">
              <a:avLst/>
            </a:prstGeom>
            <a:solidFill>
              <a:srgbClr val="FFFFFF"/>
            </a:solidFill>
            <a:ln>
              <a:noFill/>
            </a:ln>
          </p:spPr>
          <p:txBody>
            <a:bodyPr lIns="18000" rIns="1800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60000"/>
                </a:lnSpc>
                <a:buClr>
                  <a:srgbClr val="000000"/>
                </a:buClr>
                <a:buFont typeface="宋体" panose="02010600030101010101" pitchFamily="2" charset="-122"/>
                <a:buNone/>
              </a:pPr>
              <a:r>
                <a:rPr lang="en-US" altLang="zh-CN" sz="1600">
                  <a:latin typeface="宋体" panose="02010600030101010101" pitchFamily="2" charset="-122"/>
                </a:rPr>
                <a:t>•</a:t>
              </a:r>
            </a:p>
            <a:p>
              <a:pPr>
                <a:lnSpc>
                  <a:spcPct val="60000"/>
                </a:lnSpc>
                <a:buClr>
                  <a:srgbClr val="000000"/>
                </a:buClr>
                <a:buFont typeface="宋体" panose="02010600030101010101" pitchFamily="2" charset="-122"/>
                <a:buNone/>
              </a:pPr>
              <a:r>
                <a:rPr lang="en-US" altLang="zh-CN" sz="1600">
                  <a:latin typeface="宋体" panose="02010600030101010101" pitchFamily="2" charset="-122"/>
                </a:rPr>
                <a:t>•</a:t>
              </a:r>
            </a:p>
            <a:p>
              <a:pPr>
                <a:lnSpc>
                  <a:spcPct val="60000"/>
                </a:lnSpc>
                <a:buClr>
                  <a:srgbClr val="000000"/>
                </a:buClr>
                <a:buFont typeface="宋体" panose="02010600030101010101" pitchFamily="2" charset="-122"/>
                <a:buNone/>
              </a:pPr>
              <a:r>
                <a:rPr lang="en-US" altLang="zh-CN" sz="1600">
                  <a:latin typeface="宋体" panose="02010600030101010101" pitchFamily="2" charset="-122"/>
                </a:rPr>
                <a:t>•</a:t>
              </a:r>
            </a:p>
          </p:txBody>
        </p:sp>
        <p:sp>
          <p:nvSpPr>
            <p:cNvPr id="159772" name="Oval 7"/>
            <p:cNvSpPr>
              <a:spLocks noChangeArrowheads="1"/>
            </p:cNvSpPr>
            <p:nvPr/>
          </p:nvSpPr>
          <p:spPr bwMode="auto">
            <a:xfrm>
              <a:off x="3550" y="1163"/>
              <a:ext cx="506" cy="227"/>
            </a:xfrm>
            <a:prstGeom prst="ellipse">
              <a:avLst/>
            </a:prstGeom>
            <a:solidFill>
              <a:srgbClr val="FFFFFF"/>
            </a:solidFill>
            <a:ln w="9525">
              <a:solidFill>
                <a:srgbClr val="000000"/>
              </a:solidFill>
              <a:round/>
            </a:ln>
          </p:spPr>
          <p:txBody>
            <a:bodyPr lIns="0" rIns="0" bIns="0" anchor="ctr"/>
            <a:lstStyle/>
            <a:p>
              <a:pPr marL="342900" indent="-342900"/>
              <a:r>
                <a:rPr lang="zh-CN" altLang="en-US" sz="1600"/>
                <a:t>顾客</a:t>
              </a:r>
            </a:p>
          </p:txBody>
        </p:sp>
        <p:grpSp>
          <p:nvGrpSpPr>
            <p:cNvPr id="159773" name="Group 8"/>
            <p:cNvGrpSpPr/>
            <p:nvPr/>
          </p:nvGrpSpPr>
          <p:grpSpPr bwMode="auto">
            <a:xfrm>
              <a:off x="1701" y="1253"/>
              <a:ext cx="761" cy="715"/>
              <a:chOff x="4086" y="5910"/>
              <a:chExt cx="900" cy="1794"/>
            </a:xfrm>
          </p:grpSpPr>
          <p:sp>
            <p:nvSpPr>
              <p:cNvPr id="159788" name="Line 9"/>
              <p:cNvSpPr>
                <a:spLocks noChangeShapeType="1"/>
              </p:cNvSpPr>
              <p:nvPr/>
            </p:nvSpPr>
            <p:spPr bwMode="auto">
              <a:xfrm flipV="1">
                <a:off x="4086" y="5910"/>
                <a:ext cx="750" cy="530"/>
              </a:xfrm>
              <a:prstGeom prst="line">
                <a:avLst/>
              </a:prstGeom>
              <a:noFill/>
              <a:ln w="9525">
                <a:solidFill>
                  <a:srgbClr val="000000"/>
                </a:solidFill>
                <a:round/>
                <a:tailEnd type="triangle" w="med" len="med"/>
              </a:ln>
            </p:spPr>
            <p:txBody>
              <a:bodyPr anchor="ctr"/>
              <a:lstStyle/>
              <a:p>
                <a:endParaRPr lang="zh-CN" altLang="en-US"/>
              </a:p>
            </p:txBody>
          </p:sp>
          <p:sp>
            <p:nvSpPr>
              <p:cNvPr id="159789" name="Line 10"/>
              <p:cNvSpPr>
                <a:spLocks noChangeShapeType="1"/>
              </p:cNvSpPr>
              <p:nvPr/>
            </p:nvSpPr>
            <p:spPr bwMode="auto">
              <a:xfrm>
                <a:off x="4086" y="6822"/>
                <a:ext cx="900" cy="0"/>
              </a:xfrm>
              <a:prstGeom prst="line">
                <a:avLst/>
              </a:prstGeom>
              <a:noFill/>
              <a:ln w="9525">
                <a:solidFill>
                  <a:srgbClr val="000000"/>
                </a:solidFill>
                <a:round/>
                <a:tailEnd type="triangle" w="med" len="med"/>
              </a:ln>
            </p:spPr>
            <p:txBody>
              <a:bodyPr anchor="ctr"/>
              <a:lstStyle/>
              <a:p>
                <a:endParaRPr lang="zh-CN" altLang="en-US"/>
              </a:p>
            </p:txBody>
          </p:sp>
          <p:sp>
            <p:nvSpPr>
              <p:cNvPr id="159790" name="Line 11"/>
              <p:cNvSpPr>
                <a:spLocks noChangeShapeType="1"/>
              </p:cNvSpPr>
              <p:nvPr/>
            </p:nvSpPr>
            <p:spPr bwMode="auto">
              <a:xfrm>
                <a:off x="4086" y="6998"/>
                <a:ext cx="750" cy="706"/>
              </a:xfrm>
              <a:prstGeom prst="line">
                <a:avLst/>
              </a:prstGeom>
              <a:noFill/>
              <a:ln w="9525">
                <a:solidFill>
                  <a:srgbClr val="000000"/>
                </a:solidFill>
                <a:round/>
                <a:tailEnd type="triangle" w="med" len="med"/>
              </a:ln>
            </p:spPr>
            <p:txBody>
              <a:bodyPr anchor="ctr"/>
              <a:lstStyle/>
              <a:p>
                <a:endParaRPr lang="zh-CN" altLang="en-US"/>
              </a:p>
            </p:txBody>
          </p:sp>
        </p:grpSp>
        <p:sp>
          <p:nvSpPr>
            <p:cNvPr id="159774" name="Line 12"/>
            <p:cNvSpPr>
              <a:spLocks noChangeShapeType="1"/>
            </p:cNvSpPr>
            <p:nvPr/>
          </p:nvSpPr>
          <p:spPr bwMode="auto">
            <a:xfrm>
              <a:off x="3176" y="1308"/>
              <a:ext cx="374" cy="1"/>
            </a:xfrm>
            <a:prstGeom prst="line">
              <a:avLst/>
            </a:prstGeom>
            <a:noFill/>
            <a:ln w="9525">
              <a:solidFill>
                <a:srgbClr val="000000"/>
              </a:solidFill>
              <a:round/>
              <a:tailEnd type="triangle" w="med" len="med"/>
            </a:ln>
          </p:spPr>
          <p:txBody>
            <a:bodyPr anchor="ctr"/>
            <a:lstStyle/>
            <a:p>
              <a:endParaRPr lang="zh-CN" altLang="en-US"/>
            </a:p>
          </p:txBody>
        </p:sp>
        <p:sp>
          <p:nvSpPr>
            <p:cNvPr id="159775" name="Line 13"/>
            <p:cNvSpPr>
              <a:spLocks noChangeShapeType="1"/>
            </p:cNvSpPr>
            <p:nvPr/>
          </p:nvSpPr>
          <p:spPr bwMode="auto">
            <a:xfrm flipH="1">
              <a:off x="3176" y="1219"/>
              <a:ext cx="374" cy="1"/>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76" name="Text Box 14"/>
            <p:cNvSpPr txBox="1">
              <a:spLocks noChangeArrowheads="1"/>
            </p:cNvSpPr>
            <p:nvPr/>
          </p:nvSpPr>
          <p:spPr bwMode="auto">
            <a:xfrm>
              <a:off x="2473" y="1888"/>
              <a:ext cx="679" cy="191"/>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销售商</a:t>
              </a:r>
              <a:r>
                <a:rPr lang="en-US" altLang="zh-CN" sz="1600"/>
                <a:t>n</a:t>
              </a:r>
            </a:p>
          </p:txBody>
        </p:sp>
        <p:sp>
          <p:nvSpPr>
            <p:cNvPr id="159777" name="Oval 15"/>
            <p:cNvSpPr>
              <a:spLocks noChangeArrowheads="1"/>
            </p:cNvSpPr>
            <p:nvPr/>
          </p:nvSpPr>
          <p:spPr bwMode="auto">
            <a:xfrm>
              <a:off x="3553" y="1888"/>
              <a:ext cx="506" cy="227"/>
            </a:xfrm>
            <a:prstGeom prst="ellipse">
              <a:avLst/>
            </a:prstGeom>
            <a:solidFill>
              <a:srgbClr val="FFFFFF"/>
            </a:solidFill>
            <a:ln w="9525">
              <a:solidFill>
                <a:srgbClr val="000000"/>
              </a:solidFill>
              <a:round/>
            </a:ln>
          </p:spPr>
          <p:txBody>
            <a:bodyPr lIns="0" rIns="0" bIns="0" anchor="ctr"/>
            <a:lstStyle/>
            <a:p>
              <a:pPr marL="342900" indent="-342900"/>
              <a:r>
                <a:rPr lang="zh-CN" altLang="en-US" sz="1600"/>
                <a:t>顾客</a:t>
              </a:r>
            </a:p>
          </p:txBody>
        </p:sp>
        <p:sp>
          <p:nvSpPr>
            <p:cNvPr id="159778" name="Text Box 16"/>
            <p:cNvSpPr txBox="1">
              <a:spLocks noChangeArrowheads="1"/>
            </p:cNvSpPr>
            <p:nvPr/>
          </p:nvSpPr>
          <p:spPr bwMode="auto">
            <a:xfrm>
              <a:off x="2420" y="1169"/>
              <a:ext cx="680" cy="192"/>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dirty="0"/>
                <a:t>销售商</a:t>
              </a:r>
              <a:r>
                <a:rPr lang="en-US" altLang="zh-CN" sz="1600" dirty="0"/>
                <a:t>1</a:t>
              </a:r>
            </a:p>
          </p:txBody>
        </p:sp>
        <p:sp>
          <p:nvSpPr>
            <p:cNvPr id="159779" name="Line 17"/>
            <p:cNvSpPr>
              <a:spLocks noChangeShapeType="1"/>
            </p:cNvSpPr>
            <p:nvPr/>
          </p:nvSpPr>
          <p:spPr bwMode="auto">
            <a:xfrm>
              <a:off x="3173" y="2053"/>
              <a:ext cx="374" cy="1"/>
            </a:xfrm>
            <a:prstGeom prst="line">
              <a:avLst/>
            </a:prstGeom>
            <a:noFill/>
            <a:ln w="9525">
              <a:solidFill>
                <a:srgbClr val="000000"/>
              </a:solidFill>
              <a:round/>
              <a:tailEnd type="triangle" w="med" len="med"/>
            </a:ln>
          </p:spPr>
          <p:txBody>
            <a:bodyPr anchor="ctr"/>
            <a:lstStyle/>
            <a:p>
              <a:endParaRPr lang="zh-CN" altLang="en-US"/>
            </a:p>
          </p:txBody>
        </p:sp>
        <p:sp>
          <p:nvSpPr>
            <p:cNvPr id="159780" name="Line 18"/>
            <p:cNvSpPr>
              <a:spLocks noChangeShapeType="1"/>
            </p:cNvSpPr>
            <p:nvPr/>
          </p:nvSpPr>
          <p:spPr bwMode="auto">
            <a:xfrm flipH="1">
              <a:off x="3173" y="1963"/>
              <a:ext cx="374" cy="1"/>
            </a:xfrm>
            <a:prstGeom prst="line">
              <a:avLst/>
            </a:prstGeom>
            <a:noFill/>
            <a:ln w="9525" cap="rnd">
              <a:solidFill>
                <a:srgbClr val="FF0000"/>
              </a:solidFill>
              <a:prstDash val="sysDot"/>
              <a:round/>
              <a:tailEnd type="triangle" w="med" len="med"/>
            </a:ln>
          </p:spPr>
          <p:txBody>
            <a:bodyPr anchor="ctr"/>
            <a:lstStyle/>
            <a:p>
              <a:endParaRPr lang="zh-CN" altLang="en-US"/>
            </a:p>
          </p:txBody>
        </p:sp>
        <p:grpSp>
          <p:nvGrpSpPr>
            <p:cNvPr id="159781" name="Group 19"/>
            <p:cNvGrpSpPr/>
            <p:nvPr/>
          </p:nvGrpSpPr>
          <p:grpSpPr bwMode="auto">
            <a:xfrm>
              <a:off x="1701" y="1309"/>
              <a:ext cx="761" cy="715"/>
              <a:chOff x="4086" y="5910"/>
              <a:chExt cx="900" cy="1794"/>
            </a:xfrm>
          </p:grpSpPr>
          <p:sp>
            <p:nvSpPr>
              <p:cNvPr id="159785" name="Line 20"/>
              <p:cNvSpPr>
                <a:spLocks noChangeShapeType="1"/>
              </p:cNvSpPr>
              <p:nvPr/>
            </p:nvSpPr>
            <p:spPr bwMode="auto">
              <a:xfrm flipV="1">
                <a:off x="4086" y="5910"/>
                <a:ext cx="750" cy="530"/>
              </a:xfrm>
              <a:prstGeom prst="line">
                <a:avLst/>
              </a:prstGeom>
              <a:noFill/>
              <a:ln w="9525" cap="rnd">
                <a:solidFill>
                  <a:srgbClr val="FF0000"/>
                </a:solidFill>
                <a:prstDash val="sysDot"/>
                <a:round/>
                <a:headEnd type="stealth" w="med" len="med"/>
              </a:ln>
            </p:spPr>
            <p:txBody>
              <a:bodyPr anchor="ctr"/>
              <a:lstStyle/>
              <a:p>
                <a:endParaRPr lang="zh-CN" altLang="en-US"/>
              </a:p>
            </p:txBody>
          </p:sp>
          <p:sp>
            <p:nvSpPr>
              <p:cNvPr id="159786" name="Line 21"/>
              <p:cNvSpPr>
                <a:spLocks noChangeShapeType="1"/>
              </p:cNvSpPr>
              <p:nvPr/>
            </p:nvSpPr>
            <p:spPr bwMode="auto">
              <a:xfrm>
                <a:off x="4086" y="6822"/>
                <a:ext cx="900" cy="0"/>
              </a:xfrm>
              <a:prstGeom prst="line">
                <a:avLst/>
              </a:prstGeom>
              <a:noFill/>
              <a:ln w="9525" cap="rnd">
                <a:solidFill>
                  <a:srgbClr val="FF0000"/>
                </a:solidFill>
                <a:prstDash val="sysDot"/>
                <a:round/>
                <a:headEnd type="stealth" w="med" len="med"/>
              </a:ln>
            </p:spPr>
            <p:txBody>
              <a:bodyPr anchor="ctr"/>
              <a:lstStyle/>
              <a:p>
                <a:endParaRPr lang="zh-CN" altLang="en-US"/>
              </a:p>
            </p:txBody>
          </p:sp>
          <p:sp>
            <p:nvSpPr>
              <p:cNvPr id="159787" name="Line 22"/>
              <p:cNvSpPr>
                <a:spLocks noChangeShapeType="1"/>
              </p:cNvSpPr>
              <p:nvPr/>
            </p:nvSpPr>
            <p:spPr bwMode="auto">
              <a:xfrm>
                <a:off x="4086" y="6998"/>
                <a:ext cx="750" cy="706"/>
              </a:xfrm>
              <a:prstGeom prst="line">
                <a:avLst/>
              </a:prstGeom>
              <a:noFill/>
              <a:ln w="9525" cap="rnd">
                <a:solidFill>
                  <a:srgbClr val="FF0000"/>
                </a:solidFill>
                <a:prstDash val="sysDot"/>
                <a:round/>
                <a:headEnd type="stealth" w="med" len="med"/>
              </a:ln>
            </p:spPr>
            <p:txBody>
              <a:bodyPr anchor="ctr"/>
              <a:lstStyle/>
              <a:p>
                <a:endParaRPr lang="zh-CN" altLang="en-US"/>
              </a:p>
            </p:txBody>
          </p:sp>
        </p:grpSp>
        <p:sp>
          <p:nvSpPr>
            <p:cNvPr id="2467863" name="Text Box 23"/>
            <p:cNvSpPr txBox="1">
              <a:spLocks noChangeArrowheads="1"/>
            </p:cNvSpPr>
            <p:nvPr/>
          </p:nvSpPr>
          <p:spPr bwMode="auto">
            <a:xfrm>
              <a:off x="1882" y="1389"/>
              <a:ext cx="454"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a:solidFill>
                    <a:srgbClr val="FF0000"/>
                  </a:solidFill>
                </a:rPr>
                <a:t>订单</a:t>
              </a:r>
            </a:p>
          </p:txBody>
        </p:sp>
        <p:sp>
          <p:nvSpPr>
            <p:cNvPr id="2467864" name="Text Box 24"/>
            <p:cNvSpPr txBox="1">
              <a:spLocks noChangeArrowheads="1"/>
            </p:cNvSpPr>
            <p:nvPr/>
          </p:nvSpPr>
          <p:spPr bwMode="auto">
            <a:xfrm>
              <a:off x="2472" y="1380"/>
              <a:ext cx="544"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b="1">
                  <a:solidFill>
                    <a:srgbClr val="FF0000"/>
                  </a:solidFill>
                  <a:ea typeface="黑体" panose="02010609060101010101" charset="-122"/>
                  <a:cs typeface="黑体" panose="02010609060101010101" charset="-122"/>
                </a:rPr>
                <a:t>需求预测</a:t>
              </a:r>
            </a:p>
          </p:txBody>
        </p:sp>
        <p:sp>
          <p:nvSpPr>
            <p:cNvPr id="2467865" name="Text Box 25"/>
            <p:cNvSpPr txBox="1">
              <a:spLocks noChangeArrowheads="1"/>
            </p:cNvSpPr>
            <p:nvPr/>
          </p:nvSpPr>
          <p:spPr bwMode="auto">
            <a:xfrm>
              <a:off x="1202" y="1188"/>
              <a:ext cx="454" cy="156"/>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en-US" altLang="zh-CN" sz="1800">
                  <a:solidFill>
                    <a:srgbClr val="FF0000"/>
                  </a:solidFill>
                  <a:latin typeface="宋体" panose="02010600030101010101" pitchFamily="2" charset="-122"/>
                </a:rPr>
                <a:t>∑</a:t>
              </a:r>
              <a:r>
                <a:rPr lang="zh-CN" altLang="en-US" sz="1800">
                  <a:solidFill>
                    <a:srgbClr val="FF0000"/>
                  </a:solidFill>
                </a:rPr>
                <a:t>订单</a:t>
              </a:r>
            </a:p>
          </p:txBody>
        </p:sp>
      </p:grpSp>
      <p:grpSp>
        <p:nvGrpSpPr>
          <p:cNvPr id="2467866" name="Group 26"/>
          <p:cNvGrpSpPr/>
          <p:nvPr/>
        </p:nvGrpSpPr>
        <p:grpSpPr bwMode="auto">
          <a:xfrm>
            <a:off x="1835150" y="4654550"/>
            <a:ext cx="5257800" cy="1727200"/>
            <a:chOff x="1156" y="2660"/>
            <a:chExt cx="3312" cy="1088"/>
          </a:xfrm>
        </p:grpSpPr>
        <p:sp>
          <p:nvSpPr>
            <p:cNvPr id="159751" name="Text Box 27"/>
            <p:cNvSpPr txBox="1">
              <a:spLocks noChangeArrowheads="1"/>
            </p:cNvSpPr>
            <p:nvPr/>
          </p:nvSpPr>
          <p:spPr bwMode="auto">
            <a:xfrm>
              <a:off x="1247" y="3063"/>
              <a:ext cx="425" cy="337"/>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生产</a:t>
              </a:r>
              <a:endParaRPr lang="en-US" altLang="zh-CN" sz="1600"/>
            </a:p>
            <a:p>
              <a:r>
                <a:rPr lang="zh-CN" altLang="en-US" sz="1600"/>
                <a:t>厂家</a:t>
              </a:r>
            </a:p>
          </p:txBody>
        </p:sp>
        <p:sp>
          <p:nvSpPr>
            <p:cNvPr id="159752" name="Line 28"/>
            <p:cNvSpPr>
              <a:spLocks noChangeShapeType="1"/>
            </p:cNvSpPr>
            <p:nvPr/>
          </p:nvSpPr>
          <p:spPr bwMode="auto">
            <a:xfrm flipV="1">
              <a:off x="1687" y="3231"/>
              <a:ext cx="229" cy="0"/>
            </a:xfrm>
            <a:prstGeom prst="line">
              <a:avLst/>
            </a:prstGeom>
            <a:noFill/>
            <a:ln w="9525">
              <a:solidFill>
                <a:srgbClr val="000000"/>
              </a:solidFill>
              <a:round/>
              <a:tailEnd type="triangle" w="med" len="med"/>
            </a:ln>
          </p:spPr>
          <p:txBody>
            <a:bodyPr anchor="ctr"/>
            <a:lstStyle/>
            <a:p>
              <a:endParaRPr lang="zh-CN" altLang="en-US"/>
            </a:p>
          </p:txBody>
        </p:sp>
        <p:sp>
          <p:nvSpPr>
            <p:cNvPr id="159753" name="Line 29"/>
            <p:cNvSpPr>
              <a:spLocks noChangeShapeType="1"/>
            </p:cNvSpPr>
            <p:nvPr/>
          </p:nvSpPr>
          <p:spPr bwMode="auto">
            <a:xfrm flipH="1">
              <a:off x="1687" y="3147"/>
              <a:ext cx="229" cy="0"/>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54" name="Text Box 30"/>
            <p:cNvSpPr txBox="1">
              <a:spLocks noChangeArrowheads="1"/>
            </p:cNvSpPr>
            <p:nvPr/>
          </p:nvSpPr>
          <p:spPr bwMode="auto">
            <a:xfrm>
              <a:off x="1947" y="3035"/>
              <a:ext cx="619" cy="363"/>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地区分</a:t>
              </a:r>
              <a:endParaRPr lang="en-US" altLang="zh-CN" sz="1600"/>
            </a:p>
            <a:p>
              <a:r>
                <a:rPr lang="zh-CN" altLang="en-US" sz="1600"/>
                <a:t>销中心</a:t>
              </a:r>
            </a:p>
          </p:txBody>
        </p:sp>
        <p:sp>
          <p:nvSpPr>
            <p:cNvPr id="159755" name="Text Box 31"/>
            <p:cNvSpPr txBox="1">
              <a:spLocks noChangeArrowheads="1"/>
            </p:cNvSpPr>
            <p:nvPr/>
          </p:nvSpPr>
          <p:spPr bwMode="auto">
            <a:xfrm>
              <a:off x="3087" y="2683"/>
              <a:ext cx="596" cy="213"/>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销售商</a:t>
              </a:r>
              <a:r>
                <a:rPr lang="en-US" altLang="zh-CN" sz="1600"/>
                <a:t>1</a:t>
              </a:r>
            </a:p>
          </p:txBody>
        </p:sp>
        <p:sp>
          <p:nvSpPr>
            <p:cNvPr id="159756" name="Text Box 32"/>
            <p:cNvSpPr txBox="1">
              <a:spLocks noChangeArrowheads="1"/>
            </p:cNvSpPr>
            <p:nvPr/>
          </p:nvSpPr>
          <p:spPr bwMode="auto">
            <a:xfrm>
              <a:off x="3087" y="3519"/>
              <a:ext cx="596" cy="213"/>
            </a:xfrm>
            <a:prstGeom prst="rect">
              <a:avLst/>
            </a:prstGeom>
            <a:solidFill>
              <a:srgbClr val="FFFFFF"/>
            </a:solidFill>
            <a:ln w="9525">
              <a:solidFill>
                <a:srgbClr val="000000"/>
              </a:solidFill>
              <a:miter lim="800000"/>
            </a:ln>
          </p:spPr>
          <p:txBody>
            <a:bodyPr lIns="0" rIns="0" bIns="0" anchor="ctr"/>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600"/>
                <a:t>销售商</a:t>
              </a:r>
              <a:r>
                <a:rPr lang="en-US" altLang="zh-CN" sz="1600"/>
                <a:t>n</a:t>
              </a:r>
            </a:p>
          </p:txBody>
        </p:sp>
        <p:sp>
          <p:nvSpPr>
            <p:cNvPr id="159757" name="Oval 33"/>
            <p:cNvSpPr>
              <a:spLocks noChangeArrowheads="1"/>
            </p:cNvSpPr>
            <p:nvPr/>
          </p:nvSpPr>
          <p:spPr bwMode="auto">
            <a:xfrm>
              <a:off x="3967" y="3496"/>
              <a:ext cx="443" cy="252"/>
            </a:xfrm>
            <a:prstGeom prst="ellipse">
              <a:avLst/>
            </a:prstGeom>
            <a:solidFill>
              <a:srgbClr val="FFFFFF"/>
            </a:solidFill>
            <a:ln w="9525">
              <a:solidFill>
                <a:srgbClr val="000000"/>
              </a:solidFill>
              <a:round/>
            </a:ln>
          </p:spPr>
          <p:txBody>
            <a:bodyPr lIns="0" rIns="0" bIns="0" anchor="ctr"/>
            <a:lstStyle/>
            <a:p>
              <a:pPr marL="342900" indent="-342900"/>
              <a:r>
                <a:rPr lang="zh-CN" altLang="en-US" sz="1600"/>
                <a:t>顾客</a:t>
              </a:r>
            </a:p>
          </p:txBody>
        </p:sp>
        <p:sp>
          <p:nvSpPr>
            <p:cNvPr id="159758" name="Line 34"/>
            <p:cNvSpPr>
              <a:spLocks noChangeShapeType="1"/>
            </p:cNvSpPr>
            <p:nvPr/>
          </p:nvSpPr>
          <p:spPr bwMode="auto">
            <a:xfrm flipH="1">
              <a:off x="3695" y="2783"/>
              <a:ext cx="266" cy="4"/>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59" name="Oval 35"/>
            <p:cNvSpPr>
              <a:spLocks noChangeArrowheads="1"/>
            </p:cNvSpPr>
            <p:nvPr/>
          </p:nvSpPr>
          <p:spPr bwMode="auto">
            <a:xfrm>
              <a:off x="4025" y="2660"/>
              <a:ext cx="443" cy="252"/>
            </a:xfrm>
            <a:prstGeom prst="ellipse">
              <a:avLst/>
            </a:prstGeom>
            <a:solidFill>
              <a:srgbClr val="FFFFFF"/>
            </a:solidFill>
            <a:ln w="9525">
              <a:solidFill>
                <a:srgbClr val="000000"/>
              </a:solidFill>
              <a:round/>
            </a:ln>
          </p:spPr>
          <p:txBody>
            <a:bodyPr lIns="0" rIns="0" bIns="0" anchor="ctr"/>
            <a:lstStyle/>
            <a:p>
              <a:pPr marL="342900" indent="-342900"/>
              <a:r>
                <a:rPr lang="zh-CN" altLang="en-US" sz="1600"/>
                <a:t>顾客</a:t>
              </a:r>
            </a:p>
          </p:txBody>
        </p:sp>
        <p:sp>
          <p:nvSpPr>
            <p:cNvPr id="159760" name="Line 36"/>
            <p:cNvSpPr>
              <a:spLocks noChangeShapeType="1"/>
            </p:cNvSpPr>
            <p:nvPr/>
          </p:nvSpPr>
          <p:spPr bwMode="auto">
            <a:xfrm flipH="1">
              <a:off x="3674" y="3635"/>
              <a:ext cx="265" cy="4"/>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61" name="Line 37"/>
            <p:cNvSpPr>
              <a:spLocks noChangeShapeType="1"/>
            </p:cNvSpPr>
            <p:nvPr/>
          </p:nvSpPr>
          <p:spPr bwMode="auto">
            <a:xfrm flipH="1">
              <a:off x="2562" y="2795"/>
              <a:ext cx="499" cy="268"/>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62" name="Line 38"/>
            <p:cNvSpPr>
              <a:spLocks noChangeShapeType="1"/>
            </p:cNvSpPr>
            <p:nvPr/>
          </p:nvSpPr>
          <p:spPr bwMode="auto">
            <a:xfrm flipH="1" flipV="1">
              <a:off x="2616" y="3397"/>
              <a:ext cx="445" cy="169"/>
            </a:xfrm>
            <a:prstGeom prst="line">
              <a:avLst/>
            </a:prstGeom>
            <a:noFill/>
            <a:ln w="9525" cap="rnd">
              <a:solidFill>
                <a:srgbClr val="FF0000"/>
              </a:solidFill>
              <a:prstDash val="sysDot"/>
              <a:round/>
              <a:tailEnd type="triangle" w="med" len="med"/>
            </a:ln>
          </p:spPr>
          <p:txBody>
            <a:bodyPr anchor="ctr"/>
            <a:lstStyle/>
            <a:p>
              <a:endParaRPr lang="zh-CN" altLang="en-US"/>
            </a:p>
          </p:txBody>
        </p:sp>
        <p:sp>
          <p:nvSpPr>
            <p:cNvPr id="159763" name="Line 39"/>
            <p:cNvSpPr>
              <a:spLocks noChangeShapeType="1"/>
            </p:cNvSpPr>
            <p:nvPr/>
          </p:nvSpPr>
          <p:spPr bwMode="auto">
            <a:xfrm flipV="1">
              <a:off x="2572" y="2892"/>
              <a:ext cx="1487" cy="255"/>
            </a:xfrm>
            <a:prstGeom prst="line">
              <a:avLst/>
            </a:prstGeom>
            <a:noFill/>
            <a:ln w="9525">
              <a:solidFill>
                <a:srgbClr val="000000"/>
              </a:solidFill>
              <a:round/>
              <a:tailEnd type="triangle" w="med" len="med"/>
            </a:ln>
          </p:spPr>
          <p:txBody>
            <a:bodyPr anchor="ctr"/>
            <a:lstStyle/>
            <a:p>
              <a:endParaRPr lang="zh-CN" altLang="en-US"/>
            </a:p>
          </p:txBody>
        </p:sp>
        <p:sp>
          <p:nvSpPr>
            <p:cNvPr id="159764" name="Line 40"/>
            <p:cNvSpPr>
              <a:spLocks noChangeShapeType="1"/>
            </p:cNvSpPr>
            <p:nvPr/>
          </p:nvSpPr>
          <p:spPr bwMode="auto">
            <a:xfrm>
              <a:off x="2572" y="3231"/>
              <a:ext cx="1505" cy="250"/>
            </a:xfrm>
            <a:prstGeom prst="line">
              <a:avLst/>
            </a:prstGeom>
            <a:noFill/>
            <a:ln w="9525">
              <a:solidFill>
                <a:srgbClr val="000000"/>
              </a:solidFill>
              <a:round/>
              <a:tailEnd type="triangle" w="med" len="med"/>
            </a:ln>
          </p:spPr>
          <p:txBody>
            <a:bodyPr anchor="ctr"/>
            <a:lstStyle/>
            <a:p>
              <a:endParaRPr lang="zh-CN" altLang="en-US"/>
            </a:p>
          </p:txBody>
        </p:sp>
        <p:sp>
          <p:nvSpPr>
            <p:cNvPr id="2467881" name="Text Box 41"/>
            <p:cNvSpPr txBox="1">
              <a:spLocks noChangeArrowheads="1"/>
            </p:cNvSpPr>
            <p:nvPr/>
          </p:nvSpPr>
          <p:spPr bwMode="auto">
            <a:xfrm>
              <a:off x="3061" y="3113"/>
              <a:ext cx="544"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a:solidFill>
                    <a:schemeClr val="accent1"/>
                  </a:solidFill>
                </a:rPr>
                <a:t>分区配送</a:t>
              </a:r>
            </a:p>
          </p:txBody>
        </p:sp>
        <p:sp>
          <p:nvSpPr>
            <p:cNvPr id="2467882" name="Text Box 42"/>
            <p:cNvSpPr txBox="1">
              <a:spLocks noChangeArrowheads="1"/>
            </p:cNvSpPr>
            <p:nvPr/>
          </p:nvSpPr>
          <p:spPr bwMode="auto">
            <a:xfrm>
              <a:off x="2562" y="2750"/>
              <a:ext cx="454"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a:solidFill>
                    <a:srgbClr val="FF0000"/>
                  </a:solidFill>
                </a:rPr>
                <a:t>销售单</a:t>
              </a:r>
            </a:p>
          </p:txBody>
        </p:sp>
        <p:sp>
          <p:nvSpPr>
            <p:cNvPr id="2467883" name="Text Box 43"/>
            <p:cNvSpPr txBox="1">
              <a:spLocks noChangeArrowheads="1"/>
            </p:cNvSpPr>
            <p:nvPr/>
          </p:nvSpPr>
          <p:spPr bwMode="auto">
            <a:xfrm>
              <a:off x="2535" y="3539"/>
              <a:ext cx="454"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a:solidFill>
                    <a:srgbClr val="FF0000"/>
                  </a:solidFill>
                </a:rPr>
                <a:t>销售单</a:t>
              </a:r>
            </a:p>
          </p:txBody>
        </p:sp>
        <p:sp>
          <p:nvSpPr>
            <p:cNvPr id="2467884" name="Text Box 44"/>
            <p:cNvSpPr txBox="1">
              <a:spLocks noChangeArrowheads="1"/>
            </p:cNvSpPr>
            <p:nvPr/>
          </p:nvSpPr>
          <p:spPr bwMode="auto">
            <a:xfrm>
              <a:off x="1927" y="2840"/>
              <a:ext cx="545"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en-US" altLang="zh-CN" sz="1600">
                  <a:solidFill>
                    <a:srgbClr val="FF0000"/>
                  </a:solidFill>
                  <a:latin typeface="宋体" panose="02010600030101010101" pitchFamily="2" charset="-122"/>
                </a:rPr>
                <a:t>∑</a:t>
              </a:r>
              <a:r>
                <a:rPr lang="zh-CN" altLang="en-US" sz="1600">
                  <a:solidFill>
                    <a:srgbClr val="FF0000"/>
                  </a:solidFill>
                </a:rPr>
                <a:t>销售单</a:t>
              </a:r>
            </a:p>
          </p:txBody>
        </p:sp>
        <p:sp>
          <p:nvSpPr>
            <p:cNvPr id="2467885" name="Text Box 45"/>
            <p:cNvSpPr txBox="1">
              <a:spLocks noChangeArrowheads="1"/>
            </p:cNvSpPr>
            <p:nvPr/>
          </p:nvSpPr>
          <p:spPr bwMode="auto">
            <a:xfrm>
              <a:off x="1156" y="2840"/>
              <a:ext cx="545" cy="139"/>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90000"/>
                </a:lnSpc>
                <a:spcBef>
                  <a:spcPct val="50000"/>
                </a:spcBef>
                <a:defRPr/>
              </a:pPr>
              <a:r>
                <a:rPr lang="zh-CN" altLang="en-US" sz="1600" b="1">
                  <a:solidFill>
                    <a:srgbClr val="FF0000"/>
                  </a:solidFill>
                  <a:latin typeface="黑体" panose="02010609060101010101" charset="-122"/>
                  <a:ea typeface="黑体" panose="02010609060101010101" charset="-122"/>
                  <a:cs typeface="黑体" panose="02010609060101010101" charset="-122"/>
                </a:rPr>
                <a:t>需求预测</a:t>
              </a:r>
            </a:p>
          </p:txBody>
        </p:sp>
      </p:grpSp>
      <p:sp>
        <p:nvSpPr>
          <p:cNvPr id="2467886" name="AutoShape 46"/>
          <p:cNvSpPr>
            <a:spLocks noChangeArrowheads="1"/>
          </p:cNvSpPr>
          <p:nvPr/>
        </p:nvSpPr>
        <p:spPr bwMode="auto">
          <a:xfrm>
            <a:off x="7812088" y="2349500"/>
            <a:ext cx="647700" cy="3889375"/>
          </a:xfrm>
          <a:prstGeom prst="upArrow">
            <a:avLst>
              <a:gd name="adj1" fmla="val 72824"/>
              <a:gd name="adj2" fmla="val 58298"/>
            </a:avLst>
          </a:prstGeom>
          <a:solidFill>
            <a:schemeClr val="accent1"/>
          </a:solidFill>
          <a:ln w="9525">
            <a:solidFill>
              <a:schemeClr val="tx1"/>
            </a:solidFill>
            <a:miter lim="800000"/>
          </a:ln>
          <a:effectLst/>
        </p:spPr>
        <p:txBody>
          <a:bodyPr wrap="none" anchor="ctr"/>
          <a:lstStyle/>
          <a:p>
            <a:pPr marL="342900" indent="-342900">
              <a:lnSpc>
                <a:spcPct val="90000"/>
              </a:lnSpc>
              <a:defRPr/>
            </a:pPr>
            <a:r>
              <a:rPr lang="zh-CN" altLang="en-US" sz="2000" b="1">
                <a:solidFill>
                  <a:schemeClr val="bg1"/>
                </a:solidFill>
              </a:rPr>
              <a:t>大</a:t>
            </a:r>
            <a:endParaRPr lang="en-US" altLang="zh-CN" sz="2000" b="1">
              <a:solidFill>
                <a:schemeClr val="bg1"/>
              </a:solidFill>
            </a:endParaRPr>
          </a:p>
          <a:p>
            <a:pPr marL="342900" indent="-342900">
              <a:lnSpc>
                <a:spcPct val="90000"/>
              </a:lnSpc>
              <a:defRPr/>
            </a:pPr>
            <a:endParaRPr lang="en-US" altLang="zh-CN" sz="2000" b="1"/>
          </a:p>
          <a:p>
            <a:pPr marL="342900" indent="-342900">
              <a:lnSpc>
                <a:spcPct val="90000"/>
              </a:lnSpc>
              <a:defRPr/>
            </a:pPr>
            <a:endParaRPr lang="en-US" altLang="zh-CN" sz="2000" b="1"/>
          </a:p>
          <a:p>
            <a:pPr marL="342900" indent="-342900">
              <a:lnSpc>
                <a:spcPct val="90000"/>
              </a:lnSpc>
              <a:defRPr/>
            </a:pPr>
            <a:r>
              <a:rPr lang="zh-CN" altLang="en-US" sz="2000" b="1"/>
              <a:t>预</a:t>
            </a:r>
            <a:endParaRPr lang="en-US" altLang="zh-CN" sz="2000" b="1"/>
          </a:p>
          <a:p>
            <a:pPr marL="342900" indent="-342900">
              <a:lnSpc>
                <a:spcPct val="90000"/>
              </a:lnSpc>
              <a:defRPr/>
            </a:pPr>
            <a:r>
              <a:rPr lang="zh-CN" altLang="en-US" sz="2000" b="1"/>
              <a:t>测</a:t>
            </a:r>
            <a:endParaRPr lang="en-US" altLang="zh-CN" sz="2000" b="1"/>
          </a:p>
          <a:p>
            <a:pPr marL="342900" indent="-342900">
              <a:lnSpc>
                <a:spcPct val="90000"/>
              </a:lnSpc>
              <a:defRPr/>
            </a:pPr>
            <a:r>
              <a:rPr lang="zh-CN" altLang="en-US" sz="2000" b="1"/>
              <a:t>下</a:t>
            </a:r>
            <a:r>
              <a:rPr lang="en-US" altLang="zh-CN" sz="2000" b="1"/>
              <a:t> </a:t>
            </a:r>
          </a:p>
          <a:p>
            <a:pPr marL="342900" indent="-342900">
              <a:lnSpc>
                <a:spcPct val="90000"/>
              </a:lnSpc>
              <a:defRPr/>
            </a:pPr>
            <a:r>
              <a:rPr lang="zh-CN" altLang="en-US" sz="2000" b="1"/>
              <a:t>单</a:t>
            </a:r>
            <a:endParaRPr lang="en-US" altLang="zh-CN" sz="2000" b="1"/>
          </a:p>
          <a:p>
            <a:pPr marL="342900" indent="-342900">
              <a:lnSpc>
                <a:spcPct val="90000"/>
              </a:lnSpc>
              <a:defRPr/>
            </a:pPr>
            <a:r>
              <a:rPr lang="zh-CN" altLang="en-US" sz="2000" b="1"/>
              <a:t>量</a:t>
            </a:r>
            <a:endParaRPr lang="en-US" altLang="zh-CN" sz="2000" b="1"/>
          </a:p>
          <a:p>
            <a:pPr marL="342900" indent="-342900">
              <a:lnSpc>
                <a:spcPct val="90000"/>
              </a:lnSpc>
              <a:defRPr/>
            </a:pPr>
            <a:endParaRPr lang="en-US" altLang="zh-CN" sz="2000" b="1"/>
          </a:p>
          <a:p>
            <a:pPr marL="342900" indent="-342900">
              <a:lnSpc>
                <a:spcPct val="90000"/>
              </a:lnSpc>
              <a:defRPr/>
            </a:pPr>
            <a:endParaRPr lang="en-US" altLang="zh-CN" sz="2000" b="1"/>
          </a:p>
          <a:p>
            <a:pPr marL="342900" indent="-342900">
              <a:lnSpc>
                <a:spcPct val="90000"/>
              </a:lnSpc>
              <a:defRPr/>
            </a:pPr>
            <a:r>
              <a:rPr kumimoji="0" lang="zh-CN" altLang="en-US" sz="2000" b="1">
                <a:solidFill>
                  <a:schemeClr val="bg1"/>
                </a:solidFill>
              </a:rPr>
              <a:t>小</a:t>
            </a:r>
          </a:p>
        </p:txBody>
      </p:sp>
    </p:spTree>
    <p:extLst>
      <p:ext uri="{BB962C8B-B14F-4D97-AF65-F5344CB8AC3E}">
        <p14:creationId xmlns:p14="http://schemas.microsoft.com/office/powerpoint/2010/main" val="3379327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67843">
                                            <p:txEl>
                                              <p:pRg st="0" end="0"/>
                                            </p:txEl>
                                          </p:spTgt>
                                        </p:tgtEl>
                                        <p:attrNameLst>
                                          <p:attrName>style.visibility</p:attrName>
                                        </p:attrNameLst>
                                      </p:cBhvr>
                                      <p:to>
                                        <p:strVal val="visible"/>
                                      </p:to>
                                    </p:set>
                                    <p:anim calcmode="lin" valueType="num">
                                      <p:cBhvr additive="base">
                                        <p:cTn id="7" dur="500" fill="hold"/>
                                        <p:tgtEl>
                                          <p:spTgt spid="24678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678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67843">
                                            <p:txEl>
                                              <p:pRg st="1" end="1"/>
                                            </p:txEl>
                                          </p:spTgt>
                                        </p:tgtEl>
                                        <p:attrNameLst>
                                          <p:attrName>style.visibility</p:attrName>
                                        </p:attrNameLst>
                                      </p:cBhvr>
                                      <p:to>
                                        <p:strVal val="visible"/>
                                      </p:to>
                                    </p:set>
                                    <p:anim calcmode="lin" valueType="num">
                                      <p:cBhvr additive="base">
                                        <p:cTn id="13" dur="500" fill="hold"/>
                                        <p:tgtEl>
                                          <p:spTgt spid="24678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46784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67843">
                                            <p:txEl>
                                              <p:pRg st="2" end="2"/>
                                            </p:txEl>
                                          </p:spTgt>
                                        </p:tgtEl>
                                        <p:attrNameLst>
                                          <p:attrName>style.visibility</p:attrName>
                                        </p:attrNameLst>
                                      </p:cBhvr>
                                      <p:to>
                                        <p:strVal val="visible"/>
                                      </p:to>
                                    </p:set>
                                    <p:anim calcmode="lin" valueType="num">
                                      <p:cBhvr additive="base">
                                        <p:cTn id="17" dur="500" fill="hold"/>
                                        <p:tgtEl>
                                          <p:spTgt spid="246784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46784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67843">
                                            <p:txEl>
                                              <p:pRg st="7" end="7"/>
                                            </p:txEl>
                                          </p:spTgt>
                                        </p:tgtEl>
                                        <p:attrNameLst>
                                          <p:attrName>style.visibility</p:attrName>
                                        </p:attrNameLst>
                                      </p:cBhvr>
                                      <p:to>
                                        <p:strVal val="visible"/>
                                      </p:to>
                                    </p:set>
                                    <p:anim calcmode="lin" valueType="num">
                                      <p:cBhvr additive="base">
                                        <p:cTn id="21" dur="500" fill="hold"/>
                                        <p:tgtEl>
                                          <p:spTgt spid="2467843">
                                            <p:txEl>
                                              <p:pRg st="7" end="7"/>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46784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2467844"/>
                                        </p:tgtEl>
                                        <p:attrNameLst>
                                          <p:attrName>style.visibility</p:attrName>
                                        </p:attrNameLst>
                                      </p:cBhvr>
                                      <p:to>
                                        <p:strVal val="visible"/>
                                      </p:to>
                                    </p:set>
                                    <p:animEffect transition="in" filter="box(in)">
                                      <p:cBhvr>
                                        <p:cTn id="27" dur="500"/>
                                        <p:tgtEl>
                                          <p:spTgt spid="2467844"/>
                                        </p:tgtEl>
                                      </p:cBhvr>
                                    </p:animEffect>
                                  </p:childTnLst>
                                </p:cTn>
                              </p:par>
                            </p:childTnLst>
                          </p:cTn>
                        </p:par>
                        <p:par>
                          <p:cTn id="28" fill="hold">
                            <p:stCondLst>
                              <p:cond delay="500"/>
                            </p:stCondLst>
                            <p:childTnLst>
                              <p:par>
                                <p:cTn id="29" presetID="8" presetClass="entr" presetSubtype="16" fill="hold" nodeType="afterEffect">
                                  <p:stCondLst>
                                    <p:cond delay="0"/>
                                  </p:stCondLst>
                                  <p:childTnLst>
                                    <p:set>
                                      <p:cBhvr>
                                        <p:cTn id="30" dur="1" fill="hold">
                                          <p:stCondLst>
                                            <p:cond delay="0"/>
                                          </p:stCondLst>
                                        </p:cTn>
                                        <p:tgtEl>
                                          <p:spTgt spid="2467866"/>
                                        </p:tgtEl>
                                        <p:attrNameLst>
                                          <p:attrName>style.visibility</p:attrName>
                                        </p:attrNameLst>
                                      </p:cBhvr>
                                      <p:to>
                                        <p:strVal val="visible"/>
                                      </p:to>
                                    </p:set>
                                    <p:animEffect transition="in" filter="diamond(in)">
                                      <p:cBhvr>
                                        <p:cTn id="31" dur="2000"/>
                                        <p:tgtEl>
                                          <p:spTgt spid="2467866"/>
                                        </p:tgtEl>
                                      </p:cBhvr>
                                    </p:animEffect>
                                  </p:childTnLst>
                                </p:cTn>
                              </p:par>
                            </p:childTnLst>
                          </p:cTn>
                        </p:par>
                      </p:childTnLst>
                    </p:cTn>
                  </p:par>
                  <p:par>
                    <p:cTn id="32" fill="hold">
                      <p:stCondLst>
                        <p:cond delay="indefinite"/>
                      </p:stCondLst>
                      <p:childTnLst>
                        <p:par>
                          <p:cTn id="33" fill="hold">
                            <p:stCondLst>
                              <p:cond delay="0"/>
                            </p:stCondLst>
                            <p:childTnLst>
                              <p:par>
                                <p:cTn id="34" presetID="17" presetClass="entr" presetSubtype="4" repeatCount="3000" fill="hold" grpId="0" nodeType="clickEffect">
                                  <p:stCondLst>
                                    <p:cond delay="0"/>
                                  </p:stCondLst>
                                  <p:childTnLst>
                                    <p:set>
                                      <p:cBhvr>
                                        <p:cTn id="35" dur="1" fill="hold">
                                          <p:stCondLst>
                                            <p:cond delay="0"/>
                                          </p:stCondLst>
                                        </p:cTn>
                                        <p:tgtEl>
                                          <p:spTgt spid="2467886"/>
                                        </p:tgtEl>
                                        <p:attrNameLst>
                                          <p:attrName>style.visibility</p:attrName>
                                        </p:attrNameLst>
                                      </p:cBhvr>
                                      <p:to>
                                        <p:strVal val="visible"/>
                                      </p:to>
                                    </p:set>
                                    <p:anim calcmode="lin" valueType="num">
                                      <p:cBhvr>
                                        <p:cTn id="36" dur="2000" fill="hold"/>
                                        <p:tgtEl>
                                          <p:spTgt spid="2467886"/>
                                        </p:tgtEl>
                                        <p:attrNameLst>
                                          <p:attrName>ppt_x</p:attrName>
                                        </p:attrNameLst>
                                      </p:cBhvr>
                                      <p:tavLst>
                                        <p:tav tm="0">
                                          <p:val>
                                            <p:strVal val="#ppt_x"/>
                                          </p:val>
                                        </p:tav>
                                        <p:tav tm="100000">
                                          <p:val>
                                            <p:strVal val="#ppt_x"/>
                                          </p:val>
                                        </p:tav>
                                      </p:tavLst>
                                    </p:anim>
                                    <p:anim calcmode="lin" valueType="num">
                                      <p:cBhvr>
                                        <p:cTn id="37" dur="2000" fill="hold"/>
                                        <p:tgtEl>
                                          <p:spTgt spid="2467886"/>
                                        </p:tgtEl>
                                        <p:attrNameLst>
                                          <p:attrName>ppt_y</p:attrName>
                                        </p:attrNameLst>
                                      </p:cBhvr>
                                      <p:tavLst>
                                        <p:tav tm="0">
                                          <p:val>
                                            <p:strVal val="#ppt_y+#ppt_h/2"/>
                                          </p:val>
                                        </p:tav>
                                        <p:tav tm="100000">
                                          <p:val>
                                            <p:strVal val="#ppt_y"/>
                                          </p:val>
                                        </p:tav>
                                      </p:tavLst>
                                    </p:anim>
                                    <p:anim calcmode="lin" valueType="num">
                                      <p:cBhvr>
                                        <p:cTn id="38" dur="2000" fill="hold"/>
                                        <p:tgtEl>
                                          <p:spTgt spid="2467886"/>
                                        </p:tgtEl>
                                        <p:attrNameLst>
                                          <p:attrName>ppt_w</p:attrName>
                                        </p:attrNameLst>
                                      </p:cBhvr>
                                      <p:tavLst>
                                        <p:tav tm="0">
                                          <p:val>
                                            <p:strVal val="#ppt_w"/>
                                          </p:val>
                                        </p:tav>
                                        <p:tav tm="100000">
                                          <p:val>
                                            <p:strVal val="#ppt_w"/>
                                          </p:val>
                                        </p:tav>
                                      </p:tavLst>
                                    </p:anim>
                                    <p:anim calcmode="lin" valueType="num">
                                      <p:cBhvr>
                                        <p:cTn id="39" dur="2000" fill="hold"/>
                                        <p:tgtEl>
                                          <p:spTgt spid="246788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43" grpId="0" build="p"/>
      <p:bldP spid="246788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37295528-30AE-2C4D-85CB-94F44932CF45}" type="slidenum">
              <a:rPr lang="en-US" altLang="zh-CN"/>
              <a:t>118</a:t>
            </a:fld>
            <a:endParaRPr lang="en-US" altLang="zh-CN"/>
          </a:p>
        </p:txBody>
      </p:sp>
      <p:sp>
        <p:nvSpPr>
          <p:cNvPr id="2458626" name="Rectangle 2"/>
          <p:cNvSpPr>
            <a:spLocks noGrp="1" noChangeArrowheads="1"/>
          </p:cNvSpPr>
          <p:nvPr>
            <p:ph type="title"/>
          </p:nvPr>
        </p:nvSpPr>
        <p:spPr/>
        <p:txBody>
          <a:bodyPr/>
          <a:lstStyle/>
          <a:p>
            <a:pPr>
              <a:defRPr/>
            </a:pPr>
            <a:r>
              <a:rPr lang="zh-CN" altLang="en-US" dirty="0">
                <a:latin typeface="宋体" panose="02010600030101010101" pitchFamily="2" charset="-122"/>
              </a:rPr>
              <a:t>第二节</a:t>
            </a:r>
            <a:r>
              <a:rPr lang="en-US" altLang="zh-CN" dirty="0">
                <a:latin typeface="宋体" panose="02010600030101010101" pitchFamily="2" charset="-122"/>
              </a:rPr>
              <a:t> </a:t>
            </a:r>
            <a:r>
              <a:rPr lang="zh-CN" altLang="en-US" dirty="0">
                <a:latin typeface="宋体" panose="02010600030101010101" pitchFamily="2" charset="-122"/>
                <a:sym typeface="+mn-ea"/>
              </a:rPr>
              <a:t>订单管理与分拣：</a:t>
            </a:r>
            <a:r>
              <a:rPr lang="zh-CN" altLang="en-US" sz="2400" dirty="0">
                <a:latin typeface="宋体" panose="02010600030101010101" pitchFamily="2" charset="-122"/>
                <a:sym typeface="+mn-ea"/>
              </a:rPr>
              <a:t>分拣</a:t>
            </a:r>
          </a:p>
        </p:txBody>
      </p:sp>
      <p:sp>
        <p:nvSpPr>
          <p:cNvPr id="2458627" name="Rectangle 3"/>
          <p:cNvSpPr>
            <a:spLocks noGrp="1" noChangeArrowheads="1"/>
          </p:cNvSpPr>
          <p:nvPr>
            <p:ph type="body" idx="1"/>
          </p:nvPr>
        </p:nvSpPr>
        <p:spPr/>
        <p:txBody>
          <a:bodyPr/>
          <a:lstStyle/>
          <a:p>
            <a:r>
              <a:rPr lang="zh-CN" altLang="en-US">
                <a:latin typeface="Times New Roman" panose="02020603050405020304" charset="0"/>
                <a:ea typeface="黑体" panose="02010609060101010101" charset="-122"/>
                <a:cs typeface="黑体" panose="02010609060101010101" charset="-122"/>
              </a:rPr>
              <a:t>分拣方式</a:t>
            </a:r>
            <a:endParaRPr lang="en-US" altLang="zh-CN">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单一订单分拣</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组织简单，责任明确</a:t>
            </a:r>
            <a:endParaRPr lang="en-US" altLang="zh-CN" sz="2000">
              <a:latin typeface="Times New Roman" panose="02020603050405020304" charset="0"/>
            </a:endParaRPr>
          </a:p>
          <a:p>
            <a:pPr lvl="2"/>
            <a:r>
              <a:rPr lang="zh-CN" altLang="en-US" sz="2000">
                <a:latin typeface="Times New Roman" panose="02020603050405020304" charset="0"/>
              </a:rPr>
              <a:t>订单差异较大、变化频繁</a:t>
            </a:r>
            <a:endParaRPr lang="en-US" altLang="zh-CN" sz="2000">
              <a:latin typeface="Times New Roman" panose="02020603050405020304" charset="0"/>
            </a:endParaRPr>
          </a:p>
          <a:p>
            <a:pPr lvl="1"/>
            <a:r>
              <a:rPr lang="zh-CN" altLang="en-US">
                <a:latin typeface="Times New Roman" panose="02020603050405020304" charset="0"/>
                <a:ea typeface="黑体" panose="02010609060101010101" charset="-122"/>
                <a:cs typeface="黑体" panose="02010609060101010101" charset="-122"/>
              </a:rPr>
              <a:t>批次订单分拣</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增加单位时间拣货量</a:t>
            </a:r>
          </a:p>
          <a:p>
            <a:pPr lvl="2"/>
            <a:r>
              <a:rPr lang="zh-CN" altLang="en-US" sz="2000">
                <a:latin typeface="Times New Roman" panose="02020603050405020304" charset="0"/>
              </a:rPr>
              <a:t>积累订单产生停滞期</a:t>
            </a:r>
            <a:endParaRPr lang="en-US" altLang="zh-CN" sz="2000">
              <a:latin typeface="Times New Roman" panose="02020603050405020304" charset="0"/>
            </a:endParaRPr>
          </a:p>
          <a:p>
            <a:pPr lvl="2"/>
            <a:r>
              <a:rPr lang="zh-CN" altLang="en-US" sz="2000">
                <a:latin typeface="Times New Roman" panose="02020603050405020304" charset="0"/>
              </a:rPr>
              <a:t>订单变化较小、数量稳定</a:t>
            </a:r>
            <a:endParaRPr lang="en-US" altLang="zh-CN" sz="2000">
              <a:latin typeface="Times New Roman" panose="02020603050405020304" charset="0"/>
            </a:endParaRPr>
          </a:p>
          <a:p>
            <a:pPr lvl="1"/>
            <a:r>
              <a:rPr lang="zh-CN" altLang="en-US">
                <a:latin typeface="Times New Roman" panose="02020603050405020304" charset="0"/>
                <a:ea typeface="黑体" panose="02010609060101010101" charset="-122"/>
                <a:cs typeface="黑体" panose="02010609060101010101" charset="-122"/>
              </a:rPr>
              <a:t>复合分拣</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单一和批次分拣组合</a:t>
            </a:r>
            <a:endParaRPr lang="en-US" altLang="zh-CN" sz="2000">
              <a:latin typeface="Times New Roman" panose="02020603050405020304" charset="0"/>
            </a:endParaRPr>
          </a:p>
          <a:p>
            <a:pPr lvl="2"/>
            <a:r>
              <a:rPr lang="zh-CN" altLang="en-US" sz="2000">
                <a:latin typeface="Times New Roman" panose="02020603050405020304" charset="0"/>
              </a:rPr>
              <a:t>根据订单确定不同分拣方式</a:t>
            </a:r>
            <a:endParaRPr lang="en-US" altLang="zh-CN" sz="2000">
              <a:latin typeface="Times New Roman" panose="02020603050405020304" charset="0"/>
            </a:endParaRPr>
          </a:p>
          <a:p>
            <a:pPr lvl="2"/>
            <a:r>
              <a:rPr lang="zh-CN" altLang="en-US" sz="2000">
                <a:latin typeface="Times New Roman" panose="02020603050405020304" charset="0"/>
              </a:rPr>
              <a:t>根据出货单复核货品</a:t>
            </a:r>
            <a:endParaRPr lang="en-US" altLang="zh-CN" sz="2000">
              <a:latin typeface="Times New Roman" panose="02020603050405020304" charset="0"/>
            </a:endParaRPr>
          </a:p>
          <a:p>
            <a:pPr marL="0" indent="0">
              <a:buNone/>
            </a:pPr>
            <a:endParaRPr lang="zh-CN" altLang="en-US">
              <a:latin typeface="Times New Roman" panose="02020603050405020304" charset="0"/>
              <a:ea typeface="黑体" panose="02010609060101010101" charset="-122"/>
              <a:cs typeface="黑体" panose="02010609060101010101" charset="-122"/>
            </a:endParaRPr>
          </a:p>
        </p:txBody>
      </p:sp>
    </p:spTree>
    <p:extLst>
      <p:ext uri="{BB962C8B-B14F-4D97-AF65-F5344CB8AC3E}">
        <p14:creationId xmlns:p14="http://schemas.microsoft.com/office/powerpoint/2010/main" val="415906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8627">
                                            <p:txEl>
                                              <p:pRg st="0" end="0"/>
                                            </p:txEl>
                                          </p:spTgt>
                                        </p:tgtEl>
                                        <p:attrNameLst>
                                          <p:attrName>style.visibility</p:attrName>
                                        </p:attrNameLst>
                                      </p:cBhvr>
                                      <p:to>
                                        <p:strVal val="visible"/>
                                      </p:to>
                                    </p:set>
                                    <p:anim calcmode="lin" valueType="num">
                                      <p:cBhvr additive="base">
                                        <p:cTn id="7" dur="500" fill="hold"/>
                                        <p:tgtEl>
                                          <p:spTgt spid="2458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6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627">
                                            <p:txEl>
                                              <p:pRg st="1" end="1"/>
                                            </p:txEl>
                                          </p:spTgt>
                                        </p:tgtEl>
                                        <p:attrNameLst>
                                          <p:attrName>style.visibility</p:attrName>
                                        </p:attrNameLst>
                                      </p:cBhvr>
                                      <p:to>
                                        <p:strVal val="visible"/>
                                      </p:to>
                                    </p:set>
                                    <p:anim calcmode="lin" valueType="num">
                                      <p:cBhvr additive="base">
                                        <p:cTn id="11" dur="500" fill="hold"/>
                                        <p:tgtEl>
                                          <p:spTgt spid="245862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862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58627">
                                            <p:txEl>
                                              <p:pRg st="2" end="2"/>
                                            </p:txEl>
                                          </p:spTgt>
                                        </p:tgtEl>
                                        <p:attrNameLst>
                                          <p:attrName>style.visibility</p:attrName>
                                        </p:attrNameLst>
                                      </p:cBhvr>
                                      <p:to>
                                        <p:strVal val="visible"/>
                                      </p:to>
                                    </p:set>
                                    <p:anim calcmode="lin" valueType="num">
                                      <p:cBhvr additive="base">
                                        <p:cTn id="15" dur="500" fill="hold"/>
                                        <p:tgtEl>
                                          <p:spTgt spid="245862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58627">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58627">
                                            <p:txEl>
                                              <p:pRg st="3" end="3"/>
                                            </p:txEl>
                                          </p:spTgt>
                                        </p:tgtEl>
                                        <p:attrNameLst>
                                          <p:attrName>style.visibility</p:attrName>
                                        </p:attrNameLst>
                                      </p:cBhvr>
                                      <p:to>
                                        <p:strVal val="visible"/>
                                      </p:to>
                                    </p:set>
                                    <p:anim calcmode="lin" valueType="num">
                                      <p:cBhvr additive="base">
                                        <p:cTn id="19" dur="500" fill="hold"/>
                                        <p:tgtEl>
                                          <p:spTgt spid="2458627">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58627">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58627">
                                            <p:txEl>
                                              <p:pRg st="4" end="4"/>
                                            </p:txEl>
                                          </p:spTgt>
                                        </p:tgtEl>
                                        <p:attrNameLst>
                                          <p:attrName>style.visibility</p:attrName>
                                        </p:attrNameLst>
                                      </p:cBhvr>
                                      <p:to>
                                        <p:strVal val="visible"/>
                                      </p:to>
                                    </p:set>
                                    <p:anim calcmode="lin" valueType="num">
                                      <p:cBhvr additive="base">
                                        <p:cTn id="23" dur="500" fill="hold"/>
                                        <p:tgtEl>
                                          <p:spTgt spid="2458627">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58627">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58627">
                                            <p:txEl>
                                              <p:pRg st="5" end="5"/>
                                            </p:txEl>
                                          </p:spTgt>
                                        </p:tgtEl>
                                        <p:attrNameLst>
                                          <p:attrName>style.visibility</p:attrName>
                                        </p:attrNameLst>
                                      </p:cBhvr>
                                      <p:to>
                                        <p:strVal val="visible"/>
                                      </p:to>
                                    </p:set>
                                    <p:anim calcmode="lin" valueType="num">
                                      <p:cBhvr additive="base">
                                        <p:cTn id="27" dur="500" fill="hold"/>
                                        <p:tgtEl>
                                          <p:spTgt spid="2458627">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58627">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458627">
                                            <p:txEl>
                                              <p:pRg st="6" end="6"/>
                                            </p:txEl>
                                          </p:spTgt>
                                        </p:tgtEl>
                                        <p:attrNameLst>
                                          <p:attrName>style.visibility</p:attrName>
                                        </p:attrNameLst>
                                      </p:cBhvr>
                                      <p:to>
                                        <p:strVal val="visible"/>
                                      </p:to>
                                    </p:set>
                                    <p:anim calcmode="lin" valueType="num">
                                      <p:cBhvr additive="base">
                                        <p:cTn id="31" dur="500" fill="hold"/>
                                        <p:tgtEl>
                                          <p:spTgt spid="2458627">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458627">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458627">
                                            <p:txEl>
                                              <p:pRg st="7" end="7"/>
                                            </p:txEl>
                                          </p:spTgt>
                                        </p:tgtEl>
                                        <p:attrNameLst>
                                          <p:attrName>style.visibility</p:attrName>
                                        </p:attrNameLst>
                                      </p:cBhvr>
                                      <p:to>
                                        <p:strVal val="visible"/>
                                      </p:to>
                                    </p:set>
                                    <p:anim calcmode="lin" valueType="num">
                                      <p:cBhvr additive="base">
                                        <p:cTn id="35" dur="500" fill="hold"/>
                                        <p:tgtEl>
                                          <p:spTgt spid="2458627">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458627">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458627">
                                            <p:txEl>
                                              <p:pRg st="8" end="8"/>
                                            </p:txEl>
                                          </p:spTgt>
                                        </p:tgtEl>
                                        <p:attrNameLst>
                                          <p:attrName>style.visibility</p:attrName>
                                        </p:attrNameLst>
                                      </p:cBhvr>
                                      <p:to>
                                        <p:strVal val="visible"/>
                                      </p:to>
                                    </p:set>
                                    <p:anim calcmode="lin" valueType="num">
                                      <p:cBhvr additive="base">
                                        <p:cTn id="39" dur="500" fill="hold"/>
                                        <p:tgtEl>
                                          <p:spTgt spid="2458627">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458627">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458627">
                                            <p:txEl>
                                              <p:pRg st="9" end="9"/>
                                            </p:txEl>
                                          </p:spTgt>
                                        </p:tgtEl>
                                        <p:attrNameLst>
                                          <p:attrName>style.visibility</p:attrName>
                                        </p:attrNameLst>
                                      </p:cBhvr>
                                      <p:to>
                                        <p:strVal val="visible"/>
                                      </p:to>
                                    </p:set>
                                    <p:anim calcmode="lin" valueType="num">
                                      <p:cBhvr additive="base">
                                        <p:cTn id="43" dur="500" fill="hold"/>
                                        <p:tgtEl>
                                          <p:spTgt spid="2458627">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58627">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458627">
                                            <p:txEl>
                                              <p:pRg st="10" end="10"/>
                                            </p:txEl>
                                          </p:spTgt>
                                        </p:tgtEl>
                                        <p:attrNameLst>
                                          <p:attrName>style.visibility</p:attrName>
                                        </p:attrNameLst>
                                      </p:cBhvr>
                                      <p:to>
                                        <p:strVal val="visible"/>
                                      </p:to>
                                    </p:set>
                                    <p:anim calcmode="lin" valueType="num">
                                      <p:cBhvr additive="base">
                                        <p:cTn id="47" dur="500" fill="hold"/>
                                        <p:tgtEl>
                                          <p:spTgt spid="2458627">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458627">
                                            <p:txEl>
                                              <p:pRg st="10" end="10"/>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58627">
                                            <p:txEl>
                                              <p:pRg st="11" end="11"/>
                                            </p:txEl>
                                          </p:spTgt>
                                        </p:tgtEl>
                                        <p:attrNameLst>
                                          <p:attrName>style.visibility</p:attrName>
                                        </p:attrNameLst>
                                      </p:cBhvr>
                                      <p:to>
                                        <p:strVal val="visible"/>
                                      </p:to>
                                    </p:set>
                                    <p:anim calcmode="lin" valueType="num">
                                      <p:cBhvr additive="base">
                                        <p:cTn id="51" dur="500" fill="hold"/>
                                        <p:tgtEl>
                                          <p:spTgt spid="2458627">
                                            <p:txEl>
                                              <p:pRg st="11" end="1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458627">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27" grpId="0" build="p"/>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37295528-30AE-2C4D-85CB-94F44932CF45}" type="slidenum">
              <a:rPr lang="en-US" altLang="zh-CN"/>
              <a:t>119</a:t>
            </a:fld>
            <a:endParaRPr lang="en-US" altLang="zh-CN"/>
          </a:p>
        </p:txBody>
      </p:sp>
      <p:sp>
        <p:nvSpPr>
          <p:cNvPr id="2458626" name="Rectangle 2"/>
          <p:cNvSpPr>
            <a:spLocks noGrp="1" noChangeArrowheads="1"/>
          </p:cNvSpPr>
          <p:nvPr>
            <p:ph type="title"/>
          </p:nvPr>
        </p:nvSpPr>
        <p:spPr>
          <a:xfrm>
            <a:off x="1761490" y="0"/>
            <a:ext cx="5315585" cy="576580"/>
          </a:xfrm>
        </p:spPr>
        <p:txBody>
          <a:bodyPr/>
          <a:lstStyle/>
          <a:p>
            <a:pPr>
              <a:defRPr/>
            </a:pPr>
            <a:r>
              <a:rPr lang="zh-CN" altLang="en-US" dirty="0">
                <a:latin typeface="宋体" panose="02010600030101010101" pitchFamily="2" charset="-122"/>
              </a:rPr>
              <a:t>第二节</a:t>
            </a:r>
            <a:r>
              <a:rPr lang="en-US" altLang="zh-CN" dirty="0">
                <a:latin typeface="宋体" panose="02010600030101010101" pitchFamily="2" charset="-122"/>
              </a:rPr>
              <a:t> </a:t>
            </a:r>
            <a:r>
              <a:rPr lang="zh-CN" altLang="en-US" dirty="0">
                <a:latin typeface="宋体" panose="02010600030101010101" pitchFamily="2" charset="-122"/>
                <a:sym typeface="+mn-ea"/>
              </a:rPr>
              <a:t>订单管理与分拣：</a:t>
            </a:r>
            <a:r>
              <a:rPr lang="zh-CN" altLang="en-US" sz="2400" dirty="0">
                <a:latin typeface="宋体" panose="02010600030101010101" pitchFamily="2" charset="-122"/>
                <a:sym typeface="+mn-ea"/>
              </a:rPr>
              <a:t>预测点</a:t>
            </a:r>
          </a:p>
        </p:txBody>
      </p:sp>
      <p:sp>
        <p:nvSpPr>
          <p:cNvPr id="2458627" name="Rectangle 3"/>
          <p:cNvSpPr>
            <a:spLocks noGrp="1" noChangeArrowheads="1"/>
          </p:cNvSpPr>
          <p:nvPr>
            <p:ph type="body" idx="1"/>
          </p:nvPr>
        </p:nvSpPr>
        <p:spPr/>
        <p:txBody>
          <a:bodyPr/>
          <a:lstStyle/>
          <a:p>
            <a:r>
              <a:rPr lang="zh-CN" altLang="en-US">
                <a:latin typeface="Times New Roman" panose="02020603050405020304" charset="0"/>
                <a:ea typeface="黑体" panose="02010609060101010101" charset="-122"/>
                <a:cs typeface="黑体" panose="02010609060101010101" charset="-122"/>
              </a:rPr>
              <a:t>订单管理</a:t>
            </a:r>
            <a:endParaRPr lang="en-US" altLang="zh-CN">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订单预测点选择</a:t>
            </a:r>
            <a:endParaRPr lang="en-US" altLang="zh-CN">
              <a:latin typeface="Times New Roman" panose="02020603050405020304" charset="0"/>
              <a:ea typeface="黑体" panose="02010609060101010101" charset="-122"/>
              <a:cs typeface="黑体" panose="02010609060101010101" charset="-122"/>
            </a:endParaRPr>
          </a:p>
          <a:p>
            <a:pPr marL="360045" lvl="2" indent="0">
              <a:buNone/>
            </a:pPr>
            <a:r>
              <a:rPr lang="zh-CN" altLang="en-US" sz="2000">
                <a:solidFill>
                  <a:srgbClr val="FF0000"/>
                </a:solidFill>
                <a:latin typeface="Times New Roman" panose="02020603050405020304" charset="0"/>
              </a:rPr>
              <a:t>供应端集中预测</a:t>
            </a:r>
            <a:r>
              <a:rPr lang="zh-CN" altLang="en-US" sz="2000">
                <a:latin typeface="Times New Roman" panose="02020603050405020304" charset="0"/>
              </a:rPr>
              <a:t>与</a:t>
            </a:r>
            <a:r>
              <a:rPr lang="zh-CN" altLang="en-US" sz="2000">
                <a:solidFill>
                  <a:srgbClr val="FF0000"/>
                </a:solidFill>
                <a:latin typeface="Times New Roman" panose="02020603050405020304" charset="0"/>
              </a:rPr>
              <a:t>需求端分散预测</a:t>
            </a:r>
            <a:r>
              <a:rPr lang="zh-CN" altLang="en-US" sz="2000">
                <a:latin typeface="Times New Roman" panose="02020603050405020304" charset="0"/>
              </a:rPr>
              <a:t>准确性一样吗？</a:t>
            </a:r>
          </a:p>
          <a:p>
            <a:pPr marL="360045" lvl="2" indent="0">
              <a:buNone/>
            </a:pPr>
            <a:endParaRPr lang="zh-CN" altLang="en-US" sz="2000">
              <a:latin typeface="Times New Roman" panose="02020603050405020304" charset="0"/>
            </a:endParaRPr>
          </a:p>
          <a:p>
            <a:pPr marL="0" indent="0">
              <a:buNone/>
            </a:pPr>
            <a:endParaRPr lang="zh-CN" altLang="en-US">
              <a:latin typeface="Times New Roman" panose="02020603050405020304" charset="0"/>
              <a:ea typeface="黑体" panose="02010609060101010101" charset="-122"/>
              <a:cs typeface="黑体" panose="02010609060101010101" charset="-122"/>
            </a:endParaRPr>
          </a:p>
        </p:txBody>
      </p:sp>
      <p:sp>
        <p:nvSpPr>
          <p:cNvPr id="2450467" name="Rectangle 35"/>
          <p:cNvSpPr>
            <a:spLocks noChangeArrowheads="1"/>
          </p:cNvSpPr>
          <p:nvPr/>
        </p:nvSpPr>
        <p:spPr bwMode="auto">
          <a:xfrm>
            <a:off x="-71755" y="4338320"/>
            <a:ext cx="4671695" cy="462280"/>
          </a:xfrm>
          <a:prstGeom prst="rect">
            <a:avLst/>
          </a:prstGeom>
          <a:noFill/>
          <a:ln>
            <a:noFill/>
          </a:ln>
          <a:effectLst/>
        </p:spPr>
        <p:txBody>
          <a:bodyPr/>
          <a:lstStyle/>
          <a:p>
            <a:pPr marL="742950" lvl="1" indent="-285750" algn="l">
              <a:lnSpc>
                <a:spcPct val="100000"/>
              </a:lnSpc>
              <a:buClr>
                <a:srgbClr val="009900"/>
              </a:buClr>
              <a:buFont typeface="Wingdings" panose="05000000000000000000" charset="0"/>
              <a:buChar char="§"/>
              <a:defRPr/>
            </a:pPr>
            <a:r>
              <a:rPr lang="zh-CN" altLang="en-US" sz="2400">
                <a:solidFill>
                  <a:srgbClr val="000066"/>
                </a:solidFill>
                <a:ea typeface="黑体" panose="02010609060101010101" charset="-122"/>
                <a:cs typeface="黑体" panose="02010609060101010101" charset="-122"/>
              </a:rPr>
              <a:t>需求端分散预测和推式交货</a:t>
            </a:r>
            <a:r>
              <a:rPr lang="en-US" altLang="zh-CN" sz="2400">
                <a:solidFill>
                  <a:srgbClr val="000066"/>
                </a:solidFill>
                <a:ea typeface="黑体" panose="02010609060101010101" charset="-122"/>
                <a:cs typeface="黑体" panose="02010609060101010101" charset="-122"/>
              </a:rPr>
              <a:t> </a:t>
            </a:r>
            <a:endParaRPr lang="en-US" altLang="zh-CN" sz="2400">
              <a:solidFill>
                <a:srgbClr val="000066"/>
              </a:solidFill>
              <a:latin typeface="宋体" panose="02010600030101010101" pitchFamily="2" charset="-122"/>
              <a:ea typeface="黑体" panose="02010609060101010101" charset="-122"/>
              <a:cs typeface="黑体" panose="02010609060101010101" charset="-122"/>
            </a:endParaRPr>
          </a:p>
          <a:p>
            <a:pPr marL="1143000" lvl="2" indent="-228600" algn="l">
              <a:lnSpc>
                <a:spcPct val="100000"/>
              </a:lnSpc>
              <a:buClr>
                <a:srgbClr val="990000"/>
              </a:buClr>
              <a:buSzPct val="85000"/>
              <a:buFontTx/>
              <a:buChar char="•"/>
              <a:defRPr/>
            </a:pPr>
            <a:endParaRPr lang="en-US" altLang="zh-CN" sz="2400" b="1">
              <a:latin typeface="宋体" panose="02010600030101010101" pitchFamily="2" charset="-122"/>
            </a:endParaRPr>
          </a:p>
          <a:p>
            <a:pPr marL="1143000" lvl="2" indent="-228600" algn="l">
              <a:lnSpc>
                <a:spcPct val="100000"/>
              </a:lnSpc>
              <a:buClr>
                <a:srgbClr val="990000"/>
              </a:buClr>
              <a:buSzPct val="85000"/>
              <a:buFontTx/>
              <a:buChar char="•"/>
              <a:defRPr/>
            </a:pPr>
            <a:endParaRPr lang="en-US" altLang="zh-CN" sz="2400" b="1">
              <a:latin typeface="宋体" panose="02010600030101010101" pitchFamily="2" charset="-122"/>
            </a:endParaRPr>
          </a:p>
          <a:p>
            <a:pPr marL="1143000" lvl="2" indent="-228600" algn="l">
              <a:lnSpc>
                <a:spcPct val="100000"/>
              </a:lnSpc>
              <a:buClr>
                <a:srgbClr val="990000"/>
              </a:buClr>
              <a:buSzPct val="85000"/>
              <a:buFontTx/>
              <a:buChar char="•"/>
              <a:defRPr/>
            </a:pPr>
            <a:endParaRPr lang="en-US" altLang="zh-CN" sz="2400" b="1">
              <a:latin typeface="宋体" panose="02010600030101010101" pitchFamily="2" charset="-122"/>
            </a:endParaRPr>
          </a:p>
          <a:p>
            <a:pPr marL="742950" lvl="1" indent="-285750" algn="l">
              <a:lnSpc>
                <a:spcPct val="100000"/>
              </a:lnSpc>
              <a:buClr>
                <a:srgbClr val="009900"/>
              </a:buClr>
              <a:buFont typeface="Wingdings" panose="05000000000000000000" charset="0"/>
              <a:buChar char="§"/>
              <a:defRPr/>
            </a:pPr>
            <a:endParaRPr lang="zh-CN" altLang="en-US" sz="2400">
              <a:solidFill>
                <a:srgbClr val="000066"/>
              </a:solidFill>
              <a:ea typeface="黑体" panose="02010609060101010101" charset="-122"/>
              <a:cs typeface="黑体" panose="02010609060101010101" charset="-122"/>
            </a:endParaRPr>
          </a:p>
        </p:txBody>
      </p:sp>
      <p:grpSp>
        <p:nvGrpSpPr>
          <p:cNvPr id="2450468" name="Group 36"/>
          <p:cNvGrpSpPr/>
          <p:nvPr/>
        </p:nvGrpSpPr>
        <p:grpSpPr bwMode="auto">
          <a:xfrm>
            <a:off x="1141713" y="4842381"/>
            <a:ext cx="3240087" cy="1223963"/>
            <a:chOff x="793" y="1071"/>
            <a:chExt cx="2805" cy="1348"/>
          </a:xfrm>
        </p:grpSpPr>
        <p:sp>
          <p:nvSpPr>
            <p:cNvPr id="160791" name="Text Box 37"/>
            <p:cNvSpPr txBox="1">
              <a:spLocks noChangeArrowheads="1"/>
            </p:cNvSpPr>
            <p:nvPr/>
          </p:nvSpPr>
          <p:spPr bwMode="auto">
            <a:xfrm>
              <a:off x="793" y="1387"/>
              <a:ext cx="555" cy="618"/>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生产</a:t>
              </a:r>
              <a:endParaRPr lang="en-US" altLang="zh-CN" sz="1600"/>
            </a:p>
            <a:p>
              <a:pPr>
                <a:lnSpc>
                  <a:spcPct val="80000"/>
                </a:lnSpc>
              </a:pPr>
              <a:r>
                <a:rPr lang="zh-CN" altLang="en-US" sz="1600"/>
                <a:t>厂家</a:t>
              </a:r>
            </a:p>
          </p:txBody>
        </p:sp>
        <p:sp>
          <p:nvSpPr>
            <p:cNvPr id="160792" name="Text Box 38"/>
            <p:cNvSpPr txBox="1">
              <a:spLocks noChangeArrowheads="1"/>
            </p:cNvSpPr>
            <p:nvPr/>
          </p:nvSpPr>
          <p:spPr bwMode="auto">
            <a:xfrm>
              <a:off x="1890" y="1486"/>
              <a:ext cx="355" cy="493"/>
            </a:xfrm>
            <a:prstGeom prst="rect">
              <a:avLst/>
            </a:prstGeom>
            <a:solidFill>
              <a:srgbClr val="FFFFFF"/>
            </a:solidFill>
            <a:ln>
              <a:noFill/>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50000"/>
                </a:lnSpc>
                <a:buClr>
                  <a:srgbClr val="000000"/>
                </a:buClr>
                <a:buFont typeface="宋体" panose="02010600030101010101" pitchFamily="2" charset="-122"/>
                <a:buNone/>
              </a:pPr>
              <a:r>
                <a:rPr lang="en-US" altLang="zh-CN" sz="1600">
                  <a:latin typeface="宋体" panose="02010600030101010101" pitchFamily="2" charset="-122"/>
                </a:rPr>
                <a:t>•</a:t>
              </a:r>
            </a:p>
            <a:p>
              <a:pPr>
                <a:lnSpc>
                  <a:spcPct val="50000"/>
                </a:lnSpc>
                <a:buClr>
                  <a:srgbClr val="000000"/>
                </a:buClr>
                <a:buFont typeface="宋体" panose="02010600030101010101" pitchFamily="2" charset="-122"/>
                <a:buNone/>
              </a:pPr>
              <a:r>
                <a:rPr lang="en-US" altLang="zh-CN" sz="1600">
                  <a:latin typeface="宋体" panose="02010600030101010101" pitchFamily="2" charset="-122"/>
                </a:rPr>
                <a:t>•</a:t>
              </a:r>
            </a:p>
            <a:p>
              <a:pPr>
                <a:lnSpc>
                  <a:spcPct val="50000"/>
                </a:lnSpc>
                <a:buClr>
                  <a:srgbClr val="000000"/>
                </a:buClr>
                <a:buFont typeface="宋体" panose="02010600030101010101" pitchFamily="2" charset="-122"/>
                <a:buNone/>
              </a:pPr>
              <a:r>
                <a:rPr lang="en-US" altLang="zh-CN" sz="1600">
                  <a:latin typeface="宋体" panose="02010600030101010101" pitchFamily="2" charset="-122"/>
                </a:rPr>
                <a:t>•</a:t>
              </a:r>
            </a:p>
          </p:txBody>
        </p:sp>
        <p:sp>
          <p:nvSpPr>
            <p:cNvPr id="160793" name="Oval 39"/>
            <p:cNvSpPr>
              <a:spLocks noChangeArrowheads="1"/>
            </p:cNvSpPr>
            <p:nvPr/>
          </p:nvSpPr>
          <p:spPr bwMode="auto">
            <a:xfrm>
              <a:off x="3015" y="1071"/>
              <a:ext cx="579" cy="322"/>
            </a:xfrm>
            <a:prstGeom prst="ellipse">
              <a:avLst/>
            </a:prstGeom>
            <a:solidFill>
              <a:srgbClr val="FFFFFF"/>
            </a:solidFill>
            <a:ln w="9525">
              <a:solidFill>
                <a:srgbClr val="000000"/>
              </a:solidFill>
              <a:round/>
            </a:ln>
          </p:spPr>
          <p:txBody>
            <a:bodyPr lIns="0" tIns="0" rIns="0" bIns="0" anchor="ctr" anchorCtr="1"/>
            <a:lstStyle/>
            <a:p>
              <a:pPr marL="342900" indent="-342900">
                <a:lnSpc>
                  <a:spcPct val="80000"/>
                </a:lnSpc>
              </a:pPr>
              <a:r>
                <a:rPr lang="zh-CN" altLang="en-US" sz="1600"/>
                <a:t>顾客</a:t>
              </a:r>
            </a:p>
          </p:txBody>
        </p:sp>
        <p:grpSp>
          <p:nvGrpSpPr>
            <p:cNvPr id="160794" name="Group 40"/>
            <p:cNvGrpSpPr/>
            <p:nvPr/>
          </p:nvGrpSpPr>
          <p:grpSpPr bwMode="auto">
            <a:xfrm>
              <a:off x="1339" y="1192"/>
              <a:ext cx="431" cy="1012"/>
              <a:chOff x="4086" y="5910"/>
              <a:chExt cx="900" cy="1794"/>
            </a:xfrm>
          </p:grpSpPr>
          <p:sp>
            <p:nvSpPr>
              <p:cNvPr id="160802" name="Line 41"/>
              <p:cNvSpPr>
                <a:spLocks noChangeShapeType="1"/>
              </p:cNvSpPr>
              <p:nvPr/>
            </p:nvSpPr>
            <p:spPr bwMode="auto">
              <a:xfrm flipV="1">
                <a:off x="4086" y="5910"/>
                <a:ext cx="750" cy="530"/>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803" name="Line 42"/>
              <p:cNvSpPr>
                <a:spLocks noChangeShapeType="1"/>
              </p:cNvSpPr>
              <p:nvPr/>
            </p:nvSpPr>
            <p:spPr bwMode="auto">
              <a:xfrm>
                <a:off x="4086" y="6822"/>
                <a:ext cx="900" cy="0"/>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804" name="Line 43"/>
              <p:cNvSpPr>
                <a:spLocks noChangeShapeType="1"/>
              </p:cNvSpPr>
              <p:nvPr/>
            </p:nvSpPr>
            <p:spPr bwMode="auto">
              <a:xfrm>
                <a:off x="4086" y="6998"/>
                <a:ext cx="750" cy="706"/>
              </a:xfrm>
              <a:prstGeom prst="line">
                <a:avLst/>
              </a:prstGeom>
              <a:noFill/>
              <a:ln w="9525">
                <a:solidFill>
                  <a:srgbClr val="000000"/>
                </a:solidFill>
                <a:round/>
                <a:tailEnd type="triangle" w="med" len="med"/>
              </a:ln>
            </p:spPr>
            <p:txBody>
              <a:bodyPr lIns="0" tIns="0" rIns="0" bIns="0" anchor="ctr" anchorCtr="1"/>
              <a:lstStyle/>
              <a:p>
                <a:endParaRPr lang="zh-CN" altLang="en-US"/>
              </a:p>
            </p:txBody>
          </p:sp>
        </p:grpSp>
        <p:sp>
          <p:nvSpPr>
            <p:cNvPr id="160795" name="Line 44"/>
            <p:cNvSpPr>
              <a:spLocks noChangeShapeType="1"/>
            </p:cNvSpPr>
            <p:nvPr/>
          </p:nvSpPr>
          <p:spPr bwMode="auto">
            <a:xfrm>
              <a:off x="2587" y="1277"/>
              <a:ext cx="428" cy="1"/>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796" name="Line 45"/>
            <p:cNvSpPr>
              <a:spLocks noChangeShapeType="1"/>
            </p:cNvSpPr>
            <p:nvPr/>
          </p:nvSpPr>
          <p:spPr bwMode="auto">
            <a:xfrm flipH="1">
              <a:off x="2587" y="1151"/>
              <a:ext cx="428" cy="1"/>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97" name="Text Box 46"/>
            <p:cNvSpPr txBox="1">
              <a:spLocks noChangeArrowheads="1"/>
            </p:cNvSpPr>
            <p:nvPr/>
          </p:nvSpPr>
          <p:spPr bwMode="auto">
            <a:xfrm>
              <a:off x="1782" y="2097"/>
              <a:ext cx="778" cy="271"/>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销售商</a:t>
              </a:r>
              <a:r>
                <a:rPr lang="en-US" altLang="zh-CN" sz="1600"/>
                <a:t>n</a:t>
              </a:r>
            </a:p>
          </p:txBody>
        </p:sp>
        <p:sp>
          <p:nvSpPr>
            <p:cNvPr id="160798" name="Oval 47"/>
            <p:cNvSpPr>
              <a:spLocks noChangeArrowheads="1"/>
            </p:cNvSpPr>
            <p:nvPr/>
          </p:nvSpPr>
          <p:spPr bwMode="auto">
            <a:xfrm>
              <a:off x="3019" y="2097"/>
              <a:ext cx="579" cy="322"/>
            </a:xfrm>
            <a:prstGeom prst="ellipse">
              <a:avLst/>
            </a:prstGeom>
            <a:solidFill>
              <a:srgbClr val="FFFFFF"/>
            </a:solidFill>
            <a:ln w="9525">
              <a:solidFill>
                <a:srgbClr val="000000"/>
              </a:solidFill>
              <a:round/>
            </a:ln>
          </p:spPr>
          <p:txBody>
            <a:bodyPr lIns="0" tIns="0" rIns="0" bIns="0" anchor="ctr" anchorCtr="1"/>
            <a:lstStyle/>
            <a:p>
              <a:pPr marL="342900" indent="-342900">
                <a:lnSpc>
                  <a:spcPct val="80000"/>
                </a:lnSpc>
              </a:pPr>
              <a:r>
                <a:rPr lang="zh-CN" altLang="en-US" sz="1600"/>
                <a:t>顾客</a:t>
              </a:r>
            </a:p>
          </p:txBody>
        </p:sp>
        <p:sp>
          <p:nvSpPr>
            <p:cNvPr id="160799" name="Text Box 48"/>
            <p:cNvSpPr txBox="1">
              <a:spLocks noChangeArrowheads="1"/>
            </p:cNvSpPr>
            <p:nvPr/>
          </p:nvSpPr>
          <p:spPr bwMode="auto">
            <a:xfrm>
              <a:off x="1722" y="1080"/>
              <a:ext cx="778" cy="271"/>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销售商</a:t>
              </a:r>
              <a:r>
                <a:rPr lang="en-US" altLang="zh-CN" sz="1600"/>
                <a:t>1</a:t>
              </a:r>
            </a:p>
          </p:txBody>
        </p:sp>
        <p:sp>
          <p:nvSpPr>
            <p:cNvPr id="160800" name="Line 49"/>
            <p:cNvSpPr>
              <a:spLocks noChangeShapeType="1"/>
            </p:cNvSpPr>
            <p:nvPr/>
          </p:nvSpPr>
          <p:spPr bwMode="auto">
            <a:xfrm>
              <a:off x="2584" y="2331"/>
              <a:ext cx="428" cy="1"/>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801" name="Line 50"/>
            <p:cNvSpPr>
              <a:spLocks noChangeShapeType="1"/>
            </p:cNvSpPr>
            <p:nvPr/>
          </p:nvSpPr>
          <p:spPr bwMode="auto">
            <a:xfrm flipH="1">
              <a:off x="2584" y="2204"/>
              <a:ext cx="428" cy="1"/>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grpSp>
      <p:grpSp>
        <p:nvGrpSpPr>
          <p:cNvPr id="2450483" name="Group 51"/>
          <p:cNvGrpSpPr/>
          <p:nvPr/>
        </p:nvGrpSpPr>
        <p:grpSpPr bwMode="auto">
          <a:xfrm>
            <a:off x="467343" y="2644052"/>
            <a:ext cx="4248150" cy="1439863"/>
            <a:chOff x="1581" y="1048"/>
            <a:chExt cx="3972" cy="1621"/>
          </a:xfrm>
        </p:grpSpPr>
        <p:sp>
          <p:nvSpPr>
            <p:cNvPr id="160777" name="Text Box 52"/>
            <p:cNvSpPr txBox="1">
              <a:spLocks noChangeArrowheads="1"/>
            </p:cNvSpPr>
            <p:nvPr/>
          </p:nvSpPr>
          <p:spPr bwMode="auto">
            <a:xfrm>
              <a:off x="1581" y="1548"/>
              <a:ext cx="555" cy="603"/>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生产</a:t>
              </a:r>
              <a:endParaRPr lang="en-US" altLang="zh-CN" sz="1600"/>
            </a:p>
            <a:p>
              <a:pPr>
                <a:lnSpc>
                  <a:spcPct val="80000"/>
                </a:lnSpc>
              </a:pPr>
              <a:r>
                <a:rPr lang="zh-CN" altLang="en-US" sz="1600"/>
                <a:t>厂家</a:t>
              </a:r>
            </a:p>
          </p:txBody>
        </p:sp>
        <p:sp>
          <p:nvSpPr>
            <p:cNvPr id="160778" name="Line 53"/>
            <p:cNvSpPr>
              <a:spLocks noChangeShapeType="1"/>
            </p:cNvSpPr>
            <p:nvPr/>
          </p:nvSpPr>
          <p:spPr bwMode="auto">
            <a:xfrm flipV="1">
              <a:off x="2156" y="1898"/>
              <a:ext cx="299" cy="1"/>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779" name="Line 54"/>
            <p:cNvSpPr>
              <a:spLocks noChangeShapeType="1"/>
            </p:cNvSpPr>
            <p:nvPr/>
          </p:nvSpPr>
          <p:spPr bwMode="auto">
            <a:xfrm flipH="1">
              <a:off x="2156" y="1773"/>
              <a:ext cx="299" cy="1"/>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80" name="Text Box 55"/>
            <p:cNvSpPr txBox="1">
              <a:spLocks noChangeArrowheads="1"/>
            </p:cNvSpPr>
            <p:nvPr/>
          </p:nvSpPr>
          <p:spPr bwMode="auto">
            <a:xfrm>
              <a:off x="2496" y="1607"/>
              <a:ext cx="809" cy="540"/>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地区分</a:t>
              </a:r>
              <a:endParaRPr lang="en-US" altLang="zh-CN" sz="1600"/>
            </a:p>
            <a:p>
              <a:pPr>
                <a:lnSpc>
                  <a:spcPct val="80000"/>
                </a:lnSpc>
              </a:pPr>
              <a:r>
                <a:rPr lang="zh-CN" altLang="en-US" sz="1600"/>
                <a:t>销中心</a:t>
              </a:r>
            </a:p>
          </p:txBody>
        </p:sp>
        <p:sp>
          <p:nvSpPr>
            <p:cNvPr id="160781" name="Text Box 56"/>
            <p:cNvSpPr txBox="1">
              <a:spLocks noChangeArrowheads="1"/>
            </p:cNvSpPr>
            <p:nvPr/>
          </p:nvSpPr>
          <p:spPr bwMode="auto">
            <a:xfrm>
              <a:off x="3748" y="1083"/>
              <a:ext cx="779" cy="317"/>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dirty="0"/>
                <a:t>销售商</a:t>
              </a:r>
              <a:r>
                <a:rPr lang="en-US" altLang="zh-CN" sz="1600" dirty="0"/>
                <a:t>1</a:t>
              </a:r>
            </a:p>
          </p:txBody>
        </p:sp>
        <p:sp>
          <p:nvSpPr>
            <p:cNvPr id="160782" name="Line 57"/>
            <p:cNvSpPr>
              <a:spLocks noChangeShapeType="1"/>
            </p:cNvSpPr>
            <p:nvPr/>
          </p:nvSpPr>
          <p:spPr bwMode="auto">
            <a:xfrm flipH="1">
              <a:off x="3305" y="1400"/>
              <a:ext cx="443" cy="249"/>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83" name="Line 58"/>
            <p:cNvSpPr>
              <a:spLocks noChangeShapeType="1"/>
            </p:cNvSpPr>
            <p:nvPr/>
          </p:nvSpPr>
          <p:spPr bwMode="auto">
            <a:xfrm flipH="1" flipV="1">
              <a:off x="3367" y="2146"/>
              <a:ext cx="381" cy="250"/>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84" name="Text Box 59"/>
            <p:cNvSpPr txBox="1">
              <a:spLocks noChangeArrowheads="1"/>
            </p:cNvSpPr>
            <p:nvPr/>
          </p:nvSpPr>
          <p:spPr bwMode="auto">
            <a:xfrm>
              <a:off x="3748" y="2328"/>
              <a:ext cx="779" cy="317"/>
            </a:xfrm>
            <a:prstGeom prst="rect">
              <a:avLst/>
            </a:prstGeom>
            <a:solidFill>
              <a:srgbClr val="FFFFFF"/>
            </a:solidFill>
            <a:ln w="9525">
              <a:solidFill>
                <a:srgbClr val="000000"/>
              </a:solidFill>
              <a:miter lim="800000"/>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600"/>
                <a:t>销售商</a:t>
              </a:r>
              <a:r>
                <a:rPr lang="en-US" altLang="zh-CN" sz="1600"/>
                <a:t>n</a:t>
              </a:r>
            </a:p>
          </p:txBody>
        </p:sp>
        <p:sp>
          <p:nvSpPr>
            <p:cNvPr id="160785" name="Oval 60"/>
            <p:cNvSpPr>
              <a:spLocks noChangeArrowheads="1"/>
            </p:cNvSpPr>
            <p:nvPr/>
          </p:nvSpPr>
          <p:spPr bwMode="auto">
            <a:xfrm>
              <a:off x="4898" y="2293"/>
              <a:ext cx="579" cy="376"/>
            </a:xfrm>
            <a:prstGeom prst="ellipse">
              <a:avLst/>
            </a:prstGeom>
            <a:solidFill>
              <a:srgbClr val="FFFFFF"/>
            </a:solidFill>
            <a:ln w="9525">
              <a:solidFill>
                <a:srgbClr val="000000"/>
              </a:solidFill>
              <a:round/>
            </a:ln>
          </p:spPr>
          <p:txBody>
            <a:bodyPr lIns="0" tIns="0" rIns="0" bIns="0" anchor="ctr" anchorCtr="1"/>
            <a:lstStyle/>
            <a:p>
              <a:pPr marL="342900" indent="-342900">
                <a:lnSpc>
                  <a:spcPct val="80000"/>
                </a:lnSpc>
              </a:pPr>
              <a:r>
                <a:rPr lang="zh-CN" altLang="en-US" sz="1600"/>
                <a:t>顾客</a:t>
              </a:r>
            </a:p>
          </p:txBody>
        </p:sp>
        <p:sp>
          <p:nvSpPr>
            <p:cNvPr id="160786" name="Line 61"/>
            <p:cNvSpPr>
              <a:spLocks noChangeShapeType="1"/>
            </p:cNvSpPr>
            <p:nvPr/>
          </p:nvSpPr>
          <p:spPr bwMode="auto">
            <a:xfrm flipH="1">
              <a:off x="4543" y="1231"/>
              <a:ext cx="347" cy="6"/>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87" name="Oval 62"/>
            <p:cNvSpPr>
              <a:spLocks noChangeArrowheads="1"/>
            </p:cNvSpPr>
            <p:nvPr/>
          </p:nvSpPr>
          <p:spPr bwMode="auto">
            <a:xfrm>
              <a:off x="4974" y="1048"/>
              <a:ext cx="579" cy="376"/>
            </a:xfrm>
            <a:prstGeom prst="ellipse">
              <a:avLst/>
            </a:prstGeom>
            <a:solidFill>
              <a:srgbClr val="FFFFFF"/>
            </a:solidFill>
            <a:ln w="9525">
              <a:solidFill>
                <a:srgbClr val="000000"/>
              </a:solidFill>
              <a:round/>
            </a:ln>
          </p:spPr>
          <p:txBody>
            <a:bodyPr lIns="0" tIns="0" rIns="0" bIns="0" anchor="ctr" anchorCtr="1"/>
            <a:lstStyle/>
            <a:p>
              <a:pPr marL="342900" indent="-342900">
                <a:lnSpc>
                  <a:spcPct val="80000"/>
                </a:lnSpc>
              </a:pPr>
              <a:r>
                <a:rPr lang="zh-CN" altLang="en-US" sz="1600"/>
                <a:t>顾客</a:t>
              </a:r>
            </a:p>
          </p:txBody>
        </p:sp>
        <p:sp>
          <p:nvSpPr>
            <p:cNvPr id="160788" name="Line 63"/>
            <p:cNvSpPr>
              <a:spLocks noChangeShapeType="1"/>
            </p:cNvSpPr>
            <p:nvPr/>
          </p:nvSpPr>
          <p:spPr bwMode="auto">
            <a:xfrm flipH="1">
              <a:off x="4515" y="2501"/>
              <a:ext cx="346" cy="6"/>
            </a:xfrm>
            <a:prstGeom prst="line">
              <a:avLst/>
            </a:prstGeom>
            <a:noFill/>
            <a:ln w="9525" cap="rnd">
              <a:solidFill>
                <a:srgbClr val="000000"/>
              </a:solidFill>
              <a:prstDash val="sysDot"/>
              <a:round/>
              <a:tailEnd type="triangle" w="med" len="med"/>
            </a:ln>
          </p:spPr>
          <p:txBody>
            <a:bodyPr lIns="0" tIns="0" rIns="0" bIns="0" anchor="ctr" anchorCtr="1"/>
            <a:lstStyle/>
            <a:p>
              <a:endParaRPr lang="zh-CN" altLang="en-US"/>
            </a:p>
          </p:txBody>
        </p:sp>
        <p:sp>
          <p:nvSpPr>
            <p:cNvPr id="160789" name="Line 64"/>
            <p:cNvSpPr>
              <a:spLocks noChangeShapeType="1"/>
            </p:cNvSpPr>
            <p:nvPr/>
          </p:nvSpPr>
          <p:spPr bwMode="auto">
            <a:xfrm flipV="1">
              <a:off x="3317" y="1393"/>
              <a:ext cx="1704" cy="380"/>
            </a:xfrm>
            <a:prstGeom prst="line">
              <a:avLst/>
            </a:prstGeom>
            <a:noFill/>
            <a:ln w="9525">
              <a:solidFill>
                <a:srgbClr val="000000"/>
              </a:solidFill>
              <a:round/>
              <a:tailEnd type="triangle" w="med" len="med"/>
            </a:ln>
          </p:spPr>
          <p:txBody>
            <a:bodyPr lIns="0" tIns="0" rIns="0" bIns="0" anchor="ctr" anchorCtr="1"/>
            <a:lstStyle/>
            <a:p>
              <a:endParaRPr lang="zh-CN" altLang="en-US"/>
            </a:p>
          </p:txBody>
        </p:sp>
        <p:sp>
          <p:nvSpPr>
            <p:cNvPr id="160790" name="Line 65"/>
            <p:cNvSpPr>
              <a:spLocks noChangeShapeType="1"/>
            </p:cNvSpPr>
            <p:nvPr/>
          </p:nvSpPr>
          <p:spPr bwMode="auto">
            <a:xfrm>
              <a:off x="3317" y="1898"/>
              <a:ext cx="1725" cy="373"/>
            </a:xfrm>
            <a:prstGeom prst="line">
              <a:avLst/>
            </a:prstGeom>
            <a:noFill/>
            <a:ln w="9525">
              <a:solidFill>
                <a:srgbClr val="000000"/>
              </a:solidFill>
              <a:round/>
              <a:tailEnd type="triangle" w="med" len="med"/>
            </a:ln>
          </p:spPr>
          <p:txBody>
            <a:bodyPr lIns="0" tIns="0" rIns="0" bIns="0" anchor="ctr" anchorCtr="1"/>
            <a:lstStyle/>
            <a:p>
              <a:endParaRPr lang="zh-CN" altLang="en-US"/>
            </a:p>
          </p:txBody>
        </p:sp>
      </p:grpSp>
      <p:sp>
        <p:nvSpPr>
          <p:cNvPr id="2" name="文本框 1"/>
          <p:cNvSpPr txBox="1"/>
          <p:nvPr/>
        </p:nvSpPr>
        <p:spPr>
          <a:xfrm>
            <a:off x="-143510" y="2060575"/>
            <a:ext cx="5139690" cy="460375"/>
          </a:xfrm>
          <a:prstGeom prst="rect">
            <a:avLst/>
          </a:prstGeom>
          <a:noFill/>
        </p:spPr>
        <p:txBody>
          <a:bodyPr wrap="square" rtlCol="0" anchor="t">
            <a:spAutoFit/>
          </a:bodyPr>
          <a:lstStyle/>
          <a:p>
            <a:pPr marL="742950" lvl="1" indent="-285750" algn="l">
              <a:lnSpc>
                <a:spcPct val="100000"/>
              </a:lnSpc>
              <a:buClr>
                <a:srgbClr val="009900"/>
              </a:buClr>
              <a:buFont typeface="Wingdings" panose="05000000000000000000" charset="0"/>
              <a:buChar char="§"/>
              <a:defRPr/>
            </a:pPr>
            <a:r>
              <a:rPr lang="zh-CN" altLang="en-US" sz="2400">
                <a:solidFill>
                  <a:srgbClr val="000066"/>
                </a:solidFill>
                <a:ea typeface="黑体" panose="02010609060101010101" charset="-122"/>
                <a:cs typeface="黑体" panose="02010609060101010101" charset="-122"/>
                <a:sym typeface="+mn-ea"/>
              </a:rPr>
              <a:t>供应端集中预测和拉式交货</a:t>
            </a:r>
          </a:p>
        </p:txBody>
      </p:sp>
      <p:sp>
        <p:nvSpPr>
          <p:cNvPr id="25" name="内容占位符 2"/>
          <p:cNvSpPr txBox="1"/>
          <p:nvPr/>
        </p:nvSpPr>
        <p:spPr bwMode="auto">
          <a:xfrm>
            <a:off x="5409818" y="3177927"/>
            <a:ext cx="4423792" cy="1872208"/>
          </a:xfrm>
          <a:prstGeom prst="rect">
            <a:avLst/>
          </a:prstGeom>
          <a:noFill/>
          <a:ln>
            <a:noFill/>
          </a:ln>
          <a:effectLst/>
        </p:spPr>
        <p:txBody>
          <a:bodyPr vert="horz" wrap="square" lIns="91440" tIns="45720" rIns="91440" bIns="45720" numCol="1" anchor="t" anchorCtr="0" compatLnSpc="1"/>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panose="05000000000000000000"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panose="02010600030101010101" pitchFamily="2" charset="-122"/>
                <a:cs typeface="宋体" panose="02010600030101010101" pitchFamily="2" charset="-122"/>
              </a:defRPr>
            </a:lvl3pPr>
            <a:lvl4pPr marL="1600200" indent="-228600" algn="l" rtl="0" fontAlgn="base">
              <a:spcBef>
                <a:spcPct val="20000"/>
              </a:spcBef>
              <a:spcAft>
                <a:spcPct val="0"/>
              </a:spcAft>
              <a:buClr>
                <a:srgbClr val="66FFFF"/>
              </a:buClr>
              <a:buFont typeface="Wingdings" panose="05000000000000000000" charset="0"/>
              <a:buChar char="§"/>
              <a:defRPr kumimoji="1" sz="2000">
                <a:solidFill>
                  <a:schemeClr val="tx1"/>
                </a:solidFill>
                <a:latin typeface="+mn-lt"/>
                <a:ea typeface="宋体" panose="02010600030101010101" pitchFamily="2" charset="-122"/>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a:buClr>
                <a:schemeClr val="accent1"/>
              </a:buClr>
              <a:buFont typeface="Wingdings" panose="05000000000000000000" pitchFamily="2" charset="2"/>
              <a:buChar char=""/>
            </a:pPr>
            <a:r>
              <a:rPr lang="zh-CN" altLang="en-US" sz="2000" b="0" dirty="0">
                <a:latin typeface="Times New Roman" panose="02020603050405020304" charset="0"/>
                <a:ea typeface="黑体" panose="02010609060101010101" charset="-122"/>
                <a:cs typeface="黑体" panose="02010609060101010101" charset="-122"/>
              </a:rPr>
              <a:t>推式交货预测下单量更大</a:t>
            </a:r>
            <a:endParaRPr lang="en-US" altLang="zh-CN" sz="2000" b="0" dirty="0">
              <a:latin typeface="Times New Roman" panose="02020603050405020304" charset="0"/>
              <a:ea typeface="黑体" panose="02010609060101010101" charset="-122"/>
              <a:cs typeface="黑体" panose="02010609060101010101" charset="-122"/>
            </a:endParaRPr>
          </a:p>
          <a:p>
            <a:pPr>
              <a:buClr>
                <a:schemeClr val="accent1"/>
              </a:buClr>
              <a:buFont typeface="Wingdings" panose="05000000000000000000" pitchFamily="2" charset="2"/>
              <a:buChar char=""/>
            </a:pPr>
            <a:r>
              <a:rPr lang="zh-CN" altLang="en-US" sz="2000" b="0" dirty="0">
                <a:latin typeface="Times New Roman" panose="02020603050405020304" charset="0"/>
                <a:ea typeface="黑体" panose="02010609060101010101" charset="-122"/>
                <a:cs typeface="黑体" panose="02010609060101010101" charset="-122"/>
              </a:rPr>
              <a:t>推式交货放大预测误差</a:t>
            </a:r>
          </a:p>
          <a:p>
            <a:pPr>
              <a:buClr>
                <a:schemeClr val="accent1"/>
              </a:buClr>
              <a:buFont typeface="Wingdings" panose="05000000000000000000" pitchFamily="2" charset="2"/>
              <a:buChar char=""/>
            </a:pPr>
            <a:r>
              <a:rPr lang="zh-CN" altLang="en-US" sz="2000" b="0" dirty="0">
                <a:latin typeface="Times New Roman" panose="02020603050405020304" charset="0"/>
                <a:ea typeface="黑体" panose="02010609060101010101" charset="-122"/>
                <a:cs typeface="黑体" panose="02010609060101010101" charset="-122"/>
              </a:rPr>
              <a:t>拉式交货需求波动平滑</a:t>
            </a:r>
          </a:p>
        </p:txBody>
      </p:sp>
    </p:spTree>
    <p:extLst>
      <p:ext uri="{BB962C8B-B14F-4D97-AF65-F5344CB8AC3E}">
        <p14:creationId xmlns:p14="http://schemas.microsoft.com/office/powerpoint/2010/main" val="2964972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8627">
                                            <p:txEl>
                                              <p:pRg st="0" end="0"/>
                                            </p:txEl>
                                          </p:spTgt>
                                        </p:tgtEl>
                                        <p:attrNameLst>
                                          <p:attrName>style.visibility</p:attrName>
                                        </p:attrNameLst>
                                      </p:cBhvr>
                                      <p:to>
                                        <p:strVal val="visible"/>
                                      </p:to>
                                    </p:set>
                                    <p:anim calcmode="lin" valueType="num">
                                      <p:cBhvr additive="base">
                                        <p:cTn id="7" dur="500" fill="hold"/>
                                        <p:tgtEl>
                                          <p:spTgt spid="2458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6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627">
                                            <p:txEl>
                                              <p:pRg st="1" end="1"/>
                                            </p:txEl>
                                          </p:spTgt>
                                        </p:tgtEl>
                                        <p:attrNameLst>
                                          <p:attrName>style.visibility</p:attrName>
                                        </p:attrNameLst>
                                      </p:cBhvr>
                                      <p:to>
                                        <p:strVal val="visible"/>
                                      </p:to>
                                    </p:set>
                                    <p:anim calcmode="lin" valueType="num">
                                      <p:cBhvr additive="base">
                                        <p:cTn id="11" dur="500" fill="hold"/>
                                        <p:tgtEl>
                                          <p:spTgt spid="245862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862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58627">
                                            <p:txEl>
                                              <p:pRg st="2" end="2"/>
                                            </p:txEl>
                                          </p:spTgt>
                                        </p:tgtEl>
                                        <p:attrNameLst>
                                          <p:attrName>style.visibility</p:attrName>
                                        </p:attrNameLst>
                                      </p:cBhvr>
                                      <p:to>
                                        <p:strVal val="visible"/>
                                      </p:to>
                                    </p:set>
                                    <p:anim calcmode="lin" valueType="num">
                                      <p:cBhvr additive="base">
                                        <p:cTn id="15" dur="500" fill="hold"/>
                                        <p:tgtEl>
                                          <p:spTgt spid="245862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586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450467"/>
                                        </p:tgtEl>
                                        <p:attrNameLst>
                                          <p:attrName>style.visibility</p:attrName>
                                        </p:attrNameLst>
                                      </p:cBhvr>
                                      <p:to>
                                        <p:strVal val="visible"/>
                                      </p:to>
                                    </p:set>
                                    <p:anim calcmode="lin" valueType="num">
                                      <p:cBhvr additive="base">
                                        <p:cTn id="21" dur="500" fill="hold"/>
                                        <p:tgtEl>
                                          <p:spTgt spid="2450467"/>
                                        </p:tgtEl>
                                        <p:attrNameLst>
                                          <p:attrName>ppt_x</p:attrName>
                                        </p:attrNameLst>
                                      </p:cBhvr>
                                      <p:tavLst>
                                        <p:tav tm="0">
                                          <p:val>
                                            <p:strVal val="#ppt_x"/>
                                          </p:val>
                                        </p:tav>
                                        <p:tav tm="100000">
                                          <p:val>
                                            <p:strVal val="#ppt_x"/>
                                          </p:val>
                                        </p:tav>
                                      </p:tavLst>
                                    </p:anim>
                                    <p:anim calcmode="lin" valueType="num">
                                      <p:cBhvr additive="base">
                                        <p:cTn id="22" dur="500" fill="hold"/>
                                        <p:tgtEl>
                                          <p:spTgt spid="2450467"/>
                                        </p:tgtEl>
                                        <p:attrNameLst>
                                          <p:attrName>ppt_y</p:attrName>
                                        </p:attrNameLst>
                                      </p:cBhvr>
                                      <p:tavLst>
                                        <p:tav tm="0">
                                          <p:val>
                                            <p:strVal val="1+#ppt_h/2"/>
                                          </p:val>
                                        </p:tav>
                                        <p:tav tm="100000">
                                          <p:val>
                                            <p:strVal val="#ppt_y"/>
                                          </p:val>
                                        </p:tav>
                                      </p:tavLst>
                                    </p:anim>
                                  </p:childTnLst>
                                </p:cTn>
                              </p:par>
                            </p:childTnLst>
                          </p:cTn>
                        </p:par>
                        <p:par>
                          <p:cTn id="23" fill="hold">
                            <p:stCondLst>
                              <p:cond delay="500"/>
                            </p:stCondLst>
                            <p:childTnLst>
                              <p:par>
                                <p:cTn id="24" presetID="4" presetClass="entr" presetSubtype="16" fill="hold" nodeType="afterEffect">
                                  <p:stCondLst>
                                    <p:cond delay="0"/>
                                  </p:stCondLst>
                                  <p:childTnLst>
                                    <p:set>
                                      <p:cBhvr>
                                        <p:cTn id="25" dur="1" fill="hold">
                                          <p:stCondLst>
                                            <p:cond delay="0"/>
                                          </p:stCondLst>
                                        </p:cTn>
                                        <p:tgtEl>
                                          <p:spTgt spid="2450468"/>
                                        </p:tgtEl>
                                        <p:attrNameLst>
                                          <p:attrName>style.visibility</p:attrName>
                                        </p:attrNameLst>
                                      </p:cBhvr>
                                      <p:to>
                                        <p:strVal val="visible"/>
                                      </p:to>
                                    </p:set>
                                    <p:animEffect transition="in" filter="box(in)">
                                      <p:cBhvr>
                                        <p:cTn id="26" dur="500"/>
                                        <p:tgtEl>
                                          <p:spTgt spid="2450468"/>
                                        </p:tgtEl>
                                      </p:cBhvr>
                                    </p:animEffect>
                                  </p:childTnLst>
                                </p:cTn>
                              </p:par>
                            </p:childTnLst>
                          </p:cTn>
                        </p:par>
                        <p:par>
                          <p:cTn id="27" fill="hold">
                            <p:stCondLst>
                              <p:cond delay="1000"/>
                            </p:stCondLst>
                            <p:childTnLst>
                              <p:par>
                                <p:cTn id="28" presetID="8" presetClass="entr" presetSubtype="16" fill="hold" nodeType="afterEffect">
                                  <p:stCondLst>
                                    <p:cond delay="0"/>
                                  </p:stCondLst>
                                  <p:childTnLst>
                                    <p:set>
                                      <p:cBhvr>
                                        <p:cTn id="29" dur="1" fill="hold">
                                          <p:stCondLst>
                                            <p:cond delay="0"/>
                                          </p:stCondLst>
                                        </p:cTn>
                                        <p:tgtEl>
                                          <p:spTgt spid="2450483"/>
                                        </p:tgtEl>
                                        <p:attrNameLst>
                                          <p:attrName>style.visibility</p:attrName>
                                        </p:attrNameLst>
                                      </p:cBhvr>
                                      <p:to>
                                        <p:strVal val="visible"/>
                                      </p:to>
                                    </p:set>
                                    <p:animEffect transition="in" filter="diamond(in)">
                                      <p:cBhvr>
                                        <p:cTn id="30" dur="2000"/>
                                        <p:tgtEl>
                                          <p:spTgt spid="2450483"/>
                                        </p:tgtEl>
                                      </p:cBhvr>
                                    </p:animEffect>
                                  </p:childTnLst>
                                </p:cTn>
                              </p:par>
                            </p:childTnLst>
                          </p:cTn>
                        </p:par>
                        <p:par>
                          <p:cTn id="31" fill="hold">
                            <p:stCondLst>
                              <p:cond delay="3000"/>
                            </p:stCondLst>
                            <p:childTnLst>
                              <p:par>
                                <p:cTn id="32" presetID="1" presetClass="entr" presetSubtype="0" fill="hold" grpId="0" nodeType="afterEffect">
                                  <p:stCondLst>
                                    <p:cond delay="0"/>
                                  </p:stCondLst>
                                  <p:childTnLst>
                                    <p:set>
                                      <p:cBhvr>
                                        <p:cTn id="3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27" grpId="0" build="p"/>
      <p:bldP spid="2450467" grpId="0" bldLvl="0" animBg="1"/>
      <p:bldP spid="25" grpId="0" bldLvl="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 name="幻灯片编号占位符 5"/>
          <p:cNvSpPr>
            <a:spLocks noGrp="1"/>
          </p:cNvSpPr>
          <p:nvPr>
            <p:ph type="sldNum" sz="quarter" idx="12"/>
          </p:nvPr>
        </p:nvSpPr>
        <p:spPr/>
        <p:txBody>
          <a:bodyPr/>
          <a:lstStyle/>
          <a:p>
            <a:pPr>
              <a:defRPr/>
            </a:pPr>
            <a:fld id="{32D153F8-52DA-3945-AEB4-95B68A184F09}" type="slidenum">
              <a:rPr lang="en-US" altLang="zh-CN"/>
              <a:pPr>
                <a:defRPr/>
              </a:pPr>
              <a:t>12</a:t>
            </a:fld>
            <a:endParaRPr lang="en-US" altLang="zh-CN"/>
          </a:p>
        </p:txBody>
      </p:sp>
      <p:sp>
        <p:nvSpPr>
          <p:cNvPr id="2235394" name="Rectangle 2"/>
          <p:cNvSpPr>
            <a:spLocks noGrp="1" noChangeArrowheads="1"/>
          </p:cNvSpPr>
          <p:nvPr>
            <p:ph type="title"/>
          </p:nvPr>
        </p:nvSpPr>
        <p:spPr/>
        <p:txBody>
          <a:bodyPr/>
          <a:lstStyle/>
          <a:p>
            <a:pPr>
              <a:defRPr/>
            </a:pPr>
            <a:r>
              <a:rPr lang="zh-CN" altLang="en-US" dirty="0">
                <a:latin typeface="宋体" charset="0"/>
              </a:rPr>
              <a:t>第一节</a:t>
            </a:r>
            <a:r>
              <a:rPr lang="en-US" altLang="zh-CN" dirty="0">
                <a:latin typeface="宋体" charset="0"/>
              </a:rPr>
              <a:t> </a:t>
            </a:r>
            <a:r>
              <a:rPr lang="zh-CN" altLang="en-US" dirty="0">
                <a:latin typeface="宋体" charset="0"/>
              </a:rPr>
              <a:t>企业物流管理概述</a:t>
            </a:r>
          </a:p>
        </p:txBody>
      </p:sp>
      <p:sp>
        <p:nvSpPr>
          <p:cNvPr id="2235395" name="Rectangle 3"/>
          <p:cNvSpPr>
            <a:spLocks noGrp="1" noChangeArrowheads="1"/>
          </p:cNvSpPr>
          <p:nvPr>
            <p:ph type="body" idx="1"/>
          </p:nvPr>
        </p:nvSpPr>
        <p:spPr>
          <a:xfrm>
            <a:off x="189760" y="735284"/>
            <a:ext cx="5135563" cy="1930400"/>
          </a:xfrm>
        </p:spPr>
        <p:txBody>
          <a:bodyPr/>
          <a:lstStyle/>
          <a:p>
            <a:pPr>
              <a:buFontTx/>
              <a:buNone/>
            </a:pPr>
            <a:r>
              <a:rPr lang="zh-CN" altLang="en-US" dirty="0">
                <a:solidFill>
                  <a:srgbClr val="FF0000"/>
                </a:solidFill>
                <a:latin typeface="Times New Roman" charset="0"/>
                <a:ea typeface="黑体" charset="0"/>
                <a:cs typeface="黑体" charset="0"/>
              </a:rPr>
              <a:t>二、企业物流管理演进</a:t>
            </a:r>
            <a:endParaRPr lang="en-US" altLang="zh-CN" dirty="0">
              <a:solidFill>
                <a:srgbClr val="FF0000"/>
              </a:solidFill>
              <a:latin typeface="Times New Roman" charset="0"/>
              <a:ea typeface="黑体" charset="0"/>
              <a:cs typeface="黑体" charset="0"/>
            </a:endParaRPr>
          </a:p>
          <a:p>
            <a:r>
              <a:rPr lang="zh-CN" altLang="en-US" dirty="0">
                <a:latin typeface="Times New Roman" charset="0"/>
                <a:ea typeface="黑体" charset="0"/>
                <a:cs typeface="黑体" charset="0"/>
              </a:rPr>
              <a:t>阶段一：物流功能分割</a:t>
            </a:r>
            <a:endParaRPr lang="en-US" altLang="zh-CN" dirty="0">
              <a:latin typeface="Times New Roman" charset="0"/>
              <a:ea typeface="黑体" charset="0"/>
              <a:cs typeface="黑体" charset="0"/>
            </a:endParaRPr>
          </a:p>
          <a:p>
            <a:pPr lvl="1">
              <a:spcBef>
                <a:spcPct val="0"/>
              </a:spcBef>
            </a:pPr>
            <a:r>
              <a:rPr lang="zh-CN" altLang="en-US" dirty="0">
                <a:latin typeface="Times New Roman" charset="0"/>
                <a:ea typeface="黑体" charset="0"/>
                <a:cs typeface="黑体" charset="0"/>
              </a:rPr>
              <a:t>物流活动分散不同部门</a:t>
            </a:r>
            <a:endParaRPr lang="en-US" altLang="zh-CN" dirty="0">
              <a:latin typeface="Times New Roman" charset="0"/>
              <a:ea typeface="黑体" charset="0"/>
              <a:cs typeface="黑体" charset="0"/>
            </a:endParaRPr>
          </a:p>
          <a:p>
            <a:pPr lvl="1">
              <a:spcBef>
                <a:spcPct val="0"/>
              </a:spcBef>
            </a:pPr>
            <a:r>
              <a:rPr lang="zh-CN" altLang="en-US" dirty="0">
                <a:latin typeface="Times New Roman" charset="0"/>
                <a:ea typeface="黑体" charset="0"/>
                <a:cs typeface="黑体" charset="0"/>
              </a:rPr>
              <a:t>各自独立运作缺乏链接</a:t>
            </a:r>
          </a:p>
        </p:txBody>
      </p:sp>
      <p:grpSp>
        <p:nvGrpSpPr>
          <p:cNvPr id="2235407" name="Group 15"/>
          <p:cNvGrpSpPr>
            <a:grpSpLocks/>
          </p:cNvGrpSpPr>
          <p:nvPr/>
        </p:nvGrpSpPr>
        <p:grpSpPr bwMode="auto">
          <a:xfrm>
            <a:off x="4284663" y="836613"/>
            <a:ext cx="4464050" cy="2520950"/>
            <a:chOff x="1901" y="1389"/>
            <a:chExt cx="3436" cy="1950"/>
          </a:xfrm>
        </p:grpSpPr>
        <p:sp>
          <p:nvSpPr>
            <p:cNvPr id="2235408" name="Rectangle 16"/>
            <p:cNvSpPr>
              <a:spLocks noChangeArrowheads="1"/>
            </p:cNvSpPr>
            <p:nvPr/>
          </p:nvSpPr>
          <p:spPr bwMode="auto">
            <a:xfrm>
              <a:off x="3024" y="1389"/>
              <a:ext cx="663"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总经理</a:t>
              </a:r>
              <a:endParaRPr lang="zh-CN" altLang="en-US" b="1"/>
            </a:p>
          </p:txBody>
        </p:sp>
        <p:sp>
          <p:nvSpPr>
            <p:cNvPr id="2235409" name="Rectangle 17"/>
            <p:cNvSpPr>
              <a:spLocks noChangeArrowheads="1"/>
            </p:cNvSpPr>
            <p:nvPr/>
          </p:nvSpPr>
          <p:spPr bwMode="auto">
            <a:xfrm>
              <a:off x="1901" y="1686"/>
              <a:ext cx="670"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市场营销</a:t>
              </a:r>
              <a:endParaRPr lang="zh-CN" altLang="en-US" b="1"/>
            </a:p>
          </p:txBody>
        </p:sp>
        <p:sp>
          <p:nvSpPr>
            <p:cNvPr id="2235410" name="Rectangle 18"/>
            <p:cNvSpPr>
              <a:spLocks noChangeArrowheads="1"/>
            </p:cNvSpPr>
            <p:nvPr/>
          </p:nvSpPr>
          <p:spPr bwMode="auto">
            <a:xfrm>
              <a:off x="3045" y="1686"/>
              <a:ext cx="671"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财务</a:t>
              </a:r>
              <a:endParaRPr lang="zh-CN" altLang="en-US" b="1"/>
            </a:p>
          </p:txBody>
        </p:sp>
        <p:sp>
          <p:nvSpPr>
            <p:cNvPr id="2235411" name="Rectangle 19"/>
            <p:cNvSpPr>
              <a:spLocks noChangeArrowheads="1"/>
            </p:cNvSpPr>
            <p:nvPr/>
          </p:nvSpPr>
          <p:spPr bwMode="auto">
            <a:xfrm>
              <a:off x="4151" y="1686"/>
              <a:ext cx="672"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生产制造</a:t>
              </a:r>
              <a:endParaRPr lang="zh-CN" altLang="en-US" b="1"/>
            </a:p>
          </p:txBody>
        </p:sp>
        <p:sp>
          <p:nvSpPr>
            <p:cNvPr id="2235412" name="Rectangle 20"/>
            <p:cNvSpPr>
              <a:spLocks noChangeArrowheads="1"/>
            </p:cNvSpPr>
            <p:nvPr/>
          </p:nvSpPr>
          <p:spPr bwMode="auto">
            <a:xfrm>
              <a:off x="2109" y="1934"/>
              <a:ext cx="663" cy="14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需求预测</a:t>
              </a:r>
              <a:endParaRPr lang="zh-CN" altLang="en-US" b="1"/>
            </a:p>
          </p:txBody>
        </p:sp>
        <p:sp>
          <p:nvSpPr>
            <p:cNvPr id="2235413" name="Rectangle 21"/>
            <p:cNvSpPr>
              <a:spLocks noChangeArrowheads="1"/>
            </p:cNvSpPr>
            <p:nvPr/>
          </p:nvSpPr>
          <p:spPr bwMode="auto">
            <a:xfrm>
              <a:off x="2109" y="2132"/>
              <a:ext cx="663"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solidFill>
                    <a:srgbClr val="FF0000"/>
                  </a:solidFill>
                </a:rPr>
                <a:t>实物配送</a:t>
              </a:r>
              <a:endParaRPr lang="zh-CN" altLang="en-US" b="1">
                <a:solidFill>
                  <a:srgbClr val="FF0000"/>
                </a:solidFill>
              </a:endParaRPr>
            </a:p>
          </p:txBody>
        </p:sp>
        <p:sp>
          <p:nvSpPr>
            <p:cNvPr id="2235414" name="Rectangle 22"/>
            <p:cNvSpPr>
              <a:spLocks noChangeArrowheads="1"/>
            </p:cNvSpPr>
            <p:nvPr/>
          </p:nvSpPr>
          <p:spPr bwMode="auto">
            <a:xfrm>
              <a:off x="3369" y="1939"/>
              <a:ext cx="738" cy="14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库存资金占用</a:t>
              </a:r>
              <a:endParaRPr lang="zh-CN" altLang="en-US" b="1"/>
            </a:p>
          </p:txBody>
        </p:sp>
        <p:sp>
          <p:nvSpPr>
            <p:cNvPr id="2235415" name="Rectangle 23"/>
            <p:cNvSpPr>
              <a:spLocks noChangeArrowheads="1"/>
            </p:cNvSpPr>
            <p:nvPr/>
          </p:nvSpPr>
          <p:spPr bwMode="auto">
            <a:xfrm>
              <a:off x="3369" y="2145"/>
              <a:ext cx="738" cy="1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solidFill>
                    <a:srgbClr val="FF0000"/>
                  </a:solidFill>
                </a:rPr>
                <a:t>客户信用授权</a:t>
              </a:r>
              <a:endParaRPr lang="zh-CN" altLang="en-US" b="1">
                <a:solidFill>
                  <a:srgbClr val="FF0000"/>
                </a:solidFill>
              </a:endParaRPr>
            </a:p>
          </p:txBody>
        </p:sp>
        <p:sp>
          <p:nvSpPr>
            <p:cNvPr id="2235416" name="Rectangle 24"/>
            <p:cNvSpPr>
              <a:spLocks noChangeArrowheads="1"/>
            </p:cNvSpPr>
            <p:nvPr/>
          </p:nvSpPr>
          <p:spPr bwMode="auto">
            <a:xfrm>
              <a:off x="2358" y="2330"/>
              <a:ext cx="749" cy="1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成品运输配送</a:t>
              </a:r>
              <a:endParaRPr lang="zh-CN" altLang="en-US" b="1"/>
            </a:p>
          </p:txBody>
        </p:sp>
        <p:sp>
          <p:nvSpPr>
            <p:cNvPr id="2235417" name="Rectangle 25"/>
            <p:cNvSpPr>
              <a:spLocks noChangeArrowheads="1"/>
            </p:cNvSpPr>
            <p:nvPr/>
          </p:nvSpPr>
          <p:spPr bwMode="auto">
            <a:xfrm>
              <a:off x="2358" y="2533"/>
              <a:ext cx="745"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成品现场仓储</a:t>
              </a:r>
              <a:endParaRPr lang="zh-CN" altLang="en-US" b="1"/>
            </a:p>
          </p:txBody>
        </p:sp>
        <p:sp>
          <p:nvSpPr>
            <p:cNvPr id="2235418" name="Rectangle 26"/>
            <p:cNvSpPr>
              <a:spLocks noChangeArrowheads="1"/>
            </p:cNvSpPr>
            <p:nvPr/>
          </p:nvSpPr>
          <p:spPr bwMode="auto">
            <a:xfrm>
              <a:off x="2358" y="2736"/>
              <a:ext cx="749"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成品库存控制</a:t>
              </a:r>
              <a:endParaRPr lang="zh-CN" altLang="en-US" b="1"/>
            </a:p>
          </p:txBody>
        </p:sp>
        <p:sp>
          <p:nvSpPr>
            <p:cNvPr id="2235419" name="Rectangle 27"/>
            <p:cNvSpPr>
              <a:spLocks noChangeArrowheads="1"/>
            </p:cNvSpPr>
            <p:nvPr/>
          </p:nvSpPr>
          <p:spPr bwMode="auto">
            <a:xfrm>
              <a:off x="2358" y="2940"/>
              <a:ext cx="745"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客户订单处理</a:t>
              </a:r>
              <a:endParaRPr lang="zh-CN" altLang="en-US" b="1"/>
            </a:p>
          </p:txBody>
        </p:sp>
        <p:sp>
          <p:nvSpPr>
            <p:cNvPr id="2235420" name="Rectangle 28"/>
            <p:cNvSpPr>
              <a:spLocks noChangeArrowheads="1"/>
            </p:cNvSpPr>
            <p:nvPr/>
          </p:nvSpPr>
          <p:spPr bwMode="auto">
            <a:xfrm>
              <a:off x="2358" y="3143"/>
              <a:ext cx="745" cy="15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客户订货服务</a:t>
              </a:r>
              <a:endParaRPr lang="zh-CN" altLang="en-US" b="1"/>
            </a:p>
          </p:txBody>
        </p:sp>
        <p:sp>
          <p:nvSpPr>
            <p:cNvPr id="2235421" name="Rectangle 29"/>
            <p:cNvSpPr>
              <a:spLocks noChangeArrowheads="1"/>
            </p:cNvSpPr>
            <p:nvPr/>
          </p:nvSpPr>
          <p:spPr bwMode="auto">
            <a:xfrm>
              <a:off x="3359" y="2354"/>
              <a:ext cx="748" cy="14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采购资金计划</a:t>
              </a:r>
              <a:endParaRPr lang="zh-CN" altLang="en-US" b="1"/>
            </a:p>
          </p:txBody>
        </p:sp>
        <p:sp>
          <p:nvSpPr>
            <p:cNvPr id="2235422" name="Rectangle 30"/>
            <p:cNvSpPr>
              <a:spLocks noChangeArrowheads="1"/>
            </p:cNvSpPr>
            <p:nvPr/>
          </p:nvSpPr>
          <p:spPr bwMode="auto">
            <a:xfrm>
              <a:off x="3369" y="2560"/>
              <a:ext cx="738" cy="15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销售资金回收</a:t>
              </a:r>
              <a:endParaRPr lang="zh-CN" altLang="en-US" b="1"/>
            </a:p>
          </p:txBody>
        </p:sp>
        <p:sp>
          <p:nvSpPr>
            <p:cNvPr id="2235423" name="Line 31"/>
            <p:cNvSpPr>
              <a:spLocks noChangeShapeType="1"/>
            </p:cNvSpPr>
            <p:nvPr/>
          </p:nvSpPr>
          <p:spPr bwMode="auto">
            <a:xfrm>
              <a:off x="2200" y="1594"/>
              <a:ext cx="22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4" name="Line 32"/>
            <p:cNvSpPr>
              <a:spLocks noChangeShapeType="1"/>
            </p:cNvSpPr>
            <p:nvPr/>
          </p:nvSpPr>
          <p:spPr bwMode="auto">
            <a:xfrm>
              <a:off x="3333" y="1538"/>
              <a:ext cx="0" cy="15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5" name="Line 33"/>
            <p:cNvSpPr>
              <a:spLocks noChangeShapeType="1"/>
            </p:cNvSpPr>
            <p:nvPr/>
          </p:nvSpPr>
          <p:spPr bwMode="auto">
            <a:xfrm>
              <a:off x="3244" y="1835"/>
              <a:ext cx="0" cy="121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6" name="Line 34"/>
            <p:cNvSpPr>
              <a:spLocks noChangeShapeType="1"/>
            </p:cNvSpPr>
            <p:nvPr/>
          </p:nvSpPr>
          <p:spPr bwMode="auto">
            <a:xfrm>
              <a:off x="2187" y="1587"/>
              <a:ext cx="0" cy="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7" name="Line 35"/>
            <p:cNvSpPr>
              <a:spLocks noChangeShapeType="1"/>
            </p:cNvSpPr>
            <p:nvPr/>
          </p:nvSpPr>
          <p:spPr bwMode="auto">
            <a:xfrm>
              <a:off x="4480" y="1587"/>
              <a:ext cx="0" cy="9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8" name="Line 36"/>
            <p:cNvSpPr>
              <a:spLocks noChangeShapeType="1"/>
            </p:cNvSpPr>
            <p:nvPr/>
          </p:nvSpPr>
          <p:spPr bwMode="auto">
            <a:xfrm>
              <a:off x="2027" y="1845"/>
              <a:ext cx="0" cy="36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29" name="Line 37"/>
            <p:cNvSpPr>
              <a:spLocks noChangeShapeType="1"/>
            </p:cNvSpPr>
            <p:nvPr/>
          </p:nvSpPr>
          <p:spPr bwMode="auto">
            <a:xfrm>
              <a:off x="2027" y="2009"/>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30" name="Line 38"/>
            <p:cNvSpPr>
              <a:spLocks noChangeShapeType="1"/>
            </p:cNvSpPr>
            <p:nvPr/>
          </p:nvSpPr>
          <p:spPr bwMode="auto">
            <a:xfrm>
              <a:off x="2027" y="2211"/>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39012" name="Group 39"/>
            <p:cNvGrpSpPr>
              <a:grpSpLocks/>
            </p:cNvGrpSpPr>
            <p:nvPr/>
          </p:nvGrpSpPr>
          <p:grpSpPr bwMode="auto">
            <a:xfrm>
              <a:off x="4240" y="1834"/>
              <a:ext cx="117" cy="734"/>
              <a:chOff x="7724" y="10848"/>
              <a:chExt cx="196" cy="2304"/>
            </a:xfrm>
          </p:grpSpPr>
          <p:sp>
            <p:nvSpPr>
              <p:cNvPr id="2235432" name="Line 40"/>
              <p:cNvSpPr>
                <a:spLocks noChangeShapeType="1"/>
              </p:cNvSpPr>
              <p:nvPr/>
            </p:nvSpPr>
            <p:spPr bwMode="auto">
              <a:xfrm>
                <a:off x="7724" y="10843"/>
                <a:ext cx="0" cy="230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39042" name="Group 41"/>
              <p:cNvGrpSpPr>
                <a:grpSpLocks/>
              </p:cNvGrpSpPr>
              <p:nvPr/>
            </p:nvGrpSpPr>
            <p:grpSpPr bwMode="auto">
              <a:xfrm>
                <a:off x="7724" y="11370"/>
                <a:ext cx="196" cy="1782"/>
                <a:chOff x="7724" y="11370"/>
                <a:chExt cx="169" cy="1782"/>
              </a:xfrm>
            </p:grpSpPr>
            <p:sp>
              <p:nvSpPr>
                <p:cNvPr id="2235434" name="Line 42"/>
                <p:cNvSpPr>
                  <a:spLocks noChangeShapeType="1"/>
                </p:cNvSpPr>
                <p:nvPr/>
              </p:nvSpPr>
              <p:spPr bwMode="auto">
                <a:xfrm>
                  <a:off x="7724" y="11351"/>
                  <a:ext cx="16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35" name="Line 43"/>
                <p:cNvSpPr>
                  <a:spLocks noChangeShapeType="1"/>
                </p:cNvSpPr>
                <p:nvPr/>
              </p:nvSpPr>
              <p:spPr bwMode="auto">
                <a:xfrm>
                  <a:off x="7724" y="11957"/>
                  <a:ext cx="16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36" name="Line 44"/>
                <p:cNvSpPr>
                  <a:spLocks noChangeShapeType="1"/>
                </p:cNvSpPr>
                <p:nvPr/>
              </p:nvSpPr>
              <p:spPr bwMode="auto">
                <a:xfrm>
                  <a:off x="7724" y="12558"/>
                  <a:ext cx="16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37" name="Line 45"/>
                <p:cNvSpPr>
                  <a:spLocks noChangeShapeType="1"/>
                </p:cNvSpPr>
                <p:nvPr/>
              </p:nvSpPr>
              <p:spPr bwMode="auto">
                <a:xfrm>
                  <a:off x="7724" y="13152"/>
                  <a:ext cx="16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grpSp>
        <p:sp>
          <p:nvSpPr>
            <p:cNvPr id="2235438" name="Line 46"/>
            <p:cNvSpPr>
              <a:spLocks noChangeShapeType="1"/>
            </p:cNvSpPr>
            <p:nvPr/>
          </p:nvSpPr>
          <p:spPr bwMode="auto">
            <a:xfrm>
              <a:off x="2192" y="2280"/>
              <a:ext cx="0" cy="9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39" name="Line 47"/>
            <p:cNvSpPr>
              <a:spLocks noChangeShapeType="1"/>
            </p:cNvSpPr>
            <p:nvPr/>
          </p:nvSpPr>
          <p:spPr bwMode="auto">
            <a:xfrm>
              <a:off x="2192" y="2416"/>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0" name="Line 48"/>
            <p:cNvSpPr>
              <a:spLocks noChangeShapeType="1"/>
            </p:cNvSpPr>
            <p:nvPr/>
          </p:nvSpPr>
          <p:spPr bwMode="auto">
            <a:xfrm>
              <a:off x="2192" y="2617"/>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1" name="Line 49"/>
            <p:cNvSpPr>
              <a:spLocks noChangeShapeType="1"/>
            </p:cNvSpPr>
            <p:nvPr/>
          </p:nvSpPr>
          <p:spPr bwMode="auto">
            <a:xfrm>
              <a:off x="2192" y="2818"/>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2" name="Line 50"/>
            <p:cNvSpPr>
              <a:spLocks noChangeShapeType="1"/>
            </p:cNvSpPr>
            <p:nvPr/>
          </p:nvSpPr>
          <p:spPr bwMode="auto">
            <a:xfrm>
              <a:off x="2192" y="3020"/>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3" name="Line 51"/>
            <p:cNvSpPr>
              <a:spLocks noChangeShapeType="1"/>
            </p:cNvSpPr>
            <p:nvPr/>
          </p:nvSpPr>
          <p:spPr bwMode="auto">
            <a:xfrm>
              <a:off x="2192" y="3221"/>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4" name="Line 52"/>
            <p:cNvSpPr>
              <a:spLocks noChangeShapeType="1"/>
            </p:cNvSpPr>
            <p:nvPr/>
          </p:nvSpPr>
          <p:spPr bwMode="auto">
            <a:xfrm>
              <a:off x="4377" y="2607"/>
              <a:ext cx="0" cy="65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5" name="Line 53"/>
            <p:cNvSpPr>
              <a:spLocks noChangeShapeType="1"/>
            </p:cNvSpPr>
            <p:nvPr/>
          </p:nvSpPr>
          <p:spPr bwMode="auto">
            <a:xfrm>
              <a:off x="4377" y="2736"/>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6" name="Line 54"/>
            <p:cNvSpPr>
              <a:spLocks noChangeShapeType="1"/>
            </p:cNvSpPr>
            <p:nvPr/>
          </p:nvSpPr>
          <p:spPr bwMode="auto">
            <a:xfrm>
              <a:off x="4377" y="2935"/>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7" name="Line 55"/>
            <p:cNvSpPr>
              <a:spLocks noChangeShapeType="1"/>
            </p:cNvSpPr>
            <p:nvPr/>
          </p:nvSpPr>
          <p:spPr bwMode="auto">
            <a:xfrm>
              <a:off x="4377" y="3133"/>
              <a:ext cx="1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48" name="Rectangle 56"/>
            <p:cNvSpPr>
              <a:spLocks noChangeArrowheads="1"/>
            </p:cNvSpPr>
            <p:nvPr/>
          </p:nvSpPr>
          <p:spPr bwMode="auto">
            <a:xfrm>
              <a:off x="3369" y="2768"/>
              <a:ext cx="738" cy="14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产品成本核算</a:t>
              </a:r>
              <a:endParaRPr lang="zh-CN" altLang="en-US" b="1"/>
            </a:p>
          </p:txBody>
        </p:sp>
        <p:sp>
          <p:nvSpPr>
            <p:cNvPr id="2235449" name="Rectangle 57"/>
            <p:cNvSpPr>
              <a:spLocks noChangeArrowheads="1"/>
            </p:cNvSpPr>
            <p:nvPr/>
          </p:nvSpPr>
          <p:spPr bwMode="auto">
            <a:xfrm>
              <a:off x="3369" y="2976"/>
              <a:ext cx="738" cy="15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设备资产管理</a:t>
              </a:r>
              <a:endParaRPr lang="zh-CN" altLang="en-US" b="1"/>
            </a:p>
          </p:txBody>
        </p:sp>
        <p:grpSp>
          <p:nvGrpSpPr>
            <p:cNvPr id="39025" name="Group 58"/>
            <p:cNvGrpSpPr>
              <a:grpSpLocks/>
            </p:cNvGrpSpPr>
            <p:nvPr/>
          </p:nvGrpSpPr>
          <p:grpSpPr bwMode="auto">
            <a:xfrm>
              <a:off x="3244" y="2019"/>
              <a:ext cx="110" cy="1040"/>
              <a:chOff x="5537" y="11385"/>
              <a:chExt cx="178" cy="3024"/>
            </a:xfrm>
          </p:grpSpPr>
          <p:sp>
            <p:nvSpPr>
              <p:cNvPr id="2235451" name="Line 59"/>
              <p:cNvSpPr>
                <a:spLocks noChangeShapeType="1"/>
              </p:cNvSpPr>
              <p:nvPr/>
            </p:nvSpPr>
            <p:spPr bwMode="auto">
              <a:xfrm>
                <a:off x="5537" y="11385"/>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2" name="Line 60"/>
              <p:cNvSpPr>
                <a:spLocks noChangeShapeType="1"/>
              </p:cNvSpPr>
              <p:nvPr/>
            </p:nvSpPr>
            <p:spPr bwMode="auto">
              <a:xfrm>
                <a:off x="5537" y="11988"/>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3" name="Line 61"/>
              <p:cNvSpPr>
                <a:spLocks noChangeShapeType="1"/>
              </p:cNvSpPr>
              <p:nvPr/>
            </p:nvSpPr>
            <p:spPr bwMode="auto">
              <a:xfrm>
                <a:off x="5537" y="12595"/>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4" name="Line 62"/>
              <p:cNvSpPr>
                <a:spLocks noChangeShapeType="1"/>
              </p:cNvSpPr>
              <p:nvPr/>
            </p:nvSpPr>
            <p:spPr bwMode="auto">
              <a:xfrm>
                <a:off x="5537" y="13199"/>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5" name="Line 63"/>
              <p:cNvSpPr>
                <a:spLocks noChangeShapeType="1"/>
              </p:cNvSpPr>
              <p:nvPr/>
            </p:nvSpPr>
            <p:spPr bwMode="auto">
              <a:xfrm>
                <a:off x="5547" y="13806"/>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6" name="Line 64"/>
              <p:cNvSpPr>
                <a:spLocks noChangeShapeType="1"/>
              </p:cNvSpPr>
              <p:nvPr/>
            </p:nvSpPr>
            <p:spPr bwMode="auto">
              <a:xfrm>
                <a:off x="5547" y="14409"/>
                <a:ext cx="16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5457" name="Line 65"/>
            <p:cNvSpPr>
              <a:spLocks noChangeShapeType="1"/>
            </p:cNvSpPr>
            <p:nvPr/>
          </p:nvSpPr>
          <p:spPr bwMode="auto">
            <a:xfrm>
              <a:off x="4378" y="3265"/>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58" name="Rectangle 66"/>
            <p:cNvSpPr>
              <a:spLocks noChangeArrowheads="1"/>
            </p:cNvSpPr>
            <p:nvPr/>
          </p:nvSpPr>
          <p:spPr bwMode="auto">
            <a:xfrm>
              <a:off x="4502" y="2687"/>
              <a:ext cx="835" cy="149"/>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物料需求计划</a:t>
              </a:r>
              <a:endParaRPr lang="zh-CN" altLang="en-US" b="1"/>
            </a:p>
          </p:txBody>
        </p:sp>
        <p:sp>
          <p:nvSpPr>
            <p:cNvPr id="2235459" name="Rectangle 67"/>
            <p:cNvSpPr>
              <a:spLocks noChangeArrowheads="1"/>
            </p:cNvSpPr>
            <p:nvPr/>
          </p:nvSpPr>
          <p:spPr bwMode="auto">
            <a:xfrm>
              <a:off x="4502" y="2851"/>
              <a:ext cx="835" cy="150"/>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物料采购计划</a:t>
              </a:r>
              <a:endParaRPr lang="zh-CN" altLang="en-US" b="1"/>
            </a:p>
          </p:txBody>
        </p:sp>
        <p:sp>
          <p:nvSpPr>
            <p:cNvPr id="2235460" name="Rectangle 68"/>
            <p:cNvSpPr>
              <a:spLocks noChangeArrowheads="1"/>
            </p:cNvSpPr>
            <p:nvPr/>
          </p:nvSpPr>
          <p:spPr bwMode="auto">
            <a:xfrm>
              <a:off x="4502" y="3017"/>
              <a:ext cx="835" cy="149"/>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原料仓储管理</a:t>
              </a:r>
              <a:endParaRPr lang="zh-CN" altLang="en-US" b="1"/>
            </a:p>
          </p:txBody>
        </p:sp>
        <p:sp>
          <p:nvSpPr>
            <p:cNvPr id="2235461" name="Rectangle 69"/>
            <p:cNvSpPr>
              <a:spLocks noChangeArrowheads="1"/>
            </p:cNvSpPr>
            <p:nvPr/>
          </p:nvSpPr>
          <p:spPr bwMode="auto">
            <a:xfrm>
              <a:off x="4500" y="3183"/>
              <a:ext cx="837" cy="156"/>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原料库存控制</a:t>
              </a:r>
              <a:endParaRPr lang="zh-CN" altLang="en-US" b="1"/>
            </a:p>
          </p:txBody>
        </p:sp>
        <p:sp>
          <p:nvSpPr>
            <p:cNvPr id="2235462" name="Rectangle 70"/>
            <p:cNvSpPr>
              <a:spLocks noChangeArrowheads="1"/>
            </p:cNvSpPr>
            <p:nvPr/>
          </p:nvSpPr>
          <p:spPr bwMode="auto">
            <a:xfrm>
              <a:off x="4333" y="1934"/>
              <a:ext cx="633" cy="147"/>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成品仓储</a:t>
              </a:r>
              <a:endParaRPr lang="zh-CN" altLang="en-US" b="1"/>
            </a:p>
          </p:txBody>
        </p:sp>
        <p:sp>
          <p:nvSpPr>
            <p:cNvPr id="2235463" name="Rectangle 71"/>
            <p:cNvSpPr>
              <a:spLocks noChangeArrowheads="1"/>
            </p:cNvSpPr>
            <p:nvPr/>
          </p:nvSpPr>
          <p:spPr bwMode="auto">
            <a:xfrm>
              <a:off x="4333" y="2110"/>
              <a:ext cx="633" cy="149"/>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工业工程</a:t>
              </a:r>
              <a:endParaRPr lang="zh-CN" altLang="en-US" b="1"/>
            </a:p>
          </p:txBody>
        </p:sp>
        <p:sp>
          <p:nvSpPr>
            <p:cNvPr id="2235464" name="Rectangle 72"/>
            <p:cNvSpPr>
              <a:spLocks noChangeArrowheads="1"/>
            </p:cNvSpPr>
            <p:nvPr/>
          </p:nvSpPr>
          <p:spPr bwMode="auto">
            <a:xfrm>
              <a:off x="4333" y="2285"/>
              <a:ext cx="633" cy="150"/>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生产计划</a:t>
              </a:r>
              <a:endParaRPr lang="zh-CN" altLang="en-US" b="1"/>
            </a:p>
          </p:txBody>
        </p:sp>
        <p:sp>
          <p:nvSpPr>
            <p:cNvPr id="2235465" name="Rectangle 73"/>
            <p:cNvSpPr>
              <a:spLocks noChangeArrowheads="1"/>
            </p:cNvSpPr>
            <p:nvPr/>
          </p:nvSpPr>
          <p:spPr bwMode="auto">
            <a:xfrm>
              <a:off x="4333" y="2462"/>
              <a:ext cx="633" cy="149"/>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solidFill>
                    <a:srgbClr val="FF0000"/>
                  </a:solidFill>
                </a:rPr>
                <a:t>物料管理</a:t>
              </a:r>
              <a:endParaRPr lang="zh-CN" altLang="en-US" b="1">
                <a:solidFill>
                  <a:srgbClr val="FF0000"/>
                </a:solidFill>
              </a:endParaRPr>
            </a:p>
          </p:txBody>
        </p:sp>
      </p:grpSp>
      <p:grpSp>
        <p:nvGrpSpPr>
          <p:cNvPr id="2235533" name="Group 141"/>
          <p:cNvGrpSpPr>
            <a:grpSpLocks/>
          </p:cNvGrpSpPr>
          <p:nvPr/>
        </p:nvGrpSpPr>
        <p:grpSpPr bwMode="auto">
          <a:xfrm>
            <a:off x="107504" y="3786955"/>
            <a:ext cx="4970462" cy="2698750"/>
            <a:chOff x="159" y="2341"/>
            <a:chExt cx="3131" cy="1700"/>
          </a:xfrm>
        </p:grpSpPr>
        <p:sp>
          <p:nvSpPr>
            <p:cNvPr id="2235469" name="Line 77"/>
            <p:cNvSpPr>
              <a:spLocks noChangeShapeType="1"/>
            </p:cNvSpPr>
            <p:nvPr/>
          </p:nvSpPr>
          <p:spPr bwMode="auto">
            <a:xfrm>
              <a:off x="2720" y="2761"/>
              <a:ext cx="0" cy="33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70" name="Line 78"/>
            <p:cNvSpPr>
              <a:spLocks noChangeShapeType="1"/>
            </p:cNvSpPr>
            <p:nvPr/>
          </p:nvSpPr>
          <p:spPr bwMode="auto">
            <a:xfrm>
              <a:off x="2726" y="2897"/>
              <a:ext cx="7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71" name="Line 79"/>
            <p:cNvSpPr>
              <a:spLocks noChangeShapeType="1"/>
            </p:cNvSpPr>
            <p:nvPr/>
          </p:nvSpPr>
          <p:spPr bwMode="auto">
            <a:xfrm>
              <a:off x="2727" y="3105"/>
              <a:ext cx="7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73" name="Rectangle 81"/>
            <p:cNvSpPr>
              <a:spLocks noChangeArrowheads="1"/>
            </p:cNvSpPr>
            <p:nvPr/>
          </p:nvSpPr>
          <p:spPr bwMode="auto">
            <a:xfrm>
              <a:off x="1336" y="2341"/>
              <a:ext cx="563" cy="12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总经理</a:t>
              </a:r>
              <a:endParaRPr lang="zh-CN" altLang="en-US" b="1"/>
            </a:p>
          </p:txBody>
        </p:sp>
        <p:sp>
          <p:nvSpPr>
            <p:cNvPr id="2235474" name="Rectangle 82"/>
            <p:cNvSpPr>
              <a:spLocks noChangeArrowheads="1"/>
            </p:cNvSpPr>
            <p:nvPr/>
          </p:nvSpPr>
          <p:spPr bwMode="auto">
            <a:xfrm>
              <a:off x="872" y="2634"/>
              <a:ext cx="563" cy="12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生产制造</a:t>
              </a:r>
              <a:endParaRPr lang="zh-CN" altLang="en-US" b="1"/>
            </a:p>
          </p:txBody>
        </p:sp>
        <p:sp>
          <p:nvSpPr>
            <p:cNvPr id="2235475" name="Rectangle 83"/>
            <p:cNvSpPr>
              <a:spLocks noChangeArrowheads="1"/>
            </p:cNvSpPr>
            <p:nvPr/>
          </p:nvSpPr>
          <p:spPr bwMode="auto">
            <a:xfrm>
              <a:off x="1701" y="2634"/>
              <a:ext cx="562" cy="12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solidFill>
                    <a:srgbClr val="FF0000"/>
                  </a:solidFill>
                </a:rPr>
                <a:t>物资配送</a:t>
              </a:r>
              <a:endParaRPr lang="zh-CN" altLang="en-US" b="1">
                <a:solidFill>
                  <a:srgbClr val="FF0000"/>
                </a:solidFill>
              </a:endParaRPr>
            </a:p>
          </p:txBody>
        </p:sp>
        <p:sp>
          <p:nvSpPr>
            <p:cNvPr id="2235476" name="Rectangle 84"/>
            <p:cNvSpPr>
              <a:spLocks noChangeArrowheads="1"/>
            </p:cNvSpPr>
            <p:nvPr/>
          </p:nvSpPr>
          <p:spPr bwMode="auto">
            <a:xfrm>
              <a:off x="2041" y="3695"/>
              <a:ext cx="620"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90000"/>
                </a:lnSpc>
                <a:defRPr/>
              </a:pPr>
              <a:r>
                <a:rPr lang="zh-CN" altLang="en-US"/>
                <a:t>客户信用授权</a:t>
              </a:r>
              <a:endParaRPr lang="zh-CN" altLang="en-US" b="1"/>
            </a:p>
          </p:txBody>
        </p:sp>
        <p:sp>
          <p:nvSpPr>
            <p:cNvPr id="2235477" name="Rectangle 85"/>
            <p:cNvSpPr>
              <a:spLocks noChangeArrowheads="1"/>
            </p:cNvSpPr>
            <p:nvPr/>
          </p:nvSpPr>
          <p:spPr bwMode="auto">
            <a:xfrm>
              <a:off x="2041" y="2846"/>
              <a:ext cx="620"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物资运输管理</a:t>
              </a:r>
              <a:endParaRPr lang="zh-CN" altLang="en-US" b="1"/>
            </a:p>
          </p:txBody>
        </p:sp>
        <p:sp>
          <p:nvSpPr>
            <p:cNvPr id="2235478" name="Rectangle 86"/>
            <p:cNvSpPr>
              <a:spLocks noChangeArrowheads="1"/>
            </p:cNvSpPr>
            <p:nvPr/>
          </p:nvSpPr>
          <p:spPr bwMode="auto">
            <a:xfrm>
              <a:off x="2041" y="3016"/>
              <a:ext cx="620"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90000"/>
                </a:lnSpc>
                <a:defRPr/>
              </a:pPr>
              <a:r>
                <a:rPr lang="zh-CN" altLang="en-US"/>
                <a:t>成品库存控制</a:t>
              </a:r>
              <a:endParaRPr lang="zh-CN" altLang="en-US" b="1"/>
            </a:p>
          </p:txBody>
        </p:sp>
        <p:sp>
          <p:nvSpPr>
            <p:cNvPr id="2235479" name="Rectangle 87"/>
            <p:cNvSpPr>
              <a:spLocks noChangeArrowheads="1"/>
            </p:cNvSpPr>
            <p:nvPr/>
          </p:nvSpPr>
          <p:spPr bwMode="auto">
            <a:xfrm>
              <a:off x="2798" y="2848"/>
              <a:ext cx="492"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需求预测</a:t>
              </a:r>
              <a:endParaRPr lang="zh-CN" altLang="en-US" b="1"/>
            </a:p>
          </p:txBody>
        </p:sp>
        <p:sp>
          <p:nvSpPr>
            <p:cNvPr id="2235480" name="Rectangle 88"/>
            <p:cNvSpPr>
              <a:spLocks noChangeArrowheads="1"/>
            </p:cNvSpPr>
            <p:nvPr/>
          </p:nvSpPr>
          <p:spPr bwMode="auto">
            <a:xfrm>
              <a:off x="2041" y="3525"/>
              <a:ext cx="620"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90000"/>
                </a:lnSpc>
                <a:defRPr/>
              </a:pPr>
              <a:r>
                <a:rPr lang="zh-CN" altLang="en-US"/>
                <a:t>配送计划管理</a:t>
              </a:r>
              <a:endParaRPr lang="zh-CN" altLang="en-US" b="1"/>
            </a:p>
          </p:txBody>
        </p:sp>
        <p:sp>
          <p:nvSpPr>
            <p:cNvPr id="2235481" name="Rectangle 89"/>
            <p:cNvSpPr>
              <a:spLocks noChangeArrowheads="1"/>
            </p:cNvSpPr>
            <p:nvPr/>
          </p:nvSpPr>
          <p:spPr bwMode="auto">
            <a:xfrm>
              <a:off x="2041" y="3186"/>
              <a:ext cx="620"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90000"/>
                </a:lnSpc>
                <a:defRPr/>
              </a:pPr>
              <a:r>
                <a:rPr lang="zh-CN" altLang="en-US"/>
                <a:t>成品现场存储</a:t>
              </a:r>
              <a:endParaRPr lang="zh-CN" altLang="en-US" b="1"/>
            </a:p>
          </p:txBody>
        </p:sp>
        <p:sp>
          <p:nvSpPr>
            <p:cNvPr id="2235484" name="Rectangle 92"/>
            <p:cNvSpPr>
              <a:spLocks noChangeArrowheads="1"/>
            </p:cNvSpPr>
            <p:nvPr/>
          </p:nvSpPr>
          <p:spPr bwMode="auto">
            <a:xfrm>
              <a:off x="2041" y="3355"/>
              <a:ext cx="620" cy="13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90000"/>
                </a:lnSpc>
                <a:defRPr/>
              </a:pPr>
              <a:r>
                <a:rPr lang="zh-CN" altLang="en-US"/>
                <a:t>成品工厂存储</a:t>
              </a:r>
              <a:endParaRPr lang="zh-CN" altLang="en-US" b="1"/>
            </a:p>
          </p:txBody>
        </p:sp>
        <p:sp>
          <p:nvSpPr>
            <p:cNvPr id="2235486" name="Line 94"/>
            <p:cNvSpPr>
              <a:spLocks noChangeShapeType="1"/>
            </p:cNvSpPr>
            <p:nvPr/>
          </p:nvSpPr>
          <p:spPr bwMode="auto">
            <a:xfrm>
              <a:off x="1929" y="2761"/>
              <a:ext cx="0" cy="101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87" name="Rectangle 95"/>
            <p:cNvSpPr>
              <a:spLocks noChangeArrowheads="1"/>
            </p:cNvSpPr>
            <p:nvPr/>
          </p:nvSpPr>
          <p:spPr bwMode="auto">
            <a:xfrm>
              <a:off x="2474" y="2634"/>
              <a:ext cx="563" cy="12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市场营销</a:t>
              </a:r>
              <a:endParaRPr lang="zh-CN" altLang="en-US" b="1"/>
            </a:p>
          </p:txBody>
        </p:sp>
        <p:sp>
          <p:nvSpPr>
            <p:cNvPr id="2235488" name="Line 96"/>
            <p:cNvSpPr>
              <a:spLocks noChangeShapeType="1"/>
            </p:cNvSpPr>
            <p:nvPr/>
          </p:nvSpPr>
          <p:spPr bwMode="auto">
            <a:xfrm>
              <a:off x="295" y="2539"/>
              <a:ext cx="244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89" name="Line 97"/>
            <p:cNvSpPr>
              <a:spLocks noChangeShapeType="1"/>
            </p:cNvSpPr>
            <p:nvPr/>
          </p:nvSpPr>
          <p:spPr bwMode="auto">
            <a:xfrm>
              <a:off x="1618" y="2468"/>
              <a:ext cx="0" cy="6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0" name="Line 98"/>
            <p:cNvSpPr>
              <a:spLocks noChangeShapeType="1"/>
            </p:cNvSpPr>
            <p:nvPr/>
          </p:nvSpPr>
          <p:spPr bwMode="auto">
            <a:xfrm>
              <a:off x="1982" y="2549"/>
              <a:ext cx="0" cy="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38945" name="Group 99"/>
            <p:cNvGrpSpPr>
              <a:grpSpLocks/>
            </p:cNvGrpSpPr>
            <p:nvPr/>
          </p:nvGrpSpPr>
          <p:grpSpPr bwMode="auto">
            <a:xfrm>
              <a:off x="1929" y="2918"/>
              <a:ext cx="113" cy="861"/>
              <a:chOff x="6912" y="7257"/>
              <a:chExt cx="180" cy="2814"/>
            </a:xfrm>
          </p:grpSpPr>
          <p:sp>
            <p:nvSpPr>
              <p:cNvPr id="2235492" name="Line 100"/>
              <p:cNvSpPr>
                <a:spLocks noChangeShapeType="1"/>
              </p:cNvSpPr>
              <p:nvPr/>
            </p:nvSpPr>
            <p:spPr bwMode="auto">
              <a:xfrm>
                <a:off x="6912" y="7257"/>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3" name="Line 101"/>
              <p:cNvSpPr>
                <a:spLocks noChangeShapeType="1"/>
              </p:cNvSpPr>
              <p:nvPr/>
            </p:nvSpPr>
            <p:spPr bwMode="auto">
              <a:xfrm>
                <a:off x="6912" y="7819"/>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4" name="Line 102"/>
              <p:cNvSpPr>
                <a:spLocks noChangeShapeType="1"/>
              </p:cNvSpPr>
              <p:nvPr/>
            </p:nvSpPr>
            <p:spPr bwMode="auto">
              <a:xfrm>
                <a:off x="6912" y="8381"/>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5" name="Line 103"/>
              <p:cNvSpPr>
                <a:spLocks noChangeShapeType="1"/>
              </p:cNvSpPr>
              <p:nvPr/>
            </p:nvSpPr>
            <p:spPr bwMode="auto">
              <a:xfrm>
                <a:off x="6912" y="8943"/>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6" name="Line 104"/>
              <p:cNvSpPr>
                <a:spLocks noChangeShapeType="1"/>
              </p:cNvSpPr>
              <p:nvPr/>
            </p:nvSpPr>
            <p:spPr bwMode="auto">
              <a:xfrm>
                <a:off x="6912" y="9509"/>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7" name="Line 105"/>
              <p:cNvSpPr>
                <a:spLocks noChangeShapeType="1"/>
              </p:cNvSpPr>
              <p:nvPr/>
            </p:nvSpPr>
            <p:spPr bwMode="auto">
              <a:xfrm>
                <a:off x="6912" y="10071"/>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5498" name="Line 106"/>
            <p:cNvSpPr>
              <a:spLocks noChangeShapeType="1"/>
            </p:cNvSpPr>
            <p:nvPr/>
          </p:nvSpPr>
          <p:spPr bwMode="auto">
            <a:xfrm>
              <a:off x="2756" y="2549"/>
              <a:ext cx="0" cy="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499" name="Rectangle 107"/>
            <p:cNvSpPr>
              <a:spLocks noChangeArrowheads="1"/>
            </p:cNvSpPr>
            <p:nvPr/>
          </p:nvSpPr>
          <p:spPr bwMode="auto">
            <a:xfrm>
              <a:off x="159" y="2614"/>
              <a:ext cx="453" cy="13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财务</a:t>
              </a:r>
              <a:endParaRPr lang="zh-CN" altLang="en-US" b="1"/>
            </a:p>
          </p:txBody>
        </p:sp>
        <p:sp>
          <p:nvSpPr>
            <p:cNvPr id="2235500" name="Rectangle 108"/>
            <p:cNvSpPr>
              <a:spLocks noChangeArrowheads="1"/>
            </p:cNvSpPr>
            <p:nvPr/>
          </p:nvSpPr>
          <p:spPr bwMode="auto">
            <a:xfrm>
              <a:off x="391" y="2852"/>
              <a:ext cx="584"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库存资金占用</a:t>
              </a:r>
              <a:endParaRPr lang="zh-CN" altLang="en-US" b="1"/>
            </a:p>
          </p:txBody>
        </p:sp>
        <p:sp>
          <p:nvSpPr>
            <p:cNvPr id="2235501" name="Rectangle 109"/>
            <p:cNvSpPr>
              <a:spLocks noChangeArrowheads="1"/>
            </p:cNvSpPr>
            <p:nvPr/>
          </p:nvSpPr>
          <p:spPr bwMode="auto">
            <a:xfrm>
              <a:off x="2798" y="3034"/>
              <a:ext cx="492"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客户订单</a:t>
              </a:r>
              <a:endParaRPr lang="zh-CN" altLang="en-US" b="1"/>
            </a:p>
          </p:txBody>
        </p:sp>
        <p:sp>
          <p:nvSpPr>
            <p:cNvPr id="2235502" name="Rectangle 110"/>
            <p:cNvSpPr>
              <a:spLocks noChangeArrowheads="1"/>
            </p:cNvSpPr>
            <p:nvPr/>
          </p:nvSpPr>
          <p:spPr bwMode="auto">
            <a:xfrm>
              <a:off x="383" y="3048"/>
              <a:ext cx="592"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采购资金计划</a:t>
              </a:r>
              <a:endParaRPr lang="zh-CN" altLang="en-US" b="1"/>
            </a:p>
          </p:txBody>
        </p:sp>
        <p:sp>
          <p:nvSpPr>
            <p:cNvPr id="2235503" name="Rectangle 111"/>
            <p:cNvSpPr>
              <a:spLocks noChangeArrowheads="1"/>
            </p:cNvSpPr>
            <p:nvPr/>
          </p:nvSpPr>
          <p:spPr bwMode="auto">
            <a:xfrm>
              <a:off x="391" y="3232"/>
              <a:ext cx="584" cy="13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销售资金回收</a:t>
              </a:r>
              <a:endParaRPr lang="zh-CN" altLang="en-US" b="1"/>
            </a:p>
          </p:txBody>
        </p:sp>
        <p:grpSp>
          <p:nvGrpSpPr>
            <p:cNvPr id="38952" name="Group 140"/>
            <p:cNvGrpSpPr>
              <a:grpSpLocks/>
            </p:cNvGrpSpPr>
            <p:nvPr/>
          </p:nvGrpSpPr>
          <p:grpSpPr bwMode="auto">
            <a:xfrm>
              <a:off x="1151" y="2846"/>
              <a:ext cx="459" cy="562"/>
              <a:chOff x="1196" y="2846"/>
              <a:chExt cx="531" cy="562"/>
            </a:xfrm>
          </p:grpSpPr>
          <p:sp>
            <p:nvSpPr>
              <p:cNvPr id="2235482" name="Rectangle 90"/>
              <p:cNvSpPr>
                <a:spLocks noChangeArrowheads="1"/>
              </p:cNvSpPr>
              <p:nvPr/>
            </p:nvSpPr>
            <p:spPr bwMode="auto">
              <a:xfrm>
                <a:off x="1196" y="2846"/>
                <a:ext cx="531" cy="12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成品仓储</a:t>
                </a:r>
                <a:endParaRPr lang="zh-CN" altLang="en-US" b="1"/>
              </a:p>
            </p:txBody>
          </p:sp>
          <p:sp>
            <p:nvSpPr>
              <p:cNvPr id="2235483" name="Rectangle 91"/>
              <p:cNvSpPr>
                <a:spLocks noChangeArrowheads="1"/>
              </p:cNvSpPr>
              <p:nvPr/>
            </p:nvSpPr>
            <p:spPr bwMode="auto">
              <a:xfrm>
                <a:off x="1196" y="2993"/>
                <a:ext cx="531" cy="12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工业工程</a:t>
                </a:r>
                <a:endParaRPr lang="zh-CN" altLang="en-US" b="1"/>
              </a:p>
            </p:txBody>
          </p:sp>
          <p:sp>
            <p:nvSpPr>
              <p:cNvPr id="2235485" name="Rectangle 93"/>
              <p:cNvSpPr>
                <a:spLocks noChangeArrowheads="1"/>
              </p:cNvSpPr>
              <p:nvPr/>
            </p:nvSpPr>
            <p:spPr bwMode="auto">
              <a:xfrm>
                <a:off x="1196" y="3286"/>
                <a:ext cx="531" cy="12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solidFill>
                      <a:srgbClr val="FF0000"/>
                    </a:solidFill>
                  </a:rPr>
                  <a:t>物料管理</a:t>
                </a:r>
                <a:endParaRPr lang="zh-CN" altLang="en-US" b="1">
                  <a:solidFill>
                    <a:srgbClr val="FF0000"/>
                  </a:solidFill>
                </a:endParaRPr>
              </a:p>
            </p:txBody>
          </p:sp>
          <p:sp>
            <p:nvSpPr>
              <p:cNvPr id="2235504" name="Rectangle 112"/>
              <p:cNvSpPr>
                <a:spLocks noChangeArrowheads="1"/>
              </p:cNvSpPr>
              <p:nvPr/>
            </p:nvSpPr>
            <p:spPr bwMode="auto">
              <a:xfrm>
                <a:off x="1196" y="3140"/>
                <a:ext cx="531" cy="12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生产计划</a:t>
                </a:r>
                <a:endParaRPr lang="zh-CN" altLang="en-US" b="1"/>
              </a:p>
            </p:txBody>
          </p:sp>
        </p:grpSp>
        <p:grpSp>
          <p:nvGrpSpPr>
            <p:cNvPr id="38953" name="Group 113"/>
            <p:cNvGrpSpPr>
              <a:grpSpLocks/>
            </p:cNvGrpSpPr>
            <p:nvPr/>
          </p:nvGrpSpPr>
          <p:grpSpPr bwMode="auto">
            <a:xfrm>
              <a:off x="1156" y="3385"/>
              <a:ext cx="680" cy="656"/>
              <a:chOff x="4572" y="8546"/>
              <a:chExt cx="1989" cy="2301"/>
            </a:xfrm>
          </p:grpSpPr>
          <p:sp>
            <p:nvSpPr>
              <p:cNvPr id="2235506" name="Rectangle 114"/>
              <p:cNvSpPr>
                <a:spLocks noChangeArrowheads="1"/>
              </p:cNvSpPr>
              <p:nvPr/>
            </p:nvSpPr>
            <p:spPr bwMode="auto">
              <a:xfrm>
                <a:off x="4859" y="10395"/>
                <a:ext cx="1702" cy="45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原料库存控制</a:t>
                </a:r>
                <a:endParaRPr lang="zh-CN" altLang="en-US" b="1"/>
              </a:p>
            </p:txBody>
          </p:sp>
          <p:sp>
            <p:nvSpPr>
              <p:cNvPr id="2235507" name="Line 115"/>
              <p:cNvSpPr>
                <a:spLocks noChangeShapeType="1"/>
              </p:cNvSpPr>
              <p:nvPr/>
            </p:nvSpPr>
            <p:spPr bwMode="auto">
              <a:xfrm>
                <a:off x="4572" y="10591"/>
                <a:ext cx="2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08" name="Line 116"/>
              <p:cNvSpPr>
                <a:spLocks noChangeShapeType="1"/>
              </p:cNvSpPr>
              <p:nvPr/>
            </p:nvSpPr>
            <p:spPr bwMode="auto">
              <a:xfrm>
                <a:off x="4572" y="8546"/>
                <a:ext cx="0" cy="204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09" name="Line 117"/>
              <p:cNvSpPr>
                <a:spLocks noChangeShapeType="1"/>
              </p:cNvSpPr>
              <p:nvPr/>
            </p:nvSpPr>
            <p:spPr bwMode="auto">
              <a:xfrm>
                <a:off x="4572" y="8963"/>
                <a:ext cx="36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10" name="Line 118"/>
              <p:cNvSpPr>
                <a:spLocks noChangeShapeType="1"/>
              </p:cNvSpPr>
              <p:nvPr/>
            </p:nvSpPr>
            <p:spPr bwMode="auto">
              <a:xfrm>
                <a:off x="4572" y="9504"/>
                <a:ext cx="36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11" name="Line 119"/>
              <p:cNvSpPr>
                <a:spLocks noChangeShapeType="1"/>
              </p:cNvSpPr>
              <p:nvPr/>
            </p:nvSpPr>
            <p:spPr bwMode="auto">
              <a:xfrm>
                <a:off x="4572" y="10047"/>
                <a:ext cx="36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12" name="Rectangle 120"/>
              <p:cNvSpPr>
                <a:spLocks noChangeArrowheads="1"/>
              </p:cNvSpPr>
              <p:nvPr/>
            </p:nvSpPr>
            <p:spPr bwMode="auto">
              <a:xfrm>
                <a:off x="4859" y="8711"/>
                <a:ext cx="1702" cy="456"/>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物料需求计划</a:t>
                </a:r>
                <a:endParaRPr lang="zh-CN" altLang="en-US" b="1"/>
              </a:p>
            </p:txBody>
          </p:sp>
          <p:sp>
            <p:nvSpPr>
              <p:cNvPr id="2235513" name="Rectangle 121"/>
              <p:cNvSpPr>
                <a:spLocks noChangeArrowheads="1"/>
              </p:cNvSpPr>
              <p:nvPr/>
            </p:nvSpPr>
            <p:spPr bwMode="auto">
              <a:xfrm>
                <a:off x="4859" y="9272"/>
                <a:ext cx="1702" cy="45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物料采购计划</a:t>
                </a:r>
                <a:endParaRPr lang="zh-CN" altLang="en-US" b="1"/>
              </a:p>
            </p:txBody>
          </p:sp>
          <p:sp>
            <p:nvSpPr>
              <p:cNvPr id="2235514" name="Rectangle 122"/>
              <p:cNvSpPr>
                <a:spLocks noChangeArrowheads="1"/>
              </p:cNvSpPr>
              <p:nvPr/>
            </p:nvSpPr>
            <p:spPr bwMode="auto">
              <a:xfrm>
                <a:off x="4859" y="9833"/>
                <a:ext cx="1702" cy="45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原料仓储管理</a:t>
                </a:r>
                <a:endParaRPr lang="zh-CN" altLang="en-US" b="1"/>
              </a:p>
            </p:txBody>
          </p:sp>
        </p:grpSp>
        <p:sp>
          <p:nvSpPr>
            <p:cNvPr id="2235515" name="Line 123"/>
            <p:cNvSpPr>
              <a:spLocks noChangeShapeType="1"/>
            </p:cNvSpPr>
            <p:nvPr/>
          </p:nvSpPr>
          <p:spPr bwMode="auto">
            <a:xfrm>
              <a:off x="295" y="2541"/>
              <a:ext cx="0" cy="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16" name="Line 124"/>
            <p:cNvSpPr>
              <a:spLocks noChangeShapeType="1"/>
            </p:cNvSpPr>
            <p:nvPr/>
          </p:nvSpPr>
          <p:spPr bwMode="auto">
            <a:xfrm>
              <a:off x="292" y="2760"/>
              <a:ext cx="0" cy="90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17" name="Rectangle 125"/>
            <p:cNvSpPr>
              <a:spLocks noChangeArrowheads="1"/>
            </p:cNvSpPr>
            <p:nvPr/>
          </p:nvSpPr>
          <p:spPr bwMode="auto">
            <a:xfrm>
              <a:off x="391" y="3417"/>
              <a:ext cx="584"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产品成本核算</a:t>
              </a:r>
              <a:endParaRPr lang="zh-CN" altLang="en-US" b="1"/>
            </a:p>
          </p:txBody>
        </p:sp>
        <p:sp>
          <p:nvSpPr>
            <p:cNvPr id="2235518" name="Rectangle 126"/>
            <p:cNvSpPr>
              <a:spLocks noChangeArrowheads="1"/>
            </p:cNvSpPr>
            <p:nvPr/>
          </p:nvSpPr>
          <p:spPr bwMode="auto">
            <a:xfrm>
              <a:off x="391" y="3601"/>
              <a:ext cx="584" cy="13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defRPr/>
              </a:pPr>
              <a:r>
                <a:rPr lang="zh-CN" altLang="en-US"/>
                <a:t>设备资产管理</a:t>
              </a:r>
              <a:endParaRPr lang="zh-CN" altLang="en-US" b="1"/>
            </a:p>
          </p:txBody>
        </p:sp>
        <p:sp>
          <p:nvSpPr>
            <p:cNvPr id="2235519" name="Line 127"/>
            <p:cNvSpPr>
              <a:spLocks noChangeShapeType="1"/>
            </p:cNvSpPr>
            <p:nvPr/>
          </p:nvSpPr>
          <p:spPr bwMode="auto">
            <a:xfrm>
              <a:off x="292" y="2924"/>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0" name="Line 128"/>
            <p:cNvSpPr>
              <a:spLocks noChangeShapeType="1"/>
            </p:cNvSpPr>
            <p:nvPr/>
          </p:nvSpPr>
          <p:spPr bwMode="auto">
            <a:xfrm>
              <a:off x="292" y="3109"/>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1" name="Line 129"/>
            <p:cNvSpPr>
              <a:spLocks noChangeShapeType="1"/>
            </p:cNvSpPr>
            <p:nvPr/>
          </p:nvSpPr>
          <p:spPr bwMode="auto">
            <a:xfrm>
              <a:off x="292" y="3294"/>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2" name="Line 130"/>
            <p:cNvSpPr>
              <a:spLocks noChangeShapeType="1"/>
            </p:cNvSpPr>
            <p:nvPr/>
          </p:nvSpPr>
          <p:spPr bwMode="auto">
            <a:xfrm>
              <a:off x="292" y="3479"/>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3" name="Line 131"/>
            <p:cNvSpPr>
              <a:spLocks noChangeShapeType="1"/>
            </p:cNvSpPr>
            <p:nvPr/>
          </p:nvSpPr>
          <p:spPr bwMode="auto">
            <a:xfrm>
              <a:off x="297" y="3664"/>
              <a:ext cx="8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38963" name="Group 132"/>
            <p:cNvGrpSpPr>
              <a:grpSpLocks/>
            </p:cNvGrpSpPr>
            <p:nvPr/>
          </p:nvGrpSpPr>
          <p:grpSpPr bwMode="auto">
            <a:xfrm>
              <a:off x="1083" y="2761"/>
              <a:ext cx="73" cy="607"/>
              <a:chOff x="4212" y="6744"/>
              <a:chExt cx="183" cy="1984"/>
            </a:xfrm>
          </p:grpSpPr>
          <p:sp>
            <p:nvSpPr>
              <p:cNvPr id="2235525" name="Line 133"/>
              <p:cNvSpPr>
                <a:spLocks noChangeShapeType="1"/>
              </p:cNvSpPr>
              <p:nvPr/>
            </p:nvSpPr>
            <p:spPr bwMode="auto">
              <a:xfrm>
                <a:off x="4212" y="6744"/>
                <a:ext cx="0" cy="198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6" name="Line 134"/>
              <p:cNvSpPr>
                <a:spLocks noChangeShapeType="1"/>
              </p:cNvSpPr>
              <p:nvPr/>
            </p:nvSpPr>
            <p:spPr bwMode="auto">
              <a:xfrm>
                <a:off x="4212" y="7221"/>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7" name="Line 135"/>
              <p:cNvSpPr>
                <a:spLocks noChangeShapeType="1"/>
              </p:cNvSpPr>
              <p:nvPr/>
            </p:nvSpPr>
            <p:spPr bwMode="auto">
              <a:xfrm>
                <a:off x="4212" y="7718"/>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8" name="Line 136"/>
              <p:cNvSpPr>
                <a:spLocks noChangeShapeType="1"/>
              </p:cNvSpPr>
              <p:nvPr/>
            </p:nvSpPr>
            <p:spPr bwMode="auto">
              <a:xfrm>
                <a:off x="4212" y="8712"/>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5529" name="Line 137"/>
              <p:cNvSpPr>
                <a:spLocks noChangeShapeType="1"/>
              </p:cNvSpPr>
              <p:nvPr/>
            </p:nvSpPr>
            <p:spPr bwMode="auto">
              <a:xfrm>
                <a:off x="4215" y="8215"/>
                <a:ext cx="18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5530" name="Line 138"/>
            <p:cNvSpPr>
              <a:spLocks noChangeShapeType="1"/>
            </p:cNvSpPr>
            <p:nvPr/>
          </p:nvSpPr>
          <p:spPr bwMode="auto">
            <a:xfrm>
              <a:off x="1155" y="2541"/>
              <a:ext cx="0" cy="8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5534" name="Rectangle 142"/>
          <p:cNvSpPr>
            <a:spLocks noChangeArrowheads="1"/>
          </p:cNvSpPr>
          <p:nvPr/>
        </p:nvSpPr>
        <p:spPr bwMode="auto">
          <a:xfrm>
            <a:off x="4719895" y="4924433"/>
            <a:ext cx="4211637" cy="17287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400" b="1" dirty="0">
                <a:ea typeface="黑体" charset="0"/>
                <a:cs typeface="黑体" charset="0"/>
              </a:rPr>
              <a:t>阶段二：物流功能部分整合</a:t>
            </a:r>
            <a:endParaRPr lang="en-US" altLang="zh-CN" sz="2400" b="1" dirty="0">
              <a:solidFill>
                <a:srgbClr val="FF3300"/>
              </a:solidFill>
              <a:ea typeface="黑体" charset="0"/>
              <a:cs typeface="黑体" charset="0"/>
            </a:endParaRPr>
          </a:p>
          <a:p>
            <a:pPr marL="742950" lvl="1" indent="-285750" algn="l">
              <a:lnSpc>
                <a:spcPct val="100000"/>
              </a:lnSpc>
              <a:buClr>
                <a:srgbClr val="009900"/>
              </a:buClr>
              <a:buFont typeface="Wingdings" charset="0"/>
              <a:buChar char="§"/>
              <a:defRPr/>
            </a:pPr>
            <a:r>
              <a:rPr lang="zh-CN" altLang="en-US" sz="2200" b="1" dirty="0">
                <a:solidFill>
                  <a:srgbClr val="000066"/>
                </a:solidFill>
                <a:ea typeface="黑体" charset="0"/>
                <a:cs typeface="黑体" charset="0"/>
              </a:rPr>
              <a:t>物流的功能分段集合</a:t>
            </a:r>
            <a:endParaRPr lang="en-US" altLang="zh-CN" sz="22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r>
              <a:rPr lang="zh-CN" altLang="en-US" sz="2200" b="1" dirty="0">
                <a:solidFill>
                  <a:srgbClr val="000066"/>
                </a:solidFill>
                <a:ea typeface="黑体" charset="0"/>
                <a:cs typeface="黑体" charset="0"/>
              </a:rPr>
              <a:t>销售物流</a:t>
            </a:r>
            <a:r>
              <a:rPr lang="en-US" altLang="zh-CN" sz="2200" b="1" dirty="0">
                <a:solidFill>
                  <a:srgbClr val="000066"/>
                </a:solidFill>
                <a:cs typeface="Times New Roman" charset="0"/>
              </a:rPr>
              <a:t>→</a:t>
            </a:r>
            <a:r>
              <a:rPr lang="zh-CN" altLang="en-US" sz="2200" b="1" dirty="0">
                <a:solidFill>
                  <a:srgbClr val="FF0000"/>
                </a:solidFill>
                <a:ea typeface="黑体" charset="0"/>
                <a:cs typeface="黑体" charset="0"/>
              </a:rPr>
              <a:t>实体分销</a:t>
            </a:r>
            <a:endParaRPr lang="en-US" altLang="zh-CN" sz="2200" b="1" dirty="0">
              <a:solidFill>
                <a:srgbClr val="FF0000"/>
              </a:solidFill>
              <a:ea typeface="黑体" charset="0"/>
              <a:cs typeface="黑体" charset="0"/>
            </a:endParaRPr>
          </a:p>
          <a:p>
            <a:pPr marL="742950" lvl="1" indent="-285750" algn="l">
              <a:lnSpc>
                <a:spcPct val="100000"/>
              </a:lnSpc>
              <a:buClr>
                <a:srgbClr val="009900"/>
              </a:buClr>
              <a:buFont typeface="Wingdings" charset="0"/>
              <a:buChar char="§"/>
              <a:defRPr/>
            </a:pPr>
            <a:r>
              <a:rPr lang="zh-CN" altLang="en-US" sz="2200" b="1" dirty="0">
                <a:solidFill>
                  <a:srgbClr val="000066"/>
                </a:solidFill>
                <a:ea typeface="黑体" charset="0"/>
                <a:cs typeface="黑体" charset="0"/>
              </a:rPr>
              <a:t>生产物流</a:t>
            </a:r>
            <a:r>
              <a:rPr lang="en-US" altLang="zh-CN" sz="2200" b="1" dirty="0">
                <a:solidFill>
                  <a:srgbClr val="000066"/>
                </a:solidFill>
                <a:cs typeface="Times New Roman" charset="0"/>
              </a:rPr>
              <a:t>→</a:t>
            </a:r>
            <a:r>
              <a:rPr lang="zh-CN" altLang="en-US" sz="2200" b="1" dirty="0">
                <a:solidFill>
                  <a:srgbClr val="FF0000"/>
                </a:solidFill>
                <a:ea typeface="黑体" charset="0"/>
                <a:cs typeface="黑体" charset="0"/>
              </a:rPr>
              <a:t>物料管理</a:t>
            </a:r>
          </a:p>
        </p:txBody>
      </p:sp>
      <p:grpSp>
        <p:nvGrpSpPr>
          <p:cNvPr id="2235535" name="Group 143"/>
          <p:cNvGrpSpPr>
            <a:grpSpLocks/>
          </p:cNvGrpSpPr>
          <p:nvPr/>
        </p:nvGrpSpPr>
        <p:grpSpPr bwMode="auto">
          <a:xfrm>
            <a:off x="4572000" y="3429000"/>
            <a:ext cx="4060825" cy="865188"/>
            <a:chOff x="2880" y="2160"/>
            <a:chExt cx="2558" cy="545"/>
          </a:xfrm>
        </p:grpSpPr>
        <p:sp>
          <p:nvSpPr>
            <p:cNvPr id="38920" name="Text Box 13"/>
            <p:cNvSpPr txBox="1">
              <a:spLocks noChangeArrowheads="1"/>
            </p:cNvSpPr>
            <p:nvPr/>
          </p:nvSpPr>
          <p:spPr bwMode="auto">
            <a:xfrm>
              <a:off x="3107" y="2160"/>
              <a:ext cx="2331" cy="545"/>
            </a:xfrm>
            <a:prstGeom prst="rect">
              <a:avLst/>
            </a:prstGeom>
            <a:solidFill>
              <a:schemeClr val="accent5">
                <a:lumMod val="20000"/>
                <a:lumOff val="80000"/>
              </a:schemeClr>
            </a:solidFill>
            <a:ln w="9525" cap="rnd">
              <a:solidFill>
                <a:srgbClr val="000000"/>
              </a:solidFill>
              <a:prstDash val="sysDot"/>
              <a:miter lim="800000"/>
              <a:headEnd/>
              <a:tailEnd/>
            </a:ln>
          </p:spPr>
          <p:txBody>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eaLnBrk="0" hangingPunct="0">
                <a:lnSpc>
                  <a:spcPct val="100000"/>
                </a:lnSpc>
                <a:spcBef>
                  <a:spcPct val="0"/>
                </a:spcBef>
              </a:pPr>
              <a:r>
                <a:rPr kumimoji="0" lang="zh-CN" altLang="en-US" dirty="0"/>
                <a:t>大量库存</a:t>
              </a:r>
              <a:r>
                <a:rPr kumimoji="0" lang="en-US" altLang="zh-CN" dirty="0"/>
                <a:t>               </a:t>
              </a:r>
              <a:r>
                <a:rPr kumimoji="0" lang="zh-CN" altLang="en-US" dirty="0"/>
                <a:t>最低化库存</a:t>
              </a:r>
              <a:r>
                <a:rPr kumimoji="0" lang="en-US" altLang="zh-CN" dirty="0"/>
                <a:t>            </a:t>
              </a:r>
              <a:r>
                <a:rPr kumimoji="0" lang="zh-CN" altLang="en-US" dirty="0"/>
                <a:t>大量库存</a:t>
              </a:r>
              <a:endParaRPr kumimoji="0" lang="en-US" altLang="zh-CN" dirty="0"/>
            </a:p>
            <a:p>
              <a:pPr algn="just" eaLnBrk="0" hangingPunct="0">
                <a:lnSpc>
                  <a:spcPct val="100000"/>
                </a:lnSpc>
                <a:spcBef>
                  <a:spcPct val="0"/>
                </a:spcBef>
              </a:pPr>
              <a:r>
                <a:rPr kumimoji="0" lang="zh-CN" altLang="en-US" dirty="0"/>
                <a:t>连贯的小批生产</a:t>
              </a:r>
              <a:r>
                <a:rPr kumimoji="0" lang="en-US" altLang="zh-CN" dirty="0"/>
                <a:t>                                  </a:t>
              </a:r>
              <a:r>
                <a:rPr kumimoji="0" lang="zh-CN" altLang="en-US" dirty="0"/>
                <a:t>大批非连贯生产</a:t>
              </a:r>
              <a:endParaRPr kumimoji="0" lang="en-US" altLang="zh-CN" dirty="0"/>
            </a:p>
            <a:p>
              <a:pPr algn="just" eaLnBrk="0" hangingPunct="0">
                <a:lnSpc>
                  <a:spcPct val="100000"/>
                </a:lnSpc>
                <a:spcBef>
                  <a:spcPct val="0"/>
                </a:spcBef>
              </a:pPr>
              <a:r>
                <a:rPr kumimoji="0" lang="zh-CN" altLang="en-US" dirty="0"/>
                <a:t>迅速送货</a:t>
              </a:r>
              <a:r>
                <a:rPr kumimoji="0" lang="en-US" altLang="zh-CN" dirty="0"/>
                <a:t>                                              </a:t>
              </a:r>
              <a:r>
                <a:rPr kumimoji="0" lang="zh-CN" altLang="en-US" dirty="0"/>
                <a:t>集批送货</a:t>
              </a:r>
              <a:endParaRPr kumimoji="0" lang="en-US" altLang="zh-CN" dirty="0"/>
            </a:p>
            <a:p>
              <a:pPr algn="just" eaLnBrk="0" hangingPunct="0">
                <a:lnSpc>
                  <a:spcPct val="100000"/>
                </a:lnSpc>
                <a:spcBef>
                  <a:spcPct val="0"/>
                </a:spcBef>
              </a:pPr>
              <a:r>
                <a:rPr kumimoji="0" lang="zh-CN" altLang="en-US" dirty="0"/>
                <a:t>小批量采购</a:t>
              </a:r>
              <a:r>
                <a:rPr kumimoji="0" lang="en-US" altLang="zh-CN" dirty="0"/>
                <a:t>                                          </a:t>
              </a:r>
              <a:r>
                <a:rPr kumimoji="0" lang="zh-CN" altLang="en-US" dirty="0"/>
                <a:t>大批量采购</a:t>
              </a:r>
            </a:p>
          </p:txBody>
        </p:sp>
        <p:sp>
          <p:nvSpPr>
            <p:cNvPr id="38921" name="Text Box 14"/>
            <p:cNvSpPr txBox="1">
              <a:spLocks noChangeArrowheads="1"/>
            </p:cNvSpPr>
            <p:nvPr/>
          </p:nvSpPr>
          <p:spPr bwMode="auto">
            <a:xfrm>
              <a:off x="2880" y="2202"/>
              <a:ext cx="255" cy="5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eaLnBrk="0" hangingPunct="0">
                <a:lnSpc>
                  <a:spcPct val="100000"/>
                </a:lnSpc>
                <a:spcBef>
                  <a:spcPct val="0"/>
                </a:spcBef>
              </a:pPr>
              <a:r>
                <a:rPr kumimoji="0" lang="zh-CN" altLang="en-US"/>
                <a:t>目标冲突</a:t>
              </a:r>
              <a:endParaRPr kumimoji="0" lang="en-US" altLang="zh-CN"/>
            </a:p>
            <a:p>
              <a:pPr algn="just" eaLnBrk="0" hangingPunct="0">
                <a:lnSpc>
                  <a:spcPct val="100000"/>
                </a:lnSpc>
                <a:spcBef>
                  <a:spcPct val="0"/>
                </a:spcBef>
              </a:pPr>
              <a:endParaRPr kumimoji="0" lang="zh-CN" altLang="en-US"/>
            </a:p>
          </p:txBody>
        </p:sp>
        <p:sp>
          <p:nvSpPr>
            <p:cNvPr id="38922" name="Line 5"/>
            <p:cNvSpPr>
              <a:spLocks noChangeShapeType="1"/>
            </p:cNvSpPr>
            <p:nvPr/>
          </p:nvSpPr>
          <p:spPr bwMode="auto">
            <a:xfrm>
              <a:off x="3565" y="2240"/>
              <a:ext cx="318" cy="11"/>
            </a:xfrm>
            <a:prstGeom prst="line">
              <a:avLst/>
            </a:prstGeom>
            <a:noFill/>
            <a:ln w="9525">
              <a:solidFill>
                <a:srgbClr val="000000"/>
              </a:solidFill>
              <a:round/>
              <a:headEnd type="triangle" w="sm" len="med"/>
              <a:tailEnd type="triangle" w="sm" len="med"/>
            </a:ln>
            <a:extLst>
              <a:ext uri="{909E8E84-426E-40dd-AFC4-6F175D3DCCD1}">
                <a14:hiddenFill xmlns:a14="http://schemas.microsoft.com/office/drawing/2010/main" xmlns="">
                  <a:noFill/>
                </a14:hiddenFill>
              </a:ext>
            </a:extLst>
          </p:spPr>
          <p:txBody>
            <a:bodyPr/>
            <a:lstStyle/>
            <a:p>
              <a:endParaRPr lang="zh-CN" altLang="en-US"/>
            </a:p>
          </p:txBody>
        </p:sp>
        <p:sp>
          <p:nvSpPr>
            <p:cNvPr id="38923" name="Line 6"/>
            <p:cNvSpPr>
              <a:spLocks noChangeShapeType="1"/>
            </p:cNvSpPr>
            <p:nvPr/>
          </p:nvSpPr>
          <p:spPr bwMode="auto">
            <a:xfrm>
              <a:off x="4382" y="2244"/>
              <a:ext cx="273" cy="0"/>
            </a:xfrm>
            <a:prstGeom prst="line">
              <a:avLst/>
            </a:prstGeom>
            <a:noFill/>
            <a:ln w="9525">
              <a:solidFill>
                <a:srgbClr val="000000"/>
              </a:solidFill>
              <a:round/>
              <a:headEnd type="triangle" w="sm" len="med"/>
              <a:tailEnd type="triangle" w="sm" len="med"/>
            </a:ln>
            <a:extLst>
              <a:ext uri="{909E8E84-426E-40dd-AFC4-6F175D3DCCD1}">
                <a14:hiddenFill xmlns:a14="http://schemas.microsoft.com/office/drawing/2010/main" xmlns="">
                  <a:noFill/>
                </a14:hiddenFill>
              </a:ext>
            </a:extLst>
          </p:spPr>
          <p:txBody>
            <a:bodyPr/>
            <a:lstStyle/>
            <a:p>
              <a:endParaRPr lang="zh-CN" altLang="en-US"/>
            </a:p>
          </p:txBody>
        </p:sp>
        <p:sp>
          <p:nvSpPr>
            <p:cNvPr id="38924" name="Line 7"/>
            <p:cNvSpPr>
              <a:spLocks noChangeShapeType="1"/>
            </p:cNvSpPr>
            <p:nvPr/>
          </p:nvSpPr>
          <p:spPr bwMode="auto">
            <a:xfrm>
              <a:off x="3792" y="2369"/>
              <a:ext cx="862" cy="0"/>
            </a:xfrm>
            <a:prstGeom prst="line">
              <a:avLst/>
            </a:prstGeom>
            <a:noFill/>
            <a:ln w="9525">
              <a:solidFill>
                <a:srgbClr val="000000"/>
              </a:solidFill>
              <a:round/>
              <a:headEnd type="triangle" w="sm" len="med"/>
              <a:tailEnd type="triangle" w="sm" len="med"/>
            </a:ln>
            <a:extLst>
              <a:ext uri="{909E8E84-426E-40dd-AFC4-6F175D3DCCD1}">
                <a14:hiddenFill xmlns:a14="http://schemas.microsoft.com/office/drawing/2010/main" xmlns="">
                  <a:noFill/>
                </a14:hiddenFill>
              </a:ext>
            </a:extLst>
          </p:spPr>
          <p:txBody>
            <a:bodyPr/>
            <a:lstStyle/>
            <a:p>
              <a:endParaRPr lang="zh-CN" altLang="en-US"/>
            </a:p>
          </p:txBody>
        </p:sp>
        <p:sp>
          <p:nvSpPr>
            <p:cNvPr id="38925" name="Line 8"/>
            <p:cNvSpPr>
              <a:spLocks noChangeShapeType="1"/>
            </p:cNvSpPr>
            <p:nvPr/>
          </p:nvSpPr>
          <p:spPr bwMode="auto">
            <a:xfrm flipV="1">
              <a:off x="3611" y="2478"/>
              <a:ext cx="1043" cy="0"/>
            </a:xfrm>
            <a:prstGeom prst="line">
              <a:avLst/>
            </a:prstGeom>
            <a:noFill/>
            <a:ln w="9525">
              <a:solidFill>
                <a:srgbClr val="000000"/>
              </a:solidFill>
              <a:round/>
              <a:headEnd type="triangle" w="sm" len="med"/>
              <a:tailEnd type="triangle" w="sm" len="med"/>
            </a:ln>
            <a:extLst>
              <a:ext uri="{909E8E84-426E-40dd-AFC4-6F175D3DCCD1}">
                <a14:hiddenFill xmlns:a14="http://schemas.microsoft.com/office/drawing/2010/main" xmlns="">
                  <a:noFill/>
                </a14:hiddenFill>
              </a:ext>
            </a:extLst>
          </p:spPr>
          <p:txBody>
            <a:bodyPr/>
            <a:lstStyle/>
            <a:p>
              <a:endParaRPr lang="zh-CN" altLang="en-US"/>
            </a:p>
          </p:txBody>
        </p:sp>
        <p:sp>
          <p:nvSpPr>
            <p:cNvPr id="38926" name="Line 11"/>
            <p:cNvSpPr>
              <a:spLocks noChangeShapeType="1"/>
            </p:cNvSpPr>
            <p:nvPr/>
          </p:nvSpPr>
          <p:spPr bwMode="auto">
            <a:xfrm>
              <a:off x="3696" y="2614"/>
              <a:ext cx="953" cy="0"/>
            </a:xfrm>
            <a:prstGeom prst="line">
              <a:avLst/>
            </a:prstGeom>
            <a:noFill/>
            <a:ln w="9525">
              <a:solidFill>
                <a:srgbClr val="000000"/>
              </a:solidFill>
              <a:round/>
              <a:headEnd type="triangle" w="sm" len="med"/>
              <a:tailEnd type="triangle" w="sm" len="med"/>
            </a:ln>
            <a:extLst>
              <a:ext uri="{909E8E84-426E-40dd-AFC4-6F175D3DCCD1}">
                <a14:hiddenFill xmlns:a14="http://schemas.microsoft.com/office/drawing/2010/main" xmlns="">
                  <a:noFill/>
                </a14:hiddenFill>
              </a:ext>
            </a:extLst>
          </p:spPr>
          <p:txBody>
            <a:bodyPr/>
            <a:lstStyle/>
            <a:p>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2235407"/>
                                        </p:tgtEl>
                                        <p:attrNameLst>
                                          <p:attrName>style.visibility</p:attrName>
                                        </p:attrNameLst>
                                      </p:cBhvr>
                                      <p:to>
                                        <p:strVal val="visible"/>
                                      </p:to>
                                    </p:set>
                                    <p:anim calcmode="lin" valueType="num">
                                      <p:cBhvr additive="base">
                                        <p:cTn id="7" dur="1000" fill="hold"/>
                                        <p:tgtEl>
                                          <p:spTgt spid="2235407"/>
                                        </p:tgtEl>
                                        <p:attrNameLst>
                                          <p:attrName>ppt_x</p:attrName>
                                        </p:attrNameLst>
                                      </p:cBhvr>
                                      <p:tavLst>
                                        <p:tav tm="0">
                                          <p:val>
                                            <p:strVal val="1+#ppt_w/2"/>
                                          </p:val>
                                        </p:tav>
                                        <p:tav tm="100000">
                                          <p:val>
                                            <p:strVal val="#ppt_x"/>
                                          </p:val>
                                        </p:tav>
                                      </p:tavLst>
                                    </p:anim>
                                    <p:anim calcmode="lin" valueType="num">
                                      <p:cBhvr additive="base">
                                        <p:cTn id="8" dur="1000" fill="hold"/>
                                        <p:tgtEl>
                                          <p:spTgt spid="22354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nodeType="clickEffect">
                                  <p:stCondLst>
                                    <p:cond delay="0"/>
                                  </p:stCondLst>
                                  <p:childTnLst>
                                    <p:set>
                                      <p:cBhvr>
                                        <p:cTn id="12" dur="1" fill="hold">
                                          <p:stCondLst>
                                            <p:cond delay="0"/>
                                          </p:stCondLst>
                                        </p:cTn>
                                        <p:tgtEl>
                                          <p:spTgt spid="2235535"/>
                                        </p:tgtEl>
                                        <p:attrNameLst>
                                          <p:attrName>style.visibility</p:attrName>
                                        </p:attrNameLst>
                                      </p:cBhvr>
                                      <p:to>
                                        <p:strVal val="visible"/>
                                      </p:to>
                                    </p:set>
                                    <p:anim calcmode="lin" valueType="num">
                                      <p:cBhvr>
                                        <p:cTn id="13" dur="500" fill="hold"/>
                                        <p:tgtEl>
                                          <p:spTgt spid="2235535"/>
                                        </p:tgtEl>
                                        <p:attrNameLst>
                                          <p:attrName>ppt_w</p:attrName>
                                        </p:attrNameLst>
                                      </p:cBhvr>
                                      <p:tavLst>
                                        <p:tav tm="0">
                                          <p:val>
                                            <p:fltVal val="0"/>
                                          </p:val>
                                        </p:tav>
                                        <p:tav tm="100000">
                                          <p:val>
                                            <p:strVal val="#ppt_w"/>
                                          </p:val>
                                        </p:tav>
                                      </p:tavLst>
                                    </p:anim>
                                    <p:anim calcmode="lin" valueType="num">
                                      <p:cBhvr>
                                        <p:cTn id="14" dur="500" fill="hold"/>
                                        <p:tgtEl>
                                          <p:spTgt spid="2235535"/>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235534"/>
                                        </p:tgtEl>
                                        <p:attrNameLst>
                                          <p:attrName>style.visibility</p:attrName>
                                        </p:attrNameLst>
                                      </p:cBhvr>
                                      <p:to>
                                        <p:strVal val="visible"/>
                                      </p:to>
                                    </p:set>
                                    <p:anim calcmode="lin" valueType="num">
                                      <p:cBhvr additive="base">
                                        <p:cTn id="19" dur="500" fill="hold"/>
                                        <p:tgtEl>
                                          <p:spTgt spid="2235534"/>
                                        </p:tgtEl>
                                        <p:attrNameLst>
                                          <p:attrName>ppt_x</p:attrName>
                                        </p:attrNameLst>
                                      </p:cBhvr>
                                      <p:tavLst>
                                        <p:tav tm="0">
                                          <p:val>
                                            <p:strVal val="#ppt_x"/>
                                          </p:val>
                                        </p:tav>
                                        <p:tav tm="100000">
                                          <p:val>
                                            <p:strVal val="#ppt_x"/>
                                          </p:val>
                                        </p:tav>
                                      </p:tavLst>
                                    </p:anim>
                                    <p:anim calcmode="lin" valueType="num">
                                      <p:cBhvr additive="base">
                                        <p:cTn id="20" dur="500" fill="hold"/>
                                        <p:tgtEl>
                                          <p:spTgt spid="2235534"/>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500"/>
                            </p:stCondLst>
                            <p:childTnLst>
                              <p:par>
                                <p:cTn id="22" presetID="17" presetClass="entr" presetSubtype="10" fill="hold" nodeType="afterEffect">
                                  <p:stCondLst>
                                    <p:cond delay="0"/>
                                  </p:stCondLst>
                                  <p:childTnLst>
                                    <p:set>
                                      <p:cBhvr>
                                        <p:cTn id="23" dur="1" fill="hold">
                                          <p:stCondLst>
                                            <p:cond delay="0"/>
                                          </p:stCondLst>
                                        </p:cTn>
                                        <p:tgtEl>
                                          <p:spTgt spid="2235533"/>
                                        </p:tgtEl>
                                        <p:attrNameLst>
                                          <p:attrName>style.visibility</p:attrName>
                                        </p:attrNameLst>
                                      </p:cBhvr>
                                      <p:to>
                                        <p:strVal val="visible"/>
                                      </p:to>
                                    </p:set>
                                    <p:anim calcmode="lin" valueType="num">
                                      <p:cBhvr>
                                        <p:cTn id="24" dur="500" fill="hold"/>
                                        <p:tgtEl>
                                          <p:spTgt spid="2235533"/>
                                        </p:tgtEl>
                                        <p:attrNameLst>
                                          <p:attrName>ppt_w</p:attrName>
                                        </p:attrNameLst>
                                      </p:cBhvr>
                                      <p:tavLst>
                                        <p:tav tm="0">
                                          <p:val>
                                            <p:fltVal val="0"/>
                                          </p:val>
                                        </p:tav>
                                        <p:tav tm="100000">
                                          <p:val>
                                            <p:strVal val="#ppt_w"/>
                                          </p:val>
                                        </p:tav>
                                      </p:tavLst>
                                    </p:anim>
                                    <p:anim calcmode="lin" valueType="num">
                                      <p:cBhvr>
                                        <p:cTn id="25" dur="500" fill="hold"/>
                                        <p:tgtEl>
                                          <p:spTgt spid="22355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553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37295528-30AE-2C4D-85CB-94F44932CF45}" type="slidenum">
              <a:rPr lang="en-US" altLang="zh-CN"/>
              <a:t>120</a:t>
            </a:fld>
            <a:endParaRPr lang="en-US" altLang="zh-CN"/>
          </a:p>
        </p:txBody>
      </p:sp>
      <p:sp>
        <p:nvSpPr>
          <p:cNvPr id="2458626" name="Rectangle 2"/>
          <p:cNvSpPr>
            <a:spLocks noGrp="1" noChangeArrowheads="1"/>
          </p:cNvSpPr>
          <p:nvPr>
            <p:ph type="title"/>
          </p:nvPr>
        </p:nvSpPr>
        <p:spPr>
          <a:xfrm>
            <a:off x="1761490" y="0"/>
            <a:ext cx="5315585" cy="576580"/>
          </a:xfrm>
        </p:spPr>
        <p:txBody>
          <a:bodyPr/>
          <a:lstStyle/>
          <a:p>
            <a:pPr>
              <a:defRPr/>
            </a:pPr>
            <a:r>
              <a:rPr lang="zh-CN" altLang="en-US" dirty="0">
                <a:latin typeface="宋体" panose="02010600030101010101" pitchFamily="2" charset="-122"/>
              </a:rPr>
              <a:t>第二节</a:t>
            </a:r>
            <a:r>
              <a:rPr lang="en-US" altLang="zh-CN" dirty="0">
                <a:latin typeface="宋体" panose="02010600030101010101" pitchFamily="2" charset="-122"/>
              </a:rPr>
              <a:t> </a:t>
            </a:r>
            <a:r>
              <a:rPr lang="zh-CN" altLang="en-US" dirty="0">
                <a:latin typeface="宋体" panose="02010600030101010101" pitchFamily="2" charset="-122"/>
                <a:sym typeface="+mn-ea"/>
              </a:rPr>
              <a:t>订单管理与分拣：</a:t>
            </a:r>
            <a:r>
              <a:rPr lang="zh-CN" altLang="en-US" sz="2400" dirty="0">
                <a:latin typeface="宋体" panose="02010600030101010101" pitchFamily="2" charset="-122"/>
                <a:sym typeface="+mn-ea"/>
              </a:rPr>
              <a:t>预测</a:t>
            </a:r>
          </a:p>
        </p:txBody>
      </p:sp>
      <p:sp>
        <p:nvSpPr>
          <p:cNvPr id="2458627" name="Rectangle 3"/>
          <p:cNvSpPr>
            <a:spLocks noGrp="1" noChangeArrowheads="1"/>
          </p:cNvSpPr>
          <p:nvPr>
            <p:ph type="body" idx="1"/>
          </p:nvPr>
        </p:nvSpPr>
        <p:spPr/>
        <p:txBody>
          <a:bodyPr/>
          <a:lstStyle/>
          <a:p>
            <a:r>
              <a:rPr lang="zh-CN" altLang="en-US">
                <a:latin typeface="Times New Roman" panose="02020603050405020304" charset="0"/>
                <a:ea typeface="黑体" panose="02010609060101010101" charset="-122"/>
                <a:cs typeface="黑体" panose="02010609060101010101" charset="-122"/>
              </a:rPr>
              <a:t>订单管理</a:t>
            </a:r>
          </a:p>
          <a:p>
            <a:endParaRPr lang="zh-CN" altLang="en-US">
              <a:latin typeface="Times New Roman" panose="02020603050405020304" charset="0"/>
              <a:ea typeface="黑体" panose="02010609060101010101" charset="-122"/>
              <a:cs typeface="黑体" panose="02010609060101010101" charset="-122"/>
            </a:endParaRPr>
          </a:p>
          <a:p>
            <a:endParaRPr lang="en-US" altLang="zh-CN">
              <a:latin typeface="Times New Roman" panose="02020603050405020304" charset="0"/>
              <a:ea typeface="黑体" panose="02010609060101010101" charset="-122"/>
              <a:cs typeface="黑体" panose="02010609060101010101" charset="-122"/>
            </a:endParaRPr>
          </a:p>
          <a:p>
            <a:pPr marL="360045" lvl="2" indent="0">
              <a:buNone/>
            </a:pPr>
            <a:endParaRPr lang="zh-CN" altLang="en-US" sz="2000">
              <a:latin typeface="Times New Roman" panose="02020603050405020304" charset="0"/>
            </a:endParaRPr>
          </a:p>
          <a:p>
            <a:pPr marL="360045" lvl="2" indent="0">
              <a:buNone/>
            </a:pPr>
            <a:endParaRPr lang="en-US" altLang="zh-CN" sz="2000">
              <a:latin typeface="Times New Roman" panose="02020603050405020304" charset="0"/>
            </a:endParaRPr>
          </a:p>
          <a:p>
            <a:pPr lvl="1"/>
            <a:r>
              <a:rPr lang="zh-CN" altLang="en-US">
                <a:latin typeface="Times New Roman" panose="02020603050405020304" charset="0"/>
                <a:ea typeface="黑体" panose="02010609060101010101" charset="-122"/>
                <a:cs typeface="黑体" panose="02010609060101010101" charset="-122"/>
              </a:rPr>
              <a:t>分散需求预测</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400">
                <a:latin typeface="Times New Roman" panose="02020603050405020304" charset="0"/>
              </a:rPr>
              <a:t>简单移动平均法</a:t>
            </a:r>
          </a:p>
          <a:p>
            <a:pPr lvl="2"/>
            <a:endParaRPr lang="zh-CN" altLang="en-US" sz="2400">
              <a:latin typeface="Times New Roman" panose="02020603050405020304" charset="0"/>
              <a:ea typeface="黑体" panose="02010609060101010101" charset="-122"/>
              <a:cs typeface="黑体" panose="02010609060101010101" charset="-122"/>
            </a:endParaRPr>
          </a:p>
        </p:txBody>
      </p:sp>
      <p:pic>
        <p:nvPicPr>
          <p:cNvPr id="3" name="图片 2"/>
          <p:cNvPicPr>
            <a:picLocks noChangeAspect="1"/>
          </p:cNvPicPr>
          <p:nvPr/>
        </p:nvPicPr>
        <p:blipFill>
          <a:blip r:embed="rId2"/>
          <a:stretch>
            <a:fillRect/>
          </a:stretch>
        </p:blipFill>
        <p:spPr>
          <a:xfrm>
            <a:off x="200025" y="1124585"/>
            <a:ext cx="8743950" cy="1689100"/>
          </a:xfrm>
          <a:prstGeom prst="rect">
            <a:avLst/>
          </a:prstGeom>
        </p:spPr>
      </p:pic>
      <p:pic>
        <p:nvPicPr>
          <p:cNvPr id="4" name="图片 3"/>
          <p:cNvPicPr>
            <a:picLocks noChangeAspect="1"/>
          </p:cNvPicPr>
          <p:nvPr/>
        </p:nvPicPr>
        <p:blipFill>
          <a:blip r:embed="rId3"/>
          <a:stretch>
            <a:fillRect/>
          </a:stretch>
        </p:blipFill>
        <p:spPr>
          <a:xfrm>
            <a:off x="323850" y="3789045"/>
            <a:ext cx="8667750" cy="1644650"/>
          </a:xfrm>
          <a:prstGeom prst="rect">
            <a:avLst/>
          </a:prstGeom>
        </p:spPr>
      </p:pic>
    </p:spTree>
    <p:extLst>
      <p:ext uri="{BB962C8B-B14F-4D97-AF65-F5344CB8AC3E}">
        <p14:creationId xmlns:p14="http://schemas.microsoft.com/office/powerpoint/2010/main" val="3665951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8627">
                                            <p:txEl>
                                              <p:pRg st="0" end="0"/>
                                            </p:txEl>
                                          </p:spTgt>
                                        </p:tgtEl>
                                        <p:attrNameLst>
                                          <p:attrName>style.visibility</p:attrName>
                                        </p:attrNameLst>
                                      </p:cBhvr>
                                      <p:to>
                                        <p:strVal val="visible"/>
                                      </p:to>
                                    </p:set>
                                    <p:anim calcmode="lin" valueType="num">
                                      <p:cBhvr additive="base">
                                        <p:cTn id="7" dur="500" fill="hold"/>
                                        <p:tgtEl>
                                          <p:spTgt spid="2458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6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627">
                                            <p:txEl>
                                              <p:pRg st="5" end="5"/>
                                            </p:txEl>
                                          </p:spTgt>
                                        </p:tgtEl>
                                        <p:attrNameLst>
                                          <p:attrName>style.visibility</p:attrName>
                                        </p:attrNameLst>
                                      </p:cBhvr>
                                      <p:to>
                                        <p:strVal val="visible"/>
                                      </p:to>
                                    </p:set>
                                    <p:anim calcmode="lin" valueType="num">
                                      <p:cBhvr additive="base">
                                        <p:cTn id="11" dur="500" fill="hold"/>
                                        <p:tgtEl>
                                          <p:spTgt spid="2458627">
                                            <p:txEl>
                                              <p:pRg st="5" end="5"/>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8627">
                                            <p:txEl>
                                              <p:pRg st="5" end="5"/>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58627">
                                            <p:txEl>
                                              <p:pRg st="6" end="6"/>
                                            </p:txEl>
                                          </p:spTgt>
                                        </p:tgtEl>
                                        <p:attrNameLst>
                                          <p:attrName>style.visibility</p:attrName>
                                        </p:attrNameLst>
                                      </p:cBhvr>
                                      <p:to>
                                        <p:strVal val="visible"/>
                                      </p:to>
                                    </p:set>
                                    <p:anim calcmode="lin" valueType="num">
                                      <p:cBhvr additive="base">
                                        <p:cTn id="15" dur="500" fill="hold"/>
                                        <p:tgtEl>
                                          <p:spTgt spid="2458627">
                                            <p:txEl>
                                              <p:pRg st="6" end="6"/>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58627">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27"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37295528-30AE-2C4D-85CB-94F44932CF45}" type="slidenum">
              <a:rPr lang="en-US" altLang="zh-CN"/>
              <a:t>121</a:t>
            </a:fld>
            <a:endParaRPr lang="en-US" altLang="zh-CN"/>
          </a:p>
        </p:txBody>
      </p:sp>
      <p:sp>
        <p:nvSpPr>
          <p:cNvPr id="2458626" name="Rectangle 2"/>
          <p:cNvSpPr>
            <a:spLocks noGrp="1" noChangeArrowheads="1"/>
          </p:cNvSpPr>
          <p:nvPr>
            <p:ph type="title"/>
          </p:nvPr>
        </p:nvSpPr>
        <p:spPr>
          <a:xfrm>
            <a:off x="1761490" y="0"/>
            <a:ext cx="5315585" cy="576580"/>
          </a:xfrm>
        </p:spPr>
        <p:txBody>
          <a:bodyPr/>
          <a:lstStyle/>
          <a:p>
            <a:pPr>
              <a:defRPr/>
            </a:pPr>
            <a:r>
              <a:rPr lang="zh-CN" altLang="en-US" dirty="0">
                <a:latin typeface="宋体" panose="02010600030101010101" pitchFamily="2" charset="-122"/>
              </a:rPr>
              <a:t>第二节</a:t>
            </a:r>
            <a:r>
              <a:rPr lang="en-US" altLang="zh-CN" dirty="0">
                <a:latin typeface="宋体" panose="02010600030101010101" pitchFamily="2" charset="-122"/>
              </a:rPr>
              <a:t> </a:t>
            </a:r>
            <a:r>
              <a:rPr lang="zh-CN" altLang="en-US" dirty="0">
                <a:latin typeface="宋体" panose="02010600030101010101" pitchFamily="2" charset="-122"/>
                <a:sym typeface="+mn-ea"/>
              </a:rPr>
              <a:t>订单管理与分拣：</a:t>
            </a:r>
            <a:r>
              <a:rPr lang="zh-CN" altLang="en-US" sz="2400" dirty="0">
                <a:latin typeface="宋体" panose="02010600030101010101" pitchFamily="2" charset="-122"/>
                <a:sym typeface="+mn-ea"/>
              </a:rPr>
              <a:t>预测</a:t>
            </a:r>
          </a:p>
        </p:txBody>
      </p:sp>
      <p:sp>
        <p:nvSpPr>
          <p:cNvPr id="2458627" name="Rectangle 3"/>
          <p:cNvSpPr>
            <a:spLocks noGrp="1" noChangeArrowheads="1"/>
          </p:cNvSpPr>
          <p:nvPr>
            <p:ph type="body" idx="1"/>
          </p:nvPr>
        </p:nvSpPr>
        <p:spPr/>
        <p:txBody>
          <a:bodyPr/>
          <a:lstStyle/>
          <a:p>
            <a:pPr lvl="1"/>
            <a:r>
              <a:rPr lang="zh-CN" altLang="en-US">
                <a:latin typeface="Times New Roman" panose="02020603050405020304" charset="0"/>
                <a:ea typeface="黑体" panose="02010609060101010101" charset="-122"/>
                <a:cs typeface="黑体" panose="02010609060101010101" charset="-122"/>
              </a:rPr>
              <a:t>集中需求预测</a:t>
            </a:r>
          </a:p>
          <a:p>
            <a:pPr lvl="2"/>
            <a:r>
              <a:rPr lang="zh-CN" altLang="en-US" sz="2000">
                <a:latin typeface="Times New Roman" panose="02020603050405020304" charset="0"/>
              </a:rPr>
              <a:t>汇总两个市场同期需求</a:t>
            </a:r>
          </a:p>
          <a:p>
            <a:pPr lvl="2"/>
            <a:r>
              <a:rPr lang="zh-CN" altLang="en-US" sz="2000">
                <a:latin typeface="Times New Roman" panose="02020603050405020304" charset="0"/>
              </a:rPr>
              <a:t>使用简单移动平均法</a:t>
            </a:r>
          </a:p>
          <a:p>
            <a:pPr lvl="2"/>
            <a:endParaRPr lang="zh-CN" altLang="en-US" sz="2400">
              <a:latin typeface="Times New Roman" panose="02020603050405020304" charset="0"/>
            </a:endParaRPr>
          </a:p>
          <a:p>
            <a:pPr lvl="2"/>
            <a:endParaRPr lang="zh-CN" altLang="en-US" sz="2400">
              <a:latin typeface="Times New Roman" panose="02020603050405020304" charset="0"/>
            </a:endParaRPr>
          </a:p>
          <a:p>
            <a:pPr lvl="2"/>
            <a:endParaRPr lang="en-US" altLang="zh-CN" sz="2400">
              <a:latin typeface="Times New Roman" panose="02020603050405020304" charset="0"/>
            </a:endParaRPr>
          </a:p>
          <a:p>
            <a:pPr lvl="1"/>
            <a:endParaRPr lang="zh-CN" altLang="en-US">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订单集合效应</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400">
                <a:latin typeface="Times New Roman" panose="02020603050405020304" charset="0"/>
              </a:rPr>
              <a:t>集合细分市场汇总需求</a:t>
            </a:r>
            <a:endParaRPr lang="en-US" altLang="zh-CN" sz="2400">
              <a:latin typeface="Times New Roman" panose="02020603050405020304" charset="0"/>
            </a:endParaRPr>
          </a:p>
          <a:p>
            <a:pPr lvl="2"/>
            <a:r>
              <a:rPr lang="zh-CN" altLang="en-US" sz="2400">
                <a:latin typeface="Times New Roman" panose="02020603050405020304" charset="0"/>
              </a:rPr>
              <a:t>运用平均绝对偏差（MAD）</a:t>
            </a:r>
          </a:p>
          <a:p>
            <a:pPr marL="0" indent="0">
              <a:buNone/>
            </a:pPr>
            <a:endParaRPr lang="zh-CN" altLang="en-US" sz="2400">
              <a:latin typeface="Times New Roman" panose="02020603050405020304" charset="0"/>
              <a:ea typeface="黑体" panose="02010609060101010101" charset="-122"/>
              <a:cs typeface="黑体" panose="02010609060101010101" charset="-122"/>
            </a:endParaRPr>
          </a:p>
        </p:txBody>
      </p:sp>
      <p:pic>
        <p:nvPicPr>
          <p:cNvPr id="2" name="图片 1"/>
          <p:cNvPicPr>
            <a:picLocks noChangeAspect="1"/>
          </p:cNvPicPr>
          <p:nvPr/>
        </p:nvPicPr>
        <p:blipFill>
          <a:blip r:embed="rId2"/>
          <a:stretch>
            <a:fillRect/>
          </a:stretch>
        </p:blipFill>
        <p:spPr>
          <a:xfrm>
            <a:off x="317500" y="1916430"/>
            <a:ext cx="8724900" cy="1676400"/>
          </a:xfrm>
          <a:prstGeom prst="rect">
            <a:avLst/>
          </a:prstGeom>
        </p:spPr>
      </p:pic>
      <p:pic>
        <p:nvPicPr>
          <p:cNvPr id="5" name="图片 4"/>
          <p:cNvPicPr>
            <a:picLocks noChangeAspect="1"/>
          </p:cNvPicPr>
          <p:nvPr/>
        </p:nvPicPr>
        <p:blipFill>
          <a:blip r:embed="rId3"/>
          <a:stretch>
            <a:fillRect/>
          </a:stretch>
        </p:blipFill>
        <p:spPr>
          <a:xfrm>
            <a:off x="395605" y="4902200"/>
            <a:ext cx="8636000" cy="1651000"/>
          </a:xfrm>
          <a:prstGeom prst="rect">
            <a:avLst/>
          </a:prstGeom>
        </p:spPr>
      </p:pic>
    </p:spTree>
    <p:extLst>
      <p:ext uri="{BB962C8B-B14F-4D97-AF65-F5344CB8AC3E}">
        <p14:creationId xmlns:p14="http://schemas.microsoft.com/office/powerpoint/2010/main" val="1674924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8627">
                                            <p:txEl>
                                              <p:pRg st="0" end="0"/>
                                            </p:txEl>
                                          </p:spTgt>
                                        </p:tgtEl>
                                        <p:attrNameLst>
                                          <p:attrName>style.visibility</p:attrName>
                                        </p:attrNameLst>
                                      </p:cBhvr>
                                      <p:to>
                                        <p:strVal val="visible"/>
                                      </p:to>
                                    </p:set>
                                    <p:anim calcmode="lin" valueType="num">
                                      <p:cBhvr additive="base">
                                        <p:cTn id="7" dur="500" fill="hold"/>
                                        <p:tgtEl>
                                          <p:spTgt spid="2458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6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627">
                                            <p:txEl>
                                              <p:pRg st="1" end="1"/>
                                            </p:txEl>
                                          </p:spTgt>
                                        </p:tgtEl>
                                        <p:attrNameLst>
                                          <p:attrName>style.visibility</p:attrName>
                                        </p:attrNameLst>
                                      </p:cBhvr>
                                      <p:to>
                                        <p:strVal val="visible"/>
                                      </p:to>
                                    </p:set>
                                    <p:anim calcmode="lin" valueType="num">
                                      <p:cBhvr additive="base">
                                        <p:cTn id="11" dur="500" fill="hold"/>
                                        <p:tgtEl>
                                          <p:spTgt spid="245862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862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58627">
                                            <p:txEl>
                                              <p:pRg st="2" end="2"/>
                                            </p:txEl>
                                          </p:spTgt>
                                        </p:tgtEl>
                                        <p:attrNameLst>
                                          <p:attrName>style.visibility</p:attrName>
                                        </p:attrNameLst>
                                      </p:cBhvr>
                                      <p:to>
                                        <p:strVal val="visible"/>
                                      </p:to>
                                    </p:set>
                                    <p:anim calcmode="lin" valueType="num">
                                      <p:cBhvr additive="base">
                                        <p:cTn id="15" dur="500" fill="hold"/>
                                        <p:tgtEl>
                                          <p:spTgt spid="245862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58627">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58627">
                                            <p:txEl>
                                              <p:pRg st="7" end="7"/>
                                            </p:txEl>
                                          </p:spTgt>
                                        </p:tgtEl>
                                        <p:attrNameLst>
                                          <p:attrName>style.visibility</p:attrName>
                                        </p:attrNameLst>
                                      </p:cBhvr>
                                      <p:to>
                                        <p:strVal val="visible"/>
                                      </p:to>
                                    </p:set>
                                    <p:anim calcmode="lin" valueType="num">
                                      <p:cBhvr additive="base">
                                        <p:cTn id="19" dur="500" fill="hold"/>
                                        <p:tgtEl>
                                          <p:spTgt spid="2458627">
                                            <p:txEl>
                                              <p:pRg st="7" end="7"/>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58627">
                                            <p:txEl>
                                              <p:pRg st="7" end="7"/>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58627">
                                            <p:txEl>
                                              <p:pRg st="8" end="8"/>
                                            </p:txEl>
                                          </p:spTgt>
                                        </p:tgtEl>
                                        <p:attrNameLst>
                                          <p:attrName>style.visibility</p:attrName>
                                        </p:attrNameLst>
                                      </p:cBhvr>
                                      <p:to>
                                        <p:strVal val="visible"/>
                                      </p:to>
                                    </p:set>
                                    <p:anim calcmode="lin" valueType="num">
                                      <p:cBhvr additive="base">
                                        <p:cTn id="23" dur="500" fill="hold"/>
                                        <p:tgtEl>
                                          <p:spTgt spid="2458627">
                                            <p:txEl>
                                              <p:pRg st="8" end="8"/>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58627">
                                            <p:txEl>
                                              <p:pRg st="8" end="8"/>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58627">
                                            <p:txEl>
                                              <p:pRg st="9" end="9"/>
                                            </p:txEl>
                                          </p:spTgt>
                                        </p:tgtEl>
                                        <p:attrNameLst>
                                          <p:attrName>style.visibility</p:attrName>
                                        </p:attrNameLst>
                                      </p:cBhvr>
                                      <p:to>
                                        <p:strVal val="visible"/>
                                      </p:to>
                                    </p:set>
                                    <p:anim calcmode="lin" valueType="num">
                                      <p:cBhvr additive="base">
                                        <p:cTn id="27" dur="500" fill="hold"/>
                                        <p:tgtEl>
                                          <p:spTgt spid="2458627">
                                            <p:txEl>
                                              <p:pRg st="9" end="9"/>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58627">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27"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幻灯片编号占位符 5"/>
          <p:cNvSpPr>
            <a:spLocks noGrp="1"/>
          </p:cNvSpPr>
          <p:nvPr>
            <p:ph type="sldNum" sz="quarter" idx="12"/>
          </p:nvPr>
        </p:nvSpPr>
        <p:spPr/>
        <p:txBody>
          <a:bodyPr/>
          <a:lstStyle/>
          <a:p>
            <a:pPr>
              <a:defRPr/>
            </a:pPr>
            <a:fld id="{AC4E87E2-59B1-FC4E-BF71-D0ABDF47550F}" type="slidenum">
              <a:rPr lang="en-US" altLang="zh-CN"/>
              <a:t>122</a:t>
            </a:fld>
            <a:endParaRPr lang="en-US" altLang="zh-CN"/>
          </a:p>
        </p:txBody>
      </p:sp>
      <p:sp>
        <p:nvSpPr>
          <p:cNvPr id="2450434" name="Rectangle 2"/>
          <p:cNvSpPr>
            <a:spLocks noGrp="1" noChangeArrowheads="1"/>
          </p:cNvSpPr>
          <p:nvPr>
            <p:ph type="title"/>
          </p:nvPr>
        </p:nvSpPr>
        <p:spPr/>
        <p:txBody>
          <a:bodyPr/>
          <a:lstStyle/>
          <a:p>
            <a:pPr>
              <a:defRPr/>
            </a:pPr>
            <a:r>
              <a:rPr lang="zh-CN" altLang="en-US" dirty="0">
                <a:latin typeface="宋体" panose="02010600030101010101" pitchFamily="2" charset="-122"/>
              </a:rPr>
              <a:t>第三节 </a:t>
            </a:r>
            <a:r>
              <a:rPr lang="zh-CN" altLang="en-US" dirty="0">
                <a:latin typeface="宋体" panose="02010600030101010101" pitchFamily="2" charset="-122"/>
                <a:sym typeface="+mn-ea"/>
              </a:rPr>
              <a:t>分销链仓储配送管理</a:t>
            </a:r>
            <a:endParaRPr lang="zh-CN" altLang="en-US" sz="2400" dirty="0">
              <a:latin typeface="宋体" panose="02010600030101010101" pitchFamily="2" charset="-122"/>
              <a:sym typeface="+mn-ea"/>
            </a:endParaRPr>
          </a:p>
        </p:txBody>
      </p:sp>
      <p:sp>
        <p:nvSpPr>
          <p:cNvPr id="2450435" name="Rectangle 3"/>
          <p:cNvSpPr>
            <a:spLocks noGrp="1" noChangeArrowheads="1"/>
          </p:cNvSpPr>
          <p:nvPr>
            <p:ph type="body" idx="1"/>
          </p:nvPr>
        </p:nvSpPr>
        <p:spPr/>
        <p:txBody>
          <a:bodyPr/>
          <a:lstStyle/>
          <a:p>
            <a:pPr>
              <a:lnSpc>
                <a:spcPct val="90000"/>
              </a:lnSpc>
            </a:pPr>
            <a:r>
              <a:rPr lang="zh-CN" altLang="en-US" dirty="0">
                <a:solidFill>
                  <a:srgbClr val="FF0000"/>
                </a:solidFill>
                <a:latin typeface="Times New Roman" panose="02020603050405020304" charset="0"/>
                <a:ea typeface="黑体" panose="02010609060101010101" charset="-122"/>
                <a:cs typeface="黑体" panose="02010609060101010101" charset="-122"/>
              </a:rPr>
              <a:t>供应链仓储的集中与分散</a:t>
            </a:r>
            <a:endParaRPr lang="en-US" altLang="zh-CN" dirty="0">
              <a:solidFill>
                <a:srgbClr val="FF0000"/>
              </a:solidFill>
              <a:latin typeface="Times New Roman" panose="02020603050405020304" charset="0"/>
              <a:ea typeface="黑体" panose="02010609060101010101" charset="-122"/>
              <a:cs typeface="黑体" panose="02010609060101010101" charset="-122"/>
            </a:endParaRPr>
          </a:p>
          <a:p>
            <a:pPr lvl="1">
              <a:lnSpc>
                <a:spcPct val="90000"/>
              </a:lnSpc>
            </a:pPr>
            <a:r>
              <a:rPr lang="zh-CN" altLang="en-US" b="0" dirty="0">
                <a:latin typeface="宋体" panose="02010600030101010101" pitchFamily="2" charset="-122"/>
                <a:ea typeface="黑体" panose="02010609060101010101" charset="-122"/>
                <a:cs typeface="黑体" panose="02010609060101010101" charset="-122"/>
              </a:rPr>
              <a:t>分散式仓储系统</a:t>
            </a:r>
            <a:endParaRPr lang="en-US" altLang="zh-CN" b="0" dirty="0">
              <a:latin typeface="宋体" panose="02010600030101010101" pitchFamily="2" charset="-122"/>
              <a:ea typeface="黑体" panose="02010609060101010101" charset="-122"/>
              <a:cs typeface="黑体" panose="02010609060101010101" charset="-122"/>
            </a:endParaRPr>
          </a:p>
          <a:p>
            <a:pPr lvl="2">
              <a:lnSpc>
                <a:spcPct val="90000"/>
              </a:lnSpc>
            </a:pPr>
            <a:endParaRPr lang="en-US" altLang="zh-CN" sz="2400" b="1" dirty="0">
              <a:latin typeface="宋体" panose="02010600030101010101" pitchFamily="2" charset="-122"/>
            </a:endParaRPr>
          </a:p>
          <a:p>
            <a:pPr lvl="2">
              <a:lnSpc>
                <a:spcPct val="90000"/>
              </a:lnSpc>
            </a:pPr>
            <a:endParaRPr lang="en-US" altLang="zh-CN" sz="2400" b="1" dirty="0">
              <a:latin typeface="宋体" panose="02010600030101010101" pitchFamily="2" charset="-122"/>
            </a:endParaRPr>
          </a:p>
          <a:p>
            <a:pPr lvl="2">
              <a:lnSpc>
                <a:spcPct val="90000"/>
              </a:lnSpc>
            </a:pPr>
            <a:endParaRPr lang="en-US" altLang="zh-CN" sz="2400" b="1" dirty="0">
              <a:latin typeface="宋体" panose="02010600030101010101" pitchFamily="2" charset="-122"/>
            </a:endParaRPr>
          </a:p>
          <a:p>
            <a:pPr lvl="1">
              <a:lnSpc>
                <a:spcPct val="90000"/>
              </a:lnSpc>
            </a:pPr>
            <a:r>
              <a:rPr lang="zh-CN" altLang="en-US" b="0" dirty="0">
                <a:latin typeface="宋体" panose="02010600030101010101" pitchFamily="2" charset="-122"/>
                <a:ea typeface="黑体" panose="02010609060101010101" charset="-122"/>
                <a:cs typeface="黑体" panose="02010609060101010101" charset="-122"/>
              </a:rPr>
              <a:t>集中式仓储系统</a:t>
            </a:r>
            <a:endParaRPr lang="en-US" altLang="zh-CN" b="0" dirty="0">
              <a:latin typeface="宋体" panose="02010600030101010101" pitchFamily="2" charset="-122"/>
              <a:ea typeface="黑体" panose="02010609060101010101" charset="-122"/>
              <a:cs typeface="黑体" panose="02010609060101010101" charset="-122"/>
            </a:endParaRPr>
          </a:p>
          <a:p>
            <a:pPr lvl="1">
              <a:lnSpc>
                <a:spcPct val="90000"/>
              </a:lnSpc>
            </a:pPr>
            <a:endParaRPr lang="en-US" altLang="zh-CN" b="0" dirty="0">
              <a:latin typeface="宋体" panose="02010600030101010101" pitchFamily="2" charset="-122"/>
              <a:ea typeface="黑体" panose="02010609060101010101" charset="-122"/>
              <a:cs typeface="黑体" panose="02010609060101010101" charset="-122"/>
            </a:endParaRPr>
          </a:p>
          <a:p>
            <a:pPr lvl="1">
              <a:lnSpc>
                <a:spcPct val="90000"/>
              </a:lnSpc>
            </a:pPr>
            <a:endParaRPr lang="en-US" altLang="zh-CN" b="0" dirty="0">
              <a:latin typeface="宋体" panose="02010600030101010101" pitchFamily="2" charset="-122"/>
              <a:ea typeface="黑体" panose="02010609060101010101" charset="-122"/>
              <a:cs typeface="黑体" panose="02010609060101010101" charset="-122"/>
            </a:endParaRPr>
          </a:p>
          <a:p>
            <a:pPr lvl="1">
              <a:lnSpc>
                <a:spcPct val="90000"/>
              </a:lnSpc>
            </a:pPr>
            <a:endParaRPr lang="en-US" altLang="zh-CN" b="0" dirty="0">
              <a:latin typeface="宋体" panose="02010600030101010101" pitchFamily="2" charset="-122"/>
              <a:ea typeface="黑体" panose="02010609060101010101" charset="-122"/>
              <a:cs typeface="黑体" panose="02010609060101010101" charset="-122"/>
            </a:endParaRPr>
          </a:p>
          <a:p>
            <a:pPr lvl="1">
              <a:lnSpc>
                <a:spcPct val="90000"/>
              </a:lnSpc>
            </a:pPr>
            <a:endParaRPr lang="en-US" altLang="zh-CN" b="0" dirty="0">
              <a:latin typeface="宋体" panose="02010600030101010101" pitchFamily="2" charset="-122"/>
              <a:ea typeface="黑体" panose="02010609060101010101" charset="-122"/>
              <a:cs typeface="黑体" panose="02010609060101010101" charset="-122"/>
            </a:endParaRPr>
          </a:p>
          <a:p>
            <a:pPr>
              <a:lnSpc>
                <a:spcPct val="90000"/>
              </a:lnSpc>
            </a:pPr>
            <a:r>
              <a:rPr lang="zh-CN" altLang="en-US" dirty="0">
                <a:solidFill>
                  <a:srgbClr val="FF0000"/>
                </a:solidFill>
                <a:latin typeface="Times New Roman" panose="02020603050405020304" charset="0"/>
                <a:ea typeface="黑体" panose="02010609060101010101" charset="-122"/>
                <a:cs typeface="黑体" panose="02010609060101010101" charset="-122"/>
              </a:rPr>
              <a:t>储存地点选择在哪里？</a:t>
            </a:r>
            <a:r>
              <a:rPr lang="en-US" altLang="zh-CN" dirty="0">
                <a:latin typeface="Times New Roman" panose="02020603050405020304" charset="0"/>
                <a:ea typeface="黑体" panose="02010609060101010101" charset="-122"/>
                <a:cs typeface="黑体" panose="02010609060101010101" charset="-122"/>
              </a:rPr>
              <a:t>  </a:t>
            </a:r>
            <a:r>
              <a:rPr lang="zh-CN" altLang="en-US" dirty="0">
                <a:latin typeface="Times New Roman" panose="02020603050405020304" charset="0"/>
                <a:ea typeface="黑体" panose="02010609060101010101" charset="-122"/>
                <a:cs typeface="黑体" panose="02010609060101010101" charset="-122"/>
              </a:rPr>
              <a:t>供货端</a:t>
            </a:r>
            <a:r>
              <a:rPr lang="zh-CN" altLang="en-US" dirty="0">
                <a:solidFill>
                  <a:srgbClr val="FF0000"/>
                </a:solidFill>
                <a:latin typeface="Times New Roman" panose="02020603050405020304" charset="0"/>
                <a:ea typeface="黑体" panose="02010609060101010101" charset="-122"/>
                <a:cs typeface="黑体" panose="02010609060101010101" charset="-122"/>
                <a:sym typeface="Wingdings" panose="05000000000000000000"/>
              </a:rPr>
              <a:t></a:t>
            </a:r>
            <a:r>
              <a:rPr lang="zh-CN" altLang="en-US" dirty="0">
                <a:latin typeface="Times New Roman" panose="02020603050405020304" charset="0"/>
                <a:ea typeface="黑体" panose="02010609060101010101" charset="-122"/>
                <a:cs typeface="黑体" panose="02010609060101010101" charset="-122"/>
              </a:rPr>
              <a:t>需求端</a:t>
            </a:r>
            <a:endParaRPr lang="en-US" altLang="zh-CN" dirty="0">
              <a:latin typeface="Times New Roman" panose="02020603050405020304" charset="0"/>
              <a:ea typeface="黑体" panose="02010609060101010101" charset="-122"/>
              <a:cs typeface="黑体" panose="02010609060101010101" charset="-122"/>
            </a:endParaRPr>
          </a:p>
          <a:p>
            <a:pPr lvl="1">
              <a:lnSpc>
                <a:spcPct val="90000"/>
              </a:lnSpc>
            </a:pPr>
            <a:r>
              <a:rPr lang="zh-CN" altLang="en-US" b="0" dirty="0">
                <a:latin typeface="Times New Roman" panose="02020603050405020304" charset="0"/>
                <a:ea typeface="黑体" panose="02010609060101010101" charset="-122"/>
                <a:cs typeface="黑体" panose="02010609060101010101" charset="-122"/>
              </a:rPr>
              <a:t>标准品</a:t>
            </a:r>
            <a:r>
              <a:rPr lang="zh-CN" altLang="en-US" dirty="0">
                <a:solidFill>
                  <a:srgbClr val="FF0000"/>
                </a:solidFill>
                <a:latin typeface="Times New Roman" panose="02020603050405020304" charset="0"/>
                <a:ea typeface="黑体" panose="02010609060101010101" charset="-122"/>
                <a:cs typeface="黑体" panose="02010609060101010101" charset="-122"/>
                <a:sym typeface="Wingdings" panose="05000000000000000000"/>
              </a:rPr>
              <a:t></a:t>
            </a:r>
            <a:r>
              <a:rPr lang="zh-CN" altLang="en-US" b="0" dirty="0">
                <a:latin typeface="Times New Roman" panose="02020603050405020304" charset="0"/>
                <a:ea typeface="黑体" panose="02010609060101010101" charset="-122"/>
                <a:cs typeface="黑体" panose="02010609060101010101" charset="-122"/>
              </a:rPr>
              <a:t>定制品</a:t>
            </a:r>
            <a:endParaRPr lang="en-US" altLang="zh-CN" b="0" dirty="0">
              <a:latin typeface="Times New Roman" panose="02020603050405020304" charset="0"/>
              <a:ea typeface="黑体" panose="02010609060101010101" charset="-122"/>
              <a:cs typeface="黑体" panose="02010609060101010101" charset="-122"/>
            </a:endParaRPr>
          </a:p>
          <a:p>
            <a:pPr lvl="1">
              <a:lnSpc>
                <a:spcPct val="90000"/>
              </a:lnSpc>
            </a:pPr>
            <a:r>
              <a:rPr lang="zh-CN" altLang="en-US" b="0" dirty="0">
                <a:latin typeface="Times New Roman" panose="02020603050405020304" charset="0"/>
                <a:ea typeface="黑体" panose="02010609060101010101" charset="-122"/>
                <a:cs typeface="黑体" panose="02010609060101010101" charset="-122"/>
              </a:rPr>
              <a:t>共享件</a:t>
            </a:r>
            <a:r>
              <a:rPr lang="zh-CN" altLang="en-US" dirty="0">
                <a:solidFill>
                  <a:srgbClr val="FF0000"/>
                </a:solidFill>
                <a:latin typeface="Times New Roman" panose="02020603050405020304" charset="0"/>
                <a:ea typeface="黑体" panose="02010609060101010101" charset="-122"/>
                <a:cs typeface="黑体" panose="02010609060101010101" charset="-122"/>
                <a:sym typeface="Wingdings" panose="05000000000000000000"/>
              </a:rPr>
              <a:t></a:t>
            </a:r>
            <a:r>
              <a:rPr lang="zh-CN" altLang="en-US" b="0" dirty="0">
                <a:latin typeface="Times New Roman" panose="02020603050405020304" charset="0"/>
                <a:ea typeface="黑体" panose="02010609060101010101" charset="-122"/>
                <a:cs typeface="黑体" panose="02010609060101010101" charset="-122"/>
              </a:rPr>
              <a:t>差异件</a:t>
            </a:r>
          </a:p>
        </p:txBody>
      </p:sp>
      <p:grpSp>
        <p:nvGrpSpPr>
          <p:cNvPr id="2450436" name="Group 4"/>
          <p:cNvGrpSpPr>
            <a:grpSpLocks noChangeAspect="1"/>
          </p:cNvGrpSpPr>
          <p:nvPr/>
        </p:nvGrpSpPr>
        <p:grpSpPr bwMode="auto">
          <a:xfrm>
            <a:off x="1107423" y="1423541"/>
            <a:ext cx="3455987" cy="1296988"/>
            <a:chOff x="2767" y="12030"/>
            <a:chExt cx="6360" cy="2698"/>
          </a:xfrm>
        </p:grpSpPr>
        <p:sp>
          <p:nvSpPr>
            <p:cNvPr id="160818" name="AutoShape 5"/>
            <p:cNvSpPr>
              <a:spLocks noChangeAspect="1" noChangeArrowheads="1"/>
            </p:cNvSpPr>
            <p:nvPr/>
          </p:nvSpPr>
          <p:spPr bwMode="auto">
            <a:xfrm>
              <a:off x="2767" y="12030"/>
              <a:ext cx="6360" cy="2698"/>
            </a:xfrm>
            <a:prstGeom prst="rect">
              <a:avLst/>
            </a:prstGeom>
            <a:noFill/>
            <a:ln>
              <a:noFill/>
            </a:ln>
          </p:spPr>
          <p:txBody>
            <a:bodyPr lIns="0" tIns="0" rIns="0" bIns="0" anchor="ctr" anchorCtr="1"/>
            <a:lstStyle/>
            <a:p>
              <a:endParaRPr lang="zh-CN" altLang="en-US"/>
            </a:p>
          </p:txBody>
        </p:sp>
        <p:sp>
          <p:nvSpPr>
            <p:cNvPr id="2450438" name="Text Box 6"/>
            <p:cNvSpPr txBox="1">
              <a:spLocks noChangeArrowheads="1"/>
            </p:cNvSpPr>
            <p:nvPr/>
          </p:nvSpPr>
          <p:spPr bwMode="auto">
            <a:xfrm>
              <a:off x="2767" y="12705"/>
              <a:ext cx="567" cy="1487"/>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制</a:t>
              </a:r>
              <a:endParaRPr lang="en-US" altLang="zh-CN" sz="1400"/>
            </a:p>
            <a:p>
              <a:pPr algn="ctr">
                <a:lnSpc>
                  <a:spcPct val="80000"/>
                </a:lnSpc>
                <a:spcBef>
                  <a:spcPct val="20000"/>
                </a:spcBef>
                <a:defRPr/>
              </a:pPr>
              <a:r>
                <a:rPr lang="zh-CN" altLang="en-US" sz="1400"/>
                <a:t>造</a:t>
              </a:r>
              <a:endParaRPr lang="en-US" altLang="zh-CN" sz="1400"/>
            </a:p>
            <a:p>
              <a:pPr algn="ctr">
                <a:lnSpc>
                  <a:spcPct val="80000"/>
                </a:lnSpc>
                <a:spcBef>
                  <a:spcPct val="20000"/>
                </a:spcBef>
                <a:defRPr/>
              </a:pPr>
              <a:r>
                <a:rPr lang="zh-CN" altLang="en-US" sz="1400"/>
                <a:t>商</a:t>
              </a:r>
              <a:endParaRPr lang="zh-CN" altLang="en-US" sz="1400" b="1"/>
            </a:p>
          </p:txBody>
        </p:sp>
        <p:sp>
          <p:nvSpPr>
            <p:cNvPr id="2450439" name="Text Box 7"/>
            <p:cNvSpPr txBox="1">
              <a:spLocks noChangeArrowheads="1"/>
            </p:cNvSpPr>
            <p:nvPr/>
          </p:nvSpPr>
          <p:spPr bwMode="auto">
            <a:xfrm>
              <a:off x="5168" y="12405"/>
              <a:ext cx="567" cy="2012"/>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配</a:t>
              </a:r>
              <a:endParaRPr lang="en-US" altLang="zh-CN" sz="1400"/>
            </a:p>
            <a:p>
              <a:pPr algn="ctr">
                <a:lnSpc>
                  <a:spcPct val="80000"/>
                </a:lnSpc>
                <a:spcBef>
                  <a:spcPct val="20000"/>
                </a:spcBef>
                <a:defRPr/>
              </a:pPr>
              <a:r>
                <a:rPr lang="zh-CN" altLang="en-US" sz="1400"/>
                <a:t>送</a:t>
              </a:r>
              <a:endParaRPr lang="en-US" altLang="zh-CN" sz="1400"/>
            </a:p>
            <a:p>
              <a:pPr algn="ctr">
                <a:lnSpc>
                  <a:spcPct val="80000"/>
                </a:lnSpc>
                <a:spcBef>
                  <a:spcPct val="20000"/>
                </a:spcBef>
                <a:defRPr/>
              </a:pPr>
              <a:r>
                <a:rPr lang="zh-CN" altLang="en-US" sz="1400"/>
                <a:t>中</a:t>
              </a:r>
              <a:endParaRPr lang="en-US" altLang="zh-CN" sz="1400"/>
            </a:p>
            <a:p>
              <a:pPr algn="ctr">
                <a:lnSpc>
                  <a:spcPct val="80000"/>
                </a:lnSpc>
                <a:spcBef>
                  <a:spcPct val="20000"/>
                </a:spcBef>
                <a:defRPr/>
              </a:pPr>
              <a:r>
                <a:rPr lang="zh-CN" altLang="en-US" sz="1400"/>
                <a:t>心</a:t>
              </a:r>
              <a:endParaRPr lang="zh-CN" altLang="en-US" sz="1400" b="1"/>
            </a:p>
          </p:txBody>
        </p:sp>
        <p:sp>
          <p:nvSpPr>
            <p:cNvPr id="2450440" name="AutoShape 8"/>
            <p:cNvSpPr>
              <a:spLocks noChangeArrowheads="1"/>
            </p:cNvSpPr>
            <p:nvPr/>
          </p:nvSpPr>
          <p:spPr bwMode="auto">
            <a:xfrm>
              <a:off x="5767" y="13315"/>
              <a:ext cx="640" cy="479"/>
            </a:xfrm>
            <a:prstGeom prst="flowChartMerge">
              <a:avLst/>
            </a:prstGeom>
            <a:solidFill>
              <a:srgbClr val="FF0000"/>
            </a:solidFill>
            <a:ln w="9525">
              <a:solidFill>
                <a:srgbClr val="00CC99"/>
              </a:solidFill>
              <a:miter lim="800000"/>
            </a:ln>
            <a:effectLst/>
          </p:spPr>
          <p:txBody>
            <a:bodyPr lIns="0" tIns="0" rIns="0" bIns="0" anchor="ctr" anchorCtr="1"/>
            <a:lstStyle/>
            <a:p>
              <a:pPr marL="342900" indent="-342900">
                <a:lnSpc>
                  <a:spcPct val="80000"/>
                </a:lnSpc>
                <a:defRPr/>
              </a:pPr>
              <a:endParaRPr lang="zh-CN" altLang="en-US" sz="1400" b="1"/>
            </a:p>
          </p:txBody>
        </p:sp>
        <p:sp>
          <p:nvSpPr>
            <p:cNvPr id="2450441" name="Line 9"/>
            <p:cNvSpPr>
              <a:spLocks noChangeShapeType="1"/>
            </p:cNvSpPr>
            <p:nvPr/>
          </p:nvSpPr>
          <p:spPr bwMode="auto">
            <a:xfrm flipV="1">
              <a:off x="4207" y="13552"/>
              <a:ext cx="911" cy="3"/>
            </a:xfrm>
            <a:prstGeom prst="line">
              <a:avLst/>
            </a:prstGeom>
            <a:noFill/>
            <a:ln w="38100">
              <a:solidFill>
                <a:srgbClr val="000000"/>
              </a:solidFill>
              <a:round/>
              <a:tailEnd type="triangle" w="med" len="med"/>
            </a:ln>
            <a:effectLst/>
          </p:spPr>
          <p:txBody>
            <a:bodyPr lIns="0" tIns="0" rIns="0" bIns="0" anchor="ctr" anchorCtr="1"/>
            <a:lstStyle/>
            <a:p>
              <a:pPr>
                <a:defRPr/>
              </a:pPr>
              <a:endParaRPr lang="zh-CN" altLang="en-US"/>
            </a:p>
          </p:txBody>
        </p:sp>
        <p:sp>
          <p:nvSpPr>
            <p:cNvPr id="2450442" name="Line 10"/>
            <p:cNvSpPr>
              <a:spLocks noChangeShapeType="1"/>
            </p:cNvSpPr>
            <p:nvPr/>
          </p:nvSpPr>
          <p:spPr bwMode="auto">
            <a:xfrm flipV="1">
              <a:off x="6401" y="13433"/>
              <a:ext cx="856" cy="0"/>
            </a:xfrm>
            <a:prstGeom prst="line">
              <a:avLst/>
            </a:prstGeom>
            <a:noFill/>
            <a:ln w="9525">
              <a:solidFill>
                <a:srgbClr val="000000"/>
              </a:solidFill>
              <a:round/>
              <a:tailEnd type="triangle" w="med" len="med"/>
            </a:ln>
            <a:effectLst/>
          </p:spPr>
          <p:txBody>
            <a:bodyPr lIns="0" tIns="0" rIns="0" bIns="0" anchor="ctr" anchorCtr="1"/>
            <a:lstStyle/>
            <a:p>
              <a:pPr>
                <a:defRPr/>
              </a:pPr>
              <a:endParaRPr lang="zh-CN" altLang="en-US"/>
            </a:p>
          </p:txBody>
        </p:sp>
        <p:sp>
          <p:nvSpPr>
            <p:cNvPr id="2450443" name="Text Box 11"/>
            <p:cNvSpPr txBox="1">
              <a:spLocks noChangeArrowheads="1"/>
            </p:cNvSpPr>
            <p:nvPr/>
          </p:nvSpPr>
          <p:spPr bwMode="auto">
            <a:xfrm>
              <a:off x="7365" y="13192"/>
              <a:ext cx="1134" cy="456"/>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44" name="Text Box 12"/>
            <p:cNvSpPr txBox="1">
              <a:spLocks noChangeArrowheads="1"/>
            </p:cNvSpPr>
            <p:nvPr/>
          </p:nvSpPr>
          <p:spPr bwMode="auto">
            <a:xfrm>
              <a:off x="7365" y="12248"/>
              <a:ext cx="1134" cy="456"/>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45" name="Text Box 13"/>
            <p:cNvSpPr txBox="1">
              <a:spLocks noChangeArrowheads="1"/>
            </p:cNvSpPr>
            <p:nvPr/>
          </p:nvSpPr>
          <p:spPr bwMode="auto">
            <a:xfrm>
              <a:off x="7365" y="14110"/>
              <a:ext cx="1134" cy="452"/>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46" name="Line 14"/>
            <p:cNvSpPr>
              <a:spLocks noChangeShapeType="1"/>
            </p:cNvSpPr>
            <p:nvPr/>
          </p:nvSpPr>
          <p:spPr bwMode="auto">
            <a:xfrm flipV="1">
              <a:off x="6366" y="12473"/>
              <a:ext cx="999" cy="961"/>
            </a:xfrm>
            <a:prstGeom prst="line">
              <a:avLst/>
            </a:prstGeom>
            <a:noFill/>
            <a:ln w="9525">
              <a:solidFill>
                <a:srgbClr val="000000"/>
              </a:solidFill>
              <a:round/>
              <a:tailEnd type="triangle" w="med" len="med"/>
            </a:ln>
            <a:effectLst/>
          </p:spPr>
          <p:txBody>
            <a:bodyPr lIns="0" tIns="0" rIns="0" bIns="0" anchor="ctr" anchorCtr="1"/>
            <a:lstStyle/>
            <a:p>
              <a:pPr>
                <a:defRPr/>
              </a:pPr>
              <a:endParaRPr lang="zh-CN" altLang="en-US"/>
            </a:p>
          </p:txBody>
        </p:sp>
        <p:sp>
          <p:nvSpPr>
            <p:cNvPr id="2450447" name="Line 15"/>
            <p:cNvSpPr>
              <a:spLocks noChangeShapeType="1"/>
            </p:cNvSpPr>
            <p:nvPr/>
          </p:nvSpPr>
          <p:spPr bwMode="auto">
            <a:xfrm>
              <a:off x="6387" y="13450"/>
              <a:ext cx="879" cy="921"/>
            </a:xfrm>
            <a:prstGeom prst="line">
              <a:avLst/>
            </a:prstGeom>
            <a:noFill/>
            <a:ln w="9525">
              <a:solidFill>
                <a:srgbClr val="000000"/>
              </a:solidFill>
              <a:round/>
              <a:tailEnd type="triangle" w="med" len="med"/>
            </a:ln>
            <a:effectLst/>
          </p:spPr>
          <p:txBody>
            <a:bodyPr lIns="0" tIns="0" rIns="0" bIns="0" anchor="ctr" anchorCtr="1"/>
            <a:lstStyle/>
            <a:p>
              <a:pPr>
                <a:defRPr/>
              </a:pPr>
              <a:endParaRPr lang="zh-CN" altLang="en-US"/>
            </a:p>
          </p:txBody>
        </p:sp>
        <p:sp>
          <p:nvSpPr>
            <p:cNvPr id="2450448" name="AutoShape 16"/>
            <p:cNvSpPr>
              <a:spLocks noChangeArrowheads="1"/>
            </p:cNvSpPr>
            <p:nvPr/>
          </p:nvSpPr>
          <p:spPr bwMode="auto">
            <a:xfrm>
              <a:off x="8686" y="12278"/>
              <a:ext cx="400" cy="360"/>
            </a:xfrm>
            <a:prstGeom prst="flowChartMerge">
              <a:avLst/>
            </a:prstGeom>
            <a:solidFill>
              <a:srgbClr val="FF0000"/>
            </a:solidFill>
            <a:ln w="9525">
              <a:solidFill>
                <a:srgbClr val="00CC99"/>
              </a:solidFill>
              <a:miter lim="800000"/>
            </a:ln>
            <a:effectLst/>
          </p:spPr>
          <p:txBody>
            <a:bodyPr lIns="0" tIns="0" rIns="0" bIns="0" anchor="ctr" anchorCtr="1"/>
            <a:lstStyle/>
            <a:p>
              <a:pPr marL="342900" indent="-342900">
                <a:lnSpc>
                  <a:spcPct val="80000"/>
                </a:lnSpc>
                <a:defRPr/>
              </a:pPr>
              <a:endParaRPr lang="zh-CN" altLang="en-US" sz="1400" b="1"/>
            </a:p>
          </p:txBody>
        </p:sp>
        <p:sp>
          <p:nvSpPr>
            <p:cNvPr id="2450449" name="AutoShape 17"/>
            <p:cNvSpPr>
              <a:spLocks noChangeArrowheads="1"/>
            </p:cNvSpPr>
            <p:nvPr/>
          </p:nvSpPr>
          <p:spPr bwMode="auto">
            <a:xfrm>
              <a:off x="8648" y="13258"/>
              <a:ext cx="400" cy="360"/>
            </a:xfrm>
            <a:prstGeom prst="flowChartMerge">
              <a:avLst/>
            </a:prstGeom>
            <a:solidFill>
              <a:srgbClr val="FF0000"/>
            </a:solidFill>
            <a:ln w="9525">
              <a:solidFill>
                <a:srgbClr val="00CC99"/>
              </a:solidFill>
              <a:miter lim="800000"/>
            </a:ln>
            <a:effectLst/>
          </p:spPr>
          <p:txBody>
            <a:bodyPr lIns="0" tIns="0" rIns="0" bIns="0" anchor="ctr" anchorCtr="1"/>
            <a:lstStyle/>
            <a:p>
              <a:pPr marL="342900" indent="-342900">
                <a:lnSpc>
                  <a:spcPct val="80000"/>
                </a:lnSpc>
                <a:defRPr/>
              </a:pPr>
              <a:endParaRPr lang="zh-CN" altLang="en-US" sz="1400" b="1"/>
            </a:p>
          </p:txBody>
        </p:sp>
        <p:sp>
          <p:nvSpPr>
            <p:cNvPr id="2450450" name="AutoShape 18"/>
            <p:cNvSpPr>
              <a:spLocks noChangeArrowheads="1"/>
            </p:cNvSpPr>
            <p:nvPr/>
          </p:nvSpPr>
          <p:spPr bwMode="auto">
            <a:xfrm>
              <a:off x="8686" y="14186"/>
              <a:ext cx="400" cy="360"/>
            </a:xfrm>
            <a:prstGeom prst="flowChartMerge">
              <a:avLst/>
            </a:prstGeom>
            <a:solidFill>
              <a:srgbClr val="FF0000"/>
            </a:solidFill>
            <a:ln w="9525">
              <a:solidFill>
                <a:srgbClr val="00CC99"/>
              </a:solidFill>
              <a:miter lim="800000"/>
            </a:ln>
            <a:effectLst/>
          </p:spPr>
          <p:txBody>
            <a:bodyPr lIns="0" tIns="0" rIns="0" bIns="0" anchor="ctr" anchorCtr="1"/>
            <a:lstStyle/>
            <a:p>
              <a:pPr marL="342900" indent="-342900">
                <a:lnSpc>
                  <a:spcPct val="80000"/>
                </a:lnSpc>
                <a:defRPr/>
              </a:pPr>
              <a:endParaRPr lang="zh-CN" altLang="en-US" sz="1400" b="1"/>
            </a:p>
          </p:txBody>
        </p:sp>
        <p:sp>
          <p:nvSpPr>
            <p:cNvPr id="2450451" name="AutoShape 19"/>
            <p:cNvSpPr>
              <a:spLocks noChangeArrowheads="1"/>
            </p:cNvSpPr>
            <p:nvPr/>
          </p:nvSpPr>
          <p:spPr bwMode="auto">
            <a:xfrm>
              <a:off x="3413" y="13258"/>
              <a:ext cx="976" cy="753"/>
            </a:xfrm>
            <a:prstGeom prst="flowChartMerge">
              <a:avLst/>
            </a:prstGeom>
            <a:solidFill>
              <a:srgbClr val="FF0000"/>
            </a:solidFill>
            <a:ln w="9525">
              <a:solidFill>
                <a:srgbClr val="00CC99"/>
              </a:solidFill>
              <a:miter lim="800000"/>
            </a:ln>
            <a:effectLst/>
          </p:spPr>
          <p:txBody>
            <a:bodyPr lIns="0" tIns="0" rIns="0" bIns="0" anchor="ctr" anchorCtr="1"/>
            <a:lstStyle/>
            <a:p>
              <a:pPr marL="342900" indent="-342900">
                <a:lnSpc>
                  <a:spcPct val="80000"/>
                </a:lnSpc>
                <a:defRPr/>
              </a:pPr>
              <a:endParaRPr lang="zh-CN" altLang="en-US" sz="1400" b="1"/>
            </a:p>
          </p:txBody>
        </p:sp>
        <p:sp>
          <p:nvSpPr>
            <p:cNvPr id="160833" name="Text Box 20"/>
            <p:cNvSpPr txBox="1">
              <a:spLocks noChangeArrowheads="1"/>
            </p:cNvSpPr>
            <p:nvPr/>
          </p:nvSpPr>
          <p:spPr bwMode="auto">
            <a:xfrm>
              <a:off x="3547" y="13299"/>
              <a:ext cx="720" cy="468"/>
            </a:xfrm>
            <a:prstGeom prst="rect">
              <a:avLst/>
            </a:prstGeom>
            <a:noFill/>
            <a:ln>
              <a:noFill/>
            </a:ln>
          </p:spPr>
          <p:txBody>
            <a:bodyPr lIns="0" tIns="0" rIns="0" bIns="0" anchor="ctr" anchorCtr="1"/>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400"/>
                <a:t>成品</a:t>
              </a:r>
              <a:endParaRPr lang="en-US" altLang="zh-CN" sz="1400"/>
            </a:p>
            <a:p>
              <a:pPr>
                <a:lnSpc>
                  <a:spcPct val="80000"/>
                </a:lnSpc>
              </a:pPr>
              <a:r>
                <a:rPr lang="zh-CN" altLang="en-US" sz="1400"/>
                <a:t>库存</a:t>
              </a:r>
              <a:endParaRPr lang="zh-CN" altLang="en-US" sz="1400" b="1"/>
            </a:p>
          </p:txBody>
        </p:sp>
      </p:grpSp>
      <p:grpSp>
        <p:nvGrpSpPr>
          <p:cNvPr id="2450453" name="Group 21"/>
          <p:cNvGrpSpPr>
            <a:grpSpLocks noChangeAspect="1"/>
          </p:cNvGrpSpPr>
          <p:nvPr/>
        </p:nvGrpSpPr>
        <p:grpSpPr bwMode="auto">
          <a:xfrm>
            <a:off x="1034398" y="3152329"/>
            <a:ext cx="3384550" cy="1314450"/>
            <a:chOff x="3012" y="2916"/>
            <a:chExt cx="5880" cy="2760"/>
          </a:xfrm>
        </p:grpSpPr>
        <p:sp>
          <p:nvSpPr>
            <p:cNvPr id="160805" name="AutoShape 22"/>
            <p:cNvSpPr>
              <a:spLocks noChangeAspect="1" noChangeArrowheads="1"/>
            </p:cNvSpPr>
            <p:nvPr/>
          </p:nvSpPr>
          <p:spPr bwMode="auto">
            <a:xfrm>
              <a:off x="3012" y="2916"/>
              <a:ext cx="5880" cy="2760"/>
            </a:xfrm>
            <a:prstGeom prst="rect">
              <a:avLst/>
            </a:prstGeom>
            <a:noFill/>
            <a:ln>
              <a:noFill/>
            </a:ln>
          </p:spPr>
          <p:txBody>
            <a:bodyPr/>
            <a:lstStyle/>
            <a:p>
              <a:endParaRPr lang="zh-CN" altLang="en-US"/>
            </a:p>
          </p:txBody>
        </p:sp>
        <p:sp>
          <p:nvSpPr>
            <p:cNvPr id="2450455" name="Text Box 23"/>
            <p:cNvSpPr txBox="1">
              <a:spLocks noChangeArrowheads="1"/>
            </p:cNvSpPr>
            <p:nvPr/>
          </p:nvSpPr>
          <p:spPr bwMode="auto">
            <a:xfrm>
              <a:off x="3012" y="3583"/>
              <a:ext cx="568" cy="1493"/>
            </a:xfrm>
            <a:prstGeom prst="rect">
              <a:avLst/>
            </a:prstGeom>
            <a:noFill/>
            <a:ln w="9525">
              <a:solidFill>
                <a:srgbClr val="000000"/>
              </a:solidFill>
              <a:miter lim="800000"/>
            </a:ln>
            <a:effectLst/>
          </p:spPr>
          <p:txBody>
            <a:bodyPr lIns="72000" tIns="118800" rIns="72000" bIns="0" anchor="ct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制</a:t>
              </a:r>
              <a:endParaRPr lang="en-US" altLang="zh-CN" sz="1400"/>
            </a:p>
            <a:p>
              <a:pPr algn="ctr">
                <a:lnSpc>
                  <a:spcPct val="80000"/>
                </a:lnSpc>
                <a:spcBef>
                  <a:spcPct val="20000"/>
                </a:spcBef>
                <a:defRPr/>
              </a:pPr>
              <a:r>
                <a:rPr lang="zh-CN" altLang="en-US" sz="1400"/>
                <a:t>造</a:t>
              </a:r>
              <a:endParaRPr lang="en-US" altLang="zh-CN" sz="1400"/>
            </a:p>
            <a:p>
              <a:pPr algn="ctr">
                <a:lnSpc>
                  <a:spcPct val="80000"/>
                </a:lnSpc>
                <a:spcBef>
                  <a:spcPct val="20000"/>
                </a:spcBef>
                <a:defRPr/>
              </a:pPr>
              <a:r>
                <a:rPr lang="zh-CN" altLang="en-US" sz="1400"/>
                <a:t>商</a:t>
              </a:r>
              <a:endParaRPr lang="zh-CN" altLang="en-US" sz="1400" b="1"/>
            </a:p>
          </p:txBody>
        </p:sp>
        <p:sp>
          <p:nvSpPr>
            <p:cNvPr id="2450456" name="Text Box 24"/>
            <p:cNvSpPr txBox="1">
              <a:spLocks noChangeArrowheads="1"/>
            </p:cNvSpPr>
            <p:nvPr/>
          </p:nvSpPr>
          <p:spPr bwMode="auto">
            <a:xfrm>
              <a:off x="6004" y="3417"/>
              <a:ext cx="568" cy="1783"/>
            </a:xfrm>
            <a:prstGeom prst="rect">
              <a:avLst/>
            </a:prstGeom>
            <a:noFill/>
            <a:ln w="9525">
              <a:solidFill>
                <a:srgbClr val="000000"/>
              </a:solidFill>
              <a:miter lim="800000"/>
            </a:ln>
            <a:effectLst/>
          </p:spPr>
          <p:txBody>
            <a:bodyPr lIns="72000" tIns="46800" rIns="72000" bIns="0" anchor="ct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配</a:t>
              </a:r>
              <a:endParaRPr lang="en-US" altLang="zh-CN" sz="1400"/>
            </a:p>
            <a:p>
              <a:pPr algn="ctr">
                <a:lnSpc>
                  <a:spcPct val="80000"/>
                </a:lnSpc>
                <a:spcBef>
                  <a:spcPct val="20000"/>
                </a:spcBef>
                <a:defRPr/>
              </a:pPr>
              <a:r>
                <a:rPr lang="zh-CN" altLang="en-US" sz="1400"/>
                <a:t>送</a:t>
              </a:r>
              <a:endParaRPr lang="en-US" altLang="zh-CN" sz="1400"/>
            </a:p>
            <a:p>
              <a:pPr algn="ctr">
                <a:lnSpc>
                  <a:spcPct val="80000"/>
                </a:lnSpc>
                <a:spcBef>
                  <a:spcPct val="20000"/>
                </a:spcBef>
                <a:defRPr/>
              </a:pPr>
              <a:r>
                <a:rPr lang="zh-CN" altLang="en-US" sz="1400"/>
                <a:t>中</a:t>
              </a:r>
              <a:endParaRPr lang="en-US" altLang="zh-CN" sz="1400"/>
            </a:p>
            <a:p>
              <a:pPr algn="ctr">
                <a:lnSpc>
                  <a:spcPct val="80000"/>
                </a:lnSpc>
                <a:spcBef>
                  <a:spcPct val="20000"/>
                </a:spcBef>
                <a:defRPr/>
              </a:pPr>
              <a:r>
                <a:rPr lang="zh-CN" altLang="en-US" sz="1400"/>
                <a:t>心</a:t>
              </a:r>
              <a:endParaRPr lang="zh-CN" altLang="en-US" sz="1400" b="1"/>
            </a:p>
          </p:txBody>
        </p:sp>
        <p:sp>
          <p:nvSpPr>
            <p:cNvPr id="2450457" name="AutoShape 25"/>
            <p:cNvSpPr>
              <a:spLocks noChangeArrowheads="1"/>
            </p:cNvSpPr>
            <p:nvPr/>
          </p:nvSpPr>
          <p:spPr bwMode="auto">
            <a:xfrm>
              <a:off x="5365" y="4236"/>
              <a:ext cx="640" cy="480"/>
            </a:xfrm>
            <a:prstGeom prst="flowChartMerge">
              <a:avLst/>
            </a:prstGeom>
            <a:solidFill>
              <a:srgbClr val="FF0000"/>
            </a:solidFill>
            <a:ln w="9525">
              <a:solidFill>
                <a:srgbClr val="00CC99"/>
              </a:solidFill>
              <a:miter lim="800000"/>
            </a:ln>
            <a:effectLst/>
          </p:spPr>
          <p:txBody>
            <a:bodyPr lIns="0" tIns="36000" rIns="0" bIns="0" anchor="ctr"/>
            <a:lstStyle/>
            <a:p>
              <a:pPr marL="342900" indent="-342900">
                <a:lnSpc>
                  <a:spcPct val="80000"/>
                </a:lnSpc>
                <a:defRPr/>
              </a:pPr>
              <a:endParaRPr lang="zh-CN" altLang="en-US" sz="1400" b="1"/>
            </a:p>
          </p:txBody>
        </p:sp>
        <p:sp>
          <p:nvSpPr>
            <p:cNvPr id="2450458" name="Line 26"/>
            <p:cNvSpPr>
              <a:spLocks noChangeShapeType="1"/>
            </p:cNvSpPr>
            <p:nvPr/>
          </p:nvSpPr>
          <p:spPr bwMode="auto">
            <a:xfrm flipV="1">
              <a:off x="6647" y="4356"/>
              <a:ext cx="855" cy="0"/>
            </a:xfrm>
            <a:prstGeom prst="line">
              <a:avLst/>
            </a:prstGeom>
            <a:noFill/>
            <a:ln w="9525">
              <a:solidFill>
                <a:srgbClr val="000000"/>
              </a:solidFill>
              <a:round/>
              <a:tailEnd type="triangle" w="med" len="med"/>
            </a:ln>
            <a:effectLst/>
          </p:spPr>
          <p:txBody>
            <a:bodyPr anchor="ctr"/>
            <a:lstStyle/>
            <a:p>
              <a:pPr>
                <a:defRPr/>
              </a:pPr>
              <a:endParaRPr lang="zh-CN" altLang="en-US"/>
            </a:p>
          </p:txBody>
        </p:sp>
        <p:sp>
          <p:nvSpPr>
            <p:cNvPr id="2450459" name="Text Box 27"/>
            <p:cNvSpPr txBox="1">
              <a:spLocks noChangeArrowheads="1"/>
            </p:cNvSpPr>
            <p:nvPr/>
          </p:nvSpPr>
          <p:spPr bwMode="auto">
            <a:xfrm>
              <a:off x="7610" y="4116"/>
              <a:ext cx="1134" cy="430"/>
            </a:xfrm>
            <a:prstGeom prst="rect">
              <a:avLst/>
            </a:prstGeom>
            <a:noFill/>
            <a:ln w="9525">
              <a:solidFill>
                <a:srgbClr val="000000"/>
              </a:solidFill>
              <a:miter lim="800000"/>
            </a:ln>
            <a:effectLst/>
          </p:spPr>
          <p:txBody>
            <a:bodyPr lIns="0" rIns="0" bIns="0" anchor="ct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60" name="Text Box 28"/>
            <p:cNvSpPr txBox="1">
              <a:spLocks noChangeArrowheads="1"/>
            </p:cNvSpPr>
            <p:nvPr/>
          </p:nvSpPr>
          <p:spPr bwMode="auto">
            <a:xfrm>
              <a:off x="7610" y="3066"/>
              <a:ext cx="1134" cy="430"/>
            </a:xfrm>
            <a:prstGeom prst="rect">
              <a:avLst/>
            </a:prstGeom>
            <a:noFill/>
            <a:ln w="9525">
              <a:solidFill>
                <a:srgbClr val="000000"/>
              </a:solidFill>
              <a:miter lim="800000"/>
            </a:ln>
            <a:effectLst/>
          </p:spPr>
          <p:txBody>
            <a:bodyPr lIns="0" tIns="0" rIns="0" bIns="0" anchor="ctr" anchorCtr="1"/>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61" name="Text Box 29"/>
            <p:cNvSpPr txBox="1">
              <a:spLocks noChangeArrowheads="1"/>
            </p:cNvSpPr>
            <p:nvPr/>
          </p:nvSpPr>
          <p:spPr bwMode="auto">
            <a:xfrm>
              <a:off x="7610" y="5076"/>
              <a:ext cx="1134" cy="430"/>
            </a:xfrm>
            <a:prstGeom prst="rect">
              <a:avLst/>
            </a:prstGeom>
            <a:noFill/>
            <a:ln w="9525">
              <a:solidFill>
                <a:srgbClr val="000000"/>
              </a:solidFill>
              <a:miter lim="800000"/>
            </a:ln>
            <a:effectLst/>
          </p:spPr>
          <p:txBody>
            <a:bodyPr lIns="0" rIns="0" bIns="0" anchor="ct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80000"/>
                </a:lnSpc>
                <a:spcBef>
                  <a:spcPct val="20000"/>
                </a:spcBef>
                <a:defRPr/>
              </a:pPr>
              <a:r>
                <a:rPr lang="zh-CN" altLang="en-US" sz="1400"/>
                <a:t>零售商</a:t>
              </a:r>
              <a:endParaRPr lang="zh-CN" altLang="en-US" sz="1400" b="1"/>
            </a:p>
          </p:txBody>
        </p:sp>
        <p:sp>
          <p:nvSpPr>
            <p:cNvPr id="2450462" name="Line 30"/>
            <p:cNvSpPr>
              <a:spLocks noChangeShapeType="1"/>
            </p:cNvSpPr>
            <p:nvPr/>
          </p:nvSpPr>
          <p:spPr bwMode="auto">
            <a:xfrm flipV="1">
              <a:off x="6647" y="3276"/>
              <a:ext cx="963" cy="1080"/>
            </a:xfrm>
            <a:prstGeom prst="line">
              <a:avLst/>
            </a:prstGeom>
            <a:noFill/>
            <a:ln w="9525">
              <a:solidFill>
                <a:srgbClr val="000000"/>
              </a:solidFill>
              <a:round/>
              <a:tailEnd type="triangle" w="med" len="med"/>
            </a:ln>
            <a:effectLst/>
          </p:spPr>
          <p:txBody>
            <a:bodyPr anchor="ctr"/>
            <a:lstStyle/>
            <a:p>
              <a:pPr>
                <a:defRPr/>
              </a:pPr>
              <a:endParaRPr lang="zh-CN" altLang="en-US"/>
            </a:p>
          </p:txBody>
        </p:sp>
        <p:sp>
          <p:nvSpPr>
            <p:cNvPr id="2450463" name="Line 31"/>
            <p:cNvSpPr>
              <a:spLocks noChangeShapeType="1"/>
            </p:cNvSpPr>
            <p:nvPr/>
          </p:nvSpPr>
          <p:spPr bwMode="auto">
            <a:xfrm>
              <a:off x="6647" y="4356"/>
              <a:ext cx="924" cy="960"/>
            </a:xfrm>
            <a:prstGeom prst="line">
              <a:avLst/>
            </a:prstGeom>
            <a:noFill/>
            <a:ln w="9525">
              <a:solidFill>
                <a:srgbClr val="000000"/>
              </a:solidFill>
              <a:round/>
              <a:tailEnd type="triangle" w="med" len="med"/>
            </a:ln>
            <a:effectLst/>
          </p:spPr>
          <p:txBody>
            <a:bodyPr anchor="ctr"/>
            <a:lstStyle/>
            <a:p>
              <a:pPr>
                <a:defRPr/>
              </a:pPr>
              <a:endParaRPr lang="zh-CN" altLang="en-US"/>
            </a:p>
          </p:txBody>
        </p:sp>
        <p:sp>
          <p:nvSpPr>
            <p:cNvPr id="2450464" name="AutoShape 32"/>
            <p:cNvSpPr>
              <a:spLocks noChangeArrowheads="1"/>
            </p:cNvSpPr>
            <p:nvPr/>
          </p:nvSpPr>
          <p:spPr bwMode="auto">
            <a:xfrm>
              <a:off x="3553" y="4033"/>
              <a:ext cx="976" cy="757"/>
            </a:xfrm>
            <a:prstGeom prst="flowChartMerge">
              <a:avLst/>
            </a:prstGeom>
            <a:solidFill>
              <a:srgbClr val="FF0000"/>
            </a:solidFill>
            <a:ln w="9525">
              <a:solidFill>
                <a:srgbClr val="00CC99"/>
              </a:solidFill>
              <a:miter lim="800000"/>
            </a:ln>
            <a:effectLst/>
          </p:spPr>
          <p:txBody>
            <a:bodyPr lIns="0" tIns="0" rIns="0" bIns="0" anchor="ctr"/>
            <a:lstStyle/>
            <a:p>
              <a:pPr marL="342900" indent="-342900">
                <a:lnSpc>
                  <a:spcPct val="80000"/>
                </a:lnSpc>
                <a:defRPr/>
              </a:pPr>
              <a:endParaRPr lang="zh-CN" altLang="en-US" sz="1400" b="1"/>
            </a:p>
          </p:txBody>
        </p:sp>
        <p:sp>
          <p:nvSpPr>
            <p:cNvPr id="2450465" name="Line 33"/>
            <p:cNvSpPr>
              <a:spLocks noChangeShapeType="1"/>
            </p:cNvSpPr>
            <p:nvPr/>
          </p:nvSpPr>
          <p:spPr bwMode="auto">
            <a:xfrm flipV="1">
              <a:off x="4350" y="4463"/>
              <a:ext cx="913" cy="3"/>
            </a:xfrm>
            <a:prstGeom prst="line">
              <a:avLst/>
            </a:prstGeom>
            <a:noFill/>
            <a:ln w="38100">
              <a:solidFill>
                <a:srgbClr val="000000"/>
              </a:solidFill>
              <a:round/>
              <a:tailEnd type="triangle" w="med" len="med"/>
            </a:ln>
            <a:effectLst/>
          </p:spPr>
          <p:txBody>
            <a:bodyPr anchor="ctr"/>
            <a:lstStyle/>
            <a:p>
              <a:pPr>
                <a:defRPr/>
              </a:pPr>
              <a:endParaRPr lang="zh-CN" altLang="en-US"/>
            </a:p>
          </p:txBody>
        </p:sp>
        <p:sp>
          <p:nvSpPr>
            <p:cNvPr id="160817" name="Text Box 34"/>
            <p:cNvSpPr txBox="1">
              <a:spLocks noChangeArrowheads="1"/>
            </p:cNvSpPr>
            <p:nvPr/>
          </p:nvSpPr>
          <p:spPr bwMode="auto">
            <a:xfrm>
              <a:off x="3687" y="4074"/>
              <a:ext cx="720" cy="468"/>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pPr>
              <a:r>
                <a:rPr lang="zh-CN" altLang="en-US" sz="1400"/>
                <a:t>成品</a:t>
              </a:r>
              <a:endParaRPr lang="en-US" altLang="zh-CN" sz="1400"/>
            </a:p>
            <a:p>
              <a:pPr>
                <a:lnSpc>
                  <a:spcPct val="80000"/>
                </a:lnSpc>
              </a:pPr>
              <a:r>
                <a:rPr lang="zh-CN" altLang="en-US" sz="1400"/>
                <a:t>库存</a:t>
              </a:r>
              <a:endParaRPr lang="en-US" altLang="zh-CN" sz="1400"/>
            </a:p>
            <a:p>
              <a:pPr>
                <a:lnSpc>
                  <a:spcPct val="80000"/>
                </a:lnSpc>
              </a:pPr>
              <a:endParaRPr lang="zh-CN" altLang="en-US" sz="1400" b="1"/>
            </a:p>
          </p:txBody>
        </p:sp>
      </p:grpSp>
    </p:spTree>
    <p:extLst>
      <p:ext uri="{BB962C8B-B14F-4D97-AF65-F5344CB8AC3E}">
        <p14:creationId xmlns:p14="http://schemas.microsoft.com/office/powerpoint/2010/main" val="3539407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450436"/>
                                        </p:tgtEl>
                                        <p:attrNameLst>
                                          <p:attrName>style.visibility</p:attrName>
                                        </p:attrNameLst>
                                      </p:cBhvr>
                                      <p:to>
                                        <p:strVal val="visible"/>
                                      </p:to>
                                    </p:set>
                                    <p:anim calcmode="lin" valueType="num">
                                      <p:cBhvr additive="base">
                                        <p:cTn id="7" dur="500" fill="hold"/>
                                        <p:tgtEl>
                                          <p:spTgt spid="2450436"/>
                                        </p:tgtEl>
                                        <p:attrNameLst>
                                          <p:attrName>ppt_x</p:attrName>
                                        </p:attrNameLst>
                                      </p:cBhvr>
                                      <p:tavLst>
                                        <p:tav tm="0">
                                          <p:val>
                                            <p:strVal val="#ppt_x"/>
                                          </p:val>
                                        </p:tav>
                                        <p:tav tm="100000">
                                          <p:val>
                                            <p:strVal val="#ppt_x"/>
                                          </p:val>
                                        </p:tav>
                                      </p:tavLst>
                                    </p:anim>
                                    <p:anim calcmode="lin" valueType="num">
                                      <p:cBhvr additive="base">
                                        <p:cTn id="8" dur="500" fill="hold"/>
                                        <p:tgtEl>
                                          <p:spTgt spid="245043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450435">
                                            <p:txEl>
                                              <p:pRg st="5" end="5"/>
                                            </p:txEl>
                                          </p:spTgt>
                                        </p:tgtEl>
                                        <p:attrNameLst>
                                          <p:attrName>style.visibility</p:attrName>
                                        </p:attrNameLst>
                                      </p:cBhvr>
                                      <p:to>
                                        <p:strVal val="visible"/>
                                      </p:to>
                                    </p:set>
                                    <p:anim calcmode="lin" valueType="num">
                                      <p:cBhvr additive="base">
                                        <p:cTn id="12" dur="500" fill="hold"/>
                                        <p:tgtEl>
                                          <p:spTgt spid="2450435">
                                            <p:txEl>
                                              <p:pRg st="5" end="5"/>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450435">
                                            <p:txEl>
                                              <p:pRg st="5" end="5"/>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450453"/>
                                        </p:tgtEl>
                                        <p:attrNameLst>
                                          <p:attrName>style.visibility</p:attrName>
                                        </p:attrNameLst>
                                      </p:cBhvr>
                                      <p:to>
                                        <p:strVal val="visible"/>
                                      </p:to>
                                    </p:set>
                                    <p:anim calcmode="lin" valueType="num">
                                      <p:cBhvr additive="base">
                                        <p:cTn id="17" dur="500" fill="hold"/>
                                        <p:tgtEl>
                                          <p:spTgt spid="2450453"/>
                                        </p:tgtEl>
                                        <p:attrNameLst>
                                          <p:attrName>ppt_x</p:attrName>
                                        </p:attrNameLst>
                                      </p:cBhvr>
                                      <p:tavLst>
                                        <p:tav tm="0">
                                          <p:val>
                                            <p:strVal val="#ppt_x"/>
                                          </p:val>
                                        </p:tav>
                                        <p:tav tm="100000">
                                          <p:val>
                                            <p:strVal val="#ppt_x"/>
                                          </p:val>
                                        </p:tav>
                                      </p:tavLst>
                                    </p:anim>
                                    <p:anim calcmode="lin" valueType="num">
                                      <p:cBhvr additive="base">
                                        <p:cTn id="18" dur="500" fill="hold"/>
                                        <p:tgtEl>
                                          <p:spTgt spid="245045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450435">
                                            <p:txEl>
                                              <p:pRg st="10" end="10"/>
                                            </p:txEl>
                                          </p:spTgt>
                                        </p:tgtEl>
                                        <p:attrNameLst>
                                          <p:attrName>style.visibility</p:attrName>
                                        </p:attrNameLst>
                                      </p:cBhvr>
                                      <p:to>
                                        <p:strVal val="visible"/>
                                      </p:to>
                                    </p:set>
                                    <p:anim calcmode="lin" valueType="num">
                                      <p:cBhvr additive="base">
                                        <p:cTn id="23" dur="500" fill="hold"/>
                                        <p:tgtEl>
                                          <p:spTgt spid="2450435">
                                            <p:txEl>
                                              <p:pRg st="10" end="1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50435">
                                            <p:txEl>
                                              <p:pRg st="10" end="10"/>
                                            </p:txEl>
                                          </p:spTgt>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2" presetClass="entr" presetSubtype="4" fill="hold" nodeType="afterEffect">
                                  <p:stCondLst>
                                    <p:cond delay="0"/>
                                  </p:stCondLst>
                                  <p:childTnLst>
                                    <p:set>
                                      <p:cBhvr>
                                        <p:cTn id="27" dur="1" fill="hold">
                                          <p:stCondLst>
                                            <p:cond delay="0"/>
                                          </p:stCondLst>
                                        </p:cTn>
                                        <p:tgtEl>
                                          <p:spTgt spid="2450435">
                                            <p:txEl>
                                              <p:pRg st="11" end="11"/>
                                            </p:txEl>
                                          </p:spTgt>
                                        </p:tgtEl>
                                        <p:attrNameLst>
                                          <p:attrName>style.visibility</p:attrName>
                                        </p:attrNameLst>
                                      </p:cBhvr>
                                      <p:to>
                                        <p:strVal val="visible"/>
                                      </p:to>
                                    </p:set>
                                    <p:anim calcmode="lin" valueType="num">
                                      <p:cBhvr additive="base">
                                        <p:cTn id="28" dur="500" fill="hold"/>
                                        <p:tgtEl>
                                          <p:spTgt spid="2450435">
                                            <p:txEl>
                                              <p:pRg st="11" end="11"/>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450435">
                                            <p:txEl>
                                              <p:pRg st="11" end="11"/>
                                            </p:txEl>
                                          </p:spTgt>
                                        </p:tgtEl>
                                        <p:attrNameLst>
                                          <p:attrName>ppt_y</p:attrName>
                                        </p:attrNameLst>
                                      </p:cBhvr>
                                      <p:tavLst>
                                        <p:tav tm="0">
                                          <p:val>
                                            <p:strVal val="1+#ppt_h/2"/>
                                          </p:val>
                                        </p:tav>
                                        <p:tav tm="100000">
                                          <p:val>
                                            <p:strVal val="#ppt_y"/>
                                          </p:val>
                                        </p:tav>
                                      </p:tavLst>
                                    </p:anim>
                                  </p:childTnLst>
                                </p:cTn>
                              </p:par>
                            </p:childTnLst>
                          </p:cTn>
                        </p:par>
                        <p:par>
                          <p:cTn id="30" fill="hold">
                            <p:stCondLst>
                              <p:cond delay="1000"/>
                            </p:stCondLst>
                            <p:childTnLst>
                              <p:par>
                                <p:cTn id="31" presetID="2" presetClass="entr" presetSubtype="4" fill="hold" nodeType="afterEffect">
                                  <p:stCondLst>
                                    <p:cond delay="0"/>
                                  </p:stCondLst>
                                  <p:childTnLst>
                                    <p:set>
                                      <p:cBhvr>
                                        <p:cTn id="32" dur="1" fill="hold">
                                          <p:stCondLst>
                                            <p:cond delay="0"/>
                                          </p:stCondLst>
                                        </p:cTn>
                                        <p:tgtEl>
                                          <p:spTgt spid="2450435">
                                            <p:txEl>
                                              <p:pRg st="12" end="12"/>
                                            </p:txEl>
                                          </p:spTgt>
                                        </p:tgtEl>
                                        <p:attrNameLst>
                                          <p:attrName>style.visibility</p:attrName>
                                        </p:attrNameLst>
                                      </p:cBhvr>
                                      <p:to>
                                        <p:strVal val="visible"/>
                                      </p:to>
                                    </p:set>
                                    <p:anim calcmode="lin" valueType="num">
                                      <p:cBhvr additive="base">
                                        <p:cTn id="33" dur="500" fill="hold"/>
                                        <p:tgtEl>
                                          <p:spTgt spid="2450435">
                                            <p:txEl>
                                              <p:pRg st="12" end="1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450435">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幻灯片编号占位符 5"/>
          <p:cNvSpPr>
            <a:spLocks noGrp="1"/>
          </p:cNvSpPr>
          <p:nvPr>
            <p:ph type="sldNum" sz="quarter" idx="12"/>
          </p:nvPr>
        </p:nvSpPr>
        <p:spPr/>
        <p:txBody>
          <a:bodyPr/>
          <a:lstStyle/>
          <a:p>
            <a:pPr>
              <a:defRPr/>
            </a:pPr>
            <a:fld id="{C761ABF2-69C3-C348-9B38-57BF00EE66B4}" type="slidenum">
              <a:rPr lang="en-US" altLang="zh-CN"/>
              <a:t>123</a:t>
            </a:fld>
            <a:endParaRPr lang="en-US" altLang="zh-CN"/>
          </a:p>
        </p:txBody>
      </p:sp>
      <p:sp>
        <p:nvSpPr>
          <p:cNvPr id="2452482" name="Rectangle 2"/>
          <p:cNvSpPr>
            <a:spLocks noGrp="1" noChangeArrowheads="1"/>
          </p:cNvSpPr>
          <p:nvPr>
            <p:ph type="title"/>
          </p:nvPr>
        </p:nvSpPr>
        <p:spPr/>
        <p:txBody>
          <a:bodyPr/>
          <a:lstStyle/>
          <a:p>
            <a:pPr>
              <a:defRPr/>
            </a:pPr>
            <a:r>
              <a:rPr lang="zh-CN" altLang="en-US" dirty="0">
                <a:latin typeface="宋体" panose="02010600030101010101" pitchFamily="2" charset="-122"/>
                <a:sym typeface="+mn-ea"/>
              </a:rPr>
              <a:t>第三节 分销链仓储配送管理</a:t>
            </a:r>
            <a:endParaRPr lang="zh-CN" altLang="en-US" dirty="0">
              <a:latin typeface="宋体" panose="02010600030101010101" pitchFamily="2" charset="-122"/>
            </a:endParaRPr>
          </a:p>
        </p:txBody>
      </p:sp>
      <p:sp>
        <p:nvSpPr>
          <p:cNvPr id="2452483" name="Rectangle 3"/>
          <p:cNvSpPr>
            <a:spLocks noGrp="1" noChangeArrowheads="1"/>
          </p:cNvSpPr>
          <p:nvPr>
            <p:ph type="body" idx="1"/>
          </p:nvPr>
        </p:nvSpPr>
        <p:spPr>
          <a:xfrm>
            <a:off x="231349" y="692696"/>
            <a:ext cx="8686800" cy="5334000"/>
          </a:xfrm>
        </p:spPr>
        <p:txBody>
          <a:bodyPr/>
          <a:lstStyle/>
          <a:p>
            <a:pPr>
              <a:lnSpc>
                <a:spcPct val="80000"/>
              </a:lnSpc>
            </a:pPr>
            <a:r>
              <a:rPr lang="zh-CN" altLang="en-US">
                <a:latin typeface="Times New Roman" panose="02020603050405020304" charset="0"/>
                <a:ea typeface="黑体" panose="02010609060101010101" charset="-122"/>
                <a:cs typeface="黑体" panose="02010609060101010101" charset="-122"/>
              </a:rPr>
              <a:t>库存应设置在哪里？</a:t>
            </a:r>
            <a:r>
              <a:rPr lang="zh-CN" altLang="en-US" sz="2200">
                <a:latin typeface="Times New Roman" panose="02020603050405020304" charset="0"/>
                <a:ea typeface="宋体" panose="02010600030101010101" pitchFamily="2" charset="-122"/>
                <a:cs typeface="宋体" panose="02010600030101010101" pitchFamily="2" charset="-122"/>
              </a:rPr>
              <a:t>需求预测：市场</a:t>
            </a:r>
            <a:r>
              <a:rPr lang="en-US" altLang="zh-CN" sz="2200">
                <a:latin typeface="Times New Roman" panose="02020603050405020304" charset="0"/>
                <a:ea typeface="宋体" panose="02010600030101010101" pitchFamily="2" charset="-122"/>
                <a:cs typeface="宋体" panose="02010600030101010101" pitchFamily="2" charset="-122"/>
              </a:rPr>
              <a:t> I  800/</a:t>
            </a:r>
            <a:r>
              <a:rPr lang="zh-CN" altLang="en-US" sz="2200">
                <a:latin typeface="Times New Roman" panose="02020603050405020304" charset="0"/>
                <a:ea typeface="宋体" panose="02010600030101010101" pitchFamily="2" charset="-122"/>
                <a:cs typeface="宋体" panose="02010600030101010101" pitchFamily="2" charset="-122"/>
              </a:rPr>
              <a:t>月，市场</a:t>
            </a:r>
            <a:r>
              <a:rPr lang="en-US" altLang="zh-CN" sz="2200">
                <a:latin typeface="Times New Roman" panose="02020603050405020304" charset="0"/>
                <a:ea typeface="宋体" panose="02010600030101010101" pitchFamily="2" charset="-122"/>
                <a:cs typeface="宋体" panose="02010600030101010101" pitchFamily="2" charset="-122"/>
              </a:rPr>
              <a:t>II  700 /</a:t>
            </a:r>
            <a:r>
              <a:rPr lang="zh-CN" altLang="en-US" sz="2200">
                <a:latin typeface="Times New Roman" panose="02020603050405020304" charset="0"/>
                <a:ea typeface="宋体" panose="02010600030101010101" pitchFamily="2" charset="-122"/>
                <a:cs typeface="宋体" panose="02010600030101010101" pitchFamily="2" charset="-122"/>
              </a:rPr>
              <a:t>月</a:t>
            </a:r>
            <a:endParaRPr lang="en-US" altLang="zh-CN" sz="2200">
              <a:latin typeface="Times New Roman" panose="02020603050405020304" charset="0"/>
              <a:ea typeface="宋体" panose="02010600030101010101" pitchFamily="2" charset="-122"/>
              <a:cs typeface="宋体" panose="02010600030101010101" pitchFamily="2" charset="-122"/>
            </a:endParaRPr>
          </a:p>
          <a:p>
            <a:pPr lvl="1">
              <a:lnSpc>
                <a:spcPct val="80000"/>
              </a:lnSpc>
            </a:pPr>
            <a:r>
              <a:rPr lang="zh-CN" altLang="en-US">
                <a:latin typeface="Times New Roman" panose="02020603050405020304" charset="0"/>
                <a:ea typeface="黑体" panose="02010609060101010101" charset="-122"/>
                <a:cs typeface="黑体" panose="02010609060101010101" charset="-122"/>
              </a:rPr>
              <a:t>基于需求预测的补货模式</a:t>
            </a: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endParaRPr lang="en-US" altLang="zh-CN" sz="2000">
              <a:latin typeface="Times New Roman" panose="02020603050405020304" charset="0"/>
              <a:ea typeface="黑体" panose="02010609060101010101" charset="-122"/>
              <a:cs typeface="黑体" panose="02010609060101010101" charset="-122"/>
            </a:endParaRPr>
          </a:p>
          <a:p>
            <a:pPr lvl="1">
              <a:lnSpc>
                <a:spcPct val="80000"/>
              </a:lnSpc>
            </a:pPr>
            <a:r>
              <a:rPr lang="zh-CN" altLang="en-US">
                <a:latin typeface="Times New Roman" panose="02020603050405020304" charset="0"/>
                <a:ea typeface="黑体" panose="02010609060101010101" charset="-122"/>
                <a:cs typeface="黑体" panose="02010609060101010101" charset="-122"/>
              </a:rPr>
              <a:t>基于需求导向的补货模式</a:t>
            </a:r>
            <a:endParaRPr lang="en-US" altLang="zh-CN">
              <a:latin typeface="Times New Roman" panose="02020603050405020304" charset="0"/>
              <a:ea typeface="黑体" panose="02010609060101010101" charset="-122"/>
              <a:cs typeface="黑体" panose="02010609060101010101" charset="-122"/>
            </a:endParaRPr>
          </a:p>
          <a:p>
            <a:pPr lvl="2">
              <a:lnSpc>
                <a:spcPct val="80000"/>
              </a:lnSpc>
            </a:pPr>
            <a:r>
              <a:rPr lang="zh-CN" altLang="en-US" sz="2000">
                <a:latin typeface="Times New Roman" panose="02020603050405020304" charset="0"/>
              </a:rPr>
              <a:t>小批量多频次补货</a:t>
            </a:r>
            <a:endParaRPr lang="en-US" altLang="zh-CN" sz="2000">
              <a:latin typeface="Times New Roman" panose="02020603050405020304" charset="0"/>
            </a:endParaRPr>
          </a:p>
          <a:p>
            <a:pPr lvl="2">
              <a:lnSpc>
                <a:spcPct val="80000"/>
              </a:lnSpc>
            </a:pPr>
            <a:r>
              <a:rPr lang="zh-CN" altLang="en-US" sz="2000">
                <a:latin typeface="Times New Roman" panose="02020603050405020304" charset="0"/>
              </a:rPr>
              <a:t>周</a:t>
            </a:r>
            <a:r>
              <a:rPr lang="en-US" altLang="zh-CN" sz="2000">
                <a:latin typeface="Times New Roman" panose="02020603050405020304" charset="0"/>
              </a:rPr>
              <a:t>/</a:t>
            </a:r>
            <a:r>
              <a:rPr lang="zh-CN" altLang="en-US" sz="2000">
                <a:latin typeface="Times New Roman" panose="02020603050405020304" charset="0"/>
              </a:rPr>
              <a:t>日需求补货</a:t>
            </a:r>
            <a:r>
              <a:rPr lang="en-US" altLang="zh-CN" sz="2000">
                <a:latin typeface="Times New Roman" panose="02020603050405020304" charset="0"/>
              </a:rPr>
              <a:t>(</a:t>
            </a:r>
            <a:r>
              <a:rPr lang="zh-CN" altLang="en-US" sz="2000">
                <a:latin typeface="Times New Roman" panose="02020603050405020304" charset="0"/>
              </a:rPr>
              <a:t>消耗多少补货多少</a:t>
            </a:r>
            <a:r>
              <a:rPr lang="en-US" altLang="zh-CN" sz="2000">
                <a:latin typeface="Times New Roman" panose="02020603050405020304" charset="0"/>
              </a:rPr>
              <a:t>)</a:t>
            </a:r>
          </a:p>
        </p:txBody>
      </p:sp>
      <p:grpSp>
        <p:nvGrpSpPr>
          <p:cNvPr id="2452484" name="Group 4"/>
          <p:cNvGrpSpPr/>
          <p:nvPr/>
        </p:nvGrpSpPr>
        <p:grpSpPr bwMode="auto">
          <a:xfrm>
            <a:off x="231349" y="1484858"/>
            <a:ext cx="2808288" cy="1222375"/>
            <a:chOff x="113" y="1405"/>
            <a:chExt cx="1905" cy="952"/>
          </a:xfrm>
        </p:grpSpPr>
        <p:sp>
          <p:nvSpPr>
            <p:cNvPr id="2452485" name="Rectangle 5"/>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928" name="Group 6"/>
            <p:cNvGrpSpPr/>
            <p:nvPr/>
          </p:nvGrpSpPr>
          <p:grpSpPr bwMode="auto">
            <a:xfrm>
              <a:off x="159" y="1434"/>
              <a:ext cx="1791" cy="907"/>
              <a:chOff x="159" y="1434"/>
              <a:chExt cx="1791" cy="907"/>
            </a:xfrm>
          </p:grpSpPr>
          <p:sp>
            <p:nvSpPr>
              <p:cNvPr id="2452487" name="Oval 7"/>
              <p:cNvSpPr>
                <a:spLocks noChangeArrowheads="1"/>
              </p:cNvSpPr>
              <p:nvPr/>
            </p:nvSpPr>
            <p:spPr bwMode="auto">
              <a:xfrm>
                <a:off x="978" y="2112"/>
                <a:ext cx="449" cy="226"/>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endParaRPr lang="zh-CN" altLang="en-US" sz="1800" b="1">
                  <a:latin typeface="Tahoma" panose="020B0604030504040204" charset="0"/>
                </a:endParaRPr>
              </a:p>
            </p:txBody>
          </p:sp>
          <p:sp>
            <p:nvSpPr>
              <p:cNvPr id="2452488" name="Oval 8"/>
              <p:cNvSpPr>
                <a:spLocks noChangeArrowheads="1"/>
              </p:cNvSpPr>
              <p:nvPr/>
            </p:nvSpPr>
            <p:spPr bwMode="auto">
              <a:xfrm>
                <a:off x="159" y="1887"/>
                <a:ext cx="453" cy="225"/>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ea typeface="DFKai-SB" charset="0"/>
                    <a:cs typeface="DFKai-SB" charset="0"/>
                  </a:rPr>
                  <a:t>1</a:t>
                </a:r>
                <a:r>
                  <a:rPr lang="en-US" altLang="zh-CN" sz="1800" b="1">
                    <a:latin typeface="Tahoma" panose="020B0604030504040204" charset="0"/>
                  </a:rPr>
                  <a:t>5</a:t>
                </a:r>
                <a:r>
                  <a:rPr lang="en-US" altLang="zh-CN" sz="1800" b="1">
                    <a:latin typeface="Tahoma" panose="020B0604030504040204" charset="0"/>
                    <a:ea typeface="DFKai-SB" charset="0"/>
                    <a:cs typeface="DFKai-SB" charset="0"/>
                  </a:rPr>
                  <a:t>00</a:t>
                </a:r>
              </a:p>
            </p:txBody>
          </p:sp>
          <p:sp>
            <p:nvSpPr>
              <p:cNvPr id="2452489" name="Oval 9"/>
              <p:cNvSpPr>
                <a:spLocks noChangeArrowheads="1"/>
              </p:cNvSpPr>
              <p:nvPr/>
            </p:nvSpPr>
            <p:spPr bwMode="auto">
              <a:xfrm>
                <a:off x="978" y="1704"/>
                <a:ext cx="453" cy="225"/>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endParaRPr lang="zh-CN" altLang="en-US" sz="1800" b="1">
                  <a:latin typeface="Tahoma" panose="020B0604030504040204" charset="0"/>
                  <a:cs typeface="DFKai-SB" charset="0"/>
                </a:endParaRPr>
              </a:p>
            </p:txBody>
          </p:sp>
          <p:sp>
            <p:nvSpPr>
              <p:cNvPr id="2452490" name="Oval 10"/>
              <p:cNvSpPr>
                <a:spLocks noChangeArrowheads="1"/>
              </p:cNvSpPr>
              <p:nvPr/>
            </p:nvSpPr>
            <p:spPr bwMode="auto">
              <a:xfrm>
                <a:off x="272" y="1436"/>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491" name="Oval 11"/>
              <p:cNvSpPr>
                <a:spLocks noChangeArrowheads="1"/>
              </p:cNvSpPr>
              <p:nvPr/>
            </p:nvSpPr>
            <p:spPr bwMode="auto">
              <a:xfrm>
                <a:off x="884" y="1431"/>
                <a:ext cx="584" cy="225"/>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492" name="Oval 12"/>
              <p:cNvSpPr>
                <a:spLocks noChangeArrowheads="1"/>
              </p:cNvSpPr>
              <p:nvPr/>
            </p:nvSpPr>
            <p:spPr bwMode="auto">
              <a:xfrm>
                <a:off x="1610" y="1431"/>
                <a:ext cx="340" cy="225"/>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493" name="Line 13"/>
              <p:cNvSpPr>
                <a:spLocks noChangeShapeType="1"/>
              </p:cNvSpPr>
              <p:nvPr/>
            </p:nvSpPr>
            <p:spPr bwMode="auto">
              <a:xfrm flipV="1">
                <a:off x="614" y="1845"/>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494" name="Line 14"/>
              <p:cNvSpPr>
                <a:spLocks noChangeShapeType="1"/>
              </p:cNvSpPr>
              <p:nvPr/>
            </p:nvSpPr>
            <p:spPr bwMode="auto">
              <a:xfrm>
                <a:off x="586" y="2048"/>
                <a:ext cx="364" cy="182"/>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grpSp>
        <p:nvGrpSpPr>
          <p:cNvPr id="2452495" name="Group 15"/>
          <p:cNvGrpSpPr/>
          <p:nvPr/>
        </p:nvGrpSpPr>
        <p:grpSpPr bwMode="auto">
          <a:xfrm>
            <a:off x="3112662" y="1483271"/>
            <a:ext cx="2808287" cy="1223962"/>
            <a:chOff x="1927" y="1389"/>
            <a:chExt cx="1769" cy="952"/>
          </a:xfrm>
        </p:grpSpPr>
        <p:grpSp>
          <p:nvGrpSpPr>
            <p:cNvPr id="162915" name="Group 16"/>
            <p:cNvGrpSpPr/>
            <p:nvPr/>
          </p:nvGrpSpPr>
          <p:grpSpPr bwMode="auto">
            <a:xfrm>
              <a:off x="1927" y="1389"/>
              <a:ext cx="1769" cy="952"/>
              <a:chOff x="113" y="1405"/>
              <a:chExt cx="1905" cy="952"/>
            </a:xfrm>
          </p:grpSpPr>
          <p:sp>
            <p:nvSpPr>
              <p:cNvPr id="2452497" name="Rectangle 17"/>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918" name="Group 18"/>
              <p:cNvGrpSpPr/>
              <p:nvPr/>
            </p:nvGrpSpPr>
            <p:grpSpPr bwMode="auto">
              <a:xfrm>
                <a:off x="159" y="1434"/>
                <a:ext cx="1791" cy="907"/>
                <a:chOff x="159" y="1434"/>
                <a:chExt cx="1791" cy="907"/>
              </a:xfrm>
            </p:grpSpPr>
            <p:sp>
              <p:nvSpPr>
                <p:cNvPr id="2452499" name="Oval 19"/>
                <p:cNvSpPr>
                  <a:spLocks noChangeArrowheads="1"/>
                </p:cNvSpPr>
                <p:nvPr/>
              </p:nvSpPr>
              <p:spPr bwMode="auto">
                <a:xfrm>
                  <a:off x="978" y="2114"/>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700</a:t>
                  </a:r>
                </a:p>
              </p:txBody>
            </p:sp>
            <p:sp>
              <p:nvSpPr>
                <p:cNvPr id="2452500" name="Oval 20"/>
                <p:cNvSpPr>
                  <a:spLocks noChangeArrowheads="1"/>
                </p:cNvSpPr>
                <p:nvPr/>
              </p:nvSpPr>
              <p:spPr bwMode="auto">
                <a:xfrm>
                  <a:off x="159" y="1888"/>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TW" sz="1800" b="1">
                      <a:latin typeface="Tahoma" panose="020B0604030504040204" charset="0"/>
                      <a:ea typeface="DFKai-SB" charset="0"/>
                      <a:cs typeface="DFKai-SB" charset="0"/>
                    </a:rPr>
                    <a:t>0</a:t>
                  </a:r>
                </a:p>
              </p:txBody>
            </p:sp>
            <p:sp>
              <p:nvSpPr>
                <p:cNvPr id="2452501" name="Oval 21"/>
                <p:cNvSpPr>
                  <a:spLocks noChangeArrowheads="1"/>
                </p:cNvSpPr>
                <p:nvPr/>
              </p:nvSpPr>
              <p:spPr bwMode="auto">
                <a:xfrm>
                  <a:off x="978" y="1705"/>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800</a:t>
                  </a:r>
                </a:p>
              </p:txBody>
            </p:sp>
            <p:sp>
              <p:nvSpPr>
                <p:cNvPr id="2452502" name="Oval 22"/>
                <p:cNvSpPr>
                  <a:spLocks noChangeArrowheads="1"/>
                </p:cNvSpPr>
                <p:nvPr/>
              </p:nvSpPr>
              <p:spPr bwMode="auto">
                <a:xfrm>
                  <a:off x="272" y="1436"/>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03" name="Oval 23"/>
                <p:cNvSpPr>
                  <a:spLocks noChangeArrowheads="1"/>
                </p:cNvSpPr>
                <p:nvPr/>
              </p:nvSpPr>
              <p:spPr bwMode="auto">
                <a:xfrm>
                  <a:off x="884" y="1431"/>
                  <a:ext cx="584"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04" name="Oval 24"/>
                <p:cNvSpPr>
                  <a:spLocks noChangeArrowheads="1"/>
                </p:cNvSpPr>
                <p:nvPr/>
              </p:nvSpPr>
              <p:spPr bwMode="auto">
                <a:xfrm>
                  <a:off x="1610" y="1431"/>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05" name="Line 25"/>
                <p:cNvSpPr>
                  <a:spLocks noChangeShapeType="1"/>
                </p:cNvSpPr>
                <p:nvPr/>
              </p:nvSpPr>
              <p:spPr bwMode="auto">
                <a:xfrm flipV="1">
                  <a:off x="614" y="1846"/>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06" name="Line 26"/>
                <p:cNvSpPr>
                  <a:spLocks noChangeShapeType="1"/>
                </p:cNvSpPr>
                <p:nvPr/>
              </p:nvSpPr>
              <p:spPr bwMode="auto">
                <a:xfrm>
                  <a:off x="586" y="2048"/>
                  <a:ext cx="364" cy="182"/>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507" name="Text Box 27"/>
            <p:cNvSpPr txBox="1">
              <a:spLocks noChangeArrowheads="1"/>
            </p:cNvSpPr>
            <p:nvPr/>
          </p:nvSpPr>
          <p:spPr bwMode="auto">
            <a:xfrm>
              <a:off x="2416" y="1888"/>
              <a:ext cx="430" cy="237"/>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400" b="1">
                  <a:solidFill>
                    <a:srgbClr val="FF0000"/>
                  </a:solidFill>
                  <a:latin typeface="Tahoma" panose="020B0604030504040204" charset="0"/>
                </a:rPr>
                <a:t>PUSH</a:t>
              </a:r>
            </a:p>
          </p:txBody>
        </p:sp>
      </p:grpSp>
      <p:grpSp>
        <p:nvGrpSpPr>
          <p:cNvPr id="2452508" name="Group 28"/>
          <p:cNvGrpSpPr/>
          <p:nvPr/>
        </p:nvGrpSpPr>
        <p:grpSpPr bwMode="auto">
          <a:xfrm>
            <a:off x="6063824" y="1124496"/>
            <a:ext cx="2808288" cy="1079500"/>
            <a:chOff x="1927" y="1389"/>
            <a:chExt cx="1769" cy="952"/>
          </a:xfrm>
        </p:grpSpPr>
        <p:grpSp>
          <p:nvGrpSpPr>
            <p:cNvPr id="162903" name="Group 29"/>
            <p:cNvGrpSpPr/>
            <p:nvPr/>
          </p:nvGrpSpPr>
          <p:grpSpPr bwMode="auto">
            <a:xfrm>
              <a:off x="1927" y="1389"/>
              <a:ext cx="1769" cy="952"/>
              <a:chOff x="113" y="1405"/>
              <a:chExt cx="1905" cy="952"/>
            </a:xfrm>
          </p:grpSpPr>
          <p:sp>
            <p:nvSpPr>
              <p:cNvPr id="2452510" name="Rectangle 30"/>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906" name="Group 31"/>
              <p:cNvGrpSpPr/>
              <p:nvPr/>
            </p:nvGrpSpPr>
            <p:grpSpPr bwMode="auto">
              <a:xfrm>
                <a:off x="159" y="1434"/>
                <a:ext cx="1791" cy="907"/>
                <a:chOff x="159" y="1434"/>
                <a:chExt cx="1791" cy="907"/>
              </a:xfrm>
            </p:grpSpPr>
            <p:sp>
              <p:nvSpPr>
                <p:cNvPr id="2452512" name="Oval 32"/>
                <p:cNvSpPr>
                  <a:spLocks noChangeArrowheads="1"/>
                </p:cNvSpPr>
                <p:nvPr/>
              </p:nvSpPr>
              <p:spPr bwMode="auto">
                <a:xfrm>
                  <a:off x="978" y="2116"/>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700</a:t>
                  </a:r>
                </a:p>
              </p:txBody>
            </p:sp>
            <p:sp>
              <p:nvSpPr>
                <p:cNvPr id="2452513" name="Oval 33"/>
                <p:cNvSpPr>
                  <a:spLocks noChangeArrowheads="1"/>
                </p:cNvSpPr>
                <p:nvPr/>
              </p:nvSpPr>
              <p:spPr bwMode="auto">
                <a:xfrm>
                  <a:off x="159" y="1888"/>
                  <a:ext cx="453" cy="228"/>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TW" sz="1800" b="1">
                      <a:latin typeface="Tahoma" panose="020B0604030504040204" charset="0"/>
                      <a:ea typeface="DFKai-SB" charset="0"/>
                      <a:cs typeface="DFKai-SB" charset="0"/>
                    </a:rPr>
                    <a:t>0</a:t>
                  </a:r>
                </a:p>
              </p:txBody>
            </p:sp>
            <p:sp>
              <p:nvSpPr>
                <p:cNvPr id="2452514" name="Oval 34"/>
                <p:cNvSpPr>
                  <a:spLocks noChangeArrowheads="1"/>
                </p:cNvSpPr>
                <p:nvPr/>
              </p:nvSpPr>
              <p:spPr bwMode="auto">
                <a:xfrm>
                  <a:off x="978" y="1706"/>
                  <a:ext cx="453" cy="228"/>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800</a:t>
                  </a:r>
                </a:p>
              </p:txBody>
            </p:sp>
            <p:sp>
              <p:nvSpPr>
                <p:cNvPr id="2452515" name="Oval 35"/>
                <p:cNvSpPr>
                  <a:spLocks noChangeArrowheads="1"/>
                </p:cNvSpPr>
                <p:nvPr/>
              </p:nvSpPr>
              <p:spPr bwMode="auto">
                <a:xfrm>
                  <a:off x="272" y="1440"/>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16" name="Oval 36"/>
                <p:cNvSpPr>
                  <a:spLocks noChangeArrowheads="1"/>
                </p:cNvSpPr>
                <p:nvPr/>
              </p:nvSpPr>
              <p:spPr bwMode="auto">
                <a:xfrm>
                  <a:off x="884" y="1434"/>
                  <a:ext cx="584"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17" name="Oval 37"/>
                <p:cNvSpPr>
                  <a:spLocks noChangeArrowheads="1"/>
                </p:cNvSpPr>
                <p:nvPr/>
              </p:nvSpPr>
              <p:spPr bwMode="auto">
                <a:xfrm>
                  <a:off x="1610" y="1434"/>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18" name="Line 38"/>
                <p:cNvSpPr>
                  <a:spLocks noChangeShapeType="1"/>
                </p:cNvSpPr>
                <p:nvPr/>
              </p:nvSpPr>
              <p:spPr bwMode="auto">
                <a:xfrm flipV="1">
                  <a:off x="614" y="1846"/>
                  <a:ext cx="364" cy="137"/>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19" name="Line 39"/>
                <p:cNvSpPr>
                  <a:spLocks noChangeShapeType="1"/>
                </p:cNvSpPr>
                <p:nvPr/>
              </p:nvSpPr>
              <p:spPr bwMode="auto">
                <a:xfrm>
                  <a:off x="586" y="2049"/>
                  <a:ext cx="364" cy="182"/>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520" name="Text Box 40"/>
            <p:cNvSpPr txBox="1">
              <a:spLocks noChangeArrowheads="1"/>
            </p:cNvSpPr>
            <p:nvPr/>
          </p:nvSpPr>
          <p:spPr bwMode="auto">
            <a:xfrm>
              <a:off x="2573" y="1885"/>
              <a:ext cx="116" cy="269"/>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endParaRPr lang="zh-CN" altLang="en-US" sz="1400" b="1">
                <a:solidFill>
                  <a:srgbClr val="FF0000"/>
                </a:solidFill>
                <a:latin typeface="Tahoma" panose="020B0604030504040204" charset="0"/>
              </a:endParaRPr>
            </a:p>
          </p:txBody>
        </p:sp>
      </p:grpSp>
      <p:sp>
        <p:nvSpPr>
          <p:cNvPr id="2452521" name="Line 41"/>
          <p:cNvSpPr>
            <a:spLocks noChangeShapeType="1"/>
          </p:cNvSpPr>
          <p:nvPr/>
        </p:nvSpPr>
        <p:spPr bwMode="auto">
          <a:xfrm flipV="1">
            <a:off x="8008512" y="1572171"/>
            <a:ext cx="287337"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22" name="Line 42"/>
          <p:cNvSpPr>
            <a:spLocks noChangeShapeType="1"/>
          </p:cNvSpPr>
          <p:nvPr/>
        </p:nvSpPr>
        <p:spPr bwMode="auto">
          <a:xfrm>
            <a:off x="8008512" y="2059533"/>
            <a:ext cx="287337"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23" name="Text Box 43"/>
          <p:cNvSpPr txBox="1">
            <a:spLocks noChangeArrowheads="1"/>
          </p:cNvSpPr>
          <p:nvPr/>
        </p:nvSpPr>
        <p:spPr bwMode="auto">
          <a:xfrm>
            <a:off x="7937074" y="1678533"/>
            <a:ext cx="644525" cy="366713"/>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zh-CN" altLang="en-US" sz="1800" b="1">
                <a:latin typeface="Tahoma" panose="020B0604030504040204" charset="0"/>
              </a:rPr>
              <a:t>销售</a:t>
            </a:r>
          </a:p>
        </p:txBody>
      </p:sp>
      <p:sp>
        <p:nvSpPr>
          <p:cNvPr id="2452524" name="Text Box 44"/>
          <p:cNvSpPr txBox="1">
            <a:spLocks noChangeArrowheads="1"/>
          </p:cNvSpPr>
          <p:nvPr/>
        </p:nvSpPr>
        <p:spPr bwMode="auto">
          <a:xfrm>
            <a:off x="8300612" y="1451521"/>
            <a:ext cx="487362" cy="274637"/>
          </a:xfrm>
          <a:prstGeom prst="rect">
            <a:avLst/>
          </a:prstGeom>
          <a:noFill/>
          <a:ln>
            <a:noFill/>
          </a:ln>
          <a:effectLst/>
        </p:spPr>
        <p:txBody>
          <a:bodyPr lIns="0" tIns="0" rIns="0" bIns="0">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800" b="1">
                <a:solidFill>
                  <a:srgbClr val="0000FF"/>
                </a:solidFill>
                <a:latin typeface="Tahoma" panose="020B0604030504040204" charset="0"/>
              </a:rPr>
              <a:t>60</a:t>
            </a:r>
            <a:r>
              <a:rPr lang="en-US" altLang="zh-CN" sz="1800" b="1">
                <a:solidFill>
                  <a:srgbClr val="0000FF"/>
                </a:solidFill>
                <a:latin typeface="Tahoma" panose="020B0604030504040204" charset="0"/>
                <a:ea typeface="DFKai-SB" charset="0"/>
                <a:cs typeface="DFKai-SB" charset="0"/>
              </a:rPr>
              <a:t>0</a:t>
            </a:r>
          </a:p>
        </p:txBody>
      </p:sp>
      <p:sp>
        <p:nvSpPr>
          <p:cNvPr id="2452525" name="Text Box 45"/>
          <p:cNvSpPr txBox="1">
            <a:spLocks noChangeArrowheads="1"/>
          </p:cNvSpPr>
          <p:nvPr/>
        </p:nvSpPr>
        <p:spPr bwMode="auto">
          <a:xfrm>
            <a:off x="8351412" y="1945233"/>
            <a:ext cx="438150" cy="274638"/>
          </a:xfrm>
          <a:prstGeom prst="rect">
            <a:avLst/>
          </a:prstGeom>
          <a:noFill/>
          <a:ln>
            <a:noFill/>
          </a:ln>
          <a:effectLst/>
        </p:spPr>
        <p:txBody>
          <a:bodyPr wrap="none" lIns="0" tIns="0" rIns="0" bIns="0">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800" b="1">
                <a:solidFill>
                  <a:srgbClr val="0000FF"/>
                </a:solidFill>
                <a:latin typeface="Tahoma" panose="020B0604030504040204" charset="0"/>
              </a:rPr>
              <a:t>9</a:t>
            </a:r>
            <a:r>
              <a:rPr lang="en-US" altLang="zh-CN" sz="1800" b="1">
                <a:solidFill>
                  <a:srgbClr val="0000FF"/>
                </a:solidFill>
                <a:latin typeface="Tahoma" panose="020B0604030504040204" charset="0"/>
                <a:ea typeface="DFKai-SB" charset="0"/>
                <a:cs typeface="DFKai-SB" charset="0"/>
              </a:rPr>
              <a:t>00</a:t>
            </a:r>
          </a:p>
        </p:txBody>
      </p:sp>
      <p:grpSp>
        <p:nvGrpSpPr>
          <p:cNvPr id="2452526" name="Group 46"/>
          <p:cNvGrpSpPr/>
          <p:nvPr/>
        </p:nvGrpSpPr>
        <p:grpSpPr bwMode="auto">
          <a:xfrm>
            <a:off x="6063824" y="2275433"/>
            <a:ext cx="2808288" cy="1150938"/>
            <a:chOff x="1927" y="1389"/>
            <a:chExt cx="1769" cy="952"/>
          </a:xfrm>
        </p:grpSpPr>
        <p:grpSp>
          <p:nvGrpSpPr>
            <p:cNvPr id="162891" name="Group 47"/>
            <p:cNvGrpSpPr/>
            <p:nvPr/>
          </p:nvGrpSpPr>
          <p:grpSpPr bwMode="auto">
            <a:xfrm>
              <a:off x="1927" y="1389"/>
              <a:ext cx="1769" cy="952"/>
              <a:chOff x="113" y="1405"/>
              <a:chExt cx="1905" cy="952"/>
            </a:xfrm>
          </p:grpSpPr>
          <p:sp>
            <p:nvSpPr>
              <p:cNvPr id="2452528" name="Rectangle 48"/>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894" name="Group 49"/>
              <p:cNvGrpSpPr/>
              <p:nvPr/>
            </p:nvGrpSpPr>
            <p:grpSpPr bwMode="auto">
              <a:xfrm>
                <a:off x="159" y="1434"/>
                <a:ext cx="1791" cy="907"/>
                <a:chOff x="159" y="1434"/>
                <a:chExt cx="1791" cy="907"/>
              </a:xfrm>
            </p:grpSpPr>
            <p:sp>
              <p:nvSpPr>
                <p:cNvPr id="2452530" name="Oval 50"/>
                <p:cNvSpPr>
                  <a:spLocks noChangeArrowheads="1"/>
                </p:cNvSpPr>
                <p:nvPr/>
              </p:nvSpPr>
              <p:spPr bwMode="auto">
                <a:xfrm>
                  <a:off x="978" y="2114"/>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0</a:t>
                  </a:r>
                </a:p>
              </p:txBody>
            </p:sp>
            <p:sp>
              <p:nvSpPr>
                <p:cNvPr id="2452531" name="Oval 51"/>
                <p:cNvSpPr>
                  <a:spLocks noChangeArrowheads="1"/>
                </p:cNvSpPr>
                <p:nvPr/>
              </p:nvSpPr>
              <p:spPr bwMode="auto">
                <a:xfrm>
                  <a:off x="159" y="1888"/>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TW" sz="1800" b="1">
                      <a:latin typeface="Tahoma" panose="020B0604030504040204" charset="0"/>
                      <a:ea typeface="DFKai-SB" charset="0"/>
                      <a:cs typeface="DFKai-SB" charset="0"/>
                    </a:rPr>
                    <a:t>0</a:t>
                  </a:r>
                </a:p>
              </p:txBody>
            </p:sp>
            <p:sp>
              <p:nvSpPr>
                <p:cNvPr id="2452532" name="Oval 52"/>
                <p:cNvSpPr>
                  <a:spLocks noChangeArrowheads="1"/>
                </p:cNvSpPr>
                <p:nvPr/>
              </p:nvSpPr>
              <p:spPr bwMode="auto">
                <a:xfrm>
                  <a:off x="978" y="1706"/>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200</a:t>
                  </a:r>
                </a:p>
              </p:txBody>
            </p:sp>
            <p:sp>
              <p:nvSpPr>
                <p:cNvPr id="2452533" name="Oval 53"/>
                <p:cNvSpPr>
                  <a:spLocks noChangeArrowheads="1"/>
                </p:cNvSpPr>
                <p:nvPr/>
              </p:nvSpPr>
              <p:spPr bwMode="auto">
                <a:xfrm>
                  <a:off x="272" y="1438"/>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34" name="Oval 54"/>
                <p:cNvSpPr>
                  <a:spLocks noChangeArrowheads="1"/>
                </p:cNvSpPr>
                <p:nvPr/>
              </p:nvSpPr>
              <p:spPr bwMode="auto">
                <a:xfrm>
                  <a:off x="884" y="1434"/>
                  <a:ext cx="584"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35" name="Oval 55"/>
                <p:cNvSpPr>
                  <a:spLocks noChangeArrowheads="1"/>
                </p:cNvSpPr>
                <p:nvPr/>
              </p:nvSpPr>
              <p:spPr bwMode="auto">
                <a:xfrm>
                  <a:off x="1610" y="1434"/>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36" name="Line 56"/>
                <p:cNvSpPr>
                  <a:spLocks noChangeShapeType="1"/>
                </p:cNvSpPr>
                <p:nvPr/>
              </p:nvSpPr>
              <p:spPr bwMode="auto">
                <a:xfrm flipV="1">
                  <a:off x="614" y="1846"/>
                  <a:ext cx="364" cy="135"/>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37" name="Line 57"/>
                <p:cNvSpPr>
                  <a:spLocks noChangeShapeType="1"/>
                </p:cNvSpPr>
                <p:nvPr/>
              </p:nvSpPr>
              <p:spPr bwMode="auto">
                <a:xfrm>
                  <a:off x="586" y="2048"/>
                  <a:ext cx="364" cy="181"/>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538" name="Text Box 58"/>
            <p:cNvSpPr txBox="1">
              <a:spLocks noChangeArrowheads="1"/>
            </p:cNvSpPr>
            <p:nvPr/>
          </p:nvSpPr>
          <p:spPr bwMode="auto">
            <a:xfrm>
              <a:off x="2573" y="1884"/>
              <a:ext cx="116" cy="252"/>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endParaRPr lang="zh-CN" altLang="en-US" sz="1400" b="1">
                <a:solidFill>
                  <a:srgbClr val="FF0000"/>
                </a:solidFill>
                <a:latin typeface="Tahoma" panose="020B0604030504040204" charset="0"/>
              </a:endParaRPr>
            </a:p>
          </p:txBody>
        </p:sp>
      </p:grpSp>
      <p:sp>
        <p:nvSpPr>
          <p:cNvPr id="2452539" name="Line 59"/>
          <p:cNvSpPr>
            <a:spLocks noChangeShapeType="1"/>
          </p:cNvSpPr>
          <p:nvPr/>
        </p:nvSpPr>
        <p:spPr bwMode="auto">
          <a:xfrm flipV="1">
            <a:off x="8008512" y="2778671"/>
            <a:ext cx="287337"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40" name="Line 60"/>
          <p:cNvSpPr>
            <a:spLocks noChangeShapeType="1"/>
          </p:cNvSpPr>
          <p:nvPr/>
        </p:nvSpPr>
        <p:spPr bwMode="auto">
          <a:xfrm>
            <a:off x="8008512" y="3210471"/>
            <a:ext cx="287337"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41" name="AutoShape 61"/>
          <p:cNvSpPr>
            <a:spLocks noChangeArrowheads="1"/>
          </p:cNvSpPr>
          <p:nvPr/>
        </p:nvSpPr>
        <p:spPr bwMode="auto">
          <a:xfrm>
            <a:off x="8224412" y="3139033"/>
            <a:ext cx="936625" cy="431800"/>
          </a:xfrm>
          <a:prstGeom prst="irregularSeal1">
            <a:avLst/>
          </a:prstGeom>
          <a:solidFill>
            <a:srgbClr val="75FFDB"/>
          </a:solidFill>
          <a:ln w="9525">
            <a:solidFill>
              <a:srgbClr val="75FFDB"/>
            </a:solidFill>
            <a:miter lim="800000"/>
          </a:ln>
          <a:effectLst/>
        </p:spPr>
        <p:txBody>
          <a:bodyPr wrap="none" anchor="ctr"/>
          <a:lstStyle/>
          <a:p>
            <a:pPr defTabSz="668655">
              <a:lnSpc>
                <a:spcPct val="100000"/>
              </a:lnSpc>
              <a:spcBef>
                <a:spcPct val="0"/>
              </a:spcBef>
              <a:defRPr/>
            </a:pPr>
            <a:r>
              <a:rPr lang="zh-CN" altLang="en-US" sz="1600" b="1">
                <a:solidFill>
                  <a:srgbClr val="FF0000"/>
                </a:solidFill>
                <a:latin typeface="Tahoma" panose="020B0604030504040204" charset="0"/>
              </a:rPr>
              <a:t>缺货</a:t>
            </a:r>
            <a:endParaRPr lang="en-US" altLang="zh-CN" sz="1600" b="1">
              <a:solidFill>
                <a:srgbClr val="FF0000"/>
              </a:solidFill>
              <a:latin typeface="Tahoma" panose="020B0604030504040204" charset="0"/>
            </a:endParaRPr>
          </a:p>
          <a:p>
            <a:pPr defTabSz="668655">
              <a:lnSpc>
                <a:spcPct val="100000"/>
              </a:lnSpc>
              <a:spcBef>
                <a:spcPct val="0"/>
              </a:spcBef>
              <a:defRPr/>
            </a:pPr>
            <a:r>
              <a:rPr lang="en-US" altLang="zh-CN" sz="1600" b="1">
                <a:solidFill>
                  <a:srgbClr val="FF0000"/>
                </a:solidFill>
                <a:latin typeface="Tahoma" panose="020B0604030504040204" charset="0"/>
              </a:rPr>
              <a:t>2</a:t>
            </a:r>
            <a:r>
              <a:rPr lang="en-US" altLang="zh-TW" sz="1600" b="1">
                <a:solidFill>
                  <a:srgbClr val="FF0000"/>
                </a:solidFill>
                <a:latin typeface="Tahoma" panose="020B0604030504040204" charset="0"/>
                <a:ea typeface="DFKai-SB" charset="0"/>
                <a:cs typeface="DFKai-SB" charset="0"/>
              </a:rPr>
              <a:t>00</a:t>
            </a:r>
          </a:p>
        </p:txBody>
      </p:sp>
      <p:sp>
        <p:nvSpPr>
          <p:cNvPr id="2452542" name="AutoShape 62"/>
          <p:cNvSpPr>
            <a:spLocks noChangeArrowheads="1"/>
          </p:cNvSpPr>
          <p:nvPr/>
        </p:nvSpPr>
        <p:spPr bwMode="auto">
          <a:xfrm>
            <a:off x="8152974" y="2562771"/>
            <a:ext cx="936625" cy="431800"/>
          </a:xfrm>
          <a:prstGeom prst="irregularSeal1">
            <a:avLst/>
          </a:prstGeom>
          <a:solidFill>
            <a:srgbClr val="75FFDB"/>
          </a:solidFill>
          <a:ln w="9525">
            <a:solidFill>
              <a:srgbClr val="75FFDB"/>
            </a:solidFill>
            <a:miter lim="800000"/>
          </a:ln>
          <a:effectLst/>
        </p:spPr>
        <p:txBody>
          <a:bodyPr wrap="none" anchor="ctr"/>
          <a:lstStyle/>
          <a:p>
            <a:pPr defTabSz="668655">
              <a:lnSpc>
                <a:spcPct val="100000"/>
              </a:lnSpc>
              <a:spcBef>
                <a:spcPct val="0"/>
              </a:spcBef>
              <a:defRPr/>
            </a:pPr>
            <a:r>
              <a:rPr lang="zh-CN" altLang="en-US" sz="1600" b="1">
                <a:solidFill>
                  <a:srgbClr val="FF0000"/>
                </a:solidFill>
                <a:latin typeface="Tahoma" panose="020B0604030504040204" charset="0"/>
              </a:rPr>
              <a:t>积压</a:t>
            </a:r>
            <a:endParaRPr lang="en-US" altLang="zh-CN" sz="1600" b="1">
              <a:solidFill>
                <a:srgbClr val="FF0000"/>
              </a:solidFill>
              <a:latin typeface="Tahoma" panose="020B0604030504040204" charset="0"/>
            </a:endParaRPr>
          </a:p>
          <a:p>
            <a:pPr defTabSz="668655">
              <a:lnSpc>
                <a:spcPct val="100000"/>
              </a:lnSpc>
              <a:spcBef>
                <a:spcPct val="0"/>
              </a:spcBef>
              <a:defRPr/>
            </a:pPr>
            <a:r>
              <a:rPr lang="en-US" altLang="zh-CN" sz="1600" b="1">
                <a:solidFill>
                  <a:srgbClr val="FF0000"/>
                </a:solidFill>
                <a:latin typeface="Tahoma" panose="020B0604030504040204" charset="0"/>
              </a:rPr>
              <a:t>2</a:t>
            </a:r>
            <a:r>
              <a:rPr lang="en-US" altLang="zh-TW" sz="1600" b="1">
                <a:solidFill>
                  <a:srgbClr val="FF0000"/>
                </a:solidFill>
                <a:latin typeface="Tahoma" panose="020B0604030504040204" charset="0"/>
                <a:ea typeface="DFKai-SB" charset="0"/>
                <a:cs typeface="DFKai-SB" charset="0"/>
              </a:rPr>
              <a:t>00</a:t>
            </a:r>
          </a:p>
        </p:txBody>
      </p:sp>
      <p:sp>
        <p:nvSpPr>
          <p:cNvPr id="2452543" name="Rectangle 63"/>
          <p:cNvSpPr>
            <a:spLocks noChangeArrowheads="1"/>
          </p:cNvSpPr>
          <p:nvPr/>
        </p:nvSpPr>
        <p:spPr bwMode="auto">
          <a:xfrm>
            <a:off x="591712" y="2780258"/>
            <a:ext cx="1873250" cy="996950"/>
          </a:xfrm>
          <a:prstGeom prst="rect">
            <a:avLst/>
          </a:prstGeom>
          <a:solidFill>
            <a:srgbClr val="11FFC1"/>
          </a:solidFill>
          <a:ln>
            <a:noFill/>
          </a:ln>
          <a:effectLst/>
        </p:spPr>
        <p:txBody>
          <a:bodyPr lIns="18000" tIns="72000" rIns="18000" bIns="72000">
            <a:spAutoFit/>
          </a:bodyPr>
          <a:lstStyle/>
          <a:p>
            <a:pPr marL="342900" indent="-342900">
              <a:lnSpc>
                <a:spcPct val="80000"/>
              </a:lnSpc>
              <a:defRPr/>
            </a:pPr>
            <a:r>
              <a:rPr lang="zh-CN" altLang="en-US" sz="2000" b="1">
                <a:solidFill>
                  <a:srgbClr val="FF0000"/>
                </a:solidFill>
                <a:ea typeface="华文彩云" panose="02010800040101010101" charset="-122"/>
                <a:cs typeface="华文彩云" panose="02010800040101010101" charset="-122"/>
              </a:rPr>
              <a:t>需求端易变</a:t>
            </a:r>
            <a:endParaRPr lang="en-US" altLang="zh-CN" sz="2000" b="1">
              <a:solidFill>
                <a:srgbClr val="FF0000"/>
              </a:solidFill>
              <a:ea typeface="华文彩云" panose="02010800040101010101" charset="-122"/>
              <a:cs typeface="华文彩云" panose="02010800040101010101" charset="-122"/>
            </a:endParaRPr>
          </a:p>
          <a:p>
            <a:pPr marL="342900" indent="-342900">
              <a:lnSpc>
                <a:spcPct val="80000"/>
              </a:lnSpc>
              <a:defRPr/>
            </a:pPr>
            <a:r>
              <a:rPr lang="zh-CN" altLang="en-US" sz="2000" b="1">
                <a:solidFill>
                  <a:srgbClr val="FF0000"/>
                </a:solidFill>
                <a:ea typeface="华文彩云" panose="02010800040101010101" charset="-122"/>
                <a:cs typeface="华文彩云" panose="02010800040101010101" charset="-122"/>
              </a:rPr>
              <a:t>畅销品缺货</a:t>
            </a:r>
            <a:endParaRPr lang="en-US" altLang="zh-CN" sz="2000" b="1">
              <a:solidFill>
                <a:srgbClr val="FF0000"/>
              </a:solidFill>
              <a:ea typeface="华文彩云" panose="02010800040101010101" charset="-122"/>
              <a:cs typeface="华文彩云" panose="02010800040101010101" charset="-122"/>
            </a:endParaRPr>
          </a:p>
          <a:p>
            <a:pPr marL="342900" indent="-342900">
              <a:lnSpc>
                <a:spcPct val="80000"/>
              </a:lnSpc>
              <a:defRPr/>
            </a:pPr>
            <a:r>
              <a:rPr lang="zh-CN" altLang="en-US" sz="2000" b="1">
                <a:solidFill>
                  <a:srgbClr val="FF0000"/>
                </a:solidFill>
                <a:ea typeface="华文彩云" panose="02010800040101010101" charset="-122"/>
                <a:cs typeface="华文彩云" panose="02010800040101010101" charset="-122"/>
              </a:rPr>
              <a:t>非畅销品积压</a:t>
            </a:r>
          </a:p>
        </p:txBody>
      </p:sp>
      <p:sp>
        <p:nvSpPr>
          <p:cNvPr id="2452544" name="AutoShape 64"/>
          <p:cNvSpPr>
            <a:spLocks noChangeArrowheads="1"/>
          </p:cNvSpPr>
          <p:nvPr/>
        </p:nvSpPr>
        <p:spPr bwMode="auto">
          <a:xfrm>
            <a:off x="2536399" y="3058071"/>
            <a:ext cx="576263" cy="3587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FFFF"/>
          </a:solidFill>
          <a:ln w="9525">
            <a:solidFill>
              <a:srgbClr val="000000"/>
            </a:solidFill>
            <a:miter lim="800000"/>
          </a:ln>
          <a:effectLst/>
        </p:spPr>
        <p:txBody>
          <a:bodyPr wrap="none" lIns="18000" tIns="0" rIns="18000" bIns="0" anchor="ctr"/>
          <a:lstStyle/>
          <a:p>
            <a:pPr>
              <a:defRPr/>
            </a:pPr>
            <a:endParaRPr lang="zh-CN" altLang="en-US"/>
          </a:p>
        </p:txBody>
      </p:sp>
      <p:sp>
        <p:nvSpPr>
          <p:cNvPr id="2452545" name="Rectangle 65"/>
          <p:cNvSpPr>
            <a:spLocks noChangeArrowheads="1"/>
          </p:cNvSpPr>
          <p:nvPr/>
        </p:nvSpPr>
        <p:spPr bwMode="auto">
          <a:xfrm>
            <a:off x="3184099" y="2780258"/>
            <a:ext cx="2592388" cy="996950"/>
          </a:xfrm>
          <a:prstGeom prst="rect">
            <a:avLst/>
          </a:prstGeom>
          <a:solidFill>
            <a:srgbClr val="11FFC1"/>
          </a:solidFill>
          <a:ln>
            <a:noFill/>
          </a:ln>
          <a:effectLst/>
        </p:spPr>
        <p:txBody>
          <a:bodyPr lIns="18000" tIns="72000" rIns="18000" bIns="72000">
            <a:spAutoFit/>
          </a:bodyPr>
          <a:lstStyle/>
          <a:p>
            <a:pPr marL="342900" indent="-342900" algn="l">
              <a:lnSpc>
                <a:spcPct val="80000"/>
              </a:lnSpc>
              <a:defRPr/>
            </a:pPr>
            <a:r>
              <a:rPr lang="zh-CN" altLang="en-US" sz="2000">
                <a:solidFill>
                  <a:schemeClr val="accent2"/>
                </a:solidFill>
                <a:ea typeface="华文琥珀" panose="02010800040101010101" pitchFamily="2" charset="-122"/>
                <a:cs typeface="华文琥珀" panose="02010800040101010101" pitchFamily="2" charset="-122"/>
              </a:rPr>
              <a:t>库存应该放在哪里？</a:t>
            </a:r>
            <a:endParaRPr lang="en-US" altLang="zh-CN" sz="2000">
              <a:solidFill>
                <a:schemeClr val="accent2"/>
              </a:solidFill>
              <a:ea typeface="华文琥珀" panose="02010800040101010101" pitchFamily="2" charset="-122"/>
              <a:cs typeface="华文琥珀" panose="02010800040101010101" pitchFamily="2" charset="-122"/>
            </a:endParaRPr>
          </a:p>
          <a:p>
            <a:pPr marL="342900" indent="-342900" algn="l">
              <a:lnSpc>
                <a:spcPct val="80000"/>
              </a:lnSpc>
              <a:defRPr/>
            </a:pPr>
            <a:r>
              <a:rPr lang="zh-CN" altLang="en-US" sz="2000">
                <a:solidFill>
                  <a:schemeClr val="accent2"/>
                </a:solidFill>
                <a:ea typeface="华文琥珀" panose="02010800040101010101" pitchFamily="2" charset="-122"/>
                <a:cs typeface="华文琥珀" panose="02010800040101010101" pitchFamily="2" charset="-122"/>
              </a:rPr>
              <a:t>补货间隔期多长呢？</a:t>
            </a:r>
            <a:endParaRPr lang="en-US" altLang="zh-CN" sz="2000">
              <a:solidFill>
                <a:schemeClr val="accent2"/>
              </a:solidFill>
              <a:ea typeface="华文琥珀" panose="02010800040101010101" pitchFamily="2" charset="-122"/>
              <a:cs typeface="华文琥珀" panose="02010800040101010101" pitchFamily="2" charset="-122"/>
            </a:endParaRPr>
          </a:p>
          <a:p>
            <a:pPr marL="342900" indent="-342900" algn="l">
              <a:lnSpc>
                <a:spcPct val="80000"/>
              </a:lnSpc>
              <a:defRPr/>
            </a:pPr>
            <a:r>
              <a:rPr lang="zh-CN" altLang="en-US" sz="2000">
                <a:solidFill>
                  <a:schemeClr val="accent2"/>
                </a:solidFill>
                <a:ea typeface="华文琥珀" panose="02010800040101010101" pitchFamily="2" charset="-122"/>
                <a:cs typeface="华文琥珀" panose="02010800040101010101" pitchFamily="2" charset="-122"/>
              </a:rPr>
              <a:t>如何调目标库存下单？</a:t>
            </a:r>
          </a:p>
        </p:txBody>
      </p:sp>
      <p:grpSp>
        <p:nvGrpSpPr>
          <p:cNvPr id="2452546" name="Group 66"/>
          <p:cNvGrpSpPr/>
          <p:nvPr/>
        </p:nvGrpSpPr>
        <p:grpSpPr bwMode="auto">
          <a:xfrm>
            <a:off x="375812" y="4940846"/>
            <a:ext cx="2808287" cy="1123950"/>
            <a:chOff x="113" y="1405"/>
            <a:chExt cx="1905" cy="952"/>
          </a:xfrm>
        </p:grpSpPr>
        <p:sp>
          <p:nvSpPr>
            <p:cNvPr id="2452547" name="Rectangle 67"/>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882" name="Group 68"/>
            <p:cNvGrpSpPr/>
            <p:nvPr/>
          </p:nvGrpSpPr>
          <p:grpSpPr bwMode="auto">
            <a:xfrm>
              <a:off x="159" y="1434"/>
              <a:ext cx="1791" cy="907"/>
              <a:chOff x="159" y="1434"/>
              <a:chExt cx="1791" cy="907"/>
            </a:xfrm>
          </p:grpSpPr>
          <p:sp>
            <p:nvSpPr>
              <p:cNvPr id="2452549" name="Oval 69"/>
              <p:cNvSpPr>
                <a:spLocks noChangeArrowheads="1"/>
              </p:cNvSpPr>
              <p:nvPr/>
            </p:nvSpPr>
            <p:spPr bwMode="auto">
              <a:xfrm>
                <a:off x="978" y="2114"/>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endParaRPr lang="zh-CN" altLang="en-US" sz="1800" b="1">
                  <a:latin typeface="Tahoma" panose="020B0604030504040204" charset="0"/>
                </a:endParaRPr>
              </a:p>
            </p:txBody>
          </p:sp>
          <p:sp>
            <p:nvSpPr>
              <p:cNvPr id="2452550" name="Oval 70"/>
              <p:cNvSpPr>
                <a:spLocks noChangeArrowheads="1"/>
              </p:cNvSpPr>
              <p:nvPr/>
            </p:nvSpPr>
            <p:spPr bwMode="auto">
              <a:xfrm>
                <a:off x="159" y="1888"/>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ea typeface="DFKai-SB" charset="0"/>
                    <a:cs typeface="DFKai-SB" charset="0"/>
                  </a:rPr>
                  <a:t>1</a:t>
                </a:r>
                <a:r>
                  <a:rPr lang="en-US" altLang="zh-CN" sz="1800" b="1">
                    <a:latin typeface="Tahoma" panose="020B0604030504040204" charset="0"/>
                  </a:rPr>
                  <a:t>5</a:t>
                </a:r>
                <a:r>
                  <a:rPr lang="en-US" altLang="zh-CN" sz="1800" b="1">
                    <a:latin typeface="Tahoma" panose="020B0604030504040204" charset="0"/>
                    <a:ea typeface="DFKai-SB" charset="0"/>
                    <a:cs typeface="DFKai-SB" charset="0"/>
                  </a:rPr>
                  <a:t>00</a:t>
                </a:r>
              </a:p>
            </p:txBody>
          </p:sp>
          <p:sp>
            <p:nvSpPr>
              <p:cNvPr id="2452551" name="Oval 71"/>
              <p:cNvSpPr>
                <a:spLocks noChangeArrowheads="1"/>
              </p:cNvSpPr>
              <p:nvPr/>
            </p:nvSpPr>
            <p:spPr bwMode="auto">
              <a:xfrm>
                <a:off x="978" y="1706"/>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endParaRPr lang="zh-CN" altLang="en-US" sz="1800" b="1">
                  <a:latin typeface="Tahoma" panose="020B0604030504040204" charset="0"/>
                  <a:cs typeface="DFKai-SB" charset="0"/>
                </a:endParaRPr>
              </a:p>
            </p:txBody>
          </p:sp>
          <p:sp>
            <p:nvSpPr>
              <p:cNvPr id="2452552" name="Oval 72"/>
              <p:cNvSpPr>
                <a:spLocks noChangeArrowheads="1"/>
              </p:cNvSpPr>
              <p:nvPr/>
            </p:nvSpPr>
            <p:spPr bwMode="auto">
              <a:xfrm>
                <a:off x="272" y="1440"/>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53" name="Oval 73"/>
              <p:cNvSpPr>
                <a:spLocks noChangeArrowheads="1"/>
              </p:cNvSpPr>
              <p:nvPr/>
            </p:nvSpPr>
            <p:spPr bwMode="auto">
              <a:xfrm>
                <a:off x="884" y="1436"/>
                <a:ext cx="584"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54" name="Oval 74"/>
              <p:cNvSpPr>
                <a:spLocks noChangeArrowheads="1"/>
              </p:cNvSpPr>
              <p:nvPr/>
            </p:nvSpPr>
            <p:spPr bwMode="auto">
              <a:xfrm>
                <a:off x="1610" y="1436"/>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55" name="Line 75"/>
              <p:cNvSpPr>
                <a:spLocks noChangeShapeType="1"/>
              </p:cNvSpPr>
              <p:nvPr/>
            </p:nvSpPr>
            <p:spPr bwMode="auto">
              <a:xfrm flipV="1">
                <a:off x="614" y="1846"/>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56" name="Line 76"/>
              <p:cNvSpPr>
                <a:spLocks noChangeShapeType="1"/>
              </p:cNvSpPr>
              <p:nvPr/>
            </p:nvSpPr>
            <p:spPr bwMode="auto">
              <a:xfrm>
                <a:off x="586" y="2048"/>
                <a:ext cx="364" cy="183"/>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grpSp>
        <p:nvGrpSpPr>
          <p:cNvPr id="2452557" name="Group 77"/>
          <p:cNvGrpSpPr/>
          <p:nvPr/>
        </p:nvGrpSpPr>
        <p:grpSpPr bwMode="auto">
          <a:xfrm>
            <a:off x="3257124" y="4940846"/>
            <a:ext cx="2808288" cy="1123950"/>
            <a:chOff x="1927" y="1389"/>
            <a:chExt cx="1769" cy="952"/>
          </a:xfrm>
        </p:grpSpPr>
        <p:grpSp>
          <p:nvGrpSpPr>
            <p:cNvPr id="162869" name="Group 78"/>
            <p:cNvGrpSpPr/>
            <p:nvPr/>
          </p:nvGrpSpPr>
          <p:grpSpPr bwMode="auto">
            <a:xfrm>
              <a:off x="1927" y="1389"/>
              <a:ext cx="1769" cy="952"/>
              <a:chOff x="113" y="1405"/>
              <a:chExt cx="1905" cy="952"/>
            </a:xfrm>
          </p:grpSpPr>
          <p:sp>
            <p:nvSpPr>
              <p:cNvPr id="2452559" name="Rectangle 79"/>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872" name="Group 80"/>
              <p:cNvGrpSpPr/>
              <p:nvPr/>
            </p:nvGrpSpPr>
            <p:grpSpPr bwMode="auto">
              <a:xfrm>
                <a:off x="159" y="1434"/>
                <a:ext cx="1791" cy="907"/>
                <a:chOff x="159" y="1434"/>
                <a:chExt cx="1791" cy="907"/>
              </a:xfrm>
            </p:grpSpPr>
            <p:sp>
              <p:nvSpPr>
                <p:cNvPr id="2452561" name="Oval 81"/>
                <p:cNvSpPr>
                  <a:spLocks noChangeArrowheads="1"/>
                </p:cNvSpPr>
                <p:nvPr/>
              </p:nvSpPr>
              <p:spPr bwMode="auto">
                <a:xfrm>
                  <a:off x="978" y="2114"/>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200</a:t>
                  </a:r>
                </a:p>
              </p:txBody>
            </p:sp>
            <p:sp>
              <p:nvSpPr>
                <p:cNvPr id="2452562" name="Oval 82"/>
                <p:cNvSpPr>
                  <a:spLocks noChangeArrowheads="1"/>
                </p:cNvSpPr>
                <p:nvPr/>
              </p:nvSpPr>
              <p:spPr bwMode="auto">
                <a:xfrm>
                  <a:off x="159" y="1888"/>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110</a:t>
                  </a:r>
                  <a:r>
                    <a:rPr lang="en-US" altLang="zh-CN" sz="1800" b="1">
                      <a:latin typeface="Tahoma" panose="020B0604030504040204" charset="0"/>
                      <a:ea typeface="DFKai-SB" charset="0"/>
                      <a:cs typeface="DFKai-SB" charset="0"/>
                    </a:rPr>
                    <a:t>0</a:t>
                  </a:r>
                </a:p>
              </p:txBody>
            </p:sp>
            <p:sp>
              <p:nvSpPr>
                <p:cNvPr id="2452563" name="Oval 83"/>
                <p:cNvSpPr>
                  <a:spLocks noChangeArrowheads="1"/>
                </p:cNvSpPr>
                <p:nvPr/>
              </p:nvSpPr>
              <p:spPr bwMode="auto">
                <a:xfrm>
                  <a:off x="978" y="1706"/>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200</a:t>
                  </a:r>
                </a:p>
              </p:txBody>
            </p:sp>
            <p:sp>
              <p:nvSpPr>
                <p:cNvPr id="2452564" name="Oval 84"/>
                <p:cNvSpPr>
                  <a:spLocks noChangeArrowheads="1"/>
                </p:cNvSpPr>
                <p:nvPr/>
              </p:nvSpPr>
              <p:spPr bwMode="auto">
                <a:xfrm>
                  <a:off x="272" y="1440"/>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65" name="Oval 85"/>
                <p:cNvSpPr>
                  <a:spLocks noChangeArrowheads="1"/>
                </p:cNvSpPr>
                <p:nvPr/>
              </p:nvSpPr>
              <p:spPr bwMode="auto">
                <a:xfrm>
                  <a:off x="884" y="1436"/>
                  <a:ext cx="584"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66" name="Oval 86"/>
                <p:cNvSpPr>
                  <a:spLocks noChangeArrowheads="1"/>
                </p:cNvSpPr>
                <p:nvPr/>
              </p:nvSpPr>
              <p:spPr bwMode="auto">
                <a:xfrm>
                  <a:off x="1610" y="1436"/>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67" name="Line 87"/>
                <p:cNvSpPr>
                  <a:spLocks noChangeShapeType="1"/>
                </p:cNvSpPr>
                <p:nvPr/>
              </p:nvSpPr>
              <p:spPr bwMode="auto">
                <a:xfrm flipV="1">
                  <a:off x="614" y="1846"/>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68" name="Line 88"/>
                <p:cNvSpPr>
                  <a:spLocks noChangeShapeType="1"/>
                </p:cNvSpPr>
                <p:nvPr/>
              </p:nvSpPr>
              <p:spPr bwMode="auto">
                <a:xfrm>
                  <a:off x="586" y="2048"/>
                  <a:ext cx="364" cy="183"/>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569" name="Text Box 89"/>
            <p:cNvSpPr txBox="1">
              <a:spLocks noChangeArrowheads="1"/>
            </p:cNvSpPr>
            <p:nvPr/>
          </p:nvSpPr>
          <p:spPr bwMode="auto">
            <a:xfrm>
              <a:off x="2461" y="1884"/>
              <a:ext cx="340" cy="258"/>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zh-CN" altLang="en-US" sz="1400" b="1">
                  <a:solidFill>
                    <a:srgbClr val="FF0000"/>
                  </a:solidFill>
                  <a:latin typeface="Tahoma" panose="020B0604030504040204" charset="0"/>
                </a:rPr>
                <a:t>储备</a:t>
              </a:r>
            </a:p>
          </p:txBody>
        </p:sp>
      </p:grpSp>
      <p:grpSp>
        <p:nvGrpSpPr>
          <p:cNvPr id="2452570" name="Group 90"/>
          <p:cNvGrpSpPr/>
          <p:nvPr/>
        </p:nvGrpSpPr>
        <p:grpSpPr bwMode="auto">
          <a:xfrm>
            <a:off x="6208287" y="3977233"/>
            <a:ext cx="2808287" cy="1223963"/>
            <a:chOff x="1927" y="1389"/>
            <a:chExt cx="1769" cy="952"/>
          </a:xfrm>
        </p:grpSpPr>
        <p:grpSp>
          <p:nvGrpSpPr>
            <p:cNvPr id="162857" name="Group 91"/>
            <p:cNvGrpSpPr/>
            <p:nvPr/>
          </p:nvGrpSpPr>
          <p:grpSpPr bwMode="auto">
            <a:xfrm>
              <a:off x="1927" y="1389"/>
              <a:ext cx="1769" cy="952"/>
              <a:chOff x="113" y="1405"/>
              <a:chExt cx="1905" cy="952"/>
            </a:xfrm>
          </p:grpSpPr>
          <p:sp>
            <p:nvSpPr>
              <p:cNvPr id="2452572" name="Rectangle 92"/>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860" name="Group 93"/>
              <p:cNvGrpSpPr/>
              <p:nvPr/>
            </p:nvGrpSpPr>
            <p:grpSpPr bwMode="auto">
              <a:xfrm>
                <a:off x="159" y="1434"/>
                <a:ext cx="1791" cy="907"/>
                <a:chOff x="159" y="1434"/>
                <a:chExt cx="1791" cy="907"/>
              </a:xfrm>
            </p:grpSpPr>
            <p:sp>
              <p:nvSpPr>
                <p:cNvPr id="2452574" name="Oval 94"/>
                <p:cNvSpPr>
                  <a:spLocks noChangeArrowheads="1"/>
                </p:cNvSpPr>
                <p:nvPr/>
              </p:nvSpPr>
              <p:spPr bwMode="auto">
                <a:xfrm>
                  <a:off x="978" y="2114"/>
                  <a:ext cx="449"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0</a:t>
                  </a:r>
                </a:p>
              </p:txBody>
            </p:sp>
            <p:sp>
              <p:nvSpPr>
                <p:cNvPr id="2452575" name="Oval 95"/>
                <p:cNvSpPr>
                  <a:spLocks noChangeArrowheads="1"/>
                </p:cNvSpPr>
                <p:nvPr/>
              </p:nvSpPr>
              <p:spPr bwMode="auto">
                <a:xfrm>
                  <a:off x="159" y="1888"/>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110</a:t>
                  </a:r>
                  <a:r>
                    <a:rPr lang="en-US" altLang="zh-CN" sz="1800" b="1">
                      <a:latin typeface="Tahoma" panose="020B0604030504040204" charset="0"/>
                      <a:ea typeface="DFKai-SB" charset="0"/>
                      <a:cs typeface="DFKai-SB" charset="0"/>
                    </a:rPr>
                    <a:t>0</a:t>
                  </a:r>
                </a:p>
              </p:txBody>
            </p:sp>
            <p:sp>
              <p:nvSpPr>
                <p:cNvPr id="2452576" name="Oval 96"/>
                <p:cNvSpPr>
                  <a:spLocks noChangeArrowheads="1"/>
                </p:cNvSpPr>
                <p:nvPr/>
              </p:nvSpPr>
              <p:spPr bwMode="auto">
                <a:xfrm>
                  <a:off x="978" y="1705"/>
                  <a:ext cx="453" cy="227"/>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50</a:t>
                  </a:r>
                </a:p>
              </p:txBody>
            </p:sp>
            <p:sp>
              <p:nvSpPr>
                <p:cNvPr id="2452577" name="Oval 97"/>
                <p:cNvSpPr>
                  <a:spLocks noChangeArrowheads="1"/>
                </p:cNvSpPr>
                <p:nvPr/>
              </p:nvSpPr>
              <p:spPr bwMode="auto">
                <a:xfrm>
                  <a:off x="272" y="1436"/>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78" name="Oval 98"/>
                <p:cNvSpPr>
                  <a:spLocks noChangeArrowheads="1"/>
                </p:cNvSpPr>
                <p:nvPr/>
              </p:nvSpPr>
              <p:spPr bwMode="auto">
                <a:xfrm>
                  <a:off x="884" y="1431"/>
                  <a:ext cx="584"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79" name="Oval 99"/>
                <p:cNvSpPr>
                  <a:spLocks noChangeArrowheads="1"/>
                </p:cNvSpPr>
                <p:nvPr/>
              </p:nvSpPr>
              <p:spPr bwMode="auto">
                <a:xfrm>
                  <a:off x="1610" y="1431"/>
                  <a:ext cx="340" cy="227"/>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80" name="Line 100"/>
                <p:cNvSpPr>
                  <a:spLocks noChangeShapeType="1"/>
                </p:cNvSpPr>
                <p:nvPr/>
              </p:nvSpPr>
              <p:spPr bwMode="auto">
                <a:xfrm flipV="1">
                  <a:off x="614" y="1846"/>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81" name="Line 101"/>
                <p:cNvSpPr>
                  <a:spLocks noChangeShapeType="1"/>
                </p:cNvSpPr>
                <p:nvPr/>
              </p:nvSpPr>
              <p:spPr bwMode="auto">
                <a:xfrm>
                  <a:off x="586" y="2048"/>
                  <a:ext cx="364" cy="182"/>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582" name="Text Box 102"/>
            <p:cNvSpPr txBox="1">
              <a:spLocks noChangeArrowheads="1"/>
            </p:cNvSpPr>
            <p:nvPr/>
          </p:nvSpPr>
          <p:spPr bwMode="auto">
            <a:xfrm>
              <a:off x="2573" y="1884"/>
              <a:ext cx="116" cy="237"/>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endParaRPr lang="zh-CN" altLang="en-US" sz="1400" b="1">
                <a:solidFill>
                  <a:srgbClr val="FF0000"/>
                </a:solidFill>
                <a:latin typeface="Tahoma" panose="020B0604030504040204" charset="0"/>
              </a:endParaRPr>
            </a:p>
          </p:txBody>
        </p:sp>
      </p:grpSp>
      <p:sp>
        <p:nvSpPr>
          <p:cNvPr id="2452583" name="Line 103"/>
          <p:cNvSpPr>
            <a:spLocks noChangeShapeType="1"/>
          </p:cNvSpPr>
          <p:nvPr/>
        </p:nvSpPr>
        <p:spPr bwMode="auto">
          <a:xfrm flipV="1">
            <a:off x="8152974" y="4505871"/>
            <a:ext cx="287338"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84" name="Line 104"/>
          <p:cNvSpPr>
            <a:spLocks noChangeShapeType="1"/>
          </p:cNvSpPr>
          <p:nvPr/>
        </p:nvSpPr>
        <p:spPr bwMode="auto">
          <a:xfrm>
            <a:off x="8152974" y="5094833"/>
            <a:ext cx="287338" cy="0"/>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85" name="Text Box 105"/>
          <p:cNvSpPr txBox="1">
            <a:spLocks noChangeArrowheads="1"/>
          </p:cNvSpPr>
          <p:nvPr/>
        </p:nvSpPr>
        <p:spPr bwMode="auto">
          <a:xfrm>
            <a:off x="8081537" y="4553496"/>
            <a:ext cx="644525" cy="366712"/>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zh-CN" altLang="en-US" sz="1800" b="1">
                <a:latin typeface="Tahoma" panose="020B0604030504040204" charset="0"/>
              </a:rPr>
              <a:t>销售</a:t>
            </a:r>
          </a:p>
        </p:txBody>
      </p:sp>
      <p:sp>
        <p:nvSpPr>
          <p:cNvPr id="2452586" name="Text Box 106"/>
          <p:cNvSpPr txBox="1">
            <a:spLocks noChangeArrowheads="1"/>
          </p:cNvSpPr>
          <p:nvPr/>
        </p:nvSpPr>
        <p:spPr bwMode="auto">
          <a:xfrm>
            <a:off x="8445074" y="4337596"/>
            <a:ext cx="487363" cy="274637"/>
          </a:xfrm>
          <a:prstGeom prst="rect">
            <a:avLst/>
          </a:prstGeom>
          <a:noFill/>
          <a:ln>
            <a:noFill/>
          </a:ln>
          <a:effectLst/>
        </p:spPr>
        <p:txBody>
          <a:bodyPr lIns="0" tIns="0" rIns="0" bIns="0">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800" b="1">
                <a:solidFill>
                  <a:srgbClr val="0000FF"/>
                </a:solidFill>
                <a:latin typeface="Tahoma" panose="020B0604030504040204" charset="0"/>
              </a:rPr>
              <a:t>1</a:t>
            </a:r>
            <a:r>
              <a:rPr lang="en-US" altLang="zh-CN" sz="1800" b="1">
                <a:solidFill>
                  <a:srgbClr val="0000FF"/>
                </a:solidFill>
                <a:latin typeface="Tahoma" panose="020B0604030504040204" charset="0"/>
                <a:ea typeface="DFKai-SB" charset="0"/>
                <a:cs typeface="DFKai-SB" charset="0"/>
              </a:rPr>
              <a:t>50</a:t>
            </a:r>
          </a:p>
        </p:txBody>
      </p:sp>
      <p:sp>
        <p:nvSpPr>
          <p:cNvPr id="2452587" name="Text Box 107"/>
          <p:cNvSpPr txBox="1">
            <a:spLocks noChangeArrowheads="1"/>
          </p:cNvSpPr>
          <p:nvPr/>
        </p:nvSpPr>
        <p:spPr bwMode="auto">
          <a:xfrm>
            <a:off x="8495874" y="4913858"/>
            <a:ext cx="438150" cy="274638"/>
          </a:xfrm>
          <a:prstGeom prst="rect">
            <a:avLst/>
          </a:prstGeom>
          <a:noFill/>
          <a:ln>
            <a:noFill/>
          </a:ln>
          <a:effectLst/>
        </p:spPr>
        <p:txBody>
          <a:bodyPr wrap="none" lIns="0" tIns="0" rIns="0" bIns="0">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800" b="1">
                <a:solidFill>
                  <a:srgbClr val="0000FF"/>
                </a:solidFill>
                <a:latin typeface="Tahoma" panose="020B0604030504040204" charset="0"/>
              </a:rPr>
              <a:t>20</a:t>
            </a:r>
            <a:r>
              <a:rPr lang="en-US" altLang="zh-CN" sz="1800" b="1">
                <a:solidFill>
                  <a:srgbClr val="0000FF"/>
                </a:solidFill>
                <a:latin typeface="Tahoma" panose="020B0604030504040204" charset="0"/>
                <a:ea typeface="DFKai-SB" charset="0"/>
                <a:cs typeface="DFKai-SB" charset="0"/>
              </a:rPr>
              <a:t>0</a:t>
            </a:r>
          </a:p>
        </p:txBody>
      </p:sp>
      <p:grpSp>
        <p:nvGrpSpPr>
          <p:cNvPr id="2452588" name="Group 108"/>
          <p:cNvGrpSpPr/>
          <p:nvPr/>
        </p:nvGrpSpPr>
        <p:grpSpPr bwMode="auto">
          <a:xfrm>
            <a:off x="6208287" y="5272633"/>
            <a:ext cx="2808287" cy="1108075"/>
            <a:chOff x="1927" y="1389"/>
            <a:chExt cx="1769" cy="952"/>
          </a:xfrm>
        </p:grpSpPr>
        <p:grpSp>
          <p:nvGrpSpPr>
            <p:cNvPr id="162845" name="Group 109"/>
            <p:cNvGrpSpPr/>
            <p:nvPr/>
          </p:nvGrpSpPr>
          <p:grpSpPr bwMode="auto">
            <a:xfrm>
              <a:off x="1927" y="1389"/>
              <a:ext cx="1769" cy="952"/>
              <a:chOff x="113" y="1405"/>
              <a:chExt cx="1905" cy="952"/>
            </a:xfrm>
          </p:grpSpPr>
          <p:sp>
            <p:nvSpPr>
              <p:cNvPr id="2452590" name="Rectangle 110"/>
              <p:cNvSpPr>
                <a:spLocks noChangeArrowheads="1"/>
              </p:cNvSpPr>
              <p:nvPr/>
            </p:nvSpPr>
            <p:spPr bwMode="auto">
              <a:xfrm>
                <a:off x="113" y="1405"/>
                <a:ext cx="1905" cy="952"/>
              </a:xfrm>
              <a:prstGeom prst="rect">
                <a:avLst/>
              </a:prstGeom>
              <a:solidFill>
                <a:srgbClr val="E1E4FF"/>
              </a:solidFill>
              <a:ln w="9525">
                <a:solidFill>
                  <a:srgbClr val="000000"/>
                </a:solidFill>
                <a:miter lim="800000"/>
              </a:ln>
              <a:effectLst/>
            </p:spPr>
            <p:txBody>
              <a:bodyPr wrap="none" lIns="18000" tIns="0" rIns="18000" bIns="0" anchor="ctr"/>
              <a:lstStyle/>
              <a:p>
                <a:pPr>
                  <a:defRPr/>
                </a:pPr>
                <a:endParaRPr lang="zh-CN" altLang="en-US"/>
              </a:p>
            </p:txBody>
          </p:sp>
          <p:grpSp>
            <p:nvGrpSpPr>
              <p:cNvPr id="162848" name="Group 111"/>
              <p:cNvGrpSpPr/>
              <p:nvPr/>
            </p:nvGrpSpPr>
            <p:grpSpPr bwMode="auto">
              <a:xfrm>
                <a:off x="159" y="1434"/>
                <a:ext cx="1791" cy="907"/>
                <a:chOff x="159" y="1434"/>
                <a:chExt cx="1791" cy="907"/>
              </a:xfrm>
            </p:grpSpPr>
            <p:sp>
              <p:nvSpPr>
                <p:cNvPr id="2452592" name="Oval 112"/>
                <p:cNvSpPr>
                  <a:spLocks noChangeArrowheads="1"/>
                </p:cNvSpPr>
                <p:nvPr/>
              </p:nvSpPr>
              <p:spPr bwMode="auto">
                <a:xfrm>
                  <a:off x="978" y="2114"/>
                  <a:ext cx="449" cy="225"/>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200</a:t>
                  </a:r>
                </a:p>
              </p:txBody>
            </p:sp>
            <p:sp>
              <p:nvSpPr>
                <p:cNvPr id="2452593" name="Oval 113"/>
                <p:cNvSpPr>
                  <a:spLocks noChangeArrowheads="1"/>
                </p:cNvSpPr>
                <p:nvPr/>
              </p:nvSpPr>
              <p:spPr bwMode="auto">
                <a:xfrm>
                  <a:off x="159" y="1888"/>
                  <a:ext cx="453" cy="226"/>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75</a:t>
                  </a:r>
                  <a:r>
                    <a:rPr lang="en-US" altLang="zh-CN" sz="1800" b="1">
                      <a:latin typeface="Tahoma" panose="020B0604030504040204" charset="0"/>
                      <a:ea typeface="DFKai-SB" charset="0"/>
                      <a:cs typeface="DFKai-SB" charset="0"/>
                    </a:rPr>
                    <a:t>0</a:t>
                  </a:r>
                </a:p>
              </p:txBody>
            </p:sp>
            <p:sp>
              <p:nvSpPr>
                <p:cNvPr id="2452594" name="Oval 114"/>
                <p:cNvSpPr>
                  <a:spLocks noChangeArrowheads="1"/>
                </p:cNvSpPr>
                <p:nvPr/>
              </p:nvSpPr>
              <p:spPr bwMode="auto">
                <a:xfrm>
                  <a:off x="978" y="1705"/>
                  <a:ext cx="453" cy="228"/>
                </a:xfrm>
                <a:prstGeom prst="ellipse">
                  <a:avLst/>
                </a:prstGeom>
                <a:solidFill>
                  <a:srgbClr val="FF9900"/>
                </a:solidFill>
                <a:ln>
                  <a:noFill/>
                </a:ln>
                <a:effectLst/>
              </p:spPr>
              <p:txBody>
                <a:bodyPr wrap="none" lIns="0" tIns="0" rIns="0" bIns="0" anchor="ctr" anchorCtr="1"/>
                <a:lstStyle/>
                <a:p>
                  <a:pPr defTabSz="668655">
                    <a:lnSpc>
                      <a:spcPct val="100000"/>
                    </a:lnSpc>
                    <a:spcBef>
                      <a:spcPct val="0"/>
                    </a:spcBef>
                    <a:defRPr/>
                  </a:pPr>
                  <a:r>
                    <a:rPr lang="en-US" altLang="zh-CN" sz="1800" b="1">
                      <a:latin typeface="Tahoma" panose="020B0604030504040204" charset="0"/>
                    </a:rPr>
                    <a:t>200</a:t>
                  </a:r>
                </a:p>
              </p:txBody>
            </p:sp>
            <p:sp>
              <p:nvSpPr>
                <p:cNvPr id="2452595" name="Oval 115"/>
                <p:cNvSpPr>
                  <a:spLocks noChangeArrowheads="1"/>
                </p:cNvSpPr>
                <p:nvPr/>
              </p:nvSpPr>
              <p:spPr bwMode="auto">
                <a:xfrm>
                  <a:off x="272" y="1438"/>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生产</a:t>
                  </a:r>
                </a:p>
              </p:txBody>
            </p:sp>
            <p:sp>
              <p:nvSpPr>
                <p:cNvPr id="2452596" name="Oval 116"/>
                <p:cNvSpPr>
                  <a:spLocks noChangeArrowheads="1"/>
                </p:cNvSpPr>
                <p:nvPr/>
              </p:nvSpPr>
              <p:spPr bwMode="auto">
                <a:xfrm>
                  <a:off x="884" y="1434"/>
                  <a:ext cx="584"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分销仓库</a:t>
                  </a:r>
                </a:p>
              </p:txBody>
            </p:sp>
            <p:sp>
              <p:nvSpPr>
                <p:cNvPr id="2452597" name="Oval 117"/>
                <p:cNvSpPr>
                  <a:spLocks noChangeArrowheads="1"/>
                </p:cNvSpPr>
                <p:nvPr/>
              </p:nvSpPr>
              <p:spPr bwMode="auto">
                <a:xfrm>
                  <a:off x="1610" y="1434"/>
                  <a:ext cx="340" cy="226"/>
                </a:xfrm>
                <a:prstGeom prst="ellipse">
                  <a:avLst/>
                </a:prstGeom>
                <a:noFill/>
                <a:ln w="9525">
                  <a:solidFill>
                    <a:schemeClr val="tx1"/>
                  </a:solidFill>
                  <a:round/>
                </a:ln>
                <a:effectLst/>
              </p:spPr>
              <p:txBody>
                <a:bodyPr wrap="none" lIns="0" tIns="0" rIns="0" bIns="0" anchor="ctr" anchorCtr="1"/>
                <a:lstStyle/>
                <a:p>
                  <a:pPr defTabSz="668655">
                    <a:lnSpc>
                      <a:spcPct val="100000"/>
                    </a:lnSpc>
                    <a:spcBef>
                      <a:spcPct val="0"/>
                    </a:spcBef>
                    <a:defRPr/>
                  </a:pPr>
                  <a:r>
                    <a:rPr lang="zh-CN" altLang="en-US" sz="1800" b="1">
                      <a:latin typeface="Tahoma" panose="020B0604030504040204" charset="0"/>
                    </a:rPr>
                    <a:t>市场</a:t>
                  </a:r>
                </a:p>
              </p:txBody>
            </p:sp>
            <p:sp>
              <p:nvSpPr>
                <p:cNvPr id="2452598" name="Line 118"/>
                <p:cNvSpPr>
                  <a:spLocks noChangeShapeType="1"/>
                </p:cNvSpPr>
                <p:nvPr/>
              </p:nvSpPr>
              <p:spPr bwMode="auto">
                <a:xfrm flipV="1">
                  <a:off x="614" y="1846"/>
                  <a:ext cx="364" cy="136"/>
                </a:xfrm>
                <a:prstGeom prst="line">
                  <a:avLst/>
                </a:prstGeom>
                <a:noFill/>
                <a:ln w="19050">
                  <a:solidFill>
                    <a:schemeClr val="tx1"/>
                  </a:solidFill>
                  <a:round/>
                  <a:tailEnd type="triangle" w="med" len="med"/>
                </a:ln>
                <a:effectLst/>
              </p:spPr>
              <p:txBody>
                <a:bodyPr wrap="none" anchor="ctr"/>
                <a:lstStyle/>
                <a:p>
                  <a:pPr>
                    <a:defRPr/>
                  </a:pPr>
                  <a:endParaRPr lang="zh-CN" altLang="en-US"/>
                </a:p>
              </p:txBody>
            </p:sp>
            <p:sp>
              <p:nvSpPr>
                <p:cNvPr id="2452599" name="Line 119"/>
                <p:cNvSpPr>
                  <a:spLocks noChangeShapeType="1"/>
                </p:cNvSpPr>
                <p:nvPr/>
              </p:nvSpPr>
              <p:spPr bwMode="auto">
                <a:xfrm>
                  <a:off x="586" y="2046"/>
                  <a:ext cx="364" cy="184"/>
                </a:xfrm>
                <a:prstGeom prst="line">
                  <a:avLst/>
                </a:prstGeom>
                <a:noFill/>
                <a:ln w="19050">
                  <a:solidFill>
                    <a:schemeClr val="tx1"/>
                  </a:solidFill>
                  <a:round/>
                  <a:tailEnd type="triangle" w="med" len="med"/>
                </a:ln>
                <a:effectLst/>
              </p:spPr>
              <p:txBody>
                <a:bodyPr wrap="none" anchor="ctr"/>
                <a:lstStyle/>
                <a:p>
                  <a:pPr>
                    <a:defRPr/>
                  </a:pPr>
                  <a:endParaRPr lang="zh-CN" altLang="en-US"/>
                </a:p>
              </p:txBody>
            </p:sp>
          </p:grpSp>
        </p:grpSp>
        <p:sp>
          <p:nvSpPr>
            <p:cNvPr id="2452600" name="Text Box 120"/>
            <p:cNvSpPr txBox="1">
              <a:spLocks noChangeArrowheads="1"/>
            </p:cNvSpPr>
            <p:nvPr/>
          </p:nvSpPr>
          <p:spPr bwMode="auto">
            <a:xfrm>
              <a:off x="2431" y="1888"/>
              <a:ext cx="401" cy="262"/>
            </a:xfrm>
            <a:prstGeom prst="rect">
              <a:avLst/>
            </a:prstGeom>
            <a:noFill/>
            <a:ln>
              <a:noFill/>
            </a:ln>
            <a:effectLst/>
          </p:spPr>
          <p:txBody>
            <a:bodyPr wrap="none">
              <a:spAutoFit/>
            </a:bodyPr>
            <a:lstStyle>
              <a:lvl1pPr algn="l" defTabSz="668655">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defTabSz="668655">
                <a:spcBef>
                  <a:spcPct val="0"/>
                </a:spcBef>
                <a:defRPr kumimoji="1" sz="2400">
                  <a:solidFill>
                    <a:schemeClr val="tx1"/>
                  </a:solidFill>
                  <a:latin typeface="Times New Roman" panose="02020603050405020304" charset="0"/>
                  <a:ea typeface="宋体" panose="02010600030101010101" pitchFamily="2" charset="-122"/>
                </a:defRPr>
              </a:lvl2pPr>
              <a:lvl3pPr algn="l" defTabSz="668655">
                <a:spcBef>
                  <a:spcPct val="0"/>
                </a:spcBef>
                <a:defRPr kumimoji="1" sz="2400">
                  <a:solidFill>
                    <a:schemeClr val="tx1"/>
                  </a:solidFill>
                  <a:latin typeface="Times New Roman" panose="02020603050405020304" charset="0"/>
                  <a:ea typeface="宋体" panose="02010600030101010101" pitchFamily="2" charset="-122"/>
                </a:defRPr>
              </a:lvl3pPr>
              <a:lvl4pPr algn="l" defTabSz="668655">
                <a:spcBef>
                  <a:spcPct val="0"/>
                </a:spcBef>
                <a:defRPr kumimoji="1" sz="2400">
                  <a:solidFill>
                    <a:schemeClr val="tx1"/>
                  </a:solidFill>
                  <a:latin typeface="Times New Roman" panose="02020603050405020304" charset="0"/>
                  <a:ea typeface="宋体" panose="02010600030101010101" pitchFamily="2" charset="-122"/>
                </a:defRPr>
              </a:lvl4pPr>
              <a:lvl5pPr algn="l" defTabSz="668655">
                <a:spcBef>
                  <a:spcPct val="0"/>
                </a:spcBef>
                <a:defRPr kumimoji="1" sz="2400">
                  <a:solidFill>
                    <a:schemeClr val="tx1"/>
                  </a:solidFill>
                  <a:latin typeface="Times New Roman" panose="02020603050405020304" charset="0"/>
                  <a:ea typeface="宋体" panose="02010600030101010101" pitchFamily="2" charset="-122"/>
                </a:defRPr>
              </a:lvl5pPr>
              <a:lvl6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defTabSz="668655"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lnSpc>
                  <a:spcPct val="100000"/>
                </a:lnSpc>
                <a:defRPr/>
              </a:pPr>
              <a:r>
                <a:rPr lang="en-US" altLang="zh-CN" sz="1400" b="1">
                  <a:solidFill>
                    <a:srgbClr val="FF0000"/>
                  </a:solidFill>
                  <a:latin typeface="Tahoma" panose="020B0604030504040204" charset="0"/>
                </a:rPr>
                <a:t>PULL</a:t>
              </a:r>
            </a:p>
          </p:txBody>
        </p:sp>
      </p:grpSp>
    </p:spTree>
    <p:extLst>
      <p:ext uri="{BB962C8B-B14F-4D97-AF65-F5344CB8AC3E}">
        <p14:creationId xmlns:p14="http://schemas.microsoft.com/office/powerpoint/2010/main" val="1176711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2483">
                                            <p:txEl>
                                              <p:pRg st="0" end="0"/>
                                            </p:txEl>
                                          </p:spTgt>
                                        </p:tgtEl>
                                        <p:attrNameLst>
                                          <p:attrName>style.visibility</p:attrName>
                                        </p:attrNameLst>
                                      </p:cBhvr>
                                      <p:to>
                                        <p:strVal val="visible"/>
                                      </p:to>
                                    </p:set>
                                    <p:anim calcmode="lin" valueType="num">
                                      <p:cBhvr additive="base">
                                        <p:cTn id="7" dur="500" fill="hold"/>
                                        <p:tgtEl>
                                          <p:spTgt spid="245248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24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52483">
                                            <p:txEl>
                                              <p:pRg st="1" end="1"/>
                                            </p:txEl>
                                          </p:spTgt>
                                        </p:tgtEl>
                                        <p:attrNameLst>
                                          <p:attrName>style.visibility</p:attrName>
                                        </p:attrNameLst>
                                      </p:cBhvr>
                                      <p:to>
                                        <p:strVal val="visible"/>
                                      </p:to>
                                    </p:set>
                                    <p:anim calcmode="lin" valueType="num">
                                      <p:cBhvr additive="base">
                                        <p:cTn id="13" dur="500" fill="hold"/>
                                        <p:tgtEl>
                                          <p:spTgt spid="245248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452483">
                                            <p:txEl>
                                              <p:pRg st="1" end="1"/>
                                            </p:txEl>
                                          </p:spTgt>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17" presetClass="entr" presetSubtype="10" fill="hold" nodeType="afterEffect">
                                  <p:stCondLst>
                                    <p:cond delay="0"/>
                                  </p:stCondLst>
                                  <p:childTnLst>
                                    <p:set>
                                      <p:cBhvr>
                                        <p:cTn id="17" dur="1" fill="hold">
                                          <p:stCondLst>
                                            <p:cond delay="0"/>
                                          </p:stCondLst>
                                        </p:cTn>
                                        <p:tgtEl>
                                          <p:spTgt spid="2452484"/>
                                        </p:tgtEl>
                                        <p:attrNameLst>
                                          <p:attrName>style.visibility</p:attrName>
                                        </p:attrNameLst>
                                      </p:cBhvr>
                                      <p:to>
                                        <p:strVal val="visible"/>
                                      </p:to>
                                    </p:set>
                                    <p:anim calcmode="lin" valueType="num">
                                      <p:cBhvr>
                                        <p:cTn id="18" dur="500" fill="hold"/>
                                        <p:tgtEl>
                                          <p:spTgt spid="2452484"/>
                                        </p:tgtEl>
                                        <p:attrNameLst>
                                          <p:attrName>ppt_w</p:attrName>
                                        </p:attrNameLst>
                                      </p:cBhvr>
                                      <p:tavLst>
                                        <p:tav tm="0">
                                          <p:val>
                                            <p:fltVal val="0"/>
                                          </p:val>
                                        </p:tav>
                                        <p:tav tm="100000">
                                          <p:val>
                                            <p:strVal val="#ppt_w"/>
                                          </p:val>
                                        </p:tav>
                                      </p:tavLst>
                                    </p:anim>
                                    <p:anim calcmode="lin" valueType="num">
                                      <p:cBhvr>
                                        <p:cTn id="19" dur="500" fill="hold"/>
                                        <p:tgtEl>
                                          <p:spTgt spid="2452484"/>
                                        </p:tgtEl>
                                        <p:attrNameLst>
                                          <p:attrName>ppt_h</p:attrName>
                                        </p:attrNameLst>
                                      </p:cBhvr>
                                      <p:tavLst>
                                        <p:tav tm="0">
                                          <p:val>
                                            <p:strVal val="#ppt_h"/>
                                          </p:val>
                                        </p:tav>
                                        <p:tav tm="100000">
                                          <p:val>
                                            <p:strVal val="#ppt_h"/>
                                          </p:val>
                                        </p:tav>
                                      </p:tavLst>
                                    </p:anim>
                                  </p:childTnLst>
                                </p:cTn>
                              </p:par>
                            </p:childTnLst>
                          </p:cTn>
                        </p:par>
                        <p:par>
                          <p:cTn id="20" fill="hold">
                            <p:stCondLst>
                              <p:cond delay="1000"/>
                            </p:stCondLst>
                            <p:childTnLst>
                              <p:par>
                                <p:cTn id="21" presetID="17" presetClass="entr" presetSubtype="10" fill="hold" nodeType="afterEffect">
                                  <p:stCondLst>
                                    <p:cond delay="0"/>
                                  </p:stCondLst>
                                  <p:childTnLst>
                                    <p:set>
                                      <p:cBhvr>
                                        <p:cTn id="22" dur="1" fill="hold">
                                          <p:stCondLst>
                                            <p:cond delay="0"/>
                                          </p:stCondLst>
                                        </p:cTn>
                                        <p:tgtEl>
                                          <p:spTgt spid="2452495"/>
                                        </p:tgtEl>
                                        <p:attrNameLst>
                                          <p:attrName>style.visibility</p:attrName>
                                        </p:attrNameLst>
                                      </p:cBhvr>
                                      <p:to>
                                        <p:strVal val="visible"/>
                                      </p:to>
                                    </p:set>
                                    <p:anim calcmode="lin" valueType="num">
                                      <p:cBhvr>
                                        <p:cTn id="23" dur="500" fill="hold"/>
                                        <p:tgtEl>
                                          <p:spTgt spid="2452495"/>
                                        </p:tgtEl>
                                        <p:attrNameLst>
                                          <p:attrName>ppt_w</p:attrName>
                                        </p:attrNameLst>
                                      </p:cBhvr>
                                      <p:tavLst>
                                        <p:tav tm="0">
                                          <p:val>
                                            <p:fltVal val="0"/>
                                          </p:val>
                                        </p:tav>
                                        <p:tav tm="100000">
                                          <p:val>
                                            <p:strVal val="#ppt_w"/>
                                          </p:val>
                                        </p:tav>
                                      </p:tavLst>
                                    </p:anim>
                                    <p:anim calcmode="lin" valueType="num">
                                      <p:cBhvr>
                                        <p:cTn id="24" dur="500" fill="hold"/>
                                        <p:tgtEl>
                                          <p:spTgt spid="2452495"/>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10" fill="hold" nodeType="clickEffect">
                                  <p:stCondLst>
                                    <p:cond delay="0"/>
                                  </p:stCondLst>
                                  <p:childTnLst>
                                    <p:set>
                                      <p:cBhvr>
                                        <p:cTn id="28" dur="1" fill="hold">
                                          <p:stCondLst>
                                            <p:cond delay="0"/>
                                          </p:stCondLst>
                                        </p:cTn>
                                        <p:tgtEl>
                                          <p:spTgt spid="2452508"/>
                                        </p:tgtEl>
                                        <p:attrNameLst>
                                          <p:attrName>style.visibility</p:attrName>
                                        </p:attrNameLst>
                                      </p:cBhvr>
                                      <p:to>
                                        <p:strVal val="visible"/>
                                      </p:to>
                                    </p:set>
                                    <p:anim calcmode="lin" valueType="num">
                                      <p:cBhvr>
                                        <p:cTn id="29" dur="500" fill="hold"/>
                                        <p:tgtEl>
                                          <p:spTgt spid="2452508"/>
                                        </p:tgtEl>
                                        <p:attrNameLst>
                                          <p:attrName>ppt_w</p:attrName>
                                        </p:attrNameLst>
                                      </p:cBhvr>
                                      <p:tavLst>
                                        <p:tav tm="0">
                                          <p:val>
                                            <p:fltVal val="0"/>
                                          </p:val>
                                        </p:tav>
                                        <p:tav tm="100000">
                                          <p:val>
                                            <p:strVal val="#ppt_w"/>
                                          </p:val>
                                        </p:tav>
                                      </p:tavLst>
                                    </p:anim>
                                    <p:anim calcmode="lin" valueType="num">
                                      <p:cBhvr>
                                        <p:cTn id="30" dur="500" fill="hold"/>
                                        <p:tgtEl>
                                          <p:spTgt spid="2452508"/>
                                        </p:tgtEl>
                                        <p:attrNameLst>
                                          <p:attrName>ppt_h</p:attrName>
                                        </p:attrNameLst>
                                      </p:cBhvr>
                                      <p:tavLst>
                                        <p:tav tm="0">
                                          <p:val>
                                            <p:strVal val="#ppt_h"/>
                                          </p:val>
                                        </p:tav>
                                        <p:tav tm="100000">
                                          <p:val>
                                            <p:strVal val="#ppt_h"/>
                                          </p:val>
                                        </p:tav>
                                      </p:tavLst>
                                    </p:anim>
                                  </p:childTnLst>
                                </p:cTn>
                              </p:par>
                              <p:par>
                                <p:cTn id="31" presetID="17" presetClass="entr" presetSubtype="10" fill="hold" nodeType="withEffect">
                                  <p:stCondLst>
                                    <p:cond delay="0"/>
                                  </p:stCondLst>
                                  <p:childTnLst>
                                    <p:set>
                                      <p:cBhvr>
                                        <p:cTn id="32" dur="1" fill="hold">
                                          <p:stCondLst>
                                            <p:cond delay="0"/>
                                          </p:stCondLst>
                                        </p:cTn>
                                        <p:tgtEl>
                                          <p:spTgt spid="2452521"/>
                                        </p:tgtEl>
                                        <p:attrNameLst>
                                          <p:attrName>style.visibility</p:attrName>
                                        </p:attrNameLst>
                                      </p:cBhvr>
                                      <p:to>
                                        <p:strVal val="visible"/>
                                      </p:to>
                                    </p:set>
                                    <p:anim calcmode="lin" valueType="num">
                                      <p:cBhvr>
                                        <p:cTn id="33" dur="500" fill="hold"/>
                                        <p:tgtEl>
                                          <p:spTgt spid="2452521"/>
                                        </p:tgtEl>
                                        <p:attrNameLst>
                                          <p:attrName>ppt_w</p:attrName>
                                        </p:attrNameLst>
                                      </p:cBhvr>
                                      <p:tavLst>
                                        <p:tav tm="0">
                                          <p:val>
                                            <p:fltVal val="0"/>
                                          </p:val>
                                        </p:tav>
                                        <p:tav tm="100000">
                                          <p:val>
                                            <p:strVal val="#ppt_w"/>
                                          </p:val>
                                        </p:tav>
                                      </p:tavLst>
                                    </p:anim>
                                    <p:anim calcmode="lin" valueType="num">
                                      <p:cBhvr>
                                        <p:cTn id="34" dur="500" fill="hold"/>
                                        <p:tgtEl>
                                          <p:spTgt spid="2452521"/>
                                        </p:tgtEl>
                                        <p:attrNameLst>
                                          <p:attrName>ppt_h</p:attrName>
                                        </p:attrNameLst>
                                      </p:cBhvr>
                                      <p:tavLst>
                                        <p:tav tm="0">
                                          <p:val>
                                            <p:strVal val="#ppt_h"/>
                                          </p:val>
                                        </p:tav>
                                        <p:tav tm="100000">
                                          <p:val>
                                            <p:strVal val="#ppt_h"/>
                                          </p:val>
                                        </p:tav>
                                      </p:tavLst>
                                    </p:anim>
                                  </p:childTnLst>
                                </p:cTn>
                              </p:par>
                              <p:par>
                                <p:cTn id="35" presetID="17" presetClass="entr" presetSubtype="10" fill="hold" nodeType="withEffect">
                                  <p:stCondLst>
                                    <p:cond delay="0"/>
                                  </p:stCondLst>
                                  <p:childTnLst>
                                    <p:set>
                                      <p:cBhvr>
                                        <p:cTn id="36" dur="1" fill="hold">
                                          <p:stCondLst>
                                            <p:cond delay="0"/>
                                          </p:stCondLst>
                                        </p:cTn>
                                        <p:tgtEl>
                                          <p:spTgt spid="2452522"/>
                                        </p:tgtEl>
                                        <p:attrNameLst>
                                          <p:attrName>style.visibility</p:attrName>
                                        </p:attrNameLst>
                                      </p:cBhvr>
                                      <p:to>
                                        <p:strVal val="visible"/>
                                      </p:to>
                                    </p:set>
                                    <p:anim calcmode="lin" valueType="num">
                                      <p:cBhvr>
                                        <p:cTn id="37" dur="500" fill="hold"/>
                                        <p:tgtEl>
                                          <p:spTgt spid="2452522"/>
                                        </p:tgtEl>
                                        <p:attrNameLst>
                                          <p:attrName>ppt_w</p:attrName>
                                        </p:attrNameLst>
                                      </p:cBhvr>
                                      <p:tavLst>
                                        <p:tav tm="0">
                                          <p:val>
                                            <p:fltVal val="0"/>
                                          </p:val>
                                        </p:tav>
                                        <p:tav tm="100000">
                                          <p:val>
                                            <p:strVal val="#ppt_w"/>
                                          </p:val>
                                        </p:tav>
                                      </p:tavLst>
                                    </p:anim>
                                    <p:anim calcmode="lin" valueType="num">
                                      <p:cBhvr>
                                        <p:cTn id="38" dur="500" fill="hold"/>
                                        <p:tgtEl>
                                          <p:spTgt spid="2452522"/>
                                        </p:tgtEl>
                                        <p:attrNameLst>
                                          <p:attrName>ppt_h</p:attrName>
                                        </p:attrNameLst>
                                      </p:cBhvr>
                                      <p:tavLst>
                                        <p:tav tm="0">
                                          <p:val>
                                            <p:strVal val="#ppt_h"/>
                                          </p:val>
                                        </p:tav>
                                        <p:tav tm="100000">
                                          <p:val>
                                            <p:strVal val="#ppt_h"/>
                                          </p:val>
                                        </p:tav>
                                      </p:tavLst>
                                    </p:anim>
                                  </p:childTnLst>
                                </p:cTn>
                              </p:par>
                              <p:par>
                                <p:cTn id="39" presetID="17" presetClass="entr" presetSubtype="10" fill="hold" grpId="0" nodeType="withEffect">
                                  <p:stCondLst>
                                    <p:cond delay="0"/>
                                  </p:stCondLst>
                                  <p:childTnLst>
                                    <p:set>
                                      <p:cBhvr>
                                        <p:cTn id="40" dur="1" fill="hold">
                                          <p:stCondLst>
                                            <p:cond delay="0"/>
                                          </p:stCondLst>
                                        </p:cTn>
                                        <p:tgtEl>
                                          <p:spTgt spid="2452523"/>
                                        </p:tgtEl>
                                        <p:attrNameLst>
                                          <p:attrName>style.visibility</p:attrName>
                                        </p:attrNameLst>
                                      </p:cBhvr>
                                      <p:to>
                                        <p:strVal val="visible"/>
                                      </p:to>
                                    </p:set>
                                    <p:anim calcmode="lin" valueType="num">
                                      <p:cBhvr>
                                        <p:cTn id="41" dur="500" fill="hold"/>
                                        <p:tgtEl>
                                          <p:spTgt spid="2452523"/>
                                        </p:tgtEl>
                                        <p:attrNameLst>
                                          <p:attrName>ppt_w</p:attrName>
                                        </p:attrNameLst>
                                      </p:cBhvr>
                                      <p:tavLst>
                                        <p:tav tm="0">
                                          <p:val>
                                            <p:fltVal val="0"/>
                                          </p:val>
                                        </p:tav>
                                        <p:tav tm="100000">
                                          <p:val>
                                            <p:strVal val="#ppt_w"/>
                                          </p:val>
                                        </p:tav>
                                      </p:tavLst>
                                    </p:anim>
                                    <p:anim calcmode="lin" valueType="num">
                                      <p:cBhvr>
                                        <p:cTn id="42" dur="500" fill="hold"/>
                                        <p:tgtEl>
                                          <p:spTgt spid="2452523"/>
                                        </p:tgtEl>
                                        <p:attrNameLst>
                                          <p:attrName>ppt_h</p:attrName>
                                        </p:attrNameLst>
                                      </p:cBhvr>
                                      <p:tavLst>
                                        <p:tav tm="0">
                                          <p:val>
                                            <p:strVal val="#ppt_h"/>
                                          </p:val>
                                        </p:tav>
                                        <p:tav tm="100000">
                                          <p:val>
                                            <p:strVal val="#ppt_h"/>
                                          </p:val>
                                        </p:tav>
                                      </p:tavLst>
                                    </p:anim>
                                  </p:childTnLst>
                                </p:cTn>
                              </p:par>
                              <p:par>
                                <p:cTn id="43" presetID="17" presetClass="entr" presetSubtype="10" fill="hold" grpId="0" nodeType="withEffect">
                                  <p:stCondLst>
                                    <p:cond delay="0"/>
                                  </p:stCondLst>
                                  <p:childTnLst>
                                    <p:set>
                                      <p:cBhvr>
                                        <p:cTn id="44" dur="1" fill="hold">
                                          <p:stCondLst>
                                            <p:cond delay="0"/>
                                          </p:stCondLst>
                                        </p:cTn>
                                        <p:tgtEl>
                                          <p:spTgt spid="2452524"/>
                                        </p:tgtEl>
                                        <p:attrNameLst>
                                          <p:attrName>style.visibility</p:attrName>
                                        </p:attrNameLst>
                                      </p:cBhvr>
                                      <p:to>
                                        <p:strVal val="visible"/>
                                      </p:to>
                                    </p:set>
                                    <p:anim calcmode="lin" valueType="num">
                                      <p:cBhvr>
                                        <p:cTn id="45" dur="500" fill="hold"/>
                                        <p:tgtEl>
                                          <p:spTgt spid="2452524"/>
                                        </p:tgtEl>
                                        <p:attrNameLst>
                                          <p:attrName>ppt_w</p:attrName>
                                        </p:attrNameLst>
                                      </p:cBhvr>
                                      <p:tavLst>
                                        <p:tav tm="0">
                                          <p:val>
                                            <p:fltVal val="0"/>
                                          </p:val>
                                        </p:tav>
                                        <p:tav tm="100000">
                                          <p:val>
                                            <p:strVal val="#ppt_w"/>
                                          </p:val>
                                        </p:tav>
                                      </p:tavLst>
                                    </p:anim>
                                    <p:anim calcmode="lin" valueType="num">
                                      <p:cBhvr>
                                        <p:cTn id="46" dur="500" fill="hold"/>
                                        <p:tgtEl>
                                          <p:spTgt spid="2452524"/>
                                        </p:tgtEl>
                                        <p:attrNameLst>
                                          <p:attrName>ppt_h</p:attrName>
                                        </p:attrNameLst>
                                      </p:cBhvr>
                                      <p:tavLst>
                                        <p:tav tm="0">
                                          <p:val>
                                            <p:strVal val="#ppt_h"/>
                                          </p:val>
                                        </p:tav>
                                        <p:tav tm="100000">
                                          <p:val>
                                            <p:strVal val="#ppt_h"/>
                                          </p:val>
                                        </p:tav>
                                      </p:tavLst>
                                    </p:anim>
                                  </p:childTnLst>
                                </p:cTn>
                              </p:par>
                              <p:par>
                                <p:cTn id="47" presetID="17" presetClass="entr" presetSubtype="10" fill="hold" grpId="0" nodeType="withEffect">
                                  <p:stCondLst>
                                    <p:cond delay="0"/>
                                  </p:stCondLst>
                                  <p:childTnLst>
                                    <p:set>
                                      <p:cBhvr>
                                        <p:cTn id="48" dur="1" fill="hold">
                                          <p:stCondLst>
                                            <p:cond delay="0"/>
                                          </p:stCondLst>
                                        </p:cTn>
                                        <p:tgtEl>
                                          <p:spTgt spid="2452525"/>
                                        </p:tgtEl>
                                        <p:attrNameLst>
                                          <p:attrName>style.visibility</p:attrName>
                                        </p:attrNameLst>
                                      </p:cBhvr>
                                      <p:to>
                                        <p:strVal val="visible"/>
                                      </p:to>
                                    </p:set>
                                    <p:anim calcmode="lin" valueType="num">
                                      <p:cBhvr>
                                        <p:cTn id="49" dur="500" fill="hold"/>
                                        <p:tgtEl>
                                          <p:spTgt spid="2452525"/>
                                        </p:tgtEl>
                                        <p:attrNameLst>
                                          <p:attrName>ppt_w</p:attrName>
                                        </p:attrNameLst>
                                      </p:cBhvr>
                                      <p:tavLst>
                                        <p:tav tm="0">
                                          <p:val>
                                            <p:fltVal val="0"/>
                                          </p:val>
                                        </p:tav>
                                        <p:tav tm="100000">
                                          <p:val>
                                            <p:strVal val="#ppt_w"/>
                                          </p:val>
                                        </p:tav>
                                      </p:tavLst>
                                    </p:anim>
                                    <p:anim calcmode="lin" valueType="num">
                                      <p:cBhvr>
                                        <p:cTn id="50" dur="500" fill="hold"/>
                                        <p:tgtEl>
                                          <p:spTgt spid="2452525"/>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10" fill="hold" nodeType="clickEffect">
                                  <p:stCondLst>
                                    <p:cond delay="0"/>
                                  </p:stCondLst>
                                  <p:childTnLst>
                                    <p:set>
                                      <p:cBhvr>
                                        <p:cTn id="54" dur="1" fill="hold">
                                          <p:stCondLst>
                                            <p:cond delay="0"/>
                                          </p:stCondLst>
                                        </p:cTn>
                                        <p:tgtEl>
                                          <p:spTgt spid="2452526"/>
                                        </p:tgtEl>
                                        <p:attrNameLst>
                                          <p:attrName>style.visibility</p:attrName>
                                        </p:attrNameLst>
                                      </p:cBhvr>
                                      <p:to>
                                        <p:strVal val="visible"/>
                                      </p:to>
                                    </p:set>
                                    <p:anim calcmode="lin" valueType="num">
                                      <p:cBhvr>
                                        <p:cTn id="55" dur="500" fill="hold"/>
                                        <p:tgtEl>
                                          <p:spTgt spid="2452526"/>
                                        </p:tgtEl>
                                        <p:attrNameLst>
                                          <p:attrName>ppt_w</p:attrName>
                                        </p:attrNameLst>
                                      </p:cBhvr>
                                      <p:tavLst>
                                        <p:tav tm="0">
                                          <p:val>
                                            <p:fltVal val="0"/>
                                          </p:val>
                                        </p:tav>
                                        <p:tav tm="100000">
                                          <p:val>
                                            <p:strVal val="#ppt_w"/>
                                          </p:val>
                                        </p:tav>
                                      </p:tavLst>
                                    </p:anim>
                                    <p:anim calcmode="lin" valueType="num">
                                      <p:cBhvr>
                                        <p:cTn id="56" dur="500" fill="hold"/>
                                        <p:tgtEl>
                                          <p:spTgt spid="2452526"/>
                                        </p:tgtEl>
                                        <p:attrNameLst>
                                          <p:attrName>ppt_h</p:attrName>
                                        </p:attrNameLst>
                                      </p:cBhvr>
                                      <p:tavLst>
                                        <p:tav tm="0">
                                          <p:val>
                                            <p:strVal val="#ppt_h"/>
                                          </p:val>
                                        </p:tav>
                                        <p:tav tm="100000">
                                          <p:val>
                                            <p:strVal val="#ppt_h"/>
                                          </p:val>
                                        </p:tav>
                                      </p:tavLst>
                                    </p:anim>
                                  </p:childTnLst>
                                </p:cTn>
                              </p:par>
                              <p:par>
                                <p:cTn id="57" presetID="17" presetClass="entr" presetSubtype="10" fill="hold" nodeType="withEffect">
                                  <p:stCondLst>
                                    <p:cond delay="0"/>
                                  </p:stCondLst>
                                  <p:childTnLst>
                                    <p:set>
                                      <p:cBhvr>
                                        <p:cTn id="58" dur="1" fill="hold">
                                          <p:stCondLst>
                                            <p:cond delay="0"/>
                                          </p:stCondLst>
                                        </p:cTn>
                                        <p:tgtEl>
                                          <p:spTgt spid="2452539"/>
                                        </p:tgtEl>
                                        <p:attrNameLst>
                                          <p:attrName>style.visibility</p:attrName>
                                        </p:attrNameLst>
                                      </p:cBhvr>
                                      <p:to>
                                        <p:strVal val="visible"/>
                                      </p:to>
                                    </p:set>
                                    <p:anim calcmode="lin" valueType="num">
                                      <p:cBhvr>
                                        <p:cTn id="59" dur="500" fill="hold"/>
                                        <p:tgtEl>
                                          <p:spTgt spid="2452539"/>
                                        </p:tgtEl>
                                        <p:attrNameLst>
                                          <p:attrName>ppt_w</p:attrName>
                                        </p:attrNameLst>
                                      </p:cBhvr>
                                      <p:tavLst>
                                        <p:tav tm="0">
                                          <p:val>
                                            <p:fltVal val="0"/>
                                          </p:val>
                                        </p:tav>
                                        <p:tav tm="100000">
                                          <p:val>
                                            <p:strVal val="#ppt_w"/>
                                          </p:val>
                                        </p:tav>
                                      </p:tavLst>
                                    </p:anim>
                                    <p:anim calcmode="lin" valueType="num">
                                      <p:cBhvr>
                                        <p:cTn id="60" dur="500" fill="hold"/>
                                        <p:tgtEl>
                                          <p:spTgt spid="2452539"/>
                                        </p:tgtEl>
                                        <p:attrNameLst>
                                          <p:attrName>ppt_h</p:attrName>
                                        </p:attrNameLst>
                                      </p:cBhvr>
                                      <p:tavLst>
                                        <p:tav tm="0">
                                          <p:val>
                                            <p:strVal val="#ppt_h"/>
                                          </p:val>
                                        </p:tav>
                                        <p:tav tm="100000">
                                          <p:val>
                                            <p:strVal val="#ppt_h"/>
                                          </p:val>
                                        </p:tav>
                                      </p:tavLst>
                                    </p:anim>
                                  </p:childTnLst>
                                </p:cTn>
                              </p:par>
                              <p:par>
                                <p:cTn id="61" presetID="17" presetClass="entr" presetSubtype="10" fill="hold" nodeType="withEffect">
                                  <p:stCondLst>
                                    <p:cond delay="0"/>
                                  </p:stCondLst>
                                  <p:childTnLst>
                                    <p:set>
                                      <p:cBhvr>
                                        <p:cTn id="62" dur="1" fill="hold">
                                          <p:stCondLst>
                                            <p:cond delay="0"/>
                                          </p:stCondLst>
                                        </p:cTn>
                                        <p:tgtEl>
                                          <p:spTgt spid="2452540"/>
                                        </p:tgtEl>
                                        <p:attrNameLst>
                                          <p:attrName>style.visibility</p:attrName>
                                        </p:attrNameLst>
                                      </p:cBhvr>
                                      <p:to>
                                        <p:strVal val="visible"/>
                                      </p:to>
                                    </p:set>
                                    <p:anim calcmode="lin" valueType="num">
                                      <p:cBhvr>
                                        <p:cTn id="63" dur="500" fill="hold"/>
                                        <p:tgtEl>
                                          <p:spTgt spid="2452540"/>
                                        </p:tgtEl>
                                        <p:attrNameLst>
                                          <p:attrName>ppt_w</p:attrName>
                                        </p:attrNameLst>
                                      </p:cBhvr>
                                      <p:tavLst>
                                        <p:tav tm="0">
                                          <p:val>
                                            <p:fltVal val="0"/>
                                          </p:val>
                                        </p:tav>
                                        <p:tav tm="100000">
                                          <p:val>
                                            <p:strVal val="#ppt_w"/>
                                          </p:val>
                                        </p:tav>
                                      </p:tavLst>
                                    </p:anim>
                                    <p:anim calcmode="lin" valueType="num">
                                      <p:cBhvr>
                                        <p:cTn id="64" dur="500" fill="hold"/>
                                        <p:tgtEl>
                                          <p:spTgt spid="2452540"/>
                                        </p:tgtEl>
                                        <p:attrNameLst>
                                          <p:attrName>ppt_h</p:attrName>
                                        </p:attrNameLst>
                                      </p:cBhvr>
                                      <p:tavLst>
                                        <p:tav tm="0">
                                          <p:val>
                                            <p:strVal val="#ppt_h"/>
                                          </p:val>
                                        </p:tav>
                                        <p:tav tm="100000">
                                          <p:val>
                                            <p:strVal val="#ppt_h"/>
                                          </p:val>
                                        </p:tav>
                                      </p:tavLst>
                                    </p:anim>
                                  </p:childTnLst>
                                </p:cTn>
                              </p:par>
                              <p:par>
                                <p:cTn id="65" presetID="17" presetClass="entr" presetSubtype="10" fill="hold" grpId="0" nodeType="withEffect">
                                  <p:stCondLst>
                                    <p:cond delay="0"/>
                                  </p:stCondLst>
                                  <p:childTnLst>
                                    <p:set>
                                      <p:cBhvr>
                                        <p:cTn id="66" dur="1" fill="hold">
                                          <p:stCondLst>
                                            <p:cond delay="0"/>
                                          </p:stCondLst>
                                        </p:cTn>
                                        <p:tgtEl>
                                          <p:spTgt spid="2452542"/>
                                        </p:tgtEl>
                                        <p:attrNameLst>
                                          <p:attrName>style.visibility</p:attrName>
                                        </p:attrNameLst>
                                      </p:cBhvr>
                                      <p:to>
                                        <p:strVal val="visible"/>
                                      </p:to>
                                    </p:set>
                                    <p:anim calcmode="lin" valueType="num">
                                      <p:cBhvr>
                                        <p:cTn id="67" dur="500" fill="hold"/>
                                        <p:tgtEl>
                                          <p:spTgt spid="2452542"/>
                                        </p:tgtEl>
                                        <p:attrNameLst>
                                          <p:attrName>ppt_w</p:attrName>
                                        </p:attrNameLst>
                                      </p:cBhvr>
                                      <p:tavLst>
                                        <p:tav tm="0">
                                          <p:val>
                                            <p:fltVal val="0"/>
                                          </p:val>
                                        </p:tav>
                                        <p:tav tm="100000">
                                          <p:val>
                                            <p:strVal val="#ppt_w"/>
                                          </p:val>
                                        </p:tav>
                                      </p:tavLst>
                                    </p:anim>
                                    <p:anim calcmode="lin" valueType="num">
                                      <p:cBhvr>
                                        <p:cTn id="68" dur="500" fill="hold"/>
                                        <p:tgtEl>
                                          <p:spTgt spid="2452542"/>
                                        </p:tgtEl>
                                        <p:attrNameLst>
                                          <p:attrName>ppt_h</p:attrName>
                                        </p:attrNameLst>
                                      </p:cBhvr>
                                      <p:tavLst>
                                        <p:tav tm="0">
                                          <p:val>
                                            <p:strVal val="#ppt_h"/>
                                          </p:val>
                                        </p:tav>
                                        <p:tav tm="100000">
                                          <p:val>
                                            <p:strVal val="#ppt_h"/>
                                          </p:val>
                                        </p:tav>
                                      </p:tavLst>
                                    </p:anim>
                                  </p:childTnLst>
                                </p:cTn>
                              </p:par>
                            </p:childTnLst>
                          </p:cTn>
                        </p:par>
                        <p:par>
                          <p:cTn id="69" fill="hold">
                            <p:stCondLst>
                              <p:cond delay="500"/>
                            </p:stCondLst>
                            <p:childTnLst>
                              <p:par>
                                <p:cTn id="70" presetID="17" presetClass="entr" presetSubtype="10" fill="hold" grpId="0" nodeType="afterEffect">
                                  <p:stCondLst>
                                    <p:cond delay="0"/>
                                  </p:stCondLst>
                                  <p:childTnLst>
                                    <p:set>
                                      <p:cBhvr>
                                        <p:cTn id="71" dur="1" fill="hold">
                                          <p:stCondLst>
                                            <p:cond delay="0"/>
                                          </p:stCondLst>
                                        </p:cTn>
                                        <p:tgtEl>
                                          <p:spTgt spid="2452541"/>
                                        </p:tgtEl>
                                        <p:attrNameLst>
                                          <p:attrName>style.visibility</p:attrName>
                                        </p:attrNameLst>
                                      </p:cBhvr>
                                      <p:to>
                                        <p:strVal val="visible"/>
                                      </p:to>
                                    </p:set>
                                    <p:anim calcmode="lin" valueType="num">
                                      <p:cBhvr>
                                        <p:cTn id="72" dur="500" fill="hold"/>
                                        <p:tgtEl>
                                          <p:spTgt spid="2452541"/>
                                        </p:tgtEl>
                                        <p:attrNameLst>
                                          <p:attrName>ppt_w</p:attrName>
                                        </p:attrNameLst>
                                      </p:cBhvr>
                                      <p:tavLst>
                                        <p:tav tm="0">
                                          <p:val>
                                            <p:fltVal val="0"/>
                                          </p:val>
                                        </p:tav>
                                        <p:tav tm="100000">
                                          <p:val>
                                            <p:strVal val="#ppt_w"/>
                                          </p:val>
                                        </p:tav>
                                      </p:tavLst>
                                    </p:anim>
                                    <p:anim calcmode="lin" valueType="num">
                                      <p:cBhvr>
                                        <p:cTn id="73" dur="500" fill="hold"/>
                                        <p:tgtEl>
                                          <p:spTgt spid="2452541"/>
                                        </p:tgtEl>
                                        <p:attrNameLst>
                                          <p:attrName>ppt_h</p:attrName>
                                        </p:attrNameLst>
                                      </p:cBhvr>
                                      <p:tavLst>
                                        <p:tav tm="0">
                                          <p:val>
                                            <p:strVal val="#ppt_h"/>
                                          </p:val>
                                        </p:tav>
                                        <p:tav tm="100000">
                                          <p:val>
                                            <p:strVal val="#ppt_h"/>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4" fill="hold" grpId="0" nodeType="clickEffect">
                                  <p:stCondLst>
                                    <p:cond delay="0"/>
                                  </p:stCondLst>
                                  <p:childTnLst>
                                    <p:set>
                                      <p:cBhvr>
                                        <p:cTn id="77" dur="1" fill="hold">
                                          <p:stCondLst>
                                            <p:cond delay="0"/>
                                          </p:stCondLst>
                                        </p:cTn>
                                        <p:tgtEl>
                                          <p:spTgt spid="2452543"/>
                                        </p:tgtEl>
                                        <p:attrNameLst>
                                          <p:attrName>style.visibility</p:attrName>
                                        </p:attrNameLst>
                                      </p:cBhvr>
                                      <p:to>
                                        <p:strVal val="visible"/>
                                      </p:to>
                                    </p:set>
                                    <p:anim calcmode="lin" valueType="num">
                                      <p:cBhvr additive="base">
                                        <p:cTn id="78" dur="500" fill="hold"/>
                                        <p:tgtEl>
                                          <p:spTgt spid="2452543"/>
                                        </p:tgtEl>
                                        <p:attrNameLst>
                                          <p:attrName>ppt_x</p:attrName>
                                        </p:attrNameLst>
                                      </p:cBhvr>
                                      <p:tavLst>
                                        <p:tav tm="0">
                                          <p:val>
                                            <p:strVal val="#ppt_x"/>
                                          </p:val>
                                        </p:tav>
                                        <p:tav tm="100000">
                                          <p:val>
                                            <p:strVal val="#ppt_x"/>
                                          </p:val>
                                        </p:tav>
                                      </p:tavLst>
                                    </p:anim>
                                    <p:anim calcmode="lin" valueType="num">
                                      <p:cBhvr additive="base">
                                        <p:cTn id="79" dur="500" fill="hold"/>
                                        <p:tgtEl>
                                          <p:spTgt spid="2452543"/>
                                        </p:tgtEl>
                                        <p:attrNameLst>
                                          <p:attrName>ppt_y</p:attrName>
                                        </p:attrNameLst>
                                      </p:cBhvr>
                                      <p:tavLst>
                                        <p:tav tm="0">
                                          <p:val>
                                            <p:strVal val="1+#ppt_h/2"/>
                                          </p:val>
                                        </p:tav>
                                        <p:tav tm="100000">
                                          <p:val>
                                            <p:strVal val="#ppt_y"/>
                                          </p:val>
                                        </p:tav>
                                      </p:tavLst>
                                    </p:anim>
                                  </p:childTnLst>
                                </p:cTn>
                              </p:par>
                            </p:childTnLst>
                          </p:cTn>
                        </p:par>
                        <p:par>
                          <p:cTn id="80" fill="hold">
                            <p:stCondLst>
                              <p:cond delay="500"/>
                            </p:stCondLst>
                            <p:childTnLst>
                              <p:par>
                                <p:cTn id="81" presetID="17" presetClass="entr" presetSubtype="10" fill="hold" nodeType="afterEffect">
                                  <p:stCondLst>
                                    <p:cond delay="0"/>
                                  </p:stCondLst>
                                  <p:childTnLst>
                                    <p:set>
                                      <p:cBhvr>
                                        <p:cTn id="82" dur="1" fill="hold">
                                          <p:stCondLst>
                                            <p:cond delay="0"/>
                                          </p:stCondLst>
                                        </p:cTn>
                                        <p:tgtEl>
                                          <p:spTgt spid="2452544"/>
                                        </p:tgtEl>
                                        <p:attrNameLst>
                                          <p:attrName>style.visibility</p:attrName>
                                        </p:attrNameLst>
                                      </p:cBhvr>
                                      <p:to>
                                        <p:strVal val="visible"/>
                                      </p:to>
                                    </p:set>
                                    <p:anim calcmode="lin" valueType="num">
                                      <p:cBhvr>
                                        <p:cTn id="83" dur="500" fill="hold"/>
                                        <p:tgtEl>
                                          <p:spTgt spid="2452544"/>
                                        </p:tgtEl>
                                        <p:attrNameLst>
                                          <p:attrName>ppt_w</p:attrName>
                                        </p:attrNameLst>
                                      </p:cBhvr>
                                      <p:tavLst>
                                        <p:tav tm="0">
                                          <p:val>
                                            <p:fltVal val="0"/>
                                          </p:val>
                                        </p:tav>
                                        <p:tav tm="100000">
                                          <p:val>
                                            <p:strVal val="#ppt_w"/>
                                          </p:val>
                                        </p:tav>
                                      </p:tavLst>
                                    </p:anim>
                                    <p:anim calcmode="lin" valueType="num">
                                      <p:cBhvr>
                                        <p:cTn id="84" dur="500" fill="hold"/>
                                        <p:tgtEl>
                                          <p:spTgt spid="2452544"/>
                                        </p:tgtEl>
                                        <p:attrNameLst>
                                          <p:attrName>ppt_h</p:attrName>
                                        </p:attrNameLst>
                                      </p:cBhvr>
                                      <p:tavLst>
                                        <p:tav tm="0">
                                          <p:val>
                                            <p:strVal val="#ppt_h"/>
                                          </p:val>
                                        </p:tav>
                                        <p:tav tm="100000">
                                          <p:val>
                                            <p:strVal val="#ppt_h"/>
                                          </p:val>
                                        </p:tav>
                                      </p:tavLst>
                                    </p:anim>
                                  </p:childTnLst>
                                </p:cTn>
                              </p:par>
                            </p:childTnLst>
                          </p:cTn>
                        </p:par>
                        <p:par>
                          <p:cTn id="85" fill="hold">
                            <p:stCondLst>
                              <p:cond delay="1000"/>
                            </p:stCondLst>
                            <p:childTnLst>
                              <p:par>
                                <p:cTn id="86" presetID="2" presetClass="entr" presetSubtype="4" fill="hold" grpId="0" nodeType="afterEffect">
                                  <p:stCondLst>
                                    <p:cond delay="0"/>
                                  </p:stCondLst>
                                  <p:childTnLst>
                                    <p:set>
                                      <p:cBhvr>
                                        <p:cTn id="87" dur="1" fill="hold">
                                          <p:stCondLst>
                                            <p:cond delay="0"/>
                                          </p:stCondLst>
                                        </p:cTn>
                                        <p:tgtEl>
                                          <p:spTgt spid="2452545"/>
                                        </p:tgtEl>
                                        <p:attrNameLst>
                                          <p:attrName>style.visibility</p:attrName>
                                        </p:attrNameLst>
                                      </p:cBhvr>
                                      <p:to>
                                        <p:strVal val="visible"/>
                                      </p:to>
                                    </p:set>
                                    <p:anim calcmode="lin" valueType="num">
                                      <p:cBhvr additive="base">
                                        <p:cTn id="88" dur="500" fill="hold"/>
                                        <p:tgtEl>
                                          <p:spTgt spid="2452545"/>
                                        </p:tgtEl>
                                        <p:attrNameLst>
                                          <p:attrName>ppt_x</p:attrName>
                                        </p:attrNameLst>
                                      </p:cBhvr>
                                      <p:tavLst>
                                        <p:tav tm="0">
                                          <p:val>
                                            <p:strVal val="#ppt_x"/>
                                          </p:val>
                                        </p:tav>
                                        <p:tav tm="100000">
                                          <p:val>
                                            <p:strVal val="#ppt_x"/>
                                          </p:val>
                                        </p:tav>
                                      </p:tavLst>
                                    </p:anim>
                                    <p:anim calcmode="lin" valueType="num">
                                      <p:cBhvr additive="base">
                                        <p:cTn id="89" dur="500" fill="hold"/>
                                        <p:tgtEl>
                                          <p:spTgt spid="2452545"/>
                                        </p:tgtEl>
                                        <p:attrNameLst>
                                          <p:attrName>ppt_y</p:attrName>
                                        </p:attrNameLst>
                                      </p:cBhvr>
                                      <p:tavLst>
                                        <p:tav tm="0">
                                          <p:val>
                                            <p:strVal val="1+#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 presetClass="entr" presetSubtype="4" fill="hold" grpId="0" nodeType="clickEffect">
                                  <p:stCondLst>
                                    <p:cond delay="0"/>
                                  </p:stCondLst>
                                  <p:childTnLst>
                                    <p:set>
                                      <p:cBhvr>
                                        <p:cTn id="93" dur="1" fill="hold">
                                          <p:stCondLst>
                                            <p:cond delay="0"/>
                                          </p:stCondLst>
                                        </p:cTn>
                                        <p:tgtEl>
                                          <p:spTgt spid="2452483">
                                            <p:txEl>
                                              <p:pRg st="10" end="10"/>
                                            </p:txEl>
                                          </p:spTgt>
                                        </p:tgtEl>
                                        <p:attrNameLst>
                                          <p:attrName>style.visibility</p:attrName>
                                        </p:attrNameLst>
                                      </p:cBhvr>
                                      <p:to>
                                        <p:strVal val="visible"/>
                                      </p:to>
                                    </p:set>
                                    <p:anim calcmode="lin" valueType="num">
                                      <p:cBhvr additive="base">
                                        <p:cTn id="94" dur="500" fill="hold"/>
                                        <p:tgtEl>
                                          <p:spTgt spid="2452483">
                                            <p:txEl>
                                              <p:pRg st="10" end="10"/>
                                            </p:txEl>
                                          </p:spTgt>
                                        </p:tgtEl>
                                        <p:attrNameLst>
                                          <p:attrName>ppt_x</p:attrName>
                                        </p:attrNameLst>
                                      </p:cBhvr>
                                      <p:tavLst>
                                        <p:tav tm="0">
                                          <p:val>
                                            <p:strVal val="#ppt_x"/>
                                          </p:val>
                                        </p:tav>
                                        <p:tav tm="100000">
                                          <p:val>
                                            <p:strVal val="#ppt_x"/>
                                          </p:val>
                                        </p:tav>
                                      </p:tavLst>
                                    </p:anim>
                                    <p:anim calcmode="lin" valueType="num">
                                      <p:cBhvr additive="base">
                                        <p:cTn id="95" dur="500" fill="hold"/>
                                        <p:tgtEl>
                                          <p:spTgt spid="2452483">
                                            <p:txEl>
                                              <p:pRg st="10" end="10"/>
                                            </p:txEl>
                                          </p:spTgt>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2452483">
                                            <p:txEl>
                                              <p:pRg st="11" end="11"/>
                                            </p:txEl>
                                          </p:spTgt>
                                        </p:tgtEl>
                                        <p:attrNameLst>
                                          <p:attrName>style.visibility</p:attrName>
                                        </p:attrNameLst>
                                      </p:cBhvr>
                                      <p:to>
                                        <p:strVal val="visible"/>
                                      </p:to>
                                    </p:set>
                                    <p:anim calcmode="lin" valueType="num">
                                      <p:cBhvr additive="base">
                                        <p:cTn id="98" dur="500" fill="hold"/>
                                        <p:tgtEl>
                                          <p:spTgt spid="2452483">
                                            <p:txEl>
                                              <p:pRg st="11" end="11"/>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2452483">
                                            <p:txEl>
                                              <p:pRg st="11" end="11"/>
                                            </p:txEl>
                                          </p:spTgt>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2452483">
                                            <p:txEl>
                                              <p:pRg st="12" end="12"/>
                                            </p:txEl>
                                          </p:spTgt>
                                        </p:tgtEl>
                                        <p:attrNameLst>
                                          <p:attrName>style.visibility</p:attrName>
                                        </p:attrNameLst>
                                      </p:cBhvr>
                                      <p:to>
                                        <p:strVal val="visible"/>
                                      </p:to>
                                    </p:set>
                                    <p:anim calcmode="lin" valueType="num">
                                      <p:cBhvr additive="base">
                                        <p:cTn id="102" dur="500" fill="hold"/>
                                        <p:tgtEl>
                                          <p:spTgt spid="2452483">
                                            <p:txEl>
                                              <p:pRg st="12" end="12"/>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2452483">
                                            <p:txEl>
                                              <p:pRg st="12" end="12"/>
                                            </p:txEl>
                                          </p:spTgt>
                                        </p:tgtEl>
                                        <p:attrNameLst>
                                          <p:attrName>ppt_y</p:attrName>
                                        </p:attrNameLst>
                                      </p:cBhvr>
                                      <p:tavLst>
                                        <p:tav tm="0">
                                          <p:val>
                                            <p:strVal val="1+#ppt_h/2"/>
                                          </p:val>
                                        </p:tav>
                                        <p:tav tm="100000">
                                          <p:val>
                                            <p:strVal val="#ppt_y"/>
                                          </p:val>
                                        </p:tav>
                                      </p:tavLst>
                                    </p:anim>
                                  </p:childTnLst>
                                </p:cTn>
                              </p:par>
                            </p:childTnLst>
                          </p:cTn>
                        </p:par>
                        <p:par>
                          <p:cTn id="104" fill="hold">
                            <p:stCondLst>
                              <p:cond delay="500"/>
                            </p:stCondLst>
                            <p:childTnLst>
                              <p:par>
                                <p:cTn id="105" presetID="17" presetClass="entr" presetSubtype="10" fill="hold" nodeType="afterEffect">
                                  <p:stCondLst>
                                    <p:cond delay="0"/>
                                  </p:stCondLst>
                                  <p:childTnLst>
                                    <p:set>
                                      <p:cBhvr>
                                        <p:cTn id="106" dur="1" fill="hold">
                                          <p:stCondLst>
                                            <p:cond delay="0"/>
                                          </p:stCondLst>
                                        </p:cTn>
                                        <p:tgtEl>
                                          <p:spTgt spid="2452546"/>
                                        </p:tgtEl>
                                        <p:attrNameLst>
                                          <p:attrName>style.visibility</p:attrName>
                                        </p:attrNameLst>
                                      </p:cBhvr>
                                      <p:to>
                                        <p:strVal val="visible"/>
                                      </p:to>
                                    </p:set>
                                    <p:anim calcmode="lin" valueType="num">
                                      <p:cBhvr>
                                        <p:cTn id="107" dur="500" fill="hold"/>
                                        <p:tgtEl>
                                          <p:spTgt spid="2452546"/>
                                        </p:tgtEl>
                                        <p:attrNameLst>
                                          <p:attrName>ppt_w</p:attrName>
                                        </p:attrNameLst>
                                      </p:cBhvr>
                                      <p:tavLst>
                                        <p:tav tm="0">
                                          <p:val>
                                            <p:fltVal val="0"/>
                                          </p:val>
                                        </p:tav>
                                        <p:tav tm="100000">
                                          <p:val>
                                            <p:strVal val="#ppt_w"/>
                                          </p:val>
                                        </p:tav>
                                      </p:tavLst>
                                    </p:anim>
                                    <p:anim calcmode="lin" valueType="num">
                                      <p:cBhvr>
                                        <p:cTn id="108" dur="500" fill="hold"/>
                                        <p:tgtEl>
                                          <p:spTgt spid="2452546"/>
                                        </p:tgtEl>
                                        <p:attrNameLst>
                                          <p:attrName>ppt_h</p:attrName>
                                        </p:attrNameLst>
                                      </p:cBhvr>
                                      <p:tavLst>
                                        <p:tav tm="0">
                                          <p:val>
                                            <p:strVal val="#ppt_h"/>
                                          </p:val>
                                        </p:tav>
                                        <p:tav tm="100000">
                                          <p:val>
                                            <p:strVal val="#ppt_h"/>
                                          </p:val>
                                        </p:tav>
                                      </p:tavLst>
                                    </p:anim>
                                  </p:childTnLst>
                                </p:cTn>
                              </p:par>
                            </p:childTnLst>
                          </p:cTn>
                        </p:par>
                        <p:par>
                          <p:cTn id="109" fill="hold">
                            <p:stCondLst>
                              <p:cond delay="1000"/>
                            </p:stCondLst>
                            <p:childTnLst>
                              <p:par>
                                <p:cTn id="110" presetID="17" presetClass="entr" presetSubtype="10" fill="hold" nodeType="afterEffect">
                                  <p:stCondLst>
                                    <p:cond delay="0"/>
                                  </p:stCondLst>
                                  <p:childTnLst>
                                    <p:set>
                                      <p:cBhvr>
                                        <p:cTn id="111" dur="1" fill="hold">
                                          <p:stCondLst>
                                            <p:cond delay="0"/>
                                          </p:stCondLst>
                                        </p:cTn>
                                        <p:tgtEl>
                                          <p:spTgt spid="2452557"/>
                                        </p:tgtEl>
                                        <p:attrNameLst>
                                          <p:attrName>style.visibility</p:attrName>
                                        </p:attrNameLst>
                                      </p:cBhvr>
                                      <p:to>
                                        <p:strVal val="visible"/>
                                      </p:to>
                                    </p:set>
                                    <p:anim calcmode="lin" valueType="num">
                                      <p:cBhvr>
                                        <p:cTn id="112" dur="500" fill="hold"/>
                                        <p:tgtEl>
                                          <p:spTgt spid="2452557"/>
                                        </p:tgtEl>
                                        <p:attrNameLst>
                                          <p:attrName>ppt_w</p:attrName>
                                        </p:attrNameLst>
                                      </p:cBhvr>
                                      <p:tavLst>
                                        <p:tav tm="0">
                                          <p:val>
                                            <p:fltVal val="0"/>
                                          </p:val>
                                        </p:tav>
                                        <p:tav tm="100000">
                                          <p:val>
                                            <p:strVal val="#ppt_w"/>
                                          </p:val>
                                        </p:tav>
                                      </p:tavLst>
                                    </p:anim>
                                    <p:anim calcmode="lin" valueType="num">
                                      <p:cBhvr>
                                        <p:cTn id="113" dur="500" fill="hold"/>
                                        <p:tgtEl>
                                          <p:spTgt spid="2452557"/>
                                        </p:tgtEl>
                                        <p:attrNameLst>
                                          <p:attrName>ppt_h</p:attrName>
                                        </p:attrNameLst>
                                      </p:cBhvr>
                                      <p:tavLst>
                                        <p:tav tm="0">
                                          <p:val>
                                            <p:strVal val="#ppt_h"/>
                                          </p:val>
                                        </p:tav>
                                        <p:tav tm="100000">
                                          <p:val>
                                            <p:strVal val="#ppt_h"/>
                                          </p:val>
                                        </p:tav>
                                      </p:tavLst>
                                    </p:anim>
                                  </p:childTnLst>
                                </p:cTn>
                              </p:par>
                            </p:childTnLst>
                          </p:cTn>
                        </p:par>
                      </p:childTnLst>
                    </p:cTn>
                  </p:par>
                  <p:par>
                    <p:cTn id="114" fill="hold">
                      <p:stCondLst>
                        <p:cond delay="indefinite"/>
                      </p:stCondLst>
                      <p:childTnLst>
                        <p:par>
                          <p:cTn id="115" fill="hold">
                            <p:stCondLst>
                              <p:cond delay="0"/>
                            </p:stCondLst>
                            <p:childTnLst>
                              <p:par>
                                <p:cTn id="116" presetID="17" presetClass="entr" presetSubtype="10" fill="hold" nodeType="clickEffect">
                                  <p:stCondLst>
                                    <p:cond delay="0"/>
                                  </p:stCondLst>
                                  <p:childTnLst>
                                    <p:set>
                                      <p:cBhvr>
                                        <p:cTn id="117" dur="1" fill="hold">
                                          <p:stCondLst>
                                            <p:cond delay="0"/>
                                          </p:stCondLst>
                                        </p:cTn>
                                        <p:tgtEl>
                                          <p:spTgt spid="2452570"/>
                                        </p:tgtEl>
                                        <p:attrNameLst>
                                          <p:attrName>style.visibility</p:attrName>
                                        </p:attrNameLst>
                                      </p:cBhvr>
                                      <p:to>
                                        <p:strVal val="visible"/>
                                      </p:to>
                                    </p:set>
                                    <p:anim calcmode="lin" valueType="num">
                                      <p:cBhvr>
                                        <p:cTn id="118" dur="500" fill="hold"/>
                                        <p:tgtEl>
                                          <p:spTgt spid="2452570"/>
                                        </p:tgtEl>
                                        <p:attrNameLst>
                                          <p:attrName>ppt_w</p:attrName>
                                        </p:attrNameLst>
                                      </p:cBhvr>
                                      <p:tavLst>
                                        <p:tav tm="0">
                                          <p:val>
                                            <p:fltVal val="0"/>
                                          </p:val>
                                        </p:tav>
                                        <p:tav tm="100000">
                                          <p:val>
                                            <p:strVal val="#ppt_w"/>
                                          </p:val>
                                        </p:tav>
                                      </p:tavLst>
                                    </p:anim>
                                    <p:anim calcmode="lin" valueType="num">
                                      <p:cBhvr>
                                        <p:cTn id="119" dur="500" fill="hold"/>
                                        <p:tgtEl>
                                          <p:spTgt spid="2452570"/>
                                        </p:tgtEl>
                                        <p:attrNameLst>
                                          <p:attrName>ppt_h</p:attrName>
                                        </p:attrNameLst>
                                      </p:cBhvr>
                                      <p:tavLst>
                                        <p:tav tm="0">
                                          <p:val>
                                            <p:strVal val="#ppt_h"/>
                                          </p:val>
                                        </p:tav>
                                        <p:tav tm="100000">
                                          <p:val>
                                            <p:strVal val="#ppt_h"/>
                                          </p:val>
                                        </p:tav>
                                      </p:tavLst>
                                    </p:anim>
                                  </p:childTnLst>
                                </p:cTn>
                              </p:par>
                              <p:par>
                                <p:cTn id="120" presetID="17" presetClass="entr" presetSubtype="10" fill="hold" nodeType="withEffect">
                                  <p:stCondLst>
                                    <p:cond delay="0"/>
                                  </p:stCondLst>
                                  <p:childTnLst>
                                    <p:set>
                                      <p:cBhvr>
                                        <p:cTn id="121" dur="1" fill="hold">
                                          <p:stCondLst>
                                            <p:cond delay="0"/>
                                          </p:stCondLst>
                                        </p:cTn>
                                        <p:tgtEl>
                                          <p:spTgt spid="2452583"/>
                                        </p:tgtEl>
                                        <p:attrNameLst>
                                          <p:attrName>style.visibility</p:attrName>
                                        </p:attrNameLst>
                                      </p:cBhvr>
                                      <p:to>
                                        <p:strVal val="visible"/>
                                      </p:to>
                                    </p:set>
                                    <p:anim calcmode="lin" valueType="num">
                                      <p:cBhvr>
                                        <p:cTn id="122" dur="500" fill="hold"/>
                                        <p:tgtEl>
                                          <p:spTgt spid="2452583"/>
                                        </p:tgtEl>
                                        <p:attrNameLst>
                                          <p:attrName>ppt_w</p:attrName>
                                        </p:attrNameLst>
                                      </p:cBhvr>
                                      <p:tavLst>
                                        <p:tav tm="0">
                                          <p:val>
                                            <p:fltVal val="0"/>
                                          </p:val>
                                        </p:tav>
                                        <p:tav tm="100000">
                                          <p:val>
                                            <p:strVal val="#ppt_w"/>
                                          </p:val>
                                        </p:tav>
                                      </p:tavLst>
                                    </p:anim>
                                    <p:anim calcmode="lin" valueType="num">
                                      <p:cBhvr>
                                        <p:cTn id="123" dur="500" fill="hold"/>
                                        <p:tgtEl>
                                          <p:spTgt spid="2452583"/>
                                        </p:tgtEl>
                                        <p:attrNameLst>
                                          <p:attrName>ppt_h</p:attrName>
                                        </p:attrNameLst>
                                      </p:cBhvr>
                                      <p:tavLst>
                                        <p:tav tm="0">
                                          <p:val>
                                            <p:strVal val="#ppt_h"/>
                                          </p:val>
                                        </p:tav>
                                        <p:tav tm="100000">
                                          <p:val>
                                            <p:strVal val="#ppt_h"/>
                                          </p:val>
                                        </p:tav>
                                      </p:tavLst>
                                    </p:anim>
                                  </p:childTnLst>
                                </p:cTn>
                              </p:par>
                              <p:par>
                                <p:cTn id="124" presetID="17" presetClass="entr" presetSubtype="10" fill="hold" nodeType="withEffect">
                                  <p:stCondLst>
                                    <p:cond delay="0"/>
                                  </p:stCondLst>
                                  <p:childTnLst>
                                    <p:set>
                                      <p:cBhvr>
                                        <p:cTn id="125" dur="1" fill="hold">
                                          <p:stCondLst>
                                            <p:cond delay="0"/>
                                          </p:stCondLst>
                                        </p:cTn>
                                        <p:tgtEl>
                                          <p:spTgt spid="2452584"/>
                                        </p:tgtEl>
                                        <p:attrNameLst>
                                          <p:attrName>style.visibility</p:attrName>
                                        </p:attrNameLst>
                                      </p:cBhvr>
                                      <p:to>
                                        <p:strVal val="visible"/>
                                      </p:to>
                                    </p:set>
                                    <p:anim calcmode="lin" valueType="num">
                                      <p:cBhvr>
                                        <p:cTn id="126" dur="500" fill="hold"/>
                                        <p:tgtEl>
                                          <p:spTgt spid="2452584"/>
                                        </p:tgtEl>
                                        <p:attrNameLst>
                                          <p:attrName>ppt_w</p:attrName>
                                        </p:attrNameLst>
                                      </p:cBhvr>
                                      <p:tavLst>
                                        <p:tav tm="0">
                                          <p:val>
                                            <p:fltVal val="0"/>
                                          </p:val>
                                        </p:tav>
                                        <p:tav tm="100000">
                                          <p:val>
                                            <p:strVal val="#ppt_w"/>
                                          </p:val>
                                        </p:tav>
                                      </p:tavLst>
                                    </p:anim>
                                    <p:anim calcmode="lin" valueType="num">
                                      <p:cBhvr>
                                        <p:cTn id="127" dur="500" fill="hold"/>
                                        <p:tgtEl>
                                          <p:spTgt spid="2452584"/>
                                        </p:tgtEl>
                                        <p:attrNameLst>
                                          <p:attrName>ppt_h</p:attrName>
                                        </p:attrNameLst>
                                      </p:cBhvr>
                                      <p:tavLst>
                                        <p:tav tm="0">
                                          <p:val>
                                            <p:strVal val="#ppt_h"/>
                                          </p:val>
                                        </p:tav>
                                        <p:tav tm="100000">
                                          <p:val>
                                            <p:strVal val="#ppt_h"/>
                                          </p:val>
                                        </p:tav>
                                      </p:tavLst>
                                    </p:anim>
                                  </p:childTnLst>
                                </p:cTn>
                              </p:par>
                              <p:par>
                                <p:cTn id="128" presetID="17" presetClass="entr" presetSubtype="10" fill="hold" grpId="0" nodeType="withEffect">
                                  <p:stCondLst>
                                    <p:cond delay="0"/>
                                  </p:stCondLst>
                                  <p:childTnLst>
                                    <p:set>
                                      <p:cBhvr>
                                        <p:cTn id="129" dur="1" fill="hold">
                                          <p:stCondLst>
                                            <p:cond delay="0"/>
                                          </p:stCondLst>
                                        </p:cTn>
                                        <p:tgtEl>
                                          <p:spTgt spid="2452585"/>
                                        </p:tgtEl>
                                        <p:attrNameLst>
                                          <p:attrName>style.visibility</p:attrName>
                                        </p:attrNameLst>
                                      </p:cBhvr>
                                      <p:to>
                                        <p:strVal val="visible"/>
                                      </p:to>
                                    </p:set>
                                    <p:anim calcmode="lin" valueType="num">
                                      <p:cBhvr>
                                        <p:cTn id="130" dur="500" fill="hold"/>
                                        <p:tgtEl>
                                          <p:spTgt spid="2452585"/>
                                        </p:tgtEl>
                                        <p:attrNameLst>
                                          <p:attrName>ppt_w</p:attrName>
                                        </p:attrNameLst>
                                      </p:cBhvr>
                                      <p:tavLst>
                                        <p:tav tm="0">
                                          <p:val>
                                            <p:fltVal val="0"/>
                                          </p:val>
                                        </p:tav>
                                        <p:tav tm="100000">
                                          <p:val>
                                            <p:strVal val="#ppt_w"/>
                                          </p:val>
                                        </p:tav>
                                      </p:tavLst>
                                    </p:anim>
                                    <p:anim calcmode="lin" valueType="num">
                                      <p:cBhvr>
                                        <p:cTn id="131" dur="500" fill="hold"/>
                                        <p:tgtEl>
                                          <p:spTgt spid="2452585"/>
                                        </p:tgtEl>
                                        <p:attrNameLst>
                                          <p:attrName>ppt_h</p:attrName>
                                        </p:attrNameLst>
                                      </p:cBhvr>
                                      <p:tavLst>
                                        <p:tav tm="0">
                                          <p:val>
                                            <p:strVal val="#ppt_h"/>
                                          </p:val>
                                        </p:tav>
                                        <p:tav tm="100000">
                                          <p:val>
                                            <p:strVal val="#ppt_h"/>
                                          </p:val>
                                        </p:tav>
                                      </p:tavLst>
                                    </p:anim>
                                  </p:childTnLst>
                                </p:cTn>
                              </p:par>
                              <p:par>
                                <p:cTn id="132" presetID="17" presetClass="entr" presetSubtype="10" fill="hold" grpId="0" nodeType="withEffect">
                                  <p:stCondLst>
                                    <p:cond delay="0"/>
                                  </p:stCondLst>
                                  <p:childTnLst>
                                    <p:set>
                                      <p:cBhvr>
                                        <p:cTn id="133" dur="1" fill="hold">
                                          <p:stCondLst>
                                            <p:cond delay="0"/>
                                          </p:stCondLst>
                                        </p:cTn>
                                        <p:tgtEl>
                                          <p:spTgt spid="2452586"/>
                                        </p:tgtEl>
                                        <p:attrNameLst>
                                          <p:attrName>style.visibility</p:attrName>
                                        </p:attrNameLst>
                                      </p:cBhvr>
                                      <p:to>
                                        <p:strVal val="visible"/>
                                      </p:to>
                                    </p:set>
                                    <p:anim calcmode="lin" valueType="num">
                                      <p:cBhvr>
                                        <p:cTn id="134" dur="500" fill="hold"/>
                                        <p:tgtEl>
                                          <p:spTgt spid="2452586"/>
                                        </p:tgtEl>
                                        <p:attrNameLst>
                                          <p:attrName>ppt_w</p:attrName>
                                        </p:attrNameLst>
                                      </p:cBhvr>
                                      <p:tavLst>
                                        <p:tav tm="0">
                                          <p:val>
                                            <p:fltVal val="0"/>
                                          </p:val>
                                        </p:tav>
                                        <p:tav tm="100000">
                                          <p:val>
                                            <p:strVal val="#ppt_w"/>
                                          </p:val>
                                        </p:tav>
                                      </p:tavLst>
                                    </p:anim>
                                    <p:anim calcmode="lin" valueType="num">
                                      <p:cBhvr>
                                        <p:cTn id="135" dur="500" fill="hold"/>
                                        <p:tgtEl>
                                          <p:spTgt spid="2452586"/>
                                        </p:tgtEl>
                                        <p:attrNameLst>
                                          <p:attrName>ppt_h</p:attrName>
                                        </p:attrNameLst>
                                      </p:cBhvr>
                                      <p:tavLst>
                                        <p:tav tm="0">
                                          <p:val>
                                            <p:strVal val="#ppt_h"/>
                                          </p:val>
                                        </p:tav>
                                        <p:tav tm="100000">
                                          <p:val>
                                            <p:strVal val="#ppt_h"/>
                                          </p:val>
                                        </p:tav>
                                      </p:tavLst>
                                    </p:anim>
                                  </p:childTnLst>
                                </p:cTn>
                              </p:par>
                              <p:par>
                                <p:cTn id="136" presetID="17" presetClass="entr" presetSubtype="10" fill="hold" grpId="0" nodeType="withEffect">
                                  <p:stCondLst>
                                    <p:cond delay="0"/>
                                  </p:stCondLst>
                                  <p:childTnLst>
                                    <p:set>
                                      <p:cBhvr>
                                        <p:cTn id="137" dur="1" fill="hold">
                                          <p:stCondLst>
                                            <p:cond delay="0"/>
                                          </p:stCondLst>
                                        </p:cTn>
                                        <p:tgtEl>
                                          <p:spTgt spid="2452587"/>
                                        </p:tgtEl>
                                        <p:attrNameLst>
                                          <p:attrName>style.visibility</p:attrName>
                                        </p:attrNameLst>
                                      </p:cBhvr>
                                      <p:to>
                                        <p:strVal val="visible"/>
                                      </p:to>
                                    </p:set>
                                    <p:anim calcmode="lin" valueType="num">
                                      <p:cBhvr>
                                        <p:cTn id="138" dur="500" fill="hold"/>
                                        <p:tgtEl>
                                          <p:spTgt spid="2452587"/>
                                        </p:tgtEl>
                                        <p:attrNameLst>
                                          <p:attrName>ppt_w</p:attrName>
                                        </p:attrNameLst>
                                      </p:cBhvr>
                                      <p:tavLst>
                                        <p:tav tm="0">
                                          <p:val>
                                            <p:fltVal val="0"/>
                                          </p:val>
                                        </p:tav>
                                        <p:tav tm="100000">
                                          <p:val>
                                            <p:strVal val="#ppt_w"/>
                                          </p:val>
                                        </p:tav>
                                      </p:tavLst>
                                    </p:anim>
                                    <p:anim calcmode="lin" valueType="num">
                                      <p:cBhvr>
                                        <p:cTn id="139" dur="500" fill="hold"/>
                                        <p:tgtEl>
                                          <p:spTgt spid="2452587"/>
                                        </p:tgtEl>
                                        <p:attrNameLst>
                                          <p:attrName>ppt_h</p:attrName>
                                        </p:attrNameLst>
                                      </p:cBhvr>
                                      <p:tavLst>
                                        <p:tav tm="0">
                                          <p:val>
                                            <p:strVal val="#ppt_h"/>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17" presetClass="entr" presetSubtype="10" fill="hold" nodeType="clickEffect">
                                  <p:stCondLst>
                                    <p:cond delay="0"/>
                                  </p:stCondLst>
                                  <p:childTnLst>
                                    <p:set>
                                      <p:cBhvr>
                                        <p:cTn id="143" dur="1" fill="hold">
                                          <p:stCondLst>
                                            <p:cond delay="0"/>
                                          </p:stCondLst>
                                        </p:cTn>
                                        <p:tgtEl>
                                          <p:spTgt spid="2452588"/>
                                        </p:tgtEl>
                                        <p:attrNameLst>
                                          <p:attrName>style.visibility</p:attrName>
                                        </p:attrNameLst>
                                      </p:cBhvr>
                                      <p:to>
                                        <p:strVal val="visible"/>
                                      </p:to>
                                    </p:set>
                                    <p:anim calcmode="lin" valueType="num">
                                      <p:cBhvr>
                                        <p:cTn id="144" dur="500" fill="hold"/>
                                        <p:tgtEl>
                                          <p:spTgt spid="2452588"/>
                                        </p:tgtEl>
                                        <p:attrNameLst>
                                          <p:attrName>ppt_w</p:attrName>
                                        </p:attrNameLst>
                                      </p:cBhvr>
                                      <p:tavLst>
                                        <p:tav tm="0">
                                          <p:val>
                                            <p:fltVal val="0"/>
                                          </p:val>
                                        </p:tav>
                                        <p:tav tm="100000">
                                          <p:val>
                                            <p:strVal val="#ppt_w"/>
                                          </p:val>
                                        </p:tav>
                                      </p:tavLst>
                                    </p:anim>
                                    <p:anim calcmode="lin" valueType="num">
                                      <p:cBhvr>
                                        <p:cTn id="145" dur="500" fill="hold"/>
                                        <p:tgtEl>
                                          <p:spTgt spid="24525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2483" grpId="0" build="p"/>
      <p:bldP spid="2452523" grpId="0"/>
      <p:bldP spid="2452524" grpId="0"/>
      <p:bldP spid="2452525" grpId="0"/>
      <p:bldP spid="2452541" grpId="0" animBg="1"/>
      <p:bldP spid="2452542" grpId="0" animBg="1"/>
      <p:bldP spid="2452543" grpId="0" animBg="1"/>
      <p:bldP spid="2452545" grpId="0" animBg="1"/>
      <p:bldP spid="2452585" grpId="0"/>
      <p:bldP spid="2452586" grpId="0"/>
      <p:bldP spid="2452587"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37295528-30AE-2C4D-85CB-94F44932CF45}" type="slidenum">
              <a:rPr lang="en-US" altLang="zh-CN"/>
              <a:t>124</a:t>
            </a:fld>
            <a:endParaRPr lang="en-US" altLang="zh-CN"/>
          </a:p>
        </p:txBody>
      </p:sp>
      <p:sp>
        <p:nvSpPr>
          <p:cNvPr id="2458626" name="Rectangle 2"/>
          <p:cNvSpPr>
            <a:spLocks noGrp="1" noChangeArrowheads="1"/>
          </p:cNvSpPr>
          <p:nvPr>
            <p:ph type="title"/>
          </p:nvPr>
        </p:nvSpPr>
        <p:spPr/>
        <p:txBody>
          <a:bodyPr/>
          <a:lstStyle/>
          <a:p>
            <a:pPr>
              <a:defRPr/>
            </a:pPr>
            <a:r>
              <a:rPr lang="zh-CN" altLang="en-US" dirty="0">
                <a:latin typeface="宋体" panose="02010600030101010101" pitchFamily="2" charset="-122"/>
                <a:sym typeface="+mn-ea"/>
              </a:rPr>
              <a:t>第三节 分销链仓储配送管理</a:t>
            </a:r>
            <a:endParaRPr lang="zh-CN" altLang="en-US" sz="2400" dirty="0">
              <a:latin typeface="宋体" panose="02010600030101010101" pitchFamily="2" charset="-122"/>
              <a:sym typeface="+mn-ea"/>
            </a:endParaRPr>
          </a:p>
        </p:txBody>
      </p:sp>
      <p:sp>
        <p:nvSpPr>
          <p:cNvPr id="2458627" name="Rectangle 3"/>
          <p:cNvSpPr>
            <a:spLocks noGrp="1" noChangeArrowheads="1"/>
          </p:cNvSpPr>
          <p:nvPr>
            <p:ph type="body" idx="1"/>
          </p:nvPr>
        </p:nvSpPr>
        <p:spPr/>
        <p:txBody>
          <a:bodyPr/>
          <a:lstStyle/>
          <a:p>
            <a:r>
              <a:rPr lang="zh-CN" altLang="en-US">
                <a:latin typeface="Times New Roman" panose="02020603050405020304" charset="0"/>
                <a:ea typeface="黑体" panose="02010609060101010101" charset="-122"/>
                <a:cs typeface="黑体" panose="02010609060101010101" charset="-122"/>
              </a:rPr>
              <a:t>配送方式</a:t>
            </a:r>
            <a:endParaRPr lang="en-US" altLang="zh-CN">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直接运输配送</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直接运往顾客</a:t>
            </a:r>
            <a:endParaRPr lang="en-US" altLang="zh-CN" sz="2000">
              <a:latin typeface="Times New Roman" panose="02020603050405020304" charset="0"/>
            </a:endParaRPr>
          </a:p>
          <a:p>
            <a:pPr lvl="2"/>
            <a:r>
              <a:rPr lang="zh-CN" altLang="en-US" sz="2000">
                <a:latin typeface="Times New Roman" panose="02020603050405020304" charset="0"/>
              </a:rPr>
              <a:t>不经配送中心</a:t>
            </a:r>
            <a:endParaRPr lang="en-US" altLang="zh-CN" sz="2000">
              <a:latin typeface="Times New Roman" panose="02020603050405020304" charset="0"/>
            </a:endParaRPr>
          </a:p>
          <a:p>
            <a:pPr lvl="1"/>
            <a:r>
              <a:rPr lang="zh-CN" altLang="en-US">
                <a:latin typeface="Times New Roman" panose="02020603050405020304" charset="0"/>
                <a:ea typeface="黑体" panose="02010609060101010101" charset="-122"/>
                <a:cs typeface="黑体" panose="02010609060101010101" charset="-122"/>
              </a:rPr>
              <a:t>通过仓储配送</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仓库保持库存</a:t>
            </a:r>
            <a:endParaRPr lang="en-US" altLang="zh-CN" sz="2000">
              <a:latin typeface="Times New Roman" panose="02020603050405020304" charset="0"/>
            </a:endParaRPr>
          </a:p>
          <a:p>
            <a:pPr lvl="2"/>
            <a:r>
              <a:rPr lang="zh-CN" altLang="en-US" sz="2000">
                <a:latin typeface="Times New Roman" panose="02020603050405020304" charset="0"/>
              </a:rPr>
              <a:t>从仓库向顾客配送</a:t>
            </a:r>
            <a:endParaRPr lang="en-US" altLang="zh-CN" sz="2000">
              <a:latin typeface="Times New Roman" panose="02020603050405020304" charset="0"/>
            </a:endParaRPr>
          </a:p>
          <a:p>
            <a:pPr lvl="1"/>
            <a:r>
              <a:rPr lang="zh-CN" altLang="en-US">
                <a:latin typeface="Times New Roman" panose="02020603050405020304" charset="0"/>
                <a:ea typeface="黑体" panose="02010609060101010101" charset="-122"/>
                <a:cs typeface="黑体" panose="02010609060101010101" charset="-122"/>
              </a:rPr>
              <a:t>直接转运配送</a:t>
            </a:r>
            <a:endParaRPr lang="en-US" altLang="zh-CN">
              <a:latin typeface="Times New Roman" panose="02020603050405020304" charset="0"/>
              <a:ea typeface="黑体" panose="02010609060101010101" charset="-122"/>
              <a:cs typeface="黑体" panose="02010609060101010101" charset="-122"/>
            </a:endParaRPr>
          </a:p>
          <a:p>
            <a:pPr lvl="2"/>
            <a:r>
              <a:rPr lang="zh-CN" altLang="en-US" sz="2000">
                <a:latin typeface="Times New Roman" panose="02020603050405020304" charset="0"/>
              </a:rPr>
              <a:t>仓库为配送协调点而非储存点</a:t>
            </a:r>
            <a:endParaRPr lang="en-US" altLang="zh-CN" sz="2000">
              <a:latin typeface="Times New Roman" panose="02020603050405020304" charset="0"/>
            </a:endParaRPr>
          </a:p>
          <a:p>
            <a:pPr lvl="2"/>
            <a:r>
              <a:rPr lang="zh-CN" altLang="en-US" sz="2000">
                <a:latin typeface="Times New Roman" panose="02020603050405020304" charset="0"/>
              </a:rPr>
              <a:t>产品到达仓库然后转运往顾客</a:t>
            </a:r>
            <a:endParaRPr lang="en-US" altLang="zh-CN" sz="2000">
              <a:latin typeface="Times New Roman" panose="02020603050405020304" charset="0"/>
            </a:endParaRPr>
          </a:p>
          <a:p>
            <a:pPr lvl="2"/>
            <a:r>
              <a:rPr lang="zh-CN" altLang="en-US" sz="2000">
                <a:latin typeface="Times New Roman" panose="02020603050405020304" charset="0"/>
              </a:rPr>
              <a:t>库存期不长于</a:t>
            </a:r>
            <a:r>
              <a:rPr lang="en-US" altLang="zh-CN" sz="2000">
                <a:latin typeface="Times New Roman" panose="02020603050405020304" charset="0"/>
              </a:rPr>
              <a:t>12</a:t>
            </a:r>
            <a:r>
              <a:rPr lang="zh-CN" altLang="en-US" sz="2000">
                <a:latin typeface="Times New Roman" panose="02020603050405020304" charset="0"/>
              </a:rPr>
              <a:t>小时</a:t>
            </a:r>
            <a:endParaRPr lang="en-US" altLang="zh-CN" sz="2000">
              <a:latin typeface="Times New Roman" panose="02020603050405020304" charset="0"/>
            </a:endParaRPr>
          </a:p>
          <a:p>
            <a:r>
              <a:rPr lang="zh-CN" altLang="en-US">
                <a:latin typeface="Times New Roman" panose="02020603050405020304" charset="0"/>
                <a:ea typeface="黑体" panose="02010609060101010101" charset="-122"/>
                <a:cs typeface="黑体" panose="02010609060101010101" charset="-122"/>
              </a:rPr>
              <a:t>配送方式优缺点</a:t>
            </a:r>
            <a:endParaRPr lang="en-US" altLang="zh-CN" sz="2000">
              <a:latin typeface="Times New Roman" panose="02020603050405020304" charset="0"/>
              <a:ea typeface="黑体" panose="02010609060101010101" charset="-122"/>
              <a:cs typeface="黑体" panose="02010609060101010101" charset="-122"/>
            </a:endParaRPr>
          </a:p>
          <a:p>
            <a:endParaRPr lang="zh-CN" altLang="en-US">
              <a:latin typeface="Times New Roman" panose="02020603050405020304" charset="0"/>
              <a:ea typeface="黑体" panose="02010609060101010101" charset="-122"/>
              <a:cs typeface="黑体" panose="02010609060101010101" charset="-122"/>
            </a:endParaRPr>
          </a:p>
        </p:txBody>
      </p:sp>
      <p:sp>
        <p:nvSpPr>
          <p:cNvPr id="2458628" name="Rectangle 4"/>
          <p:cNvSpPr>
            <a:spLocks noChangeArrowheads="1"/>
          </p:cNvSpPr>
          <p:nvPr/>
        </p:nvSpPr>
        <p:spPr bwMode="auto">
          <a:xfrm>
            <a:off x="6550025" y="2347913"/>
            <a:ext cx="552450" cy="623887"/>
          </a:xfrm>
          <a:prstGeom prst="rect">
            <a:avLst/>
          </a:prstGeom>
          <a:solidFill>
            <a:srgbClr val="FFCC00"/>
          </a:solidFill>
          <a:ln w="12700">
            <a:solidFill>
              <a:srgbClr val="000000"/>
            </a:solidFill>
            <a:miter lim="800000"/>
          </a:ln>
        </p:spPr>
        <p:txBody>
          <a:bodyPr/>
          <a:lstStyle/>
          <a:p>
            <a:endParaRPr lang="zh-CN" altLang="en-US"/>
          </a:p>
        </p:txBody>
      </p:sp>
      <p:sp>
        <p:nvSpPr>
          <p:cNvPr id="2458629" name="Rectangle 5"/>
          <p:cNvSpPr>
            <a:spLocks noChangeArrowheads="1"/>
          </p:cNvSpPr>
          <p:nvPr/>
        </p:nvSpPr>
        <p:spPr bwMode="auto">
          <a:xfrm>
            <a:off x="3635375" y="1912938"/>
            <a:ext cx="935038" cy="315912"/>
          </a:xfrm>
          <a:prstGeom prst="rect">
            <a:avLst/>
          </a:prstGeom>
          <a:solidFill>
            <a:schemeClr val="accent1"/>
          </a:solidFill>
          <a:ln w="9525">
            <a:solidFill>
              <a:srgbClr val="000000"/>
            </a:solidFill>
            <a:miter lim="800000"/>
          </a:ln>
        </p:spPr>
        <p:txBody>
          <a:bodyPr lIns="0" tIns="46800" rIns="0" bIns="0"/>
          <a:lstStyle/>
          <a:p>
            <a:pPr marL="342900" indent="-342900"/>
            <a:r>
              <a:rPr lang="zh-CN" altLang="en-US" sz="1600" b="1"/>
              <a:t>制造厂家</a:t>
            </a:r>
          </a:p>
        </p:txBody>
      </p:sp>
      <p:sp>
        <p:nvSpPr>
          <p:cNvPr id="2458630" name="Rectangle 6"/>
          <p:cNvSpPr>
            <a:spLocks noChangeArrowheads="1"/>
          </p:cNvSpPr>
          <p:nvPr/>
        </p:nvSpPr>
        <p:spPr bwMode="auto">
          <a:xfrm>
            <a:off x="6642100" y="2420938"/>
            <a:ext cx="414338" cy="574675"/>
          </a:xfrm>
          <a:prstGeom prst="rect">
            <a:avLst/>
          </a:prstGeom>
          <a:noFill/>
          <a:ln>
            <a:noFill/>
          </a:ln>
        </p:spPr>
        <p:txBody>
          <a:bodyPr lIns="0" tIns="0" rIns="0" bIns="0"/>
          <a:lstStyle/>
          <a:p>
            <a:pPr marL="342900" indent="-342900"/>
            <a:r>
              <a:rPr lang="zh-CN" altLang="en-US" sz="1600" b="1"/>
              <a:t>配送</a:t>
            </a:r>
            <a:endParaRPr lang="en-US" altLang="zh-CN" sz="1600" b="1"/>
          </a:p>
          <a:p>
            <a:pPr marL="342900" indent="-342900"/>
            <a:r>
              <a:rPr lang="zh-CN" altLang="en-US" sz="1600" b="1"/>
              <a:t>中心</a:t>
            </a:r>
          </a:p>
        </p:txBody>
      </p:sp>
      <p:sp>
        <p:nvSpPr>
          <p:cNvPr id="2458631" name="Line 7"/>
          <p:cNvSpPr>
            <a:spLocks noChangeShapeType="1"/>
          </p:cNvSpPr>
          <p:nvPr/>
        </p:nvSpPr>
        <p:spPr bwMode="auto">
          <a:xfrm flipV="1">
            <a:off x="4605338" y="1841500"/>
            <a:ext cx="3452812" cy="155575"/>
          </a:xfrm>
          <a:prstGeom prst="line">
            <a:avLst/>
          </a:prstGeom>
          <a:noFill/>
          <a:ln w="38100">
            <a:solidFill>
              <a:srgbClr val="000000"/>
            </a:solidFill>
            <a:round/>
            <a:tailEnd type="triangle" w="med" len="med"/>
          </a:ln>
        </p:spPr>
        <p:txBody>
          <a:bodyPr/>
          <a:lstStyle/>
          <a:p>
            <a:endParaRPr lang="zh-CN" altLang="en-US"/>
          </a:p>
        </p:txBody>
      </p:sp>
      <p:sp>
        <p:nvSpPr>
          <p:cNvPr id="2458632" name="Oval 8"/>
          <p:cNvSpPr>
            <a:spLocks noChangeArrowheads="1"/>
          </p:cNvSpPr>
          <p:nvPr/>
        </p:nvSpPr>
        <p:spPr bwMode="auto">
          <a:xfrm>
            <a:off x="8058150" y="1412875"/>
            <a:ext cx="690563" cy="623888"/>
          </a:xfrm>
          <a:prstGeom prst="ellipse">
            <a:avLst/>
          </a:prstGeom>
          <a:solidFill>
            <a:srgbClr val="FF6600"/>
          </a:solidFill>
          <a:ln w="9525">
            <a:solidFill>
              <a:srgbClr val="000000"/>
            </a:solidFill>
            <a:round/>
          </a:ln>
        </p:spPr>
        <p:txBody>
          <a:bodyPr/>
          <a:lstStyle/>
          <a:p>
            <a:pPr marL="342900" indent="-342900"/>
            <a:r>
              <a:rPr lang="zh-CN" altLang="en-US" sz="1600" b="1"/>
              <a:t>客</a:t>
            </a:r>
            <a:endParaRPr lang="en-US" altLang="zh-CN" sz="1600" b="1"/>
          </a:p>
          <a:p>
            <a:pPr marL="342900" indent="-342900"/>
            <a:r>
              <a:rPr lang="zh-CN" altLang="en-US" sz="1600" b="1"/>
              <a:t>户</a:t>
            </a:r>
          </a:p>
        </p:txBody>
      </p:sp>
      <p:sp>
        <p:nvSpPr>
          <p:cNvPr id="2458633" name="Rectangle 9"/>
          <p:cNvSpPr>
            <a:spLocks noChangeArrowheads="1"/>
          </p:cNvSpPr>
          <p:nvPr/>
        </p:nvSpPr>
        <p:spPr bwMode="auto">
          <a:xfrm>
            <a:off x="5795963" y="1552575"/>
            <a:ext cx="1330325" cy="312738"/>
          </a:xfrm>
          <a:prstGeom prst="rect">
            <a:avLst/>
          </a:prstGeom>
          <a:noFill/>
          <a:ln>
            <a:noFill/>
          </a:ln>
        </p:spPr>
        <p:txBody>
          <a:bodyPr lIns="0" tIns="0" rIns="0" bIns="0"/>
          <a:lstStyle/>
          <a:p>
            <a:pPr marL="342900" indent="-342900"/>
            <a:r>
              <a:rPr lang="zh-CN" altLang="en-US" sz="1600" b="1"/>
              <a:t>直接运输配送</a:t>
            </a:r>
          </a:p>
        </p:txBody>
      </p:sp>
      <p:sp>
        <p:nvSpPr>
          <p:cNvPr id="2458634" name="Rectangle 10"/>
          <p:cNvSpPr>
            <a:spLocks noChangeArrowheads="1"/>
          </p:cNvSpPr>
          <p:nvPr/>
        </p:nvSpPr>
        <p:spPr bwMode="auto">
          <a:xfrm>
            <a:off x="7343775" y="2492375"/>
            <a:ext cx="828675" cy="311150"/>
          </a:xfrm>
          <a:prstGeom prst="rect">
            <a:avLst/>
          </a:prstGeom>
          <a:noFill/>
          <a:ln>
            <a:noFill/>
          </a:ln>
        </p:spPr>
        <p:txBody>
          <a:bodyPr lIns="0" tIns="0" rIns="0" bIns="0"/>
          <a:lstStyle/>
          <a:p>
            <a:pPr marL="342900" indent="-342900"/>
            <a:r>
              <a:rPr lang="zh-CN" altLang="en-US" sz="1600" b="1"/>
              <a:t>转运配送</a:t>
            </a:r>
          </a:p>
        </p:txBody>
      </p:sp>
      <p:sp>
        <p:nvSpPr>
          <p:cNvPr id="2458635" name="Freeform 11"/>
          <p:cNvSpPr/>
          <p:nvPr/>
        </p:nvSpPr>
        <p:spPr bwMode="auto">
          <a:xfrm>
            <a:off x="4570413" y="2089150"/>
            <a:ext cx="1933575" cy="779463"/>
          </a:xfrm>
          <a:custGeom>
            <a:avLst/>
            <a:gdLst>
              <a:gd name="T0" fmla="*/ 0 w 2520"/>
              <a:gd name="T1" fmla="*/ 0 h 806"/>
              <a:gd name="T2" fmla="*/ 2147483647 w 2520"/>
              <a:gd name="T3" fmla="*/ 2147483647 h 806"/>
              <a:gd name="T4" fmla="*/ 2147483647 w 2520"/>
              <a:gd name="T5" fmla="*/ 2147483647 h 806"/>
              <a:gd name="T6" fmla="*/ 2147483647 w 2520"/>
              <a:gd name="T7" fmla="*/ 2147483647 h 806"/>
              <a:gd name="T8" fmla="*/ 2147483647 w 2520"/>
              <a:gd name="T9" fmla="*/ 2147483647 h 806"/>
              <a:gd name="T10" fmla="*/ 2147483647 w 2520"/>
              <a:gd name="T11" fmla="*/ 2147483647 h 806"/>
              <a:gd name="T12" fmla="*/ 2147483647 w 2520"/>
              <a:gd name="T13" fmla="*/ 2147483647 h 8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20" h="806">
                <a:moveTo>
                  <a:pt x="0" y="0"/>
                </a:moveTo>
                <a:cubicBezTo>
                  <a:pt x="150" y="39"/>
                  <a:pt x="300" y="78"/>
                  <a:pt x="360" y="156"/>
                </a:cubicBezTo>
                <a:cubicBezTo>
                  <a:pt x="420" y="234"/>
                  <a:pt x="240" y="390"/>
                  <a:pt x="360" y="468"/>
                </a:cubicBezTo>
                <a:cubicBezTo>
                  <a:pt x="480" y="546"/>
                  <a:pt x="870" y="572"/>
                  <a:pt x="1080" y="624"/>
                </a:cubicBezTo>
                <a:cubicBezTo>
                  <a:pt x="1290" y="676"/>
                  <a:pt x="1440" y="754"/>
                  <a:pt x="1620" y="780"/>
                </a:cubicBezTo>
                <a:cubicBezTo>
                  <a:pt x="1800" y="806"/>
                  <a:pt x="2010" y="780"/>
                  <a:pt x="2160" y="780"/>
                </a:cubicBezTo>
                <a:cubicBezTo>
                  <a:pt x="2310" y="780"/>
                  <a:pt x="2415" y="780"/>
                  <a:pt x="2520" y="780"/>
                </a:cubicBezTo>
              </a:path>
            </a:pathLst>
          </a:custGeom>
          <a:noFill/>
          <a:ln w="38100" cmpd="sng">
            <a:solidFill>
              <a:srgbClr val="000000"/>
            </a:solidFill>
            <a:round/>
            <a:headEnd type="none" w="med" len="med"/>
            <a:tailEnd type="triangle" w="med" len="med"/>
          </a:ln>
        </p:spPr>
        <p:txBody>
          <a:bodyPr/>
          <a:lstStyle/>
          <a:p>
            <a:endParaRPr lang="zh-CN" altLang="en-US"/>
          </a:p>
        </p:txBody>
      </p:sp>
      <p:sp>
        <p:nvSpPr>
          <p:cNvPr id="2458636" name="Freeform 12"/>
          <p:cNvSpPr/>
          <p:nvPr/>
        </p:nvSpPr>
        <p:spPr bwMode="auto">
          <a:xfrm>
            <a:off x="7135813" y="2058988"/>
            <a:ext cx="1323975" cy="765175"/>
          </a:xfrm>
          <a:custGeom>
            <a:avLst/>
            <a:gdLst>
              <a:gd name="T0" fmla="*/ 0 w 1725"/>
              <a:gd name="T1" fmla="*/ 2147483647 h 765"/>
              <a:gd name="T2" fmla="*/ 2147483647 w 1725"/>
              <a:gd name="T3" fmla="*/ 2147483647 h 765"/>
              <a:gd name="T4" fmla="*/ 2147483647 w 1725"/>
              <a:gd name="T5" fmla="*/ 2147483647 h 765"/>
              <a:gd name="T6" fmla="*/ 2147483647 w 1725"/>
              <a:gd name="T7" fmla="*/ 2147483647 h 765"/>
              <a:gd name="T8" fmla="*/ 2147483647 w 1725"/>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25" h="765">
                <a:moveTo>
                  <a:pt x="0" y="765"/>
                </a:moveTo>
                <a:cubicBezTo>
                  <a:pt x="90" y="757"/>
                  <a:pt x="360" y="735"/>
                  <a:pt x="540" y="720"/>
                </a:cubicBezTo>
                <a:cubicBezTo>
                  <a:pt x="720" y="705"/>
                  <a:pt x="913" y="725"/>
                  <a:pt x="1080" y="675"/>
                </a:cubicBezTo>
                <a:cubicBezTo>
                  <a:pt x="1247" y="625"/>
                  <a:pt x="1437" y="533"/>
                  <a:pt x="1545" y="420"/>
                </a:cubicBezTo>
                <a:cubicBezTo>
                  <a:pt x="1653" y="307"/>
                  <a:pt x="1688" y="87"/>
                  <a:pt x="1725" y="0"/>
                </a:cubicBezTo>
              </a:path>
            </a:pathLst>
          </a:custGeom>
          <a:noFill/>
          <a:ln w="38100" cmpd="sng">
            <a:solidFill>
              <a:srgbClr val="000000"/>
            </a:solidFill>
            <a:round/>
            <a:headEnd type="none" w="med" len="med"/>
            <a:tailEnd type="triangle" w="med" len="med"/>
          </a:ln>
        </p:spPr>
        <p:txBody>
          <a:bodyPr/>
          <a:lstStyle/>
          <a:p>
            <a:endParaRPr lang="zh-CN" altLang="en-US"/>
          </a:p>
        </p:txBody>
      </p:sp>
      <p:sp>
        <p:nvSpPr>
          <p:cNvPr id="2458637" name="Rectangle 13"/>
          <p:cNvSpPr>
            <a:spLocks noChangeArrowheads="1"/>
          </p:cNvSpPr>
          <p:nvPr/>
        </p:nvSpPr>
        <p:spPr bwMode="auto">
          <a:xfrm>
            <a:off x="4661694" y="3131504"/>
            <a:ext cx="3960812" cy="2886075"/>
          </a:xfrm>
          <a:prstGeom prst="rect">
            <a:avLst/>
          </a:prstGeom>
          <a:solidFill>
            <a:srgbClr val="FFFFFF"/>
          </a:solidFill>
          <a:ln w="26988">
            <a:solidFill>
              <a:srgbClr val="000000"/>
            </a:solidFill>
            <a:miter lim="800000"/>
          </a:ln>
        </p:spPr>
        <p:txBody>
          <a:bodyPr/>
          <a:lstStyle/>
          <a:p>
            <a:pPr marL="342900" indent="-342900"/>
            <a:endParaRPr lang="zh-CN" altLang="en-US" sz="1600" b="1"/>
          </a:p>
        </p:txBody>
      </p:sp>
      <p:sp>
        <p:nvSpPr>
          <p:cNvPr id="2458638" name="Rectangle 14"/>
          <p:cNvSpPr>
            <a:spLocks noChangeArrowheads="1"/>
          </p:cNvSpPr>
          <p:nvPr/>
        </p:nvSpPr>
        <p:spPr bwMode="auto">
          <a:xfrm>
            <a:off x="4628356" y="3175954"/>
            <a:ext cx="1222375" cy="1033462"/>
          </a:xfrm>
          <a:prstGeom prst="rect">
            <a:avLst/>
          </a:prstGeom>
          <a:solidFill>
            <a:srgbClr val="FF9900"/>
          </a:solidFill>
          <a:ln w="19050">
            <a:solidFill>
              <a:srgbClr val="000000"/>
            </a:solidFill>
            <a:miter lim="800000"/>
          </a:ln>
        </p:spPr>
        <p:txBody>
          <a:bodyPr/>
          <a:lstStyle/>
          <a:p>
            <a:pPr marL="342900" indent="-342900"/>
            <a:endParaRPr lang="zh-CN" altLang="en-US" sz="1600"/>
          </a:p>
        </p:txBody>
      </p:sp>
      <p:sp>
        <p:nvSpPr>
          <p:cNvPr id="2458639" name="Rectangle 15"/>
          <p:cNvSpPr>
            <a:spLocks noChangeArrowheads="1"/>
          </p:cNvSpPr>
          <p:nvPr/>
        </p:nvSpPr>
        <p:spPr bwMode="auto">
          <a:xfrm>
            <a:off x="4769644" y="3418841"/>
            <a:ext cx="915987" cy="647700"/>
          </a:xfrm>
          <a:prstGeom prst="rect">
            <a:avLst/>
          </a:prstGeom>
          <a:noFill/>
          <a:ln>
            <a:noFill/>
          </a:ln>
        </p:spPr>
        <p:txBody>
          <a:bodyPr lIns="0" tIns="0" rIns="0" bIns="0"/>
          <a:lstStyle/>
          <a:p>
            <a:pPr marL="342900" indent="-342900"/>
            <a:r>
              <a:rPr lang="zh-CN" altLang="en-US" sz="1600" b="1"/>
              <a:t>存储保管</a:t>
            </a:r>
            <a:endParaRPr lang="en-US" altLang="zh-CN" sz="1600" b="1"/>
          </a:p>
          <a:p>
            <a:pPr marL="342900" indent="-342900"/>
            <a:r>
              <a:rPr lang="zh-CN" altLang="en-US" sz="1600" b="1"/>
              <a:t>托盘拣货</a:t>
            </a:r>
          </a:p>
        </p:txBody>
      </p:sp>
      <p:sp>
        <p:nvSpPr>
          <p:cNvPr id="2458640" name="Rectangle 16"/>
          <p:cNvSpPr>
            <a:spLocks noChangeArrowheads="1"/>
          </p:cNvSpPr>
          <p:nvPr/>
        </p:nvSpPr>
        <p:spPr bwMode="auto">
          <a:xfrm>
            <a:off x="4626769" y="5147629"/>
            <a:ext cx="1300162" cy="722312"/>
          </a:xfrm>
          <a:prstGeom prst="rect">
            <a:avLst/>
          </a:prstGeom>
          <a:solidFill>
            <a:srgbClr val="FF9900"/>
          </a:solidFill>
          <a:ln w="19050">
            <a:solidFill>
              <a:srgbClr val="000000"/>
            </a:solidFill>
            <a:miter lim="800000"/>
          </a:ln>
        </p:spPr>
        <p:txBody>
          <a:bodyPr/>
          <a:lstStyle/>
          <a:p>
            <a:endParaRPr lang="zh-CN" altLang="en-US"/>
          </a:p>
        </p:txBody>
      </p:sp>
      <p:sp>
        <p:nvSpPr>
          <p:cNvPr id="2458641" name="Rectangle 17"/>
          <p:cNvSpPr>
            <a:spLocks noChangeArrowheads="1"/>
          </p:cNvSpPr>
          <p:nvPr/>
        </p:nvSpPr>
        <p:spPr bwMode="auto">
          <a:xfrm>
            <a:off x="4698206" y="5450841"/>
            <a:ext cx="1073150" cy="200025"/>
          </a:xfrm>
          <a:prstGeom prst="rect">
            <a:avLst/>
          </a:prstGeom>
          <a:noFill/>
          <a:ln>
            <a:noFill/>
          </a:ln>
        </p:spPr>
        <p:txBody>
          <a:bodyPr lIns="0" tIns="0" rIns="0" bIns="0"/>
          <a:lstStyle/>
          <a:p>
            <a:pPr marL="342900" indent="-342900"/>
            <a:r>
              <a:rPr lang="zh-CN" altLang="en-US" sz="1600" b="1"/>
              <a:t>接收作业区</a:t>
            </a:r>
          </a:p>
        </p:txBody>
      </p:sp>
      <p:sp>
        <p:nvSpPr>
          <p:cNvPr id="2458642" name="AutoShape 18"/>
          <p:cNvSpPr>
            <a:spLocks noChangeArrowheads="1"/>
          </p:cNvSpPr>
          <p:nvPr/>
        </p:nvSpPr>
        <p:spPr bwMode="auto">
          <a:xfrm>
            <a:off x="4914106" y="4312604"/>
            <a:ext cx="719138" cy="776287"/>
          </a:xfrm>
          <a:prstGeom prst="upArrow">
            <a:avLst>
              <a:gd name="adj1" fmla="val 73972"/>
              <a:gd name="adj2" fmla="val 17591"/>
            </a:avLst>
          </a:prstGeom>
          <a:solidFill>
            <a:schemeClr val="accent1"/>
          </a:solidFill>
          <a:ln w="9525">
            <a:solidFill>
              <a:srgbClr val="000000"/>
            </a:solidFill>
            <a:miter lim="800000"/>
          </a:ln>
          <a:effectLst/>
        </p:spPr>
        <p:txBody>
          <a:bodyPr lIns="0" tIns="36000" rIns="0" bIns="0" anchor="ctr" anchorCtr="1"/>
          <a:lstStyle/>
          <a:p>
            <a:pPr marL="342900" indent="-342900">
              <a:defRPr/>
            </a:pPr>
            <a:r>
              <a:rPr lang="zh-CN" altLang="en-US" sz="1400" b="1"/>
              <a:t>入库</a:t>
            </a:r>
            <a:endParaRPr lang="en-US" altLang="zh-CN" sz="1400" b="1"/>
          </a:p>
          <a:p>
            <a:pPr marL="342900" indent="-342900">
              <a:defRPr/>
            </a:pPr>
            <a:r>
              <a:rPr lang="zh-CN" altLang="en-US" sz="1400" b="1"/>
              <a:t>保管</a:t>
            </a:r>
          </a:p>
        </p:txBody>
      </p:sp>
      <p:sp>
        <p:nvSpPr>
          <p:cNvPr id="2458643" name="AutoShape 19"/>
          <p:cNvSpPr>
            <a:spLocks noChangeArrowheads="1"/>
          </p:cNvSpPr>
          <p:nvPr/>
        </p:nvSpPr>
        <p:spPr bwMode="auto">
          <a:xfrm>
            <a:off x="5850731" y="3333116"/>
            <a:ext cx="1239838" cy="361950"/>
          </a:xfrm>
          <a:prstGeom prst="rightArrow">
            <a:avLst>
              <a:gd name="adj1" fmla="val 57741"/>
              <a:gd name="adj2" fmla="val 80466"/>
            </a:avLst>
          </a:prstGeom>
          <a:solidFill>
            <a:schemeClr val="accent1"/>
          </a:solidFill>
          <a:ln w="9525">
            <a:solidFill>
              <a:srgbClr val="000000"/>
            </a:solidFill>
            <a:miter lim="800000"/>
          </a:ln>
          <a:effectLst/>
        </p:spPr>
        <p:txBody>
          <a:bodyPr lIns="83210" tIns="41605" rIns="83210" bIns="41605" anchor="ctr"/>
          <a:lstStyle/>
          <a:p>
            <a:pPr marL="342900" indent="-342900">
              <a:defRPr/>
            </a:pPr>
            <a:r>
              <a:rPr lang="zh-CN" altLang="en-US" sz="1400"/>
              <a:t>仓库补货</a:t>
            </a:r>
            <a:endParaRPr lang="zh-CN" altLang="en-US" sz="1400" b="1"/>
          </a:p>
        </p:txBody>
      </p:sp>
      <p:sp>
        <p:nvSpPr>
          <p:cNvPr id="2458644" name="Rectangle 20"/>
          <p:cNvSpPr>
            <a:spLocks noChangeArrowheads="1"/>
          </p:cNvSpPr>
          <p:nvPr/>
        </p:nvSpPr>
        <p:spPr bwMode="auto">
          <a:xfrm>
            <a:off x="7128669" y="4436429"/>
            <a:ext cx="1352550" cy="147637"/>
          </a:xfrm>
          <a:prstGeom prst="rect">
            <a:avLst/>
          </a:prstGeom>
          <a:noFill/>
          <a:ln>
            <a:noFill/>
          </a:ln>
        </p:spPr>
        <p:txBody>
          <a:bodyPr lIns="0" tIns="0" rIns="0" bIns="0"/>
          <a:lstStyle/>
          <a:p>
            <a:pPr indent="-342900"/>
            <a:r>
              <a:rPr lang="zh-CN" altLang="en-US" sz="1600" dirty="0"/>
              <a:t>货</a:t>
            </a:r>
            <a:r>
              <a:rPr lang="en-US" altLang="zh-CN" sz="1600" dirty="0"/>
              <a:t> </a:t>
            </a:r>
            <a:r>
              <a:rPr lang="zh-CN" altLang="en-US" sz="1600" dirty="0"/>
              <a:t>理货</a:t>
            </a:r>
            <a:r>
              <a:rPr lang="en-US" altLang="zh-CN" sz="1600" dirty="0"/>
              <a:t> </a:t>
            </a:r>
            <a:r>
              <a:rPr lang="zh-CN" altLang="en-US" sz="1600" dirty="0"/>
              <a:t>打包</a:t>
            </a:r>
            <a:endParaRPr lang="zh-CN" altLang="en-US" sz="1600" b="1" dirty="0"/>
          </a:p>
        </p:txBody>
      </p:sp>
      <p:sp>
        <p:nvSpPr>
          <p:cNvPr id="2458645" name="Rectangle 21"/>
          <p:cNvSpPr>
            <a:spLocks noChangeArrowheads="1"/>
          </p:cNvSpPr>
          <p:nvPr/>
        </p:nvSpPr>
        <p:spPr bwMode="auto">
          <a:xfrm>
            <a:off x="7128669" y="4312604"/>
            <a:ext cx="1336675" cy="344487"/>
          </a:xfrm>
          <a:prstGeom prst="rect">
            <a:avLst/>
          </a:prstGeom>
          <a:solidFill>
            <a:srgbClr val="FF6600"/>
          </a:solidFill>
          <a:ln w="19050">
            <a:solidFill>
              <a:srgbClr val="000000"/>
            </a:solidFill>
            <a:miter lim="800000"/>
          </a:ln>
        </p:spPr>
        <p:txBody>
          <a:bodyPr/>
          <a:lstStyle/>
          <a:p>
            <a:endParaRPr lang="zh-CN" altLang="en-US"/>
          </a:p>
        </p:txBody>
      </p:sp>
      <p:sp>
        <p:nvSpPr>
          <p:cNvPr id="2458646" name="Rectangle 22"/>
          <p:cNvSpPr>
            <a:spLocks noChangeArrowheads="1"/>
          </p:cNvSpPr>
          <p:nvPr/>
        </p:nvSpPr>
        <p:spPr bwMode="auto">
          <a:xfrm>
            <a:off x="7128669" y="3363279"/>
            <a:ext cx="1096962" cy="344487"/>
          </a:xfrm>
          <a:prstGeom prst="rect">
            <a:avLst/>
          </a:prstGeom>
          <a:solidFill>
            <a:srgbClr val="FF9900"/>
          </a:solidFill>
          <a:ln w="19050">
            <a:solidFill>
              <a:srgbClr val="000000"/>
            </a:solidFill>
            <a:miter lim="800000"/>
          </a:ln>
        </p:spPr>
        <p:txBody>
          <a:bodyPr/>
          <a:lstStyle/>
          <a:p>
            <a:endParaRPr lang="zh-CN" altLang="en-US"/>
          </a:p>
        </p:txBody>
      </p:sp>
      <p:sp>
        <p:nvSpPr>
          <p:cNvPr id="2458647" name="Rectangle 23"/>
          <p:cNvSpPr>
            <a:spLocks noChangeArrowheads="1"/>
          </p:cNvSpPr>
          <p:nvPr/>
        </p:nvSpPr>
        <p:spPr bwMode="auto">
          <a:xfrm>
            <a:off x="7001669" y="5166679"/>
            <a:ext cx="1223962" cy="722312"/>
          </a:xfrm>
          <a:prstGeom prst="rect">
            <a:avLst/>
          </a:prstGeom>
          <a:solidFill>
            <a:srgbClr val="FF9900"/>
          </a:solidFill>
          <a:ln w="19050">
            <a:solidFill>
              <a:srgbClr val="000000"/>
            </a:solidFill>
            <a:miter lim="800000"/>
          </a:ln>
        </p:spPr>
        <p:txBody>
          <a:bodyPr/>
          <a:lstStyle/>
          <a:p>
            <a:endParaRPr lang="zh-CN" altLang="en-US"/>
          </a:p>
        </p:txBody>
      </p:sp>
      <p:sp>
        <p:nvSpPr>
          <p:cNvPr id="2458648" name="AutoShape 24"/>
          <p:cNvSpPr>
            <a:spLocks noChangeArrowheads="1"/>
          </p:cNvSpPr>
          <p:nvPr/>
        </p:nvSpPr>
        <p:spPr bwMode="auto">
          <a:xfrm>
            <a:off x="5993606" y="5357179"/>
            <a:ext cx="901700" cy="430212"/>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33CC"/>
          </a:solidFill>
          <a:ln w="9525">
            <a:solidFill>
              <a:srgbClr val="000000"/>
            </a:solidFill>
            <a:miter lim="800000"/>
          </a:ln>
        </p:spPr>
        <p:txBody>
          <a:bodyPr/>
          <a:lstStyle/>
          <a:p>
            <a:endParaRPr lang="zh-CN" altLang="en-US"/>
          </a:p>
        </p:txBody>
      </p:sp>
      <p:sp>
        <p:nvSpPr>
          <p:cNvPr id="2458649" name="Rectangle 25"/>
          <p:cNvSpPr>
            <a:spLocks noChangeArrowheads="1"/>
          </p:cNvSpPr>
          <p:nvPr/>
        </p:nvSpPr>
        <p:spPr bwMode="auto">
          <a:xfrm>
            <a:off x="5922169" y="5436554"/>
            <a:ext cx="966787" cy="227012"/>
          </a:xfrm>
          <a:prstGeom prst="rect">
            <a:avLst/>
          </a:prstGeom>
          <a:noFill/>
          <a:ln>
            <a:noFill/>
          </a:ln>
        </p:spPr>
        <p:txBody>
          <a:bodyPr lIns="0" tIns="0" rIns="0" bIns="0"/>
          <a:lstStyle/>
          <a:p>
            <a:pPr marL="342900" indent="-342900"/>
            <a:r>
              <a:rPr lang="zh-CN" altLang="en-US" sz="1600">
                <a:solidFill>
                  <a:schemeClr val="bg1"/>
                </a:solidFill>
              </a:rPr>
              <a:t>交叉收货</a:t>
            </a:r>
            <a:endParaRPr lang="zh-CN" altLang="en-US" sz="1600" b="1">
              <a:solidFill>
                <a:schemeClr val="bg1"/>
              </a:solidFill>
            </a:endParaRPr>
          </a:p>
        </p:txBody>
      </p:sp>
      <p:sp>
        <p:nvSpPr>
          <p:cNvPr id="2458650" name="AutoShape 26"/>
          <p:cNvSpPr>
            <a:spLocks noChangeArrowheads="1"/>
          </p:cNvSpPr>
          <p:nvPr/>
        </p:nvSpPr>
        <p:spPr bwMode="auto">
          <a:xfrm rot="5400000" flipV="1">
            <a:off x="6971507" y="5971541"/>
            <a:ext cx="627062" cy="420687"/>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2"/>
          </a:solidFill>
          <a:ln w="9525">
            <a:solidFill>
              <a:srgbClr val="000000"/>
            </a:solidFill>
            <a:miter lim="800000"/>
          </a:ln>
        </p:spPr>
        <p:txBody>
          <a:bodyPr lIns="0" tIns="0" rIns="0" bIns="0" anchor="ctr" anchorCtr="1"/>
          <a:lstStyle/>
          <a:p>
            <a:pPr marL="342900" indent="-342900"/>
            <a:r>
              <a:rPr lang="zh-CN" altLang="en-US" sz="1600">
                <a:solidFill>
                  <a:schemeClr val="bg1"/>
                </a:solidFill>
              </a:rPr>
              <a:t>整车</a:t>
            </a:r>
            <a:endParaRPr lang="zh-CN" altLang="en-US" sz="1600" b="1">
              <a:solidFill>
                <a:schemeClr val="bg1"/>
              </a:solidFill>
            </a:endParaRPr>
          </a:p>
        </p:txBody>
      </p:sp>
      <p:sp>
        <p:nvSpPr>
          <p:cNvPr id="2458651" name="AutoShape 27"/>
          <p:cNvSpPr>
            <a:spLocks noChangeArrowheads="1"/>
          </p:cNvSpPr>
          <p:nvPr/>
        </p:nvSpPr>
        <p:spPr bwMode="auto">
          <a:xfrm rot="-5400000">
            <a:off x="5081588" y="6015197"/>
            <a:ext cx="692150" cy="452437"/>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33CC"/>
          </a:solidFill>
          <a:ln w="9525">
            <a:solidFill>
              <a:srgbClr val="000000"/>
            </a:solidFill>
            <a:miter lim="800000"/>
          </a:ln>
        </p:spPr>
        <p:txBody>
          <a:bodyPr lIns="0" tIns="0" rIns="0" bIns="0" anchor="ctr" anchorCtr="1"/>
          <a:lstStyle/>
          <a:p>
            <a:pPr marL="342900" indent="-342900"/>
            <a:r>
              <a:rPr lang="zh-CN" altLang="en-US" sz="1600">
                <a:solidFill>
                  <a:schemeClr val="bg1"/>
                </a:solidFill>
              </a:rPr>
              <a:t>整车</a:t>
            </a:r>
            <a:endParaRPr lang="zh-CN" altLang="en-US" sz="1600" b="1">
              <a:solidFill>
                <a:schemeClr val="bg1"/>
              </a:solidFill>
            </a:endParaRPr>
          </a:p>
        </p:txBody>
      </p:sp>
      <p:sp>
        <p:nvSpPr>
          <p:cNvPr id="2458652" name="AutoShape 28"/>
          <p:cNvSpPr>
            <a:spLocks noChangeArrowheads="1"/>
          </p:cNvSpPr>
          <p:nvPr/>
        </p:nvSpPr>
        <p:spPr bwMode="auto">
          <a:xfrm>
            <a:off x="4698206" y="5939791"/>
            <a:ext cx="433388" cy="627063"/>
          </a:xfrm>
          <a:prstGeom prst="upArrow">
            <a:avLst>
              <a:gd name="adj1" fmla="val 50000"/>
              <a:gd name="adj2" fmla="val 36172"/>
            </a:avLst>
          </a:prstGeom>
          <a:solidFill>
            <a:srgbClr val="FFCC00"/>
          </a:solidFill>
          <a:ln w="9525">
            <a:solidFill>
              <a:schemeClr val="accent2"/>
            </a:solidFill>
            <a:miter lim="800000"/>
          </a:ln>
        </p:spPr>
        <p:txBody>
          <a:bodyPr vert="eaVert" lIns="18000" rIns="18000"/>
          <a:lstStyle/>
          <a:p>
            <a:pPr marL="342900" indent="-342900"/>
            <a:r>
              <a:rPr lang="zh-CN" altLang="en-US" sz="1600"/>
              <a:t>整车</a:t>
            </a:r>
            <a:endParaRPr lang="zh-CN" altLang="en-US" sz="1600" b="1"/>
          </a:p>
        </p:txBody>
      </p:sp>
      <p:sp>
        <p:nvSpPr>
          <p:cNvPr id="2458653" name="AutoShape 29"/>
          <p:cNvSpPr>
            <a:spLocks noChangeArrowheads="1"/>
          </p:cNvSpPr>
          <p:nvPr/>
        </p:nvSpPr>
        <p:spPr bwMode="auto">
          <a:xfrm flipV="1">
            <a:off x="7650956" y="5866766"/>
            <a:ext cx="355600" cy="625475"/>
          </a:xfrm>
          <a:prstGeom prst="upArrow">
            <a:avLst>
              <a:gd name="adj1" fmla="val 50000"/>
              <a:gd name="adj2" fmla="val 43973"/>
            </a:avLst>
          </a:prstGeom>
          <a:solidFill>
            <a:srgbClr val="FFCC00"/>
          </a:solidFill>
          <a:ln w="9525">
            <a:solidFill>
              <a:srgbClr val="FFCC00"/>
            </a:solidFill>
            <a:miter lim="800000"/>
          </a:ln>
        </p:spPr>
        <p:txBody>
          <a:bodyPr vert="eaVert" lIns="0" tIns="0" rIns="0" bIns="0" anchor="ctr" anchorCtr="1"/>
          <a:lstStyle/>
          <a:p>
            <a:pPr marL="342900" indent="-342900"/>
            <a:r>
              <a:rPr lang="zh-CN" altLang="en-US" sz="1600"/>
              <a:t>整车</a:t>
            </a:r>
            <a:endParaRPr lang="zh-CN" altLang="en-US" sz="1600" b="1"/>
          </a:p>
        </p:txBody>
      </p:sp>
      <p:sp>
        <p:nvSpPr>
          <p:cNvPr id="2458654" name="AutoShape 30"/>
          <p:cNvSpPr>
            <a:spLocks noChangeArrowheads="1"/>
          </p:cNvSpPr>
          <p:nvPr/>
        </p:nvSpPr>
        <p:spPr bwMode="auto">
          <a:xfrm flipV="1">
            <a:off x="7633494" y="4693604"/>
            <a:ext cx="355600" cy="428625"/>
          </a:xfrm>
          <a:prstGeom prst="upArrow">
            <a:avLst>
              <a:gd name="adj1" fmla="val 50000"/>
              <a:gd name="adj2" fmla="val 30134"/>
            </a:avLst>
          </a:prstGeom>
          <a:solidFill>
            <a:srgbClr val="FFCC00"/>
          </a:solidFill>
          <a:ln w="9525">
            <a:solidFill>
              <a:srgbClr val="000000"/>
            </a:solidFill>
            <a:miter lim="800000"/>
          </a:ln>
        </p:spPr>
        <p:txBody>
          <a:bodyPr rot="10800000" vert="eaVert" lIns="18000" rIns="18000"/>
          <a:lstStyle/>
          <a:p>
            <a:pPr marL="342900" indent="-342900">
              <a:lnSpc>
                <a:spcPct val="90000"/>
              </a:lnSpc>
            </a:pPr>
            <a:endParaRPr lang="zh-CN" altLang="en-US" sz="1600" b="1"/>
          </a:p>
        </p:txBody>
      </p:sp>
      <p:sp>
        <p:nvSpPr>
          <p:cNvPr id="2458655" name="AutoShape 31"/>
          <p:cNvSpPr>
            <a:spLocks noChangeArrowheads="1"/>
          </p:cNvSpPr>
          <p:nvPr/>
        </p:nvSpPr>
        <p:spPr bwMode="auto">
          <a:xfrm flipV="1">
            <a:off x="7633494" y="3771266"/>
            <a:ext cx="355600" cy="474663"/>
          </a:xfrm>
          <a:prstGeom prst="upArrow">
            <a:avLst>
              <a:gd name="adj1" fmla="val 50000"/>
              <a:gd name="adj2" fmla="val 33371"/>
            </a:avLst>
          </a:prstGeom>
          <a:solidFill>
            <a:srgbClr val="FFCC00"/>
          </a:solidFill>
          <a:ln w="9525">
            <a:solidFill>
              <a:srgbClr val="000000"/>
            </a:solidFill>
            <a:miter lim="800000"/>
          </a:ln>
        </p:spPr>
        <p:txBody>
          <a:bodyPr rot="10800000" vert="eaVert" lIns="18000" rIns="18000"/>
          <a:lstStyle/>
          <a:p>
            <a:pPr marL="342900" indent="-342900">
              <a:lnSpc>
                <a:spcPct val="90000"/>
              </a:lnSpc>
            </a:pPr>
            <a:endParaRPr lang="zh-CN" altLang="en-US" sz="1600" b="1"/>
          </a:p>
        </p:txBody>
      </p:sp>
      <p:sp>
        <p:nvSpPr>
          <p:cNvPr id="2458656" name="AutoShape 32"/>
          <p:cNvSpPr>
            <a:spLocks noChangeArrowheads="1"/>
          </p:cNvSpPr>
          <p:nvPr/>
        </p:nvSpPr>
        <p:spPr bwMode="auto">
          <a:xfrm rot="3891161">
            <a:off x="6416674" y="4180048"/>
            <a:ext cx="227013" cy="1358900"/>
          </a:xfrm>
          <a:prstGeom prst="upArrow">
            <a:avLst>
              <a:gd name="adj1" fmla="val 73972"/>
              <a:gd name="adj2" fmla="val 97550"/>
            </a:avLst>
          </a:prstGeom>
          <a:solidFill>
            <a:schemeClr val="accent1"/>
          </a:solidFill>
          <a:ln w="9525">
            <a:solidFill>
              <a:srgbClr val="000000"/>
            </a:solidFill>
            <a:miter lim="800000"/>
          </a:ln>
          <a:effectLst/>
        </p:spPr>
        <p:txBody>
          <a:bodyPr rot="10800000" vert="eaVert" lIns="72000" tIns="108000" rIns="72000" bIns="0" anchor="ctr"/>
          <a:lstStyle/>
          <a:p>
            <a:pPr marL="342900" indent="-342900">
              <a:lnSpc>
                <a:spcPct val="90000"/>
              </a:lnSpc>
              <a:defRPr/>
            </a:pPr>
            <a:endParaRPr lang="zh-CN" altLang="en-US" sz="1600" b="1"/>
          </a:p>
        </p:txBody>
      </p:sp>
      <p:sp>
        <p:nvSpPr>
          <p:cNvPr id="2458657" name="Text Box 33"/>
          <p:cNvSpPr txBox="1">
            <a:spLocks noChangeArrowheads="1"/>
          </p:cNvSpPr>
          <p:nvPr/>
        </p:nvSpPr>
        <p:spPr bwMode="auto">
          <a:xfrm rot="-1338752">
            <a:off x="5922169" y="4715829"/>
            <a:ext cx="1301750" cy="296862"/>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r>
              <a:rPr lang="zh-CN" altLang="en-US" sz="1400" b="1"/>
              <a:t>直送主要商家</a:t>
            </a:r>
            <a:endParaRPr lang="en-US" altLang="zh-CN" sz="1400" b="1"/>
          </a:p>
          <a:p>
            <a:pPr>
              <a:lnSpc>
                <a:spcPct val="90000"/>
              </a:lnSpc>
            </a:pPr>
            <a:endParaRPr lang="zh-CN" altLang="en-US" sz="1400" b="1"/>
          </a:p>
        </p:txBody>
      </p:sp>
      <p:sp>
        <p:nvSpPr>
          <p:cNvPr id="2458658" name="Text Box 34"/>
          <p:cNvSpPr txBox="1">
            <a:spLocks noChangeArrowheads="1"/>
          </p:cNvSpPr>
          <p:nvPr/>
        </p:nvSpPr>
        <p:spPr bwMode="auto">
          <a:xfrm>
            <a:off x="7342981" y="3418841"/>
            <a:ext cx="739775" cy="234950"/>
          </a:xfrm>
          <a:prstGeom prst="rect">
            <a:avLst/>
          </a:prstGeom>
          <a:noFill/>
          <a:ln>
            <a:noFill/>
          </a:ln>
          <a:effectLst/>
        </p:spPr>
        <p:txBody>
          <a:bodyPr lIns="18000" tIns="0" rIns="1800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50000"/>
              </a:spcBef>
              <a:defRPr/>
            </a:pPr>
            <a:r>
              <a:rPr lang="zh-CN" altLang="en-US" sz="1600" b="1"/>
              <a:t>装箱</a:t>
            </a:r>
          </a:p>
        </p:txBody>
      </p:sp>
      <p:sp>
        <p:nvSpPr>
          <p:cNvPr id="2458659" name="Rectangle 35"/>
          <p:cNvSpPr>
            <a:spLocks noChangeArrowheads="1"/>
          </p:cNvSpPr>
          <p:nvPr/>
        </p:nvSpPr>
        <p:spPr bwMode="auto">
          <a:xfrm>
            <a:off x="7002710" y="4356086"/>
            <a:ext cx="1583399" cy="215900"/>
          </a:xfrm>
          <a:prstGeom prst="rect">
            <a:avLst/>
          </a:prstGeom>
          <a:noFill/>
          <a:ln>
            <a:noFill/>
          </a:ln>
        </p:spPr>
        <p:txBody>
          <a:bodyPr lIns="0" tIns="0" rIns="0" bIns="0"/>
          <a:lstStyle/>
          <a:p>
            <a:pPr marL="342900" indent="-342900"/>
            <a:r>
              <a:rPr lang="zh-CN" altLang="en-US" sz="1400" b="1" dirty="0"/>
              <a:t>集货</a:t>
            </a:r>
            <a:r>
              <a:rPr lang="en-US" altLang="zh-CN" sz="1400" b="1" dirty="0"/>
              <a:t> </a:t>
            </a:r>
            <a:r>
              <a:rPr lang="zh-CN" altLang="en-US" sz="1400" b="1" dirty="0"/>
              <a:t>理货</a:t>
            </a:r>
            <a:r>
              <a:rPr lang="en-US" altLang="zh-CN" sz="1400" b="1" dirty="0"/>
              <a:t> </a:t>
            </a:r>
            <a:r>
              <a:rPr lang="zh-CN" altLang="en-US" sz="1400" b="1" dirty="0"/>
              <a:t>打包</a:t>
            </a:r>
          </a:p>
        </p:txBody>
      </p:sp>
      <p:sp>
        <p:nvSpPr>
          <p:cNvPr id="2458660" name="Rectangle 36"/>
          <p:cNvSpPr>
            <a:spLocks noChangeArrowheads="1"/>
          </p:cNvSpPr>
          <p:nvPr/>
        </p:nvSpPr>
        <p:spPr bwMode="auto">
          <a:xfrm>
            <a:off x="7074694" y="5454016"/>
            <a:ext cx="1152525" cy="231775"/>
          </a:xfrm>
          <a:prstGeom prst="rect">
            <a:avLst/>
          </a:prstGeom>
          <a:noFill/>
          <a:ln>
            <a:noFill/>
          </a:ln>
        </p:spPr>
        <p:txBody>
          <a:bodyPr lIns="0" tIns="0" rIns="0" bIns="0"/>
          <a:lstStyle/>
          <a:p>
            <a:pPr marL="342900" indent="-342900"/>
            <a:r>
              <a:rPr lang="zh-CN" altLang="en-US" sz="1600" b="1"/>
              <a:t>发运作业区</a:t>
            </a:r>
          </a:p>
        </p:txBody>
      </p:sp>
    </p:spTree>
    <p:extLst>
      <p:ext uri="{BB962C8B-B14F-4D97-AF65-F5344CB8AC3E}">
        <p14:creationId xmlns:p14="http://schemas.microsoft.com/office/powerpoint/2010/main" val="231033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58627">
                                            <p:txEl>
                                              <p:pRg st="0" end="0"/>
                                            </p:txEl>
                                          </p:spTgt>
                                        </p:tgtEl>
                                        <p:attrNameLst>
                                          <p:attrName>style.visibility</p:attrName>
                                        </p:attrNameLst>
                                      </p:cBhvr>
                                      <p:to>
                                        <p:strVal val="visible"/>
                                      </p:to>
                                    </p:set>
                                    <p:anim calcmode="lin" valueType="num">
                                      <p:cBhvr additive="base">
                                        <p:cTn id="7" dur="500" fill="hold"/>
                                        <p:tgtEl>
                                          <p:spTgt spid="245862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5862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58627">
                                            <p:txEl>
                                              <p:pRg st="1" end="1"/>
                                            </p:txEl>
                                          </p:spTgt>
                                        </p:tgtEl>
                                        <p:attrNameLst>
                                          <p:attrName>style.visibility</p:attrName>
                                        </p:attrNameLst>
                                      </p:cBhvr>
                                      <p:to>
                                        <p:strVal val="visible"/>
                                      </p:to>
                                    </p:set>
                                    <p:anim calcmode="lin" valueType="num">
                                      <p:cBhvr additive="base">
                                        <p:cTn id="11" dur="500" fill="hold"/>
                                        <p:tgtEl>
                                          <p:spTgt spid="245862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58627">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58627">
                                            <p:txEl>
                                              <p:pRg st="2" end="2"/>
                                            </p:txEl>
                                          </p:spTgt>
                                        </p:tgtEl>
                                        <p:attrNameLst>
                                          <p:attrName>style.visibility</p:attrName>
                                        </p:attrNameLst>
                                      </p:cBhvr>
                                      <p:to>
                                        <p:strVal val="visible"/>
                                      </p:to>
                                    </p:set>
                                    <p:anim calcmode="lin" valueType="num">
                                      <p:cBhvr additive="base">
                                        <p:cTn id="15" dur="500" fill="hold"/>
                                        <p:tgtEl>
                                          <p:spTgt spid="2458627">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58627">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58627">
                                            <p:txEl>
                                              <p:pRg st="3" end="3"/>
                                            </p:txEl>
                                          </p:spTgt>
                                        </p:tgtEl>
                                        <p:attrNameLst>
                                          <p:attrName>style.visibility</p:attrName>
                                        </p:attrNameLst>
                                      </p:cBhvr>
                                      <p:to>
                                        <p:strVal val="visible"/>
                                      </p:to>
                                    </p:set>
                                    <p:anim calcmode="lin" valueType="num">
                                      <p:cBhvr additive="base">
                                        <p:cTn id="19" dur="500" fill="hold"/>
                                        <p:tgtEl>
                                          <p:spTgt spid="2458627">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58627">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58627">
                                            <p:txEl>
                                              <p:pRg st="4" end="4"/>
                                            </p:txEl>
                                          </p:spTgt>
                                        </p:tgtEl>
                                        <p:attrNameLst>
                                          <p:attrName>style.visibility</p:attrName>
                                        </p:attrNameLst>
                                      </p:cBhvr>
                                      <p:to>
                                        <p:strVal val="visible"/>
                                      </p:to>
                                    </p:set>
                                    <p:anim calcmode="lin" valueType="num">
                                      <p:cBhvr additive="base">
                                        <p:cTn id="23" dur="500" fill="hold"/>
                                        <p:tgtEl>
                                          <p:spTgt spid="2458627">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58627">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58627">
                                            <p:txEl>
                                              <p:pRg st="5" end="5"/>
                                            </p:txEl>
                                          </p:spTgt>
                                        </p:tgtEl>
                                        <p:attrNameLst>
                                          <p:attrName>style.visibility</p:attrName>
                                        </p:attrNameLst>
                                      </p:cBhvr>
                                      <p:to>
                                        <p:strVal val="visible"/>
                                      </p:to>
                                    </p:set>
                                    <p:anim calcmode="lin" valueType="num">
                                      <p:cBhvr additive="base">
                                        <p:cTn id="27" dur="500" fill="hold"/>
                                        <p:tgtEl>
                                          <p:spTgt spid="2458627">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58627">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458627">
                                            <p:txEl>
                                              <p:pRg st="6" end="6"/>
                                            </p:txEl>
                                          </p:spTgt>
                                        </p:tgtEl>
                                        <p:attrNameLst>
                                          <p:attrName>style.visibility</p:attrName>
                                        </p:attrNameLst>
                                      </p:cBhvr>
                                      <p:to>
                                        <p:strVal val="visible"/>
                                      </p:to>
                                    </p:set>
                                    <p:anim calcmode="lin" valueType="num">
                                      <p:cBhvr additive="base">
                                        <p:cTn id="31" dur="500" fill="hold"/>
                                        <p:tgtEl>
                                          <p:spTgt spid="2458627">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458627">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458627">
                                            <p:txEl>
                                              <p:pRg st="7" end="7"/>
                                            </p:txEl>
                                          </p:spTgt>
                                        </p:tgtEl>
                                        <p:attrNameLst>
                                          <p:attrName>style.visibility</p:attrName>
                                        </p:attrNameLst>
                                      </p:cBhvr>
                                      <p:to>
                                        <p:strVal val="visible"/>
                                      </p:to>
                                    </p:set>
                                    <p:anim calcmode="lin" valueType="num">
                                      <p:cBhvr additive="base">
                                        <p:cTn id="35" dur="500" fill="hold"/>
                                        <p:tgtEl>
                                          <p:spTgt spid="2458627">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458627">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458627">
                                            <p:txEl>
                                              <p:pRg st="8" end="8"/>
                                            </p:txEl>
                                          </p:spTgt>
                                        </p:tgtEl>
                                        <p:attrNameLst>
                                          <p:attrName>style.visibility</p:attrName>
                                        </p:attrNameLst>
                                      </p:cBhvr>
                                      <p:to>
                                        <p:strVal val="visible"/>
                                      </p:to>
                                    </p:set>
                                    <p:anim calcmode="lin" valueType="num">
                                      <p:cBhvr additive="base">
                                        <p:cTn id="39" dur="500" fill="hold"/>
                                        <p:tgtEl>
                                          <p:spTgt spid="2458627">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458627">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458627">
                                            <p:txEl>
                                              <p:pRg st="9" end="9"/>
                                            </p:txEl>
                                          </p:spTgt>
                                        </p:tgtEl>
                                        <p:attrNameLst>
                                          <p:attrName>style.visibility</p:attrName>
                                        </p:attrNameLst>
                                      </p:cBhvr>
                                      <p:to>
                                        <p:strVal val="visible"/>
                                      </p:to>
                                    </p:set>
                                    <p:anim calcmode="lin" valueType="num">
                                      <p:cBhvr additive="base">
                                        <p:cTn id="43" dur="500" fill="hold"/>
                                        <p:tgtEl>
                                          <p:spTgt spid="2458627">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58627">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458627">
                                            <p:txEl>
                                              <p:pRg st="10" end="10"/>
                                            </p:txEl>
                                          </p:spTgt>
                                        </p:tgtEl>
                                        <p:attrNameLst>
                                          <p:attrName>style.visibility</p:attrName>
                                        </p:attrNameLst>
                                      </p:cBhvr>
                                      <p:to>
                                        <p:strVal val="visible"/>
                                      </p:to>
                                    </p:set>
                                    <p:anim calcmode="lin" valueType="num">
                                      <p:cBhvr additive="base">
                                        <p:cTn id="47" dur="500" fill="hold"/>
                                        <p:tgtEl>
                                          <p:spTgt spid="2458627">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458627">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2458627">
                                            <p:txEl>
                                              <p:pRg st="11" end="11"/>
                                            </p:txEl>
                                          </p:spTgt>
                                        </p:tgtEl>
                                        <p:attrNameLst>
                                          <p:attrName>style.visibility</p:attrName>
                                        </p:attrNameLst>
                                      </p:cBhvr>
                                      <p:to>
                                        <p:strVal val="visible"/>
                                      </p:to>
                                    </p:set>
                                    <p:anim calcmode="lin" valueType="num">
                                      <p:cBhvr additive="base">
                                        <p:cTn id="53" dur="500" fill="hold"/>
                                        <p:tgtEl>
                                          <p:spTgt spid="2458627">
                                            <p:txEl>
                                              <p:pRg st="11" end="1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458627">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8" presetClass="entr" presetSubtype="16" fill="hold" grpId="0" nodeType="clickEffect">
                                  <p:stCondLst>
                                    <p:cond delay="0"/>
                                  </p:stCondLst>
                                  <p:childTnLst>
                                    <p:set>
                                      <p:cBhvr>
                                        <p:cTn id="58" dur="1" fill="hold">
                                          <p:stCondLst>
                                            <p:cond delay="0"/>
                                          </p:stCondLst>
                                        </p:cTn>
                                        <p:tgtEl>
                                          <p:spTgt spid="2458628"/>
                                        </p:tgtEl>
                                        <p:attrNameLst>
                                          <p:attrName>style.visibility</p:attrName>
                                        </p:attrNameLst>
                                      </p:cBhvr>
                                      <p:to>
                                        <p:strVal val="visible"/>
                                      </p:to>
                                    </p:set>
                                    <p:animEffect transition="in" filter="diamond(in)">
                                      <p:cBhvr>
                                        <p:cTn id="59" dur="2000"/>
                                        <p:tgtEl>
                                          <p:spTgt spid="2458628"/>
                                        </p:tgtEl>
                                      </p:cBhvr>
                                    </p:animEffect>
                                  </p:childTnLst>
                                </p:cTn>
                              </p:par>
                              <p:par>
                                <p:cTn id="60" presetID="8" presetClass="entr" presetSubtype="16" fill="hold" grpId="0" nodeType="withEffect">
                                  <p:stCondLst>
                                    <p:cond delay="0"/>
                                  </p:stCondLst>
                                  <p:childTnLst>
                                    <p:set>
                                      <p:cBhvr>
                                        <p:cTn id="61" dur="1" fill="hold">
                                          <p:stCondLst>
                                            <p:cond delay="0"/>
                                          </p:stCondLst>
                                        </p:cTn>
                                        <p:tgtEl>
                                          <p:spTgt spid="2458629"/>
                                        </p:tgtEl>
                                        <p:attrNameLst>
                                          <p:attrName>style.visibility</p:attrName>
                                        </p:attrNameLst>
                                      </p:cBhvr>
                                      <p:to>
                                        <p:strVal val="visible"/>
                                      </p:to>
                                    </p:set>
                                    <p:animEffect transition="in" filter="diamond(in)">
                                      <p:cBhvr>
                                        <p:cTn id="62" dur="2000"/>
                                        <p:tgtEl>
                                          <p:spTgt spid="2458629"/>
                                        </p:tgtEl>
                                      </p:cBhvr>
                                    </p:animEffect>
                                  </p:childTnLst>
                                </p:cTn>
                              </p:par>
                              <p:par>
                                <p:cTn id="63" presetID="8" presetClass="entr" presetSubtype="16" fill="hold" grpId="0" nodeType="withEffect">
                                  <p:stCondLst>
                                    <p:cond delay="0"/>
                                  </p:stCondLst>
                                  <p:childTnLst>
                                    <p:set>
                                      <p:cBhvr>
                                        <p:cTn id="64" dur="1" fill="hold">
                                          <p:stCondLst>
                                            <p:cond delay="0"/>
                                          </p:stCondLst>
                                        </p:cTn>
                                        <p:tgtEl>
                                          <p:spTgt spid="2458630"/>
                                        </p:tgtEl>
                                        <p:attrNameLst>
                                          <p:attrName>style.visibility</p:attrName>
                                        </p:attrNameLst>
                                      </p:cBhvr>
                                      <p:to>
                                        <p:strVal val="visible"/>
                                      </p:to>
                                    </p:set>
                                    <p:animEffect transition="in" filter="diamond(in)">
                                      <p:cBhvr>
                                        <p:cTn id="65" dur="2000"/>
                                        <p:tgtEl>
                                          <p:spTgt spid="2458630"/>
                                        </p:tgtEl>
                                      </p:cBhvr>
                                    </p:animEffect>
                                  </p:childTnLst>
                                </p:cTn>
                              </p:par>
                              <p:par>
                                <p:cTn id="66" presetID="8" presetClass="entr" presetSubtype="16" fill="hold" grpId="0" nodeType="withEffect">
                                  <p:stCondLst>
                                    <p:cond delay="0"/>
                                  </p:stCondLst>
                                  <p:childTnLst>
                                    <p:set>
                                      <p:cBhvr>
                                        <p:cTn id="67" dur="1" fill="hold">
                                          <p:stCondLst>
                                            <p:cond delay="0"/>
                                          </p:stCondLst>
                                        </p:cTn>
                                        <p:tgtEl>
                                          <p:spTgt spid="2458631"/>
                                        </p:tgtEl>
                                        <p:attrNameLst>
                                          <p:attrName>style.visibility</p:attrName>
                                        </p:attrNameLst>
                                      </p:cBhvr>
                                      <p:to>
                                        <p:strVal val="visible"/>
                                      </p:to>
                                    </p:set>
                                    <p:animEffect transition="in" filter="diamond(in)">
                                      <p:cBhvr>
                                        <p:cTn id="68" dur="2000"/>
                                        <p:tgtEl>
                                          <p:spTgt spid="2458631"/>
                                        </p:tgtEl>
                                      </p:cBhvr>
                                    </p:animEffect>
                                  </p:childTnLst>
                                </p:cTn>
                              </p:par>
                              <p:par>
                                <p:cTn id="69" presetID="8" presetClass="entr" presetSubtype="16" fill="hold" grpId="0" nodeType="withEffect">
                                  <p:stCondLst>
                                    <p:cond delay="0"/>
                                  </p:stCondLst>
                                  <p:childTnLst>
                                    <p:set>
                                      <p:cBhvr>
                                        <p:cTn id="70" dur="1" fill="hold">
                                          <p:stCondLst>
                                            <p:cond delay="0"/>
                                          </p:stCondLst>
                                        </p:cTn>
                                        <p:tgtEl>
                                          <p:spTgt spid="2458632"/>
                                        </p:tgtEl>
                                        <p:attrNameLst>
                                          <p:attrName>style.visibility</p:attrName>
                                        </p:attrNameLst>
                                      </p:cBhvr>
                                      <p:to>
                                        <p:strVal val="visible"/>
                                      </p:to>
                                    </p:set>
                                    <p:animEffect transition="in" filter="diamond(in)">
                                      <p:cBhvr>
                                        <p:cTn id="71" dur="2000"/>
                                        <p:tgtEl>
                                          <p:spTgt spid="2458632"/>
                                        </p:tgtEl>
                                      </p:cBhvr>
                                    </p:animEffect>
                                  </p:childTnLst>
                                </p:cTn>
                              </p:par>
                              <p:par>
                                <p:cTn id="72" presetID="8" presetClass="entr" presetSubtype="16" fill="hold" grpId="0" nodeType="withEffect">
                                  <p:stCondLst>
                                    <p:cond delay="0"/>
                                  </p:stCondLst>
                                  <p:childTnLst>
                                    <p:set>
                                      <p:cBhvr>
                                        <p:cTn id="73" dur="1" fill="hold">
                                          <p:stCondLst>
                                            <p:cond delay="0"/>
                                          </p:stCondLst>
                                        </p:cTn>
                                        <p:tgtEl>
                                          <p:spTgt spid="2458633"/>
                                        </p:tgtEl>
                                        <p:attrNameLst>
                                          <p:attrName>style.visibility</p:attrName>
                                        </p:attrNameLst>
                                      </p:cBhvr>
                                      <p:to>
                                        <p:strVal val="visible"/>
                                      </p:to>
                                    </p:set>
                                    <p:animEffect transition="in" filter="diamond(in)">
                                      <p:cBhvr>
                                        <p:cTn id="74" dur="2000"/>
                                        <p:tgtEl>
                                          <p:spTgt spid="2458633"/>
                                        </p:tgtEl>
                                      </p:cBhvr>
                                    </p:animEffect>
                                  </p:childTnLst>
                                </p:cTn>
                              </p:par>
                              <p:par>
                                <p:cTn id="75" presetID="8" presetClass="entr" presetSubtype="16" fill="hold" grpId="0" nodeType="withEffect">
                                  <p:stCondLst>
                                    <p:cond delay="0"/>
                                  </p:stCondLst>
                                  <p:childTnLst>
                                    <p:set>
                                      <p:cBhvr>
                                        <p:cTn id="76" dur="1" fill="hold">
                                          <p:stCondLst>
                                            <p:cond delay="0"/>
                                          </p:stCondLst>
                                        </p:cTn>
                                        <p:tgtEl>
                                          <p:spTgt spid="2458634"/>
                                        </p:tgtEl>
                                        <p:attrNameLst>
                                          <p:attrName>style.visibility</p:attrName>
                                        </p:attrNameLst>
                                      </p:cBhvr>
                                      <p:to>
                                        <p:strVal val="visible"/>
                                      </p:to>
                                    </p:set>
                                    <p:animEffect transition="in" filter="diamond(in)">
                                      <p:cBhvr>
                                        <p:cTn id="77" dur="2000"/>
                                        <p:tgtEl>
                                          <p:spTgt spid="2458634"/>
                                        </p:tgtEl>
                                      </p:cBhvr>
                                    </p:animEffect>
                                  </p:childTnLst>
                                </p:cTn>
                              </p:par>
                              <p:par>
                                <p:cTn id="78" presetID="8" presetClass="entr" presetSubtype="16" fill="hold" grpId="0" nodeType="withEffect">
                                  <p:stCondLst>
                                    <p:cond delay="0"/>
                                  </p:stCondLst>
                                  <p:childTnLst>
                                    <p:set>
                                      <p:cBhvr>
                                        <p:cTn id="79" dur="1" fill="hold">
                                          <p:stCondLst>
                                            <p:cond delay="0"/>
                                          </p:stCondLst>
                                        </p:cTn>
                                        <p:tgtEl>
                                          <p:spTgt spid="2458635"/>
                                        </p:tgtEl>
                                        <p:attrNameLst>
                                          <p:attrName>style.visibility</p:attrName>
                                        </p:attrNameLst>
                                      </p:cBhvr>
                                      <p:to>
                                        <p:strVal val="visible"/>
                                      </p:to>
                                    </p:set>
                                    <p:animEffect transition="in" filter="diamond(in)">
                                      <p:cBhvr>
                                        <p:cTn id="80" dur="2000"/>
                                        <p:tgtEl>
                                          <p:spTgt spid="2458635"/>
                                        </p:tgtEl>
                                      </p:cBhvr>
                                    </p:animEffect>
                                  </p:childTnLst>
                                </p:cTn>
                              </p:par>
                              <p:par>
                                <p:cTn id="81" presetID="8" presetClass="entr" presetSubtype="16" fill="hold" grpId="0" nodeType="withEffect">
                                  <p:stCondLst>
                                    <p:cond delay="0"/>
                                  </p:stCondLst>
                                  <p:childTnLst>
                                    <p:set>
                                      <p:cBhvr>
                                        <p:cTn id="82" dur="1" fill="hold">
                                          <p:stCondLst>
                                            <p:cond delay="0"/>
                                          </p:stCondLst>
                                        </p:cTn>
                                        <p:tgtEl>
                                          <p:spTgt spid="2458636"/>
                                        </p:tgtEl>
                                        <p:attrNameLst>
                                          <p:attrName>style.visibility</p:attrName>
                                        </p:attrNameLst>
                                      </p:cBhvr>
                                      <p:to>
                                        <p:strVal val="visible"/>
                                      </p:to>
                                    </p:set>
                                    <p:animEffect transition="in" filter="diamond(in)">
                                      <p:cBhvr>
                                        <p:cTn id="83" dur="2000"/>
                                        <p:tgtEl>
                                          <p:spTgt spid="2458636"/>
                                        </p:tgtEl>
                                      </p:cBhvr>
                                    </p:animEffect>
                                  </p:childTnLst>
                                </p:cTn>
                              </p:par>
                            </p:childTnLst>
                          </p:cTn>
                        </p:par>
                      </p:childTnLst>
                    </p:cTn>
                  </p:par>
                  <p:par>
                    <p:cTn id="84" fill="hold">
                      <p:stCondLst>
                        <p:cond delay="indefinite"/>
                      </p:stCondLst>
                      <p:childTnLst>
                        <p:par>
                          <p:cTn id="85" fill="hold">
                            <p:stCondLst>
                              <p:cond delay="0"/>
                            </p:stCondLst>
                            <p:childTnLst>
                              <p:par>
                                <p:cTn id="86" presetID="8" presetClass="entr" presetSubtype="16" fill="hold" grpId="0" nodeType="clickEffect">
                                  <p:stCondLst>
                                    <p:cond delay="0"/>
                                  </p:stCondLst>
                                  <p:childTnLst>
                                    <p:set>
                                      <p:cBhvr>
                                        <p:cTn id="87" dur="1" fill="hold">
                                          <p:stCondLst>
                                            <p:cond delay="0"/>
                                          </p:stCondLst>
                                        </p:cTn>
                                        <p:tgtEl>
                                          <p:spTgt spid="2458637"/>
                                        </p:tgtEl>
                                        <p:attrNameLst>
                                          <p:attrName>style.visibility</p:attrName>
                                        </p:attrNameLst>
                                      </p:cBhvr>
                                      <p:to>
                                        <p:strVal val="visible"/>
                                      </p:to>
                                    </p:set>
                                    <p:animEffect transition="in" filter="diamond(in)">
                                      <p:cBhvr>
                                        <p:cTn id="88" dur="2000"/>
                                        <p:tgtEl>
                                          <p:spTgt spid="2458637"/>
                                        </p:tgtEl>
                                      </p:cBhvr>
                                    </p:animEffect>
                                  </p:childTnLst>
                                </p:cTn>
                              </p:par>
                              <p:par>
                                <p:cTn id="89" presetID="8" presetClass="entr" presetSubtype="16" fill="hold" grpId="0" nodeType="withEffect">
                                  <p:stCondLst>
                                    <p:cond delay="0"/>
                                  </p:stCondLst>
                                  <p:childTnLst>
                                    <p:set>
                                      <p:cBhvr>
                                        <p:cTn id="90" dur="1" fill="hold">
                                          <p:stCondLst>
                                            <p:cond delay="0"/>
                                          </p:stCondLst>
                                        </p:cTn>
                                        <p:tgtEl>
                                          <p:spTgt spid="2458638"/>
                                        </p:tgtEl>
                                        <p:attrNameLst>
                                          <p:attrName>style.visibility</p:attrName>
                                        </p:attrNameLst>
                                      </p:cBhvr>
                                      <p:to>
                                        <p:strVal val="visible"/>
                                      </p:to>
                                    </p:set>
                                    <p:animEffect transition="in" filter="diamond(in)">
                                      <p:cBhvr>
                                        <p:cTn id="91" dur="2000"/>
                                        <p:tgtEl>
                                          <p:spTgt spid="2458638"/>
                                        </p:tgtEl>
                                      </p:cBhvr>
                                    </p:animEffect>
                                  </p:childTnLst>
                                </p:cTn>
                              </p:par>
                              <p:par>
                                <p:cTn id="92" presetID="8" presetClass="entr" presetSubtype="16" fill="hold" grpId="0" nodeType="withEffect">
                                  <p:stCondLst>
                                    <p:cond delay="0"/>
                                  </p:stCondLst>
                                  <p:childTnLst>
                                    <p:set>
                                      <p:cBhvr>
                                        <p:cTn id="93" dur="1" fill="hold">
                                          <p:stCondLst>
                                            <p:cond delay="0"/>
                                          </p:stCondLst>
                                        </p:cTn>
                                        <p:tgtEl>
                                          <p:spTgt spid="2458639"/>
                                        </p:tgtEl>
                                        <p:attrNameLst>
                                          <p:attrName>style.visibility</p:attrName>
                                        </p:attrNameLst>
                                      </p:cBhvr>
                                      <p:to>
                                        <p:strVal val="visible"/>
                                      </p:to>
                                    </p:set>
                                    <p:animEffect transition="in" filter="diamond(in)">
                                      <p:cBhvr>
                                        <p:cTn id="94" dur="2000"/>
                                        <p:tgtEl>
                                          <p:spTgt spid="2458639"/>
                                        </p:tgtEl>
                                      </p:cBhvr>
                                    </p:animEffect>
                                  </p:childTnLst>
                                </p:cTn>
                              </p:par>
                              <p:par>
                                <p:cTn id="95" presetID="8" presetClass="entr" presetSubtype="16" fill="hold" grpId="0" nodeType="withEffect">
                                  <p:stCondLst>
                                    <p:cond delay="0"/>
                                  </p:stCondLst>
                                  <p:childTnLst>
                                    <p:set>
                                      <p:cBhvr>
                                        <p:cTn id="96" dur="1" fill="hold">
                                          <p:stCondLst>
                                            <p:cond delay="0"/>
                                          </p:stCondLst>
                                        </p:cTn>
                                        <p:tgtEl>
                                          <p:spTgt spid="2458640"/>
                                        </p:tgtEl>
                                        <p:attrNameLst>
                                          <p:attrName>style.visibility</p:attrName>
                                        </p:attrNameLst>
                                      </p:cBhvr>
                                      <p:to>
                                        <p:strVal val="visible"/>
                                      </p:to>
                                    </p:set>
                                    <p:animEffect transition="in" filter="diamond(in)">
                                      <p:cBhvr>
                                        <p:cTn id="97" dur="2000"/>
                                        <p:tgtEl>
                                          <p:spTgt spid="2458640"/>
                                        </p:tgtEl>
                                      </p:cBhvr>
                                    </p:animEffect>
                                  </p:childTnLst>
                                </p:cTn>
                              </p:par>
                              <p:par>
                                <p:cTn id="98" presetID="8" presetClass="entr" presetSubtype="16" fill="hold" grpId="0" nodeType="withEffect">
                                  <p:stCondLst>
                                    <p:cond delay="0"/>
                                  </p:stCondLst>
                                  <p:childTnLst>
                                    <p:set>
                                      <p:cBhvr>
                                        <p:cTn id="99" dur="1" fill="hold">
                                          <p:stCondLst>
                                            <p:cond delay="0"/>
                                          </p:stCondLst>
                                        </p:cTn>
                                        <p:tgtEl>
                                          <p:spTgt spid="2458641"/>
                                        </p:tgtEl>
                                        <p:attrNameLst>
                                          <p:attrName>style.visibility</p:attrName>
                                        </p:attrNameLst>
                                      </p:cBhvr>
                                      <p:to>
                                        <p:strVal val="visible"/>
                                      </p:to>
                                    </p:set>
                                    <p:animEffect transition="in" filter="diamond(in)">
                                      <p:cBhvr>
                                        <p:cTn id="100" dur="2000"/>
                                        <p:tgtEl>
                                          <p:spTgt spid="2458641"/>
                                        </p:tgtEl>
                                      </p:cBhvr>
                                    </p:animEffect>
                                  </p:childTnLst>
                                </p:cTn>
                              </p:par>
                              <p:par>
                                <p:cTn id="101" presetID="8" presetClass="entr" presetSubtype="16" fill="hold" grpId="0" nodeType="withEffect">
                                  <p:stCondLst>
                                    <p:cond delay="0"/>
                                  </p:stCondLst>
                                  <p:childTnLst>
                                    <p:set>
                                      <p:cBhvr>
                                        <p:cTn id="102" dur="1" fill="hold">
                                          <p:stCondLst>
                                            <p:cond delay="0"/>
                                          </p:stCondLst>
                                        </p:cTn>
                                        <p:tgtEl>
                                          <p:spTgt spid="2458642"/>
                                        </p:tgtEl>
                                        <p:attrNameLst>
                                          <p:attrName>style.visibility</p:attrName>
                                        </p:attrNameLst>
                                      </p:cBhvr>
                                      <p:to>
                                        <p:strVal val="visible"/>
                                      </p:to>
                                    </p:set>
                                    <p:animEffect transition="in" filter="diamond(in)">
                                      <p:cBhvr>
                                        <p:cTn id="103" dur="2000"/>
                                        <p:tgtEl>
                                          <p:spTgt spid="2458642"/>
                                        </p:tgtEl>
                                      </p:cBhvr>
                                    </p:animEffect>
                                  </p:childTnLst>
                                </p:cTn>
                              </p:par>
                              <p:par>
                                <p:cTn id="104" presetID="8" presetClass="entr" presetSubtype="16" fill="hold" grpId="0" nodeType="withEffect">
                                  <p:stCondLst>
                                    <p:cond delay="0"/>
                                  </p:stCondLst>
                                  <p:childTnLst>
                                    <p:set>
                                      <p:cBhvr>
                                        <p:cTn id="105" dur="1" fill="hold">
                                          <p:stCondLst>
                                            <p:cond delay="0"/>
                                          </p:stCondLst>
                                        </p:cTn>
                                        <p:tgtEl>
                                          <p:spTgt spid="2458643"/>
                                        </p:tgtEl>
                                        <p:attrNameLst>
                                          <p:attrName>style.visibility</p:attrName>
                                        </p:attrNameLst>
                                      </p:cBhvr>
                                      <p:to>
                                        <p:strVal val="visible"/>
                                      </p:to>
                                    </p:set>
                                    <p:animEffect transition="in" filter="diamond(in)">
                                      <p:cBhvr>
                                        <p:cTn id="106" dur="2000"/>
                                        <p:tgtEl>
                                          <p:spTgt spid="2458643"/>
                                        </p:tgtEl>
                                      </p:cBhvr>
                                    </p:animEffect>
                                  </p:childTnLst>
                                </p:cTn>
                              </p:par>
                              <p:par>
                                <p:cTn id="107" presetID="8" presetClass="entr" presetSubtype="16" fill="hold" grpId="0" nodeType="withEffect">
                                  <p:stCondLst>
                                    <p:cond delay="0"/>
                                  </p:stCondLst>
                                  <p:childTnLst>
                                    <p:set>
                                      <p:cBhvr>
                                        <p:cTn id="108" dur="1" fill="hold">
                                          <p:stCondLst>
                                            <p:cond delay="0"/>
                                          </p:stCondLst>
                                        </p:cTn>
                                        <p:tgtEl>
                                          <p:spTgt spid="2458644"/>
                                        </p:tgtEl>
                                        <p:attrNameLst>
                                          <p:attrName>style.visibility</p:attrName>
                                        </p:attrNameLst>
                                      </p:cBhvr>
                                      <p:to>
                                        <p:strVal val="visible"/>
                                      </p:to>
                                    </p:set>
                                    <p:animEffect transition="in" filter="diamond(in)">
                                      <p:cBhvr>
                                        <p:cTn id="109" dur="2000"/>
                                        <p:tgtEl>
                                          <p:spTgt spid="2458644"/>
                                        </p:tgtEl>
                                      </p:cBhvr>
                                    </p:animEffect>
                                  </p:childTnLst>
                                </p:cTn>
                              </p:par>
                              <p:par>
                                <p:cTn id="110" presetID="8" presetClass="entr" presetSubtype="16" fill="hold" grpId="0" nodeType="withEffect">
                                  <p:stCondLst>
                                    <p:cond delay="0"/>
                                  </p:stCondLst>
                                  <p:childTnLst>
                                    <p:set>
                                      <p:cBhvr>
                                        <p:cTn id="111" dur="1" fill="hold">
                                          <p:stCondLst>
                                            <p:cond delay="0"/>
                                          </p:stCondLst>
                                        </p:cTn>
                                        <p:tgtEl>
                                          <p:spTgt spid="2458645"/>
                                        </p:tgtEl>
                                        <p:attrNameLst>
                                          <p:attrName>style.visibility</p:attrName>
                                        </p:attrNameLst>
                                      </p:cBhvr>
                                      <p:to>
                                        <p:strVal val="visible"/>
                                      </p:to>
                                    </p:set>
                                    <p:animEffect transition="in" filter="diamond(in)">
                                      <p:cBhvr>
                                        <p:cTn id="112" dur="2000"/>
                                        <p:tgtEl>
                                          <p:spTgt spid="2458645"/>
                                        </p:tgtEl>
                                      </p:cBhvr>
                                    </p:animEffect>
                                  </p:childTnLst>
                                </p:cTn>
                              </p:par>
                              <p:par>
                                <p:cTn id="113" presetID="8" presetClass="entr" presetSubtype="16" fill="hold" grpId="0" nodeType="withEffect">
                                  <p:stCondLst>
                                    <p:cond delay="0"/>
                                  </p:stCondLst>
                                  <p:childTnLst>
                                    <p:set>
                                      <p:cBhvr>
                                        <p:cTn id="114" dur="1" fill="hold">
                                          <p:stCondLst>
                                            <p:cond delay="0"/>
                                          </p:stCondLst>
                                        </p:cTn>
                                        <p:tgtEl>
                                          <p:spTgt spid="2458646"/>
                                        </p:tgtEl>
                                        <p:attrNameLst>
                                          <p:attrName>style.visibility</p:attrName>
                                        </p:attrNameLst>
                                      </p:cBhvr>
                                      <p:to>
                                        <p:strVal val="visible"/>
                                      </p:to>
                                    </p:set>
                                    <p:animEffect transition="in" filter="diamond(in)">
                                      <p:cBhvr>
                                        <p:cTn id="115" dur="2000"/>
                                        <p:tgtEl>
                                          <p:spTgt spid="2458646"/>
                                        </p:tgtEl>
                                      </p:cBhvr>
                                    </p:animEffect>
                                  </p:childTnLst>
                                </p:cTn>
                              </p:par>
                              <p:par>
                                <p:cTn id="116" presetID="8" presetClass="entr" presetSubtype="16" fill="hold" grpId="0" nodeType="withEffect">
                                  <p:stCondLst>
                                    <p:cond delay="0"/>
                                  </p:stCondLst>
                                  <p:childTnLst>
                                    <p:set>
                                      <p:cBhvr>
                                        <p:cTn id="117" dur="1" fill="hold">
                                          <p:stCondLst>
                                            <p:cond delay="0"/>
                                          </p:stCondLst>
                                        </p:cTn>
                                        <p:tgtEl>
                                          <p:spTgt spid="2458647"/>
                                        </p:tgtEl>
                                        <p:attrNameLst>
                                          <p:attrName>style.visibility</p:attrName>
                                        </p:attrNameLst>
                                      </p:cBhvr>
                                      <p:to>
                                        <p:strVal val="visible"/>
                                      </p:to>
                                    </p:set>
                                    <p:animEffect transition="in" filter="diamond(in)">
                                      <p:cBhvr>
                                        <p:cTn id="118" dur="2000"/>
                                        <p:tgtEl>
                                          <p:spTgt spid="2458647"/>
                                        </p:tgtEl>
                                      </p:cBhvr>
                                    </p:animEffect>
                                  </p:childTnLst>
                                </p:cTn>
                              </p:par>
                              <p:par>
                                <p:cTn id="119" presetID="8" presetClass="entr" presetSubtype="16" fill="hold" grpId="0" nodeType="withEffect">
                                  <p:stCondLst>
                                    <p:cond delay="0"/>
                                  </p:stCondLst>
                                  <p:childTnLst>
                                    <p:set>
                                      <p:cBhvr>
                                        <p:cTn id="120" dur="1" fill="hold">
                                          <p:stCondLst>
                                            <p:cond delay="0"/>
                                          </p:stCondLst>
                                        </p:cTn>
                                        <p:tgtEl>
                                          <p:spTgt spid="2458652"/>
                                        </p:tgtEl>
                                        <p:attrNameLst>
                                          <p:attrName>style.visibility</p:attrName>
                                        </p:attrNameLst>
                                      </p:cBhvr>
                                      <p:to>
                                        <p:strVal val="visible"/>
                                      </p:to>
                                    </p:set>
                                    <p:animEffect transition="in" filter="diamond(in)">
                                      <p:cBhvr>
                                        <p:cTn id="121" dur="2000"/>
                                        <p:tgtEl>
                                          <p:spTgt spid="2458652"/>
                                        </p:tgtEl>
                                      </p:cBhvr>
                                    </p:animEffect>
                                  </p:childTnLst>
                                </p:cTn>
                              </p:par>
                              <p:par>
                                <p:cTn id="122" presetID="8" presetClass="entr" presetSubtype="16" fill="hold" grpId="0" nodeType="withEffect">
                                  <p:stCondLst>
                                    <p:cond delay="0"/>
                                  </p:stCondLst>
                                  <p:childTnLst>
                                    <p:set>
                                      <p:cBhvr>
                                        <p:cTn id="123" dur="1" fill="hold">
                                          <p:stCondLst>
                                            <p:cond delay="0"/>
                                          </p:stCondLst>
                                        </p:cTn>
                                        <p:tgtEl>
                                          <p:spTgt spid="2458653"/>
                                        </p:tgtEl>
                                        <p:attrNameLst>
                                          <p:attrName>style.visibility</p:attrName>
                                        </p:attrNameLst>
                                      </p:cBhvr>
                                      <p:to>
                                        <p:strVal val="visible"/>
                                      </p:to>
                                    </p:set>
                                    <p:animEffect transition="in" filter="diamond(in)">
                                      <p:cBhvr>
                                        <p:cTn id="124" dur="2000"/>
                                        <p:tgtEl>
                                          <p:spTgt spid="2458653"/>
                                        </p:tgtEl>
                                      </p:cBhvr>
                                    </p:animEffect>
                                  </p:childTnLst>
                                </p:cTn>
                              </p:par>
                              <p:par>
                                <p:cTn id="125" presetID="8" presetClass="entr" presetSubtype="16" fill="hold" grpId="0" nodeType="withEffect">
                                  <p:stCondLst>
                                    <p:cond delay="0"/>
                                  </p:stCondLst>
                                  <p:childTnLst>
                                    <p:set>
                                      <p:cBhvr>
                                        <p:cTn id="126" dur="1" fill="hold">
                                          <p:stCondLst>
                                            <p:cond delay="0"/>
                                          </p:stCondLst>
                                        </p:cTn>
                                        <p:tgtEl>
                                          <p:spTgt spid="2458654"/>
                                        </p:tgtEl>
                                        <p:attrNameLst>
                                          <p:attrName>style.visibility</p:attrName>
                                        </p:attrNameLst>
                                      </p:cBhvr>
                                      <p:to>
                                        <p:strVal val="visible"/>
                                      </p:to>
                                    </p:set>
                                    <p:animEffect transition="in" filter="diamond(in)">
                                      <p:cBhvr>
                                        <p:cTn id="127" dur="2000"/>
                                        <p:tgtEl>
                                          <p:spTgt spid="2458654"/>
                                        </p:tgtEl>
                                      </p:cBhvr>
                                    </p:animEffect>
                                  </p:childTnLst>
                                </p:cTn>
                              </p:par>
                              <p:par>
                                <p:cTn id="128" presetID="8" presetClass="entr" presetSubtype="16" fill="hold" grpId="0" nodeType="withEffect">
                                  <p:stCondLst>
                                    <p:cond delay="0"/>
                                  </p:stCondLst>
                                  <p:childTnLst>
                                    <p:set>
                                      <p:cBhvr>
                                        <p:cTn id="129" dur="1" fill="hold">
                                          <p:stCondLst>
                                            <p:cond delay="0"/>
                                          </p:stCondLst>
                                        </p:cTn>
                                        <p:tgtEl>
                                          <p:spTgt spid="2458655"/>
                                        </p:tgtEl>
                                        <p:attrNameLst>
                                          <p:attrName>style.visibility</p:attrName>
                                        </p:attrNameLst>
                                      </p:cBhvr>
                                      <p:to>
                                        <p:strVal val="visible"/>
                                      </p:to>
                                    </p:set>
                                    <p:animEffect transition="in" filter="diamond(in)">
                                      <p:cBhvr>
                                        <p:cTn id="130" dur="2000"/>
                                        <p:tgtEl>
                                          <p:spTgt spid="2458655"/>
                                        </p:tgtEl>
                                      </p:cBhvr>
                                    </p:animEffect>
                                  </p:childTnLst>
                                </p:cTn>
                              </p:par>
                              <p:par>
                                <p:cTn id="131" presetID="8" presetClass="entr" presetSubtype="16" fill="hold" grpId="0" nodeType="withEffect">
                                  <p:stCondLst>
                                    <p:cond delay="0"/>
                                  </p:stCondLst>
                                  <p:childTnLst>
                                    <p:set>
                                      <p:cBhvr>
                                        <p:cTn id="132" dur="1" fill="hold">
                                          <p:stCondLst>
                                            <p:cond delay="0"/>
                                          </p:stCondLst>
                                        </p:cTn>
                                        <p:tgtEl>
                                          <p:spTgt spid="2458658"/>
                                        </p:tgtEl>
                                        <p:attrNameLst>
                                          <p:attrName>style.visibility</p:attrName>
                                        </p:attrNameLst>
                                      </p:cBhvr>
                                      <p:to>
                                        <p:strVal val="visible"/>
                                      </p:to>
                                    </p:set>
                                    <p:animEffect transition="in" filter="diamond(in)">
                                      <p:cBhvr>
                                        <p:cTn id="133" dur="2000"/>
                                        <p:tgtEl>
                                          <p:spTgt spid="2458658"/>
                                        </p:tgtEl>
                                      </p:cBhvr>
                                    </p:animEffect>
                                  </p:childTnLst>
                                </p:cTn>
                              </p:par>
                              <p:par>
                                <p:cTn id="134" presetID="8" presetClass="entr" presetSubtype="16" fill="hold" grpId="0" nodeType="withEffect">
                                  <p:stCondLst>
                                    <p:cond delay="0"/>
                                  </p:stCondLst>
                                  <p:childTnLst>
                                    <p:set>
                                      <p:cBhvr>
                                        <p:cTn id="135" dur="1" fill="hold">
                                          <p:stCondLst>
                                            <p:cond delay="0"/>
                                          </p:stCondLst>
                                        </p:cTn>
                                        <p:tgtEl>
                                          <p:spTgt spid="2458660"/>
                                        </p:tgtEl>
                                        <p:attrNameLst>
                                          <p:attrName>style.visibility</p:attrName>
                                        </p:attrNameLst>
                                      </p:cBhvr>
                                      <p:to>
                                        <p:strVal val="visible"/>
                                      </p:to>
                                    </p:set>
                                    <p:animEffect transition="in" filter="diamond(in)">
                                      <p:cBhvr>
                                        <p:cTn id="136" dur="2000"/>
                                        <p:tgtEl>
                                          <p:spTgt spid="2458660"/>
                                        </p:tgtEl>
                                      </p:cBhvr>
                                    </p:animEffect>
                                  </p:childTnLst>
                                </p:cTn>
                              </p:par>
                              <p:par>
                                <p:cTn id="137" presetID="8" presetClass="entr" presetSubtype="16" fill="hold" grpId="0" nodeType="withEffect">
                                  <p:stCondLst>
                                    <p:cond delay="0"/>
                                  </p:stCondLst>
                                  <p:childTnLst>
                                    <p:set>
                                      <p:cBhvr>
                                        <p:cTn id="138" dur="1" fill="hold">
                                          <p:stCondLst>
                                            <p:cond delay="0"/>
                                          </p:stCondLst>
                                        </p:cTn>
                                        <p:tgtEl>
                                          <p:spTgt spid="2458659"/>
                                        </p:tgtEl>
                                        <p:attrNameLst>
                                          <p:attrName>style.visibility</p:attrName>
                                        </p:attrNameLst>
                                      </p:cBhvr>
                                      <p:to>
                                        <p:strVal val="visible"/>
                                      </p:to>
                                    </p:set>
                                    <p:animEffect transition="in" filter="diamond(in)">
                                      <p:cBhvr>
                                        <p:cTn id="139" dur="2000"/>
                                        <p:tgtEl>
                                          <p:spTgt spid="2458659"/>
                                        </p:tgtEl>
                                      </p:cBhvr>
                                    </p:animEffect>
                                  </p:childTnLst>
                                </p:cTn>
                              </p:par>
                            </p:childTnLst>
                          </p:cTn>
                        </p:par>
                      </p:childTnLst>
                    </p:cTn>
                  </p:par>
                  <p:par>
                    <p:cTn id="140" fill="hold">
                      <p:stCondLst>
                        <p:cond delay="indefinite"/>
                      </p:stCondLst>
                      <p:childTnLst>
                        <p:par>
                          <p:cTn id="141" fill="hold">
                            <p:stCondLst>
                              <p:cond delay="0"/>
                            </p:stCondLst>
                            <p:childTnLst>
                              <p:par>
                                <p:cTn id="142" presetID="8" presetClass="entr" presetSubtype="16" fill="hold" grpId="0" nodeType="clickEffect">
                                  <p:stCondLst>
                                    <p:cond delay="0"/>
                                  </p:stCondLst>
                                  <p:childTnLst>
                                    <p:set>
                                      <p:cBhvr>
                                        <p:cTn id="143" dur="1" fill="hold">
                                          <p:stCondLst>
                                            <p:cond delay="0"/>
                                          </p:stCondLst>
                                        </p:cTn>
                                        <p:tgtEl>
                                          <p:spTgt spid="2458651"/>
                                        </p:tgtEl>
                                        <p:attrNameLst>
                                          <p:attrName>style.visibility</p:attrName>
                                        </p:attrNameLst>
                                      </p:cBhvr>
                                      <p:to>
                                        <p:strVal val="visible"/>
                                      </p:to>
                                    </p:set>
                                    <p:animEffect transition="in" filter="diamond(in)">
                                      <p:cBhvr>
                                        <p:cTn id="144" dur="2000"/>
                                        <p:tgtEl>
                                          <p:spTgt spid="2458651"/>
                                        </p:tgtEl>
                                      </p:cBhvr>
                                    </p:animEffect>
                                  </p:childTnLst>
                                </p:cTn>
                              </p:par>
                              <p:par>
                                <p:cTn id="145" presetID="8" presetClass="entr" presetSubtype="16" fill="hold" grpId="0" nodeType="withEffect">
                                  <p:stCondLst>
                                    <p:cond delay="0"/>
                                  </p:stCondLst>
                                  <p:childTnLst>
                                    <p:set>
                                      <p:cBhvr>
                                        <p:cTn id="146" dur="1" fill="hold">
                                          <p:stCondLst>
                                            <p:cond delay="0"/>
                                          </p:stCondLst>
                                        </p:cTn>
                                        <p:tgtEl>
                                          <p:spTgt spid="2458648"/>
                                        </p:tgtEl>
                                        <p:attrNameLst>
                                          <p:attrName>style.visibility</p:attrName>
                                        </p:attrNameLst>
                                      </p:cBhvr>
                                      <p:to>
                                        <p:strVal val="visible"/>
                                      </p:to>
                                    </p:set>
                                    <p:animEffect transition="in" filter="diamond(in)">
                                      <p:cBhvr>
                                        <p:cTn id="147" dur="2000"/>
                                        <p:tgtEl>
                                          <p:spTgt spid="2458648"/>
                                        </p:tgtEl>
                                      </p:cBhvr>
                                    </p:animEffect>
                                  </p:childTnLst>
                                </p:cTn>
                              </p:par>
                              <p:par>
                                <p:cTn id="148" presetID="8" presetClass="entr" presetSubtype="16" fill="hold" grpId="0" nodeType="withEffect">
                                  <p:stCondLst>
                                    <p:cond delay="0"/>
                                  </p:stCondLst>
                                  <p:childTnLst>
                                    <p:set>
                                      <p:cBhvr>
                                        <p:cTn id="149" dur="1" fill="hold">
                                          <p:stCondLst>
                                            <p:cond delay="0"/>
                                          </p:stCondLst>
                                        </p:cTn>
                                        <p:tgtEl>
                                          <p:spTgt spid="2458649"/>
                                        </p:tgtEl>
                                        <p:attrNameLst>
                                          <p:attrName>style.visibility</p:attrName>
                                        </p:attrNameLst>
                                      </p:cBhvr>
                                      <p:to>
                                        <p:strVal val="visible"/>
                                      </p:to>
                                    </p:set>
                                    <p:animEffect transition="in" filter="diamond(in)">
                                      <p:cBhvr>
                                        <p:cTn id="150" dur="2000"/>
                                        <p:tgtEl>
                                          <p:spTgt spid="2458649"/>
                                        </p:tgtEl>
                                      </p:cBhvr>
                                    </p:animEffect>
                                  </p:childTnLst>
                                </p:cTn>
                              </p:par>
                              <p:par>
                                <p:cTn id="151" presetID="8" presetClass="entr" presetSubtype="16" fill="hold" grpId="0" nodeType="withEffect">
                                  <p:stCondLst>
                                    <p:cond delay="0"/>
                                  </p:stCondLst>
                                  <p:childTnLst>
                                    <p:set>
                                      <p:cBhvr>
                                        <p:cTn id="152" dur="1" fill="hold">
                                          <p:stCondLst>
                                            <p:cond delay="0"/>
                                          </p:stCondLst>
                                        </p:cTn>
                                        <p:tgtEl>
                                          <p:spTgt spid="2458650"/>
                                        </p:tgtEl>
                                        <p:attrNameLst>
                                          <p:attrName>style.visibility</p:attrName>
                                        </p:attrNameLst>
                                      </p:cBhvr>
                                      <p:to>
                                        <p:strVal val="visible"/>
                                      </p:to>
                                    </p:set>
                                    <p:animEffect transition="in" filter="diamond(in)">
                                      <p:cBhvr>
                                        <p:cTn id="153" dur="2000"/>
                                        <p:tgtEl>
                                          <p:spTgt spid="2458650"/>
                                        </p:tgtEl>
                                      </p:cBhvr>
                                    </p:animEffect>
                                  </p:childTnLst>
                                </p:cTn>
                              </p:par>
                              <p:par>
                                <p:cTn id="154" presetID="8" presetClass="entr" presetSubtype="16" fill="hold" grpId="0" nodeType="withEffect">
                                  <p:stCondLst>
                                    <p:cond delay="0"/>
                                  </p:stCondLst>
                                  <p:childTnLst>
                                    <p:set>
                                      <p:cBhvr>
                                        <p:cTn id="155" dur="1" fill="hold">
                                          <p:stCondLst>
                                            <p:cond delay="0"/>
                                          </p:stCondLst>
                                        </p:cTn>
                                        <p:tgtEl>
                                          <p:spTgt spid="2458656"/>
                                        </p:tgtEl>
                                        <p:attrNameLst>
                                          <p:attrName>style.visibility</p:attrName>
                                        </p:attrNameLst>
                                      </p:cBhvr>
                                      <p:to>
                                        <p:strVal val="visible"/>
                                      </p:to>
                                    </p:set>
                                    <p:animEffect transition="in" filter="diamond(in)">
                                      <p:cBhvr>
                                        <p:cTn id="156" dur="2000"/>
                                        <p:tgtEl>
                                          <p:spTgt spid="2458656"/>
                                        </p:tgtEl>
                                      </p:cBhvr>
                                    </p:animEffect>
                                  </p:childTnLst>
                                </p:cTn>
                              </p:par>
                            </p:childTnLst>
                          </p:cTn>
                        </p:par>
                        <p:par>
                          <p:cTn id="157" fill="hold">
                            <p:stCondLst>
                              <p:cond delay="2000"/>
                            </p:stCondLst>
                            <p:childTnLst>
                              <p:par>
                                <p:cTn id="158" presetID="17" presetClass="entr" presetSubtype="10" fill="hold" grpId="0" nodeType="afterEffect">
                                  <p:stCondLst>
                                    <p:cond delay="0"/>
                                  </p:stCondLst>
                                  <p:childTnLst>
                                    <p:set>
                                      <p:cBhvr>
                                        <p:cTn id="159" dur="1" fill="hold">
                                          <p:stCondLst>
                                            <p:cond delay="0"/>
                                          </p:stCondLst>
                                        </p:cTn>
                                        <p:tgtEl>
                                          <p:spTgt spid="2458657"/>
                                        </p:tgtEl>
                                        <p:attrNameLst>
                                          <p:attrName>style.visibility</p:attrName>
                                        </p:attrNameLst>
                                      </p:cBhvr>
                                      <p:to>
                                        <p:strVal val="visible"/>
                                      </p:to>
                                    </p:set>
                                    <p:anim calcmode="lin" valueType="num">
                                      <p:cBhvr>
                                        <p:cTn id="160" dur="500" fill="hold"/>
                                        <p:tgtEl>
                                          <p:spTgt spid="2458657"/>
                                        </p:tgtEl>
                                        <p:attrNameLst>
                                          <p:attrName>ppt_w</p:attrName>
                                        </p:attrNameLst>
                                      </p:cBhvr>
                                      <p:tavLst>
                                        <p:tav tm="0">
                                          <p:val>
                                            <p:fltVal val="0"/>
                                          </p:val>
                                        </p:tav>
                                        <p:tav tm="100000">
                                          <p:val>
                                            <p:strVal val="#ppt_w"/>
                                          </p:val>
                                        </p:tav>
                                      </p:tavLst>
                                    </p:anim>
                                    <p:anim calcmode="lin" valueType="num">
                                      <p:cBhvr>
                                        <p:cTn id="161" dur="500" fill="hold"/>
                                        <p:tgtEl>
                                          <p:spTgt spid="245865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627" grpId="0" build="p"/>
      <p:bldP spid="2458628" grpId="0" bldLvl="0" animBg="1"/>
      <p:bldP spid="2458629" grpId="0" bldLvl="0" animBg="1"/>
      <p:bldP spid="2458630" grpId="0"/>
      <p:bldP spid="2458631" grpId="0" bldLvl="0" animBg="1"/>
      <p:bldP spid="2458632" grpId="0" bldLvl="0" animBg="1"/>
      <p:bldP spid="2458633" grpId="0"/>
      <p:bldP spid="2458634" grpId="0"/>
      <p:bldP spid="2458635" grpId="0" bldLvl="0" animBg="1"/>
      <p:bldP spid="2458636" grpId="0" bldLvl="0" animBg="1"/>
      <p:bldP spid="2458637" grpId="0" bldLvl="0" animBg="1"/>
      <p:bldP spid="2458638" grpId="0" bldLvl="0" animBg="1"/>
      <p:bldP spid="2458639" grpId="0"/>
      <p:bldP spid="2458640" grpId="0" bldLvl="0" animBg="1"/>
      <p:bldP spid="2458641" grpId="0"/>
      <p:bldP spid="2458642" grpId="0" bldLvl="0" animBg="1"/>
      <p:bldP spid="2458643" grpId="0" bldLvl="0" animBg="1"/>
      <p:bldP spid="2458644" grpId="0"/>
      <p:bldP spid="2458645" grpId="0" bldLvl="0" animBg="1"/>
      <p:bldP spid="2458646" grpId="0" bldLvl="0" animBg="1"/>
      <p:bldP spid="2458647" grpId="0" bldLvl="0" animBg="1"/>
      <p:bldP spid="2458648" grpId="0" bldLvl="0" animBg="1"/>
      <p:bldP spid="2458649" grpId="0"/>
      <p:bldP spid="2458650" grpId="0" bldLvl="0" animBg="1"/>
      <p:bldP spid="2458651" grpId="0" bldLvl="0" animBg="1"/>
      <p:bldP spid="2458652" grpId="0" bldLvl="0" animBg="1"/>
      <p:bldP spid="2458653" grpId="0" bldLvl="0" animBg="1"/>
      <p:bldP spid="2458654" grpId="0" bldLvl="0" animBg="1"/>
      <p:bldP spid="2458655" grpId="0" bldLvl="0" animBg="1"/>
      <p:bldP spid="2458656" grpId="0" bldLvl="0" animBg="1"/>
      <p:bldP spid="2458657" grpId="0"/>
      <p:bldP spid="2458658" grpId="0" bldLvl="0" animBg="1"/>
      <p:bldP spid="2458659" grpId="0"/>
      <p:bldP spid="2458660"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幻灯片编号占位符 5"/>
          <p:cNvSpPr>
            <a:spLocks noGrp="1"/>
          </p:cNvSpPr>
          <p:nvPr>
            <p:ph type="sldNum" sz="quarter" idx="12"/>
          </p:nvPr>
        </p:nvSpPr>
        <p:spPr/>
        <p:txBody>
          <a:bodyPr/>
          <a:lstStyle/>
          <a:p>
            <a:pPr>
              <a:defRPr/>
            </a:pPr>
            <a:fld id="{01D9E2B4-765B-074B-8367-E3AF30ED53C3}" type="slidenum">
              <a:rPr lang="en-US" altLang="zh-CN"/>
              <a:t>125</a:t>
            </a:fld>
            <a:endParaRPr lang="en-US" altLang="zh-CN"/>
          </a:p>
        </p:txBody>
      </p:sp>
      <p:sp>
        <p:nvSpPr>
          <p:cNvPr id="2459650" name="Rectangle 2"/>
          <p:cNvSpPr>
            <a:spLocks noGrp="1" noChangeArrowheads="1"/>
          </p:cNvSpPr>
          <p:nvPr>
            <p:ph type="title"/>
          </p:nvPr>
        </p:nvSpPr>
        <p:spPr/>
        <p:txBody>
          <a:bodyPr/>
          <a:lstStyle/>
          <a:p>
            <a:pPr>
              <a:defRPr/>
            </a:pPr>
            <a:r>
              <a:rPr lang="zh-CN" altLang="en-US" dirty="0">
                <a:latin typeface="宋体" panose="02010600030101010101" pitchFamily="2" charset="-122"/>
                <a:sym typeface="+mn-ea"/>
              </a:rPr>
              <a:t>第三节 分销链仓储配送管理</a:t>
            </a:r>
            <a:endParaRPr lang="zh-CN" altLang="en-US" sz="2400" dirty="0">
              <a:latin typeface="宋体" panose="02010600030101010101" pitchFamily="2" charset="-122"/>
              <a:sym typeface="+mn-ea"/>
            </a:endParaRPr>
          </a:p>
        </p:txBody>
      </p:sp>
      <p:sp>
        <p:nvSpPr>
          <p:cNvPr id="2459651" name="Rectangle 3"/>
          <p:cNvSpPr>
            <a:spLocks noGrp="1" noChangeArrowheads="1"/>
          </p:cNvSpPr>
          <p:nvPr>
            <p:ph type="body" idx="1"/>
          </p:nvPr>
        </p:nvSpPr>
        <p:spPr>
          <a:xfrm>
            <a:off x="250825" y="764704"/>
            <a:ext cx="8686800" cy="5410200"/>
          </a:xfrm>
        </p:spPr>
        <p:txBody>
          <a:bodyPr/>
          <a:lstStyle/>
          <a:p>
            <a:r>
              <a:rPr lang="zh-CN" altLang="en-US">
                <a:latin typeface="Times New Roman" panose="02020603050405020304" charset="0"/>
                <a:ea typeface="黑体" panose="02010609060101010101" charset="-122"/>
                <a:cs typeface="黑体" panose="02010609060101010101" charset="-122"/>
              </a:rPr>
              <a:t>通过仓储配送</a:t>
            </a:r>
            <a:endParaRPr lang="en-US" altLang="zh-CN">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货件并合</a:t>
            </a:r>
            <a:r>
              <a:rPr lang="en-US" altLang="zh-CN">
                <a:latin typeface="Times New Roman" panose="02020603050405020304" charset="0"/>
                <a:ea typeface="黑体" panose="02010609060101010101" charset="-122"/>
                <a:cs typeface="黑体" panose="02010609060101010101" charset="-122"/>
              </a:rPr>
              <a:t>                                  </a:t>
            </a:r>
            <a:r>
              <a:rPr lang="zh-CN" altLang="en-US">
                <a:latin typeface="Times New Roman" panose="02020603050405020304" charset="0"/>
                <a:ea typeface="黑体" panose="02010609060101010101" charset="-122"/>
                <a:cs typeface="黑体" panose="02010609060101010101" charset="-122"/>
              </a:rPr>
              <a:t>货件拆解</a:t>
            </a:r>
            <a:endParaRPr lang="en-US" altLang="zh-CN">
              <a:latin typeface="Times New Roman" panose="02020603050405020304" charset="0"/>
              <a:ea typeface="黑体" panose="02010609060101010101" charset="-122"/>
              <a:cs typeface="黑体" panose="02010609060101010101" charset="-122"/>
            </a:endParaRPr>
          </a:p>
          <a:p>
            <a:pPr lvl="1"/>
            <a:endParaRPr lang="en-US" altLang="zh-CN">
              <a:latin typeface="Times New Roman" panose="02020603050405020304" charset="0"/>
              <a:ea typeface="黑体" panose="02010609060101010101" charset="-122"/>
              <a:cs typeface="黑体" panose="02010609060101010101" charset="-122"/>
            </a:endParaRPr>
          </a:p>
          <a:p>
            <a:pPr lvl="1"/>
            <a:endParaRPr lang="en-US" altLang="zh-CN">
              <a:latin typeface="Times New Roman" panose="02020603050405020304" charset="0"/>
              <a:ea typeface="黑体" panose="02010609060101010101" charset="-122"/>
              <a:cs typeface="黑体" panose="02010609060101010101" charset="-122"/>
            </a:endParaRPr>
          </a:p>
          <a:p>
            <a:pPr lvl="1"/>
            <a:endParaRPr lang="en-US" altLang="zh-CN">
              <a:latin typeface="Times New Roman" panose="02020603050405020304" charset="0"/>
              <a:ea typeface="黑体" panose="02010609060101010101" charset="-122"/>
              <a:cs typeface="黑体" panose="02010609060101010101" charset="-122"/>
            </a:endParaRPr>
          </a:p>
          <a:p>
            <a:pPr lvl="1"/>
            <a:endParaRPr lang="en-US" altLang="zh-CN">
              <a:latin typeface="Times New Roman" panose="02020603050405020304" charset="0"/>
              <a:ea typeface="黑体" panose="02010609060101010101" charset="-122"/>
              <a:cs typeface="黑体" panose="02010609060101010101" charset="-122"/>
            </a:endParaRPr>
          </a:p>
          <a:p>
            <a:r>
              <a:rPr lang="zh-CN" altLang="en-US">
                <a:latin typeface="Times New Roman" panose="02020603050405020304" charset="0"/>
                <a:ea typeface="黑体" panose="02010609060101010101" charset="-122"/>
                <a:cs typeface="黑体" panose="02010609060101010101" charset="-122"/>
              </a:rPr>
              <a:t>直接转运配送</a:t>
            </a:r>
            <a:endParaRPr lang="en-US" altLang="zh-CN">
              <a:latin typeface="Times New Roman" panose="02020603050405020304" charset="0"/>
              <a:ea typeface="黑体" panose="02010609060101010101" charset="-122"/>
              <a:cs typeface="黑体" panose="02010609060101010101" charset="-122"/>
            </a:endParaRPr>
          </a:p>
          <a:p>
            <a:pPr lvl="1"/>
            <a:r>
              <a:rPr lang="zh-CN" altLang="en-US">
                <a:latin typeface="Times New Roman" panose="02020603050405020304" charset="0"/>
                <a:ea typeface="黑体" panose="02010609060101010101" charset="-122"/>
                <a:cs typeface="黑体" panose="02010609060101010101" charset="-122"/>
              </a:rPr>
              <a:t>流通集散</a:t>
            </a:r>
            <a:r>
              <a:rPr lang="en-US" altLang="zh-CN">
                <a:latin typeface="Times New Roman" panose="02020603050405020304" charset="0"/>
                <a:ea typeface="黑体" panose="02010609060101010101" charset="-122"/>
                <a:cs typeface="黑体" panose="02010609060101010101" charset="-122"/>
              </a:rPr>
              <a:t>                                  </a:t>
            </a:r>
            <a:r>
              <a:rPr lang="zh-CN" altLang="en-US">
                <a:latin typeface="Times New Roman" panose="02020603050405020304" charset="0"/>
                <a:ea typeface="黑体" panose="02010609060101010101" charset="-122"/>
                <a:cs typeface="黑体" panose="02010609060101010101" charset="-122"/>
              </a:rPr>
              <a:t>在途并装</a:t>
            </a:r>
            <a:endParaRPr lang="en-US" altLang="zh-CN">
              <a:latin typeface="Times New Roman" panose="02020603050405020304" charset="0"/>
              <a:ea typeface="黑体" panose="02010609060101010101" charset="-122"/>
              <a:cs typeface="黑体" panose="02010609060101010101" charset="-122"/>
            </a:endParaRPr>
          </a:p>
          <a:p>
            <a:endParaRPr lang="zh-CN" altLang="en-US">
              <a:latin typeface="Times New Roman" panose="02020603050405020304" charset="0"/>
              <a:ea typeface="黑体" panose="02010609060101010101" charset="-122"/>
              <a:cs typeface="黑体" panose="02010609060101010101" charset="-122"/>
            </a:endParaRPr>
          </a:p>
        </p:txBody>
      </p:sp>
      <p:grpSp>
        <p:nvGrpSpPr>
          <p:cNvPr id="2459652" name="Group 4"/>
          <p:cNvGrpSpPr/>
          <p:nvPr/>
        </p:nvGrpSpPr>
        <p:grpSpPr bwMode="auto">
          <a:xfrm>
            <a:off x="611188" y="1772766"/>
            <a:ext cx="3906837" cy="1397000"/>
            <a:chOff x="249" y="1298"/>
            <a:chExt cx="2597" cy="880"/>
          </a:xfrm>
        </p:grpSpPr>
        <p:sp>
          <p:nvSpPr>
            <p:cNvPr id="2459653" name="Text Box 5"/>
            <p:cNvSpPr txBox="1">
              <a:spLocks noChangeArrowheads="1"/>
            </p:cNvSpPr>
            <p:nvPr/>
          </p:nvSpPr>
          <p:spPr bwMode="auto">
            <a:xfrm>
              <a:off x="249" y="1298"/>
              <a:ext cx="556" cy="199"/>
            </a:xfrm>
            <a:prstGeom prst="rect">
              <a:avLst/>
            </a:prstGeom>
            <a:solidFill>
              <a:srgbClr val="33CCCC"/>
            </a:solidFill>
            <a:ln w="9525">
              <a:solidFill>
                <a:schemeClr val="tx1"/>
              </a:solidFill>
              <a:miter lim="800000"/>
            </a:ln>
            <a:effectLst/>
          </p:spPr>
          <p:txBody>
            <a:bodyPr lIns="18000" tIns="10800" rIns="18000" bIns="10800" anchor="ctr"/>
            <a:lstStyle/>
            <a:p>
              <a:pPr>
                <a:lnSpc>
                  <a:spcPct val="90000"/>
                </a:lnSpc>
                <a:spcBef>
                  <a:spcPct val="50000"/>
                </a:spcBef>
                <a:defRPr/>
              </a:pPr>
              <a:r>
                <a:rPr lang="zh-CN" altLang="en-US" sz="1800">
                  <a:ea typeface="黑体" panose="02010609060101010101" charset="-122"/>
                  <a:cs typeface="黑体" panose="02010609060101010101" charset="-122"/>
                </a:rPr>
                <a:t>厂家</a:t>
              </a:r>
              <a:r>
                <a:rPr lang="en-US" altLang="zh-CN" sz="1800">
                  <a:ea typeface="黑体" panose="02010609060101010101" charset="-122"/>
                  <a:cs typeface="黑体" panose="02010609060101010101" charset="-122"/>
                </a:rPr>
                <a:t>A</a:t>
              </a:r>
            </a:p>
          </p:txBody>
        </p:sp>
        <p:sp>
          <p:nvSpPr>
            <p:cNvPr id="2459654" name="Text Box 6"/>
            <p:cNvSpPr txBox="1">
              <a:spLocks noChangeArrowheads="1"/>
            </p:cNvSpPr>
            <p:nvPr/>
          </p:nvSpPr>
          <p:spPr bwMode="auto">
            <a:xfrm>
              <a:off x="249" y="1616"/>
              <a:ext cx="556" cy="199"/>
            </a:xfrm>
            <a:prstGeom prst="rect">
              <a:avLst/>
            </a:prstGeom>
            <a:solidFill>
              <a:srgbClr val="33CCCC"/>
            </a:solidFill>
            <a:ln w="9525">
              <a:solidFill>
                <a:schemeClr val="tx1"/>
              </a:solidFill>
              <a:miter lim="800000"/>
            </a:ln>
            <a:effectLst/>
          </p:spPr>
          <p:txBody>
            <a:bodyPr lIns="18000" tIns="10800" rIns="18000" bIns="10800" anchor="ctr"/>
            <a:lstStyle/>
            <a:p>
              <a:pPr>
                <a:lnSpc>
                  <a:spcPct val="90000"/>
                </a:lnSpc>
                <a:spcBef>
                  <a:spcPct val="50000"/>
                </a:spcBef>
                <a:defRPr/>
              </a:pPr>
              <a:r>
                <a:rPr lang="zh-CN" altLang="en-US" sz="1800">
                  <a:ea typeface="黑体" panose="02010609060101010101" charset="-122"/>
                  <a:cs typeface="黑体" panose="02010609060101010101" charset="-122"/>
                </a:rPr>
                <a:t>厂家</a:t>
              </a:r>
              <a:r>
                <a:rPr lang="en-US" altLang="zh-CN" sz="1800">
                  <a:ea typeface="黑体" panose="02010609060101010101" charset="-122"/>
                  <a:cs typeface="黑体" panose="02010609060101010101" charset="-122"/>
                </a:rPr>
                <a:t>B</a:t>
              </a:r>
            </a:p>
          </p:txBody>
        </p:sp>
        <p:sp>
          <p:nvSpPr>
            <p:cNvPr id="2459655" name="Text Box 7"/>
            <p:cNvSpPr txBox="1">
              <a:spLocks noChangeArrowheads="1"/>
            </p:cNvSpPr>
            <p:nvPr/>
          </p:nvSpPr>
          <p:spPr bwMode="auto">
            <a:xfrm>
              <a:off x="249" y="1979"/>
              <a:ext cx="556" cy="199"/>
            </a:xfrm>
            <a:prstGeom prst="rect">
              <a:avLst/>
            </a:prstGeom>
            <a:solidFill>
              <a:srgbClr val="33CCCC"/>
            </a:solidFill>
            <a:ln w="9525">
              <a:solidFill>
                <a:schemeClr val="tx1"/>
              </a:solidFill>
              <a:miter lim="800000"/>
            </a:ln>
            <a:effectLst/>
          </p:spPr>
          <p:txBody>
            <a:bodyPr lIns="18000" tIns="10800" rIns="18000" bIns="10800" anchor="ctr"/>
            <a:lstStyle/>
            <a:p>
              <a:pPr>
                <a:lnSpc>
                  <a:spcPct val="90000"/>
                </a:lnSpc>
                <a:spcBef>
                  <a:spcPct val="50000"/>
                </a:spcBef>
                <a:defRPr/>
              </a:pPr>
              <a:r>
                <a:rPr lang="zh-CN" altLang="en-US" sz="1800">
                  <a:ea typeface="黑体" panose="02010609060101010101" charset="-122"/>
                  <a:cs typeface="黑体" panose="02010609060101010101" charset="-122"/>
                </a:rPr>
                <a:t>厂家</a:t>
              </a:r>
              <a:r>
                <a:rPr lang="en-US" altLang="zh-CN" sz="1800">
                  <a:ea typeface="黑体" panose="02010609060101010101" charset="-122"/>
                  <a:cs typeface="黑体" panose="02010609060101010101" charset="-122"/>
                </a:rPr>
                <a:t>C</a:t>
              </a:r>
            </a:p>
          </p:txBody>
        </p:sp>
        <p:sp>
          <p:nvSpPr>
            <p:cNvPr id="2459656" name="Text Box 8"/>
            <p:cNvSpPr txBox="1">
              <a:spLocks noChangeArrowheads="1"/>
            </p:cNvSpPr>
            <p:nvPr/>
          </p:nvSpPr>
          <p:spPr bwMode="auto">
            <a:xfrm>
              <a:off x="1020" y="1570"/>
              <a:ext cx="628" cy="330"/>
            </a:xfrm>
            <a:prstGeom prst="rect">
              <a:avLst/>
            </a:prstGeom>
            <a:solidFill>
              <a:srgbClr val="FF9900"/>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800">
                  <a:ea typeface="黑体" panose="02010609060101010101" charset="-122"/>
                  <a:cs typeface="黑体" panose="02010609060101010101" charset="-122"/>
                </a:rPr>
                <a:t>并合仓库并单运输</a:t>
              </a:r>
            </a:p>
          </p:txBody>
        </p:sp>
        <p:grpSp>
          <p:nvGrpSpPr>
            <p:cNvPr id="164945" name="Group 9"/>
            <p:cNvGrpSpPr/>
            <p:nvPr/>
          </p:nvGrpSpPr>
          <p:grpSpPr bwMode="auto">
            <a:xfrm>
              <a:off x="793" y="1344"/>
              <a:ext cx="182" cy="646"/>
              <a:chOff x="805" y="1378"/>
              <a:chExt cx="520" cy="773"/>
            </a:xfrm>
          </p:grpSpPr>
          <p:sp>
            <p:nvSpPr>
              <p:cNvPr id="2459658" name="Line 10"/>
              <p:cNvSpPr>
                <a:spLocks noChangeShapeType="1"/>
              </p:cNvSpPr>
              <p:nvPr/>
            </p:nvSpPr>
            <p:spPr bwMode="auto">
              <a:xfrm>
                <a:off x="806" y="1378"/>
                <a:ext cx="519" cy="270"/>
              </a:xfrm>
              <a:prstGeom prst="line">
                <a:avLst/>
              </a:prstGeom>
              <a:noFill/>
              <a:ln w="9525">
                <a:solidFill>
                  <a:schemeClr val="tx1"/>
                </a:solidFill>
                <a:round/>
                <a:tailEnd type="stealth" w="med" len="med"/>
              </a:ln>
              <a:effectLst/>
            </p:spPr>
            <p:txBody>
              <a:bodyPr/>
              <a:lstStyle/>
              <a:p>
                <a:pPr>
                  <a:defRPr/>
                </a:pPr>
                <a:endParaRPr lang="zh-CN" altLang="en-US"/>
              </a:p>
            </p:txBody>
          </p:sp>
          <p:sp>
            <p:nvSpPr>
              <p:cNvPr id="2459659" name="Line 11"/>
              <p:cNvSpPr>
                <a:spLocks noChangeShapeType="1"/>
              </p:cNvSpPr>
              <p:nvPr/>
            </p:nvSpPr>
            <p:spPr bwMode="auto">
              <a:xfrm>
                <a:off x="806" y="1765"/>
                <a:ext cx="519" cy="0"/>
              </a:xfrm>
              <a:prstGeom prst="line">
                <a:avLst/>
              </a:prstGeom>
              <a:noFill/>
              <a:ln w="9525">
                <a:solidFill>
                  <a:schemeClr val="tx1"/>
                </a:solidFill>
                <a:round/>
                <a:tailEnd type="stealth" w="med" len="med"/>
              </a:ln>
              <a:effectLst/>
            </p:spPr>
            <p:txBody>
              <a:bodyPr/>
              <a:lstStyle/>
              <a:p>
                <a:pPr>
                  <a:defRPr/>
                </a:pPr>
                <a:endParaRPr lang="zh-CN" altLang="en-US"/>
              </a:p>
            </p:txBody>
          </p:sp>
          <p:sp>
            <p:nvSpPr>
              <p:cNvPr id="2459660" name="Line 12"/>
              <p:cNvSpPr>
                <a:spLocks noChangeShapeType="1"/>
              </p:cNvSpPr>
              <p:nvPr/>
            </p:nvSpPr>
            <p:spPr bwMode="auto">
              <a:xfrm flipV="1">
                <a:off x="806" y="1842"/>
                <a:ext cx="519" cy="309"/>
              </a:xfrm>
              <a:prstGeom prst="line">
                <a:avLst/>
              </a:prstGeom>
              <a:noFill/>
              <a:ln w="9525">
                <a:solidFill>
                  <a:schemeClr val="tx1"/>
                </a:solidFill>
                <a:round/>
                <a:tailEnd type="stealth" w="med" len="med"/>
              </a:ln>
              <a:effectLst/>
            </p:spPr>
            <p:txBody>
              <a:bodyPr/>
              <a:lstStyle/>
              <a:p>
                <a:pPr>
                  <a:defRPr/>
                </a:pPr>
                <a:endParaRPr lang="zh-CN" altLang="en-US"/>
              </a:p>
            </p:txBody>
          </p:sp>
        </p:grpSp>
        <p:sp>
          <p:nvSpPr>
            <p:cNvPr id="2459661" name="Line 13"/>
            <p:cNvSpPr>
              <a:spLocks noChangeShapeType="1"/>
            </p:cNvSpPr>
            <p:nvPr/>
          </p:nvSpPr>
          <p:spPr bwMode="auto">
            <a:xfrm>
              <a:off x="1655" y="1706"/>
              <a:ext cx="635" cy="0"/>
            </a:xfrm>
            <a:prstGeom prst="line">
              <a:avLst/>
            </a:prstGeom>
            <a:noFill/>
            <a:ln w="34925">
              <a:solidFill>
                <a:schemeClr val="tx1"/>
              </a:solidFill>
              <a:round/>
              <a:tailEnd type="stealth" w="med" len="med"/>
            </a:ln>
            <a:effectLst/>
          </p:spPr>
          <p:txBody>
            <a:bodyPr/>
            <a:lstStyle/>
            <a:p>
              <a:pPr>
                <a:defRPr/>
              </a:pPr>
              <a:endParaRPr lang="zh-CN" altLang="en-US"/>
            </a:p>
          </p:txBody>
        </p:sp>
        <p:sp>
          <p:nvSpPr>
            <p:cNvPr id="2459662" name="Text Box 14"/>
            <p:cNvSpPr txBox="1">
              <a:spLocks noChangeArrowheads="1"/>
            </p:cNvSpPr>
            <p:nvPr/>
          </p:nvSpPr>
          <p:spPr bwMode="auto">
            <a:xfrm>
              <a:off x="2290" y="1525"/>
              <a:ext cx="556" cy="386"/>
            </a:xfrm>
            <a:prstGeom prst="rect">
              <a:avLst/>
            </a:prstGeom>
            <a:solidFill>
              <a:srgbClr val="339966"/>
            </a:solidFill>
            <a:ln w="9525">
              <a:solidFill>
                <a:schemeClr val="tx1"/>
              </a:solidFill>
              <a:miter lim="800000"/>
            </a:ln>
            <a:effectLst/>
          </p:spPr>
          <p:txBody>
            <a:bodyPr lIns="18000" tIns="10800" rIns="18000" bIns="10800" anchor="ctr"/>
            <a:lstStyle/>
            <a:p>
              <a:pPr>
                <a:lnSpc>
                  <a:spcPct val="90000"/>
                </a:lnSpc>
                <a:spcBef>
                  <a:spcPct val="50000"/>
                </a:spcBef>
                <a:defRPr/>
              </a:pPr>
              <a:r>
                <a:rPr lang="zh-CN" altLang="en-US" sz="1800">
                  <a:ea typeface="黑体" panose="02010609060101010101" charset="-122"/>
                  <a:cs typeface="黑体" panose="02010609060101010101" charset="-122"/>
                </a:rPr>
                <a:t>客户</a:t>
              </a:r>
              <a:endParaRPr lang="en-US" altLang="zh-CN" sz="1800">
                <a:ea typeface="黑体" panose="02010609060101010101" charset="-122"/>
                <a:cs typeface="黑体" panose="02010609060101010101" charset="-122"/>
              </a:endParaRPr>
            </a:p>
            <a:p>
              <a:pPr>
                <a:lnSpc>
                  <a:spcPct val="90000"/>
                </a:lnSpc>
                <a:spcBef>
                  <a:spcPct val="50000"/>
                </a:spcBef>
                <a:defRPr/>
              </a:pPr>
              <a:r>
                <a:rPr lang="en-US" altLang="zh-CN" sz="1800">
                  <a:ea typeface="黑体" panose="02010609060101010101" charset="-122"/>
                  <a:cs typeface="黑体" panose="02010609060101010101" charset="-122"/>
                </a:rPr>
                <a:t>A  B  C</a:t>
              </a:r>
            </a:p>
          </p:txBody>
        </p:sp>
        <p:sp>
          <p:nvSpPr>
            <p:cNvPr id="2459663" name="Line 15"/>
            <p:cNvSpPr>
              <a:spLocks noChangeShapeType="1"/>
            </p:cNvSpPr>
            <p:nvPr/>
          </p:nvSpPr>
          <p:spPr bwMode="auto">
            <a:xfrm>
              <a:off x="2290" y="1684"/>
              <a:ext cx="556" cy="0"/>
            </a:xfrm>
            <a:prstGeom prst="line">
              <a:avLst/>
            </a:prstGeom>
            <a:noFill/>
            <a:ln w="9525">
              <a:solidFill>
                <a:schemeClr val="tx1"/>
              </a:solidFill>
              <a:round/>
            </a:ln>
            <a:effectLst/>
          </p:spPr>
          <p:txBody>
            <a:bodyPr/>
            <a:lstStyle/>
            <a:p>
              <a:pPr>
                <a:defRPr/>
              </a:pPr>
              <a:endParaRPr lang="zh-CN" altLang="en-US"/>
            </a:p>
          </p:txBody>
        </p:sp>
        <p:sp>
          <p:nvSpPr>
            <p:cNvPr id="2459664" name="Line 16"/>
            <p:cNvSpPr>
              <a:spLocks noChangeShapeType="1"/>
            </p:cNvSpPr>
            <p:nvPr/>
          </p:nvSpPr>
          <p:spPr bwMode="auto">
            <a:xfrm flipV="1">
              <a:off x="2499" y="1684"/>
              <a:ext cx="0" cy="216"/>
            </a:xfrm>
            <a:prstGeom prst="line">
              <a:avLst/>
            </a:prstGeom>
            <a:noFill/>
            <a:ln w="9525">
              <a:solidFill>
                <a:schemeClr val="tx1"/>
              </a:solidFill>
              <a:round/>
            </a:ln>
            <a:effectLst/>
          </p:spPr>
          <p:txBody>
            <a:bodyPr/>
            <a:lstStyle/>
            <a:p>
              <a:pPr>
                <a:defRPr/>
              </a:pPr>
              <a:endParaRPr lang="zh-CN" altLang="en-US"/>
            </a:p>
          </p:txBody>
        </p:sp>
        <p:sp>
          <p:nvSpPr>
            <p:cNvPr id="2459665" name="Line 17"/>
            <p:cNvSpPr>
              <a:spLocks noChangeShapeType="1"/>
            </p:cNvSpPr>
            <p:nvPr/>
          </p:nvSpPr>
          <p:spPr bwMode="auto">
            <a:xfrm flipV="1">
              <a:off x="2653" y="1692"/>
              <a:ext cx="0" cy="216"/>
            </a:xfrm>
            <a:prstGeom prst="line">
              <a:avLst/>
            </a:prstGeom>
            <a:noFill/>
            <a:ln w="9525">
              <a:solidFill>
                <a:schemeClr val="tx1"/>
              </a:solidFill>
              <a:round/>
            </a:ln>
            <a:effectLst/>
          </p:spPr>
          <p:txBody>
            <a:bodyPr/>
            <a:lstStyle/>
            <a:p>
              <a:pPr>
                <a:defRPr/>
              </a:pPr>
              <a:endParaRPr lang="zh-CN" altLang="en-US"/>
            </a:p>
          </p:txBody>
        </p:sp>
      </p:grpSp>
      <p:grpSp>
        <p:nvGrpSpPr>
          <p:cNvPr id="2459666" name="Group 18"/>
          <p:cNvGrpSpPr/>
          <p:nvPr/>
        </p:nvGrpSpPr>
        <p:grpSpPr bwMode="auto">
          <a:xfrm>
            <a:off x="4787900" y="1125066"/>
            <a:ext cx="3960813" cy="2590800"/>
            <a:chOff x="3020" y="890"/>
            <a:chExt cx="2593" cy="1632"/>
          </a:xfrm>
        </p:grpSpPr>
        <p:sp>
          <p:nvSpPr>
            <p:cNvPr id="2459667" name="Text Box 19"/>
            <p:cNvSpPr txBox="1">
              <a:spLocks noChangeArrowheads="1"/>
            </p:cNvSpPr>
            <p:nvPr/>
          </p:nvSpPr>
          <p:spPr bwMode="auto">
            <a:xfrm>
              <a:off x="3020" y="1566"/>
              <a:ext cx="497" cy="247"/>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800">
                  <a:ea typeface="黑体" panose="02010609060101010101" charset="-122"/>
                  <a:cs typeface="黑体" panose="02010609060101010101" charset="-122"/>
                </a:rPr>
                <a:t>厂家</a:t>
              </a:r>
            </a:p>
          </p:txBody>
        </p:sp>
        <p:sp>
          <p:nvSpPr>
            <p:cNvPr id="2459668" name="Line 20"/>
            <p:cNvSpPr>
              <a:spLocks noChangeShapeType="1"/>
            </p:cNvSpPr>
            <p:nvPr/>
          </p:nvSpPr>
          <p:spPr bwMode="auto">
            <a:xfrm>
              <a:off x="3507" y="1677"/>
              <a:ext cx="573" cy="0"/>
            </a:xfrm>
            <a:prstGeom prst="line">
              <a:avLst/>
            </a:prstGeom>
            <a:noFill/>
            <a:ln w="34925">
              <a:solidFill>
                <a:schemeClr val="tx1"/>
              </a:solidFill>
              <a:round/>
              <a:tailEnd type="stealth" w="med" len="med"/>
            </a:ln>
            <a:effectLst/>
          </p:spPr>
          <p:txBody>
            <a:bodyPr lIns="0" rIns="0"/>
            <a:lstStyle/>
            <a:p>
              <a:pPr>
                <a:defRPr/>
              </a:pPr>
              <a:endParaRPr lang="zh-CN" altLang="en-US"/>
            </a:p>
          </p:txBody>
        </p:sp>
        <p:grpSp>
          <p:nvGrpSpPr>
            <p:cNvPr id="164919" name="Group 21"/>
            <p:cNvGrpSpPr/>
            <p:nvPr/>
          </p:nvGrpSpPr>
          <p:grpSpPr bwMode="auto">
            <a:xfrm>
              <a:off x="5001" y="1470"/>
              <a:ext cx="612" cy="484"/>
              <a:chOff x="4512" y="3124"/>
              <a:chExt cx="768" cy="484"/>
            </a:xfrm>
          </p:grpSpPr>
          <p:sp>
            <p:nvSpPr>
              <p:cNvPr id="2459670" name="Text Box 22"/>
              <p:cNvSpPr txBox="1">
                <a:spLocks noChangeArrowheads="1"/>
              </p:cNvSpPr>
              <p:nvPr/>
            </p:nvSpPr>
            <p:spPr bwMode="auto">
              <a:xfrm>
                <a:off x="4512" y="3124"/>
                <a:ext cx="768" cy="480"/>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800">
                    <a:ea typeface="黑体" panose="02010609060101010101" charset="-122"/>
                    <a:cs typeface="黑体" panose="02010609060101010101" charset="-122"/>
                  </a:rPr>
                  <a:t>客户</a:t>
                </a:r>
                <a:r>
                  <a:rPr lang="en-US" altLang="zh-CN" sz="1800">
                    <a:ea typeface="黑体" panose="02010609060101010101" charset="-122"/>
                    <a:cs typeface="黑体" panose="02010609060101010101" charset="-122"/>
                  </a:rPr>
                  <a:t> II</a:t>
                </a:r>
              </a:p>
              <a:p>
                <a:pPr>
                  <a:lnSpc>
                    <a:spcPct val="90000"/>
                  </a:lnSpc>
                  <a:spcBef>
                    <a:spcPct val="50000"/>
                  </a:spcBef>
                  <a:defRPr/>
                </a:pPr>
                <a:r>
                  <a:rPr lang="en-US" altLang="zh-CN" sz="1800">
                    <a:ea typeface="黑体" panose="02010609060101010101" charset="-122"/>
                    <a:cs typeface="黑体" panose="02010609060101010101" charset="-122"/>
                  </a:rPr>
                  <a:t>A  B  C</a:t>
                </a:r>
              </a:p>
            </p:txBody>
          </p:sp>
          <p:sp>
            <p:nvSpPr>
              <p:cNvPr id="2459671" name="Line 23"/>
              <p:cNvSpPr>
                <a:spLocks noChangeShapeType="1"/>
              </p:cNvSpPr>
              <p:nvPr/>
            </p:nvSpPr>
            <p:spPr bwMode="auto">
              <a:xfrm>
                <a:off x="4512" y="3332"/>
                <a:ext cx="768" cy="0"/>
              </a:xfrm>
              <a:prstGeom prst="line">
                <a:avLst/>
              </a:prstGeom>
              <a:noFill/>
              <a:ln w="9525">
                <a:solidFill>
                  <a:schemeClr val="tx1"/>
                </a:solidFill>
                <a:round/>
              </a:ln>
              <a:effectLst/>
            </p:spPr>
            <p:txBody>
              <a:bodyPr lIns="0" rIns="0"/>
              <a:lstStyle/>
              <a:p>
                <a:pPr>
                  <a:defRPr/>
                </a:pPr>
                <a:endParaRPr lang="zh-CN" altLang="en-US"/>
              </a:p>
            </p:txBody>
          </p:sp>
          <p:sp>
            <p:nvSpPr>
              <p:cNvPr id="2459672" name="Line 24"/>
              <p:cNvSpPr>
                <a:spLocks noChangeShapeType="1"/>
              </p:cNvSpPr>
              <p:nvPr/>
            </p:nvSpPr>
            <p:spPr bwMode="auto">
              <a:xfrm flipV="1">
                <a:off x="4800" y="3340"/>
                <a:ext cx="0" cy="268"/>
              </a:xfrm>
              <a:prstGeom prst="line">
                <a:avLst/>
              </a:prstGeom>
              <a:noFill/>
              <a:ln w="9525">
                <a:solidFill>
                  <a:schemeClr val="tx1"/>
                </a:solidFill>
                <a:round/>
              </a:ln>
              <a:effectLst/>
            </p:spPr>
            <p:txBody>
              <a:bodyPr lIns="0" rIns="0"/>
              <a:lstStyle/>
              <a:p>
                <a:pPr>
                  <a:defRPr/>
                </a:pPr>
                <a:endParaRPr lang="zh-CN" altLang="en-US"/>
              </a:p>
            </p:txBody>
          </p:sp>
          <p:sp>
            <p:nvSpPr>
              <p:cNvPr id="2459673" name="Line 25"/>
              <p:cNvSpPr>
                <a:spLocks noChangeShapeType="1"/>
              </p:cNvSpPr>
              <p:nvPr/>
            </p:nvSpPr>
            <p:spPr bwMode="auto">
              <a:xfrm flipV="1">
                <a:off x="5007" y="3332"/>
                <a:ext cx="0" cy="268"/>
              </a:xfrm>
              <a:prstGeom prst="line">
                <a:avLst/>
              </a:prstGeom>
              <a:noFill/>
              <a:ln w="9525">
                <a:solidFill>
                  <a:schemeClr val="tx1"/>
                </a:solidFill>
                <a:round/>
              </a:ln>
              <a:effectLst/>
            </p:spPr>
            <p:txBody>
              <a:bodyPr lIns="0" rIns="0"/>
              <a:lstStyle/>
              <a:p>
                <a:pPr>
                  <a:defRPr/>
                </a:pPr>
                <a:endParaRPr lang="zh-CN" altLang="en-US"/>
              </a:p>
            </p:txBody>
          </p:sp>
        </p:grpSp>
        <p:grpSp>
          <p:nvGrpSpPr>
            <p:cNvPr id="164920" name="Group 26"/>
            <p:cNvGrpSpPr/>
            <p:nvPr/>
          </p:nvGrpSpPr>
          <p:grpSpPr bwMode="auto">
            <a:xfrm>
              <a:off x="5001" y="890"/>
              <a:ext cx="612" cy="484"/>
              <a:chOff x="4512" y="3124"/>
              <a:chExt cx="768" cy="484"/>
            </a:xfrm>
          </p:grpSpPr>
          <p:sp>
            <p:nvSpPr>
              <p:cNvPr id="2459675" name="Text Box 27"/>
              <p:cNvSpPr txBox="1">
                <a:spLocks noChangeArrowheads="1"/>
              </p:cNvSpPr>
              <p:nvPr/>
            </p:nvSpPr>
            <p:spPr bwMode="auto">
              <a:xfrm>
                <a:off x="4512" y="3124"/>
                <a:ext cx="768" cy="480"/>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800">
                    <a:ea typeface="黑体" panose="02010609060101010101" charset="-122"/>
                    <a:cs typeface="黑体" panose="02010609060101010101" charset="-122"/>
                  </a:rPr>
                  <a:t>客户</a:t>
                </a:r>
                <a:r>
                  <a:rPr lang="en-US" altLang="zh-CN" sz="1800">
                    <a:ea typeface="黑体" panose="02010609060101010101" charset="-122"/>
                    <a:cs typeface="黑体" panose="02010609060101010101" charset="-122"/>
                  </a:rPr>
                  <a:t> I</a:t>
                </a:r>
              </a:p>
              <a:p>
                <a:pPr>
                  <a:lnSpc>
                    <a:spcPct val="90000"/>
                  </a:lnSpc>
                  <a:spcBef>
                    <a:spcPct val="50000"/>
                  </a:spcBef>
                  <a:defRPr/>
                </a:pPr>
                <a:r>
                  <a:rPr lang="en-US" altLang="zh-CN" sz="1800">
                    <a:ea typeface="黑体" panose="02010609060101010101" charset="-122"/>
                    <a:cs typeface="黑体" panose="02010609060101010101" charset="-122"/>
                  </a:rPr>
                  <a:t>A  B  C</a:t>
                </a:r>
              </a:p>
            </p:txBody>
          </p:sp>
          <p:sp>
            <p:nvSpPr>
              <p:cNvPr id="2459676" name="Line 28"/>
              <p:cNvSpPr>
                <a:spLocks noChangeShapeType="1"/>
              </p:cNvSpPr>
              <p:nvPr/>
            </p:nvSpPr>
            <p:spPr bwMode="auto">
              <a:xfrm>
                <a:off x="4512" y="3332"/>
                <a:ext cx="768" cy="0"/>
              </a:xfrm>
              <a:prstGeom prst="line">
                <a:avLst/>
              </a:prstGeom>
              <a:noFill/>
              <a:ln w="9525">
                <a:solidFill>
                  <a:schemeClr val="tx1"/>
                </a:solidFill>
                <a:round/>
              </a:ln>
              <a:effectLst/>
            </p:spPr>
            <p:txBody>
              <a:bodyPr lIns="0" rIns="0"/>
              <a:lstStyle/>
              <a:p>
                <a:pPr>
                  <a:defRPr/>
                </a:pPr>
                <a:endParaRPr lang="zh-CN" altLang="en-US"/>
              </a:p>
            </p:txBody>
          </p:sp>
          <p:sp>
            <p:nvSpPr>
              <p:cNvPr id="2459677" name="Line 29"/>
              <p:cNvSpPr>
                <a:spLocks noChangeShapeType="1"/>
              </p:cNvSpPr>
              <p:nvPr/>
            </p:nvSpPr>
            <p:spPr bwMode="auto">
              <a:xfrm flipV="1">
                <a:off x="4800" y="3340"/>
                <a:ext cx="0" cy="268"/>
              </a:xfrm>
              <a:prstGeom prst="line">
                <a:avLst/>
              </a:prstGeom>
              <a:noFill/>
              <a:ln w="9525">
                <a:solidFill>
                  <a:schemeClr val="tx1"/>
                </a:solidFill>
                <a:round/>
              </a:ln>
              <a:effectLst/>
            </p:spPr>
            <p:txBody>
              <a:bodyPr lIns="0" rIns="0"/>
              <a:lstStyle/>
              <a:p>
                <a:pPr>
                  <a:defRPr/>
                </a:pPr>
                <a:endParaRPr lang="zh-CN" altLang="en-US"/>
              </a:p>
            </p:txBody>
          </p:sp>
          <p:sp>
            <p:nvSpPr>
              <p:cNvPr id="2459678" name="Line 30"/>
              <p:cNvSpPr>
                <a:spLocks noChangeShapeType="1"/>
              </p:cNvSpPr>
              <p:nvPr/>
            </p:nvSpPr>
            <p:spPr bwMode="auto">
              <a:xfrm flipV="1">
                <a:off x="5007" y="3332"/>
                <a:ext cx="0" cy="268"/>
              </a:xfrm>
              <a:prstGeom prst="line">
                <a:avLst/>
              </a:prstGeom>
              <a:noFill/>
              <a:ln w="9525">
                <a:solidFill>
                  <a:schemeClr val="tx1"/>
                </a:solidFill>
                <a:round/>
              </a:ln>
              <a:effectLst/>
            </p:spPr>
            <p:txBody>
              <a:bodyPr lIns="0" rIns="0"/>
              <a:lstStyle/>
              <a:p>
                <a:pPr>
                  <a:defRPr/>
                </a:pPr>
                <a:endParaRPr lang="zh-CN" altLang="en-US"/>
              </a:p>
            </p:txBody>
          </p:sp>
        </p:grpSp>
        <p:grpSp>
          <p:nvGrpSpPr>
            <p:cNvPr id="164921" name="Group 31"/>
            <p:cNvGrpSpPr/>
            <p:nvPr/>
          </p:nvGrpSpPr>
          <p:grpSpPr bwMode="auto">
            <a:xfrm>
              <a:off x="5001" y="2038"/>
              <a:ext cx="612" cy="484"/>
              <a:chOff x="4512" y="3124"/>
              <a:chExt cx="768" cy="484"/>
            </a:xfrm>
          </p:grpSpPr>
          <p:sp>
            <p:nvSpPr>
              <p:cNvPr id="2459680" name="Text Box 32"/>
              <p:cNvSpPr txBox="1">
                <a:spLocks noChangeArrowheads="1"/>
              </p:cNvSpPr>
              <p:nvPr/>
            </p:nvSpPr>
            <p:spPr bwMode="auto">
              <a:xfrm>
                <a:off x="4512" y="3124"/>
                <a:ext cx="768" cy="480"/>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800">
                    <a:ea typeface="黑体" panose="02010609060101010101" charset="-122"/>
                    <a:cs typeface="黑体" panose="02010609060101010101" charset="-122"/>
                  </a:rPr>
                  <a:t>客户</a:t>
                </a:r>
                <a:r>
                  <a:rPr lang="en-US" altLang="zh-CN" sz="1800">
                    <a:ea typeface="黑体" panose="02010609060101010101" charset="-122"/>
                    <a:cs typeface="黑体" panose="02010609060101010101" charset="-122"/>
                  </a:rPr>
                  <a:t> III</a:t>
                </a:r>
              </a:p>
              <a:p>
                <a:pPr>
                  <a:lnSpc>
                    <a:spcPct val="90000"/>
                  </a:lnSpc>
                  <a:spcBef>
                    <a:spcPct val="50000"/>
                  </a:spcBef>
                  <a:defRPr/>
                </a:pPr>
                <a:r>
                  <a:rPr lang="en-US" altLang="zh-CN" sz="1800">
                    <a:ea typeface="黑体" panose="02010609060101010101" charset="-122"/>
                    <a:cs typeface="黑体" panose="02010609060101010101" charset="-122"/>
                  </a:rPr>
                  <a:t>A  B  C</a:t>
                </a:r>
              </a:p>
            </p:txBody>
          </p:sp>
          <p:sp>
            <p:nvSpPr>
              <p:cNvPr id="2459681" name="Line 33"/>
              <p:cNvSpPr>
                <a:spLocks noChangeShapeType="1"/>
              </p:cNvSpPr>
              <p:nvPr/>
            </p:nvSpPr>
            <p:spPr bwMode="auto">
              <a:xfrm>
                <a:off x="4512" y="3332"/>
                <a:ext cx="768" cy="0"/>
              </a:xfrm>
              <a:prstGeom prst="line">
                <a:avLst/>
              </a:prstGeom>
              <a:noFill/>
              <a:ln w="9525">
                <a:solidFill>
                  <a:schemeClr val="tx1"/>
                </a:solidFill>
                <a:round/>
              </a:ln>
              <a:effectLst/>
            </p:spPr>
            <p:txBody>
              <a:bodyPr lIns="0" rIns="0"/>
              <a:lstStyle/>
              <a:p>
                <a:pPr>
                  <a:defRPr/>
                </a:pPr>
                <a:endParaRPr lang="zh-CN" altLang="en-US"/>
              </a:p>
            </p:txBody>
          </p:sp>
          <p:sp>
            <p:nvSpPr>
              <p:cNvPr id="2459682" name="Line 34"/>
              <p:cNvSpPr>
                <a:spLocks noChangeShapeType="1"/>
              </p:cNvSpPr>
              <p:nvPr/>
            </p:nvSpPr>
            <p:spPr bwMode="auto">
              <a:xfrm flipV="1">
                <a:off x="4800" y="3340"/>
                <a:ext cx="0" cy="268"/>
              </a:xfrm>
              <a:prstGeom prst="line">
                <a:avLst/>
              </a:prstGeom>
              <a:noFill/>
              <a:ln w="9525">
                <a:solidFill>
                  <a:schemeClr val="tx1"/>
                </a:solidFill>
                <a:round/>
              </a:ln>
              <a:effectLst/>
            </p:spPr>
            <p:txBody>
              <a:bodyPr lIns="0" rIns="0"/>
              <a:lstStyle/>
              <a:p>
                <a:pPr>
                  <a:defRPr/>
                </a:pPr>
                <a:endParaRPr lang="zh-CN" altLang="en-US"/>
              </a:p>
            </p:txBody>
          </p:sp>
          <p:sp>
            <p:nvSpPr>
              <p:cNvPr id="2459683" name="Line 35"/>
              <p:cNvSpPr>
                <a:spLocks noChangeShapeType="1"/>
              </p:cNvSpPr>
              <p:nvPr/>
            </p:nvSpPr>
            <p:spPr bwMode="auto">
              <a:xfrm flipV="1">
                <a:off x="5007" y="3332"/>
                <a:ext cx="0" cy="268"/>
              </a:xfrm>
              <a:prstGeom prst="line">
                <a:avLst/>
              </a:prstGeom>
              <a:noFill/>
              <a:ln w="9525">
                <a:solidFill>
                  <a:schemeClr val="tx1"/>
                </a:solidFill>
                <a:round/>
              </a:ln>
              <a:effectLst/>
            </p:spPr>
            <p:txBody>
              <a:bodyPr lIns="0" rIns="0"/>
              <a:lstStyle/>
              <a:p>
                <a:pPr>
                  <a:defRPr/>
                </a:pPr>
                <a:endParaRPr lang="zh-CN" altLang="en-US"/>
              </a:p>
            </p:txBody>
          </p:sp>
        </p:grpSp>
        <p:sp>
          <p:nvSpPr>
            <p:cNvPr id="2459684" name="Text Box 36"/>
            <p:cNvSpPr txBox="1">
              <a:spLocks noChangeArrowheads="1"/>
            </p:cNvSpPr>
            <p:nvPr/>
          </p:nvSpPr>
          <p:spPr bwMode="auto">
            <a:xfrm>
              <a:off x="4129" y="1466"/>
              <a:ext cx="611" cy="480"/>
            </a:xfrm>
            <a:prstGeom prst="rect">
              <a:avLst/>
            </a:prstGeom>
            <a:solidFill>
              <a:srgbClr val="FF9900"/>
            </a:solidFill>
            <a:ln w="9525">
              <a:solidFill>
                <a:schemeClr val="tx1"/>
              </a:solidFill>
              <a:miter lim="800000"/>
            </a:ln>
            <a:effectLst/>
          </p:spPr>
          <p:txBody>
            <a:bodyPr lIns="0" tIns="10800" rIns="0" bIns="10800" anchor="ctr"/>
            <a:lstStyle/>
            <a:p>
              <a:pPr>
                <a:lnSpc>
                  <a:spcPct val="90000"/>
                </a:lnSpc>
                <a:spcBef>
                  <a:spcPct val="10000"/>
                </a:spcBef>
                <a:defRPr/>
              </a:pPr>
              <a:r>
                <a:rPr lang="zh-CN" altLang="en-US" sz="1800">
                  <a:ea typeface="黑体" panose="02010609060101010101" charset="-122"/>
                  <a:cs typeface="黑体" panose="02010609060101010101" charset="-122"/>
                </a:rPr>
                <a:t>货件包装</a:t>
              </a:r>
              <a:endParaRPr lang="en-US" altLang="zh-CN" sz="1800">
                <a:ea typeface="黑体" panose="02010609060101010101" charset="-122"/>
                <a:cs typeface="黑体" panose="02010609060101010101" charset="-122"/>
              </a:endParaRPr>
            </a:p>
            <a:p>
              <a:pPr algn="l">
                <a:lnSpc>
                  <a:spcPct val="90000"/>
                </a:lnSpc>
                <a:spcBef>
                  <a:spcPct val="10000"/>
                </a:spcBef>
                <a:defRPr/>
              </a:pPr>
              <a:r>
                <a:rPr lang="zh-CN" altLang="en-US" sz="1800">
                  <a:ea typeface="黑体" panose="02010609060101010101" charset="-122"/>
                  <a:cs typeface="黑体" panose="02010609060101010101" charset="-122"/>
                </a:rPr>
                <a:t>拆解仓库</a:t>
              </a:r>
            </a:p>
          </p:txBody>
        </p:sp>
        <p:sp>
          <p:nvSpPr>
            <p:cNvPr id="2459685" name="Rectangle 37"/>
            <p:cNvSpPr>
              <a:spLocks noChangeArrowheads="1"/>
            </p:cNvSpPr>
            <p:nvPr/>
          </p:nvSpPr>
          <p:spPr bwMode="auto">
            <a:xfrm>
              <a:off x="3563" y="1752"/>
              <a:ext cx="470" cy="135"/>
            </a:xfrm>
            <a:prstGeom prst="rect">
              <a:avLst/>
            </a:prstGeom>
            <a:noFill/>
            <a:ln>
              <a:noFill/>
            </a:ln>
            <a:effectLst/>
          </p:spPr>
          <p:txBody>
            <a:bodyPr wrap="none" lIns="0" tIns="10800" rIns="0" bIns="10800">
              <a:spAutoFit/>
            </a:bodyPr>
            <a:lstStyle/>
            <a:p>
              <a:pPr>
                <a:lnSpc>
                  <a:spcPct val="90000"/>
                </a:lnSpc>
                <a:spcBef>
                  <a:spcPct val="50000"/>
                </a:spcBef>
                <a:defRPr/>
              </a:pPr>
              <a:r>
                <a:rPr lang="zh-CN" altLang="en-US" sz="1400"/>
                <a:t>运输包装</a:t>
              </a:r>
            </a:p>
          </p:txBody>
        </p:sp>
        <p:grpSp>
          <p:nvGrpSpPr>
            <p:cNvPr id="164924" name="Group 38"/>
            <p:cNvGrpSpPr/>
            <p:nvPr/>
          </p:nvGrpSpPr>
          <p:grpSpPr bwMode="auto">
            <a:xfrm>
              <a:off x="4708" y="1117"/>
              <a:ext cx="275" cy="1160"/>
              <a:chOff x="3192" y="2688"/>
              <a:chExt cx="580" cy="1160"/>
            </a:xfrm>
          </p:grpSpPr>
          <p:sp>
            <p:nvSpPr>
              <p:cNvPr id="2459687" name="Line 39"/>
              <p:cNvSpPr>
                <a:spLocks noChangeShapeType="1"/>
              </p:cNvSpPr>
              <p:nvPr/>
            </p:nvSpPr>
            <p:spPr bwMode="auto">
              <a:xfrm flipV="1">
                <a:off x="3198" y="2688"/>
                <a:ext cx="574" cy="528"/>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88" name="Line 40"/>
              <p:cNvSpPr>
                <a:spLocks noChangeShapeType="1"/>
              </p:cNvSpPr>
              <p:nvPr/>
            </p:nvSpPr>
            <p:spPr bwMode="auto">
              <a:xfrm>
                <a:off x="3198" y="3252"/>
                <a:ext cx="574" cy="0"/>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89" name="Line 41"/>
              <p:cNvSpPr>
                <a:spLocks noChangeShapeType="1"/>
              </p:cNvSpPr>
              <p:nvPr/>
            </p:nvSpPr>
            <p:spPr bwMode="auto">
              <a:xfrm>
                <a:off x="3192" y="3304"/>
                <a:ext cx="561" cy="544"/>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90" name="Rectangle 42"/>
              <p:cNvSpPr>
                <a:spLocks noChangeArrowheads="1"/>
              </p:cNvSpPr>
              <p:nvPr/>
            </p:nvSpPr>
            <p:spPr bwMode="auto">
              <a:xfrm>
                <a:off x="3268" y="3342"/>
                <a:ext cx="491" cy="323"/>
              </a:xfrm>
              <a:prstGeom prst="rect">
                <a:avLst/>
              </a:prstGeom>
              <a:noFill/>
              <a:ln>
                <a:noFill/>
              </a:ln>
              <a:effectLst/>
            </p:spPr>
            <p:txBody>
              <a:bodyPr wrap="none" lIns="0" tIns="10800" rIns="0" bIns="10800">
                <a:spAutoFit/>
              </a:bodyPr>
              <a:lstStyle/>
              <a:p>
                <a:pPr>
                  <a:lnSpc>
                    <a:spcPct val="90000"/>
                  </a:lnSpc>
                  <a:spcBef>
                    <a:spcPct val="50000"/>
                  </a:spcBef>
                  <a:defRPr/>
                </a:pPr>
                <a:r>
                  <a:rPr lang="zh-CN" altLang="en-US" sz="1400"/>
                  <a:t>商业</a:t>
                </a:r>
                <a:endParaRPr lang="en-US" altLang="zh-CN" sz="1400"/>
              </a:p>
              <a:p>
                <a:pPr>
                  <a:lnSpc>
                    <a:spcPct val="90000"/>
                  </a:lnSpc>
                  <a:spcBef>
                    <a:spcPct val="50000"/>
                  </a:spcBef>
                  <a:defRPr/>
                </a:pPr>
                <a:r>
                  <a:rPr lang="zh-CN" altLang="en-US" sz="1400"/>
                  <a:t>包装</a:t>
                </a:r>
              </a:p>
            </p:txBody>
          </p:sp>
        </p:grpSp>
      </p:grpSp>
      <p:grpSp>
        <p:nvGrpSpPr>
          <p:cNvPr id="2459691" name="Group 43"/>
          <p:cNvGrpSpPr/>
          <p:nvPr/>
        </p:nvGrpSpPr>
        <p:grpSpPr bwMode="auto">
          <a:xfrm>
            <a:off x="539750" y="4342929"/>
            <a:ext cx="3887788" cy="1606550"/>
            <a:chOff x="168" y="2917"/>
            <a:chExt cx="2708" cy="845"/>
          </a:xfrm>
        </p:grpSpPr>
        <p:sp>
          <p:nvSpPr>
            <p:cNvPr id="2459692" name="Text Box 44"/>
            <p:cNvSpPr txBox="1">
              <a:spLocks noChangeArrowheads="1"/>
            </p:cNvSpPr>
            <p:nvPr/>
          </p:nvSpPr>
          <p:spPr bwMode="auto">
            <a:xfrm>
              <a:off x="168" y="2979"/>
              <a:ext cx="540" cy="160"/>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A</a:t>
              </a:r>
            </a:p>
          </p:txBody>
        </p:sp>
        <p:sp>
          <p:nvSpPr>
            <p:cNvPr id="2459693" name="Text Box 45"/>
            <p:cNvSpPr txBox="1">
              <a:spLocks noChangeArrowheads="1"/>
            </p:cNvSpPr>
            <p:nvPr/>
          </p:nvSpPr>
          <p:spPr bwMode="auto">
            <a:xfrm>
              <a:off x="168" y="3259"/>
              <a:ext cx="540" cy="159"/>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B</a:t>
              </a:r>
            </a:p>
          </p:txBody>
        </p:sp>
        <p:sp>
          <p:nvSpPr>
            <p:cNvPr id="2459694" name="Text Box 46"/>
            <p:cNvSpPr txBox="1">
              <a:spLocks noChangeArrowheads="1"/>
            </p:cNvSpPr>
            <p:nvPr/>
          </p:nvSpPr>
          <p:spPr bwMode="auto">
            <a:xfrm>
              <a:off x="168" y="3544"/>
              <a:ext cx="540" cy="160"/>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C</a:t>
              </a:r>
            </a:p>
          </p:txBody>
        </p:sp>
        <p:sp>
          <p:nvSpPr>
            <p:cNvPr id="2459695" name="Line 47"/>
            <p:cNvSpPr>
              <a:spLocks noChangeShapeType="1"/>
            </p:cNvSpPr>
            <p:nvPr/>
          </p:nvSpPr>
          <p:spPr bwMode="auto">
            <a:xfrm>
              <a:off x="708" y="3041"/>
              <a:ext cx="505" cy="218"/>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96" name="Text Box 48"/>
            <p:cNvSpPr txBox="1">
              <a:spLocks noChangeArrowheads="1"/>
            </p:cNvSpPr>
            <p:nvPr/>
          </p:nvSpPr>
          <p:spPr bwMode="auto">
            <a:xfrm>
              <a:off x="1238" y="3200"/>
              <a:ext cx="608" cy="285"/>
            </a:xfrm>
            <a:prstGeom prst="rect">
              <a:avLst/>
            </a:prstGeom>
            <a:solidFill>
              <a:srgbClr val="FF9900"/>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物流中心交叉收货</a:t>
              </a:r>
            </a:p>
          </p:txBody>
        </p:sp>
        <p:sp>
          <p:nvSpPr>
            <p:cNvPr id="2459697" name="Line 49"/>
            <p:cNvSpPr>
              <a:spLocks noChangeShapeType="1"/>
            </p:cNvSpPr>
            <p:nvPr/>
          </p:nvSpPr>
          <p:spPr bwMode="auto">
            <a:xfrm>
              <a:off x="708" y="3353"/>
              <a:ext cx="505" cy="0"/>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98" name="Line 50"/>
            <p:cNvSpPr>
              <a:spLocks noChangeShapeType="1"/>
            </p:cNvSpPr>
            <p:nvPr/>
          </p:nvSpPr>
          <p:spPr bwMode="auto">
            <a:xfrm flipV="1">
              <a:off x="708" y="3415"/>
              <a:ext cx="505" cy="222"/>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699" name="Line 51"/>
            <p:cNvSpPr>
              <a:spLocks noChangeShapeType="1"/>
            </p:cNvSpPr>
            <p:nvPr/>
          </p:nvSpPr>
          <p:spPr bwMode="auto">
            <a:xfrm>
              <a:off x="1856" y="3420"/>
              <a:ext cx="468" cy="186"/>
            </a:xfrm>
            <a:prstGeom prst="line">
              <a:avLst/>
            </a:prstGeom>
            <a:noFill/>
            <a:ln w="9525">
              <a:solidFill>
                <a:schemeClr val="tx1"/>
              </a:solidFill>
              <a:round/>
              <a:tailEnd type="stealth" w="med" len="med"/>
            </a:ln>
            <a:effectLst/>
          </p:spPr>
          <p:txBody>
            <a:bodyPr lIns="0" rIns="0"/>
            <a:lstStyle/>
            <a:p>
              <a:pPr>
                <a:defRPr/>
              </a:pPr>
              <a:endParaRPr lang="zh-CN" altLang="en-US"/>
            </a:p>
          </p:txBody>
        </p:sp>
        <p:grpSp>
          <p:nvGrpSpPr>
            <p:cNvPr id="164904" name="Group 52"/>
            <p:cNvGrpSpPr/>
            <p:nvPr/>
          </p:nvGrpSpPr>
          <p:grpSpPr bwMode="auto">
            <a:xfrm>
              <a:off x="2336" y="3420"/>
              <a:ext cx="539" cy="342"/>
              <a:chOff x="3839" y="2057"/>
              <a:chExt cx="721" cy="480"/>
            </a:xfrm>
          </p:grpSpPr>
          <p:sp>
            <p:nvSpPr>
              <p:cNvPr id="2459701" name="Text Box 53"/>
              <p:cNvSpPr txBox="1">
                <a:spLocks noChangeArrowheads="1"/>
              </p:cNvSpPr>
              <p:nvPr/>
            </p:nvSpPr>
            <p:spPr bwMode="auto">
              <a:xfrm>
                <a:off x="3841" y="2057"/>
                <a:ext cx="719" cy="480"/>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客户</a:t>
                </a:r>
                <a:r>
                  <a:rPr lang="en-US" altLang="zh-CN" sz="1600">
                    <a:ea typeface="黑体" panose="02010609060101010101" charset="-122"/>
                    <a:cs typeface="黑体" panose="02010609060101010101" charset="-122"/>
                  </a:rPr>
                  <a:t> II</a:t>
                </a:r>
              </a:p>
              <a:p>
                <a:pPr>
                  <a:lnSpc>
                    <a:spcPct val="90000"/>
                  </a:lnSpc>
                  <a:spcBef>
                    <a:spcPct val="50000"/>
                  </a:spcBef>
                  <a:defRPr/>
                </a:pPr>
                <a:r>
                  <a:rPr lang="en-US" altLang="zh-CN" sz="1600">
                    <a:ea typeface="黑体" panose="02010609060101010101" charset="-122"/>
                    <a:cs typeface="黑体" panose="02010609060101010101" charset="-122"/>
                  </a:rPr>
                  <a:t>A  B  C</a:t>
                </a:r>
              </a:p>
            </p:txBody>
          </p:sp>
          <p:sp>
            <p:nvSpPr>
              <p:cNvPr id="2459702" name="Line 54"/>
              <p:cNvSpPr>
                <a:spLocks noChangeShapeType="1"/>
              </p:cNvSpPr>
              <p:nvPr/>
            </p:nvSpPr>
            <p:spPr bwMode="auto">
              <a:xfrm>
                <a:off x="3841" y="2273"/>
                <a:ext cx="719" cy="0"/>
              </a:xfrm>
              <a:prstGeom prst="line">
                <a:avLst/>
              </a:prstGeom>
              <a:noFill/>
              <a:ln w="9525">
                <a:solidFill>
                  <a:schemeClr val="tx1"/>
                </a:solidFill>
                <a:round/>
              </a:ln>
              <a:effectLst/>
            </p:spPr>
            <p:txBody>
              <a:bodyPr lIns="0" rIns="0"/>
              <a:lstStyle/>
              <a:p>
                <a:pPr>
                  <a:defRPr/>
                </a:pPr>
                <a:endParaRPr lang="zh-CN" altLang="en-US"/>
              </a:p>
            </p:txBody>
          </p:sp>
          <p:sp>
            <p:nvSpPr>
              <p:cNvPr id="2459703" name="Line 55"/>
              <p:cNvSpPr>
                <a:spLocks noChangeShapeType="1"/>
              </p:cNvSpPr>
              <p:nvPr/>
            </p:nvSpPr>
            <p:spPr bwMode="auto">
              <a:xfrm flipV="1">
                <a:off x="4110" y="2265"/>
                <a:ext cx="0" cy="268"/>
              </a:xfrm>
              <a:prstGeom prst="line">
                <a:avLst/>
              </a:prstGeom>
              <a:noFill/>
              <a:ln w="9525">
                <a:solidFill>
                  <a:schemeClr val="tx1"/>
                </a:solidFill>
                <a:round/>
              </a:ln>
              <a:effectLst/>
            </p:spPr>
            <p:txBody>
              <a:bodyPr lIns="0" rIns="0"/>
              <a:lstStyle/>
              <a:p>
                <a:pPr>
                  <a:defRPr/>
                </a:pPr>
                <a:endParaRPr lang="zh-CN" altLang="en-US"/>
              </a:p>
            </p:txBody>
          </p:sp>
          <p:sp>
            <p:nvSpPr>
              <p:cNvPr id="2459704" name="Line 56"/>
              <p:cNvSpPr>
                <a:spLocks noChangeShapeType="1"/>
              </p:cNvSpPr>
              <p:nvPr/>
            </p:nvSpPr>
            <p:spPr bwMode="auto">
              <a:xfrm flipV="1">
                <a:off x="4305" y="2265"/>
                <a:ext cx="0" cy="268"/>
              </a:xfrm>
              <a:prstGeom prst="line">
                <a:avLst/>
              </a:prstGeom>
              <a:noFill/>
              <a:ln w="9525">
                <a:solidFill>
                  <a:schemeClr val="tx1"/>
                </a:solidFill>
                <a:round/>
              </a:ln>
              <a:effectLst/>
            </p:spPr>
            <p:txBody>
              <a:bodyPr lIns="0" rIns="0"/>
              <a:lstStyle/>
              <a:p>
                <a:pPr>
                  <a:defRPr/>
                </a:pPr>
                <a:endParaRPr lang="zh-CN" altLang="en-US"/>
              </a:p>
            </p:txBody>
          </p:sp>
        </p:grpSp>
        <p:grpSp>
          <p:nvGrpSpPr>
            <p:cNvPr id="164905" name="Group 57"/>
            <p:cNvGrpSpPr/>
            <p:nvPr/>
          </p:nvGrpSpPr>
          <p:grpSpPr bwMode="auto">
            <a:xfrm>
              <a:off x="2337" y="2917"/>
              <a:ext cx="539" cy="347"/>
              <a:chOff x="3839" y="2057"/>
              <a:chExt cx="721" cy="480"/>
            </a:xfrm>
          </p:grpSpPr>
          <p:sp>
            <p:nvSpPr>
              <p:cNvPr id="2459706" name="Text Box 58"/>
              <p:cNvSpPr txBox="1">
                <a:spLocks noChangeArrowheads="1"/>
              </p:cNvSpPr>
              <p:nvPr/>
            </p:nvSpPr>
            <p:spPr bwMode="auto">
              <a:xfrm>
                <a:off x="3841" y="2057"/>
                <a:ext cx="719" cy="480"/>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客户</a:t>
                </a:r>
                <a:r>
                  <a:rPr lang="en-US" altLang="zh-CN" sz="1600">
                    <a:ea typeface="黑体" panose="02010609060101010101" charset="-122"/>
                    <a:cs typeface="黑体" panose="02010609060101010101" charset="-122"/>
                  </a:rPr>
                  <a:t> I</a:t>
                </a:r>
              </a:p>
              <a:p>
                <a:pPr>
                  <a:lnSpc>
                    <a:spcPct val="90000"/>
                  </a:lnSpc>
                  <a:spcBef>
                    <a:spcPct val="50000"/>
                  </a:spcBef>
                  <a:defRPr/>
                </a:pPr>
                <a:r>
                  <a:rPr lang="en-US" altLang="zh-CN" sz="1600">
                    <a:ea typeface="黑体" panose="02010609060101010101" charset="-122"/>
                    <a:cs typeface="黑体" panose="02010609060101010101" charset="-122"/>
                  </a:rPr>
                  <a:t>A  B  C</a:t>
                </a:r>
              </a:p>
            </p:txBody>
          </p:sp>
          <p:sp>
            <p:nvSpPr>
              <p:cNvPr id="2459707" name="Line 59"/>
              <p:cNvSpPr>
                <a:spLocks noChangeShapeType="1"/>
              </p:cNvSpPr>
              <p:nvPr/>
            </p:nvSpPr>
            <p:spPr bwMode="auto">
              <a:xfrm>
                <a:off x="3841" y="2273"/>
                <a:ext cx="719" cy="0"/>
              </a:xfrm>
              <a:prstGeom prst="line">
                <a:avLst/>
              </a:prstGeom>
              <a:noFill/>
              <a:ln w="9525">
                <a:solidFill>
                  <a:schemeClr val="tx1"/>
                </a:solidFill>
                <a:round/>
              </a:ln>
              <a:effectLst/>
            </p:spPr>
            <p:txBody>
              <a:bodyPr lIns="0" rIns="0"/>
              <a:lstStyle/>
              <a:p>
                <a:pPr>
                  <a:defRPr/>
                </a:pPr>
                <a:endParaRPr lang="zh-CN" altLang="en-US"/>
              </a:p>
            </p:txBody>
          </p:sp>
          <p:sp>
            <p:nvSpPr>
              <p:cNvPr id="2459708" name="Line 60"/>
              <p:cNvSpPr>
                <a:spLocks noChangeShapeType="1"/>
              </p:cNvSpPr>
              <p:nvPr/>
            </p:nvSpPr>
            <p:spPr bwMode="auto">
              <a:xfrm flipV="1">
                <a:off x="4110" y="2265"/>
                <a:ext cx="0" cy="269"/>
              </a:xfrm>
              <a:prstGeom prst="line">
                <a:avLst/>
              </a:prstGeom>
              <a:noFill/>
              <a:ln w="9525">
                <a:solidFill>
                  <a:schemeClr val="tx1"/>
                </a:solidFill>
                <a:round/>
              </a:ln>
              <a:effectLst/>
            </p:spPr>
            <p:txBody>
              <a:bodyPr lIns="0" rIns="0"/>
              <a:lstStyle/>
              <a:p>
                <a:pPr>
                  <a:defRPr/>
                </a:pPr>
                <a:endParaRPr lang="zh-CN" altLang="en-US"/>
              </a:p>
            </p:txBody>
          </p:sp>
          <p:sp>
            <p:nvSpPr>
              <p:cNvPr id="2459709" name="Line 61"/>
              <p:cNvSpPr>
                <a:spLocks noChangeShapeType="1"/>
              </p:cNvSpPr>
              <p:nvPr/>
            </p:nvSpPr>
            <p:spPr bwMode="auto">
              <a:xfrm flipV="1">
                <a:off x="4306" y="2265"/>
                <a:ext cx="0" cy="269"/>
              </a:xfrm>
              <a:prstGeom prst="line">
                <a:avLst/>
              </a:prstGeom>
              <a:noFill/>
              <a:ln w="9525">
                <a:solidFill>
                  <a:schemeClr val="tx1"/>
                </a:solidFill>
                <a:round/>
              </a:ln>
              <a:effectLst/>
            </p:spPr>
            <p:txBody>
              <a:bodyPr lIns="0" rIns="0"/>
              <a:lstStyle/>
              <a:p>
                <a:pPr>
                  <a:defRPr/>
                </a:pPr>
                <a:endParaRPr lang="zh-CN" altLang="en-US"/>
              </a:p>
            </p:txBody>
          </p:sp>
        </p:grpSp>
        <p:sp>
          <p:nvSpPr>
            <p:cNvPr id="2459710" name="Line 62"/>
            <p:cNvSpPr>
              <a:spLocks noChangeShapeType="1"/>
            </p:cNvSpPr>
            <p:nvPr/>
          </p:nvSpPr>
          <p:spPr bwMode="auto">
            <a:xfrm flipV="1">
              <a:off x="1856" y="3046"/>
              <a:ext cx="468" cy="220"/>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11" name="Text Box 63"/>
            <p:cNvSpPr txBox="1">
              <a:spLocks noChangeArrowheads="1"/>
            </p:cNvSpPr>
            <p:nvPr/>
          </p:nvSpPr>
          <p:spPr bwMode="auto">
            <a:xfrm>
              <a:off x="695" y="3250"/>
              <a:ext cx="543" cy="108"/>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50000"/>
                </a:spcBef>
                <a:defRPr/>
              </a:pPr>
              <a:r>
                <a:rPr lang="zh-CN" altLang="en-US" sz="1400" b="1"/>
                <a:t>整车运输</a:t>
              </a:r>
            </a:p>
          </p:txBody>
        </p:sp>
        <p:sp>
          <p:nvSpPr>
            <p:cNvPr id="2459712" name="Text Box 64"/>
            <p:cNvSpPr txBox="1">
              <a:spLocks noChangeArrowheads="1"/>
            </p:cNvSpPr>
            <p:nvPr/>
          </p:nvSpPr>
          <p:spPr bwMode="auto">
            <a:xfrm>
              <a:off x="1985" y="3191"/>
              <a:ext cx="272" cy="271"/>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50000"/>
                </a:spcBef>
                <a:defRPr/>
              </a:pPr>
              <a:r>
                <a:rPr lang="zh-CN" altLang="en-US" sz="1400" b="1"/>
                <a:t>整车</a:t>
              </a:r>
              <a:endParaRPr lang="en-US" altLang="zh-CN" sz="1400" b="1"/>
            </a:p>
            <a:p>
              <a:pPr algn="ctr">
                <a:spcBef>
                  <a:spcPct val="50000"/>
                </a:spcBef>
                <a:defRPr/>
              </a:pPr>
              <a:r>
                <a:rPr lang="zh-CN" altLang="en-US" sz="1400" b="1"/>
                <a:t>配送</a:t>
              </a:r>
            </a:p>
          </p:txBody>
        </p:sp>
      </p:grpSp>
      <p:grpSp>
        <p:nvGrpSpPr>
          <p:cNvPr id="2459713" name="Group 65"/>
          <p:cNvGrpSpPr/>
          <p:nvPr/>
        </p:nvGrpSpPr>
        <p:grpSpPr bwMode="auto">
          <a:xfrm>
            <a:off x="4932363" y="4293716"/>
            <a:ext cx="3816350" cy="1584325"/>
            <a:chOff x="2922" y="2976"/>
            <a:chExt cx="2816" cy="845"/>
          </a:xfrm>
        </p:grpSpPr>
        <p:sp>
          <p:nvSpPr>
            <p:cNvPr id="2459714" name="Text Box 66"/>
            <p:cNvSpPr txBox="1">
              <a:spLocks noChangeArrowheads="1"/>
            </p:cNvSpPr>
            <p:nvPr/>
          </p:nvSpPr>
          <p:spPr bwMode="auto">
            <a:xfrm>
              <a:off x="2922" y="3038"/>
              <a:ext cx="540" cy="160"/>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A</a:t>
              </a:r>
            </a:p>
          </p:txBody>
        </p:sp>
        <p:sp>
          <p:nvSpPr>
            <p:cNvPr id="2459715" name="Text Box 67"/>
            <p:cNvSpPr txBox="1">
              <a:spLocks noChangeArrowheads="1"/>
            </p:cNvSpPr>
            <p:nvPr/>
          </p:nvSpPr>
          <p:spPr bwMode="auto">
            <a:xfrm>
              <a:off x="2922" y="3318"/>
              <a:ext cx="540" cy="161"/>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B</a:t>
              </a:r>
            </a:p>
          </p:txBody>
        </p:sp>
        <p:sp>
          <p:nvSpPr>
            <p:cNvPr id="2459716" name="Text Box 68"/>
            <p:cNvSpPr txBox="1">
              <a:spLocks noChangeArrowheads="1"/>
            </p:cNvSpPr>
            <p:nvPr/>
          </p:nvSpPr>
          <p:spPr bwMode="auto">
            <a:xfrm>
              <a:off x="2922" y="3603"/>
              <a:ext cx="540" cy="157"/>
            </a:xfrm>
            <a:prstGeom prst="rect">
              <a:avLst/>
            </a:prstGeom>
            <a:solidFill>
              <a:srgbClr val="33CCCC"/>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厂家</a:t>
              </a:r>
              <a:r>
                <a:rPr lang="en-US" altLang="zh-CN" sz="1600">
                  <a:ea typeface="黑体" panose="02010609060101010101" charset="-122"/>
                  <a:cs typeface="黑体" panose="02010609060101010101" charset="-122"/>
                </a:rPr>
                <a:t>C</a:t>
              </a:r>
            </a:p>
          </p:txBody>
        </p:sp>
        <p:sp>
          <p:nvSpPr>
            <p:cNvPr id="2459717" name="Line 69"/>
            <p:cNvSpPr>
              <a:spLocks noChangeShapeType="1"/>
            </p:cNvSpPr>
            <p:nvPr/>
          </p:nvSpPr>
          <p:spPr bwMode="auto">
            <a:xfrm>
              <a:off x="3462" y="3101"/>
              <a:ext cx="466" cy="185"/>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18" name="Text Box 70"/>
            <p:cNvSpPr txBox="1">
              <a:spLocks noChangeArrowheads="1"/>
            </p:cNvSpPr>
            <p:nvPr/>
          </p:nvSpPr>
          <p:spPr bwMode="auto">
            <a:xfrm>
              <a:off x="3928" y="3256"/>
              <a:ext cx="754" cy="343"/>
            </a:xfrm>
            <a:prstGeom prst="rect">
              <a:avLst/>
            </a:prstGeom>
            <a:solidFill>
              <a:srgbClr val="FF9900"/>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400">
                  <a:ea typeface="黑体" panose="02010609060101010101" charset="-122"/>
                  <a:cs typeface="黑体" panose="02010609060101010101" charset="-122"/>
                </a:rPr>
                <a:t>物流中心</a:t>
              </a:r>
              <a:endParaRPr lang="en-US" altLang="zh-CN" sz="1400">
                <a:ea typeface="黑体" panose="02010609060101010101" charset="-122"/>
                <a:cs typeface="黑体" panose="02010609060101010101" charset="-122"/>
              </a:endParaRPr>
            </a:p>
            <a:p>
              <a:pPr>
                <a:lnSpc>
                  <a:spcPct val="90000"/>
                </a:lnSpc>
                <a:spcBef>
                  <a:spcPct val="50000"/>
                </a:spcBef>
                <a:defRPr/>
              </a:pPr>
              <a:r>
                <a:rPr lang="zh-CN" altLang="en-US" sz="1400">
                  <a:ea typeface="黑体" panose="02010609060101010101" charset="-122"/>
                  <a:cs typeface="黑体" panose="02010609060101010101" charset="-122"/>
                </a:rPr>
                <a:t>存储区</a:t>
              </a:r>
              <a:r>
                <a:rPr lang="en-US" altLang="zh-CN" sz="1400">
                  <a:ea typeface="黑体" panose="02010609060101010101" charset="-122"/>
                  <a:cs typeface="黑体" panose="02010609060101010101" charset="-122"/>
                </a:rPr>
                <a:t>D</a:t>
              </a:r>
              <a:r>
                <a:rPr lang="zh-CN" altLang="en-US" sz="1400">
                  <a:ea typeface="黑体" panose="02010609060101010101" charset="-122"/>
                  <a:cs typeface="黑体" panose="02010609060101010101" charset="-122"/>
                </a:rPr>
                <a:t>产品</a:t>
              </a:r>
            </a:p>
          </p:txBody>
        </p:sp>
        <p:sp>
          <p:nvSpPr>
            <p:cNvPr id="2459719" name="Line 71"/>
            <p:cNvSpPr>
              <a:spLocks noChangeShapeType="1"/>
            </p:cNvSpPr>
            <p:nvPr/>
          </p:nvSpPr>
          <p:spPr bwMode="auto">
            <a:xfrm>
              <a:off x="3462" y="3412"/>
              <a:ext cx="430" cy="0"/>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20" name="Line 72"/>
            <p:cNvSpPr>
              <a:spLocks noChangeShapeType="1"/>
            </p:cNvSpPr>
            <p:nvPr/>
          </p:nvSpPr>
          <p:spPr bwMode="auto">
            <a:xfrm flipV="1">
              <a:off x="3462" y="3567"/>
              <a:ext cx="466" cy="129"/>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21" name="Line 73"/>
            <p:cNvSpPr>
              <a:spLocks noChangeShapeType="1"/>
            </p:cNvSpPr>
            <p:nvPr/>
          </p:nvSpPr>
          <p:spPr bwMode="auto">
            <a:xfrm>
              <a:off x="4683" y="3505"/>
              <a:ext cx="396" cy="160"/>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22" name="Line 74"/>
            <p:cNvSpPr>
              <a:spLocks noChangeShapeType="1"/>
            </p:cNvSpPr>
            <p:nvPr/>
          </p:nvSpPr>
          <p:spPr bwMode="auto">
            <a:xfrm flipV="1">
              <a:off x="4683" y="3105"/>
              <a:ext cx="396" cy="213"/>
            </a:xfrm>
            <a:prstGeom prst="line">
              <a:avLst/>
            </a:prstGeom>
            <a:noFill/>
            <a:ln w="9525">
              <a:solidFill>
                <a:schemeClr val="tx1"/>
              </a:solidFill>
              <a:round/>
              <a:tailEnd type="stealth" w="med" len="med"/>
            </a:ln>
            <a:effectLst/>
          </p:spPr>
          <p:txBody>
            <a:bodyPr lIns="0" rIns="0"/>
            <a:lstStyle/>
            <a:p>
              <a:pPr>
                <a:defRPr/>
              </a:pPr>
              <a:endParaRPr lang="zh-CN" altLang="en-US"/>
            </a:p>
          </p:txBody>
        </p:sp>
        <p:sp>
          <p:nvSpPr>
            <p:cNvPr id="2459723" name="Line 75"/>
            <p:cNvSpPr>
              <a:spLocks noChangeShapeType="1"/>
            </p:cNvSpPr>
            <p:nvPr/>
          </p:nvSpPr>
          <p:spPr bwMode="auto">
            <a:xfrm>
              <a:off x="3928" y="3438"/>
              <a:ext cx="757" cy="0"/>
            </a:xfrm>
            <a:prstGeom prst="line">
              <a:avLst/>
            </a:prstGeom>
            <a:noFill/>
            <a:ln w="9525">
              <a:solidFill>
                <a:schemeClr val="tx1"/>
              </a:solidFill>
              <a:round/>
            </a:ln>
            <a:effectLst/>
          </p:spPr>
          <p:txBody>
            <a:bodyPr lIns="0" tIns="10800" rIns="0" bIns="10800" anchor="ctr"/>
            <a:lstStyle/>
            <a:p>
              <a:pPr>
                <a:defRPr/>
              </a:pPr>
              <a:endParaRPr lang="zh-CN" altLang="en-US"/>
            </a:p>
          </p:txBody>
        </p:sp>
        <p:grpSp>
          <p:nvGrpSpPr>
            <p:cNvPr id="164882" name="Group 76"/>
            <p:cNvGrpSpPr/>
            <p:nvPr/>
          </p:nvGrpSpPr>
          <p:grpSpPr bwMode="auto">
            <a:xfrm>
              <a:off x="5091" y="2976"/>
              <a:ext cx="647" cy="347"/>
              <a:chOff x="4512" y="2640"/>
              <a:chExt cx="864" cy="535"/>
            </a:xfrm>
          </p:grpSpPr>
          <p:sp>
            <p:nvSpPr>
              <p:cNvPr id="2459725" name="Text Box 77"/>
              <p:cNvSpPr txBox="1">
                <a:spLocks noChangeArrowheads="1"/>
              </p:cNvSpPr>
              <p:nvPr/>
            </p:nvSpPr>
            <p:spPr bwMode="auto">
              <a:xfrm>
                <a:off x="4514" y="2640"/>
                <a:ext cx="862" cy="535"/>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客户</a:t>
                </a:r>
                <a:r>
                  <a:rPr lang="en-US" altLang="zh-CN" sz="1600">
                    <a:ea typeface="黑体" panose="02010609060101010101" charset="-122"/>
                    <a:cs typeface="黑体" panose="02010609060101010101" charset="-122"/>
                  </a:rPr>
                  <a:t> I</a:t>
                </a:r>
              </a:p>
              <a:p>
                <a:pPr>
                  <a:lnSpc>
                    <a:spcPct val="90000"/>
                  </a:lnSpc>
                  <a:spcBef>
                    <a:spcPct val="50000"/>
                  </a:spcBef>
                  <a:defRPr/>
                </a:pPr>
                <a:r>
                  <a:rPr lang="en-US" altLang="zh-CN" sz="1600">
                    <a:ea typeface="黑体" panose="02010609060101010101" charset="-122"/>
                    <a:cs typeface="黑体" panose="02010609060101010101" charset="-122"/>
                  </a:rPr>
                  <a:t>A  B  C D</a:t>
                </a:r>
              </a:p>
            </p:txBody>
          </p:sp>
          <p:sp>
            <p:nvSpPr>
              <p:cNvPr id="2459726" name="Line 78"/>
              <p:cNvSpPr>
                <a:spLocks noChangeShapeType="1"/>
              </p:cNvSpPr>
              <p:nvPr/>
            </p:nvSpPr>
            <p:spPr bwMode="auto">
              <a:xfrm>
                <a:off x="4514" y="2857"/>
                <a:ext cx="862" cy="0"/>
              </a:xfrm>
              <a:prstGeom prst="line">
                <a:avLst/>
              </a:prstGeom>
              <a:noFill/>
              <a:ln w="9525">
                <a:solidFill>
                  <a:schemeClr val="tx1"/>
                </a:solidFill>
                <a:round/>
              </a:ln>
              <a:effectLst/>
            </p:spPr>
            <p:txBody>
              <a:bodyPr lIns="0" rIns="0"/>
              <a:lstStyle/>
              <a:p>
                <a:pPr>
                  <a:defRPr/>
                </a:pPr>
                <a:endParaRPr lang="zh-CN" altLang="en-US"/>
              </a:p>
            </p:txBody>
          </p:sp>
          <p:sp>
            <p:nvSpPr>
              <p:cNvPr id="2459727" name="Line 79"/>
              <p:cNvSpPr>
                <a:spLocks noChangeShapeType="1"/>
              </p:cNvSpPr>
              <p:nvPr/>
            </p:nvSpPr>
            <p:spPr bwMode="auto">
              <a:xfrm flipV="1">
                <a:off x="4727" y="2872"/>
                <a:ext cx="0" cy="299"/>
              </a:xfrm>
              <a:prstGeom prst="line">
                <a:avLst/>
              </a:prstGeom>
              <a:noFill/>
              <a:ln w="9525">
                <a:solidFill>
                  <a:schemeClr val="tx1"/>
                </a:solidFill>
                <a:round/>
              </a:ln>
              <a:effectLst/>
            </p:spPr>
            <p:txBody>
              <a:bodyPr lIns="0" rIns="0"/>
              <a:lstStyle/>
              <a:p>
                <a:pPr>
                  <a:defRPr/>
                </a:pPr>
                <a:endParaRPr lang="zh-CN" altLang="en-US"/>
              </a:p>
            </p:txBody>
          </p:sp>
          <p:sp>
            <p:nvSpPr>
              <p:cNvPr id="2459728" name="Line 80"/>
              <p:cNvSpPr>
                <a:spLocks noChangeShapeType="1"/>
              </p:cNvSpPr>
              <p:nvPr/>
            </p:nvSpPr>
            <p:spPr bwMode="auto">
              <a:xfrm flipV="1">
                <a:off x="4963" y="2872"/>
                <a:ext cx="0" cy="299"/>
              </a:xfrm>
              <a:prstGeom prst="line">
                <a:avLst/>
              </a:prstGeom>
              <a:noFill/>
              <a:ln w="9525">
                <a:solidFill>
                  <a:schemeClr val="tx1"/>
                </a:solidFill>
                <a:round/>
              </a:ln>
              <a:effectLst/>
            </p:spPr>
            <p:txBody>
              <a:bodyPr lIns="0" rIns="0"/>
              <a:lstStyle/>
              <a:p>
                <a:pPr>
                  <a:defRPr/>
                </a:pPr>
                <a:endParaRPr lang="zh-CN" altLang="en-US"/>
              </a:p>
            </p:txBody>
          </p:sp>
          <p:sp>
            <p:nvSpPr>
              <p:cNvPr id="2459729" name="Line 81"/>
              <p:cNvSpPr>
                <a:spLocks noChangeShapeType="1"/>
              </p:cNvSpPr>
              <p:nvPr/>
            </p:nvSpPr>
            <p:spPr bwMode="auto">
              <a:xfrm flipV="1">
                <a:off x="5152" y="2872"/>
                <a:ext cx="0" cy="299"/>
              </a:xfrm>
              <a:prstGeom prst="line">
                <a:avLst/>
              </a:prstGeom>
              <a:noFill/>
              <a:ln w="9525">
                <a:solidFill>
                  <a:schemeClr val="tx1"/>
                </a:solidFill>
                <a:round/>
              </a:ln>
              <a:effectLst/>
            </p:spPr>
            <p:txBody>
              <a:bodyPr lIns="0" rIns="0"/>
              <a:lstStyle/>
              <a:p>
                <a:pPr>
                  <a:defRPr/>
                </a:pPr>
                <a:endParaRPr lang="zh-CN" altLang="en-US"/>
              </a:p>
            </p:txBody>
          </p:sp>
        </p:grpSp>
        <p:grpSp>
          <p:nvGrpSpPr>
            <p:cNvPr id="164883" name="Group 82"/>
            <p:cNvGrpSpPr/>
            <p:nvPr/>
          </p:nvGrpSpPr>
          <p:grpSpPr bwMode="auto">
            <a:xfrm>
              <a:off x="5091" y="3474"/>
              <a:ext cx="647" cy="347"/>
              <a:chOff x="4512" y="2640"/>
              <a:chExt cx="864" cy="535"/>
            </a:xfrm>
          </p:grpSpPr>
          <p:sp>
            <p:nvSpPr>
              <p:cNvPr id="2459731" name="Text Box 83"/>
              <p:cNvSpPr txBox="1">
                <a:spLocks noChangeArrowheads="1"/>
              </p:cNvSpPr>
              <p:nvPr/>
            </p:nvSpPr>
            <p:spPr bwMode="auto">
              <a:xfrm>
                <a:off x="4514" y="2640"/>
                <a:ext cx="862" cy="535"/>
              </a:xfrm>
              <a:prstGeom prst="rect">
                <a:avLst/>
              </a:prstGeom>
              <a:solidFill>
                <a:srgbClr val="339966"/>
              </a:solidFill>
              <a:ln w="9525">
                <a:solidFill>
                  <a:schemeClr val="tx1"/>
                </a:solidFill>
                <a:miter lim="800000"/>
              </a:ln>
              <a:effectLst/>
            </p:spPr>
            <p:txBody>
              <a:bodyPr lIns="0" tIns="10800" rIns="0" bIns="10800" anchor="ctr"/>
              <a:lstStyle/>
              <a:p>
                <a:pPr>
                  <a:lnSpc>
                    <a:spcPct val="90000"/>
                  </a:lnSpc>
                  <a:spcBef>
                    <a:spcPct val="50000"/>
                  </a:spcBef>
                  <a:defRPr/>
                </a:pPr>
                <a:r>
                  <a:rPr lang="zh-CN" altLang="en-US" sz="1600">
                    <a:ea typeface="黑体" panose="02010609060101010101" charset="-122"/>
                    <a:cs typeface="黑体" panose="02010609060101010101" charset="-122"/>
                  </a:rPr>
                  <a:t>客户</a:t>
                </a:r>
                <a:r>
                  <a:rPr lang="en-US" altLang="zh-CN" sz="1600">
                    <a:ea typeface="黑体" panose="02010609060101010101" charset="-122"/>
                    <a:cs typeface="黑体" panose="02010609060101010101" charset="-122"/>
                  </a:rPr>
                  <a:t> II</a:t>
                </a:r>
              </a:p>
              <a:p>
                <a:pPr>
                  <a:lnSpc>
                    <a:spcPct val="90000"/>
                  </a:lnSpc>
                  <a:spcBef>
                    <a:spcPct val="50000"/>
                  </a:spcBef>
                  <a:defRPr/>
                </a:pPr>
                <a:r>
                  <a:rPr lang="en-US" altLang="zh-CN" sz="1600">
                    <a:ea typeface="黑体" panose="02010609060101010101" charset="-122"/>
                    <a:cs typeface="黑体" panose="02010609060101010101" charset="-122"/>
                  </a:rPr>
                  <a:t>A  B  C D</a:t>
                </a:r>
              </a:p>
            </p:txBody>
          </p:sp>
          <p:sp>
            <p:nvSpPr>
              <p:cNvPr id="2459732" name="Line 84"/>
              <p:cNvSpPr>
                <a:spLocks noChangeShapeType="1"/>
              </p:cNvSpPr>
              <p:nvPr/>
            </p:nvSpPr>
            <p:spPr bwMode="auto">
              <a:xfrm>
                <a:off x="4514" y="2856"/>
                <a:ext cx="862" cy="0"/>
              </a:xfrm>
              <a:prstGeom prst="line">
                <a:avLst/>
              </a:prstGeom>
              <a:noFill/>
              <a:ln w="9525">
                <a:solidFill>
                  <a:schemeClr val="tx1"/>
                </a:solidFill>
                <a:round/>
              </a:ln>
              <a:effectLst/>
            </p:spPr>
            <p:txBody>
              <a:bodyPr lIns="0" rIns="0"/>
              <a:lstStyle/>
              <a:p>
                <a:pPr>
                  <a:defRPr/>
                </a:pPr>
                <a:endParaRPr lang="zh-CN" altLang="en-US"/>
              </a:p>
            </p:txBody>
          </p:sp>
          <p:sp>
            <p:nvSpPr>
              <p:cNvPr id="2459733" name="Line 85"/>
              <p:cNvSpPr>
                <a:spLocks noChangeShapeType="1"/>
              </p:cNvSpPr>
              <p:nvPr/>
            </p:nvSpPr>
            <p:spPr bwMode="auto">
              <a:xfrm flipV="1">
                <a:off x="4727" y="2872"/>
                <a:ext cx="0" cy="299"/>
              </a:xfrm>
              <a:prstGeom prst="line">
                <a:avLst/>
              </a:prstGeom>
              <a:noFill/>
              <a:ln w="9525">
                <a:solidFill>
                  <a:schemeClr val="tx1"/>
                </a:solidFill>
                <a:round/>
              </a:ln>
              <a:effectLst/>
            </p:spPr>
            <p:txBody>
              <a:bodyPr lIns="0" rIns="0"/>
              <a:lstStyle/>
              <a:p>
                <a:pPr>
                  <a:defRPr/>
                </a:pPr>
                <a:endParaRPr lang="zh-CN" altLang="en-US"/>
              </a:p>
            </p:txBody>
          </p:sp>
          <p:sp>
            <p:nvSpPr>
              <p:cNvPr id="2459734" name="Line 86"/>
              <p:cNvSpPr>
                <a:spLocks noChangeShapeType="1"/>
              </p:cNvSpPr>
              <p:nvPr/>
            </p:nvSpPr>
            <p:spPr bwMode="auto">
              <a:xfrm flipV="1">
                <a:off x="4963" y="2872"/>
                <a:ext cx="0" cy="299"/>
              </a:xfrm>
              <a:prstGeom prst="line">
                <a:avLst/>
              </a:prstGeom>
              <a:noFill/>
              <a:ln w="9525">
                <a:solidFill>
                  <a:schemeClr val="tx1"/>
                </a:solidFill>
                <a:round/>
              </a:ln>
              <a:effectLst/>
            </p:spPr>
            <p:txBody>
              <a:bodyPr lIns="0" rIns="0"/>
              <a:lstStyle/>
              <a:p>
                <a:pPr>
                  <a:defRPr/>
                </a:pPr>
                <a:endParaRPr lang="zh-CN" altLang="en-US"/>
              </a:p>
            </p:txBody>
          </p:sp>
          <p:sp>
            <p:nvSpPr>
              <p:cNvPr id="2459735" name="Line 87"/>
              <p:cNvSpPr>
                <a:spLocks noChangeShapeType="1"/>
              </p:cNvSpPr>
              <p:nvPr/>
            </p:nvSpPr>
            <p:spPr bwMode="auto">
              <a:xfrm flipV="1">
                <a:off x="5152" y="2872"/>
                <a:ext cx="0" cy="299"/>
              </a:xfrm>
              <a:prstGeom prst="line">
                <a:avLst/>
              </a:prstGeom>
              <a:noFill/>
              <a:ln w="9525">
                <a:solidFill>
                  <a:schemeClr val="tx1"/>
                </a:solidFill>
                <a:round/>
              </a:ln>
              <a:effectLst/>
            </p:spPr>
            <p:txBody>
              <a:bodyPr lIns="0" rIns="0"/>
              <a:lstStyle/>
              <a:p>
                <a:pPr>
                  <a:defRPr/>
                </a:pPr>
                <a:endParaRPr lang="zh-CN" altLang="en-US"/>
              </a:p>
            </p:txBody>
          </p:sp>
        </p:grpSp>
        <p:sp>
          <p:nvSpPr>
            <p:cNvPr id="2459736" name="Text Box 88"/>
            <p:cNvSpPr txBox="1">
              <a:spLocks noChangeArrowheads="1"/>
            </p:cNvSpPr>
            <p:nvPr/>
          </p:nvSpPr>
          <p:spPr bwMode="auto">
            <a:xfrm>
              <a:off x="3416" y="3294"/>
              <a:ext cx="544" cy="108"/>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50000"/>
                </a:spcBef>
                <a:defRPr/>
              </a:pPr>
              <a:r>
                <a:rPr lang="zh-CN" altLang="en-US" sz="1400" b="1"/>
                <a:t>整车运输</a:t>
              </a:r>
            </a:p>
          </p:txBody>
        </p:sp>
        <p:sp>
          <p:nvSpPr>
            <p:cNvPr id="2459737" name="Text Box 89"/>
            <p:cNvSpPr txBox="1">
              <a:spLocks noChangeArrowheads="1"/>
            </p:cNvSpPr>
            <p:nvPr/>
          </p:nvSpPr>
          <p:spPr bwMode="auto">
            <a:xfrm>
              <a:off x="4774" y="3276"/>
              <a:ext cx="272" cy="275"/>
            </a:xfrm>
            <a:prstGeom prst="rect">
              <a:avLst/>
            </a:prstGeom>
            <a:noFill/>
            <a:ln>
              <a:noFill/>
            </a:ln>
            <a:effectLst/>
          </p:spPr>
          <p:txBody>
            <a:bodyPr lIns="0" tIns="0" rIns="0" bIns="0">
              <a:spAutoFit/>
            </a:bodyPr>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50000"/>
                </a:spcBef>
                <a:defRPr/>
              </a:pPr>
              <a:r>
                <a:rPr lang="zh-CN" altLang="en-US" sz="1400" b="1"/>
                <a:t>整车</a:t>
              </a:r>
              <a:endParaRPr lang="en-US" altLang="zh-CN" sz="1400" b="1"/>
            </a:p>
            <a:p>
              <a:pPr algn="ctr">
                <a:spcBef>
                  <a:spcPct val="50000"/>
                </a:spcBef>
                <a:defRPr/>
              </a:pPr>
              <a:r>
                <a:rPr lang="zh-CN" altLang="en-US" sz="1400" b="1"/>
                <a:t>配送</a:t>
              </a:r>
            </a:p>
          </p:txBody>
        </p:sp>
      </p:grpSp>
    </p:spTree>
    <p:extLst>
      <p:ext uri="{BB962C8B-B14F-4D97-AF65-F5344CB8AC3E}">
        <p14:creationId xmlns:p14="http://schemas.microsoft.com/office/powerpoint/2010/main" val="2340712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2459651">
                                            <p:txEl>
                                              <p:pRg st="0" end="0"/>
                                            </p:txEl>
                                          </p:spTgt>
                                        </p:tgtEl>
                                        <p:attrNameLst>
                                          <p:attrName>style.visibility</p:attrName>
                                        </p:attrNameLst>
                                      </p:cBhvr>
                                      <p:to>
                                        <p:strVal val="visible"/>
                                      </p:to>
                                    </p:set>
                                    <p:anim calcmode="lin" valueType="num">
                                      <p:cBhvr>
                                        <p:cTn id="7" dur="500" fill="hold"/>
                                        <p:tgtEl>
                                          <p:spTgt spid="245965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2459651">
                                            <p:txEl>
                                              <p:pRg st="0" end="0"/>
                                            </p:txEl>
                                          </p:spTgt>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2459651">
                                            <p:txEl>
                                              <p:pRg st="1" end="1"/>
                                            </p:txEl>
                                          </p:spTgt>
                                        </p:tgtEl>
                                        <p:attrNameLst>
                                          <p:attrName>style.visibility</p:attrName>
                                        </p:attrNameLst>
                                      </p:cBhvr>
                                      <p:to>
                                        <p:strVal val="visible"/>
                                      </p:to>
                                    </p:set>
                                    <p:anim calcmode="lin" valueType="num">
                                      <p:cBhvr>
                                        <p:cTn id="11" dur="500" fill="hold"/>
                                        <p:tgtEl>
                                          <p:spTgt spid="2459651">
                                            <p:txEl>
                                              <p:pRg st="1" end="1"/>
                                            </p:txEl>
                                          </p:spTgt>
                                        </p:tgtEl>
                                        <p:attrNameLst>
                                          <p:attrName>ppt_w</p:attrName>
                                        </p:attrNameLst>
                                      </p:cBhvr>
                                      <p:tavLst>
                                        <p:tav tm="0">
                                          <p:val>
                                            <p:fltVal val="0"/>
                                          </p:val>
                                        </p:tav>
                                        <p:tav tm="100000">
                                          <p:val>
                                            <p:strVal val="#ppt_w"/>
                                          </p:val>
                                        </p:tav>
                                      </p:tavLst>
                                    </p:anim>
                                    <p:anim calcmode="lin" valueType="num">
                                      <p:cBhvr>
                                        <p:cTn id="12" dur="500" fill="hold"/>
                                        <p:tgtEl>
                                          <p:spTgt spid="2459651">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7" presetClass="entr" presetSubtype="10" fill="hold" grpId="0" nodeType="clickEffect">
                                  <p:stCondLst>
                                    <p:cond delay="0"/>
                                  </p:stCondLst>
                                  <p:childTnLst>
                                    <p:set>
                                      <p:cBhvr>
                                        <p:cTn id="16" dur="1" fill="hold">
                                          <p:stCondLst>
                                            <p:cond delay="0"/>
                                          </p:stCondLst>
                                        </p:cTn>
                                        <p:tgtEl>
                                          <p:spTgt spid="2459651">
                                            <p:txEl>
                                              <p:pRg st="6" end="6"/>
                                            </p:txEl>
                                          </p:spTgt>
                                        </p:tgtEl>
                                        <p:attrNameLst>
                                          <p:attrName>style.visibility</p:attrName>
                                        </p:attrNameLst>
                                      </p:cBhvr>
                                      <p:to>
                                        <p:strVal val="visible"/>
                                      </p:to>
                                    </p:set>
                                    <p:anim calcmode="lin" valueType="num">
                                      <p:cBhvr>
                                        <p:cTn id="17" dur="500" fill="hold"/>
                                        <p:tgtEl>
                                          <p:spTgt spid="2459651">
                                            <p:txEl>
                                              <p:pRg st="6" end="6"/>
                                            </p:txEl>
                                          </p:spTgt>
                                        </p:tgtEl>
                                        <p:attrNameLst>
                                          <p:attrName>ppt_w</p:attrName>
                                        </p:attrNameLst>
                                      </p:cBhvr>
                                      <p:tavLst>
                                        <p:tav tm="0">
                                          <p:val>
                                            <p:fltVal val="0"/>
                                          </p:val>
                                        </p:tav>
                                        <p:tav tm="100000">
                                          <p:val>
                                            <p:strVal val="#ppt_w"/>
                                          </p:val>
                                        </p:tav>
                                      </p:tavLst>
                                    </p:anim>
                                    <p:anim calcmode="lin" valueType="num">
                                      <p:cBhvr>
                                        <p:cTn id="18" dur="500" fill="hold"/>
                                        <p:tgtEl>
                                          <p:spTgt spid="2459651">
                                            <p:txEl>
                                              <p:pRg st="6" end="6"/>
                                            </p:txEl>
                                          </p:spTgt>
                                        </p:tgtEl>
                                        <p:attrNameLst>
                                          <p:attrName>ppt_h</p:attrName>
                                        </p:attrNameLst>
                                      </p:cBhvr>
                                      <p:tavLst>
                                        <p:tav tm="0">
                                          <p:val>
                                            <p:strVal val="#ppt_h"/>
                                          </p:val>
                                        </p:tav>
                                        <p:tav tm="100000">
                                          <p:val>
                                            <p:strVal val="#ppt_h"/>
                                          </p:val>
                                        </p:tav>
                                      </p:tavLst>
                                    </p:anim>
                                  </p:childTnLst>
                                </p:cTn>
                              </p:par>
                              <p:par>
                                <p:cTn id="19" presetID="17" presetClass="entr" presetSubtype="10" fill="hold" grpId="0" nodeType="withEffect">
                                  <p:stCondLst>
                                    <p:cond delay="0"/>
                                  </p:stCondLst>
                                  <p:childTnLst>
                                    <p:set>
                                      <p:cBhvr>
                                        <p:cTn id="20" dur="1" fill="hold">
                                          <p:stCondLst>
                                            <p:cond delay="0"/>
                                          </p:stCondLst>
                                        </p:cTn>
                                        <p:tgtEl>
                                          <p:spTgt spid="2459651">
                                            <p:txEl>
                                              <p:pRg st="7" end="7"/>
                                            </p:txEl>
                                          </p:spTgt>
                                        </p:tgtEl>
                                        <p:attrNameLst>
                                          <p:attrName>style.visibility</p:attrName>
                                        </p:attrNameLst>
                                      </p:cBhvr>
                                      <p:to>
                                        <p:strVal val="visible"/>
                                      </p:to>
                                    </p:set>
                                    <p:anim calcmode="lin" valueType="num">
                                      <p:cBhvr>
                                        <p:cTn id="21" dur="500" fill="hold"/>
                                        <p:tgtEl>
                                          <p:spTgt spid="2459651">
                                            <p:txEl>
                                              <p:pRg st="7" end="7"/>
                                            </p:txEl>
                                          </p:spTgt>
                                        </p:tgtEl>
                                        <p:attrNameLst>
                                          <p:attrName>ppt_w</p:attrName>
                                        </p:attrNameLst>
                                      </p:cBhvr>
                                      <p:tavLst>
                                        <p:tav tm="0">
                                          <p:val>
                                            <p:fltVal val="0"/>
                                          </p:val>
                                        </p:tav>
                                        <p:tav tm="100000">
                                          <p:val>
                                            <p:strVal val="#ppt_w"/>
                                          </p:val>
                                        </p:tav>
                                      </p:tavLst>
                                    </p:anim>
                                    <p:anim calcmode="lin" valueType="num">
                                      <p:cBhvr>
                                        <p:cTn id="22" dur="500" fill="hold"/>
                                        <p:tgtEl>
                                          <p:spTgt spid="2459651">
                                            <p:txEl>
                                              <p:pRg st="7" end="7"/>
                                            </p:txEl>
                                          </p:spTgt>
                                        </p:tgtEl>
                                        <p:attrNameLst>
                                          <p:attrName>ppt_h</p:attrName>
                                        </p:attrNameLst>
                                      </p:cBhvr>
                                      <p:tavLst>
                                        <p:tav tm="0">
                                          <p:val>
                                            <p:strVal val="#ppt_h"/>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17" presetClass="entr" presetSubtype="10" fill="hold" nodeType="clickEffect">
                                  <p:stCondLst>
                                    <p:cond delay="0"/>
                                  </p:stCondLst>
                                  <p:childTnLst>
                                    <p:set>
                                      <p:cBhvr>
                                        <p:cTn id="26" dur="1" fill="hold">
                                          <p:stCondLst>
                                            <p:cond delay="0"/>
                                          </p:stCondLst>
                                        </p:cTn>
                                        <p:tgtEl>
                                          <p:spTgt spid="2459652"/>
                                        </p:tgtEl>
                                        <p:attrNameLst>
                                          <p:attrName>style.visibility</p:attrName>
                                        </p:attrNameLst>
                                      </p:cBhvr>
                                      <p:to>
                                        <p:strVal val="visible"/>
                                      </p:to>
                                    </p:set>
                                    <p:anim calcmode="lin" valueType="num">
                                      <p:cBhvr>
                                        <p:cTn id="27" dur="500" fill="hold"/>
                                        <p:tgtEl>
                                          <p:spTgt spid="2459652"/>
                                        </p:tgtEl>
                                        <p:attrNameLst>
                                          <p:attrName>ppt_w</p:attrName>
                                        </p:attrNameLst>
                                      </p:cBhvr>
                                      <p:tavLst>
                                        <p:tav tm="0">
                                          <p:val>
                                            <p:fltVal val="0"/>
                                          </p:val>
                                        </p:tav>
                                        <p:tav tm="100000">
                                          <p:val>
                                            <p:strVal val="#ppt_w"/>
                                          </p:val>
                                        </p:tav>
                                      </p:tavLst>
                                    </p:anim>
                                    <p:anim calcmode="lin" valueType="num">
                                      <p:cBhvr>
                                        <p:cTn id="28" dur="500" fill="hold"/>
                                        <p:tgtEl>
                                          <p:spTgt spid="2459652"/>
                                        </p:tgtEl>
                                        <p:attrNameLst>
                                          <p:attrName>ppt_h</p:attrName>
                                        </p:attrNameLst>
                                      </p:cBhvr>
                                      <p:tavLst>
                                        <p:tav tm="0">
                                          <p:val>
                                            <p:strVal val="#ppt_h"/>
                                          </p:val>
                                        </p:tav>
                                        <p:tav tm="100000">
                                          <p:val>
                                            <p:strVal val="#ppt_h"/>
                                          </p:val>
                                        </p:tav>
                                      </p:tavLst>
                                    </p:anim>
                                  </p:childTnLst>
                                </p:cTn>
                              </p:par>
                              <p:par>
                                <p:cTn id="29" presetID="17" presetClass="entr" presetSubtype="10" fill="hold" nodeType="withEffect">
                                  <p:stCondLst>
                                    <p:cond delay="0"/>
                                  </p:stCondLst>
                                  <p:childTnLst>
                                    <p:set>
                                      <p:cBhvr>
                                        <p:cTn id="30" dur="1" fill="hold">
                                          <p:stCondLst>
                                            <p:cond delay="0"/>
                                          </p:stCondLst>
                                        </p:cTn>
                                        <p:tgtEl>
                                          <p:spTgt spid="2459666"/>
                                        </p:tgtEl>
                                        <p:attrNameLst>
                                          <p:attrName>style.visibility</p:attrName>
                                        </p:attrNameLst>
                                      </p:cBhvr>
                                      <p:to>
                                        <p:strVal val="visible"/>
                                      </p:to>
                                    </p:set>
                                    <p:anim calcmode="lin" valueType="num">
                                      <p:cBhvr>
                                        <p:cTn id="31" dur="500" fill="hold"/>
                                        <p:tgtEl>
                                          <p:spTgt spid="2459666"/>
                                        </p:tgtEl>
                                        <p:attrNameLst>
                                          <p:attrName>ppt_w</p:attrName>
                                        </p:attrNameLst>
                                      </p:cBhvr>
                                      <p:tavLst>
                                        <p:tav tm="0">
                                          <p:val>
                                            <p:fltVal val="0"/>
                                          </p:val>
                                        </p:tav>
                                        <p:tav tm="100000">
                                          <p:val>
                                            <p:strVal val="#ppt_w"/>
                                          </p:val>
                                        </p:tav>
                                      </p:tavLst>
                                    </p:anim>
                                    <p:anim calcmode="lin" valueType="num">
                                      <p:cBhvr>
                                        <p:cTn id="32" dur="500" fill="hold"/>
                                        <p:tgtEl>
                                          <p:spTgt spid="2459666"/>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nodeType="clickEffect">
                                  <p:stCondLst>
                                    <p:cond delay="0"/>
                                  </p:stCondLst>
                                  <p:childTnLst>
                                    <p:set>
                                      <p:cBhvr>
                                        <p:cTn id="36" dur="1" fill="hold">
                                          <p:stCondLst>
                                            <p:cond delay="0"/>
                                          </p:stCondLst>
                                        </p:cTn>
                                        <p:tgtEl>
                                          <p:spTgt spid="2459691"/>
                                        </p:tgtEl>
                                        <p:attrNameLst>
                                          <p:attrName>style.visibility</p:attrName>
                                        </p:attrNameLst>
                                      </p:cBhvr>
                                      <p:to>
                                        <p:strVal val="visible"/>
                                      </p:to>
                                    </p:set>
                                    <p:anim calcmode="lin" valueType="num">
                                      <p:cBhvr>
                                        <p:cTn id="37" dur="500" fill="hold"/>
                                        <p:tgtEl>
                                          <p:spTgt spid="2459691"/>
                                        </p:tgtEl>
                                        <p:attrNameLst>
                                          <p:attrName>ppt_w</p:attrName>
                                        </p:attrNameLst>
                                      </p:cBhvr>
                                      <p:tavLst>
                                        <p:tav tm="0">
                                          <p:val>
                                            <p:fltVal val="0"/>
                                          </p:val>
                                        </p:tav>
                                        <p:tav tm="100000">
                                          <p:val>
                                            <p:strVal val="#ppt_w"/>
                                          </p:val>
                                        </p:tav>
                                      </p:tavLst>
                                    </p:anim>
                                    <p:anim calcmode="lin" valueType="num">
                                      <p:cBhvr>
                                        <p:cTn id="38" dur="500" fill="hold"/>
                                        <p:tgtEl>
                                          <p:spTgt spid="2459691"/>
                                        </p:tgtEl>
                                        <p:attrNameLst>
                                          <p:attrName>ppt_h</p:attrName>
                                        </p:attrNameLst>
                                      </p:cBhvr>
                                      <p:tavLst>
                                        <p:tav tm="0">
                                          <p:val>
                                            <p:strVal val="#ppt_h"/>
                                          </p:val>
                                        </p:tav>
                                        <p:tav tm="100000">
                                          <p:val>
                                            <p:strVal val="#ppt_h"/>
                                          </p:val>
                                        </p:tav>
                                      </p:tavLst>
                                    </p:anim>
                                  </p:childTnLst>
                                </p:cTn>
                              </p:par>
                              <p:par>
                                <p:cTn id="39" presetID="17" presetClass="entr" presetSubtype="10" fill="hold" nodeType="withEffect">
                                  <p:stCondLst>
                                    <p:cond delay="0"/>
                                  </p:stCondLst>
                                  <p:childTnLst>
                                    <p:set>
                                      <p:cBhvr>
                                        <p:cTn id="40" dur="1" fill="hold">
                                          <p:stCondLst>
                                            <p:cond delay="0"/>
                                          </p:stCondLst>
                                        </p:cTn>
                                        <p:tgtEl>
                                          <p:spTgt spid="2459713"/>
                                        </p:tgtEl>
                                        <p:attrNameLst>
                                          <p:attrName>style.visibility</p:attrName>
                                        </p:attrNameLst>
                                      </p:cBhvr>
                                      <p:to>
                                        <p:strVal val="visible"/>
                                      </p:to>
                                    </p:set>
                                    <p:anim calcmode="lin" valueType="num">
                                      <p:cBhvr>
                                        <p:cTn id="41" dur="500" fill="hold"/>
                                        <p:tgtEl>
                                          <p:spTgt spid="2459713"/>
                                        </p:tgtEl>
                                        <p:attrNameLst>
                                          <p:attrName>ppt_w</p:attrName>
                                        </p:attrNameLst>
                                      </p:cBhvr>
                                      <p:tavLst>
                                        <p:tav tm="0">
                                          <p:val>
                                            <p:fltVal val="0"/>
                                          </p:val>
                                        </p:tav>
                                        <p:tav tm="100000">
                                          <p:val>
                                            <p:strVal val="#ppt_w"/>
                                          </p:val>
                                        </p:tav>
                                      </p:tavLst>
                                    </p:anim>
                                    <p:anim calcmode="lin" valueType="num">
                                      <p:cBhvr>
                                        <p:cTn id="42" dur="500" fill="hold"/>
                                        <p:tgtEl>
                                          <p:spTgt spid="24597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9651"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3" name="幻灯片编号占位符 7"/>
          <p:cNvSpPr>
            <a:spLocks noGrp="1"/>
          </p:cNvSpPr>
          <p:nvPr>
            <p:ph type="sldNum" sz="quarter" idx="12"/>
          </p:nvPr>
        </p:nvSpPr>
        <p:spPr/>
        <p:txBody>
          <a:bodyPr/>
          <a:lstStyle/>
          <a:p>
            <a:pPr>
              <a:defRPr/>
            </a:pPr>
            <a:fld id="{3DDA7E73-B10C-0D42-B2B5-D2EC881CCB1C}" type="slidenum">
              <a:rPr lang="en-US" altLang="zh-CN"/>
              <a:t>126</a:t>
            </a:fld>
            <a:endParaRPr lang="en-US" altLang="zh-CN"/>
          </a:p>
        </p:txBody>
      </p:sp>
      <p:sp>
        <p:nvSpPr>
          <p:cNvPr id="2425858" name="Rectangle 2"/>
          <p:cNvSpPr>
            <a:spLocks noGrp="1" noChangeArrowheads="1"/>
          </p:cNvSpPr>
          <p:nvPr>
            <p:ph type="title"/>
          </p:nvPr>
        </p:nvSpPr>
        <p:spPr/>
        <p:txBody>
          <a:bodyPr/>
          <a:lstStyle/>
          <a:p>
            <a:pPr>
              <a:defRPr/>
            </a:pPr>
            <a:r>
              <a:rPr lang="zh-CN" altLang="en-US" dirty="0">
                <a:latin typeface="宋体" panose="02010600030101010101" pitchFamily="2" charset="-122"/>
              </a:rPr>
              <a:t>第四节</a:t>
            </a:r>
            <a:r>
              <a:rPr lang="en-US" altLang="zh-CN" dirty="0">
                <a:latin typeface="宋体" panose="02010600030101010101" pitchFamily="2" charset="-122"/>
              </a:rPr>
              <a:t> </a:t>
            </a:r>
            <a:r>
              <a:rPr lang="zh-CN" altLang="en-US" dirty="0">
                <a:latin typeface="宋体" panose="02010600030101010101" pitchFamily="2" charset="-122"/>
              </a:rPr>
              <a:t>分销网络优化</a:t>
            </a:r>
          </a:p>
        </p:txBody>
      </p:sp>
      <p:sp>
        <p:nvSpPr>
          <p:cNvPr id="2425859" name="Rectangle 3"/>
          <p:cNvSpPr>
            <a:spLocks noGrp="1" noChangeArrowheads="1"/>
          </p:cNvSpPr>
          <p:nvPr>
            <p:ph type="body" sz="half" idx="1"/>
          </p:nvPr>
        </p:nvSpPr>
        <p:spPr>
          <a:xfrm>
            <a:off x="263611" y="731837"/>
            <a:ext cx="4752975" cy="5334000"/>
          </a:xfrm>
        </p:spPr>
        <p:txBody>
          <a:bodyPr/>
          <a:lstStyle/>
          <a:p>
            <a:pPr marL="495300" indent="-495300">
              <a:buFontTx/>
              <a:buNone/>
              <a:defRPr/>
            </a:pPr>
            <a:r>
              <a:rPr lang="zh-CN" altLang="en-US" dirty="0">
                <a:solidFill>
                  <a:srgbClr val="FF3300"/>
                </a:solidFill>
              </a:rPr>
              <a:t>一、单一设施选址</a:t>
            </a:r>
            <a:endParaRPr lang="en-US" altLang="zh-CN" dirty="0">
              <a:solidFill>
                <a:srgbClr val="FF3300"/>
              </a:solidFill>
            </a:endParaRPr>
          </a:p>
          <a:p>
            <a:pPr marL="495300" indent="-495300">
              <a:buFontTx/>
              <a:buNone/>
              <a:defRPr/>
            </a:pPr>
            <a:r>
              <a:rPr lang="en-US" altLang="zh-CN" sz="2400" dirty="0"/>
              <a:t>1</a:t>
            </a:r>
            <a:r>
              <a:rPr lang="en-US" sz="2400" dirty="0"/>
              <a:t>. </a:t>
            </a:r>
            <a:r>
              <a:rPr lang="en-US" altLang="zh-CN" sz="2400" dirty="0"/>
              <a:t> </a:t>
            </a:r>
            <a:r>
              <a:rPr lang="en-US" sz="2400" dirty="0" err="1"/>
              <a:t>中心选址法</a:t>
            </a:r>
            <a:endParaRPr lang="en-US" altLang="zh-CN" sz="2400" dirty="0"/>
          </a:p>
          <a:p>
            <a:pPr marL="495300" indent="-495300">
              <a:buFontTx/>
              <a:buNone/>
              <a:defRPr/>
            </a:pPr>
            <a:r>
              <a:rPr lang="en-US" altLang="zh-CN" sz="2400" dirty="0"/>
              <a:t>2.  </a:t>
            </a:r>
            <a:r>
              <a:rPr lang="zh-CN" altLang="en-US" sz="2400" dirty="0"/>
              <a:t>重心法选址</a:t>
            </a:r>
            <a:endParaRPr lang="en-US" altLang="zh-CN" sz="2400" dirty="0"/>
          </a:p>
          <a:p>
            <a:pPr marL="495300" indent="-495300">
              <a:buFontTx/>
              <a:buNone/>
              <a:defRPr/>
            </a:pPr>
            <a:endParaRPr lang="zh-CN" altLang="en-US" dirty="0"/>
          </a:p>
        </p:txBody>
      </p:sp>
      <p:graphicFrame>
        <p:nvGraphicFramePr>
          <p:cNvPr id="2425860" name="Group 4"/>
          <p:cNvGraphicFramePr>
            <a:graphicFrameLocks noGrp="1"/>
          </p:cNvGraphicFramePr>
          <p:nvPr>
            <p:ph sz="quarter" idx="2"/>
          </p:nvPr>
        </p:nvGraphicFramePr>
        <p:xfrm>
          <a:off x="468313" y="2423071"/>
          <a:ext cx="3240087" cy="2647950"/>
        </p:xfrm>
        <a:graphic>
          <a:graphicData uri="http://schemas.openxmlformats.org/drawingml/2006/table">
            <a:tbl>
              <a:tblPr/>
              <a:tblGrid>
                <a:gridCol w="509587">
                  <a:extLst>
                    <a:ext uri="{9D8B030D-6E8A-4147-A177-3AD203B41FA5}">
                      <a16:colId xmlns:a16="http://schemas.microsoft.com/office/drawing/2014/main" val="20000"/>
                    </a:ext>
                  </a:extLst>
                </a:gridCol>
                <a:gridCol w="390525">
                  <a:extLst>
                    <a:ext uri="{9D8B030D-6E8A-4147-A177-3AD203B41FA5}">
                      <a16:colId xmlns:a16="http://schemas.microsoft.com/office/drawing/2014/main" val="20001"/>
                    </a:ext>
                  </a:extLst>
                </a:gridCol>
                <a:gridCol w="388938">
                  <a:extLst>
                    <a:ext uri="{9D8B030D-6E8A-4147-A177-3AD203B41FA5}">
                      <a16:colId xmlns:a16="http://schemas.microsoft.com/office/drawing/2014/main" val="20002"/>
                    </a:ext>
                  </a:extLst>
                </a:gridCol>
                <a:gridCol w="392112">
                  <a:extLst>
                    <a:ext uri="{9D8B030D-6E8A-4147-A177-3AD203B41FA5}">
                      <a16:colId xmlns:a16="http://schemas.microsoft.com/office/drawing/2014/main" val="20003"/>
                    </a:ext>
                  </a:extLst>
                </a:gridCol>
                <a:gridCol w="388938">
                  <a:extLst>
                    <a:ext uri="{9D8B030D-6E8A-4147-A177-3AD203B41FA5}">
                      <a16:colId xmlns:a16="http://schemas.microsoft.com/office/drawing/2014/main" val="20004"/>
                    </a:ext>
                  </a:extLst>
                </a:gridCol>
                <a:gridCol w="385762">
                  <a:extLst>
                    <a:ext uri="{9D8B030D-6E8A-4147-A177-3AD203B41FA5}">
                      <a16:colId xmlns:a16="http://schemas.microsoft.com/office/drawing/2014/main" val="20005"/>
                    </a:ext>
                  </a:extLst>
                </a:gridCol>
                <a:gridCol w="393700">
                  <a:extLst>
                    <a:ext uri="{9D8B030D-6E8A-4147-A177-3AD203B41FA5}">
                      <a16:colId xmlns:a16="http://schemas.microsoft.com/office/drawing/2014/main" val="20006"/>
                    </a:ext>
                  </a:extLst>
                </a:gridCol>
                <a:gridCol w="390525">
                  <a:extLst>
                    <a:ext uri="{9D8B030D-6E8A-4147-A177-3AD203B41FA5}">
                      <a16:colId xmlns:a16="http://schemas.microsoft.com/office/drawing/2014/main" val="20007"/>
                    </a:ext>
                  </a:extLst>
                </a:gridCol>
              </a:tblGrid>
              <a:tr h="475528">
                <a:tc>
                  <a:txBody>
                    <a:bodyPr/>
                    <a:lstStyle/>
                    <a:p>
                      <a:pPr marL="0" marR="0" lvl="0" indent="0" algn="l" defTabSz="914400" rtl="0" eaLnBrk="1" fontAlgn="base" latinLnBrk="0" hangingPunct="1">
                        <a:lnSpc>
                          <a:spcPct val="70000"/>
                        </a:lnSpc>
                        <a:spcBef>
                          <a:spcPct val="0"/>
                        </a:spcBef>
                        <a:spcAft>
                          <a:spcPct val="0"/>
                        </a:spcAft>
                        <a:buClrTx/>
                        <a:buSzTx/>
                        <a:buFontTx/>
                        <a:buNone/>
                      </a:pPr>
                      <a:r>
                        <a:rPr kumimoji="1" lang="en-US" altLang="zh-CN" sz="18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  v</a:t>
                      </a:r>
                      <a:r>
                        <a:rPr kumimoji="1" lang="en-US" altLang="zh-CN" sz="18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j</a:t>
                      </a:r>
                      <a:endPar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p>
                      <a:pPr marL="0" marR="0" lvl="0" indent="0" algn="l" defTabSz="914400" rtl="0" eaLnBrk="0" fontAlgn="base" latinLnBrk="0" hangingPunct="0">
                        <a:lnSpc>
                          <a:spcPct val="70000"/>
                        </a:lnSpc>
                        <a:spcBef>
                          <a:spcPct val="0"/>
                        </a:spcBef>
                        <a:spcAft>
                          <a:spcPct val="0"/>
                        </a:spcAft>
                        <a:buClrTx/>
                        <a:buSzTx/>
                        <a:buFontTx/>
                        <a:buNone/>
                      </a:pPr>
                      <a:r>
                        <a:rPr kumimoji="1" lang="en-US" altLang="zh-CN" sz="18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v</a:t>
                      </a:r>
                      <a:r>
                        <a:rPr kumimoji="1" lang="en-US" altLang="zh-CN" sz="18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i</a:t>
                      </a:r>
                      <a:endPar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T="45724" marB="45724"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A</a:t>
                      </a:r>
                    </a:p>
                  </a:txBody>
                  <a:tcPr marT="45724" marB="45724" anchor="ctr" horzOverflow="overflow">
                    <a:lnL w="12700" cap="flat" cmpd="sng" algn="ctr">
                      <a:solidFill>
                        <a:srgbClr val="000000"/>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B</a:t>
                      </a:r>
                    </a:p>
                  </a:txBody>
                  <a:tcPr marT="45724" marB="45724"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C</a:t>
                      </a:r>
                    </a:p>
                  </a:txBody>
                  <a:tcPr marT="45724" marB="45724"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D</a:t>
                      </a:r>
                    </a:p>
                  </a:txBody>
                  <a:tcPr marT="45724" marB="45724"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E</a:t>
                      </a:r>
                    </a:p>
                  </a:txBody>
                  <a:tcPr marT="45724" marB="45724"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F</a:t>
                      </a:r>
                    </a:p>
                  </a:txBody>
                  <a:tcPr marT="45724" marB="45724"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G</a:t>
                      </a:r>
                    </a:p>
                  </a:txBody>
                  <a:tcPr marT="45724" marB="45724" anchor="ctr"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A</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2" marB="18002"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solidFill>
                      <a:srgbClr val="53FFD2"/>
                    </a:solidFill>
                  </a:tcPr>
                </a:tc>
                <a:extLst>
                  <a:ext uri="{0D108BD9-81ED-4DB2-BD59-A6C34878D82A}">
                    <a16:rowId xmlns:a16="http://schemas.microsoft.com/office/drawing/2014/main" val="10001"/>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B</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4</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53FFD2"/>
                    </a:solidFill>
                  </a:tcPr>
                </a:tc>
                <a:extLst>
                  <a:ext uri="{0D108BD9-81ED-4DB2-BD59-A6C34878D82A}">
                    <a16:rowId xmlns:a16="http://schemas.microsoft.com/office/drawing/2014/main" val="10002"/>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C</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6</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53FFD2"/>
                    </a:solidFill>
                  </a:tcPr>
                </a:tc>
                <a:extLst>
                  <a:ext uri="{0D108BD9-81ED-4DB2-BD59-A6C34878D82A}">
                    <a16:rowId xmlns:a16="http://schemas.microsoft.com/office/drawing/2014/main" val="10003"/>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D</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53FFD2"/>
                    </a:solidFill>
                  </a:tcPr>
                </a:tc>
                <a:extLst>
                  <a:ext uri="{0D108BD9-81ED-4DB2-BD59-A6C34878D82A}">
                    <a16:rowId xmlns:a16="http://schemas.microsoft.com/office/drawing/2014/main" val="10004"/>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E</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4</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6</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53FFD2"/>
                    </a:solidFill>
                  </a:tcPr>
                </a:tc>
                <a:extLst>
                  <a:ext uri="{0D108BD9-81ED-4DB2-BD59-A6C34878D82A}">
                    <a16:rowId xmlns:a16="http://schemas.microsoft.com/office/drawing/2014/main" val="10005"/>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F</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a:noFill/>
                    </a:lnR>
                    <a:lnT>
                      <a:noFill/>
                    </a:lnT>
                    <a:lnB>
                      <a:noFill/>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53FFD2"/>
                    </a:solidFill>
                  </a:tcPr>
                </a:tc>
                <a:extLst>
                  <a:ext uri="{0D108BD9-81ED-4DB2-BD59-A6C34878D82A}">
                    <a16:rowId xmlns:a16="http://schemas.microsoft.com/office/drawing/2014/main" val="10006"/>
                  </a:ext>
                </a:extLst>
              </a:tr>
              <a:tr h="310346">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G</a:t>
                      </a:r>
                    </a:p>
                  </a:txBody>
                  <a:tcPr marL="18000" marR="18000" marT="18002" marB="18002" anchor="ctr" horzOverflow="overflow">
                    <a:lnL w="2857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2" marB="18002"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2" marB="18002" anchor="ctr"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53FFD2"/>
                    </a:solidFill>
                  </a:tcPr>
                </a:tc>
                <a:extLst>
                  <a:ext uri="{0D108BD9-81ED-4DB2-BD59-A6C34878D82A}">
                    <a16:rowId xmlns:a16="http://schemas.microsoft.com/office/drawing/2014/main" val="10007"/>
                  </a:ext>
                </a:extLst>
              </a:tr>
            </a:tbl>
          </a:graphicData>
        </a:graphic>
      </p:graphicFrame>
      <p:grpSp>
        <p:nvGrpSpPr>
          <p:cNvPr id="2425932" name="Group 76"/>
          <p:cNvGrpSpPr>
            <a:grpSpLocks noChangeAspect="1"/>
          </p:cNvGrpSpPr>
          <p:nvPr/>
        </p:nvGrpSpPr>
        <p:grpSpPr bwMode="auto">
          <a:xfrm>
            <a:off x="4356100" y="692696"/>
            <a:ext cx="4167188" cy="1584325"/>
            <a:chOff x="1554" y="1134"/>
            <a:chExt cx="6120" cy="2496"/>
          </a:xfrm>
        </p:grpSpPr>
        <p:sp>
          <p:nvSpPr>
            <p:cNvPr id="71867" name="AutoShape 77"/>
            <p:cNvSpPr>
              <a:spLocks noChangeAspect="1" noChangeArrowheads="1"/>
            </p:cNvSpPr>
            <p:nvPr/>
          </p:nvSpPr>
          <p:spPr bwMode="auto">
            <a:xfrm>
              <a:off x="1554" y="1134"/>
              <a:ext cx="6120" cy="2496"/>
            </a:xfrm>
            <a:prstGeom prst="rect">
              <a:avLst/>
            </a:prstGeom>
            <a:noFill/>
            <a:ln>
              <a:noFill/>
            </a:ln>
          </p:spPr>
          <p:txBody>
            <a:bodyPr/>
            <a:lstStyle/>
            <a:p>
              <a:endParaRPr lang="zh-CN" altLang="en-US"/>
            </a:p>
          </p:txBody>
        </p:sp>
        <p:sp>
          <p:nvSpPr>
            <p:cNvPr id="2425934" name="Oval 78" descr="70%"/>
            <p:cNvSpPr>
              <a:spLocks noChangeArrowheads="1"/>
            </p:cNvSpPr>
            <p:nvPr/>
          </p:nvSpPr>
          <p:spPr bwMode="auto">
            <a:xfrm>
              <a:off x="1554" y="2069"/>
              <a:ext cx="319"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A</a:t>
              </a:r>
              <a:endParaRPr lang="en-US" altLang="zh-CN" sz="1400" b="1">
                <a:ea typeface="黑体" panose="02010609060101010101" charset="-122"/>
                <a:cs typeface="黑体" panose="02010609060101010101" charset="-122"/>
              </a:endParaRPr>
            </a:p>
          </p:txBody>
        </p:sp>
        <p:sp>
          <p:nvSpPr>
            <p:cNvPr id="2425935" name="Oval 79" descr="70%"/>
            <p:cNvSpPr>
              <a:spLocks noChangeArrowheads="1"/>
            </p:cNvSpPr>
            <p:nvPr/>
          </p:nvSpPr>
          <p:spPr bwMode="auto">
            <a:xfrm>
              <a:off x="3074" y="1999"/>
              <a:ext cx="319"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B</a:t>
              </a:r>
              <a:endParaRPr lang="en-US" altLang="zh-CN" sz="1400" b="1">
                <a:ea typeface="黑体" panose="02010609060101010101" charset="-122"/>
                <a:cs typeface="黑体" panose="02010609060101010101" charset="-122"/>
              </a:endParaRPr>
            </a:p>
          </p:txBody>
        </p:sp>
        <p:sp>
          <p:nvSpPr>
            <p:cNvPr id="2425936" name="Oval 80" descr="70%"/>
            <p:cNvSpPr>
              <a:spLocks noChangeArrowheads="1"/>
            </p:cNvSpPr>
            <p:nvPr/>
          </p:nvSpPr>
          <p:spPr bwMode="auto">
            <a:xfrm>
              <a:off x="3058" y="3300"/>
              <a:ext cx="317"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C</a:t>
              </a:r>
              <a:endParaRPr lang="en-US" altLang="zh-CN" sz="1400" b="1">
                <a:ea typeface="黑体" panose="02010609060101010101" charset="-122"/>
                <a:cs typeface="黑体" panose="02010609060101010101" charset="-122"/>
              </a:endParaRPr>
            </a:p>
          </p:txBody>
        </p:sp>
        <p:sp>
          <p:nvSpPr>
            <p:cNvPr id="2425937" name="Oval 81" descr="70%"/>
            <p:cNvSpPr>
              <a:spLocks noChangeArrowheads="1"/>
            </p:cNvSpPr>
            <p:nvPr/>
          </p:nvSpPr>
          <p:spPr bwMode="auto">
            <a:xfrm>
              <a:off x="4312" y="1134"/>
              <a:ext cx="319"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D</a:t>
              </a:r>
              <a:endParaRPr lang="en-US" altLang="zh-CN" sz="1400" b="1">
                <a:ea typeface="黑体" panose="02010609060101010101" charset="-122"/>
                <a:cs typeface="黑体" panose="02010609060101010101" charset="-122"/>
              </a:endParaRPr>
            </a:p>
          </p:txBody>
        </p:sp>
        <p:sp>
          <p:nvSpPr>
            <p:cNvPr id="2425938" name="Oval 82" descr="70%"/>
            <p:cNvSpPr>
              <a:spLocks noChangeArrowheads="1"/>
            </p:cNvSpPr>
            <p:nvPr/>
          </p:nvSpPr>
          <p:spPr bwMode="auto">
            <a:xfrm>
              <a:off x="5002" y="2069"/>
              <a:ext cx="317"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E</a:t>
              </a:r>
              <a:endParaRPr lang="en-US" altLang="zh-CN" sz="1400" b="1">
                <a:ea typeface="黑体" panose="02010609060101010101" charset="-122"/>
                <a:cs typeface="黑体" panose="02010609060101010101" charset="-122"/>
              </a:endParaRPr>
            </a:p>
          </p:txBody>
        </p:sp>
        <p:sp>
          <p:nvSpPr>
            <p:cNvPr id="2425939" name="Oval 83" descr="70%"/>
            <p:cNvSpPr>
              <a:spLocks noChangeArrowheads="1"/>
            </p:cNvSpPr>
            <p:nvPr/>
          </p:nvSpPr>
          <p:spPr bwMode="auto">
            <a:xfrm>
              <a:off x="5851" y="3317"/>
              <a:ext cx="317"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F</a:t>
              </a:r>
              <a:endParaRPr lang="en-US" altLang="zh-CN" sz="1400" b="1">
                <a:ea typeface="黑体" panose="02010609060101010101" charset="-122"/>
                <a:cs typeface="黑体" panose="02010609060101010101" charset="-122"/>
              </a:endParaRPr>
            </a:p>
          </p:txBody>
        </p:sp>
        <p:sp>
          <p:nvSpPr>
            <p:cNvPr id="2425940" name="Oval 84" descr="70%"/>
            <p:cNvSpPr>
              <a:spLocks noChangeArrowheads="1"/>
            </p:cNvSpPr>
            <p:nvPr/>
          </p:nvSpPr>
          <p:spPr bwMode="auto">
            <a:xfrm>
              <a:off x="7175" y="2069"/>
              <a:ext cx="319" cy="313"/>
            </a:xfrm>
            <a:prstGeom prst="ellipse">
              <a:avLst/>
            </a:prstGeom>
            <a:noFill/>
            <a:ln w="9525">
              <a:solidFill>
                <a:srgbClr val="000000"/>
              </a:solidFill>
              <a:round/>
            </a:ln>
            <a:effectLst/>
          </p:spPr>
          <p:txBody>
            <a:bodyPr lIns="0" tIns="0" rIns="0" bIns="0" anchor="ctr"/>
            <a:lstStyle/>
            <a:p>
              <a:pPr marL="342900" indent="-342900">
                <a:defRPr/>
              </a:pPr>
              <a:r>
                <a:rPr lang="en-US" altLang="zh-CN" sz="1400" b="1"/>
                <a:t>G</a:t>
              </a:r>
              <a:endParaRPr lang="en-US" altLang="zh-CN" sz="1400" b="1">
                <a:ea typeface="黑体" panose="02010609060101010101" charset="-122"/>
                <a:cs typeface="黑体" panose="02010609060101010101" charset="-122"/>
              </a:endParaRPr>
            </a:p>
          </p:txBody>
        </p:sp>
        <p:sp>
          <p:nvSpPr>
            <p:cNvPr id="2425941" name="Line 85"/>
            <p:cNvSpPr>
              <a:spLocks noChangeShapeType="1"/>
            </p:cNvSpPr>
            <p:nvPr/>
          </p:nvSpPr>
          <p:spPr bwMode="auto">
            <a:xfrm>
              <a:off x="1962" y="2227"/>
              <a:ext cx="1061" cy="0"/>
            </a:xfrm>
            <a:prstGeom prst="line">
              <a:avLst/>
            </a:prstGeom>
            <a:noFill/>
            <a:ln w="9525">
              <a:solidFill>
                <a:srgbClr val="000000"/>
              </a:solidFill>
              <a:round/>
            </a:ln>
            <a:effectLst/>
          </p:spPr>
          <p:txBody>
            <a:bodyPr/>
            <a:lstStyle/>
            <a:p>
              <a:pPr>
                <a:defRPr/>
              </a:pPr>
              <a:endParaRPr lang="zh-CN" altLang="en-US"/>
            </a:p>
          </p:txBody>
        </p:sp>
        <p:sp>
          <p:nvSpPr>
            <p:cNvPr id="2425942" name="Line 86"/>
            <p:cNvSpPr>
              <a:spLocks noChangeShapeType="1"/>
            </p:cNvSpPr>
            <p:nvPr/>
          </p:nvSpPr>
          <p:spPr bwMode="auto">
            <a:xfrm>
              <a:off x="3482" y="2227"/>
              <a:ext cx="1483" cy="0"/>
            </a:xfrm>
            <a:prstGeom prst="line">
              <a:avLst/>
            </a:prstGeom>
            <a:noFill/>
            <a:ln w="9525">
              <a:solidFill>
                <a:srgbClr val="000000"/>
              </a:solidFill>
              <a:round/>
            </a:ln>
            <a:effectLst/>
          </p:spPr>
          <p:txBody>
            <a:bodyPr/>
            <a:lstStyle/>
            <a:p>
              <a:pPr>
                <a:defRPr/>
              </a:pPr>
              <a:endParaRPr lang="zh-CN" altLang="en-US"/>
            </a:p>
          </p:txBody>
        </p:sp>
        <p:sp>
          <p:nvSpPr>
            <p:cNvPr id="2425943" name="Line 87"/>
            <p:cNvSpPr>
              <a:spLocks noChangeShapeType="1"/>
            </p:cNvSpPr>
            <p:nvPr/>
          </p:nvSpPr>
          <p:spPr bwMode="auto">
            <a:xfrm>
              <a:off x="5354" y="2227"/>
              <a:ext cx="1697" cy="0"/>
            </a:xfrm>
            <a:prstGeom prst="line">
              <a:avLst/>
            </a:prstGeom>
            <a:noFill/>
            <a:ln w="9525">
              <a:solidFill>
                <a:srgbClr val="000000"/>
              </a:solidFill>
              <a:round/>
            </a:ln>
            <a:effectLst/>
          </p:spPr>
          <p:txBody>
            <a:bodyPr/>
            <a:lstStyle/>
            <a:p>
              <a:pPr>
                <a:defRPr/>
              </a:pPr>
              <a:endParaRPr lang="zh-CN" altLang="en-US"/>
            </a:p>
          </p:txBody>
        </p:sp>
        <p:sp>
          <p:nvSpPr>
            <p:cNvPr id="2425944" name="Line 88"/>
            <p:cNvSpPr>
              <a:spLocks noChangeShapeType="1"/>
            </p:cNvSpPr>
            <p:nvPr/>
          </p:nvSpPr>
          <p:spPr bwMode="auto">
            <a:xfrm>
              <a:off x="1873" y="2382"/>
              <a:ext cx="1166" cy="935"/>
            </a:xfrm>
            <a:prstGeom prst="line">
              <a:avLst/>
            </a:prstGeom>
            <a:noFill/>
            <a:ln w="9525">
              <a:solidFill>
                <a:srgbClr val="000000"/>
              </a:solidFill>
              <a:round/>
            </a:ln>
            <a:effectLst/>
          </p:spPr>
          <p:txBody>
            <a:bodyPr/>
            <a:lstStyle/>
            <a:p>
              <a:pPr>
                <a:defRPr/>
              </a:pPr>
              <a:endParaRPr lang="zh-CN" altLang="en-US"/>
            </a:p>
          </p:txBody>
        </p:sp>
        <p:sp>
          <p:nvSpPr>
            <p:cNvPr id="2425945" name="Line 89"/>
            <p:cNvSpPr>
              <a:spLocks noChangeShapeType="1"/>
            </p:cNvSpPr>
            <p:nvPr/>
          </p:nvSpPr>
          <p:spPr bwMode="auto">
            <a:xfrm>
              <a:off x="3216" y="2312"/>
              <a:ext cx="0" cy="988"/>
            </a:xfrm>
            <a:prstGeom prst="line">
              <a:avLst/>
            </a:prstGeom>
            <a:noFill/>
            <a:ln w="9525">
              <a:solidFill>
                <a:srgbClr val="000000"/>
              </a:solidFill>
              <a:round/>
            </a:ln>
            <a:effectLst/>
          </p:spPr>
          <p:txBody>
            <a:bodyPr/>
            <a:lstStyle/>
            <a:p>
              <a:pPr>
                <a:defRPr/>
              </a:pPr>
              <a:endParaRPr lang="zh-CN" altLang="en-US"/>
            </a:p>
          </p:txBody>
        </p:sp>
        <p:sp>
          <p:nvSpPr>
            <p:cNvPr id="2425946" name="Line 90"/>
            <p:cNvSpPr>
              <a:spLocks noChangeShapeType="1"/>
            </p:cNvSpPr>
            <p:nvPr/>
          </p:nvSpPr>
          <p:spPr bwMode="auto">
            <a:xfrm flipV="1">
              <a:off x="3410" y="2329"/>
              <a:ext cx="1592" cy="1040"/>
            </a:xfrm>
            <a:prstGeom prst="line">
              <a:avLst/>
            </a:prstGeom>
            <a:noFill/>
            <a:ln w="9525">
              <a:solidFill>
                <a:srgbClr val="000000"/>
              </a:solidFill>
              <a:round/>
            </a:ln>
            <a:effectLst/>
          </p:spPr>
          <p:txBody>
            <a:bodyPr/>
            <a:lstStyle/>
            <a:p>
              <a:pPr>
                <a:defRPr/>
              </a:pPr>
              <a:endParaRPr lang="zh-CN" altLang="en-US"/>
            </a:p>
          </p:txBody>
        </p:sp>
        <p:sp>
          <p:nvSpPr>
            <p:cNvPr id="2425947" name="Line 91"/>
            <p:cNvSpPr>
              <a:spLocks noChangeShapeType="1"/>
            </p:cNvSpPr>
            <p:nvPr/>
          </p:nvSpPr>
          <p:spPr bwMode="auto">
            <a:xfrm flipV="1">
              <a:off x="3305" y="1359"/>
              <a:ext cx="956" cy="623"/>
            </a:xfrm>
            <a:prstGeom prst="line">
              <a:avLst/>
            </a:prstGeom>
            <a:noFill/>
            <a:ln w="9525">
              <a:solidFill>
                <a:srgbClr val="000000"/>
              </a:solidFill>
              <a:round/>
            </a:ln>
            <a:effectLst/>
          </p:spPr>
          <p:txBody>
            <a:bodyPr/>
            <a:lstStyle/>
            <a:p>
              <a:pPr>
                <a:defRPr/>
              </a:pPr>
              <a:endParaRPr lang="zh-CN" altLang="en-US"/>
            </a:p>
          </p:txBody>
        </p:sp>
        <p:sp>
          <p:nvSpPr>
            <p:cNvPr id="2425948" name="Line 92"/>
            <p:cNvSpPr>
              <a:spLocks noChangeShapeType="1"/>
            </p:cNvSpPr>
            <p:nvPr/>
          </p:nvSpPr>
          <p:spPr bwMode="auto">
            <a:xfrm>
              <a:off x="4664" y="1342"/>
              <a:ext cx="427" cy="728"/>
            </a:xfrm>
            <a:prstGeom prst="line">
              <a:avLst/>
            </a:prstGeom>
            <a:noFill/>
            <a:ln w="9525">
              <a:solidFill>
                <a:srgbClr val="000000"/>
              </a:solidFill>
              <a:round/>
            </a:ln>
            <a:effectLst/>
          </p:spPr>
          <p:txBody>
            <a:bodyPr/>
            <a:lstStyle/>
            <a:p>
              <a:pPr>
                <a:defRPr/>
              </a:pPr>
              <a:endParaRPr lang="zh-CN" altLang="en-US"/>
            </a:p>
          </p:txBody>
        </p:sp>
        <p:sp>
          <p:nvSpPr>
            <p:cNvPr id="2425949" name="Line 93"/>
            <p:cNvSpPr>
              <a:spLocks noChangeShapeType="1"/>
            </p:cNvSpPr>
            <p:nvPr/>
          </p:nvSpPr>
          <p:spPr bwMode="auto">
            <a:xfrm>
              <a:off x="4736" y="1239"/>
              <a:ext cx="2397" cy="830"/>
            </a:xfrm>
            <a:prstGeom prst="line">
              <a:avLst/>
            </a:prstGeom>
            <a:noFill/>
            <a:ln w="9525">
              <a:solidFill>
                <a:srgbClr val="000000"/>
              </a:solidFill>
              <a:round/>
            </a:ln>
            <a:effectLst/>
          </p:spPr>
          <p:txBody>
            <a:bodyPr/>
            <a:lstStyle/>
            <a:p>
              <a:pPr>
                <a:defRPr/>
              </a:pPr>
              <a:endParaRPr lang="zh-CN" altLang="en-US"/>
            </a:p>
          </p:txBody>
        </p:sp>
        <p:sp>
          <p:nvSpPr>
            <p:cNvPr id="2425950" name="Line 94"/>
            <p:cNvSpPr>
              <a:spLocks noChangeShapeType="1"/>
            </p:cNvSpPr>
            <p:nvPr/>
          </p:nvSpPr>
          <p:spPr bwMode="auto">
            <a:xfrm>
              <a:off x="5268" y="2382"/>
              <a:ext cx="634" cy="833"/>
            </a:xfrm>
            <a:prstGeom prst="line">
              <a:avLst/>
            </a:prstGeom>
            <a:noFill/>
            <a:ln w="9525">
              <a:solidFill>
                <a:srgbClr val="000000"/>
              </a:solidFill>
              <a:round/>
            </a:ln>
            <a:effectLst/>
          </p:spPr>
          <p:txBody>
            <a:bodyPr/>
            <a:lstStyle/>
            <a:p>
              <a:pPr>
                <a:defRPr/>
              </a:pPr>
              <a:endParaRPr lang="zh-CN" altLang="en-US"/>
            </a:p>
          </p:txBody>
        </p:sp>
        <p:sp>
          <p:nvSpPr>
            <p:cNvPr id="2425951" name="Line 95"/>
            <p:cNvSpPr>
              <a:spLocks noChangeShapeType="1"/>
            </p:cNvSpPr>
            <p:nvPr/>
          </p:nvSpPr>
          <p:spPr bwMode="auto">
            <a:xfrm>
              <a:off x="3463" y="3525"/>
              <a:ext cx="2227" cy="0"/>
            </a:xfrm>
            <a:prstGeom prst="line">
              <a:avLst/>
            </a:prstGeom>
            <a:noFill/>
            <a:ln w="9525">
              <a:solidFill>
                <a:srgbClr val="000000"/>
              </a:solidFill>
              <a:round/>
            </a:ln>
            <a:effectLst/>
          </p:spPr>
          <p:txBody>
            <a:bodyPr/>
            <a:lstStyle/>
            <a:p>
              <a:pPr>
                <a:defRPr/>
              </a:pPr>
              <a:endParaRPr lang="zh-CN" altLang="en-US"/>
            </a:p>
          </p:txBody>
        </p:sp>
        <p:sp>
          <p:nvSpPr>
            <p:cNvPr id="2425952" name="Line 96"/>
            <p:cNvSpPr>
              <a:spLocks noChangeShapeType="1"/>
            </p:cNvSpPr>
            <p:nvPr/>
          </p:nvSpPr>
          <p:spPr bwMode="auto">
            <a:xfrm flipV="1">
              <a:off x="6222" y="2382"/>
              <a:ext cx="954" cy="935"/>
            </a:xfrm>
            <a:prstGeom prst="line">
              <a:avLst/>
            </a:prstGeom>
            <a:noFill/>
            <a:ln w="9525">
              <a:solidFill>
                <a:srgbClr val="000000"/>
              </a:solidFill>
              <a:round/>
            </a:ln>
            <a:effectLst/>
          </p:spPr>
          <p:txBody>
            <a:bodyPr/>
            <a:lstStyle/>
            <a:p>
              <a:pPr>
                <a:defRPr/>
              </a:pPr>
              <a:endParaRPr lang="zh-CN" altLang="en-US"/>
            </a:p>
          </p:txBody>
        </p:sp>
        <p:sp>
          <p:nvSpPr>
            <p:cNvPr id="2425953" name="Text Box 97" descr="70%"/>
            <p:cNvSpPr txBox="1">
              <a:spLocks noChangeArrowheads="1"/>
            </p:cNvSpPr>
            <p:nvPr/>
          </p:nvSpPr>
          <p:spPr bwMode="auto">
            <a:xfrm>
              <a:off x="2251" y="2027"/>
              <a:ext cx="532" cy="213"/>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3</a:t>
              </a:r>
              <a:endParaRPr lang="en-US" altLang="zh-CN" sz="1400" b="1">
                <a:ea typeface="黑体" panose="02010609060101010101" charset="-122"/>
                <a:cs typeface="黑体" panose="02010609060101010101" charset="-122"/>
              </a:endParaRPr>
            </a:p>
          </p:txBody>
        </p:sp>
        <p:sp>
          <p:nvSpPr>
            <p:cNvPr id="2425954" name="Text Box 98" descr="70%"/>
            <p:cNvSpPr txBox="1">
              <a:spLocks noChangeArrowheads="1"/>
            </p:cNvSpPr>
            <p:nvPr/>
          </p:nvSpPr>
          <p:spPr bwMode="auto">
            <a:xfrm>
              <a:off x="1873" y="2797"/>
              <a:ext cx="532"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5</a:t>
              </a:r>
              <a:endParaRPr lang="en-US" altLang="zh-CN" sz="1400" b="1">
                <a:ea typeface="黑体" panose="02010609060101010101" charset="-122"/>
                <a:cs typeface="黑体" panose="02010609060101010101" charset="-122"/>
              </a:endParaRPr>
            </a:p>
          </p:txBody>
        </p:sp>
        <p:sp>
          <p:nvSpPr>
            <p:cNvPr id="2425955" name="Text Box 99" descr="70%"/>
            <p:cNvSpPr txBox="1">
              <a:spLocks noChangeArrowheads="1"/>
            </p:cNvSpPr>
            <p:nvPr/>
          </p:nvSpPr>
          <p:spPr bwMode="auto">
            <a:xfrm>
              <a:off x="3128" y="2590"/>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3</a:t>
              </a:r>
              <a:endParaRPr lang="en-US" altLang="zh-CN" sz="1400" b="1">
                <a:ea typeface="黑体" panose="02010609060101010101" charset="-122"/>
                <a:cs typeface="黑体" panose="02010609060101010101" charset="-122"/>
              </a:endParaRPr>
            </a:p>
          </p:txBody>
        </p:sp>
        <p:sp>
          <p:nvSpPr>
            <p:cNvPr id="2425956" name="Text Box 100" descr="70%"/>
            <p:cNvSpPr txBox="1">
              <a:spLocks noChangeArrowheads="1"/>
            </p:cNvSpPr>
            <p:nvPr/>
          </p:nvSpPr>
          <p:spPr bwMode="auto">
            <a:xfrm>
              <a:off x="3447" y="1519"/>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2</a:t>
              </a:r>
              <a:endParaRPr lang="en-US" altLang="zh-CN" sz="1400" b="1">
                <a:ea typeface="黑体" panose="02010609060101010101" charset="-122"/>
                <a:cs typeface="黑体" panose="02010609060101010101" charset="-122"/>
              </a:endParaRPr>
            </a:p>
          </p:txBody>
        </p:sp>
        <p:sp>
          <p:nvSpPr>
            <p:cNvPr id="2425957" name="Text Box 101" descr="70%"/>
            <p:cNvSpPr txBox="1">
              <a:spLocks noChangeArrowheads="1"/>
            </p:cNvSpPr>
            <p:nvPr/>
          </p:nvSpPr>
          <p:spPr bwMode="auto">
            <a:xfrm>
              <a:off x="6058" y="1344"/>
              <a:ext cx="532"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7</a:t>
              </a:r>
              <a:endParaRPr lang="en-US" altLang="zh-CN" sz="1400" b="1">
                <a:ea typeface="黑体" panose="02010609060101010101" charset="-122"/>
                <a:cs typeface="黑体" panose="02010609060101010101" charset="-122"/>
              </a:endParaRPr>
            </a:p>
          </p:txBody>
        </p:sp>
        <p:sp>
          <p:nvSpPr>
            <p:cNvPr id="2425958" name="Text Box 102" descr="70%"/>
            <p:cNvSpPr txBox="1">
              <a:spLocks noChangeArrowheads="1"/>
            </p:cNvSpPr>
            <p:nvPr/>
          </p:nvSpPr>
          <p:spPr bwMode="auto">
            <a:xfrm>
              <a:off x="4524" y="1654"/>
              <a:ext cx="532"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2</a:t>
              </a:r>
              <a:endParaRPr lang="en-US" altLang="zh-CN" sz="1400" b="1">
                <a:ea typeface="黑体" panose="02010609060101010101" charset="-122"/>
                <a:cs typeface="黑体" panose="02010609060101010101" charset="-122"/>
              </a:endParaRPr>
            </a:p>
          </p:txBody>
        </p:sp>
        <p:sp>
          <p:nvSpPr>
            <p:cNvPr id="2425959" name="Text Box 103" descr="70%"/>
            <p:cNvSpPr txBox="1">
              <a:spLocks noChangeArrowheads="1"/>
            </p:cNvSpPr>
            <p:nvPr/>
          </p:nvSpPr>
          <p:spPr bwMode="auto">
            <a:xfrm>
              <a:off x="3925" y="2027"/>
              <a:ext cx="527" cy="213"/>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6</a:t>
              </a:r>
              <a:endParaRPr lang="en-US" altLang="zh-CN" sz="1400" b="1">
                <a:ea typeface="黑体" panose="02010609060101010101" charset="-122"/>
                <a:cs typeface="黑体" panose="02010609060101010101" charset="-122"/>
              </a:endParaRPr>
            </a:p>
          </p:txBody>
        </p:sp>
        <p:sp>
          <p:nvSpPr>
            <p:cNvPr id="2425960" name="Text Box 104" descr="70%"/>
            <p:cNvSpPr txBox="1">
              <a:spLocks noChangeArrowheads="1"/>
            </p:cNvSpPr>
            <p:nvPr/>
          </p:nvSpPr>
          <p:spPr bwMode="auto">
            <a:xfrm>
              <a:off x="4100" y="2797"/>
              <a:ext cx="532"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6</a:t>
              </a:r>
              <a:endParaRPr lang="en-US" altLang="zh-CN" sz="1400" b="1">
                <a:ea typeface="黑体" panose="02010609060101010101" charset="-122"/>
                <a:cs typeface="黑体" panose="02010609060101010101" charset="-122"/>
              </a:endParaRPr>
            </a:p>
          </p:txBody>
        </p:sp>
        <p:sp>
          <p:nvSpPr>
            <p:cNvPr id="2425961" name="Text Box 105" descr="70%"/>
            <p:cNvSpPr txBox="1">
              <a:spLocks noChangeArrowheads="1"/>
            </p:cNvSpPr>
            <p:nvPr/>
          </p:nvSpPr>
          <p:spPr bwMode="auto">
            <a:xfrm>
              <a:off x="5480" y="2590"/>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1</a:t>
              </a:r>
              <a:endParaRPr lang="en-US" altLang="zh-CN" sz="1400" b="1">
                <a:ea typeface="黑体" panose="02010609060101010101" charset="-122"/>
                <a:cs typeface="黑体" panose="02010609060101010101" charset="-122"/>
              </a:endParaRPr>
            </a:p>
          </p:txBody>
        </p:sp>
        <p:sp>
          <p:nvSpPr>
            <p:cNvPr id="2425962" name="Text Box 106" descr="70%"/>
            <p:cNvSpPr txBox="1">
              <a:spLocks noChangeArrowheads="1"/>
            </p:cNvSpPr>
            <p:nvPr/>
          </p:nvSpPr>
          <p:spPr bwMode="auto">
            <a:xfrm>
              <a:off x="5835" y="1969"/>
              <a:ext cx="532"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5</a:t>
              </a:r>
              <a:endParaRPr lang="en-US" altLang="zh-CN" sz="1400" b="1">
                <a:ea typeface="黑体" panose="02010609060101010101" charset="-122"/>
                <a:cs typeface="黑体" panose="02010609060101010101" charset="-122"/>
              </a:endParaRPr>
            </a:p>
          </p:txBody>
        </p:sp>
        <p:sp>
          <p:nvSpPr>
            <p:cNvPr id="2425963" name="Text Box 107" descr="70%"/>
            <p:cNvSpPr txBox="1">
              <a:spLocks noChangeArrowheads="1"/>
            </p:cNvSpPr>
            <p:nvPr/>
          </p:nvSpPr>
          <p:spPr bwMode="auto">
            <a:xfrm>
              <a:off x="6646" y="2925"/>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2</a:t>
              </a:r>
              <a:endParaRPr lang="en-US" altLang="zh-CN" sz="1400" b="1">
                <a:ea typeface="黑体" panose="02010609060101010101" charset="-122"/>
                <a:cs typeface="黑体" panose="02010609060101010101" charset="-122"/>
              </a:endParaRPr>
            </a:p>
          </p:txBody>
        </p:sp>
        <p:sp>
          <p:nvSpPr>
            <p:cNvPr id="2425964" name="Text Box 108" descr="70%"/>
            <p:cNvSpPr txBox="1">
              <a:spLocks noChangeArrowheads="1"/>
            </p:cNvSpPr>
            <p:nvPr/>
          </p:nvSpPr>
          <p:spPr bwMode="auto">
            <a:xfrm>
              <a:off x="4641" y="3260"/>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9</a:t>
              </a:r>
              <a:endParaRPr lang="en-US" altLang="zh-CN" sz="1400" b="1">
                <a:ea typeface="黑体" panose="02010609060101010101" charset="-122"/>
                <a:cs typeface="黑体" panose="02010609060101010101" charset="-122"/>
              </a:endParaRPr>
            </a:p>
          </p:txBody>
        </p:sp>
        <p:sp>
          <p:nvSpPr>
            <p:cNvPr id="2425965" name="Line 109"/>
            <p:cNvSpPr>
              <a:spLocks noChangeShapeType="1"/>
            </p:cNvSpPr>
            <p:nvPr/>
          </p:nvSpPr>
          <p:spPr bwMode="auto">
            <a:xfrm flipV="1">
              <a:off x="1773" y="1239"/>
              <a:ext cx="2450" cy="815"/>
            </a:xfrm>
            <a:prstGeom prst="line">
              <a:avLst/>
            </a:prstGeom>
            <a:noFill/>
            <a:ln w="9525">
              <a:solidFill>
                <a:srgbClr val="000000"/>
              </a:solidFill>
              <a:round/>
            </a:ln>
            <a:effectLst/>
          </p:spPr>
          <p:txBody>
            <a:bodyPr/>
            <a:lstStyle/>
            <a:p>
              <a:pPr>
                <a:defRPr/>
              </a:pPr>
              <a:endParaRPr lang="zh-CN" altLang="en-US"/>
            </a:p>
          </p:txBody>
        </p:sp>
        <p:sp>
          <p:nvSpPr>
            <p:cNvPr id="2425966" name="Text Box 110" descr="70%"/>
            <p:cNvSpPr txBox="1">
              <a:spLocks noChangeArrowheads="1"/>
            </p:cNvSpPr>
            <p:nvPr/>
          </p:nvSpPr>
          <p:spPr bwMode="auto">
            <a:xfrm>
              <a:off x="2552" y="1294"/>
              <a:ext cx="529" cy="215"/>
            </a:xfrm>
            <a:prstGeom prst="rect">
              <a:avLst/>
            </a:prstGeom>
            <a:noFill/>
            <a:ln>
              <a:noFill/>
            </a:ln>
            <a:effectLst/>
          </p:spPr>
          <p:txBody>
            <a:bodyPr lIns="0" tIns="0" rIns="0" bIns="0"/>
            <a:lstStyle>
              <a:lvl1pPr marL="342900" indent="-342900" algn="l">
                <a:spcBef>
                  <a:spcPct val="0"/>
                </a:spcBef>
                <a:defRPr kumimoji="1" sz="2400">
                  <a:solidFill>
                    <a:schemeClr val="tx1"/>
                  </a:solidFill>
                  <a:latin typeface="Times New Roman" panose="02020603050405020304" charset="0"/>
                  <a:ea typeface="宋体" panose="02010600030101010101" pitchFamily="2" charset="-122"/>
                  <a:cs typeface="宋体" panose="02010600030101010101" pitchFamily="2" charset="-122"/>
                </a:defRPr>
              </a:lvl1pPr>
              <a:lvl2pPr algn="l">
                <a:spcBef>
                  <a:spcPct val="0"/>
                </a:spcBef>
                <a:defRPr kumimoji="1" sz="2400">
                  <a:solidFill>
                    <a:schemeClr val="tx1"/>
                  </a:solidFill>
                  <a:latin typeface="Times New Roman" panose="02020603050405020304" charset="0"/>
                  <a:ea typeface="宋体" panose="02010600030101010101" pitchFamily="2" charset="-122"/>
                </a:defRPr>
              </a:lvl2pPr>
              <a:lvl3pPr algn="l">
                <a:spcBef>
                  <a:spcPct val="0"/>
                </a:spcBef>
                <a:defRPr kumimoji="1" sz="2400">
                  <a:solidFill>
                    <a:schemeClr val="tx1"/>
                  </a:solidFill>
                  <a:latin typeface="Times New Roman" panose="02020603050405020304" charset="0"/>
                  <a:ea typeface="宋体" panose="02010600030101010101" pitchFamily="2" charset="-122"/>
                </a:defRPr>
              </a:lvl3pPr>
              <a:lvl4pPr algn="l">
                <a:spcBef>
                  <a:spcPct val="0"/>
                </a:spcBef>
                <a:defRPr kumimoji="1" sz="2400">
                  <a:solidFill>
                    <a:schemeClr val="tx1"/>
                  </a:solidFill>
                  <a:latin typeface="Times New Roman" panose="02020603050405020304" charset="0"/>
                  <a:ea typeface="宋体" panose="02010600030101010101" pitchFamily="2" charset="-122"/>
                </a:defRPr>
              </a:lvl4pPr>
              <a:lvl5pPr algn="l">
                <a:spcBef>
                  <a:spcPct val="0"/>
                </a:spcBef>
                <a:defRPr kumimoji="1" sz="2400">
                  <a:solidFill>
                    <a:schemeClr val="tx1"/>
                  </a:solidFill>
                  <a:latin typeface="Times New Roman" panose="02020603050405020304" charset="0"/>
                  <a:ea typeface="宋体" panose="02010600030101010101" pitchFamily="2" charset="-122"/>
                </a:defRPr>
              </a:lvl5pPr>
              <a:lvl6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6pPr>
              <a:lvl7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7pPr>
              <a:lvl8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8pPr>
              <a:lvl9pPr fontAlgn="base">
                <a:spcBef>
                  <a:spcPct val="0"/>
                </a:spcBef>
                <a:spcAft>
                  <a:spcPct val="0"/>
                </a:spcAft>
                <a:defRPr kumimoji="1" sz="2400">
                  <a:solidFill>
                    <a:schemeClr val="tx1"/>
                  </a:solidFill>
                  <a:latin typeface="Times New Roman" panose="02020603050405020304" charset="0"/>
                  <a:ea typeface="宋体" panose="02010600030101010101" pitchFamily="2" charset="-122"/>
                </a:defRPr>
              </a:lvl9pPr>
            </a:lstStyle>
            <a:p>
              <a:pPr algn="ctr">
                <a:spcBef>
                  <a:spcPct val="20000"/>
                </a:spcBef>
                <a:defRPr/>
              </a:pPr>
              <a:r>
                <a:rPr lang="en-US" altLang="zh-CN" sz="1400" b="1"/>
                <a:t>8</a:t>
              </a:r>
              <a:endParaRPr lang="en-US" altLang="zh-CN" sz="1400" b="1">
                <a:ea typeface="黑体" panose="02010609060101010101" charset="-122"/>
                <a:cs typeface="黑体" panose="02010609060101010101" charset="-122"/>
              </a:endParaRPr>
            </a:p>
          </p:txBody>
        </p:sp>
      </p:grpSp>
      <p:graphicFrame>
        <p:nvGraphicFramePr>
          <p:cNvPr id="2425967" name="Group 111"/>
          <p:cNvGraphicFramePr>
            <a:graphicFrameLocks noGrp="1"/>
          </p:cNvGraphicFramePr>
          <p:nvPr>
            <p:ph sz="quarter" idx="3"/>
          </p:nvPr>
        </p:nvGraphicFramePr>
        <p:xfrm>
          <a:off x="3729038" y="2423071"/>
          <a:ext cx="771525" cy="2657473"/>
        </p:xfrm>
        <a:graphic>
          <a:graphicData uri="http://schemas.openxmlformats.org/drawingml/2006/table">
            <a:tbl>
              <a:tblPr/>
              <a:tblGrid>
                <a:gridCol w="771525">
                  <a:extLst>
                    <a:ext uri="{9D8B030D-6E8A-4147-A177-3AD203B41FA5}">
                      <a16:colId xmlns:a16="http://schemas.microsoft.com/office/drawing/2014/main" val="20000"/>
                    </a:ext>
                  </a:extLst>
                </a:gridCol>
              </a:tblGrid>
              <a:tr h="476289">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zh-CN" altLang="en-US" sz="18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决策</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1034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6"/>
                  </a:ext>
                </a:extLst>
              </a:tr>
              <a:tr h="319114">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1" marB="18001"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2425981" name="Rectangle 125"/>
          <p:cNvSpPr>
            <a:spLocks noChangeArrowheads="1"/>
          </p:cNvSpPr>
          <p:nvPr/>
        </p:nvSpPr>
        <p:spPr bwMode="auto">
          <a:xfrm>
            <a:off x="4211638" y="3934371"/>
            <a:ext cx="288925" cy="174625"/>
          </a:xfrm>
          <a:prstGeom prst="rect">
            <a:avLst/>
          </a:prstGeom>
          <a:noFill/>
          <a:ln>
            <a:noFill/>
          </a:ln>
          <a:effectLst/>
        </p:spPr>
        <p:txBody>
          <a:bodyPr wrap="none" lIns="18000" tIns="0" rIns="18000" bIns="0">
            <a:spAutoFit/>
          </a:bodyPr>
          <a:lstStyle/>
          <a:p>
            <a:pPr marL="342900" indent="-342900">
              <a:defRPr/>
            </a:pPr>
            <a:r>
              <a:rPr lang="en-US" altLang="zh-CN" b="1"/>
              <a:t>min</a:t>
            </a:r>
          </a:p>
        </p:txBody>
      </p:sp>
      <p:graphicFrame>
        <p:nvGraphicFramePr>
          <p:cNvPr id="2425982" name="Group 126"/>
          <p:cNvGraphicFramePr>
            <a:graphicFrameLocks noGrp="1"/>
          </p:cNvGraphicFramePr>
          <p:nvPr/>
        </p:nvGraphicFramePr>
        <p:xfrm>
          <a:off x="4859338" y="2350046"/>
          <a:ext cx="3744912" cy="2592388"/>
        </p:xfrm>
        <a:graphic>
          <a:graphicData uri="http://schemas.openxmlformats.org/drawingml/2006/table">
            <a:tbl>
              <a:tblPr/>
              <a:tblGrid>
                <a:gridCol w="415925">
                  <a:extLst>
                    <a:ext uri="{9D8B030D-6E8A-4147-A177-3AD203B41FA5}">
                      <a16:colId xmlns:a16="http://schemas.microsoft.com/office/drawing/2014/main" val="20000"/>
                    </a:ext>
                  </a:extLst>
                </a:gridCol>
                <a:gridCol w="415925">
                  <a:extLst>
                    <a:ext uri="{9D8B030D-6E8A-4147-A177-3AD203B41FA5}">
                      <a16:colId xmlns:a16="http://schemas.microsoft.com/office/drawing/2014/main" val="20001"/>
                    </a:ext>
                  </a:extLst>
                </a:gridCol>
                <a:gridCol w="415925">
                  <a:extLst>
                    <a:ext uri="{9D8B030D-6E8A-4147-A177-3AD203B41FA5}">
                      <a16:colId xmlns:a16="http://schemas.microsoft.com/office/drawing/2014/main" val="20002"/>
                    </a:ext>
                  </a:extLst>
                </a:gridCol>
                <a:gridCol w="415925">
                  <a:extLst>
                    <a:ext uri="{9D8B030D-6E8A-4147-A177-3AD203B41FA5}">
                      <a16:colId xmlns:a16="http://schemas.microsoft.com/office/drawing/2014/main" val="20003"/>
                    </a:ext>
                  </a:extLst>
                </a:gridCol>
                <a:gridCol w="425450">
                  <a:extLst>
                    <a:ext uri="{9D8B030D-6E8A-4147-A177-3AD203B41FA5}">
                      <a16:colId xmlns:a16="http://schemas.microsoft.com/office/drawing/2014/main" val="20004"/>
                    </a:ext>
                  </a:extLst>
                </a:gridCol>
                <a:gridCol w="407987">
                  <a:extLst>
                    <a:ext uri="{9D8B030D-6E8A-4147-A177-3AD203B41FA5}">
                      <a16:colId xmlns:a16="http://schemas.microsoft.com/office/drawing/2014/main" val="20005"/>
                    </a:ext>
                  </a:extLst>
                </a:gridCol>
                <a:gridCol w="411163">
                  <a:extLst>
                    <a:ext uri="{9D8B030D-6E8A-4147-A177-3AD203B41FA5}">
                      <a16:colId xmlns:a16="http://schemas.microsoft.com/office/drawing/2014/main" val="20006"/>
                    </a:ext>
                  </a:extLst>
                </a:gridCol>
                <a:gridCol w="420687">
                  <a:extLst>
                    <a:ext uri="{9D8B030D-6E8A-4147-A177-3AD203B41FA5}">
                      <a16:colId xmlns:a16="http://schemas.microsoft.com/office/drawing/2014/main" val="20007"/>
                    </a:ext>
                  </a:extLst>
                </a:gridCol>
                <a:gridCol w="415925">
                  <a:extLst>
                    <a:ext uri="{9D8B030D-6E8A-4147-A177-3AD203B41FA5}">
                      <a16:colId xmlns:a16="http://schemas.microsoft.com/office/drawing/2014/main" val="20008"/>
                    </a:ext>
                  </a:extLst>
                </a:gridCol>
              </a:tblGrid>
              <a:tr h="420064">
                <a:tc gridSpan="2">
                  <a:txBody>
                    <a:bodyPr/>
                    <a:lstStyle/>
                    <a:p>
                      <a:pPr marL="0" marR="0" lvl="0" indent="0" algn="l" defTabSz="914400" rtl="0" eaLnBrk="1" fontAlgn="base" latinLnBrk="0" hangingPunct="1">
                        <a:lnSpc>
                          <a:spcPct val="70000"/>
                        </a:lnSpc>
                        <a:spcBef>
                          <a:spcPct val="0"/>
                        </a:spcBef>
                        <a:spcAft>
                          <a:spcPct val="0"/>
                        </a:spcAft>
                        <a:buClrTx/>
                        <a:buSzTx/>
                        <a:buFontTx/>
                        <a:buNone/>
                      </a:pPr>
                      <a:r>
                        <a:rPr kumimoji="1" lang="en-US" altLang="zh-CN" sz="18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        v</a:t>
                      </a:r>
                      <a:r>
                        <a:rPr kumimoji="1" lang="en-US" altLang="zh-CN" sz="18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j</a:t>
                      </a:r>
                      <a:endPar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p>
                      <a:pPr marL="0" marR="0" lvl="0" indent="0" algn="l" defTabSz="914400" rtl="0" eaLnBrk="0" fontAlgn="base" latinLnBrk="0" hangingPunct="0">
                        <a:lnSpc>
                          <a:spcPct val="70000"/>
                        </a:lnSpc>
                        <a:spcBef>
                          <a:spcPct val="0"/>
                        </a:spcBef>
                        <a:spcAft>
                          <a:spcPct val="0"/>
                        </a:spcAft>
                        <a:buClrTx/>
                        <a:buSzTx/>
                        <a:buFontTx/>
                        <a:buNone/>
                      </a:pPr>
                      <a:r>
                        <a:rPr kumimoji="1" lang="en-US" altLang="zh-CN" sz="18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v</a:t>
                      </a:r>
                      <a:r>
                        <a:rPr kumimoji="1" lang="en-US" altLang="zh-CN" sz="18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i</a:t>
                      </a:r>
                      <a:endPar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18000" marR="18000" marT="18001" marB="18001"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a:noFill/>
                    </a:lnBlToTr>
                    <a:noFill/>
                  </a:tcPr>
                </a:tc>
                <a:tc hMerge="1">
                  <a:txBody>
                    <a:bodyPr/>
                    <a:lstStyle/>
                    <a:p>
                      <a:endParaRPr lang="zh-CN"/>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A</a:t>
                      </a:r>
                    </a:p>
                  </a:txBody>
                  <a:tcPr marL="18000" marR="18000" marT="18001" marB="18001" anchor="ctr" horzOverflow="overflow">
                    <a:lnL w="12700" cap="flat" cmpd="sng" algn="ctr">
                      <a:solidFill>
                        <a:srgbClr val="000000"/>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B</a:t>
                      </a:r>
                    </a:p>
                  </a:txBody>
                  <a:tcPr marL="18000" marR="18000" marT="18001" marB="18001"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C</a:t>
                      </a:r>
                    </a:p>
                  </a:txBody>
                  <a:tcPr marL="18000" marR="18000" marT="18001" marB="18001"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D</a:t>
                      </a:r>
                    </a:p>
                  </a:txBody>
                  <a:tcPr marL="18000" marR="18000" marT="18001" marB="18001"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E</a:t>
                      </a:r>
                    </a:p>
                  </a:txBody>
                  <a:tcPr marL="18000" marR="18000" marT="18001" marB="18001"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F</a:t>
                      </a:r>
                    </a:p>
                  </a:txBody>
                  <a:tcPr marL="18000" marR="18000" marT="18001" marB="18001" anchor="ctr" horzOverflow="overflow">
                    <a:lnL>
                      <a:noFill/>
                    </a:lnL>
                    <a:lnR>
                      <a:noFill/>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G</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A</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400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1" marB="18001" anchor="ctr" horzOverflow="overflow">
                    <a:lnL>
                      <a:noFill/>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B</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350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4</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2"/>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C</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50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6</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3"/>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D</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300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4"/>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E</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250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4</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6</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5"/>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F</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350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extLst>
                  <a:ext uri="{0D108BD9-81ED-4DB2-BD59-A6C34878D82A}">
                    <a16:rowId xmlns:a16="http://schemas.microsoft.com/office/drawing/2014/main" val="10006"/>
                  </a:ext>
                </a:extLst>
              </a:tr>
              <a:tr h="310332">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G</a:t>
                      </a:r>
                    </a:p>
                  </a:txBody>
                  <a:tcPr marL="18000" marR="18000" marT="18001" marB="18001" anchor="ctr" horzOverflow="overflow">
                    <a:lnL w="2857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rgbClr val="FF0000"/>
                          </a:solidFill>
                          <a:effectLst/>
                          <a:latin typeface="Times New Roman" panose="02020603050405020304" charset="0"/>
                          <a:ea typeface="宋体" panose="02010600030101010101" pitchFamily="2" charset="-122"/>
                          <a:cs typeface="Times New Roman" panose="02020603050405020304" charset="0"/>
                        </a:rPr>
                        <a:t>500</a:t>
                      </a:r>
                    </a:p>
                  </a:txBody>
                  <a:tcPr marL="18000" marR="18000" marT="18001" marB="18001" anchor="ctr" horzOverflow="overflow">
                    <a:lnL>
                      <a:noFill/>
                    </a:lnL>
                    <a:lnR w="952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10</a:t>
                      </a:r>
                    </a:p>
                  </a:txBody>
                  <a:tcPr marL="18000" marR="18000" marT="18001" marB="18001" anchor="ctr" horzOverflow="overflow">
                    <a:lnL w="952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a:t>
                      </a:r>
                    </a:p>
                  </a:txBody>
                  <a:tcPr marL="18000" marR="18000" marT="18001" marB="18001"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a:t>
                      </a:r>
                    </a:p>
                  </a:txBody>
                  <a:tcPr marL="18000" marR="18000" marT="18001" marB="18001"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5</a:t>
                      </a:r>
                    </a:p>
                  </a:txBody>
                  <a:tcPr marL="18000" marR="18000" marT="18001" marB="18001"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3</a:t>
                      </a:r>
                    </a:p>
                  </a:txBody>
                  <a:tcPr marL="18000" marR="18000" marT="18001" marB="18001"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2</a:t>
                      </a:r>
                    </a:p>
                  </a:txBody>
                  <a:tcPr marL="18000" marR="18000" marT="18001" marB="18001" anchor="ct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800" b="0"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0</a:t>
                      </a:r>
                    </a:p>
                  </a:txBody>
                  <a:tcPr marL="18000" marR="18000" marT="18001" marB="18001" anchor="ctr"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2426062" name="Group 206"/>
          <p:cNvGraphicFramePr>
            <a:graphicFrameLocks noGrp="1"/>
          </p:cNvGraphicFramePr>
          <p:nvPr/>
        </p:nvGraphicFramePr>
        <p:xfrm>
          <a:off x="4859338" y="4942434"/>
          <a:ext cx="3744912" cy="288925"/>
        </p:xfrm>
        <a:graphic>
          <a:graphicData uri="http://schemas.openxmlformats.org/drawingml/2006/table">
            <a:tbl>
              <a:tblPr/>
              <a:tblGrid>
                <a:gridCol w="815975">
                  <a:extLst>
                    <a:ext uri="{9D8B030D-6E8A-4147-A177-3AD203B41FA5}">
                      <a16:colId xmlns:a16="http://schemas.microsoft.com/office/drawing/2014/main" val="20000"/>
                    </a:ext>
                  </a:extLst>
                </a:gridCol>
                <a:gridCol w="406400">
                  <a:extLst>
                    <a:ext uri="{9D8B030D-6E8A-4147-A177-3AD203B41FA5}">
                      <a16:colId xmlns:a16="http://schemas.microsoft.com/office/drawing/2014/main" val="20001"/>
                    </a:ext>
                  </a:extLst>
                </a:gridCol>
                <a:gridCol w="409575">
                  <a:extLst>
                    <a:ext uri="{9D8B030D-6E8A-4147-A177-3AD203B41FA5}">
                      <a16:colId xmlns:a16="http://schemas.microsoft.com/office/drawing/2014/main" val="20002"/>
                    </a:ext>
                  </a:extLst>
                </a:gridCol>
                <a:gridCol w="407987">
                  <a:extLst>
                    <a:ext uri="{9D8B030D-6E8A-4147-A177-3AD203B41FA5}">
                      <a16:colId xmlns:a16="http://schemas.microsoft.com/office/drawing/2014/main" val="20003"/>
                    </a:ext>
                  </a:extLst>
                </a:gridCol>
                <a:gridCol w="407988">
                  <a:extLst>
                    <a:ext uri="{9D8B030D-6E8A-4147-A177-3AD203B41FA5}">
                      <a16:colId xmlns:a16="http://schemas.microsoft.com/office/drawing/2014/main" val="20004"/>
                    </a:ext>
                  </a:extLst>
                </a:gridCol>
                <a:gridCol w="401637">
                  <a:extLst>
                    <a:ext uri="{9D8B030D-6E8A-4147-A177-3AD203B41FA5}">
                      <a16:colId xmlns:a16="http://schemas.microsoft.com/office/drawing/2014/main" val="20005"/>
                    </a:ext>
                  </a:extLst>
                </a:gridCol>
                <a:gridCol w="415925">
                  <a:extLst>
                    <a:ext uri="{9D8B030D-6E8A-4147-A177-3AD203B41FA5}">
                      <a16:colId xmlns:a16="http://schemas.microsoft.com/office/drawing/2014/main" val="20006"/>
                    </a:ext>
                  </a:extLst>
                </a:gridCol>
                <a:gridCol w="479425">
                  <a:extLst>
                    <a:ext uri="{9D8B030D-6E8A-4147-A177-3AD203B41FA5}">
                      <a16:colId xmlns:a16="http://schemas.microsoft.com/office/drawing/2014/main" val="20007"/>
                    </a:ext>
                  </a:extLst>
                </a:gridCol>
              </a:tblGrid>
              <a:tr h="288925">
                <a:tc>
                  <a:txBody>
                    <a:bodyPr/>
                    <a:lstStyle/>
                    <a:p>
                      <a:pPr marL="0" marR="0" lvl="0" indent="0" algn="ctr" defTabSz="914400" rtl="0" eaLnBrk="1" fontAlgn="base" latinLnBrk="0" hangingPunct="1">
                        <a:lnSpc>
                          <a:spcPct val="100000"/>
                        </a:lnSpc>
                        <a:spcBef>
                          <a:spcPct val="0"/>
                        </a:spcBef>
                        <a:spcAft>
                          <a:spcPct val="0"/>
                        </a:spcAft>
                        <a:buClrTx/>
                        <a:buSzTx/>
                        <a:buFontTx/>
                        <a:buNone/>
                      </a:pPr>
                      <a:r>
                        <a:rPr kumimoji="1" lang="en-US" altLang="zh-CN" sz="16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a:t>
                      </a:r>
                      <a:r>
                        <a:rPr kumimoji="1" lang="en-US" altLang="zh-CN" sz="16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w</a:t>
                      </a:r>
                      <a:r>
                        <a:rPr kumimoji="1" lang="en-US" altLang="zh-CN" sz="16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i </a:t>
                      </a:r>
                      <a:r>
                        <a:rPr kumimoji="1" lang="en-US" altLang="zh-CN" sz="1600" b="1" i="1"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d</a:t>
                      </a:r>
                      <a:r>
                        <a:rPr kumimoji="1" lang="en-US" altLang="zh-CN" sz="1600" b="1" i="1" u="none" strike="noStrike" cap="none" normalizeH="0" baseline="-30000">
                          <a:ln>
                            <a:noFill/>
                          </a:ln>
                          <a:solidFill>
                            <a:schemeClr val="tx1"/>
                          </a:solidFill>
                          <a:effectLst/>
                          <a:latin typeface="Times New Roman" panose="02020603050405020304" charset="0"/>
                          <a:ea typeface="宋体" panose="02010600030101010101" pitchFamily="2" charset="-122"/>
                          <a:cs typeface="Times New Roman" panose="02020603050405020304" charset="0"/>
                        </a:rPr>
                        <a:t>ij</a:t>
                      </a:r>
                    </a:p>
                  </a:txBody>
                  <a:tcPr marL="18000" marR="18000" marT="18000" marB="1800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12350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w="12700" cap="flat" cmpd="sng" algn="ctr">
                      <a:solidFill>
                        <a:srgbClr val="000000"/>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8200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13000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7000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6950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7450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ctr" latinLnBrk="0" hangingPunct="1">
                        <a:lnSpc>
                          <a:spcPct val="100000"/>
                        </a:lnSpc>
                        <a:spcBef>
                          <a:spcPct val="0"/>
                        </a:spcBef>
                        <a:spcAft>
                          <a:spcPct val="0"/>
                        </a:spcAft>
                        <a:buClrTx/>
                        <a:buSzTx/>
                        <a:buFontTx/>
                        <a:buNone/>
                      </a:pPr>
                      <a:r>
                        <a:rPr kumimoji="1" lang="en-US" altLang="zh-CN" sz="12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rPr>
                        <a:t>9850</a:t>
                      </a:r>
                      <a:endParaRPr kumimoji="1" lang="en-US" altLang="zh-CN" sz="2400" b="1" i="0" u="none" strike="noStrike" cap="none" normalizeH="0" baseline="0">
                        <a:ln>
                          <a:noFill/>
                        </a:ln>
                        <a:solidFill>
                          <a:schemeClr val="tx1"/>
                        </a:solidFill>
                        <a:effectLst/>
                        <a:latin typeface="Times New Roman" panose="02020603050405020304" charset="0"/>
                        <a:ea typeface="宋体" panose="02010600030101010101" pitchFamily="2" charset="-122"/>
                        <a:cs typeface="Times New Roman" panose="02020603050405020304" charset="0"/>
                      </a:endParaRPr>
                    </a:p>
                  </a:txBody>
                  <a:tcPr marL="0" marR="0" marT="18000" marB="18000" anchor="ctr"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426076" name="AutoShape 220"/>
          <p:cNvSpPr>
            <a:spLocks noChangeArrowheads="1"/>
          </p:cNvSpPr>
          <p:nvPr/>
        </p:nvSpPr>
        <p:spPr bwMode="auto">
          <a:xfrm>
            <a:off x="1331913" y="5085184"/>
            <a:ext cx="5400675" cy="1584325"/>
          </a:xfrm>
          <a:prstGeom prst="horizontalScroll">
            <a:avLst>
              <a:gd name="adj" fmla="val 12500"/>
            </a:avLst>
          </a:prstGeom>
          <a:solidFill>
            <a:srgbClr val="99CCFF"/>
          </a:solidFill>
          <a:ln w="9525">
            <a:solidFill>
              <a:srgbClr val="666699"/>
            </a:solidFill>
            <a:round/>
          </a:ln>
          <a:effectLst/>
        </p:spPr>
        <p:txBody>
          <a:bodyPr wrap="none" anchor="ctr"/>
          <a:lstStyle/>
          <a:p>
            <a:pPr marL="342900" indent="-342900" algn="l">
              <a:defRPr/>
            </a:pPr>
            <a:r>
              <a:rPr lang="zh-CN" altLang="en-US" sz="2000" b="1" dirty="0">
                <a:ea typeface="黑体" panose="02010609060101010101" charset="-122"/>
                <a:cs typeface="黑体" panose="02010609060101010101" charset="-122"/>
              </a:rPr>
              <a:t>请思考：中心法和重心法的适用性？</a:t>
            </a:r>
            <a:endParaRPr lang="en-US" altLang="zh-CN" sz="2000" b="1" dirty="0">
              <a:ea typeface="黑体" panose="02010609060101010101" charset="-122"/>
              <a:cs typeface="黑体" panose="02010609060101010101" charset="-122"/>
            </a:endParaRPr>
          </a:p>
          <a:p>
            <a:pPr marL="342900" indent="-342900" algn="l">
              <a:defRPr/>
            </a:pPr>
            <a:r>
              <a:rPr lang="zh-CN" altLang="en-US" sz="2000" b="1" dirty="0">
                <a:ea typeface="黑体" panose="02010609060101010101" charset="-122"/>
                <a:cs typeface="黑体" panose="02010609060101010101" charset="-122"/>
              </a:rPr>
              <a:t>请讨论：自建和租赁仓库决策时如何选择？</a:t>
            </a:r>
            <a:endParaRPr lang="en-US" altLang="zh-CN" sz="2000" b="1" dirty="0">
              <a:ea typeface="黑体" panose="02010609060101010101" charset="-122"/>
              <a:cs typeface="黑体" panose="02010609060101010101" charset="-122"/>
            </a:endParaRPr>
          </a:p>
          <a:p>
            <a:pPr marL="342900" indent="-342900" algn="l">
              <a:defRPr/>
            </a:pPr>
            <a:r>
              <a:rPr lang="en-US" altLang="zh-CN" sz="2000" b="1" dirty="0">
                <a:ea typeface="黑体" panose="02010609060101010101" charset="-122"/>
                <a:cs typeface="黑体" panose="02010609060101010101" charset="-122"/>
              </a:rPr>
              <a:t>                </a:t>
            </a:r>
            <a:r>
              <a:rPr lang="zh-CN" altLang="en-US" sz="2000" b="1" dirty="0">
                <a:ea typeface="黑体" panose="02010609060101010101" charset="-122"/>
                <a:cs typeface="黑体" panose="02010609060101010101" charset="-122"/>
              </a:rPr>
              <a:t>创新性和功能性产品又如何选择？</a:t>
            </a:r>
            <a:r>
              <a:rPr lang="en-US" altLang="zh-CN" sz="2000" b="1" dirty="0">
                <a:ea typeface="黑体" panose="02010609060101010101" charset="-122"/>
                <a:cs typeface="黑体" panose="02010609060101010101" charset="-122"/>
              </a:rPr>
              <a:t> </a:t>
            </a:r>
          </a:p>
        </p:txBody>
      </p:sp>
    </p:spTree>
    <p:extLst>
      <p:ext uri="{BB962C8B-B14F-4D97-AF65-F5344CB8AC3E}">
        <p14:creationId xmlns:p14="http://schemas.microsoft.com/office/powerpoint/2010/main" val="3453821207"/>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25859">
                                            <p:txEl>
                                              <p:pRg st="0" end="0"/>
                                            </p:txEl>
                                          </p:spTgt>
                                        </p:tgtEl>
                                        <p:attrNameLst>
                                          <p:attrName>style.visibility</p:attrName>
                                        </p:attrNameLst>
                                      </p:cBhvr>
                                      <p:to>
                                        <p:strVal val="visible"/>
                                      </p:to>
                                    </p:set>
                                    <p:anim calcmode="lin" valueType="num">
                                      <p:cBhvr additive="base">
                                        <p:cTn id="7" dur="500" fill="hold"/>
                                        <p:tgtEl>
                                          <p:spTgt spid="24258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25859">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8" presetClass="entr" presetSubtype="16" fill="hold" nodeType="afterEffect">
                                  <p:stCondLst>
                                    <p:cond delay="0"/>
                                  </p:stCondLst>
                                  <p:childTnLst>
                                    <p:set>
                                      <p:cBhvr>
                                        <p:cTn id="11" dur="1" fill="hold">
                                          <p:stCondLst>
                                            <p:cond delay="0"/>
                                          </p:stCondLst>
                                        </p:cTn>
                                        <p:tgtEl>
                                          <p:spTgt spid="2425932"/>
                                        </p:tgtEl>
                                        <p:attrNameLst>
                                          <p:attrName>style.visibility</p:attrName>
                                        </p:attrNameLst>
                                      </p:cBhvr>
                                      <p:to>
                                        <p:strVal val="visible"/>
                                      </p:to>
                                    </p:set>
                                    <p:animEffect transition="in" filter="diamond(in)">
                                      <p:cBhvr>
                                        <p:cTn id="12" dur="2000"/>
                                        <p:tgtEl>
                                          <p:spTgt spid="242593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425859">
                                            <p:txEl>
                                              <p:pRg st="1" end="1"/>
                                            </p:txEl>
                                          </p:spTgt>
                                        </p:tgtEl>
                                        <p:attrNameLst>
                                          <p:attrName>style.visibility</p:attrName>
                                        </p:attrNameLst>
                                      </p:cBhvr>
                                      <p:to>
                                        <p:strVal val="visible"/>
                                      </p:to>
                                    </p:set>
                                    <p:anim calcmode="lin" valueType="num">
                                      <p:cBhvr additive="base">
                                        <p:cTn id="17" dur="500" fill="hold"/>
                                        <p:tgtEl>
                                          <p:spTgt spid="2425859">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425859">
                                            <p:txEl>
                                              <p:pRg st="1" end="1"/>
                                            </p:txEl>
                                          </p:spTgt>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1" presetClass="entr" presetSubtype="0" fill="hold" nodeType="afterEffect">
                                  <p:stCondLst>
                                    <p:cond delay="0"/>
                                  </p:stCondLst>
                                  <p:childTnLst>
                                    <p:set>
                                      <p:cBhvr>
                                        <p:cTn id="21" dur="1" fill="hold">
                                          <p:stCondLst>
                                            <p:cond delay="499"/>
                                          </p:stCondLst>
                                        </p:cTn>
                                        <p:tgtEl>
                                          <p:spTgt spid="242586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499"/>
                                          </p:stCondLst>
                                        </p:cTn>
                                        <p:tgtEl>
                                          <p:spTgt spid="2425967"/>
                                        </p:tgtEl>
                                        <p:attrNameLst>
                                          <p:attrName>style.visibility</p:attrName>
                                        </p:attrNameLst>
                                      </p:cBhvr>
                                      <p:to>
                                        <p:strVal val="visible"/>
                                      </p:to>
                                    </p:set>
                                  </p:childTnLst>
                                </p:cTn>
                              </p:par>
                            </p:childTnLst>
                          </p:cTn>
                        </p:par>
                        <p:par>
                          <p:cTn id="26" fill="hold">
                            <p:stCondLst>
                              <p:cond delay="500"/>
                            </p:stCondLst>
                            <p:childTnLst>
                              <p:par>
                                <p:cTn id="27" presetID="3" presetClass="entr" presetSubtype="10" fill="hold" grpId="0" nodeType="afterEffect">
                                  <p:stCondLst>
                                    <p:cond delay="0"/>
                                  </p:stCondLst>
                                  <p:childTnLst>
                                    <p:set>
                                      <p:cBhvr>
                                        <p:cTn id="28" dur="1" fill="hold">
                                          <p:stCondLst>
                                            <p:cond delay="0"/>
                                          </p:stCondLst>
                                        </p:cTn>
                                        <p:tgtEl>
                                          <p:spTgt spid="2425981"/>
                                        </p:tgtEl>
                                        <p:attrNameLst>
                                          <p:attrName>style.visibility</p:attrName>
                                        </p:attrNameLst>
                                      </p:cBhvr>
                                      <p:to>
                                        <p:strVal val="visible"/>
                                      </p:to>
                                    </p:set>
                                    <p:animEffect transition="in" filter="blinds(horizontal)">
                                      <p:cBhvr>
                                        <p:cTn id="29" dur="500"/>
                                        <p:tgtEl>
                                          <p:spTgt spid="2425981"/>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2425859">
                                            <p:txEl>
                                              <p:pRg st="2" end="2"/>
                                            </p:txEl>
                                          </p:spTgt>
                                        </p:tgtEl>
                                        <p:attrNameLst>
                                          <p:attrName>style.visibility</p:attrName>
                                        </p:attrNameLst>
                                      </p:cBhvr>
                                      <p:to>
                                        <p:strVal val="visible"/>
                                      </p:to>
                                    </p:set>
                                    <p:anim calcmode="lin" valueType="num">
                                      <p:cBhvr additive="base">
                                        <p:cTn id="34" dur="500" fill="hold"/>
                                        <p:tgtEl>
                                          <p:spTgt spid="2425859">
                                            <p:txEl>
                                              <p:pRg st="2" end="2"/>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2425859">
                                            <p:txEl>
                                              <p:pRg st="2" end="2"/>
                                            </p:txEl>
                                          </p:spTgt>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499"/>
                                          </p:stCondLst>
                                        </p:cTn>
                                        <p:tgtEl>
                                          <p:spTgt spid="242598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499"/>
                                          </p:stCondLst>
                                        </p:cTn>
                                        <p:tgtEl>
                                          <p:spTgt spid="242606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426076"/>
                                        </p:tgtEl>
                                        <p:attrNameLst>
                                          <p:attrName>style.visibility</p:attrName>
                                        </p:attrNameLst>
                                      </p:cBhvr>
                                      <p:to>
                                        <p:strVal val="visible"/>
                                      </p:to>
                                    </p:set>
                                    <p:anim calcmode="lin" valueType="num">
                                      <p:cBhvr additive="base">
                                        <p:cTn id="47" dur="500" fill="hold"/>
                                        <p:tgtEl>
                                          <p:spTgt spid="2426076"/>
                                        </p:tgtEl>
                                        <p:attrNameLst>
                                          <p:attrName>ppt_x</p:attrName>
                                        </p:attrNameLst>
                                      </p:cBhvr>
                                      <p:tavLst>
                                        <p:tav tm="0">
                                          <p:val>
                                            <p:strVal val="#ppt_x"/>
                                          </p:val>
                                        </p:tav>
                                        <p:tav tm="100000">
                                          <p:val>
                                            <p:strVal val="#ppt_x"/>
                                          </p:val>
                                        </p:tav>
                                      </p:tavLst>
                                    </p:anim>
                                    <p:anim calcmode="lin" valueType="num">
                                      <p:cBhvr additive="base">
                                        <p:cTn id="48" dur="500" fill="hold"/>
                                        <p:tgtEl>
                                          <p:spTgt spid="24260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5859" grpId="0" build="p"/>
      <p:bldP spid="2425981" grpId="0"/>
      <p:bldP spid="2426076"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 name="幻灯片编号占位符 5"/>
          <p:cNvSpPr>
            <a:spLocks noGrp="1"/>
          </p:cNvSpPr>
          <p:nvPr>
            <p:ph type="sldNum" sz="quarter" idx="12"/>
          </p:nvPr>
        </p:nvSpPr>
        <p:spPr/>
        <p:txBody>
          <a:bodyPr/>
          <a:lstStyle/>
          <a:p>
            <a:pPr>
              <a:defRPr/>
            </a:pPr>
            <a:fld id="{4963CFC0-406C-5E4F-8E23-B40210CA3F0B}" type="slidenum">
              <a:rPr lang="en-US" altLang="zh-CN"/>
              <a:t>127</a:t>
            </a:fld>
            <a:endParaRPr lang="en-US" altLang="zh-CN"/>
          </a:p>
        </p:txBody>
      </p:sp>
      <p:sp>
        <p:nvSpPr>
          <p:cNvPr id="2426882" name="Rectangle 2"/>
          <p:cNvSpPr>
            <a:spLocks noGrp="1" noChangeArrowheads="1"/>
          </p:cNvSpPr>
          <p:nvPr>
            <p:ph type="body" idx="1"/>
          </p:nvPr>
        </p:nvSpPr>
        <p:spPr>
          <a:xfrm>
            <a:off x="179388" y="764704"/>
            <a:ext cx="8686800" cy="5837709"/>
          </a:xfrm>
        </p:spPr>
        <p:txBody>
          <a:bodyPr/>
          <a:lstStyle/>
          <a:p>
            <a:pPr marL="495300" indent="-495300">
              <a:buFontTx/>
              <a:buNone/>
              <a:defRPr/>
            </a:pPr>
            <a:r>
              <a:rPr lang="zh-CN" altLang="en-US" dirty="0">
                <a:solidFill>
                  <a:srgbClr val="FF3300"/>
                </a:solidFill>
              </a:rPr>
              <a:t>二、多种设施选址</a:t>
            </a:r>
            <a:endParaRPr lang="en-US" altLang="zh-CN" dirty="0">
              <a:solidFill>
                <a:srgbClr val="FF3300"/>
              </a:solidFill>
            </a:endParaRPr>
          </a:p>
          <a:p>
            <a:pPr marL="495300" indent="-495300">
              <a:defRPr/>
            </a:pPr>
            <a:r>
              <a:rPr lang="zh-CN" altLang="en-US" dirty="0"/>
              <a:t>物流网络应有多少仓库？</a:t>
            </a:r>
            <a:endParaRPr lang="en-US" altLang="zh-CN" dirty="0"/>
          </a:p>
          <a:p>
            <a:pPr marL="914400" lvl="1" indent="-457200">
              <a:defRPr/>
            </a:pPr>
            <a:r>
              <a:rPr lang="zh-CN" altLang="en-US" sz="2200" dirty="0">
                <a:ea typeface="楷体_GB2312" charset="0"/>
                <a:cs typeface="楷体_GB2312" charset="0"/>
              </a:rPr>
              <a:t>仓库规模应多大？</a:t>
            </a:r>
            <a:endParaRPr lang="en-US" altLang="zh-CN" sz="2200" dirty="0">
              <a:ea typeface="楷体_GB2312" charset="0"/>
              <a:cs typeface="楷体_GB2312" charset="0"/>
            </a:endParaRPr>
          </a:p>
          <a:p>
            <a:pPr marL="914400" lvl="1" indent="-457200">
              <a:defRPr/>
            </a:pPr>
            <a:r>
              <a:rPr lang="zh-CN" altLang="en-US" sz="2200" dirty="0">
                <a:ea typeface="楷体_GB2312" charset="0"/>
                <a:cs typeface="楷体_GB2312" charset="0"/>
              </a:rPr>
              <a:t>应位于什么地点？</a:t>
            </a:r>
            <a:endParaRPr lang="en-US" altLang="zh-CN" sz="2200" dirty="0">
              <a:ea typeface="楷体_GB2312" charset="0"/>
              <a:cs typeface="楷体_GB2312" charset="0"/>
            </a:endParaRPr>
          </a:p>
          <a:p>
            <a:pPr marL="914400" lvl="1" indent="-457200">
              <a:defRPr/>
            </a:pPr>
            <a:endParaRPr lang="en-US" altLang="zh-CN" sz="2200" dirty="0">
              <a:ea typeface="楷体_GB2312" charset="0"/>
              <a:cs typeface="楷体_GB2312" charset="0"/>
            </a:endParaRPr>
          </a:p>
          <a:p>
            <a:pPr marL="495300" indent="-495300">
              <a:defRPr/>
            </a:pPr>
            <a:r>
              <a:rPr lang="zh-CN" altLang="en-US" dirty="0"/>
              <a:t>各客户指定由哪些仓库供应？</a:t>
            </a:r>
            <a:endParaRPr lang="en-US" altLang="zh-CN" dirty="0"/>
          </a:p>
          <a:p>
            <a:pPr marL="495300" indent="-495300">
              <a:defRPr/>
            </a:pPr>
            <a:r>
              <a:rPr lang="zh-CN" altLang="en-US" dirty="0"/>
              <a:t>各个仓库中应该存放哪些产品？</a:t>
            </a:r>
            <a:endParaRPr lang="en-US" altLang="zh-CN" dirty="0"/>
          </a:p>
          <a:p>
            <a:pPr marL="495300" indent="-495300">
              <a:buFontTx/>
              <a:buNone/>
              <a:defRPr/>
            </a:pPr>
            <a:endParaRPr lang="en-US" altLang="zh-CN" sz="2400" b="0" dirty="0"/>
          </a:p>
          <a:p>
            <a:pPr marL="495300" indent="-495300">
              <a:buFontTx/>
              <a:buNone/>
              <a:defRPr/>
            </a:pPr>
            <a:endParaRPr lang="en-US" altLang="zh-CN" sz="2400" b="0" dirty="0"/>
          </a:p>
          <a:p>
            <a:pPr marL="495300" indent="-495300">
              <a:buFontTx/>
              <a:buNone/>
              <a:defRPr/>
            </a:pPr>
            <a:r>
              <a:rPr lang="en-US" altLang="zh-CN" sz="2400" b="0" dirty="0"/>
              <a:t>                   </a:t>
            </a:r>
          </a:p>
          <a:p>
            <a:pPr marL="495300" indent="-495300">
              <a:buFontTx/>
              <a:buNone/>
              <a:defRPr/>
            </a:pPr>
            <a:endParaRPr lang="zh-CN" altLang="en-US" sz="2400" b="0" dirty="0"/>
          </a:p>
        </p:txBody>
      </p:sp>
      <p:sp>
        <p:nvSpPr>
          <p:cNvPr id="2426883" name="Rectangle 3"/>
          <p:cNvSpPr>
            <a:spLocks noGrp="1" noChangeArrowheads="1"/>
          </p:cNvSpPr>
          <p:nvPr>
            <p:ph type="title"/>
          </p:nvPr>
        </p:nvSpPr>
        <p:spPr/>
        <p:txBody>
          <a:bodyPr/>
          <a:lstStyle/>
          <a:p>
            <a:pPr>
              <a:defRPr/>
            </a:pPr>
            <a:r>
              <a:rPr lang="zh-CN" altLang="en-US" dirty="0">
                <a:latin typeface="宋体" panose="02010600030101010101" pitchFamily="2" charset="-122"/>
              </a:rPr>
              <a:t>第四节</a:t>
            </a:r>
            <a:r>
              <a:rPr lang="en-US" altLang="zh-CN" dirty="0">
                <a:latin typeface="宋体" panose="02010600030101010101" pitchFamily="2" charset="-122"/>
              </a:rPr>
              <a:t> </a:t>
            </a:r>
            <a:r>
              <a:rPr lang="zh-CN" altLang="en-US" dirty="0"/>
              <a:t>分销网络优化</a:t>
            </a:r>
          </a:p>
        </p:txBody>
      </p:sp>
      <p:grpSp>
        <p:nvGrpSpPr>
          <p:cNvPr id="2426884" name="Group 4"/>
          <p:cNvGrpSpPr/>
          <p:nvPr/>
        </p:nvGrpSpPr>
        <p:grpSpPr bwMode="auto">
          <a:xfrm>
            <a:off x="4788024" y="692696"/>
            <a:ext cx="4421188" cy="2124075"/>
            <a:chOff x="768" y="2167"/>
            <a:chExt cx="4388" cy="1566"/>
          </a:xfrm>
        </p:grpSpPr>
        <p:sp>
          <p:nvSpPr>
            <p:cNvPr id="2426885" name="Text Box 5"/>
            <p:cNvSpPr txBox="1">
              <a:spLocks noChangeArrowheads="1"/>
            </p:cNvSpPr>
            <p:nvPr/>
          </p:nvSpPr>
          <p:spPr bwMode="auto">
            <a:xfrm>
              <a:off x="915" y="2304"/>
              <a:ext cx="386" cy="255"/>
            </a:xfrm>
            <a:prstGeom prst="rect">
              <a:avLst/>
            </a:prstGeom>
            <a:noFill/>
            <a:ln w="9525">
              <a:solidFill>
                <a:schemeClr val="tx1"/>
              </a:solidFill>
              <a:miter lim="800000"/>
            </a:ln>
            <a:effectLst/>
          </p:spPr>
          <p:txBody>
            <a:bodyPr>
              <a:spAutoFit/>
            </a:bodyPr>
            <a:lstStyle/>
            <a:p>
              <a:pPr>
                <a:lnSpc>
                  <a:spcPct val="100000"/>
                </a:lnSpc>
                <a:spcBef>
                  <a:spcPct val="0"/>
                </a:spcBef>
                <a:defRPr/>
              </a:pPr>
              <a:r>
                <a:rPr lang="en-US" altLang="zh-CN" sz="1600" i="1"/>
                <a:t>P</a:t>
              </a:r>
              <a:r>
                <a:rPr lang="en-US" altLang="zh-CN" sz="1600" baseline="-25000"/>
                <a:t>1</a:t>
              </a:r>
            </a:p>
          </p:txBody>
        </p:sp>
        <p:sp>
          <p:nvSpPr>
            <p:cNvPr id="2426886" name="Text Box 6"/>
            <p:cNvSpPr txBox="1">
              <a:spLocks noChangeArrowheads="1"/>
            </p:cNvSpPr>
            <p:nvPr/>
          </p:nvSpPr>
          <p:spPr bwMode="auto">
            <a:xfrm>
              <a:off x="922" y="3181"/>
              <a:ext cx="386" cy="255"/>
            </a:xfrm>
            <a:prstGeom prst="rect">
              <a:avLst/>
            </a:prstGeom>
            <a:noFill/>
            <a:ln w="9525">
              <a:solidFill>
                <a:schemeClr val="tx1"/>
              </a:solidFill>
              <a:miter lim="800000"/>
            </a:ln>
            <a:effectLst/>
          </p:spPr>
          <p:txBody>
            <a:bodyPr>
              <a:spAutoFit/>
            </a:bodyPr>
            <a:lstStyle/>
            <a:p>
              <a:pPr>
                <a:lnSpc>
                  <a:spcPct val="100000"/>
                </a:lnSpc>
                <a:spcBef>
                  <a:spcPct val="0"/>
                </a:spcBef>
                <a:defRPr/>
              </a:pPr>
              <a:r>
                <a:rPr lang="en-US" altLang="zh-CN" sz="1600" i="1"/>
                <a:t>P</a:t>
              </a:r>
              <a:r>
                <a:rPr lang="en-US" altLang="zh-CN" sz="1600" baseline="-25000"/>
                <a:t>2</a:t>
              </a:r>
            </a:p>
          </p:txBody>
        </p:sp>
        <p:sp>
          <p:nvSpPr>
            <p:cNvPr id="2426887" name="Text Box 7"/>
            <p:cNvSpPr txBox="1">
              <a:spLocks noChangeArrowheads="1"/>
            </p:cNvSpPr>
            <p:nvPr/>
          </p:nvSpPr>
          <p:spPr bwMode="auto">
            <a:xfrm>
              <a:off x="768" y="3485"/>
              <a:ext cx="621" cy="248"/>
            </a:xfrm>
            <a:prstGeom prst="rect">
              <a:avLst/>
            </a:prstGeom>
            <a:noFill/>
            <a:ln>
              <a:noFill/>
            </a:ln>
            <a:effectLst/>
          </p:spPr>
          <p:txBody>
            <a:bodyPr wrap="none">
              <a:spAutoFit/>
            </a:bodyPr>
            <a:lstStyle/>
            <a:p>
              <a:pPr algn="l">
                <a:lnSpc>
                  <a:spcPct val="100000"/>
                </a:lnSpc>
                <a:spcBef>
                  <a:spcPct val="0"/>
                </a:spcBef>
                <a:defRPr/>
              </a:pPr>
              <a:r>
                <a:rPr lang="en-US" altLang="zh-CN" sz="1600"/>
                <a:t>(6</a:t>
              </a:r>
              <a:r>
                <a:rPr lang="zh-CN" altLang="en-US" sz="1600"/>
                <a:t>万</a:t>
              </a:r>
              <a:r>
                <a:rPr lang="en-US" altLang="zh-CN" sz="1600"/>
                <a:t>)</a:t>
              </a:r>
            </a:p>
          </p:txBody>
        </p:sp>
        <p:sp>
          <p:nvSpPr>
            <p:cNvPr id="2426888" name="Oval 8"/>
            <p:cNvSpPr>
              <a:spLocks noChangeArrowheads="1"/>
            </p:cNvSpPr>
            <p:nvPr/>
          </p:nvSpPr>
          <p:spPr bwMode="auto">
            <a:xfrm>
              <a:off x="2126" y="2549"/>
              <a:ext cx="490" cy="186"/>
            </a:xfrm>
            <a:prstGeom prst="ellipse">
              <a:avLst/>
            </a:prstGeom>
            <a:solidFill>
              <a:schemeClr val="accent1"/>
            </a:solidFill>
            <a:ln w="9525">
              <a:solidFill>
                <a:schemeClr val="tx1"/>
              </a:solidFill>
              <a:miter lim="800000"/>
            </a:ln>
            <a:effectLst/>
          </p:spPr>
          <p:txBody>
            <a:bodyPr wrap="none" anchor="ctr"/>
            <a:lstStyle/>
            <a:p>
              <a:pPr>
                <a:lnSpc>
                  <a:spcPct val="100000"/>
                </a:lnSpc>
                <a:spcBef>
                  <a:spcPct val="0"/>
                </a:spcBef>
                <a:defRPr/>
              </a:pPr>
              <a:r>
                <a:rPr lang="en-US" altLang="zh-CN" sz="1600" i="1"/>
                <a:t>W</a:t>
              </a:r>
              <a:r>
                <a:rPr lang="en-US" altLang="zh-CN" sz="1600" baseline="-25000"/>
                <a:t>1</a:t>
              </a:r>
            </a:p>
          </p:txBody>
        </p:sp>
        <p:sp>
          <p:nvSpPr>
            <p:cNvPr id="2426889" name="Oval 9"/>
            <p:cNvSpPr>
              <a:spLocks noChangeArrowheads="1"/>
            </p:cNvSpPr>
            <p:nvPr/>
          </p:nvSpPr>
          <p:spPr bwMode="auto">
            <a:xfrm>
              <a:off x="2126" y="2999"/>
              <a:ext cx="490" cy="186"/>
            </a:xfrm>
            <a:prstGeom prst="ellipse">
              <a:avLst/>
            </a:prstGeom>
            <a:solidFill>
              <a:schemeClr val="accent1"/>
            </a:solidFill>
            <a:ln w="9525">
              <a:solidFill>
                <a:schemeClr val="tx1"/>
              </a:solidFill>
              <a:miter lim="800000"/>
            </a:ln>
            <a:effectLst/>
          </p:spPr>
          <p:txBody>
            <a:bodyPr wrap="none" anchor="ctr"/>
            <a:lstStyle/>
            <a:p>
              <a:pPr>
                <a:lnSpc>
                  <a:spcPct val="100000"/>
                </a:lnSpc>
                <a:spcBef>
                  <a:spcPct val="0"/>
                </a:spcBef>
                <a:defRPr/>
              </a:pPr>
              <a:r>
                <a:rPr lang="en-US" altLang="zh-CN" sz="1600" i="1"/>
                <a:t>W</a:t>
              </a:r>
              <a:r>
                <a:rPr lang="en-US" altLang="zh-CN" sz="1600" baseline="-25000"/>
                <a:t>2</a:t>
              </a:r>
            </a:p>
          </p:txBody>
        </p:sp>
        <p:sp>
          <p:nvSpPr>
            <p:cNvPr id="2426890" name="Line 10"/>
            <p:cNvSpPr>
              <a:spLocks noChangeShapeType="1"/>
            </p:cNvSpPr>
            <p:nvPr/>
          </p:nvSpPr>
          <p:spPr bwMode="auto">
            <a:xfrm>
              <a:off x="1345" y="2448"/>
              <a:ext cx="781" cy="207"/>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1" name="Line 11"/>
            <p:cNvSpPr>
              <a:spLocks noChangeShapeType="1"/>
            </p:cNvSpPr>
            <p:nvPr/>
          </p:nvSpPr>
          <p:spPr bwMode="auto">
            <a:xfrm>
              <a:off x="1345" y="2592"/>
              <a:ext cx="781" cy="460"/>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2" name="Line 12"/>
            <p:cNvSpPr>
              <a:spLocks noChangeShapeType="1"/>
            </p:cNvSpPr>
            <p:nvPr/>
          </p:nvSpPr>
          <p:spPr bwMode="auto">
            <a:xfrm flipV="1">
              <a:off x="1345" y="3079"/>
              <a:ext cx="781" cy="233"/>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3" name="Line 13"/>
            <p:cNvSpPr>
              <a:spLocks noChangeShapeType="1"/>
            </p:cNvSpPr>
            <p:nvPr/>
          </p:nvSpPr>
          <p:spPr bwMode="auto">
            <a:xfrm flipV="1">
              <a:off x="1345" y="2708"/>
              <a:ext cx="781" cy="604"/>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4" name="Line 14"/>
            <p:cNvSpPr>
              <a:spLocks noChangeShapeType="1"/>
            </p:cNvSpPr>
            <p:nvPr/>
          </p:nvSpPr>
          <p:spPr bwMode="auto">
            <a:xfrm flipV="1">
              <a:off x="2616" y="2304"/>
              <a:ext cx="1513" cy="325"/>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5" name="Line 15"/>
            <p:cNvSpPr>
              <a:spLocks noChangeShapeType="1"/>
            </p:cNvSpPr>
            <p:nvPr/>
          </p:nvSpPr>
          <p:spPr bwMode="auto">
            <a:xfrm>
              <a:off x="2616" y="2629"/>
              <a:ext cx="1513" cy="200"/>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6" name="Line 16"/>
            <p:cNvSpPr>
              <a:spLocks noChangeShapeType="1"/>
            </p:cNvSpPr>
            <p:nvPr/>
          </p:nvSpPr>
          <p:spPr bwMode="auto">
            <a:xfrm>
              <a:off x="2616" y="2682"/>
              <a:ext cx="1607" cy="726"/>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7" name="Line 17"/>
            <p:cNvSpPr>
              <a:spLocks noChangeShapeType="1"/>
            </p:cNvSpPr>
            <p:nvPr/>
          </p:nvSpPr>
          <p:spPr bwMode="auto">
            <a:xfrm flipV="1">
              <a:off x="2616" y="2400"/>
              <a:ext cx="1607" cy="652"/>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8" name="Line 18"/>
            <p:cNvSpPr>
              <a:spLocks noChangeShapeType="1"/>
            </p:cNvSpPr>
            <p:nvPr/>
          </p:nvSpPr>
          <p:spPr bwMode="auto">
            <a:xfrm flipV="1">
              <a:off x="2616" y="2928"/>
              <a:ext cx="1513" cy="151"/>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6899" name="Line 19"/>
            <p:cNvSpPr>
              <a:spLocks noChangeShapeType="1"/>
            </p:cNvSpPr>
            <p:nvPr/>
          </p:nvSpPr>
          <p:spPr bwMode="auto">
            <a:xfrm>
              <a:off x="2616" y="3133"/>
              <a:ext cx="1513" cy="419"/>
            </a:xfrm>
            <a:prstGeom prst="line">
              <a:avLst/>
            </a:prstGeom>
            <a:noFill/>
            <a:ln w="9525">
              <a:solidFill>
                <a:schemeClr val="tx1"/>
              </a:solidFill>
              <a:miter lim="800000"/>
              <a:tailEnd type="triangle" w="med" len="med"/>
            </a:ln>
            <a:effectLst/>
          </p:spPr>
          <p:txBody>
            <a:bodyPr wrap="none"/>
            <a:lstStyle/>
            <a:p>
              <a:pPr>
                <a:defRPr/>
              </a:pPr>
              <a:endParaRPr lang="zh-CN" altLang="en-US"/>
            </a:p>
          </p:txBody>
        </p:sp>
        <p:grpSp>
          <p:nvGrpSpPr>
            <p:cNvPr id="72725" name="Group 20"/>
            <p:cNvGrpSpPr/>
            <p:nvPr/>
          </p:nvGrpSpPr>
          <p:grpSpPr bwMode="auto">
            <a:xfrm>
              <a:off x="4197" y="2167"/>
              <a:ext cx="959" cy="1496"/>
              <a:chOff x="3183" y="2167"/>
              <a:chExt cx="959" cy="1496"/>
            </a:xfrm>
          </p:grpSpPr>
          <p:sp>
            <p:nvSpPr>
              <p:cNvPr id="2426901" name="Oval 21"/>
              <p:cNvSpPr>
                <a:spLocks noChangeArrowheads="1"/>
              </p:cNvSpPr>
              <p:nvPr/>
            </p:nvSpPr>
            <p:spPr bwMode="auto">
              <a:xfrm>
                <a:off x="3181" y="2167"/>
                <a:ext cx="266" cy="291"/>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1</a:t>
                </a:r>
              </a:p>
            </p:txBody>
          </p:sp>
          <p:sp>
            <p:nvSpPr>
              <p:cNvPr id="2426902" name="Oval 22"/>
              <p:cNvSpPr>
                <a:spLocks noChangeArrowheads="1"/>
              </p:cNvSpPr>
              <p:nvPr/>
            </p:nvSpPr>
            <p:spPr bwMode="auto">
              <a:xfrm>
                <a:off x="3181" y="3356"/>
                <a:ext cx="266" cy="289"/>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3</a:t>
                </a:r>
              </a:p>
            </p:txBody>
          </p:sp>
          <p:sp>
            <p:nvSpPr>
              <p:cNvPr id="2426903" name="Oval 23"/>
              <p:cNvSpPr>
                <a:spLocks noChangeArrowheads="1"/>
              </p:cNvSpPr>
              <p:nvPr/>
            </p:nvSpPr>
            <p:spPr bwMode="auto">
              <a:xfrm>
                <a:off x="3181" y="2735"/>
                <a:ext cx="266" cy="291"/>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2</a:t>
                </a:r>
              </a:p>
            </p:txBody>
          </p:sp>
          <p:sp>
            <p:nvSpPr>
              <p:cNvPr id="2426904" name="Text Box 24"/>
              <p:cNvSpPr txBox="1">
                <a:spLocks noChangeArrowheads="1"/>
              </p:cNvSpPr>
              <p:nvPr/>
            </p:nvSpPr>
            <p:spPr bwMode="auto">
              <a:xfrm>
                <a:off x="3420" y="3415"/>
                <a:ext cx="621" cy="248"/>
              </a:xfrm>
              <a:prstGeom prst="rect">
                <a:avLst/>
              </a:prstGeom>
              <a:noFill/>
              <a:ln>
                <a:noFill/>
              </a:ln>
              <a:effectLst/>
            </p:spPr>
            <p:txBody>
              <a:bodyPr wrap="none">
                <a:spAutoFit/>
              </a:bodyPr>
              <a:lstStyle/>
              <a:p>
                <a:pPr algn="l">
                  <a:lnSpc>
                    <a:spcPct val="100000"/>
                  </a:lnSpc>
                  <a:spcBef>
                    <a:spcPct val="0"/>
                  </a:spcBef>
                  <a:defRPr/>
                </a:pPr>
                <a:r>
                  <a:rPr lang="en-US" altLang="zh-CN" sz="1600"/>
                  <a:t>(5</a:t>
                </a:r>
                <a:r>
                  <a:rPr lang="zh-CN" altLang="en-US" sz="1600"/>
                  <a:t>万</a:t>
                </a:r>
                <a:r>
                  <a:rPr lang="en-US" altLang="zh-CN" sz="1600"/>
                  <a:t>)</a:t>
                </a:r>
              </a:p>
            </p:txBody>
          </p:sp>
          <p:sp>
            <p:nvSpPr>
              <p:cNvPr id="2426905" name="Text Box 25"/>
              <p:cNvSpPr txBox="1">
                <a:spLocks noChangeArrowheads="1"/>
              </p:cNvSpPr>
              <p:nvPr/>
            </p:nvSpPr>
            <p:spPr bwMode="auto">
              <a:xfrm>
                <a:off x="3420" y="2793"/>
                <a:ext cx="722" cy="248"/>
              </a:xfrm>
              <a:prstGeom prst="rect">
                <a:avLst/>
              </a:prstGeom>
              <a:noFill/>
              <a:ln>
                <a:noFill/>
              </a:ln>
              <a:effectLst/>
            </p:spPr>
            <p:txBody>
              <a:bodyPr wrap="none">
                <a:spAutoFit/>
              </a:bodyPr>
              <a:lstStyle/>
              <a:p>
                <a:pPr algn="l">
                  <a:lnSpc>
                    <a:spcPct val="100000"/>
                  </a:lnSpc>
                  <a:spcBef>
                    <a:spcPct val="0"/>
                  </a:spcBef>
                  <a:defRPr/>
                </a:pPr>
                <a:r>
                  <a:rPr lang="en-US" altLang="zh-CN" sz="1600"/>
                  <a:t>(10</a:t>
                </a:r>
                <a:r>
                  <a:rPr lang="zh-CN" altLang="en-US" sz="1600"/>
                  <a:t>万</a:t>
                </a:r>
                <a:r>
                  <a:rPr lang="en-US" altLang="zh-CN" sz="1600"/>
                  <a:t>)</a:t>
                </a:r>
              </a:p>
            </p:txBody>
          </p:sp>
          <p:sp>
            <p:nvSpPr>
              <p:cNvPr id="2426906" name="Text Box 26"/>
              <p:cNvSpPr txBox="1">
                <a:spLocks noChangeArrowheads="1"/>
              </p:cNvSpPr>
              <p:nvPr/>
            </p:nvSpPr>
            <p:spPr bwMode="auto">
              <a:xfrm>
                <a:off x="3420" y="2199"/>
                <a:ext cx="621" cy="248"/>
              </a:xfrm>
              <a:prstGeom prst="rect">
                <a:avLst/>
              </a:prstGeom>
              <a:noFill/>
              <a:ln>
                <a:noFill/>
              </a:ln>
              <a:effectLst/>
            </p:spPr>
            <p:txBody>
              <a:bodyPr wrap="none">
                <a:spAutoFit/>
              </a:bodyPr>
              <a:lstStyle/>
              <a:p>
                <a:pPr algn="l">
                  <a:lnSpc>
                    <a:spcPct val="100000"/>
                  </a:lnSpc>
                  <a:spcBef>
                    <a:spcPct val="0"/>
                  </a:spcBef>
                  <a:defRPr/>
                </a:pPr>
                <a:r>
                  <a:rPr lang="en-US" altLang="zh-CN" sz="1600"/>
                  <a:t>(5</a:t>
                </a:r>
                <a:r>
                  <a:rPr lang="zh-CN" altLang="en-US" sz="1600"/>
                  <a:t>万</a:t>
                </a:r>
                <a:r>
                  <a:rPr lang="en-US" altLang="zh-CN" sz="1600"/>
                  <a:t>)</a:t>
                </a:r>
              </a:p>
            </p:txBody>
          </p:sp>
        </p:grpSp>
        <p:sp>
          <p:nvSpPr>
            <p:cNvPr id="2426907" name="Text Box 27"/>
            <p:cNvSpPr txBox="1">
              <a:spLocks noChangeArrowheads="1"/>
            </p:cNvSpPr>
            <p:nvPr/>
          </p:nvSpPr>
          <p:spPr bwMode="auto">
            <a:xfrm>
              <a:off x="1661" y="2417"/>
              <a:ext cx="284" cy="247"/>
            </a:xfrm>
            <a:prstGeom prst="rect">
              <a:avLst/>
            </a:prstGeom>
            <a:noFill/>
            <a:ln>
              <a:noFill/>
            </a:ln>
            <a:effectLst/>
          </p:spPr>
          <p:txBody>
            <a:bodyPr wrap="none">
              <a:spAutoFit/>
            </a:bodyPr>
            <a:lstStyle/>
            <a:p>
              <a:pPr algn="l">
                <a:lnSpc>
                  <a:spcPct val="100000"/>
                </a:lnSpc>
                <a:spcBef>
                  <a:spcPct val="0"/>
                </a:spcBef>
                <a:defRPr/>
              </a:pPr>
              <a:r>
                <a:rPr lang="en-US" altLang="zh-CN" sz="1600"/>
                <a:t>0</a:t>
              </a:r>
            </a:p>
          </p:txBody>
        </p:sp>
        <p:sp>
          <p:nvSpPr>
            <p:cNvPr id="2426908" name="Text Box 28"/>
            <p:cNvSpPr txBox="1">
              <a:spLocks noChangeArrowheads="1"/>
            </p:cNvSpPr>
            <p:nvPr/>
          </p:nvSpPr>
          <p:spPr bwMode="auto">
            <a:xfrm>
              <a:off x="1661" y="2908"/>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4</a:t>
              </a:r>
            </a:p>
          </p:txBody>
        </p:sp>
        <p:sp>
          <p:nvSpPr>
            <p:cNvPr id="2426909" name="Text Box 29"/>
            <p:cNvSpPr txBox="1">
              <a:spLocks noChangeArrowheads="1"/>
            </p:cNvSpPr>
            <p:nvPr/>
          </p:nvSpPr>
          <p:spPr bwMode="auto">
            <a:xfrm>
              <a:off x="1661" y="2709"/>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5</a:t>
              </a:r>
            </a:p>
          </p:txBody>
        </p:sp>
        <p:sp>
          <p:nvSpPr>
            <p:cNvPr id="2426910" name="Text Box 30"/>
            <p:cNvSpPr txBox="1">
              <a:spLocks noChangeArrowheads="1"/>
            </p:cNvSpPr>
            <p:nvPr/>
          </p:nvSpPr>
          <p:spPr bwMode="auto">
            <a:xfrm>
              <a:off x="1661" y="3102"/>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sp>
          <p:nvSpPr>
            <p:cNvPr id="2426911" name="Text Box 31"/>
            <p:cNvSpPr txBox="1">
              <a:spLocks noChangeArrowheads="1"/>
            </p:cNvSpPr>
            <p:nvPr/>
          </p:nvSpPr>
          <p:spPr bwMode="auto">
            <a:xfrm>
              <a:off x="3697" y="2276"/>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3</a:t>
              </a:r>
            </a:p>
          </p:txBody>
        </p:sp>
        <p:sp>
          <p:nvSpPr>
            <p:cNvPr id="2426912" name="Text Box 32"/>
            <p:cNvSpPr txBox="1">
              <a:spLocks noChangeArrowheads="1"/>
            </p:cNvSpPr>
            <p:nvPr/>
          </p:nvSpPr>
          <p:spPr bwMode="auto">
            <a:xfrm>
              <a:off x="3700" y="2640"/>
              <a:ext cx="183" cy="248"/>
            </a:xfrm>
            <a:prstGeom prst="rect">
              <a:avLst/>
            </a:prstGeom>
            <a:noFill/>
            <a:ln>
              <a:noFill/>
            </a:ln>
            <a:effectLst/>
          </p:spPr>
          <p:txBody>
            <a:bodyPr>
              <a:spAutoFit/>
            </a:bodyPr>
            <a:lstStyle/>
            <a:p>
              <a:pPr algn="l">
                <a:lnSpc>
                  <a:spcPct val="100000"/>
                </a:lnSpc>
                <a:spcBef>
                  <a:spcPct val="0"/>
                </a:spcBef>
                <a:defRPr/>
              </a:pPr>
              <a:r>
                <a:rPr lang="en-US" altLang="zh-CN" sz="1600"/>
                <a:t>4</a:t>
              </a:r>
            </a:p>
          </p:txBody>
        </p:sp>
        <p:sp>
          <p:nvSpPr>
            <p:cNvPr id="2426913" name="Text Box 33"/>
            <p:cNvSpPr txBox="1">
              <a:spLocks noChangeArrowheads="1"/>
            </p:cNvSpPr>
            <p:nvPr/>
          </p:nvSpPr>
          <p:spPr bwMode="auto">
            <a:xfrm>
              <a:off x="3697" y="3102"/>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5</a:t>
              </a:r>
            </a:p>
          </p:txBody>
        </p:sp>
        <p:sp>
          <p:nvSpPr>
            <p:cNvPr id="2426914" name="Text Box 34"/>
            <p:cNvSpPr txBox="1">
              <a:spLocks noChangeArrowheads="1"/>
            </p:cNvSpPr>
            <p:nvPr/>
          </p:nvSpPr>
          <p:spPr bwMode="auto">
            <a:xfrm>
              <a:off x="3697" y="3380"/>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sp>
          <p:nvSpPr>
            <p:cNvPr id="2426915" name="Text Box 35"/>
            <p:cNvSpPr txBox="1">
              <a:spLocks noChangeArrowheads="1"/>
            </p:cNvSpPr>
            <p:nvPr/>
          </p:nvSpPr>
          <p:spPr bwMode="auto">
            <a:xfrm>
              <a:off x="3697" y="2899"/>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1</a:t>
              </a:r>
            </a:p>
          </p:txBody>
        </p:sp>
        <p:sp>
          <p:nvSpPr>
            <p:cNvPr id="2426916" name="Text Box 36"/>
            <p:cNvSpPr txBox="1">
              <a:spLocks noChangeArrowheads="1"/>
            </p:cNvSpPr>
            <p:nvPr/>
          </p:nvSpPr>
          <p:spPr bwMode="auto">
            <a:xfrm>
              <a:off x="3697" y="2468"/>
              <a:ext cx="284" cy="248"/>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grpSp>
      <p:sp>
        <p:nvSpPr>
          <p:cNvPr id="2426917" name="Rectangle 37"/>
          <p:cNvSpPr>
            <a:spLocks noChangeArrowheads="1"/>
          </p:cNvSpPr>
          <p:nvPr/>
        </p:nvSpPr>
        <p:spPr bwMode="auto">
          <a:xfrm>
            <a:off x="179388" y="4365625"/>
            <a:ext cx="8686800" cy="2165350"/>
          </a:xfrm>
          <a:prstGeom prst="rect">
            <a:avLst/>
          </a:prstGeom>
          <a:noFill/>
          <a:ln>
            <a:noFill/>
          </a:ln>
          <a:effectLst/>
        </p:spPr>
        <p:txBody>
          <a:bodyPr/>
          <a:lstStyle/>
          <a:p>
            <a:pPr marL="495300" indent="-495300" algn="l">
              <a:lnSpc>
                <a:spcPct val="100000"/>
              </a:lnSpc>
              <a:buClr>
                <a:srgbClr val="FF0000"/>
              </a:buClr>
              <a:defRPr/>
            </a:pPr>
            <a:r>
              <a:rPr lang="zh-CN" altLang="en-US" sz="2400" b="1" dirty="0">
                <a:ea typeface="黑体" panose="02010609060101010101" charset="-122"/>
                <a:cs typeface="黑体" panose="02010609060101010101" charset="-122"/>
              </a:rPr>
              <a:t>方案一：分销中心到市场的物流成本最低为目标</a:t>
            </a:r>
            <a:endParaRPr lang="en-US" altLang="zh-CN" sz="2400" b="1" dirty="0">
              <a:ea typeface="黑体" panose="02010609060101010101" charset="-122"/>
              <a:cs typeface="黑体" panose="02010609060101010101" charset="-122"/>
            </a:endParaRPr>
          </a:p>
          <a:p>
            <a:pPr marL="914400" lvl="1" indent="-457200" algn="l">
              <a:lnSpc>
                <a:spcPct val="100000"/>
              </a:lnSpc>
              <a:buClr>
                <a:srgbClr val="009900"/>
              </a:buClr>
              <a:buFont typeface="Wingdings" panose="05000000000000000000" charset="0"/>
              <a:buChar char="§"/>
              <a:defRPr/>
            </a:pPr>
            <a:r>
              <a:rPr lang="zh-CN" altLang="en-US" sz="2200" dirty="0">
                <a:solidFill>
                  <a:srgbClr val="000066"/>
                </a:solidFill>
                <a:ea typeface="黑体" panose="02010609060101010101" charset="-122"/>
                <a:cs typeface="黑体" panose="02010609060101010101" charset="-122"/>
              </a:rPr>
              <a:t>所有权分离</a:t>
            </a:r>
            <a:endParaRPr lang="en-US" altLang="zh-CN" sz="2200" b="1" dirty="0">
              <a:solidFill>
                <a:srgbClr val="000066"/>
              </a:solidFill>
              <a:ea typeface="黑体" panose="02010609060101010101" charset="-122"/>
              <a:cs typeface="黑体" panose="02010609060101010101" charset="-122"/>
            </a:endParaRPr>
          </a:p>
          <a:p>
            <a:pPr marL="914400" lvl="1" indent="-457200" algn="l">
              <a:lnSpc>
                <a:spcPct val="100000"/>
              </a:lnSpc>
              <a:buClr>
                <a:srgbClr val="009900"/>
              </a:buClr>
              <a:buFont typeface="Wingdings" panose="05000000000000000000" charset="0"/>
              <a:buChar char="§"/>
              <a:defRPr/>
            </a:pPr>
            <a:r>
              <a:rPr lang="en-US" altLang="zh-CN" sz="2000" b="1" i="1" dirty="0">
                <a:solidFill>
                  <a:srgbClr val="000066"/>
                </a:solidFill>
                <a:ea typeface="黑体" panose="02010609060101010101" charset="-122"/>
                <a:cs typeface="黑体" panose="02010609060101010101" charset="-122"/>
              </a:rPr>
              <a:t>C</a:t>
            </a:r>
            <a:r>
              <a:rPr lang="en-US" altLang="zh-CN" sz="2000" b="1" baseline="-25000" dirty="0">
                <a:solidFill>
                  <a:srgbClr val="000066"/>
                </a:solidFill>
                <a:ea typeface="黑体" panose="02010609060101010101" charset="-122"/>
                <a:cs typeface="黑体" panose="02010609060101010101" charset="-122"/>
              </a:rPr>
              <a:t>1</a:t>
            </a:r>
            <a:r>
              <a:rPr lang="en-US" altLang="zh-CN" sz="2000" b="1" dirty="0">
                <a:solidFill>
                  <a:srgbClr val="000066"/>
                </a:solidFill>
                <a:ea typeface="黑体" panose="02010609060101010101" charset="-122"/>
                <a:cs typeface="黑体" panose="02010609060101010101" charset="-122"/>
              </a:rPr>
              <a:t>,</a:t>
            </a:r>
            <a:r>
              <a:rPr lang="en-US" altLang="zh-CN" sz="2000" b="1" i="1" dirty="0">
                <a:solidFill>
                  <a:srgbClr val="000066"/>
                </a:solidFill>
                <a:ea typeface="黑体" panose="02010609060101010101" charset="-122"/>
                <a:cs typeface="黑体" panose="02010609060101010101" charset="-122"/>
              </a:rPr>
              <a:t>C</a:t>
            </a:r>
            <a:r>
              <a:rPr lang="en-US" altLang="zh-CN" sz="2000" b="1" baseline="-25000" dirty="0">
                <a:solidFill>
                  <a:srgbClr val="000066"/>
                </a:solidFill>
                <a:ea typeface="黑体" panose="02010609060101010101" charset="-122"/>
                <a:cs typeface="黑体" panose="02010609060101010101" charset="-122"/>
              </a:rPr>
              <a:t>2</a:t>
            </a:r>
            <a:r>
              <a:rPr lang="en-US" altLang="zh-CN" sz="2000" b="1" dirty="0">
                <a:solidFill>
                  <a:srgbClr val="000066"/>
                </a:solidFill>
                <a:ea typeface="黑体" panose="02010609060101010101" charset="-122"/>
                <a:cs typeface="黑体" panose="02010609060101010101" charset="-122"/>
              </a:rPr>
              <a:t>,</a:t>
            </a:r>
            <a:r>
              <a:rPr lang="en-US" altLang="zh-CN" sz="2000" b="1" i="1" dirty="0">
                <a:solidFill>
                  <a:srgbClr val="000066"/>
                </a:solidFill>
                <a:ea typeface="黑体" panose="02010609060101010101" charset="-122"/>
                <a:cs typeface="黑体" panose="02010609060101010101" charset="-122"/>
              </a:rPr>
              <a:t>C</a:t>
            </a:r>
            <a:r>
              <a:rPr lang="en-US" altLang="zh-CN" sz="2000" b="1" baseline="-25000" dirty="0">
                <a:solidFill>
                  <a:srgbClr val="000066"/>
                </a:solidFill>
                <a:ea typeface="黑体" panose="02010609060101010101" charset="-122"/>
                <a:cs typeface="黑体" panose="02010609060101010101" charset="-122"/>
              </a:rPr>
              <a:t>3</a:t>
            </a:r>
            <a:r>
              <a:rPr lang="zh-CN" altLang="en-US" sz="2000" b="1" dirty="0">
                <a:solidFill>
                  <a:srgbClr val="000066"/>
                </a:solidFill>
                <a:ea typeface="黑体" panose="02010609060101010101" charset="-122"/>
                <a:cs typeface="黑体" panose="02010609060101010101" charset="-122"/>
              </a:rPr>
              <a:t>由</a:t>
            </a:r>
            <a:r>
              <a:rPr lang="en-US" altLang="zh-CN" sz="2000" b="1" i="1" dirty="0">
                <a:solidFill>
                  <a:srgbClr val="000066"/>
                </a:solidFill>
                <a:ea typeface="黑体" panose="02010609060101010101" charset="-122"/>
                <a:cs typeface="黑体" panose="02010609060101010101" charset="-122"/>
              </a:rPr>
              <a:t>W</a:t>
            </a:r>
            <a:r>
              <a:rPr lang="en-US" altLang="zh-CN" sz="2000" b="1" baseline="-25000" dirty="0">
                <a:solidFill>
                  <a:srgbClr val="000066"/>
                </a:solidFill>
                <a:ea typeface="黑体" panose="02010609060101010101" charset="-122"/>
                <a:cs typeface="黑体" panose="02010609060101010101" charset="-122"/>
              </a:rPr>
              <a:t>2</a:t>
            </a:r>
            <a:r>
              <a:rPr lang="zh-CN" altLang="en-US" sz="2000" b="1" dirty="0">
                <a:solidFill>
                  <a:srgbClr val="000066"/>
                </a:solidFill>
                <a:ea typeface="黑体" panose="02010609060101010101" charset="-122"/>
                <a:cs typeface="黑体" panose="02010609060101010101" charset="-122"/>
              </a:rPr>
              <a:t>供应；</a:t>
            </a:r>
            <a:r>
              <a:rPr lang="en-US" altLang="zh-CN" sz="2000" b="1" dirty="0">
                <a:solidFill>
                  <a:srgbClr val="000066"/>
                </a:solidFill>
                <a:ea typeface="黑体" panose="02010609060101010101" charset="-122"/>
                <a:cs typeface="黑体" panose="02010609060101010101" charset="-122"/>
              </a:rPr>
              <a:t> </a:t>
            </a:r>
          </a:p>
          <a:p>
            <a:pPr marL="914400" lvl="1" indent="-457200" algn="l">
              <a:lnSpc>
                <a:spcPct val="100000"/>
              </a:lnSpc>
              <a:buClr>
                <a:srgbClr val="009900"/>
              </a:buClr>
              <a:buFont typeface="Wingdings" panose="05000000000000000000" charset="0"/>
              <a:buChar char="§"/>
              <a:defRPr/>
            </a:pPr>
            <a:r>
              <a:rPr lang="en-US" altLang="zh-CN" sz="2000" b="1" i="1" dirty="0">
                <a:solidFill>
                  <a:srgbClr val="000066"/>
                </a:solidFill>
                <a:ea typeface="黑体" panose="02010609060101010101" charset="-122"/>
                <a:cs typeface="黑体" panose="02010609060101010101" charset="-122"/>
              </a:rPr>
              <a:t>P</a:t>
            </a:r>
            <a:r>
              <a:rPr lang="en-US" altLang="zh-CN" sz="2000" b="1" baseline="-25000" dirty="0">
                <a:solidFill>
                  <a:srgbClr val="000066"/>
                </a:solidFill>
                <a:ea typeface="黑体" panose="02010609060101010101" charset="-122"/>
                <a:cs typeface="黑体" panose="02010609060101010101" charset="-122"/>
              </a:rPr>
              <a:t>2</a:t>
            </a:r>
            <a:r>
              <a:rPr lang="zh-CN" altLang="en-US" sz="2000" b="1" dirty="0">
                <a:solidFill>
                  <a:srgbClr val="000066"/>
                </a:solidFill>
                <a:ea typeface="黑体" panose="02010609060101010101" charset="-122"/>
                <a:cs typeface="黑体" panose="02010609060101010101" charset="-122"/>
              </a:rPr>
              <a:t>供</a:t>
            </a:r>
            <a:r>
              <a:rPr lang="en-US" altLang="zh-CN" sz="2000" b="1" dirty="0">
                <a:solidFill>
                  <a:srgbClr val="000066"/>
                </a:solidFill>
                <a:ea typeface="黑体" panose="02010609060101010101" charset="-122"/>
                <a:cs typeface="黑体" panose="02010609060101010101" charset="-122"/>
              </a:rPr>
              <a:t>6</a:t>
            </a:r>
            <a:r>
              <a:rPr lang="zh-CN" altLang="en-US" sz="2000" b="1" dirty="0">
                <a:solidFill>
                  <a:srgbClr val="000066"/>
                </a:solidFill>
                <a:ea typeface="黑体" panose="02010609060101010101" charset="-122"/>
                <a:cs typeface="黑体" panose="02010609060101010101" charset="-122"/>
              </a:rPr>
              <a:t>万，而</a:t>
            </a:r>
            <a:r>
              <a:rPr lang="en-US" altLang="zh-CN" sz="2000" b="1" dirty="0">
                <a:solidFill>
                  <a:srgbClr val="000066"/>
                </a:solidFill>
                <a:ea typeface="黑体" panose="02010609060101010101" charset="-122"/>
                <a:cs typeface="黑体" panose="02010609060101010101" charset="-122"/>
              </a:rPr>
              <a:t>14</a:t>
            </a:r>
            <a:r>
              <a:rPr lang="zh-CN" altLang="en-US" sz="2000" b="1" dirty="0">
                <a:solidFill>
                  <a:srgbClr val="000066"/>
                </a:solidFill>
                <a:ea typeface="黑体" panose="02010609060101010101" charset="-122"/>
                <a:cs typeface="黑体" panose="02010609060101010101" charset="-122"/>
              </a:rPr>
              <a:t>万从</a:t>
            </a:r>
            <a:r>
              <a:rPr lang="en-US" altLang="zh-CN" sz="2000" b="1" i="1" dirty="0">
                <a:solidFill>
                  <a:srgbClr val="000066"/>
                </a:solidFill>
                <a:ea typeface="黑体" panose="02010609060101010101" charset="-122"/>
                <a:cs typeface="黑体" panose="02010609060101010101" charset="-122"/>
              </a:rPr>
              <a:t>P</a:t>
            </a:r>
            <a:r>
              <a:rPr lang="en-US" altLang="zh-CN" sz="2000" b="1" baseline="-25000" dirty="0">
                <a:solidFill>
                  <a:srgbClr val="000066"/>
                </a:solidFill>
                <a:ea typeface="黑体" panose="02010609060101010101" charset="-122"/>
                <a:cs typeface="黑体" panose="02010609060101010101" charset="-122"/>
              </a:rPr>
              <a:t>1</a:t>
            </a:r>
            <a:r>
              <a:rPr lang="zh-CN" altLang="en-US" sz="2000" b="1" dirty="0">
                <a:solidFill>
                  <a:srgbClr val="000066"/>
                </a:solidFill>
                <a:ea typeface="黑体" panose="02010609060101010101" charset="-122"/>
                <a:cs typeface="黑体" panose="02010609060101010101" charset="-122"/>
              </a:rPr>
              <a:t>供货</a:t>
            </a:r>
            <a:endParaRPr lang="en-US" altLang="zh-CN" sz="2000" b="1" dirty="0">
              <a:solidFill>
                <a:srgbClr val="000066"/>
              </a:solidFill>
              <a:ea typeface="黑体" panose="02010609060101010101" charset="-122"/>
              <a:cs typeface="黑体" panose="02010609060101010101" charset="-122"/>
            </a:endParaRPr>
          </a:p>
          <a:p>
            <a:pPr marL="914400" lvl="1" indent="-457200" algn="l">
              <a:lnSpc>
                <a:spcPct val="100000"/>
              </a:lnSpc>
              <a:buClr>
                <a:srgbClr val="009900"/>
              </a:buClr>
              <a:buFont typeface="Wingdings" panose="05000000000000000000" charset="0"/>
              <a:buChar char="§"/>
              <a:defRPr/>
            </a:pPr>
            <a:r>
              <a:rPr lang="zh-CN" altLang="en-US" sz="2000" b="1" dirty="0">
                <a:solidFill>
                  <a:srgbClr val="000066"/>
                </a:solidFill>
                <a:ea typeface="黑体" panose="02010609060101010101" charset="-122"/>
                <a:cs typeface="黑体" panose="02010609060101010101" charset="-122"/>
              </a:rPr>
              <a:t>总成本：</a:t>
            </a:r>
            <a:r>
              <a:rPr lang="en-US" altLang="zh-CN" sz="2000" b="1" dirty="0">
                <a:solidFill>
                  <a:srgbClr val="000066"/>
                </a:solidFill>
                <a:ea typeface="黑体" panose="02010609060101010101" charset="-122"/>
                <a:cs typeface="黑体" panose="02010609060101010101" charset="-122"/>
              </a:rPr>
              <a:t> </a:t>
            </a:r>
            <a:r>
              <a:rPr lang="en-US" altLang="zh-CN" sz="2000" b="1" u="sng" dirty="0">
                <a:solidFill>
                  <a:srgbClr val="000066"/>
                </a:solidFill>
                <a:ea typeface="黑体" panose="02010609060101010101" charset="-122"/>
                <a:cs typeface="黑体" panose="02010609060101010101" charset="-122"/>
              </a:rPr>
              <a:t>2</a:t>
            </a:r>
            <a:r>
              <a:rPr lang="en-US" altLang="zh-CN" sz="2000" b="1" u="sng" dirty="0">
                <a:solidFill>
                  <a:srgbClr val="000066"/>
                </a:solidFill>
                <a:ea typeface="黑体" panose="02010609060101010101" charset="-122"/>
                <a:cs typeface="黑体" panose="02010609060101010101" charset="-122"/>
                <a:sym typeface="Wingdings 2" panose="05020102010507070707" charset="0"/>
              </a:rPr>
              <a:t>5+110+25</a:t>
            </a:r>
            <a:r>
              <a:rPr lang="en-US" altLang="zh-CN" sz="2000" b="1" dirty="0">
                <a:solidFill>
                  <a:srgbClr val="000066"/>
                </a:solidFill>
                <a:ea typeface="黑体" panose="02010609060101010101" charset="-122"/>
                <a:cs typeface="黑体" panose="02010609060101010101" charset="-122"/>
                <a:sym typeface="Wingdings 2" panose="05020102010507070707" charset="0"/>
              </a:rPr>
              <a:t>+</a:t>
            </a:r>
            <a:r>
              <a:rPr lang="en-US" altLang="zh-CN" sz="2000" b="1" u="sng" dirty="0">
                <a:solidFill>
                  <a:srgbClr val="000066"/>
                </a:solidFill>
                <a:ea typeface="黑体" panose="02010609060101010101" charset="-122"/>
                <a:cs typeface="黑体" panose="02010609060101010101" charset="-122"/>
                <a:sym typeface="Wingdings 2" panose="05020102010507070707" charset="0"/>
              </a:rPr>
              <a:t>26+514</a:t>
            </a:r>
            <a:r>
              <a:rPr lang="en-US" altLang="zh-CN" sz="2000" b="1" dirty="0">
                <a:solidFill>
                  <a:srgbClr val="000066"/>
                </a:solidFill>
                <a:ea typeface="黑体" panose="02010609060101010101" charset="-122"/>
                <a:cs typeface="黑体" panose="02010609060101010101" charset="-122"/>
                <a:sym typeface="Wingdings 2" panose="05020102010507070707" charset="0"/>
              </a:rPr>
              <a:t> = 112</a:t>
            </a:r>
            <a:r>
              <a:rPr lang="zh-CN" altLang="en-US" sz="2000" b="1" dirty="0">
                <a:solidFill>
                  <a:srgbClr val="000066"/>
                </a:solidFill>
                <a:ea typeface="黑体" panose="02010609060101010101" charset="-122"/>
                <a:cs typeface="黑体" panose="02010609060101010101" charset="-122"/>
                <a:sym typeface="Wingdings 2" panose="05020102010507070707" charset="0"/>
              </a:rPr>
              <a:t>万元</a:t>
            </a:r>
          </a:p>
        </p:txBody>
      </p:sp>
    </p:spTree>
    <p:extLst>
      <p:ext uri="{BB962C8B-B14F-4D97-AF65-F5344CB8AC3E}">
        <p14:creationId xmlns:p14="http://schemas.microsoft.com/office/powerpoint/2010/main" val="1154774725"/>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2426884"/>
                                        </p:tgtEl>
                                        <p:attrNameLst>
                                          <p:attrName>style.visibility</p:attrName>
                                        </p:attrNameLst>
                                      </p:cBhvr>
                                      <p:to>
                                        <p:strVal val="visible"/>
                                      </p:to>
                                    </p:set>
                                    <p:animEffect transition="in" filter="barn(outHorizontal)">
                                      <p:cBhvr>
                                        <p:cTn id="7" dur="500"/>
                                        <p:tgtEl>
                                          <p:spTgt spid="242688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426917">
                                            <p:txEl>
                                              <p:pRg st="0" end="0"/>
                                            </p:txEl>
                                          </p:spTgt>
                                        </p:tgtEl>
                                        <p:attrNameLst>
                                          <p:attrName>style.visibility</p:attrName>
                                        </p:attrNameLst>
                                      </p:cBhvr>
                                      <p:to>
                                        <p:strVal val="visible"/>
                                      </p:to>
                                    </p:set>
                                    <p:anim calcmode="lin" valueType="num">
                                      <p:cBhvr additive="base">
                                        <p:cTn id="12" dur="500" fill="hold"/>
                                        <p:tgtEl>
                                          <p:spTgt spid="2426917">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426917">
                                            <p:txEl>
                                              <p:pRg st="0" end="0"/>
                                            </p:txEl>
                                          </p:spTgt>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 presetClass="entr" presetSubtype="4" fill="hold" grpId="0" nodeType="afterEffect">
                                  <p:stCondLst>
                                    <p:cond delay="0"/>
                                  </p:stCondLst>
                                  <p:childTnLst>
                                    <p:set>
                                      <p:cBhvr>
                                        <p:cTn id="16" dur="1" fill="hold">
                                          <p:stCondLst>
                                            <p:cond delay="0"/>
                                          </p:stCondLst>
                                        </p:cTn>
                                        <p:tgtEl>
                                          <p:spTgt spid="2426917">
                                            <p:txEl>
                                              <p:pRg st="1" end="1"/>
                                            </p:txEl>
                                          </p:spTgt>
                                        </p:tgtEl>
                                        <p:attrNameLst>
                                          <p:attrName>style.visibility</p:attrName>
                                        </p:attrNameLst>
                                      </p:cBhvr>
                                      <p:to>
                                        <p:strVal val="visible"/>
                                      </p:to>
                                    </p:set>
                                    <p:anim calcmode="lin" valueType="num">
                                      <p:cBhvr additive="base">
                                        <p:cTn id="17" dur="500" fill="hold"/>
                                        <p:tgtEl>
                                          <p:spTgt spid="242691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426917">
                                            <p:txEl>
                                              <p:pRg st="1" end="1"/>
                                            </p:txEl>
                                          </p:spTgt>
                                        </p:tgtEl>
                                        <p:attrNameLst>
                                          <p:attrName>ppt_y</p:attrName>
                                        </p:attrNameLst>
                                      </p:cBhvr>
                                      <p:tavLst>
                                        <p:tav tm="0">
                                          <p:val>
                                            <p:strVal val="1+#ppt_h/2"/>
                                          </p:val>
                                        </p:tav>
                                        <p:tav tm="100000">
                                          <p:val>
                                            <p:strVal val="#ppt_y"/>
                                          </p:val>
                                        </p:tav>
                                      </p:tavLst>
                                    </p:anim>
                                  </p:childTnLst>
                                </p:cTn>
                              </p:par>
                            </p:childTnLst>
                          </p:cTn>
                        </p:par>
                        <p:par>
                          <p:cTn id="19" fill="hold">
                            <p:stCondLst>
                              <p:cond delay="1000"/>
                            </p:stCondLst>
                            <p:childTnLst>
                              <p:par>
                                <p:cTn id="20" presetID="2" presetClass="entr" presetSubtype="4" fill="hold" grpId="0" nodeType="afterEffect">
                                  <p:stCondLst>
                                    <p:cond delay="0"/>
                                  </p:stCondLst>
                                  <p:childTnLst>
                                    <p:set>
                                      <p:cBhvr>
                                        <p:cTn id="21" dur="1" fill="hold">
                                          <p:stCondLst>
                                            <p:cond delay="0"/>
                                          </p:stCondLst>
                                        </p:cTn>
                                        <p:tgtEl>
                                          <p:spTgt spid="2426917">
                                            <p:txEl>
                                              <p:pRg st="2" end="2"/>
                                            </p:txEl>
                                          </p:spTgt>
                                        </p:tgtEl>
                                        <p:attrNameLst>
                                          <p:attrName>style.visibility</p:attrName>
                                        </p:attrNameLst>
                                      </p:cBhvr>
                                      <p:to>
                                        <p:strVal val="visible"/>
                                      </p:to>
                                    </p:set>
                                    <p:anim calcmode="lin" valueType="num">
                                      <p:cBhvr additive="base">
                                        <p:cTn id="22" dur="500" fill="hold"/>
                                        <p:tgtEl>
                                          <p:spTgt spid="2426917">
                                            <p:txEl>
                                              <p:pRg st="2" end="2"/>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426917">
                                            <p:txEl>
                                              <p:pRg st="2" end="2"/>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2426917">
                                            <p:txEl>
                                              <p:pRg st="3" end="3"/>
                                            </p:txEl>
                                          </p:spTgt>
                                        </p:tgtEl>
                                        <p:attrNameLst>
                                          <p:attrName>style.visibility</p:attrName>
                                        </p:attrNameLst>
                                      </p:cBhvr>
                                      <p:to>
                                        <p:strVal val="visible"/>
                                      </p:to>
                                    </p:set>
                                    <p:anim calcmode="lin" valueType="num">
                                      <p:cBhvr additive="base">
                                        <p:cTn id="27" dur="500" fill="hold"/>
                                        <p:tgtEl>
                                          <p:spTgt spid="2426917">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26917">
                                            <p:txEl>
                                              <p:pRg st="3" end="3"/>
                                            </p:txEl>
                                          </p:spTgt>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2" presetClass="entr" presetSubtype="4" fill="hold" grpId="0" nodeType="afterEffect">
                                  <p:stCondLst>
                                    <p:cond delay="0"/>
                                  </p:stCondLst>
                                  <p:childTnLst>
                                    <p:set>
                                      <p:cBhvr>
                                        <p:cTn id="31" dur="1" fill="hold">
                                          <p:stCondLst>
                                            <p:cond delay="0"/>
                                          </p:stCondLst>
                                        </p:cTn>
                                        <p:tgtEl>
                                          <p:spTgt spid="2426917">
                                            <p:txEl>
                                              <p:pRg st="4" end="4"/>
                                            </p:txEl>
                                          </p:spTgt>
                                        </p:tgtEl>
                                        <p:attrNameLst>
                                          <p:attrName>style.visibility</p:attrName>
                                        </p:attrNameLst>
                                      </p:cBhvr>
                                      <p:to>
                                        <p:strVal val="visible"/>
                                      </p:to>
                                    </p:set>
                                    <p:anim calcmode="lin" valueType="num">
                                      <p:cBhvr additive="base">
                                        <p:cTn id="32" dur="500" fill="hold"/>
                                        <p:tgtEl>
                                          <p:spTgt spid="2426917">
                                            <p:txEl>
                                              <p:pRg st="4" end="4"/>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42691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17" grpId="0" build="p"/>
    </p:bldLst>
  </p:timing>
</p:sld>
</file>

<file path=ppt/slides/slide1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 name="幻灯片编号占位符 6"/>
          <p:cNvSpPr>
            <a:spLocks noGrp="1"/>
          </p:cNvSpPr>
          <p:nvPr>
            <p:ph type="sldNum" sz="quarter" idx="12"/>
          </p:nvPr>
        </p:nvSpPr>
        <p:spPr/>
        <p:txBody>
          <a:bodyPr/>
          <a:lstStyle/>
          <a:p>
            <a:pPr>
              <a:defRPr/>
            </a:pPr>
            <a:fld id="{90F07CF0-F70E-2D48-8D36-D636805FAB4E}" type="slidenum">
              <a:rPr lang="en-US" altLang="zh-CN"/>
              <a:t>128</a:t>
            </a:fld>
            <a:endParaRPr lang="en-US" altLang="zh-CN"/>
          </a:p>
        </p:txBody>
      </p:sp>
      <p:sp>
        <p:nvSpPr>
          <p:cNvPr id="2428930" name="Rectangle 2"/>
          <p:cNvSpPr>
            <a:spLocks noGrp="1" noChangeArrowheads="1"/>
          </p:cNvSpPr>
          <p:nvPr>
            <p:ph type="title"/>
          </p:nvPr>
        </p:nvSpPr>
        <p:spPr/>
        <p:txBody>
          <a:bodyPr/>
          <a:lstStyle/>
          <a:p>
            <a:pPr>
              <a:defRPr/>
            </a:pPr>
            <a:r>
              <a:rPr lang="zh-CN" altLang="en-US" dirty="0">
                <a:latin typeface="宋体" panose="02010600030101010101" pitchFamily="2" charset="-122"/>
              </a:rPr>
              <a:t>第四节</a:t>
            </a:r>
            <a:r>
              <a:rPr lang="en-US" altLang="zh-CN" dirty="0">
                <a:latin typeface="宋体" panose="02010600030101010101" pitchFamily="2" charset="-122"/>
              </a:rPr>
              <a:t> </a:t>
            </a:r>
            <a:r>
              <a:rPr lang="zh-CN" altLang="en-US" dirty="0">
                <a:sym typeface="+mn-ea"/>
              </a:rPr>
              <a:t>分销网络优化</a:t>
            </a:r>
            <a:endParaRPr lang="zh-CN" altLang="en-US" dirty="0"/>
          </a:p>
        </p:txBody>
      </p:sp>
      <p:sp>
        <p:nvSpPr>
          <p:cNvPr id="2428931" name="Rectangle 3"/>
          <p:cNvSpPr>
            <a:spLocks noGrp="1" noChangeArrowheads="1"/>
          </p:cNvSpPr>
          <p:nvPr>
            <p:ph type="body" sz="half" idx="1"/>
          </p:nvPr>
        </p:nvSpPr>
        <p:spPr>
          <a:xfrm>
            <a:off x="251520" y="764704"/>
            <a:ext cx="8447088" cy="917575"/>
          </a:xfrm>
        </p:spPr>
        <p:txBody>
          <a:bodyPr/>
          <a:lstStyle/>
          <a:p>
            <a:pPr marL="495300" indent="-495300">
              <a:buFontTx/>
              <a:buNone/>
            </a:pPr>
            <a:r>
              <a:rPr lang="zh-CN" altLang="en-US" sz="2400" dirty="0">
                <a:latin typeface="Times New Roman" panose="02020603050405020304" charset="0"/>
                <a:ea typeface="黑体" panose="02010609060101010101" charset="-122"/>
                <a:cs typeface="黑体" panose="02010609060101010101" charset="-122"/>
              </a:rPr>
              <a:t>方案二：生产商到市场的物流总成本最低为目标</a:t>
            </a:r>
            <a:endParaRPr lang="en-US" altLang="zh-CN" sz="2400" dirty="0">
              <a:latin typeface="Times New Roman" panose="02020603050405020304" charset="0"/>
              <a:ea typeface="黑体" panose="02010609060101010101" charset="-122"/>
              <a:cs typeface="黑体" panose="02010609060101010101" charset="-122"/>
            </a:endParaRPr>
          </a:p>
          <a:p>
            <a:pPr marL="914400" lvl="1" indent="-457200">
              <a:lnSpc>
                <a:spcPct val="85000"/>
              </a:lnSpc>
              <a:buFont typeface="Wingdings" panose="05000000000000000000" charset="0"/>
              <a:buNone/>
            </a:pPr>
            <a:r>
              <a:rPr lang="en-US" altLang="zh-CN" sz="2000" b="0" dirty="0">
                <a:latin typeface="Times New Roman" panose="02020603050405020304" charset="0"/>
                <a:ea typeface="黑体" panose="02010609060101010101" charset="-122"/>
                <a:cs typeface="黑体" panose="02010609060101010101" charset="-122"/>
              </a:rPr>
              <a:t>             </a:t>
            </a:r>
            <a:r>
              <a:rPr lang="zh-CN" altLang="en-US" sz="2000" b="0" dirty="0">
                <a:latin typeface="Times New Roman" panose="02020603050405020304" charset="0"/>
                <a:ea typeface="黑体" panose="02010609060101010101" charset="-122"/>
                <a:cs typeface="黑体" panose="02010609060101010101" charset="-122"/>
              </a:rPr>
              <a:t>所有权整合归零售商主导</a:t>
            </a:r>
            <a:endParaRPr lang="zh-CN" altLang="en-US" sz="2000" dirty="0">
              <a:latin typeface="Times New Roman" panose="02020603050405020304" charset="0"/>
              <a:ea typeface="黑体" panose="02010609060101010101" charset="-122"/>
              <a:cs typeface="黑体" panose="02010609060101010101" charset="-122"/>
              <a:sym typeface="Wingdings 2" panose="05020102010507070707" charset="0"/>
            </a:endParaRPr>
          </a:p>
        </p:txBody>
      </p:sp>
      <p:grpSp>
        <p:nvGrpSpPr>
          <p:cNvPr id="2428932" name="Group 4"/>
          <p:cNvGrpSpPr/>
          <p:nvPr/>
        </p:nvGrpSpPr>
        <p:grpSpPr bwMode="auto">
          <a:xfrm>
            <a:off x="4307583" y="1191741"/>
            <a:ext cx="4806950" cy="1951038"/>
            <a:chOff x="768" y="2167"/>
            <a:chExt cx="4320" cy="1593"/>
          </a:xfrm>
        </p:grpSpPr>
        <p:sp>
          <p:nvSpPr>
            <p:cNvPr id="2428933" name="Text Box 5"/>
            <p:cNvSpPr txBox="1">
              <a:spLocks noChangeArrowheads="1"/>
            </p:cNvSpPr>
            <p:nvPr/>
          </p:nvSpPr>
          <p:spPr bwMode="auto">
            <a:xfrm>
              <a:off x="915" y="2304"/>
              <a:ext cx="385" cy="280"/>
            </a:xfrm>
            <a:prstGeom prst="rect">
              <a:avLst/>
            </a:prstGeom>
            <a:noFill/>
            <a:ln w="9525">
              <a:solidFill>
                <a:schemeClr val="tx1"/>
              </a:solidFill>
              <a:miter lim="800000"/>
            </a:ln>
            <a:effectLst/>
          </p:spPr>
          <p:txBody>
            <a:bodyPr>
              <a:spAutoFit/>
            </a:bodyPr>
            <a:lstStyle/>
            <a:p>
              <a:pPr>
                <a:lnSpc>
                  <a:spcPct val="100000"/>
                </a:lnSpc>
                <a:spcBef>
                  <a:spcPct val="0"/>
                </a:spcBef>
                <a:defRPr/>
              </a:pPr>
              <a:r>
                <a:rPr lang="en-US" altLang="zh-CN" sz="1600" i="1"/>
                <a:t>P</a:t>
              </a:r>
              <a:r>
                <a:rPr lang="en-US" altLang="zh-CN" sz="1600" baseline="-25000"/>
                <a:t>1</a:t>
              </a:r>
            </a:p>
          </p:txBody>
        </p:sp>
        <p:sp>
          <p:nvSpPr>
            <p:cNvPr id="2428934" name="Text Box 6"/>
            <p:cNvSpPr txBox="1">
              <a:spLocks noChangeArrowheads="1"/>
            </p:cNvSpPr>
            <p:nvPr/>
          </p:nvSpPr>
          <p:spPr bwMode="auto">
            <a:xfrm>
              <a:off x="924" y="3181"/>
              <a:ext cx="385" cy="284"/>
            </a:xfrm>
            <a:prstGeom prst="rect">
              <a:avLst/>
            </a:prstGeom>
            <a:noFill/>
            <a:ln w="9525">
              <a:solidFill>
                <a:schemeClr val="tx1"/>
              </a:solidFill>
              <a:miter lim="800000"/>
            </a:ln>
            <a:effectLst/>
          </p:spPr>
          <p:txBody>
            <a:bodyPr>
              <a:spAutoFit/>
            </a:bodyPr>
            <a:lstStyle/>
            <a:p>
              <a:pPr>
                <a:lnSpc>
                  <a:spcPct val="100000"/>
                </a:lnSpc>
                <a:spcBef>
                  <a:spcPct val="0"/>
                </a:spcBef>
                <a:defRPr/>
              </a:pPr>
              <a:r>
                <a:rPr lang="en-US" altLang="zh-CN" sz="1600" i="1"/>
                <a:t>P</a:t>
              </a:r>
              <a:r>
                <a:rPr lang="en-US" altLang="zh-CN" sz="1600" baseline="-25000"/>
                <a:t>2</a:t>
              </a:r>
            </a:p>
          </p:txBody>
        </p:sp>
        <p:sp>
          <p:nvSpPr>
            <p:cNvPr id="2428935" name="Text Box 7"/>
            <p:cNvSpPr txBox="1">
              <a:spLocks noChangeArrowheads="1"/>
            </p:cNvSpPr>
            <p:nvPr/>
          </p:nvSpPr>
          <p:spPr bwMode="auto">
            <a:xfrm>
              <a:off x="768" y="3485"/>
              <a:ext cx="562" cy="275"/>
            </a:xfrm>
            <a:prstGeom prst="rect">
              <a:avLst/>
            </a:prstGeom>
            <a:noFill/>
            <a:ln>
              <a:noFill/>
            </a:ln>
            <a:effectLst/>
          </p:spPr>
          <p:txBody>
            <a:bodyPr wrap="none">
              <a:spAutoFit/>
            </a:bodyPr>
            <a:lstStyle/>
            <a:p>
              <a:pPr algn="l">
                <a:lnSpc>
                  <a:spcPct val="100000"/>
                </a:lnSpc>
                <a:spcBef>
                  <a:spcPct val="0"/>
                </a:spcBef>
                <a:defRPr/>
              </a:pPr>
              <a:r>
                <a:rPr lang="en-US" altLang="zh-CN" sz="1600"/>
                <a:t>(6</a:t>
              </a:r>
              <a:r>
                <a:rPr lang="zh-CN" altLang="en-US" sz="1600"/>
                <a:t>万</a:t>
              </a:r>
              <a:r>
                <a:rPr lang="en-US" altLang="zh-CN" sz="1600"/>
                <a:t>)</a:t>
              </a:r>
            </a:p>
          </p:txBody>
        </p:sp>
        <p:sp>
          <p:nvSpPr>
            <p:cNvPr id="2428936" name="Oval 8"/>
            <p:cNvSpPr>
              <a:spLocks noChangeArrowheads="1"/>
            </p:cNvSpPr>
            <p:nvPr/>
          </p:nvSpPr>
          <p:spPr bwMode="auto">
            <a:xfrm>
              <a:off x="2126" y="2549"/>
              <a:ext cx="489" cy="184"/>
            </a:xfrm>
            <a:prstGeom prst="ellipse">
              <a:avLst/>
            </a:prstGeom>
            <a:solidFill>
              <a:schemeClr val="accent1"/>
            </a:solidFill>
            <a:ln w="9525">
              <a:solidFill>
                <a:schemeClr val="tx1"/>
              </a:solidFill>
              <a:miter lim="800000"/>
            </a:ln>
            <a:effectLst/>
          </p:spPr>
          <p:txBody>
            <a:bodyPr wrap="none" anchor="ctr"/>
            <a:lstStyle/>
            <a:p>
              <a:pPr>
                <a:lnSpc>
                  <a:spcPct val="100000"/>
                </a:lnSpc>
                <a:spcBef>
                  <a:spcPct val="0"/>
                </a:spcBef>
                <a:defRPr/>
              </a:pPr>
              <a:r>
                <a:rPr lang="en-US" altLang="zh-CN" sz="1600" i="1"/>
                <a:t>W</a:t>
              </a:r>
              <a:r>
                <a:rPr lang="en-US" altLang="zh-CN" sz="1600" baseline="-25000"/>
                <a:t>1</a:t>
              </a:r>
            </a:p>
          </p:txBody>
        </p:sp>
        <p:sp>
          <p:nvSpPr>
            <p:cNvPr id="2428937" name="Oval 9"/>
            <p:cNvSpPr>
              <a:spLocks noChangeArrowheads="1"/>
            </p:cNvSpPr>
            <p:nvPr/>
          </p:nvSpPr>
          <p:spPr bwMode="auto">
            <a:xfrm>
              <a:off x="2126" y="2999"/>
              <a:ext cx="489" cy="185"/>
            </a:xfrm>
            <a:prstGeom prst="ellipse">
              <a:avLst/>
            </a:prstGeom>
            <a:solidFill>
              <a:schemeClr val="accent1"/>
            </a:solidFill>
            <a:ln w="9525">
              <a:solidFill>
                <a:schemeClr val="tx1"/>
              </a:solidFill>
              <a:miter lim="800000"/>
            </a:ln>
            <a:effectLst/>
          </p:spPr>
          <p:txBody>
            <a:bodyPr wrap="none" anchor="ctr"/>
            <a:lstStyle/>
            <a:p>
              <a:pPr>
                <a:lnSpc>
                  <a:spcPct val="100000"/>
                </a:lnSpc>
                <a:spcBef>
                  <a:spcPct val="0"/>
                </a:spcBef>
                <a:defRPr/>
              </a:pPr>
              <a:r>
                <a:rPr lang="en-US" altLang="zh-CN" sz="1600" i="1"/>
                <a:t>W</a:t>
              </a:r>
              <a:r>
                <a:rPr lang="en-US" altLang="zh-CN" sz="1600" baseline="-25000"/>
                <a:t>2</a:t>
              </a:r>
            </a:p>
          </p:txBody>
        </p:sp>
        <p:sp>
          <p:nvSpPr>
            <p:cNvPr id="2428938" name="Line 10"/>
            <p:cNvSpPr>
              <a:spLocks noChangeShapeType="1"/>
            </p:cNvSpPr>
            <p:nvPr/>
          </p:nvSpPr>
          <p:spPr bwMode="auto">
            <a:xfrm>
              <a:off x="1344" y="2448"/>
              <a:ext cx="782" cy="206"/>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39" name="Line 11"/>
            <p:cNvSpPr>
              <a:spLocks noChangeShapeType="1"/>
            </p:cNvSpPr>
            <p:nvPr/>
          </p:nvSpPr>
          <p:spPr bwMode="auto">
            <a:xfrm>
              <a:off x="1344" y="2592"/>
              <a:ext cx="782" cy="460"/>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0" name="Line 12"/>
            <p:cNvSpPr>
              <a:spLocks noChangeShapeType="1"/>
            </p:cNvSpPr>
            <p:nvPr/>
          </p:nvSpPr>
          <p:spPr bwMode="auto">
            <a:xfrm flipV="1">
              <a:off x="1344" y="3080"/>
              <a:ext cx="782" cy="232"/>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1" name="Line 13"/>
            <p:cNvSpPr>
              <a:spLocks noChangeShapeType="1"/>
            </p:cNvSpPr>
            <p:nvPr/>
          </p:nvSpPr>
          <p:spPr bwMode="auto">
            <a:xfrm flipV="1">
              <a:off x="1344" y="2708"/>
              <a:ext cx="782" cy="604"/>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2" name="Line 14"/>
            <p:cNvSpPr>
              <a:spLocks noChangeShapeType="1"/>
            </p:cNvSpPr>
            <p:nvPr/>
          </p:nvSpPr>
          <p:spPr bwMode="auto">
            <a:xfrm flipV="1">
              <a:off x="2616" y="2304"/>
              <a:ext cx="1512" cy="324"/>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3" name="Line 15"/>
            <p:cNvSpPr>
              <a:spLocks noChangeShapeType="1"/>
            </p:cNvSpPr>
            <p:nvPr/>
          </p:nvSpPr>
          <p:spPr bwMode="auto">
            <a:xfrm>
              <a:off x="2616" y="2628"/>
              <a:ext cx="1512" cy="202"/>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4" name="Line 16"/>
            <p:cNvSpPr>
              <a:spLocks noChangeShapeType="1"/>
            </p:cNvSpPr>
            <p:nvPr/>
          </p:nvSpPr>
          <p:spPr bwMode="auto">
            <a:xfrm>
              <a:off x="2616" y="2682"/>
              <a:ext cx="1608" cy="726"/>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5" name="Line 17"/>
            <p:cNvSpPr>
              <a:spLocks noChangeShapeType="1"/>
            </p:cNvSpPr>
            <p:nvPr/>
          </p:nvSpPr>
          <p:spPr bwMode="auto">
            <a:xfrm flipV="1">
              <a:off x="2616" y="2400"/>
              <a:ext cx="1608" cy="652"/>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6" name="Line 18"/>
            <p:cNvSpPr>
              <a:spLocks noChangeShapeType="1"/>
            </p:cNvSpPr>
            <p:nvPr/>
          </p:nvSpPr>
          <p:spPr bwMode="auto">
            <a:xfrm flipV="1">
              <a:off x="2616" y="2928"/>
              <a:ext cx="1512" cy="152"/>
            </a:xfrm>
            <a:prstGeom prst="line">
              <a:avLst/>
            </a:prstGeom>
            <a:noFill/>
            <a:ln w="9525">
              <a:solidFill>
                <a:schemeClr val="tx1"/>
              </a:solidFill>
              <a:miter lim="800000"/>
              <a:tailEnd type="triangle" w="med" len="med"/>
            </a:ln>
            <a:effectLst/>
          </p:spPr>
          <p:txBody>
            <a:bodyPr wrap="none"/>
            <a:lstStyle/>
            <a:p>
              <a:pPr>
                <a:defRPr/>
              </a:pPr>
              <a:endParaRPr lang="zh-CN" altLang="en-US"/>
            </a:p>
          </p:txBody>
        </p:sp>
        <p:sp>
          <p:nvSpPr>
            <p:cNvPr id="2428947" name="Line 19"/>
            <p:cNvSpPr>
              <a:spLocks noChangeShapeType="1"/>
            </p:cNvSpPr>
            <p:nvPr/>
          </p:nvSpPr>
          <p:spPr bwMode="auto">
            <a:xfrm>
              <a:off x="2616" y="3131"/>
              <a:ext cx="1512" cy="421"/>
            </a:xfrm>
            <a:prstGeom prst="line">
              <a:avLst/>
            </a:prstGeom>
            <a:noFill/>
            <a:ln w="9525">
              <a:solidFill>
                <a:schemeClr val="tx1"/>
              </a:solidFill>
              <a:miter lim="800000"/>
              <a:tailEnd type="triangle" w="med" len="med"/>
            </a:ln>
            <a:effectLst/>
          </p:spPr>
          <p:txBody>
            <a:bodyPr wrap="none"/>
            <a:lstStyle/>
            <a:p>
              <a:pPr>
                <a:defRPr/>
              </a:pPr>
              <a:endParaRPr lang="zh-CN" altLang="en-US"/>
            </a:p>
          </p:txBody>
        </p:sp>
        <p:grpSp>
          <p:nvGrpSpPr>
            <p:cNvPr id="74811" name="Group 20"/>
            <p:cNvGrpSpPr/>
            <p:nvPr/>
          </p:nvGrpSpPr>
          <p:grpSpPr bwMode="auto">
            <a:xfrm>
              <a:off x="4197" y="2167"/>
              <a:ext cx="891" cy="1523"/>
              <a:chOff x="3183" y="2167"/>
              <a:chExt cx="891" cy="1523"/>
            </a:xfrm>
          </p:grpSpPr>
          <p:sp>
            <p:nvSpPr>
              <p:cNvPr id="2428949" name="Oval 21"/>
              <p:cNvSpPr>
                <a:spLocks noChangeArrowheads="1"/>
              </p:cNvSpPr>
              <p:nvPr/>
            </p:nvSpPr>
            <p:spPr bwMode="auto">
              <a:xfrm>
                <a:off x="3181" y="2167"/>
                <a:ext cx="264" cy="292"/>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1</a:t>
                </a:r>
              </a:p>
            </p:txBody>
          </p:sp>
          <p:sp>
            <p:nvSpPr>
              <p:cNvPr id="2428950" name="Oval 22"/>
              <p:cNvSpPr>
                <a:spLocks noChangeArrowheads="1"/>
              </p:cNvSpPr>
              <p:nvPr/>
            </p:nvSpPr>
            <p:spPr bwMode="auto">
              <a:xfrm>
                <a:off x="3181" y="3356"/>
                <a:ext cx="264" cy="293"/>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3</a:t>
                </a:r>
              </a:p>
            </p:txBody>
          </p:sp>
          <p:sp>
            <p:nvSpPr>
              <p:cNvPr id="2428951" name="Oval 23"/>
              <p:cNvSpPr>
                <a:spLocks noChangeArrowheads="1"/>
              </p:cNvSpPr>
              <p:nvPr/>
            </p:nvSpPr>
            <p:spPr bwMode="auto">
              <a:xfrm>
                <a:off x="3181" y="2735"/>
                <a:ext cx="264" cy="292"/>
              </a:xfrm>
              <a:prstGeom prst="ellipse">
                <a:avLst/>
              </a:prstGeom>
              <a:solidFill>
                <a:schemeClr val="folHlink"/>
              </a:solidFill>
              <a:ln w="9525">
                <a:solidFill>
                  <a:schemeClr val="tx1"/>
                </a:solidFill>
                <a:miter lim="800000"/>
              </a:ln>
              <a:effectLst/>
            </p:spPr>
            <p:txBody>
              <a:bodyPr wrap="none" anchor="ctr"/>
              <a:lstStyle/>
              <a:p>
                <a:pPr>
                  <a:lnSpc>
                    <a:spcPct val="100000"/>
                  </a:lnSpc>
                  <a:spcBef>
                    <a:spcPct val="0"/>
                  </a:spcBef>
                  <a:defRPr/>
                </a:pPr>
                <a:r>
                  <a:rPr lang="en-US" altLang="zh-CN" sz="1600" i="1"/>
                  <a:t>C</a:t>
                </a:r>
                <a:r>
                  <a:rPr lang="en-US" altLang="zh-CN" sz="1600" baseline="-25000"/>
                  <a:t>2</a:t>
                </a:r>
              </a:p>
            </p:txBody>
          </p:sp>
          <p:sp>
            <p:nvSpPr>
              <p:cNvPr id="2428952" name="Text Box 24"/>
              <p:cNvSpPr txBox="1">
                <a:spLocks noChangeArrowheads="1"/>
              </p:cNvSpPr>
              <p:nvPr/>
            </p:nvSpPr>
            <p:spPr bwMode="auto">
              <a:xfrm>
                <a:off x="3419" y="3415"/>
                <a:ext cx="562" cy="275"/>
              </a:xfrm>
              <a:prstGeom prst="rect">
                <a:avLst/>
              </a:prstGeom>
              <a:noFill/>
              <a:ln>
                <a:noFill/>
              </a:ln>
              <a:effectLst/>
            </p:spPr>
            <p:txBody>
              <a:bodyPr wrap="none">
                <a:spAutoFit/>
              </a:bodyPr>
              <a:lstStyle/>
              <a:p>
                <a:pPr algn="l">
                  <a:lnSpc>
                    <a:spcPct val="100000"/>
                  </a:lnSpc>
                  <a:spcBef>
                    <a:spcPct val="0"/>
                  </a:spcBef>
                  <a:defRPr/>
                </a:pPr>
                <a:r>
                  <a:rPr lang="en-US" altLang="zh-CN" sz="1600"/>
                  <a:t>(5</a:t>
                </a:r>
                <a:r>
                  <a:rPr lang="zh-CN" altLang="en-US" sz="1600"/>
                  <a:t>万</a:t>
                </a:r>
                <a:r>
                  <a:rPr lang="en-US" altLang="zh-CN" sz="1600"/>
                  <a:t>)</a:t>
                </a:r>
              </a:p>
            </p:txBody>
          </p:sp>
          <p:sp>
            <p:nvSpPr>
              <p:cNvPr id="2428953" name="Text Box 25"/>
              <p:cNvSpPr txBox="1">
                <a:spLocks noChangeArrowheads="1"/>
              </p:cNvSpPr>
              <p:nvPr/>
            </p:nvSpPr>
            <p:spPr bwMode="auto">
              <a:xfrm>
                <a:off x="3419" y="2793"/>
                <a:ext cx="655" cy="275"/>
              </a:xfrm>
              <a:prstGeom prst="rect">
                <a:avLst/>
              </a:prstGeom>
              <a:noFill/>
              <a:ln>
                <a:noFill/>
              </a:ln>
              <a:effectLst/>
            </p:spPr>
            <p:txBody>
              <a:bodyPr wrap="none">
                <a:spAutoFit/>
              </a:bodyPr>
              <a:lstStyle/>
              <a:p>
                <a:pPr algn="l">
                  <a:lnSpc>
                    <a:spcPct val="100000"/>
                  </a:lnSpc>
                  <a:spcBef>
                    <a:spcPct val="0"/>
                  </a:spcBef>
                  <a:defRPr/>
                </a:pPr>
                <a:r>
                  <a:rPr lang="en-US" altLang="zh-CN" sz="1600"/>
                  <a:t>(10</a:t>
                </a:r>
                <a:r>
                  <a:rPr lang="zh-CN" altLang="en-US" sz="1600"/>
                  <a:t>万</a:t>
                </a:r>
                <a:r>
                  <a:rPr lang="en-US" altLang="zh-CN" sz="1600"/>
                  <a:t>)</a:t>
                </a:r>
              </a:p>
            </p:txBody>
          </p:sp>
          <p:sp>
            <p:nvSpPr>
              <p:cNvPr id="2428954" name="Text Box 26"/>
              <p:cNvSpPr txBox="1">
                <a:spLocks noChangeArrowheads="1"/>
              </p:cNvSpPr>
              <p:nvPr/>
            </p:nvSpPr>
            <p:spPr bwMode="auto">
              <a:xfrm>
                <a:off x="3419" y="2199"/>
                <a:ext cx="562" cy="275"/>
              </a:xfrm>
              <a:prstGeom prst="rect">
                <a:avLst/>
              </a:prstGeom>
              <a:noFill/>
              <a:ln>
                <a:noFill/>
              </a:ln>
              <a:effectLst/>
            </p:spPr>
            <p:txBody>
              <a:bodyPr wrap="none">
                <a:spAutoFit/>
              </a:bodyPr>
              <a:lstStyle/>
              <a:p>
                <a:pPr algn="l">
                  <a:lnSpc>
                    <a:spcPct val="100000"/>
                  </a:lnSpc>
                  <a:spcBef>
                    <a:spcPct val="0"/>
                  </a:spcBef>
                  <a:defRPr/>
                </a:pPr>
                <a:r>
                  <a:rPr lang="en-US" altLang="zh-CN" sz="1600"/>
                  <a:t>(5</a:t>
                </a:r>
                <a:r>
                  <a:rPr lang="zh-CN" altLang="en-US" sz="1600"/>
                  <a:t>万</a:t>
                </a:r>
                <a:r>
                  <a:rPr lang="en-US" altLang="zh-CN" sz="1600"/>
                  <a:t>)</a:t>
                </a:r>
              </a:p>
            </p:txBody>
          </p:sp>
        </p:grpSp>
        <p:sp>
          <p:nvSpPr>
            <p:cNvPr id="2428955" name="Text Box 27"/>
            <p:cNvSpPr txBox="1">
              <a:spLocks noChangeArrowheads="1"/>
            </p:cNvSpPr>
            <p:nvPr/>
          </p:nvSpPr>
          <p:spPr bwMode="auto">
            <a:xfrm>
              <a:off x="1663" y="2418"/>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0</a:t>
              </a:r>
            </a:p>
          </p:txBody>
        </p:sp>
        <p:sp>
          <p:nvSpPr>
            <p:cNvPr id="2428956" name="Text Box 28"/>
            <p:cNvSpPr txBox="1">
              <a:spLocks noChangeArrowheads="1"/>
            </p:cNvSpPr>
            <p:nvPr/>
          </p:nvSpPr>
          <p:spPr bwMode="auto">
            <a:xfrm>
              <a:off x="1663" y="2908"/>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4</a:t>
              </a:r>
            </a:p>
          </p:txBody>
        </p:sp>
        <p:sp>
          <p:nvSpPr>
            <p:cNvPr id="2428957" name="Text Box 29"/>
            <p:cNvSpPr txBox="1">
              <a:spLocks noChangeArrowheads="1"/>
            </p:cNvSpPr>
            <p:nvPr/>
          </p:nvSpPr>
          <p:spPr bwMode="auto">
            <a:xfrm>
              <a:off x="1663" y="2709"/>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5</a:t>
              </a:r>
            </a:p>
          </p:txBody>
        </p:sp>
        <p:sp>
          <p:nvSpPr>
            <p:cNvPr id="2428958" name="Text Box 30"/>
            <p:cNvSpPr txBox="1">
              <a:spLocks noChangeArrowheads="1"/>
            </p:cNvSpPr>
            <p:nvPr/>
          </p:nvSpPr>
          <p:spPr bwMode="auto">
            <a:xfrm>
              <a:off x="1663" y="3102"/>
              <a:ext cx="257" cy="276"/>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sp>
          <p:nvSpPr>
            <p:cNvPr id="2428959" name="Text Box 31"/>
            <p:cNvSpPr txBox="1">
              <a:spLocks noChangeArrowheads="1"/>
            </p:cNvSpPr>
            <p:nvPr/>
          </p:nvSpPr>
          <p:spPr bwMode="auto">
            <a:xfrm>
              <a:off x="3698" y="2276"/>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3</a:t>
              </a:r>
            </a:p>
          </p:txBody>
        </p:sp>
        <p:sp>
          <p:nvSpPr>
            <p:cNvPr id="2428960" name="Text Box 32"/>
            <p:cNvSpPr txBox="1">
              <a:spLocks noChangeArrowheads="1"/>
            </p:cNvSpPr>
            <p:nvPr/>
          </p:nvSpPr>
          <p:spPr bwMode="auto">
            <a:xfrm>
              <a:off x="3700" y="2640"/>
              <a:ext cx="183" cy="275"/>
            </a:xfrm>
            <a:prstGeom prst="rect">
              <a:avLst/>
            </a:prstGeom>
            <a:noFill/>
            <a:ln>
              <a:noFill/>
            </a:ln>
            <a:effectLst/>
          </p:spPr>
          <p:txBody>
            <a:bodyPr>
              <a:spAutoFit/>
            </a:bodyPr>
            <a:lstStyle/>
            <a:p>
              <a:pPr algn="l">
                <a:lnSpc>
                  <a:spcPct val="100000"/>
                </a:lnSpc>
                <a:spcBef>
                  <a:spcPct val="0"/>
                </a:spcBef>
                <a:defRPr/>
              </a:pPr>
              <a:r>
                <a:rPr lang="en-US" altLang="zh-CN" sz="1600"/>
                <a:t>4</a:t>
              </a:r>
            </a:p>
          </p:txBody>
        </p:sp>
        <p:sp>
          <p:nvSpPr>
            <p:cNvPr id="2428961" name="Text Box 33"/>
            <p:cNvSpPr txBox="1">
              <a:spLocks noChangeArrowheads="1"/>
            </p:cNvSpPr>
            <p:nvPr/>
          </p:nvSpPr>
          <p:spPr bwMode="auto">
            <a:xfrm>
              <a:off x="3698" y="3102"/>
              <a:ext cx="257" cy="276"/>
            </a:xfrm>
            <a:prstGeom prst="rect">
              <a:avLst/>
            </a:prstGeom>
            <a:noFill/>
            <a:ln>
              <a:noFill/>
            </a:ln>
            <a:effectLst/>
          </p:spPr>
          <p:txBody>
            <a:bodyPr wrap="none">
              <a:spAutoFit/>
            </a:bodyPr>
            <a:lstStyle/>
            <a:p>
              <a:pPr algn="l">
                <a:lnSpc>
                  <a:spcPct val="100000"/>
                </a:lnSpc>
                <a:spcBef>
                  <a:spcPct val="0"/>
                </a:spcBef>
                <a:defRPr/>
              </a:pPr>
              <a:r>
                <a:rPr lang="en-US" altLang="zh-CN" sz="1600"/>
                <a:t>5</a:t>
              </a:r>
            </a:p>
          </p:txBody>
        </p:sp>
        <p:sp>
          <p:nvSpPr>
            <p:cNvPr id="2428962" name="Text Box 34"/>
            <p:cNvSpPr txBox="1">
              <a:spLocks noChangeArrowheads="1"/>
            </p:cNvSpPr>
            <p:nvPr/>
          </p:nvSpPr>
          <p:spPr bwMode="auto">
            <a:xfrm>
              <a:off x="3698" y="3380"/>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sp>
          <p:nvSpPr>
            <p:cNvPr id="2428963" name="Text Box 35"/>
            <p:cNvSpPr txBox="1">
              <a:spLocks noChangeArrowheads="1"/>
            </p:cNvSpPr>
            <p:nvPr/>
          </p:nvSpPr>
          <p:spPr bwMode="auto">
            <a:xfrm>
              <a:off x="3698" y="2899"/>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1</a:t>
              </a:r>
            </a:p>
          </p:txBody>
        </p:sp>
        <p:sp>
          <p:nvSpPr>
            <p:cNvPr id="2428964" name="Text Box 36"/>
            <p:cNvSpPr txBox="1">
              <a:spLocks noChangeArrowheads="1"/>
            </p:cNvSpPr>
            <p:nvPr/>
          </p:nvSpPr>
          <p:spPr bwMode="auto">
            <a:xfrm>
              <a:off x="3698" y="2468"/>
              <a:ext cx="257" cy="275"/>
            </a:xfrm>
            <a:prstGeom prst="rect">
              <a:avLst/>
            </a:prstGeom>
            <a:noFill/>
            <a:ln>
              <a:noFill/>
            </a:ln>
            <a:effectLst/>
          </p:spPr>
          <p:txBody>
            <a:bodyPr wrap="none">
              <a:spAutoFit/>
            </a:bodyPr>
            <a:lstStyle/>
            <a:p>
              <a:pPr algn="l">
                <a:lnSpc>
                  <a:spcPct val="100000"/>
                </a:lnSpc>
                <a:spcBef>
                  <a:spcPct val="0"/>
                </a:spcBef>
                <a:defRPr/>
              </a:pPr>
              <a:r>
                <a:rPr lang="en-US" altLang="zh-CN" sz="1600"/>
                <a:t>2</a:t>
              </a:r>
            </a:p>
          </p:txBody>
        </p:sp>
      </p:grpSp>
      <p:sp>
        <p:nvSpPr>
          <p:cNvPr id="2428965" name="Text Box 37"/>
          <p:cNvSpPr txBox="1">
            <a:spLocks noChangeArrowheads="1"/>
          </p:cNvSpPr>
          <p:nvPr/>
        </p:nvSpPr>
        <p:spPr bwMode="auto">
          <a:xfrm>
            <a:off x="4442520" y="1726729"/>
            <a:ext cx="439738"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0</a:t>
            </a:r>
          </a:p>
        </p:txBody>
      </p:sp>
      <p:sp>
        <p:nvSpPr>
          <p:cNvPr id="2428966" name="Text Box 38"/>
          <p:cNvSpPr txBox="1">
            <a:spLocks noChangeArrowheads="1"/>
          </p:cNvSpPr>
          <p:nvPr/>
        </p:nvSpPr>
        <p:spPr bwMode="auto">
          <a:xfrm>
            <a:off x="4402833" y="2206154"/>
            <a:ext cx="439737"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0</a:t>
            </a:r>
          </a:p>
        </p:txBody>
      </p:sp>
      <p:sp>
        <p:nvSpPr>
          <p:cNvPr id="2428967" name="Text Box 39"/>
          <p:cNvSpPr txBox="1">
            <a:spLocks noChangeArrowheads="1"/>
          </p:cNvSpPr>
          <p:nvPr/>
        </p:nvSpPr>
        <p:spPr bwMode="auto">
          <a:xfrm>
            <a:off x="5818883" y="1321916"/>
            <a:ext cx="503237"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0,</a:t>
            </a:r>
            <a:r>
              <a:rPr lang="en-US" altLang="zh-CN" sz="1600" b="1" i="1">
                <a:solidFill>
                  <a:srgbClr val="FF3300"/>
                </a:solidFill>
                <a:effectLst>
                  <a:outerShdw blurRad="38100" dist="38100" dir="2700000" algn="tl">
                    <a:srgbClr val="DDDDDD"/>
                  </a:outerShdw>
                </a:effectLst>
                <a:ea typeface="方正隶书简体" charset="0"/>
                <a:cs typeface="方正隶书简体" charset="0"/>
              </a:rPr>
              <a:t>P</a:t>
            </a:r>
            <a:r>
              <a:rPr lang="en-US" altLang="zh-CN" sz="1600" b="1" i="1" baseline="-25000">
                <a:solidFill>
                  <a:srgbClr val="FF3300"/>
                </a:solidFill>
                <a:effectLst>
                  <a:outerShdw blurRad="38100" dist="38100" dir="2700000" algn="tl">
                    <a:srgbClr val="DDDDDD"/>
                  </a:outerShdw>
                </a:effectLst>
                <a:ea typeface="方正隶书简体" charset="0"/>
                <a:cs typeface="方正隶书简体" charset="0"/>
              </a:rPr>
              <a:t>1</a:t>
            </a:r>
          </a:p>
        </p:txBody>
      </p:sp>
      <p:sp>
        <p:nvSpPr>
          <p:cNvPr id="2428968" name="Text Box 40"/>
          <p:cNvSpPr txBox="1">
            <a:spLocks noChangeArrowheads="1"/>
          </p:cNvSpPr>
          <p:nvPr/>
        </p:nvSpPr>
        <p:spPr bwMode="auto">
          <a:xfrm>
            <a:off x="5820470" y="2574454"/>
            <a:ext cx="503238"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2,</a:t>
            </a:r>
            <a:r>
              <a:rPr lang="en-US" altLang="zh-CN" sz="1600" b="1" i="1">
                <a:solidFill>
                  <a:srgbClr val="FF3300"/>
                </a:solidFill>
                <a:effectLst>
                  <a:outerShdw blurRad="38100" dist="38100" dir="2700000" algn="tl">
                    <a:srgbClr val="DDDDDD"/>
                  </a:outerShdw>
                </a:effectLst>
                <a:ea typeface="方正隶书简体" charset="0"/>
                <a:cs typeface="方正隶书简体" charset="0"/>
              </a:rPr>
              <a:t>P</a:t>
            </a:r>
            <a:r>
              <a:rPr lang="en-US" altLang="zh-CN" sz="1600" b="1" i="1" baseline="-25000">
                <a:solidFill>
                  <a:srgbClr val="FF3300"/>
                </a:solidFill>
                <a:effectLst>
                  <a:outerShdw blurRad="38100" dist="38100" dir="2700000" algn="tl">
                    <a:srgbClr val="DDDDDD"/>
                  </a:outerShdw>
                </a:effectLst>
                <a:ea typeface="方正隶书简体" charset="0"/>
                <a:cs typeface="方正隶书简体" charset="0"/>
              </a:rPr>
              <a:t>2</a:t>
            </a:r>
          </a:p>
        </p:txBody>
      </p:sp>
      <p:sp>
        <p:nvSpPr>
          <p:cNvPr id="2428969" name="Text Box 41"/>
          <p:cNvSpPr txBox="1">
            <a:spLocks noChangeArrowheads="1"/>
          </p:cNvSpPr>
          <p:nvPr/>
        </p:nvSpPr>
        <p:spPr bwMode="auto">
          <a:xfrm>
            <a:off x="8455720" y="890116"/>
            <a:ext cx="503238"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3,</a:t>
            </a:r>
            <a:r>
              <a:rPr lang="en-US" altLang="zh-CN" sz="1600" b="1" i="1">
                <a:solidFill>
                  <a:srgbClr val="FF3300"/>
                </a:solidFill>
                <a:effectLst>
                  <a:outerShdw blurRad="38100" dist="38100" dir="2700000" algn="tl">
                    <a:srgbClr val="DDDDDD"/>
                  </a:outerShdw>
                </a:effectLst>
                <a:ea typeface="方正隶书简体" charset="0"/>
                <a:cs typeface="方正隶书简体" charset="0"/>
              </a:rPr>
              <a:t>W</a:t>
            </a:r>
            <a:r>
              <a:rPr lang="en-US" altLang="zh-CN" sz="1600" b="1" baseline="-25000">
                <a:solidFill>
                  <a:srgbClr val="FF3300"/>
                </a:solidFill>
                <a:effectLst>
                  <a:outerShdw blurRad="38100" dist="38100" dir="2700000" algn="tl">
                    <a:srgbClr val="DDDDDD"/>
                  </a:outerShdw>
                </a:effectLst>
                <a:ea typeface="方正隶书简体" charset="0"/>
                <a:cs typeface="方正隶书简体" charset="0"/>
              </a:rPr>
              <a:t>1</a:t>
            </a:r>
          </a:p>
        </p:txBody>
      </p:sp>
      <p:sp>
        <p:nvSpPr>
          <p:cNvPr id="2428970" name="Text Box 42"/>
          <p:cNvSpPr txBox="1">
            <a:spLocks noChangeArrowheads="1"/>
          </p:cNvSpPr>
          <p:nvPr/>
        </p:nvSpPr>
        <p:spPr bwMode="auto">
          <a:xfrm>
            <a:off x="8455720" y="1604491"/>
            <a:ext cx="503238"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3,</a:t>
            </a:r>
            <a:r>
              <a:rPr lang="en-US" altLang="zh-CN" sz="1600" b="1" i="1">
                <a:solidFill>
                  <a:srgbClr val="FF3300"/>
                </a:solidFill>
                <a:effectLst>
                  <a:outerShdw blurRad="38100" dist="38100" dir="2700000" algn="tl">
                    <a:srgbClr val="DDDDDD"/>
                  </a:outerShdw>
                </a:effectLst>
                <a:ea typeface="方正隶书简体" charset="0"/>
                <a:cs typeface="方正隶书简体" charset="0"/>
              </a:rPr>
              <a:t>W</a:t>
            </a:r>
            <a:r>
              <a:rPr lang="en-US" altLang="zh-CN" sz="1600" b="1" baseline="-25000">
                <a:solidFill>
                  <a:srgbClr val="FF3300"/>
                </a:solidFill>
                <a:effectLst>
                  <a:outerShdw blurRad="38100" dist="38100" dir="2700000" algn="tl">
                    <a:srgbClr val="DDDDDD"/>
                  </a:outerShdw>
                </a:effectLst>
                <a:ea typeface="方正隶书简体" charset="0"/>
                <a:cs typeface="方正隶书简体" charset="0"/>
              </a:rPr>
              <a:t>2</a:t>
            </a:r>
          </a:p>
        </p:txBody>
      </p:sp>
      <p:sp>
        <p:nvSpPr>
          <p:cNvPr id="2428971" name="Text Box 43"/>
          <p:cNvSpPr txBox="1">
            <a:spLocks noChangeArrowheads="1"/>
          </p:cNvSpPr>
          <p:nvPr/>
        </p:nvSpPr>
        <p:spPr bwMode="auto">
          <a:xfrm>
            <a:off x="8455720" y="2329979"/>
            <a:ext cx="503238" cy="244475"/>
          </a:xfrm>
          <a:prstGeom prst="rect">
            <a:avLst/>
          </a:prstGeom>
          <a:noFill/>
          <a:ln>
            <a:noFill/>
          </a:ln>
          <a:effectLst/>
        </p:spPr>
        <p:txBody>
          <a:bodyPr lIns="18000" tIns="0" rIns="18000" bIns="0">
            <a:spAutoFit/>
            <a:flatTx/>
          </a:bodyPr>
          <a:lstStyle/>
          <a:p>
            <a:pPr>
              <a:lnSpc>
                <a:spcPct val="100000"/>
              </a:lnSpc>
              <a:spcBef>
                <a:spcPct val="50000"/>
              </a:spcBef>
              <a:defRPr/>
            </a:pPr>
            <a:r>
              <a:rPr lang="en-US" altLang="zh-CN" sz="1600" b="1">
                <a:solidFill>
                  <a:srgbClr val="FF3300"/>
                </a:solidFill>
                <a:effectLst>
                  <a:outerShdw blurRad="38100" dist="38100" dir="2700000" algn="tl">
                    <a:srgbClr val="DDDDDD"/>
                  </a:outerShdw>
                </a:effectLst>
                <a:ea typeface="方正隶书简体" charset="0"/>
                <a:cs typeface="方正隶书简体" charset="0"/>
              </a:rPr>
              <a:t>4,</a:t>
            </a:r>
            <a:r>
              <a:rPr lang="en-US" altLang="zh-CN" sz="1600" b="1" i="1">
                <a:solidFill>
                  <a:srgbClr val="FF3300"/>
                </a:solidFill>
                <a:effectLst>
                  <a:outerShdw blurRad="38100" dist="38100" dir="2700000" algn="tl">
                    <a:srgbClr val="DDDDDD"/>
                  </a:outerShdw>
                </a:effectLst>
                <a:ea typeface="方正隶书简体" charset="0"/>
                <a:cs typeface="方正隶书简体" charset="0"/>
              </a:rPr>
              <a:t>W</a:t>
            </a:r>
            <a:r>
              <a:rPr lang="en-US" altLang="zh-CN" sz="1600" b="1" baseline="-25000">
                <a:solidFill>
                  <a:srgbClr val="FF3300"/>
                </a:solidFill>
                <a:effectLst>
                  <a:outerShdw blurRad="38100" dist="38100" dir="2700000" algn="tl">
                    <a:srgbClr val="DDDDDD"/>
                  </a:outerShdw>
                </a:effectLst>
                <a:ea typeface="方正隶书简体" charset="0"/>
                <a:cs typeface="方正隶书简体" charset="0"/>
              </a:rPr>
              <a:t>2</a:t>
            </a:r>
          </a:p>
        </p:txBody>
      </p:sp>
      <p:sp>
        <p:nvSpPr>
          <p:cNvPr id="2428972" name="Line 44"/>
          <p:cNvSpPr>
            <a:spLocks noChangeShapeType="1"/>
          </p:cNvSpPr>
          <p:nvPr/>
        </p:nvSpPr>
        <p:spPr bwMode="auto">
          <a:xfrm>
            <a:off x="4936233" y="1553691"/>
            <a:ext cx="831850" cy="233363"/>
          </a:xfrm>
          <a:prstGeom prst="line">
            <a:avLst/>
          </a:prstGeom>
          <a:noFill/>
          <a:ln w="22225">
            <a:solidFill>
              <a:srgbClr val="FF0000"/>
            </a:solidFill>
            <a:round/>
            <a:tailEnd type="triangle" w="med" len="med"/>
          </a:ln>
          <a:effectLst/>
        </p:spPr>
        <p:txBody>
          <a:bodyPr wrap="none" anchor="ctr"/>
          <a:lstStyle/>
          <a:p>
            <a:pPr>
              <a:defRPr/>
            </a:pPr>
            <a:endParaRPr lang="zh-CN" altLang="en-US"/>
          </a:p>
        </p:txBody>
      </p:sp>
      <p:sp>
        <p:nvSpPr>
          <p:cNvPr id="2428973" name="Line 45"/>
          <p:cNvSpPr>
            <a:spLocks noChangeShapeType="1"/>
          </p:cNvSpPr>
          <p:nvPr/>
        </p:nvSpPr>
        <p:spPr bwMode="auto">
          <a:xfrm flipV="1">
            <a:off x="6368158" y="1394941"/>
            <a:ext cx="1620837" cy="346075"/>
          </a:xfrm>
          <a:prstGeom prst="line">
            <a:avLst/>
          </a:prstGeom>
          <a:noFill/>
          <a:ln w="22225">
            <a:solidFill>
              <a:srgbClr val="FF0000"/>
            </a:solidFill>
            <a:round/>
            <a:tailEnd type="triangle" w="med" len="med"/>
          </a:ln>
          <a:effectLst/>
        </p:spPr>
        <p:txBody>
          <a:bodyPr wrap="none" anchor="ctr"/>
          <a:lstStyle/>
          <a:p>
            <a:pPr>
              <a:defRPr/>
            </a:pPr>
            <a:endParaRPr lang="zh-CN" altLang="en-US"/>
          </a:p>
        </p:txBody>
      </p:sp>
      <p:sp>
        <p:nvSpPr>
          <p:cNvPr id="2428974" name="Line 46"/>
          <p:cNvSpPr>
            <a:spLocks noChangeShapeType="1"/>
          </p:cNvSpPr>
          <p:nvPr/>
        </p:nvSpPr>
        <p:spPr bwMode="auto">
          <a:xfrm flipV="1">
            <a:off x="4936233" y="2320454"/>
            <a:ext cx="890587" cy="288925"/>
          </a:xfrm>
          <a:prstGeom prst="line">
            <a:avLst/>
          </a:prstGeom>
          <a:noFill/>
          <a:ln w="22225">
            <a:solidFill>
              <a:srgbClr val="FF0000"/>
            </a:solidFill>
            <a:round/>
            <a:tailEnd type="triangle" w="med" len="med"/>
          </a:ln>
          <a:effectLst/>
        </p:spPr>
        <p:txBody>
          <a:bodyPr wrap="none" anchor="ctr"/>
          <a:lstStyle/>
          <a:p>
            <a:pPr>
              <a:defRPr/>
            </a:pPr>
            <a:endParaRPr lang="zh-CN" altLang="en-US"/>
          </a:p>
        </p:txBody>
      </p:sp>
      <p:sp>
        <p:nvSpPr>
          <p:cNvPr id="2428975" name="Line 47"/>
          <p:cNvSpPr>
            <a:spLocks noChangeShapeType="1"/>
          </p:cNvSpPr>
          <p:nvPr/>
        </p:nvSpPr>
        <p:spPr bwMode="auto">
          <a:xfrm flipV="1">
            <a:off x="6223695" y="2114079"/>
            <a:ext cx="1781175" cy="215900"/>
          </a:xfrm>
          <a:prstGeom prst="line">
            <a:avLst/>
          </a:prstGeom>
          <a:noFill/>
          <a:ln w="22225">
            <a:solidFill>
              <a:srgbClr val="FF0000"/>
            </a:solidFill>
            <a:round/>
            <a:tailEnd type="triangle" w="med" len="med"/>
          </a:ln>
          <a:effectLst/>
        </p:spPr>
        <p:txBody>
          <a:bodyPr wrap="none" anchor="ctr"/>
          <a:lstStyle/>
          <a:p>
            <a:pPr>
              <a:defRPr/>
            </a:pPr>
            <a:endParaRPr lang="zh-CN" altLang="en-US"/>
          </a:p>
        </p:txBody>
      </p:sp>
      <p:sp>
        <p:nvSpPr>
          <p:cNvPr id="2428976" name="Line 48"/>
          <p:cNvSpPr>
            <a:spLocks noChangeShapeType="1"/>
          </p:cNvSpPr>
          <p:nvPr/>
        </p:nvSpPr>
        <p:spPr bwMode="auto">
          <a:xfrm>
            <a:off x="6222108" y="2329979"/>
            <a:ext cx="1720850" cy="503237"/>
          </a:xfrm>
          <a:prstGeom prst="line">
            <a:avLst/>
          </a:prstGeom>
          <a:noFill/>
          <a:ln w="22225">
            <a:solidFill>
              <a:srgbClr val="FF0000"/>
            </a:solidFill>
            <a:round/>
            <a:tailEnd type="triangle" w="med" len="med"/>
          </a:ln>
          <a:effectLst/>
        </p:spPr>
        <p:txBody>
          <a:bodyPr wrap="none" anchor="ctr"/>
          <a:lstStyle/>
          <a:p>
            <a:pPr>
              <a:defRPr/>
            </a:pPr>
            <a:endParaRPr lang="zh-CN" altLang="en-US"/>
          </a:p>
        </p:txBody>
      </p:sp>
      <p:sp>
        <p:nvSpPr>
          <p:cNvPr id="2428977" name="Rectangle 49"/>
          <p:cNvSpPr>
            <a:spLocks noChangeArrowheads="1"/>
          </p:cNvSpPr>
          <p:nvPr/>
        </p:nvSpPr>
        <p:spPr bwMode="auto">
          <a:xfrm>
            <a:off x="240408" y="1637829"/>
            <a:ext cx="4425950" cy="2087562"/>
          </a:xfrm>
          <a:prstGeom prst="rect">
            <a:avLst/>
          </a:prstGeom>
          <a:noFill/>
          <a:ln>
            <a:noFill/>
          </a:ln>
          <a:effectLst/>
        </p:spPr>
        <p:txBody>
          <a:bodyPr/>
          <a:lstStyle/>
          <a:p>
            <a:pPr marL="342900" indent="-342900" algn="l">
              <a:lnSpc>
                <a:spcPct val="85000"/>
              </a:lnSpc>
              <a:buClr>
                <a:srgbClr val="009900"/>
              </a:buClr>
              <a:buSzPct val="50000"/>
              <a:buFont typeface="Wingdings" panose="05000000000000000000" charset="0"/>
              <a:buChar char="n"/>
              <a:defRPr/>
            </a:pPr>
            <a:r>
              <a:rPr lang="zh-CN" altLang="en-US" sz="1800" b="1">
                <a:solidFill>
                  <a:srgbClr val="000099"/>
                </a:solidFill>
                <a:ea typeface="黑体" panose="02010609060101010101" charset="-122"/>
                <a:cs typeface="黑体" panose="02010609060101010101" charset="-122"/>
              </a:rPr>
              <a:t>对</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1</a:t>
            </a:r>
            <a:r>
              <a:rPr lang="en-US" altLang="zh-CN" sz="1800" b="1">
                <a:solidFill>
                  <a:srgbClr val="000099"/>
                </a:solidFill>
                <a:ea typeface="黑体" panose="02010609060101010101" charset="-122"/>
                <a:cs typeface="黑体" panose="02010609060101010101" charset="-122"/>
              </a:rPr>
              <a:t> </a:t>
            </a:r>
            <a:r>
              <a:rPr lang="zh-CN" altLang="en-US" sz="1800" b="1">
                <a:solidFill>
                  <a:srgbClr val="000099"/>
                </a:solidFill>
                <a:ea typeface="黑体" panose="02010609060101010101" charset="-122"/>
                <a:cs typeface="黑体" panose="02010609060101010101" charset="-122"/>
                <a:sym typeface="Wingdings" panose="05000000000000000000" charset="0"/>
              </a:rPr>
              <a:t>成本最低</a:t>
            </a:r>
            <a:r>
              <a:rPr lang="en-US" altLang="zh-CN" sz="1800" b="1" i="1">
                <a:solidFill>
                  <a:srgbClr val="000099"/>
                </a:solidFill>
                <a:ea typeface="黑体" panose="02010609060101010101" charset="-122"/>
                <a:cs typeface="黑体" panose="02010609060101010101" charset="-122"/>
              </a:rPr>
              <a:t>P</a:t>
            </a:r>
            <a:r>
              <a:rPr lang="en-US" altLang="zh-CN" sz="1800" b="1" baseline="-25000">
                <a:solidFill>
                  <a:srgbClr val="000099"/>
                </a:solidFill>
                <a:ea typeface="黑体" panose="02010609060101010101" charset="-122"/>
                <a:cs typeface="黑体" panose="02010609060101010101" charset="-122"/>
              </a:rPr>
              <a:t>1 </a:t>
            </a:r>
            <a:r>
              <a:rPr lang="en-US" altLang="zh-CN" sz="1800" b="1">
                <a:solidFill>
                  <a:srgbClr val="000099"/>
                </a:solidFill>
                <a:ea typeface="黑体" panose="02010609060101010101" charset="-122"/>
                <a:cs typeface="黑体" panose="02010609060101010101" charset="-122"/>
                <a:sym typeface="Wingdings" panose="05000000000000000000" charset="0"/>
              </a:rPr>
              <a:t></a:t>
            </a:r>
            <a:r>
              <a:rPr lang="en-US" altLang="zh-CN" sz="1800" b="1" i="1">
                <a:solidFill>
                  <a:srgbClr val="000099"/>
                </a:solidFill>
                <a:ea typeface="黑体" panose="02010609060101010101" charset="-122"/>
                <a:cs typeface="黑体" panose="02010609060101010101" charset="-122"/>
                <a:sym typeface="Wingdings" panose="05000000000000000000" charset="0"/>
              </a:rPr>
              <a:t>W</a:t>
            </a:r>
            <a:r>
              <a:rPr lang="en-US" altLang="zh-CN" sz="1800" b="1" baseline="-25000">
                <a:solidFill>
                  <a:srgbClr val="000099"/>
                </a:solidFill>
                <a:ea typeface="黑体" panose="02010609060101010101" charset="-122"/>
                <a:cs typeface="黑体" panose="02010609060101010101" charset="-122"/>
              </a:rPr>
              <a:t>1 </a:t>
            </a:r>
            <a:r>
              <a:rPr lang="en-US" altLang="zh-CN" sz="1800" b="1">
                <a:solidFill>
                  <a:srgbClr val="000099"/>
                </a:solidFill>
                <a:ea typeface="黑体" panose="02010609060101010101" charset="-122"/>
                <a:cs typeface="黑体" panose="02010609060101010101" charset="-122"/>
                <a:sym typeface="Wingdings" panose="05000000000000000000" charset="0"/>
              </a:rPr>
              <a:t> </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1</a:t>
            </a:r>
            <a:r>
              <a:rPr lang="en-US" altLang="zh-CN" sz="1800" b="1">
                <a:solidFill>
                  <a:srgbClr val="000099"/>
                </a:solidFill>
                <a:ea typeface="黑体" panose="02010609060101010101" charset="-122"/>
                <a:cs typeface="黑体" panose="02010609060101010101" charset="-122"/>
                <a:sym typeface="Wingdings" panose="05000000000000000000" charset="0"/>
              </a:rPr>
              <a:t> </a:t>
            </a:r>
          </a:p>
          <a:p>
            <a:pPr marL="342900" indent="-342900" algn="l">
              <a:lnSpc>
                <a:spcPct val="85000"/>
              </a:lnSpc>
              <a:buClr>
                <a:srgbClr val="009900"/>
              </a:buClr>
              <a:buSzPct val="50000"/>
              <a:buFont typeface="Wingdings" panose="05000000000000000000" charset="0"/>
              <a:buChar char="n"/>
              <a:defRPr/>
            </a:pPr>
            <a:r>
              <a:rPr lang="zh-CN" altLang="en-US" sz="1800" b="1">
                <a:solidFill>
                  <a:srgbClr val="000099"/>
                </a:solidFill>
                <a:ea typeface="黑体" panose="02010609060101010101" charset="-122"/>
                <a:cs typeface="黑体" panose="02010609060101010101" charset="-122"/>
              </a:rPr>
              <a:t>对</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rPr>
              <a:t> </a:t>
            </a:r>
            <a:r>
              <a:rPr lang="zh-CN" altLang="en-US" sz="1800" b="1">
                <a:solidFill>
                  <a:srgbClr val="000099"/>
                </a:solidFill>
                <a:ea typeface="黑体" panose="02010609060101010101" charset="-122"/>
                <a:cs typeface="黑体" panose="02010609060101010101" charset="-122"/>
                <a:sym typeface="Wingdings" panose="05000000000000000000" charset="0"/>
              </a:rPr>
              <a:t>成本最低</a:t>
            </a:r>
            <a:r>
              <a:rPr lang="en-US" altLang="zh-CN" sz="1800" b="1" i="1">
                <a:solidFill>
                  <a:srgbClr val="000099"/>
                </a:solidFill>
                <a:ea typeface="黑体" panose="02010609060101010101" charset="-122"/>
                <a:cs typeface="黑体" panose="02010609060101010101" charset="-122"/>
              </a:rPr>
              <a:t>P</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rPr>
              <a:t> </a:t>
            </a:r>
            <a:r>
              <a:rPr lang="en-US" altLang="zh-CN" sz="1800" b="1">
                <a:solidFill>
                  <a:srgbClr val="000099"/>
                </a:solidFill>
                <a:ea typeface="黑体" panose="02010609060101010101" charset="-122"/>
                <a:cs typeface="黑体" panose="02010609060101010101" charset="-122"/>
                <a:sym typeface="Wingdings" panose="05000000000000000000" charset="0"/>
              </a:rPr>
              <a:t></a:t>
            </a:r>
            <a:r>
              <a:rPr lang="en-US" altLang="zh-CN" sz="1800" b="1" i="1">
                <a:solidFill>
                  <a:srgbClr val="000099"/>
                </a:solidFill>
                <a:ea typeface="黑体" panose="02010609060101010101" charset="-122"/>
                <a:cs typeface="黑体" panose="02010609060101010101" charset="-122"/>
              </a:rPr>
              <a:t>W</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sym typeface="Wingdings" panose="05000000000000000000" charset="0"/>
              </a:rPr>
              <a:t>  </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2</a:t>
            </a:r>
            <a:endParaRPr lang="en-US" altLang="zh-CN" sz="1800" b="1">
              <a:solidFill>
                <a:srgbClr val="000099"/>
              </a:solidFill>
              <a:ea typeface="黑体" panose="02010609060101010101" charset="-122"/>
              <a:cs typeface="黑体" panose="02010609060101010101" charset="-122"/>
              <a:sym typeface="Wingdings" panose="05000000000000000000" charset="0"/>
            </a:endParaRPr>
          </a:p>
          <a:p>
            <a:pPr marL="342900" indent="-342900" algn="l">
              <a:lnSpc>
                <a:spcPct val="85000"/>
              </a:lnSpc>
              <a:buClr>
                <a:srgbClr val="009900"/>
              </a:buClr>
              <a:buSzPct val="50000"/>
              <a:buFont typeface="Wingdings" panose="05000000000000000000" charset="0"/>
              <a:buChar char="n"/>
              <a:defRPr/>
            </a:pPr>
            <a:r>
              <a:rPr lang="zh-CN" altLang="en-US" sz="1800" b="1">
                <a:solidFill>
                  <a:srgbClr val="000099"/>
                </a:solidFill>
                <a:ea typeface="黑体" panose="02010609060101010101" charset="-122"/>
                <a:cs typeface="黑体" panose="02010609060101010101" charset="-122"/>
              </a:rPr>
              <a:t>对</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3</a:t>
            </a:r>
            <a:r>
              <a:rPr lang="en-US" altLang="zh-CN" sz="1800" b="1">
                <a:solidFill>
                  <a:srgbClr val="000099"/>
                </a:solidFill>
                <a:ea typeface="黑体" panose="02010609060101010101" charset="-122"/>
                <a:cs typeface="黑体" panose="02010609060101010101" charset="-122"/>
              </a:rPr>
              <a:t> </a:t>
            </a:r>
            <a:r>
              <a:rPr lang="zh-CN" altLang="en-US" sz="1800" b="1">
                <a:solidFill>
                  <a:srgbClr val="000099"/>
                </a:solidFill>
                <a:ea typeface="黑体" panose="02010609060101010101" charset="-122"/>
                <a:cs typeface="黑体" panose="02010609060101010101" charset="-122"/>
                <a:sym typeface="Wingdings" panose="05000000000000000000" charset="0"/>
              </a:rPr>
              <a:t>成本最低</a:t>
            </a:r>
            <a:r>
              <a:rPr lang="en-US" altLang="zh-CN" sz="1800" b="1" i="1">
                <a:solidFill>
                  <a:srgbClr val="000099"/>
                </a:solidFill>
                <a:ea typeface="黑体" panose="02010609060101010101" charset="-122"/>
                <a:cs typeface="黑体" panose="02010609060101010101" charset="-122"/>
              </a:rPr>
              <a:t>P</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rPr>
              <a:t> </a:t>
            </a:r>
            <a:r>
              <a:rPr lang="en-US" altLang="zh-CN" sz="1800" b="1">
                <a:solidFill>
                  <a:srgbClr val="000099"/>
                </a:solidFill>
                <a:ea typeface="黑体" panose="02010609060101010101" charset="-122"/>
                <a:cs typeface="黑体" panose="02010609060101010101" charset="-122"/>
                <a:sym typeface="Wingdings" panose="05000000000000000000" charset="0"/>
              </a:rPr>
              <a:t></a:t>
            </a:r>
            <a:r>
              <a:rPr lang="en-US" altLang="zh-CN" sz="1800" b="1" i="1">
                <a:solidFill>
                  <a:srgbClr val="000099"/>
                </a:solidFill>
                <a:ea typeface="黑体" panose="02010609060101010101" charset="-122"/>
                <a:cs typeface="黑体" panose="02010609060101010101" charset="-122"/>
              </a:rPr>
              <a:t>W</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sym typeface="Wingdings" panose="05000000000000000000" charset="0"/>
              </a:rPr>
              <a:t> </a:t>
            </a:r>
            <a:r>
              <a:rPr lang="en-US" altLang="zh-CN" sz="1800" b="1" i="1">
                <a:solidFill>
                  <a:srgbClr val="000099"/>
                </a:solidFill>
                <a:ea typeface="黑体" panose="02010609060101010101" charset="-122"/>
                <a:cs typeface="黑体" panose="02010609060101010101" charset="-122"/>
              </a:rPr>
              <a:t>C</a:t>
            </a:r>
            <a:r>
              <a:rPr lang="en-US" altLang="zh-CN" sz="1800" b="1" baseline="-25000">
                <a:solidFill>
                  <a:srgbClr val="000099"/>
                </a:solidFill>
                <a:ea typeface="黑体" panose="02010609060101010101" charset="-122"/>
                <a:cs typeface="黑体" panose="02010609060101010101" charset="-122"/>
              </a:rPr>
              <a:t>3</a:t>
            </a:r>
            <a:r>
              <a:rPr lang="en-US" altLang="zh-CN" sz="1800" b="1">
                <a:solidFill>
                  <a:srgbClr val="000099"/>
                </a:solidFill>
                <a:ea typeface="黑体" panose="02010609060101010101" charset="-122"/>
                <a:cs typeface="黑体" panose="02010609060101010101" charset="-122"/>
                <a:sym typeface="Wingdings" panose="05000000000000000000" charset="0"/>
              </a:rPr>
              <a:t> </a:t>
            </a:r>
          </a:p>
          <a:p>
            <a:pPr marL="342900" indent="-342900" algn="l">
              <a:lnSpc>
                <a:spcPct val="85000"/>
              </a:lnSpc>
              <a:buClr>
                <a:srgbClr val="009900"/>
              </a:buClr>
              <a:buSzPct val="50000"/>
              <a:buFont typeface="Wingdings" panose="05000000000000000000" charset="0"/>
              <a:buChar char="n"/>
              <a:defRPr/>
            </a:pPr>
            <a:r>
              <a:rPr lang="en-US" altLang="zh-CN" sz="1800" b="1" i="1">
                <a:solidFill>
                  <a:srgbClr val="000099"/>
                </a:solidFill>
                <a:ea typeface="黑体" panose="02010609060101010101" charset="-122"/>
                <a:cs typeface="黑体" panose="02010609060101010101" charset="-122"/>
              </a:rPr>
              <a:t>P</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rPr>
              <a:t> </a:t>
            </a:r>
            <a:r>
              <a:rPr lang="en-US" altLang="zh-CN" sz="1800" b="1">
                <a:solidFill>
                  <a:srgbClr val="000099"/>
                </a:solidFill>
                <a:ea typeface="黑体" panose="02010609060101010101" charset="-122"/>
                <a:cs typeface="黑体" panose="02010609060101010101" charset="-122"/>
                <a:sym typeface="Wingdings" panose="05000000000000000000" charset="0"/>
              </a:rPr>
              <a:t></a:t>
            </a:r>
            <a:r>
              <a:rPr lang="en-US" altLang="zh-CN" sz="1800" b="1" i="1">
                <a:solidFill>
                  <a:srgbClr val="000099"/>
                </a:solidFill>
                <a:ea typeface="黑体" panose="02010609060101010101" charset="-122"/>
                <a:cs typeface="黑体" panose="02010609060101010101" charset="-122"/>
              </a:rPr>
              <a:t>W</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sym typeface="Wingdings" panose="05000000000000000000" charset="0"/>
              </a:rPr>
              <a:t> </a:t>
            </a:r>
            <a:r>
              <a:rPr lang="zh-CN" altLang="en-US" sz="1800" b="1">
                <a:solidFill>
                  <a:srgbClr val="000099"/>
                </a:solidFill>
                <a:ea typeface="黑体" panose="02010609060101010101" charset="-122"/>
                <a:cs typeface="黑体" panose="02010609060101010101" charset="-122"/>
                <a:sym typeface="Wingdings" panose="05000000000000000000" charset="0"/>
              </a:rPr>
              <a:t>运</a:t>
            </a:r>
            <a:r>
              <a:rPr lang="en-US" altLang="zh-CN" sz="1800" b="1">
                <a:solidFill>
                  <a:srgbClr val="000099"/>
                </a:solidFill>
                <a:ea typeface="黑体" panose="02010609060101010101" charset="-122"/>
                <a:cs typeface="黑体" panose="02010609060101010101" charset="-122"/>
              </a:rPr>
              <a:t>6</a:t>
            </a:r>
            <a:r>
              <a:rPr lang="zh-CN" altLang="en-US" sz="1800" b="1">
                <a:solidFill>
                  <a:srgbClr val="000099"/>
                </a:solidFill>
                <a:ea typeface="黑体" panose="02010609060101010101" charset="-122"/>
                <a:cs typeface="黑体" panose="02010609060101010101" charset="-122"/>
              </a:rPr>
              <a:t>万</a:t>
            </a:r>
            <a:r>
              <a:rPr lang="en-US" altLang="zh-CN" sz="1800" b="1">
                <a:solidFill>
                  <a:srgbClr val="000099"/>
                </a:solidFill>
                <a:ea typeface="黑体" panose="02010609060101010101" charset="-122"/>
                <a:cs typeface="黑体" panose="02010609060101010101" charset="-122"/>
              </a:rPr>
              <a:t>, </a:t>
            </a:r>
            <a:r>
              <a:rPr lang="zh-CN" altLang="en-US" sz="1800" b="1">
                <a:solidFill>
                  <a:srgbClr val="000099"/>
                </a:solidFill>
                <a:ea typeface="黑体" panose="02010609060101010101" charset="-122"/>
                <a:cs typeface="黑体" panose="02010609060101010101" charset="-122"/>
                <a:sym typeface="Wingdings" panose="05000000000000000000" charset="0"/>
              </a:rPr>
              <a:t>但</a:t>
            </a:r>
            <a:r>
              <a:rPr lang="en-US" altLang="zh-CN" sz="1800" b="1" i="1">
                <a:solidFill>
                  <a:srgbClr val="000099"/>
                </a:solidFill>
                <a:ea typeface="黑体" panose="02010609060101010101" charset="-122"/>
                <a:cs typeface="黑体" panose="02010609060101010101" charset="-122"/>
              </a:rPr>
              <a:t>P</a:t>
            </a:r>
            <a:r>
              <a:rPr lang="en-US" altLang="zh-CN" sz="1800" b="1" baseline="-25000">
                <a:solidFill>
                  <a:srgbClr val="000099"/>
                </a:solidFill>
                <a:ea typeface="黑体" panose="02010609060101010101" charset="-122"/>
                <a:cs typeface="黑体" panose="02010609060101010101" charset="-122"/>
              </a:rPr>
              <a:t>2</a:t>
            </a:r>
            <a:r>
              <a:rPr lang="zh-CN" altLang="en-US" sz="1800" b="1">
                <a:solidFill>
                  <a:srgbClr val="000099"/>
                </a:solidFill>
                <a:ea typeface="黑体" panose="02010609060101010101" charset="-122"/>
                <a:cs typeface="黑体" panose="02010609060101010101" charset="-122"/>
                <a:sym typeface="Wingdings" panose="05000000000000000000" charset="0"/>
              </a:rPr>
              <a:t>能力有限</a:t>
            </a:r>
            <a:endParaRPr lang="en-US" altLang="zh-CN" sz="1800" b="1">
              <a:solidFill>
                <a:srgbClr val="000099"/>
              </a:solidFill>
              <a:ea typeface="黑体" panose="02010609060101010101" charset="-122"/>
              <a:cs typeface="黑体" panose="02010609060101010101" charset="-122"/>
              <a:sym typeface="Wingdings" panose="05000000000000000000" charset="0"/>
            </a:endParaRPr>
          </a:p>
          <a:p>
            <a:pPr marL="342900" indent="-342900" algn="l">
              <a:lnSpc>
                <a:spcPct val="85000"/>
              </a:lnSpc>
              <a:buClr>
                <a:srgbClr val="009900"/>
              </a:buClr>
              <a:buSzPct val="50000"/>
              <a:buFont typeface="Wingdings" panose="05000000000000000000" charset="0"/>
              <a:buNone/>
              <a:defRPr/>
            </a:pPr>
            <a:r>
              <a:rPr lang="en-US" altLang="zh-CN" sz="1800" b="1" i="1">
                <a:solidFill>
                  <a:srgbClr val="000099"/>
                </a:solidFill>
                <a:ea typeface="黑体" panose="02010609060101010101" charset="-122"/>
                <a:cs typeface="黑体" panose="02010609060101010101" charset="-122"/>
              </a:rPr>
              <a:t>                            P</a:t>
            </a:r>
            <a:r>
              <a:rPr lang="en-US" altLang="zh-CN" sz="1800" b="1" baseline="-25000">
                <a:solidFill>
                  <a:srgbClr val="000099"/>
                </a:solidFill>
                <a:ea typeface="黑体" panose="02010609060101010101" charset="-122"/>
                <a:cs typeface="黑体" panose="02010609060101010101" charset="-122"/>
              </a:rPr>
              <a:t>1</a:t>
            </a:r>
            <a:r>
              <a:rPr lang="en-US" altLang="zh-CN" sz="1800" b="1">
                <a:solidFill>
                  <a:srgbClr val="000099"/>
                </a:solidFill>
                <a:ea typeface="黑体" panose="02010609060101010101" charset="-122"/>
                <a:cs typeface="黑体" panose="02010609060101010101" charset="-122"/>
              </a:rPr>
              <a:t> </a:t>
            </a:r>
            <a:r>
              <a:rPr lang="en-US" altLang="zh-CN" sz="1800" b="1">
                <a:solidFill>
                  <a:srgbClr val="000099"/>
                </a:solidFill>
                <a:ea typeface="黑体" panose="02010609060101010101" charset="-122"/>
                <a:cs typeface="黑体" panose="02010609060101010101" charset="-122"/>
                <a:sym typeface="Wingdings" panose="05000000000000000000" charset="0"/>
              </a:rPr>
              <a:t></a:t>
            </a:r>
            <a:r>
              <a:rPr lang="en-US" altLang="zh-CN" sz="1800" b="1" i="1">
                <a:solidFill>
                  <a:srgbClr val="000099"/>
                </a:solidFill>
                <a:ea typeface="黑体" panose="02010609060101010101" charset="-122"/>
                <a:cs typeface="黑体" panose="02010609060101010101" charset="-122"/>
              </a:rPr>
              <a:t>W</a:t>
            </a:r>
            <a:r>
              <a:rPr lang="en-US" altLang="zh-CN" sz="1800" b="1" baseline="-25000">
                <a:solidFill>
                  <a:srgbClr val="000099"/>
                </a:solidFill>
                <a:ea typeface="黑体" panose="02010609060101010101" charset="-122"/>
                <a:cs typeface="黑体" panose="02010609060101010101" charset="-122"/>
              </a:rPr>
              <a:t>2</a:t>
            </a:r>
            <a:r>
              <a:rPr lang="en-US" altLang="zh-CN" sz="1800" b="1">
                <a:solidFill>
                  <a:srgbClr val="000099"/>
                </a:solidFill>
                <a:ea typeface="黑体" panose="02010609060101010101" charset="-122"/>
                <a:cs typeface="黑体" panose="02010609060101010101" charset="-122"/>
                <a:sym typeface="Wingdings" panose="05000000000000000000" charset="0"/>
              </a:rPr>
              <a:t> </a:t>
            </a:r>
            <a:r>
              <a:rPr lang="zh-CN" altLang="en-US" sz="1800" b="1">
                <a:solidFill>
                  <a:srgbClr val="000099"/>
                </a:solidFill>
                <a:ea typeface="黑体" panose="02010609060101010101" charset="-122"/>
                <a:cs typeface="黑体" panose="02010609060101010101" charset="-122"/>
                <a:sym typeface="Wingdings" panose="05000000000000000000" charset="0"/>
              </a:rPr>
              <a:t>调货</a:t>
            </a:r>
            <a:r>
              <a:rPr lang="en-US" altLang="zh-CN" sz="1800" b="1">
                <a:solidFill>
                  <a:srgbClr val="000099"/>
                </a:solidFill>
                <a:ea typeface="黑体" panose="02010609060101010101" charset="-122"/>
                <a:cs typeface="黑体" panose="02010609060101010101" charset="-122"/>
              </a:rPr>
              <a:t>9</a:t>
            </a:r>
            <a:r>
              <a:rPr lang="zh-CN" altLang="en-US" sz="1800" b="1">
                <a:solidFill>
                  <a:srgbClr val="000099"/>
                </a:solidFill>
                <a:ea typeface="黑体" panose="02010609060101010101" charset="-122"/>
                <a:cs typeface="黑体" panose="02010609060101010101" charset="-122"/>
              </a:rPr>
              <a:t>万</a:t>
            </a:r>
            <a:endParaRPr lang="en-US" altLang="zh-CN" sz="1800" b="1" i="1" baseline="-25000">
              <a:solidFill>
                <a:srgbClr val="000099"/>
              </a:solidFill>
              <a:ea typeface="黑体" panose="02010609060101010101" charset="-122"/>
              <a:cs typeface="黑体" panose="02010609060101010101" charset="-122"/>
            </a:endParaRPr>
          </a:p>
          <a:p>
            <a:pPr marL="342900" indent="-342900" algn="l">
              <a:lnSpc>
                <a:spcPct val="85000"/>
              </a:lnSpc>
              <a:buClr>
                <a:srgbClr val="009900"/>
              </a:buClr>
              <a:buSzPct val="50000"/>
              <a:buFont typeface="Wingdings" panose="05000000000000000000" charset="0"/>
              <a:buChar char="n"/>
              <a:defRPr/>
            </a:pPr>
            <a:r>
              <a:rPr lang="zh-CN" altLang="en-US" sz="1800" b="1">
                <a:solidFill>
                  <a:srgbClr val="000099"/>
                </a:solidFill>
                <a:ea typeface="黑体" panose="02010609060101010101" charset="-122"/>
                <a:cs typeface="黑体" panose="02010609060101010101" charset="-122"/>
                <a:sym typeface="Wingdings" panose="05000000000000000000" charset="0"/>
              </a:rPr>
              <a:t>总成本</a:t>
            </a:r>
            <a:r>
              <a:rPr lang="en-US" altLang="zh-CN" sz="1800" b="1">
                <a:solidFill>
                  <a:srgbClr val="000099"/>
                </a:solidFill>
                <a:ea typeface="黑体" panose="02010609060101010101" charset="-122"/>
                <a:cs typeface="黑体" panose="02010609060101010101" charset="-122"/>
                <a:sym typeface="Wingdings" panose="05000000000000000000" charset="0"/>
              </a:rPr>
              <a:t>3</a:t>
            </a:r>
            <a:r>
              <a:rPr lang="en-US" altLang="zh-CN" sz="1800" b="1" u="sng">
                <a:solidFill>
                  <a:srgbClr val="000099"/>
                </a:solidFill>
                <a:ea typeface="黑体" panose="02010609060101010101" charset="-122"/>
                <a:cs typeface="黑体" panose="02010609060101010101" charset="-122"/>
                <a:sym typeface="Wingdings 2" panose="05020102010507070707" charset="0"/>
              </a:rPr>
              <a:t>5</a:t>
            </a:r>
            <a:r>
              <a:rPr lang="en-US" altLang="zh-CN" sz="1800" b="1">
                <a:solidFill>
                  <a:srgbClr val="000099"/>
                </a:solidFill>
                <a:ea typeface="黑体" panose="02010609060101010101" charset="-122"/>
                <a:cs typeface="黑体" panose="02010609060101010101" charset="-122"/>
                <a:sym typeface="Wingdings 2" panose="05020102010507070707" charset="0"/>
              </a:rPr>
              <a:t>+</a:t>
            </a:r>
            <a:r>
              <a:rPr lang="en-US" altLang="zh-CN" sz="1800" b="1" u="sng">
                <a:solidFill>
                  <a:srgbClr val="000099"/>
                </a:solidFill>
                <a:ea typeface="黑体" panose="02010609060101010101" charset="-122"/>
                <a:cs typeface="黑体" panose="02010609060101010101" charset="-122"/>
                <a:sym typeface="Wingdings 2" panose="05020102010507070707" charset="0"/>
              </a:rPr>
              <a:t>26+59</a:t>
            </a:r>
            <a:r>
              <a:rPr lang="en-US" altLang="zh-CN" sz="1800" b="1">
                <a:solidFill>
                  <a:srgbClr val="000099"/>
                </a:solidFill>
                <a:ea typeface="黑体" panose="02010609060101010101" charset="-122"/>
                <a:cs typeface="黑体" panose="02010609060101010101" charset="-122"/>
                <a:sym typeface="Wingdings 2" panose="05020102010507070707" charset="0"/>
              </a:rPr>
              <a:t>+</a:t>
            </a:r>
            <a:r>
              <a:rPr lang="en-US" altLang="zh-CN" sz="1800" b="1" u="sng">
                <a:solidFill>
                  <a:srgbClr val="000099"/>
                </a:solidFill>
                <a:ea typeface="黑体" panose="02010609060101010101" charset="-122"/>
                <a:cs typeface="黑体" panose="02010609060101010101" charset="-122"/>
                <a:sym typeface="Wingdings 2" panose="05020102010507070707" charset="0"/>
              </a:rPr>
              <a:t>110+25</a:t>
            </a:r>
            <a:r>
              <a:rPr lang="en-US" altLang="zh-CN" sz="1800" b="1">
                <a:solidFill>
                  <a:srgbClr val="000099"/>
                </a:solidFill>
                <a:ea typeface="黑体" panose="02010609060101010101" charset="-122"/>
                <a:cs typeface="黑体" panose="02010609060101010101" charset="-122"/>
                <a:sym typeface="Wingdings" panose="05000000000000000000" charset="0"/>
              </a:rPr>
              <a:t>=92</a:t>
            </a:r>
          </a:p>
        </p:txBody>
      </p:sp>
      <p:sp>
        <p:nvSpPr>
          <p:cNvPr id="2428978" name="Rectangle 50"/>
          <p:cNvSpPr>
            <a:spLocks noChangeArrowheads="1"/>
          </p:cNvSpPr>
          <p:nvPr/>
        </p:nvSpPr>
        <p:spPr bwMode="auto">
          <a:xfrm>
            <a:off x="251520" y="3338041"/>
            <a:ext cx="8520113" cy="2836863"/>
          </a:xfrm>
          <a:prstGeom prst="rect">
            <a:avLst/>
          </a:prstGeom>
          <a:noFill/>
          <a:ln>
            <a:noFill/>
          </a:ln>
          <a:effectLst/>
        </p:spPr>
        <p:txBody>
          <a:bodyPr/>
          <a:lstStyle/>
          <a:p>
            <a:pPr marL="495300" indent="-495300" algn="l">
              <a:lnSpc>
                <a:spcPct val="90000"/>
              </a:lnSpc>
              <a:buClr>
                <a:srgbClr val="FF0000"/>
              </a:buClr>
              <a:defRPr/>
            </a:pPr>
            <a:r>
              <a:rPr lang="zh-CN" altLang="en-US" sz="2400" b="1">
                <a:ea typeface="黑体" panose="02010609060101010101" charset="-122"/>
                <a:cs typeface="黑体" panose="02010609060101010101" charset="-122"/>
              </a:rPr>
              <a:t>方案三：</a:t>
            </a:r>
            <a:r>
              <a:rPr lang="en-US" sz="2400" b="1">
                <a:ea typeface="黑体" panose="02010609060101010101" charset="-122"/>
                <a:cs typeface="黑体" panose="02010609060101010101" charset="-122"/>
              </a:rPr>
              <a:t>供应链网络渠道中的物流总成本最低化</a:t>
            </a:r>
            <a:endParaRPr lang="en-US" altLang="zh-CN" sz="2400" b="1">
              <a:ea typeface="黑体" panose="02010609060101010101" charset="-122"/>
              <a:cs typeface="黑体" panose="02010609060101010101" charset="-122"/>
            </a:endParaRPr>
          </a:p>
          <a:p>
            <a:pPr marL="914400" lvl="1" indent="-457200" algn="l">
              <a:lnSpc>
                <a:spcPct val="90000"/>
              </a:lnSpc>
              <a:buClr>
                <a:srgbClr val="009900"/>
              </a:buClr>
              <a:buFont typeface="Wingdings" panose="05000000000000000000" charset="0"/>
              <a:buNone/>
              <a:defRPr/>
            </a:pPr>
            <a:r>
              <a:rPr lang="en-US" altLang="zh-CN" sz="2200">
                <a:solidFill>
                  <a:srgbClr val="000066"/>
                </a:solidFill>
                <a:ea typeface="黑体" panose="02010609060101010101" charset="-122"/>
                <a:cs typeface="黑体" panose="02010609060101010101" charset="-122"/>
              </a:rPr>
              <a:t>           </a:t>
            </a:r>
            <a:r>
              <a:rPr lang="zh-CN" altLang="en-US" sz="2200">
                <a:solidFill>
                  <a:srgbClr val="000066"/>
                </a:solidFill>
                <a:ea typeface="黑体" panose="02010609060101010101" charset="-122"/>
                <a:cs typeface="黑体" panose="02010609060101010101" charset="-122"/>
              </a:rPr>
              <a:t>所有权整合归制造商主导</a:t>
            </a:r>
            <a:endParaRPr lang="en-US" altLang="zh-CN" sz="2000" b="1">
              <a:solidFill>
                <a:srgbClr val="000066"/>
              </a:solidFill>
              <a:ea typeface="黑体" panose="02010609060101010101" charset="-122"/>
              <a:cs typeface="黑体" panose="02010609060101010101" charset="-122"/>
            </a:endParaRPr>
          </a:p>
          <a:p>
            <a:pPr marL="495300" indent="-495300" algn="l">
              <a:lnSpc>
                <a:spcPct val="90000"/>
              </a:lnSpc>
              <a:buClr>
                <a:srgbClr val="009900"/>
              </a:buClr>
              <a:buSzPct val="50000"/>
              <a:buFont typeface="Wingdings" panose="05000000000000000000" charset="0"/>
              <a:buChar char="n"/>
              <a:defRPr/>
            </a:pPr>
            <a:r>
              <a:rPr lang="zh-CN" altLang="en-US" sz="1800" b="1">
                <a:latin typeface="Courier New" panose="02070309020205020404" charset="0"/>
                <a:ea typeface="黑体" panose="02010609060101010101" charset="-122"/>
                <a:cs typeface="黑体" panose="02010609060101010101" charset="-122"/>
              </a:rPr>
              <a:t>目标：</a:t>
            </a:r>
            <a:r>
              <a:rPr lang="en-US" altLang="zh-CN" sz="1600" b="1">
                <a:latin typeface="Courier New" panose="02070309020205020404" charset="0"/>
                <a:ea typeface="黑体" panose="02010609060101010101" charset="-122"/>
                <a:cs typeface="黑体" panose="02010609060101010101" charset="-122"/>
              </a:rPr>
              <a:t>m</a:t>
            </a:r>
            <a:r>
              <a:rPr lang="en-US" altLang="zh-CN" sz="1600">
                <a:ea typeface="黑体" panose="02010609060101010101" charset="-122"/>
                <a:cs typeface="黑体" panose="02010609060101010101" charset="-122"/>
              </a:rPr>
              <a:t>inZ=0P</a:t>
            </a:r>
            <a:r>
              <a:rPr lang="en-US" altLang="zh-CN" sz="1600"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+5P</a:t>
            </a:r>
            <a:r>
              <a:rPr lang="en-US" altLang="zh-CN" sz="1600"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+4P</a:t>
            </a:r>
            <a:r>
              <a:rPr lang="en-US" altLang="zh-CN" sz="1600"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+2P</a:t>
            </a:r>
            <a:r>
              <a:rPr lang="en-US" altLang="zh-CN" sz="1600"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+3W</a:t>
            </a:r>
            <a:r>
              <a:rPr lang="en-US" altLang="zh-CN" sz="1600"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+4W</a:t>
            </a:r>
            <a:r>
              <a:rPr lang="en-US" altLang="zh-CN" sz="1600"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+5W</a:t>
            </a:r>
            <a:r>
              <a:rPr lang="en-US" altLang="zh-CN" sz="1600" baseline="-25000">
                <a:ea typeface="黑体" panose="02010609060101010101" charset="-122"/>
                <a:cs typeface="黑体" panose="02010609060101010101" charset="-122"/>
              </a:rPr>
              <a:t>13</a:t>
            </a:r>
            <a:r>
              <a:rPr lang="en-US" altLang="zh-CN" sz="1600">
                <a:ea typeface="黑体" panose="02010609060101010101" charset="-122"/>
                <a:cs typeface="黑体" panose="02010609060101010101" charset="-122"/>
              </a:rPr>
              <a:t>+2W</a:t>
            </a:r>
            <a:r>
              <a:rPr lang="en-US" altLang="zh-CN" sz="1600"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+1W</a:t>
            </a:r>
            <a:r>
              <a:rPr lang="en-US" altLang="zh-CN" sz="1600"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+2W</a:t>
            </a:r>
            <a:r>
              <a:rPr lang="en-US" altLang="zh-CN" sz="1600" baseline="-25000">
                <a:ea typeface="黑体" panose="02010609060101010101" charset="-122"/>
                <a:cs typeface="黑体" panose="02010609060101010101" charset="-122"/>
              </a:rPr>
              <a:t>23</a:t>
            </a:r>
            <a:endParaRPr lang="en-US" altLang="zh-CN" sz="1600">
              <a:ea typeface="黑体" panose="02010609060101010101" charset="-122"/>
              <a:cs typeface="黑体" panose="02010609060101010101" charset="-122"/>
            </a:endParaRPr>
          </a:p>
          <a:p>
            <a:pPr marL="495300" indent="-495300" algn="l">
              <a:lnSpc>
                <a:spcPct val="90000"/>
              </a:lnSpc>
              <a:buClr>
                <a:srgbClr val="009900"/>
              </a:buClr>
              <a:buSzPct val="50000"/>
              <a:buFont typeface="Wingdings" panose="05000000000000000000" charset="0"/>
              <a:buChar char="n"/>
              <a:defRPr/>
            </a:pPr>
            <a:r>
              <a:rPr lang="zh-CN" altLang="en-US" sz="1800" b="1">
                <a:latin typeface="Courier New" panose="02070309020205020404" charset="0"/>
                <a:ea typeface="黑体" panose="02010609060101010101" charset="-122"/>
                <a:cs typeface="黑体" panose="02010609060101010101" charset="-122"/>
              </a:rPr>
              <a:t>需求：</a:t>
            </a:r>
            <a:r>
              <a:rPr lang="en-US" altLang="zh-CN" sz="1600">
                <a:ea typeface="黑体" panose="02010609060101010101" charset="-122"/>
                <a:cs typeface="黑体" panose="02010609060101010101" charset="-122"/>
              </a:rPr>
              <a:t>W</a:t>
            </a:r>
            <a:r>
              <a:rPr lang="en-US" altLang="zh-CN" sz="1600"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+W</a:t>
            </a:r>
            <a:r>
              <a:rPr lang="en-US" altLang="zh-CN" sz="1600"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 5; W</a:t>
            </a:r>
            <a:r>
              <a:rPr lang="en-US" altLang="zh-CN" sz="1600" b="1"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=10; W</a:t>
            </a:r>
            <a:r>
              <a:rPr lang="en-US" altLang="zh-CN" sz="1600" b="1" baseline="-25000">
                <a:ea typeface="黑体" panose="02010609060101010101" charset="-122"/>
                <a:cs typeface="黑体" panose="02010609060101010101" charset="-122"/>
              </a:rPr>
              <a:t>13</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23</a:t>
            </a:r>
            <a:r>
              <a:rPr lang="en-US" altLang="zh-CN" sz="1600">
                <a:ea typeface="黑体" panose="02010609060101010101" charset="-122"/>
                <a:cs typeface="黑体" panose="02010609060101010101" charset="-122"/>
              </a:rPr>
              <a:t>= 5</a:t>
            </a:r>
          </a:p>
          <a:p>
            <a:pPr marL="495300" indent="-495300" algn="l">
              <a:lnSpc>
                <a:spcPct val="90000"/>
              </a:lnSpc>
              <a:buClr>
                <a:srgbClr val="009900"/>
              </a:buClr>
              <a:buSzPct val="50000"/>
              <a:buFont typeface="Wingdings" panose="05000000000000000000" charset="0"/>
              <a:buChar char="n"/>
              <a:defRPr/>
            </a:pPr>
            <a:r>
              <a:rPr lang="zh-CN" altLang="en-US" sz="1800" b="1">
                <a:latin typeface="Courier New" panose="02070309020205020404" charset="0"/>
                <a:ea typeface="黑体" panose="02010609060101010101" charset="-122"/>
                <a:cs typeface="黑体" panose="02010609060101010101" charset="-122"/>
              </a:rPr>
              <a:t>供应：</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 =14; P</a:t>
            </a:r>
            <a:r>
              <a:rPr lang="en-US" altLang="zh-CN" sz="1600" b="1"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 = 6</a:t>
            </a:r>
          </a:p>
          <a:p>
            <a:pPr marL="495300" indent="-495300" algn="l">
              <a:lnSpc>
                <a:spcPct val="90000"/>
              </a:lnSpc>
              <a:buClr>
                <a:srgbClr val="009900"/>
              </a:buClr>
              <a:buSzPct val="50000"/>
              <a:buFont typeface="Wingdings" panose="05000000000000000000" charset="0"/>
              <a:buChar char="n"/>
              <a:defRPr/>
            </a:pPr>
            <a:r>
              <a:rPr lang="zh-CN" altLang="en-US" sz="1800" b="1">
                <a:latin typeface="Courier New" panose="02070309020205020404" charset="0"/>
                <a:ea typeface="黑体" panose="02010609060101010101" charset="-122"/>
                <a:cs typeface="黑体" panose="02010609060101010101" charset="-122"/>
              </a:rPr>
              <a:t>中转：</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13</a:t>
            </a:r>
            <a:r>
              <a:rPr lang="en-US" altLang="zh-CN" sz="1600">
                <a:ea typeface="黑体" panose="02010609060101010101" charset="-122"/>
                <a:cs typeface="黑体" panose="02010609060101010101" charset="-122"/>
              </a:rPr>
              <a:t>=0;   P</a:t>
            </a:r>
            <a:r>
              <a:rPr lang="en-US" altLang="zh-CN" sz="1600" b="1" baseline="-25000">
                <a:ea typeface="黑体" panose="02010609060101010101" charset="-122"/>
                <a:cs typeface="黑体" panose="02010609060101010101" charset="-122"/>
              </a:rPr>
              <a:t>12</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21</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22</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23</a:t>
            </a:r>
            <a:r>
              <a:rPr lang="en-US" altLang="zh-CN" sz="1600">
                <a:ea typeface="黑体" panose="02010609060101010101" charset="-122"/>
                <a:cs typeface="黑体" panose="02010609060101010101" charset="-122"/>
              </a:rPr>
              <a:t>=0</a:t>
            </a:r>
          </a:p>
          <a:p>
            <a:pPr marL="495300" indent="-495300" algn="l">
              <a:lnSpc>
                <a:spcPct val="90000"/>
              </a:lnSpc>
              <a:buClr>
                <a:srgbClr val="009900"/>
              </a:buClr>
              <a:buSzPct val="50000"/>
              <a:buFont typeface="Wingdings" panose="05000000000000000000" charset="0"/>
              <a:buChar char="n"/>
              <a:defRPr/>
            </a:pPr>
            <a:r>
              <a:rPr lang="zh-CN" altLang="en-US" sz="1600" b="1">
                <a:latin typeface="Courier New" panose="02070309020205020404" charset="0"/>
                <a:ea typeface="黑体" panose="02010609060101010101" charset="-122"/>
                <a:cs typeface="黑体" panose="02010609060101010101" charset="-122"/>
              </a:rPr>
              <a:t>非负整数</a:t>
            </a:r>
            <a:r>
              <a:rPr lang="zh-CN" altLang="en-US" sz="1600" b="1">
                <a:ea typeface="黑体" panose="02010609060101010101" charset="-122"/>
                <a:cs typeface="黑体" panose="02010609060101010101" charset="-122"/>
              </a:rPr>
              <a:t>：</a:t>
            </a:r>
            <a:r>
              <a:rPr lang="en-US" altLang="zh-CN" sz="1600" b="1">
                <a:ea typeface="黑体" panose="02010609060101010101" charset="-122"/>
                <a:cs typeface="黑体" panose="02010609060101010101" charset="-122"/>
              </a:rPr>
              <a:t> </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…P</a:t>
            </a:r>
            <a:r>
              <a:rPr lang="en-US" altLang="zh-CN" sz="1600" b="1" baseline="-25000">
                <a:ea typeface="黑体" panose="02010609060101010101" charset="-122"/>
                <a:cs typeface="黑体" panose="02010609060101010101" charset="-122"/>
              </a:rPr>
              <a:t>22</a:t>
            </a:r>
            <a:r>
              <a:rPr lang="en-US" altLang="zh-CN" sz="1600">
                <a:latin typeface="宋体" panose="02010600030101010101" pitchFamily="2" charset="-122"/>
                <a:ea typeface="黑体" panose="02010609060101010101" charset="-122"/>
                <a:cs typeface="黑体" panose="02010609060101010101" charset="-122"/>
              </a:rPr>
              <a:t>≥</a:t>
            </a:r>
            <a:r>
              <a:rPr lang="en-US" altLang="zh-CN" sz="1600">
                <a:ea typeface="黑体" panose="02010609060101010101" charset="-122"/>
                <a:cs typeface="黑体" panose="02010609060101010101" charset="-122"/>
              </a:rPr>
              <a:t> 0; W</a:t>
            </a:r>
            <a:r>
              <a:rPr lang="en-US" altLang="zh-CN" sz="1600" b="1" baseline="-25000">
                <a:ea typeface="黑体" panose="02010609060101010101" charset="-122"/>
                <a:cs typeface="黑体" panose="02010609060101010101" charset="-122"/>
              </a:rPr>
              <a:t>11</a:t>
            </a:r>
            <a:r>
              <a:rPr lang="en-US" altLang="zh-CN" sz="1600">
                <a:ea typeface="黑体" panose="02010609060101010101" charset="-122"/>
                <a:cs typeface="黑体" panose="02010609060101010101" charset="-122"/>
              </a:rPr>
              <a:t>…W</a:t>
            </a:r>
            <a:r>
              <a:rPr lang="en-US" altLang="zh-CN" sz="1600" b="1" baseline="-25000">
                <a:ea typeface="黑体" panose="02010609060101010101" charset="-122"/>
                <a:cs typeface="黑体" panose="02010609060101010101" charset="-122"/>
              </a:rPr>
              <a:t>23</a:t>
            </a:r>
            <a:r>
              <a:rPr lang="en-US" altLang="zh-CN" sz="1600">
                <a:latin typeface="宋体" panose="02010600030101010101" pitchFamily="2" charset="-122"/>
                <a:ea typeface="黑体" panose="02010609060101010101" charset="-122"/>
                <a:cs typeface="黑体" panose="02010609060101010101" charset="-122"/>
              </a:rPr>
              <a:t>≥</a:t>
            </a:r>
            <a:r>
              <a:rPr lang="en-US" altLang="zh-CN" sz="1600">
                <a:ea typeface="黑体" panose="02010609060101010101" charset="-122"/>
                <a:cs typeface="黑体" panose="02010609060101010101" charset="-122"/>
              </a:rPr>
              <a:t> 0</a:t>
            </a:r>
            <a:r>
              <a:rPr lang="zh-CN" altLang="en-US" sz="1600">
                <a:ea typeface="黑体" panose="02010609060101010101" charset="-122"/>
                <a:cs typeface="黑体" panose="02010609060101010101" charset="-122"/>
              </a:rPr>
              <a:t>，且为整数</a:t>
            </a:r>
            <a:endParaRPr lang="en-US" altLang="zh-CN" sz="1600">
              <a:ea typeface="黑体" panose="02010609060101010101" charset="-122"/>
              <a:cs typeface="黑体" panose="02010609060101010101" charset="-122"/>
            </a:endParaRPr>
          </a:p>
          <a:p>
            <a:pPr marL="495300" indent="-495300" algn="l">
              <a:lnSpc>
                <a:spcPct val="90000"/>
              </a:lnSpc>
              <a:buClr>
                <a:srgbClr val="FF0000"/>
              </a:buClr>
              <a:defRPr/>
            </a:pPr>
            <a:r>
              <a:rPr lang="en-US" altLang="zh-CN" sz="2000">
                <a:ea typeface="黑体" panose="02010609060101010101" charset="-122"/>
                <a:cs typeface="黑体" panose="02010609060101010101" charset="-122"/>
              </a:rPr>
              <a:t>          </a:t>
            </a:r>
            <a:r>
              <a:rPr lang="zh-CN" altLang="en-US" sz="2000">
                <a:ea typeface="黑体" panose="02010609060101010101" charset="-122"/>
                <a:cs typeface="黑体" panose="02010609060101010101" charset="-122"/>
              </a:rPr>
              <a:t>通过计算机软件求解，得到最优解</a:t>
            </a:r>
            <a:r>
              <a:rPr lang="en-US" altLang="zh-CN" sz="2000">
                <a:ea typeface="黑体" panose="02010609060101010101" charset="-122"/>
                <a:cs typeface="黑体" panose="02010609060101010101" charset="-122"/>
              </a:rPr>
              <a:t>74</a:t>
            </a:r>
            <a:r>
              <a:rPr lang="zh-CN" altLang="en-US" sz="2000">
                <a:ea typeface="黑体" panose="02010609060101010101" charset="-122"/>
                <a:cs typeface="黑体" panose="02010609060101010101" charset="-122"/>
              </a:rPr>
              <a:t>万元。</a:t>
            </a:r>
            <a:endParaRPr lang="en-US" altLang="zh-CN" sz="2000">
              <a:ea typeface="黑体" panose="02010609060101010101" charset="-122"/>
              <a:cs typeface="黑体" panose="02010609060101010101" charset="-122"/>
            </a:endParaRPr>
          </a:p>
          <a:p>
            <a:pPr marL="495300" indent="-495300" algn="l">
              <a:lnSpc>
                <a:spcPct val="90000"/>
              </a:lnSpc>
              <a:buClr>
                <a:srgbClr val="FF0000"/>
              </a:buClr>
              <a:defRPr/>
            </a:pPr>
            <a:r>
              <a:rPr lang="en-US" altLang="zh-CN" sz="2000">
                <a:ea typeface="黑体" panose="02010609060101010101" charset="-122"/>
                <a:cs typeface="黑体" panose="02010609060101010101" charset="-122"/>
              </a:rPr>
              <a:t>     </a:t>
            </a:r>
            <a:r>
              <a:rPr lang="zh-CN" altLang="en-US" sz="2200" b="1">
                <a:ea typeface="黑体" panose="02010609060101010101" charset="-122"/>
                <a:cs typeface="黑体" panose="02010609060101010101" charset="-122"/>
              </a:rPr>
              <a:t>比方案一节约</a:t>
            </a:r>
            <a:r>
              <a:rPr lang="en-US" altLang="zh-CN" sz="2200" b="1">
                <a:ea typeface="黑体" panose="02010609060101010101" charset="-122"/>
                <a:cs typeface="黑体" panose="02010609060101010101" charset="-122"/>
              </a:rPr>
              <a:t>34%</a:t>
            </a:r>
            <a:r>
              <a:rPr lang="zh-CN" altLang="en-US" sz="2200" b="1">
                <a:ea typeface="黑体" panose="02010609060101010101" charset="-122"/>
                <a:cs typeface="黑体" panose="02010609060101010101" charset="-122"/>
              </a:rPr>
              <a:t>，比方案二节约</a:t>
            </a:r>
            <a:r>
              <a:rPr lang="en-US" altLang="zh-CN" sz="2200" b="1">
                <a:ea typeface="黑体" panose="02010609060101010101" charset="-122"/>
                <a:cs typeface="黑体" panose="02010609060101010101" charset="-122"/>
              </a:rPr>
              <a:t>20%</a:t>
            </a:r>
          </a:p>
        </p:txBody>
      </p:sp>
      <p:graphicFrame>
        <p:nvGraphicFramePr>
          <p:cNvPr id="2428979" name="Group 51"/>
          <p:cNvGraphicFramePr>
            <a:graphicFrameLocks noGrp="1"/>
          </p:cNvGraphicFramePr>
          <p:nvPr>
            <p:ph sz="half" idx="2"/>
          </p:nvPr>
        </p:nvGraphicFramePr>
        <p:xfrm>
          <a:off x="6106220" y="5252566"/>
          <a:ext cx="2736850" cy="817600"/>
        </p:xfrm>
        <a:graphic>
          <a:graphicData uri="http://schemas.openxmlformats.org/drawingml/2006/table">
            <a:tbl>
              <a:tblPr/>
              <a:tblGrid>
                <a:gridCol w="357188">
                  <a:extLst>
                    <a:ext uri="{9D8B030D-6E8A-4147-A177-3AD203B41FA5}">
                      <a16:colId xmlns:a16="http://schemas.microsoft.com/office/drawing/2014/main" val="20000"/>
                    </a:ext>
                  </a:extLst>
                </a:gridCol>
                <a:gridCol w="506412">
                  <a:extLst>
                    <a:ext uri="{9D8B030D-6E8A-4147-A177-3AD203B41FA5}">
                      <a16:colId xmlns:a16="http://schemas.microsoft.com/office/drawing/2014/main" val="20001"/>
                    </a:ext>
                  </a:extLst>
                </a:gridCol>
                <a:gridCol w="438150">
                  <a:extLst>
                    <a:ext uri="{9D8B030D-6E8A-4147-A177-3AD203B41FA5}">
                      <a16:colId xmlns:a16="http://schemas.microsoft.com/office/drawing/2014/main" val="20002"/>
                    </a:ext>
                  </a:extLst>
                </a:gridCol>
                <a:gridCol w="495300">
                  <a:extLst>
                    <a:ext uri="{9D8B030D-6E8A-4147-A177-3AD203B41FA5}">
                      <a16:colId xmlns:a16="http://schemas.microsoft.com/office/drawing/2014/main" val="20003"/>
                    </a:ext>
                  </a:extLst>
                </a:gridCol>
                <a:gridCol w="434975">
                  <a:extLst>
                    <a:ext uri="{9D8B030D-6E8A-4147-A177-3AD203B41FA5}">
                      <a16:colId xmlns:a16="http://schemas.microsoft.com/office/drawing/2014/main" val="20004"/>
                    </a:ext>
                  </a:extLst>
                </a:gridCol>
                <a:gridCol w="504825">
                  <a:extLst>
                    <a:ext uri="{9D8B030D-6E8A-4147-A177-3AD203B41FA5}">
                      <a16:colId xmlns:a16="http://schemas.microsoft.com/office/drawing/2014/main" val="20005"/>
                    </a:ext>
                  </a:extLst>
                </a:gridCol>
              </a:tblGrid>
              <a:tr h="312260">
                <a:tc>
                  <a:txBody>
                    <a:bodyPr/>
                    <a:lstStyle/>
                    <a:p>
                      <a:pPr marL="0" marR="0" lvl="0" indent="0" algn="r" defTabSz="914400" rtl="0" eaLnBrk="1" fontAlgn="base" latinLnBrk="0" hangingPunct="1">
                        <a:lnSpc>
                          <a:spcPct val="80000"/>
                        </a:lnSpc>
                        <a:spcBef>
                          <a:spcPct val="0"/>
                        </a:spcBef>
                        <a:spcAft>
                          <a:spcPct val="0"/>
                        </a:spcAft>
                        <a:buClr>
                          <a:srgbClr val="FF0000"/>
                        </a:buClr>
                        <a:buSzTx/>
                        <a:buFontTx/>
                        <a:buNone/>
                      </a:pPr>
                      <a:endParaRPr kumimoji="1" lang="zh-CN" altLang="en-US"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endParaRPr>
                    </a:p>
                  </a:txBody>
                  <a:tcPr marL="18000" marR="18000" marT="17974" marB="1797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P</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1</a:t>
                      </a:r>
                    </a:p>
                  </a:txBody>
                  <a:tcPr marL="18000" marR="18000" marT="17974" marB="17974"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P</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2</a:t>
                      </a:r>
                    </a:p>
                  </a:txBody>
                  <a:tcPr marL="18000" marR="18000" marT="17974" marB="17974"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C</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1</a:t>
                      </a:r>
                    </a:p>
                  </a:txBody>
                  <a:tcPr marL="18000" marR="18000" marT="17974" marB="17974"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C</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2</a:t>
                      </a:r>
                    </a:p>
                  </a:txBody>
                  <a:tcPr marL="18000" marR="18000" marT="17974" marB="17974"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C</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3</a:t>
                      </a:r>
                    </a:p>
                  </a:txBody>
                  <a:tcPr marL="18000" marR="18000" marT="17974" marB="17974"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05303">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W</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1</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1"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W</a:t>
                      </a:r>
                      <a:r>
                        <a:rPr kumimoji="1" lang="en-US" altLang="zh-CN" sz="1400" b="1" i="0" u="none" strike="noStrike" cap="none" normalizeH="0" baseline="-25000">
                          <a:ln>
                            <a:noFill/>
                          </a:ln>
                          <a:solidFill>
                            <a:schemeClr val="tx1"/>
                          </a:solidFill>
                          <a:effectLst/>
                          <a:latin typeface="Times New Roman" panose="02020603050405020304" charset="0"/>
                          <a:ea typeface="黑体" panose="02010609060101010101" charset="-122"/>
                          <a:cs typeface="黑体" panose="02010609060101010101" charset="-122"/>
                        </a:rPr>
                        <a:t>2</a:t>
                      </a:r>
                    </a:p>
                  </a:txBody>
                  <a:tcPr marL="18000" marR="18000" marT="17974" marB="17974"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14</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0</a:t>
                      </a:r>
                    </a:p>
                  </a:txBody>
                  <a:tcPr marL="18000" marR="18000" marT="17974" marB="1797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0</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6</a:t>
                      </a:r>
                    </a:p>
                  </a:txBody>
                  <a:tcPr marL="18000" marR="18000" marT="17974" marB="1797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5</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0</a:t>
                      </a:r>
                    </a:p>
                  </a:txBody>
                  <a:tcPr marL="18000" marR="18000" marT="17974" marB="1797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4</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6</a:t>
                      </a:r>
                    </a:p>
                  </a:txBody>
                  <a:tcPr marL="18000" marR="18000" marT="17974" marB="17974"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5</a:t>
                      </a:r>
                    </a:p>
                    <a:p>
                      <a:pPr marL="0" marR="0" lvl="0" indent="0" algn="ctr" defTabSz="914400" rtl="0" eaLnBrk="1" fontAlgn="base" latinLnBrk="0" hangingPunct="1">
                        <a:lnSpc>
                          <a:spcPct val="100000"/>
                        </a:lnSpc>
                        <a:spcBef>
                          <a:spcPct val="20000"/>
                        </a:spcBef>
                        <a:spcAft>
                          <a:spcPct val="0"/>
                        </a:spcAft>
                        <a:buClr>
                          <a:srgbClr val="FF0000"/>
                        </a:buClr>
                        <a:buSzTx/>
                        <a:buFontTx/>
                        <a:buNone/>
                      </a:pPr>
                      <a:r>
                        <a:rPr kumimoji="1" lang="en-US" altLang="zh-CN" sz="1400" b="1" i="0" u="none" strike="noStrike" cap="none" normalizeH="0" baseline="0">
                          <a:ln>
                            <a:noFill/>
                          </a:ln>
                          <a:solidFill>
                            <a:schemeClr val="tx1"/>
                          </a:solidFill>
                          <a:effectLst/>
                          <a:latin typeface="Times New Roman" panose="02020603050405020304" charset="0"/>
                          <a:ea typeface="黑体" panose="02010609060101010101" charset="-122"/>
                          <a:cs typeface="黑体" panose="02010609060101010101" charset="-122"/>
                        </a:rPr>
                        <a:t>0</a:t>
                      </a:r>
                    </a:p>
                  </a:txBody>
                  <a:tcPr marL="18000" marR="18000" marT="17974" marB="17974"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8070313"/>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nodeType="afterEffect">
                                  <p:stCondLst>
                                    <p:cond delay="0"/>
                                  </p:stCondLst>
                                  <p:childTnLst>
                                    <p:set>
                                      <p:cBhvr>
                                        <p:cTn id="6" dur="1" fill="hold">
                                          <p:stCondLst>
                                            <p:cond delay="0"/>
                                          </p:stCondLst>
                                        </p:cTn>
                                        <p:tgtEl>
                                          <p:spTgt spid="2428932"/>
                                        </p:tgtEl>
                                        <p:attrNameLst>
                                          <p:attrName>style.visibility</p:attrName>
                                        </p:attrNameLst>
                                      </p:cBhvr>
                                      <p:to>
                                        <p:strVal val="visible"/>
                                      </p:to>
                                    </p:set>
                                    <p:animEffect transition="in" filter="barn(outHorizontal)">
                                      <p:cBhvr>
                                        <p:cTn id="7" dur="500"/>
                                        <p:tgtEl>
                                          <p:spTgt spid="242893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428931">
                                            <p:txEl>
                                              <p:pRg st="0" end="0"/>
                                            </p:txEl>
                                          </p:spTgt>
                                        </p:tgtEl>
                                        <p:attrNameLst>
                                          <p:attrName>style.visibility</p:attrName>
                                        </p:attrNameLst>
                                      </p:cBhvr>
                                      <p:to>
                                        <p:strVal val="visible"/>
                                      </p:to>
                                    </p:set>
                                    <p:anim calcmode="lin" valueType="num">
                                      <p:cBhvr additive="base">
                                        <p:cTn id="11" dur="500" fill="hold"/>
                                        <p:tgtEl>
                                          <p:spTgt spid="242893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28931">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28931">
                                            <p:txEl>
                                              <p:pRg st="1" end="1"/>
                                            </p:txEl>
                                          </p:spTgt>
                                        </p:tgtEl>
                                        <p:attrNameLst>
                                          <p:attrName>style.visibility</p:attrName>
                                        </p:attrNameLst>
                                      </p:cBhvr>
                                      <p:to>
                                        <p:strVal val="visible"/>
                                      </p:to>
                                    </p:set>
                                    <p:anim calcmode="lin" valueType="num">
                                      <p:cBhvr additive="base">
                                        <p:cTn id="15" dur="500" fill="hold"/>
                                        <p:tgtEl>
                                          <p:spTgt spid="2428931">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28931">
                                            <p:txEl>
                                              <p:pRg st="1" end="1"/>
                                            </p:txEl>
                                          </p:spTgt>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2" presetClass="entr" presetSubtype="8" fill="hold" grpId="0" nodeType="afterEffect">
                                  <p:stCondLst>
                                    <p:cond delay="0"/>
                                  </p:stCondLst>
                                  <p:childTnLst>
                                    <p:set>
                                      <p:cBhvr>
                                        <p:cTn id="19" dur="1" fill="hold">
                                          <p:stCondLst>
                                            <p:cond delay="0"/>
                                          </p:stCondLst>
                                        </p:cTn>
                                        <p:tgtEl>
                                          <p:spTgt spid="2428965"/>
                                        </p:tgtEl>
                                        <p:attrNameLst>
                                          <p:attrName>style.visibility</p:attrName>
                                        </p:attrNameLst>
                                      </p:cBhvr>
                                      <p:to>
                                        <p:strVal val="visible"/>
                                      </p:to>
                                    </p:set>
                                    <p:anim calcmode="lin" valueType="num">
                                      <p:cBhvr additive="base">
                                        <p:cTn id="20" dur="500" fill="hold"/>
                                        <p:tgtEl>
                                          <p:spTgt spid="2428965"/>
                                        </p:tgtEl>
                                        <p:attrNameLst>
                                          <p:attrName>ppt_x</p:attrName>
                                        </p:attrNameLst>
                                      </p:cBhvr>
                                      <p:tavLst>
                                        <p:tav tm="0">
                                          <p:val>
                                            <p:strVal val="0-#ppt_w/2"/>
                                          </p:val>
                                        </p:tav>
                                        <p:tav tm="100000">
                                          <p:val>
                                            <p:strVal val="#ppt_x"/>
                                          </p:val>
                                        </p:tav>
                                      </p:tavLst>
                                    </p:anim>
                                    <p:anim calcmode="lin" valueType="num">
                                      <p:cBhvr additive="base">
                                        <p:cTn id="21" dur="500" fill="hold"/>
                                        <p:tgtEl>
                                          <p:spTgt spid="2428965"/>
                                        </p:tgtEl>
                                        <p:attrNameLst>
                                          <p:attrName>ppt_y</p:attrName>
                                        </p:attrNameLst>
                                      </p:cBhvr>
                                      <p:tavLst>
                                        <p:tav tm="0">
                                          <p:val>
                                            <p:strVal val="#ppt_y"/>
                                          </p:val>
                                        </p:tav>
                                        <p:tav tm="100000">
                                          <p:val>
                                            <p:strVal val="#ppt_y"/>
                                          </p:val>
                                        </p:tav>
                                      </p:tavLst>
                                    </p:anim>
                                  </p:childTnLst>
                                </p:cTn>
                              </p:par>
                            </p:childTnLst>
                          </p:cTn>
                        </p:par>
                        <p:par>
                          <p:cTn id="22" fill="hold">
                            <p:stCondLst>
                              <p:cond delay="1500"/>
                            </p:stCondLst>
                            <p:childTnLst>
                              <p:par>
                                <p:cTn id="23" presetID="2" presetClass="entr" presetSubtype="8" fill="hold" grpId="0" nodeType="afterEffect">
                                  <p:stCondLst>
                                    <p:cond delay="0"/>
                                  </p:stCondLst>
                                  <p:childTnLst>
                                    <p:set>
                                      <p:cBhvr>
                                        <p:cTn id="24" dur="1" fill="hold">
                                          <p:stCondLst>
                                            <p:cond delay="0"/>
                                          </p:stCondLst>
                                        </p:cTn>
                                        <p:tgtEl>
                                          <p:spTgt spid="2428966"/>
                                        </p:tgtEl>
                                        <p:attrNameLst>
                                          <p:attrName>style.visibility</p:attrName>
                                        </p:attrNameLst>
                                      </p:cBhvr>
                                      <p:to>
                                        <p:strVal val="visible"/>
                                      </p:to>
                                    </p:set>
                                    <p:anim calcmode="lin" valueType="num">
                                      <p:cBhvr additive="base">
                                        <p:cTn id="25" dur="500" fill="hold"/>
                                        <p:tgtEl>
                                          <p:spTgt spid="2428966"/>
                                        </p:tgtEl>
                                        <p:attrNameLst>
                                          <p:attrName>ppt_x</p:attrName>
                                        </p:attrNameLst>
                                      </p:cBhvr>
                                      <p:tavLst>
                                        <p:tav tm="0">
                                          <p:val>
                                            <p:strVal val="0-#ppt_w/2"/>
                                          </p:val>
                                        </p:tav>
                                        <p:tav tm="100000">
                                          <p:val>
                                            <p:strVal val="#ppt_x"/>
                                          </p:val>
                                        </p:tav>
                                      </p:tavLst>
                                    </p:anim>
                                    <p:anim calcmode="lin" valueType="num">
                                      <p:cBhvr additive="base">
                                        <p:cTn id="26" dur="500" fill="hold"/>
                                        <p:tgtEl>
                                          <p:spTgt spid="2428966"/>
                                        </p:tgtEl>
                                        <p:attrNameLst>
                                          <p:attrName>ppt_y</p:attrName>
                                        </p:attrNameLst>
                                      </p:cBhvr>
                                      <p:tavLst>
                                        <p:tav tm="0">
                                          <p:val>
                                            <p:strVal val="#ppt_y"/>
                                          </p:val>
                                        </p:tav>
                                        <p:tav tm="100000">
                                          <p:val>
                                            <p:strVal val="#ppt_y"/>
                                          </p:val>
                                        </p:tav>
                                      </p:tavLst>
                                    </p:anim>
                                  </p:childTnLst>
                                </p:cTn>
                              </p:par>
                            </p:childTnLst>
                          </p:cTn>
                        </p:par>
                        <p:par>
                          <p:cTn id="27" fill="hold">
                            <p:stCondLst>
                              <p:cond delay="2000"/>
                            </p:stCondLst>
                            <p:childTnLst>
                              <p:par>
                                <p:cTn id="28" presetID="2" presetClass="entr" presetSubtype="8" fill="hold" grpId="0" nodeType="afterEffect">
                                  <p:stCondLst>
                                    <p:cond delay="0"/>
                                  </p:stCondLst>
                                  <p:childTnLst>
                                    <p:set>
                                      <p:cBhvr>
                                        <p:cTn id="29" dur="1" fill="hold">
                                          <p:stCondLst>
                                            <p:cond delay="0"/>
                                          </p:stCondLst>
                                        </p:cTn>
                                        <p:tgtEl>
                                          <p:spTgt spid="2428967"/>
                                        </p:tgtEl>
                                        <p:attrNameLst>
                                          <p:attrName>style.visibility</p:attrName>
                                        </p:attrNameLst>
                                      </p:cBhvr>
                                      <p:to>
                                        <p:strVal val="visible"/>
                                      </p:to>
                                    </p:set>
                                    <p:anim calcmode="lin" valueType="num">
                                      <p:cBhvr additive="base">
                                        <p:cTn id="30" dur="500" fill="hold"/>
                                        <p:tgtEl>
                                          <p:spTgt spid="2428967"/>
                                        </p:tgtEl>
                                        <p:attrNameLst>
                                          <p:attrName>ppt_x</p:attrName>
                                        </p:attrNameLst>
                                      </p:cBhvr>
                                      <p:tavLst>
                                        <p:tav tm="0">
                                          <p:val>
                                            <p:strVal val="0-#ppt_w/2"/>
                                          </p:val>
                                        </p:tav>
                                        <p:tav tm="100000">
                                          <p:val>
                                            <p:strVal val="#ppt_x"/>
                                          </p:val>
                                        </p:tav>
                                      </p:tavLst>
                                    </p:anim>
                                    <p:anim calcmode="lin" valueType="num">
                                      <p:cBhvr additive="base">
                                        <p:cTn id="31" dur="500" fill="hold"/>
                                        <p:tgtEl>
                                          <p:spTgt spid="2428967"/>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 presetClass="entr" presetSubtype="8" fill="hold" grpId="0" nodeType="afterEffect">
                                  <p:stCondLst>
                                    <p:cond delay="0"/>
                                  </p:stCondLst>
                                  <p:childTnLst>
                                    <p:set>
                                      <p:cBhvr>
                                        <p:cTn id="34" dur="1" fill="hold">
                                          <p:stCondLst>
                                            <p:cond delay="0"/>
                                          </p:stCondLst>
                                        </p:cTn>
                                        <p:tgtEl>
                                          <p:spTgt spid="2428968"/>
                                        </p:tgtEl>
                                        <p:attrNameLst>
                                          <p:attrName>style.visibility</p:attrName>
                                        </p:attrNameLst>
                                      </p:cBhvr>
                                      <p:to>
                                        <p:strVal val="visible"/>
                                      </p:to>
                                    </p:set>
                                    <p:anim calcmode="lin" valueType="num">
                                      <p:cBhvr additive="base">
                                        <p:cTn id="35" dur="500" fill="hold"/>
                                        <p:tgtEl>
                                          <p:spTgt spid="2428968"/>
                                        </p:tgtEl>
                                        <p:attrNameLst>
                                          <p:attrName>ppt_x</p:attrName>
                                        </p:attrNameLst>
                                      </p:cBhvr>
                                      <p:tavLst>
                                        <p:tav tm="0">
                                          <p:val>
                                            <p:strVal val="0-#ppt_w/2"/>
                                          </p:val>
                                        </p:tav>
                                        <p:tav tm="100000">
                                          <p:val>
                                            <p:strVal val="#ppt_x"/>
                                          </p:val>
                                        </p:tav>
                                      </p:tavLst>
                                    </p:anim>
                                    <p:anim calcmode="lin" valueType="num">
                                      <p:cBhvr additive="base">
                                        <p:cTn id="36" dur="500" fill="hold"/>
                                        <p:tgtEl>
                                          <p:spTgt spid="2428968"/>
                                        </p:tgtEl>
                                        <p:attrNameLst>
                                          <p:attrName>ppt_y</p:attrName>
                                        </p:attrNameLst>
                                      </p:cBhvr>
                                      <p:tavLst>
                                        <p:tav tm="0">
                                          <p:val>
                                            <p:strVal val="#ppt_y"/>
                                          </p:val>
                                        </p:tav>
                                        <p:tav tm="100000">
                                          <p:val>
                                            <p:strVal val="#ppt_y"/>
                                          </p:val>
                                        </p:tav>
                                      </p:tavLst>
                                    </p:anim>
                                  </p:childTnLst>
                                </p:cTn>
                              </p:par>
                            </p:childTnLst>
                          </p:cTn>
                        </p:par>
                        <p:par>
                          <p:cTn id="37" fill="hold">
                            <p:stCondLst>
                              <p:cond delay="3000"/>
                            </p:stCondLst>
                            <p:childTnLst>
                              <p:par>
                                <p:cTn id="38" presetID="2" presetClass="entr" presetSubtype="2" fill="hold" grpId="0" nodeType="afterEffect">
                                  <p:stCondLst>
                                    <p:cond delay="0"/>
                                  </p:stCondLst>
                                  <p:childTnLst>
                                    <p:set>
                                      <p:cBhvr>
                                        <p:cTn id="39" dur="1" fill="hold">
                                          <p:stCondLst>
                                            <p:cond delay="0"/>
                                          </p:stCondLst>
                                        </p:cTn>
                                        <p:tgtEl>
                                          <p:spTgt spid="2428969"/>
                                        </p:tgtEl>
                                        <p:attrNameLst>
                                          <p:attrName>style.visibility</p:attrName>
                                        </p:attrNameLst>
                                      </p:cBhvr>
                                      <p:to>
                                        <p:strVal val="visible"/>
                                      </p:to>
                                    </p:set>
                                    <p:anim calcmode="lin" valueType="num">
                                      <p:cBhvr additive="base">
                                        <p:cTn id="40" dur="500" fill="hold"/>
                                        <p:tgtEl>
                                          <p:spTgt spid="2428969"/>
                                        </p:tgtEl>
                                        <p:attrNameLst>
                                          <p:attrName>ppt_x</p:attrName>
                                        </p:attrNameLst>
                                      </p:cBhvr>
                                      <p:tavLst>
                                        <p:tav tm="0">
                                          <p:val>
                                            <p:strVal val="1+#ppt_w/2"/>
                                          </p:val>
                                        </p:tav>
                                        <p:tav tm="100000">
                                          <p:val>
                                            <p:strVal val="#ppt_x"/>
                                          </p:val>
                                        </p:tav>
                                      </p:tavLst>
                                    </p:anim>
                                    <p:anim calcmode="lin" valueType="num">
                                      <p:cBhvr additive="base">
                                        <p:cTn id="41" dur="500" fill="hold"/>
                                        <p:tgtEl>
                                          <p:spTgt spid="2428969"/>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2" presetClass="entr" presetSubtype="2" fill="hold" grpId="0" nodeType="afterEffect">
                                  <p:stCondLst>
                                    <p:cond delay="0"/>
                                  </p:stCondLst>
                                  <p:childTnLst>
                                    <p:set>
                                      <p:cBhvr>
                                        <p:cTn id="44" dur="1" fill="hold">
                                          <p:stCondLst>
                                            <p:cond delay="0"/>
                                          </p:stCondLst>
                                        </p:cTn>
                                        <p:tgtEl>
                                          <p:spTgt spid="2428970"/>
                                        </p:tgtEl>
                                        <p:attrNameLst>
                                          <p:attrName>style.visibility</p:attrName>
                                        </p:attrNameLst>
                                      </p:cBhvr>
                                      <p:to>
                                        <p:strVal val="visible"/>
                                      </p:to>
                                    </p:set>
                                    <p:anim calcmode="lin" valueType="num">
                                      <p:cBhvr additive="base">
                                        <p:cTn id="45" dur="500" fill="hold"/>
                                        <p:tgtEl>
                                          <p:spTgt spid="2428970"/>
                                        </p:tgtEl>
                                        <p:attrNameLst>
                                          <p:attrName>ppt_x</p:attrName>
                                        </p:attrNameLst>
                                      </p:cBhvr>
                                      <p:tavLst>
                                        <p:tav tm="0">
                                          <p:val>
                                            <p:strVal val="1+#ppt_w/2"/>
                                          </p:val>
                                        </p:tav>
                                        <p:tav tm="100000">
                                          <p:val>
                                            <p:strVal val="#ppt_x"/>
                                          </p:val>
                                        </p:tav>
                                      </p:tavLst>
                                    </p:anim>
                                    <p:anim calcmode="lin" valueType="num">
                                      <p:cBhvr additive="base">
                                        <p:cTn id="46" dur="500" fill="hold"/>
                                        <p:tgtEl>
                                          <p:spTgt spid="2428970"/>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 presetClass="entr" presetSubtype="2" fill="hold" grpId="0" nodeType="afterEffect">
                                  <p:stCondLst>
                                    <p:cond delay="0"/>
                                  </p:stCondLst>
                                  <p:childTnLst>
                                    <p:set>
                                      <p:cBhvr>
                                        <p:cTn id="49" dur="1" fill="hold">
                                          <p:stCondLst>
                                            <p:cond delay="0"/>
                                          </p:stCondLst>
                                        </p:cTn>
                                        <p:tgtEl>
                                          <p:spTgt spid="2428971"/>
                                        </p:tgtEl>
                                        <p:attrNameLst>
                                          <p:attrName>style.visibility</p:attrName>
                                        </p:attrNameLst>
                                      </p:cBhvr>
                                      <p:to>
                                        <p:strVal val="visible"/>
                                      </p:to>
                                    </p:set>
                                    <p:anim calcmode="lin" valueType="num">
                                      <p:cBhvr additive="base">
                                        <p:cTn id="50" dur="500" fill="hold"/>
                                        <p:tgtEl>
                                          <p:spTgt spid="2428971"/>
                                        </p:tgtEl>
                                        <p:attrNameLst>
                                          <p:attrName>ppt_x</p:attrName>
                                        </p:attrNameLst>
                                      </p:cBhvr>
                                      <p:tavLst>
                                        <p:tav tm="0">
                                          <p:val>
                                            <p:strVal val="1+#ppt_w/2"/>
                                          </p:val>
                                        </p:tav>
                                        <p:tav tm="100000">
                                          <p:val>
                                            <p:strVal val="#ppt_x"/>
                                          </p:val>
                                        </p:tav>
                                      </p:tavLst>
                                    </p:anim>
                                    <p:anim calcmode="lin" valueType="num">
                                      <p:cBhvr additive="base">
                                        <p:cTn id="51" dur="500" fill="hold"/>
                                        <p:tgtEl>
                                          <p:spTgt spid="2428971"/>
                                        </p:tgtEl>
                                        <p:attrNameLst>
                                          <p:attrName>ppt_y</p:attrName>
                                        </p:attrNameLst>
                                      </p:cBhvr>
                                      <p:tavLst>
                                        <p:tav tm="0">
                                          <p:val>
                                            <p:strVal val="#ppt_y"/>
                                          </p:val>
                                        </p:tav>
                                        <p:tav tm="100000">
                                          <p:val>
                                            <p:strVal val="#ppt_y"/>
                                          </p:val>
                                        </p:tav>
                                      </p:tavLst>
                                    </p:anim>
                                  </p:childTnLst>
                                </p:cTn>
                              </p:par>
                            </p:childTnLst>
                          </p:cTn>
                        </p:par>
                        <p:par>
                          <p:cTn id="52" fill="hold">
                            <p:stCondLst>
                              <p:cond delay="4500"/>
                            </p:stCondLst>
                            <p:childTnLst>
                              <p:par>
                                <p:cTn id="53" presetID="17" presetClass="entr" presetSubtype="8" fill="hold" nodeType="afterEffect">
                                  <p:stCondLst>
                                    <p:cond delay="0"/>
                                  </p:stCondLst>
                                  <p:childTnLst>
                                    <p:set>
                                      <p:cBhvr>
                                        <p:cTn id="54" dur="1" fill="hold">
                                          <p:stCondLst>
                                            <p:cond delay="0"/>
                                          </p:stCondLst>
                                        </p:cTn>
                                        <p:tgtEl>
                                          <p:spTgt spid="2428972"/>
                                        </p:tgtEl>
                                        <p:attrNameLst>
                                          <p:attrName>style.visibility</p:attrName>
                                        </p:attrNameLst>
                                      </p:cBhvr>
                                      <p:to>
                                        <p:strVal val="visible"/>
                                      </p:to>
                                    </p:set>
                                    <p:anim calcmode="lin" valueType="num">
                                      <p:cBhvr>
                                        <p:cTn id="55" dur="500" fill="hold"/>
                                        <p:tgtEl>
                                          <p:spTgt spid="2428972"/>
                                        </p:tgtEl>
                                        <p:attrNameLst>
                                          <p:attrName>ppt_x</p:attrName>
                                        </p:attrNameLst>
                                      </p:cBhvr>
                                      <p:tavLst>
                                        <p:tav tm="0">
                                          <p:val>
                                            <p:strVal val="#ppt_x-#ppt_w/2"/>
                                          </p:val>
                                        </p:tav>
                                        <p:tav tm="100000">
                                          <p:val>
                                            <p:strVal val="#ppt_x"/>
                                          </p:val>
                                        </p:tav>
                                      </p:tavLst>
                                    </p:anim>
                                    <p:anim calcmode="lin" valueType="num">
                                      <p:cBhvr>
                                        <p:cTn id="56" dur="500" fill="hold"/>
                                        <p:tgtEl>
                                          <p:spTgt spid="2428972"/>
                                        </p:tgtEl>
                                        <p:attrNameLst>
                                          <p:attrName>ppt_y</p:attrName>
                                        </p:attrNameLst>
                                      </p:cBhvr>
                                      <p:tavLst>
                                        <p:tav tm="0">
                                          <p:val>
                                            <p:strVal val="#ppt_y"/>
                                          </p:val>
                                        </p:tav>
                                        <p:tav tm="100000">
                                          <p:val>
                                            <p:strVal val="#ppt_y"/>
                                          </p:val>
                                        </p:tav>
                                      </p:tavLst>
                                    </p:anim>
                                    <p:anim calcmode="lin" valueType="num">
                                      <p:cBhvr>
                                        <p:cTn id="57" dur="500" fill="hold"/>
                                        <p:tgtEl>
                                          <p:spTgt spid="2428972"/>
                                        </p:tgtEl>
                                        <p:attrNameLst>
                                          <p:attrName>ppt_w</p:attrName>
                                        </p:attrNameLst>
                                      </p:cBhvr>
                                      <p:tavLst>
                                        <p:tav tm="0">
                                          <p:val>
                                            <p:fltVal val="0"/>
                                          </p:val>
                                        </p:tav>
                                        <p:tav tm="100000">
                                          <p:val>
                                            <p:strVal val="#ppt_w"/>
                                          </p:val>
                                        </p:tav>
                                      </p:tavLst>
                                    </p:anim>
                                    <p:anim calcmode="lin" valueType="num">
                                      <p:cBhvr>
                                        <p:cTn id="58" dur="500" fill="hold"/>
                                        <p:tgtEl>
                                          <p:spTgt spid="2428972"/>
                                        </p:tgtEl>
                                        <p:attrNameLst>
                                          <p:attrName>ppt_h</p:attrName>
                                        </p:attrNameLst>
                                      </p:cBhvr>
                                      <p:tavLst>
                                        <p:tav tm="0">
                                          <p:val>
                                            <p:strVal val="#ppt_h"/>
                                          </p:val>
                                        </p:tav>
                                        <p:tav tm="100000">
                                          <p:val>
                                            <p:strVal val="#ppt_h"/>
                                          </p:val>
                                        </p:tav>
                                      </p:tavLst>
                                    </p:anim>
                                  </p:childTnLst>
                                </p:cTn>
                              </p:par>
                            </p:childTnLst>
                          </p:cTn>
                        </p:par>
                        <p:par>
                          <p:cTn id="59" fill="hold">
                            <p:stCondLst>
                              <p:cond delay="5000"/>
                            </p:stCondLst>
                            <p:childTnLst>
                              <p:par>
                                <p:cTn id="60" presetID="17" presetClass="entr" presetSubtype="8" fill="hold" nodeType="afterEffect">
                                  <p:stCondLst>
                                    <p:cond delay="0"/>
                                  </p:stCondLst>
                                  <p:childTnLst>
                                    <p:set>
                                      <p:cBhvr>
                                        <p:cTn id="61" dur="1" fill="hold">
                                          <p:stCondLst>
                                            <p:cond delay="0"/>
                                          </p:stCondLst>
                                        </p:cTn>
                                        <p:tgtEl>
                                          <p:spTgt spid="2428973"/>
                                        </p:tgtEl>
                                        <p:attrNameLst>
                                          <p:attrName>style.visibility</p:attrName>
                                        </p:attrNameLst>
                                      </p:cBhvr>
                                      <p:to>
                                        <p:strVal val="visible"/>
                                      </p:to>
                                    </p:set>
                                    <p:anim calcmode="lin" valueType="num">
                                      <p:cBhvr>
                                        <p:cTn id="62" dur="500" fill="hold"/>
                                        <p:tgtEl>
                                          <p:spTgt spid="2428973"/>
                                        </p:tgtEl>
                                        <p:attrNameLst>
                                          <p:attrName>ppt_x</p:attrName>
                                        </p:attrNameLst>
                                      </p:cBhvr>
                                      <p:tavLst>
                                        <p:tav tm="0">
                                          <p:val>
                                            <p:strVal val="#ppt_x-#ppt_w/2"/>
                                          </p:val>
                                        </p:tav>
                                        <p:tav tm="100000">
                                          <p:val>
                                            <p:strVal val="#ppt_x"/>
                                          </p:val>
                                        </p:tav>
                                      </p:tavLst>
                                    </p:anim>
                                    <p:anim calcmode="lin" valueType="num">
                                      <p:cBhvr>
                                        <p:cTn id="63" dur="500" fill="hold"/>
                                        <p:tgtEl>
                                          <p:spTgt spid="2428973"/>
                                        </p:tgtEl>
                                        <p:attrNameLst>
                                          <p:attrName>ppt_y</p:attrName>
                                        </p:attrNameLst>
                                      </p:cBhvr>
                                      <p:tavLst>
                                        <p:tav tm="0">
                                          <p:val>
                                            <p:strVal val="#ppt_y"/>
                                          </p:val>
                                        </p:tav>
                                        <p:tav tm="100000">
                                          <p:val>
                                            <p:strVal val="#ppt_y"/>
                                          </p:val>
                                        </p:tav>
                                      </p:tavLst>
                                    </p:anim>
                                    <p:anim calcmode="lin" valueType="num">
                                      <p:cBhvr>
                                        <p:cTn id="64" dur="500" fill="hold"/>
                                        <p:tgtEl>
                                          <p:spTgt spid="2428973"/>
                                        </p:tgtEl>
                                        <p:attrNameLst>
                                          <p:attrName>ppt_w</p:attrName>
                                        </p:attrNameLst>
                                      </p:cBhvr>
                                      <p:tavLst>
                                        <p:tav tm="0">
                                          <p:val>
                                            <p:fltVal val="0"/>
                                          </p:val>
                                        </p:tav>
                                        <p:tav tm="100000">
                                          <p:val>
                                            <p:strVal val="#ppt_w"/>
                                          </p:val>
                                        </p:tav>
                                      </p:tavLst>
                                    </p:anim>
                                    <p:anim calcmode="lin" valueType="num">
                                      <p:cBhvr>
                                        <p:cTn id="65" dur="500" fill="hold"/>
                                        <p:tgtEl>
                                          <p:spTgt spid="2428973"/>
                                        </p:tgtEl>
                                        <p:attrNameLst>
                                          <p:attrName>ppt_h</p:attrName>
                                        </p:attrNameLst>
                                      </p:cBhvr>
                                      <p:tavLst>
                                        <p:tav tm="0">
                                          <p:val>
                                            <p:strVal val="#ppt_h"/>
                                          </p:val>
                                        </p:tav>
                                        <p:tav tm="100000">
                                          <p:val>
                                            <p:strVal val="#ppt_h"/>
                                          </p:val>
                                        </p:tav>
                                      </p:tavLst>
                                    </p:anim>
                                  </p:childTnLst>
                                </p:cTn>
                              </p:par>
                            </p:childTnLst>
                          </p:cTn>
                        </p:par>
                        <p:par>
                          <p:cTn id="66" fill="hold">
                            <p:stCondLst>
                              <p:cond delay="5500"/>
                            </p:stCondLst>
                            <p:childTnLst>
                              <p:par>
                                <p:cTn id="67" presetID="17" presetClass="entr" presetSubtype="8" fill="hold" nodeType="afterEffect">
                                  <p:stCondLst>
                                    <p:cond delay="0"/>
                                  </p:stCondLst>
                                  <p:childTnLst>
                                    <p:set>
                                      <p:cBhvr>
                                        <p:cTn id="68" dur="1" fill="hold">
                                          <p:stCondLst>
                                            <p:cond delay="0"/>
                                          </p:stCondLst>
                                        </p:cTn>
                                        <p:tgtEl>
                                          <p:spTgt spid="2428974"/>
                                        </p:tgtEl>
                                        <p:attrNameLst>
                                          <p:attrName>style.visibility</p:attrName>
                                        </p:attrNameLst>
                                      </p:cBhvr>
                                      <p:to>
                                        <p:strVal val="visible"/>
                                      </p:to>
                                    </p:set>
                                    <p:anim calcmode="lin" valueType="num">
                                      <p:cBhvr>
                                        <p:cTn id="69" dur="500" fill="hold"/>
                                        <p:tgtEl>
                                          <p:spTgt spid="2428974"/>
                                        </p:tgtEl>
                                        <p:attrNameLst>
                                          <p:attrName>ppt_x</p:attrName>
                                        </p:attrNameLst>
                                      </p:cBhvr>
                                      <p:tavLst>
                                        <p:tav tm="0">
                                          <p:val>
                                            <p:strVal val="#ppt_x-#ppt_w/2"/>
                                          </p:val>
                                        </p:tav>
                                        <p:tav tm="100000">
                                          <p:val>
                                            <p:strVal val="#ppt_x"/>
                                          </p:val>
                                        </p:tav>
                                      </p:tavLst>
                                    </p:anim>
                                    <p:anim calcmode="lin" valueType="num">
                                      <p:cBhvr>
                                        <p:cTn id="70" dur="500" fill="hold"/>
                                        <p:tgtEl>
                                          <p:spTgt spid="2428974"/>
                                        </p:tgtEl>
                                        <p:attrNameLst>
                                          <p:attrName>ppt_y</p:attrName>
                                        </p:attrNameLst>
                                      </p:cBhvr>
                                      <p:tavLst>
                                        <p:tav tm="0">
                                          <p:val>
                                            <p:strVal val="#ppt_y"/>
                                          </p:val>
                                        </p:tav>
                                        <p:tav tm="100000">
                                          <p:val>
                                            <p:strVal val="#ppt_y"/>
                                          </p:val>
                                        </p:tav>
                                      </p:tavLst>
                                    </p:anim>
                                    <p:anim calcmode="lin" valueType="num">
                                      <p:cBhvr>
                                        <p:cTn id="71" dur="500" fill="hold"/>
                                        <p:tgtEl>
                                          <p:spTgt spid="2428974"/>
                                        </p:tgtEl>
                                        <p:attrNameLst>
                                          <p:attrName>ppt_w</p:attrName>
                                        </p:attrNameLst>
                                      </p:cBhvr>
                                      <p:tavLst>
                                        <p:tav tm="0">
                                          <p:val>
                                            <p:fltVal val="0"/>
                                          </p:val>
                                        </p:tav>
                                        <p:tav tm="100000">
                                          <p:val>
                                            <p:strVal val="#ppt_w"/>
                                          </p:val>
                                        </p:tav>
                                      </p:tavLst>
                                    </p:anim>
                                    <p:anim calcmode="lin" valueType="num">
                                      <p:cBhvr>
                                        <p:cTn id="72" dur="500" fill="hold"/>
                                        <p:tgtEl>
                                          <p:spTgt spid="2428974"/>
                                        </p:tgtEl>
                                        <p:attrNameLst>
                                          <p:attrName>ppt_h</p:attrName>
                                        </p:attrNameLst>
                                      </p:cBhvr>
                                      <p:tavLst>
                                        <p:tav tm="0">
                                          <p:val>
                                            <p:strVal val="#ppt_h"/>
                                          </p:val>
                                        </p:tav>
                                        <p:tav tm="100000">
                                          <p:val>
                                            <p:strVal val="#ppt_h"/>
                                          </p:val>
                                        </p:tav>
                                      </p:tavLst>
                                    </p:anim>
                                  </p:childTnLst>
                                </p:cTn>
                              </p:par>
                            </p:childTnLst>
                          </p:cTn>
                        </p:par>
                        <p:par>
                          <p:cTn id="73" fill="hold">
                            <p:stCondLst>
                              <p:cond delay="6000"/>
                            </p:stCondLst>
                            <p:childTnLst>
                              <p:par>
                                <p:cTn id="74" presetID="17" presetClass="entr" presetSubtype="8" fill="hold" nodeType="afterEffect">
                                  <p:stCondLst>
                                    <p:cond delay="0"/>
                                  </p:stCondLst>
                                  <p:childTnLst>
                                    <p:set>
                                      <p:cBhvr>
                                        <p:cTn id="75" dur="1" fill="hold">
                                          <p:stCondLst>
                                            <p:cond delay="0"/>
                                          </p:stCondLst>
                                        </p:cTn>
                                        <p:tgtEl>
                                          <p:spTgt spid="2428975"/>
                                        </p:tgtEl>
                                        <p:attrNameLst>
                                          <p:attrName>style.visibility</p:attrName>
                                        </p:attrNameLst>
                                      </p:cBhvr>
                                      <p:to>
                                        <p:strVal val="visible"/>
                                      </p:to>
                                    </p:set>
                                    <p:anim calcmode="lin" valueType="num">
                                      <p:cBhvr>
                                        <p:cTn id="76" dur="500" fill="hold"/>
                                        <p:tgtEl>
                                          <p:spTgt spid="2428975"/>
                                        </p:tgtEl>
                                        <p:attrNameLst>
                                          <p:attrName>ppt_x</p:attrName>
                                        </p:attrNameLst>
                                      </p:cBhvr>
                                      <p:tavLst>
                                        <p:tav tm="0">
                                          <p:val>
                                            <p:strVal val="#ppt_x-#ppt_w/2"/>
                                          </p:val>
                                        </p:tav>
                                        <p:tav tm="100000">
                                          <p:val>
                                            <p:strVal val="#ppt_x"/>
                                          </p:val>
                                        </p:tav>
                                      </p:tavLst>
                                    </p:anim>
                                    <p:anim calcmode="lin" valueType="num">
                                      <p:cBhvr>
                                        <p:cTn id="77" dur="500" fill="hold"/>
                                        <p:tgtEl>
                                          <p:spTgt spid="2428975"/>
                                        </p:tgtEl>
                                        <p:attrNameLst>
                                          <p:attrName>ppt_y</p:attrName>
                                        </p:attrNameLst>
                                      </p:cBhvr>
                                      <p:tavLst>
                                        <p:tav tm="0">
                                          <p:val>
                                            <p:strVal val="#ppt_y"/>
                                          </p:val>
                                        </p:tav>
                                        <p:tav tm="100000">
                                          <p:val>
                                            <p:strVal val="#ppt_y"/>
                                          </p:val>
                                        </p:tav>
                                      </p:tavLst>
                                    </p:anim>
                                    <p:anim calcmode="lin" valueType="num">
                                      <p:cBhvr>
                                        <p:cTn id="78" dur="500" fill="hold"/>
                                        <p:tgtEl>
                                          <p:spTgt spid="2428975"/>
                                        </p:tgtEl>
                                        <p:attrNameLst>
                                          <p:attrName>ppt_w</p:attrName>
                                        </p:attrNameLst>
                                      </p:cBhvr>
                                      <p:tavLst>
                                        <p:tav tm="0">
                                          <p:val>
                                            <p:fltVal val="0"/>
                                          </p:val>
                                        </p:tav>
                                        <p:tav tm="100000">
                                          <p:val>
                                            <p:strVal val="#ppt_w"/>
                                          </p:val>
                                        </p:tav>
                                      </p:tavLst>
                                    </p:anim>
                                    <p:anim calcmode="lin" valueType="num">
                                      <p:cBhvr>
                                        <p:cTn id="79" dur="500" fill="hold"/>
                                        <p:tgtEl>
                                          <p:spTgt spid="2428975"/>
                                        </p:tgtEl>
                                        <p:attrNameLst>
                                          <p:attrName>ppt_h</p:attrName>
                                        </p:attrNameLst>
                                      </p:cBhvr>
                                      <p:tavLst>
                                        <p:tav tm="0">
                                          <p:val>
                                            <p:strVal val="#ppt_h"/>
                                          </p:val>
                                        </p:tav>
                                        <p:tav tm="100000">
                                          <p:val>
                                            <p:strVal val="#ppt_h"/>
                                          </p:val>
                                        </p:tav>
                                      </p:tavLst>
                                    </p:anim>
                                  </p:childTnLst>
                                </p:cTn>
                              </p:par>
                            </p:childTnLst>
                          </p:cTn>
                        </p:par>
                        <p:par>
                          <p:cTn id="80" fill="hold">
                            <p:stCondLst>
                              <p:cond delay="6500"/>
                            </p:stCondLst>
                            <p:childTnLst>
                              <p:par>
                                <p:cTn id="81" presetID="17" presetClass="entr" presetSubtype="8" fill="hold" nodeType="afterEffect">
                                  <p:stCondLst>
                                    <p:cond delay="0"/>
                                  </p:stCondLst>
                                  <p:childTnLst>
                                    <p:set>
                                      <p:cBhvr>
                                        <p:cTn id="82" dur="1" fill="hold">
                                          <p:stCondLst>
                                            <p:cond delay="0"/>
                                          </p:stCondLst>
                                        </p:cTn>
                                        <p:tgtEl>
                                          <p:spTgt spid="2428976"/>
                                        </p:tgtEl>
                                        <p:attrNameLst>
                                          <p:attrName>style.visibility</p:attrName>
                                        </p:attrNameLst>
                                      </p:cBhvr>
                                      <p:to>
                                        <p:strVal val="visible"/>
                                      </p:to>
                                    </p:set>
                                    <p:anim calcmode="lin" valueType="num">
                                      <p:cBhvr>
                                        <p:cTn id="83" dur="500" fill="hold"/>
                                        <p:tgtEl>
                                          <p:spTgt spid="2428976"/>
                                        </p:tgtEl>
                                        <p:attrNameLst>
                                          <p:attrName>ppt_x</p:attrName>
                                        </p:attrNameLst>
                                      </p:cBhvr>
                                      <p:tavLst>
                                        <p:tav tm="0">
                                          <p:val>
                                            <p:strVal val="#ppt_x-#ppt_w/2"/>
                                          </p:val>
                                        </p:tav>
                                        <p:tav tm="100000">
                                          <p:val>
                                            <p:strVal val="#ppt_x"/>
                                          </p:val>
                                        </p:tav>
                                      </p:tavLst>
                                    </p:anim>
                                    <p:anim calcmode="lin" valueType="num">
                                      <p:cBhvr>
                                        <p:cTn id="84" dur="500" fill="hold"/>
                                        <p:tgtEl>
                                          <p:spTgt spid="2428976"/>
                                        </p:tgtEl>
                                        <p:attrNameLst>
                                          <p:attrName>ppt_y</p:attrName>
                                        </p:attrNameLst>
                                      </p:cBhvr>
                                      <p:tavLst>
                                        <p:tav tm="0">
                                          <p:val>
                                            <p:strVal val="#ppt_y"/>
                                          </p:val>
                                        </p:tav>
                                        <p:tav tm="100000">
                                          <p:val>
                                            <p:strVal val="#ppt_y"/>
                                          </p:val>
                                        </p:tav>
                                      </p:tavLst>
                                    </p:anim>
                                    <p:anim calcmode="lin" valueType="num">
                                      <p:cBhvr>
                                        <p:cTn id="85" dur="500" fill="hold"/>
                                        <p:tgtEl>
                                          <p:spTgt spid="2428976"/>
                                        </p:tgtEl>
                                        <p:attrNameLst>
                                          <p:attrName>ppt_w</p:attrName>
                                        </p:attrNameLst>
                                      </p:cBhvr>
                                      <p:tavLst>
                                        <p:tav tm="0">
                                          <p:val>
                                            <p:fltVal val="0"/>
                                          </p:val>
                                        </p:tav>
                                        <p:tav tm="100000">
                                          <p:val>
                                            <p:strVal val="#ppt_w"/>
                                          </p:val>
                                        </p:tav>
                                      </p:tavLst>
                                    </p:anim>
                                    <p:anim calcmode="lin" valueType="num">
                                      <p:cBhvr>
                                        <p:cTn id="86" dur="500" fill="hold"/>
                                        <p:tgtEl>
                                          <p:spTgt spid="2428976"/>
                                        </p:tgtEl>
                                        <p:attrNameLst>
                                          <p:attrName>ppt_h</p:attrName>
                                        </p:attrNameLst>
                                      </p:cBhvr>
                                      <p:tavLst>
                                        <p:tav tm="0">
                                          <p:val>
                                            <p:strVal val="#ppt_h"/>
                                          </p:val>
                                        </p:tav>
                                        <p:tav tm="100000">
                                          <p:val>
                                            <p:strVal val="#ppt_h"/>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428977"/>
                                        </p:tgtEl>
                                        <p:attrNameLst>
                                          <p:attrName>style.visibility</p:attrName>
                                        </p:attrNameLst>
                                      </p:cBhvr>
                                      <p:to>
                                        <p:strVal val="visible"/>
                                      </p:to>
                                    </p:set>
                                    <p:anim calcmode="lin" valueType="num">
                                      <p:cBhvr additive="base">
                                        <p:cTn id="91" dur="500" fill="hold"/>
                                        <p:tgtEl>
                                          <p:spTgt spid="2428977"/>
                                        </p:tgtEl>
                                        <p:attrNameLst>
                                          <p:attrName>ppt_x</p:attrName>
                                        </p:attrNameLst>
                                      </p:cBhvr>
                                      <p:tavLst>
                                        <p:tav tm="0">
                                          <p:val>
                                            <p:strVal val="#ppt_x"/>
                                          </p:val>
                                        </p:tav>
                                        <p:tav tm="100000">
                                          <p:val>
                                            <p:strVal val="#ppt_x"/>
                                          </p:val>
                                        </p:tav>
                                      </p:tavLst>
                                    </p:anim>
                                    <p:anim calcmode="lin" valueType="num">
                                      <p:cBhvr additive="base">
                                        <p:cTn id="92" dur="500" fill="hold"/>
                                        <p:tgtEl>
                                          <p:spTgt spid="2428977"/>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428978"/>
                                        </p:tgtEl>
                                        <p:attrNameLst>
                                          <p:attrName>style.visibility</p:attrName>
                                        </p:attrNameLst>
                                      </p:cBhvr>
                                      <p:to>
                                        <p:strVal val="visible"/>
                                      </p:to>
                                    </p:set>
                                    <p:anim calcmode="lin" valueType="num">
                                      <p:cBhvr additive="base">
                                        <p:cTn id="97" dur="500" fill="hold"/>
                                        <p:tgtEl>
                                          <p:spTgt spid="2428978"/>
                                        </p:tgtEl>
                                        <p:attrNameLst>
                                          <p:attrName>ppt_x</p:attrName>
                                        </p:attrNameLst>
                                      </p:cBhvr>
                                      <p:tavLst>
                                        <p:tav tm="0">
                                          <p:val>
                                            <p:strVal val="#ppt_x"/>
                                          </p:val>
                                        </p:tav>
                                        <p:tav tm="100000">
                                          <p:val>
                                            <p:strVal val="#ppt_x"/>
                                          </p:val>
                                        </p:tav>
                                      </p:tavLst>
                                    </p:anim>
                                    <p:anim calcmode="lin" valueType="num">
                                      <p:cBhvr additive="base">
                                        <p:cTn id="98" dur="500" fill="hold"/>
                                        <p:tgtEl>
                                          <p:spTgt spid="2428978"/>
                                        </p:tgtEl>
                                        <p:attrNameLst>
                                          <p:attrName>ppt_y</p:attrName>
                                        </p:attrNameLst>
                                      </p:cBhvr>
                                      <p:tavLst>
                                        <p:tav tm="0">
                                          <p:val>
                                            <p:strVal val="1+#ppt_h/2"/>
                                          </p:val>
                                        </p:tav>
                                        <p:tav tm="100000">
                                          <p:val>
                                            <p:strVal val="#ppt_y"/>
                                          </p:val>
                                        </p:tav>
                                      </p:tavLst>
                                    </p:anim>
                                  </p:childTnLst>
                                </p:cTn>
                              </p:par>
                              <p:par>
                                <p:cTn id="99" presetID="17" presetClass="entr" presetSubtype="10" fill="hold" nodeType="withEffect">
                                  <p:stCondLst>
                                    <p:cond delay="0"/>
                                  </p:stCondLst>
                                  <p:childTnLst>
                                    <p:set>
                                      <p:cBhvr>
                                        <p:cTn id="100" dur="1" fill="hold">
                                          <p:stCondLst>
                                            <p:cond delay="0"/>
                                          </p:stCondLst>
                                        </p:cTn>
                                        <p:tgtEl>
                                          <p:spTgt spid="2428979"/>
                                        </p:tgtEl>
                                        <p:attrNameLst>
                                          <p:attrName>style.visibility</p:attrName>
                                        </p:attrNameLst>
                                      </p:cBhvr>
                                      <p:to>
                                        <p:strVal val="visible"/>
                                      </p:to>
                                    </p:set>
                                    <p:anim calcmode="lin" valueType="num">
                                      <p:cBhvr>
                                        <p:cTn id="101" dur="500" fill="hold"/>
                                        <p:tgtEl>
                                          <p:spTgt spid="2428979"/>
                                        </p:tgtEl>
                                        <p:attrNameLst>
                                          <p:attrName>ppt_w</p:attrName>
                                        </p:attrNameLst>
                                      </p:cBhvr>
                                      <p:tavLst>
                                        <p:tav tm="0">
                                          <p:val>
                                            <p:fltVal val="0"/>
                                          </p:val>
                                        </p:tav>
                                        <p:tav tm="100000">
                                          <p:val>
                                            <p:strVal val="#ppt_w"/>
                                          </p:val>
                                        </p:tav>
                                      </p:tavLst>
                                    </p:anim>
                                    <p:anim calcmode="lin" valueType="num">
                                      <p:cBhvr>
                                        <p:cTn id="102" dur="500" fill="hold"/>
                                        <p:tgtEl>
                                          <p:spTgt spid="242897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8931" grpId="0" build="p"/>
      <p:bldP spid="2428965" grpId="0" autoUpdateAnimBg="0"/>
      <p:bldP spid="2428966" grpId="0" autoUpdateAnimBg="0"/>
      <p:bldP spid="2428967" grpId="0" autoUpdateAnimBg="0"/>
      <p:bldP spid="2428968" grpId="0" autoUpdateAnimBg="0"/>
      <p:bldP spid="2428969" grpId="0" autoUpdateAnimBg="0"/>
      <p:bldP spid="2428970" grpId="0" autoUpdateAnimBg="0"/>
      <p:bldP spid="2428971" grpId="0" autoUpdateAnimBg="0"/>
      <p:bldP spid="2428977" grpId="0"/>
      <p:bldP spid="2428978" grpId="0"/>
    </p:bld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 name="幻灯片编号占位符 5"/>
          <p:cNvSpPr>
            <a:spLocks noGrp="1"/>
          </p:cNvSpPr>
          <p:nvPr>
            <p:ph type="sldNum" sz="quarter" idx="12"/>
          </p:nvPr>
        </p:nvSpPr>
        <p:spPr/>
        <p:txBody>
          <a:bodyPr/>
          <a:lstStyle/>
          <a:p>
            <a:pPr>
              <a:defRPr/>
            </a:pPr>
            <a:fld id="{6EFB4563-36AD-2344-BBF3-7D0084393B53}" type="slidenum">
              <a:rPr lang="en-US" altLang="zh-CN"/>
              <a:t>129</a:t>
            </a:fld>
            <a:endParaRPr lang="en-US" altLang="zh-CN"/>
          </a:p>
        </p:txBody>
      </p:sp>
      <p:sp>
        <p:nvSpPr>
          <p:cNvPr id="2471938" name="Rectangle 2"/>
          <p:cNvSpPr>
            <a:spLocks noGrp="1" noChangeArrowheads="1"/>
          </p:cNvSpPr>
          <p:nvPr>
            <p:ph type="body" idx="1"/>
          </p:nvPr>
        </p:nvSpPr>
        <p:spPr>
          <a:xfrm>
            <a:off x="250825" y="764704"/>
            <a:ext cx="8686800" cy="5766271"/>
          </a:xfrm>
        </p:spPr>
        <p:txBody>
          <a:bodyPr/>
          <a:lstStyle/>
          <a:p>
            <a:pPr>
              <a:buFontTx/>
              <a:buNone/>
              <a:defRPr/>
            </a:pPr>
            <a:r>
              <a:rPr lang="zh-CN" altLang="en-US" sz="2400" dirty="0">
                <a:solidFill>
                  <a:srgbClr val="FF3300"/>
                </a:solidFill>
              </a:rPr>
              <a:t>一、客户价值的测度</a:t>
            </a:r>
            <a:endParaRPr lang="en-US" altLang="zh-CN" sz="2400" dirty="0">
              <a:solidFill>
                <a:srgbClr val="FF3300"/>
              </a:solidFill>
            </a:endParaRPr>
          </a:p>
          <a:p>
            <a:pPr>
              <a:buFontTx/>
              <a:buNone/>
              <a:defRPr/>
            </a:pPr>
            <a:r>
              <a:rPr lang="en-US" altLang="zh-CN" sz="1800" dirty="0">
                <a:latin typeface="黑体" panose="02010609060101010101" charset="-122"/>
              </a:rPr>
              <a:t>1.</a:t>
            </a:r>
            <a:r>
              <a:rPr lang="zh-CN" altLang="en-US" sz="1800" dirty="0">
                <a:latin typeface="黑体" panose="02010609060101010101" charset="-122"/>
              </a:rPr>
              <a:t>提高客户服务水平：</a:t>
            </a:r>
            <a:r>
              <a:rPr lang="zh-CN" altLang="en-US" sz="1600" b="0" dirty="0">
                <a:latin typeface="黑体" panose="02010609060101010101" charset="-122"/>
              </a:rPr>
              <a:t>保持/增加市场份额</a:t>
            </a:r>
            <a:endParaRPr lang="en-US" altLang="zh-CN" sz="1600" b="0" dirty="0">
              <a:latin typeface="黑体" panose="02010609060101010101" charset="-122"/>
            </a:endParaRPr>
          </a:p>
          <a:p>
            <a:pPr>
              <a:buFontTx/>
              <a:buNone/>
              <a:defRPr/>
            </a:pPr>
            <a:r>
              <a:rPr lang="en-US" altLang="zh-CN" sz="1800" dirty="0">
                <a:latin typeface="黑体" panose="02010609060101010101" charset="-122"/>
              </a:rPr>
              <a:t>2.</a:t>
            </a:r>
            <a:r>
              <a:rPr lang="zh-CN" altLang="en-US" sz="1800" dirty="0">
                <a:latin typeface="黑体" panose="02010609060101010101" charset="-122"/>
              </a:rPr>
              <a:t>客户服务最优化：</a:t>
            </a:r>
            <a:r>
              <a:rPr lang="zh-CN" altLang="en-US" sz="1600" b="0" dirty="0">
                <a:latin typeface="黑体" panose="02010609060101010101" charset="-122"/>
              </a:rPr>
              <a:t>企业利润最大化</a:t>
            </a:r>
            <a:endParaRPr lang="en-US" altLang="zh-CN" sz="1600" b="0" dirty="0">
              <a:latin typeface="黑体" panose="02010609060101010101" charset="-122"/>
            </a:endParaRPr>
          </a:p>
          <a:p>
            <a:pPr>
              <a:buFontTx/>
              <a:buNone/>
              <a:defRPr/>
            </a:pPr>
            <a:r>
              <a:rPr lang="en-US" altLang="zh-CN" sz="1800" dirty="0">
                <a:latin typeface="黑体" panose="02010609060101010101" charset="-122"/>
              </a:rPr>
              <a:t>3.</a:t>
            </a:r>
            <a:r>
              <a:rPr lang="zh-CN" altLang="en-US" sz="1800" dirty="0">
                <a:latin typeface="黑体" panose="02010609060101010101" charset="-122"/>
              </a:rPr>
              <a:t>为客户创造价值：</a:t>
            </a:r>
            <a:r>
              <a:rPr lang="zh-CN" altLang="en-US" sz="1600" b="0" dirty="0">
                <a:latin typeface="黑体" panose="02010609060101010101" charset="-122"/>
              </a:rPr>
              <a:t>全面关系管理</a:t>
            </a:r>
          </a:p>
          <a:p>
            <a:pPr>
              <a:buFontTx/>
              <a:buNone/>
              <a:defRPr/>
            </a:pPr>
            <a:endParaRPr lang="en-US" altLang="zh-CN" sz="1600" b="0" dirty="0">
              <a:latin typeface="黑体" panose="02010609060101010101" charset="-122"/>
            </a:endParaRPr>
          </a:p>
          <a:p>
            <a:pPr lvl="1"/>
            <a:r>
              <a:rPr lang="zh-CN" altLang="en-US" sz="2000">
                <a:latin typeface="Times New Roman" panose="02020603050405020304" charset="0"/>
                <a:ea typeface="黑体" panose="02010609060101010101" charset="-122"/>
                <a:cs typeface="黑体" panose="02010609060101010101" charset="-122"/>
              </a:rPr>
              <a:t>客户价值的测度</a:t>
            </a:r>
            <a:endParaRPr lang="en-US" altLang="zh-CN" sz="2000">
              <a:latin typeface="Times New Roman" panose="02020603050405020304" charset="0"/>
              <a:ea typeface="黑体" panose="02010609060101010101" charset="-122"/>
              <a:cs typeface="黑体" panose="02010609060101010101" charset="-122"/>
            </a:endParaRPr>
          </a:p>
          <a:p>
            <a:pPr marL="360045" lvl="2" indent="0">
              <a:buNone/>
            </a:pPr>
            <a:r>
              <a:rPr lang="en-US" altLang="zh-CN" sz="1800">
                <a:latin typeface="Times New Roman" panose="02020603050405020304" charset="0"/>
              </a:rPr>
              <a:t>1.</a:t>
            </a:r>
            <a:r>
              <a:rPr lang="zh-CN" altLang="en-US" sz="1800">
                <a:latin typeface="Times New Roman" panose="02020603050405020304" charset="0"/>
              </a:rPr>
              <a:t>客户感知价值</a:t>
            </a:r>
            <a:r>
              <a:rPr lang="en-US" altLang="zh-CN" sz="1800">
                <a:latin typeface="Times New Roman" panose="02020603050405020304" charset="0"/>
              </a:rPr>
              <a:t>(CPV)</a:t>
            </a:r>
          </a:p>
          <a:p>
            <a:pPr marL="360045" lvl="2" indent="0">
              <a:buNone/>
            </a:pPr>
            <a:r>
              <a:rPr lang="en-US" altLang="zh-CN" sz="1800">
                <a:latin typeface="Times New Roman" panose="02020603050405020304" charset="0"/>
              </a:rPr>
              <a:t>   </a:t>
            </a:r>
            <a:r>
              <a:rPr lang="zh-CN" altLang="en-US" sz="1800">
                <a:latin typeface="Times New Roman" panose="02020603050405020304" charset="0"/>
              </a:rPr>
              <a:t>客户对企业产品</a:t>
            </a:r>
            <a:r>
              <a:rPr lang="en-US" altLang="zh-CN" sz="1800">
                <a:latin typeface="Times New Roman" panose="02020603050405020304" charset="0"/>
              </a:rPr>
              <a:t>/</a:t>
            </a:r>
            <a:r>
              <a:rPr lang="zh-CN" altLang="en-US" sz="1800">
                <a:latin typeface="Times New Roman" panose="02020603050405020304" charset="0"/>
              </a:rPr>
              <a:t>服务的感知</a:t>
            </a:r>
            <a:r>
              <a:rPr lang="en-US" altLang="zh-CN" sz="1800">
                <a:latin typeface="Times New Roman" panose="02020603050405020304" charset="0"/>
              </a:rPr>
              <a:t>/</a:t>
            </a:r>
            <a:r>
              <a:rPr lang="zh-CN" altLang="en-US" sz="1800">
                <a:latin typeface="Times New Roman" panose="02020603050405020304" charset="0"/>
              </a:rPr>
              <a:t>评价</a:t>
            </a:r>
          </a:p>
          <a:p>
            <a:pPr marL="360045" lvl="2" indent="0">
              <a:buNone/>
            </a:pPr>
            <a:r>
              <a:rPr lang="en-US" altLang="zh-CN" sz="1800">
                <a:latin typeface="Times New Roman" panose="02020603050405020304" charset="0"/>
              </a:rPr>
              <a:t>2.</a:t>
            </a:r>
            <a:r>
              <a:rPr lang="zh-CN" altLang="en-US" sz="1800">
                <a:latin typeface="Times New Roman" panose="02020603050405020304" charset="0"/>
              </a:rPr>
              <a:t>客户资产价值</a:t>
            </a:r>
          </a:p>
          <a:p>
            <a:pPr marL="360045" lvl="2" indent="0">
              <a:buNone/>
            </a:pPr>
            <a:r>
              <a:rPr lang="zh-CN" altLang="en-US" sz="1800">
                <a:latin typeface="Times New Roman" panose="02020603050405020304" charset="0"/>
              </a:rPr>
              <a:t> </a:t>
            </a:r>
            <a:r>
              <a:rPr lang="en-US" altLang="zh-CN" sz="1800">
                <a:latin typeface="Times New Roman" panose="02020603050405020304" charset="0"/>
              </a:rPr>
              <a:t>  </a:t>
            </a:r>
            <a:r>
              <a:rPr lang="zh-CN" altLang="en-US" sz="1800">
                <a:latin typeface="Times New Roman" panose="02020603050405020304" charset="0"/>
              </a:rPr>
              <a:t>企业产品</a:t>
            </a:r>
            <a:r>
              <a:rPr lang="en-US" altLang="zh-CN" sz="1800">
                <a:latin typeface="Times New Roman" panose="02020603050405020304" charset="0"/>
              </a:rPr>
              <a:t>/</a:t>
            </a:r>
            <a:r>
              <a:rPr lang="zh-CN" altLang="en-US" sz="1800">
                <a:latin typeface="Times New Roman" panose="02020603050405020304" charset="0"/>
              </a:rPr>
              <a:t>服务的收益与成本之差</a:t>
            </a:r>
            <a:endParaRPr lang="zh-CN" altLang="en-US" sz="1800" dirty="0">
              <a:latin typeface="Times New Roman" panose="02020603050405020304" charset="0"/>
            </a:endParaRPr>
          </a:p>
          <a:p>
            <a:pPr lvl="1"/>
            <a:r>
              <a:rPr lang="zh-CN" altLang="en-US" sz="1800">
                <a:latin typeface="Times New Roman" panose="02020603050405020304" charset="0"/>
                <a:ea typeface="黑体" panose="02010609060101010101" charset="-122"/>
                <a:cs typeface="黑体" panose="02010609060101010101" charset="-122"/>
              </a:rPr>
              <a:t>客户关系管理</a:t>
            </a:r>
            <a:endParaRPr lang="en-US" altLang="zh-CN" sz="1800">
              <a:latin typeface="Times New Roman" panose="02020603050405020304" charset="0"/>
              <a:ea typeface="黑体" panose="02010609060101010101" charset="-122"/>
              <a:cs typeface="黑体" panose="02010609060101010101" charset="-122"/>
            </a:endParaRPr>
          </a:p>
          <a:p>
            <a:pPr lvl="2"/>
            <a:r>
              <a:rPr lang="zh-CN" altLang="en-US" sz="1800">
                <a:latin typeface="Times New Roman" panose="02020603050405020304" charset="0"/>
              </a:rPr>
              <a:t>提升客户感知价值</a:t>
            </a:r>
            <a:r>
              <a:rPr lang="en-US" altLang="zh-CN" sz="1800">
                <a:latin typeface="Times New Roman" panose="02020603050405020304" charset="0"/>
              </a:rPr>
              <a:t>→</a:t>
            </a:r>
            <a:r>
              <a:rPr lang="zh-CN" altLang="en-US" sz="1800">
                <a:latin typeface="Times New Roman" panose="02020603050405020304" charset="0"/>
              </a:rPr>
              <a:t>提升客户满意度</a:t>
            </a:r>
            <a:endParaRPr lang="en-US" altLang="zh-CN" sz="1800">
              <a:latin typeface="Times New Roman" panose="02020603050405020304" charset="0"/>
            </a:endParaRPr>
          </a:p>
          <a:p>
            <a:pPr lvl="2"/>
            <a:r>
              <a:rPr lang="zh-CN" altLang="en-US" sz="1800">
                <a:latin typeface="Times New Roman" panose="02020603050405020304" charset="0"/>
              </a:rPr>
              <a:t>为企业带来利润增长</a:t>
            </a:r>
            <a:endParaRPr lang="en-US" altLang="zh-CN" sz="1800">
              <a:latin typeface="Times New Roman" panose="02020603050405020304" charset="0"/>
            </a:endParaRPr>
          </a:p>
          <a:p>
            <a:pPr marL="360045" lvl="2" indent="0">
              <a:buNone/>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r>
              <a:rPr lang="en-US" altLang="zh-CN" sz="1400" b="0" dirty="0">
                <a:latin typeface="黑体" panose="02010609060101010101" charset="-122"/>
              </a:rPr>
              <a:t> </a:t>
            </a:r>
            <a:endParaRPr lang="zh-CN" altLang="en-US" sz="1800" dirty="0">
              <a:latin typeface="黑体" panose="02010609060101010101" charset="-122"/>
            </a:endParaRPr>
          </a:p>
        </p:txBody>
      </p:sp>
      <p:sp>
        <p:nvSpPr>
          <p:cNvPr id="2471939" name="Rectangle 3"/>
          <p:cNvSpPr>
            <a:spLocks noGrp="1" noChangeArrowheads="1"/>
          </p:cNvSpPr>
          <p:nvPr>
            <p:ph type="title"/>
          </p:nvPr>
        </p:nvSpPr>
        <p:spPr/>
        <p:txBody>
          <a:bodyPr/>
          <a:lstStyle/>
          <a:p>
            <a:pPr>
              <a:defRPr/>
            </a:pPr>
            <a:r>
              <a:rPr lang="zh-CN" altLang="en-US" dirty="0"/>
              <a:t>第五节</a:t>
            </a:r>
            <a:r>
              <a:rPr lang="en-US" altLang="zh-CN" dirty="0"/>
              <a:t>  </a:t>
            </a:r>
            <a:r>
              <a:rPr lang="zh-CN" altLang="en-US" dirty="0"/>
              <a:t>分销链客户关系管理</a:t>
            </a:r>
          </a:p>
        </p:txBody>
      </p:sp>
      <p:sp>
        <p:nvSpPr>
          <p:cNvPr id="2471970" name="Oval 34"/>
          <p:cNvSpPr>
            <a:spLocks noChangeArrowheads="1"/>
          </p:cNvSpPr>
          <p:nvPr/>
        </p:nvSpPr>
        <p:spPr bwMode="auto">
          <a:xfrm>
            <a:off x="1042988" y="5456883"/>
            <a:ext cx="2016125" cy="576262"/>
          </a:xfrm>
          <a:prstGeom prst="ellipse">
            <a:avLst/>
          </a:prstGeom>
          <a:solidFill>
            <a:srgbClr val="CC66FF"/>
          </a:solidFill>
          <a:ln>
            <a:noFill/>
          </a:ln>
          <a:effectLst/>
        </p:spPr>
        <p:txBody>
          <a:bodyPr wrap="none" lIns="0" rIns="0" bIns="0" anchor="ctr"/>
          <a:lstStyle/>
          <a:p>
            <a:pPr marL="342900" indent="-342900" algn="ctr">
              <a:defRPr/>
            </a:pPr>
            <a:r>
              <a:rPr lang="zh-CN" altLang="en-US" sz="1600">
                <a:ea typeface="黑体" panose="02010609060101010101" charset="-122"/>
                <a:cs typeface="黑体" panose="02010609060101010101" charset="-122"/>
              </a:rPr>
              <a:t>企业产品</a:t>
            </a:r>
            <a:r>
              <a:rPr lang="en-US" altLang="zh-CN" sz="1600">
                <a:ea typeface="黑体" panose="02010609060101010101" charset="-122"/>
                <a:cs typeface="黑体" panose="02010609060101010101" charset="-122"/>
              </a:rPr>
              <a:t>/</a:t>
            </a:r>
            <a:r>
              <a:rPr lang="zh-CN" altLang="en-US" sz="1600">
                <a:ea typeface="黑体" panose="02010609060101010101" charset="-122"/>
                <a:cs typeface="黑体" panose="02010609060101010101" charset="-122"/>
              </a:rPr>
              <a:t>服务</a:t>
            </a:r>
          </a:p>
        </p:txBody>
      </p:sp>
      <p:sp>
        <p:nvSpPr>
          <p:cNvPr id="2471971" name="Oval 35"/>
          <p:cNvSpPr>
            <a:spLocks noChangeArrowheads="1"/>
          </p:cNvSpPr>
          <p:nvPr/>
        </p:nvSpPr>
        <p:spPr bwMode="auto">
          <a:xfrm>
            <a:off x="3059113" y="5445770"/>
            <a:ext cx="1584325" cy="576263"/>
          </a:xfrm>
          <a:prstGeom prst="ellipse">
            <a:avLst/>
          </a:prstGeom>
          <a:solidFill>
            <a:srgbClr val="99CCFF"/>
          </a:solidFill>
          <a:ln>
            <a:noFill/>
          </a:ln>
          <a:effectLst/>
        </p:spPr>
        <p:txBody>
          <a:bodyPr wrap="none" anchor="ctr"/>
          <a:lstStyle/>
          <a:p>
            <a:pPr marL="342900" indent="-342900" algn="ctr">
              <a:defRPr/>
            </a:pPr>
            <a:r>
              <a:rPr lang="zh-CN" altLang="en-US" sz="1600">
                <a:ea typeface="黑体" panose="02010609060101010101" charset="-122"/>
                <a:cs typeface="黑体" panose="02010609060101010101" charset="-122"/>
              </a:rPr>
              <a:t>客户感知价值</a:t>
            </a:r>
          </a:p>
        </p:txBody>
      </p:sp>
      <p:sp>
        <p:nvSpPr>
          <p:cNvPr id="2471972" name="Oval 36"/>
          <p:cNvSpPr>
            <a:spLocks noChangeArrowheads="1"/>
          </p:cNvSpPr>
          <p:nvPr/>
        </p:nvSpPr>
        <p:spPr bwMode="auto">
          <a:xfrm>
            <a:off x="4643438" y="5445770"/>
            <a:ext cx="1511300" cy="576263"/>
          </a:xfrm>
          <a:prstGeom prst="ellipse">
            <a:avLst/>
          </a:prstGeom>
          <a:solidFill>
            <a:srgbClr val="FF9999"/>
          </a:solidFill>
          <a:ln>
            <a:noFill/>
          </a:ln>
          <a:effectLst/>
        </p:spPr>
        <p:txBody>
          <a:bodyPr wrap="none" anchor="ctr"/>
          <a:lstStyle/>
          <a:p>
            <a:pPr marL="342900" indent="-342900" algn="ctr">
              <a:defRPr/>
            </a:pPr>
            <a:r>
              <a:rPr lang="zh-CN" altLang="en-US" sz="1600" b="1">
                <a:ea typeface="黑体" panose="02010609060101010101" charset="-122"/>
                <a:cs typeface="黑体" panose="02010609060101010101" charset="-122"/>
              </a:rPr>
              <a:t>客户满意度</a:t>
            </a:r>
            <a:endParaRPr lang="zh-CN" altLang="en-US" sz="1400">
              <a:ea typeface="黑体" panose="02010609060101010101" charset="-122"/>
              <a:cs typeface="黑体" panose="02010609060101010101" charset="-122"/>
            </a:endParaRPr>
          </a:p>
        </p:txBody>
      </p:sp>
      <p:sp>
        <p:nvSpPr>
          <p:cNvPr id="2471973" name="Oval 37"/>
          <p:cNvSpPr>
            <a:spLocks noChangeArrowheads="1"/>
          </p:cNvSpPr>
          <p:nvPr/>
        </p:nvSpPr>
        <p:spPr bwMode="auto">
          <a:xfrm>
            <a:off x="6186488" y="5445770"/>
            <a:ext cx="1439862" cy="576263"/>
          </a:xfrm>
          <a:prstGeom prst="ellipse">
            <a:avLst/>
          </a:prstGeom>
          <a:solidFill>
            <a:srgbClr val="FFFF99"/>
          </a:solidFill>
          <a:ln>
            <a:noFill/>
          </a:ln>
          <a:effectLst/>
        </p:spPr>
        <p:txBody>
          <a:bodyPr wrap="none" anchor="ctr"/>
          <a:lstStyle/>
          <a:p>
            <a:pPr marL="342900" indent="-342900">
              <a:defRPr/>
            </a:pPr>
            <a:r>
              <a:rPr lang="zh-CN" altLang="en-US" sz="1600" b="1">
                <a:ea typeface="黑体" panose="02010609060101010101" charset="-122"/>
                <a:cs typeface="黑体" panose="02010609060101010101" charset="-122"/>
              </a:rPr>
              <a:t>客户资产价值</a:t>
            </a:r>
          </a:p>
        </p:txBody>
      </p:sp>
    </p:spTree>
    <p:extLst>
      <p:ext uri="{BB962C8B-B14F-4D97-AF65-F5344CB8AC3E}">
        <p14:creationId xmlns:p14="http://schemas.microsoft.com/office/powerpoint/2010/main" val="1628299029"/>
      </p:ext>
    </p:extLst>
  </p:cSld>
  <p:clrMapOvr>
    <a:masterClrMapping/>
  </p:clrMapOvr>
  <p:transition>
    <p:comb/>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幻灯片编号占位符 5"/>
          <p:cNvSpPr>
            <a:spLocks noGrp="1"/>
          </p:cNvSpPr>
          <p:nvPr>
            <p:ph type="sldNum" sz="quarter" idx="12"/>
          </p:nvPr>
        </p:nvSpPr>
        <p:spPr/>
        <p:txBody>
          <a:bodyPr/>
          <a:lstStyle/>
          <a:p>
            <a:pPr>
              <a:defRPr/>
            </a:pPr>
            <a:fld id="{7041926F-BC14-0241-991D-C6672F136ECE}" type="slidenum">
              <a:rPr lang="en-US" altLang="zh-CN"/>
              <a:pPr>
                <a:defRPr/>
              </a:pPr>
              <a:t>13</a:t>
            </a:fld>
            <a:endParaRPr lang="en-US" altLang="zh-CN"/>
          </a:p>
        </p:txBody>
      </p:sp>
      <p:sp>
        <p:nvSpPr>
          <p:cNvPr id="2239490" name="Rectangle 2"/>
          <p:cNvSpPr>
            <a:spLocks noGrp="1" noChangeArrowheads="1"/>
          </p:cNvSpPr>
          <p:nvPr>
            <p:ph type="title"/>
          </p:nvPr>
        </p:nvSpPr>
        <p:spPr/>
        <p:txBody>
          <a:bodyPr/>
          <a:lstStyle/>
          <a:p>
            <a:pPr>
              <a:defRPr/>
            </a:pPr>
            <a:r>
              <a:rPr lang="zh-CN" altLang="en-US" dirty="0">
                <a:latin typeface="宋体" charset="0"/>
              </a:rPr>
              <a:t>第一节</a:t>
            </a:r>
            <a:r>
              <a:rPr lang="en-US" altLang="zh-CN" dirty="0">
                <a:latin typeface="宋体" charset="0"/>
              </a:rPr>
              <a:t> </a:t>
            </a:r>
            <a:r>
              <a:rPr lang="zh-CN" altLang="en-US" dirty="0">
                <a:latin typeface="宋体" charset="0"/>
              </a:rPr>
              <a:t>企业物流管理概述</a:t>
            </a:r>
          </a:p>
        </p:txBody>
      </p:sp>
      <p:sp>
        <p:nvSpPr>
          <p:cNvPr id="2239491" name="Rectangle 3"/>
          <p:cNvSpPr>
            <a:spLocks noGrp="1" noChangeArrowheads="1"/>
          </p:cNvSpPr>
          <p:nvPr>
            <p:ph type="body" idx="1"/>
          </p:nvPr>
        </p:nvSpPr>
        <p:spPr>
          <a:xfrm>
            <a:off x="250825" y="692696"/>
            <a:ext cx="8686800" cy="5838279"/>
          </a:xfrm>
        </p:spPr>
        <p:txBody>
          <a:bodyPr/>
          <a:lstStyle/>
          <a:p>
            <a:r>
              <a:rPr lang="zh-CN" altLang="en-US" sz="2400" dirty="0">
                <a:latin typeface="Times New Roman" charset="0"/>
                <a:ea typeface="黑体" charset="0"/>
                <a:cs typeface="黑体" charset="0"/>
              </a:rPr>
              <a:t>阶段三：物流功能完全整合</a:t>
            </a:r>
            <a:endParaRPr lang="en-US" altLang="zh-CN" sz="2400" dirty="0">
              <a:latin typeface="Times New Roman" charset="0"/>
              <a:ea typeface="黑体" charset="0"/>
              <a:cs typeface="黑体" charset="0"/>
            </a:endParaRPr>
          </a:p>
          <a:p>
            <a:pPr lvl="1"/>
            <a:r>
              <a:rPr lang="zh-CN" altLang="en-US" sz="2200" dirty="0">
                <a:solidFill>
                  <a:srgbClr val="FF3300"/>
                </a:solidFill>
                <a:latin typeface="Times New Roman" charset="0"/>
                <a:ea typeface="黑体" charset="0"/>
                <a:cs typeface="黑体" charset="0"/>
              </a:rPr>
              <a:t>物流管理</a:t>
            </a:r>
            <a:r>
              <a:rPr lang="en-US" altLang="zh-CN" sz="2200" dirty="0">
                <a:solidFill>
                  <a:srgbClr val="FF3300"/>
                </a:solidFill>
                <a:latin typeface="Times New Roman" charset="0"/>
                <a:ea typeface="黑体" charset="0"/>
                <a:cs typeface="黑体" charset="0"/>
              </a:rPr>
              <a:t>(Logistics)</a:t>
            </a:r>
          </a:p>
          <a:p>
            <a:pPr lvl="1">
              <a:spcBef>
                <a:spcPct val="0"/>
              </a:spcBef>
            </a:pPr>
            <a:r>
              <a:rPr lang="zh-CN" altLang="en-US" sz="2200" dirty="0">
                <a:latin typeface="Times New Roman" charset="0"/>
                <a:ea typeface="黑体" charset="0"/>
                <a:cs typeface="黑体" charset="0"/>
              </a:rPr>
              <a:t>内部物流职能完全整合</a:t>
            </a:r>
            <a:endParaRPr lang="en-US" altLang="zh-CN" sz="2200" dirty="0">
              <a:latin typeface="Times New Roman" charset="0"/>
              <a:ea typeface="黑体" charset="0"/>
              <a:cs typeface="黑体" charset="0"/>
            </a:endParaRPr>
          </a:p>
          <a:p>
            <a:pPr lvl="1">
              <a:spcBef>
                <a:spcPct val="0"/>
              </a:spcBef>
            </a:pPr>
            <a:r>
              <a:rPr lang="zh-CN" altLang="en-US" sz="2200" dirty="0">
                <a:latin typeface="Times New Roman" charset="0"/>
                <a:ea typeface="黑体" charset="0"/>
                <a:cs typeface="黑体" charset="0"/>
              </a:rPr>
              <a:t>设置新的物流运营部门</a:t>
            </a:r>
            <a:endParaRPr lang="en-US" altLang="zh-CN" sz="2200" dirty="0">
              <a:latin typeface="Times New Roman" charset="0"/>
              <a:ea typeface="黑体" charset="0"/>
              <a:cs typeface="黑体" charset="0"/>
            </a:endParaRPr>
          </a:p>
          <a:p>
            <a:pPr lvl="1">
              <a:spcBef>
                <a:spcPct val="0"/>
              </a:spcBef>
            </a:pPr>
            <a:r>
              <a:rPr lang="zh-CN" altLang="en-US" sz="2200" dirty="0">
                <a:latin typeface="Times New Roman" charset="0"/>
                <a:ea typeface="黑体" charset="0"/>
                <a:cs typeface="黑体" charset="0"/>
              </a:rPr>
              <a:t>信息手段实现物流整合</a:t>
            </a:r>
          </a:p>
        </p:txBody>
      </p:sp>
      <p:grpSp>
        <p:nvGrpSpPr>
          <p:cNvPr id="2239492" name="Group 4"/>
          <p:cNvGrpSpPr>
            <a:grpSpLocks/>
          </p:cNvGrpSpPr>
          <p:nvPr/>
        </p:nvGrpSpPr>
        <p:grpSpPr bwMode="auto">
          <a:xfrm>
            <a:off x="3922497" y="954336"/>
            <a:ext cx="5003800" cy="2519363"/>
            <a:chOff x="504" y="2236"/>
            <a:chExt cx="3964" cy="1947"/>
          </a:xfrm>
        </p:grpSpPr>
        <p:sp>
          <p:nvSpPr>
            <p:cNvPr id="2239493" name="Rectangle 5"/>
            <p:cNvSpPr>
              <a:spLocks noChangeArrowheads="1"/>
            </p:cNvSpPr>
            <p:nvPr/>
          </p:nvSpPr>
          <p:spPr bwMode="auto">
            <a:xfrm>
              <a:off x="2182" y="2506"/>
              <a:ext cx="822" cy="196"/>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5000"/>
                </a:lnSpc>
                <a:spcBef>
                  <a:spcPct val="0"/>
                </a:spcBef>
                <a:defRPr/>
              </a:pPr>
              <a:r>
                <a:rPr lang="zh-CN" altLang="en-US"/>
                <a:t>物流副总经理</a:t>
              </a:r>
              <a:endParaRPr lang="zh-CN" altLang="en-US" b="1"/>
            </a:p>
          </p:txBody>
        </p:sp>
        <p:sp>
          <p:nvSpPr>
            <p:cNvPr id="2239494" name="Rectangle 6"/>
            <p:cNvSpPr>
              <a:spLocks noChangeArrowheads="1"/>
            </p:cNvSpPr>
            <p:nvPr/>
          </p:nvSpPr>
          <p:spPr bwMode="auto">
            <a:xfrm>
              <a:off x="2346" y="2832"/>
              <a:ext cx="576" cy="19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5000"/>
                </a:lnSpc>
                <a:spcBef>
                  <a:spcPct val="0"/>
                </a:spcBef>
                <a:defRPr/>
              </a:pPr>
              <a:r>
                <a:rPr lang="zh-CN" altLang="en-US"/>
                <a:t>物流作业</a:t>
              </a:r>
              <a:endParaRPr lang="zh-CN" altLang="en-US" b="1"/>
            </a:p>
          </p:txBody>
        </p:sp>
        <p:sp>
          <p:nvSpPr>
            <p:cNvPr id="2239495" name="Rectangle 7"/>
            <p:cNvSpPr>
              <a:spLocks noChangeArrowheads="1"/>
            </p:cNvSpPr>
            <p:nvPr/>
          </p:nvSpPr>
          <p:spPr bwMode="auto">
            <a:xfrm>
              <a:off x="1030" y="2832"/>
              <a:ext cx="576" cy="19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5000"/>
                </a:lnSpc>
                <a:spcBef>
                  <a:spcPct val="0"/>
                </a:spcBef>
                <a:defRPr/>
              </a:pPr>
              <a:r>
                <a:rPr lang="zh-CN" altLang="en-US"/>
                <a:t>物流支持</a:t>
              </a:r>
              <a:endParaRPr lang="zh-CN" altLang="en-US" b="1"/>
            </a:p>
          </p:txBody>
        </p:sp>
        <p:sp>
          <p:nvSpPr>
            <p:cNvPr id="2239496" name="Rectangle 8"/>
            <p:cNvSpPr>
              <a:spLocks noChangeArrowheads="1"/>
            </p:cNvSpPr>
            <p:nvPr/>
          </p:nvSpPr>
          <p:spPr bwMode="auto">
            <a:xfrm>
              <a:off x="3332" y="2832"/>
              <a:ext cx="742" cy="19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5000"/>
                </a:lnSpc>
                <a:spcBef>
                  <a:spcPct val="0"/>
                </a:spcBef>
                <a:defRPr/>
              </a:pPr>
              <a:r>
                <a:rPr lang="zh-CN" altLang="en-US"/>
                <a:t>物流资源计划</a:t>
              </a:r>
              <a:endParaRPr lang="zh-CN" altLang="en-US" b="1"/>
            </a:p>
          </p:txBody>
        </p:sp>
        <p:sp>
          <p:nvSpPr>
            <p:cNvPr id="2239497" name="Rectangle 9"/>
            <p:cNvSpPr>
              <a:spLocks noChangeArrowheads="1"/>
            </p:cNvSpPr>
            <p:nvPr/>
          </p:nvSpPr>
          <p:spPr bwMode="auto">
            <a:xfrm>
              <a:off x="504" y="3211"/>
              <a:ext cx="208" cy="89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产品成品包装</a:t>
              </a:r>
              <a:endParaRPr lang="zh-CN" altLang="en-US" b="1"/>
            </a:p>
          </p:txBody>
        </p:sp>
        <p:sp>
          <p:nvSpPr>
            <p:cNvPr id="2239498" name="Rectangle 10"/>
            <p:cNvSpPr>
              <a:spLocks noChangeArrowheads="1"/>
            </p:cNvSpPr>
            <p:nvPr/>
          </p:nvSpPr>
          <p:spPr bwMode="auto">
            <a:xfrm>
              <a:off x="833" y="3211"/>
              <a:ext cx="205" cy="89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物料处理工程</a:t>
              </a:r>
              <a:endParaRPr lang="zh-CN" altLang="en-US" b="1"/>
            </a:p>
          </p:txBody>
        </p:sp>
        <p:sp>
          <p:nvSpPr>
            <p:cNvPr id="2239499" name="Rectangle 11"/>
            <p:cNvSpPr>
              <a:spLocks noChangeArrowheads="1"/>
            </p:cNvSpPr>
            <p:nvPr/>
          </p:nvSpPr>
          <p:spPr bwMode="auto">
            <a:xfrm>
              <a:off x="2149" y="3211"/>
              <a:ext cx="208"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采购活动</a:t>
              </a:r>
              <a:endParaRPr lang="zh-CN" altLang="en-US" b="1"/>
            </a:p>
          </p:txBody>
        </p:sp>
        <p:sp>
          <p:nvSpPr>
            <p:cNvPr id="2239500" name="Rectangle 12"/>
            <p:cNvSpPr>
              <a:spLocks noChangeArrowheads="1"/>
            </p:cNvSpPr>
            <p:nvPr/>
          </p:nvSpPr>
          <p:spPr bwMode="auto">
            <a:xfrm>
              <a:off x="2478" y="3211"/>
              <a:ext cx="205"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制造支持</a:t>
              </a:r>
              <a:endParaRPr lang="zh-CN" altLang="en-US" b="1"/>
            </a:p>
          </p:txBody>
        </p:sp>
        <p:sp>
          <p:nvSpPr>
            <p:cNvPr id="2239501" name="Rectangle 13"/>
            <p:cNvSpPr>
              <a:spLocks noChangeArrowheads="1"/>
            </p:cNvSpPr>
            <p:nvPr/>
          </p:nvSpPr>
          <p:spPr bwMode="auto">
            <a:xfrm>
              <a:off x="2807" y="3211"/>
              <a:ext cx="209"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物资配送</a:t>
              </a:r>
              <a:endParaRPr lang="zh-CN" altLang="en-US" b="1"/>
            </a:p>
          </p:txBody>
        </p:sp>
        <p:sp>
          <p:nvSpPr>
            <p:cNvPr id="2239502" name="Rectangle 14"/>
            <p:cNvSpPr>
              <a:spLocks noChangeArrowheads="1"/>
            </p:cNvSpPr>
            <p:nvPr/>
          </p:nvSpPr>
          <p:spPr bwMode="auto">
            <a:xfrm>
              <a:off x="3136" y="3211"/>
              <a:ext cx="206"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需求预测</a:t>
              </a:r>
              <a:endParaRPr lang="zh-CN" altLang="en-US" b="1"/>
            </a:p>
          </p:txBody>
        </p:sp>
        <p:sp>
          <p:nvSpPr>
            <p:cNvPr id="2239503" name="Rectangle 15"/>
            <p:cNvSpPr>
              <a:spLocks noChangeArrowheads="1"/>
            </p:cNvSpPr>
            <p:nvPr/>
          </p:nvSpPr>
          <p:spPr bwMode="auto">
            <a:xfrm>
              <a:off x="3464" y="3211"/>
              <a:ext cx="208"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订单</a:t>
              </a:r>
              <a:endParaRPr lang="en-US" altLang="zh-CN"/>
            </a:p>
            <a:p>
              <a:pPr>
                <a:lnSpc>
                  <a:spcPct val="85000"/>
                </a:lnSpc>
                <a:spcBef>
                  <a:spcPct val="0"/>
                </a:spcBef>
                <a:defRPr/>
              </a:pPr>
              <a:r>
                <a:rPr lang="zh-CN" altLang="en-US"/>
                <a:t>处理</a:t>
              </a:r>
              <a:endParaRPr lang="zh-CN" altLang="en-US" b="1"/>
            </a:p>
          </p:txBody>
        </p:sp>
        <p:sp>
          <p:nvSpPr>
            <p:cNvPr id="2239504" name="Rectangle 16"/>
            <p:cNvSpPr>
              <a:spLocks noChangeArrowheads="1"/>
            </p:cNvSpPr>
            <p:nvPr/>
          </p:nvSpPr>
          <p:spPr bwMode="auto">
            <a:xfrm>
              <a:off x="3794" y="3211"/>
              <a:ext cx="208"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职能计划</a:t>
              </a:r>
              <a:endParaRPr lang="zh-CN" altLang="en-US" b="1"/>
            </a:p>
          </p:txBody>
        </p:sp>
        <p:sp>
          <p:nvSpPr>
            <p:cNvPr id="2239505" name="Rectangle 17"/>
            <p:cNvSpPr>
              <a:spLocks noChangeArrowheads="1"/>
            </p:cNvSpPr>
            <p:nvPr/>
          </p:nvSpPr>
          <p:spPr bwMode="auto">
            <a:xfrm>
              <a:off x="4123" y="3211"/>
              <a:ext cx="205" cy="48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需求计划</a:t>
              </a:r>
              <a:endParaRPr lang="zh-CN" altLang="en-US" b="1"/>
            </a:p>
          </p:txBody>
        </p:sp>
        <p:sp>
          <p:nvSpPr>
            <p:cNvPr id="2239506" name="Rectangle 18"/>
            <p:cNvSpPr>
              <a:spLocks noChangeArrowheads="1"/>
            </p:cNvSpPr>
            <p:nvPr/>
          </p:nvSpPr>
          <p:spPr bwMode="auto">
            <a:xfrm>
              <a:off x="1162" y="3211"/>
              <a:ext cx="209" cy="89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仓储现场管理</a:t>
              </a:r>
              <a:endParaRPr lang="zh-CN" altLang="en-US" b="1"/>
            </a:p>
          </p:txBody>
        </p:sp>
        <p:sp>
          <p:nvSpPr>
            <p:cNvPr id="2239507" name="Rectangle 19"/>
            <p:cNvSpPr>
              <a:spLocks noChangeArrowheads="1"/>
            </p:cNvSpPr>
            <p:nvPr/>
          </p:nvSpPr>
          <p:spPr bwMode="auto">
            <a:xfrm>
              <a:off x="1491" y="3211"/>
              <a:ext cx="206" cy="89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库存控制管理</a:t>
              </a:r>
              <a:endParaRPr lang="zh-CN" altLang="en-US" b="1"/>
            </a:p>
          </p:txBody>
        </p:sp>
        <p:sp>
          <p:nvSpPr>
            <p:cNvPr id="2239508" name="Rectangle 20"/>
            <p:cNvSpPr>
              <a:spLocks noChangeArrowheads="1"/>
            </p:cNvSpPr>
            <p:nvPr/>
          </p:nvSpPr>
          <p:spPr bwMode="auto">
            <a:xfrm>
              <a:off x="1819" y="3211"/>
              <a:ext cx="208" cy="89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运输及其车辆</a:t>
              </a:r>
              <a:endParaRPr lang="zh-CN" altLang="en-US" b="1"/>
            </a:p>
          </p:txBody>
        </p:sp>
        <p:sp>
          <p:nvSpPr>
            <p:cNvPr id="2239509" name="Rectangle 21"/>
            <p:cNvSpPr>
              <a:spLocks noChangeArrowheads="1"/>
            </p:cNvSpPr>
            <p:nvPr/>
          </p:nvSpPr>
          <p:spPr bwMode="auto">
            <a:xfrm>
              <a:off x="3335" y="3820"/>
              <a:ext cx="311" cy="36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生产进度计划</a:t>
              </a:r>
              <a:endParaRPr lang="zh-CN" altLang="en-US" b="1"/>
            </a:p>
          </p:txBody>
        </p:sp>
        <p:sp>
          <p:nvSpPr>
            <p:cNvPr id="2239510" name="Rectangle 22"/>
            <p:cNvSpPr>
              <a:spLocks noChangeArrowheads="1"/>
            </p:cNvSpPr>
            <p:nvPr/>
          </p:nvSpPr>
          <p:spPr bwMode="auto">
            <a:xfrm>
              <a:off x="3761" y="3820"/>
              <a:ext cx="311" cy="36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能力需求计划</a:t>
              </a:r>
              <a:endParaRPr lang="zh-CN" altLang="en-US" b="1"/>
            </a:p>
          </p:txBody>
        </p:sp>
        <p:sp>
          <p:nvSpPr>
            <p:cNvPr id="2239511" name="Rectangle 23"/>
            <p:cNvSpPr>
              <a:spLocks noChangeArrowheads="1"/>
            </p:cNvSpPr>
            <p:nvPr/>
          </p:nvSpPr>
          <p:spPr bwMode="auto">
            <a:xfrm>
              <a:off x="4157" y="3820"/>
              <a:ext cx="311" cy="36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lnSpc>
                  <a:spcPct val="85000"/>
                </a:lnSpc>
                <a:spcBef>
                  <a:spcPct val="0"/>
                </a:spcBef>
                <a:defRPr/>
              </a:pPr>
              <a:r>
                <a:rPr lang="zh-CN" altLang="en-US"/>
                <a:t>物料需求计划</a:t>
              </a:r>
              <a:endParaRPr lang="zh-CN" altLang="en-US" b="1"/>
            </a:p>
          </p:txBody>
        </p:sp>
        <p:grpSp>
          <p:nvGrpSpPr>
            <p:cNvPr id="41033" name="Group 24"/>
            <p:cNvGrpSpPr>
              <a:grpSpLocks/>
            </p:cNvGrpSpPr>
            <p:nvPr/>
          </p:nvGrpSpPr>
          <p:grpSpPr bwMode="auto">
            <a:xfrm>
              <a:off x="618" y="3027"/>
              <a:ext cx="3621" cy="176"/>
              <a:chOff x="618" y="3027"/>
              <a:chExt cx="3621" cy="265"/>
            </a:xfrm>
          </p:grpSpPr>
          <p:sp>
            <p:nvSpPr>
              <p:cNvPr id="2239513" name="Line 25"/>
              <p:cNvSpPr>
                <a:spLocks noChangeShapeType="1"/>
              </p:cNvSpPr>
              <p:nvPr/>
            </p:nvSpPr>
            <p:spPr bwMode="auto">
              <a:xfrm>
                <a:off x="618" y="3159"/>
                <a:ext cx="1" cy="13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4" name="Line 26"/>
              <p:cNvSpPr>
                <a:spLocks noChangeShapeType="1"/>
              </p:cNvSpPr>
              <p:nvPr/>
            </p:nvSpPr>
            <p:spPr bwMode="auto">
              <a:xfrm>
                <a:off x="621" y="3159"/>
                <a:ext cx="1314"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5" name="Line 27"/>
              <p:cNvSpPr>
                <a:spLocks noChangeShapeType="1"/>
              </p:cNvSpPr>
              <p:nvPr/>
            </p:nvSpPr>
            <p:spPr bwMode="auto">
              <a:xfrm>
                <a:off x="948" y="3159"/>
                <a:ext cx="1" cy="13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6" name="Line 28"/>
              <p:cNvSpPr>
                <a:spLocks noChangeShapeType="1"/>
              </p:cNvSpPr>
              <p:nvPr/>
            </p:nvSpPr>
            <p:spPr bwMode="auto">
              <a:xfrm>
                <a:off x="1935" y="3159"/>
                <a:ext cx="1" cy="13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7" name="Line 29"/>
              <p:cNvSpPr>
                <a:spLocks noChangeShapeType="1"/>
              </p:cNvSpPr>
              <p:nvPr/>
            </p:nvSpPr>
            <p:spPr bwMode="auto">
              <a:xfrm>
                <a:off x="1607" y="3159"/>
                <a:ext cx="0" cy="13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8" name="Line 30"/>
              <p:cNvSpPr>
                <a:spLocks noChangeShapeType="1"/>
              </p:cNvSpPr>
              <p:nvPr/>
            </p:nvSpPr>
            <p:spPr bwMode="auto">
              <a:xfrm>
                <a:off x="2266" y="3159"/>
                <a:ext cx="65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19" name="Line 31"/>
              <p:cNvSpPr>
                <a:spLocks noChangeShapeType="1"/>
              </p:cNvSpPr>
              <p:nvPr/>
            </p:nvSpPr>
            <p:spPr bwMode="auto">
              <a:xfrm>
                <a:off x="2922" y="3159"/>
                <a:ext cx="1"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0" name="Line 32"/>
              <p:cNvSpPr>
                <a:spLocks noChangeShapeType="1"/>
              </p:cNvSpPr>
              <p:nvPr/>
            </p:nvSpPr>
            <p:spPr bwMode="auto">
              <a:xfrm>
                <a:off x="2266" y="3159"/>
                <a:ext cx="0"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1" name="Line 33"/>
              <p:cNvSpPr>
                <a:spLocks noChangeShapeType="1"/>
              </p:cNvSpPr>
              <p:nvPr/>
            </p:nvSpPr>
            <p:spPr bwMode="auto">
              <a:xfrm>
                <a:off x="2593" y="3027"/>
                <a:ext cx="0" cy="22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2" name="Line 34"/>
              <p:cNvSpPr>
                <a:spLocks noChangeShapeType="1"/>
              </p:cNvSpPr>
              <p:nvPr/>
            </p:nvSpPr>
            <p:spPr bwMode="auto">
              <a:xfrm>
                <a:off x="1277" y="3027"/>
                <a:ext cx="0" cy="22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3" name="Line 35"/>
              <p:cNvSpPr>
                <a:spLocks noChangeShapeType="1"/>
              </p:cNvSpPr>
              <p:nvPr/>
            </p:nvSpPr>
            <p:spPr bwMode="auto">
              <a:xfrm>
                <a:off x="3251" y="3159"/>
                <a:ext cx="9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4" name="Line 36"/>
              <p:cNvSpPr>
                <a:spLocks noChangeShapeType="1"/>
              </p:cNvSpPr>
              <p:nvPr/>
            </p:nvSpPr>
            <p:spPr bwMode="auto">
              <a:xfrm>
                <a:off x="3251" y="3159"/>
                <a:ext cx="1"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5" name="Line 37"/>
              <p:cNvSpPr>
                <a:spLocks noChangeShapeType="1"/>
              </p:cNvSpPr>
              <p:nvPr/>
            </p:nvSpPr>
            <p:spPr bwMode="auto">
              <a:xfrm>
                <a:off x="3580" y="3159"/>
                <a:ext cx="1"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6" name="Line 38"/>
              <p:cNvSpPr>
                <a:spLocks noChangeShapeType="1"/>
              </p:cNvSpPr>
              <p:nvPr/>
            </p:nvSpPr>
            <p:spPr bwMode="auto">
              <a:xfrm>
                <a:off x="3910" y="3159"/>
                <a:ext cx="0"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7" name="Line 39"/>
              <p:cNvSpPr>
                <a:spLocks noChangeShapeType="1"/>
              </p:cNvSpPr>
              <p:nvPr/>
            </p:nvSpPr>
            <p:spPr bwMode="auto">
              <a:xfrm>
                <a:off x="4238" y="3159"/>
                <a:ext cx="1" cy="10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28" name="Line 40"/>
              <p:cNvSpPr>
                <a:spLocks noChangeShapeType="1"/>
              </p:cNvSpPr>
              <p:nvPr/>
            </p:nvSpPr>
            <p:spPr bwMode="auto">
              <a:xfrm>
                <a:off x="3745" y="3027"/>
                <a:ext cx="0" cy="131"/>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9529" name="Line 41"/>
            <p:cNvSpPr>
              <a:spLocks noChangeShapeType="1"/>
            </p:cNvSpPr>
            <p:nvPr/>
          </p:nvSpPr>
          <p:spPr bwMode="auto">
            <a:xfrm>
              <a:off x="2593" y="2702"/>
              <a:ext cx="0" cy="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30" name="Line 42"/>
            <p:cNvSpPr>
              <a:spLocks noChangeShapeType="1"/>
            </p:cNvSpPr>
            <p:nvPr/>
          </p:nvSpPr>
          <p:spPr bwMode="auto">
            <a:xfrm>
              <a:off x="2608" y="2387"/>
              <a:ext cx="0" cy="13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41036" name="Group 43"/>
            <p:cNvGrpSpPr>
              <a:grpSpLocks/>
            </p:cNvGrpSpPr>
            <p:nvPr/>
          </p:nvGrpSpPr>
          <p:grpSpPr bwMode="auto">
            <a:xfrm>
              <a:off x="3498" y="3698"/>
              <a:ext cx="822" cy="95"/>
              <a:chOff x="3498" y="3642"/>
              <a:chExt cx="822" cy="257"/>
            </a:xfrm>
          </p:grpSpPr>
          <p:sp>
            <p:nvSpPr>
              <p:cNvPr id="2239532" name="Line 44"/>
              <p:cNvSpPr>
                <a:spLocks noChangeShapeType="1"/>
              </p:cNvSpPr>
              <p:nvPr/>
            </p:nvSpPr>
            <p:spPr bwMode="auto">
              <a:xfrm>
                <a:off x="3498" y="3769"/>
                <a:ext cx="81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33" name="Line 45"/>
              <p:cNvSpPr>
                <a:spLocks noChangeShapeType="1"/>
              </p:cNvSpPr>
              <p:nvPr/>
            </p:nvSpPr>
            <p:spPr bwMode="auto">
              <a:xfrm>
                <a:off x="3910" y="3643"/>
                <a:ext cx="0" cy="256"/>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34" name="Line 46"/>
              <p:cNvSpPr>
                <a:spLocks noChangeShapeType="1"/>
              </p:cNvSpPr>
              <p:nvPr/>
            </p:nvSpPr>
            <p:spPr bwMode="auto">
              <a:xfrm>
                <a:off x="3498" y="3769"/>
                <a:ext cx="0" cy="1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35" name="Line 47"/>
              <p:cNvSpPr>
                <a:spLocks noChangeShapeType="1"/>
              </p:cNvSpPr>
              <p:nvPr/>
            </p:nvSpPr>
            <p:spPr bwMode="auto">
              <a:xfrm>
                <a:off x="4320" y="3769"/>
                <a:ext cx="0" cy="12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9536" name="Line 48"/>
            <p:cNvSpPr>
              <a:spLocks noChangeShapeType="1"/>
            </p:cNvSpPr>
            <p:nvPr/>
          </p:nvSpPr>
          <p:spPr bwMode="auto">
            <a:xfrm>
              <a:off x="1294" y="2756"/>
              <a:ext cx="246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41038" name="Group 49"/>
            <p:cNvGrpSpPr>
              <a:grpSpLocks/>
            </p:cNvGrpSpPr>
            <p:nvPr/>
          </p:nvGrpSpPr>
          <p:grpSpPr bwMode="auto">
            <a:xfrm>
              <a:off x="1294" y="2756"/>
              <a:ext cx="2467" cy="68"/>
              <a:chOff x="3060" y="3624"/>
              <a:chExt cx="5400" cy="326"/>
            </a:xfrm>
          </p:grpSpPr>
          <p:sp>
            <p:nvSpPr>
              <p:cNvPr id="2239538" name="Line 50"/>
              <p:cNvSpPr>
                <a:spLocks noChangeShapeType="1"/>
              </p:cNvSpPr>
              <p:nvPr/>
            </p:nvSpPr>
            <p:spPr bwMode="auto">
              <a:xfrm>
                <a:off x="3060" y="3625"/>
                <a:ext cx="0" cy="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239539" name="Line 51"/>
              <p:cNvSpPr>
                <a:spLocks noChangeShapeType="1"/>
              </p:cNvSpPr>
              <p:nvPr/>
            </p:nvSpPr>
            <p:spPr bwMode="auto">
              <a:xfrm>
                <a:off x="8460" y="3625"/>
                <a:ext cx="0" cy="32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2239540" name="Rectangle 52"/>
            <p:cNvSpPr>
              <a:spLocks noChangeArrowheads="1"/>
            </p:cNvSpPr>
            <p:nvPr/>
          </p:nvSpPr>
          <p:spPr bwMode="auto">
            <a:xfrm>
              <a:off x="2245" y="2236"/>
              <a:ext cx="659" cy="196"/>
            </a:xfrm>
            <a:prstGeom prst="rect">
              <a:avLst/>
            </a:prstGeom>
            <a:solidFill>
              <a:schemeClr val="bg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5000"/>
                </a:lnSpc>
                <a:spcBef>
                  <a:spcPct val="0"/>
                </a:spcBef>
                <a:defRPr/>
              </a:pPr>
              <a:r>
                <a:rPr lang="zh-CN" altLang="en-US"/>
                <a:t>总经理</a:t>
              </a:r>
              <a:endParaRPr lang="zh-CN" altLang="en-US" b="1"/>
            </a:p>
          </p:txBody>
        </p:sp>
      </p:grpSp>
      <p:sp>
        <p:nvSpPr>
          <p:cNvPr id="2239541" name="Rectangle 53"/>
          <p:cNvSpPr>
            <a:spLocks noChangeArrowheads="1"/>
          </p:cNvSpPr>
          <p:nvPr/>
        </p:nvSpPr>
        <p:spPr bwMode="auto">
          <a:xfrm>
            <a:off x="228600" y="3430588"/>
            <a:ext cx="4775200" cy="1798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90000"/>
              </a:lnSpc>
              <a:buClr>
                <a:srgbClr val="FF0000"/>
              </a:buClr>
              <a:buFontTx/>
              <a:buChar char="•"/>
              <a:defRPr/>
            </a:pPr>
            <a:r>
              <a:rPr lang="zh-CN" altLang="en-US" sz="2400" b="1">
                <a:ea typeface="黑体" charset="0"/>
                <a:cs typeface="黑体" charset="0"/>
              </a:rPr>
              <a:t>阶段四：企业之间虚拟整合</a:t>
            </a:r>
            <a:endParaRPr lang="en-US" altLang="zh-CN" sz="2400" b="1">
              <a:ea typeface="黑体" charset="0"/>
              <a:cs typeface="黑体" charset="0"/>
            </a:endParaRPr>
          </a:p>
          <a:p>
            <a:pPr marL="742950" lvl="1" indent="-285750" algn="l">
              <a:lnSpc>
                <a:spcPct val="80000"/>
              </a:lnSpc>
              <a:buClr>
                <a:srgbClr val="009900"/>
              </a:buClr>
              <a:buFont typeface="Wingdings" charset="0"/>
              <a:buChar char="§"/>
              <a:defRPr/>
            </a:pPr>
            <a:r>
              <a:rPr lang="zh-CN" altLang="en-US" sz="2200" b="1">
                <a:solidFill>
                  <a:srgbClr val="FF3300"/>
                </a:solidFill>
                <a:ea typeface="黑体" charset="0"/>
                <a:cs typeface="黑体" charset="0"/>
              </a:rPr>
              <a:t>供应链管理</a:t>
            </a:r>
            <a:r>
              <a:rPr lang="en-US" altLang="zh-CN" sz="2200" b="1">
                <a:solidFill>
                  <a:srgbClr val="FF3300"/>
                </a:solidFill>
                <a:ea typeface="黑体" charset="0"/>
                <a:cs typeface="黑体" charset="0"/>
              </a:rPr>
              <a:t>(SCM)</a:t>
            </a:r>
          </a:p>
          <a:p>
            <a:pPr marL="742950" lvl="1" indent="-285750" algn="l">
              <a:lnSpc>
                <a:spcPct val="80000"/>
              </a:lnSpc>
              <a:buClr>
                <a:srgbClr val="009900"/>
              </a:buClr>
              <a:buFont typeface="Wingdings" charset="0"/>
              <a:buChar char="§"/>
              <a:defRPr/>
            </a:pPr>
            <a:r>
              <a:rPr lang="zh-CN" altLang="en-US" sz="2200" b="1">
                <a:solidFill>
                  <a:srgbClr val="000066"/>
                </a:solidFill>
                <a:ea typeface="黑体" charset="0"/>
                <a:cs typeface="黑体" charset="0"/>
              </a:rPr>
              <a:t>虚拟组织</a:t>
            </a:r>
            <a:endParaRPr lang="en-US" altLang="zh-CN" sz="2200" b="1">
              <a:solidFill>
                <a:srgbClr val="000066"/>
              </a:solidFill>
              <a:ea typeface="黑体" charset="0"/>
              <a:cs typeface="黑体" charset="0"/>
            </a:endParaRPr>
          </a:p>
          <a:p>
            <a:pPr marL="742950" lvl="1" indent="-285750" algn="l">
              <a:lnSpc>
                <a:spcPct val="80000"/>
              </a:lnSpc>
              <a:buClr>
                <a:srgbClr val="009900"/>
              </a:buClr>
              <a:buFont typeface="Wingdings" charset="0"/>
              <a:buChar char="§"/>
              <a:defRPr/>
            </a:pPr>
            <a:r>
              <a:rPr lang="zh-CN" altLang="en-US" sz="2200" b="1">
                <a:solidFill>
                  <a:srgbClr val="000066"/>
                </a:solidFill>
                <a:ea typeface="黑体" charset="0"/>
                <a:cs typeface="黑体" charset="0"/>
              </a:rPr>
              <a:t>信息透明</a:t>
            </a:r>
            <a:endParaRPr lang="en-US" altLang="zh-CN" sz="2200" b="1">
              <a:solidFill>
                <a:srgbClr val="000066"/>
              </a:solidFill>
              <a:ea typeface="黑体" charset="0"/>
              <a:cs typeface="黑体" charset="0"/>
            </a:endParaRPr>
          </a:p>
          <a:p>
            <a:pPr marL="742950" lvl="1" indent="-285750" algn="l">
              <a:lnSpc>
                <a:spcPct val="80000"/>
              </a:lnSpc>
              <a:buClr>
                <a:srgbClr val="009900"/>
              </a:buClr>
              <a:buFont typeface="Wingdings" charset="0"/>
              <a:buChar char="§"/>
              <a:defRPr/>
            </a:pPr>
            <a:r>
              <a:rPr lang="zh-CN" altLang="en-US" sz="2200" b="1">
                <a:solidFill>
                  <a:srgbClr val="000066"/>
                </a:solidFill>
                <a:ea typeface="黑体" charset="0"/>
                <a:cs typeface="黑体" charset="0"/>
              </a:rPr>
              <a:t>合作多赢</a:t>
            </a:r>
          </a:p>
        </p:txBody>
      </p:sp>
      <p:grpSp>
        <p:nvGrpSpPr>
          <p:cNvPr id="2239542" name="Group 54"/>
          <p:cNvGrpSpPr>
            <a:grpSpLocks/>
          </p:cNvGrpSpPr>
          <p:nvPr/>
        </p:nvGrpSpPr>
        <p:grpSpPr bwMode="auto">
          <a:xfrm>
            <a:off x="2305050" y="5456238"/>
            <a:ext cx="6769100" cy="287337"/>
            <a:chOff x="703" y="2568"/>
            <a:chExt cx="4140" cy="242"/>
          </a:xfrm>
        </p:grpSpPr>
        <p:sp>
          <p:nvSpPr>
            <p:cNvPr id="2239543" name="Rectangle 55"/>
            <p:cNvSpPr>
              <a:spLocks noChangeArrowheads="1"/>
            </p:cNvSpPr>
            <p:nvPr/>
          </p:nvSpPr>
          <p:spPr bwMode="auto">
            <a:xfrm>
              <a:off x="1429" y="2568"/>
              <a:ext cx="862" cy="242"/>
            </a:xfrm>
            <a:prstGeom prst="rect">
              <a:avLst/>
            </a:prstGeom>
            <a:gradFill rotWithShape="1">
              <a:gsLst>
                <a:gs pos="0">
                  <a:srgbClr val="FBFFFE"/>
                </a:gs>
                <a:gs pos="100000">
                  <a:srgbClr val="FFFBFB"/>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bIns="0"/>
            <a:lstStyle/>
            <a:p>
              <a:pPr marL="342900" indent="-342900">
                <a:lnSpc>
                  <a:spcPct val="85000"/>
                </a:lnSpc>
                <a:defRPr/>
              </a:pPr>
              <a:r>
                <a:rPr lang="zh-CN" altLang="en-US" sz="1400"/>
                <a:t>产品开发生产</a:t>
              </a:r>
              <a:endParaRPr lang="zh-CN" altLang="en-US" sz="1400" b="1"/>
            </a:p>
          </p:txBody>
        </p:sp>
        <p:sp>
          <p:nvSpPr>
            <p:cNvPr id="2239544" name="Rectangle 56"/>
            <p:cNvSpPr>
              <a:spLocks noChangeArrowheads="1"/>
            </p:cNvSpPr>
            <p:nvPr/>
          </p:nvSpPr>
          <p:spPr bwMode="auto">
            <a:xfrm>
              <a:off x="2290" y="2568"/>
              <a:ext cx="1035" cy="242"/>
            </a:xfrm>
            <a:prstGeom prst="rect">
              <a:avLst/>
            </a:prstGeom>
            <a:gradFill rotWithShape="1">
              <a:gsLst>
                <a:gs pos="0">
                  <a:srgbClr val="FBFFFE"/>
                </a:gs>
                <a:gs pos="100000">
                  <a:srgbClr val="FFFBFB"/>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bIns="0"/>
            <a:lstStyle/>
            <a:p>
              <a:pPr marL="342900" indent="-342900">
                <a:lnSpc>
                  <a:spcPct val="85000"/>
                </a:lnSpc>
                <a:defRPr/>
              </a:pPr>
              <a:r>
                <a:rPr lang="zh-CN" altLang="en-US" sz="1400"/>
                <a:t>有效配送</a:t>
              </a:r>
              <a:r>
                <a:rPr lang="en-US" altLang="zh-CN" sz="1400"/>
                <a:t>/</a:t>
              </a:r>
              <a:r>
                <a:rPr lang="zh-CN" altLang="en-US" sz="1400"/>
                <a:t>分销</a:t>
              </a:r>
              <a:endParaRPr lang="zh-CN" altLang="en-US" sz="1400" b="1"/>
            </a:p>
          </p:txBody>
        </p:sp>
        <p:sp>
          <p:nvSpPr>
            <p:cNvPr id="2239545" name="Rectangle 57"/>
            <p:cNvSpPr>
              <a:spLocks noChangeArrowheads="1"/>
            </p:cNvSpPr>
            <p:nvPr/>
          </p:nvSpPr>
          <p:spPr bwMode="auto">
            <a:xfrm>
              <a:off x="3334" y="2568"/>
              <a:ext cx="1509" cy="242"/>
            </a:xfrm>
            <a:prstGeom prst="rect">
              <a:avLst/>
            </a:prstGeom>
            <a:gradFill rotWithShape="1">
              <a:gsLst>
                <a:gs pos="0">
                  <a:srgbClr val="FBFFFE"/>
                </a:gs>
                <a:gs pos="100000">
                  <a:srgbClr val="FFFBFB"/>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bIns="0"/>
            <a:lstStyle/>
            <a:p>
              <a:pPr marL="342900" indent="-342900">
                <a:lnSpc>
                  <a:spcPct val="85000"/>
                </a:lnSpc>
                <a:defRPr/>
              </a:pPr>
              <a:r>
                <a:rPr lang="zh-CN" altLang="en-US" sz="1400"/>
                <a:t>产品补货、销售服务</a:t>
              </a:r>
              <a:endParaRPr lang="zh-CN" altLang="en-US" sz="1400" b="1"/>
            </a:p>
          </p:txBody>
        </p:sp>
        <p:sp>
          <p:nvSpPr>
            <p:cNvPr id="2239546" name="Rectangle 58"/>
            <p:cNvSpPr>
              <a:spLocks noChangeArrowheads="1"/>
            </p:cNvSpPr>
            <p:nvPr/>
          </p:nvSpPr>
          <p:spPr bwMode="auto">
            <a:xfrm>
              <a:off x="703" y="2568"/>
              <a:ext cx="726" cy="242"/>
            </a:xfrm>
            <a:prstGeom prst="rect">
              <a:avLst/>
            </a:prstGeom>
            <a:gradFill rotWithShape="1">
              <a:gsLst>
                <a:gs pos="0">
                  <a:srgbClr val="FBFFFE"/>
                </a:gs>
                <a:gs pos="100000">
                  <a:srgbClr val="FFFBFB"/>
                </a:gs>
              </a:gsLst>
              <a:lin ang="540000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bIns="0"/>
            <a:lstStyle/>
            <a:p>
              <a:pPr marL="342900" indent="-342900">
                <a:lnSpc>
                  <a:spcPct val="85000"/>
                </a:lnSpc>
                <a:defRPr/>
              </a:pPr>
              <a:r>
                <a:rPr lang="zh-CN" altLang="en-US" sz="1400"/>
                <a:t>物料采购</a:t>
              </a:r>
              <a:endParaRPr lang="zh-CN" altLang="en-US" sz="1400" b="1"/>
            </a:p>
          </p:txBody>
        </p:sp>
      </p:grpSp>
      <p:grpSp>
        <p:nvGrpSpPr>
          <p:cNvPr id="2239547" name="Group 59"/>
          <p:cNvGrpSpPr>
            <a:grpSpLocks/>
          </p:cNvGrpSpPr>
          <p:nvPr/>
        </p:nvGrpSpPr>
        <p:grpSpPr bwMode="auto">
          <a:xfrm>
            <a:off x="2376488" y="4940300"/>
            <a:ext cx="6624637" cy="414338"/>
            <a:chOff x="431" y="1525"/>
            <a:chExt cx="4898" cy="317"/>
          </a:xfrm>
          <a:solidFill>
            <a:srgbClr val="D2D2F4"/>
          </a:solidFill>
        </p:grpSpPr>
        <p:sp>
          <p:nvSpPr>
            <p:cNvPr id="2239548" name="Rectangle 60"/>
            <p:cNvSpPr>
              <a:spLocks noChangeArrowheads="1"/>
            </p:cNvSpPr>
            <p:nvPr/>
          </p:nvSpPr>
          <p:spPr bwMode="auto">
            <a:xfrm>
              <a:off x="2497" y="1525"/>
              <a:ext cx="303"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配送</a:t>
              </a:r>
              <a:endParaRPr lang="en-US" altLang="zh-CN">
                <a:latin typeface="Heiti SC Light"/>
                <a:ea typeface="Heiti SC Light"/>
                <a:cs typeface="Heiti SC Light"/>
              </a:endParaRPr>
            </a:p>
            <a:p>
              <a:pPr marL="342900" indent="-342900">
                <a:defRPr/>
              </a:pPr>
              <a:r>
                <a:rPr lang="zh-CN" altLang="en-US">
                  <a:latin typeface="Heiti SC Light"/>
                  <a:ea typeface="Heiti SC Light"/>
                  <a:cs typeface="Heiti SC Light"/>
                </a:rPr>
                <a:t>中心</a:t>
              </a:r>
              <a:endParaRPr lang="zh-CN" altLang="en-US" b="1">
                <a:latin typeface="Heiti SC Light"/>
                <a:ea typeface="Heiti SC Light"/>
                <a:cs typeface="Heiti SC Light"/>
              </a:endParaRPr>
            </a:p>
          </p:txBody>
        </p:sp>
        <p:sp>
          <p:nvSpPr>
            <p:cNvPr id="2239549" name="Rectangle 61"/>
            <p:cNvSpPr>
              <a:spLocks noChangeArrowheads="1"/>
            </p:cNvSpPr>
            <p:nvPr/>
          </p:nvSpPr>
          <p:spPr bwMode="auto">
            <a:xfrm>
              <a:off x="1094" y="1525"/>
              <a:ext cx="335"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零件</a:t>
              </a:r>
              <a:endParaRPr lang="en-US" altLang="zh-CN">
                <a:latin typeface="Heiti SC Light"/>
                <a:ea typeface="Heiti SC Light"/>
                <a:cs typeface="Heiti SC Light"/>
              </a:endParaRPr>
            </a:p>
            <a:p>
              <a:pPr marL="342900" indent="-342900">
                <a:defRPr/>
              </a:pPr>
              <a:r>
                <a:rPr lang="zh-CN" altLang="en-US" sz="1000">
                  <a:latin typeface="Heiti SC Light"/>
                  <a:ea typeface="Heiti SC Light"/>
                  <a:cs typeface="Heiti SC Light"/>
                </a:rPr>
                <a:t>供应商</a:t>
              </a:r>
            </a:p>
          </p:txBody>
        </p:sp>
        <p:sp>
          <p:nvSpPr>
            <p:cNvPr id="2239550" name="Rectangle 62"/>
            <p:cNvSpPr>
              <a:spLocks noChangeArrowheads="1"/>
            </p:cNvSpPr>
            <p:nvPr/>
          </p:nvSpPr>
          <p:spPr bwMode="auto">
            <a:xfrm>
              <a:off x="5027" y="1525"/>
              <a:ext cx="302"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用户</a:t>
              </a:r>
              <a:endParaRPr lang="zh-CN" altLang="en-US" b="1">
                <a:latin typeface="Heiti SC Light"/>
                <a:ea typeface="Heiti SC Light"/>
                <a:cs typeface="Heiti SC Light"/>
              </a:endParaRPr>
            </a:p>
          </p:txBody>
        </p:sp>
        <p:sp>
          <p:nvSpPr>
            <p:cNvPr id="2239551" name="Rectangle 63"/>
            <p:cNvSpPr>
              <a:spLocks noChangeArrowheads="1"/>
            </p:cNvSpPr>
            <p:nvPr/>
          </p:nvSpPr>
          <p:spPr bwMode="auto">
            <a:xfrm>
              <a:off x="1796" y="1525"/>
              <a:ext cx="300"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制造</a:t>
              </a:r>
              <a:endParaRPr lang="en-US" altLang="zh-CN">
                <a:latin typeface="Heiti SC Light"/>
                <a:ea typeface="Heiti SC Light"/>
                <a:cs typeface="Heiti SC Light"/>
              </a:endParaRPr>
            </a:p>
            <a:p>
              <a:pPr marL="342900" indent="-342900">
                <a:defRPr/>
              </a:pPr>
              <a:r>
                <a:rPr lang="zh-CN" altLang="en-US">
                  <a:latin typeface="Heiti SC Light"/>
                  <a:ea typeface="Heiti SC Light"/>
                  <a:cs typeface="Heiti SC Light"/>
                </a:rPr>
                <a:t>商</a:t>
              </a:r>
              <a:endParaRPr lang="zh-CN" altLang="en-US" b="1">
                <a:latin typeface="Heiti SC Light"/>
                <a:ea typeface="Heiti SC Light"/>
                <a:cs typeface="Heiti SC Light"/>
              </a:endParaRPr>
            </a:p>
          </p:txBody>
        </p:sp>
        <p:sp>
          <p:nvSpPr>
            <p:cNvPr id="2239552" name="Rectangle 64"/>
            <p:cNvSpPr>
              <a:spLocks noChangeArrowheads="1"/>
            </p:cNvSpPr>
            <p:nvPr/>
          </p:nvSpPr>
          <p:spPr bwMode="auto">
            <a:xfrm>
              <a:off x="3222" y="1525"/>
              <a:ext cx="302"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分销</a:t>
              </a:r>
              <a:endParaRPr lang="en-US" altLang="zh-CN">
                <a:latin typeface="Heiti SC Light"/>
                <a:ea typeface="Heiti SC Light"/>
                <a:cs typeface="Heiti SC Light"/>
              </a:endParaRPr>
            </a:p>
            <a:p>
              <a:pPr marL="342900" indent="-342900">
                <a:defRPr/>
              </a:pPr>
              <a:r>
                <a:rPr lang="zh-CN" altLang="en-US">
                  <a:latin typeface="Heiti SC Light"/>
                  <a:ea typeface="Heiti SC Light"/>
                  <a:cs typeface="Heiti SC Light"/>
                </a:rPr>
                <a:t>商</a:t>
              </a:r>
              <a:endParaRPr lang="zh-CN" altLang="en-US" b="1">
                <a:latin typeface="Heiti SC Light"/>
                <a:ea typeface="Heiti SC Light"/>
                <a:cs typeface="Heiti SC Light"/>
              </a:endParaRPr>
            </a:p>
          </p:txBody>
        </p:sp>
        <p:sp>
          <p:nvSpPr>
            <p:cNvPr id="2239553" name="Rectangle 65"/>
            <p:cNvSpPr>
              <a:spLocks noChangeArrowheads="1"/>
            </p:cNvSpPr>
            <p:nvPr/>
          </p:nvSpPr>
          <p:spPr bwMode="auto">
            <a:xfrm>
              <a:off x="3863" y="1525"/>
              <a:ext cx="303"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零售</a:t>
              </a:r>
              <a:endParaRPr lang="en-US" altLang="zh-CN">
                <a:latin typeface="Heiti SC Light"/>
                <a:ea typeface="Heiti SC Light"/>
                <a:cs typeface="Heiti SC Light"/>
              </a:endParaRPr>
            </a:p>
            <a:p>
              <a:pPr marL="342900" indent="-342900">
                <a:defRPr/>
              </a:pPr>
              <a:r>
                <a:rPr lang="zh-CN" altLang="en-US">
                  <a:latin typeface="Heiti SC Light"/>
                  <a:ea typeface="Heiti SC Light"/>
                  <a:cs typeface="Heiti SC Light"/>
                </a:rPr>
                <a:t>商</a:t>
              </a:r>
            </a:p>
          </p:txBody>
        </p:sp>
        <p:sp>
          <p:nvSpPr>
            <p:cNvPr id="2239554" name="Rectangle 66"/>
            <p:cNvSpPr>
              <a:spLocks noChangeArrowheads="1"/>
            </p:cNvSpPr>
            <p:nvPr/>
          </p:nvSpPr>
          <p:spPr bwMode="auto">
            <a:xfrm>
              <a:off x="4445" y="1525"/>
              <a:ext cx="299"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门店</a:t>
              </a:r>
            </a:p>
          </p:txBody>
        </p:sp>
        <p:sp>
          <p:nvSpPr>
            <p:cNvPr id="2239555" name="Line 67"/>
            <p:cNvSpPr>
              <a:spLocks noChangeShapeType="1"/>
            </p:cNvSpPr>
            <p:nvPr/>
          </p:nvSpPr>
          <p:spPr bwMode="auto">
            <a:xfrm>
              <a:off x="719" y="1683"/>
              <a:ext cx="310"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56" name="Line 68"/>
            <p:cNvSpPr>
              <a:spLocks noChangeShapeType="1"/>
            </p:cNvSpPr>
            <p:nvPr/>
          </p:nvSpPr>
          <p:spPr bwMode="auto">
            <a:xfrm>
              <a:off x="1381" y="1683"/>
              <a:ext cx="351"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57" name="Line 69"/>
            <p:cNvSpPr>
              <a:spLocks noChangeShapeType="1"/>
            </p:cNvSpPr>
            <p:nvPr/>
          </p:nvSpPr>
          <p:spPr bwMode="auto">
            <a:xfrm>
              <a:off x="2084" y="1683"/>
              <a:ext cx="351"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58" name="Line 70"/>
            <p:cNvSpPr>
              <a:spLocks noChangeShapeType="1"/>
            </p:cNvSpPr>
            <p:nvPr/>
          </p:nvSpPr>
          <p:spPr bwMode="auto">
            <a:xfrm>
              <a:off x="2825" y="1683"/>
              <a:ext cx="311"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59" name="Line 71"/>
            <p:cNvSpPr>
              <a:spLocks noChangeShapeType="1"/>
            </p:cNvSpPr>
            <p:nvPr/>
          </p:nvSpPr>
          <p:spPr bwMode="auto">
            <a:xfrm>
              <a:off x="3410" y="1683"/>
              <a:ext cx="353"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60" name="Line 72"/>
            <p:cNvSpPr>
              <a:spLocks noChangeShapeType="1"/>
            </p:cNvSpPr>
            <p:nvPr/>
          </p:nvSpPr>
          <p:spPr bwMode="auto">
            <a:xfrm>
              <a:off x="4192" y="1683"/>
              <a:ext cx="236"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61" name="Line 73"/>
            <p:cNvSpPr>
              <a:spLocks noChangeShapeType="1"/>
            </p:cNvSpPr>
            <p:nvPr/>
          </p:nvSpPr>
          <p:spPr bwMode="auto">
            <a:xfrm>
              <a:off x="4777" y="1683"/>
              <a:ext cx="235" cy="0"/>
            </a:xfrm>
            <a:prstGeom prst="line">
              <a:avLst/>
            </a:prstGeom>
            <a:grpFill/>
            <a:ln w="22225">
              <a:solidFill>
                <a:srgbClr val="339966"/>
              </a:solidFill>
              <a:round/>
              <a:headEnd/>
              <a:tailEnd type="triangle" w="med" len="me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a:defRPr/>
              </a:pPr>
              <a:endParaRPr lang="zh-CN" altLang="en-US">
                <a:latin typeface="Heiti SC Light"/>
                <a:ea typeface="Heiti SC Light"/>
                <a:cs typeface="Heiti SC Light"/>
              </a:endParaRPr>
            </a:p>
          </p:txBody>
        </p:sp>
        <p:sp>
          <p:nvSpPr>
            <p:cNvPr id="2239562" name="Rectangle 74"/>
            <p:cNvSpPr>
              <a:spLocks noChangeArrowheads="1"/>
            </p:cNvSpPr>
            <p:nvPr/>
          </p:nvSpPr>
          <p:spPr bwMode="auto">
            <a:xfrm>
              <a:off x="431" y="1525"/>
              <a:ext cx="317" cy="317"/>
            </a:xfrm>
            <a:prstGeom prst="rect">
              <a:avLst/>
            </a:prstGeom>
            <a:grp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8000" rIns="0" bIns="0" anchor="ctr" anchorCtr="1"/>
            <a:lstStyle/>
            <a:p>
              <a:pPr marL="342900" indent="-342900">
                <a:defRPr/>
              </a:pPr>
              <a:r>
                <a:rPr lang="zh-CN" altLang="en-US">
                  <a:latin typeface="Heiti SC Light"/>
                  <a:ea typeface="Heiti SC Light"/>
                  <a:cs typeface="Heiti SC Light"/>
                </a:rPr>
                <a:t>原料</a:t>
              </a:r>
              <a:endParaRPr lang="en-US" altLang="zh-CN">
                <a:latin typeface="Heiti SC Light"/>
                <a:ea typeface="Heiti SC Light"/>
                <a:cs typeface="Heiti SC Light"/>
              </a:endParaRPr>
            </a:p>
            <a:p>
              <a:pPr marL="342900" indent="-342900">
                <a:defRPr/>
              </a:pPr>
              <a:r>
                <a:rPr lang="zh-CN" altLang="en-US" sz="1000">
                  <a:latin typeface="Heiti SC Light"/>
                  <a:ea typeface="Heiti SC Light"/>
                  <a:cs typeface="Heiti SC Light"/>
                </a:rPr>
                <a:t>供应商</a:t>
              </a:r>
            </a:p>
          </p:txBody>
        </p:sp>
      </p:grpSp>
      <p:grpSp>
        <p:nvGrpSpPr>
          <p:cNvPr id="2239563" name="Group 75"/>
          <p:cNvGrpSpPr>
            <a:grpSpLocks/>
          </p:cNvGrpSpPr>
          <p:nvPr/>
        </p:nvGrpSpPr>
        <p:grpSpPr bwMode="auto">
          <a:xfrm>
            <a:off x="2522538" y="4167188"/>
            <a:ext cx="6262687" cy="917575"/>
            <a:chOff x="865" y="1071"/>
            <a:chExt cx="3809" cy="1185"/>
          </a:xfrm>
        </p:grpSpPr>
        <p:sp>
          <p:nvSpPr>
            <p:cNvPr id="2239564" name="Rectangle 76"/>
            <p:cNvSpPr>
              <a:spLocks noChangeArrowheads="1"/>
            </p:cNvSpPr>
            <p:nvPr/>
          </p:nvSpPr>
          <p:spPr bwMode="auto">
            <a:xfrm>
              <a:off x="2628" y="1415"/>
              <a:ext cx="309" cy="4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关键</a:t>
              </a:r>
              <a:endParaRPr lang="en-US" altLang="zh-CN"/>
            </a:p>
            <a:p>
              <a:pPr marL="342900" indent="-342900">
                <a:lnSpc>
                  <a:spcPct val="80000"/>
                </a:lnSpc>
                <a:spcBef>
                  <a:spcPct val="5000"/>
                </a:spcBef>
                <a:defRPr/>
              </a:pPr>
              <a:r>
                <a:rPr lang="zh-CN" altLang="en-US"/>
                <a:t>业务</a:t>
              </a:r>
              <a:endParaRPr lang="en-US" altLang="zh-CN"/>
            </a:p>
            <a:p>
              <a:pPr marL="342900" indent="-342900">
                <a:lnSpc>
                  <a:spcPct val="80000"/>
                </a:lnSpc>
                <a:spcBef>
                  <a:spcPct val="5000"/>
                </a:spcBef>
                <a:defRPr/>
              </a:pPr>
              <a:r>
                <a:rPr lang="zh-CN" altLang="en-US"/>
                <a:t>改善</a:t>
              </a:r>
              <a:endParaRPr lang="zh-CN" altLang="en-US" b="1"/>
            </a:p>
          </p:txBody>
        </p:sp>
        <p:sp>
          <p:nvSpPr>
            <p:cNvPr id="2239565" name="Rectangle 77"/>
            <p:cNvSpPr>
              <a:spLocks noChangeArrowheads="1"/>
            </p:cNvSpPr>
            <p:nvPr/>
          </p:nvSpPr>
          <p:spPr bwMode="auto">
            <a:xfrm>
              <a:off x="2038" y="1415"/>
              <a:ext cx="307" cy="474"/>
            </a:xfrm>
            <a:prstGeom prst="rect">
              <a:avLst/>
            </a:prstGeom>
            <a:solidFill>
              <a:srgbClr val="FFFF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集成</a:t>
              </a:r>
              <a:endParaRPr lang="en-US" altLang="zh-CN"/>
            </a:p>
            <a:p>
              <a:pPr marL="342900" indent="-342900">
                <a:lnSpc>
                  <a:spcPct val="80000"/>
                </a:lnSpc>
                <a:spcBef>
                  <a:spcPct val="5000"/>
                </a:spcBef>
                <a:defRPr/>
              </a:pPr>
              <a:r>
                <a:rPr lang="zh-CN" altLang="en-US"/>
                <a:t>解决</a:t>
              </a:r>
              <a:endParaRPr lang="en-US" altLang="zh-CN"/>
            </a:p>
            <a:p>
              <a:pPr marL="342900" indent="-342900">
                <a:lnSpc>
                  <a:spcPct val="80000"/>
                </a:lnSpc>
                <a:spcBef>
                  <a:spcPct val="5000"/>
                </a:spcBef>
                <a:defRPr/>
              </a:pPr>
              <a:r>
                <a:rPr lang="zh-CN" altLang="en-US"/>
                <a:t>方案</a:t>
              </a:r>
              <a:endParaRPr lang="zh-CN" altLang="en-US" b="1"/>
            </a:p>
          </p:txBody>
        </p:sp>
        <p:sp>
          <p:nvSpPr>
            <p:cNvPr id="2239566" name="Rectangle 78"/>
            <p:cNvSpPr>
              <a:spLocks noChangeArrowheads="1"/>
            </p:cNvSpPr>
            <p:nvPr/>
          </p:nvSpPr>
          <p:spPr bwMode="auto">
            <a:xfrm>
              <a:off x="1646" y="1415"/>
              <a:ext cx="309" cy="474"/>
            </a:xfrm>
            <a:prstGeom prst="rect">
              <a:avLst/>
            </a:prstGeom>
            <a:solidFill>
              <a:srgbClr val="FFFF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新的</a:t>
              </a:r>
              <a:endParaRPr lang="en-US" altLang="zh-CN"/>
            </a:p>
            <a:p>
              <a:pPr marL="342900" indent="-342900">
                <a:lnSpc>
                  <a:spcPct val="80000"/>
                </a:lnSpc>
                <a:spcBef>
                  <a:spcPct val="5000"/>
                </a:spcBef>
                <a:defRPr/>
              </a:pPr>
              <a:r>
                <a:rPr lang="zh-CN" altLang="en-US"/>
                <a:t>业务</a:t>
              </a:r>
              <a:endParaRPr lang="en-US" altLang="zh-CN"/>
            </a:p>
            <a:p>
              <a:pPr marL="342900" indent="-342900">
                <a:lnSpc>
                  <a:spcPct val="80000"/>
                </a:lnSpc>
                <a:spcBef>
                  <a:spcPct val="5000"/>
                </a:spcBef>
                <a:defRPr/>
              </a:pPr>
              <a:r>
                <a:rPr lang="zh-CN" altLang="en-US"/>
                <a:t>过程</a:t>
              </a:r>
              <a:endParaRPr lang="zh-CN" altLang="en-US" b="1"/>
            </a:p>
          </p:txBody>
        </p:sp>
        <p:sp>
          <p:nvSpPr>
            <p:cNvPr id="2239567" name="Rectangle 79"/>
            <p:cNvSpPr>
              <a:spLocks noChangeArrowheads="1"/>
            </p:cNvSpPr>
            <p:nvPr/>
          </p:nvSpPr>
          <p:spPr bwMode="auto">
            <a:xfrm>
              <a:off x="2720" y="1133"/>
              <a:ext cx="392" cy="1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渠道选择</a:t>
              </a:r>
            </a:p>
          </p:txBody>
        </p:sp>
        <p:sp>
          <p:nvSpPr>
            <p:cNvPr id="2239568" name="Rectangle 80"/>
            <p:cNvSpPr>
              <a:spLocks noChangeArrowheads="1"/>
            </p:cNvSpPr>
            <p:nvPr/>
          </p:nvSpPr>
          <p:spPr bwMode="auto">
            <a:xfrm>
              <a:off x="4283" y="1071"/>
              <a:ext cx="391" cy="3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产品市</a:t>
              </a:r>
              <a:endParaRPr lang="en-US" altLang="zh-CN"/>
            </a:p>
            <a:p>
              <a:pPr marL="342900" indent="-342900">
                <a:lnSpc>
                  <a:spcPct val="80000"/>
                </a:lnSpc>
                <a:spcBef>
                  <a:spcPct val="5000"/>
                </a:spcBef>
                <a:defRPr/>
              </a:pPr>
              <a:r>
                <a:rPr lang="zh-CN" altLang="en-US"/>
                <a:t>场分析</a:t>
              </a:r>
              <a:endParaRPr lang="zh-CN" altLang="en-US" b="1"/>
            </a:p>
          </p:txBody>
        </p:sp>
        <p:sp>
          <p:nvSpPr>
            <p:cNvPr id="2239569" name="Rectangle 81"/>
            <p:cNvSpPr>
              <a:spLocks noChangeArrowheads="1"/>
            </p:cNvSpPr>
            <p:nvPr/>
          </p:nvSpPr>
          <p:spPr bwMode="auto">
            <a:xfrm>
              <a:off x="3177" y="1071"/>
              <a:ext cx="488" cy="3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分销链</a:t>
              </a:r>
              <a:endParaRPr lang="en-US" altLang="zh-CN"/>
            </a:p>
            <a:p>
              <a:pPr marL="342900" indent="-342900">
                <a:lnSpc>
                  <a:spcPct val="80000"/>
                </a:lnSpc>
                <a:spcBef>
                  <a:spcPct val="5000"/>
                </a:spcBef>
                <a:defRPr/>
              </a:pPr>
              <a:r>
                <a:rPr lang="zh-CN" altLang="en-US"/>
                <a:t>响应</a:t>
              </a:r>
              <a:endParaRPr lang="zh-CN" altLang="en-US" b="1"/>
            </a:p>
          </p:txBody>
        </p:sp>
        <p:sp>
          <p:nvSpPr>
            <p:cNvPr id="2239570" name="Rectangle 82"/>
            <p:cNvSpPr>
              <a:spLocks noChangeArrowheads="1"/>
            </p:cNvSpPr>
            <p:nvPr/>
          </p:nvSpPr>
          <p:spPr bwMode="auto">
            <a:xfrm>
              <a:off x="3784" y="1116"/>
              <a:ext cx="411" cy="18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销售策略</a:t>
              </a:r>
              <a:endParaRPr lang="zh-CN" altLang="en-US" b="1"/>
            </a:p>
          </p:txBody>
        </p:sp>
        <p:sp>
          <p:nvSpPr>
            <p:cNvPr id="2239571" name="Rectangle 83"/>
            <p:cNvSpPr>
              <a:spLocks noChangeArrowheads="1"/>
            </p:cNvSpPr>
            <p:nvPr/>
          </p:nvSpPr>
          <p:spPr bwMode="auto">
            <a:xfrm>
              <a:off x="865" y="1415"/>
              <a:ext cx="308" cy="4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gn="l">
                <a:lnSpc>
                  <a:spcPct val="80000"/>
                </a:lnSpc>
                <a:spcBef>
                  <a:spcPct val="5000"/>
                </a:spcBef>
                <a:defRPr/>
              </a:pPr>
              <a:r>
                <a:rPr lang="zh-CN" altLang="en-US"/>
                <a:t>资源</a:t>
              </a:r>
              <a:endParaRPr lang="en-US" altLang="zh-CN"/>
            </a:p>
            <a:p>
              <a:pPr marL="342900" indent="-342900" algn="l">
                <a:lnSpc>
                  <a:spcPct val="80000"/>
                </a:lnSpc>
                <a:spcBef>
                  <a:spcPct val="5000"/>
                </a:spcBef>
                <a:defRPr/>
              </a:pPr>
              <a:r>
                <a:rPr lang="zh-CN" altLang="en-US"/>
                <a:t>获取</a:t>
              </a:r>
              <a:endParaRPr lang="en-US" altLang="zh-CN"/>
            </a:p>
            <a:p>
              <a:pPr marL="342900" indent="-342900" algn="l">
                <a:lnSpc>
                  <a:spcPct val="80000"/>
                </a:lnSpc>
                <a:spcBef>
                  <a:spcPct val="5000"/>
                </a:spcBef>
                <a:defRPr/>
              </a:pPr>
              <a:r>
                <a:rPr lang="zh-CN" altLang="en-US"/>
                <a:t>策略</a:t>
              </a:r>
              <a:endParaRPr lang="zh-CN" altLang="en-US" b="1"/>
            </a:p>
          </p:txBody>
        </p:sp>
        <p:sp>
          <p:nvSpPr>
            <p:cNvPr id="2239572" name="Line 84"/>
            <p:cNvSpPr>
              <a:spLocks noChangeShapeType="1"/>
            </p:cNvSpPr>
            <p:nvPr/>
          </p:nvSpPr>
          <p:spPr bwMode="auto">
            <a:xfrm>
              <a:off x="1159"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3" name="Line 85"/>
            <p:cNvSpPr>
              <a:spLocks noChangeShapeType="1"/>
            </p:cNvSpPr>
            <p:nvPr/>
          </p:nvSpPr>
          <p:spPr bwMode="auto">
            <a:xfrm>
              <a:off x="1646"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4" name="Line 86"/>
            <p:cNvSpPr>
              <a:spLocks noChangeShapeType="1"/>
            </p:cNvSpPr>
            <p:nvPr/>
          </p:nvSpPr>
          <p:spPr bwMode="auto">
            <a:xfrm>
              <a:off x="2330"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5" name="Line 87"/>
            <p:cNvSpPr>
              <a:spLocks noChangeShapeType="1"/>
            </p:cNvSpPr>
            <p:nvPr/>
          </p:nvSpPr>
          <p:spPr bwMode="auto">
            <a:xfrm>
              <a:off x="2917"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6" name="Line 88"/>
            <p:cNvSpPr>
              <a:spLocks noChangeShapeType="1"/>
            </p:cNvSpPr>
            <p:nvPr/>
          </p:nvSpPr>
          <p:spPr bwMode="auto">
            <a:xfrm>
              <a:off x="3404"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7" name="Line 89"/>
            <p:cNvSpPr>
              <a:spLocks noChangeShapeType="1"/>
            </p:cNvSpPr>
            <p:nvPr/>
          </p:nvSpPr>
          <p:spPr bwMode="auto">
            <a:xfrm>
              <a:off x="3991" y="1415"/>
              <a:ext cx="0" cy="841"/>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8" name="Line 90"/>
            <p:cNvSpPr>
              <a:spLocks noChangeShapeType="1"/>
            </p:cNvSpPr>
            <p:nvPr/>
          </p:nvSpPr>
          <p:spPr bwMode="auto">
            <a:xfrm>
              <a:off x="4478" y="1415"/>
              <a:ext cx="0" cy="839"/>
            </a:xfrm>
            <a:prstGeom prst="line">
              <a:avLst/>
            </a:prstGeom>
            <a:noFill/>
            <a:ln w="9525" cap="rnd">
              <a:solidFill>
                <a:srgbClr val="000000"/>
              </a:solidFill>
              <a:prstDash val="sysDot"/>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239579" name="Rectangle 91"/>
            <p:cNvSpPr>
              <a:spLocks noChangeArrowheads="1"/>
            </p:cNvSpPr>
            <p:nvPr/>
          </p:nvSpPr>
          <p:spPr bwMode="auto">
            <a:xfrm>
              <a:off x="3404" y="1415"/>
              <a:ext cx="308" cy="4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销售</a:t>
              </a:r>
              <a:endParaRPr lang="en-US" altLang="zh-CN"/>
            </a:p>
            <a:p>
              <a:pPr marL="342900" indent="-342900">
                <a:lnSpc>
                  <a:spcPct val="80000"/>
                </a:lnSpc>
                <a:spcBef>
                  <a:spcPct val="5000"/>
                </a:spcBef>
                <a:defRPr/>
              </a:pPr>
              <a:r>
                <a:rPr lang="zh-CN" altLang="en-US"/>
                <a:t>数据</a:t>
              </a:r>
              <a:endParaRPr lang="en-US" altLang="zh-CN"/>
            </a:p>
            <a:p>
              <a:pPr marL="342900" indent="-342900">
                <a:lnSpc>
                  <a:spcPct val="80000"/>
                </a:lnSpc>
                <a:spcBef>
                  <a:spcPct val="5000"/>
                </a:spcBef>
                <a:defRPr/>
              </a:pPr>
              <a:r>
                <a:rPr lang="zh-CN" altLang="en-US"/>
                <a:t>处理</a:t>
              </a:r>
              <a:endParaRPr lang="zh-CN" altLang="en-US" b="1"/>
            </a:p>
          </p:txBody>
        </p:sp>
        <p:sp>
          <p:nvSpPr>
            <p:cNvPr id="2239580" name="Rectangle 92"/>
            <p:cNvSpPr>
              <a:spLocks noChangeArrowheads="1"/>
            </p:cNvSpPr>
            <p:nvPr/>
          </p:nvSpPr>
          <p:spPr bwMode="auto">
            <a:xfrm>
              <a:off x="4088" y="1415"/>
              <a:ext cx="308" cy="4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客户</a:t>
              </a:r>
              <a:endParaRPr lang="en-US" altLang="zh-CN"/>
            </a:p>
            <a:p>
              <a:pPr marL="342900" indent="-342900">
                <a:lnSpc>
                  <a:spcPct val="80000"/>
                </a:lnSpc>
                <a:spcBef>
                  <a:spcPct val="5000"/>
                </a:spcBef>
                <a:defRPr/>
              </a:pPr>
              <a:r>
                <a:rPr lang="zh-CN" altLang="en-US"/>
                <a:t>信息</a:t>
              </a:r>
              <a:endParaRPr lang="en-US" altLang="zh-CN"/>
            </a:p>
            <a:p>
              <a:pPr marL="342900" indent="-342900">
                <a:lnSpc>
                  <a:spcPct val="80000"/>
                </a:lnSpc>
                <a:spcBef>
                  <a:spcPct val="5000"/>
                </a:spcBef>
                <a:defRPr/>
              </a:pPr>
              <a:r>
                <a:rPr lang="zh-CN" altLang="en-US"/>
                <a:t>收集</a:t>
              </a:r>
              <a:endParaRPr lang="zh-CN" altLang="en-US" b="1"/>
            </a:p>
          </p:txBody>
        </p:sp>
        <p:sp>
          <p:nvSpPr>
            <p:cNvPr id="2239581" name="Rectangle 93"/>
            <p:cNvSpPr>
              <a:spLocks noChangeArrowheads="1"/>
            </p:cNvSpPr>
            <p:nvPr/>
          </p:nvSpPr>
          <p:spPr bwMode="auto">
            <a:xfrm>
              <a:off x="963" y="1128"/>
              <a:ext cx="391" cy="29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原材料</a:t>
              </a:r>
              <a:endParaRPr lang="zh-CN" altLang="en-US" b="1"/>
            </a:p>
          </p:txBody>
        </p:sp>
        <p:sp>
          <p:nvSpPr>
            <p:cNvPr id="2239582" name="Rectangle 94"/>
            <p:cNvSpPr>
              <a:spLocks noChangeArrowheads="1"/>
            </p:cNvSpPr>
            <p:nvPr/>
          </p:nvSpPr>
          <p:spPr bwMode="auto">
            <a:xfrm>
              <a:off x="1549" y="1128"/>
              <a:ext cx="391" cy="29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零部件</a:t>
              </a:r>
              <a:endParaRPr lang="zh-CN" altLang="en-US" b="1"/>
            </a:p>
          </p:txBody>
        </p:sp>
        <p:sp>
          <p:nvSpPr>
            <p:cNvPr id="2239583" name="Rectangle 95"/>
            <p:cNvSpPr>
              <a:spLocks noChangeArrowheads="1"/>
            </p:cNvSpPr>
            <p:nvPr/>
          </p:nvSpPr>
          <p:spPr bwMode="auto">
            <a:xfrm>
              <a:off x="2135" y="1128"/>
              <a:ext cx="490" cy="29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产品匹配</a:t>
              </a:r>
              <a:endParaRPr lang="zh-CN" altLang="en-US" b="1"/>
            </a:p>
          </p:txBody>
        </p:sp>
        <p:sp>
          <p:nvSpPr>
            <p:cNvPr id="2239584" name="Rectangle 96"/>
            <p:cNvSpPr>
              <a:spLocks noChangeArrowheads="1"/>
            </p:cNvSpPr>
            <p:nvPr/>
          </p:nvSpPr>
          <p:spPr bwMode="auto">
            <a:xfrm>
              <a:off x="1322" y="1397"/>
              <a:ext cx="308" cy="474"/>
            </a:xfrm>
            <a:prstGeom prst="rect">
              <a:avLst/>
            </a:prstGeom>
            <a:solidFill>
              <a:srgbClr val="FFFF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5000"/>
                </a:spcBef>
                <a:defRPr/>
              </a:pPr>
              <a:r>
                <a:rPr lang="zh-CN" altLang="en-US"/>
                <a:t>产品</a:t>
              </a:r>
              <a:endParaRPr lang="en-US" altLang="zh-CN"/>
            </a:p>
            <a:p>
              <a:pPr marL="342900" indent="-342900">
                <a:lnSpc>
                  <a:spcPct val="80000"/>
                </a:lnSpc>
                <a:spcBef>
                  <a:spcPct val="5000"/>
                </a:spcBef>
                <a:defRPr/>
              </a:pPr>
              <a:r>
                <a:rPr lang="zh-CN" altLang="en-US"/>
                <a:t>联合</a:t>
              </a:r>
              <a:endParaRPr lang="en-US" altLang="zh-CN"/>
            </a:p>
            <a:p>
              <a:pPr marL="342900" indent="-342900">
                <a:lnSpc>
                  <a:spcPct val="80000"/>
                </a:lnSpc>
                <a:spcBef>
                  <a:spcPct val="5000"/>
                </a:spcBef>
                <a:defRPr/>
              </a:pPr>
              <a:r>
                <a:rPr lang="zh-CN" altLang="en-US"/>
                <a:t>开发</a:t>
              </a:r>
            </a:p>
          </p:txBody>
        </p:sp>
      </p:grpSp>
      <p:grpSp>
        <p:nvGrpSpPr>
          <p:cNvPr id="2239585" name="Group 97"/>
          <p:cNvGrpSpPr>
            <a:grpSpLocks/>
          </p:cNvGrpSpPr>
          <p:nvPr/>
        </p:nvGrpSpPr>
        <p:grpSpPr bwMode="auto">
          <a:xfrm>
            <a:off x="2233613" y="5734050"/>
            <a:ext cx="6910387" cy="504825"/>
            <a:chOff x="567" y="2854"/>
            <a:chExt cx="4400" cy="354"/>
          </a:xfrm>
        </p:grpSpPr>
        <p:sp>
          <p:nvSpPr>
            <p:cNvPr id="2239586" name="Rectangle 98"/>
            <p:cNvSpPr>
              <a:spLocks noChangeArrowheads="1"/>
            </p:cNvSpPr>
            <p:nvPr/>
          </p:nvSpPr>
          <p:spPr bwMode="auto">
            <a:xfrm>
              <a:off x="3014" y="2907"/>
              <a:ext cx="1953" cy="30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342900" indent="-342900">
                <a:defRPr/>
              </a:pPr>
              <a:r>
                <a:rPr lang="zh-CN" altLang="en-US" sz="1400"/>
                <a:t>市场策略和客户服务</a:t>
              </a:r>
              <a:endParaRPr lang="zh-CN" altLang="en-US" sz="1400" b="1"/>
            </a:p>
          </p:txBody>
        </p:sp>
        <p:sp>
          <p:nvSpPr>
            <p:cNvPr id="2239587" name="Rectangle 99"/>
            <p:cNvSpPr>
              <a:spLocks noChangeArrowheads="1"/>
            </p:cNvSpPr>
            <p:nvPr/>
          </p:nvSpPr>
          <p:spPr bwMode="auto">
            <a:xfrm>
              <a:off x="573" y="2907"/>
              <a:ext cx="1952" cy="30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342900" indent="-342900">
                <a:defRPr/>
              </a:pPr>
              <a:r>
                <a:rPr lang="zh-CN" altLang="en-US" sz="1400"/>
                <a:t>订单管理和执行</a:t>
              </a:r>
              <a:endParaRPr lang="zh-CN" altLang="en-US" sz="1400" b="1"/>
            </a:p>
          </p:txBody>
        </p:sp>
        <p:sp>
          <p:nvSpPr>
            <p:cNvPr id="40973" name="AutoShape 100"/>
            <p:cNvSpPr>
              <a:spLocks noChangeArrowheads="1"/>
            </p:cNvSpPr>
            <p:nvPr/>
          </p:nvSpPr>
          <p:spPr bwMode="auto">
            <a:xfrm flipV="1">
              <a:off x="567" y="2854"/>
              <a:ext cx="4199" cy="302"/>
            </a:xfrm>
            <a:custGeom>
              <a:avLst/>
              <a:gdLst>
                <a:gd name="T0" fmla="*/ 3 w 21600"/>
                <a:gd name="T1" fmla="*/ 0 h 21600"/>
                <a:gd name="T2" fmla="*/ 0 w 21600"/>
                <a:gd name="T3" fmla="*/ 0 h 21600"/>
                <a:gd name="T4" fmla="*/ 3 w 21600"/>
                <a:gd name="T5" fmla="*/ 0 h 21600"/>
                <a:gd name="T6" fmla="*/ 6 w 21600"/>
                <a:gd name="T7" fmla="*/ 0 h 21600"/>
                <a:gd name="T8" fmla="*/ 17694720 60000 65536"/>
                <a:gd name="T9" fmla="*/ 11796480 60000 65536"/>
                <a:gd name="T10" fmla="*/ 5898240 60000 65536"/>
                <a:gd name="T11" fmla="*/ 0 60000 65536"/>
                <a:gd name="T12" fmla="*/ 977 w 21600"/>
                <a:gd name="T13" fmla="*/ 19168 h 21600"/>
                <a:gd name="T14" fmla="*/ 20623 w 21600"/>
                <a:gd name="T15" fmla="*/ 20956 h 21600"/>
              </a:gdLst>
              <a:ahLst/>
              <a:cxnLst>
                <a:cxn ang="T8">
                  <a:pos x="T0" y="T1"/>
                </a:cxn>
                <a:cxn ang="T9">
                  <a:pos x="T2" y="T3"/>
                </a:cxn>
                <a:cxn ang="T10">
                  <a:pos x="T4" y="T5"/>
                </a:cxn>
                <a:cxn ang="T11">
                  <a:pos x="T6" y="T7"/>
                </a:cxn>
              </a:cxnLst>
              <a:rect l="T12" t="T13" r="T14" b="T15"/>
              <a:pathLst>
                <a:path w="21600" h="21600">
                  <a:moveTo>
                    <a:pt x="10800" y="0"/>
                  </a:moveTo>
                  <a:lnTo>
                    <a:pt x="9976" y="3023"/>
                  </a:lnTo>
                  <a:lnTo>
                    <a:pt x="10306" y="3023"/>
                  </a:lnTo>
                  <a:lnTo>
                    <a:pt x="10306" y="19151"/>
                  </a:lnTo>
                  <a:lnTo>
                    <a:pt x="1627" y="19151"/>
                  </a:lnTo>
                  <a:lnTo>
                    <a:pt x="1627" y="18538"/>
                  </a:lnTo>
                  <a:lnTo>
                    <a:pt x="0" y="20069"/>
                  </a:lnTo>
                  <a:lnTo>
                    <a:pt x="1627" y="21600"/>
                  </a:lnTo>
                  <a:lnTo>
                    <a:pt x="1627" y="20987"/>
                  </a:lnTo>
                  <a:lnTo>
                    <a:pt x="19973" y="20987"/>
                  </a:lnTo>
                  <a:lnTo>
                    <a:pt x="19973" y="21600"/>
                  </a:lnTo>
                  <a:lnTo>
                    <a:pt x="21600" y="20069"/>
                  </a:lnTo>
                  <a:lnTo>
                    <a:pt x="19973" y="18538"/>
                  </a:lnTo>
                  <a:lnTo>
                    <a:pt x="19973" y="19151"/>
                  </a:lnTo>
                  <a:lnTo>
                    <a:pt x="11294" y="19151"/>
                  </a:lnTo>
                  <a:lnTo>
                    <a:pt x="11294" y="3023"/>
                  </a:lnTo>
                  <a:lnTo>
                    <a:pt x="11624" y="3023"/>
                  </a:lnTo>
                  <a:lnTo>
                    <a:pt x="10800" y="0"/>
                  </a:lnTo>
                  <a:close/>
                </a:path>
              </a:pathLst>
            </a:custGeom>
            <a:solidFill>
              <a:srgbClr val="FF0000"/>
            </a:solidFill>
            <a:ln w="9525">
              <a:solidFill>
                <a:srgbClr val="000000"/>
              </a:solidFill>
              <a:miter lim="800000"/>
              <a:headEnd/>
              <a:tailEnd/>
            </a:ln>
          </p:spPr>
          <p:txBody>
            <a:bodyPr/>
            <a:lstStyle/>
            <a:p>
              <a:endParaRPr lang="zh-CN" altLang="en-US"/>
            </a:p>
          </p:txBody>
        </p:sp>
      </p:grpSp>
      <p:sp>
        <p:nvSpPr>
          <p:cNvPr id="2239589" name="Rectangle 101"/>
          <p:cNvSpPr>
            <a:spLocks noChangeArrowheads="1"/>
          </p:cNvSpPr>
          <p:nvPr/>
        </p:nvSpPr>
        <p:spPr bwMode="auto">
          <a:xfrm>
            <a:off x="3313113" y="6175375"/>
            <a:ext cx="4606925" cy="349250"/>
          </a:xfrm>
          <a:prstGeom prst="rect">
            <a:avLst/>
          </a:prstGeom>
          <a:solidFill>
            <a:schemeClr val="accent6">
              <a:lumMod val="20000"/>
              <a:lumOff val="80000"/>
            </a:schemeClr>
          </a:solidFill>
          <a:ln w="9525">
            <a:solidFill>
              <a:srgbClr val="000000"/>
            </a:solidFill>
            <a:miter lim="800000"/>
            <a:headEnd/>
            <a:tailEnd/>
          </a:ln>
          <a:effectLst/>
        </p:spPr>
        <p:txBody>
          <a:bodyPr bIns="0"/>
          <a:lstStyle/>
          <a:p>
            <a:pPr marL="342900" indent="-342900">
              <a:defRPr/>
            </a:pPr>
            <a:r>
              <a:rPr lang="zh-CN" altLang="en-US" sz="1400"/>
              <a:t>业务开发、流程管理、信息集成、资源共享、协同运作</a:t>
            </a:r>
            <a:endParaRPr lang="zh-CN" altLang="en-US" sz="1400" b="1"/>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39491">
                                            <p:txEl>
                                              <p:pRg st="0" end="0"/>
                                            </p:txEl>
                                          </p:spTgt>
                                        </p:tgtEl>
                                        <p:attrNameLst>
                                          <p:attrName>style.visibility</p:attrName>
                                        </p:attrNameLst>
                                      </p:cBhvr>
                                      <p:to>
                                        <p:strVal val="visible"/>
                                      </p:to>
                                    </p:set>
                                    <p:anim calcmode="lin" valueType="num">
                                      <p:cBhvr additive="base">
                                        <p:cTn id="7" dur="500" fill="hold"/>
                                        <p:tgtEl>
                                          <p:spTgt spid="223949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3949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39491">
                                            <p:txEl>
                                              <p:pRg st="1" end="1"/>
                                            </p:txEl>
                                          </p:spTgt>
                                        </p:tgtEl>
                                        <p:attrNameLst>
                                          <p:attrName>style.visibility</p:attrName>
                                        </p:attrNameLst>
                                      </p:cBhvr>
                                      <p:to>
                                        <p:strVal val="visible"/>
                                      </p:to>
                                    </p:set>
                                    <p:anim calcmode="lin" valueType="num">
                                      <p:cBhvr additive="base">
                                        <p:cTn id="11" dur="500" fill="hold"/>
                                        <p:tgtEl>
                                          <p:spTgt spid="223949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39491">
                                            <p:txEl>
                                              <p:pRg st="1" end="1"/>
                                            </p:txEl>
                                          </p:spTgt>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239491">
                                            <p:txEl>
                                              <p:pRg st="2" end="2"/>
                                            </p:txEl>
                                          </p:spTgt>
                                        </p:tgtEl>
                                        <p:attrNameLst>
                                          <p:attrName>style.visibility</p:attrName>
                                        </p:attrNameLst>
                                      </p:cBhvr>
                                      <p:to>
                                        <p:strVal val="visible"/>
                                      </p:to>
                                    </p:set>
                                    <p:anim calcmode="lin" valueType="num">
                                      <p:cBhvr additive="base">
                                        <p:cTn id="16" dur="500" fill="hold"/>
                                        <p:tgtEl>
                                          <p:spTgt spid="2239491">
                                            <p:txEl>
                                              <p:pRg st="2" end="2"/>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239491">
                                            <p:txEl>
                                              <p:pRg st="2" end="2"/>
                                            </p:txEl>
                                          </p:spTgt>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1000"/>
                            </p:stCondLst>
                            <p:childTnLst>
                              <p:par>
                                <p:cTn id="19" presetID="2" presetClass="entr" presetSubtype="4" fill="hold" grpId="0" nodeType="afterEffect">
                                  <p:stCondLst>
                                    <p:cond delay="0"/>
                                  </p:stCondLst>
                                  <p:childTnLst>
                                    <p:set>
                                      <p:cBhvr>
                                        <p:cTn id="20" dur="1" fill="hold">
                                          <p:stCondLst>
                                            <p:cond delay="0"/>
                                          </p:stCondLst>
                                        </p:cTn>
                                        <p:tgtEl>
                                          <p:spTgt spid="2239491">
                                            <p:txEl>
                                              <p:pRg st="3" end="3"/>
                                            </p:txEl>
                                          </p:spTgt>
                                        </p:tgtEl>
                                        <p:attrNameLst>
                                          <p:attrName>style.visibility</p:attrName>
                                        </p:attrNameLst>
                                      </p:cBhvr>
                                      <p:to>
                                        <p:strVal val="visible"/>
                                      </p:to>
                                    </p:set>
                                    <p:anim calcmode="lin" valueType="num">
                                      <p:cBhvr additive="base">
                                        <p:cTn id="21" dur="500" fill="hold"/>
                                        <p:tgtEl>
                                          <p:spTgt spid="223949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239491">
                                            <p:txEl>
                                              <p:pRg st="3" end="3"/>
                                            </p:txEl>
                                          </p:spTgt>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2239491">
                                            <p:txEl>
                                              <p:pRg st="4" end="4"/>
                                            </p:txEl>
                                          </p:spTgt>
                                        </p:tgtEl>
                                        <p:attrNameLst>
                                          <p:attrName>style.visibility</p:attrName>
                                        </p:attrNameLst>
                                      </p:cBhvr>
                                      <p:to>
                                        <p:strVal val="visible"/>
                                      </p:to>
                                    </p:set>
                                    <p:anim calcmode="lin" valueType="num">
                                      <p:cBhvr additive="base">
                                        <p:cTn id="26" dur="500" fill="hold"/>
                                        <p:tgtEl>
                                          <p:spTgt spid="2239491">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239491">
                                            <p:txEl>
                                              <p:pRg st="4" end="4"/>
                                            </p:txEl>
                                          </p:spTgt>
                                        </p:tgtEl>
                                        <p:attrNameLst>
                                          <p:attrName>ppt_y</p:attrName>
                                        </p:attrNameLst>
                                      </p:cBhvr>
                                      <p:tavLst>
                                        <p:tav tm="0">
                                          <p:val>
                                            <p:strVal val="1+#ppt_h/2"/>
                                          </p:val>
                                        </p:tav>
                                        <p:tav tm="100000">
                                          <p:val>
                                            <p:strVal val="#ppt_y"/>
                                          </p:val>
                                        </p:tav>
                                      </p:tavLst>
                                    </p:anim>
                                  </p:childTnLst>
                                </p:cTn>
                              </p:par>
                            </p:childTnLst>
                          </p:cTn>
                        </p:par>
                        <p:par>
                          <p:cTn id="28" fill="hold" nodeType="afterGroup">
                            <p:stCondLst>
                              <p:cond delay="2000"/>
                            </p:stCondLst>
                            <p:childTnLst>
                              <p:par>
                                <p:cTn id="29" presetID="20" presetClass="entr" presetSubtype="0" fill="hold" nodeType="afterEffect">
                                  <p:stCondLst>
                                    <p:cond delay="0"/>
                                  </p:stCondLst>
                                  <p:childTnLst>
                                    <p:set>
                                      <p:cBhvr>
                                        <p:cTn id="30" dur="1" fill="hold">
                                          <p:stCondLst>
                                            <p:cond delay="0"/>
                                          </p:stCondLst>
                                        </p:cTn>
                                        <p:tgtEl>
                                          <p:spTgt spid="2239492"/>
                                        </p:tgtEl>
                                        <p:attrNameLst>
                                          <p:attrName>style.visibility</p:attrName>
                                        </p:attrNameLst>
                                      </p:cBhvr>
                                      <p:to>
                                        <p:strVal val="visible"/>
                                      </p:to>
                                    </p:set>
                                    <p:animEffect transition="in" filter="wedge">
                                      <p:cBhvr>
                                        <p:cTn id="31" dur="1000"/>
                                        <p:tgtEl>
                                          <p:spTgt spid="2239492"/>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239541"/>
                                        </p:tgtEl>
                                        <p:attrNameLst>
                                          <p:attrName>style.visibility</p:attrName>
                                        </p:attrNameLst>
                                      </p:cBhvr>
                                      <p:to>
                                        <p:strVal val="visible"/>
                                      </p:to>
                                    </p:set>
                                    <p:anim calcmode="lin" valueType="num">
                                      <p:cBhvr additive="base">
                                        <p:cTn id="36" dur="500" fill="hold"/>
                                        <p:tgtEl>
                                          <p:spTgt spid="2239541"/>
                                        </p:tgtEl>
                                        <p:attrNameLst>
                                          <p:attrName>ppt_x</p:attrName>
                                        </p:attrNameLst>
                                      </p:cBhvr>
                                      <p:tavLst>
                                        <p:tav tm="0">
                                          <p:val>
                                            <p:strVal val="#ppt_x"/>
                                          </p:val>
                                        </p:tav>
                                        <p:tav tm="100000">
                                          <p:val>
                                            <p:strVal val="#ppt_x"/>
                                          </p:val>
                                        </p:tav>
                                      </p:tavLst>
                                    </p:anim>
                                    <p:anim calcmode="lin" valueType="num">
                                      <p:cBhvr additive="base">
                                        <p:cTn id="37" dur="500" fill="hold"/>
                                        <p:tgtEl>
                                          <p:spTgt spid="2239541"/>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500"/>
                            </p:stCondLst>
                            <p:childTnLst>
                              <p:par>
                                <p:cTn id="39" presetID="17" presetClass="entr" presetSubtype="8" fill="hold" nodeType="afterEffect">
                                  <p:stCondLst>
                                    <p:cond delay="0"/>
                                  </p:stCondLst>
                                  <p:childTnLst>
                                    <p:set>
                                      <p:cBhvr>
                                        <p:cTn id="40" dur="1" fill="hold">
                                          <p:stCondLst>
                                            <p:cond delay="0"/>
                                          </p:stCondLst>
                                        </p:cTn>
                                        <p:tgtEl>
                                          <p:spTgt spid="2239547"/>
                                        </p:tgtEl>
                                        <p:attrNameLst>
                                          <p:attrName>style.visibility</p:attrName>
                                        </p:attrNameLst>
                                      </p:cBhvr>
                                      <p:to>
                                        <p:strVal val="visible"/>
                                      </p:to>
                                    </p:set>
                                    <p:anim calcmode="lin" valueType="num">
                                      <p:cBhvr>
                                        <p:cTn id="41" dur="500" fill="hold"/>
                                        <p:tgtEl>
                                          <p:spTgt spid="2239547"/>
                                        </p:tgtEl>
                                        <p:attrNameLst>
                                          <p:attrName>ppt_x</p:attrName>
                                        </p:attrNameLst>
                                      </p:cBhvr>
                                      <p:tavLst>
                                        <p:tav tm="0">
                                          <p:val>
                                            <p:strVal val="#ppt_x-#ppt_w/2"/>
                                          </p:val>
                                        </p:tav>
                                        <p:tav tm="100000">
                                          <p:val>
                                            <p:strVal val="#ppt_x"/>
                                          </p:val>
                                        </p:tav>
                                      </p:tavLst>
                                    </p:anim>
                                    <p:anim calcmode="lin" valueType="num">
                                      <p:cBhvr>
                                        <p:cTn id="42" dur="500" fill="hold"/>
                                        <p:tgtEl>
                                          <p:spTgt spid="2239547"/>
                                        </p:tgtEl>
                                        <p:attrNameLst>
                                          <p:attrName>ppt_y</p:attrName>
                                        </p:attrNameLst>
                                      </p:cBhvr>
                                      <p:tavLst>
                                        <p:tav tm="0">
                                          <p:val>
                                            <p:strVal val="#ppt_y"/>
                                          </p:val>
                                        </p:tav>
                                        <p:tav tm="100000">
                                          <p:val>
                                            <p:strVal val="#ppt_y"/>
                                          </p:val>
                                        </p:tav>
                                      </p:tavLst>
                                    </p:anim>
                                    <p:anim calcmode="lin" valueType="num">
                                      <p:cBhvr>
                                        <p:cTn id="43" dur="500" fill="hold"/>
                                        <p:tgtEl>
                                          <p:spTgt spid="2239547"/>
                                        </p:tgtEl>
                                        <p:attrNameLst>
                                          <p:attrName>ppt_w</p:attrName>
                                        </p:attrNameLst>
                                      </p:cBhvr>
                                      <p:tavLst>
                                        <p:tav tm="0">
                                          <p:val>
                                            <p:fltVal val="0"/>
                                          </p:val>
                                        </p:tav>
                                        <p:tav tm="100000">
                                          <p:val>
                                            <p:strVal val="#ppt_w"/>
                                          </p:val>
                                        </p:tav>
                                      </p:tavLst>
                                    </p:anim>
                                    <p:anim calcmode="lin" valueType="num">
                                      <p:cBhvr>
                                        <p:cTn id="44" dur="500" fill="hold"/>
                                        <p:tgtEl>
                                          <p:spTgt spid="2239547"/>
                                        </p:tgtEl>
                                        <p:attrNameLst>
                                          <p:attrName>ppt_h</p:attrName>
                                        </p:attrNameLst>
                                      </p:cBhvr>
                                      <p:tavLst>
                                        <p:tav tm="0">
                                          <p:val>
                                            <p:strVal val="#ppt_h"/>
                                          </p:val>
                                        </p:tav>
                                        <p:tav tm="100000">
                                          <p:val>
                                            <p:strVal val="#ppt_h"/>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0" presetClass="entr" presetSubtype="0" fill="hold" nodeType="clickEffect">
                                  <p:stCondLst>
                                    <p:cond delay="0"/>
                                  </p:stCondLst>
                                  <p:childTnLst>
                                    <p:set>
                                      <p:cBhvr>
                                        <p:cTn id="48" dur="1" fill="hold">
                                          <p:stCondLst>
                                            <p:cond delay="0"/>
                                          </p:stCondLst>
                                        </p:cTn>
                                        <p:tgtEl>
                                          <p:spTgt spid="2239563"/>
                                        </p:tgtEl>
                                        <p:attrNameLst>
                                          <p:attrName>style.visibility</p:attrName>
                                        </p:attrNameLst>
                                      </p:cBhvr>
                                      <p:to>
                                        <p:strVal val="visible"/>
                                      </p:to>
                                    </p:set>
                                    <p:animEffect transition="in" filter="wedge">
                                      <p:cBhvr>
                                        <p:cTn id="49" dur="2000"/>
                                        <p:tgtEl>
                                          <p:spTgt spid="2239563"/>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nodeType="clickEffect">
                                  <p:stCondLst>
                                    <p:cond delay="0"/>
                                  </p:stCondLst>
                                  <p:childTnLst>
                                    <p:set>
                                      <p:cBhvr>
                                        <p:cTn id="53" dur="1" fill="hold">
                                          <p:stCondLst>
                                            <p:cond delay="0"/>
                                          </p:stCondLst>
                                        </p:cTn>
                                        <p:tgtEl>
                                          <p:spTgt spid="2239542"/>
                                        </p:tgtEl>
                                        <p:attrNameLst>
                                          <p:attrName>style.visibility</p:attrName>
                                        </p:attrNameLst>
                                      </p:cBhvr>
                                      <p:to>
                                        <p:strVal val="visible"/>
                                      </p:to>
                                    </p:set>
                                    <p:anim calcmode="lin" valueType="num">
                                      <p:cBhvr>
                                        <p:cTn id="54" dur="1000" fill="hold"/>
                                        <p:tgtEl>
                                          <p:spTgt spid="2239542"/>
                                        </p:tgtEl>
                                        <p:attrNameLst>
                                          <p:attrName>ppt_w</p:attrName>
                                        </p:attrNameLst>
                                      </p:cBhvr>
                                      <p:tavLst>
                                        <p:tav tm="0">
                                          <p:val>
                                            <p:strVal val="#ppt_w*0.70"/>
                                          </p:val>
                                        </p:tav>
                                        <p:tav tm="100000">
                                          <p:val>
                                            <p:strVal val="#ppt_w"/>
                                          </p:val>
                                        </p:tav>
                                      </p:tavLst>
                                    </p:anim>
                                    <p:anim calcmode="lin" valueType="num">
                                      <p:cBhvr>
                                        <p:cTn id="55" dur="1000" fill="hold"/>
                                        <p:tgtEl>
                                          <p:spTgt spid="2239542"/>
                                        </p:tgtEl>
                                        <p:attrNameLst>
                                          <p:attrName>ppt_h</p:attrName>
                                        </p:attrNameLst>
                                      </p:cBhvr>
                                      <p:tavLst>
                                        <p:tav tm="0">
                                          <p:val>
                                            <p:strVal val="#ppt_h"/>
                                          </p:val>
                                        </p:tav>
                                        <p:tav tm="100000">
                                          <p:val>
                                            <p:strVal val="#ppt_h"/>
                                          </p:val>
                                        </p:tav>
                                      </p:tavLst>
                                    </p:anim>
                                    <p:animEffect transition="in" filter="fade">
                                      <p:cBhvr>
                                        <p:cTn id="56" dur="1000"/>
                                        <p:tgtEl>
                                          <p:spTgt spid="2239542"/>
                                        </p:tgtEl>
                                      </p:cBhvr>
                                    </p:animEffect>
                                  </p:childTnLst>
                                </p:cTn>
                              </p:par>
                            </p:childTnLst>
                          </p:cTn>
                        </p:par>
                        <p:par>
                          <p:cTn id="57" fill="hold" nodeType="afterGroup">
                            <p:stCondLst>
                              <p:cond delay="1000"/>
                            </p:stCondLst>
                            <p:childTnLst>
                              <p:par>
                                <p:cTn id="58" presetID="55" presetClass="entr" presetSubtype="0" fill="hold" nodeType="afterEffect">
                                  <p:stCondLst>
                                    <p:cond delay="0"/>
                                  </p:stCondLst>
                                  <p:childTnLst>
                                    <p:set>
                                      <p:cBhvr>
                                        <p:cTn id="59" dur="1" fill="hold">
                                          <p:stCondLst>
                                            <p:cond delay="0"/>
                                          </p:stCondLst>
                                        </p:cTn>
                                        <p:tgtEl>
                                          <p:spTgt spid="2239585"/>
                                        </p:tgtEl>
                                        <p:attrNameLst>
                                          <p:attrName>style.visibility</p:attrName>
                                        </p:attrNameLst>
                                      </p:cBhvr>
                                      <p:to>
                                        <p:strVal val="visible"/>
                                      </p:to>
                                    </p:set>
                                    <p:anim calcmode="lin" valueType="num">
                                      <p:cBhvr>
                                        <p:cTn id="60" dur="1000" fill="hold"/>
                                        <p:tgtEl>
                                          <p:spTgt spid="2239585"/>
                                        </p:tgtEl>
                                        <p:attrNameLst>
                                          <p:attrName>ppt_w</p:attrName>
                                        </p:attrNameLst>
                                      </p:cBhvr>
                                      <p:tavLst>
                                        <p:tav tm="0">
                                          <p:val>
                                            <p:strVal val="#ppt_w*0.70"/>
                                          </p:val>
                                        </p:tav>
                                        <p:tav tm="100000">
                                          <p:val>
                                            <p:strVal val="#ppt_w"/>
                                          </p:val>
                                        </p:tav>
                                      </p:tavLst>
                                    </p:anim>
                                    <p:anim calcmode="lin" valueType="num">
                                      <p:cBhvr>
                                        <p:cTn id="61" dur="1000" fill="hold"/>
                                        <p:tgtEl>
                                          <p:spTgt spid="2239585"/>
                                        </p:tgtEl>
                                        <p:attrNameLst>
                                          <p:attrName>ppt_h</p:attrName>
                                        </p:attrNameLst>
                                      </p:cBhvr>
                                      <p:tavLst>
                                        <p:tav tm="0">
                                          <p:val>
                                            <p:strVal val="#ppt_h"/>
                                          </p:val>
                                        </p:tav>
                                        <p:tav tm="100000">
                                          <p:val>
                                            <p:strVal val="#ppt_h"/>
                                          </p:val>
                                        </p:tav>
                                      </p:tavLst>
                                    </p:anim>
                                    <p:animEffect transition="in" filter="fade">
                                      <p:cBhvr>
                                        <p:cTn id="62" dur="1000"/>
                                        <p:tgtEl>
                                          <p:spTgt spid="2239585"/>
                                        </p:tgtEl>
                                      </p:cBhvr>
                                    </p:animEffect>
                                  </p:childTnLst>
                                </p:cTn>
                              </p:par>
                            </p:childTnLst>
                          </p:cTn>
                        </p:par>
                        <p:par>
                          <p:cTn id="63" fill="hold" nodeType="afterGroup">
                            <p:stCondLst>
                              <p:cond delay="2000"/>
                            </p:stCondLst>
                            <p:childTnLst>
                              <p:par>
                                <p:cTn id="64" presetID="17" presetClass="entr" presetSubtype="10" fill="hold" grpId="0" nodeType="afterEffect">
                                  <p:stCondLst>
                                    <p:cond delay="0"/>
                                  </p:stCondLst>
                                  <p:childTnLst>
                                    <p:set>
                                      <p:cBhvr>
                                        <p:cTn id="65" dur="1" fill="hold">
                                          <p:stCondLst>
                                            <p:cond delay="0"/>
                                          </p:stCondLst>
                                        </p:cTn>
                                        <p:tgtEl>
                                          <p:spTgt spid="2239589"/>
                                        </p:tgtEl>
                                        <p:attrNameLst>
                                          <p:attrName>style.visibility</p:attrName>
                                        </p:attrNameLst>
                                      </p:cBhvr>
                                      <p:to>
                                        <p:strVal val="visible"/>
                                      </p:to>
                                    </p:set>
                                    <p:anim calcmode="lin" valueType="num">
                                      <p:cBhvr>
                                        <p:cTn id="66" dur="500" fill="hold"/>
                                        <p:tgtEl>
                                          <p:spTgt spid="2239589"/>
                                        </p:tgtEl>
                                        <p:attrNameLst>
                                          <p:attrName>ppt_w</p:attrName>
                                        </p:attrNameLst>
                                      </p:cBhvr>
                                      <p:tavLst>
                                        <p:tav tm="0">
                                          <p:val>
                                            <p:fltVal val="0"/>
                                          </p:val>
                                        </p:tav>
                                        <p:tav tm="100000">
                                          <p:val>
                                            <p:strVal val="#ppt_w"/>
                                          </p:val>
                                        </p:tav>
                                      </p:tavLst>
                                    </p:anim>
                                    <p:anim calcmode="lin" valueType="num">
                                      <p:cBhvr>
                                        <p:cTn id="67" dur="500" fill="hold"/>
                                        <p:tgtEl>
                                          <p:spTgt spid="223958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9491" grpId="0" build="p"/>
      <p:bldP spid="2239541" grpId="0"/>
      <p:bldP spid="2239589" grpId="0"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 name="幻灯片编号占位符 5"/>
          <p:cNvSpPr>
            <a:spLocks noGrp="1"/>
          </p:cNvSpPr>
          <p:nvPr>
            <p:ph type="sldNum" sz="quarter" idx="12"/>
          </p:nvPr>
        </p:nvSpPr>
        <p:spPr/>
        <p:txBody>
          <a:bodyPr/>
          <a:lstStyle/>
          <a:p>
            <a:pPr>
              <a:defRPr/>
            </a:pPr>
            <a:fld id="{C12875ED-17F0-0A4D-9292-4CB712256857}" type="slidenum">
              <a:rPr lang="en-US" altLang="zh-CN"/>
              <a:t>130</a:t>
            </a:fld>
            <a:endParaRPr lang="en-US" altLang="zh-CN"/>
          </a:p>
        </p:txBody>
      </p:sp>
      <p:sp>
        <p:nvSpPr>
          <p:cNvPr id="2470914" name="Rectangle 2"/>
          <p:cNvSpPr>
            <a:spLocks noGrp="1" noChangeArrowheads="1"/>
          </p:cNvSpPr>
          <p:nvPr>
            <p:ph type="body" idx="1"/>
          </p:nvPr>
        </p:nvSpPr>
        <p:spPr>
          <a:xfrm>
            <a:off x="250825" y="692696"/>
            <a:ext cx="8686800" cy="5838279"/>
          </a:xfrm>
        </p:spPr>
        <p:txBody>
          <a:bodyPr/>
          <a:lstStyle/>
          <a:p>
            <a:pPr>
              <a:buFontTx/>
              <a:buNone/>
              <a:defRPr/>
            </a:pPr>
            <a:r>
              <a:rPr lang="zh-CN" altLang="en-US" b="0" dirty="0">
                <a:solidFill>
                  <a:srgbClr val="FF3300"/>
                </a:solidFill>
              </a:rPr>
              <a:t>二、客户关系管理的概念</a:t>
            </a:r>
            <a:endParaRPr lang="en-US" altLang="zh-CN" b="0" dirty="0">
              <a:solidFill>
                <a:srgbClr val="FF3300"/>
              </a:solidFill>
            </a:endParaRPr>
          </a:p>
          <a:p>
            <a:pPr>
              <a:defRPr/>
            </a:pPr>
            <a:r>
              <a:rPr lang="zh-CN" altLang="en-US" sz="2400" b="0" dirty="0">
                <a:latin typeface="黑体" panose="02010609060101010101" charset="-122"/>
              </a:rPr>
              <a:t>客户资产和服务成本</a:t>
            </a:r>
            <a:r>
              <a:rPr lang="en-US" altLang="zh-CN" sz="2400" dirty="0">
                <a:latin typeface="黑体" panose="02010609060101010101" charset="-122"/>
              </a:rPr>
              <a:t> </a:t>
            </a:r>
          </a:p>
          <a:p>
            <a:pPr algn="ctr">
              <a:buFontTx/>
              <a:buNone/>
              <a:defRPr/>
            </a:pPr>
            <a:endParaRPr lang="zh-CN" altLang="en-US" sz="1600" b="0" dirty="0">
              <a:latin typeface="黑体" panose="02010609060101010101" charset="-122"/>
            </a:endParaRPr>
          </a:p>
        </p:txBody>
      </p:sp>
      <p:sp>
        <p:nvSpPr>
          <p:cNvPr id="2470915" name="Rectangle 3"/>
          <p:cNvSpPr>
            <a:spLocks noGrp="1" noChangeArrowheads="1"/>
          </p:cNvSpPr>
          <p:nvPr>
            <p:ph type="title"/>
          </p:nvPr>
        </p:nvSpPr>
        <p:spPr/>
        <p:txBody>
          <a:bodyPr/>
          <a:lstStyle/>
          <a:p>
            <a:pPr>
              <a:defRPr/>
            </a:pPr>
            <a:r>
              <a:rPr lang="zh-CN" altLang="en-US" dirty="0"/>
              <a:t>第五节</a:t>
            </a:r>
            <a:r>
              <a:rPr lang="en-US" altLang="zh-CN" dirty="0"/>
              <a:t>  </a:t>
            </a:r>
            <a:r>
              <a:rPr lang="zh-CN" altLang="en-US" dirty="0">
                <a:sym typeface="+mn-ea"/>
              </a:rPr>
              <a:t>分销链客户关系管理</a:t>
            </a:r>
            <a:endParaRPr lang="zh-CN" altLang="en-US" dirty="0"/>
          </a:p>
        </p:txBody>
      </p:sp>
      <p:grpSp>
        <p:nvGrpSpPr>
          <p:cNvPr id="2470916" name="Group 4"/>
          <p:cNvGrpSpPr/>
          <p:nvPr/>
        </p:nvGrpSpPr>
        <p:grpSpPr bwMode="auto">
          <a:xfrm>
            <a:off x="251778" y="1844829"/>
            <a:ext cx="4500562" cy="3241675"/>
            <a:chOff x="249" y="1433"/>
            <a:chExt cx="2835" cy="2042"/>
          </a:xfrm>
        </p:grpSpPr>
        <p:sp>
          <p:nvSpPr>
            <p:cNvPr id="166929" name="Text Box 5"/>
            <p:cNvSpPr txBox="1">
              <a:spLocks noChangeArrowheads="1"/>
            </p:cNvSpPr>
            <p:nvPr/>
          </p:nvSpPr>
          <p:spPr bwMode="auto">
            <a:xfrm>
              <a:off x="476" y="2060"/>
              <a:ext cx="2023" cy="871"/>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gn="l"/>
              <a:r>
                <a:rPr sz="1800" noProof="1">
                  <a:solidFill>
                    <a:srgbClr val="000000"/>
                  </a:solidFill>
                </a:rPr>
                <a:t>高</a:t>
              </a:r>
              <a:r>
                <a:rPr altLang="zh-CN" sz="1800" noProof="1">
                  <a:solidFill>
                    <a:srgbClr val="000000"/>
                  </a:solidFill>
                </a:rPr>
                <a:t>	</a:t>
              </a:r>
              <a:r>
                <a:rPr sz="1800" b="1" noProof="1">
                  <a:solidFill>
                    <a:srgbClr val="000000"/>
                  </a:solidFill>
                </a:rPr>
                <a:t>风险型顾客</a:t>
              </a:r>
              <a:r>
                <a:rPr altLang="zh-CN" sz="1800" b="1" noProof="1">
                  <a:solidFill>
                    <a:srgbClr val="000000"/>
                  </a:solidFill>
                </a:rPr>
                <a:t>	</a:t>
              </a:r>
              <a:r>
                <a:rPr sz="1800" b="1" noProof="1">
                  <a:solidFill>
                    <a:srgbClr val="000000"/>
                  </a:solidFill>
                </a:rPr>
                <a:t>上等型客户</a:t>
              </a:r>
              <a:endParaRPr lang="en-US" altLang="zh-CN" sz="1800" b="1">
                <a:solidFill>
                  <a:srgbClr val="000000"/>
                </a:solidFill>
              </a:endParaRPr>
            </a:p>
            <a:p>
              <a:r>
                <a:rPr lang="zh-CN" altLang="en-US" sz="1800">
                  <a:solidFill>
                    <a:srgbClr val="000000"/>
                  </a:solidFill>
                </a:rPr>
                <a:t>开拓期</a:t>
              </a:r>
              <a:r>
                <a:rPr lang="en-US" altLang="zh-CN" sz="1800">
                  <a:solidFill>
                    <a:srgbClr val="000000"/>
                  </a:solidFill>
                </a:rPr>
                <a:t>              </a:t>
              </a:r>
              <a:r>
                <a:rPr lang="zh-CN" altLang="en-US" sz="1800">
                  <a:solidFill>
                    <a:srgbClr val="000000"/>
                  </a:solidFill>
                </a:rPr>
                <a:t>成长期</a:t>
              </a:r>
              <a:endParaRPr lang="en-US" altLang="zh-CN" sz="1800">
                <a:solidFill>
                  <a:srgbClr val="000000"/>
                </a:solidFill>
              </a:endParaRPr>
            </a:p>
            <a:p>
              <a:pPr algn="l"/>
              <a:endParaRPr lang="en-US" altLang="zh-CN" sz="1800">
                <a:solidFill>
                  <a:srgbClr val="000000"/>
                </a:solidFill>
              </a:endParaRPr>
            </a:p>
            <a:p>
              <a:pPr algn="l"/>
              <a:r>
                <a:rPr sz="1800" noProof="1">
                  <a:solidFill>
                    <a:srgbClr val="000000"/>
                  </a:solidFill>
                </a:rPr>
                <a:t>低</a:t>
              </a:r>
              <a:r>
                <a:rPr altLang="zh-CN" sz="1800" noProof="1">
                  <a:solidFill>
                    <a:srgbClr val="000000"/>
                  </a:solidFill>
                </a:rPr>
                <a:t>	</a:t>
              </a:r>
              <a:r>
                <a:rPr sz="1800" b="1" noProof="1">
                  <a:solidFill>
                    <a:srgbClr val="000000"/>
                  </a:solidFill>
                </a:rPr>
                <a:t>交易型客户</a:t>
              </a:r>
              <a:r>
                <a:rPr altLang="zh-CN" sz="1800" b="1" noProof="1">
                  <a:solidFill>
                    <a:srgbClr val="000000"/>
                  </a:solidFill>
                </a:rPr>
                <a:t>	</a:t>
              </a:r>
              <a:r>
                <a:rPr sz="1800" b="1" noProof="1">
                  <a:solidFill>
                    <a:srgbClr val="000000"/>
                  </a:solidFill>
                </a:rPr>
                <a:t>金牌型客户</a:t>
              </a:r>
              <a:endParaRPr lang="en-US" altLang="zh-CN" sz="1800" b="1">
                <a:solidFill>
                  <a:srgbClr val="000000"/>
                </a:solidFill>
              </a:endParaRPr>
            </a:p>
            <a:p>
              <a:r>
                <a:rPr lang="zh-CN" altLang="en-US" sz="1800">
                  <a:solidFill>
                    <a:srgbClr val="000000"/>
                  </a:solidFill>
                </a:rPr>
                <a:t>衰退期</a:t>
              </a:r>
              <a:r>
                <a:rPr lang="en-US" altLang="zh-CN" sz="1800">
                  <a:solidFill>
                    <a:srgbClr val="000000"/>
                  </a:solidFill>
                </a:rPr>
                <a:t>              </a:t>
              </a:r>
              <a:r>
                <a:rPr lang="zh-CN" altLang="en-US" sz="1800">
                  <a:solidFill>
                    <a:srgbClr val="000000"/>
                  </a:solidFill>
                </a:rPr>
                <a:t>成熟期</a:t>
              </a:r>
              <a:endParaRPr lang="zh-CN" altLang="en-US" sz="1800">
                <a:ea typeface="黑体" panose="02010609060101010101" charset="-122"/>
                <a:cs typeface="黑体" panose="02010609060101010101" charset="-122"/>
              </a:endParaRPr>
            </a:p>
          </p:txBody>
        </p:sp>
        <p:sp>
          <p:nvSpPr>
            <p:cNvPr id="166930" name="Line 6"/>
            <p:cNvSpPr>
              <a:spLocks noChangeShapeType="1"/>
            </p:cNvSpPr>
            <p:nvPr/>
          </p:nvSpPr>
          <p:spPr bwMode="auto">
            <a:xfrm>
              <a:off x="666" y="3068"/>
              <a:ext cx="1901" cy="17"/>
            </a:xfrm>
            <a:prstGeom prst="line">
              <a:avLst/>
            </a:prstGeom>
            <a:noFill/>
            <a:ln w="9525">
              <a:solidFill>
                <a:srgbClr val="000000"/>
              </a:solidFill>
              <a:round/>
              <a:tailEnd type="triangle" w="med" len="med"/>
            </a:ln>
          </p:spPr>
          <p:txBody>
            <a:bodyPr/>
            <a:lstStyle/>
            <a:p>
              <a:endParaRPr lang="zh-CN" altLang="en-US"/>
            </a:p>
          </p:txBody>
        </p:sp>
        <p:sp>
          <p:nvSpPr>
            <p:cNvPr id="166931" name="Line 7"/>
            <p:cNvSpPr>
              <a:spLocks noChangeShapeType="1"/>
            </p:cNvSpPr>
            <p:nvPr/>
          </p:nvSpPr>
          <p:spPr bwMode="auto">
            <a:xfrm flipV="1">
              <a:off x="649" y="1742"/>
              <a:ext cx="4" cy="1320"/>
            </a:xfrm>
            <a:prstGeom prst="line">
              <a:avLst/>
            </a:prstGeom>
            <a:noFill/>
            <a:ln w="9525">
              <a:solidFill>
                <a:srgbClr val="000000"/>
              </a:solidFill>
              <a:round/>
              <a:tailEnd type="triangle" w="med" len="med"/>
            </a:ln>
          </p:spPr>
          <p:txBody>
            <a:bodyPr/>
            <a:lstStyle/>
            <a:p>
              <a:endParaRPr lang="zh-CN" altLang="en-US"/>
            </a:p>
          </p:txBody>
        </p:sp>
        <p:sp>
          <p:nvSpPr>
            <p:cNvPr id="166932" name="Text Box 8"/>
            <p:cNvSpPr txBox="1">
              <a:spLocks noChangeArrowheads="1"/>
            </p:cNvSpPr>
            <p:nvPr/>
          </p:nvSpPr>
          <p:spPr bwMode="auto">
            <a:xfrm>
              <a:off x="2381" y="2989"/>
              <a:ext cx="703" cy="206"/>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spcBef>
                  <a:spcPct val="0"/>
                </a:spcBef>
              </a:pPr>
              <a:r>
                <a:rPr lang="en-US" altLang="zh-CN" sz="2000" b="1">
                  <a:ea typeface="黑体" panose="02010609060101010101" charset="-122"/>
                  <a:cs typeface="黑体" panose="02010609060101010101" charset="-122"/>
                </a:rPr>
                <a:t> </a:t>
              </a:r>
              <a:r>
                <a:rPr lang="zh-CN" altLang="en-US" sz="2000" b="1">
                  <a:ea typeface="黑体" panose="02010609060101010101" charset="-122"/>
                  <a:cs typeface="黑体" panose="02010609060101010101" charset="-122"/>
                </a:rPr>
                <a:t>客户</a:t>
              </a:r>
              <a:endParaRPr lang="en-US" altLang="zh-CN" sz="2000" b="1">
                <a:ea typeface="黑体" panose="02010609060101010101" charset="-122"/>
                <a:cs typeface="黑体" panose="02010609060101010101" charset="-122"/>
              </a:endParaRPr>
            </a:p>
            <a:p>
              <a:pPr>
                <a:lnSpc>
                  <a:spcPct val="80000"/>
                </a:lnSpc>
                <a:spcBef>
                  <a:spcPct val="0"/>
                </a:spcBef>
              </a:pPr>
              <a:r>
                <a:rPr lang="zh-CN" altLang="en-US" sz="2000" b="1">
                  <a:ea typeface="黑体" panose="02010609060101010101" charset="-122"/>
                  <a:cs typeface="黑体" panose="02010609060101010101" charset="-122"/>
                </a:rPr>
                <a:t>资产</a:t>
              </a:r>
            </a:p>
          </p:txBody>
        </p:sp>
        <p:sp>
          <p:nvSpPr>
            <p:cNvPr id="166933" name="Text Box 9"/>
            <p:cNvSpPr txBox="1">
              <a:spLocks noChangeArrowheads="1"/>
            </p:cNvSpPr>
            <p:nvPr/>
          </p:nvSpPr>
          <p:spPr bwMode="auto">
            <a:xfrm>
              <a:off x="249" y="1433"/>
              <a:ext cx="684" cy="206"/>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spcBef>
                  <a:spcPct val="0"/>
                </a:spcBef>
              </a:pPr>
              <a:r>
                <a:rPr lang="zh-CN" altLang="en-US" sz="2000" b="1">
                  <a:ea typeface="黑体" panose="02010609060101010101" charset="-122"/>
                  <a:cs typeface="黑体" panose="02010609060101010101" charset="-122"/>
                </a:rPr>
                <a:t>服务</a:t>
              </a:r>
              <a:endParaRPr lang="en-US" altLang="zh-CN" sz="2000" b="1">
                <a:ea typeface="黑体" panose="02010609060101010101" charset="-122"/>
                <a:cs typeface="黑体" panose="02010609060101010101" charset="-122"/>
              </a:endParaRPr>
            </a:p>
            <a:p>
              <a:pPr>
                <a:lnSpc>
                  <a:spcPct val="80000"/>
                </a:lnSpc>
                <a:spcBef>
                  <a:spcPct val="0"/>
                </a:spcBef>
              </a:pPr>
              <a:r>
                <a:rPr lang="zh-CN" altLang="en-US" sz="2000" b="1">
                  <a:ea typeface="黑体" panose="02010609060101010101" charset="-122"/>
                  <a:cs typeface="黑体" panose="02010609060101010101" charset="-122"/>
                </a:rPr>
                <a:t>成本</a:t>
              </a:r>
            </a:p>
          </p:txBody>
        </p:sp>
        <p:sp>
          <p:nvSpPr>
            <p:cNvPr id="2470922" name="Freeform 10"/>
            <p:cNvSpPr/>
            <p:nvPr/>
          </p:nvSpPr>
          <p:spPr bwMode="auto">
            <a:xfrm>
              <a:off x="657" y="1842"/>
              <a:ext cx="1785" cy="1249"/>
            </a:xfrm>
            <a:custGeom>
              <a:avLst/>
              <a:gdLst>
                <a:gd name="T0" fmla="*/ 0 w 1799"/>
                <a:gd name="T1" fmla="*/ 0 h 1366"/>
                <a:gd name="T2" fmla="*/ 1799 w 1799"/>
                <a:gd name="T3" fmla="*/ 6 h 1366"/>
                <a:gd name="T4" fmla="*/ 1799 w 1799"/>
                <a:gd name="T5" fmla="*/ 1366 h 1366"/>
              </a:gdLst>
              <a:ahLst/>
              <a:cxnLst>
                <a:cxn ang="0">
                  <a:pos x="T0" y="T1"/>
                </a:cxn>
                <a:cxn ang="0">
                  <a:pos x="T2" y="T3"/>
                </a:cxn>
                <a:cxn ang="0">
                  <a:pos x="T4" y="T5"/>
                </a:cxn>
              </a:cxnLst>
              <a:rect l="0" t="0" r="r" b="b"/>
              <a:pathLst>
                <a:path w="1799" h="1366">
                  <a:moveTo>
                    <a:pt x="0" y="0"/>
                  </a:moveTo>
                  <a:lnTo>
                    <a:pt x="1799" y="6"/>
                  </a:lnTo>
                  <a:lnTo>
                    <a:pt x="1799" y="1366"/>
                  </a:lnTo>
                </a:path>
              </a:pathLst>
            </a:custGeom>
            <a:noFill/>
            <a:ln w="9525" cap="flat" cmpd="sng">
              <a:solidFill>
                <a:srgbClr val="000000"/>
              </a:solidFill>
              <a:prstDash val="solid"/>
              <a:round/>
              <a:headEnd type="none" w="med" len="med"/>
              <a:tailEnd type="none" w="med" len="med"/>
            </a:ln>
            <a:effectLst/>
          </p:spPr>
          <p:txBody>
            <a:bodyPr lIns="18000" tIns="0" rIns="18000" bIns="0"/>
            <a:lstStyle/>
            <a:p>
              <a:pPr>
                <a:defRPr/>
              </a:pPr>
              <a:endParaRPr lang="zh-CN" altLang="en-US"/>
            </a:p>
          </p:txBody>
        </p:sp>
        <p:sp>
          <p:nvSpPr>
            <p:cNvPr id="2470923" name="Line 11"/>
            <p:cNvSpPr>
              <a:spLocks noChangeShapeType="1"/>
            </p:cNvSpPr>
            <p:nvPr/>
          </p:nvSpPr>
          <p:spPr bwMode="auto">
            <a:xfrm>
              <a:off x="657" y="2478"/>
              <a:ext cx="1769" cy="0"/>
            </a:xfrm>
            <a:prstGeom prst="line">
              <a:avLst/>
            </a:prstGeom>
            <a:noFill/>
            <a:ln w="9525">
              <a:solidFill>
                <a:srgbClr val="000000"/>
              </a:solidFill>
              <a:round/>
            </a:ln>
            <a:effectLst/>
          </p:spPr>
          <p:txBody>
            <a:bodyPr lIns="18000" tIns="0" rIns="18000" bIns="0"/>
            <a:lstStyle/>
            <a:p>
              <a:pPr>
                <a:defRPr/>
              </a:pPr>
              <a:endParaRPr lang="zh-CN" altLang="en-US"/>
            </a:p>
          </p:txBody>
        </p:sp>
        <p:sp>
          <p:nvSpPr>
            <p:cNvPr id="2470924" name="Line 12"/>
            <p:cNvSpPr>
              <a:spLocks noChangeShapeType="1"/>
            </p:cNvSpPr>
            <p:nvPr/>
          </p:nvSpPr>
          <p:spPr bwMode="auto">
            <a:xfrm>
              <a:off x="1565" y="1888"/>
              <a:ext cx="0" cy="1179"/>
            </a:xfrm>
            <a:prstGeom prst="line">
              <a:avLst/>
            </a:prstGeom>
            <a:noFill/>
            <a:ln w="9525">
              <a:solidFill>
                <a:srgbClr val="000000"/>
              </a:solidFill>
              <a:round/>
            </a:ln>
            <a:effectLst/>
          </p:spPr>
          <p:txBody>
            <a:bodyPr lIns="18000" tIns="0" rIns="18000" bIns="0"/>
            <a:lstStyle/>
            <a:p>
              <a:pPr>
                <a:defRPr/>
              </a:pPr>
              <a:endParaRPr lang="zh-CN" altLang="en-US"/>
            </a:p>
          </p:txBody>
        </p:sp>
        <p:sp>
          <p:nvSpPr>
            <p:cNvPr id="166937" name="Text Box 13"/>
            <p:cNvSpPr txBox="1">
              <a:spLocks noChangeArrowheads="1"/>
            </p:cNvSpPr>
            <p:nvPr/>
          </p:nvSpPr>
          <p:spPr bwMode="auto">
            <a:xfrm>
              <a:off x="838" y="3158"/>
              <a:ext cx="1543" cy="317"/>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gn="l"/>
              <a:r>
                <a:rPr sz="1800" noProof="1">
                  <a:solidFill>
                    <a:srgbClr val="000000"/>
                  </a:solidFill>
                </a:rPr>
                <a:t>小</a:t>
              </a:r>
              <a:r>
                <a:rPr lang="en-US" altLang="zh-CN" sz="1800">
                  <a:solidFill>
                    <a:srgbClr val="000000"/>
                  </a:solidFill>
                </a:rPr>
                <a:t>                           </a:t>
              </a:r>
              <a:r>
                <a:rPr sz="1800" noProof="1">
                  <a:solidFill>
                    <a:srgbClr val="000000"/>
                  </a:solidFill>
                </a:rPr>
                <a:t>大</a:t>
              </a:r>
              <a:endParaRPr lang="zh-CN" altLang="en-US" sz="1800" b="1">
                <a:ea typeface="黑体" panose="02010609060101010101" charset="-122"/>
                <a:cs typeface="黑体" panose="02010609060101010101" charset="-122"/>
              </a:endParaRPr>
            </a:p>
          </p:txBody>
        </p:sp>
      </p:grpSp>
      <p:sp>
        <p:nvSpPr>
          <p:cNvPr id="2470926" name="Rectangle 14"/>
          <p:cNvSpPr>
            <a:spLocks noChangeArrowheads="1"/>
          </p:cNvSpPr>
          <p:nvPr/>
        </p:nvSpPr>
        <p:spPr bwMode="auto">
          <a:xfrm>
            <a:off x="4429443" y="1196494"/>
            <a:ext cx="3313112" cy="647700"/>
          </a:xfrm>
          <a:prstGeom prst="rect">
            <a:avLst/>
          </a:prstGeom>
          <a:noFill/>
          <a:ln>
            <a:noFill/>
          </a:ln>
          <a:effectLst/>
        </p:spPr>
        <p:txBody>
          <a:bodyPr/>
          <a:lstStyle/>
          <a:p>
            <a:pPr marL="342900" indent="-342900" algn="l">
              <a:lnSpc>
                <a:spcPct val="100000"/>
              </a:lnSpc>
              <a:buClr>
                <a:srgbClr val="FF0000"/>
              </a:buClr>
              <a:buFontTx/>
              <a:buChar char="•"/>
              <a:defRPr/>
            </a:pPr>
            <a:r>
              <a:rPr lang="zh-CN" altLang="en-US" sz="2400">
                <a:latin typeface="黑体" panose="02010609060101010101" charset="-122"/>
                <a:ea typeface="黑体" panose="02010609060101010101" charset="-122"/>
                <a:cs typeface="黑体" panose="02010609060101010101" charset="-122"/>
              </a:rPr>
              <a:t>客户资产和合作程度</a:t>
            </a:r>
          </a:p>
        </p:txBody>
      </p:sp>
      <p:grpSp>
        <p:nvGrpSpPr>
          <p:cNvPr id="2470927" name="Group 15"/>
          <p:cNvGrpSpPr/>
          <p:nvPr/>
        </p:nvGrpSpPr>
        <p:grpSpPr bwMode="auto">
          <a:xfrm>
            <a:off x="4672013" y="1525424"/>
            <a:ext cx="4148137" cy="3489325"/>
            <a:chOff x="2943" y="1277"/>
            <a:chExt cx="2613" cy="2198"/>
          </a:xfrm>
        </p:grpSpPr>
        <p:sp>
          <p:nvSpPr>
            <p:cNvPr id="166919" name="Text Box 16"/>
            <p:cNvSpPr txBox="1">
              <a:spLocks noChangeArrowheads="1"/>
            </p:cNvSpPr>
            <p:nvPr/>
          </p:nvSpPr>
          <p:spPr bwMode="auto">
            <a:xfrm>
              <a:off x="4893" y="3000"/>
              <a:ext cx="663" cy="409"/>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spcBef>
                  <a:spcPct val="0"/>
                </a:spcBef>
              </a:pPr>
              <a:r>
                <a:rPr lang="zh-CN" altLang="en-US" sz="2000" b="1">
                  <a:ea typeface="黑体" panose="02010609060101010101" charset="-122"/>
                  <a:cs typeface="黑体" panose="02010609060101010101" charset="-122"/>
                </a:rPr>
                <a:t>客户</a:t>
              </a:r>
              <a:endParaRPr lang="en-US" altLang="zh-CN" sz="2000" b="1">
                <a:ea typeface="黑体" panose="02010609060101010101" charset="-122"/>
                <a:cs typeface="黑体" panose="02010609060101010101" charset="-122"/>
              </a:endParaRPr>
            </a:p>
            <a:p>
              <a:pPr>
                <a:lnSpc>
                  <a:spcPct val="80000"/>
                </a:lnSpc>
                <a:spcBef>
                  <a:spcPct val="0"/>
                </a:spcBef>
              </a:pPr>
              <a:r>
                <a:rPr lang="zh-CN" altLang="en-US" sz="2000" b="1">
                  <a:ea typeface="黑体" panose="02010609060101010101" charset="-122"/>
                  <a:cs typeface="黑体" panose="02010609060101010101" charset="-122"/>
                </a:rPr>
                <a:t>资产</a:t>
              </a:r>
            </a:p>
          </p:txBody>
        </p:sp>
        <p:grpSp>
          <p:nvGrpSpPr>
            <p:cNvPr id="166920" name="Group 17"/>
            <p:cNvGrpSpPr/>
            <p:nvPr/>
          </p:nvGrpSpPr>
          <p:grpSpPr bwMode="auto">
            <a:xfrm>
              <a:off x="2943" y="1277"/>
              <a:ext cx="2086" cy="2198"/>
              <a:chOff x="431" y="1253"/>
              <a:chExt cx="2086" cy="2198"/>
            </a:xfrm>
          </p:grpSpPr>
          <p:sp>
            <p:nvSpPr>
              <p:cNvPr id="166921" name="Text Box 18"/>
              <p:cNvSpPr txBox="1">
                <a:spLocks noChangeArrowheads="1"/>
              </p:cNvSpPr>
              <p:nvPr/>
            </p:nvSpPr>
            <p:spPr bwMode="auto">
              <a:xfrm>
                <a:off x="431" y="2069"/>
                <a:ext cx="2028" cy="925"/>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gn="l"/>
                <a:r>
                  <a:rPr sz="1800" noProof="1">
                    <a:solidFill>
                      <a:srgbClr val="000000"/>
                    </a:solidFill>
                  </a:rPr>
                  <a:t>高</a:t>
                </a:r>
                <a:r>
                  <a:rPr altLang="zh-CN" sz="1800" noProof="1">
                    <a:solidFill>
                      <a:srgbClr val="000000"/>
                    </a:solidFill>
                  </a:rPr>
                  <a:t>	</a:t>
                </a:r>
                <a:r>
                  <a:rPr lang="en-US" altLang="zh-CN" sz="1800" dirty="0">
                    <a:solidFill>
                      <a:srgbClr val="000000"/>
                    </a:solidFill>
                  </a:rPr>
                  <a:t>  </a:t>
                </a:r>
                <a:r>
                  <a:rPr sz="1800" b="1" noProof="1">
                    <a:solidFill>
                      <a:srgbClr val="000000"/>
                    </a:solidFill>
                  </a:rPr>
                  <a:t>致命诱惑客户</a:t>
                </a:r>
                <a:r>
                  <a:rPr lang="en-US" altLang="zh-CN" sz="1800" b="1" dirty="0">
                    <a:solidFill>
                      <a:srgbClr val="000000"/>
                    </a:solidFill>
                  </a:rPr>
                  <a:t>     </a:t>
                </a:r>
                <a:r>
                  <a:rPr sz="1800" b="1" noProof="1">
                    <a:solidFill>
                      <a:srgbClr val="000000"/>
                    </a:solidFill>
                  </a:rPr>
                  <a:t>关键客户</a:t>
                </a:r>
                <a:endParaRPr lang="en-US" altLang="zh-CN" sz="1800" b="1" dirty="0">
                  <a:solidFill>
                    <a:srgbClr val="000000"/>
                  </a:solidFill>
                </a:endParaRPr>
              </a:p>
              <a:p>
                <a:r>
                  <a:rPr lang="en-US" altLang="zh-CN" sz="1800" dirty="0">
                    <a:solidFill>
                      <a:srgbClr val="000000"/>
                    </a:solidFill>
                  </a:rPr>
                  <a:t>      </a:t>
                </a:r>
                <a:r>
                  <a:rPr lang="zh-CN" altLang="en-US" sz="1800" dirty="0">
                    <a:solidFill>
                      <a:srgbClr val="000000"/>
                    </a:solidFill>
                  </a:rPr>
                  <a:t>合作风险大</a:t>
                </a:r>
                <a:r>
                  <a:rPr lang="en-US" altLang="zh-CN" sz="1800" dirty="0">
                    <a:solidFill>
                      <a:srgbClr val="000000"/>
                    </a:solidFill>
                  </a:rPr>
                  <a:t>       </a:t>
                </a:r>
                <a:r>
                  <a:rPr lang="zh-CN" altLang="en-US" sz="1800" dirty="0">
                    <a:solidFill>
                      <a:srgbClr val="000000"/>
                    </a:solidFill>
                  </a:rPr>
                  <a:t>目标客户</a:t>
                </a:r>
                <a:endParaRPr lang="en-US" altLang="zh-CN" sz="1800" dirty="0">
                  <a:solidFill>
                    <a:srgbClr val="000000"/>
                  </a:solidFill>
                </a:endParaRPr>
              </a:p>
              <a:p>
                <a:pPr algn="l"/>
                <a:r>
                  <a:rPr altLang="zh-CN" sz="1800" noProof="1">
                    <a:solidFill>
                      <a:srgbClr val="000000"/>
                    </a:solidFill>
                  </a:rPr>
                  <a:t>	</a:t>
                </a:r>
                <a:endParaRPr lang="en-US" altLang="zh-CN" sz="1800" dirty="0"/>
              </a:p>
              <a:p>
                <a:pPr algn="l"/>
                <a:r>
                  <a:rPr sz="1800" noProof="1">
                    <a:solidFill>
                      <a:srgbClr val="000000"/>
                    </a:solidFill>
                  </a:rPr>
                  <a:t>低</a:t>
                </a:r>
                <a:r>
                  <a:rPr altLang="zh-CN" sz="1800" noProof="1">
                    <a:solidFill>
                      <a:srgbClr val="000000"/>
                    </a:solidFill>
                  </a:rPr>
                  <a:t>	</a:t>
                </a:r>
                <a:r>
                  <a:rPr lang="en-US" altLang="zh-CN" sz="1800" dirty="0">
                    <a:solidFill>
                      <a:srgbClr val="000000"/>
                    </a:solidFill>
                  </a:rPr>
                  <a:t>  </a:t>
                </a:r>
                <a:r>
                  <a:rPr sz="1800" b="1" noProof="1">
                    <a:solidFill>
                      <a:srgbClr val="000000"/>
                    </a:solidFill>
                  </a:rPr>
                  <a:t>幽灵客户</a:t>
                </a:r>
                <a:r>
                  <a:rPr lang="en-US" altLang="zh-CN" sz="1800" b="1" dirty="0">
                    <a:solidFill>
                      <a:srgbClr val="000000"/>
                    </a:solidFill>
                  </a:rPr>
                  <a:t>             </a:t>
                </a:r>
                <a:r>
                  <a:rPr sz="1800" b="1" noProof="1">
                    <a:solidFill>
                      <a:srgbClr val="000000"/>
                    </a:solidFill>
                  </a:rPr>
                  <a:t>奇异客户</a:t>
                </a:r>
                <a:endParaRPr lang="en-US" altLang="zh-CN" sz="1800" b="1" dirty="0">
                  <a:solidFill>
                    <a:srgbClr val="000000"/>
                  </a:solidFill>
                </a:endParaRPr>
              </a:p>
              <a:p>
                <a:r>
                  <a:rPr lang="en-US" altLang="zh-CN" sz="1800" dirty="0">
                    <a:solidFill>
                      <a:srgbClr val="000000"/>
                    </a:solidFill>
                  </a:rPr>
                  <a:t>    </a:t>
                </a:r>
                <a:r>
                  <a:rPr lang="zh-CN" altLang="en-US" sz="1800" dirty="0">
                    <a:solidFill>
                      <a:srgbClr val="000000"/>
                    </a:solidFill>
                  </a:rPr>
                  <a:t>低值</a:t>
                </a:r>
                <a:r>
                  <a:rPr lang="en-US" altLang="zh-CN" sz="1800" dirty="0">
                    <a:solidFill>
                      <a:srgbClr val="000000"/>
                    </a:solidFill>
                  </a:rPr>
                  <a:t>-</a:t>
                </a:r>
                <a:r>
                  <a:rPr lang="zh-CN" altLang="en-US" sz="1800" dirty="0">
                    <a:solidFill>
                      <a:srgbClr val="000000"/>
                    </a:solidFill>
                  </a:rPr>
                  <a:t>交易关系</a:t>
                </a:r>
                <a:r>
                  <a:rPr lang="en-US" altLang="zh-CN" sz="1800" dirty="0">
                    <a:solidFill>
                      <a:srgbClr val="000000"/>
                    </a:solidFill>
                  </a:rPr>
                  <a:t>     </a:t>
                </a:r>
                <a:r>
                  <a:rPr lang="zh-CN" altLang="en-US" sz="1800" dirty="0">
                    <a:solidFill>
                      <a:srgbClr val="000000"/>
                    </a:solidFill>
                  </a:rPr>
                  <a:t>不愿合作</a:t>
                </a:r>
                <a:endParaRPr lang="zh-CN" altLang="en-US" sz="1800" dirty="0">
                  <a:ea typeface="黑体" panose="02010609060101010101" charset="-122"/>
                  <a:cs typeface="黑体" panose="02010609060101010101" charset="-122"/>
                </a:endParaRPr>
              </a:p>
            </p:txBody>
          </p:sp>
          <p:sp>
            <p:nvSpPr>
              <p:cNvPr id="166922" name="Line 19"/>
              <p:cNvSpPr>
                <a:spLocks noChangeShapeType="1"/>
              </p:cNvSpPr>
              <p:nvPr/>
            </p:nvSpPr>
            <p:spPr bwMode="auto">
              <a:xfrm>
                <a:off x="629" y="3089"/>
                <a:ext cx="1888" cy="0"/>
              </a:xfrm>
              <a:prstGeom prst="line">
                <a:avLst/>
              </a:prstGeom>
              <a:noFill/>
              <a:ln w="9525">
                <a:solidFill>
                  <a:srgbClr val="000000"/>
                </a:solidFill>
                <a:round/>
                <a:tailEnd type="triangle" w="med" len="med"/>
              </a:ln>
            </p:spPr>
            <p:txBody>
              <a:bodyPr/>
              <a:lstStyle/>
              <a:p>
                <a:endParaRPr lang="zh-CN" altLang="en-US"/>
              </a:p>
            </p:txBody>
          </p:sp>
          <p:sp>
            <p:nvSpPr>
              <p:cNvPr id="166923" name="Line 20"/>
              <p:cNvSpPr>
                <a:spLocks noChangeShapeType="1"/>
              </p:cNvSpPr>
              <p:nvPr/>
            </p:nvSpPr>
            <p:spPr bwMode="auto">
              <a:xfrm flipV="1">
                <a:off x="640" y="1760"/>
                <a:ext cx="0" cy="1329"/>
              </a:xfrm>
              <a:prstGeom prst="line">
                <a:avLst/>
              </a:prstGeom>
              <a:noFill/>
              <a:ln w="9525">
                <a:solidFill>
                  <a:srgbClr val="000000"/>
                </a:solidFill>
                <a:round/>
                <a:tailEnd type="triangle" w="med" len="med"/>
              </a:ln>
            </p:spPr>
            <p:txBody>
              <a:bodyPr/>
              <a:lstStyle/>
              <a:p>
                <a:endParaRPr lang="zh-CN" altLang="en-US"/>
              </a:p>
            </p:txBody>
          </p:sp>
          <p:sp>
            <p:nvSpPr>
              <p:cNvPr id="166924" name="Text Box 21"/>
              <p:cNvSpPr txBox="1">
                <a:spLocks noChangeArrowheads="1"/>
              </p:cNvSpPr>
              <p:nvPr/>
            </p:nvSpPr>
            <p:spPr bwMode="auto">
              <a:xfrm>
                <a:off x="448" y="1253"/>
                <a:ext cx="391" cy="408"/>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nSpc>
                    <a:spcPct val="80000"/>
                  </a:lnSpc>
                  <a:spcBef>
                    <a:spcPct val="0"/>
                  </a:spcBef>
                </a:pPr>
                <a:endParaRPr lang="en-US" altLang="zh-CN" sz="2000" b="1">
                  <a:ea typeface="黑体" panose="02010609060101010101" charset="-122"/>
                  <a:cs typeface="黑体" panose="02010609060101010101" charset="-122"/>
                </a:endParaRPr>
              </a:p>
              <a:p>
                <a:pPr>
                  <a:lnSpc>
                    <a:spcPct val="80000"/>
                  </a:lnSpc>
                  <a:spcBef>
                    <a:spcPct val="0"/>
                  </a:spcBef>
                </a:pPr>
                <a:r>
                  <a:rPr lang="zh-CN" altLang="en-US" sz="2000" b="1">
                    <a:ea typeface="黑体" panose="02010609060101010101" charset="-122"/>
                    <a:cs typeface="黑体" panose="02010609060101010101" charset="-122"/>
                  </a:rPr>
                  <a:t>合作</a:t>
                </a:r>
                <a:endParaRPr lang="en-US" altLang="zh-CN" sz="2000" b="1">
                  <a:ea typeface="黑体" panose="02010609060101010101" charset="-122"/>
                  <a:cs typeface="黑体" panose="02010609060101010101" charset="-122"/>
                </a:endParaRPr>
              </a:p>
              <a:p>
                <a:pPr>
                  <a:lnSpc>
                    <a:spcPct val="80000"/>
                  </a:lnSpc>
                  <a:spcBef>
                    <a:spcPct val="0"/>
                  </a:spcBef>
                </a:pPr>
                <a:r>
                  <a:rPr lang="zh-CN" altLang="en-US" sz="2000" b="1">
                    <a:ea typeface="黑体" panose="02010609060101010101" charset="-122"/>
                    <a:cs typeface="黑体" panose="02010609060101010101" charset="-122"/>
                  </a:rPr>
                  <a:t>程度</a:t>
                </a:r>
              </a:p>
            </p:txBody>
          </p:sp>
          <p:sp>
            <p:nvSpPr>
              <p:cNvPr id="166925" name="Text Box 22"/>
              <p:cNvSpPr txBox="1">
                <a:spLocks noChangeArrowheads="1"/>
              </p:cNvSpPr>
              <p:nvPr/>
            </p:nvSpPr>
            <p:spPr bwMode="auto">
              <a:xfrm>
                <a:off x="567" y="3179"/>
                <a:ext cx="1859" cy="272"/>
              </a:xfrm>
              <a:prstGeom prst="rect">
                <a:avLst/>
              </a:prstGeom>
              <a:noFill/>
              <a:ln>
                <a:noFill/>
              </a:ln>
            </p:spPr>
            <p:txBody>
              <a:bodyPr lIns="0" tIns="0" rIns="0" bIns="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gn="l"/>
                <a:r>
                  <a:rPr altLang="zh-CN" sz="1800" noProof="1">
                    <a:solidFill>
                      <a:srgbClr val="000000"/>
                    </a:solidFill>
                  </a:rPr>
                  <a:t>	</a:t>
                </a:r>
                <a:r>
                  <a:rPr sz="1800" noProof="1">
                    <a:solidFill>
                      <a:srgbClr val="000000"/>
                    </a:solidFill>
                  </a:rPr>
                  <a:t>小</a:t>
                </a:r>
                <a:r>
                  <a:rPr altLang="zh-CN" sz="1800" noProof="1">
                    <a:solidFill>
                      <a:srgbClr val="000000"/>
                    </a:solidFill>
                  </a:rPr>
                  <a:t>	</a:t>
                </a:r>
                <a:r>
                  <a:rPr lang="en-US" altLang="zh-CN" sz="1800">
                    <a:solidFill>
                      <a:srgbClr val="000000"/>
                    </a:solidFill>
                  </a:rPr>
                  <a:t>                       </a:t>
                </a:r>
                <a:r>
                  <a:rPr sz="1800" noProof="1">
                    <a:solidFill>
                      <a:srgbClr val="000000"/>
                    </a:solidFill>
                  </a:rPr>
                  <a:t>大</a:t>
                </a:r>
                <a:r>
                  <a:rPr altLang="zh-CN" sz="1800" noProof="1">
                    <a:solidFill>
                      <a:srgbClr val="000000"/>
                    </a:solidFill>
                  </a:rPr>
                  <a:t>	</a:t>
                </a:r>
                <a:endParaRPr lang="en-US" altLang="zh-CN" sz="1800"/>
              </a:p>
              <a:p>
                <a:pPr algn="l"/>
                <a:endParaRPr lang="zh-CN" altLang="en-US" sz="1800" b="1">
                  <a:ea typeface="黑体" panose="02010609060101010101" charset="-122"/>
                  <a:cs typeface="黑体" panose="02010609060101010101" charset="-122"/>
                </a:endParaRPr>
              </a:p>
            </p:txBody>
          </p:sp>
          <p:sp>
            <p:nvSpPr>
              <p:cNvPr id="2470935" name="Freeform 23"/>
              <p:cNvSpPr/>
              <p:nvPr/>
            </p:nvSpPr>
            <p:spPr bwMode="auto">
              <a:xfrm>
                <a:off x="657" y="1888"/>
                <a:ext cx="1769" cy="1201"/>
              </a:xfrm>
              <a:custGeom>
                <a:avLst/>
                <a:gdLst>
                  <a:gd name="T0" fmla="*/ 0 w 1876"/>
                  <a:gd name="T1" fmla="*/ 0 h 1176"/>
                  <a:gd name="T2" fmla="*/ 1876 w 1876"/>
                  <a:gd name="T3" fmla="*/ 8 h 1176"/>
                  <a:gd name="T4" fmla="*/ 1852 w 1876"/>
                  <a:gd name="T5" fmla="*/ 1176 h 1176"/>
                </a:gdLst>
                <a:ahLst/>
                <a:cxnLst>
                  <a:cxn ang="0">
                    <a:pos x="T0" y="T1"/>
                  </a:cxn>
                  <a:cxn ang="0">
                    <a:pos x="T2" y="T3"/>
                  </a:cxn>
                  <a:cxn ang="0">
                    <a:pos x="T4" y="T5"/>
                  </a:cxn>
                </a:cxnLst>
                <a:rect l="0" t="0" r="r" b="b"/>
                <a:pathLst>
                  <a:path w="1876" h="1176">
                    <a:moveTo>
                      <a:pt x="0" y="0"/>
                    </a:moveTo>
                    <a:lnTo>
                      <a:pt x="1876" y="8"/>
                    </a:lnTo>
                    <a:lnTo>
                      <a:pt x="1852" y="1176"/>
                    </a:lnTo>
                  </a:path>
                </a:pathLst>
              </a:custGeom>
              <a:noFill/>
              <a:ln w="9525" cap="flat" cmpd="sng">
                <a:solidFill>
                  <a:srgbClr val="000000"/>
                </a:solidFill>
                <a:prstDash val="solid"/>
                <a:round/>
                <a:headEnd type="none" w="med" len="med"/>
                <a:tailEnd type="none" w="med" len="med"/>
              </a:ln>
              <a:effectLst/>
            </p:spPr>
            <p:txBody>
              <a:bodyPr lIns="18000" tIns="0" rIns="18000" bIns="0"/>
              <a:lstStyle/>
              <a:p>
                <a:pPr>
                  <a:defRPr/>
                </a:pPr>
                <a:endParaRPr lang="zh-CN" altLang="en-US"/>
              </a:p>
            </p:txBody>
          </p:sp>
          <p:sp>
            <p:nvSpPr>
              <p:cNvPr id="2470936" name="Line 24"/>
              <p:cNvSpPr>
                <a:spLocks noChangeShapeType="1"/>
              </p:cNvSpPr>
              <p:nvPr/>
            </p:nvSpPr>
            <p:spPr bwMode="auto">
              <a:xfrm>
                <a:off x="636" y="2478"/>
                <a:ext cx="1769" cy="0"/>
              </a:xfrm>
              <a:prstGeom prst="line">
                <a:avLst/>
              </a:prstGeom>
              <a:noFill/>
              <a:ln w="9525">
                <a:solidFill>
                  <a:srgbClr val="000000"/>
                </a:solidFill>
                <a:round/>
              </a:ln>
              <a:effectLst/>
            </p:spPr>
            <p:txBody>
              <a:bodyPr lIns="18000" tIns="0" rIns="18000" bIns="0"/>
              <a:lstStyle/>
              <a:p>
                <a:pPr>
                  <a:defRPr/>
                </a:pPr>
                <a:endParaRPr lang="zh-CN" altLang="en-US"/>
              </a:p>
            </p:txBody>
          </p:sp>
          <p:sp>
            <p:nvSpPr>
              <p:cNvPr id="2470937" name="Line 25"/>
              <p:cNvSpPr>
                <a:spLocks noChangeShapeType="1"/>
              </p:cNvSpPr>
              <p:nvPr/>
            </p:nvSpPr>
            <p:spPr bwMode="auto">
              <a:xfrm>
                <a:off x="1610" y="1888"/>
                <a:ext cx="0" cy="1179"/>
              </a:xfrm>
              <a:prstGeom prst="line">
                <a:avLst/>
              </a:prstGeom>
              <a:noFill/>
              <a:ln w="9525">
                <a:solidFill>
                  <a:srgbClr val="000000"/>
                </a:solidFill>
                <a:round/>
              </a:ln>
              <a:effectLst/>
            </p:spPr>
            <p:txBody>
              <a:bodyPr lIns="18000" tIns="0" rIns="18000" bIns="0"/>
              <a:lstStyle/>
              <a:p>
                <a:pPr>
                  <a:defRPr/>
                </a:pPr>
                <a:endParaRPr lang="zh-CN" altLang="en-US"/>
              </a:p>
            </p:txBody>
          </p:sp>
        </p:grpSp>
      </p:grpSp>
      <p:sp>
        <p:nvSpPr>
          <p:cNvPr id="3" name="Rectangle 2"/>
          <p:cNvSpPr>
            <a:spLocks noGrp="1" noChangeArrowheads="1"/>
          </p:cNvSpPr>
          <p:nvPr/>
        </p:nvSpPr>
        <p:spPr>
          <a:xfrm>
            <a:off x="539750" y="5013236"/>
            <a:ext cx="8686800" cy="5838279"/>
          </a:xfrm>
          <a:prstGeom prst="rect">
            <a:avLst/>
          </a:prstGeom>
          <a:noFill/>
          <a:ln>
            <a:noFill/>
          </a:ln>
          <a:effectLst/>
        </p:spPr>
        <p:txBody>
          <a:bodyPr vert="horz" wrap="square" lIns="91440" tIns="45720" rIns="91440" bIns="4572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a:defRPr/>
            </a:pPr>
            <a:r>
              <a:rPr lang="zh-CN" altLang="en-US" sz="2400" b="0" dirty="0">
                <a:latin typeface="黑体" panose="02010609060101010101" charset="-122"/>
              </a:rPr>
              <a:t>关键客户的关系类型</a:t>
            </a:r>
          </a:p>
          <a:p>
            <a:pPr marL="0" indent="0">
              <a:buNone/>
              <a:defRPr/>
            </a:pPr>
            <a:r>
              <a:rPr lang="en-US" altLang="zh-CN" sz="2400" dirty="0">
                <a:latin typeface="黑体" panose="02010609060101010101" charset="-122"/>
              </a:rPr>
              <a:t> </a:t>
            </a:r>
          </a:p>
          <a:p>
            <a:pPr algn="ctr">
              <a:buFontTx/>
              <a:buNone/>
              <a:defRPr/>
            </a:pPr>
            <a:endParaRPr lang="zh-CN" altLang="en-US" sz="1600" b="0" dirty="0">
              <a:latin typeface="黑体" panose="02010609060101010101" charset="-122"/>
            </a:endParaRPr>
          </a:p>
        </p:txBody>
      </p:sp>
      <p:sp>
        <p:nvSpPr>
          <p:cNvPr id="4" name="文本框 3"/>
          <p:cNvSpPr txBox="1"/>
          <p:nvPr/>
        </p:nvSpPr>
        <p:spPr>
          <a:xfrm>
            <a:off x="539750" y="5588635"/>
            <a:ext cx="1706245" cy="386080"/>
          </a:xfrm>
          <a:prstGeom prst="rect">
            <a:avLst/>
          </a:prstGeom>
          <a:noFill/>
        </p:spPr>
        <p:txBody>
          <a:bodyPr wrap="square" rtlCol="0" anchor="t">
            <a:spAutoFit/>
          </a:bodyPr>
          <a:lstStyle/>
          <a:p>
            <a:pPr algn="l">
              <a:buClr>
                <a:schemeClr val="accent1"/>
              </a:buClr>
              <a:buFont typeface="Wingdings" panose="05000000000000000000" pitchFamily="2" charset="2"/>
              <a:buChar char=""/>
            </a:pPr>
            <a:r>
              <a:rPr lang="zh-CN" altLang="en-US" sz="2000" dirty="0">
                <a:ea typeface="黑体" panose="02010609060101010101" charset="-122"/>
                <a:cs typeface="黑体" panose="02010609060101010101" charset="-122"/>
                <a:sym typeface="+mn-ea"/>
              </a:rPr>
              <a:t>根据利润额</a:t>
            </a:r>
            <a:r>
              <a:rPr lang="en-US" altLang="zh-CN" sz="2000" dirty="0">
                <a:ea typeface="黑体" panose="02010609060101010101" charset="-122"/>
                <a:cs typeface="黑体" panose="02010609060101010101" charset="-122"/>
                <a:sym typeface="+mn-ea"/>
              </a:rPr>
              <a:t> </a:t>
            </a:r>
          </a:p>
        </p:txBody>
      </p:sp>
      <p:sp>
        <p:nvSpPr>
          <p:cNvPr id="5" name="文本框 4"/>
          <p:cNvSpPr txBox="1"/>
          <p:nvPr/>
        </p:nvSpPr>
        <p:spPr>
          <a:xfrm>
            <a:off x="2411730" y="5588635"/>
            <a:ext cx="1706245" cy="386080"/>
          </a:xfrm>
          <a:prstGeom prst="rect">
            <a:avLst/>
          </a:prstGeom>
          <a:noFill/>
        </p:spPr>
        <p:txBody>
          <a:bodyPr wrap="square" rtlCol="0" anchor="t">
            <a:spAutoFit/>
          </a:bodyPr>
          <a:lstStyle/>
          <a:p>
            <a:pPr algn="l">
              <a:buClr>
                <a:schemeClr val="accent1"/>
              </a:buClr>
              <a:buFont typeface="Wingdings" panose="05000000000000000000" pitchFamily="2" charset="2"/>
              <a:buChar char=""/>
            </a:pPr>
            <a:r>
              <a:rPr lang="zh-CN" altLang="en-US" sz="2000" dirty="0">
                <a:ea typeface="黑体" panose="02010609060101010101" charset="-122"/>
                <a:cs typeface="黑体" panose="02010609060101010101" charset="-122"/>
                <a:sym typeface="+mn-ea"/>
              </a:rPr>
              <a:t>根据忠诚度</a:t>
            </a:r>
            <a:r>
              <a:rPr lang="en-US" altLang="zh-CN" sz="2000" dirty="0">
                <a:ea typeface="黑体" panose="02010609060101010101" charset="-122"/>
                <a:cs typeface="黑体" panose="02010609060101010101" charset="-122"/>
                <a:sym typeface="+mn-ea"/>
              </a:rPr>
              <a:t> </a:t>
            </a:r>
          </a:p>
        </p:txBody>
      </p:sp>
      <p:sp>
        <p:nvSpPr>
          <p:cNvPr id="6" name="文本框 5"/>
          <p:cNvSpPr txBox="1"/>
          <p:nvPr/>
        </p:nvSpPr>
        <p:spPr>
          <a:xfrm>
            <a:off x="4283710" y="5596255"/>
            <a:ext cx="1706245" cy="386080"/>
          </a:xfrm>
          <a:prstGeom prst="rect">
            <a:avLst/>
          </a:prstGeom>
          <a:noFill/>
        </p:spPr>
        <p:txBody>
          <a:bodyPr wrap="square" rtlCol="0" anchor="t">
            <a:spAutoFit/>
          </a:bodyPr>
          <a:lstStyle/>
          <a:p>
            <a:pPr algn="l">
              <a:buClr>
                <a:schemeClr val="accent1"/>
              </a:buClr>
              <a:buFont typeface="Wingdings" panose="05000000000000000000" pitchFamily="2" charset="2"/>
              <a:buChar char=""/>
            </a:pPr>
            <a:r>
              <a:rPr lang="zh-CN" altLang="en-US" sz="2000" dirty="0">
                <a:ea typeface="黑体" panose="02010609060101010101" charset="-122"/>
                <a:cs typeface="黑体" panose="02010609060101010101" charset="-122"/>
                <a:sym typeface="+mn-ea"/>
              </a:rPr>
              <a:t>根据盈利性</a:t>
            </a:r>
            <a:r>
              <a:rPr lang="en-US" altLang="zh-CN" sz="2000" dirty="0">
                <a:ea typeface="黑体" panose="02010609060101010101" charset="-122"/>
                <a:cs typeface="黑体" panose="02010609060101010101" charset="-122"/>
                <a:sym typeface="+mn-ea"/>
              </a:rPr>
              <a:t> </a:t>
            </a:r>
          </a:p>
        </p:txBody>
      </p:sp>
    </p:spTree>
    <p:extLst>
      <p:ext uri="{BB962C8B-B14F-4D97-AF65-F5344CB8AC3E}">
        <p14:creationId xmlns:p14="http://schemas.microsoft.com/office/powerpoint/2010/main" val="3899667184"/>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ntr" presetSubtype="16" fill="hold" nodeType="afterEffect">
                                  <p:stCondLst>
                                    <p:cond delay="0"/>
                                  </p:stCondLst>
                                  <p:childTnLst>
                                    <p:set>
                                      <p:cBhvr>
                                        <p:cTn id="6" dur="1" fill="hold">
                                          <p:stCondLst>
                                            <p:cond delay="0"/>
                                          </p:stCondLst>
                                        </p:cTn>
                                        <p:tgtEl>
                                          <p:spTgt spid="2470916"/>
                                        </p:tgtEl>
                                        <p:attrNameLst>
                                          <p:attrName>style.visibility</p:attrName>
                                        </p:attrNameLst>
                                      </p:cBhvr>
                                      <p:to>
                                        <p:strVal val="visible"/>
                                      </p:to>
                                    </p:set>
                                    <p:animEffect transition="in" filter="diamond(in)">
                                      <p:cBhvr>
                                        <p:cTn id="7" dur="2000"/>
                                        <p:tgtEl>
                                          <p:spTgt spid="247091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470926"/>
                                        </p:tgtEl>
                                        <p:attrNameLst>
                                          <p:attrName>style.visibility</p:attrName>
                                        </p:attrNameLst>
                                      </p:cBhvr>
                                      <p:to>
                                        <p:strVal val="visible"/>
                                      </p:to>
                                    </p:set>
                                    <p:anim calcmode="lin" valueType="num">
                                      <p:cBhvr additive="base">
                                        <p:cTn id="12" dur="500" fill="hold"/>
                                        <p:tgtEl>
                                          <p:spTgt spid="2470926"/>
                                        </p:tgtEl>
                                        <p:attrNameLst>
                                          <p:attrName>ppt_x</p:attrName>
                                        </p:attrNameLst>
                                      </p:cBhvr>
                                      <p:tavLst>
                                        <p:tav tm="0">
                                          <p:val>
                                            <p:strVal val="#ppt_x"/>
                                          </p:val>
                                        </p:tav>
                                        <p:tav tm="100000">
                                          <p:val>
                                            <p:strVal val="#ppt_x"/>
                                          </p:val>
                                        </p:tav>
                                      </p:tavLst>
                                    </p:anim>
                                    <p:anim calcmode="lin" valueType="num">
                                      <p:cBhvr additive="base">
                                        <p:cTn id="13" dur="500" fill="hold"/>
                                        <p:tgtEl>
                                          <p:spTgt spid="2470926"/>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470927"/>
                                        </p:tgtEl>
                                        <p:attrNameLst>
                                          <p:attrName>style.visibility</p:attrName>
                                        </p:attrNameLst>
                                      </p:cBhvr>
                                      <p:to>
                                        <p:strVal val="visible"/>
                                      </p:to>
                                    </p:set>
                                    <p:anim calcmode="lin" valueType="num">
                                      <p:cBhvr additive="base">
                                        <p:cTn id="16" dur="500" fill="hold"/>
                                        <p:tgtEl>
                                          <p:spTgt spid="2470927"/>
                                        </p:tgtEl>
                                        <p:attrNameLst>
                                          <p:attrName>ppt_x</p:attrName>
                                        </p:attrNameLst>
                                      </p:cBhvr>
                                      <p:tavLst>
                                        <p:tav tm="0">
                                          <p:val>
                                            <p:strVal val="#ppt_x"/>
                                          </p:val>
                                        </p:tav>
                                        <p:tav tm="100000">
                                          <p:val>
                                            <p:strVal val="#ppt_x"/>
                                          </p:val>
                                        </p:tav>
                                      </p:tavLst>
                                    </p:anim>
                                    <p:anim calcmode="lin" valueType="num">
                                      <p:cBhvr additive="base">
                                        <p:cTn id="17" dur="500" fill="hold"/>
                                        <p:tgtEl>
                                          <p:spTgt spid="24709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0926" grpId="0" bldLvl="0" animBg="1"/>
    </p:bldLst>
  </p:timing>
</p:sld>
</file>

<file path=ppt/slides/slide1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 name="幻灯片编号占位符 5"/>
          <p:cNvSpPr>
            <a:spLocks noGrp="1"/>
          </p:cNvSpPr>
          <p:nvPr>
            <p:ph type="sldNum" sz="quarter" idx="12"/>
          </p:nvPr>
        </p:nvSpPr>
        <p:spPr/>
        <p:txBody>
          <a:bodyPr/>
          <a:lstStyle/>
          <a:p>
            <a:pPr>
              <a:defRPr/>
            </a:pPr>
            <a:fld id="{6EFB4563-36AD-2344-BBF3-7D0084393B53}" type="slidenum">
              <a:rPr lang="en-US" altLang="zh-CN"/>
              <a:t>131</a:t>
            </a:fld>
            <a:endParaRPr lang="en-US" altLang="zh-CN"/>
          </a:p>
        </p:txBody>
      </p:sp>
      <p:sp>
        <p:nvSpPr>
          <p:cNvPr id="2471938" name="Rectangle 2"/>
          <p:cNvSpPr>
            <a:spLocks noGrp="1" noChangeArrowheads="1"/>
          </p:cNvSpPr>
          <p:nvPr>
            <p:ph type="body" idx="1"/>
          </p:nvPr>
        </p:nvSpPr>
        <p:spPr>
          <a:xfrm>
            <a:off x="250825" y="620559"/>
            <a:ext cx="8686800" cy="5766271"/>
          </a:xfrm>
        </p:spPr>
        <p:txBody>
          <a:bodyPr/>
          <a:lstStyle/>
          <a:p>
            <a:pPr>
              <a:buFontTx/>
              <a:buNone/>
              <a:defRPr/>
            </a:pPr>
            <a:r>
              <a:rPr lang="zh-CN" altLang="en-US" sz="2400" dirty="0">
                <a:solidFill>
                  <a:srgbClr val="FF3300"/>
                </a:solidFill>
              </a:rPr>
              <a:t>三、协同规划与预测系统</a:t>
            </a:r>
            <a:r>
              <a:rPr lang="en-US" altLang="zh-CN" sz="2400" dirty="0">
                <a:solidFill>
                  <a:srgbClr val="FF3300"/>
                </a:solidFill>
              </a:rPr>
              <a:t>(CPFR)</a:t>
            </a:r>
          </a:p>
          <a:p>
            <a:pPr>
              <a:buFontTx/>
              <a:buNone/>
              <a:defRPr/>
            </a:pPr>
            <a:r>
              <a:rPr lang="en-US" altLang="zh-CN" sz="1800" dirty="0">
                <a:latin typeface="黑体" panose="02010609060101010101" charset="-122"/>
              </a:rPr>
              <a:t>1.</a:t>
            </a:r>
            <a:r>
              <a:rPr lang="zh-CN" altLang="en-US" sz="1800" dirty="0">
                <a:latin typeface="黑体" panose="02010609060101010101" charset="-122"/>
              </a:rPr>
              <a:t>协同规划、预测和补给：</a:t>
            </a:r>
          </a:p>
          <a:p>
            <a:pPr>
              <a:buFontTx/>
              <a:buNone/>
              <a:defRPr/>
            </a:pPr>
            <a:r>
              <a:rPr lang="zh-CN" altLang="en-US" sz="1800" dirty="0">
                <a:latin typeface="黑体" panose="02010609060101010101" charset="-122"/>
                <a:sym typeface="+mn-ea"/>
              </a:rPr>
              <a:t> </a:t>
            </a:r>
            <a:r>
              <a:rPr lang="en-US" altLang="zh-CN" sz="1800" dirty="0">
                <a:latin typeface="黑体" panose="02010609060101010101" charset="-122"/>
                <a:sym typeface="+mn-ea"/>
              </a:rPr>
              <a:t>·</a:t>
            </a:r>
            <a:r>
              <a:rPr lang="en-US" altLang="zh-CN" sz="1800" dirty="0">
                <a:latin typeface="Times New Roman" panose="02020603050405020304" charset="0"/>
                <a:cs typeface="Times New Roman" panose="02020603050405020304" charset="0"/>
              </a:rPr>
              <a:t>Collaborative Planning</a:t>
            </a:r>
          </a:p>
          <a:p>
            <a:pPr>
              <a:buFontTx/>
              <a:buNone/>
              <a:defRPr/>
            </a:pPr>
            <a:r>
              <a:rPr lang="zh-CN" altLang="en-US" sz="1800" dirty="0">
                <a:latin typeface="黑体" panose="02010609060101010101" charset="-122"/>
                <a:sym typeface="+mn-ea"/>
              </a:rPr>
              <a:t> </a:t>
            </a:r>
            <a:r>
              <a:rPr lang="en-US" altLang="zh-CN" sz="1800" dirty="0">
                <a:latin typeface="黑体" panose="02010609060101010101" charset="-122"/>
                <a:sym typeface="+mn-ea"/>
              </a:rPr>
              <a:t>·</a:t>
            </a:r>
            <a:r>
              <a:rPr lang="en-US" altLang="zh-CN" sz="1800" dirty="0">
                <a:latin typeface="Times New Roman" panose="02020603050405020304" charset="0"/>
                <a:cs typeface="Times New Roman" panose="02020603050405020304" charset="0"/>
              </a:rPr>
              <a:t>Forecasting and Replenishment</a:t>
            </a:r>
            <a:endParaRPr lang="en-US" altLang="zh-CN" sz="1600" b="0" dirty="0">
              <a:latin typeface="Times New Roman" panose="02020603050405020304" charset="0"/>
              <a:cs typeface="Times New Roman" panose="02020603050405020304" charset="0"/>
            </a:endParaRPr>
          </a:p>
          <a:p>
            <a:pPr>
              <a:buFontTx/>
              <a:buNone/>
              <a:defRPr/>
            </a:pPr>
            <a:r>
              <a:rPr lang="en-US" altLang="zh-CN" sz="1800" dirty="0">
                <a:latin typeface="黑体" panose="02010609060101010101" charset="-122"/>
              </a:rPr>
              <a:t>2.CPFR</a:t>
            </a:r>
            <a:r>
              <a:rPr lang="zh-CN" altLang="en-US" sz="1800" dirty="0">
                <a:latin typeface="黑体" panose="02010609060101010101" charset="-122"/>
              </a:rPr>
              <a:t>概念：</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应用技术模型</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共管业务流程</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信息共享</a:t>
            </a:r>
            <a:endParaRPr lang="en-US" altLang="zh-CN" sz="1600" b="0" dirty="0">
              <a:latin typeface="黑体" panose="02010609060101010101" charset="-122"/>
            </a:endParaRPr>
          </a:p>
          <a:p>
            <a:pPr>
              <a:buFontTx/>
              <a:buNone/>
              <a:defRPr/>
            </a:pPr>
            <a:r>
              <a:rPr lang="en-US" altLang="zh-CN" sz="1600" b="0" dirty="0">
                <a:latin typeface="黑体" panose="02010609060101010101" charset="-122"/>
              </a:rPr>
              <a:t>        ↓</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提高供应链效率</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减少库存</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提升客户满意度</a:t>
            </a:r>
            <a:endParaRPr lang="en-US" altLang="zh-CN" sz="1600" b="0" dirty="0">
              <a:latin typeface="黑体" panose="02010609060101010101" charset="-122"/>
            </a:endParaRPr>
          </a:p>
          <a:p>
            <a:pPr>
              <a:buFontTx/>
              <a:buNone/>
              <a:defRPr/>
            </a:pPr>
            <a:r>
              <a:rPr lang="en-US" altLang="zh-CN" sz="1800" dirty="0">
                <a:latin typeface="黑体" panose="02010609060101010101" charset="-122"/>
              </a:rPr>
              <a:t>3.CPFR</a:t>
            </a:r>
            <a:r>
              <a:rPr lang="zh-CN" altLang="en-US" sz="1800" dirty="0">
                <a:latin typeface="黑体" panose="02010609060101010101" charset="-122"/>
              </a:rPr>
              <a:t>优点：</a:t>
            </a:r>
          </a:p>
          <a:p>
            <a:pPr>
              <a:buFontTx/>
              <a:buNone/>
              <a:defRPr/>
            </a:pPr>
            <a:r>
              <a:rPr lang="zh-CN" altLang="en-US" sz="1800" dirty="0">
                <a:latin typeface="黑体" panose="02010609060101010101" charset="-122"/>
              </a:rPr>
              <a:t> </a:t>
            </a:r>
            <a:r>
              <a:rPr lang="en-US" altLang="zh-CN" sz="1800" dirty="0">
                <a:latin typeface="黑体" panose="02010609060101010101" charset="-122"/>
              </a:rPr>
              <a:t>·</a:t>
            </a:r>
            <a:r>
              <a:rPr lang="zh-CN" altLang="en-US" sz="1600" b="0" dirty="0">
                <a:latin typeface="黑体" panose="02010609060101010101" charset="-122"/>
              </a:rPr>
              <a:t>面向客户需求的合作框架</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基于销售预测的生产计划</a:t>
            </a:r>
          </a:p>
          <a:p>
            <a:pPr>
              <a:buFontTx/>
              <a:buNone/>
              <a:defRPr/>
            </a:pPr>
            <a:r>
              <a:rPr lang="zh-CN" altLang="en-US" sz="1600" dirty="0">
                <a:latin typeface="黑体" panose="02010609060101010101" charset="-122"/>
                <a:sym typeface="+mn-ea"/>
              </a:rPr>
              <a:t> </a:t>
            </a:r>
            <a:r>
              <a:rPr lang="en-US" altLang="zh-CN" sz="1600" dirty="0">
                <a:latin typeface="黑体" panose="02010609060101010101" charset="-122"/>
                <a:sym typeface="+mn-ea"/>
              </a:rPr>
              <a:t>·</a:t>
            </a:r>
            <a:r>
              <a:rPr lang="zh-CN" altLang="en-US" sz="1600" b="0" dirty="0">
                <a:latin typeface="黑体" panose="02010609060101010101" charset="-122"/>
              </a:rPr>
              <a:t>供应过程约束限制的接触</a:t>
            </a:r>
          </a:p>
          <a:p>
            <a:pPr>
              <a:buFontTx/>
              <a:buNone/>
              <a:defRPr/>
            </a:pPr>
            <a:r>
              <a:rPr lang="en-US" altLang="zh-CN" sz="1800" dirty="0">
                <a:latin typeface="黑体" panose="02010609060101010101" charset="-122"/>
                <a:sym typeface="+mn-ea"/>
              </a:rPr>
              <a:t>4.CPFR</a:t>
            </a:r>
            <a:r>
              <a:rPr lang="zh-CN" altLang="en-US" sz="1800" dirty="0">
                <a:latin typeface="黑体" panose="02010609060101010101" charset="-122"/>
                <a:sym typeface="+mn-ea"/>
              </a:rPr>
              <a:t>实施：</a:t>
            </a:r>
            <a:endParaRPr lang="zh-CN" altLang="en-US"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endParaRPr lang="en-US" altLang="zh-CN" sz="1800" dirty="0">
              <a:latin typeface="黑体" panose="02010609060101010101" charset="-122"/>
            </a:endParaRPr>
          </a:p>
          <a:p>
            <a:pPr>
              <a:buFontTx/>
              <a:buNone/>
              <a:defRPr/>
            </a:pPr>
            <a:r>
              <a:rPr lang="en-US" altLang="zh-CN" sz="1400" b="0" dirty="0">
                <a:latin typeface="黑体" panose="02010609060101010101" charset="-122"/>
              </a:rPr>
              <a:t> </a:t>
            </a:r>
            <a:endParaRPr lang="zh-CN" altLang="en-US" sz="1800" dirty="0">
              <a:latin typeface="黑体" panose="02010609060101010101" charset="-122"/>
            </a:endParaRPr>
          </a:p>
        </p:txBody>
      </p:sp>
      <p:sp>
        <p:nvSpPr>
          <p:cNvPr id="2471939" name="Rectangle 3"/>
          <p:cNvSpPr>
            <a:spLocks noGrp="1" noChangeArrowheads="1"/>
          </p:cNvSpPr>
          <p:nvPr>
            <p:ph type="title"/>
          </p:nvPr>
        </p:nvSpPr>
        <p:spPr/>
        <p:txBody>
          <a:bodyPr/>
          <a:lstStyle/>
          <a:p>
            <a:pPr>
              <a:defRPr/>
            </a:pPr>
            <a:r>
              <a:rPr lang="zh-CN" altLang="en-US" dirty="0"/>
              <a:t>第五节</a:t>
            </a:r>
            <a:r>
              <a:rPr lang="en-US" altLang="zh-CN" dirty="0"/>
              <a:t>  </a:t>
            </a:r>
            <a:r>
              <a:rPr lang="zh-CN" altLang="en-US" dirty="0"/>
              <a:t>分销链客户关系管理</a:t>
            </a:r>
          </a:p>
        </p:txBody>
      </p:sp>
      <p:pic>
        <p:nvPicPr>
          <p:cNvPr id="2" name="图片 1"/>
          <p:cNvPicPr>
            <a:picLocks noChangeAspect="1"/>
          </p:cNvPicPr>
          <p:nvPr/>
        </p:nvPicPr>
        <p:blipFill>
          <a:blip r:embed="rId3"/>
          <a:stretch>
            <a:fillRect/>
          </a:stretch>
        </p:blipFill>
        <p:spPr>
          <a:xfrm>
            <a:off x="4011295" y="1125220"/>
            <a:ext cx="4965065" cy="5297170"/>
          </a:xfrm>
          <a:prstGeom prst="rect">
            <a:avLst/>
          </a:prstGeom>
        </p:spPr>
      </p:pic>
    </p:spTree>
    <p:extLst>
      <p:ext uri="{BB962C8B-B14F-4D97-AF65-F5344CB8AC3E}">
        <p14:creationId xmlns:p14="http://schemas.microsoft.com/office/powerpoint/2010/main" val="2730997390"/>
      </p:ext>
    </p:extLst>
  </p:cSld>
  <p:clrMapOvr>
    <a:masterClrMapping/>
  </p:clrMapOvr>
  <p:transition>
    <p:comb/>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b="0" dirty="0">
                <a:effectLst/>
              </a:rPr>
              <a:t>第六节</a:t>
            </a:r>
            <a:r>
              <a:rPr lang="en-US" altLang="zh-CN" b="0" dirty="0">
                <a:effectLst/>
              </a:rPr>
              <a:t> </a:t>
            </a:r>
            <a:r>
              <a:rPr lang="zh-CN" altLang="en-US" b="0" dirty="0">
                <a:effectLst/>
              </a:rPr>
              <a:t>供应链数智分销策略</a:t>
            </a:r>
            <a:endParaRPr kumimoji="1" lang="zh-CN" altLang="en-US" sz="2000" b="0" dirty="0">
              <a:effectLst/>
            </a:endParaRPr>
          </a:p>
        </p:txBody>
      </p:sp>
      <p:sp>
        <p:nvSpPr>
          <p:cNvPr id="3" name="内容占位符 2"/>
          <p:cNvSpPr>
            <a:spLocks noGrp="1"/>
          </p:cNvSpPr>
          <p:nvPr>
            <p:ph idx="1"/>
          </p:nvPr>
        </p:nvSpPr>
        <p:spPr/>
        <p:txBody>
          <a:bodyPr/>
          <a:lstStyle/>
          <a:p>
            <a:r>
              <a:rPr lang="zh-CN" altLang="en-US" dirty="0">
                <a:latin typeface="Times New Roman" panose="02020603050405020304" charset="0"/>
                <a:ea typeface="黑体" panose="02010609060101010101" charset="-122"/>
                <a:cs typeface="黑体" panose="02010609060101010101" charset="-122"/>
              </a:rPr>
              <a:t>大数据预测方法</a:t>
            </a:r>
            <a:endParaRPr lang="en-US" altLang="zh-CN" dirty="0">
              <a:latin typeface="Times New Roman" panose="02020603050405020304" charset="0"/>
              <a:ea typeface="黑体" panose="02010609060101010101" charset="-122"/>
              <a:cs typeface="黑体" panose="02010609060101010101" charset="-122"/>
            </a:endParaRPr>
          </a:p>
          <a:p>
            <a:pPr lvl="1"/>
            <a:r>
              <a:rPr lang="zh-CN" altLang="zh-CN" dirty="0"/>
              <a:t>海量、高增长率和多样化的数据集合</a:t>
            </a:r>
          </a:p>
          <a:p>
            <a:pPr lvl="2"/>
            <a:r>
              <a:rPr lang="zh-CN" altLang="zh-CN" dirty="0"/>
              <a:t>预测未来趋势、结果或行为。</a:t>
            </a:r>
          </a:p>
          <a:p>
            <a:pPr lvl="2"/>
            <a:r>
              <a:rPr lang="zh-CN" altLang="zh-CN" dirty="0"/>
              <a:t>采用合适的数据处理方法和预测模型</a:t>
            </a:r>
          </a:p>
          <a:p>
            <a:pPr lvl="2"/>
            <a:r>
              <a:rPr lang="zh-CN" altLang="zh-CN" dirty="0"/>
              <a:t>建立个性化的预测模型</a:t>
            </a:r>
          </a:p>
          <a:p>
            <a:pPr marL="360045" lvl="2" indent="0">
              <a:buNone/>
            </a:pPr>
            <a:endParaRPr kumimoji="1" lang="zh-CN" altLang="en-US" dirty="0"/>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t>132</a:t>
            </a:fld>
            <a:endParaRPr lang="en-US" altLang="zh-CN"/>
          </a:p>
        </p:txBody>
      </p:sp>
      <p:sp>
        <p:nvSpPr>
          <p:cNvPr id="5" name="内容占位符 2"/>
          <p:cNvSpPr>
            <a:spLocks noGrp="1"/>
          </p:cNvSpPr>
          <p:nvPr/>
        </p:nvSpPr>
        <p:spPr>
          <a:xfrm>
            <a:off x="107504" y="2925568"/>
            <a:ext cx="8927992" cy="5855212"/>
          </a:xfrm>
          <a:prstGeom prst="rect">
            <a:avLst/>
          </a:prstGeom>
          <a:noFill/>
          <a:ln>
            <a:noFill/>
          </a:ln>
          <a:effectLst/>
        </p:spPr>
        <p:txBody>
          <a:bodyPr vert="horz" wrap="square" lIns="91440" tIns="45720" rIns="91440" bIns="4572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r>
              <a:rPr lang="zh-CN" altLang="en-US" dirty="0">
                <a:latin typeface="Times New Roman" panose="02020603050405020304" charset="0"/>
                <a:ea typeface="黑体" panose="02010609060101010101" charset="-122"/>
                <a:cs typeface="黑体" panose="02010609060101010101" charset="-122"/>
              </a:rPr>
              <a:t>大数据风险识别</a:t>
            </a:r>
            <a:endParaRPr lang="en-US" altLang="zh-CN" dirty="0">
              <a:latin typeface="Times New Roman" panose="02020603050405020304" charset="0"/>
              <a:ea typeface="黑体" panose="02010609060101010101" charset="-122"/>
              <a:cs typeface="黑体" panose="02010609060101010101" charset="-122"/>
            </a:endParaRPr>
          </a:p>
          <a:p>
            <a:pPr lvl="1"/>
            <a:r>
              <a:rPr lang="zh-CN" altLang="zh-CN" dirty="0"/>
              <a:t>识别供应链中的潜在风险</a:t>
            </a:r>
          </a:p>
          <a:p>
            <a:pPr lvl="2"/>
            <a:r>
              <a:rPr lang="zh-CN" altLang="zh-CN" dirty="0"/>
              <a:t>风险检测</a:t>
            </a:r>
          </a:p>
          <a:p>
            <a:pPr lvl="2"/>
            <a:r>
              <a:rPr lang="zh-CN" altLang="zh-CN" dirty="0"/>
              <a:t>应急计划</a:t>
            </a:r>
          </a:p>
          <a:p>
            <a:pPr lvl="2"/>
            <a:r>
              <a:rPr lang="zh-CN" altLang="zh-CN" dirty="0"/>
              <a:t>战略支持</a:t>
            </a:r>
          </a:p>
          <a:p>
            <a:pPr lvl="1"/>
            <a:r>
              <a:rPr lang="zh-CN" altLang="zh-CN" sz="2200" dirty="0">
                <a:sym typeface="+mn-ea"/>
              </a:rPr>
              <a:t>对供应链各个环节全面监测</a:t>
            </a:r>
            <a:endParaRPr lang="zh-CN" altLang="zh-CN" sz="2200" dirty="0"/>
          </a:p>
          <a:p>
            <a:pPr lvl="2"/>
            <a:r>
              <a:rPr lang="zh-CN" altLang="zh-CN" sz="2200" dirty="0"/>
              <a:t>实时处理数据发现异常</a:t>
            </a:r>
          </a:p>
          <a:p>
            <a:pPr lvl="2"/>
            <a:r>
              <a:rPr lang="zh-CN" altLang="zh-CN" sz="2200" dirty="0"/>
              <a:t>挖掘历史数据发现漏洞</a:t>
            </a:r>
          </a:p>
          <a:p>
            <a:pPr lvl="2"/>
            <a:r>
              <a:rPr kumimoji="1" lang="zh-CN" altLang="en-US" sz="2200" dirty="0"/>
              <a:t>及时调整策略规避风险</a:t>
            </a:r>
          </a:p>
          <a:p>
            <a:pPr lvl="2"/>
            <a:endParaRPr kumimoji="1" lang="zh-CN" altLang="en-US" dirty="0"/>
          </a:p>
        </p:txBody>
      </p:sp>
    </p:spTree>
    <p:extLst>
      <p:ext uri="{BB962C8B-B14F-4D97-AF65-F5344CB8AC3E}">
        <p14:creationId xmlns:p14="http://schemas.microsoft.com/office/powerpoint/2010/main" val="3432997508"/>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幻灯片编号占位符 5"/>
          <p:cNvSpPr>
            <a:spLocks noGrp="1"/>
          </p:cNvSpPr>
          <p:nvPr>
            <p:ph type="sldNum" sz="quarter" idx="12"/>
          </p:nvPr>
        </p:nvSpPr>
        <p:spPr/>
        <p:txBody>
          <a:bodyPr/>
          <a:lstStyle/>
          <a:p>
            <a:pPr>
              <a:defRPr/>
            </a:pPr>
            <a:fld id="{2FD3A9F4-5897-DB4C-98AB-53072D455192}" type="slidenum">
              <a:rPr lang="en-US" altLang="zh-CN"/>
              <a:t>133</a:t>
            </a:fld>
            <a:endParaRPr lang="en-US" altLang="zh-CN"/>
          </a:p>
        </p:txBody>
      </p:sp>
      <p:sp>
        <p:nvSpPr>
          <p:cNvPr id="2472962" name="Rectangle 2"/>
          <p:cNvSpPr>
            <a:spLocks noGrp="1" noChangeArrowheads="1"/>
          </p:cNvSpPr>
          <p:nvPr>
            <p:ph type="title"/>
          </p:nvPr>
        </p:nvSpPr>
        <p:spPr/>
        <p:txBody>
          <a:bodyPr/>
          <a:lstStyle/>
          <a:p>
            <a:pPr>
              <a:defRPr/>
            </a:pPr>
            <a:r>
              <a:rPr lang="zh-CN" altLang="en-US" sz="2400" dirty="0"/>
              <a:t>案例</a:t>
            </a:r>
            <a:r>
              <a:rPr lang="en-US" altLang="zh-CN" sz="2400" dirty="0"/>
              <a:t>10</a:t>
            </a:r>
            <a:r>
              <a:rPr lang="zh-CN" altLang="en-US" sz="2400" dirty="0"/>
              <a:t>：</a:t>
            </a:r>
            <a:r>
              <a:rPr lang="en-US" altLang="zh-CN" sz="2400" dirty="0"/>
              <a:t>SHEIN</a:t>
            </a:r>
            <a:r>
              <a:rPr lang="zh-CN" altLang="en-US" sz="2400" dirty="0"/>
              <a:t>的崛起</a:t>
            </a:r>
          </a:p>
        </p:txBody>
      </p:sp>
      <p:sp>
        <p:nvSpPr>
          <p:cNvPr id="2472963" name="Rectangle 3"/>
          <p:cNvSpPr>
            <a:spLocks noGrp="1" noChangeArrowheads="1"/>
          </p:cNvSpPr>
          <p:nvPr>
            <p:ph type="body" idx="1"/>
          </p:nvPr>
        </p:nvSpPr>
        <p:spPr>
          <a:xfrm>
            <a:off x="228600" y="764704"/>
            <a:ext cx="8686800" cy="5410200"/>
          </a:xfrm>
        </p:spPr>
        <p:txBody>
          <a:bodyPr/>
          <a:lstStyle/>
          <a:p>
            <a:pPr>
              <a:lnSpc>
                <a:spcPct val="90000"/>
              </a:lnSpc>
            </a:pPr>
            <a:r>
              <a:rPr lang="en-US" altLang="zh-CN" dirty="0">
                <a:latin typeface="Times New Roman" panose="02020603050405020304" charset="0"/>
                <a:ea typeface="黑体" panose="02010609060101010101" charset="-122"/>
                <a:cs typeface="黑体" panose="02010609060101010101" charset="-122"/>
              </a:rPr>
              <a:t>SHEIN </a:t>
            </a:r>
            <a:r>
              <a:rPr lang="zh-CN" altLang="en-US" dirty="0">
                <a:latin typeface="Times New Roman" panose="02020603050405020304" charset="0"/>
                <a:ea typeface="黑体" panose="02010609060101010101" charset="-122"/>
                <a:cs typeface="黑体" panose="02010609060101010101" charset="-122"/>
              </a:rPr>
              <a:t>希音</a:t>
            </a:r>
            <a:r>
              <a:rPr lang="en-US" altLang="zh-CN" dirty="0">
                <a:latin typeface="Times New Roman" panose="02020603050405020304" charset="0"/>
                <a:ea typeface="黑体" panose="02010609060101010101" charset="-122"/>
                <a:cs typeface="黑体" panose="02010609060101010101" charset="-122"/>
              </a:rPr>
              <a:t>:</a:t>
            </a:r>
          </a:p>
          <a:p>
            <a:pPr lvl="1">
              <a:lnSpc>
                <a:spcPct val="85000"/>
              </a:lnSpc>
            </a:pPr>
            <a:r>
              <a:rPr lang="zh-CN" altLang="en-US" sz="2200" dirty="0">
                <a:latin typeface="Times New Roman" panose="02020603050405020304" charset="0"/>
                <a:ea typeface="黑体" panose="02010609060101010101" charset="-122"/>
                <a:cs typeface="黑体" panose="02010609060101010101" charset="-122"/>
              </a:rPr>
              <a:t>供货商：</a:t>
            </a:r>
          </a:p>
          <a:p>
            <a:pPr marL="180340" lvl="1" indent="0">
              <a:lnSpc>
                <a:spcPct val="85000"/>
              </a:lnSpc>
              <a:buNone/>
            </a:pPr>
            <a:r>
              <a:rPr lang="zh-CN" altLang="en-US" sz="2200" dirty="0">
                <a:latin typeface="Times New Roman" panose="02020603050405020304" charset="0"/>
                <a:ea typeface="黑体" panose="02010609060101010101" charset="-122"/>
                <a:cs typeface="黑体" panose="02010609060101010101" charset="-122"/>
              </a:rPr>
              <a:t>自建供货商管理数字化系统</a:t>
            </a:r>
            <a:endParaRPr lang="en-US" altLang="zh-CN" sz="2200" dirty="0">
              <a:latin typeface="Times New Roman" panose="02020603050405020304" charset="0"/>
              <a:ea typeface="黑体" panose="02010609060101010101" charset="-122"/>
              <a:cs typeface="黑体" panose="02010609060101010101" charset="-122"/>
            </a:endParaRPr>
          </a:p>
          <a:p>
            <a:pPr lvl="1">
              <a:lnSpc>
                <a:spcPct val="85000"/>
              </a:lnSpc>
            </a:pPr>
            <a:r>
              <a:rPr lang="zh-CN" sz="2200" dirty="0">
                <a:latin typeface="Times New Roman" panose="02020603050405020304" charset="0"/>
                <a:ea typeface="黑体" panose="02010609060101010101" charset="-122"/>
                <a:cs typeface="黑体" panose="02010609060101010101" charset="-122"/>
              </a:rPr>
              <a:t>销售反馈</a:t>
            </a:r>
          </a:p>
          <a:p>
            <a:pPr marL="180340" lvl="1" indent="0">
              <a:lnSpc>
                <a:spcPct val="85000"/>
              </a:lnSpc>
              <a:buNone/>
            </a:pPr>
            <a:r>
              <a:rPr lang="zh-CN" sz="2200" dirty="0">
                <a:latin typeface="Times New Roman" panose="02020603050405020304" charset="0"/>
                <a:ea typeface="黑体" panose="02010609060101010101" charset="-122"/>
                <a:cs typeface="黑体" panose="02010609060101010101" charset="-122"/>
              </a:rPr>
              <a:t>小单快返</a:t>
            </a:r>
          </a:p>
          <a:p>
            <a:pPr lvl="1">
              <a:lnSpc>
                <a:spcPct val="85000"/>
              </a:lnSpc>
            </a:pPr>
            <a:r>
              <a:rPr lang="zh-CN" sz="2200" dirty="0">
                <a:latin typeface="Times New Roman" panose="02020603050405020304" charset="0"/>
                <a:ea typeface="黑体" panose="02010609060101010101" charset="-122"/>
                <a:cs typeface="黑体" panose="02010609060101010101" charset="-122"/>
              </a:rPr>
              <a:t>敏捷响应</a:t>
            </a:r>
          </a:p>
          <a:p>
            <a:pPr marL="180340" lvl="1" indent="0">
              <a:lnSpc>
                <a:spcPct val="85000"/>
              </a:lnSpc>
              <a:buNone/>
            </a:pPr>
            <a:r>
              <a:rPr lang="zh-CN" sz="2200" dirty="0">
                <a:latin typeface="Times New Roman" panose="02020603050405020304" charset="0"/>
                <a:ea typeface="黑体" panose="02010609060101010101" charset="-122"/>
                <a:cs typeface="黑体" panose="02010609060101010101" charset="-122"/>
              </a:rPr>
              <a:t>快速调整生产计划</a:t>
            </a:r>
          </a:p>
          <a:p>
            <a:pPr lvl="1">
              <a:lnSpc>
                <a:spcPct val="85000"/>
              </a:lnSpc>
            </a:pPr>
            <a:r>
              <a:rPr lang="zh-CN" sz="2200" dirty="0">
                <a:latin typeface="Times New Roman" panose="02020603050405020304" charset="0"/>
                <a:ea typeface="黑体" panose="02010609060101010101" charset="-122"/>
                <a:cs typeface="黑体" panose="02010609060101010101" charset="-122"/>
              </a:rPr>
              <a:t>多样化</a:t>
            </a:r>
          </a:p>
          <a:p>
            <a:pPr marL="180340" lvl="1" indent="0">
              <a:lnSpc>
                <a:spcPct val="85000"/>
              </a:lnSpc>
              <a:buNone/>
            </a:pPr>
            <a:r>
              <a:rPr lang="zh-CN" sz="2200" dirty="0">
                <a:latin typeface="Times New Roman" panose="02020603050405020304" charset="0"/>
                <a:ea typeface="黑体" panose="02010609060101010101" charset="-122"/>
                <a:cs typeface="黑体" panose="02010609060101010101" charset="-122"/>
              </a:rPr>
              <a:t>每日上新超过</a:t>
            </a:r>
            <a:r>
              <a:rPr lang="en-US" altLang="zh-CN" sz="2200" dirty="0">
                <a:latin typeface="Times New Roman" panose="02020603050405020304" charset="0"/>
                <a:ea typeface="黑体" panose="02010609060101010101" charset="-122"/>
                <a:cs typeface="黑体" panose="02010609060101010101" charset="-122"/>
              </a:rPr>
              <a:t>3000</a:t>
            </a:r>
            <a:r>
              <a:rPr lang="zh-CN" altLang="en-US" sz="2200" dirty="0">
                <a:latin typeface="Times New Roman" panose="02020603050405020304" charset="0"/>
                <a:ea typeface="黑体" panose="02010609060101010101" charset="-122"/>
                <a:cs typeface="黑体" panose="02010609060101010101" charset="-122"/>
              </a:rPr>
              <a:t>款</a:t>
            </a:r>
          </a:p>
          <a:p>
            <a:pPr lvl="1">
              <a:lnSpc>
                <a:spcPct val="85000"/>
              </a:lnSpc>
            </a:pPr>
            <a:r>
              <a:rPr lang="zh-CN" altLang="en-US" sz="2200" dirty="0">
                <a:latin typeface="Times New Roman" panose="02020603050405020304" charset="0"/>
                <a:ea typeface="黑体" panose="02010609060101010101" charset="-122"/>
                <a:cs typeface="黑体" panose="02010609060101010101" charset="-122"/>
              </a:rPr>
              <a:t>低成本</a:t>
            </a:r>
          </a:p>
          <a:p>
            <a:pPr marL="180340" lvl="1" indent="0">
              <a:lnSpc>
                <a:spcPct val="85000"/>
              </a:lnSpc>
              <a:buNone/>
            </a:pPr>
            <a:r>
              <a:rPr lang="zh-CN" altLang="en-US" sz="2200" dirty="0">
                <a:latin typeface="Times New Roman" panose="02020603050405020304" charset="0"/>
                <a:ea typeface="黑体" panose="02010609060101010101" charset="-122"/>
                <a:cs typeface="黑体" panose="02010609060101010101" charset="-122"/>
              </a:rPr>
              <a:t>价格、生产和运营成本低廉</a:t>
            </a:r>
          </a:p>
          <a:p>
            <a:pPr lvl="1">
              <a:lnSpc>
                <a:spcPct val="85000"/>
              </a:lnSpc>
            </a:pPr>
            <a:r>
              <a:rPr lang="zh-CN" altLang="en-US" sz="2200" dirty="0">
                <a:latin typeface="Times New Roman" panose="02020603050405020304" charset="0"/>
                <a:ea typeface="黑体" panose="02010609060101010101" charset="-122"/>
                <a:cs typeface="黑体" panose="02010609060101010101" charset="-122"/>
              </a:rPr>
              <a:t>快速配送</a:t>
            </a:r>
          </a:p>
          <a:p>
            <a:pPr marL="180340" lvl="1" indent="0">
              <a:lnSpc>
                <a:spcPct val="85000"/>
              </a:lnSpc>
              <a:buNone/>
            </a:pPr>
            <a:r>
              <a:rPr lang="zh-CN" altLang="en-US" sz="2200" dirty="0">
                <a:latin typeface="Times New Roman" panose="02020603050405020304" charset="0"/>
                <a:ea typeface="黑体" panose="02010609060101010101" charset="-122"/>
                <a:cs typeface="黑体" panose="02010609060101010101" charset="-122"/>
              </a:rPr>
              <a:t>新品设计到上架仅需</a:t>
            </a:r>
            <a:r>
              <a:rPr lang="en-US" altLang="zh-CN" sz="2200" dirty="0">
                <a:latin typeface="Times New Roman" panose="02020603050405020304" charset="0"/>
                <a:ea typeface="黑体" panose="02010609060101010101" charset="-122"/>
                <a:cs typeface="黑体" panose="02010609060101010101" charset="-122"/>
              </a:rPr>
              <a:t>14</a:t>
            </a:r>
            <a:r>
              <a:rPr lang="zh-CN" altLang="en-US" sz="2200" dirty="0">
                <a:latin typeface="Times New Roman" panose="02020603050405020304" charset="0"/>
                <a:ea typeface="黑体" panose="02010609060101010101" charset="-122"/>
                <a:cs typeface="黑体" panose="02010609060101010101" charset="-122"/>
              </a:rPr>
              <a:t>天，</a:t>
            </a:r>
          </a:p>
          <a:p>
            <a:pPr marL="180340" lvl="1" indent="0">
              <a:lnSpc>
                <a:spcPct val="85000"/>
              </a:lnSpc>
              <a:buNone/>
            </a:pPr>
            <a:r>
              <a:rPr lang="zh-CN" altLang="en-US" sz="2200" dirty="0">
                <a:latin typeface="Times New Roman" panose="02020603050405020304" charset="0"/>
                <a:ea typeface="黑体" panose="02010609060101010101" charset="-122"/>
                <a:cs typeface="黑体" panose="02010609060101010101" charset="-122"/>
              </a:rPr>
              <a:t>上架后送达消费端仅需</a:t>
            </a:r>
            <a:r>
              <a:rPr lang="en-US" altLang="zh-CN" sz="2200" dirty="0">
                <a:latin typeface="Times New Roman" panose="02020603050405020304" charset="0"/>
                <a:ea typeface="黑体" panose="02010609060101010101" charset="-122"/>
                <a:cs typeface="黑体" panose="02010609060101010101" charset="-122"/>
              </a:rPr>
              <a:t>7</a:t>
            </a:r>
            <a:r>
              <a:rPr lang="zh-CN" altLang="en-US" sz="2200" dirty="0">
                <a:latin typeface="Times New Roman" panose="02020603050405020304" charset="0"/>
                <a:ea typeface="黑体" panose="02010609060101010101" charset="-122"/>
                <a:cs typeface="黑体" panose="02010609060101010101" charset="-122"/>
              </a:rPr>
              <a:t>天</a:t>
            </a:r>
            <a:endParaRPr lang="en-US" altLang="zh-CN" sz="2200" dirty="0">
              <a:latin typeface="Times New Roman" panose="02020603050405020304" charset="0"/>
              <a:ea typeface="黑体" panose="02010609060101010101" charset="-122"/>
              <a:cs typeface="黑体" panose="02010609060101010101" charset="-122"/>
            </a:endParaRPr>
          </a:p>
          <a:p>
            <a:pPr>
              <a:lnSpc>
                <a:spcPct val="85000"/>
              </a:lnSpc>
            </a:pPr>
            <a:endParaRPr lang="zh-CN" altLang="en-US" sz="2200" dirty="0">
              <a:latin typeface="Times New Roman" panose="02020603050405020304" charset="0"/>
              <a:ea typeface="黑体" panose="02010609060101010101" charset="-122"/>
              <a:cs typeface="黑体" panose="02010609060101010101" charset="-122"/>
            </a:endParaRPr>
          </a:p>
        </p:txBody>
      </p:sp>
      <p:sp>
        <p:nvSpPr>
          <p:cNvPr id="2472964" name="Rectangle 4"/>
          <p:cNvSpPr>
            <a:spLocks noChangeArrowheads="1"/>
          </p:cNvSpPr>
          <p:nvPr/>
        </p:nvSpPr>
        <p:spPr bwMode="auto">
          <a:xfrm>
            <a:off x="4859655" y="1340649"/>
            <a:ext cx="3419475" cy="2232025"/>
          </a:xfrm>
          <a:prstGeom prst="rect">
            <a:avLst/>
          </a:prstGeom>
          <a:noFill/>
          <a:ln>
            <a:noFill/>
          </a:ln>
          <a:effectLst/>
        </p:spPr>
        <p:txBody>
          <a:bodyPr/>
          <a:lstStyle/>
          <a:p>
            <a:pPr marL="342900" indent="-342900" algn="l">
              <a:lnSpc>
                <a:spcPct val="100000"/>
              </a:lnSpc>
              <a:buClr>
                <a:srgbClr val="FF0000"/>
              </a:buClr>
              <a:buFontTx/>
              <a:buChar char="•"/>
              <a:defRPr/>
            </a:pPr>
            <a:r>
              <a:rPr lang="zh-CN" altLang="en-US" sz="2400" b="1">
                <a:ea typeface="黑体" panose="02010609060101010101" charset="-122"/>
                <a:cs typeface="黑体" panose="02010609060101010101" charset="-122"/>
              </a:rPr>
              <a:t>问题：</a:t>
            </a:r>
          </a:p>
          <a:p>
            <a:pPr marL="342900" indent="-342900" algn="l">
              <a:lnSpc>
                <a:spcPct val="100000"/>
              </a:lnSpc>
              <a:buClr>
                <a:srgbClr val="FF0000"/>
              </a:buClr>
              <a:buFontTx/>
              <a:buChar char="•"/>
              <a:defRPr/>
            </a:pPr>
            <a:r>
              <a:rPr lang="en-US" altLang="zh-CN" sz="2400" b="1">
                <a:ea typeface="黑体" panose="02010609060101010101" charset="-122"/>
                <a:cs typeface="黑体" panose="02010609060101010101" charset="-122"/>
              </a:rPr>
              <a:t>SHEIN</a:t>
            </a:r>
            <a:r>
              <a:rPr lang="zh-CN" altLang="en-US" sz="2400" b="1">
                <a:ea typeface="黑体" panose="02010609060101010101" charset="-122"/>
                <a:cs typeface="黑体" panose="02010609060101010101" charset="-122"/>
              </a:rPr>
              <a:t>为何：</a:t>
            </a:r>
            <a:endParaRPr lang="en-US" altLang="zh-CN" sz="2400" b="1">
              <a:ea typeface="黑体" panose="02010609060101010101" charset="-122"/>
              <a:cs typeface="黑体" panose="02010609060101010101" charset="-122"/>
            </a:endParaRPr>
          </a:p>
          <a:p>
            <a:pPr marL="342900" indent="-342900" algn="l">
              <a:lnSpc>
                <a:spcPct val="100000"/>
              </a:lnSpc>
              <a:buClr>
                <a:srgbClr val="009900"/>
              </a:buClr>
              <a:buFont typeface="Wingdings" panose="05000000000000000000" charset="0"/>
              <a:buChar char="§"/>
              <a:defRPr/>
            </a:pPr>
            <a:r>
              <a:rPr lang="zh-CN" sz="2000" b="1">
                <a:solidFill>
                  <a:srgbClr val="000066"/>
                </a:solidFill>
                <a:ea typeface="黑体" panose="02010609060101010101" charset="-122"/>
                <a:cs typeface="黑体" panose="02010609060101010101" charset="-122"/>
              </a:rPr>
              <a:t>选择小单快返，而非大批生产？</a:t>
            </a:r>
          </a:p>
          <a:p>
            <a:pPr marL="342900" indent="-342900" algn="l">
              <a:lnSpc>
                <a:spcPct val="100000"/>
              </a:lnSpc>
              <a:buClr>
                <a:srgbClr val="009900"/>
              </a:buClr>
              <a:buFont typeface="Wingdings" panose="05000000000000000000" charset="0"/>
              <a:buChar char="§"/>
              <a:defRPr/>
            </a:pPr>
            <a:r>
              <a:rPr lang="zh-CN" altLang="en-US" sz="2000" b="1">
                <a:solidFill>
                  <a:srgbClr val="000066"/>
                </a:solidFill>
                <a:ea typeface="黑体" panose="02010609060101010101" charset="-122"/>
                <a:cs typeface="黑体" panose="02010609060101010101" charset="-122"/>
              </a:rPr>
              <a:t>每日上新如此多新品？</a:t>
            </a:r>
          </a:p>
          <a:p>
            <a:pPr marL="342900" indent="-342900" algn="l">
              <a:lnSpc>
                <a:spcPct val="100000"/>
              </a:lnSpc>
              <a:buClr>
                <a:srgbClr val="FF0000"/>
              </a:buClr>
              <a:buFontTx/>
              <a:buChar char="•"/>
              <a:defRPr/>
            </a:pPr>
            <a:r>
              <a:rPr lang="en-US" altLang="zh-CN" sz="2400" b="1">
                <a:ea typeface="黑体" panose="02010609060101010101" charset="-122"/>
                <a:cs typeface="黑体" panose="02010609060101010101" charset="-122"/>
                <a:sym typeface="+mn-ea"/>
              </a:rPr>
              <a:t>SHEIN</a:t>
            </a:r>
            <a:r>
              <a:rPr lang="zh-CN" altLang="en-US" sz="2400" b="1">
                <a:ea typeface="黑体" panose="02010609060101010101" charset="-122"/>
                <a:cs typeface="黑体" panose="02010609060101010101" charset="-122"/>
                <a:sym typeface="+mn-ea"/>
              </a:rPr>
              <a:t>如何：</a:t>
            </a:r>
            <a:endParaRPr lang="en-US" altLang="zh-CN" sz="2000" b="1">
              <a:solidFill>
                <a:srgbClr val="000066"/>
              </a:solidFill>
              <a:ea typeface="黑体" panose="02010609060101010101" charset="-122"/>
              <a:cs typeface="黑体" panose="02010609060101010101" charset="-122"/>
            </a:endParaRPr>
          </a:p>
          <a:p>
            <a:pPr marL="342900" indent="-342900" algn="l">
              <a:lnSpc>
                <a:spcPct val="100000"/>
              </a:lnSpc>
              <a:buClr>
                <a:srgbClr val="009900"/>
              </a:buClr>
              <a:buFont typeface="Wingdings" panose="05000000000000000000" charset="0"/>
              <a:buChar char="§"/>
              <a:defRPr/>
            </a:pPr>
            <a:r>
              <a:rPr lang="zh-CN" altLang="en-US" sz="2000" b="1">
                <a:solidFill>
                  <a:srgbClr val="000066"/>
                </a:solidFill>
                <a:ea typeface="黑体" panose="02010609060101010101" charset="-122"/>
                <a:cs typeface="黑体" panose="02010609060101010101" charset="-122"/>
              </a:rPr>
              <a:t>供应链为其带来哪些优势？</a:t>
            </a:r>
            <a:endParaRPr lang="en-US" altLang="zh-CN" sz="2000" b="1">
              <a:solidFill>
                <a:srgbClr val="000066"/>
              </a:solidFill>
              <a:ea typeface="黑体" panose="02010609060101010101" charset="-122"/>
              <a:cs typeface="黑体" panose="02010609060101010101" charset="-122"/>
            </a:endParaRPr>
          </a:p>
          <a:p>
            <a:pPr marL="342900" indent="-342900" algn="l">
              <a:lnSpc>
                <a:spcPct val="100000"/>
              </a:lnSpc>
              <a:buClr>
                <a:srgbClr val="009900"/>
              </a:buClr>
              <a:buFont typeface="Wingdings" panose="05000000000000000000" charset="0"/>
              <a:buChar char="§"/>
              <a:defRPr/>
            </a:pPr>
            <a:r>
              <a:rPr lang="zh-CN" altLang="en-US" sz="2000" b="1">
                <a:solidFill>
                  <a:srgbClr val="000066"/>
                </a:solidFill>
                <a:ea typeface="黑体" panose="02010609060101010101" charset="-122"/>
                <a:cs typeface="黑体" panose="02010609060101010101" charset="-122"/>
              </a:rPr>
              <a:t>实现对市场需求的快速响应？</a:t>
            </a:r>
            <a:endParaRPr lang="zh-CN" altLang="en-US" sz="2000" b="1">
              <a:ea typeface="黑体" panose="02010609060101010101" charset="-122"/>
              <a:cs typeface="黑体" panose="02010609060101010101" charset="-122"/>
            </a:endParaRPr>
          </a:p>
        </p:txBody>
      </p:sp>
    </p:spTree>
    <p:extLst>
      <p:ext uri="{BB962C8B-B14F-4D97-AF65-F5344CB8AC3E}">
        <p14:creationId xmlns:p14="http://schemas.microsoft.com/office/powerpoint/2010/main" val="2227107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72963">
                                            <p:txEl>
                                              <p:pRg st="0" end="0"/>
                                            </p:txEl>
                                          </p:spTgt>
                                        </p:tgtEl>
                                        <p:attrNameLst>
                                          <p:attrName>style.visibility</p:attrName>
                                        </p:attrNameLst>
                                      </p:cBhvr>
                                      <p:to>
                                        <p:strVal val="visible"/>
                                      </p:to>
                                    </p:set>
                                    <p:anim calcmode="lin" valueType="num">
                                      <p:cBhvr additive="base">
                                        <p:cTn id="7" dur="500" fill="hold"/>
                                        <p:tgtEl>
                                          <p:spTgt spid="24729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7296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72963">
                                            <p:txEl>
                                              <p:pRg st="1" end="1"/>
                                            </p:txEl>
                                          </p:spTgt>
                                        </p:tgtEl>
                                        <p:attrNameLst>
                                          <p:attrName>style.visibility</p:attrName>
                                        </p:attrNameLst>
                                      </p:cBhvr>
                                      <p:to>
                                        <p:strVal val="visible"/>
                                      </p:to>
                                    </p:set>
                                    <p:anim calcmode="lin" valueType="num">
                                      <p:cBhvr additive="base">
                                        <p:cTn id="11" dur="500" fill="hold"/>
                                        <p:tgtEl>
                                          <p:spTgt spid="247296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7296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72963">
                                            <p:txEl>
                                              <p:pRg st="2" end="2"/>
                                            </p:txEl>
                                          </p:spTgt>
                                        </p:tgtEl>
                                        <p:attrNameLst>
                                          <p:attrName>style.visibility</p:attrName>
                                        </p:attrNameLst>
                                      </p:cBhvr>
                                      <p:to>
                                        <p:strVal val="visible"/>
                                      </p:to>
                                    </p:set>
                                    <p:anim calcmode="lin" valueType="num">
                                      <p:cBhvr additive="base">
                                        <p:cTn id="15" dur="500" fill="hold"/>
                                        <p:tgtEl>
                                          <p:spTgt spid="247296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7296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72963">
                                            <p:txEl>
                                              <p:pRg st="3" end="3"/>
                                            </p:txEl>
                                          </p:spTgt>
                                        </p:tgtEl>
                                        <p:attrNameLst>
                                          <p:attrName>style.visibility</p:attrName>
                                        </p:attrNameLst>
                                      </p:cBhvr>
                                      <p:to>
                                        <p:strVal val="visible"/>
                                      </p:to>
                                    </p:set>
                                    <p:anim calcmode="lin" valueType="num">
                                      <p:cBhvr additive="base">
                                        <p:cTn id="19" dur="500" fill="hold"/>
                                        <p:tgtEl>
                                          <p:spTgt spid="247296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7296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72963">
                                            <p:txEl>
                                              <p:pRg st="4" end="4"/>
                                            </p:txEl>
                                          </p:spTgt>
                                        </p:tgtEl>
                                        <p:attrNameLst>
                                          <p:attrName>style.visibility</p:attrName>
                                        </p:attrNameLst>
                                      </p:cBhvr>
                                      <p:to>
                                        <p:strVal val="visible"/>
                                      </p:to>
                                    </p:set>
                                    <p:anim calcmode="lin" valueType="num">
                                      <p:cBhvr additive="base">
                                        <p:cTn id="23" dur="500" fill="hold"/>
                                        <p:tgtEl>
                                          <p:spTgt spid="247296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72963">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72963">
                                            <p:txEl>
                                              <p:pRg st="5" end="5"/>
                                            </p:txEl>
                                          </p:spTgt>
                                        </p:tgtEl>
                                        <p:attrNameLst>
                                          <p:attrName>style.visibility</p:attrName>
                                        </p:attrNameLst>
                                      </p:cBhvr>
                                      <p:to>
                                        <p:strVal val="visible"/>
                                      </p:to>
                                    </p:set>
                                    <p:anim calcmode="lin" valueType="num">
                                      <p:cBhvr additive="base">
                                        <p:cTn id="27" dur="500" fill="hold"/>
                                        <p:tgtEl>
                                          <p:spTgt spid="2472963">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72963">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472963">
                                            <p:txEl>
                                              <p:pRg st="6" end="6"/>
                                            </p:txEl>
                                          </p:spTgt>
                                        </p:tgtEl>
                                        <p:attrNameLst>
                                          <p:attrName>style.visibility</p:attrName>
                                        </p:attrNameLst>
                                      </p:cBhvr>
                                      <p:to>
                                        <p:strVal val="visible"/>
                                      </p:to>
                                    </p:set>
                                    <p:anim calcmode="lin" valueType="num">
                                      <p:cBhvr additive="base">
                                        <p:cTn id="31" dur="500" fill="hold"/>
                                        <p:tgtEl>
                                          <p:spTgt spid="247296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472963">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472963">
                                            <p:txEl>
                                              <p:pRg st="7" end="7"/>
                                            </p:txEl>
                                          </p:spTgt>
                                        </p:tgtEl>
                                        <p:attrNameLst>
                                          <p:attrName>style.visibility</p:attrName>
                                        </p:attrNameLst>
                                      </p:cBhvr>
                                      <p:to>
                                        <p:strVal val="visible"/>
                                      </p:to>
                                    </p:set>
                                    <p:anim calcmode="lin" valueType="num">
                                      <p:cBhvr additive="base">
                                        <p:cTn id="35" dur="500" fill="hold"/>
                                        <p:tgtEl>
                                          <p:spTgt spid="2472963">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472963">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472963">
                                            <p:txEl>
                                              <p:pRg st="8" end="8"/>
                                            </p:txEl>
                                          </p:spTgt>
                                        </p:tgtEl>
                                        <p:attrNameLst>
                                          <p:attrName>style.visibility</p:attrName>
                                        </p:attrNameLst>
                                      </p:cBhvr>
                                      <p:to>
                                        <p:strVal val="visible"/>
                                      </p:to>
                                    </p:set>
                                    <p:anim calcmode="lin" valueType="num">
                                      <p:cBhvr additive="base">
                                        <p:cTn id="39" dur="500" fill="hold"/>
                                        <p:tgtEl>
                                          <p:spTgt spid="2472963">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472963">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472963">
                                            <p:txEl>
                                              <p:pRg st="9" end="9"/>
                                            </p:txEl>
                                          </p:spTgt>
                                        </p:tgtEl>
                                        <p:attrNameLst>
                                          <p:attrName>style.visibility</p:attrName>
                                        </p:attrNameLst>
                                      </p:cBhvr>
                                      <p:to>
                                        <p:strVal val="visible"/>
                                      </p:to>
                                    </p:set>
                                    <p:anim calcmode="lin" valueType="num">
                                      <p:cBhvr additive="base">
                                        <p:cTn id="43" dur="500" fill="hold"/>
                                        <p:tgtEl>
                                          <p:spTgt spid="2472963">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72963">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472963">
                                            <p:txEl>
                                              <p:pRg st="10" end="10"/>
                                            </p:txEl>
                                          </p:spTgt>
                                        </p:tgtEl>
                                        <p:attrNameLst>
                                          <p:attrName>style.visibility</p:attrName>
                                        </p:attrNameLst>
                                      </p:cBhvr>
                                      <p:to>
                                        <p:strVal val="visible"/>
                                      </p:to>
                                    </p:set>
                                    <p:anim calcmode="lin" valueType="num">
                                      <p:cBhvr additive="base">
                                        <p:cTn id="47" dur="500" fill="hold"/>
                                        <p:tgtEl>
                                          <p:spTgt spid="2472963">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472963">
                                            <p:txEl>
                                              <p:pRg st="10" end="10"/>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72963">
                                            <p:txEl>
                                              <p:pRg st="11" end="11"/>
                                            </p:txEl>
                                          </p:spTgt>
                                        </p:tgtEl>
                                        <p:attrNameLst>
                                          <p:attrName>style.visibility</p:attrName>
                                        </p:attrNameLst>
                                      </p:cBhvr>
                                      <p:to>
                                        <p:strVal val="visible"/>
                                      </p:to>
                                    </p:set>
                                    <p:anim calcmode="lin" valueType="num">
                                      <p:cBhvr additive="base">
                                        <p:cTn id="51" dur="500" fill="hold"/>
                                        <p:tgtEl>
                                          <p:spTgt spid="2472963">
                                            <p:txEl>
                                              <p:pRg st="11" end="1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472963">
                                            <p:txEl>
                                              <p:pRg st="11" end="11"/>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472963">
                                            <p:txEl>
                                              <p:pRg st="12" end="12"/>
                                            </p:txEl>
                                          </p:spTgt>
                                        </p:tgtEl>
                                        <p:attrNameLst>
                                          <p:attrName>style.visibility</p:attrName>
                                        </p:attrNameLst>
                                      </p:cBhvr>
                                      <p:to>
                                        <p:strVal val="visible"/>
                                      </p:to>
                                    </p:set>
                                    <p:anim calcmode="lin" valueType="num">
                                      <p:cBhvr additive="base">
                                        <p:cTn id="55" dur="500" fill="hold"/>
                                        <p:tgtEl>
                                          <p:spTgt spid="2472963">
                                            <p:txEl>
                                              <p:pRg st="12" end="1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472963">
                                            <p:txEl>
                                              <p:pRg st="12" end="12"/>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72963">
                                            <p:txEl>
                                              <p:pRg st="13" end="13"/>
                                            </p:txEl>
                                          </p:spTgt>
                                        </p:tgtEl>
                                        <p:attrNameLst>
                                          <p:attrName>style.visibility</p:attrName>
                                        </p:attrNameLst>
                                      </p:cBhvr>
                                      <p:to>
                                        <p:strVal val="visible"/>
                                      </p:to>
                                    </p:set>
                                    <p:anim calcmode="lin" valueType="num">
                                      <p:cBhvr additive="base">
                                        <p:cTn id="59" dur="500" fill="hold"/>
                                        <p:tgtEl>
                                          <p:spTgt spid="2472963">
                                            <p:txEl>
                                              <p:pRg st="13" end="13"/>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47296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472964"/>
                                        </p:tgtEl>
                                        <p:attrNameLst>
                                          <p:attrName>style.visibility</p:attrName>
                                        </p:attrNameLst>
                                      </p:cBhvr>
                                      <p:to>
                                        <p:strVal val="visible"/>
                                      </p:to>
                                    </p:set>
                                    <p:anim calcmode="lin" valueType="num">
                                      <p:cBhvr additive="base">
                                        <p:cTn id="65" dur="500" fill="hold"/>
                                        <p:tgtEl>
                                          <p:spTgt spid="2472964"/>
                                        </p:tgtEl>
                                        <p:attrNameLst>
                                          <p:attrName>ppt_x</p:attrName>
                                        </p:attrNameLst>
                                      </p:cBhvr>
                                      <p:tavLst>
                                        <p:tav tm="0">
                                          <p:val>
                                            <p:strVal val="0-#ppt_w/2"/>
                                          </p:val>
                                        </p:tav>
                                        <p:tav tm="100000">
                                          <p:val>
                                            <p:strVal val="#ppt_x"/>
                                          </p:val>
                                        </p:tav>
                                      </p:tavLst>
                                    </p:anim>
                                    <p:anim calcmode="lin" valueType="num">
                                      <p:cBhvr additive="base">
                                        <p:cTn id="66" dur="500" fill="hold"/>
                                        <p:tgtEl>
                                          <p:spTgt spid="24729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963" grpId="0" build="p"/>
      <p:bldP spid="2472964" grpId="0" bldLvl="0" animBg="1"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幻灯片编号占位符 5"/>
          <p:cNvSpPr>
            <a:spLocks noGrp="1"/>
          </p:cNvSpPr>
          <p:nvPr>
            <p:ph type="sldNum" sz="quarter" idx="12"/>
          </p:nvPr>
        </p:nvSpPr>
        <p:spPr/>
        <p:txBody>
          <a:bodyPr/>
          <a:lstStyle/>
          <a:p>
            <a:pPr>
              <a:defRPr/>
            </a:pPr>
            <a:fld id="{2FD3A9F4-5897-DB4C-98AB-53072D455192}" type="slidenum">
              <a:rPr lang="en-US" altLang="zh-CN"/>
              <a:pPr>
                <a:defRPr/>
              </a:pPr>
              <a:t>134</a:t>
            </a:fld>
            <a:endParaRPr lang="en-US" altLang="zh-CN"/>
          </a:p>
        </p:txBody>
      </p:sp>
      <p:sp>
        <p:nvSpPr>
          <p:cNvPr id="2472962" name="Rectangle 2"/>
          <p:cNvSpPr>
            <a:spLocks noGrp="1" noChangeArrowheads="1"/>
          </p:cNvSpPr>
          <p:nvPr>
            <p:ph type="title"/>
          </p:nvPr>
        </p:nvSpPr>
        <p:spPr/>
        <p:txBody>
          <a:bodyPr/>
          <a:lstStyle/>
          <a:p>
            <a:pPr>
              <a:defRPr/>
            </a:pPr>
            <a:r>
              <a:rPr lang="zh-CN" altLang="en-US" sz="2400" dirty="0"/>
              <a:t>案例</a:t>
            </a:r>
            <a:r>
              <a:rPr lang="en-US" altLang="zh-CN" sz="2400" dirty="0"/>
              <a:t>10</a:t>
            </a:r>
            <a:r>
              <a:rPr lang="zh-CN" altLang="en-US" sz="2400" dirty="0"/>
              <a:t>：统一超市商与捷盟物流公司</a:t>
            </a:r>
          </a:p>
        </p:txBody>
      </p:sp>
      <p:sp>
        <p:nvSpPr>
          <p:cNvPr id="2472963" name="Rectangle 3"/>
          <p:cNvSpPr>
            <a:spLocks noGrp="1" noChangeArrowheads="1"/>
          </p:cNvSpPr>
          <p:nvPr>
            <p:ph type="body" idx="1"/>
          </p:nvPr>
        </p:nvSpPr>
        <p:spPr>
          <a:xfrm>
            <a:off x="228600" y="764704"/>
            <a:ext cx="8686800" cy="5410200"/>
          </a:xfrm>
        </p:spPr>
        <p:txBody>
          <a:bodyPr/>
          <a:lstStyle/>
          <a:p>
            <a:pPr>
              <a:lnSpc>
                <a:spcPct val="90000"/>
              </a:lnSpc>
            </a:pPr>
            <a:r>
              <a:rPr lang="en-US" altLang="zh-CN" dirty="0">
                <a:latin typeface="Times New Roman" charset="0"/>
                <a:ea typeface="黑体" charset="0"/>
                <a:cs typeface="黑体" charset="0"/>
              </a:rPr>
              <a:t>7-11</a:t>
            </a:r>
            <a:r>
              <a:rPr lang="zh-CN" altLang="en-US" dirty="0">
                <a:latin typeface="Times New Roman" charset="0"/>
                <a:ea typeface="黑体" charset="0"/>
                <a:cs typeface="黑体" charset="0"/>
              </a:rPr>
              <a:t>统一超商</a:t>
            </a:r>
            <a:r>
              <a:rPr lang="en-US" altLang="zh-CN" dirty="0">
                <a:latin typeface="Times New Roman" charset="0"/>
                <a:ea typeface="黑体" charset="0"/>
                <a:cs typeface="黑体" charset="0"/>
              </a:rPr>
              <a:t>:</a:t>
            </a:r>
          </a:p>
          <a:p>
            <a:pPr lvl="1">
              <a:lnSpc>
                <a:spcPct val="85000"/>
              </a:lnSpc>
            </a:pPr>
            <a:r>
              <a:rPr lang="zh-CN" altLang="en-US" sz="2200" dirty="0">
                <a:latin typeface="Times New Roman" charset="0"/>
                <a:ea typeface="黑体" charset="0"/>
                <a:cs typeface="黑体" charset="0"/>
              </a:rPr>
              <a:t>店面很多：便利商店经营形态</a:t>
            </a:r>
            <a:endParaRPr lang="en-US" altLang="zh-CN" sz="2200"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经营目标：顾客需要时提供产品</a:t>
            </a:r>
            <a:endParaRPr lang="en-US" altLang="zh-CN" sz="2200"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区位战略：目标区高密度开设分店</a:t>
            </a:r>
            <a:endParaRPr lang="en-US" altLang="zh-CN" sz="2200"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新鲜食品比重大：其他地点加工后运到，每天至少</a:t>
            </a:r>
            <a:r>
              <a:rPr lang="en-US" altLang="zh-CN" sz="2200" dirty="0">
                <a:latin typeface="Times New Roman" charset="0"/>
                <a:ea typeface="黑体" charset="0"/>
                <a:cs typeface="黑体" charset="0"/>
              </a:rPr>
              <a:t>3</a:t>
            </a:r>
            <a:r>
              <a:rPr lang="zh-CN" altLang="en-US" sz="2200" dirty="0">
                <a:latin typeface="Times New Roman" charset="0"/>
                <a:ea typeface="黑体" charset="0"/>
                <a:cs typeface="黑体" charset="0"/>
              </a:rPr>
              <a:t>次送货</a:t>
            </a:r>
            <a:endParaRPr lang="en-US" altLang="zh-CN" sz="2200" dirty="0">
              <a:latin typeface="Times New Roman" charset="0"/>
              <a:ea typeface="黑体" charset="0"/>
              <a:cs typeface="黑体" charset="0"/>
            </a:endParaRPr>
          </a:p>
          <a:p>
            <a:pPr>
              <a:lnSpc>
                <a:spcPct val="85000"/>
              </a:lnSpc>
            </a:pPr>
            <a:r>
              <a:rPr lang="zh-CN" altLang="en-US" dirty="0">
                <a:latin typeface="Times New Roman" charset="0"/>
                <a:ea typeface="黑体" charset="0"/>
                <a:cs typeface="黑体" charset="0"/>
              </a:rPr>
              <a:t>统一超市与捷盟物流作业管理</a:t>
            </a:r>
            <a:endParaRPr lang="en-US" altLang="zh-CN"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分店通过电子信息与总店、配送中心连接</a:t>
            </a:r>
            <a:endParaRPr lang="en-US" altLang="zh-CN" sz="2200"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所有进货在配送中心集中</a:t>
            </a:r>
            <a:endParaRPr lang="en-US" altLang="zh-CN" sz="2200" dirty="0">
              <a:latin typeface="Times New Roman" charset="0"/>
              <a:ea typeface="黑体" charset="0"/>
              <a:cs typeface="黑体" charset="0"/>
            </a:endParaRPr>
          </a:p>
          <a:p>
            <a:pPr lvl="1">
              <a:lnSpc>
                <a:spcPct val="85000"/>
              </a:lnSpc>
            </a:pPr>
            <a:r>
              <a:rPr lang="zh-CN" altLang="en-US" sz="2200" dirty="0">
                <a:latin typeface="Times New Roman" charset="0"/>
                <a:ea typeface="黑体" charset="0"/>
                <a:cs typeface="黑体" charset="0"/>
              </a:rPr>
              <a:t>零售信息系统专门收集分析和扫描数据</a:t>
            </a:r>
          </a:p>
        </p:txBody>
      </p:sp>
      <p:sp>
        <p:nvSpPr>
          <p:cNvPr id="2472964" name="Rectangle 4"/>
          <p:cNvSpPr>
            <a:spLocks noChangeArrowheads="1"/>
          </p:cNvSpPr>
          <p:nvPr/>
        </p:nvSpPr>
        <p:spPr bwMode="auto">
          <a:xfrm>
            <a:off x="5724525" y="3847629"/>
            <a:ext cx="3419475" cy="2232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400" b="1">
                <a:ea typeface="黑体" charset="0"/>
                <a:cs typeface="黑体" charset="0"/>
              </a:rPr>
              <a:t>问题：</a:t>
            </a:r>
            <a:endParaRPr lang="en-US" altLang="zh-CN" sz="2400" b="1">
              <a:ea typeface="黑体" charset="0"/>
              <a:cs typeface="黑体" charset="0"/>
            </a:endParaRPr>
          </a:p>
          <a:p>
            <a:pPr marL="342900" indent="-342900" algn="l">
              <a:lnSpc>
                <a:spcPct val="100000"/>
              </a:lnSpc>
              <a:buClr>
                <a:srgbClr val="009900"/>
              </a:buClr>
              <a:buFont typeface="Wingdings" charset="0"/>
              <a:buChar char="§"/>
              <a:defRPr/>
            </a:pPr>
            <a:r>
              <a:rPr lang="zh-CN" altLang="en-US" sz="2000" b="1">
                <a:solidFill>
                  <a:srgbClr val="000066"/>
                </a:solidFill>
                <a:ea typeface="黑体" charset="0"/>
                <a:cs typeface="黑体" charset="0"/>
              </a:rPr>
              <a:t>为何选择特定区域集中？</a:t>
            </a:r>
            <a:endParaRPr lang="en-US" altLang="zh-CN" sz="2000" b="1">
              <a:solidFill>
                <a:srgbClr val="000066"/>
              </a:solidFill>
              <a:ea typeface="黑体" charset="0"/>
              <a:cs typeface="黑体" charset="0"/>
            </a:endParaRPr>
          </a:p>
          <a:p>
            <a:pPr marL="342900" indent="-342900" algn="l">
              <a:lnSpc>
                <a:spcPct val="100000"/>
              </a:lnSpc>
              <a:buClr>
                <a:srgbClr val="009900"/>
              </a:buClr>
              <a:buFont typeface="Wingdings" charset="0"/>
              <a:buChar char="§"/>
              <a:defRPr/>
            </a:pPr>
            <a:r>
              <a:rPr lang="zh-CN" altLang="en-US" sz="2000" b="1">
                <a:solidFill>
                  <a:srgbClr val="000066"/>
                </a:solidFill>
                <a:ea typeface="黑体" charset="0"/>
                <a:cs typeface="黑体" charset="0"/>
              </a:rPr>
              <a:t>为什么不现场制作？</a:t>
            </a:r>
            <a:endParaRPr lang="en-US" altLang="zh-CN" sz="2000" b="1">
              <a:solidFill>
                <a:srgbClr val="000066"/>
              </a:solidFill>
              <a:ea typeface="黑体" charset="0"/>
              <a:cs typeface="黑体" charset="0"/>
            </a:endParaRPr>
          </a:p>
          <a:p>
            <a:pPr marL="342900" indent="-342900" algn="l">
              <a:lnSpc>
                <a:spcPct val="100000"/>
              </a:lnSpc>
              <a:buClr>
                <a:srgbClr val="009900"/>
              </a:buClr>
              <a:buFont typeface="Wingdings" charset="0"/>
              <a:buChar char="§"/>
              <a:defRPr/>
            </a:pPr>
            <a:r>
              <a:rPr lang="zh-CN" altLang="en-US" sz="2000" b="1">
                <a:solidFill>
                  <a:srgbClr val="000066"/>
                </a:solidFill>
                <a:ea typeface="黑体" charset="0"/>
                <a:cs typeface="黑体" charset="0"/>
              </a:rPr>
              <a:t>为何不直接由供应商送货</a:t>
            </a:r>
            <a:r>
              <a:rPr lang="en-US" altLang="zh-CN" sz="2000" b="1">
                <a:solidFill>
                  <a:srgbClr val="000066"/>
                </a:solidFill>
                <a:ea typeface="黑体" charset="0"/>
                <a:cs typeface="黑体" charset="0"/>
              </a:rPr>
              <a:t>,</a:t>
            </a:r>
          </a:p>
          <a:p>
            <a:pPr marL="342900" indent="-342900" algn="l">
              <a:lnSpc>
                <a:spcPct val="100000"/>
              </a:lnSpc>
              <a:buClr>
                <a:srgbClr val="009900"/>
              </a:buClr>
              <a:buFont typeface="Wingdings" charset="0"/>
              <a:buNone/>
              <a:defRPr/>
            </a:pPr>
            <a:r>
              <a:rPr lang="en-US" altLang="zh-CN" sz="2000" b="1">
                <a:solidFill>
                  <a:srgbClr val="000066"/>
                </a:solidFill>
                <a:ea typeface="黑体" charset="0"/>
                <a:cs typeface="黑体" charset="0"/>
              </a:rPr>
              <a:t>                      </a:t>
            </a:r>
            <a:r>
              <a:rPr lang="zh-CN" altLang="en-US" sz="2000" b="1">
                <a:solidFill>
                  <a:srgbClr val="000066"/>
                </a:solidFill>
                <a:ea typeface="黑体" charset="0"/>
                <a:cs typeface="黑体" charset="0"/>
              </a:rPr>
              <a:t>而是配送中心？</a:t>
            </a:r>
            <a:endParaRPr lang="en-US" altLang="zh-CN" sz="2000" b="1">
              <a:solidFill>
                <a:srgbClr val="000066"/>
              </a:solidFill>
              <a:ea typeface="黑体" charset="0"/>
              <a:cs typeface="黑体" charset="0"/>
            </a:endParaRPr>
          </a:p>
          <a:p>
            <a:pPr marL="342900" indent="-342900" algn="l">
              <a:lnSpc>
                <a:spcPct val="100000"/>
              </a:lnSpc>
              <a:buClr>
                <a:srgbClr val="009900"/>
              </a:buClr>
              <a:buFont typeface="Wingdings" charset="0"/>
              <a:buChar char="§"/>
              <a:defRPr/>
            </a:pPr>
            <a:r>
              <a:rPr lang="zh-CN" altLang="en-US" sz="2000" b="1">
                <a:solidFill>
                  <a:srgbClr val="000066"/>
                </a:solidFill>
                <a:ea typeface="黑体" charset="0"/>
                <a:cs typeface="黑体" charset="0"/>
              </a:rPr>
              <a:t>信息系统作用？</a:t>
            </a:r>
            <a:endParaRPr lang="zh-CN" altLang="en-US" sz="2000" b="1">
              <a:ea typeface="黑体" charset="0"/>
              <a:cs typeface="黑体" charset="0"/>
            </a:endParaRPr>
          </a:p>
        </p:txBody>
      </p:sp>
      <p:grpSp>
        <p:nvGrpSpPr>
          <p:cNvPr id="2472965" name="Group 5"/>
          <p:cNvGrpSpPr>
            <a:grpSpLocks/>
          </p:cNvGrpSpPr>
          <p:nvPr/>
        </p:nvGrpSpPr>
        <p:grpSpPr bwMode="auto">
          <a:xfrm>
            <a:off x="250825" y="4350867"/>
            <a:ext cx="5329238" cy="1944687"/>
            <a:chOff x="295" y="2840"/>
            <a:chExt cx="3492" cy="1440"/>
          </a:xfrm>
        </p:grpSpPr>
        <p:sp>
          <p:nvSpPr>
            <p:cNvPr id="168966" name="Rectangle 6"/>
            <p:cNvSpPr>
              <a:spLocks noChangeArrowheads="1"/>
            </p:cNvSpPr>
            <p:nvPr/>
          </p:nvSpPr>
          <p:spPr bwMode="auto">
            <a:xfrm>
              <a:off x="2022" y="3099"/>
              <a:ext cx="487" cy="398"/>
            </a:xfrm>
            <a:prstGeom prst="rect">
              <a:avLst/>
            </a:prstGeom>
            <a:solidFill>
              <a:srgbClr val="FFFFFF"/>
            </a:solidFill>
            <a:ln w="17463">
              <a:solidFill>
                <a:srgbClr val="000000"/>
              </a:solidFill>
              <a:miter lim="800000"/>
              <a:headEnd/>
              <a:tailEnd/>
            </a:ln>
          </p:spPr>
          <p:txBody>
            <a:bodyPr/>
            <a:lstStyle/>
            <a:p>
              <a:endParaRPr lang="zh-CN" altLang="en-US"/>
            </a:p>
          </p:txBody>
        </p:sp>
        <p:sp>
          <p:nvSpPr>
            <p:cNvPr id="168967" name="Rectangle 7"/>
            <p:cNvSpPr>
              <a:spLocks noChangeArrowheads="1"/>
            </p:cNvSpPr>
            <p:nvPr/>
          </p:nvSpPr>
          <p:spPr bwMode="auto">
            <a:xfrm>
              <a:off x="2943" y="3370"/>
              <a:ext cx="764" cy="285"/>
            </a:xfrm>
            <a:prstGeom prst="rect">
              <a:avLst/>
            </a:prstGeom>
            <a:solidFill>
              <a:srgbClr val="FFFFFF"/>
            </a:solidFill>
            <a:ln w="17463">
              <a:solidFill>
                <a:srgbClr val="000000"/>
              </a:solidFill>
              <a:miter lim="800000"/>
              <a:headEnd/>
              <a:tailEnd/>
            </a:ln>
          </p:spPr>
          <p:txBody>
            <a:bodyPr/>
            <a:lstStyle/>
            <a:p>
              <a:endParaRPr lang="zh-CN" altLang="en-US"/>
            </a:p>
          </p:txBody>
        </p:sp>
        <p:sp>
          <p:nvSpPr>
            <p:cNvPr id="168968" name="Rectangle 8"/>
            <p:cNvSpPr>
              <a:spLocks noChangeArrowheads="1"/>
            </p:cNvSpPr>
            <p:nvPr/>
          </p:nvSpPr>
          <p:spPr bwMode="auto">
            <a:xfrm>
              <a:off x="1088" y="3099"/>
              <a:ext cx="632" cy="398"/>
            </a:xfrm>
            <a:prstGeom prst="rect">
              <a:avLst/>
            </a:prstGeom>
            <a:solidFill>
              <a:srgbClr val="FFFFFF"/>
            </a:solidFill>
            <a:ln w="17463">
              <a:solidFill>
                <a:srgbClr val="000000"/>
              </a:solidFill>
              <a:miter lim="800000"/>
              <a:headEnd/>
              <a:tailEnd/>
            </a:ln>
          </p:spPr>
          <p:txBody>
            <a:bodyPr/>
            <a:lstStyle/>
            <a:p>
              <a:pPr algn="l">
                <a:lnSpc>
                  <a:spcPct val="100000"/>
                </a:lnSpc>
                <a:spcBef>
                  <a:spcPct val="0"/>
                </a:spcBef>
              </a:pPr>
              <a:endParaRPr lang="zh-CN" altLang="en-US" sz="2400">
                <a:latin typeface="Tahoma" charset="0"/>
              </a:endParaRPr>
            </a:p>
          </p:txBody>
        </p:sp>
        <p:sp>
          <p:nvSpPr>
            <p:cNvPr id="168969" name="Rectangle 9"/>
            <p:cNvSpPr>
              <a:spLocks noChangeArrowheads="1"/>
            </p:cNvSpPr>
            <p:nvPr/>
          </p:nvSpPr>
          <p:spPr bwMode="auto">
            <a:xfrm>
              <a:off x="3020" y="3044"/>
              <a:ext cx="579" cy="228"/>
            </a:xfrm>
            <a:prstGeom prst="rect">
              <a:avLst/>
            </a:prstGeom>
            <a:solidFill>
              <a:srgbClr val="FFFFFF"/>
            </a:solidFill>
            <a:ln w="17463">
              <a:solidFill>
                <a:srgbClr val="000000"/>
              </a:solidFill>
              <a:miter lim="800000"/>
              <a:headEnd/>
              <a:tailEnd/>
            </a:ln>
          </p:spPr>
          <p:txBody>
            <a:bodyPr/>
            <a:lstStyle/>
            <a:p>
              <a:pPr>
                <a:lnSpc>
                  <a:spcPct val="100000"/>
                </a:lnSpc>
                <a:spcBef>
                  <a:spcPct val="0"/>
                </a:spcBef>
              </a:pPr>
              <a:r>
                <a:rPr lang="zh-CN" altLang="en-US" sz="1700">
                  <a:solidFill>
                    <a:srgbClr val="000000"/>
                  </a:solidFill>
                  <a:latin typeface="Tahoma" charset="0"/>
                </a:rPr>
                <a:t>供货商</a:t>
              </a:r>
            </a:p>
          </p:txBody>
        </p:sp>
        <p:sp>
          <p:nvSpPr>
            <p:cNvPr id="168970" name="Oval 10"/>
            <p:cNvSpPr>
              <a:spLocks noChangeArrowheads="1"/>
            </p:cNvSpPr>
            <p:nvPr/>
          </p:nvSpPr>
          <p:spPr bwMode="auto">
            <a:xfrm>
              <a:off x="457" y="2843"/>
              <a:ext cx="317" cy="228"/>
            </a:xfrm>
            <a:prstGeom prst="ellipse">
              <a:avLst/>
            </a:prstGeom>
            <a:solidFill>
              <a:srgbClr val="FFFFFF"/>
            </a:solidFill>
            <a:ln w="17463">
              <a:solidFill>
                <a:srgbClr val="000000"/>
              </a:solidFill>
              <a:round/>
              <a:headEnd/>
              <a:tailEnd/>
            </a:ln>
          </p:spPr>
          <p:txBody>
            <a:bodyPr lIns="0" tIns="0" rIns="0" bIns="0"/>
            <a:lstStyle/>
            <a:p>
              <a:endParaRPr lang="zh-CN" altLang="en-US"/>
            </a:p>
          </p:txBody>
        </p:sp>
        <p:sp>
          <p:nvSpPr>
            <p:cNvPr id="168971" name="Oval 11"/>
            <p:cNvSpPr>
              <a:spLocks noChangeArrowheads="1"/>
            </p:cNvSpPr>
            <p:nvPr/>
          </p:nvSpPr>
          <p:spPr bwMode="auto">
            <a:xfrm>
              <a:off x="457" y="3099"/>
              <a:ext cx="317" cy="228"/>
            </a:xfrm>
            <a:prstGeom prst="ellipse">
              <a:avLst/>
            </a:prstGeom>
            <a:solidFill>
              <a:srgbClr val="FFFFFF"/>
            </a:solidFill>
            <a:ln w="17463">
              <a:solidFill>
                <a:srgbClr val="000000"/>
              </a:solidFill>
              <a:round/>
              <a:headEnd/>
              <a:tailEnd/>
            </a:ln>
          </p:spPr>
          <p:txBody>
            <a:bodyPr lIns="0" tIns="0" rIns="0" bIns="0"/>
            <a:lstStyle/>
            <a:p>
              <a:endParaRPr lang="zh-CN" altLang="en-US"/>
            </a:p>
          </p:txBody>
        </p:sp>
        <p:sp>
          <p:nvSpPr>
            <p:cNvPr id="168972" name="Oval 12"/>
            <p:cNvSpPr>
              <a:spLocks noChangeArrowheads="1"/>
            </p:cNvSpPr>
            <p:nvPr/>
          </p:nvSpPr>
          <p:spPr bwMode="auto">
            <a:xfrm>
              <a:off x="457" y="3355"/>
              <a:ext cx="317" cy="229"/>
            </a:xfrm>
            <a:prstGeom prst="ellipse">
              <a:avLst/>
            </a:prstGeom>
            <a:solidFill>
              <a:srgbClr val="FFFFFF"/>
            </a:solidFill>
            <a:ln w="17463">
              <a:solidFill>
                <a:srgbClr val="000000"/>
              </a:solidFill>
              <a:round/>
              <a:headEnd/>
              <a:tailEnd/>
            </a:ln>
          </p:spPr>
          <p:txBody>
            <a:bodyPr lIns="0" tIns="0" rIns="0" bIns="0"/>
            <a:lstStyle/>
            <a:p>
              <a:endParaRPr lang="zh-CN" altLang="en-US"/>
            </a:p>
          </p:txBody>
        </p:sp>
        <p:sp>
          <p:nvSpPr>
            <p:cNvPr id="168973" name="Rectangle 13"/>
            <p:cNvSpPr>
              <a:spLocks noChangeArrowheads="1"/>
            </p:cNvSpPr>
            <p:nvPr/>
          </p:nvSpPr>
          <p:spPr bwMode="auto">
            <a:xfrm>
              <a:off x="457" y="2856"/>
              <a:ext cx="36"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rPr>
                <a:t> </a:t>
              </a:r>
              <a:endParaRPr lang="en-US" altLang="zh-CN" sz="2400">
                <a:latin typeface="Tahoma" charset="0"/>
              </a:endParaRPr>
            </a:p>
          </p:txBody>
        </p:sp>
        <p:sp>
          <p:nvSpPr>
            <p:cNvPr id="168974" name="Rectangle 14"/>
            <p:cNvSpPr>
              <a:spLocks noChangeArrowheads="1"/>
            </p:cNvSpPr>
            <p:nvPr/>
          </p:nvSpPr>
          <p:spPr bwMode="auto">
            <a:xfrm>
              <a:off x="695" y="2860"/>
              <a:ext cx="177"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a:solidFill>
                    <a:srgbClr val="000000"/>
                  </a:solidFill>
                </a:rPr>
                <a:t>     </a:t>
              </a:r>
              <a:endParaRPr lang="en-US" altLang="zh-CN" sz="2400">
                <a:latin typeface="Tahoma" charset="0"/>
              </a:endParaRPr>
            </a:p>
          </p:txBody>
        </p:sp>
        <p:sp>
          <p:nvSpPr>
            <p:cNvPr id="168975" name="Rectangle 15"/>
            <p:cNvSpPr>
              <a:spLocks noChangeArrowheads="1"/>
            </p:cNvSpPr>
            <p:nvPr/>
          </p:nvSpPr>
          <p:spPr bwMode="auto">
            <a:xfrm>
              <a:off x="1610" y="2871"/>
              <a:ext cx="815" cy="1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sz="1400">
                  <a:solidFill>
                    <a:srgbClr val="000000"/>
                  </a:solidFill>
                  <a:latin typeface="宋体" charset="0"/>
                </a:rPr>
                <a:t>进货价格、条件</a:t>
              </a:r>
              <a:endParaRPr lang="zh-CN" altLang="en-US" sz="1400">
                <a:latin typeface="Tahoma" charset="0"/>
              </a:endParaRPr>
            </a:p>
          </p:txBody>
        </p:sp>
        <p:sp>
          <p:nvSpPr>
            <p:cNvPr id="168976" name="Rectangle 16"/>
            <p:cNvSpPr>
              <a:spLocks noChangeArrowheads="1"/>
            </p:cNvSpPr>
            <p:nvPr/>
          </p:nvSpPr>
          <p:spPr bwMode="auto">
            <a:xfrm>
              <a:off x="2426" y="2860"/>
              <a:ext cx="59"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400" b="1">
                  <a:solidFill>
                    <a:srgbClr val="000000"/>
                  </a:solidFill>
                  <a:latin typeface="超研澤中楷(簡)" charset="0"/>
                  <a:cs typeface="超研澤中楷(簡)" charset="0"/>
                </a:rPr>
                <a:t>(</a:t>
              </a:r>
              <a:endParaRPr lang="en-US" altLang="zh-CN" sz="1400">
                <a:latin typeface="Tahoma" charset="0"/>
              </a:endParaRPr>
            </a:p>
          </p:txBody>
        </p:sp>
        <p:sp>
          <p:nvSpPr>
            <p:cNvPr id="168977" name="Rectangle 17"/>
            <p:cNvSpPr>
              <a:spLocks noChangeArrowheads="1"/>
            </p:cNvSpPr>
            <p:nvPr/>
          </p:nvSpPr>
          <p:spPr bwMode="auto">
            <a:xfrm>
              <a:off x="2473" y="2854"/>
              <a:ext cx="233"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sz="1400">
                  <a:solidFill>
                    <a:srgbClr val="000000"/>
                  </a:solidFill>
                  <a:latin typeface="宋体" charset="0"/>
                </a:rPr>
                <a:t>商流</a:t>
              </a:r>
              <a:endParaRPr lang="zh-CN" altLang="en-US" sz="1400">
                <a:latin typeface="Tahoma" charset="0"/>
              </a:endParaRPr>
            </a:p>
          </p:txBody>
        </p:sp>
        <p:sp>
          <p:nvSpPr>
            <p:cNvPr id="168978" name="Rectangle 18"/>
            <p:cNvSpPr>
              <a:spLocks noChangeArrowheads="1"/>
            </p:cNvSpPr>
            <p:nvPr/>
          </p:nvSpPr>
          <p:spPr bwMode="auto">
            <a:xfrm>
              <a:off x="2666" y="2860"/>
              <a:ext cx="58"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400" b="1">
                  <a:solidFill>
                    <a:srgbClr val="000000"/>
                  </a:solidFill>
                  <a:latin typeface="超研澤中楷(簡)" charset="0"/>
                  <a:cs typeface="超研澤中楷(簡)" charset="0"/>
                </a:rPr>
                <a:t>)</a:t>
              </a:r>
              <a:endParaRPr lang="en-US" altLang="zh-CN" sz="1400">
                <a:latin typeface="Tahoma" charset="0"/>
              </a:endParaRPr>
            </a:p>
          </p:txBody>
        </p:sp>
        <p:sp>
          <p:nvSpPr>
            <p:cNvPr id="168979" name="Rectangle 19"/>
            <p:cNvSpPr>
              <a:spLocks noChangeArrowheads="1"/>
            </p:cNvSpPr>
            <p:nvPr/>
          </p:nvSpPr>
          <p:spPr bwMode="auto">
            <a:xfrm>
              <a:off x="2521" y="3003"/>
              <a:ext cx="400" cy="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a:solidFill>
                    <a:srgbClr val="000000"/>
                  </a:solidFill>
                  <a:latin typeface="宋体" charset="0"/>
                </a:rPr>
                <a:t>进货数量</a:t>
              </a:r>
              <a:endParaRPr lang="zh-CN" altLang="en-US">
                <a:latin typeface="Tahoma" charset="0"/>
              </a:endParaRPr>
            </a:p>
          </p:txBody>
        </p:sp>
        <p:sp>
          <p:nvSpPr>
            <p:cNvPr id="168980" name="Rectangle 20"/>
            <p:cNvSpPr>
              <a:spLocks noChangeArrowheads="1"/>
            </p:cNvSpPr>
            <p:nvPr/>
          </p:nvSpPr>
          <p:spPr bwMode="auto">
            <a:xfrm>
              <a:off x="1693" y="3211"/>
              <a:ext cx="495"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latin typeface="超研澤中楷(簡)" charset="0"/>
                  <a:cs typeface="超研澤中楷(簡)" charset="0"/>
                </a:rPr>
                <a:t> E0S   </a:t>
              </a:r>
              <a:endParaRPr lang="en-US" altLang="zh-CN" sz="2400">
                <a:latin typeface="Tahoma" charset="0"/>
              </a:endParaRPr>
            </a:p>
          </p:txBody>
        </p:sp>
        <p:sp>
          <p:nvSpPr>
            <p:cNvPr id="168981" name="Rectangle 21"/>
            <p:cNvSpPr>
              <a:spLocks noChangeArrowheads="1"/>
            </p:cNvSpPr>
            <p:nvPr/>
          </p:nvSpPr>
          <p:spPr bwMode="auto">
            <a:xfrm>
              <a:off x="2109" y="3126"/>
              <a:ext cx="283" cy="3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sz="1700">
                  <a:solidFill>
                    <a:srgbClr val="000000"/>
                  </a:solidFill>
                  <a:latin typeface="宋体" charset="0"/>
                </a:rPr>
                <a:t>捷盟</a:t>
              </a:r>
              <a:endParaRPr lang="en-US" altLang="zh-CN" sz="1700">
                <a:solidFill>
                  <a:srgbClr val="000000"/>
                </a:solidFill>
                <a:latin typeface="宋体" charset="0"/>
              </a:endParaRPr>
            </a:p>
            <a:p>
              <a:pPr algn="l">
                <a:lnSpc>
                  <a:spcPct val="100000"/>
                </a:lnSpc>
                <a:spcBef>
                  <a:spcPct val="0"/>
                </a:spcBef>
              </a:pPr>
              <a:r>
                <a:rPr lang="zh-CN" altLang="en-US" sz="1700">
                  <a:solidFill>
                    <a:srgbClr val="000000"/>
                  </a:solidFill>
                  <a:latin typeface="宋体" charset="0"/>
                </a:rPr>
                <a:t>物流</a:t>
              </a:r>
              <a:endParaRPr lang="zh-CN" altLang="en-US" sz="2400">
                <a:latin typeface="Tahoma" charset="0"/>
              </a:endParaRPr>
            </a:p>
          </p:txBody>
        </p:sp>
        <p:sp>
          <p:nvSpPr>
            <p:cNvPr id="168982" name="Rectangle 22"/>
            <p:cNvSpPr>
              <a:spLocks noChangeArrowheads="1"/>
            </p:cNvSpPr>
            <p:nvPr/>
          </p:nvSpPr>
          <p:spPr bwMode="auto">
            <a:xfrm>
              <a:off x="2482" y="3211"/>
              <a:ext cx="7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latin typeface="超研澤中楷(簡)" charset="0"/>
                  <a:cs typeface="超研澤中楷(簡)" charset="0"/>
                </a:rPr>
                <a:t> </a:t>
              </a:r>
              <a:endParaRPr lang="en-US" altLang="zh-CN" sz="2400">
                <a:latin typeface="Tahoma" charset="0"/>
              </a:endParaRPr>
            </a:p>
          </p:txBody>
        </p:sp>
        <p:sp>
          <p:nvSpPr>
            <p:cNvPr id="168983" name="Rectangle 23"/>
            <p:cNvSpPr>
              <a:spLocks noChangeArrowheads="1"/>
            </p:cNvSpPr>
            <p:nvPr/>
          </p:nvSpPr>
          <p:spPr bwMode="auto">
            <a:xfrm>
              <a:off x="2521" y="3247"/>
              <a:ext cx="499"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a:solidFill>
                    <a:srgbClr val="000000"/>
                  </a:solidFill>
                  <a:latin typeface="宋体" charset="0"/>
                </a:rPr>
                <a:t>印出拣货单</a:t>
              </a:r>
              <a:endParaRPr lang="zh-CN" altLang="en-US">
                <a:latin typeface="Tahoma" charset="0"/>
              </a:endParaRPr>
            </a:p>
          </p:txBody>
        </p:sp>
        <p:sp>
          <p:nvSpPr>
            <p:cNvPr id="168984" name="Rectangle 24"/>
            <p:cNvSpPr>
              <a:spLocks noChangeArrowheads="1"/>
            </p:cNvSpPr>
            <p:nvPr/>
          </p:nvSpPr>
          <p:spPr bwMode="auto">
            <a:xfrm>
              <a:off x="731" y="3438"/>
              <a:ext cx="183"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2200" b="1">
                  <a:solidFill>
                    <a:srgbClr val="000000"/>
                  </a:solidFill>
                  <a:latin typeface="超研澤中楷(簡)" charset="0"/>
                  <a:cs typeface="超研澤中楷(簡)" charset="0"/>
                </a:rPr>
                <a:t>  </a:t>
              </a:r>
              <a:endParaRPr lang="en-US" altLang="zh-CN" sz="2400">
                <a:latin typeface="Tahoma" charset="0"/>
              </a:endParaRPr>
            </a:p>
          </p:txBody>
        </p:sp>
        <p:sp>
          <p:nvSpPr>
            <p:cNvPr id="168985" name="Rectangle 25"/>
            <p:cNvSpPr>
              <a:spLocks noChangeArrowheads="1"/>
            </p:cNvSpPr>
            <p:nvPr/>
          </p:nvSpPr>
          <p:spPr bwMode="auto">
            <a:xfrm>
              <a:off x="794" y="3398"/>
              <a:ext cx="213"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latin typeface="超研澤中楷(簡)" charset="0"/>
                  <a:cs typeface="超研澤中楷(簡)" charset="0"/>
                </a:rPr>
                <a:t>EOS</a:t>
              </a:r>
              <a:endParaRPr lang="en-US" altLang="zh-CN" sz="2400">
                <a:latin typeface="Tahoma" charset="0"/>
              </a:endParaRPr>
            </a:p>
          </p:txBody>
        </p:sp>
        <p:sp>
          <p:nvSpPr>
            <p:cNvPr id="168986" name="Rectangle 26"/>
            <p:cNvSpPr>
              <a:spLocks noChangeArrowheads="1"/>
            </p:cNvSpPr>
            <p:nvPr/>
          </p:nvSpPr>
          <p:spPr bwMode="auto">
            <a:xfrm>
              <a:off x="2992" y="3461"/>
              <a:ext cx="705"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a:lnSpc>
                  <a:spcPct val="80000"/>
                </a:lnSpc>
                <a:spcBef>
                  <a:spcPct val="0"/>
                </a:spcBef>
              </a:pPr>
              <a:r>
                <a:rPr lang="zh-CN" altLang="en-US" sz="1700">
                  <a:solidFill>
                    <a:srgbClr val="000000"/>
                  </a:solidFill>
                  <a:latin typeface="宋体" charset="0"/>
                </a:rPr>
                <a:t>捷盟统仓</a:t>
              </a:r>
              <a:endParaRPr lang="zh-CN" altLang="en-US" sz="2400">
                <a:latin typeface="Tahoma" charset="0"/>
              </a:endParaRPr>
            </a:p>
          </p:txBody>
        </p:sp>
        <p:sp>
          <p:nvSpPr>
            <p:cNvPr id="168987" name="Rectangle 27"/>
            <p:cNvSpPr>
              <a:spLocks noChangeArrowheads="1"/>
            </p:cNvSpPr>
            <p:nvPr/>
          </p:nvSpPr>
          <p:spPr bwMode="auto">
            <a:xfrm>
              <a:off x="3623" y="3467"/>
              <a:ext cx="70" cy="1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latin typeface="超研澤中楷(簡)" charset="0"/>
                  <a:cs typeface="超研澤中楷(簡)" charset="0"/>
                </a:rPr>
                <a:t> </a:t>
              </a:r>
              <a:endParaRPr lang="en-US" altLang="zh-CN" sz="2400">
                <a:latin typeface="Tahoma" charset="0"/>
              </a:endParaRPr>
            </a:p>
          </p:txBody>
        </p:sp>
        <p:sp>
          <p:nvSpPr>
            <p:cNvPr id="168988" name="Rectangle 28"/>
            <p:cNvSpPr>
              <a:spLocks noChangeArrowheads="1"/>
            </p:cNvSpPr>
            <p:nvPr/>
          </p:nvSpPr>
          <p:spPr bwMode="auto">
            <a:xfrm>
              <a:off x="3675" y="3483"/>
              <a:ext cx="58"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400" b="1">
                  <a:solidFill>
                    <a:srgbClr val="000000"/>
                  </a:solidFill>
                  <a:latin typeface="超研澤中楷(簡)" charset="0"/>
                  <a:cs typeface="超研澤中楷(簡)" charset="0"/>
                </a:rPr>
                <a:t> </a:t>
              </a:r>
              <a:endParaRPr lang="en-US" altLang="zh-CN" sz="2400">
                <a:latin typeface="Tahoma" charset="0"/>
              </a:endParaRPr>
            </a:p>
          </p:txBody>
        </p:sp>
        <p:sp>
          <p:nvSpPr>
            <p:cNvPr id="168989" name="Rectangle 29"/>
            <p:cNvSpPr>
              <a:spLocks noChangeArrowheads="1"/>
            </p:cNvSpPr>
            <p:nvPr/>
          </p:nvSpPr>
          <p:spPr bwMode="auto">
            <a:xfrm>
              <a:off x="2193" y="4061"/>
              <a:ext cx="71"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700" b="1">
                  <a:solidFill>
                    <a:srgbClr val="000000"/>
                  </a:solidFill>
                  <a:latin typeface="超研澤中楷(簡)" charset="0"/>
                  <a:cs typeface="超研澤中楷(簡)" charset="0"/>
                </a:rPr>
                <a:t> </a:t>
              </a:r>
              <a:endParaRPr lang="en-US" altLang="zh-CN" sz="2400">
                <a:latin typeface="Tahoma" charset="0"/>
              </a:endParaRPr>
            </a:p>
          </p:txBody>
        </p:sp>
        <p:sp>
          <p:nvSpPr>
            <p:cNvPr id="168990" name="Rectangle 30"/>
            <p:cNvSpPr>
              <a:spLocks noChangeArrowheads="1"/>
            </p:cNvSpPr>
            <p:nvPr/>
          </p:nvSpPr>
          <p:spPr bwMode="auto">
            <a:xfrm>
              <a:off x="2246" y="4063"/>
              <a:ext cx="300"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a:solidFill>
                    <a:srgbClr val="000000"/>
                  </a:solidFill>
                  <a:latin typeface="宋体" charset="0"/>
                </a:rPr>
                <a:t>输送带</a:t>
              </a:r>
              <a:endParaRPr lang="zh-CN" altLang="en-US">
                <a:latin typeface="Tahoma" charset="0"/>
              </a:endParaRPr>
            </a:p>
          </p:txBody>
        </p:sp>
        <p:sp>
          <p:nvSpPr>
            <p:cNvPr id="168991" name="Rectangle 31"/>
            <p:cNvSpPr>
              <a:spLocks noChangeArrowheads="1"/>
            </p:cNvSpPr>
            <p:nvPr/>
          </p:nvSpPr>
          <p:spPr bwMode="auto">
            <a:xfrm>
              <a:off x="2922" y="4032"/>
              <a:ext cx="274"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2200" b="1">
                  <a:solidFill>
                    <a:srgbClr val="000000"/>
                  </a:solidFill>
                  <a:latin typeface="超研澤中楷(簡)" charset="0"/>
                  <a:cs typeface="超研澤中楷(簡)" charset="0"/>
                </a:rPr>
                <a:t>   </a:t>
              </a:r>
              <a:endParaRPr lang="en-US" altLang="zh-CN" sz="2400">
                <a:latin typeface="Tahoma" charset="0"/>
              </a:endParaRPr>
            </a:p>
          </p:txBody>
        </p:sp>
        <p:sp>
          <p:nvSpPr>
            <p:cNvPr id="168992" name="Rectangle 32"/>
            <p:cNvSpPr>
              <a:spLocks noChangeArrowheads="1"/>
            </p:cNvSpPr>
            <p:nvPr/>
          </p:nvSpPr>
          <p:spPr bwMode="auto">
            <a:xfrm>
              <a:off x="3152" y="4109"/>
              <a:ext cx="600" cy="1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zh-CN" altLang="en-US">
                  <a:solidFill>
                    <a:srgbClr val="000000"/>
                  </a:solidFill>
                  <a:latin typeface="宋体" charset="0"/>
                </a:rPr>
                <a:t>以各店为单位</a:t>
              </a:r>
              <a:endParaRPr lang="zh-CN" altLang="en-US">
                <a:latin typeface="Tahoma" charset="0"/>
              </a:endParaRPr>
            </a:p>
          </p:txBody>
        </p:sp>
        <p:sp>
          <p:nvSpPr>
            <p:cNvPr id="168993" name="Rectangle 33"/>
            <p:cNvSpPr>
              <a:spLocks noChangeArrowheads="1"/>
            </p:cNvSpPr>
            <p:nvPr/>
          </p:nvSpPr>
          <p:spPr bwMode="auto">
            <a:xfrm>
              <a:off x="3710" y="4078"/>
              <a:ext cx="58"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algn="l">
                <a:lnSpc>
                  <a:spcPct val="100000"/>
                </a:lnSpc>
                <a:spcBef>
                  <a:spcPct val="0"/>
                </a:spcBef>
              </a:pPr>
              <a:r>
                <a:rPr lang="en-US" altLang="zh-CN" sz="1400" b="1">
                  <a:solidFill>
                    <a:srgbClr val="000000"/>
                  </a:solidFill>
                  <a:latin typeface="超研澤中楷(簡)" charset="0"/>
                  <a:cs typeface="超研澤中楷(簡)" charset="0"/>
                </a:rPr>
                <a:t> </a:t>
              </a:r>
              <a:endParaRPr lang="en-US" altLang="zh-CN" sz="2400">
                <a:latin typeface="Tahoma" charset="0"/>
              </a:endParaRPr>
            </a:p>
          </p:txBody>
        </p:sp>
        <p:grpSp>
          <p:nvGrpSpPr>
            <p:cNvPr id="168994" name="Group 34"/>
            <p:cNvGrpSpPr>
              <a:grpSpLocks/>
            </p:cNvGrpSpPr>
            <p:nvPr/>
          </p:nvGrpSpPr>
          <p:grpSpPr bwMode="auto">
            <a:xfrm>
              <a:off x="2509" y="3388"/>
              <a:ext cx="421" cy="51"/>
              <a:chOff x="3345" y="1750"/>
              <a:chExt cx="527" cy="60"/>
            </a:xfrm>
          </p:grpSpPr>
          <p:sp>
            <p:nvSpPr>
              <p:cNvPr id="169023" name="Rectangle 35"/>
              <p:cNvSpPr>
                <a:spLocks noChangeArrowheads="1"/>
              </p:cNvSpPr>
              <p:nvPr/>
            </p:nvSpPr>
            <p:spPr bwMode="auto">
              <a:xfrm>
                <a:off x="3345" y="1772"/>
                <a:ext cx="10"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4" name="Rectangle 36"/>
              <p:cNvSpPr>
                <a:spLocks noChangeArrowheads="1"/>
              </p:cNvSpPr>
              <p:nvPr/>
            </p:nvSpPr>
            <p:spPr bwMode="auto">
              <a:xfrm>
                <a:off x="3366"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5" name="Rectangle 37"/>
              <p:cNvSpPr>
                <a:spLocks noChangeArrowheads="1"/>
              </p:cNvSpPr>
              <p:nvPr/>
            </p:nvSpPr>
            <p:spPr bwMode="auto">
              <a:xfrm>
                <a:off x="3387"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6" name="Rectangle 38"/>
              <p:cNvSpPr>
                <a:spLocks noChangeArrowheads="1"/>
              </p:cNvSpPr>
              <p:nvPr/>
            </p:nvSpPr>
            <p:spPr bwMode="auto">
              <a:xfrm>
                <a:off x="3408"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7" name="Rectangle 39"/>
              <p:cNvSpPr>
                <a:spLocks noChangeArrowheads="1"/>
              </p:cNvSpPr>
              <p:nvPr/>
            </p:nvSpPr>
            <p:spPr bwMode="auto">
              <a:xfrm>
                <a:off x="3429"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8" name="Rectangle 40"/>
              <p:cNvSpPr>
                <a:spLocks noChangeArrowheads="1"/>
              </p:cNvSpPr>
              <p:nvPr/>
            </p:nvSpPr>
            <p:spPr bwMode="auto">
              <a:xfrm>
                <a:off x="3450"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9" name="Rectangle 41"/>
              <p:cNvSpPr>
                <a:spLocks noChangeArrowheads="1"/>
              </p:cNvSpPr>
              <p:nvPr/>
            </p:nvSpPr>
            <p:spPr bwMode="auto">
              <a:xfrm>
                <a:off x="3471"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0" name="Rectangle 42"/>
              <p:cNvSpPr>
                <a:spLocks noChangeArrowheads="1"/>
              </p:cNvSpPr>
              <p:nvPr/>
            </p:nvSpPr>
            <p:spPr bwMode="auto">
              <a:xfrm>
                <a:off x="3492"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1" name="Rectangle 43"/>
              <p:cNvSpPr>
                <a:spLocks noChangeArrowheads="1"/>
              </p:cNvSpPr>
              <p:nvPr/>
            </p:nvSpPr>
            <p:spPr bwMode="auto">
              <a:xfrm>
                <a:off x="3513"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2" name="Rectangle 44"/>
              <p:cNvSpPr>
                <a:spLocks noChangeArrowheads="1"/>
              </p:cNvSpPr>
              <p:nvPr/>
            </p:nvSpPr>
            <p:spPr bwMode="auto">
              <a:xfrm>
                <a:off x="3534" y="1772"/>
                <a:ext cx="11"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3" name="Rectangle 45"/>
              <p:cNvSpPr>
                <a:spLocks noChangeArrowheads="1"/>
              </p:cNvSpPr>
              <p:nvPr/>
            </p:nvSpPr>
            <p:spPr bwMode="auto">
              <a:xfrm>
                <a:off x="3556" y="1772"/>
                <a:ext cx="10"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4" name="Rectangle 46"/>
              <p:cNvSpPr>
                <a:spLocks noChangeArrowheads="1"/>
              </p:cNvSpPr>
              <p:nvPr/>
            </p:nvSpPr>
            <p:spPr bwMode="auto">
              <a:xfrm>
                <a:off x="3577" y="1772"/>
                <a:ext cx="10"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5" name="Rectangle 47"/>
              <p:cNvSpPr>
                <a:spLocks noChangeArrowheads="1"/>
              </p:cNvSpPr>
              <p:nvPr/>
            </p:nvSpPr>
            <p:spPr bwMode="auto">
              <a:xfrm>
                <a:off x="3598" y="1772"/>
                <a:ext cx="10" cy="1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6" name="Rectangle 48"/>
              <p:cNvSpPr>
                <a:spLocks noChangeArrowheads="1"/>
              </p:cNvSpPr>
              <p:nvPr/>
            </p:nvSpPr>
            <p:spPr bwMode="auto">
              <a:xfrm>
                <a:off x="3619"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7" name="Rectangle 49"/>
              <p:cNvSpPr>
                <a:spLocks noChangeArrowheads="1"/>
              </p:cNvSpPr>
              <p:nvPr/>
            </p:nvSpPr>
            <p:spPr bwMode="auto">
              <a:xfrm>
                <a:off x="3640"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8" name="Rectangle 50"/>
              <p:cNvSpPr>
                <a:spLocks noChangeArrowheads="1"/>
              </p:cNvSpPr>
              <p:nvPr/>
            </p:nvSpPr>
            <p:spPr bwMode="auto">
              <a:xfrm>
                <a:off x="3661"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39" name="Rectangle 51"/>
              <p:cNvSpPr>
                <a:spLocks noChangeArrowheads="1"/>
              </p:cNvSpPr>
              <p:nvPr/>
            </p:nvSpPr>
            <p:spPr bwMode="auto">
              <a:xfrm>
                <a:off x="3682"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0" name="Rectangle 52"/>
              <p:cNvSpPr>
                <a:spLocks noChangeArrowheads="1"/>
              </p:cNvSpPr>
              <p:nvPr/>
            </p:nvSpPr>
            <p:spPr bwMode="auto">
              <a:xfrm>
                <a:off x="3703"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1" name="Rectangle 53"/>
              <p:cNvSpPr>
                <a:spLocks noChangeArrowheads="1"/>
              </p:cNvSpPr>
              <p:nvPr/>
            </p:nvSpPr>
            <p:spPr bwMode="auto">
              <a:xfrm>
                <a:off x="3724" y="1774"/>
                <a:ext cx="10"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2" name="Rectangle 54"/>
              <p:cNvSpPr>
                <a:spLocks noChangeArrowheads="1"/>
              </p:cNvSpPr>
              <p:nvPr/>
            </p:nvSpPr>
            <p:spPr bwMode="auto">
              <a:xfrm>
                <a:off x="3745"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3" name="Rectangle 55"/>
              <p:cNvSpPr>
                <a:spLocks noChangeArrowheads="1"/>
              </p:cNvSpPr>
              <p:nvPr/>
            </p:nvSpPr>
            <p:spPr bwMode="auto">
              <a:xfrm>
                <a:off x="3766"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4" name="Rectangle 56"/>
              <p:cNvSpPr>
                <a:spLocks noChangeArrowheads="1"/>
              </p:cNvSpPr>
              <p:nvPr/>
            </p:nvSpPr>
            <p:spPr bwMode="auto">
              <a:xfrm>
                <a:off x="3787"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5" name="Rectangle 57"/>
              <p:cNvSpPr>
                <a:spLocks noChangeArrowheads="1"/>
              </p:cNvSpPr>
              <p:nvPr/>
            </p:nvSpPr>
            <p:spPr bwMode="auto">
              <a:xfrm>
                <a:off x="3808"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6" name="Rectangle 58"/>
              <p:cNvSpPr>
                <a:spLocks noChangeArrowheads="1"/>
              </p:cNvSpPr>
              <p:nvPr/>
            </p:nvSpPr>
            <p:spPr bwMode="auto">
              <a:xfrm>
                <a:off x="3829"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7" name="Rectangle 59"/>
              <p:cNvSpPr>
                <a:spLocks noChangeArrowheads="1"/>
              </p:cNvSpPr>
              <p:nvPr/>
            </p:nvSpPr>
            <p:spPr bwMode="auto">
              <a:xfrm>
                <a:off x="3850" y="1774"/>
                <a:ext cx="1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8" name="Rectangle 60"/>
              <p:cNvSpPr>
                <a:spLocks noChangeArrowheads="1"/>
              </p:cNvSpPr>
              <p:nvPr/>
            </p:nvSpPr>
            <p:spPr bwMode="auto">
              <a:xfrm>
                <a:off x="3871" y="1774"/>
                <a:ext cx="1" cy="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49" name="Freeform 61"/>
              <p:cNvSpPr>
                <a:spLocks/>
              </p:cNvSpPr>
              <p:nvPr/>
            </p:nvSpPr>
            <p:spPr bwMode="auto">
              <a:xfrm>
                <a:off x="3734" y="1750"/>
                <a:ext cx="137" cy="60"/>
              </a:xfrm>
              <a:custGeom>
                <a:avLst/>
                <a:gdLst>
                  <a:gd name="T0" fmla="*/ 0 w 137"/>
                  <a:gd name="T1" fmla="*/ 60 h 60"/>
                  <a:gd name="T2" fmla="*/ 137 w 137"/>
                  <a:gd name="T3" fmla="*/ 30 h 60"/>
                  <a:gd name="T4" fmla="*/ 0 w 137"/>
                  <a:gd name="T5" fmla="*/ 0 h 60"/>
                  <a:gd name="T6" fmla="*/ 0 60000 65536"/>
                  <a:gd name="T7" fmla="*/ 0 60000 65536"/>
                  <a:gd name="T8" fmla="*/ 0 60000 65536"/>
                </a:gdLst>
                <a:ahLst/>
                <a:cxnLst>
                  <a:cxn ang="T6">
                    <a:pos x="T0" y="T1"/>
                  </a:cxn>
                  <a:cxn ang="T7">
                    <a:pos x="T2" y="T3"/>
                  </a:cxn>
                  <a:cxn ang="T8">
                    <a:pos x="T4" y="T5"/>
                  </a:cxn>
                </a:cxnLst>
                <a:rect l="0" t="0" r="r" b="b"/>
                <a:pathLst>
                  <a:path w="137" h="60">
                    <a:moveTo>
                      <a:pt x="0" y="60"/>
                    </a:moveTo>
                    <a:lnTo>
                      <a:pt x="137" y="30"/>
                    </a:lnTo>
                    <a:lnTo>
                      <a:pt x="0" y="0"/>
                    </a:lnTo>
                  </a:path>
                </a:pathLst>
              </a:custGeom>
              <a:noFill/>
              <a:ln w="1746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grpSp>
          <p:nvGrpSpPr>
            <p:cNvPr id="168995" name="Group 62"/>
            <p:cNvGrpSpPr>
              <a:grpSpLocks/>
            </p:cNvGrpSpPr>
            <p:nvPr/>
          </p:nvGrpSpPr>
          <p:grpSpPr bwMode="auto">
            <a:xfrm>
              <a:off x="1400" y="2843"/>
              <a:ext cx="8" cy="252"/>
              <a:chOff x="1958" y="1107"/>
              <a:chExt cx="10" cy="297"/>
            </a:xfrm>
          </p:grpSpPr>
          <p:sp>
            <p:nvSpPr>
              <p:cNvPr id="169020" name="Rectangle 63"/>
              <p:cNvSpPr>
                <a:spLocks noChangeArrowheads="1"/>
              </p:cNvSpPr>
              <p:nvPr/>
            </p:nvSpPr>
            <p:spPr bwMode="auto">
              <a:xfrm>
                <a:off x="1958" y="1318"/>
                <a:ext cx="10" cy="8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1" name="Rectangle 64"/>
              <p:cNvSpPr>
                <a:spLocks noChangeArrowheads="1"/>
              </p:cNvSpPr>
              <p:nvPr/>
            </p:nvSpPr>
            <p:spPr bwMode="auto">
              <a:xfrm>
                <a:off x="1958" y="1201"/>
                <a:ext cx="10" cy="8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9022" name="Rectangle 65"/>
              <p:cNvSpPr>
                <a:spLocks noChangeArrowheads="1"/>
              </p:cNvSpPr>
              <p:nvPr/>
            </p:nvSpPr>
            <p:spPr bwMode="auto">
              <a:xfrm>
                <a:off x="1958" y="1107"/>
                <a:ext cx="10" cy="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grpSp>
        <p:sp>
          <p:nvSpPr>
            <p:cNvPr id="168996" name="Line 66"/>
            <p:cNvSpPr>
              <a:spLocks noChangeShapeType="1"/>
            </p:cNvSpPr>
            <p:nvPr/>
          </p:nvSpPr>
          <p:spPr bwMode="auto">
            <a:xfrm flipH="1">
              <a:off x="3787" y="3533"/>
              <a:ext cx="0" cy="529"/>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2473027" name="Line 67"/>
            <p:cNvSpPr>
              <a:spLocks noChangeShapeType="1"/>
            </p:cNvSpPr>
            <p:nvPr/>
          </p:nvSpPr>
          <p:spPr bwMode="auto">
            <a:xfrm>
              <a:off x="3327" y="2840"/>
              <a:ext cx="0" cy="205"/>
            </a:xfrm>
            <a:prstGeom prst="line">
              <a:avLst/>
            </a:prstGeom>
            <a:noFill/>
            <a:ln w="9525">
              <a:solidFill>
                <a:srgbClr val="000000"/>
              </a:solidFill>
              <a:prstDash val="dash"/>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28" name="Text Box 68"/>
            <p:cNvSpPr txBox="1">
              <a:spLocks noChangeArrowheads="1"/>
            </p:cNvSpPr>
            <p:nvPr/>
          </p:nvSpPr>
          <p:spPr bwMode="auto">
            <a:xfrm>
              <a:off x="448" y="2881"/>
              <a:ext cx="346" cy="1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600">
                  <a:solidFill>
                    <a:srgbClr val="000000"/>
                  </a:solidFill>
                  <a:latin typeface="Tahoma" charset="0"/>
                </a:rPr>
                <a:t>7-11</a:t>
              </a:r>
            </a:p>
          </p:txBody>
        </p:sp>
        <p:sp>
          <p:nvSpPr>
            <p:cNvPr id="2473029" name="Text Box 69"/>
            <p:cNvSpPr txBox="1">
              <a:spLocks noChangeArrowheads="1"/>
            </p:cNvSpPr>
            <p:nvPr/>
          </p:nvSpPr>
          <p:spPr bwMode="auto">
            <a:xfrm>
              <a:off x="448" y="3124"/>
              <a:ext cx="346" cy="1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600">
                  <a:solidFill>
                    <a:srgbClr val="000000"/>
                  </a:solidFill>
                  <a:latin typeface="Tahoma" charset="0"/>
                </a:rPr>
                <a:t>7-11</a:t>
              </a:r>
            </a:p>
          </p:txBody>
        </p:sp>
        <p:sp>
          <p:nvSpPr>
            <p:cNvPr id="2473030" name="Text Box 70"/>
            <p:cNvSpPr txBox="1">
              <a:spLocks noChangeArrowheads="1"/>
            </p:cNvSpPr>
            <p:nvPr/>
          </p:nvSpPr>
          <p:spPr bwMode="auto">
            <a:xfrm>
              <a:off x="448" y="3410"/>
              <a:ext cx="346" cy="1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600">
                  <a:solidFill>
                    <a:srgbClr val="000000"/>
                  </a:solidFill>
                  <a:latin typeface="Tahoma" charset="0"/>
                </a:rPr>
                <a:t>7-11</a:t>
              </a:r>
            </a:p>
          </p:txBody>
        </p:sp>
        <p:sp>
          <p:nvSpPr>
            <p:cNvPr id="2473031" name="Text Box 71"/>
            <p:cNvSpPr txBox="1">
              <a:spLocks noChangeArrowheads="1"/>
            </p:cNvSpPr>
            <p:nvPr/>
          </p:nvSpPr>
          <p:spPr bwMode="auto">
            <a:xfrm>
              <a:off x="1062" y="3126"/>
              <a:ext cx="730" cy="5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80000"/>
                </a:lnSpc>
                <a:spcBef>
                  <a:spcPct val="0"/>
                </a:spcBef>
                <a:defRPr/>
              </a:pPr>
              <a:r>
                <a:rPr lang="en-US" altLang="zh-CN" sz="1600">
                  <a:solidFill>
                    <a:srgbClr val="000000"/>
                  </a:solidFill>
                  <a:latin typeface="Tahoma" charset="0"/>
                </a:rPr>
                <a:t> 7-11</a:t>
              </a:r>
            </a:p>
            <a:p>
              <a:pPr algn="l">
                <a:lnSpc>
                  <a:spcPct val="80000"/>
                </a:lnSpc>
                <a:spcBef>
                  <a:spcPct val="0"/>
                </a:spcBef>
                <a:defRPr/>
              </a:pPr>
              <a:r>
                <a:rPr lang="zh-CN" altLang="en-US" sz="1700">
                  <a:solidFill>
                    <a:srgbClr val="000000"/>
                  </a:solidFill>
                  <a:latin typeface="宋体" charset="0"/>
                </a:rPr>
                <a:t>总公司</a:t>
              </a:r>
              <a:endParaRPr lang="en-US" altLang="zh-CN" sz="2400">
                <a:latin typeface="Tahoma" charset="0"/>
              </a:endParaRPr>
            </a:p>
            <a:p>
              <a:pPr algn="l">
                <a:lnSpc>
                  <a:spcPct val="80000"/>
                </a:lnSpc>
                <a:spcBef>
                  <a:spcPct val="0"/>
                </a:spcBef>
                <a:defRPr/>
              </a:pPr>
              <a:endParaRPr lang="zh-CN" altLang="en-US" sz="1600">
                <a:solidFill>
                  <a:srgbClr val="000000"/>
                </a:solidFill>
                <a:latin typeface="Tahoma" charset="0"/>
              </a:endParaRPr>
            </a:p>
          </p:txBody>
        </p:sp>
        <p:sp>
          <p:nvSpPr>
            <p:cNvPr id="2473032" name="Line 72"/>
            <p:cNvSpPr>
              <a:spLocks noChangeShapeType="1"/>
            </p:cNvSpPr>
            <p:nvPr/>
          </p:nvSpPr>
          <p:spPr bwMode="auto">
            <a:xfrm>
              <a:off x="295" y="2962"/>
              <a:ext cx="153"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3" name="Line 73"/>
            <p:cNvSpPr>
              <a:spLocks noChangeShapeType="1"/>
            </p:cNvSpPr>
            <p:nvPr/>
          </p:nvSpPr>
          <p:spPr bwMode="auto">
            <a:xfrm>
              <a:off x="295" y="3207"/>
              <a:ext cx="153"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4" name="Line 74"/>
            <p:cNvSpPr>
              <a:spLocks noChangeShapeType="1"/>
            </p:cNvSpPr>
            <p:nvPr/>
          </p:nvSpPr>
          <p:spPr bwMode="auto">
            <a:xfrm>
              <a:off x="295" y="3492"/>
              <a:ext cx="153"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5" name="Line 75"/>
            <p:cNvSpPr>
              <a:spLocks noChangeShapeType="1"/>
            </p:cNvSpPr>
            <p:nvPr/>
          </p:nvSpPr>
          <p:spPr bwMode="auto">
            <a:xfrm>
              <a:off x="295" y="2962"/>
              <a:ext cx="0" cy="1100"/>
            </a:xfrm>
            <a:prstGeom prst="line">
              <a:avLst/>
            </a:prstGeom>
            <a:noFill/>
            <a:ln w="9525">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6" name="Line 76"/>
            <p:cNvSpPr>
              <a:spLocks noChangeShapeType="1"/>
            </p:cNvSpPr>
            <p:nvPr/>
          </p:nvSpPr>
          <p:spPr bwMode="auto">
            <a:xfrm>
              <a:off x="295" y="4063"/>
              <a:ext cx="767" cy="0"/>
            </a:xfrm>
            <a:prstGeom prst="line">
              <a:avLst/>
            </a:prstGeom>
            <a:noFill/>
            <a:ln w="9525">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7" name="Line 77"/>
            <p:cNvSpPr>
              <a:spLocks noChangeShapeType="1"/>
            </p:cNvSpPr>
            <p:nvPr/>
          </p:nvSpPr>
          <p:spPr bwMode="auto">
            <a:xfrm flipH="1">
              <a:off x="1408" y="4063"/>
              <a:ext cx="307"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8" name="Line 78"/>
            <p:cNvSpPr>
              <a:spLocks noChangeShapeType="1"/>
            </p:cNvSpPr>
            <p:nvPr/>
          </p:nvSpPr>
          <p:spPr bwMode="auto">
            <a:xfrm flipH="1">
              <a:off x="2175" y="4063"/>
              <a:ext cx="384"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39" name="Line 79"/>
            <p:cNvSpPr>
              <a:spLocks noChangeShapeType="1"/>
            </p:cNvSpPr>
            <p:nvPr/>
          </p:nvSpPr>
          <p:spPr bwMode="auto">
            <a:xfrm flipH="1">
              <a:off x="3058" y="4063"/>
              <a:ext cx="729"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0" name="Line 80"/>
            <p:cNvSpPr>
              <a:spLocks noChangeShapeType="1"/>
            </p:cNvSpPr>
            <p:nvPr/>
          </p:nvSpPr>
          <p:spPr bwMode="auto">
            <a:xfrm>
              <a:off x="794" y="3207"/>
              <a:ext cx="264" cy="0"/>
            </a:xfrm>
            <a:prstGeom prst="line">
              <a:avLst/>
            </a:prstGeom>
            <a:noFill/>
            <a:ln w="19050">
              <a:solidFill>
                <a:srgbClr val="000000"/>
              </a:solidFill>
              <a:prstDash val="sysDot"/>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1" name="Line 81"/>
            <p:cNvSpPr>
              <a:spLocks noChangeShapeType="1"/>
            </p:cNvSpPr>
            <p:nvPr/>
          </p:nvSpPr>
          <p:spPr bwMode="auto">
            <a:xfrm flipV="1">
              <a:off x="755" y="3207"/>
              <a:ext cx="307" cy="287"/>
            </a:xfrm>
            <a:prstGeom prst="line">
              <a:avLst/>
            </a:prstGeom>
            <a:noFill/>
            <a:ln w="19050" cap="rnd">
              <a:solidFill>
                <a:srgbClr val="000000"/>
              </a:solidFill>
              <a:prstDash val="sysDot"/>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2" name="Line 82"/>
            <p:cNvSpPr>
              <a:spLocks noChangeShapeType="1"/>
            </p:cNvSpPr>
            <p:nvPr/>
          </p:nvSpPr>
          <p:spPr bwMode="auto">
            <a:xfrm>
              <a:off x="794" y="2962"/>
              <a:ext cx="264" cy="245"/>
            </a:xfrm>
            <a:prstGeom prst="line">
              <a:avLst/>
            </a:prstGeom>
            <a:noFill/>
            <a:ln w="19050" cap="rnd">
              <a:solidFill>
                <a:srgbClr val="000000"/>
              </a:solidFill>
              <a:prstDash val="sysDot"/>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3" name="Line 83"/>
            <p:cNvSpPr>
              <a:spLocks noChangeShapeType="1"/>
            </p:cNvSpPr>
            <p:nvPr/>
          </p:nvSpPr>
          <p:spPr bwMode="auto">
            <a:xfrm flipH="1">
              <a:off x="3710" y="3534"/>
              <a:ext cx="77" cy="0"/>
            </a:xfrm>
            <a:prstGeom prst="line">
              <a:avLst/>
            </a:prstGeom>
            <a:noFill/>
            <a:ln w="9525">
              <a:solidFill>
                <a:srgbClr val="000000"/>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4" name="Line 84"/>
            <p:cNvSpPr>
              <a:spLocks noChangeShapeType="1"/>
            </p:cNvSpPr>
            <p:nvPr/>
          </p:nvSpPr>
          <p:spPr bwMode="auto">
            <a:xfrm>
              <a:off x="1408" y="2840"/>
              <a:ext cx="1919" cy="0"/>
            </a:xfrm>
            <a:prstGeom prst="line">
              <a:avLst/>
            </a:prstGeom>
            <a:noFill/>
            <a:ln w="9525">
              <a:solidFill>
                <a:srgbClr val="000000"/>
              </a:solidFill>
              <a:prstDash val="dash"/>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5" name="Line 85"/>
            <p:cNvSpPr>
              <a:spLocks noChangeShapeType="1"/>
            </p:cNvSpPr>
            <p:nvPr/>
          </p:nvSpPr>
          <p:spPr bwMode="auto">
            <a:xfrm flipH="1">
              <a:off x="2521" y="3166"/>
              <a:ext cx="499" cy="0"/>
            </a:xfrm>
            <a:prstGeom prst="line">
              <a:avLst/>
            </a:prstGeom>
            <a:noFill/>
            <a:ln w="9525">
              <a:solidFill>
                <a:srgbClr val="000000"/>
              </a:solidFill>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473046" name="Line 86"/>
            <p:cNvSpPr>
              <a:spLocks noChangeShapeType="1"/>
            </p:cNvSpPr>
            <p:nvPr/>
          </p:nvSpPr>
          <p:spPr bwMode="auto">
            <a:xfrm>
              <a:off x="1715" y="3370"/>
              <a:ext cx="307" cy="0"/>
            </a:xfrm>
            <a:prstGeom prst="line">
              <a:avLst/>
            </a:prstGeom>
            <a:noFill/>
            <a:ln w="9525" cap="rnd">
              <a:solidFill>
                <a:srgbClr val="000000"/>
              </a:solidFill>
              <a:prstDash val="sysDot"/>
              <a:miter lim="800000"/>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169017" name="Rectangle 87"/>
            <p:cNvSpPr>
              <a:spLocks noChangeArrowheads="1"/>
            </p:cNvSpPr>
            <p:nvPr/>
          </p:nvSpPr>
          <p:spPr bwMode="auto">
            <a:xfrm>
              <a:off x="1719" y="3986"/>
              <a:ext cx="460" cy="257"/>
            </a:xfrm>
            <a:prstGeom prst="rect">
              <a:avLst/>
            </a:prstGeom>
            <a:solidFill>
              <a:srgbClr val="FFFFFF"/>
            </a:solidFill>
            <a:ln w="12700">
              <a:solidFill>
                <a:srgbClr val="000000"/>
              </a:solidFill>
              <a:miter lim="800000"/>
              <a:headEnd/>
              <a:tailEnd/>
            </a:ln>
          </p:spPr>
          <p:txBody>
            <a:bodyPr lIns="0" tIns="0" rIns="0" bIns="0" anchor="ctr" anchorCtr="1"/>
            <a:lstStyle/>
            <a:p>
              <a:pPr>
                <a:lnSpc>
                  <a:spcPct val="100000"/>
                </a:lnSpc>
                <a:spcBef>
                  <a:spcPct val="0"/>
                </a:spcBef>
              </a:pPr>
              <a:r>
                <a:rPr lang="zh-CN" altLang="en-US" sz="1700">
                  <a:solidFill>
                    <a:srgbClr val="000000"/>
                  </a:solidFill>
                  <a:latin typeface="宋体" charset="0"/>
                </a:rPr>
                <a:t>配送区</a:t>
              </a:r>
            </a:p>
          </p:txBody>
        </p:sp>
        <p:sp>
          <p:nvSpPr>
            <p:cNvPr id="169018" name="Rectangle 88"/>
            <p:cNvSpPr>
              <a:spLocks noChangeArrowheads="1"/>
            </p:cNvSpPr>
            <p:nvPr/>
          </p:nvSpPr>
          <p:spPr bwMode="auto">
            <a:xfrm>
              <a:off x="1066" y="3929"/>
              <a:ext cx="343" cy="255"/>
            </a:xfrm>
            <a:prstGeom prst="rect">
              <a:avLst/>
            </a:prstGeom>
            <a:solidFill>
              <a:srgbClr val="FFFFFF"/>
            </a:solidFill>
            <a:ln w="12700">
              <a:solidFill>
                <a:srgbClr val="000000"/>
              </a:solidFill>
              <a:miter lim="800000"/>
              <a:headEnd/>
              <a:tailEnd/>
            </a:ln>
          </p:spPr>
          <p:txBody>
            <a:bodyPr lIns="0" tIns="0" rIns="0" bIns="0" anchor="ctr" anchorCtr="1"/>
            <a:lstStyle/>
            <a:p>
              <a:pPr>
                <a:lnSpc>
                  <a:spcPct val="100000"/>
                </a:lnSpc>
                <a:spcBef>
                  <a:spcPct val="0"/>
                </a:spcBef>
              </a:pPr>
              <a:r>
                <a:rPr lang="zh-CN" altLang="en-US" sz="1700">
                  <a:solidFill>
                    <a:srgbClr val="000000"/>
                  </a:solidFill>
                  <a:latin typeface="宋体" charset="0"/>
                </a:rPr>
                <a:t>抽验</a:t>
              </a:r>
            </a:p>
          </p:txBody>
        </p:sp>
        <p:sp>
          <p:nvSpPr>
            <p:cNvPr id="169019" name="Rectangle 89"/>
            <p:cNvSpPr>
              <a:spLocks noChangeArrowheads="1"/>
            </p:cNvSpPr>
            <p:nvPr/>
          </p:nvSpPr>
          <p:spPr bwMode="auto">
            <a:xfrm>
              <a:off x="2563" y="3986"/>
              <a:ext cx="499" cy="255"/>
            </a:xfrm>
            <a:prstGeom prst="rect">
              <a:avLst/>
            </a:prstGeom>
            <a:solidFill>
              <a:srgbClr val="FFFFFF"/>
            </a:solidFill>
            <a:ln w="12700">
              <a:solidFill>
                <a:srgbClr val="000000"/>
              </a:solidFill>
              <a:miter lim="800000"/>
              <a:headEnd/>
              <a:tailEnd/>
            </a:ln>
          </p:spPr>
          <p:txBody>
            <a:bodyPr lIns="0" tIns="0" rIns="0" bIns="0" anchor="ctr" anchorCtr="1"/>
            <a:lstStyle/>
            <a:p>
              <a:pPr>
                <a:lnSpc>
                  <a:spcPct val="100000"/>
                </a:lnSpc>
                <a:spcBef>
                  <a:spcPct val="0"/>
                </a:spcBef>
              </a:pPr>
              <a:r>
                <a:rPr lang="zh-CN" altLang="en-US" sz="1700">
                  <a:solidFill>
                    <a:srgbClr val="000000"/>
                  </a:solidFill>
                  <a:latin typeface="宋体" charset="0"/>
                </a:rPr>
                <a:t>拣货区</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72963">
                                            <p:txEl>
                                              <p:pRg st="0" end="0"/>
                                            </p:txEl>
                                          </p:spTgt>
                                        </p:tgtEl>
                                        <p:attrNameLst>
                                          <p:attrName>style.visibility</p:attrName>
                                        </p:attrNameLst>
                                      </p:cBhvr>
                                      <p:to>
                                        <p:strVal val="visible"/>
                                      </p:to>
                                    </p:set>
                                    <p:anim calcmode="lin" valueType="num">
                                      <p:cBhvr additive="base">
                                        <p:cTn id="7" dur="500" fill="hold"/>
                                        <p:tgtEl>
                                          <p:spTgt spid="247296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7296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72963">
                                            <p:txEl>
                                              <p:pRg st="1" end="1"/>
                                            </p:txEl>
                                          </p:spTgt>
                                        </p:tgtEl>
                                        <p:attrNameLst>
                                          <p:attrName>style.visibility</p:attrName>
                                        </p:attrNameLst>
                                      </p:cBhvr>
                                      <p:to>
                                        <p:strVal val="visible"/>
                                      </p:to>
                                    </p:set>
                                    <p:anim calcmode="lin" valueType="num">
                                      <p:cBhvr additive="base">
                                        <p:cTn id="11" dur="500" fill="hold"/>
                                        <p:tgtEl>
                                          <p:spTgt spid="247296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47296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472963">
                                            <p:txEl>
                                              <p:pRg st="2" end="2"/>
                                            </p:txEl>
                                          </p:spTgt>
                                        </p:tgtEl>
                                        <p:attrNameLst>
                                          <p:attrName>style.visibility</p:attrName>
                                        </p:attrNameLst>
                                      </p:cBhvr>
                                      <p:to>
                                        <p:strVal val="visible"/>
                                      </p:to>
                                    </p:set>
                                    <p:anim calcmode="lin" valueType="num">
                                      <p:cBhvr additive="base">
                                        <p:cTn id="15" dur="500" fill="hold"/>
                                        <p:tgtEl>
                                          <p:spTgt spid="247296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7296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72963">
                                            <p:txEl>
                                              <p:pRg st="3" end="3"/>
                                            </p:txEl>
                                          </p:spTgt>
                                        </p:tgtEl>
                                        <p:attrNameLst>
                                          <p:attrName>style.visibility</p:attrName>
                                        </p:attrNameLst>
                                      </p:cBhvr>
                                      <p:to>
                                        <p:strVal val="visible"/>
                                      </p:to>
                                    </p:set>
                                    <p:anim calcmode="lin" valueType="num">
                                      <p:cBhvr additive="base">
                                        <p:cTn id="19" dur="500" fill="hold"/>
                                        <p:tgtEl>
                                          <p:spTgt spid="247296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7296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72963">
                                            <p:txEl>
                                              <p:pRg st="4" end="4"/>
                                            </p:txEl>
                                          </p:spTgt>
                                        </p:tgtEl>
                                        <p:attrNameLst>
                                          <p:attrName>style.visibility</p:attrName>
                                        </p:attrNameLst>
                                      </p:cBhvr>
                                      <p:to>
                                        <p:strVal val="visible"/>
                                      </p:to>
                                    </p:set>
                                    <p:anim calcmode="lin" valueType="num">
                                      <p:cBhvr additive="base">
                                        <p:cTn id="23" dur="500" fill="hold"/>
                                        <p:tgtEl>
                                          <p:spTgt spid="247296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7296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472963">
                                            <p:txEl>
                                              <p:pRg st="5" end="5"/>
                                            </p:txEl>
                                          </p:spTgt>
                                        </p:tgtEl>
                                        <p:attrNameLst>
                                          <p:attrName>style.visibility</p:attrName>
                                        </p:attrNameLst>
                                      </p:cBhvr>
                                      <p:to>
                                        <p:strVal val="visible"/>
                                      </p:to>
                                    </p:set>
                                    <p:anim calcmode="lin" valueType="num">
                                      <p:cBhvr additive="base">
                                        <p:cTn id="29" dur="500" fill="hold"/>
                                        <p:tgtEl>
                                          <p:spTgt spid="247296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472963">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472963">
                                            <p:txEl>
                                              <p:pRg st="6" end="6"/>
                                            </p:txEl>
                                          </p:spTgt>
                                        </p:tgtEl>
                                        <p:attrNameLst>
                                          <p:attrName>style.visibility</p:attrName>
                                        </p:attrNameLst>
                                      </p:cBhvr>
                                      <p:to>
                                        <p:strVal val="visible"/>
                                      </p:to>
                                    </p:set>
                                    <p:anim calcmode="lin" valueType="num">
                                      <p:cBhvr additive="base">
                                        <p:cTn id="33" dur="500" fill="hold"/>
                                        <p:tgtEl>
                                          <p:spTgt spid="2472963">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472963">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472963">
                                            <p:txEl>
                                              <p:pRg st="7" end="7"/>
                                            </p:txEl>
                                          </p:spTgt>
                                        </p:tgtEl>
                                        <p:attrNameLst>
                                          <p:attrName>style.visibility</p:attrName>
                                        </p:attrNameLst>
                                      </p:cBhvr>
                                      <p:to>
                                        <p:strVal val="visible"/>
                                      </p:to>
                                    </p:set>
                                    <p:anim calcmode="lin" valueType="num">
                                      <p:cBhvr additive="base">
                                        <p:cTn id="37" dur="500" fill="hold"/>
                                        <p:tgtEl>
                                          <p:spTgt spid="2472963">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472963">
                                            <p:txEl>
                                              <p:pRg st="7" end="7"/>
                                            </p:txEl>
                                          </p:spTgt>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500"/>
                            </p:stCondLst>
                            <p:childTnLst>
                              <p:par>
                                <p:cTn id="40" presetID="17" presetClass="entr" presetSubtype="10" fill="hold" nodeType="afterEffect">
                                  <p:stCondLst>
                                    <p:cond delay="0"/>
                                  </p:stCondLst>
                                  <p:childTnLst>
                                    <p:set>
                                      <p:cBhvr>
                                        <p:cTn id="41" dur="1" fill="hold">
                                          <p:stCondLst>
                                            <p:cond delay="0"/>
                                          </p:stCondLst>
                                        </p:cTn>
                                        <p:tgtEl>
                                          <p:spTgt spid="2472965"/>
                                        </p:tgtEl>
                                        <p:attrNameLst>
                                          <p:attrName>style.visibility</p:attrName>
                                        </p:attrNameLst>
                                      </p:cBhvr>
                                      <p:to>
                                        <p:strVal val="visible"/>
                                      </p:to>
                                    </p:set>
                                    <p:anim calcmode="lin" valueType="num">
                                      <p:cBhvr>
                                        <p:cTn id="42" dur="500" fill="hold"/>
                                        <p:tgtEl>
                                          <p:spTgt spid="2472965"/>
                                        </p:tgtEl>
                                        <p:attrNameLst>
                                          <p:attrName>ppt_w</p:attrName>
                                        </p:attrNameLst>
                                      </p:cBhvr>
                                      <p:tavLst>
                                        <p:tav tm="0">
                                          <p:val>
                                            <p:fltVal val="0"/>
                                          </p:val>
                                        </p:tav>
                                        <p:tav tm="100000">
                                          <p:val>
                                            <p:strVal val="#ppt_w"/>
                                          </p:val>
                                        </p:tav>
                                      </p:tavLst>
                                    </p:anim>
                                    <p:anim calcmode="lin" valueType="num">
                                      <p:cBhvr>
                                        <p:cTn id="43" dur="500" fill="hold"/>
                                        <p:tgtEl>
                                          <p:spTgt spid="2472965"/>
                                        </p:tgtEl>
                                        <p:attrNameLst>
                                          <p:attrName>ppt_h</p:attrName>
                                        </p:attrNameLst>
                                      </p:cBhvr>
                                      <p:tavLst>
                                        <p:tav tm="0">
                                          <p:val>
                                            <p:strVal val="#ppt_h"/>
                                          </p:val>
                                        </p:tav>
                                        <p:tav tm="100000">
                                          <p:val>
                                            <p:strVal val="#ppt_h"/>
                                          </p:val>
                                        </p:tav>
                                      </p:tavLst>
                                    </p:anim>
                                  </p:childTnLst>
                                </p:cTn>
                              </p:par>
                              <p:par>
                                <p:cTn id="44" presetID="2" presetClass="entr" presetSubtype="4" fill="hold" grpId="0" nodeType="withEffect">
                                  <p:stCondLst>
                                    <p:cond delay="0"/>
                                  </p:stCondLst>
                                  <p:childTnLst>
                                    <p:set>
                                      <p:cBhvr>
                                        <p:cTn id="45" dur="1" fill="hold">
                                          <p:stCondLst>
                                            <p:cond delay="0"/>
                                          </p:stCondLst>
                                        </p:cTn>
                                        <p:tgtEl>
                                          <p:spTgt spid="2472963">
                                            <p:txEl>
                                              <p:pRg st="8" end="8"/>
                                            </p:txEl>
                                          </p:spTgt>
                                        </p:tgtEl>
                                        <p:attrNameLst>
                                          <p:attrName>style.visibility</p:attrName>
                                        </p:attrNameLst>
                                      </p:cBhvr>
                                      <p:to>
                                        <p:strVal val="visible"/>
                                      </p:to>
                                    </p:set>
                                    <p:anim calcmode="lin" valueType="num">
                                      <p:cBhvr additive="base">
                                        <p:cTn id="46" dur="500" fill="hold"/>
                                        <p:tgtEl>
                                          <p:spTgt spid="2472963">
                                            <p:txEl>
                                              <p:pRg st="8" end="8"/>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7296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472964"/>
                                        </p:tgtEl>
                                        <p:attrNameLst>
                                          <p:attrName>style.visibility</p:attrName>
                                        </p:attrNameLst>
                                      </p:cBhvr>
                                      <p:to>
                                        <p:strVal val="visible"/>
                                      </p:to>
                                    </p:set>
                                    <p:anim calcmode="lin" valueType="num">
                                      <p:cBhvr additive="base">
                                        <p:cTn id="52" dur="500" fill="hold"/>
                                        <p:tgtEl>
                                          <p:spTgt spid="2472964"/>
                                        </p:tgtEl>
                                        <p:attrNameLst>
                                          <p:attrName>ppt_x</p:attrName>
                                        </p:attrNameLst>
                                      </p:cBhvr>
                                      <p:tavLst>
                                        <p:tav tm="0">
                                          <p:val>
                                            <p:strVal val="0-#ppt_w/2"/>
                                          </p:val>
                                        </p:tav>
                                        <p:tav tm="100000">
                                          <p:val>
                                            <p:strVal val="#ppt_x"/>
                                          </p:val>
                                        </p:tav>
                                      </p:tavLst>
                                    </p:anim>
                                    <p:anim calcmode="lin" valueType="num">
                                      <p:cBhvr additive="base">
                                        <p:cTn id="53" dur="500" fill="hold"/>
                                        <p:tgtEl>
                                          <p:spTgt spid="24729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2963" grpId="0" build="p"/>
      <p:bldP spid="2472964" grpId="0"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效率</a:t>
            </a:r>
            <a:r>
              <a:rPr lang="zh-CN" altLang="en-US" dirty="0"/>
              <a:t>重在</a:t>
            </a:r>
            <a:r>
              <a:rPr lang="zh-CN" altLang="en-US" b="1" dirty="0">
                <a:solidFill>
                  <a:srgbClr val="C00000"/>
                </a:solidFill>
              </a:rPr>
              <a:t>科学决策</a:t>
            </a:r>
          </a:p>
        </p:txBody>
      </p:sp>
      <p:sp>
        <p:nvSpPr>
          <p:cNvPr id="3" name="内容占位符 2"/>
          <p:cNvSpPr>
            <a:spLocks noGrp="1"/>
          </p:cNvSpPr>
          <p:nvPr>
            <p:ph idx="4294967295"/>
          </p:nvPr>
        </p:nvSpPr>
        <p:spPr>
          <a:xfrm>
            <a:off x="0" y="1450975"/>
            <a:ext cx="3494088" cy="4391025"/>
          </a:xfrm>
        </p:spPr>
        <p:txBody>
          <a:bodyPr/>
          <a:lstStyle/>
          <a:p>
            <a:r>
              <a:rPr lang="zh-CN" altLang="en-US" dirty="0"/>
              <a:t>供应链管理业务层</a:t>
            </a:r>
            <a:endParaRPr lang="en-US" altLang="zh-CN" dirty="0"/>
          </a:p>
          <a:p>
            <a:pPr lvl="1"/>
            <a:r>
              <a:rPr lang="zh-CN" altLang="en-US" dirty="0"/>
              <a:t>运营计划</a:t>
            </a:r>
            <a:endParaRPr lang="en-US" altLang="zh-CN" dirty="0"/>
          </a:p>
          <a:p>
            <a:pPr lvl="1"/>
            <a:r>
              <a:rPr lang="zh-CN" altLang="en-US" dirty="0"/>
              <a:t>采购供应</a:t>
            </a:r>
            <a:endParaRPr lang="en-US" altLang="zh-CN" dirty="0"/>
          </a:p>
          <a:p>
            <a:pPr lvl="1"/>
            <a:r>
              <a:rPr lang="zh-CN" altLang="en-US" dirty="0"/>
              <a:t>分销铺货</a:t>
            </a:r>
            <a:endParaRPr lang="en-US" altLang="zh-CN" dirty="0"/>
          </a:p>
          <a:p>
            <a:pPr lvl="1"/>
            <a:r>
              <a:rPr lang="zh-CN" altLang="en-US" dirty="0"/>
              <a:t>库存控制</a:t>
            </a:r>
            <a:endParaRPr lang="en-US" altLang="zh-CN" dirty="0"/>
          </a:p>
        </p:txBody>
      </p:sp>
      <p:sp>
        <p:nvSpPr>
          <p:cNvPr id="4" name="灯片编号占位符 3"/>
          <p:cNvSpPr>
            <a:spLocks noGrp="1"/>
          </p:cNvSpPr>
          <p:nvPr>
            <p:ph type="sldNum" sz="quarter" idx="4294967295"/>
          </p:nvPr>
        </p:nvSpPr>
        <p:spPr>
          <a:xfrm>
            <a:off x="7086600" y="6356350"/>
            <a:ext cx="2057400" cy="365125"/>
          </a:xfrm>
          <a:prstGeom prst="rect">
            <a:avLst/>
          </a:prstGeom>
        </p:spPr>
        <p:txBody>
          <a:bodyPr/>
          <a:lstStyle/>
          <a:p>
            <a:pPr>
              <a:defRPr/>
            </a:pPr>
            <a:fld id="{A3CC2749-8722-E949-9535-306E1C4ABE4E}" type="slidenum">
              <a:rPr lang="en-US" altLang="zh-CN" smtClean="0"/>
              <a:t>135</a:t>
            </a:fld>
            <a:endParaRPr lang="en-US" altLang="zh-CN"/>
          </a:p>
        </p:txBody>
      </p:sp>
      <p:grpSp>
        <p:nvGrpSpPr>
          <p:cNvPr id="5" name="组合 4"/>
          <p:cNvGrpSpPr/>
          <p:nvPr/>
        </p:nvGrpSpPr>
        <p:grpSpPr>
          <a:xfrm>
            <a:off x="2678674" y="2026995"/>
            <a:ext cx="2807494" cy="2807494"/>
            <a:chOff x="4156300" y="1886422"/>
            <a:chExt cx="3743325" cy="3743325"/>
          </a:xfrm>
        </p:grpSpPr>
        <p:grpSp>
          <p:nvGrpSpPr>
            <p:cNvPr id="6" name="组 59"/>
            <p:cNvGrpSpPr/>
            <p:nvPr/>
          </p:nvGrpSpPr>
          <p:grpSpPr bwMode="auto">
            <a:xfrm>
              <a:off x="4948461" y="2676996"/>
              <a:ext cx="2159000" cy="2160588"/>
              <a:chOff x="2808536" y="2996952"/>
              <a:chExt cx="2843584" cy="2845408"/>
            </a:xfrm>
          </p:grpSpPr>
          <p:sp>
            <p:nvSpPr>
              <p:cNvPr id="35" name="任意形状 46"/>
              <p:cNvSpPr/>
              <p:nvPr/>
            </p:nvSpPr>
            <p:spPr>
              <a:xfrm>
                <a:off x="2808536" y="3003225"/>
                <a:ext cx="2151506"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42579"/>
                  <a:gd name="connsiteX1-8119" fmla="*/ 639959 w 1418149"/>
                  <a:gd name="connsiteY1-8120" fmla="*/ 1667792 h 1742579"/>
                  <a:gd name="connsiteX2-8121" fmla="*/ 582611 w 1418149"/>
                  <a:gd name="connsiteY2-8122" fmla="*/ 1612484 h 1742579"/>
                  <a:gd name="connsiteX3-8123" fmla="*/ 524609 w 1418149"/>
                  <a:gd name="connsiteY3-8124" fmla="*/ 1530884 h 1742579"/>
                  <a:gd name="connsiteX4-8125" fmla="*/ 491123 w 1418149"/>
                  <a:gd name="connsiteY4-8126" fmla="*/ 1474052 h 1742579"/>
                  <a:gd name="connsiteX5-8127" fmla="*/ 468800 w 1418149"/>
                  <a:gd name="connsiteY5-8128" fmla="*/ 1412055 h 1742579"/>
                  <a:gd name="connsiteX6-8129" fmla="*/ 456754 w 1418149"/>
                  <a:gd name="connsiteY6-8130" fmla="*/ 1350086 h 1742579"/>
                  <a:gd name="connsiteX7-8131" fmla="*/ 466009 w 1418149"/>
                  <a:gd name="connsiteY7-8132" fmla="*/ 1251895 h 1742579"/>
                  <a:gd name="connsiteX8-8133" fmla="*/ 485911 w 1418149"/>
                  <a:gd name="connsiteY8-8134" fmla="*/ 1153987 h 1742579"/>
                  <a:gd name="connsiteX9-8135" fmla="*/ 540183 w 1418149"/>
                  <a:gd name="connsiteY9-8136" fmla="*/ 1036033 h 1742579"/>
                  <a:gd name="connsiteX10-8137" fmla="*/ 625066 w 1418149"/>
                  <a:gd name="connsiteY10-8138" fmla="*/ 962574 h 1742579"/>
                  <a:gd name="connsiteX11-8139" fmla="*/ 694828 w 1418149"/>
                  <a:gd name="connsiteY11-8140" fmla="*/ 918660 h 1742579"/>
                  <a:gd name="connsiteX12-8141" fmla="*/ 777197 w 1418149"/>
                  <a:gd name="connsiteY12-8142" fmla="*/ 884488 h 1742579"/>
                  <a:gd name="connsiteX13-8143" fmla="*/ 901323 w 1418149"/>
                  <a:gd name="connsiteY13-8144" fmla="*/ 869579 h 1742579"/>
                  <a:gd name="connsiteX14-8145" fmla="*/ 979456 w 1418149"/>
                  <a:gd name="connsiteY14-8146" fmla="*/ 866996 h 1742579"/>
                  <a:gd name="connsiteX15-8147" fmla="*/ 1070197 w 1418149"/>
                  <a:gd name="connsiteY15-8148" fmla="*/ 853490 h 1742579"/>
                  <a:gd name="connsiteX16-8149" fmla="*/ 1158047 w 1418149"/>
                  <a:gd name="connsiteY16-8150" fmla="*/ 817915 h 1742579"/>
                  <a:gd name="connsiteX17-8151" fmla="*/ 1252922 w 1418149"/>
                  <a:gd name="connsiteY17-8152" fmla="*/ 779166 h 1742579"/>
                  <a:gd name="connsiteX18-8153" fmla="*/ 1345009 w 1418149"/>
                  <a:gd name="connsiteY18-8154" fmla="*/ 709418 h 1742579"/>
                  <a:gd name="connsiteX19-8155" fmla="*/ 1389655 w 1418149"/>
                  <a:gd name="connsiteY19-8156" fmla="*/ 624171 h 1742579"/>
                  <a:gd name="connsiteX20-8157" fmla="*/ 1414771 w 1418149"/>
                  <a:gd name="connsiteY20-8158" fmla="*/ 554425 h 1742579"/>
                  <a:gd name="connsiteX21-8159" fmla="*/ 1417669 w 1418149"/>
                  <a:gd name="connsiteY21-8160" fmla="*/ 463884 h 1742579"/>
                  <a:gd name="connsiteX22-8161" fmla="*/ 1417561 w 1418149"/>
                  <a:gd name="connsiteY22-8162" fmla="*/ 378767 h 1742579"/>
                  <a:gd name="connsiteX23-8163" fmla="*/ 1395237 w 1418149"/>
                  <a:gd name="connsiteY23-8164" fmla="*/ 316770 h 1742579"/>
                  <a:gd name="connsiteX24-8165" fmla="*/ 1364542 w 1418149"/>
                  <a:gd name="connsiteY24-8166" fmla="*/ 234105 h 1742579"/>
                  <a:gd name="connsiteX25-8167" fmla="*/ 1325475 w 1418149"/>
                  <a:gd name="connsiteY25-8168" fmla="*/ 164359 h 1742579"/>
                  <a:gd name="connsiteX26-8169" fmla="*/ 1292096 w 1418149"/>
                  <a:gd name="connsiteY26-8170" fmla="*/ 122900 h 1742579"/>
                  <a:gd name="connsiteX27-8171" fmla="*/ 1233390 w 1418149"/>
                  <a:gd name="connsiteY27-8172" fmla="*/ 73946 h 1742579"/>
                  <a:gd name="connsiteX28-8173" fmla="*/ 1169209 w 1418149"/>
                  <a:gd name="connsiteY28-8174" fmla="*/ 40364 h 1742579"/>
                  <a:gd name="connsiteX29-8175" fmla="*/ 1091075 w 1418149"/>
                  <a:gd name="connsiteY29-8176" fmla="*/ 14533 h 1742579"/>
                  <a:gd name="connsiteX30-8177" fmla="*/ 1010151 w 1418149"/>
                  <a:gd name="connsiteY30-8178" fmla="*/ 1615 h 1742579"/>
                  <a:gd name="connsiteX31-8179" fmla="*/ 901323 w 1418149"/>
                  <a:gd name="connsiteY31-8180" fmla="*/ 1616 h 1742579"/>
                  <a:gd name="connsiteX32-8181" fmla="*/ 803656 w 1418149"/>
                  <a:gd name="connsiteY32-8182" fmla="*/ 14533 h 1742579"/>
                  <a:gd name="connsiteX33-8183" fmla="*/ 725523 w 1418149"/>
                  <a:gd name="connsiteY33-8184" fmla="*/ 32615 h 1742579"/>
                  <a:gd name="connsiteX34-8185" fmla="*/ 599951 w 1418149"/>
                  <a:gd name="connsiteY34-8186" fmla="*/ 63612 h 1742579"/>
                  <a:gd name="connsiteX35-8187" fmla="*/ 524609 w 1418149"/>
                  <a:gd name="connsiteY35-8188" fmla="*/ 89446 h 1742579"/>
                  <a:gd name="connsiteX36-8189" fmla="*/ 440894 w 1418149"/>
                  <a:gd name="connsiteY36-8190" fmla="*/ 141108 h 1742579"/>
                  <a:gd name="connsiteX37-8191" fmla="*/ 354391 w 1418149"/>
                  <a:gd name="connsiteY37-8192" fmla="*/ 192775 h 1742579"/>
                  <a:gd name="connsiteX38-8193" fmla="*/ 265095 w 1418149"/>
                  <a:gd name="connsiteY38-8194" fmla="*/ 272853 h 1742579"/>
                  <a:gd name="connsiteX39-8195" fmla="*/ 195334 w 1418149"/>
                  <a:gd name="connsiteY39-8196" fmla="*/ 355518 h 1742579"/>
                  <a:gd name="connsiteX40-8197" fmla="*/ 139523 w 1418149"/>
                  <a:gd name="connsiteY40-8198" fmla="*/ 435596 h 1742579"/>
                  <a:gd name="connsiteX41-8199" fmla="*/ 64180 w 1418149"/>
                  <a:gd name="connsiteY41-8200" fmla="*/ 567341 h 1742579"/>
                  <a:gd name="connsiteX42-8201" fmla="*/ 22324 w 1418149"/>
                  <a:gd name="connsiteY42-8202" fmla="*/ 714585 h 1742579"/>
                  <a:gd name="connsiteX43-8203" fmla="*/ 5579 w 1418149"/>
                  <a:gd name="connsiteY43-8204" fmla="*/ 830830 h 1742579"/>
                  <a:gd name="connsiteX44-8205" fmla="*/ 0 w 1418149"/>
                  <a:gd name="connsiteY44-8206" fmla="*/ 931577 h 1742579"/>
                  <a:gd name="connsiteX45-8207" fmla="*/ 5581 w 1418149"/>
                  <a:gd name="connsiteY45-8208" fmla="*/ 985824 h 1742579"/>
                  <a:gd name="connsiteX46-8209" fmla="*/ 22324 w 1418149"/>
                  <a:gd name="connsiteY46-8210" fmla="*/ 1065903 h 1742579"/>
                  <a:gd name="connsiteX47-8211" fmla="*/ 41856 w 1418149"/>
                  <a:gd name="connsiteY47-8212" fmla="*/ 1133067 h 1742579"/>
                  <a:gd name="connsiteX48-8213" fmla="*/ 97667 w 1418149"/>
                  <a:gd name="connsiteY48-8214" fmla="*/ 1257062 h 1742579"/>
                  <a:gd name="connsiteX49-8215" fmla="*/ 131153 w 1418149"/>
                  <a:gd name="connsiteY49-8216" fmla="*/ 1313892 h 1742579"/>
                  <a:gd name="connsiteX50-8217" fmla="*/ 189751 w 1418149"/>
                  <a:gd name="connsiteY50-8218" fmla="*/ 1388804 h 1742579"/>
                  <a:gd name="connsiteX51-8219" fmla="*/ 259514 w 1418149"/>
                  <a:gd name="connsiteY51-8220" fmla="*/ 1468886 h 1742579"/>
                  <a:gd name="connsiteX52-8221" fmla="*/ 340437 w 1418149"/>
                  <a:gd name="connsiteY52-8222" fmla="*/ 1543799 h 1742579"/>
                  <a:gd name="connsiteX53-8223" fmla="*/ 432524 w 1418149"/>
                  <a:gd name="connsiteY53-8224" fmla="*/ 1598047 h 1742579"/>
                  <a:gd name="connsiteX54-8225" fmla="*/ 491124 w 1418149"/>
                  <a:gd name="connsiteY54-8226" fmla="*/ 1631628 h 1742579"/>
                  <a:gd name="connsiteX55-8227" fmla="*/ 831668 w 1418149"/>
                  <a:gd name="connsiteY55-8228" fmla="*/ 1742579 h 1742579"/>
                  <a:gd name="connsiteX56-8229" fmla="*/ 679025 w 1418149"/>
                  <a:gd name="connsiteY56-8230" fmla="*/ 1688458 h 1742579"/>
                  <a:gd name="connsiteX0-8231" fmla="*/ 831668 w 1418149"/>
                  <a:gd name="connsiteY0-8232" fmla="*/ 1742579 h 1742579"/>
                  <a:gd name="connsiteX1-8233" fmla="*/ 639959 w 1418149"/>
                  <a:gd name="connsiteY1-8234" fmla="*/ 1667792 h 1742579"/>
                  <a:gd name="connsiteX2-8235" fmla="*/ 582611 w 1418149"/>
                  <a:gd name="connsiteY2-8236" fmla="*/ 1612484 h 1742579"/>
                  <a:gd name="connsiteX3-8237" fmla="*/ 524609 w 1418149"/>
                  <a:gd name="connsiteY3-8238" fmla="*/ 1530884 h 1742579"/>
                  <a:gd name="connsiteX4-8239" fmla="*/ 491123 w 1418149"/>
                  <a:gd name="connsiteY4-8240" fmla="*/ 1474052 h 1742579"/>
                  <a:gd name="connsiteX5-8241" fmla="*/ 468800 w 1418149"/>
                  <a:gd name="connsiteY5-8242" fmla="*/ 1412055 h 1742579"/>
                  <a:gd name="connsiteX6-8243" fmla="*/ 456754 w 1418149"/>
                  <a:gd name="connsiteY6-8244" fmla="*/ 1350086 h 1742579"/>
                  <a:gd name="connsiteX7-8245" fmla="*/ 466009 w 1418149"/>
                  <a:gd name="connsiteY7-8246" fmla="*/ 1251895 h 1742579"/>
                  <a:gd name="connsiteX8-8247" fmla="*/ 485911 w 1418149"/>
                  <a:gd name="connsiteY8-8248" fmla="*/ 1153987 h 1742579"/>
                  <a:gd name="connsiteX9-8249" fmla="*/ 540183 w 1418149"/>
                  <a:gd name="connsiteY9-8250" fmla="*/ 1036033 h 1742579"/>
                  <a:gd name="connsiteX10-8251" fmla="*/ 625066 w 1418149"/>
                  <a:gd name="connsiteY10-8252" fmla="*/ 962574 h 1742579"/>
                  <a:gd name="connsiteX11-8253" fmla="*/ 694828 w 1418149"/>
                  <a:gd name="connsiteY11-8254" fmla="*/ 918660 h 1742579"/>
                  <a:gd name="connsiteX12-8255" fmla="*/ 777197 w 1418149"/>
                  <a:gd name="connsiteY12-8256" fmla="*/ 884488 h 1742579"/>
                  <a:gd name="connsiteX13-8257" fmla="*/ 901323 w 1418149"/>
                  <a:gd name="connsiteY13-8258" fmla="*/ 869579 h 1742579"/>
                  <a:gd name="connsiteX14-8259" fmla="*/ 979456 w 1418149"/>
                  <a:gd name="connsiteY14-8260" fmla="*/ 866996 h 1742579"/>
                  <a:gd name="connsiteX15-8261" fmla="*/ 1070197 w 1418149"/>
                  <a:gd name="connsiteY15-8262" fmla="*/ 853490 h 1742579"/>
                  <a:gd name="connsiteX16-8263" fmla="*/ 1158047 w 1418149"/>
                  <a:gd name="connsiteY16-8264" fmla="*/ 817915 h 1742579"/>
                  <a:gd name="connsiteX17-8265" fmla="*/ 1252922 w 1418149"/>
                  <a:gd name="connsiteY17-8266" fmla="*/ 779166 h 1742579"/>
                  <a:gd name="connsiteX18-8267" fmla="*/ 1345009 w 1418149"/>
                  <a:gd name="connsiteY18-8268" fmla="*/ 709418 h 1742579"/>
                  <a:gd name="connsiteX19-8269" fmla="*/ 1389655 w 1418149"/>
                  <a:gd name="connsiteY19-8270" fmla="*/ 624171 h 1742579"/>
                  <a:gd name="connsiteX20-8271" fmla="*/ 1414771 w 1418149"/>
                  <a:gd name="connsiteY20-8272" fmla="*/ 554425 h 1742579"/>
                  <a:gd name="connsiteX21-8273" fmla="*/ 1417669 w 1418149"/>
                  <a:gd name="connsiteY21-8274" fmla="*/ 463884 h 1742579"/>
                  <a:gd name="connsiteX22-8275" fmla="*/ 1417561 w 1418149"/>
                  <a:gd name="connsiteY22-8276" fmla="*/ 378767 h 1742579"/>
                  <a:gd name="connsiteX23-8277" fmla="*/ 1395237 w 1418149"/>
                  <a:gd name="connsiteY23-8278" fmla="*/ 316770 h 1742579"/>
                  <a:gd name="connsiteX24-8279" fmla="*/ 1364542 w 1418149"/>
                  <a:gd name="connsiteY24-8280" fmla="*/ 234105 h 1742579"/>
                  <a:gd name="connsiteX25-8281" fmla="*/ 1325475 w 1418149"/>
                  <a:gd name="connsiteY25-8282" fmla="*/ 164359 h 1742579"/>
                  <a:gd name="connsiteX26-8283" fmla="*/ 1292096 w 1418149"/>
                  <a:gd name="connsiteY26-8284" fmla="*/ 122900 h 1742579"/>
                  <a:gd name="connsiteX27-8285" fmla="*/ 1233390 w 1418149"/>
                  <a:gd name="connsiteY27-8286" fmla="*/ 73946 h 1742579"/>
                  <a:gd name="connsiteX28-8287" fmla="*/ 1169209 w 1418149"/>
                  <a:gd name="connsiteY28-8288" fmla="*/ 40364 h 1742579"/>
                  <a:gd name="connsiteX29-8289" fmla="*/ 1091075 w 1418149"/>
                  <a:gd name="connsiteY29-8290" fmla="*/ 14533 h 1742579"/>
                  <a:gd name="connsiteX30-8291" fmla="*/ 1010151 w 1418149"/>
                  <a:gd name="connsiteY30-8292" fmla="*/ 1615 h 1742579"/>
                  <a:gd name="connsiteX31-8293" fmla="*/ 901323 w 1418149"/>
                  <a:gd name="connsiteY31-8294" fmla="*/ 1616 h 1742579"/>
                  <a:gd name="connsiteX32-8295" fmla="*/ 803656 w 1418149"/>
                  <a:gd name="connsiteY32-8296" fmla="*/ 14533 h 1742579"/>
                  <a:gd name="connsiteX33-8297" fmla="*/ 725523 w 1418149"/>
                  <a:gd name="connsiteY33-8298" fmla="*/ 32615 h 1742579"/>
                  <a:gd name="connsiteX34-8299" fmla="*/ 599951 w 1418149"/>
                  <a:gd name="connsiteY34-8300" fmla="*/ 63612 h 1742579"/>
                  <a:gd name="connsiteX35-8301" fmla="*/ 524609 w 1418149"/>
                  <a:gd name="connsiteY35-8302" fmla="*/ 89446 h 1742579"/>
                  <a:gd name="connsiteX36-8303" fmla="*/ 440894 w 1418149"/>
                  <a:gd name="connsiteY36-8304" fmla="*/ 141108 h 1742579"/>
                  <a:gd name="connsiteX37-8305" fmla="*/ 354391 w 1418149"/>
                  <a:gd name="connsiteY37-8306" fmla="*/ 192775 h 1742579"/>
                  <a:gd name="connsiteX38-8307" fmla="*/ 265095 w 1418149"/>
                  <a:gd name="connsiteY38-8308" fmla="*/ 272853 h 1742579"/>
                  <a:gd name="connsiteX39-8309" fmla="*/ 195334 w 1418149"/>
                  <a:gd name="connsiteY39-8310" fmla="*/ 355518 h 1742579"/>
                  <a:gd name="connsiteX40-8311" fmla="*/ 139523 w 1418149"/>
                  <a:gd name="connsiteY40-8312" fmla="*/ 435596 h 1742579"/>
                  <a:gd name="connsiteX41-8313" fmla="*/ 64180 w 1418149"/>
                  <a:gd name="connsiteY41-8314" fmla="*/ 567341 h 1742579"/>
                  <a:gd name="connsiteX42-8315" fmla="*/ 22324 w 1418149"/>
                  <a:gd name="connsiteY42-8316" fmla="*/ 714585 h 1742579"/>
                  <a:gd name="connsiteX43-8317" fmla="*/ 5579 w 1418149"/>
                  <a:gd name="connsiteY43-8318" fmla="*/ 830830 h 1742579"/>
                  <a:gd name="connsiteX44-8319" fmla="*/ 0 w 1418149"/>
                  <a:gd name="connsiteY44-8320" fmla="*/ 931577 h 1742579"/>
                  <a:gd name="connsiteX45-8321" fmla="*/ 5581 w 1418149"/>
                  <a:gd name="connsiteY45-8322" fmla="*/ 985824 h 1742579"/>
                  <a:gd name="connsiteX46-8323" fmla="*/ 22324 w 1418149"/>
                  <a:gd name="connsiteY46-8324" fmla="*/ 1065903 h 1742579"/>
                  <a:gd name="connsiteX47-8325" fmla="*/ 41856 w 1418149"/>
                  <a:gd name="connsiteY47-8326" fmla="*/ 1133067 h 1742579"/>
                  <a:gd name="connsiteX48-8327" fmla="*/ 97667 w 1418149"/>
                  <a:gd name="connsiteY48-8328" fmla="*/ 1257062 h 1742579"/>
                  <a:gd name="connsiteX49-8329" fmla="*/ 131153 w 1418149"/>
                  <a:gd name="connsiteY49-8330" fmla="*/ 1313892 h 1742579"/>
                  <a:gd name="connsiteX50-8331" fmla="*/ 189751 w 1418149"/>
                  <a:gd name="connsiteY50-8332" fmla="*/ 1388804 h 1742579"/>
                  <a:gd name="connsiteX51-8333" fmla="*/ 259514 w 1418149"/>
                  <a:gd name="connsiteY51-8334" fmla="*/ 1468886 h 1742579"/>
                  <a:gd name="connsiteX52-8335" fmla="*/ 340437 w 1418149"/>
                  <a:gd name="connsiteY52-8336" fmla="*/ 1543799 h 1742579"/>
                  <a:gd name="connsiteX53-8337" fmla="*/ 432524 w 1418149"/>
                  <a:gd name="connsiteY53-8338" fmla="*/ 1598047 h 1742579"/>
                  <a:gd name="connsiteX54-8339" fmla="*/ 491124 w 1418149"/>
                  <a:gd name="connsiteY54-8340" fmla="*/ 1631628 h 1742579"/>
                  <a:gd name="connsiteX55-8341" fmla="*/ 831668 w 1418149"/>
                  <a:gd name="connsiteY55-8342" fmla="*/ 1742579 h 1742579"/>
                  <a:gd name="connsiteX0-8343" fmla="*/ 831668 w 1418149"/>
                  <a:gd name="connsiteY0-8344" fmla="*/ 1732246 h 1732246"/>
                  <a:gd name="connsiteX1-8345" fmla="*/ 639959 w 1418149"/>
                  <a:gd name="connsiteY1-8346" fmla="*/ 1667792 h 1732246"/>
                  <a:gd name="connsiteX2-8347" fmla="*/ 582611 w 1418149"/>
                  <a:gd name="connsiteY2-8348" fmla="*/ 1612484 h 1732246"/>
                  <a:gd name="connsiteX3-8349" fmla="*/ 524609 w 1418149"/>
                  <a:gd name="connsiteY3-8350" fmla="*/ 1530884 h 1732246"/>
                  <a:gd name="connsiteX4-8351" fmla="*/ 491123 w 1418149"/>
                  <a:gd name="connsiteY4-8352" fmla="*/ 1474052 h 1732246"/>
                  <a:gd name="connsiteX5-8353" fmla="*/ 468800 w 1418149"/>
                  <a:gd name="connsiteY5-8354" fmla="*/ 1412055 h 1732246"/>
                  <a:gd name="connsiteX6-8355" fmla="*/ 456754 w 1418149"/>
                  <a:gd name="connsiteY6-8356" fmla="*/ 1350086 h 1732246"/>
                  <a:gd name="connsiteX7-8357" fmla="*/ 466009 w 1418149"/>
                  <a:gd name="connsiteY7-8358" fmla="*/ 1251895 h 1732246"/>
                  <a:gd name="connsiteX8-8359" fmla="*/ 485911 w 1418149"/>
                  <a:gd name="connsiteY8-8360" fmla="*/ 1153987 h 1732246"/>
                  <a:gd name="connsiteX9-8361" fmla="*/ 540183 w 1418149"/>
                  <a:gd name="connsiteY9-8362" fmla="*/ 1036033 h 1732246"/>
                  <a:gd name="connsiteX10-8363" fmla="*/ 625066 w 1418149"/>
                  <a:gd name="connsiteY10-8364" fmla="*/ 962574 h 1732246"/>
                  <a:gd name="connsiteX11-8365" fmla="*/ 694828 w 1418149"/>
                  <a:gd name="connsiteY11-8366" fmla="*/ 918660 h 1732246"/>
                  <a:gd name="connsiteX12-8367" fmla="*/ 777197 w 1418149"/>
                  <a:gd name="connsiteY12-8368" fmla="*/ 884488 h 1732246"/>
                  <a:gd name="connsiteX13-8369" fmla="*/ 901323 w 1418149"/>
                  <a:gd name="connsiteY13-8370" fmla="*/ 869579 h 1732246"/>
                  <a:gd name="connsiteX14-8371" fmla="*/ 979456 w 1418149"/>
                  <a:gd name="connsiteY14-8372" fmla="*/ 866996 h 1732246"/>
                  <a:gd name="connsiteX15-8373" fmla="*/ 1070197 w 1418149"/>
                  <a:gd name="connsiteY15-8374" fmla="*/ 853490 h 1732246"/>
                  <a:gd name="connsiteX16-8375" fmla="*/ 1158047 w 1418149"/>
                  <a:gd name="connsiteY16-8376" fmla="*/ 817915 h 1732246"/>
                  <a:gd name="connsiteX17-8377" fmla="*/ 1252922 w 1418149"/>
                  <a:gd name="connsiteY17-8378" fmla="*/ 779166 h 1732246"/>
                  <a:gd name="connsiteX18-8379" fmla="*/ 1345009 w 1418149"/>
                  <a:gd name="connsiteY18-8380" fmla="*/ 709418 h 1732246"/>
                  <a:gd name="connsiteX19-8381" fmla="*/ 1389655 w 1418149"/>
                  <a:gd name="connsiteY19-8382" fmla="*/ 624171 h 1732246"/>
                  <a:gd name="connsiteX20-8383" fmla="*/ 1414771 w 1418149"/>
                  <a:gd name="connsiteY20-8384" fmla="*/ 554425 h 1732246"/>
                  <a:gd name="connsiteX21-8385" fmla="*/ 1417669 w 1418149"/>
                  <a:gd name="connsiteY21-8386" fmla="*/ 463884 h 1732246"/>
                  <a:gd name="connsiteX22-8387" fmla="*/ 1417561 w 1418149"/>
                  <a:gd name="connsiteY22-8388" fmla="*/ 378767 h 1732246"/>
                  <a:gd name="connsiteX23-8389" fmla="*/ 1395237 w 1418149"/>
                  <a:gd name="connsiteY23-8390" fmla="*/ 316770 h 1732246"/>
                  <a:gd name="connsiteX24-8391" fmla="*/ 1364542 w 1418149"/>
                  <a:gd name="connsiteY24-8392" fmla="*/ 234105 h 1732246"/>
                  <a:gd name="connsiteX25-8393" fmla="*/ 1325475 w 1418149"/>
                  <a:gd name="connsiteY25-8394" fmla="*/ 164359 h 1732246"/>
                  <a:gd name="connsiteX26-8395" fmla="*/ 1292096 w 1418149"/>
                  <a:gd name="connsiteY26-8396" fmla="*/ 122900 h 1732246"/>
                  <a:gd name="connsiteX27-8397" fmla="*/ 1233390 w 1418149"/>
                  <a:gd name="connsiteY27-8398" fmla="*/ 73946 h 1732246"/>
                  <a:gd name="connsiteX28-8399" fmla="*/ 1169209 w 1418149"/>
                  <a:gd name="connsiteY28-8400" fmla="*/ 40364 h 1732246"/>
                  <a:gd name="connsiteX29-8401" fmla="*/ 1091075 w 1418149"/>
                  <a:gd name="connsiteY29-8402" fmla="*/ 14533 h 1732246"/>
                  <a:gd name="connsiteX30-8403" fmla="*/ 1010151 w 1418149"/>
                  <a:gd name="connsiteY30-8404" fmla="*/ 1615 h 1732246"/>
                  <a:gd name="connsiteX31-8405" fmla="*/ 901323 w 1418149"/>
                  <a:gd name="connsiteY31-8406" fmla="*/ 1616 h 1732246"/>
                  <a:gd name="connsiteX32-8407" fmla="*/ 803656 w 1418149"/>
                  <a:gd name="connsiteY32-8408" fmla="*/ 14533 h 1732246"/>
                  <a:gd name="connsiteX33-8409" fmla="*/ 725523 w 1418149"/>
                  <a:gd name="connsiteY33-8410" fmla="*/ 32615 h 1732246"/>
                  <a:gd name="connsiteX34-8411" fmla="*/ 599951 w 1418149"/>
                  <a:gd name="connsiteY34-8412" fmla="*/ 63612 h 1732246"/>
                  <a:gd name="connsiteX35-8413" fmla="*/ 524609 w 1418149"/>
                  <a:gd name="connsiteY35-8414" fmla="*/ 89446 h 1732246"/>
                  <a:gd name="connsiteX36-8415" fmla="*/ 440894 w 1418149"/>
                  <a:gd name="connsiteY36-8416" fmla="*/ 141108 h 1732246"/>
                  <a:gd name="connsiteX37-8417" fmla="*/ 354391 w 1418149"/>
                  <a:gd name="connsiteY37-8418" fmla="*/ 192775 h 1732246"/>
                  <a:gd name="connsiteX38-8419" fmla="*/ 265095 w 1418149"/>
                  <a:gd name="connsiteY38-8420" fmla="*/ 272853 h 1732246"/>
                  <a:gd name="connsiteX39-8421" fmla="*/ 195334 w 1418149"/>
                  <a:gd name="connsiteY39-8422" fmla="*/ 355518 h 1732246"/>
                  <a:gd name="connsiteX40-8423" fmla="*/ 139523 w 1418149"/>
                  <a:gd name="connsiteY40-8424" fmla="*/ 435596 h 1732246"/>
                  <a:gd name="connsiteX41-8425" fmla="*/ 64180 w 1418149"/>
                  <a:gd name="connsiteY41-8426" fmla="*/ 567341 h 1732246"/>
                  <a:gd name="connsiteX42-8427" fmla="*/ 22324 w 1418149"/>
                  <a:gd name="connsiteY42-8428" fmla="*/ 714585 h 1732246"/>
                  <a:gd name="connsiteX43-8429" fmla="*/ 5579 w 1418149"/>
                  <a:gd name="connsiteY43-8430" fmla="*/ 830830 h 1732246"/>
                  <a:gd name="connsiteX44-8431" fmla="*/ 0 w 1418149"/>
                  <a:gd name="connsiteY44-8432" fmla="*/ 931577 h 1732246"/>
                  <a:gd name="connsiteX45-8433" fmla="*/ 5581 w 1418149"/>
                  <a:gd name="connsiteY45-8434" fmla="*/ 985824 h 1732246"/>
                  <a:gd name="connsiteX46-8435" fmla="*/ 22324 w 1418149"/>
                  <a:gd name="connsiteY46-8436" fmla="*/ 1065903 h 1732246"/>
                  <a:gd name="connsiteX47-8437" fmla="*/ 41856 w 1418149"/>
                  <a:gd name="connsiteY47-8438" fmla="*/ 1133067 h 1732246"/>
                  <a:gd name="connsiteX48-8439" fmla="*/ 97667 w 1418149"/>
                  <a:gd name="connsiteY48-8440" fmla="*/ 1257062 h 1732246"/>
                  <a:gd name="connsiteX49-8441" fmla="*/ 131153 w 1418149"/>
                  <a:gd name="connsiteY49-8442" fmla="*/ 1313892 h 1732246"/>
                  <a:gd name="connsiteX50-8443" fmla="*/ 189751 w 1418149"/>
                  <a:gd name="connsiteY50-8444" fmla="*/ 1388804 h 1732246"/>
                  <a:gd name="connsiteX51-8445" fmla="*/ 259514 w 1418149"/>
                  <a:gd name="connsiteY51-8446" fmla="*/ 1468886 h 1732246"/>
                  <a:gd name="connsiteX52-8447" fmla="*/ 340437 w 1418149"/>
                  <a:gd name="connsiteY52-8448" fmla="*/ 1543799 h 1732246"/>
                  <a:gd name="connsiteX53-8449" fmla="*/ 432524 w 1418149"/>
                  <a:gd name="connsiteY53-8450" fmla="*/ 1598047 h 1732246"/>
                  <a:gd name="connsiteX54-8451" fmla="*/ 491124 w 1418149"/>
                  <a:gd name="connsiteY54-8452" fmla="*/ 1631628 h 1732246"/>
                  <a:gd name="connsiteX55-8453" fmla="*/ 831668 w 1418149"/>
                  <a:gd name="connsiteY55-8454" fmla="*/ 1732246 h 1732246"/>
                  <a:gd name="connsiteX0-8455" fmla="*/ 831668 w 1418149"/>
                  <a:gd name="connsiteY0-8456" fmla="*/ 1732246 h 1732441"/>
                  <a:gd name="connsiteX1-8457" fmla="*/ 639959 w 1418149"/>
                  <a:gd name="connsiteY1-8458" fmla="*/ 1667792 h 1732441"/>
                  <a:gd name="connsiteX2-8459" fmla="*/ 582611 w 1418149"/>
                  <a:gd name="connsiteY2-8460" fmla="*/ 1612484 h 1732441"/>
                  <a:gd name="connsiteX3-8461" fmla="*/ 524609 w 1418149"/>
                  <a:gd name="connsiteY3-8462" fmla="*/ 1530884 h 1732441"/>
                  <a:gd name="connsiteX4-8463" fmla="*/ 491123 w 1418149"/>
                  <a:gd name="connsiteY4-8464" fmla="*/ 1474052 h 1732441"/>
                  <a:gd name="connsiteX5-8465" fmla="*/ 468800 w 1418149"/>
                  <a:gd name="connsiteY5-8466" fmla="*/ 1412055 h 1732441"/>
                  <a:gd name="connsiteX6-8467" fmla="*/ 456754 w 1418149"/>
                  <a:gd name="connsiteY6-8468" fmla="*/ 1350086 h 1732441"/>
                  <a:gd name="connsiteX7-8469" fmla="*/ 466009 w 1418149"/>
                  <a:gd name="connsiteY7-8470" fmla="*/ 1251895 h 1732441"/>
                  <a:gd name="connsiteX8-8471" fmla="*/ 485911 w 1418149"/>
                  <a:gd name="connsiteY8-8472" fmla="*/ 1153987 h 1732441"/>
                  <a:gd name="connsiteX9-8473" fmla="*/ 540183 w 1418149"/>
                  <a:gd name="connsiteY9-8474" fmla="*/ 1036033 h 1732441"/>
                  <a:gd name="connsiteX10-8475" fmla="*/ 625066 w 1418149"/>
                  <a:gd name="connsiteY10-8476" fmla="*/ 962574 h 1732441"/>
                  <a:gd name="connsiteX11-8477" fmla="*/ 694828 w 1418149"/>
                  <a:gd name="connsiteY11-8478" fmla="*/ 918660 h 1732441"/>
                  <a:gd name="connsiteX12-8479" fmla="*/ 777197 w 1418149"/>
                  <a:gd name="connsiteY12-8480" fmla="*/ 884488 h 1732441"/>
                  <a:gd name="connsiteX13-8481" fmla="*/ 901323 w 1418149"/>
                  <a:gd name="connsiteY13-8482" fmla="*/ 869579 h 1732441"/>
                  <a:gd name="connsiteX14-8483" fmla="*/ 979456 w 1418149"/>
                  <a:gd name="connsiteY14-8484" fmla="*/ 866996 h 1732441"/>
                  <a:gd name="connsiteX15-8485" fmla="*/ 1070197 w 1418149"/>
                  <a:gd name="connsiteY15-8486" fmla="*/ 853490 h 1732441"/>
                  <a:gd name="connsiteX16-8487" fmla="*/ 1158047 w 1418149"/>
                  <a:gd name="connsiteY16-8488" fmla="*/ 817915 h 1732441"/>
                  <a:gd name="connsiteX17-8489" fmla="*/ 1252922 w 1418149"/>
                  <a:gd name="connsiteY17-8490" fmla="*/ 779166 h 1732441"/>
                  <a:gd name="connsiteX18-8491" fmla="*/ 1345009 w 1418149"/>
                  <a:gd name="connsiteY18-8492" fmla="*/ 709418 h 1732441"/>
                  <a:gd name="connsiteX19-8493" fmla="*/ 1389655 w 1418149"/>
                  <a:gd name="connsiteY19-8494" fmla="*/ 624171 h 1732441"/>
                  <a:gd name="connsiteX20-8495" fmla="*/ 1414771 w 1418149"/>
                  <a:gd name="connsiteY20-8496" fmla="*/ 554425 h 1732441"/>
                  <a:gd name="connsiteX21-8497" fmla="*/ 1417669 w 1418149"/>
                  <a:gd name="connsiteY21-8498" fmla="*/ 463884 h 1732441"/>
                  <a:gd name="connsiteX22-8499" fmla="*/ 1417561 w 1418149"/>
                  <a:gd name="connsiteY22-8500" fmla="*/ 378767 h 1732441"/>
                  <a:gd name="connsiteX23-8501" fmla="*/ 1395237 w 1418149"/>
                  <a:gd name="connsiteY23-8502" fmla="*/ 316770 h 1732441"/>
                  <a:gd name="connsiteX24-8503" fmla="*/ 1364542 w 1418149"/>
                  <a:gd name="connsiteY24-8504" fmla="*/ 234105 h 1732441"/>
                  <a:gd name="connsiteX25-8505" fmla="*/ 1325475 w 1418149"/>
                  <a:gd name="connsiteY25-8506" fmla="*/ 164359 h 1732441"/>
                  <a:gd name="connsiteX26-8507" fmla="*/ 1292096 w 1418149"/>
                  <a:gd name="connsiteY26-8508" fmla="*/ 122900 h 1732441"/>
                  <a:gd name="connsiteX27-8509" fmla="*/ 1233390 w 1418149"/>
                  <a:gd name="connsiteY27-8510" fmla="*/ 73946 h 1732441"/>
                  <a:gd name="connsiteX28-8511" fmla="*/ 1169209 w 1418149"/>
                  <a:gd name="connsiteY28-8512" fmla="*/ 40364 h 1732441"/>
                  <a:gd name="connsiteX29-8513" fmla="*/ 1091075 w 1418149"/>
                  <a:gd name="connsiteY29-8514" fmla="*/ 14533 h 1732441"/>
                  <a:gd name="connsiteX30-8515" fmla="*/ 1010151 w 1418149"/>
                  <a:gd name="connsiteY30-8516" fmla="*/ 1615 h 1732441"/>
                  <a:gd name="connsiteX31-8517" fmla="*/ 901323 w 1418149"/>
                  <a:gd name="connsiteY31-8518" fmla="*/ 1616 h 1732441"/>
                  <a:gd name="connsiteX32-8519" fmla="*/ 803656 w 1418149"/>
                  <a:gd name="connsiteY32-8520" fmla="*/ 14533 h 1732441"/>
                  <a:gd name="connsiteX33-8521" fmla="*/ 725523 w 1418149"/>
                  <a:gd name="connsiteY33-8522" fmla="*/ 32615 h 1732441"/>
                  <a:gd name="connsiteX34-8523" fmla="*/ 599951 w 1418149"/>
                  <a:gd name="connsiteY34-8524" fmla="*/ 63612 h 1732441"/>
                  <a:gd name="connsiteX35-8525" fmla="*/ 524609 w 1418149"/>
                  <a:gd name="connsiteY35-8526" fmla="*/ 89446 h 1732441"/>
                  <a:gd name="connsiteX36-8527" fmla="*/ 440894 w 1418149"/>
                  <a:gd name="connsiteY36-8528" fmla="*/ 141108 h 1732441"/>
                  <a:gd name="connsiteX37-8529" fmla="*/ 354391 w 1418149"/>
                  <a:gd name="connsiteY37-8530" fmla="*/ 192775 h 1732441"/>
                  <a:gd name="connsiteX38-8531" fmla="*/ 265095 w 1418149"/>
                  <a:gd name="connsiteY38-8532" fmla="*/ 272853 h 1732441"/>
                  <a:gd name="connsiteX39-8533" fmla="*/ 195334 w 1418149"/>
                  <a:gd name="connsiteY39-8534" fmla="*/ 355518 h 1732441"/>
                  <a:gd name="connsiteX40-8535" fmla="*/ 139523 w 1418149"/>
                  <a:gd name="connsiteY40-8536" fmla="*/ 435596 h 1732441"/>
                  <a:gd name="connsiteX41-8537" fmla="*/ 64180 w 1418149"/>
                  <a:gd name="connsiteY41-8538" fmla="*/ 567341 h 1732441"/>
                  <a:gd name="connsiteX42-8539" fmla="*/ 22324 w 1418149"/>
                  <a:gd name="connsiteY42-8540" fmla="*/ 714585 h 1732441"/>
                  <a:gd name="connsiteX43-8541" fmla="*/ 5579 w 1418149"/>
                  <a:gd name="connsiteY43-8542" fmla="*/ 830830 h 1732441"/>
                  <a:gd name="connsiteX44-8543" fmla="*/ 0 w 1418149"/>
                  <a:gd name="connsiteY44-8544" fmla="*/ 931577 h 1732441"/>
                  <a:gd name="connsiteX45-8545" fmla="*/ 5581 w 1418149"/>
                  <a:gd name="connsiteY45-8546" fmla="*/ 985824 h 1732441"/>
                  <a:gd name="connsiteX46-8547" fmla="*/ 22324 w 1418149"/>
                  <a:gd name="connsiteY46-8548" fmla="*/ 1065903 h 1732441"/>
                  <a:gd name="connsiteX47-8549" fmla="*/ 41856 w 1418149"/>
                  <a:gd name="connsiteY47-8550" fmla="*/ 1133067 h 1732441"/>
                  <a:gd name="connsiteX48-8551" fmla="*/ 97667 w 1418149"/>
                  <a:gd name="connsiteY48-8552" fmla="*/ 1257062 h 1732441"/>
                  <a:gd name="connsiteX49-8553" fmla="*/ 131153 w 1418149"/>
                  <a:gd name="connsiteY49-8554" fmla="*/ 1313892 h 1732441"/>
                  <a:gd name="connsiteX50-8555" fmla="*/ 189751 w 1418149"/>
                  <a:gd name="connsiteY50-8556" fmla="*/ 1388804 h 1732441"/>
                  <a:gd name="connsiteX51-8557" fmla="*/ 259514 w 1418149"/>
                  <a:gd name="connsiteY51-8558" fmla="*/ 1468886 h 1732441"/>
                  <a:gd name="connsiteX52-8559" fmla="*/ 340437 w 1418149"/>
                  <a:gd name="connsiteY52-8560" fmla="*/ 1543799 h 1732441"/>
                  <a:gd name="connsiteX53-8561" fmla="*/ 432524 w 1418149"/>
                  <a:gd name="connsiteY53-8562" fmla="*/ 1598047 h 1732441"/>
                  <a:gd name="connsiteX54-8563" fmla="*/ 491124 w 1418149"/>
                  <a:gd name="connsiteY54-8564" fmla="*/ 1631628 h 1732441"/>
                  <a:gd name="connsiteX55-8565" fmla="*/ 666923 w 1418149"/>
                  <a:gd name="connsiteY55-8566" fmla="*/ 1685875 h 1732441"/>
                  <a:gd name="connsiteX56-8567" fmla="*/ 831668 w 1418149"/>
                  <a:gd name="connsiteY56-8568" fmla="*/ 1732246 h 173244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441">
                    <a:moveTo>
                      <a:pt x="831668" y="1732246"/>
                    </a:moveTo>
                    <a:cubicBezTo>
                      <a:pt x="767765" y="1710761"/>
                      <a:pt x="681469" y="1687752"/>
                      <a:pt x="639959" y="1667792"/>
                    </a:cubicBezTo>
                    <a:cubicBezTo>
                      <a:pt x="598450" y="1647832"/>
                      <a:pt x="601836" y="1635302"/>
                      <a:pt x="582611" y="1612484"/>
                    </a:cubicBezTo>
                    <a:cubicBezTo>
                      <a:pt x="563386" y="1589666"/>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52058" y="1616990"/>
                      <a:pt x="491124" y="1631628"/>
                    </a:cubicBezTo>
                    <a:cubicBezTo>
                      <a:pt x="530190" y="1646266"/>
                      <a:pt x="610166" y="1669105"/>
                      <a:pt x="666923" y="1685875"/>
                    </a:cubicBezTo>
                    <a:cubicBezTo>
                      <a:pt x="723680" y="1702645"/>
                      <a:pt x="836162" y="1735260"/>
                      <a:pt x="831668" y="1732246"/>
                    </a:cubicBezTo>
                    <a:close/>
                  </a:path>
                </a:pathLst>
              </a:custGeom>
              <a:gradFill flip="none" rotWithShape="1">
                <a:gsLst>
                  <a:gs pos="0">
                    <a:schemeClr val="accent1">
                      <a:lumMod val="60000"/>
                      <a:lumOff val="40000"/>
                    </a:schemeClr>
                  </a:gs>
                  <a:gs pos="100000">
                    <a:srgbClr val="FFFFFF"/>
                  </a:gs>
                </a:gsLst>
                <a:path path="shape">
                  <a:fillToRect l="50000" t="50000" r="50000" b="50000"/>
                </a:path>
                <a:tileRect/>
              </a:gradFill>
              <a:ln>
                <a:noFill/>
              </a:ln>
            </p:spPr>
            <p:txBody>
              <a:bodyPr/>
              <a:lstStyle/>
              <a:p>
                <a:pPr marL="257175" indent="-257175">
                  <a:defRPr/>
                </a:pPr>
                <a:endParaRPr lang="zh-CN" altLang="en-US" sz="900"/>
              </a:p>
            </p:txBody>
          </p:sp>
          <p:sp>
            <p:nvSpPr>
              <p:cNvPr id="36" name="任意形状 47"/>
              <p:cNvSpPr/>
              <p:nvPr/>
            </p:nvSpPr>
            <p:spPr>
              <a:xfrm rot="10800000">
                <a:off x="3500615" y="2996952"/>
                <a:ext cx="2151505"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32246"/>
                  <a:gd name="connsiteX1-8119" fmla="*/ 639959 w 1418149"/>
                  <a:gd name="connsiteY1-8120" fmla="*/ 1667792 h 1732246"/>
                  <a:gd name="connsiteX2-8121" fmla="*/ 582611 w 1418149"/>
                  <a:gd name="connsiteY2-8122" fmla="*/ 1612484 h 1732246"/>
                  <a:gd name="connsiteX3-8123" fmla="*/ 524609 w 1418149"/>
                  <a:gd name="connsiteY3-8124" fmla="*/ 1530884 h 1732246"/>
                  <a:gd name="connsiteX4-8125" fmla="*/ 491123 w 1418149"/>
                  <a:gd name="connsiteY4-8126" fmla="*/ 1474052 h 1732246"/>
                  <a:gd name="connsiteX5-8127" fmla="*/ 468800 w 1418149"/>
                  <a:gd name="connsiteY5-8128" fmla="*/ 1412055 h 1732246"/>
                  <a:gd name="connsiteX6-8129" fmla="*/ 456754 w 1418149"/>
                  <a:gd name="connsiteY6-8130" fmla="*/ 1350086 h 1732246"/>
                  <a:gd name="connsiteX7-8131" fmla="*/ 466009 w 1418149"/>
                  <a:gd name="connsiteY7-8132" fmla="*/ 1251895 h 1732246"/>
                  <a:gd name="connsiteX8-8133" fmla="*/ 485911 w 1418149"/>
                  <a:gd name="connsiteY8-8134" fmla="*/ 1153987 h 1732246"/>
                  <a:gd name="connsiteX9-8135" fmla="*/ 540183 w 1418149"/>
                  <a:gd name="connsiteY9-8136" fmla="*/ 1036033 h 1732246"/>
                  <a:gd name="connsiteX10-8137" fmla="*/ 625066 w 1418149"/>
                  <a:gd name="connsiteY10-8138" fmla="*/ 962574 h 1732246"/>
                  <a:gd name="connsiteX11-8139" fmla="*/ 694828 w 1418149"/>
                  <a:gd name="connsiteY11-8140" fmla="*/ 918660 h 1732246"/>
                  <a:gd name="connsiteX12-8141" fmla="*/ 777197 w 1418149"/>
                  <a:gd name="connsiteY12-8142" fmla="*/ 884488 h 1732246"/>
                  <a:gd name="connsiteX13-8143" fmla="*/ 901323 w 1418149"/>
                  <a:gd name="connsiteY13-8144" fmla="*/ 869579 h 1732246"/>
                  <a:gd name="connsiteX14-8145" fmla="*/ 979456 w 1418149"/>
                  <a:gd name="connsiteY14-8146" fmla="*/ 866996 h 1732246"/>
                  <a:gd name="connsiteX15-8147" fmla="*/ 1070197 w 1418149"/>
                  <a:gd name="connsiteY15-8148" fmla="*/ 853490 h 1732246"/>
                  <a:gd name="connsiteX16-8149" fmla="*/ 1158047 w 1418149"/>
                  <a:gd name="connsiteY16-8150" fmla="*/ 817915 h 1732246"/>
                  <a:gd name="connsiteX17-8151" fmla="*/ 1252922 w 1418149"/>
                  <a:gd name="connsiteY17-8152" fmla="*/ 779166 h 1732246"/>
                  <a:gd name="connsiteX18-8153" fmla="*/ 1345009 w 1418149"/>
                  <a:gd name="connsiteY18-8154" fmla="*/ 709418 h 1732246"/>
                  <a:gd name="connsiteX19-8155" fmla="*/ 1389655 w 1418149"/>
                  <a:gd name="connsiteY19-8156" fmla="*/ 624171 h 1732246"/>
                  <a:gd name="connsiteX20-8157" fmla="*/ 1414771 w 1418149"/>
                  <a:gd name="connsiteY20-8158" fmla="*/ 554425 h 1732246"/>
                  <a:gd name="connsiteX21-8159" fmla="*/ 1417669 w 1418149"/>
                  <a:gd name="connsiteY21-8160" fmla="*/ 463884 h 1732246"/>
                  <a:gd name="connsiteX22-8161" fmla="*/ 1417561 w 1418149"/>
                  <a:gd name="connsiteY22-8162" fmla="*/ 378767 h 1732246"/>
                  <a:gd name="connsiteX23-8163" fmla="*/ 1395237 w 1418149"/>
                  <a:gd name="connsiteY23-8164" fmla="*/ 316770 h 1732246"/>
                  <a:gd name="connsiteX24-8165" fmla="*/ 1364542 w 1418149"/>
                  <a:gd name="connsiteY24-8166" fmla="*/ 234105 h 1732246"/>
                  <a:gd name="connsiteX25-8167" fmla="*/ 1325475 w 1418149"/>
                  <a:gd name="connsiteY25-8168" fmla="*/ 164359 h 1732246"/>
                  <a:gd name="connsiteX26-8169" fmla="*/ 1292096 w 1418149"/>
                  <a:gd name="connsiteY26-8170" fmla="*/ 122900 h 1732246"/>
                  <a:gd name="connsiteX27-8171" fmla="*/ 1233390 w 1418149"/>
                  <a:gd name="connsiteY27-8172" fmla="*/ 73946 h 1732246"/>
                  <a:gd name="connsiteX28-8173" fmla="*/ 1169209 w 1418149"/>
                  <a:gd name="connsiteY28-8174" fmla="*/ 40364 h 1732246"/>
                  <a:gd name="connsiteX29-8175" fmla="*/ 1091075 w 1418149"/>
                  <a:gd name="connsiteY29-8176" fmla="*/ 14533 h 1732246"/>
                  <a:gd name="connsiteX30-8177" fmla="*/ 1010151 w 1418149"/>
                  <a:gd name="connsiteY30-8178" fmla="*/ 1615 h 1732246"/>
                  <a:gd name="connsiteX31-8179" fmla="*/ 901323 w 1418149"/>
                  <a:gd name="connsiteY31-8180" fmla="*/ 1616 h 1732246"/>
                  <a:gd name="connsiteX32-8181" fmla="*/ 803656 w 1418149"/>
                  <a:gd name="connsiteY32-8182" fmla="*/ 14533 h 1732246"/>
                  <a:gd name="connsiteX33-8183" fmla="*/ 725523 w 1418149"/>
                  <a:gd name="connsiteY33-8184" fmla="*/ 32615 h 1732246"/>
                  <a:gd name="connsiteX34-8185" fmla="*/ 599951 w 1418149"/>
                  <a:gd name="connsiteY34-8186" fmla="*/ 63612 h 1732246"/>
                  <a:gd name="connsiteX35-8187" fmla="*/ 524609 w 1418149"/>
                  <a:gd name="connsiteY35-8188" fmla="*/ 89446 h 1732246"/>
                  <a:gd name="connsiteX36-8189" fmla="*/ 440894 w 1418149"/>
                  <a:gd name="connsiteY36-8190" fmla="*/ 141108 h 1732246"/>
                  <a:gd name="connsiteX37-8191" fmla="*/ 354391 w 1418149"/>
                  <a:gd name="connsiteY37-8192" fmla="*/ 192775 h 1732246"/>
                  <a:gd name="connsiteX38-8193" fmla="*/ 265095 w 1418149"/>
                  <a:gd name="connsiteY38-8194" fmla="*/ 272853 h 1732246"/>
                  <a:gd name="connsiteX39-8195" fmla="*/ 195334 w 1418149"/>
                  <a:gd name="connsiteY39-8196" fmla="*/ 355518 h 1732246"/>
                  <a:gd name="connsiteX40-8197" fmla="*/ 139523 w 1418149"/>
                  <a:gd name="connsiteY40-8198" fmla="*/ 435596 h 1732246"/>
                  <a:gd name="connsiteX41-8199" fmla="*/ 64180 w 1418149"/>
                  <a:gd name="connsiteY41-8200" fmla="*/ 567341 h 1732246"/>
                  <a:gd name="connsiteX42-8201" fmla="*/ 22324 w 1418149"/>
                  <a:gd name="connsiteY42-8202" fmla="*/ 714585 h 1732246"/>
                  <a:gd name="connsiteX43-8203" fmla="*/ 5579 w 1418149"/>
                  <a:gd name="connsiteY43-8204" fmla="*/ 830830 h 1732246"/>
                  <a:gd name="connsiteX44-8205" fmla="*/ 0 w 1418149"/>
                  <a:gd name="connsiteY44-8206" fmla="*/ 931577 h 1732246"/>
                  <a:gd name="connsiteX45-8207" fmla="*/ 5581 w 1418149"/>
                  <a:gd name="connsiteY45-8208" fmla="*/ 985824 h 1732246"/>
                  <a:gd name="connsiteX46-8209" fmla="*/ 22324 w 1418149"/>
                  <a:gd name="connsiteY46-8210" fmla="*/ 1065903 h 1732246"/>
                  <a:gd name="connsiteX47-8211" fmla="*/ 41856 w 1418149"/>
                  <a:gd name="connsiteY47-8212" fmla="*/ 1133067 h 1732246"/>
                  <a:gd name="connsiteX48-8213" fmla="*/ 97667 w 1418149"/>
                  <a:gd name="connsiteY48-8214" fmla="*/ 1257062 h 1732246"/>
                  <a:gd name="connsiteX49-8215" fmla="*/ 131153 w 1418149"/>
                  <a:gd name="connsiteY49-8216" fmla="*/ 1313892 h 1732246"/>
                  <a:gd name="connsiteX50-8217" fmla="*/ 189751 w 1418149"/>
                  <a:gd name="connsiteY50-8218" fmla="*/ 1388804 h 1732246"/>
                  <a:gd name="connsiteX51-8219" fmla="*/ 259514 w 1418149"/>
                  <a:gd name="connsiteY51-8220" fmla="*/ 1468886 h 1732246"/>
                  <a:gd name="connsiteX52-8221" fmla="*/ 340437 w 1418149"/>
                  <a:gd name="connsiteY52-8222" fmla="*/ 1543799 h 1732246"/>
                  <a:gd name="connsiteX53-8223" fmla="*/ 432524 w 1418149"/>
                  <a:gd name="connsiteY53-8224" fmla="*/ 1598047 h 1732246"/>
                  <a:gd name="connsiteX54-8225" fmla="*/ 491124 w 1418149"/>
                  <a:gd name="connsiteY54-8226" fmla="*/ 1631628 h 1732246"/>
                  <a:gd name="connsiteX55-8227" fmla="*/ 809345 w 1418149"/>
                  <a:gd name="connsiteY55-8228" fmla="*/ 1732246 h 1732246"/>
                  <a:gd name="connsiteX56-8229" fmla="*/ 679025 w 1418149"/>
                  <a:gd name="connsiteY56-8230" fmla="*/ 1688458 h 1732246"/>
                  <a:gd name="connsiteX0-8231" fmla="*/ 679025 w 1418149"/>
                  <a:gd name="connsiteY0-8232" fmla="*/ 1688458 h 1732246"/>
                  <a:gd name="connsiteX1-8233" fmla="*/ 639959 w 1418149"/>
                  <a:gd name="connsiteY1-8234" fmla="*/ 1667792 h 1732246"/>
                  <a:gd name="connsiteX2-8235" fmla="*/ 582611 w 1418149"/>
                  <a:gd name="connsiteY2-8236" fmla="*/ 1612484 h 1732246"/>
                  <a:gd name="connsiteX3-8237" fmla="*/ 524609 w 1418149"/>
                  <a:gd name="connsiteY3-8238" fmla="*/ 1530884 h 1732246"/>
                  <a:gd name="connsiteX4-8239" fmla="*/ 491123 w 1418149"/>
                  <a:gd name="connsiteY4-8240" fmla="*/ 1474052 h 1732246"/>
                  <a:gd name="connsiteX5-8241" fmla="*/ 468800 w 1418149"/>
                  <a:gd name="connsiteY5-8242" fmla="*/ 1412055 h 1732246"/>
                  <a:gd name="connsiteX6-8243" fmla="*/ 456754 w 1418149"/>
                  <a:gd name="connsiteY6-8244" fmla="*/ 1350086 h 1732246"/>
                  <a:gd name="connsiteX7-8245" fmla="*/ 466009 w 1418149"/>
                  <a:gd name="connsiteY7-8246" fmla="*/ 1251895 h 1732246"/>
                  <a:gd name="connsiteX8-8247" fmla="*/ 485911 w 1418149"/>
                  <a:gd name="connsiteY8-8248" fmla="*/ 1153987 h 1732246"/>
                  <a:gd name="connsiteX9-8249" fmla="*/ 540183 w 1418149"/>
                  <a:gd name="connsiteY9-8250" fmla="*/ 1036033 h 1732246"/>
                  <a:gd name="connsiteX10-8251" fmla="*/ 625066 w 1418149"/>
                  <a:gd name="connsiteY10-8252" fmla="*/ 962574 h 1732246"/>
                  <a:gd name="connsiteX11-8253" fmla="*/ 694828 w 1418149"/>
                  <a:gd name="connsiteY11-8254" fmla="*/ 918660 h 1732246"/>
                  <a:gd name="connsiteX12-8255" fmla="*/ 777197 w 1418149"/>
                  <a:gd name="connsiteY12-8256" fmla="*/ 884488 h 1732246"/>
                  <a:gd name="connsiteX13-8257" fmla="*/ 901323 w 1418149"/>
                  <a:gd name="connsiteY13-8258" fmla="*/ 869579 h 1732246"/>
                  <a:gd name="connsiteX14-8259" fmla="*/ 979456 w 1418149"/>
                  <a:gd name="connsiteY14-8260" fmla="*/ 866996 h 1732246"/>
                  <a:gd name="connsiteX15-8261" fmla="*/ 1070197 w 1418149"/>
                  <a:gd name="connsiteY15-8262" fmla="*/ 853490 h 1732246"/>
                  <a:gd name="connsiteX16-8263" fmla="*/ 1158047 w 1418149"/>
                  <a:gd name="connsiteY16-8264" fmla="*/ 817915 h 1732246"/>
                  <a:gd name="connsiteX17-8265" fmla="*/ 1252922 w 1418149"/>
                  <a:gd name="connsiteY17-8266" fmla="*/ 779166 h 1732246"/>
                  <a:gd name="connsiteX18-8267" fmla="*/ 1345009 w 1418149"/>
                  <a:gd name="connsiteY18-8268" fmla="*/ 709418 h 1732246"/>
                  <a:gd name="connsiteX19-8269" fmla="*/ 1389655 w 1418149"/>
                  <a:gd name="connsiteY19-8270" fmla="*/ 624171 h 1732246"/>
                  <a:gd name="connsiteX20-8271" fmla="*/ 1414771 w 1418149"/>
                  <a:gd name="connsiteY20-8272" fmla="*/ 554425 h 1732246"/>
                  <a:gd name="connsiteX21-8273" fmla="*/ 1417669 w 1418149"/>
                  <a:gd name="connsiteY21-8274" fmla="*/ 463884 h 1732246"/>
                  <a:gd name="connsiteX22-8275" fmla="*/ 1417561 w 1418149"/>
                  <a:gd name="connsiteY22-8276" fmla="*/ 378767 h 1732246"/>
                  <a:gd name="connsiteX23-8277" fmla="*/ 1395237 w 1418149"/>
                  <a:gd name="connsiteY23-8278" fmla="*/ 316770 h 1732246"/>
                  <a:gd name="connsiteX24-8279" fmla="*/ 1364542 w 1418149"/>
                  <a:gd name="connsiteY24-8280" fmla="*/ 234105 h 1732246"/>
                  <a:gd name="connsiteX25-8281" fmla="*/ 1325475 w 1418149"/>
                  <a:gd name="connsiteY25-8282" fmla="*/ 164359 h 1732246"/>
                  <a:gd name="connsiteX26-8283" fmla="*/ 1292096 w 1418149"/>
                  <a:gd name="connsiteY26-8284" fmla="*/ 122900 h 1732246"/>
                  <a:gd name="connsiteX27-8285" fmla="*/ 1233390 w 1418149"/>
                  <a:gd name="connsiteY27-8286" fmla="*/ 73946 h 1732246"/>
                  <a:gd name="connsiteX28-8287" fmla="*/ 1169209 w 1418149"/>
                  <a:gd name="connsiteY28-8288" fmla="*/ 40364 h 1732246"/>
                  <a:gd name="connsiteX29-8289" fmla="*/ 1091075 w 1418149"/>
                  <a:gd name="connsiteY29-8290" fmla="*/ 14533 h 1732246"/>
                  <a:gd name="connsiteX30-8291" fmla="*/ 1010151 w 1418149"/>
                  <a:gd name="connsiteY30-8292" fmla="*/ 1615 h 1732246"/>
                  <a:gd name="connsiteX31-8293" fmla="*/ 901323 w 1418149"/>
                  <a:gd name="connsiteY31-8294" fmla="*/ 1616 h 1732246"/>
                  <a:gd name="connsiteX32-8295" fmla="*/ 803656 w 1418149"/>
                  <a:gd name="connsiteY32-8296" fmla="*/ 14533 h 1732246"/>
                  <a:gd name="connsiteX33-8297" fmla="*/ 725523 w 1418149"/>
                  <a:gd name="connsiteY33-8298" fmla="*/ 32615 h 1732246"/>
                  <a:gd name="connsiteX34-8299" fmla="*/ 599951 w 1418149"/>
                  <a:gd name="connsiteY34-8300" fmla="*/ 63612 h 1732246"/>
                  <a:gd name="connsiteX35-8301" fmla="*/ 524609 w 1418149"/>
                  <a:gd name="connsiteY35-8302" fmla="*/ 89446 h 1732246"/>
                  <a:gd name="connsiteX36-8303" fmla="*/ 440894 w 1418149"/>
                  <a:gd name="connsiteY36-8304" fmla="*/ 141108 h 1732246"/>
                  <a:gd name="connsiteX37-8305" fmla="*/ 354391 w 1418149"/>
                  <a:gd name="connsiteY37-8306" fmla="*/ 192775 h 1732246"/>
                  <a:gd name="connsiteX38-8307" fmla="*/ 265095 w 1418149"/>
                  <a:gd name="connsiteY38-8308" fmla="*/ 272853 h 1732246"/>
                  <a:gd name="connsiteX39-8309" fmla="*/ 195334 w 1418149"/>
                  <a:gd name="connsiteY39-8310" fmla="*/ 355518 h 1732246"/>
                  <a:gd name="connsiteX40-8311" fmla="*/ 139523 w 1418149"/>
                  <a:gd name="connsiteY40-8312" fmla="*/ 435596 h 1732246"/>
                  <a:gd name="connsiteX41-8313" fmla="*/ 64180 w 1418149"/>
                  <a:gd name="connsiteY41-8314" fmla="*/ 567341 h 1732246"/>
                  <a:gd name="connsiteX42-8315" fmla="*/ 22324 w 1418149"/>
                  <a:gd name="connsiteY42-8316" fmla="*/ 714585 h 1732246"/>
                  <a:gd name="connsiteX43-8317" fmla="*/ 5579 w 1418149"/>
                  <a:gd name="connsiteY43-8318" fmla="*/ 830830 h 1732246"/>
                  <a:gd name="connsiteX44-8319" fmla="*/ 0 w 1418149"/>
                  <a:gd name="connsiteY44-8320" fmla="*/ 931577 h 1732246"/>
                  <a:gd name="connsiteX45-8321" fmla="*/ 5581 w 1418149"/>
                  <a:gd name="connsiteY45-8322" fmla="*/ 985824 h 1732246"/>
                  <a:gd name="connsiteX46-8323" fmla="*/ 22324 w 1418149"/>
                  <a:gd name="connsiteY46-8324" fmla="*/ 1065903 h 1732246"/>
                  <a:gd name="connsiteX47-8325" fmla="*/ 41856 w 1418149"/>
                  <a:gd name="connsiteY47-8326" fmla="*/ 1133067 h 1732246"/>
                  <a:gd name="connsiteX48-8327" fmla="*/ 97667 w 1418149"/>
                  <a:gd name="connsiteY48-8328" fmla="*/ 1257062 h 1732246"/>
                  <a:gd name="connsiteX49-8329" fmla="*/ 131153 w 1418149"/>
                  <a:gd name="connsiteY49-8330" fmla="*/ 1313892 h 1732246"/>
                  <a:gd name="connsiteX50-8331" fmla="*/ 189751 w 1418149"/>
                  <a:gd name="connsiteY50-8332" fmla="*/ 1388804 h 1732246"/>
                  <a:gd name="connsiteX51-8333" fmla="*/ 259514 w 1418149"/>
                  <a:gd name="connsiteY51-8334" fmla="*/ 1468886 h 1732246"/>
                  <a:gd name="connsiteX52-8335" fmla="*/ 340437 w 1418149"/>
                  <a:gd name="connsiteY52-8336" fmla="*/ 1543799 h 1732246"/>
                  <a:gd name="connsiteX53-8337" fmla="*/ 432524 w 1418149"/>
                  <a:gd name="connsiteY53-8338" fmla="*/ 1598047 h 1732246"/>
                  <a:gd name="connsiteX54-8339" fmla="*/ 491124 w 1418149"/>
                  <a:gd name="connsiteY54-8340" fmla="*/ 1631628 h 1732246"/>
                  <a:gd name="connsiteX55-8341" fmla="*/ 576827 w 1418149"/>
                  <a:gd name="connsiteY55-8342" fmla="*/ 1669946 h 1732246"/>
                  <a:gd name="connsiteX56-8343" fmla="*/ 809345 w 1418149"/>
                  <a:gd name="connsiteY56-8344" fmla="*/ 1732246 h 1732246"/>
                  <a:gd name="connsiteX57" fmla="*/ 679025 w 1418149"/>
                  <a:gd name="connsiteY57" fmla="*/ 1688458 h 1732246"/>
                  <a:gd name="connsiteX0-8345" fmla="*/ 679025 w 1418149"/>
                  <a:gd name="connsiteY0-8346" fmla="*/ 1688458 h 1732246"/>
                  <a:gd name="connsiteX1-8347" fmla="*/ 639959 w 1418149"/>
                  <a:gd name="connsiteY1-8348" fmla="*/ 1667792 h 1732246"/>
                  <a:gd name="connsiteX2-8349" fmla="*/ 582611 w 1418149"/>
                  <a:gd name="connsiteY2-8350" fmla="*/ 1612484 h 1732246"/>
                  <a:gd name="connsiteX3-8351" fmla="*/ 524609 w 1418149"/>
                  <a:gd name="connsiteY3-8352" fmla="*/ 1530884 h 1732246"/>
                  <a:gd name="connsiteX4-8353" fmla="*/ 491123 w 1418149"/>
                  <a:gd name="connsiteY4-8354" fmla="*/ 1474052 h 1732246"/>
                  <a:gd name="connsiteX5-8355" fmla="*/ 468800 w 1418149"/>
                  <a:gd name="connsiteY5-8356" fmla="*/ 1412055 h 1732246"/>
                  <a:gd name="connsiteX6-8357" fmla="*/ 456754 w 1418149"/>
                  <a:gd name="connsiteY6-8358" fmla="*/ 1350086 h 1732246"/>
                  <a:gd name="connsiteX7-8359" fmla="*/ 466009 w 1418149"/>
                  <a:gd name="connsiteY7-8360" fmla="*/ 1251895 h 1732246"/>
                  <a:gd name="connsiteX8-8361" fmla="*/ 485911 w 1418149"/>
                  <a:gd name="connsiteY8-8362" fmla="*/ 1153987 h 1732246"/>
                  <a:gd name="connsiteX9-8363" fmla="*/ 540183 w 1418149"/>
                  <a:gd name="connsiteY9-8364" fmla="*/ 1036033 h 1732246"/>
                  <a:gd name="connsiteX10-8365" fmla="*/ 625066 w 1418149"/>
                  <a:gd name="connsiteY10-8366" fmla="*/ 962574 h 1732246"/>
                  <a:gd name="connsiteX11-8367" fmla="*/ 694828 w 1418149"/>
                  <a:gd name="connsiteY11-8368" fmla="*/ 918660 h 1732246"/>
                  <a:gd name="connsiteX12-8369" fmla="*/ 777197 w 1418149"/>
                  <a:gd name="connsiteY12-8370" fmla="*/ 884488 h 1732246"/>
                  <a:gd name="connsiteX13-8371" fmla="*/ 901323 w 1418149"/>
                  <a:gd name="connsiteY13-8372" fmla="*/ 869579 h 1732246"/>
                  <a:gd name="connsiteX14-8373" fmla="*/ 979456 w 1418149"/>
                  <a:gd name="connsiteY14-8374" fmla="*/ 866996 h 1732246"/>
                  <a:gd name="connsiteX15-8375" fmla="*/ 1070197 w 1418149"/>
                  <a:gd name="connsiteY15-8376" fmla="*/ 853490 h 1732246"/>
                  <a:gd name="connsiteX16-8377" fmla="*/ 1158047 w 1418149"/>
                  <a:gd name="connsiteY16-8378" fmla="*/ 817915 h 1732246"/>
                  <a:gd name="connsiteX17-8379" fmla="*/ 1252922 w 1418149"/>
                  <a:gd name="connsiteY17-8380" fmla="*/ 779166 h 1732246"/>
                  <a:gd name="connsiteX18-8381" fmla="*/ 1345009 w 1418149"/>
                  <a:gd name="connsiteY18-8382" fmla="*/ 709418 h 1732246"/>
                  <a:gd name="connsiteX19-8383" fmla="*/ 1389655 w 1418149"/>
                  <a:gd name="connsiteY19-8384" fmla="*/ 624171 h 1732246"/>
                  <a:gd name="connsiteX20-8385" fmla="*/ 1414771 w 1418149"/>
                  <a:gd name="connsiteY20-8386" fmla="*/ 554425 h 1732246"/>
                  <a:gd name="connsiteX21-8387" fmla="*/ 1417669 w 1418149"/>
                  <a:gd name="connsiteY21-8388" fmla="*/ 463884 h 1732246"/>
                  <a:gd name="connsiteX22-8389" fmla="*/ 1417561 w 1418149"/>
                  <a:gd name="connsiteY22-8390" fmla="*/ 378767 h 1732246"/>
                  <a:gd name="connsiteX23-8391" fmla="*/ 1395237 w 1418149"/>
                  <a:gd name="connsiteY23-8392" fmla="*/ 316770 h 1732246"/>
                  <a:gd name="connsiteX24-8393" fmla="*/ 1364542 w 1418149"/>
                  <a:gd name="connsiteY24-8394" fmla="*/ 234105 h 1732246"/>
                  <a:gd name="connsiteX25-8395" fmla="*/ 1325475 w 1418149"/>
                  <a:gd name="connsiteY25-8396" fmla="*/ 164359 h 1732246"/>
                  <a:gd name="connsiteX26-8397" fmla="*/ 1292096 w 1418149"/>
                  <a:gd name="connsiteY26-8398" fmla="*/ 122900 h 1732246"/>
                  <a:gd name="connsiteX27-8399" fmla="*/ 1233390 w 1418149"/>
                  <a:gd name="connsiteY27-8400" fmla="*/ 73946 h 1732246"/>
                  <a:gd name="connsiteX28-8401" fmla="*/ 1169209 w 1418149"/>
                  <a:gd name="connsiteY28-8402" fmla="*/ 40364 h 1732246"/>
                  <a:gd name="connsiteX29-8403" fmla="*/ 1091075 w 1418149"/>
                  <a:gd name="connsiteY29-8404" fmla="*/ 14533 h 1732246"/>
                  <a:gd name="connsiteX30-8405" fmla="*/ 1010151 w 1418149"/>
                  <a:gd name="connsiteY30-8406" fmla="*/ 1615 h 1732246"/>
                  <a:gd name="connsiteX31-8407" fmla="*/ 901323 w 1418149"/>
                  <a:gd name="connsiteY31-8408" fmla="*/ 1616 h 1732246"/>
                  <a:gd name="connsiteX32-8409" fmla="*/ 803656 w 1418149"/>
                  <a:gd name="connsiteY32-8410" fmla="*/ 14533 h 1732246"/>
                  <a:gd name="connsiteX33-8411" fmla="*/ 725523 w 1418149"/>
                  <a:gd name="connsiteY33-8412" fmla="*/ 32615 h 1732246"/>
                  <a:gd name="connsiteX34-8413" fmla="*/ 599951 w 1418149"/>
                  <a:gd name="connsiteY34-8414" fmla="*/ 63612 h 1732246"/>
                  <a:gd name="connsiteX35-8415" fmla="*/ 524609 w 1418149"/>
                  <a:gd name="connsiteY35-8416" fmla="*/ 89446 h 1732246"/>
                  <a:gd name="connsiteX36-8417" fmla="*/ 440894 w 1418149"/>
                  <a:gd name="connsiteY36-8418" fmla="*/ 141108 h 1732246"/>
                  <a:gd name="connsiteX37-8419" fmla="*/ 354391 w 1418149"/>
                  <a:gd name="connsiteY37-8420" fmla="*/ 192775 h 1732246"/>
                  <a:gd name="connsiteX38-8421" fmla="*/ 265095 w 1418149"/>
                  <a:gd name="connsiteY38-8422" fmla="*/ 272853 h 1732246"/>
                  <a:gd name="connsiteX39-8423" fmla="*/ 195334 w 1418149"/>
                  <a:gd name="connsiteY39-8424" fmla="*/ 355518 h 1732246"/>
                  <a:gd name="connsiteX40-8425" fmla="*/ 139523 w 1418149"/>
                  <a:gd name="connsiteY40-8426" fmla="*/ 435596 h 1732246"/>
                  <a:gd name="connsiteX41-8427" fmla="*/ 64180 w 1418149"/>
                  <a:gd name="connsiteY41-8428" fmla="*/ 567341 h 1732246"/>
                  <a:gd name="connsiteX42-8429" fmla="*/ 22324 w 1418149"/>
                  <a:gd name="connsiteY42-8430" fmla="*/ 714585 h 1732246"/>
                  <a:gd name="connsiteX43-8431" fmla="*/ 5579 w 1418149"/>
                  <a:gd name="connsiteY43-8432" fmla="*/ 830830 h 1732246"/>
                  <a:gd name="connsiteX44-8433" fmla="*/ 0 w 1418149"/>
                  <a:gd name="connsiteY44-8434" fmla="*/ 931577 h 1732246"/>
                  <a:gd name="connsiteX45-8435" fmla="*/ 5581 w 1418149"/>
                  <a:gd name="connsiteY45-8436" fmla="*/ 985824 h 1732246"/>
                  <a:gd name="connsiteX46-8437" fmla="*/ 22324 w 1418149"/>
                  <a:gd name="connsiteY46-8438" fmla="*/ 1065903 h 1732246"/>
                  <a:gd name="connsiteX47-8439" fmla="*/ 41856 w 1418149"/>
                  <a:gd name="connsiteY47-8440" fmla="*/ 1133067 h 1732246"/>
                  <a:gd name="connsiteX48-8441" fmla="*/ 97667 w 1418149"/>
                  <a:gd name="connsiteY48-8442" fmla="*/ 1257062 h 1732246"/>
                  <a:gd name="connsiteX49-8443" fmla="*/ 131153 w 1418149"/>
                  <a:gd name="connsiteY49-8444" fmla="*/ 1313892 h 1732246"/>
                  <a:gd name="connsiteX50-8445" fmla="*/ 189751 w 1418149"/>
                  <a:gd name="connsiteY50-8446" fmla="*/ 1388804 h 1732246"/>
                  <a:gd name="connsiteX51-8447" fmla="*/ 259514 w 1418149"/>
                  <a:gd name="connsiteY51-8448" fmla="*/ 1468886 h 1732246"/>
                  <a:gd name="connsiteX52-8449" fmla="*/ 340437 w 1418149"/>
                  <a:gd name="connsiteY52-8450" fmla="*/ 1543799 h 1732246"/>
                  <a:gd name="connsiteX53-8451" fmla="*/ 432524 w 1418149"/>
                  <a:gd name="connsiteY53-8452" fmla="*/ 1598047 h 1732246"/>
                  <a:gd name="connsiteX54-8453" fmla="*/ 491124 w 1418149"/>
                  <a:gd name="connsiteY54-8454" fmla="*/ 1631628 h 1732246"/>
                  <a:gd name="connsiteX55-8455" fmla="*/ 621475 w 1418149"/>
                  <a:gd name="connsiteY55-8456" fmla="*/ 1685445 h 1732246"/>
                  <a:gd name="connsiteX56-8457" fmla="*/ 809345 w 1418149"/>
                  <a:gd name="connsiteY56-8458" fmla="*/ 1732246 h 1732246"/>
                  <a:gd name="connsiteX57-8459" fmla="*/ 679025 w 1418149"/>
                  <a:gd name="connsiteY57-8460" fmla="*/ 1688458 h 1732246"/>
                  <a:gd name="connsiteX0-8461" fmla="*/ 679025 w 1418149"/>
                  <a:gd name="connsiteY0-8462" fmla="*/ 1688458 h 1732246"/>
                  <a:gd name="connsiteX1-8463" fmla="*/ 582611 w 1418149"/>
                  <a:gd name="connsiteY1-8464" fmla="*/ 1612484 h 1732246"/>
                  <a:gd name="connsiteX2-8465" fmla="*/ 524609 w 1418149"/>
                  <a:gd name="connsiteY2-8466" fmla="*/ 1530884 h 1732246"/>
                  <a:gd name="connsiteX3-8467" fmla="*/ 491123 w 1418149"/>
                  <a:gd name="connsiteY3-8468" fmla="*/ 1474052 h 1732246"/>
                  <a:gd name="connsiteX4-8469" fmla="*/ 468800 w 1418149"/>
                  <a:gd name="connsiteY4-8470" fmla="*/ 1412055 h 1732246"/>
                  <a:gd name="connsiteX5-8471" fmla="*/ 456754 w 1418149"/>
                  <a:gd name="connsiteY5-8472" fmla="*/ 1350086 h 1732246"/>
                  <a:gd name="connsiteX6-8473" fmla="*/ 466009 w 1418149"/>
                  <a:gd name="connsiteY6-8474" fmla="*/ 1251895 h 1732246"/>
                  <a:gd name="connsiteX7-8475" fmla="*/ 485911 w 1418149"/>
                  <a:gd name="connsiteY7-8476" fmla="*/ 1153987 h 1732246"/>
                  <a:gd name="connsiteX8-8477" fmla="*/ 540183 w 1418149"/>
                  <a:gd name="connsiteY8-8478" fmla="*/ 1036033 h 1732246"/>
                  <a:gd name="connsiteX9-8479" fmla="*/ 625066 w 1418149"/>
                  <a:gd name="connsiteY9-8480" fmla="*/ 962574 h 1732246"/>
                  <a:gd name="connsiteX10-8481" fmla="*/ 694828 w 1418149"/>
                  <a:gd name="connsiteY10-8482" fmla="*/ 918660 h 1732246"/>
                  <a:gd name="connsiteX11-8483" fmla="*/ 777197 w 1418149"/>
                  <a:gd name="connsiteY11-8484" fmla="*/ 884488 h 1732246"/>
                  <a:gd name="connsiteX12-8485" fmla="*/ 901323 w 1418149"/>
                  <a:gd name="connsiteY12-8486" fmla="*/ 869579 h 1732246"/>
                  <a:gd name="connsiteX13-8487" fmla="*/ 979456 w 1418149"/>
                  <a:gd name="connsiteY13-8488" fmla="*/ 866996 h 1732246"/>
                  <a:gd name="connsiteX14-8489" fmla="*/ 1070197 w 1418149"/>
                  <a:gd name="connsiteY14-8490" fmla="*/ 853490 h 1732246"/>
                  <a:gd name="connsiteX15-8491" fmla="*/ 1158047 w 1418149"/>
                  <a:gd name="connsiteY15-8492" fmla="*/ 817915 h 1732246"/>
                  <a:gd name="connsiteX16-8493" fmla="*/ 1252922 w 1418149"/>
                  <a:gd name="connsiteY16-8494" fmla="*/ 779166 h 1732246"/>
                  <a:gd name="connsiteX17-8495" fmla="*/ 1345009 w 1418149"/>
                  <a:gd name="connsiteY17-8496" fmla="*/ 709418 h 1732246"/>
                  <a:gd name="connsiteX18-8497" fmla="*/ 1389655 w 1418149"/>
                  <a:gd name="connsiteY18-8498" fmla="*/ 624171 h 1732246"/>
                  <a:gd name="connsiteX19-8499" fmla="*/ 1414771 w 1418149"/>
                  <a:gd name="connsiteY19-8500" fmla="*/ 554425 h 1732246"/>
                  <a:gd name="connsiteX20-8501" fmla="*/ 1417669 w 1418149"/>
                  <a:gd name="connsiteY20-8502" fmla="*/ 463884 h 1732246"/>
                  <a:gd name="connsiteX21-8503" fmla="*/ 1417561 w 1418149"/>
                  <a:gd name="connsiteY21-8504" fmla="*/ 378767 h 1732246"/>
                  <a:gd name="connsiteX22-8505" fmla="*/ 1395237 w 1418149"/>
                  <a:gd name="connsiteY22-8506" fmla="*/ 316770 h 1732246"/>
                  <a:gd name="connsiteX23-8507" fmla="*/ 1364542 w 1418149"/>
                  <a:gd name="connsiteY23-8508" fmla="*/ 234105 h 1732246"/>
                  <a:gd name="connsiteX24-8509" fmla="*/ 1325475 w 1418149"/>
                  <a:gd name="connsiteY24-8510" fmla="*/ 164359 h 1732246"/>
                  <a:gd name="connsiteX25-8511" fmla="*/ 1292096 w 1418149"/>
                  <a:gd name="connsiteY25-8512" fmla="*/ 122900 h 1732246"/>
                  <a:gd name="connsiteX26-8513" fmla="*/ 1233390 w 1418149"/>
                  <a:gd name="connsiteY26-8514" fmla="*/ 73946 h 1732246"/>
                  <a:gd name="connsiteX27-8515" fmla="*/ 1169209 w 1418149"/>
                  <a:gd name="connsiteY27-8516" fmla="*/ 40364 h 1732246"/>
                  <a:gd name="connsiteX28-8517" fmla="*/ 1091075 w 1418149"/>
                  <a:gd name="connsiteY28-8518" fmla="*/ 14533 h 1732246"/>
                  <a:gd name="connsiteX29-8519" fmla="*/ 1010151 w 1418149"/>
                  <a:gd name="connsiteY29-8520" fmla="*/ 1615 h 1732246"/>
                  <a:gd name="connsiteX30-8521" fmla="*/ 901323 w 1418149"/>
                  <a:gd name="connsiteY30-8522" fmla="*/ 1616 h 1732246"/>
                  <a:gd name="connsiteX31-8523" fmla="*/ 803656 w 1418149"/>
                  <a:gd name="connsiteY31-8524" fmla="*/ 14533 h 1732246"/>
                  <a:gd name="connsiteX32-8525" fmla="*/ 725523 w 1418149"/>
                  <a:gd name="connsiteY32-8526" fmla="*/ 32615 h 1732246"/>
                  <a:gd name="connsiteX33-8527" fmla="*/ 599951 w 1418149"/>
                  <a:gd name="connsiteY33-8528" fmla="*/ 63612 h 1732246"/>
                  <a:gd name="connsiteX34-8529" fmla="*/ 524609 w 1418149"/>
                  <a:gd name="connsiteY34-8530" fmla="*/ 89446 h 1732246"/>
                  <a:gd name="connsiteX35-8531" fmla="*/ 440894 w 1418149"/>
                  <a:gd name="connsiteY35-8532" fmla="*/ 141108 h 1732246"/>
                  <a:gd name="connsiteX36-8533" fmla="*/ 354391 w 1418149"/>
                  <a:gd name="connsiteY36-8534" fmla="*/ 192775 h 1732246"/>
                  <a:gd name="connsiteX37-8535" fmla="*/ 265095 w 1418149"/>
                  <a:gd name="connsiteY37-8536" fmla="*/ 272853 h 1732246"/>
                  <a:gd name="connsiteX38-8537" fmla="*/ 195334 w 1418149"/>
                  <a:gd name="connsiteY38-8538" fmla="*/ 355518 h 1732246"/>
                  <a:gd name="connsiteX39-8539" fmla="*/ 139523 w 1418149"/>
                  <a:gd name="connsiteY39-8540" fmla="*/ 435596 h 1732246"/>
                  <a:gd name="connsiteX40-8541" fmla="*/ 64180 w 1418149"/>
                  <a:gd name="connsiteY40-8542" fmla="*/ 567341 h 1732246"/>
                  <a:gd name="connsiteX41-8543" fmla="*/ 22324 w 1418149"/>
                  <a:gd name="connsiteY41-8544" fmla="*/ 714585 h 1732246"/>
                  <a:gd name="connsiteX42-8545" fmla="*/ 5579 w 1418149"/>
                  <a:gd name="connsiteY42-8546" fmla="*/ 830830 h 1732246"/>
                  <a:gd name="connsiteX43-8547" fmla="*/ 0 w 1418149"/>
                  <a:gd name="connsiteY43-8548" fmla="*/ 931577 h 1732246"/>
                  <a:gd name="connsiteX44-8549" fmla="*/ 5581 w 1418149"/>
                  <a:gd name="connsiteY44-8550" fmla="*/ 985824 h 1732246"/>
                  <a:gd name="connsiteX45-8551" fmla="*/ 22324 w 1418149"/>
                  <a:gd name="connsiteY45-8552" fmla="*/ 1065903 h 1732246"/>
                  <a:gd name="connsiteX46-8553" fmla="*/ 41856 w 1418149"/>
                  <a:gd name="connsiteY46-8554" fmla="*/ 1133067 h 1732246"/>
                  <a:gd name="connsiteX47-8555" fmla="*/ 97667 w 1418149"/>
                  <a:gd name="connsiteY47-8556" fmla="*/ 1257062 h 1732246"/>
                  <a:gd name="connsiteX48-8557" fmla="*/ 131153 w 1418149"/>
                  <a:gd name="connsiteY48-8558" fmla="*/ 1313892 h 1732246"/>
                  <a:gd name="connsiteX49-8559" fmla="*/ 189751 w 1418149"/>
                  <a:gd name="connsiteY49-8560" fmla="*/ 1388804 h 1732246"/>
                  <a:gd name="connsiteX50-8561" fmla="*/ 259514 w 1418149"/>
                  <a:gd name="connsiteY50-8562" fmla="*/ 1468886 h 1732246"/>
                  <a:gd name="connsiteX51-8563" fmla="*/ 340437 w 1418149"/>
                  <a:gd name="connsiteY51-8564" fmla="*/ 1543799 h 1732246"/>
                  <a:gd name="connsiteX52-8565" fmla="*/ 432524 w 1418149"/>
                  <a:gd name="connsiteY52-8566" fmla="*/ 1598047 h 1732246"/>
                  <a:gd name="connsiteX53-8567" fmla="*/ 491124 w 1418149"/>
                  <a:gd name="connsiteY53-8568" fmla="*/ 1631628 h 1732246"/>
                  <a:gd name="connsiteX54-8569" fmla="*/ 621475 w 1418149"/>
                  <a:gd name="connsiteY54-8570" fmla="*/ 1685445 h 1732246"/>
                  <a:gd name="connsiteX55-8571" fmla="*/ 809345 w 1418149"/>
                  <a:gd name="connsiteY55-8572" fmla="*/ 1732246 h 1732246"/>
                  <a:gd name="connsiteX56-8573" fmla="*/ 679025 w 1418149"/>
                  <a:gd name="connsiteY56-8574" fmla="*/ 1688458 h 173224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246">
                    <a:moveTo>
                      <a:pt x="679025" y="1688458"/>
                    </a:moveTo>
                    <a:cubicBezTo>
                      <a:pt x="641236" y="1668498"/>
                      <a:pt x="608347" y="1638746"/>
                      <a:pt x="582611" y="1612484"/>
                    </a:cubicBezTo>
                    <a:cubicBezTo>
                      <a:pt x="556875" y="1586222"/>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67073" y="1619645"/>
                      <a:pt x="491124" y="1631628"/>
                    </a:cubicBezTo>
                    <a:cubicBezTo>
                      <a:pt x="515175" y="1643611"/>
                      <a:pt x="568438" y="1668675"/>
                      <a:pt x="621475" y="1685445"/>
                    </a:cubicBezTo>
                    <a:cubicBezTo>
                      <a:pt x="674512" y="1702215"/>
                      <a:pt x="792312" y="1729161"/>
                      <a:pt x="809345" y="1732246"/>
                    </a:cubicBezTo>
                    <a:lnTo>
                      <a:pt x="679025" y="1688458"/>
                    </a:lnTo>
                    <a:close/>
                  </a:path>
                </a:pathLst>
              </a:custGeom>
              <a:solidFill>
                <a:srgbClr val="EEF9F4"/>
              </a:solidFill>
              <a:ln w="3175">
                <a:solidFill>
                  <a:schemeClr val="accent1">
                    <a:lumMod val="60000"/>
                    <a:lumOff val="40000"/>
                  </a:schemeClr>
                </a:solidFill>
                <a:prstDash val="sysDot"/>
              </a:ln>
            </p:spPr>
            <p:txBody>
              <a:bodyPr/>
              <a:lstStyle/>
              <a:p>
                <a:pPr marL="257175" indent="-257175">
                  <a:defRPr/>
                </a:pPr>
                <a:endParaRPr lang="zh-CN" altLang="en-US" sz="900"/>
              </a:p>
            </p:txBody>
          </p:sp>
          <p:sp>
            <p:nvSpPr>
              <p:cNvPr id="37" name="椭圆 36"/>
              <p:cNvSpPr/>
              <p:nvPr/>
            </p:nvSpPr>
            <p:spPr>
              <a:xfrm>
                <a:off x="3661751" y="4705085"/>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rPr>
                  <a:t>核心价值 </a:t>
                </a:r>
                <a:endParaRPr lang="en-US" altLang="zh-CN"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endParaRPr>
              </a:p>
            </p:txBody>
          </p:sp>
          <p:sp>
            <p:nvSpPr>
              <p:cNvPr id="38" name="椭圆 37"/>
              <p:cNvSpPr/>
              <p:nvPr/>
            </p:nvSpPr>
            <p:spPr>
              <a:xfrm>
                <a:off x="3860733" y="3188473"/>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spcBef>
                    <a:spcPts val="0"/>
                  </a:spcBef>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rPr>
                  <a:t>目标定位 </a:t>
                </a:r>
                <a:endParaRPr lang="en-US" altLang="zh-CN"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endParaRPr>
              </a:p>
            </p:txBody>
          </p:sp>
          <p:sp>
            <p:nvSpPr>
              <p:cNvPr id="39" name="文本框 38"/>
              <p:cNvSpPr txBox="1"/>
              <p:nvPr/>
            </p:nvSpPr>
            <p:spPr>
              <a:xfrm rot="1634282">
                <a:off x="3236615" y="3485016"/>
                <a:ext cx="394856" cy="1621318"/>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ea typeface="+mn-ea"/>
                  </a:rPr>
                  <a:t>核心能力</a:t>
                </a:r>
              </a:p>
            </p:txBody>
          </p:sp>
          <p:sp>
            <p:nvSpPr>
              <p:cNvPr id="40" name="文本框 39"/>
              <p:cNvSpPr txBox="1"/>
              <p:nvPr/>
            </p:nvSpPr>
            <p:spPr>
              <a:xfrm rot="1634282">
                <a:off x="4840805" y="3537396"/>
                <a:ext cx="428330" cy="1621318"/>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mn-ea"/>
                    <a:ea typeface="+mn-ea"/>
                  </a:rPr>
                  <a:t>合作共赢</a:t>
                </a:r>
              </a:p>
            </p:txBody>
          </p:sp>
        </p:grpSp>
        <p:grpSp>
          <p:nvGrpSpPr>
            <p:cNvPr id="7" name="组 4"/>
            <p:cNvGrpSpPr/>
            <p:nvPr/>
          </p:nvGrpSpPr>
          <p:grpSpPr bwMode="auto">
            <a:xfrm>
              <a:off x="4156300" y="1886422"/>
              <a:ext cx="3743325" cy="3743325"/>
              <a:chOff x="1646689" y="1755451"/>
              <a:chExt cx="5141466" cy="5205629"/>
            </a:xfrm>
          </p:grpSpPr>
          <p:sp>
            <p:nvSpPr>
              <p:cNvPr id="27" name="空心弧 26"/>
              <p:cNvSpPr/>
              <p:nvPr/>
            </p:nvSpPr>
            <p:spPr>
              <a:xfrm rot="2305736">
                <a:off x="1673698" y="1795987"/>
                <a:ext cx="5114457" cy="4968528"/>
              </a:xfrm>
              <a:prstGeom prst="blockArc">
                <a:avLst>
                  <a:gd name="adj1" fmla="val 16345075"/>
                  <a:gd name="adj2" fmla="val 19150"/>
                  <a:gd name="adj3" fmla="val 10561"/>
                </a:avLst>
              </a:prstGeom>
              <a:solidFill>
                <a:schemeClr val="accent5">
                  <a:lumMod val="7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28" name="空心弧 27"/>
              <p:cNvSpPr/>
              <p:nvPr/>
            </p:nvSpPr>
            <p:spPr>
              <a:xfrm rot="7767200">
                <a:off x="1727952" y="1956816"/>
                <a:ext cx="5040000" cy="4968528"/>
              </a:xfrm>
              <a:prstGeom prst="blockArc">
                <a:avLst>
                  <a:gd name="adj1" fmla="val 16213383"/>
                  <a:gd name="adj2" fmla="val 37574"/>
                  <a:gd name="adj3" fmla="val 10994"/>
                </a:avLst>
              </a:prstGeom>
              <a:solidFill>
                <a:schemeClr val="accent6">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29" name="空心弧 28"/>
              <p:cNvSpPr/>
              <p:nvPr/>
            </p:nvSpPr>
            <p:spPr>
              <a:xfrm rot="2389043" flipH="1">
                <a:off x="1758374" y="1755451"/>
                <a:ext cx="4962582" cy="4968528"/>
              </a:xfrm>
              <a:prstGeom prst="blockArc">
                <a:avLst>
                  <a:gd name="adj1" fmla="val 16335639"/>
                  <a:gd name="adj2" fmla="val 34079"/>
                  <a:gd name="adj3" fmla="val 11986"/>
                </a:avLst>
              </a:prstGeom>
              <a:solidFill>
                <a:schemeClr val="accent3">
                  <a:lumMod val="8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30" name="空心弧 29"/>
              <p:cNvSpPr/>
              <p:nvPr/>
            </p:nvSpPr>
            <p:spPr>
              <a:xfrm rot="18565838" flipH="1">
                <a:off x="1610953" y="1876746"/>
                <a:ext cx="5040000" cy="4968528"/>
              </a:xfrm>
              <a:prstGeom prst="blockArc">
                <a:avLst>
                  <a:gd name="adj1" fmla="val 16185032"/>
                  <a:gd name="adj2" fmla="val 16424"/>
                  <a:gd name="adj3" fmla="val 11258"/>
                </a:avLst>
              </a:prstGeom>
              <a:solidFill>
                <a:schemeClr val="accent5">
                  <a:lumMod val="20000"/>
                  <a:lumOff val="8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31" name="文本框 30"/>
              <p:cNvSpPr txBox="1"/>
              <p:nvPr/>
            </p:nvSpPr>
            <p:spPr>
              <a:xfrm rot="5660303">
                <a:off x="4808643" y="3861050"/>
                <a:ext cx="2160242"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采购管理</a:t>
                </a:r>
              </a:p>
            </p:txBody>
          </p:sp>
          <p:sp>
            <p:nvSpPr>
              <p:cNvPr id="32" name="文本框 31"/>
              <p:cNvSpPr txBox="1"/>
              <p:nvPr/>
            </p:nvSpPr>
            <p:spPr>
              <a:xfrm rot="10800000">
                <a:off x="3212103" y="5623936"/>
                <a:ext cx="2160241"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运营管理</a:t>
                </a:r>
              </a:p>
            </p:txBody>
          </p:sp>
          <p:sp>
            <p:nvSpPr>
              <p:cNvPr id="33" name="文本框 32"/>
              <p:cNvSpPr txBox="1"/>
              <p:nvPr/>
            </p:nvSpPr>
            <p:spPr>
              <a:xfrm rot="16200000">
                <a:off x="1446908" y="3861048"/>
                <a:ext cx="2160242"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分销管理</a:t>
                </a:r>
              </a:p>
            </p:txBody>
          </p:sp>
          <p:sp>
            <p:nvSpPr>
              <p:cNvPr id="34" name="文本框 33"/>
              <p:cNvSpPr txBox="1"/>
              <p:nvPr/>
            </p:nvSpPr>
            <p:spPr>
              <a:xfrm>
                <a:off x="3203849" y="2112389"/>
                <a:ext cx="2160241"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库存管理</a:t>
                </a:r>
              </a:p>
            </p:txBody>
          </p:sp>
        </p:grpSp>
        <p:grpSp>
          <p:nvGrpSpPr>
            <p:cNvPr id="8" name="组 6"/>
            <p:cNvGrpSpPr/>
            <p:nvPr/>
          </p:nvGrpSpPr>
          <p:grpSpPr bwMode="auto">
            <a:xfrm>
              <a:off x="4588100" y="2318222"/>
              <a:ext cx="2879725" cy="2879725"/>
              <a:chOff x="2555776" y="2132856"/>
              <a:chExt cx="3635992" cy="3636000"/>
            </a:xfrm>
          </p:grpSpPr>
          <p:grpSp>
            <p:nvGrpSpPr>
              <p:cNvPr id="22" name="组 5"/>
              <p:cNvGrpSpPr/>
              <p:nvPr/>
            </p:nvGrpSpPr>
            <p:grpSpPr bwMode="auto">
              <a:xfrm>
                <a:off x="2555776" y="2132856"/>
                <a:ext cx="3635992" cy="3636000"/>
                <a:chOff x="2483697" y="1916604"/>
                <a:chExt cx="3923997" cy="4032005"/>
              </a:xfrm>
            </p:grpSpPr>
            <p:sp>
              <p:nvSpPr>
                <p:cNvPr id="25" name="空心弧 24"/>
                <p:cNvSpPr/>
                <p:nvPr/>
              </p:nvSpPr>
              <p:spPr>
                <a:xfrm>
                  <a:off x="2483697" y="1916604"/>
                  <a:ext cx="3923996" cy="3923996"/>
                </a:xfrm>
                <a:prstGeom prst="blockArc">
                  <a:avLst>
                    <a:gd name="adj1" fmla="val 10807657"/>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sp>
              <p:nvSpPr>
                <p:cNvPr id="26" name="空心弧 25"/>
                <p:cNvSpPr/>
                <p:nvPr/>
              </p:nvSpPr>
              <p:spPr>
                <a:xfrm rot="10800000">
                  <a:off x="2483698" y="2024613"/>
                  <a:ext cx="3923996" cy="3923996"/>
                </a:xfrm>
                <a:prstGeom prst="blockArc">
                  <a:avLst>
                    <a:gd name="adj1" fmla="val 10838223"/>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grpSp>
          <p:sp>
            <p:nvSpPr>
              <p:cNvPr id="23" name="WordArt 27"/>
              <p:cNvSpPr>
                <a:spLocks noChangeArrowheads="1" noChangeShapeType="1" noTextEdit="1"/>
              </p:cNvSpPr>
              <p:nvPr/>
            </p:nvSpPr>
            <p:spPr bwMode="auto">
              <a:xfrm>
                <a:off x="2699721" y="2492897"/>
                <a:ext cx="3312439" cy="3096343"/>
              </a:xfrm>
              <a:prstGeom prst="rect">
                <a:avLst/>
              </a:prstGeom>
            </p:spPr>
            <p:txBody>
              <a:bodyPr spcFirstLastPara="1" wrap="none" fromWordArt="1">
                <a:prstTxWarp prst="textArchDown">
                  <a:avLst>
                    <a:gd name="adj" fmla="val 21488611"/>
                  </a:avLst>
                </a:prstTxWarp>
              </a:bodyPr>
              <a:lstStyle/>
              <a:p>
                <a:pPr>
                  <a:defRPr/>
                </a:pPr>
                <a:r>
                  <a:rPr lang="zh-CN" altLang="en-US" sz="600" kern="10" normalizeH="1" dirty="0">
                    <a:solidFill>
                      <a:srgbClr val="000000"/>
                    </a:solidFill>
                    <a:latin typeface="+mn-ea"/>
                    <a:ea typeface="+mn-ea"/>
                    <a:cs typeface="Arial Black" panose="020B0A04020102020204"/>
                  </a:rPr>
                  <a:t>合作关系</a:t>
                </a:r>
                <a:r>
                  <a:rPr lang="en-US" altLang="zh-CN" sz="600" kern="10" normalizeH="1" dirty="0">
                    <a:solidFill>
                      <a:srgbClr val="000000"/>
                    </a:solidFill>
                    <a:latin typeface="+mn-ea"/>
                    <a:ea typeface="+mn-ea"/>
                    <a:cs typeface="Arial Black" panose="020B0A04020102020204"/>
                  </a:rPr>
                  <a:t>:</a:t>
                </a:r>
                <a:r>
                  <a:rPr lang="zh-CN" altLang="en-US" sz="600" kern="10" normalizeH="1" dirty="0">
                    <a:solidFill>
                      <a:schemeClr val="accent6">
                        <a:lumMod val="50000"/>
                      </a:schemeClr>
                    </a:solidFill>
                    <a:latin typeface="+mn-ea"/>
                    <a:ea typeface="+mn-ea"/>
                    <a:cs typeface="Arial Black" panose="020B0A04020102020204"/>
                  </a:rPr>
                  <a:t>虚拟资源运用</a:t>
                </a:r>
                <a:r>
                  <a:rPr lang="en-US" altLang="zh-CN" sz="600" kern="10" normalizeH="1" dirty="0">
                    <a:solidFill>
                      <a:srgbClr val="000000"/>
                    </a:solidFill>
                    <a:latin typeface="+mn-ea"/>
                    <a:ea typeface="+mn-ea"/>
                    <a:cs typeface="Arial Black" panose="020B0A04020102020204"/>
                  </a:rPr>
                  <a:t>&amp;</a:t>
                </a:r>
                <a:r>
                  <a:rPr lang="zh-CN" altLang="en-US" sz="600" kern="10" normalizeH="1" dirty="0">
                    <a:solidFill>
                      <a:srgbClr val="FF6600"/>
                    </a:solidFill>
                    <a:latin typeface="+mn-ea"/>
                    <a:ea typeface="+mn-ea"/>
                    <a:cs typeface="Arial Black" panose="020B0A04020102020204"/>
                  </a:rPr>
                  <a:t>流程整合服务</a:t>
                </a:r>
                <a:r>
                  <a:rPr lang="zh-CN" altLang="en-US" sz="600" kern="10" normalizeH="1" dirty="0">
                    <a:solidFill>
                      <a:srgbClr val="000000"/>
                    </a:solidFill>
                    <a:latin typeface="+mn-ea"/>
                    <a:ea typeface="+mn-ea"/>
                    <a:cs typeface="Wingdings" panose="05000000000000000000"/>
                    <a:sym typeface="Wingdings" panose="05000000000000000000"/>
                  </a:rPr>
                  <a:t>供应链</a:t>
                </a:r>
                <a:r>
                  <a:rPr lang="zh-CN" altLang="en-US" sz="600" kern="10" normalizeH="1" dirty="0">
                    <a:solidFill>
                      <a:srgbClr val="000000"/>
                    </a:solidFill>
                    <a:latin typeface="+mn-ea"/>
                    <a:ea typeface="+mn-ea"/>
                    <a:cs typeface="Arial Black" panose="020B0A04020102020204"/>
                    <a:sym typeface="Wingdings" panose="05000000000000000000"/>
                  </a:rPr>
                  <a:t>效率</a:t>
                </a:r>
                <a:endParaRPr lang="en-US" altLang="zh-CN"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p:txBody>
          </p:sp>
          <p:sp>
            <p:nvSpPr>
              <p:cNvPr id="24" name="WordArt 27"/>
              <p:cNvSpPr>
                <a:spLocks noChangeArrowheads="1" noChangeShapeType="1" noTextEdit="1"/>
              </p:cNvSpPr>
              <p:nvPr/>
            </p:nvSpPr>
            <p:spPr bwMode="auto">
              <a:xfrm rot="10800000">
                <a:off x="2699792" y="2269639"/>
                <a:ext cx="3384375" cy="3175584"/>
              </a:xfrm>
              <a:prstGeom prst="rect">
                <a:avLst/>
              </a:prstGeom>
            </p:spPr>
            <p:txBody>
              <a:bodyPr spcFirstLastPara="1" wrap="none" fromWordArt="1">
                <a:prstTxWarp prst="textArchDown">
                  <a:avLst>
                    <a:gd name="adj" fmla="val 221768"/>
                  </a:avLst>
                </a:prstTxWarp>
                <a:scene3d>
                  <a:camera prst="orthographicFront"/>
                  <a:lightRig rig="threePt" dir="t"/>
                </a:scene3d>
                <a:sp3d extrusionH="57150">
                  <a:bevelT w="38100" h="38100" prst="angle"/>
                </a:sp3d>
              </a:bodyPr>
              <a:lstStyle/>
              <a:p>
                <a:pPr>
                  <a:defRPr/>
                </a:pPr>
                <a:r>
                  <a:rPr lang="zh-CN" altLang="en-US" sz="600" kern="10" normalizeH="1" dirty="0">
                    <a:latin typeface="+mn-ea"/>
                    <a:ea typeface="+mn-ea"/>
                    <a:cs typeface="Arial Black" panose="020B0A04020102020204"/>
                  </a:rPr>
                  <a:t>网络结构</a:t>
                </a:r>
                <a:r>
                  <a:rPr lang="en-US" altLang="zh-CN" sz="600" kern="10" normalizeH="1" dirty="0">
                    <a:solidFill>
                      <a:srgbClr val="000000"/>
                    </a:solidFill>
                    <a:latin typeface="+mn-ea"/>
                    <a:ea typeface="+mn-ea"/>
                    <a:cs typeface="Arial Black" panose="020B0A04020102020204"/>
                  </a:rPr>
                  <a:t>:</a:t>
                </a:r>
                <a:r>
                  <a:rPr lang="zh-CN" altLang="en-US" sz="600" kern="10" normalizeH="1" dirty="0">
                    <a:solidFill>
                      <a:srgbClr val="000090"/>
                    </a:solidFill>
                    <a:latin typeface="+mn-ea"/>
                    <a:ea typeface="+mn-ea"/>
                    <a:cs typeface="Arial Black" panose="020B0A04020102020204"/>
                  </a:rPr>
                  <a:t>参与主体网络</a:t>
                </a:r>
                <a:r>
                  <a:rPr lang="en-US" altLang="zh-CN" sz="600" kern="10" normalizeH="1" dirty="0">
                    <a:solidFill>
                      <a:srgbClr val="000000"/>
                    </a:solidFill>
                    <a:latin typeface="+mn-ea"/>
                    <a:ea typeface="+mn-ea"/>
                    <a:cs typeface="Arial Black" panose="020B0A04020102020204"/>
                  </a:rPr>
                  <a:t>&amp;</a:t>
                </a:r>
                <a:r>
                  <a:rPr lang="zh-CN" altLang="en-US" sz="600" kern="10" normalizeH="1" dirty="0">
                    <a:solidFill>
                      <a:srgbClr val="660066"/>
                    </a:solidFill>
                    <a:latin typeface="+mn-ea"/>
                    <a:ea typeface="+mn-ea"/>
                    <a:cs typeface="Arial Black" panose="020B0A04020102020204"/>
                  </a:rPr>
                  <a:t>物流客体网络</a:t>
                </a:r>
                <a:r>
                  <a:rPr lang="zh-CN" altLang="en-US" sz="600" kern="10" normalizeH="1" dirty="0">
                    <a:solidFill>
                      <a:srgbClr val="000000"/>
                    </a:solidFill>
                    <a:latin typeface="+mn-ea"/>
                    <a:ea typeface="+mn-ea"/>
                    <a:cs typeface="Wingdings" panose="05000000000000000000"/>
                    <a:sym typeface="Wingdings" panose="05000000000000000000"/>
                  </a:rPr>
                  <a:t></a:t>
                </a:r>
                <a:r>
                  <a:rPr lang="zh-CN" altLang="en-US" sz="600" kern="10" normalizeH="1" dirty="0">
                    <a:solidFill>
                      <a:schemeClr val="accent5">
                        <a:lumMod val="50000"/>
                      </a:schemeClr>
                    </a:solidFill>
                    <a:latin typeface="+mn-ea"/>
                    <a:ea typeface="+mn-ea"/>
                    <a:cs typeface="Wingdings" panose="05000000000000000000"/>
                    <a:sym typeface="Wingdings" panose="05000000000000000000"/>
                  </a:rPr>
                  <a:t>供应链</a:t>
                </a:r>
                <a:r>
                  <a:rPr lang="zh-CN" altLang="en-US" sz="600" kern="10" normalizeH="1" dirty="0">
                    <a:solidFill>
                      <a:schemeClr val="accent5">
                        <a:lumMod val="50000"/>
                      </a:schemeClr>
                    </a:solidFill>
                    <a:latin typeface="+mn-ea"/>
                    <a:ea typeface="+mn-ea"/>
                    <a:cs typeface="Arial Black" panose="020B0A04020102020204"/>
                  </a:rPr>
                  <a:t>效益</a:t>
                </a:r>
                <a:endParaRPr lang="en-US" altLang="zh-CN" sz="600" kern="10" normalizeH="1" dirty="0">
                  <a:solidFill>
                    <a:schemeClr val="accent5">
                      <a:lumMod val="50000"/>
                    </a:schemeClr>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p:txBody>
          </p:sp>
        </p:grpSp>
      </p:grpSp>
      <p:grpSp>
        <p:nvGrpSpPr>
          <p:cNvPr id="43" name="Group"/>
          <p:cNvGrpSpPr/>
          <p:nvPr/>
        </p:nvGrpSpPr>
        <p:grpSpPr>
          <a:xfrm>
            <a:off x="6156715" y="2722588"/>
            <a:ext cx="2870454" cy="1688390"/>
            <a:chOff x="-197648" y="-329553"/>
            <a:chExt cx="4639780" cy="3137072"/>
          </a:xfrm>
        </p:grpSpPr>
        <p:sp>
          <p:nvSpPr>
            <p:cNvPr id="44" name="生产成本Cost"/>
            <p:cNvSpPr txBox="1"/>
            <p:nvPr/>
          </p:nvSpPr>
          <p:spPr>
            <a:xfrm>
              <a:off x="1697472" y="-329553"/>
              <a:ext cx="1508012" cy="696953"/>
            </a:xfrm>
            <a:prstGeom prst="rect">
              <a:avLst/>
            </a:prstGeom>
            <a:noFill/>
            <a:ln w="12700" cap="flat">
              <a:noFill/>
              <a:miter lim="400000"/>
            </a:ln>
            <a:effectLst/>
          </p:spPr>
          <p:txBody>
            <a:bodyPr wrap="none" lIns="33338" tIns="33338" rIns="33338" bIns="33338" numCol="1" anchor="t">
              <a:spAutoFit/>
            </a:bodyPr>
            <a:lstStyle/>
            <a:p>
              <a:pP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sz="1500" b="1" dirty="0" err="1"/>
                <a:t>成本</a:t>
              </a:r>
              <a:r>
                <a:rPr dirty="0" err="1"/>
                <a:t>Cost</a:t>
              </a:r>
              <a:endParaRPr dirty="0"/>
            </a:p>
          </p:txBody>
        </p:sp>
        <p:sp>
          <p:nvSpPr>
            <p:cNvPr id="45" name="产品质量Quality"/>
            <p:cNvSpPr txBox="1"/>
            <p:nvPr/>
          </p:nvSpPr>
          <p:spPr>
            <a:xfrm>
              <a:off x="1730364" y="2110566"/>
              <a:ext cx="1989952" cy="696953"/>
            </a:xfrm>
            <a:prstGeom prst="rect">
              <a:avLst/>
            </a:prstGeom>
            <a:noFill/>
            <a:ln w="12700" cap="flat">
              <a:noFill/>
              <a:miter lim="400000"/>
            </a:ln>
            <a:effectLst/>
          </p:spPr>
          <p:txBody>
            <a:bodyPr wrap="none" lIns="33338" tIns="33338" rIns="33338" bIns="33338" numCol="1" anchor="t">
              <a:spAutoFit/>
            </a:bodyPr>
            <a:lstStyle/>
            <a:p>
              <a:pP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sz="1500" b="1" dirty="0" err="1"/>
                <a:t>质量</a:t>
              </a:r>
              <a:r>
                <a:rPr dirty="0" err="1">
                  <a:solidFill>
                    <a:srgbClr val="1F4300"/>
                  </a:solidFill>
                  <a:latin typeface="Corbel" panose="020B0503020204020204"/>
                  <a:ea typeface="Corbel" panose="020B0503020204020204"/>
                  <a:cs typeface="Corbel" panose="020B0503020204020204"/>
                </a:rPr>
                <a:t>Quality</a:t>
              </a:r>
              <a:endParaRPr dirty="0">
                <a:solidFill>
                  <a:srgbClr val="1F4300"/>
                </a:solidFill>
                <a:latin typeface="Corbel" panose="020B0503020204020204"/>
                <a:ea typeface="Corbel" panose="020B0503020204020204"/>
                <a:cs typeface="Corbel" panose="020B0503020204020204"/>
              </a:endParaRPr>
            </a:p>
          </p:txBody>
        </p:sp>
        <p:sp>
          <p:nvSpPr>
            <p:cNvPr id="46" name="生产效率Efficiency"/>
            <p:cNvSpPr txBox="1"/>
            <p:nvPr/>
          </p:nvSpPr>
          <p:spPr>
            <a:xfrm>
              <a:off x="2662056" y="836375"/>
              <a:ext cx="1780076" cy="1125845"/>
            </a:xfrm>
            <a:prstGeom prst="rect">
              <a:avLst/>
            </a:prstGeom>
            <a:noFill/>
            <a:ln w="12700" cap="flat">
              <a:noFill/>
              <a:miter lim="400000"/>
            </a:ln>
            <a:effectLst/>
          </p:spPr>
          <p:txBody>
            <a:bodyPr wrap="none" lIns="33338" tIns="33338" rIns="33338" bIns="33338" numCol="1" anchor="t">
              <a:spAutoFit/>
            </a:bodyPr>
            <a:lstStyle/>
            <a:p>
              <a:pPr algn="ct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sz="1500" b="1" dirty="0" err="1"/>
                <a:t>效率</a:t>
              </a:r>
              <a:endParaRPr lang="en-US" sz="1500" b="1" dirty="0"/>
            </a:p>
            <a:p>
              <a:pPr algn="ct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dirty="0">
                  <a:solidFill>
                    <a:srgbClr val="1F4300"/>
                  </a:solidFill>
                  <a:latin typeface="Corbel" panose="020B0503020204020204"/>
                  <a:ea typeface="Corbel" panose="020B0503020204020204"/>
                  <a:cs typeface="Corbel" panose="020B0503020204020204"/>
                </a:rPr>
                <a:t>Efficiency</a:t>
              </a:r>
            </a:p>
          </p:txBody>
        </p:sp>
        <p:sp>
          <p:nvSpPr>
            <p:cNvPr id="47" name="生产任性Flexibility"/>
            <p:cNvSpPr txBox="1"/>
            <p:nvPr/>
          </p:nvSpPr>
          <p:spPr>
            <a:xfrm>
              <a:off x="-197648" y="791203"/>
              <a:ext cx="1761939" cy="1125845"/>
            </a:xfrm>
            <a:prstGeom prst="rect">
              <a:avLst/>
            </a:prstGeom>
            <a:noFill/>
            <a:ln w="12700" cap="flat">
              <a:noFill/>
              <a:miter lim="400000"/>
            </a:ln>
            <a:effectLst/>
          </p:spPr>
          <p:txBody>
            <a:bodyPr wrap="none" lIns="33338" tIns="33338" rIns="33338" bIns="33338" numCol="1" anchor="t">
              <a:spAutoFit/>
            </a:bodyPr>
            <a:lstStyle/>
            <a:p>
              <a:pPr algn="ct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lang="zh-CN" altLang="en-US" sz="1500" b="1" dirty="0"/>
                <a:t>柔性</a:t>
              </a:r>
              <a:endParaRPr lang="en-US" altLang="zh-CN" sz="1500" b="1" dirty="0"/>
            </a:p>
            <a:p>
              <a:pPr algn="ctr" defTabSz="342900">
                <a:defRPr sz="2000">
                  <a:solidFill>
                    <a:srgbClr val="1F4300"/>
                  </a:solidFill>
                  <a:latin typeface="Corbel" panose="020B0503020204020204"/>
                  <a:ea typeface="Corbel" panose="020B0503020204020204"/>
                  <a:cs typeface="Corbel" panose="020B0503020204020204"/>
                  <a:sym typeface="Corbel" panose="020B0503020204020204"/>
                </a:defRPr>
              </a:pPr>
              <a:r>
                <a:rPr dirty="0">
                  <a:solidFill>
                    <a:srgbClr val="1F4300"/>
                  </a:solidFill>
                  <a:latin typeface="Corbel" panose="020B0503020204020204"/>
                  <a:ea typeface="Corbel" panose="020B0503020204020204"/>
                  <a:cs typeface="Corbel" panose="020B0503020204020204"/>
                </a:rPr>
                <a:t>Flexibility</a:t>
              </a:r>
            </a:p>
          </p:txBody>
        </p:sp>
        <p:sp>
          <p:nvSpPr>
            <p:cNvPr id="48" name="Double Arrow"/>
            <p:cNvSpPr/>
            <p:nvPr/>
          </p:nvSpPr>
          <p:spPr>
            <a:xfrm>
              <a:off x="1113279" y="986218"/>
              <a:ext cx="2041587" cy="370548"/>
            </a:xfrm>
            <a:prstGeom prst="leftRightArrow">
              <a:avLst>
                <a:gd name="adj1" fmla="val 32000"/>
                <a:gd name="adj2" fmla="val 150804"/>
              </a:avLst>
            </a:prstGeom>
            <a:solidFill>
              <a:schemeClr val="accent2"/>
            </a:solidFill>
            <a:ln w="12700" cap="flat">
              <a:solidFill>
                <a:srgbClr val="B17834"/>
              </a:solidFill>
              <a:prstDash val="solid"/>
              <a:miter lim="800000"/>
            </a:ln>
            <a:effectLst>
              <a:outerShdw blurRad="63500" rotWithShape="0">
                <a:srgbClr val="000000">
                  <a:alpha val="40000"/>
                </a:srgbClr>
              </a:outerShdw>
            </a:effectLst>
          </p:spPr>
          <p:txBody>
            <a:bodyPr wrap="square" lIns="34289" tIns="34289" rIns="34289" bIns="34289" numCol="1" anchor="ctr">
              <a:noAutofit/>
            </a:bodyPr>
            <a:lstStyle/>
            <a:p>
              <a:pPr>
                <a:defRPr>
                  <a:solidFill>
                    <a:srgbClr val="FFFFFF"/>
                  </a:solidFill>
                </a:defRPr>
              </a:pPr>
              <a:endParaRPr sz="900"/>
            </a:p>
          </p:txBody>
        </p:sp>
        <p:sp>
          <p:nvSpPr>
            <p:cNvPr id="49" name="Double Arrow"/>
            <p:cNvSpPr/>
            <p:nvPr/>
          </p:nvSpPr>
          <p:spPr>
            <a:xfrm rot="16200000">
              <a:off x="1113279" y="986218"/>
              <a:ext cx="2041587" cy="370548"/>
            </a:xfrm>
            <a:prstGeom prst="leftRightArrow">
              <a:avLst>
                <a:gd name="adj1" fmla="val 32000"/>
                <a:gd name="adj2" fmla="val 150804"/>
              </a:avLst>
            </a:prstGeom>
            <a:solidFill>
              <a:schemeClr val="accent2"/>
            </a:solidFill>
            <a:ln w="12700" cap="flat">
              <a:solidFill>
                <a:srgbClr val="B17834"/>
              </a:solidFill>
              <a:prstDash val="solid"/>
              <a:miter lim="800000"/>
            </a:ln>
            <a:effectLst>
              <a:outerShdw blurRad="63500" rotWithShape="0">
                <a:srgbClr val="000000">
                  <a:alpha val="40000"/>
                </a:srgbClr>
              </a:outerShdw>
            </a:effectLst>
          </p:spPr>
          <p:txBody>
            <a:bodyPr wrap="square" lIns="34289" tIns="34289" rIns="34289" bIns="34289" numCol="1" anchor="ctr">
              <a:noAutofit/>
            </a:bodyPr>
            <a:lstStyle/>
            <a:p>
              <a:pPr>
                <a:defRPr>
                  <a:solidFill>
                    <a:srgbClr val="FFFFFF"/>
                  </a:solidFill>
                </a:defRPr>
              </a:pPr>
              <a:endParaRPr sz="900"/>
            </a:p>
          </p:txBody>
        </p:sp>
      </p:grpSp>
      <p:sp>
        <p:nvSpPr>
          <p:cNvPr id="50" name="矩形 49"/>
          <p:cNvSpPr/>
          <p:nvPr/>
        </p:nvSpPr>
        <p:spPr>
          <a:xfrm>
            <a:off x="6993923" y="1868166"/>
            <a:ext cx="1412566" cy="553998"/>
          </a:xfrm>
          <a:prstGeom prst="rect">
            <a:avLst/>
          </a:prstGeom>
        </p:spPr>
        <p:txBody>
          <a:bodyPr wrap="none">
            <a:spAutoFit/>
          </a:bodyPr>
          <a:lstStyle/>
          <a:p>
            <a:r>
              <a:rPr lang="zh-CN" altLang="en-US" sz="1500" dirty="0">
                <a:latin typeface="+mn-lt"/>
                <a:ea typeface="+mn-ea"/>
              </a:rPr>
              <a:t>权衡 </a:t>
            </a:r>
            <a:r>
              <a:rPr lang="en-US" altLang="zh-CN" sz="1500" dirty="0">
                <a:latin typeface="+mn-lt"/>
                <a:ea typeface="+mn-ea"/>
              </a:rPr>
              <a:t>Trade-off</a:t>
            </a:r>
          </a:p>
          <a:p>
            <a:r>
              <a:rPr lang="zh-CN" altLang="en-US" sz="1500" dirty="0">
                <a:latin typeface="+mn-lt"/>
                <a:ea typeface="+mn-ea"/>
              </a:rPr>
              <a:t>兼顾各方利益</a:t>
            </a:r>
          </a:p>
        </p:txBody>
      </p:sp>
    </p:spTree>
    <p:extLst>
      <p:ext uri="{BB962C8B-B14F-4D97-AF65-F5344CB8AC3E}">
        <p14:creationId xmlns:p14="http://schemas.microsoft.com/office/powerpoint/2010/main" val="474956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 calcmode="lin" valueType="num">
                                      <p:cBhvr additive="base">
                                        <p:cTn id="2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par>
                          <p:cTn id="25" fill="hold">
                            <p:stCondLst>
                              <p:cond delay="500"/>
                            </p:stCondLst>
                            <p:childTnLst>
                              <p:par>
                                <p:cTn id="26" presetID="53" presetClass="entr" presetSubtype="16" fill="hold" nodeType="afterEffect">
                                  <p:stCondLst>
                                    <p:cond delay="0"/>
                                  </p:stCondLst>
                                  <p:childTnLst>
                                    <p:set>
                                      <p:cBhvr>
                                        <p:cTn id="27" dur="1" fill="hold">
                                          <p:stCondLst>
                                            <p:cond delay="0"/>
                                          </p:stCondLst>
                                        </p:cTn>
                                        <p:tgtEl>
                                          <p:spTgt spid="43"/>
                                        </p:tgtEl>
                                        <p:attrNameLst>
                                          <p:attrName>style.visibility</p:attrName>
                                        </p:attrNameLst>
                                      </p:cBhvr>
                                      <p:to>
                                        <p:strVal val="visible"/>
                                      </p:to>
                                    </p:set>
                                    <p:anim calcmode="lin" valueType="num">
                                      <p:cBhvr>
                                        <p:cTn id="28" dur="500" fill="hold"/>
                                        <p:tgtEl>
                                          <p:spTgt spid="43"/>
                                        </p:tgtEl>
                                        <p:attrNameLst>
                                          <p:attrName>ppt_w</p:attrName>
                                        </p:attrNameLst>
                                      </p:cBhvr>
                                      <p:tavLst>
                                        <p:tav tm="0">
                                          <p:val>
                                            <p:fltVal val="0"/>
                                          </p:val>
                                        </p:tav>
                                        <p:tav tm="100000">
                                          <p:val>
                                            <p:strVal val="#ppt_w"/>
                                          </p:val>
                                        </p:tav>
                                      </p:tavLst>
                                    </p:anim>
                                    <p:anim calcmode="lin" valueType="num">
                                      <p:cBhvr>
                                        <p:cTn id="29" dur="500" fill="hold"/>
                                        <p:tgtEl>
                                          <p:spTgt spid="43"/>
                                        </p:tgtEl>
                                        <p:attrNameLst>
                                          <p:attrName>ppt_h</p:attrName>
                                        </p:attrNameLst>
                                      </p:cBhvr>
                                      <p:tavLst>
                                        <p:tav tm="0">
                                          <p:val>
                                            <p:fltVal val="0"/>
                                          </p:val>
                                        </p:tav>
                                        <p:tav tm="100000">
                                          <p:val>
                                            <p:strVal val="#ppt_h"/>
                                          </p:val>
                                        </p:tav>
                                      </p:tavLst>
                                    </p:anim>
                                    <p:animEffect transition="in" filter="fade">
                                      <p:cBhvr>
                                        <p:cTn id="30"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效率</a:t>
            </a:r>
            <a:r>
              <a:rPr lang="zh-CN" altLang="en-US" dirty="0"/>
              <a:t>重在</a:t>
            </a:r>
            <a:r>
              <a:rPr lang="zh-CN" altLang="en-US" b="1" dirty="0">
                <a:solidFill>
                  <a:srgbClr val="C00000"/>
                </a:solidFill>
              </a:rPr>
              <a:t>科学决策</a:t>
            </a:r>
            <a:endParaRPr lang="zh-CN" altLang="en-US" dirty="0"/>
          </a:p>
        </p:txBody>
      </p:sp>
      <p:sp>
        <p:nvSpPr>
          <p:cNvPr id="9" name="内容占位符 8"/>
          <p:cNvSpPr>
            <a:spLocks noGrp="1"/>
          </p:cNvSpPr>
          <p:nvPr>
            <p:ph idx="4294967295"/>
          </p:nvPr>
        </p:nvSpPr>
        <p:spPr>
          <a:xfrm>
            <a:off x="0" y="1381125"/>
            <a:ext cx="5004048" cy="4391025"/>
          </a:xfrm>
        </p:spPr>
        <p:txBody>
          <a:bodyPr/>
          <a:lstStyle/>
          <a:p>
            <a:pPr>
              <a:lnSpc>
                <a:spcPct val="100000"/>
              </a:lnSpc>
            </a:pPr>
            <a:r>
              <a:rPr lang="zh-CN" altLang="en-US" dirty="0"/>
              <a:t>量化分析辅助决策</a:t>
            </a:r>
            <a:endParaRPr lang="en-US" altLang="zh-CN" dirty="0"/>
          </a:p>
          <a:p>
            <a:pPr lvl="1">
              <a:lnSpc>
                <a:spcPct val="100000"/>
              </a:lnSpc>
            </a:pPr>
            <a:r>
              <a:rPr lang="zh-CN" altLang="en-US" dirty="0"/>
              <a:t>行军运粮篇</a:t>
            </a:r>
            <a:endParaRPr lang="en-US" altLang="zh-CN" dirty="0"/>
          </a:p>
          <a:p>
            <a:pPr lvl="2">
              <a:lnSpc>
                <a:spcPct val="100000"/>
              </a:lnSpc>
            </a:pPr>
            <a:r>
              <a:rPr lang="zh-CN" altLang="en-US" dirty="0"/>
              <a:t>凡行军作战，从敌方取得粮食最急迫。自己运粮耗费大，难运很远。</a:t>
            </a:r>
            <a:endParaRPr lang="en-US" altLang="zh-CN" dirty="0"/>
          </a:p>
          <a:p>
            <a:pPr lvl="3">
              <a:lnSpc>
                <a:spcPct val="100000"/>
              </a:lnSpc>
            </a:pPr>
            <a:r>
              <a:rPr lang="zh-CN" altLang="en-US" dirty="0"/>
              <a:t>行军</a:t>
            </a:r>
            <a:r>
              <a:rPr lang="en-US" altLang="zh-CN" dirty="0"/>
              <a:t>40</a:t>
            </a:r>
            <a:r>
              <a:rPr lang="zh-CN" altLang="en-US" dirty="0"/>
              <a:t>公里</a:t>
            </a:r>
            <a:r>
              <a:rPr lang="en-US" altLang="zh-CN" dirty="0"/>
              <a:t>/</a:t>
            </a:r>
            <a:r>
              <a:rPr lang="zh-CN" altLang="en-US" dirty="0"/>
              <a:t>日</a:t>
            </a:r>
            <a:endParaRPr lang="en-US" altLang="zh-CN" dirty="0"/>
          </a:p>
          <a:p>
            <a:pPr lvl="3">
              <a:lnSpc>
                <a:spcPct val="100000"/>
              </a:lnSpc>
            </a:pPr>
            <a:r>
              <a:rPr lang="en-US" altLang="zh-CN" dirty="0"/>
              <a:t>30</a:t>
            </a:r>
            <a:r>
              <a:rPr lang="zh-CN" altLang="en-US" dirty="0"/>
              <a:t>万民夫</a:t>
            </a:r>
            <a:r>
              <a:rPr lang="en-US" altLang="zh-CN" dirty="0"/>
              <a:t>+3</a:t>
            </a:r>
            <a:r>
              <a:rPr lang="zh-CN" altLang="en-US" dirty="0"/>
              <a:t>万辎重兵</a:t>
            </a:r>
            <a:r>
              <a:rPr lang="en-US" altLang="zh-CN" dirty="0">
                <a:sym typeface="Wingdings" panose="05000000000000000000" pitchFamily="2" charset="2"/>
              </a:rPr>
              <a:t></a:t>
            </a:r>
            <a:r>
              <a:rPr lang="zh-CN" altLang="en-US" dirty="0"/>
              <a:t>供</a:t>
            </a:r>
            <a:r>
              <a:rPr lang="en-US" altLang="zh-CN" dirty="0"/>
              <a:t>7</a:t>
            </a:r>
            <a:r>
              <a:rPr lang="zh-CN" altLang="en-US" dirty="0"/>
              <a:t>万士兵作战半径仅</a:t>
            </a:r>
            <a:r>
              <a:rPr lang="en-US" altLang="zh-CN" dirty="0"/>
              <a:t>640</a:t>
            </a:r>
            <a:r>
              <a:rPr lang="zh-CN" altLang="en-US" dirty="0"/>
              <a:t>公里</a:t>
            </a:r>
            <a:endParaRPr lang="en-US" altLang="zh-CN" dirty="0"/>
          </a:p>
          <a:p>
            <a:pPr lvl="2">
              <a:lnSpc>
                <a:spcPct val="100000"/>
              </a:lnSpc>
            </a:pPr>
            <a:r>
              <a:rPr lang="zh-CN" altLang="en-US" dirty="0"/>
              <a:t>秦军以咸阳为起点</a:t>
            </a:r>
            <a:r>
              <a:rPr lang="en-US" altLang="zh-CN" dirty="0"/>
              <a:t>, </a:t>
            </a:r>
            <a:r>
              <a:rPr lang="zh-CN" altLang="en-US" dirty="0"/>
              <a:t>只能到黄河河套一带</a:t>
            </a:r>
            <a:endParaRPr lang="en-US" altLang="zh-CN" dirty="0"/>
          </a:p>
          <a:p>
            <a:endParaRPr lang="zh-CN" altLang="en-US" dirty="0"/>
          </a:p>
        </p:txBody>
      </p:sp>
      <p:sp>
        <p:nvSpPr>
          <p:cNvPr id="4" name="灯片编号占位符 3"/>
          <p:cNvSpPr>
            <a:spLocks noGrp="1"/>
          </p:cNvSpPr>
          <p:nvPr>
            <p:ph type="sldNum" sz="quarter" idx="4294967295"/>
          </p:nvPr>
        </p:nvSpPr>
        <p:spPr>
          <a:xfrm>
            <a:off x="7086600" y="6356350"/>
            <a:ext cx="2057400" cy="365125"/>
          </a:xfrm>
          <a:prstGeom prst="rect">
            <a:avLst/>
          </a:prstGeom>
        </p:spPr>
        <p:txBody>
          <a:bodyPr/>
          <a:lstStyle/>
          <a:p>
            <a:pPr>
              <a:defRPr/>
            </a:pPr>
            <a:fld id="{A3CC2749-8722-E949-9535-306E1C4ABE4E}" type="slidenum">
              <a:rPr lang="en-US" altLang="zh-CN" smtClean="0"/>
              <a:t>136</a:t>
            </a:fld>
            <a:endParaRPr lang="en-US" altLang="zh-CN"/>
          </a:p>
        </p:txBody>
      </p:sp>
      <p:pic>
        <p:nvPicPr>
          <p:cNvPr id="41" name="图片 4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28085" y="1390446"/>
            <a:ext cx="3040574" cy="4181660"/>
          </a:xfrm>
          <a:prstGeom prst="rect">
            <a:avLst/>
          </a:prstGeom>
        </p:spPr>
      </p:pic>
    </p:spTree>
    <p:extLst>
      <p:ext uri="{BB962C8B-B14F-4D97-AF65-F5344CB8AC3E}">
        <p14:creationId xmlns:p14="http://schemas.microsoft.com/office/powerpoint/2010/main" val="346255458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第六讲  供应链库存管理</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137</a:t>
            </a:fld>
            <a:endParaRPr lang="en-US" altLang="zh-CN"/>
          </a:p>
        </p:txBody>
      </p:sp>
      <p:sp>
        <p:nvSpPr>
          <p:cNvPr id="5" name="内容占位符 2"/>
          <p:cNvSpPr txBox="1">
            <a:spLocks/>
          </p:cNvSpPr>
          <p:nvPr/>
        </p:nvSpPr>
        <p:spPr bwMode="auto">
          <a:xfrm>
            <a:off x="2555776" y="2060848"/>
            <a:ext cx="3744416" cy="2448272"/>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buFont typeface="Wingdings" charset="2"/>
              <a:buAutoNum type="circleNumWdBlackPlain"/>
              <a:defRPr/>
            </a:pPr>
            <a:r>
              <a:rPr lang="zh-CN" altLang="en-US" sz="2800" dirty="0">
                <a:latin typeface="宋体" charset="0"/>
              </a:rPr>
              <a:t>独立需求库存控制</a:t>
            </a:r>
          </a:p>
          <a:p>
            <a:pPr marL="514350" indent="-514350">
              <a:buFont typeface="Wingdings" charset="2"/>
              <a:buAutoNum type="circleNumWdBlackPlain"/>
              <a:defRPr/>
            </a:pPr>
            <a:r>
              <a:rPr lang="zh-CN" altLang="en-US" sz="2800" dirty="0">
                <a:latin typeface="宋体" charset="0"/>
              </a:rPr>
              <a:t>供应链库存的问题 </a:t>
            </a:r>
          </a:p>
          <a:p>
            <a:pPr marL="514350" indent="-514350">
              <a:buFont typeface="Wingdings" charset="2"/>
              <a:buAutoNum type="circleNumWdBlackPlain"/>
              <a:defRPr/>
            </a:pPr>
            <a:r>
              <a:rPr lang="zh-CN" altLang="en-US" sz="2800" dirty="0">
                <a:latin typeface="宋体" charset="0"/>
              </a:rPr>
              <a:t>不确定性库存控制 </a:t>
            </a:r>
          </a:p>
          <a:p>
            <a:pPr marL="514350" indent="-514350">
              <a:buFont typeface="Wingdings" charset="2"/>
              <a:buAutoNum type="circleNumWdBlackPlain"/>
              <a:defRPr/>
            </a:pPr>
            <a:r>
              <a:rPr lang="zh-CN" altLang="en-US" sz="2800" dirty="0">
                <a:latin typeface="宋体" charset="0"/>
              </a:rPr>
              <a:t>供应链下库存控制 </a:t>
            </a:r>
          </a:p>
        </p:txBody>
      </p:sp>
    </p:spTree>
    <p:extLst>
      <p:ext uri="{BB962C8B-B14F-4D97-AF65-F5344CB8AC3E}">
        <p14:creationId xmlns:p14="http://schemas.microsoft.com/office/powerpoint/2010/main" val="1120116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blinds(horizontal)">
                                      <p:cBhvr>
                                        <p:cTn id="11" dur="500"/>
                                        <p:tgtEl>
                                          <p:spTgt spid="5">
                                            <p:txEl>
                                              <p:pRg st="1" end="1"/>
                                            </p:txEl>
                                          </p:spTgt>
                                        </p:tgtEl>
                                      </p:cBhvr>
                                    </p:animEffect>
                                  </p:childTnLst>
                                </p:cTn>
                              </p:par>
                            </p:childTnLst>
                          </p:cTn>
                        </p:par>
                        <p:par>
                          <p:cTn id="12" fill="hold">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blinds(horizontal)">
                                      <p:cBhvr>
                                        <p:cTn id="15" dur="500"/>
                                        <p:tgtEl>
                                          <p:spTgt spid="5">
                                            <p:txEl>
                                              <p:pRg st="2" end="2"/>
                                            </p:txEl>
                                          </p:spTgt>
                                        </p:tgtEl>
                                      </p:cBhvr>
                                    </p:animEffect>
                                  </p:childTnLst>
                                </p:cTn>
                              </p:par>
                            </p:childTnLst>
                          </p:cTn>
                        </p:par>
                        <p:par>
                          <p:cTn id="16" fill="hold">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animEffect transition="in" filter="blinds(horizontal)">
                                      <p:cBhvr>
                                        <p:cTn id="19"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400" dirty="0"/>
              <a:t>第一节</a:t>
            </a:r>
            <a:r>
              <a:rPr lang="en-US" altLang="zh-CN" sz="2400" dirty="0"/>
              <a:t>  </a:t>
            </a:r>
            <a:r>
              <a:rPr lang="zh-CN" altLang="en-US" sz="2400" dirty="0"/>
              <a:t>独立需求库存控制方法</a:t>
            </a:r>
            <a:endParaRPr lang="zh-CN" altLang="en-US" sz="2600"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138</a:t>
            </a:fld>
            <a:endParaRPr lang="en-US" altLang="zh-CN"/>
          </a:p>
        </p:txBody>
      </p:sp>
      <p:sp>
        <p:nvSpPr>
          <p:cNvPr id="5" name="Rectangle 3"/>
          <p:cNvSpPr txBox="1">
            <a:spLocks noChangeArrowheads="1"/>
          </p:cNvSpPr>
          <p:nvPr/>
        </p:nvSpPr>
        <p:spPr bwMode="auto">
          <a:xfrm>
            <a:off x="323528" y="764704"/>
            <a:ext cx="8686800" cy="54808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zh-CN" altLang="en-US" sz="2200" kern="0" dirty="0">
                <a:latin typeface="Times New Roman" charset="0"/>
                <a:ea typeface="黑体" charset="0"/>
                <a:cs typeface="黑体" charset="0"/>
              </a:rPr>
              <a:t>全新产品</a:t>
            </a:r>
            <a:r>
              <a:rPr lang="en-US" altLang="zh-CN" sz="2200" kern="0" dirty="0">
                <a:latin typeface="Times New Roman" charset="0"/>
                <a:ea typeface="黑体" charset="0"/>
                <a:cs typeface="黑体" charset="0"/>
              </a:rPr>
              <a:t>, 201X</a:t>
            </a:r>
            <a:r>
              <a:rPr lang="zh-CN" altLang="en-US" sz="2200" kern="0" dirty="0">
                <a:latin typeface="Times New Roman" charset="0"/>
                <a:ea typeface="黑体" charset="0"/>
                <a:cs typeface="黑体" charset="0"/>
              </a:rPr>
              <a:t>年第</a:t>
            </a:r>
            <a:r>
              <a:rPr lang="en-US" altLang="zh-CN" sz="2200" kern="0" dirty="0">
                <a:latin typeface="Times New Roman" charset="0"/>
                <a:ea typeface="黑体" charset="0"/>
                <a:cs typeface="黑体" charset="0"/>
              </a:rPr>
              <a:t>1</a:t>
            </a:r>
            <a:r>
              <a:rPr lang="zh-CN" altLang="en-US" sz="2200" kern="0" dirty="0">
                <a:latin typeface="Times New Roman" charset="0"/>
                <a:ea typeface="黑体" charset="0"/>
                <a:cs typeface="黑体" charset="0"/>
              </a:rPr>
              <a:t>周分销仓库开始使用</a:t>
            </a:r>
            <a:endParaRPr lang="en-US" altLang="zh-CN" sz="2200" kern="0" dirty="0">
              <a:latin typeface="Times New Roman" charset="0"/>
              <a:ea typeface="黑体" charset="0"/>
              <a:cs typeface="黑体" charset="0"/>
            </a:endParaRPr>
          </a:p>
          <a:p>
            <a:pPr>
              <a:lnSpc>
                <a:spcPct val="100000"/>
              </a:lnSpc>
            </a:pPr>
            <a:r>
              <a:rPr lang="zh-CN" altLang="en-US" sz="2200" kern="0" dirty="0">
                <a:latin typeface="Times New Roman" charset="0"/>
                <a:ea typeface="黑体" charset="0"/>
                <a:cs typeface="黑体" charset="0"/>
              </a:rPr>
              <a:t>需求情况</a:t>
            </a:r>
            <a:endParaRPr lang="en-US" altLang="zh-CN" sz="2200" kern="0" dirty="0">
              <a:latin typeface="Times New Roman" charset="0"/>
              <a:ea typeface="黑体" charset="0"/>
              <a:cs typeface="黑体" charset="0"/>
            </a:endParaRPr>
          </a:p>
          <a:p>
            <a:pPr lvl="1">
              <a:lnSpc>
                <a:spcPct val="100000"/>
              </a:lnSpc>
            </a:pPr>
            <a:r>
              <a:rPr lang="zh-CN" altLang="en-US" sz="2000" kern="0" dirty="0">
                <a:latin typeface="Times New Roman" charset="0"/>
                <a:ea typeface="黑体" charset="0"/>
                <a:cs typeface="黑体" charset="0"/>
              </a:rPr>
              <a:t>预估每周分销需求最少</a:t>
            </a:r>
            <a:r>
              <a:rPr lang="en-US" altLang="zh-CN" sz="2000" kern="0" dirty="0">
                <a:latin typeface="Times New Roman" charset="0"/>
                <a:ea typeface="黑体" charset="0"/>
                <a:cs typeface="黑体" charset="0"/>
              </a:rPr>
              <a:t>100 </a:t>
            </a:r>
            <a:r>
              <a:rPr lang="zh-CN" altLang="en-US" sz="2000" kern="0" dirty="0">
                <a:latin typeface="Times New Roman" charset="0"/>
                <a:ea typeface="黑体" charset="0"/>
                <a:cs typeface="黑体" charset="0"/>
              </a:rPr>
              <a:t>件</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最多</a:t>
            </a:r>
            <a:r>
              <a:rPr lang="en-US" altLang="zh-CN" sz="2000" kern="0" dirty="0">
                <a:latin typeface="Times New Roman" charset="0"/>
                <a:ea typeface="黑体" charset="0"/>
                <a:cs typeface="黑体" charset="0"/>
              </a:rPr>
              <a:t>1200</a:t>
            </a:r>
            <a:r>
              <a:rPr lang="zh-CN" altLang="en-US" sz="2000" kern="0" dirty="0">
                <a:latin typeface="Times New Roman" charset="0"/>
                <a:ea typeface="黑体" charset="0"/>
                <a:cs typeface="黑体" charset="0"/>
              </a:rPr>
              <a:t>件</a:t>
            </a:r>
            <a:endParaRPr lang="en-US" altLang="zh-CN" sz="2000" kern="0" dirty="0">
              <a:latin typeface="Times New Roman" charset="0"/>
              <a:ea typeface="黑体" charset="0"/>
              <a:cs typeface="黑体" charset="0"/>
            </a:endParaRPr>
          </a:p>
          <a:p>
            <a:pPr lvl="1">
              <a:lnSpc>
                <a:spcPct val="100000"/>
              </a:lnSpc>
            </a:pPr>
            <a:r>
              <a:rPr lang="zh-CN" altLang="en-US" sz="2000" kern="0" dirty="0">
                <a:latin typeface="Times New Roman" charset="0"/>
                <a:ea typeface="黑体" charset="0"/>
                <a:cs typeface="黑体" charset="0"/>
              </a:rPr>
              <a:t>需求服从正态分布</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均值</a:t>
            </a:r>
            <a:r>
              <a:rPr lang="en-US" altLang="zh-CN" sz="2000" kern="0" dirty="0">
                <a:latin typeface="Times New Roman" charset="0"/>
                <a:ea typeface="黑体" charset="0"/>
                <a:cs typeface="黑体" charset="0"/>
              </a:rPr>
              <a:t>=600, </a:t>
            </a:r>
            <a:r>
              <a:rPr lang="zh-CN" altLang="en-US" sz="2000" kern="0" dirty="0">
                <a:latin typeface="Times New Roman" charset="0"/>
                <a:ea typeface="黑体" charset="0"/>
                <a:cs typeface="黑体" charset="0"/>
              </a:rPr>
              <a:t>标准差</a:t>
            </a:r>
            <a:r>
              <a:rPr lang="en-US" altLang="zh-CN" sz="2000" kern="0" dirty="0">
                <a:latin typeface="Times New Roman" charset="0"/>
                <a:ea typeface="黑体" charset="0"/>
                <a:cs typeface="黑体" charset="0"/>
              </a:rPr>
              <a:t>=200</a:t>
            </a:r>
          </a:p>
          <a:p>
            <a:pPr>
              <a:lnSpc>
                <a:spcPct val="100000"/>
              </a:lnSpc>
            </a:pPr>
            <a:r>
              <a:rPr lang="zh-CN" altLang="en-US" sz="2200" kern="0" dirty="0">
                <a:latin typeface="Times New Roman" charset="0"/>
                <a:ea typeface="黑体" charset="0"/>
                <a:cs typeface="黑体" charset="0"/>
              </a:rPr>
              <a:t>订货情况</a:t>
            </a:r>
            <a:endParaRPr lang="en-US" altLang="zh-CN" sz="2200" kern="0" dirty="0">
              <a:latin typeface="Times New Roman" charset="0"/>
              <a:ea typeface="黑体" charset="0"/>
              <a:cs typeface="黑体" charset="0"/>
            </a:endParaRPr>
          </a:p>
          <a:p>
            <a:pPr lvl="1">
              <a:lnSpc>
                <a:spcPct val="100000"/>
              </a:lnSpc>
            </a:pPr>
            <a:r>
              <a:rPr lang="zh-CN" altLang="en-US" sz="2000" kern="0" dirty="0">
                <a:latin typeface="Times New Roman" charset="0"/>
                <a:ea typeface="黑体" charset="0"/>
                <a:cs typeface="黑体" charset="0"/>
              </a:rPr>
              <a:t>订货提前期</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生产</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运输时间</a:t>
            </a:r>
            <a:r>
              <a:rPr lang="en-US" altLang="zh-CN" sz="2000" kern="0" dirty="0">
                <a:latin typeface="Times New Roman" charset="0"/>
                <a:ea typeface="黑体" charset="0"/>
                <a:cs typeface="黑体" charset="0"/>
              </a:rPr>
              <a:t>)= 4</a:t>
            </a:r>
            <a:r>
              <a:rPr lang="zh-CN" altLang="en-US" sz="2000" kern="0" dirty="0">
                <a:latin typeface="Times New Roman" charset="0"/>
                <a:ea typeface="黑体" charset="0"/>
                <a:cs typeface="黑体" charset="0"/>
              </a:rPr>
              <a:t>周</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交货准确率</a:t>
            </a:r>
            <a:r>
              <a:rPr lang="en-US" altLang="zh-CN" sz="2000" kern="0" dirty="0">
                <a:latin typeface="Times New Roman" charset="0"/>
                <a:ea typeface="黑体" charset="0"/>
                <a:cs typeface="黑体" charset="0"/>
              </a:rPr>
              <a:t>100%</a:t>
            </a:r>
          </a:p>
          <a:p>
            <a:pPr lvl="1">
              <a:lnSpc>
                <a:spcPct val="100000"/>
              </a:lnSpc>
            </a:pPr>
            <a:r>
              <a:rPr lang="zh-CN" altLang="en-US" sz="2000" kern="0" dirty="0">
                <a:latin typeface="Times New Roman" charset="0"/>
                <a:ea typeface="黑体" charset="0"/>
                <a:cs typeface="黑体" charset="0"/>
              </a:rPr>
              <a:t>下单频率</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每</a:t>
            </a:r>
            <a:r>
              <a:rPr lang="en-US" altLang="zh-CN" sz="2000" kern="0" dirty="0">
                <a:latin typeface="Times New Roman" charset="0"/>
                <a:ea typeface="黑体" charset="0"/>
                <a:cs typeface="黑体" charset="0"/>
              </a:rPr>
              <a:t>2</a:t>
            </a:r>
            <a:r>
              <a:rPr lang="zh-CN" altLang="en-US" sz="2000" kern="0" dirty="0">
                <a:latin typeface="Times New Roman" charset="0"/>
                <a:ea typeface="黑体" charset="0"/>
                <a:cs typeface="黑体" charset="0"/>
              </a:rPr>
              <a:t>周下订单一次</a:t>
            </a:r>
            <a:endParaRPr lang="en-US" altLang="zh-CN" sz="2000" kern="0" dirty="0">
              <a:latin typeface="Times New Roman" charset="0"/>
              <a:ea typeface="黑体" charset="0"/>
              <a:cs typeface="黑体" charset="0"/>
            </a:endParaRPr>
          </a:p>
          <a:p>
            <a:pPr>
              <a:lnSpc>
                <a:spcPct val="100000"/>
              </a:lnSpc>
            </a:pPr>
            <a:r>
              <a:rPr lang="zh-CN" altLang="en-US" sz="2200" kern="0" dirty="0">
                <a:latin typeface="Times New Roman" charset="0"/>
                <a:ea typeface="黑体" charset="0"/>
                <a:cs typeface="黑体" charset="0"/>
              </a:rPr>
              <a:t>期初目标库存量？</a:t>
            </a:r>
            <a:endParaRPr lang="en-US" altLang="zh-CN" sz="2200" kern="0" dirty="0">
              <a:latin typeface="Times New Roman" charset="0"/>
              <a:ea typeface="黑体" charset="0"/>
              <a:cs typeface="黑体" charset="0"/>
            </a:endParaRPr>
          </a:p>
          <a:p>
            <a:pPr>
              <a:lnSpc>
                <a:spcPct val="100000"/>
              </a:lnSpc>
            </a:pPr>
            <a:r>
              <a:rPr lang="zh-CN" altLang="en-US" sz="2200" kern="0" dirty="0">
                <a:latin typeface="Times New Roman" charset="0"/>
                <a:ea typeface="黑体" charset="0"/>
                <a:cs typeface="黑体" charset="0"/>
              </a:rPr>
              <a:t>影响补货决策要考虑哪些因素？</a:t>
            </a:r>
            <a:endParaRPr lang="en-US" altLang="zh-CN" sz="2200" kern="0" dirty="0">
              <a:latin typeface="Times New Roman" charset="0"/>
              <a:ea typeface="黑体" charset="0"/>
              <a:cs typeface="黑体" charset="0"/>
            </a:endParaRPr>
          </a:p>
        </p:txBody>
      </p:sp>
      <p:sp>
        <p:nvSpPr>
          <p:cNvPr id="6" name="动作按钮: 结束 5">
            <a:hlinkClick r:id="" action="ppaction://hlinkshowjump?jump=lastslideviewed" highlightClick="1"/>
          </p:cNvPr>
          <p:cNvSpPr/>
          <p:nvPr/>
        </p:nvSpPr>
        <p:spPr bwMode="auto">
          <a:xfrm>
            <a:off x="5076056" y="6642505"/>
            <a:ext cx="421994" cy="215495"/>
          </a:xfrm>
          <a:prstGeom prst="actionButtonEnd">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Tree>
    <p:extLst>
      <p:ext uri="{BB962C8B-B14F-4D97-AF65-F5344CB8AC3E}">
        <p14:creationId xmlns:p14="http://schemas.microsoft.com/office/powerpoint/2010/main" val="289671519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幻灯片编号占位符 5"/>
          <p:cNvSpPr>
            <a:spLocks noGrp="1"/>
          </p:cNvSpPr>
          <p:nvPr>
            <p:ph type="sldNum" sz="quarter" idx="12"/>
          </p:nvPr>
        </p:nvSpPr>
        <p:spPr/>
        <p:txBody>
          <a:bodyPr/>
          <a:lstStyle/>
          <a:p>
            <a:pPr>
              <a:defRPr/>
            </a:pPr>
            <a:fld id="{4DD9273B-30BE-5849-BCFC-97F5D5210BF7}" type="slidenum">
              <a:rPr lang="en-US" altLang="zh-CN"/>
              <a:pPr>
                <a:defRPr/>
              </a:pPr>
              <a:t>139</a:t>
            </a:fld>
            <a:endParaRPr lang="en-US" altLang="zh-CN"/>
          </a:p>
        </p:txBody>
      </p:sp>
      <p:sp>
        <p:nvSpPr>
          <p:cNvPr id="1948674" name="Rectangle 2"/>
          <p:cNvSpPr>
            <a:spLocks noGrp="1" noChangeArrowheads="1"/>
          </p:cNvSpPr>
          <p:nvPr>
            <p:ph type="title"/>
          </p:nvPr>
        </p:nvSpPr>
        <p:spPr/>
        <p:txBody>
          <a:bodyPr/>
          <a:lstStyle/>
          <a:p>
            <a:pPr>
              <a:defRPr/>
            </a:pPr>
            <a:r>
              <a:rPr lang="zh-CN" altLang="en-US" dirty="0"/>
              <a:t>第一节</a:t>
            </a:r>
            <a:r>
              <a:rPr lang="en-US" altLang="zh-CN" dirty="0"/>
              <a:t>  </a:t>
            </a:r>
            <a:r>
              <a:rPr lang="zh-CN" altLang="en-US" dirty="0"/>
              <a:t>独立需求库存控制方法</a:t>
            </a:r>
          </a:p>
        </p:txBody>
      </p:sp>
      <p:sp>
        <p:nvSpPr>
          <p:cNvPr id="1948675" name="Rectangle 3"/>
          <p:cNvSpPr>
            <a:spLocks noGrp="1" noChangeArrowheads="1"/>
          </p:cNvSpPr>
          <p:nvPr>
            <p:ph type="body" idx="1"/>
          </p:nvPr>
        </p:nvSpPr>
        <p:spPr/>
        <p:txBody>
          <a:bodyPr/>
          <a:lstStyle/>
          <a:p>
            <a:pPr>
              <a:lnSpc>
                <a:spcPct val="90000"/>
              </a:lnSpc>
              <a:buFontTx/>
              <a:buNone/>
            </a:pPr>
            <a:r>
              <a:rPr lang="zh-CN" altLang="en-US" sz="2800">
                <a:solidFill>
                  <a:srgbClr val="FF0000"/>
                </a:solidFill>
                <a:latin typeface="Times New Roman" charset="0"/>
                <a:ea typeface="黑体" charset="0"/>
                <a:cs typeface="黑体" charset="0"/>
              </a:rPr>
              <a:t>一、影响库存的主要因素</a:t>
            </a:r>
            <a:endParaRPr lang="en-US" altLang="zh-CN" sz="2800">
              <a:solidFill>
                <a:srgbClr val="FF0000"/>
              </a:solidFill>
              <a:latin typeface="Times New Roman" charset="0"/>
              <a:ea typeface="黑体" charset="0"/>
              <a:cs typeface="黑体" charset="0"/>
            </a:endParaRPr>
          </a:p>
          <a:p>
            <a:pPr lvl="1">
              <a:lnSpc>
                <a:spcPct val="90000"/>
              </a:lnSpc>
            </a:pPr>
            <a:r>
              <a:rPr lang="zh-CN" altLang="en-US">
                <a:latin typeface="黑体" charset="0"/>
                <a:ea typeface="黑体" charset="0"/>
                <a:cs typeface="黑体" charset="0"/>
              </a:rPr>
              <a:t>服务水平的需要</a:t>
            </a:r>
            <a:r>
              <a:rPr lang="en-US" altLang="zh-CN">
                <a:latin typeface="黑体"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安全库存</a:t>
            </a:r>
            <a:r>
              <a:rPr lang="en-US" altLang="zh-CN">
                <a:solidFill>
                  <a:srgbClr val="FF0000"/>
                </a:solidFill>
                <a:latin typeface="楷体_GB2312" charset="0"/>
                <a:ea typeface="楷体_GB2312" charset="0"/>
                <a:cs typeface="楷体_GB2312" charset="0"/>
              </a:rPr>
              <a:t>↑</a:t>
            </a:r>
          </a:p>
          <a:p>
            <a:pPr lvl="1">
              <a:lnSpc>
                <a:spcPct val="90000"/>
              </a:lnSpc>
            </a:pPr>
            <a:r>
              <a:rPr lang="zh-CN" altLang="en-US">
                <a:latin typeface="黑体" charset="0"/>
                <a:ea typeface="黑体" charset="0"/>
                <a:cs typeface="黑体" charset="0"/>
              </a:rPr>
              <a:t>顾客需求不确定</a:t>
            </a:r>
            <a:r>
              <a:rPr lang="en-US" altLang="zh-CN">
                <a:latin typeface="黑体"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安全库存</a:t>
            </a:r>
            <a:r>
              <a:rPr lang="en-US" altLang="zh-CN">
                <a:solidFill>
                  <a:srgbClr val="FF0000"/>
                </a:solidFill>
                <a:latin typeface="楷体_GB2312" charset="0"/>
                <a:ea typeface="楷体_GB2312" charset="0"/>
                <a:cs typeface="楷体_GB2312" charset="0"/>
              </a:rPr>
              <a:t>↑</a:t>
            </a:r>
            <a:endParaRPr lang="en-US" altLang="zh-CN">
              <a:solidFill>
                <a:srgbClr val="FF0000"/>
              </a:solidFill>
              <a:latin typeface="黑体" charset="0"/>
              <a:ea typeface="黑体" charset="0"/>
              <a:cs typeface="黑体" charset="0"/>
            </a:endParaRPr>
          </a:p>
          <a:p>
            <a:pPr lvl="1">
              <a:lnSpc>
                <a:spcPct val="90000"/>
              </a:lnSpc>
            </a:pPr>
            <a:r>
              <a:rPr lang="zh-CN" altLang="en-US">
                <a:latin typeface="黑体" charset="0"/>
                <a:ea typeface="黑体" charset="0"/>
                <a:cs typeface="黑体" charset="0"/>
              </a:rPr>
              <a:t>订货提前期长短</a:t>
            </a:r>
            <a:r>
              <a:rPr lang="en-US" altLang="zh-CN">
                <a:latin typeface="黑体"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安全库存</a:t>
            </a:r>
            <a:r>
              <a:rPr lang="en-US" altLang="zh-CN">
                <a:solidFill>
                  <a:srgbClr val="FF0000"/>
                </a:solidFill>
                <a:latin typeface="楷体_GB2312" charset="0"/>
                <a:ea typeface="楷体_GB2312" charset="0"/>
                <a:cs typeface="楷体_GB2312" charset="0"/>
              </a:rPr>
              <a:t>↑</a:t>
            </a:r>
            <a:endParaRPr lang="en-US" altLang="zh-CN">
              <a:latin typeface="黑体" charset="0"/>
              <a:ea typeface="黑体" charset="0"/>
              <a:cs typeface="黑体" charset="0"/>
            </a:endParaRPr>
          </a:p>
          <a:p>
            <a:pPr lvl="1">
              <a:lnSpc>
                <a:spcPct val="90000"/>
              </a:lnSpc>
            </a:pPr>
            <a:r>
              <a:rPr lang="zh-CN" altLang="en-US">
                <a:latin typeface="黑体" charset="0"/>
                <a:ea typeface="黑体" charset="0"/>
                <a:cs typeface="黑体" charset="0"/>
              </a:rPr>
              <a:t>补货计划期长短</a:t>
            </a:r>
            <a:r>
              <a:rPr lang="en-US" altLang="zh-CN">
                <a:latin typeface="黑体"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周转库存</a:t>
            </a:r>
            <a:r>
              <a:rPr lang="en-US" altLang="zh-CN">
                <a:solidFill>
                  <a:srgbClr val="FF0000"/>
                </a:solidFill>
                <a:latin typeface="楷体_GB2312" charset="0"/>
                <a:ea typeface="楷体_GB2312" charset="0"/>
                <a:cs typeface="楷体_GB2312" charset="0"/>
              </a:rPr>
              <a:t>↑</a:t>
            </a:r>
            <a:endParaRPr lang="en-US" altLang="zh-CN">
              <a:latin typeface="黑体" charset="0"/>
              <a:ea typeface="黑体" charset="0"/>
              <a:cs typeface="黑体" charset="0"/>
            </a:endParaRPr>
          </a:p>
          <a:p>
            <a:pPr lvl="1">
              <a:lnSpc>
                <a:spcPct val="90000"/>
              </a:lnSpc>
            </a:pPr>
            <a:r>
              <a:rPr lang="zh-CN" altLang="en-US">
                <a:latin typeface="Times New Roman" charset="0"/>
                <a:ea typeface="黑体" charset="0"/>
                <a:cs typeface="黑体" charset="0"/>
              </a:rPr>
              <a:t>储存货物种类数</a:t>
            </a:r>
            <a:r>
              <a:rPr lang="en-US" altLang="zh-CN">
                <a:latin typeface="Times New Roman"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周转与安全库存</a:t>
            </a:r>
            <a:r>
              <a:rPr lang="en-US" altLang="zh-CN">
                <a:solidFill>
                  <a:srgbClr val="FF0000"/>
                </a:solidFill>
                <a:latin typeface="楷体_GB2312" charset="0"/>
                <a:ea typeface="楷体_GB2312" charset="0"/>
                <a:cs typeface="楷体_GB2312" charset="0"/>
              </a:rPr>
              <a:t>↑</a:t>
            </a:r>
            <a:endParaRPr lang="en-US" altLang="zh-CN">
              <a:latin typeface="黑体" charset="0"/>
              <a:ea typeface="黑体" charset="0"/>
              <a:cs typeface="黑体" charset="0"/>
            </a:endParaRPr>
          </a:p>
          <a:p>
            <a:pPr lvl="1">
              <a:lnSpc>
                <a:spcPct val="90000"/>
              </a:lnSpc>
            </a:pPr>
            <a:r>
              <a:rPr lang="zh-CN" altLang="en-US">
                <a:latin typeface="黑体" charset="0"/>
                <a:ea typeface="黑体" charset="0"/>
                <a:cs typeface="黑体" charset="0"/>
              </a:rPr>
              <a:t>价格与库存成本</a:t>
            </a:r>
            <a:endParaRPr lang="en-US" altLang="zh-CN">
              <a:latin typeface="黑体" charset="0"/>
              <a:ea typeface="黑体" charset="0"/>
              <a:cs typeface="黑体" charset="0"/>
            </a:endParaRPr>
          </a:p>
          <a:p>
            <a:pPr lvl="2">
              <a:lnSpc>
                <a:spcPct val="90000"/>
              </a:lnSpc>
            </a:pPr>
            <a:r>
              <a:rPr lang="zh-CN" altLang="en-US" sz="2400">
                <a:latin typeface="Times New Roman" charset="0"/>
                <a:ea typeface="黑体" charset="0"/>
                <a:cs typeface="黑体" charset="0"/>
              </a:rPr>
              <a:t>订货成本</a:t>
            </a:r>
            <a:r>
              <a:rPr lang="en-US" altLang="zh-CN" sz="2400">
                <a:latin typeface="Times New Roman" charset="0"/>
                <a:ea typeface="黑体" charset="0"/>
                <a:cs typeface="黑体" charset="0"/>
              </a:rPr>
              <a:t>             </a:t>
            </a:r>
            <a:r>
              <a:rPr lang="en-US" altLang="zh-CN" sz="2400">
                <a:latin typeface="Times New Roman" charset="0"/>
                <a:ea typeface="楷体_GB2312" charset="0"/>
                <a:cs typeface="楷体_GB2312" charset="0"/>
              </a:rPr>
              <a:t>→</a:t>
            </a:r>
            <a:r>
              <a:rPr lang="zh-CN" altLang="en-US" sz="2400">
                <a:latin typeface="Times New Roman" charset="0"/>
                <a:ea typeface="楷体_GB2312" charset="0"/>
                <a:cs typeface="楷体_GB2312" charset="0"/>
              </a:rPr>
              <a:t>周转库存</a:t>
            </a:r>
            <a:r>
              <a:rPr lang="en-US" altLang="zh-CN" sz="2400">
                <a:solidFill>
                  <a:srgbClr val="FF0000"/>
                </a:solidFill>
                <a:latin typeface="楷体_GB2312" charset="0"/>
                <a:ea typeface="楷体_GB2312" charset="0"/>
                <a:cs typeface="楷体_GB2312" charset="0"/>
              </a:rPr>
              <a:t>↑</a:t>
            </a:r>
            <a:endParaRPr lang="en-US" altLang="zh-CN" sz="2400">
              <a:latin typeface="Times New Roman" charset="0"/>
              <a:ea typeface="黑体" charset="0"/>
              <a:cs typeface="黑体" charset="0"/>
            </a:endParaRPr>
          </a:p>
          <a:p>
            <a:pPr lvl="2">
              <a:lnSpc>
                <a:spcPct val="90000"/>
              </a:lnSpc>
            </a:pPr>
            <a:r>
              <a:rPr lang="zh-CN" altLang="en-US" sz="2400">
                <a:latin typeface="Times New Roman" charset="0"/>
                <a:ea typeface="黑体" charset="0"/>
                <a:cs typeface="黑体" charset="0"/>
              </a:rPr>
              <a:t>保存成本</a:t>
            </a:r>
            <a:r>
              <a:rPr lang="en-US" altLang="zh-CN" sz="2400">
                <a:latin typeface="Times New Roman" charset="0"/>
                <a:ea typeface="黑体" charset="0"/>
                <a:cs typeface="黑体" charset="0"/>
              </a:rPr>
              <a:t>             </a:t>
            </a:r>
            <a:r>
              <a:rPr lang="en-US" altLang="zh-CN" sz="2400">
                <a:latin typeface="Times New Roman" charset="0"/>
                <a:ea typeface="楷体_GB2312" charset="0"/>
                <a:cs typeface="楷体_GB2312" charset="0"/>
              </a:rPr>
              <a:t>→</a:t>
            </a:r>
            <a:r>
              <a:rPr lang="zh-CN" altLang="en-US" sz="2400">
                <a:latin typeface="Times New Roman" charset="0"/>
                <a:ea typeface="楷体_GB2312" charset="0"/>
                <a:cs typeface="楷体_GB2312" charset="0"/>
              </a:rPr>
              <a:t>库存成本</a:t>
            </a:r>
            <a:r>
              <a:rPr lang="en-US" altLang="zh-CN" sz="2400">
                <a:solidFill>
                  <a:srgbClr val="FF0000"/>
                </a:solidFill>
                <a:latin typeface="楷体_GB2312" charset="0"/>
                <a:ea typeface="楷体_GB2312" charset="0"/>
                <a:cs typeface="楷体_GB2312" charset="0"/>
              </a:rPr>
              <a:t>↑</a:t>
            </a:r>
            <a:endParaRPr lang="en-US" altLang="zh-CN" sz="2400">
              <a:latin typeface="Times New Roman" charset="0"/>
              <a:ea typeface="黑体" charset="0"/>
              <a:cs typeface="黑体" charset="0"/>
            </a:endParaRPr>
          </a:p>
          <a:p>
            <a:pPr lvl="2">
              <a:lnSpc>
                <a:spcPct val="90000"/>
              </a:lnSpc>
            </a:pPr>
            <a:r>
              <a:rPr lang="zh-CN" altLang="en-US" sz="2400">
                <a:latin typeface="Times New Roman" charset="0"/>
                <a:ea typeface="黑体" charset="0"/>
                <a:cs typeface="黑体" charset="0"/>
              </a:rPr>
              <a:t>价格折扣</a:t>
            </a:r>
            <a:r>
              <a:rPr lang="en-US" altLang="zh-CN" sz="2400">
                <a:latin typeface="Times New Roman" charset="0"/>
                <a:ea typeface="黑体" charset="0"/>
                <a:cs typeface="黑体" charset="0"/>
              </a:rPr>
              <a:t>             </a:t>
            </a:r>
            <a:r>
              <a:rPr lang="en-US" altLang="zh-CN" sz="2400">
                <a:latin typeface="Times New Roman" charset="0"/>
                <a:ea typeface="楷体_GB2312" charset="0"/>
                <a:cs typeface="楷体_GB2312" charset="0"/>
              </a:rPr>
              <a:t>→</a:t>
            </a:r>
            <a:r>
              <a:rPr lang="zh-CN" altLang="en-US" sz="2400">
                <a:latin typeface="Times New Roman" charset="0"/>
                <a:ea typeface="楷体_GB2312" charset="0"/>
                <a:cs typeface="楷体_GB2312" charset="0"/>
              </a:rPr>
              <a:t>牛鞭效应</a:t>
            </a:r>
            <a:r>
              <a:rPr lang="en-US" altLang="zh-CN" sz="2400">
                <a:solidFill>
                  <a:srgbClr val="FF0000"/>
                </a:solidFill>
                <a:latin typeface="楷体_GB2312" charset="0"/>
                <a:ea typeface="楷体_GB2312" charset="0"/>
                <a:cs typeface="楷体_GB2312" charset="0"/>
              </a:rPr>
              <a:t>↑</a:t>
            </a:r>
            <a:endParaRPr lang="en-US" altLang="zh-CN" sz="2400">
              <a:latin typeface="Times New Roman" charset="0"/>
              <a:ea typeface="黑体" charset="0"/>
              <a:cs typeface="黑体" charset="0"/>
            </a:endParaRPr>
          </a:p>
          <a:p>
            <a:pPr lvl="1">
              <a:lnSpc>
                <a:spcPct val="90000"/>
              </a:lnSpc>
            </a:pPr>
            <a:r>
              <a:rPr lang="zh-CN" altLang="en-US">
                <a:latin typeface="Times New Roman" charset="0"/>
                <a:ea typeface="黑体" charset="0"/>
                <a:cs typeface="黑体" charset="0"/>
              </a:rPr>
              <a:t>运输与配送方式</a:t>
            </a:r>
            <a:r>
              <a:rPr lang="en-US" altLang="zh-CN">
                <a:latin typeface="Times New Roman"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周转与安全库存</a:t>
            </a:r>
            <a:r>
              <a:rPr lang="en-US" altLang="zh-CN">
                <a:solidFill>
                  <a:srgbClr val="FF0000"/>
                </a:solidFill>
                <a:latin typeface="楷体_GB2312" charset="0"/>
                <a:ea typeface="楷体_GB2312" charset="0"/>
                <a:cs typeface="楷体_GB2312" charset="0"/>
              </a:rPr>
              <a:t>↓</a:t>
            </a:r>
            <a:endParaRPr lang="en-US" altLang="zh-CN">
              <a:latin typeface="楷体_GB2312" charset="0"/>
              <a:ea typeface="楷体_GB2312" charset="0"/>
              <a:cs typeface="楷体_GB2312" charset="0"/>
            </a:endParaRPr>
          </a:p>
          <a:p>
            <a:pPr lvl="1">
              <a:lnSpc>
                <a:spcPct val="90000"/>
              </a:lnSpc>
            </a:pPr>
            <a:r>
              <a:rPr lang="zh-CN" altLang="en-US">
                <a:latin typeface="Times New Roman" charset="0"/>
                <a:ea typeface="黑体" charset="0"/>
                <a:cs typeface="黑体" charset="0"/>
              </a:rPr>
              <a:t>信息的即时处理</a:t>
            </a:r>
            <a:r>
              <a:rPr lang="en-US" altLang="zh-CN">
                <a:latin typeface="Times New Roman" charset="0"/>
                <a:ea typeface="黑体" charset="0"/>
                <a:cs typeface="黑体" charset="0"/>
              </a:rPr>
              <a:t>    </a:t>
            </a:r>
            <a:r>
              <a:rPr lang="en-US" altLang="zh-CN">
                <a:solidFill>
                  <a:schemeClr val="tx1"/>
                </a:solidFill>
                <a:latin typeface="Times New Roman" charset="0"/>
                <a:ea typeface="楷体_GB2312" charset="0"/>
                <a:cs typeface="楷体_GB2312" charset="0"/>
              </a:rPr>
              <a:t>→</a:t>
            </a:r>
            <a:r>
              <a:rPr lang="zh-CN" altLang="en-US">
                <a:solidFill>
                  <a:schemeClr val="tx1"/>
                </a:solidFill>
                <a:latin typeface="Times New Roman" charset="0"/>
                <a:ea typeface="楷体_GB2312" charset="0"/>
                <a:cs typeface="楷体_GB2312" charset="0"/>
              </a:rPr>
              <a:t>周转与安全库存</a:t>
            </a:r>
            <a:r>
              <a:rPr lang="en-US" altLang="zh-CN">
                <a:solidFill>
                  <a:srgbClr val="FF0000"/>
                </a:solidFill>
                <a:latin typeface="楷体_GB2312" charset="0"/>
                <a:ea typeface="楷体_GB2312" charset="0"/>
                <a:cs typeface="楷体_GB2312" charset="0"/>
              </a:rPr>
              <a: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幻灯片编号占位符 5"/>
          <p:cNvSpPr>
            <a:spLocks noGrp="1"/>
          </p:cNvSpPr>
          <p:nvPr>
            <p:ph type="sldNum" sz="quarter" idx="12"/>
          </p:nvPr>
        </p:nvSpPr>
        <p:spPr/>
        <p:txBody>
          <a:bodyPr/>
          <a:lstStyle/>
          <a:p>
            <a:pPr>
              <a:defRPr/>
            </a:pPr>
            <a:fld id="{985F39E5-24AB-FC49-8E02-41D5B0F4780B}" type="slidenum">
              <a:rPr lang="en-US" altLang="zh-CN"/>
              <a:pPr>
                <a:defRPr/>
              </a:pPr>
              <a:t>14</a:t>
            </a:fld>
            <a:endParaRPr lang="en-US" altLang="zh-CN"/>
          </a:p>
        </p:txBody>
      </p:sp>
      <p:sp>
        <p:nvSpPr>
          <p:cNvPr id="2247682" name="Rectangle 2"/>
          <p:cNvSpPr>
            <a:spLocks noGrp="1" noChangeArrowheads="1"/>
          </p:cNvSpPr>
          <p:nvPr>
            <p:ph type="title"/>
          </p:nvPr>
        </p:nvSpPr>
        <p:spPr/>
        <p:txBody>
          <a:bodyPr/>
          <a:lstStyle/>
          <a:p>
            <a:pPr>
              <a:defRPr/>
            </a:pPr>
            <a:r>
              <a:rPr lang="zh-CN" altLang="en-US" dirty="0">
                <a:latin typeface="宋体" charset="0"/>
              </a:rPr>
              <a:t>第二节</a:t>
            </a:r>
            <a:r>
              <a:rPr lang="en-US" altLang="zh-CN" dirty="0">
                <a:latin typeface="宋体" charset="0"/>
              </a:rPr>
              <a:t> </a:t>
            </a:r>
            <a:r>
              <a:rPr lang="zh-CN" altLang="en-US" dirty="0">
                <a:latin typeface="宋体" charset="0"/>
              </a:rPr>
              <a:t>供应链的基本概念</a:t>
            </a:r>
            <a:r>
              <a:rPr lang="en-US" altLang="zh-CN" dirty="0">
                <a:latin typeface="宋体" charset="0"/>
              </a:rPr>
              <a:t> </a:t>
            </a:r>
          </a:p>
        </p:txBody>
      </p:sp>
      <p:sp>
        <p:nvSpPr>
          <p:cNvPr id="2247687" name="Rectangle 7"/>
          <p:cNvSpPr>
            <a:spLocks noGrp="1" noChangeArrowheads="1"/>
          </p:cNvSpPr>
          <p:nvPr>
            <p:ph type="body" idx="1"/>
          </p:nvPr>
        </p:nvSpPr>
        <p:spPr>
          <a:xfrm>
            <a:off x="250825" y="713798"/>
            <a:ext cx="8291513" cy="5588577"/>
          </a:xfrm>
        </p:spPr>
        <p:txBody>
          <a:bodyPr/>
          <a:lstStyle/>
          <a:p>
            <a:pPr>
              <a:buFontTx/>
              <a:buNone/>
            </a:pPr>
            <a:r>
              <a:rPr lang="zh-CN" altLang="en-US" dirty="0">
                <a:solidFill>
                  <a:srgbClr val="FF0000"/>
                </a:solidFill>
                <a:latin typeface="Times New Roman" charset="0"/>
                <a:ea typeface="黑体" charset="0"/>
                <a:cs typeface="黑体" charset="0"/>
              </a:rPr>
              <a:t>一、供应链的产生</a:t>
            </a:r>
            <a:endParaRPr lang="en-US" altLang="zh-CN" dirty="0">
              <a:solidFill>
                <a:srgbClr val="FF0000"/>
              </a:solidFill>
              <a:latin typeface="Times New Roman" charset="0"/>
              <a:ea typeface="黑体" charset="0"/>
              <a:cs typeface="黑体" charset="0"/>
            </a:endParaRPr>
          </a:p>
          <a:p>
            <a:r>
              <a:rPr lang="zh-CN" altLang="en-US" dirty="0">
                <a:latin typeface="Times New Roman" charset="0"/>
                <a:ea typeface="黑体" charset="0"/>
                <a:cs typeface="黑体" charset="0"/>
              </a:rPr>
              <a:t>传统纵向一体化运作模式的不足</a:t>
            </a:r>
            <a:endParaRPr lang="en-US" altLang="zh-CN" dirty="0">
              <a:latin typeface="Times New Roman" charset="0"/>
              <a:ea typeface="黑体" charset="0"/>
              <a:cs typeface="黑体" charset="0"/>
            </a:endParaRPr>
          </a:p>
          <a:p>
            <a:pPr lvl="1"/>
            <a:r>
              <a:rPr lang="zh-CN" altLang="en-US" sz="2200" b="0" dirty="0">
                <a:latin typeface="Times New Roman" charset="0"/>
                <a:ea typeface="黑体" charset="0"/>
                <a:cs typeface="黑体" charset="0"/>
              </a:rPr>
              <a:t>强占市场分额</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牢牢控制生产经营资源</a:t>
            </a:r>
            <a:endParaRPr lang="en-US" altLang="zh-CN" sz="2200" b="0" dirty="0">
              <a:latin typeface="Times New Roman" charset="0"/>
              <a:ea typeface="黑体" charset="0"/>
              <a:cs typeface="黑体" charset="0"/>
            </a:endParaRPr>
          </a:p>
          <a:p>
            <a:pPr lvl="1"/>
            <a:r>
              <a:rPr lang="zh-CN" altLang="en-US" sz="2200" b="0" dirty="0">
                <a:latin typeface="Times New Roman" charset="0"/>
                <a:ea typeface="黑体" charset="0"/>
                <a:cs typeface="黑体" charset="0"/>
              </a:rPr>
              <a:t>采用“</a:t>
            </a:r>
            <a:r>
              <a:rPr lang="zh-CN" altLang="en-US" sz="2200" dirty="0">
                <a:effectLst>
                  <a:outerShdw blurRad="38100" dist="38100" dir="2700000" algn="tl">
                    <a:srgbClr val="DDDDDD"/>
                  </a:outerShdw>
                </a:effectLst>
                <a:latin typeface="Times New Roman" charset="0"/>
                <a:ea typeface="黑体" charset="0"/>
                <a:cs typeface="黑体" charset="0"/>
              </a:rPr>
              <a:t>高度自制</a:t>
            </a:r>
            <a:r>
              <a:rPr lang="zh-CN" altLang="en-US" sz="2200" b="0" dirty="0">
                <a:latin typeface="Times New Roman" charset="0"/>
                <a:ea typeface="黑体" charset="0"/>
                <a:cs typeface="黑体" charset="0"/>
              </a:rPr>
              <a:t>”运营策略的</a:t>
            </a:r>
            <a:r>
              <a:rPr lang="zh-CN" altLang="en-US" sz="2200" dirty="0">
                <a:latin typeface="Times New Roman" charset="0"/>
                <a:ea typeface="黑体" charset="0"/>
                <a:cs typeface="黑体" charset="0"/>
              </a:rPr>
              <a:t>主要弊端</a:t>
            </a:r>
            <a:endParaRPr lang="en-US" altLang="zh-CN" sz="2200" dirty="0">
              <a:latin typeface="Times New Roman" charset="0"/>
              <a:ea typeface="黑体" charset="0"/>
              <a:cs typeface="黑体" charset="0"/>
            </a:endParaRPr>
          </a:p>
          <a:p>
            <a:pPr lvl="2">
              <a:lnSpc>
                <a:spcPct val="80000"/>
              </a:lnSpc>
            </a:pPr>
            <a:r>
              <a:rPr lang="zh-CN" altLang="en-US" b="1" dirty="0">
                <a:latin typeface="Times New Roman" charset="0"/>
              </a:rPr>
              <a:t>增加企业的投资负担</a:t>
            </a:r>
            <a:endParaRPr lang="en-US" altLang="zh-CN" b="1" dirty="0">
              <a:latin typeface="Times New Roman" charset="0"/>
            </a:endParaRPr>
          </a:p>
          <a:p>
            <a:pPr lvl="2">
              <a:lnSpc>
                <a:spcPct val="80000"/>
              </a:lnSpc>
            </a:pPr>
            <a:r>
              <a:rPr lang="zh-CN" altLang="en-US" b="1" dirty="0">
                <a:latin typeface="Times New Roman" charset="0"/>
              </a:rPr>
              <a:t>丧失市场开发的时机</a:t>
            </a:r>
            <a:endParaRPr lang="en-US" altLang="zh-CN" b="1" dirty="0">
              <a:latin typeface="Times New Roman" charset="0"/>
            </a:endParaRPr>
          </a:p>
          <a:p>
            <a:pPr lvl="2">
              <a:lnSpc>
                <a:spcPct val="80000"/>
              </a:lnSpc>
            </a:pPr>
            <a:r>
              <a:rPr lang="zh-CN" altLang="en-US" b="1" dirty="0">
                <a:latin typeface="Times New Roman" charset="0"/>
              </a:rPr>
              <a:t>从事不擅长业务活动</a:t>
            </a:r>
            <a:endParaRPr lang="en-US" altLang="zh-CN" b="1" dirty="0">
              <a:latin typeface="Times New Roman" charset="0"/>
            </a:endParaRPr>
          </a:p>
          <a:p>
            <a:pPr lvl="2">
              <a:lnSpc>
                <a:spcPct val="80000"/>
              </a:lnSpc>
            </a:pPr>
            <a:r>
              <a:rPr lang="zh-CN" altLang="en-US" b="1" dirty="0">
                <a:latin typeface="Times New Roman" charset="0"/>
              </a:rPr>
              <a:t>直接面临众多竞争对手</a:t>
            </a:r>
            <a:r>
              <a:rPr lang="en-US" altLang="zh-CN" b="1" dirty="0">
                <a:latin typeface="Times New Roman" charset="0"/>
              </a:rPr>
              <a:t>……</a:t>
            </a:r>
          </a:p>
          <a:p>
            <a:r>
              <a:rPr lang="zh-CN" altLang="en-US" dirty="0">
                <a:latin typeface="Times New Roman" charset="0"/>
                <a:ea typeface="黑体" charset="0"/>
                <a:cs typeface="黑体" charset="0"/>
              </a:rPr>
              <a:t>横向合作联盟的运作模式</a:t>
            </a:r>
            <a:endParaRPr lang="en-US" altLang="zh-CN" dirty="0">
              <a:latin typeface="Times New Roman" charset="0"/>
              <a:ea typeface="黑体" charset="0"/>
              <a:cs typeface="黑体" charset="0"/>
            </a:endParaRPr>
          </a:p>
          <a:p>
            <a:pPr>
              <a:lnSpc>
                <a:spcPct val="80000"/>
              </a:lnSpc>
              <a:buFontTx/>
              <a:buNone/>
            </a:pPr>
            <a:r>
              <a:rPr lang="en-US" altLang="zh-CN" dirty="0">
                <a:latin typeface="Times New Roman" charset="0"/>
                <a:ea typeface="黑体" charset="0"/>
                <a:cs typeface="黑体" charset="0"/>
              </a:rPr>
              <a:t>        </a:t>
            </a:r>
            <a:r>
              <a:rPr lang="en-US" altLang="zh-CN" sz="2200" dirty="0">
                <a:latin typeface="Times New Roman" charset="0"/>
                <a:ea typeface="黑体" charset="0"/>
                <a:cs typeface="黑体" charset="0"/>
              </a:rPr>
              <a:t> (</a:t>
            </a:r>
            <a:r>
              <a:rPr lang="en-US" altLang="zh-CN" sz="2200" b="0" dirty="0">
                <a:latin typeface="Times New Roman" charset="0"/>
                <a:ea typeface="黑体" charset="0"/>
                <a:cs typeface="黑体" charset="0"/>
              </a:rPr>
              <a:t>80</a:t>
            </a:r>
            <a:r>
              <a:rPr lang="zh-CN" altLang="en-US" sz="2200" b="0" dirty="0">
                <a:latin typeface="Times New Roman" charset="0"/>
                <a:ea typeface="黑体" charset="0"/>
                <a:cs typeface="黑体" charset="0"/>
              </a:rPr>
              <a:t>年代中后期</a:t>
            </a:r>
            <a:r>
              <a:rPr lang="en-US" altLang="zh-CN" sz="2200" dirty="0">
                <a:latin typeface="Times New Roman" charset="0"/>
                <a:ea typeface="黑体" charset="0"/>
                <a:cs typeface="黑体" charset="0"/>
              </a:rPr>
              <a:t>) </a:t>
            </a:r>
          </a:p>
          <a:p>
            <a:pPr lvl="1">
              <a:lnSpc>
                <a:spcPct val="80000"/>
              </a:lnSpc>
            </a:pPr>
            <a:r>
              <a:rPr lang="zh-CN" altLang="en-US" sz="2200" dirty="0">
                <a:latin typeface="Times New Roman" charset="0"/>
                <a:ea typeface="黑体" charset="0"/>
                <a:cs typeface="黑体" charset="0"/>
              </a:rPr>
              <a:t>将非核心</a:t>
            </a:r>
            <a:r>
              <a:rPr lang="zh-CN" altLang="en-US" sz="2200" b="0" dirty="0">
                <a:effectLst>
                  <a:outerShdw blurRad="38100" dist="38100" dir="2700000" algn="tl">
                    <a:srgbClr val="DDDDDD"/>
                  </a:outerShdw>
                </a:effectLst>
                <a:latin typeface="Times New Roman" charset="0"/>
                <a:ea typeface="黑体" charset="0"/>
                <a:cs typeface="黑体" charset="0"/>
              </a:rPr>
              <a:t>业务外包</a:t>
            </a:r>
            <a:r>
              <a:rPr lang="en-US" altLang="zh-CN" sz="2000" dirty="0">
                <a:effectLst>
                  <a:outerShdw blurRad="38100" dist="38100" dir="2700000" algn="tl">
                    <a:srgbClr val="DDDDDD"/>
                  </a:outerShdw>
                </a:effectLst>
                <a:latin typeface="Times New Roman" charset="0"/>
                <a:ea typeface="黑体" charset="0"/>
                <a:cs typeface="黑体" charset="0"/>
              </a:rPr>
              <a:t>(Outsourcing)</a:t>
            </a:r>
            <a:endParaRPr lang="en-US" altLang="zh-CN" sz="2000" dirty="0">
              <a:latin typeface="Times New Roman" charset="0"/>
              <a:ea typeface="黑体" charset="0"/>
              <a:cs typeface="黑体" charset="0"/>
            </a:endParaRPr>
          </a:p>
          <a:p>
            <a:pPr lvl="1">
              <a:lnSpc>
                <a:spcPct val="80000"/>
              </a:lnSpc>
            </a:pPr>
            <a:r>
              <a:rPr lang="zh-CN" altLang="en-US" sz="2200" dirty="0">
                <a:latin typeface="Times New Roman" charset="0"/>
                <a:ea typeface="黑体" charset="0"/>
                <a:cs typeface="黑体" charset="0"/>
              </a:rPr>
              <a:t>自己集中资源发展</a:t>
            </a:r>
            <a:r>
              <a:rPr lang="zh-CN" altLang="en-US" sz="2200" b="0" dirty="0">
                <a:effectLst>
                  <a:outerShdw blurRad="38100" dist="38100" dir="2700000" algn="tl">
                    <a:srgbClr val="DDDDDD"/>
                  </a:outerShdw>
                </a:effectLst>
                <a:latin typeface="Times New Roman" charset="0"/>
                <a:ea typeface="黑体" charset="0"/>
                <a:cs typeface="黑体" charset="0"/>
              </a:rPr>
              <a:t>核心能力</a:t>
            </a:r>
            <a:endParaRPr lang="en-US" altLang="zh-CN" sz="2200" b="0" dirty="0">
              <a:latin typeface="Times New Roman" charset="0"/>
              <a:ea typeface="黑体" charset="0"/>
              <a:cs typeface="黑体" charset="0"/>
            </a:endParaRPr>
          </a:p>
          <a:p>
            <a:pPr lvl="1">
              <a:lnSpc>
                <a:spcPct val="80000"/>
              </a:lnSpc>
            </a:pPr>
            <a:r>
              <a:rPr lang="zh-CN" altLang="en-US" sz="2200" dirty="0">
                <a:latin typeface="Times New Roman" charset="0"/>
                <a:ea typeface="黑体" charset="0"/>
                <a:cs typeface="黑体" charset="0"/>
              </a:rPr>
              <a:t>以共同利益和业务结成</a:t>
            </a:r>
            <a:r>
              <a:rPr lang="zh-CN" altLang="en-US" sz="2200" b="0" dirty="0">
                <a:effectLst>
                  <a:outerShdw blurRad="38100" dist="38100" dir="2700000" algn="tl">
                    <a:srgbClr val="DDDDDD"/>
                  </a:outerShdw>
                </a:effectLst>
                <a:latin typeface="Times New Roman" charset="0"/>
                <a:ea typeface="黑体" charset="0"/>
                <a:cs typeface="黑体" charset="0"/>
              </a:rPr>
              <a:t>联盟</a:t>
            </a:r>
          </a:p>
        </p:txBody>
      </p:sp>
      <p:sp>
        <p:nvSpPr>
          <p:cNvPr id="2247688" name="Text Box 8"/>
          <p:cNvSpPr txBox="1">
            <a:spLocks noChangeArrowheads="1"/>
          </p:cNvSpPr>
          <p:nvPr/>
        </p:nvSpPr>
        <p:spPr bwMode="auto">
          <a:xfrm>
            <a:off x="6011863" y="3283397"/>
            <a:ext cx="2054225" cy="350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b="1">
                <a:solidFill>
                  <a:srgbClr val="FF0000"/>
                </a:solidFill>
                <a:ea typeface="楷体_GB2312" charset="0"/>
                <a:cs typeface="楷体_GB2312" charset="0"/>
              </a:rPr>
              <a:t>扩展型企业</a:t>
            </a:r>
          </a:p>
        </p:txBody>
      </p:sp>
      <p:sp>
        <p:nvSpPr>
          <p:cNvPr id="2247689" name="AutoShape 9"/>
          <p:cNvSpPr>
            <a:spLocks noChangeArrowheads="1"/>
          </p:cNvSpPr>
          <p:nvPr/>
        </p:nvSpPr>
        <p:spPr bwMode="auto">
          <a:xfrm>
            <a:off x="5688013" y="3789809"/>
            <a:ext cx="2879725" cy="2663825"/>
          </a:xfrm>
          <a:prstGeom prst="roundRect">
            <a:avLst>
              <a:gd name="adj" fmla="val 16667"/>
            </a:avLst>
          </a:prstGeom>
          <a:solidFill>
            <a:srgbClr val="BDFFEE"/>
          </a:solidFill>
          <a:ln w="9525">
            <a:solidFill>
              <a:srgbClr val="000000"/>
            </a:solidFill>
            <a:round/>
            <a:headEnd/>
            <a:tailEnd/>
          </a:ln>
        </p:spPr>
        <p:txBody>
          <a:bodyPr/>
          <a:lstStyle/>
          <a:p>
            <a:pPr>
              <a:lnSpc>
                <a:spcPct val="100000"/>
              </a:lnSpc>
              <a:spcBef>
                <a:spcPct val="0"/>
              </a:spcBef>
            </a:pPr>
            <a:r>
              <a:rPr kumimoji="0" lang="en-US" altLang="zh-CN" sz="1400" b="1">
                <a:solidFill>
                  <a:srgbClr val="000000"/>
                </a:solidFill>
              </a:rPr>
              <a:t> </a:t>
            </a:r>
            <a:endParaRPr kumimoji="0" lang="en-US" altLang="zh-CN" sz="2400">
              <a:latin typeface="Arial" charset="0"/>
            </a:endParaRPr>
          </a:p>
        </p:txBody>
      </p:sp>
      <p:grpSp>
        <p:nvGrpSpPr>
          <p:cNvPr id="2247690" name="Group 10"/>
          <p:cNvGrpSpPr>
            <a:grpSpLocks/>
          </p:cNvGrpSpPr>
          <p:nvPr/>
        </p:nvGrpSpPr>
        <p:grpSpPr bwMode="auto">
          <a:xfrm>
            <a:off x="4824413" y="3861247"/>
            <a:ext cx="4319587" cy="2492375"/>
            <a:chOff x="3039" y="2523"/>
            <a:chExt cx="2721" cy="1570"/>
          </a:xfrm>
        </p:grpSpPr>
        <p:grpSp>
          <p:nvGrpSpPr>
            <p:cNvPr id="43032" name="Group 11"/>
            <p:cNvGrpSpPr>
              <a:grpSpLocks/>
            </p:cNvGrpSpPr>
            <p:nvPr/>
          </p:nvGrpSpPr>
          <p:grpSpPr bwMode="auto">
            <a:xfrm>
              <a:off x="4173" y="3657"/>
              <a:ext cx="816" cy="436"/>
              <a:chOff x="5280" y="13296"/>
              <a:chExt cx="2040" cy="1167"/>
            </a:xfrm>
          </p:grpSpPr>
          <p:sp>
            <p:nvSpPr>
              <p:cNvPr id="43050" name="Rectangle 12"/>
              <p:cNvSpPr>
                <a:spLocks noChangeArrowheads="1"/>
              </p:cNvSpPr>
              <p:nvPr/>
            </p:nvSpPr>
            <p:spPr bwMode="auto">
              <a:xfrm>
                <a:off x="5520" y="13995"/>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en-US" altLang="zh-CN"/>
                  <a:t>MRP</a:t>
                </a:r>
                <a:r>
                  <a:rPr kumimoji="0" lang="zh-CN" altLang="en-US"/>
                  <a:t>、</a:t>
                </a:r>
                <a:r>
                  <a:rPr kumimoji="0" lang="en-US" altLang="zh-CN"/>
                  <a:t>MRPII</a:t>
                </a:r>
                <a:endParaRPr kumimoji="0" lang="en-US" altLang="zh-CN" sz="2400">
                  <a:latin typeface="Arial" charset="0"/>
                </a:endParaRPr>
              </a:p>
            </p:txBody>
          </p:sp>
          <p:sp>
            <p:nvSpPr>
              <p:cNvPr id="43051" name="Rectangle 13"/>
              <p:cNvSpPr>
                <a:spLocks noChangeArrowheads="1"/>
              </p:cNvSpPr>
              <p:nvPr/>
            </p:nvSpPr>
            <p:spPr bwMode="auto">
              <a:xfrm>
                <a:off x="5400" y="13653"/>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en-US" altLang="zh-CN"/>
                  <a:t>JIT</a:t>
                </a:r>
                <a:r>
                  <a:rPr kumimoji="0" lang="zh-CN" altLang="en-US"/>
                  <a:t>、</a:t>
                </a:r>
                <a:r>
                  <a:rPr kumimoji="0" lang="en-US" altLang="zh-CN"/>
                  <a:t>OPT</a:t>
                </a:r>
                <a:endParaRPr kumimoji="0" lang="en-US" altLang="zh-CN" sz="2400">
                  <a:latin typeface="Arial" charset="0"/>
                </a:endParaRPr>
              </a:p>
            </p:txBody>
          </p:sp>
          <p:sp>
            <p:nvSpPr>
              <p:cNvPr id="43052" name="Rectangle 14"/>
              <p:cNvSpPr>
                <a:spLocks noChangeArrowheads="1"/>
              </p:cNvSpPr>
              <p:nvPr/>
            </p:nvSpPr>
            <p:spPr bwMode="auto">
              <a:xfrm>
                <a:off x="5280" y="13296"/>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a:t>生产计划与控制</a:t>
                </a:r>
                <a:endParaRPr kumimoji="0" lang="zh-CN" altLang="en-US" sz="2400">
                  <a:latin typeface="Arial" charset="0"/>
                </a:endParaRPr>
              </a:p>
            </p:txBody>
          </p:sp>
        </p:grpSp>
        <p:grpSp>
          <p:nvGrpSpPr>
            <p:cNvPr id="43033" name="Group 15"/>
            <p:cNvGrpSpPr>
              <a:grpSpLocks/>
            </p:cNvGrpSpPr>
            <p:nvPr/>
          </p:nvGrpSpPr>
          <p:grpSpPr bwMode="auto">
            <a:xfrm>
              <a:off x="3039" y="2523"/>
              <a:ext cx="2721" cy="1179"/>
              <a:chOff x="2971" y="2523"/>
              <a:chExt cx="2721" cy="1179"/>
            </a:xfrm>
          </p:grpSpPr>
          <p:grpSp>
            <p:nvGrpSpPr>
              <p:cNvPr id="43034" name="Group 16"/>
              <p:cNvGrpSpPr>
                <a:grpSpLocks/>
              </p:cNvGrpSpPr>
              <p:nvPr/>
            </p:nvGrpSpPr>
            <p:grpSpPr bwMode="auto">
              <a:xfrm>
                <a:off x="4059" y="2523"/>
                <a:ext cx="816" cy="410"/>
                <a:chOff x="5220" y="10176"/>
                <a:chExt cx="2040" cy="1092"/>
              </a:xfrm>
            </p:grpSpPr>
            <p:sp>
              <p:nvSpPr>
                <p:cNvPr id="43047" name="Rectangle 17"/>
                <p:cNvSpPr>
                  <a:spLocks noChangeArrowheads="1"/>
                </p:cNvSpPr>
                <p:nvPr/>
              </p:nvSpPr>
              <p:spPr bwMode="auto">
                <a:xfrm>
                  <a:off x="5460" y="10176"/>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a:t>工艺路线设计</a:t>
                  </a:r>
                  <a:endParaRPr kumimoji="0" lang="zh-CN" altLang="en-US" sz="2400">
                    <a:latin typeface="Arial" charset="0"/>
                  </a:endParaRPr>
                </a:p>
              </p:txBody>
            </p:sp>
            <p:sp>
              <p:nvSpPr>
                <p:cNvPr id="43048" name="Rectangle 18"/>
                <p:cNvSpPr>
                  <a:spLocks noChangeArrowheads="1"/>
                </p:cNvSpPr>
                <p:nvPr/>
              </p:nvSpPr>
              <p:spPr bwMode="auto">
                <a:xfrm>
                  <a:off x="5340" y="10488"/>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a:t>装配设计</a:t>
                  </a:r>
                  <a:endParaRPr kumimoji="0" lang="zh-CN" altLang="en-US" sz="2400">
                    <a:latin typeface="Arial" charset="0"/>
                  </a:endParaRPr>
                </a:p>
              </p:txBody>
            </p:sp>
            <p:sp>
              <p:nvSpPr>
                <p:cNvPr id="43049" name="Rectangle 19"/>
                <p:cNvSpPr>
                  <a:spLocks noChangeArrowheads="1"/>
                </p:cNvSpPr>
                <p:nvPr/>
              </p:nvSpPr>
              <p:spPr bwMode="auto">
                <a:xfrm>
                  <a:off x="5220" y="10800"/>
                  <a:ext cx="1800" cy="468"/>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a:t>产品和工艺设计</a:t>
                  </a:r>
                  <a:endParaRPr kumimoji="0" lang="zh-CN" altLang="en-US" sz="2400">
                    <a:latin typeface="Arial" charset="0"/>
                  </a:endParaRPr>
                </a:p>
              </p:txBody>
            </p:sp>
          </p:grpSp>
          <p:sp>
            <p:nvSpPr>
              <p:cNvPr id="43035" name="Rectangle 20"/>
              <p:cNvSpPr>
                <a:spLocks noChangeArrowheads="1"/>
              </p:cNvSpPr>
              <p:nvPr/>
            </p:nvSpPr>
            <p:spPr bwMode="auto">
              <a:xfrm>
                <a:off x="4177" y="3175"/>
                <a:ext cx="536" cy="234"/>
              </a:xfrm>
              <a:prstGeom prst="rect">
                <a:avLst/>
              </a:prstGeom>
              <a:solidFill>
                <a:srgbClr val="FFFFFF"/>
              </a:solidFill>
              <a:ln w="9525">
                <a:solidFill>
                  <a:srgbClr val="000000"/>
                </a:solidFill>
                <a:miter lim="800000"/>
                <a:headEnd/>
                <a:tailEnd/>
              </a:ln>
            </p:spPr>
            <p:txBody>
              <a:bodyPr lIns="0" rIns="0" bIns="0"/>
              <a:lstStyle/>
              <a:p>
                <a:pPr>
                  <a:lnSpc>
                    <a:spcPct val="100000"/>
                  </a:lnSpc>
                  <a:spcBef>
                    <a:spcPct val="0"/>
                  </a:spcBef>
                </a:pPr>
                <a:r>
                  <a:rPr kumimoji="0" lang="zh-CN" altLang="en-US" sz="1600" b="1" dirty="0"/>
                  <a:t>制</a:t>
                </a:r>
                <a:r>
                  <a:rPr kumimoji="0" lang="en-US" altLang="zh-CN" sz="1600" b="1" dirty="0"/>
                  <a:t> </a:t>
                </a:r>
                <a:r>
                  <a:rPr kumimoji="0" lang="zh-CN" altLang="en-US" sz="1600" b="1" dirty="0"/>
                  <a:t>造</a:t>
                </a:r>
                <a:endParaRPr kumimoji="0" lang="zh-CN" altLang="en-US" sz="2400" dirty="0">
                  <a:latin typeface="Arial" charset="0"/>
                </a:endParaRPr>
              </a:p>
            </p:txBody>
          </p:sp>
          <p:sp>
            <p:nvSpPr>
              <p:cNvPr id="43036" name="Rectangle 21"/>
              <p:cNvSpPr>
                <a:spLocks noChangeArrowheads="1"/>
              </p:cNvSpPr>
              <p:nvPr/>
            </p:nvSpPr>
            <p:spPr bwMode="auto">
              <a:xfrm>
                <a:off x="3574" y="3146"/>
                <a:ext cx="469" cy="294"/>
              </a:xfrm>
              <a:prstGeom prst="rect">
                <a:avLst/>
              </a:prstGeom>
              <a:solidFill>
                <a:srgbClr val="FFFFFF"/>
              </a:solidFill>
              <a:ln w="9525">
                <a:solidFill>
                  <a:srgbClr val="000000"/>
                </a:solidFill>
                <a:miter lim="800000"/>
                <a:headEnd/>
                <a:tailEnd/>
              </a:ln>
            </p:spPr>
            <p:txBody>
              <a:bodyPr/>
              <a:lstStyle/>
              <a:p>
                <a:pPr>
                  <a:lnSpc>
                    <a:spcPct val="100000"/>
                  </a:lnSpc>
                  <a:spcBef>
                    <a:spcPct val="0"/>
                  </a:spcBef>
                </a:pPr>
                <a:r>
                  <a:rPr kumimoji="0" lang="en-US" altLang="zh-CN" sz="1400"/>
                  <a:t>CAD</a:t>
                </a:r>
              </a:p>
              <a:p>
                <a:pPr>
                  <a:lnSpc>
                    <a:spcPct val="100000"/>
                  </a:lnSpc>
                  <a:spcBef>
                    <a:spcPct val="0"/>
                  </a:spcBef>
                </a:pPr>
                <a:r>
                  <a:rPr kumimoji="0" lang="en-US" altLang="zh-CN" sz="1400"/>
                  <a:t>CAM</a:t>
                </a:r>
                <a:endParaRPr kumimoji="0" lang="en-US" altLang="zh-CN" sz="2400">
                  <a:latin typeface="Arial" charset="0"/>
                </a:endParaRPr>
              </a:p>
            </p:txBody>
          </p:sp>
          <p:sp>
            <p:nvSpPr>
              <p:cNvPr id="43037" name="Rectangle 22"/>
              <p:cNvSpPr>
                <a:spLocks noChangeArrowheads="1"/>
              </p:cNvSpPr>
              <p:nvPr/>
            </p:nvSpPr>
            <p:spPr bwMode="auto">
              <a:xfrm>
                <a:off x="4830" y="3158"/>
                <a:ext cx="454" cy="294"/>
              </a:xfrm>
              <a:prstGeom prst="rec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a:t>市场营销与销售</a:t>
                </a:r>
                <a:endParaRPr kumimoji="0" lang="zh-CN" altLang="en-US">
                  <a:latin typeface="Arial" charset="0"/>
                </a:endParaRPr>
              </a:p>
            </p:txBody>
          </p:sp>
          <p:sp>
            <p:nvSpPr>
              <p:cNvPr id="43038" name="AutoShape 23"/>
              <p:cNvSpPr>
                <a:spLocks noChangeArrowheads="1"/>
              </p:cNvSpPr>
              <p:nvPr/>
            </p:nvSpPr>
            <p:spPr bwMode="auto">
              <a:xfrm>
                <a:off x="2971" y="3158"/>
                <a:ext cx="469" cy="234"/>
              </a:xfrm>
              <a:prstGeom prst="flowChartMultidocumen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sz="1400"/>
                  <a:t>供应商</a:t>
                </a:r>
                <a:endParaRPr kumimoji="0" lang="zh-CN" altLang="en-US" sz="2400">
                  <a:latin typeface="Arial" charset="0"/>
                </a:endParaRPr>
              </a:p>
            </p:txBody>
          </p:sp>
          <p:sp>
            <p:nvSpPr>
              <p:cNvPr id="43039" name="AutoShape 24"/>
              <p:cNvSpPr>
                <a:spLocks noChangeArrowheads="1"/>
              </p:cNvSpPr>
              <p:nvPr/>
            </p:nvSpPr>
            <p:spPr bwMode="auto">
              <a:xfrm>
                <a:off x="5381" y="3158"/>
                <a:ext cx="311" cy="234"/>
              </a:xfrm>
              <a:prstGeom prst="flowChartMultidocument">
                <a:avLst/>
              </a:prstGeom>
              <a:solidFill>
                <a:srgbClr val="FFFFFF"/>
              </a:solidFill>
              <a:ln w="9525">
                <a:solidFill>
                  <a:srgbClr val="000000"/>
                </a:solidFill>
                <a:miter lim="800000"/>
                <a:headEnd/>
                <a:tailEnd/>
              </a:ln>
            </p:spPr>
            <p:txBody>
              <a:bodyPr lIns="0" tIns="0" rIns="0" bIns="0" anchor="ctr" anchorCtr="1"/>
              <a:lstStyle/>
              <a:p>
                <a:pPr>
                  <a:lnSpc>
                    <a:spcPct val="100000"/>
                  </a:lnSpc>
                  <a:spcBef>
                    <a:spcPct val="0"/>
                  </a:spcBef>
                </a:pPr>
                <a:r>
                  <a:rPr kumimoji="0" lang="zh-CN" altLang="en-US" sz="1400"/>
                  <a:t>客户</a:t>
                </a:r>
                <a:endParaRPr kumimoji="0" lang="zh-CN" altLang="en-US" sz="2400">
                  <a:latin typeface="Arial" charset="0"/>
                </a:endParaRPr>
              </a:p>
            </p:txBody>
          </p:sp>
          <p:sp>
            <p:nvSpPr>
              <p:cNvPr id="43040" name="Line 25"/>
              <p:cNvSpPr>
                <a:spLocks noChangeShapeType="1"/>
              </p:cNvSpPr>
              <p:nvPr/>
            </p:nvSpPr>
            <p:spPr bwMode="auto">
              <a:xfrm>
                <a:off x="3424" y="3249"/>
                <a:ext cx="182"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43041" name="Line 26"/>
              <p:cNvSpPr>
                <a:spLocks noChangeShapeType="1"/>
              </p:cNvSpPr>
              <p:nvPr/>
            </p:nvSpPr>
            <p:spPr bwMode="auto">
              <a:xfrm>
                <a:off x="5284" y="3294"/>
                <a:ext cx="67"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43042" name="Line 27"/>
              <p:cNvSpPr>
                <a:spLocks noChangeShapeType="1"/>
              </p:cNvSpPr>
              <p:nvPr/>
            </p:nvSpPr>
            <p:spPr bwMode="auto">
              <a:xfrm>
                <a:off x="4445" y="3440"/>
                <a:ext cx="0" cy="234"/>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43" name="Line 28"/>
              <p:cNvSpPr>
                <a:spLocks noChangeShapeType="1"/>
              </p:cNvSpPr>
              <p:nvPr/>
            </p:nvSpPr>
            <p:spPr bwMode="auto">
              <a:xfrm>
                <a:off x="4445" y="2913"/>
                <a:ext cx="0" cy="23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44" name="Line 29"/>
              <p:cNvSpPr>
                <a:spLocks noChangeShapeType="1"/>
              </p:cNvSpPr>
              <p:nvPr/>
            </p:nvSpPr>
            <p:spPr bwMode="auto">
              <a:xfrm flipV="1">
                <a:off x="3787" y="2886"/>
                <a:ext cx="318" cy="24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45" name="Line 30"/>
              <p:cNvSpPr>
                <a:spLocks noChangeShapeType="1"/>
              </p:cNvSpPr>
              <p:nvPr/>
            </p:nvSpPr>
            <p:spPr bwMode="auto">
              <a:xfrm>
                <a:off x="3787" y="3430"/>
                <a:ext cx="318" cy="272"/>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46" name="Line 31"/>
              <p:cNvSpPr>
                <a:spLocks noChangeShapeType="1"/>
              </p:cNvSpPr>
              <p:nvPr/>
            </p:nvSpPr>
            <p:spPr bwMode="auto">
              <a:xfrm>
                <a:off x="4713" y="3288"/>
                <a:ext cx="134"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grpSp>
      <p:grpSp>
        <p:nvGrpSpPr>
          <p:cNvPr id="2247712" name="Group 32"/>
          <p:cNvGrpSpPr>
            <a:grpSpLocks/>
          </p:cNvGrpSpPr>
          <p:nvPr/>
        </p:nvGrpSpPr>
        <p:grpSpPr bwMode="auto">
          <a:xfrm>
            <a:off x="4975225" y="5139184"/>
            <a:ext cx="1595438" cy="952500"/>
            <a:chOff x="1071" y="2551"/>
            <a:chExt cx="1555" cy="769"/>
          </a:xfrm>
        </p:grpSpPr>
        <p:sp>
          <p:nvSpPr>
            <p:cNvPr id="43029" name="Oval 33"/>
            <p:cNvSpPr>
              <a:spLocks noChangeArrowheads="1"/>
            </p:cNvSpPr>
            <p:nvPr/>
          </p:nvSpPr>
          <p:spPr bwMode="auto">
            <a:xfrm>
              <a:off x="1279" y="2782"/>
              <a:ext cx="932" cy="384"/>
            </a:xfrm>
            <a:prstGeom prst="ellipse">
              <a:avLst/>
            </a:prstGeom>
            <a:solidFill>
              <a:srgbClr val="FFFFFF"/>
            </a:solidFill>
            <a:ln w="9525">
              <a:solidFill>
                <a:srgbClr val="000000"/>
              </a:solidFill>
              <a:round/>
              <a:headEnd/>
              <a:tailEnd/>
            </a:ln>
          </p:spPr>
          <p:txBody>
            <a:bodyPr lIns="0" tIns="0" rIns="0" bIns="0" anchor="ctr" anchorCtr="1"/>
            <a:lstStyle/>
            <a:p>
              <a:pPr>
                <a:lnSpc>
                  <a:spcPct val="100000"/>
                </a:lnSpc>
                <a:spcBef>
                  <a:spcPct val="0"/>
                </a:spcBef>
              </a:pPr>
              <a:r>
                <a:rPr kumimoji="0" lang="zh-CN" altLang="en-US"/>
                <a:t>供应</a:t>
              </a:r>
              <a:endParaRPr kumimoji="0" lang="en-US" altLang="zh-CN"/>
            </a:p>
            <a:p>
              <a:pPr>
                <a:lnSpc>
                  <a:spcPct val="100000"/>
                </a:lnSpc>
                <a:spcBef>
                  <a:spcPct val="0"/>
                </a:spcBef>
              </a:pPr>
              <a:r>
                <a:rPr kumimoji="0" lang="zh-CN" altLang="en-US"/>
                <a:t>管理</a:t>
              </a:r>
              <a:endParaRPr kumimoji="0" lang="zh-CN" altLang="en-US" sz="2400">
                <a:latin typeface="Arial" charset="0"/>
              </a:endParaRPr>
            </a:p>
          </p:txBody>
        </p:sp>
        <p:sp>
          <p:nvSpPr>
            <p:cNvPr id="43030" name="Line 34"/>
            <p:cNvSpPr>
              <a:spLocks noChangeShapeType="1"/>
            </p:cNvSpPr>
            <p:nvPr/>
          </p:nvSpPr>
          <p:spPr bwMode="auto">
            <a:xfrm>
              <a:off x="1071" y="3320"/>
              <a:ext cx="1555"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43031" name="Line 35"/>
            <p:cNvSpPr>
              <a:spLocks noChangeShapeType="1"/>
            </p:cNvSpPr>
            <p:nvPr/>
          </p:nvSpPr>
          <p:spPr bwMode="auto">
            <a:xfrm flipV="1">
              <a:off x="1071" y="2551"/>
              <a:ext cx="0" cy="769"/>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2247716" name="Group 36"/>
          <p:cNvGrpSpPr>
            <a:grpSpLocks/>
          </p:cNvGrpSpPr>
          <p:nvPr/>
        </p:nvGrpSpPr>
        <p:grpSpPr bwMode="auto">
          <a:xfrm>
            <a:off x="4975225" y="4010472"/>
            <a:ext cx="1595438" cy="857250"/>
            <a:chOff x="1071" y="1550"/>
            <a:chExt cx="1555" cy="693"/>
          </a:xfrm>
        </p:grpSpPr>
        <p:sp>
          <p:nvSpPr>
            <p:cNvPr id="43026" name="Oval 37"/>
            <p:cNvSpPr>
              <a:spLocks noChangeArrowheads="1"/>
            </p:cNvSpPr>
            <p:nvPr/>
          </p:nvSpPr>
          <p:spPr bwMode="auto">
            <a:xfrm>
              <a:off x="1279" y="1704"/>
              <a:ext cx="932" cy="385"/>
            </a:xfrm>
            <a:prstGeom prst="ellipse">
              <a:avLst/>
            </a:prstGeom>
            <a:solidFill>
              <a:srgbClr val="FFFFFF"/>
            </a:solidFill>
            <a:ln w="9525">
              <a:solidFill>
                <a:srgbClr val="000000"/>
              </a:solidFill>
              <a:round/>
              <a:headEnd/>
              <a:tailEnd/>
            </a:ln>
          </p:spPr>
          <p:txBody>
            <a:bodyPr lIns="0" tIns="0" rIns="0" bIns="0" anchor="ctr" anchorCtr="1"/>
            <a:lstStyle/>
            <a:p>
              <a:pPr>
                <a:lnSpc>
                  <a:spcPct val="100000"/>
                </a:lnSpc>
                <a:spcBef>
                  <a:spcPct val="0"/>
                </a:spcBef>
              </a:pPr>
              <a:r>
                <a:rPr kumimoji="0" lang="zh-CN" altLang="en-US"/>
                <a:t>合作设计产品模式</a:t>
              </a:r>
              <a:endParaRPr kumimoji="0" lang="zh-CN" altLang="en-US" sz="2400">
                <a:latin typeface="Arial" charset="0"/>
              </a:endParaRPr>
            </a:p>
          </p:txBody>
        </p:sp>
        <p:sp>
          <p:nvSpPr>
            <p:cNvPr id="43027" name="Line 38"/>
            <p:cNvSpPr>
              <a:spLocks noChangeShapeType="1"/>
            </p:cNvSpPr>
            <p:nvPr/>
          </p:nvSpPr>
          <p:spPr bwMode="auto">
            <a:xfrm>
              <a:off x="1071" y="1550"/>
              <a:ext cx="0" cy="693"/>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28" name="Line 39"/>
            <p:cNvSpPr>
              <a:spLocks noChangeShapeType="1"/>
            </p:cNvSpPr>
            <p:nvPr/>
          </p:nvSpPr>
          <p:spPr bwMode="auto">
            <a:xfrm>
              <a:off x="1071" y="1550"/>
              <a:ext cx="1555"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grpSp>
        <p:nvGrpSpPr>
          <p:cNvPr id="2247720" name="Group 40"/>
          <p:cNvGrpSpPr>
            <a:grpSpLocks/>
          </p:cNvGrpSpPr>
          <p:nvPr/>
        </p:nvGrpSpPr>
        <p:grpSpPr bwMode="auto">
          <a:xfrm>
            <a:off x="7867650" y="3932684"/>
            <a:ext cx="1025525" cy="857250"/>
            <a:chOff x="3869" y="1550"/>
            <a:chExt cx="1244" cy="693"/>
          </a:xfrm>
        </p:grpSpPr>
        <p:sp>
          <p:nvSpPr>
            <p:cNvPr id="43023" name="Oval 41"/>
            <p:cNvSpPr>
              <a:spLocks noChangeArrowheads="1"/>
            </p:cNvSpPr>
            <p:nvPr/>
          </p:nvSpPr>
          <p:spPr bwMode="auto">
            <a:xfrm>
              <a:off x="3973" y="1704"/>
              <a:ext cx="933" cy="385"/>
            </a:xfrm>
            <a:prstGeom prst="ellipse">
              <a:avLst/>
            </a:prstGeom>
            <a:solidFill>
              <a:srgbClr val="FFFFFF"/>
            </a:solidFill>
            <a:ln w="9525">
              <a:solidFill>
                <a:srgbClr val="000000"/>
              </a:solidFill>
              <a:round/>
              <a:headEnd/>
              <a:tailEnd/>
            </a:ln>
          </p:spPr>
          <p:txBody>
            <a:bodyPr lIns="0" tIns="0" rIns="0" bIns="0" anchor="ctr" anchorCtr="1"/>
            <a:lstStyle/>
            <a:p>
              <a:pPr>
                <a:lnSpc>
                  <a:spcPct val="100000"/>
                </a:lnSpc>
                <a:spcBef>
                  <a:spcPct val="0"/>
                </a:spcBef>
              </a:pPr>
              <a:r>
                <a:rPr kumimoji="0" lang="zh-CN" altLang="en-US"/>
                <a:t>客户驱动设计</a:t>
              </a:r>
              <a:endParaRPr kumimoji="0" lang="zh-CN" altLang="en-US" sz="2400">
                <a:latin typeface="Arial" charset="0"/>
              </a:endParaRPr>
            </a:p>
          </p:txBody>
        </p:sp>
        <p:sp>
          <p:nvSpPr>
            <p:cNvPr id="43024" name="Line 42"/>
            <p:cNvSpPr>
              <a:spLocks noChangeShapeType="1"/>
            </p:cNvSpPr>
            <p:nvPr/>
          </p:nvSpPr>
          <p:spPr bwMode="auto">
            <a:xfrm>
              <a:off x="5113" y="1550"/>
              <a:ext cx="0" cy="693"/>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25" name="Line 43"/>
            <p:cNvSpPr>
              <a:spLocks noChangeShapeType="1"/>
            </p:cNvSpPr>
            <p:nvPr/>
          </p:nvSpPr>
          <p:spPr bwMode="auto">
            <a:xfrm flipH="1">
              <a:off x="3869" y="1550"/>
              <a:ext cx="1244"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grpSp>
        <p:nvGrpSpPr>
          <p:cNvPr id="2247724" name="Group 44"/>
          <p:cNvGrpSpPr>
            <a:grpSpLocks/>
          </p:cNvGrpSpPr>
          <p:nvPr/>
        </p:nvGrpSpPr>
        <p:grpSpPr bwMode="auto">
          <a:xfrm>
            <a:off x="7812088" y="5229672"/>
            <a:ext cx="1081087" cy="952500"/>
            <a:chOff x="3869" y="2551"/>
            <a:chExt cx="1244" cy="769"/>
          </a:xfrm>
        </p:grpSpPr>
        <p:sp>
          <p:nvSpPr>
            <p:cNvPr id="43020" name="Oval 45"/>
            <p:cNvSpPr>
              <a:spLocks noChangeArrowheads="1"/>
            </p:cNvSpPr>
            <p:nvPr/>
          </p:nvSpPr>
          <p:spPr bwMode="auto">
            <a:xfrm>
              <a:off x="3973" y="2782"/>
              <a:ext cx="933" cy="384"/>
            </a:xfrm>
            <a:prstGeom prst="ellipse">
              <a:avLst/>
            </a:prstGeom>
            <a:solidFill>
              <a:srgbClr val="FFFFFF"/>
            </a:solidFill>
            <a:ln w="9525">
              <a:solidFill>
                <a:srgbClr val="000000"/>
              </a:solidFill>
              <a:round/>
              <a:headEnd/>
              <a:tailEnd/>
            </a:ln>
          </p:spPr>
          <p:txBody>
            <a:bodyPr lIns="0" tIns="0" rIns="0" bIns="0" anchor="ctr" anchorCtr="1"/>
            <a:lstStyle/>
            <a:p>
              <a:pPr>
                <a:lnSpc>
                  <a:spcPct val="100000"/>
                </a:lnSpc>
                <a:spcBef>
                  <a:spcPct val="0"/>
                </a:spcBef>
              </a:pPr>
              <a:r>
                <a:rPr kumimoji="0" lang="zh-CN" altLang="en-US"/>
                <a:t>客户订单执行与控制</a:t>
              </a:r>
              <a:endParaRPr kumimoji="0" lang="zh-CN" altLang="en-US">
                <a:latin typeface="Arial" charset="0"/>
              </a:endParaRPr>
            </a:p>
          </p:txBody>
        </p:sp>
        <p:sp>
          <p:nvSpPr>
            <p:cNvPr id="43021" name="Line 46"/>
            <p:cNvSpPr>
              <a:spLocks noChangeShapeType="1"/>
            </p:cNvSpPr>
            <p:nvPr/>
          </p:nvSpPr>
          <p:spPr bwMode="auto">
            <a:xfrm flipH="1">
              <a:off x="3869" y="3320"/>
              <a:ext cx="1244"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3022" name="Line 47"/>
            <p:cNvSpPr>
              <a:spLocks noChangeShapeType="1"/>
            </p:cNvSpPr>
            <p:nvPr/>
          </p:nvSpPr>
          <p:spPr bwMode="auto">
            <a:xfrm flipV="1">
              <a:off x="5113" y="2551"/>
              <a:ext cx="0" cy="769"/>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sp>
        <p:nvSpPr>
          <p:cNvPr id="2247728" name="AutoShape 48"/>
          <p:cNvSpPr>
            <a:spLocks/>
          </p:cNvSpPr>
          <p:nvPr/>
        </p:nvSpPr>
        <p:spPr bwMode="auto">
          <a:xfrm>
            <a:off x="6373813" y="2276872"/>
            <a:ext cx="2806700" cy="857250"/>
          </a:xfrm>
          <a:prstGeom prst="borderCallout1">
            <a:avLst>
              <a:gd name="adj1" fmla="val 13333"/>
              <a:gd name="adj2" fmla="val -2648"/>
              <a:gd name="adj3" fmla="val 157963"/>
              <a:gd name="adj4" fmla="val -3861"/>
            </a:avLst>
          </a:prstGeom>
          <a:solidFill>
            <a:srgbClr val="39E8E8"/>
          </a:solidFill>
          <a:ln w="15875">
            <a:solidFill>
              <a:srgbClr val="008080"/>
            </a:solidFill>
            <a:miter lim="800000"/>
            <a:headEnd type="stealth" w="med" len="med"/>
            <a:tailEnd/>
          </a:ln>
          <a:effectLst/>
        </p:spPr>
        <p:txBody>
          <a:bodyPr lIns="18000" rIns="18000" anchor="ctr"/>
          <a:lstStyle/>
          <a:p>
            <a:pPr algn="l">
              <a:defRPr/>
            </a:pPr>
            <a:r>
              <a:rPr lang="zh-CN" altLang="en-US" b="1" dirty="0"/>
              <a:t>基本思想：</a:t>
            </a:r>
            <a:endParaRPr lang="en-US" altLang="zh-CN" b="1" dirty="0"/>
          </a:p>
          <a:p>
            <a:pPr algn="l">
              <a:buClr>
                <a:srgbClr val="FF0000"/>
              </a:buClr>
              <a:defRPr/>
            </a:pPr>
            <a:r>
              <a:rPr lang="en-US" altLang="zh-CN" b="1" dirty="0">
                <a:solidFill>
                  <a:srgbClr val="FF0000"/>
                </a:solidFill>
                <a:latin typeface="宋体" charset="0"/>
              </a:rPr>
              <a:t>• </a:t>
            </a:r>
            <a:r>
              <a:rPr lang="zh-CN" altLang="en-US" b="1" dirty="0">
                <a:solidFill>
                  <a:srgbClr val="000066"/>
                </a:solidFill>
              </a:rPr>
              <a:t>横向思维</a:t>
            </a:r>
            <a:r>
              <a:rPr lang="en-US" altLang="zh-CN" b="1" dirty="0">
                <a:solidFill>
                  <a:srgbClr val="FF0000"/>
                </a:solidFill>
              </a:rPr>
              <a:t>↔</a:t>
            </a:r>
            <a:r>
              <a:rPr lang="zh-CN" altLang="en-US" b="1" dirty="0">
                <a:solidFill>
                  <a:srgbClr val="000066"/>
                </a:solidFill>
              </a:rPr>
              <a:t>战略联盟</a:t>
            </a:r>
            <a:r>
              <a:rPr lang="en-US" altLang="zh-CN" b="1" dirty="0">
                <a:solidFill>
                  <a:srgbClr val="000066"/>
                </a:solidFill>
              </a:rPr>
              <a:t> </a:t>
            </a:r>
            <a:r>
              <a:rPr lang="en-US" altLang="zh-CN" b="1" dirty="0">
                <a:solidFill>
                  <a:srgbClr val="FF0000"/>
                </a:solidFill>
              </a:rPr>
              <a:t>↔</a:t>
            </a:r>
            <a:r>
              <a:rPr lang="zh-CN" altLang="en-US" b="1" dirty="0">
                <a:solidFill>
                  <a:srgbClr val="000066"/>
                </a:solidFill>
              </a:rPr>
              <a:t>资源扩展共享</a:t>
            </a:r>
            <a:endParaRPr lang="en-US" altLang="zh-CN" b="1" dirty="0">
              <a:solidFill>
                <a:srgbClr val="000066"/>
              </a:solidFill>
            </a:endParaRPr>
          </a:p>
          <a:p>
            <a:pPr algn="l">
              <a:buClr>
                <a:srgbClr val="FF0000"/>
              </a:buClr>
              <a:defRPr/>
            </a:pPr>
            <a:r>
              <a:rPr lang="en-US" altLang="zh-CN" b="1" dirty="0">
                <a:solidFill>
                  <a:srgbClr val="FF0000"/>
                </a:solidFill>
                <a:latin typeface="宋体" charset="0"/>
              </a:rPr>
              <a:t>• </a:t>
            </a:r>
            <a:r>
              <a:rPr lang="zh-CN" altLang="en-US" b="1" dirty="0">
                <a:solidFill>
                  <a:srgbClr val="000066"/>
                </a:solidFill>
              </a:rPr>
              <a:t>核心能力</a:t>
            </a:r>
            <a:r>
              <a:rPr lang="en-US" altLang="zh-CN" b="1" dirty="0">
                <a:solidFill>
                  <a:srgbClr val="FF0000"/>
                </a:solidFill>
              </a:rPr>
              <a:t>↔</a:t>
            </a:r>
            <a:r>
              <a:rPr lang="zh-CN" altLang="en-US" b="1" dirty="0">
                <a:solidFill>
                  <a:srgbClr val="000066"/>
                </a:solidFill>
              </a:rPr>
              <a:t>竞争性合作</a:t>
            </a:r>
            <a:endParaRPr lang="en-US" altLang="zh-CN" b="1" dirty="0">
              <a:solidFill>
                <a:srgbClr val="000066"/>
              </a:solidFill>
            </a:endParaRPr>
          </a:p>
          <a:p>
            <a:pPr algn="l">
              <a:buClr>
                <a:srgbClr val="FF0000"/>
              </a:buClr>
              <a:defRPr/>
            </a:pPr>
            <a:r>
              <a:rPr lang="en-US" altLang="zh-CN" b="1" dirty="0">
                <a:solidFill>
                  <a:srgbClr val="FF0000"/>
                </a:solidFill>
                <a:latin typeface="宋体" charset="0"/>
              </a:rPr>
              <a:t>• </a:t>
            </a:r>
            <a:r>
              <a:rPr lang="zh-CN" altLang="en-US" b="1" dirty="0">
                <a:solidFill>
                  <a:srgbClr val="000066"/>
                </a:solidFill>
              </a:rPr>
              <a:t>用户驱动</a:t>
            </a:r>
            <a:r>
              <a:rPr lang="en-US" altLang="zh-CN" b="1" dirty="0">
                <a:solidFill>
                  <a:srgbClr val="FF0000"/>
                </a:solidFill>
              </a:rPr>
              <a:t>↔</a:t>
            </a:r>
            <a:r>
              <a:rPr lang="zh-CN" altLang="en-US" b="1" dirty="0">
                <a:solidFill>
                  <a:srgbClr val="000066"/>
                </a:solidFill>
              </a:rPr>
              <a:t>同步化运作</a:t>
            </a:r>
            <a:r>
              <a:rPr lang="en-US" altLang="zh-CN" b="1" dirty="0">
                <a:solidFill>
                  <a:srgbClr val="FF0000"/>
                </a:solidFill>
              </a:rPr>
              <a:t>↔</a:t>
            </a:r>
            <a:r>
              <a:rPr lang="zh-CN" altLang="en-US" b="1" dirty="0">
                <a:solidFill>
                  <a:srgbClr val="000066"/>
                </a:solidFill>
              </a:rPr>
              <a:t>群体与工作流</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47687">
                                            <p:txEl>
                                              <p:pRg st="0" end="0"/>
                                            </p:txEl>
                                          </p:spTgt>
                                        </p:tgtEl>
                                        <p:attrNameLst>
                                          <p:attrName>style.visibility</p:attrName>
                                        </p:attrNameLst>
                                      </p:cBhvr>
                                      <p:to>
                                        <p:strVal val="visible"/>
                                      </p:to>
                                    </p:set>
                                    <p:anim calcmode="lin" valueType="num">
                                      <p:cBhvr additive="base">
                                        <p:cTn id="7" dur="500" fill="hold"/>
                                        <p:tgtEl>
                                          <p:spTgt spid="22476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47687">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247687">
                                            <p:txEl>
                                              <p:pRg st="1" end="1"/>
                                            </p:txEl>
                                          </p:spTgt>
                                        </p:tgtEl>
                                        <p:attrNameLst>
                                          <p:attrName>style.visibility</p:attrName>
                                        </p:attrNameLst>
                                      </p:cBhvr>
                                      <p:to>
                                        <p:strVal val="visible"/>
                                      </p:to>
                                    </p:set>
                                    <p:anim calcmode="lin" valueType="num">
                                      <p:cBhvr additive="base">
                                        <p:cTn id="12" dur="500" fill="hold"/>
                                        <p:tgtEl>
                                          <p:spTgt spid="2247687">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247687">
                                            <p:txEl>
                                              <p:pRg st="1" end="1"/>
                                            </p:txEl>
                                          </p:spTgt>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2247687">
                                            <p:txEl>
                                              <p:pRg st="2" end="2"/>
                                            </p:txEl>
                                          </p:spTgt>
                                        </p:tgtEl>
                                        <p:attrNameLst>
                                          <p:attrName>style.visibility</p:attrName>
                                        </p:attrNameLst>
                                      </p:cBhvr>
                                      <p:to>
                                        <p:strVal val="visible"/>
                                      </p:to>
                                    </p:set>
                                    <p:anim calcmode="lin" valueType="num">
                                      <p:cBhvr additive="base">
                                        <p:cTn id="16" dur="500" fill="hold"/>
                                        <p:tgtEl>
                                          <p:spTgt spid="2247687">
                                            <p:txEl>
                                              <p:pRg st="2" end="2"/>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247687">
                                            <p:txEl>
                                              <p:pRg st="2" end="2"/>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47687">
                                            <p:txEl>
                                              <p:pRg st="3" end="3"/>
                                            </p:txEl>
                                          </p:spTgt>
                                        </p:tgtEl>
                                        <p:attrNameLst>
                                          <p:attrName>style.visibility</p:attrName>
                                        </p:attrNameLst>
                                      </p:cBhvr>
                                      <p:to>
                                        <p:strVal val="visible"/>
                                      </p:to>
                                    </p:set>
                                    <p:anim calcmode="lin" valueType="num">
                                      <p:cBhvr additive="base">
                                        <p:cTn id="20" dur="500" fill="hold"/>
                                        <p:tgtEl>
                                          <p:spTgt spid="2247687">
                                            <p:txEl>
                                              <p:pRg st="3" end="3"/>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2247687">
                                            <p:txEl>
                                              <p:pRg st="3" end="3"/>
                                            </p:txEl>
                                          </p:spTgt>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2247687">
                                            <p:txEl>
                                              <p:pRg st="4" end="4"/>
                                            </p:txEl>
                                          </p:spTgt>
                                        </p:tgtEl>
                                        <p:attrNameLst>
                                          <p:attrName>style.visibility</p:attrName>
                                        </p:attrNameLst>
                                      </p:cBhvr>
                                      <p:to>
                                        <p:strVal val="visible"/>
                                      </p:to>
                                    </p:set>
                                    <p:anim calcmode="lin" valueType="num">
                                      <p:cBhvr additive="base">
                                        <p:cTn id="24" dur="500" fill="hold"/>
                                        <p:tgtEl>
                                          <p:spTgt spid="2247687">
                                            <p:txEl>
                                              <p:pRg st="4" end="4"/>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247687">
                                            <p:txEl>
                                              <p:pRg st="4" end="4"/>
                                            </p:txEl>
                                          </p:spTgt>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2247687">
                                            <p:txEl>
                                              <p:pRg st="5" end="5"/>
                                            </p:txEl>
                                          </p:spTgt>
                                        </p:tgtEl>
                                        <p:attrNameLst>
                                          <p:attrName>style.visibility</p:attrName>
                                        </p:attrNameLst>
                                      </p:cBhvr>
                                      <p:to>
                                        <p:strVal val="visible"/>
                                      </p:to>
                                    </p:set>
                                    <p:anim calcmode="lin" valueType="num">
                                      <p:cBhvr additive="base">
                                        <p:cTn id="28" dur="500" fill="hold"/>
                                        <p:tgtEl>
                                          <p:spTgt spid="2247687">
                                            <p:txEl>
                                              <p:pRg st="5" end="5"/>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2247687">
                                            <p:txEl>
                                              <p:pRg st="5" end="5"/>
                                            </p:txEl>
                                          </p:spTgt>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2247687">
                                            <p:txEl>
                                              <p:pRg st="6" end="6"/>
                                            </p:txEl>
                                          </p:spTgt>
                                        </p:tgtEl>
                                        <p:attrNameLst>
                                          <p:attrName>style.visibility</p:attrName>
                                        </p:attrNameLst>
                                      </p:cBhvr>
                                      <p:to>
                                        <p:strVal val="visible"/>
                                      </p:to>
                                    </p:set>
                                    <p:anim calcmode="lin" valueType="num">
                                      <p:cBhvr additive="base">
                                        <p:cTn id="32" dur="500" fill="hold"/>
                                        <p:tgtEl>
                                          <p:spTgt spid="2247687">
                                            <p:txEl>
                                              <p:pRg st="6" end="6"/>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247687">
                                            <p:txEl>
                                              <p:pRg st="6" end="6"/>
                                            </p:txEl>
                                          </p:spTgt>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247687">
                                            <p:txEl>
                                              <p:pRg st="7" end="7"/>
                                            </p:txEl>
                                          </p:spTgt>
                                        </p:tgtEl>
                                        <p:attrNameLst>
                                          <p:attrName>style.visibility</p:attrName>
                                        </p:attrNameLst>
                                      </p:cBhvr>
                                      <p:to>
                                        <p:strVal val="visible"/>
                                      </p:to>
                                    </p:set>
                                    <p:anim calcmode="lin" valueType="num">
                                      <p:cBhvr additive="base">
                                        <p:cTn id="36" dur="500" fill="hold"/>
                                        <p:tgtEl>
                                          <p:spTgt spid="2247687">
                                            <p:txEl>
                                              <p:pRg st="7" end="7"/>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24768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247687">
                                            <p:txEl>
                                              <p:pRg st="8" end="8"/>
                                            </p:txEl>
                                          </p:spTgt>
                                        </p:tgtEl>
                                        <p:attrNameLst>
                                          <p:attrName>style.visibility</p:attrName>
                                        </p:attrNameLst>
                                      </p:cBhvr>
                                      <p:to>
                                        <p:strVal val="visible"/>
                                      </p:to>
                                    </p:set>
                                    <p:anim calcmode="lin" valueType="num">
                                      <p:cBhvr additive="base">
                                        <p:cTn id="42" dur="500" fill="hold"/>
                                        <p:tgtEl>
                                          <p:spTgt spid="2247687">
                                            <p:txEl>
                                              <p:pRg st="8" end="8"/>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2247687">
                                            <p:txEl>
                                              <p:pRg st="8" end="8"/>
                                            </p:txEl>
                                          </p:spTgt>
                                        </p:tgtEl>
                                        <p:attrNameLst>
                                          <p:attrName>ppt_y</p:attrName>
                                        </p:attrNameLst>
                                      </p:cBhvr>
                                      <p:tavLst>
                                        <p:tav tm="0">
                                          <p:val>
                                            <p:strVal val="1+#ppt_h/2"/>
                                          </p:val>
                                        </p:tav>
                                        <p:tav tm="100000">
                                          <p:val>
                                            <p:strVal val="#ppt_y"/>
                                          </p:val>
                                        </p:tav>
                                      </p:tavLst>
                                    </p:anim>
                                  </p:childTnLst>
                                </p:cTn>
                              </p:par>
                            </p:childTnLst>
                          </p:cTn>
                        </p:par>
                        <p:par>
                          <p:cTn id="44" fill="hold" nodeType="afterGroup">
                            <p:stCondLst>
                              <p:cond delay="500"/>
                            </p:stCondLst>
                            <p:childTnLst>
                              <p:par>
                                <p:cTn id="45" presetID="2" presetClass="entr" presetSubtype="4" fill="hold" grpId="0" nodeType="afterEffect">
                                  <p:stCondLst>
                                    <p:cond delay="0"/>
                                  </p:stCondLst>
                                  <p:childTnLst>
                                    <p:set>
                                      <p:cBhvr>
                                        <p:cTn id="46" dur="1" fill="hold">
                                          <p:stCondLst>
                                            <p:cond delay="0"/>
                                          </p:stCondLst>
                                        </p:cTn>
                                        <p:tgtEl>
                                          <p:spTgt spid="2247687">
                                            <p:txEl>
                                              <p:pRg st="9" end="9"/>
                                            </p:txEl>
                                          </p:spTgt>
                                        </p:tgtEl>
                                        <p:attrNameLst>
                                          <p:attrName>style.visibility</p:attrName>
                                        </p:attrNameLst>
                                      </p:cBhvr>
                                      <p:to>
                                        <p:strVal val="visible"/>
                                      </p:to>
                                    </p:set>
                                    <p:anim calcmode="lin" valueType="num">
                                      <p:cBhvr additive="base">
                                        <p:cTn id="47" dur="500" fill="hold"/>
                                        <p:tgtEl>
                                          <p:spTgt spid="2247687">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247687">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47687">
                                            <p:txEl>
                                              <p:pRg st="10" end="10"/>
                                            </p:txEl>
                                          </p:spTgt>
                                        </p:tgtEl>
                                        <p:attrNameLst>
                                          <p:attrName>style.visibility</p:attrName>
                                        </p:attrNameLst>
                                      </p:cBhvr>
                                      <p:to>
                                        <p:strVal val="visible"/>
                                      </p:to>
                                    </p:set>
                                    <p:anim calcmode="lin" valueType="num">
                                      <p:cBhvr additive="base">
                                        <p:cTn id="51" dur="500" fill="hold"/>
                                        <p:tgtEl>
                                          <p:spTgt spid="2247687">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247687">
                                            <p:txEl>
                                              <p:pRg st="10" end="1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247687">
                                            <p:txEl>
                                              <p:pRg st="11" end="11"/>
                                            </p:txEl>
                                          </p:spTgt>
                                        </p:tgtEl>
                                        <p:attrNameLst>
                                          <p:attrName>style.visibility</p:attrName>
                                        </p:attrNameLst>
                                      </p:cBhvr>
                                      <p:to>
                                        <p:strVal val="visible"/>
                                      </p:to>
                                    </p:set>
                                    <p:anim calcmode="lin" valueType="num">
                                      <p:cBhvr additive="base">
                                        <p:cTn id="55" dur="500" fill="hold"/>
                                        <p:tgtEl>
                                          <p:spTgt spid="2247687">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247687">
                                            <p:txEl>
                                              <p:pRg st="11" end="11"/>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247687">
                                            <p:txEl>
                                              <p:pRg st="12" end="12"/>
                                            </p:txEl>
                                          </p:spTgt>
                                        </p:tgtEl>
                                        <p:attrNameLst>
                                          <p:attrName>style.visibility</p:attrName>
                                        </p:attrNameLst>
                                      </p:cBhvr>
                                      <p:to>
                                        <p:strVal val="visible"/>
                                      </p:to>
                                    </p:set>
                                    <p:anim calcmode="lin" valueType="num">
                                      <p:cBhvr additive="base">
                                        <p:cTn id="59" dur="500" fill="hold"/>
                                        <p:tgtEl>
                                          <p:spTgt spid="2247687">
                                            <p:txEl>
                                              <p:pRg st="12" end="12"/>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247687">
                                            <p:txEl>
                                              <p:pRg st="12" end="12"/>
                                            </p:txEl>
                                          </p:spTgt>
                                        </p:tgtEl>
                                        <p:attrNameLst>
                                          <p:attrName>ppt_y</p:attrName>
                                        </p:attrNameLst>
                                      </p:cBhvr>
                                      <p:tavLst>
                                        <p:tav tm="0">
                                          <p:val>
                                            <p:strVal val="1+#ppt_h/2"/>
                                          </p:val>
                                        </p:tav>
                                        <p:tav tm="100000">
                                          <p:val>
                                            <p:strVal val="#ppt_y"/>
                                          </p:val>
                                        </p:tav>
                                      </p:tavLst>
                                    </p:anim>
                                  </p:childTnLst>
                                </p:cTn>
                              </p:par>
                            </p:childTnLst>
                          </p:cTn>
                        </p:par>
                        <p:par>
                          <p:cTn id="61" fill="hold" nodeType="afterGroup">
                            <p:stCondLst>
                              <p:cond delay="1000"/>
                            </p:stCondLst>
                            <p:childTnLst>
                              <p:par>
                                <p:cTn id="62" presetID="2" presetClass="entr" presetSubtype="4" fill="hold" grpId="0" nodeType="afterEffect">
                                  <p:stCondLst>
                                    <p:cond delay="0"/>
                                  </p:stCondLst>
                                  <p:childTnLst>
                                    <p:set>
                                      <p:cBhvr>
                                        <p:cTn id="63" dur="1" fill="hold">
                                          <p:stCondLst>
                                            <p:cond delay="0"/>
                                          </p:stCondLst>
                                        </p:cTn>
                                        <p:tgtEl>
                                          <p:spTgt spid="2247688"/>
                                        </p:tgtEl>
                                        <p:attrNameLst>
                                          <p:attrName>style.visibility</p:attrName>
                                        </p:attrNameLst>
                                      </p:cBhvr>
                                      <p:to>
                                        <p:strVal val="visible"/>
                                      </p:to>
                                    </p:set>
                                    <p:anim calcmode="lin" valueType="num">
                                      <p:cBhvr additive="base">
                                        <p:cTn id="64" dur="500" fill="hold"/>
                                        <p:tgtEl>
                                          <p:spTgt spid="2247688"/>
                                        </p:tgtEl>
                                        <p:attrNameLst>
                                          <p:attrName>ppt_x</p:attrName>
                                        </p:attrNameLst>
                                      </p:cBhvr>
                                      <p:tavLst>
                                        <p:tav tm="0">
                                          <p:val>
                                            <p:strVal val="#ppt_x"/>
                                          </p:val>
                                        </p:tav>
                                        <p:tav tm="100000">
                                          <p:val>
                                            <p:strVal val="#ppt_x"/>
                                          </p:val>
                                        </p:tav>
                                      </p:tavLst>
                                    </p:anim>
                                    <p:anim calcmode="lin" valueType="num">
                                      <p:cBhvr additive="base">
                                        <p:cTn id="65" dur="500" fill="hold"/>
                                        <p:tgtEl>
                                          <p:spTgt spid="2247688"/>
                                        </p:tgtEl>
                                        <p:attrNameLst>
                                          <p:attrName>ppt_y</p:attrName>
                                        </p:attrNameLst>
                                      </p:cBhvr>
                                      <p:tavLst>
                                        <p:tav tm="0">
                                          <p:val>
                                            <p:strVal val="1+#ppt_h/2"/>
                                          </p:val>
                                        </p:tav>
                                        <p:tav tm="100000">
                                          <p:val>
                                            <p:strVal val="#ppt_y"/>
                                          </p:val>
                                        </p:tav>
                                      </p:tavLst>
                                    </p:anim>
                                  </p:childTnLst>
                                </p:cTn>
                              </p:par>
                            </p:childTnLst>
                          </p:cTn>
                        </p:par>
                        <p:par>
                          <p:cTn id="66" fill="hold" nodeType="afterGroup">
                            <p:stCondLst>
                              <p:cond delay="1500"/>
                            </p:stCondLst>
                            <p:childTnLst>
                              <p:par>
                                <p:cTn id="67" presetID="17" presetClass="entr" presetSubtype="10" fill="hold" nodeType="afterEffect">
                                  <p:stCondLst>
                                    <p:cond delay="0"/>
                                  </p:stCondLst>
                                  <p:childTnLst>
                                    <p:set>
                                      <p:cBhvr>
                                        <p:cTn id="68" dur="1" fill="hold">
                                          <p:stCondLst>
                                            <p:cond delay="0"/>
                                          </p:stCondLst>
                                        </p:cTn>
                                        <p:tgtEl>
                                          <p:spTgt spid="2247690"/>
                                        </p:tgtEl>
                                        <p:attrNameLst>
                                          <p:attrName>style.visibility</p:attrName>
                                        </p:attrNameLst>
                                      </p:cBhvr>
                                      <p:to>
                                        <p:strVal val="visible"/>
                                      </p:to>
                                    </p:set>
                                    <p:anim calcmode="lin" valueType="num">
                                      <p:cBhvr>
                                        <p:cTn id="69" dur="500" fill="hold"/>
                                        <p:tgtEl>
                                          <p:spTgt spid="2247690"/>
                                        </p:tgtEl>
                                        <p:attrNameLst>
                                          <p:attrName>ppt_w</p:attrName>
                                        </p:attrNameLst>
                                      </p:cBhvr>
                                      <p:tavLst>
                                        <p:tav tm="0">
                                          <p:val>
                                            <p:fltVal val="0"/>
                                          </p:val>
                                        </p:tav>
                                        <p:tav tm="100000">
                                          <p:val>
                                            <p:strVal val="#ppt_w"/>
                                          </p:val>
                                        </p:tav>
                                      </p:tavLst>
                                    </p:anim>
                                    <p:anim calcmode="lin" valueType="num">
                                      <p:cBhvr>
                                        <p:cTn id="70" dur="500" fill="hold"/>
                                        <p:tgtEl>
                                          <p:spTgt spid="2247690"/>
                                        </p:tgtEl>
                                        <p:attrNameLst>
                                          <p:attrName>ppt_h</p:attrName>
                                        </p:attrNameLst>
                                      </p:cBhvr>
                                      <p:tavLst>
                                        <p:tav tm="0">
                                          <p:val>
                                            <p:strVal val="#ppt_h"/>
                                          </p:val>
                                        </p:tav>
                                        <p:tav tm="100000">
                                          <p:val>
                                            <p:strVal val="#ppt_h"/>
                                          </p:val>
                                        </p:tav>
                                      </p:tavLst>
                                    </p:anim>
                                  </p:childTnLst>
                                </p:cTn>
                              </p:par>
                              <p:par>
                                <p:cTn id="71" presetID="17" presetClass="entr" presetSubtype="10" fill="hold" grpId="0" nodeType="withEffect">
                                  <p:stCondLst>
                                    <p:cond delay="0"/>
                                  </p:stCondLst>
                                  <p:childTnLst>
                                    <p:set>
                                      <p:cBhvr>
                                        <p:cTn id="72" dur="1" fill="hold">
                                          <p:stCondLst>
                                            <p:cond delay="0"/>
                                          </p:stCondLst>
                                        </p:cTn>
                                        <p:tgtEl>
                                          <p:spTgt spid="2247689"/>
                                        </p:tgtEl>
                                        <p:attrNameLst>
                                          <p:attrName>style.visibility</p:attrName>
                                        </p:attrNameLst>
                                      </p:cBhvr>
                                      <p:to>
                                        <p:strVal val="visible"/>
                                      </p:to>
                                    </p:set>
                                    <p:anim calcmode="lin" valueType="num">
                                      <p:cBhvr>
                                        <p:cTn id="73" dur="500" fill="hold"/>
                                        <p:tgtEl>
                                          <p:spTgt spid="2247689"/>
                                        </p:tgtEl>
                                        <p:attrNameLst>
                                          <p:attrName>ppt_w</p:attrName>
                                        </p:attrNameLst>
                                      </p:cBhvr>
                                      <p:tavLst>
                                        <p:tav tm="0">
                                          <p:val>
                                            <p:fltVal val="0"/>
                                          </p:val>
                                        </p:tav>
                                        <p:tav tm="100000">
                                          <p:val>
                                            <p:strVal val="#ppt_w"/>
                                          </p:val>
                                        </p:tav>
                                      </p:tavLst>
                                    </p:anim>
                                    <p:anim calcmode="lin" valueType="num">
                                      <p:cBhvr>
                                        <p:cTn id="74" dur="500" fill="hold"/>
                                        <p:tgtEl>
                                          <p:spTgt spid="2247689"/>
                                        </p:tgtEl>
                                        <p:attrNameLst>
                                          <p:attrName>ppt_h</p:attrName>
                                        </p:attrNameLst>
                                      </p:cBhvr>
                                      <p:tavLst>
                                        <p:tav tm="0">
                                          <p:val>
                                            <p:strVal val="#ppt_h"/>
                                          </p:val>
                                        </p:tav>
                                        <p:tav tm="100000">
                                          <p:val>
                                            <p:strVal val="#ppt_h"/>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6" presetClass="entr" presetSubtype="42" fill="hold" nodeType="clickEffect">
                                  <p:stCondLst>
                                    <p:cond delay="0"/>
                                  </p:stCondLst>
                                  <p:childTnLst>
                                    <p:set>
                                      <p:cBhvr>
                                        <p:cTn id="78" dur="1" fill="hold">
                                          <p:stCondLst>
                                            <p:cond delay="0"/>
                                          </p:stCondLst>
                                        </p:cTn>
                                        <p:tgtEl>
                                          <p:spTgt spid="2247720"/>
                                        </p:tgtEl>
                                        <p:attrNameLst>
                                          <p:attrName>style.visibility</p:attrName>
                                        </p:attrNameLst>
                                      </p:cBhvr>
                                      <p:to>
                                        <p:strVal val="visible"/>
                                      </p:to>
                                    </p:set>
                                    <p:animEffect transition="in" filter="barn(outHorizontal)">
                                      <p:cBhvr>
                                        <p:cTn id="79" dur="500"/>
                                        <p:tgtEl>
                                          <p:spTgt spid="2247720"/>
                                        </p:tgtEl>
                                      </p:cBhvr>
                                    </p:animEffect>
                                  </p:childTnLst>
                                </p:cTn>
                              </p:par>
                            </p:childTnLst>
                          </p:cTn>
                        </p:par>
                        <p:par>
                          <p:cTn id="80" fill="hold" nodeType="afterGroup">
                            <p:stCondLst>
                              <p:cond delay="500"/>
                            </p:stCondLst>
                            <p:childTnLst>
                              <p:par>
                                <p:cTn id="81" presetID="16" presetClass="entr" presetSubtype="42" fill="hold" nodeType="afterEffect">
                                  <p:stCondLst>
                                    <p:cond delay="0"/>
                                  </p:stCondLst>
                                  <p:childTnLst>
                                    <p:set>
                                      <p:cBhvr>
                                        <p:cTn id="82" dur="1" fill="hold">
                                          <p:stCondLst>
                                            <p:cond delay="0"/>
                                          </p:stCondLst>
                                        </p:cTn>
                                        <p:tgtEl>
                                          <p:spTgt spid="2247716"/>
                                        </p:tgtEl>
                                        <p:attrNameLst>
                                          <p:attrName>style.visibility</p:attrName>
                                        </p:attrNameLst>
                                      </p:cBhvr>
                                      <p:to>
                                        <p:strVal val="visible"/>
                                      </p:to>
                                    </p:set>
                                    <p:animEffect transition="in" filter="barn(outHorizontal)">
                                      <p:cBhvr>
                                        <p:cTn id="83" dur="500"/>
                                        <p:tgtEl>
                                          <p:spTgt spid="2247716"/>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7" presetClass="entr" presetSubtype="10" fill="hold" nodeType="clickEffect">
                                  <p:stCondLst>
                                    <p:cond delay="0"/>
                                  </p:stCondLst>
                                  <p:childTnLst>
                                    <p:set>
                                      <p:cBhvr>
                                        <p:cTn id="87" dur="1" fill="hold">
                                          <p:stCondLst>
                                            <p:cond delay="0"/>
                                          </p:stCondLst>
                                        </p:cTn>
                                        <p:tgtEl>
                                          <p:spTgt spid="2247712"/>
                                        </p:tgtEl>
                                        <p:attrNameLst>
                                          <p:attrName>style.visibility</p:attrName>
                                        </p:attrNameLst>
                                      </p:cBhvr>
                                      <p:to>
                                        <p:strVal val="visible"/>
                                      </p:to>
                                    </p:set>
                                    <p:anim calcmode="lin" valueType="num">
                                      <p:cBhvr>
                                        <p:cTn id="88" dur="500" fill="hold"/>
                                        <p:tgtEl>
                                          <p:spTgt spid="2247712"/>
                                        </p:tgtEl>
                                        <p:attrNameLst>
                                          <p:attrName>ppt_w</p:attrName>
                                        </p:attrNameLst>
                                      </p:cBhvr>
                                      <p:tavLst>
                                        <p:tav tm="0">
                                          <p:val>
                                            <p:fltVal val="0"/>
                                          </p:val>
                                        </p:tav>
                                        <p:tav tm="100000">
                                          <p:val>
                                            <p:strVal val="#ppt_w"/>
                                          </p:val>
                                        </p:tav>
                                      </p:tavLst>
                                    </p:anim>
                                    <p:anim calcmode="lin" valueType="num">
                                      <p:cBhvr>
                                        <p:cTn id="89" dur="500" fill="hold"/>
                                        <p:tgtEl>
                                          <p:spTgt spid="2247712"/>
                                        </p:tgtEl>
                                        <p:attrNameLst>
                                          <p:attrName>ppt_h</p:attrName>
                                        </p:attrNameLst>
                                      </p:cBhvr>
                                      <p:tavLst>
                                        <p:tav tm="0">
                                          <p:val>
                                            <p:strVal val="#ppt_h"/>
                                          </p:val>
                                        </p:tav>
                                        <p:tav tm="100000">
                                          <p:val>
                                            <p:strVal val="#ppt_h"/>
                                          </p:val>
                                        </p:tav>
                                      </p:tavLst>
                                    </p:anim>
                                  </p:childTnLst>
                                </p:cTn>
                              </p:par>
                            </p:childTnLst>
                          </p:cTn>
                        </p:par>
                        <p:par>
                          <p:cTn id="90" fill="hold" nodeType="afterGroup">
                            <p:stCondLst>
                              <p:cond delay="500"/>
                            </p:stCondLst>
                            <p:childTnLst>
                              <p:par>
                                <p:cTn id="91" presetID="16" presetClass="entr" presetSubtype="42" fill="hold" nodeType="afterEffect">
                                  <p:stCondLst>
                                    <p:cond delay="0"/>
                                  </p:stCondLst>
                                  <p:childTnLst>
                                    <p:set>
                                      <p:cBhvr>
                                        <p:cTn id="92" dur="1" fill="hold">
                                          <p:stCondLst>
                                            <p:cond delay="0"/>
                                          </p:stCondLst>
                                        </p:cTn>
                                        <p:tgtEl>
                                          <p:spTgt spid="2247724"/>
                                        </p:tgtEl>
                                        <p:attrNameLst>
                                          <p:attrName>style.visibility</p:attrName>
                                        </p:attrNameLst>
                                      </p:cBhvr>
                                      <p:to>
                                        <p:strVal val="visible"/>
                                      </p:to>
                                    </p:set>
                                    <p:animEffect transition="in" filter="barn(outHorizontal)">
                                      <p:cBhvr>
                                        <p:cTn id="93" dur="500"/>
                                        <p:tgtEl>
                                          <p:spTgt spid="2247724"/>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7" presetClass="entr" presetSubtype="10" fill="hold" grpId="0" nodeType="clickEffect">
                                  <p:stCondLst>
                                    <p:cond delay="0"/>
                                  </p:stCondLst>
                                  <p:childTnLst>
                                    <p:set>
                                      <p:cBhvr>
                                        <p:cTn id="97" dur="1" fill="hold">
                                          <p:stCondLst>
                                            <p:cond delay="0"/>
                                          </p:stCondLst>
                                        </p:cTn>
                                        <p:tgtEl>
                                          <p:spTgt spid="2247728"/>
                                        </p:tgtEl>
                                        <p:attrNameLst>
                                          <p:attrName>style.visibility</p:attrName>
                                        </p:attrNameLst>
                                      </p:cBhvr>
                                      <p:to>
                                        <p:strVal val="visible"/>
                                      </p:to>
                                    </p:set>
                                    <p:anim calcmode="lin" valueType="num">
                                      <p:cBhvr>
                                        <p:cTn id="98" dur="500" fill="hold"/>
                                        <p:tgtEl>
                                          <p:spTgt spid="2247728"/>
                                        </p:tgtEl>
                                        <p:attrNameLst>
                                          <p:attrName>ppt_w</p:attrName>
                                        </p:attrNameLst>
                                      </p:cBhvr>
                                      <p:tavLst>
                                        <p:tav tm="0">
                                          <p:val>
                                            <p:fltVal val="0"/>
                                          </p:val>
                                        </p:tav>
                                        <p:tav tm="100000">
                                          <p:val>
                                            <p:strVal val="#ppt_w"/>
                                          </p:val>
                                        </p:tav>
                                      </p:tavLst>
                                    </p:anim>
                                    <p:anim calcmode="lin" valueType="num">
                                      <p:cBhvr>
                                        <p:cTn id="99" dur="500" fill="hold"/>
                                        <p:tgtEl>
                                          <p:spTgt spid="224772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7687" grpId="0" build="p"/>
      <p:bldP spid="2247688" grpId="0"/>
      <p:bldP spid="2247689" grpId="0" animBg="1"/>
      <p:bldP spid="2247728"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幻灯片编号占位符 5"/>
          <p:cNvSpPr>
            <a:spLocks noGrp="1"/>
          </p:cNvSpPr>
          <p:nvPr>
            <p:ph type="sldNum" sz="quarter" idx="12"/>
          </p:nvPr>
        </p:nvSpPr>
        <p:spPr/>
        <p:txBody>
          <a:bodyPr/>
          <a:lstStyle/>
          <a:p>
            <a:pPr>
              <a:defRPr/>
            </a:pPr>
            <a:fld id="{C795A799-4475-F24D-96E0-2B29708311DD}" type="slidenum">
              <a:rPr lang="en-US" altLang="zh-CN"/>
              <a:pPr>
                <a:defRPr/>
              </a:pPr>
              <a:t>140</a:t>
            </a:fld>
            <a:endParaRPr lang="en-US" altLang="zh-CN"/>
          </a:p>
        </p:txBody>
      </p:sp>
      <p:sp>
        <p:nvSpPr>
          <p:cNvPr id="1949734" name="Rectangle 38"/>
          <p:cNvSpPr>
            <a:spLocks noChangeArrowheads="1"/>
          </p:cNvSpPr>
          <p:nvPr/>
        </p:nvSpPr>
        <p:spPr bwMode="auto">
          <a:xfrm>
            <a:off x="4932363" y="2420938"/>
            <a:ext cx="4211637" cy="2663825"/>
          </a:xfrm>
          <a:prstGeom prst="rect">
            <a:avLst/>
          </a:prstGeom>
          <a:solidFill>
            <a:srgbClr val="FFCC99"/>
          </a:solidFill>
          <a:ln w="9525">
            <a:solidFill>
              <a:srgbClr val="FFCC99"/>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1949698" name="Rectangle 2"/>
          <p:cNvSpPr>
            <a:spLocks noGrp="1" noChangeArrowheads="1"/>
          </p:cNvSpPr>
          <p:nvPr>
            <p:ph type="title"/>
          </p:nvPr>
        </p:nvSpPr>
        <p:spPr/>
        <p:txBody>
          <a:bodyPr/>
          <a:lstStyle/>
          <a:p>
            <a:pPr>
              <a:defRPr/>
            </a:pPr>
            <a:r>
              <a:rPr lang="zh-CN" altLang="en-US" dirty="0"/>
              <a:t>第一节</a:t>
            </a:r>
            <a:r>
              <a:rPr lang="en-US" altLang="zh-CN" dirty="0"/>
              <a:t>  </a:t>
            </a:r>
            <a:r>
              <a:rPr lang="zh-CN" altLang="en-US" dirty="0"/>
              <a:t>独立需求库存控制方法</a:t>
            </a:r>
          </a:p>
        </p:txBody>
      </p:sp>
      <p:sp>
        <p:nvSpPr>
          <p:cNvPr id="1949699" name="Rectangle 3"/>
          <p:cNvSpPr>
            <a:spLocks noGrp="1" noChangeArrowheads="1"/>
          </p:cNvSpPr>
          <p:nvPr>
            <p:ph type="body" idx="1"/>
          </p:nvPr>
        </p:nvSpPr>
        <p:spPr>
          <a:xfrm>
            <a:off x="228600" y="692696"/>
            <a:ext cx="8915400" cy="5484267"/>
          </a:xfrm>
        </p:spPr>
        <p:txBody>
          <a:bodyPr/>
          <a:lstStyle/>
          <a:p>
            <a:pPr>
              <a:buFontTx/>
              <a:buNone/>
            </a:pPr>
            <a:r>
              <a:rPr lang="zh-CN" altLang="en-US" sz="2800" dirty="0">
                <a:solidFill>
                  <a:srgbClr val="FF0000"/>
                </a:solidFill>
                <a:latin typeface="Times New Roman" charset="0"/>
                <a:ea typeface="黑体" charset="0"/>
                <a:cs typeface="黑体" charset="0"/>
              </a:rPr>
              <a:t>二、库存控制策略</a:t>
            </a:r>
            <a:r>
              <a:rPr lang="en-US" altLang="zh-CN" sz="2200" dirty="0">
                <a:latin typeface="Times New Roman" charset="0"/>
                <a:ea typeface="黑体" charset="0"/>
                <a:cs typeface="黑体" charset="0"/>
              </a:rPr>
              <a:t> </a:t>
            </a:r>
            <a:endParaRPr lang="en-US" altLang="zh-CN" sz="2800" dirty="0">
              <a:solidFill>
                <a:srgbClr val="FF0000"/>
              </a:solidFill>
              <a:latin typeface="Times New Roman" charset="0"/>
              <a:ea typeface="黑体" charset="0"/>
              <a:cs typeface="黑体" charset="0"/>
            </a:endParaRPr>
          </a:p>
          <a:p>
            <a:r>
              <a:rPr lang="zh-CN" altLang="en-US" sz="2400" dirty="0">
                <a:latin typeface="Times New Roman" charset="0"/>
                <a:ea typeface="黑体" charset="0"/>
                <a:cs typeface="黑体" charset="0"/>
              </a:rPr>
              <a:t>库存控制的目的</a:t>
            </a:r>
            <a:endParaRPr lang="en-US" altLang="zh-CN" sz="2400" dirty="0">
              <a:latin typeface="Times New Roman" charset="0"/>
              <a:ea typeface="黑体" charset="0"/>
              <a:cs typeface="黑体" charset="0"/>
            </a:endParaRPr>
          </a:p>
          <a:p>
            <a:pPr lvl="1"/>
            <a:r>
              <a:rPr lang="zh-CN" altLang="en-US" sz="2200" dirty="0">
                <a:latin typeface="Times New Roman" charset="0"/>
                <a:ea typeface="黑体" charset="0"/>
                <a:cs typeface="黑体" charset="0"/>
              </a:rPr>
              <a:t>服务水平最高</a:t>
            </a:r>
            <a:endParaRPr lang="en-US" altLang="zh-CN" sz="2200" b="0" dirty="0">
              <a:solidFill>
                <a:schemeClr val="tx1"/>
              </a:solidFill>
              <a:latin typeface="Times New Roman" charset="0"/>
              <a:ea typeface="黑体" charset="0"/>
              <a:cs typeface="黑体" charset="0"/>
            </a:endParaRPr>
          </a:p>
          <a:p>
            <a:pPr lvl="1"/>
            <a:r>
              <a:rPr lang="zh-CN" altLang="en-US" sz="2200" dirty="0">
                <a:latin typeface="Times New Roman" charset="0"/>
                <a:ea typeface="黑体" charset="0"/>
                <a:cs typeface="黑体" charset="0"/>
              </a:rPr>
              <a:t>总费用最低</a:t>
            </a:r>
            <a:endParaRPr lang="en-US" altLang="zh-CN" sz="2200" dirty="0">
              <a:latin typeface="Times New Roman" charset="0"/>
              <a:ea typeface="黑体" charset="0"/>
              <a:cs typeface="黑体" charset="0"/>
            </a:endParaRPr>
          </a:p>
          <a:p>
            <a:r>
              <a:rPr lang="zh-CN" altLang="en-US" sz="2400" dirty="0">
                <a:latin typeface="Times New Roman" charset="0"/>
                <a:ea typeface="黑体" charset="0"/>
                <a:cs typeface="黑体" charset="0"/>
              </a:rPr>
              <a:t>库存控制决策</a:t>
            </a:r>
            <a:endParaRPr lang="en-US" altLang="zh-CN" sz="2400" dirty="0">
              <a:latin typeface="Times New Roman" charset="0"/>
              <a:ea typeface="黑体" charset="0"/>
              <a:cs typeface="黑体" charset="0"/>
            </a:endParaRPr>
          </a:p>
          <a:p>
            <a:pPr lvl="1"/>
            <a:r>
              <a:rPr lang="zh-CN" altLang="en-US" sz="2200" dirty="0">
                <a:latin typeface="Times New Roman" charset="0"/>
                <a:ea typeface="黑体" charset="0"/>
                <a:cs typeface="黑体" charset="0"/>
              </a:rPr>
              <a:t>订货间隔期：</a:t>
            </a:r>
            <a:r>
              <a:rPr lang="zh-CN" altLang="en-US" sz="2000" b="0" dirty="0">
                <a:solidFill>
                  <a:schemeClr val="tx1"/>
                </a:solidFill>
                <a:latin typeface="Times New Roman" charset="0"/>
                <a:ea typeface="黑体" charset="0"/>
                <a:cs typeface="黑体" charset="0"/>
              </a:rPr>
              <a:t>多长时间检查库存</a:t>
            </a:r>
            <a:endParaRPr lang="en-US" altLang="zh-CN" sz="2000" b="0" dirty="0">
              <a:solidFill>
                <a:schemeClr val="tx1"/>
              </a:solidFill>
              <a:latin typeface="Times New Roman" charset="0"/>
              <a:ea typeface="黑体" charset="0"/>
              <a:cs typeface="黑体" charset="0"/>
            </a:endParaRPr>
          </a:p>
          <a:p>
            <a:pPr lvl="1"/>
            <a:r>
              <a:rPr lang="zh-CN" altLang="en-US" sz="2200" dirty="0">
                <a:latin typeface="Times New Roman" charset="0"/>
                <a:ea typeface="黑体" charset="0"/>
                <a:cs typeface="黑体" charset="0"/>
              </a:rPr>
              <a:t>订货点问题</a:t>
            </a:r>
            <a:r>
              <a:rPr lang="en-US" altLang="zh-CN" sz="2200" dirty="0">
                <a:latin typeface="Times New Roman" charset="0"/>
                <a:ea typeface="黑体" charset="0"/>
                <a:cs typeface="黑体" charset="0"/>
              </a:rPr>
              <a:t>s</a:t>
            </a:r>
            <a:r>
              <a:rPr lang="zh-CN" altLang="en-US" sz="2200" dirty="0">
                <a:latin typeface="Times New Roman" charset="0"/>
                <a:ea typeface="黑体" charset="0"/>
                <a:cs typeface="黑体" charset="0"/>
              </a:rPr>
              <a:t>：</a:t>
            </a:r>
            <a:r>
              <a:rPr lang="zh-CN" altLang="en-US" sz="2000" b="0" dirty="0">
                <a:solidFill>
                  <a:schemeClr val="tx1"/>
                </a:solidFill>
                <a:latin typeface="Times New Roman" charset="0"/>
                <a:ea typeface="黑体" charset="0"/>
                <a:cs typeface="黑体" charset="0"/>
              </a:rPr>
              <a:t>当何时提出补货</a:t>
            </a:r>
            <a:endParaRPr lang="en-US" altLang="zh-CN" sz="2000" b="0" dirty="0">
              <a:solidFill>
                <a:schemeClr val="tx1"/>
              </a:solidFill>
              <a:latin typeface="Times New Roman" charset="0"/>
              <a:ea typeface="黑体" charset="0"/>
              <a:cs typeface="黑体" charset="0"/>
            </a:endParaRPr>
          </a:p>
          <a:p>
            <a:pPr lvl="1"/>
            <a:r>
              <a:rPr lang="zh-CN" altLang="en-US" sz="2200" dirty="0">
                <a:latin typeface="Times New Roman" charset="0"/>
                <a:ea typeface="黑体" charset="0"/>
                <a:cs typeface="黑体" charset="0"/>
              </a:rPr>
              <a:t>订货批量</a:t>
            </a:r>
            <a:r>
              <a:rPr lang="en-US" altLang="zh-CN" sz="2200" i="1" dirty="0">
                <a:latin typeface="Times New Roman" charset="0"/>
                <a:ea typeface="黑体" charset="0"/>
                <a:cs typeface="黑体" charset="0"/>
              </a:rPr>
              <a:t>Q</a:t>
            </a:r>
            <a:r>
              <a:rPr lang="zh-CN" altLang="en-US" sz="2200" dirty="0">
                <a:latin typeface="Times New Roman" charset="0"/>
                <a:ea typeface="黑体" charset="0"/>
                <a:cs typeface="黑体" charset="0"/>
              </a:rPr>
              <a:t>：</a:t>
            </a:r>
            <a:r>
              <a:rPr lang="zh-CN" altLang="en-US" sz="2000" b="0" dirty="0">
                <a:solidFill>
                  <a:schemeClr val="tx1"/>
                </a:solidFill>
                <a:latin typeface="Times New Roman" charset="0"/>
                <a:ea typeface="黑体" charset="0"/>
                <a:cs typeface="黑体" charset="0"/>
                <a:sym typeface="Symbol" charset="0"/>
              </a:rPr>
              <a:t>每次</a:t>
            </a:r>
            <a:r>
              <a:rPr lang="zh-CN" altLang="en-US" sz="2000" b="0" dirty="0">
                <a:solidFill>
                  <a:schemeClr val="tx1"/>
                </a:solidFill>
                <a:latin typeface="Times New Roman" charset="0"/>
                <a:ea typeface="黑体" charset="0"/>
                <a:cs typeface="黑体" charset="0"/>
              </a:rPr>
              <a:t>订货量是多少</a:t>
            </a:r>
            <a:endParaRPr lang="en-US" altLang="zh-CN" sz="2200" dirty="0">
              <a:latin typeface="Times New Roman" charset="0"/>
              <a:ea typeface="黑体" charset="0"/>
              <a:cs typeface="黑体" charset="0"/>
            </a:endParaRPr>
          </a:p>
          <a:p>
            <a:r>
              <a:rPr lang="zh-CN" altLang="en-US" sz="2400" dirty="0">
                <a:latin typeface="Times New Roman" charset="0"/>
                <a:ea typeface="黑体" charset="0"/>
                <a:cs typeface="黑体" charset="0"/>
              </a:rPr>
              <a:t>库存补给策略</a:t>
            </a:r>
            <a:endParaRPr lang="en-US" altLang="zh-CN" sz="2400" dirty="0">
              <a:latin typeface="Times New Roman" charset="0"/>
              <a:ea typeface="黑体" charset="0"/>
              <a:cs typeface="黑体" charset="0"/>
            </a:endParaRPr>
          </a:p>
          <a:p>
            <a:pPr lvl="1"/>
            <a:r>
              <a:rPr lang="en-US" altLang="zh-CN" sz="2200" dirty="0">
                <a:latin typeface="Times New Roman" charset="0"/>
                <a:ea typeface="楷体_GB2312" charset="0"/>
                <a:cs typeface="楷体_GB2312" charset="0"/>
              </a:rPr>
              <a:t>(</a:t>
            </a:r>
            <a:r>
              <a:rPr lang="en-US" altLang="zh-CN" sz="2200" i="1" dirty="0">
                <a:latin typeface="Times New Roman" charset="0"/>
                <a:ea typeface="楷体_GB2312" charset="0"/>
                <a:cs typeface="楷体_GB2312" charset="0"/>
              </a:rPr>
              <a:t>Q, s</a:t>
            </a:r>
            <a:r>
              <a:rPr lang="en-US" altLang="zh-CN" sz="2200" dirty="0">
                <a:latin typeface="Times New Roman" charset="0"/>
                <a:ea typeface="楷体_GB2312" charset="0"/>
                <a:cs typeface="楷体_GB2312" charset="0"/>
              </a:rPr>
              <a:t>)</a:t>
            </a:r>
            <a:r>
              <a:rPr lang="zh-CN" altLang="en-US" sz="2200" dirty="0">
                <a:latin typeface="楷体_GB2312" charset="0"/>
                <a:ea typeface="楷体_GB2312" charset="0"/>
                <a:cs typeface="楷体_GB2312" charset="0"/>
              </a:rPr>
              <a:t>策略</a:t>
            </a:r>
            <a:r>
              <a:rPr lang="en-US" altLang="zh-CN" sz="2200" dirty="0">
                <a:latin typeface="楷体_GB2312" charset="0"/>
                <a:ea typeface="楷体_GB2312" charset="0"/>
                <a:cs typeface="楷体_GB2312" charset="0"/>
              </a:rPr>
              <a:t>      </a:t>
            </a:r>
            <a:r>
              <a:rPr lang="en-US" altLang="zh-CN" sz="2200" dirty="0">
                <a:latin typeface="Times New Roman" charset="0"/>
                <a:ea typeface="楷体_GB2312" charset="0"/>
                <a:cs typeface="楷体_GB2312" charset="0"/>
              </a:rPr>
              <a:t>(</a:t>
            </a:r>
            <a:r>
              <a:rPr lang="en-US" altLang="zh-CN" sz="2200" i="1" dirty="0">
                <a:latin typeface="Times New Roman" charset="0"/>
                <a:ea typeface="楷体_GB2312" charset="0"/>
                <a:cs typeface="楷体_GB2312" charset="0"/>
              </a:rPr>
              <a:t>s,   S</a:t>
            </a:r>
            <a:r>
              <a:rPr lang="en-US" altLang="zh-CN" sz="2200" dirty="0">
                <a:latin typeface="Times New Roman" charset="0"/>
                <a:ea typeface="楷体_GB2312" charset="0"/>
                <a:cs typeface="楷体_GB2312" charset="0"/>
              </a:rPr>
              <a:t>)</a:t>
            </a:r>
            <a:r>
              <a:rPr lang="zh-CN" altLang="en-US" sz="2200" dirty="0">
                <a:latin typeface="楷体_GB2312" charset="0"/>
                <a:ea typeface="楷体_GB2312" charset="0"/>
                <a:cs typeface="楷体_GB2312" charset="0"/>
              </a:rPr>
              <a:t>策略</a:t>
            </a:r>
            <a:endParaRPr lang="en-US" altLang="zh-CN" sz="2200" dirty="0">
              <a:latin typeface="楷体_GB2312" charset="0"/>
              <a:ea typeface="楷体_GB2312" charset="0"/>
              <a:cs typeface="楷体_GB2312" charset="0"/>
            </a:endParaRPr>
          </a:p>
          <a:p>
            <a:pPr lvl="1"/>
            <a:r>
              <a:rPr lang="en-US" altLang="zh-CN" sz="2200" dirty="0">
                <a:latin typeface="Times New Roman" charset="0"/>
                <a:ea typeface="楷体_GB2312" charset="0"/>
                <a:cs typeface="楷体_GB2312" charset="0"/>
              </a:rPr>
              <a:t>(</a:t>
            </a:r>
            <a:r>
              <a:rPr lang="en-US" altLang="zh-CN" sz="2200" i="1" dirty="0">
                <a:latin typeface="Times New Roman" charset="0"/>
                <a:ea typeface="楷体_GB2312" charset="0"/>
                <a:cs typeface="楷体_GB2312" charset="0"/>
              </a:rPr>
              <a:t>t,  S</a:t>
            </a:r>
            <a:r>
              <a:rPr lang="en-US" altLang="zh-CN" sz="2200" dirty="0">
                <a:latin typeface="Times New Roman" charset="0"/>
                <a:ea typeface="楷体_GB2312" charset="0"/>
                <a:cs typeface="楷体_GB2312" charset="0"/>
              </a:rPr>
              <a:t>)</a:t>
            </a:r>
            <a:r>
              <a:rPr lang="zh-CN" altLang="en-US" sz="2200" dirty="0">
                <a:latin typeface="楷体_GB2312" charset="0"/>
                <a:ea typeface="楷体_GB2312" charset="0"/>
                <a:cs typeface="楷体_GB2312" charset="0"/>
              </a:rPr>
              <a:t>策略</a:t>
            </a:r>
            <a:r>
              <a:rPr lang="en-US" altLang="zh-CN" sz="2200" dirty="0">
                <a:latin typeface="楷体_GB2312" charset="0"/>
                <a:ea typeface="楷体_GB2312" charset="0"/>
                <a:cs typeface="楷体_GB2312" charset="0"/>
              </a:rPr>
              <a:t>      </a:t>
            </a:r>
            <a:r>
              <a:rPr lang="en-US" altLang="zh-CN" sz="2200" dirty="0">
                <a:latin typeface="Times New Roman" charset="0"/>
                <a:ea typeface="楷体_GB2312" charset="0"/>
                <a:cs typeface="楷体_GB2312" charset="0"/>
              </a:rPr>
              <a:t>(</a:t>
            </a:r>
            <a:r>
              <a:rPr lang="en-US" altLang="zh-CN" sz="2200" i="1" dirty="0">
                <a:latin typeface="Times New Roman" charset="0"/>
                <a:ea typeface="楷体_GB2312" charset="0"/>
                <a:cs typeface="楷体_GB2312" charset="0"/>
              </a:rPr>
              <a:t>t, s, S</a:t>
            </a:r>
            <a:r>
              <a:rPr lang="en-US" altLang="zh-CN" sz="2200" dirty="0">
                <a:latin typeface="Times New Roman" charset="0"/>
                <a:ea typeface="楷体_GB2312" charset="0"/>
                <a:cs typeface="楷体_GB2312" charset="0"/>
              </a:rPr>
              <a:t>)</a:t>
            </a:r>
            <a:r>
              <a:rPr lang="zh-CN" altLang="en-US" sz="2200" dirty="0">
                <a:latin typeface="楷体_GB2312" charset="0"/>
                <a:ea typeface="楷体_GB2312" charset="0"/>
                <a:cs typeface="楷体_GB2312" charset="0"/>
              </a:rPr>
              <a:t>策略</a:t>
            </a:r>
          </a:p>
        </p:txBody>
      </p:sp>
      <p:grpSp>
        <p:nvGrpSpPr>
          <p:cNvPr id="173061" name="Group 4"/>
          <p:cNvGrpSpPr>
            <a:grpSpLocks/>
          </p:cNvGrpSpPr>
          <p:nvPr/>
        </p:nvGrpSpPr>
        <p:grpSpPr bwMode="auto">
          <a:xfrm>
            <a:off x="5019675" y="2420938"/>
            <a:ext cx="4124325" cy="2646362"/>
            <a:chOff x="3050" y="2101"/>
            <a:chExt cx="2717" cy="1572"/>
          </a:xfrm>
        </p:grpSpPr>
        <p:grpSp>
          <p:nvGrpSpPr>
            <p:cNvPr id="173062" name="Group 5"/>
            <p:cNvGrpSpPr>
              <a:grpSpLocks/>
            </p:cNvGrpSpPr>
            <p:nvPr/>
          </p:nvGrpSpPr>
          <p:grpSpPr bwMode="auto">
            <a:xfrm>
              <a:off x="3369" y="2101"/>
              <a:ext cx="2398" cy="1314"/>
              <a:chOff x="893" y="1420"/>
              <a:chExt cx="3162" cy="1699"/>
            </a:xfrm>
          </p:grpSpPr>
          <p:sp>
            <p:nvSpPr>
              <p:cNvPr id="1949702" name="Line 6"/>
              <p:cNvSpPr>
                <a:spLocks noChangeShapeType="1"/>
              </p:cNvSpPr>
              <p:nvPr/>
            </p:nvSpPr>
            <p:spPr bwMode="auto">
              <a:xfrm flipH="1">
                <a:off x="1104" y="3010"/>
                <a:ext cx="2639" cy="0"/>
              </a:xfrm>
              <a:prstGeom prst="line">
                <a:avLst/>
              </a:prstGeom>
              <a:noFill/>
              <a:ln w="28575">
                <a:solidFill>
                  <a:srgbClr val="33CCCC"/>
                </a:solidFill>
                <a:round/>
                <a:headEnd type="stealth"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03" name="Line 7"/>
              <p:cNvSpPr>
                <a:spLocks noChangeShapeType="1"/>
              </p:cNvSpPr>
              <p:nvPr/>
            </p:nvSpPr>
            <p:spPr bwMode="auto">
              <a:xfrm flipV="1">
                <a:off x="1104" y="1583"/>
                <a:ext cx="1" cy="1438"/>
              </a:xfrm>
              <a:prstGeom prst="line">
                <a:avLst/>
              </a:prstGeom>
              <a:noFill/>
              <a:ln w="28575">
                <a:solidFill>
                  <a:srgbClr val="33CCCC"/>
                </a:solidFill>
                <a:round/>
                <a:headEnd type="none" w="sm" len="sm"/>
                <a:tailEnd type="stealth"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04" name="Text Box 8"/>
              <p:cNvSpPr txBox="1">
                <a:spLocks noChangeArrowheads="1"/>
              </p:cNvSpPr>
              <p:nvPr/>
            </p:nvSpPr>
            <p:spPr bwMode="auto">
              <a:xfrm>
                <a:off x="893" y="1420"/>
                <a:ext cx="397" cy="1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a:t>库存量</a:t>
                </a:r>
              </a:p>
            </p:txBody>
          </p:sp>
          <p:sp>
            <p:nvSpPr>
              <p:cNvPr id="1949705" name="Text Box 9"/>
              <p:cNvSpPr txBox="1">
                <a:spLocks noChangeArrowheads="1"/>
              </p:cNvSpPr>
              <p:nvPr/>
            </p:nvSpPr>
            <p:spPr bwMode="auto">
              <a:xfrm>
                <a:off x="3790" y="2943"/>
                <a:ext cx="265" cy="1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a:t>时间</a:t>
                </a:r>
              </a:p>
            </p:txBody>
          </p:sp>
        </p:grpSp>
        <p:grpSp>
          <p:nvGrpSpPr>
            <p:cNvPr id="173063" name="Group 10"/>
            <p:cNvGrpSpPr>
              <a:grpSpLocks/>
            </p:cNvGrpSpPr>
            <p:nvPr/>
          </p:nvGrpSpPr>
          <p:grpSpPr bwMode="auto">
            <a:xfrm>
              <a:off x="3050" y="2333"/>
              <a:ext cx="2466" cy="1340"/>
              <a:chOff x="3050" y="2333"/>
              <a:chExt cx="2466" cy="1340"/>
            </a:xfrm>
          </p:grpSpPr>
          <p:sp>
            <p:nvSpPr>
              <p:cNvPr id="1949707" name="Line 11"/>
              <p:cNvSpPr>
                <a:spLocks noChangeShapeType="1"/>
              </p:cNvSpPr>
              <p:nvPr/>
            </p:nvSpPr>
            <p:spPr bwMode="auto">
              <a:xfrm>
                <a:off x="3341" y="3076"/>
                <a:ext cx="2148"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08" name="Text Box 12"/>
              <p:cNvSpPr txBox="1">
                <a:spLocks noChangeArrowheads="1"/>
              </p:cNvSpPr>
              <p:nvPr/>
            </p:nvSpPr>
            <p:spPr bwMode="auto">
              <a:xfrm>
                <a:off x="3324" y="2556"/>
                <a:ext cx="109" cy="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周转库存</a:t>
                </a:r>
              </a:p>
            </p:txBody>
          </p:sp>
          <p:sp>
            <p:nvSpPr>
              <p:cNvPr id="1949709" name="Line 13"/>
              <p:cNvSpPr>
                <a:spLocks noChangeShapeType="1"/>
              </p:cNvSpPr>
              <p:nvPr/>
            </p:nvSpPr>
            <p:spPr bwMode="auto">
              <a:xfrm>
                <a:off x="3141" y="2333"/>
                <a:ext cx="367"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0" name="Line 14"/>
              <p:cNvSpPr>
                <a:spLocks noChangeShapeType="1"/>
              </p:cNvSpPr>
              <p:nvPr/>
            </p:nvSpPr>
            <p:spPr bwMode="auto">
              <a:xfrm>
                <a:off x="3159" y="3336"/>
                <a:ext cx="367"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1" name="Line 15"/>
              <p:cNvSpPr>
                <a:spLocks noChangeShapeType="1"/>
              </p:cNvSpPr>
              <p:nvPr/>
            </p:nvSpPr>
            <p:spPr bwMode="auto">
              <a:xfrm flipV="1">
                <a:off x="3449" y="2333"/>
                <a:ext cx="0" cy="743"/>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2" name="Text Box 16"/>
              <p:cNvSpPr txBox="1">
                <a:spLocks noChangeArrowheads="1"/>
              </p:cNvSpPr>
              <p:nvPr/>
            </p:nvSpPr>
            <p:spPr bwMode="auto">
              <a:xfrm>
                <a:off x="3226" y="3126"/>
                <a:ext cx="223" cy="21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安全库存</a:t>
                </a:r>
              </a:p>
            </p:txBody>
          </p:sp>
          <p:sp>
            <p:nvSpPr>
              <p:cNvPr id="1949713" name="Line 17"/>
              <p:cNvSpPr>
                <a:spLocks noChangeShapeType="1"/>
              </p:cNvSpPr>
              <p:nvPr/>
            </p:nvSpPr>
            <p:spPr bwMode="auto">
              <a:xfrm flipV="1">
                <a:off x="3444" y="3069"/>
                <a:ext cx="0" cy="260"/>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4" name="Line 18"/>
              <p:cNvSpPr>
                <a:spLocks noChangeShapeType="1"/>
              </p:cNvSpPr>
              <p:nvPr/>
            </p:nvSpPr>
            <p:spPr bwMode="auto">
              <a:xfrm flipV="1">
                <a:off x="3196" y="2333"/>
                <a:ext cx="0" cy="1003"/>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5" name="Text Box 19"/>
              <p:cNvSpPr txBox="1">
                <a:spLocks noChangeArrowheads="1"/>
              </p:cNvSpPr>
              <p:nvPr/>
            </p:nvSpPr>
            <p:spPr bwMode="auto">
              <a:xfrm>
                <a:off x="3050" y="2675"/>
                <a:ext cx="109"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最高储备</a:t>
                </a:r>
              </a:p>
            </p:txBody>
          </p:sp>
          <p:sp>
            <p:nvSpPr>
              <p:cNvPr id="1949716" name="Line 20"/>
              <p:cNvSpPr>
                <a:spLocks noChangeShapeType="1"/>
              </p:cNvSpPr>
              <p:nvPr/>
            </p:nvSpPr>
            <p:spPr bwMode="auto">
              <a:xfrm>
                <a:off x="3523" y="2339"/>
                <a:ext cx="728"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7" name="Line 21"/>
              <p:cNvSpPr>
                <a:spLocks noChangeShapeType="1"/>
              </p:cNvSpPr>
              <p:nvPr/>
            </p:nvSpPr>
            <p:spPr bwMode="auto">
              <a:xfrm flipV="1">
                <a:off x="4251" y="2339"/>
                <a:ext cx="0"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8" name="Line 22"/>
              <p:cNvSpPr>
                <a:spLocks noChangeShapeType="1"/>
              </p:cNvSpPr>
              <p:nvPr/>
            </p:nvSpPr>
            <p:spPr bwMode="auto">
              <a:xfrm>
                <a:off x="4251" y="2339"/>
                <a:ext cx="729"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19" name="Line 23"/>
              <p:cNvSpPr>
                <a:spLocks noChangeShapeType="1"/>
              </p:cNvSpPr>
              <p:nvPr/>
            </p:nvSpPr>
            <p:spPr bwMode="auto">
              <a:xfrm flipV="1">
                <a:off x="4980" y="2339"/>
                <a:ext cx="0"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0" name="Line 24"/>
              <p:cNvSpPr>
                <a:spLocks noChangeShapeType="1"/>
              </p:cNvSpPr>
              <p:nvPr/>
            </p:nvSpPr>
            <p:spPr bwMode="auto">
              <a:xfrm>
                <a:off x="4980" y="2339"/>
                <a:ext cx="399" cy="40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1" name="Text Box 25" descr="70%"/>
              <p:cNvSpPr txBox="1">
                <a:spLocks noChangeArrowheads="1"/>
              </p:cNvSpPr>
              <p:nvPr/>
            </p:nvSpPr>
            <p:spPr bwMode="auto">
              <a:xfrm>
                <a:off x="4023" y="2533"/>
                <a:ext cx="145" cy="392"/>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90000"/>
                  </a:lnSpc>
                  <a:spcBef>
                    <a:spcPct val="0"/>
                  </a:spcBef>
                  <a:defRPr/>
                </a:pPr>
                <a:r>
                  <a:rPr lang="zh-CN" altLang="en-US" b="1"/>
                  <a:t>订货批量</a:t>
                </a:r>
              </a:p>
            </p:txBody>
          </p:sp>
          <p:sp>
            <p:nvSpPr>
              <p:cNvPr id="1949722" name="Line 26"/>
              <p:cNvSpPr>
                <a:spLocks noChangeShapeType="1"/>
              </p:cNvSpPr>
              <p:nvPr/>
            </p:nvSpPr>
            <p:spPr bwMode="auto">
              <a:xfrm>
                <a:off x="4242" y="3082"/>
                <a:ext cx="0" cy="408"/>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3" name="Line 27"/>
              <p:cNvSpPr>
                <a:spLocks noChangeShapeType="1"/>
              </p:cNvSpPr>
              <p:nvPr/>
            </p:nvSpPr>
            <p:spPr bwMode="auto">
              <a:xfrm>
                <a:off x="3514" y="3342"/>
                <a:ext cx="0" cy="148"/>
              </a:xfrm>
              <a:prstGeom prst="line">
                <a:avLst/>
              </a:prstGeom>
              <a:noFill/>
              <a:ln w="28575" cap="rnd">
                <a:solidFill>
                  <a:srgbClr val="00808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4" name="Line 28"/>
              <p:cNvSpPr>
                <a:spLocks noChangeShapeType="1"/>
              </p:cNvSpPr>
              <p:nvPr/>
            </p:nvSpPr>
            <p:spPr bwMode="auto">
              <a:xfrm>
                <a:off x="3514" y="3416"/>
                <a:ext cx="728" cy="0"/>
              </a:xfrm>
              <a:prstGeom prst="line">
                <a:avLst/>
              </a:prstGeom>
              <a:noFill/>
              <a:ln w="28575">
                <a:solidFill>
                  <a:srgbClr val="00808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5" name="Text Box 29"/>
              <p:cNvSpPr txBox="1">
                <a:spLocks noChangeArrowheads="1"/>
              </p:cNvSpPr>
              <p:nvPr/>
            </p:nvSpPr>
            <p:spPr bwMode="auto">
              <a:xfrm>
                <a:off x="3569" y="3171"/>
                <a:ext cx="576" cy="1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保险储备</a:t>
                </a:r>
              </a:p>
            </p:txBody>
          </p:sp>
          <p:sp>
            <p:nvSpPr>
              <p:cNvPr id="1949726" name="Text Box 30" descr="70%"/>
              <p:cNvSpPr txBox="1">
                <a:spLocks noChangeArrowheads="1"/>
              </p:cNvSpPr>
              <p:nvPr/>
            </p:nvSpPr>
            <p:spPr bwMode="auto">
              <a:xfrm>
                <a:off x="3586" y="3459"/>
                <a:ext cx="655" cy="108"/>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100000"/>
                  </a:lnSpc>
                  <a:spcBef>
                    <a:spcPct val="50000"/>
                  </a:spcBef>
                  <a:defRPr/>
                </a:pPr>
                <a:r>
                  <a:rPr lang="zh-CN" altLang="en-US"/>
                  <a:t>订货间隔期</a:t>
                </a:r>
              </a:p>
            </p:txBody>
          </p:sp>
          <p:sp>
            <p:nvSpPr>
              <p:cNvPr id="1949727" name="AutoShape 31" descr="70%"/>
              <p:cNvSpPr>
                <a:spLocks/>
              </p:cNvSpPr>
              <p:nvPr/>
            </p:nvSpPr>
            <p:spPr bwMode="auto">
              <a:xfrm>
                <a:off x="4169" y="2376"/>
                <a:ext cx="37" cy="669"/>
              </a:xfrm>
              <a:prstGeom prst="leftBrace">
                <a:avLst>
                  <a:gd name="adj1" fmla="val 150676"/>
                  <a:gd name="adj2" fmla="val 50000"/>
                </a:avLst>
              </a:prstGeom>
              <a:noFill/>
              <a:ln w="28575">
                <a:solidFill>
                  <a:srgbClr val="00FFFF"/>
                </a:solidFill>
                <a:round/>
                <a:headEnd/>
                <a:tailEnd/>
              </a:ln>
              <a:effectLst/>
              <a:extLst>
                <a:ext uri="{909E8E84-426E-40dd-AFC4-6F175D3DCCD1}">
                  <a14:hiddenFill xmlns:a14="http://schemas.microsoft.com/office/drawing/2010/main" xmlns="">
                    <a:pattFill prst="pct70">
                      <a:fgClr>
                        <a:schemeClr val="accent1"/>
                      </a:fgClr>
                      <a:bgClr>
                        <a:schemeClr val="bg1"/>
                      </a:bgClr>
                    </a:patt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anchor="ctr"/>
              <a:lstStyle/>
              <a:p>
                <a:pPr>
                  <a:defRPr/>
                </a:pPr>
                <a:endParaRPr lang="zh-CN" altLang="en-US"/>
              </a:p>
            </p:txBody>
          </p:sp>
          <p:sp>
            <p:nvSpPr>
              <p:cNvPr id="1949728" name="Line 32"/>
              <p:cNvSpPr>
                <a:spLocks noChangeShapeType="1"/>
              </p:cNvSpPr>
              <p:nvPr/>
            </p:nvSpPr>
            <p:spPr bwMode="auto">
              <a:xfrm>
                <a:off x="3514" y="2785"/>
                <a:ext cx="2002" cy="0"/>
              </a:xfrm>
              <a:prstGeom prst="line">
                <a:avLst/>
              </a:prstGeom>
              <a:noFill/>
              <a:ln w="22225">
                <a:solidFill>
                  <a:srgbClr val="00808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29" name="Line 33"/>
              <p:cNvSpPr>
                <a:spLocks noChangeShapeType="1"/>
              </p:cNvSpPr>
              <p:nvPr/>
            </p:nvSpPr>
            <p:spPr bwMode="auto">
              <a:xfrm>
                <a:off x="4982" y="3082"/>
                <a:ext cx="0" cy="372"/>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30" name="Line 34"/>
              <p:cNvSpPr>
                <a:spLocks noChangeShapeType="1"/>
              </p:cNvSpPr>
              <p:nvPr/>
            </p:nvSpPr>
            <p:spPr bwMode="auto">
              <a:xfrm>
                <a:off x="4679" y="2822"/>
                <a:ext cx="0" cy="668"/>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31" name="Text Box 35" descr="70%"/>
              <p:cNvSpPr txBox="1">
                <a:spLocks noChangeArrowheads="1"/>
              </p:cNvSpPr>
              <p:nvPr/>
            </p:nvSpPr>
            <p:spPr bwMode="auto">
              <a:xfrm>
                <a:off x="4661" y="3477"/>
                <a:ext cx="365" cy="196"/>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90000"/>
                  </a:lnSpc>
                  <a:spcBef>
                    <a:spcPct val="0"/>
                  </a:spcBef>
                  <a:defRPr/>
                </a:pPr>
                <a:r>
                  <a:rPr lang="zh-CN" altLang="en-US"/>
                  <a:t>订货</a:t>
                </a:r>
                <a:endParaRPr lang="en-US" altLang="zh-CN"/>
              </a:p>
              <a:p>
                <a:pPr>
                  <a:lnSpc>
                    <a:spcPct val="90000"/>
                  </a:lnSpc>
                  <a:spcBef>
                    <a:spcPct val="0"/>
                  </a:spcBef>
                  <a:defRPr/>
                </a:pPr>
                <a:r>
                  <a:rPr lang="zh-CN" altLang="en-US"/>
                  <a:t>提前期</a:t>
                </a:r>
              </a:p>
            </p:txBody>
          </p:sp>
          <p:sp>
            <p:nvSpPr>
              <p:cNvPr id="1949732" name="Line 36"/>
              <p:cNvSpPr>
                <a:spLocks noChangeShapeType="1"/>
              </p:cNvSpPr>
              <p:nvPr/>
            </p:nvSpPr>
            <p:spPr bwMode="auto">
              <a:xfrm>
                <a:off x="4679" y="3416"/>
                <a:ext cx="291" cy="0"/>
              </a:xfrm>
              <a:prstGeom prst="line">
                <a:avLst/>
              </a:prstGeom>
              <a:noFill/>
              <a:ln w="28575">
                <a:solidFill>
                  <a:srgbClr val="00808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49733" name="AutoShape 37"/>
              <p:cNvSpPr>
                <a:spLocks noChangeArrowheads="1"/>
              </p:cNvSpPr>
              <p:nvPr/>
            </p:nvSpPr>
            <p:spPr bwMode="auto">
              <a:xfrm>
                <a:off x="4576" y="2398"/>
                <a:ext cx="364" cy="186"/>
              </a:xfrm>
              <a:prstGeom prst="wedgeRoundRectCallout">
                <a:avLst>
                  <a:gd name="adj1" fmla="val -19167"/>
                  <a:gd name="adj2" fmla="val 135417"/>
                  <a:gd name="adj3" fmla="val 16667"/>
                </a:avLst>
              </a:prstGeom>
              <a:solidFill>
                <a:schemeClr val="accent1"/>
              </a:solidFill>
              <a:ln w="1587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US" b="1">
                    <a:solidFill>
                      <a:schemeClr val="hlink"/>
                    </a:solidFill>
                  </a:rPr>
                  <a:t>订货点</a:t>
                </a:r>
              </a:p>
            </p:txBody>
          </p:sp>
        </p:grpSp>
      </p:gr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 name="幻灯片编号占位符 7"/>
          <p:cNvSpPr>
            <a:spLocks noGrp="1"/>
          </p:cNvSpPr>
          <p:nvPr>
            <p:ph type="sldNum" sz="quarter" idx="12"/>
          </p:nvPr>
        </p:nvSpPr>
        <p:spPr/>
        <p:txBody>
          <a:bodyPr/>
          <a:lstStyle/>
          <a:p>
            <a:pPr>
              <a:defRPr/>
            </a:pPr>
            <a:fld id="{0EB51B88-A18C-3845-A241-AAA4A1162C4F}" type="slidenum">
              <a:rPr lang="en-US" altLang="zh-CN"/>
              <a:pPr>
                <a:defRPr/>
              </a:pPr>
              <a:t>141</a:t>
            </a:fld>
            <a:endParaRPr lang="en-US" altLang="zh-CN"/>
          </a:p>
        </p:txBody>
      </p:sp>
      <p:sp>
        <p:nvSpPr>
          <p:cNvPr id="2024450" name="Rectangle 2"/>
          <p:cNvSpPr>
            <a:spLocks noGrp="1" noChangeArrowheads="1"/>
          </p:cNvSpPr>
          <p:nvPr>
            <p:ph type="title"/>
          </p:nvPr>
        </p:nvSpPr>
        <p:spPr>
          <a:xfrm>
            <a:off x="1907704" y="0"/>
            <a:ext cx="5040560" cy="548680"/>
          </a:xfrm>
        </p:spPr>
        <p:txBody>
          <a:bodyPr/>
          <a:lstStyle/>
          <a:p>
            <a:pPr>
              <a:defRPr/>
            </a:pPr>
            <a:r>
              <a:rPr lang="zh-CN" altLang="en-US" dirty="0"/>
              <a:t>第一节</a:t>
            </a:r>
            <a:r>
              <a:rPr lang="en-US" altLang="zh-CN" dirty="0"/>
              <a:t>  </a:t>
            </a:r>
            <a:r>
              <a:rPr lang="zh-CN" altLang="en-US" dirty="0"/>
              <a:t>独立需求库存控制方法</a:t>
            </a:r>
          </a:p>
        </p:txBody>
      </p:sp>
      <p:sp>
        <p:nvSpPr>
          <p:cNvPr id="2024451" name="Rectangle 3"/>
          <p:cNvSpPr>
            <a:spLocks noGrp="1" noChangeArrowheads="1"/>
          </p:cNvSpPr>
          <p:nvPr>
            <p:ph type="body" sz="half" idx="1"/>
          </p:nvPr>
        </p:nvSpPr>
        <p:spPr>
          <a:xfrm>
            <a:off x="227831" y="694234"/>
            <a:ext cx="8447088" cy="5334000"/>
          </a:xfrm>
        </p:spPr>
        <p:txBody>
          <a:bodyPr/>
          <a:lstStyle/>
          <a:p>
            <a:pPr algn="just">
              <a:lnSpc>
                <a:spcPct val="90000"/>
              </a:lnSpc>
              <a:buFontTx/>
              <a:buNone/>
            </a:pPr>
            <a:r>
              <a:rPr lang="zh-CN" altLang="en-US">
                <a:solidFill>
                  <a:srgbClr val="FF0000"/>
                </a:solidFill>
                <a:latin typeface="Times New Roman" charset="0"/>
                <a:ea typeface="黑体" charset="0"/>
                <a:cs typeface="黑体" charset="0"/>
              </a:rPr>
              <a:t>三、</a:t>
            </a:r>
            <a:r>
              <a:rPr lang="zh-CN" altLang="en-US" dirty="0">
                <a:solidFill>
                  <a:srgbClr val="FF0000"/>
                </a:solidFill>
                <a:latin typeface="Times New Roman" charset="0"/>
                <a:ea typeface="黑体" charset="0"/>
                <a:cs typeface="黑体" charset="0"/>
              </a:rPr>
              <a:t>按重要性分类</a:t>
            </a:r>
            <a:r>
              <a:rPr lang="en-US" altLang="zh-CN" dirty="0">
                <a:latin typeface="Times New Roman" charset="0"/>
                <a:ea typeface="黑体" charset="0"/>
                <a:cs typeface="黑体" charset="0"/>
              </a:rPr>
              <a:t> </a:t>
            </a:r>
            <a:r>
              <a:rPr lang="zh-CN" altLang="en-US" dirty="0">
                <a:latin typeface="Times New Roman" charset="0"/>
                <a:ea typeface="黑体" charset="0"/>
                <a:cs typeface="黑体" charset="0"/>
              </a:rPr>
              <a:t>：</a:t>
            </a:r>
            <a:r>
              <a:rPr lang="en-US" altLang="zh-CN" dirty="0">
                <a:latin typeface="Times New Roman" charset="0"/>
                <a:ea typeface="黑体" charset="0"/>
                <a:cs typeface="黑体" charset="0"/>
              </a:rPr>
              <a:t>20-80</a:t>
            </a:r>
            <a:r>
              <a:rPr lang="zh-CN" altLang="en-US" dirty="0">
                <a:latin typeface="Times New Roman" charset="0"/>
                <a:ea typeface="黑体" charset="0"/>
                <a:cs typeface="黑体" charset="0"/>
              </a:rPr>
              <a:t>原则</a:t>
            </a:r>
            <a:endParaRPr lang="en-US" altLang="zh-CN" dirty="0">
              <a:latin typeface="Times New Roman" charset="0"/>
              <a:ea typeface="黑体" charset="0"/>
              <a:cs typeface="黑体" charset="0"/>
            </a:endParaRPr>
          </a:p>
          <a:p>
            <a:pPr lvl="1">
              <a:lnSpc>
                <a:spcPct val="85000"/>
              </a:lnSpc>
            </a:pPr>
            <a:r>
              <a:rPr lang="zh-CN" altLang="en-US" dirty="0">
                <a:latin typeface="Times New Roman" charset="0"/>
                <a:ea typeface="黑体" charset="0"/>
                <a:cs typeface="黑体" charset="0"/>
              </a:rPr>
              <a:t>找出重要的少数物料</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价值占用</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加以重点管控</a:t>
            </a:r>
          </a:p>
        </p:txBody>
      </p:sp>
      <p:graphicFrame>
        <p:nvGraphicFramePr>
          <p:cNvPr id="2024718" name="Group 270"/>
          <p:cNvGraphicFramePr>
            <a:graphicFrameLocks noGrp="1"/>
          </p:cNvGraphicFramePr>
          <p:nvPr>
            <p:ph sz="quarter" idx="2"/>
            <p:extLst>
              <p:ext uri="{D42A27DB-BD31-4B8C-83A1-F6EECF244321}">
                <p14:modId xmlns:p14="http://schemas.microsoft.com/office/powerpoint/2010/main" val="3856415598"/>
              </p:ext>
            </p:extLst>
          </p:nvPr>
        </p:nvGraphicFramePr>
        <p:xfrm>
          <a:off x="250056" y="1484809"/>
          <a:ext cx="4267200" cy="2682878"/>
        </p:xfrm>
        <a:graphic>
          <a:graphicData uri="http://schemas.openxmlformats.org/drawingml/2006/table">
            <a:tbl>
              <a:tblPr/>
              <a:tblGrid>
                <a:gridCol w="930275">
                  <a:extLst>
                    <a:ext uri="{9D8B030D-6E8A-4147-A177-3AD203B41FA5}">
                      <a16:colId xmlns:a16="http://schemas.microsoft.com/office/drawing/2014/main" val="20000"/>
                    </a:ext>
                  </a:extLst>
                </a:gridCol>
                <a:gridCol w="931863">
                  <a:extLst>
                    <a:ext uri="{9D8B030D-6E8A-4147-A177-3AD203B41FA5}">
                      <a16:colId xmlns:a16="http://schemas.microsoft.com/office/drawing/2014/main" val="20001"/>
                    </a:ext>
                  </a:extLst>
                </a:gridCol>
                <a:gridCol w="930275">
                  <a:extLst>
                    <a:ext uri="{9D8B030D-6E8A-4147-A177-3AD203B41FA5}">
                      <a16:colId xmlns:a16="http://schemas.microsoft.com/office/drawing/2014/main" val="20002"/>
                    </a:ext>
                  </a:extLst>
                </a:gridCol>
                <a:gridCol w="854075">
                  <a:extLst>
                    <a:ext uri="{9D8B030D-6E8A-4147-A177-3AD203B41FA5}">
                      <a16:colId xmlns:a16="http://schemas.microsoft.com/office/drawing/2014/main" val="20003"/>
                    </a:ext>
                  </a:extLst>
                </a:gridCol>
                <a:gridCol w="620712">
                  <a:extLst>
                    <a:ext uri="{9D8B030D-6E8A-4147-A177-3AD203B41FA5}">
                      <a16:colId xmlns:a16="http://schemas.microsoft.com/office/drawing/2014/main" val="20004"/>
                    </a:ext>
                  </a:extLst>
                </a:gridCol>
              </a:tblGrid>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产品代码</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用量</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件</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单价</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元</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费用</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元</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序号</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noFill/>
                  </a:tcPr>
                </a:tc>
                <a:extLst>
                  <a:ext uri="{0D108BD9-81ED-4DB2-BD59-A6C34878D82A}">
                    <a16:rowId xmlns:a16="http://schemas.microsoft.com/office/drawing/2014/main" val="10000"/>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X</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30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50 000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0.08</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4 000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5</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noFill/>
                  </a:tcPr>
                </a:tc>
                <a:extLst>
                  <a:ext uri="{0D108BD9-81ED-4DB2-BD59-A6C34878D82A}">
                    <a16:rowId xmlns:a16="http://schemas.microsoft.com/office/drawing/2014/main" val="10001"/>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X</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23</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200 000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0.12</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24 000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2"/>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K</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9</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0.10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3"/>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G</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11</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120 000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0.06</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7 200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3</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4"/>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H</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40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0.12</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840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5"/>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N</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15</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280 000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0.09</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25 200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6"/>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Z</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83</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15 000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0.07</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1 050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7"/>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U</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6</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70 000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0.08</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5 600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4</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8"/>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V</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90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15 000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0.09</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1 350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noFill/>
                  </a:tcPr>
                </a:tc>
                <a:extLst>
                  <a:ext uri="{0D108BD9-81ED-4DB2-BD59-A6C34878D82A}">
                    <a16:rowId xmlns:a16="http://schemas.microsoft.com/office/drawing/2014/main" val="10009"/>
                  </a:ext>
                </a:extLst>
              </a:tr>
              <a:tr h="24389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W</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2</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0.11</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220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10</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noFill/>
                  </a:tcPr>
                </a:tc>
                <a:extLst>
                  <a:ext uri="{0D108BD9-81ED-4DB2-BD59-A6C34878D82A}">
                    <a16:rowId xmlns:a16="http://schemas.microsoft.com/office/drawing/2014/main" val="10010"/>
                  </a:ext>
                </a:extLst>
              </a:tr>
            </a:tbl>
          </a:graphicData>
        </a:graphic>
      </p:graphicFrame>
      <p:graphicFrame>
        <p:nvGraphicFramePr>
          <p:cNvPr id="2024719" name="Group 271"/>
          <p:cNvGraphicFramePr>
            <a:graphicFrameLocks noGrp="1"/>
          </p:cNvGraphicFramePr>
          <p:nvPr>
            <p:ph sz="quarter" idx="3"/>
            <p:extLst>
              <p:ext uri="{D42A27DB-BD31-4B8C-83A1-F6EECF244321}">
                <p14:modId xmlns:p14="http://schemas.microsoft.com/office/powerpoint/2010/main" val="2816022187"/>
              </p:ext>
            </p:extLst>
          </p:nvPr>
        </p:nvGraphicFramePr>
        <p:xfrm>
          <a:off x="4642669" y="1484809"/>
          <a:ext cx="4267200" cy="2682240"/>
        </p:xfrm>
        <a:graphic>
          <a:graphicData uri="http://schemas.openxmlformats.org/drawingml/2006/table">
            <a:tbl>
              <a:tblPr/>
              <a:tblGrid>
                <a:gridCol w="931862">
                  <a:extLst>
                    <a:ext uri="{9D8B030D-6E8A-4147-A177-3AD203B41FA5}">
                      <a16:colId xmlns:a16="http://schemas.microsoft.com/office/drawing/2014/main" val="20000"/>
                    </a:ext>
                  </a:extLst>
                </a:gridCol>
                <a:gridCol w="796900">
                  <a:extLst>
                    <a:ext uri="{9D8B030D-6E8A-4147-A177-3AD203B41FA5}">
                      <a16:colId xmlns:a16="http://schemas.microsoft.com/office/drawing/2014/main" val="20001"/>
                    </a:ext>
                  </a:extLst>
                </a:gridCol>
                <a:gridCol w="1296144">
                  <a:extLst>
                    <a:ext uri="{9D8B030D-6E8A-4147-A177-3AD203B41FA5}">
                      <a16:colId xmlns:a16="http://schemas.microsoft.com/office/drawing/2014/main" val="20002"/>
                    </a:ext>
                  </a:extLst>
                </a:gridCol>
                <a:gridCol w="715244">
                  <a:extLst>
                    <a:ext uri="{9D8B030D-6E8A-4147-A177-3AD203B41FA5}">
                      <a16:colId xmlns:a16="http://schemas.microsoft.com/office/drawing/2014/main" val="20003"/>
                    </a:ext>
                  </a:extLst>
                </a:gridCol>
                <a:gridCol w="527050">
                  <a:extLst>
                    <a:ext uri="{9D8B030D-6E8A-4147-A177-3AD203B41FA5}">
                      <a16:colId xmlns:a16="http://schemas.microsoft.com/office/drawing/2014/main" val="20004"/>
                    </a:ext>
                  </a:extLst>
                </a:gridCol>
              </a:tblGrid>
              <a:tr h="216743">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产品代码</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费用</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元</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累计费用</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元</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累计</a:t>
                      </a:r>
                      <a:r>
                        <a:rPr kumimoji="1" lang="en-US" altLang="zh-CN" sz="1600" b="1"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分类</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28575" cap="flat" cmpd="sng" algn="ctr">
                      <a:solidFill>
                        <a:schemeClr val="tx1"/>
                      </a:solidFill>
                      <a:prstDash val="solid"/>
                      <a:miter lim="800000"/>
                      <a:headEnd type="none" w="sm" len="sm"/>
                      <a:tailEnd type="none" w="sm" len="sm"/>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extLst>
                  <a:ext uri="{0D108BD9-81ED-4DB2-BD59-A6C34878D82A}">
                    <a16:rowId xmlns:a16="http://schemas.microsoft.com/office/drawing/2014/main" val="10000"/>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N</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15</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25 200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25 200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36 %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A</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extLst>
                  <a:ext uri="{0D108BD9-81ED-4DB2-BD59-A6C34878D82A}">
                    <a16:rowId xmlns:a16="http://schemas.microsoft.com/office/drawing/2014/main" val="10001"/>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X</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23</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24 000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49 200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A</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extLst>
                  <a:ext uri="{0D108BD9-81ED-4DB2-BD59-A6C34878D82A}">
                    <a16:rowId xmlns:a16="http://schemas.microsoft.com/office/drawing/2014/main" val="10002"/>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G</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11</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7 200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56 400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81 %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B</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extLst>
                  <a:ext uri="{0D108BD9-81ED-4DB2-BD59-A6C34878D82A}">
                    <a16:rowId xmlns:a16="http://schemas.microsoft.com/office/drawing/2014/main" val="10003"/>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U</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6</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5 600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62 000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88 %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B</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extLst>
                  <a:ext uri="{0D108BD9-81ED-4DB2-BD59-A6C34878D82A}">
                    <a16:rowId xmlns:a16="http://schemas.microsoft.com/office/drawing/2014/main" val="10004"/>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X</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30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4 000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66 000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94 %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B</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w="12700" cap="flat" cmpd="sng" algn="ctr">
                      <a:solidFill>
                        <a:schemeClr val="tx1"/>
                      </a:solidFill>
                      <a:prstDash val="solid"/>
                      <a:miter lim="800000"/>
                      <a:headEnd type="none" w="sm" len="sm"/>
                      <a:tailEnd type="none" w="sm" len="sm"/>
                    </a:lnB>
                    <a:lnTlToBr>
                      <a:noFill/>
                    </a:lnTlToBr>
                    <a:lnBlToTr>
                      <a:noFill/>
                    </a:lnBlToTr>
                    <a:solidFill>
                      <a:srgbClr val="E1E4FF"/>
                    </a:solidFill>
                  </a:tcPr>
                </a:tc>
                <a:extLst>
                  <a:ext uri="{0D108BD9-81ED-4DB2-BD59-A6C34878D82A}">
                    <a16:rowId xmlns:a16="http://schemas.microsoft.com/office/drawing/2014/main" val="10005"/>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V</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90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1 350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67 350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96 %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C</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w="12700" cap="flat" cmpd="sng" algn="ctr">
                      <a:solidFill>
                        <a:schemeClr val="tx1"/>
                      </a:solidFill>
                      <a:prstDash val="solid"/>
                      <a:miter lim="800000"/>
                      <a:headEnd type="none" w="sm" len="sm"/>
                      <a:tailEnd type="none" w="sm" len="sm"/>
                    </a:lnT>
                    <a:lnB>
                      <a:noFill/>
                    </a:lnB>
                    <a:lnTlToBr>
                      <a:noFill/>
                    </a:lnTlToBr>
                    <a:lnBlToTr>
                      <a:noFill/>
                    </a:lnBlToTr>
                    <a:solidFill>
                      <a:srgbClr val="E1E4FF"/>
                    </a:solidFill>
                  </a:tcPr>
                </a:tc>
                <a:extLst>
                  <a:ext uri="{0D108BD9-81ED-4DB2-BD59-A6C34878D82A}">
                    <a16:rowId xmlns:a16="http://schemas.microsoft.com/office/drawing/2014/main" val="10006"/>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Z</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83</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1 050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68 400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98 %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C</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extLst>
                  <a:ext uri="{0D108BD9-81ED-4DB2-BD59-A6C34878D82A}">
                    <a16:rowId xmlns:a16="http://schemas.microsoft.com/office/drawing/2014/main" val="10007"/>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H</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40</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840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69 240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99 %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C</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extLst>
                  <a:ext uri="{0D108BD9-81ED-4DB2-BD59-A6C34878D82A}">
                    <a16:rowId xmlns:a16="http://schemas.microsoft.com/office/drawing/2014/main" val="10008"/>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K</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9</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69 840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99 %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C</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a:noFill/>
                    </a:lnB>
                    <a:lnTlToBr>
                      <a:noFill/>
                    </a:lnTlToBr>
                    <a:lnBlToTr>
                      <a:noFill/>
                    </a:lnBlToTr>
                    <a:solidFill>
                      <a:srgbClr val="E1E4FF"/>
                    </a:solidFill>
                  </a:tcPr>
                </a:tc>
                <a:extLst>
                  <a:ext uri="{0D108BD9-81ED-4DB2-BD59-A6C34878D82A}">
                    <a16:rowId xmlns:a16="http://schemas.microsoft.com/office/drawing/2014/main" val="10009"/>
                  </a:ext>
                </a:extLst>
              </a:tr>
              <a:tr h="243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W</a:t>
                      </a:r>
                      <a:r>
                        <a:rPr kumimoji="1" lang="zh-CN" altLang="en-US" sz="1600" b="1" i="0" u="none" strike="noStrike" cap="none" normalizeH="0" baseline="0">
                          <a:ln>
                            <a:noFill/>
                          </a:ln>
                          <a:solidFill>
                            <a:schemeClr val="tx1"/>
                          </a:solidFill>
                          <a:effectLst/>
                          <a:latin typeface="Times New Roman" charset="0"/>
                          <a:ea typeface="黑体" charset="0"/>
                          <a:cs typeface="黑体" charset="0"/>
                        </a:rPr>
                        <a:t>－</a:t>
                      </a:r>
                      <a:r>
                        <a:rPr kumimoji="1" lang="en-US" altLang="zh-CN" sz="1600" b="1" i="0" u="none" strike="noStrike" cap="none" normalizeH="0" baseline="0">
                          <a:ln>
                            <a:noFill/>
                          </a:ln>
                          <a:solidFill>
                            <a:schemeClr val="tx1"/>
                          </a:solidFill>
                          <a:effectLst/>
                          <a:latin typeface="Times New Roman" charset="0"/>
                          <a:ea typeface="黑体" charset="0"/>
                          <a:cs typeface="黑体" charset="0"/>
                        </a:rPr>
                        <a:t>2</a:t>
                      </a:r>
                    </a:p>
                  </a:txBody>
                  <a:tcPr marL="18000" marR="18000" marT="0" marB="0" anchor="ctr" horzOverflow="overflow">
                    <a:lnL w="28575"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220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70 060</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a:ln>
                            <a:noFill/>
                          </a:ln>
                          <a:solidFill>
                            <a:schemeClr val="tx1"/>
                          </a:solidFill>
                          <a:effectLst/>
                          <a:latin typeface="Times New Roman" charset="0"/>
                          <a:ea typeface="黑体" charset="0"/>
                          <a:cs typeface="黑体" charset="0"/>
                        </a:rPr>
                        <a:t>100 %</a:t>
                      </a:r>
                    </a:p>
                  </a:txBody>
                  <a:tcPr marL="18000" marR="18000" marT="0" marB="0" anchor="ctr" horzOverflow="overflow">
                    <a:lnL w="12700" cap="flat" cmpd="sng" algn="ctr">
                      <a:solidFill>
                        <a:schemeClr val="tx1"/>
                      </a:solidFill>
                      <a:prstDash val="solid"/>
                      <a:miter lim="800000"/>
                      <a:headEnd type="none" w="sm" len="sm"/>
                      <a:tailEnd type="none" w="sm" len="sm"/>
                    </a:lnL>
                    <a:lnR w="12700"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solidFill>
                      <a:srgbClr val="E1E4FF"/>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C</a:t>
                      </a:r>
                    </a:p>
                  </a:txBody>
                  <a:tcPr marL="18000" marR="18000" marT="0" marB="0" anchor="ctr" horzOverflow="overflow">
                    <a:lnL w="12700" cap="flat" cmpd="sng" algn="ctr">
                      <a:solidFill>
                        <a:schemeClr val="tx1"/>
                      </a:solidFill>
                      <a:prstDash val="solid"/>
                      <a:miter lim="800000"/>
                      <a:headEnd type="none" w="sm" len="sm"/>
                      <a:tailEnd type="none" w="sm" len="sm"/>
                    </a:lnL>
                    <a:lnR w="28575" cap="flat" cmpd="sng" algn="ctr">
                      <a:solidFill>
                        <a:schemeClr val="tx1"/>
                      </a:solidFill>
                      <a:prstDash val="solid"/>
                      <a:miter lim="800000"/>
                      <a:headEnd type="none" w="sm" len="sm"/>
                      <a:tailEnd type="none" w="sm" len="sm"/>
                    </a:lnR>
                    <a:lnT>
                      <a:noFill/>
                    </a:lnT>
                    <a:lnB w="28575" cap="flat" cmpd="sng" algn="ctr">
                      <a:solidFill>
                        <a:schemeClr val="tx1"/>
                      </a:solidFill>
                      <a:prstDash val="solid"/>
                      <a:miter lim="800000"/>
                      <a:headEnd type="none" w="sm" len="sm"/>
                      <a:tailEnd type="none" w="sm" len="sm"/>
                    </a:lnB>
                    <a:lnTlToBr>
                      <a:noFill/>
                    </a:lnTlToBr>
                    <a:lnBlToTr>
                      <a:noFill/>
                    </a:lnBlToTr>
                    <a:solidFill>
                      <a:srgbClr val="E1E4FF"/>
                    </a:solidFill>
                  </a:tcPr>
                </a:tc>
                <a:extLst>
                  <a:ext uri="{0D108BD9-81ED-4DB2-BD59-A6C34878D82A}">
                    <a16:rowId xmlns:a16="http://schemas.microsoft.com/office/drawing/2014/main" val="10010"/>
                  </a:ext>
                </a:extLst>
              </a:tr>
            </a:tbl>
          </a:graphicData>
        </a:graphic>
      </p:graphicFrame>
      <p:graphicFrame>
        <p:nvGraphicFramePr>
          <p:cNvPr id="2024724" name="Group 276"/>
          <p:cNvGraphicFramePr>
            <a:graphicFrameLocks noGrp="1"/>
          </p:cNvGraphicFramePr>
          <p:nvPr>
            <p:extLst>
              <p:ext uri="{D42A27DB-BD31-4B8C-83A1-F6EECF244321}">
                <p14:modId xmlns:p14="http://schemas.microsoft.com/office/powerpoint/2010/main" val="2657405127"/>
              </p:ext>
            </p:extLst>
          </p:nvPr>
        </p:nvGraphicFramePr>
        <p:xfrm>
          <a:off x="467544" y="4293096"/>
          <a:ext cx="8353425" cy="1929384"/>
        </p:xfrm>
        <a:graphic>
          <a:graphicData uri="http://schemas.openxmlformats.org/drawingml/2006/table">
            <a:tbl>
              <a:tblPr/>
              <a:tblGrid>
                <a:gridCol w="1189037">
                  <a:extLst>
                    <a:ext uri="{9D8B030D-6E8A-4147-A177-3AD203B41FA5}">
                      <a16:colId xmlns:a16="http://schemas.microsoft.com/office/drawing/2014/main" val="20000"/>
                    </a:ext>
                  </a:extLst>
                </a:gridCol>
                <a:gridCol w="3397250">
                  <a:extLst>
                    <a:ext uri="{9D8B030D-6E8A-4147-A177-3AD203B41FA5}">
                      <a16:colId xmlns:a16="http://schemas.microsoft.com/office/drawing/2014/main" val="20001"/>
                    </a:ext>
                  </a:extLst>
                </a:gridCol>
                <a:gridCol w="1871663">
                  <a:extLst>
                    <a:ext uri="{9D8B030D-6E8A-4147-A177-3AD203B41FA5}">
                      <a16:colId xmlns:a16="http://schemas.microsoft.com/office/drawing/2014/main" val="20002"/>
                    </a:ext>
                  </a:extLst>
                </a:gridCol>
                <a:gridCol w="1895475">
                  <a:extLst>
                    <a:ext uri="{9D8B030D-6E8A-4147-A177-3AD203B41FA5}">
                      <a16:colId xmlns:a16="http://schemas.microsoft.com/office/drawing/2014/main" val="20003"/>
                    </a:ext>
                  </a:extLst>
                </a:gridCol>
              </a:tblGrid>
              <a:tr h="274239">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zh-CN" altLang="en-US" sz="2000" b="1" i="0" u="none" strike="noStrike" cap="none" normalizeH="0" baseline="0">
                          <a:ln>
                            <a:noFill/>
                          </a:ln>
                          <a:solidFill>
                            <a:schemeClr val="tx1"/>
                          </a:solidFill>
                          <a:effectLst/>
                          <a:latin typeface="Times New Roman" charset="0"/>
                          <a:ea typeface="黑体" charset="0"/>
                          <a:cs typeface="黑体" charset="0"/>
                        </a:rPr>
                        <a:t>分类</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2000" b="1" i="0" u="none" strike="noStrike" cap="none" normalizeH="0" baseline="0">
                          <a:ln>
                            <a:noFill/>
                          </a:ln>
                          <a:solidFill>
                            <a:schemeClr val="tx1"/>
                          </a:solidFill>
                          <a:effectLst/>
                          <a:latin typeface="Times New Roman" charset="0"/>
                          <a:ea typeface="黑体" charset="0"/>
                          <a:cs typeface="黑体" charset="0"/>
                        </a:rPr>
                        <a:t>A</a:t>
                      </a:r>
                      <a:r>
                        <a:rPr kumimoji="1" lang="zh-CN" altLang="en-US" sz="2000" b="1" i="0" u="none" strike="noStrike" cap="none" normalizeH="0" baseline="0">
                          <a:ln>
                            <a:noFill/>
                          </a:ln>
                          <a:solidFill>
                            <a:schemeClr val="tx1"/>
                          </a:solidFill>
                          <a:effectLst/>
                          <a:latin typeface="Times New Roman" charset="0"/>
                          <a:ea typeface="黑体" charset="0"/>
                          <a:cs typeface="黑体" charset="0"/>
                        </a:rPr>
                        <a:t>类物料</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2000" b="1" i="0" u="none" strike="noStrike" cap="none" normalizeH="0" baseline="0">
                          <a:ln>
                            <a:noFill/>
                          </a:ln>
                          <a:solidFill>
                            <a:schemeClr val="tx1"/>
                          </a:solidFill>
                          <a:effectLst/>
                          <a:latin typeface="Times New Roman" charset="0"/>
                          <a:ea typeface="黑体" charset="0"/>
                          <a:cs typeface="黑体" charset="0"/>
                        </a:rPr>
                        <a:t>B</a:t>
                      </a:r>
                      <a:r>
                        <a:rPr kumimoji="1" lang="zh-CN" altLang="en-US" sz="2000" b="1" i="0" u="none" strike="noStrike" cap="none" normalizeH="0" baseline="0">
                          <a:ln>
                            <a:noFill/>
                          </a:ln>
                          <a:solidFill>
                            <a:schemeClr val="tx1"/>
                          </a:solidFill>
                          <a:effectLst/>
                          <a:latin typeface="Times New Roman" charset="0"/>
                          <a:ea typeface="黑体" charset="0"/>
                          <a:cs typeface="黑体" charset="0"/>
                        </a:rPr>
                        <a:t>类物料</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
                          <a:srgbClr val="FF0000"/>
                        </a:buClr>
                        <a:buSzTx/>
                        <a:buFontTx/>
                        <a:buNone/>
                        <a:tabLst/>
                      </a:pPr>
                      <a:r>
                        <a:rPr kumimoji="1" lang="en-US" altLang="zh-CN" sz="2000" b="1" i="0" u="none" strike="noStrike" cap="none" normalizeH="0" baseline="0">
                          <a:ln>
                            <a:noFill/>
                          </a:ln>
                          <a:solidFill>
                            <a:schemeClr val="tx1"/>
                          </a:solidFill>
                          <a:effectLst/>
                          <a:latin typeface="Times New Roman" charset="0"/>
                          <a:ea typeface="黑体" charset="0"/>
                          <a:cs typeface="黑体" charset="0"/>
                        </a:rPr>
                        <a:t>C</a:t>
                      </a:r>
                      <a:r>
                        <a:rPr kumimoji="1" lang="zh-CN" altLang="en-US" sz="2000" b="1" i="0" u="none" strike="noStrike" cap="none" normalizeH="0" baseline="0">
                          <a:ln>
                            <a:noFill/>
                          </a:ln>
                          <a:solidFill>
                            <a:schemeClr val="tx1"/>
                          </a:solidFill>
                          <a:effectLst/>
                          <a:latin typeface="Times New Roman" charset="0"/>
                          <a:ea typeface="黑体" charset="0"/>
                          <a:cs typeface="黑体" charset="0"/>
                        </a:rPr>
                        <a:t>类物料</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40445">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2000" b="1" i="0" u="none" strike="noStrike" cap="none" normalizeH="0" baseline="0">
                          <a:ln>
                            <a:noFill/>
                          </a:ln>
                          <a:solidFill>
                            <a:schemeClr val="tx1"/>
                          </a:solidFill>
                          <a:effectLst/>
                          <a:latin typeface="Times New Roman" charset="0"/>
                          <a:ea typeface="黑体" charset="0"/>
                          <a:cs typeface="黑体" charset="0"/>
                        </a:rPr>
                        <a:t>管控方式</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严格控制，订货点和订货量；</a:t>
                      </a:r>
                      <a:endPar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endParaRPr>
                    </a:p>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签订严格采购合同</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a:t>
                      </a: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关系密切合作</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a:t>
                      </a:r>
                    </a:p>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采购与生产进度</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a:t>
                      </a: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供应商能力结合</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进行正常控制</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a:t>
                      </a:r>
                    </a:p>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经济批量订货</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尽可能简单控制</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 </a:t>
                      </a: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集中大量订货</a:t>
                      </a:r>
                      <a:r>
                        <a:rPr kumimoji="1" lang="en-US" altLang="zh-CN" sz="1800" b="1" i="0" u="none" strike="noStrike" cap="none" normalizeH="0" baseline="0" dirty="0">
                          <a:ln>
                            <a:noFill/>
                          </a:ln>
                          <a:solidFill>
                            <a:schemeClr val="tx1"/>
                          </a:solidFill>
                          <a:effectLst/>
                          <a:latin typeface="Times New Roman" charset="0"/>
                          <a:ea typeface="楷体_GB2312" charset="0"/>
                          <a:cs typeface="楷体_GB2312" charset="0"/>
                        </a:rPr>
                        <a:t>,     </a:t>
                      </a: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节省订购费用</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710">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2000" b="1" i="0" u="none" strike="noStrike" cap="none" normalizeH="0" baseline="0">
                          <a:ln>
                            <a:noFill/>
                          </a:ln>
                          <a:solidFill>
                            <a:schemeClr val="tx1"/>
                          </a:solidFill>
                          <a:effectLst/>
                          <a:latin typeface="Times New Roman" charset="0"/>
                          <a:ea typeface="黑体" charset="0"/>
                          <a:cs typeface="黑体" charset="0"/>
                        </a:rPr>
                        <a:t>检查方式</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经常检查</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按月</a:t>
                      </a:r>
                      <a:r>
                        <a:rPr kumimoji="1" lang="en-US" altLang="zh-CN" sz="1800" b="1" i="0" u="none" strike="noStrike" cap="none" normalizeH="0" baseline="0">
                          <a:ln>
                            <a:noFill/>
                          </a:ln>
                          <a:solidFill>
                            <a:schemeClr val="tx1"/>
                          </a:solidFill>
                          <a:effectLst/>
                          <a:latin typeface="Times New Roman" charset="0"/>
                          <a:ea typeface="楷体_GB2312" charset="0"/>
                          <a:cs typeface="楷体_GB2312" charset="0"/>
                        </a:rPr>
                        <a:t>/</a:t>
                      </a: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季度检查</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按年</a:t>
                      </a:r>
                      <a:r>
                        <a:rPr kumimoji="1" lang="en-US" altLang="zh-CN" sz="1800" b="1" i="0" u="none" strike="noStrike" cap="none" normalizeH="0" baseline="0">
                          <a:ln>
                            <a:noFill/>
                          </a:ln>
                          <a:solidFill>
                            <a:schemeClr val="tx1"/>
                          </a:solidFill>
                          <a:effectLst/>
                          <a:latin typeface="Times New Roman" charset="0"/>
                          <a:ea typeface="楷体_GB2312" charset="0"/>
                          <a:cs typeface="楷体_GB2312" charset="0"/>
                        </a:rPr>
                        <a:t>/</a:t>
                      </a: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季度检查</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710">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2000" b="1" i="0" u="none" strike="noStrike" cap="none" normalizeH="0" baseline="0">
                          <a:ln>
                            <a:noFill/>
                          </a:ln>
                          <a:solidFill>
                            <a:schemeClr val="tx1"/>
                          </a:solidFill>
                          <a:effectLst/>
                          <a:latin typeface="Times New Roman" charset="0"/>
                          <a:ea typeface="黑体" charset="0"/>
                          <a:cs typeface="黑体" charset="0"/>
                        </a:rPr>
                        <a:t>定额水平</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按型号制定</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按品类控制</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按总金额控制</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710">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2000" b="1" i="0" u="none" strike="noStrike" cap="none" normalizeH="0" baseline="0">
                          <a:ln>
                            <a:noFill/>
                          </a:ln>
                          <a:solidFill>
                            <a:schemeClr val="tx1"/>
                          </a:solidFill>
                          <a:effectLst/>
                          <a:latin typeface="Times New Roman" charset="0"/>
                          <a:ea typeface="黑体" charset="0"/>
                          <a:cs typeface="黑体" charset="0"/>
                        </a:rPr>
                        <a:t>订货方式</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定量控制法订货</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楷体_GB2312" charset="0"/>
                          <a:cs typeface="楷体_GB2312" charset="0"/>
                        </a:rPr>
                        <a:t>定期控制法订货</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楷体_GB2312" charset="0"/>
                          <a:cs typeface="楷体_GB2312" charset="0"/>
                        </a:rPr>
                        <a:t>采用双堆法管理</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2024718"/>
                                        </p:tgtEl>
                                        <p:attrNameLst>
                                          <p:attrName>style.visibility</p:attrName>
                                        </p:attrNameLst>
                                      </p:cBhvr>
                                      <p:to>
                                        <p:strVal val="visible"/>
                                      </p:to>
                                    </p:set>
                                    <p:anim calcmode="lin" valueType="num">
                                      <p:cBhvr additive="base">
                                        <p:cTn id="7" dur="500" fill="hold"/>
                                        <p:tgtEl>
                                          <p:spTgt spid="2024718"/>
                                        </p:tgtEl>
                                        <p:attrNameLst>
                                          <p:attrName>ppt_x</p:attrName>
                                        </p:attrNameLst>
                                      </p:cBhvr>
                                      <p:tavLst>
                                        <p:tav tm="0">
                                          <p:val>
                                            <p:strVal val="0-#ppt_w/2"/>
                                          </p:val>
                                        </p:tav>
                                        <p:tav tm="100000">
                                          <p:val>
                                            <p:strVal val="#ppt_x"/>
                                          </p:val>
                                        </p:tav>
                                      </p:tavLst>
                                    </p:anim>
                                    <p:anim calcmode="lin" valueType="num">
                                      <p:cBhvr additive="base">
                                        <p:cTn id="8" dur="500" fill="hold"/>
                                        <p:tgtEl>
                                          <p:spTgt spid="202471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024719"/>
                                        </p:tgtEl>
                                        <p:attrNameLst>
                                          <p:attrName>style.visibility</p:attrName>
                                        </p:attrNameLst>
                                      </p:cBhvr>
                                      <p:to>
                                        <p:strVal val="visible"/>
                                      </p:to>
                                    </p:set>
                                    <p:anim calcmode="lin" valueType="num">
                                      <p:cBhvr additive="base">
                                        <p:cTn id="13" dur="500" fill="hold"/>
                                        <p:tgtEl>
                                          <p:spTgt spid="2024719"/>
                                        </p:tgtEl>
                                        <p:attrNameLst>
                                          <p:attrName>ppt_x</p:attrName>
                                        </p:attrNameLst>
                                      </p:cBhvr>
                                      <p:tavLst>
                                        <p:tav tm="0">
                                          <p:val>
                                            <p:strVal val="1+#ppt_w/2"/>
                                          </p:val>
                                        </p:tav>
                                        <p:tav tm="100000">
                                          <p:val>
                                            <p:strVal val="#ppt_x"/>
                                          </p:val>
                                        </p:tav>
                                      </p:tavLst>
                                    </p:anim>
                                    <p:anim calcmode="lin" valueType="num">
                                      <p:cBhvr additive="base">
                                        <p:cTn id="14" dur="500" fill="hold"/>
                                        <p:tgtEl>
                                          <p:spTgt spid="2024719"/>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2024724"/>
                                        </p:tgtEl>
                                        <p:attrNameLst>
                                          <p:attrName>style.visibility</p:attrName>
                                        </p:attrNameLst>
                                      </p:cBhvr>
                                      <p:to>
                                        <p:strVal val="visible"/>
                                      </p:to>
                                    </p:set>
                                    <p:anim calcmode="lin" valueType="num">
                                      <p:cBhvr additive="base">
                                        <p:cTn id="19" dur="500" fill="hold"/>
                                        <p:tgtEl>
                                          <p:spTgt spid="2024724"/>
                                        </p:tgtEl>
                                        <p:attrNameLst>
                                          <p:attrName>ppt_x</p:attrName>
                                        </p:attrNameLst>
                                      </p:cBhvr>
                                      <p:tavLst>
                                        <p:tav tm="0">
                                          <p:val>
                                            <p:strVal val="#ppt_x"/>
                                          </p:val>
                                        </p:tav>
                                        <p:tav tm="100000">
                                          <p:val>
                                            <p:strVal val="#ppt_x"/>
                                          </p:val>
                                        </p:tav>
                                      </p:tavLst>
                                    </p:anim>
                                    <p:anim calcmode="lin" valueType="num">
                                      <p:cBhvr additive="base">
                                        <p:cTn id="20" dur="500" fill="hold"/>
                                        <p:tgtEl>
                                          <p:spTgt spid="20247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幻灯片编号占位符 5"/>
          <p:cNvSpPr>
            <a:spLocks noGrp="1"/>
          </p:cNvSpPr>
          <p:nvPr>
            <p:ph type="sldNum" sz="quarter" idx="12"/>
          </p:nvPr>
        </p:nvSpPr>
        <p:spPr/>
        <p:txBody>
          <a:bodyPr/>
          <a:lstStyle/>
          <a:p>
            <a:pPr>
              <a:defRPr/>
            </a:pPr>
            <a:fld id="{B1AAEBF7-DF3E-4149-B1B5-369C70BE51E6}" type="slidenum">
              <a:rPr lang="en-US" altLang="zh-CN"/>
              <a:pPr>
                <a:defRPr/>
              </a:pPr>
              <a:t>142</a:t>
            </a:fld>
            <a:endParaRPr lang="en-US" altLang="zh-CN"/>
          </a:p>
        </p:txBody>
      </p:sp>
      <p:sp>
        <p:nvSpPr>
          <p:cNvPr id="2394114" name="Rectangle 2"/>
          <p:cNvSpPr>
            <a:spLocks noGrp="1" noChangeArrowheads="1"/>
          </p:cNvSpPr>
          <p:nvPr>
            <p:ph type="title"/>
          </p:nvPr>
        </p:nvSpPr>
        <p:spPr/>
        <p:txBody>
          <a:bodyPr/>
          <a:lstStyle/>
          <a:p>
            <a:pPr>
              <a:defRPr/>
            </a:pPr>
            <a:r>
              <a:rPr lang="zh-CN" altLang="en-US" dirty="0"/>
              <a:t>第一节</a:t>
            </a:r>
            <a:r>
              <a:rPr lang="en-US" altLang="zh-CN" dirty="0"/>
              <a:t>  </a:t>
            </a:r>
            <a:r>
              <a:rPr lang="zh-CN" altLang="en-US" dirty="0"/>
              <a:t>独立需求库存控制</a:t>
            </a:r>
          </a:p>
        </p:txBody>
      </p:sp>
      <p:sp>
        <p:nvSpPr>
          <p:cNvPr id="2394115" name="Rectangle 3"/>
          <p:cNvSpPr>
            <a:spLocks noGrp="1" noChangeArrowheads="1"/>
          </p:cNvSpPr>
          <p:nvPr>
            <p:ph type="body" idx="1"/>
          </p:nvPr>
        </p:nvSpPr>
        <p:spPr>
          <a:xfrm>
            <a:off x="381000" y="998538"/>
            <a:ext cx="8458200" cy="917575"/>
          </a:xfrm>
        </p:spPr>
        <p:txBody>
          <a:bodyPr/>
          <a:lstStyle/>
          <a:p>
            <a:pPr>
              <a:lnSpc>
                <a:spcPct val="80000"/>
              </a:lnSpc>
              <a:buFontTx/>
              <a:buNone/>
              <a:defRPr/>
            </a:pPr>
            <a:r>
              <a:rPr lang="zh-CN" sz="2800" dirty="0">
                <a:solidFill>
                  <a:srgbClr val="FF0000"/>
                </a:solidFill>
              </a:rPr>
              <a:t>四、库存控制系统</a:t>
            </a:r>
          </a:p>
          <a:p>
            <a:pPr>
              <a:lnSpc>
                <a:spcPct val="80000"/>
              </a:lnSpc>
              <a:buFontTx/>
              <a:buNone/>
              <a:defRPr/>
            </a:pPr>
            <a:r>
              <a:rPr lang="en-US" altLang="zh-CN" sz="2800" dirty="0">
                <a:solidFill>
                  <a:srgbClr val="FF0000"/>
                </a:solidFill>
              </a:rPr>
              <a:t> </a:t>
            </a:r>
            <a:r>
              <a:rPr lang="en-US" altLang="zh-CN" sz="2400" dirty="0">
                <a:solidFill>
                  <a:srgbClr val="FF0000"/>
                </a:solidFill>
              </a:rPr>
              <a:t>1. </a:t>
            </a:r>
            <a:r>
              <a:rPr lang="zh-CN" altLang="en-US" sz="2400" dirty="0">
                <a:solidFill>
                  <a:srgbClr val="FF0000"/>
                </a:solidFill>
              </a:rPr>
              <a:t>定期库存控制</a:t>
            </a:r>
            <a:endParaRPr lang="zh-CN" altLang="en-US" sz="2000" dirty="0"/>
          </a:p>
        </p:txBody>
      </p:sp>
      <p:sp>
        <p:nvSpPr>
          <p:cNvPr id="2394116" name="Rectangle 4"/>
          <p:cNvSpPr>
            <a:spLocks noChangeArrowheads="1"/>
          </p:cNvSpPr>
          <p:nvPr/>
        </p:nvSpPr>
        <p:spPr bwMode="auto">
          <a:xfrm>
            <a:off x="107950" y="3933825"/>
            <a:ext cx="1800225" cy="1079500"/>
          </a:xfrm>
          <a:prstGeom prst="rect">
            <a:avLst/>
          </a:prstGeom>
          <a:solidFill>
            <a:srgbClr val="7DDD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10800" rIns="0" bIns="0"/>
          <a:lstStyle/>
          <a:p>
            <a:pPr marL="342900" indent="-342900" algn="l">
              <a:lnSpc>
                <a:spcPct val="100000"/>
              </a:lnSpc>
              <a:spcBef>
                <a:spcPct val="0"/>
              </a:spcBef>
              <a:buClr>
                <a:srgbClr val="FF0000"/>
              </a:buClr>
              <a:buSzPct val="80000"/>
              <a:defRPr/>
            </a:pPr>
            <a:r>
              <a:rPr lang="zh-CN" altLang="en-US" sz="1400" b="1">
                <a:solidFill>
                  <a:srgbClr val="FF0000"/>
                </a:solidFill>
                <a:ea typeface="楷体_GB2312" charset="0"/>
                <a:cs typeface="楷体_GB2312" charset="0"/>
              </a:rPr>
              <a:t>定期盘点订货</a:t>
            </a:r>
            <a:endParaRPr lang="en-US" altLang="zh-CN" sz="1400" b="1">
              <a:solidFill>
                <a:srgbClr val="000066"/>
              </a:solidFill>
              <a:ea typeface="楷体_GB2312" charset="0"/>
              <a:cs typeface="楷体_GB2312" charset="0"/>
            </a:endParaRPr>
          </a:p>
          <a:p>
            <a:pPr marL="342900" indent="-342900" algn="l">
              <a:lnSpc>
                <a:spcPct val="100000"/>
              </a:lnSpc>
              <a:spcBef>
                <a:spcPct val="0"/>
              </a:spcBef>
              <a:buClr>
                <a:srgbClr val="FF0000"/>
              </a:buClr>
              <a:buSzPct val="80000"/>
              <a:defRPr/>
            </a:pPr>
            <a:r>
              <a:rPr lang="en-US" altLang="zh-CN" sz="1400" b="1">
                <a:solidFill>
                  <a:srgbClr val="000099"/>
                </a:solidFill>
                <a:ea typeface="楷体_GB2312" charset="0"/>
                <a:cs typeface="楷体_GB2312" charset="0"/>
              </a:rPr>
              <a:t>S</a:t>
            </a:r>
            <a:r>
              <a:rPr lang="en-US" altLang="zh-CN" sz="1400" b="1">
                <a:solidFill>
                  <a:srgbClr val="000066"/>
                </a:solidFill>
                <a:ea typeface="楷体_GB2312" charset="0"/>
                <a:cs typeface="楷体_GB2312" charset="0"/>
              </a:rPr>
              <a:t>=(</a:t>
            </a:r>
            <a:r>
              <a:rPr lang="zh-CN" altLang="en-US" sz="1400" b="1">
                <a:solidFill>
                  <a:srgbClr val="000066"/>
                </a:solidFill>
                <a:ea typeface="楷体_GB2312" charset="0"/>
                <a:cs typeface="楷体_GB2312" charset="0"/>
              </a:rPr>
              <a:t>订货周期</a:t>
            </a:r>
            <a:r>
              <a:rPr lang="en-US" altLang="zh-CN" sz="1400" b="1">
                <a:solidFill>
                  <a:srgbClr val="000066"/>
                </a:solidFill>
                <a:ea typeface="楷体_GB2312" charset="0"/>
                <a:cs typeface="楷体_GB2312" charset="0"/>
              </a:rPr>
              <a:t>+</a:t>
            </a:r>
            <a:r>
              <a:rPr lang="zh-CN" altLang="en-US" sz="1400" b="1">
                <a:solidFill>
                  <a:srgbClr val="000066"/>
                </a:solidFill>
                <a:ea typeface="楷体_GB2312" charset="0"/>
                <a:cs typeface="楷体_GB2312" charset="0"/>
              </a:rPr>
              <a:t>提前期</a:t>
            </a:r>
            <a:r>
              <a:rPr lang="en-US" altLang="zh-CN" sz="1400" b="1">
                <a:solidFill>
                  <a:srgbClr val="000066"/>
                </a:solidFill>
                <a:ea typeface="楷体_GB2312" charset="0"/>
                <a:cs typeface="楷体_GB2312" charset="0"/>
              </a:rPr>
              <a:t>) </a:t>
            </a:r>
          </a:p>
          <a:p>
            <a:pPr marL="342900" indent="-342900" algn="l">
              <a:lnSpc>
                <a:spcPct val="100000"/>
              </a:lnSpc>
              <a:spcBef>
                <a:spcPct val="0"/>
              </a:spcBef>
              <a:buClr>
                <a:srgbClr val="FF0000"/>
              </a:buClr>
              <a:buSzPct val="80000"/>
              <a:defRPr/>
            </a:pPr>
            <a:r>
              <a:rPr lang="en-US" altLang="zh-CN" sz="1400" b="1">
                <a:solidFill>
                  <a:srgbClr val="000066"/>
                </a:solidFill>
                <a:ea typeface="楷体_GB2312" charset="0"/>
                <a:cs typeface="楷体_GB2312" charset="0"/>
              </a:rPr>
              <a:t>    ×</a:t>
            </a:r>
            <a:r>
              <a:rPr lang="zh-CN" altLang="en-US" sz="1400" b="1">
                <a:solidFill>
                  <a:srgbClr val="000066"/>
                </a:solidFill>
                <a:ea typeface="楷体_GB2312" charset="0"/>
                <a:cs typeface="楷体_GB2312" charset="0"/>
              </a:rPr>
              <a:t>需求量</a:t>
            </a:r>
            <a:r>
              <a:rPr lang="en-US" altLang="zh-CN" sz="1400" b="1">
                <a:solidFill>
                  <a:srgbClr val="000066"/>
                </a:solidFill>
                <a:ea typeface="楷体_GB2312" charset="0"/>
                <a:cs typeface="楷体_GB2312" charset="0"/>
              </a:rPr>
              <a:t>+</a:t>
            </a:r>
            <a:r>
              <a:rPr lang="zh-CN" altLang="en-US" sz="1400" b="1">
                <a:solidFill>
                  <a:srgbClr val="000066"/>
                </a:solidFill>
                <a:ea typeface="楷体_GB2312" charset="0"/>
                <a:cs typeface="楷体_GB2312" charset="0"/>
              </a:rPr>
              <a:t>安全库存</a:t>
            </a:r>
            <a:endParaRPr lang="en-US" altLang="zh-CN" sz="1400" b="1">
              <a:solidFill>
                <a:srgbClr val="000066"/>
              </a:solidFill>
              <a:ea typeface="楷体_GB2312" charset="0"/>
              <a:cs typeface="楷体_GB2312" charset="0"/>
            </a:endParaRPr>
          </a:p>
          <a:p>
            <a:pPr marL="342900" indent="-342900" algn="l">
              <a:lnSpc>
                <a:spcPct val="100000"/>
              </a:lnSpc>
              <a:spcBef>
                <a:spcPct val="0"/>
              </a:spcBef>
              <a:buClr>
                <a:srgbClr val="FF0000"/>
              </a:buClr>
              <a:buSzPct val="80000"/>
              <a:defRPr/>
            </a:pPr>
            <a:r>
              <a:rPr lang="en-US" altLang="zh-CN" sz="1400" b="1" i="1">
                <a:solidFill>
                  <a:srgbClr val="000066"/>
                </a:solidFill>
                <a:ea typeface="楷体_GB2312" charset="0"/>
                <a:cs typeface="楷体_GB2312" charset="0"/>
              </a:rPr>
              <a:t>Q</a:t>
            </a:r>
            <a:r>
              <a:rPr lang="en-US" altLang="zh-CN" sz="1400" b="1">
                <a:solidFill>
                  <a:srgbClr val="000066"/>
                </a:solidFill>
                <a:ea typeface="楷体_GB2312" charset="0"/>
                <a:cs typeface="楷体_GB2312" charset="0"/>
              </a:rPr>
              <a:t>=</a:t>
            </a:r>
            <a:r>
              <a:rPr lang="zh-CN" altLang="en-US" sz="1400" b="1">
                <a:solidFill>
                  <a:srgbClr val="000066"/>
                </a:solidFill>
                <a:ea typeface="楷体_GB2312" charset="0"/>
                <a:cs typeface="楷体_GB2312" charset="0"/>
              </a:rPr>
              <a:t>目标库存</a:t>
            </a:r>
            <a:r>
              <a:rPr lang="en-US" altLang="zh-CN" sz="1400" b="1">
                <a:solidFill>
                  <a:srgbClr val="000066"/>
                </a:solidFill>
                <a:ea typeface="楷体_GB2312" charset="0"/>
                <a:cs typeface="楷体_GB2312" charset="0"/>
              </a:rPr>
              <a:t> -</a:t>
            </a:r>
            <a:r>
              <a:rPr lang="zh-CN" altLang="en-US" sz="1400" b="1">
                <a:solidFill>
                  <a:srgbClr val="000066"/>
                </a:solidFill>
                <a:ea typeface="楷体_GB2312" charset="0"/>
                <a:cs typeface="楷体_GB2312" charset="0"/>
              </a:rPr>
              <a:t>在库量</a:t>
            </a:r>
            <a:endParaRPr lang="en-US" altLang="zh-CN" sz="1400" b="1">
              <a:solidFill>
                <a:srgbClr val="000066"/>
              </a:solidFill>
              <a:ea typeface="楷体_GB2312" charset="0"/>
              <a:cs typeface="楷体_GB2312" charset="0"/>
            </a:endParaRPr>
          </a:p>
          <a:p>
            <a:pPr marL="342900" indent="-342900" algn="l">
              <a:lnSpc>
                <a:spcPct val="100000"/>
              </a:lnSpc>
              <a:spcBef>
                <a:spcPct val="0"/>
              </a:spcBef>
              <a:buClr>
                <a:srgbClr val="FF0000"/>
              </a:buClr>
              <a:buSzPct val="80000"/>
              <a:defRPr/>
            </a:pPr>
            <a:r>
              <a:rPr lang="en-US" altLang="zh-CN" sz="1400" b="1">
                <a:solidFill>
                  <a:srgbClr val="000066"/>
                </a:solidFill>
                <a:ea typeface="楷体_GB2312" charset="0"/>
                <a:cs typeface="楷体_GB2312" charset="0"/>
              </a:rPr>
              <a:t>                      -</a:t>
            </a:r>
            <a:r>
              <a:rPr lang="zh-CN" altLang="en-US" sz="1400" b="1">
                <a:solidFill>
                  <a:srgbClr val="000066"/>
                </a:solidFill>
                <a:ea typeface="楷体_GB2312" charset="0"/>
                <a:cs typeface="楷体_GB2312" charset="0"/>
              </a:rPr>
              <a:t>在途量</a:t>
            </a:r>
          </a:p>
        </p:txBody>
      </p:sp>
      <p:sp>
        <p:nvSpPr>
          <p:cNvPr id="2394117" name="Line 5"/>
          <p:cNvSpPr>
            <a:spLocks noChangeShapeType="1"/>
          </p:cNvSpPr>
          <p:nvPr/>
        </p:nvSpPr>
        <p:spPr bwMode="auto">
          <a:xfrm>
            <a:off x="900113" y="2420938"/>
            <a:ext cx="1587" cy="969962"/>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18" name="Line 6"/>
          <p:cNvSpPr>
            <a:spLocks noChangeShapeType="1"/>
          </p:cNvSpPr>
          <p:nvPr/>
        </p:nvSpPr>
        <p:spPr bwMode="auto">
          <a:xfrm flipH="1">
            <a:off x="3849688" y="2649538"/>
            <a:ext cx="0" cy="876300"/>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19" name="Line 7"/>
          <p:cNvSpPr>
            <a:spLocks noChangeShapeType="1"/>
          </p:cNvSpPr>
          <p:nvPr/>
        </p:nvSpPr>
        <p:spPr bwMode="auto">
          <a:xfrm>
            <a:off x="2347913" y="2397125"/>
            <a:ext cx="1587" cy="760413"/>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0" name="Freeform 8"/>
          <p:cNvSpPr>
            <a:spLocks/>
          </p:cNvSpPr>
          <p:nvPr/>
        </p:nvSpPr>
        <p:spPr bwMode="auto">
          <a:xfrm>
            <a:off x="611188" y="3065463"/>
            <a:ext cx="258762" cy="300037"/>
          </a:xfrm>
          <a:custGeom>
            <a:avLst/>
            <a:gdLst>
              <a:gd name="T0" fmla="*/ 0 w 20000"/>
              <a:gd name="T1" fmla="*/ 0 h 20000"/>
              <a:gd name="T2" fmla="*/ 1260 w 20000"/>
              <a:gd name="T3" fmla="*/ 377 h 20000"/>
              <a:gd name="T4" fmla="*/ 2782 w 20000"/>
              <a:gd name="T5" fmla="*/ 1132 h 20000"/>
              <a:gd name="T6" fmla="*/ 3570 w 20000"/>
              <a:gd name="T7" fmla="*/ 1962 h 20000"/>
              <a:gd name="T8" fmla="*/ 4357 w 20000"/>
              <a:gd name="T9" fmla="*/ 1962 h 20000"/>
              <a:gd name="T10" fmla="*/ 4357 w 20000"/>
              <a:gd name="T11" fmla="*/ 2717 h 20000"/>
              <a:gd name="T12" fmla="*/ 5144 w 20000"/>
              <a:gd name="T13" fmla="*/ 2717 h 20000"/>
              <a:gd name="T14" fmla="*/ 5144 w 20000"/>
              <a:gd name="T15" fmla="*/ 3472 h 20000"/>
              <a:gd name="T16" fmla="*/ 5932 w 20000"/>
              <a:gd name="T17" fmla="*/ 4302 h 20000"/>
              <a:gd name="T18" fmla="*/ 5932 w 20000"/>
              <a:gd name="T19" fmla="*/ 5057 h 20000"/>
              <a:gd name="T20" fmla="*/ 6719 w 20000"/>
              <a:gd name="T21" fmla="*/ 5811 h 20000"/>
              <a:gd name="T22" fmla="*/ 6719 w 20000"/>
              <a:gd name="T23" fmla="*/ 6642 h 20000"/>
              <a:gd name="T24" fmla="*/ 7507 w 20000"/>
              <a:gd name="T25" fmla="*/ 7396 h 20000"/>
              <a:gd name="T26" fmla="*/ 7507 w 20000"/>
              <a:gd name="T27" fmla="*/ 8981 h 20000"/>
              <a:gd name="T28" fmla="*/ 8241 w 20000"/>
              <a:gd name="T29" fmla="*/ 9736 h 20000"/>
              <a:gd name="T30" fmla="*/ 9029 w 20000"/>
              <a:gd name="T31" fmla="*/ 9736 h 20000"/>
              <a:gd name="T32" fmla="*/ 9029 w 20000"/>
              <a:gd name="T33" fmla="*/ 10566 h 20000"/>
              <a:gd name="T34" fmla="*/ 10604 w 20000"/>
              <a:gd name="T35" fmla="*/ 10566 h 20000"/>
              <a:gd name="T36" fmla="*/ 11391 w 20000"/>
              <a:gd name="T37" fmla="*/ 11321 h 20000"/>
              <a:gd name="T38" fmla="*/ 11391 w 20000"/>
              <a:gd name="T39" fmla="*/ 12906 h 20000"/>
              <a:gd name="T40" fmla="*/ 12178 w 20000"/>
              <a:gd name="T41" fmla="*/ 12906 h 20000"/>
              <a:gd name="T42" fmla="*/ 12178 w 20000"/>
              <a:gd name="T43" fmla="*/ 13660 h 20000"/>
              <a:gd name="T44" fmla="*/ 14488 w 20000"/>
              <a:gd name="T45" fmla="*/ 13660 h 20000"/>
              <a:gd name="T46" fmla="*/ 15276 w 20000"/>
              <a:gd name="T47" fmla="*/ 14491 h 20000"/>
              <a:gd name="T48" fmla="*/ 15276 w 20000"/>
              <a:gd name="T49" fmla="*/ 16000 h 20000"/>
              <a:gd name="T50" fmla="*/ 16063 w 20000"/>
              <a:gd name="T51" fmla="*/ 16000 h 20000"/>
              <a:gd name="T52" fmla="*/ 16063 w 20000"/>
              <a:gd name="T53" fmla="*/ 17585 h 20000"/>
              <a:gd name="T54" fmla="*/ 16850 w 20000"/>
              <a:gd name="T55" fmla="*/ 17585 h 20000"/>
              <a:gd name="T56" fmla="*/ 16850 w 20000"/>
              <a:gd name="T57" fmla="*/ 19170 h 20000"/>
              <a:gd name="T58" fmla="*/ 17585 w 20000"/>
              <a:gd name="T59" fmla="*/ 19925 h 20000"/>
              <a:gd name="T60" fmla="*/ 19948 w 20000"/>
              <a:gd name="T61" fmla="*/ 19925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000" h="20000">
                <a:moveTo>
                  <a:pt x="0" y="0"/>
                </a:moveTo>
                <a:lnTo>
                  <a:pt x="1260" y="377"/>
                </a:lnTo>
                <a:lnTo>
                  <a:pt x="2782" y="1132"/>
                </a:lnTo>
                <a:lnTo>
                  <a:pt x="3570" y="1962"/>
                </a:lnTo>
                <a:lnTo>
                  <a:pt x="4357" y="1962"/>
                </a:lnTo>
                <a:lnTo>
                  <a:pt x="4357" y="2717"/>
                </a:lnTo>
                <a:lnTo>
                  <a:pt x="5144" y="2717"/>
                </a:lnTo>
                <a:lnTo>
                  <a:pt x="5144" y="3472"/>
                </a:lnTo>
                <a:lnTo>
                  <a:pt x="5932" y="4302"/>
                </a:lnTo>
                <a:lnTo>
                  <a:pt x="5932" y="5057"/>
                </a:lnTo>
                <a:lnTo>
                  <a:pt x="6719" y="5811"/>
                </a:lnTo>
                <a:lnTo>
                  <a:pt x="6719" y="6642"/>
                </a:lnTo>
                <a:lnTo>
                  <a:pt x="7507" y="7396"/>
                </a:lnTo>
                <a:lnTo>
                  <a:pt x="7507" y="8981"/>
                </a:lnTo>
                <a:lnTo>
                  <a:pt x="8241" y="9736"/>
                </a:lnTo>
                <a:lnTo>
                  <a:pt x="9029" y="9736"/>
                </a:lnTo>
                <a:lnTo>
                  <a:pt x="9029" y="10566"/>
                </a:lnTo>
                <a:lnTo>
                  <a:pt x="10604" y="10566"/>
                </a:lnTo>
                <a:lnTo>
                  <a:pt x="11391" y="11321"/>
                </a:lnTo>
                <a:lnTo>
                  <a:pt x="11391" y="12906"/>
                </a:lnTo>
                <a:lnTo>
                  <a:pt x="12178" y="12906"/>
                </a:lnTo>
                <a:lnTo>
                  <a:pt x="12178" y="13660"/>
                </a:lnTo>
                <a:lnTo>
                  <a:pt x="14488" y="13660"/>
                </a:lnTo>
                <a:lnTo>
                  <a:pt x="15276" y="14491"/>
                </a:lnTo>
                <a:lnTo>
                  <a:pt x="15276" y="16000"/>
                </a:lnTo>
                <a:lnTo>
                  <a:pt x="16063" y="16000"/>
                </a:lnTo>
                <a:lnTo>
                  <a:pt x="16063" y="17585"/>
                </a:lnTo>
                <a:lnTo>
                  <a:pt x="16850" y="17585"/>
                </a:lnTo>
                <a:lnTo>
                  <a:pt x="16850" y="19170"/>
                </a:lnTo>
                <a:lnTo>
                  <a:pt x="17585" y="19925"/>
                </a:lnTo>
                <a:lnTo>
                  <a:pt x="19948" y="19925"/>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1" name="Freeform 9"/>
          <p:cNvSpPr>
            <a:spLocks/>
          </p:cNvSpPr>
          <p:nvPr/>
        </p:nvSpPr>
        <p:spPr bwMode="auto">
          <a:xfrm>
            <a:off x="3843338" y="2608263"/>
            <a:ext cx="422275" cy="742950"/>
          </a:xfrm>
          <a:custGeom>
            <a:avLst/>
            <a:gdLst>
              <a:gd name="T0" fmla="*/ 0 w 20000"/>
              <a:gd name="T1" fmla="*/ 0 h 20000"/>
              <a:gd name="T2" fmla="*/ 186 w 20000"/>
              <a:gd name="T3" fmla="*/ 162 h 20000"/>
              <a:gd name="T4" fmla="*/ 1423 w 20000"/>
              <a:gd name="T5" fmla="*/ 857 h 20000"/>
              <a:gd name="T6" fmla="*/ 2660 w 20000"/>
              <a:gd name="T7" fmla="*/ 857 h 20000"/>
              <a:gd name="T8" fmla="*/ 2660 w 20000"/>
              <a:gd name="T9" fmla="*/ 1205 h 20000"/>
              <a:gd name="T10" fmla="*/ 2969 w 20000"/>
              <a:gd name="T11" fmla="*/ 1205 h 20000"/>
              <a:gd name="T12" fmla="*/ 3278 w 20000"/>
              <a:gd name="T13" fmla="*/ 1900 h 20000"/>
              <a:gd name="T14" fmla="*/ 3278 w 20000"/>
              <a:gd name="T15" fmla="*/ 2248 h 20000"/>
              <a:gd name="T16" fmla="*/ 3897 w 20000"/>
              <a:gd name="T17" fmla="*/ 2943 h 20000"/>
              <a:gd name="T18" fmla="*/ 4206 w 20000"/>
              <a:gd name="T19" fmla="*/ 2943 h 20000"/>
              <a:gd name="T20" fmla="*/ 4206 w 20000"/>
              <a:gd name="T21" fmla="*/ 3291 h 20000"/>
              <a:gd name="T22" fmla="*/ 4515 w 20000"/>
              <a:gd name="T23" fmla="*/ 5377 h 20000"/>
              <a:gd name="T24" fmla="*/ 4515 w 20000"/>
              <a:gd name="T25" fmla="*/ 5724 h 20000"/>
              <a:gd name="T26" fmla="*/ 5134 w 20000"/>
              <a:gd name="T27" fmla="*/ 6072 h 20000"/>
              <a:gd name="T28" fmla="*/ 5443 w 20000"/>
              <a:gd name="T29" fmla="*/ 6767 h 20000"/>
              <a:gd name="T30" fmla="*/ 5443 w 20000"/>
              <a:gd name="T31" fmla="*/ 7810 h 20000"/>
              <a:gd name="T32" fmla="*/ 5753 w 20000"/>
              <a:gd name="T33" fmla="*/ 8158 h 20000"/>
              <a:gd name="T34" fmla="*/ 6371 w 20000"/>
              <a:gd name="T35" fmla="*/ 8505 h 20000"/>
              <a:gd name="T36" fmla="*/ 6680 w 20000"/>
              <a:gd name="T37" fmla="*/ 9200 h 20000"/>
              <a:gd name="T38" fmla="*/ 7299 w 20000"/>
              <a:gd name="T39" fmla="*/ 9200 h 20000"/>
              <a:gd name="T40" fmla="*/ 7608 w 20000"/>
              <a:gd name="T41" fmla="*/ 9548 h 20000"/>
              <a:gd name="T42" fmla="*/ 7918 w 20000"/>
              <a:gd name="T43" fmla="*/ 10243 h 20000"/>
              <a:gd name="T44" fmla="*/ 7918 w 20000"/>
              <a:gd name="T45" fmla="*/ 10591 h 20000"/>
              <a:gd name="T46" fmla="*/ 8536 w 20000"/>
              <a:gd name="T47" fmla="*/ 11286 h 20000"/>
              <a:gd name="T48" fmla="*/ 9155 w 20000"/>
              <a:gd name="T49" fmla="*/ 11634 h 20000"/>
              <a:gd name="T50" fmla="*/ 9464 w 20000"/>
              <a:gd name="T51" fmla="*/ 11981 h 20000"/>
              <a:gd name="T52" fmla="*/ 9773 w 20000"/>
              <a:gd name="T53" fmla="*/ 12677 h 20000"/>
              <a:gd name="T54" fmla="*/ 10082 w 20000"/>
              <a:gd name="T55" fmla="*/ 13024 h 20000"/>
              <a:gd name="T56" fmla="*/ 10392 w 20000"/>
              <a:gd name="T57" fmla="*/ 13720 h 20000"/>
              <a:gd name="T58" fmla="*/ 10392 w 20000"/>
              <a:gd name="T59" fmla="*/ 14067 h 20000"/>
              <a:gd name="T60" fmla="*/ 10701 w 20000"/>
              <a:gd name="T61" fmla="*/ 14067 h 20000"/>
              <a:gd name="T62" fmla="*/ 11010 w 20000"/>
              <a:gd name="T63" fmla="*/ 14415 h 20000"/>
              <a:gd name="T64" fmla="*/ 11629 w 20000"/>
              <a:gd name="T65" fmla="*/ 14762 h 20000"/>
              <a:gd name="T66" fmla="*/ 12866 w 20000"/>
              <a:gd name="T67" fmla="*/ 16153 h 20000"/>
              <a:gd name="T68" fmla="*/ 12866 w 20000"/>
              <a:gd name="T69" fmla="*/ 16501 h 20000"/>
              <a:gd name="T70" fmla="*/ 13485 w 20000"/>
              <a:gd name="T71" fmla="*/ 16501 h 20000"/>
              <a:gd name="T72" fmla="*/ 13794 w 20000"/>
              <a:gd name="T73" fmla="*/ 16848 h 20000"/>
              <a:gd name="T74" fmla="*/ 15649 w 20000"/>
              <a:gd name="T75" fmla="*/ 16848 h 20000"/>
              <a:gd name="T76" fmla="*/ 15959 w 20000"/>
              <a:gd name="T77" fmla="*/ 17196 h 20000"/>
              <a:gd name="T78" fmla="*/ 16887 w 20000"/>
              <a:gd name="T79" fmla="*/ 17196 h 20000"/>
              <a:gd name="T80" fmla="*/ 17196 w 20000"/>
              <a:gd name="T81" fmla="*/ 17543 h 20000"/>
              <a:gd name="T82" fmla="*/ 17814 w 20000"/>
              <a:gd name="T83" fmla="*/ 17543 h 20000"/>
              <a:gd name="T84" fmla="*/ 18124 w 20000"/>
              <a:gd name="T85" fmla="*/ 17891 h 20000"/>
              <a:gd name="T86" fmla="*/ 18124 w 20000"/>
              <a:gd name="T87" fmla="*/ 18239 h 20000"/>
              <a:gd name="T88" fmla="*/ 18433 w 20000"/>
              <a:gd name="T89" fmla="*/ 18239 h 20000"/>
              <a:gd name="T90" fmla="*/ 18742 w 20000"/>
              <a:gd name="T91" fmla="*/ 18586 h 20000"/>
              <a:gd name="T92" fmla="*/ 18742 w 20000"/>
              <a:gd name="T93" fmla="*/ 18934 h 20000"/>
              <a:gd name="T94" fmla="*/ 19052 w 20000"/>
              <a:gd name="T95" fmla="*/ 18934 h 20000"/>
              <a:gd name="T96" fmla="*/ 19670 w 20000"/>
              <a:gd name="T97" fmla="*/ 19629 h 20000"/>
              <a:gd name="T98" fmla="*/ 19979 w 20000"/>
              <a:gd name="T99" fmla="*/ 19629 h 20000"/>
              <a:gd name="T100" fmla="*/ 19979 w 20000"/>
              <a:gd name="T101" fmla="*/ 19977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00" h="20000">
                <a:moveTo>
                  <a:pt x="0" y="0"/>
                </a:moveTo>
                <a:lnTo>
                  <a:pt x="186" y="162"/>
                </a:lnTo>
                <a:lnTo>
                  <a:pt x="1423" y="857"/>
                </a:lnTo>
                <a:lnTo>
                  <a:pt x="2660" y="857"/>
                </a:lnTo>
                <a:lnTo>
                  <a:pt x="2660" y="1205"/>
                </a:lnTo>
                <a:lnTo>
                  <a:pt x="2969" y="1205"/>
                </a:lnTo>
                <a:lnTo>
                  <a:pt x="3278" y="1900"/>
                </a:lnTo>
                <a:lnTo>
                  <a:pt x="3278" y="2248"/>
                </a:lnTo>
                <a:lnTo>
                  <a:pt x="3897" y="2943"/>
                </a:lnTo>
                <a:lnTo>
                  <a:pt x="4206" y="2943"/>
                </a:lnTo>
                <a:lnTo>
                  <a:pt x="4206" y="3291"/>
                </a:lnTo>
                <a:lnTo>
                  <a:pt x="4515" y="5377"/>
                </a:lnTo>
                <a:lnTo>
                  <a:pt x="4515" y="5724"/>
                </a:lnTo>
                <a:lnTo>
                  <a:pt x="5134" y="6072"/>
                </a:lnTo>
                <a:lnTo>
                  <a:pt x="5443" y="6767"/>
                </a:lnTo>
                <a:lnTo>
                  <a:pt x="5443" y="7810"/>
                </a:lnTo>
                <a:lnTo>
                  <a:pt x="5753" y="8158"/>
                </a:lnTo>
                <a:lnTo>
                  <a:pt x="6371" y="8505"/>
                </a:lnTo>
                <a:lnTo>
                  <a:pt x="6680" y="9200"/>
                </a:lnTo>
                <a:lnTo>
                  <a:pt x="7299" y="9200"/>
                </a:lnTo>
                <a:lnTo>
                  <a:pt x="7608" y="9548"/>
                </a:lnTo>
                <a:lnTo>
                  <a:pt x="7918" y="10243"/>
                </a:lnTo>
                <a:lnTo>
                  <a:pt x="7918" y="10591"/>
                </a:lnTo>
                <a:lnTo>
                  <a:pt x="8536" y="11286"/>
                </a:lnTo>
                <a:lnTo>
                  <a:pt x="9155" y="11634"/>
                </a:lnTo>
                <a:lnTo>
                  <a:pt x="9464" y="11981"/>
                </a:lnTo>
                <a:lnTo>
                  <a:pt x="9773" y="12677"/>
                </a:lnTo>
                <a:lnTo>
                  <a:pt x="10082" y="13024"/>
                </a:lnTo>
                <a:lnTo>
                  <a:pt x="10392" y="13720"/>
                </a:lnTo>
                <a:lnTo>
                  <a:pt x="10392" y="14067"/>
                </a:lnTo>
                <a:lnTo>
                  <a:pt x="10701" y="14067"/>
                </a:lnTo>
                <a:lnTo>
                  <a:pt x="11010" y="14415"/>
                </a:lnTo>
                <a:lnTo>
                  <a:pt x="11629" y="14762"/>
                </a:lnTo>
                <a:lnTo>
                  <a:pt x="12866" y="16153"/>
                </a:lnTo>
                <a:lnTo>
                  <a:pt x="12866" y="16501"/>
                </a:lnTo>
                <a:lnTo>
                  <a:pt x="13485" y="16501"/>
                </a:lnTo>
                <a:lnTo>
                  <a:pt x="13794" y="16848"/>
                </a:lnTo>
                <a:lnTo>
                  <a:pt x="15649" y="16848"/>
                </a:lnTo>
                <a:lnTo>
                  <a:pt x="15959" y="17196"/>
                </a:lnTo>
                <a:lnTo>
                  <a:pt x="16887" y="17196"/>
                </a:lnTo>
                <a:lnTo>
                  <a:pt x="17196" y="17543"/>
                </a:lnTo>
                <a:lnTo>
                  <a:pt x="17814" y="17543"/>
                </a:lnTo>
                <a:lnTo>
                  <a:pt x="18124" y="17891"/>
                </a:lnTo>
                <a:lnTo>
                  <a:pt x="18124" y="18239"/>
                </a:lnTo>
                <a:lnTo>
                  <a:pt x="18433" y="18239"/>
                </a:lnTo>
                <a:lnTo>
                  <a:pt x="18742" y="18586"/>
                </a:lnTo>
                <a:lnTo>
                  <a:pt x="18742" y="18934"/>
                </a:lnTo>
                <a:lnTo>
                  <a:pt x="19052" y="18934"/>
                </a:lnTo>
                <a:lnTo>
                  <a:pt x="19670" y="19629"/>
                </a:lnTo>
                <a:lnTo>
                  <a:pt x="19979" y="19629"/>
                </a:lnTo>
                <a:lnTo>
                  <a:pt x="19979" y="19977"/>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2" name="Freeform 10"/>
          <p:cNvSpPr>
            <a:spLocks/>
          </p:cNvSpPr>
          <p:nvPr/>
        </p:nvSpPr>
        <p:spPr bwMode="auto">
          <a:xfrm>
            <a:off x="2386013" y="2381250"/>
            <a:ext cx="1431925" cy="1120775"/>
          </a:xfrm>
          <a:custGeom>
            <a:avLst/>
            <a:gdLst>
              <a:gd name="T0" fmla="*/ 3412 w 20000"/>
              <a:gd name="T1" fmla="*/ 3136 h 20000"/>
              <a:gd name="T2" fmla="*/ 3883 w 20000"/>
              <a:gd name="T3" fmla="*/ 3551 h 20000"/>
              <a:gd name="T4" fmla="*/ 5724 w 20000"/>
              <a:gd name="T5" fmla="*/ 4427 h 20000"/>
              <a:gd name="T6" fmla="*/ 5896 w 20000"/>
              <a:gd name="T7" fmla="*/ 4643 h 20000"/>
              <a:gd name="T8" fmla="*/ 6081 w 20000"/>
              <a:gd name="T9" fmla="*/ 4858 h 20000"/>
              <a:gd name="T10" fmla="*/ 6267 w 20000"/>
              <a:gd name="T11" fmla="*/ 5319 h 20000"/>
              <a:gd name="T12" fmla="*/ 6824 w 20000"/>
              <a:gd name="T13" fmla="*/ 5688 h 20000"/>
              <a:gd name="T14" fmla="*/ 7181 w 20000"/>
              <a:gd name="T15" fmla="*/ 6580 h 20000"/>
              <a:gd name="T16" fmla="*/ 7566 w 20000"/>
              <a:gd name="T17" fmla="*/ 6810 h 20000"/>
              <a:gd name="T18" fmla="*/ 7737 w 20000"/>
              <a:gd name="T19" fmla="*/ 7225 h 20000"/>
              <a:gd name="T20" fmla="*/ 8280 w 20000"/>
              <a:gd name="T21" fmla="*/ 7456 h 20000"/>
              <a:gd name="T22" fmla="*/ 8451 w 20000"/>
              <a:gd name="T23" fmla="*/ 7902 h 20000"/>
              <a:gd name="T24" fmla="*/ 8637 w 20000"/>
              <a:gd name="T25" fmla="*/ 9608 h 20000"/>
              <a:gd name="T26" fmla="*/ 10121 w 20000"/>
              <a:gd name="T27" fmla="*/ 9839 h 20000"/>
              <a:gd name="T28" fmla="*/ 10650 w 20000"/>
              <a:gd name="T29" fmla="*/ 10054 h 20000"/>
              <a:gd name="T30" fmla="*/ 11206 w 20000"/>
              <a:gd name="T31" fmla="*/ 10284 h 20000"/>
              <a:gd name="T32" fmla="*/ 11749 w 20000"/>
              <a:gd name="T33" fmla="*/ 10484 h 20000"/>
              <a:gd name="T34" fmla="*/ 11934 w 20000"/>
              <a:gd name="T35" fmla="*/ 10899 h 20000"/>
              <a:gd name="T36" fmla="*/ 12120 w 20000"/>
              <a:gd name="T37" fmla="*/ 11360 h 20000"/>
              <a:gd name="T38" fmla="*/ 12662 w 20000"/>
              <a:gd name="T39" fmla="*/ 11545 h 20000"/>
              <a:gd name="T40" fmla="*/ 13048 w 20000"/>
              <a:gd name="T41" fmla="*/ 11991 h 20000"/>
              <a:gd name="T42" fmla="*/ 13219 w 20000"/>
              <a:gd name="T43" fmla="*/ 12421 h 20000"/>
              <a:gd name="T44" fmla="*/ 13590 w 20000"/>
              <a:gd name="T45" fmla="*/ 12636 h 20000"/>
              <a:gd name="T46" fmla="*/ 13947 w 20000"/>
              <a:gd name="T47" fmla="*/ 13082 h 20000"/>
              <a:gd name="T48" fmla="*/ 14318 w 20000"/>
              <a:gd name="T49" fmla="*/ 13297 h 20000"/>
              <a:gd name="T50" fmla="*/ 14490 w 20000"/>
              <a:gd name="T51" fmla="*/ 13943 h 20000"/>
              <a:gd name="T52" fmla="*/ 14675 w 20000"/>
              <a:gd name="T53" fmla="*/ 14374 h 20000"/>
              <a:gd name="T54" fmla="*/ 15061 w 20000"/>
              <a:gd name="T55" fmla="*/ 14573 h 20000"/>
              <a:gd name="T56" fmla="*/ 15232 w 20000"/>
              <a:gd name="T57" fmla="*/ 14804 h 20000"/>
              <a:gd name="T58" fmla="*/ 15403 w 20000"/>
              <a:gd name="T59" fmla="*/ 15465 h 20000"/>
              <a:gd name="T60" fmla="*/ 18787 w 20000"/>
              <a:gd name="T61" fmla="*/ 19016 h 20000"/>
              <a:gd name="T62" fmla="*/ 19243 w 20000"/>
              <a:gd name="T63" fmla="*/ 18909 h 20000"/>
              <a:gd name="T64" fmla="*/ 19415 w 20000"/>
              <a:gd name="T65" fmla="*/ 19124 h 20000"/>
              <a:gd name="T66" fmla="*/ 19615 w 20000"/>
              <a:gd name="T67" fmla="*/ 19539 h 20000"/>
              <a:gd name="T68" fmla="*/ 19986 w 20000"/>
              <a:gd name="T69" fmla="*/ 19985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00" h="20000">
                <a:moveTo>
                  <a:pt x="0" y="0"/>
                </a:moveTo>
                <a:lnTo>
                  <a:pt x="3412" y="3136"/>
                </a:lnTo>
                <a:lnTo>
                  <a:pt x="3712" y="3551"/>
                </a:lnTo>
                <a:lnTo>
                  <a:pt x="3883" y="3551"/>
                </a:lnTo>
                <a:lnTo>
                  <a:pt x="4625" y="4427"/>
                </a:lnTo>
                <a:lnTo>
                  <a:pt x="5724" y="4427"/>
                </a:lnTo>
                <a:lnTo>
                  <a:pt x="5724" y="4643"/>
                </a:lnTo>
                <a:lnTo>
                  <a:pt x="5896" y="4643"/>
                </a:lnTo>
                <a:lnTo>
                  <a:pt x="5896" y="4858"/>
                </a:lnTo>
                <a:lnTo>
                  <a:pt x="6081" y="4858"/>
                </a:lnTo>
                <a:lnTo>
                  <a:pt x="6267" y="5058"/>
                </a:lnTo>
                <a:lnTo>
                  <a:pt x="6267" y="5319"/>
                </a:lnTo>
                <a:lnTo>
                  <a:pt x="6624" y="5688"/>
                </a:lnTo>
                <a:lnTo>
                  <a:pt x="6824" y="5688"/>
                </a:lnTo>
                <a:lnTo>
                  <a:pt x="7181" y="6134"/>
                </a:lnTo>
                <a:lnTo>
                  <a:pt x="7181" y="6580"/>
                </a:lnTo>
                <a:lnTo>
                  <a:pt x="7380" y="6580"/>
                </a:lnTo>
                <a:lnTo>
                  <a:pt x="7566" y="6810"/>
                </a:lnTo>
                <a:lnTo>
                  <a:pt x="7737" y="6810"/>
                </a:lnTo>
                <a:lnTo>
                  <a:pt x="7737" y="7225"/>
                </a:lnTo>
                <a:lnTo>
                  <a:pt x="8108" y="7225"/>
                </a:lnTo>
                <a:lnTo>
                  <a:pt x="8280" y="7456"/>
                </a:lnTo>
                <a:lnTo>
                  <a:pt x="8280" y="7656"/>
                </a:lnTo>
                <a:lnTo>
                  <a:pt x="8451" y="7902"/>
                </a:lnTo>
                <a:lnTo>
                  <a:pt x="8451" y="9608"/>
                </a:lnTo>
                <a:lnTo>
                  <a:pt x="8637" y="9608"/>
                </a:lnTo>
                <a:lnTo>
                  <a:pt x="8837" y="9839"/>
                </a:lnTo>
                <a:lnTo>
                  <a:pt x="10121" y="9839"/>
                </a:lnTo>
                <a:lnTo>
                  <a:pt x="10464" y="10054"/>
                </a:lnTo>
                <a:lnTo>
                  <a:pt x="10650" y="10054"/>
                </a:lnTo>
                <a:lnTo>
                  <a:pt x="11035" y="10284"/>
                </a:lnTo>
                <a:lnTo>
                  <a:pt x="11206" y="10284"/>
                </a:lnTo>
                <a:lnTo>
                  <a:pt x="11206" y="10484"/>
                </a:lnTo>
                <a:lnTo>
                  <a:pt x="11749" y="10484"/>
                </a:lnTo>
                <a:lnTo>
                  <a:pt x="11934" y="10684"/>
                </a:lnTo>
                <a:lnTo>
                  <a:pt x="11934" y="10899"/>
                </a:lnTo>
                <a:lnTo>
                  <a:pt x="12120" y="11099"/>
                </a:lnTo>
                <a:lnTo>
                  <a:pt x="12120" y="11360"/>
                </a:lnTo>
                <a:lnTo>
                  <a:pt x="12477" y="11545"/>
                </a:lnTo>
                <a:lnTo>
                  <a:pt x="12662" y="11545"/>
                </a:lnTo>
                <a:lnTo>
                  <a:pt x="12662" y="11991"/>
                </a:lnTo>
                <a:lnTo>
                  <a:pt x="13048" y="11991"/>
                </a:lnTo>
                <a:lnTo>
                  <a:pt x="13219" y="12191"/>
                </a:lnTo>
                <a:lnTo>
                  <a:pt x="13219" y="12421"/>
                </a:lnTo>
                <a:lnTo>
                  <a:pt x="13390" y="12636"/>
                </a:lnTo>
                <a:lnTo>
                  <a:pt x="13590" y="12636"/>
                </a:lnTo>
                <a:lnTo>
                  <a:pt x="13590" y="13082"/>
                </a:lnTo>
                <a:lnTo>
                  <a:pt x="13947" y="13082"/>
                </a:lnTo>
                <a:lnTo>
                  <a:pt x="14118" y="13297"/>
                </a:lnTo>
                <a:lnTo>
                  <a:pt x="14318" y="13297"/>
                </a:lnTo>
                <a:lnTo>
                  <a:pt x="14318" y="13497"/>
                </a:lnTo>
                <a:lnTo>
                  <a:pt x="14490" y="13943"/>
                </a:lnTo>
                <a:lnTo>
                  <a:pt x="14490" y="14374"/>
                </a:lnTo>
                <a:lnTo>
                  <a:pt x="14675" y="14374"/>
                </a:lnTo>
                <a:lnTo>
                  <a:pt x="14675" y="14573"/>
                </a:lnTo>
                <a:lnTo>
                  <a:pt x="15061" y="14573"/>
                </a:lnTo>
                <a:lnTo>
                  <a:pt x="15061" y="14804"/>
                </a:lnTo>
                <a:lnTo>
                  <a:pt x="15232" y="14804"/>
                </a:lnTo>
                <a:lnTo>
                  <a:pt x="15232" y="15019"/>
                </a:lnTo>
                <a:lnTo>
                  <a:pt x="15403" y="15465"/>
                </a:lnTo>
                <a:lnTo>
                  <a:pt x="15789" y="15465"/>
                </a:lnTo>
                <a:lnTo>
                  <a:pt x="18787" y="19016"/>
                </a:lnTo>
                <a:lnTo>
                  <a:pt x="18887" y="18909"/>
                </a:lnTo>
                <a:lnTo>
                  <a:pt x="19243" y="18909"/>
                </a:lnTo>
                <a:lnTo>
                  <a:pt x="19243" y="19124"/>
                </a:lnTo>
                <a:lnTo>
                  <a:pt x="19415" y="19124"/>
                </a:lnTo>
                <a:lnTo>
                  <a:pt x="19415" y="19539"/>
                </a:lnTo>
                <a:lnTo>
                  <a:pt x="19615" y="19539"/>
                </a:lnTo>
                <a:lnTo>
                  <a:pt x="19615" y="19985"/>
                </a:lnTo>
                <a:lnTo>
                  <a:pt x="19986" y="19985"/>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3" name="Freeform 11"/>
          <p:cNvSpPr>
            <a:spLocks/>
          </p:cNvSpPr>
          <p:nvPr/>
        </p:nvSpPr>
        <p:spPr bwMode="auto">
          <a:xfrm>
            <a:off x="927100" y="2411413"/>
            <a:ext cx="1433513" cy="763587"/>
          </a:xfrm>
          <a:custGeom>
            <a:avLst/>
            <a:gdLst>
              <a:gd name="T0" fmla="*/ 19714 w 20000"/>
              <a:gd name="T1" fmla="*/ 19977 h 20000"/>
              <a:gd name="T2" fmla="*/ 18744 w 20000"/>
              <a:gd name="T3" fmla="*/ 19751 h 20000"/>
              <a:gd name="T4" fmla="*/ 18016 w 20000"/>
              <a:gd name="T5" fmla="*/ 18802 h 20000"/>
              <a:gd name="T6" fmla="*/ 17773 w 20000"/>
              <a:gd name="T7" fmla="*/ 18576 h 20000"/>
              <a:gd name="T8" fmla="*/ 17545 w 20000"/>
              <a:gd name="T9" fmla="*/ 18328 h 20000"/>
              <a:gd name="T10" fmla="*/ 17288 w 20000"/>
              <a:gd name="T11" fmla="*/ 17876 h 20000"/>
              <a:gd name="T12" fmla="*/ 16802 w 20000"/>
              <a:gd name="T13" fmla="*/ 17627 h 20000"/>
              <a:gd name="T14" fmla="*/ 16560 w 20000"/>
              <a:gd name="T15" fmla="*/ 17153 h 20000"/>
              <a:gd name="T16" fmla="*/ 16074 w 20000"/>
              <a:gd name="T17" fmla="*/ 16701 h 20000"/>
              <a:gd name="T18" fmla="*/ 15817 w 20000"/>
              <a:gd name="T19" fmla="*/ 16452 h 20000"/>
              <a:gd name="T20" fmla="*/ 14861 w 20000"/>
              <a:gd name="T21" fmla="*/ 16226 h 20000"/>
              <a:gd name="T22" fmla="*/ 14118 w 20000"/>
              <a:gd name="T23" fmla="*/ 16000 h 20000"/>
              <a:gd name="T24" fmla="*/ 13633 w 20000"/>
              <a:gd name="T25" fmla="*/ 15751 h 20000"/>
              <a:gd name="T26" fmla="*/ 13148 w 20000"/>
              <a:gd name="T27" fmla="*/ 15277 h 20000"/>
              <a:gd name="T28" fmla="*/ 12662 w 20000"/>
              <a:gd name="T29" fmla="*/ 15051 h 20000"/>
              <a:gd name="T30" fmla="*/ 12420 w 20000"/>
              <a:gd name="T31" fmla="*/ 14825 h 20000"/>
              <a:gd name="T32" fmla="*/ 12177 w 20000"/>
              <a:gd name="T33" fmla="*/ 14576 h 20000"/>
              <a:gd name="T34" fmla="*/ 11934 w 20000"/>
              <a:gd name="T35" fmla="*/ 14102 h 20000"/>
              <a:gd name="T36" fmla="*/ 11435 w 20000"/>
              <a:gd name="T37" fmla="*/ 13876 h 20000"/>
              <a:gd name="T38" fmla="*/ 11206 w 20000"/>
              <a:gd name="T39" fmla="*/ 13627 h 20000"/>
              <a:gd name="T40" fmla="*/ 10964 w 20000"/>
              <a:gd name="T41" fmla="*/ 12927 h 20000"/>
              <a:gd name="T42" fmla="*/ 10707 w 20000"/>
              <a:gd name="T43" fmla="*/ 12701 h 20000"/>
              <a:gd name="T44" fmla="*/ 10236 w 20000"/>
              <a:gd name="T45" fmla="*/ 12452 h 20000"/>
              <a:gd name="T46" fmla="*/ 9979 w 20000"/>
              <a:gd name="T47" fmla="*/ 12226 h 20000"/>
              <a:gd name="T48" fmla="*/ 9736 w 20000"/>
              <a:gd name="T49" fmla="*/ 11977 h 20000"/>
              <a:gd name="T50" fmla="*/ 9507 w 20000"/>
              <a:gd name="T51" fmla="*/ 11525 h 20000"/>
              <a:gd name="T52" fmla="*/ 9251 w 20000"/>
              <a:gd name="T53" fmla="*/ 11299 h 20000"/>
              <a:gd name="T54" fmla="*/ 8522 w 20000"/>
              <a:gd name="T55" fmla="*/ 11051 h 20000"/>
              <a:gd name="T56" fmla="*/ 8280 w 20000"/>
              <a:gd name="T57" fmla="*/ 10576 h 20000"/>
              <a:gd name="T58" fmla="*/ 8037 w 20000"/>
              <a:gd name="T59" fmla="*/ 10350 h 20000"/>
              <a:gd name="T60" fmla="*/ 7552 w 20000"/>
              <a:gd name="T61" fmla="*/ 10124 h 20000"/>
              <a:gd name="T62" fmla="*/ 6809 w 20000"/>
              <a:gd name="T63" fmla="*/ 9175 h 20000"/>
              <a:gd name="T64" fmla="*/ 6581 w 20000"/>
              <a:gd name="T65" fmla="*/ 8701 h 20000"/>
              <a:gd name="T66" fmla="*/ 6338 w 20000"/>
              <a:gd name="T67" fmla="*/ 8475 h 20000"/>
              <a:gd name="T68" fmla="*/ 6081 w 20000"/>
              <a:gd name="T69" fmla="*/ 7751 h 20000"/>
              <a:gd name="T70" fmla="*/ 5853 w 20000"/>
              <a:gd name="T71" fmla="*/ 7525 h 20000"/>
              <a:gd name="T72" fmla="*/ 5610 w 20000"/>
              <a:gd name="T73" fmla="*/ 6825 h 20000"/>
              <a:gd name="T74" fmla="*/ 5111 w 20000"/>
              <a:gd name="T75" fmla="*/ 6576 h 20000"/>
              <a:gd name="T76" fmla="*/ 4882 w 20000"/>
              <a:gd name="T77" fmla="*/ 6102 h 20000"/>
              <a:gd name="T78" fmla="*/ 4625 w 20000"/>
              <a:gd name="T79" fmla="*/ 5876 h 20000"/>
              <a:gd name="T80" fmla="*/ 4383 w 20000"/>
              <a:gd name="T81" fmla="*/ 5401 h 20000"/>
              <a:gd name="T82" fmla="*/ 4140 w 20000"/>
              <a:gd name="T83" fmla="*/ 5175 h 20000"/>
              <a:gd name="T84" fmla="*/ 3412 w 20000"/>
              <a:gd name="T85" fmla="*/ 4701 h 20000"/>
              <a:gd name="T86" fmla="*/ 3155 w 20000"/>
              <a:gd name="T87" fmla="*/ 4226 h 20000"/>
              <a:gd name="T88" fmla="*/ 2926 w 20000"/>
              <a:gd name="T89" fmla="*/ 4000 h 20000"/>
              <a:gd name="T90" fmla="*/ 2684 w 20000"/>
              <a:gd name="T91" fmla="*/ 3525 h 20000"/>
              <a:gd name="T92" fmla="*/ 2427 w 20000"/>
              <a:gd name="T93" fmla="*/ 2825 h 20000"/>
              <a:gd name="T94" fmla="*/ 2198 w 20000"/>
              <a:gd name="T95" fmla="*/ 2350 h 20000"/>
              <a:gd name="T96" fmla="*/ 1956 w 20000"/>
              <a:gd name="T97" fmla="*/ 2124 h 20000"/>
              <a:gd name="T98" fmla="*/ 1699 w 20000"/>
              <a:gd name="T99" fmla="*/ 1401 h 20000"/>
              <a:gd name="T100" fmla="*/ 1456 w 20000"/>
              <a:gd name="T101" fmla="*/ 1175 h 20000"/>
              <a:gd name="T102" fmla="*/ 1228 w 20000"/>
              <a:gd name="T103" fmla="*/ 927 h 20000"/>
              <a:gd name="T104" fmla="*/ 485 w 20000"/>
              <a:gd name="T105" fmla="*/ 249 h 20000"/>
              <a:gd name="T106" fmla="*/ 0 w 20000"/>
              <a:gd name="T107" fmla="*/ 0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000" h="20000">
                <a:moveTo>
                  <a:pt x="19986" y="19955"/>
                </a:moveTo>
                <a:lnTo>
                  <a:pt x="19714" y="19977"/>
                </a:lnTo>
                <a:lnTo>
                  <a:pt x="19001" y="19977"/>
                </a:lnTo>
                <a:lnTo>
                  <a:pt x="18744" y="19751"/>
                </a:lnTo>
                <a:lnTo>
                  <a:pt x="18016" y="19751"/>
                </a:lnTo>
                <a:lnTo>
                  <a:pt x="18016" y="18802"/>
                </a:lnTo>
                <a:lnTo>
                  <a:pt x="17773" y="18802"/>
                </a:lnTo>
                <a:lnTo>
                  <a:pt x="17773" y="18576"/>
                </a:lnTo>
                <a:lnTo>
                  <a:pt x="17545" y="18576"/>
                </a:lnTo>
                <a:lnTo>
                  <a:pt x="17545" y="18328"/>
                </a:lnTo>
                <a:lnTo>
                  <a:pt x="17288" y="18328"/>
                </a:lnTo>
                <a:lnTo>
                  <a:pt x="17288" y="17876"/>
                </a:lnTo>
                <a:lnTo>
                  <a:pt x="17045" y="17876"/>
                </a:lnTo>
                <a:lnTo>
                  <a:pt x="16802" y="17627"/>
                </a:lnTo>
                <a:lnTo>
                  <a:pt x="16560" y="17627"/>
                </a:lnTo>
                <a:lnTo>
                  <a:pt x="16560" y="17153"/>
                </a:lnTo>
                <a:lnTo>
                  <a:pt x="16074" y="17153"/>
                </a:lnTo>
                <a:lnTo>
                  <a:pt x="16074" y="16701"/>
                </a:lnTo>
                <a:lnTo>
                  <a:pt x="15817" y="16701"/>
                </a:lnTo>
                <a:lnTo>
                  <a:pt x="15817" y="16452"/>
                </a:lnTo>
                <a:lnTo>
                  <a:pt x="15089" y="16452"/>
                </a:lnTo>
                <a:lnTo>
                  <a:pt x="14861" y="16226"/>
                </a:lnTo>
                <a:lnTo>
                  <a:pt x="14118" y="16226"/>
                </a:lnTo>
                <a:lnTo>
                  <a:pt x="14118" y="16000"/>
                </a:lnTo>
                <a:lnTo>
                  <a:pt x="13633" y="16000"/>
                </a:lnTo>
                <a:lnTo>
                  <a:pt x="13633" y="15751"/>
                </a:lnTo>
                <a:lnTo>
                  <a:pt x="13148" y="15503"/>
                </a:lnTo>
                <a:lnTo>
                  <a:pt x="13148" y="15277"/>
                </a:lnTo>
                <a:lnTo>
                  <a:pt x="12905" y="15277"/>
                </a:lnTo>
                <a:lnTo>
                  <a:pt x="12662" y="15051"/>
                </a:lnTo>
                <a:lnTo>
                  <a:pt x="12420" y="15051"/>
                </a:lnTo>
                <a:lnTo>
                  <a:pt x="12420" y="14825"/>
                </a:lnTo>
                <a:lnTo>
                  <a:pt x="12177" y="14825"/>
                </a:lnTo>
                <a:lnTo>
                  <a:pt x="12177" y="14576"/>
                </a:lnTo>
                <a:lnTo>
                  <a:pt x="11934" y="14576"/>
                </a:lnTo>
                <a:lnTo>
                  <a:pt x="11934" y="14102"/>
                </a:lnTo>
                <a:lnTo>
                  <a:pt x="11435" y="14102"/>
                </a:lnTo>
                <a:lnTo>
                  <a:pt x="11435" y="13876"/>
                </a:lnTo>
                <a:lnTo>
                  <a:pt x="11206" y="13876"/>
                </a:lnTo>
                <a:lnTo>
                  <a:pt x="11206" y="13627"/>
                </a:lnTo>
                <a:lnTo>
                  <a:pt x="10964" y="13627"/>
                </a:lnTo>
                <a:lnTo>
                  <a:pt x="10964" y="12927"/>
                </a:lnTo>
                <a:lnTo>
                  <a:pt x="10707" y="12927"/>
                </a:lnTo>
                <a:lnTo>
                  <a:pt x="10707" y="12701"/>
                </a:lnTo>
                <a:lnTo>
                  <a:pt x="10236" y="12701"/>
                </a:lnTo>
                <a:lnTo>
                  <a:pt x="10236" y="12452"/>
                </a:lnTo>
                <a:lnTo>
                  <a:pt x="9979" y="12452"/>
                </a:lnTo>
                <a:lnTo>
                  <a:pt x="9979" y="12226"/>
                </a:lnTo>
                <a:lnTo>
                  <a:pt x="9736" y="12226"/>
                </a:lnTo>
                <a:lnTo>
                  <a:pt x="9736" y="11977"/>
                </a:lnTo>
                <a:lnTo>
                  <a:pt x="9507" y="11977"/>
                </a:lnTo>
                <a:lnTo>
                  <a:pt x="9507" y="11525"/>
                </a:lnTo>
                <a:lnTo>
                  <a:pt x="9251" y="11525"/>
                </a:lnTo>
                <a:lnTo>
                  <a:pt x="9251" y="11299"/>
                </a:lnTo>
                <a:lnTo>
                  <a:pt x="8522" y="11299"/>
                </a:lnTo>
                <a:lnTo>
                  <a:pt x="8522" y="11051"/>
                </a:lnTo>
                <a:lnTo>
                  <a:pt x="8280" y="10802"/>
                </a:lnTo>
                <a:lnTo>
                  <a:pt x="8280" y="10576"/>
                </a:lnTo>
                <a:lnTo>
                  <a:pt x="8037" y="10576"/>
                </a:lnTo>
                <a:lnTo>
                  <a:pt x="8037" y="10350"/>
                </a:lnTo>
                <a:lnTo>
                  <a:pt x="7780" y="10350"/>
                </a:lnTo>
                <a:lnTo>
                  <a:pt x="7552" y="10124"/>
                </a:lnTo>
                <a:lnTo>
                  <a:pt x="7552" y="9876"/>
                </a:lnTo>
                <a:lnTo>
                  <a:pt x="6809" y="9175"/>
                </a:lnTo>
                <a:lnTo>
                  <a:pt x="6809" y="8927"/>
                </a:lnTo>
                <a:lnTo>
                  <a:pt x="6581" y="8701"/>
                </a:lnTo>
                <a:lnTo>
                  <a:pt x="6581" y="8475"/>
                </a:lnTo>
                <a:lnTo>
                  <a:pt x="6338" y="8475"/>
                </a:lnTo>
                <a:lnTo>
                  <a:pt x="6081" y="8226"/>
                </a:lnTo>
                <a:lnTo>
                  <a:pt x="6081" y="7751"/>
                </a:lnTo>
                <a:lnTo>
                  <a:pt x="5853" y="7751"/>
                </a:lnTo>
                <a:lnTo>
                  <a:pt x="5853" y="7525"/>
                </a:lnTo>
                <a:lnTo>
                  <a:pt x="5610" y="7525"/>
                </a:lnTo>
                <a:lnTo>
                  <a:pt x="5610" y="6825"/>
                </a:lnTo>
                <a:lnTo>
                  <a:pt x="5353" y="6576"/>
                </a:lnTo>
                <a:lnTo>
                  <a:pt x="5111" y="6576"/>
                </a:lnTo>
                <a:lnTo>
                  <a:pt x="4882" y="6350"/>
                </a:lnTo>
                <a:lnTo>
                  <a:pt x="4882" y="6102"/>
                </a:lnTo>
                <a:lnTo>
                  <a:pt x="4625" y="6102"/>
                </a:lnTo>
                <a:lnTo>
                  <a:pt x="4625" y="5876"/>
                </a:lnTo>
                <a:lnTo>
                  <a:pt x="4383" y="5876"/>
                </a:lnTo>
                <a:lnTo>
                  <a:pt x="4383" y="5401"/>
                </a:lnTo>
                <a:lnTo>
                  <a:pt x="4140" y="5401"/>
                </a:lnTo>
                <a:lnTo>
                  <a:pt x="4140" y="5175"/>
                </a:lnTo>
                <a:lnTo>
                  <a:pt x="3655" y="4701"/>
                </a:lnTo>
                <a:lnTo>
                  <a:pt x="3412" y="4701"/>
                </a:lnTo>
                <a:lnTo>
                  <a:pt x="3412" y="4226"/>
                </a:lnTo>
                <a:lnTo>
                  <a:pt x="3155" y="4226"/>
                </a:lnTo>
                <a:lnTo>
                  <a:pt x="3155" y="4000"/>
                </a:lnTo>
                <a:lnTo>
                  <a:pt x="2926" y="4000"/>
                </a:lnTo>
                <a:lnTo>
                  <a:pt x="2926" y="3774"/>
                </a:lnTo>
                <a:lnTo>
                  <a:pt x="2684" y="3525"/>
                </a:lnTo>
                <a:lnTo>
                  <a:pt x="2684" y="3051"/>
                </a:lnTo>
                <a:lnTo>
                  <a:pt x="2427" y="2825"/>
                </a:lnTo>
                <a:lnTo>
                  <a:pt x="2427" y="2576"/>
                </a:lnTo>
                <a:lnTo>
                  <a:pt x="2198" y="2350"/>
                </a:lnTo>
                <a:lnTo>
                  <a:pt x="2198" y="2124"/>
                </a:lnTo>
                <a:lnTo>
                  <a:pt x="1956" y="2124"/>
                </a:lnTo>
                <a:lnTo>
                  <a:pt x="1956" y="1650"/>
                </a:lnTo>
                <a:lnTo>
                  <a:pt x="1699" y="1401"/>
                </a:lnTo>
                <a:lnTo>
                  <a:pt x="1699" y="1175"/>
                </a:lnTo>
                <a:lnTo>
                  <a:pt x="1456" y="1175"/>
                </a:lnTo>
                <a:lnTo>
                  <a:pt x="1456" y="927"/>
                </a:lnTo>
                <a:lnTo>
                  <a:pt x="1228" y="927"/>
                </a:lnTo>
                <a:lnTo>
                  <a:pt x="1228" y="249"/>
                </a:lnTo>
                <a:lnTo>
                  <a:pt x="485" y="249"/>
                </a:lnTo>
                <a:lnTo>
                  <a:pt x="485" y="0"/>
                </a:lnTo>
                <a:lnTo>
                  <a:pt x="0" y="0"/>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grpSp>
        <p:nvGrpSpPr>
          <p:cNvPr id="2394124" name="Group 12"/>
          <p:cNvGrpSpPr>
            <a:grpSpLocks/>
          </p:cNvGrpSpPr>
          <p:nvPr/>
        </p:nvGrpSpPr>
        <p:grpSpPr bwMode="auto">
          <a:xfrm>
            <a:off x="1882775" y="2243138"/>
            <a:ext cx="1727200" cy="900112"/>
            <a:chOff x="1853" y="1544"/>
            <a:chExt cx="1267" cy="713"/>
          </a:xfrm>
        </p:grpSpPr>
        <p:sp>
          <p:nvSpPr>
            <p:cNvPr id="2394125" name="Line 13"/>
            <p:cNvSpPr>
              <a:spLocks noChangeShapeType="1"/>
            </p:cNvSpPr>
            <p:nvPr/>
          </p:nvSpPr>
          <p:spPr bwMode="auto">
            <a:xfrm>
              <a:off x="1921" y="1552"/>
              <a:ext cx="1" cy="583"/>
            </a:xfrm>
            <a:prstGeom prst="line">
              <a:avLst/>
            </a:prstGeom>
            <a:noFill/>
            <a:ln w="28575">
              <a:solidFill>
                <a:srgbClr val="FF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6" name="Line 14"/>
            <p:cNvSpPr>
              <a:spLocks noChangeShapeType="1"/>
            </p:cNvSpPr>
            <p:nvPr/>
          </p:nvSpPr>
          <p:spPr bwMode="auto">
            <a:xfrm>
              <a:off x="1853" y="2166"/>
              <a:ext cx="241" cy="0"/>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7" name="Line 15"/>
            <p:cNvSpPr>
              <a:spLocks noChangeShapeType="1"/>
            </p:cNvSpPr>
            <p:nvPr/>
          </p:nvSpPr>
          <p:spPr bwMode="auto">
            <a:xfrm flipH="1">
              <a:off x="2976" y="1544"/>
              <a:ext cx="0" cy="688"/>
            </a:xfrm>
            <a:prstGeom prst="line">
              <a:avLst/>
            </a:prstGeom>
            <a:noFill/>
            <a:ln w="28575">
              <a:solidFill>
                <a:srgbClr val="FF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28" name="Line 16"/>
            <p:cNvSpPr>
              <a:spLocks noChangeShapeType="1"/>
            </p:cNvSpPr>
            <p:nvPr/>
          </p:nvSpPr>
          <p:spPr bwMode="auto">
            <a:xfrm>
              <a:off x="2934" y="2256"/>
              <a:ext cx="186" cy="1"/>
            </a:xfrm>
            <a:prstGeom prst="line">
              <a:avLst/>
            </a:prstGeom>
            <a:noFill/>
            <a:ln w="28575">
              <a:solidFill>
                <a:srgbClr val="FF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grpSp>
      <p:sp>
        <p:nvSpPr>
          <p:cNvPr id="2394129" name="Line 17"/>
          <p:cNvSpPr>
            <a:spLocks noChangeShapeType="1"/>
          </p:cNvSpPr>
          <p:nvPr/>
        </p:nvSpPr>
        <p:spPr bwMode="auto">
          <a:xfrm flipV="1">
            <a:off x="2025650" y="3773488"/>
            <a:ext cx="1373188" cy="3175"/>
          </a:xfrm>
          <a:prstGeom prst="line">
            <a:avLst/>
          </a:prstGeom>
          <a:noFill/>
          <a:ln w="19050" cap="rnd">
            <a:solidFill>
              <a:srgbClr val="FF00FF"/>
            </a:solidFill>
            <a:prstDash val="sysDot"/>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30" name="Line 18"/>
          <p:cNvSpPr>
            <a:spLocks noChangeShapeType="1"/>
          </p:cNvSpPr>
          <p:nvPr/>
        </p:nvSpPr>
        <p:spPr bwMode="auto">
          <a:xfrm>
            <a:off x="1979613" y="3068638"/>
            <a:ext cx="0" cy="720725"/>
          </a:xfrm>
          <a:prstGeom prst="line">
            <a:avLst/>
          </a:prstGeom>
          <a:noFill/>
          <a:ln w="19050" cap="rnd">
            <a:solidFill>
              <a:srgbClr val="FF00FF"/>
            </a:solidFill>
            <a:prstDash val="sysDot"/>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31" name="Line 19"/>
          <p:cNvSpPr>
            <a:spLocks noChangeShapeType="1"/>
          </p:cNvSpPr>
          <p:nvPr/>
        </p:nvSpPr>
        <p:spPr bwMode="auto">
          <a:xfrm>
            <a:off x="3419475" y="3213100"/>
            <a:ext cx="0" cy="650875"/>
          </a:xfrm>
          <a:prstGeom prst="line">
            <a:avLst/>
          </a:prstGeom>
          <a:noFill/>
          <a:ln w="19050" cap="rnd">
            <a:solidFill>
              <a:srgbClr val="FF00FF"/>
            </a:solidFill>
            <a:prstDash val="sysDot"/>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32" name="Text Box 20"/>
          <p:cNvSpPr txBox="1">
            <a:spLocks noChangeArrowheads="1"/>
          </p:cNvSpPr>
          <p:nvPr/>
        </p:nvSpPr>
        <p:spPr bwMode="auto">
          <a:xfrm>
            <a:off x="2268538" y="3606800"/>
            <a:ext cx="946150" cy="274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a:t>订货间隔期</a:t>
            </a:r>
          </a:p>
        </p:txBody>
      </p:sp>
      <p:grpSp>
        <p:nvGrpSpPr>
          <p:cNvPr id="2394133" name="Group 21"/>
          <p:cNvGrpSpPr>
            <a:grpSpLocks/>
          </p:cNvGrpSpPr>
          <p:nvPr/>
        </p:nvGrpSpPr>
        <p:grpSpPr bwMode="auto">
          <a:xfrm>
            <a:off x="323850" y="1773238"/>
            <a:ext cx="4752975" cy="2025650"/>
            <a:chOff x="700" y="1180"/>
            <a:chExt cx="4201" cy="1382"/>
          </a:xfrm>
        </p:grpSpPr>
        <p:sp>
          <p:nvSpPr>
            <p:cNvPr id="2394134" name="Line 22"/>
            <p:cNvSpPr>
              <a:spLocks noChangeShapeType="1"/>
            </p:cNvSpPr>
            <p:nvPr/>
          </p:nvSpPr>
          <p:spPr bwMode="auto">
            <a:xfrm flipH="1">
              <a:off x="912" y="2429"/>
              <a:ext cx="3504" cy="1"/>
            </a:xfrm>
            <a:prstGeom prst="line">
              <a:avLst/>
            </a:prstGeom>
            <a:noFill/>
            <a:ln w="28575">
              <a:solidFill>
                <a:srgbClr val="33CCCC"/>
              </a:solidFill>
              <a:round/>
              <a:headEnd type="stealth"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35" name="Line 23"/>
            <p:cNvSpPr>
              <a:spLocks noChangeShapeType="1"/>
            </p:cNvSpPr>
            <p:nvPr/>
          </p:nvSpPr>
          <p:spPr bwMode="auto">
            <a:xfrm flipV="1">
              <a:off x="912" y="1387"/>
              <a:ext cx="1" cy="1040"/>
            </a:xfrm>
            <a:prstGeom prst="line">
              <a:avLst/>
            </a:prstGeom>
            <a:noFill/>
            <a:ln w="28575">
              <a:solidFill>
                <a:srgbClr val="33CCCC"/>
              </a:solidFill>
              <a:round/>
              <a:headEnd type="none" w="sm" len="sm"/>
              <a:tailEnd type="stealth"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36" name="Text Box 24"/>
            <p:cNvSpPr txBox="1">
              <a:spLocks noChangeArrowheads="1"/>
            </p:cNvSpPr>
            <p:nvPr/>
          </p:nvSpPr>
          <p:spPr bwMode="auto">
            <a:xfrm>
              <a:off x="700" y="1180"/>
              <a:ext cx="522" cy="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a:t>库存</a:t>
              </a:r>
            </a:p>
          </p:txBody>
        </p:sp>
        <p:sp>
          <p:nvSpPr>
            <p:cNvPr id="2394137" name="Text Box 25"/>
            <p:cNvSpPr txBox="1">
              <a:spLocks noChangeArrowheads="1"/>
            </p:cNvSpPr>
            <p:nvPr/>
          </p:nvSpPr>
          <p:spPr bwMode="auto">
            <a:xfrm>
              <a:off x="4465" y="2333"/>
              <a:ext cx="436"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0"/>
                </a:spcBef>
                <a:defRPr/>
              </a:pPr>
              <a:endParaRPr lang="zh-CN" altLang="en-US" sz="1600"/>
            </a:p>
          </p:txBody>
        </p:sp>
      </p:grpSp>
      <p:grpSp>
        <p:nvGrpSpPr>
          <p:cNvPr id="2394138" name="Group 26"/>
          <p:cNvGrpSpPr>
            <a:grpSpLocks/>
          </p:cNvGrpSpPr>
          <p:nvPr/>
        </p:nvGrpSpPr>
        <p:grpSpPr bwMode="auto">
          <a:xfrm>
            <a:off x="1258888" y="2279650"/>
            <a:ext cx="788987" cy="449263"/>
            <a:chOff x="1488" y="1284"/>
            <a:chExt cx="767" cy="535"/>
          </a:xfrm>
        </p:grpSpPr>
        <p:sp>
          <p:nvSpPr>
            <p:cNvPr id="2394139" name="Text Box 27"/>
            <p:cNvSpPr txBox="1">
              <a:spLocks noChangeArrowheads="1"/>
            </p:cNvSpPr>
            <p:nvPr/>
          </p:nvSpPr>
          <p:spPr bwMode="auto">
            <a:xfrm>
              <a:off x="1488" y="1284"/>
              <a:ext cx="767" cy="3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a:t>订货量</a:t>
              </a:r>
              <a:r>
                <a:rPr lang="en-US" altLang="zh-CN" i="1"/>
                <a:t>Q</a:t>
              </a:r>
              <a:r>
                <a:rPr lang="en-US" altLang="zh-CN"/>
                <a:t> </a:t>
              </a:r>
            </a:p>
          </p:txBody>
        </p:sp>
        <p:sp>
          <p:nvSpPr>
            <p:cNvPr id="2394140" name="Line 28"/>
            <p:cNvSpPr>
              <a:spLocks noChangeShapeType="1"/>
            </p:cNvSpPr>
            <p:nvPr/>
          </p:nvSpPr>
          <p:spPr bwMode="auto">
            <a:xfrm>
              <a:off x="1729" y="1435"/>
              <a:ext cx="383" cy="38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grpSp>
      <p:grpSp>
        <p:nvGrpSpPr>
          <p:cNvPr id="2394141" name="Group 29"/>
          <p:cNvGrpSpPr>
            <a:grpSpLocks/>
          </p:cNvGrpSpPr>
          <p:nvPr/>
        </p:nvGrpSpPr>
        <p:grpSpPr bwMode="auto">
          <a:xfrm>
            <a:off x="611188" y="2060575"/>
            <a:ext cx="4205287" cy="304800"/>
            <a:chOff x="912" y="1370"/>
            <a:chExt cx="4128" cy="238"/>
          </a:xfrm>
        </p:grpSpPr>
        <p:sp>
          <p:nvSpPr>
            <p:cNvPr id="2394142" name="Line 30"/>
            <p:cNvSpPr>
              <a:spLocks noChangeShapeType="1"/>
            </p:cNvSpPr>
            <p:nvPr/>
          </p:nvSpPr>
          <p:spPr bwMode="auto">
            <a:xfrm flipV="1">
              <a:off x="912" y="1485"/>
              <a:ext cx="3168" cy="1"/>
            </a:xfrm>
            <a:prstGeom prst="line">
              <a:avLst/>
            </a:prstGeom>
            <a:noFill/>
            <a:ln w="28575">
              <a:solidFill>
                <a:schemeClr val="tx1"/>
              </a:solidFill>
              <a:prstDash val="sysDot"/>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43" name="Text Box 31"/>
            <p:cNvSpPr txBox="1">
              <a:spLocks noChangeArrowheads="1"/>
            </p:cNvSpPr>
            <p:nvPr/>
          </p:nvSpPr>
          <p:spPr bwMode="auto">
            <a:xfrm>
              <a:off x="4135" y="1370"/>
              <a:ext cx="905" cy="2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rIns="0">
              <a:spAutoFit/>
            </a:bodyPr>
            <a:lstStyle/>
            <a:p>
              <a:pPr algn="l">
                <a:lnSpc>
                  <a:spcPct val="100000"/>
                </a:lnSpc>
                <a:spcBef>
                  <a:spcPct val="0"/>
                </a:spcBef>
                <a:defRPr/>
              </a:pPr>
              <a:r>
                <a:rPr lang="zh-CN" altLang="en-US" sz="1400"/>
                <a:t>目标库存</a:t>
              </a:r>
              <a:r>
                <a:rPr lang="en-US" altLang="zh-CN" sz="1400"/>
                <a:t>S</a:t>
              </a:r>
            </a:p>
          </p:txBody>
        </p:sp>
      </p:grpSp>
      <p:sp>
        <p:nvSpPr>
          <p:cNvPr id="2394144" name="Rectangle 32"/>
          <p:cNvSpPr>
            <a:spLocks noChangeArrowheads="1"/>
          </p:cNvSpPr>
          <p:nvPr/>
        </p:nvSpPr>
        <p:spPr bwMode="auto">
          <a:xfrm>
            <a:off x="5076825" y="1527175"/>
            <a:ext cx="2879725" cy="533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defRPr/>
            </a:pPr>
            <a:r>
              <a:rPr lang="en-US" altLang="zh-CN" sz="2400" b="1">
                <a:solidFill>
                  <a:srgbClr val="FF0000"/>
                </a:solidFill>
                <a:ea typeface="黑体" charset="0"/>
                <a:cs typeface="黑体" charset="0"/>
              </a:rPr>
              <a:t>2. </a:t>
            </a:r>
            <a:r>
              <a:rPr lang="zh-CN" altLang="en-US" sz="2400" b="1">
                <a:solidFill>
                  <a:srgbClr val="FF0000"/>
                </a:solidFill>
                <a:ea typeface="黑体" charset="0"/>
                <a:cs typeface="黑体" charset="0"/>
              </a:rPr>
              <a:t>定量订货控制</a:t>
            </a:r>
            <a:endParaRPr lang="zh-CN" altLang="en-US" sz="2000" b="1">
              <a:ea typeface="黑体" charset="0"/>
              <a:cs typeface="黑体" charset="0"/>
            </a:endParaRPr>
          </a:p>
        </p:txBody>
      </p:sp>
      <p:sp>
        <p:nvSpPr>
          <p:cNvPr id="2394145" name="Line 33"/>
          <p:cNvSpPr>
            <a:spLocks noChangeShapeType="1"/>
          </p:cNvSpPr>
          <p:nvPr/>
        </p:nvSpPr>
        <p:spPr bwMode="auto">
          <a:xfrm>
            <a:off x="5416550" y="2319338"/>
            <a:ext cx="1588" cy="1039812"/>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46" name="Line 34"/>
          <p:cNvSpPr>
            <a:spLocks noChangeShapeType="1"/>
          </p:cNvSpPr>
          <p:nvPr/>
        </p:nvSpPr>
        <p:spPr bwMode="auto">
          <a:xfrm>
            <a:off x="7948613" y="2463800"/>
            <a:ext cx="1587" cy="1028700"/>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47" name="Line 35"/>
          <p:cNvSpPr>
            <a:spLocks noChangeShapeType="1"/>
          </p:cNvSpPr>
          <p:nvPr/>
        </p:nvSpPr>
        <p:spPr bwMode="auto">
          <a:xfrm>
            <a:off x="6588125" y="2301875"/>
            <a:ext cx="1588" cy="1006475"/>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48" name="Freeform 36"/>
          <p:cNvSpPr>
            <a:spLocks/>
          </p:cNvSpPr>
          <p:nvPr/>
        </p:nvSpPr>
        <p:spPr bwMode="auto">
          <a:xfrm>
            <a:off x="5054600" y="3068638"/>
            <a:ext cx="349250" cy="244475"/>
          </a:xfrm>
          <a:custGeom>
            <a:avLst/>
            <a:gdLst>
              <a:gd name="T0" fmla="*/ 0 w 20000"/>
              <a:gd name="T1" fmla="*/ 0 h 20000"/>
              <a:gd name="T2" fmla="*/ 1260 w 20000"/>
              <a:gd name="T3" fmla="*/ 377 h 20000"/>
              <a:gd name="T4" fmla="*/ 2782 w 20000"/>
              <a:gd name="T5" fmla="*/ 1132 h 20000"/>
              <a:gd name="T6" fmla="*/ 3570 w 20000"/>
              <a:gd name="T7" fmla="*/ 1962 h 20000"/>
              <a:gd name="T8" fmla="*/ 4357 w 20000"/>
              <a:gd name="T9" fmla="*/ 1962 h 20000"/>
              <a:gd name="T10" fmla="*/ 4357 w 20000"/>
              <a:gd name="T11" fmla="*/ 2717 h 20000"/>
              <a:gd name="T12" fmla="*/ 5144 w 20000"/>
              <a:gd name="T13" fmla="*/ 2717 h 20000"/>
              <a:gd name="T14" fmla="*/ 5144 w 20000"/>
              <a:gd name="T15" fmla="*/ 3472 h 20000"/>
              <a:gd name="T16" fmla="*/ 5932 w 20000"/>
              <a:gd name="T17" fmla="*/ 4302 h 20000"/>
              <a:gd name="T18" fmla="*/ 5932 w 20000"/>
              <a:gd name="T19" fmla="*/ 5057 h 20000"/>
              <a:gd name="T20" fmla="*/ 6719 w 20000"/>
              <a:gd name="T21" fmla="*/ 5811 h 20000"/>
              <a:gd name="T22" fmla="*/ 6719 w 20000"/>
              <a:gd name="T23" fmla="*/ 6642 h 20000"/>
              <a:gd name="T24" fmla="*/ 7507 w 20000"/>
              <a:gd name="T25" fmla="*/ 7396 h 20000"/>
              <a:gd name="T26" fmla="*/ 7507 w 20000"/>
              <a:gd name="T27" fmla="*/ 8981 h 20000"/>
              <a:gd name="T28" fmla="*/ 8241 w 20000"/>
              <a:gd name="T29" fmla="*/ 9736 h 20000"/>
              <a:gd name="T30" fmla="*/ 9029 w 20000"/>
              <a:gd name="T31" fmla="*/ 9736 h 20000"/>
              <a:gd name="T32" fmla="*/ 9029 w 20000"/>
              <a:gd name="T33" fmla="*/ 10566 h 20000"/>
              <a:gd name="T34" fmla="*/ 10604 w 20000"/>
              <a:gd name="T35" fmla="*/ 10566 h 20000"/>
              <a:gd name="T36" fmla="*/ 11391 w 20000"/>
              <a:gd name="T37" fmla="*/ 11321 h 20000"/>
              <a:gd name="T38" fmla="*/ 11391 w 20000"/>
              <a:gd name="T39" fmla="*/ 12906 h 20000"/>
              <a:gd name="T40" fmla="*/ 12178 w 20000"/>
              <a:gd name="T41" fmla="*/ 12906 h 20000"/>
              <a:gd name="T42" fmla="*/ 12178 w 20000"/>
              <a:gd name="T43" fmla="*/ 13660 h 20000"/>
              <a:gd name="T44" fmla="*/ 14488 w 20000"/>
              <a:gd name="T45" fmla="*/ 13660 h 20000"/>
              <a:gd name="T46" fmla="*/ 15276 w 20000"/>
              <a:gd name="T47" fmla="*/ 14491 h 20000"/>
              <a:gd name="T48" fmla="*/ 15276 w 20000"/>
              <a:gd name="T49" fmla="*/ 16000 h 20000"/>
              <a:gd name="T50" fmla="*/ 16063 w 20000"/>
              <a:gd name="T51" fmla="*/ 16000 h 20000"/>
              <a:gd name="T52" fmla="*/ 16063 w 20000"/>
              <a:gd name="T53" fmla="*/ 17585 h 20000"/>
              <a:gd name="T54" fmla="*/ 16850 w 20000"/>
              <a:gd name="T55" fmla="*/ 17585 h 20000"/>
              <a:gd name="T56" fmla="*/ 16850 w 20000"/>
              <a:gd name="T57" fmla="*/ 19170 h 20000"/>
              <a:gd name="T58" fmla="*/ 17585 w 20000"/>
              <a:gd name="T59" fmla="*/ 19925 h 20000"/>
              <a:gd name="T60" fmla="*/ 19948 w 20000"/>
              <a:gd name="T61" fmla="*/ 19925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000" h="20000">
                <a:moveTo>
                  <a:pt x="0" y="0"/>
                </a:moveTo>
                <a:lnTo>
                  <a:pt x="1260" y="377"/>
                </a:lnTo>
                <a:lnTo>
                  <a:pt x="2782" y="1132"/>
                </a:lnTo>
                <a:lnTo>
                  <a:pt x="3570" y="1962"/>
                </a:lnTo>
                <a:lnTo>
                  <a:pt x="4357" y="1962"/>
                </a:lnTo>
                <a:lnTo>
                  <a:pt x="4357" y="2717"/>
                </a:lnTo>
                <a:lnTo>
                  <a:pt x="5144" y="2717"/>
                </a:lnTo>
                <a:lnTo>
                  <a:pt x="5144" y="3472"/>
                </a:lnTo>
                <a:lnTo>
                  <a:pt x="5932" y="4302"/>
                </a:lnTo>
                <a:lnTo>
                  <a:pt x="5932" y="5057"/>
                </a:lnTo>
                <a:lnTo>
                  <a:pt x="6719" y="5811"/>
                </a:lnTo>
                <a:lnTo>
                  <a:pt x="6719" y="6642"/>
                </a:lnTo>
                <a:lnTo>
                  <a:pt x="7507" y="7396"/>
                </a:lnTo>
                <a:lnTo>
                  <a:pt x="7507" y="8981"/>
                </a:lnTo>
                <a:lnTo>
                  <a:pt x="8241" y="9736"/>
                </a:lnTo>
                <a:lnTo>
                  <a:pt x="9029" y="9736"/>
                </a:lnTo>
                <a:lnTo>
                  <a:pt x="9029" y="10566"/>
                </a:lnTo>
                <a:lnTo>
                  <a:pt x="10604" y="10566"/>
                </a:lnTo>
                <a:lnTo>
                  <a:pt x="11391" y="11321"/>
                </a:lnTo>
                <a:lnTo>
                  <a:pt x="11391" y="12906"/>
                </a:lnTo>
                <a:lnTo>
                  <a:pt x="12178" y="12906"/>
                </a:lnTo>
                <a:lnTo>
                  <a:pt x="12178" y="13660"/>
                </a:lnTo>
                <a:lnTo>
                  <a:pt x="14488" y="13660"/>
                </a:lnTo>
                <a:lnTo>
                  <a:pt x="15276" y="14491"/>
                </a:lnTo>
                <a:lnTo>
                  <a:pt x="15276" y="16000"/>
                </a:lnTo>
                <a:lnTo>
                  <a:pt x="16063" y="16000"/>
                </a:lnTo>
                <a:lnTo>
                  <a:pt x="16063" y="17585"/>
                </a:lnTo>
                <a:lnTo>
                  <a:pt x="16850" y="17585"/>
                </a:lnTo>
                <a:lnTo>
                  <a:pt x="16850" y="19170"/>
                </a:lnTo>
                <a:lnTo>
                  <a:pt x="17585" y="19925"/>
                </a:lnTo>
                <a:lnTo>
                  <a:pt x="19948" y="19925"/>
                </a:lnTo>
              </a:path>
            </a:pathLst>
          </a:custGeom>
          <a:noFill/>
          <a:ln w="38100" cap="flat" cmpd="sng">
            <a:solidFill>
              <a:srgbClr val="FF99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49" name="Freeform 37"/>
          <p:cNvSpPr>
            <a:spLocks/>
          </p:cNvSpPr>
          <p:nvPr/>
        </p:nvSpPr>
        <p:spPr bwMode="auto">
          <a:xfrm>
            <a:off x="7918450" y="2420938"/>
            <a:ext cx="581025" cy="536575"/>
          </a:xfrm>
          <a:custGeom>
            <a:avLst/>
            <a:gdLst>
              <a:gd name="T0" fmla="*/ 0 w 20000"/>
              <a:gd name="T1" fmla="*/ 0 h 20000"/>
              <a:gd name="T2" fmla="*/ 186 w 20000"/>
              <a:gd name="T3" fmla="*/ 162 h 20000"/>
              <a:gd name="T4" fmla="*/ 1423 w 20000"/>
              <a:gd name="T5" fmla="*/ 857 h 20000"/>
              <a:gd name="T6" fmla="*/ 2660 w 20000"/>
              <a:gd name="T7" fmla="*/ 857 h 20000"/>
              <a:gd name="T8" fmla="*/ 2660 w 20000"/>
              <a:gd name="T9" fmla="*/ 1205 h 20000"/>
              <a:gd name="T10" fmla="*/ 2969 w 20000"/>
              <a:gd name="T11" fmla="*/ 1205 h 20000"/>
              <a:gd name="T12" fmla="*/ 3278 w 20000"/>
              <a:gd name="T13" fmla="*/ 1900 h 20000"/>
              <a:gd name="T14" fmla="*/ 3278 w 20000"/>
              <a:gd name="T15" fmla="*/ 2248 h 20000"/>
              <a:gd name="T16" fmla="*/ 3897 w 20000"/>
              <a:gd name="T17" fmla="*/ 2943 h 20000"/>
              <a:gd name="T18" fmla="*/ 4206 w 20000"/>
              <a:gd name="T19" fmla="*/ 2943 h 20000"/>
              <a:gd name="T20" fmla="*/ 4206 w 20000"/>
              <a:gd name="T21" fmla="*/ 3291 h 20000"/>
              <a:gd name="T22" fmla="*/ 4515 w 20000"/>
              <a:gd name="T23" fmla="*/ 5377 h 20000"/>
              <a:gd name="T24" fmla="*/ 4515 w 20000"/>
              <a:gd name="T25" fmla="*/ 5724 h 20000"/>
              <a:gd name="T26" fmla="*/ 5134 w 20000"/>
              <a:gd name="T27" fmla="*/ 6072 h 20000"/>
              <a:gd name="T28" fmla="*/ 5443 w 20000"/>
              <a:gd name="T29" fmla="*/ 6767 h 20000"/>
              <a:gd name="T30" fmla="*/ 5443 w 20000"/>
              <a:gd name="T31" fmla="*/ 7810 h 20000"/>
              <a:gd name="T32" fmla="*/ 5753 w 20000"/>
              <a:gd name="T33" fmla="*/ 8158 h 20000"/>
              <a:gd name="T34" fmla="*/ 6371 w 20000"/>
              <a:gd name="T35" fmla="*/ 8505 h 20000"/>
              <a:gd name="T36" fmla="*/ 6680 w 20000"/>
              <a:gd name="T37" fmla="*/ 9200 h 20000"/>
              <a:gd name="T38" fmla="*/ 7299 w 20000"/>
              <a:gd name="T39" fmla="*/ 9200 h 20000"/>
              <a:gd name="T40" fmla="*/ 7608 w 20000"/>
              <a:gd name="T41" fmla="*/ 9548 h 20000"/>
              <a:gd name="T42" fmla="*/ 7918 w 20000"/>
              <a:gd name="T43" fmla="*/ 10243 h 20000"/>
              <a:gd name="T44" fmla="*/ 7918 w 20000"/>
              <a:gd name="T45" fmla="*/ 10591 h 20000"/>
              <a:gd name="T46" fmla="*/ 8536 w 20000"/>
              <a:gd name="T47" fmla="*/ 11286 h 20000"/>
              <a:gd name="T48" fmla="*/ 9155 w 20000"/>
              <a:gd name="T49" fmla="*/ 11634 h 20000"/>
              <a:gd name="T50" fmla="*/ 9464 w 20000"/>
              <a:gd name="T51" fmla="*/ 11981 h 20000"/>
              <a:gd name="T52" fmla="*/ 9773 w 20000"/>
              <a:gd name="T53" fmla="*/ 12677 h 20000"/>
              <a:gd name="T54" fmla="*/ 10082 w 20000"/>
              <a:gd name="T55" fmla="*/ 13024 h 20000"/>
              <a:gd name="T56" fmla="*/ 10392 w 20000"/>
              <a:gd name="T57" fmla="*/ 13720 h 20000"/>
              <a:gd name="T58" fmla="*/ 10392 w 20000"/>
              <a:gd name="T59" fmla="*/ 14067 h 20000"/>
              <a:gd name="T60" fmla="*/ 10701 w 20000"/>
              <a:gd name="T61" fmla="*/ 14067 h 20000"/>
              <a:gd name="T62" fmla="*/ 11010 w 20000"/>
              <a:gd name="T63" fmla="*/ 14415 h 20000"/>
              <a:gd name="T64" fmla="*/ 11629 w 20000"/>
              <a:gd name="T65" fmla="*/ 14762 h 20000"/>
              <a:gd name="T66" fmla="*/ 12866 w 20000"/>
              <a:gd name="T67" fmla="*/ 16153 h 20000"/>
              <a:gd name="T68" fmla="*/ 12866 w 20000"/>
              <a:gd name="T69" fmla="*/ 16501 h 20000"/>
              <a:gd name="T70" fmla="*/ 13485 w 20000"/>
              <a:gd name="T71" fmla="*/ 16501 h 20000"/>
              <a:gd name="T72" fmla="*/ 13794 w 20000"/>
              <a:gd name="T73" fmla="*/ 16848 h 20000"/>
              <a:gd name="T74" fmla="*/ 15649 w 20000"/>
              <a:gd name="T75" fmla="*/ 16848 h 20000"/>
              <a:gd name="T76" fmla="*/ 15959 w 20000"/>
              <a:gd name="T77" fmla="*/ 17196 h 20000"/>
              <a:gd name="T78" fmla="*/ 16887 w 20000"/>
              <a:gd name="T79" fmla="*/ 17196 h 20000"/>
              <a:gd name="T80" fmla="*/ 17196 w 20000"/>
              <a:gd name="T81" fmla="*/ 17543 h 20000"/>
              <a:gd name="T82" fmla="*/ 17814 w 20000"/>
              <a:gd name="T83" fmla="*/ 17543 h 20000"/>
              <a:gd name="T84" fmla="*/ 18124 w 20000"/>
              <a:gd name="T85" fmla="*/ 17891 h 20000"/>
              <a:gd name="T86" fmla="*/ 18124 w 20000"/>
              <a:gd name="T87" fmla="*/ 18239 h 20000"/>
              <a:gd name="T88" fmla="*/ 18433 w 20000"/>
              <a:gd name="T89" fmla="*/ 18239 h 20000"/>
              <a:gd name="T90" fmla="*/ 18742 w 20000"/>
              <a:gd name="T91" fmla="*/ 18586 h 20000"/>
              <a:gd name="T92" fmla="*/ 18742 w 20000"/>
              <a:gd name="T93" fmla="*/ 18934 h 20000"/>
              <a:gd name="T94" fmla="*/ 19052 w 20000"/>
              <a:gd name="T95" fmla="*/ 18934 h 20000"/>
              <a:gd name="T96" fmla="*/ 19670 w 20000"/>
              <a:gd name="T97" fmla="*/ 19629 h 20000"/>
              <a:gd name="T98" fmla="*/ 19979 w 20000"/>
              <a:gd name="T99" fmla="*/ 19629 h 20000"/>
              <a:gd name="T100" fmla="*/ 19979 w 20000"/>
              <a:gd name="T101" fmla="*/ 19977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000" h="20000">
                <a:moveTo>
                  <a:pt x="0" y="0"/>
                </a:moveTo>
                <a:lnTo>
                  <a:pt x="186" y="162"/>
                </a:lnTo>
                <a:lnTo>
                  <a:pt x="1423" y="857"/>
                </a:lnTo>
                <a:lnTo>
                  <a:pt x="2660" y="857"/>
                </a:lnTo>
                <a:lnTo>
                  <a:pt x="2660" y="1205"/>
                </a:lnTo>
                <a:lnTo>
                  <a:pt x="2969" y="1205"/>
                </a:lnTo>
                <a:lnTo>
                  <a:pt x="3278" y="1900"/>
                </a:lnTo>
                <a:lnTo>
                  <a:pt x="3278" y="2248"/>
                </a:lnTo>
                <a:lnTo>
                  <a:pt x="3897" y="2943"/>
                </a:lnTo>
                <a:lnTo>
                  <a:pt x="4206" y="2943"/>
                </a:lnTo>
                <a:lnTo>
                  <a:pt x="4206" y="3291"/>
                </a:lnTo>
                <a:lnTo>
                  <a:pt x="4515" y="5377"/>
                </a:lnTo>
                <a:lnTo>
                  <a:pt x="4515" y="5724"/>
                </a:lnTo>
                <a:lnTo>
                  <a:pt x="5134" y="6072"/>
                </a:lnTo>
                <a:lnTo>
                  <a:pt x="5443" y="6767"/>
                </a:lnTo>
                <a:lnTo>
                  <a:pt x="5443" y="7810"/>
                </a:lnTo>
                <a:lnTo>
                  <a:pt x="5753" y="8158"/>
                </a:lnTo>
                <a:lnTo>
                  <a:pt x="6371" y="8505"/>
                </a:lnTo>
                <a:lnTo>
                  <a:pt x="6680" y="9200"/>
                </a:lnTo>
                <a:lnTo>
                  <a:pt x="7299" y="9200"/>
                </a:lnTo>
                <a:lnTo>
                  <a:pt x="7608" y="9548"/>
                </a:lnTo>
                <a:lnTo>
                  <a:pt x="7918" y="10243"/>
                </a:lnTo>
                <a:lnTo>
                  <a:pt x="7918" y="10591"/>
                </a:lnTo>
                <a:lnTo>
                  <a:pt x="8536" y="11286"/>
                </a:lnTo>
                <a:lnTo>
                  <a:pt x="9155" y="11634"/>
                </a:lnTo>
                <a:lnTo>
                  <a:pt x="9464" y="11981"/>
                </a:lnTo>
                <a:lnTo>
                  <a:pt x="9773" y="12677"/>
                </a:lnTo>
                <a:lnTo>
                  <a:pt x="10082" y="13024"/>
                </a:lnTo>
                <a:lnTo>
                  <a:pt x="10392" y="13720"/>
                </a:lnTo>
                <a:lnTo>
                  <a:pt x="10392" y="14067"/>
                </a:lnTo>
                <a:lnTo>
                  <a:pt x="10701" y="14067"/>
                </a:lnTo>
                <a:lnTo>
                  <a:pt x="11010" y="14415"/>
                </a:lnTo>
                <a:lnTo>
                  <a:pt x="11629" y="14762"/>
                </a:lnTo>
                <a:lnTo>
                  <a:pt x="12866" y="16153"/>
                </a:lnTo>
                <a:lnTo>
                  <a:pt x="12866" y="16501"/>
                </a:lnTo>
                <a:lnTo>
                  <a:pt x="13485" y="16501"/>
                </a:lnTo>
                <a:lnTo>
                  <a:pt x="13794" y="16848"/>
                </a:lnTo>
                <a:lnTo>
                  <a:pt x="15649" y="16848"/>
                </a:lnTo>
                <a:lnTo>
                  <a:pt x="15959" y="17196"/>
                </a:lnTo>
                <a:lnTo>
                  <a:pt x="16887" y="17196"/>
                </a:lnTo>
                <a:lnTo>
                  <a:pt x="17196" y="17543"/>
                </a:lnTo>
                <a:lnTo>
                  <a:pt x="17814" y="17543"/>
                </a:lnTo>
                <a:lnTo>
                  <a:pt x="18124" y="17891"/>
                </a:lnTo>
                <a:lnTo>
                  <a:pt x="18124" y="18239"/>
                </a:lnTo>
                <a:lnTo>
                  <a:pt x="18433" y="18239"/>
                </a:lnTo>
                <a:lnTo>
                  <a:pt x="18742" y="18586"/>
                </a:lnTo>
                <a:lnTo>
                  <a:pt x="18742" y="18934"/>
                </a:lnTo>
                <a:lnTo>
                  <a:pt x="19052" y="18934"/>
                </a:lnTo>
                <a:lnTo>
                  <a:pt x="19670" y="19629"/>
                </a:lnTo>
                <a:lnTo>
                  <a:pt x="19979" y="19629"/>
                </a:lnTo>
                <a:lnTo>
                  <a:pt x="19979" y="19977"/>
                </a:lnTo>
              </a:path>
            </a:pathLst>
          </a:custGeom>
          <a:noFill/>
          <a:ln w="38100" cap="flat" cmpd="sng">
            <a:solidFill>
              <a:srgbClr val="FF99CC"/>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50" name="Freeform 38"/>
          <p:cNvSpPr>
            <a:spLocks/>
          </p:cNvSpPr>
          <p:nvPr/>
        </p:nvSpPr>
        <p:spPr bwMode="auto">
          <a:xfrm>
            <a:off x="6621463" y="2276475"/>
            <a:ext cx="1287462" cy="1201738"/>
          </a:xfrm>
          <a:custGeom>
            <a:avLst/>
            <a:gdLst>
              <a:gd name="T0" fmla="*/ 3412 w 20000"/>
              <a:gd name="T1" fmla="*/ 3136 h 20000"/>
              <a:gd name="T2" fmla="*/ 3883 w 20000"/>
              <a:gd name="T3" fmla="*/ 3551 h 20000"/>
              <a:gd name="T4" fmla="*/ 5724 w 20000"/>
              <a:gd name="T5" fmla="*/ 4427 h 20000"/>
              <a:gd name="T6" fmla="*/ 5896 w 20000"/>
              <a:gd name="T7" fmla="*/ 4643 h 20000"/>
              <a:gd name="T8" fmla="*/ 6081 w 20000"/>
              <a:gd name="T9" fmla="*/ 4858 h 20000"/>
              <a:gd name="T10" fmla="*/ 6267 w 20000"/>
              <a:gd name="T11" fmla="*/ 5319 h 20000"/>
              <a:gd name="T12" fmla="*/ 6824 w 20000"/>
              <a:gd name="T13" fmla="*/ 5688 h 20000"/>
              <a:gd name="T14" fmla="*/ 7181 w 20000"/>
              <a:gd name="T15" fmla="*/ 6580 h 20000"/>
              <a:gd name="T16" fmla="*/ 7566 w 20000"/>
              <a:gd name="T17" fmla="*/ 6810 h 20000"/>
              <a:gd name="T18" fmla="*/ 7737 w 20000"/>
              <a:gd name="T19" fmla="*/ 7225 h 20000"/>
              <a:gd name="T20" fmla="*/ 8280 w 20000"/>
              <a:gd name="T21" fmla="*/ 7456 h 20000"/>
              <a:gd name="T22" fmla="*/ 8451 w 20000"/>
              <a:gd name="T23" fmla="*/ 7902 h 20000"/>
              <a:gd name="T24" fmla="*/ 8637 w 20000"/>
              <a:gd name="T25" fmla="*/ 9608 h 20000"/>
              <a:gd name="T26" fmla="*/ 10121 w 20000"/>
              <a:gd name="T27" fmla="*/ 9839 h 20000"/>
              <a:gd name="T28" fmla="*/ 10650 w 20000"/>
              <a:gd name="T29" fmla="*/ 10054 h 20000"/>
              <a:gd name="T30" fmla="*/ 11206 w 20000"/>
              <a:gd name="T31" fmla="*/ 10284 h 20000"/>
              <a:gd name="T32" fmla="*/ 11749 w 20000"/>
              <a:gd name="T33" fmla="*/ 10484 h 20000"/>
              <a:gd name="T34" fmla="*/ 11934 w 20000"/>
              <a:gd name="T35" fmla="*/ 10899 h 20000"/>
              <a:gd name="T36" fmla="*/ 12120 w 20000"/>
              <a:gd name="T37" fmla="*/ 11360 h 20000"/>
              <a:gd name="T38" fmla="*/ 12662 w 20000"/>
              <a:gd name="T39" fmla="*/ 11545 h 20000"/>
              <a:gd name="T40" fmla="*/ 13048 w 20000"/>
              <a:gd name="T41" fmla="*/ 11991 h 20000"/>
              <a:gd name="T42" fmla="*/ 13219 w 20000"/>
              <a:gd name="T43" fmla="*/ 12421 h 20000"/>
              <a:gd name="T44" fmla="*/ 13590 w 20000"/>
              <a:gd name="T45" fmla="*/ 12636 h 20000"/>
              <a:gd name="T46" fmla="*/ 13947 w 20000"/>
              <a:gd name="T47" fmla="*/ 13082 h 20000"/>
              <a:gd name="T48" fmla="*/ 14318 w 20000"/>
              <a:gd name="T49" fmla="*/ 13297 h 20000"/>
              <a:gd name="T50" fmla="*/ 14490 w 20000"/>
              <a:gd name="T51" fmla="*/ 13943 h 20000"/>
              <a:gd name="T52" fmla="*/ 14675 w 20000"/>
              <a:gd name="T53" fmla="*/ 14374 h 20000"/>
              <a:gd name="T54" fmla="*/ 15061 w 20000"/>
              <a:gd name="T55" fmla="*/ 14573 h 20000"/>
              <a:gd name="T56" fmla="*/ 15232 w 20000"/>
              <a:gd name="T57" fmla="*/ 14804 h 20000"/>
              <a:gd name="T58" fmla="*/ 15403 w 20000"/>
              <a:gd name="T59" fmla="*/ 15465 h 20000"/>
              <a:gd name="T60" fmla="*/ 18787 w 20000"/>
              <a:gd name="T61" fmla="*/ 19016 h 20000"/>
              <a:gd name="T62" fmla="*/ 19243 w 20000"/>
              <a:gd name="T63" fmla="*/ 18909 h 20000"/>
              <a:gd name="T64" fmla="*/ 19415 w 20000"/>
              <a:gd name="T65" fmla="*/ 19124 h 20000"/>
              <a:gd name="T66" fmla="*/ 19615 w 20000"/>
              <a:gd name="T67" fmla="*/ 19539 h 20000"/>
              <a:gd name="T68" fmla="*/ 19986 w 20000"/>
              <a:gd name="T69" fmla="*/ 19985 h 20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000" h="20000">
                <a:moveTo>
                  <a:pt x="0" y="0"/>
                </a:moveTo>
                <a:lnTo>
                  <a:pt x="3412" y="3136"/>
                </a:lnTo>
                <a:lnTo>
                  <a:pt x="3712" y="3551"/>
                </a:lnTo>
                <a:lnTo>
                  <a:pt x="3883" y="3551"/>
                </a:lnTo>
                <a:lnTo>
                  <a:pt x="4625" y="4427"/>
                </a:lnTo>
                <a:lnTo>
                  <a:pt x="5724" y="4427"/>
                </a:lnTo>
                <a:lnTo>
                  <a:pt x="5724" y="4643"/>
                </a:lnTo>
                <a:lnTo>
                  <a:pt x="5896" y="4643"/>
                </a:lnTo>
                <a:lnTo>
                  <a:pt x="5896" y="4858"/>
                </a:lnTo>
                <a:lnTo>
                  <a:pt x="6081" y="4858"/>
                </a:lnTo>
                <a:lnTo>
                  <a:pt x="6267" y="5058"/>
                </a:lnTo>
                <a:lnTo>
                  <a:pt x="6267" y="5319"/>
                </a:lnTo>
                <a:lnTo>
                  <a:pt x="6624" y="5688"/>
                </a:lnTo>
                <a:lnTo>
                  <a:pt x="6824" y="5688"/>
                </a:lnTo>
                <a:lnTo>
                  <a:pt x="7181" y="6134"/>
                </a:lnTo>
                <a:lnTo>
                  <a:pt x="7181" y="6580"/>
                </a:lnTo>
                <a:lnTo>
                  <a:pt x="7380" y="6580"/>
                </a:lnTo>
                <a:lnTo>
                  <a:pt x="7566" y="6810"/>
                </a:lnTo>
                <a:lnTo>
                  <a:pt x="7737" y="6810"/>
                </a:lnTo>
                <a:lnTo>
                  <a:pt x="7737" y="7225"/>
                </a:lnTo>
                <a:lnTo>
                  <a:pt x="8108" y="7225"/>
                </a:lnTo>
                <a:lnTo>
                  <a:pt x="8280" y="7456"/>
                </a:lnTo>
                <a:lnTo>
                  <a:pt x="8280" y="7656"/>
                </a:lnTo>
                <a:lnTo>
                  <a:pt x="8451" y="7902"/>
                </a:lnTo>
                <a:lnTo>
                  <a:pt x="8451" y="9608"/>
                </a:lnTo>
                <a:lnTo>
                  <a:pt x="8637" y="9608"/>
                </a:lnTo>
                <a:lnTo>
                  <a:pt x="8837" y="9839"/>
                </a:lnTo>
                <a:lnTo>
                  <a:pt x="10121" y="9839"/>
                </a:lnTo>
                <a:lnTo>
                  <a:pt x="10464" y="10054"/>
                </a:lnTo>
                <a:lnTo>
                  <a:pt x="10650" y="10054"/>
                </a:lnTo>
                <a:lnTo>
                  <a:pt x="11035" y="10284"/>
                </a:lnTo>
                <a:lnTo>
                  <a:pt x="11206" y="10284"/>
                </a:lnTo>
                <a:lnTo>
                  <a:pt x="11206" y="10484"/>
                </a:lnTo>
                <a:lnTo>
                  <a:pt x="11749" y="10484"/>
                </a:lnTo>
                <a:lnTo>
                  <a:pt x="11934" y="10684"/>
                </a:lnTo>
                <a:lnTo>
                  <a:pt x="11934" y="10899"/>
                </a:lnTo>
                <a:lnTo>
                  <a:pt x="12120" y="11099"/>
                </a:lnTo>
                <a:lnTo>
                  <a:pt x="12120" y="11360"/>
                </a:lnTo>
                <a:lnTo>
                  <a:pt x="12477" y="11545"/>
                </a:lnTo>
                <a:lnTo>
                  <a:pt x="12662" y="11545"/>
                </a:lnTo>
                <a:lnTo>
                  <a:pt x="12662" y="11991"/>
                </a:lnTo>
                <a:lnTo>
                  <a:pt x="13048" y="11991"/>
                </a:lnTo>
                <a:lnTo>
                  <a:pt x="13219" y="12191"/>
                </a:lnTo>
                <a:lnTo>
                  <a:pt x="13219" y="12421"/>
                </a:lnTo>
                <a:lnTo>
                  <a:pt x="13390" y="12636"/>
                </a:lnTo>
                <a:lnTo>
                  <a:pt x="13590" y="12636"/>
                </a:lnTo>
                <a:lnTo>
                  <a:pt x="13590" y="13082"/>
                </a:lnTo>
                <a:lnTo>
                  <a:pt x="13947" y="13082"/>
                </a:lnTo>
                <a:lnTo>
                  <a:pt x="14118" y="13297"/>
                </a:lnTo>
                <a:lnTo>
                  <a:pt x="14318" y="13297"/>
                </a:lnTo>
                <a:lnTo>
                  <a:pt x="14318" y="13497"/>
                </a:lnTo>
                <a:lnTo>
                  <a:pt x="14490" y="13943"/>
                </a:lnTo>
                <a:lnTo>
                  <a:pt x="14490" y="14374"/>
                </a:lnTo>
                <a:lnTo>
                  <a:pt x="14675" y="14374"/>
                </a:lnTo>
                <a:lnTo>
                  <a:pt x="14675" y="14573"/>
                </a:lnTo>
                <a:lnTo>
                  <a:pt x="15061" y="14573"/>
                </a:lnTo>
                <a:lnTo>
                  <a:pt x="15061" y="14804"/>
                </a:lnTo>
                <a:lnTo>
                  <a:pt x="15232" y="14804"/>
                </a:lnTo>
                <a:lnTo>
                  <a:pt x="15232" y="15019"/>
                </a:lnTo>
                <a:lnTo>
                  <a:pt x="15403" y="15465"/>
                </a:lnTo>
                <a:lnTo>
                  <a:pt x="15789" y="15465"/>
                </a:lnTo>
                <a:lnTo>
                  <a:pt x="18787" y="19016"/>
                </a:lnTo>
                <a:lnTo>
                  <a:pt x="18887" y="18909"/>
                </a:lnTo>
                <a:lnTo>
                  <a:pt x="19243" y="18909"/>
                </a:lnTo>
                <a:lnTo>
                  <a:pt x="19243" y="19124"/>
                </a:lnTo>
                <a:lnTo>
                  <a:pt x="19415" y="19124"/>
                </a:lnTo>
                <a:lnTo>
                  <a:pt x="19415" y="19539"/>
                </a:lnTo>
                <a:lnTo>
                  <a:pt x="19615" y="19539"/>
                </a:lnTo>
                <a:lnTo>
                  <a:pt x="19615" y="19985"/>
                </a:lnTo>
                <a:lnTo>
                  <a:pt x="19986" y="19985"/>
                </a:lnTo>
              </a:path>
            </a:pathLst>
          </a:custGeom>
          <a:noFill/>
          <a:ln w="38100" cap="flat" cmpd="sng">
            <a:solidFill>
              <a:srgbClr val="FF99CC"/>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51" name="Freeform 39"/>
          <p:cNvSpPr>
            <a:spLocks/>
          </p:cNvSpPr>
          <p:nvPr/>
        </p:nvSpPr>
        <p:spPr bwMode="auto">
          <a:xfrm>
            <a:off x="5418138" y="2303463"/>
            <a:ext cx="1169987" cy="1012825"/>
          </a:xfrm>
          <a:custGeom>
            <a:avLst/>
            <a:gdLst>
              <a:gd name="T0" fmla="*/ 850 w 861"/>
              <a:gd name="T1" fmla="*/ 725 h 725"/>
              <a:gd name="T2" fmla="*/ 808 w 861"/>
              <a:gd name="T3" fmla="*/ 717 h 725"/>
              <a:gd name="T4" fmla="*/ 776 w 861"/>
              <a:gd name="T5" fmla="*/ 683 h 725"/>
              <a:gd name="T6" fmla="*/ 766 w 861"/>
              <a:gd name="T7" fmla="*/ 674 h 725"/>
              <a:gd name="T8" fmla="*/ 716 w 861"/>
              <a:gd name="T9" fmla="*/ 672 h 725"/>
              <a:gd name="T10" fmla="*/ 679 w 861"/>
              <a:gd name="T11" fmla="*/ 654 h 725"/>
              <a:gd name="T12" fmla="*/ 524 w 861"/>
              <a:gd name="T13" fmla="*/ 563 h 725"/>
              <a:gd name="T14" fmla="*/ 546 w 861"/>
              <a:gd name="T15" fmla="*/ 546 h 725"/>
              <a:gd name="T16" fmla="*/ 525 w 861"/>
              <a:gd name="T17" fmla="*/ 538 h 725"/>
              <a:gd name="T18" fmla="*/ 514 w 861"/>
              <a:gd name="T19" fmla="*/ 512 h 725"/>
              <a:gd name="T20" fmla="*/ 493 w 861"/>
              <a:gd name="T21" fmla="*/ 504 h 725"/>
              <a:gd name="T22" fmla="*/ 483 w 861"/>
              <a:gd name="T23" fmla="*/ 495 h 725"/>
              <a:gd name="T24" fmla="*/ 473 w 861"/>
              <a:gd name="T25" fmla="*/ 469 h 725"/>
              <a:gd name="T26" fmla="*/ 461 w 861"/>
              <a:gd name="T27" fmla="*/ 461 h 725"/>
              <a:gd name="T28" fmla="*/ 441 w 861"/>
              <a:gd name="T29" fmla="*/ 452 h 725"/>
              <a:gd name="T30" fmla="*/ 430 w 861"/>
              <a:gd name="T31" fmla="*/ 444 h 725"/>
              <a:gd name="T32" fmla="*/ 420 w 861"/>
              <a:gd name="T33" fmla="*/ 435 h 725"/>
              <a:gd name="T34" fmla="*/ 410 w 861"/>
              <a:gd name="T35" fmla="*/ 418 h 725"/>
              <a:gd name="T36" fmla="*/ 399 w 861"/>
              <a:gd name="T37" fmla="*/ 410 h 725"/>
              <a:gd name="T38" fmla="*/ 367 w 861"/>
              <a:gd name="T39" fmla="*/ 401 h 725"/>
              <a:gd name="T40" fmla="*/ 357 w 861"/>
              <a:gd name="T41" fmla="*/ 384 h 725"/>
              <a:gd name="T42" fmla="*/ 346 w 861"/>
              <a:gd name="T43" fmla="*/ 376 h 725"/>
              <a:gd name="T44" fmla="*/ 325 w 861"/>
              <a:gd name="T45" fmla="*/ 368 h 725"/>
              <a:gd name="T46" fmla="*/ 293 w 861"/>
              <a:gd name="T47" fmla="*/ 333 h 725"/>
              <a:gd name="T48" fmla="*/ 284 w 861"/>
              <a:gd name="T49" fmla="*/ 316 h 725"/>
              <a:gd name="T50" fmla="*/ 273 w 861"/>
              <a:gd name="T51" fmla="*/ 308 h 725"/>
              <a:gd name="T52" fmla="*/ 262 w 861"/>
              <a:gd name="T53" fmla="*/ 281 h 725"/>
              <a:gd name="T54" fmla="*/ 252 w 861"/>
              <a:gd name="T55" fmla="*/ 273 h 725"/>
              <a:gd name="T56" fmla="*/ 242 w 861"/>
              <a:gd name="T57" fmla="*/ 248 h 725"/>
              <a:gd name="T58" fmla="*/ 220 w 861"/>
              <a:gd name="T59" fmla="*/ 239 h 725"/>
              <a:gd name="T60" fmla="*/ 210 w 861"/>
              <a:gd name="T61" fmla="*/ 222 h 725"/>
              <a:gd name="T62" fmla="*/ 199 w 861"/>
              <a:gd name="T63" fmla="*/ 213 h 725"/>
              <a:gd name="T64" fmla="*/ 189 w 861"/>
              <a:gd name="T65" fmla="*/ 196 h 725"/>
              <a:gd name="T66" fmla="*/ 178 w 861"/>
              <a:gd name="T67" fmla="*/ 188 h 725"/>
              <a:gd name="T68" fmla="*/ 147 w 861"/>
              <a:gd name="T69" fmla="*/ 171 h 725"/>
              <a:gd name="T70" fmla="*/ 136 w 861"/>
              <a:gd name="T71" fmla="*/ 153 h 725"/>
              <a:gd name="T72" fmla="*/ 126 w 861"/>
              <a:gd name="T73" fmla="*/ 145 h 725"/>
              <a:gd name="T74" fmla="*/ 116 w 861"/>
              <a:gd name="T75" fmla="*/ 128 h 725"/>
              <a:gd name="T76" fmla="*/ 105 w 861"/>
              <a:gd name="T77" fmla="*/ 103 h 725"/>
              <a:gd name="T78" fmla="*/ 95 w 861"/>
              <a:gd name="T79" fmla="*/ 85 h 725"/>
              <a:gd name="T80" fmla="*/ 84 w 861"/>
              <a:gd name="T81" fmla="*/ 77 h 725"/>
              <a:gd name="T82" fmla="*/ 73 w 861"/>
              <a:gd name="T83" fmla="*/ 51 h 725"/>
              <a:gd name="T84" fmla="*/ 63 w 861"/>
              <a:gd name="T85" fmla="*/ 43 h 725"/>
              <a:gd name="T86" fmla="*/ 53 w 861"/>
              <a:gd name="T87" fmla="*/ 34 h 725"/>
              <a:gd name="T88" fmla="*/ 21 w 861"/>
              <a:gd name="T89" fmla="*/ 9 h 725"/>
              <a:gd name="T90" fmla="*/ 0 w 861"/>
              <a:gd name="T9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1" h="725">
                <a:moveTo>
                  <a:pt x="861" y="724"/>
                </a:moveTo>
                <a:lnTo>
                  <a:pt x="850" y="725"/>
                </a:lnTo>
                <a:lnTo>
                  <a:pt x="819" y="725"/>
                </a:lnTo>
                <a:lnTo>
                  <a:pt x="808" y="717"/>
                </a:lnTo>
                <a:lnTo>
                  <a:pt x="776" y="717"/>
                </a:lnTo>
                <a:lnTo>
                  <a:pt x="776" y="683"/>
                </a:lnTo>
                <a:lnTo>
                  <a:pt x="766" y="683"/>
                </a:lnTo>
                <a:lnTo>
                  <a:pt x="766" y="674"/>
                </a:lnTo>
                <a:lnTo>
                  <a:pt x="734" y="682"/>
                </a:lnTo>
                <a:lnTo>
                  <a:pt x="716" y="672"/>
                </a:lnTo>
                <a:lnTo>
                  <a:pt x="735" y="649"/>
                </a:lnTo>
                <a:lnTo>
                  <a:pt x="679" y="654"/>
                </a:lnTo>
                <a:lnTo>
                  <a:pt x="606" y="654"/>
                </a:lnTo>
                <a:lnTo>
                  <a:pt x="524" y="563"/>
                </a:lnTo>
                <a:lnTo>
                  <a:pt x="533" y="608"/>
                </a:lnTo>
                <a:lnTo>
                  <a:pt x="546" y="546"/>
                </a:lnTo>
                <a:lnTo>
                  <a:pt x="535" y="546"/>
                </a:lnTo>
                <a:lnTo>
                  <a:pt x="525" y="538"/>
                </a:lnTo>
                <a:lnTo>
                  <a:pt x="514" y="529"/>
                </a:lnTo>
                <a:lnTo>
                  <a:pt x="514" y="512"/>
                </a:lnTo>
                <a:lnTo>
                  <a:pt x="493" y="512"/>
                </a:lnTo>
                <a:lnTo>
                  <a:pt x="493" y="504"/>
                </a:lnTo>
                <a:lnTo>
                  <a:pt x="483" y="504"/>
                </a:lnTo>
                <a:lnTo>
                  <a:pt x="483" y="495"/>
                </a:lnTo>
                <a:lnTo>
                  <a:pt x="473" y="495"/>
                </a:lnTo>
                <a:lnTo>
                  <a:pt x="473" y="469"/>
                </a:lnTo>
                <a:lnTo>
                  <a:pt x="461" y="469"/>
                </a:lnTo>
                <a:lnTo>
                  <a:pt x="461" y="461"/>
                </a:lnTo>
                <a:lnTo>
                  <a:pt x="441" y="461"/>
                </a:lnTo>
                <a:lnTo>
                  <a:pt x="441" y="452"/>
                </a:lnTo>
                <a:lnTo>
                  <a:pt x="430" y="452"/>
                </a:lnTo>
                <a:lnTo>
                  <a:pt x="430" y="444"/>
                </a:lnTo>
                <a:lnTo>
                  <a:pt x="420" y="444"/>
                </a:lnTo>
                <a:lnTo>
                  <a:pt x="420" y="435"/>
                </a:lnTo>
                <a:lnTo>
                  <a:pt x="410" y="435"/>
                </a:lnTo>
                <a:lnTo>
                  <a:pt x="410" y="418"/>
                </a:lnTo>
                <a:lnTo>
                  <a:pt x="399" y="418"/>
                </a:lnTo>
                <a:lnTo>
                  <a:pt x="399" y="410"/>
                </a:lnTo>
                <a:lnTo>
                  <a:pt x="367" y="410"/>
                </a:lnTo>
                <a:lnTo>
                  <a:pt x="367" y="401"/>
                </a:lnTo>
                <a:lnTo>
                  <a:pt x="357" y="392"/>
                </a:lnTo>
                <a:lnTo>
                  <a:pt x="357" y="384"/>
                </a:lnTo>
                <a:lnTo>
                  <a:pt x="346" y="384"/>
                </a:lnTo>
                <a:lnTo>
                  <a:pt x="346" y="376"/>
                </a:lnTo>
                <a:lnTo>
                  <a:pt x="335" y="376"/>
                </a:lnTo>
                <a:lnTo>
                  <a:pt x="325" y="368"/>
                </a:lnTo>
                <a:lnTo>
                  <a:pt x="325" y="358"/>
                </a:lnTo>
                <a:lnTo>
                  <a:pt x="293" y="333"/>
                </a:lnTo>
                <a:lnTo>
                  <a:pt x="293" y="324"/>
                </a:lnTo>
                <a:lnTo>
                  <a:pt x="284" y="316"/>
                </a:lnTo>
                <a:lnTo>
                  <a:pt x="284" y="308"/>
                </a:lnTo>
                <a:lnTo>
                  <a:pt x="273" y="308"/>
                </a:lnTo>
                <a:lnTo>
                  <a:pt x="262" y="299"/>
                </a:lnTo>
                <a:lnTo>
                  <a:pt x="262" y="281"/>
                </a:lnTo>
                <a:lnTo>
                  <a:pt x="252" y="281"/>
                </a:lnTo>
                <a:lnTo>
                  <a:pt x="252" y="273"/>
                </a:lnTo>
                <a:lnTo>
                  <a:pt x="242" y="273"/>
                </a:lnTo>
                <a:lnTo>
                  <a:pt x="242" y="248"/>
                </a:lnTo>
                <a:lnTo>
                  <a:pt x="231" y="239"/>
                </a:lnTo>
                <a:lnTo>
                  <a:pt x="220" y="239"/>
                </a:lnTo>
                <a:lnTo>
                  <a:pt x="210" y="231"/>
                </a:lnTo>
                <a:lnTo>
                  <a:pt x="210" y="222"/>
                </a:lnTo>
                <a:lnTo>
                  <a:pt x="199" y="222"/>
                </a:lnTo>
                <a:lnTo>
                  <a:pt x="199" y="213"/>
                </a:lnTo>
                <a:lnTo>
                  <a:pt x="189" y="213"/>
                </a:lnTo>
                <a:lnTo>
                  <a:pt x="189" y="196"/>
                </a:lnTo>
                <a:lnTo>
                  <a:pt x="178" y="196"/>
                </a:lnTo>
                <a:lnTo>
                  <a:pt x="178" y="188"/>
                </a:lnTo>
                <a:lnTo>
                  <a:pt x="158" y="171"/>
                </a:lnTo>
                <a:lnTo>
                  <a:pt x="147" y="171"/>
                </a:lnTo>
                <a:lnTo>
                  <a:pt x="147" y="153"/>
                </a:lnTo>
                <a:lnTo>
                  <a:pt x="136" y="153"/>
                </a:lnTo>
                <a:lnTo>
                  <a:pt x="136" y="145"/>
                </a:lnTo>
                <a:lnTo>
                  <a:pt x="126" y="145"/>
                </a:lnTo>
                <a:lnTo>
                  <a:pt x="126" y="137"/>
                </a:lnTo>
                <a:lnTo>
                  <a:pt x="116" y="128"/>
                </a:lnTo>
                <a:lnTo>
                  <a:pt x="116" y="111"/>
                </a:lnTo>
                <a:lnTo>
                  <a:pt x="105" y="103"/>
                </a:lnTo>
                <a:lnTo>
                  <a:pt x="105" y="94"/>
                </a:lnTo>
                <a:lnTo>
                  <a:pt x="95" y="85"/>
                </a:lnTo>
                <a:lnTo>
                  <a:pt x="95" y="77"/>
                </a:lnTo>
                <a:lnTo>
                  <a:pt x="84" y="77"/>
                </a:lnTo>
                <a:lnTo>
                  <a:pt x="84" y="60"/>
                </a:lnTo>
                <a:lnTo>
                  <a:pt x="73" y="51"/>
                </a:lnTo>
                <a:lnTo>
                  <a:pt x="73" y="43"/>
                </a:lnTo>
                <a:lnTo>
                  <a:pt x="63" y="43"/>
                </a:lnTo>
                <a:lnTo>
                  <a:pt x="63" y="34"/>
                </a:lnTo>
                <a:lnTo>
                  <a:pt x="53" y="34"/>
                </a:lnTo>
                <a:lnTo>
                  <a:pt x="53" y="9"/>
                </a:lnTo>
                <a:lnTo>
                  <a:pt x="21" y="9"/>
                </a:lnTo>
                <a:lnTo>
                  <a:pt x="21" y="0"/>
                </a:lnTo>
                <a:lnTo>
                  <a:pt x="0" y="0"/>
                </a:lnTo>
              </a:path>
            </a:pathLst>
          </a:custGeom>
          <a:noFill/>
          <a:ln w="38100" cap="flat" cmpd="sng">
            <a:solidFill>
              <a:srgbClr val="FF99CC"/>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grpSp>
        <p:nvGrpSpPr>
          <p:cNvPr id="2394152" name="Group 40"/>
          <p:cNvGrpSpPr>
            <a:grpSpLocks/>
          </p:cNvGrpSpPr>
          <p:nvPr/>
        </p:nvGrpSpPr>
        <p:grpSpPr bwMode="auto">
          <a:xfrm>
            <a:off x="4848225" y="1844675"/>
            <a:ext cx="4295775" cy="1984375"/>
            <a:chOff x="700" y="1180"/>
            <a:chExt cx="3918" cy="1388"/>
          </a:xfrm>
        </p:grpSpPr>
        <p:sp>
          <p:nvSpPr>
            <p:cNvPr id="2394153" name="Line 41"/>
            <p:cNvSpPr>
              <a:spLocks noChangeShapeType="1"/>
            </p:cNvSpPr>
            <p:nvPr/>
          </p:nvSpPr>
          <p:spPr bwMode="auto">
            <a:xfrm flipH="1">
              <a:off x="911" y="2429"/>
              <a:ext cx="3504" cy="1"/>
            </a:xfrm>
            <a:prstGeom prst="line">
              <a:avLst/>
            </a:prstGeom>
            <a:noFill/>
            <a:ln w="28575">
              <a:solidFill>
                <a:srgbClr val="33CCCC"/>
              </a:solidFill>
              <a:round/>
              <a:headEnd type="stealth"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54" name="Line 42"/>
            <p:cNvSpPr>
              <a:spLocks noChangeShapeType="1"/>
            </p:cNvSpPr>
            <p:nvPr/>
          </p:nvSpPr>
          <p:spPr bwMode="auto">
            <a:xfrm flipV="1">
              <a:off x="911" y="1387"/>
              <a:ext cx="0" cy="1040"/>
            </a:xfrm>
            <a:prstGeom prst="line">
              <a:avLst/>
            </a:prstGeom>
            <a:noFill/>
            <a:ln w="28575">
              <a:solidFill>
                <a:srgbClr val="33CCCC"/>
              </a:solidFill>
              <a:round/>
              <a:headEnd type="none" w="sm" len="sm"/>
              <a:tailEnd type="stealth"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55" name="Text Box 43"/>
            <p:cNvSpPr txBox="1">
              <a:spLocks noChangeArrowheads="1"/>
            </p:cNvSpPr>
            <p:nvPr/>
          </p:nvSpPr>
          <p:spPr bwMode="auto">
            <a:xfrm>
              <a:off x="700" y="1180"/>
              <a:ext cx="539" cy="2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a:t>库存</a:t>
              </a:r>
            </a:p>
          </p:txBody>
        </p:sp>
        <p:sp>
          <p:nvSpPr>
            <p:cNvPr id="2394156" name="Text Box 44"/>
            <p:cNvSpPr txBox="1">
              <a:spLocks noChangeArrowheads="1"/>
            </p:cNvSpPr>
            <p:nvPr/>
          </p:nvSpPr>
          <p:spPr bwMode="auto">
            <a:xfrm>
              <a:off x="4450" y="2331"/>
              <a:ext cx="168" cy="2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endParaRPr lang="zh-CN" altLang="en-US" sz="1600"/>
            </a:p>
          </p:txBody>
        </p:sp>
      </p:grpSp>
      <p:grpSp>
        <p:nvGrpSpPr>
          <p:cNvPr id="2394157" name="Group 45"/>
          <p:cNvGrpSpPr>
            <a:grpSpLocks/>
          </p:cNvGrpSpPr>
          <p:nvPr/>
        </p:nvGrpSpPr>
        <p:grpSpPr bwMode="auto">
          <a:xfrm>
            <a:off x="5724525" y="2109788"/>
            <a:ext cx="890588" cy="677862"/>
            <a:chOff x="1488" y="1237"/>
            <a:chExt cx="660" cy="582"/>
          </a:xfrm>
        </p:grpSpPr>
        <p:sp>
          <p:nvSpPr>
            <p:cNvPr id="2394158" name="Text Box 46"/>
            <p:cNvSpPr txBox="1">
              <a:spLocks noChangeArrowheads="1"/>
            </p:cNvSpPr>
            <p:nvPr/>
          </p:nvSpPr>
          <p:spPr bwMode="auto">
            <a:xfrm>
              <a:off x="1488" y="1237"/>
              <a:ext cx="660" cy="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400"/>
                <a:t>订货量</a:t>
              </a:r>
              <a:r>
                <a:rPr lang="en-US" altLang="zh-CN" sz="1400" i="1"/>
                <a:t>Q </a:t>
              </a:r>
            </a:p>
          </p:txBody>
        </p:sp>
        <p:sp>
          <p:nvSpPr>
            <p:cNvPr id="2394159" name="Line 47"/>
            <p:cNvSpPr>
              <a:spLocks noChangeShapeType="1"/>
            </p:cNvSpPr>
            <p:nvPr/>
          </p:nvSpPr>
          <p:spPr bwMode="auto">
            <a:xfrm>
              <a:off x="1728" y="1435"/>
              <a:ext cx="384" cy="38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grpSp>
      <p:grpSp>
        <p:nvGrpSpPr>
          <p:cNvPr id="2394160" name="Group 48"/>
          <p:cNvGrpSpPr>
            <a:grpSpLocks/>
          </p:cNvGrpSpPr>
          <p:nvPr/>
        </p:nvGrpSpPr>
        <p:grpSpPr bwMode="auto">
          <a:xfrm>
            <a:off x="5086350" y="2997200"/>
            <a:ext cx="3957638" cy="336550"/>
            <a:chOff x="912" y="1370"/>
            <a:chExt cx="4204" cy="240"/>
          </a:xfrm>
        </p:grpSpPr>
        <p:sp>
          <p:nvSpPr>
            <p:cNvPr id="2394161" name="Line 49"/>
            <p:cNvSpPr>
              <a:spLocks noChangeShapeType="1"/>
            </p:cNvSpPr>
            <p:nvPr/>
          </p:nvSpPr>
          <p:spPr bwMode="auto">
            <a:xfrm flipV="1">
              <a:off x="912" y="1485"/>
              <a:ext cx="3169" cy="0"/>
            </a:xfrm>
            <a:prstGeom prst="line">
              <a:avLst/>
            </a:prstGeom>
            <a:noFill/>
            <a:ln w="28575">
              <a:solidFill>
                <a:schemeClr val="tx1"/>
              </a:solidFill>
              <a:prstDash val="sysDot"/>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62" name="Text Box 50"/>
            <p:cNvSpPr txBox="1">
              <a:spLocks noChangeArrowheads="1"/>
            </p:cNvSpPr>
            <p:nvPr/>
          </p:nvSpPr>
          <p:spPr bwMode="auto">
            <a:xfrm>
              <a:off x="4135" y="1370"/>
              <a:ext cx="981" cy="2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a:t>订货点</a:t>
              </a:r>
              <a:r>
                <a:rPr lang="en-US" altLang="zh-CN" sz="1600"/>
                <a:t>s </a:t>
              </a:r>
            </a:p>
          </p:txBody>
        </p:sp>
      </p:grpSp>
      <p:sp>
        <p:nvSpPr>
          <p:cNvPr id="2394163" name="AutoShape 51"/>
          <p:cNvSpPr>
            <a:spLocks noChangeArrowheads="1"/>
          </p:cNvSpPr>
          <p:nvPr/>
        </p:nvSpPr>
        <p:spPr bwMode="auto">
          <a:xfrm>
            <a:off x="4914900" y="3749675"/>
            <a:ext cx="784225" cy="242888"/>
          </a:xfrm>
          <a:prstGeom prst="wedgeRoundRectCallout">
            <a:avLst>
              <a:gd name="adj1" fmla="val 103440"/>
              <a:gd name="adj2" fmla="val -45426"/>
              <a:gd name="adj3" fmla="val 16667"/>
            </a:avLst>
          </a:prstGeom>
          <a:solidFill>
            <a:srgbClr val="00CCFF"/>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nSpc>
                <a:spcPct val="100000"/>
              </a:lnSpc>
              <a:spcBef>
                <a:spcPct val="0"/>
              </a:spcBef>
              <a:defRPr/>
            </a:pPr>
            <a:r>
              <a:rPr lang="zh-CN" altLang="en-US"/>
              <a:t>发出订货</a:t>
            </a:r>
          </a:p>
        </p:txBody>
      </p:sp>
      <p:sp>
        <p:nvSpPr>
          <p:cNvPr id="2394164" name="AutoShape 52"/>
          <p:cNvSpPr>
            <a:spLocks noChangeArrowheads="1"/>
          </p:cNvSpPr>
          <p:nvPr/>
        </p:nvSpPr>
        <p:spPr bwMode="auto">
          <a:xfrm>
            <a:off x="7075488" y="3703638"/>
            <a:ext cx="712787" cy="260350"/>
          </a:xfrm>
          <a:prstGeom prst="wedgeRoundRectCallout">
            <a:avLst>
              <a:gd name="adj1" fmla="val -99889"/>
              <a:gd name="adj2" fmla="val -12806"/>
              <a:gd name="adj3" fmla="val 16667"/>
            </a:avLst>
          </a:prstGeom>
          <a:solidFill>
            <a:srgbClr val="00CCFF"/>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nSpc>
                <a:spcPct val="100000"/>
              </a:lnSpc>
              <a:spcBef>
                <a:spcPct val="0"/>
              </a:spcBef>
              <a:defRPr/>
            </a:pPr>
            <a:r>
              <a:rPr lang="zh-CN" altLang="en-US"/>
              <a:t>订货到达</a:t>
            </a:r>
          </a:p>
        </p:txBody>
      </p:sp>
      <p:sp>
        <p:nvSpPr>
          <p:cNvPr id="2394165" name="Rectangle 53"/>
          <p:cNvSpPr>
            <a:spLocks noChangeArrowheads="1"/>
          </p:cNvSpPr>
          <p:nvPr/>
        </p:nvSpPr>
        <p:spPr bwMode="auto">
          <a:xfrm>
            <a:off x="7451725" y="1485900"/>
            <a:ext cx="1619250" cy="863600"/>
          </a:xfrm>
          <a:prstGeom prst="rect">
            <a:avLst/>
          </a:prstGeom>
          <a:solidFill>
            <a:srgbClr val="7DDD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6038" rIns="0" bIns="46038"/>
          <a:lstStyle/>
          <a:p>
            <a:pPr marL="342900" indent="-342900" algn="l">
              <a:lnSpc>
                <a:spcPct val="100000"/>
              </a:lnSpc>
              <a:buClr>
                <a:srgbClr val="FF0000"/>
              </a:buClr>
              <a:buSzPct val="80000"/>
              <a:defRPr/>
            </a:pPr>
            <a:r>
              <a:rPr lang="zh-CN" altLang="en-US" sz="1400" b="1">
                <a:solidFill>
                  <a:srgbClr val="000066"/>
                </a:solidFill>
                <a:ea typeface="楷体_GB2312" charset="0"/>
                <a:cs typeface="楷体_GB2312" charset="0"/>
              </a:rPr>
              <a:t>订货点和订货量固定</a:t>
            </a:r>
            <a:endParaRPr lang="en-US" altLang="zh-CN" sz="1400" b="1">
              <a:solidFill>
                <a:srgbClr val="000066"/>
              </a:solidFill>
              <a:ea typeface="楷体_GB2312" charset="0"/>
              <a:cs typeface="楷体_GB2312" charset="0"/>
            </a:endParaRPr>
          </a:p>
          <a:p>
            <a:pPr marL="342900" indent="-342900" algn="l">
              <a:lnSpc>
                <a:spcPct val="100000"/>
              </a:lnSpc>
              <a:buClr>
                <a:srgbClr val="FF0000"/>
              </a:buClr>
              <a:buSzPct val="80000"/>
              <a:defRPr/>
            </a:pPr>
            <a:r>
              <a:rPr lang="zh-CN" altLang="en-US" sz="1400" b="1">
                <a:solidFill>
                  <a:srgbClr val="FF0000"/>
                </a:solidFill>
                <a:ea typeface="楷体_GB2312" charset="0"/>
                <a:cs typeface="楷体_GB2312" charset="0"/>
              </a:rPr>
              <a:t>连续地检查库存</a:t>
            </a:r>
            <a:endParaRPr lang="en-US" altLang="zh-CN" sz="1400" b="1">
              <a:solidFill>
                <a:srgbClr val="000066"/>
              </a:solidFill>
              <a:ea typeface="楷体_GB2312" charset="0"/>
              <a:cs typeface="楷体_GB2312" charset="0"/>
            </a:endParaRPr>
          </a:p>
          <a:p>
            <a:pPr marL="342900" indent="-342900" algn="l">
              <a:lnSpc>
                <a:spcPct val="100000"/>
              </a:lnSpc>
              <a:buClr>
                <a:srgbClr val="FF0000"/>
              </a:buClr>
              <a:buSzPct val="80000"/>
              <a:defRPr/>
            </a:pPr>
            <a:r>
              <a:rPr lang="en-US" altLang="zh-CN" sz="1400" b="1">
                <a:solidFill>
                  <a:srgbClr val="FF0000"/>
                </a:solidFill>
                <a:ea typeface="楷体_GB2312" charset="0"/>
                <a:cs typeface="楷体_GB2312" charset="0"/>
              </a:rPr>
              <a:t>A</a:t>
            </a:r>
            <a:r>
              <a:rPr lang="zh-CN" altLang="en-US" sz="1400" b="1">
                <a:solidFill>
                  <a:srgbClr val="FF0000"/>
                </a:solidFill>
                <a:ea typeface="楷体_GB2312" charset="0"/>
                <a:cs typeface="楷体_GB2312" charset="0"/>
              </a:rPr>
              <a:t>类物资控制</a:t>
            </a:r>
          </a:p>
        </p:txBody>
      </p:sp>
      <p:sp>
        <p:nvSpPr>
          <p:cNvPr id="2394166" name="Rectangle 54"/>
          <p:cNvSpPr>
            <a:spLocks noChangeArrowheads="1"/>
          </p:cNvSpPr>
          <p:nvPr/>
        </p:nvSpPr>
        <p:spPr bwMode="auto">
          <a:xfrm>
            <a:off x="6065838" y="3727450"/>
            <a:ext cx="735012" cy="2381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00808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nSpc>
                <a:spcPct val="80000"/>
              </a:lnSpc>
              <a:spcBef>
                <a:spcPct val="0"/>
              </a:spcBef>
              <a:defRPr/>
            </a:pPr>
            <a:r>
              <a:rPr lang="zh-CN" altLang="en-US"/>
              <a:t>提前期</a:t>
            </a:r>
          </a:p>
        </p:txBody>
      </p:sp>
      <p:sp>
        <p:nvSpPr>
          <p:cNvPr id="2394167" name="Line 55"/>
          <p:cNvSpPr>
            <a:spLocks noChangeShapeType="1"/>
          </p:cNvSpPr>
          <p:nvPr/>
        </p:nvSpPr>
        <p:spPr bwMode="auto">
          <a:xfrm>
            <a:off x="6138863" y="3695700"/>
            <a:ext cx="504825" cy="0"/>
          </a:xfrm>
          <a:prstGeom prst="line">
            <a:avLst/>
          </a:prstGeom>
          <a:noFill/>
          <a:ln w="28575" cap="rnd">
            <a:solidFill>
              <a:srgbClr val="FF0000"/>
            </a:solidFill>
            <a:prstDash val="sysDot"/>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68" name="Line 56"/>
          <p:cNvSpPr>
            <a:spLocks noChangeShapeType="1"/>
          </p:cNvSpPr>
          <p:nvPr/>
        </p:nvSpPr>
        <p:spPr bwMode="auto">
          <a:xfrm>
            <a:off x="6135688" y="3127375"/>
            <a:ext cx="1587" cy="698500"/>
          </a:xfrm>
          <a:prstGeom prst="line">
            <a:avLst/>
          </a:prstGeom>
          <a:noFill/>
          <a:ln w="28575">
            <a:solidFill>
              <a:srgbClr val="00808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69" name="Line 57"/>
          <p:cNvSpPr>
            <a:spLocks noChangeShapeType="1"/>
          </p:cNvSpPr>
          <p:nvPr/>
        </p:nvSpPr>
        <p:spPr bwMode="auto">
          <a:xfrm>
            <a:off x="6621463" y="3357563"/>
            <a:ext cx="0" cy="457200"/>
          </a:xfrm>
          <a:prstGeom prst="line">
            <a:avLst/>
          </a:prstGeom>
          <a:noFill/>
          <a:ln w="28575">
            <a:solidFill>
              <a:srgbClr val="00808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0" name="Line 58"/>
          <p:cNvSpPr>
            <a:spLocks noChangeShapeType="1"/>
          </p:cNvSpPr>
          <p:nvPr/>
        </p:nvSpPr>
        <p:spPr bwMode="auto">
          <a:xfrm flipV="1">
            <a:off x="538163" y="3740150"/>
            <a:ext cx="1373187" cy="3175"/>
          </a:xfrm>
          <a:prstGeom prst="line">
            <a:avLst/>
          </a:prstGeom>
          <a:noFill/>
          <a:ln w="19050" cap="rnd">
            <a:solidFill>
              <a:srgbClr val="FF00FF"/>
            </a:solidFill>
            <a:prstDash val="sysDot"/>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1" name="Text Box 59"/>
          <p:cNvSpPr txBox="1">
            <a:spLocks noChangeArrowheads="1"/>
          </p:cNvSpPr>
          <p:nvPr/>
        </p:nvSpPr>
        <p:spPr bwMode="auto">
          <a:xfrm>
            <a:off x="781050" y="3611563"/>
            <a:ext cx="946150" cy="274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a:t>订货间隔期</a:t>
            </a:r>
          </a:p>
        </p:txBody>
      </p:sp>
      <p:sp>
        <p:nvSpPr>
          <p:cNvPr id="2394172" name="Rectangle 60"/>
          <p:cNvSpPr>
            <a:spLocks noChangeArrowheads="1"/>
          </p:cNvSpPr>
          <p:nvPr/>
        </p:nvSpPr>
        <p:spPr bwMode="auto">
          <a:xfrm>
            <a:off x="1474788" y="5157788"/>
            <a:ext cx="2449512" cy="50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defRPr/>
            </a:pPr>
            <a:r>
              <a:rPr lang="en-US" altLang="zh-CN" sz="2400" b="1">
                <a:solidFill>
                  <a:srgbClr val="FF0000"/>
                </a:solidFill>
                <a:ea typeface="黑体" charset="0"/>
                <a:cs typeface="黑体" charset="0"/>
              </a:rPr>
              <a:t>3. </a:t>
            </a:r>
            <a:r>
              <a:rPr lang="zh-CN" altLang="en-US" sz="2400" b="1">
                <a:solidFill>
                  <a:srgbClr val="FF0000"/>
                </a:solidFill>
                <a:ea typeface="黑体" charset="0"/>
                <a:cs typeface="黑体" charset="0"/>
              </a:rPr>
              <a:t>最大最小系统</a:t>
            </a:r>
            <a:r>
              <a:rPr lang="en-US" altLang="zh-CN" sz="2400" b="1">
                <a:ea typeface="黑体" charset="0"/>
                <a:cs typeface="黑体" charset="0"/>
              </a:rPr>
              <a:t> </a:t>
            </a:r>
            <a:endParaRPr lang="en-US" altLang="zh-CN" sz="1400" b="1">
              <a:solidFill>
                <a:srgbClr val="000066"/>
              </a:solidFill>
              <a:ea typeface="楷体_GB2312" charset="0"/>
              <a:cs typeface="楷体_GB2312" charset="0"/>
            </a:endParaRPr>
          </a:p>
        </p:txBody>
      </p:sp>
      <p:grpSp>
        <p:nvGrpSpPr>
          <p:cNvPr id="2394173" name="Group 61"/>
          <p:cNvGrpSpPr>
            <a:grpSpLocks/>
          </p:cNvGrpSpPr>
          <p:nvPr/>
        </p:nvGrpSpPr>
        <p:grpSpPr bwMode="auto">
          <a:xfrm>
            <a:off x="3635375" y="4292600"/>
            <a:ext cx="5545138" cy="2068513"/>
            <a:chOff x="612" y="1071"/>
            <a:chExt cx="4127" cy="1577"/>
          </a:xfrm>
        </p:grpSpPr>
        <p:sp>
          <p:nvSpPr>
            <p:cNvPr id="175147" name="AutoShape 62"/>
            <p:cNvSpPr>
              <a:spLocks noChangeAspect="1" noChangeArrowheads="1"/>
            </p:cNvSpPr>
            <p:nvPr/>
          </p:nvSpPr>
          <p:spPr bwMode="auto">
            <a:xfrm>
              <a:off x="612" y="1071"/>
              <a:ext cx="4127" cy="15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2394175" name="Line 63"/>
            <p:cNvSpPr>
              <a:spLocks noChangeShapeType="1"/>
            </p:cNvSpPr>
            <p:nvPr/>
          </p:nvSpPr>
          <p:spPr bwMode="auto">
            <a:xfrm>
              <a:off x="2127" y="1491"/>
              <a:ext cx="0" cy="772"/>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6" name="Freeform 64"/>
            <p:cNvSpPr>
              <a:spLocks/>
            </p:cNvSpPr>
            <p:nvPr/>
          </p:nvSpPr>
          <p:spPr bwMode="auto">
            <a:xfrm>
              <a:off x="827" y="1942"/>
              <a:ext cx="360" cy="196"/>
            </a:xfrm>
            <a:custGeom>
              <a:avLst/>
              <a:gdLst>
                <a:gd name="T0" fmla="*/ 0 w 787"/>
                <a:gd name="T1" fmla="*/ 0 h 430"/>
                <a:gd name="T2" fmla="*/ 60 w 787"/>
                <a:gd name="T3" fmla="*/ 75 h 430"/>
                <a:gd name="T4" fmla="*/ 111 w 787"/>
                <a:gd name="T5" fmla="*/ 137 h 430"/>
                <a:gd name="T6" fmla="*/ 142 w 787"/>
                <a:gd name="T7" fmla="*/ 150 h 430"/>
                <a:gd name="T8" fmla="*/ 173 w 787"/>
                <a:gd name="T9" fmla="*/ 150 h 430"/>
                <a:gd name="T10" fmla="*/ 173 w 787"/>
                <a:gd name="T11" fmla="*/ 161 h 430"/>
                <a:gd name="T12" fmla="*/ 204 w 787"/>
                <a:gd name="T13" fmla="*/ 161 h 430"/>
                <a:gd name="T14" fmla="*/ 204 w 787"/>
                <a:gd name="T15" fmla="*/ 173 h 430"/>
                <a:gd name="T16" fmla="*/ 235 w 787"/>
                <a:gd name="T17" fmla="*/ 186 h 430"/>
                <a:gd name="T18" fmla="*/ 235 w 787"/>
                <a:gd name="T19" fmla="*/ 198 h 430"/>
                <a:gd name="T20" fmla="*/ 225 w 787"/>
                <a:gd name="T21" fmla="*/ 270 h 430"/>
                <a:gd name="T22" fmla="*/ 266 w 787"/>
                <a:gd name="T23" fmla="*/ 223 h 430"/>
                <a:gd name="T24" fmla="*/ 297 w 787"/>
                <a:gd name="T25" fmla="*/ 234 h 430"/>
                <a:gd name="T26" fmla="*/ 297 w 787"/>
                <a:gd name="T27" fmla="*/ 259 h 430"/>
                <a:gd name="T28" fmla="*/ 326 w 787"/>
                <a:gd name="T29" fmla="*/ 271 h 430"/>
                <a:gd name="T30" fmla="*/ 357 w 787"/>
                <a:gd name="T31" fmla="*/ 271 h 430"/>
                <a:gd name="T32" fmla="*/ 357 w 787"/>
                <a:gd name="T33" fmla="*/ 284 h 430"/>
                <a:gd name="T34" fmla="*/ 419 w 787"/>
                <a:gd name="T35" fmla="*/ 284 h 430"/>
                <a:gd name="T36" fmla="*/ 450 w 787"/>
                <a:gd name="T37" fmla="*/ 296 h 430"/>
                <a:gd name="T38" fmla="*/ 450 w 787"/>
                <a:gd name="T39" fmla="*/ 320 h 430"/>
                <a:gd name="T40" fmla="*/ 481 w 787"/>
                <a:gd name="T41" fmla="*/ 320 h 430"/>
                <a:gd name="T42" fmla="*/ 481 w 787"/>
                <a:gd name="T43" fmla="*/ 332 h 430"/>
                <a:gd name="T44" fmla="*/ 572 w 787"/>
                <a:gd name="T45" fmla="*/ 332 h 430"/>
                <a:gd name="T46" fmla="*/ 603 w 787"/>
                <a:gd name="T47" fmla="*/ 345 h 430"/>
                <a:gd name="T48" fmla="*/ 603 w 787"/>
                <a:gd name="T49" fmla="*/ 369 h 430"/>
                <a:gd name="T50" fmla="*/ 634 w 787"/>
                <a:gd name="T51" fmla="*/ 369 h 430"/>
                <a:gd name="T52" fmla="*/ 634 w 787"/>
                <a:gd name="T53" fmla="*/ 393 h 430"/>
                <a:gd name="T54" fmla="*/ 665 w 787"/>
                <a:gd name="T55" fmla="*/ 393 h 430"/>
                <a:gd name="T56" fmla="*/ 665 w 787"/>
                <a:gd name="T57" fmla="*/ 418 h 430"/>
                <a:gd name="T58" fmla="*/ 694 w 787"/>
                <a:gd name="T59" fmla="*/ 430 h 430"/>
                <a:gd name="T60" fmla="*/ 787 w 787"/>
                <a:gd name="T61" fmla="*/ 430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430">
                  <a:moveTo>
                    <a:pt x="0" y="0"/>
                  </a:moveTo>
                  <a:lnTo>
                    <a:pt x="60" y="75"/>
                  </a:lnTo>
                  <a:lnTo>
                    <a:pt x="111" y="137"/>
                  </a:lnTo>
                  <a:lnTo>
                    <a:pt x="142" y="150"/>
                  </a:lnTo>
                  <a:lnTo>
                    <a:pt x="173" y="150"/>
                  </a:lnTo>
                  <a:lnTo>
                    <a:pt x="173" y="161"/>
                  </a:lnTo>
                  <a:lnTo>
                    <a:pt x="204" y="161"/>
                  </a:lnTo>
                  <a:lnTo>
                    <a:pt x="204" y="173"/>
                  </a:lnTo>
                  <a:lnTo>
                    <a:pt x="235" y="186"/>
                  </a:lnTo>
                  <a:lnTo>
                    <a:pt x="235" y="198"/>
                  </a:lnTo>
                  <a:lnTo>
                    <a:pt x="225" y="270"/>
                  </a:lnTo>
                  <a:lnTo>
                    <a:pt x="266" y="223"/>
                  </a:lnTo>
                  <a:lnTo>
                    <a:pt x="297" y="234"/>
                  </a:lnTo>
                  <a:lnTo>
                    <a:pt x="297" y="259"/>
                  </a:lnTo>
                  <a:lnTo>
                    <a:pt x="326" y="271"/>
                  </a:lnTo>
                  <a:lnTo>
                    <a:pt x="357" y="271"/>
                  </a:lnTo>
                  <a:lnTo>
                    <a:pt x="357" y="284"/>
                  </a:lnTo>
                  <a:lnTo>
                    <a:pt x="419" y="284"/>
                  </a:lnTo>
                  <a:lnTo>
                    <a:pt x="450" y="296"/>
                  </a:lnTo>
                  <a:lnTo>
                    <a:pt x="450" y="320"/>
                  </a:lnTo>
                  <a:lnTo>
                    <a:pt x="481" y="320"/>
                  </a:lnTo>
                  <a:lnTo>
                    <a:pt x="481" y="332"/>
                  </a:lnTo>
                  <a:lnTo>
                    <a:pt x="572" y="332"/>
                  </a:lnTo>
                  <a:lnTo>
                    <a:pt x="603" y="345"/>
                  </a:lnTo>
                  <a:lnTo>
                    <a:pt x="603" y="369"/>
                  </a:lnTo>
                  <a:lnTo>
                    <a:pt x="634" y="369"/>
                  </a:lnTo>
                  <a:lnTo>
                    <a:pt x="634" y="393"/>
                  </a:lnTo>
                  <a:lnTo>
                    <a:pt x="665" y="393"/>
                  </a:lnTo>
                  <a:lnTo>
                    <a:pt x="665" y="418"/>
                  </a:lnTo>
                  <a:lnTo>
                    <a:pt x="694" y="430"/>
                  </a:lnTo>
                  <a:lnTo>
                    <a:pt x="787" y="430"/>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7" name="Freeform 65"/>
            <p:cNvSpPr>
              <a:spLocks/>
            </p:cNvSpPr>
            <p:nvPr/>
          </p:nvSpPr>
          <p:spPr bwMode="auto">
            <a:xfrm>
              <a:off x="3917" y="1492"/>
              <a:ext cx="500" cy="413"/>
            </a:xfrm>
            <a:custGeom>
              <a:avLst/>
              <a:gdLst>
                <a:gd name="T0" fmla="*/ 0 w 1091"/>
                <a:gd name="T1" fmla="*/ 0 h 904"/>
                <a:gd name="T2" fmla="*/ 15 w 1091"/>
                <a:gd name="T3" fmla="*/ 9 h 904"/>
                <a:gd name="T4" fmla="*/ 115 w 1091"/>
                <a:gd name="T5" fmla="*/ 47 h 904"/>
                <a:gd name="T6" fmla="*/ 215 w 1091"/>
                <a:gd name="T7" fmla="*/ 47 h 904"/>
                <a:gd name="T8" fmla="*/ 215 w 1091"/>
                <a:gd name="T9" fmla="*/ 66 h 904"/>
                <a:gd name="T10" fmla="*/ 240 w 1091"/>
                <a:gd name="T11" fmla="*/ 66 h 904"/>
                <a:gd name="T12" fmla="*/ 265 w 1091"/>
                <a:gd name="T13" fmla="*/ 104 h 904"/>
                <a:gd name="T14" fmla="*/ 265 w 1091"/>
                <a:gd name="T15" fmla="*/ 123 h 904"/>
                <a:gd name="T16" fmla="*/ 315 w 1091"/>
                <a:gd name="T17" fmla="*/ 161 h 904"/>
                <a:gd name="T18" fmla="*/ 340 w 1091"/>
                <a:gd name="T19" fmla="*/ 161 h 904"/>
                <a:gd name="T20" fmla="*/ 340 w 1091"/>
                <a:gd name="T21" fmla="*/ 180 h 904"/>
                <a:gd name="T22" fmla="*/ 365 w 1091"/>
                <a:gd name="T23" fmla="*/ 295 h 904"/>
                <a:gd name="T24" fmla="*/ 365 w 1091"/>
                <a:gd name="T25" fmla="*/ 314 h 904"/>
                <a:gd name="T26" fmla="*/ 415 w 1091"/>
                <a:gd name="T27" fmla="*/ 333 h 904"/>
                <a:gd name="T28" fmla="*/ 440 w 1091"/>
                <a:gd name="T29" fmla="*/ 371 h 904"/>
                <a:gd name="T30" fmla="*/ 440 w 1091"/>
                <a:gd name="T31" fmla="*/ 428 h 904"/>
                <a:gd name="T32" fmla="*/ 465 w 1091"/>
                <a:gd name="T33" fmla="*/ 447 h 904"/>
                <a:gd name="T34" fmla="*/ 515 w 1091"/>
                <a:gd name="T35" fmla="*/ 466 h 904"/>
                <a:gd name="T36" fmla="*/ 540 w 1091"/>
                <a:gd name="T37" fmla="*/ 504 h 904"/>
                <a:gd name="T38" fmla="*/ 590 w 1091"/>
                <a:gd name="T39" fmla="*/ 504 h 904"/>
                <a:gd name="T40" fmla="*/ 615 w 1091"/>
                <a:gd name="T41" fmla="*/ 523 h 904"/>
                <a:gd name="T42" fmla="*/ 641 w 1091"/>
                <a:gd name="T43" fmla="*/ 561 h 904"/>
                <a:gd name="T44" fmla="*/ 641 w 1091"/>
                <a:gd name="T45" fmla="*/ 580 h 904"/>
                <a:gd name="T46" fmla="*/ 691 w 1091"/>
                <a:gd name="T47" fmla="*/ 618 h 904"/>
                <a:gd name="T48" fmla="*/ 741 w 1091"/>
                <a:gd name="T49" fmla="*/ 638 h 904"/>
                <a:gd name="T50" fmla="*/ 766 w 1091"/>
                <a:gd name="T51" fmla="*/ 657 h 904"/>
                <a:gd name="T52" fmla="*/ 791 w 1091"/>
                <a:gd name="T53" fmla="*/ 695 h 904"/>
                <a:gd name="T54" fmla="*/ 816 w 1091"/>
                <a:gd name="T55" fmla="*/ 714 h 904"/>
                <a:gd name="T56" fmla="*/ 841 w 1091"/>
                <a:gd name="T57" fmla="*/ 752 h 904"/>
                <a:gd name="T58" fmla="*/ 841 w 1091"/>
                <a:gd name="T59" fmla="*/ 771 h 904"/>
                <a:gd name="T60" fmla="*/ 866 w 1091"/>
                <a:gd name="T61" fmla="*/ 771 h 904"/>
                <a:gd name="T62" fmla="*/ 891 w 1091"/>
                <a:gd name="T63" fmla="*/ 790 h 904"/>
                <a:gd name="T64" fmla="*/ 941 w 1091"/>
                <a:gd name="T65" fmla="*/ 809 h 904"/>
                <a:gd name="T66" fmla="*/ 1041 w 1091"/>
                <a:gd name="T67" fmla="*/ 885 h 904"/>
                <a:gd name="T68" fmla="*/ 1041 w 1091"/>
                <a:gd name="T69" fmla="*/ 904 h 904"/>
                <a:gd name="T70" fmla="*/ 1091 w 1091"/>
                <a:gd name="T71" fmla="*/ 90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1" h="904">
                  <a:moveTo>
                    <a:pt x="0" y="0"/>
                  </a:moveTo>
                  <a:lnTo>
                    <a:pt x="15" y="9"/>
                  </a:lnTo>
                  <a:lnTo>
                    <a:pt x="115" y="47"/>
                  </a:lnTo>
                  <a:lnTo>
                    <a:pt x="215" y="47"/>
                  </a:lnTo>
                  <a:lnTo>
                    <a:pt x="215" y="66"/>
                  </a:lnTo>
                  <a:lnTo>
                    <a:pt x="240" y="66"/>
                  </a:lnTo>
                  <a:lnTo>
                    <a:pt x="265" y="104"/>
                  </a:lnTo>
                  <a:lnTo>
                    <a:pt x="265" y="123"/>
                  </a:lnTo>
                  <a:lnTo>
                    <a:pt x="315" y="161"/>
                  </a:lnTo>
                  <a:lnTo>
                    <a:pt x="340" y="161"/>
                  </a:lnTo>
                  <a:lnTo>
                    <a:pt x="340" y="180"/>
                  </a:lnTo>
                  <a:lnTo>
                    <a:pt x="365" y="295"/>
                  </a:lnTo>
                  <a:lnTo>
                    <a:pt x="365" y="314"/>
                  </a:lnTo>
                  <a:lnTo>
                    <a:pt x="415" y="333"/>
                  </a:lnTo>
                  <a:lnTo>
                    <a:pt x="440" y="371"/>
                  </a:lnTo>
                  <a:lnTo>
                    <a:pt x="440" y="428"/>
                  </a:lnTo>
                  <a:lnTo>
                    <a:pt x="465" y="447"/>
                  </a:lnTo>
                  <a:lnTo>
                    <a:pt x="515" y="466"/>
                  </a:lnTo>
                  <a:lnTo>
                    <a:pt x="540" y="504"/>
                  </a:lnTo>
                  <a:lnTo>
                    <a:pt x="590" y="504"/>
                  </a:lnTo>
                  <a:lnTo>
                    <a:pt x="615" y="523"/>
                  </a:lnTo>
                  <a:lnTo>
                    <a:pt x="641" y="561"/>
                  </a:lnTo>
                  <a:lnTo>
                    <a:pt x="641" y="580"/>
                  </a:lnTo>
                  <a:lnTo>
                    <a:pt x="691" y="618"/>
                  </a:lnTo>
                  <a:lnTo>
                    <a:pt x="741" y="638"/>
                  </a:lnTo>
                  <a:lnTo>
                    <a:pt x="766" y="657"/>
                  </a:lnTo>
                  <a:lnTo>
                    <a:pt x="791" y="695"/>
                  </a:lnTo>
                  <a:lnTo>
                    <a:pt x="816" y="714"/>
                  </a:lnTo>
                  <a:lnTo>
                    <a:pt x="841" y="752"/>
                  </a:lnTo>
                  <a:lnTo>
                    <a:pt x="841" y="771"/>
                  </a:lnTo>
                  <a:lnTo>
                    <a:pt x="866" y="771"/>
                  </a:lnTo>
                  <a:lnTo>
                    <a:pt x="891" y="790"/>
                  </a:lnTo>
                  <a:lnTo>
                    <a:pt x="941" y="809"/>
                  </a:lnTo>
                  <a:lnTo>
                    <a:pt x="1041" y="885"/>
                  </a:lnTo>
                  <a:lnTo>
                    <a:pt x="1041" y="904"/>
                  </a:lnTo>
                  <a:lnTo>
                    <a:pt x="1091" y="904"/>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8" name="Freeform 66"/>
            <p:cNvSpPr>
              <a:spLocks/>
            </p:cNvSpPr>
            <p:nvPr/>
          </p:nvSpPr>
          <p:spPr bwMode="auto">
            <a:xfrm>
              <a:off x="2134" y="1495"/>
              <a:ext cx="1769" cy="788"/>
            </a:xfrm>
            <a:custGeom>
              <a:avLst/>
              <a:gdLst>
                <a:gd name="T0" fmla="*/ 667 w 3909"/>
                <a:gd name="T1" fmla="*/ 244 h 1553"/>
                <a:gd name="T2" fmla="*/ 760 w 3909"/>
                <a:gd name="T3" fmla="*/ 276 h 1553"/>
                <a:gd name="T4" fmla="*/ 1120 w 3909"/>
                <a:gd name="T5" fmla="*/ 344 h 1553"/>
                <a:gd name="T6" fmla="*/ 1153 w 3909"/>
                <a:gd name="T7" fmla="*/ 361 h 1553"/>
                <a:gd name="T8" fmla="*/ 1189 w 3909"/>
                <a:gd name="T9" fmla="*/ 377 h 1553"/>
                <a:gd name="T10" fmla="*/ 1226 w 3909"/>
                <a:gd name="T11" fmla="*/ 413 h 1553"/>
                <a:gd name="T12" fmla="*/ 1335 w 3909"/>
                <a:gd name="T13" fmla="*/ 442 h 1553"/>
                <a:gd name="T14" fmla="*/ 1405 w 3909"/>
                <a:gd name="T15" fmla="*/ 511 h 1553"/>
                <a:gd name="T16" fmla="*/ 1480 w 3909"/>
                <a:gd name="T17" fmla="*/ 529 h 1553"/>
                <a:gd name="T18" fmla="*/ 1513 w 3909"/>
                <a:gd name="T19" fmla="*/ 561 h 1553"/>
                <a:gd name="T20" fmla="*/ 1620 w 3909"/>
                <a:gd name="T21" fmla="*/ 579 h 1553"/>
                <a:gd name="T22" fmla="*/ 1653 w 3909"/>
                <a:gd name="T23" fmla="*/ 614 h 1553"/>
                <a:gd name="T24" fmla="*/ 1689 w 3909"/>
                <a:gd name="T25" fmla="*/ 747 h 1553"/>
                <a:gd name="T26" fmla="*/ 1980 w 3909"/>
                <a:gd name="T27" fmla="*/ 764 h 1553"/>
                <a:gd name="T28" fmla="*/ 2083 w 3909"/>
                <a:gd name="T29" fmla="*/ 781 h 1553"/>
                <a:gd name="T30" fmla="*/ 2192 w 3909"/>
                <a:gd name="T31" fmla="*/ 799 h 1553"/>
                <a:gd name="T32" fmla="*/ 2298 w 3909"/>
                <a:gd name="T33" fmla="*/ 815 h 1553"/>
                <a:gd name="T34" fmla="*/ 2334 w 3909"/>
                <a:gd name="T35" fmla="*/ 847 h 1553"/>
                <a:gd name="T36" fmla="*/ 2371 w 3909"/>
                <a:gd name="T37" fmla="*/ 883 h 1553"/>
                <a:gd name="T38" fmla="*/ 2477 w 3909"/>
                <a:gd name="T39" fmla="*/ 897 h 1553"/>
                <a:gd name="T40" fmla="*/ 2552 w 3909"/>
                <a:gd name="T41" fmla="*/ 932 h 1553"/>
                <a:gd name="T42" fmla="*/ 2586 w 3909"/>
                <a:gd name="T43" fmla="*/ 965 h 1553"/>
                <a:gd name="T44" fmla="*/ 2658 w 3909"/>
                <a:gd name="T45" fmla="*/ 982 h 1553"/>
                <a:gd name="T46" fmla="*/ 2728 w 3909"/>
                <a:gd name="T47" fmla="*/ 1016 h 1553"/>
                <a:gd name="T48" fmla="*/ 2801 w 3909"/>
                <a:gd name="T49" fmla="*/ 1033 h 1553"/>
                <a:gd name="T50" fmla="*/ 2834 w 3909"/>
                <a:gd name="T51" fmla="*/ 1083 h 1553"/>
                <a:gd name="T52" fmla="*/ 2870 w 3909"/>
                <a:gd name="T53" fmla="*/ 1117 h 1553"/>
                <a:gd name="T54" fmla="*/ 2946 w 3909"/>
                <a:gd name="T55" fmla="*/ 1132 h 1553"/>
                <a:gd name="T56" fmla="*/ 3021 w 3909"/>
                <a:gd name="T57" fmla="*/ 1132 h 1553"/>
                <a:gd name="T58" fmla="*/ 3013 w 3909"/>
                <a:gd name="T59" fmla="*/ 1202 h 1553"/>
                <a:gd name="T60" fmla="*/ 3675 w 3909"/>
                <a:gd name="T61" fmla="*/ 1478 h 1553"/>
                <a:gd name="T62" fmla="*/ 3764 w 3909"/>
                <a:gd name="T63" fmla="*/ 1469 h 1553"/>
                <a:gd name="T64" fmla="*/ 3798 w 3909"/>
                <a:gd name="T65" fmla="*/ 1486 h 1553"/>
                <a:gd name="T66" fmla="*/ 3837 w 3909"/>
                <a:gd name="T67" fmla="*/ 1518 h 1553"/>
                <a:gd name="T68" fmla="*/ 3909 w 3909"/>
                <a:gd name="T69" fmla="*/ 1553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09" h="1553">
                  <a:moveTo>
                    <a:pt x="0" y="0"/>
                  </a:moveTo>
                  <a:lnTo>
                    <a:pt x="667" y="244"/>
                  </a:lnTo>
                  <a:lnTo>
                    <a:pt x="726" y="276"/>
                  </a:lnTo>
                  <a:lnTo>
                    <a:pt x="760" y="276"/>
                  </a:lnTo>
                  <a:lnTo>
                    <a:pt x="905" y="344"/>
                  </a:lnTo>
                  <a:lnTo>
                    <a:pt x="1120" y="344"/>
                  </a:lnTo>
                  <a:lnTo>
                    <a:pt x="1120" y="361"/>
                  </a:lnTo>
                  <a:lnTo>
                    <a:pt x="1153" y="361"/>
                  </a:lnTo>
                  <a:lnTo>
                    <a:pt x="1153" y="377"/>
                  </a:lnTo>
                  <a:lnTo>
                    <a:pt x="1189" y="377"/>
                  </a:lnTo>
                  <a:lnTo>
                    <a:pt x="1226" y="393"/>
                  </a:lnTo>
                  <a:lnTo>
                    <a:pt x="1226" y="413"/>
                  </a:lnTo>
                  <a:lnTo>
                    <a:pt x="1296" y="442"/>
                  </a:lnTo>
                  <a:lnTo>
                    <a:pt x="1335" y="442"/>
                  </a:lnTo>
                  <a:lnTo>
                    <a:pt x="1405" y="477"/>
                  </a:lnTo>
                  <a:lnTo>
                    <a:pt x="1405" y="511"/>
                  </a:lnTo>
                  <a:lnTo>
                    <a:pt x="1444" y="511"/>
                  </a:lnTo>
                  <a:lnTo>
                    <a:pt x="1480" y="529"/>
                  </a:lnTo>
                  <a:lnTo>
                    <a:pt x="1513" y="529"/>
                  </a:lnTo>
                  <a:lnTo>
                    <a:pt x="1513" y="561"/>
                  </a:lnTo>
                  <a:lnTo>
                    <a:pt x="1586" y="561"/>
                  </a:lnTo>
                  <a:lnTo>
                    <a:pt x="1620" y="579"/>
                  </a:lnTo>
                  <a:lnTo>
                    <a:pt x="1620" y="595"/>
                  </a:lnTo>
                  <a:lnTo>
                    <a:pt x="1653" y="614"/>
                  </a:lnTo>
                  <a:lnTo>
                    <a:pt x="1653" y="747"/>
                  </a:lnTo>
                  <a:lnTo>
                    <a:pt x="1689" y="747"/>
                  </a:lnTo>
                  <a:lnTo>
                    <a:pt x="1729" y="764"/>
                  </a:lnTo>
                  <a:lnTo>
                    <a:pt x="1980" y="764"/>
                  </a:lnTo>
                  <a:lnTo>
                    <a:pt x="2047" y="781"/>
                  </a:lnTo>
                  <a:lnTo>
                    <a:pt x="2083" y="781"/>
                  </a:lnTo>
                  <a:lnTo>
                    <a:pt x="2158" y="799"/>
                  </a:lnTo>
                  <a:lnTo>
                    <a:pt x="2192" y="799"/>
                  </a:lnTo>
                  <a:lnTo>
                    <a:pt x="2192" y="815"/>
                  </a:lnTo>
                  <a:lnTo>
                    <a:pt x="2298" y="815"/>
                  </a:lnTo>
                  <a:lnTo>
                    <a:pt x="2334" y="830"/>
                  </a:lnTo>
                  <a:lnTo>
                    <a:pt x="2334" y="847"/>
                  </a:lnTo>
                  <a:lnTo>
                    <a:pt x="2371" y="862"/>
                  </a:lnTo>
                  <a:lnTo>
                    <a:pt x="2371" y="883"/>
                  </a:lnTo>
                  <a:lnTo>
                    <a:pt x="2441" y="897"/>
                  </a:lnTo>
                  <a:lnTo>
                    <a:pt x="2477" y="897"/>
                  </a:lnTo>
                  <a:lnTo>
                    <a:pt x="2477" y="932"/>
                  </a:lnTo>
                  <a:lnTo>
                    <a:pt x="2552" y="932"/>
                  </a:lnTo>
                  <a:lnTo>
                    <a:pt x="2586" y="947"/>
                  </a:lnTo>
                  <a:lnTo>
                    <a:pt x="2586" y="965"/>
                  </a:lnTo>
                  <a:lnTo>
                    <a:pt x="2619" y="982"/>
                  </a:lnTo>
                  <a:lnTo>
                    <a:pt x="2658" y="982"/>
                  </a:lnTo>
                  <a:lnTo>
                    <a:pt x="2658" y="1016"/>
                  </a:lnTo>
                  <a:lnTo>
                    <a:pt x="2728" y="1016"/>
                  </a:lnTo>
                  <a:lnTo>
                    <a:pt x="2761" y="1033"/>
                  </a:lnTo>
                  <a:lnTo>
                    <a:pt x="2801" y="1033"/>
                  </a:lnTo>
                  <a:lnTo>
                    <a:pt x="2801" y="1049"/>
                  </a:lnTo>
                  <a:lnTo>
                    <a:pt x="2834" y="1083"/>
                  </a:lnTo>
                  <a:lnTo>
                    <a:pt x="2834" y="1117"/>
                  </a:lnTo>
                  <a:lnTo>
                    <a:pt x="2870" y="1117"/>
                  </a:lnTo>
                  <a:lnTo>
                    <a:pt x="2870" y="1132"/>
                  </a:lnTo>
                  <a:lnTo>
                    <a:pt x="2946" y="1132"/>
                  </a:lnTo>
                  <a:lnTo>
                    <a:pt x="2946" y="1150"/>
                  </a:lnTo>
                  <a:lnTo>
                    <a:pt x="3021" y="1132"/>
                  </a:lnTo>
                  <a:lnTo>
                    <a:pt x="2979" y="1167"/>
                  </a:lnTo>
                  <a:lnTo>
                    <a:pt x="3013" y="1202"/>
                  </a:lnTo>
                  <a:lnTo>
                    <a:pt x="3276" y="1222"/>
                  </a:lnTo>
                  <a:lnTo>
                    <a:pt x="3675" y="1478"/>
                  </a:lnTo>
                  <a:lnTo>
                    <a:pt x="3694" y="1469"/>
                  </a:lnTo>
                  <a:lnTo>
                    <a:pt x="3764" y="1469"/>
                  </a:lnTo>
                  <a:lnTo>
                    <a:pt x="3764" y="1486"/>
                  </a:lnTo>
                  <a:lnTo>
                    <a:pt x="3798" y="1486"/>
                  </a:lnTo>
                  <a:lnTo>
                    <a:pt x="3798" y="1518"/>
                  </a:lnTo>
                  <a:lnTo>
                    <a:pt x="3837" y="1518"/>
                  </a:lnTo>
                  <a:lnTo>
                    <a:pt x="3837" y="1553"/>
                  </a:lnTo>
                  <a:lnTo>
                    <a:pt x="3909" y="1553"/>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79" name="Freeform 67"/>
            <p:cNvSpPr>
              <a:spLocks/>
            </p:cNvSpPr>
            <p:nvPr/>
          </p:nvSpPr>
          <p:spPr bwMode="auto">
            <a:xfrm>
              <a:off x="1181" y="1407"/>
              <a:ext cx="924" cy="840"/>
            </a:xfrm>
            <a:custGeom>
              <a:avLst/>
              <a:gdLst>
                <a:gd name="T0" fmla="*/ 1803 w 2028"/>
                <a:gd name="T1" fmla="*/ 1838 h 1838"/>
                <a:gd name="T2" fmla="*/ 1646 w 2028"/>
                <a:gd name="T3" fmla="*/ 1791 h 1838"/>
                <a:gd name="T4" fmla="*/ 1622 w 2028"/>
                <a:gd name="T5" fmla="*/ 1744 h 1838"/>
                <a:gd name="T6" fmla="*/ 1574 w 2028"/>
                <a:gd name="T7" fmla="*/ 1698 h 1838"/>
                <a:gd name="T8" fmla="*/ 1550 w 2028"/>
                <a:gd name="T9" fmla="*/ 1673 h 1838"/>
                <a:gd name="T10" fmla="*/ 1456 w 2028"/>
                <a:gd name="T11" fmla="*/ 1649 h 1838"/>
                <a:gd name="T12" fmla="*/ 1383 w 2028"/>
                <a:gd name="T13" fmla="*/ 1626 h 1838"/>
                <a:gd name="T14" fmla="*/ 1288 w 2028"/>
                <a:gd name="T15" fmla="*/ 1553 h 1838"/>
                <a:gd name="T16" fmla="*/ 1217 w 2028"/>
                <a:gd name="T17" fmla="*/ 1507 h 1838"/>
                <a:gd name="T18" fmla="*/ 1193 w 2028"/>
                <a:gd name="T19" fmla="*/ 1482 h 1838"/>
                <a:gd name="T20" fmla="*/ 1120 w 2028"/>
                <a:gd name="T21" fmla="*/ 1433 h 1838"/>
                <a:gd name="T22" fmla="*/ 1097 w 2028"/>
                <a:gd name="T23" fmla="*/ 1411 h 1838"/>
                <a:gd name="T24" fmla="*/ 1074 w 2028"/>
                <a:gd name="T25" fmla="*/ 1385 h 1838"/>
                <a:gd name="T26" fmla="*/ 1049 w 2028"/>
                <a:gd name="T27" fmla="*/ 1314 h 1838"/>
                <a:gd name="T28" fmla="*/ 1002 w 2028"/>
                <a:gd name="T29" fmla="*/ 1291 h 1838"/>
                <a:gd name="T30" fmla="*/ 978 w 2028"/>
                <a:gd name="T31" fmla="*/ 1265 h 1838"/>
                <a:gd name="T32" fmla="*/ 954 w 2028"/>
                <a:gd name="T33" fmla="*/ 1243 h 1838"/>
                <a:gd name="T34" fmla="*/ 931 w 2028"/>
                <a:gd name="T35" fmla="*/ 1218 h 1838"/>
                <a:gd name="T36" fmla="*/ 906 w 2028"/>
                <a:gd name="T37" fmla="*/ 1172 h 1838"/>
                <a:gd name="T38" fmla="*/ 835 w 2028"/>
                <a:gd name="T39" fmla="*/ 1148 h 1838"/>
                <a:gd name="T40" fmla="*/ 811 w 2028"/>
                <a:gd name="T41" fmla="*/ 1098 h 1838"/>
                <a:gd name="T42" fmla="*/ 788 w 2028"/>
                <a:gd name="T43" fmla="*/ 1074 h 1838"/>
                <a:gd name="T44" fmla="*/ 762 w 2028"/>
                <a:gd name="T45" fmla="*/ 1052 h 1838"/>
                <a:gd name="T46" fmla="*/ 740 w 2028"/>
                <a:gd name="T47" fmla="*/ 1003 h 1838"/>
                <a:gd name="T48" fmla="*/ 667 w 2028"/>
                <a:gd name="T49" fmla="*/ 907 h 1838"/>
                <a:gd name="T50" fmla="*/ 645 w 2028"/>
                <a:gd name="T51" fmla="*/ 861 h 1838"/>
                <a:gd name="T52" fmla="*/ 596 w 2028"/>
                <a:gd name="T53" fmla="*/ 836 h 1838"/>
                <a:gd name="T54" fmla="*/ 573 w 2028"/>
                <a:gd name="T55" fmla="*/ 788 h 1838"/>
                <a:gd name="T56" fmla="*/ 549 w 2028"/>
                <a:gd name="T57" fmla="*/ 765 h 1838"/>
                <a:gd name="T58" fmla="*/ 524 w 2028"/>
                <a:gd name="T59" fmla="*/ 668 h 1838"/>
                <a:gd name="T60" fmla="*/ 478 w 2028"/>
                <a:gd name="T61" fmla="*/ 646 h 1838"/>
                <a:gd name="T62" fmla="*/ 453 w 2028"/>
                <a:gd name="T63" fmla="*/ 621 h 1838"/>
                <a:gd name="T64" fmla="*/ 429 w 2028"/>
                <a:gd name="T65" fmla="*/ 597 h 1838"/>
                <a:gd name="T66" fmla="*/ 406 w 2028"/>
                <a:gd name="T67" fmla="*/ 548 h 1838"/>
                <a:gd name="T68" fmla="*/ 358 w 2028"/>
                <a:gd name="T69" fmla="*/ 477 h 1838"/>
                <a:gd name="T70" fmla="*/ 334 w 2028"/>
                <a:gd name="T71" fmla="*/ 430 h 1838"/>
                <a:gd name="T72" fmla="*/ 309 w 2028"/>
                <a:gd name="T73" fmla="*/ 406 h 1838"/>
                <a:gd name="T74" fmla="*/ 287 w 2028"/>
                <a:gd name="T75" fmla="*/ 384 h 1838"/>
                <a:gd name="T76" fmla="*/ 263 w 2028"/>
                <a:gd name="T77" fmla="*/ 310 h 1838"/>
                <a:gd name="T78" fmla="*/ 237 w 2028"/>
                <a:gd name="T79" fmla="*/ 262 h 1838"/>
                <a:gd name="T80" fmla="*/ 216 w 2028"/>
                <a:gd name="T81" fmla="*/ 216 h 1838"/>
                <a:gd name="T82" fmla="*/ 192 w 2028"/>
                <a:gd name="T83" fmla="*/ 168 h 1838"/>
                <a:gd name="T84" fmla="*/ 166 w 2028"/>
                <a:gd name="T85" fmla="*/ 120 h 1838"/>
                <a:gd name="T86" fmla="*/ 142 w 2028"/>
                <a:gd name="T87" fmla="*/ 95 h 1838"/>
                <a:gd name="T88" fmla="*/ 121 w 2028"/>
                <a:gd name="T89" fmla="*/ 25 h 1838"/>
                <a:gd name="T90" fmla="*/ 47 w 2028"/>
                <a:gd name="T91" fmla="*/ 0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8" h="1838">
                  <a:moveTo>
                    <a:pt x="2028" y="1838"/>
                  </a:moveTo>
                  <a:lnTo>
                    <a:pt x="1803" y="1838"/>
                  </a:lnTo>
                  <a:lnTo>
                    <a:pt x="1669" y="1817"/>
                  </a:lnTo>
                  <a:lnTo>
                    <a:pt x="1646" y="1791"/>
                  </a:lnTo>
                  <a:lnTo>
                    <a:pt x="1622" y="1791"/>
                  </a:lnTo>
                  <a:lnTo>
                    <a:pt x="1622" y="1744"/>
                  </a:lnTo>
                  <a:lnTo>
                    <a:pt x="1574" y="1744"/>
                  </a:lnTo>
                  <a:lnTo>
                    <a:pt x="1574" y="1698"/>
                  </a:lnTo>
                  <a:lnTo>
                    <a:pt x="1550" y="1698"/>
                  </a:lnTo>
                  <a:lnTo>
                    <a:pt x="1550" y="1673"/>
                  </a:lnTo>
                  <a:lnTo>
                    <a:pt x="1478" y="1673"/>
                  </a:lnTo>
                  <a:lnTo>
                    <a:pt x="1456" y="1649"/>
                  </a:lnTo>
                  <a:lnTo>
                    <a:pt x="1383" y="1649"/>
                  </a:lnTo>
                  <a:lnTo>
                    <a:pt x="1383" y="1626"/>
                  </a:lnTo>
                  <a:lnTo>
                    <a:pt x="1288" y="1575"/>
                  </a:lnTo>
                  <a:lnTo>
                    <a:pt x="1288" y="1553"/>
                  </a:lnTo>
                  <a:lnTo>
                    <a:pt x="1265" y="1553"/>
                  </a:lnTo>
                  <a:lnTo>
                    <a:pt x="1217" y="1507"/>
                  </a:lnTo>
                  <a:lnTo>
                    <a:pt x="1193" y="1507"/>
                  </a:lnTo>
                  <a:lnTo>
                    <a:pt x="1193" y="1482"/>
                  </a:lnTo>
                  <a:lnTo>
                    <a:pt x="1169" y="1482"/>
                  </a:lnTo>
                  <a:lnTo>
                    <a:pt x="1120" y="1433"/>
                  </a:lnTo>
                  <a:lnTo>
                    <a:pt x="1120" y="1411"/>
                  </a:lnTo>
                  <a:lnTo>
                    <a:pt x="1097" y="1411"/>
                  </a:lnTo>
                  <a:lnTo>
                    <a:pt x="1097" y="1385"/>
                  </a:lnTo>
                  <a:lnTo>
                    <a:pt x="1074" y="1385"/>
                  </a:lnTo>
                  <a:lnTo>
                    <a:pt x="1074" y="1314"/>
                  </a:lnTo>
                  <a:lnTo>
                    <a:pt x="1049" y="1314"/>
                  </a:lnTo>
                  <a:lnTo>
                    <a:pt x="1049" y="1291"/>
                  </a:lnTo>
                  <a:lnTo>
                    <a:pt x="1002" y="1291"/>
                  </a:lnTo>
                  <a:lnTo>
                    <a:pt x="1002" y="1265"/>
                  </a:lnTo>
                  <a:lnTo>
                    <a:pt x="978" y="1265"/>
                  </a:lnTo>
                  <a:lnTo>
                    <a:pt x="978" y="1243"/>
                  </a:lnTo>
                  <a:lnTo>
                    <a:pt x="954" y="1243"/>
                  </a:lnTo>
                  <a:lnTo>
                    <a:pt x="954" y="1218"/>
                  </a:lnTo>
                  <a:lnTo>
                    <a:pt x="931" y="1218"/>
                  </a:lnTo>
                  <a:lnTo>
                    <a:pt x="931" y="1172"/>
                  </a:lnTo>
                  <a:lnTo>
                    <a:pt x="906" y="1172"/>
                  </a:lnTo>
                  <a:lnTo>
                    <a:pt x="906" y="1148"/>
                  </a:lnTo>
                  <a:lnTo>
                    <a:pt x="835" y="1148"/>
                  </a:lnTo>
                  <a:lnTo>
                    <a:pt x="835" y="1123"/>
                  </a:lnTo>
                  <a:lnTo>
                    <a:pt x="811" y="1098"/>
                  </a:lnTo>
                  <a:lnTo>
                    <a:pt x="811" y="1074"/>
                  </a:lnTo>
                  <a:lnTo>
                    <a:pt x="788" y="1074"/>
                  </a:lnTo>
                  <a:lnTo>
                    <a:pt x="788" y="1052"/>
                  </a:lnTo>
                  <a:lnTo>
                    <a:pt x="762" y="1052"/>
                  </a:lnTo>
                  <a:lnTo>
                    <a:pt x="740" y="1029"/>
                  </a:lnTo>
                  <a:lnTo>
                    <a:pt x="740" y="1003"/>
                  </a:lnTo>
                  <a:lnTo>
                    <a:pt x="667" y="932"/>
                  </a:lnTo>
                  <a:lnTo>
                    <a:pt x="667" y="907"/>
                  </a:lnTo>
                  <a:lnTo>
                    <a:pt x="645" y="885"/>
                  </a:lnTo>
                  <a:lnTo>
                    <a:pt x="645" y="861"/>
                  </a:lnTo>
                  <a:lnTo>
                    <a:pt x="620" y="861"/>
                  </a:lnTo>
                  <a:lnTo>
                    <a:pt x="596" y="836"/>
                  </a:lnTo>
                  <a:lnTo>
                    <a:pt x="596" y="788"/>
                  </a:lnTo>
                  <a:lnTo>
                    <a:pt x="573" y="788"/>
                  </a:lnTo>
                  <a:lnTo>
                    <a:pt x="573" y="765"/>
                  </a:lnTo>
                  <a:lnTo>
                    <a:pt x="549" y="765"/>
                  </a:lnTo>
                  <a:lnTo>
                    <a:pt x="549" y="694"/>
                  </a:lnTo>
                  <a:lnTo>
                    <a:pt x="524" y="668"/>
                  </a:lnTo>
                  <a:lnTo>
                    <a:pt x="501" y="668"/>
                  </a:lnTo>
                  <a:lnTo>
                    <a:pt x="478" y="646"/>
                  </a:lnTo>
                  <a:lnTo>
                    <a:pt x="478" y="621"/>
                  </a:lnTo>
                  <a:lnTo>
                    <a:pt x="453" y="621"/>
                  </a:lnTo>
                  <a:lnTo>
                    <a:pt x="453" y="597"/>
                  </a:lnTo>
                  <a:lnTo>
                    <a:pt x="429" y="597"/>
                  </a:lnTo>
                  <a:lnTo>
                    <a:pt x="429" y="548"/>
                  </a:lnTo>
                  <a:lnTo>
                    <a:pt x="406" y="548"/>
                  </a:lnTo>
                  <a:lnTo>
                    <a:pt x="406" y="526"/>
                  </a:lnTo>
                  <a:lnTo>
                    <a:pt x="358" y="477"/>
                  </a:lnTo>
                  <a:lnTo>
                    <a:pt x="334" y="477"/>
                  </a:lnTo>
                  <a:lnTo>
                    <a:pt x="334" y="430"/>
                  </a:lnTo>
                  <a:lnTo>
                    <a:pt x="309" y="430"/>
                  </a:lnTo>
                  <a:lnTo>
                    <a:pt x="309" y="406"/>
                  </a:lnTo>
                  <a:lnTo>
                    <a:pt x="287" y="406"/>
                  </a:lnTo>
                  <a:lnTo>
                    <a:pt x="287" y="384"/>
                  </a:lnTo>
                  <a:lnTo>
                    <a:pt x="263" y="358"/>
                  </a:lnTo>
                  <a:lnTo>
                    <a:pt x="263" y="310"/>
                  </a:lnTo>
                  <a:lnTo>
                    <a:pt x="237" y="287"/>
                  </a:lnTo>
                  <a:lnTo>
                    <a:pt x="237" y="262"/>
                  </a:lnTo>
                  <a:lnTo>
                    <a:pt x="216" y="239"/>
                  </a:lnTo>
                  <a:lnTo>
                    <a:pt x="216" y="216"/>
                  </a:lnTo>
                  <a:lnTo>
                    <a:pt x="192" y="216"/>
                  </a:lnTo>
                  <a:lnTo>
                    <a:pt x="192" y="168"/>
                  </a:lnTo>
                  <a:lnTo>
                    <a:pt x="166" y="142"/>
                  </a:lnTo>
                  <a:lnTo>
                    <a:pt x="166" y="120"/>
                  </a:lnTo>
                  <a:lnTo>
                    <a:pt x="142" y="120"/>
                  </a:lnTo>
                  <a:lnTo>
                    <a:pt x="142" y="95"/>
                  </a:lnTo>
                  <a:lnTo>
                    <a:pt x="121" y="95"/>
                  </a:lnTo>
                  <a:lnTo>
                    <a:pt x="121" y="25"/>
                  </a:lnTo>
                  <a:lnTo>
                    <a:pt x="47" y="25"/>
                  </a:lnTo>
                  <a:lnTo>
                    <a:pt x="47" y="0"/>
                  </a:lnTo>
                  <a:lnTo>
                    <a:pt x="0" y="0"/>
                  </a:lnTo>
                </a:path>
              </a:pathLst>
            </a:custGeom>
            <a:noFill/>
            <a:ln w="38100" cap="flat" cmpd="sng">
              <a:solidFill>
                <a:srgbClr val="00FFFF"/>
              </a:solidFill>
              <a:prstDash val="solid"/>
              <a:round/>
              <a:headEnd type="none" w="sm" len="sm"/>
              <a:tailEnd type="none" w="sm" len="sm"/>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80" name="Line 68"/>
            <p:cNvSpPr>
              <a:spLocks noChangeShapeType="1"/>
            </p:cNvSpPr>
            <p:nvPr/>
          </p:nvSpPr>
          <p:spPr bwMode="auto">
            <a:xfrm flipH="1">
              <a:off x="1845" y="1360"/>
              <a:ext cx="7" cy="778"/>
            </a:xfrm>
            <a:prstGeom prst="line">
              <a:avLst/>
            </a:prstGeom>
            <a:noFill/>
            <a:ln w="19050">
              <a:solidFill>
                <a:srgbClr val="FF0000"/>
              </a:solidFill>
              <a:prstDash val="dash"/>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81" name="Line 69"/>
            <p:cNvSpPr>
              <a:spLocks noChangeShapeType="1"/>
            </p:cNvSpPr>
            <p:nvPr/>
          </p:nvSpPr>
          <p:spPr bwMode="auto">
            <a:xfrm>
              <a:off x="839" y="2069"/>
              <a:ext cx="3290" cy="0"/>
            </a:xfrm>
            <a:prstGeom prst="line">
              <a:avLst/>
            </a:prstGeom>
            <a:noFill/>
            <a:ln w="9525">
              <a:solidFill>
                <a:srgbClr val="C0C0C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82" name="Line 70"/>
            <p:cNvSpPr>
              <a:spLocks noChangeShapeType="1"/>
            </p:cNvSpPr>
            <p:nvPr/>
          </p:nvSpPr>
          <p:spPr bwMode="auto">
            <a:xfrm flipH="1">
              <a:off x="1845" y="2045"/>
              <a:ext cx="7" cy="523"/>
            </a:xfrm>
            <a:prstGeom prst="line">
              <a:avLst/>
            </a:prstGeom>
            <a:noFill/>
            <a:ln w="9525">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56" name="Text Box 71"/>
            <p:cNvSpPr txBox="1">
              <a:spLocks noChangeArrowheads="1"/>
            </p:cNvSpPr>
            <p:nvPr/>
          </p:nvSpPr>
          <p:spPr bwMode="auto">
            <a:xfrm>
              <a:off x="941" y="2491"/>
              <a:ext cx="810" cy="152"/>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盘点期期</a:t>
              </a:r>
            </a:p>
          </p:txBody>
        </p:sp>
        <p:sp>
          <p:nvSpPr>
            <p:cNvPr id="2394184" name="Line 72"/>
            <p:cNvSpPr>
              <a:spLocks noChangeShapeType="1"/>
            </p:cNvSpPr>
            <p:nvPr/>
          </p:nvSpPr>
          <p:spPr bwMode="auto">
            <a:xfrm flipH="1">
              <a:off x="828" y="2370"/>
              <a:ext cx="3237" cy="2"/>
            </a:xfrm>
            <a:prstGeom prst="line">
              <a:avLst/>
            </a:prstGeom>
            <a:noFill/>
            <a:ln w="12700">
              <a:solidFill>
                <a:srgbClr val="000000"/>
              </a:solidFill>
              <a:round/>
              <a:headEnd type="triangl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85" name="Line 73"/>
            <p:cNvSpPr>
              <a:spLocks noChangeShapeType="1"/>
            </p:cNvSpPr>
            <p:nvPr/>
          </p:nvSpPr>
          <p:spPr bwMode="auto">
            <a:xfrm flipV="1">
              <a:off x="828" y="1276"/>
              <a:ext cx="0" cy="1078"/>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59" name="Text Box 74"/>
            <p:cNvSpPr txBox="1">
              <a:spLocks noChangeArrowheads="1"/>
            </p:cNvSpPr>
            <p:nvPr/>
          </p:nvSpPr>
          <p:spPr bwMode="auto">
            <a:xfrm>
              <a:off x="612" y="1071"/>
              <a:ext cx="536" cy="226"/>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5954" tIns="42977" rIns="85954" bIns="42977"/>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库存</a:t>
              </a:r>
            </a:p>
          </p:txBody>
        </p:sp>
        <p:sp>
          <p:nvSpPr>
            <p:cNvPr id="175160" name="Text Box 75"/>
            <p:cNvSpPr txBox="1">
              <a:spLocks noChangeArrowheads="1"/>
            </p:cNvSpPr>
            <p:nvPr/>
          </p:nvSpPr>
          <p:spPr bwMode="auto">
            <a:xfrm>
              <a:off x="4066" y="2274"/>
              <a:ext cx="398" cy="227"/>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5954" tIns="42977" rIns="85954" bIns="42977"/>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时间</a:t>
              </a:r>
            </a:p>
          </p:txBody>
        </p:sp>
        <p:sp>
          <p:nvSpPr>
            <p:cNvPr id="175161" name="Text Box 76"/>
            <p:cNvSpPr txBox="1">
              <a:spLocks noChangeArrowheads="1"/>
            </p:cNvSpPr>
            <p:nvPr/>
          </p:nvSpPr>
          <p:spPr bwMode="auto">
            <a:xfrm>
              <a:off x="1434" y="1641"/>
              <a:ext cx="672" cy="248"/>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5954" tIns="42977" rIns="85954" bIns="42977"/>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订货量</a:t>
              </a:r>
              <a:r>
                <a:rPr lang="en-US" altLang="zh-CN" sz="1400" i="1"/>
                <a:t>Q</a:t>
              </a:r>
              <a:r>
                <a:rPr lang="en-US" altLang="zh-CN" sz="1400"/>
                <a:t> </a:t>
              </a:r>
            </a:p>
          </p:txBody>
        </p:sp>
        <p:sp>
          <p:nvSpPr>
            <p:cNvPr id="2394189" name="Line 77"/>
            <p:cNvSpPr>
              <a:spLocks noChangeShapeType="1"/>
            </p:cNvSpPr>
            <p:nvPr/>
          </p:nvSpPr>
          <p:spPr bwMode="auto">
            <a:xfrm flipV="1">
              <a:off x="828" y="1358"/>
              <a:ext cx="3214" cy="4"/>
            </a:xfrm>
            <a:prstGeom prst="line">
              <a:avLst/>
            </a:prstGeom>
            <a:noFill/>
            <a:ln w="12700">
              <a:solidFill>
                <a:srgbClr val="000000"/>
              </a:solidFill>
              <a:prstDash val="sysDot"/>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63" name="Text Box 78"/>
            <p:cNvSpPr txBox="1">
              <a:spLocks noChangeArrowheads="1"/>
            </p:cNvSpPr>
            <p:nvPr/>
          </p:nvSpPr>
          <p:spPr bwMode="auto">
            <a:xfrm>
              <a:off x="3984" y="1285"/>
              <a:ext cx="755" cy="227"/>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85954" tIns="42977" rIns="85954" bIns="42977"/>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目标库存</a:t>
              </a:r>
              <a:r>
                <a:rPr lang="en-US" altLang="zh-CN" sz="1400"/>
                <a:t>S </a:t>
              </a:r>
            </a:p>
          </p:txBody>
        </p:sp>
        <p:sp>
          <p:nvSpPr>
            <p:cNvPr id="2394191" name="Line 79"/>
            <p:cNvSpPr>
              <a:spLocks noChangeShapeType="1"/>
            </p:cNvSpPr>
            <p:nvPr/>
          </p:nvSpPr>
          <p:spPr bwMode="auto">
            <a:xfrm>
              <a:off x="3656" y="2411"/>
              <a:ext cx="260" cy="1"/>
            </a:xfrm>
            <a:prstGeom prst="line">
              <a:avLst/>
            </a:prstGeom>
            <a:noFill/>
            <a:ln w="19050">
              <a:solidFill>
                <a:srgbClr val="00808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92" name="Line 80"/>
            <p:cNvSpPr>
              <a:spLocks noChangeShapeType="1"/>
            </p:cNvSpPr>
            <p:nvPr/>
          </p:nvSpPr>
          <p:spPr bwMode="auto">
            <a:xfrm>
              <a:off x="3928" y="2212"/>
              <a:ext cx="0" cy="202"/>
            </a:xfrm>
            <a:prstGeom prst="line">
              <a:avLst/>
            </a:prstGeom>
            <a:noFill/>
            <a:ln w="9525">
              <a:solidFill>
                <a:srgbClr val="00808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93" name="Rectangle 81"/>
            <p:cNvSpPr>
              <a:spLocks noChangeArrowheads="1"/>
            </p:cNvSpPr>
            <p:nvPr/>
          </p:nvSpPr>
          <p:spPr bwMode="auto">
            <a:xfrm>
              <a:off x="3622" y="2427"/>
              <a:ext cx="443" cy="22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808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42977" rIns="0" bIns="42977">
              <a:spAutoFit/>
            </a:bodyPr>
            <a:lstStyle/>
            <a:p>
              <a:pPr marL="342900" indent="-342900">
                <a:defRPr/>
              </a:pPr>
              <a:r>
                <a:rPr lang="zh-CN" altLang="en-US" sz="1400"/>
                <a:t>提前期</a:t>
              </a:r>
            </a:p>
          </p:txBody>
        </p:sp>
        <p:sp>
          <p:nvSpPr>
            <p:cNvPr id="2394194" name="Line 82"/>
            <p:cNvSpPr>
              <a:spLocks noChangeShapeType="1"/>
            </p:cNvSpPr>
            <p:nvPr/>
          </p:nvSpPr>
          <p:spPr bwMode="auto">
            <a:xfrm>
              <a:off x="940" y="2063"/>
              <a:ext cx="0" cy="499"/>
            </a:xfrm>
            <a:prstGeom prst="line">
              <a:avLst/>
            </a:prstGeom>
            <a:noFill/>
            <a:ln w="9525">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95" name="Line 83"/>
            <p:cNvSpPr>
              <a:spLocks noChangeShapeType="1"/>
            </p:cNvSpPr>
            <p:nvPr/>
          </p:nvSpPr>
          <p:spPr bwMode="auto">
            <a:xfrm flipV="1">
              <a:off x="940" y="2420"/>
              <a:ext cx="905" cy="0"/>
            </a:xfrm>
            <a:prstGeom prst="line">
              <a:avLst/>
            </a:prstGeom>
            <a:noFill/>
            <a:ln w="28575">
              <a:solidFill>
                <a:srgbClr val="00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96" name="Line 84"/>
            <p:cNvSpPr>
              <a:spLocks noChangeShapeType="1"/>
            </p:cNvSpPr>
            <p:nvPr/>
          </p:nvSpPr>
          <p:spPr bwMode="auto">
            <a:xfrm>
              <a:off x="2751" y="1665"/>
              <a:ext cx="0" cy="926"/>
            </a:xfrm>
            <a:prstGeom prst="line">
              <a:avLst/>
            </a:prstGeom>
            <a:noFill/>
            <a:ln w="9525">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70" name="Text Box 85"/>
            <p:cNvSpPr txBox="1">
              <a:spLocks noChangeArrowheads="1"/>
            </p:cNvSpPr>
            <p:nvPr/>
          </p:nvSpPr>
          <p:spPr bwMode="auto">
            <a:xfrm>
              <a:off x="1846" y="2491"/>
              <a:ext cx="809" cy="152"/>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盘点期期</a:t>
              </a:r>
            </a:p>
          </p:txBody>
        </p:sp>
        <p:sp>
          <p:nvSpPr>
            <p:cNvPr id="2394198" name="Line 86"/>
            <p:cNvSpPr>
              <a:spLocks noChangeShapeType="1"/>
            </p:cNvSpPr>
            <p:nvPr/>
          </p:nvSpPr>
          <p:spPr bwMode="auto">
            <a:xfrm flipV="1">
              <a:off x="1845" y="2420"/>
              <a:ext cx="905" cy="0"/>
            </a:xfrm>
            <a:prstGeom prst="line">
              <a:avLst/>
            </a:prstGeom>
            <a:noFill/>
            <a:ln w="28575">
              <a:solidFill>
                <a:srgbClr val="00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199" name="Line 87"/>
            <p:cNvSpPr>
              <a:spLocks noChangeShapeType="1"/>
            </p:cNvSpPr>
            <p:nvPr/>
          </p:nvSpPr>
          <p:spPr bwMode="auto">
            <a:xfrm>
              <a:off x="3656" y="1855"/>
              <a:ext cx="0" cy="713"/>
            </a:xfrm>
            <a:prstGeom prst="line">
              <a:avLst/>
            </a:prstGeom>
            <a:noFill/>
            <a:ln w="9525">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73" name="Text Box 88"/>
            <p:cNvSpPr txBox="1">
              <a:spLocks noChangeArrowheads="1"/>
            </p:cNvSpPr>
            <p:nvPr/>
          </p:nvSpPr>
          <p:spPr bwMode="auto">
            <a:xfrm>
              <a:off x="2833" y="2491"/>
              <a:ext cx="809" cy="152"/>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盘点期期</a:t>
              </a:r>
            </a:p>
          </p:txBody>
        </p:sp>
        <p:sp>
          <p:nvSpPr>
            <p:cNvPr id="2394201" name="Line 89"/>
            <p:cNvSpPr>
              <a:spLocks noChangeShapeType="1"/>
            </p:cNvSpPr>
            <p:nvPr/>
          </p:nvSpPr>
          <p:spPr bwMode="auto">
            <a:xfrm flipV="1">
              <a:off x="2751" y="2420"/>
              <a:ext cx="905" cy="0"/>
            </a:xfrm>
            <a:prstGeom prst="line">
              <a:avLst/>
            </a:prstGeom>
            <a:noFill/>
            <a:ln w="28575">
              <a:solidFill>
                <a:srgbClr val="00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202" name="Line 90"/>
            <p:cNvSpPr>
              <a:spLocks noChangeShapeType="1"/>
            </p:cNvSpPr>
            <p:nvPr/>
          </p:nvSpPr>
          <p:spPr bwMode="auto">
            <a:xfrm flipH="1">
              <a:off x="940" y="1355"/>
              <a:ext cx="7" cy="683"/>
            </a:xfrm>
            <a:prstGeom prst="line">
              <a:avLst/>
            </a:prstGeom>
            <a:noFill/>
            <a:ln w="19050">
              <a:solidFill>
                <a:srgbClr val="FF0000"/>
              </a:solidFill>
              <a:prstDash val="dash"/>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203" name="Line 91"/>
            <p:cNvSpPr>
              <a:spLocks noChangeShapeType="1"/>
            </p:cNvSpPr>
            <p:nvPr/>
          </p:nvSpPr>
          <p:spPr bwMode="auto">
            <a:xfrm flipH="1">
              <a:off x="3656" y="1355"/>
              <a:ext cx="6" cy="783"/>
            </a:xfrm>
            <a:prstGeom prst="line">
              <a:avLst/>
            </a:prstGeom>
            <a:noFill/>
            <a:ln w="19050">
              <a:solidFill>
                <a:srgbClr val="FF0000"/>
              </a:solidFill>
              <a:prstDash val="dash"/>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204" name="Line 92"/>
            <p:cNvSpPr>
              <a:spLocks noChangeShapeType="1"/>
            </p:cNvSpPr>
            <p:nvPr/>
          </p:nvSpPr>
          <p:spPr bwMode="auto">
            <a:xfrm>
              <a:off x="1187" y="1434"/>
              <a:ext cx="1" cy="721"/>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394205" name="Line 93"/>
            <p:cNvSpPr>
              <a:spLocks noChangeShapeType="1"/>
            </p:cNvSpPr>
            <p:nvPr/>
          </p:nvSpPr>
          <p:spPr bwMode="auto">
            <a:xfrm flipH="1">
              <a:off x="3923" y="1491"/>
              <a:ext cx="0" cy="818"/>
            </a:xfrm>
            <a:prstGeom prst="line">
              <a:avLst/>
            </a:prstGeom>
            <a:noFill/>
            <a:ln w="38100">
              <a:solidFill>
                <a:srgbClr val="00FFFF"/>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5179" name="Text Box 94"/>
            <p:cNvSpPr txBox="1">
              <a:spLocks noChangeArrowheads="1"/>
            </p:cNvSpPr>
            <p:nvPr/>
          </p:nvSpPr>
          <p:spPr bwMode="auto">
            <a:xfrm>
              <a:off x="4149" y="1998"/>
              <a:ext cx="493" cy="226"/>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42977" rIns="0" bIns="42977"/>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订货点</a:t>
              </a:r>
              <a:r>
                <a:rPr lang="en-US" altLang="zh-CN" sz="1400"/>
                <a:t>s </a:t>
              </a:r>
            </a:p>
          </p:txBody>
        </p:sp>
      </p:grpSp>
      <p:sp>
        <p:nvSpPr>
          <p:cNvPr id="2394207" name="Rectangle 95"/>
          <p:cNvSpPr>
            <a:spLocks noChangeArrowheads="1"/>
          </p:cNvSpPr>
          <p:nvPr/>
        </p:nvSpPr>
        <p:spPr bwMode="auto">
          <a:xfrm>
            <a:off x="1620838" y="5734050"/>
            <a:ext cx="2016125" cy="792163"/>
          </a:xfrm>
          <a:prstGeom prst="rect">
            <a:avLst/>
          </a:prstGeom>
          <a:solidFill>
            <a:srgbClr val="75FFDB"/>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defRPr/>
            </a:pPr>
            <a:r>
              <a:rPr lang="zh-CN" altLang="en-US" sz="1400" b="1">
                <a:solidFill>
                  <a:srgbClr val="000066"/>
                </a:solidFill>
                <a:ea typeface="楷体_GB2312" charset="0"/>
                <a:cs typeface="楷体_GB2312" charset="0"/>
              </a:rPr>
              <a:t>为了不缺货，难点如何</a:t>
            </a:r>
            <a:endParaRPr lang="en-US" altLang="zh-CN" sz="1400" b="1">
              <a:solidFill>
                <a:srgbClr val="000066"/>
              </a:solidFill>
              <a:ea typeface="楷体_GB2312" charset="0"/>
              <a:cs typeface="楷体_GB2312" charset="0"/>
            </a:endParaRPr>
          </a:p>
          <a:p>
            <a:pPr marL="342900" indent="-342900" algn="l">
              <a:lnSpc>
                <a:spcPct val="100000"/>
              </a:lnSpc>
              <a:buClr>
                <a:srgbClr val="FF0000"/>
              </a:buClr>
              <a:defRPr/>
            </a:pPr>
            <a:r>
              <a:rPr lang="zh-CN" altLang="en-US" sz="1400" b="1">
                <a:solidFill>
                  <a:srgbClr val="000066"/>
                </a:solidFill>
                <a:ea typeface="楷体_GB2312" charset="0"/>
                <a:cs typeface="楷体_GB2312" charset="0"/>
              </a:rPr>
              <a:t>确定</a:t>
            </a:r>
            <a:r>
              <a:rPr lang="en-US" altLang="zh-CN" sz="1400" b="1">
                <a:solidFill>
                  <a:srgbClr val="000066"/>
                </a:solidFill>
                <a:ea typeface="楷体_GB2312" charset="0"/>
                <a:cs typeface="楷体_GB2312" charset="0"/>
              </a:rPr>
              <a:t>S</a:t>
            </a:r>
            <a:r>
              <a:rPr lang="zh-CN" altLang="en-US" sz="1400" b="1">
                <a:solidFill>
                  <a:srgbClr val="000066"/>
                </a:solidFill>
                <a:ea typeface="楷体_GB2312" charset="0"/>
                <a:cs typeface="楷体_GB2312" charset="0"/>
              </a:rPr>
              <a:t>和</a:t>
            </a:r>
            <a:r>
              <a:rPr lang="en-US" altLang="zh-CN" sz="1400" b="1">
                <a:solidFill>
                  <a:srgbClr val="000066"/>
                </a:solidFill>
                <a:ea typeface="楷体_GB2312" charset="0"/>
                <a:cs typeface="楷体_GB2312" charset="0"/>
              </a:rPr>
              <a:t>s</a:t>
            </a:r>
            <a:r>
              <a:rPr lang="zh-CN" altLang="en-US" sz="1400" b="1">
                <a:solidFill>
                  <a:srgbClr val="000066"/>
                </a:solidFill>
                <a:ea typeface="楷体_GB2312" charset="0"/>
                <a:cs typeface="楷体_GB2312" charset="0"/>
              </a:rPr>
              <a:t>呢？保持不变</a:t>
            </a:r>
            <a:endParaRPr lang="en-US" altLang="zh-CN" sz="1400" b="1">
              <a:solidFill>
                <a:srgbClr val="000066"/>
              </a:solidFill>
              <a:ea typeface="楷体_GB2312" charset="0"/>
              <a:cs typeface="楷体_GB2312" charset="0"/>
            </a:endParaRPr>
          </a:p>
          <a:p>
            <a:pPr marL="342900" indent="-342900" algn="l">
              <a:lnSpc>
                <a:spcPct val="100000"/>
              </a:lnSpc>
              <a:buClr>
                <a:srgbClr val="FF0000"/>
              </a:buClr>
              <a:defRPr/>
            </a:pPr>
            <a:r>
              <a:rPr lang="zh-CN" altLang="en-US" sz="1400" b="1">
                <a:solidFill>
                  <a:srgbClr val="000066"/>
                </a:solidFill>
                <a:ea typeface="楷体_GB2312" charset="0"/>
                <a:cs typeface="楷体_GB2312" charset="0"/>
              </a:rPr>
              <a:t>还是不断调整？</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nodeType="clickEffect">
                                  <p:stCondLst>
                                    <p:cond delay="0"/>
                                  </p:stCondLst>
                                  <p:childTnLst>
                                    <p:set>
                                      <p:cBhvr>
                                        <p:cTn id="6" dur="1" fill="hold">
                                          <p:stCondLst>
                                            <p:cond delay="0"/>
                                          </p:stCondLst>
                                        </p:cTn>
                                        <p:tgtEl>
                                          <p:spTgt spid="2394133"/>
                                        </p:tgtEl>
                                        <p:attrNameLst>
                                          <p:attrName>style.visibility</p:attrName>
                                        </p:attrNameLst>
                                      </p:cBhvr>
                                      <p:to>
                                        <p:strVal val="visible"/>
                                      </p:to>
                                    </p:set>
                                    <p:anim calcmode="lin" valueType="num">
                                      <p:cBhvr>
                                        <p:cTn id="7" dur="500" fill="hold"/>
                                        <p:tgtEl>
                                          <p:spTgt spid="2394133"/>
                                        </p:tgtEl>
                                        <p:attrNameLst>
                                          <p:attrName>ppt_w</p:attrName>
                                        </p:attrNameLst>
                                      </p:cBhvr>
                                      <p:tavLst>
                                        <p:tav tm="0">
                                          <p:val>
                                            <p:fltVal val="0"/>
                                          </p:val>
                                        </p:tav>
                                        <p:tav tm="100000">
                                          <p:val>
                                            <p:strVal val="#ppt_w"/>
                                          </p:val>
                                        </p:tav>
                                      </p:tavLst>
                                    </p:anim>
                                    <p:anim calcmode="lin" valueType="num">
                                      <p:cBhvr>
                                        <p:cTn id="8" dur="500" fill="hold"/>
                                        <p:tgtEl>
                                          <p:spTgt spid="2394133"/>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2" presetClass="entr" presetSubtype="8" fill="hold" nodeType="afterEffect">
                                  <p:stCondLst>
                                    <p:cond delay="0"/>
                                  </p:stCondLst>
                                  <p:childTnLst>
                                    <p:set>
                                      <p:cBhvr>
                                        <p:cTn id="11" dur="1" fill="hold">
                                          <p:stCondLst>
                                            <p:cond delay="0"/>
                                          </p:stCondLst>
                                        </p:cTn>
                                        <p:tgtEl>
                                          <p:spTgt spid="2394141"/>
                                        </p:tgtEl>
                                        <p:attrNameLst>
                                          <p:attrName>style.visibility</p:attrName>
                                        </p:attrNameLst>
                                      </p:cBhvr>
                                      <p:to>
                                        <p:strVal val="visible"/>
                                      </p:to>
                                    </p:set>
                                    <p:anim calcmode="lin" valueType="num">
                                      <p:cBhvr additive="base">
                                        <p:cTn id="12" dur="500" fill="hold"/>
                                        <p:tgtEl>
                                          <p:spTgt spid="2394141"/>
                                        </p:tgtEl>
                                        <p:attrNameLst>
                                          <p:attrName>ppt_x</p:attrName>
                                        </p:attrNameLst>
                                      </p:cBhvr>
                                      <p:tavLst>
                                        <p:tav tm="0">
                                          <p:val>
                                            <p:strVal val="0-#ppt_w/2"/>
                                          </p:val>
                                        </p:tav>
                                        <p:tav tm="100000">
                                          <p:val>
                                            <p:strVal val="#ppt_x"/>
                                          </p:val>
                                        </p:tav>
                                      </p:tavLst>
                                    </p:anim>
                                    <p:anim calcmode="lin" valueType="num">
                                      <p:cBhvr additive="base">
                                        <p:cTn id="13" dur="500" fill="hold"/>
                                        <p:tgtEl>
                                          <p:spTgt spid="239414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 fill="hold" nodeType="clickEffect">
                                  <p:stCondLst>
                                    <p:cond delay="0"/>
                                  </p:stCondLst>
                                  <p:childTnLst>
                                    <p:set>
                                      <p:cBhvr>
                                        <p:cTn id="17" dur="1" fill="hold">
                                          <p:stCondLst>
                                            <p:cond delay="0"/>
                                          </p:stCondLst>
                                        </p:cTn>
                                        <p:tgtEl>
                                          <p:spTgt spid="2394120"/>
                                        </p:tgtEl>
                                        <p:attrNameLst>
                                          <p:attrName>style.visibility</p:attrName>
                                        </p:attrNameLst>
                                      </p:cBhvr>
                                      <p:to>
                                        <p:strVal val="visible"/>
                                      </p:to>
                                    </p:set>
                                    <p:anim calcmode="lin" valueType="num">
                                      <p:cBhvr>
                                        <p:cTn id="18" dur="500" fill="hold"/>
                                        <p:tgtEl>
                                          <p:spTgt spid="2394120"/>
                                        </p:tgtEl>
                                        <p:attrNameLst>
                                          <p:attrName>ppt_x</p:attrName>
                                        </p:attrNameLst>
                                      </p:cBhvr>
                                      <p:tavLst>
                                        <p:tav tm="0">
                                          <p:val>
                                            <p:strVal val="#ppt_x"/>
                                          </p:val>
                                        </p:tav>
                                        <p:tav tm="100000">
                                          <p:val>
                                            <p:strVal val="#ppt_x"/>
                                          </p:val>
                                        </p:tav>
                                      </p:tavLst>
                                    </p:anim>
                                    <p:anim calcmode="lin" valueType="num">
                                      <p:cBhvr>
                                        <p:cTn id="19" dur="500" fill="hold"/>
                                        <p:tgtEl>
                                          <p:spTgt spid="2394120"/>
                                        </p:tgtEl>
                                        <p:attrNameLst>
                                          <p:attrName>ppt_y</p:attrName>
                                        </p:attrNameLst>
                                      </p:cBhvr>
                                      <p:tavLst>
                                        <p:tav tm="0">
                                          <p:val>
                                            <p:strVal val="#ppt_y-#ppt_h/2"/>
                                          </p:val>
                                        </p:tav>
                                        <p:tav tm="100000">
                                          <p:val>
                                            <p:strVal val="#ppt_y"/>
                                          </p:val>
                                        </p:tav>
                                      </p:tavLst>
                                    </p:anim>
                                    <p:anim calcmode="lin" valueType="num">
                                      <p:cBhvr>
                                        <p:cTn id="20" dur="500" fill="hold"/>
                                        <p:tgtEl>
                                          <p:spTgt spid="2394120"/>
                                        </p:tgtEl>
                                        <p:attrNameLst>
                                          <p:attrName>ppt_w</p:attrName>
                                        </p:attrNameLst>
                                      </p:cBhvr>
                                      <p:tavLst>
                                        <p:tav tm="0">
                                          <p:val>
                                            <p:strVal val="#ppt_w"/>
                                          </p:val>
                                        </p:tav>
                                        <p:tav tm="100000">
                                          <p:val>
                                            <p:strVal val="#ppt_w"/>
                                          </p:val>
                                        </p:tav>
                                      </p:tavLst>
                                    </p:anim>
                                    <p:anim calcmode="lin" valueType="num">
                                      <p:cBhvr>
                                        <p:cTn id="21" dur="500" fill="hold"/>
                                        <p:tgtEl>
                                          <p:spTgt spid="2394120"/>
                                        </p:tgtEl>
                                        <p:attrNameLst>
                                          <p:attrName>ppt_h</p:attrName>
                                        </p:attrNameLst>
                                      </p:cBhvr>
                                      <p:tavLst>
                                        <p:tav tm="0">
                                          <p:val>
                                            <p:fltVal val="0"/>
                                          </p:val>
                                        </p:tav>
                                        <p:tav tm="100000">
                                          <p:val>
                                            <p:strVal val="#ppt_h"/>
                                          </p:val>
                                        </p:tav>
                                      </p:tavLst>
                                    </p:anim>
                                  </p:childTnLst>
                                </p:cTn>
                              </p:par>
                            </p:childTnLst>
                          </p:cTn>
                        </p:par>
                        <p:par>
                          <p:cTn id="22" fill="hold" nodeType="afterGroup">
                            <p:stCondLst>
                              <p:cond delay="500"/>
                            </p:stCondLst>
                            <p:childTnLst>
                              <p:par>
                                <p:cTn id="23" presetID="17" presetClass="entr" presetSubtype="4" fill="hold" nodeType="afterEffect">
                                  <p:stCondLst>
                                    <p:cond delay="0"/>
                                  </p:stCondLst>
                                  <p:childTnLst>
                                    <p:set>
                                      <p:cBhvr>
                                        <p:cTn id="24" dur="1" fill="hold">
                                          <p:stCondLst>
                                            <p:cond delay="0"/>
                                          </p:stCondLst>
                                        </p:cTn>
                                        <p:tgtEl>
                                          <p:spTgt spid="2394117"/>
                                        </p:tgtEl>
                                        <p:attrNameLst>
                                          <p:attrName>style.visibility</p:attrName>
                                        </p:attrNameLst>
                                      </p:cBhvr>
                                      <p:to>
                                        <p:strVal val="visible"/>
                                      </p:to>
                                    </p:set>
                                    <p:anim calcmode="lin" valueType="num">
                                      <p:cBhvr>
                                        <p:cTn id="25" dur="500" fill="hold"/>
                                        <p:tgtEl>
                                          <p:spTgt spid="2394117"/>
                                        </p:tgtEl>
                                        <p:attrNameLst>
                                          <p:attrName>ppt_x</p:attrName>
                                        </p:attrNameLst>
                                      </p:cBhvr>
                                      <p:tavLst>
                                        <p:tav tm="0">
                                          <p:val>
                                            <p:strVal val="#ppt_x"/>
                                          </p:val>
                                        </p:tav>
                                        <p:tav tm="100000">
                                          <p:val>
                                            <p:strVal val="#ppt_x"/>
                                          </p:val>
                                        </p:tav>
                                      </p:tavLst>
                                    </p:anim>
                                    <p:anim calcmode="lin" valueType="num">
                                      <p:cBhvr>
                                        <p:cTn id="26" dur="500" fill="hold"/>
                                        <p:tgtEl>
                                          <p:spTgt spid="2394117"/>
                                        </p:tgtEl>
                                        <p:attrNameLst>
                                          <p:attrName>ppt_y</p:attrName>
                                        </p:attrNameLst>
                                      </p:cBhvr>
                                      <p:tavLst>
                                        <p:tav tm="0">
                                          <p:val>
                                            <p:strVal val="#ppt_y+#ppt_h/2"/>
                                          </p:val>
                                        </p:tav>
                                        <p:tav tm="100000">
                                          <p:val>
                                            <p:strVal val="#ppt_y"/>
                                          </p:val>
                                        </p:tav>
                                      </p:tavLst>
                                    </p:anim>
                                    <p:anim calcmode="lin" valueType="num">
                                      <p:cBhvr>
                                        <p:cTn id="27" dur="500" fill="hold"/>
                                        <p:tgtEl>
                                          <p:spTgt spid="2394117"/>
                                        </p:tgtEl>
                                        <p:attrNameLst>
                                          <p:attrName>ppt_w</p:attrName>
                                        </p:attrNameLst>
                                      </p:cBhvr>
                                      <p:tavLst>
                                        <p:tav tm="0">
                                          <p:val>
                                            <p:strVal val="#ppt_w"/>
                                          </p:val>
                                        </p:tav>
                                        <p:tav tm="100000">
                                          <p:val>
                                            <p:strVal val="#ppt_w"/>
                                          </p:val>
                                        </p:tav>
                                      </p:tavLst>
                                    </p:anim>
                                    <p:anim calcmode="lin" valueType="num">
                                      <p:cBhvr>
                                        <p:cTn id="28" dur="500" fill="hold"/>
                                        <p:tgtEl>
                                          <p:spTgt spid="2394117"/>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000"/>
                            </p:stCondLst>
                            <p:childTnLst>
                              <p:par>
                                <p:cTn id="30" presetID="17" presetClass="entr" presetSubtype="1" fill="hold" nodeType="afterEffect">
                                  <p:stCondLst>
                                    <p:cond delay="0"/>
                                  </p:stCondLst>
                                  <p:childTnLst>
                                    <p:set>
                                      <p:cBhvr>
                                        <p:cTn id="31" dur="1" fill="hold">
                                          <p:stCondLst>
                                            <p:cond delay="0"/>
                                          </p:stCondLst>
                                        </p:cTn>
                                        <p:tgtEl>
                                          <p:spTgt spid="2394123"/>
                                        </p:tgtEl>
                                        <p:attrNameLst>
                                          <p:attrName>style.visibility</p:attrName>
                                        </p:attrNameLst>
                                      </p:cBhvr>
                                      <p:to>
                                        <p:strVal val="visible"/>
                                      </p:to>
                                    </p:set>
                                    <p:anim calcmode="lin" valueType="num">
                                      <p:cBhvr>
                                        <p:cTn id="32" dur="500" fill="hold"/>
                                        <p:tgtEl>
                                          <p:spTgt spid="2394123"/>
                                        </p:tgtEl>
                                        <p:attrNameLst>
                                          <p:attrName>ppt_x</p:attrName>
                                        </p:attrNameLst>
                                      </p:cBhvr>
                                      <p:tavLst>
                                        <p:tav tm="0">
                                          <p:val>
                                            <p:strVal val="#ppt_x"/>
                                          </p:val>
                                        </p:tav>
                                        <p:tav tm="100000">
                                          <p:val>
                                            <p:strVal val="#ppt_x"/>
                                          </p:val>
                                        </p:tav>
                                      </p:tavLst>
                                    </p:anim>
                                    <p:anim calcmode="lin" valueType="num">
                                      <p:cBhvr>
                                        <p:cTn id="33" dur="500" fill="hold"/>
                                        <p:tgtEl>
                                          <p:spTgt spid="2394123"/>
                                        </p:tgtEl>
                                        <p:attrNameLst>
                                          <p:attrName>ppt_y</p:attrName>
                                        </p:attrNameLst>
                                      </p:cBhvr>
                                      <p:tavLst>
                                        <p:tav tm="0">
                                          <p:val>
                                            <p:strVal val="#ppt_y-#ppt_h/2"/>
                                          </p:val>
                                        </p:tav>
                                        <p:tav tm="100000">
                                          <p:val>
                                            <p:strVal val="#ppt_y"/>
                                          </p:val>
                                        </p:tav>
                                      </p:tavLst>
                                    </p:anim>
                                    <p:anim calcmode="lin" valueType="num">
                                      <p:cBhvr>
                                        <p:cTn id="34" dur="500" fill="hold"/>
                                        <p:tgtEl>
                                          <p:spTgt spid="2394123"/>
                                        </p:tgtEl>
                                        <p:attrNameLst>
                                          <p:attrName>ppt_w</p:attrName>
                                        </p:attrNameLst>
                                      </p:cBhvr>
                                      <p:tavLst>
                                        <p:tav tm="0">
                                          <p:val>
                                            <p:strVal val="#ppt_w"/>
                                          </p:val>
                                        </p:tav>
                                        <p:tav tm="100000">
                                          <p:val>
                                            <p:strVal val="#ppt_w"/>
                                          </p:val>
                                        </p:tav>
                                      </p:tavLst>
                                    </p:anim>
                                    <p:anim calcmode="lin" valueType="num">
                                      <p:cBhvr>
                                        <p:cTn id="35" dur="500" fill="hold"/>
                                        <p:tgtEl>
                                          <p:spTgt spid="239412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500"/>
                            </p:stCondLst>
                            <p:childTnLst>
                              <p:par>
                                <p:cTn id="37" presetID="17" presetClass="entr" presetSubtype="4" fill="hold" nodeType="afterEffect">
                                  <p:stCondLst>
                                    <p:cond delay="0"/>
                                  </p:stCondLst>
                                  <p:childTnLst>
                                    <p:set>
                                      <p:cBhvr>
                                        <p:cTn id="38" dur="1" fill="hold">
                                          <p:stCondLst>
                                            <p:cond delay="0"/>
                                          </p:stCondLst>
                                        </p:cTn>
                                        <p:tgtEl>
                                          <p:spTgt spid="2394119"/>
                                        </p:tgtEl>
                                        <p:attrNameLst>
                                          <p:attrName>style.visibility</p:attrName>
                                        </p:attrNameLst>
                                      </p:cBhvr>
                                      <p:to>
                                        <p:strVal val="visible"/>
                                      </p:to>
                                    </p:set>
                                    <p:anim calcmode="lin" valueType="num">
                                      <p:cBhvr>
                                        <p:cTn id="39" dur="500" fill="hold"/>
                                        <p:tgtEl>
                                          <p:spTgt spid="2394119"/>
                                        </p:tgtEl>
                                        <p:attrNameLst>
                                          <p:attrName>ppt_x</p:attrName>
                                        </p:attrNameLst>
                                      </p:cBhvr>
                                      <p:tavLst>
                                        <p:tav tm="0">
                                          <p:val>
                                            <p:strVal val="#ppt_x"/>
                                          </p:val>
                                        </p:tav>
                                        <p:tav tm="100000">
                                          <p:val>
                                            <p:strVal val="#ppt_x"/>
                                          </p:val>
                                        </p:tav>
                                      </p:tavLst>
                                    </p:anim>
                                    <p:anim calcmode="lin" valueType="num">
                                      <p:cBhvr>
                                        <p:cTn id="40" dur="500" fill="hold"/>
                                        <p:tgtEl>
                                          <p:spTgt spid="2394119"/>
                                        </p:tgtEl>
                                        <p:attrNameLst>
                                          <p:attrName>ppt_y</p:attrName>
                                        </p:attrNameLst>
                                      </p:cBhvr>
                                      <p:tavLst>
                                        <p:tav tm="0">
                                          <p:val>
                                            <p:strVal val="#ppt_y+#ppt_h/2"/>
                                          </p:val>
                                        </p:tav>
                                        <p:tav tm="100000">
                                          <p:val>
                                            <p:strVal val="#ppt_y"/>
                                          </p:val>
                                        </p:tav>
                                      </p:tavLst>
                                    </p:anim>
                                    <p:anim calcmode="lin" valueType="num">
                                      <p:cBhvr>
                                        <p:cTn id="41" dur="500" fill="hold"/>
                                        <p:tgtEl>
                                          <p:spTgt spid="2394119"/>
                                        </p:tgtEl>
                                        <p:attrNameLst>
                                          <p:attrName>ppt_w</p:attrName>
                                        </p:attrNameLst>
                                      </p:cBhvr>
                                      <p:tavLst>
                                        <p:tav tm="0">
                                          <p:val>
                                            <p:strVal val="#ppt_w"/>
                                          </p:val>
                                        </p:tav>
                                        <p:tav tm="100000">
                                          <p:val>
                                            <p:strVal val="#ppt_w"/>
                                          </p:val>
                                        </p:tav>
                                      </p:tavLst>
                                    </p:anim>
                                    <p:anim calcmode="lin" valueType="num">
                                      <p:cBhvr>
                                        <p:cTn id="42" dur="500" fill="hold"/>
                                        <p:tgtEl>
                                          <p:spTgt spid="2394119"/>
                                        </p:tgtEl>
                                        <p:attrNameLst>
                                          <p:attrName>ppt_h</p:attrName>
                                        </p:attrNameLst>
                                      </p:cBhvr>
                                      <p:tavLst>
                                        <p:tav tm="0">
                                          <p:val>
                                            <p:fltVal val="0"/>
                                          </p:val>
                                        </p:tav>
                                        <p:tav tm="100000">
                                          <p:val>
                                            <p:strVal val="#ppt_h"/>
                                          </p:val>
                                        </p:tav>
                                      </p:tavLst>
                                    </p:anim>
                                  </p:childTnLst>
                                </p:cTn>
                              </p:par>
                            </p:childTnLst>
                          </p:cTn>
                        </p:par>
                        <p:par>
                          <p:cTn id="43" fill="hold" nodeType="afterGroup">
                            <p:stCondLst>
                              <p:cond delay="2000"/>
                            </p:stCondLst>
                            <p:childTnLst>
                              <p:par>
                                <p:cTn id="44" presetID="17" presetClass="entr" presetSubtype="1" fill="hold" nodeType="afterEffect">
                                  <p:stCondLst>
                                    <p:cond delay="0"/>
                                  </p:stCondLst>
                                  <p:childTnLst>
                                    <p:set>
                                      <p:cBhvr>
                                        <p:cTn id="45" dur="1" fill="hold">
                                          <p:stCondLst>
                                            <p:cond delay="0"/>
                                          </p:stCondLst>
                                        </p:cTn>
                                        <p:tgtEl>
                                          <p:spTgt spid="2394122"/>
                                        </p:tgtEl>
                                        <p:attrNameLst>
                                          <p:attrName>style.visibility</p:attrName>
                                        </p:attrNameLst>
                                      </p:cBhvr>
                                      <p:to>
                                        <p:strVal val="visible"/>
                                      </p:to>
                                    </p:set>
                                    <p:anim calcmode="lin" valueType="num">
                                      <p:cBhvr>
                                        <p:cTn id="46" dur="500" fill="hold"/>
                                        <p:tgtEl>
                                          <p:spTgt spid="2394122"/>
                                        </p:tgtEl>
                                        <p:attrNameLst>
                                          <p:attrName>ppt_x</p:attrName>
                                        </p:attrNameLst>
                                      </p:cBhvr>
                                      <p:tavLst>
                                        <p:tav tm="0">
                                          <p:val>
                                            <p:strVal val="#ppt_x"/>
                                          </p:val>
                                        </p:tav>
                                        <p:tav tm="100000">
                                          <p:val>
                                            <p:strVal val="#ppt_x"/>
                                          </p:val>
                                        </p:tav>
                                      </p:tavLst>
                                    </p:anim>
                                    <p:anim calcmode="lin" valueType="num">
                                      <p:cBhvr>
                                        <p:cTn id="47" dur="500" fill="hold"/>
                                        <p:tgtEl>
                                          <p:spTgt spid="2394122"/>
                                        </p:tgtEl>
                                        <p:attrNameLst>
                                          <p:attrName>ppt_y</p:attrName>
                                        </p:attrNameLst>
                                      </p:cBhvr>
                                      <p:tavLst>
                                        <p:tav tm="0">
                                          <p:val>
                                            <p:strVal val="#ppt_y-#ppt_h/2"/>
                                          </p:val>
                                        </p:tav>
                                        <p:tav tm="100000">
                                          <p:val>
                                            <p:strVal val="#ppt_y"/>
                                          </p:val>
                                        </p:tav>
                                      </p:tavLst>
                                    </p:anim>
                                    <p:anim calcmode="lin" valueType="num">
                                      <p:cBhvr>
                                        <p:cTn id="48" dur="500" fill="hold"/>
                                        <p:tgtEl>
                                          <p:spTgt spid="2394122"/>
                                        </p:tgtEl>
                                        <p:attrNameLst>
                                          <p:attrName>ppt_w</p:attrName>
                                        </p:attrNameLst>
                                      </p:cBhvr>
                                      <p:tavLst>
                                        <p:tav tm="0">
                                          <p:val>
                                            <p:strVal val="#ppt_w"/>
                                          </p:val>
                                        </p:tav>
                                        <p:tav tm="100000">
                                          <p:val>
                                            <p:strVal val="#ppt_w"/>
                                          </p:val>
                                        </p:tav>
                                      </p:tavLst>
                                    </p:anim>
                                    <p:anim calcmode="lin" valueType="num">
                                      <p:cBhvr>
                                        <p:cTn id="49" dur="500" fill="hold"/>
                                        <p:tgtEl>
                                          <p:spTgt spid="2394122"/>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500"/>
                            </p:stCondLst>
                            <p:childTnLst>
                              <p:par>
                                <p:cTn id="51" presetID="17" presetClass="entr" presetSubtype="4" fill="hold" nodeType="afterEffect">
                                  <p:stCondLst>
                                    <p:cond delay="0"/>
                                  </p:stCondLst>
                                  <p:childTnLst>
                                    <p:set>
                                      <p:cBhvr>
                                        <p:cTn id="52" dur="1" fill="hold">
                                          <p:stCondLst>
                                            <p:cond delay="0"/>
                                          </p:stCondLst>
                                        </p:cTn>
                                        <p:tgtEl>
                                          <p:spTgt spid="2394118"/>
                                        </p:tgtEl>
                                        <p:attrNameLst>
                                          <p:attrName>style.visibility</p:attrName>
                                        </p:attrNameLst>
                                      </p:cBhvr>
                                      <p:to>
                                        <p:strVal val="visible"/>
                                      </p:to>
                                    </p:set>
                                    <p:anim calcmode="lin" valueType="num">
                                      <p:cBhvr>
                                        <p:cTn id="53" dur="500" fill="hold"/>
                                        <p:tgtEl>
                                          <p:spTgt spid="2394118"/>
                                        </p:tgtEl>
                                        <p:attrNameLst>
                                          <p:attrName>ppt_x</p:attrName>
                                        </p:attrNameLst>
                                      </p:cBhvr>
                                      <p:tavLst>
                                        <p:tav tm="0">
                                          <p:val>
                                            <p:strVal val="#ppt_x"/>
                                          </p:val>
                                        </p:tav>
                                        <p:tav tm="100000">
                                          <p:val>
                                            <p:strVal val="#ppt_x"/>
                                          </p:val>
                                        </p:tav>
                                      </p:tavLst>
                                    </p:anim>
                                    <p:anim calcmode="lin" valueType="num">
                                      <p:cBhvr>
                                        <p:cTn id="54" dur="500" fill="hold"/>
                                        <p:tgtEl>
                                          <p:spTgt spid="2394118"/>
                                        </p:tgtEl>
                                        <p:attrNameLst>
                                          <p:attrName>ppt_y</p:attrName>
                                        </p:attrNameLst>
                                      </p:cBhvr>
                                      <p:tavLst>
                                        <p:tav tm="0">
                                          <p:val>
                                            <p:strVal val="#ppt_y+#ppt_h/2"/>
                                          </p:val>
                                        </p:tav>
                                        <p:tav tm="100000">
                                          <p:val>
                                            <p:strVal val="#ppt_y"/>
                                          </p:val>
                                        </p:tav>
                                      </p:tavLst>
                                    </p:anim>
                                    <p:anim calcmode="lin" valueType="num">
                                      <p:cBhvr>
                                        <p:cTn id="55" dur="500" fill="hold"/>
                                        <p:tgtEl>
                                          <p:spTgt spid="2394118"/>
                                        </p:tgtEl>
                                        <p:attrNameLst>
                                          <p:attrName>ppt_w</p:attrName>
                                        </p:attrNameLst>
                                      </p:cBhvr>
                                      <p:tavLst>
                                        <p:tav tm="0">
                                          <p:val>
                                            <p:strVal val="#ppt_w"/>
                                          </p:val>
                                        </p:tav>
                                        <p:tav tm="100000">
                                          <p:val>
                                            <p:strVal val="#ppt_w"/>
                                          </p:val>
                                        </p:tav>
                                      </p:tavLst>
                                    </p:anim>
                                    <p:anim calcmode="lin" valueType="num">
                                      <p:cBhvr>
                                        <p:cTn id="56" dur="500" fill="hold"/>
                                        <p:tgtEl>
                                          <p:spTgt spid="2394118"/>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000"/>
                            </p:stCondLst>
                            <p:childTnLst>
                              <p:par>
                                <p:cTn id="58" presetID="17" presetClass="entr" presetSubtype="1" fill="hold" nodeType="afterEffect">
                                  <p:stCondLst>
                                    <p:cond delay="0"/>
                                  </p:stCondLst>
                                  <p:childTnLst>
                                    <p:set>
                                      <p:cBhvr>
                                        <p:cTn id="59" dur="1" fill="hold">
                                          <p:stCondLst>
                                            <p:cond delay="0"/>
                                          </p:stCondLst>
                                        </p:cTn>
                                        <p:tgtEl>
                                          <p:spTgt spid="2394121"/>
                                        </p:tgtEl>
                                        <p:attrNameLst>
                                          <p:attrName>style.visibility</p:attrName>
                                        </p:attrNameLst>
                                      </p:cBhvr>
                                      <p:to>
                                        <p:strVal val="visible"/>
                                      </p:to>
                                    </p:set>
                                    <p:anim calcmode="lin" valueType="num">
                                      <p:cBhvr>
                                        <p:cTn id="60" dur="500" fill="hold"/>
                                        <p:tgtEl>
                                          <p:spTgt spid="2394121"/>
                                        </p:tgtEl>
                                        <p:attrNameLst>
                                          <p:attrName>ppt_x</p:attrName>
                                        </p:attrNameLst>
                                      </p:cBhvr>
                                      <p:tavLst>
                                        <p:tav tm="0">
                                          <p:val>
                                            <p:strVal val="#ppt_x"/>
                                          </p:val>
                                        </p:tav>
                                        <p:tav tm="100000">
                                          <p:val>
                                            <p:strVal val="#ppt_x"/>
                                          </p:val>
                                        </p:tav>
                                      </p:tavLst>
                                    </p:anim>
                                    <p:anim calcmode="lin" valueType="num">
                                      <p:cBhvr>
                                        <p:cTn id="61" dur="500" fill="hold"/>
                                        <p:tgtEl>
                                          <p:spTgt spid="2394121"/>
                                        </p:tgtEl>
                                        <p:attrNameLst>
                                          <p:attrName>ppt_y</p:attrName>
                                        </p:attrNameLst>
                                      </p:cBhvr>
                                      <p:tavLst>
                                        <p:tav tm="0">
                                          <p:val>
                                            <p:strVal val="#ppt_y-#ppt_h/2"/>
                                          </p:val>
                                        </p:tav>
                                        <p:tav tm="100000">
                                          <p:val>
                                            <p:strVal val="#ppt_y"/>
                                          </p:val>
                                        </p:tav>
                                      </p:tavLst>
                                    </p:anim>
                                    <p:anim calcmode="lin" valueType="num">
                                      <p:cBhvr>
                                        <p:cTn id="62" dur="500" fill="hold"/>
                                        <p:tgtEl>
                                          <p:spTgt spid="2394121"/>
                                        </p:tgtEl>
                                        <p:attrNameLst>
                                          <p:attrName>ppt_w</p:attrName>
                                        </p:attrNameLst>
                                      </p:cBhvr>
                                      <p:tavLst>
                                        <p:tav tm="0">
                                          <p:val>
                                            <p:strVal val="#ppt_w"/>
                                          </p:val>
                                        </p:tav>
                                        <p:tav tm="100000">
                                          <p:val>
                                            <p:strVal val="#ppt_w"/>
                                          </p:val>
                                        </p:tav>
                                      </p:tavLst>
                                    </p:anim>
                                    <p:anim calcmode="lin" valueType="num">
                                      <p:cBhvr>
                                        <p:cTn id="63" dur="500" fill="hold"/>
                                        <p:tgtEl>
                                          <p:spTgt spid="2394121"/>
                                        </p:tgtEl>
                                        <p:attrNameLst>
                                          <p:attrName>ppt_h</p:attrName>
                                        </p:attrNameLst>
                                      </p:cBhvr>
                                      <p:tavLst>
                                        <p:tav tm="0">
                                          <p:val>
                                            <p:fltVal val="0"/>
                                          </p:val>
                                        </p:tav>
                                        <p:tav tm="100000">
                                          <p:val>
                                            <p:strVal val="#ppt_h"/>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7" presetClass="entr" presetSubtype="10" fill="hold" nodeType="clickEffect">
                                  <p:stCondLst>
                                    <p:cond delay="0"/>
                                  </p:stCondLst>
                                  <p:childTnLst>
                                    <p:set>
                                      <p:cBhvr>
                                        <p:cTn id="67" dur="1" fill="hold">
                                          <p:stCondLst>
                                            <p:cond delay="0"/>
                                          </p:stCondLst>
                                        </p:cTn>
                                        <p:tgtEl>
                                          <p:spTgt spid="2394129"/>
                                        </p:tgtEl>
                                        <p:attrNameLst>
                                          <p:attrName>style.visibility</p:attrName>
                                        </p:attrNameLst>
                                      </p:cBhvr>
                                      <p:to>
                                        <p:strVal val="visible"/>
                                      </p:to>
                                    </p:set>
                                    <p:anim calcmode="lin" valueType="num">
                                      <p:cBhvr>
                                        <p:cTn id="68" dur="500" fill="hold"/>
                                        <p:tgtEl>
                                          <p:spTgt spid="2394129"/>
                                        </p:tgtEl>
                                        <p:attrNameLst>
                                          <p:attrName>ppt_w</p:attrName>
                                        </p:attrNameLst>
                                      </p:cBhvr>
                                      <p:tavLst>
                                        <p:tav tm="0">
                                          <p:val>
                                            <p:fltVal val="0"/>
                                          </p:val>
                                        </p:tav>
                                        <p:tav tm="100000">
                                          <p:val>
                                            <p:strVal val="#ppt_w"/>
                                          </p:val>
                                        </p:tav>
                                      </p:tavLst>
                                    </p:anim>
                                    <p:anim calcmode="lin" valueType="num">
                                      <p:cBhvr>
                                        <p:cTn id="69" dur="500" fill="hold"/>
                                        <p:tgtEl>
                                          <p:spTgt spid="2394129"/>
                                        </p:tgtEl>
                                        <p:attrNameLst>
                                          <p:attrName>ppt_h</p:attrName>
                                        </p:attrNameLst>
                                      </p:cBhvr>
                                      <p:tavLst>
                                        <p:tav tm="0">
                                          <p:val>
                                            <p:strVal val="#ppt_h"/>
                                          </p:val>
                                        </p:tav>
                                        <p:tav tm="100000">
                                          <p:val>
                                            <p:strVal val="#ppt_h"/>
                                          </p:val>
                                        </p:tav>
                                      </p:tavLst>
                                    </p:anim>
                                  </p:childTnLst>
                                </p:cTn>
                              </p:par>
                              <p:par>
                                <p:cTn id="70" presetID="17" presetClass="entr" presetSubtype="10" fill="hold" nodeType="withEffect">
                                  <p:stCondLst>
                                    <p:cond delay="0"/>
                                  </p:stCondLst>
                                  <p:childTnLst>
                                    <p:set>
                                      <p:cBhvr>
                                        <p:cTn id="71" dur="1" fill="hold">
                                          <p:stCondLst>
                                            <p:cond delay="0"/>
                                          </p:stCondLst>
                                        </p:cTn>
                                        <p:tgtEl>
                                          <p:spTgt spid="2394130"/>
                                        </p:tgtEl>
                                        <p:attrNameLst>
                                          <p:attrName>style.visibility</p:attrName>
                                        </p:attrNameLst>
                                      </p:cBhvr>
                                      <p:to>
                                        <p:strVal val="visible"/>
                                      </p:to>
                                    </p:set>
                                    <p:anim calcmode="lin" valueType="num">
                                      <p:cBhvr>
                                        <p:cTn id="72" dur="500" fill="hold"/>
                                        <p:tgtEl>
                                          <p:spTgt spid="2394130"/>
                                        </p:tgtEl>
                                        <p:attrNameLst>
                                          <p:attrName>ppt_w</p:attrName>
                                        </p:attrNameLst>
                                      </p:cBhvr>
                                      <p:tavLst>
                                        <p:tav tm="0">
                                          <p:val>
                                            <p:fltVal val="0"/>
                                          </p:val>
                                        </p:tav>
                                        <p:tav tm="100000">
                                          <p:val>
                                            <p:strVal val="#ppt_w"/>
                                          </p:val>
                                        </p:tav>
                                      </p:tavLst>
                                    </p:anim>
                                    <p:anim calcmode="lin" valueType="num">
                                      <p:cBhvr>
                                        <p:cTn id="73" dur="500" fill="hold"/>
                                        <p:tgtEl>
                                          <p:spTgt spid="2394130"/>
                                        </p:tgtEl>
                                        <p:attrNameLst>
                                          <p:attrName>ppt_h</p:attrName>
                                        </p:attrNameLst>
                                      </p:cBhvr>
                                      <p:tavLst>
                                        <p:tav tm="0">
                                          <p:val>
                                            <p:strVal val="#ppt_h"/>
                                          </p:val>
                                        </p:tav>
                                        <p:tav tm="100000">
                                          <p:val>
                                            <p:strVal val="#ppt_h"/>
                                          </p:val>
                                        </p:tav>
                                      </p:tavLst>
                                    </p:anim>
                                  </p:childTnLst>
                                </p:cTn>
                              </p:par>
                              <p:par>
                                <p:cTn id="74" presetID="17" presetClass="entr" presetSubtype="10" fill="hold" nodeType="withEffect">
                                  <p:stCondLst>
                                    <p:cond delay="0"/>
                                  </p:stCondLst>
                                  <p:childTnLst>
                                    <p:set>
                                      <p:cBhvr>
                                        <p:cTn id="75" dur="1" fill="hold">
                                          <p:stCondLst>
                                            <p:cond delay="0"/>
                                          </p:stCondLst>
                                        </p:cTn>
                                        <p:tgtEl>
                                          <p:spTgt spid="2394131"/>
                                        </p:tgtEl>
                                        <p:attrNameLst>
                                          <p:attrName>style.visibility</p:attrName>
                                        </p:attrNameLst>
                                      </p:cBhvr>
                                      <p:to>
                                        <p:strVal val="visible"/>
                                      </p:to>
                                    </p:set>
                                    <p:anim calcmode="lin" valueType="num">
                                      <p:cBhvr>
                                        <p:cTn id="76" dur="500" fill="hold"/>
                                        <p:tgtEl>
                                          <p:spTgt spid="2394131"/>
                                        </p:tgtEl>
                                        <p:attrNameLst>
                                          <p:attrName>ppt_w</p:attrName>
                                        </p:attrNameLst>
                                      </p:cBhvr>
                                      <p:tavLst>
                                        <p:tav tm="0">
                                          <p:val>
                                            <p:fltVal val="0"/>
                                          </p:val>
                                        </p:tav>
                                        <p:tav tm="100000">
                                          <p:val>
                                            <p:strVal val="#ppt_w"/>
                                          </p:val>
                                        </p:tav>
                                      </p:tavLst>
                                    </p:anim>
                                    <p:anim calcmode="lin" valueType="num">
                                      <p:cBhvr>
                                        <p:cTn id="77" dur="500" fill="hold"/>
                                        <p:tgtEl>
                                          <p:spTgt spid="2394131"/>
                                        </p:tgtEl>
                                        <p:attrNameLst>
                                          <p:attrName>ppt_h</p:attrName>
                                        </p:attrNameLst>
                                      </p:cBhvr>
                                      <p:tavLst>
                                        <p:tav tm="0">
                                          <p:val>
                                            <p:strVal val="#ppt_h"/>
                                          </p:val>
                                        </p:tav>
                                        <p:tav tm="100000">
                                          <p:val>
                                            <p:strVal val="#ppt_h"/>
                                          </p:val>
                                        </p:tav>
                                      </p:tavLst>
                                    </p:anim>
                                  </p:childTnLst>
                                </p:cTn>
                              </p:par>
                              <p:par>
                                <p:cTn id="78" presetID="17" presetClass="entr" presetSubtype="10" fill="hold" grpId="0" nodeType="withEffect">
                                  <p:stCondLst>
                                    <p:cond delay="0"/>
                                  </p:stCondLst>
                                  <p:childTnLst>
                                    <p:set>
                                      <p:cBhvr>
                                        <p:cTn id="79" dur="1" fill="hold">
                                          <p:stCondLst>
                                            <p:cond delay="0"/>
                                          </p:stCondLst>
                                        </p:cTn>
                                        <p:tgtEl>
                                          <p:spTgt spid="2394132"/>
                                        </p:tgtEl>
                                        <p:attrNameLst>
                                          <p:attrName>style.visibility</p:attrName>
                                        </p:attrNameLst>
                                      </p:cBhvr>
                                      <p:to>
                                        <p:strVal val="visible"/>
                                      </p:to>
                                    </p:set>
                                    <p:anim calcmode="lin" valueType="num">
                                      <p:cBhvr>
                                        <p:cTn id="80" dur="500" fill="hold"/>
                                        <p:tgtEl>
                                          <p:spTgt spid="2394132"/>
                                        </p:tgtEl>
                                        <p:attrNameLst>
                                          <p:attrName>ppt_w</p:attrName>
                                        </p:attrNameLst>
                                      </p:cBhvr>
                                      <p:tavLst>
                                        <p:tav tm="0">
                                          <p:val>
                                            <p:fltVal val="0"/>
                                          </p:val>
                                        </p:tav>
                                        <p:tav tm="100000">
                                          <p:val>
                                            <p:strVal val="#ppt_w"/>
                                          </p:val>
                                        </p:tav>
                                      </p:tavLst>
                                    </p:anim>
                                    <p:anim calcmode="lin" valueType="num">
                                      <p:cBhvr>
                                        <p:cTn id="81" dur="500" fill="hold"/>
                                        <p:tgtEl>
                                          <p:spTgt spid="2394132"/>
                                        </p:tgtEl>
                                        <p:attrNameLst>
                                          <p:attrName>ppt_h</p:attrName>
                                        </p:attrNameLst>
                                      </p:cBhvr>
                                      <p:tavLst>
                                        <p:tav tm="0">
                                          <p:val>
                                            <p:strVal val="#ppt_h"/>
                                          </p:val>
                                        </p:tav>
                                        <p:tav tm="100000">
                                          <p:val>
                                            <p:strVal val="#ppt_h"/>
                                          </p:val>
                                        </p:tav>
                                      </p:tavLst>
                                    </p:anim>
                                  </p:childTnLst>
                                </p:cTn>
                              </p:par>
                            </p:childTnLst>
                          </p:cTn>
                        </p:par>
                        <p:par>
                          <p:cTn id="82" fill="hold" nodeType="afterGroup">
                            <p:stCondLst>
                              <p:cond delay="500"/>
                            </p:stCondLst>
                            <p:childTnLst>
                              <p:par>
                                <p:cTn id="83" presetID="17" presetClass="entr" presetSubtype="10" fill="hold" nodeType="afterEffect">
                                  <p:stCondLst>
                                    <p:cond delay="0"/>
                                  </p:stCondLst>
                                  <p:childTnLst>
                                    <p:set>
                                      <p:cBhvr>
                                        <p:cTn id="84" dur="1" fill="hold">
                                          <p:stCondLst>
                                            <p:cond delay="0"/>
                                          </p:stCondLst>
                                        </p:cTn>
                                        <p:tgtEl>
                                          <p:spTgt spid="2394170"/>
                                        </p:tgtEl>
                                        <p:attrNameLst>
                                          <p:attrName>style.visibility</p:attrName>
                                        </p:attrNameLst>
                                      </p:cBhvr>
                                      <p:to>
                                        <p:strVal val="visible"/>
                                      </p:to>
                                    </p:set>
                                    <p:anim calcmode="lin" valueType="num">
                                      <p:cBhvr>
                                        <p:cTn id="85" dur="500" fill="hold"/>
                                        <p:tgtEl>
                                          <p:spTgt spid="2394170"/>
                                        </p:tgtEl>
                                        <p:attrNameLst>
                                          <p:attrName>ppt_w</p:attrName>
                                        </p:attrNameLst>
                                      </p:cBhvr>
                                      <p:tavLst>
                                        <p:tav tm="0">
                                          <p:val>
                                            <p:fltVal val="0"/>
                                          </p:val>
                                        </p:tav>
                                        <p:tav tm="100000">
                                          <p:val>
                                            <p:strVal val="#ppt_w"/>
                                          </p:val>
                                        </p:tav>
                                      </p:tavLst>
                                    </p:anim>
                                    <p:anim calcmode="lin" valueType="num">
                                      <p:cBhvr>
                                        <p:cTn id="86" dur="500" fill="hold"/>
                                        <p:tgtEl>
                                          <p:spTgt spid="2394170"/>
                                        </p:tgtEl>
                                        <p:attrNameLst>
                                          <p:attrName>ppt_h</p:attrName>
                                        </p:attrNameLst>
                                      </p:cBhvr>
                                      <p:tavLst>
                                        <p:tav tm="0">
                                          <p:val>
                                            <p:strVal val="#ppt_h"/>
                                          </p:val>
                                        </p:tav>
                                        <p:tav tm="100000">
                                          <p:val>
                                            <p:strVal val="#ppt_h"/>
                                          </p:val>
                                        </p:tav>
                                      </p:tavLst>
                                    </p:anim>
                                  </p:childTnLst>
                                </p:cTn>
                              </p:par>
                            </p:childTnLst>
                          </p:cTn>
                        </p:par>
                        <p:par>
                          <p:cTn id="87" fill="hold" nodeType="afterGroup">
                            <p:stCondLst>
                              <p:cond delay="1000"/>
                            </p:stCondLst>
                            <p:childTnLst>
                              <p:par>
                                <p:cTn id="88" presetID="17" presetClass="entr" presetSubtype="10" fill="hold" grpId="0" nodeType="afterEffect">
                                  <p:stCondLst>
                                    <p:cond delay="0"/>
                                  </p:stCondLst>
                                  <p:childTnLst>
                                    <p:set>
                                      <p:cBhvr>
                                        <p:cTn id="89" dur="1" fill="hold">
                                          <p:stCondLst>
                                            <p:cond delay="0"/>
                                          </p:stCondLst>
                                        </p:cTn>
                                        <p:tgtEl>
                                          <p:spTgt spid="2394171"/>
                                        </p:tgtEl>
                                        <p:attrNameLst>
                                          <p:attrName>style.visibility</p:attrName>
                                        </p:attrNameLst>
                                      </p:cBhvr>
                                      <p:to>
                                        <p:strVal val="visible"/>
                                      </p:to>
                                    </p:set>
                                    <p:anim calcmode="lin" valueType="num">
                                      <p:cBhvr>
                                        <p:cTn id="90" dur="500" fill="hold"/>
                                        <p:tgtEl>
                                          <p:spTgt spid="2394171"/>
                                        </p:tgtEl>
                                        <p:attrNameLst>
                                          <p:attrName>ppt_w</p:attrName>
                                        </p:attrNameLst>
                                      </p:cBhvr>
                                      <p:tavLst>
                                        <p:tav tm="0">
                                          <p:val>
                                            <p:fltVal val="0"/>
                                          </p:val>
                                        </p:tav>
                                        <p:tav tm="100000">
                                          <p:val>
                                            <p:strVal val="#ppt_w"/>
                                          </p:val>
                                        </p:tav>
                                      </p:tavLst>
                                    </p:anim>
                                    <p:anim calcmode="lin" valueType="num">
                                      <p:cBhvr>
                                        <p:cTn id="91" dur="500" fill="hold"/>
                                        <p:tgtEl>
                                          <p:spTgt spid="2394171"/>
                                        </p:tgtEl>
                                        <p:attrNameLst>
                                          <p:attrName>ppt_h</p:attrName>
                                        </p:attrNameLst>
                                      </p:cBhvr>
                                      <p:tavLst>
                                        <p:tav tm="0">
                                          <p:val>
                                            <p:strVal val="#ppt_h"/>
                                          </p:val>
                                        </p:tav>
                                        <p:tav tm="100000">
                                          <p:val>
                                            <p:strVal val="#ppt_h"/>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17" presetClass="entr" presetSubtype="10" fill="hold" nodeType="clickEffect">
                                  <p:stCondLst>
                                    <p:cond delay="0"/>
                                  </p:stCondLst>
                                  <p:childTnLst>
                                    <p:set>
                                      <p:cBhvr>
                                        <p:cTn id="95" dur="1" fill="hold">
                                          <p:stCondLst>
                                            <p:cond delay="0"/>
                                          </p:stCondLst>
                                        </p:cTn>
                                        <p:tgtEl>
                                          <p:spTgt spid="2394124"/>
                                        </p:tgtEl>
                                        <p:attrNameLst>
                                          <p:attrName>style.visibility</p:attrName>
                                        </p:attrNameLst>
                                      </p:cBhvr>
                                      <p:to>
                                        <p:strVal val="visible"/>
                                      </p:to>
                                    </p:set>
                                    <p:anim calcmode="lin" valueType="num">
                                      <p:cBhvr>
                                        <p:cTn id="96" dur="500" fill="hold"/>
                                        <p:tgtEl>
                                          <p:spTgt spid="2394124"/>
                                        </p:tgtEl>
                                        <p:attrNameLst>
                                          <p:attrName>ppt_w</p:attrName>
                                        </p:attrNameLst>
                                      </p:cBhvr>
                                      <p:tavLst>
                                        <p:tav tm="0">
                                          <p:val>
                                            <p:fltVal val="0"/>
                                          </p:val>
                                        </p:tav>
                                        <p:tav tm="100000">
                                          <p:val>
                                            <p:strVal val="#ppt_w"/>
                                          </p:val>
                                        </p:tav>
                                      </p:tavLst>
                                    </p:anim>
                                    <p:anim calcmode="lin" valueType="num">
                                      <p:cBhvr>
                                        <p:cTn id="97" dur="500" fill="hold"/>
                                        <p:tgtEl>
                                          <p:spTgt spid="2394124"/>
                                        </p:tgtEl>
                                        <p:attrNameLst>
                                          <p:attrName>ppt_h</p:attrName>
                                        </p:attrNameLst>
                                      </p:cBhvr>
                                      <p:tavLst>
                                        <p:tav tm="0">
                                          <p:val>
                                            <p:strVal val="#ppt_h"/>
                                          </p:val>
                                        </p:tav>
                                        <p:tav tm="100000">
                                          <p:val>
                                            <p:strVal val="#ppt_h"/>
                                          </p:val>
                                        </p:tav>
                                      </p:tavLst>
                                    </p:anim>
                                  </p:childTnLst>
                                </p:cTn>
                              </p:par>
                            </p:childTnLst>
                          </p:cTn>
                        </p:par>
                        <p:par>
                          <p:cTn id="98" fill="hold" nodeType="afterGroup">
                            <p:stCondLst>
                              <p:cond delay="500"/>
                            </p:stCondLst>
                            <p:childTnLst>
                              <p:par>
                                <p:cTn id="99" presetID="1" presetClass="entr" presetSubtype="0" fill="hold" nodeType="afterEffect">
                                  <p:stCondLst>
                                    <p:cond delay="0"/>
                                  </p:stCondLst>
                                  <p:childTnLst>
                                    <p:set>
                                      <p:cBhvr>
                                        <p:cTn id="100" dur="1" fill="hold">
                                          <p:stCondLst>
                                            <p:cond delay="499"/>
                                          </p:stCondLst>
                                        </p:cTn>
                                        <p:tgtEl>
                                          <p:spTgt spid="2394138"/>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2394116"/>
                                        </p:tgtEl>
                                        <p:attrNameLst>
                                          <p:attrName>style.visibility</p:attrName>
                                        </p:attrNameLst>
                                      </p:cBhvr>
                                      <p:to>
                                        <p:strVal val="visible"/>
                                      </p:to>
                                    </p:set>
                                    <p:anim calcmode="lin" valueType="num">
                                      <p:cBhvr additive="base">
                                        <p:cTn id="105" dur="500" fill="hold"/>
                                        <p:tgtEl>
                                          <p:spTgt spid="2394116"/>
                                        </p:tgtEl>
                                        <p:attrNameLst>
                                          <p:attrName>ppt_x</p:attrName>
                                        </p:attrNameLst>
                                      </p:cBhvr>
                                      <p:tavLst>
                                        <p:tav tm="0">
                                          <p:val>
                                            <p:strVal val="1+#ppt_w/2"/>
                                          </p:val>
                                        </p:tav>
                                        <p:tav tm="100000">
                                          <p:val>
                                            <p:strVal val="#ppt_x"/>
                                          </p:val>
                                        </p:tav>
                                      </p:tavLst>
                                    </p:anim>
                                    <p:anim calcmode="lin" valueType="num">
                                      <p:cBhvr additive="base">
                                        <p:cTn id="106" dur="500" fill="hold"/>
                                        <p:tgtEl>
                                          <p:spTgt spid="2394116"/>
                                        </p:tgtEl>
                                        <p:attrNameLst>
                                          <p:attrName>ppt_y</p:attrName>
                                        </p:attrNameLst>
                                      </p:cBhvr>
                                      <p:tavLst>
                                        <p:tav tm="0">
                                          <p:val>
                                            <p:strVal val="#ppt_y"/>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394144"/>
                                        </p:tgtEl>
                                        <p:attrNameLst>
                                          <p:attrName>style.visibility</p:attrName>
                                        </p:attrNameLst>
                                      </p:cBhvr>
                                      <p:to>
                                        <p:strVal val="visible"/>
                                      </p:to>
                                    </p:set>
                                    <p:anim calcmode="lin" valueType="num">
                                      <p:cBhvr additive="base">
                                        <p:cTn id="111" dur="500" fill="hold"/>
                                        <p:tgtEl>
                                          <p:spTgt spid="2394144"/>
                                        </p:tgtEl>
                                        <p:attrNameLst>
                                          <p:attrName>ppt_x</p:attrName>
                                        </p:attrNameLst>
                                      </p:cBhvr>
                                      <p:tavLst>
                                        <p:tav tm="0">
                                          <p:val>
                                            <p:strVal val="#ppt_x"/>
                                          </p:val>
                                        </p:tav>
                                        <p:tav tm="100000">
                                          <p:val>
                                            <p:strVal val="#ppt_x"/>
                                          </p:val>
                                        </p:tav>
                                      </p:tavLst>
                                    </p:anim>
                                    <p:anim calcmode="lin" valueType="num">
                                      <p:cBhvr additive="base">
                                        <p:cTn id="112" dur="500" fill="hold"/>
                                        <p:tgtEl>
                                          <p:spTgt spid="2394144"/>
                                        </p:tgtEl>
                                        <p:attrNameLst>
                                          <p:attrName>ppt_y</p:attrName>
                                        </p:attrNameLst>
                                      </p:cBhvr>
                                      <p:tavLst>
                                        <p:tav tm="0">
                                          <p:val>
                                            <p:strVal val="1+#ppt_h/2"/>
                                          </p:val>
                                        </p:tav>
                                        <p:tav tm="100000">
                                          <p:val>
                                            <p:strVal val="#ppt_y"/>
                                          </p:val>
                                        </p:tav>
                                      </p:tavLst>
                                    </p:anim>
                                  </p:childTnLst>
                                </p:cTn>
                              </p:par>
                            </p:childTnLst>
                          </p:cTn>
                        </p:par>
                        <p:par>
                          <p:cTn id="113" fill="hold" nodeType="afterGroup">
                            <p:stCondLst>
                              <p:cond delay="500"/>
                            </p:stCondLst>
                            <p:childTnLst>
                              <p:par>
                                <p:cTn id="114" presetID="17" presetClass="entr" presetSubtype="10" fill="hold" nodeType="afterEffect">
                                  <p:stCondLst>
                                    <p:cond delay="0"/>
                                  </p:stCondLst>
                                  <p:childTnLst>
                                    <p:set>
                                      <p:cBhvr>
                                        <p:cTn id="115" dur="1" fill="hold">
                                          <p:stCondLst>
                                            <p:cond delay="0"/>
                                          </p:stCondLst>
                                        </p:cTn>
                                        <p:tgtEl>
                                          <p:spTgt spid="2394152"/>
                                        </p:tgtEl>
                                        <p:attrNameLst>
                                          <p:attrName>style.visibility</p:attrName>
                                        </p:attrNameLst>
                                      </p:cBhvr>
                                      <p:to>
                                        <p:strVal val="visible"/>
                                      </p:to>
                                    </p:set>
                                    <p:anim calcmode="lin" valueType="num">
                                      <p:cBhvr>
                                        <p:cTn id="116" dur="500" fill="hold"/>
                                        <p:tgtEl>
                                          <p:spTgt spid="2394152"/>
                                        </p:tgtEl>
                                        <p:attrNameLst>
                                          <p:attrName>ppt_w</p:attrName>
                                        </p:attrNameLst>
                                      </p:cBhvr>
                                      <p:tavLst>
                                        <p:tav tm="0">
                                          <p:val>
                                            <p:fltVal val="0"/>
                                          </p:val>
                                        </p:tav>
                                        <p:tav tm="100000">
                                          <p:val>
                                            <p:strVal val="#ppt_w"/>
                                          </p:val>
                                        </p:tav>
                                      </p:tavLst>
                                    </p:anim>
                                    <p:anim calcmode="lin" valueType="num">
                                      <p:cBhvr>
                                        <p:cTn id="117" dur="500" fill="hold"/>
                                        <p:tgtEl>
                                          <p:spTgt spid="2394152"/>
                                        </p:tgtEl>
                                        <p:attrNameLst>
                                          <p:attrName>ppt_h</p:attrName>
                                        </p:attrNameLst>
                                      </p:cBhvr>
                                      <p:tavLst>
                                        <p:tav tm="0">
                                          <p:val>
                                            <p:strVal val="#ppt_h"/>
                                          </p:val>
                                        </p:tav>
                                        <p:tav tm="100000">
                                          <p:val>
                                            <p:strVal val="#ppt_h"/>
                                          </p:val>
                                        </p:tav>
                                      </p:tavLst>
                                    </p:anim>
                                  </p:childTnLst>
                                </p:cTn>
                              </p:par>
                            </p:childTnLst>
                          </p:cTn>
                        </p:par>
                        <p:par>
                          <p:cTn id="118" fill="hold" nodeType="afterGroup">
                            <p:stCondLst>
                              <p:cond delay="1000"/>
                            </p:stCondLst>
                            <p:childTnLst>
                              <p:par>
                                <p:cTn id="119" presetID="2" presetClass="entr" presetSubtype="8" fill="hold" nodeType="afterEffect">
                                  <p:stCondLst>
                                    <p:cond delay="0"/>
                                  </p:stCondLst>
                                  <p:childTnLst>
                                    <p:set>
                                      <p:cBhvr>
                                        <p:cTn id="120" dur="1" fill="hold">
                                          <p:stCondLst>
                                            <p:cond delay="0"/>
                                          </p:stCondLst>
                                        </p:cTn>
                                        <p:tgtEl>
                                          <p:spTgt spid="2394160"/>
                                        </p:tgtEl>
                                        <p:attrNameLst>
                                          <p:attrName>style.visibility</p:attrName>
                                        </p:attrNameLst>
                                      </p:cBhvr>
                                      <p:to>
                                        <p:strVal val="visible"/>
                                      </p:to>
                                    </p:set>
                                    <p:anim calcmode="lin" valueType="num">
                                      <p:cBhvr additive="base">
                                        <p:cTn id="121" dur="500" fill="hold"/>
                                        <p:tgtEl>
                                          <p:spTgt spid="2394160"/>
                                        </p:tgtEl>
                                        <p:attrNameLst>
                                          <p:attrName>ppt_x</p:attrName>
                                        </p:attrNameLst>
                                      </p:cBhvr>
                                      <p:tavLst>
                                        <p:tav tm="0">
                                          <p:val>
                                            <p:strVal val="0-#ppt_w/2"/>
                                          </p:val>
                                        </p:tav>
                                        <p:tav tm="100000">
                                          <p:val>
                                            <p:strVal val="#ppt_x"/>
                                          </p:val>
                                        </p:tav>
                                      </p:tavLst>
                                    </p:anim>
                                    <p:anim calcmode="lin" valueType="num">
                                      <p:cBhvr additive="base">
                                        <p:cTn id="122" dur="500" fill="hold"/>
                                        <p:tgtEl>
                                          <p:spTgt spid="2394160"/>
                                        </p:tgtEl>
                                        <p:attrNameLst>
                                          <p:attrName>ppt_y</p:attrName>
                                        </p:attrNameLst>
                                      </p:cBhvr>
                                      <p:tavLst>
                                        <p:tav tm="0">
                                          <p:val>
                                            <p:strVal val="#ppt_y"/>
                                          </p:val>
                                        </p:tav>
                                        <p:tav tm="100000">
                                          <p:val>
                                            <p:strVal val="#ppt_y"/>
                                          </p:val>
                                        </p:tav>
                                      </p:tavLst>
                                    </p:anim>
                                  </p:childTnLst>
                                </p:cTn>
                              </p:par>
                            </p:childTnLst>
                          </p:cTn>
                        </p:par>
                        <p:par>
                          <p:cTn id="123" fill="hold" nodeType="afterGroup">
                            <p:stCondLst>
                              <p:cond delay="1500"/>
                            </p:stCondLst>
                            <p:childTnLst>
                              <p:par>
                                <p:cTn id="124" presetID="17" presetClass="entr" presetSubtype="1" fill="hold" nodeType="afterEffect">
                                  <p:stCondLst>
                                    <p:cond delay="0"/>
                                  </p:stCondLst>
                                  <p:childTnLst>
                                    <p:set>
                                      <p:cBhvr>
                                        <p:cTn id="125" dur="1" fill="hold">
                                          <p:stCondLst>
                                            <p:cond delay="0"/>
                                          </p:stCondLst>
                                        </p:cTn>
                                        <p:tgtEl>
                                          <p:spTgt spid="2394148"/>
                                        </p:tgtEl>
                                        <p:attrNameLst>
                                          <p:attrName>style.visibility</p:attrName>
                                        </p:attrNameLst>
                                      </p:cBhvr>
                                      <p:to>
                                        <p:strVal val="visible"/>
                                      </p:to>
                                    </p:set>
                                    <p:anim calcmode="lin" valueType="num">
                                      <p:cBhvr>
                                        <p:cTn id="126" dur="500" fill="hold"/>
                                        <p:tgtEl>
                                          <p:spTgt spid="2394148"/>
                                        </p:tgtEl>
                                        <p:attrNameLst>
                                          <p:attrName>ppt_x</p:attrName>
                                        </p:attrNameLst>
                                      </p:cBhvr>
                                      <p:tavLst>
                                        <p:tav tm="0">
                                          <p:val>
                                            <p:strVal val="#ppt_x"/>
                                          </p:val>
                                        </p:tav>
                                        <p:tav tm="100000">
                                          <p:val>
                                            <p:strVal val="#ppt_x"/>
                                          </p:val>
                                        </p:tav>
                                      </p:tavLst>
                                    </p:anim>
                                    <p:anim calcmode="lin" valueType="num">
                                      <p:cBhvr>
                                        <p:cTn id="127" dur="500" fill="hold"/>
                                        <p:tgtEl>
                                          <p:spTgt spid="2394148"/>
                                        </p:tgtEl>
                                        <p:attrNameLst>
                                          <p:attrName>ppt_y</p:attrName>
                                        </p:attrNameLst>
                                      </p:cBhvr>
                                      <p:tavLst>
                                        <p:tav tm="0">
                                          <p:val>
                                            <p:strVal val="#ppt_y-#ppt_h/2"/>
                                          </p:val>
                                        </p:tav>
                                        <p:tav tm="100000">
                                          <p:val>
                                            <p:strVal val="#ppt_y"/>
                                          </p:val>
                                        </p:tav>
                                      </p:tavLst>
                                    </p:anim>
                                    <p:anim calcmode="lin" valueType="num">
                                      <p:cBhvr>
                                        <p:cTn id="128" dur="500" fill="hold"/>
                                        <p:tgtEl>
                                          <p:spTgt spid="2394148"/>
                                        </p:tgtEl>
                                        <p:attrNameLst>
                                          <p:attrName>ppt_w</p:attrName>
                                        </p:attrNameLst>
                                      </p:cBhvr>
                                      <p:tavLst>
                                        <p:tav tm="0">
                                          <p:val>
                                            <p:strVal val="#ppt_w"/>
                                          </p:val>
                                        </p:tav>
                                        <p:tav tm="100000">
                                          <p:val>
                                            <p:strVal val="#ppt_w"/>
                                          </p:val>
                                        </p:tav>
                                      </p:tavLst>
                                    </p:anim>
                                    <p:anim calcmode="lin" valueType="num">
                                      <p:cBhvr>
                                        <p:cTn id="129" dur="500" fill="hold"/>
                                        <p:tgtEl>
                                          <p:spTgt spid="2394148"/>
                                        </p:tgtEl>
                                        <p:attrNameLst>
                                          <p:attrName>ppt_h</p:attrName>
                                        </p:attrNameLst>
                                      </p:cBhvr>
                                      <p:tavLst>
                                        <p:tav tm="0">
                                          <p:val>
                                            <p:fltVal val="0"/>
                                          </p:val>
                                        </p:tav>
                                        <p:tav tm="100000">
                                          <p:val>
                                            <p:strVal val="#ppt_h"/>
                                          </p:val>
                                        </p:tav>
                                      </p:tavLst>
                                    </p:anim>
                                  </p:childTnLst>
                                </p:cTn>
                              </p:par>
                            </p:childTnLst>
                          </p:cTn>
                        </p:par>
                        <p:par>
                          <p:cTn id="130" fill="hold" nodeType="afterGroup">
                            <p:stCondLst>
                              <p:cond delay="2000"/>
                            </p:stCondLst>
                            <p:childTnLst>
                              <p:par>
                                <p:cTn id="131" presetID="17" presetClass="entr" presetSubtype="4" fill="hold" nodeType="afterEffect">
                                  <p:stCondLst>
                                    <p:cond delay="0"/>
                                  </p:stCondLst>
                                  <p:childTnLst>
                                    <p:set>
                                      <p:cBhvr>
                                        <p:cTn id="132" dur="1" fill="hold">
                                          <p:stCondLst>
                                            <p:cond delay="0"/>
                                          </p:stCondLst>
                                        </p:cTn>
                                        <p:tgtEl>
                                          <p:spTgt spid="2394145"/>
                                        </p:tgtEl>
                                        <p:attrNameLst>
                                          <p:attrName>style.visibility</p:attrName>
                                        </p:attrNameLst>
                                      </p:cBhvr>
                                      <p:to>
                                        <p:strVal val="visible"/>
                                      </p:to>
                                    </p:set>
                                    <p:anim calcmode="lin" valueType="num">
                                      <p:cBhvr>
                                        <p:cTn id="133" dur="500" fill="hold"/>
                                        <p:tgtEl>
                                          <p:spTgt spid="2394145"/>
                                        </p:tgtEl>
                                        <p:attrNameLst>
                                          <p:attrName>ppt_x</p:attrName>
                                        </p:attrNameLst>
                                      </p:cBhvr>
                                      <p:tavLst>
                                        <p:tav tm="0">
                                          <p:val>
                                            <p:strVal val="#ppt_x"/>
                                          </p:val>
                                        </p:tav>
                                        <p:tav tm="100000">
                                          <p:val>
                                            <p:strVal val="#ppt_x"/>
                                          </p:val>
                                        </p:tav>
                                      </p:tavLst>
                                    </p:anim>
                                    <p:anim calcmode="lin" valueType="num">
                                      <p:cBhvr>
                                        <p:cTn id="134" dur="500" fill="hold"/>
                                        <p:tgtEl>
                                          <p:spTgt spid="2394145"/>
                                        </p:tgtEl>
                                        <p:attrNameLst>
                                          <p:attrName>ppt_y</p:attrName>
                                        </p:attrNameLst>
                                      </p:cBhvr>
                                      <p:tavLst>
                                        <p:tav tm="0">
                                          <p:val>
                                            <p:strVal val="#ppt_y+#ppt_h/2"/>
                                          </p:val>
                                        </p:tav>
                                        <p:tav tm="100000">
                                          <p:val>
                                            <p:strVal val="#ppt_y"/>
                                          </p:val>
                                        </p:tav>
                                      </p:tavLst>
                                    </p:anim>
                                    <p:anim calcmode="lin" valueType="num">
                                      <p:cBhvr>
                                        <p:cTn id="135" dur="500" fill="hold"/>
                                        <p:tgtEl>
                                          <p:spTgt spid="2394145"/>
                                        </p:tgtEl>
                                        <p:attrNameLst>
                                          <p:attrName>ppt_w</p:attrName>
                                        </p:attrNameLst>
                                      </p:cBhvr>
                                      <p:tavLst>
                                        <p:tav tm="0">
                                          <p:val>
                                            <p:strVal val="#ppt_w"/>
                                          </p:val>
                                        </p:tav>
                                        <p:tav tm="100000">
                                          <p:val>
                                            <p:strVal val="#ppt_w"/>
                                          </p:val>
                                        </p:tav>
                                      </p:tavLst>
                                    </p:anim>
                                    <p:anim calcmode="lin" valueType="num">
                                      <p:cBhvr>
                                        <p:cTn id="136" dur="500" fill="hold"/>
                                        <p:tgtEl>
                                          <p:spTgt spid="2394145"/>
                                        </p:tgtEl>
                                        <p:attrNameLst>
                                          <p:attrName>ppt_h</p:attrName>
                                        </p:attrNameLst>
                                      </p:cBhvr>
                                      <p:tavLst>
                                        <p:tav tm="0">
                                          <p:val>
                                            <p:fltVal val="0"/>
                                          </p:val>
                                        </p:tav>
                                        <p:tav tm="100000">
                                          <p:val>
                                            <p:strVal val="#ppt_h"/>
                                          </p:val>
                                        </p:tav>
                                      </p:tavLst>
                                    </p:anim>
                                  </p:childTnLst>
                                </p:cTn>
                              </p:par>
                            </p:childTnLst>
                          </p:cTn>
                        </p:par>
                        <p:par>
                          <p:cTn id="137" fill="hold" nodeType="afterGroup">
                            <p:stCondLst>
                              <p:cond delay="2500"/>
                            </p:stCondLst>
                            <p:childTnLst>
                              <p:par>
                                <p:cTn id="138" presetID="17" presetClass="entr" presetSubtype="1" fill="hold" nodeType="afterEffect">
                                  <p:stCondLst>
                                    <p:cond delay="0"/>
                                  </p:stCondLst>
                                  <p:childTnLst>
                                    <p:set>
                                      <p:cBhvr>
                                        <p:cTn id="139" dur="1" fill="hold">
                                          <p:stCondLst>
                                            <p:cond delay="0"/>
                                          </p:stCondLst>
                                        </p:cTn>
                                        <p:tgtEl>
                                          <p:spTgt spid="2394151"/>
                                        </p:tgtEl>
                                        <p:attrNameLst>
                                          <p:attrName>style.visibility</p:attrName>
                                        </p:attrNameLst>
                                      </p:cBhvr>
                                      <p:to>
                                        <p:strVal val="visible"/>
                                      </p:to>
                                    </p:set>
                                    <p:anim calcmode="lin" valueType="num">
                                      <p:cBhvr>
                                        <p:cTn id="140" dur="500" fill="hold"/>
                                        <p:tgtEl>
                                          <p:spTgt spid="2394151"/>
                                        </p:tgtEl>
                                        <p:attrNameLst>
                                          <p:attrName>ppt_x</p:attrName>
                                        </p:attrNameLst>
                                      </p:cBhvr>
                                      <p:tavLst>
                                        <p:tav tm="0">
                                          <p:val>
                                            <p:strVal val="#ppt_x"/>
                                          </p:val>
                                        </p:tav>
                                        <p:tav tm="100000">
                                          <p:val>
                                            <p:strVal val="#ppt_x"/>
                                          </p:val>
                                        </p:tav>
                                      </p:tavLst>
                                    </p:anim>
                                    <p:anim calcmode="lin" valueType="num">
                                      <p:cBhvr>
                                        <p:cTn id="141" dur="500" fill="hold"/>
                                        <p:tgtEl>
                                          <p:spTgt spid="2394151"/>
                                        </p:tgtEl>
                                        <p:attrNameLst>
                                          <p:attrName>ppt_y</p:attrName>
                                        </p:attrNameLst>
                                      </p:cBhvr>
                                      <p:tavLst>
                                        <p:tav tm="0">
                                          <p:val>
                                            <p:strVal val="#ppt_y-#ppt_h/2"/>
                                          </p:val>
                                        </p:tav>
                                        <p:tav tm="100000">
                                          <p:val>
                                            <p:strVal val="#ppt_y"/>
                                          </p:val>
                                        </p:tav>
                                      </p:tavLst>
                                    </p:anim>
                                    <p:anim calcmode="lin" valueType="num">
                                      <p:cBhvr>
                                        <p:cTn id="142" dur="500" fill="hold"/>
                                        <p:tgtEl>
                                          <p:spTgt spid="2394151"/>
                                        </p:tgtEl>
                                        <p:attrNameLst>
                                          <p:attrName>ppt_w</p:attrName>
                                        </p:attrNameLst>
                                      </p:cBhvr>
                                      <p:tavLst>
                                        <p:tav tm="0">
                                          <p:val>
                                            <p:strVal val="#ppt_w"/>
                                          </p:val>
                                        </p:tav>
                                        <p:tav tm="100000">
                                          <p:val>
                                            <p:strVal val="#ppt_w"/>
                                          </p:val>
                                        </p:tav>
                                      </p:tavLst>
                                    </p:anim>
                                    <p:anim calcmode="lin" valueType="num">
                                      <p:cBhvr>
                                        <p:cTn id="143" dur="500" fill="hold"/>
                                        <p:tgtEl>
                                          <p:spTgt spid="2394151"/>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000"/>
                            </p:stCondLst>
                            <p:childTnLst>
                              <p:par>
                                <p:cTn id="145" presetID="17" presetClass="entr" presetSubtype="4" fill="hold" nodeType="afterEffect">
                                  <p:stCondLst>
                                    <p:cond delay="0"/>
                                  </p:stCondLst>
                                  <p:childTnLst>
                                    <p:set>
                                      <p:cBhvr>
                                        <p:cTn id="146" dur="1" fill="hold">
                                          <p:stCondLst>
                                            <p:cond delay="0"/>
                                          </p:stCondLst>
                                        </p:cTn>
                                        <p:tgtEl>
                                          <p:spTgt spid="2394147"/>
                                        </p:tgtEl>
                                        <p:attrNameLst>
                                          <p:attrName>style.visibility</p:attrName>
                                        </p:attrNameLst>
                                      </p:cBhvr>
                                      <p:to>
                                        <p:strVal val="visible"/>
                                      </p:to>
                                    </p:set>
                                    <p:anim calcmode="lin" valueType="num">
                                      <p:cBhvr>
                                        <p:cTn id="147" dur="500" fill="hold"/>
                                        <p:tgtEl>
                                          <p:spTgt spid="2394147"/>
                                        </p:tgtEl>
                                        <p:attrNameLst>
                                          <p:attrName>ppt_x</p:attrName>
                                        </p:attrNameLst>
                                      </p:cBhvr>
                                      <p:tavLst>
                                        <p:tav tm="0">
                                          <p:val>
                                            <p:strVal val="#ppt_x"/>
                                          </p:val>
                                        </p:tav>
                                        <p:tav tm="100000">
                                          <p:val>
                                            <p:strVal val="#ppt_x"/>
                                          </p:val>
                                        </p:tav>
                                      </p:tavLst>
                                    </p:anim>
                                    <p:anim calcmode="lin" valueType="num">
                                      <p:cBhvr>
                                        <p:cTn id="148" dur="500" fill="hold"/>
                                        <p:tgtEl>
                                          <p:spTgt spid="2394147"/>
                                        </p:tgtEl>
                                        <p:attrNameLst>
                                          <p:attrName>ppt_y</p:attrName>
                                        </p:attrNameLst>
                                      </p:cBhvr>
                                      <p:tavLst>
                                        <p:tav tm="0">
                                          <p:val>
                                            <p:strVal val="#ppt_y+#ppt_h/2"/>
                                          </p:val>
                                        </p:tav>
                                        <p:tav tm="100000">
                                          <p:val>
                                            <p:strVal val="#ppt_y"/>
                                          </p:val>
                                        </p:tav>
                                      </p:tavLst>
                                    </p:anim>
                                    <p:anim calcmode="lin" valueType="num">
                                      <p:cBhvr>
                                        <p:cTn id="149" dur="500" fill="hold"/>
                                        <p:tgtEl>
                                          <p:spTgt spid="2394147"/>
                                        </p:tgtEl>
                                        <p:attrNameLst>
                                          <p:attrName>ppt_w</p:attrName>
                                        </p:attrNameLst>
                                      </p:cBhvr>
                                      <p:tavLst>
                                        <p:tav tm="0">
                                          <p:val>
                                            <p:strVal val="#ppt_w"/>
                                          </p:val>
                                        </p:tav>
                                        <p:tav tm="100000">
                                          <p:val>
                                            <p:strVal val="#ppt_w"/>
                                          </p:val>
                                        </p:tav>
                                      </p:tavLst>
                                    </p:anim>
                                    <p:anim calcmode="lin" valueType="num">
                                      <p:cBhvr>
                                        <p:cTn id="150" dur="500" fill="hold"/>
                                        <p:tgtEl>
                                          <p:spTgt spid="2394147"/>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3500"/>
                            </p:stCondLst>
                            <p:childTnLst>
                              <p:par>
                                <p:cTn id="152" presetID="17" presetClass="entr" presetSubtype="1" fill="hold" nodeType="afterEffect">
                                  <p:stCondLst>
                                    <p:cond delay="0"/>
                                  </p:stCondLst>
                                  <p:childTnLst>
                                    <p:set>
                                      <p:cBhvr>
                                        <p:cTn id="153" dur="1" fill="hold">
                                          <p:stCondLst>
                                            <p:cond delay="0"/>
                                          </p:stCondLst>
                                        </p:cTn>
                                        <p:tgtEl>
                                          <p:spTgt spid="2394150"/>
                                        </p:tgtEl>
                                        <p:attrNameLst>
                                          <p:attrName>style.visibility</p:attrName>
                                        </p:attrNameLst>
                                      </p:cBhvr>
                                      <p:to>
                                        <p:strVal val="visible"/>
                                      </p:to>
                                    </p:set>
                                    <p:anim calcmode="lin" valueType="num">
                                      <p:cBhvr>
                                        <p:cTn id="154" dur="500" fill="hold"/>
                                        <p:tgtEl>
                                          <p:spTgt spid="2394150"/>
                                        </p:tgtEl>
                                        <p:attrNameLst>
                                          <p:attrName>ppt_x</p:attrName>
                                        </p:attrNameLst>
                                      </p:cBhvr>
                                      <p:tavLst>
                                        <p:tav tm="0">
                                          <p:val>
                                            <p:strVal val="#ppt_x"/>
                                          </p:val>
                                        </p:tav>
                                        <p:tav tm="100000">
                                          <p:val>
                                            <p:strVal val="#ppt_x"/>
                                          </p:val>
                                        </p:tav>
                                      </p:tavLst>
                                    </p:anim>
                                    <p:anim calcmode="lin" valueType="num">
                                      <p:cBhvr>
                                        <p:cTn id="155" dur="500" fill="hold"/>
                                        <p:tgtEl>
                                          <p:spTgt spid="2394150"/>
                                        </p:tgtEl>
                                        <p:attrNameLst>
                                          <p:attrName>ppt_y</p:attrName>
                                        </p:attrNameLst>
                                      </p:cBhvr>
                                      <p:tavLst>
                                        <p:tav tm="0">
                                          <p:val>
                                            <p:strVal val="#ppt_y-#ppt_h/2"/>
                                          </p:val>
                                        </p:tav>
                                        <p:tav tm="100000">
                                          <p:val>
                                            <p:strVal val="#ppt_y"/>
                                          </p:val>
                                        </p:tav>
                                      </p:tavLst>
                                    </p:anim>
                                    <p:anim calcmode="lin" valueType="num">
                                      <p:cBhvr>
                                        <p:cTn id="156" dur="500" fill="hold"/>
                                        <p:tgtEl>
                                          <p:spTgt spid="2394150"/>
                                        </p:tgtEl>
                                        <p:attrNameLst>
                                          <p:attrName>ppt_w</p:attrName>
                                        </p:attrNameLst>
                                      </p:cBhvr>
                                      <p:tavLst>
                                        <p:tav tm="0">
                                          <p:val>
                                            <p:strVal val="#ppt_w"/>
                                          </p:val>
                                        </p:tav>
                                        <p:tav tm="100000">
                                          <p:val>
                                            <p:strVal val="#ppt_w"/>
                                          </p:val>
                                        </p:tav>
                                      </p:tavLst>
                                    </p:anim>
                                    <p:anim calcmode="lin" valueType="num">
                                      <p:cBhvr>
                                        <p:cTn id="157" dur="500" fill="hold"/>
                                        <p:tgtEl>
                                          <p:spTgt spid="2394150"/>
                                        </p:tgtEl>
                                        <p:attrNameLst>
                                          <p:attrName>ppt_h</p:attrName>
                                        </p:attrNameLst>
                                      </p:cBhvr>
                                      <p:tavLst>
                                        <p:tav tm="0">
                                          <p:val>
                                            <p:fltVal val="0"/>
                                          </p:val>
                                        </p:tav>
                                        <p:tav tm="100000">
                                          <p:val>
                                            <p:strVal val="#ppt_h"/>
                                          </p:val>
                                        </p:tav>
                                      </p:tavLst>
                                    </p:anim>
                                  </p:childTnLst>
                                </p:cTn>
                              </p:par>
                            </p:childTnLst>
                          </p:cTn>
                        </p:par>
                        <p:par>
                          <p:cTn id="158" fill="hold" nodeType="afterGroup">
                            <p:stCondLst>
                              <p:cond delay="4000"/>
                            </p:stCondLst>
                            <p:childTnLst>
                              <p:par>
                                <p:cTn id="159" presetID="17" presetClass="entr" presetSubtype="4" fill="hold" nodeType="afterEffect">
                                  <p:stCondLst>
                                    <p:cond delay="0"/>
                                  </p:stCondLst>
                                  <p:childTnLst>
                                    <p:set>
                                      <p:cBhvr>
                                        <p:cTn id="160" dur="1" fill="hold">
                                          <p:stCondLst>
                                            <p:cond delay="0"/>
                                          </p:stCondLst>
                                        </p:cTn>
                                        <p:tgtEl>
                                          <p:spTgt spid="2394146"/>
                                        </p:tgtEl>
                                        <p:attrNameLst>
                                          <p:attrName>style.visibility</p:attrName>
                                        </p:attrNameLst>
                                      </p:cBhvr>
                                      <p:to>
                                        <p:strVal val="visible"/>
                                      </p:to>
                                    </p:set>
                                    <p:anim calcmode="lin" valueType="num">
                                      <p:cBhvr>
                                        <p:cTn id="161" dur="500" fill="hold"/>
                                        <p:tgtEl>
                                          <p:spTgt spid="2394146"/>
                                        </p:tgtEl>
                                        <p:attrNameLst>
                                          <p:attrName>ppt_x</p:attrName>
                                        </p:attrNameLst>
                                      </p:cBhvr>
                                      <p:tavLst>
                                        <p:tav tm="0">
                                          <p:val>
                                            <p:strVal val="#ppt_x"/>
                                          </p:val>
                                        </p:tav>
                                        <p:tav tm="100000">
                                          <p:val>
                                            <p:strVal val="#ppt_x"/>
                                          </p:val>
                                        </p:tav>
                                      </p:tavLst>
                                    </p:anim>
                                    <p:anim calcmode="lin" valueType="num">
                                      <p:cBhvr>
                                        <p:cTn id="162" dur="500" fill="hold"/>
                                        <p:tgtEl>
                                          <p:spTgt spid="2394146"/>
                                        </p:tgtEl>
                                        <p:attrNameLst>
                                          <p:attrName>ppt_y</p:attrName>
                                        </p:attrNameLst>
                                      </p:cBhvr>
                                      <p:tavLst>
                                        <p:tav tm="0">
                                          <p:val>
                                            <p:strVal val="#ppt_y+#ppt_h/2"/>
                                          </p:val>
                                        </p:tav>
                                        <p:tav tm="100000">
                                          <p:val>
                                            <p:strVal val="#ppt_y"/>
                                          </p:val>
                                        </p:tav>
                                      </p:tavLst>
                                    </p:anim>
                                    <p:anim calcmode="lin" valueType="num">
                                      <p:cBhvr>
                                        <p:cTn id="163" dur="500" fill="hold"/>
                                        <p:tgtEl>
                                          <p:spTgt spid="2394146"/>
                                        </p:tgtEl>
                                        <p:attrNameLst>
                                          <p:attrName>ppt_w</p:attrName>
                                        </p:attrNameLst>
                                      </p:cBhvr>
                                      <p:tavLst>
                                        <p:tav tm="0">
                                          <p:val>
                                            <p:strVal val="#ppt_w"/>
                                          </p:val>
                                        </p:tav>
                                        <p:tav tm="100000">
                                          <p:val>
                                            <p:strVal val="#ppt_w"/>
                                          </p:val>
                                        </p:tav>
                                      </p:tavLst>
                                    </p:anim>
                                    <p:anim calcmode="lin" valueType="num">
                                      <p:cBhvr>
                                        <p:cTn id="164" dur="500" fill="hold"/>
                                        <p:tgtEl>
                                          <p:spTgt spid="2394146"/>
                                        </p:tgtEl>
                                        <p:attrNameLst>
                                          <p:attrName>ppt_h</p:attrName>
                                        </p:attrNameLst>
                                      </p:cBhvr>
                                      <p:tavLst>
                                        <p:tav tm="0">
                                          <p:val>
                                            <p:fltVal val="0"/>
                                          </p:val>
                                        </p:tav>
                                        <p:tav tm="100000">
                                          <p:val>
                                            <p:strVal val="#ppt_h"/>
                                          </p:val>
                                        </p:tav>
                                      </p:tavLst>
                                    </p:anim>
                                  </p:childTnLst>
                                </p:cTn>
                              </p:par>
                            </p:childTnLst>
                          </p:cTn>
                        </p:par>
                        <p:par>
                          <p:cTn id="165" fill="hold" nodeType="afterGroup">
                            <p:stCondLst>
                              <p:cond delay="4500"/>
                            </p:stCondLst>
                            <p:childTnLst>
                              <p:par>
                                <p:cTn id="166" presetID="17" presetClass="entr" presetSubtype="1" fill="hold" nodeType="afterEffect">
                                  <p:stCondLst>
                                    <p:cond delay="0"/>
                                  </p:stCondLst>
                                  <p:childTnLst>
                                    <p:set>
                                      <p:cBhvr>
                                        <p:cTn id="167" dur="1" fill="hold">
                                          <p:stCondLst>
                                            <p:cond delay="0"/>
                                          </p:stCondLst>
                                        </p:cTn>
                                        <p:tgtEl>
                                          <p:spTgt spid="2394149"/>
                                        </p:tgtEl>
                                        <p:attrNameLst>
                                          <p:attrName>style.visibility</p:attrName>
                                        </p:attrNameLst>
                                      </p:cBhvr>
                                      <p:to>
                                        <p:strVal val="visible"/>
                                      </p:to>
                                    </p:set>
                                    <p:anim calcmode="lin" valueType="num">
                                      <p:cBhvr>
                                        <p:cTn id="168" dur="500" fill="hold"/>
                                        <p:tgtEl>
                                          <p:spTgt spid="2394149"/>
                                        </p:tgtEl>
                                        <p:attrNameLst>
                                          <p:attrName>ppt_x</p:attrName>
                                        </p:attrNameLst>
                                      </p:cBhvr>
                                      <p:tavLst>
                                        <p:tav tm="0">
                                          <p:val>
                                            <p:strVal val="#ppt_x"/>
                                          </p:val>
                                        </p:tav>
                                        <p:tav tm="100000">
                                          <p:val>
                                            <p:strVal val="#ppt_x"/>
                                          </p:val>
                                        </p:tav>
                                      </p:tavLst>
                                    </p:anim>
                                    <p:anim calcmode="lin" valueType="num">
                                      <p:cBhvr>
                                        <p:cTn id="169" dur="500" fill="hold"/>
                                        <p:tgtEl>
                                          <p:spTgt spid="2394149"/>
                                        </p:tgtEl>
                                        <p:attrNameLst>
                                          <p:attrName>ppt_y</p:attrName>
                                        </p:attrNameLst>
                                      </p:cBhvr>
                                      <p:tavLst>
                                        <p:tav tm="0">
                                          <p:val>
                                            <p:strVal val="#ppt_y-#ppt_h/2"/>
                                          </p:val>
                                        </p:tav>
                                        <p:tav tm="100000">
                                          <p:val>
                                            <p:strVal val="#ppt_y"/>
                                          </p:val>
                                        </p:tav>
                                      </p:tavLst>
                                    </p:anim>
                                    <p:anim calcmode="lin" valueType="num">
                                      <p:cBhvr>
                                        <p:cTn id="170" dur="500" fill="hold"/>
                                        <p:tgtEl>
                                          <p:spTgt spid="2394149"/>
                                        </p:tgtEl>
                                        <p:attrNameLst>
                                          <p:attrName>ppt_w</p:attrName>
                                        </p:attrNameLst>
                                      </p:cBhvr>
                                      <p:tavLst>
                                        <p:tav tm="0">
                                          <p:val>
                                            <p:strVal val="#ppt_w"/>
                                          </p:val>
                                        </p:tav>
                                        <p:tav tm="100000">
                                          <p:val>
                                            <p:strVal val="#ppt_w"/>
                                          </p:val>
                                        </p:tav>
                                      </p:tavLst>
                                    </p:anim>
                                    <p:anim calcmode="lin" valueType="num">
                                      <p:cBhvr>
                                        <p:cTn id="171" dur="500" fill="hold"/>
                                        <p:tgtEl>
                                          <p:spTgt spid="2394149"/>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5000"/>
                            </p:stCondLst>
                            <p:childTnLst>
                              <p:par>
                                <p:cTn id="173" presetID="1" presetClass="entr" presetSubtype="0" fill="hold" nodeType="afterEffect">
                                  <p:stCondLst>
                                    <p:cond delay="0"/>
                                  </p:stCondLst>
                                  <p:childTnLst>
                                    <p:set>
                                      <p:cBhvr>
                                        <p:cTn id="174" dur="1" fill="hold">
                                          <p:stCondLst>
                                            <p:cond delay="499"/>
                                          </p:stCondLst>
                                        </p:cTn>
                                        <p:tgtEl>
                                          <p:spTgt spid="2394157"/>
                                        </p:tgtEl>
                                        <p:attrNameLst>
                                          <p:attrName>style.visibility</p:attrName>
                                        </p:attrNameLst>
                                      </p:cBhvr>
                                      <p:to>
                                        <p:strVal val="visible"/>
                                      </p:to>
                                    </p:set>
                                  </p:childTnLst>
                                </p:cTn>
                              </p:par>
                            </p:childTnLst>
                          </p:cTn>
                        </p:par>
                        <p:par>
                          <p:cTn id="175" fill="hold" nodeType="afterGroup">
                            <p:stCondLst>
                              <p:cond delay="5500"/>
                            </p:stCondLst>
                            <p:childTnLst>
                              <p:par>
                                <p:cTn id="176" presetID="2" presetClass="entr" presetSubtype="8" fill="hold" grpId="0" nodeType="afterEffect">
                                  <p:stCondLst>
                                    <p:cond delay="0"/>
                                  </p:stCondLst>
                                  <p:childTnLst>
                                    <p:set>
                                      <p:cBhvr>
                                        <p:cTn id="177" dur="1" fill="hold">
                                          <p:stCondLst>
                                            <p:cond delay="0"/>
                                          </p:stCondLst>
                                        </p:cTn>
                                        <p:tgtEl>
                                          <p:spTgt spid="2394163"/>
                                        </p:tgtEl>
                                        <p:attrNameLst>
                                          <p:attrName>style.visibility</p:attrName>
                                        </p:attrNameLst>
                                      </p:cBhvr>
                                      <p:to>
                                        <p:strVal val="visible"/>
                                      </p:to>
                                    </p:set>
                                    <p:anim calcmode="lin" valueType="num">
                                      <p:cBhvr additive="base">
                                        <p:cTn id="178" dur="500" fill="hold"/>
                                        <p:tgtEl>
                                          <p:spTgt spid="2394163"/>
                                        </p:tgtEl>
                                        <p:attrNameLst>
                                          <p:attrName>ppt_x</p:attrName>
                                        </p:attrNameLst>
                                      </p:cBhvr>
                                      <p:tavLst>
                                        <p:tav tm="0">
                                          <p:val>
                                            <p:strVal val="0-#ppt_w/2"/>
                                          </p:val>
                                        </p:tav>
                                        <p:tav tm="100000">
                                          <p:val>
                                            <p:strVal val="#ppt_x"/>
                                          </p:val>
                                        </p:tav>
                                      </p:tavLst>
                                    </p:anim>
                                    <p:anim calcmode="lin" valueType="num">
                                      <p:cBhvr additive="base">
                                        <p:cTn id="179" dur="500" fill="hold"/>
                                        <p:tgtEl>
                                          <p:spTgt spid="2394163"/>
                                        </p:tgtEl>
                                        <p:attrNameLst>
                                          <p:attrName>ppt_y</p:attrName>
                                        </p:attrNameLst>
                                      </p:cBhvr>
                                      <p:tavLst>
                                        <p:tav tm="0">
                                          <p:val>
                                            <p:strVal val="#ppt_y"/>
                                          </p:val>
                                        </p:tav>
                                        <p:tav tm="100000">
                                          <p:val>
                                            <p:strVal val="#ppt_y"/>
                                          </p:val>
                                        </p:tav>
                                      </p:tavLst>
                                    </p:anim>
                                  </p:childTnLst>
                                </p:cTn>
                              </p:par>
                            </p:childTnLst>
                          </p:cTn>
                        </p:par>
                        <p:par>
                          <p:cTn id="180" fill="hold" nodeType="afterGroup">
                            <p:stCondLst>
                              <p:cond delay="6000"/>
                            </p:stCondLst>
                            <p:childTnLst>
                              <p:par>
                                <p:cTn id="181" presetID="17" presetClass="entr" presetSubtype="10" fill="hold" nodeType="afterEffect">
                                  <p:stCondLst>
                                    <p:cond delay="0"/>
                                  </p:stCondLst>
                                  <p:childTnLst>
                                    <p:set>
                                      <p:cBhvr>
                                        <p:cTn id="182" dur="1" fill="hold">
                                          <p:stCondLst>
                                            <p:cond delay="0"/>
                                          </p:stCondLst>
                                        </p:cTn>
                                        <p:tgtEl>
                                          <p:spTgt spid="2394167"/>
                                        </p:tgtEl>
                                        <p:attrNameLst>
                                          <p:attrName>style.visibility</p:attrName>
                                        </p:attrNameLst>
                                      </p:cBhvr>
                                      <p:to>
                                        <p:strVal val="visible"/>
                                      </p:to>
                                    </p:set>
                                    <p:anim calcmode="lin" valueType="num">
                                      <p:cBhvr>
                                        <p:cTn id="183" dur="500" fill="hold"/>
                                        <p:tgtEl>
                                          <p:spTgt spid="2394167"/>
                                        </p:tgtEl>
                                        <p:attrNameLst>
                                          <p:attrName>ppt_w</p:attrName>
                                        </p:attrNameLst>
                                      </p:cBhvr>
                                      <p:tavLst>
                                        <p:tav tm="0">
                                          <p:val>
                                            <p:fltVal val="0"/>
                                          </p:val>
                                        </p:tav>
                                        <p:tav tm="100000">
                                          <p:val>
                                            <p:strVal val="#ppt_w"/>
                                          </p:val>
                                        </p:tav>
                                      </p:tavLst>
                                    </p:anim>
                                    <p:anim calcmode="lin" valueType="num">
                                      <p:cBhvr>
                                        <p:cTn id="184" dur="500" fill="hold"/>
                                        <p:tgtEl>
                                          <p:spTgt spid="2394167"/>
                                        </p:tgtEl>
                                        <p:attrNameLst>
                                          <p:attrName>ppt_h</p:attrName>
                                        </p:attrNameLst>
                                      </p:cBhvr>
                                      <p:tavLst>
                                        <p:tav tm="0">
                                          <p:val>
                                            <p:strVal val="#ppt_h"/>
                                          </p:val>
                                        </p:tav>
                                        <p:tav tm="100000">
                                          <p:val>
                                            <p:strVal val="#ppt_h"/>
                                          </p:val>
                                        </p:tav>
                                      </p:tavLst>
                                    </p:anim>
                                  </p:childTnLst>
                                </p:cTn>
                              </p:par>
                              <p:par>
                                <p:cTn id="185" presetID="17" presetClass="entr" presetSubtype="10" fill="hold" nodeType="withEffect">
                                  <p:stCondLst>
                                    <p:cond delay="0"/>
                                  </p:stCondLst>
                                  <p:childTnLst>
                                    <p:set>
                                      <p:cBhvr>
                                        <p:cTn id="186" dur="1" fill="hold">
                                          <p:stCondLst>
                                            <p:cond delay="0"/>
                                          </p:stCondLst>
                                        </p:cTn>
                                        <p:tgtEl>
                                          <p:spTgt spid="2394168"/>
                                        </p:tgtEl>
                                        <p:attrNameLst>
                                          <p:attrName>style.visibility</p:attrName>
                                        </p:attrNameLst>
                                      </p:cBhvr>
                                      <p:to>
                                        <p:strVal val="visible"/>
                                      </p:to>
                                    </p:set>
                                    <p:anim calcmode="lin" valueType="num">
                                      <p:cBhvr>
                                        <p:cTn id="187" dur="500" fill="hold"/>
                                        <p:tgtEl>
                                          <p:spTgt spid="2394168"/>
                                        </p:tgtEl>
                                        <p:attrNameLst>
                                          <p:attrName>ppt_w</p:attrName>
                                        </p:attrNameLst>
                                      </p:cBhvr>
                                      <p:tavLst>
                                        <p:tav tm="0">
                                          <p:val>
                                            <p:fltVal val="0"/>
                                          </p:val>
                                        </p:tav>
                                        <p:tav tm="100000">
                                          <p:val>
                                            <p:strVal val="#ppt_w"/>
                                          </p:val>
                                        </p:tav>
                                      </p:tavLst>
                                    </p:anim>
                                    <p:anim calcmode="lin" valueType="num">
                                      <p:cBhvr>
                                        <p:cTn id="188" dur="500" fill="hold"/>
                                        <p:tgtEl>
                                          <p:spTgt spid="2394168"/>
                                        </p:tgtEl>
                                        <p:attrNameLst>
                                          <p:attrName>ppt_h</p:attrName>
                                        </p:attrNameLst>
                                      </p:cBhvr>
                                      <p:tavLst>
                                        <p:tav tm="0">
                                          <p:val>
                                            <p:strVal val="#ppt_h"/>
                                          </p:val>
                                        </p:tav>
                                        <p:tav tm="100000">
                                          <p:val>
                                            <p:strVal val="#ppt_h"/>
                                          </p:val>
                                        </p:tav>
                                      </p:tavLst>
                                    </p:anim>
                                  </p:childTnLst>
                                </p:cTn>
                              </p:par>
                              <p:par>
                                <p:cTn id="189" presetID="17" presetClass="entr" presetSubtype="10" fill="hold" nodeType="withEffect">
                                  <p:stCondLst>
                                    <p:cond delay="0"/>
                                  </p:stCondLst>
                                  <p:childTnLst>
                                    <p:set>
                                      <p:cBhvr>
                                        <p:cTn id="190" dur="1" fill="hold">
                                          <p:stCondLst>
                                            <p:cond delay="0"/>
                                          </p:stCondLst>
                                        </p:cTn>
                                        <p:tgtEl>
                                          <p:spTgt spid="2394169"/>
                                        </p:tgtEl>
                                        <p:attrNameLst>
                                          <p:attrName>style.visibility</p:attrName>
                                        </p:attrNameLst>
                                      </p:cBhvr>
                                      <p:to>
                                        <p:strVal val="visible"/>
                                      </p:to>
                                    </p:set>
                                    <p:anim calcmode="lin" valueType="num">
                                      <p:cBhvr>
                                        <p:cTn id="191" dur="500" fill="hold"/>
                                        <p:tgtEl>
                                          <p:spTgt spid="2394169"/>
                                        </p:tgtEl>
                                        <p:attrNameLst>
                                          <p:attrName>ppt_w</p:attrName>
                                        </p:attrNameLst>
                                      </p:cBhvr>
                                      <p:tavLst>
                                        <p:tav tm="0">
                                          <p:val>
                                            <p:fltVal val="0"/>
                                          </p:val>
                                        </p:tav>
                                        <p:tav tm="100000">
                                          <p:val>
                                            <p:strVal val="#ppt_w"/>
                                          </p:val>
                                        </p:tav>
                                      </p:tavLst>
                                    </p:anim>
                                    <p:anim calcmode="lin" valueType="num">
                                      <p:cBhvr>
                                        <p:cTn id="192" dur="500" fill="hold"/>
                                        <p:tgtEl>
                                          <p:spTgt spid="2394169"/>
                                        </p:tgtEl>
                                        <p:attrNameLst>
                                          <p:attrName>ppt_h</p:attrName>
                                        </p:attrNameLst>
                                      </p:cBhvr>
                                      <p:tavLst>
                                        <p:tav tm="0">
                                          <p:val>
                                            <p:strVal val="#ppt_h"/>
                                          </p:val>
                                        </p:tav>
                                        <p:tav tm="100000">
                                          <p:val>
                                            <p:strVal val="#ppt_h"/>
                                          </p:val>
                                        </p:tav>
                                      </p:tavLst>
                                    </p:anim>
                                  </p:childTnLst>
                                </p:cTn>
                              </p:par>
                            </p:childTnLst>
                          </p:cTn>
                        </p:par>
                        <p:par>
                          <p:cTn id="193" fill="hold" nodeType="afterGroup">
                            <p:stCondLst>
                              <p:cond delay="6500"/>
                            </p:stCondLst>
                            <p:childTnLst>
                              <p:par>
                                <p:cTn id="194" presetID="16" presetClass="entr" presetSubtype="26" fill="hold" grpId="0" nodeType="afterEffect">
                                  <p:stCondLst>
                                    <p:cond delay="0"/>
                                  </p:stCondLst>
                                  <p:childTnLst>
                                    <p:set>
                                      <p:cBhvr>
                                        <p:cTn id="195" dur="1" fill="hold">
                                          <p:stCondLst>
                                            <p:cond delay="0"/>
                                          </p:stCondLst>
                                        </p:cTn>
                                        <p:tgtEl>
                                          <p:spTgt spid="2394166"/>
                                        </p:tgtEl>
                                        <p:attrNameLst>
                                          <p:attrName>style.visibility</p:attrName>
                                        </p:attrNameLst>
                                      </p:cBhvr>
                                      <p:to>
                                        <p:strVal val="visible"/>
                                      </p:to>
                                    </p:set>
                                    <p:animEffect transition="in" filter="barn(inHorizontal)">
                                      <p:cBhvr>
                                        <p:cTn id="196" dur="500"/>
                                        <p:tgtEl>
                                          <p:spTgt spid="2394166"/>
                                        </p:tgtEl>
                                      </p:cBhvr>
                                    </p:animEffect>
                                  </p:childTnLst>
                                </p:cTn>
                              </p:par>
                            </p:childTnLst>
                          </p:cTn>
                        </p:par>
                        <p:par>
                          <p:cTn id="197" fill="hold" nodeType="afterGroup">
                            <p:stCondLst>
                              <p:cond delay="7000"/>
                            </p:stCondLst>
                            <p:childTnLst>
                              <p:par>
                                <p:cTn id="198" presetID="2" presetClass="entr" presetSubtype="8" fill="hold" grpId="0" nodeType="afterEffect">
                                  <p:stCondLst>
                                    <p:cond delay="0"/>
                                  </p:stCondLst>
                                  <p:childTnLst>
                                    <p:set>
                                      <p:cBhvr>
                                        <p:cTn id="199" dur="1" fill="hold">
                                          <p:stCondLst>
                                            <p:cond delay="0"/>
                                          </p:stCondLst>
                                        </p:cTn>
                                        <p:tgtEl>
                                          <p:spTgt spid="2394164"/>
                                        </p:tgtEl>
                                        <p:attrNameLst>
                                          <p:attrName>style.visibility</p:attrName>
                                        </p:attrNameLst>
                                      </p:cBhvr>
                                      <p:to>
                                        <p:strVal val="visible"/>
                                      </p:to>
                                    </p:set>
                                    <p:anim calcmode="lin" valueType="num">
                                      <p:cBhvr additive="base">
                                        <p:cTn id="200" dur="500" fill="hold"/>
                                        <p:tgtEl>
                                          <p:spTgt spid="2394164"/>
                                        </p:tgtEl>
                                        <p:attrNameLst>
                                          <p:attrName>ppt_x</p:attrName>
                                        </p:attrNameLst>
                                      </p:cBhvr>
                                      <p:tavLst>
                                        <p:tav tm="0">
                                          <p:val>
                                            <p:strVal val="0-#ppt_w/2"/>
                                          </p:val>
                                        </p:tav>
                                        <p:tav tm="100000">
                                          <p:val>
                                            <p:strVal val="#ppt_x"/>
                                          </p:val>
                                        </p:tav>
                                      </p:tavLst>
                                    </p:anim>
                                    <p:anim calcmode="lin" valueType="num">
                                      <p:cBhvr additive="base">
                                        <p:cTn id="201" dur="500" fill="hold"/>
                                        <p:tgtEl>
                                          <p:spTgt spid="2394164"/>
                                        </p:tgtEl>
                                        <p:attrNameLst>
                                          <p:attrName>ppt_y</p:attrName>
                                        </p:attrNameLst>
                                      </p:cBhvr>
                                      <p:tavLst>
                                        <p:tav tm="0">
                                          <p:val>
                                            <p:strVal val="#ppt_y"/>
                                          </p:val>
                                        </p:tav>
                                        <p:tav tm="100000">
                                          <p:val>
                                            <p:strVal val="#ppt_y"/>
                                          </p:val>
                                        </p:tav>
                                      </p:tavLst>
                                    </p:anim>
                                  </p:childTnLst>
                                </p:cTn>
                              </p:par>
                            </p:childTnLst>
                          </p:cTn>
                        </p:par>
                        <p:par>
                          <p:cTn id="202" fill="hold" nodeType="afterGroup">
                            <p:stCondLst>
                              <p:cond delay="7500"/>
                            </p:stCondLst>
                            <p:childTnLst>
                              <p:par>
                                <p:cTn id="203" presetID="2" presetClass="entr" presetSubtype="2" fill="hold" grpId="0" nodeType="afterEffect">
                                  <p:stCondLst>
                                    <p:cond delay="0"/>
                                  </p:stCondLst>
                                  <p:childTnLst>
                                    <p:set>
                                      <p:cBhvr>
                                        <p:cTn id="204" dur="1" fill="hold">
                                          <p:stCondLst>
                                            <p:cond delay="0"/>
                                          </p:stCondLst>
                                        </p:cTn>
                                        <p:tgtEl>
                                          <p:spTgt spid="2394165"/>
                                        </p:tgtEl>
                                        <p:attrNameLst>
                                          <p:attrName>style.visibility</p:attrName>
                                        </p:attrNameLst>
                                      </p:cBhvr>
                                      <p:to>
                                        <p:strVal val="visible"/>
                                      </p:to>
                                    </p:set>
                                    <p:anim calcmode="lin" valueType="num">
                                      <p:cBhvr additive="base">
                                        <p:cTn id="205" dur="500" fill="hold"/>
                                        <p:tgtEl>
                                          <p:spTgt spid="2394165"/>
                                        </p:tgtEl>
                                        <p:attrNameLst>
                                          <p:attrName>ppt_x</p:attrName>
                                        </p:attrNameLst>
                                      </p:cBhvr>
                                      <p:tavLst>
                                        <p:tav tm="0">
                                          <p:val>
                                            <p:strVal val="1+#ppt_w/2"/>
                                          </p:val>
                                        </p:tav>
                                        <p:tav tm="100000">
                                          <p:val>
                                            <p:strVal val="#ppt_x"/>
                                          </p:val>
                                        </p:tav>
                                      </p:tavLst>
                                    </p:anim>
                                    <p:anim calcmode="lin" valueType="num">
                                      <p:cBhvr additive="base">
                                        <p:cTn id="206" dur="500" fill="hold"/>
                                        <p:tgtEl>
                                          <p:spTgt spid="2394165"/>
                                        </p:tgtEl>
                                        <p:attrNameLst>
                                          <p:attrName>ppt_y</p:attrName>
                                        </p:attrNameLst>
                                      </p:cBhvr>
                                      <p:tavLst>
                                        <p:tav tm="0">
                                          <p:val>
                                            <p:strVal val="#ppt_y"/>
                                          </p:val>
                                        </p:tav>
                                        <p:tav tm="100000">
                                          <p:val>
                                            <p:strVal val="#ppt_y"/>
                                          </p:val>
                                        </p:tav>
                                      </p:tavLst>
                                    </p:anim>
                                  </p:childTnLst>
                                </p:cTn>
                              </p:par>
                            </p:childTnLst>
                          </p:cTn>
                        </p:par>
                      </p:childTnLst>
                    </p:cTn>
                  </p:par>
                  <p:par>
                    <p:cTn id="207" fill="hold" nodeType="clickPar">
                      <p:stCondLst>
                        <p:cond delay="indefinite"/>
                      </p:stCondLst>
                      <p:childTnLst>
                        <p:par>
                          <p:cTn id="208" fill="hold" nodeType="withGroup">
                            <p:stCondLst>
                              <p:cond delay="0"/>
                            </p:stCondLst>
                            <p:childTnLst>
                              <p:par>
                                <p:cTn id="209" presetID="2" presetClass="entr" presetSubtype="4" fill="hold" grpId="0" nodeType="clickEffect">
                                  <p:stCondLst>
                                    <p:cond delay="0"/>
                                  </p:stCondLst>
                                  <p:childTnLst>
                                    <p:set>
                                      <p:cBhvr>
                                        <p:cTn id="210" dur="1" fill="hold">
                                          <p:stCondLst>
                                            <p:cond delay="0"/>
                                          </p:stCondLst>
                                        </p:cTn>
                                        <p:tgtEl>
                                          <p:spTgt spid="2394172"/>
                                        </p:tgtEl>
                                        <p:attrNameLst>
                                          <p:attrName>style.visibility</p:attrName>
                                        </p:attrNameLst>
                                      </p:cBhvr>
                                      <p:to>
                                        <p:strVal val="visible"/>
                                      </p:to>
                                    </p:set>
                                    <p:anim calcmode="lin" valueType="num">
                                      <p:cBhvr additive="base">
                                        <p:cTn id="211" dur="500" fill="hold"/>
                                        <p:tgtEl>
                                          <p:spTgt spid="2394172"/>
                                        </p:tgtEl>
                                        <p:attrNameLst>
                                          <p:attrName>ppt_x</p:attrName>
                                        </p:attrNameLst>
                                      </p:cBhvr>
                                      <p:tavLst>
                                        <p:tav tm="0">
                                          <p:val>
                                            <p:strVal val="#ppt_x"/>
                                          </p:val>
                                        </p:tav>
                                        <p:tav tm="100000">
                                          <p:val>
                                            <p:strVal val="#ppt_x"/>
                                          </p:val>
                                        </p:tav>
                                      </p:tavLst>
                                    </p:anim>
                                    <p:anim calcmode="lin" valueType="num">
                                      <p:cBhvr additive="base">
                                        <p:cTn id="212" dur="500" fill="hold"/>
                                        <p:tgtEl>
                                          <p:spTgt spid="2394172"/>
                                        </p:tgtEl>
                                        <p:attrNameLst>
                                          <p:attrName>ppt_y</p:attrName>
                                        </p:attrNameLst>
                                      </p:cBhvr>
                                      <p:tavLst>
                                        <p:tav tm="0">
                                          <p:val>
                                            <p:strVal val="1+#ppt_h/2"/>
                                          </p:val>
                                        </p:tav>
                                        <p:tav tm="100000">
                                          <p:val>
                                            <p:strVal val="#ppt_y"/>
                                          </p:val>
                                        </p:tav>
                                      </p:tavLst>
                                    </p:anim>
                                  </p:childTnLst>
                                </p:cTn>
                              </p:par>
                            </p:childTnLst>
                          </p:cTn>
                        </p:par>
                        <p:par>
                          <p:cTn id="213" fill="hold" nodeType="afterGroup">
                            <p:stCondLst>
                              <p:cond delay="500"/>
                            </p:stCondLst>
                            <p:childTnLst>
                              <p:par>
                                <p:cTn id="214" presetID="17" presetClass="entr" presetSubtype="10" fill="hold" nodeType="afterEffect">
                                  <p:stCondLst>
                                    <p:cond delay="0"/>
                                  </p:stCondLst>
                                  <p:childTnLst>
                                    <p:set>
                                      <p:cBhvr>
                                        <p:cTn id="215" dur="1" fill="hold">
                                          <p:stCondLst>
                                            <p:cond delay="0"/>
                                          </p:stCondLst>
                                        </p:cTn>
                                        <p:tgtEl>
                                          <p:spTgt spid="2394173"/>
                                        </p:tgtEl>
                                        <p:attrNameLst>
                                          <p:attrName>style.visibility</p:attrName>
                                        </p:attrNameLst>
                                      </p:cBhvr>
                                      <p:to>
                                        <p:strVal val="visible"/>
                                      </p:to>
                                    </p:set>
                                    <p:anim calcmode="lin" valueType="num">
                                      <p:cBhvr>
                                        <p:cTn id="216" dur="500" fill="hold"/>
                                        <p:tgtEl>
                                          <p:spTgt spid="2394173"/>
                                        </p:tgtEl>
                                        <p:attrNameLst>
                                          <p:attrName>ppt_w</p:attrName>
                                        </p:attrNameLst>
                                      </p:cBhvr>
                                      <p:tavLst>
                                        <p:tav tm="0">
                                          <p:val>
                                            <p:fltVal val="0"/>
                                          </p:val>
                                        </p:tav>
                                        <p:tav tm="100000">
                                          <p:val>
                                            <p:strVal val="#ppt_w"/>
                                          </p:val>
                                        </p:tav>
                                      </p:tavLst>
                                    </p:anim>
                                    <p:anim calcmode="lin" valueType="num">
                                      <p:cBhvr>
                                        <p:cTn id="217" dur="500" fill="hold"/>
                                        <p:tgtEl>
                                          <p:spTgt spid="2394173"/>
                                        </p:tgtEl>
                                        <p:attrNameLst>
                                          <p:attrName>ppt_h</p:attrName>
                                        </p:attrNameLst>
                                      </p:cBhvr>
                                      <p:tavLst>
                                        <p:tav tm="0">
                                          <p:val>
                                            <p:strVal val="#ppt_h"/>
                                          </p:val>
                                        </p:tav>
                                        <p:tav tm="100000">
                                          <p:val>
                                            <p:strVal val="#ppt_h"/>
                                          </p:val>
                                        </p:tav>
                                      </p:tavLst>
                                    </p:anim>
                                  </p:childTnLst>
                                </p:cTn>
                              </p:par>
                            </p:childTnLst>
                          </p:cTn>
                        </p:par>
                      </p:childTnLst>
                    </p:cTn>
                  </p:par>
                  <p:par>
                    <p:cTn id="218" fill="hold" nodeType="clickPar">
                      <p:stCondLst>
                        <p:cond delay="indefinite"/>
                      </p:stCondLst>
                      <p:childTnLst>
                        <p:par>
                          <p:cTn id="219" fill="hold" nodeType="withGroup">
                            <p:stCondLst>
                              <p:cond delay="0"/>
                            </p:stCondLst>
                            <p:childTnLst>
                              <p:par>
                                <p:cTn id="220" presetID="2" presetClass="entr" presetSubtype="4" fill="hold" grpId="0" nodeType="clickEffect">
                                  <p:stCondLst>
                                    <p:cond delay="0"/>
                                  </p:stCondLst>
                                  <p:childTnLst>
                                    <p:set>
                                      <p:cBhvr>
                                        <p:cTn id="221" dur="1" fill="hold">
                                          <p:stCondLst>
                                            <p:cond delay="0"/>
                                          </p:stCondLst>
                                        </p:cTn>
                                        <p:tgtEl>
                                          <p:spTgt spid="2394207"/>
                                        </p:tgtEl>
                                        <p:attrNameLst>
                                          <p:attrName>style.visibility</p:attrName>
                                        </p:attrNameLst>
                                      </p:cBhvr>
                                      <p:to>
                                        <p:strVal val="visible"/>
                                      </p:to>
                                    </p:set>
                                    <p:anim calcmode="lin" valueType="num">
                                      <p:cBhvr additive="base">
                                        <p:cTn id="222" dur="500" fill="hold"/>
                                        <p:tgtEl>
                                          <p:spTgt spid="2394207"/>
                                        </p:tgtEl>
                                        <p:attrNameLst>
                                          <p:attrName>ppt_x</p:attrName>
                                        </p:attrNameLst>
                                      </p:cBhvr>
                                      <p:tavLst>
                                        <p:tav tm="0">
                                          <p:val>
                                            <p:strVal val="#ppt_x"/>
                                          </p:val>
                                        </p:tav>
                                        <p:tav tm="100000">
                                          <p:val>
                                            <p:strVal val="#ppt_x"/>
                                          </p:val>
                                        </p:tav>
                                      </p:tavLst>
                                    </p:anim>
                                    <p:anim calcmode="lin" valueType="num">
                                      <p:cBhvr additive="base">
                                        <p:cTn id="223" dur="500" fill="hold"/>
                                        <p:tgtEl>
                                          <p:spTgt spid="23942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4116" grpId="0" animBg="1" autoUpdateAnimBg="0"/>
      <p:bldP spid="2394132" grpId="0"/>
      <p:bldP spid="2394144" grpId="0"/>
      <p:bldP spid="2394163" grpId="0" animBg="1" autoUpdateAnimBg="0"/>
      <p:bldP spid="2394164" grpId="0" animBg="1" autoUpdateAnimBg="0"/>
      <p:bldP spid="2394165" grpId="0" animBg="1" autoUpdateAnimBg="0"/>
      <p:bldP spid="2394166" grpId="0" autoUpdateAnimBg="0"/>
      <p:bldP spid="2394171" grpId="0"/>
      <p:bldP spid="2394172" grpId="0"/>
      <p:bldP spid="2394207"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en-US" dirty="0"/>
              <a:t>多阶段模型</a:t>
            </a:r>
          </a:p>
          <a:p>
            <a:pPr lvl="1">
              <a:spcBef>
                <a:spcPts val="300"/>
              </a:spcBef>
            </a:pPr>
            <a:r>
              <a:rPr lang="en-US" altLang="zh-CN" dirty="0"/>
              <a:t>D: </a:t>
            </a:r>
            <a:r>
              <a:rPr lang="zh-CN" altLang="en-US" dirty="0"/>
              <a:t>年需求量</a:t>
            </a:r>
            <a:r>
              <a:rPr lang="en-US" altLang="zh-CN" dirty="0"/>
              <a:t>, </a:t>
            </a:r>
            <a:r>
              <a:rPr lang="zh-CN" altLang="en-US" dirty="0"/>
              <a:t>常数</a:t>
            </a:r>
          </a:p>
          <a:p>
            <a:pPr lvl="1">
              <a:spcBef>
                <a:spcPts val="300"/>
              </a:spcBef>
            </a:pPr>
            <a:r>
              <a:rPr lang="en-US" altLang="zh-CN" i="1" dirty="0"/>
              <a:t>Q</a:t>
            </a:r>
            <a:r>
              <a:rPr lang="en-US" altLang="zh-CN" dirty="0"/>
              <a:t>: </a:t>
            </a:r>
            <a:r>
              <a:rPr lang="zh-CN" altLang="en-US" dirty="0"/>
              <a:t>订单量</a:t>
            </a:r>
          </a:p>
          <a:p>
            <a:pPr lvl="1">
              <a:spcBef>
                <a:spcPts val="300"/>
              </a:spcBef>
            </a:pPr>
            <a:r>
              <a:rPr lang="en-US" altLang="zh-CN" dirty="0"/>
              <a:t>K: </a:t>
            </a:r>
            <a:r>
              <a:rPr lang="zh-CN" altLang="en-US" dirty="0"/>
              <a:t>订货固定成本</a:t>
            </a:r>
            <a:r>
              <a:rPr lang="en-US" altLang="zh-CN" dirty="0"/>
              <a:t>(</a:t>
            </a:r>
            <a:r>
              <a:rPr lang="zh-CN" altLang="en-US" dirty="0"/>
              <a:t>与订单量</a:t>
            </a:r>
            <a:r>
              <a:rPr lang="en-US" altLang="zh-CN" i="1" dirty="0"/>
              <a:t>Q</a:t>
            </a:r>
            <a:r>
              <a:rPr lang="zh-CN" altLang="en-US" dirty="0"/>
              <a:t>无关</a:t>
            </a:r>
            <a:r>
              <a:rPr lang="en-US" altLang="zh-CN" dirty="0"/>
              <a:t>)</a:t>
            </a:r>
          </a:p>
          <a:p>
            <a:pPr lvl="1">
              <a:spcBef>
                <a:spcPts val="300"/>
              </a:spcBef>
            </a:pPr>
            <a:r>
              <a:rPr lang="en-US" altLang="zh-CN" dirty="0"/>
              <a:t>H: </a:t>
            </a:r>
            <a:r>
              <a:rPr lang="zh-CN" altLang="en-US" dirty="0"/>
              <a:t>每年的单位库存成本</a:t>
            </a:r>
          </a:p>
          <a:p>
            <a:pPr lvl="2">
              <a:spcBef>
                <a:spcPts val="300"/>
              </a:spcBef>
            </a:pPr>
            <a:r>
              <a:rPr lang="en-US" altLang="zh-CN" dirty="0"/>
              <a:t>C: </a:t>
            </a:r>
            <a:r>
              <a:rPr lang="zh-CN" altLang="en-US" dirty="0"/>
              <a:t>货物单价</a:t>
            </a:r>
            <a:endParaRPr lang="en-US" altLang="zh-CN" dirty="0"/>
          </a:p>
          <a:p>
            <a:pPr lvl="2">
              <a:spcBef>
                <a:spcPts val="300"/>
              </a:spcBef>
            </a:pPr>
            <a:r>
              <a:rPr lang="en-US" altLang="zh-CN" dirty="0"/>
              <a:t>i: </a:t>
            </a:r>
            <a:r>
              <a:rPr lang="zh-CN" altLang="en-US" dirty="0"/>
              <a:t>每年的单位库存率，</a:t>
            </a:r>
            <a:r>
              <a:rPr lang="en-US" altLang="zh-CN" dirty="0"/>
              <a:t>H = </a:t>
            </a:r>
            <a:r>
              <a:rPr lang="en-US" altLang="zh-CN" dirty="0" err="1"/>
              <a:t>iC</a:t>
            </a:r>
            <a:endParaRPr lang="en-US" altLang="zh-CN" dirty="0"/>
          </a:p>
          <a:p>
            <a:r>
              <a:rPr lang="zh-CN" altLang="en-US" dirty="0"/>
              <a:t>总成本</a:t>
            </a:r>
            <a:endParaRPr lang="en-US" altLang="zh-CN" dirty="0"/>
          </a:p>
          <a:p>
            <a:pPr lvl="1">
              <a:spcBef>
                <a:spcPts val="300"/>
              </a:spcBef>
            </a:pPr>
            <a:r>
              <a:rPr lang="zh-CN" altLang="en-US" dirty="0"/>
              <a:t>年订货次数</a:t>
            </a:r>
            <a:r>
              <a:rPr lang="en-US" altLang="zh-CN" dirty="0"/>
              <a:t>= D / Q</a:t>
            </a:r>
          </a:p>
          <a:p>
            <a:pPr lvl="1">
              <a:spcBef>
                <a:spcPts val="300"/>
              </a:spcBef>
            </a:pPr>
            <a:r>
              <a:rPr lang="zh-CN" altLang="en-US" dirty="0"/>
              <a:t>平均库存</a:t>
            </a:r>
            <a:r>
              <a:rPr lang="en-US" altLang="zh-CN" dirty="0"/>
              <a:t>= </a:t>
            </a:r>
            <a:r>
              <a:rPr lang="en-US" altLang="zh-CN" i="1" dirty="0"/>
              <a:t>Q</a:t>
            </a:r>
            <a:r>
              <a:rPr lang="en-US" altLang="zh-CN" dirty="0"/>
              <a:t> / 2</a:t>
            </a:r>
          </a:p>
          <a:p>
            <a:pPr lvl="1">
              <a:spcBef>
                <a:spcPts val="300"/>
              </a:spcBef>
            </a:pPr>
            <a:r>
              <a:rPr lang="zh-CN" altLang="en-US" dirty="0"/>
              <a:t>年总成本</a:t>
            </a:r>
            <a:r>
              <a:rPr lang="en-US" altLang="zh-CN" dirty="0"/>
              <a:t>=</a:t>
            </a:r>
            <a:r>
              <a:rPr lang="zh-CN" altLang="en-US" dirty="0"/>
              <a:t>订货成本</a:t>
            </a:r>
            <a:r>
              <a:rPr lang="en-US" altLang="zh-CN" dirty="0"/>
              <a:t>+</a:t>
            </a:r>
            <a:r>
              <a:rPr lang="zh-CN" altLang="en-US" dirty="0"/>
              <a:t>库存成本</a:t>
            </a:r>
            <a:r>
              <a:rPr lang="en-US" altLang="zh-CN" dirty="0"/>
              <a:t>+</a:t>
            </a:r>
            <a:r>
              <a:rPr lang="zh-CN" altLang="en-US" dirty="0"/>
              <a:t>货物价格 </a:t>
            </a:r>
            <a:r>
              <a:rPr lang="en-US" altLang="zh-CN" dirty="0"/>
              <a:t>=D/</a:t>
            </a:r>
            <a:r>
              <a:rPr lang="en-US" altLang="zh-CN" i="1" dirty="0"/>
              <a:t>Q</a:t>
            </a:r>
            <a:r>
              <a:rPr lang="en-US" altLang="zh-CN" sz="1800" dirty="0"/>
              <a:t>*</a:t>
            </a:r>
            <a:r>
              <a:rPr lang="en-US" altLang="zh-CN" dirty="0"/>
              <a:t>K+H</a:t>
            </a:r>
            <a:r>
              <a:rPr lang="zh-CN" altLang="en-US" sz="1800" dirty="0"/>
              <a:t>*</a:t>
            </a:r>
            <a:r>
              <a:rPr lang="en-US" altLang="zh-CN" i="1" dirty="0"/>
              <a:t>Q</a:t>
            </a:r>
            <a:r>
              <a:rPr lang="en-US" altLang="zh-CN" dirty="0"/>
              <a:t>/2+D</a:t>
            </a:r>
            <a:r>
              <a:rPr lang="zh-CN" altLang="en-US" sz="1800" dirty="0"/>
              <a:t>*</a:t>
            </a:r>
            <a:r>
              <a:rPr lang="en-US" altLang="zh-CN" dirty="0"/>
              <a:t>C</a:t>
            </a:r>
          </a:p>
          <a:p>
            <a:pPr lvl="1"/>
            <a:endParaRPr lang="en-US" altLang="zh-CN" dirty="0"/>
          </a:p>
          <a:p>
            <a:endParaRPr lang="zh-CN" altLang="en-US" dirty="0"/>
          </a:p>
        </p:txBody>
      </p:sp>
      <p:sp>
        <p:nvSpPr>
          <p:cNvPr id="3" name="灯片编号占位符 2"/>
          <p:cNvSpPr>
            <a:spLocks noGrp="1"/>
          </p:cNvSpPr>
          <p:nvPr>
            <p:ph type="sldNum" sz="quarter" idx="4294967295"/>
          </p:nvPr>
        </p:nvSpPr>
        <p:spPr/>
        <p:txBody>
          <a:bodyPr/>
          <a:lstStyle/>
          <a:p>
            <a:fld id="{1EE454D5-8ADD-4D28-AC1B-622A0B29A9B6}" type="slidenum">
              <a:rPr lang="zh-CN" altLang="en-US" smtClean="0"/>
              <a:pPr/>
              <a:t>143</a:t>
            </a:fld>
            <a:endParaRPr lang="zh-CN" altLang="en-US" dirty="0"/>
          </a:p>
        </p:txBody>
      </p:sp>
      <p:sp>
        <p:nvSpPr>
          <p:cNvPr id="4" name="标题 3"/>
          <p:cNvSpPr>
            <a:spLocks noGrp="1"/>
          </p:cNvSpPr>
          <p:nvPr>
            <p:ph type="title"/>
          </p:nvPr>
        </p:nvSpPr>
        <p:spPr/>
        <p:txBody>
          <a:bodyPr/>
          <a:lstStyle/>
          <a:p>
            <a:r>
              <a:rPr lang="zh-CN" altLang="en-US" dirty="0"/>
              <a:t>第一节</a:t>
            </a:r>
            <a:r>
              <a:rPr lang="en-US" altLang="zh-CN" dirty="0"/>
              <a:t>  </a:t>
            </a:r>
            <a:r>
              <a:rPr lang="zh-CN" altLang="en-US" dirty="0"/>
              <a:t>独立需求库存控制</a:t>
            </a:r>
            <a:r>
              <a:rPr lang="en-US" altLang="zh-CN" sz="2000" dirty="0">
                <a:solidFill>
                  <a:srgbClr val="FF0000"/>
                </a:solidFill>
              </a:rPr>
              <a:t>:EOQ</a:t>
            </a:r>
            <a:endParaRPr lang="zh-CN" altLang="en-US" sz="1600" dirty="0">
              <a:solidFill>
                <a:srgbClr val="FF0000"/>
              </a:solidFill>
            </a:endParaRPr>
          </a:p>
        </p:txBody>
      </p:sp>
      <p:sp>
        <p:nvSpPr>
          <p:cNvPr id="5" name="Line 4"/>
          <p:cNvSpPr/>
          <p:nvPr/>
        </p:nvSpPr>
        <p:spPr>
          <a:xfrm flipH="1">
            <a:off x="5796135" y="2403368"/>
            <a:ext cx="0" cy="1373371"/>
          </a:xfrm>
          <a:prstGeom prst="line">
            <a:avLst/>
          </a:prstGeom>
          <a:ln w="12700">
            <a:solidFill>
              <a:srgbClr val="000000"/>
            </a:solidFill>
            <a:headEnd type="stealth"/>
          </a:ln>
        </p:spPr>
        <p:txBody>
          <a:bodyPr lIns="45719" rIns="45719"/>
          <a:lstStyle/>
          <a:p>
            <a:endParaRPr/>
          </a:p>
        </p:txBody>
      </p:sp>
      <p:grpSp>
        <p:nvGrpSpPr>
          <p:cNvPr id="6" name="Group 5"/>
          <p:cNvGrpSpPr/>
          <p:nvPr/>
        </p:nvGrpSpPr>
        <p:grpSpPr>
          <a:xfrm>
            <a:off x="5796136" y="2636912"/>
            <a:ext cx="2282826" cy="1139828"/>
            <a:chOff x="0" y="-1"/>
            <a:chExt cx="2282825" cy="1139827"/>
          </a:xfrm>
        </p:grpSpPr>
        <p:sp>
          <p:nvSpPr>
            <p:cNvPr id="7" name="Line 6"/>
            <p:cNvSpPr/>
            <p:nvPr/>
          </p:nvSpPr>
          <p:spPr>
            <a:xfrm>
              <a:off x="0" y="-1"/>
              <a:ext cx="1141412" cy="1139827"/>
            </a:xfrm>
            <a:prstGeom prst="line">
              <a:avLst/>
            </a:prstGeom>
            <a:noFill/>
            <a:ln w="25400" cap="flat">
              <a:solidFill>
                <a:srgbClr val="FF0000"/>
              </a:solidFill>
              <a:prstDash val="solid"/>
              <a:round/>
            </a:ln>
            <a:effectLst/>
          </p:spPr>
          <p:txBody>
            <a:bodyPr wrap="square" lIns="45719" tIns="45719" rIns="45719" bIns="45719" numCol="1" anchor="t">
              <a:noAutofit/>
            </a:bodyPr>
            <a:lstStyle/>
            <a:p>
              <a:endParaRPr/>
            </a:p>
          </p:txBody>
        </p:sp>
        <p:sp>
          <p:nvSpPr>
            <p:cNvPr id="8" name="Line 7"/>
            <p:cNvSpPr/>
            <p:nvPr/>
          </p:nvSpPr>
          <p:spPr>
            <a:xfrm flipV="1">
              <a:off x="1141412" y="0"/>
              <a:ext cx="1" cy="1139825"/>
            </a:xfrm>
            <a:prstGeom prst="line">
              <a:avLst/>
            </a:prstGeom>
            <a:noFill/>
            <a:ln w="25400" cap="flat">
              <a:solidFill>
                <a:srgbClr val="FF0000"/>
              </a:solidFill>
              <a:prstDash val="sysDot"/>
              <a:round/>
            </a:ln>
            <a:effectLst/>
          </p:spPr>
          <p:txBody>
            <a:bodyPr wrap="square" lIns="45719" tIns="45719" rIns="45719" bIns="45719" numCol="1" anchor="t">
              <a:noAutofit/>
            </a:bodyPr>
            <a:lstStyle/>
            <a:p>
              <a:endParaRPr/>
            </a:p>
          </p:txBody>
        </p:sp>
        <p:sp>
          <p:nvSpPr>
            <p:cNvPr id="9" name="Line 8"/>
            <p:cNvSpPr/>
            <p:nvPr/>
          </p:nvSpPr>
          <p:spPr>
            <a:xfrm>
              <a:off x="1141412" y="-1"/>
              <a:ext cx="1141413" cy="1139827"/>
            </a:xfrm>
            <a:prstGeom prst="line">
              <a:avLst/>
            </a:prstGeom>
            <a:noFill/>
            <a:ln w="25400" cap="flat">
              <a:solidFill>
                <a:srgbClr val="FF0000"/>
              </a:solidFill>
              <a:prstDash val="solid"/>
              <a:round/>
            </a:ln>
            <a:effectLst/>
          </p:spPr>
          <p:txBody>
            <a:bodyPr wrap="square" lIns="45719" tIns="45719" rIns="45719" bIns="45719" numCol="1" anchor="t">
              <a:noAutofit/>
            </a:bodyPr>
            <a:lstStyle/>
            <a:p>
              <a:endParaRPr/>
            </a:p>
          </p:txBody>
        </p:sp>
      </p:grpSp>
      <p:sp>
        <p:nvSpPr>
          <p:cNvPr id="10" name="Rectangle 11"/>
          <p:cNvSpPr txBox="1"/>
          <p:nvPr/>
        </p:nvSpPr>
        <p:spPr>
          <a:xfrm>
            <a:off x="5562651" y="2511318"/>
            <a:ext cx="203581" cy="2702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6037" tIns="46037" rIns="46037" bIns="46037">
            <a:spAutoFit/>
          </a:bodyPr>
          <a:lstStyle>
            <a:lvl1pPr>
              <a:defRPr sz="1200" b="1" i="1"/>
            </a:lvl1pPr>
          </a:lstStyle>
          <a:p>
            <a:r>
              <a:t>Q</a:t>
            </a:r>
          </a:p>
        </p:txBody>
      </p:sp>
      <p:sp>
        <p:nvSpPr>
          <p:cNvPr id="11" name="Rectangle 12"/>
          <p:cNvSpPr txBox="1"/>
          <p:nvPr/>
        </p:nvSpPr>
        <p:spPr>
          <a:xfrm>
            <a:off x="7899257" y="3838334"/>
            <a:ext cx="520974" cy="2702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6037" tIns="46037" rIns="46037" bIns="46037">
            <a:spAutoFit/>
          </a:bodyPr>
          <a:lstStyle/>
          <a:p>
            <a:pPr>
              <a:defRPr sz="1200" b="1"/>
            </a:pPr>
            <a:r>
              <a:rPr dirty="0" err="1"/>
              <a:t>时间</a:t>
            </a:r>
            <a:r>
              <a:rPr dirty="0"/>
              <a:t> </a:t>
            </a:r>
            <a:r>
              <a:rPr i="1" dirty="0"/>
              <a:t>t </a:t>
            </a:r>
          </a:p>
        </p:txBody>
      </p:sp>
      <p:sp>
        <p:nvSpPr>
          <p:cNvPr id="12" name="Rectangle 16"/>
          <p:cNvSpPr txBox="1"/>
          <p:nvPr/>
        </p:nvSpPr>
        <p:spPr>
          <a:xfrm>
            <a:off x="6219773" y="2852498"/>
            <a:ext cx="2362201" cy="30841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6037" tIns="46037" rIns="46037" bIns="46037">
            <a:spAutoFit/>
          </a:bodyPr>
          <a:lstStyle>
            <a:lvl1pPr>
              <a:spcBef>
                <a:spcPts val="800"/>
              </a:spcBef>
              <a:defRPr sz="1400" b="1"/>
            </a:lvl1pPr>
          </a:lstStyle>
          <a:p>
            <a:r>
              <a:rPr lang="en-US" altLang="zh-CN" dirty="0"/>
              <a:t>-</a:t>
            </a:r>
            <a:r>
              <a:rPr dirty="0"/>
              <a:t>D</a:t>
            </a:r>
          </a:p>
        </p:txBody>
      </p:sp>
      <p:sp>
        <p:nvSpPr>
          <p:cNvPr id="13" name="Line 17"/>
          <p:cNvSpPr/>
          <p:nvPr/>
        </p:nvSpPr>
        <p:spPr>
          <a:xfrm>
            <a:off x="5791375" y="3776739"/>
            <a:ext cx="2549739" cy="0"/>
          </a:xfrm>
          <a:prstGeom prst="line">
            <a:avLst/>
          </a:prstGeom>
          <a:ln w="12700">
            <a:solidFill>
              <a:srgbClr val="000000"/>
            </a:solidFill>
            <a:tailEnd type="stealth"/>
          </a:ln>
        </p:spPr>
        <p:txBody>
          <a:bodyPr lIns="45719" rIns="45719"/>
          <a:lstStyle/>
          <a:p>
            <a:endParaRPr/>
          </a:p>
        </p:txBody>
      </p:sp>
      <p:sp>
        <p:nvSpPr>
          <p:cNvPr id="14" name="Rectangle 18"/>
          <p:cNvSpPr txBox="1"/>
          <p:nvPr/>
        </p:nvSpPr>
        <p:spPr>
          <a:xfrm>
            <a:off x="5591533" y="2203341"/>
            <a:ext cx="400750" cy="27026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6037" tIns="46037" rIns="46037" bIns="46037">
            <a:spAutoFit/>
          </a:bodyPr>
          <a:lstStyle>
            <a:lvl1pPr>
              <a:defRPr sz="1200" b="1"/>
            </a:lvl1pPr>
          </a:lstStyle>
          <a:p>
            <a:r>
              <a:rPr dirty="0" err="1"/>
              <a:t>库存</a:t>
            </a:r>
            <a:endParaRPr dirty="0"/>
          </a:p>
        </p:txBody>
      </p:sp>
    </p:spTree>
    <p:extLst>
      <p:ext uri="{BB962C8B-B14F-4D97-AF65-F5344CB8AC3E}">
        <p14:creationId xmlns:p14="http://schemas.microsoft.com/office/powerpoint/2010/main" val="2358912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7" end="7"/>
                                            </p:txEl>
                                          </p:spTgt>
                                        </p:tgtEl>
                                        <p:attrNameLst>
                                          <p:attrName>style.visibility</p:attrName>
                                        </p:attrNameLst>
                                      </p:cBhvr>
                                      <p:to>
                                        <p:strVal val="visible"/>
                                      </p:to>
                                    </p:set>
                                    <p:anim calcmode="lin" valueType="num">
                                      <p:cBhvr additive="base">
                                        <p:cTn id="7"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7" end="7"/>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8" end="8"/>
                                            </p:txEl>
                                          </p:spTgt>
                                        </p:tgtEl>
                                        <p:attrNameLst>
                                          <p:attrName>style.visibility</p:attrName>
                                        </p:attrNameLst>
                                      </p:cBhvr>
                                      <p:to>
                                        <p:strVal val="visible"/>
                                      </p:to>
                                    </p:set>
                                    <p:anim calcmode="lin" valueType="num">
                                      <p:cBhvr additive="base">
                                        <p:cTn id="1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8" end="8"/>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9" end="9"/>
                                            </p:txEl>
                                          </p:spTgt>
                                        </p:tgtEl>
                                        <p:attrNameLst>
                                          <p:attrName>style.visibility</p:attrName>
                                        </p:attrNameLst>
                                      </p:cBhvr>
                                      <p:to>
                                        <p:strVal val="visible"/>
                                      </p:to>
                                    </p:set>
                                    <p:anim calcmode="lin" valueType="num">
                                      <p:cBhvr additive="base">
                                        <p:cTn id="15"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9" end="9"/>
                                            </p:txEl>
                                          </p:spTgt>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
                                            <p:txEl>
                                              <p:pRg st="10" end="10"/>
                                            </p:txEl>
                                          </p:spTgt>
                                        </p:tgtEl>
                                        <p:attrNameLst>
                                          <p:attrName>style.visibility</p:attrName>
                                        </p:attrNameLst>
                                      </p:cBhvr>
                                      <p:to>
                                        <p:strVal val="visible"/>
                                      </p:to>
                                    </p:set>
                                    <p:anim calcmode="lin" valueType="num">
                                      <p:cBhvr additive="base">
                                        <p:cTn id="19"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en-US" dirty="0"/>
              <a:t>一零售商的库存策略</a:t>
            </a:r>
            <a:endParaRPr lang="en-US" altLang="zh-CN" dirty="0"/>
          </a:p>
          <a:p>
            <a:pPr lvl="1"/>
            <a:r>
              <a:rPr lang="zh-CN" altLang="en-US" dirty="0"/>
              <a:t>相关参数</a:t>
            </a:r>
            <a:r>
              <a:rPr lang="en-US" altLang="zh-CN" dirty="0"/>
              <a:t>:</a:t>
            </a:r>
          </a:p>
          <a:p>
            <a:pPr lvl="2">
              <a:spcBef>
                <a:spcPts val="0"/>
              </a:spcBef>
            </a:pPr>
            <a:r>
              <a:rPr lang="en-US" altLang="zh-CN" dirty="0"/>
              <a:t>D: 1200 jackets / year</a:t>
            </a:r>
          </a:p>
          <a:p>
            <a:pPr lvl="2">
              <a:spcBef>
                <a:spcPts val="0"/>
              </a:spcBef>
            </a:pPr>
            <a:r>
              <a:rPr lang="en-US" altLang="zh-CN" dirty="0"/>
              <a:t>K: $2,000</a:t>
            </a:r>
          </a:p>
          <a:p>
            <a:pPr lvl="2">
              <a:spcBef>
                <a:spcPts val="0"/>
              </a:spcBef>
            </a:pPr>
            <a:r>
              <a:rPr lang="en-US" altLang="zh-CN" dirty="0"/>
              <a:t>C: $200 per jacket</a:t>
            </a:r>
          </a:p>
          <a:p>
            <a:pPr lvl="2">
              <a:spcBef>
                <a:spcPts val="0"/>
              </a:spcBef>
            </a:pPr>
            <a:r>
              <a:rPr lang="en-US" altLang="zh-CN" dirty="0" err="1"/>
              <a:t>i</a:t>
            </a:r>
            <a:r>
              <a:rPr lang="en-US" altLang="zh-CN" dirty="0"/>
              <a:t> : 25% / year</a:t>
            </a:r>
          </a:p>
          <a:p>
            <a:pPr lvl="1"/>
            <a:r>
              <a:rPr lang="zh-CN" altLang="en-US" dirty="0"/>
              <a:t>最优的订单量</a:t>
            </a:r>
            <a:r>
              <a:rPr lang="en-US" altLang="zh-CN" dirty="0"/>
              <a:t>Q</a:t>
            </a:r>
            <a:r>
              <a:rPr lang="zh-CN" altLang="en-US" dirty="0"/>
              <a:t>是多少</a:t>
            </a:r>
            <a:r>
              <a:rPr lang="en-US" altLang="zh-CN" dirty="0"/>
              <a:t>?</a:t>
            </a:r>
          </a:p>
          <a:p>
            <a:pPr lvl="2"/>
            <a:r>
              <a:rPr lang="zh-CN" altLang="en-US" dirty="0"/>
              <a:t>年总成本</a:t>
            </a:r>
            <a:r>
              <a:rPr lang="en-US" altLang="zh-CN" dirty="0"/>
              <a:t>=D/</a:t>
            </a:r>
            <a:r>
              <a:rPr lang="en-US" altLang="zh-CN" i="1" dirty="0"/>
              <a:t>Q</a:t>
            </a:r>
            <a:r>
              <a:rPr lang="en-US" altLang="zh-CN" dirty="0"/>
              <a:t>*K+H*</a:t>
            </a:r>
            <a:r>
              <a:rPr lang="en-US" altLang="zh-CN" i="1" dirty="0"/>
              <a:t>Q</a:t>
            </a:r>
            <a:r>
              <a:rPr lang="en-US" altLang="zh-CN" dirty="0"/>
              <a:t>/2+D*C</a:t>
            </a:r>
          </a:p>
          <a:p>
            <a:pPr lvl="2"/>
            <a:r>
              <a:rPr lang="zh-CN" altLang="en-US" dirty="0"/>
              <a:t>最优的订单量</a:t>
            </a:r>
            <a:endParaRPr lang="en-US" altLang="zh-CN" dirty="0"/>
          </a:p>
          <a:p>
            <a:pPr lvl="2"/>
            <a:endParaRPr lang="en-US" altLang="zh-CN" dirty="0"/>
          </a:p>
          <a:p>
            <a:pPr lvl="2"/>
            <a:endParaRPr lang="en-US" altLang="zh-CN" dirty="0"/>
          </a:p>
          <a:p>
            <a:pPr lvl="1"/>
            <a:r>
              <a:rPr lang="zh-CN" altLang="en-US" dirty="0"/>
              <a:t>如果订单不能马上到达，订货提前期</a:t>
            </a:r>
            <a:r>
              <a:rPr lang="en-US" altLang="zh-CN" dirty="0"/>
              <a:t>L</a:t>
            </a:r>
            <a:r>
              <a:rPr lang="zh-CN" altLang="en-US" dirty="0"/>
              <a:t>，请问订货点</a:t>
            </a:r>
            <a:r>
              <a:rPr lang="en-US" altLang="zh-CN" dirty="0"/>
              <a:t>s?</a:t>
            </a:r>
          </a:p>
          <a:p>
            <a:pPr lvl="2"/>
            <a:r>
              <a:rPr lang="en-US" altLang="zh-CN" dirty="0"/>
              <a:t>s=DL</a:t>
            </a:r>
          </a:p>
        </p:txBody>
      </p:sp>
      <p:sp>
        <p:nvSpPr>
          <p:cNvPr id="3" name="灯片编号占位符 2"/>
          <p:cNvSpPr>
            <a:spLocks noGrp="1"/>
          </p:cNvSpPr>
          <p:nvPr>
            <p:ph type="sldNum" sz="quarter" idx="4294967295"/>
          </p:nvPr>
        </p:nvSpPr>
        <p:spPr/>
        <p:txBody>
          <a:bodyPr/>
          <a:lstStyle/>
          <a:p>
            <a:fld id="{1EE454D5-8ADD-4D28-AC1B-622A0B29A9B6}" type="slidenum">
              <a:rPr lang="zh-CN" altLang="en-US" smtClean="0"/>
              <a:pPr/>
              <a:t>144</a:t>
            </a:fld>
            <a:endParaRPr lang="zh-CN" altLang="en-US" dirty="0"/>
          </a:p>
        </p:txBody>
      </p:sp>
      <p:sp>
        <p:nvSpPr>
          <p:cNvPr id="4" name="标题 3"/>
          <p:cNvSpPr>
            <a:spLocks noGrp="1"/>
          </p:cNvSpPr>
          <p:nvPr>
            <p:ph type="title"/>
          </p:nvPr>
        </p:nvSpPr>
        <p:spPr/>
        <p:txBody>
          <a:bodyPr/>
          <a:lstStyle/>
          <a:p>
            <a:r>
              <a:rPr lang="zh-CN" altLang="en-US" dirty="0"/>
              <a:t>第一节</a:t>
            </a:r>
            <a:r>
              <a:rPr lang="en-US" altLang="zh-CN" dirty="0"/>
              <a:t>  </a:t>
            </a:r>
            <a:r>
              <a:rPr lang="zh-CN" altLang="en-US" dirty="0"/>
              <a:t>独立需求库存控制</a:t>
            </a:r>
            <a:r>
              <a:rPr lang="en-US" altLang="zh-CN" sz="2000" dirty="0">
                <a:solidFill>
                  <a:srgbClr val="FF0000"/>
                </a:solidFill>
              </a:rPr>
              <a:t>:EOQ</a:t>
            </a:r>
            <a:endParaRPr lang="zh-CN" altLang="en-US" dirty="0"/>
          </a:p>
        </p:txBody>
      </p:sp>
      <p:graphicFrame>
        <p:nvGraphicFramePr>
          <p:cNvPr id="18" name="图表 27"/>
          <p:cNvGraphicFramePr/>
          <p:nvPr>
            <p:extLst>
              <p:ext uri="{D42A27DB-BD31-4B8C-83A1-F6EECF244321}">
                <p14:modId xmlns:p14="http://schemas.microsoft.com/office/powerpoint/2010/main" val="3147870570"/>
              </p:ext>
            </p:extLst>
          </p:nvPr>
        </p:nvGraphicFramePr>
        <p:xfrm>
          <a:off x="4427984" y="1418071"/>
          <a:ext cx="4392488" cy="220752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Object 3"/>
          <p:cNvGraphicFramePr>
            <a:graphicFrameLocks noChangeAspect="1"/>
          </p:cNvGraphicFramePr>
          <p:nvPr>
            <p:extLst>
              <p:ext uri="{D42A27DB-BD31-4B8C-83A1-F6EECF244321}">
                <p14:modId xmlns:p14="http://schemas.microsoft.com/office/powerpoint/2010/main" val="1775840241"/>
              </p:ext>
            </p:extLst>
          </p:nvPr>
        </p:nvGraphicFramePr>
        <p:xfrm>
          <a:off x="2627784" y="3861048"/>
          <a:ext cx="2416175" cy="819150"/>
        </p:xfrm>
        <a:graphic>
          <a:graphicData uri="http://schemas.openxmlformats.org/presentationml/2006/ole">
            <mc:AlternateContent xmlns:mc="http://schemas.openxmlformats.org/markup-compatibility/2006">
              <mc:Choice xmlns:v="urn:schemas-microsoft-com:vml" Requires="v">
                <p:oleObj name="公式" r:id="rId3" imgW="1143000" imgH="431800" progId="Equation.3">
                  <p:embed/>
                </p:oleObj>
              </mc:Choice>
              <mc:Fallback>
                <p:oleObj name="公式" r:id="rId3" imgW="1143000" imgH="431800" progId="Equation.3">
                  <p:embed/>
                  <p:pic>
                    <p:nvPicPr>
                      <p:cNvPr id="25"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27784" y="3861048"/>
                        <a:ext cx="2416175" cy="81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3264538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6" end="6"/>
                                            </p:txEl>
                                          </p:spTgt>
                                        </p:tgtEl>
                                        <p:attrNameLst>
                                          <p:attrName>style.visibility</p:attrName>
                                        </p:attrNameLst>
                                      </p:cBhvr>
                                      <p:to>
                                        <p:strVal val="visible"/>
                                      </p:to>
                                    </p:set>
                                    <p:anim calcmode="lin" valueType="num">
                                      <p:cBhvr additive="base">
                                        <p:cTn id="7"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6" end="6"/>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7" end="7"/>
                                            </p:txEl>
                                          </p:spTgt>
                                        </p:tgtEl>
                                        <p:attrNameLst>
                                          <p:attrName>style.visibility</p:attrName>
                                        </p:attrNameLst>
                                      </p:cBhvr>
                                      <p:to>
                                        <p:strVal val="visible"/>
                                      </p:to>
                                    </p:set>
                                    <p:anim calcmode="lin" valueType="num">
                                      <p:cBhvr additive="base">
                                        <p:cTn id="11"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6" presetClass="entr" presetSubtype="16" fill="hold" grpId="0" nodeType="after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circle(in)">
                                      <p:cBhvr>
                                        <p:cTn id="16" dur="20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
                                            <p:txEl>
                                              <p:pRg st="8" end="8"/>
                                            </p:txEl>
                                          </p:spTgt>
                                        </p:tgtEl>
                                        <p:attrNameLst>
                                          <p:attrName>style.visibility</p:attrName>
                                        </p:attrNameLst>
                                      </p:cBhvr>
                                      <p:to>
                                        <p:strVal val="visible"/>
                                      </p:to>
                                    </p:set>
                                    <p:anim calcmode="lin" valueType="num">
                                      <p:cBhvr additive="base">
                                        <p:cTn id="2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par>
                          <p:cTn id="23" fill="hold">
                            <p:stCondLst>
                              <p:cond delay="500"/>
                            </p:stCondLst>
                            <p:childTnLst>
                              <p:par>
                                <p:cTn id="24" presetID="6" presetClass="entr" presetSubtype="16"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circle(in)">
                                      <p:cBhvr>
                                        <p:cTn id="26" dur="2000"/>
                                        <p:tgtEl>
                                          <p:spTgt spid="2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xEl>
                                              <p:pRg st="11" end="11"/>
                                            </p:txEl>
                                          </p:spTgt>
                                        </p:tgtEl>
                                        <p:attrNameLst>
                                          <p:attrName>style.visibility</p:attrName>
                                        </p:attrNameLst>
                                      </p:cBhvr>
                                      <p:to>
                                        <p:strVal val="visible"/>
                                      </p:to>
                                    </p:set>
                                    <p:anim calcmode="lin" valueType="num">
                                      <p:cBhvr additive="base">
                                        <p:cTn id="31" dur="500" fill="hold"/>
                                        <p:tgtEl>
                                          <p:spTgt spid="2">
                                            <p:txEl>
                                              <p:pRg st="11" end="1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11" end="1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
                                            <p:txEl>
                                              <p:pRg st="12" end="12"/>
                                            </p:txEl>
                                          </p:spTgt>
                                        </p:tgtEl>
                                        <p:attrNameLst>
                                          <p:attrName>style.visibility</p:attrName>
                                        </p:attrNameLst>
                                      </p:cBhvr>
                                      <p:to>
                                        <p:strVal val="visible"/>
                                      </p:to>
                                    </p:set>
                                    <p:anim calcmode="lin" valueType="num">
                                      <p:cBhvr additive="base">
                                        <p:cTn id="35" dur="500" fill="hold"/>
                                        <p:tgtEl>
                                          <p:spTgt spid="2">
                                            <p:txEl>
                                              <p:pRg st="12" end="1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幻灯片编号占位符 5"/>
          <p:cNvSpPr>
            <a:spLocks noGrp="1"/>
          </p:cNvSpPr>
          <p:nvPr>
            <p:ph type="sldNum" sz="quarter" idx="12"/>
          </p:nvPr>
        </p:nvSpPr>
        <p:spPr/>
        <p:txBody>
          <a:bodyPr/>
          <a:lstStyle/>
          <a:p>
            <a:pPr>
              <a:defRPr/>
            </a:pPr>
            <a:fld id="{1C18642A-8CBD-9843-8622-EA4DAE80A724}" type="slidenum">
              <a:rPr lang="en-US" altLang="zh-CN"/>
              <a:pPr>
                <a:defRPr/>
              </a:pPr>
              <a:t>145</a:t>
            </a:fld>
            <a:endParaRPr lang="en-US" altLang="zh-CN"/>
          </a:p>
        </p:txBody>
      </p:sp>
      <p:sp>
        <p:nvSpPr>
          <p:cNvPr id="2606082" name="Rectangle 2"/>
          <p:cNvSpPr>
            <a:spLocks noGrp="1" noChangeArrowheads="1"/>
          </p:cNvSpPr>
          <p:nvPr>
            <p:ph type="title"/>
          </p:nvPr>
        </p:nvSpPr>
        <p:spPr/>
        <p:txBody>
          <a:bodyPr/>
          <a:lstStyle/>
          <a:p>
            <a:pPr>
              <a:defRPr/>
            </a:pPr>
            <a:r>
              <a:rPr lang="zh-CN" altLang="en-US"/>
              <a:t>第二节</a:t>
            </a:r>
            <a:r>
              <a:rPr lang="en-US" altLang="zh-CN"/>
              <a:t>  </a:t>
            </a:r>
            <a:r>
              <a:rPr lang="zh-CN" altLang="en-US"/>
              <a:t>供应链下库存问题</a:t>
            </a:r>
          </a:p>
        </p:txBody>
      </p:sp>
      <p:sp>
        <p:nvSpPr>
          <p:cNvPr id="2606083" name="Rectangle 3"/>
          <p:cNvSpPr>
            <a:spLocks noGrp="1" noChangeArrowheads="1"/>
          </p:cNvSpPr>
          <p:nvPr>
            <p:ph type="body" idx="1"/>
          </p:nvPr>
        </p:nvSpPr>
        <p:spPr/>
        <p:txBody>
          <a:bodyPr/>
          <a:lstStyle/>
          <a:p>
            <a:pPr>
              <a:lnSpc>
                <a:spcPct val="90000"/>
              </a:lnSpc>
              <a:buFontTx/>
              <a:buNone/>
            </a:pPr>
            <a:r>
              <a:rPr lang="zh-CN" altLang="en-US">
                <a:solidFill>
                  <a:srgbClr val="FF0000"/>
                </a:solidFill>
                <a:latin typeface="Times New Roman" charset="0"/>
                <a:ea typeface="黑体" charset="0"/>
                <a:cs typeface="黑体" charset="0"/>
              </a:rPr>
              <a:t>一、信息传递系统缺乏效率</a:t>
            </a:r>
            <a:endParaRPr lang="en-US" altLang="zh-CN">
              <a:solidFill>
                <a:srgbClr val="FF0000"/>
              </a:solidFill>
              <a:latin typeface="Times New Roman" charset="0"/>
              <a:ea typeface="黑体" charset="0"/>
              <a:cs typeface="黑体" charset="0"/>
            </a:endParaRPr>
          </a:p>
          <a:p>
            <a:pPr lvl="1">
              <a:lnSpc>
                <a:spcPct val="90000"/>
              </a:lnSpc>
            </a:pPr>
            <a:r>
              <a:rPr kumimoji="0" lang="zh-CN" altLang="en-US">
                <a:latin typeface="Times New Roman" charset="0"/>
                <a:ea typeface="黑体" charset="0"/>
                <a:cs typeface="黑体" charset="0"/>
              </a:rPr>
              <a:t>供应链库存信息阻塞</a:t>
            </a:r>
            <a:endParaRPr kumimoji="0" lang="en-US" altLang="zh-CN">
              <a:latin typeface="Times New Roman" charset="0"/>
              <a:ea typeface="黑体" charset="0"/>
              <a:cs typeface="黑体" charset="0"/>
            </a:endParaRPr>
          </a:p>
          <a:p>
            <a:pPr lvl="1">
              <a:lnSpc>
                <a:spcPct val="90000"/>
              </a:lnSpc>
            </a:pPr>
            <a:r>
              <a:rPr kumimoji="0" lang="zh-CN" altLang="en-US">
                <a:latin typeface="Times New Roman" charset="0"/>
                <a:ea typeface="黑体" charset="0"/>
                <a:cs typeface="黑体" charset="0"/>
              </a:rPr>
              <a:t>供应链中的不确定性</a:t>
            </a:r>
            <a:endParaRPr kumimoji="0" lang="en-US" altLang="zh-CN">
              <a:latin typeface="Times New Roman" charset="0"/>
              <a:ea typeface="黑体" charset="0"/>
              <a:cs typeface="黑体" charset="0"/>
            </a:endParaRPr>
          </a:p>
          <a:p>
            <a:pPr>
              <a:lnSpc>
                <a:spcPct val="90000"/>
              </a:lnSpc>
              <a:buFontTx/>
              <a:buNone/>
            </a:pPr>
            <a:r>
              <a:rPr lang="zh-CN" altLang="en-US">
                <a:solidFill>
                  <a:srgbClr val="FF0000"/>
                </a:solidFill>
                <a:latin typeface="Times New Roman" charset="0"/>
                <a:ea typeface="黑体" charset="0"/>
                <a:cs typeface="黑体" charset="0"/>
              </a:rPr>
              <a:t>二、库存管理模式缺乏合作</a:t>
            </a:r>
            <a:r>
              <a:rPr lang="en-US" altLang="zh-CN">
                <a:latin typeface="Times New Roman" charset="0"/>
                <a:ea typeface="黑体" charset="0"/>
                <a:cs typeface="黑体" charset="0"/>
              </a:rPr>
              <a:t> </a:t>
            </a:r>
            <a:endParaRPr lang="en-US" altLang="zh-CN">
              <a:solidFill>
                <a:srgbClr val="FF0000"/>
              </a:solidFill>
              <a:latin typeface="Times New Roman" charset="0"/>
              <a:ea typeface="黑体" charset="0"/>
              <a:cs typeface="黑体" charset="0"/>
            </a:endParaRPr>
          </a:p>
          <a:p>
            <a:pPr lvl="1">
              <a:lnSpc>
                <a:spcPct val="90000"/>
              </a:lnSpc>
            </a:pPr>
            <a:r>
              <a:rPr kumimoji="0" lang="zh-CN" altLang="en-US">
                <a:latin typeface="Times New Roman" charset="0"/>
                <a:ea typeface="黑体" charset="0"/>
                <a:cs typeface="黑体" charset="0"/>
              </a:rPr>
              <a:t>供应链结点运作不同步性</a:t>
            </a:r>
            <a:endParaRPr kumimoji="0" lang="en-US" altLang="zh-CN" sz="2600">
              <a:latin typeface="Times New Roman" charset="0"/>
              <a:ea typeface="楷体_GB2312" charset="0"/>
              <a:cs typeface="楷体_GB2312" charset="0"/>
            </a:endParaRPr>
          </a:p>
          <a:p>
            <a:pPr lvl="1">
              <a:lnSpc>
                <a:spcPct val="90000"/>
              </a:lnSpc>
            </a:pPr>
            <a:r>
              <a:rPr kumimoji="0" lang="zh-CN" altLang="en-US">
                <a:latin typeface="Times New Roman" charset="0"/>
                <a:ea typeface="黑体" charset="0"/>
                <a:cs typeface="黑体" charset="0"/>
              </a:rPr>
              <a:t>供应链成员之间相互挤压</a:t>
            </a:r>
            <a:endParaRPr kumimoji="0" lang="en-US" altLang="zh-CN" sz="2600">
              <a:latin typeface="Times New Roman" charset="0"/>
              <a:ea typeface="楷体_GB2312" charset="0"/>
              <a:cs typeface="楷体_GB2312" charset="0"/>
            </a:endParaRPr>
          </a:p>
          <a:p>
            <a:pPr lvl="1">
              <a:lnSpc>
                <a:spcPct val="90000"/>
              </a:lnSpc>
            </a:pPr>
            <a:r>
              <a:rPr kumimoji="0" lang="zh-CN" altLang="en-US">
                <a:latin typeface="Times New Roman" charset="0"/>
                <a:ea typeface="黑体" charset="0"/>
                <a:cs typeface="黑体" charset="0"/>
              </a:rPr>
              <a:t>供应链成员之间信任危机</a:t>
            </a:r>
            <a:endParaRPr kumimoji="0" lang="en-US" altLang="zh-CN" sz="2600">
              <a:latin typeface="Times New Roman" charset="0"/>
              <a:ea typeface="楷体_GB2312" charset="0"/>
              <a:cs typeface="楷体_GB2312" charset="0"/>
            </a:endParaRPr>
          </a:p>
          <a:p>
            <a:pPr lvl="1">
              <a:lnSpc>
                <a:spcPct val="90000"/>
              </a:lnSpc>
            </a:pPr>
            <a:r>
              <a:rPr kumimoji="0" lang="zh-CN" altLang="en-US">
                <a:latin typeface="Times New Roman" charset="0"/>
                <a:ea typeface="黑体" charset="0"/>
                <a:cs typeface="黑体" charset="0"/>
              </a:rPr>
              <a:t>供应链订货业务不增值性</a:t>
            </a:r>
            <a:endParaRPr kumimoji="0" lang="en-US" altLang="zh-CN" sz="2600">
              <a:latin typeface="Times New Roman" charset="0"/>
              <a:ea typeface="楷体_GB2312" charset="0"/>
              <a:cs typeface="楷体_GB2312" charset="0"/>
            </a:endParaRPr>
          </a:p>
          <a:p>
            <a:pPr>
              <a:lnSpc>
                <a:spcPct val="90000"/>
              </a:lnSpc>
              <a:buFontTx/>
              <a:buNone/>
            </a:pPr>
            <a:r>
              <a:rPr lang="zh-CN" altLang="en-US">
                <a:solidFill>
                  <a:srgbClr val="FF0000"/>
                </a:solidFill>
                <a:latin typeface="Times New Roman" charset="0"/>
                <a:ea typeface="黑体" charset="0"/>
                <a:cs typeface="黑体" charset="0"/>
              </a:rPr>
              <a:t>三、仓库网络布局规划复杂</a:t>
            </a:r>
            <a:endParaRPr lang="en-US" altLang="zh-CN">
              <a:solidFill>
                <a:srgbClr val="FF0000"/>
              </a:solidFill>
              <a:latin typeface="Times New Roman" charset="0"/>
              <a:ea typeface="黑体" charset="0"/>
              <a:cs typeface="黑体" charset="0"/>
            </a:endParaRPr>
          </a:p>
          <a:p>
            <a:pPr lvl="1">
              <a:lnSpc>
                <a:spcPct val="90000"/>
              </a:lnSpc>
            </a:pPr>
            <a:r>
              <a:rPr lang="zh-CN" altLang="en-US">
                <a:latin typeface="Times New Roman" charset="0"/>
                <a:ea typeface="黑体" charset="0"/>
                <a:cs typeface="黑体" charset="0"/>
              </a:rPr>
              <a:t>供应链网络结点关系复杂</a:t>
            </a:r>
            <a:endParaRPr lang="en-US" altLang="zh-CN">
              <a:latin typeface="Times New Roman" charset="0"/>
              <a:ea typeface="黑体" charset="0"/>
              <a:cs typeface="黑体" charset="0"/>
            </a:endParaRPr>
          </a:p>
          <a:p>
            <a:pPr lvl="1">
              <a:lnSpc>
                <a:spcPct val="90000"/>
              </a:lnSpc>
            </a:pPr>
            <a:r>
              <a:rPr lang="zh-CN" altLang="en-US">
                <a:latin typeface="Times New Roman" charset="0"/>
                <a:ea typeface="黑体" charset="0"/>
                <a:cs typeface="黑体" charset="0"/>
              </a:rPr>
              <a:t>库存管理绩效评价难权衡</a:t>
            </a:r>
            <a:endParaRPr lang="en-US" altLang="zh-CN">
              <a:latin typeface="Times New Roman" charset="0"/>
              <a:ea typeface="黑体" charset="0"/>
              <a:cs typeface="黑体" charset="0"/>
            </a:endParaRPr>
          </a:p>
          <a:p>
            <a:pPr>
              <a:lnSpc>
                <a:spcPct val="90000"/>
              </a:lnSpc>
              <a:buFontTx/>
              <a:buNone/>
            </a:pPr>
            <a:r>
              <a:rPr lang="zh-CN" altLang="en-US">
                <a:solidFill>
                  <a:srgbClr val="FF0000"/>
                </a:solidFill>
                <a:latin typeface="Times New Roman" charset="0"/>
                <a:ea typeface="黑体" charset="0"/>
                <a:cs typeface="黑体" charset="0"/>
              </a:rPr>
              <a:t>四、供需不平衡难以低库存</a:t>
            </a:r>
            <a:endParaRPr lang="zh-CN" altLang="en-US">
              <a:latin typeface="Times New Roman" charset="0"/>
              <a:ea typeface="黑体" charset="0"/>
              <a:cs typeface="黑体" charset="0"/>
            </a:endParaRPr>
          </a:p>
        </p:txBody>
      </p:sp>
      <p:pic>
        <p:nvPicPr>
          <p:cNvPr id="176132" name="Picture 4" descr="BD00028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27763" y="3789363"/>
            <a:ext cx="1441450" cy="1385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幻灯片编号占位符 5"/>
          <p:cNvSpPr>
            <a:spLocks noGrp="1"/>
          </p:cNvSpPr>
          <p:nvPr>
            <p:ph type="sldNum" sz="quarter" idx="12"/>
          </p:nvPr>
        </p:nvSpPr>
        <p:spPr/>
        <p:txBody>
          <a:bodyPr/>
          <a:lstStyle/>
          <a:p>
            <a:pPr>
              <a:defRPr/>
            </a:pPr>
            <a:fld id="{247E7BDB-9C44-B34F-8A5E-800EE2CDA7F4}" type="slidenum">
              <a:rPr lang="en-US" altLang="zh-CN"/>
              <a:pPr>
                <a:defRPr/>
              </a:pPr>
              <a:t>146</a:t>
            </a:fld>
            <a:endParaRPr lang="en-US" altLang="zh-CN"/>
          </a:p>
        </p:txBody>
      </p:sp>
      <p:sp>
        <p:nvSpPr>
          <p:cNvPr id="1965058" name="Rectangle 2"/>
          <p:cNvSpPr>
            <a:spLocks noGrp="1" noChangeArrowheads="1"/>
          </p:cNvSpPr>
          <p:nvPr>
            <p:ph type="title"/>
          </p:nvPr>
        </p:nvSpPr>
        <p:spPr/>
        <p:txBody>
          <a:bodyPr/>
          <a:lstStyle/>
          <a:p>
            <a:pPr>
              <a:defRPr/>
            </a:pPr>
            <a:r>
              <a:rPr lang="zh-CN" altLang="en-US" dirty="0"/>
              <a:t>第三节</a:t>
            </a:r>
            <a:r>
              <a:rPr lang="en-US" altLang="zh-CN" dirty="0"/>
              <a:t>  </a:t>
            </a:r>
            <a:r>
              <a:rPr lang="zh-CN" altLang="en-US" dirty="0"/>
              <a:t>不确定性库存控制</a:t>
            </a:r>
          </a:p>
        </p:txBody>
      </p:sp>
      <p:sp>
        <p:nvSpPr>
          <p:cNvPr id="1965059" name="Rectangle 3"/>
          <p:cNvSpPr>
            <a:spLocks noGrp="1" noChangeArrowheads="1"/>
          </p:cNvSpPr>
          <p:nvPr>
            <p:ph type="body" idx="1"/>
          </p:nvPr>
        </p:nvSpPr>
        <p:spPr>
          <a:xfrm>
            <a:off x="216008" y="678516"/>
            <a:ext cx="8927992" cy="5855212"/>
          </a:xfrm>
        </p:spPr>
        <p:txBody>
          <a:bodyPr/>
          <a:lstStyle/>
          <a:p>
            <a:pPr marL="0" indent="0">
              <a:buNone/>
            </a:pPr>
            <a:r>
              <a:rPr lang="zh-CN" altLang="en-US" dirty="0">
                <a:solidFill>
                  <a:srgbClr val="FF0000"/>
                </a:solidFill>
                <a:latin typeface="Times New Roman" charset="0"/>
                <a:ea typeface="黑体" charset="0"/>
                <a:cs typeface="黑体" charset="0"/>
              </a:rPr>
              <a:t>一、顾客需求变化时的定货</a:t>
            </a:r>
            <a:endParaRPr lang="en-US" altLang="zh-CN" dirty="0">
              <a:solidFill>
                <a:srgbClr val="FF0000"/>
              </a:solidFill>
              <a:latin typeface="Times New Roman" charset="0"/>
              <a:ea typeface="黑体" charset="0"/>
              <a:cs typeface="黑体" charset="0"/>
            </a:endParaRPr>
          </a:p>
          <a:p>
            <a:pPr lvl="1">
              <a:lnSpc>
                <a:spcPct val="80000"/>
              </a:lnSpc>
            </a:pPr>
            <a:r>
              <a:rPr lang="zh-CN" altLang="en-US" dirty="0">
                <a:latin typeface="Times New Roman" charset="0"/>
                <a:ea typeface="楷体" charset="0"/>
                <a:cs typeface="楷体" charset="0"/>
              </a:rPr>
              <a:t>补货批量匹配平均需求</a:t>
            </a:r>
            <a:endParaRPr lang="en-US" altLang="zh-CN" dirty="0">
              <a:latin typeface="Times New Roman" charset="0"/>
              <a:ea typeface="楷体" charset="0"/>
              <a:cs typeface="楷体" charset="0"/>
            </a:endParaRPr>
          </a:p>
          <a:p>
            <a:pPr lvl="1">
              <a:lnSpc>
                <a:spcPct val="80000"/>
              </a:lnSpc>
            </a:pPr>
            <a:r>
              <a:rPr lang="zh-CN" altLang="en-US" dirty="0">
                <a:latin typeface="Times New Roman" charset="0"/>
                <a:ea typeface="楷体" charset="0"/>
                <a:cs typeface="楷体" charset="0"/>
              </a:rPr>
              <a:t>安全库存保证服务水平</a:t>
            </a:r>
            <a:endParaRPr lang="en-US" altLang="zh-CN" dirty="0">
              <a:latin typeface="Times New Roman" charset="0"/>
              <a:ea typeface="楷体" charset="0"/>
              <a:cs typeface="楷体" charset="0"/>
            </a:endParaRPr>
          </a:p>
          <a:p>
            <a:pPr lvl="1">
              <a:lnSpc>
                <a:spcPct val="80000"/>
              </a:lnSpc>
            </a:pPr>
            <a:r>
              <a:rPr lang="zh-CN" altLang="en-US" dirty="0">
                <a:latin typeface="Times New Roman" charset="0"/>
                <a:ea typeface="黑体" charset="0"/>
                <a:cs typeface="黑体" charset="0"/>
              </a:rPr>
              <a:t>订货提前期是固定的</a:t>
            </a:r>
            <a:endParaRPr lang="en-US" altLang="zh-CN" dirty="0">
              <a:latin typeface="Times New Roman" charset="0"/>
              <a:ea typeface="黑体" charset="0"/>
              <a:cs typeface="黑体" charset="0"/>
            </a:endParaRPr>
          </a:p>
          <a:p>
            <a:pPr lvl="1">
              <a:lnSpc>
                <a:spcPct val="80000"/>
              </a:lnSpc>
            </a:pPr>
            <a:r>
              <a:rPr lang="zh-CN" altLang="en-US" dirty="0">
                <a:latin typeface="Times New Roman" charset="0"/>
                <a:ea typeface="黑体" charset="0"/>
                <a:cs typeface="黑体" charset="0"/>
              </a:rPr>
              <a:t>订货点</a:t>
            </a:r>
            <a:r>
              <a:rPr lang="en-US" altLang="zh-CN" dirty="0">
                <a:latin typeface="Times New Roman" charset="0"/>
                <a:ea typeface="楷体_GB2312" charset="0"/>
                <a:cs typeface="楷体_GB2312" charset="0"/>
              </a:rPr>
              <a:t>s</a:t>
            </a:r>
            <a:r>
              <a:rPr lang="zh-CN" altLang="en-US" dirty="0">
                <a:latin typeface="Times New Roman" charset="0"/>
                <a:ea typeface="楷体_GB2312" charset="0"/>
                <a:cs typeface="楷体_GB2312" charset="0"/>
              </a:rPr>
              <a:t>：</a:t>
            </a:r>
            <a:r>
              <a:rPr lang="zh-CN" altLang="en-US" b="0" dirty="0">
                <a:latin typeface="Times New Roman" charset="0"/>
                <a:ea typeface="楷体" charset="0"/>
                <a:cs typeface="楷体" charset="0"/>
              </a:rPr>
              <a:t>提出订货时的库存量</a:t>
            </a:r>
            <a:endParaRPr lang="en-US" altLang="zh-CN" b="0" dirty="0">
              <a:latin typeface="Times New Roman" charset="0"/>
              <a:ea typeface="楷体" charset="0"/>
              <a:cs typeface="楷体" charset="0"/>
            </a:endParaRPr>
          </a:p>
          <a:p>
            <a:pPr marL="180000" lvl="1" indent="0">
              <a:spcBef>
                <a:spcPts val="600"/>
              </a:spcBef>
              <a:buNone/>
            </a:pPr>
            <a:r>
              <a:rPr lang="zh-CN" altLang="en-US" dirty="0">
                <a:latin typeface="Times New Roman" charset="0"/>
                <a:ea typeface="黑体" charset="0"/>
                <a:cs typeface="黑体" charset="0"/>
              </a:rPr>
              <a:t>（一）定量补货系统的安全库存</a:t>
            </a:r>
            <a:endParaRPr lang="en-US" altLang="zh-CN" dirty="0">
              <a:latin typeface="Times New Roman" charset="0"/>
              <a:ea typeface="黑体" charset="0"/>
              <a:cs typeface="黑体" charset="0"/>
            </a:endParaRPr>
          </a:p>
          <a:p>
            <a:pPr lvl="2"/>
            <a:r>
              <a:rPr lang="zh-CN" altLang="en-US" sz="2400" dirty="0">
                <a:latin typeface="Times New Roman" charset="0"/>
                <a:ea typeface="楷体" charset="0"/>
                <a:cs typeface="楷体" charset="0"/>
              </a:rPr>
              <a:t>提前期分成</a:t>
            </a:r>
            <a:r>
              <a:rPr lang="en-US" altLang="zh-CN" sz="2400" dirty="0">
                <a:latin typeface="Times New Roman" charset="0"/>
                <a:ea typeface="楷体" charset="0"/>
                <a:cs typeface="楷体" charset="0"/>
              </a:rPr>
              <a:t>L</a:t>
            </a:r>
            <a:r>
              <a:rPr lang="zh-CN" altLang="en-US" sz="2400" dirty="0">
                <a:latin typeface="Times New Roman" charset="0"/>
                <a:ea typeface="楷体" charset="0"/>
                <a:cs typeface="楷体" charset="0"/>
              </a:rPr>
              <a:t>等份</a:t>
            </a:r>
            <a:r>
              <a:rPr lang="en-US" altLang="zh-CN" sz="2400" dirty="0">
                <a:latin typeface="Times New Roman" charset="0"/>
                <a:ea typeface="楷体" charset="0"/>
                <a:cs typeface="楷体" charset="0"/>
                <a:sym typeface="Wingdings" panose="05000000000000000000" pitchFamily="2" charset="2"/>
              </a:rPr>
              <a:t></a:t>
            </a:r>
            <a:r>
              <a:rPr lang="zh-CN" altLang="en-US" sz="2400" dirty="0">
                <a:latin typeface="Times New Roman" charset="0"/>
                <a:ea typeface="楷体" charset="0"/>
                <a:cs typeface="楷体" charset="0"/>
              </a:rPr>
              <a:t>单位时间需求率</a:t>
            </a:r>
            <a:r>
              <a:rPr lang="en-US" altLang="zh-CN" sz="2400" i="1" dirty="0" err="1">
                <a:latin typeface="Times New Roman" charset="0"/>
                <a:ea typeface="楷体" charset="0"/>
                <a:cs typeface="楷体" charset="0"/>
              </a:rPr>
              <a:t>x</a:t>
            </a:r>
            <a:r>
              <a:rPr lang="en-US" altLang="zh-CN" sz="2400" i="1" baseline="-25000" dirty="0" err="1">
                <a:latin typeface="Times New Roman" charset="0"/>
                <a:ea typeface="楷体" charset="0"/>
                <a:cs typeface="楷体" charset="0"/>
              </a:rPr>
              <a:t>i</a:t>
            </a:r>
            <a:r>
              <a:rPr lang="en-US" altLang="zh-CN" sz="2400" i="1" dirty="0" err="1">
                <a:latin typeface="Times New Roman" charset="0"/>
                <a:ea typeface="楷体" charset="0"/>
                <a:cs typeface="楷体" charset="0"/>
              </a:rPr>
              <a:t>~N</a:t>
            </a:r>
            <a:r>
              <a:rPr lang="en-US" altLang="zh-CN" sz="2400" i="1" dirty="0">
                <a:latin typeface="Times New Roman" charset="0"/>
                <a:ea typeface="楷体" charset="0"/>
                <a:cs typeface="楷体" charset="0"/>
              </a:rPr>
              <a:t> </a:t>
            </a:r>
            <a:r>
              <a:rPr lang="en-US" altLang="zh-CN" sz="2400" dirty="0">
                <a:latin typeface="Times New Roman" charset="0"/>
                <a:ea typeface="楷体" charset="0"/>
                <a:cs typeface="楷体" charset="0"/>
              </a:rPr>
              <a:t>(    ,     )</a:t>
            </a:r>
          </a:p>
          <a:p>
            <a:pPr lvl="2"/>
            <a:r>
              <a:rPr lang="zh-CN" altLang="en-US" sz="2400" dirty="0">
                <a:latin typeface="Times New Roman" charset="0"/>
                <a:ea typeface="楷体" charset="0"/>
                <a:cs typeface="楷体" charset="0"/>
              </a:rPr>
              <a:t>单位时间需求相互独立，据中心极限定律</a:t>
            </a:r>
            <a:endParaRPr lang="en-US" altLang="zh-CN" sz="2400" dirty="0">
              <a:latin typeface="Times New Roman" charset="0"/>
              <a:ea typeface="楷体" charset="0"/>
              <a:cs typeface="楷体" charset="0"/>
            </a:endParaRPr>
          </a:p>
          <a:p>
            <a:pPr lvl="3"/>
            <a:r>
              <a:rPr lang="zh-CN" altLang="en-US" dirty="0">
                <a:latin typeface="Times New Roman" charset="0"/>
                <a:ea typeface="楷体" charset="0"/>
                <a:cs typeface="楷体" charset="0"/>
              </a:rPr>
              <a:t>提前期</a:t>
            </a:r>
            <a:r>
              <a:rPr lang="en-US" altLang="zh-CN" dirty="0">
                <a:latin typeface="Times New Roman" charset="0"/>
                <a:ea typeface="楷体" charset="0"/>
                <a:cs typeface="楷体" charset="0"/>
              </a:rPr>
              <a:t>L</a:t>
            </a:r>
            <a:r>
              <a:rPr lang="zh-CN" altLang="en-US" dirty="0">
                <a:latin typeface="Times New Roman" charset="0"/>
                <a:ea typeface="楷体" charset="0"/>
                <a:cs typeface="楷体" charset="0"/>
              </a:rPr>
              <a:t>内需求期望         ；方差 </a:t>
            </a:r>
            <a:endParaRPr lang="en-US" altLang="zh-CN" dirty="0">
              <a:latin typeface="Times New Roman" charset="0"/>
              <a:ea typeface="楷体" charset="0"/>
              <a:cs typeface="楷体" charset="0"/>
            </a:endParaRPr>
          </a:p>
          <a:p>
            <a:pPr lvl="2"/>
            <a:r>
              <a:rPr lang="zh-CN" altLang="en-US" sz="2400" dirty="0">
                <a:latin typeface="Times New Roman" charset="0"/>
                <a:ea typeface="楷体" charset="0"/>
                <a:cs typeface="楷体" charset="0"/>
              </a:rPr>
              <a:t>大数定律</a:t>
            </a:r>
            <a:r>
              <a:rPr lang="en-US" altLang="zh-CN" sz="2400" dirty="0">
                <a:latin typeface="Times New Roman" charset="0"/>
                <a:ea typeface="楷体" charset="0"/>
                <a:cs typeface="楷体" charset="0"/>
                <a:sym typeface="Wingdings" panose="05000000000000000000" pitchFamily="2" charset="2"/>
              </a:rPr>
              <a:t></a:t>
            </a:r>
            <a:r>
              <a:rPr lang="zh-CN" altLang="en-US" sz="2400" dirty="0">
                <a:latin typeface="Times New Roman" charset="0"/>
                <a:ea typeface="楷体" charset="0"/>
                <a:cs typeface="楷体" charset="0"/>
              </a:rPr>
              <a:t>正态分布</a:t>
            </a:r>
            <a:r>
              <a:rPr lang="en-US" altLang="zh-CN" sz="2400" i="1" dirty="0">
                <a:latin typeface="Times New Roman" charset="0"/>
                <a:ea typeface="楷体" charset="0"/>
                <a:cs typeface="楷体" charset="0"/>
              </a:rPr>
              <a:t>X</a:t>
            </a:r>
            <a:r>
              <a:rPr lang="en-US" altLang="zh-CN" sz="2400" dirty="0">
                <a:latin typeface="Times New Roman" charset="0"/>
                <a:ea typeface="楷体" charset="0"/>
                <a:cs typeface="楷体" charset="0"/>
              </a:rPr>
              <a:t>~</a:t>
            </a:r>
            <a:r>
              <a:rPr lang="en-US" altLang="zh-CN" sz="2400" i="1" dirty="0">
                <a:latin typeface="Times New Roman" charset="0"/>
                <a:ea typeface="楷体" charset="0"/>
                <a:cs typeface="楷体" charset="0"/>
              </a:rPr>
              <a:t>N</a:t>
            </a:r>
            <a:r>
              <a:rPr lang="en-US" altLang="zh-CN" sz="2400" dirty="0">
                <a:latin typeface="Times New Roman" charset="0"/>
                <a:ea typeface="楷体" charset="0"/>
                <a:cs typeface="楷体" charset="0"/>
              </a:rPr>
              <a:t>(     ,      )</a:t>
            </a:r>
            <a:r>
              <a:rPr lang="zh-CN" altLang="en-US" sz="2400" dirty="0">
                <a:latin typeface="Times New Roman" charset="0"/>
                <a:ea typeface="楷体" charset="0"/>
                <a:cs typeface="楷体" charset="0"/>
              </a:rPr>
              <a:t>，则</a:t>
            </a:r>
            <a:endParaRPr lang="en-US" altLang="zh-CN" sz="2400" dirty="0">
              <a:latin typeface="Times New Roman" charset="0"/>
              <a:ea typeface="楷体" charset="0"/>
              <a:cs typeface="楷体" charset="0"/>
            </a:endParaRPr>
          </a:p>
          <a:p>
            <a:pPr lvl="2">
              <a:spcBef>
                <a:spcPts val="1200"/>
              </a:spcBef>
            </a:pPr>
            <a:r>
              <a:rPr lang="zh-CN" altLang="en-US" sz="2400" dirty="0">
                <a:latin typeface="Times New Roman" charset="0"/>
                <a:ea typeface="楷体" charset="0"/>
                <a:cs typeface="楷体" charset="0"/>
              </a:rPr>
              <a:t>补货点</a:t>
            </a:r>
            <a:endParaRPr lang="en-US" altLang="zh-CN" sz="2400" b="0" dirty="0">
              <a:latin typeface="Times New Roman" charset="0"/>
              <a:ea typeface="楷体" charset="0"/>
              <a:cs typeface="楷体" charset="0"/>
            </a:endParaRPr>
          </a:p>
          <a:p>
            <a:pPr lvl="2">
              <a:spcBef>
                <a:spcPts val="600"/>
              </a:spcBef>
              <a:buFontTx/>
              <a:buNone/>
            </a:pPr>
            <a:r>
              <a:rPr lang="en-US" altLang="zh-CN" sz="2400" b="1" dirty="0">
                <a:solidFill>
                  <a:srgbClr val="FF0000"/>
                </a:solidFill>
                <a:latin typeface="Times New Roman" charset="0"/>
                <a:ea typeface="楷体_GB2312" charset="0"/>
                <a:cs typeface="楷体_GB2312" charset="0"/>
              </a:rPr>
              <a:t> </a:t>
            </a:r>
            <a:r>
              <a:rPr lang="zh-CN" altLang="en-US" b="1" dirty="0">
                <a:solidFill>
                  <a:srgbClr val="FF0000"/>
                </a:solidFill>
                <a:latin typeface="Times New Roman" charset="0"/>
                <a:ea typeface="楷体_GB2312" charset="0"/>
                <a:cs typeface="楷体_GB2312" charset="0"/>
              </a:rPr>
              <a:t>订货点</a:t>
            </a:r>
            <a:r>
              <a:rPr lang="en-US" altLang="zh-CN" b="1" dirty="0">
                <a:solidFill>
                  <a:srgbClr val="FF0000"/>
                </a:solidFill>
                <a:latin typeface="Times New Roman" charset="0"/>
                <a:ea typeface="楷体_GB2312" charset="0"/>
                <a:cs typeface="楷体_GB2312" charset="0"/>
              </a:rPr>
              <a:t>s=</a:t>
            </a:r>
            <a:r>
              <a:rPr lang="zh-CN" altLang="en-US" b="1" dirty="0">
                <a:solidFill>
                  <a:srgbClr val="FF0000"/>
                </a:solidFill>
                <a:latin typeface="Times New Roman" charset="0"/>
                <a:ea typeface="楷体_GB2312" charset="0"/>
                <a:cs typeface="楷体_GB2312" charset="0"/>
              </a:rPr>
              <a:t>提前期</a:t>
            </a:r>
            <a:r>
              <a:rPr lang="en-US" altLang="zh-CN" b="1" dirty="0">
                <a:solidFill>
                  <a:srgbClr val="FF0000"/>
                </a:solidFill>
                <a:latin typeface="Times New Roman" charset="0"/>
                <a:ea typeface="楷体_GB2312" charset="0"/>
                <a:cs typeface="楷体_GB2312" charset="0"/>
              </a:rPr>
              <a:t>L</a:t>
            </a:r>
            <a:r>
              <a:rPr lang="zh-CN" altLang="en-US" b="1" dirty="0">
                <a:solidFill>
                  <a:srgbClr val="FF0000"/>
                </a:solidFill>
                <a:latin typeface="Times New Roman" charset="0"/>
                <a:ea typeface="楷体_GB2312" charset="0"/>
                <a:cs typeface="楷体_GB2312" charset="0"/>
              </a:rPr>
              <a:t>内的需求期望值</a:t>
            </a:r>
            <a:r>
              <a:rPr lang="en-US" altLang="zh-CN" b="1" dirty="0">
                <a:solidFill>
                  <a:srgbClr val="FF0000"/>
                </a:solidFill>
                <a:latin typeface="Times New Roman" charset="0"/>
                <a:ea typeface="楷体_GB2312" charset="0"/>
                <a:cs typeface="楷体_GB2312" charset="0"/>
              </a:rPr>
              <a:t>+</a:t>
            </a:r>
            <a:r>
              <a:rPr lang="zh-CN" altLang="en-US" b="1" dirty="0">
                <a:solidFill>
                  <a:srgbClr val="FF0000"/>
                </a:solidFill>
                <a:latin typeface="Times New Roman" charset="0"/>
                <a:ea typeface="楷体_GB2312" charset="0"/>
                <a:cs typeface="楷体_GB2312" charset="0"/>
              </a:rPr>
              <a:t>安全库存</a:t>
            </a:r>
            <a:r>
              <a:rPr lang="en-US" altLang="zh-CN" b="1" dirty="0">
                <a:solidFill>
                  <a:srgbClr val="FF0000"/>
                </a:solidFill>
                <a:latin typeface="Times New Roman" charset="0"/>
                <a:ea typeface="楷体_GB2312" charset="0"/>
                <a:cs typeface="楷体_GB2312" charset="0"/>
              </a:rPr>
              <a:t> </a:t>
            </a:r>
          </a:p>
          <a:p>
            <a:pPr marL="180000" lvl="1" indent="0">
              <a:spcBef>
                <a:spcPts val="600"/>
              </a:spcBef>
              <a:buNone/>
            </a:pPr>
            <a:r>
              <a:rPr lang="zh-CN" altLang="zh-CN" dirty="0">
                <a:latin typeface="Times New Roman" charset="0"/>
                <a:ea typeface="黑体" charset="0"/>
                <a:cs typeface="黑体" charset="0"/>
              </a:rPr>
              <a:t>（二）定期补货系统的安全库存</a:t>
            </a:r>
            <a:endParaRPr lang="en-US" altLang="zh-CN" dirty="0">
              <a:latin typeface="Times New Roman" charset="0"/>
              <a:ea typeface="黑体" charset="0"/>
              <a:cs typeface="黑体" charset="0"/>
            </a:endParaRPr>
          </a:p>
          <a:p>
            <a:pPr lvl="2">
              <a:spcBef>
                <a:spcPts val="600"/>
              </a:spcBef>
            </a:pPr>
            <a:r>
              <a:rPr lang="zh-CN" altLang="en-US" sz="2000" dirty="0">
                <a:latin typeface="Times New Roman" charset="0"/>
                <a:ea typeface="楷体" charset="0"/>
                <a:cs typeface="楷体" charset="0"/>
              </a:rPr>
              <a:t>检查间隔期与提前期</a:t>
            </a:r>
            <a:r>
              <a:rPr lang="en-US" altLang="zh-CN" dirty="0">
                <a:latin typeface="Times New Roman" charset="0"/>
                <a:ea typeface="黑体" charset="0"/>
                <a:cs typeface="黑体" charset="0"/>
              </a:rPr>
              <a:t>T+L</a:t>
            </a:r>
            <a:endParaRPr lang="zh-CN" altLang="zh-CN" dirty="0">
              <a:latin typeface="Times New Roman" charset="0"/>
              <a:ea typeface="黑体" charset="0"/>
              <a:cs typeface="黑体" charset="0"/>
            </a:endParaRPr>
          </a:p>
          <a:p>
            <a:pPr lvl="2" algn="ctr">
              <a:spcBef>
                <a:spcPts val="2400"/>
              </a:spcBef>
              <a:buFontTx/>
              <a:buNone/>
            </a:pPr>
            <a:endParaRPr lang="en-US" altLang="zh-CN" sz="2400" b="1" dirty="0">
              <a:solidFill>
                <a:srgbClr val="FF0000"/>
              </a:solidFill>
              <a:latin typeface="Times New Roman" charset="0"/>
              <a:ea typeface="楷体_GB2312" charset="0"/>
              <a:cs typeface="楷体_GB2312" charset="0"/>
            </a:endParaRPr>
          </a:p>
          <a:p>
            <a:pPr lvl="2" algn="ctr">
              <a:lnSpc>
                <a:spcPct val="120000"/>
              </a:lnSpc>
              <a:buFontTx/>
              <a:buNone/>
            </a:pPr>
            <a:endParaRPr lang="en-US" altLang="zh-CN" sz="1800" b="1" dirty="0">
              <a:solidFill>
                <a:srgbClr val="FF0000"/>
              </a:solidFill>
              <a:latin typeface="Times New Roman" charset="0"/>
              <a:ea typeface="楷体_GB2312" charset="0"/>
              <a:cs typeface="楷体_GB2312" charset="0"/>
            </a:endParaRPr>
          </a:p>
        </p:txBody>
      </p:sp>
      <p:graphicFrame>
        <p:nvGraphicFramePr>
          <p:cNvPr id="1965060" name="Object 4"/>
          <p:cNvGraphicFramePr>
            <a:graphicFrameLocks noChangeAspect="1"/>
          </p:cNvGraphicFramePr>
          <p:nvPr>
            <p:extLst>
              <p:ext uri="{D42A27DB-BD31-4B8C-83A1-F6EECF244321}">
                <p14:modId xmlns:p14="http://schemas.microsoft.com/office/powerpoint/2010/main" val="1260210024"/>
              </p:ext>
            </p:extLst>
          </p:nvPr>
        </p:nvGraphicFramePr>
        <p:xfrm>
          <a:off x="6156176" y="5247809"/>
          <a:ext cx="1925637" cy="465138"/>
        </p:xfrm>
        <a:graphic>
          <a:graphicData uri="http://schemas.openxmlformats.org/presentationml/2006/ole">
            <mc:AlternateContent xmlns:mc="http://schemas.openxmlformats.org/markup-compatibility/2006">
              <mc:Choice xmlns:v="urn:schemas-microsoft-com:vml" Requires="v">
                <p:oleObj name="Equation" r:id="rId2" imgW="1054080" imgH="253800" progId="Equation.DSMT4">
                  <p:embed/>
                </p:oleObj>
              </mc:Choice>
              <mc:Fallback>
                <p:oleObj name="Equation" r:id="rId2" imgW="1054080" imgH="253800" progId="Equation.DSMT4">
                  <p:embed/>
                  <p:pic>
                    <p:nvPicPr>
                      <p:cNvPr id="0" name="Object 4"/>
                      <p:cNvPicPr>
                        <a:picLocks noChangeAspect="1" noChangeArrowheads="1"/>
                      </p:cNvPicPr>
                      <p:nvPr/>
                    </p:nvPicPr>
                    <p:blipFill>
                      <a:blip r:embed="rId3"/>
                      <a:srcRect/>
                      <a:stretch>
                        <a:fillRect/>
                      </a:stretch>
                    </p:blipFill>
                    <p:spPr bwMode="auto">
                      <a:xfrm>
                        <a:off x="6156176" y="5247809"/>
                        <a:ext cx="1925637" cy="465138"/>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pic>
        <p:nvPicPr>
          <p:cNvPr id="1965106" name="Picture 5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04370" y="466514"/>
            <a:ext cx="3887788" cy="25923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177431" name="Picture 27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41766" y="3099553"/>
            <a:ext cx="318466" cy="329447"/>
          </a:xfrm>
          <a:prstGeom prst="rect">
            <a:avLst/>
          </a:prstGeom>
          <a:noFill/>
          <a:extLst>
            <a:ext uri="{909E8E84-426E-40DD-AFC4-6F175D3DCCD1}">
              <a14:hiddenFill xmlns:a14="http://schemas.microsoft.com/office/drawing/2010/main">
                <a:solidFill>
                  <a:srgbClr val="FFFFFF"/>
                </a:solidFill>
              </a14:hiddenFill>
            </a:ext>
          </a:extLst>
        </p:spPr>
      </p:pic>
      <p:pic>
        <p:nvPicPr>
          <p:cNvPr id="177430" name="Picture 27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04248" y="3058901"/>
            <a:ext cx="362325" cy="362325"/>
          </a:xfrm>
          <a:prstGeom prst="rect">
            <a:avLst/>
          </a:prstGeom>
          <a:noFill/>
          <a:extLst>
            <a:ext uri="{909E8E84-426E-40DD-AFC4-6F175D3DCCD1}">
              <a14:hiddenFill xmlns:a14="http://schemas.microsoft.com/office/drawing/2010/main">
                <a:solidFill>
                  <a:srgbClr val="FFFFFF"/>
                </a:solidFill>
              </a14:hiddenFill>
            </a:ext>
          </a:extLst>
        </p:spPr>
      </p:pic>
      <p:pic>
        <p:nvPicPr>
          <p:cNvPr id="177435" name="Picture 28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300085" y="3995578"/>
            <a:ext cx="335811" cy="235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436" name="Picture 28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39372" y="4437112"/>
            <a:ext cx="408694" cy="288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28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08197" y="4417682"/>
            <a:ext cx="335811" cy="235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28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26550" y="3983050"/>
            <a:ext cx="408694" cy="288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438" name="Picture 28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41380" y="4256460"/>
            <a:ext cx="1685810" cy="59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439" name="Picture 287"/>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71020" y="4848206"/>
            <a:ext cx="1796976" cy="3996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7441" name="Picture 28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67944" y="6136032"/>
            <a:ext cx="2543634" cy="4994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65059">
                                            <p:txEl>
                                              <p:pRg st="0" end="0"/>
                                            </p:txEl>
                                          </p:spTgt>
                                        </p:tgtEl>
                                        <p:attrNameLst>
                                          <p:attrName>style.visibility</p:attrName>
                                        </p:attrNameLst>
                                      </p:cBhvr>
                                      <p:to>
                                        <p:strVal val="visible"/>
                                      </p:to>
                                    </p:set>
                                    <p:anim calcmode="lin" valueType="num">
                                      <p:cBhvr additive="base">
                                        <p:cTn id="7" dur="500" fill="hold"/>
                                        <p:tgtEl>
                                          <p:spTgt spid="19650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6505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65059">
                                            <p:txEl>
                                              <p:pRg st="1" end="1"/>
                                            </p:txEl>
                                          </p:spTgt>
                                        </p:tgtEl>
                                        <p:attrNameLst>
                                          <p:attrName>style.visibility</p:attrName>
                                        </p:attrNameLst>
                                      </p:cBhvr>
                                      <p:to>
                                        <p:strVal val="visible"/>
                                      </p:to>
                                    </p:set>
                                    <p:anim calcmode="lin" valueType="num">
                                      <p:cBhvr additive="base">
                                        <p:cTn id="11" dur="500" fill="hold"/>
                                        <p:tgtEl>
                                          <p:spTgt spid="196505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96505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65059">
                                            <p:txEl>
                                              <p:pRg st="2" end="2"/>
                                            </p:txEl>
                                          </p:spTgt>
                                        </p:tgtEl>
                                        <p:attrNameLst>
                                          <p:attrName>style.visibility</p:attrName>
                                        </p:attrNameLst>
                                      </p:cBhvr>
                                      <p:to>
                                        <p:strVal val="visible"/>
                                      </p:to>
                                    </p:set>
                                    <p:anim calcmode="lin" valueType="num">
                                      <p:cBhvr additive="base">
                                        <p:cTn id="15" dur="500" fill="hold"/>
                                        <p:tgtEl>
                                          <p:spTgt spid="196505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965059">
                                            <p:txEl>
                                              <p:pRg st="2" end="2"/>
                                            </p:txEl>
                                          </p:spTgt>
                                        </p:tgtEl>
                                        <p:attrNameLst>
                                          <p:attrName>ppt_y</p:attrName>
                                        </p:attrNameLst>
                                      </p:cBhvr>
                                      <p:tavLst>
                                        <p:tav tm="0">
                                          <p:val>
                                            <p:strVal val="1+#ppt_h/2"/>
                                          </p:val>
                                        </p:tav>
                                        <p:tav tm="100000">
                                          <p:val>
                                            <p:strVal val="#ppt_y"/>
                                          </p:val>
                                        </p:tav>
                                      </p:tavLst>
                                    </p:anim>
                                  </p:childTnLst>
                                </p:cTn>
                              </p:par>
                              <p:par>
                                <p:cTn id="17" presetID="17" presetClass="entr" presetSubtype="10" fill="hold" nodeType="withEffect">
                                  <p:stCondLst>
                                    <p:cond delay="0"/>
                                  </p:stCondLst>
                                  <p:childTnLst>
                                    <p:set>
                                      <p:cBhvr>
                                        <p:cTn id="18" dur="1" fill="hold">
                                          <p:stCondLst>
                                            <p:cond delay="0"/>
                                          </p:stCondLst>
                                        </p:cTn>
                                        <p:tgtEl>
                                          <p:spTgt spid="1965106"/>
                                        </p:tgtEl>
                                        <p:attrNameLst>
                                          <p:attrName>style.visibility</p:attrName>
                                        </p:attrNameLst>
                                      </p:cBhvr>
                                      <p:to>
                                        <p:strVal val="visible"/>
                                      </p:to>
                                    </p:set>
                                    <p:anim calcmode="lin" valueType="num">
                                      <p:cBhvr>
                                        <p:cTn id="19" dur="500" fill="hold"/>
                                        <p:tgtEl>
                                          <p:spTgt spid="1965106"/>
                                        </p:tgtEl>
                                        <p:attrNameLst>
                                          <p:attrName>ppt_w</p:attrName>
                                        </p:attrNameLst>
                                      </p:cBhvr>
                                      <p:tavLst>
                                        <p:tav tm="0">
                                          <p:val>
                                            <p:fltVal val="0"/>
                                          </p:val>
                                        </p:tav>
                                        <p:tav tm="100000">
                                          <p:val>
                                            <p:strVal val="#ppt_w"/>
                                          </p:val>
                                        </p:tav>
                                      </p:tavLst>
                                    </p:anim>
                                    <p:anim calcmode="lin" valueType="num">
                                      <p:cBhvr>
                                        <p:cTn id="20" dur="500" fill="hold"/>
                                        <p:tgtEl>
                                          <p:spTgt spid="1965106"/>
                                        </p:tgtEl>
                                        <p:attrNameLst>
                                          <p:attrName>ppt_h</p:attrName>
                                        </p:attrNameLst>
                                      </p:cBhvr>
                                      <p:tavLst>
                                        <p:tav tm="0">
                                          <p:val>
                                            <p:strVal val="#ppt_h"/>
                                          </p:val>
                                        </p:tav>
                                        <p:tav tm="100000">
                                          <p:val>
                                            <p:strVal val="#ppt_h"/>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965059">
                                            <p:txEl>
                                              <p:pRg st="3" end="3"/>
                                            </p:txEl>
                                          </p:spTgt>
                                        </p:tgtEl>
                                        <p:attrNameLst>
                                          <p:attrName>style.visibility</p:attrName>
                                        </p:attrNameLst>
                                      </p:cBhvr>
                                      <p:to>
                                        <p:strVal val="visible"/>
                                      </p:to>
                                    </p:set>
                                    <p:anim calcmode="lin" valueType="num">
                                      <p:cBhvr additive="base">
                                        <p:cTn id="23" dur="500" fill="hold"/>
                                        <p:tgtEl>
                                          <p:spTgt spid="1965059">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965059">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965059">
                                            <p:txEl>
                                              <p:pRg st="4" end="4"/>
                                            </p:txEl>
                                          </p:spTgt>
                                        </p:tgtEl>
                                        <p:attrNameLst>
                                          <p:attrName>style.visibility</p:attrName>
                                        </p:attrNameLst>
                                      </p:cBhvr>
                                      <p:to>
                                        <p:strVal val="visible"/>
                                      </p:to>
                                    </p:set>
                                    <p:anim calcmode="lin" valueType="num">
                                      <p:cBhvr additive="base">
                                        <p:cTn id="27" dur="500" fill="hold"/>
                                        <p:tgtEl>
                                          <p:spTgt spid="1965059">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965059">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965059">
                                            <p:txEl>
                                              <p:pRg st="5" end="5"/>
                                            </p:txEl>
                                          </p:spTgt>
                                        </p:tgtEl>
                                        <p:attrNameLst>
                                          <p:attrName>style.visibility</p:attrName>
                                        </p:attrNameLst>
                                      </p:cBhvr>
                                      <p:to>
                                        <p:strVal val="visible"/>
                                      </p:to>
                                    </p:set>
                                    <p:anim calcmode="lin" valueType="num">
                                      <p:cBhvr additive="base">
                                        <p:cTn id="31" dur="500" fill="hold"/>
                                        <p:tgtEl>
                                          <p:spTgt spid="196505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965059">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965059">
                                            <p:txEl>
                                              <p:pRg st="6" end="6"/>
                                            </p:txEl>
                                          </p:spTgt>
                                        </p:tgtEl>
                                        <p:attrNameLst>
                                          <p:attrName>style.visibility</p:attrName>
                                        </p:attrNameLst>
                                      </p:cBhvr>
                                      <p:to>
                                        <p:strVal val="visible"/>
                                      </p:to>
                                    </p:set>
                                    <p:anim calcmode="lin" valueType="num">
                                      <p:cBhvr additive="base">
                                        <p:cTn id="35" dur="500" fill="hold"/>
                                        <p:tgtEl>
                                          <p:spTgt spid="1965059">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965059">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65059">
                                            <p:txEl>
                                              <p:pRg st="7" end="7"/>
                                            </p:txEl>
                                          </p:spTgt>
                                        </p:tgtEl>
                                        <p:attrNameLst>
                                          <p:attrName>style.visibility</p:attrName>
                                        </p:attrNameLst>
                                      </p:cBhvr>
                                      <p:to>
                                        <p:strVal val="visible"/>
                                      </p:to>
                                    </p:set>
                                    <p:anim calcmode="lin" valueType="num">
                                      <p:cBhvr additive="base">
                                        <p:cTn id="39" dur="500" fill="hold"/>
                                        <p:tgtEl>
                                          <p:spTgt spid="1965059">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965059">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965059">
                                            <p:txEl>
                                              <p:pRg st="8" end="8"/>
                                            </p:txEl>
                                          </p:spTgt>
                                        </p:tgtEl>
                                        <p:attrNameLst>
                                          <p:attrName>style.visibility</p:attrName>
                                        </p:attrNameLst>
                                      </p:cBhvr>
                                      <p:to>
                                        <p:strVal val="visible"/>
                                      </p:to>
                                    </p:set>
                                    <p:anim calcmode="lin" valueType="num">
                                      <p:cBhvr additive="base">
                                        <p:cTn id="43" dur="500" fill="hold"/>
                                        <p:tgtEl>
                                          <p:spTgt spid="1965059">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965059">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65059">
                                            <p:txEl>
                                              <p:pRg st="9" end="9"/>
                                            </p:txEl>
                                          </p:spTgt>
                                        </p:tgtEl>
                                        <p:attrNameLst>
                                          <p:attrName>style.visibility</p:attrName>
                                        </p:attrNameLst>
                                      </p:cBhvr>
                                      <p:to>
                                        <p:strVal val="visible"/>
                                      </p:to>
                                    </p:set>
                                    <p:anim calcmode="lin" valueType="num">
                                      <p:cBhvr additive="base">
                                        <p:cTn id="47" dur="500" fill="hold"/>
                                        <p:tgtEl>
                                          <p:spTgt spid="1965059">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965059">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965059">
                                            <p:txEl>
                                              <p:pRg st="10" end="10"/>
                                            </p:txEl>
                                          </p:spTgt>
                                        </p:tgtEl>
                                        <p:attrNameLst>
                                          <p:attrName>style.visibility</p:attrName>
                                        </p:attrNameLst>
                                      </p:cBhvr>
                                      <p:to>
                                        <p:strVal val="visible"/>
                                      </p:to>
                                    </p:set>
                                    <p:anim calcmode="lin" valueType="num">
                                      <p:cBhvr additive="base">
                                        <p:cTn id="51" dur="500" fill="hold"/>
                                        <p:tgtEl>
                                          <p:spTgt spid="1965059">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965059">
                                            <p:txEl>
                                              <p:pRg st="10" end="1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965059">
                                            <p:txEl>
                                              <p:pRg st="11" end="11"/>
                                            </p:txEl>
                                          </p:spTgt>
                                        </p:tgtEl>
                                        <p:attrNameLst>
                                          <p:attrName>style.visibility</p:attrName>
                                        </p:attrNameLst>
                                      </p:cBhvr>
                                      <p:to>
                                        <p:strVal val="visible"/>
                                      </p:to>
                                    </p:set>
                                    <p:anim calcmode="lin" valueType="num">
                                      <p:cBhvr additive="base">
                                        <p:cTn id="55" dur="500" fill="hold"/>
                                        <p:tgtEl>
                                          <p:spTgt spid="1965059">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965059">
                                            <p:txEl>
                                              <p:pRg st="11" end="11"/>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965059">
                                            <p:txEl>
                                              <p:pRg st="12" end="12"/>
                                            </p:txEl>
                                          </p:spTgt>
                                        </p:tgtEl>
                                        <p:attrNameLst>
                                          <p:attrName>style.visibility</p:attrName>
                                        </p:attrNameLst>
                                      </p:cBhvr>
                                      <p:to>
                                        <p:strVal val="visible"/>
                                      </p:to>
                                    </p:set>
                                    <p:anim calcmode="lin" valueType="num">
                                      <p:cBhvr additive="base">
                                        <p:cTn id="59" dur="500" fill="hold"/>
                                        <p:tgtEl>
                                          <p:spTgt spid="1965059">
                                            <p:txEl>
                                              <p:pRg st="12" end="12"/>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965059">
                                            <p:txEl>
                                              <p:pRg st="12" end="12"/>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965059">
                                            <p:txEl>
                                              <p:pRg st="13" end="13"/>
                                            </p:txEl>
                                          </p:spTgt>
                                        </p:tgtEl>
                                        <p:attrNameLst>
                                          <p:attrName>style.visibility</p:attrName>
                                        </p:attrNameLst>
                                      </p:cBhvr>
                                      <p:to>
                                        <p:strVal val="visible"/>
                                      </p:to>
                                    </p:set>
                                    <p:anim calcmode="lin" valueType="num">
                                      <p:cBhvr additive="base">
                                        <p:cTn id="63" dur="500" fill="hold"/>
                                        <p:tgtEl>
                                          <p:spTgt spid="1965059">
                                            <p:txEl>
                                              <p:pRg st="13" end="13"/>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965059">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nodeType="clickEffect">
                                  <p:stCondLst>
                                    <p:cond delay="0"/>
                                  </p:stCondLst>
                                  <p:childTnLst>
                                    <p:set>
                                      <p:cBhvr>
                                        <p:cTn id="68" dur="1" fill="hold">
                                          <p:stCondLst>
                                            <p:cond delay="0"/>
                                          </p:stCondLst>
                                        </p:cTn>
                                        <p:tgtEl>
                                          <p:spTgt spid="1965060"/>
                                        </p:tgtEl>
                                        <p:attrNameLst>
                                          <p:attrName>style.visibility</p:attrName>
                                        </p:attrNameLst>
                                      </p:cBhvr>
                                      <p:to>
                                        <p:strVal val="visible"/>
                                      </p:to>
                                    </p:set>
                                    <p:anim calcmode="lin" valueType="num">
                                      <p:cBhvr additive="base">
                                        <p:cTn id="69" dur="500" fill="hold"/>
                                        <p:tgtEl>
                                          <p:spTgt spid="1965060"/>
                                        </p:tgtEl>
                                        <p:attrNameLst>
                                          <p:attrName>ppt_x</p:attrName>
                                        </p:attrNameLst>
                                      </p:cBhvr>
                                      <p:tavLst>
                                        <p:tav tm="0">
                                          <p:val>
                                            <p:strVal val="0-#ppt_w/2"/>
                                          </p:val>
                                        </p:tav>
                                        <p:tav tm="100000">
                                          <p:val>
                                            <p:strVal val="#ppt_x"/>
                                          </p:val>
                                        </p:tav>
                                      </p:tavLst>
                                    </p:anim>
                                    <p:anim calcmode="lin" valueType="num">
                                      <p:cBhvr additive="base">
                                        <p:cTn id="70" dur="500" fill="hold"/>
                                        <p:tgtEl>
                                          <p:spTgt spid="19650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5059"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第三节</a:t>
            </a:r>
            <a:r>
              <a:rPr lang="en-US" altLang="zh-CN" dirty="0"/>
              <a:t>  </a:t>
            </a:r>
            <a:r>
              <a:rPr lang="zh-CN" altLang="en-US" dirty="0"/>
              <a:t>不确定性库存控制</a:t>
            </a:r>
          </a:p>
        </p:txBody>
      </p:sp>
      <p:sp>
        <p:nvSpPr>
          <p:cNvPr id="3" name="内容占位符 2"/>
          <p:cNvSpPr>
            <a:spLocks noGrp="1"/>
          </p:cNvSpPr>
          <p:nvPr>
            <p:ph idx="1"/>
          </p:nvPr>
        </p:nvSpPr>
        <p:spPr/>
        <p:txBody>
          <a:bodyPr/>
          <a:lstStyle/>
          <a:p>
            <a:pPr marL="0" indent="0">
              <a:buNone/>
            </a:pPr>
            <a:r>
              <a:rPr lang="zh-CN" altLang="en-US" dirty="0">
                <a:solidFill>
                  <a:srgbClr val="FF0000"/>
                </a:solidFill>
              </a:rPr>
              <a:t>案例分析</a:t>
            </a:r>
            <a:endParaRPr lang="en-US" altLang="zh-CN" dirty="0">
              <a:solidFill>
                <a:srgbClr val="FF0000"/>
              </a:solidFill>
            </a:endParaRPr>
          </a:p>
          <a:p>
            <a:r>
              <a:rPr lang="zh-CN" altLang="en-US" dirty="0"/>
              <a:t>理论计算期初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solidFill>
                <a:srgbClr val="C00000"/>
              </a:solidFill>
              <a:effectLst>
                <a:outerShdw blurRad="38100" dist="38100" dir="2700000" algn="tl">
                  <a:srgbClr val="000000">
                    <a:alpha val="43137"/>
                  </a:srgbClr>
                </a:outerShdw>
              </a:effectLst>
            </a:endParaRPr>
          </a:p>
          <a:p>
            <a:pPr lvl="1"/>
            <a:r>
              <a:rPr lang="zh-CN" altLang="en-US" dirty="0"/>
              <a:t>周转库存</a:t>
            </a:r>
            <a:endParaRPr lang="en-US" altLang="zh-CN" dirty="0"/>
          </a:p>
          <a:p>
            <a:pPr lvl="2"/>
            <a:r>
              <a:rPr lang="zh-CN" altLang="en-US" dirty="0"/>
              <a:t>第一次订货要第</a:t>
            </a:r>
            <a:r>
              <a:rPr lang="en-US" altLang="zh-CN" dirty="0"/>
              <a:t>6</a:t>
            </a:r>
            <a:r>
              <a:rPr lang="zh-CN" altLang="en-US" dirty="0"/>
              <a:t>周末才能到货</a:t>
            </a:r>
            <a:endParaRPr lang="en-US" altLang="zh-CN" dirty="0"/>
          </a:p>
          <a:p>
            <a:pPr lvl="3"/>
            <a:r>
              <a:rPr lang="zh-CN" altLang="en-US" dirty="0"/>
              <a:t>订货提前期</a:t>
            </a:r>
            <a:r>
              <a:rPr lang="en-US" altLang="zh-CN" dirty="0"/>
              <a:t>(</a:t>
            </a:r>
            <a:r>
              <a:rPr lang="zh-CN" altLang="en-US" dirty="0"/>
              <a:t>生产</a:t>
            </a:r>
            <a:r>
              <a:rPr lang="en-US" altLang="zh-CN" dirty="0"/>
              <a:t>+</a:t>
            </a:r>
            <a:r>
              <a:rPr lang="zh-CN" altLang="en-US" dirty="0"/>
              <a:t>运输</a:t>
            </a:r>
            <a:r>
              <a:rPr lang="en-US" altLang="zh-CN" dirty="0"/>
              <a:t>)= 4</a:t>
            </a:r>
            <a:r>
              <a:rPr lang="zh-CN" altLang="en-US" dirty="0"/>
              <a:t>周</a:t>
            </a:r>
            <a:endParaRPr lang="en-US" altLang="zh-CN" dirty="0"/>
          </a:p>
          <a:p>
            <a:pPr lvl="3"/>
            <a:r>
              <a:rPr lang="zh-CN" altLang="en-US" dirty="0"/>
              <a:t>订货间隔期</a:t>
            </a:r>
            <a:r>
              <a:rPr lang="en-US" altLang="zh-CN" dirty="0"/>
              <a:t>=2</a:t>
            </a:r>
            <a:r>
              <a:rPr lang="zh-CN" altLang="en-US" dirty="0"/>
              <a:t>周</a:t>
            </a:r>
            <a:endParaRPr lang="en-US" altLang="zh-CN" dirty="0"/>
          </a:p>
          <a:p>
            <a:pPr lvl="2"/>
            <a:r>
              <a:rPr lang="en-US" altLang="zh-CN" i="1" dirty="0"/>
              <a:t>T</a:t>
            </a:r>
            <a:r>
              <a:rPr lang="en-US" altLang="zh-CN" sz="1400" i="1" dirty="0"/>
              <a:t>Q</a:t>
            </a:r>
            <a:r>
              <a:rPr lang="en-US" altLang="zh-CN" dirty="0"/>
              <a:t>=600×6=3600</a:t>
            </a:r>
          </a:p>
          <a:p>
            <a:pPr lvl="1"/>
            <a:r>
              <a:rPr lang="zh-CN" altLang="en-US" dirty="0"/>
              <a:t>安全库存</a:t>
            </a:r>
            <a:endParaRPr lang="en-US" altLang="zh-CN" dirty="0"/>
          </a:p>
          <a:p>
            <a:pPr lvl="2"/>
            <a:r>
              <a:rPr lang="zh-CN" altLang="en-US" dirty="0"/>
              <a:t>交货准确率</a:t>
            </a:r>
            <a:r>
              <a:rPr lang="en-US" altLang="zh-CN" dirty="0"/>
              <a:t>100%</a:t>
            </a:r>
            <a:r>
              <a:rPr lang="en-US" altLang="zh-CN" dirty="0">
                <a:sym typeface="Wingdings" panose="05000000000000000000" pitchFamily="2" charset="2"/>
              </a:rPr>
              <a:t></a:t>
            </a:r>
            <a:r>
              <a:rPr lang="zh-CN" altLang="en-US" dirty="0"/>
              <a:t>提前期确定</a:t>
            </a:r>
            <a:r>
              <a:rPr lang="en-US" altLang="zh-CN" i="1" dirty="0"/>
              <a:t>L</a:t>
            </a:r>
            <a:r>
              <a:rPr lang="en-US" altLang="zh-CN" sz="1200" i="1" dirty="0"/>
              <a:t>T</a:t>
            </a:r>
            <a:r>
              <a:rPr lang="en-US" altLang="zh-CN" dirty="0"/>
              <a:t>=4</a:t>
            </a:r>
            <a:r>
              <a:rPr lang="zh-CN" altLang="en-US" dirty="0"/>
              <a:t>周</a:t>
            </a:r>
            <a:endParaRPr lang="en-US" altLang="zh-CN" dirty="0"/>
          </a:p>
          <a:p>
            <a:pPr lvl="2"/>
            <a:r>
              <a:rPr lang="zh-CN" altLang="en-US" dirty="0"/>
              <a:t>安全库存如何计算？</a:t>
            </a:r>
            <a:endParaRPr lang="en-US" altLang="zh-CN" dirty="0"/>
          </a:p>
          <a:p>
            <a:pPr lvl="3"/>
            <a:r>
              <a:rPr lang="zh-CN" altLang="en-US" dirty="0"/>
              <a:t>定量订货？</a:t>
            </a:r>
            <a:endParaRPr lang="en-US" altLang="zh-CN" dirty="0"/>
          </a:p>
          <a:p>
            <a:pPr lvl="3"/>
            <a:endParaRPr lang="en-US" altLang="zh-CN" dirty="0"/>
          </a:p>
          <a:p>
            <a:pPr lvl="3"/>
            <a:r>
              <a:rPr lang="zh-CN" altLang="en-US" dirty="0"/>
              <a:t>定期订货</a:t>
            </a:r>
            <a:r>
              <a:rPr lang="en-US" altLang="zh-CN" dirty="0"/>
              <a:t> </a:t>
            </a:r>
            <a:r>
              <a:rPr lang="zh-CN" altLang="en-US" dirty="0"/>
              <a:t>？</a:t>
            </a:r>
            <a:endParaRPr lang="en-US" altLang="zh-CN" dirty="0"/>
          </a:p>
          <a:p>
            <a:pPr lvl="2"/>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147</a:t>
            </a:fld>
            <a:endParaRPr lang="en-US" altLang="zh-CN"/>
          </a:p>
        </p:txBody>
      </p:sp>
      <p:sp>
        <p:nvSpPr>
          <p:cNvPr id="5" name="Rectangle 38"/>
          <p:cNvSpPr>
            <a:spLocks noChangeArrowheads="1"/>
          </p:cNvSpPr>
          <p:nvPr/>
        </p:nvSpPr>
        <p:spPr bwMode="auto">
          <a:xfrm>
            <a:off x="5408987" y="1124744"/>
            <a:ext cx="3600077" cy="2520230"/>
          </a:xfrm>
          <a:prstGeom prst="rect">
            <a:avLst/>
          </a:prstGeom>
          <a:solidFill>
            <a:srgbClr val="FFCC99"/>
          </a:solidFill>
          <a:ln w="9525">
            <a:solidFill>
              <a:srgbClr val="FFCC99"/>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grpSp>
        <p:nvGrpSpPr>
          <p:cNvPr id="6" name="Group 4"/>
          <p:cNvGrpSpPr>
            <a:grpSpLocks/>
          </p:cNvGrpSpPr>
          <p:nvPr/>
        </p:nvGrpSpPr>
        <p:grpSpPr bwMode="auto">
          <a:xfrm>
            <a:off x="5530213" y="1124743"/>
            <a:ext cx="3343383" cy="2520230"/>
            <a:chOff x="3073" y="2101"/>
            <a:chExt cx="2262" cy="1466"/>
          </a:xfrm>
        </p:grpSpPr>
        <p:grpSp>
          <p:nvGrpSpPr>
            <p:cNvPr id="7" name="Group 5"/>
            <p:cNvGrpSpPr>
              <a:grpSpLocks/>
            </p:cNvGrpSpPr>
            <p:nvPr/>
          </p:nvGrpSpPr>
          <p:grpSpPr bwMode="auto">
            <a:xfrm>
              <a:off x="3369" y="2101"/>
              <a:ext cx="1966" cy="1321"/>
              <a:chOff x="893" y="1420"/>
              <a:chExt cx="2592" cy="1708"/>
            </a:xfrm>
          </p:grpSpPr>
          <p:sp>
            <p:nvSpPr>
              <p:cNvPr id="36" name="Line 6"/>
              <p:cNvSpPr>
                <a:spLocks noChangeShapeType="1"/>
              </p:cNvSpPr>
              <p:nvPr/>
            </p:nvSpPr>
            <p:spPr bwMode="auto">
              <a:xfrm flipH="1">
                <a:off x="1104" y="3010"/>
                <a:ext cx="2088" cy="0"/>
              </a:xfrm>
              <a:prstGeom prst="line">
                <a:avLst/>
              </a:prstGeom>
              <a:noFill/>
              <a:ln w="28575">
                <a:solidFill>
                  <a:srgbClr val="33CCCC"/>
                </a:solidFill>
                <a:round/>
                <a:headEnd type="stealth"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37" name="Line 7"/>
              <p:cNvSpPr>
                <a:spLocks noChangeShapeType="1"/>
              </p:cNvSpPr>
              <p:nvPr/>
            </p:nvSpPr>
            <p:spPr bwMode="auto">
              <a:xfrm flipV="1">
                <a:off x="1104" y="1583"/>
                <a:ext cx="1" cy="1438"/>
              </a:xfrm>
              <a:prstGeom prst="line">
                <a:avLst/>
              </a:prstGeom>
              <a:noFill/>
              <a:ln w="28575">
                <a:solidFill>
                  <a:srgbClr val="33CCCC"/>
                </a:solidFill>
                <a:round/>
                <a:headEnd type="none" w="sm" len="sm"/>
                <a:tailEnd type="stealth"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38" name="Text Box 8"/>
              <p:cNvSpPr txBox="1">
                <a:spLocks noChangeArrowheads="1"/>
              </p:cNvSpPr>
              <p:nvPr/>
            </p:nvSpPr>
            <p:spPr bwMode="auto">
              <a:xfrm>
                <a:off x="893" y="1420"/>
                <a:ext cx="397" cy="1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a:t>库存量</a:t>
                </a:r>
              </a:p>
            </p:txBody>
          </p:sp>
          <p:sp>
            <p:nvSpPr>
              <p:cNvPr id="39" name="Text Box 9"/>
              <p:cNvSpPr txBox="1">
                <a:spLocks noChangeArrowheads="1"/>
              </p:cNvSpPr>
              <p:nvPr/>
            </p:nvSpPr>
            <p:spPr bwMode="auto">
              <a:xfrm>
                <a:off x="3220" y="2952"/>
                <a:ext cx="265" cy="1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dirty="0"/>
                  <a:t>时间</a:t>
                </a:r>
              </a:p>
            </p:txBody>
          </p:sp>
        </p:grpSp>
        <p:grpSp>
          <p:nvGrpSpPr>
            <p:cNvPr id="8" name="Group 10"/>
            <p:cNvGrpSpPr>
              <a:grpSpLocks/>
            </p:cNvGrpSpPr>
            <p:nvPr/>
          </p:nvGrpSpPr>
          <p:grpSpPr bwMode="auto">
            <a:xfrm>
              <a:off x="3073" y="2333"/>
              <a:ext cx="2046" cy="1234"/>
              <a:chOff x="3073" y="2333"/>
              <a:chExt cx="2046" cy="1234"/>
            </a:xfrm>
          </p:grpSpPr>
          <p:sp>
            <p:nvSpPr>
              <p:cNvPr id="9" name="Line 11"/>
              <p:cNvSpPr>
                <a:spLocks noChangeShapeType="1"/>
              </p:cNvSpPr>
              <p:nvPr/>
            </p:nvSpPr>
            <p:spPr bwMode="auto">
              <a:xfrm>
                <a:off x="3341" y="3076"/>
                <a:ext cx="1778"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0" name="Text Box 12"/>
              <p:cNvSpPr txBox="1">
                <a:spLocks noChangeArrowheads="1"/>
              </p:cNvSpPr>
              <p:nvPr/>
            </p:nvSpPr>
            <p:spPr bwMode="auto">
              <a:xfrm>
                <a:off x="3324" y="2556"/>
                <a:ext cx="109" cy="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周转库存</a:t>
                </a:r>
              </a:p>
            </p:txBody>
          </p:sp>
          <p:sp>
            <p:nvSpPr>
              <p:cNvPr id="11" name="Line 13"/>
              <p:cNvSpPr>
                <a:spLocks noChangeShapeType="1"/>
              </p:cNvSpPr>
              <p:nvPr/>
            </p:nvSpPr>
            <p:spPr bwMode="auto">
              <a:xfrm>
                <a:off x="3141" y="2333"/>
                <a:ext cx="367"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2" name="Line 14"/>
              <p:cNvSpPr>
                <a:spLocks noChangeShapeType="1"/>
              </p:cNvSpPr>
              <p:nvPr/>
            </p:nvSpPr>
            <p:spPr bwMode="auto">
              <a:xfrm>
                <a:off x="3159" y="3336"/>
                <a:ext cx="367" cy="0"/>
              </a:xfrm>
              <a:prstGeom prst="line">
                <a:avLst/>
              </a:prstGeom>
              <a:noFill/>
              <a:ln w="28575">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3" name="Line 15"/>
              <p:cNvSpPr>
                <a:spLocks noChangeShapeType="1"/>
              </p:cNvSpPr>
              <p:nvPr/>
            </p:nvSpPr>
            <p:spPr bwMode="auto">
              <a:xfrm flipV="1">
                <a:off x="3449" y="2333"/>
                <a:ext cx="0" cy="743"/>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4" name="Text Box 16"/>
              <p:cNvSpPr txBox="1">
                <a:spLocks noChangeArrowheads="1"/>
              </p:cNvSpPr>
              <p:nvPr/>
            </p:nvSpPr>
            <p:spPr bwMode="auto">
              <a:xfrm>
                <a:off x="3226" y="3126"/>
                <a:ext cx="223" cy="21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安全库存</a:t>
                </a:r>
              </a:p>
            </p:txBody>
          </p:sp>
          <p:sp>
            <p:nvSpPr>
              <p:cNvPr id="15" name="Line 17"/>
              <p:cNvSpPr>
                <a:spLocks noChangeShapeType="1"/>
              </p:cNvSpPr>
              <p:nvPr/>
            </p:nvSpPr>
            <p:spPr bwMode="auto">
              <a:xfrm flipV="1">
                <a:off x="3444" y="3069"/>
                <a:ext cx="0" cy="260"/>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6" name="Line 18"/>
              <p:cNvSpPr>
                <a:spLocks noChangeShapeType="1"/>
              </p:cNvSpPr>
              <p:nvPr/>
            </p:nvSpPr>
            <p:spPr bwMode="auto">
              <a:xfrm flipV="1">
                <a:off x="3196" y="2333"/>
                <a:ext cx="0" cy="1003"/>
              </a:xfrm>
              <a:prstGeom prst="line">
                <a:avLst/>
              </a:prstGeom>
              <a:noFill/>
              <a:ln w="22225">
                <a:solidFill>
                  <a:srgbClr val="00FFFF"/>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7" name="Text Box 19"/>
              <p:cNvSpPr txBox="1">
                <a:spLocks noChangeArrowheads="1"/>
              </p:cNvSpPr>
              <p:nvPr/>
            </p:nvSpPr>
            <p:spPr bwMode="auto">
              <a:xfrm>
                <a:off x="3073" y="2597"/>
                <a:ext cx="109" cy="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dirty="0"/>
                  <a:t>目标库存</a:t>
                </a:r>
              </a:p>
            </p:txBody>
          </p:sp>
          <p:sp>
            <p:nvSpPr>
              <p:cNvPr id="18" name="Line 20"/>
              <p:cNvSpPr>
                <a:spLocks noChangeShapeType="1"/>
              </p:cNvSpPr>
              <p:nvPr/>
            </p:nvSpPr>
            <p:spPr bwMode="auto">
              <a:xfrm>
                <a:off x="3523" y="2339"/>
                <a:ext cx="728"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19" name="Line 21"/>
              <p:cNvSpPr>
                <a:spLocks noChangeShapeType="1"/>
              </p:cNvSpPr>
              <p:nvPr/>
            </p:nvSpPr>
            <p:spPr bwMode="auto">
              <a:xfrm flipV="1">
                <a:off x="4251" y="2339"/>
                <a:ext cx="0"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20" name="Line 22"/>
              <p:cNvSpPr>
                <a:spLocks noChangeShapeType="1"/>
              </p:cNvSpPr>
              <p:nvPr/>
            </p:nvSpPr>
            <p:spPr bwMode="auto">
              <a:xfrm>
                <a:off x="4251" y="2339"/>
                <a:ext cx="729" cy="743"/>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23" name="Text Box 25" descr="70%"/>
              <p:cNvSpPr txBox="1">
                <a:spLocks noChangeArrowheads="1"/>
              </p:cNvSpPr>
              <p:nvPr/>
            </p:nvSpPr>
            <p:spPr bwMode="auto">
              <a:xfrm>
                <a:off x="4023" y="2533"/>
                <a:ext cx="145" cy="392"/>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90000"/>
                  </a:lnSpc>
                  <a:spcBef>
                    <a:spcPct val="0"/>
                  </a:spcBef>
                  <a:defRPr/>
                </a:pPr>
                <a:r>
                  <a:rPr lang="zh-CN" altLang="en-US" b="1"/>
                  <a:t>订货批量</a:t>
                </a:r>
              </a:p>
            </p:txBody>
          </p:sp>
          <p:sp>
            <p:nvSpPr>
              <p:cNvPr id="24" name="Line 26"/>
              <p:cNvSpPr>
                <a:spLocks noChangeShapeType="1"/>
              </p:cNvSpPr>
              <p:nvPr/>
            </p:nvSpPr>
            <p:spPr bwMode="auto">
              <a:xfrm>
                <a:off x="4242" y="3082"/>
                <a:ext cx="0" cy="408"/>
              </a:xfrm>
              <a:prstGeom prst="line">
                <a:avLst/>
              </a:prstGeom>
              <a:noFill/>
              <a:ln w="28575" cap="rnd">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25" name="Line 27"/>
              <p:cNvSpPr>
                <a:spLocks noChangeShapeType="1"/>
              </p:cNvSpPr>
              <p:nvPr/>
            </p:nvSpPr>
            <p:spPr bwMode="auto">
              <a:xfrm>
                <a:off x="3514" y="3342"/>
                <a:ext cx="0" cy="148"/>
              </a:xfrm>
              <a:prstGeom prst="line">
                <a:avLst/>
              </a:prstGeom>
              <a:noFill/>
              <a:ln w="28575" cap="rnd">
                <a:solidFill>
                  <a:srgbClr val="00808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26" name="Line 28"/>
              <p:cNvSpPr>
                <a:spLocks noChangeShapeType="1"/>
              </p:cNvSpPr>
              <p:nvPr/>
            </p:nvSpPr>
            <p:spPr bwMode="auto">
              <a:xfrm>
                <a:off x="3514" y="3416"/>
                <a:ext cx="728" cy="0"/>
              </a:xfrm>
              <a:prstGeom prst="line">
                <a:avLst/>
              </a:prstGeom>
              <a:noFill/>
              <a:ln w="28575">
                <a:solidFill>
                  <a:srgbClr val="008080"/>
                </a:solidFill>
                <a:round/>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a:p>
            </p:txBody>
          </p:sp>
          <p:sp>
            <p:nvSpPr>
              <p:cNvPr id="27" name="Text Box 29"/>
              <p:cNvSpPr txBox="1">
                <a:spLocks noChangeArrowheads="1"/>
              </p:cNvSpPr>
              <p:nvPr/>
            </p:nvSpPr>
            <p:spPr bwMode="auto">
              <a:xfrm>
                <a:off x="3569" y="3171"/>
                <a:ext cx="576" cy="1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a:t>保险储备</a:t>
                </a:r>
              </a:p>
            </p:txBody>
          </p:sp>
          <p:sp>
            <p:nvSpPr>
              <p:cNvPr id="28" name="Text Box 30" descr="70%"/>
              <p:cNvSpPr txBox="1">
                <a:spLocks noChangeArrowheads="1"/>
              </p:cNvSpPr>
              <p:nvPr/>
            </p:nvSpPr>
            <p:spPr bwMode="auto">
              <a:xfrm>
                <a:off x="3586" y="3459"/>
                <a:ext cx="655" cy="108"/>
              </a:xfrm>
              <a:prstGeom prst="rect">
                <a:avLst/>
              </a:prstGeom>
              <a:noFill/>
              <a:ln>
                <a:noFill/>
              </a:ln>
              <a:effectLst/>
              <a:extLst>
                <a:ext uri="{909E8E84-426E-40dd-AFC4-6F175D3DCCD1}">
                  <a14:hiddenFill xmlns:a14="http://schemas.microsoft.com/office/drawing/2010/main" xmlns="">
                    <a:pattFill prst="pct70">
                      <a:fgClr>
                        <a:schemeClr val="accent1"/>
                      </a:fgClr>
                      <a:bgClr>
                        <a:schemeClr val="bg1"/>
                      </a:bgClr>
                    </a:pattFill>
                  </a14:hiddenFill>
                </a:ext>
                <a:ext uri="{91240B29-F687-4f45-9708-019B960494DF}">
                  <a14:hiddenLine xmlns:a14="http://schemas.microsoft.com/office/drawing/2010/main" xmlns="" w="2857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100000"/>
                  </a:lnSpc>
                  <a:spcBef>
                    <a:spcPct val="50000"/>
                  </a:spcBef>
                  <a:defRPr/>
                </a:pPr>
                <a:r>
                  <a:rPr lang="zh-CN" altLang="en-US" dirty="0"/>
                  <a:t>订货间隔期</a:t>
                </a:r>
              </a:p>
            </p:txBody>
          </p:sp>
        </p:grpSp>
      </p:grpSp>
      <p:sp>
        <p:nvSpPr>
          <p:cNvPr id="21" name="动作按钮: 开始 20">
            <a:hlinkClick r:id="rId2" action="ppaction://hlinksldjump" highlightClick="1"/>
          </p:cNvPr>
          <p:cNvSpPr/>
          <p:nvPr/>
        </p:nvSpPr>
        <p:spPr bwMode="auto">
          <a:xfrm>
            <a:off x="827584" y="6674396"/>
            <a:ext cx="288032" cy="183604"/>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Tree>
    <p:extLst>
      <p:ext uri="{BB962C8B-B14F-4D97-AF65-F5344CB8AC3E}">
        <p14:creationId xmlns:p14="http://schemas.microsoft.com/office/powerpoint/2010/main" val="158505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circle(in)">
                                      <p:cBhvr>
                                        <p:cTn id="19" dur="2000"/>
                                        <p:tgtEl>
                                          <p:spTgt spid="5"/>
                                        </p:tgtEl>
                                      </p:cBhvr>
                                    </p:animEffect>
                                  </p:childTnLst>
                                </p:cTn>
                              </p:par>
                              <p:par>
                                <p:cTn id="20" presetID="6"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circle(in)">
                                      <p:cBhvr>
                                        <p:cTn id="22" dur="2000"/>
                                        <p:tgtEl>
                                          <p:spTgt spid="6"/>
                                        </p:tgtEl>
                                      </p:cBhvr>
                                    </p:animEffect>
                                  </p:childTnLst>
                                </p:cTn>
                              </p:par>
                              <p:par>
                                <p:cTn id="23" presetID="2" presetClass="entr" presetSubtype="4" fill="hold" grpId="0" nodeType="with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anim calcmode="lin" valueType="num">
                                      <p:cBhvr additive="base">
                                        <p:cTn id="2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3" end="3"/>
                                            </p:txEl>
                                          </p:spTgt>
                                        </p:tgtEl>
                                        <p:attrNameLst>
                                          <p:attrName>style.visibility</p:attrName>
                                        </p:attrNameLst>
                                      </p:cBhvr>
                                      <p:to>
                                        <p:strVal val="visible"/>
                                      </p:to>
                                    </p:set>
                                    <p:anim calcmode="lin" valueType="num">
                                      <p:cBhvr additive="base">
                                        <p:cTn id="3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additive="base">
                                        <p:cTn id="3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4" end="4"/>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
                                            <p:txEl>
                                              <p:pRg st="5" end="5"/>
                                            </p:txEl>
                                          </p:spTgt>
                                        </p:tgtEl>
                                        <p:attrNameLst>
                                          <p:attrName>style.visibility</p:attrName>
                                        </p:attrNameLst>
                                      </p:cBhvr>
                                      <p:to>
                                        <p:strVal val="visible"/>
                                      </p:to>
                                    </p:set>
                                    <p:anim calcmode="lin" valueType="num">
                                      <p:cBhvr additive="base">
                                        <p:cTn id="3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
                                            <p:txEl>
                                              <p:pRg st="6" end="6"/>
                                            </p:txEl>
                                          </p:spTgt>
                                        </p:tgtEl>
                                        <p:attrNameLst>
                                          <p:attrName>style.visibility</p:attrName>
                                        </p:attrNameLst>
                                      </p:cBhvr>
                                      <p:to>
                                        <p:strVal val="visible"/>
                                      </p:to>
                                    </p:set>
                                    <p:anim calcmode="lin" valueType="num">
                                      <p:cBhvr additive="base">
                                        <p:cTn id="4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9" end="9"/>
                                            </p:txEl>
                                          </p:spTgt>
                                        </p:tgtEl>
                                        <p:attrNameLst>
                                          <p:attrName>style.visibility</p:attrName>
                                        </p:attrNameLst>
                                      </p:cBhvr>
                                      <p:to>
                                        <p:strVal val="visible"/>
                                      </p:to>
                                    </p:set>
                                    <p:anim calcmode="lin" valueType="num">
                                      <p:cBhvr additive="base">
                                        <p:cTn id="6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9" end="9"/>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
                                            <p:txEl>
                                              <p:pRg st="10" end="10"/>
                                            </p:txEl>
                                          </p:spTgt>
                                        </p:tgtEl>
                                        <p:attrNameLst>
                                          <p:attrName>style.visibility</p:attrName>
                                        </p:attrNameLst>
                                      </p:cBhvr>
                                      <p:to>
                                        <p:strVal val="visible"/>
                                      </p:to>
                                    </p:set>
                                    <p:anim calcmode="lin" valueType="num">
                                      <p:cBhvr additive="base">
                                        <p:cTn id="65"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
                                            <p:txEl>
                                              <p:pRg st="12" end="12"/>
                                            </p:txEl>
                                          </p:spTgt>
                                        </p:tgtEl>
                                        <p:attrNameLst>
                                          <p:attrName>style.visibility</p:attrName>
                                        </p:attrNameLst>
                                      </p:cBhvr>
                                      <p:to>
                                        <p:strVal val="visible"/>
                                      </p:to>
                                    </p:set>
                                    <p:anim calcmode="lin" valueType="num">
                                      <p:cBhvr additive="base">
                                        <p:cTn id="69"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第三节</a:t>
            </a:r>
            <a:r>
              <a:rPr lang="en-US" altLang="zh-CN" dirty="0"/>
              <a:t>  </a:t>
            </a:r>
            <a:r>
              <a:rPr lang="zh-CN" altLang="en-US" dirty="0"/>
              <a:t>不确定性库存控制</a:t>
            </a:r>
          </a:p>
        </p:txBody>
      </p:sp>
      <p:sp>
        <p:nvSpPr>
          <p:cNvPr id="3" name="内容占位符 2"/>
          <p:cNvSpPr>
            <a:spLocks noGrp="1"/>
          </p:cNvSpPr>
          <p:nvPr>
            <p:ph idx="1"/>
          </p:nvPr>
        </p:nvSpPr>
        <p:spPr/>
        <p:txBody>
          <a:bodyPr/>
          <a:lstStyle/>
          <a:p>
            <a:pPr lvl="1"/>
            <a:r>
              <a:rPr lang="zh-CN" altLang="en-US" dirty="0"/>
              <a:t>安全库存</a:t>
            </a:r>
            <a:endParaRPr lang="en-US" altLang="zh-CN" dirty="0"/>
          </a:p>
          <a:p>
            <a:pPr lvl="2"/>
            <a:r>
              <a:rPr lang="zh-CN" altLang="en-US" dirty="0"/>
              <a:t>安全库存如何计算？</a:t>
            </a:r>
            <a:endParaRPr lang="en-US" altLang="zh-CN" dirty="0"/>
          </a:p>
          <a:p>
            <a:pPr lvl="3">
              <a:spcBef>
                <a:spcPts val="1800"/>
              </a:spcBef>
            </a:pPr>
            <a:r>
              <a:rPr lang="zh-CN" altLang="en-US" dirty="0"/>
              <a:t>定量订货</a:t>
            </a:r>
            <a:endParaRPr lang="en-US" altLang="zh-CN" dirty="0"/>
          </a:p>
          <a:p>
            <a:pPr lvl="4">
              <a:spcBef>
                <a:spcPts val="1800"/>
              </a:spcBef>
            </a:pPr>
            <a:r>
              <a:rPr lang="zh-CN" altLang="en-US" dirty="0"/>
              <a:t>期初目标库存量</a:t>
            </a:r>
            <a:r>
              <a:rPr lang="en-US" altLang="zh-CN" dirty="0"/>
              <a:t>S=3600+800=4400</a:t>
            </a:r>
          </a:p>
          <a:p>
            <a:pPr lvl="4">
              <a:spcBef>
                <a:spcPts val="1800"/>
              </a:spcBef>
            </a:pPr>
            <a:r>
              <a:rPr lang="zh-CN" altLang="en-US" dirty="0"/>
              <a:t>每次订货量</a:t>
            </a:r>
            <a:r>
              <a:rPr lang="en-US" altLang="zh-CN" i="1" dirty="0"/>
              <a:t>Q</a:t>
            </a:r>
            <a:r>
              <a:rPr lang="en-US" altLang="zh-CN" dirty="0"/>
              <a:t>=2×6=1200</a:t>
            </a:r>
          </a:p>
          <a:p>
            <a:pPr lvl="3">
              <a:spcBef>
                <a:spcPts val="1800"/>
              </a:spcBef>
            </a:pPr>
            <a:r>
              <a:rPr lang="zh-CN" altLang="en-US" dirty="0"/>
              <a:t>定期订货</a:t>
            </a:r>
            <a:r>
              <a:rPr lang="en-US" altLang="zh-CN" dirty="0"/>
              <a:t> </a:t>
            </a:r>
          </a:p>
          <a:p>
            <a:pPr lvl="4">
              <a:spcBef>
                <a:spcPts val="1800"/>
              </a:spcBef>
            </a:pPr>
            <a:r>
              <a:rPr lang="zh-CN" altLang="en-US" dirty="0"/>
              <a:t>期初目标库存量</a:t>
            </a:r>
            <a:r>
              <a:rPr lang="en-US" altLang="zh-CN" dirty="0"/>
              <a:t>S=3600+980=4580</a:t>
            </a:r>
          </a:p>
          <a:p>
            <a:pPr lvl="4">
              <a:spcBef>
                <a:spcPts val="1800"/>
              </a:spcBef>
            </a:pPr>
            <a:r>
              <a:rPr lang="zh-CN" altLang="en-US" dirty="0"/>
              <a:t>每次订货量</a:t>
            </a:r>
            <a:r>
              <a:rPr lang="en-US" altLang="zh-CN" i="1"/>
              <a:t>Q</a:t>
            </a:r>
            <a:r>
              <a:rPr lang="en-US" altLang="zh-CN"/>
              <a:t>=S-</a:t>
            </a:r>
            <a:r>
              <a:rPr lang="zh-CN" altLang="en-US" dirty="0"/>
              <a:t>在库量</a:t>
            </a:r>
            <a:r>
              <a:rPr lang="en-US" altLang="zh-CN" dirty="0"/>
              <a:t>-</a:t>
            </a:r>
            <a:r>
              <a:rPr lang="zh-CN" altLang="en-US" dirty="0"/>
              <a:t>在途量</a:t>
            </a:r>
            <a:endParaRPr lang="en-US" altLang="zh-CN" dirty="0"/>
          </a:p>
          <a:p>
            <a:pPr lvl="3"/>
            <a:endParaRPr lang="en-US" altLang="zh-CN" dirty="0"/>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148</a:t>
            </a:fld>
            <a:endParaRPr lang="en-US" altLang="zh-CN"/>
          </a:p>
        </p:txBody>
      </p:sp>
      <p:graphicFrame>
        <p:nvGraphicFramePr>
          <p:cNvPr id="5" name="Object 4"/>
          <p:cNvGraphicFramePr>
            <a:graphicFrameLocks noChangeAspect="1"/>
          </p:cNvGraphicFramePr>
          <p:nvPr/>
        </p:nvGraphicFramePr>
        <p:xfrm>
          <a:off x="2118180" y="1704249"/>
          <a:ext cx="1925638" cy="488950"/>
        </p:xfrm>
        <a:graphic>
          <a:graphicData uri="http://schemas.openxmlformats.org/presentationml/2006/ole">
            <mc:AlternateContent xmlns:mc="http://schemas.openxmlformats.org/markup-compatibility/2006">
              <mc:Choice xmlns:v="urn:schemas-microsoft-com:vml" Requires="v">
                <p:oleObj name="Equation" r:id="rId2" imgW="1054080" imgH="266400" progId="Equation.DSMT4">
                  <p:embed/>
                </p:oleObj>
              </mc:Choice>
              <mc:Fallback>
                <p:oleObj name="Equation" r:id="rId2" imgW="1054080" imgH="266400" progId="Equation.DSMT4">
                  <p:embed/>
                  <p:pic>
                    <p:nvPicPr>
                      <p:cNvPr id="5" name="Object 4"/>
                      <p:cNvPicPr>
                        <a:picLocks noChangeAspect="1" noChangeArrowheads="1"/>
                      </p:cNvPicPr>
                      <p:nvPr/>
                    </p:nvPicPr>
                    <p:blipFill>
                      <a:blip r:embed="rId3"/>
                      <a:srcRect/>
                      <a:stretch>
                        <a:fillRect/>
                      </a:stretch>
                    </p:blipFill>
                    <p:spPr bwMode="auto">
                      <a:xfrm>
                        <a:off x="2118180" y="1704249"/>
                        <a:ext cx="1925638" cy="488950"/>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6" name="Object 4"/>
          <p:cNvGraphicFramePr>
            <a:graphicFrameLocks noChangeAspect="1"/>
          </p:cNvGraphicFramePr>
          <p:nvPr/>
        </p:nvGraphicFramePr>
        <p:xfrm>
          <a:off x="4066637" y="1751080"/>
          <a:ext cx="2319338" cy="395288"/>
        </p:xfrm>
        <a:graphic>
          <a:graphicData uri="http://schemas.openxmlformats.org/presentationml/2006/ole">
            <mc:AlternateContent xmlns:mc="http://schemas.openxmlformats.org/markup-compatibility/2006">
              <mc:Choice xmlns:v="urn:schemas-microsoft-com:vml" Requires="v">
                <p:oleObj name="Equation" r:id="rId4" imgW="1269720" imgH="215640" progId="Equation.DSMT4">
                  <p:embed/>
                </p:oleObj>
              </mc:Choice>
              <mc:Fallback>
                <p:oleObj name="Equation" r:id="rId4" imgW="1269720" imgH="215640" progId="Equation.DSMT4">
                  <p:embed/>
                  <p:pic>
                    <p:nvPicPr>
                      <p:cNvPr id="6" name="Object 4"/>
                      <p:cNvPicPr>
                        <a:picLocks noChangeAspect="1" noChangeArrowheads="1"/>
                      </p:cNvPicPr>
                      <p:nvPr/>
                    </p:nvPicPr>
                    <p:blipFill>
                      <a:blip r:embed="rId5"/>
                      <a:srcRect/>
                      <a:stretch>
                        <a:fillRect/>
                      </a:stretch>
                    </p:blipFill>
                    <p:spPr bwMode="auto">
                      <a:xfrm>
                        <a:off x="4066637" y="1751080"/>
                        <a:ext cx="2319338" cy="395288"/>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7" name="Object 4"/>
          <p:cNvGraphicFramePr>
            <a:graphicFrameLocks noChangeAspect="1"/>
          </p:cNvGraphicFramePr>
          <p:nvPr/>
        </p:nvGraphicFramePr>
        <p:xfrm>
          <a:off x="2051720" y="3246291"/>
          <a:ext cx="2273300" cy="488950"/>
        </p:xfrm>
        <a:graphic>
          <a:graphicData uri="http://schemas.openxmlformats.org/presentationml/2006/ole">
            <mc:AlternateContent xmlns:mc="http://schemas.openxmlformats.org/markup-compatibility/2006">
              <mc:Choice xmlns:v="urn:schemas-microsoft-com:vml" Requires="v">
                <p:oleObj name="Equation" r:id="rId6" imgW="1244520" imgH="266400" progId="Equation.DSMT4">
                  <p:embed/>
                </p:oleObj>
              </mc:Choice>
              <mc:Fallback>
                <p:oleObj name="Equation" r:id="rId6" imgW="1244520" imgH="266400" progId="Equation.DSMT4">
                  <p:embed/>
                  <p:pic>
                    <p:nvPicPr>
                      <p:cNvPr id="7" name="Object 4"/>
                      <p:cNvPicPr>
                        <a:picLocks noChangeAspect="1" noChangeArrowheads="1"/>
                      </p:cNvPicPr>
                      <p:nvPr/>
                    </p:nvPicPr>
                    <p:blipFill>
                      <a:blip r:embed="rId7"/>
                      <a:srcRect/>
                      <a:stretch>
                        <a:fillRect/>
                      </a:stretch>
                    </p:blipFill>
                    <p:spPr bwMode="auto">
                      <a:xfrm>
                        <a:off x="2051720" y="3246291"/>
                        <a:ext cx="2273300" cy="488950"/>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8" name="Object 4"/>
          <p:cNvGraphicFramePr>
            <a:graphicFrameLocks noChangeAspect="1"/>
          </p:cNvGraphicFramePr>
          <p:nvPr/>
        </p:nvGraphicFramePr>
        <p:xfrm>
          <a:off x="4391980" y="3246291"/>
          <a:ext cx="2714625" cy="395287"/>
        </p:xfrm>
        <a:graphic>
          <a:graphicData uri="http://schemas.openxmlformats.org/presentationml/2006/ole">
            <mc:AlternateContent xmlns:mc="http://schemas.openxmlformats.org/markup-compatibility/2006">
              <mc:Choice xmlns:v="urn:schemas-microsoft-com:vml" Requires="v">
                <p:oleObj name="Equation" r:id="rId8" imgW="1485720" imgH="215640" progId="Equation.DSMT4">
                  <p:embed/>
                </p:oleObj>
              </mc:Choice>
              <mc:Fallback>
                <p:oleObj name="Equation" r:id="rId8" imgW="1485720" imgH="215640" progId="Equation.DSMT4">
                  <p:embed/>
                  <p:pic>
                    <p:nvPicPr>
                      <p:cNvPr id="8" name="Object 4"/>
                      <p:cNvPicPr>
                        <a:picLocks noChangeAspect="1" noChangeArrowheads="1"/>
                      </p:cNvPicPr>
                      <p:nvPr/>
                    </p:nvPicPr>
                    <p:blipFill>
                      <a:blip r:embed="rId9"/>
                      <a:srcRect/>
                      <a:stretch>
                        <a:fillRect/>
                      </a:stretch>
                    </p:blipFill>
                    <p:spPr bwMode="auto">
                      <a:xfrm>
                        <a:off x="4391980" y="3246291"/>
                        <a:ext cx="2714625" cy="395287"/>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9" name="动作按钮: 开始 8">
            <a:hlinkClick r:id="rId10" action="ppaction://hlinksldjump" highlightClick="1"/>
          </p:cNvPr>
          <p:cNvSpPr/>
          <p:nvPr/>
        </p:nvSpPr>
        <p:spPr bwMode="auto">
          <a:xfrm>
            <a:off x="827584" y="6674396"/>
            <a:ext cx="288032" cy="183604"/>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Tree>
    <p:extLst>
      <p:ext uri="{BB962C8B-B14F-4D97-AF65-F5344CB8AC3E}">
        <p14:creationId xmlns:p14="http://schemas.microsoft.com/office/powerpoint/2010/main" val="2315323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additive="base">
                                        <p:cTn id="1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3" end="3"/>
                                            </p:txEl>
                                          </p:spTgt>
                                        </p:tgtEl>
                                        <p:attrNameLst>
                                          <p:attrName>style.visibility</p:attrName>
                                        </p:attrNameLst>
                                      </p:cBhvr>
                                      <p:to>
                                        <p:strVal val="visible"/>
                                      </p:to>
                                    </p:set>
                                    <p:anim calcmode="lin" valueType="num">
                                      <p:cBhvr additive="base">
                                        <p:cTn id="37"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4" end="4"/>
                                            </p:txEl>
                                          </p:spTgt>
                                        </p:tgtEl>
                                        <p:attrNameLst>
                                          <p:attrName>style.visibility</p:attrName>
                                        </p:attrNameLst>
                                      </p:cBhvr>
                                      <p:to>
                                        <p:strVal val="visible"/>
                                      </p:to>
                                    </p:set>
                                    <p:anim calcmode="lin" valueType="num">
                                      <p:cBhvr additive="base">
                                        <p:cTn id="4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1+#ppt_w/2"/>
                                          </p:val>
                                        </p:tav>
                                        <p:tav tm="100000">
                                          <p:val>
                                            <p:strVal val="#ppt_x"/>
                                          </p:val>
                                        </p:tav>
                                      </p:tavLst>
                                    </p:anim>
                                    <p:anim calcmode="lin" valueType="num">
                                      <p:cBhvr additive="base">
                                        <p:cTn id="5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additive="base">
                                        <p:cTn id="55" dur="500" fill="hold"/>
                                        <p:tgtEl>
                                          <p:spTgt spid="8"/>
                                        </p:tgtEl>
                                        <p:attrNameLst>
                                          <p:attrName>ppt_x</p:attrName>
                                        </p:attrNameLst>
                                      </p:cBhvr>
                                      <p:tavLst>
                                        <p:tav tm="0">
                                          <p:val>
                                            <p:strVal val="1+#ppt_w/2"/>
                                          </p:val>
                                        </p:tav>
                                        <p:tav tm="100000">
                                          <p:val>
                                            <p:strVal val="#ppt_x"/>
                                          </p:val>
                                        </p:tav>
                                      </p:tavLst>
                                    </p:anim>
                                    <p:anim calcmode="lin" valueType="num">
                                      <p:cBhvr additive="base">
                                        <p:cTn id="5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6" end="6"/>
                                            </p:txEl>
                                          </p:spTgt>
                                        </p:tgtEl>
                                        <p:attrNameLst>
                                          <p:attrName>style.visibility</p:attrName>
                                        </p:attrNameLst>
                                      </p:cBhvr>
                                      <p:to>
                                        <p:strVal val="visible"/>
                                      </p:to>
                                    </p:set>
                                    <p:anim calcmode="lin" valueType="num">
                                      <p:cBhvr additive="base">
                                        <p:cTn id="6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xEl>
                                              <p:pRg st="7" end="7"/>
                                            </p:txEl>
                                          </p:spTgt>
                                        </p:tgtEl>
                                        <p:attrNameLst>
                                          <p:attrName>style.visibility</p:attrName>
                                        </p:attrNameLst>
                                      </p:cBhvr>
                                      <p:to>
                                        <p:strVal val="visible"/>
                                      </p:to>
                                    </p:set>
                                    <p:anim calcmode="lin" valueType="num">
                                      <p:cBhvr additive="base">
                                        <p:cTn id="67"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第三节</a:t>
            </a:r>
            <a:r>
              <a:rPr lang="en-US" altLang="zh-CN" dirty="0"/>
              <a:t>  </a:t>
            </a:r>
            <a:r>
              <a:rPr lang="zh-CN" altLang="en-US" dirty="0"/>
              <a:t>不确定性库存控制</a:t>
            </a:r>
          </a:p>
        </p:txBody>
      </p:sp>
      <p:sp>
        <p:nvSpPr>
          <p:cNvPr id="3" name="内容占位符 2"/>
          <p:cNvSpPr>
            <a:spLocks noGrp="1"/>
          </p:cNvSpPr>
          <p:nvPr>
            <p:ph idx="1"/>
          </p:nvPr>
        </p:nvSpPr>
        <p:spPr/>
        <p:txBody>
          <a:bodyPr/>
          <a:lstStyle/>
          <a:p>
            <a:r>
              <a:rPr lang="zh-CN" altLang="en-US" dirty="0"/>
              <a:t>业界预估期初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solidFill>
                <a:srgbClr val="C00000"/>
              </a:solidFill>
              <a:effectLst>
                <a:outerShdw blurRad="38100" dist="38100" dir="2700000" algn="tl">
                  <a:srgbClr val="000000">
                    <a:alpha val="43137"/>
                  </a:srgbClr>
                </a:outerShdw>
              </a:effectLst>
            </a:endParaRPr>
          </a:p>
          <a:p>
            <a:pPr lvl="1"/>
            <a:r>
              <a:rPr lang="zh-CN" altLang="en-US" dirty="0"/>
              <a:t>周转库存</a:t>
            </a:r>
            <a:endParaRPr lang="en-US" altLang="zh-CN" dirty="0"/>
          </a:p>
          <a:p>
            <a:pPr lvl="2"/>
            <a:r>
              <a:rPr lang="zh-CN" altLang="en-US" dirty="0"/>
              <a:t>第一次订货要第</a:t>
            </a:r>
            <a:r>
              <a:rPr lang="en-US" altLang="zh-CN" dirty="0"/>
              <a:t>6</a:t>
            </a:r>
            <a:r>
              <a:rPr lang="zh-CN" altLang="en-US" dirty="0"/>
              <a:t>周末才能到货</a:t>
            </a:r>
            <a:endParaRPr lang="en-US" altLang="zh-CN" dirty="0"/>
          </a:p>
          <a:p>
            <a:pPr lvl="3"/>
            <a:r>
              <a:rPr lang="zh-CN" altLang="en-US" dirty="0"/>
              <a:t>订货提前期</a:t>
            </a:r>
            <a:r>
              <a:rPr lang="en-US" altLang="zh-CN" dirty="0"/>
              <a:t>(</a:t>
            </a:r>
            <a:r>
              <a:rPr lang="zh-CN" altLang="en-US" dirty="0"/>
              <a:t>生产</a:t>
            </a:r>
            <a:r>
              <a:rPr lang="en-US" altLang="zh-CN" dirty="0"/>
              <a:t>+</a:t>
            </a:r>
            <a:r>
              <a:rPr lang="zh-CN" altLang="en-US" dirty="0"/>
              <a:t>运输</a:t>
            </a:r>
            <a:r>
              <a:rPr lang="en-US" altLang="zh-CN" dirty="0"/>
              <a:t>)= 4</a:t>
            </a:r>
            <a:r>
              <a:rPr lang="zh-CN" altLang="en-US" dirty="0"/>
              <a:t>周</a:t>
            </a:r>
            <a:endParaRPr lang="en-US" altLang="zh-CN" dirty="0"/>
          </a:p>
          <a:p>
            <a:pPr lvl="3"/>
            <a:r>
              <a:rPr lang="zh-CN" altLang="en-US" dirty="0"/>
              <a:t>订货间隔期</a:t>
            </a:r>
            <a:r>
              <a:rPr lang="en-US" altLang="zh-CN" dirty="0"/>
              <a:t>=2</a:t>
            </a:r>
            <a:r>
              <a:rPr lang="zh-CN" altLang="en-US" dirty="0"/>
              <a:t>周</a:t>
            </a:r>
            <a:endParaRPr lang="en-US" altLang="zh-CN" dirty="0"/>
          </a:p>
          <a:p>
            <a:pPr lvl="2"/>
            <a:r>
              <a:rPr lang="en-US" altLang="zh-CN" i="1" dirty="0"/>
              <a:t>T</a:t>
            </a:r>
            <a:r>
              <a:rPr lang="en-US" altLang="zh-CN" sz="1400" i="1" dirty="0"/>
              <a:t>Q</a:t>
            </a:r>
            <a:r>
              <a:rPr lang="en-US" altLang="zh-CN" dirty="0"/>
              <a:t>=600×6=3600</a:t>
            </a:r>
          </a:p>
          <a:p>
            <a:pPr lvl="1"/>
            <a:r>
              <a:rPr lang="zh-CN" altLang="en-US" dirty="0"/>
              <a:t>安全库存</a:t>
            </a:r>
          </a:p>
          <a:p>
            <a:pPr lvl="2"/>
            <a:r>
              <a:rPr lang="zh-CN" altLang="en-US" dirty="0"/>
              <a:t>将</a:t>
            </a:r>
            <a:r>
              <a:rPr lang="en-US" altLang="zh-CN" i="1" dirty="0"/>
              <a:t>T</a:t>
            </a:r>
            <a:r>
              <a:rPr lang="en-US" altLang="zh-CN" sz="1200" i="1" dirty="0"/>
              <a:t>Q</a:t>
            </a:r>
            <a:r>
              <a:rPr lang="zh-CN" altLang="en-US" dirty="0"/>
              <a:t>放大倍数</a:t>
            </a:r>
            <a:r>
              <a:rPr lang="en-US" altLang="zh-CN" dirty="0"/>
              <a:t>k</a:t>
            </a:r>
            <a:r>
              <a:rPr lang="zh-CN" altLang="en-US" dirty="0"/>
              <a:t>，例如上次课库存联动效应为</a:t>
            </a:r>
            <a:r>
              <a:rPr lang="en-US" altLang="zh-CN" dirty="0"/>
              <a:t>1</a:t>
            </a:r>
            <a:r>
              <a:rPr lang="zh-CN" altLang="en-US" dirty="0"/>
              <a:t>倍</a:t>
            </a:r>
            <a:endParaRPr lang="en-US" altLang="zh-CN" dirty="0"/>
          </a:p>
          <a:p>
            <a:pPr lvl="3"/>
            <a:r>
              <a:rPr lang="zh-CN" altLang="en-US" dirty="0"/>
              <a:t>香港</a:t>
            </a:r>
            <a:r>
              <a:rPr lang="en-US" altLang="zh-CN" dirty="0"/>
              <a:t>/</a:t>
            </a:r>
            <a:r>
              <a:rPr lang="zh-CN" altLang="en-US" dirty="0"/>
              <a:t>台湾 跨国公司库存保守（不考虑缺货），一般</a:t>
            </a:r>
            <a:r>
              <a:rPr lang="en-US" altLang="zh-CN" dirty="0"/>
              <a:t>0.5</a:t>
            </a:r>
            <a:r>
              <a:rPr lang="zh-CN" altLang="en-US" dirty="0"/>
              <a:t>倍</a:t>
            </a:r>
            <a:endParaRPr lang="en-US" altLang="zh-CN" dirty="0"/>
          </a:p>
          <a:p>
            <a:pPr lvl="1"/>
            <a:r>
              <a:rPr lang="zh-CN" altLang="en-US" dirty="0"/>
              <a:t>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p>
          <a:p>
            <a:pPr lvl="3"/>
            <a:r>
              <a:rPr lang="en-US" altLang="zh-CN" dirty="0"/>
              <a:t>3600×1.5=5400</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149</a:t>
            </a:fld>
            <a:endParaRPr lang="en-US" altLang="zh-CN"/>
          </a:p>
        </p:txBody>
      </p:sp>
    </p:spTree>
    <p:extLst>
      <p:ext uri="{BB962C8B-B14F-4D97-AF65-F5344CB8AC3E}">
        <p14:creationId xmlns:p14="http://schemas.microsoft.com/office/powerpoint/2010/main" val="2047274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 calcmode="lin" valueType="num">
                                      <p:cBhvr additive="base">
                                        <p:cTn id="2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 calcmode="lin" valueType="num">
                                      <p:cBhvr additive="base">
                                        <p:cTn id="3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 calcmode="lin" valueType="num">
                                      <p:cBhvr additive="base">
                                        <p:cTn id="3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 calcmode="lin" valueType="num">
                                      <p:cBhvr additive="base">
                                        <p:cTn id="4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9" end="9"/>
                                            </p:txEl>
                                          </p:spTgt>
                                        </p:tgtEl>
                                        <p:attrNameLst>
                                          <p:attrName>style.visibility</p:attrName>
                                        </p:attrNameLst>
                                      </p:cBhvr>
                                      <p:to>
                                        <p:strVal val="visible"/>
                                      </p:to>
                                    </p:set>
                                    <p:anim calcmode="lin" valueType="num">
                                      <p:cBhvr additive="base">
                                        <p:cTn id="4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
                                            <p:txEl>
                                              <p:pRg st="10" end="10"/>
                                            </p:txEl>
                                          </p:spTgt>
                                        </p:tgtEl>
                                        <p:attrNameLst>
                                          <p:attrName>style.visibility</p:attrName>
                                        </p:attrNameLst>
                                      </p:cBhvr>
                                      <p:to>
                                        <p:strVal val="visible"/>
                                      </p:to>
                                    </p:set>
                                    <p:anim calcmode="lin" valueType="num">
                                      <p:cBhvr additive="base">
                                        <p:cTn id="53"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幻灯片编号占位符 5"/>
          <p:cNvSpPr>
            <a:spLocks noGrp="1"/>
          </p:cNvSpPr>
          <p:nvPr>
            <p:ph type="sldNum" sz="quarter" idx="12"/>
          </p:nvPr>
        </p:nvSpPr>
        <p:spPr/>
        <p:txBody>
          <a:bodyPr/>
          <a:lstStyle/>
          <a:p>
            <a:pPr>
              <a:defRPr/>
            </a:pPr>
            <a:fld id="{D23F5AAC-7B13-FC4A-8307-3797DF55EE2E}" type="slidenum">
              <a:rPr lang="en-US" altLang="zh-CN"/>
              <a:pPr>
                <a:defRPr/>
              </a:pPr>
              <a:t>15</a:t>
            </a:fld>
            <a:endParaRPr lang="en-US" altLang="zh-CN"/>
          </a:p>
        </p:txBody>
      </p:sp>
      <p:sp>
        <p:nvSpPr>
          <p:cNvPr id="2253826" name="Rectangle 2"/>
          <p:cNvSpPr>
            <a:spLocks noGrp="1" noChangeArrowheads="1"/>
          </p:cNvSpPr>
          <p:nvPr>
            <p:ph type="title"/>
          </p:nvPr>
        </p:nvSpPr>
        <p:spPr/>
        <p:txBody>
          <a:bodyPr/>
          <a:lstStyle/>
          <a:p>
            <a:pPr>
              <a:defRPr/>
            </a:pPr>
            <a:r>
              <a:rPr lang="zh-CN" altLang="en-US" dirty="0">
                <a:latin typeface="宋体" charset="0"/>
              </a:rPr>
              <a:t>第二节</a:t>
            </a:r>
            <a:r>
              <a:rPr lang="en-US" altLang="zh-CN" dirty="0">
                <a:latin typeface="宋体" charset="0"/>
              </a:rPr>
              <a:t> </a:t>
            </a:r>
            <a:r>
              <a:rPr lang="zh-CN" altLang="en-US" dirty="0">
                <a:latin typeface="宋体" charset="0"/>
              </a:rPr>
              <a:t>供应链的基本概念</a:t>
            </a:r>
          </a:p>
        </p:txBody>
      </p:sp>
      <p:sp>
        <p:nvSpPr>
          <p:cNvPr id="2253827" name="Rectangle 3"/>
          <p:cNvSpPr>
            <a:spLocks noGrp="1" noChangeArrowheads="1"/>
          </p:cNvSpPr>
          <p:nvPr>
            <p:ph type="body" idx="1"/>
          </p:nvPr>
        </p:nvSpPr>
        <p:spPr/>
        <p:txBody>
          <a:bodyPr/>
          <a:lstStyle/>
          <a:p>
            <a:r>
              <a:rPr lang="zh-CN" altLang="en-US">
                <a:latin typeface="宋体" charset="0"/>
                <a:ea typeface="黑体" charset="0"/>
                <a:cs typeface="黑体" charset="0"/>
              </a:rPr>
              <a:t>纵向一体化</a:t>
            </a:r>
            <a:r>
              <a:rPr lang="en-US" altLang="zh-CN" b="0">
                <a:latin typeface="宋体" charset="0"/>
                <a:ea typeface="黑体" charset="0"/>
                <a:cs typeface="黑体" charset="0"/>
              </a:rPr>
              <a:t> </a:t>
            </a:r>
            <a:r>
              <a:rPr lang="en-US" altLang="zh-CN" b="0">
                <a:solidFill>
                  <a:srgbClr val="FF6600"/>
                </a:solidFill>
                <a:latin typeface="Times New Roman" charset="0"/>
                <a:ea typeface="黑体" charset="0"/>
                <a:cs typeface="黑体" charset="0"/>
                <a:sym typeface="Wingdings" charset="0"/>
              </a:rPr>
              <a:t> </a:t>
            </a:r>
            <a:r>
              <a:rPr lang="zh-CN" altLang="en-US">
                <a:solidFill>
                  <a:srgbClr val="FF0000"/>
                </a:solidFill>
                <a:effectLst>
                  <a:outerShdw blurRad="38100" dist="38100" dir="2700000" algn="tl">
                    <a:srgbClr val="DDDDDD"/>
                  </a:outerShdw>
                </a:effectLst>
                <a:latin typeface="宋体" charset="0"/>
                <a:ea typeface="黑体" charset="0"/>
                <a:cs typeface="黑体" charset="0"/>
              </a:rPr>
              <a:t>横向一体化</a:t>
            </a:r>
            <a:endParaRPr lang="en-US" altLang="zh-CN" b="0">
              <a:latin typeface="Wingdings-Regular" charset="0"/>
              <a:ea typeface="黑体" charset="0"/>
              <a:cs typeface="黑体" charset="0"/>
            </a:endParaRPr>
          </a:p>
          <a:p>
            <a:pPr>
              <a:lnSpc>
                <a:spcPct val="80000"/>
              </a:lnSpc>
              <a:spcBef>
                <a:spcPct val="0"/>
              </a:spcBef>
              <a:buFontTx/>
              <a:buNone/>
            </a:pPr>
            <a:r>
              <a:rPr lang="en-US" altLang="zh-CN" sz="2400" b="0">
                <a:solidFill>
                  <a:srgbClr val="FF6600"/>
                </a:solidFill>
                <a:latin typeface="Times New Roman" charset="0"/>
                <a:ea typeface="黑体" charset="0"/>
                <a:cs typeface="黑体" charset="0"/>
              </a:rPr>
              <a:t>            </a:t>
            </a:r>
            <a:r>
              <a:rPr lang="en-US" altLang="zh-CN" sz="1600" b="0">
                <a:solidFill>
                  <a:srgbClr val="FF6600"/>
                </a:solidFill>
                <a:latin typeface="Times New Roman" charset="0"/>
                <a:ea typeface="黑体" charset="0"/>
                <a:cs typeface="黑体" charset="0"/>
              </a:rPr>
              <a:t>Vertical Integration  </a:t>
            </a:r>
            <a:r>
              <a:rPr lang="en-US" altLang="zh-CN" sz="1600" b="0">
                <a:solidFill>
                  <a:srgbClr val="FF6600"/>
                </a:solidFill>
                <a:latin typeface="Times New Roman" charset="0"/>
                <a:ea typeface="黑体" charset="0"/>
                <a:cs typeface="黑体" charset="0"/>
                <a:sym typeface="Wingdings" charset="0"/>
              </a:rPr>
              <a:t>  Horizontal Integration</a:t>
            </a:r>
            <a:endParaRPr lang="en-US" altLang="zh-CN" sz="1600" b="0">
              <a:latin typeface="Wingdings-Regular" charset="0"/>
              <a:ea typeface="黑体" charset="0"/>
              <a:cs typeface="黑体" charset="0"/>
            </a:endParaRPr>
          </a:p>
          <a:p>
            <a:pPr lvl="1"/>
            <a:r>
              <a:rPr lang="zh-CN" altLang="en-US" b="0">
                <a:latin typeface="宋体" charset="0"/>
                <a:ea typeface="黑体" charset="0"/>
                <a:cs typeface="黑体" charset="0"/>
              </a:rPr>
              <a:t>高度自制</a:t>
            </a:r>
            <a:r>
              <a:rPr lang="en-US" altLang="zh-CN" b="0">
                <a:latin typeface="宋体" charset="0"/>
                <a:ea typeface="黑体" charset="0"/>
                <a:cs typeface="黑体" charset="0"/>
              </a:rPr>
              <a:t> </a:t>
            </a:r>
            <a:r>
              <a:rPr lang="en-US" altLang="zh-CN" b="0">
                <a:solidFill>
                  <a:srgbClr val="FF6600"/>
                </a:solidFill>
                <a:latin typeface="Times New Roman" charset="0"/>
                <a:ea typeface="黑体" charset="0"/>
                <a:cs typeface="黑体" charset="0"/>
                <a:sym typeface="Wingdings" charset="0"/>
              </a:rPr>
              <a:t> </a:t>
            </a:r>
            <a:r>
              <a:rPr lang="zh-CN" altLang="en-US">
                <a:solidFill>
                  <a:srgbClr val="FF0000"/>
                </a:solidFill>
                <a:effectLst>
                  <a:outerShdw blurRad="38100" dist="38100" dir="2700000" algn="tl">
                    <a:srgbClr val="DDDDDD"/>
                  </a:outerShdw>
                </a:effectLst>
                <a:latin typeface="宋体" charset="0"/>
                <a:ea typeface="黑体" charset="0"/>
                <a:cs typeface="黑体" charset="0"/>
              </a:rPr>
              <a:t>分散网络化制造</a:t>
            </a:r>
            <a:endParaRPr lang="zh-CN" altLang="en-US" b="0">
              <a:latin typeface="宋体" charset="0"/>
              <a:ea typeface="黑体" charset="0"/>
              <a:cs typeface="黑体" charset="0"/>
            </a:endParaRPr>
          </a:p>
        </p:txBody>
      </p:sp>
      <p:sp>
        <p:nvSpPr>
          <p:cNvPr id="40964" name="AutoShape 4"/>
          <p:cNvSpPr>
            <a:spLocks noChangeArrowheads="1"/>
          </p:cNvSpPr>
          <p:nvPr/>
        </p:nvSpPr>
        <p:spPr bwMode="auto">
          <a:xfrm>
            <a:off x="3130823" y="2140743"/>
            <a:ext cx="2649537" cy="369888"/>
          </a:xfrm>
          <a:prstGeom prst="flowChartAlternateProcess">
            <a:avLst/>
          </a:prstGeom>
          <a:solidFill>
            <a:srgbClr val="008080"/>
          </a:solidFill>
          <a:ln w="9525">
            <a:solidFill>
              <a:srgbClr val="000000"/>
            </a:solidFill>
            <a:miter lim="800000"/>
            <a:headEnd/>
            <a:tailEnd/>
          </a:ln>
        </p:spPr>
        <p:txBody>
          <a:bodyPr lIns="0" tIns="45396" rIns="0" bIns="0"/>
          <a:lstStyle/>
          <a:p>
            <a:pPr marL="342900" indent="-342900"/>
            <a:r>
              <a:rPr lang="zh-CN" altLang="en-US" sz="1800">
                <a:solidFill>
                  <a:schemeClr val="bg1"/>
                </a:solidFill>
                <a:latin typeface="+mn-ea"/>
                <a:ea typeface="+mn-ea"/>
              </a:rPr>
              <a:t>市场需求与竞争环境变化</a:t>
            </a:r>
            <a:endParaRPr lang="zh-CN" altLang="en-US" sz="1800" b="1">
              <a:solidFill>
                <a:schemeClr val="bg1"/>
              </a:solidFill>
              <a:latin typeface="+mn-ea"/>
              <a:ea typeface="+mn-ea"/>
            </a:endParaRPr>
          </a:p>
        </p:txBody>
      </p:sp>
      <p:sp>
        <p:nvSpPr>
          <p:cNvPr id="40965" name="AutoShape 5"/>
          <p:cNvSpPr>
            <a:spLocks noChangeArrowheads="1"/>
          </p:cNvSpPr>
          <p:nvPr/>
        </p:nvSpPr>
        <p:spPr bwMode="auto">
          <a:xfrm>
            <a:off x="3294335" y="3558381"/>
            <a:ext cx="2405063" cy="438150"/>
          </a:xfrm>
          <a:prstGeom prst="flowChartDecision">
            <a:avLst/>
          </a:prstGeom>
          <a:solidFill>
            <a:srgbClr val="008080"/>
          </a:solidFill>
          <a:ln w="9525">
            <a:solidFill>
              <a:srgbClr val="000000"/>
            </a:solidFill>
            <a:miter lim="800000"/>
            <a:headEnd/>
            <a:tailEnd/>
          </a:ln>
        </p:spPr>
        <p:txBody>
          <a:bodyPr lIns="0" tIns="0" rIns="0" bIns="0"/>
          <a:lstStyle/>
          <a:p>
            <a:pPr marL="342900" indent="-342900">
              <a:lnSpc>
                <a:spcPct val="90000"/>
              </a:lnSpc>
            </a:pPr>
            <a:endParaRPr lang="zh-CN" altLang="en-US" sz="1800" b="1">
              <a:solidFill>
                <a:schemeClr val="bg1"/>
              </a:solidFill>
              <a:latin typeface="+mn-ea"/>
              <a:ea typeface="+mn-ea"/>
            </a:endParaRPr>
          </a:p>
        </p:txBody>
      </p:sp>
      <p:sp>
        <p:nvSpPr>
          <p:cNvPr id="40966" name="AutoShape 6"/>
          <p:cNvSpPr>
            <a:spLocks noChangeArrowheads="1"/>
          </p:cNvSpPr>
          <p:nvPr/>
        </p:nvSpPr>
        <p:spPr bwMode="auto">
          <a:xfrm>
            <a:off x="3203848" y="5018881"/>
            <a:ext cx="2576512" cy="530225"/>
          </a:xfrm>
          <a:prstGeom prst="flowChartMultidocument">
            <a:avLst/>
          </a:prstGeom>
          <a:solidFill>
            <a:srgbClr val="008080"/>
          </a:solidFill>
          <a:ln w="9525">
            <a:solidFill>
              <a:srgbClr val="000000"/>
            </a:solidFill>
            <a:miter lim="800000"/>
            <a:headEnd/>
            <a:tailEnd/>
          </a:ln>
        </p:spPr>
        <p:txBody>
          <a:bodyPr lIns="0" tIns="45396" rIns="0" bIns="0"/>
          <a:lstStyle/>
          <a:p>
            <a:pPr marL="342900" indent="-342900"/>
            <a:r>
              <a:rPr lang="zh-CN" altLang="en-US" sz="1800">
                <a:solidFill>
                  <a:schemeClr val="bg1"/>
                </a:solidFill>
                <a:latin typeface="+mn-ea"/>
                <a:ea typeface="+mn-ea"/>
              </a:rPr>
              <a:t>企业间合作与联盟</a:t>
            </a:r>
            <a:endParaRPr lang="zh-CN" altLang="en-US" sz="1800" b="1">
              <a:solidFill>
                <a:schemeClr val="bg1"/>
              </a:solidFill>
              <a:latin typeface="+mn-ea"/>
              <a:ea typeface="+mn-ea"/>
            </a:endParaRPr>
          </a:p>
        </p:txBody>
      </p:sp>
      <p:sp>
        <p:nvSpPr>
          <p:cNvPr id="40967" name="AutoShape 7"/>
          <p:cNvSpPr>
            <a:spLocks noChangeArrowheads="1"/>
          </p:cNvSpPr>
          <p:nvPr/>
        </p:nvSpPr>
        <p:spPr bwMode="auto">
          <a:xfrm>
            <a:off x="3203848" y="5733256"/>
            <a:ext cx="2576512" cy="404812"/>
          </a:xfrm>
          <a:prstGeom prst="flowChartAlternateProcess">
            <a:avLst/>
          </a:prstGeom>
          <a:solidFill>
            <a:srgbClr val="008080"/>
          </a:solidFill>
          <a:ln w="9525">
            <a:solidFill>
              <a:srgbClr val="000000"/>
            </a:solidFill>
            <a:miter lim="800000"/>
            <a:headEnd/>
            <a:tailEnd/>
          </a:ln>
        </p:spPr>
        <p:txBody>
          <a:bodyPr lIns="0" tIns="45396" rIns="0" bIns="0"/>
          <a:lstStyle/>
          <a:p>
            <a:pPr marL="342900" indent="-342900"/>
            <a:r>
              <a:rPr lang="zh-CN" altLang="en-US" sz="1800">
                <a:solidFill>
                  <a:schemeClr val="bg1"/>
                </a:solidFill>
                <a:latin typeface="+mn-ea"/>
                <a:ea typeface="+mn-ea"/>
              </a:rPr>
              <a:t>供应链组织与管理</a:t>
            </a:r>
            <a:endParaRPr lang="zh-CN" altLang="en-US" sz="1800" b="1">
              <a:solidFill>
                <a:schemeClr val="bg1"/>
              </a:solidFill>
              <a:latin typeface="+mn-ea"/>
              <a:ea typeface="+mn-ea"/>
            </a:endParaRPr>
          </a:p>
        </p:txBody>
      </p:sp>
      <p:sp>
        <p:nvSpPr>
          <p:cNvPr id="40968" name="Line 8"/>
          <p:cNvSpPr>
            <a:spLocks noChangeShapeType="1"/>
          </p:cNvSpPr>
          <p:nvPr/>
        </p:nvSpPr>
        <p:spPr bwMode="auto">
          <a:xfrm>
            <a:off x="4504010" y="2550318"/>
            <a:ext cx="0" cy="295275"/>
          </a:xfrm>
          <a:prstGeom prst="line">
            <a:avLst/>
          </a:prstGeom>
          <a:noFill/>
          <a:ln w="9525">
            <a:solidFill>
              <a:srgbClr val="000000"/>
            </a:solidFill>
            <a:round/>
            <a:headEnd/>
            <a:tailEnd type="triangle" w="sm" len="med"/>
          </a:ln>
          <a:extLst>
            <a:ext uri="{909E8E84-426E-40dd-AFC4-6F175D3DCCD1}">
              <a14:hiddenFill xmlns:a14="http://schemas.microsoft.com/office/drawing/2010/main" xmlns="">
                <a:noFill/>
              </a14:hiddenFill>
            </a:ext>
          </a:extLst>
        </p:spPr>
        <p:txBody>
          <a:bodyPr lIns="0" tIns="0" rIns="0" bIns="0"/>
          <a:lstStyle/>
          <a:p>
            <a:endParaRPr lang="zh-CN" altLang="en-US" sz="1800">
              <a:latin typeface="+mn-ea"/>
              <a:ea typeface="+mn-ea"/>
            </a:endParaRPr>
          </a:p>
        </p:txBody>
      </p:sp>
      <p:sp>
        <p:nvSpPr>
          <p:cNvPr id="40969" name="Line 9"/>
          <p:cNvSpPr>
            <a:spLocks noChangeShapeType="1"/>
          </p:cNvSpPr>
          <p:nvPr/>
        </p:nvSpPr>
        <p:spPr bwMode="auto">
          <a:xfrm>
            <a:off x="4504010" y="3259931"/>
            <a:ext cx="0" cy="295275"/>
          </a:xfrm>
          <a:prstGeom prst="line">
            <a:avLst/>
          </a:prstGeom>
          <a:noFill/>
          <a:ln w="9525">
            <a:solidFill>
              <a:srgbClr val="000000"/>
            </a:solidFill>
            <a:round/>
            <a:headEnd/>
            <a:tailEnd type="triangle" w="sm" len="med"/>
          </a:ln>
          <a:extLst>
            <a:ext uri="{909E8E84-426E-40dd-AFC4-6F175D3DCCD1}">
              <a14:hiddenFill xmlns:a14="http://schemas.microsoft.com/office/drawing/2010/main" xmlns="">
                <a:noFill/>
              </a14:hiddenFill>
            </a:ext>
          </a:extLst>
        </p:spPr>
        <p:txBody>
          <a:bodyPr lIns="0" tIns="0" rIns="0" bIns="0"/>
          <a:lstStyle/>
          <a:p>
            <a:endParaRPr lang="zh-CN" altLang="en-US" sz="1800">
              <a:latin typeface="+mn-ea"/>
              <a:ea typeface="+mn-ea"/>
            </a:endParaRPr>
          </a:p>
        </p:txBody>
      </p:sp>
      <p:sp>
        <p:nvSpPr>
          <p:cNvPr id="40970" name="Line 10"/>
          <p:cNvSpPr>
            <a:spLocks noChangeShapeType="1"/>
          </p:cNvSpPr>
          <p:nvPr/>
        </p:nvSpPr>
        <p:spPr bwMode="auto">
          <a:xfrm>
            <a:off x="4504010" y="4025106"/>
            <a:ext cx="0" cy="295275"/>
          </a:xfrm>
          <a:prstGeom prst="line">
            <a:avLst/>
          </a:prstGeom>
          <a:noFill/>
          <a:ln w="9525">
            <a:solidFill>
              <a:srgbClr val="000000"/>
            </a:solidFill>
            <a:round/>
            <a:headEnd/>
            <a:tailEnd type="triangle" w="sm" len="med"/>
          </a:ln>
          <a:extLst>
            <a:ext uri="{909E8E84-426E-40dd-AFC4-6F175D3DCCD1}">
              <a14:hiddenFill xmlns:a14="http://schemas.microsoft.com/office/drawing/2010/main" xmlns="">
                <a:noFill/>
              </a14:hiddenFill>
            </a:ext>
          </a:extLst>
        </p:spPr>
        <p:txBody>
          <a:bodyPr lIns="0" tIns="0" rIns="0" bIns="0"/>
          <a:lstStyle/>
          <a:p>
            <a:endParaRPr lang="zh-CN" altLang="en-US" sz="1800">
              <a:latin typeface="+mn-ea"/>
              <a:ea typeface="+mn-ea"/>
            </a:endParaRPr>
          </a:p>
        </p:txBody>
      </p:sp>
      <p:sp>
        <p:nvSpPr>
          <p:cNvPr id="40971" name="Line 11"/>
          <p:cNvSpPr>
            <a:spLocks noChangeShapeType="1"/>
          </p:cNvSpPr>
          <p:nvPr/>
        </p:nvSpPr>
        <p:spPr bwMode="auto">
          <a:xfrm>
            <a:off x="4504010" y="4725193"/>
            <a:ext cx="0" cy="295275"/>
          </a:xfrm>
          <a:prstGeom prst="line">
            <a:avLst/>
          </a:prstGeom>
          <a:noFill/>
          <a:ln w="9525">
            <a:solidFill>
              <a:srgbClr val="000000"/>
            </a:solidFill>
            <a:round/>
            <a:headEnd/>
            <a:tailEnd type="triangle" w="sm" len="med"/>
          </a:ln>
          <a:extLst>
            <a:ext uri="{909E8E84-426E-40dd-AFC4-6F175D3DCCD1}">
              <a14:hiddenFill xmlns:a14="http://schemas.microsoft.com/office/drawing/2010/main" xmlns="">
                <a:noFill/>
              </a14:hiddenFill>
            </a:ext>
          </a:extLst>
        </p:spPr>
        <p:txBody>
          <a:bodyPr lIns="0" tIns="0" rIns="0" bIns="0"/>
          <a:lstStyle/>
          <a:p>
            <a:endParaRPr lang="zh-CN" altLang="en-US" sz="1800">
              <a:latin typeface="+mn-ea"/>
              <a:ea typeface="+mn-ea"/>
            </a:endParaRPr>
          </a:p>
        </p:txBody>
      </p:sp>
      <p:sp>
        <p:nvSpPr>
          <p:cNvPr id="40972" name="Line 12"/>
          <p:cNvSpPr>
            <a:spLocks noChangeShapeType="1"/>
          </p:cNvSpPr>
          <p:nvPr/>
        </p:nvSpPr>
        <p:spPr bwMode="auto">
          <a:xfrm>
            <a:off x="4504010" y="5464968"/>
            <a:ext cx="0" cy="293688"/>
          </a:xfrm>
          <a:prstGeom prst="line">
            <a:avLst/>
          </a:prstGeom>
          <a:noFill/>
          <a:ln w="9525">
            <a:solidFill>
              <a:srgbClr val="000000"/>
            </a:solidFill>
            <a:round/>
            <a:headEnd/>
            <a:tailEnd type="triangle" w="sm" len="med"/>
          </a:ln>
          <a:extLst>
            <a:ext uri="{909E8E84-426E-40dd-AFC4-6F175D3DCCD1}">
              <a14:hiddenFill xmlns:a14="http://schemas.microsoft.com/office/drawing/2010/main" xmlns="">
                <a:noFill/>
              </a14:hiddenFill>
            </a:ext>
          </a:extLst>
        </p:spPr>
        <p:txBody>
          <a:bodyPr lIns="0" tIns="0" rIns="0" bIns="0"/>
          <a:lstStyle/>
          <a:p>
            <a:endParaRPr lang="zh-CN" altLang="en-US" sz="1800">
              <a:latin typeface="+mn-ea"/>
              <a:ea typeface="+mn-ea"/>
            </a:endParaRPr>
          </a:p>
        </p:txBody>
      </p:sp>
      <p:sp>
        <p:nvSpPr>
          <p:cNvPr id="40973" name="AutoShape 13"/>
          <p:cNvSpPr>
            <a:spLocks noChangeArrowheads="1"/>
          </p:cNvSpPr>
          <p:nvPr/>
        </p:nvSpPr>
        <p:spPr bwMode="auto">
          <a:xfrm>
            <a:off x="3203848" y="2878931"/>
            <a:ext cx="2576512" cy="369887"/>
          </a:xfrm>
          <a:prstGeom prst="flowChartAlternateProcess">
            <a:avLst/>
          </a:prstGeom>
          <a:solidFill>
            <a:srgbClr val="008080"/>
          </a:solidFill>
          <a:ln w="9525">
            <a:solidFill>
              <a:srgbClr val="000000"/>
            </a:solidFill>
            <a:miter lim="800000"/>
            <a:headEnd/>
            <a:tailEnd/>
          </a:ln>
        </p:spPr>
        <p:txBody>
          <a:bodyPr lIns="0" tIns="45396" rIns="0" bIns="0"/>
          <a:lstStyle/>
          <a:p>
            <a:pPr marL="342900" indent="-342900"/>
            <a:r>
              <a:rPr lang="zh-CN" altLang="en-US" sz="1800">
                <a:solidFill>
                  <a:schemeClr val="bg1"/>
                </a:solidFill>
                <a:latin typeface="+mn-ea"/>
                <a:ea typeface="+mn-ea"/>
              </a:rPr>
              <a:t>企业机会成本增加</a:t>
            </a:r>
            <a:endParaRPr lang="zh-CN" altLang="en-US" sz="1800" b="1">
              <a:solidFill>
                <a:schemeClr val="bg1"/>
              </a:solidFill>
              <a:latin typeface="+mn-ea"/>
              <a:ea typeface="+mn-ea"/>
            </a:endParaRPr>
          </a:p>
        </p:txBody>
      </p:sp>
      <p:sp>
        <p:nvSpPr>
          <p:cNvPr id="40974" name="AutoShape 14"/>
          <p:cNvSpPr>
            <a:spLocks noChangeArrowheads="1"/>
          </p:cNvSpPr>
          <p:nvPr/>
        </p:nvSpPr>
        <p:spPr bwMode="auto">
          <a:xfrm>
            <a:off x="3203848" y="4356893"/>
            <a:ext cx="2576512" cy="368300"/>
          </a:xfrm>
          <a:prstGeom prst="flowChartAlternateProcess">
            <a:avLst/>
          </a:prstGeom>
          <a:solidFill>
            <a:srgbClr val="008080"/>
          </a:solidFill>
          <a:ln w="9525">
            <a:solidFill>
              <a:srgbClr val="000000"/>
            </a:solidFill>
            <a:miter lim="800000"/>
            <a:headEnd/>
            <a:tailEnd/>
          </a:ln>
        </p:spPr>
        <p:txBody>
          <a:bodyPr lIns="0" tIns="45396" rIns="0" bIns="0"/>
          <a:lstStyle/>
          <a:p>
            <a:pPr marL="342900" indent="-342900"/>
            <a:r>
              <a:rPr lang="zh-CN" altLang="en-US" sz="1800">
                <a:solidFill>
                  <a:schemeClr val="bg1"/>
                </a:solidFill>
                <a:latin typeface="+mn-ea"/>
                <a:ea typeface="+mn-ea"/>
              </a:rPr>
              <a:t>企业间交易成本增加</a:t>
            </a:r>
            <a:endParaRPr lang="zh-CN" altLang="en-US" sz="1800" b="1">
              <a:solidFill>
                <a:schemeClr val="bg1"/>
              </a:solidFill>
              <a:latin typeface="+mn-ea"/>
              <a:ea typeface="+mn-ea"/>
            </a:endParaRPr>
          </a:p>
        </p:txBody>
      </p:sp>
      <p:sp>
        <p:nvSpPr>
          <p:cNvPr id="40975" name="Text Box 15"/>
          <p:cNvSpPr txBox="1">
            <a:spLocks noChangeArrowheads="1"/>
          </p:cNvSpPr>
          <p:nvPr/>
        </p:nvSpPr>
        <p:spPr bwMode="auto">
          <a:xfrm>
            <a:off x="3910285" y="3688556"/>
            <a:ext cx="1235075" cy="230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800">
                <a:solidFill>
                  <a:schemeClr val="bg1"/>
                </a:solidFill>
                <a:latin typeface="+mn-ea"/>
                <a:ea typeface="+mn-ea"/>
              </a:rPr>
              <a:t>实行业务外包</a:t>
            </a:r>
            <a:endParaRPr lang="en-US" altLang="zh-CN" sz="1800">
              <a:solidFill>
                <a:schemeClr val="bg1"/>
              </a:solidFill>
              <a:latin typeface="+mn-ea"/>
              <a:ea typeface="+mn-ea"/>
            </a:endParaRPr>
          </a:p>
          <a:p>
            <a:pPr>
              <a:lnSpc>
                <a:spcPct val="90000"/>
              </a:lnSpc>
            </a:pPr>
            <a:endParaRPr lang="zh-CN" altLang="en-US" sz="1800" b="1">
              <a:solidFill>
                <a:schemeClr val="bg1"/>
              </a:solidFill>
              <a:latin typeface="+mn-ea"/>
              <a:ea typeface="+mn-ea"/>
            </a:endParaRPr>
          </a:p>
        </p:txBody>
      </p:sp>
      <p:sp>
        <p:nvSpPr>
          <p:cNvPr id="3" name="上箭头 2"/>
          <p:cNvSpPr/>
          <p:nvPr/>
        </p:nvSpPr>
        <p:spPr bwMode="auto">
          <a:xfrm>
            <a:off x="6226448" y="1169193"/>
            <a:ext cx="1152525" cy="1439863"/>
          </a:xfrm>
          <a:prstGeom prst="upArrow">
            <a:avLst>
              <a:gd name="adj1" fmla="val 89977"/>
              <a:gd name="adj2" fmla="val 50000"/>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18000" tIns="0" rIns="18000" bIns="0"/>
          <a:lstStyle/>
          <a:p>
            <a:pPr>
              <a:lnSpc>
                <a:spcPct val="100000"/>
              </a:lnSpc>
              <a:spcBef>
                <a:spcPct val="0"/>
              </a:spcBef>
              <a:defRPr/>
            </a:pPr>
            <a:r>
              <a:rPr lang="zh-CN" altLang="en-US" sz="1400" b="1" dirty="0"/>
              <a:t>价格／质量</a:t>
            </a:r>
            <a:endParaRPr lang="en-US" altLang="zh-CN" sz="1400" b="1" dirty="0"/>
          </a:p>
          <a:p>
            <a:pPr>
              <a:lnSpc>
                <a:spcPct val="100000"/>
              </a:lnSpc>
              <a:spcBef>
                <a:spcPct val="0"/>
              </a:spcBef>
              <a:defRPr/>
            </a:pPr>
            <a:r>
              <a:rPr lang="zh-CN" altLang="en-US" sz="1400" b="1" dirty="0"/>
              <a:t>品种／交期</a:t>
            </a:r>
            <a:endParaRPr lang="en-US" altLang="zh-CN" sz="1400" b="1" dirty="0"/>
          </a:p>
          <a:p>
            <a:pPr>
              <a:lnSpc>
                <a:spcPct val="100000"/>
              </a:lnSpc>
              <a:spcBef>
                <a:spcPct val="0"/>
              </a:spcBef>
              <a:defRPr/>
            </a:pPr>
            <a:r>
              <a:rPr lang="zh-CN" altLang="en-US" sz="1400" b="1" dirty="0"/>
              <a:t>服务／环保</a:t>
            </a:r>
            <a:endParaRPr lang="en-US" altLang="zh-CN" sz="1400" b="1" dirty="0"/>
          </a:p>
          <a:p>
            <a:pPr>
              <a:lnSpc>
                <a:spcPct val="100000"/>
              </a:lnSpc>
              <a:spcBef>
                <a:spcPct val="0"/>
              </a:spcBef>
              <a:defRPr/>
            </a:pPr>
            <a:r>
              <a:rPr lang="zh-CN" altLang="en-US" sz="1400" b="1" dirty="0">
                <a:solidFill>
                  <a:srgbClr val="FF0000"/>
                </a:solidFill>
              </a:rPr>
              <a:t>－</a:t>
            </a:r>
            <a:r>
              <a:rPr lang="en-US" altLang="zh-CN" sz="1400" b="1" dirty="0">
                <a:solidFill>
                  <a:srgbClr val="FF0000"/>
                </a:solidFill>
              </a:rPr>
              <a:t>&gt;</a:t>
            </a:r>
            <a:r>
              <a:rPr lang="zh-CN" altLang="en-US" sz="1400" b="1" dirty="0">
                <a:solidFill>
                  <a:srgbClr val="FF0000"/>
                </a:solidFill>
              </a:rPr>
              <a:t>巨大压力</a:t>
            </a:r>
          </a:p>
          <a:p>
            <a:pPr marL="342900" indent="-342900">
              <a:defRPr/>
            </a:pPr>
            <a:endParaRPr lang="zh-CN" altLang="en-US" sz="1400" dirty="0"/>
          </a:p>
        </p:txBody>
      </p:sp>
      <p:sp>
        <p:nvSpPr>
          <p:cNvPr id="4" name="下箭头 3"/>
          <p:cNvSpPr/>
          <p:nvPr/>
        </p:nvSpPr>
        <p:spPr bwMode="auto">
          <a:xfrm>
            <a:off x="6083573" y="4193381"/>
            <a:ext cx="1727200" cy="1296987"/>
          </a:xfrm>
          <a:prstGeom prst="downArrow">
            <a:avLst>
              <a:gd name="adj1" fmla="val 95072"/>
              <a:gd name="adj2" fmla="val 50000"/>
            </a:avLst>
          </a:prstGeom>
          <a:ln>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18000" tIns="0" rIns="18000" bIns="0"/>
          <a:lstStyle/>
          <a:p>
            <a:pPr>
              <a:lnSpc>
                <a:spcPct val="100000"/>
              </a:lnSpc>
              <a:spcBef>
                <a:spcPct val="0"/>
              </a:spcBef>
              <a:defRPr/>
            </a:pPr>
            <a:r>
              <a:rPr lang="zh-CN" altLang="en-US" sz="1400" b="1" dirty="0"/>
              <a:t>交易量／资产专有性／投机行为</a:t>
            </a:r>
            <a:endParaRPr lang="en-US" altLang="zh-CN" sz="1400" b="1" dirty="0"/>
          </a:p>
          <a:p>
            <a:pPr>
              <a:lnSpc>
                <a:spcPct val="100000"/>
              </a:lnSpc>
              <a:spcBef>
                <a:spcPct val="0"/>
              </a:spcBef>
              <a:defRPr/>
            </a:pPr>
            <a:endParaRPr lang="en-US" altLang="zh-CN" sz="1400" b="1" dirty="0">
              <a:solidFill>
                <a:srgbClr val="FF0000"/>
              </a:solidFill>
            </a:endParaRPr>
          </a:p>
          <a:p>
            <a:pPr>
              <a:lnSpc>
                <a:spcPct val="100000"/>
              </a:lnSpc>
              <a:spcBef>
                <a:spcPct val="0"/>
              </a:spcBef>
              <a:defRPr/>
            </a:pPr>
            <a:r>
              <a:rPr lang="zh-CN" altLang="en-US" sz="1400" b="1" dirty="0">
                <a:solidFill>
                  <a:srgbClr val="FF0000"/>
                </a:solidFill>
              </a:rPr>
              <a:t>－</a:t>
            </a:r>
            <a:r>
              <a:rPr lang="en-US" altLang="zh-CN" sz="1400" b="1" dirty="0">
                <a:solidFill>
                  <a:srgbClr val="FF0000"/>
                </a:solidFill>
              </a:rPr>
              <a:t>&gt;</a:t>
            </a:r>
            <a:r>
              <a:rPr lang="zh-CN" altLang="en-US" sz="1400" b="1" dirty="0">
                <a:solidFill>
                  <a:srgbClr val="FF0000"/>
                </a:solidFill>
              </a:rPr>
              <a:t>降低交易成本</a:t>
            </a:r>
            <a:endParaRPr lang="en-US" altLang="zh-CN" sz="1400" b="1" dirty="0">
              <a:solidFill>
                <a:srgbClr val="FF0000"/>
              </a:solidFill>
            </a:endParaRPr>
          </a:p>
          <a:p>
            <a:pPr>
              <a:lnSpc>
                <a:spcPct val="100000"/>
              </a:lnSpc>
              <a:spcBef>
                <a:spcPct val="0"/>
              </a:spcBef>
              <a:defRPr/>
            </a:pPr>
            <a:r>
              <a:rPr lang="zh-CN" altLang="en-US" sz="1400" b="1" dirty="0"/>
              <a:t>无限动力</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par>
                                <p:cTn id="10" presetID="5" presetClass="entr" presetSubtype="10"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第三节</a:t>
            </a:r>
            <a:r>
              <a:rPr lang="en-US" altLang="zh-CN" dirty="0"/>
              <a:t>  </a:t>
            </a:r>
            <a:r>
              <a:rPr lang="zh-CN" altLang="en-US" dirty="0"/>
              <a:t>不确定性库存控制</a:t>
            </a:r>
          </a:p>
        </p:txBody>
      </p:sp>
      <p:sp>
        <p:nvSpPr>
          <p:cNvPr id="3" name="内容占位符 2"/>
          <p:cNvSpPr>
            <a:spLocks noGrp="1"/>
          </p:cNvSpPr>
          <p:nvPr>
            <p:ph idx="1"/>
          </p:nvPr>
        </p:nvSpPr>
        <p:spPr/>
        <p:txBody>
          <a:bodyPr/>
          <a:lstStyle/>
          <a:p>
            <a:r>
              <a:rPr lang="zh-CN" altLang="en-US" dirty="0"/>
              <a:t>实操统计期初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p>
          <a:p>
            <a:pPr lvl="1"/>
            <a:r>
              <a:rPr lang="zh-CN" altLang="en-US" dirty="0"/>
              <a:t>第一次订货要第</a:t>
            </a:r>
            <a:r>
              <a:rPr lang="en-US" altLang="zh-CN" dirty="0"/>
              <a:t>6</a:t>
            </a:r>
            <a:r>
              <a:rPr lang="zh-CN" altLang="en-US" dirty="0"/>
              <a:t>周末才能到货</a:t>
            </a:r>
            <a:endParaRPr lang="en-US" altLang="zh-CN" dirty="0"/>
          </a:p>
          <a:p>
            <a:pPr lvl="2"/>
            <a:r>
              <a:rPr lang="zh-CN" altLang="en-US" dirty="0"/>
              <a:t>期初目标库存量则为</a:t>
            </a:r>
            <a:r>
              <a:rPr lang="en-US" altLang="zh-CN" dirty="0"/>
              <a:t>6</a:t>
            </a:r>
            <a:r>
              <a:rPr lang="zh-CN" altLang="en-US" dirty="0"/>
              <a:t>周需求量之和</a:t>
            </a:r>
            <a:endParaRPr lang="en-US" altLang="zh-CN" dirty="0"/>
          </a:p>
          <a:p>
            <a:pPr lvl="1"/>
            <a:r>
              <a:rPr lang="zh-CN" altLang="en-US" dirty="0"/>
              <a:t>选择哪</a:t>
            </a:r>
            <a:r>
              <a:rPr lang="en-US" altLang="zh-CN" dirty="0"/>
              <a:t>6</a:t>
            </a:r>
            <a:r>
              <a:rPr lang="zh-CN" altLang="en-US" dirty="0"/>
              <a:t>周呢？</a:t>
            </a:r>
            <a:endParaRPr lang="en-US" altLang="zh-CN" dirty="0"/>
          </a:p>
          <a:p>
            <a:pPr lvl="2"/>
            <a:r>
              <a:rPr lang="zh-CN" altLang="en-US" dirty="0"/>
              <a:t>每</a:t>
            </a:r>
            <a:r>
              <a:rPr lang="en-US" altLang="zh-CN" dirty="0"/>
              <a:t>6</a:t>
            </a:r>
            <a:r>
              <a:rPr lang="zh-CN" altLang="en-US" dirty="0"/>
              <a:t>周之和，选最大</a:t>
            </a:r>
            <a:r>
              <a:rPr lang="en-US" altLang="zh-CN" dirty="0"/>
              <a:t>max</a:t>
            </a:r>
          </a:p>
          <a:p>
            <a:pPr lvl="1"/>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150</a:t>
            </a:fld>
            <a:endParaRPr lang="en-US" altLang="zh-CN"/>
          </a:p>
        </p:txBody>
      </p:sp>
      <p:sp>
        <p:nvSpPr>
          <p:cNvPr id="5" name="动作按钮: 开始 4">
            <a:hlinkClick r:id="rId2" action="ppaction://hlinksldjump" highlightClick="1"/>
          </p:cNvPr>
          <p:cNvSpPr/>
          <p:nvPr/>
        </p:nvSpPr>
        <p:spPr bwMode="auto">
          <a:xfrm>
            <a:off x="827584" y="6674396"/>
            <a:ext cx="288032" cy="183604"/>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Tree>
    <p:extLst>
      <p:ext uri="{BB962C8B-B14F-4D97-AF65-F5344CB8AC3E}">
        <p14:creationId xmlns:p14="http://schemas.microsoft.com/office/powerpoint/2010/main" val="2579074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additive="base">
                                        <p:cTn id="2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幻灯片编号占位符 5"/>
          <p:cNvSpPr>
            <a:spLocks noGrp="1"/>
          </p:cNvSpPr>
          <p:nvPr>
            <p:ph type="sldNum" sz="quarter" idx="12"/>
          </p:nvPr>
        </p:nvSpPr>
        <p:spPr/>
        <p:txBody>
          <a:bodyPr/>
          <a:lstStyle/>
          <a:p>
            <a:pPr>
              <a:defRPr/>
            </a:pPr>
            <a:fld id="{247E7BDB-9C44-B34F-8A5E-800EE2CDA7F4}" type="slidenum">
              <a:rPr lang="en-US" altLang="zh-CN"/>
              <a:pPr>
                <a:defRPr/>
              </a:pPr>
              <a:t>151</a:t>
            </a:fld>
            <a:endParaRPr lang="en-US" altLang="zh-CN"/>
          </a:p>
        </p:txBody>
      </p:sp>
      <p:sp>
        <p:nvSpPr>
          <p:cNvPr id="1965058" name="Rectangle 2"/>
          <p:cNvSpPr>
            <a:spLocks noGrp="1" noChangeArrowheads="1"/>
          </p:cNvSpPr>
          <p:nvPr>
            <p:ph type="title"/>
          </p:nvPr>
        </p:nvSpPr>
        <p:spPr/>
        <p:txBody>
          <a:bodyPr/>
          <a:lstStyle/>
          <a:p>
            <a:pPr>
              <a:defRPr/>
            </a:pPr>
            <a:r>
              <a:rPr lang="zh-CN" altLang="en-US"/>
              <a:t>第三节</a:t>
            </a:r>
            <a:r>
              <a:rPr lang="en-US" altLang="zh-CN"/>
              <a:t>  </a:t>
            </a:r>
            <a:r>
              <a:rPr lang="zh-CN" altLang="en-US"/>
              <a:t>不确定性库存控制</a:t>
            </a:r>
          </a:p>
        </p:txBody>
      </p:sp>
      <p:sp>
        <p:nvSpPr>
          <p:cNvPr id="1965059" name="Rectangle 3"/>
          <p:cNvSpPr>
            <a:spLocks noGrp="1" noChangeArrowheads="1"/>
          </p:cNvSpPr>
          <p:nvPr>
            <p:ph type="body" idx="1"/>
          </p:nvPr>
        </p:nvSpPr>
        <p:spPr/>
        <p:txBody>
          <a:bodyPr/>
          <a:lstStyle/>
          <a:p>
            <a:pPr marL="0" indent="0">
              <a:buNone/>
            </a:pPr>
            <a:r>
              <a:rPr lang="zh-CN" altLang="en-US" dirty="0">
                <a:solidFill>
                  <a:srgbClr val="FF0000"/>
                </a:solidFill>
                <a:latin typeface="Times New Roman" charset="0"/>
                <a:ea typeface="黑体" charset="0"/>
                <a:cs typeface="黑体" charset="0"/>
              </a:rPr>
              <a:t>二、需求和订货提前期都不确定</a:t>
            </a: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endParaRPr lang="en-US" altLang="zh-CN" dirty="0">
              <a:solidFill>
                <a:srgbClr val="FF0000"/>
              </a:solidFill>
              <a:latin typeface="Times New Roman" charset="0"/>
              <a:ea typeface="黑体" charset="0"/>
              <a:cs typeface="黑体" charset="0"/>
            </a:endParaRPr>
          </a:p>
          <a:p>
            <a:pPr marL="0" indent="0">
              <a:buNone/>
            </a:pPr>
            <a:r>
              <a:rPr lang="zh-CN" altLang="en-US" dirty="0">
                <a:solidFill>
                  <a:srgbClr val="FF0000"/>
                </a:solidFill>
                <a:latin typeface="Times New Roman" charset="0"/>
                <a:ea typeface="黑体" charset="0"/>
                <a:cs typeface="黑体" charset="0"/>
              </a:rPr>
              <a:t>三、供货质量非</a:t>
            </a:r>
            <a:r>
              <a:rPr lang="en-US" altLang="zh-CN" dirty="0">
                <a:solidFill>
                  <a:srgbClr val="FF0000"/>
                </a:solidFill>
                <a:latin typeface="Times New Roman" charset="0"/>
                <a:ea typeface="黑体" charset="0"/>
                <a:cs typeface="黑体" charset="0"/>
              </a:rPr>
              <a:t>100%</a:t>
            </a:r>
            <a:r>
              <a:rPr lang="zh-CN" altLang="en-US" dirty="0">
                <a:solidFill>
                  <a:srgbClr val="FF0000"/>
                </a:solidFill>
                <a:latin typeface="Times New Roman" charset="0"/>
                <a:ea typeface="黑体" charset="0"/>
                <a:cs typeface="黑体" charset="0"/>
              </a:rPr>
              <a:t>合格</a:t>
            </a:r>
            <a:endParaRPr lang="en-US" altLang="zh-CN" dirty="0">
              <a:solidFill>
                <a:srgbClr val="FF0000"/>
              </a:solidFill>
              <a:latin typeface="Times New Roman" charset="0"/>
              <a:ea typeface="黑体" charset="0"/>
              <a:cs typeface="黑体" charset="0"/>
            </a:endParaRPr>
          </a:p>
          <a:p>
            <a:pPr marL="637200" lvl="1" indent="-457200"/>
            <a:r>
              <a:rPr lang="zh-CN" altLang="en-US" dirty="0">
                <a:solidFill>
                  <a:srgbClr val="002060"/>
                </a:solidFill>
                <a:latin typeface="Times New Roman" charset="0"/>
                <a:ea typeface="黑体" charset="0"/>
                <a:cs typeface="黑体" charset="0"/>
              </a:rPr>
              <a:t>质量波动的安全库存</a:t>
            </a:r>
            <a:r>
              <a:rPr lang="en-US" altLang="zh-CN" dirty="0">
                <a:solidFill>
                  <a:srgbClr val="002060"/>
                </a:solidFill>
                <a:latin typeface="Times New Roman" charset="0"/>
                <a:ea typeface="黑体" charset="0"/>
                <a:cs typeface="黑体" charset="0"/>
              </a:rPr>
              <a:t>=</a:t>
            </a:r>
            <a:r>
              <a:rPr lang="zh-CN" altLang="en-US" dirty="0">
                <a:solidFill>
                  <a:srgbClr val="002060"/>
                </a:solidFill>
                <a:latin typeface="Times New Roman" charset="0"/>
                <a:ea typeface="黑体" charset="0"/>
                <a:cs typeface="黑体" charset="0"/>
              </a:rPr>
              <a:t>目标库存量*（</a:t>
            </a:r>
            <a:r>
              <a:rPr lang="en-US" altLang="zh-CN" dirty="0">
                <a:solidFill>
                  <a:srgbClr val="002060"/>
                </a:solidFill>
                <a:latin typeface="Times New Roman" charset="0"/>
                <a:ea typeface="黑体" charset="0"/>
                <a:cs typeface="黑体" charset="0"/>
              </a:rPr>
              <a:t>1-</a:t>
            </a:r>
            <a:r>
              <a:rPr lang="zh-CN" altLang="en-US" dirty="0">
                <a:solidFill>
                  <a:srgbClr val="002060"/>
                </a:solidFill>
                <a:latin typeface="Times New Roman" charset="0"/>
                <a:ea typeface="黑体" charset="0"/>
                <a:cs typeface="黑体" charset="0"/>
              </a:rPr>
              <a:t>合格率）</a:t>
            </a:r>
            <a:endParaRPr lang="en-US" altLang="zh-CN" dirty="0">
              <a:solidFill>
                <a:srgbClr val="002060"/>
              </a:solidFill>
              <a:latin typeface="Times New Roman" charset="0"/>
              <a:ea typeface="黑体" charset="0"/>
              <a:cs typeface="黑体" charset="0"/>
            </a:endParaRPr>
          </a:p>
          <a:p>
            <a:pPr marL="180000" lvl="1" indent="0">
              <a:buNone/>
            </a:pPr>
            <a:r>
              <a:rPr lang="zh-CN" altLang="en-US" dirty="0">
                <a:solidFill>
                  <a:srgbClr val="002060"/>
                </a:solidFill>
                <a:latin typeface="Times New Roman" charset="0"/>
                <a:ea typeface="黑体" charset="0"/>
                <a:cs typeface="黑体" charset="0"/>
              </a:rPr>
              <a:t>      目标库存量</a:t>
            </a:r>
            <a:r>
              <a:rPr lang="en-US" altLang="zh-CN" dirty="0">
                <a:solidFill>
                  <a:srgbClr val="002060"/>
                </a:solidFill>
                <a:latin typeface="Times New Roman" charset="0"/>
                <a:ea typeface="黑体" charset="0"/>
                <a:cs typeface="黑体" charset="0"/>
              </a:rPr>
              <a:t>=</a:t>
            </a:r>
            <a:r>
              <a:rPr lang="zh-CN" altLang="en-US" dirty="0">
                <a:solidFill>
                  <a:srgbClr val="002060"/>
                </a:solidFill>
                <a:latin typeface="Times New Roman" charset="0"/>
                <a:ea typeface="黑体" charset="0"/>
                <a:cs typeface="黑体" charset="0"/>
              </a:rPr>
              <a:t>（周转库存量</a:t>
            </a:r>
            <a:r>
              <a:rPr lang="en-US" altLang="zh-CN" dirty="0">
                <a:solidFill>
                  <a:srgbClr val="002060"/>
                </a:solidFill>
                <a:latin typeface="Times New Roman" charset="0"/>
                <a:ea typeface="黑体" charset="0"/>
                <a:cs typeface="黑体" charset="0"/>
              </a:rPr>
              <a:t>+</a:t>
            </a:r>
            <a:r>
              <a:rPr lang="zh-CN" altLang="en-US" dirty="0">
                <a:solidFill>
                  <a:srgbClr val="002060"/>
                </a:solidFill>
                <a:latin typeface="Times New Roman" charset="0"/>
                <a:ea typeface="黑体" charset="0"/>
                <a:cs typeface="黑体" charset="0"/>
              </a:rPr>
              <a:t>需求</a:t>
            </a:r>
            <a:r>
              <a:rPr lang="en-US" altLang="zh-CN" dirty="0">
                <a:solidFill>
                  <a:srgbClr val="002060"/>
                </a:solidFill>
                <a:latin typeface="Times New Roman" charset="0"/>
                <a:ea typeface="黑体" charset="0"/>
                <a:cs typeface="黑体" charset="0"/>
              </a:rPr>
              <a:t>/</a:t>
            </a:r>
            <a:r>
              <a:rPr lang="zh-CN" altLang="en-US" dirty="0">
                <a:solidFill>
                  <a:srgbClr val="002060"/>
                </a:solidFill>
                <a:latin typeface="Times New Roman" charset="0"/>
                <a:ea typeface="黑体" charset="0"/>
                <a:cs typeface="黑体" charset="0"/>
              </a:rPr>
              <a:t>提前期不确定的安全库存量）</a:t>
            </a:r>
          </a:p>
        </p:txBody>
      </p:sp>
      <p:grpSp>
        <p:nvGrpSpPr>
          <p:cNvPr id="1965061" name="Group 5"/>
          <p:cNvGrpSpPr>
            <a:grpSpLocks/>
          </p:cNvGrpSpPr>
          <p:nvPr/>
        </p:nvGrpSpPr>
        <p:grpSpPr bwMode="auto">
          <a:xfrm>
            <a:off x="686217" y="1628800"/>
            <a:ext cx="8020050" cy="1522413"/>
            <a:chOff x="336" y="1197"/>
            <a:chExt cx="5052" cy="1113"/>
          </a:xfrm>
        </p:grpSpPr>
        <p:grpSp>
          <p:nvGrpSpPr>
            <p:cNvPr id="177160" name="Group 6"/>
            <p:cNvGrpSpPr>
              <a:grpSpLocks/>
            </p:cNvGrpSpPr>
            <p:nvPr/>
          </p:nvGrpSpPr>
          <p:grpSpPr bwMode="auto">
            <a:xfrm>
              <a:off x="1988" y="1197"/>
              <a:ext cx="1316" cy="565"/>
              <a:chOff x="3700" y="1214"/>
              <a:chExt cx="1912" cy="1043"/>
            </a:xfrm>
          </p:grpSpPr>
          <p:sp>
            <p:nvSpPr>
              <p:cNvPr id="1965063" name="Line 7"/>
              <p:cNvSpPr>
                <a:spLocks noChangeShapeType="1"/>
              </p:cNvSpPr>
              <p:nvPr/>
            </p:nvSpPr>
            <p:spPr bwMode="auto">
              <a:xfrm>
                <a:off x="3700" y="2257"/>
                <a:ext cx="1912"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1965064" name="Freeform 8"/>
              <p:cNvSpPr>
                <a:spLocks/>
              </p:cNvSpPr>
              <p:nvPr/>
            </p:nvSpPr>
            <p:spPr bwMode="auto">
              <a:xfrm>
                <a:off x="3731" y="1214"/>
                <a:ext cx="1851" cy="1043"/>
              </a:xfrm>
              <a:custGeom>
                <a:avLst/>
                <a:gdLst>
                  <a:gd name="T0" fmla="*/ 30 w 1851"/>
                  <a:gd name="T1" fmla="*/ 1018 h 1043"/>
                  <a:gd name="T2" fmla="*/ 80 w 1851"/>
                  <a:gd name="T3" fmla="*/ 970 h 1043"/>
                  <a:gd name="T4" fmla="*/ 121 w 1851"/>
                  <a:gd name="T5" fmla="*/ 898 h 1043"/>
                  <a:gd name="T6" fmla="*/ 155 w 1851"/>
                  <a:gd name="T7" fmla="*/ 826 h 1043"/>
                  <a:gd name="T8" fmla="*/ 196 w 1851"/>
                  <a:gd name="T9" fmla="*/ 766 h 1043"/>
                  <a:gd name="T10" fmla="*/ 321 w 1851"/>
                  <a:gd name="T11" fmla="*/ 647 h 1043"/>
                  <a:gd name="T12" fmla="*/ 362 w 1851"/>
                  <a:gd name="T13" fmla="*/ 587 h 1043"/>
                  <a:gd name="T14" fmla="*/ 404 w 1851"/>
                  <a:gd name="T15" fmla="*/ 515 h 1043"/>
                  <a:gd name="T16" fmla="*/ 437 w 1851"/>
                  <a:gd name="T17" fmla="*/ 431 h 1043"/>
                  <a:gd name="T18" fmla="*/ 537 w 1851"/>
                  <a:gd name="T19" fmla="*/ 347 h 1043"/>
                  <a:gd name="T20" fmla="*/ 628 w 1851"/>
                  <a:gd name="T21" fmla="*/ 287 h 1043"/>
                  <a:gd name="T22" fmla="*/ 720 w 1851"/>
                  <a:gd name="T23" fmla="*/ 120 h 1043"/>
                  <a:gd name="T24" fmla="*/ 778 w 1851"/>
                  <a:gd name="T25" fmla="*/ 60 h 1043"/>
                  <a:gd name="T26" fmla="*/ 820 w 1851"/>
                  <a:gd name="T27" fmla="*/ 0 h 1043"/>
                  <a:gd name="T28" fmla="*/ 911 w 1851"/>
                  <a:gd name="T29" fmla="*/ 24 h 1043"/>
                  <a:gd name="T30" fmla="*/ 985 w 1851"/>
                  <a:gd name="T31" fmla="*/ 36 h 1043"/>
                  <a:gd name="T32" fmla="*/ 1036 w 1851"/>
                  <a:gd name="T33" fmla="*/ 36 h 1043"/>
                  <a:gd name="T34" fmla="*/ 1086 w 1851"/>
                  <a:gd name="T35" fmla="*/ 95 h 1043"/>
                  <a:gd name="T36" fmla="*/ 1127 w 1851"/>
                  <a:gd name="T37" fmla="*/ 155 h 1043"/>
                  <a:gd name="T38" fmla="*/ 1169 w 1851"/>
                  <a:gd name="T39" fmla="*/ 239 h 1043"/>
                  <a:gd name="T40" fmla="*/ 1218 w 1851"/>
                  <a:gd name="T41" fmla="*/ 311 h 1043"/>
                  <a:gd name="T42" fmla="*/ 1318 w 1851"/>
                  <a:gd name="T43" fmla="*/ 383 h 1043"/>
                  <a:gd name="T44" fmla="*/ 1351 w 1851"/>
                  <a:gd name="T45" fmla="*/ 443 h 1043"/>
                  <a:gd name="T46" fmla="*/ 1401 w 1851"/>
                  <a:gd name="T47" fmla="*/ 527 h 1043"/>
                  <a:gd name="T48" fmla="*/ 1426 w 1851"/>
                  <a:gd name="T49" fmla="*/ 599 h 1043"/>
                  <a:gd name="T50" fmla="*/ 1467 w 1851"/>
                  <a:gd name="T51" fmla="*/ 671 h 1043"/>
                  <a:gd name="T52" fmla="*/ 1509 w 1851"/>
                  <a:gd name="T53" fmla="*/ 731 h 1043"/>
                  <a:gd name="T54" fmla="*/ 1642 w 1851"/>
                  <a:gd name="T55" fmla="*/ 839 h 1043"/>
                  <a:gd name="T56" fmla="*/ 1683 w 1851"/>
                  <a:gd name="T57" fmla="*/ 898 h 1043"/>
                  <a:gd name="T58" fmla="*/ 1734 w 1851"/>
                  <a:gd name="T59" fmla="*/ 970 h 1043"/>
                  <a:gd name="T60" fmla="*/ 1784 w 1851"/>
                  <a:gd name="T61" fmla="*/ 1006 h 1043"/>
                  <a:gd name="T62" fmla="*/ 1833 w 1851"/>
                  <a:gd name="T63" fmla="*/ 1042 h 1043"/>
                  <a:gd name="T64" fmla="*/ 1825 w 1851"/>
                  <a:gd name="T65" fmla="*/ 1042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1" h="1043">
                    <a:moveTo>
                      <a:pt x="0" y="1042"/>
                    </a:moveTo>
                    <a:lnTo>
                      <a:pt x="30" y="1018"/>
                    </a:lnTo>
                    <a:lnTo>
                      <a:pt x="55" y="994"/>
                    </a:lnTo>
                    <a:lnTo>
                      <a:pt x="80" y="970"/>
                    </a:lnTo>
                    <a:lnTo>
                      <a:pt x="97" y="934"/>
                    </a:lnTo>
                    <a:lnTo>
                      <a:pt x="121" y="898"/>
                    </a:lnTo>
                    <a:lnTo>
                      <a:pt x="138" y="863"/>
                    </a:lnTo>
                    <a:lnTo>
                      <a:pt x="155" y="826"/>
                    </a:lnTo>
                    <a:lnTo>
                      <a:pt x="171" y="790"/>
                    </a:lnTo>
                    <a:lnTo>
                      <a:pt x="196" y="766"/>
                    </a:lnTo>
                    <a:lnTo>
                      <a:pt x="296" y="682"/>
                    </a:lnTo>
                    <a:lnTo>
                      <a:pt x="321" y="647"/>
                    </a:lnTo>
                    <a:lnTo>
                      <a:pt x="345" y="623"/>
                    </a:lnTo>
                    <a:lnTo>
                      <a:pt x="362" y="587"/>
                    </a:lnTo>
                    <a:lnTo>
                      <a:pt x="388" y="563"/>
                    </a:lnTo>
                    <a:lnTo>
                      <a:pt x="404" y="515"/>
                    </a:lnTo>
                    <a:lnTo>
                      <a:pt x="420" y="466"/>
                    </a:lnTo>
                    <a:lnTo>
                      <a:pt x="437" y="431"/>
                    </a:lnTo>
                    <a:lnTo>
                      <a:pt x="470" y="395"/>
                    </a:lnTo>
                    <a:lnTo>
                      <a:pt x="537" y="347"/>
                    </a:lnTo>
                    <a:lnTo>
                      <a:pt x="604" y="311"/>
                    </a:lnTo>
                    <a:lnTo>
                      <a:pt x="628" y="287"/>
                    </a:lnTo>
                    <a:lnTo>
                      <a:pt x="653" y="192"/>
                    </a:lnTo>
                    <a:lnTo>
                      <a:pt x="720" y="120"/>
                    </a:lnTo>
                    <a:lnTo>
                      <a:pt x="769" y="95"/>
                    </a:lnTo>
                    <a:lnTo>
                      <a:pt x="778" y="60"/>
                    </a:lnTo>
                    <a:lnTo>
                      <a:pt x="795" y="24"/>
                    </a:lnTo>
                    <a:lnTo>
                      <a:pt x="820" y="0"/>
                    </a:lnTo>
                    <a:lnTo>
                      <a:pt x="844" y="12"/>
                    </a:lnTo>
                    <a:lnTo>
                      <a:pt x="911" y="24"/>
                    </a:lnTo>
                    <a:lnTo>
                      <a:pt x="961" y="36"/>
                    </a:lnTo>
                    <a:lnTo>
                      <a:pt x="985" y="36"/>
                    </a:lnTo>
                    <a:lnTo>
                      <a:pt x="1011" y="36"/>
                    </a:lnTo>
                    <a:lnTo>
                      <a:pt x="1036" y="36"/>
                    </a:lnTo>
                    <a:lnTo>
                      <a:pt x="1060" y="47"/>
                    </a:lnTo>
                    <a:lnTo>
                      <a:pt x="1086" y="95"/>
                    </a:lnTo>
                    <a:lnTo>
                      <a:pt x="1110" y="120"/>
                    </a:lnTo>
                    <a:lnTo>
                      <a:pt x="1127" y="155"/>
                    </a:lnTo>
                    <a:lnTo>
                      <a:pt x="1152" y="192"/>
                    </a:lnTo>
                    <a:lnTo>
                      <a:pt x="1169" y="239"/>
                    </a:lnTo>
                    <a:lnTo>
                      <a:pt x="1193" y="276"/>
                    </a:lnTo>
                    <a:lnTo>
                      <a:pt x="1218" y="311"/>
                    </a:lnTo>
                    <a:lnTo>
                      <a:pt x="1235" y="347"/>
                    </a:lnTo>
                    <a:lnTo>
                      <a:pt x="1318" y="383"/>
                    </a:lnTo>
                    <a:lnTo>
                      <a:pt x="1343" y="407"/>
                    </a:lnTo>
                    <a:lnTo>
                      <a:pt x="1351" y="443"/>
                    </a:lnTo>
                    <a:lnTo>
                      <a:pt x="1377" y="479"/>
                    </a:lnTo>
                    <a:lnTo>
                      <a:pt x="1401" y="527"/>
                    </a:lnTo>
                    <a:lnTo>
                      <a:pt x="1409" y="563"/>
                    </a:lnTo>
                    <a:lnTo>
                      <a:pt x="1426" y="599"/>
                    </a:lnTo>
                    <a:lnTo>
                      <a:pt x="1451" y="634"/>
                    </a:lnTo>
                    <a:lnTo>
                      <a:pt x="1467" y="671"/>
                    </a:lnTo>
                    <a:lnTo>
                      <a:pt x="1484" y="707"/>
                    </a:lnTo>
                    <a:lnTo>
                      <a:pt x="1509" y="731"/>
                    </a:lnTo>
                    <a:lnTo>
                      <a:pt x="1593" y="826"/>
                    </a:lnTo>
                    <a:lnTo>
                      <a:pt x="1642" y="839"/>
                    </a:lnTo>
                    <a:lnTo>
                      <a:pt x="1667" y="863"/>
                    </a:lnTo>
                    <a:lnTo>
                      <a:pt x="1683" y="898"/>
                    </a:lnTo>
                    <a:lnTo>
                      <a:pt x="1709" y="947"/>
                    </a:lnTo>
                    <a:lnTo>
                      <a:pt x="1734" y="970"/>
                    </a:lnTo>
                    <a:lnTo>
                      <a:pt x="1758" y="994"/>
                    </a:lnTo>
                    <a:lnTo>
                      <a:pt x="1784" y="1006"/>
                    </a:lnTo>
                    <a:lnTo>
                      <a:pt x="1809" y="1018"/>
                    </a:lnTo>
                    <a:lnTo>
                      <a:pt x="1833" y="1042"/>
                    </a:lnTo>
                    <a:lnTo>
                      <a:pt x="1850" y="1042"/>
                    </a:lnTo>
                    <a:lnTo>
                      <a:pt x="1825" y="1042"/>
                    </a:lnTo>
                    <a:lnTo>
                      <a:pt x="1815" y="1042"/>
                    </a:lnTo>
                  </a:path>
                </a:pathLst>
              </a:custGeom>
              <a:noFill/>
              <a:ln w="12700" cap="rnd" cmpd="sng">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1965065" name="Line 9"/>
              <p:cNvSpPr>
                <a:spLocks noChangeShapeType="1"/>
              </p:cNvSpPr>
              <p:nvPr/>
            </p:nvSpPr>
            <p:spPr bwMode="auto">
              <a:xfrm>
                <a:off x="4639" y="1255"/>
                <a:ext cx="0" cy="998"/>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grpSp>
          <p:nvGrpSpPr>
            <p:cNvPr id="177161" name="Group 10"/>
            <p:cNvGrpSpPr>
              <a:grpSpLocks/>
            </p:cNvGrpSpPr>
            <p:nvPr/>
          </p:nvGrpSpPr>
          <p:grpSpPr bwMode="auto">
            <a:xfrm>
              <a:off x="3538" y="1200"/>
              <a:ext cx="1850" cy="572"/>
              <a:chOff x="1492" y="2942"/>
              <a:chExt cx="2680" cy="995"/>
            </a:xfrm>
          </p:grpSpPr>
          <p:sp>
            <p:nvSpPr>
              <p:cNvPr id="1965067" name="Line 11"/>
              <p:cNvSpPr>
                <a:spLocks noChangeShapeType="1"/>
              </p:cNvSpPr>
              <p:nvPr/>
            </p:nvSpPr>
            <p:spPr bwMode="auto">
              <a:xfrm>
                <a:off x="1492" y="3936"/>
                <a:ext cx="2680"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1965068" name="Freeform 12"/>
              <p:cNvSpPr>
                <a:spLocks/>
              </p:cNvSpPr>
              <p:nvPr/>
            </p:nvSpPr>
            <p:spPr bwMode="auto">
              <a:xfrm>
                <a:off x="1535" y="2943"/>
                <a:ext cx="2593" cy="993"/>
              </a:xfrm>
              <a:custGeom>
                <a:avLst/>
                <a:gdLst>
                  <a:gd name="T0" fmla="*/ 42 w 2593"/>
                  <a:gd name="T1" fmla="*/ 971 h 995"/>
                  <a:gd name="T2" fmla="*/ 112 w 2593"/>
                  <a:gd name="T3" fmla="*/ 925 h 995"/>
                  <a:gd name="T4" fmla="*/ 170 w 2593"/>
                  <a:gd name="T5" fmla="*/ 857 h 995"/>
                  <a:gd name="T6" fmla="*/ 217 w 2593"/>
                  <a:gd name="T7" fmla="*/ 788 h 995"/>
                  <a:gd name="T8" fmla="*/ 275 w 2593"/>
                  <a:gd name="T9" fmla="*/ 731 h 995"/>
                  <a:gd name="T10" fmla="*/ 449 w 2593"/>
                  <a:gd name="T11" fmla="*/ 617 h 995"/>
                  <a:gd name="T12" fmla="*/ 507 w 2593"/>
                  <a:gd name="T13" fmla="*/ 560 h 995"/>
                  <a:gd name="T14" fmla="*/ 565 w 2593"/>
                  <a:gd name="T15" fmla="*/ 491 h 995"/>
                  <a:gd name="T16" fmla="*/ 612 w 2593"/>
                  <a:gd name="T17" fmla="*/ 411 h 995"/>
                  <a:gd name="T18" fmla="*/ 752 w 2593"/>
                  <a:gd name="T19" fmla="*/ 331 h 995"/>
                  <a:gd name="T20" fmla="*/ 880 w 2593"/>
                  <a:gd name="T21" fmla="*/ 274 h 995"/>
                  <a:gd name="T22" fmla="*/ 1009 w 2593"/>
                  <a:gd name="T23" fmla="*/ 114 h 995"/>
                  <a:gd name="T24" fmla="*/ 1090 w 2593"/>
                  <a:gd name="T25" fmla="*/ 57 h 995"/>
                  <a:gd name="T26" fmla="*/ 1148 w 2593"/>
                  <a:gd name="T27" fmla="*/ 0 h 995"/>
                  <a:gd name="T28" fmla="*/ 1277 w 2593"/>
                  <a:gd name="T29" fmla="*/ 23 h 995"/>
                  <a:gd name="T30" fmla="*/ 1381 w 2593"/>
                  <a:gd name="T31" fmla="*/ 34 h 995"/>
                  <a:gd name="T32" fmla="*/ 1451 w 2593"/>
                  <a:gd name="T33" fmla="*/ 34 h 995"/>
                  <a:gd name="T34" fmla="*/ 1521 w 2593"/>
                  <a:gd name="T35" fmla="*/ 91 h 995"/>
                  <a:gd name="T36" fmla="*/ 1579 w 2593"/>
                  <a:gd name="T37" fmla="*/ 148 h 995"/>
                  <a:gd name="T38" fmla="*/ 1637 w 2593"/>
                  <a:gd name="T39" fmla="*/ 228 h 995"/>
                  <a:gd name="T40" fmla="*/ 1707 w 2593"/>
                  <a:gd name="T41" fmla="*/ 297 h 995"/>
                  <a:gd name="T42" fmla="*/ 1847 w 2593"/>
                  <a:gd name="T43" fmla="*/ 365 h 995"/>
                  <a:gd name="T44" fmla="*/ 1893 w 2593"/>
                  <a:gd name="T45" fmla="*/ 423 h 995"/>
                  <a:gd name="T46" fmla="*/ 1963 w 2593"/>
                  <a:gd name="T47" fmla="*/ 503 h 995"/>
                  <a:gd name="T48" fmla="*/ 1998 w 2593"/>
                  <a:gd name="T49" fmla="*/ 571 h 995"/>
                  <a:gd name="T50" fmla="*/ 2056 w 2593"/>
                  <a:gd name="T51" fmla="*/ 640 h 995"/>
                  <a:gd name="T52" fmla="*/ 2114 w 2593"/>
                  <a:gd name="T53" fmla="*/ 697 h 995"/>
                  <a:gd name="T54" fmla="*/ 2301 w 2593"/>
                  <a:gd name="T55" fmla="*/ 800 h 995"/>
                  <a:gd name="T56" fmla="*/ 2359 w 2593"/>
                  <a:gd name="T57" fmla="*/ 857 h 995"/>
                  <a:gd name="T58" fmla="*/ 2429 w 2593"/>
                  <a:gd name="T59" fmla="*/ 925 h 995"/>
                  <a:gd name="T60" fmla="*/ 2499 w 2593"/>
                  <a:gd name="T61" fmla="*/ 960 h 995"/>
                  <a:gd name="T62" fmla="*/ 2569 w 2593"/>
                  <a:gd name="T63" fmla="*/ 994 h 995"/>
                  <a:gd name="T64" fmla="*/ 2557 w 2593"/>
                  <a:gd name="T65" fmla="*/ 994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93" h="995">
                    <a:moveTo>
                      <a:pt x="0" y="994"/>
                    </a:moveTo>
                    <a:lnTo>
                      <a:pt x="42" y="971"/>
                    </a:lnTo>
                    <a:lnTo>
                      <a:pt x="76" y="948"/>
                    </a:lnTo>
                    <a:lnTo>
                      <a:pt x="112" y="925"/>
                    </a:lnTo>
                    <a:lnTo>
                      <a:pt x="136" y="891"/>
                    </a:lnTo>
                    <a:lnTo>
                      <a:pt x="170" y="857"/>
                    </a:lnTo>
                    <a:lnTo>
                      <a:pt x="194" y="823"/>
                    </a:lnTo>
                    <a:lnTo>
                      <a:pt x="217" y="788"/>
                    </a:lnTo>
                    <a:lnTo>
                      <a:pt x="239" y="754"/>
                    </a:lnTo>
                    <a:lnTo>
                      <a:pt x="275" y="731"/>
                    </a:lnTo>
                    <a:lnTo>
                      <a:pt x="415" y="651"/>
                    </a:lnTo>
                    <a:lnTo>
                      <a:pt x="449" y="617"/>
                    </a:lnTo>
                    <a:lnTo>
                      <a:pt x="484" y="594"/>
                    </a:lnTo>
                    <a:lnTo>
                      <a:pt x="507" y="560"/>
                    </a:lnTo>
                    <a:lnTo>
                      <a:pt x="543" y="537"/>
                    </a:lnTo>
                    <a:lnTo>
                      <a:pt x="565" y="491"/>
                    </a:lnTo>
                    <a:lnTo>
                      <a:pt x="589" y="445"/>
                    </a:lnTo>
                    <a:lnTo>
                      <a:pt x="612" y="411"/>
                    </a:lnTo>
                    <a:lnTo>
                      <a:pt x="659" y="377"/>
                    </a:lnTo>
                    <a:lnTo>
                      <a:pt x="752" y="331"/>
                    </a:lnTo>
                    <a:lnTo>
                      <a:pt x="846" y="297"/>
                    </a:lnTo>
                    <a:lnTo>
                      <a:pt x="880" y="274"/>
                    </a:lnTo>
                    <a:lnTo>
                      <a:pt x="915" y="183"/>
                    </a:lnTo>
                    <a:lnTo>
                      <a:pt x="1009" y="114"/>
                    </a:lnTo>
                    <a:lnTo>
                      <a:pt x="1078" y="91"/>
                    </a:lnTo>
                    <a:lnTo>
                      <a:pt x="1090" y="57"/>
                    </a:lnTo>
                    <a:lnTo>
                      <a:pt x="1114" y="23"/>
                    </a:lnTo>
                    <a:lnTo>
                      <a:pt x="1148" y="0"/>
                    </a:lnTo>
                    <a:lnTo>
                      <a:pt x="1183" y="11"/>
                    </a:lnTo>
                    <a:lnTo>
                      <a:pt x="1277" y="23"/>
                    </a:lnTo>
                    <a:lnTo>
                      <a:pt x="1346" y="34"/>
                    </a:lnTo>
                    <a:lnTo>
                      <a:pt x="1381" y="34"/>
                    </a:lnTo>
                    <a:lnTo>
                      <a:pt x="1416" y="34"/>
                    </a:lnTo>
                    <a:lnTo>
                      <a:pt x="1451" y="34"/>
                    </a:lnTo>
                    <a:lnTo>
                      <a:pt x="1486" y="45"/>
                    </a:lnTo>
                    <a:lnTo>
                      <a:pt x="1521" y="91"/>
                    </a:lnTo>
                    <a:lnTo>
                      <a:pt x="1556" y="114"/>
                    </a:lnTo>
                    <a:lnTo>
                      <a:pt x="1579" y="148"/>
                    </a:lnTo>
                    <a:lnTo>
                      <a:pt x="1614" y="183"/>
                    </a:lnTo>
                    <a:lnTo>
                      <a:pt x="1637" y="228"/>
                    </a:lnTo>
                    <a:lnTo>
                      <a:pt x="1672" y="263"/>
                    </a:lnTo>
                    <a:lnTo>
                      <a:pt x="1707" y="297"/>
                    </a:lnTo>
                    <a:lnTo>
                      <a:pt x="1730" y="331"/>
                    </a:lnTo>
                    <a:lnTo>
                      <a:pt x="1847" y="365"/>
                    </a:lnTo>
                    <a:lnTo>
                      <a:pt x="1882" y="388"/>
                    </a:lnTo>
                    <a:lnTo>
                      <a:pt x="1893" y="423"/>
                    </a:lnTo>
                    <a:lnTo>
                      <a:pt x="1929" y="457"/>
                    </a:lnTo>
                    <a:lnTo>
                      <a:pt x="1963" y="503"/>
                    </a:lnTo>
                    <a:lnTo>
                      <a:pt x="1975" y="537"/>
                    </a:lnTo>
                    <a:lnTo>
                      <a:pt x="1998" y="571"/>
                    </a:lnTo>
                    <a:lnTo>
                      <a:pt x="2033" y="605"/>
                    </a:lnTo>
                    <a:lnTo>
                      <a:pt x="2056" y="640"/>
                    </a:lnTo>
                    <a:lnTo>
                      <a:pt x="2080" y="674"/>
                    </a:lnTo>
                    <a:lnTo>
                      <a:pt x="2114" y="697"/>
                    </a:lnTo>
                    <a:lnTo>
                      <a:pt x="2231" y="788"/>
                    </a:lnTo>
                    <a:lnTo>
                      <a:pt x="2301" y="800"/>
                    </a:lnTo>
                    <a:lnTo>
                      <a:pt x="2336" y="823"/>
                    </a:lnTo>
                    <a:lnTo>
                      <a:pt x="2359" y="857"/>
                    </a:lnTo>
                    <a:lnTo>
                      <a:pt x="2394" y="903"/>
                    </a:lnTo>
                    <a:lnTo>
                      <a:pt x="2429" y="925"/>
                    </a:lnTo>
                    <a:lnTo>
                      <a:pt x="2464" y="948"/>
                    </a:lnTo>
                    <a:lnTo>
                      <a:pt x="2499" y="960"/>
                    </a:lnTo>
                    <a:lnTo>
                      <a:pt x="2534" y="971"/>
                    </a:lnTo>
                    <a:lnTo>
                      <a:pt x="2569" y="994"/>
                    </a:lnTo>
                    <a:lnTo>
                      <a:pt x="2592" y="994"/>
                    </a:lnTo>
                    <a:lnTo>
                      <a:pt x="2557" y="994"/>
                    </a:lnTo>
                    <a:lnTo>
                      <a:pt x="2543" y="994"/>
                    </a:lnTo>
                  </a:path>
                </a:pathLst>
              </a:custGeom>
              <a:noFill/>
              <a:ln w="12700" cap="rnd" cmpd="sng">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1965069" name="Line 13"/>
              <p:cNvSpPr>
                <a:spLocks noChangeShapeType="1"/>
              </p:cNvSpPr>
              <p:nvPr/>
            </p:nvSpPr>
            <p:spPr bwMode="auto">
              <a:xfrm>
                <a:off x="2807" y="2981"/>
                <a:ext cx="0" cy="951"/>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grpSp>
          <p:nvGrpSpPr>
            <p:cNvPr id="177162" name="Group 14"/>
            <p:cNvGrpSpPr>
              <a:grpSpLocks/>
            </p:cNvGrpSpPr>
            <p:nvPr/>
          </p:nvGrpSpPr>
          <p:grpSpPr bwMode="auto">
            <a:xfrm>
              <a:off x="336" y="1227"/>
              <a:ext cx="1118" cy="540"/>
              <a:chOff x="244" y="1214"/>
              <a:chExt cx="1624" cy="995"/>
            </a:xfrm>
          </p:grpSpPr>
          <p:sp>
            <p:nvSpPr>
              <p:cNvPr id="1965071" name="Line 15"/>
              <p:cNvSpPr>
                <a:spLocks noChangeShapeType="1"/>
              </p:cNvSpPr>
              <p:nvPr/>
            </p:nvSpPr>
            <p:spPr bwMode="auto">
              <a:xfrm>
                <a:off x="244" y="2209"/>
                <a:ext cx="162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1965072" name="Freeform 16"/>
              <p:cNvSpPr>
                <a:spLocks/>
              </p:cNvSpPr>
              <p:nvPr/>
            </p:nvSpPr>
            <p:spPr bwMode="auto">
              <a:xfrm>
                <a:off x="270" y="1214"/>
                <a:ext cx="1573" cy="994"/>
              </a:xfrm>
              <a:custGeom>
                <a:avLst/>
                <a:gdLst>
                  <a:gd name="T0" fmla="*/ 25 w 1573"/>
                  <a:gd name="T1" fmla="*/ 971 h 995"/>
                  <a:gd name="T2" fmla="*/ 68 w 1573"/>
                  <a:gd name="T3" fmla="*/ 925 h 995"/>
                  <a:gd name="T4" fmla="*/ 103 w 1573"/>
                  <a:gd name="T5" fmla="*/ 857 h 995"/>
                  <a:gd name="T6" fmla="*/ 132 w 1573"/>
                  <a:gd name="T7" fmla="*/ 788 h 995"/>
                  <a:gd name="T8" fmla="*/ 167 w 1573"/>
                  <a:gd name="T9" fmla="*/ 731 h 995"/>
                  <a:gd name="T10" fmla="*/ 273 w 1573"/>
                  <a:gd name="T11" fmla="*/ 617 h 995"/>
                  <a:gd name="T12" fmla="*/ 308 w 1573"/>
                  <a:gd name="T13" fmla="*/ 560 h 995"/>
                  <a:gd name="T14" fmla="*/ 343 w 1573"/>
                  <a:gd name="T15" fmla="*/ 491 h 995"/>
                  <a:gd name="T16" fmla="*/ 371 w 1573"/>
                  <a:gd name="T17" fmla="*/ 411 h 995"/>
                  <a:gd name="T18" fmla="*/ 456 w 1573"/>
                  <a:gd name="T19" fmla="*/ 331 h 995"/>
                  <a:gd name="T20" fmla="*/ 534 w 1573"/>
                  <a:gd name="T21" fmla="*/ 274 h 995"/>
                  <a:gd name="T22" fmla="*/ 612 w 1573"/>
                  <a:gd name="T23" fmla="*/ 114 h 995"/>
                  <a:gd name="T24" fmla="*/ 661 w 1573"/>
                  <a:gd name="T25" fmla="*/ 57 h 995"/>
                  <a:gd name="T26" fmla="*/ 696 w 1573"/>
                  <a:gd name="T27" fmla="*/ 0 h 995"/>
                  <a:gd name="T28" fmla="*/ 774 w 1573"/>
                  <a:gd name="T29" fmla="*/ 23 h 995"/>
                  <a:gd name="T30" fmla="*/ 837 w 1573"/>
                  <a:gd name="T31" fmla="*/ 34 h 995"/>
                  <a:gd name="T32" fmla="*/ 880 w 1573"/>
                  <a:gd name="T33" fmla="*/ 34 h 995"/>
                  <a:gd name="T34" fmla="*/ 923 w 1573"/>
                  <a:gd name="T35" fmla="*/ 91 h 995"/>
                  <a:gd name="T36" fmla="*/ 958 w 1573"/>
                  <a:gd name="T37" fmla="*/ 148 h 995"/>
                  <a:gd name="T38" fmla="*/ 993 w 1573"/>
                  <a:gd name="T39" fmla="*/ 228 h 995"/>
                  <a:gd name="T40" fmla="*/ 1035 w 1573"/>
                  <a:gd name="T41" fmla="*/ 297 h 995"/>
                  <a:gd name="T42" fmla="*/ 1120 w 1573"/>
                  <a:gd name="T43" fmla="*/ 365 h 995"/>
                  <a:gd name="T44" fmla="*/ 1148 w 1573"/>
                  <a:gd name="T45" fmla="*/ 423 h 995"/>
                  <a:gd name="T46" fmla="*/ 1191 w 1573"/>
                  <a:gd name="T47" fmla="*/ 503 h 995"/>
                  <a:gd name="T48" fmla="*/ 1212 w 1573"/>
                  <a:gd name="T49" fmla="*/ 571 h 995"/>
                  <a:gd name="T50" fmla="*/ 1247 w 1573"/>
                  <a:gd name="T51" fmla="*/ 640 h 995"/>
                  <a:gd name="T52" fmla="*/ 1282 w 1573"/>
                  <a:gd name="T53" fmla="*/ 697 h 995"/>
                  <a:gd name="T54" fmla="*/ 1395 w 1573"/>
                  <a:gd name="T55" fmla="*/ 800 h 995"/>
                  <a:gd name="T56" fmla="*/ 1430 w 1573"/>
                  <a:gd name="T57" fmla="*/ 857 h 995"/>
                  <a:gd name="T58" fmla="*/ 1473 w 1573"/>
                  <a:gd name="T59" fmla="*/ 925 h 995"/>
                  <a:gd name="T60" fmla="*/ 1516 w 1573"/>
                  <a:gd name="T61" fmla="*/ 960 h 995"/>
                  <a:gd name="T62" fmla="*/ 1558 w 1573"/>
                  <a:gd name="T63" fmla="*/ 994 h 995"/>
                  <a:gd name="T64" fmla="*/ 1551 w 1573"/>
                  <a:gd name="T65" fmla="*/ 994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3" h="995">
                    <a:moveTo>
                      <a:pt x="0" y="994"/>
                    </a:moveTo>
                    <a:lnTo>
                      <a:pt x="25" y="971"/>
                    </a:lnTo>
                    <a:lnTo>
                      <a:pt x="46" y="948"/>
                    </a:lnTo>
                    <a:lnTo>
                      <a:pt x="68" y="925"/>
                    </a:lnTo>
                    <a:lnTo>
                      <a:pt x="82" y="891"/>
                    </a:lnTo>
                    <a:lnTo>
                      <a:pt x="103" y="857"/>
                    </a:lnTo>
                    <a:lnTo>
                      <a:pt x="117" y="823"/>
                    </a:lnTo>
                    <a:lnTo>
                      <a:pt x="132" y="788"/>
                    </a:lnTo>
                    <a:lnTo>
                      <a:pt x="145" y="754"/>
                    </a:lnTo>
                    <a:lnTo>
                      <a:pt x="167" y="731"/>
                    </a:lnTo>
                    <a:lnTo>
                      <a:pt x="251" y="651"/>
                    </a:lnTo>
                    <a:lnTo>
                      <a:pt x="273" y="617"/>
                    </a:lnTo>
                    <a:lnTo>
                      <a:pt x="294" y="594"/>
                    </a:lnTo>
                    <a:lnTo>
                      <a:pt x="308" y="560"/>
                    </a:lnTo>
                    <a:lnTo>
                      <a:pt x="329" y="537"/>
                    </a:lnTo>
                    <a:lnTo>
                      <a:pt x="343" y="491"/>
                    </a:lnTo>
                    <a:lnTo>
                      <a:pt x="357" y="445"/>
                    </a:lnTo>
                    <a:lnTo>
                      <a:pt x="371" y="411"/>
                    </a:lnTo>
                    <a:lnTo>
                      <a:pt x="400" y="377"/>
                    </a:lnTo>
                    <a:lnTo>
                      <a:pt x="456" y="331"/>
                    </a:lnTo>
                    <a:lnTo>
                      <a:pt x="513" y="297"/>
                    </a:lnTo>
                    <a:lnTo>
                      <a:pt x="534" y="274"/>
                    </a:lnTo>
                    <a:lnTo>
                      <a:pt x="555" y="183"/>
                    </a:lnTo>
                    <a:lnTo>
                      <a:pt x="612" y="114"/>
                    </a:lnTo>
                    <a:lnTo>
                      <a:pt x="654" y="91"/>
                    </a:lnTo>
                    <a:lnTo>
                      <a:pt x="661" y="57"/>
                    </a:lnTo>
                    <a:lnTo>
                      <a:pt x="675" y="23"/>
                    </a:lnTo>
                    <a:lnTo>
                      <a:pt x="696" y="0"/>
                    </a:lnTo>
                    <a:lnTo>
                      <a:pt x="717" y="11"/>
                    </a:lnTo>
                    <a:lnTo>
                      <a:pt x="774" y="23"/>
                    </a:lnTo>
                    <a:lnTo>
                      <a:pt x="816" y="34"/>
                    </a:lnTo>
                    <a:lnTo>
                      <a:pt x="837" y="34"/>
                    </a:lnTo>
                    <a:lnTo>
                      <a:pt x="859" y="34"/>
                    </a:lnTo>
                    <a:lnTo>
                      <a:pt x="880" y="34"/>
                    </a:lnTo>
                    <a:lnTo>
                      <a:pt x="901" y="45"/>
                    </a:lnTo>
                    <a:lnTo>
                      <a:pt x="923" y="91"/>
                    </a:lnTo>
                    <a:lnTo>
                      <a:pt x="944" y="114"/>
                    </a:lnTo>
                    <a:lnTo>
                      <a:pt x="958" y="148"/>
                    </a:lnTo>
                    <a:lnTo>
                      <a:pt x="979" y="183"/>
                    </a:lnTo>
                    <a:lnTo>
                      <a:pt x="993" y="228"/>
                    </a:lnTo>
                    <a:lnTo>
                      <a:pt x="1014" y="263"/>
                    </a:lnTo>
                    <a:lnTo>
                      <a:pt x="1035" y="297"/>
                    </a:lnTo>
                    <a:lnTo>
                      <a:pt x="1049" y="331"/>
                    </a:lnTo>
                    <a:lnTo>
                      <a:pt x="1120" y="365"/>
                    </a:lnTo>
                    <a:lnTo>
                      <a:pt x="1141" y="388"/>
                    </a:lnTo>
                    <a:lnTo>
                      <a:pt x="1148" y="423"/>
                    </a:lnTo>
                    <a:lnTo>
                      <a:pt x="1170" y="457"/>
                    </a:lnTo>
                    <a:lnTo>
                      <a:pt x="1191" y="503"/>
                    </a:lnTo>
                    <a:lnTo>
                      <a:pt x="1198" y="537"/>
                    </a:lnTo>
                    <a:lnTo>
                      <a:pt x="1212" y="571"/>
                    </a:lnTo>
                    <a:lnTo>
                      <a:pt x="1233" y="605"/>
                    </a:lnTo>
                    <a:lnTo>
                      <a:pt x="1247" y="640"/>
                    </a:lnTo>
                    <a:lnTo>
                      <a:pt x="1261" y="674"/>
                    </a:lnTo>
                    <a:lnTo>
                      <a:pt x="1282" y="697"/>
                    </a:lnTo>
                    <a:lnTo>
                      <a:pt x="1353" y="788"/>
                    </a:lnTo>
                    <a:lnTo>
                      <a:pt x="1395" y="800"/>
                    </a:lnTo>
                    <a:lnTo>
                      <a:pt x="1417" y="823"/>
                    </a:lnTo>
                    <a:lnTo>
                      <a:pt x="1430" y="857"/>
                    </a:lnTo>
                    <a:lnTo>
                      <a:pt x="1452" y="903"/>
                    </a:lnTo>
                    <a:lnTo>
                      <a:pt x="1473" y="925"/>
                    </a:lnTo>
                    <a:lnTo>
                      <a:pt x="1494" y="948"/>
                    </a:lnTo>
                    <a:lnTo>
                      <a:pt x="1516" y="960"/>
                    </a:lnTo>
                    <a:lnTo>
                      <a:pt x="1537" y="971"/>
                    </a:lnTo>
                    <a:lnTo>
                      <a:pt x="1558" y="994"/>
                    </a:lnTo>
                    <a:lnTo>
                      <a:pt x="1572" y="994"/>
                    </a:lnTo>
                    <a:lnTo>
                      <a:pt x="1551" y="994"/>
                    </a:lnTo>
                    <a:lnTo>
                      <a:pt x="1542" y="994"/>
                    </a:lnTo>
                  </a:path>
                </a:pathLst>
              </a:custGeom>
              <a:noFill/>
              <a:ln w="12700" cap="rnd" cmpd="sng">
                <a:solidFill>
                  <a:schemeClr val="tx1"/>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1965073" name="Line 17"/>
              <p:cNvSpPr>
                <a:spLocks noChangeShapeType="1"/>
              </p:cNvSpPr>
              <p:nvPr/>
            </p:nvSpPr>
            <p:spPr bwMode="auto">
              <a:xfrm>
                <a:off x="1041" y="1253"/>
                <a:ext cx="0" cy="952"/>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sp>
          <p:nvSpPr>
            <p:cNvPr id="1965074" name="Rectangle 18"/>
            <p:cNvSpPr>
              <a:spLocks noChangeArrowheads="1"/>
            </p:cNvSpPr>
            <p:nvPr/>
          </p:nvSpPr>
          <p:spPr bwMode="auto">
            <a:xfrm>
              <a:off x="502" y="1799"/>
              <a:ext cx="758" cy="5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eaLnBrk="0" hangingPunct="0">
                <a:lnSpc>
                  <a:spcPct val="100000"/>
                </a:lnSpc>
                <a:spcBef>
                  <a:spcPct val="0"/>
                </a:spcBef>
                <a:defRPr/>
              </a:pPr>
              <a:r>
                <a:rPr kumimoji="0" lang="zh-CN" altLang="en-US" sz="2000" dirty="0"/>
                <a:t>提前期</a:t>
              </a:r>
              <a:endParaRPr kumimoji="0" lang="en-US" altLang="zh-CN" sz="2000" dirty="0"/>
            </a:p>
            <a:p>
              <a:pPr eaLnBrk="0" hangingPunct="0">
                <a:lnSpc>
                  <a:spcPct val="100000"/>
                </a:lnSpc>
                <a:spcBef>
                  <a:spcPct val="0"/>
                </a:spcBef>
                <a:defRPr/>
              </a:pPr>
              <a:r>
                <a:rPr kumimoji="0" lang="en-US" altLang="zh-CN" sz="2000" dirty="0"/>
                <a:t>L     </a:t>
              </a:r>
              <a:r>
                <a:rPr kumimoji="0" lang="en-US" altLang="zh-CN" sz="2000" dirty="0" err="1"/>
                <a:t>ο</a:t>
              </a:r>
              <a:r>
                <a:rPr kumimoji="0" lang="en-US" altLang="zh-CN" sz="2000" baseline="-25000" dirty="0" err="1"/>
                <a:t>L</a:t>
              </a:r>
              <a:endParaRPr kumimoji="0" lang="en-US" altLang="zh-CN" sz="2000" dirty="0"/>
            </a:p>
          </p:txBody>
        </p:sp>
        <p:sp>
          <p:nvSpPr>
            <p:cNvPr id="1965075" name="Rectangle 19"/>
            <p:cNvSpPr>
              <a:spLocks noChangeArrowheads="1"/>
            </p:cNvSpPr>
            <p:nvPr/>
          </p:nvSpPr>
          <p:spPr bwMode="auto">
            <a:xfrm>
              <a:off x="1454" y="1279"/>
              <a:ext cx="626" cy="6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eaLnBrk="0" hangingPunct="0">
                <a:lnSpc>
                  <a:spcPct val="100000"/>
                </a:lnSpc>
                <a:spcBef>
                  <a:spcPct val="50000"/>
                </a:spcBef>
                <a:defRPr/>
              </a:pPr>
              <a:r>
                <a:rPr kumimoji="0" lang="en-US" altLang="zh-CN" sz="5400"/>
                <a:t>+</a:t>
              </a:r>
            </a:p>
          </p:txBody>
        </p:sp>
        <p:sp>
          <p:nvSpPr>
            <p:cNvPr id="1965076" name="Rectangle 20"/>
            <p:cNvSpPr>
              <a:spLocks noChangeArrowheads="1"/>
            </p:cNvSpPr>
            <p:nvPr/>
          </p:nvSpPr>
          <p:spPr bwMode="auto">
            <a:xfrm>
              <a:off x="1968" y="1795"/>
              <a:ext cx="1044" cy="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eaLnBrk="0" hangingPunct="0">
                <a:lnSpc>
                  <a:spcPct val="100000"/>
                </a:lnSpc>
                <a:spcBef>
                  <a:spcPct val="0"/>
                </a:spcBef>
                <a:defRPr/>
              </a:pPr>
              <a:r>
                <a:rPr kumimoji="0" lang="zh-CN" altLang="en-US" sz="2000" dirty="0"/>
                <a:t>需求</a:t>
              </a:r>
              <a:endParaRPr kumimoji="0" lang="en-US" altLang="zh-CN" sz="2000" dirty="0"/>
            </a:p>
            <a:p>
              <a:pPr eaLnBrk="0" hangingPunct="0">
                <a:lnSpc>
                  <a:spcPct val="100000"/>
                </a:lnSpc>
                <a:spcBef>
                  <a:spcPct val="0"/>
                </a:spcBef>
                <a:defRPr/>
              </a:pPr>
              <a:r>
                <a:rPr kumimoji="0" lang="en-US" altLang="zh-CN" sz="2000" dirty="0"/>
                <a:t>D    </a:t>
              </a:r>
              <a:r>
                <a:rPr kumimoji="0" lang="en-US" altLang="zh-CN" sz="2000" dirty="0" err="1"/>
                <a:t>ο</a:t>
              </a:r>
              <a:r>
                <a:rPr kumimoji="0" lang="en-US" altLang="zh-CN" sz="2000" baseline="-25000" dirty="0" err="1"/>
                <a:t>D</a:t>
              </a:r>
              <a:endParaRPr kumimoji="0" lang="en-US" altLang="zh-CN" sz="2000" dirty="0"/>
            </a:p>
          </p:txBody>
        </p:sp>
        <p:sp>
          <p:nvSpPr>
            <p:cNvPr id="1965077" name="Rectangle 21"/>
            <p:cNvSpPr>
              <a:spLocks noChangeArrowheads="1"/>
            </p:cNvSpPr>
            <p:nvPr/>
          </p:nvSpPr>
          <p:spPr bwMode="auto">
            <a:xfrm>
              <a:off x="3205" y="1799"/>
              <a:ext cx="2123" cy="5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eaLnBrk="0" hangingPunct="0">
                <a:lnSpc>
                  <a:spcPct val="100000"/>
                </a:lnSpc>
                <a:spcBef>
                  <a:spcPct val="0"/>
                </a:spcBef>
                <a:defRPr/>
              </a:pPr>
              <a:r>
                <a:rPr kumimoji="0" lang="zh-CN" altLang="en-US" sz="2000"/>
                <a:t>提前期的平均需求</a:t>
              </a:r>
              <a:r>
                <a:rPr kumimoji="0" lang="en-US" altLang="zh-CN" sz="2000"/>
                <a:t> </a:t>
              </a:r>
            </a:p>
            <a:p>
              <a:pPr eaLnBrk="0" hangingPunct="0">
                <a:lnSpc>
                  <a:spcPct val="100000"/>
                </a:lnSpc>
                <a:spcBef>
                  <a:spcPct val="0"/>
                </a:spcBef>
                <a:defRPr/>
              </a:pPr>
              <a:r>
                <a:rPr kumimoji="0" lang="en-US" altLang="zh-CN" sz="2000"/>
                <a:t> L * D </a:t>
              </a:r>
            </a:p>
          </p:txBody>
        </p:sp>
        <p:sp>
          <p:nvSpPr>
            <p:cNvPr id="1965078" name="Rectangle 22"/>
            <p:cNvSpPr>
              <a:spLocks noChangeArrowheads="1"/>
            </p:cNvSpPr>
            <p:nvPr/>
          </p:nvSpPr>
          <p:spPr bwMode="auto">
            <a:xfrm>
              <a:off x="3312" y="1248"/>
              <a:ext cx="428" cy="5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90488" tIns="44450" rIns="90488" bIns="44450">
              <a:spAutoFit/>
            </a:bodyPr>
            <a:lstStyle/>
            <a:p>
              <a:pPr eaLnBrk="0" hangingPunct="0">
                <a:lnSpc>
                  <a:spcPct val="100000"/>
                </a:lnSpc>
                <a:spcBef>
                  <a:spcPct val="50000"/>
                </a:spcBef>
                <a:defRPr/>
              </a:pPr>
              <a:r>
                <a:rPr kumimoji="0" lang="en-US" altLang="zh-CN" sz="4400"/>
                <a:t>=</a:t>
              </a:r>
            </a:p>
          </p:txBody>
        </p:sp>
      </p:grpSp>
      <p:graphicFrame>
        <p:nvGraphicFramePr>
          <p:cNvPr id="1965079" name="Object 23"/>
          <p:cNvGraphicFramePr>
            <a:graphicFrameLocks noChangeAspect="1"/>
          </p:cNvGraphicFramePr>
          <p:nvPr>
            <p:extLst>
              <p:ext uri="{D42A27DB-BD31-4B8C-83A1-F6EECF244321}">
                <p14:modId xmlns:p14="http://schemas.microsoft.com/office/powerpoint/2010/main" val="1076751786"/>
              </p:ext>
            </p:extLst>
          </p:nvPr>
        </p:nvGraphicFramePr>
        <p:xfrm>
          <a:off x="2247400" y="3471918"/>
          <a:ext cx="4648200" cy="519113"/>
        </p:xfrm>
        <a:graphic>
          <a:graphicData uri="http://schemas.openxmlformats.org/presentationml/2006/ole">
            <mc:AlternateContent xmlns:mc="http://schemas.openxmlformats.org/markup-compatibility/2006">
              <mc:Choice xmlns:v="urn:schemas-microsoft-com:vml" Requires="v">
                <p:oleObj name="Equation" r:id="rId2" imgW="2501900" imgH="279400" progId="Equation.3">
                  <p:embed/>
                </p:oleObj>
              </mc:Choice>
              <mc:Fallback>
                <p:oleObj name="Equation" r:id="rId2" imgW="2501900" imgH="279400" progId="Equation.3">
                  <p:embed/>
                  <p:pic>
                    <p:nvPicPr>
                      <p:cNvPr id="1965079" name="Object 2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47400" y="3471918"/>
                        <a:ext cx="4648200" cy="519113"/>
                      </a:xfrm>
                      <a:prstGeom prst="rect">
                        <a:avLst/>
                      </a:prstGeom>
                      <a:noFill/>
                      <a:ln>
                        <a:noFill/>
                      </a:ln>
                      <a:effectLst/>
                      <a:extLst>
                        <a:ext uri="{909E8E84-426E-40dd-AFC4-6F175D3DCCD1}">
                          <a14:hiddenFill xmlns:a14="http://schemas.microsoft.com/office/drawing/2010/main" xmlns="">
                            <a:solidFill>
                              <a:srgbClr val="00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Tree>
    <p:extLst>
      <p:ext uri="{BB962C8B-B14F-4D97-AF65-F5344CB8AC3E}">
        <p14:creationId xmlns:p14="http://schemas.microsoft.com/office/powerpoint/2010/main" val="2671259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965059">
                                            <p:txEl>
                                              <p:pRg st="0" end="0"/>
                                            </p:txEl>
                                          </p:spTgt>
                                        </p:tgtEl>
                                        <p:attrNameLst>
                                          <p:attrName>style.visibility</p:attrName>
                                        </p:attrNameLst>
                                      </p:cBhvr>
                                      <p:to>
                                        <p:strVal val="visible"/>
                                      </p:to>
                                    </p:set>
                                    <p:anim calcmode="lin" valueType="num">
                                      <p:cBhvr additive="base">
                                        <p:cTn id="7" dur="500" fill="hold"/>
                                        <p:tgtEl>
                                          <p:spTgt spid="196505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65059">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7" presetClass="entr" presetSubtype="10" fill="hold" nodeType="afterEffect">
                                  <p:stCondLst>
                                    <p:cond delay="0"/>
                                  </p:stCondLst>
                                  <p:childTnLst>
                                    <p:set>
                                      <p:cBhvr>
                                        <p:cTn id="11" dur="1" fill="hold">
                                          <p:stCondLst>
                                            <p:cond delay="0"/>
                                          </p:stCondLst>
                                        </p:cTn>
                                        <p:tgtEl>
                                          <p:spTgt spid="1965061"/>
                                        </p:tgtEl>
                                        <p:attrNameLst>
                                          <p:attrName>style.visibility</p:attrName>
                                        </p:attrNameLst>
                                      </p:cBhvr>
                                      <p:to>
                                        <p:strVal val="visible"/>
                                      </p:to>
                                    </p:set>
                                    <p:anim calcmode="lin" valueType="num">
                                      <p:cBhvr>
                                        <p:cTn id="12" dur="500" fill="hold"/>
                                        <p:tgtEl>
                                          <p:spTgt spid="1965061"/>
                                        </p:tgtEl>
                                        <p:attrNameLst>
                                          <p:attrName>ppt_w</p:attrName>
                                        </p:attrNameLst>
                                      </p:cBhvr>
                                      <p:tavLst>
                                        <p:tav tm="0">
                                          <p:val>
                                            <p:fltVal val="0"/>
                                          </p:val>
                                        </p:tav>
                                        <p:tav tm="100000">
                                          <p:val>
                                            <p:strVal val="#ppt_w"/>
                                          </p:val>
                                        </p:tav>
                                      </p:tavLst>
                                    </p:anim>
                                    <p:anim calcmode="lin" valueType="num">
                                      <p:cBhvr>
                                        <p:cTn id="13" dur="500" fill="hold"/>
                                        <p:tgtEl>
                                          <p:spTgt spid="1965061"/>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1965079"/>
                                        </p:tgtEl>
                                        <p:attrNameLst>
                                          <p:attrName>style.visibility</p:attrName>
                                        </p:attrNameLst>
                                      </p:cBhvr>
                                      <p:to>
                                        <p:strVal val="visible"/>
                                      </p:to>
                                    </p:set>
                                    <p:anim calcmode="lin" valueType="num">
                                      <p:cBhvr additive="base">
                                        <p:cTn id="18" dur="500" fill="hold"/>
                                        <p:tgtEl>
                                          <p:spTgt spid="1965079"/>
                                        </p:tgtEl>
                                        <p:attrNameLst>
                                          <p:attrName>ppt_x</p:attrName>
                                        </p:attrNameLst>
                                      </p:cBhvr>
                                      <p:tavLst>
                                        <p:tav tm="0">
                                          <p:val>
                                            <p:strVal val="0-#ppt_w/2"/>
                                          </p:val>
                                        </p:tav>
                                        <p:tav tm="100000">
                                          <p:val>
                                            <p:strVal val="#ppt_x"/>
                                          </p:val>
                                        </p:tav>
                                      </p:tavLst>
                                    </p:anim>
                                    <p:anim calcmode="lin" valueType="num">
                                      <p:cBhvr additive="base">
                                        <p:cTn id="19" dur="500" fill="hold"/>
                                        <p:tgtEl>
                                          <p:spTgt spid="1965079"/>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965059">
                                            <p:txEl>
                                              <p:pRg st="8" end="8"/>
                                            </p:txEl>
                                          </p:spTgt>
                                        </p:tgtEl>
                                        <p:attrNameLst>
                                          <p:attrName>style.visibility</p:attrName>
                                        </p:attrNameLst>
                                      </p:cBhvr>
                                      <p:to>
                                        <p:strVal val="visible"/>
                                      </p:to>
                                    </p:set>
                                    <p:anim calcmode="lin" valueType="num">
                                      <p:cBhvr additive="base">
                                        <p:cTn id="24" dur="500" fill="hold"/>
                                        <p:tgtEl>
                                          <p:spTgt spid="1965059">
                                            <p:txEl>
                                              <p:pRg st="8" end="8"/>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965059">
                                            <p:txEl>
                                              <p:pRg st="8" end="8"/>
                                            </p:txEl>
                                          </p:spTgt>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1965059">
                                            <p:txEl>
                                              <p:pRg st="9" end="9"/>
                                            </p:txEl>
                                          </p:spTgt>
                                        </p:tgtEl>
                                        <p:attrNameLst>
                                          <p:attrName>style.visibility</p:attrName>
                                        </p:attrNameLst>
                                      </p:cBhvr>
                                      <p:to>
                                        <p:strVal val="visible"/>
                                      </p:to>
                                    </p:set>
                                    <p:anim calcmode="lin" valueType="num">
                                      <p:cBhvr additive="base">
                                        <p:cTn id="28" dur="500" fill="hold"/>
                                        <p:tgtEl>
                                          <p:spTgt spid="1965059">
                                            <p:txEl>
                                              <p:pRg st="9" end="9"/>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965059">
                                            <p:txEl>
                                              <p:pRg st="9" end="9"/>
                                            </p:txEl>
                                          </p:spTgt>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0"/>
                                  </p:stCondLst>
                                  <p:childTnLst>
                                    <p:set>
                                      <p:cBhvr>
                                        <p:cTn id="31" dur="1" fill="hold">
                                          <p:stCondLst>
                                            <p:cond delay="0"/>
                                          </p:stCondLst>
                                        </p:cTn>
                                        <p:tgtEl>
                                          <p:spTgt spid="1965059">
                                            <p:txEl>
                                              <p:pRg st="10" end="10"/>
                                            </p:txEl>
                                          </p:spTgt>
                                        </p:tgtEl>
                                        <p:attrNameLst>
                                          <p:attrName>style.visibility</p:attrName>
                                        </p:attrNameLst>
                                      </p:cBhvr>
                                      <p:to>
                                        <p:strVal val="visible"/>
                                      </p:to>
                                    </p:set>
                                    <p:anim calcmode="lin" valueType="num">
                                      <p:cBhvr additive="base">
                                        <p:cTn id="32" dur="500" fill="hold"/>
                                        <p:tgtEl>
                                          <p:spTgt spid="1965059">
                                            <p:txEl>
                                              <p:pRg st="10" end="1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1965059">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5059" grpId="0" uiExpand="1" build="p"/>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幻灯片编号占位符 5"/>
          <p:cNvSpPr>
            <a:spLocks noGrp="1"/>
          </p:cNvSpPr>
          <p:nvPr>
            <p:ph type="sldNum" sz="quarter" idx="12"/>
          </p:nvPr>
        </p:nvSpPr>
        <p:spPr/>
        <p:txBody>
          <a:bodyPr/>
          <a:lstStyle/>
          <a:p>
            <a:pPr>
              <a:defRPr/>
            </a:pPr>
            <a:fld id="{76025BB8-F968-DD4F-A201-D0054ADEC318}" type="slidenum">
              <a:rPr lang="en-US" altLang="zh-CN"/>
              <a:pPr>
                <a:defRPr/>
              </a:pPr>
              <a:t>152</a:t>
            </a:fld>
            <a:endParaRPr lang="en-US" altLang="zh-CN"/>
          </a:p>
        </p:txBody>
      </p:sp>
      <p:sp>
        <p:nvSpPr>
          <p:cNvPr id="2295810" name="Rectangle 2"/>
          <p:cNvSpPr>
            <a:spLocks noGrp="1" noChangeArrowheads="1"/>
          </p:cNvSpPr>
          <p:nvPr>
            <p:ph type="title"/>
          </p:nvPr>
        </p:nvSpPr>
        <p:spPr/>
        <p:txBody>
          <a:bodyPr/>
          <a:lstStyle/>
          <a:p>
            <a:pPr>
              <a:defRPr/>
            </a:pPr>
            <a:r>
              <a:rPr lang="zh-CN" altLang="en-US"/>
              <a:t>第四节</a:t>
            </a:r>
            <a:r>
              <a:rPr lang="en-US" altLang="zh-CN"/>
              <a:t>  </a:t>
            </a:r>
            <a:r>
              <a:rPr lang="zh-CN" altLang="en-US"/>
              <a:t>供应链下库存控制</a:t>
            </a:r>
          </a:p>
        </p:txBody>
      </p:sp>
      <p:graphicFrame>
        <p:nvGraphicFramePr>
          <p:cNvPr id="2295851" name="Group 43"/>
          <p:cNvGraphicFramePr>
            <a:graphicFrameLocks noGrp="1"/>
          </p:cNvGraphicFramePr>
          <p:nvPr>
            <p:ph idx="1"/>
          </p:nvPr>
        </p:nvGraphicFramePr>
        <p:xfrm>
          <a:off x="228600" y="1412875"/>
          <a:ext cx="8686800" cy="4711702"/>
        </p:xfrm>
        <a:graphic>
          <a:graphicData uri="http://schemas.openxmlformats.org/drawingml/2006/table">
            <a:tbl>
              <a:tblPr/>
              <a:tblGrid>
                <a:gridCol w="1409700">
                  <a:extLst>
                    <a:ext uri="{9D8B030D-6E8A-4147-A177-3AD203B41FA5}">
                      <a16:colId xmlns:a16="http://schemas.microsoft.com/office/drawing/2014/main" val="20000"/>
                    </a:ext>
                  </a:extLst>
                </a:gridCol>
                <a:gridCol w="2976563">
                  <a:extLst>
                    <a:ext uri="{9D8B030D-6E8A-4147-A177-3AD203B41FA5}">
                      <a16:colId xmlns:a16="http://schemas.microsoft.com/office/drawing/2014/main" val="20001"/>
                    </a:ext>
                  </a:extLst>
                </a:gridCol>
                <a:gridCol w="1273175">
                  <a:extLst>
                    <a:ext uri="{9D8B030D-6E8A-4147-A177-3AD203B41FA5}">
                      <a16:colId xmlns:a16="http://schemas.microsoft.com/office/drawing/2014/main" val="20002"/>
                    </a:ext>
                  </a:extLst>
                </a:gridCol>
                <a:gridCol w="1511300">
                  <a:extLst>
                    <a:ext uri="{9D8B030D-6E8A-4147-A177-3AD203B41FA5}">
                      <a16:colId xmlns:a16="http://schemas.microsoft.com/office/drawing/2014/main" val="20003"/>
                    </a:ext>
                  </a:extLst>
                </a:gridCol>
                <a:gridCol w="1516062">
                  <a:extLst>
                    <a:ext uri="{9D8B030D-6E8A-4147-A177-3AD203B41FA5}">
                      <a16:colId xmlns:a16="http://schemas.microsoft.com/office/drawing/2014/main" val="20004"/>
                    </a:ext>
                  </a:extLst>
                </a:gridCol>
              </a:tblGrid>
              <a:tr h="62060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类型</a:t>
                      </a:r>
                      <a:endParaRPr kumimoji="1" lang="zh-CN" altLang="en-US" sz="20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rgbClr val="000099"/>
                          </a:solidFill>
                          <a:effectLst/>
                          <a:latin typeface="Times New Roman" charset="0"/>
                          <a:ea typeface="黑体" charset="0"/>
                          <a:cs typeface="黑体" charset="0"/>
                        </a:rPr>
                        <a:t>内容要点</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rgbClr val="000099"/>
                          </a:solidFill>
                          <a:effectLst/>
                          <a:latin typeface="Times New Roman" charset="0"/>
                          <a:ea typeface="黑体" charset="0"/>
                          <a:cs typeface="Times New Roman" charset="0"/>
                        </a:rPr>
                        <a:t>补货决策</a:t>
                      </a:r>
                      <a:endParaRPr kumimoji="1" lang="zh-CN" altLang="en-US" sz="2000" b="0"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rgbClr val="000099"/>
                          </a:solidFill>
                          <a:effectLst/>
                          <a:latin typeface="Times New Roman" charset="0"/>
                          <a:ea typeface="黑体" charset="0"/>
                          <a:cs typeface="Times New Roman" charset="0"/>
                        </a:rPr>
                        <a:t>存货所有权</a:t>
                      </a:r>
                      <a:endParaRPr kumimoji="1" lang="zh-CN" altLang="en-US" sz="2000" b="0"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rgbClr val="000099"/>
                          </a:solidFill>
                          <a:effectLst/>
                          <a:latin typeface="Times New Roman" charset="0"/>
                          <a:ea typeface="黑体" charset="0"/>
                          <a:cs typeface="Times New Roman" charset="0"/>
                        </a:rPr>
                        <a:t>供方新技能</a:t>
                      </a:r>
                      <a:endParaRPr kumimoji="1" lang="zh-CN" altLang="en-US" sz="2000" b="0"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120577">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信息共享</a:t>
                      </a:r>
                      <a:endParaRPr kumimoji="1" lang="zh-CN" altLang="en-US" sz="20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tc>
                  <a:txBody>
                    <a:bodyPr/>
                    <a:lstStyle/>
                    <a:p>
                      <a:pPr marL="342900" marR="0" lvl="0" indent="-34290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500" b="0" i="0" u="none" strike="noStrike" cap="none" normalizeH="0" baseline="0">
                          <a:ln>
                            <a:noFill/>
                          </a:ln>
                          <a:solidFill>
                            <a:schemeClr val="tx1"/>
                          </a:solidFill>
                          <a:effectLst/>
                          <a:latin typeface="Times New Roman" charset="0"/>
                          <a:ea typeface="宋体" charset="0"/>
                          <a:cs typeface="宋体" charset="0"/>
                        </a:rPr>
                        <a:t>需方向供方发出订单</a:t>
                      </a:r>
                      <a:endParaRPr kumimoji="1" lang="en-US" altLang="zh-CN" sz="1500" b="0" i="0" u="none" strike="noStrike" cap="none" normalizeH="0" baseline="0">
                        <a:ln>
                          <a:noFill/>
                        </a:ln>
                        <a:solidFill>
                          <a:schemeClr val="tx1"/>
                        </a:solidFill>
                        <a:effectLst/>
                        <a:latin typeface="Times New Roman" charset="0"/>
                        <a:ea typeface="宋体" charset="0"/>
                        <a:cs typeface="宋体" charset="0"/>
                      </a:endParaRPr>
                    </a:p>
                    <a:p>
                      <a:pPr marL="342900" marR="0" lvl="0" indent="-34290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500" b="0" i="0" u="none" strike="noStrike" cap="none" normalizeH="0" baseline="0">
                          <a:ln>
                            <a:noFill/>
                          </a:ln>
                          <a:solidFill>
                            <a:schemeClr val="tx1"/>
                          </a:solidFill>
                          <a:effectLst/>
                          <a:latin typeface="Times New Roman" charset="0"/>
                          <a:ea typeface="宋体" charset="0"/>
                          <a:cs typeface="宋体" charset="0"/>
                        </a:rPr>
                        <a:t>供方从客户处获取需求数据，更有效制定生产计划</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需方</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下达订单和</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定单确认</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需方</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需求预测技能</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客户订单处理</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缩短提前期</a:t>
                      </a:r>
                    </a:p>
                  </a:txBody>
                  <a:tcPr marL="18000" marR="18000" marT="0" marB="0" anchor="ctr"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095181">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快速补货</a:t>
                      </a:r>
                      <a:endParaRPr kumimoji="1" lang="zh-CN" altLang="en-US" sz="20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tc>
                  <a:txBody>
                    <a:bodyPr/>
                    <a:lstStyle/>
                    <a:p>
                      <a:pPr marL="342900" marR="0" lvl="0" indent="-342900" algn="l" defTabSz="914400" rtl="0" eaLnBrk="1" fontAlgn="base" latinLnBrk="0" hangingPunct="1">
                        <a:lnSpc>
                          <a:spcPct val="100000"/>
                        </a:lnSpc>
                        <a:spcBef>
                          <a:spcPct val="20000"/>
                        </a:spcBef>
                        <a:spcAft>
                          <a:spcPct val="0"/>
                        </a:spcAft>
                        <a:buClr>
                          <a:srgbClr val="FF0000"/>
                        </a:buClr>
                        <a:buSzTx/>
                        <a:buFontTx/>
                        <a:buChar char="•"/>
                        <a:tabLst/>
                      </a:pPr>
                      <a:r>
                        <a:rPr kumimoji="1" lang="zh-CN" altLang="en-US" sz="1500" b="1" i="0" u="none" strike="noStrike" cap="none" normalizeH="0" baseline="0">
                          <a:ln>
                            <a:noFill/>
                          </a:ln>
                          <a:solidFill>
                            <a:schemeClr val="tx1"/>
                          </a:solidFill>
                          <a:effectLst/>
                          <a:latin typeface="Times New Roman" charset="0"/>
                          <a:ea typeface="宋体" charset="0"/>
                          <a:cs typeface="宋体" charset="0"/>
                        </a:rPr>
                        <a:t>供方</a:t>
                      </a:r>
                      <a:r>
                        <a:rPr kumimoji="1" lang="zh-CN" altLang="en-US" sz="1500" b="0" i="0" u="none" strike="noStrike" cap="none" normalizeH="0" baseline="0">
                          <a:ln>
                            <a:noFill/>
                          </a:ln>
                          <a:solidFill>
                            <a:schemeClr val="tx1"/>
                          </a:solidFill>
                          <a:effectLst/>
                          <a:latin typeface="Times New Roman" charset="0"/>
                          <a:ea typeface="宋体" charset="0"/>
                          <a:cs typeface="宋体" charset="0"/>
                        </a:rPr>
                        <a:t>从客户处获取实时销售数据；制定补货计划，安排生产，安排配送日程</a:t>
                      </a:r>
                      <a:endParaRPr kumimoji="1" lang="en-US" altLang="zh-CN" sz="1500" b="0" i="0" u="none" strike="noStrike" cap="none" normalizeH="0" baseline="0">
                        <a:ln>
                          <a:noFill/>
                        </a:ln>
                        <a:solidFill>
                          <a:schemeClr val="tx1"/>
                        </a:solidFill>
                        <a:effectLst/>
                        <a:latin typeface="Times New Roman" charset="0"/>
                        <a:ea typeface="宋体" charset="0"/>
                        <a:cs typeface="宋体" charset="0"/>
                      </a:endParaRPr>
                    </a:p>
                    <a:p>
                      <a:pPr marL="342900" marR="0" lvl="0" indent="-342900" algn="l" defTabSz="914400" rtl="0" eaLnBrk="1" fontAlgn="base" latinLnBrk="0" hangingPunct="1">
                        <a:lnSpc>
                          <a:spcPct val="100000"/>
                        </a:lnSpc>
                        <a:spcBef>
                          <a:spcPct val="20000"/>
                        </a:spcBef>
                        <a:spcAft>
                          <a:spcPct val="0"/>
                        </a:spcAft>
                        <a:buClr>
                          <a:srgbClr val="FF0000"/>
                        </a:buClr>
                        <a:buSzTx/>
                        <a:buFontTx/>
                        <a:buChar char="•"/>
                        <a:tabLst/>
                      </a:pPr>
                      <a:r>
                        <a:rPr kumimoji="1" lang="zh-CN" altLang="en-US" sz="1500" b="1" i="0" u="none" strike="noStrike" cap="none" normalizeH="0" baseline="0">
                          <a:ln>
                            <a:noFill/>
                          </a:ln>
                          <a:solidFill>
                            <a:schemeClr val="tx1"/>
                          </a:solidFill>
                          <a:effectLst/>
                          <a:latin typeface="Times New Roman" charset="0"/>
                          <a:ea typeface="宋体" charset="0"/>
                          <a:cs typeface="宋体" charset="0"/>
                        </a:rPr>
                        <a:t>需方</a:t>
                      </a:r>
                      <a:r>
                        <a:rPr kumimoji="1" lang="zh-CN" altLang="en-US" sz="1500" b="0" i="0" u="none" strike="noStrike" cap="none" normalizeH="0" baseline="0">
                          <a:ln>
                            <a:noFill/>
                          </a:ln>
                          <a:solidFill>
                            <a:schemeClr val="tx1"/>
                          </a:solidFill>
                          <a:effectLst/>
                          <a:latin typeface="Times New Roman" charset="0"/>
                          <a:ea typeface="宋体" charset="0"/>
                          <a:cs typeface="宋体" charset="0"/>
                        </a:rPr>
                        <a:t>确认配送日程</a:t>
                      </a:r>
                      <a:r>
                        <a:rPr kumimoji="1" lang="en-US" altLang="zh-CN" sz="1500" b="0" i="0" u="none" strike="noStrike" cap="none" normalizeH="0" baseline="0">
                          <a:ln>
                            <a:noFill/>
                          </a:ln>
                          <a:solidFill>
                            <a:schemeClr val="tx1"/>
                          </a:solidFill>
                          <a:effectLst/>
                          <a:latin typeface="Times New Roman" charset="0"/>
                          <a:ea typeface="宋体" charset="0"/>
                          <a:cs typeface="宋体" charset="0"/>
                        </a:rPr>
                        <a:t>(</a:t>
                      </a:r>
                      <a:r>
                        <a:rPr kumimoji="1" lang="zh-CN" altLang="en-US" sz="1500" b="0" i="0" u="none" strike="noStrike" cap="none" normalizeH="0" baseline="0">
                          <a:ln>
                            <a:noFill/>
                          </a:ln>
                          <a:solidFill>
                            <a:schemeClr val="tx1"/>
                          </a:solidFill>
                          <a:effectLst/>
                          <a:latin typeface="Times New Roman" charset="0"/>
                          <a:ea typeface="宋体" charset="0"/>
                          <a:cs typeface="宋体" charset="0"/>
                        </a:rPr>
                        <a:t>定单</a:t>
                      </a:r>
                      <a:r>
                        <a:rPr kumimoji="1" lang="en-US" altLang="zh-CN" sz="1500" b="0" i="0" u="none" strike="noStrike" cap="none" normalizeH="0" baseline="0">
                          <a:ln>
                            <a:noFill/>
                          </a:ln>
                          <a:solidFill>
                            <a:schemeClr val="tx1"/>
                          </a:solidFill>
                          <a:effectLst/>
                          <a:latin typeface="Times New Roman" charset="0"/>
                          <a:ea typeface="宋体" charset="0"/>
                          <a:cs typeface="宋体" charset="0"/>
                        </a:rPr>
                        <a:t>)</a:t>
                      </a:r>
                      <a:endParaRPr kumimoji="1" lang="en-US" altLang="zh-CN" sz="1500" b="0" i="0" u="none" strike="noStrike" cap="none" normalizeH="0" baseline="0">
                        <a:ln>
                          <a:noFill/>
                        </a:ln>
                        <a:solidFill>
                          <a:schemeClr val="tx1"/>
                        </a:solidFill>
                        <a:effectLst/>
                        <a:latin typeface="Times New Roman" charset="0"/>
                        <a:ea typeface="宋体" charset="0"/>
                        <a:cs typeface="Times New Roman"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需方</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无订单但</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需定单确认</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需方</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需求预测技能</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客户订单计划</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货物配送计划</a:t>
                      </a:r>
                    </a:p>
                  </a:txBody>
                  <a:tcPr marL="18000" marR="18000" marT="0" marB="0" anchor="ctr"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12776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连续补货</a:t>
                      </a:r>
                      <a:endParaRPr kumimoji="1" lang="zh-CN" altLang="en-US" sz="20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tc>
                  <a:txBody>
                    <a:bodyPr/>
                    <a:lstStyle/>
                    <a:p>
                      <a:pPr marL="342900" marR="0" lvl="0" indent="-34290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400" b="1" i="0" u="none" strike="noStrike" cap="none" normalizeH="0" baseline="0">
                          <a:ln>
                            <a:noFill/>
                          </a:ln>
                          <a:solidFill>
                            <a:schemeClr val="tx1"/>
                          </a:solidFill>
                          <a:effectLst/>
                          <a:latin typeface="Times New Roman" charset="0"/>
                          <a:ea typeface="宋体" charset="0"/>
                          <a:cs typeface="宋体" charset="0"/>
                        </a:rPr>
                        <a:t>需方</a:t>
                      </a:r>
                      <a:r>
                        <a:rPr kumimoji="1" lang="zh-CN" altLang="en-US" sz="1400" b="0" i="0" u="none" strike="noStrike" cap="none" normalizeH="0" baseline="0">
                          <a:ln>
                            <a:noFill/>
                          </a:ln>
                          <a:solidFill>
                            <a:schemeClr val="tx1"/>
                          </a:solidFill>
                          <a:effectLst/>
                          <a:latin typeface="Times New Roman" charset="0"/>
                          <a:ea typeface="宋体" charset="0"/>
                          <a:cs typeface="宋体" charset="0"/>
                        </a:rPr>
                        <a:t>提供销售信息；参与</a:t>
                      </a:r>
                      <a:r>
                        <a:rPr kumimoji="1" lang="zh-CN" altLang="en-US" sz="1500" b="0" i="0" u="none" strike="noStrike" cap="none" normalizeH="0" baseline="0">
                          <a:ln>
                            <a:noFill/>
                          </a:ln>
                          <a:solidFill>
                            <a:schemeClr val="tx1"/>
                          </a:solidFill>
                          <a:effectLst/>
                          <a:latin typeface="Times New Roman" charset="0"/>
                          <a:ea typeface="黑体" charset="0"/>
                          <a:cs typeface="黑体" charset="0"/>
                        </a:rPr>
                        <a:t>制定服务水平和库存水平</a:t>
                      </a:r>
                      <a:endParaRPr kumimoji="1" lang="en-US" altLang="zh-CN" sz="1500" b="0" i="0" u="none" strike="noStrike" cap="none" normalizeH="0" baseline="0">
                        <a:ln>
                          <a:noFill/>
                        </a:ln>
                        <a:solidFill>
                          <a:schemeClr val="tx1"/>
                        </a:solidFill>
                        <a:effectLst/>
                        <a:latin typeface="Times New Roman" charset="0"/>
                        <a:ea typeface="黑体" charset="0"/>
                        <a:cs typeface="黑体" charset="0"/>
                      </a:endParaRPr>
                    </a:p>
                    <a:p>
                      <a:pPr marL="342900" marR="0" lvl="0" indent="-34290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400" b="1" i="0" u="none" strike="noStrike" cap="none" normalizeH="0" baseline="0">
                          <a:ln>
                            <a:noFill/>
                          </a:ln>
                          <a:solidFill>
                            <a:schemeClr val="tx1"/>
                          </a:solidFill>
                          <a:effectLst/>
                          <a:latin typeface="Times New Roman" charset="0"/>
                          <a:ea typeface="宋体" charset="0"/>
                          <a:cs typeface="宋体" charset="0"/>
                        </a:rPr>
                        <a:t>供方</a:t>
                      </a:r>
                      <a:r>
                        <a:rPr kumimoji="1" lang="zh-CN" altLang="en-US" sz="1400" b="0" i="0" u="none" strike="noStrike" cap="none" normalizeH="0" baseline="0">
                          <a:ln>
                            <a:noFill/>
                          </a:ln>
                          <a:solidFill>
                            <a:schemeClr val="tx1"/>
                          </a:solidFill>
                          <a:effectLst/>
                          <a:latin typeface="Times New Roman" charset="0"/>
                          <a:ea typeface="宋体" charset="0"/>
                          <a:cs typeface="宋体" charset="0"/>
                        </a:rPr>
                        <a:t>依实际销售数据制定生产计划；按</a:t>
                      </a:r>
                      <a:r>
                        <a:rPr kumimoji="1" lang="zh-CN" altLang="en-US" sz="1500" b="0" i="0" u="none" strike="noStrike" cap="none" normalizeH="0" baseline="0">
                          <a:ln>
                            <a:noFill/>
                          </a:ln>
                          <a:solidFill>
                            <a:schemeClr val="tx1"/>
                          </a:solidFill>
                          <a:effectLst/>
                          <a:latin typeface="Times New Roman" charset="0"/>
                          <a:ea typeface="黑体" charset="0"/>
                          <a:cs typeface="黑体" charset="0"/>
                        </a:rPr>
                        <a:t>客户所需库存水平自动配送</a:t>
                      </a:r>
                      <a:r>
                        <a:rPr kumimoji="1" lang="en-US" altLang="zh-CN" sz="1500" b="0" i="0" u="none" strike="noStrike" cap="none" normalizeH="0" baseline="0">
                          <a:ln>
                            <a:noFill/>
                          </a:ln>
                          <a:solidFill>
                            <a:schemeClr val="tx1"/>
                          </a:solidFill>
                          <a:effectLst/>
                          <a:latin typeface="Times New Roman" charset="0"/>
                          <a:ea typeface="黑体" charset="0"/>
                          <a:cs typeface="黑体" charset="0"/>
                        </a:rPr>
                        <a:t>(</a:t>
                      </a:r>
                      <a:r>
                        <a:rPr kumimoji="1" lang="zh-CN" altLang="en-US" sz="1500" b="0" i="0" u="none" strike="noStrike" cap="none" normalizeH="0" baseline="0">
                          <a:ln>
                            <a:noFill/>
                          </a:ln>
                          <a:solidFill>
                            <a:schemeClr val="tx1"/>
                          </a:solidFill>
                          <a:effectLst/>
                          <a:latin typeface="Times New Roman" charset="0"/>
                          <a:ea typeface="黑体" charset="0"/>
                          <a:cs typeface="黑体" charset="0"/>
                        </a:rPr>
                        <a:t>客户不下单</a:t>
                      </a:r>
                      <a:r>
                        <a:rPr kumimoji="1" lang="en-US" altLang="zh-CN" sz="1500" b="0" i="0" u="none" strike="noStrike" cap="none" normalizeH="0" baseline="0">
                          <a:ln>
                            <a:noFill/>
                          </a:ln>
                          <a:solidFill>
                            <a:schemeClr val="tx1"/>
                          </a:solidFill>
                          <a:effectLst/>
                          <a:latin typeface="Times New Roman" charset="0"/>
                          <a:ea typeface="黑体" charset="0"/>
                          <a:cs typeface="黑体" charset="0"/>
                        </a:rPr>
                        <a:t>)</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供方</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无需方订单</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和定单</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每一方</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需求预测技能</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客户库存控制</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自动并单送货</a:t>
                      </a:r>
                    </a:p>
                  </a:txBody>
                  <a:tcPr marL="18000" marR="18000" marT="0" marB="0" anchor="ctr"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581">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2000" b="0" i="0" u="none" strike="noStrike" cap="none" normalizeH="0" baseline="0">
                          <a:ln>
                            <a:noFill/>
                          </a:ln>
                          <a:solidFill>
                            <a:schemeClr val="tx1"/>
                          </a:solidFill>
                          <a:effectLst/>
                          <a:latin typeface="Times New Roman" charset="0"/>
                          <a:ea typeface="黑体" charset="0"/>
                          <a:cs typeface="Times New Roman" charset="0"/>
                        </a:rPr>
                        <a:t>VMI</a:t>
                      </a:r>
                      <a:endParaRPr kumimoji="1" lang="en-US" altLang="zh-CN" sz="20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75FFDB"/>
                    </a:solid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Char char="•"/>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供应商在需方用户的允许下设立库存，确定库存水平和补给策略，拥有库存控制权</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供方</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无需方订单</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和定单</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供方</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需求预测技能</a:t>
                      </a:r>
                      <a:endParaRPr kumimoji="1" lang="en-US" altLang="zh-CN" sz="1600" b="0" i="0" u="none" strike="noStrike" cap="none" normalizeH="0" baseline="0">
                        <a:ln>
                          <a:noFill/>
                        </a:ln>
                        <a:solidFill>
                          <a:schemeClr val="tx1"/>
                        </a:solidFill>
                        <a:effectLst/>
                        <a:latin typeface="Times New Roman" charset="0"/>
                        <a:ea typeface="宋体" charset="0"/>
                        <a:cs typeface="Times New Roman" charset="0"/>
                      </a:endParaRPr>
                    </a:p>
                    <a:p>
                      <a:pPr marL="342900" marR="0" lvl="0" indent="-342900" algn="ctr" defTabSz="914400" rtl="0" eaLnBrk="0" fontAlgn="base" latinLnBrk="0" hangingPunct="0">
                        <a:lnSpc>
                          <a:spcPct val="10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客户品类管理</a:t>
                      </a:r>
                    </a:p>
                  </a:txBody>
                  <a:tcPr marL="18000" marR="18000" marT="0" marB="0" anchor="ctr"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幻灯片编号占位符 5"/>
          <p:cNvSpPr>
            <a:spLocks noGrp="1"/>
          </p:cNvSpPr>
          <p:nvPr>
            <p:ph type="sldNum" sz="quarter" idx="12"/>
          </p:nvPr>
        </p:nvSpPr>
        <p:spPr/>
        <p:txBody>
          <a:bodyPr/>
          <a:lstStyle/>
          <a:p>
            <a:pPr>
              <a:defRPr/>
            </a:pPr>
            <a:fld id="{BB49FC70-1B18-FB40-9CE2-E703881497B0}" type="slidenum">
              <a:rPr lang="en-US" altLang="zh-CN"/>
              <a:pPr>
                <a:defRPr/>
              </a:pPr>
              <a:t>153</a:t>
            </a:fld>
            <a:endParaRPr lang="en-US" altLang="zh-CN"/>
          </a:p>
        </p:txBody>
      </p:sp>
      <p:sp>
        <p:nvSpPr>
          <p:cNvPr id="1973250" name="Rectangle 2"/>
          <p:cNvSpPr>
            <a:spLocks noGrp="1" noChangeArrowheads="1"/>
          </p:cNvSpPr>
          <p:nvPr>
            <p:ph type="title"/>
          </p:nvPr>
        </p:nvSpPr>
        <p:spPr/>
        <p:txBody>
          <a:bodyPr/>
          <a:lstStyle/>
          <a:p>
            <a:pPr>
              <a:defRPr/>
            </a:pPr>
            <a:r>
              <a:rPr lang="zh-CN" altLang="en-US"/>
              <a:t>第四节</a:t>
            </a:r>
            <a:r>
              <a:rPr lang="en-US" altLang="zh-CN"/>
              <a:t>  </a:t>
            </a:r>
            <a:r>
              <a:rPr lang="zh-CN" altLang="en-US"/>
              <a:t>供应链下库存控制</a:t>
            </a:r>
          </a:p>
        </p:txBody>
      </p:sp>
      <p:sp>
        <p:nvSpPr>
          <p:cNvPr id="1973251" name="Rectangle 3"/>
          <p:cNvSpPr>
            <a:spLocks noGrp="1" noChangeArrowheads="1"/>
          </p:cNvSpPr>
          <p:nvPr>
            <p:ph type="body" idx="1"/>
          </p:nvPr>
        </p:nvSpPr>
        <p:spPr/>
        <p:txBody>
          <a:bodyPr/>
          <a:lstStyle/>
          <a:p>
            <a:r>
              <a:rPr lang="zh-CN" altLang="en-US" dirty="0">
                <a:latin typeface="Times New Roman" charset="0"/>
                <a:ea typeface="黑体" charset="0"/>
                <a:cs typeface="黑体" charset="0"/>
              </a:rPr>
              <a:t>供应商管理库存的实践</a:t>
            </a:r>
            <a:endParaRPr lang="en-US" altLang="zh-CN" sz="2500" dirty="0">
              <a:latin typeface="Times New Roman" charset="0"/>
              <a:ea typeface="黑体" charset="0"/>
              <a:cs typeface="黑体" charset="0"/>
            </a:endParaRPr>
          </a:p>
          <a:p>
            <a:pPr lvl="1"/>
            <a:r>
              <a:rPr lang="en-US" altLang="zh-CN" dirty="0">
                <a:latin typeface="Times New Roman" charset="0"/>
                <a:ea typeface="黑体" charset="0"/>
                <a:cs typeface="黑体" charset="0"/>
              </a:rPr>
              <a:t>VMI</a:t>
            </a:r>
            <a:r>
              <a:rPr lang="zh-CN" altLang="en-US" dirty="0">
                <a:latin typeface="Times New Roman" charset="0"/>
                <a:ea typeface="黑体" charset="0"/>
                <a:cs typeface="黑体" charset="0"/>
              </a:rPr>
              <a:t>实施步骤</a:t>
            </a:r>
            <a:endParaRPr lang="en-US" altLang="zh-CN" dirty="0">
              <a:latin typeface="Times New Roman" charset="0"/>
              <a:ea typeface="黑体" charset="0"/>
              <a:cs typeface="黑体" charset="0"/>
            </a:endParaRPr>
          </a:p>
          <a:p>
            <a:pPr lvl="2">
              <a:lnSpc>
                <a:spcPct val="90000"/>
              </a:lnSpc>
            </a:pPr>
            <a:r>
              <a:rPr lang="zh-CN" altLang="en-US" sz="2000" b="1" dirty="0">
                <a:latin typeface="Times New Roman" charset="0"/>
              </a:rPr>
              <a:t>制定合作框架协议</a:t>
            </a:r>
            <a:endParaRPr lang="en-US" altLang="zh-CN" sz="2000" b="1" dirty="0">
              <a:latin typeface="Times New Roman" charset="0"/>
            </a:endParaRPr>
          </a:p>
          <a:p>
            <a:pPr lvl="2">
              <a:lnSpc>
                <a:spcPct val="90000"/>
              </a:lnSpc>
            </a:pPr>
            <a:r>
              <a:rPr lang="zh-CN" altLang="en-US" sz="2000" b="1" dirty="0">
                <a:latin typeface="Times New Roman" charset="0"/>
              </a:rPr>
              <a:t>建立联合商业计划</a:t>
            </a:r>
            <a:endParaRPr lang="en-US" altLang="zh-CN" sz="2000" b="1" dirty="0">
              <a:latin typeface="Times New Roman" charset="0"/>
            </a:endParaRPr>
          </a:p>
          <a:p>
            <a:pPr lvl="2">
              <a:lnSpc>
                <a:spcPct val="90000"/>
              </a:lnSpc>
            </a:pPr>
            <a:r>
              <a:rPr lang="zh-CN" altLang="en-US" sz="2000" b="1" dirty="0">
                <a:latin typeface="Times New Roman" charset="0"/>
              </a:rPr>
              <a:t>建立销售预测模式</a:t>
            </a:r>
            <a:endParaRPr lang="en-US" altLang="zh-CN" sz="2000" b="1" dirty="0">
              <a:latin typeface="Times New Roman" charset="0"/>
            </a:endParaRPr>
          </a:p>
          <a:p>
            <a:pPr lvl="2">
              <a:lnSpc>
                <a:spcPct val="90000"/>
              </a:lnSpc>
            </a:pPr>
            <a:r>
              <a:rPr lang="en-US" altLang="zh-CN" sz="2000" b="1" dirty="0">
                <a:latin typeface="Times New Roman" charset="0"/>
              </a:rPr>
              <a:t>EDI</a:t>
            </a:r>
            <a:r>
              <a:rPr lang="zh-CN" altLang="en-US" sz="2000" b="1" dirty="0">
                <a:latin typeface="Times New Roman" charset="0"/>
              </a:rPr>
              <a:t>信息传递测试</a:t>
            </a:r>
            <a:endParaRPr lang="en-US" altLang="zh-CN" sz="2000" b="1" dirty="0">
              <a:latin typeface="Times New Roman" charset="0"/>
            </a:endParaRPr>
          </a:p>
          <a:p>
            <a:pPr lvl="2">
              <a:lnSpc>
                <a:spcPct val="90000"/>
              </a:lnSpc>
            </a:pPr>
            <a:r>
              <a:rPr lang="zh-CN" altLang="en-US" sz="2000" b="1" dirty="0">
                <a:latin typeface="Times New Roman" charset="0"/>
              </a:rPr>
              <a:t>建立定单预测模型</a:t>
            </a:r>
            <a:endParaRPr lang="en-US" altLang="zh-CN" sz="2000" b="1" dirty="0">
              <a:latin typeface="Times New Roman" charset="0"/>
            </a:endParaRPr>
          </a:p>
          <a:p>
            <a:pPr lvl="1"/>
            <a:r>
              <a:rPr lang="en-US" altLang="zh-CN" dirty="0">
                <a:latin typeface="Times New Roman" charset="0"/>
                <a:ea typeface="黑体" charset="0"/>
                <a:cs typeface="黑体" charset="0"/>
              </a:rPr>
              <a:t>VMI</a:t>
            </a:r>
            <a:r>
              <a:rPr lang="zh-CN" altLang="en-US" dirty="0">
                <a:latin typeface="Times New Roman" charset="0"/>
                <a:ea typeface="黑体" charset="0"/>
                <a:cs typeface="黑体" charset="0"/>
              </a:rPr>
              <a:t>作业流程</a:t>
            </a:r>
            <a:endParaRPr lang="en-US" altLang="zh-CN" dirty="0">
              <a:latin typeface="Times New Roman" charset="0"/>
              <a:ea typeface="黑体" charset="0"/>
              <a:cs typeface="黑体" charset="0"/>
            </a:endParaRPr>
          </a:p>
          <a:p>
            <a:pPr lvl="2">
              <a:lnSpc>
                <a:spcPct val="90000"/>
              </a:lnSpc>
            </a:pPr>
            <a:r>
              <a:rPr lang="zh-CN" altLang="en-US" sz="2000" b="1" dirty="0">
                <a:latin typeface="Times New Roman" charset="0"/>
              </a:rPr>
              <a:t>收集数据</a:t>
            </a:r>
            <a:r>
              <a:rPr lang="zh-CN" altLang="en-US" sz="2000" dirty="0">
                <a:latin typeface="Times New Roman" charset="0"/>
              </a:rPr>
              <a:t>：销售商每日或每周送出正确的</a:t>
            </a:r>
            <a:r>
              <a:rPr lang="zh-CN" altLang="en-US" sz="2000" u="sng" dirty="0">
                <a:solidFill>
                  <a:srgbClr val="FF6600"/>
                </a:solidFill>
                <a:effectLst>
                  <a:outerShdw blurRad="38100" dist="38100" dir="2700000" algn="tl">
                    <a:srgbClr val="DDDDDD"/>
                  </a:outerShdw>
                </a:effectLst>
                <a:latin typeface="Times New Roman" charset="0"/>
              </a:rPr>
              <a:t>商品销售信息</a:t>
            </a:r>
            <a:r>
              <a:rPr lang="zh-CN" altLang="en-US" sz="2000" dirty="0">
                <a:latin typeface="Times New Roman" charset="0"/>
              </a:rPr>
              <a:t>给供方</a:t>
            </a:r>
            <a:endParaRPr lang="en-US" altLang="zh-CN" sz="2000" dirty="0">
              <a:latin typeface="Times New Roman" charset="0"/>
            </a:endParaRPr>
          </a:p>
          <a:p>
            <a:pPr lvl="2">
              <a:lnSpc>
                <a:spcPct val="90000"/>
              </a:lnSpc>
            </a:pPr>
            <a:r>
              <a:rPr lang="zh-CN" altLang="en-US" sz="2000" b="1" dirty="0">
                <a:latin typeface="Times New Roman" charset="0"/>
              </a:rPr>
              <a:t>销售预测</a:t>
            </a:r>
            <a:r>
              <a:rPr lang="zh-CN" altLang="en-US" sz="2000" dirty="0">
                <a:latin typeface="Times New Roman" charset="0"/>
              </a:rPr>
              <a:t>：供方统计分析商品销售信息，针对每种商品作出</a:t>
            </a:r>
            <a:r>
              <a:rPr lang="zh-CN" altLang="en-US" sz="2000" u="sng" dirty="0">
                <a:solidFill>
                  <a:srgbClr val="FF6600"/>
                </a:solidFill>
                <a:effectLst>
                  <a:outerShdw blurRad="38100" dist="38100" dir="2700000" algn="tl">
                    <a:srgbClr val="DDDDDD"/>
                  </a:outerShdw>
                </a:effectLst>
                <a:latin typeface="Times New Roman" charset="0"/>
              </a:rPr>
              <a:t>预测</a:t>
            </a:r>
            <a:endParaRPr lang="en-US" altLang="zh-CN" sz="2000" dirty="0">
              <a:latin typeface="Times New Roman" charset="0"/>
            </a:endParaRPr>
          </a:p>
          <a:p>
            <a:pPr lvl="2">
              <a:lnSpc>
                <a:spcPct val="90000"/>
              </a:lnSpc>
            </a:pPr>
            <a:r>
              <a:rPr lang="zh-CN" altLang="en-US" sz="2000" b="1" dirty="0">
                <a:latin typeface="Times New Roman" charset="0"/>
              </a:rPr>
              <a:t>预测定单</a:t>
            </a:r>
            <a:r>
              <a:rPr lang="zh-CN" altLang="en-US" sz="2000" dirty="0">
                <a:latin typeface="Times New Roman" charset="0"/>
              </a:rPr>
              <a:t>：供方根据</a:t>
            </a:r>
            <a:r>
              <a:rPr lang="zh-CN" altLang="en-US" sz="2000" u="sng" dirty="0">
                <a:solidFill>
                  <a:srgbClr val="FF6600"/>
                </a:solidFill>
                <a:effectLst>
                  <a:outerShdw blurRad="38100" dist="38100" dir="2700000" algn="tl">
                    <a:srgbClr val="DDDDDD"/>
                  </a:outerShdw>
                </a:effectLst>
                <a:latin typeface="Times New Roman" charset="0"/>
              </a:rPr>
              <a:t>调整预测量</a:t>
            </a:r>
            <a:r>
              <a:rPr lang="zh-CN" altLang="en-US" sz="2000" dirty="0">
                <a:latin typeface="Times New Roman" charset="0"/>
              </a:rPr>
              <a:t>、补货预设条件、配送条件、客户服务等级、安全库存量等，产生出最具有效益的</a:t>
            </a:r>
            <a:r>
              <a:rPr lang="zh-CN" altLang="en-US" sz="2000" u="sng" dirty="0">
                <a:solidFill>
                  <a:srgbClr val="FF6600"/>
                </a:solidFill>
                <a:effectLst>
                  <a:outerShdw blurRad="38100" dist="38100" dir="2700000" algn="tl">
                    <a:srgbClr val="DDDDDD"/>
                  </a:outerShdw>
                </a:effectLst>
                <a:latin typeface="Times New Roman" charset="0"/>
              </a:rPr>
              <a:t>订单量</a:t>
            </a:r>
            <a:endParaRPr lang="en-US" altLang="zh-CN" sz="2000" dirty="0">
              <a:latin typeface="Times New Roman" charset="0"/>
            </a:endParaRPr>
          </a:p>
          <a:p>
            <a:pPr lvl="2">
              <a:lnSpc>
                <a:spcPct val="90000"/>
              </a:lnSpc>
            </a:pPr>
            <a:r>
              <a:rPr lang="zh-CN" altLang="en-US" sz="2000" b="1" dirty="0">
                <a:latin typeface="Times New Roman" charset="0"/>
              </a:rPr>
              <a:t>产生定单</a:t>
            </a:r>
            <a:r>
              <a:rPr lang="zh-CN" altLang="en-US" sz="2000" dirty="0">
                <a:latin typeface="Times New Roman" charset="0"/>
              </a:rPr>
              <a:t>：供方根据需方现有库存量、已订购量产生出</a:t>
            </a:r>
            <a:r>
              <a:rPr lang="zh-CN" altLang="en-US" sz="2000" u="sng" dirty="0">
                <a:solidFill>
                  <a:srgbClr val="FF6600"/>
                </a:solidFill>
                <a:effectLst>
                  <a:outerShdw blurRad="38100" dist="38100" dir="2700000" algn="tl">
                    <a:srgbClr val="DDDDDD"/>
                  </a:outerShdw>
                </a:effectLst>
                <a:latin typeface="Times New Roman" charset="0"/>
              </a:rPr>
              <a:t>补货计划</a:t>
            </a:r>
            <a:endParaRPr lang="en-US" altLang="zh-CN" sz="2000" dirty="0">
              <a:latin typeface="Times New Roman" charset="0"/>
            </a:endParaRPr>
          </a:p>
          <a:p>
            <a:pPr lvl="2">
              <a:lnSpc>
                <a:spcPct val="90000"/>
              </a:lnSpc>
            </a:pPr>
            <a:r>
              <a:rPr lang="zh-CN" altLang="en-US" sz="2000" b="1" dirty="0">
                <a:latin typeface="Times New Roman" charset="0"/>
              </a:rPr>
              <a:t>定单履行</a:t>
            </a:r>
            <a:r>
              <a:rPr lang="zh-CN" altLang="en-US" sz="2000" dirty="0">
                <a:latin typeface="Times New Roman" charset="0"/>
              </a:rPr>
              <a:t>：通知补货</a:t>
            </a:r>
            <a:r>
              <a:rPr lang="en-US" altLang="zh-CN" sz="2000" dirty="0">
                <a:latin typeface="宋体" charset="0"/>
              </a:rPr>
              <a:t>→</a:t>
            </a:r>
            <a:r>
              <a:rPr lang="zh-CN" altLang="en-US" sz="2000" dirty="0">
                <a:latin typeface="Times New Roman" charset="0"/>
              </a:rPr>
              <a:t>定单确认书</a:t>
            </a:r>
            <a:r>
              <a:rPr lang="en-US" altLang="zh-CN" sz="2000" dirty="0">
                <a:latin typeface="宋体" charset="0"/>
              </a:rPr>
              <a:t>→</a:t>
            </a:r>
            <a:r>
              <a:rPr lang="en-US" altLang="zh-CN" sz="2000" dirty="0">
                <a:latin typeface="Times New Roman" charset="0"/>
              </a:rPr>
              <a:t> </a:t>
            </a:r>
            <a:r>
              <a:rPr lang="zh-CN" altLang="en-US" sz="2000" dirty="0">
                <a:latin typeface="Times New Roman" charset="0"/>
              </a:rPr>
              <a:t>拟发货通知</a:t>
            </a:r>
            <a:r>
              <a:rPr lang="en-US" altLang="zh-CN" sz="2000" dirty="0">
                <a:latin typeface="宋体" charset="0"/>
              </a:rPr>
              <a:t>→</a:t>
            </a:r>
            <a:r>
              <a:rPr lang="en-US" altLang="zh-CN" sz="2000" dirty="0">
                <a:latin typeface="Times New Roman" charset="0"/>
              </a:rPr>
              <a:t> </a:t>
            </a:r>
            <a:r>
              <a:rPr lang="zh-CN" altLang="en-US" sz="2000" dirty="0">
                <a:latin typeface="Times New Roman" charset="0"/>
              </a:rPr>
              <a:t>收货通知单</a:t>
            </a:r>
          </a:p>
        </p:txBody>
      </p:sp>
      <p:grpSp>
        <p:nvGrpSpPr>
          <p:cNvPr id="179204" name="Group 4"/>
          <p:cNvGrpSpPr>
            <a:grpSpLocks noChangeAspect="1"/>
          </p:cNvGrpSpPr>
          <p:nvPr/>
        </p:nvGrpSpPr>
        <p:grpSpPr bwMode="auto">
          <a:xfrm>
            <a:off x="3822783" y="1124744"/>
            <a:ext cx="5184775" cy="2625725"/>
            <a:chOff x="2892" y="7004"/>
            <a:chExt cx="6840" cy="3276"/>
          </a:xfrm>
        </p:grpSpPr>
        <p:sp>
          <p:nvSpPr>
            <p:cNvPr id="179205" name="AutoShape 5"/>
            <p:cNvSpPr>
              <a:spLocks noChangeAspect="1" noChangeArrowheads="1"/>
            </p:cNvSpPr>
            <p:nvPr/>
          </p:nvSpPr>
          <p:spPr bwMode="auto">
            <a:xfrm>
              <a:off x="2892" y="7004"/>
              <a:ext cx="6840" cy="32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79206" name="AutoShape 6"/>
            <p:cNvSpPr>
              <a:spLocks noChangeArrowheads="1"/>
            </p:cNvSpPr>
            <p:nvPr/>
          </p:nvSpPr>
          <p:spPr bwMode="auto">
            <a:xfrm>
              <a:off x="8112" y="7472"/>
              <a:ext cx="1440" cy="2226"/>
            </a:xfrm>
            <a:prstGeom prst="can">
              <a:avLst>
                <a:gd name="adj" fmla="val 38646"/>
              </a:avLst>
            </a:prstGeom>
            <a:solidFill>
              <a:srgbClr val="FFFFFF"/>
            </a:solidFill>
            <a:ln w="9525">
              <a:solidFill>
                <a:srgbClr val="000000"/>
              </a:solidFill>
              <a:round/>
              <a:headEnd/>
              <a:tailEnd/>
            </a:ln>
          </p:spPr>
          <p:txBody>
            <a:bodyPr tIns="154800"/>
            <a:lstStyle/>
            <a:p>
              <a:pPr marL="342900" indent="-342900"/>
              <a:r>
                <a:rPr lang="en-US" altLang="zh-CN" sz="1400"/>
                <a:t>VMI</a:t>
              </a:r>
              <a:r>
                <a:rPr lang="zh-CN" altLang="en-US" sz="1400"/>
                <a:t>系统</a:t>
              </a:r>
              <a:endParaRPr lang="en-US" altLang="zh-CN" sz="1400"/>
            </a:p>
            <a:p>
              <a:pPr marL="342900" indent="-342900"/>
              <a:r>
                <a:rPr altLang="zh-CN" sz="1400" noProof="1">
                  <a:solidFill>
                    <a:srgbClr val="FF0000"/>
                  </a:solidFill>
                  <a:latin typeface="宋体" charset="0"/>
                </a:rPr>
                <a:t>• </a:t>
              </a:r>
              <a:r>
                <a:rPr sz="1400" noProof="1">
                  <a:solidFill>
                    <a:srgbClr val="000000"/>
                  </a:solidFill>
                </a:rPr>
                <a:t>需求预测</a:t>
              </a:r>
              <a:endParaRPr lang="en-US" altLang="zh-CN" sz="1400">
                <a:solidFill>
                  <a:srgbClr val="000000"/>
                </a:solidFill>
              </a:endParaRPr>
            </a:p>
            <a:p>
              <a:pPr marL="342900" indent="-342900"/>
              <a:r>
                <a:rPr altLang="zh-CN" noProof="1">
                  <a:solidFill>
                    <a:srgbClr val="FF0000"/>
                  </a:solidFill>
                </a:rPr>
                <a:t>•  </a:t>
              </a:r>
              <a:r>
                <a:rPr sz="1400" noProof="1">
                  <a:solidFill>
                    <a:srgbClr val="000000"/>
                  </a:solidFill>
                </a:rPr>
                <a:t>品类管理</a:t>
              </a:r>
              <a:endParaRPr lang="en-US" altLang="zh-CN" sz="1400">
                <a:solidFill>
                  <a:srgbClr val="000000"/>
                </a:solidFill>
              </a:endParaRPr>
            </a:p>
            <a:p>
              <a:pPr marL="342900" indent="-342900"/>
              <a:r>
                <a:rPr altLang="zh-CN" noProof="1">
                  <a:solidFill>
                    <a:srgbClr val="FF0000"/>
                  </a:solidFill>
                </a:rPr>
                <a:t>•</a:t>
              </a:r>
              <a:r>
                <a:rPr altLang="zh-CN" noProof="1"/>
                <a:t>   </a:t>
              </a:r>
              <a:r>
                <a:rPr sz="1400" noProof="1">
                  <a:solidFill>
                    <a:srgbClr val="000000"/>
                  </a:solidFill>
                </a:rPr>
                <a:t>生产计划</a:t>
              </a:r>
              <a:endParaRPr lang="en-US" altLang="zh-CN" sz="1400">
                <a:solidFill>
                  <a:srgbClr val="000000"/>
                </a:solidFill>
              </a:endParaRPr>
            </a:p>
            <a:p>
              <a:pPr marL="342900" indent="-342900"/>
              <a:r>
                <a:rPr altLang="zh-CN" noProof="1">
                  <a:solidFill>
                    <a:srgbClr val="FF0000"/>
                  </a:solidFill>
                </a:rPr>
                <a:t>•</a:t>
              </a:r>
              <a:r>
                <a:rPr altLang="zh-CN" noProof="1"/>
                <a:t>   </a:t>
              </a:r>
              <a:r>
                <a:rPr sz="1400" noProof="1">
                  <a:solidFill>
                    <a:srgbClr val="000000"/>
                  </a:solidFill>
                </a:rPr>
                <a:t>补货计划</a:t>
              </a:r>
              <a:endParaRPr lang="zh-CN" altLang="en-US" sz="1400">
                <a:solidFill>
                  <a:srgbClr val="000000"/>
                </a:solidFill>
              </a:endParaRPr>
            </a:p>
          </p:txBody>
        </p:sp>
        <p:sp>
          <p:nvSpPr>
            <p:cNvPr id="179207" name="AutoShape 7"/>
            <p:cNvSpPr>
              <a:spLocks noChangeArrowheads="1"/>
            </p:cNvSpPr>
            <p:nvPr/>
          </p:nvSpPr>
          <p:spPr bwMode="auto">
            <a:xfrm>
              <a:off x="3072" y="7472"/>
              <a:ext cx="1440" cy="1092"/>
            </a:xfrm>
            <a:prstGeom prst="can">
              <a:avLst>
                <a:gd name="adj" fmla="val 25000"/>
              </a:avLst>
            </a:prstGeom>
            <a:solidFill>
              <a:srgbClr val="FFFFFF"/>
            </a:solidFill>
            <a:ln w="9525">
              <a:solidFill>
                <a:srgbClr val="000000"/>
              </a:solidFill>
              <a:round/>
              <a:headEnd/>
              <a:tailEnd/>
            </a:ln>
          </p:spPr>
          <p:txBody>
            <a:bodyPr tIns="82800"/>
            <a:lstStyle/>
            <a:p>
              <a:pPr marL="342900" indent="-342900"/>
              <a:r>
                <a:rPr lang="zh-CN" altLang="en-US" sz="1400"/>
                <a:t>需方</a:t>
              </a:r>
              <a:r>
                <a:rPr lang="en-US" altLang="zh-CN" sz="1400"/>
                <a:t>ERP</a:t>
              </a:r>
            </a:p>
            <a:p>
              <a:pPr marL="342900" indent="-342900"/>
              <a:r>
                <a:rPr lang="zh-CN" altLang="en-US" sz="1400"/>
                <a:t>数据库</a:t>
              </a:r>
              <a:endParaRPr lang="zh-CN" altLang="en-US" sz="1600"/>
            </a:p>
          </p:txBody>
        </p:sp>
        <p:sp>
          <p:nvSpPr>
            <p:cNvPr id="179208" name="Rectangle 8"/>
            <p:cNvSpPr>
              <a:spLocks noChangeArrowheads="1"/>
            </p:cNvSpPr>
            <p:nvPr/>
          </p:nvSpPr>
          <p:spPr bwMode="auto">
            <a:xfrm>
              <a:off x="5052" y="8408"/>
              <a:ext cx="1260" cy="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342900" indent="-342900"/>
              <a:r>
                <a:rPr lang="zh-CN" altLang="en-US"/>
                <a:t>销售信息</a:t>
              </a:r>
              <a:endParaRPr lang="zh-CN" altLang="en-US" sz="1400"/>
            </a:p>
          </p:txBody>
        </p:sp>
        <p:sp>
          <p:nvSpPr>
            <p:cNvPr id="179209" name="Rectangle 9"/>
            <p:cNvSpPr>
              <a:spLocks noChangeArrowheads="1"/>
            </p:cNvSpPr>
            <p:nvPr/>
          </p:nvSpPr>
          <p:spPr bwMode="auto">
            <a:xfrm>
              <a:off x="3252" y="9656"/>
              <a:ext cx="1080" cy="369"/>
            </a:xfrm>
            <a:prstGeom prst="rect">
              <a:avLst/>
            </a:prstGeom>
            <a:solidFill>
              <a:srgbClr val="FFFFFF"/>
            </a:solidFill>
            <a:ln w="9525">
              <a:solidFill>
                <a:srgbClr val="000000"/>
              </a:solidFill>
              <a:miter lim="800000"/>
              <a:headEnd/>
              <a:tailEnd/>
            </a:ln>
          </p:spPr>
          <p:txBody>
            <a:bodyPr lIns="0" rIns="0" bIns="0"/>
            <a:lstStyle/>
            <a:p>
              <a:pPr marL="342900" indent="-342900"/>
              <a:r>
                <a:rPr lang="zh-CN" altLang="en-US" sz="1400"/>
                <a:t>生产计划</a:t>
              </a:r>
              <a:endParaRPr lang="zh-CN" altLang="en-US" sz="1600"/>
            </a:p>
          </p:txBody>
        </p:sp>
        <p:sp>
          <p:nvSpPr>
            <p:cNvPr id="179210" name="Rectangle 10"/>
            <p:cNvSpPr>
              <a:spLocks noChangeArrowheads="1"/>
            </p:cNvSpPr>
            <p:nvPr/>
          </p:nvSpPr>
          <p:spPr bwMode="auto">
            <a:xfrm>
              <a:off x="4332" y="9416"/>
              <a:ext cx="1080" cy="369"/>
            </a:xfrm>
            <a:prstGeom prst="rect">
              <a:avLst/>
            </a:prstGeom>
            <a:solidFill>
              <a:srgbClr val="FFFFFF"/>
            </a:solidFill>
            <a:ln w="9525">
              <a:solidFill>
                <a:srgbClr val="000000"/>
              </a:solidFill>
              <a:miter lim="800000"/>
              <a:headEnd/>
              <a:tailEnd/>
            </a:ln>
          </p:spPr>
          <p:txBody>
            <a:bodyPr lIns="0" rIns="0" bIns="0"/>
            <a:lstStyle/>
            <a:p>
              <a:pPr marL="342900" indent="-342900"/>
              <a:r>
                <a:rPr lang="zh-CN" altLang="en-US" sz="1400"/>
                <a:t>采购计划</a:t>
              </a:r>
              <a:endParaRPr lang="zh-CN" altLang="en-US" sz="1600"/>
            </a:p>
          </p:txBody>
        </p:sp>
        <p:sp>
          <p:nvSpPr>
            <p:cNvPr id="179211" name="Rectangle 11"/>
            <p:cNvSpPr>
              <a:spLocks noChangeArrowheads="1"/>
            </p:cNvSpPr>
            <p:nvPr/>
          </p:nvSpPr>
          <p:spPr bwMode="auto">
            <a:xfrm>
              <a:off x="4872" y="7470"/>
              <a:ext cx="1261" cy="47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r>
                <a:rPr lang="zh-CN" altLang="en-US"/>
                <a:t>配送安排</a:t>
              </a:r>
              <a:endParaRPr lang="zh-CN" altLang="en-US" sz="1400"/>
            </a:p>
          </p:txBody>
        </p:sp>
        <p:sp>
          <p:nvSpPr>
            <p:cNvPr id="179212" name="Rectangle 12"/>
            <p:cNvSpPr>
              <a:spLocks noChangeArrowheads="1"/>
            </p:cNvSpPr>
            <p:nvPr/>
          </p:nvSpPr>
          <p:spPr bwMode="auto">
            <a:xfrm>
              <a:off x="6312" y="7628"/>
              <a:ext cx="1080" cy="369"/>
            </a:xfrm>
            <a:prstGeom prst="rect">
              <a:avLst/>
            </a:prstGeom>
            <a:solidFill>
              <a:srgbClr val="FFFFFF"/>
            </a:solidFill>
            <a:ln w="9525">
              <a:solidFill>
                <a:srgbClr val="000000"/>
              </a:solidFill>
              <a:miter lim="800000"/>
              <a:headEnd/>
              <a:tailEnd/>
            </a:ln>
          </p:spPr>
          <p:txBody>
            <a:bodyPr lIns="0" rIns="0" bIns="0"/>
            <a:lstStyle/>
            <a:p>
              <a:pPr marL="342900" indent="-342900"/>
              <a:r>
                <a:rPr lang="zh-CN" altLang="en-US" sz="1400"/>
                <a:t>补货计划</a:t>
              </a:r>
              <a:endParaRPr lang="zh-CN" altLang="en-US" sz="1600"/>
            </a:p>
          </p:txBody>
        </p:sp>
        <p:sp>
          <p:nvSpPr>
            <p:cNvPr id="179213" name="AutoShape 13"/>
            <p:cNvSpPr>
              <a:spLocks noChangeArrowheads="1"/>
            </p:cNvSpPr>
            <p:nvPr/>
          </p:nvSpPr>
          <p:spPr bwMode="auto">
            <a:xfrm>
              <a:off x="3612" y="8564"/>
              <a:ext cx="96" cy="1092"/>
            </a:xfrm>
            <a:prstGeom prst="downArrow">
              <a:avLst>
                <a:gd name="adj1" fmla="val 50000"/>
                <a:gd name="adj2" fmla="val 284375"/>
              </a:avLst>
            </a:prstGeom>
            <a:solidFill>
              <a:srgbClr val="000000"/>
            </a:solidFill>
            <a:ln w="9525">
              <a:solidFill>
                <a:srgbClr val="000000"/>
              </a:solidFill>
              <a:miter lim="800000"/>
              <a:headEnd/>
              <a:tailEnd/>
            </a:ln>
          </p:spPr>
          <p:txBody>
            <a:bodyPr/>
            <a:lstStyle/>
            <a:p>
              <a:endParaRPr lang="zh-CN" altLang="en-US"/>
            </a:p>
          </p:txBody>
        </p:sp>
        <p:sp>
          <p:nvSpPr>
            <p:cNvPr id="179214" name="AutoShape 14"/>
            <p:cNvSpPr>
              <a:spLocks noChangeArrowheads="1"/>
            </p:cNvSpPr>
            <p:nvPr/>
          </p:nvSpPr>
          <p:spPr bwMode="auto">
            <a:xfrm>
              <a:off x="4512" y="7784"/>
              <a:ext cx="1800" cy="96"/>
            </a:xfrm>
            <a:prstGeom prst="leftArrow">
              <a:avLst>
                <a:gd name="adj1" fmla="val 50000"/>
                <a:gd name="adj2" fmla="val 468750"/>
              </a:avLst>
            </a:prstGeom>
            <a:solidFill>
              <a:srgbClr val="000000"/>
            </a:solidFill>
            <a:ln>
              <a:noFill/>
            </a:ln>
            <a:extLst>
              <a:ext uri="{91240B29-F687-4f45-9708-019B960494DF}">
                <a14:hiddenLine xmlns:a14="http://schemas.microsoft.com/office/drawing/2010/main" xmlns="" w="9525">
                  <a:solidFill>
                    <a:srgbClr val="0000FF"/>
                  </a:solidFill>
                  <a:miter lim="800000"/>
                  <a:headEnd/>
                  <a:tailEnd/>
                </a14:hiddenLine>
              </a:ext>
            </a:extLst>
          </p:spPr>
          <p:txBody>
            <a:bodyPr/>
            <a:lstStyle/>
            <a:p>
              <a:endParaRPr lang="zh-CN" altLang="en-US"/>
            </a:p>
          </p:txBody>
        </p:sp>
        <p:sp>
          <p:nvSpPr>
            <p:cNvPr id="179215" name="AutoShape 15"/>
            <p:cNvSpPr>
              <a:spLocks noChangeArrowheads="1"/>
            </p:cNvSpPr>
            <p:nvPr/>
          </p:nvSpPr>
          <p:spPr bwMode="auto">
            <a:xfrm>
              <a:off x="7392" y="7784"/>
              <a:ext cx="720" cy="96"/>
            </a:xfrm>
            <a:prstGeom prst="leftArrow">
              <a:avLst>
                <a:gd name="adj1" fmla="val 50000"/>
                <a:gd name="adj2" fmla="val 187500"/>
              </a:avLst>
            </a:prstGeom>
            <a:solidFill>
              <a:srgbClr val="000000"/>
            </a:solidFill>
            <a:ln w="9525">
              <a:solidFill>
                <a:srgbClr val="000000"/>
              </a:solidFill>
              <a:miter lim="800000"/>
              <a:headEnd/>
              <a:tailEnd/>
            </a:ln>
          </p:spPr>
          <p:txBody>
            <a:bodyPr/>
            <a:lstStyle/>
            <a:p>
              <a:endParaRPr lang="zh-CN" altLang="en-US"/>
            </a:p>
          </p:txBody>
        </p:sp>
        <p:sp>
          <p:nvSpPr>
            <p:cNvPr id="179216" name="AutoShape 16"/>
            <p:cNvSpPr>
              <a:spLocks noChangeArrowheads="1"/>
            </p:cNvSpPr>
            <p:nvPr/>
          </p:nvSpPr>
          <p:spPr bwMode="auto">
            <a:xfrm>
              <a:off x="7212" y="9440"/>
              <a:ext cx="900" cy="96"/>
            </a:xfrm>
            <a:prstGeom prst="rightArrow">
              <a:avLst>
                <a:gd name="adj1" fmla="val 50000"/>
                <a:gd name="adj2" fmla="val 234375"/>
              </a:avLst>
            </a:prstGeom>
            <a:solidFill>
              <a:srgbClr val="000000"/>
            </a:solidFill>
            <a:ln w="9525">
              <a:solidFill>
                <a:srgbClr val="000000"/>
              </a:solidFill>
              <a:miter lim="800000"/>
              <a:headEnd/>
              <a:tailEnd/>
            </a:ln>
          </p:spPr>
          <p:txBody>
            <a:bodyPr/>
            <a:lstStyle/>
            <a:p>
              <a:endParaRPr lang="zh-CN" altLang="en-US"/>
            </a:p>
          </p:txBody>
        </p:sp>
        <p:sp>
          <p:nvSpPr>
            <p:cNvPr id="179217" name="Text Box 17"/>
            <p:cNvSpPr txBox="1">
              <a:spLocks noChangeArrowheads="1"/>
            </p:cNvSpPr>
            <p:nvPr/>
          </p:nvSpPr>
          <p:spPr bwMode="auto">
            <a:xfrm>
              <a:off x="3252" y="7160"/>
              <a:ext cx="1080"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需方企业</a:t>
              </a:r>
              <a:endParaRPr lang="zh-CN" altLang="en-US" sz="1600"/>
            </a:p>
          </p:txBody>
        </p:sp>
        <p:sp>
          <p:nvSpPr>
            <p:cNvPr id="179218" name="Text Box 18"/>
            <p:cNvSpPr txBox="1">
              <a:spLocks noChangeArrowheads="1"/>
            </p:cNvSpPr>
            <p:nvPr/>
          </p:nvSpPr>
          <p:spPr bwMode="auto">
            <a:xfrm>
              <a:off x="8292" y="7160"/>
              <a:ext cx="1080"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a:t>供应商</a:t>
              </a:r>
              <a:endParaRPr lang="zh-CN" altLang="en-US" sz="1600"/>
            </a:p>
          </p:txBody>
        </p:sp>
        <p:sp>
          <p:nvSpPr>
            <p:cNvPr id="179219" name="AutoShape 19"/>
            <p:cNvSpPr>
              <a:spLocks noChangeArrowheads="1"/>
            </p:cNvSpPr>
            <p:nvPr/>
          </p:nvSpPr>
          <p:spPr bwMode="auto">
            <a:xfrm>
              <a:off x="7212" y="9056"/>
              <a:ext cx="900" cy="96"/>
            </a:xfrm>
            <a:prstGeom prst="rightArrow">
              <a:avLst>
                <a:gd name="adj1" fmla="val 50000"/>
                <a:gd name="adj2" fmla="val 234375"/>
              </a:avLst>
            </a:prstGeom>
            <a:solidFill>
              <a:srgbClr val="000000"/>
            </a:solidFill>
            <a:ln w="9525">
              <a:solidFill>
                <a:srgbClr val="000000"/>
              </a:solidFill>
              <a:miter lim="800000"/>
              <a:headEnd/>
              <a:tailEnd/>
            </a:ln>
          </p:spPr>
          <p:txBody>
            <a:bodyPr/>
            <a:lstStyle/>
            <a:p>
              <a:endParaRPr lang="zh-CN" altLang="en-US"/>
            </a:p>
          </p:txBody>
        </p:sp>
        <p:sp>
          <p:nvSpPr>
            <p:cNvPr id="179220" name="Line 20"/>
            <p:cNvSpPr>
              <a:spLocks noChangeShapeType="1"/>
            </p:cNvSpPr>
            <p:nvPr/>
          </p:nvSpPr>
          <p:spPr bwMode="auto">
            <a:xfrm>
              <a:off x="3972" y="9104"/>
              <a:ext cx="3240" cy="1"/>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79221" name="Line 21"/>
            <p:cNvSpPr>
              <a:spLocks noChangeShapeType="1"/>
            </p:cNvSpPr>
            <p:nvPr/>
          </p:nvSpPr>
          <p:spPr bwMode="auto">
            <a:xfrm>
              <a:off x="3972" y="8564"/>
              <a:ext cx="1" cy="567"/>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79222" name="Line 22"/>
            <p:cNvSpPr>
              <a:spLocks noChangeShapeType="1"/>
            </p:cNvSpPr>
            <p:nvPr/>
          </p:nvSpPr>
          <p:spPr bwMode="auto">
            <a:xfrm>
              <a:off x="3972" y="8720"/>
              <a:ext cx="3240" cy="1"/>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79223" name="AutoShape 23"/>
            <p:cNvSpPr>
              <a:spLocks noChangeArrowheads="1"/>
            </p:cNvSpPr>
            <p:nvPr/>
          </p:nvSpPr>
          <p:spPr bwMode="auto">
            <a:xfrm>
              <a:off x="7212" y="8672"/>
              <a:ext cx="900" cy="96"/>
            </a:xfrm>
            <a:prstGeom prst="rightArrow">
              <a:avLst>
                <a:gd name="adj1" fmla="val 50000"/>
                <a:gd name="adj2" fmla="val 234375"/>
              </a:avLst>
            </a:prstGeom>
            <a:solidFill>
              <a:srgbClr val="000000"/>
            </a:solidFill>
            <a:ln w="9525">
              <a:solidFill>
                <a:srgbClr val="000000"/>
              </a:solidFill>
              <a:miter lim="800000"/>
              <a:headEnd/>
              <a:tailEnd/>
            </a:ln>
          </p:spPr>
          <p:txBody>
            <a:bodyPr/>
            <a:lstStyle/>
            <a:p>
              <a:endParaRPr lang="zh-CN" altLang="en-US"/>
            </a:p>
          </p:txBody>
        </p:sp>
        <p:sp>
          <p:nvSpPr>
            <p:cNvPr id="179224" name="Rectangle 24"/>
            <p:cNvSpPr>
              <a:spLocks noChangeArrowheads="1"/>
            </p:cNvSpPr>
            <p:nvPr/>
          </p:nvSpPr>
          <p:spPr bwMode="auto">
            <a:xfrm>
              <a:off x="5052" y="8840"/>
              <a:ext cx="1260" cy="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342900" indent="-342900"/>
              <a:r>
                <a:rPr lang="zh-CN" altLang="en-US"/>
                <a:t>库存信息</a:t>
              </a:r>
              <a:endParaRPr lang="zh-CN" altLang="en-US" sz="1400"/>
            </a:p>
          </p:txBody>
        </p:sp>
        <p:sp>
          <p:nvSpPr>
            <p:cNvPr id="179225" name="Line 25"/>
            <p:cNvSpPr>
              <a:spLocks noChangeShapeType="1"/>
            </p:cNvSpPr>
            <p:nvPr/>
          </p:nvSpPr>
          <p:spPr bwMode="auto">
            <a:xfrm flipV="1">
              <a:off x="5412" y="9489"/>
              <a:ext cx="1800" cy="11"/>
            </a:xfrm>
            <a:prstGeom prst="line">
              <a:avLst/>
            </a:prstGeom>
            <a:noFill/>
            <a:ln w="38100">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gr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B1A7BB-4D2C-A757-4070-BB3512F40D5A}"/>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B6F37F7F-7B3C-4DE9-B14E-B0A2EAE28C25}"/>
              </a:ext>
            </a:extLst>
          </p:cNvPr>
          <p:cNvSpPr>
            <a:spLocks noGrp="1"/>
          </p:cNvSpPr>
          <p:nvPr>
            <p:ph type="sldNum" sz="quarter" idx="12"/>
          </p:nvPr>
        </p:nvSpPr>
        <p:spPr/>
        <p:txBody>
          <a:bodyPr/>
          <a:lstStyle/>
          <a:p>
            <a:pPr>
              <a:defRPr/>
            </a:pPr>
            <a:fld id="{76025BB8-F968-DD4F-A201-D0054ADEC318}" type="slidenum">
              <a:rPr lang="en-US" altLang="zh-CN"/>
              <a:pPr>
                <a:defRPr/>
              </a:pPr>
              <a:t>154</a:t>
            </a:fld>
            <a:endParaRPr lang="en-US" altLang="zh-CN"/>
          </a:p>
        </p:txBody>
      </p:sp>
      <p:sp>
        <p:nvSpPr>
          <p:cNvPr id="2295810" name="Rectangle 2">
            <a:extLst>
              <a:ext uri="{FF2B5EF4-FFF2-40B4-BE49-F238E27FC236}">
                <a16:creationId xmlns:a16="http://schemas.microsoft.com/office/drawing/2014/main" id="{0E694747-757B-4C22-69FF-DF8335039846}"/>
              </a:ext>
            </a:extLst>
          </p:cNvPr>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供应链动态库存管理</a:t>
            </a:r>
          </a:p>
        </p:txBody>
      </p:sp>
      <p:sp>
        <p:nvSpPr>
          <p:cNvPr id="4" name="文本框 3">
            <a:extLst>
              <a:ext uri="{FF2B5EF4-FFF2-40B4-BE49-F238E27FC236}">
                <a16:creationId xmlns:a16="http://schemas.microsoft.com/office/drawing/2014/main" id="{2074C064-F295-503A-4136-B95A9EE252CF}"/>
              </a:ext>
            </a:extLst>
          </p:cNvPr>
          <p:cNvSpPr txBox="1"/>
          <p:nvPr/>
        </p:nvSpPr>
        <p:spPr>
          <a:xfrm>
            <a:off x="342900" y="1052736"/>
            <a:ext cx="4618074" cy="354584"/>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一、多级库存优化与控制</a:t>
            </a:r>
            <a:endParaRPr lang="zh-CN" altLang="zh-CN" sz="2600" b="1" dirty="0">
              <a:ea typeface="黑体" charset="0"/>
            </a:endParaRPr>
          </a:p>
        </p:txBody>
      </p:sp>
      <p:sp>
        <p:nvSpPr>
          <p:cNvPr id="9" name="文本框 8">
            <a:extLst>
              <a:ext uri="{FF2B5EF4-FFF2-40B4-BE49-F238E27FC236}">
                <a16:creationId xmlns:a16="http://schemas.microsoft.com/office/drawing/2014/main" id="{BDDAD937-5486-4DF9-D420-3D78C89D839F}"/>
              </a:ext>
            </a:extLst>
          </p:cNvPr>
          <p:cNvSpPr txBox="1"/>
          <p:nvPr/>
        </p:nvSpPr>
        <p:spPr>
          <a:xfrm>
            <a:off x="339677" y="1556792"/>
            <a:ext cx="4618074" cy="1185068"/>
          </a:xfrm>
          <a:prstGeom prst="rect">
            <a:avLst/>
          </a:prstGeom>
          <a:noFill/>
        </p:spPr>
        <p:txBody>
          <a:bodyPr wrap="square">
            <a:spAutoFit/>
          </a:bodyPr>
          <a:lstStyle/>
          <a:p>
            <a:pPr indent="266700" algn="just">
              <a:lnSpc>
                <a:spcPts val="1825"/>
              </a:lnSpc>
            </a:pPr>
            <a:r>
              <a:rPr lang="en-US" altLang="zh-CN" sz="2400" b="1" dirty="0">
                <a:solidFill>
                  <a:srgbClr val="0070C0"/>
                </a:solidFill>
                <a:latin typeface="NEU-BZ-S92"/>
                <a:cs typeface="Times New Roman" panose="02020603050405020304" pitchFamily="18" charset="0"/>
              </a:rPr>
              <a:t>1.</a:t>
            </a:r>
            <a:r>
              <a:rPr lang="zh-CN" altLang="zh-CN" sz="2400" b="1" dirty="0">
                <a:solidFill>
                  <a:srgbClr val="0070C0"/>
                </a:solidFill>
                <a:latin typeface="NEU-BZ-S92"/>
                <a:cs typeface="Times New Roman" panose="02020603050405020304" pitchFamily="18" charset="0"/>
              </a:rPr>
              <a:t>分布式库存控制</a:t>
            </a: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p:txBody>
      </p:sp>
      <p:sp>
        <p:nvSpPr>
          <p:cNvPr id="5" name="Rectangle 2">
            <a:extLst>
              <a:ext uri="{FF2B5EF4-FFF2-40B4-BE49-F238E27FC236}">
                <a16:creationId xmlns:a16="http://schemas.microsoft.com/office/drawing/2014/main" id="{F9E4CEAD-9F90-4A83-3E45-482D66164BD9}"/>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5121" name="615.jpg" descr="id:2147515580;FounderCES">
            <a:extLst>
              <a:ext uri="{FF2B5EF4-FFF2-40B4-BE49-F238E27FC236}">
                <a16:creationId xmlns:a16="http://schemas.microsoft.com/office/drawing/2014/main" id="{692D675E-8508-F5BD-0FCA-862910BB3B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10368" y="1971276"/>
            <a:ext cx="6923264" cy="102265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3">
            <a:extLst>
              <a:ext uri="{FF2B5EF4-FFF2-40B4-BE49-F238E27FC236}">
                <a16:creationId xmlns:a16="http://schemas.microsoft.com/office/drawing/2014/main" id="{6AE81A06-FAB9-1674-C5B1-DA90A6181C37}"/>
              </a:ext>
            </a:extLst>
          </p:cNvPr>
          <p:cNvSpPr>
            <a:spLocks noChangeArrowheads="1"/>
          </p:cNvSpPr>
          <p:nvPr/>
        </p:nvSpPr>
        <p:spPr bwMode="auto">
          <a:xfrm>
            <a:off x="2987824" y="2935099"/>
            <a:ext cx="316835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zh-CN" b="0" i="0" u="none" strike="noStrike" cap="none" normalizeH="0" baseline="0" dirty="0">
                <a:ln>
                  <a:noFill/>
                </a:ln>
                <a:solidFill>
                  <a:srgbClr val="000000"/>
                </a:solidFill>
                <a:effectLst/>
                <a:latin typeface="NEU-BZ-S92"/>
                <a:ea typeface="方正黑体_GBK"/>
                <a:cs typeface="Times New Roman" panose="02020603050405020304" pitchFamily="18" charset="0"/>
              </a:rPr>
              <a:t>图</a:t>
            </a:r>
            <a:r>
              <a:rPr kumimoji="0" lang="en-US" altLang="zh-CN" b="0" i="0" u="none" strike="noStrike" cap="none" normalizeH="0" baseline="0" dirty="0">
                <a:ln>
                  <a:noFill/>
                </a:ln>
                <a:solidFill>
                  <a:srgbClr val="000000"/>
                </a:solidFill>
                <a:effectLst/>
                <a:ea typeface="NEU-HZ-S92"/>
                <a:cs typeface="Times New Roman" panose="02020603050405020304" pitchFamily="18" charset="0"/>
              </a:rPr>
              <a:t>6-15</a:t>
            </a:r>
            <a:r>
              <a:rPr kumimoji="0" lang="zh-CN" altLang="en-US" b="0" i="0" u="none" strike="noStrike" cap="none" normalizeH="0" baseline="0" dirty="0">
                <a:ln>
                  <a:noFill/>
                </a:ln>
                <a:solidFill>
                  <a:srgbClr val="000000"/>
                </a:solidFill>
                <a:effectLst/>
                <a:latin typeface="NEU-HZ-S92"/>
                <a:ea typeface="方正书宋_GBK"/>
                <a:cs typeface="Times New Roman" panose="02020603050405020304" pitchFamily="18" charset="0"/>
              </a:rPr>
              <a:t>　</a:t>
            </a:r>
            <a:r>
              <a:rPr kumimoji="0" lang="zh-CN" altLang="en-US" b="0" i="0" u="none" strike="noStrike" cap="none" normalizeH="0" baseline="0" dirty="0">
                <a:ln>
                  <a:noFill/>
                </a:ln>
                <a:solidFill>
                  <a:srgbClr val="000000"/>
                </a:solidFill>
                <a:effectLst/>
                <a:latin typeface="NEU-BZ-S92"/>
                <a:ea typeface="方正黑体_GBK"/>
                <a:cs typeface="Times New Roman" panose="02020603050405020304" pitchFamily="18" charset="0"/>
              </a:rPr>
              <a:t>分布式多级库存控制</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sp>
        <p:nvSpPr>
          <p:cNvPr id="10" name="文本框 9">
            <a:extLst>
              <a:ext uri="{FF2B5EF4-FFF2-40B4-BE49-F238E27FC236}">
                <a16:creationId xmlns:a16="http://schemas.microsoft.com/office/drawing/2014/main" id="{EBEB0E52-8BD7-5679-E658-83A80EE5AB34}"/>
              </a:ext>
            </a:extLst>
          </p:cNvPr>
          <p:cNvSpPr txBox="1"/>
          <p:nvPr/>
        </p:nvSpPr>
        <p:spPr>
          <a:xfrm>
            <a:off x="356006" y="3383836"/>
            <a:ext cx="5107172" cy="340734"/>
          </a:xfrm>
          <a:prstGeom prst="rect">
            <a:avLst/>
          </a:prstGeom>
          <a:noFill/>
        </p:spPr>
        <p:txBody>
          <a:bodyPr wrap="square">
            <a:spAutoFit/>
          </a:bodyPr>
          <a:lstStyle/>
          <a:p>
            <a:pPr indent="266700" algn="just">
              <a:lnSpc>
                <a:spcPts val="1825"/>
              </a:lnSpc>
            </a:pPr>
            <a:r>
              <a:rPr lang="en-US" altLang="zh-CN" sz="2400" b="1" dirty="0">
                <a:solidFill>
                  <a:srgbClr val="0070C0"/>
                </a:solidFill>
                <a:latin typeface="NEU-BZ-S92"/>
                <a:cs typeface="Times New Roman" panose="02020603050405020304" pitchFamily="18" charset="0"/>
              </a:rPr>
              <a:t>2.</a:t>
            </a:r>
            <a:r>
              <a:rPr lang="zh-CN" altLang="zh-CN" sz="2400" b="1" dirty="0">
                <a:solidFill>
                  <a:srgbClr val="0070C0"/>
                </a:solidFill>
                <a:latin typeface="NEU-BZ-S92"/>
                <a:cs typeface="Times New Roman" panose="02020603050405020304" pitchFamily="18" charset="0"/>
              </a:rPr>
              <a:t>集中式库存控制</a:t>
            </a:r>
          </a:p>
        </p:txBody>
      </p:sp>
      <p:sp>
        <p:nvSpPr>
          <p:cNvPr id="12" name="Rectangle 5">
            <a:extLst>
              <a:ext uri="{FF2B5EF4-FFF2-40B4-BE49-F238E27FC236}">
                <a16:creationId xmlns:a16="http://schemas.microsoft.com/office/drawing/2014/main" id="{3D1FB328-2B16-A07E-F0C7-7AACEE22CFB7}"/>
              </a:ext>
            </a:extLst>
          </p:cNvPr>
          <p:cNvSpPr>
            <a:spLocks noChangeArrowheads="1"/>
          </p:cNvSpPr>
          <p:nvPr/>
        </p:nvSpPr>
        <p:spPr bwMode="auto">
          <a:xfrm>
            <a:off x="2143125"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5124" name="616.jpg" descr="id:2147515595;FounderCES">
            <a:extLst>
              <a:ext uri="{FF2B5EF4-FFF2-40B4-BE49-F238E27FC236}">
                <a16:creationId xmlns:a16="http://schemas.microsoft.com/office/drawing/2014/main" id="{9DAC5018-2F6C-67FD-27D3-CE81E6411E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1842" y="3771728"/>
            <a:ext cx="6247610" cy="2033536"/>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6">
            <a:extLst>
              <a:ext uri="{FF2B5EF4-FFF2-40B4-BE49-F238E27FC236}">
                <a16:creationId xmlns:a16="http://schemas.microsoft.com/office/drawing/2014/main" id="{075F934C-9BB5-ED68-A423-78567D1FD1B1}"/>
              </a:ext>
            </a:extLst>
          </p:cNvPr>
          <p:cNvSpPr>
            <a:spLocks noChangeArrowheads="1"/>
          </p:cNvSpPr>
          <p:nvPr/>
        </p:nvSpPr>
        <p:spPr bwMode="auto">
          <a:xfrm>
            <a:off x="3079623" y="5856025"/>
            <a:ext cx="262471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zh-CN"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图</a:t>
            </a:r>
            <a:r>
              <a:rPr kumimoji="0" lang="en-US" altLang="zh-CN" b="0" i="0" u="none" strike="noStrike" cap="none" normalizeH="0" baseline="0" dirty="0">
                <a:ln>
                  <a:noFill/>
                </a:ln>
                <a:solidFill>
                  <a:srgbClr val="000000"/>
                </a:solidFill>
                <a:effectLst/>
                <a:ea typeface="NEU-HZ-S92" charset="-122"/>
                <a:cs typeface="Times New Roman" panose="02020603050405020304" pitchFamily="18" charset="0"/>
              </a:rPr>
              <a:t>6-16</a:t>
            </a:r>
            <a:r>
              <a:rPr kumimoji="0" lang="zh-CN" altLang="en-US" b="0" i="0" u="none" strike="noStrike" cap="none" normalizeH="0" baseline="0" dirty="0">
                <a:ln>
                  <a:noFill/>
                </a:ln>
                <a:solidFill>
                  <a:srgbClr val="000000"/>
                </a:solidFill>
                <a:effectLst/>
                <a:latin typeface="NEU-HZ-S92" charset="-122"/>
                <a:ea typeface="方正书宋_GBK" charset="-122"/>
                <a:cs typeface="Times New Roman" panose="02020603050405020304" pitchFamily="18" charset="0"/>
              </a:rPr>
              <a:t>　</a:t>
            </a:r>
            <a:r>
              <a:rPr kumimoji="0" lang="zh-CN" altLang="en-US"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集中式多级库存控制</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31342126"/>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67FE7B-72EA-8976-5E92-8CE85571148A}"/>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8293AFE2-0C8A-B94D-7AE6-4EAF2DCD1580}"/>
              </a:ext>
            </a:extLst>
          </p:cNvPr>
          <p:cNvSpPr>
            <a:spLocks noGrp="1"/>
          </p:cNvSpPr>
          <p:nvPr>
            <p:ph type="sldNum" sz="quarter" idx="12"/>
          </p:nvPr>
        </p:nvSpPr>
        <p:spPr/>
        <p:txBody>
          <a:bodyPr/>
          <a:lstStyle/>
          <a:p>
            <a:pPr>
              <a:defRPr/>
            </a:pPr>
            <a:fld id="{76025BB8-F968-DD4F-A201-D0054ADEC318}" type="slidenum">
              <a:rPr lang="en-US" altLang="zh-CN"/>
              <a:pPr>
                <a:defRPr/>
              </a:pPr>
              <a:t>155</a:t>
            </a:fld>
            <a:endParaRPr lang="en-US" altLang="zh-CN"/>
          </a:p>
        </p:txBody>
      </p:sp>
      <p:sp>
        <p:nvSpPr>
          <p:cNvPr id="2295810" name="Rectangle 2">
            <a:extLst>
              <a:ext uri="{FF2B5EF4-FFF2-40B4-BE49-F238E27FC236}">
                <a16:creationId xmlns:a16="http://schemas.microsoft.com/office/drawing/2014/main" id="{308A34CE-42C9-DACC-6D91-8DDA7EEC9BEA}"/>
              </a:ext>
            </a:extLst>
          </p:cNvPr>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供应链动态库存管理</a:t>
            </a:r>
          </a:p>
        </p:txBody>
      </p:sp>
      <p:sp>
        <p:nvSpPr>
          <p:cNvPr id="4" name="文本框 3">
            <a:extLst>
              <a:ext uri="{FF2B5EF4-FFF2-40B4-BE49-F238E27FC236}">
                <a16:creationId xmlns:a16="http://schemas.microsoft.com/office/drawing/2014/main" id="{86597340-990D-93A3-55AF-E23889460587}"/>
              </a:ext>
            </a:extLst>
          </p:cNvPr>
          <p:cNvSpPr txBox="1"/>
          <p:nvPr/>
        </p:nvSpPr>
        <p:spPr>
          <a:xfrm>
            <a:off x="342900" y="1052736"/>
            <a:ext cx="4618074" cy="354584"/>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二、动态缓冲库位管控策略</a:t>
            </a:r>
            <a:endParaRPr lang="zh-CN" altLang="zh-CN" sz="2600" b="1" dirty="0">
              <a:ea typeface="黑体" charset="0"/>
            </a:endParaRPr>
          </a:p>
        </p:txBody>
      </p:sp>
      <p:sp>
        <p:nvSpPr>
          <p:cNvPr id="9" name="文本框 8">
            <a:extLst>
              <a:ext uri="{FF2B5EF4-FFF2-40B4-BE49-F238E27FC236}">
                <a16:creationId xmlns:a16="http://schemas.microsoft.com/office/drawing/2014/main" id="{68CD6CEF-DBAB-9685-C192-DCC61B2202DA}"/>
              </a:ext>
            </a:extLst>
          </p:cNvPr>
          <p:cNvSpPr txBox="1"/>
          <p:nvPr/>
        </p:nvSpPr>
        <p:spPr>
          <a:xfrm>
            <a:off x="339677" y="1556792"/>
            <a:ext cx="4618074" cy="895630"/>
          </a:xfrm>
          <a:prstGeom prst="rect">
            <a:avLst/>
          </a:prstGeom>
          <a:noFill/>
        </p:spPr>
        <p:txBody>
          <a:bodyPr wrap="square">
            <a:spAutoFit/>
          </a:bodyPr>
          <a:lstStyle/>
          <a:p>
            <a:pPr indent="266700" algn="just">
              <a:lnSpc>
                <a:spcPts val="1825"/>
              </a:lnSpc>
            </a:pP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一</a:t>
            </a: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目标缓冲库位模型</a:t>
            </a: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p:txBody>
      </p:sp>
      <p:sp>
        <p:nvSpPr>
          <p:cNvPr id="5" name="Rectangle 2">
            <a:extLst>
              <a:ext uri="{FF2B5EF4-FFF2-40B4-BE49-F238E27FC236}">
                <a16:creationId xmlns:a16="http://schemas.microsoft.com/office/drawing/2014/main" id="{FCC160D2-1674-CDA1-A93F-D949F9128473}"/>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2" name="Rectangle 5">
            <a:extLst>
              <a:ext uri="{FF2B5EF4-FFF2-40B4-BE49-F238E27FC236}">
                <a16:creationId xmlns:a16="http://schemas.microsoft.com/office/drawing/2014/main" id="{F64C6406-90C6-D3EA-819A-CB44D07AE082}"/>
              </a:ext>
            </a:extLst>
          </p:cNvPr>
          <p:cNvSpPr>
            <a:spLocks noChangeArrowheads="1"/>
          </p:cNvSpPr>
          <p:nvPr/>
        </p:nvSpPr>
        <p:spPr bwMode="auto">
          <a:xfrm>
            <a:off x="2143125"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3" name="Rectangle 2">
            <a:extLst>
              <a:ext uri="{FF2B5EF4-FFF2-40B4-BE49-F238E27FC236}">
                <a16:creationId xmlns:a16="http://schemas.microsoft.com/office/drawing/2014/main" id="{C2174340-BADA-CFD9-AAF9-075047A5350D}"/>
              </a:ext>
            </a:extLst>
          </p:cNvPr>
          <p:cNvSpPr>
            <a:spLocks noChangeArrowheads="1"/>
          </p:cNvSpPr>
          <p:nvPr/>
        </p:nvSpPr>
        <p:spPr bwMode="auto">
          <a:xfrm>
            <a:off x="1298426"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8193" name="1005.jpg" descr="id:2147515642;FounderCES">
            <a:extLst>
              <a:ext uri="{FF2B5EF4-FFF2-40B4-BE49-F238E27FC236}">
                <a16:creationId xmlns:a16="http://schemas.microsoft.com/office/drawing/2014/main" id="{3374FFEF-12B9-6042-4747-DC5D790541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85472" y="1834105"/>
            <a:ext cx="7430944" cy="1486189"/>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827410DC-0FF6-6A7A-29DB-CF72557A8179}"/>
              </a:ext>
            </a:extLst>
          </p:cNvPr>
          <p:cNvSpPr>
            <a:spLocks noChangeArrowheads="1"/>
          </p:cNvSpPr>
          <p:nvPr/>
        </p:nvSpPr>
        <p:spPr bwMode="auto">
          <a:xfrm>
            <a:off x="3403265" y="3355739"/>
            <a:ext cx="197743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zh-CN" b="0" i="0" u="none" strike="noStrike" cap="none" normalizeH="0" baseline="0" dirty="0">
                <a:ln>
                  <a:noFill/>
                </a:ln>
                <a:solidFill>
                  <a:srgbClr val="000000"/>
                </a:solidFill>
                <a:effectLst/>
                <a:latin typeface="NEU-BZ-S92"/>
                <a:ea typeface="方正黑体_GBK"/>
                <a:cs typeface="Times New Roman" panose="02020603050405020304" pitchFamily="18" charset="0"/>
              </a:rPr>
              <a:t>图</a:t>
            </a:r>
            <a:r>
              <a:rPr kumimoji="0" lang="en-US" altLang="zh-CN" b="0" i="0" u="none" strike="noStrike" cap="none" normalizeH="0" baseline="0" dirty="0">
                <a:ln>
                  <a:noFill/>
                </a:ln>
                <a:solidFill>
                  <a:srgbClr val="000000"/>
                </a:solidFill>
                <a:effectLst/>
                <a:ea typeface="NEU-HZ-S92"/>
                <a:cs typeface="Times New Roman" panose="02020603050405020304" pitchFamily="18" charset="0"/>
              </a:rPr>
              <a:t>6-17</a:t>
            </a:r>
            <a:r>
              <a:rPr kumimoji="0" lang="zh-CN" altLang="en-US" b="0" i="0" u="none" strike="noStrike" cap="none" normalizeH="0" baseline="0" dirty="0">
                <a:ln>
                  <a:noFill/>
                </a:ln>
                <a:solidFill>
                  <a:srgbClr val="000000"/>
                </a:solidFill>
                <a:effectLst/>
                <a:latin typeface="NEU-HZ-S92"/>
                <a:ea typeface="方正书宋_GBK"/>
                <a:cs typeface="Times New Roman" panose="02020603050405020304" pitchFamily="18" charset="0"/>
              </a:rPr>
              <a:t>　</a:t>
            </a:r>
            <a:r>
              <a:rPr kumimoji="0" lang="zh-CN" altLang="en-US" b="0" i="0" u="none" strike="noStrike" cap="none" normalizeH="0" baseline="0" dirty="0">
                <a:ln>
                  <a:noFill/>
                </a:ln>
                <a:solidFill>
                  <a:srgbClr val="000000"/>
                </a:solidFill>
                <a:effectLst/>
                <a:latin typeface="NEU-BZ-S92"/>
                <a:ea typeface="方正黑体_GBK"/>
                <a:cs typeface="Times New Roman" panose="02020603050405020304" pitchFamily="18" charset="0"/>
              </a:rPr>
              <a:t>库存缓冲模型</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sp>
        <p:nvSpPr>
          <p:cNvPr id="14" name="文本框 13">
            <a:extLst>
              <a:ext uri="{FF2B5EF4-FFF2-40B4-BE49-F238E27FC236}">
                <a16:creationId xmlns:a16="http://schemas.microsoft.com/office/drawing/2014/main" id="{4A22FCA0-2E78-E153-A8AE-77071E79FA92}"/>
              </a:ext>
            </a:extLst>
          </p:cNvPr>
          <p:cNvSpPr txBox="1"/>
          <p:nvPr/>
        </p:nvSpPr>
        <p:spPr>
          <a:xfrm>
            <a:off x="339677" y="3668183"/>
            <a:ext cx="5656520" cy="333874"/>
          </a:xfrm>
          <a:prstGeom prst="rect">
            <a:avLst/>
          </a:prstGeom>
          <a:noFill/>
        </p:spPr>
        <p:txBody>
          <a:bodyPr wrap="square">
            <a:spAutoFit/>
          </a:bodyPr>
          <a:lstStyle/>
          <a:p>
            <a:pPr indent="266700" algn="just">
              <a:lnSpc>
                <a:spcPts val="1825"/>
              </a:lnSpc>
            </a:pPr>
            <a:r>
              <a:rPr lang="en-US" altLang="zh-CN" sz="2400" b="1" dirty="0">
                <a:solidFill>
                  <a:srgbClr val="0070C0"/>
                </a:solidFill>
                <a:cs typeface="Times New Roman" panose="02020603050405020304" pitchFamily="18" charset="0"/>
              </a:rPr>
              <a:t>(</a:t>
            </a:r>
            <a:r>
              <a:rPr lang="zh-CN" altLang="zh-CN" sz="2400" b="1" dirty="0">
                <a:solidFill>
                  <a:srgbClr val="0070C0"/>
                </a:solidFill>
                <a:cs typeface="Times New Roman" panose="02020603050405020304" pitchFamily="18" charset="0"/>
              </a:rPr>
              <a:t>二</a:t>
            </a:r>
            <a:r>
              <a:rPr lang="en-US" altLang="zh-CN" sz="2400" b="1" dirty="0">
                <a:solidFill>
                  <a:srgbClr val="0070C0"/>
                </a:solidFill>
                <a:cs typeface="Times New Roman" panose="02020603050405020304" pitchFamily="18" charset="0"/>
              </a:rPr>
              <a:t>)</a:t>
            </a:r>
            <a:r>
              <a:rPr lang="zh-CN" altLang="zh-CN" sz="2400" b="1" dirty="0">
                <a:solidFill>
                  <a:srgbClr val="0070C0"/>
                </a:solidFill>
                <a:cs typeface="Times New Roman" panose="02020603050405020304" pitchFamily="18" charset="0"/>
              </a:rPr>
              <a:t>目标库存水平分区</a:t>
            </a:r>
          </a:p>
        </p:txBody>
      </p:sp>
      <p:sp>
        <p:nvSpPr>
          <p:cNvPr id="16" name="Rectangle 5">
            <a:extLst>
              <a:ext uri="{FF2B5EF4-FFF2-40B4-BE49-F238E27FC236}">
                <a16:creationId xmlns:a16="http://schemas.microsoft.com/office/drawing/2014/main" id="{4CBB1FB4-8EA7-A9D1-2F88-EA683E65DBDD}"/>
              </a:ext>
            </a:extLst>
          </p:cNvPr>
          <p:cNvSpPr>
            <a:spLocks noChangeArrowheads="1"/>
          </p:cNvSpPr>
          <p:nvPr/>
        </p:nvSpPr>
        <p:spPr bwMode="auto">
          <a:xfrm>
            <a:off x="755576" y="4011254"/>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8196" name="1006.jpg" descr="id:2147515657;FounderCES">
            <a:extLst>
              <a:ext uri="{FF2B5EF4-FFF2-40B4-BE49-F238E27FC236}">
                <a16:creationId xmlns:a16="http://schemas.microsoft.com/office/drawing/2014/main" id="{FC245565-99E9-5313-B463-1F5909DD1D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49338" y="4037502"/>
            <a:ext cx="7416825" cy="133653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6">
            <a:extLst>
              <a:ext uri="{FF2B5EF4-FFF2-40B4-BE49-F238E27FC236}">
                <a16:creationId xmlns:a16="http://schemas.microsoft.com/office/drawing/2014/main" id="{244FAF20-92EB-EE1B-EF59-04C50C5E5912}"/>
              </a:ext>
            </a:extLst>
          </p:cNvPr>
          <p:cNvSpPr>
            <a:spLocks noChangeArrowheads="1"/>
          </p:cNvSpPr>
          <p:nvPr/>
        </p:nvSpPr>
        <p:spPr bwMode="auto">
          <a:xfrm>
            <a:off x="3547925" y="5524779"/>
            <a:ext cx="244827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zh-CN"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图</a:t>
            </a:r>
            <a:r>
              <a:rPr kumimoji="0" lang="en-US" altLang="zh-CN" b="0" i="0" u="none" strike="noStrike" cap="none" normalizeH="0" baseline="0" dirty="0">
                <a:ln>
                  <a:noFill/>
                </a:ln>
                <a:solidFill>
                  <a:srgbClr val="000000"/>
                </a:solidFill>
                <a:effectLst/>
                <a:ea typeface="NEU-HZ-S92" charset="-122"/>
                <a:cs typeface="Times New Roman" panose="02020603050405020304" pitchFamily="18" charset="0"/>
              </a:rPr>
              <a:t>6-18</a:t>
            </a:r>
            <a:r>
              <a:rPr kumimoji="0" lang="zh-CN" altLang="en-US" b="0" i="0" u="none" strike="noStrike" cap="none" normalizeH="0" baseline="0" dirty="0">
                <a:ln>
                  <a:noFill/>
                </a:ln>
                <a:solidFill>
                  <a:srgbClr val="000000"/>
                </a:solidFill>
                <a:effectLst/>
                <a:latin typeface="NEU-HZ-S92" charset="-122"/>
                <a:ea typeface="方正书宋_GBK" charset="-122"/>
                <a:cs typeface="Times New Roman" panose="02020603050405020304" pitchFamily="18" charset="0"/>
              </a:rPr>
              <a:t>　</a:t>
            </a:r>
            <a:r>
              <a:rPr kumimoji="0" lang="zh-CN" altLang="en-US"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目标库存水平分区</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191802765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D3BA59-8A9A-5903-2F07-AEF75AC87D2A}"/>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8B187A38-8874-9BB3-6A9D-6C6844D9B345}"/>
              </a:ext>
            </a:extLst>
          </p:cNvPr>
          <p:cNvSpPr>
            <a:spLocks noGrp="1"/>
          </p:cNvSpPr>
          <p:nvPr>
            <p:ph type="sldNum" sz="quarter" idx="12"/>
          </p:nvPr>
        </p:nvSpPr>
        <p:spPr/>
        <p:txBody>
          <a:bodyPr/>
          <a:lstStyle/>
          <a:p>
            <a:pPr>
              <a:defRPr/>
            </a:pPr>
            <a:fld id="{76025BB8-F968-DD4F-A201-D0054ADEC318}" type="slidenum">
              <a:rPr lang="en-US" altLang="zh-CN"/>
              <a:pPr>
                <a:defRPr/>
              </a:pPr>
              <a:t>156</a:t>
            </a:fld>
            <a:endParaRPr lang="en-US" altLang="zh-CN"/>
          </a:p>
        </p:txBody>
      </p:sp>
      <p:sp>
        <p:nvSpPr>
          <p:cNvPr id="2295810" name="Rectangle 2">
            <a:extLst>
              <a:ext uri="{FF2B5EF4-FFF2-40B4-BE49-F238E27FC236}">
                <a16:creationId xmlns:a16="http://schemas.microsoft.com/office/drawing/2014/main" id="{FC50793B-DD1D-1622-ED39-3C3FFA5CCB3F}"/>
              </a:ext>
            </a:extLst>
          </p:cNvPr>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供应链动态库存管理</a:t>
            </a:r>
          </a:p>
        </p:txBody>
      </p:sp>
      <p:sp>
        <p:nvSpPr>
          <p:cNvPr id="4" name="文本框 3">
            <a:extLst>
              <a:ext uri="{FF2B5EF4-FFF2-40B4-BE49-F238E27FC236}">
                <a16:creationId xmlns:a16="http://schemas.microsoft.com/office/drawing/2014/main" id="{050344B5-A597-2CF6-7B1B-DBC514550AD2}"/>
              </a:ext>
            </a:extLst>
          </p:cNvPr>
          <p:cNvSpPr txBox="1"/>
          <p:nvPr/>
        </p:nvSpPr>
        <p:spPr>
          <a:xfrm>
            <a:off x="342900" y="1052736"/>
            <a:ext cx="4618074" cy="354584"/>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二、动态缓冲库位管控策略</a:t>
            </a:r>
            <a:endParaRPr lang="zh-CN" altLang="zh-CN" sz="2600" b="1" dirty="0">
              <a:ea typeface="黑体" charset="0"/>
            </a:endParaRPr>
          </a:p>
        </p:txBody>
      </p:sp>
      <p:sp>
        <p:nvSpPr>
          <p:cNvPr id="9" name="文本框 8">
            <a:extLst>
              <a:ext uri="{FF2B5EF4-FFF2-40B4-BE49-F238E27FC236}">
                <a16:creationId xmlns:a16="http://schemas.microsoft.com/office/drawing/2014/main" id="{0330D914-974D-7772-6EE4-755102674602}"/>
              </a:ext>
            </a:extLst>
          </p:cNvPr>
          <p:cNvSpPr txBox="1"/>
          <p:nvPr/>
        </p:nvSpPr>
        <p:spPr>
          <a:xfrm>
            <a:off x="339677" y="1556792"/>
            <a:ext cx="4618074" cy="895630"/>
          </a:xfrm>
          <a:prstGeom prst="rect">
            <a:avLst/>
          </a:prstGeom>
          <a:noFill/>
        </p:spPr>
        <p:txBody>
          <a:bodyPr wrap="square">
            <a:spAutoFit/>
          </a:bodyPr>
          <a:lstStyle/>
          <a:p>
            <a:pPr indent="266700" algn="just">
              <a:lnSpc>
                <a:spcPts val="1825"/>
              </a:lnSpc>
            </a:pP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三</a:t>
            </a: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目标库存动态调整</a:t>
            </a: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p:txBody>
      </p:sp>
      <p:sp>
        <p:nvSpPr>
          <p:cNvPr id="5" name="Rectangle 2">
            <a:extLst>
              <a:ext uri="{FF2B5EF4-FFF2-40B4-BE49-F238E27FC236}">
                <a16:creationId xmlns:a16="http://schemas.microsoft.com/office/drawing/2014/main" id="{8D8E8558-AFA1-ECE0-7AF3-F52F11153CBD}"/>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2" name="Rectangle 5">
            <a:extLst>
              <a:ext uri="{FF2B5EF4-FFF2-40B4-BE49-F238E27FC236}">
                <a16:creationId xmlns:a16="http://schemas.microsoft.com/office/drawing/2014/main" id="{D5836178-218A-D037-E6BD-44776D6FB692}"/>
              </a:ext>
            </a:extLst>
          </p:cNvPr>
          <p:cNvSpPr>
            <a:spLocks noChangeArrowheads="1"/>
          </p:cNvSpPr>
          <p:nvPr/>
        </p:nvSpPr>
        <p:spPr bwMode="auto">
          <a:xfrm>
            <a:off x="2143125"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3" name="Rectangle 2">
            <a:extLst>
              <a:ext uri="{FF2B5EF4-FFF2-40B4-BE49-F238E27FC236}">
                <a16:creationId xmlns:a16="http://schemas.microsoft.com/office/drawing/2014/main" id="{684B36A1-4D66-CDC4-C055-8E11609499F0}"/>
              </a:ext>
            </a:extLst>
          </p:cNvPr>
          <p:cNvSpPr>
            <a:spLocks noChangeArrowheads="1"/>
          </p:cNvSpPr>
          <p:nvPr/>
        </p:nvSpPr>
        <p:spPr bwMode="auto">
          <a:xfrm>
            <a:off x="1298426"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7" name="Rectangle 3">
            <a:extLst>
              <a:ext uri="{FF2B5EF4-FFF2-40B4-BE49-F238E27FC236}">
                <a16:creationId xmlns:a16="http://schemas.microsoft.com/office/drawing/2014/main" id="{C19DFF00-C916-2999-795D-A1B11EA923D8}"/>
              </a:ext>
            </a:extLst>
          </p:cNvPr>
          <p:cNvSpPr>
            <a:spLocks noChangeArrowheads="1"/>
          </p:cNvSpPr>
          <p:nvPr/>
        </p:nvSpPr>
        <p:spPr bwMode="auto">
          <a:xfrm>
            <a:off x="3403264" y="3355739"/>
            <a:ext cx="296893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000000"/>
                </a:solidFill>
                <a:effectLst/>
                <a:latin typeface="NEU-BZ-S92"/>
                <a:ea typeface="方正黑体_GBK"/>
                <a:cs typeface="Times New Roman" panose="02020603050405020304" pitchFamily="18" charset="0"/>
              </a:rPr>
              <a:t>图</a:t>
            </a:r>
            <a:r>
              <a:rPr kumimoji="0" lang="en-US" altLang="zh-CN" b="0" i="0" u="none" strike="noStrike" cap="none" normalizeH="0" baseline="0" dirty="0">
                <a:ln>
                  <a:noFill/>
                </a:ln>
                <a:solidFill>
                  <a:srgbClr val="000000"/>
                </a:solidFill>
                <a:effectLst/>
                <a:latin typeface="NEU-BZ-S92"/>
                <a:ea typeface="方正黑体_GBK"/>
                <a:cs typeface="Times New Roman" panose="02020603050405020304" pitchFamily="18" charset="0"/>
              </a:rPr>
              <a:t>6-19</a:t>
            </a:r>
            <a:r>
              <a:rPr kumimoji="0" lang="zh-CN" altLang="en-US" b="0" i="0" u="none" strike="noStrike" cap="none" normalizeH="0" baseline="0" dirty="0">
                <a:ln>
                  <a:noFill/>
                </a:ln>
                <a:solidFill>
                  <a:srgbClr val="000000"/>
                </a:solidFill>
                <a:effectLst/>
                <a:latin typeface="NEU-BZ-S92"/>
                <a:ea typeface="方正黑体_GBK"/>
                <a:cs typeface="Times New Roman" panose="02020603050405020304" pitchFamily="18" charset="0"/>
              </a:rPr>
              <a:t>　目标库存水平的动态调整</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sp>
        <p:nvSpPr>
          <p:cNvPr id="14" name="文本框 13">
            <a:extLst>
              <a:ext uri="{FF2B5EF4-FFF2-40B4-BE49-F238E27FC236}">
                <a16:creationId xmlns:a16="http://schemas.microsoft.com/office/drawing/2014/main" id="{96FEEE03-7CB9-8877-0BEC-4B1D06D4EE23}"/>
              </a:ext>
            </a:extLst>
          </p:cNvPr>
          <p:cNvSpPr txBox="1"/>
          <p:nvPr/>
        </p:nvSpPr>
        <p:spPr>
          <a:xfrm>
            <a:off x="339677" y="3668183"/>
            <a:ext cx="5656520" cy="333874"/>
          </a:xfrm>
          <a:prstGeom prst="rect">
            <a:avLst/>
          </a:prstGeom>
          <a:noFill/>
        </p:spPr>
        <p:txBody>
          <a:bodyPr wrap="square">
            <a:spAutoFit/>
          </a:bodyPr>
          <a:lstStyle/>
          <a:p>
            <a:pPr indent="266700" algn="just">
              <a:lnSpc>
                <a:spcPts val="1825"/>
              </a:lnSpc>
            </a:pPr>
            <a:r>
              <a:rPr lang="en-US" altLang="zh-CN" sz="2400" b="1" dirty="0">
                <a:solidFill>
                  <a:srgbClr val="0070C0"/>
                </a:solidFill>
                <a:cs typeface="Times New Roman" panose="02020603050405020304" pitchFamily="18" charset="0"/>
              </a:rPr>
              <a:t>(</a:t>
            </a:r>
            <a:r>
              <a:rPr lang="zh-CN" altLang="en-US" sz="2400" b="1" dirty="0">
                <a:solidFill>
                  <a:srgbClr val="0070C0"/>
                </a:solidFill>
                <a:cs typeface="Times New Roman" panose="02020603050405020304" pitchFamily="18" charset="0"/>
              </a:rPr>
              <a:t>四</a:t>
            </a:r>
            <a:r>
              <a:rPr lang="en-US" altLang="zh-CN" sz="2400" b="1" dirty="0">
                <a:solidFill>
                  <a:srgbClr val="0070C0"/>
                </a:solidFill>
                <a:cs typeface="Times New Roman" panose="02020603050405020304" pitchFamily="18" charset="0"/>
              </a:rPr>
              <a:t>)</a:t>
            </a:r>
            <a:r>
              <a:rPr lang="zh-CN" altLang="en-US" sz="2400" b="1" dirty="0">
                <a:solidFill>
                  <a:srgbClr val="0070C0"/>
                </a:solidFill>
                <a:cs typeface="Times New Roman" panose="02020603050405020304" pitchFamily="18" charset="0"/>
              </a:rPr>
              <a:t>履约绩效度量准则</a:t>
            </a:r>
            <a:endParaRPr lang="zh-CN" altLang="zh-CN" sz="2400" b="1" dirty="0">
              <a:solidFill>
                <a:srgbClr val="0070C0"/>
              </a:solidFill>
              <a:cs typeface="Times New Roman" panose="02020603050405020304" pitchFamily="18" charset="0"/>
            </a:endParaRPr>
          </a:p>
        </p:txBody>
      </p:sp>
      <p:sp>
        <p:nvSpPr>
          <p:cNvPr id="16" name="Rectangle 5">
            <a:extLst>
              <a:ext uri="{FF2B5EF4-FFF2-40B4-BE49-F238E27FC236}">
                <a16:creationId xmlns:a16="http://schemas.microsoft.com/office/drawing/2014/main" id="{16F70C5F-7168-BA7A-400F-FC65D0DE3959}"/>
              </a:ext>
            </a:extLst>
          </p:cNvPr>
          <p:cNvSpPr>
            <a:spLocks noChangeArrowheads="1"/>
          </p:cNvSpPr>
          <p:nvPr/>
        </p:nvSpPr>
        <p:spPr bwMode="auto">
          <a:xfrm>
            <a:off x="755576" y="4011254"/>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7" name="Rectangle 6">
            <a:extLst>
              <a:ext uri="{FF2B5EF4-FFF2-40B4-BE49-F238E27FC236}">
                <a16:creationId xmlns:a16="http://schemas.microsoft.com/office/drawing/2014/main" id="{86C4B148-BBA9-DD87-AB0E-8A767CE3B5B3}"/>
              </a:ext>
            </a:extLst>
          </p:cNvPr>
          <p:cNvSpPr>
            <a:spLocks noChangeArrowheads="1"/>
          </p:cNvSpPr>
          <p:nvPr/>
        </p:nvSpPr>
        <p:spPr bwMode="auto">
          <a:xfrm>
            <a:off x="2699793" y="5666764"/>
            <a:ext cx="367240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22860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图</a:t>
            </a:r>
            <a:r>
              <a:rPr kumimoji="0" lang="en-US" altLang="zh-CN"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6-20</a:t>
            </a:r>
            <a:r>
              <a:rPr kumimoji="0" lang="zh-CN" altLang="en-US" b="0" i="0" u="none" strike="noStrike" cap="none" normalizeH="0" baseline="0" dirty="0">
                <a:ln>
                  <a:noFill/>
                </a:ln>
                <a:solidFill>
                  <a:srgbClr val="000000"/>
                </a:solidFill>
                <a:effectLst/>
                <a:latin typeface="NEU-BZ-S92" charset="-122"/>
                <a:ea typeface="方正黑体_GBK" charset="-122"/>
                <a:cs typeface="Times New Roman" panose="02020603050405020304" pitchFamily="18" charset="0"/>
              </a:rPr>
              <a:t>　补货库位变化与管控绩效的关系</a:t>
            </a:r>
            <a:endParaRPr kumimoji="0" lang="zh-CN" altLang="en-US" sz="3200" b="0" i="0" u="none" strike="noStrike" cap="none" normalizeH="0" baseline="0" dirty="0">
              <a:ln>
                <a:noFill/>
              </a:ln>
              <a:solidFill>
                <a:schemeClr val="tx1"/>
              </a:solidFill>
              <a:effectLst/>
              <a:latin typeface="Arial" panose="020B0604020202020204" pitchFamily="34" charset="0"/>
            </a:endParaRPr>
          </a:p>
        </p:txBody>
      </p:sp>
      <p:pic>
        <p:nvPicPr>
          <p:cNvPr id="2" name="1007.jpg" descr="id:2147515672;FounderCES">
            <a:extLst>
              <a:ext uri="{FF2B5EF4-FFF2-40B4-BE49-F238E27FC236}">
                <a16:creationId xmlns:a16="http://schemas.microsoft.com/office/drawing/2014/main" id="{A76D29AF-3D7B-9161-F36E-654025F7FEB7}"/>
              </a:ext>
            </a:extLst>
          </p:cNvPr>
          <p:cNvPicPr>
            <a:picLocks noChangeAspect="1"/>
          </p:cNvPicPr>
          <p:nvPr/>
        </p:nvPicPr>
        <p:blipFill>
          <a:blip r:embed="rId2"/>
          <a:stretch>
            <a:fillRect/>
          </a:stretch>
        </p:blipFill>
        <p:spPr>
          <a:xfrm>
            <a:off x="2131197" y="1789418"/>
            <a:ext cx="5028583" cy="1612619"/>
          </a:xfrm>
          <a:prstGeom prst="rect">
            <a:avLst/>
          </a:prstGeom>
        </p:spPr>
      </p:pic>
      <p:pic>
        <p:nvPicPr>
          <p:cNvPr id="8" name="1008.jpg" descr="id:2147515711;FounderCES">
            <a:extLst>
              <a:ext uri="{FF2B5EF4-FFF2-40B4-BE49-F238E27FC236}">
                <a16:creationId xmlns:a16="http://schemas.microsoft.com/office/drawing/2014/main" id="{DD21BFB2-2D3C-243A-5C20-7287585BB6A9}"/>
              </a:ext>
            </a:extLst>
          </p:cNvPr>
          <p:cNvPicPr>
            <a:picLocks noChangeAspect="1"/>
          </p:cNvPicPr>
          <p:nvPr/>
        </p:nvPicPr>
        <p:blipFill>
          <a:blip r:embed="rId3"/>
          <a:stretch>
            <a:fillRect/>
          </a:stretch>
        </p:blipFill>
        <p:spPr>
          <a:xfrm>
            <a:off x="1854109" y="3964811"/>
            <a:ext cx="5435782" cy="1767376"/>
          </a:xfrm>
          <a:prstGeom prst="rect">
            <a:avLst/>
          </a:prstGeom>
        </p:spPr>
      </p:pic>
    </p:spTree>
    <p:extLst>
      <p:ext uri="{BB962C8B-B14F-4D97-AF65-F5344CB8AC3E}">
        <p14:creationId xmlns:p14="http://schemas.microsoft.com/office/powerpoint/2010/main" val="165886777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68F0A2-C1CB-27EB-313F-BB912D25A659}"/>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6BDE4B41-58F8-8813-7986-C71FE780FBE2}"/>
              </a:ext>
            </a:extLst>
          </p:cNvPr>
          <p:cNvSpPr>
            <a:spLocks noGrp="1"/>
          </p:cNvSpPr>
          <p:nvPr>
            <p:ph type="sldNum" sz="quarter" idx="12"/>
          </p:nvPr>
        </p:nvSpPr>
        <p:spPr/>
        <p:txBody>
          <a:bodyPr/>
          <a:lstStyle/>
          <a:p>
            <a:pPr>
              <a:defRPr/>
            </a:pPr>
            <a:fld id="{76025BB8-F968-DD4F-A201-D0054ADEC318}" type="slidenum">
              <a:rPr lang="en-US" altLang="zh-CN"/>
              <a:pPr>
                <a:defRPr/>
              </a:pPr>
              <a:t>157</a:t>
            </a:fld>
            <a:endParaRPr lang="en-US" altLang="zh-CN"/>
          </a:p>
        </p:txBody>
      </p:sp>
      <p:sp>
        <p:nvSpPr>
          <p:cNvPr id="2295810" name="Rectangle 2">
            <a:extLst>
              <a:ext uri="{FF2B5EF4-FFF2-40B4-BE49-F238E27FC236}">
                <a16:creationId xmlns:a16="http://schemas.microsoft.com/office/drawing/2014/main" id="{88C48F18-F1B0-E285-181E-502DD59DAA90}"/>
              </a:ext>
            </a:extLst>
          </p:cNvPr>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供应链动态库存管理</a:t>
            </a:r>
          </a:p>
        </p:txBody>
      </p:sp>
      <p:sp>
        <p:nvSpPr>
          <p:cNvPr id="4" name="文本框 3">
            <a:extLst>
              <a:ext uri="{FF2B5EF4-FFF2-40B4-BE49-F238E27FC236}">
                <a16:creationId xmlns:a16="http://schemas.microsoft.com/office/drawing/2014/main" id="{48C49D2E-DBAF-5C90-D8BA-F3F32C6E041E}"/>
              </a:ext>
            </a:extLst>
          </p:cNvPr>
          <p:cNvSpPr txBox="1"/>
          <p:nvPr/>
        </p:nvSpPr>
        <p:spPr>
          <a:xfrm>
            <a:off x="342900" y="1052736"/>
            <a:ext cx="4618074" cy="354584"/>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二、动态缓冲库位管控策略</a:t>
            </a:r>
            <a:endParaRPr lang="zh-CN" altLang="zh-CN" sz="2600" b="1" dirty="0">
              <a:ea typeface="黑体" charset="0"/>
            </a:endParaRPr>
          </a:p>
        </p:txBody>
      </p:sp>
      <p:sp>
        <p:nvSpPr>
          <p:cNvPr id="9" name="文本框 8">
            <a:extLst>
              <a:ext uri="{FF2B5EF4-FFF2-40B4-BE49-F238E27FC236}">
                <a16:creationId xmlns:a16="http://schemas.microsoft.com/office/drawing/2014/main" id="{6FB072A7-11FF-ABBE-E1BB-8B6B14A83F12}"/>
              </a:ext>
            </a:extLst>
          </p:cNvPr>
          <p:cNvSpPr txBox="1"/>
          <p:nvPr/>
        </p:nvSpPr>
        <p:spPr>
          <a:xfrm>
            <a:off x="339677" y="1556792"/>
            <a:ext cx="4618074" cy="895630"/>
          </a:xfrm>
          <a:prstGeom prst="rect">
            <a:avLst/>
          </a:prstGeom>
          <a:noFill/>
        </p:spPr>
        <p:txBody>
          <a:bodyPr wrap="square">
            <a:spAutoFit/>
          </a:bodyPr>
          <a:lstStyle/>
          <a:p>
            <a:pPr indent="266700" algn="just">
              <a:lnSpc>
                <a:spcPts val="1825"/>
              </a:lnSpc>
            </a:pP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五</a:t>
            </a:r>
            <a:r>
              <a:rPr lang="en-US" altLang="zh-CN" sz="2400" b="1" dirty="0">
                <a:solidFill>
                  <a:srgbClr val="0070C0"/>
                </a:solidFill>
                <a:latin typeface="NEU-BZ-S92"/>
                <a:cs typeface="Times New Roman" panose="02020603050405020304" pitchFamily="18" charset="0"/>
              </a:rPr>
              <a:t>)</a:t>
            </a:r>
            <a:r>
              <a:rPr lang="zh-CN" altLang="en-US" sz="2400" b="1" dirty="0">
                <a:solidFill>
                  <a:srgbClr val="0070C0"/>
                </a:solidFill>
                <a:latin typeface="NEU-BZ-S92"/>
                <a:cs typeface="Times New Roman" panose="02020603050405020304" pitchFamily="18" charset="0"/>
              </a:rPr>
              <a:t>识别供应链改进环节</a:t>
            </a: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p:txBody>
      </p:sp>
      <p:sp>
        <p:nvSpPr>
          <p:cNvPr id="5" name="Rectangle 2">
            <a:extLst>
              <a:ext uri="{FF2B5EF4-FFF2-40B4-BE49-F238E27FC236}">
                <a16:creationId xmlns:a16="http://schemas.microsoft.com/office/drawing/2014/main" id="{3AA75296-5040-DD34-EC93-383429066890}"/>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3" name="Rectangle 2">
            <a:extLst>
              <a:ext uri="{FF2B5EF4-FFF2-40B4-BE49-F238E27FC236}">
                <a16:creationId xmlns:a16="http://schemas.microsoft.com/office/drawing/2014/main" id="{2F8764EE-DA76-27C0-8855-E06E87C9ABBE}"/>
              </a:ext>
            </a:extLst>
          </p:cNvPr>
          <p:cNvSpPr>
            <a:spLocks noChangeArrowheads="1"/>
          </p:cNvSpPr>
          <p:nvPr/>
        </p:nvSpPr>
        <p:spPr bwMode="auto">
          <a:xfrm>
            <a:off x="1298426" y="331452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6" name="Rectangle 5">
            <a:extLst>
              <a:ext uri="{FF2B5EF4-FFF2-40B4-BE49-F238E27FC236}">
                <a16:creationId xmlns:a16="http://schemas.microsoft.com/office/drawing/2014/main" id="{2C554B0D-2542-55AE-BACE-927BFE28EDFA}"/>
              </a:ext>
            </a:extLst>
          </p:cNvPr>
          <p:cNvSpPr>
            <a:spLocks noChangeArrowheads="1"/>
          </p:cNvSpPr>
          <p:nvPr/>
        </p:nvSpPr>
        <p:spPr bwMode="auto">
          <a:xfrm>
            <a:off x="755576" y="4011254"/>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10" name="表格 9">
            <a:extLst>
              <a:ext uri="{FF2B5EF4-FFF2-40B4-BE49-F238E27FC236}">
                <a16:creationId xmlns:a16="http://schemas.microsoft.com/office/drawing/2014/main" id="{C495042A-FEEE-CDFB-4658-7CBACC426C24}"/>
              </a:ext>
            </a:extLst>
          </p:cNvPr>
          <p:cNvGraphicFramePr>
            <a:graphicFrameLocks noGrp="1"/>
          </p:cNvGraphicFramePr>
          <p:nvPr/>
        </p:nvGraphicFramePr>
        <p:xfrm>
          <a:off x="198909" y="1899258"/>
          <a:ext cx="8928100" cy="2374900"/>
        </p:xfrm>
        <a:graphic>
          <a:graphicData uri="http://schemas.openxmlformats.org/drawingml/2006/table">
            <a:tbl>
              <a:tblPr firstRow="1" firstCol="1" bandRow="1">
                <a:tableStyleId>{5C22544A-7EE6-4342-B048-85BDC9FD1C3A}</a:tableStyleId>
              </a:tblPr>
              <a:tblGrid>
                <a:gridCol w="944711">
                  <a:extLst>
                    <a:ext uri="{9D8B030D-6E8A-4147-A177-3AD203B41FA5}">
                      <a16:colId xmlns:a16="http://schemas.microsoft.com/office/drawing/2014/main" val="4267840663"/>
                    </a:ext>
                  </a:extLst>
                </a:gridCol>
                <a:gridCol w="1574518">
                  <a:extLst>
                    <a:ext uri="{9D8B030D-6E8A-4147-A177-3AD203B41FA5}">
                      <a16:colId xmlns:a16="http://schemas.microsoft.com/office/drawing/2014/main" val="3602283502"/>
                    </a:ext>
                  </a:extLst>
                </a:gridCol>
                <a:gridCol w="1574518">
                  <a:extLst>
                    <a:ext uri="{9D8B030D-6E8A-4147-A177-3AD203B41FA5}">
                      <a16:colId xmlns:a16="http://schemas.microsoft.com/office/drawing/2014/main" val="1025884667"/>
                    </a:ext>
                  </a:extLst>
                </a:gridCol>
                <a:gridCol w="1574518">
                  <a:extLst>
                    <a:ext uri="{9D8B030D-6E8A-4147-A177-3AD203B41FA5}">
                      <a16:colId xmlns:a16="http://schemas.microsoft.com/office/drawing/2014/main" val="1067133893"/>
                    </a:ext>
                  </a:extLst>
                </a:gridCol>
                <a:gridCol w="1574518">
                  <a:extLst>
                    <a:ext uri="{9D8B030D-6E8A-4147-A177-3AD203B41FA5}">
                      <a16:colId xmlns:a16="http://schemas.microsoft.com/office/drawing/2014/main" val="4037932749"/>
                    </a:ext>
                  </a:extLst>
                </a:gridCol>
                <a:gridCol w="1685317">
                  <a:extLst>
                    <a:ext uri="{9D8B030D-6E8A-4147-A177-3AD203B41FA5}">
                      <a16:colId xmlns:a16="http://schemas.microsoft.com/office/drawing/2014/main" val="839048013"/>
                    </a:ext>
                  </a:extLst>
                </a:gridCol>
              </a:tblGrid>
              <a:tr h="0">
                <a:tc>
                  <a:txBody>
                    <a:bodyPr/>
                    <a:lstStyle/>
                    <a:p>
                      <a:pPr indent="127000" algn="ctr">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周</a:t>
                      </a:r>
                    </a:p>
                  </a:txBody>
                  <a:tcPr marL="0" marR="0" marT="0" marB="0" anchor="ctr"/>
                </a:tc>
                <a:tc>
                  <a:txBody>
                    <a:bodyPr/>
                    <a:lstStyle/>
                    <a:p>
                      <a:pPr indent="127000" algn="ctr">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期初库存</a:t>
                      </a:r>
                    </a:p>
                  </a:txBody>
                  <a:tcPr marL="0" marR="0" marT="0" marB="0" anchor="ctr"/>
                </a:tc>
                <a:tc>
                  <a:txBody>
                    <a:bodyPr/>
                    <a:lstStyle/>
                    <a:p>
                      <a:pPr indent="127000" algn="ctr">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需求数量</a:t>
                      </a:r>
                    </a:p>
                  </a:txBody>
                  <a:tcPr marL="0" marR="0" marT="0" marB="0" anchor="ctr"/>
                </a:tc>
                <a:tc>
                  <a:txBody>
                    <a:bodyPr/>
                    <a:lstStyle/>
                    <a:p>
                      <a:pPr indent="127000" algn="ctr">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期末库存</a:t>
                      </a:r>
                    </a:p>
                  </a:txBody>
                  <a:tcPr marL="0" marR="0" marT="0" marB="0" anchor="ctr"/>
                </a:tc>
                <a:tc>
                  <a:txBody>
                    <a:bodyPr/>
                    <a:lstStyle/>
                    <a:p>
                      <a:pPr indent="127000" algn="ctr">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目标库存量</a:t>
                      </a:r>
                    </a:p>
                  </a:txBody>
                  <a:tcPr marL="0" marR="0" marT="0" marB="0" anchor="ctr"/>
                </a:tc>
                <a:tc>
                  <a:txBody>
                    <a:bodyPr/>
                    <a:lstStyle/>
                    <a:p>
                      <a:pPr indent="127000" algn="ctr">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下单补货量</a:t>
                      </a:r>
                    </a:p>
                  </a:txBody>
                  <a:tcPr marL="0" marR="0" marT="0" marB="0" anchor="ctr"/>
                </a:tc>
                <a:extLst>
                  <a:ext uri="{0D108BD9-81ED-4DB2-BD59-A6C34878D82A}">
                    <a16:rowId xmlns:a16="http://schemas.microsoft.com/office/drawing/2014/main" val="2019171730"/>
                  </a:ext>
                </a:extLst>
              </a:tr>
              <a:tr h="0">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1</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50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50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487790686"/>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2368812198"/>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3</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90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30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90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1675195268"/>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4</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50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90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2448798625"/>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5</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40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40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2951557570"/>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6</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70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90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107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3567764665"/>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107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87</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107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1290342052"/>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8</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107</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60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47</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71</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24</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178755880"/>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9</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71</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51</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71</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20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1476437757"/>
                  </a:ext>
                </a:extLst>
              </a:tr>
              <a:tr h="0">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10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71</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30</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41</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71</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tc>
                  <a:txBody>
                    <a:bodyPr/>
                    <a:lstStyle/>
                    <a:p>
                      <a:pPr indent="127000" algn="ctr">
                        <a:lnSpc>
                          <a:spcPts val="1675"/>
                        </a:lnSpc>
                      </a:pPr>
                      <a:r>
                        <a:rPr kumimoji="1" 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30</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0" marR="0" marT="0" marB="0" anchor="ctr"/>
                </a:tc>
                <a:extLst>
                  <a:ext uri="{0D108BD9-81ED-4DB2-BD59-A6C34878D82A}">
                    <a16:rowId xmlns:a16="http://schemas.microsoft.com/office/drawing/2014/main" val="187797844"/>
                  </a:ext>
                </a:extLst>
              </a:tr>
            </a:tbl>
          </a:graphicData>
        </a:graphic>
      </p:graphicFrame>
      <p:pic>
        <p:nvPicPr>
          <p:cNvPr id="11" name="1009.jpg" descr="id:2147515734;FounderCES">
            <a:extLst>
              <a:ext uri="{FF2B5EF4-FFF2-40B4-BE49-F238E27FC236}">
                <a16:creationId xmlns:a16="http://schemas.microsoft.com/office/drawing/2014/main" id="{DAEF0979-3D48-BBA8-585E-64425ED59EEA}"/>
              </a:ext>
            </a:extLst>
          </p:cNvPr>
          <p:cNvPicPr>
            <a:picLocks noChangeAspect="1"/>
          </p:cNvPicPr>
          <p:nvPr/>
        </p:nvPicPr>
        <p:blipFill>
          <a:blip r:embed="rId2"/>
          <a:stretch>
            <a:fillRect/>
          </a:stretch>
        </p:blipFill>
        <p:spPr>
          <a:xfrm>
            <a:off x="611560" y="4284478"/>
            <a:ext cx="5609222" cy="2573522"/>
          </a:xfrm>
          <a:prstGeom prst="rect">
            <a:avLst/>
          </a:prstGeom>
        </p:spPr>
      </p:pic>
      <p:sp>
        <p:nvSpPr>
          <p:cNvPr id="18" name="文本框 17">
            <a:extLst>
              <a:ext uri="{FF2B5EF4-FFF2-40B4-BE49-F238E27FC236}">
                <a16:creationId xmlns:a16="http://schemas.microsoft.com/office/drawing/2014/main" id="{3CE18C1B-0B5F-2DE9-2BB8-FA629C38F615}"/>
              </a:ext>
            </a:extLst>
          </p:cNvPr>
          <p:cNvSpPr txBox="1"/>
          <p:nvPr/>
        </p:nvSpPr>
        <p:spPr>
          <a:xfrm>
            <a:off x="5327576" y="5330561"/>
            <a:ext cx="1618189" cy="565026"/>
          </a:xfrm>
          <a:prstGeom prst="rect">
            <a:avLst/>
          </a:prstGeom>
          <a:noFill/>
        </p:spPr>
        <p:txBody>
          <a:bodyPr wrap="square">
            <a:spAutoFit/>
          </a:bodyPr>
          <a:lstStyle/>
          <a:p>
            <a:r>
              <a:rPr lang="zh-CN" altLang="zh-CN" sz="1600" kern="0" dirty="0">
                <a:solidFill>
                  <a:srgbClr val="FF0000"/>
                </a:solidFill>
                <a:effectLst/>
                <a:latin typeface="NEU-BZ-S92"/>
                <a:ea typeface="方正黑体_GBK"/>
                <a:cs typeface="Times New Roman" panose="02020603050405020304" pitchFamily="18" charset="0"/>
              </a:rPr>
              <a:t>目标库存水平的动态调整过程</a:t>
            </a:r>
            <a:endParaRPr lang="zh-CN" altLang="en-US" sz="1600" dirty="0">
              <a:solidFill>
                <a:srgbClr val="FF0000"/>
              </a:solidFill>
            </a:endParaRPr>
          </a:p>
        </p:txBody>
      </p:sp>
    </p:spTree>
    <p:extLst>
      <p:ext uri="{BB962C8B-B14F-4D97-AF65-F5344CB8AC3E}">
        <p14:creationId xmlns:p14="http://schemas.microsoft.com/office/powerpoint/2010/main" val="4169657134"/>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AF1502-6AFA-1BBA-11C2-72A942D0D276}"/>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31B930BE-93D0-2F17-BCDD-A9410EB6EA71}"/>
              </a:ext>
            </a:extLst>
          </p:cNvPr>
          <p:cNvSpPr>
            <a:spLocks noGrp="1"/>
          </p:cNvSpPr>
          <p:nvPr>
            <p:ph type="sldNum" sz="quarter" idx="12"/>
          </p:nvPr>
        </p:nvSpPr>
        <p:spPr/>
        <p:txBody>
          <a:bodyPr/>
          <a:lstStyle/>
          <a:p>
            <a:pPr>
              <a:defRPr/>
            </a:pPr>
            <a:fld id="{76025BB8-F968-DD4F-A201-D0054ADEC318}" type="slidenum">
              <a:rPr lang="en-US" altLang="zh-CN"/>
              <a:pPr>
                <a:defRPr/>
              </a:pPr>
              <a:t>158</a:t>
            </a:fld>
            <a:endParaRPr lang="en-US" altLang="zh-CN"/>
          </a:p>
        </p:txBody>
      </p:sp>
      <p:sp>
        <p:nvSpPr>
          <p:cNvPr id="2295810" name="Rectangle 2">
            <a:extLst>
              <a:ext uri="{FF2B5EF4-FFF2-40B4-BE49-F238E27FC236}">
                <a16:creationId xmlns:a16="http://schemas.microsoft.com/office/drawing/2014/main" id="{2B43BD94-89DE-9A78-917E-3FBD84C70D0D}"/>
              </a:ext>
            </a:extLst>
          </p:cNvPr>
          <p:cNvSpPr>
            <a:spLocks noGrp="1" noChangeArrowheads="1"/>
          </p:cNvSpPr>
          <p:nvPr>
            <p:ph type="title"/>
          </p:nvPr>
        </p:nvSpPr>
        <p:spPr/>
        <p:txBody>
          <a:bodyPr/>
          <a:lstStyle/>
          <a:p>
            <a:pPr>
              <a:defRPr/>
            </a:pPr>
            <a:r>
              <a:rPr lang="zh-CN" altLang="en-US" dirty="0"/>
              <a:t>第六节</a:t>
            </a:r>
            <a:r>
              <a:rPr lang="en-US" altLang="zh-CN" dirty="0"/>
              <a:t>  </a:t>
            </a:r>
            <a:r>
              <a:rPr lang="zh-CN" altLang="en-US" dirty="0"/>
              <a:t>数字化库存管理</a:t>
            </a:r>
          </a:p>
        </p:txBody>
      </p:sp>
      <p:sp>
        <p:nvSpPr>
          <p:cNvPr id="4" name="文本框 3">
            <a:extLst>
              <a:ext uri="{FF2B5EF4-FFF2-40B4-BE49-F238E27FC236}">
                <a16:creationId xmlns:a16="http://schemas.microsoft.com/office/drawing/2014/main" id="{A18FD881-0A68-BE2A-1F59-B594E5C6E123}"/>
              </a:ext>
            </a:extLst>
          </p:cNvPr>
          <p:cNvSpPr txBox="1"/>
          <p:nvPr/>
        </p:nvSpPr>
        <p:spPr>
          <a:xfrm>
            <a:off x="342900" y="1052736"/>
            <a:ext cx="4618074" cy="354584"/>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一、数字化库存管理概述</a:t>
            </a:r>
            <a:endParaRPr lang="zh-CN" altLang="zh-CN" sz="2600" b="1" dirty="0">
              <a:ea typeface="黑体" charset="0"/>
            </a:endParaRPr>
          </a:p>
        </p:txBody>
      </p:sp>
      <p:sp>
        <p:nvSpPr>
          <p:cNvPr id="9" name="文本框 8">
            <a:extLst>
              <a:ext uri="{FF2B5EF4-FFF2-40B4-BE49-F238E27FC236}">
                <a16:creationId xmlns:a16="http://schemas.microsoft.com/office/drawing/2014/main" id="{2A8A834B-A7E2-745A-3677-E5E596F7227B}"/>
              </a:ext>
            </a:extLst>
          </p:cNvPr>
          <p:cNvSpPr txBox="1"/>
          <p:nvPr/>
        </p:nvSpPr>
        <p:spPr>
          <a:xfrm>
            <a:off x="88347" y="1441123"/>
            <a:ext cx="4618074" cy="1471300"/>
          </a:xfrm>
          <a:prstGeom prst="rect">
            <a:avLst/>
          </a:prstGeom>
          <a:noFill/>
        </p:spPr>
        <p:txBody>
          <a:bodyPr wrap="square">
            <a:spAutoFit/>
          </a:bodyPr>
          <a:lstStyle/>
          <a:p>
            <a:pPr indent="266700" algn="just">
              <a:lnSpc>
                <a:spcPts val="1825"/>
              </a:lnSpc>
            </a:pPr>
            <a:r>
              <a:rPr lang="zh-CN" altLang="zh-CN" sz="1800" dirty="0">
                <a:solidFill>
                  <a:srgbClr val="002060"/>
                </a:solidFill>
                <a:effectLst/>
                <a:latin typeface="NEU-BZ-S92"/>
                <a:ea typeface="方正楷体_GBK"/>
                <a:cs typeface="Times New Roman" panose="02020603050405020304" pitchFamily="18" charset="0"/>
              </a:rPr>
              <a:t>（一）数字化库存管理的概念</a:t>
            </a:r>
            <a:endParaRPr lang="en-US" altLang="zh-CN" sz="1800" dirty="0">
              <a:solidFill>
                <a:srgbClr val="002060"/>
              </a:solidFill>
              <a:effectLst/>
              <a:latin typeface="NEU-BZ-S92"/>
              <a:ea typeface="方正楷体_GBK"/>
              <a:cs typeface="Times New Roman" panose="02020603050405020304" pitchFamily="18" charset="0"/>
            </a:endParaRPr>
          </a:p>
          <a:p>
            <a:pPr indent="266700" algn="just">
              <a:lnSpc>
                <a:spcPts val="1825"/>
              </a:lnSpc>
            </a:pPr>
            <a:r>
              <a:rPr lang="zh-CN" altLang="zh-CN" sz="1800" dirty="0">
                <a:solidFill>
                  <a:srgbClr val="002060"/>
                </a:solidFill>
                <a:effectLst/>
                <a:latin typeface="NEU-BZ-S92"/>
                <a:ea typeface="方正楷体_GBK"/>
                <a:cs typeface="Times New Roman" panose="02020603050405020304" pitchFamily="18" charset="0"/>
              </a:rPr>
              <a:t>（二）数字化库存管理的架构</a:t>
            </a:r>
          </a:p>
          <a:p>
            <a:pPr indent="266700" algn="just">
              <a:lnSpc>
                <a:spcPts val="1825"/>
              </a:lnSpc>
            </a:pPr>
            <a:endParaRPr lang="zh-CN" altLang="zh-CN" sz="1800" dirty="0">
              <a:solidFill>
                <a:srgbClr val="002060"/>
              </a:solidFill>
              <a:effectLst/>
              <a:latin typeface="NEU-BZ-S92"/>
              <a:ea typeface="方正楷体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p:txBody>
      </p:sp>
      <p:sp>
        <p:nvSpPr>
          <p:cNvPr id="5" name="Rectangle 2">
            <a:extLst>
              <a:ext uri="{FF2B5EF4-FFF2-40B4-BE49-F238E27FC236}">
                <a16:creationId xmlns:a16="http://schemas.microsoft.com/office/drawing/2014/main" id="{F8E0A2C4-9490-65E1-99FB-25C4D6E14381}"/>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6" name="Rectangle 5">
            <a:extLst>
              <a:ext uri="{FF2B5EF4-FFF2-40B4-BE49-F238E27FC236}">
                <a16:creationId xmlns:a16="http://schemas.microsoft.com/office/drawing/2014/main" id="{089E7A27-EE2A-B7E2-D9C9-50D8A6E03552}"/>
              </a:ext>
            </a:extLst>
          </p:cNvPr>
          <p:cNvSpPr>
            <a:spLocks noChangeArrowheads="1"/>
          </p:cNvSpPr>
          <p:nvPr/>
        </p:nvSpPr>
        <p:spPr bwMode="auto">
          <a:xfrm>
            <a:off x="755576" y="4011254"/>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graphicFrame>
        <p:nvGraphicFramePr>
          <p:cNvPr id="8" name="表格 7">
            <a:extLst>
              <a:ext uri="{FF2B5EF4-FFF2-40B4-BE49-F238E27FC236}">
                <a16:creationId xmlns:a16="http://schemas.microsoft.com/office/drawing/2014/main" id="{D3EF903F-A035-219B-09A1-028948D73AA4}"/>
              </a:ext>
            </a:extLst>
          </p:cNvPr>
          <p:cNvGraphicFramePr>
            <a:graphicFrameLocks noGrp="1"/>
          </p:cNvGraphicFramePr>
          <p:nvPr/>
        </p:nvGraphicFramePr>
        <p:xfrm>
          <a:off x="576672" y="2145876"/>
          <a:ext cx="7990655" cy="1745615"/>
        </p:xfrm>
        <a:graphic>
          <a:graphicData uri="http://schemas.openxmlformats.org/drawingml/2006/table">
            <a:tbl>
              <a:tblPr firstRow="1" firstCol="1" bandRow="1">
                <a:tableStyleId>{5C22544A-7EE6-4342-B048-85BDC9FD1C3A}</a:tableStyleId>
              </a:tblPr>
              <a:tblGrid>
                <a:gridCol w="1954702">
                  <a:extLst>
                    <a:ext uri="{9D8B030D-6E8A-4147-A177-3AD203B41FA5}">
                      <a16:colId xmlns:a16="http://schemas.microsoft.com/office/drawing/2014/main" val="1598479188"/>
                    </a:ext>
                  </a:extLst>
                </a:gridCol>
                <a:gridCol w="1254675">
                  <a:extLst>
                    <a:ext uri="{9D8B030D-6E8A-4147-A177-3AD203B41FA5}">
                      <a16:colId xmlns:a16="http://schemas.microsoft.com/office/drawing/2014/main" val="1810609786"/>
                    </a:ext>
                  </a:extLst>
                </a:gridCol>
                <a:gridCol w="1828951">
                  <a:extLst>
                    <a:ext uri="{9D8B030D-6E8A-4147-A177-3AD203B41FA5}">
                      <a16:colId xmlns:a16="http://schemas.microsoft.com/office/drawing/2014/main" val="2763372157"/>
                    </a:ext>
                  </a:extLst>
                </a:gridCol>
                <a:gridCol w="1373472">
                  <a:extLst>
                    <a:ext uri="{9D8B030D-6E8A-4147-A177-3AD203B41FA5}">
                      <a16:colId xmlns:a16="http://schemas.microsoft.com/office/drawing/2014/main" val="2577728378"/>
                    </a:ext>
                  </a:extLst>
                </a:gridCol>
                <a:gridCol w="1578855">
                  <a:extLst>
                    <a:ext uri="{9D8B030D-6E8A-4147-A177-3AD203B41FA5}">
                      <a16:colId xmlns:a16="http://schemas.microsoft.com/office/drawing/2014/main" val="1165973157"/>
                    </a:ext>
                  </a:extLst>
                </a:gridCol>
              </a:tblGrid>
              <a:tr h="234315">
                <a:tc>
                  <a:txBody>
                    <a:bodyPr/>
                    <a:lstStyle/>
                    <a:p>
                      <a:pPr marL="0" indent="127000" algn="ctr" defTabSz="457200" rtl="0" eaLnBrk="1" latinLnBrk="0" hangingPunct="1">
                        <a:lnSpc>
                          <a:spcPts val="1675"/>
                        </a:lnSpc>
                        <a:spcBef>
                          <a:spcPts val="500"/>
                        </a:spcBef>
                        <a:spcAft>
                          <a:spcPts val="500"/>
                        </a:spcAft>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关键技术层</a:t>
                      </a:r>
                    </a:p>
                  </a:txBody>
                  <a:tcPr marL="68580" marR="68580" marT="0" marB="0" anchor="ctr"/>
                </a:tc>
                <a:tc>
                  <a:txBody>
                    <a:bodyPr/>
                    <a:lstStyle/>
                    <a:p>
                      <a:pPr marL="0" indent="127000" algn="ctr" defTabSz="457200" rtl="0" eaLnBrk="1" latinLnBrk="0" hangingPunct="1">
                        <a:lnSpc>
                          <a:spcPts val="1675"/>
                        </a:lnSpc>
                        <a:spcBef>
                          <a:spcPts val="500"/>
                        </a:spcBef>
                        <a:spcAft>
                          <a:spcPts val="500"/>
                        </a:spcAft>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技术职能</a:t>
                      </a:r>
                    </a:p>
                  </a:txBody>
                  <a:tcPr marL="68580" marR="68580" marT="0" marB="0" anchor="ctr"/>
                </a:tc>
                <a:tc gridSpan="3">
                  <a:txBody>
                    <a:bodyPr/>
                    <a:lstStyle/>
                    <a:p>
                      <a:pPr marL="0" indent="127000" algn="ctr" defTabSz="457200" rtl="0" eaLnBrk="1" latinLnBrk="0" hangingPunct="1">
                        <a:lnSpc>
                          <a:spcPts val="1675"/>
                        </a:lnSpc>
                        <a:spcBef>
                          <a:spcPts val="500"/>
                        </a:spcBef>
                        <a:spcAft>
                          <a:spcPts val="500"/>
                        </a:spcAft>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具体阐述</a:t>
                      </a:r>
                    </a:p>
                  </a:txBody>
                  <a:tcPr marL="68580" marR="68580" marT="0" marB="0" anchor="ct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2913011764"/>
                  </a:ext>
                </a:extLst>
              </a:tr>
              <a:tr h="0">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数据层</a:t>
                      </a:r>
                    </a:p>
                  </a:txBody>
                  <a:tcPr marL="68580" marR="68580" marT="0" marB="0" anchor="ctr"/>
                </a:tc>
                <a:tc>
                  <a:txBody>
                    <a:bodyPr/>
                    <a:lstStyle/>
                    <a:p>
                      <a:pPr marL="0" indent="127000" algn="ctr" defTabSz="457200" rtl="0" eaLnBrk="1" latinLnBrk="0" hangingPunct="1">
                        <a:lnSpc>
                          <a:spcPts val="1675"/>
                        </a:lnSpc>
                      </a:pPr>
                      <a:r>
                        <a:rPr kumimoji="1" lang="en-US" altLang="zh-CN"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a:t>
                      </a:r>
                      <a:endPar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传感网络</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数据挖掘</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智能整合</a:t>
                      </a:r>
                    </a:p>
                  </a:txBody>
                  <a:tcPr marL="68580" marR="68580" marT="0" marB="0" anchor="ctr"/>
                </a:tc>
                <a:extLst>
                  <a:ext uri="{0D108BD9-81ED-4DB2-BD59-A6C34878D82A}">
                    <a16:rowId xmlns:a16="http://schemas.microsoft.com/office/drawing/2014/main" val="2826125617"/>
                  </a:ext>
                </a:extLst>
              </a:tr>
              <a:tr h="0">
                <a:tc rowSpan="3">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应用层</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智能决策</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数据分析</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模拟仿真</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库存计划</a:t>
                      </a:r>
                    </a:p>
                  </a:txBody>
                  <a:tcPr marL="68580" marR="68580" marT="0" marB="0" anchor="ctr"/>
                </a:tc>
                <a:extLst>
                  <a:ext uri="{0D108BD9-81ED-4DB2-BD59-A6C34878D82A}">
                    <a16:rowId xmlns:a16="http://schemas.microsoft.com/office/drawing/2014/main" val="1879681313"/>
                  </a:ext>
                </a:extLst>
              </a:tr>
              <a:tr h="0">
                <a:tc vMerge="1">
                  <a:txBody>
                    <a:bodyPr/>
                    <a:lstStyle/>
                    <a:p>
                      <a:endParaRPr lang="zh-CN" altLang="en-US"/>
                    </a:p>
                  </a:txBody>
                  <a:tcP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库存管控</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自动验收入库</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多级库存调控</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补货策略</a:t>
                      </a:r>
                    </a:p>
                  </a:txBody>
                  <a:tcPr marL="68580" marR="68580" marT="0" marB="0" anchor="ctr"/>
                </a:tc>
                <a:extLst>
                  <a:ext uri="{0D108BD9-81ED-4DB2-BD59-A6C34878D82A}">
                    <a16:rowId xmlns:a16="http://schemas.microsoft.com/office/drawing/2014/main" val="1607827457"/>
                  </a:ext>
                </a:extLst>
              </a:tr>
              <a:tr h="0">
                <a:tc vMerge="1">
                  <a:txBody>
                    <a:bodyPr/>
                    <a:lstStyle/>
                    <a:p>
                      <a:endParaRPr lang="zh-CN" altLang="en-US"/>
                    </a:p>
                  </a:txBody>
                  <a:tcP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健康库存</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库存监控</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风险诊断</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应急预案</a:t>
                      </a:r>
                    </a:p>
                  </a:txBody>
                  <a:tcPr marL="68580" marR="68580" marT="0" marB="0" anchor="ctr"/>
                </a:tc>
                <a:extLst>
                  <a:ext uri="{0D108BD9-81ED-4DB2-BD59-A6C34878D82A}">
                    <a16:rowId xmlns:a16="http://schemas.microsoft.com/office/drawing/2014/main" val="2430561559"/>
                  </a:ext>
                </a:extLst>
              </a:tr>
              <a:tr h="0">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服务层</a:t>
                      </a:r>
                    </a:p>
                  </a:txBody>
                  <a:tcPr marL="68580" marR="68580" marT="0" marB="0" anchor="ctr"/>
                </a:tc>
                <a:tc>
                  <a:txBody>
                    <a:bodyPr/>
                    <a:lstStyle/>
                    <a:p>
                      <a:pPr marL="0" indent="127000" algn="ctr" defTabSz="457200" rtl="0" eaLnBrk="1" latinLnBrk="0" hangingPunct="1">
                        <a:lnSpc>
                          <a:spcPts val="1675"/>
                        </a:lnSpc>
                      </a:pPr>
                      <a:r>
                        <a:rPr kumimoji="1" lang="en-US" altLang="zh-CN"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a:t>
                      </a:r>
                      <a:endPar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endParaRP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a:ln>
                            <a:noFill/>
                          </a:ln>
                          <a:solidFill>
                            <a:schemeClr val="tx1"/>
                          </a:solidFill>
                          <a:effectLst/>
                          <a:latin typeface="宋体" panose="02010600030101010101" pitchFamily="2" charset="-122"/>
                          <a:ea typeface="宋体" panose="02010600030101010101" pitchFamily="2" charset="-122"/>
                          <a:cs typeface="Times New Roman" charset="0"/>
                        </a:rPr>
                        <a:t>供应商、零售商</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网络平台</a:t>
                      </a:r>
                    </a:p>
                  </a:txBody>
                  <a:tcPr marL="68580" marR="68580" marT="0" marB="0" anchor="ctr"/>
                </a:tc>
                <a:tc>
                  <a:txBody>
                    <a:bodyPr/>
                    <a:lstStyle/>
                    <a:p>
                      <a:pPr marL="0" indent="127000" algn="ctr" defTabSz="457200" rtl="0" eaLnBrk="1" latinLnBrk="0" hangingPunct="1">
                        <a:lnSpc>
                          <a:spcPts val="1675"/>
                        </a:lnSpc>
                      </a:pPr>
                      <a:r>
                        <a:rPr kumimoji="1" lang="zh-CN" altLang="en-US" sz="1800" b="0" i="0" u="none" strike="noStrike" kern="1200" cap="none" normalizeH="0" baseline="0" dirty="0">
                          <a:ln>
                            <a:noFill/>
                          </a:ln>
                          <a:solidFill>
                            <a:schemeClr val="tx1"/>
                          </a:solidFill>
                          <a:effectLst/>
                          <a:latin typeface="宋体" panose="02010600030101010101" pitchFamily="2" charset="-122"/>
                          <a:ea typeface="宋体" panose="02010600030101010101" pitchFamily="2" charset="-122"/>
                          <a:cs typeface="Times New Roman" charset="0"/>
                        </a:rPr>
                        <a:t>第三方物流</a:t>
                      </a:r>
                    </a:p>
                  </a:txBody>
                  <a:tcPr marL="68580" marR="68580" marT="0" marB="0" anchor="ctr"/>
                </a:tc>
                <a:extLst>
                  <a:ext uri="{0D108BD9-81ED-4DB2-BD59-A6C34878D82A}">
                    <a16:rowId xmlns:a16="http://schemas.microsoft.com/office/drawing/2014/main" val="3858798765"/>
                  </a:ext>
                </a:extLst>
              </a:tr>
            </a:tbl>
          </a:graphicData>
        </a:graphic>
      </p:graphicFrame>
      <p:sp>
        <p:nvSpPr>
          <p:cNvPr id="14" name="文本框 13">
            <a:extLst>
              <a:ext uri="{FF2B5EF4-FFF2-40B4-BE49-F238E27FC236}">
                <a16:creationId xmlns:a16="http://schemas.microsoft.com/office/drawing/2014/main" id="{16EE9C9D-3086-FE91-1A30-3BCFB5D29219}"/>
              </a:ext>
            </a:extLst>
          </p:cNvPr>
          <p:cNvSpPr txBox="1"/>
          <p:nvPr/>
        </p:nvSpPr>
        <p:spPr>
          <a:xfrm>
            <a:off x="88347" y="3956253"/>
            <a:ext cx="5107172" cy="2616229"/>
          </a:xfrm>
          <a:prstGeom prst="rect">
            <a:avLst/>
          </a:prstGeom>
          <a:noFill/>
        </p:spPr>
        <p:txBody>
          <a:bodyPr wrap="square">
            <a:spAutoFit/>
          </a:bodyPr>
          <a:lstStyle/>
          <a:p>
            <a:pPr indent="266700" algn="just">
              <a:lnSpc>
                <a:spcPts val="1825"/>
              </a:lnSpc>
            </a:pPr>
            <a:r>
              <a:rPr lang="zh-CN" altLang="zh-CN" sz="1800" dirty="0">
                <a:solidFill>
                  <a:srgbClr val="002060"/>
                </a:solidFill>
                <a:effectLst/>
                <a:latin typeface="NEU-BZ-S92"/>
                <a:ea typeface="方正楷体_GBK"/>
                <a:cs typeface="Times New Roman" panose="02020603050405020304" pitchFamily="18" charset="0"/>
              </a:rPr>
              <a:t>（</a:t>
            </a:r>
            <a:r>
              <a:rPr lang="zh-CN" altLang="en-US" sz="1800" dirty="0">
                <a:solidFill>
                  <a:srgbClr val="002060"/>
                </a:solidFill>
                <a:effectLst/>
                <a:latin typeface="NEU-BZ-S92"/>
                <a:ea typeface="方正楷体_GBK"/>
                <a:cs typeface="Times New Roman" panose="02020603050405020304" pitchFamily="18" charset="0"/>
              </a:rPr>
              <a:t>三</a:t>
            </a:r>
            <a:r>
              <a:rPr lang="zh-CN" altLang="zh-CN" sz="1800" dirty="0">
                <a:solidFill>
                  <a:srgbClr val="002060"/>
                </a:solidFill>
                <a:effectLst/>
                <a:latin typeface="NEU-BZ-S92"/>
                <a:ea typeface="方正楷体_GBK"/>
                <a:cs typeface="Times New Roman" panose="02020603050405020304" pitchFamily="18" charset="0"/>
              </a:rPr>
              <a:t>）数字化库存管理的</a:t>
            </a:r>
            <a:r>
              <a:rPr lang="zh-CN" altLang="en-US" sz="1800" dirty="0">
                <a:solidFill>
                  <a:srgbClr val="002060"/>
                </a:solidFill>
                <a:effectLst/>
                <a:latin typeface="NEU-BZ-S92"/>
                <a:ea typeface="方正楷体_GBK"/>
                <a:cs typeface="Times New Roman" panose="02020603050405020304" pitchFamily="18" charset="0"/>
              </a:rPr>
              <a:t>特点</a:t>
            </a:r>
            <a:endParaRPr lang="zh-CN" altLang="zh-CN" sz="1800" dirty="0">
              <a:solidFill>
                <a:srgbClr val="002060"/>
              </a:solidFill>
              <a:effectLst/>
              <a:latin typeface="NEU-BZ-S92"/>
              <a:ea typeface="方正楷体_GBK"/>
              <a:cs typeface="Times New Roman" panose="02020603050405020304" pitchFamily="18" charset="0"/>
            </a:endParaRPr>
          </a:p>
          <a:p>
            <a:pPr marL="285750" algn="just">
              <a:lnSpc>
                <a:spcPts val="1825"/>
              </a:lnSpc>
              <a:buFont typeface="Wingdings" panose="05000000000000000000" pitchFamily="2" charset="2"/>
              <a:buChar char="ü"/>
            </a:pPr>
            <a:r>
              <a:rPr lang="zh-CN" altLang="zh-CN" sz="1800" dirty="0">
                <a:latin typeface="NEU-BZ-S92"/>
                <a:cs typeface="Times New Roman" panose="02020603050405020304" pitchFamily="18" charset="0"/>
              </a:rPr>
              <a:t>提高实时性和准确性</a:t>
            </a:r>
            <a:endParaRPr lang="en-US" altLang="zh-CN" sz="1800"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zh-CN" sz="1800" dirty="0">
                <a:latin typeface="NEU-BZ-S92"/>
                <a:cs typeface="Times New Roman" panose="02020603050405020304" pitchFamily="18" charset="0"/>
              </a:rPr>
              <a:t>降低库存成本</a:t>
            </a:r>
            <a:endParaRPr lang="en-US" altLang="zh-CN" sz="1800"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zh-CN" sz="1800" dirty="0">
                <a:latin typeface="NEU-BZ-S92"/>
                <a:cs typeface="Times New Roman" panose="02020603050405020304" pitchFamily="18" charset="0"/>
              </a:rPr>
              <a:t>提升客户满意度</a:t>
            </a:r>
            <a:endParaRPr lang="en-US" altLang="zh-CN" sz="1800"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zh-CN" sz="1800" dirty="0">
                <a:latin typeface="NEU-BZ-S92"/>
                <a:cs typeface="Times New Roman" panose="02020603050405020304" pitchFamily="18" charset="0"/>
              </a:rPr>
              <a:t>优化供应链整体协作</a:t>
            </a: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70C0"/>
              </a:solidFill>
              <a:effectLst/>
              <a:latin typeface="NEU-BZ-S92"/>
              <a:ea typeface="方正书宋_GBK"/>
              <a:cs typeface="Times New Roman" panose="02020603050405020304" pitchFamily="18" charset="0"/>
            </a:endParaRPr>
          </a:p>
          <a:p>
            <a:pPr indent="266700" algn="just">
              <a:lnSpc>
                <a:spcPts val="1825"/>
              </a:lnSpc>
            </a:pPr>
            <a:endParaRPr lang="zh-CN" altLang="zh-CN" sz="1800" dirty="0">
              <a:solidFill>
                <a:srgbClr val="002060"/>
              </a:solidFill>
              <a:latin typeface="NEU-BZ-S92"/>
              <a:cs typeface="Times New Roman" panose="02020603050405020304" pitchFamily="18" charset="0"/>
            </a:endParaRPr>
          </a:p>
        </p:txBody>
      </p:sp>
    </p:spTree>
    <p:extLst>
      <p:ext uri="{BB962C8B-B14F-4D97-AF65-F5344CB8AC3E}">
        <p14:creationId xmlns:p14="http://schemas.microsoft.com/office/powerpoint/2010/main" val="225000685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8FBAD5-4892-98AE-11F9-D4515821052D}"/>
            </a:ext>
          </a:extLst>
        </p:cNvPr>
        <p:cNvGrpSpPr/>
        <p:nvPr/>
      </p:nvGrpSpPr>
      <p:grpSpPr>
        <a:xfrm>
          <a:off x="0" y="0"/>
          <a:ext cx="0" cy="0"/>
          <a:chOff x="0" y="0"/>
          <a:chExt cx="0" cy="0"/>
        </a:xfrm>
      </p:grpSpPr>
      <p:sp>
        <p:nvSpPr>
          <p:cNvPr id="43" name="幻灯片编号占位符 5">
            <a:extLst>
              <a:ext uri="{FF2B5EF4-FFF2-40B4-BE49-F238E27FC236}">
                <a16:creationId xmlns:a16="http://schemas.microsoft.com/office/drawing/2014/main" id="{B6A6459A-3EE6-8342-DF87-46377BCF83C4}"/>
              </a:ext>
            </a:extLst>
          </p:cNvPr>
          <p:cNvSpPr>
            <a:spLocks noGrp="1"/>
          </p:cNvSpPr>
          <p:nvPr>
            <p:ph type="sldNum" sz="quarter" idx="12"/>
          </p:nvPr>
        </p:nvSpPr>
        <p:spPr/>
        <p:txBody>
          <a:bodyPr/>
          <a:lstStyle/>
          <a:p>
            <a:pPr>
              <a:defRPr/>
            </a:pPr>
            <a:fld id="{76025BB8-F968-DD4F-A201-D0054ADEC318}" type="slidenum">
              <a:rPr lang="en-US" altLang="zh-CN"/>
              <a:pPr>
                <a:defRPr/>
              </a:pPr>
              <a:t>159</a:t>
            </a:fld>
            <a:endParaRPr lang="en-US" altLang="zh-CN"/>
          </a:p>
        </p:txBody>
      </p:sp>
      <p:sp>
        <p:nvSpPr>
          <p:cNvPr id="2295810" name="Rectangle 2">
            <a:extLst>
              <a:ext uri="{FF2B5EF4-FFF2-40B4-BE49-F238E27FC236}">
                <a16:creationId xmlns:a16="http://schemas.microsoft.com/office/drawing/2014/main" id="{65E316CF-AFA4-CE6B-7FA7-12A5B327ED26}"/>
              </a:ext>
            </a:extLst>
          </p:cNvPr>
          <p:cNvSpPr>
            <a:spLocks noGrp="1" noChangeArrowheads="1"/>
          </p:cNvSpPr>
          <p:nvPr>
            <p:ph type="title"/>
          </p:nvPr>
        </p:nvSpPr>
        <p:spPr/>
        <p:txBody>
          <a:bodyPr/>
          <a:lstStyle/>
          <a:p>
            <a:pPr>
              <a:defRPr/>
            </a:pPr>
            <a:r>
              <a:rPr lang="zh-CN" altLang="en-US" dirty="0"/>
              <a:t>第六节</a:t>
            </a:r>
            <a:r>
              <a:rPr lang="en-US" altLang="zh-CN" dirty="0"/>
              <a:t>  </a:t>
            </a:r>
            <a:r>
              <a:rPr lang="zh-CN" altLang="en-US" dirty="0"/>
              <a:t>数字化库存管理</a:t>
            </a:r>
          </a:p>
        </p:txBody>
      </p:sp>
      <p:sp>
        <p:nvSpPr>
          <p:cNvPr id="4" name="文本框 3">
            <a:extLst>
              <a:ext uri="{FF2B5EF4-FFF2-40B4-BE49-F238E27FC236}">
                <a16:creationId xmlns:a16="http://schemas.microsoft.com/office/drawing/2014/main" id="{750ED086-7B35-EA36-C221-378B919C8541}"/>
              </a:ext>
            </a:extLst>
          </p:cNvPr>
          <p:cNvSpPr txBox="1"/>
          <p:nvPr/>
        </p:nvSpPr>
        <p:spPr>
          <a:xfrm>
            <a:off x="489829" y="2560479"/>
            <a:ext cx="6101308" cy="349198"/>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三、数字化库存管理的实施策略</a:t>
            </a:r>
            <a:endParaRPr lang="zh-CN" altLang="zh-CN" sz="2600" b="1" dirty="0">
              <a:ea typeface="黑体" charset="0"/>
            </a:endParaRPr>
          </a:p>
        </p:txBody>
      </p:sp>
      <p:sp>
        <p:nvSpPr>
          <p:cNvPr id="5" name="Rectangle 2">
            <a:extLst>
              <a:ext uri="{FF2B5EF4-FFF2-40B4-BE49-F238E27FC236}">
                <a16:creationId xmlns:a16="http://schemas.microsoft.com/office/drawing/2014/main" id="{DBD12DB2-D63D-BA91-C685-E7C35D394F18}"/>
              </a:ext>
            </a:extLst>
          </p:cNvPr>
          <p:cNvSpPr>
            <a:spLocks noChangeArrowheads="1"/>
          </p:cNvSpPr>
          <p:nvPr/>
        </p:nvSpPr>
        <p:spPr bwMode="auto">
          <a:xfrm>
            <a:off x="1043608" y="1700098"/>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14" name="文本框 13">
            <a:extLst>
              <a:ext uri="{FF2B5EF4-FFF2-40B4-BE49-F238E27FC236}">
                <a16:creationId xmlns:a16="http://schemas.microsoft.com/office/drawing/2014/main" id="{C0DE87A1-5244-FE47-694C-38B5145C4E6B}"/>
              </a:ext>
            </a:extLst>
          </p:cNvPr>
          <p:cNvSpPr txBox="1"/>
          <p:nvPr/>
        </p:nvSpPr>
        <p:spPr>
          <a:xfrm>
            <a:off x="404940" y="1578848"/>
            <a:ext cx="5107172" cy="895630"/>
          </a:xfrm>
          <a:prstGeom prst="rect">
            <a:avLst/>
          </a:prstGeom>
          <a:noFill/>
        </p:spPr>
        <p:txBody>
          <a:bodyPr wrap="square">
            <a:spAutoFit/>
          </a:bodyPr>
          <a:lstStyle/>
          <a:p>
            <a:pPr marL="285750" algn="just">
              <a:lnSpc>
                <a:spcPts val="1825"/>
              </a:lnSpc>
              <a:buFont typeface="Wingdings" panose="05000000000000000000" pitchFamily="2" charset="2"/>
              <a:buChar char="ü"/>
            </a:pPr>
            <a:r>
              <a:rPr lang="zh-CN" altLang="en-US" sz="1800" b="1" dirty="0">
                <a:solidFill>
                  <a:srgbClr val="FF0000"/>
                </a:solidFill>
                <a:latin typeface="NEU-BZ-S92"/>
                <a:cs typeface="Times New Roman" panose="02020603050405020304" pitchFamily="18" charset="0"/>
              </a:rPr>
              <a:t>物联网技术</a:t>
            </a:r>
            <a:r>
              <a:rPr lang="zh-CN" altLang="en-US" sz="1800" b="1" dirty="0">
                <a:latin typeface="NEU-BZ-S92"/>
                <a:cs typeface="Times New Roman" panose="02020603050405020304" pitchFamily="18" charset="0"/>
              </a:rPr>
              <a:t>及其应用</a:t>
            </a:r>
            <a:endParaRPr lang="en-US" altLang="zh-CN" sz="1800" b="1"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en-US" sz="1800" b="1" dirty="0">
                <a:solidFill>
                  <a:srgbClr val="FF0000"/>
                </a:solidFill>
                <a:latin typeface="NEU-BZ-S92"/>
                <a:cs typeface="Times New Roman" panose="02020603050405020304" pitchFamily="18" charset="0"/>
              </a:rPr>
              <a:t>移动通信技术</a:t>
            </a:r>
            <a:r>
              <a:rPr lang="zh-CN" altLang="en-US" sz="1800" b="1" dirty="0">
                <a:latin typeface="NEU-BZ-S92"/>
                <a:cs typeface="Times New Roman" panose="02020603050405020304" pitchFamily="18" charset="0"/>
              </a:rPr>
              <a:t>及其应用</a:t>
            </a:r>
            <a:endParaRPr lang="en-US" altLang="zh-CN" sz="1800" b="1"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en-US" sz="1800" b="1" dirty="0">
                <a:solidFill>
                  <a:srgbClr val="FF0000"/>
                </a:solidFill>
                <a:latin typeface="NEU-BZ-S92"/>
                <a:cs typeface="Times New Roman" panose="02020603050405020304" pitchFamily="18" charset="0"/>
              </a:rPr>
              <a:t>数据驱动技术</a:t>
            </a:r>
            <a:r>
              <a:rPr lang="zh-CN" altLang="en-US" sz="1800" b="1" dirty="0">
                <a:latin typeface="NEU-BZ-S92"/>
                <a:cs typeface="Times New Roman" panose="02020603050405020304" pitchFamily="18" charset="0"/>
              </a:rPr>
              <a:t>及其应用</a:t>
            </a:r>
            <a:endParaRPr lang="en-US" altLang="zh-CN" sz="1800" b="1" dirty="0">
              <a:latin typeface="NEU-BZ-S92"/>
              <a:cs typeface="Times New Roman" panose="02020603050405020304" pitchFamily="18" charset="0"/>
            </a:endParaRPr>
          </a:p>
        </p:txBody>
      </p:sp>
      <p:sp>
        <p:nvSpPr>
          <p:cNvPr id="2" name="文本框 1">
            <a:extLst>
              <a:ext uri="{FF2B5EF4-FFF2-40B4-BE49-F238E27FC236}">
                <a16:creationId xmlns:a16="http://schemas.microsoft.com/office/drawing/2014/main" id="{3AD49E76-3E39-EFEA-C480-01820ABEA685}"/>
              </a:ext>
            </a:extLst>
          </p:cNvPr>
          <p:cNvSpPr txBox="1"/>
          <p:nvPr/>
        </p:nvSpPr>
        <p:spPr>
          <a:xfrm>
            <a:off x="495300" y="1205136"/>
            <a:ext cx="6101308" cy="349198"/>
          </a:xfrm>
          <a:prstGeom prst="rect">
            <a:avLst/>
          </a:prstGeom>
          <a:noFill/>
        </p:spPr>
        <p:txBody>
          <a:bodyPr wrap="square">
            <a:spAutoFit/>
          </a:bodyPr>
          <a:lstStyle/>
          <a:p>
            <a:pPr marL="180000" indent="-288000" algn="l">
              <a:lnSpc>
                <a:spcPts val="1925"/>
              </a:lnSpc>
              <a:buClr>
                <a:srgbClr val="FF0000"/>
              </a:buClr>
              <a:buChar char="•"/>
            </a:pPr>
            <a:r>
              <a:rPr lang="zh-CN" altLang="en-US" sz="2600" b="1" dirty="0">
                <a:ea typeface="黑体" charset="0"/>
              </a:rPr>
              <a:t>二、数字化库存管理的技术及其应用</a:t>
            </a:r>
            <a:endParaRPr lang="zh-CN" altLang="zh-CN" sz="2600" b="1" dirty="0">
              <a:ea typeface="黑体" charset="0"/>
            </a:endParaRPr>
          </a:p>
        </p:txBody>
      </p:sp>
      <p:sp>
        <p:nvSpPr>
          <p:cNvPr id="3" name="文本框 2">
            <a:extLst>
              <a:ext uri="{FF2B5EF4-FFF2-40B4-BE49-F238E27FC236}">
                <a16:creationId xmlns:a16="http://schemas.microsoft.com/office/drawing/2014/main" id="{7308601F-A3A5-8BF8-A19A-E61F9317A20C}"/>
              </a:ext>
            </a:extLst>
          </p:cNvPr>
          <p:cNvSpPr txBox="1"/>
          <p:nvPr/>
        </p:nvSpPr>
        <p:spPr>
          <a:xfrm>
            <a:off x="378246" y="2928280"/>
            <a:ext cx="5107172" cy="895630"/>
          </a:xfrm>
          <a:prstGeom prst="rect">
            <a:avLst/>
          </a:prstGeom>
          <a:noFill/>
        </p:spPr>
        <p:txBody>
          <a:bodyPr wrap="square">
            <a:spAutoFit/>
          </a:bodyPr>
          <a:lstStyle/>
          <a:p>
            <a:pPr marL="285750" algn="just">
              <a:lnSpc>
                <a:spcPts val="1825"/>
              </a:lnSpc>
              <a:buFont typeface="Wingdings" panose="05000000000000000000" pitchFamily="2" charset="2"/>
              <a:buChar char="ü"/>
            </a:pPr>
            <a:r>
              <a:rPr lang="zh-CN" altLang="en-US" sz="1800" b="1" dirty="0">
                <a:latin typeface="NEU-BZ-S92"/>
                <a:cs typeface="Times New Roman" panose="02020603050405020304" pitchFamily="18" charset="0"/>
              </a:rPr>
              <a:t>技术升级</a:t>
            </a:r>
            <a:endParaRPr lang="en-US" altLang="zh-CN" sz="1800" b="1"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en-US" sz="1800" b="1" dirty="0">
                <a:latin typeface="NEU-BZ-S92"/>
                <a:cs typeface="Times New Roman" panose="02020603050405020304" pitchFamily="18" charset="0"/>
              </a:rPr>
              <a:t>管理创新</a:t>
            </a:r>
            <a:endParaRPr lang="en-US" altLang="zh-CN" sz="1800" b="1" dirty="0">
              <a:latin typeface="NEU-BZ-S92"/>
              <a:cs typeface="Times New Roman" panose="02020603050405020304" pitchFamily="18" charset="0"/>
            </a:endParaRPr>
          </a:p>
          <a:p>
            <a:pPr marL="285750" algn="just">
              <a:lnSpc>
                <a:spcPts val="1825"/>
              </a:lnSpc>
              <a:buFont typeface="Wingdings" panose="05000000000000000000" pitchFamily="2" charset="2"/>
              <a:buChar char="ü"/>
            </a:pPr>
            <a:r>
              <a:rPr lang="zh-CN" altLang="en-US" sz="1800" b="1" dirty="0">
                <a:latin typeface="NEU-BZ-S92"/>
                <a:cs typeface="Times New Roman" panose="02020603050405020304" pitchFamily="18" charset="0"/>
              </a:rPr>
              <a:t>人才培养</a:t>
            </a:r>
            <a:endParaRPr lang="en-US" altLang="zh-CN" sz="1800" b="1" dirty="0">
              <a:latin typeface="NEU-BZ-S92"/>
              <a:cs typeface="Times New Roman" panose="02020603050405020304" pitchFamily="18" charset="0"/>
            </a:endParaRPr>
          </a:p>
        </p:txBody>
      </p:sp>
      <p:sp>
        <p:nvSpPr>
          <p:cNvPr id="10" name="文本框 9">
            <a:extLst>
              <a:ext uri="{FF2B5EF4-FFF2-40B4-BE49-F238E27FC236}">
                <a16:creationId xmlns:a16="http://schemas.microsoft.com/office/drawing/2014/main" id="{0ED49887-4C6A-A0F8-FB10-7790E96F2593}"/>
              </a:ext>
            </a:extLst>
          </p:cNvPr>
          <p:cNvSpPr txBox="1"/>
          <p:nvPr/>
        </p:nvSpPr>
        <p:spPr>
          <a:xfrm>
            <a:off x="489829" y="4277712"/>
            <a:ext cx="3528392" cy="323165"/>
          </a:xfrm>
          <a:prstGeom prst="rect">
            <a:avLst/>
          </a:prstGeom>
          <a:noFill/>
        </p:spPr>
        <p:txBody>
          <a:bodyPr wrap="square">
            <a:spAutoFit/>
          </a:bodyPr>
          <a:lstStyle/>
          <a:p>
            <a:pPr algn="ctr">
              <a:lnSpc>
                <a:spcPts val="1825"/>
              </a:lnSpc>
              <a:spcAft>
                <a:spcPts val="500"/>
              </a:spcAft>
            </a:pPr>
            <a:r>
              <a:rPr lang="zh-CN" altLang="en-US" sz="1600" b="1" kern="0" dirty="0">
                <a:solidFill>
                  <a:srgbClr val="FF0000"/>
                </a:solidFill>
                <a:effectLst/>
                <a:latin typeface="NEU-BZ-S92"/>
                <a:ea typeface="方正黑体_GBK"/>
                <a:cs typeface="Times New Roman" panose="02020603050405020304" pitchFamily="18" charset="0"/>
              </a:rPr>
              <a:t>案例讨论：</a:t>
            </a:r>
            <a:r>
              <a:rPr lang="zh-CN" altLang="zh-CN" sz="1800" kern="0" dirty="0">
                <a:effectLst/>
                <a:latin typeface="NEU-BZ-S92"/>
                <a:ea typeface="方正黑体_GBK"/>
                <a:cs typeface="Times New Roman" panose="02020603050405020304" pitchFamily="18" charset="0"/>
              </a:rPr>
              <a:t>联想物流智慧云仓</a:t>
            </a:r>
            <a:endParaRPr lang="zh-CN" altLang="zh-CN" sz="1100" kern="1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329449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 name="幻灯片编号占位符 5"/>
          <p:cNvSpPr>
            <a:spLocks noGrp="1"/>
          </p:cNvSpPr>
          <p:nvPr>
            <p:ph type="sldNum" sz="quarter" idx="12"/>
          </p:nvPr>
        </p:nvSpPr>
        <p:spPr/>
        <p:txBody>
          <a:bodyPr/>
          <a:lstStyle/>
          <a:p>
            <a:pPr>
              <a:defRPr/>
            </a:pPr>
            <a:fld id="{49F7C541-FDF3-9142-982A-3171706C922F}" type="slidenum">
              <a:rPr lang="en-US" altLang="zh-CN"/>
              <a:pPr>
                <a:defRPr/>
              </a:pPr>
              <a:t>16</a:t>
            </a:fld>
            <a:endParaRPr lang="en-US" altLang="zh-CN"/>
          </a:p>
        </p:txBody>
      </p:sp>
      <p:sp>
        <p:nvSpPr>
          <p:cNvPr id="2257922" name="Rectangle 2"/>
          <p:cNvSpPr>
            <a:spLocks noGrp="1" noChangeArrowheads="1"/>
          </p:cNvSpPr>
          <p:nvPr>
            <p:ph type="title"/>
          </p:nvPr>
        </p:nvSpPr>
        <p:spPr/>
        <p:txBody>
          <a:bodyPr/>
          <a:lstStyle/>
          <a:p>
            <a:pPr>
              <a:defRPr/>
            </a:pPr>
            <a:r>
              <a:rPr lang="zh-CN" altLang="en-US" dirty="0"/>
              <a:t>第二节</a:t>
            </a:r>
            <a:r>
              <a:rPr lang="en-US" altLang="zh-CN" dirty="0"/>
              <a:t> </a:t>
            </a:r>
            <a:r>
              <a:rPr lang="zh-CN" altLang="en-US" dirty="0"/>
              <a:t>供应链的基本概念</a:t>
            </a:r>
          </a:p>
        </p:txBody>
      </p:sp>
      <p:sp>
        <p:nvSpPr>
          <p:cNvPr id="2257923" name="Rectangle 3"/>
          <p:cNvSpPr>
            <a:spLocks noGrp="1" noChangeArrowheads="1"/>
          </p:cNvSpPr>
          <p:nvPr>
            <p:ph type="body" idx="1"/>
          </p:nvPr>
        </p:nvSpPr>
        <p:spPr>
          <a:xfrm>
            <a:off x="250825" y="764704"/>
            <a:ext cx="8686800" cy="5766271"/>
          </a:xfrm>
        </p:spPr>
        <p:txBody>
          <a:bodyPr/>
          <a:lstStyle/>
          <a:p>
            <a:pPr>
              <a:buFontTx/>
              <a:buNone/>
              <a:defRPr/>
            </a:pPr>
            <a:r>
              <a:rPr lang="zh-CN" altLang="en-US" dirty="0">
                <a:solidFill>
                  <a:srgbClr val="FF0000"/>
                </a:solidFill>
              </a:rPr>
              <a:t>二、供应链的定义</a:t>
            </a:r>
            <a:endParaRPr lang="en-US" altLang="zh-CN" dirty="0">
              <a:solidFill>
                <a:srgbClr val="FF0000"/>
              </a:solidFill>
            </a:endParaRPr>
          </a:p>
          <a:p>
            <a:pPr lvl="1">
              <a:defRPr/>
            </a:pPr>
            <a:endParaRPr lang="en-US" altLang="zh-CN" sz="2200" dirty="0"/>
          </a:p>
          <a:p>
            <a:pPr lvl="1">
              <a:defRPr/>
            </a:pPr>
            <a:endParaRPr lang="en-US" altLang="zh-CN" sz="2200" dirty="0"/>
          </a:p>
          <a:p>
            <a:pPr lvl="1">
              <a:defRPr/>
            </a:pPr>
            <a:endParaRPr lang="en-US" altLang="zh-CN" sz="2200" dirty="0"/>
          </a:p>
          <a:p>
            <a:pPr lvl="1">
              <a:defRPr/>
            </a:pPr>
            <a:endParaRPr lang="en-US" altLang="zh-CN" sz="2200" dirty="0"/>
          </a:p>
          <a:p>
            <a:pPr lvl="1">
              <a:defRPr/>
            </a:pPr>
            <a:endParaRPr lang="en-US" altLang="zh-CN" sz="2200" dirty="0"/>
          </a:p>
          <a:p>
            <a:pPr lvl="1">
              <a:defRPr/>
            </a:pPr>
            <a:endParaRPr lang="en-US" altLang="zh-CN" sz="2200" dirty="0"/>
          </a:p>
          <a:p>
            <a:pPr lvl="1">
              <a:defRPr/>
            </a:pPr>
            <a:endParaRPr lang="en-US" altLang="zh-CN" sz="2200" dirty="0"/>
          </a:p>
          <a:p>
            <a:pPr lvl="1">
              <a:defRPr/>
            </a:pPr>
            <a:endParaRPr lang="en-US" altLang="zh-CN" sz="2200" dirty="0"/>
          </a:p>
          <a:p>
            <a:pPr>
              <a:defRPr/>
            </a:pPr>
            <a:r>
              <a:rPr lang="zh-CN" altLang="en-US" sz="2400" b="0" dirty="0"/>
              <a:t>供应链</a:t>
            </a:r>
            <a:r>
              <a:rPr lang="en-US" altLang="zh-CN" sz="2400" b="0" dirty="0"/>
              <a:t>(Supply Chain)</a:t>
            </a:r>
            <a:r>
              <a:rPr lang="zh-CN" altLang="en-US" sz="2400" b="0" dirty="0"/>
              <a:t>是指</a:t>
            </a:r>
            <a:r>
              <a:rPr lang="zh-CN" altLang="en-US" sz="2400" dirty="0"/>
              <a:t>围绕</a:t>
            </a:r>
            <a:r>
              <a:rPr lang="zh-CN" altLang="en-US" sz="2400" dirty="0">
                <a:solidFill>
                  <a:srgbClr val="FF0000"/>
                </a:solidFill>
              </a:rPr>
              <a:t>核心企业</a:t>
            </a:r>
            <a:r>
              <a:rPr lang="zh-CN" altLang="en-US" sz="2400" b="0" dirty="0"/>
              <a:t>，通过对信息流、物流、资金流的</a:t>
            </a:r>
            <a:r>
              <a:rPr lang="zh-CN" altLang="en-US" sz="2400" dirty="0">
                <a:solidFill>
                  <a:srgbClr val="FF0000"/>
                </a:solidFill>
              </a:rPr>
              <a:t>控制</a:t>
            </a:r>
            <a:r>
              <a:rPr lang="zh-CN" altLang="en-US" sz="2400" b="0" dirty="0"/>
              <a:t>，</a:t>
            </a:r>
            <a:r>
              <a:rPr lang="zh-CN" altLang="en-US" sz="2400" b="0" dirty="0">
                <a:latin typeface="仿宋"/>
                <a:ea typeface="仿宋"/>
                <a:cs typeface="仿宋"/>
              </a:rPr>
              <a:t>从</a:t>
            </a:r>
            <a:r>
              <a:rPr lang="zh-CN" altLang="en-US" sz="2400" b="0" dirty="0">
                <a:solidFill>
                  <a:srgbClr val="660066"/>
                </a:solidFill>
                <a:latin typeface="仿宋"/>
                <a:ea typeface="仿宋"/>
                <a:cs typeface="仿宋"/>
              </a:rPr>
              <a:t>采购原材料开始、制成产品、最后</a:t>
            </a:r>
            <a:r>
              <a:rPr lang="zh-CN" altLang="en-US" sz="2400" b="0" dirty="0">
                <a:latin typeface="仿宋"/>
                <a:ea typeface="仿宋"/>
                <a:cs typeface="仿宋"/>
              </a:rPr>
              <a:t>由</a:t>
            </a:r>
            <a:r>
              <a:rPr lang="zh-CN" altLang="en-US" sz="2400" b="0" dirty="0">
                <a:solidFill>
                  <a:srgbClr val="660066"/>
                </a:solidFill>
                <a:latin typeface="仿宋"/>
                <a:ea typeface="仿宋"/>
                <a:cs typeface="仿宋"/>
              </a:rPr>
              <a:t>销售网络把产品送到消费者</a:t>
            </a:r>
            <a:r>
              <a:rPr lang="zh-CN" altLang="en-US" sz="2400" b="0" dirty="0">
                <a:solidFill>
                  <a:srgbClr val="000090"/>
                </a:solidFill>
                <a:latin typeface="楷体"/>
                <a:ea typeface="楷体"/>
                <a:cs typeface="楷体"/>
              </a:rPr>
              <a:t>的将供应商、制造商、销售商、直到最终用户</a:t>
            </a:r>
            <a:r>
              <a:rPr lang="zh-CN" altLang="en-US" sz="2400" b="0" dirty="0"/>
              <a:t>联成一个</a:t>
            </a:r>
            <a:r>
              <a:rPr lang="zh-CN" altLang="en-US" sz="2400" dirty="0"/>
              <a:t>有机整体</a:t>
            </a:r>
            <a:r>
              <a:rPr lang="zh-CN" altLang="en-US" sz="2400" b="0" dirty="0"/>
              <a:t>的</a:t>
            </a:r>
            <a:r>
              <a:rPr lang="zh-CN" altLang="en-US" sz="2400" dirty="0">
                <a:solidFill>
                  <a:srgbClr val="FF0000"/>
                </a:solidFill>
              </a:rPr>
              <a:t>功能网链结构</a:t>
            </a:r>
            <a:r>
              <a:rPr lang="zh-CN" altLang="en-US" sz="2400" b="0" dirty="0"/>
              <a:t>。</a:t>
            </a:r>
            <a:r>
              <a:rPr lang="en-US" altLang="zh-CN" sz="3000" dirty="0"/>
              <a:t> </a:t>
            </a:r>
          </a:p>
        </p:txBody>
      </p:sp>
      <p:grpSp>
        <p:nvGrpSpPr>
          <p:cNvPr id="43012" name="Group 4"/>
          <p:cNvGrpSpPr>
            <a:grpSpLocks/>
          </p:cNvGrpSpPr>
          <p:nvPr/>
        </p:nvGrpSpPr>
        <p:grpSpPr bwMode="auto">
          <a:xfrm>
            <a:off x="971600" y="1484784"/>
            <a:ext cx="7191375" cy="2185987"/>
            <a:chOff x="482" y="1282"/>
            <a:chExt cx="4530" cy="1558"/>
          </a:xfrm>
        </p:grpSpPr>
        <p:sp>
          <p:nvSpPr>
            <p:cNvPr id="43029" name="Line 5"/>
            <p:cNvSpPr>
              <a:spLocks noChangeShapeType="1"/>
            </p:cNvSpPr>
            <p:nvPr/>
          </p:nvSpPr>
          <p:spPr bwMode="auto">
            <a:xfrm>
              <a:off x="672" y="1996"/>
              <a:ext cx="792" cy="54"/>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43030" name="Line 6"/>
            <p:cNvSpPr>
              <a:spLocks noChangeShapeType="1"/>
            </p:cNvSpPr>
            <p:nvPr/>
          </p:nvSpPr>
          <p:spPr bwMode="auto">
            <a:xfrm flipV="1">
              <a:off x="672" y="2080"/>
              <a:ext cx="707" cy="53"/>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2257927" name="Line 7"/>
            <p:cNvSpPr>
              <a:spLocks noChangeShapeType="1"/>
            </p:cNvSpPr>
            <p:nvPr/>
          </p:nvSpPr>
          <p:spPr bwMode="auto">
            <a:xfrm>
              <a:off x="2451" y="2056"/>
              <a:ext cx="746" cy="25"/>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28" name="Line 8"/>
            <p:cNvSpPr>
              <a:spLocks noChangeShapeType="1"/>
            </p:cNvSpPr>
            <p:nvPr/>
          </p:nvSpPr>
          <p:spPr bwMode="auto">
            <a:xfrm flipV="1">
              <a:off x="2421" y="1784"/>
              <a:ext cx="794" cy="225"/>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29" name="Line 9"/>
            <p:cNvSpPr>
              <a:spLocks noChangeShapeType="1"/>
            </p:cNvSpPr>
            <p:nvPr/>
          </p:nvSpPr>
          <p:spPr bwMode="auto">
            <a:xfrm>
              <a:off x="2405" y="2089"/>
              <a:ext cx="802" cy="276"/>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034" name="Line 10"/>
            <p:cNvSpPr>
              <a:spLocks noChangeShapeType="1"/>
            </p:cNvSpPr>
            <p:nvPr/>
          </p:nvSpPr>
          <p:spPr bwMode="auto">
            <a:xfrm flipV="1">
              <a:off x="2508" y="2397"/>
              <a:ext cx="648" cy="0"/>
            </a:xfrm>
            <a:prstGeom prst="line">
              <a:avLst/>
            </a:prstGeom>
            <a:noFill/>
            <a:ln w="12700">
              <a:solidFill>
                <a:srgbClr val="000000"/>
              </a:solidFill>
              <a:prstDash val="lgDash"/>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2257931" name="Line 11"/>
            <p:cNvSpPr>
              <a:spLocks noChangeShapeType="1"/>
            </p:cNvSpPr>
            <p:nvPr/>
          </p:nvSpPr>
          <p:spPr bwMode="auto">
            <a:xfrm flipH="1" flipV="1">
              <a:off x="4150" y="1436"/>
              <a:ext cx="760" cy="123"/>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2" name="Line 12"/>
            <p:cNvSpPr>
              <a:spLocks noChangeShapeType="1"/>
            </p:cNvSpPr>
            <p:nvPr/>
          </p:nvSpPr>
          <p:spPr bwMode="auto">
            <a:xfrm flipH="1">
              <a:off x="4219" y="1432"/>
              <a:ext cx="714" cy="9"/>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3" name="Line 13"/>
            <p:cNvSpPr>
              <a:spLocks noChangeShapeType="1"/>
            </p:cNvSpPr>
            <p:nvPr/>
          </p:nvSpPr>
          <p:spPr bwMode="auto">
            <a:xfrm flipH="1">
              <a:off x="4243" y="1327"/>
              <a:ext cx="667" cy="105"/>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4" name="Line 14"/>
            <p:cNvSpPr>
              <a:spLocks noChangeShapeType="1"/>
            </p:cNvSpPr>
            <p:nvPr/>
          </p:nvSpPr>
          <p:spPr bwMode="auto">
            <a:xfrm flipH="1" flipV="1">
              <a:off x="3444" y="2365"/>
              <a:ext cx="632" cy="28"/>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5" name="Line 15"/>
            <p:cNvSpPr>
              <a:spLocks noChangeShapeType="1"/>
            </p:cNvSpPr>
            <p:nvPr/>
          </p:nvSpPr>
          <p:spPr bwMode="auto">
            <a:xfrm>
              <a:off x="3432" y="1784"/>
              <a:ext cx="644" cy="0"/>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6" name="Line 16"/>
            <p:cNvSpPr>
              <a:spLocks noChangeShapeType="1"/>
            </p:cNvSpPr>
            <p:nvPr/>
          </p:nvSpPr>
          <p:spPr bwMode="auto">
            <a:xfrm>
              <a:off x="3440" y="2403"/>
              <a:ext cx="622" cy="297"/>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7" name="Line 17"/>
            <p:cNvSpPr>
              <a:spLocks noChangeShapeType="1"/>
            </p:cNvSpPr>
            <p:nvPr/>
          </p:nvSpPr>
          <p:spPr bwMode="auto">
            <a:xfrm flipH="1">
              <a:off x="3383" y="2081"/>
              <a:ext cx="656" cy="20"/>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8" name="Line 18"/>
            <p:cNvSpPr>
              <a:spLocks noChangeShapeType="1"/>
            </p:cNvSpPr>
            <p:nvPr/>
          </p:nvSpPr>
          <p:spPr bwMode="auto">
            <a:xfrm flipV="1">
              <a:off x="3418" y="1448"/>
              <a:ext cx="652" cy="331"/>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39" name="Line 19"/>
            <p:cNvSpPr>
              <a:spLocks noChangeShapeType="1"/>
            </p:cNvSpPr>
            <p:nvPr/>
          </p:nvSpPr>
          <p:spPr bwMode="auto">
            <a:xfrm flipV="1">
              <a:off x="3444" y="2101"/>
              <a:ext cx="648" cy="24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0" name="Line 20"/>
            <p:cNvSpPr>
              <a:spLocks noChangeShapeType="1"/>
            </p:cNvSpPr>
            <p:nvPr/>
          </p:nvSpPr>
          <p:spPr bwMode="auto">
            <a:xfrm>
              <a:off x="1568" y="1811"/>
              <a:ext cx="656" cy="194"/>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1" name="Line 21"/>
            <p:cNvSpPr>
              <a:spLocks noChangeShapeType="1"/>
            </p:cNvSpPr>
            <p:nvPr/>
          </p:nvSpPr>
          <p:spPr bwMode="auto">
            <a:xfrm flipV="1">
              <a:off x="1460" y="2046"/>
              <a:ext cx="781" cy="7"/>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2" name="Line 22"/>
            <p:cNvSpPr>
              <a:spLocks noChangeShapeType="1"/>
            </p:cNvSpPr>
            <p:nvPr/>
          </p:nvSpPr>
          <p:spPr bwMode="auto">
            <a:xfrm>
              <a:off x="1556" y="2365"/>
              <a:ext cx="709" cy="0"/>
            </a:xfrm>
            <a:prstGeom prst="line">
              <a:avLst/>
            </a:prstGeom>
            <a:noFill/>
            <a:ln w="12700">
              <a:solidFill>
                <a:srgbClr val="000000"/>
              </a:solidFill>
              <a:prstDash val="lg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3" name="Line 23"/>
            <p:cNvSpPr>
              <a:spLocks noChangeShapeType="1"/>
            </p:cNvSpPr>
            <p:nvPr/>
          </p:nvSpPr>
          <p:spPr bwMode="auto">
            <a:xfrm>
              <a:off x="649" y="1679"/>
              <a:ext cx="714" cy="68"/>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4" name="Line 24"/>
            <p:cNvSpPr>
              <a:spLocks noChangeShapeType="1"/>
            </p:cNvSpPr>
            <p:nvPr/>
          </p:nvSpPr>
          <p:spPr bwMode="auto">
            <a:xfrm>
              <a:off x="641" y="2316"/>
              <a:ext cx="745" cy="25"/>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5" name="Line 25"/>
            <p:cNvSpPr>
              <a:spLocks noChangeShapeType="1"/>
            </p:cNvSpPr>
            <p:nvPr/>
          </p:nvSpPr>
          <p:spPr bwMode="auto">
            <a:xfrm flipV="1">
              <a:off x="672" y="1762"/>
              <a:ext cx="714" cy="76"/>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6" name="Line 26"/>
            <p:cNvSpPr>
              <a:spLocks noChangeShapeType="1"/>
            </p:cNvSpPr>
            <p:nvPr/>
          </p:nvSpPr>
          <p:spPr bwMode="auto">
            <a:xfrm flipV="1">
              <a:off x="629" y="2356"/>
              <a:ext cx="827" cy="279"/>
            </a:xfrm>
            <a:prstGeom prst="line">
              <a:avLst/>
            </a:prstGeom>
            <a:noFill/>
            <a:ln w="317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7" name="Line 27"/>
            <p:cNvSpPr>
              <a:spLocks noChangeShapeType="1"/>
            </p:cNvSpPr>
            <p:nvPr/>
          </p:nvSpPr>
          <p:spPr bwMode="auto">
            <a:xfrm>
              <a:off x="672" y="1518"/>
              <a:ext cx="649" cy="214"/>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8" name="Line 28"/>
            <p:cNvSpPr>
              <a:spLocks noChangeShapeType="1"/>
            </p:cNvSpPr>
            <p:nvPr/>
          </p:nvSpPr>
          <p:spPr bwMode="auto">
            <a:xfrm flipV="1">
              <a:off x="549" y="2377"/>
              <a:ext cx="811" cy="1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49" name="Line 29"/>
            <p:cNvSpPr>
              <a:spLocks noChangeShapeType="1"/>
            </p:cNvSpPr>
            <p:nvPr/>
          </p:nvSpPr>
          <p:spPr bwMode="auto">
            <a:xfrm flipH="1" flipV="1">
              <a:off x="659" y="2471"/>
              <a:ext cx="707" cy="169"/>
            </a:xfrm>
            <a:prstGeom prst="line">
              <a:avLst/>
            </a:prstGeom>
            <a:noFill/>
            <a:ln w="12700">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0" name="Line 30"/>
            <p:cNvSpPr>
              <a:spLocks noChangeShapeType="1"/>
            </p:cNvSpPr>
            <p:nvPr/>
          </p:nvSpPr>
          <p:spPr bwMode="auto">
            <a:xfrm flipH="1" flipV="1">
              <a:off x="672" y="2651"/>
              <a:ext cx="649" cy="0"/>
            </a:xfrm>
            <a:prstGeom prst="line">
              <a:avLst/>
            </a:prstGeom>
            <a:noFill/>
            <a:ln w="12700">
              <a:solidFill>
                <a:srgbClr val="000000"/>
              </a:solidFill>
              <a:prstDash val="lg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1" name="Line 31"/>
            <p:cNvSpPr>
              <a:spLocks noChangeShapeType="1"/>
            </p:cNvSpPr>
            <p:nvPr/>
          </p:nvSpPr>
          <p:spPr bwMode="auto">
            <a:xfrm flipH="1" flipV="1">
              <a:off x="2441" y="2418"/>
              <a:ext cx="531" cy="105"/>
            </a:xfrm>
            <a:prstGeom prst="line">
              <a:avLst/>
            </a:prstGeom>
            <a:noFill/>
            <a:ln w="2857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2" name="Rectangle 32"/>
            <p:cNvSpPr>
              <a:spLocks noChangeArrowheads="1"/>
            </p:cNvSpPr>
            <p:nvPr/>
          </p:nvSpPr>
          <p:spPr bwMode="auto">
            <a:xfrm>
              <a:off x="482" y="2708"/>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53" name="Rectangle 33"/>
            <p:cNvSpPr>
              <a:spLocks noChangeArrowheads="1"/>
            </p:cNvSpPr>
            <p:nvPr/>
          </p:nvSpPr>
          <p:spPr bwMode="auto">
            <a:xfrm>
              <a:off x="482" y="2390"/>
              <a:ext cx="177" cy="1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4" name="Rectangle 34"/>
            <p:cNvSpPr>
              <a:spLocks noChangeArrowheads="1"/>
            </p:cNvSpPr>
            <p:nvPr/>
          </p:nvSpPr>
          <p:spPr bwMode="auto">
            <a:xfrm>
              <a:off x="482" y="2548"/>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5" name="Rectangle 35"/>
            <p:cNvSpPr>
              <a:spLocks noChangeArrowheads="1"/>
            </p:cNvSpPr>
            <p:nvPr/>
          </p:nvSpPr>
          <p:spPr bwMode="auto">
            <a:xfrm>
              <a:off x="482" y="2229"/>
              <a:ext cx="177" cy="13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6" name="Rectangle 36"/>
            <p:cNvSpPr>
              <a:spLocks noChangeArrowheads="1"/>
            </p:cNvSpPr>
            <p:nvPr/>
          </p:nvSpPr>
          <p:spPr bwMode="auto">
            <a:xfrm>
              <a:off x="482" y="1593"/>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7" name="Rectangle 37"/>
            <p:cNvSpPr>
              <a:spLocks noChangeArrowheads="1"/>
            </p:cNvSpPr>
            <p:nvPr/>
          </p:nvSpPr>
          <p:spPr bwMode="auto">
            <a:xfrm>
              <a:off x="482" y="1752"/>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58" name="Rectangle 38"/>
            <p:cNvSpPr>
              <a:spLocks noChangeArrowheads="1"/>
            </p:cNvSpPr>
            <p:nvPr/>
          </p:nvSpPr>
          <p:spPr bwMode="auto">
            <a:xfrm>
              <a:off x="482" y="1435"/>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59" name="Rectangle 39"/>
            <p:cNvSpPr>
              <a:spLocks noChangeArrowheads="1"/>
            </p:cNvSpPr>
            <p:nvPr/>
          </p:nvSpPr>
          <p:spPr bwMode="auto">
            <a:xfrm>
              <a:off x="1368" y="2006"/>
              <a:ext cx="206" cy="13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60" name="Rectangle 40"/>
            <p:cNvSpPr>
              <a:spLocks noChangeArrowheads="1"/>
            </p:cNvSpPr>
            <p:nvPr/>
          </p:nvSpPr>
          <p:spPr bwMode="auto">
            <a:xfrm>
              <a:off x="1368" y="2301"/>
              <a:ext cx="206" cy="13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61" name="Rectangle 41"/>
            <p:cNvSpPr>
              <a:spLocks noChangeArrowheads="1"/>
            </p:cNvSpPr>
            <p:nvPr/>
          </p:nvSpPr>
          <p:spPr bwMode="auto">
            <a:xfrm>
              <a:off x="1368" y="2006"/>
              <a:ext cx="206"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62" name="Rectangle 42"/>
            <p:cNvSpPr>
              <a:spLocks noChangeArrowheads="1"/>
            </p:cNvSpPr>
            <p:nvPr/>
          </p:nvSpPr>
          <p:spPr bwMode="auto">
            <a:xfrm>
              <a:off x="1368" y="1712"/>
              <a:ext cx="206"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63" name="Rectangle 43"/>
            <p:cNvSpPr>
              <a:spLocks noChangeArrowheads="1"/>
            </p:cNvSpPr>
            <p:nvPr/>
          </p:nvSpPr>
          <p:spPr bwMode="auto">
            <a:xfrm>
              <a:off x="1368" y="2301"/>
              <a:ext cx="206" cy="13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64" name="Rectangle 44"/>
            <p:cNvSpPr>
              <a:spLocks noChangeArrowheads="1"/>
            </p:cNvSpPr>
            <p:nvPr/>
          </p:nvSpPr>
          <p:spPr bwMode="auto">
            <a:xfrm>
              <a:off x="1368" y="2592"/>
              <a:ext cx="206" cy="1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65" name="Rectangle 45"/>
            <p:cNvSpPr>
              <a:spLocks noChangeArrowheads="1"/>
            </p:cNvSpPr>
            <p:nvPr/>
          </p:nvSpPr>
          <p:spPr bwMode="auto">
            <a:xfrm>
              <a:off x="2241" y="1986"/>
              <a:ext cx="235" cy="162"/>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66" name="Rectangle 46"/>
            <p:cNvSpPr>
              <a:spLocks noChangeArrowheads="1"/>
            </p:cNvSpPr>
            <p:nvPr/>
          </p:nvSpPr>
          <p:spPr bwMode="auto">
            <a:xfrm>
              <a:off x="3197" y="2006"/>
              <a:ext cx="235" cy="15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67" name="Rectangle 47"/>
            <p:cNvSpPr>
              <a:spLocks noChangeArrowheads="1"/>
            </p:cNvSpPr>
            <p:nvPr/>
          </p:nvSpPr>
          <p:spPr bwMode="auto">
            <a:xfrm>
              <a:off x="3197" y="1712"/>
              <a:ext cx="235" cy="16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68" name="Rectangle 48"/>
            <p:cNvSpPr>
              <a:spLocks noChangeArrowheads="1"/>
            </p:cNvSpPr>
            <p:nvPr/>
          </p:nvSpPr>
          <p:spPr bwMode="auto">
            <a:xfrm>
              <a:off x="3197" y="2006"/>
              <a:ext cx="235" cy="15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073" name="Oval 49"/>
            <p:cNvSpPr>
              <a:spLocks noChangeArrowheads="1"/>
            </p:cNvSpPr>
            <p:nvPr/>
          </p:nvSpPr>
          <p:spPr bwMode="auto">
            <a:xfrm>
              <a:off x="4918" y="1282"/>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2257970" name="Rectangle 50"/>
            <p:cNvSpPr>
              <a:spLocks noChangeArrowheads="1"/>
            </p:cNvSpPr>
            <p:nvPr/>
          </p:nvSpPr>
          <p:spPr bwMode="auto">
            <a:xfrm flipV="1">
              <a:off x="2241" y="2313"/>
              <a:ext cx="235" cy="158"/>
            </a:xfrm>
            <a:prstGeom prst="rect">
              <a:avLst/>
            </a:prstGeom>
            <a:solidFill>
              <a:srgbClr val="C0C0C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71" name="Rectangle 51"/>
            <p:cNvSpPr>
              <a:spLocks noChangeArrowheads="1"/>
            </p:cNvSpPr>
            <p:nvPr/>
          </p:nvSpPr>
          <p:spPr bwMode="auto">
            <a:xfrm>
              <a:off x="3197" y="2301"/>
              <a:ext cx="235" cy="15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7972" name="Rectangle 52"/>
            <p:cNvSpPr>
              <a:spLocks noChangeArrowheads="1"/>
            </p:cNvSpPr>
            <p:nvPr/>
          </p:nvSpPr>
          <p:spPr bwMode="auto">
            <a:xfrm flipV="1">
              <a:off x="482" y="2071"/>
              <a:ext cx="177"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rot="10800000" anchor="ctr"/>
            <a:lstStyle/>
            <a:p>
              <a:pPr marL="342900" indent="-342900">
                <a:lnSpc>
                  <a:spcPct val="90000"/>
                </a:lnSpc>
                <a:defRPr/>
              </a:pPr>
              <a:endParaRPr lang="zh-CN" altLang="en-US" sz="2400" b="1"/>
            </a:p>
          </p:txBody>
        </p:sp>
        <p:sp>
          <p:nvSpPr>
            <p:cNvPr id="2257973" name="Rectangle 53"/>
            <p:cNvSpPr>
              <a:spLocks noChangeArrowheads="1"/>
            </p:cNvSpPr>
            <p:nvPr/>
          </p:nvSpPr>
          <p:spPr bwMode="auto">
            <a:xfrm flipV="1">
              <a:off x="482" y="1912"/>
              <a:ext cx="177" cy="1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rot="10800000" anchor="ctr"/>
            <a:lstStyle/>
            <a:p>
              <a:pPr marL="342900" indent="-342900">
                <a:lnSpc>
                  <a:spcPct val="90000"/>
                </a:lnSpc>
                <a:defRPr/>
              </a:pPr>
              <a:endParaRPr lang="zh-CN" altLang="en-US" sz="2400" b="1"/>
            </a:p>
          </p:txBody>
        </p:sp>
        <p:sp>
          <p:nvSpPr>
            <p:cNvPr id="43078" name="Line 54"/>
            <p:cNvSpPr>
              <a:spLocks noChangeShapeType="1"/>
            </p:cNvSpPr>
            <p:nvPr/>
          </p:nvSpPr>
          <p:spPr bwMode="auto">
            <a:xfrm flipV="1">
              <a:off x="2499" y="2101"/>
              <a:ext cx="708" cy="264"/>
            </a:xfrm>
            <a:prstGeom prst="line">
              <a:avLst/>
            </a:prstGeom>
            <a:noFill/>
            <a:ln w="12700">
              <a:solidFill>
                <a:srgbClr val="000000"/>
              </a:solidFill>
              <a:prstDash val="lgDash"/>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2257975" name="Line 55"/>
            <p:cNvSpPr>
              <a:spLocks noChangeShapeType="1"/>
            </p:cNvSpPr>
            <p:nvPr/>
          </p:nvSpPr>
          <p:spPr bwMode="auto">
            <a:xfrm flipV="1">
              <a:off x="1587" y="2460"/>
              <a:ext cx="648" cy="213"/>
            </a:xfrm>
            <a:prstGeom prst="line">
              <a:avLst/>
            </a:prstGeom>
            <a:noFill/>
            <a:ln w="25400">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76" name="Line 56"/>
            <p:cNvSpPr>
              <a:spLocks noChangeShapeType="1"/>
            </p:cNvSpPr>
            <p:nvPr/>
          </p:nvSpPr>
          <p:spPr bwMode="auto">
            <a:xfrm flipV="1">
              <a:off x="1615" y="2154"/>
              <a:ext cx="650" cy="475"/>
            </a:xfrm>
            <a:prstGeom prst="line">
              <a:avLst/>
            </a:prstGeom>
            <a:noFill/>
            <a:ln w="12700">
              <a:solidFill>
                <a:srgbClr val="000000"/>
              </a:solidFill>
              <a:prstDash val="lg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77" name="Line 57"/>
            <p:cNvSpPr>
              <a:spLocks noChangeShapeType="1"/>
            </p:cNvSpPr>
            <p:nvPr/>
          </p:nvSpPr>
          <p:spPr bwMode="auto">
            <a:xfrm flipV="1">
              <a:off x="1615" y="2110"/>
              <a:ext cx="624" cy="203"/>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082" name="Line 58"/>
            <p:cNvSpPr>
              <a:spLocks noChangeShapeType="1"/>
            </p:cNvSpPr>
            <p:nvPr/>
          </p:nvSpPr>
          <p:spPr bwMode="auto">
            <a:xfrm flipV="1">
              <a:off x="672" y="2115"/>
              <a:ext cx="707" cy="158"/>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43083" name="Line 59"/>
            <p:cNvSpPr>
              <a:spLocks noChangeShapeType="1"/>
            </p:cNvSpPr>
            <p:nvPr/>
          </p:nvSpPr>
          <p:spPr bwMode="auto">
            <a:xfrm flipV="1">
              <a:off x="672" y="2682"/>
              <a:ext cx="707" cy="106"/>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43084" name="Line 60"/>
            <p:cNvSpPr>
              <a:spLocks noChangeShapeType="1"/>
            </p:cNvSpPr>
            <p:nvPr/>
          </p:nvSpPr>
          <p:spPr bwMode="auto">
            <a:xfrm flipV="1">
              <a:off x="1568" y="2682"/>
              <a:ext cx="532" cy="0"/>
            </a:xfrm>
            <a:prstGeom prst="line">
              <a:avLst/>
            </a:prstGeom>
            <a:noFill/>
            <a:ln w="12700">
              <a:solidFill>
                <a:srgbClr val="000000"/>
              </a:solidFill>
              <a:prstDash val="lgDash"/>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43085" name="Line 61"/>
            <p:cNvSpPr>
              <a:spLocks noChangeShapeType="1"/>
            </p:cNvSpPr>
            <p:nvPr/>
          </p:nvSpPr>
          <p:spPr bwMode="auto">
            <a:xfrm>
              <a:off x="1578" y="2700"/>
              <a:ext cx="575" cy="44"/>
            </a:xfrm>
            <a:prstGeom prst="line">
              <a:avLst/>
            </a:prstGeom>
            <a:noFill/>
            <a:ln w="12700">
              <a:solidFill>
                <a:srgbClr val="000000"/>
              </a:solidFill>
              <a:prstDash val="lgDash"/>
              <a:round/>
              <a:headEnd/>
              <a:tailEnd/>
            </a:ln>
            <a:extLst>
              <a:ext uri="{909E8E84-426E-40dd-AFC4-6F175D3DCCD1}">
                <a14:hiddenFill xmlns:a14="http://schemas.microsoft.com/office/drawing/2010/main" xmlns="">
                  <a:noFill/>
                </a14:hiddenFill>
              </a:ext>
            </a:extLst>
          </p:spPr>
          <p:txBody>
            <a:bodyPr anchor="ctr"/>
            <a:lstStyle/>
            <a:p>
              <a:endParaRPr lang="zh-CN" altLang="en-US"/>
            </a:p>
          </p:txBody>
        </p:sp>
        <p:sp>
          <p:nvSpPr>
            <p:cNvPr id="43086" name="Oval 62"/>
            <p:cNvSpPr>
              <a:spLocks noChangeArrowheads="1"/>
            </p:cNvSpPr>
            <p:nvPr/>
          </p:nvSpPr>
          <p:spPr bwMode="auto">
            <a:xfrm>
              <a:off x="4918" y="1395"/>
              <a:ext cx="88" cy="80"/>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087" name="Oval 63"/>
            <p:cNvSpPr>
              <a:spLocks noChangeArrowheads="1"/>
            </p:cNvSpPr>
            <p:nvPr/>
          </p:nvSpPr>
          <p:spPr bwMode="auto">
            <a:xfrm>
              <a:off x="4918" y="1519"/>
              <a:ext cx="88" cy="80"/>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2257984" name="Line 64"/>
            <p:cNvSpPr>
              <a:spLocks noChangeShapeType="1"/>
            </p:cNvSpPr>
            <p:nvPr/>
          </p:nvSpPr>
          <p:spPr bwMode="auto">
            <a:xfrm flipH="1" flipV="1">
              <a:off x="4269" y="2735"/>
              <a:ext cx="641" cy="58"/>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85" name="Line 65"/>
            <p:cNvSpPr>
              <a:spLocks noChangeShapeType="1"/>
            </p:cNvSpPr>
            <p:nvPr/>
          </p:nvSpPr>
          <p:spPr bwMode="auto">
            <a:xfrm flipH="1">
              <a:off x="4269" y="2666"/>
              <a:ext cx="664" cy="69"/>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090" name="Oval 66"/>
            <p:cNvSpPr>
              <a:spLocks noChangeArrowheads="1"/>
            </p:cNvSpPr>
            <p:nvPr/>
          </p:nvSpPr>
          <p:spPr bwMode="auto">
            <a:xfrm>
              <a:off x="4918" y="2472"/>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091" name="Oval 67"/>
            <p:cNvSpPr>
              <a:spLocks noChangeArrowheads="1"/>
            </p:cNvSpPr>
            <p:nvPr/>
          </p:nvSpPr>
          <p:spPr bwMode="auto">
            <a:xfrm>
              <a:off x="4918" y="2630"/>
              <a:ext cx="88" cy="78"/>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092" name="Oval 68"/>
            <p:cNvSpPr>
              <a:spLocks noChangeArrowheads="1"/>
            </p:cNvSpPr>
            <p:nvPr/>
          </p:nvSpPr>
          <p:spPr bwMode="auto">
            <a:xfrm>
              <a:off x="4918" y="2753"/>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2257989" name="Line 69"/>
            <p:cNvSpPr>
              <a:spLocks noChangeShapeType="1"/>
            </p:cNvSpPr>
            <p:nvPr/>
          </p:nvSpPr>
          <p:spPr bwMode="auto">
            <a:xfrm flipH="1" flipV="1">
              <a:off x="4211" y="2393"/>
              <a:ext cx="699" cy="123"/>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90" name="Line 70"/>
            <p:cNvSpPr>
              <a:spLocks noChangeShapeType="1"/>
            </p:cNvSpPr>
            <p:nvPr/>
          </p:nvSpPr>
          <p:spPr bwMode="auto">
            <a:xfrm flipH="1">
              <a:off x="4219" y="2390"/>
              <a:ext cx="714" cy="10"/>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91" name="Line 71"/>
            <p:cNvSpPr>
              <a:spLocks noChangeShapeType="1"/>
            </p:cNvSpPr>
            <p:nvPr/>
          </p:nvSpPr>
          <p:spPr bwMode="auto">
            <a:xfrm flipH="1">
              <a:off x="4243" y="2284"/>
              <a:ext cx="667" cy="104"/>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096" name="Oval 72"/>
            <p:cNvSpPr>
              <a:spLocks noChangeArrowheads="1"/>
            </p:cNvSpPr>
            <p:nvPr/>
          </p:nvSpPr>
          <p:spPr bwMode="auto">
            <a:xfrm>
              <a:off x="4918" y="2239"/>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097" name="Oval 73"/>
            <p:cNvSpPr>
              <a:spLocks noChangeArrowheads="1"/>
            </p:cNvSpPr>
            <p:nvPr/>
          </p:nvSpPr>
          <p:spPr bwMode="auto">
            <a:xfrm>
              <a:off x="4918" y="2353"/>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2257994" name="Line 74"/>
            <p:cNvSpPr>
              <a:spLocks noChangeShapeType="1"/>
            </p:cNvSpPr>
            <p:nvPr/>
          </p:nvSpPr>
          <p:spPr bwMode="auto">
            <a:xfrm flipH="1" flipV="1">
              <a:off x="4269" y="1784"/>
              <a:ext cx="649" cy="53"/>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95" name="Line 75"/>
            <p:cNvSpPr>
              <a:spLocks noChangeShapeType="1"/>
            </p:cNvSpPr>
            <p:nvPr/>
          </p:nvSpPr>
          <p:spPr bwMode="auto">
            <a:xfrm flipH="1">
              <a:off x="4250" y="1676"/>
              <a:ext cx="666" cy="106"/>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100" name="Oval 76"/>
            <p:cNvSpPr>
              <a:spLocks noChangeArrowheads="1"/>
            </p:cNvSpPr>
            <p:nvPr/>
          </p:nvSpPr>
          <p:spPr bwMode="auto">
            <a:xfrm>
              <a:off x="4924" y="1652"/>
              <a:ext cx="88" cy="80"/>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101" name="Oval 77"/>
            <p:cNvSpPr>
              <a:spLocks noChangeArrowheads="1"/>
            </p:cNvSpPr>
            <p:nvPr/>
          </p:nvSpPr>
          <p:spPr bwMode="auto">
            <a:xfrm>
              <a:off x="4924" y="1784"/>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2257998" name="Rectangle 78"/>
            <p:cNvSpPr>
              <a:spLocks noChangeArrowheads="1"/>
            </p:cNvSpPr>
            <p:nvPr/>
          </p:nvSpPr>
          <p:spPr bwMode="auto">
            <a:xfrm>
              <a:off x="4068" y="2005"/>
              <a:ext cx="206" cy="1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7999" name="Rectangle 79"/>
            <p:cNvSpPr>
              <a:spLocks noChangeArrowheads="1"/>
            </p:cNvSpPr>
            <p:nvPr/>
          </p:nvSpPr>
          <p:spPr bwMode="auto">
            <a:xfrm>
              <a:off x="4068" y="2322"/>
              <a:ext cx="206" cy="13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8000" name="Rectangle 80"/>
            <p:cNvSpPr>
              <a:spLocks noChangeArrowheads="1"/>
            </p:cNvSpPr>
            <p:nvPr/>
          </p:nvSpPr>
          <p:spPr bwMode="auto">
            <a:xfrm>
              <a:off x="4068" y="1687"/>
              <a:ext cx="206"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8001" name="Rectangle 81"/>
            <p:cNvSpPr>
              <a:spLocks noChangeArrowheads="1"/>
            </p:cNvSpPr>
            <p:nvPr/>
          </p:nvSpPr>
          <p:spPr bwMode="auto">
            <a:xfrm>
              <a:off x="4068" y="1370"/>
              <a:ext cx="206" cy="1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8002" name="Rectangle 82"/>
            <p:cNvSpPr>
              <a:spLocks noChangeArrowheads="1"/>
            </p:cNvSpPr>
            <p:nvPr/>
          </p:nvSpPr>
          <p:spPr bwMode="auto">
            <a:xfrm>
              <a:off x="4068" y="2641"/>
              <a:ext cx="206" cy="13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lnSpc>
                  <a:spcPct val="90000"/>
                </a:lnSpc>
                <a:defRPr/>
              </a:pPr>
              <a:endParaRPr lang="zh-CN" altLang="en-US" sz="2400" b="1"/>
            </a:p>
          </p:txBody>
        </p:sp>
        <p:sp>
          <p:nvSpPr>
            <p:cNvPr id="2258003" name="Line 83"/>
            <p:cNvSpPr>
              <a:spLocks noChangeShapeType="1"/>
            </p:cNvSpPr>
            <p:nvPr/>
          </p:nvSpPr>
          <p:spPr bwMode="auto">
            <a:xfrm flipH="1" flipV="1">
              <a:off x="4269" y="2101"/>
              <a:ext cx="641" cy="37"/>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58004" name="Line 84"/>
            <p:cNvSpPr>
              <a:spLocks noChangeShapeType="1"/>
            </p:cNvSpPr>
            <p:nvPr/>
          </p:nvSpPr>
          <p:spPr bwMode="auto">
            <a:xfrm flipH="1">
              <a:off x="4269" y="2013"/>
              <a:ext cx="664" cy="88"/>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43109" name="Oval 85"/>
            <p:cNvSpPr>
              <a:spLocks noChangeArrowheads="1"/>
            </p:cNvSpPr>
            <p:nvPr/>
          </p:nvSpPr>
          <p:spPr bwMode="auto">
            <a:xfrm>
              <a:off x="4918" y="1976"/>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sp>
          <p:nvSpPr>
            <p:cNvPr id="43110" name="Oval 86"/>
            <p:cNvSpPr>
              <a:spLocks noChangeArrowheads="1"/>
            </p:cNvSpPr>
            <p:nvPr/>
          </p:nvSpPr>
          <p:spPr bwMode="auto">
            <a:xfrm>
              <a:off x="4918" y="2099"/>
              <a:ext cx="88" cy="79"/>
            </a:xfrm>
            <a:prstGeom prst="ellipse">
              <a:avLst/>
            </a:prstGeom>
            <a:solidFill>
              <a:srgbClr val="F8F8F8"/>
            </a:solidFill>
            <a:ln w="9525">
              <a:solidFill>
                <a:srgbClr val="000000"/>
              </a:solidFill>
              <a:round/>
              <a:headEnd/>
              <a:tailEnd/>
            </a:ln>
          </p:spPr>
          <p:txBody>
            <a:bodyPr lIns="18000" rIns="18000" anchor="ctr"/>
            <a:lstStyle/>
            <a:p>
              <a:pPr marL="342900" indent="-342900">
                <a:lnSpc>
                  <a:spcPct val="90000"/>
                </a:lnSpc>
              </a:pPr>
              <a:endParaRPr lang="zh-CN" altLang="en-US" sz="2400" b="1"/>
            </a:p>
          </p:txBody>
        </p:sp>
      </p:grpSp>
      <p:sp>
        <p:nvSpPr>
          <p:cNvPr id="43013" name="Text Box 87"/>
          <p:cNvSpPr txBox="1">
            <a:spLocks noChangeArrowheads="1"/>
          </p:cNvSpPr>
          <p:nvPr/>
        </p:nvSpPr>
        <p:spPr bwMode="auto">
          <a:xfrm>
            <a:off x="747763" y="1413346"/>
            <a:ext cx="1006475"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a:latin typeface="楷体" charset="0"/>
                <a:ea typeface="楷体" charset="0"/>
                <a:cs typeface="楷体" charset="0"/>
              </a:rPr>
              <a:t>供应商</a:t>
            </a:r>
          </a:p>
        </p:txBody>
      </p:sp>
      <p:sp>
        <p:nvSpPr>
          <p:cNvPr id="2258008" name="Text Box 88"/>
          <p:cNvSpPr txBox="1">
            <a:spLocks noChangeArrowheads="1"/>
          </p:cNvSpPr>
          <p:nvPr/>
        </p:nvSpPr>
        <p:spPr bwMode="auto">
          <a:xfrm>
            <a:off x="-1497013" y="5548313"/>
            <a:ext cx="184150" cy="420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20000"/>
              </a:spcBef>
              <a:defRPr/>
            </a:pPr>
            <a:endParaRPr lang="zh-CN" altLang="en-US" b="1">
              <a:solidFill>
                <a:schemeClr val="bg1"/>
              </a:solidFill>
            </a:endParaRPr>
          </a:p>
        </p:txBody>
      </p:sp>
      <p:sp>
        <p:nvSpPr>
          <p:cNvPr id="2258009" name="Text Box 89"/>
          <p:cNvSpPr txBox="1">
            <a:spLocks noChangeArrowheads="1"/>
          </p:cNvSpPr>
          <p:nvPr/>
        </p:nvSpPr>
        <p:spPr bwMode="auto">
          <a:xfrm>
            <a:off x="3503663" y="3740621"/>
            <a:ext cx="9969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a:solidFill>
                  <a:srgbClr val="FF0000"/>
                </a:solidFill>
              </a:rPr>
              <a:t>物料管理</a:t>
            </a:r>
          </a:p>
        </p:txBody>
      </p:sp>
      <p:sp>
        <p:nvSpPr>
          <p:cNvPr id="2258010" name="Text Box 90"/>
          <p:cNvSpPr txBox="1">
            <a:spLocks noChangeArrowheads="1"/>
          </p:cNvSpPr>
          <p:nvPr/>
        </p:nvSpPr>
        <p:spPr bwMode="auto">
          <a:xfrm>
            <a:off x="3357613" y="4005734"/>
            <a:ext cx="12001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a:t>供应链管理</a:t>
            </a:r>
          </a:p>
        </p:txBody>
      </p:sp>
      <p:sp>
        <p:nvSpPr>
          <p:cNvPr id="2258011" name="Line 91"/>
          <p:cNvSpPr>
            <a:spLocks noChangeShapeType="1"/>
          </p:cNvSpPr>
          <p:nvPr/>
        </p:nvSpPr>
        <p:spPr bwMode="auto">
          <a:xfrm>
            <a:off x="2114600" y="3696171"/>
            <a:ext cx="1654175" cy="0"/>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258012" name="Line 92"/>
          <p:cNvSpPr>
            <a:spLocks noChangeShapeType="1"/>
          </p:cNvSpPr>
          <p:nvPr/>
        </p:nvSpPr>
        <p:spPr bwMode="auto">
          <a:xfrm flipV="1">
            <a:off x="4046588" y="3689821"/>
            <a:ext cx="2752725" cy="6350"/>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258013" name="Line 93"/>
          <p:cNvSpPr>
            <a:spLocks noChangeShapeType="1"/>
          </p:cNvSpPr>
          <p:nvPr/>
        </p:nvSpPr>
        <p:spPr bwMode="auto">
          <a:xfrm>
            <a:off x="2838500" y="3946996"/>
            <a:ext cx="2330450" cy="0"/>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258014" name="Line 94"/>
          <p:cNvSpPr>
            <a:spLocks noChangeShapeType="1"/>
          </p:cNvSpPr>
          <p:nvPr/>
        </p:nvSpPr>
        <p:spPr bwMode="auto">
          <a:xfrm>
            <a:off x="962075" y="4150196"/>
            <a:ext cx="7272338" cy="71438"/>
          </a:xfrm>
          <a:prstGeom prst="line">
            <a:avLst/>
          </a:prstGeom>
          <a:noFill/>
          <a:ln w="2857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258015" name="Text Box 95"/>
          <p:cNvSpPr txBox="1">
            <a:spLocks noChangeArrowheads="1"/>
          </p:cNvSpPr>
          <p:nvPr/>
        </p:nvSpPr>
        <p:spPr bwMode="auto">
          <a:xfrm>
            <a:off x="2549575" y="3502496"/>
            <a:ext cx="1004888" cy="338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dirty="0">
                <a:solidFill>
                  <a:srgbClr val="FF3300"/>
                </a:solidFill>
              </a:rPr>
              <a:t>采购管理</a:t>
            </a:r>
          </a:p>
        </p:txBody>
      </p:sp>
      <p:sp>
        <p:nvSpPr>
          <p:cNvPr id="2258016" name="Text Box 96"/>
          <p:cNvSpPr txBox="1">
            <a:spLocks noChangeArrowheads="1"/>
          </p:cNvSpPr>
          <p:nvPr/>
        </p:nvSpPr>
        <p:spPr bwMode="auto">
          <a:xfrm>
            <a:off x="4670475" y="3523134"/>
            <a:ext cx="1004888"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dirty="0">
                <a:solidFill>
                  <a:srgbClr val="FF3300"/>
                </a:solidFill>
              </a:rPr>
              <a:t>分销管理</a:t>
            </a:r>
          </a:p>
        </p:txBody>
      </p:sp>
      <p:sp>
        <p:nvSpPr>
          <p:cNvPr id="43023" name="Text Box 87"/>
          <p:cNvSpPr txBox="1">
            <a:spLocks noChangeArrowheads="1"/>
          </p:cNvSpPr>
          <p:nvPr/>
        </p:nvSpPr>
        <p:spPr bwMode="auto">
          <a:xfrm>
            <a:off x="1836788" y="1422871"/>
            <a:ext cx="1285875" cy="350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dirty="0">
                <a:latin typeface="楷体" charset="0"/>
                <a:ea typeface="楷体" charset="0"/>
                <a:cs typeface="楷体" charset="0"/>
              </a:rPr>
              <a:t>零件生产商</a:t>
            </a:r>
          </a:p>
        </p:txBody>
      </p:sp>
      <p:sp>
        <p:nvSpPr>
          <p:cNvPr id="43024" name="Text Box 87"/>
          <p:cNvSpPr txBox="1">
            <a:spLocks noChangeArrowheads="1"/>
          </p:cNvSpPr>
          <p:nvPr/>
        </p:nvSpPr>
        <p:spPr bwMode="auto">
          <a:xfrm>
            <a:off x="3338563" y="1413346"/>
            <a:ext cx="1152525" cy="288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a:latin typeface="楷体" charset="0"/>
                <a:ea typeface="楷体" charset="0"/>
                <a:cs typeface="楷体" charset="0"/>
              </a:rPr>
              <a:t>制造商</a:t>
            </a:r>
          </a:p>
        </p:txBody>
      </p:sp>
      <p:sp>
        <p:nvSpPr>
          <p:cNvPr id="43025" name="Text Box 87"/>
          <p:cNvSpPr txBox="1">
            <a:spLocks noChangeArrowheads="1"/>
          </p:cNvSpPr>
          <p:nvPr/>
        </p:nvSpPr>
        <p:spPr bwMode="auto">
          <a:xfrm>
            <a:off x="4562525" y="1413346"/>
            <a:ext cx="1511300" cy="43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a:latin typeface="楷体" charset="0"/>
                <a:ea typeface="楷体" charset="0"/>
                <a:cs typeface="楷体" charset="0"/>
              </a:rPr>
              <a:t>仓储和配送中心</a:t>
            </a:r>
          </a:p>
        </p:txBody>
      </p:sp>
      <p:sp>
        <p:nvSpPr>
          <p:cNvPr id="43026" name="Text Box 87"/>
          <p:cNvSpPr txBox="1">
            <a:spLocks noChangeArrowheads="1"/>
          </p:cNvSpPr>
          <p:nvPr/>
        </p:nvSpPr>
        <p:spPr bwMode="auto">
          <a:xfrm>
            <a:off x="6291313" y="1341909"/>
            <a:ext cx="935037" cy="287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a:latin typeface="楷体" charset="0"/>
                <a:ea typeface="楷体" charset="0"/>
                <a:cs typeface="楷体" charset="0"/>
              </a:rPr>
              <a:t>零售商</a:t>
            </a:r>
          </a:p>
        </p:txBody>
      </p:sp>
      <p:sp>
        <p:nvSpPr>
          <p:cNvPr id="43027" name="Text Box 87"/>
          <p:cNvSpPr txBox="1">
            <a:spLocks noChangeArrowheads="1"/>
          </p:cNvSpPr>
          <p:nvPr/>
        </p:nvSpPr>
        <p:spPr bwMode="auto">
          <a:xfrm>
            <a:off x="7442250" y="1268884"/>
            <a:ext cx="1008063" cy="207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600" b="1">
                <a:latin typeface="楷体" charset="0"/>
                <a:ea typeface="楷体" charset="0"/>
                <a:cs typeface="楷体" charset="0"/>
              </a:rPr>
              <a:t>消费者</a:t>
            </a:r>
          </a:p>
        </p:txBody>
      </p:sp>
      <p:sp>
        <p:nvSpPr>
          <p:cNvPr id="103" name="Text Box 96"/>
          <p:cNvSpPr txBox="1">
            <a:spLocks noChangeArrowheads="1"/>
          </p:cNvSpPr>
          <p:nvPr/>
        </p:nvSpPr>
        <p:spPr bwMode="auto">
          <a:xfrm>
            <a:off x="6942188" y="3573934"/>
            <a:ext cx="1004887"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l">
              <a:lnSpc>
                <a:spcPct val="100000"/>
              </a:lnSpc>
              <a:spcBef>
                <a:spcPct val="0"/>
              </a:spcBef>
              <a:defRPr/>
            </a:pPr>
            <a:r>
              <a:rPr lang="zh-CN" altLang="en-US" sz="1600" dirty="0">
                <a:solidFill>
                  <a:srgbClr val="FF0000"/>
                </a:solidFill>
              </a:rPr>
              <a:t>营销管理</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257923">
                                            <p:txEl>
                                              <p:pRg st="0" end="0"/>
                                            </p:txEl>
                                          </p:spTgt>
                                        </p:tgtEl>
                                        <p:attrNameLst>
                                          <p:attrName>style.visibility</p:attrName>
                                        </p:attrNameLst>
                                      </p:cBhvr>
                                      <p:to>
                                        <p:strVal val="visible"/>
                                      </p:to>
                                    </p:set>
                                    <p:animEffect transition="in" filter="fade">
                                      <p:cBhvr>
                                        <p:cTn id="7" dur="1000"/>
                                        <p:tgtEl>
                                          <p:spTgt spid="2257923">
                                            <p:txEl>
                                              <p:pRg st="0" end="0"/>
                                            </p:txEl>
                                          </p:spTgt>
                                        </p:tgtEl>
                                      </p:cBhvr>
                                    </p:animEffect>
                                    <p:anim calcmode="lin" valueType="num">
                                      <p:cBhvr>
                                        <p:cTn id="8" dur="1000" fill="hold"/>
                                        <p:tgtEl>
                                          <p:spTgt spid="2257923">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257923">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43012"/>
                                        </p:tgtEl>
                                        <p:attrNameLst>
                                          <p:attrName>style.visibility</p:attrName>
                                        </p:attrNameLst>
                                      </p:cBhvr>
                                      <p:to>
                                        <p:strVal val="visible"/>
                                      </p:to>
                                    </p:set>
                                    <p:anim calcmode="lin" valueType="num">
                                      <p:cBhvr>
                                        <p:cTn id="13" dur="500" fill="hold"/>
                                        <p:tgtEl>
                                          <p:spTgt spid="43012"/>
                                        </p:tgtEl>
                                        <p:attrNameLst>
                                          <p:attrName>ppt_w</p:attrName>
                                        </p:attrNameLst>
                                      </p:cBhvr>
                                      <p:tavLst>
                                        <p:tav tm="0">
                                          <p:val>
                                            <p:fltVal val="0"/>
                                          </p:val>
                                        </p:tav>
                                        <p:tav tm="100000">
                                          <p:val>
                                            <p:strVal val="#ppt_w"/>
                                          </p:val>
                                        </p:tav>
                                      </p:tavLst>
                                    </p:anim>
                                    <p:anim calcmode="lin" valueType="num">
                                      <p:cBhvr>
                                        <p:cTn id="14" dur="500" fill="hold"/>
                                        <p:tgtEl>
                                          <p:spTgt spid="43012"/>
                                        </p:tgtEl>
                                        <p:attrNameLst>
                                          <p:attrName>ppt_h</p:attrName>
                                        </p:attrNameLst>
                                      </p:cBhvr>
                                      <p:tavLst>
                                        <p:tav tm="0">
                                          <p:val>
                                            <p:fltVal val="0"/>
                                          </p:val>
                                        </p:tav>
                                        <p:tav tm="100000">
                                          <p:val>
                                            <p:strVal val="#ppt_h"/>
                                          </p:val>
                                        </p:tav>
                                      </p:tavLst>
                                    </p:anim>
                                    <p:animEffect transition="in" filter="fade">
                                      <p:cBhvr>
                                        <p:cTn id="15" dur="500"/>
                                        <p:tgtEl>
                                          <p:spTgt spid="43012"/>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3013"/>
                                        </p:tgtEl>
                                        <p:attrNameLst>
                                          <p:attrName>style.visibility</p:attrName>
                                        </p:attrNameLst>
                                      </p:cBhvr>
                                      <p:to>
                                        <p:strVal val="visible"/>
                                      </p:to>
                                    </p:set>
                                    <p:anim calcmode="lin" valueType="num">
                                      <p:cBhvr>
                                        <p:cTn id="18" dur="500" fill="hold"/>
                                        <p:tgtEl>
                                          <p:spTgt spid="43013"/>
                                        </p:tgtEl>
                                        <p:attrNameLst>
                                          <p:attrName>ppt_w</p:attrName>
                                        </p:attrNameLst>
                                      </p:cBhvr>
                                      <p:tavLst>
                                        <p:tav tm="0">
                                          <p:val>
                                            <p:fltVal val="0"/>
                                          </p:val>
                                        </p:tav>
                                        <p:tav tm="100000">
                                          <p:val>
                                            <p:strVal val="#ppt_w"/>
                                          </p:val>
                                        </p:tav>
                                      </p:tavLst>
                                    </p:anim>
                                    <p:anim calcmode="lin" valueType="num">
                                      <p:cBhvr>
                                        <p:cTn id="19" dur="500" fill="hold"/>
                                        <p:tgtEl>
                                          <p:spTgt spid="43013"/>
                                        </p:tgtEl>
                                        <p:attrNameLst>
                                          <p:attrName>ppt_h</p:attrName>
                                        </p:attrNameLst>
                                      </p:cBhvr>
                                      <p:tavLst>
                                        <p:tav tm="0">
                                          <p:val>
                                            <p:fltVal val="0"/>
                                          </p:val>
                                        </p:tav>
                                        <p:tav tm="100000">
                                          <p:val>
                                            <p:strVal val="#ppt_h"/>
                                          </p:val>
                                        </p:tav>
                                      </p:tavLst>
                                    </p:anim>
                                    <p:animEffect transition="in" filter="fade">
                                      <p:cBhvr>
                                        <p:cTn id="20" dur="500"/>
                                        <p:tgtEl>
                                          <p:spTgt spid="43013"/>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43023"/>
                                        </p:tgtEl>
                                        <p:attrNameLst>
                                          <p:attrName>style.visibility</p:attrName>
                                        </p:attrNameLst>
                                      </p:cBhvr>
                                      <p:to>
                                        <p:strVal val="visible"/>
                                      </p:to>
                                    </p:set>
                                    <p:anim calcmode="lin" valueType="num">
                                      <p:cBhvr>
                                        <p:cTn id="23" dur="500" fill="hold"/>
                                        <p:tgtEl>
                                          <p:spTgt spid="43023"/>
                                        </p:tgtEl>
                                        <p:attrNameLst>
                                          <p:attrName>ppt_w</p:attrName>
                                        </p:attrNameLst>
                                      </p:cBhvr>
                                      <p:tavLst>
                                        <p:tav tm="0">
                                          <p:val>
                                            <p:fltVal val="0"/>
                                          </p:val>
                                        </p:tav>
                                        <p:tav tm="100000">
                                          <p:val>
                                            <p:strVal val="#ppt_w"/>
                                          </p:val>
                                        </p:tav>
                                      </p:tavLst>
                                    </p:anim>
                                    <p:anim calcmode="lin" valueType="num">
                                      <p:cBhvr>
                                        <p:cTn id="24" dur="500" fill="hold"/>
                                        <p:tgtEl>
                                          <p:spTgt spid="43023"/>
                                        </p:tgtEl>
                                        <p:attrNameLst>
                                          <p:attrName>ppt_h</p:attrName>
                                        </p:attrNameLst>
                                      </p:cBhvr>
                                      <p:tavLst>
                                        <p:tav tm="0">
                                          <p:val>
                                            <p:fltVal val="0"/>
                                          </p:val>
                                        </p:tav>
                                        <p:tav tm="100000">
                                          <p:val>
                                            <p:strVal val="#ppt_h"/>
                                          </p:val>
                                        </p:tav>
                                      </p:tavLst>
                                    </p:anim>
                                    <p:animEffect transition="in" filter="fade">
                                      <p:cBhvr>
                                        <p:cTn id="25" dur="500"/>
                                        <p:tgtEl>
                                          <p:spTgt spid="43023"/>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43024"/>
                                        </p:tgtEl>
                                        <p:attrNameLst>
                                          <p:attrName>style.visibility</p:attrName>
                                        </p:attrNameLst>
                                      </p:cBhvr>
                                      <p:to>
                                        <p:strVal val="visible"/>
                                      </p:to>
                                    </p:set>
                                    <p:anim calcmode="lin" valueType="num">
                                      <p:cBhvr>
                                        <p:cTn id="28" dur="500" fill="hold"/>
                                        <p:tgtEl>
                                          <p:spTgt spid="43024"/>
                                        </p:tgtEl>
                                        <p:attrNameLst>
                                          <p:attrName>ppt_w</p:attrName>
                                        </p:attrNameLst>
                                      </p:cBhvr>
                                      <p:tavLst>
                                        <p:tav tm="0">
                                          <p:val>
                                            <p:fltVal val="0"/>
                                          </p:val>
                                        </p:tav>
                                        <p:tav tm="100000">
                                          <p:val>
                                            <p:strVal val="#ppt_w"/>
                                          </p:val>
                                        </p:tav>
                                      </p:tavLst>
                                    </p:anim>
                                    <p:anim calcmode="lin" valueType="num">
                                      <p:cBhvr>
                                        <p:cTn id="29" dur="500" fill="hold"/>
                                        <p:tgtEl>
                                          <p:spTgt spid="43024"/>
                                        </p:tgtEl>
                                        <p:attrNameLst>
                                          <p:attrName>ppt_h</p:attrName>
                                        </p:attrNameLst>
                                      </p:cBhvr>
                                      <p:tavLst>
                                        <p:tav tm="0">
                                          <p:val>
                                            <p:fltVal val="0"/>
                                          </p:val>
                                        </p:tav>
                                        <p:tav tm="100000">
                                          <p:val>
                                            <p:strVal val="#ppt_h"/>
                                          </p:val>
                                        </p:tav>
                                      </p:tavLst>
                                    </p:anim>
                                    <p:animEffect transition="in" filter="fade">
                                      <p:cBhvr>
                                        <p:cTn id="30" dur="500"/>
                                        <p:tgtEl>
                                          <p:spTgt spid="43024"/>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43025"/>
                                        </p:tgtEl>
                                        <p:attrNameLst>
                                          <p:attrName>style.visibility</p:attrName>
                                        </p:attrNameLst>
                                      </p:cBhvr>
                                      <p:to>
                                        <p:strVal val="visible"/>
                                      </p:to>
                                    </p:set>
                                    <p:anim calcmode="lin" valueType="num">
                                      <p:cBhvr>
                                        <p:cTn id="33" dur="500" fill="hold"/>
                                        <p:tgtEl>
                                          <p:spTgt spid="43025"/>
                                        </p:tgtEl>
                                        <p:attrNameLst>
                                          <p:attrName>ppt_w</p:attrName>
                                        </p:attrNameLst>
                                      </p:cBhvr>
                                      <p:tavLst>
                                        <p:tav tm="0">
                                          <p:val>
                                            <p:fltVal val="0"/>
                                          </p:val>
                                        </p:tav>
                                        <p:tav tm="100000">
                                          <p:val>
                                            <p:strVal val="#ppt_w"/>
                                          </p:val>
                                        </p:tav>
                                      </p:tavLst>
                                    </p:anim>
                                    <p:anim calcmode="lin" valueType="num">
                                      <p:cBhvr>
                                        <p:cTn id="34" dur="500" fill="hold"/>
                                        <p:tgtEl>
                                          <p:spTgt spid="43025"/>
                                        </p:tgtEl>
                                        <p:attrNameLst>
                                          <p:attrName>ppt_h</p:attrName>
                                        </p:attrNameLst>
                                      </p:cBhvr>
                                      <p:tavLst>
                                        <p:tav tm="0">
                                          <p:val>
                                            <p:fltVal val="0"/>
                                          </p:val>
                                        </p:tav>
                                        <p:tav tm="100000">
                                          <p:val>
                                            <p:strVal val="#ppt_h"/>
                                          </p:val>
                                        </p:tav>
                                      </p:tavLst>
                                    </p:anim>
                                    <p:animEffect transition="in" filter="fade">
                                      <p:cBhvr>
                                        <p:cTn id="35" dur="500"/>
                                        <p:tgtEl>
                                          <p:spTgt spid="43025"/>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3026"/>
                                        </p:tgtEl>
                                        <p:attrNameLst>
                                          <p:attrName>style.visibility</p:attrName>
                                        </p:attrNameLst>
                                      </p:cBhvr>
                                      <p:to>
                                        <p:strVal val="visible"/>
                                      </p:to>
                                    </p:set>
                                    <p:anim calcmode="lin" valueType="num">
                                      <p:cBhvr>
                                        <p:cTn id="38" dur="500" fill="hold"/>
                                        <p:tgtEl>
                                          <p:spTgt spid="43026"/>
                                        </p:tgtEl>
                                        <p:attrNameLst>
                                          <p:attrName>ppt_w</p:attrName>
                                        </p:attrNameLst>
                                      </p:cBhvr>
                                      <p:tavLst>
                                        <p:tav tm="0">
                                          <p:val>
                                            <p:fltVal val="0"/>
                                          </p:val>
                                        </p:tav>
                                        <p:tav tm="100000">
                                          <p:val>
                                            <p:strVal val="#ppt_w"/>
                                          </p:val>
                                        </p:tav>
                                      </p:tavLst>
                                    </p:anim>
                                    <p:anim calcmode="lin" valueType="num">
                                      <p:cBhvr>
                                        <p:cTn id="39" dur="500" fill="hold"/>
                                        <p:tgtEl>
                                          <p:spTgt spid="43026"/>
                                        </p:tgtEl>
                                        <p:attrNameLst>
                                          <p:attrName>ppt_h</p:attrName>
                                        </p:attrNameLst>
                                      </p:cBhvr>
                                      <p:tavLst>
                                        <p:tav tm="0">
                                          <p:val>
                                            <p:fltVal val="0"/>
                                          </p:val>
                                        </p:tav>
                                        <p:tav tm="100000">
                                          <p:val>
                                            <p:strVal val="#ppt_h"/>
                                          </p:val>
                                        </p:tav>
                                      </p:tavLst>
                                    </p:anim>
                                    <p:animEffect transition="in" filter="fade">
                                      <p:cBhvr>
                                        <p:cTn id="40" dur="500"/>
                                        <p:tgtEl>
                                          <p:spTgt spid="430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3027"/>
                                        </p:tgtEl>
                                        <p:attrNameLst>
                                          <p:attrName>style.visibility</p:attrName>
                                        </p:attrNameLst>
                                      </p:cBhvr>
                                      <p:to>
                                        <p:strVal val="visible"/>
                                      </p:to>
                                    </p:set>
                                    <p:anim calcmode="lin" valueType="num">
                                      <p:cBhvr>
                                        <p:cTn id="43" dur="500" fill="hold"/>
                                        <p:tgtEl>
                                          <p:spTgt spid="43027"/>
                                        </p:tgtEl>
                                        <p:attrNameLst>
                                          <p:attrName>ppt_w</p:attrName>
                                        </p:attrNameLst>
                                      </p:cBhvr>
                                      <p:tavLst>
                                        <p:tav tm="0">
                                          <p:val>
                                            <p:fltVal val="0"/>
                                          </p:val>
                                        </p:tav>
                                        <p:tav tm="100000">
                                          <p:val>
                                            <p:strVal val="#ppt_w"/>
                                          </p:val>
                                        </p:tav>
                                      </p:tavLst>
                                    </p:anim>
                                    <p:anim calcmode="lin" valueType="num">
                                      <p:cBhvr>
                                        <p:cTn id="44" dur="500" fill="hold"/>
                                        <p:tgtEl>
                                          <p:spTgt spid="43027"/>
                                        </p:tgtEl>
                                        <p:attrNameLst>
                                          <p:attrName>ppt_h</p:attrName>
                                        </p:attrNameLst>
                                      </p:cBhvr>
                                      <p:tavLst>
                                        <p:tav tm="0">
                                          <p:val>
                                            <p:fltVal val="0"/>
                                          </p:val>
                                        </p:tav>
                                        <p:tav tm="100000">
                                          <p:val>
                                            <p:strVal val="#ppt_h"/>
                                          </p:val>
                                        </p:tav>
                                      </p:tavLst>
                                    </p:anim>
                                    <p:animEffect transition="in" filter="fade">
                                      <p:cBhvr>
                                        <p:cTn id="45" dur="500"/>
                                        <p:tgtEl>
                                          <p:spTgt spid="43027"/>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2258011"/>
                                        </p:tgtEl>
                                        <p:attrNameLst>
                                          <p:attrName>style.visibility</p:attrName>
                                        </p:attrNameLst>
                                      </p:cBhvr>
                                      <p:to>
                                        <p:strVal val="visible"/>
                                      </p:to>
                                    </p:set>
                                    <p:anim calcmode="lin" valueType="num">
                                      <p:cBhvr>
                                        <p:cTn id="50" dur="500" fill="hold"/>
                                        <p:tgtEl>
                                          <p:spTgt spid="2258011"/>
                                        </p:tgtEl>
                                        <p:attrNameLst>
                                          <p:attrName>ppt_w</p:attrName>
                                        </p:attrNameLst>
                                      </p:cBhvr>
                                      <p:tavLst>
                                        <p:tav tm="0">
                                          <p:val>
                                            <p:fltVal val="0"/>
                                          </p:val>
                                        </p:tav>
                                        <p:tav tm="100000">
                                          <p:val>
                                            <p:strVal val="#ppt_w"/>
                                          </p:val>
                                        </p:tav>
                                      </p:tavLst>
                                    </p:anim>
                                    <p:anim calcmode="lin" valueType="num">
                                      <p:cBhvr>
                                        <p:cTn id="51" dur="500" fill="hold"/>
                                        <p:tgtEl>
                                          <p:spTgt spid="2258011"/>
                                        </p:tgtEl>
                                        <p:attrNameLst>
                                          <p:attrName>ppt_h</p:attrName>
                                        </p:attrNameLst>
                                      </p:cBhvr>
                                      <p:tavLst>
                                        <p:tav tm="0">
                                          <p:val>
                                            <p:fltVal val="0"/>
                                          </p:val>
                                        </p:tav>
                                        <p:tav tm="100000">
                                          <p:val>
                                            <p:strVal val="#ppt_h"/>
                                          </p:val>
                                        </p:tav>
                                      </p:tavLst>
                                    </p:anim>
                                    <p:animEffect transition="in" filter="fade">
                                      <p:cBhvr>
                                        <p:cTn id="52" dur="500"/>
                                        <p:tgtEl>
                                          <p:spTgt spid="2258011"/>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2258015"/>
                                        </p:tgtEl>
                                        <p:attrNameLst>
                                          <p:attrName>style.visibility</p:attrName>
                                        </p:attrNameLst>
                                      </p:cBhvr>
                                      <p:to>
                                        <p:strVal val="visible"/>
                                      </p:to>
                                    </p:set>
                                    <p:anim calcmode="lin" valueType="num">
                                      <p:cBhvr>
                                        <p:cTn id="55" dur="500" fill="hold"/>
                                        <p:tgtEl>
                                          <p:spTgt spid="2258015"/>
                                        </p:tgtEl>
                                        <p:attrNameLst>
                                          <p:attrName>ppt_w</p:attrName>
                                        </p:attrNameLst>
                                      </p:cBhvr>
                                      <p:tavLst>
                                        <p:tav tm="0">
                                          <p:val>
                                            <p:fltVal val="0"/>
                                          </p:val>
                                        </p:tav>
                                        <p:tav tm="100000">
                                          <p:val>
                                            <p:strVal val="#ppt_w"/>
                                          </p:val>
                                        </p:tav>
                                      </p:tavLst>
                                    </p:anim>
                                    <p:anim calcmode="lin" valueType="num">
                                      <p:cBhvr>
                                        <p:cTn id="56" dur="500" fill="hold"/>
                                        <p:tgtEl>
                                          <p:spTgt spid="2258015"/>
                                        </p:tgtEl>
                                        <p:attrNameLst>
                                          <p:attrName>ppt_h</p:attrName>
                                        </p:attrNameLst>
                                      </p:cBhvr>
                                      <p:tavLst>
                                        <p:tav tm="0">
                                          <p:val>
                                            <p:fltVal val="0"/>
                                          </p:val>
                                        </p:tav>
                                        <p:tav tm="100000">
                                          <p:val>
                                            <p:strVal val="#ppt_h"/>
                                          </p:val>
                                        </p:tav>
                                      </p:tavLst>
                                    </p:anim>
                                    <p:animEffect transition="in" filter="fade">
                                      <p:cBhvr>
                                        <p:cTn id="57" dur="500"/>
                                        <p:tgtEl>
                                          <p:spTgt spid="22580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2258012"/>
                                        </p:tgtEl>
                                        <p:attrNameLst>
                                          <p:attrName>style.visibility</p:attrName>
                                        </p:attrNameLst>
                                      </p:cBhvr>
                                      <p:to>
                                        <p:strVal val="visible"/>
                                      </p:to>
                                    </p:set>
                                    <p:anim calcmode="lin" valueType="num">
                                      <p:cBhvr>
                                        <p:cTn id="60" dur="500" fill="hold"/>
                                        <p:tgtEl>
                                          <p:spTgt spid="2258012"/>
                                        </p:tgtEl>
                                        <p:attrNameLst>
                                          <p:attrName>ppt_w</p:attrName>
                                        </p:attrNameLst>
                                      </p:cBhvr>
                                      <p:tavLst>
                                        <p:tav tm="0">
                                          <p:val>
                                            <p:fltVal val="0"/>
                                          </p:val>
                                        </p:tav>
                                        <p:tav tm="100000">
                                          <p:val>
                                            <p:strVal val="#ppt_w"/>
                                          </p:val>
                                        </p:tav>
                                      </p:tavLst>
                                    </p:anim>
                                    <p:anim calcmode="lin" valueType="num">
                                      <p:cBhvr>
                                        <p:cTn id="61" dur="500" fill="hold"/>
                                        <p:tgtEl>
                                          <p:spTgt spid="2258012"/>
                                        </p:tgtEl>
                                        <p:attrNameLst>
                                          <p:attrName>ppt_h</p:attrName>
                                        </p:attrNameLst>
                                      </p:cBhvr>
                                      <p:tavLst>
                                        <p:tav tm="0">
                                          <p:val>
                                            <p:fltVal val="0"/>
                                          </p:val>
                                        </p:tav>
                                        <p:tav tm="100000">
                                          <p:val>
                                            <p:strVal val="#ppt_h"/>
                                          </p:val>
                                        </p:tav>
                                      </p:tavLst>
                                    </p:anim>
                                    <p:animEffect transition="in" filter="fade">
                                      <p:cBhvr>
                                        <p:cTn id="62" dur="500"/>
                                        <p:tgtEl>
                                          <p:spTgt spid="2258012"/>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2258016"/>
                                        </p:tgtEl>
                                        <p:attrNameLst>
                                          <p:attrName>style.visibility</p:attrName>
                                        </p:attrNameLst>
                                      </p:cBhvr>
                                      <p:to>
                                        <p:strVal val="visible"/>
                                      </p:to>
                                    </p:set>
                                    <p:anim calcmode="lin" valueType="num">
                                      <p:cBhvr>
                                        <p:cTn id="65" dur="500" fill="hold"/>
                                        <p:tgtEl>
                                          <p:spTgt spid="2258016"/>
                                        </p:tgtEl>
                                        <p:attrNameLst>
                                          <p:attrName>ppt_w</p:attrName>
                                        </p:attrNameLst>
                                      </p:cBhvr>
                                      <p:tavLst>
                                        <p:tav tm="0">
                                          <p:val>
                                            <p:fltVal val="0"/>
                                          </p:val>
                                        </p:tav>
                                        <p:tav tm="100000">
                                          <p:val>
                                            <p:strVal val="#ppt_w"/>
                                          </p:val>
                                        </p:tav>
                                      </p:tavLst>
                                    </p:anim>
                                    <p:anim calcmode="lin" valueType="num">
                                      <p:cBhvr>
                                        <p:cTn id="66" dur="500" fill="hold"/>
                                        <p:tgtEl>
                                          <p:spTgt spid="2258016"/>
                                        </p:tgtEl>
                                        <p:attrNameLst>
                                          <p:attrName>ppt_h</p:attrName>
                                        </p:attrNameLst>
                                      </p:cBhvr>
                                      <p:tavLst>
                                        <p:tav tm="0">
                                          <p:val>
                                            <p:fltVal val="0"/>
                                          </p:val>
                                        </p:tav>
                                        <p:tav tm="100000">
                                          <p:val>
                                            <p:strVal val="#ppt_h"/>
                                          </p:val>
                                        </p:tav>
                                      </p:tavLst>
                                    </p:anim>
                                    <p:animEffect transition="in" filter="fade">
                                      <p:cBhvr>
                                        <p:cTn id="67" dur="500"/>
                                        <p:tgtEl>
                                          <p:spTgt spid="2258016"/>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103"/>
                                        </p:tgtEl>
                                        <p:attrNameLst>
                                          <p:attrName>style.visibility</p:attrName>
                                        </p:attrNameLst>
                                      </p:cBhvr>
                                      <p:to>
                                        <p:strVal val="visible"/>
                                      </p:to>
                                    </p:set>
                                    <p:anim calcmode="lin" valueType="num">
                                      <p:cBhvr>
                                        <p:cTn id="70" dur="500" fill="hold"/>
                                        <p:tgtEl>
                                          <p:spTgt spid="103"/>
                                        </p:tgtEl>
                                        <p:attrNameLst>
                                          <p:attrName>ppt_w</p:attrName>
                                        </p:attrNameLst>
                                      </p:cBhvr>
                                      <p:tavLst>
                                        <p:tav tm="0">
                                          <p:val>
                                            <p:fltVal val="0"/>
                                          </p:val>
                                        </p:tav>
                                        <p:tav tm="100000">
                                          <p:val>
                                            <p:strVal val="#ppt_w"/>
                                          </p:val>
                                        </p:tav>
                                      </p:tavLst>
                                    </p:anim>
                                    <p:anim calcmode="lin" valueType="num">
                                      <p:cBhvr>
                                        <p:cTn id="71" dur="500" fill="hold"/>
                                        <p:tgtEl>
                                          <p:spTgt spid="103"/>
                                        </p:tgtEl>
                                        <p:attrNameLst>
                                          <p:attrName>ppt_h</p:attrName>
                                        </p:attrNameLst>
                                      </p:cBhvr>
                                      <p:tavLst>
                                        <p:tav tm="0">
                                          <p:val>
                                            <p:fltVal val="0"/>
                                          </p:val>
                                        </p:tav>
                                        <p:tav tm="100000">
                                          <p:val>
                                            <p:strVal val="#ppt_h"/>
                                          </p:val>
                                        </p:tav>
                                      </p:tavLst>
                                    </p:anim>
                                    <p:animEffect transition="in" filter="fade">
                                      <p:cBhvr>
                                        <p:cTn id="72" dur="500"/>
                                        <p:tgtEl>
                                          <p:spTgt spid="103"/>
                                        </p:tgtEl>
                                      </p:cBhvr>
                                    </p:animEffect>
                                  </p:childTnLst>
                                </p:cTn>
                              </p:par>
                            </p:childTnLst>
                          </p:cTn>
                        </p:par>
                        <p:par>
                          <p:cTn id="73" fill="hold">
                            <p:stCondLst>
                              <p:cond delay="500"/>
                            </p:stCondLst>
                            <p:childTnLst>
                              <p:par>
                                <p:cTn id="74" presetID="53" presetClass="entr" presetSubtype="16" fill="hold" grpId="0" nodeType="afterEffect">
                                  <p:stCondLst>
                                    <p:cond delay="0"/>
                                  </p:stCondLst>
                                  <p:childTnLst>
                                    <p:set>
                                      <p:cBhvr>
                                        <p:cTn id="75" dur="1" fill="hold">
                                          <p:stCondLst>
                                            <p:cond delay="0"/>
                                          </p:stCondLst>
                                        </p:cTn>
                                        <p:tgtEl>
                                          <p:spTgt spid="2258013"/>
                                        </p:tgtEl>
                                        <p:attrNameLst>
                                          <p:attrName>style.visibility</p:attrName>
                                        </p:attrNameLst>
                                      </p:cBhvr>
                                      <p:to>
                                        <p:strVal val="visible"/>
                                      </p:to>
                                    </p:set>
                                    <p:anim calcmode="lin" valueType="num">
                                      <p:cBhvr>
                                        <p:cTn id="76" dur="500" fill="hold"/>
                                        <p:tgtEl>
                                          <p:spTgt spid="2258013"/>
                                        </p:tgtEl>
                                        <p:attrNameLst>
                                          <p:attrName>ppt_w</p:attrName>
                                        </p:attrNameLst>
                                      </p:cBhvr>
                                      <p:tavLst>
                                        <p:tav tm="0">
                                          <p:val>
                                            <p:fltVal val="0"/>
                                          </p:val>
                                        </p:tav>
                                        <p:tav tm="100000">
                                          <p:val>
                                            <p:strVal val="#ppt_w"/>
                                          </p:val>
                                        </p:tav>
                                      </p:tavLst>
                                    </p:anim>
                                    <p:anim calcmode="lin" valueType="num">
                                      <p:cBhvr>
                                        <p:cTn id="77" dur="500" fill="hold"/>
                                        <p:tgtEl>
                                          <p:spTgt spid="2258013"/>
                                        </p:tgtEl>
                                        <p:attrNameLst>
                                          <p:attrName>ppt_h</p:attrName>
                                        </p:attrNameLst>
                                      </p:cBhvr>
                                      <p:tavLst>
                                        <p:tav tm="0">
                                          <p:val>
                                            <p:fltVal val="0"/>
                                          </p:val>
                                        </p:tav>
                                        <p:tav tm="100000">
                                          <p:val>
                                            <p:strVal val="#ppt_h"/>
                                          </p:val>
                                        </p:tav>
                                      </p:tavLst>
                                    </p:anim>
                                    <p:animEffect transition="in" filter="fade">
                                      <p:cBhvr>
                                        <p:cTn id="78" dur="500"/>
                                        <p:tgtEl>
                                          <p:spTgt spid="2258013"/>
                                        </p:tgtEl>
                                      </p:cBhvr>
                                    </p:animEffect>
                                  </p:childTnLst>
                                </p:cTn>
                              </p:par>
                            </p:childTnLst>
                          </p:cTn>
                        </p:par>
                        <p:par>
                          <p:cTn id="79" fill="hold">
                            <p:stCondLst>
                              <p:cond delay="1000"/>
                            </p:stCondLst>
                            <p:childTnLst>
                              <p:par>
                                <p:cTn id="80" presetID="53" presetClass="entr" presetSubtype="16" fill="hold" grpId="0" nodeType="afterEffect">
                                  <p:stCondLst>
                                    <p:cond delay="0"/>
                                  </p:stCondLst>
                                  <p:childTnLst>
                                    <p:set>
                                      <p:cBhvr>
                                        <p:cTn id="81" dur="1" fill="hold">
                                          <p:stCondLst>
                                            <p:cond delay="0"/>
                                          </p:stCondLst>
                                        </p:cTn>
                                        <p:tgtEl>
                                          <p:spTgt spid="2258009"/>
                                        </p:tgtEl>
                                        <p:attrNameLst>
                                          <p:attrName>style.visibility</p:attrName>
                                        </p:attrNameLst>
                                      </p:cBhvr>
                                      <p:to>
                                        <p:strVal val="visible"/>
                                      </p:to>
                                    </p:set>
                                    <p:anim calcmode="lin" valueType="num">
                                      <p:cBhvr>
                                        <p:cTn id="82" dur="500" fill="hold"/>
                                        <p:tgtEl>
                                          <p:spTgt spid="2258009"/>
                                        </p:tgtEl>
                                        <p:attrNameLst>
                                          <p:attrName>ppt_w</p:attrName>
                                        </p:attrNameLst>
                                      </p:cBhvr>
                                      <p:tavLst>
                                        <p:tav tm="0">
                                          <p:val>
                                            <p:fltVal val="0"/>
                                          </p:val>
                                        </p:tav>
                                        <p:tav tm="100000">
                                          <p:val>
                                            <p:strVal val="#ppt_w"/>
                                          </p:val>
                                        </p:tav>
                                      </p:tavLst>
                                    </p:anim>
                                    <p:anim calcmode="lin" valueType="num">
                                      <p:cBhvr>
                                        <p:cTn id="83" dur="500" fill="hold"/>
                                        <p:tgtEl>
                                          <p:spTgt spid="2258009"/>
                                        </p:tgtEl>
                                        <p:attrNameLst>
                                          <p:attrName>ppt_h</p:attrName>
                                        </p:attrNameLst>
                                      </p:cBhvr>
                                      <p:tavLst>
                                        <p:tav tm="0">
                                          <p:val>
                                            <p:fltVal val="0"/>
                                          </p:val>
                                        </p:tav>
                                        <p:tav tm="100000">
                                          <p:val>
                                            <p:strVal val="#ppt_h"/>
                                          </p:val>
                                        </p:tav>
                                      </p:tavLst>
                                    </p:anim>
                                    <p:animEffect transition="in" filter="fade">
                                      <p:cBhvr>
                                        <p:cTn id="84" dur="500"/>
                                        <p:tgtEl>
                                          <p:spTgt spid="2258009"/>
                                        </p:tgtEl>
                                      </p:cBhvr>
                                    </p:animEffect>
                                  </p:childTnLst>
                                </p:cTn>
                              </p:par>
                            </p:childTnLst>
                          </p:cTn>
                        </p:par>
                      </p:childTnLst>
                    </p:cTn>
                  </p:par>
                  <p:par>
                    <p:cTn id="85" fill="hold">
                      <p:stCondLst>
                        <p:cond delay="indefinite"/>
                      </p:stCondLst>
                      <p:childTnLst>
                        <p:par>
                          <p:cTn id="86" fill="hold">
                            <p:stCondLst>
                              <p:cond delay="0"/>
                            </p:stCondLst>
                            <p:childTnLst>
                              <p:par>
                                <p:cTn id="87" presetID="53" presetClass="entr" presetSubtype="16" fill="hold" grpId="0" nodeType="clickEffect">
                                  <p:stCondLst>
                                    <p:cond delay="0"/>
                                  </p:stCondLst>
                                  <p:childTnLst>
                                    <p:set>
                                      <p:cBhvr>
                                        <p:cTn id="88" dur="1" fill="hold">
                                          <p:stCondLst>
                                            <p:cond delay="0"/>
                                          </p:stCondLst>
                                        </p:cTn>
                                        <p:tgtEl>
                                          <p:spTgt spid="2258014"/>
                                        </p:tgtEl>
                                        <p:attrNameLst>
                                          <p:attrName>style.visibility</p:attrName>
                                        </p:attrNameLst>
                                      </p:cBhvr>
                                      <p:to>
                                        <p:strVal val="visible"/>
                                      </p:to>
                                    </p:set>
                                    <p:anim calcmode="lin" valueType="num">
                                      <p:cBhvr>
                                        <p:cTn id="89" dur="500" fill="hold"/>
                                        <p:tgtEl>
                                          <p:spTgt spid="2258014"/>
                                        </p:tgtEl>
                                        <p:attrNameLst>
                                          <p:attrName>ppt_w</p:attrName>
                                        </p:attrNameLst>
                                      </p:cBhvr>
                                      <p:tavLst>
                                        <p:tav tm="0">
                                          <p:val>
                                            <p:fltVal val="0"/>
                                          </p:val>
                                        </p:tav>
                                        <p:tav tm="100000">
                                          <p:val>
                                            <p:strVal val="#ppt_w"/>
                                          </p:val>
                                        </p:tav>
                                      </p:tavLst>
                                    </p:anim>
                                    <p:anim calcmode="lin" valueType="num">
                                      <p:cBhvr>
                                        <p:cTn id="90" dur="500" fill="hold"/>
                                        <p:tgtEl>
                                          <p:spTgt spid="2258014"/>
                                        </p:tgtEl>
                                        <p:attrNameLst>
                                          <p:attrName>ppt_h</p:attrName>
                                        </p:attrNameLst>
                                      </p:cBhvr>
                                      <p:tavLst>
                                        <p:tav tm="0">
                                          <p:val>
                                            <p:fltVal val="0"/>
                                          </p:val>
                                        </p:tav>
                                        <p:tav tm="100000">
                                          <p:val>
                                            <p:strVal val="#ppt_h"/>
                                          </p:val>
                                        </p:tav>
                                      </p:tavLst>
                                    </p:anim>
                                    <p:animEffect transition="in" filter="fade">
                                      <p:cBhvr>
                                        <p:cTn id="91" dur="500"/>
                                        <p:tgtEl>
                                          <p:spTgt spid="2258014"/>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258010"/>
                                        </p:tgtEl>
                                        <p:attrNameLst>
                                          <p:attrName>style.visibility</p:attrName>
                                        </p:attrNameLst>
                                      </p:cBhvr>
                                      <p:to>
                                        <p:strVal val="visible"/>
                                      </p:to>
                                    </p:set>
                                    <p:anim calcmode="lin" valueType="num">
                                      <p:cBhvr>
                                        <p:cTn id="94" dur="500" fill="hold"/>
                                        <p:tgtEl>
                                          <p:spTgt spid="2258010"/>
                                        </p:tgtEl>
                                        <p:attrNameLst>
                                          <p:attrName>ppt_w</p:attrName>
                                        </p:attrNameLst>
                                      </p:cBhvr>
                                      <p:tavLst>
                                        <p:tav tm="0">
                                          <p:val>
                                            <p:fltVal val="0"/>
                                          </p:val>
                                        </p:tav>
                                        <p:tav tm="100000">
                                          <p:val>
                                            <p:strVal val="#ppt_w"/>
                                          </p:val>
                                        </p:tav>
                                      </p:tavLst>
                                    </p:anim>
                                    <p:anim calcmode="lin" valueType="num">
                                      <p:cBhvr>
                                        <p:cTn id="95" dur="500" fill="hold"/>
                                        <p:tgtEl>
                                          <p:spTgt spid="2258010"/>
                                        </p:tgtEl>
                                        <p:attrNameLst>
                                          <p:attrName>ppt_h</p:attrName>
                                        </p:attrNameLst>
                                      </p:cBhvr>
                                      <p:tavLst>
                                        <p:tav tm="0">
                                          <p:val>
                                            <p:fltVal val="0"/>
                                          </p:val>
                                        </p:tav>
                                        <p:tav tm="100000">
                                          <p:val>
                                            <p:strVal val="#ppt_h"/>
                                          </p:val>
                                        </p:tav>
                                      </p:tavLst>
                                    </p:anim>
                                    <p:animEffect transition="in" filter="fade">
                                      <p:cBhvr>
                                        <p:cTn id="96" dur="500"/>
                                        <p:tgtEl>
                                          <p:spTgt spid="2258010"/>
                                        </p:tgtEl>
                                      </p:cBhvr>
                                    </p:animEffect>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grpId="0" nodeType="clickEffect">
                                  <p:stCondLst>
                                    <p:cond delay="0"/>
                                  </p:stCondLst>
                                  <p:childTnLst>
                                    <p:set>
                                      <p:cBhvr>
                                        <p:cTn id="100" dur="1" fill="hold">
                                          <p:stCondLst>
                                            <p:cond delay="0"/>
                                          </p:stCondLst>
                                        </p:cTn>
                                        <p:tgtEl>
                                          <p:spTgt spid="2257923">
                                            <p:txEl>
                                              <p:pRg st="9" end="9"/>
                                            </p:txEl>
                                          </p:spTgt>
                                        </p:tgtEl>
                                        <p:attrNameLst>
                                          <p:attrName>style.visibility</p:attrName>
                                        </p:attrNameLst>
                                      </p:cBhvr>
                                      <p:to>
                                        <p:strVal val="visible"/>
                                      </p:to>
                                    </p:set>
                                    <p:animEffect transition="in" filter="fade">
                                      <p:cBhvr>
                                        <p:cTn id="101" dur="1000"/>
                                        <p:tgtEl>
                                          <p:spTgt spid="2257923">
                                            <p:txEl>
                                              <p:pRg st="9" end="9"/>
                                            </p:txEl>
                                          </p:spTgt>
                                        </p:tgtEl>
                                      </p:cBhvr>
                                    </p:animEffect>
                                    <p:anim calcmode="lin" valueType="num">
                                      <p:cBhvr>
                                        <p:cTn id="102" dur="1000" fill="hold"/>
                                        <p:tgtEl>
                                          <p:spTgt spid="2257923">
                                            <p:txEl>
                                              <p:pRg st="9" end="9"/>
                                            </p:txEl>
                                          </p:spTgt>
                                        </p:tgtEl>
                                        <p:attrNameLst>
                                          <p:attrName>ppt_x</p:attrName>
                                        </p:attrNameLst>
                                      </p:cBhvr>
                                      <p:tavLst>
                                        <p:tav tm="0">
                                          <p:val>
                                            <p:strVal val="#ppt_x"/>
                                          </p:val>
                                        </p:tav>
                                        <p:tav tm="100000">
                                          <p:val>
                                            <p:strVal val="#ppt_x"/>
                                          </p:val>
                                        </p:tav>
                                      </p:tavLst>
                                    </p:anim>
                                    <p:anim calcmode="lin" valueType="num">
                                      <p:cBhvr>
                                        <p:cTn id="103" dur="1000" fill="hold"/>
                                        <p:tgtEl>
                                          <p:spTgt spid="2257923">
                                            <p:txEl>
                                              <p:pRg st="9" end="9"/>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7923" grpId="0" uiExpand="1" build="p"/>
      <p:bldP spid="43013" grpId="0"/>
      <p:bldP spid="2258009" grpId="0"/>
      <p:bldP spid="2258010" grpId="0"/>
      <p:bldP spid="2258011" grpId="0" animBg="1"/>
      <p:bldP spid="2258012" grpId="0" animBg="1"/>
      <p:bldP spid="2258013" grpId="0" animBg="1"/>
      <p:bldP spid="2258014" grpId="0" animBg="1"/>
      <p:bldP spid="2258015" grpId="0"/>
      <p:bldP spid="2258016" grpId="0"/>
      <p:bldP spid="43023" grpId="0"/>
      <p:bldP spid="43024" grpId="0"/>
      <p:bldP spid="43025" grpId="0"/>
      <p:bldP spid="43026" grpId="0"/>
      <p:bldP spid="43027" grpId="0"/>
      <p:bldP spid="103"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63688" y="0"/>
            <a:ext cx="5328592" cy="576792"/>
          </a:xfrm>
        </p:spPr>
        <p:txBody>
          <a:bodyPr/>
          <a:lstStyle/>
          <a:p>
            <a:r>
              <a:rPr lang="zh-CN" altLang="en-US" sz="2200" b="0" dirty="0">
                <a:effectLst/>
              </a:rPr>
              <a:t>实验教学</a:t>
            </a:r>
            <a:r>
              <a:rPr lang="en-US" altLang="zh-CN" sz="2200" dirty="0"/>
              <a:t>3</a:t>
            </a:r>
            <a:r>
              <a:rPr lang="en-US" altLang="zh-CN" sz="2200" b="0" dirty="0">
                <a:effectLst/>
              </a:rPr>
              <a:t>:</a:t>
            </a:r>
            <a:r>
              <a:rPr lang="zh-CN" altLang="en-US" sz="2200" b="0" dirty="0">
                <a:effectLst/>
              </a:rPr>
              <a:t>需求预测</a:t>
            </a:r>
            <a:r>
              <a:rPr lang="en-US" altLang="zh-CN" sz="2200" b="0" dirty="0">
                <a:effectLst/>
              </a:rPr>
              <a:t>-</a:t>
            </a:r>
            <a:r>
              <a:rPr lang="zh-CN" altLang="en-US" sz="2200" b="0" dirty="0">
                <a:effectLst/>
              </a:rPr>
              <a:t>库存布局</a:t>
            </a:r>
            <a:r>
              <a:rPr lang="en-US" altLang="zh-CN" sz="2200" b="0" dirty="0">
                <a:effectLst/>
              </a:rPr>
              <a:t>-</a:t>
            </a:r>
            <a:r>
              <a:rPr lang="zh-CN" altLang="en-US" sz="2200" b="0" dirty="0">
                <a:effectLst/>
              </a:rPr>
              <a:t>订货决策</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160</a:t>
            </a:fld>
            <a:endParaRPr lang="en-US" altLang="zh-CN"/>
          </a:p>
        </p:txBody>
      </p:sp>
      <p:sp>
        <p:nvSpPr>
          <p:cNvPr id="5" name="Rectangle 4"/>
          <p:cNvSpPr txBox="1">
            <a:spLocks noChangeArrowheads="1"/>
          </p:cNvSpPr>
          <p:nvPr/>
        </p:nvSpPr>
        <p:spPr bwMode="auto">
          <a:xfrm>
            <a:off x="107534" y="764704"/>
            <a:ext cx="5495925" cy="5410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en-US" altLang="zh-CN" sz="2200" kern="0">
                <a:latin typeface="Times New Roman" charset="0"/>
                <a:ea typeface="黑体" charset="0"/>
                <a:cs typeface="黑体" charset="0"/>
              </a:rPr>
              <a:t>A,B</a:t>
            </a:r>
            <a:r>
              <a:rPr lang="zh-CN" altLang="en-US" sz="2200" kern="0">
                <a:latin typeface="Times New Roman" charset="0"/>
                <a:ea typeface="黑体" charset="0"/>
                <a:cs typeface="黑体" charset="0"/>
              </a:rPr>
              <a:t>产品的销量呈现类似变动趋势</a:t>
            </a:r>
            <a:endParaRPr lang="en-US" altLang="zh-CN" sz="2200" kern="0">
              <a:latin typeface="Times New Roman" charset="0"/>
              <a:ea typeface="黑体" charset="0"/>
              <a:cs typeface="黑体" charset="0"/>
            </a:endParaRPr>
          </a:p>
          <a:p>
            <a:pPr lvl="1">
              <a:lnSpc>
                <a:spcPct val="85000"/>
              </a:lnSpc>
            </a:pPr>
            <a:r>
              <a:rPr lang="zh-CN" altLang="en-US" sz="2000" kern="0">
                <a:latin typeface="Times New Roman" charset="0"/>
                <a:ea typeface="黑体" charset="0"/>
                <a:cs typeface="黑体" charset="0"/>
              </a:rPr>
              <a:t>去年</a:t>
            </a:r>
            <a:r>
              <a:rPr lang="en-US" altLang="zh-CN" sz="2000" kern="0">
                <a:latin typeface="Times New Roman" charset="0"/>
                <a:ea typeface="黑体" charset="0"/>
                <a:cs typeface="黑体" charset="0"/>
              </a:rPr>
              <a:t>A,B</a:t>
            </a:r>
            <a:r>
              <a:rPr lang="zh-CN" altLang="en-US" sz="2000" kern="0">
                <a:latin typeface="Times New Roman" charset="0"/>
                <a:ea typeface="黑体" charset="0"/>
                <a:cs typeface="黑体" charset="0"/>
              </a:rPr>
              <a:t>的月销量最大</a:t>
            </a:r>
            <a:r>
              <a:rPr lang="en-US" altLang="zh-CN" sz="2000" kern="0">
                <a:latin typeface="Times New Roman" charset="0"/>
                <a:ea typeface="黑体" charset="0"/>
                <a:cs typeface="黑体" charset="0"/>
              </a:rPr>
              <a:t>4500</a:t>
            </a:r>
            <a:r>
              <a:rPr lang="zh-CN" altLang="en-US" sz="2000" kern="0">
                <a:latin typeface="Times New Roman" charset="0"/>
                <a:ea typeface="黑体" charset="0"/>
                <a:cs typeface="黑体" charset="0"/>
              </a:rPr>
              <a:t>和</a:t>
            </a:r>
            <a:r>
              <a:rPr lang="en-US" altLang="zh-CN" sz="2000" kern="0">
                <a:latin typeface="Times New Roman" charset="0"/>
                <a:ea typeface="黑体" charset="0"/>
                <a:cs typeface="黑体" charset="0"/>
              </a:rPr>
              <a:t>2000</a:t>
            </a:r>
          </a:p>
          <a:p>
            <a:pPr lvl="1">
              <a:lnSpc>
                <a:spcPct val="85000"/>
              </a:lnSpc>
            </a:pPr>
            <a:r>
              <a:rPr lang="zh-CN" altLang="en-US" sz="2000" kern="0">
                <a:latin typeface="Times New Roman" charset="0"/>
                <a:ea typeface="黑体" charset="0"/>
                <a:cs typeface="黑体" charset="0"/>
              </a:rPr>
              <a:t>去年</a:t>
            </a:r>
            <a:r>
              <a:rPr lang="en-US" altLang="zh-CN" sz="2000" kern="0">
                <a:latin typeface="Times New Roman" charset="0"/>
                <a:ea typeface="黑体" charset="0"/>
                <a:cs typeface="黑体" charset="0"/>
              </a:rPr>
              <a:t>A,B</a:t>
            </a:r>
            <a:r>
              <a:rPr lang="zh-CN" altLang="en-US" sz="2000" kern="0">
                <a:latin typeface="Times New Roman" charset="0"/>
                <a:ea typeface="黑体" charset="0"/>
                <a:cs typeface="黑体" charset="0"/>
              </a:rPr>
              <a:t>的月销量最小</a:t>
            </a:r>
            <a:r>
              <a:rPr lang="en-US" altLang="zh-CN" sz="2000" kern="0">
                <a:latin typeface="Times New Roman" charset="0"/>
                <a:ea typeface="黑体" charset="0"/>
                <a:cs typeface="黑体" charset="0"/>
              </a:rPr>
              <a:t> 400 </a:t>
            </a:r>
            <a:r>
              <a:rPr lang="zh-CN" altLang="en-US" sz="2000" kern="0">
                <a:latin typeface="Times New Roman" charset="0"/>
                <a:ea typeface="黑体" charset="0"/>
                <a:cs typeface="黑体" charset="0"/>
              </a:rPr>
              <a:t>和</a:t>
            </a:r>
            <a:r>
              <a:rPr lang="en-US" altLang="zh-CN" sz="2000" kern="0">
                <a:latin typeface="Times New Roman" charset="0"/>
                <a:ea typeface="黑体" charset="0"/>
                <a:cs typeface="黑体" charset="0"/>
              </a:rPr>
              <a:t> 200</a:t>
            </a:r>
          </a:p>
          <a:p>
            <a:pPr lvl="1">
              <a:lnSpc>
                <a:spcPct val="85000"/>
              </a:lnSpc>
            </a:pPr>
            <a:r>
              <a:rPr lang="zh-CN" altLang="en-US" sz="2000" kern="0">
                <a:latin typeface="Times New Roman" charset="0"/>
                <a:ea typeface="黑体" charset="0"/>
                <a:cs typeface="黑体" charset="0"/>
              </a:rPr>
              <a:t>预计今年销量是曲线预测的</a:t>
            </a:r>
            <a:r>
              <a:rPr lang="en-US" altLang="zh-CN" sz="2000" kern="0">
                <a:latin typeface="Times New Roman" charset="0"/>
                <a:ea typeface="黑体" charset="0"/>
                <a:cs typeface="黑体" charset="0"/>
              </a:rPr>
              <a:t>±10%</a:t>
            </a:r>
          </a:p>
          <a:p>
            <a:pPr lvl="1">
              <a:lnSpc>
                <a:spcPct val="85000"/>
              </a:lnSpc>
            </a:pPr>
            <a:endParaRPr lang="en-US" altLang="zh-CN" sz="2000" kern="0">
              <a:latin typeface="Times New Roman" charset="0"/>
              <a:ea typeface="黑体" charset="0"/>
              <a:cs typeface="黑体" charset="0"/>
            </a:endParaRPr>
          </a:p>
          <a:p>
            <a:pPr>
              <a:lnSpc>
                <a:spcPct val="100000"/>
              </a:lnSpc>
            </a:pPr>
            <a:r>
              <a:rPr lang="zh-CN" altLang="en-US" sz="2200" kern="0">
                <a:latin typeface="Times New Roman" charset="0"/>
                <a:ea typeface="黑体" charset="0"/>
                <a:cs typeface="黑体" charset="0"/>
              </a:rPr>
              <a:t>受零件和组装产能约束有</a:t>
            </a:r>
            <a:r>
              <a:rPr lang="en-US" altLang="zh-CN" sz="2200" kern="0">
                <a:latin typeface="Times New Roman" charset="0"/>
                <a:ea typeface="黑体" charset="0"/>
                <a:cs typeface="黑体" charset="0"/>
              </a:rPr>
              <a:t>9</a:t>
            </a:r>
            <a:r>
              <a:rPr lang="zh-CN" altLang="en-US" sz="2200" kern="0">
                <a:latin typeface="Times New Roman" charset="0"/>
                <a:ea typeface="黑体" charset="0"/>
                <a:cs typeface="黑体" charset="0"/>
              </a:rPr>
              <a:t>种组合</a:t>
            </a:r>
            <a:r>
              <a:rPr lang="en-US" altLang="zh-CN" sz="2200" kern="0">
                <a:latin typeface="Times New Roman" charset="0"/>
                <a:ea typeface="黑体" charset="0"/>
                <a:cs typeface="黑体" charset="0"/>
              </a:rPr>
              <a:t>:</a:t>
            </a:r>
            <a:endParaRPr lang="en-US" altLang="zh-CN" sz="2200" kern="0" dirty="0">
              <a:latin typeface="Times New Roman" charset="0"/>
              <a:ea typeface="黑体" charset="0"/>
              <a:cs typeface="黑体" charset="0"/>
            </a:endParaRPr>
          </a:p>
        </p:txBody>
      </p:sp>
      <p:graphicFrame>
        <p:nvGraphicFramePr>
          <p:cNvPr id="6" name="Group 5"/>
          <p:cNvGraphicFramePr>
            <a:graphicFrameLocks noGrp="1"/>
          </p:cNvGraphicFramePr>
          <p:nvPr>
            <p:extLst>
              <p:ext uri="{D42A27DB-BD31-4B8C-83A1-F6EECF244321}">
                <p14:modId xmlns:p14="http://schemas.microsoft.com/office/powerpoint/2010/main" val="1971238342"/>
              </p:ext>
            </p:extLst>
          </p:nvPr>
        </p:nvGraphicFramePr>
        <p:xfrm>
          <a:off x="394872" y="2852266"/>
          <a:ext cx="4267200" cy="2133600"/>
        </p:xfrm>
        <a:graphic>
          <a:graphicData uri="http://schemas.openxmlformats.org/drawingml/2006/table">
            <a:tbl>
              <a:tblPr/>
              <a:tblGrid>
                <a:gridCol w="10668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0668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tblGrid>
              <a:tr h="304800">
                <a:tc gridSpan="2">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正常产能下</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50%</a:t>
                      </a:r>
                      <a:r>
                        <a:rPr kumimoji="1" lang="zh-CN" altLang="en-US" sz="1400" b="0" i="0" u="none" strike="noStrike" cap="none" normalizeH="0" baseline="0">
                          <a:ln>
                            <a:noFill/>
                          </a:ln>
                          <a:solidFill>
                            <a:schemeClr val="tx1"/>
                          </a:solidFill>
                          <a:effectLst/>
                          <a:latin typeface="Times New Roman" charset="0"/>
                          <a:ea typeface="宋体" charset="0"/>
                          <a:cs typeface="宋体" charset="0"/>
                        </a:rPr>
                        <a:t>加班产能下</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0"/>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B</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A</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B</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9000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6000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7000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600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4000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600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5000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1200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1200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3000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1800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04800">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1800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1000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2400</a:t>
                      </a:r>
                    </a:p>
                  </a:txBody>
                  <a:tcP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7" name="Rectangle 45"/>
          <p:cNvSpPr>
            <a:spLocks noChangeArrowheads="1"/>
          </p:cNvSpPr>
          <p:nvPr/>
        </p:nvSpPr>
        <p:spPr bwMode="auto">
          <a:xfrm>
            <a:off x="250409" y="5084291"/>
            <a:ext cx="8228013" cy="1223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85000"/>
              </a:lnSpc>
              <a:buClr>
                <a:srgbClr val="FF4F4F"/>
              </a:buClr>
              <a:buFontTx/>
              <a:buChar char="•"/>
              <a:defRPr/>
            </a:pPr>
            <a:r>
              <a:rPr lang="zh-CN" altLang="en-US" sz="2200" b="1" dirty="0">
                <a:ea typeface="黑体" charset="0"/>
                <a:cs typeface="黑体" charset="0"/>
              </a:rPr>
              <a:t>规则</a:t>
            </a:r>
            <a:r>
              <a:rPr lang="zh-CN" altLang="en-US" sz="2200" b="1" dirty="0"/>
              <a:t>：</a:t>
            </a:r>
            <a:r>
              <a:rPr lang="zh-CN" altLang="en-US" sz="1800" dirty="0"/>
              <a:t>每队</a:t>
            </a:r>
            <a:r>
              <a:rPr lang="en-US" altLang="zh-CN" sz="1800" dirty="0"/>
              <a:t>6</a:t>
            </a:r>
            <a:r>
              <a:rPr lang="zh-CN" altLang="en-US" sz="1800" dirty="0"/>
              <a:t>－</a:t>
            </a:r>
            <a:r>
              <a:rPr lang="en-US" altLang="zh-CN" sz="1800" dirty="0"/>
              <a:t>8</a:t>
            </a:r>
            <a:r>
              <a:rPr lang="zh-CN" altLang="en-US" sz="1800" dirty="0"/>
              <a:t>人分成</a:t>
            </a:r>
            <a:r>
              <a:rPr lang="en-US" altLang="zh-CN" sz="1800" dirty="0"/>
              <a:t>3</a:t>
            </a:r>
            <a:r>
              <a:rPr lang="zh-CN" altLang="en-US" sz="1800" dirty="0"/>
              <a:t>组，分别为销售商、组装商、零件商</a:t>
            </a:r>
            <a:r>
              <a:rPr lang="en-US" altLang="zh-CN" sz="1800" dirty="0"/>
              <a:t>   (</a:t>
            </a:r>
            <a:r>
              <a:rPr lang="zh-CN" altLang="en-US" sz="1800" dirty="0"/>
              <a:t>每组</a:t>
            </a:r>
            <a:r>
              <a:rPr lang="en-US" altLang="zh-CN" sz="1800" dirty="0"/>
              <a:t>2</a:t>
            </a:r>
            <a:r>
              <a:rPr lang="zh-CN" altLang="en-US" sz="1800" dirty="0"/>
              <a:t>－</a:t>
            </a:r>
            <a:r>
              <a:rPr lang="en-US" altLang="zh-CN" sz="1800"/>
              <a:t>3</a:t>
            </a:r>
            <a:r>
              <a:rPr lang="zh-CN" altLang="en-US" sz="1800"/>
              <a:t>人</a:t>
            </a:r>
            <a:r>
              <a:rPr lang="en-US" altLang="zh-CN" sz="1800" dirty="0"/>
              <a:t>)</a:t>
            </a:r>
          </a:p>
          <a:p>
            <a:pPr marL="342900" indent="-342900" algn="l">
              <a:lnSpc>
                <a:spcPct val="85000"/>
              </a:lnSpc>
              <a:buClr>
                <a:srgbClr val="FF4F4F"/>
              </a:buClr>
              <a:defRPr/>
            </a:pPr>
            <a:r>
              <a:rPr lang="en-US" altLang="zh-CN" sz="1800" dirty="0"/>
              <a:t>                    </a:t>
            </a:r>
            <a:r>
              <a:rPr lang="zh-CN" altLang="en-US" sz="1800" dirty="0"/>
              <a:t>每月</a:t>
            </a:r>
            <a:r>
              <a:rPr lang="zh-CN" altLang="en-US" sz="1600" dirty="0"/>
              <a:t>销售商根据老师公布的当月销售作订货决策；</a:t>
            </a:r>
            <a:endParaRPr lang="en-US" altLang="zh-CN" sz="1600" dirty="0"/>
          </a:p>
          <a:p>
            <a:pPr marL="342900" indent="-342900" algn="l">
              <a:lnSpc>
                <a:spcPct val="85000"/>
              </a:lnSpc>
              <a:buClr>
                <a:srgbClr val="FF4F4F"/>
              </a:buClr>
              <a:defRPr/>
            </a:pPr>
            <a:r>
              <a:rPr lang="en-US" altLang="zh-CN" sz="1600" dirty="0"/>
              <a:t>                                </a:t>
            </a:r>
            <a:r>
              <a:rPr lang="zh-CN" altLang="en-US" sz="1600" dirty="0"/>
              <a:t>组装商、零件供应商</a:t>
            </a:r>
            <a:r>
              <a:rPr lang="zh-CN" altLang="en-US" sz="1800" dirty="0"/>
              <a:t>选择一种可能的生产组合，并做出采购决策</a:t>
            </a:r>
            <a:endParaRPr lang="en-US" altLang="zh-CN" sz="1800" dirty="0"/>
          </a:p>
          <a:p>
            <a:pPr marL="342900" indent="-342900" algn="l">
              <a:lnSpc>
                <a:spcPct val="85000"/>
              </a:lnSpc>
              <a:buClr>
                <a:srgbClr val="FF4F4F"/>
              </a:buClr>
              <a:defRPr/>
            </a:pPr>
            <a:r>
              <a:rPr lang="en-US" altLang="zh-CN" sz="1800" dirty="0"/>
              <a:t>                    </a:t>
            </a:r>
            <a:r>
              <a:rPr lang="zh-CN" altLang="en-US" sz="1800" dirty="0"/>
              <a:t>各组根据当月实际需求量，计算期末库存量及库存成本</a:t>
            </a:r>
            <a:r>
              <a:rPr lang="en-US" altLang="zh-CN" sz="1800" dirty="0"/>
              <a:t>/</a:t>
            </a:r>
            <a:r>
              <a:rPr lang="zh-CN" altLang="en-US" sz="1800" dirty="0"/>
              <a:t>缺货成本</a:t>
            </a:r>
          </a:p>
        </p:txBody>
      </p:sp>
      <p:graphicFrame>
        <p:nvGraphicFramePr>
          <p:cNvPr id="8" name="Group 46"/>
          <p:cNvGraphicFramePr>
            <a:graphicFrameLocks noGrp="1"/>
          </p:cNvGraphicFramePr>
          <p:nvPr>
            <p:extLst>
              <p:ext uri="{D42A27DB-BD31-4B8C-83A1-F6EECF244321}">
                <p14:modId xmlns:p14="http://schemas.microsoft.com/office/powerpoint/2010/main" val="2790132432"/>
              </p:ext>
            </p:extLst>
          </p:nvPr>
        </p:nvGraphicFramePr>
        <p:xfrm>
          <a:off x="5363747" y="2852266"/>
          <a:ext cx="3527425" cy="2079627"/>
        </p:xfrm>
        <a:graphic>
          <a:graphicData uri="http://schemas.openxmlformats.org/drawingml/2006/table">
            <a:tbl>
              <a:tblPr/>
              <a:tblGrid>
                <a:gridCol w="2301875">
                  <a:extLst>
                    <a:ext uri="{9D8B030D-6E8A-4147-A177-3AD203B41FA5}">
                      <a16:colId xmlns:a16="http://schemas.microsoft.com/office/drawing/2014/main" val="20000"/>
                    </a:ext>
                  </a:extLst>
                </a:gridCol>
                <a:gridCol w="615950">
                  <a:extLst>
                    <a:ext uri="{9D8B030D-6E8A-4147-A177-3AD203B41FA5}">
                      <a16:colId xmlns:a16="http://schemas.microsoft.com/office/drawing/2014/main" val="20001"/>
                    </a:ext>
                  </a:extLst>
                </a:gridCol>
                <a:gridCol w="609600">
                  <a:extLst>
                    <a:ext uri="{9D8B030D-6E8A-4147-A177-3AD203B41FA5}">
                      <a16:colId xmlns:a16="http://schemas.microsoft.com/office/drawing/2014/main" val="20002"/>
                    </a:ext>
                  </a:extLst>
                </a:gridCol>
              </a:tblGrid>
              <a:tr h="287273">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涉及成本</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A</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B</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77751">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库存成本</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元</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件</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月</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6</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0615">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缺货成本</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元</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件</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60</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2202">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急单</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加班成本</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元</a:t>
                      </a: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20 000</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3"/>
                  </a:ext>
                </a:extLst>
              </a:tr>
              <a:tr h="215853">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dirty="0">
                          <a:ln>
                            <a:noFill/>
                          </a:ln>
                          <a:solidFill>
                            <a:schemeClr val="tx1"/>
                          </a:solidFill>
                          <a:effectLst/>
                          <a:latin typeface="Times New Roman" charset="0"/>
                          <a:ea typeface="宋体" charset="0"/>
                          <a:cs typeface="宋体" charset="0"/>
                        </a:rPr>
                        <a:t>产品初期库存情况</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500</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300</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15853">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零件和产品生产时间</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a:ln>
                            <a:noFill/>
                          </a:ln>
                          <a:solidFill>
                            <a:schemeClr val="tx1"/>
                          </a:solidFill>
                          <a:effectLst/>
                          <a:latin typeface="Times New Roman" charset="0"/>
                          <a:ea typeface="宋体" charset="0"/>
                          <a:cs typeface="宋体" charset="0"/>
                        </a:rPr>
                        <a:t>月</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5"/>
                  </a:ext>
                </a:extLst>
              </a:tr>
              <a:tr h="213360">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材料订货提前期</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a:ln>
                            <a:noFill/>
                          </a:ln>
                          <a:solidFill>
                            <a:schemeClr val="tx1"/>
                          </a:solidFill>
                          <a:effectLst/>
                          <a:latin typeface="Times New Roman" charset="0"/>
                          <a:ea typeface="宋体" charset="0"/>
                          <a:cs typeface="宋体" charset="0"/>
                        </a:rPr>
                        <a:t>月</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6"/>
                  </a:ext>
                </a:extLst>
              </a:tr>
              <a:tr h="213360">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零件交运时间</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a:ln>
                            <a:noFill/>
                          </a:ln>
                          <a:solidFill>
                            <a:schemeClr val="tx1"/>
                          </a:solidFill>
                          <a:effectLst/>
                          <a:latin typeface="Times New Roman" charset="0"/>
                          <a:ea typeface="宋体" charset="0"/>
                          <a:cs typeface="宋体" charset="0"/>
                        </a:rPr>
                        <a:t>月</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2</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7"/>
                  </a:ext>
                </a:extLst>
              </a:tr>
              <a:tr h="213360">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产品交运时间</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r>
                        <a:rPr kumimoji="1" lang="zh-CN" altLang="en-US" sz="1400" b="0" i="0" u="none" strike="noStrike" cap="none" normalizeH="0" baseline="0">
                          <a:ln>
                            <a:noFill/>
                          </a:ln>
                          <a:solidFill>
                            <a:schemeClr val="tx1"/>
                          </a:solidFill>
                          <a:effectLst/>
                          <a:latin typeface="Times New Roman" charset="0"/>
                          <a:ea typeface="宋体" charset="0"/>
                          <a:cs typeface="宋体" charset="0"/>
                        </a:rPr>
                        <a:t>月</a:t>
                      </a:r>
                      <a:r>
                        <a:rPr kumimoji="1" lang="en-US" altLang="zh-CN" sz="1400" b="0" i="0" u="none" strike="noStrike" cap="none" normalizeH="0" baseline="0">
                          <a:ln>
                            <a:noFill/>
                          </a:ln>
                          <a:solidFill>
                            <a:schemeClr val="tx1"/>
                          </a:solidFill>
                          <a:effectLst/>
                          <a:latin typeface="Times New Roman" charset="0"/>
                          <a:ea typeface="宋体" charset="0"/>
                          <a:cs typeface="宋体" charset="0"/>
                        </a:rPr>
                        <a:t>)</a:t>
                      </a:r>
                    </a:p>
                  </a:txBody>
                  <a:tcPr marL="18000" marR="1800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宋体" charset="0"/>
                        </a:rPr>
                        <a:t>1</a:t>
                      </a:r>
                    </a:p>
                  </a:txBody>
                  <a:tcPr marL="18000" marR="1800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8"/>
                  </a:ext>
                </a:extLst>
              </a:tr>
            </a:tbl>
          </a:graphicData>
        </a:graphic>
      </p:graphicFrame>
      <p:graphicFrame>
        <p:nvGraphicFramePr>
          <p:cNvPr id="11" name="Object 3"/>
          <p:cNvGraphicFramePr>
            <a:graphicFrameLocks noChangeAspect="1"/>
          </p:cNvGraphicFramePr>
          <p:nvPr>
            <p:extLst>
              <p:ext uri="{D42A27DB-BD31-4B8C-83A1-F6EECF244321}">
                <p14:modId xmlns:p14="http://schemas.microsoft.com/office/powerpoint/2010/main" val="1905926656"/>
              </p:ext>
            </p:extLst>
          </p:nvPr>
        </p:nvGraphicFramePr>
        <p:xfrm>
          <a:off x="4662072" y="548939"/>
          <a:ext cx="4506912" cy="1951038"/>
        </p:xfrm>
        <a:graphic>
          <a:graphicData uri="http://schemas.openxmlformats.org/presentationml/2006/ole">
            <mc:AlternateContent xmlns:mc="http://schemas.openxmlformats.org/markup-compatibility/2006">
              <mc:Choice xmlns:v="urn:schemas-microsoft-com:vml" Requires="v">
                <p:oleObj name="图表" r:id="rId2" imgW="4445000" imgH="2222500" progId="Excel.Chart.8">
                  <p:embed/>
                </p:oleObj>
              </mc:Choice>
              <mc:Fallback>
                <p:oleObj name="图表" r:id="rId2" imgW="4445000" imgH="2222500" progId="Excel.Chart.8">
                  <p:embed/>
                  <p:pic>
                    <p:nvPicPr>
                      <p:cNvPr id="5" name="Object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62072" y="548939"/>
                        <a:ext cx="4506912" cy="1951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12" name="Group 84"/>
          <p:cNvGraphicFramePr>
            <a:graphicFrameLocks noGrp="1"/>
          </p:cNvGraphicFramePr>
          <p:nvPr>
            <p:extLst>
              <p:ext uri="{D42A27DB-BD31-4B8C-83A1-F6EECF244321}">
                <p14:modId xmlns:p14="http://schemas.microsoft.com/office/powerpoint/2010/main" val="1109535646"/>
              </p:ext>
            </p:extLst>
          </p:nvPr>
        </p:nvGraphicFramePr>
        <p:xfrm>
          <a:off x="4992272" y="2355514"/>
          <a:ext cx="4068762" cy="287338"/>
        </p:xfrm>
        <a:graphic>
          <a:graphicData uri="http://schemas.openxmlformats.org/drawingml/2006/table">
            <a:tbl>
              <a:tblPr/>
              <a:tblGrid>
                <a:gridCol w="360362">
                  <a:extLst>
                    <a:ext uri="{9D8B030D-6E8A-4147-A177-3AD203B41FA5}">
                      <a16:colId xmlns:a16="http://schemas.microsoft.com/office/drawing/2014/main" val="20000"/>
                    </a:ext>
                  </a:extLst>
                </a:gridCol>
                <a:gridCol w="349250">
                  <a:extLst>
                    <a:ext uri="{9D8B030D-6E8A-4147-A177-3AD203B41FA5}">
                      <a16:colId xmlns:a16="http://schemas.microsoft.com/office/drawing/2014/main" val="20001"/>
                    </a:ext>
                  </a:extLst>
                </a:gridCol>
                <a:gridCol w="314325">
                  <a:extLst>
                    <a:ext uri="{9D8B030D-6E8A-4147-A177-3AD203B41FA5}">
                      <a16:colId xmlns:a16="http://schemas.microsoft.com/office/drawing/2014/main" val="20002"/>
                    </a:ext>
                  </a:extLst>
                </a:gridCol>
                <a:gridCol w="269875">
                  <a:extLst>
                    <a:ext uri="{9D8B030D-6E8A-4147-A177-3AD203B41FA5}">
                      <a16:colId xmlns:a16="http://schemas.microsoft.com/office/drawing/2014/main" val="20003"/>
                    </a:ext>
                  </a:extLst>
                </a:gridCol>
                <a:gridCol w="331788">
                  <a:extLst>
                    <a:ext uri="{9D8B030D-6E8A-4147-A177-3AD203B41FA5}">
                      <a16:colId xmlns:a16="http://schemas.microsoft.com/office/drawing/2014/main" val="20004"/>
                    </a:ext>
                  </a:extLst>
                </a:gridCol>
                <a:gridCol w="252412">
                  <a:extLst>
                    <a:ext uri="{9D8B030D-6E8A-4147-A177-3AD203B41FA5}">
                      <a16:colId xmlns:a16="http://schemas.microsoft.com/office/drawing/2014/main" val="20005"/>
                    </a:ext>
                  </a:extLst>
                </a:gridCol>
                <a:gridCol w="312738">
                  <a:extLst>
                    <a:ext uri="{9D8B030D-6E8A-4147-A177-3AD203B41FA5}">
                      <a16:colId xmlns:a16="http://schemas.microsoft.com/office/drawing/2014/main" val="20006"/>
                    </a:ext>
                  </a:extLst>
                </a:gridCol>
                <a:gridCol w="252412">
                  <a:extLst>
                    <a:ext uri="{9D8B030D-6E8A-4147-A177-3AD203B41FA5}">
                      <a16:colId xmlns:a16="http://schemas.microsoft.com/office/drawing/2014/main" val="20007"/>
                    </a:ext>
                  </a:extLst>
                </a:gridCol>
                <a:gridCol w="409575">
                  <a:extLst>
                    <a:ext uri="{9D8B030D-6E8A-4147-A177-3AD203B41FA5}">
                      <a16:colId xmlns:a16="http://schemas.microsoft.com/office/drawing/2014/main" val="20008"/>
                    </a:ext>
                  </a:extLst>
                </a:gridCol>
                <a:gridCol w="303213">
                  <a:extLst>
                    <a:ext uri="{9D8B030D-6E8A-4147-A177-3AD203B41FA5}">
                      <a16:colId xmlns:a16="http://schemas.microsoft.com/office/drawing/2014/main" val="20009"/>
                    </a:ext>
                  </a:extLst>
                </a:gridCol>
                <a:gridCol w="258266">
                  <a:extLst>
                    <a:ext uri="{9D8B030D-6E8A-4147-A177-3AD203B41FA5}">
                      <a16:colId xmlns:a16="http://schemas.microsoft.com/office/drawing/2014/main" val="20010"/>
                    </a:ext>
                  </a:extLst>
                </a:gridCol>
                <a:gridCol w="322759">
                  <a:extLst>
                    <a:ext uri="{9D8B030D-6E8A-4147-A177-3AD203B41FA5}">
                      <a16:colId xmlns:a16="http://schemas.microsoft.com/office/drawing/2014/main" val="20011"/>
                    </a:ext>
                  </a:extLst>
                </a:gridCol>
                <a:gridCol w="331787">
                  <a:extLst>
                    <a:ext uri="{9D8B030D-6E8A-4147-A177-3AD203B41FA5}">
                      <a16:colId xmlns:a16="http://schemas.microsoft.com/office/drawing/2014/main" val="20012"/>
                    </a:ext>
                  </a:extLst>
                </a:gridCol>
              </a:tblGrid>
              <a:tr h="144463">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A</a:t>
                      </a:r>
                    </a:p>
                  </a:txBody>
                  <a:tcPr marL="0" marR="0" marT="0" marB="0" anchor="ctr"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300</a:t>
                      </a:r>
                    </a:p>
                  </a:txBody>
                  <a:tcPr marL="0" marR="0" marT="0" marB="0" anchor="ctr" horzOverflow="overflow">
                    <a:lnL w="12700" cap="flat" cmpd="sng" algn="ctr">
                      <a:solidFill>
                        <a:schemeClr val="tx1"/>
                      </a:solidFill>
                      <a:prstDash val="sysDot"/>
                      <a:round/>
                      <a:headEnd type="none" w="med" len="med"/>
                      <a:tailEnd type="none" w="med" len="med"/>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1800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2800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3600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4200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4500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4500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4300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3700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2900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1700</a:t>
                      </a:r>
                    </a:p>
                  </a:txBody>
                  <a:tcPr marL="0" marR="0" marT="0" marB="0" anchor="ctr" horzOverflow="overflow">
                    <a:lnL>
                      <a:noFill/>
                    </a:lnL>
                    <a:lnR>
                      <a:noFill/>
                    </a:lnR>
                    <a:lnT w="12700" cap="flat" cmpd="sng" algn="ctr">
                      <a:solidFill>
                        <a:schemeClr val="tx1"/>
                      </a:solidFill>
                      <a:prstDash val="sysDot"/>
                      <a:round/>
                      <a:headEnd type="none" w="med" len="med"/>
                      <a:tailEnd type="none" w="med" len="med"/>
                    </a:lnT>
                    <a:lnB>
                      <a:noFill/>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350</a:t>
                      </a:r>
                    </a:p>
                  </a:txBody>
                  <a:tcPr marL="0" marR="0" marT="0" marB="0" anchor="ctr" horzOverflow="overflow">
                    <a:lnL>
                      <a:noFill/>
                    </a:lnL>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0"/>
                  </a:ext>
                </a:extLst>
              </a:tr>
              <a:tr h="142875">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B</a:t>
                      </a:r>
                    </a:p>
                  </a:txBody>
                  <a:tcPr marL="0" marR="0" marT="0" marB="0" anchor="ctr" horzOverflow="overflow">
                    <a:lnL w="12700" cap="flat" cmpd="sng" algn="ctr">
                      <a:solidFill>
                        <a:schemeClr val="tx1"/>
                      </a:solidFill>
                      <a:prstDash val="sysDot"/>
                      <a:round/>
                      <a:headEnd type="none" w="med" len="med"/>
                      <a:tailEnd type="none" w="med" len="med"/>
                    </a:lnL>
                    <a:lnR w="12700" cap="flat" cmpd="sng" algn="ctr">
                      <a:solidFill>
                        <a:schemeClr val="tx1"/>
                      </a:solidFill>
                      <a:prstDash val="sysDot"/>
                      <a:round/>
                      <a:headEnd type="none" w="med" len="med"/>
                      <a:tailEnd type="none" w="med" len="med"/>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200</a:t>
                      </a:r>
                    </a:p>
                  </a:txBody>
                  <a:tcPr marL="0" marR="0" marT="0" marB="0" anchor="ctr" horzOverflow="overflow">
                    <a:lnL w="12700" cap="flat" cmpd="sng" algn="ctr">
                      <a:solidFill>
                        <a:schemeClr val="tx1"/>
                      </a:solidFill>
                      <a:prstDash val="sysDot"/>
                      <a:round/>
                      <a:headEnd type="none" w="med" len="med"/>
                      <a:tailEnd type="none" w="med" len="med"/>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800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1200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1600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1800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2000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1900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1700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1500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1100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a:ln>
                            <a:noFill/>
                          </a:ln>
                          <a:solidFill>
                            <a:schemeClr val="tx1"/>
                          </a:solidFill>
                          <a:effectLst/>
                          <a:latin typeface="Times New Roman" charset="0"/>
                          <a:ea typeface="宋体" charset="0"/>
                          <a:cs typeface="宋体" charset="0"/>
                        </a:rPr>
                        <a:t>700</a:t>
                      </a:r>
                    </a:p>
                  </a:txBody>
                  <a:tcPr marL="0" marR="0" marT="0" marB="0" anchor="ctr" horzOverflow="overflow">
                    <a:lnL>
                      <a:noFill/>
                    </a:lnL>
                    <a:lnR>
                      <a:noFill/>
                    </a:lnR>
                    <a:lnT>
                      <a:noFill/>
                    </a:lnT>
                    <a:lnB w="12700" cap="flat" cmpd="sng" algn="ctr">
                      <a:solidFill>
                        <a:schemeClr val="tx1"/>
                      </a:solidFill>
                      <a:prstDash val="sysDot"/>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80000"/>
                        </a:lnSpc>
                        <a:spcBef>
                          <a:spcPct val="0"/>
                        </a:spcBef>
                        <a:spcAft>
                          <a:spcPct val="0"/>
                        </a:spcAft>
                        <a:buClrTx/>
                        <a:buSzTx/>
                        <a:buFontTx/>
                        <a:buNone/>
                        <a:tabLst/>
                      </a:pPr>
                      <a:r>
                        <a:rPr kumimoji="1" lang="en-US" altLang="zh-CN" sz="900" b="0" i="0" u="none" strike="noStrike" cap="none" normalizeH="0" baseline="0" dirty="0">
                          <a:ln>
                            <a:noFill/>
                          </a:ln>
                          <a:solidFill>
                            <a:schemeClr val="tx1"/>
                          </a:solidFill>
                          <a:effectLst/>
                          <a:latin typeface="Times New Roman" charset="0"/>
                          <a:ea typeface="宋体" charset="0"/>
                          <a:cs typeface="宋体" charset="0"/>
                        </a:rPr>
                        <a:t>150</a:t>
                      </a:r>
                    </a:p>
                  </a:txBody>
                  <a:tcPr marL="0" marR="0" marT="0" marB="0" anchor="ctr" horzOverflow="overflow">
                    <a:lnL>
                      <a:noFill/>
                    </a:lnL>
                    <a:lnR w="12700" cap="flat" cmpd="sng" algn="ctr">
                      <a:solidFill>
                        <a:schemeClr val="tx1"/>
                      </a:solidFill>
                      <a:prstDash val="sysDot"/>
                      <a:round/>
                      <a:headEnd type="none" w="med" len="med"/>
                      <a:tailEnd type="none" w="med" len="med"/>
                    </a:lnR>
                    <a:lnT>
                      <a:noFill/>
                    </a:lnT>
                    <a:lnB w="12700" cap="flat" cmpd="sng" algn="ctr">
                      <a:solidFill>
                        <a:schemeClr val="tx1"/>
                      </a:solidFill>
                      <a:prstDash val="sysDot"/>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11267916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200" b="0" dirty="0">
                <a:effectLst/>
              </a:rPr>
              <a:t>实验教学</a:t>
            </a:r>
            <a:r>
              <a:rPr lang="en-US" altLang="zh-CN" sz="2200" dirty="0"/>
              <a:t>3</a:t>
            </a:r>
            <a:r>
              <a:rPr lang="en-US" altLang="zh-CN" sz="2200" b="0" dirty="0">
                <a:effectLst/>
              </a:rPr>
              <a:t>:</a:t>
            </a:r>
            <a:r>
              <a:rPr lang="zh-CN" altLang="en-US" sz="2200" b="0" dirty="0">
                <a:effectLst/>
              </a:rPr>
              <a:t>需求预测</a:t>
            </a:r>
            <a:r>
              <a:rPr lang="en-US" altLang="zh-CN" sz="2200" b="0" dirty="0">
                <a:effectLst/>
              </a:rPr>
              <a:t>-</a:t>
            </a:r>
            <a:r>
              <a:rPr lang="zh-CN" altLang="en-US" sz="2200" b="0" dirty="0">
                <a:effectLst/>
              </a:rPr>
              <a:t>库存布局</a:t>
            </a:r>
            <a:r>
              <a:rPr lang="en-US" altLang="zh-CN" sz="2200" b="0" dirty="0">
                <a:effectLst/>
              </a:rPr>
              <a:t>-</a:t>
            </a:r>
            <a:r>
              <a:rPr lang="zh-CN" altLang="en-US" sz="2200" b="0" dirty="0">
                <a:effectLst/>
              </a:rPr>
              <a:t>订货决策</a:t>
            </a:r>
            <a:endParaRPr lang="zh-CN" altLang="en-US" sz="2200"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161</a:t>
            </a:fld>
            <a:endParaRPr lang="en-US" altLang="zh-CN"/>
          </a:p>
        </p:txBody>
      </p:sp>
      <p:sp>
        <p:nvSpPr>
          <p:cNvPr id="5" name="内容占位符 2"/>
          <p:cNvSpPr>
            <a:spLocks noGrp="1"/>
          </p:cNvSpPr>
          <p:nvPr>
            <p:ph idx="1"/>
          </p:nvPr>
        </p:nvSpPr>
        <p:spPr>
          <a:xfrm>
            <a:off x="251520" y="836712"/>
            <a:ext cx="8686800" cy="5480873"/>
          </a:xfrm>
        </p:spPr>
        <p:txBody>
          <a:bodyPr/>
          <a:lstStyle/>
          <a:p>
            <a:r>
              <a:rPr lang="zh-CN" altLang="en-US" dirty="0">
                <a:latin typeface="Times New Roman" charset="0"/>
                <a:ea typeface="黑体" charset="0"/>
                <a:cs typeface="黑体" charset="0"/>
              </a:rPr>
              <a:t>要求：考虑销售商－组装商－零件商的简单供应链关系</a:t>
            </a:r>
            <a:r>
              <a:rPr lang="zh-CN" dirty="0">
                <a:latin typeface="Times New Roman" charset="0"/>
                <a:ea typeface="黑体" charset="0"/>
                <a:cs typeface="黑体" charset="0"/>
              </a:rPr>
              <a:t> </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spcBef>
                <a:spcPts val="0"/>
              </a:spcBef>
            </a:pPr>
            <a:r>
              <a:rPr lang="zh-CN" altLang="en-US" dirty="0">
                <a:latin typeface="Times New Roman" charset="0"/>
                <a:ea typeface="黑体" charset="0"/>
                <a:cs typeface="黑体" charset="0"/>
              </a:rPr>
              <a:t>试制定销售商存货补充策略、组装商和零件商的生产策略选择，并合理制定供应链网络中销售商、组装商、零件供应商的期初库存量。</a:t>
            </a:r>
          </a:p>
          <a:p>
            <a:pPr lvl="1">
              <a:spcBef>
                <a:spcPts val="0"/>
              </a:spcBef>
            </a:pPr>
            <a:r>
              <a:rPr lang="zh-CN" altLang="en-US" dirty="0">
                <a:latin typeface="Times New Roman" charset="0"/>
                <a:ea typeface="黑体" charset="0"/>
                <a:cs typeface="黑体" charset="0"/>
              </a:rPr>
              <a:t>销售商：根据老师每月公布需求，沿用你确认的存货补充策略，你各月订货决策应该是什么？请填写产品销售表。</a:t>
            </a:r>
          </a:p>
          <a:p>
            <a:pPr lvl="1">
              <a:spcBef>
                <a:spcPts val="0"/>
              </a:spcBef>
            </a:pPr>
            <a:r>
              <a:rPr lang="zh-CN" altLang="en-US" dirty="0">
                <a:latin typeface="Times New Roman" charset="0"/>
                <a:ea typeface="黑体" charset="0"/>
                <a:cs typeface="黑体" charset="0"/>
              </a:rPr>
              <a:t>组装商：根据销售商订货和你确认的组装组合策略，做出采购决策，并依据上游交货情况，填写本月入库量。</a:t>
            </a:r>
          </a:p>
          <a:p>
            <a:pPr lvl="1">
              <a:spcBef>
                <a:spcPts val="0"/>
              </a:spcBef>
            </a:pPr>
            <a:r>
              <a:rPr lang="zh-CN" altLang="en-US" dirty="0">
                <a:latin typeface="Times New Roman" charset="0"/>
                <a:ea typeface="黑体" charset="0"/>
                <a:cs typeface="黑体" charset="0"/>
              </a:rPr>
              <a:t>零件商：根据组装商采购和你确认的生产组合策略，做出采购决策，并依据你上月采购情况，填写本月入库量。</a:t>
            </a:r>
          </a:p>
          <a:p>
            <a:pPr lvl="1">
              <a:spcBef>
                <a:spcPts val="0"/>
              </a:spcBef>
            </a:pPr>
            <a:r>
              <a:rPr lang="zh-CN" altLang="en-US" dirty="0">
                <a:latin typeface="Times New Roman" charset="0"/>
                <a:ea typeface="黑体" charset="0"/>
                <a:cs typeface="黑体" charset="0"/>
              </a:rPr>
              <a:t>根据当月实际需求，计算期末库存量及库存成本</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缺货成本。</a:t>
            </a:r>
          </a:p>
          <a:p>
            <a:endParaRPr lang="zh-CN" altLang="en-US" dirty="0">
              <a:latin typeface="Times New Roman" charset="0"/>
              <a:ea typeface="黑体" charset="0"/>
              <a:cs typeface="黑体" charset="0"/>
            </a:endParaRPr>
          </a:p>
        </p:txBody>
      </p:sp>
      <p:grpSp>
        <p:nvGrpSpPr>
          <p:cNvPr id="6" name="组合 5"/>
          <p:cNvGrpSpPr/>
          <p:nvPr/>
        </p:nvGrpSpPr>
        <p:grpSpPr>
          <a:xfrm>
            <a:off x="562472" y="1321177"/>
            <a:ext cx="7200800" cy="1224136"/>
            <a:chOff x="539552" y="1556792"/>
            <a:chExt cx="7200800" cy="1224136"/>
          </a:xfrm>
        </p:grpSpPr>
        <p:grpSp>
          <p:nvGrpSpPr>
            <p:cNvPr id="7" name="Group 942"/>
            <p:cNvGrpSpPr>
              <a:grpSpLocks/>
            </p:cNvGrpSpPr>
            <p:nvPr/>
          </p:nvGrpSpPr>
          <p:grpSpPr bwMode="auto">
            <a:xfrm>
              <a:off x="1950864" y="1556792"/>
              <a:ext cx="5789488" cy="1224136"/>
              <a:chOff x="4134" y="13888"/>
              <a:chExt cx="5218" cy="1012"/>
            </a:xfrm>
          </p:grpSpPr>
          <p:sp>
            <p:nvSpPr>
              <p:cNvPr id="16" name="文本框 12"/>
              <p:cNvSpPr txBox="1">
                <a:spLocks noChangeArrowheads="1"/>
              </p:cNvSpPr>
              <p:nvPr/>
            </p:nvSpPr>
            <p:spPr bwMode="auto">
              <a:xfrm>
                <a:off x="8493" y="13888"/>
                <a:ext cx="859"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销售商</a:t>
                </a:r>
                <a:endParaRPr kumimoji="0" lang="zh-CN" altLang="zh-CN" sz="1800" b="0" i="0" u="none" strike="noStrike" cap="none" normalizeH="0" baseline="0" dirty="0">
                  <a:ln>
                    <a:noFill/>
                  </a:ln>
                  <a:solidFill>
                    <a:schemeClr val="tx1"/>
                  </a:solidFill>
                  <a:effectLst/>
                  <a:latin typeface="+mn-ea"/>
                  <a:ea typeface="+mn-ea"/>
                </a:endParaRPr>
              </a:p>
            </p:txBody>
          </p:sp>
          <p:sp>
            <p:nvSpPr>
              <p:cNvPr id="17" name="文本框 13"/>
              <p:cNvSpPr txBox="1">
                <a:spLocks noChangeArrowheads="1"/>
              </p:cNvSpPr>
              <p:nvPr/>
            </p:nvSpPr>
            <p:spPr bwMode="auto">
              <a:xfrm>
                <a:off x="6278" y="13888"/>
                <a:ext cx="858"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a:ln>
                      <a:noFill/>
                    </a:ln>
                    <a:solidFill>
                      <a:schemeClr val="tx1"/>
                    </a:solidFill>
                    <a:effectLst/>
                    <a:latin typeface="+mn-ea"/>
                    <a:ea typeface="+mn-ea"/>
                    <a:cs typeface="Times New Roman" panose="02020603050405020304" pitchFamily="18" charset="0"/>
                  </a:rPr>
                  <a:t>组装商</a:t>
                </a:r>
                <a:endParaRPr kumimoji="0" lang="zh-CN" altLang="zh-CN" sz="1800" b="0" i="0" u="none" strike="noStrike" cap="none" normalizeH="0" baseline="0">
                  <a:ln>
                    <a:noFill/>
                  </a:ln>
                  <a:solidFill>
                    <a:schemeClr val="tx1"/>
                  </a:solidFill>
                  <a:effectLst/>
                  <a:latin typeface="+mn-ea"/>
                  <a:ea typeface="+mn-ea"/>
                </a:endParaRPr>
              </a:p>
            </p:txBody>
          </p:sp>
          <p:sp>
            <p:nvSpPr>
              <p:cNvPr id="18" name="文本框 14"/>
              <p:cNvSpPr txBox="1">
                <a:spLocks noChangeArrowheads="1"/>
              </p:cNvSpPr>
              <p:nvPr/>
            </p:nvSpPr>
            <p:spPr bwMode="auto">
              <a:xfrm>
                <a:off x="4134" y="13888"/>
                <a:ext cx="858"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零件商</a:t>
                </a:r>
                <a:endParaRPr kumimoji="0" lang="zh-CN" altLang="zh-CN" sz="1800" b="0" i="0" u="none" strike="noStrike" cap="none" normalizeH="0" baseline="0" dirty="0">
                  <a:ln>
                    <a:noFill/>
                  </a:ln>
                  <a:solidFill>
                    <a:schemeClr val="tx1"/>
                  </a:solidFill>
                  <a:effectLst/>
                  <a:latin typeface="+mn-ea"/>
                  <a:ea typeface="+mn-ea"/>
                </a:endParaRPr>
              </a:p>
            </p:txBody>
          </p:sp>
          <p:sp>
            <p:nvSpPr>
              <p:cNvPr id="19" name="直线箭头连接符 16"/>
              <p:cNvSpPr>
                <a:spLocks noChangeShapeType="1"/>
              </p:cNvSpPr>
              <p:nvPr/>
            </p:nvSpPr>
            <p:spPr bwMode="auto">
              <a:xfrm>
                <a:off x="4992" y="14035"/>
                <a:ext cx="1286"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20" name="直线箭头连接符 18"/>
              <p:cNvSpPr>
                <a:spLocks noChangeShapeType="1"/>
              </p:cNvSpPr>
              <p:nvPr/>
            </p:nvSpPr>
            <p:spPr bwMode="auto">
              <a:xfrm>
                <a:off x="7136" y="14035"/>
                <a:ext cx="1357"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21" name="文本框 19"/>
              <p:cNvSpPr txBox="1">
                <a:spLocks noChangeArrowheads="1"/>
              </p:cNvSpPr>
              <p:nvPr/>
            </p:nvSpPr>
            <p:spPr bwMode="auto">
              <a:xfrm>
                <a:off x="7565" y="14183"/>
                <a:ext cx="499"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a:ln>
                    <a:noFill/>
                  </a:ln>
                  <a:solidFill>
                    <a:schemeClr val="tx1"/>
                  </a:solidFill>
                  <a:effectLst/>
                  <a:latin typeface="+mn-ea"/>
                  <a:ea typeface="+mn-ea"/>
                </a:endParaRPr>
              </a:p>
            </p:txBody>
          </p:sp>
          <p:sp>
            <p:nvSpPr>
              <p:cNvPr id="22" name="文本框 22"/>
              <p:cNvSpPr txBox="1">
                <a:spLocks noChangeArrowheads="1"/>
              </p:cNvSpPr>
              <p:nvPr/>
            </p:nvSpPr>
            <p:spPr bwMode="auto">
              <a:xfrm>
                <a:off x="5276" y="14183"/>
                <a:ext cx="502"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2</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sp>
            <p:nvSpPr>
              <p:cNvPr id="23" name="文本框 23"/>
              <p:cNvSpPr txBox="1">
                <a:spLocks noChangeArrowheads="1"/>
              </p:cNvSpPr>
              <p:nvPr/>
            </p:nvSpPr>
            <p:spPr bwMode="auto">
              <a:xfrm>
                <a:off x="6350" y="14183"/>
                <a:ext cx="624"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sp>
            <p:nvSpPr>
              <p:cNvPr id="24" name="等腰三角形 28"/>
              <p:cNvSpPr>
                <a:spLocks noChangeArrowheads="1"/>
              </p:cNvSpPr>
              <p:nvPr/>
            </p:nvSpPr>
            <p:spPr bwMode="auto">
              <a:xfrm flipV="1">
                <a:off x="8636" y="14361"/>
                <a:ext cx="502"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dirty="0">
                  <a:latin typeface="+mn-ea"/>
                  <a:ea typeface="+mn-ea"/>
                </a:endParaRPr>
              </a:p>
            </p:txBody>
          </p:sp>
          <p:sp>
            <p:nvSpPr>
              <p:cNvPr id="25" name="等腰三角形 29"/>
              <p:cNvSpPr>
                <a:spLocks noChangeArrowheads="1"/>
              </p:cNvSpPr>
              <p:nvPr/>
            </p:nvSpPr>
            <p:spPr bwMode="auto">
              <a:xfrm flipV="1">
                <a:off x="6993"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6" name="等腰三角形 30"/>
              <p:cNvSpPr>
                <a:spLocks noChangeArrowheads="1"/>
              </p:cNvSpPr>
              <p:nvPr/>
            </p:nvSpPr>
            <p:spPr bwMode="auto">
              <a:xfrm flipV="1">
                <a:off x="5921"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7" name="等腰三角形 31"/>
              <p:cNvSpPr>
                <a:spLocks noChangeArrowheads="1"/>
              </p:cNvSpPr>
              <p:nvPr/>
            </p:nvSpPr>
            <p:spPr bwMode="auto">
              <a:xfrm flipV="1">
                <a:off x="4777"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8" name="等腰三角形 31"/>
              <p:cNvSpPr>
                <a:spLocks noChangeArrowheads="1"/>
              </p:cNvSpPr>
              <p:nvPr/>
            </p:nvSpPr>
            <p:spPr bwMode="auto">
              <a:xfrm flipV="1">
                <a:off x="4742" y="14628"/>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9" name="等腰三角形 30"/>
              <p:cNvSpPr>
                <a:spLocks noChangeArrowheads="1"/>
              </p:cNvSpPr>
              <p:nvPr/>
            </p:nvSpPr>
            <p:spPr bwMode="auto">
              <a:xfrm flipV="1">
                <a:off x="5941" y="14662"/>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30" name="等腰三角形 29"/>
              <p:cNvSpPr>
                <a:spLocks noChangeArrowheads="1"/>
              </p:cNvSpPr>
              <p:nvPr/>
            </p:nvSpPr>
            <p:spPr bwMode="auto">
              <a:xfrm flipV="1">
                <a:off x="6974" y="14628"/>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31" name="等腰三角形 28"/>
              <p:cNvSpPr>
                <a:spLocks noChangeArrowheads="1"/>
              </p:cNvSpPr>
              <p:nvPr/>
            </p:nvSpPr>
            <p:spPr bwMode="auto">
              <a:xfrm flipV="1">
                <a:off x="8650" y="14662"/>
                <a:ext cx="502"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32" name="文本框 12"/>
              <p:cNvSpPr txBox="1">
                <a:spLocks noChangeArrowheads="1"/>
              </p:cNvSpPr>
              <p:nvPr/>
            </p:nvSpPr>
            <p:spPr bwMode="auto">
              <a:xfrm>
                <a:off x="8493" y="14298"/>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500</a:t>
                </a:r>
                <a:endParaRPr kumimoji="0" lang="zh-CN" altLang="zh-CN" sz="1800" b="0" i="0" u="none" strike="noStrike" cap="none" normalizeH="0" baseline="0" dirty="0">
                  <a:ln>
                    <a:noFill/>
                  </a:ln>
                  <a:solidFill>
                    <a:schemeClr val="tx1"/>
                  </a:solidFill>
                  <a:effectLst/>
                  <a:latin typeface="+mn-ea"/>
                  <a:ea typeface="+mn-ea"/>
                </a:endParaRPr>
              </a:p>
            </p:txBody>
          </p:sp>
          <p:sp>
            <p:nvSpPr>
              <p:cNvPr id="33" name="文本框 12"/>
              <p:cNvSpPr txBox="1">
                <a:spLocks noChangeArrowheads="1"/>
              </p:cNvSpPr>
              <p:nvPr/>
            </p:nvSpPr>
            <p:spPr bwMode="auto">
              <a:xfrm>
                <a:off x="8522" y="14619"/>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300</a:t>
                </a:r>
                <a:endParaRPr kumimoji="0" lang="zh-CN" altLang="zh-CN" sz="1800" b="0" i="0" u="none" strike="noStrike" cap="none" normalizeH="0" baseline="0" dirty="0">
                  <a:ln>
                    <a:noFill/>
                  </a:ln>
                  <a:solidFill>
                    <a:schemeClr val="tx1"/>
                  </a:solidFill>
                  <a:effectLst/>
                  <a:latin typeface="+mn-ea"/>
                  <a:ea typeface="+mn-ea"/>
                </a:endParaRPr>
              </a:p>
            </p:txBody>
          </p:sp>
          <p:sp>
            <p:nvSpPr>
              <p:cNvPr id="34" name="文本框 12"/>
              <p:cNvSpPr txBox="1">
                <a:spLocks noChangeArrowheads="1"/>
              </p:cNvSpPr>
              <p:nvPr/>
            </p:nvSpPr>
            <p:spPr bwMode="auto">
              <a:xfrm>
                <a:off x="6858" y="14319"/>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XXX</a:t>
                </a:r>
                <a:endParaRPr kumimoji="0" lang="zh-CN" altLang="zh-CN" sz="1800" b="0" i="0" u="none" strike="noStrike" cap="none" normalizeH="0" baseline="0" dirty="0">
                  <a:ln>
                    <a:noFill/>
                  </a:ln>
                  <a:solidFill>
                    <a:schemeClr val="tx1"/>
                  </a:solidFill>
                  <a:effectLst/>
                  <a:latin typeface="+mn-ea"/>
                  <a:ea typeface="+mn-ea"/>
                </a:endParaRPr>
              </a:p>
            </p:txBody>
          </p:sp>
          <p:sp>
            <p:nvSpPr>
              <p:cNvPr id="35" name="文本框 12"/>
              <p:cNvSpPr txBox="1">
                <a:spLocks noChangeArrowheads="1"/>
              </p:cNvSpPr>
              <p:nvPr/>
            </p:nvSpPr>
            <p:spPr bwMode="auto">
              <a:xfrm>
                <a:off x="6859" y="14587"/>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XXX</a:t>
                </a:r>
                <a:endParaRPr kumimoji="0" lang="zh-CN" altLang="zh-CN" sz="1800" b="0" i="0" u="none" strike="noStrike" cap="none" normalizeH="0" baseline="0" dirty="0">
                  <a:ln>
                    <a:noFill/>
                  </a:ln>
                  <a:solidFill>
                    <a:schemeClr val="tx1"/>
                  </a:solidFill>
                  <a:effectLst/>
                  <a:latin typeface="+mn-ea"/>
                  <a:ea typeface="+mn-ea"/>
                </a:endParaRPr>
              </a:p>
            </p:txBody>
          </p:sp>
          <p:sp>
            <p:nvSpPr>
              <p:cNvPr id="36" name="文本框 12"/>
              <p:cNvSpPr txBox="1">
                <a:spLocks noChangeArrowheads="1"/>
              </p:cNvSpPr>
              <p:nvPr/>
            </p:nvSpPr>
            <p:spPr bwMode="auto">
              <a:xfrm>
                <a:off x="5818" y="14326"/>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a:t>
                </a:r>
                <a:endParaRPr kumimoji="0" lang="zh-CN" altLang="zh-CN" sz="1800" b="0" i="0" u="none" strike="noStrike" cap="none" normalizeH="0" baseline="0" dirty="0">
                  <a:ln>
                    <a:noFill/>
                  </a:ln>
                  <a:solidFill>
                    <a:schemeClr val="tx1"/>
                  </a:solidFill>
                  <a:effectLst/>
                  <a:latin typeface="+mn-ea"/>
                  <a:ea typeface="+mn-ea"/>
                </a:endParaRPr>
              </a:p>
            </p:txBody>
          </p:sp>
          <p:sp>
            <p:nvSpPr>
              <p:cNvPr id="37" name="文本框 12"/>
              <p:cNvSpPr txBox="1">
                <a:spLocks noChangeArrowheads="1"/>
              </p:cNvSpPr>
              <p:nvPr/>
            </p:nvSpPr>
            <p:spPr bwMode="auto">
              <a:xfrm>
                <a:off x="5832" y="14657"/>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a:t>
                </a:r>
                <a:endParaRPr kumimoji="0" lang="zh-CN" altLang="zh-CN" sz="1800" b="0" i="0" u="none" strike="noStrike" cap="none" normalizeH="0" baseline="0" dirty="0">
                  <a:ln>
                    <a:noFill/>
                  </a:ln>
                  <a:solidFill>
                    <a:schemeClr val="tx1"/>
                  </a:solidFill>
                  <a:effectLst/>
                  <a:latin typeface="+mn-ea"/>
                  <a:ea typeface="+mn-ea"/>
                </a:endParaRPr>
              </a:p>
            </p:txBody>
          </p:sp>
          <p:sp>
            <p:nvSpPr>
              <p:cNvPr id="38" name="文本框 12"/>
              <p:cNvSpPr txBox="1">
                <a:spLocks noChangeArrowheads="1"/>
              </p:cNvSpPr>
              <p:nvPr/>
            </p:nvSpPr>
            <p:spPr bwMode="auto">
              <a:xfrm>
                <a:off x="4620" y="14311"/>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39" name="文本框 12"/>
              <p:cNvSpPr txBox="1">
                <a:spLocks noChangeArrowheads="1"/>
              </p:cNvSpPr>
              <p:nvPr/>
            </p:nvSpPr>
            <p:spPr bwMode="auto">
              <a:xfrm>
                <a:off x="4593" y="14601"/>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grpSp>
        <p:sp>
          <p:nvSpPr>
            <p:cNvPr id="8" name="等腰三角形 31"/>
            <p:cNvSpPr>
              <a:spLocks noChangeArrowheads="1"/>
            </p:cNvSpPr>
            <p:nvPr/>
          </p:nvSpPr>
          <p:spPr bwMode="auto">
            <a:xfrm flipV="1">
              <a:off x="1577843" y="2121330"/>
              <a:ext cx="554761" cy="287890"/>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9" name="文本框 12"/>
            <p:cNvSpPr txBox="1">
              <a:spLocks noChangeArrowheads="1"/>
            </p:cNvSpPr>
            <p:nvPr/>
          </p:nvSpPr>
          <p:spPr bwMode="auto">
            <a:xfrm>
              <a:off x="1403648" y="2060848"/>
              <a:ext cx="808842" cy="275793"/>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10" name="等腰三角形 31"/>
            <p:cNvSpPr>
              <a:spLocks noChangeArrowheads="1"/>
            </p:cNvSpPr>
            <p:nvPr/>
          </p:nvSpPr>
          <p:spPr bwMode="auto">
            <a:xfrm flipV="1">
              <a:off x="1505835" y="2493038"/>
              <a:ext cx="554761" cy="287890"/>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11" name="文本框 12"/>
            <p:cNvSpPr txBox="1">
              <a:spLocks noChangeArrowheads="1"/>
            </p:cNvSpPr>
            <p:nvPr/>
          </p:nvSpPr>
          <p:spPr bwMode="auto">
            <a:xfrm>
              <a:off x="1331640" y="2432556"/>
              <a:ext cx="808842" cy="275793"/>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12" name="文本框 14"/>
            <p:cNvSpPr txBox="1">
              <a:spLocks noChangeArrowheads="1"/>
            </p:cNvSpPr>
            <p:nvPr/>
          </p:nvSpPr>
          <p:spPr bwMode="auto">
            <a:xfrm>
              <a:off x="539552" y="1556792"/>
              <a:ext cx="951970" cy="3423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dirty="0">
                  <a:latin typeface="+mn-ea"/>
                  <a:ea typeface="+mn-ea"/>
                  <a:cs typeface="Times New Roman" panose="02020603050405020304" pitchFamily="18" charset="0"/>
                </a:rPr>
                <a:t>材料</a:t>
              </a: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商</a:t>
              </a:r>
              <a:endParaRPr kumimoji="0" lang="zh-CN" altLang="zh-CN" sz="1800" b="0" i="0" u="none" strike="noStrike" cap="none" normalizeH="0" baseline="0" dirty="0">
                <a:ln>
                  <a:noFill/>
                </a:ln>
                <a:solidFill>
                  <a:schemeClr val="tx1"/>
                </a:solidFill>
                <a:effectLst/>
                <a:latin typeface="+mn-ea"/>
                <a:ea typeface="+mn-ea"/>
              </a:endParaRPr>
            </a:p>
          </p:txBody>
        </p:sp>
        <p:sp>
          <p:nvSpPr>
            <p:cNvPr id="13" name="直线箭头连接符 16"/>
            <p:cNvSpPr>
              <a:spLocks noChangeShapeType="1"/>
            </p:cNvSpPr>
            <p:nvPr/>
          </p:nvSpPr>
          <p:spPr bwMode="auto">
            <a:xfrm>
              <a:off x="1491522" y="1734606"/>
              <a:ext cx="432000"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14" name="文本框 19"/>
            <p:cNvSpPr txBox="1">
              <a:spLocks noChangeArrowheads="1"/>
            </p:cNvSpPr>
            <p:nvPr/>
          </p:nvSpPr>
          <p:spPr bwMode="auto">
            <a:xfrm>
              <a:off x="2103645" y="1916832"/>
              <a:ext cx="553652" cy="337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a:ln>
                  <a:noFill/>
                </a:ln>
                <a:solidFill>
                  <a:schemeClr val="tx1"/>
                </a:solidFill>
                <a:effectLst/>
                <a:latin typeface="+mn-ea"/>
                <a:ea typeface="+mn-ea"/>
              </a:endParaRPr>
            </a:p>
          </p:txBody>
        </p:sp>
        <p:sp>
          <p:nvSpPr>
            <p:cNvPr id="15" name="文本框 23"/>
            <p:cNvSpPr txBox="1">
              <a:spLocks noChangeArrowheads="1"/>
            </p:cNvSpPr>
            <p:nvPr/>
          </p:nvSpPr>
          <p:spPr bwMode="auto">
            <a:xfrm>
              <a:off x="1290885" y="1772816"/>
              <a:ext cx="688827" cy="337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grpSp>
    </p:spTree>
    <p:extLst>
      <p:ext uri="{BB962C8B-B14F-4D97-AF65-F5344CB8AC3E}">
        <p14:creationId xmlns:p14="http://schemas.microsoft.com/office/powerpoint/2010/main" val="193211512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892537" y="22864"/>
            <a:ext cx="5112568" cy="576792"/>
          </a:xfrm>
        </p:spPr>
        <p:txBody>
          <a:bodyPr/>
          <a:lstStyle/>
          <a:p>
            <a:r>
              <a:rPr lang="zh-CN" altLang="en-US" sz="2200" b="0" dirty="0">
                <a:effectLst/>
              </a:rPr>
              <a:t>实验教学</a:t>
            </a:r>
            <a:r>
              <a:rPr lang="en-US" altLang="zh-CN" sz="2200" dirty="0"/>
              <a:t>3</a:t>
            </a:r>
            <a:r>
              <a:rPr lang="en-US" altLang="zh-CN" sz="2200" b="0" dirty="0">
                <a:effectLst/>
              </a:rPr>
              <a:t>:</a:t>
            </a:r>
            <a:r>
              <a:rPr lang="zh-CN" altLang="en-US" sz="2200" b="0" dirty="0">
                <a:effectLst/>
              </a:rPr>
              <a:t>需求预测</a:t>
            </a:r>
            <a:r>
              <a:rPr lang="en-US" altLang="zh-CN" sz="2200" b="0" dirty="0">
                <a:effectLst/>
              </a:rPr>
              <a:t>-</a:t>
            </a:r>
            <a:r>
              <a:rPr lang="zh-CN" altLang="en-US" sz="2200" b="0" dirty="0">
                <a:effectLst/>
              </a:rPr>
              <a:t>库存布局</a:t>
            </a:r>
            <a:r>
              <a:rPr lang="en-US" altLang="zh-CN" sz="2200" b="0" dirty="0">
                <a:effectLst/>
              </a:rPr>
              <a:t>-</a:t>
            </a:r>
            <a:r>
              <a:rPr lang="zh-CN" altLang="en-US" sz="2200" b="0" dirty="0">
                <a:effectLst/>
              </a:rPr>
              <a:t>订货决策</a:t>
            </a:r>
            <a:endParaRPr lang="zh-CN" altLang="en-US" sz="2200"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162</a:t>
            </a:fld>
            <a:endParaRPr lang="en-US" altLang="zh-CN"/>
          </a:p>
        </p:txBody>
      </p:sp>
      <p:sp>
        <p:nvSpPr>
          <p:cNvPr id="5" name="Line 3"/>
          <p:cNvSpPr>
            <a:spLocks noChangeShapeType="1"/>
          </p:cNvSpPr>
          <p:nvPr/>
        </p:nvSpPr>
        <p:spPr bwMode="auto">
          <a:xfrm>
            <a:off x="74613" y="1227137"/>
            <a:ext cx="0" cy="0"/>
          </a:xfrm>
          <a:prstGeom prst="line">
            <a:avLst/>
          </a:prstGeom>
          <a:noFill/>
          <a:ln w="12700" cap="rnd">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sp>
        <p:nvSpPr>
          <p:cNvPr id="6" name="Line 4"/>
          <p:cNvSpPr>
            <a:spLocks noChangeShapeType="1"/>
          </p:cNvSpPr>
          <p:nvPr/>
        </p:nvSpPr>
        <p:spPr bwMode="auto">
          <a:xfrm>
            <a:off x="74613" y="2955925"/>
            <a:ext cx="0" cy="0"/>
          </a:xfrm>
          <a:prstGeom prst="line">
            <a:avLst/>
          </a:prstGeom>
          <a:noFill/>
          <a:ln w="12700" cap="rnd">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sp>
        <p:nvSpPr>
          <p:cNvPr id="7" name="Line 5"/>
          <p:cNvSpPr>
            <a:spLocks noChangeShapeType="1"/>
          </p:cNvSpPr>
          <p:nvPr/>
        </p:nvSpPr>
        <p:spPr bwMode="auto">
          <a:xfrm>
            <a:off x="339725" y="3141662"/>
            <a:ext cx="0" cy="0"/>
          </a:xfrm>
          <a:prstGeom prst="line">
            <a:avLst/>
          </a:prstGeom>
          <a:noFill/>
          <a:ln w="12700" cap="rnd">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graphicFrame>
        <p:nvGraphicFramePr>
          <p:cNvPr id="8" name="Group 6"/>
          <p:cNvGraphicFramePr>
            <a:graphicFrameLocks noGrp="1"/>
          </p:cNvGraphicFramePr>
          <p:nvPr>
            <p:extLst>
              <p:ext uri="{D42A27DB-BD31-4B8C-83A1-F6EECF244321}">
                <p14:modId xmlns:p14="http://schemas.microsoft.com/office/powerpoint/2010/main" val="3378987447"/>
              </p:ext>
            </p:extLst>
          </p:nvPr>
        </p:nvGraphicFramePr>
        <p:xfrm>
          <a:off x="288925" y="2029011"/>
          <a:ext cx="8604250" cy="4424325"/>
        </p:xfrm>
        <a:graphic>
          <a:graphicData uri="http://schemas.openxmlformats.org/drawingml/2006/table">
            <a:tbl>
              <a:tblPr/>
              <a:tblGrid>
                <a:gridCol w="449263">
                  <a:extLst>
                    <a:ext uri="{9D8B030D-6E8A-4147-A177-3AD203B41FA5}">
                      <a16:colId xmlns:a16="http://schemas.microsoft.com/office/drawing/2014/main" val="20000"/>
                    </a:ext>
                  </a:extLst>
                </a:gridCol>
                <a:gridCol w="377825">
                  <a:extLst>
                    <a:ext uri="{9D8B030D-6E8A-4147-A177-3AD203B41FA5}">
                      <a16:colId xmlns:a16="http://schemas.microsoft.com/office/drawing/2014/main" val="20001"/>
                    </a:ext>
                  </a:extLst>
                </a:gridCol>
                <a:gridCol w="311150">
                  <a:extLst>
                    <a:ext uri="{9D8B030D-6E8A-4147-A177-3AD203B41FA5}">
                      <a16:colId xmlns:a16="http://schemas.microsoft.com/office/drawing/2014/main" val="20002"/>
                    </a:ext>
                  </a:extLst>
                </a:gridCol>
                <a:gridCol w="136525">
                  <a:extLst>
                    <a:ext uri="{9D8B030D-6E8A-4147-A177-3AD203B41FA5}">
                      <a16:colId xmlns:a16="http://schemas.microsoft.com/office/drawing/2014/main" val="20003"/>
                    </a:ext>
                  </a:extLst>
                </a:gridCol>
                <a:gridCol w="415925">
                  <a:extLst>
                    <a:ext uri="{9D8B030D-6E8A-4147-A177-3AD203B41FA5}">
                      <a16:colId xmlns:a16="http://schemas.microsoft.com/office/drawing/2014/main" val="20004"/>
                    </a:ext>
                  </a:extLst>
                </a:gridCol>
                <a:gridCol w="111125">
                  <a:extLst>
                    <a:ext uri="{9D8B030D-6E8A-4147-A177-3AD203B41FA5}">
                      <a16:colId xmlns:a16="http://schemas.microsoft.com/office/drawing/2014/main" val="20005"/>
                    </a:ext>
                  </a:extLst>
                </a:gridCol>
                <a:gridCol w="295275">
                  <a:extLst>
                    <a:ext uri="{9D8B030D-6E8A-4147-A177-3AD203B41FA5}">
                      <a16:colId xmlns:a16="http://schemas.microsoft.com/office/drawing/2014/main" val="20006"/>
                    </a:ext>
                  </a:extLst>
                </a:gridCol>
                <a:gridCol w="387350">
                  <a:extLst>
                    <a:ext uri="{9D8B030D-6E8A-4147-A177-3AD203B41FA5}">
                      <a16:colId xmlns:a16="http://schemas.microsoft.com/office/drawing/2014/main" val="20007"/>
                    </a:ext>
                  </a:extLst>
                </a:gridCol>
                <a:gridCol w="71437">
                  <a:extLst>
                    <a:ext uri="{9D8B030D-6E8A-4147-A177-3AD203B41FA5}">
                      <a16:colId xmlns:a16="http://schemas.microsoft.com/office/drawing/2014/main" val="20008"/>
                    </a:ext>
                  </a:extLst>
                </a:gridCol>
                <a:gridCol w="466725">
                  <a:extLst>
                    <a:ext uri="{9D8B030D-6E8A-4147-A177-3AD203B41FA5}">
                      <a16:colId xmlns:a16="http://schemas.microsoft.com/office/drawing/2014/main" val="20009"/>
                    </a:ext>
                  </a:extLst>
                </a:gridCol>
                <a:gridCol w="109538">
                  <a:extLst>
                    <a:ext uri="{9D8B030D-6E8A-4147-A177-3AD203B41FA5}">
                      <a16:colId xmlns:a16="http://schemas.microsoft.com/office/drawing/2014/main" val="20010"/>
                    </a:ext>
                  </a:extLst>
                </a:gridCol>
                <a:gridCol w="287337">
                  <a:extLst>
                    <a:ext uri="{9D8B030D-6E8A-4147-A177-3AD203B41FA5}">
                      <a16:colId xmlns:a16="http://schemas.microsoft.com/office/drawing/2014/main" val="20011"/>
                    </a:ext>
                  </a:extLst>
                </a:gridCol>
                <a:gridCol w="360363">
                  <a:extLst>
                    <a:ext uri="{9D8B030D-6E8A-4147-A177-3AD203B41FA5}">
                      <a16:colId xmlns:a16="http://schemas.microsoft.com/office/drawing/2014/main" val="20012"/>
                    </a:ext>
                  </a:extLst>
                </a:gridCol>
                <a:gridCol w="71437">
                  <a:extLst>
                    <a:ext uri="{9D8B030D-6E8A-4147-A177-3AD203B41FA5}">
                      <a16:colId xmlns:a16="http://schemas.microsoft.com/office/drawing/2014/main" val="20013"/>
                    </a:ext>
                  </a:extLst>
                </a:gridCol>
                <a:gridCol w="441325">
                  <a:extLst>
                    <a:ext uri="{9D8B030D-6E8A-4147-A177-3AD203B41FA5}">
                      <a16:colId xmlns:a16="http://schemas.microsoft.com/office/drawing/2014/main" val="20014"/>
                    </a:ext>
                  </a:extLst>
                </a:gridCol>
                <a:gridCol w="139700">
                  <a:extLst>
                    <a:ext uri="{9D8B030D-6E8A-4147-A177-3AD203B41FA5}">
                      <a16:colId xmlns:a16="http://schemas.microsoft.com/office/drawing/2014/main" val="20015"/>
                    </a:ext>
                  </a:extLst>
                </a:gridCol>
                <a:gridCol w="282575">
                  <a:extLst>
                    <a:ext uri="{9D8B030D-6E8A-4147-A177-3AD203B41FA5}">
                      <a16:colId xmlns:a16="http://schemas.microsoft.com/office/drawing/2014/main" val="20016"/>
                    </a:ext>
                  </a:extLst>
                </a:gridCol>
                <a:gridCol w="361950">
                  <a:extLst>
                    <a:ext uri="{9D8B030D-6E8A-4147-A177-3AD203B41FA5}">
                      <a16:colId xmlns:a16="http://schemas.microsoft.com/office/drawing/2014/main" val="20017"/>
                    </a:ext>
                  </a:extLst>
                </a:gridCol>
                <a:gridCol w="358775">
                  <a:extLst>
                    <a:ext uri="{9D8B030D-6E8A-4147-A177-3AD203B41FA5}">
                      <a16:colId xmlns:a16="http://schemas.microsoft.com/office/drawing/2014/main" val="20018"/>
                    </a:ext>
                  </a:extLst>
                </a:gridCol>
                <a:gridCol w="288925">
                  <a:extLst>
                    <a:ext uri="{9D8B030D-6E8A-4147-A177-3AD203B41FA5}">
                      <a16:colId xmlns:a16="http://schemas.microsoft.com/office/drawing/2014/main" val="20019"/>
                    </a:ext>
                  </a:extLst>
                </a:gridCol>
                <a:gridCol w="71438">
                  <a:extLst>
                    <a:ext uri="{9D8B030D-6E8A-4147-A177-3AD203B41FA5}">
                      <a16:colId xmlns:a16="http://schemas.microsoft.com/office/drawing/2014/main" val="20020"/>
                    </a:ext>
                  </a:extLst>
                </a:gridCol>
                <a:gridCol w="431800">
                  <a:extLst>
                    <a:ext uri="{9D8B030D-6E8A-4147-A177-3AD203B41FA5}">
                      <a16:colId xmlns:a16="http://schemas.microsoft.com/office/drawing/2014/main" val="20021"/>
                    </a:ext>
                  </a:extLst>
                </a:gridCol>
                <a:gridCol w="144462">
                  <a:extLst>
                    <a:ext uri="{9D8B030D-6E8A-4147-A177-3AD203B41FA5}">
                      <a16:colId xmlns:a16="http://schemas.microsoft.com/office/drawing/2014/main" val="20022"/>
                    </a:ext>
                  </a:extLst>
                </a:gridCol>
                <a:gridCol w="215900">
                  <a:extLst>
                    <a:ext uri="{9D8B030D-6E8A-4147-A177-3AD203B41FA5}">
                      <a16:colId xmlns:a16="http://schemas.microsoft.com/office/drawing/2014/main" val="20023"/>
                    </a:ext>
                  </a:extLst>
                </a:gridCol>
                <a:gridCol w="431800">
                  <a:extLst>
                    <a:ext uri="{9D8B030D-6E8A-4147-A177-3AD203B41FA5}">
                      <a16:colId xmlns:a16="http://schemas.microsoft.com/office/drawing/2014/main" val="20024"/>
                    </a:ext>
                  </a:extLst>
                </a:gridCol>
                <a:gridCol w="504825">
                  <a:extLst>
                    <a:ext uri="{9D8B030D-6E8A-4147-A177-3AD203B41FA5}">
                      <a16:colId xmlns:a16="http://schemas.microsoft.com/office/drawing/2014/main" val="20025"/>
                    </a:ext>
                  </a:extLst>
                </a:gridCol>
                <a:gridCol w="503238">
                  <a:extLst>
                    <a:ext uri="{9D8B030D-6E8A-4147-A177-3AD203B41FA5}">
                      <a16:colId xmlns:a16="http://schemas.microsoft.com/office/drawing/2014/main" val="20026"/>
                    </a:ext>
                  </a:extLst>
                </a:gridCol>
                <a:gridCol w="576262">
                  <a:extLst>
                    <a:ext uri="{9D8B030D-6E8A-4147-A177-3AD203B41FA5}">
                      <a16:colId xmlns:a16="http://schemas.microsoft.com/office/drawing/2014/main" val="20027"/>
                    </a:ext>
                  </a:extLst>
                </a:gridCol>
              </a:tblGrid>
              <a:tr h="180932">
                <a:tc gridSpan="28">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产品销售商：</a:t>
                      </a:r>
                      <a:r>
                        <a:rPr kumimoji="1" lang="en-US" altLang="zh-CN" sz="1200" b="0" i="0" u="none" strike="noStrike" cap="none" normalizeH="0" baseline="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a:ln>
                            <a:noFill/>
                          </a:ln>
                          <a:solidFill>
                            <a:schemeClr val="tx1"/>
                          </a:solidFill>
                          <a:effectLst/>
                          <a:latin typeface="Times New Roman" charset="0"/>
                          <a:ea typeface="宋体" charset="0"/>
                          <a:cs typeface="宋体" charset="0"/>
                        </a:rPr>
                        <a:t>成员：</a:t>
                      </a:r>
                      <a:r>
                        <a:rPr kumimoji="1" lang="en-US" altLang="zh-CN" sz="1200" b="0" i="0" u="none" strike="noStrike" cap="none" normalizeH="0" baseline="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a:ln>
                            <a:noFill/>
                          </a:ln>
                          <a:solidFill>
                            <a:schemeClr val="tx1"/>
                          </a:solidFill>
                          <a:effectLst/>
                          <a:latin typeface="Times New Roman" charset="0"/>
                          <a:ea typeface="宋体" charset="0"/>
                          <a:cs typeface="宋体" charset="0"/>
                        </a:rPr>
                        <a:t>时间：</a:t>
                      </a:r>
                    </a:p>
                  </a:txBody>
                  <a:tcPr marL="18000" marR="18000" marT="0" marB="0" anchor="ctr" horzOverflow="overflow">
                    <a:lnL cap="flat">
                      <a:noFill/>
                    </a:lnL>
                    <a:lnR cap="flat">
                      <a:noFill/>
                    </a:lnR>
                    <a:lnT cap="fla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180932">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月份</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a:t>
                      </a:r>
                      <a:r>
                        <a:rPr kumimoji="1" lang="zh-CN" altLang="en-US" sz="1200" b="0" i="0" u="none" strike="noStrike" cap="none" normalizeH="0" baseline="0">
                          <a:ln>
                            <a:noFill/>
                          </a:ln>
                          <a:solidFill>
                            <a:schemeClr val="tx1"/>
                          </a:solidFill>
                          <a:effectLst/>
                          <a:latin typeface="Times New Roman" charset="0"/>
                          <a:ea typeface="宋体" charset="0"/>
                          <a:cs typeface="宋体" charset="0"/>
                        </a:rPr>
                        <a:t>产品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B</a:t>
                      </a:r>
                      <a:r>
                        <a:rPr kumimoji="1" lang="zh-CN" altLang="en-US" sz="1200" b="0" i="0" u="none" strike="noStrike" cap="none" normalizeH="0" baseline="0">
                          <a:ln>
                            <a:noFill/>
                          </a:ln>
                          <a:solidFill>
                            <a:schemeClr val="tx1"/>
                          </a:solidFill>
                          <a:effectLst/>
                          <a:latin typeface="Times New Roman" charset="0"/>
                          <a:ea typeface="宋体" charset="0"/>
                          <a:cs typeface="宋体" charset="0"/>
                        </a:rPr>
                        <a:t>产品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成本合计</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1"/>
                  </a:ext>
                </a:extLst>
              </a:tr>
              <a:tr h="361865">
                <a:tc v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总缺货</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总成本</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2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1" i="0" u="none" strike="noStrike" cap="none" normalizeH="0" baseline="0" dirty="0">
                          <a:ln>
                            <a:noFill/>
                          </a:ln>
                          <a:solidFill>
                            <a:schemeClr val="tx1"/>
                          </a:solidFill>
                          <a:effectLst/>
                          <a:latin typeface="Times New Roman" charset="0"/>
                          <a:ea typeface="黑体" charset="0"/>
                          <a:cs typeface="黑体" charset="0"/>
                        </a:rPr>
                        <a:t>500</a:t>
                      </a: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1" i="0" u="none" strike="noStrike" cap="none" normalizeH="0" baseline="0" dirty="0">
                          <a:ln>
                            <a:noFill/>
                          </a:ln>
                          <a:solidFill>
                            <a:schemeClr val="tx1"/>
                          </a:solidFill>
                          <a:effectLst/>
                          <a:latin typeface="Times New Roman" charset="0"/>
                          <a:ea typeface="黑体" charset="0"/>
                          <a:cs typeface="黑体" charset="0"/>
                        </a:rPr>
                        <a:t>300</a:t>
                      </a: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dirty="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210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2</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70496">
                <a:tc gridSpan="28">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cap="flat">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5"/>
                  </a:ext>
                </a:extLst>
              </a:tr>
              <a:tr h="202974">
                <a:tc gridSpan="28">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产品组装商：</a:t>
                      </a: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成员：</a:t>
                      </a: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时间：</a:t>
                      </a:r>
                    </a:p>
                  </a:txBody>
                  <a:tcPr marL="18000" marR="18000" marT="0" marB="0" anchor="ctr" horzOverflow="overflow">
                    <a:lnL cap="flat">
                      <a:noFill/>
                    </a:lnL>
                    <a:lnR cap="flat">
                      <a:noFill/>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6"/>
                  </a:ext>
                </a:extLst>
              </a:tr>
              <a:tr h="180932">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月份</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1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a:t>
                      </a:r>
                      <a:r>
                        <a:rPr kumimoji="1" lang="zh-CN" altLang="en-US" sz="1200" b="0" i="0" u="none" strike="noStrike" cap="none" normalizeH="0" baseline="0">
                          <a:ln>
                            <a:noFill/>
                          </a:ln>
                          <a:solidFill>
                            <a:schemeClr val="tx1"/>
                          </a:solidFill>
                          <a:effectLst/>
                          <a:latin typeface="Times New Roman" charset="0"/>
                          <a:ea typeface="宋体" charset="0"/>
                          <a:cs typeface="宋体" charset="0"/>
                        </a:rPr>
                        <a:t>产品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B</a:t>
                      </a:r>
                      <a:r>
                        <a:rPr kumimoji="1" lang="zh-CN" altLang="en-US" sz="1200" b="0" i="0" u="none" strike="noStrike" cap="none" normalizeH="0" baseline="0">
                          <a:ln>
                            <a:noFill/>
                          </a:ln>
                          <a:solidFill>
                            <a:schemeClr val="tx1"/>
                          </a:solidFill>
                          <a:effectLst/>
                          <a:latin typeface="Times New Roman" charset="0"/>
                          <a:ea typeface="宋体" charset="0"/>
                          <a:cs typeface="宋体" charset="0"/>
                        </a:rPr>
                        <a:t>产品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成本合计</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zh-CN" altLang="en-US"/>
                    </a:p>
                  </a:txBody>
                  <a:tcPr/>
                </a:tc>
                <a:tc rowSpan="2" hMerge="1">
                  <a:txBody>
                    <a:bodyPr/>
                    <a:lstStyle/>
                    <a:p>
                      <a:endParaRPr lang="zh-CN" altLang="en-US"/>
                    </a:p>
                  </a:txBody>
                  <a:tcPr/>
                </a:tc>
                <a:extLst>
                  <a:ext uri="{0D108BD9-81ED-4DB2-BD59-A6C34878D82A}">
                    <a16:rowId xmlns:a16="http://schemas.microsoft.com/office/drawing/2014/main" val="10007"/>
                  </a:ext>
                </a:extLst>
              </a:tr>
              <a:tr h="180932">
                <a:tc v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产成品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零件</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产成品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零件</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vMerge="1">
                  <a:txBody>
                    <a:bodyPr/>
                    <a:lstStyle/>
                    <a:p>
                      <a:endParaRPr lang="zh-CN" altLang="en-US"/>
                    </a:p>
                  </a:txBody>
                  <a:tcPr/>
                </a:tc>
                <a:tc hMerge="1" vMerge="1">
                  <a:txBody>
                    <a:bodyPr/>
                    <a:lstStyle/>
                    <a:p>
                      <a:endParaRPr lang="zh-CN" altLang="en-US"/>
                    </a:p>
                  </a:txBody>
                  <a:tcPr/>
                </a:tc>
                <a:tc hMerge="1" vMerge="1">
                  <a:txBody>
                    <a:bodyPr/>
                    <a:lstStyle/>
                    <a:p>
                      <a:endParaRPr lang="zh-CN" altLang="en-US"/>
                    </a:p>
                  </a:txBody>
                  <a:tcPr/>
                </a:tc>
                <a:extLst>
                  <a:ext uri="{0D108BD9-81ED-4DB2-BD59-A6C34878D82A}">
                    <a16:rowId xmlns:a16="http://schemas.microsoft.com/office/drawing/2014/main" val="10008"/>
                  </a:ext>
                </a:extLst>
              </a:tr>
              <a:tr h="361865">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计划组装</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计划组装</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总库存</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总缺货</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总成本</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22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210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02717">
                <a:tc gridSpan="28">
                  <a:txBody>
                    <a:bodyPr/>
                    <a:lstStyle/>
                    <a:p>
                      <a:pPr marL="0" marR="0" lvl="0" indent="0" algn="l" defTabSz="914400" rtl="0" eaLnBrk="1" fontAlgn="base" latinLnBrk="0" hangingPunct="1">
                        <a:lnSpc>
                          <a:spcPts val="1440"/>
                        </a:lnSpc>
                        <a:spcBef>
                          <a:spcPct val="0"/>
                        </a:spcBef>
                        <a:spcAft>
                          <a:spcPct val="0"/>
                        </a:spcAft>
                        <a:buClrTx/>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cap="flat">
                      <a:noFill/>
                    </a:lnL>
                    <a:lnR cap="flat">
                      <a:noFill/>
                    </a:lnR>
                    <a:lnT w="12700" cap="flat" cmpd="sng" algn="ctr">
                      <a:solidFill>
                        <a:srgbClr val="000000"/>
                      </a:solidFill>
                      <a:prstDash val="solid"/>
                      <a:round/>
                      <a:headEnd type="none" w="med" len="med"/>
                      <a:tailEnd type="none" w="med" len="med"/>
                    </a:lnT>
                    <a:lnB>
                      <a:noFill/>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12"/>
                  </a:ext>
                </a:extLst>
              </a:tr>
              <a:tr h="180932">
                <a:tc gridSpan="28">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零件生产商：</a:t>
                      </a:r>
                      <a:r>
                        <a:rPr kumimoji="1" lang="en-US" altLang="zh-CN" sz="1200" b="0" i="0" u="none" strike="noStrike" cap="none" normalizeH="0" baseline="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a:ln>
                            <a:noFill/>
                          </a:ln>
                          <a:solidFill>
                            <a:schemeClr val="tx1"/>
                          </a:solidFill>
                          <a:effectLst/>
                          <a:latin typeface="Times New Roman" charset="0"/>
                          <a:ea typeface="宋体" charset="0"/>
                          <a:cs typeface="宋体" charset="0"/>
                        </a:rPr>
                        <a:t>成员：</a:t>
                      </a:r>
                      <a:r>
                        <a:rPr kumimoji="1" lang="en-US" altLang="zh-CN" sz="1200" b="0" i="0" u="none" strike="noStrike" cap="none" normalizeH="0" baseline="0">
                          <a:ln>
                            <a:noFill/>
                          </a:ln>
                          <a:solidFill>
                            <a:schemeClr val="tx1"/>
                          </a:solidFill>
                          <a:effectLst/>
                          <a:latin typeface="Times New Roman" charset="0"/>
                          <a:ea typeface="宋体" charset="0"/>
                          <a:cs typeface="宋体" charset="0"/>
                        </a:rPr>
                        <a:t>                                                                        </a:t>
                      </a:r>
                      <a:r>
                        <a:rPr kumimoji="1" lang="zh-CN" altLang="en-US" sz="1200" b="0" i="0" u="none" strike="noStrike" cap="none" normalizeH="0" baseline="0">
                          <a:ln>
                            <a:noFill/>
                          </a:ln>
                          <a:solidFill>
                            <a:schemeClr val="tx1"/>
                          </a:solidFill>
                          <a:effectLst/>
                          <a:latin typeface="Times New Roman" charset="0"/>
                          <a:ea typeface="宋体" charset="0"/>
                          <a:cs typeface="宋体" charset="0"/>
                        </a:rPr>
                        <a:t>时间：</a:t>
                      </a:r>
                    </a:p>
                  </a:txBody>
                  <a:tcPr marL="18000" marR="18000" marT="0" marB="0" anchor="ctr" horzOverflow="overflow">
                    <a:lnL cap="flat">
                      <a:noFill/>
                    </a:lnL>
                    <a:lnR cap="flat">
                      <a:noFill/>
                    </a:lnR>
                    <a:lnT>
                      <a:noFill/>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13"/>
                  </a:ext>
                </a:extLst>
              </a:tr>
              <a:tr h="180932">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月份</a:t>
                      </a:r>
                    </a:p>
                  </a:txBody>
                  <a:tcPr marL="18000" marR="18000"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1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A</a:t>
                      </a: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零件</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11">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B</a:t>
                      </a: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零件</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成本合计</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2" hMerge="1">
                  <a:txBody>
                    <a:bodyPr/>
                    <a:lstStyle/>
                    <a:p>
                      <a:endParaRPr lang="zh-CN" altLang="en-US"/>
                    </a:p>
                  </a:txBody>
                  <a:tcPr/>
                </a:tc>
                <a:tc rowSpan="2" hMerge="1">
                  <a:txBody>
                    <a:bodyPr/>
                    <a:lstStyle/>
                    <a:p>
                      <a:endParaRPr lang="zh-CN" altLang="en-US"/>
                    </a:p>
                  </a:txBody>
                  <a:tcPr/>
                </a:tc>
                <a:extLst>
                  <a:ext uri="{0D108BD9-81ED-4DB2-BD59-A6C34878D82A}">
                    <a16:rowId xmlns:a16="http://schemas.microsoft.com/office/drawing/2014/main" val="10014"/>
                  </a:ext>
                </a:extLst>
              </a:tr>
              <a:tr h="180932">
                <a:tc v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零件</a:t>
                      </a:r>
                    </a:p>
                  </a:txBody>
                  <a:tcPr marL="18000" marR="18000"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7">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材料</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5">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零件</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宋体" charset="0"/>
                        </a:rPr>
                        <a:t>材料</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3" vMerge="1">
                  <a:txBody>
                    <a:bodyPr/>
                    <a:lstStyle/>
                    <a:p>
                      <a:endParaRPr lang="zh-CN" altLang="en-US"/>
                    </a:p>
                  </a:txBody>
                  <a:tcPr/>
                </a:tc>
                <a:tc hMerge="1" vMerge="1">
                  <a:txBody>
                    <a:bodyPr/>
                    <a:lstStyle/>
                    <a:p>
                      <a:endParaRPr lang="zh-CN" altLang="en-US"/>
                    </a:p>
                  </a:txBody>
                  <a:tcPr/>
                </a:tc>
                <a:tc hMerge="1" vMerge="1">
                  <a:txBody>
                    <a:bodyPr/>
                    <a:lstStyle/>
                    <a:p>
                      <a:endParaRPr lang="zh-CN" altLang="en-US"/>
                    </a:p>
                  </a:txBody>
                  <a:tcPr/>
                </a:tc>
                <a:extLst>
                  <a:ext uri="{0D108BD9-81ED-4DB2-BD59-A6C34878D82A}">
                    <a16:rowId xmlns:a16="http://schemas.microsoft.com/office/drawing/2014/main" val="10015"/>
                  </a:ext>
                </a:extLst>
              </a:tr>
              <a:tr h="361865">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计划生产</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计划生产</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宋体" charset="0"/>
                        </a:rPr>
                        <a:t>本月需求</a:t>
                      </a: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期初库存</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采购订单</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本月入库</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期末库存</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总库存</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总缺货</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宋体" charset="0"/>
                        </a:rPr>
                        <a:t>总成本</a:t>
                      </a: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6"/>
                  </a:ext>
                </a:extLst>
              </a:tr>
              <a:tr h="2857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endParaRPr lang="zh-CN" altLang="en-US"/>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gridSpan="2">
                  <a:txBody>
                    <a:bodyPr/>
                    <a:lstStyle/>
                    <a:p>
                      <a:endParaRPr lang="zh-CN" altLang="en-US" dirty="0"/>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7"/>
                  </a:ext>
                </a:extLst>
              </a:tr>
              <a:tr h="2857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chemeClr val="tx1"/>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8"/>
                  </a:ext>
                </a:extLst>
              </a:tr>
            </a:tbl>
          </a:graphicData>
        </a:graphic>
      </p:graphicFrame>
      <p:sp>
        <p:nvSpPr>
          <p:cNvPr id="9" name="Rectangle 276"/>
          <p:cNvSpPr>
            <a:spLocks noChangeArrowheads="1"/>
          </p:cNvSpPr>
          <p:nvPr/>
        </p:nvSpPr>
        <p:spPr bwMode="auto">
          <a:xfrm>
            <a:off x="4608624" y="4350222"/>
            <a:ext cx="344128"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8000" tIns="0" rIns="18000" bIns="0" anchor="ctr">
            <a:spAutoFit/>
          </a:bodyPr>
          <a:lstStyle/>
          <a:p>
            <a:pPr algn="l">
              <a:lnSpc>
                <a:spcPct val="100000"/>
              </a:lnSpc>
              <a:spcBef>
                <a:spcPct val="0"/>
              </a:spcBef>
              <a:defRPr/>
            </a:pPr>
            <a:r>
              <a:rPr lang="en-US" altLang="zh-CN" dirty="0"/>
              <a:t>1200</a:t>
            </a:r>
            <a:endParaRPr lang="zh-CN" altLang="en-US" dirty="0"/>
          </a:p>
          <a:p>
            <a:pPr algn="l">
              <a:lnSpc>
                <a:spcPct val="100000"/>
              </a:lnSpc>
              <a:spcBef>
                <a:spcPct val="0"/>
              </a:spcBef>
              <a:defRPr/>
            </a:pPr>
            <a:endParaRPr lang="zh-CN" altLang="en-US" dirty="0"/>
          </a:p>
        </p:txBody>
      </p:sp>
      <p:sp>
        <p:nvSpPr>
          <p:cNvPr id="10" name="Line 277"/>
          <p:cNvSpPr>
            <a:spLocks noChangeShapeType="1"/>
          </p:cNvSpPr>
          <p:nvPr/>
        </p:nvSpPr>
        <p:spPr bwMode="auto">
          <a:xfrm>
            <a:off x="-282575" y="996950"/>
            <a:ext cx="0" cy="0"/>
          </a:xfrm>
          <a:prstGeom prst="line">
            <a:avLst/>
          </a:prstGeom>
          <a:noFill/>
          <a:ln w="12700" cap="rnd">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sp>
        <p:nvSpPr>
          <p:cNvPr id="11" name="矩形 10"/>
          <p:cNvSpPr/>
          <p:nvPr/>
        </p:nvSpPr>
        <p:spPr>
          <a:xfrm>
            <a:off x="854246" y="2725178"/>
            <a:ext cx="492443" cy="276999"/>
          </a:xfrm>
          <a:prstGeom prst="rect">
            <a:avLst/>
          </a:prstGeom>
        </p:spPr>
        <p:txBody>
          <a:bodyPr wrap="none">
            <a:spAutoFit/>
          </a:bodyPr>
          <a:lstStyle/>
          <a:p>
            <a:pPr lvl="0" algn="l">
              <a:lnSpc>
                <a:spcPct val="100000"/>
              </a:lnSpc>
              <a:buClr>
                <a:srgbClr val="FF0000"/>
              </a:buClr>
            </a:pPr>
            <a:r>
              <a:rPr lang="en-US" altLang="zh-CN" b="1" dirty="0">
                <a:solidFill>
                  <a:srgbClr val="FF0000"/>
                </a:solidFill>
                <a:ea typeface="黑体" charset="0"/>
                <a:cs typeface="黑体" charset="0"/>
              </a:rPr>
              <a:t>2000</a:t>
            </a:r>
            <a:endParaRPr lang="zh-CN" altLang="en-US" b="1" dirty="0">
              <a:solidFill>
                <a:srgbClr val="FF0000"/>
              </a:solidFill>
              <a:ea typeface="黑体" charset="0"/>
              <a:cs typeface="黑体" charset="0"/>
            </a:endParaRPr>
          </a:p>
        </p:txBody>
      </p:sp>
      <p:sp>
        <p:nvSpPr>
          <p:cNvPr id="12" name="矩形 11"/>
          <p:cNvSpPr/>
          <p:nvPr/>
        </p:nvSpPr>
        <p:spPr>
          <a:xfrm>
            <a:off x="4125269" y="2713958"/>
            <a:ext cx="492443" cy="276999"/>
          </a:xfrm>
          <a:prstGeom prst="rect">
            <a:avLst/>
          </a:prstGeom>
        </p:spPr>
        <p:txBody>
          <a:bodyPr wrap="none">
            <a:spAutoFit/>
          </a:bodyPr>
          <a:lstStyle/>
          <a:p>
            <a:pPr lvl="0" algn="l">
              <a:lnSpc>
                <a:spcPct val="100000"/>
              </a:lnSpc>
              <a:buClr>
                <a:srgbClr val="FF0000"/>
              </a:buClr>
            </a:pPr>
            <a:r>
              <a:rPr lang="en-US" altLang="zh-CN" b="1" dirty="0">
                <a:solidFill>
                  <a:srgbClr val="FF0000"/>
                </a:solidFill>
                <a:ea typeface="黑体" charset="0"/>
                <a:cs typeface="黑体" charset="0"/>
              </a:rPr>
              <a:t>1000</a:t>
            </a:r>
            <a:endParaRPr lang="zh-CN" altLang="en-US" b="1" dirty="0">
              <a:solidFill>
                <a:srgbClr val="FF0000"/>
              </a:solidFill>
              <a:ea typeface="黑体" charset="0"/>
              <a:cs typeface="黑体" charset="0"/>
            </a:endParaRPr>
          </a:p>
        </p:txBody>
      </p:sp>
      <p:sp>
        <p:nvSpPr>
          <p:cNvPr id="13" name="矩形 12"/>
          <p:cNvSpPr/>
          <p:nvPr/>
        </p:nvSpPr>
        <p:spPr>
          <a:xfrm>
            <a:off x="2267118" y="2699588"/>
            <a:ext cx="261610" cy="276999"/>
          </a:xfrm>
          <a:prstGeom prst="rect">
            <a:avLst/>
          </a:prstGeom>
        </p:spPr>
        <p:txBody>
          <a:bodyPr wrap="none">
            <a:spAutoFit/>
          </a:bodyPr>
          <a:lstStyle/>
          <a:p>
            <a:pPr lvl="0" algn="l">
              <a:lnSpc>
                <a:spcPct val="100000"/>
              </a:lnSpc>
              <a:buClr>
                <a:srgbClr val="FF0000"/>
              </a:buClr>
            </a:pPr>
            <a:r>
              <a:rPr lang="en-US" altLang="zh-CN" b="1" dirty="0">
                <a:ea typeface="黑体" charset="0"/>
                <a:cs typeface="黑体" charset="0"/>
              </a:rPr>
              <a:t>0</a:t>
            </a:r>
            <a:endParaRPr lang="zh-CN" altLang="en-US" b="1" dirty="0">
              <a:ea typeface="黑体" charset="0"/>
              <a:cs typeface="黑体" charset="0"/>
            </a:endParaRPr>
          </a:p>
        </p:txBody>
      </p:sp>
      <p:sp>
        <p:nvSpPr>
          <p:cNvPr id="14" name="矩形 13"/>
          <p:cNvSpPr/>
          <p:nvPr/>
        </p:nvSpPr>
        <p:spPr>
          <a:xfrm>
            <a:off x="5462672" y="2725178"/>
            <a:ext cx="261610" cy="276999"/>
          </a:xfrm>
          <a:prstGeom prst="rect">
            <a:avLst/>
          </a:prstGeom>
        </p:spPr>
        <p:txBody>
          <a:bodyPr wrap="none">
            <a:spAutoFit/>
          </a:bodyPr>
          <a:lstStyle/>
          <a:p>
            <a:pPr lvl="0" algn="l">
              <a:lnSpc>
                <a:spcPct val="100000"/>
              </a:lnSpc>
              <a:buClr>
                <a:srgbClr val="FF0000"/>
              </a:buClr>
            </a:pPr>
            <a:r>
              <a:rPr lang="en-US" altLang="zh-CN" b="1" dirty="0">
                <a:ea typeface="黑体" charset="0"/>
                <a:cs typeface="黑体" charset="0"/>
              </a:rPr>
              <a:t>0</a:t>
            </a:r>
            <a:endParaRPr lang="zh-CN" altLang="en-US" b="1" dirty="0">
              <a:ea typeface="黑体" charset="0"/>
              <a:cs typeface="黑体" charset="0"/>
            </a:endParaRPr>
          </a:p>
        </p:txBody>
      </p:sp>
      <p:sp>
        <p:nvSpPr>
          <p:cNvPr id="15" name="矩形 14"/>
          <p:cNvSpPr/>
          <p:nvPr/>
        </p:nvSpPr>
        <p:spPr>
          <a:xfrm>
            <a:off x="1082172" y="4297788"/>
            <a:ext cx="492443" cy="276999"/>
          </a:xfrm>
          <a:prstGeom prst="rect">
            <a:avLst/>
          </a:prstGeom>
        </p:spPr>
        <p:txBody>
          <a:bodyPr wrap="none">
            <a:spAutoFit/>
          </a:bodyPr>
          <a:lstStyle/>
          <a:p>
            <a:pPr lvl="0" algn="l">
              <a:lnSpc>
                <a:spcPct val="100000"/>
              </a:lnSpc>
              <a:buClr>
                <a:srgbClr val="FF0000"/>
              </a:buClr>
            </a:pPr>
            <a:r>
              <a:rPr lang="en-US" altLang="zh-CN" dirty="0"/>
              <a:t>2000</a:t>
            </a:r>
            <a:endParaRPr lang="zh-CN" altLang="en-US" dirty="0"/>
          </a:p>
        </p:txBody>
      </p:sp>
      <p:sp>
        <p:nvSpPr>
          <p:cNvPr id="16" name="矩形 15"/>
          <p:cNvSpPr/>
          <p:nvPr/>
        </p:nvSpPr>
        <p:spPr>
          <a:xfrm>
            <a:off x="2806162" y="4297787"/>
            <a:ext cx="492443" cy="276999"/>
          </a:xfrm>
          <a:prstGeom prst="rect">
            <a:avLst/>
          </a:prstGeom>
        </p:spPr>
        <p:txBody>
          <a:bodyPr wrap="none">
            <a:spAutoFit/>
          </a:bodyPr>
          <a:lstStyle/>
          <a:p>
            <a:pPr lvl="0" algn="l">
              <a:lnSpc>
                <a:spcPct val="100000"/>
              </a:lnSpc>
              <a:buClr>
                <a:srgbClr val="FF0000"/>
              </a:buClr>
            </a:pPr>
            <a:r>
              <a:rPr lang="en-US" altLang="zh-CN" dirty="0"/>
              <a:t>2000</a:t>
            </a:r>
            <a:endParaRPr lang="zh-CN" altLang="en-US" dirty="0"/>
          </a:p>
        </p:txBody>
      </p:sp>
      <p:sp>
        <p:nvSpPr>
          <p:cNvPr id="17" name="矩形 16"/>
          <p:cNvSpPr/>
          <p:nvPr/>
        </p:nvSpPr>
        <p:spPr>
          <a:xfrm>
            <a:off x="6086392" y="4312525"/>
            <a:ext cx="492443" cy="276999"/>
          </a:xfrm>
          <a:prstGeom prst="rect">
            <a:avLst/>
          </a:prstGeom>
        </p:spPr>
        <p:txBody>
          <a:bodyPr wrap="none">
            <a:spAutoFit/>
          </a:bodyPr>
          <a:lstStyle/>
          <a:p>
            <a:pPr lvl="0" algn="l">
              <a:lnSpc>
                <a:spcPct val="100000"/>
              </a:lnSpc>
              <a:buClr>
                <a:srgbClr val="FF0000"/>
              </a:buClr>
            </a:pPr>
            <a:r>
              <a:rPr lang="en-US" altLang="zh-CN" dirty="0"/>
              <a:t>1200</a:t>
            </a:r>
            <a:endParaRPr lang="zh-CN" altLang="en-US" dirty="0"/>
          </a:p>
        </p:txBody>
      </p:sp>
      <p:sp>
        <p:nvSpPr>
          <p:cNvPr id="18" name="矩形 17"/>
          <p:cNvSpPr/>
          <p:nvPr/>
        </p:nvSpPr>
        <p:spPr>
          <a:xfrm>
            <a:off x="1562089" y="4297787"/>
            <a:ext cx="492443" cy="276999"/>
          </a:xfrm>
          <a:prstGeom prst="rect">
            <a:avLst/>
          </a:prstGeom>
        </p:spPr>
        <p:txBody>
          <a:bodyPr wrap="none">
            <a:spAutoFit/>
          </a:bodyPr>
          <a:lstStyle/>
          <a:p>
            <a:pPr lvl="0" algn="l">
              <a:lnSpc>
                <a:spcPct val="100000"/>
              </a:lnSpc>
              <a:buClr>
                <a:srgbClr val="FF0000"/>
              </a:buClr>
            </a:pPr>
            <a:r>
              <a:rPr lang="en-US" altLang="zh-CN" dirty="0">
                <a:solidFill>
                  <a:srgbClr val="FF0000"/>
                </a:solidFill>
              </a:rPr>
              <a:t>2000</a:t>
            </a:r>
            <a:endParaRPr lang="zh-CN" altLang="en-US" dirty="0">
              <a:solidFill>
                <a:srgbClr val="FF0000"/>
              </a:solidFill>
            </a:endParaRPr>
          </a:p>
        </p:txBody>
      </p:sp>
      <p:sp>
        <p:nvSpPr>
          <p:cNvPr id="19" name="矩形 18"/>
          <p:cNvSpPr/>
          <p:nvPr/>
        </p:nvSpPr>
        <p:spPr>
          <a:xfrm>
            <a:off x="4943567" y="4293096"/>
            <a:ext cx="492443" cy="276999"/>
          </a:xfrm>
          <a:prstGeom prst="rect">
            <a:avLst/>
          </a:prstGeom>
        </p:spPr>
        <p:txBody>
          <a:bodyPr wrap="none">
            <a:spAutoFit/>
          </a:bodyPr>
          <a:lstStyle/>
          <a:p>
            <a:pPr lvl="0" algn="l">
              <a:lnSpc>
                <a:spcPct val="100000"/>
              </a:lnSpc>
              <a:buClr>
                <a:srgbClr val="FF0000"/>
              </a:buClr>
            </a:pPr>
            <a:r>
              <a:rPr lang="en-US" altLang="zh-CN" dirty="0">
                <a:solidFill>
                  <a:srgbClr val="FF0000"/>
                </a:solidFill>
              </a:rPr>
              <a:t>1000</a:t>
            </a:r>
            <a:endParaRPr lang="zh-CN" altLang="en-US" dirty="0">
              <a:solidFill>
                <a:srgbClr val="FF0000"/>
              </a:solidFill>
            </a:endParaRPr>
          </a:p>
        </p:txBody>
      </p:sp>
      <p:graphicFrame>
        <p:nvGraphicFramePr>
          <p:cNvPr id="20" name="表格 19"/>
          <p:cNvGraphicFramePr>
            <a:graphicFrameLocks noGrp="1"/>
          </p:cNvGraphicFramePr>
          <p:nvPr>
            <p:extLst>
              <p:ext uri="{D42A27DB-BD31-4B8C-83A1-F6EECF244321}">
                <p14:modId xmlns:p14="http://schemas.microsoft.com/office/powerpoint/2010/main" val="2175044149"/>
              </p:ext>
            </p:extLst>
          </p:nvPr>
        </p:nvGraphicFramePr>
        <p:xfrm>
          <a:off x="755576" y="5900102"/>
          <a:ext cx="6138862" cy="350880"/>
        </p:xfrm>
        <a:graphic>
          <a:graphicData uri="http://schemas.openxmlformats.org/drawingml/2006/table">
            <a:tbl>
              <a:tblPr/>
              <a:tblGrid>
                <a:gridCol w="377825">
                  <a:extLst>
                    <a:ext uri="{9D8B030D-6E8A-4147-A177-3AD203B41FA5}">
                      <a16:colId xmlns:a16="http://schemas.microsoft.com/office/drawing/2014/main" val="1810927914"/>
                    </a:ext>
                  </a:extLst>
                </a:gridCol>
                <a:gridCol w="311150">
                  <a:extLst>
                    <a:ext uri="{9D8B030D-6E8A-4147-A177-3AD203B41FA5}">
                      <a16:colId xmlns:a16="http://schemas.microsoft.com/office/drawing/2014/main" val="3887524791"/>
                    </a:ext>
                  </a:extLst>
                </a:gridCol>
                <a:gridCol w="136525">
                  <a:extLst>
                    <a:ext uri="{9D8B030D-6E8A-4147-A177-3AD203B41FA5}">
                      <a16:colId xmlns:a16="http://schemas.microsoft.com/office/drawing/2014/main" val="2779362763"/>
                    </a:ext>
                  </a:extLst>
                </a:gridCol>
                <a:gridCol w="415925">
                  <a:extLst>
                    <a:ext uri="{9D8B030D-6E8A-4147-A177-3AD203B41FA5}">
                      <a16:colId xmlns:a16="http://schemas.microsoft.com/office/drawing/2014/main" val="2659059533"/>
                    </a:ext>
                  </a:extLst>
                </a:gridCol>
                <a:gridCol w="111125">
                  <a:extLst>
                    <a:ext uri="{9D8B030D-6E8A-4147-A177-3AD203B41FA5}">
                      <a16:colId xmlns:a16="http://schemas.microsoft.com/office/drawing/2014/main" val="3376611718"/>
                    </a:ext>
                  </a:extLst>
                </a:gridCol>
                <a:gridCol w="295275">
                  <a:extLst>
                    <a:ext uri="{9D8B030D-6E8A-4147-A177-3AD203B41FA5}">
                      <a16:colId xmlns:a16="http://schemas.microsoft.com/office/drawing/2014/main" val="4088064111"/>
                    </a:ext>
                  </a:extLst>
                </a:gridCol>
                <a:gridCol w="387350">
                  <a:extLst>
                    <a:ext uri="{9D8B030D-6E8A-4147-A177-3AD203B41FA5}">
                      <a16:colId xmlns:a16="http://schemas.microsoft.com/office/drawing/2014/main" val="1547910470"/>
                    </a:ext>
                  </a:extLst>
                </a:gridCol>
                <a:gridCol w="71437">
                  <a:extLst>
                    <a:ext uri="{9D8B030D-6E8A-4147-A177-3AD203B41FA5}">
                      <a16:colId xmlns:a16="http://schemas.microsoft.com/office/drawing/2014/main" val="4038625362"/>
                    </a:ext>
                  </a:extLst>
                </a:gridCol>
                <a:gridCol w="466725">
                  <a:extLst>
                    <a:ext uri="{9D8B030D-6E8A-4147-A177-3AD203B41FA5}">
                      <a16:colId xmlns:a16="http://schemas.microsoft.com/office/drawing/2014/main" val="1556854213"/>
                    </a:ext>
                  </a:extLst>
                </a:gridCol>
                <a:gridCol w="109538">
                  <a:extLst>
                    <a:ext uri="{9D8B030D-6E8A-4147-A177-3AD203B41FA5}">
                      <a16:colId xmlns:a16="http://schemas.microsoft.com/office/drawing/2014/main" val="3606523111"/>
                    </a:ext>
                  </a:extLst>
                </a:gridCol>
                <a:gridCol w="287337">
                  <a:extLst>
                    <a:ext uri="{9D8B030D-6E8A-4147-A177-3AD203B41FA5}">
                      <a16:colId xmlns:a16="http://schemas.microsoft.com/office/drawing/2014/main" val="1235829922"/>
                    </a:ext>
                  </a:extLst>
                </a:gridCol>
                <a:gridCol w="360363">
                  <a:extLst>
                    <a:ext uri="{9D8B030D-6E8A-4147-A177-3AD203B41FA5}">
                      <a16:colId xmlns:a16="http://schemas.microsoft.com/office/drawing/2014/main" val="2195021667"/>
                    </a:ext>
                  </a:extLst>
                </a:gridCol>
                <a:gridCol w="71437">
                  <a:extLst>
                    <a:ext uri="{9D8B030D-6E8A-4147-A177-3AD203B41FA5}">
                      <a16:colId xmlns:a16="http://schemas.microsoft.com/office/drawing/2014/main" val="2704107534"/>
                    </a:ext>
                  </a:extLst>
                </a:gridCol>
                <a:gridCol w="441325">
                  <a:extLst>
                    <a:ext uri="{9D8B030D-6E8A-4147-A177-3AD203B41FA5}">
                      <a16:colId xmlns:a16="http://schemas.microsoft.com/office/drawing/2014/main" val="714306586"/>
                    </a:ext>
                  </a:extLst>
                </a:gridCol>
                <a:gridCol w="139700">
                  <a:extLst>
                    <a:ext uri="{9D8B030D-6E8A-4147-A177-3AD203B41FA5}">
                      <a16:colId xmlns:a16="http://schemas.microsoft.com/office/drawing/2014/main" val="2110738990"/>
                    </a:ext>
                  </a:extLst>
                </a:gridCol>
                <a:gridCol w="282575">
                  <a:extLst>
                    <a:ext uri="{9D8B030D-6E8A-4147-A177-3AD203B41FA5}">
                      <a16:colId xmlns:a16="http://schemas.microsoft.com/office/drawing/2014/main" val="1268964080"/>
                    </a:ext>
                  </a:extLst>
                </a:gridCol>
                <a:gridCol w="361950">
                  <a:extLst>
                    <a:ext uri="{9D8B030D-6E8A-4147-A177-3AD203B41FA5}">
                      <a16:colId xmlns:a16="http://schemas.microsoft.com/office/drawing/2014/main" val="461177882"/>
                    </a:ext>
                  </a:extLst>
                </a:gridCol>
                <a:gridCol w="358775">
                  <a:extLst>
                    <a:ext uri="{9D8B030D-6E8A-4147-A177-3AD203B41FA5}">
                      <a16:colId xmlns:a16="http://schemas.microsoft.com/office/drawing/2014/main" val="3097301839"/>
                    </a:ext>
                  </a:extLst>
                </a:gridCol>
                <a:gridCol w="288925">
                  <a:extLst>
                    <a:ext uri="{9D8B030D-6E8A-4147-A177-3AD203B41FA5}">
                      <a16:colId xmlns:a16="http://schemas.microsoft.com/office/drawing/2014/main" val="640328568"/>
                    </a:ext>
                  </a:extLst>
                </a:gridCol>
                <a:gridCol w="71438">
                  <a:extLst>
                    <a:ext uri="{9D8B030D-6E8A-4147-A177-3AD203B41FA5}">
                      <a16:colId xmlns:a16="http://schemas.microsoft.com/office/drawing/2014/main" val="1299733498"/>
                    </a:ext>
                  </a:extLst>
                </a:gridCol>
                <a:gridCol w="431800">
                  <a:extLst>
                    <a:ext uri="{9D8B030D-6E8A-4147-A177-3AD203B41FA5}">
                      <a16:colId xmlns:a16="http://schemas.microsoft.com/office/drawing/2014/main" val="1003670516"/>
                    </a:ext>
                  </a:extLst>
                </a:gridCol>
                <a:gridCol w="144462">
                  <a:extLst>
                    <a:ext uri="{9D8B030D-6E8A-4147-A177-3AD203B41FA5}">
                      <a16:colId xmlns:a16="http://schemas.microsoft.com/office/drawing/2014/main" val="2410749382"/>
                    </a:ext>
                  </a:extLst>
                </a:gridCol>
                <a:gridCol w="215900">
                  <a:extLst>
                    <a:ext uri="{9D8B030D-6E8A-4147-A177-3AD203B41FA5}">
                      <a16:colId xmlns:a16="http://schemas.microsoft.com/office/drawing/2014/main" val="4072632285"/>
                    </a:ext>
                  </a:extLst>
                </a:gridCol>
              </a:tblGrid>
              <a:tr h="350880">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3000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accent5">
                              <a:lumMod val="50000"/>
                            </a:schemeClr>
                          </a:solidFill>
                          <a:effectLst/>
                          <a:latin typeface="Times New Roman" charset="0"/>
                          <a:ea typeface="宋体" charset="0"/>
                          <a:cs typeface="宋体" charset="0"/>
                        </a:rPr>
                        <a:t>2000</a:t>
                      </a:r>
                      <a:endParaRPr kumimoji="1" lang="zh-CN" altLang="en-US" sz="1200" b="0" i="0" u="none" strike="noStrike" cap="none" normalizeH="0" baseline="0" dirty="0">
                        <a:ln>
                          <a:noFill/>
                        </a:ln>
                        <a:solidFill>
                          <a:schemeClr val="accent5">
                            <a:lumMod val="50000"/>
                          </a:schemeClr>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3000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1800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accent5">
                              <a:lumMod val="50000"/>
                            </a:schemeClr>
                          </a:solidFill>
                          <a:effectLst/>
                          <a:latin typeface="Times New Roman" charset="0"/>
                          <a:ea typeface="宋体" charset="0"/>
                          <a:cs typeface="宋体" charset="0"/>
                        </a:rPr>
                        <a:t>1200</a:t>
                      </a:r>
                      <a:endParaRPr kumimoji="1" lang="zh-CN" altLang="en-US" sz="1200" b="0" i="0" u="none" strike="noStrike" cap="none" normalizeH="0" baseline="0" dirty="0">
                        <a:ln>
                          <a:noFill/>
                        </a:ln>
                        <a:solidFill>
                          <a:schemeClr val="accent5">
                            <a:lumMod val="50000"/>
                          </a:schemeClr>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XX</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1800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0</a:t>
                      </a:r>
                      <a:endParaRPr kumimoji="1" lang="zh-CN" altLang="en-US" sz="1200" b="0" i="0" u="none" strike="noStrike" cap="none" normalizeH="0" baseline="0" dirty="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4199393927"/>
                  </a:ext>
                </a:extLst>
              </a:tr>
            </a:tbl>
          </a:graphicData>
        </a:graphic>
      </p:graphicFrame>
      <p:grpSp>
        <p:nvGrpSpPr>
          <p:cNvPr id="21" name="组合 20"/>
          <p:cNvGrpSpPr/>
          <p:nvPr/>
        </p:nvGrpSpPr>
        <p:grpSpPr>
          <a:xfrm>
            <a:off x="854246" y="819061"/>
            <a:ext cx="7200800" cy="1161876"/>
            <a:chOff x="539552" y="1556792"/>
            <a:chExt cx="7200800" cy="1224136"/>
          </a:xfrm>
        </p:grpSpPr>
        <p:grpSp>
          <p:nvGrpSpPr>
            <p:cNvPr id="22" name="Group 942"/>
            <p:cNvGrpSpPr>
              <a:grpSpLocks/>
            </p:cNvGrpSpPr>
            <p:nvPr/>
          </p:nvGrpSpPr>
          <p:grpSpPr bwMode="auto">
            <a:xfrm>
              <a:off x="1950864" y="1556792"/>
              <a:ext cx="5789488" cy="1224136"/>
              <a:chOff x="4134" y="13888"/>
              <a:chExt cx="5218" cy="1012"/>
            </a:xfrm>
          </p:grpSpPr>
          <p:sp>
            <p:nvSpPr>
              <p:cNvPr id="31" name="文本框 12"/>
              <p:cNvSpPr txBox="1">
                <a:spLocks noChangeArrowheads="1"/>
              </p:cNvSpPr>
              <p:nvPr/>
            </p:nvSpPr>
            <p:spPr bwMode="auto">
              <a:xfrm>
                <a:off x="8493" y="13888"/>
                <a:ext cx="859"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销售商</a:t>
                </a:r>
                <a:endParaRPr kumimoji="0" lang="zh-CN" altLang="zh-CN" sz="1800" b="0" i="0" u="none" strike="noStrike" cap="none" normalizeH="0" baseline="0" dirty="0">
                  <a:ln>
                    <a:noFill/>
                  </a:ln>
                  <a:solidFill>
                    <a:schemeClr val="tx1"/>
                  </a:solidFill>
                  <a:effectLst/>
                  <a:latin typeface="+mn-ea"/>
                  <a:ea typeface="+mn-ea"/>
                </a:endParaRPr>
              </a:p>
            </p:txBody>
          </p:sp>
          <p:sp>
            <p:nvSpPr>
              <p:cNvPr id="32" name="文本框 13"/>
              <p:cNvSpPr txBox="1">
                <a:spLocks noChangeArrowheads="1"/>
              </p:cNvSpPr>
              <p:nvPr/>
            </p:nvSpPr>
            <p:spPr bwMode="auto">
              <a:xfrm>
                <a:off x="6278" y="13888"/>
                <a:ext cx="858"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a:ln>
                      <a:noFill/>
                    </a:ln>
                    <a:solidFill>
                      <a:schemeClr val="tx1"/>
                    </a:solidFill>
                    <a:effectLst/>
                    <a:latin typeface="+mn-ea"/>
                    <a:ea typeface="+mn-ea"/>
                    <a:cs typeface="Times New Roman" panose="02020603050405020304" pitchFamily="18" charset="0"/>
                  </a:rPr>
                  <a:t>组装商</a:t>
                </a:r>
                <a:endParaRPr kumimoji="0" lang="zh-CN" altLang="zh-CN" sz="1800" b="0" i="0" u="none" strike="noStrike" cap="none" normalizeH="0" baseline="0">
                  <a:ln>
                    <a:noFill/>
                  </a:ln>
                  <a:solidFill>
                    <a:schemeClr val="tx1"/>
                  </a:solidFill>
                  <a:effectLst/>
                  <a:latin typeface="+mn-ea"/>
                  <a:ea typeface="+mn-ea"/>
                </a:endParaRPr>
              </a:p>
            </p:txBody>
          </p:sp>
          <p:sp>
            <p:nvSpPr>
              <p:cNvPr id="33" name="文本框 14"/>
              <p:cNvSpPr txBox="1">
                <a:spLocks noChangeArrowheads="1"/>
              </p:cNvSpPr>
              <p:nvPr/>
            </p:nvSpPr>
            <p:spPr bwMode="auto">
              <a:xfrm>
                <a:off x="4134" y="13888"/>
                <a:ext cx="858" cy="28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零件商</a:t>
                </a:r>
                <a:endParaRPr kumimoji="0" lang="zh-CN" altLang="zh-CN" sz="1800" b="0" i="0" u="none" strike="noStrike" cap="none" normalizeH="0" baseline="0" dirty="0">
                  <a:ln>
                    <a:noFill/>
                  </a:ln>
                  <a:solidFill>
                    <a:schemeClr val="tx1"/>
                  </a:solidFill>
                  <a:effectLst/>
                  <a:latin typeface="+mn-ea"/>
                  <a:ea typeface="+mn-ea"/>
                </a:endParaRPr>
              </a:p>
            </p:txBody>
          </p:sp>
          <p:sp>
            <p:nvSpPr>
              <p:cNvPr id="34" name="直线箭头连接符 16"/>
              <p:cNvSpPr>
                <a:spLocks noChangeShapeType="1"/>
              </p:cNvSpPr>
              <p:nvPr/>
            </p:nvSpPr>
            <p:spPr bwMode="auto">
              <a:xfrm>
                <a:off x="4992" y="14035"/>
                <a:ext cx="1286"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35" name="直线箭头连接符 18"/>
              <p:cNvSpPr>
                <a:spLocks noChangeShapeType="1"/>
              </p:cNvSpPr>
              <p:nvPr/>
            </p:nvSpPr>
            <p:spPr bwMode="auto">
              <a:xfrm>
                <a:off x="7136" y="14035"/>
                <a:ext cx="1357"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36" name="文本框 19"/>
              <p:cNvSpPr txBox="1">
                <a:spLocks noChangeArrowheads="1"/>
              </p:cNvSpPr>
              <p:nvPr/>
            </p:nvSpPr>
            <p:spPr bwMode="auto">
              <a:xfrm>
                <a:off x="7565" y="14183"/>
                <a:ext cx="499"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a:ln>
                    <a:noFill/>
                  </a:ln>
                  <a:solidFill>
                    <a:schemeClr val="tx1"/>
                  </a:solidFill>
                  <a:effectLst/>
                  <a:latin typeface="+mn-ea"/>
                  <a:ea typeface="+mn-ea"/>
                </a:endParaRPr>
              </a:p>
            </p:txBody>
          </p:sp>
          <p:sp>
            <p:nvSpPr>
              <p:cNvPr id="37" name="文本框 22"/>
              <p:cNvSpPr txBox="1">
                <a:spLocks noChangeArrowheads="1"/>
              </p:cNvSpPr>
              <p:nvPr/>
            </p:nvSpPr>
            <p:spPr bwMode="auto">
              <a:xfrm>
                <a:off x="5276" y="14183"/>
                <a:ext cx="502"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2</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sp>
            <p:nvSpPr>
              <p:cNvPr id="38" name="文本框 23"/>
              <p:cNvSpPr txBox="1">
                <a:spLocks noChangeArrowheads="1"/>
              </p:cNvSpPr>
              <p:nvPr/>
            </p:nvSpPr>
            <p:spPr bwMode="auto">
              <a:xfrm>
                <a:off x="6350" y="14183"/>
                <a:ext cx="624" cy="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sp>
            <p:nvSpPr>
              <p:cNvPr id="39" name="等腰三角形 28"/>
              <p:cNvSpPr>
                <a:spLocks noChangeArrowheads="1"/>
              </p:cNvSpPr>
              <p:nvPr/>
            </p:nvSpPr>
            <p:spPr bwMode="auto">
              <a:xfrm flipV="1">
                <a:off x="8636" y="14361"/>
                <a:ext cx="502"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dirty="0">
                  <a:latin typeface="+mn-ea"/>
                  <a:ea typeface="+mn-ea"/>
                </a:endParaRPr>
              </a:p>
            </p:txBody>
          </p:sp>
          <p:sp>
            <p:nvSpPr>
              <p:cNvPr id="40" name="等腰三角形 29"/>
              <p:cNvSpPr>
                <a:spLocks noChangeArrowheads="1"/>
              </p:cNvSpPr>
              <p:nvPr/>
            </p:nvSpPr>
            <p:spPr bwMode="auto">
              <a:xfrm flipV="1">
                <a:off x="6993"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1" name="等腰三角形 30"/>
              <p:cNvSpPr>
                <a:spLocks noChangeArrowheads="1"/>
              </p:cNvSpPr>
              <p:nvPr/>
            </p:nvSpPr>
            <p:spPr bwMode="auto">
              <a:xfrm flipV="1">
                <a:off x="5921"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2" name="等腰三角形 31"/>
              <p:cNvSpPr>
                <a:spLocks noChangeArrowheads="1"/>
              </p:cNvSpPr>
              <p:nvPr/>
            </p:nvSpPr>
            <p:spPr bwMode="auto">
              <a:xfrm flipV="1">
                <a:off x="4777" y="14361"/>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3" name="等腰三角形 31"/>
              <p:cNvSpPr>
                <a:spLocks noChangeArrowheads="1"/>
              </p:cNvSpPr>
              <p:nvPr/>
            </p:nvSpPr>
            <p:spPr bwMode="auto">
              <a:xfrm flipV="1">
                <a:off x="4742" y="14628"/>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4" name="等腰三角形 30"/>
              <p:cNvSpPr>
                <a:spLocks noChangeArrowheads="1"/>
              </p:cNvSpPr>
              <p:nvPr/>
            </p:nvSpPr>
            <p:spPr bwMode="auto">
              <a:xfrm flipV="1">
                <a:off x="5941" y="14662"/>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5" name="等腰三角形 29"/>
              <p:cNvSpPr>
                <a:spLocks noChangeArrowheads="1"/>
              </p:cNvSpPr>
              <p:nvPr/>
            </p:nvSpPr>
            <p:spPr bwMode="auto">
              <a:xfrm flipV="1">
                <a:off x="6974" y="14628"/>
                <a:ext cx="500"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6" name="等腰三角形 28"/>
              <p:cNvSpPr>
                <a:spLocks noChangeArrowheads="1"/>
              </p:cNvSpPr>
              <p:nvPr/>
            </p:nvSpPr>
            <p:spPr bwMode="auto">
              <a:xfrm flipV="1">
                <a:off x="8650" y="14662"/>
                <a:ext cx="502" cy="238"/>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47" name="文本框 12"/>
              <p:cNvSpPr txBox="1">
                <a:spLocks noChangeArrowheads="1"/>
              </p:cNvSpPr>
              <p:nvPr/>
            </p:nvSpPr>
            <p:spPr bwMode="auto">
              <a:xfrm>
                <a:off x="8493" y="14298"/>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500</a:t>
                </a:r>
                <a:endParaRPr kumimoji="0" lang="zh-CN" altLang="zh-CN" sz="1800" b="0" i="0" u="none" strike="noStrike" cap="none" normalizeH="0" baseline="0" dirty="0">
                  <a:ln>
                    <a:noFill/>
                  </a:ln>
                  <a:solidFill>
                    <a:schemeClr val="tx1"/>
                  </a:solidFill>
                  <a:effectLst/>
                  <a:latin typeface="+mn-ea"/>
                  <a:ea typeface="+mn-ea"/>
                </a:endParaRPr>
              </a:p>
            </p:txBody>
          </p:sp>
          <p:sp>
            <p:nvSpPr>
              <p:cNvPr id="48" name="文本框 12"/>
              <p:cNvSpPr txBox="1">
                <a:spLocks noChangeArrowheads="1"/>
              </p:cNvSpPr>
              <p:nvPr/>
            </p:nvSpPr>
            <p:spPr bwMode="auto">
              <a:xfrm>
                <a:off x="8522" y="14619"/>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300</a:t>
                </a:r>
                <a:endParaRPr kumimoji="0" lang="zh-CN" altLang="zh-CN" sz="1800" b="0" i="0" u="none" strike="noStrike" cap="none" normalizeH="0" baseline="0" dirty="0">
                  <a:ln>
                    <a:noFill/>
                  </a:ln>
                  <a:solidFill>
                    <a:schemeClr val="tx1"/>
                  </a:solidFill>
                  <a:effectLst/>
                  <a:latin typeface="+mn-ea"/>
                  <a:ea typeface="+mn-ea"/>
                </a:endParaRPr>
              </a:p>
            </p:txBody>
          </p:sp>
          <p:sp>
            <p:nvSpPr>
              <p:cNvPr id="49" name="文本框 12"/>
              <p:cNvSpPr txBox="1">
                <a:spLocks noChangeArrowheads="1"/>
              </p:cNvSpPr>
              <p:nvPr/>
            </p:nvSpPr>
            <p:spPr bwMode="auto">
              <a:xfrm>
                <a:off x="6858" y="14319"/>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XXX</a:t>
                </a:r>
                <a:endParaRPr kumimoji="0" lang="zh-CN" altLang="zh-CN" sz="1800" b="0" i="0" u="none" strike="noStrike" cap="none" normalizeH="0" baseline="0" dirty="0">
                  <a:ln>
                    <a:noFill/>
                  </a:ln>
                  <a:solidFill>
                    <a:schemeClr val="tx1"/>
                  </a:solidFill>
                  <a:effectLst/>
                  <a:latin typeface="+mn-ea"/>
                  <a:ea typeface="+mn-ea"/>
                </a:endParaRPr>
              </a:p>
            </p:txBody>
          </p:sp>
          <p:sp>
            <p:nvSpPr>
              <p:cNvPr id="50" name="文本框 12"/>
              <p:cNvSpPr txBox="1">
                <a:spLocks noChangeArrowheads="1"/>
              </p:cNvSpPr>
              <p:nvPr/>
            </p:nvSpPr>
            <p:spPr bwMode="auto">
              <a:xfrm>
                <a:off x="6859" y="14587"/>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XXX</a:t>
                </a:r>
                <a:endParaRPr kumimoji="0" lang="zh-CN" altLang="zh-CN" sz="1800" b="0" i="0" u="none" strike="noStrike" cap="none" normalizeH="0" baseline="0" dirty="0">
                  <a:ln>
                    <a:noFill/>
                  </a:ln>
                  <a:solidFill>
                    <a:schemeClr val="tx1"/>
                  </a:solidFill>
                  <a:effectLst/>
                  <a:latin typeface="+mn-ea"/>
                  <a:ea typeface="+mn-ea"/>
                </a:endParaRPr>
              </a:p>
            </p:txBody>
          </p:sp>
          <p:sp>
            <p:nvSpPr>
              <p:cNvPr id="51" name="文本框 12"/>
              <p:cNvSpPr txBox="1">
                <a:spLocks noChangeArrowheads="1"/>
              </p:cNvSpPr>
              <p:nvPr/>
            </p:nvSpPr>
            <p:spPr bwMode="auto">
              <a:xfrm>
                <a:off x="5818" y="14326"/>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a:t>
                </a:r>
                <a:endParaRPr kumimoji="0" lang="zh-CN" altLang="zh-CN" sz="1800" b="0" i="0" u="none" strike="noStrike" cap="none" normalizeH="0" baseline="0" dirty="0">
                  <a:ln>
                    <a:noFill/>
                  </a:ln>
                  <a:solidFill>
                    <a:schemeClr val="tx1"/>
                  </a:solidFill>
                  <a:effectLst/>
                  <a:latin typeface="+mn-ea"/>
                  <a:ea typeface="+mn-ea"/>
                </a:endParaRPr>
              </a:p>
            </p:txBody>
          </p:sp>
          <p:sp>
            <p:nvSpPr>
              <p:cNvPr id="52" name="文本框 12"/>
              <p:cNvSpPr txBox="1">
                <a:spLocks noChangeArrowheads="1"/>
              </p:cNvSpPr>
              <p:nvPr/>
            </p:nvSpPr>
            <p:spPr bwMode="auto">
              <a:xfrm>
                <a:off x="5832" y="14657"/>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XX</a:t>
                </a:r>
                <a:endParaRPr kumimoji="0" lang="zh-CN" altLang="zh-CN" sz="1800" b="0" i="0" u="none" strike="noStrike" cap="none" normalizeH="0" baseline="0" dirty="0">
                  <a:ln>
                    <a:noFill/>
                  </a:ln>
                  <a:solidFill>
                    <a:schemeClr val="tx1"/>
                  </a:solidFill>
                  <a:effectLst/>
                  <a:latin typeface="+mn-ea"/>
                  <a:ea typeface="+mn-ea"/>
                </a:endParaRPr>
              </a:p>
            </p:txBody>
          </p:sp>
          <p:sp>
            <p:nvSpPr>
              <p:cNvPr id="53" name="文本框 12"/>
              <p:cNvSpPr txBox="1">
                <a:spLocks noChangeArrowheads="1"/>
              </p:cNvSpPr>
              <p:nvPr/>
            </p:nvSpPr>
            <p:spPr bwMode="auto">
              <a:xfrm>
                <a:off x="4620" y="14311"/>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54" name="文本框 12"/>
              <p:cNvSpPr txBox="1">
                <a:spLocks noChangeArrowheads="1"/>
              </p:cNvSpPr>
              <p:nvPr/>
            </p:nvSpPr>
            <p:spPr bwMode="auto">
              <a:xfrm>
                <a:off x="4593" y="14601"/>
                <a:ext cx="729" cy="228"/>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grpSp>
        <p:sp>
          <p:nvSpPr>
            <p:cNvPr id="23" name="等腰三角形 31"/>
            <p:cNvSpPr>
              <a:spLocks noChangeArrowheads="1"/>
            </p:cNvSpPr>
            <p:nvPr/>
          </p:nvSpPr>
          <p:spPr bwMode="auto">
            <a:xfrm flipV="1">
              <a:off x="1577843" y="2121330"/>
              <a:ext cx="554761" cy="287890"/>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4" name="文本框 12"/>
            <p:cNvSpPr txBox="1">
              <a:spLocks noChangeArrowheads="1"/>
            </p:cNvSpPr>
            <p:nvPr/>
          </p:nvSpPr>
          <p:spPr bwMode="auto">
            <a:xfrm>
              <a:off x="1403648" y="2060848"/>
              <a:ext cx="808842" cy="275793"/>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25" name="等腰三角形 31"/>
            <p:cNvSpPr>
              <a:spLocks noChangeArrowheads="1"/>
            </p:cNvSpPr>
            <p:nvPr/>
          </p:nvSpPr>
          <p:spPr bwMode="auto">
            <a:xfrm flipV="1">
              <a:off x="1505835" y="2493038"/>
              <a:ext cx="554761" cy="287890"/>
            </a:xfrm>
            <a:prstGeom prst="triangle">
              <a:avLst>
                <a:gd name="adj" fmla="val 50000"/>
              </a:avLst>
            </a:prstGeom>
            <a:noFill/>
            <a:ln w="9525">
              <a:solidFill>
                <a:srgbClr val="000000"/>
              </a:solidFill>
              <a:round/>
              <a:headEnd/>
              <a:tailEnd/>
            </a:ln>
          </p:spPr>
          <p:txBody>
            <a:bodyPr vert="horz" wrap="square" lIns="0" tIns="36000" rIns="0" bIns="0" numCol="1" anchor="t" anchorCtr="0" compatLnSpc="1">
              <a:prstTxWarp prst="textNoShape">
                <a:avLst/>
              </a:prstTxWarp>
            </a:bodyPr>
            <a:lstStyle/>
            <a:p>
              <a:endParaRPr lang="zh-CN" altLang="en-US" sz="1800">
                <a:latin typeface="+mn-ea"/>
                <a:ea typeface="+mn-ea"/>
              </a:endParaRPr>
            </a:p>
          </p:txBody>
        </p:sp>
        <p:sp>
          <p:nvSpPr>
            <p:cNvPr id="26" name="文本框 12"/>
            <p:cNvSpPr txBox="1">
              <a:spLocks noChangeArrowheads="1"/>
            </p:cNvSpPr>
            <p:nvPr/>
          </p:nvSpPr>
          <p:spPr bwMode="auto">
            <a:xfrm>
              <a:off x="1331640" y="2432556"/>
              <a:ext cx="808842" cy="275793"/>
            </a:xfrm>
            <a:prstGeom prst="rect">
              <a:avLst/>
            </a:prstGeom>
            <a:noFill/>
            <a:ln w="9525">
              <a:noFill/>
              <a:miter lim="800000"/>
              <a:headEnd/>
              <a:tailEnd/>
            </a:ln>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X</a:t>
              </a:r>
              <a:endParaRPr kumimoji="0" lang="zh-CN" altLang="zh-CN" sz="1800" b="0" i="0" u="none" strike="noStrike" cap="none" normalizeH="0" baseline="0" dirty="0">
                <a:ln>
                  <a:noFill/>
                </a:ln>
                <a:solidFill>
                  <a:schemeClr val="tx1"/>
                </a:solidFill>
                <a:effectLst/>
                <a:latin typeface="+mn-ea"/>
                <a:ea typeface="+mn-ea"/>
              </a:endParaRPr>
            </a:p>
          </p:txBody>
        </p:sp>
        <p:sp>
          <p:nvSpPr>
            <p:cNvPr id="27" name="文本框 14"/>
            <p:cNvSpPr txBox="1">
              <a:spLocks noChangeArrowheads="1"/>
            </p:cNvSpPr>
            <p:nvPr/>
          </p:nvSpPr>
          <p:spPr bwMode="auto">
            <a:xfrm>
              <a:off x="539552" y="1556792"/>
              <a:ext cx="951970" cy="342323"/>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36000" rIns="0" bIns="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800" dirty="0">
                  <a:latin typeface="+mn-ea"/>
                  <a:ea typeface="+mn-ea"/>
                  <a:cs typeface="Times New Roman" panose="02020603050405020304" pitchFamily="18" charset="0"/>
                </a:rPr>
                <a:t>材料</a:t>
              </a:r>
              <a:r>
                <a:rPr kumimoji="0" lang="zh-CN" altLang="zh-CN" sz="1800" b="0" i="0" u="none" strike="noStrike" cap="none" normalizeH="0" baseline="0" dirty="0">
                  <a:ln>
                    <a:noFill/>
                  </a:ln>
                  <a:solidFill>
                    <a:schemeClr val="tx1"/>
                  </a:solidFill>
                  <a:effectLst/>
                  <a:latin typeface="+mn-ea"/>
                  <a:ea typeface="+mn-ea"/>
                  <a:cs typeface="Times New Roman" panose="02020603050405020304" pitchFamily="18" charset="0"/>
                </a:rPr>
                <a:t>商</a:t>
              </a:r>
              <a:endParaRPr kumimoji="0" lang="zh-CN" altLang="zh-CN" sz="1800" b="0" i="0" u="none" strike="noStrike" cap="none" normalizeH="0" baseline="0" dirty="0">
                <a:ln>
                  <a:noFill/>
                </a:ln>
                <a:solidFill>
                  <a:schemeClr val="tx1"/>
                </a:solidFill>
                <a:effectLst/>
                <a:latin typeface="+mn-ea"/>
                <a:ea typeface="+mn-ea"/>
              </a:endParaRPr>
            </a:p>
          </p:txBody>
        </p:sp>
        <p:sp>
          <p:nvSpPr>
            <p:cNvPr id="28" name="直线箭头连接符 16"/>
            <p:cNvSpPr>
              <a:spLocks noChangeShapeType="1"/>
            </p:cNvSpPr>
            <p:nvPr/>
          </p:nvSpPr>
          <p:spPr bwMode="auto">
            <a:xfrm>
              <a:off x="1491522" y="1734606"/>
              <a:ext cx="432000" cy="0"/>
            </a:xfrm>
            <a:prstGeom prst="straightConnector1">
              <a:avLst/>
            </a:prstGeom>
            <a:noFill/>
            <a:ln w="9525">
              <a:solidFill>
                <a:srgbClr val="000000"/>
              </a:solidFill>
              <a:round/>
              <a:headEnd/>
              <a:tailEnd type="arrow" w="med" len="me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1800">
                <a:latin typeface="+mn-ea"/>
                <a:ea typeface="+mn-ea"/>
              </a:endParaRPr>
            </a:p>
          </p:txBody>
        </p:sp>
        <p:sp>
          <p:nvSpPr>
            <p:cNvPr id="29" name="文本框 19"/>
            <p:cNvSpPr txBox="1">
              <a:spLocks noChangeArrowheads="1"/>
            </p:cNvSpPr>
            <p:nvPr/>
          </p:nvSpPr>
          <p:spPr bwMode="auto">
            <a:xfrm>
              <a:off x="2103645" y="1916832"/>
              <a:ext cx="553652" cy="337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a:ln>
                  <a:noFill/>
                </a:ln>
                <a:solidFill>
                  <a:schemeClr val="tx1"/>
                </a:solidFill>
                <a:effectLst/>
                <a:latin typeface="+mn-ea"/>
                <a:ea typeface="+mn-ea"/>
              </a:endParaRPr>
            </a:p>
          </p:txBody>
        </p:sp>
        <p:sp>
          <p:nvSpPr>
            <p:cNvPr id="30" name="文本框 23"/>
            <p:cNvSpPr txBox="1">
              <a:spLocks noChangeArrowheads="1"/>
            </p:cNvSpPr>
            <p:nvPr/>
          </p:nvSpPr>
          <p:spPr bwMode="auto">
            <a:xfrm>
              <a:off x="1290885" y="1772816"/>
              <a:ext cx="688827" cy="3374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3600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zh-CN" sz="1800" b="0" i="0" u="none" strike="noStrike" cap="none" normalizeH="0" baseline="0" dirty="0">
                  <a:ln>
                    <a:noFill/>
                  </a:ln>
                  <a:solidFill>
                    <a:schemeClr val="tx1"/>
                  </a:solidFill>
                  <a:effectLst/>
                  <a:latin typeface="+mn-ea"/>
                  <a:ea typeface="+mn-ea"/>
                  <a:cs typeface="Times New Roman" panose="02020603050405020304" pitchFamily="18" charset="0"/>
                </a:rPr>
                <a:t>1</a:t>
              </a:r>
              <a:r>
                <a:rPr kumimoji="0" lang="zh-CN" altLang="en-US" sz="1800" b="0" i="0" u="none" strike="noStrike" cap="none" normalizeH="0" baseline="0" dirty="0">
                  <a:ln>
                    <a:noFill/>
                  </a:ln>
                  <a:solidFill>
                    <a:schemeClr val="tx1"/>
                  </a:solidFill>
                  <a:effectLst/>
                  <a:latin typeface="+mn-ea"/>
                  <a:ea typeface="+mn-ea"/>
                  <a:cs typeface="Times New Roman" panose="02020603050405020304" pitchFamily="18" charset="0"/>
                </a:rPr>
                <a:t>月</a:t>
              </a:r>
              <a:endParaRPr kumimoji="0" lang="zh-CN" altLang="en-US" sz="1800" b="0" i="0" u="none" strike="noStrike" cap="none" normalizeH="0" baseline="0" dirty="0">
                <a:ln>
                  <a:noFill/>
                </a:ln>
                <a:solidFill>
                  <a:schemeClr val="tx1"/>
                </a:solidFill>
                <a:effectLst/>
                <a:latin typeface="+mn-ea"/>
                <a:ea typeface="+mn-ea"/>
              </a:endParaRPr>
            </a:p>
          </p:txBody>
        </p:sp>
      </p:grpSp>
    </p:spTree>
    <p:extLst>
      <p:ext uri="{BB962C8B-B14F-4D97-AF65-F5344CB8AC3E}">
        <p14:creationId xmlns:p14="http://schemas.microsoft.com/office/powerpoint/2010/main" val="2116348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additive="base">
                                        <p:cTn id="29" dur="500" fill="hold"/>
                                        <p:tgtEl>
                                          <p:spTgt spid="19"/>
                                        </p:tgtEl>
                                        <p:attrNameLst>
                                          <p:attrName>ppt_x</p:attrName>
                                        </p:attrNameLst>
                                      </p:cBhvr>
                                      <p:tavLst>
                                        <p:tav tm="0">
                                          <p:val>
                                            <p:strVal val="#ppt_x"/>
                                          </p:val>
                                        </p:tav>
                                        <p:tav tm="100000">
                                          <p:val>
                                            <p:strVal val="#ppt_x"/>
                                          </p:val>
                                        </p:tav>
                                      </p:tavLst>
                                    </p:anim>
                                    <p:anim calcmode="lin" valueType="num">
                                      <p:cBhvr additive="base">
                                        <p:cTn id="3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ppt_x"/>
                                          </p:val>
                                        </p:tav>
                                        <p:tav tm="100000">
                                          <p:val>
                                            <p:strVal val="#ppt_x"/>
                                          </p:val>
                                        </p:tav>
                                      </p:tavLst>
                                    </p:anim>
                                    <p:anim calcmode="lin" valueType="num">
                                      <p:cBhvr additive="base">
                                        <p:cTn id="36" dur="500" fill="hold"/>
                                        <p:tgtEl>
                                          <p:spTgt spid="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ppt_x"/>
                                          </p:val>
                                        </p:tav>
                                        <p:tav tm="100000">
                                          <p:val>
                                            <p:strVal val="#ppt_x"/>
                                          </p:val>
                                        </p:tav>
                                      </p:tavLst>
                                    </p:anim>
                                    <p:anim calcmode="lin" valueType="num">
                                      <p:cBhvr additive="base">
                                        <p:cTn id="4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ppt_x"/>
                                          </p:val>
                                        </p:tav>
                                        <p:tav tm="100000">
                                          <p:val>
                                            <p:strVal val="#ppt_x"/>
                                          </p:val>
                                        </p:tav>
                                      </p:tavLst>
                                    </p:anim>
                                    <p:anim calcmode="lin" valueType="num">
                                      <p:cBhvr additive="base">
                                        <p:cTn id="46" dur="500" fill="hold"/>
                                        <p:tgtEl>
                                          <p:spTgt spid="17"/>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500" fill="hold"/>
                                        <p:tgtEl>
                                          <p:spTgt spid="16"/>
                                        </p:tgtEl>
                                        <p:attrNameLst>
                                          <p:attrName>ppt_x</p:attrName>
                                        </p:attrNameLst>
                                      </p:cBhvr>
                                      <p:tavLst>
                                        <p:tav tm="0">
                                          <p:val>
                                            <p:strVal val="#ppt_x"/>
                                          </p:val>
                                        </p:tav>
                                        <p:tav tm="100000">
                                          <p:val>
                                            <p:strVal val="#ppt_x"/>
                                          </p:val>
                                        </p:tav>
                                      </p:tavLst>
                                    </p:anim>
                                    <p:anim calcmode="lin" valueType="num">
                                      <p:cBhvr additive="base">
                                        <p:cTn id="5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2" grpId="0"/>
      <p:bldP spid="13" grpId="0"/>
      <p:bldP spid="14" grpId="0"/>
      <p:bldP spid="15" grpId="0"/>
      <p:bldP spid="16" grpId="0"/>
      <p:bldP spid="17" grpId="0"/>
      <p:bldP spid="18" grpId="0"/>
      <p:bldP spid="19"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100" dirty="0">
                <a:solidFill>
                  <a:srgbClr val="FF0000"/>
                </a:solidFill>
              </a:rPr>
              <a:t>_</a:t>
            </a:r>
            <a:r>
              <a:rPr lang="zh-CN" altLang="en-US" sz="1350" dirty="0">
                <a:solidFill>
                  <a:srgbClr val="FF0000"/>
                </a:solidFill>
              </a:rPr>
              <a:t>均衡组装</a:t>
            </a:r>
          </a:p>
        </p:txBody>
      </p:sp>
      <p:sp>
        <p:nvSpPr>
          <p:cNvPr id="3" name="内容占位符 2"/>
          <p:cNvSpPr>
            <a:spLocks noGrp="1"/>
          </p:cNvSpPr>
          <p:nvPr>
            <p:ph idx="1"/>
          </p:nvPr>
        </p:nvSpPr>
        <p:spPr/>
        <p:txBody>
          <a:bodyPr/>
          <a:lstStyle/>
          <a:p>
            <a:pPr>
              <a:defRPr/>
            </a:pPr>
            <a:r>
              <a:rPr lang="zh-CN" altLang="en-US" dirty="0"/>
              <a:t>年度均衡生产的利弊分析？</a:t>
            </a:r>
            <a:endParaRPr lang="en-US" altLang="zh-CN" dirty="0"/>
          </a:p>
          <a:p>
            <a:pPr>
              <a:defRPr/>
            </a:pPr>
            <a:endParaRPr lang="en-US" altLang="zh-CN" dirty="0"/>
          </a:p>
          <a:p>
            <a:pPr>
              <a:defRPr/>
            </a:pPr>
            <a:endParaRPr lang="en-US" altLang="zh-CN" dirty="0"/>
          </a:p>
          <a:p>
            <a:pPr>
              <a:defRPr/>
            </a:pPr>
            <a:endParaRPr lang="en-US" altLang="zh-CN" dirty="0"/>
          </a:p>
          <a:p>
            <a:pPr>
              <a:defRPr/>
            </a:pPr>
            <a:r>
              <a:rPr lang="zh-CN" altLang="en-US" dirty="0"/>
              <a:t>季度均衡生产的组装需求</a:t>
            </a:r>
            <a:endParaRPr lang="en-US" altLang="zh-CN" dirty="0"/>
          </a:p>
          <a:p>
            <a:pPr lvl="2">
              <a:defRPr/>
            </a:pPr>
            <a:endParaRPr lang="en-US" altLang="zh-CN" dirty="0"/>
          </a:p>
          <a:p>
            <a:pPr lvl="2">
              <a:defRPr/>
            </a:pPr>
            <a:endParaRPr lang="en-US" altLang="zh-CN" dirty="0"/>
          </a:p>
          <a:p>
            <a:pPr lvl="2">
              <a:defRPr/>
            </a:pPr>
            <a:endParaRPr lang="en-US" altLang="zh-CN" dirty="0"/>
          </a:p>
          <a:p>
            <a:pPr>
              <a:defRPr/>
            </a:pPr>
            <a:r>
              <a:rPr lang="zh-CN" altLang="en-US" dirty="0"/>
              <a:t>季度均衡组装的组合可能方案</a:t>
            </a:r>
          </a:p>
          <a:p>
            <a:pPr>
              <a:defRPr/>
            </a:pPr>
            <a:endParaRPr lang="zh-CN" altLang="en-US" dirty="0"/>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163</a:t>
            </a:fld>
            <a:endParaRPr lang="en-US" altLang="zh-CN"/>
          </a:p>
        </p:txBody>
      </p:sp>
      <p:graphicFrame>
        <p:nvGraphicFramePr>
          <p:cNvPr id="5" name="内容占位符 4"/>
          <p:cNvGraphicFramePr>
            <a:graphicFrameLocks/>
          </p:cNvGraphicFramePr>
          <p:nvPr>
            <p:extLst>
              <p:ext uri="{D42A27DB-BD31-4B8C-83A1-F6EECF244321}">
                <p14:modId xmlns:p14="http://schemas.microsoft.com/office/powerpoint/2010/main" val="4292449015"/>
              </p:ext>
            </p:extLst>
          </p:nvPr>
        </p:nvGraphicFramePr>
        <p:xfrm>
          <a:off x="899587" y="1196751"/>
          <a:ext cx="6984782" cy="1296144"/>
        </p:xfrm>
        <a:graphic>
          <a:graphicData uri="http://schemas.openxmlformats.org/drawingml/2006/table">
            <a:tbl>
              <a:tblPr/>
              <a:tblGrid>
                <a:gridCol w="510859">
                  <a:extLst>
                    <a:ext uri="{9D8B030D-6E8A-4147-A177-3AD203B41FA5}">
                      <a16:colId xmlns:a16="http://schemas.microsoft.com/office/drawing/2014/main" val="20000"/>
                    </a:ext>
                  </a:extLst>
                </a:gridCol>
                <a:gridCol w="494982">
                  <a:extLst>
                    <a:ext uri="{9D8B030D-6E8A-4147-A177-3AD203B41FA5}">
                      <a16:colId xmlns:a16="http://schemas.microsoft.com/office/drawing/2014/main" val="20001"/>
                    </a:ext>
                  </a:extLst>
                </a:gridCol>
                <a:gridCol w="494982">
                  <a:extLst>
                    <a:ext uri="{9D8B030D-6E8A-4147-A177-3AD203B41FA5}">
                      <a16:colId xmlns:a16="http://schemas.microsoft.com/office/drawing/2014/main" val="20002"/>
                    </a:ext>
                  </a:extLst>
                </a:gridCol>
                <a:gridCol w="494982">
                  <a:extLst>
                    <a:ext uri="{9D8B030D-6E8A-4147-A177-3AD203B41FA5}">
                      <a16:colId xmlns:a16="http://schemas.microsoft.com/office/drawing/2014/main" val="20003"/>
                    </a:ext>
                  </a:extLst>
                </a:gridCol>
                <a:gridCol w="494982">
                  <a:extLst>
                    <a:ext uri="{9D8B030D-6E8A-4147-A177-3AD203B41FA5}">
                      <a16:colId xmlns:a16="http://schemas.microsoft.com/office/drawing/2014/main" val="20004"/>
                    </a:ext>
                  </a:extLst>
                </a:gridCol>
                <a:gridCol w="494982">
                  <a:extLst>
                    <a:ext uri="{9D8B030D-6E8A-4147-A177-3AD203B41FA5}">
                      <a16:colId xmlns:a16="http://schemas.microsoft.com/office/drawing/2014/main" val="20005"/>
                    </a:ext>
                  </a:extLst>
                </a:gridCol>
                <a:gridCol w="494982">
                  <a:extLst>
                    <a:ext uri="{9D8B030D-6E8A-4147-A177-3AD203B41FA5}">
                      <a16:colId xmlns:a16="http://schemas.microsoft.com/office/drawing/2014/main" val="20006"/>
                    </a:ext>
                  </a:extLst>
                </a:gridCol>
                <a:gridCol w="494982">
                  <a:extLst>
                    <a:ext uri="{9D8B030D-6E8A-4147-A177-3AD203B41FA5}">
                      <a16:colId xmlns:a16="http://schemas.microsoft.com/office/drawing/2014/main" val="20007"/>
                    </a:ext>
                  </a:extLst>
                </a:gridCol>
                <a:gridCol w="494982">
                  <a:extLst>
                    <a:ext uri="{9D8B030D-6E8A-4147-A177-3AD203B41FA5}">
                      <a16:colId xmlns:a16="http://schemas.microsoft.com/office/drawing/2014/main" val="20008"/>
                    </a:ext>
                  </a:extLst>
                </a:gridCol>
                <a:gridCol w="494982">
                  <a:extLst>
                    <a:ext uri="{9D8B030D-6E8A-4147-A177-3AD203B41FA5}">
                      <a16:colId xmlns:a16="http://schemas.microsoft.com/office/drawing/2014/main" val="20009"/>
                    </a:ext>
                  </a:extLst>
                </a:gridCol>
                <a:gridCol w="494982">
                  <a:extLst>
                    <a:ext uri="{9D8B030D-6E8A-4147-A177-3AD203B41FA5}">
                      <a16:colId xmlns:a16="http://schemas.microsoft.com/office/drawing/2014/main" val="20010"/>
                    </a:ext>
                  </a:extLst>
                </a:gridCol>
                <a:gridCol w="494982">
                  <a:extLst>
                    <a:ext uri="{9D8B030D-6E8A-4147-A177-3AD203B41FA5}">
                      <a16:colId xmlns:a16="http://schemas.microsoft.com/office/drawing/2014/main" val="20011"/>
                    </a:ext>
                  </a:extLst>
                </a:gridCol>
                <a:gridCol w="494982">
                  <a:extLst>
                    <a:ext uri="{9D8B030D-6E8A-4147-A177-3AD203B41FA5}">
                      <a16:colId xmlns:a16="http://schemas.microsoft.com/office/drawing/2014/main" val="20012"/>
                    </a:ext>
                  </a:extLst>
                </a:gridCol>
                <a:gridCol w="534139">
                  <a:extLst>
                    <a:ext uri="{9D8B030D-6E8A-4147-A177-3AD203B41FA5}">
                      <a16:colId xmlns:a16="http://schemas.microsoft.com/office/drawing/2014/main" val="20013"/>
                    </a:ext>
                  </a:extLst>
                </a:gridCol>
              </a:tblGrid>
              <a:tr h="380036">
                <a:tc>
                  <a:txBody>
                    <a:bodyPr/>
                    <a:lstStyle/>
                    <a:p>
                      <a:pPr algn="l" fontAlgn="b"/>
                      <a:endParaRPr lang="zh-CN" altLang="en-US" sz="1100" b="0" i="0" u="none" strike="noStrike" dirty="0">
                        <a:solidFill>
                          <a:srgbClr val="000000"/>
                        </a:solidFill>
                        <a:effectLst/>
                        <a:latin typeface="宋体"/>
                      </a:endParaRPr>
                    </a:p>
                  </a:txBody>
                  <a:tcPr marL="7158" marR="7158" marT="7160" marB="0" anchor="b">
                    <a:lnL>
                      <a:noFill/>
                    </a:lnL>
                    <a:lnR w="6350" cap="flat" cmpd="sng" algn="ctr">
                      <a:solidFill>
                        <a:srgbClr val="000000"/>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1</a:t>
                      </a:r>
                    </a:p>
                  </a:txBody>
                  <a:tcPr marL="7158" marR="7158" marT="7160"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2</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3</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4</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5</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6</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7</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8</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9</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10</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11</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12</a:t>
                      </a:r>
                    </a:p>
                  </a:txBody>
                  <a:tcPr marL="7158" marR="7158" marT="7160"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zh-CN" altLang="en-US" sz="900" b="0" i="0" u="none" strike="noStrike" dirty="0">
                          <a:solidFill>
                            <a:srgbClr val="FF0000"/>
                          </a:solidFill>
                          <a:effectLst/>
                          <a:latin typeface="宋体"/>
                        </a:rPr>
                        <a:t>年度均衡</a:t>
                      </a:r>
                    </a:p>
                  </a:txBody>
                  <a:tcPr marL="7158" marR="7158" marT="7160" marB="0" anchor="ctr" anchorCtr="1">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0"/>
                  </a:ext>
                </a:extLst>
              </a:tr>
              <a:tr h="458054">
                <a:tc>
                  <a:txBody>
                    <a:bodyPr/>
                    <a:lstStyle/>
                    <a:p>
                      <a:pPr algn="ctr" fontAlgn="ctr"/>
                      <a:r>
                        <a:rPr lang="en-US" altLang="zh-CN" sz="1500" b="0" i="0" u="none" strike="noStrike" dirty="0">
                          <a:solidFill>
                            <a:srgbClr val="000000"/>
                          </a:solidFill>
                          <a:effectLst/>
                          <a:latin typeface="Times New Roman"/>
                        </a:rPr>
                        <a:t>A</a:t>
                      </a:r>
                    </a:p>
                  </a:txBody>
                  <a:tcPr marL="7158" marR="7158" marT="7160"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300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1800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2800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3600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4200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4500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4500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4300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3700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2900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1700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350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ctr"/>
                      <a:r>
                        <a:rPr lang="en-US" altLang="zh-CN" sz="1200" b="0" i="0" u="none" strike="noStrike" dirty="0">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2888</a:t>
                      </a:r>
                    </a:p>
                  </a:txBody>
                  <a:tcPr marL="4763" marR="4763" marT="4763" marB="0" anchor="ctr">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1"/>
                  </a:ext>
                </a:extLst>
              </a:tr>
              <a:tr h="458054">
                <a:tc>
                  <a:txBody>
                    <a:bodyPr/>
                    <a:lstStyle/>
                    <a:p>
                      <a:pPr algn="ctr" fontAlgn="ctr"/>
                      <a:r>
                        <a:rPr lang="en-US" altLang="zh-CN" sz="1500" b="0" i="0" u="none" strike="noStrike" dirty="0">
                          <a:solidFill>
                            <a:srgbClr val="000000"/>
                          </a:solidFill>
                          <a:effectLst/>
                          <a:latin typeface="Times New Roman"/>
                        </a:rPr>
                        <a:t>B</a:t>
                      </a:r>
                    </a:p>
                  </a:txBody>
                  <a:tcPr marL="7158" marR="7158" marT="7160"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200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800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1200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1600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1800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2000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1900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1700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1500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a:solidFill>
                            <a:srgbClr val="000000"/>
                          </a:solidFill>
                          <a:effectLst/>
                          <a:latin typeface="Times New Roman" panose="02020603050405020304" pitchFamily="18" charset="0"/>
                          <a:ea typeface="等线" panose="02010600030101010101" pitchFamily="2" charset="-122"/>
                        </a:rPr>
                        <a:t>1100</a:t>
                      </a:r>
                      <a:endParaRPr lang="zh-CN" sz="12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700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sz="1200" b="0" i="0" u="none" strike="noStrike" dirty="0">
                          <a:solidFill>
                            <a:srgbClr val="000000"/>
                          </a:solidFill>
                          <a:effectLst/>
                          <a:latin typeface="Times New Roman" panose="02020603050405020304" pitchFamily="18" charset="0"/>
                          <a:ea typeface="等线" panose="02010600030101010101" pitchFamily="2" charset="-122"/>
                        </a:rPr>
                        <a:t>150</a:t>
                      </a:r>
                      <a:endParaRPr lang="zh-CN" sz="12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FF0000"/>
                          </a:solidFill>
                          <a:effectLst/>
                          <a:latin typeface="Times New Roman" panose="02020603050405020304" pitchFamily="18" charset="0"/>
                          <a:ea typeface="等线" panose="02010600030101010101" pitchFamily="2" charset="-122"/>
                          <a:cs typeface="Times New Roman" panose="02020603050405020304" pitchFamily="18" charset="0"/>
                        </a:rPr>
                        <a:t>1221</a:t>
                      </a:r>
                    </a:p>
                  </a:txBody>
                  <a:tcPr marL="4763" marR="4763" marT="4763" marB="0" anchor="ctr">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2"/>
                  </a:ext>
                </a:extLst>
              </a:tr>
            </a:tbl>
          </a:graphicData>
        </a:graphic>
      </p:graphicFrame>
      <p:graphicFrame>
        <p:nvGraphicFramePr>
          <p:cNvPr id="6" name="内容占位符 4"/>
          <p:cNvGraphicFramePr>
            <a:graphicFrameLocks/>
          </p:cNvGraphicFramePr>
          <p:nvPr>
            <p:extLst>
              <p:ext uri="{D42A27DB-BD31-4B8C-83A1-F6EECF244321}">
                <p14:modId xmlns:p14="http://schemas.microsoft.com/office/powerpoint/2010/main" val="3754789985"/>
              </p:ext>
            </p:extLst>
          </p:nvPr>
        </p:nvGraphicFramePr>
        <p:xfrm>
          <a:off x="899580" y="3140968"/>
          <a:ext cx="7128805" cy="1080120"/>
        </p:xfrm>
        <a:graphic>
          <a:graphicData uri="http://schemas.openxmlformats.org/drawingml/2006/table">
            <a:tbl>
              <a:tblPr/>
              <a:tblGrid>
                <a:gridCol w="701392">
                  <a:extLst>
                    <a:ext uri="{9D8B030D-6E8A-4147-A177-3AD203B41FA5}">
                      <a16:colId xmlns:a16="http://schemas.microsoft.com/office/drawing/2014/main" val="20000"/>
                    </a:ext>
                  </a:extLst>
                </a:gridCol>
                <a:gridCol w="491426">
                  <a:extLst>
                    <a:ext uri="{9D8B030D-6E8A-4147-A177-3AD203B41FA5}">
                      <a16:colId xmlns:a16="http://schemas.microsoft.com/office/drawing/2014/main" val="20001"/>
                    </a:ext>
                  </a:extLst>
                </a:gridCol>
                <a:gridCol w="491426">
                  <a:extLst>
                    <a:ext uri="{9D8B030D-6E8A-4147-A177-3AD203B41FA5}">
                      <a16:colId xmlns:a16="http://schemas.microsoft.com/office/drawing/2014/main" val="20002"/>
                    </a:ext>
                  </a:extLst>
                </a:gridCol>
                <a:gridCol w="491426">
                  <a:extLst>
                    <a:ext uri="{9D8B030D-6E8A-4147-A177-3AD203B41FA5}">
                      <a16:colId xmlns:a16="http://schemas.microsoft.com/office/drawing/2014/main" val="20003"/>
                    </a:ext>
                  </a:extLst>
                </a:gridCol>
                <a:gridCol w="491426">
                  <a:extLst>
                    <a:ext uri="{9D8B030D-6E8A-4147-A177-3AD203B41FA5}">
                      <a16:colId xmlns:a16="http://schemas.microsoft.com/office/drawing/2014/main" val="20004"/>
                    </a:ext>
                  </a:extLst>
                </a:gridCol>
                <a:gridCol w="491426">
                  <a:extLst>
                    <a:ext uri="{9D8B030D-6E8A-4147-A177-3AD203B41FA5}">
                      <a16:colId xmlns:a16="http://schemas.microsoft.com/office/drawing/2014/main" val="20005"/>
                    </a:ext>
                  </a:extLst>
                </a:gridCol>
                <a:gridCol w="491426">
                  <a:extLst>
                    <a:ext uri="{9D8B030D-6E8A-4147-A177-3AD203B41FA5}">
                      <a16:colId xmlns:a16="http://schemas.microsoft.com/office/drawing/2014/main" val="20006"/>
                    </a:ext>
                  </a:extLst>
                </a:gridCol>
                <a:gridCol w="491426">
                  <a:extLst>
                    <a:ext uri="{9D8B030D-6E8A-4147-A177-3AD203B41FA5}">
                      <a16:colId xmlns:a16="http://schemas.microsoft.com/office/drawing/2014/main" val="20007"/>
                    </a:ext>
                  </a:extLst>
                </a:gridCol>
                <a:gridCol w="491426">
                  <a:extLst>
                    <a:ext uri="{9D8B030D-6E8A-4147-A177-3AD203B41FA5}">
                      <a16:colId xmlns:a16="http://schemas.microsoft.com/office/drawing/2014/main" val="20008"/>
                    </a:ext>
                  </a:extLst>
                </a:gridCol>
                <a:gridCol w="491426">
                  <a:extLst>
                    <a:ext uri="{9D8B030D-6E8A-4147-A177-3AD203B41FA5}">
                      <a16:colId xmlns:a16="http://schemas.microsoft.com/office/drawing/2014/main" val="20009"/>
                    </a:ext>
                  </a:extLst>
                </a:gridCol>
                <a:gridCol w="491426">
                  <a:extLst>
                    <a:ext uri="{9D8B030D-6E8A-4147-A177-3AD203B41FA5}">
                      <a16:colId xmlns:a16="http://schemas.microsoft.com/office/drawing/2014/main" val="20010"/>
                    </a:ext>
                  </a:extLst>
                </a:gridCol>
                <a:gridCol w="491426">
                  <a:extLst>
                    <a:ext uri="{9D8B030D-6E8A-4147-A177-3AD203B41FA5}">
                      <a16:colId xmlns:a16="http://schemas.microsoft.com/office/drawing/2014/main" val="20011"/>
                    </a:ext>
                  </a:extLst>
                </a:gridCol>
                <a:gridCol w="491426">
                  <a:extLst>
                    <a:ext uri="{9D8B030D-6E8A-4147-A177-3AD203B41FA5}">
                      <a16:colId xmlns:a16="http://schemas.microsoft.com/office/drawing/2014/main" val="20012"/>
                    </a:ext>
                  </a:extLst>
                </a:gridCol>
                <a:gridCol w="530301">
                  <a:extLst>
                    <a:ext uri="{9D8B030D-6E8A-4147-A177-3AD203B41FA5}">
                      <a16:colId xmlns:a16="http://schemas.microsoft.com/office/drawing/2014/main" val="20013"/>
                    </a:ext>
                  </a:extLst>
                </a:gridCol>
              </a:tblGrid>
              <a:tr h="585846">
                <a:tc>
                  <a:txBody>
                    <a:bodyPr/>
                    <a:lstStyle/>
                    <a:p>
                      <a:pPr algn="ctr" fontAlgn="b"/>
                      <a:r>
                        <a:rPr lang="en-US" altLang="zh-CN" sz="1500" b="0" i="0" u="none" strike="noStrike" dirty="0">
                          <a:solidFill>
                            <a:srgbClr val="000000"/>
                          </a:solidFill>
                          <a:effectLst/>
                          <a:latin typeface="+mn-lt"/>
                        </a:rPr>
                        <a:t>A</a:t>
                      </a:r>
                    </a:p>
                  </a:txBody>
                  <a:tcPr marL="7160" marR="7160" marT="7159"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lnSpc>
                          <a:spcPts val="1680"/>
                        </a:lnSpc>
                      </a:pPr>
                      <a:endParaRPr lang="zh-CN" altLang="en-US" sz="12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7160" marR="7160" marT="7159"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2733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2733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2733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4400</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4400</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4400</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3633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3633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3633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783</a:t>
                      </a:r>
                    </a:p>
                  </a:txBody>
                  <a:tcPr marL="4763" marR="4763" marT="4763"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783</a:t>
                      </a:r>
                    </a:p>
                  </a:txBody>
                  <a:tcPr marL="4763" marR="4763" marT="476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lnSpc>
                          <a:spcPts val="1680"/>
                        </a:lnSpc>
                      </a:pPr>
                      <a:endParaRPr lang="zh-CN" altLang="en-US" sz="1100" b="0" i="0" u="none" strike="noStrike">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494274">
                <a:tc>
                  <a:txBody>
                    <a:bodyPr/>
                    <a:lstStyle/>
                    <a:p>
                      <a:pPr algn="ctr" fontAlgn="b"/>
                      <a:r>
                        <a:rPr lang="en-US" altLang="zh-CN" sz="1500" b="0" i="0" u="none" strike="noStrike" dirty="0">
                          <a:solidFill>
                            <a:srgbClr val="000000"/>
                          </a:solidFill>
                          <a:effectLst/>
                          <a:latin typeface="+mn-lt"/>
                        </a:rPr>
                        <a:t>B</a:t>
                      </a:r>
                    </a:p>
                  </a:txBody>
                  <a:tcPr marL="7160" marR="7160" marT="7159"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lnSpc>
                          <a:spcPts val="1680"/>
                        </a:lnSpc>
                      </a:pPr>
                      <a:endParaRPr lang="zh-CN" altLang="en-US" sz="12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1200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1200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1200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1900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1433</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1433</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1433</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350</a:t>
                      </a:r>
                    </a:p>
                  </a:txBody>
                  <a:tcPr marL="4763" marR="4763" marT="4763"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ctr"/>
                      <a:r>
                        <a:rPr lang="en-US" altLang="zh-CN" sz="12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350</a:t>
                      </a:r>
                    </a:p>
                  </a:txBody>
                  <a:tcPr marL="4763" marR="4763" marT="4763"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lnSpc>
                          <a:spcPts val="1680"/>
                        </a:lnSpc>
                      </a:pPr>
                      <a:endParaRPr lang="zh-CN" altLang="en-US" sz="1100" b="0" i="0" u="none" strike="noStrike" dirty="0">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1"/>
                  </a:ext>
                </a:extLst>
              </a:tr>
            </a:tbl>
          </a:graphicData>
        </a:graphic>
      </p:graphicFrame>
      <p:graphicFrame>
        <p:nvGraphicFramePr>
          <p:cNvPr id="7" name="内容占位符 4"/>
          <p:cNvGraphicFramePr>
            <a:graphicFrameLocks/>
          </p:cNvGraphicFramePr>
          <p:nvPr>
            <p:extLst>
              <p:ext uri="{D42A27DB-BD31-4B8C-83A1-F6EECF244321}">
                <p14:modId xmlns:p14="http://schemas.microsoft.com/office/powerpoint/2010/main" val="163534400"/>
              </p:ext>
            </p:extLst>
          </p:nvPr>
        </p:nvGraphicFramePr>
        <p:xfrm>
          <a:off x="971600" y="4869160"/>
          <a:ext cx="6984774" cy="936103"/>
        </p:xfrm>
        <a:graphic>
          <a:graphicData uri="http://schemas.openxmlformats.org/drawingml/2006/table">
            <a:tbl>
              <a:tblPr/>
              <a:tblGrid>
                <a:gridCol w="687222">
                  <a:extLst>
                    <a:ext uri="{9D8B030D-6E8A-4147-A177-3AD203B41FA5}">
                      <a16:colId xmlns:a16="http://schemas.microsoft.com/office/drawing/2014/main" val="20000"/>
                    </a:ext>
                  </a:extLst>
                </a:gridCol>
                <a:gridCol w="481497">
                  <a:extLst>
                    <a:ext uri="{9D8B030D-6E8A-4147-A177-3AD203B41FA5}">
                      <a16:colId xmlns:a16="http://schemas.microsoft.com/office/drawing/2014/main" val="20001"/>
                    </a:ext>
                  </a:extLst>
                </a:gridCol>
                <a:gridCol w="481497">
                  <a:extLst>
                    <a:ext uri="{9D8B030D-6E8A-4147-A177-3AD203B41FA5}">
                      <a16:colId xmlns:a16="http://schemas.microsoft.com/office/drawing/2014/main" val="20002"/>
                    </a:ext>
                  </a:extLst>
                </a:gridCol>
                <a:gridCol w="481497">
                  <a:extLst>
                    <a:ext uri="{9D8B030D-6E8A-4147-A177-3AD203B41FA5}">
                      <a16:colId xmlns:a16="http://schemas.microsoft.com/office/drawing/2014/main" val="20003"/>
                    </a:ext>
                  </a:extLst>
                </a:gridCol>
                <a:gridCol w="481497">
                  <a:extLst>
                    <a:ext uri="{9D8B030D-6E8A-4147-A177-3AD203B41FA5}">
                      <a16:colId xmlns:a16="http://schemas.microsoft.com/office/drawing/2014/main" val="20004"/>
                    </a:ext>
                  </a:extLst>
                </a:gridCol>
                <a:gridCol w="481497">
                  <a:extLst>
                    <a:ext uri="{9D8B030D-6E8A-4147-A177-3AD203B41FA5}">
                      <a16:colId xmlns:a16="http://schemas.microsoft.com/office/drawing/2014/main" val="20005"/>
                    </a:ext>
                  </a:extLst>
                </a:gridCol>
                <a:gridCol w="481497">
                  <a:extLst>
                    <a:ext uri="{9D8B030D-6E8A-4147-A177-3AD203B41FA5}">
                      <a16:colId xmlns:a16="http://schemas.microsoft.com/office/drawing/2014/main" val="20006"/>
                    </a:ext>
                  </a:extLst>
                </a:gridCol>
                <a:gridCol w="481497">
                  <a:extLst>
                    <a:ext uri="{9D8B030D-6E8A-4147-A177-3AD203B41FA5}">
                      <a16:colId xmlns:a16="http://schemas.microsoft.com/office/drawing/2014/main" val="20007"/>
                    </a:ext>
                  </a:extLst>
                </a:gridCol>
                <a:gridCol w="481497">
                  <a:extLst>
                    <a:ext uri="{9D8B030D-6E8A-4147-A177-3AD203B41FA5}">
                      <a16:colId xmlns:a16="http://schemas.microsoft.com/office/drawing/2014/main" val="20008"/>
                    </a:ext>
                  </a:extLst>
                </a:gridCol>
                <a:gridCol w="481497">
                  <a:extLst>
                    <a:ext uri="{9D8B030D-6E8A-4147-A177-3AD203B41FA5}">
                      <a16:colId xmlns:a16="http://schemas.microsoft.com/office/drawing/2014/main" val="20009"/>
                    </a:ext>
                  </a:extLst>
                </a:gridCol>
                <a:gridCol w="481497">
                  <a:extLst>
                    <a:ext uri="{9D8B030D-6E8A-4147-A177-3AD203B41FA5}">
                      <a16:colId xmlns:a16="http://schemas.microsoft.com/office/drawing/2014/main" val="20010"/>
                    </a:ext>
                  </a:extLst>
                </a:gridCol>
                <a:gridCol w="481497">
                  <a:extLst>
                    <a:ext uri="{9D8B030D-6E8A-4147-A177-3AD203B41FA5}">
                      <a16:colId xmlns:a16="http://schemas.microsoft.com/office/drawing/2014/main" val="20011"/>
                    </a:ext>
                  </a:extLst>
                </a:gridCol>
                <a:gridCol w="481497">
                  <a:extLst>
                    <a:ext uri="{9D8B030D-6E8A-4147-A177-3AD203B41FA5}">
                      <a16:colId xmlns:a16="http://schemas.microsoft.com/office/drawing/2014/main" val="20012"/>
                    </a:ext>
                  </a:extLst>
                </a:gridCol>
                <a:gridCol w="519588">
                  <a:extLst>
                    <a:ext uri="{9D8B030D-6E8A-4147-A177-3AD203B41FA5}">
                      <a16:colId xmlns:a16="http://schemas.microsoft.com/office/drawing/2014/main" val="20013"/>
                    </a:ext>
                  </a:extLst>
                </a:gridCol>
              </a:tblGrid>
              <a:tr h="460684">
                <a:tc>
                  <a:txBody>
                    <a:bodyPr/>
                    <a:lstStyle/>
                    <a:p>
                      <a:pPr algn="ctr" fontAlgn="b"/>
                      <a:r>
                        <a:rPr lang="en-US" altLang="zh-CN" sz="1500" b="0" i="0" u="none" strike="noStrike" dirty="0">
                          <a:solidFill>
                            <a:srgbClr val="000000"/>
                          </a:solidFill>
                          <a:effectLst/>
                          <a:latin typeface="+mn-lt"/>
                        </a:rPr>
                        <a:t>A</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endParaRPr lang="zh-CN" altLang="en-US" sz="1100" b="0" i="0" u="none" strike="noStrike">
                        <a:solidFill>
                          <a:srgbClr val="000000"/>
                        </a:solidFill>
                        <a:effectLst/>
                        <a:latin typeface="宋体"/>
                      </a:endParaRP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475419">
                <a:tc>
                  <a:txBody>
                    <a:bodyPr/>
                    <a:lstStyle/>
                    <a:p>
                      <a:pPr algn="ctr" fontAlgn="b"/>
                      <a:r>
                        <a:rPr lang="en-US" altLang="zh-CN" sz="1500" b="0" i="0" u="none" strike="noStrike" dirty="0">
                          <a:solidFill>
                            <a:srgbClr val="000000"/>
                          </a:solidFill>
                          <a:effectLst/>
                          <a:latin typeface="+mn-lt"/>
                        </a:rPr>
                        <a:t>B</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FF0000"/>
                          </a:solidFill>
                          <a:effectLst/>
                          <a:latin typeface="宋体"/>
                        </a:rPr>
                        <a:t>1800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1800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dirty="0">
                          <a:solidFill>
                            <a:srgbClr val="FF0000"/>
                          </a:solidFill>
                          <a:effectLst/>
                          <a:latin typeface="宋体"/>
                        </a:rPr>
                        <a:t>1800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dirty="0">
                          <a:solidFill>
                            <a:srgbClr val="000000"/>
                          </a:solidFill>
                          <a:effectLst/>
                          <a:latin typeface="宋体"/>
                        </a:rPr>
                        <a:t>1200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endParaRPr lang="zh-CN" altLang="en-US" sz="1100" b="0" i="0" u="none" strike="noStrike" dirty="0">
                        <a:solidFill>
                          <a:srgbClr val="000000"/>
                        </a:solidFill>
                        <a:effectLst/>
                        <a:latin typeface="宋体"/>
                      </a:endParaRP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733065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3" presetClass="entr" presetSubtype="1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 calcmode="lin" valueType="num">
                                      <p:cBhvr additive="base">
                                        <p:cTn id="1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9" presetClass="entr" presetSubtype="0"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anim calcmode="lin" valueType="num">
                                      <p:cBhvr additive="base">
                                        <p:cTn id="27"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500"/>
                            </p:stCondLst>
                            <p:childTnLst>
                              <p:par>
                                <p:cTn id="30" presetID="5" presetClass="entr" presetSubtype="10"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checkerboard(across)">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350" dirty="0">
                <a:solidFill>
                  <a:srgbClr val="FF0000"/>
                </a:solidFill>
              </a:rPr>
              <a:t>_</a:t>
            </a:r>
            <a:r>
              <a:rPr lang="zh-CN" altLang="en-US" sz="1350" dirty="0">
                <a:solidFill>
                  <a:srgbClr val="FF0000"/>
                </a:solidFill>
              </a:rPr>
              <a:t>按月订货</a:t>
            </a:r>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164</a:t>
            </a:fld>
            <a:endParaRPr lang="en-US" altLang="zh-CN"/>
          </a:p>
        </p:txBody>
      </p:sp>
      <p:sp>
        <p:nvSpPr>
          <p:cNvPr id="40" name="内容占位符 39"/>
          <p:cNvSpPr>
            <a:spLocks noGrp="1"/>
          </p:cNvSpPr>
          <p:nvPr>
            <p:ph idx="1"/>
          </p:nvPr>
        </p:nvSpPr>
        <p:spPr/>
        <p:txBody>
          <a:bodyPr/>
          <a:lstStyle/>
          <a:p>
            <a:r>
              <a:rPr lang="zh-CN" altLang="en-US" dirty="0"/>
              <a:t>产需平衡？</a:t>
            </a:r>
            <a:endParaRPr lang="en-US" altLang="zh-CN" dirty="0"/>
          </a:p>
          <a:p>
            <a:pPr lvl="1"/>
            <a:r>
              <a:rPr lang="zh-CN" altLang="en-US" dirty="0"/>
              <a:t>不平衡如何处理？</a:t>
            </a:r>
          </a:p>
        </p:txBody>
      </p:sp>
      <p:graphicFrame>
        <p:nvGraphicFramePr>
          <p:cNvPr id="41" name="内容占位符 4"/>
          <p:cNvGraphicFramePr>
            <a:graphicFrameLocks/>
          </p:cNvGraphicFramePr>
          <p:nvPr>
            <p:extLst>
              <p:ext uri="{D42A27DB-BD31-4B8C-83A1-F6EECF244321}">
                <p14:modId xmlns:p14="http://schemas.microsoft.com/office/powerpoint/2010/main" val="1355336358"/>
              </p:ext>
            </p:extLst>
          </p:nvPr>
        </p:nvGraphicFramePr>
        <p:xfrm>
          <a:off x="2303469" y="1624691"/>
          <a:ext cx="4910909" cy="1459879"/>
        </p:xfrm>
        <a:graphic>
          <a:graphicData uri="http://schemas.openxmlformats.org/drawingml/2006/table">
            <a:tbl>
              <a:tblPr/>
              <a:tblGrid>
                <a:gridCol w="937811">
                  <a:extLst>
                    <a:ext uri="{9D8B030D-6E8A-4147-A177-3AD203B41FA5}">
                      <a16:colId xmlns:a16="http://schemas.microsoft.com/office/drawing/2014/main" val="20000"/>
                    </a:ext>
                  </a:extLst>
                </a:gridCol>
                <a:gridCol w="457199">
                  <a:extLst>
                    <a:ext uri="{9D8B030D-6E8A-4147-A177-3AD203B41FA5}">
                      <a16:colId xmlns:a16="http://schemas.microsoft.com/office/drawing/2014/main" val="20001"/>
                    </a:ext>
                  </a:extLst>
                </a:gridCol>
                <a:gridCol w="456663">
                  <a:extLst>
                    <a:ext uri="{9D8B030D-6E8A-4147-A177-3AD203B41FA5}">
                      <a16:colId xmlns:a16="http://schemas.microsoft.com/office/drawing/2014/main" val="20002"/>
                    </a:ext>
                  </a:extLst>
                </a:gridCol>
                <a:gridCol w="502330">
                  <a:extLst>
                    <a:ext uri="{9D8B030D-6E8A-4147-A177-3AD203B41FA5}">
                      <a16:colId xmlns:a16="http://schemas.microsoft.com/office/drawing/2014/main" val="20003"/>
                    </a:ext>
                  </a:extLst>
                </a:gridCol>
                <a:gridCol w="547996">
                  <a:extLst>
                    <a:ext uri="{9D8B030D-6E8A-4147-A177-3AD203B41FA5}">
                      <a16:colId xmlns:a16="http://schemas.microsoft.com/office/drawing/2014/main" val="20004"/>
                    </a:ext>
                  </a:extLst>
                </a:gridCol>
                <a:gridCol w="547996">
                  <a:extLst>
                    <a:ext uri="{9D8B030D-6E8A-4147-A177-3AD203B41FA5}">
                      <a16:colId xmlns:a16="http://schemas.microsoft.com/office/drawing/2014/main" val="20005"/>
                    </a:ext>
                  </a:extLst>
                </a:gridCol>
                <a:gridCol w="593663">
                  <a:extLst>
                    <a:ext uri="{9D8B030D-6E8A-4147-A177-3AD203B41FA5}">
                      <a16:colId xmlns:a16="http://schemas.microsoft.com/office/drawing/2014/main" val="20006"/>
                    </a:ext>
                  </a:extLst>
                </a:gridCol>
                <a:gridCol w="867251">
                  <a:extLst>
                    <a:ext uri="{9D8B030D-6E8A-4147-A177-3AD203B41FA5}">
                      <a16:colId xmlns:a16="http://schemas.microsoft.com/office/drawing/2014/main" val="20007"/>
                    </a:ext>
                  </a:extLst>
                </a:gridCol>
              </a:tblGrid>
              <a:tr h="206387">
                <a:tc>
                  <a:txBody>
                    <a:bodyPr/>
                    <a:lstStyle/>
                    <a:p>
                      <a:pPr algn="ctr" fontAlgn="b">
                        <a:lnSpc>
                          <a:spcPts val="1500"/>
                        </a:lnSpc>
                      </a:pPr>
                      <a:endParaRPr lang="zh-CN" altLang="en-US" sz="1400" b="0" i="0" u="none" strike="noStrike" dirty="0">
                        <a:solidFill>
                          <a:srgbClr val="000000"/>
                        </a:solidFill>
                        <a:effectLst/>
                        <a:latin typeface="宋体"/>
                      </a:endParaRP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1</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2</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3</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4</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5</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6</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zh-CN" altLang="en-US" sz="1400" b="0" i="0" u="none" strike="noStrike" dirty="0">
                          <a:solidFill>
                            <a:srgbClr val="000000"/>
                          </a:solidFill>
                          <a:effectLst/>
                          <a:latin typeface="宋体"/>
                        </a:rPr>
                        <a:t>最大需求</a:t>
                      </a:r>
                    </a:p>
                  </a:txBody>
                  <a:tcPr marL="9525" marR="9525" marT="9530" marB="0" anchor="b">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13373">
                <a:tc>
                  <a:txBody>
                    <a:bodyPr/>
                    <a:lstStyle/>
                    <a:p>
                      <a:pPr algn="ctr" fontAlgn="ctr">
                        <a:lnSpc>
                          <a:spcPct val="80000"/>
                        </a:lnSpc>
                      </a:pPr>
                      <a:r>
                        <a:rPr lang="en-US" altLang="zh-CN" sz="1400" b="0" i="0" u="none" strike="noStrike" dirty="0">
                          <a:solidFill>
                            <a:srgbClr val="000000"/>
                          </a:solidFill>
                          <a:effectLst/>
                          <a:latin typeface="Times New Roman"/>
                        </a:rPr>
                        <a:t>A</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300</a:t>
                      </a:r>
                    </a:p>
                  </a:txBody>
                  <a:tcPr marL="9525" marR="9525" marT="9530" marB="0" anchor="ctr">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1800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2800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3600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a:solidFill>
                            <a:srgbClr val="000000"/>
                          </a:solidFill>
                          <a:effectLst/>
                          <a:latin typeface="Times New Roman"/>
                        </a:rPr>
                        <a:t>4200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4500</a:t>
                      </a:r>
                    </a:p>
                  </a:txBody>
                  <a:tcPr marL="9525" marR="9525" marT="9530" marB="0" anchor="ctr">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kern="1200" dirty="0">
                          <a:solidFill>
                            <a:srgbClr val="000000"/>
                          </a:solidFill>
                          <a:effectLst/>
                          <a:latin typeface="Times New Roman"/>
                          <a:ea typeface="+mn-ea"/>
                          <a:cs typeface="+mn-cs"/>
                        </a:rPr>
                        <a:t>17200</a:t>
                      </a:r>
                    </a:p>
                  </a:txBody>
                  <a:tcPr marL="9525" marR="9525" marT="953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1"/>
                  </a:ext>
                </a:extLst>
              </a:tr>
              <a:tr h="313373">
                <a:tc>
                  <a:txBody>
                    <a:bodyPr/>
                    <a:lstStyle/>
                    <a:p>
                      <a:pPr algn="ctr" fontAlgn="ctr">
                        <a:lnSpc>
                          <a:spcPct val="80000"/>
                        </a:lnSpc>
                      </a:pPr>
                      <a:r>
                        <a:rPr lang="en-US" altLang="zh-CN" sz="1400" b="0" i="0" u="none" strike="noStrike" dirty="0">
                          <a:solidFill>
                            <a:srgbClr val="000000"/>
                          </a:solidFill>
                          <a:effectLst/>
                          <a:latin typeface="Times New Roman"/>
                        </a:rPr>
                        <a:t>B</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200</a:t>
                      </a:r>
                    </a:p>
                  </a:txBody>
                  <a:tcPr marL="9525" marR="9525" marT="9530" marB="0" anchor="ctr">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800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1200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1600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1800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2000</a:t>
                      </a:r>
                    </a:p>
                  </a:txBody>
                  <a:tcPr marL="9525" marR="9525" marT="9530" marB="0" anchor="ctr">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7600</a:t>
                      </a:r>
                    </a:p>
                  </a:txBody>
                  <a:tcPr marL="9525" marR="9525" marT="953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313373">
                <a:tc>
                  <a:txBody>
                    <a:bodyPr/>
                    <a:lstStyle/>
                    <a:p>
                      <a:pPr algn="ctr" fontAlgn="b">
                        <a:lnSpc>
                          <a:spcPct val="80000"/>
                        </a:lnSpc>
                      </a:pPr>
                      <a:r>
                        <a:rPr lang="en-US" altLang="zh-CN" sz="1400" b="0" i="0" u="none" strike="noStrike" dirty="0">
                          <a:solidFill>
                            <a:srgbClr val="000000"/>
                          </a:solidFill>
                          <a:effectLst/>
                          <a:latin typeface="宋体"/>
                        </a:rPr>
                        <a:t>A(1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10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330</a:t>
                      </a:r>
                    </a:p>
                  </a:txBody>
                  <a:tcPr marL="4763" marR="4763" marT="4763" marB="0" anchor="ctr">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1980</a:t>
                      </a:r>
                    </a:p>
                  </a:txBody>
                  <a:tcPr marL="4763" marR="4763" marT="4763"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3080</a:t>
                      </a:r>
                    </a:p>
                  </a:txBody>
                  <a:tcPr marL="4763" marR="4763" marT="4763"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3960</a:t>
                      </a:r>
                    </a:p>
                  </a:txBody>
                  <a:tcPr marL="4763" marR="4763" marT="4763"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4620</a:t>
                      </a:r>
                    </a:p>
                  </a:txBody>
                  <a:tcPr marL="4763" marR="4763" marT="4763"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4950</a:t>
                      </a:r>
                    </a:p>
                  </a:txBody>
                  <a:tcPr marL="4763" marR="4763" marT="4763" marB="0" anchor="ctr">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18920</a:t>
                      </a:r>
                    </a:p>
                  </a:txBody>
                  <a:tcPr marL="4763" marR="4763" marT="4763"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3"/>
                  </a:ext>
                </a:extLst>
              </a:tr>
              <a:tr h="313373">
                <a:tc>
                  <a:txBody>
                    <a:bodyPr/>
                    <a:lstStyle/>
                    <a:p>
                      <a:pPr algn="ctr" fontAlgn="b">
                        <a:lnSpc>
                          <a:spcPct val="80000"/>
                        </a:lnSpc>
                      </a:pPr>
                      <a:r>
                        <a:rPr lang="en-US" altLang="zh-CN" sz="1400" b="0" i="0" u="none" strike="noStrike" dirty="0">
                          <a:solidFill>
                            <a:srgbClr val="000000"/>
                          </a:solidFill>
                          <a:effectLst/>
                          <a:latin typeface="宋体"/>
                        </a:rPr>
                        <a:t>B(1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10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220</a:t>
                      </a:r>
                    </a:p>
                  </a:txBody>
                  <a:tcPr marL="4763" marR="4763" marT="4763" marB="0" anchor="ctr">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880</a:t>
                      </a:r>
                    </a:p>
                  </a:txBody>
                  <a:tcPr marL="4763" marR="4763" marT="4763"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1320</a:t>
                      </a:r>
                    </a:p>
                  </a:txBody>
                  <a:tcPr marL="4763" marR="4763" marT="4763"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1760</a:t>
                      </a:r>
                    </a:p>
                  </a:txBody>
                  <a:tcPr marL="4763" marR="4763" marT="4763"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1980</a:t>
                      </a:r>
                    </a:p>
                  </a:txBody>
                  <a:tcPr marL="4763" marR="4763" marT="4763"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2200</a:t>
                      </a:r>
                    </a:p>
                  </a:txBody>
                  <a:tcPr marL="4763" marR="4763" marT="4763" marB="0" anchor="ctr">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8360</a:t>
                      </a:r>
                    </a:p>
                  </a:txBody>
                  <a:tcPr marL="4763" marR="4763" marT="4763"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42" name="内容占位符 4"/>
          <p:cNvGraphicFramePr>
            <a:graphicFrameLocks/>
          </p:cNvGraphicFramePr>
          <p:nvPr>
            <p:extLst>
              <p:ext uri="{D42A27DB-BD31-4B8C-83A1-F6EECF244321}">
                <p14:modId xmlns:p14="http://schemas.microsoft.com/office/powerpoint/2010/main" val="424138503"/>
              </p:ext>
            </p:extLst>
          </p:nvPr>
        </p:nvGraphicFramePr>
        <p:xfrm>
          <a:off x="2141599" y="3146272"/>
          <a:ext cx="5994797" cy="1184673"/>
        </p:xfrm>
        <a:graphic>
          <a:graphicData uri="http://schemas.openxmlformats.org/drawingml/2006/table">
            <a:tbl>
              <a:tblPr/>
              <a:tblGrid>
                <a:gridCol w="778857">
                  <a:extLst>
                    <a:ext uri="{9D8B030D-6E8A-4147-A177-3AD203B41FA5}">
                      <a16:colId xmlns:a16="http://schemas.microsoft.com/office/drawing/2014/main" val="20000"/>
                    </a:ext>
                  </a:extLst>
                </a:gridCol>
                <a:gridCol w="571322">
                  <a:extLst>
                    <a:ext uri="{9D8B030D-6E8A-4147-A177-3AD203B41FA5}">
                      <a16:colId xmlns:a16="http://schemas.microsoft.com/office/drawing/2014/main" val="20001"/>
                    </a:ext>
                  </a:extLst>
                </a:gridCol>
                <a:gridCol w="540071">
                  <a:extLst>
                    <a:ext uri="{9D8B030D-6E8A-4147-A177-3AD203B41FA5}">
                      <a16:colId xmlns:a16="http://schemas.microsoft.com/office/drawing/2014/main" val="20002"/>
                    </a:ext>
                  </a:extLst>
                </a:gridCol>
                <a:gridCol w="702093">
                  <a:extLst>
                    <a:ext uri="{9D8B030D-6E8A-4147-A177-3AD203B41FA5}">
                      <a16:colId xmlns:a16="http://schemas.microsoft.com/office/drawing/2014/main" val="20003"/>
                    </a:ext>
                  </a:extLst>
                </a:gridCol>
                <a:gridCol w="594079">
                  <a:extLst>
                    <a:ext uri="{9D8B030D-6E8A-4147-A177-3AD203B41FA5}">
                      <a16:colId xmlns:a16="http://schemas.microsoft.com/office/drawing/2014/main" val="20004"/>
                    </a:ext>
                  </a:extLst>
                </a:gridCol>
                <a:gridCol w="648086">
                  <a:extLst>
                    <a:ext uri="{9D8B030D-6E8A-4147-A177-3AD203B41FA5}">
                      <a16:colId xmlns:a16="http://schemas.microsoft.com/office/drawing/2014/main" val="20005"/>
                    </a:ext>
                  </a:extLst>
                </a:gridCol>
                <a:gridCol w="810107">
                  <a:extLst>
                    <a:ext uri="{9D8B030D-6E8A-4147-A177-3AD203B41FA5}">
                      <a16:colId xmlns:a16="http://schemas.microsoft.com/office/drawing/2014/main" val="20006"/>
                    </a:ext>
                  </a:extLst>
                </a:gridCol>
                <a:gridCol w="594079">
                  <a:extLst>
                    <a:ext uri="{9D8B030D-6E8A-4147-A177-3AD203B41FA5}">
                      <a16:colId xmlns:a16="http://schemas.microsoft.com/office/drawing/2014/main" val="20007"/>
                    </a:ext>
                  </a:extLst>
                </a:gridCol>
                <a:gridCol w="756103">
                  <a:extLst>
                    <a:ext uri="{9D8B030D-6E8A-4147-A177-3AD203B41FA5}">
                      <a16:colId xmlns:a16="http://schemas.microsoft.com/office/drawing/2014/main" val="20008"/>
                    </a:ext>
                  </a:extLst>
                </a:gridCol>
              </a:tblGrid>
              <a:tr h="476655">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r>
                        <a:rPr lang="en-US" altLang="zh-CN" sz="1400" b="0" i="0" u="none" strike="noStrike" dirty="0">
                          <a:solidFill>
                            <a:srgbClr val="000000"/>
                          </a:solidFill>
                          <a:effectLst/>
                          <a:latin typeface="宋体"/>
                        </a:rPr>
                        <a:t>R</a:t>
                      </a:r>
                      <a:r>
                        <a:rPr lang="zh-CN" altLang="en-US" sz="1400" b="0" i="0" u="none" strike="noStrike" dirty="0">
                          <a:solidFill>
                            <a:srgbClr val="000000"/>
                          </a:solidFill>
                          <a:effectLst/>
                          <a:latin typeface="宋体"/>
                        </a:rPr>
                        <a:t>产品</a:t>
                      </a:r>
                      <a:endParaRPr lang="en-US" altLang="zh-CN" sz="1400" b="0" i="0" u="none" strike="noStrike" dirty="0">
                        <a:solidFill>
                          <a:srgbClr val="000000"/>
                        </a:solidFill>
                        <a:effectLst/>
                        <a:latin typeface="宋体"/>
                      </a:endParaRPr>
                    </a:p>
                    <a:p>
                      <a:pPr algn="ctr" fontAlgn="b"/>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84925">
                <a:tc>
                  <a:txBody>
                    <a:bodyPr/>
                    <a:lstStyle/>
                    <a:p>
                      <a:pPr algn="ctr" fontAlgn="b"/>
                      <a:r>
                        <a:rPr lang="en-US" altLang="zh-CN" sz="1400" b="0" i="0" u="none" strike="noStrike" dirty="0">
                          <a:solidFill>
                            <a:srgbClr val="000000"/>
                          </a:solidFill>
                          <a:effectLst/>
                          <a:latin typeface="宋体"/>
                        </a:rPr>
                        <a:t>A</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500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150000"/>
                        </a:lnSpc>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1"/>
                  </a:ext>
                </a:extLst>
              </a:tr>
              <a:tr h="323093">
                <a:tc>
                  <a:txBody>
                    <a:bodyPr/>
                    <a:lstStyle/>
                    <a:p>
                      <a:pPr algn="ctr" fontAlgn="b"/>
                      <a:r>
                        <a:rPr lang="en-US" altLang="zh-CN" sz="1400" b="0" i="0" u="none" strike="noStrike" dirty="0">
                          <a:solidFill>
                            <a:srgbClr val="000000"/>
                          </a:solidFill>
                          <a:effectLst/>
                          <a:latin typeface="宋体"/>
                        </a:rPr>
                        <a:t>B</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300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3" name="矩形 42"/>
          <p:cNvSpPr>
            <a:spLocks noChangeArrowheads="1"/>
          </p:cNvSpPr>
          <p:nvPr/>
        </p:nvSpPr>
        <p:spPr bwMode="auto">
          <a:xfrm>
            <a:off x="3437000" y="3201040"/>
            <a:ext cx="702469" cy="1218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spcBef>
                <a:spcPct val="0"/>
              </a:spcBef>
            </a:pPr>
            <a:r>
              <a:rPr lang="en-US" altLang="zh-TW" sz="1350" dirty="0">
                <a:solidFill>
                  <a:srgbClr val="000000"/>
                </a:solidFill>
                <a:latin typeface="宋体" charset="0"/>
                <a:ea typeface="黑体" charset="0"/>
                <a:cs typeface="黑体" charset="0"/>
              </a:rPr>
              <a:t>S</a:t>
            </a:r>
            <a:r>
              <a:rPr lang="zh-TW" altLang="en-US" sz="1350" dirty="0">
                <a:solidFill>
                  <a:srgbClr val="000000"/>
                </a:solidFill>
                <a:latin typeface="宋体" charset="0"/>
                <a:ea typeface="黑体" charset="0"/>
                <a:cs typeface="黑体" charset="0"/>
              </a:rPr>
              <a:t>产品</a:t>
            </a:r>
            <a:endParaRPr lang="zh-TW" altLang="en-US" sz="1350" dirty="0">
              <a:latin typeface="Arial" charset="0"/>
            </a:endParaRPr>
          </a:p>
          <a:p>
            <a:pPr fontAlgn="b">
              <a:spcBef>
                <a:spcPct val="0"/>
              </a:spcBef>
            </a:pPr>
            <a:r>
              <a:rPr lang="zh-TW" altLang="en-US" sz="1350" dirty="0">
                <a:solidFill>
                  <a:srgbClr val="000000"/>
                </a:solidFill>
                <a:latin typeface="宋体" charset="0"/>
                <a:ea typeface="黑体" charset="0"/>
                <a:cs typeface="黑体" charset="0"/>
              </a:rPr>
              <a:t>库存</a:t>
            </a:r>
            <a:endParaRPr lang="zh-TW" altLang="en-US" sz="1350" dirty="0">
              <a:latin typeface="Arial"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2000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900</a:t>
            </a:r>
            <a:endParaRPr lang="zh-TW" altLang="en-US" sz="1350" dirty="0">
              <a:latin typeface="Arial" charset="0"/>
            </a:endParaRPr>
          </a:p>
        </p:txBody>
      </p:sp>
      <p:sp>
        <p:nvSpPr>
          <p:cNvPr id="44" name="矩形 43"/>
          <p:cNvSpPr/>
          <p:nvPr/>
        </p:nvSpPr>
        <p:spPr>
          <a:xfrm>
            <a:off x="4085891" y="3172466"/>
            <a:ext cx="701278"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S</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2000*2</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1200*2</a:t>
            </a:r>
            <a:endParaRPr lang="zh-TW" altLang="en-US" sz="1350" dirty="0">
              <a:latin typeface="Arial"/>
            </a:endParaRPr>
          </a:p>
        </p:txBody>
      </p:sp>
      <p:sp>
        <p:nvSpPr>
          <p:cNvPr id="45" name="矩形 44"/>
          <p:cNvSpPr>
            <a:spLocks noChangeArrowheads="1"/>
          </p:cNvSpPr>
          <p:nvPr/>
        </p:nvSpPr>
        <p:spPr bwMode="auto">
          <a:xfrm>
            <a:off x="4733590" y="3127222"/>
            <a:ext cx="594215" cy="1291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defTabSz="342900" fontAlgn="b">
              <a:lnSpc>
                <a:spcPct val="100000"/>
              </a:lnSpc>
              <a:spcBef>
                <a:spcPts val="0"/>
              </a:spcBef>
              <a:spcAft>
                <a:spcPts val="0"/>
              </a:spcAft>
              <a:defRPr/>
            </a:pPr>
            <a:r>
              <a:rPr lang="en-US" altLang="zh-TW" sz="1050" dirty="0">
                <a:solidFill>
                  <a:srgbClr val="000000"/>
                </a:solidFill>
                <a:latin typeface="宋体" charset="0"/>
                <a:ea typeface="黑体" charset="0"/>
                <a:cs typeface="黑体" charset="0"/>
              </a:rPr>
              <a:t>S</a:t>
            </a:r>
            <a:r>
              <a:rPr lang="zh-TW" altLang="en-US" sz="1050" dirty="0">
                <a:solidFill>
                  <a:srgbClr val="000000"/>
                </a:solidFill>
                <a:latin typeface="宋体" charset="0"/>
                <a:ea typeface="黑体" charset="0"/>
                <a:cs typeface="黑体" charset="0"/>
              </a:rPr>
              <a:t>产品</a:t>
            </a:r>
            <a:endParaRPr lang="en-US" altLang="zh-CN" sz="1050" dirty="0">
              <a:solidFill>
                <a:srgbClr val="000000"/>
              </a:solidFill>
              <a:latin typeface="+mn-ea"/>
            </a:endParaRPr>
          </a:p>
          <a:p>
            <a:pPr fontAlgn="b">
              <a:spcBef>
                <a:spcPct val="0"/>
              </a:spcBef>
              <a:defRPr/>
            </a:pPr>
            <a:r>
              <a:rPr lang="zh-CN" altLang="en-US" sz="1050" dirty="0">
                <a:solidFill>
                  <a:srgbClr val="000000"/>
                </a:solidFill>
                <a:latin typeface="宋体" charset="0"/>
                <a:ea typeface="黑体" charset="0"/>
                <a:cs typeface="黑体" charset="0"/>
              </a:rPr>
              <a:t>预防缺货</a:t>
            </a:r>
            <a:r>
              <a:rPr lang="zh-TW" altLang="en-US" sz="1050" dirty="0">
                <a:solidFill>
                  <a:srgbClr val="000000"/>
                </a:solidFill>
                <a:latin typeface="宋体" charset="0"/>
                <a:ea typeface="黑体" charset="0"/>
                <a:cs typeface="黑体" charset="0"/>
              </a:rPr>
              <a:t>库存</a:t>
            </a:r>
            <a:endParaRPr lang="zh-TW" altLang="en-US" sz="1050" dirty="0">
              <a:latin typeface="Arial" charset="0"/>
            </a:endParaRPr>
          </a:p>
          <a:p>
            <a:pPr fontAlgn="b">
              <a:lnSpc>
                <a:spcPct val="200000"/>
              </a:lnSpc>
              <a:spcBef>
                <a:spcPct val="0"/>
              </a:spcBef>
              <a:defRPr/>
            </a:pPr>
            <a:r>
              <a:rPr lang="en-US" altLang="zh-TW" sz="1350" dirty="0">
                <a:solidFill>
                  <a:srgbClr val="000000"/>
                </a:solidFill>
                <a:latin typeface="宋体" charset="0"/>
                <a:ea typeface="黑体" charset="0"/>
                <a:cs typeface="黑体" charset="0"/>
              </a:rPr>
              <a:t>4500</a:t>
            </a:r>
          </a:p>
          <a:p>
            <a:pPr fontAlgn="b">
              <a:lnSpc>
                <a:spcPct val="150000"/>
              </a:lnSpc>
              <a:spcBef>
                <a:spcPct val="0"/>
              </a:spcBef>
              <a:defRPr/>
            </a:pPr>
            <a:r>
              <a:rPr lang="en-US" altLang="zh-TW" sz="1350" dirty="0">
                <a:solidFill>
                  <a:srgbClr val="000000"/>
                </a:solidFill>
                <a:latin typeface="宋体" charset="0"/>
                <a:ea typeface="黑体" charset="0"/>
                <a:cs typeface="黑体" charset="0"/>
              </a:rPr>
              <a:t>0</a:t>
            </a:r>
          </a:p>
        </p:txBody>
      </p:sp>
      <p:sp>
        <p:nvSpPr>
          <p:cNvPr id="46" name="矩形 45"/>
          <p:cNvSpPr/>
          <p:nvPr/>
        </p:nvSpPr>
        <p:spPr>
          <a:xfrm>
            <a:off x="5381291" y="3136747"/>
            <a:ext cx="702469"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P</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a:t>
            </a:r>
            <a:endParaRPr lang="zh-TW" altLang="en-US" sz="1350" dirty="0">
              <a:latin typeface="Arial"/>
            </a:endParaRPr>
          </a:p>
        </p:txBody>
      </p:sp>
      <p:sp>
        <p:nvSpPr>
          <p:cNvPr id="47" name="矩形 46"/>
          <p:cNvSpPr>
            <a:spLocks noChangeArrowheads="1"/>
          </p:cNvSpPr>
          <p:nvPr/>
        </p:nvSpPr>
        <p:spPr bwMode="auto">
          <a:xfrm>
            <a:off x="6030181" y="3146272"/>
            <a:ext cx="70127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342900" fontAlgn="b">
              <a:lnSpc>
                <a:spcPct val="100000"/>
              </a:lnSpc>
              <a:spcBef>
                <a:spcPct val="0"/>
              </a:spcBef>
            </a:pPr>
            <a:r>
              <a:rPr lang="en-US" altLang="zh-CN" sz="1350">
                <a:solidFill>
                  <a:srgbClr val="000000"/>
                </a:solidFill>
                <a:latin typeface="宋体" charset="0"/>
              </a:rPr>
              <a:t>P</a:t>
            </a:r>
            <a:r>
              <a:rPr lang="zh-CN" altLang="en-US" sz="1350">
                <a:solidFill>
                  <a:srgbClr val="000000"/>
                </a:solidFill>
                <a:latin typeface="Heiti SC Light" charset="0"/>
                <a:ea typeface="Heiti SC Light" charset="0"/>
                <a:cs typeface="Heiti SC Light" charset="0"/>
              </a:rPr>
              <a:t>材料</a:t>
            </a:r>
            <a:endParaRPr lang="en-US" altLang="zh-CN" sz="1350">
              <a:solidFill>
                <a:srgbClr val="000000"/>
              </a:solidFill>
              <a:latin typeface="Heiti SC Light" charset="0"/>
              <a:ea typeface="Heiti SC Light" charset="0"/>
              <a:cs typeface="Heiti SC Light" charset="0"/>
            </a:endParaRPr>
          </a:p>
          <a:p>
            <a:pPr defTabSz="342900" fontAlgn="b">
              <a:lnSpc>
                <a:spcPct val="100000"/>
              </a:lnSpc>
              <a:spcBef>
                <a:spcPct val="0"/>
              </a:spcBef>
            </a:pPr>
            <a:r>
              <a:rPr lang="zh-CN" altLang="en-US" sz="1350">
                <a:solidFill>
                  <a:srgbClr val="000000"/>
                </a:solidFill>
                <a:latin typeface="Heiti SC Light" charset="0"/>
                <a:ea typeface="Heiti SC Light" charset="0"/>
                <a:cs typeface="Heiti SC Light" charset="0"/>
              </a:rPr>
              <a:t>库存</a:t>
            </a:r>
            <a:endParaRPr lang="en-US" altLang="zh-CN" sz="1350">
              <a:solidFill>
                <a:srgbClr val="000000"/>
              </a:solidFill>
              <a:latin typeface="Heiti SC Light" charset="0"/>
              <a:ea typeface="Heiti SC Light" charset="0"/>
              <a:cs typeface="Heiti SC Light" charset="0"/>
            </a:endParaRPr>
          </a:p>
          <a:p>
            <a:pPr defTabSz="342900" fontAlgn="b">
              <a:lnSpc>
                <a:spcPct val="200000"/>
              </a:lnSpc>
              <a:spcBef>
                <a:spcPct val="0"/>
              </a:spcBef>
            </a:pPr>
            <a:r>
              <a:rPr lang="en-US" altLang="zh-TW" sz="1350">
                <a:solidFill>
                  <a:srgbClr val="000000"/>
                </a:solidFill>
                <a:latin typeface="宋体" charset="0"/>
                <a:ea typeface="黑体" charset="0"/>
                <a:cs typeface="黑体" charset="0"/>
              </a:rPr>
              <a:t>3000</a:t>
            </a:r>
            <a:endParaRPr lang="zh-TW" altLang="en-US" sz="1350">
              <a:latin typeface="Arial" charset="0"/>
            </a:endParaRPr>
          </a:p>
          <a:p>
            <a:pPr defTabSz="342900"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a:latin typeface="Arial" charset="0"/>
            </a:endParaRPr>
          </a:p>
        </p:txBody>
      </p:sp>
      <p:sp>
        <p:nvSpPr>
          <p:cNvPr id="48" name="矩形 47"/>
          <p:cNvSpPr>
            <a:spLocks noChangeArrowheads="1"/>
          </p:cNvSpPr>
          <p:nvPr/>
        </p:nvSpPr>
        <p:spPr bwMode="auto">
          <a:xfrm>
            <a:off x="6731460" y="3136747"/>
            <a:ext cx="70246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lnSpc>
                <a:spcPct val="100000"/>
              </a:lnSpc>
              <a:spcBef>
                <a:spcPct val="0"/>
              </a:spcBef>
            </a:pPr>
            <a:r>
              <a:rPr lang="zh-CN" altLang="en-US" sz="1350" dirty="0">
                <a:solidFill>
                  <a:srgbClr val="000000"/>
                </a:solidFill>
                <a:latin typeface="宋体" charset="0"/>
                <a:ea typeface="黑体" charset="0"/>
                <a:cs typeface="黑体" charset="0"/>
              </a:rPr>
              <a:t>材料商库存</a:t>
            </a:r>
            <a:endParaRPr lang="en-US" altLang="zh-CN" sz="1350" dirty="0">
              <a:solidFill>
                <a:srgbClr val="000000"/>
              </a:solidFill>
              <a:latin typeface="宋体" charset="0"/>
              <a:ea typeface="黑体" charset="0"/>
              <a:cs typeface="黑体"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3000</a:t>
            </a:r>
            <a:endParaRPr lang="zh-TW" altLang="en-US" sz="1350" dirty="0">
              <a:latin typeface="Arial" charset="0"/>
            </a:endParaRPr>
          </a:p>
          <a:p>
            <a:pPr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dirty="0">
              <a:latin typeface="Arial" charset="0"/>
            </a:endParaRPr>
          </a:p>
        </p:txBody>
      </p:sp>
      <p:sp>
        <p:nvSpPr>
          <p:cNvPr id="49" name="文本框 48"/>
          <p:cNvSpPr txBox="1"/>
          <p:nvPr/>
        </p:nvSpPr>
        <p:spPr>
          <a:xfrm>
            <a:off x="3438191" y="4261348"/>
            <a:ext cx="701278" cy="624210"/>
          </a:xfrm>
          <a:prstGeom prst="rect">
            <a:avLst/>
          </a:prstGeom>
          <a:solidFill>
            <a:schemeClr val="accent5">
              <a:lumMod val="20000"/>
              <a:lumOff val="80000"/>
            </a:schemeClr>
          </a:solidFill>
        </p:spPr>
        <p:txBody>
          <a:bodyPr>
            <a:spAutoFit/>
          </a:bodyPr>
          <a:lstStyle/>
          <a:p>
            <a:pPr>
              <a:defRPr/>
            </a:pPr>
            <a:r>
              <a:rPr lang="zh-CN" altLang="en-US" dirty="0"/>
              <a:t>销售商按月需求订货</a:t>
            </a:r>
          </a:p>
        </p:txBody>
      </p:sp>
      <p:sp>
        <p:nvSpPr>
          <p:cNvPr id="50" name="文本框 49"/>
          <p:cNvSpPr txBox="1"/>
          <p:nvPr/>
        </p:nvSpPr>
        <p:spPr>
          <a:xfrm>
            <a:off x="5381291" y="4269682"/>
            <a:ext cx="702469" cy="624210"/>
          </a:xfrm>
          <a:prstGeom prst="rect">
            <a:avLst/>
          </a:prstGeom>
          <a:solidFill>
            <a:schemeClr val="accent5">
              <a:lumMod val="20000"/>
              <a:lumOff val="80000"/>
            </a:schemeClr>
          </a:solidFill>
        </p:spPr>
        <p:txBody>
          <a:bodyPr>
            <a:spAutoFit/>
          </a:bodyPr>
          <a:lstStyle/>
          <a:p>
            <a:pPr>
              <a:defRPr/>
            </a:pPr>
            <a:r>
              <a:rPr lang="zh-CN" altLang="en-US" dirty="0"/>
              <a:t>组装商按月需求订货</a:t>
            </a:r>
          </a:p>
        </p:txBody>
      </p:sp>
      <p:sp>
        <p:nvSpPr>
          <p:cNvPr id="51" name="文本框 50"/>
          <p:cNvSpPr txBox="1"/>
          <p:nvPr/>
        </p:nvSpPr>
        <p:spPr>
          <a:xfrm>
            <a:off x="6137337" y="4269682"/>
            <a:ext cx="864394" cy="801501"/>
          </a:xfrm>
          <a:prstGeom prst="rect">
            <a:avLst/>
          </a:prstGeom>
          <a:solidFill>
            <a:schemeClr val="accent5">
              <a:lumMod val="20000"/>
              <a:lumOff val="80000"/>
            </a:schemeClr>
          </a:solidFill>
        </p:spPr>
        <p:txBody>
          <a:bodyPr>
            <a:spAutoFit/>
          </a:bodyPr>
          <a:lstStyle/>
          <a:p>
            <a:pPr>
              <a:defRPr/>
            </a:pPr>
            <a:r>
              <a:rPr lang="zh-CN" altLang="en-US" dirty="0"/>
              <a:t>零件商生产供第</a:t>
            </a:r>
            <a:r>
              <a:rPr lang="en-US" altLang="zh-CN" dirty="0"/>
              <a:t>4</a:t>
            </a:r>
            <a:r>
              <a:rPr lang="zh-CN" altLang="en-US" dirty="0"/>
              <a:t>月组装订货</a:t>
            </a:r>
          </a:p>
        </p:txBody>
      </p:sp>
      <p:sp>
        <p:nvSpPr>
          <p:cNvPr id="52" name="矩形 51"/>
          <p:cNvSpPr>
            <a:spLocks noChangeArrowheads="1"/>
          </p:cNvSpPr>
          <p:nvPr/>
        </p:nvSpPr>
        <p:spPr bwMode="auto">
          <a:xfrm>
            <a:off x="7380350" y="3129603"/>
            <a:ext cx="70246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lnSpc>
                <a:spcPct val="200000"/>
              </a:lnSpc>
              <a:spcBef>
                <a:spcPct val="0"/>
              </a:spcBef>
            </a:pPr>
            <a:r>
              <a:rPr lang="zh-CN" altLang="en-US" sz="1350" dirty="0">
                <a:solidFill>
                  <a:srgbClr val="000000"/>
                </a:solidFill>
                <a:latin typeface="宋体" charset="0"/>
                <a:ea typeface="黑体" charset="0"/>
                <a:cs typeface="黑体" charset="0"/>
              </a:rPr>
              <a:t>合计</a:t>
            </a:r>
            <a:r>
              <a:rPr lang="en-US" altLang="zh-CN" sz="1350" dirty="0">
                <a:solidFill>
                  <a:srgbClr val="000000"/>
                </a:solidFill>
                <a:latin typeface="宋体" charset="0"/>
                <a:ea typeface="黑体" charset="0"/>
                <a:cs typeface="黑体" charset="0"/>
              </a:rPr>
              <a:t>19000</a:t>
            </a:r>
            <a:r>
              <a:rPr lang="zh-CN" altLang="en-US" sz="1350" dirty="0">
                <a:solidFill>
                  <a:srgbClr val="000000"/>
                </a:solidFill>
                <a:latin typeface="宋体" charset="0"/>
                <a:ea typeface="黑体" charset="0"/>
                <a:cs typeface="黑体" charset="0"/>
              </a:rPr>
              <a:t> </a:t>
            </a:r>
            <a:endParaRPr lang="en-US" altLang="zh-TW" sz="1350" dirty="0">
              <a:solidFill>
                <a:srgbClr val="000000"/>
              </a:solidFill>
              <a:latin typeface="宋体" charset="0"/>
              <a:ea typeface="黑体" charset="0"/>
              <a:cs typeface="黑体"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8400</a:t>
            </a:r>
            <a:endParaRPr lang="zh-TW" altLang="en-US" sz="1350" dirty="0">
              <a:latin typeface="Arial" charset="0"/>
            </a:endParaRPr>
          </a:p>
        </p:txBody>
      </p:sp>
      <p:sp>
        <p:nvSpPr>
          <p:cNvPr id="53" name="文本框 52"/>
          <p:cNvSpPr txBox="1"/>
          <p:nvPr/>
        </p:nvSpPr>
        <p:spPr>
          <a:xfrm>
            <a:off x="4679343" y="4269608"/>
            <a:ext cx="702469" cy="624210"/>
          </a:xfrm>
          <a:prstGeom prst="rect">
            <a:avLst/>
          </a:prstGeom>
          <a:solidFill>
            <a:schemeClr val="accent5">
              <a:lumMod val="20000"/>
              <a:lumOff val="80000"/>
            </a:schemeClr>
          </a:solidFill>
        </p:spPr>
        <p:txBody>
          <a:bodyPr>
            <a:spAutoFit/>
          </a:bodyPr>
          <a:lstStyle/>
          <a:p>
            <a:pPr>
              <a:defRPr/>
            </a:pPr>
            <a:r>
              <a:rPr lang="zh-CN" altLang="en-US" dirty="0"/>
              <a:t>有效产能安排不足</a:t>
            </a:r>
          </a:p>
        </p:txBody>
      </p:sp>
      <p:graphicFrame>
        <p:nvGraphicFramePr>
          <p:cNvPr id="54" name="内容占位符 4"/>
          <p:cNvGraphicFramePr>
            <a:graphicFrameLocks/>
          </p:cNvGraphicFramePr>
          <p:nvPr>
            <p:extLst>
              <p:ext uri="{D42A27DB-BD31-4B8C-83A1-F6EECF244321}">
                <p14:modId xmlns:p14="http://schemas.microsoft.com/office/powerpoint/2010/main" val="1633178707"/>
              </p:ext>
            </p:extLst>
          </p:nvPr>
        </p:nvGraphicFramePr>
        <p:xfrm>
          <a:off x="7218016" y="1615054"/>
          <a:ext cx="867251" cy="1503052"/>
        </p:xfrm>
        <a:graphic>
          <a:graphicData uri="http://schemas.openxmlformats.org/drawingml/2006/table">
            <a:tbl>
              <a:tblPr/>
              <a:tblGrid>
                <a:gridCol w="867251">
                  <a:extLst>
                    <a:ext uri="{9D8B030D-6E8A-4147-A177-3AD203B41FA5}">
                      <a16:colId xmlns:a16="http://schemas.microsoft.com/office/drawing/2014/main" val="20000"/>
                    </a:ext>
                  </a:extLst>
                </a:gridCol>
              </a:tblGrid>
              <a:tr h="216024">
                <a:tc>
                  <a:txBody>
                    <a:bodyPr/>
                    <a:lstStyle/>
                    <a:p>
                      <a:pPr algn="ctr" fontAlgn="b">
                        <a:lnSpc>
                          <a:spcPct val="80000"/>
                        </a:lnSpc>
                      </a:pPr>
                      <a:r>
                        <a:rPr lang="zh-CN" altLang="en-US" sz="1400" b="0" i="0" u="none" strike="noStrike" dirty="0">
                          <a:solidFill>
                            <a:srgbClr val="000000"/>
                          </a:solidFill>
                          <a:effectLst/>
                          <a:latin typeface="宋体"/>
                        </a:rPr>
                        <a:t>有效供给</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631322">
                <a:tc>
                  <a:txBody>
                    <a:bodyPr/>
                    <a:lstStyle/>
                    <a:p>
                      <a:pPr algn="ctr" fontAlgn="b">
                        <a:lnSpc>
                          <a:spcPct val="80000"/>
                        </a:lnSpc>
                      </a:pPr>
                      <a:r>
                        <a:rPr lang="en-US" altLang="zh-CN" sz="1400" b="0" i="0" u="none" strike="noStrike" dirty="0">
                          <a:solidFill>
                            <a:srgbClr val="000000"/>
                          </a:solidFill>
                          <a:effectLst/>
                          <a:latin typeface="宋体"/>
                        </a:rPr>
                        <a:t>A</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500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12500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631322">
                <a:tc>
                  <a:txBody>
                    <a:bodyPr/>
                    <a:lstStyle/>
                    <a:p>
                      <a:pPr algn="ctr" fontAlgn="b">
                        <a:lnSpc>
                          <a:spcPct val="80000"/>
                        </a:lnSpc>
                      </a:pPr>
                      <a:r>
                        <a:rPr lang="en-US" altLang="zh-CN" sz="1400" b="0" i="0" u="none" strike="noStrike" dirty="0">
                          <a:solidFill>
                            <a:srgbClr val="000000"/>
                          </a:solidFill>
                          <a:effectLst/>
                          <a:latin typeface="宋体"/>
                        </a:rPr>
                        <a:t>B</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1200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1800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7500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55" name="组 21"/>
          <p:cNvGrpSpPr>
            <a:grpSpLocks/>
          </p:cNvGrpSpPr>
          <p:nvPr/>
        </p:nvGrpSpPr>
        <p:grpSpPr bwMode="auto">
          <a:xfrm>
            <a:off x="2303469" y="5201075"/>
            <a:ext cx="6084955" cy="583600"/>
            <a:chOff x="1476375" y="1293586"/>
            <a:chExt cx="7056438" cy="983620"/>
          </a:xfrm>
        </p:grpSpPr>
        <p:sp>
          <p:nvSpPr>
            <p:cNvPr id="56" name="文本框 55"/>
            <p:cNvSpPr txBox="1"/>
            <p:nvPr/>
          </p:nvSpPr>
          <p:spPr>
            <a:xfrm>
              <a:off x="7667625" y="1293586"/>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销售商</a:t>
              </a:r>
            </a:p>
          </p:txBody>
        </p:sp>
        <p:sp>
          <p:nvSpPr>
            <p:cNvPr id="57" name="文本框 56"/>
            <p:cNvSpPr txBox="1"/>
            <p:nvPr/>
          </p:nvSpPr>
          <p:spPr>
            <a:xfrm>
              <a:off x="5435599" y="1293586"/>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组装商</a:t>
              </a:r>
            </a:p>
          </p:txBody>
        </p:sp>
        <p:sp>
          <p:nvSpPr>
            <p:cNvPr id="58" name="文本框 57"/>
            <p:cNvSpPr txBox="1"/>
            <p:nvPr/>
          </p:nvSpPr>
          <p:spPr>
            <a:xfrm>
              <a:off x="3276600" y="1293586"/>
              <a:ext cx="863600"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零件商</a:t>
              </a:r>
            </a:p>
          </p:txBody>
        </p:sp>
        <p:cxnSp>
          <p:nvCxnSpPr>
            <p:cNvPr id="59" name="直线箭头连接符 7"/>
            <p:cNvCxnSpPr/>
            <p:nvPr/>
          </p:nvCxnSpPr>
          <p:spPr bwMode="auto">
            <a:xfrm>
              <a:off x="4140199" y="1539445"/>
              <a:ext cx="1295400"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60" name="直线箭头连接符 8"/>
            <p:cNvCxnSpPr/>
            <p:nvPr/>
          </p:nvCxnSpPr>
          <p:spPr bwMode="auto">
            <a:xfrm>
              <a:off x="6300788" y="1539445"/>
              <a:ext cx="1366837"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1" name="文本框 19"/>
            <p:cNvSpPr txBox="1">
              <a:spLocks noChangeArrowheads="1"/>
            </p:cNvSpPr>
            <p:nvPr/>
          </p:nvSpPr>
          <p:spPr bwMode="auto">
            <a:xfrm>
              <a:off x="6732588" y="1633719"/>
              <a:ext cx="503236"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2" name="文本框 20"/>
            <p:cNvSpPr txBox="1">
              <a:spLocks noChangeArrowheads="1"/>
            </p:cNvSpPr>
            <p:nvPr/>
          </p:nvSpPr>
          <p:spPr bwMode="auto">
            <a:xfrm>
              <a:off x="2411413"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3" name="文本框 21"/>
            <p:cNvSpPr txBox="1">
              <a:spLocks noChangeArrowheads="1"/>
            </p:cNvSpPr>
            <p:nvPr/>
          </p:nvSpPr>
          <p:spPr bwMode="auto">
            <a:xfrm>
              <a:off x="3419475"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4" name="文本框 22"/>
            <p:cNvSpPr txBox="1">
              <a:spLocks noChangeArrowheads="1"/>
            </p:cNvSpPr>
            <p:nvPr/>
          </p:nvSpPr>
          <p:spPr bwMode="auto">
            <a:xfrm>
              <a:off x="4427537"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2</a:t>
              </a:r>
              <a:r>
                <a:rPr lang="zh-CN" altLang="en-US"/>
                <a:t>月</a:t>
              </a:r>
            </a:p>
          </p:txBody>
        </p:sp>
        <p:sp>
          <p:nvSpPr>
            <p:cNvPr id="65" name="文本框 23"/>
            <p:cNvSpPr txBox="1">
              <a:spLocks noChangeArrowheads="1"/>
            </p:cNvSpPr>
            <p:nvPr/>
          </p:nvSpPr>
          <p:spPr bwMode="auto">
            <a:xfrm>
              <a:off x="5508625" y="1633719"/>
              <a:ext cx="503238"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cxnSp>
          <p:nvCxnSpPr>
            <p:cNvPr id="66" name="直线箭头连接符 14"/>
            <p:cNvCxnSpPr/>
            <p:nvPr/>
          </p:nvCxnSpPr>
          <p:spPr bwMode="auto">
            <a:xfrm>
              <a:off x="2339975" y="1539445"/>
              <a:ext cx="936625"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7" name="文本框 66"/>
            <p:cNvSpPr txBox="1"/>
            <p:nvPr/>
          </p:nvSpPr>
          <p:spPr>
            <a:xfrm>
              <a:off x="1476375" y="1293586"/>
              <a:ext cx="863600"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材料商</a:t>
              </a:r>
            </a:p>
          </p:txBody>
        </p:sp>
        <p:sp>
          <p:nvSpPr>
            <p:cNvPr id="68" name="等腰三角形 28"/>
            <p:cNvSpPr>
              <a:spLocks noChangeArrowheads="1"/>
            </p:cNvSpPr>
            <p:nvPr/>
          </p:nvSpPr>
          <p:spPr bwMode="auto">
            <a:xfrm flipV="1">
              <a:off x="7812088" y="1988280"/>
              <a:ext cx="504825"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69" name="等腰三角形 29"/>
            <p:cNvSpPr>
              <a:spLocks noChangeArrowheads="1"/>
            </p:cNvSpPr>
            <p:nvPr/>
          </p:nvSpPr>
          <p:spPr bwMode="auto">
            <a:xfrm flipV="1">
              <a:off x="6156325" y="1988280"/>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0" name="等腰三角形 30"/>
            <p:cNvSpPr>
              <a:spLocks noChangeArrowheads="1"/>
            </p:cNvSpPr>
            <p:nvPr/>
          </p:nvSpPr>
          <p:spPr bwMode="auto">
            <a:xfrm flipV="1">
              <a:off x="5076825" y="1988280"/>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1" name="等腰三角形 31"/>
            <p:cNvSpPr>
              <a:spLocks noChangeArrowheads="1"/>
            </p:cNvSpPr>
            <p:nvPr/>
          </p:nvSpPr>
          <p:spPr bwMode="auto">
            <a:xfrm flipV="1">
              <a:off x="3924300" y="1988280"/>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2" name="等腰三角形 32"/>
            <p:cNvSpPr>
              <a:spLocks noChangeArrowheads="1"/>
            </p:cNvSpPr>
            <p:nvPr/>
          </p:nvSpPr>
          <p:spPr bwMode="auto">
            <a:xfrm flipV="1">
              <a:off x="3005616" y="1988280"/>
              <a:ext cx="503237"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grpSp>
      <p:sp>
        <p:nvSpPr>
          <p:cNvPr id="73" name="文本框 72"/>
          <p:cNvSpPr txBox="1"/>
          <p:nvPr/>
        </p:nvSpPr>
        <p:spPr>
          <a:xfrm>
            <a:off x="7365000" y="5731439"/>
            <a:ext cx="565688" cy="581698"/>
          </a:xfrm>
          <a:prstGeom prst="rect">
            <a:avLst/>
          </a:prstGeom>
          <a:noFill/>
        </p:spPr>
        <p:txBody>
          <a:bodyPr wrap="square" rtlCol="0">
            <a:spAutoFit/>
          </a:bodyPr>
          <a:lstStyle/>
          <a:p>
            <a:r>
              <a:rPr lang="en-US" altLang="zh-CN" sz="1500" dirty="0"/>
              <a:t>500</a:t>
            </a:r>
          </a:p>
          <a:p>
            <a:r>
              <a:rPr lang="en-US" altLang="zh-CN" sz="1500" dirty="0"/>
              <a:t>300</a:t>
            </a:r>
            <a:endParaRPr lang="zh-CN" altLang="en-US" sz="1500" dirty="0"/>
          </a:p>
        </p:txBody>
      </p:sp>
      <p:sp>
        <p:nvSpPr>
          <p:cNvPr id="74" name="文本框 73"/>
          <p:cNvSpPr txBox="1"/>
          <p:nvPr/>
        </p:nvSpPr>
        <p:spPr>
          <a:xfrm>
            <a:off x="5928507" y="5774962"/>
            <a:ext cx="1313174" cy="581698"/>
          </a:xfrm>
          <a:prstGeom prst="rect">
            <a:avLst/>
          </a:prstGeom>
          <a:noFill/>
        </p:spPr>
        <p:txBody>
          <a:bodyPr wrap="square" rtlCol="0">
            <a:spAutoFit/>
          </a:bodyPr>
          <a:lstStyle/>
          <a:p>
            <a:r>
              <a:rPr lang="en-US" altLang="zh-CN" sz="1500" dirty="0"/>
              <a:t>2000</a:t>
            </a:r>
            <a:r>
              <a:rPr lang="en-US" altLang="zh-CN" sz="1500" dirty="0">
                <a:solidFill>
                  <a:srgbClr val="FF0000"/>
                </a:solidFill>
              </a:rPr>
              <a:t>+4500</a:t>
            </a:r>
          </a:p>
          <a:p>
            <a:r>
              <a:rPr lang="en-US" altLang="zh-CN" sz="1500" dirty="0"/>
              <a:t>900</a:t>
            </a:r>
            <a:r>
              <a:rPr lang="en-US" altLang="zh-CN" sz="1500" dirty="0">
                <a:solidFill>
                  <a:srgbClr val="FF0000"/>
                </a:solidFill>
              </a:rPr>
              <a:t>+</a:t>
            </a:r>
            <a:r>
              <a:rPr lang="en-US" altLang="zh-TW" sz="1500" dirty="0">
                <a:solidFill>
                  <a:srgbClr val="FF0000"/>
                </a:solidFill>
                <a:latin typeface="宋体" charset="0"/>
                <a:ea typeface="黑体" charset="0"/>
                <a:cs typeface="黑体" charset="0"/>
              </a:rPr>
              <a:t>0</a:t>
            </a:r>
          </a:p>
        </p:txBody>
      </p:sp>
      <p:sp>
        <p:nvSpPr>
          <p:cNvPr id="75" name="文本框 74"/>
          <p:cNvSpPr txBox="1"/>
          <p:nvPr/>
        </p:nvSpPr>
        <p:spPr>
          <a:xfrm>
            <a:off x="5096046" y="5799630"/>
            <a:ext cx="723954" cy="581698"/>
          </a:xfrm>
          <a:prstGeom prst="rect">
            <a:avLst/>
          </a:prstGeom>
          <a:noFill/>
        </p:spPr>
        <p:txBody>
          <a:bodyPr wrap="square" rtlCol="0">
            <a:spAutoFit/>
          </a:bodyPr>
          <a:lstStyle/>
          <a:p>
            <a:r>
              <a:rPr lang="en-US" altLang="zh-CN" sz="1500" dirty="0"/>
              <a:t>4000</a:t>
            </a:r>
          </a:p>
          <a:p>
            <a:r>
              <a:rPr lang="en-US" altLang="zh-CN" sz="1500" dirty="0"/>
              <a:t>2400</a:t>
            </a:r>
          </a:p>
        </p:txBody>
      </p:sp>
      <p:sp>
        <p:nvSpPr>
          <p:cNvPr id="76" name="文本框 75"/>
          <p:cNvSpPr txBox="1"/>
          <p:nvPr/>
        </p:nvSpPr>
        <p:spPr>
          <a:xfrm>
            <a:off x="4236355" y="5788731"/>
            <a:ext cx="723954" cy="581698"/>
          </a:xfrm>
          <a:prstGeom prst="rect">
            <a:avLst/>
          </a:prstGeom>
          <a:noFill/>
        </p:spPr>
        <p:txBody>
          <a:bodyPr wrap="square" rtlCol="0">
            <a:spAutoFit/>
          </a:bodyPr>
          <a:lstStyle/>
          <a:p>
            <a:r>
              <a:rPr lang="en-US" altLang="zh-CN" sz="1500" dirty="0"/>
              <a:t>2000</a:t>
            </a:r>
          </a:p>
          <a:p>
            <a:r>
              <a:rPr lang="en-US" altLang="zh-CN" sz="1500" dirty="0"/>
              <a:t>1200</a:t>
            </a:r>
          </a:p>
        </p:txBody>
      </p:sp>
      <p:sp>
        <p:nvSpPr>
          <p:cNvPr id="77" name="文本框 76"/>
          <p:cNvSpPr txBox="1"/>
          <p:nvPr/>
        </p:nvSpPr>
        <p:spPr>
          <a:xfrm>
            <a:off x="3462370" y="5776594"/>
            <a:ext cx="723954" cy="581698"/>
          </a:xfrm>
          <a:prstGeom prst="rect">
            <a:avLst/>
          </a:prstGeom>
          <a:noFill/>
        </p:spPr>
        <p:txBody>
          <a:bodyPr wrap="square" rtlCol="0">
            <a:spAutoFit/>
          </a:bodyPr>
          <a:lstStyle/>
          <a:p>
            <a:r>
              <a:rPr lang="en-US" altLang="zh-CN" sz="1500" dirty="0"/>
              <a:t>3000</a:t>
            </a:r>
          </a:p>
          <a:p>
            <a:r>
              <a:rPr lang="en-US" altLang="zh-CN" sz="1500" dirty="0"/>
              <a:t>1800</a:t>
            </a:r>
          </a:p>
        </p:txBody>
      </p:sp>
      <p:sp>
        <p:nvSpPr>
          <p:cNvPr id="78" name="文本框 77"/>
          <p:cNvSpPr txBox="1"/>
          <p:nvPr/>
        </p:nvSpPr>
        <p:spPr>
          <a:xfrm>
            <a:off x="2488793" y="5773619"/>
            <a:ext cx="723954" cy="581698"/>
          </a:xfrm>
          <a:prstGeom prst="rect">
            <a:avLst/>
          </a:prstGeom>
          <a:noFill/>
        </p:spPr>
        <p:txBody>
          <a:bodyPr wrap="square" rtlCol="0">
            <a:spAutoFit/>
          </a:bodyPr>
          <a:lstStyle/>
          <a:p>
            <a:r>
              <a:rPr lang="en-US" altLang="zh-CN" sz="1500" dirty="0"/>
              <a:t>3000</a:t>
            </a:r>
          </a:p>
          <a:p>
            <a:r>
              <a:rPr lang="en-US" altLang="zh-CN" sz="1500" dirty="0"/>
              <a:t>1800</a:t>
            </a:r>
          </a:p>
        </p:txBody>
      </p:sp>
    </p:spTree>
    <p:extLst>
      <p:ext uri="{BB962C8B-B14F-4D97-AF65-F5344CB8AC3E}">
        <p14:creationId xmlns:p14="http://schemas.microsoft.com/office/powerpoint/2010/main" val="1187424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ppt_x"/>
                                          </p:val>
                                        </p:tav>
                                        <p:tav tm="100000">
                                          <p:val>
                                            <p:strVal val="#ppt_x"/>
                                          </p:val>
                                        </p:tav>
                                      </p:tavLst>
                                    </p:anim>
                                    <p:anim calcmode="lin" valueType="num">
                                      <p:cBhvr additive="base">
                                        <p:cTn id="1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childTnLst>
                          </p:cTn>
                        </p:par>
                        <p:par>
                          <p:cTn id="25" fill="hold">
                            <p:stCondLst>
                              <p:cond delay="0"/>
                            </p:stCondLst>
                            <p:childTnLst>
                              <p:par>
                                <p:cTn id="26" presetID="21" presetClass="entr" presetSubtype="1"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Effect transition="in" filter="wheel(1)">
                                      <p:cBhvr>
                                        <p:cTn id="28" dur="2000"/>
                                        <p:tgtEl>
                                          <p:spTgt spid="49"/>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par>
                                <p:cTn id="37" presetID="21" presetClass="entr" presetSubtype="1"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Effect transition="in" filter="wheel(1)">
                                      <p:cBhvr>
                                        <p:cTn id="39" dur="2000"/>
                                        <p:tgtEl>
                                          <p:spTgt spid="50"/>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47"/>
                                        </p:tgtEl>
                                        <p:attrNameLst>
                                          <p:attrName>style.visibility</p:attrName>
                                        </p:attrNameLst>
                                      </p:cBhvr>
                                      <p:to>
                                        <p:strVal val="visible"/>
                                      </p:to>
                                    </p:set>
                                  </p:childTnLst>
                                </p:cTn>
                              </p:par>
                              <p:par>
                                <p:cTn id="44" presetID="21" presetClass="entr" presetSubtype="1" fill="hold" grpId="0" nodeType="with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wheel(1)">
                                      <p:cBhvr>
                                        <p:cTn id="46" dur="2000"/>
                                        <p:tgtEl>
                                          <p:spTgt spid="51"/>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5"/>
                                        </p:tgtEl>
                                        <p:attrNameLst>
                                          <p:attrName>style.visibility</p:attrName>
                                        </p:attrNameLst>
                                      </p:cBhvr>
                                      <p:to>
                                        <p:strVal val="visible"/>
                                      </p:to>
                                    </p:set>
                                  </p:childTnLst>
                                </p:cTn>
                              </p:par>
                              <p:par>
                                <p:cTn id="55" presetID="21" presetClass="entr" presetSubtype="1"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wheel(1)">
                                      <p:cBhvr>
                                        <p:cTn id="57" dur="2000"/>
                                        <p:tgtEl>
                                          <p:spTgt spid="53"/>
                                        </p:tgtEl>
                                      </p:cBhvr>
                                    </p:animEffec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5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73"/>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74"/>
                                        </p:tgtEl>
                                        <p:attrNameLst>
                                          <p:attrName>style.visibility</p:attrName>
                                        </p:attrNameLst>
                                      </p:cBhvr>
                                      <p:to>
                                        <p:strVal val="visible"/>
                                      </p:to>
                                    </p:set>
                                  </p:childTnLst>
                                </p:cTn>
                              </p:par>
                            </p:childTnLst>
                          </p:cTn>
                        </p:par>
                        <p:par>
                          <p:cTn id="70" fill="hold">
                            <p:stCondLst>
                              <p:cond delay="0"/>
                            </p:stCondLst>
                            <p:childTnLst>
                              <p:par>
                                <p:cTn id="71" presetID="2" presetClass="entr" presetSubtype="4"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 calcmode="lin" valueType="num">
                                      <p:cBhvr additive="base">
                                        <p:cTn id="73" dur="500" fill="hold"/>
                                        <p:tgtEl>
                                          <p:spTgt spid="75"/>
                                        </p:tgtEl>
                                        <p:attrNameLst>
                                          <p:attrName>ppt_x</p:attrName>
                                        </p:attrNameLst>
                                      </p:cBhvr>
                                      <p:tavLst>
                                        <p:tav tm="0">
                                          <p:val>
                                            <p:strVal val="#ppt_x"/>
                                          </p:val>
                                        </p:tav>
                                        <p:tav tm="100000">
                                          <p:val>
                                            <p:strVal val="#ppt_x"/>
                                          </p:val>
                                        </p:tav>
                                      </p:tavLst>
                                    </p:anim>
                                    <p:anim calcmode="lin" valueType="num">
                                      <p:cBhvr additive="base">
                                        <p:cTn id="74" dur="500" fill="hold"/>
                                        <p:tgtEl>
                                          <p:spTgt spid="75"/>
                                        </p:tgtEl>
                                        <p:attrNameLst>
                                          <p:attrName>ppt_y</p:attrName>
                                        </p:attrNameLst>
                                      </p:cBhvr>
                                      <p:tavLst>
                                        <p:tav tm="0">
                                          <p:val>
                                            <p:strVal val="1+#ppt_h/2"/>
                                          </p:val>
                                        </p:tav>
                                        <p:tav tm="100000">
                                          <p:val>
                                            <p:strVal val="#ppt_y"/>
                                          </p:val>
                                        </p:tav>
                                      </p:tavLst>
                                    </p:anim>
                                  </p:childTnLst>
                                </p:cTn>
                              </p:par>
                              <p:par>
                                <p:cTn id="75" presetID="1" presetClass="entr" presetSubtype="0" fill="hold" grpId="0" nodeType="withEffect">
                                  <p:stCondLst>
                                    <p:cond delay="0"/>
                                  </p:stCondLst>
                                  <p:childTnLst>
                                    <p:set>
                                      <p:cBhvr>
                                        <p:cTn id="76" dur="1" fill="hold">
                                          <p:stCondLst>
                                            <p:cond delay="0"/>
                                          </p:stCondLst>
                                        </p:cTn>
                                        <p:tgtEl>
                                          <p:spTgt spid="7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77"/>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47" grpId="0"/>
      <p:bldP spid="48" grpId="0"/>
      <p:bldP spid="49" grpId="0" animBg="1"/>
      <p:bldP spid="50" grpId="0" animBg="1"/>
      <p:bldP spid="51" grpId="0" animBg="1"/>
      <p:bldP spid="52" grpId="0"/>
      <p:bldP spid="53" grpId="0" animBg="1"/>
      <p:bldP spid="73" grpId="0"/>
      <p:bldP spid="74" grpId="0"/>
      <p:bldP spid="75" grpId="0"/>
      <p:bldP spid="76" grpId="0"/>
      <p:bldP spid="77" grpId="0"/>
      <p:bldP spid="7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350" dirty="0">
                <a:solidFill>
                  <a:srgbClr val="FF0000"/>
                </a:solidFill>
              </a:rPr>
              <a:t>_</a:t>
            </a:r>
            <a:r>
              <a:rPr lang="zh-CN" altLang="en-US" sz="1350" dirty="0">
                <a:solidFill>
                  <a:srgbClr val="FF0000"/>
                </a:solidFill>
              </a:rPr>
              <a:t>按月订货</a:t>
            </a:r>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165</a:t>
            </a:fld>
            <a:endParaRPr lang="en-US" altLang="zh-CN"/>
          </a:p>
        </p:txBody>
      </p:sp>
      <p:sp>
        <p:nvSpPr>
          <p:cNvPr id="40" name="内容占位符 39"/>
          <p:cNvSpPr>
            <a:spLocks noGrp="1"/>
          </p:cNvSpPr>
          <p:nvPr>
            <p:ph idx="1"/>
          </p:nvPr>
        </p:nvSpPr>
        <p:spPr>
          <a:xfrm>
            <a:off x="81293" y="764705"/>
            <a:ext cx="8927992" cy="5011520"/>
          </a:xfrm>
        </p:spPr>
        <p:txBody>
          <a:bodyPr/>
          <a:lstStyle/>
          <a:p>
            <a:pPr lvl="1"/>
            <a:r>
              <a:rPr lang="zh-CN" altLang="en-US" dirty="0"/>
              <a:t>不平衡如何处理？</a:t>
            </a:r>
            <a:r>
              <a:rPr lang="en-US" altLang="zh-CN" dirty="0">
                <a:sym typeface="Wingdings" panose="05000000000000000000" pitchFamily="2" charset="2"/>
              </a:rPr>
              <a:t></a:t>
            </a:r>
            <a:r>
              <a:rPr lang="zh-CN" altLang="en-US" dirty="0">
                <a:sym typeface="Wingdings" panose="05000000000000000000" pitchFamily="2" charset="2"/>
              </a:rPr>
              <a:t>安全库存</a:t>
            </a:r>
            <a:endParaRPr lang="zh-CN" altLang="en-US" dirty="0"/>
          </a:p>
        </p:txBody>
      </p:sp>
      <p:graphicFrame>
        <p:nvGraphicFramePr>
          <p:cNvPr id="42" name="内容占位符 4"/>
          <p:cNvGraphicFramePr>
            <a:graphicFrameLocks/>
          </p:cNvGraphicFramePr>
          <p:nvPr/>
        </p:nvGraphicFramePr>
        <p:xfrm>
          <a:off x="992220" y="2778410"/>
          <a:ext cx="6780868" cy="1184673"/>
        </p:xfrm>
        <a:graphic>
          <a:graphicData uri="http://schemas.openxmlformats.org/drawingml/2006/table">
            <a:tbl>
              <a:tblPr/>
              <a:tblGrid>
                <a:gridCol w="648072">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164153">
                  <a:extLst>
                    <a:ext uri="{9D8B030D-6E8A-4147-A177-3AD203B41FA5}">
                      <a16:colId xmlns:a16="http://schemas.microsoft.com/office/drawing/2014/main" val="20002"/>
                    </a:ext>
                  </a:extLst>
                </a:gridCol>
                <a:gridCol w="702093">
                  <a:extLst>
                    <a:ext uri="{9D8B030D-6E8A-4147-A177-3AD203B41FA5}">
                      <a16:colId xmlns:a16="http://schemas.microsoft.com/office/drawing/2014/main" val="20003"/>
                    </a:ext>
                  </a:extLst>
                </a:gridCol>
                <a:gridCol w="594079">
                  <a:extLst>
                    <a:ext uri="{9D8B030D-6E8A-4147-A177-3AD203B41FA5}">
                      <a16:colId xmlns:a16="http://schemas.microsoft.com/office/drawing/2014/main" val="20004"/>
                    </a:ext>
                  </a:extLst>
                </a:gridCol>
                <a:gridCol w="648086">
                  <a:extLst>
                    <a:ext uri="{9D8B030D-6E8A-4147-A177-3AD203B41FA5}">
                      <a16:colId xmlns:a16="http://schemas.microsoft.com/office/drawing/2014/main" val="20005"/>
                    </a:ext>
                  </a:extLst>
                </a:gridCol>
                <a:gridCol w="810107">
                  <a:extLst>
                    <a:ext uri="{9D8B030D-6E8A-4147-A177-3AD203B41FA5}">
                      <a16:colId xmlns:a16="http://schemas.microsoft.com/office/drawing/2014/main" val="20006"/>
                    </a:ext>
                  </a:extLst>
                </a:gridCol>
                <a:gridCol w="594079">
                  <a:extLst>
                    <a:ext uri="{9D8B030D-6E8A-4147-A177-3AD203B41FA5}">
                      <a16:colId xmlns:a16="http://schemas.microsoft.com/office/drawing/2014/main" val="20007"/>
                    </a:ext>
                  </a:extLst>
                </a:gridCol>
                <a:gridCol w="756103">
                  <a:extLst>
                    <a:ext uri="{9D8B030D-6E8A-4147-A177-3AD203B41FA5}">
                      <a16:colId xmlns:a16="http://schemas.microsoft.com/office/drawing/2014/main" val="20008"/>
                    </a:ext>
                  </a:extLst>
                </a:gridCol>
              </a:tblGrid>
              <a:tr h="476655">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r>
                        <a:rPr lang="en-US" altLang="zh-CN" sz="1400" b="0" i="0" u="none" strike="noStrike" dirty="0">
                          <a:solidFill>
                            <a:srgbClr val="000000"/>
                          </a:solidFill>
                          <a:effectLst/>
                          <a:latin typeface="宋体"/>
                        </a:rPr>
                        <a:t>R</a:t>
                      </a:r>
                      <a:r>
                        <a:rPr lang="zh-CN" altLang="en-US" sz="1400" b="0" i="0" u="none" strike="noStrike" dirty="0">
                          <a:solidFill>
                            <a:srgbClr val="000000"/>
                          </a:solidFill>
                          <a:effectLst/>
                          <a:latin typeface="宋体"/>
                        </a:rPr>
                        <a:t>产品</a:t>
                      </a:r>
                      <a:endParaRPr lang="en-US" altLang="zh-CN" sz="1400" b="0" i="0" u="none" strike="noStrike" dirty="0">
                        <a:solidFill>
                          <a:srgbClr val="000000"/>
                        </a:solidFill>
                        <a:effectLst/>
                        <a:latin typeface="宋体"/>
                      </a:endParaRPr>
                    </a:p>
                    <a:p>
                      <a:pPr algn="ctr" fontAlgn="b"/>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ctr" anchorCtr="1">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84925">
                <a:tc>
                  <a:txBody>
                    <a:bodyPr/>
                    <a:lstStyle/>
                    <a:p>
                      <a:pPr algn="ctr" fontAlgn="b"/>
                      <a:r>
                        <a:rPr lang="en-US" altLang="zh-CN" sz="1400" b="0" i="0" u="none" strike="noStrike" dirty="0">
                          <a:solidFill>
                            <a:srgbClr val="000000"/>
                          </a:solidFill>
                          <a:effectLst/>
                          <a:latin typeface="宋体"/>
                        </a:rPr>
                        <a:t>A</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500</a:t>
                      </a: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150000"/>
                        </a:lnSpc>
                      </a:pPr>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1"/>
                  </a:ext>
                </a:extLst>
              </a:tr>
              <a:tr h="323093">
                <a:tc>
                  <a:txBody>
                    <a:bodyPr/>
                    <a:lstStyle/>
                    <a:p>
                      <a:pPr algn="ctr" fontAlgn="b"/>
                      <a:r>
                        <a:rPr lang="en-US" altLang="zh-CN" sz="1400" b="0" i="0" u="none" strike="noStrike" dirty="0">
                          <a:solidFill>
                            <a:srgbClr val="000000"/>
                          </a:solidFill>
                          <a:effectLst/>
                          <a:latin typeface="宋体"/>
                        </a:rPr>
                        <a:t>B</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300</a:t>
                      </a: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ctr" anchorCtr="1">
                    <a:lnL w="12700" cap="flat" cmpd="sng" algn="ctr">
                      <a:solidFill>
                        <a:srgbClr val="00000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3" name="矩形 42"/>
          <p:cNvSpPr>
            <a:spLocks noChangeArrowheads="1"/>
          </p:cNvSpPr>
          <p:nvPr/>
        </p:nvSpPr>
        <p:spPr bwMode="auto">
          <a:xfrm>
            <a:off x="2493141" y="2848178"/>
            <a:ext cx="702469" cy="1103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fontAlgn="b">
              <a:spcBef>
                <a:spcPct val="0"/>
              </a:spcBef>
            </a:pPr>
            <a:r>
              <a:rPr lang="en-US" altLang="zh-TW" sz="1350" dirty="0">
                <a:solidFill>
                  <a:srgbClr val="000000"/>
                </a:solidFill>
                <a:latin typeface="宋体" charset="0"/>
                <a:ea typeface="黑体" charset="0"/>
                <a:cs typeface="黑体" charset="0"/>
              </a:rPr>
              <a:t>S</a:t>
            </a:r>
            <a:r>
              <a:rPr lang="zh-TW" altLang="en-US" sz="1350" dirty="0">
                <a:solidFill>
                  <a:srgbClr val="000000"/>
                </a:solidFill>
                <a:latin typeface="宋体" charset="0"/>
                <a:ea typeface="黑体" charset="0"/>
                <a:cs typeface="黑体" charset="0"/>
              </a:rPr>
              <a:t>产品</a:t>
            </a:r>
            <a:endParaRPr lang="zh-TW" altLang="en-US" sz="1350" dirty="0">
              <a:latin typeface="Arial" charset="0"/>
            </a:endParaRPr>
          </a:p>
          <a:p>
            <a:pPr fontAlgn="b">
              <a:spcBef>
                <a:spcPct val="0"/>
              </a:spcBef>
            </a:pPr>
            <a:r>
              <a:rPr lang="zh-CN" altLang="en-US" dirty="0">
                <a:solidFill>
                  <a:srgbClr val="000000"/>
                </a:solidFill>
                <a:latin typeface="宋体" charset="0"/>
                <a:ea typeface="黑体" charset="0"/>
                <a:cs typeface="黑体" charset="0"/>
              </a:rPr>
              <a:t>周转</a:t>
            </a:r>
            <a:r>
              <a:rPr lang="zh-TW" altLang="en-US" dirty="0">
                <a:solidFill>
                  <a:srgbClr val="000000"/>
                </a:solidFill>
                <a:latin typeface="宋体" charset="0"/>
                <a:ea typeface="黑体" charset="0"/>
                <a:cs typeface="黑体" charset="0"/>
              </a:rPr>
              <a:t>库存</a:t>
            </a:r>
            <a:endParaRPr lang="zh-TW" altLang="en-US" dirty="0">
              <a:latin typeface="Arial"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2000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900</a:t>
            </a:r>
            <a:endParaRPr lang="zh-TW" altLang="en-US" sz="1350" dirty="0">
              <a:latin typeface="Arial" charset="0"/>
            </a:endParaRPr>
          </a:p>
        </p:txBody>
      </p:sp>
      <p:sp>
        <p:nvSpPr>
          <p:cNvPr id="44" name="矩形 43"/>
          <p:cNvSpPr/>
          <p:nvPr/>
        </p:nvSpPr>
        <p:spPr>
          <a:xfrm>
            <a:off x="3786062" y="2805077"/>
            <a:ext cx="701278" cy="1142620"/>
          </a:xfrm>
          <a:prstGeom prst="rect">
            <a:avLst/>
          </a:prstGeom>
        </p:spPr>
        <p:txBody>
          <a:bodyPr lIns="0" tIns="0" rIns="0" bIns="0" anchor="ctr" anchorCtr="1">
            <a:spAutoFit/>
          </a:bodyPr>
          <a:lstStyle/>
          <a:p>
            <a:pPr defTabSz="342900" fontAlgn="b">
              <a:lnSpc>
                <a:spcPct val="100000"/>
              </a:lnSpc>
              <a:spcBef>
                <a:spcPts val="0"/>
              </a:spcBef>
              <a:spcAft>
                <a:spcPts val="0"/>
              </a:spcAft>
              <a:defRPr/>
            </a:pPr>
            <a:r>
              <a:rPr lang="en-US" altLang="zh-CN" sz="1350" dirty="0">
                <a:solidFill>
                  <a:srgbClr val="000000"/>
                </a:solidFill>
                <a:latin typeface="宋体"/>
              </a:rPr>
              <a:t>S</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2000*2</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1200*2</a:t>
            </a:r>
            <a:endParaRPr lang="zh-TW" altLang="en-US" sz="1350" dirty="0">
              <a:latin typeface="Arial"/>
            </a:endParaRPr>
          </a:p>
        </p:txBody>
      </p:sp>
      <p:sp>
        <p:nvSpPr>
          <p:cNvPr id="45" name="矩形 44"/>
          <p:cNvSpPr>
            <a:spLocks noChangeArrowheads="1"/>
          </p:cNvSpPr>
          <p:nvPr/>
        </p:nvSpPr>
        <p:spPr bwMode="auto">
          <a:xfrm>
            <a:off x="4373772" y="2844101"/>
            <a:ext cx="612985" cy="1081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fontAlgn="b">
              <a:spcBef>
                <a:spcPct val="0"/>
              </a:spcBef>
              <a:defRPr/>
            </a:pPr>
            <a:r>
              <a:rPr lang="zh-CN" altLang="en-US" dirty="0">
                <a:solidFill>
                  <a:srgbClr val="FF0000"/>
                </a:solidFill>
                <a:latin typeface="宋体" charset="0"/>
                <a:ea typeface="黑体" charset="0"/>
                <a:cs typeface="黑体" charset="0"/>
              </a:rPr>
              <a:t>防产能不足</a:t>
            </a:r>
            <a:r>
              <a:rPr lang="zh-TW" altLang="en-US" dirty="0">
                <a:solidFill>
                  <a:srgbClr val="FF0000"/>
                </a:solidFill>
                <a:latin typeface="宋体" charset="0"/>
                <a:ea typeface="黑体" charset="0"/>
                <a:cs typeface="黑体" charset="0"/>
              </a:rPr>
              <a:t>库存</a:t>
            </a:r>
            <a:endParaRPr lang="zh-TW" altLang="en-US" dirty="0">
              <a:solidFill>
                <a:srgbClr val="FF0000"/>
              </a:solidFill>
              <a:latin typeface="Arial" charset="0"/>
            </a:endParaRPr>
          </a:p>
          <a:p>
            <a:pPr fontAlgn="b">
              <a:lnSpc>
                <a:spcPct val="200000"/>
              </a:lnSpc>
              <a:spcBef>
                <a:spcPct val="0"/>
              </a:spcBef>
              <a:defRPr/>
            </a:pPr>
            <a:r>
              <a:rPr lang="en-US" altLang="zh-TW" sz="1350" dirty="0">
                <a:solidFill>
                  <a:srgbClr val="FF0000"/>
                </a:solidFill>
                <a:latin typeface="宋体" charset="0"/>
                <a:ea typeface="黑体" charset="0"/>
                <a:cs typeface="黑体" charset="0"/>
              </a:rPr>
              <a:t>3900</a:t>
            </a:r>
          </a:p>
          <a:p>
            <a:pPr fontAlgn="b">
              <a:lnSpc>
                <a:spcPct val="150000"/>
              </a:lnSpc>
              <a:spcBef>
                <a:spcPct val="0"/>
              </a:spcBef>
              <a:defRPr/>
            </a:pPr>
            <a:r>
              <a:rPr lang="en-US" altLang="zh-TW" sz="1350" dirty="0">
                <a:solidFill>
                  <a:srgbClr val="FF0000"/>
                </a:solidFill>
                <a:latin typeface="宋体" charset="0"/>
                <a:ea typeface="黑体" charset="0"/>
                <a:cs typeface="黑体" charset="0"/>
              </a:rPr>
              <a:t>0</a:t>
            </a:r>
          </a:p>
        </p:txBody>
      </p:sp>
      <p:sp>
        <p:nvSpPr>
          <p:cNvPr id="46" name="矩形 45"/>
          <p:cNvSpPr/>
          <p:nvPr/>
        </p:nvSpPr>
        <p:spPr>
          <a:xfrm>
            <a:off x="5081462" y="2769358"/>
            <a:ext cx="702469" cy="1142620"/>
          </a:xfrm>
          <a:prstGeom prst="rect">
            <a:avLst/>
          </a:prstGeom>
        </p:spPr>
        <p:txBody>
          <a:bodyPr lIns="0" tIns="0" rIns="0" bIns="0" anchor="ctr" anchorCtr="1">
            <a:spAutoFit/>
          </a:bodyPr>
          <a:lstStyle/>
          <a:p>
            <a:pPr defTabSz="342900" fontAlgn="b">
              <a:lnSpc>
                <a:spcPct val="100000"/>
              </a:lnSpc>
              <a:spcBef>
                <a:spcPts val="0"/>
              </a:spcBef>
              <a:spcAft>
                <a:spcPts val="0"/>
              </a:spcAft>
              <a:defRPr/>
            </a:pPr>
            <a:r>
              <a:rPr lang="en-US" altLang="zh-CN" sz="1350" dirty="0">
                <a:solidFill>
                  <a:srgbClr val="000000"/>
                </a:solidFill>
                <a:latin typeface="宋体"/>
              </a:rPr>
              <a:t>P</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a:t>
            </a:r>
            <a:endParaRPr lang="zh-TW" altLang="en-US" sz="1350" dirty="0">
              <a:latin typeface="Arial"/>
            </a:endParaRPr>
          </a:p>
        </p:txBody>
      </p:sp>
      <p:sp>
        <p:nvSpPr>
          <p:cNvPr id="47" name="矩形 46"/>
          <p:cNvSpPr>
            <a:spLocks noChangeArrowheads="1"/>
          </p:cNvSpPr>
          <p:nvPr/>
        </p:nvSpPr>
        <p:spPr bwMode="auto">
          <a:xfrm>
            <a:off x="5730352" y="2778883"/>
            <a:ext cx="701279" cy="1142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defTabSz="342900" fontAlgn="b">
              <a:lnSpc>
                <a:spcPct val="100000"/>
              </a:lnSpc>
              <a:spcBef>
                <a:spcPct val="0"/>
              </a:spcBef>
            </a:pPr>
            <a:r>
              <a:rPr lang="en-US" altLang="zh-CN" sz="1350">
                <a:solidFill>
                  <a:srgbClr val="000000"/>
                </a:solidFill>
                <a:latin typeface="宋体" charset="0"/>
              </a:rPr>
              <a:t>P</a:t>
            </a:r>
            <a:r>
              <a:rPr lang="zh-CN" altLang="en-US" sz="1350">
                <a:solidFill>
                  <a:srgbClr val="000000"/>
                </a:solidFill>
                <a:latin typeface="Heiti SC Light" charset="0"/>
                <a:ea typeface="Heiti SC Light" charset="0"/>
                <a:cs typeface="Heiti SC Light" charset="0"/>
              </a:rPr>
              <a:t>材料</a:t>
            </a:r>
            <a:endParaRPr lang="en-US" altLang="zh-CN" sz="1350">
              <a:solidFill>
                <a:srgbClr val="000000"/>
              </a:solidFill>
              <a:latin typeface="Heiti SC Light" charset="0"/>
              <a:ea typeface="Heiti SC Light" charset="0"/>
              <a:cs typeface="Heiti SC Light" charset="0"/>
            </a:endParaRPr>
          </a:p>
          <a:p>
            <a:pPr defTabSz="342900" fontAlgn="b">
              <a:lnSpc>
                <a:spcPct val="100000"/>
              </a:lnSpc>
              <a:spcBef>
                <a:spcPct val="0"/>
              </a:spcBef>
            </a:pPr>
            <a:r>
              <a:rPr lang="zh-CN" altLang="en-US" sz="1350">
                <a:solidFill>
                  <a:srgbClr val="000000"/>
                </a:solidFill>
                <a:latin typeface="Heiti SC Light" charset="0"/>
                <a:ea typeface="Heiti SC Light" charset="0"/>
                <a:cs typeface="Heiti SC Light" charset="0"/>
              </a:rPr>
              <a:t>库存</a:t>
            </a:r>
            <a:endParaRPr lang="en-US" altLang="zh-CN" sz="1350">
              <a:solidFill>
                <a:srgbClr val="000000"/>
              </a:solidFill>
              <a:latin typeface="Heiti SC Light" charset="0"/>
              <a:ea typeface="Heiti SC Light" charset="0"/>
              <a:cs typeface="Heiti SC Light" charset="0"/>
            </a:endParaRPr>
          </a:p>
          <a:p>
            <a:pPr defTabSz="342900" fontAlgn="b">
              <a:lnSpc>
                <a:spcPct val="200000"/>
              </a:lnSpc>
              <a:spcBef>
                <a:spcPct val="0"/>
              </a:spcBef>
            </a:pPr>
            <a:r>
              <a:rPr lang="en-US" altLang="zh-TW" sz="1350">
                <a:solidFill>
                  <a:srgbClr val="000000"/>
                </a:solidFill>
                <a:latin typeface="宋体" charset="0"/>
                <a:ea typeface="黑体" charset="0"/>
                <a:cs typeface="黑体" charset="0"/>
              </a:rPr>
              <a:t>3000</a:t>
            </a:r>
            <a:endParaRPr lang="zh-TW" altLang="en-US" sz="1350">
              <a:latin typeface="Arial" charset="0"/>
            </a:endParaRPr>
          </a:p>
          <a:p>
            <a:pPr defTabSz="342900"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a:latin typeface="Arial" charset="0"/>
            </a:endParaRPr>
          </a:p>
        </p:txBody>
      </p:sp>
      <p:sp>
        <p:nvSpPr>
          <p:cNvPr id="48" name="矩形 47"/>
          <p:cNvSpPr>
            <a:spLocks noChangeArrowheads="1"/>
          </p:cNvSpPr>
          <p:nvPr/>
        </p:nvSpPr>
        <p:spPr bwMode="auto">
          <a:xfrm>
            <a:off x="6431631" y="2769358"/>
            <a:ext cx="595313" cy="1142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fontAlgn="b">
              <a:lnSpc>
                <a:spcPct val="100000"/>
              </a:lnSpc>
              <a:spcBef>
                <a:spcPct val="0"/>
              </a:spcBef>
            </a:pPr>
            <a:r>
              <a:rPr lang="zh-CN" altLang="en-US" sz="1350" dirty="0">
                <a:solidFill>
                  <a:srgbClr val="000000"/>
                </a:solidFill>
                <a:latin typeface="宋体" charset="0"/>
                <a:ea typeface="黑体" charset="0"/>
                <a:cs typeface="黑体" charset="0"/>
              </a:rPr>
              <a:t>材料商库存</a:t>
            </a:r>
            <a:endParaRPr lang="en-US" altLang="zh-CN" sz="1350" dirty="0">
              <a:solidFill>
                <a:srgbClr val="000000"/>
              </a:solidFill>
              <a:latin typeface="宋体" charset="0"/>
              <a:ea typeface="黑体" charset="0"/>
              <a:cs typeface="黑体"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3000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1800</a:t>
            </a:r>
            <a:endParaRPr lang="zh-TW" altLang="en-US" sz="1350" dirty="0">
              <a:latin typeface="Arial" charset="0"/>
            </a:endParaRPr>
          </a:p>
        </p:txBody>
      </p:sp>
      <p:sp>
        <p:nvSpPr>
          <p:cNvPr id="49" name="文本框 48"/>
          <p:cNvSpPr txBox="1"/>
          <p:nvPr/>
        </p:nvSpPr>
        <p:spPr>
          <a:xfrm>
            <a:off x="2504223" y="4088099"/>
            <a:ext cx="701278" cy="624210"/>
          </a:xfrm>
          <a:prstGeom prst="rect">
            <a:avLst/>
          </a:prstGeom>
          <a:solidFill>
            <a:schemeClr val="accent5">
              <a:lumMod val="20000"/>
              <a:lumOff val="80000"/>
            </a:schemeClr>
          </a:solidFill>
        </p:spPr>
        <p:txBody>
          <a:bodyPr>
            <a:spAutoFit/>
          </a:bodyPr>
          <a:lstStyle/>
          <a:p>
            <a:pPr>
              <a:defRPr/>
            </a:pPr>
            <a:r>
              <a:rPr lang="zh-CN" altLang="en-US" dirty="0"/>
              <a:t>销售商按月需求订货</a:t>
            </a:r>
          </a:p>
        </p:txBody>
      </p:sp>
      <p:sp>
        <p:nvSpPr>
          <p:cNvPr id="50" name="文本框 49"/>
          <p:cNvSpPr txBox="1"/>
          <p:nvPr/>
        </p:nvSpPr>
        <p:spPr>
          <a:xfrm>
            <a:off x="5003528" y="4083590"/>
            <a:ext cx="702469" cy="624210"/>
          </a:xfrm>
          <a:prstGeom prst="rect">
            <a:avLst/>
          </a:prstGeom>
          <a:solidFill>
            <a:schemeClr val="accent5">
              <a:lumMod val="20000"/>
              <a:lumOff val="80000"/>
            </a:schemeClr>
          </a:solidFill>
        </p:spPr>
        <p:txBody>
          <a:bodyPr>
            <a:spAutoFit/>
          </a:bodyPr>
          <a:lstStyle/>
          <a:p>
            <a:pPr>
              <a:defRPr/>
            </a:pPr>
            <a:r>
              <a:rPr lang="zh-CN" altLang="en-US" dirty="0"/>
              <a:t>组装商按月需求订货</a:t>
            </a:r>
          </a:p>
        </p:txBody>
      </p:sp>
      <p:sp>
        <p:nvSpPr>
          <p:cNvPr id="51" name="文本框 50"/>
          <p:cNvSpPr txBox="1"/>
          <p:nvPr/>
        </p:nvSpPr>
        <p:spPr>
          <a:xfrm>
            <a:off x="5759574" y="4083590"/>
            <a:ext cx="864394" cy="801501"/>
          </a:xfrm>
          <a:prstGeom prst="rect">
            <a:avLst/>
          </a:prstGeom>
          <a:solidFill>
            <a:schemeClr val="accent5">
              <a:lumMod val="20000"/>
              <a:lumOff val="80000"/>
            </a:schemeClr>
          </a:solidFill>
        </p:spPr>
        <p:txBody>
          <a:bodyPr>
            <a:spAutoFit/>
          </a:bodyPr>
          <a:lstStyle/>
          <a:p>
            <a:pPr>
              <a:defRPr/>
            </a:pPr>
            <a:r>
              <a:rPr lang="zh-CN" altLang="en-US" dirty="0"/>
              <a:t>零件商生产供第</a:t>
            </a:r>
            <a:r>
              <a:rPr lang="en-US" altLang="zh-CN" dirty="0"/>
              <a:t>4</a:t>
            </a:r>
            <a:r>
              <a:rPr lang="zh-CN" altLang="en-US" dirty="0"/>
              <a:t>月组装订货</a:t>
            </a:r>
          </a:p>
        </p:txBody>
      </p:sp>
      <p:sp>
        <p:nvSpPr>
          <p:cNvPr id="52" name="矩形 51"/>
          <p:cNvSpPr>
            <a:spLocks noChangeArrowheads="1"/>
          </p:cNvSpPr>
          <p:nvPr/>
        </p:nvSpPr>
        <p:spPr bwMode="auto">
          <a:xfrm>
            <a:off x="7014610" y="2794910"/>
            <a:ext cx="702469" cy="1142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fontAlgn="b">
              <a:lnSpc>
                <a:spcPct val="200000"/>
              </a:lnSpc>
              <a:spcBef>
                <a:spcPct val="0"/>
              </a:spcBef>
            </a:pPr>
            <a:r>
              <a:rPr lang="zh-CN" altLang="en-US" sz="1350" dirty="0">
                <a:solidFill>
                  <a:srgbClr val="000000"/>
                </a:solidFill>
                <a:latin typeface="宋体" charset="0"/>
                <a:ea typeface="黑体" charset="0"/>
                <a:cs typeface="黑体" charset="0"/>
              </a:rPr>
              <a:t>合计</a:t>
            </a:r>
            <a:r>
              <a:rPr lang="en-US" altLang="zh-CN" sz="1350" dirty="0">
                <a:solidFill>
                  <a:srgbClr val="000000"/>
                </a:solidFill>
                <a:latin typeface="宋体" charset="0"/>
                <a:ea typeface="黑体" charset="0"/>
                <a:cs typeface="黑体" charset="0"/>
              </a:rPr>
              <a:t>15100</a:t>
            </a:r>
            <a:r>
              <a:rPr lang="zh-CN" altLang="en-US" sz="1350" dirty="0">
                <a:solidFill>
                  <a:srgbClr val="000000"/>
                </a:solidFill>
                <a:latin typeface="宋体" charset="0"/>
                <a:ea typeface="黑体" charset="0"/>
                <a:cs typeface="黑体" charset="0"/>
              </a:rPr>
              <a:t> </a:t>
            </a:r>
            <a:endParaRPr lang="en-US" altLang="zh-TW" sz="1350" dirty="0">
              <a:solidFill>
                <a:srgbClr val="000000"/>
              </a:solidFill>
              <a:latin typeface="宋体" charset="0"/>
              <a:ea typeface="黑体" charset="0"/>
              <a:cs typeface="黑体"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8660</a:t>
            </a:r>
            <a:endParaRPr lang="zh-TW" altLang="en-US" sz="1350" dirty="0">
              <a:latin typeface="Arial" charset="0"/>
            </a:endParaRPr>
          </a:p>
        </p:txBody>
      </p:sp>
      <p:sp>
        <p:nvSpPr>
          <p:cNvPr id="53" name="文本框 52"/>
          <p:cNvSpPr txBox="1"/>
          <p:nvPr/>
        </p:nvSpPr>
        <p:spPr>
          <a:xfrm>
            <a:off x="4301580" y="4083516"/>
            <a:ext cx="702469" cy="624210"/>
          </a:xfrm>
          <a:prstGeom prst="rect">
            <a:avLst/>
          </a:prstGeom>
          <a:solidFill>
            <a:schemeClr val="accent5">
              <a:lumMod val="20000"/>
              <a:lumOff val="80000"/>
            </a:schemeClr>
          </a:solidFill>
        </p:spPr>
        <p:txBody>
          <a:bodyPr>
            <a:spAutoFit/>
          </a:bodyPr>
          <a:lstStyle/>
          <a:p>
            <a:pPr>
              <a:defRPr/>
            </a:pPr>
            <a:r>
              <a:rPr lang="zh-CN" altLang="en-US" dirty="0"/>
              <a:t>有效产能安排不足</a:t>
            </a:r>
          </a:p>
        </p:txBody>
      </p:sp>
      <p:grpSp>
        <p:nvGrpSpPr>
          <p:cNvPr id="55" name="组 21"/>
          <p:cNvGrpSpPr>
            <a:grpSpLocks/>
          </p:cNvGrpSpPr>
          <p:nvPr/>
        </p:nvGrpSpPr>
        <p:grpSpPr bwMode="auto">
          <a:xfrm>
            <a:off x="1547664" y="4891317"/>
            <a:ext cx="6103089" cy="697924"/>
            <a:chOff x="1476375" y="1303262"/>
            <a:chExt cx="7056438" cy="1130011"/>
          </a:xfrm>
        </p:grpSpPr>
        <p:sp>
          <p:nvSpPr>
            <p:cNvPr id="56" name="文本框 55"/>
            <p:cNvSpPr txBox="1"/>
            <p:nvPr/>
          </p:nvSpPr>
          <p:spPr>
            <a:xfrm>
              <a:off x="7667625" y="1303262"/>
              <a:ext cx="865188" cy="472368"/>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销售商</a:t>
              </a:r>
            </a:p>
          </p:txBody>
        </p:sp>
        <p:sp>
          <p:nvSpPr>
            <p:cNvPr id="57" name="文本框 56"/>
            <p:cNvSpPr txBox="1"/>
            <p:nvPr/>
          </p:nvSpPr>
          <p:spPr>
            <a:xfrm>
              <a:off x="5435600" y="1303262"/>
              <a:ext cx="865188" cy="472368"/>
            </a:xfrm>
            <a:prstGeom prst="rect">
              <a:avLst/>
            </a:prstGeom>
            <a:noFill/>
            <a:ln>
              <a:solidFill>
                <a:schemeClr val="tx1"/>
              </a:solidFill>
            </a:ln>
          </p:spPr>
          <p:txBody>
            <a:bodyPr anchor="ctr" anchorCtr="1">
              <a:spAutoFit/>
            </a:bodyPr>
            <a:lstStyle/>
            <a:p>
              <a:pPr>
                <a:defRPr/>
              </a:pPr>
              <a:r>
                <a:rPr lang="zh-CN" altLang="en-US" sz="1350" dirty="0">
                  <a:latin typeface="+mn-ea"/>
                  <a:ea typeface="+mn-ea"/>
                </a:rPr>
                <a:t>组装商</a:t>
              </a:r>
            </a:p>
          </p:txBody>
        </p:sp>
        <p:sp>
          <p:nvSpPr>
            <p:cNvPr id="58" name="文本框 57"/>
            <p:cNvSpPr txBox="1"/>
            <p:nvPr/>
          </p:nvSpPr>
          <p:spPr>
            <a:xfrm>
              <a:off x="3276600" y="1303262"/>
              <a:ext cx="863600" cy="472368"/>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零件商</a:t>
              </a:r>
            </a:p>
          </p:txBody>
        </p:sp>
        <p:cxnSp>
          <p:nvCxnSpPr>
            <p:cNvPr id="59" name="直线箭头连接符 7"/>
            <p:cNvCxnSpPr/>
            <p:nvPr/>
          </p:nvCxnSpPr>
          <p:spPr bwMode="auto">
            <a:xfrm>
              <a:off x="4151843" y="1574894"/>
              <a:ext cx="1295400"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60" name="直线箭头连接符 8"/>
            <p:cNvCxnSpPr/>
            <p:nvPr/>
          </p:nvCxnSpPr>
          <p:spPr bwMode="auto">
            <a:xfrm>
              <a:off x="6312431" y="1574894"/>
              <a:ext cx="1366837"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1" name="文本框 19"/>
            <p:cNvSpPr txBox="1">
              <a:spLocks noChangeArrowheads="1"/>
            </p:cNvSpPr>
            <p:nvPr/>
          </p:nvSpPr>
          <p:spPr bwMode="auto">
            <a:xfrm>
              <a:off x="6732588" y="1642662"/>
              <a:ext cx="503236" cy="436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2" name="文本框 20"/>
            <p:cNvSpPr txBox="1">
              <a:spLocks noChangeArrowheads="1"/>
            </p:cNvSpPr>
            <p:nvPr/>
          </p:nvSpPr>
          <p:spPr bwMode="auto">
            <a:xfrm>
              <a:off x="2411413" y="1642662"/>
              <a:ext cx="504825" cy="436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3" name="文本框 21"/>
            <p:cNvSpPr txBox="1">
              <a:spLocks noChangeArrowheads="1"/>
            </p:cNvSpPr>
            <p:nvPr/>
          </p:nvSpPr>
          <p:spPr bwMode="auto">
            <a:xfrm>
              <a:off x="3419476" y="1642662"/>
              <a:ext cx="504825" cy="436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4" name="文本框 22"/>
            <p:cNvSpPr txBox="1">
              <a:spLocks noChangeArrowheads="1"/>
            </p:cNvSpPr>
            <p:nvPr/>
          </p:nvSpPr>
          <p:spPr bwMode="auto">
            <a:xfrm>
              <a:off x="4427537" y="1642662"/>
              <a:ext cx="504825" cy="436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2</a:t>
              </a:r>
              <a:r>
                <a:rPr lang="zh-CN" altLang="en-US"/>
                <a:t>月</a:t>
              </a:r>
            </a:p>
          </p:txBody>
        </p:sp>
        <p:sp>
          <p:nvSpPr>
            <p:cNvPr id="65" name="文本框 23"/>
            <p:cNvSpPr txBox="1">
              <a:spLocks noChangeArrowheads="1"/>
            </p:cNvSpPr>
            <p:nvPr/>
          </p:nvSpPr>
          <p:spPr bwMode="auto">
            <a:xfrm>
              <a:off x="5508625" y="1642662"/>
              <a:ext cx="503238" cy="436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cxnSp>
          <p:nvCxnSpPr>
            <p:cNvPr id="66" name="直线箭头连接符 14"/>
            <p:cNvCxnSpPr/>
            <p:nvPr/>
          </p:nvCxnSpPr>
          <p:spPr bwMode="auto">
            <a:xfrm>
              <a:off x="2351618" y="1574894"/>
              <a:ext cx="936625"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7" name="文本框 66"/>
            <p:cNvSpPr txBox="1"/>
            <p:nvPr/>
          </p:nvSpPr>
          <p:spPr>
            <a:xfrm>
              <a:off x="1476375" y="1303262"/>
              <a:ext cx="863600" cy="472368"/>
            </a:xfrm>
            <a:prstGeom prst="rect">
              <a:avLst/>
            </a:prstGeom>
            <a:noFill/>
            <a:ln>
              <a:solidFill>
                <a:schemeClr val="tx1"/>
              </a:solidFill>
            </a:ln>
          </p:spPr>
          <p:txBody>
            <a:bodyPr anchor="ctr" anchorCtr="1">
              <a:spAutoFit/>
            </a:bodyPr>
            <a:lstStyle/>
            <a:p>
              <a:pPr>
                <a:defRPr/>
              </a:pPr>
              <a:r>
                <a:rPr lang="zh-CN" altLang="en-US" sz="1350" dirty="0">
                  <a:latin typeface="+mn-ea"/>
                  <a:ea typeface="+mn-ea"/>
                </a:rPr>
                <a:t>材料商</a:t>
              </a:r>
            </a:p>
          </p:txBody>
        </p:sp>
        <p:sp>
          <p:nvSpPr>
            <p:cNvPr id="68" name="等腰三角形 28"/>
            <p:cNvSpPr>
              <a:spLocks noChangeArrowheads="1"/>
            </p:cNvSpPr>
            <p:nvPr/>
          </p:nvSpPr>
          <p:spPr bwMode="auto">
            <a:xfrm flipV="1">
              <a:off x="7812088" y="2144349"/>
              <a:ext cx="504825" cy="288924"/>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69" name="等腰三角形 29"/>
            <p:cNvSpPr>
              <a:spLocks noChangeArrowheads="1"/>
            </p:cNvSpPr>
            <p:nvPr/>
          </p:nvSpPr>
          <p:spPr bwMode="auto">
            <a:xfrm flipV="1">
              <a:off x="6156325" y="2144349"/>
              <a:ext cx="503238" cy="288924"/>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0" name="等腰三角形 30"/>
            <p:cNvSpPr>
              <a:spLocks noChangeArrowheads="1"/>
            </p:cNvSpPr>
            <p:nvPr/>
          </p:nvSpPr>
          <p:spPr bwMode="auto">
            <a:xfrm flipV="1">
              <a:off x="5076825" y="2144349"/>
              <a:ext cx="503238" cy="288924"/>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1" name="等腰三角形 31"/>
            <p:cNvSpPr>
              <a:spLocks noChangeArrowheads="1"/>
            </p:cNvSpPr>
            <p:nvPr/>
          </p:nvSpPr>
          <p:spPr bwMode="auto">
            <a:xfrm flipV="1">
              <a:off x="3924300" y="2144349"/>
              <a:ext cx="503238" cy="288924"/>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2" name="等腰三角形 32"/>
            <p:cNvSpPr>
              <a:spLocks noChangeArrowheads="1"/>
            </p:cNvSpPr>
            <p:nvPr/>
          </p:nvSpPr>
          <p:spPr bwMode="auto">
            <a:xfrm flipV="1">
              <a:off x="2916239" y="2144347"/>
              <a:ext cx="503237"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grpSp>
      <p:sp>
        <p:nvSpPr>
          <p:cNvPr id="73" name="文本框 72"/>
          <p:cNvSpPr txBox="1"/>
          <p:nvPr/>
        </p:nvSpPr>
        <p:spPr>
          <a:xfrm>
            <a:off x="6952093" y="5515415"/>
            <a:ext cx="567373" cy="581698"/>
          </a:xfrm>
          <a:prstGeom prst="rect">
            <a:avLst/>
          </a:prstGeom>
          <a:noFill/>
        </p:spPr>
        <p:txBody>
          <a:bodyPr wrap="square" rtlCol="0">
            <a:spAutoFit/>
          </a:bodyPr>
          <a:lstStyle/>
          <a:p>
            <a:r>
              <a:rPr lang="en-US" altLang="zh-CN" sz="1500" dirty="0"/>
              <a:t>500</a:t>
            </a:r>
          </a:p>
          <a:p>
            <a:r>
              <a:rPr lang="en-US" altLang="zh-CN" sz="1500" dirty="0"/>
              <a:t>300</a:t>
            </a:r>
            <a:endParaRPr lang="zh-CN" altLang="en-US" sz="1500" dirty="0"/>
          </a:p>
        </p:txBody>
      </p:sp>
      <p:sp>
        <p:nvSpPr>
          <p:cNvPr id="74" name="文本框 73"/>
          <p:cNvSpPr txBox="1"/>
          <p:nvPr/>
        </p:nvSpPr>
        <p:spPr>
          <a:xfrm>
            <a:off x="5424983" y="5557950"/>
            <a:ext cx="1317087" cy="581698"/>
          </a:xfrm>
          <a:prstGeom prst="rect">
            <a:avLst/>
          </a:prstGeom>
          <a:noFill/>
        </p:spPr>
        <p:txBody>
          <a:bodyPr wrap="square" rtlCol="0">
            <a:spAutoFit/>
          </a:bodyPr>
          <a:lstStyle/>
          <a:p>
            <a:r>
              <a:rPr lang="en-US" altLang="zh-CN" sz="1500"/>
              <a:t>2600</a:t>
            </a:r>
            <a:r>
              <a:rPr lang="en-US" altLang="zh-CN" sz="1500">
                <a:solidFill>
                  <a:srgbClr val="FF0000"/>
                </a:solidFill>
              </a:rPr>
              <a:t>+3900</a:t>
            </a:r>
            <a:endParaRPr lang="en-US" altLang="zh-CN" sz="1500" dirty="0">
              <a:solidFill>
                <a:srgbClr val="FF0000"/>
              </a:solidFill>
            </a:endParaRPr>
          </a:p>
          <a:p>
            <a:r>
              <a:rPr lang="en-US" altLang="zh-CN" sz="1500" dirty="0"/>
              <a:t>1160</a:t>
            </a:r>
            <a:r>
              <a:rPr lang="en-US" altLang="zh-CN" sz="1500" dirty="0">
                <a:solidFill>
                  <a:srgbClr val="FF0000"/>
                </a:solidFill>
              </a:rPr>
              <a:t>+</a:t>
            </a:r>
            <a:r>
              <a:rPr lang="en-US" altLang="zh-TW" sz="1500" dirty="0">
                <a:solidFill>
                  <a:srgbClr val="FF0000"/>
                </a:solidFill>
                <a:latin typeface="宋体" charset="0"/>
                <a:ea typeface="黑体" charset="0"/>
                <a:cs typeface="黑体" charset="0"/>
              </a:rPr>
              <a:t>0</a:t>
            </a:r>
          </a:p>
        </p:txBody>
      </p:sp>
      <p:sp>
        <p:nvSpPr>
          <p:cNvPr id="75" name="文本框 74"/>
          <p:cNvSpPr txBox="1"/>
          <p:nvPr/>
        </p:nvSpPr>
        <p:spPr>
          <a:xfrm>
            <a:off x="4673305" y="5583606"/>
            <a:ext cx="726112" cy="581698"/>
          </a:xfrm>
          <a:prstGeom prst="rect">
            <a:avLst/>
          </a:prstGeom>
          <a:noFill/>
        </p:spPr>
        <p:txBody>
          <a:bodyPr wrap="square" rtlCol="0">
            <a:spAutoFit/>
          </a:bodyPr>
          <a:lstStyle/>
          <a:p>
            <a:r>
              <a:rPr lang="en-US" altLang="zh-CN" sz="1500" dirty="0"/>
              <a:t>4000</a:t>
            </a:r>
          </a:p>
          <a:p>
            <a:r>
              <a:rPr lang="en-US" altLang="zh-CN" sz="1500" dirty="0"/>
              <a:t>2400</a:t>
            </a:r>
          </a:p>
        </p:txBody>
      </p:sp>
      <p:sp>
        <p:nvSpPr>
          <p:cNvPr id="76" name="文本框 75"/>
          <p:cNvSpPr txBox="1"/>
          <p:nvPr/>
        </p:nvSpPr>
        <p:spPr>
          <a:xfrm>
            <a:off x="3813614" y="5572708"/>
            <a:ext cx="726112" cy="581698"/>
          </a:xfrm>
          <a:prstGeom prst="rect">
            <a:avLst/>
          </a:prstGeom>
          <a:noFill/>
        </p:spPr>
        <p:txBody>
          <a:bodyPr wrap="square" rtlCol="0">
            <a:spAutoFit/>
          </a:bodyPr>
          <a:lstStyle/>
          <a:p>
            <a:r>
              <a:rPr lang="en-US" altLang="zh-CN" sz="1500" dirty="0"/>
              <a:t>2000</a:t>
            </a:r>
          </a:p>
          <a:p>
            <a:r>
              <a:rPr lang="en-US" altLang="zh-CN" sz="1500" dirty="0"/>
              <a:t>1200</a:t>
            </a:r>
          </a:p>
        </p:txBody>
      </p:sp>
      <p:sp>
        <p:nvSpPr>
          <p:cNvPr id="77" name="文本框 76"/>
          <p:cNvSpPr txBox="1"/>
          <p:nvPr/>
        </p:nvSpPr>
        <p:spPr>
          <a:xfrm>
            <a:off x="3039629" y="5560571"/>
            <a:ext cx="726112" cy="581698"/>
          </a:xfrm>
          <a:prstGeom prst="rect">
            <a:avLst/>
          </a:prstGeom>
          <a:noFill/>
        </p:spPr>
        <p:txBody>
          <a:bodyPr wrap="square" rtlCol="0">
            <a:spAutoFit/>
          </a:bodyPr>
          <a:lstStyle/>
          <a:p>
            <a:r>
              <a:rPr lang="en-US" altLang="zh-CN" sz="1500" dirty="0"/>
              <a:t>3000</a:t>
            </a:r>
          </a:p>
          <a:p>
            <a:r>
              <a:rPr lang="en-US" altLang="zh-CN" sz="1500" dirty="0"/>
              <a:t>1800</a:t>
            </a:r>
          </a:p>
        </p:txBody>
      </p:sp>
      <p:sp>
        <p:nvSpPr>
          <p:cNvPr id="78" name="文本框 77"/>
          <p:cNvSpPr txBox="1"/>
          <p:nvPr/>
        </p:nvSpPr>
        <p:spPr>
          <a:xfrm>
            <a:off x="2066052" y="5557595"/>
            <a:ext cx="726112" cy="581698"/>
          </a:xfrm>
          <a:prstGeom prst="rect">
            <a:avLst/>
          </a:prstGeom>
          <a:noFill/>
        </p:spPr>
        <p:txBody>
          <a:bodyPr wrap="square" rtlCol="0">
            <a:spAutoFit/>
          </a:bodyPr>
          <a:lstStyle/>
          <a:p>
            <a:r>
              <a:rPr lang="en-US" altLang="zh-CN" sz="1500" dirty="0"/>
              <a:t>3000</a:t>
            </a:r>
          </a:p>
          <a:p>
            <a:r>
              <a:rPr lang="en-US" altLang="zh-CN" sz="1500" dirty="0"/>
              <a:t>1800</a:t>
            </a:r>
          </a:p>
        </p:txBody>
      </p:sp>
      <p:graphicFrame>
        <p:nvGraphicFramePr>
          <p:cNvPr id="3" name="表格 2"/>
          <p:cNvGraphicFramePr>
            <a:graphicFrameLocks noGrp="1"/>
          </p:cNvGraphicFramePr>
          <p:nvPr>
            <p:extLst>
              <p:ext uri="{D42A27DB-BD31-4B8C-83A1-F6EECF244321}">
                <p14:modId xmlns:p14="http://schemas.microsoft.com/office/powerpoint/2010/main" val="127106118"/>
              </p:ext>
            </p:extLst>
          </p:nvPr>
        </p:nvGraphicFramePr>
        <p:xfrm>
          <a:off x="635246" y="1268760"/>
          <a:ext cx="6438900" cy="1091567"/>
        </p:xfrm>
        <a:graphic>
          <a:graphicData uri="http://schemas.openxmlformats.org/drawingml/2006/table">
            <a:tbl>
              <a:tblPr>
                <a:tableStyleId>{5C22544A-7EE6-4342-B048-85BDC9FD1C3A}</a:tableStyleId>
              </a:tblPr>
              <a:tblGrid>
                <a:gridCol w="495300">
                  <a:extLst>
                    <a:ext uri="{9D8B030D-6E8A-4147-A177-3AD203B41FA5}">
                      <a16:colId xmlns:a16="http://schemas.microsoft.com/office/drawing/2014/main" val="3146454711"/>
                    </a:ext>
                  </a:extLst>
                </a:gridCol>
                <a:gridCol w="495300">
                  <a:extLst>
                    <a:ext uri="{9D8B030D-6E8A-4147-A177-3AD203B41FA5}">
                      <a16:colId xmlns:a16="http://schemas.microsoft.com/office/drawing/2014/main" val="2883036794"/>
                    </a:ext>
                  </a:extLst>
                </a:gridCol>
                <a:gridCol w="495300">
                  <a:extLst>
                    <a:ext uri="{9D8B030D-6E8A-4147-A177-3AD203B41FA5}">
                      <a16:colId xmlns:a16="http://schemas.microsoft.com/office/drawing/2014/main" val="597864988"/>
                    </a:ext>
                  </a:extLst>
                </a:gridCol>
                <a:gridCol w="495300">
                  <a:extLst>
                    <a:ext uri="{9D8B030D-6E8A-4147-A177-3AD203B41FA5}">
                      <a16:colId xmlns:a16="http://schemas.microsoft.com/office/drawing/2014/main" val="1199646536"/>
                    </a:ext>
                  </a:extLst>
                </a:gridCol>
                <a:gridCol w="495300">
                  <a:extLst>
                    <a:ext uri="{9D8B030D-6E8A-4147-A177-3AD203B41FA5}">
                      <a16:colId xmlns:a16="http://schemas.microsoft.com/office/drawing/2014/main" val="453148775"/>
                    </a:ext>
                  </a:extLst>
                </a:gridCol>
                <a:gridCol w="495300">
                  <a:extLst>
                    <a:ext uri="{9D8B030D-6E8A-4147-A177-3AD203B41FA5}">
                      <a16:colId xmlns:a16="http://schemas.microsoft.com/office/drawing/2014/main" val="2307773319"/>
                    </a:ext>
                  </a:extLst>
                </a:gridCol>
                <a:gridCol w="495300">
                  <a:extLst>
                    <a:ext uri="{9D8B030D-6E8A-4147-A177-3AD203B41FA5}">
                      <a16:colId xmlns:a16="http://schemas.microsoft.com/office/drawing/2014/main" val="59954652"/>
                    </a:ext>
                  </a:extLst>
                </a:gridCol>
                <a:gridCol w="495300">
                  <a:extLst>
                    <a:ext uri="{9D8B030D-6E8A-4147-A177-3AD203B41FA5}">
                      <a16:colId xmlns:a16="http://schemas.microsoft.com/office/drawing/2014/main" val="1817951150"/>
                    </a:ext>
                  </a:extLst>
                </a:gridCol>
                <a:gridCol w="495300">
                  <a:extLst>
                    <a:ext uri="{9D8B030D-6E8A-4147-A177-3AD203B41FA5}">
                      <a16:colId xmlns:a16="http://schemas.microsoft.com/office/drawing/2014/main" val="1597224650"/>
                    </a:ext>
                  </a:extLst>
                </a:gridCol>
                <a:gridCol w="495300">
                  <a:extLst>
                    <a:ext uri="{9D8B030D-6E8A-4147-A177-3AD203B41FA5}">
                      <a16:colId xmlns:a16="http://schemas.microsoft.com/office/drawing/2014/main" val="3428867700"/>
                    </a:ext>
                  </a:extLst>
                </a:gridCol>
                <a:gridCol w="495300">
                  <a:extLst>
                    <a:ext uri="{9D8B030D-6E8A-4147-A177-3AD203B41FA5}">
                      <a16:colId xmlns:a16="http://schemas.microsoft.com/office/drawing/2014/main" val="338155300"/>
                    </a:ext>
                  </a:extLst>
                </a:gridCol>
                <a:gridCol w="495300">
                  <a:extLst>
                    <a:ext uri="{9D8B030D-6E8A-4147-A177-3AD203B41FA5}">
                      <a16:colId xmlns:a16="http://schemas.microsoft.com/office/drawing/2014/main" val="877278304"/>
                    </a:ext>
                  </a:extLst>
                </a:gridCol>
                <a:gridCol w="495300">
                  <a:extLst>
                    <a:ext uri="{9D8B030D-6E8A-4147-A177-3AD203B41FA5}">
                      <a16:colId xmlns:a16="http://schemas.microsoft.com/office/drawing/2014/main" val="141644082"/>
                    </a:ext>
                  </a:extLst>
                </a:gridCol>
              </a:tblGrid>
              <a:tr h="219075">
                <a:tc>
                  <a:txBody>
                    <a:bodyPr/>
                    <a:lstStyle/>
                    <a:p>
                      <a:pPr algn="ctr" fontAlgn="ctr"/>
                      <a:endParaRPr lang="zh-CN" alt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b"/>
                      <a:r>
                        <a:rPr lang="en-US" altLang="zh-CN" sz="1400" u="none" strike="noStrike">
                          <a:effectLst/>
                        </a:rPr>
                        <a:t>1</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2</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dirty="0">
                          <a:effectLst/>
                        </a:rPr>
                        <a:t>3</a:t>
                      </a:r>
                      <a:endParaRPr lang="en-US" altLang="zh-CN" sz="14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4</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5</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6</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7</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8</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9</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10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11</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tc>
                  <a:txBody>
                    <a:bodyPr/>
                    <a:lstStyle/>
                    <a:p>
                      <a:pPr algn="ctr" fontAlgn="b"/>
                      <a:r>
                        <a:rPr lang="en-US" altLang="zh-CN" sz="1400" u="none" strike="noStrike">
                          <a:effectLst/>
                        </a:rPr>
                        <a:t>12</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b"/>
                </a:tc>
                <a:extLst>
                  <a:ext uri="{0D108BD9-81ED-4DB2-BD59-A6C34878D82A}">
                    <a16:rowId xmlns:a16="http://schemas.microsoft.com/office/drawing/2014/main" val="3720262567"/>
                  </a:ext>
                </a:extLst>
              </a:tr>
              <a:tr h="210503">
                <a:tc>
                  <a:txBody>
                    <a:bodyPr/>
                    <a:lstStyle/>
                    <a:p>
                      <a:pPr algn="ctr" fontAlgn="ctr"/>
                      <a:r>
                        <a:rPr lang="en-US" sz="1400" u="none" strike="noStrike">
                          <a:effectLst/>
                        </a:rPr>
                        <a:t>A</a:t>
                      </a:r>
                      <a:endParaRPr 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300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1800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2800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3600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4200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4500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4500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4300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3700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2900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1700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350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extLst>
                  <a:ext uri="{0D108BD9-81ED-4DB2-BD59-A6C34878D82A}">
                    <a16:rowId xmlns:a16="http://schemas.microsoft.com/office/drawing/2014/main" val="3017446539"/>
                  </a:ext>
                </a:extLst>
              </a:tr>
              <a:tr h="210503">
                <a:tc>
                  <a:txBody>
                    <a:bodyPr/>
                    <a:lstStyle/>
                    <a:p>
                      <a:pPr algn="ctr" fontAlgn="ctr"/>
                      <a:r>
                        <a:rPr lang="en-US" sz="1400" u="none" strike="noStrike">
                          <a:effectLst/>
                        </a:rPr>
                        <a:t>B</a:t>
                      </a:r>
                      <a:endParaRPr 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200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800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1200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dirty="0">
                          <a:effectLst/>
                        </a:rPr>
                        <a:t>1600</a:t>
                      </a:r>
                      <a:endParaRPr lang="en-US" altLang="zh-CN" sz="14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1800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2000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1900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dirty="0">
                          <a:effectLst/>
                        </a:rPr>
                        <a:t>1700</a:t>
                      </a:r>
                      <a:endParaRPr lang="en-US" altLang="zh-CN" sz="1400" b="0" i="0" u="none" strike="noStrike" dirty="0">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1500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1100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700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tc>
                  <a:txBody>
                    <a:bodyPr/>
                    <a:lstStyle/>
                    <a:p>
                      <a:pPr algn="ctr" fontAlgn="ctr"/>
                      <a:r>
                        <a:rPr lang="en-US" altLang="zh-CN" sz="1400" u="none" strike="noStrike">
                          <a:effectLst/>
                        </a:rPr>
                        <a:t>150</a:t>
                      </a:r>
                      <a:endParaRPr lang="en-US" altLang="zh-CN" sz="1400" b="0" i="0" u="none" strike="noStrike">
                        <a:solidFill>
                          <a:srgbClr val="000000"/>
                        </a:solidFill>
                        <a:effectLst/>
                        <a:latin typeface="Times New Roman" panose="02020603050405020304" pitchFamily="18" charset="0"/>
                        <a:ea typeface="等线" panose="02010600030101010101" pitchFamily="2" charset="-122"/>
                      </a:endParaRPr>
                    </a:p>
                  </a:txBody>
                  <a:tcPr marL="4763" marR="4763" marT="4763" marB="0" anchor="ctr"/>
                </a:tc>
                <a:extLst>
                  <a:ext uri="{0D108BD9-81ED-4DB2-BD59-A6C34878D82A}">
                    <a16:rowId xmlns:a16="http://schemas.microsoft.com/office/drawing/2014/main" val="3335114284"/>
                  </a:ext>
                </a:extLst>
              </a:tr>
              <a:tr h="210503">
                <a:tc>
                  <a:txBody>
                    <a:bodyPr/>
                    <a:lstStyle/>
                    <a:p>
                      <a:pPr algn="ctr" fontAlgn="ctr"/>
                      <a:r>
                        <a:rPr lang="en-US" sz="1400" u="none" strike="noStrike" dirty="0">
                          <a:solidFill>
                            <a:srgbClr val="FF0000"/>
                          </a:solidFill>
                          <a:effectLst/>
                        </a:rPr>
                        <a:t>A10%</a:t>
                      </a:r>
                      <a:endParaRPr lang="en-US"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30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180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280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360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420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450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450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430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370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290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170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35</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170191669"/>
                  </a:ext>
                </a:extLst>
              </a:tr>
              <a:tr h="210503">
                <a:tc>
                  <a:txBody>
                    <a:bodyPr/>
                    <a:lstStyle/>
                    <a:p>
                      <a:pPr algn="ctr" fontAlgn="ctr"/>
                      <a:r>
                        <a:rPr lang="en-US" sz="1400" u="none" strike="noStrike" dirty="0">
                          <a:solidFill>
                            <a:srgbClr val="FF0000"/>
                          </a:solidFill>
                          <a:effectLst/>
                        </a:rPr>
                        <a:t>B10%</a:t>
                      </a:r>
                      <a:endParaRPr lang="en-US"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20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80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120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160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180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200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190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a:solidFill>
                            <a:srgbClr val="FF0000"/>
                          </a:solidFill>
                          <a:effectLst/>
                        </a:rPr>
                        <a:t>170</a:t>
                      </a:r>
                      <a:endParaRPr lang="en-US" altLang="zh-CN" sz="1400" b="0" i="0" u="none" strike="noStrike">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150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110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70</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tc>
                  <a:txBody>
                    <a:bodyPr/>
                    <a:lstStyle/>
                    <a:p>
                      <a:pPr algn="ctr" fontAlgn="ctr"/>
                      <a:r>
                        <a:rPr lang="en-US" altLang="zh-CN" sz="1400" u="none" strike="noStrike" dirty="0">
                          <a:solidFill>
                            <a:srgbClr val="FF0000"/>
                          </a:solidFill>
                          <a:effectLst/>
                        </a:rPr>
                        <a:t>15</a:t>
                      </a:r>
                      <a:endParaRPr lang="en-US" altLang="zh-CN" sz="1400" b="0" i="0" u="none" strike="noStrike" dirty="0">
                        <a:solidFill>
                          <a:srgbClr val="FF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353036866"/>
                  </a:ext>
                </a:extLst>
              </a:tr>
            </a:tbl>
          </a:graphicData>
        </a:graphic>
      </p:graphicFrame>
      <p:graphicFrame>
        <p:nvGraphicFramePr>
          <p:cNvPr id="79" name="表格 78"/>
          <p:cNvGraphicFramePr>
            <a:graphicFrameLocks noGrp="1"/>
          </p:cNvGraphicFramePr>
          <p:nvPr>
            <p:extLst>
              <p:ext uri="{D42A27DB-BD31-4B8C-83A1-F6EECF244321}">
                <p14:modId xmlns:p14="http://schemas.microsoft.com/office/powerpoint/2010/main" val="738820090"/>
              </p:ext>
            </p:extLst>
          </p:nvPr>
        </p:nvGraphicFramePr>
        <p:xfrm>
          <a:off x="7082421" y="1274422"/>
          <a:ext cx="824646" cy="1091567"/>
        </p:xfrm>
        <a:graphic>
          <a:graphicData uri="http://schemas.openxmlformats.org/drawingml/2006/table">
            <a:tbl>
              <a:tblPr>
                <a:tableStyleId>{5C22544A-7EE6-4342-B048-85BDC9FD1C3A}</a:tableStyleId>
              </a:tblPr>
              <a:tblGrid>
                <a:gridCol w="824646">
                  <a:extLst>
                    <a:ext uri="{9D8B030D-6E8A-4147-A177-3AD203B41FA5}">
                      <a16:colId xmlns:a16="http://schemas.microsoft.com/office/drawing/2014/main" val="1132305042"/>
                    </a:ext>
                  </a:extLst>
                </a:gridCol>
              </a:tblGrid>
              <a:tr h="219075">
                <a:tc>
                  <a:txBody>
                    <a:bodyPr/>
                    <a:lstStyle/>
                    <a:p>
                      <a:pPr algn="ctr" fontAlgn="ctr"/>
                      <a:endParaRPr lang="zh-CN" altLang="en-US" sz="1400" b="0" i="0" u="none" strike="noStrike" dirty="0">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720262567"/>
                  </a:ext>
                </a:extLst>
              </a:tr>
              <a:tr h="210503">
                <a:tc>
                  <a:txBody>
                    <a:bodyPr/>
                    <a:lstStyle/>
                    <a:p>
                      <a:pPr algn="ctr" fontAlgn="ctr"/>
                      <a:endParaRPr lang="zh-CN" alt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017446539"/>
                  </a:ext>
                </a:extLst>
              </a:tr>
              <a:tr h="210503">
                <a:tc>
                  <a:txBody>
                    <a:bodyPr/>
                    <a:lstStyle/>
                    <a:p>
                      <a:pPr algn="ctr" fontAlgn="ctr"/>
                      <a:r>
                        <a:rPr lang="zh-CN" altLang="en-US" sz="1400" u="none" strike="noStrike">
                          <a:effectLst/>
                        </a:rPr>
                        <a:t>需求波动</a:t>
                      </a:r>
                      <a:endParaRPr lang="zh-CN" alt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335114284"/>
                  </a:ext>
                </a:extLst>
              </a:tr>
              <a:tr h="210503">
                <a:tc>
                  <a:txBody>
                    <a:bodyPr/>
                    <a:lstStyle/>
                    <a:p>
                      <a:pPr algn="ctr" fontAlgn="ctr"/>
                      <a:r>
                        <a:rPr lang="en-US" altLang="zh-CN" sz="1400" u="none" strike="noStrike">
                          <a:effectLst/>
                        </a:rPr>
                        <a:t>289</a:t>
                      </a:r>
                      <a:endParaRPr lang="en-US" altLang="zh-CN"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170191669"/>
                  </a:ext>
                </a:extLst>
              </a:tr>
              <a:tr h="210503">
                <a:tc>
                  <a:txBody>
                    <a:bodyPr/>
                    <a:lstStyle/>
                    <a:p>
                      <a:pPr algn="ctr" fontAlgn="ctr"/>
                      <a:r>
                        <a:rPr lang="en-US" altLang="zh-CN" sz="1400" u="none" strike="noStrike" dirty="0">
                          <a:effectLst/>
                        </a:rPr>
                        <a:t>122</a:t>
                      </a:r>
                      <a:endParaRPr lang="en-US" altLang="zh-CN" sz="1400" b="0" i="0" u="none" strike="noStrike" dirty="0">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353036866"/>
                  </a:ext>
                </a:extLst>
              </a:tr>
            </a:tbl>
          </a:graphicData>
        </a:graphic>
      </p:graphicFrame>
      <p:graphicFrame>
        <p:nvGraphicFramePr>
          <p:cNvPr id="80" name="表格 79"/>
          <p:cNvGraphicFramePr>
            <a:graphicFrameLocks noGrp="1"/>
          </p:cNvGraphicFramePr>
          <p:nvPr>
            <p:extLst>
              <p:ext uri="{D42A27DB-BD31-4B8C-83A1-F6EECF244321}">
                <p14:modId xmlns:p14="http://schemas.microsoft.com/office/powerpoint/2010/main" val="2390969909"/>
              </p:ext>
            </p:extLst>
          </p:nvPr>
        </p:nvGraphicFramePr>
        <p:xfrm>
          <a:off x="7932015" y="1268760"/>
          <a:ext cx="824646" cy="1091567"/>
        </p:xfrm>
        <a:graphic>
          <a:graphicData uri="http://schemas.openxmlformats.org/drawingml/2006/table">
            <a:tbl>
              <a:tblPr>
                <a:tableStyleId>{5C22544A-7EE6-4342-B048-85BDC9FD1C3A}</a:tableStyleId>
              </a:tblPr>
              <a:tblGrid>
                <a:gridCol w="824646">
                  <a:extLst>
                    <a:ext uri="{9D8B030D-6E8A-4147-A177-3AD203B41FA5}">
                      <a16:colId xmlns:a16="http://schemas.microsoft.com/office/drawing/2014/main" val="3477380871"/>
                    </a:ext>
                  </a:extLst>
                </a:gridCol>
              </a:tblGrid>
              <a:tr h="219075">
                <a:tc>
                  <a:txBody>
                    <a:bodyPr/>
                    <a:lstStyle/>
                    <a:p>
                      <a:pPr algn="ctr" fontAlgn="ctr"/>
                      <a:r>
                        <a:rPr lang="zh-CN" altLang="en-US" sz="1400" b="0" i="0" u="none" strike="noStrike" dirty="0">
                          <a:solidFill>
                            <a:srgbClr val="000000"/>
                          </a:solidFill>
                          <a:effectLst/>
                          <a:latin typeface="等线" panose="02010600030101010101" pitchFamily="2" charset="-122"/>
                          <a:ea typeface="等线" panose="02010600030101010101" pitchFamily="2" charset="-122"/>
                        </a:rPr>
                        <a:t>定量订货</a:t>
                      </a:r>
                    </a:p>
                  </a:txBody>
                  <a:tcPr marL="4763" marR="4763" marT="4763" marB="0" anchor="ctr"/>
                </a:tc>
                <a:extLst>
                  <a:ext uri="{0D108BD9-81ED-4DB2-BD59-A6C34878D82A}">
                    <a16:rowId xmlns:a16="http://schemas.microsoft.com/office/drawing/2014/main" val="3720262567"/>
                  </a:ext>
                </a:extLst>
              </a:tr>
              <a:tr h="210503">
                <a:tc>
                  <a:txBody>
                    <a:bodyPr/>
                    <a:lstStyle/>
                    <a:p>
                      <a:pPr algn="ctr" fontAlgn="ctr"/>
                      <a:r>
                        <a:rPr lang="zh-CN" altLang="en-US" sz="1400" u="none" strike="noStrike" dirty="0">
                          <a:effectLst/>
                        </a:rPr>
                        <a:t>逐月订货</a:t>
                      </a:r>
                      <a:endParaRPr lang="zh-CN" altLang="en-US" sz="1400" b="0" i="0" u="none" strike="noStrike" dirty="0">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017446539"/>
                  </a:ext>
                </a:extLst>
              </a:tr>
              <a:tr h="210503">
                <a:tc>
                  <a:txBody>
                    <a:bodyPr/>
                    <a:lstStyle/>
                    <a:p>
                      <a:pPr algn="ctr" fontAlgn="ctr"/>
                      <a:r>
                        <a:rPr lang="zh-CN" altLang="en-US" sz="1400" u="none" strike="noStrike">
                          <a:effectLst/>
                        </a:rPr>
                        <a:t>安全库存</a:t>
                      </a:r>
                      <a:endParaRPr lang="zh-CN" altLang="en-US"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335114284"/>
                  </a:ext>
                </a:extLst>
              </a:tr>
              <a:tr h="210503">
                <a:tc>
                  <a:txBody>
                    <a:bodyPr/>
                    <a:lstStyle/>
                    <a:p>
                      <a:pPr algn="ctr" fontAlgn="ctr"/>
                      <a:r>
                        <a:rPr lang="en-US" altLang="zh-CN" sz="1400" u="none" strike="noStrike">
                          <a:effectLst/>
                        </a:rPr>
                        <a:t>594</a:t>
                      </a:r>
                      <a:endParaRPr lang="en-US" altLang="zh-CN" sz="1400" b="0" i="0" u="none" strike="noStrike">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170191669"/>
                  </a:ext>
                </a:extLst>
              </a:tr>
              <a:tr h="210503">
                <a:tc>
                  <a:txBody>
                    <a:bodyPr/>
                    <a:lstStyle/>
                    <a:p>
                      <a:pPr algn="ctr" fontAlgn="ctr"/>
                      <a:r>
                        <a:rPr lang="en-US" altLang="zh-CN" sz="1400" u="none" strike="noStrike" dirty="0">
                          <a:effectLst/>
                        </a:rPr>
                        <a:t>251</a:t>
                      </a:r>
                      <a:endParaRPr lang="en-US" altLang="zh-CN" sz="1400" b="0" i="0" u="none" strike="noStrike" dirty="0">
                        <a:solidFill>
                          <a:srgbClr val="000000"/>
                        </a:solidFill>
                        <a:effectLst/>
                        <a:latin typeface="等线" panose="02010600030101010101" pitchFamily="2" charset="-122"/>
                        <a:ea typeface="等线" panose="02010600030101010101" pitchFamily="2" charset="-122"/>
                      </a:endParaRPr>
                    </a:p>
                  </a:txBody>
                  <a:tcPr marL="4763" marR="4763" marT="4763" marB="0" anchor="ctr"/>
                </a:tc>
                <a:extLst>
                  <a:ext uri="{0D108BD9-81ED-4DB2-BD59-A6C34878D82A}">
                    <a16:rowId xmlns:a16="http://schemas.microsoft.com/office/drawing/2014/main" val="3353036866"/>
                  </a:ext>
                </a:extLst>
              </a:tr>
            </a:tbl>
          </a:graphicData>
        </a:graphic>
      </p:graphicFrame>
      <p:sp>
        <p:nvSpPr>
          <p:cNvPr id="81" name="矩形 80"/>
          <p:cNvSpPr>
            <a:spLocks noChangeArrowheads="1"/>
          </p:cNvSpPr>
          <p:nvPr/>
        </p:nvSpPr>
        <p:spPr bwMode="auto">
          <a:xfrm>
            <a:off x="3159115" y="2855210"/>
            <a:ext cx="692675" cy="11038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nchor="ctr" anchorCtr="1">
            <a:spAutoFit/>
          </a:bodyPr>
          <a:lstStyle/>
          <a:p>
            <a:pPr fontAlgn="b">
              <a:spcBef>
                <a:spcPct val="0"/>
              </a:spcBef>
            </a:pPr>
            <a:r>
              <a:rPr lang="en-US" altLang="zh-TW" sz="1350" dirty="0">
                <a:solidFill>
                  <a:srgbClr val="000000"/>
                </a:solidFill>
                <a:latin typeface="宋体" charset="0"/>
                <a:ea typeface="黑体" charset="0"/>
                <a:cs typeface="黑体" charset="0"/>
              </a:rPr>
              <a:t>S</a:t>
            </a:r>
            <a:r>
              <a:rPr lang="zh-TW" altLang="en-US" sz="1350" dirty="0">
                <a:solidFill>
                  <a:srgbClr val="000000"/>
                </a:solidFill>
                <a:latin typeface="宋体" charset="0"/>
                <a:ea typeface="黑体" charset="0"/>
                <a:cs typeface="黑体" charset="0"/>
              </a:rPr>
              <a:t>产品</a:t>
            </a:r>
            <a:endParaRPr lang="zh-TW" altLang="en-US" sz="1350" dirty="0">
              <a:latin typeface="Arial" charset="0"/>
            </a:endParaRPr>
          </a:p>
          <a:p>
            <a:pPr fontAlgn="b">
              <a:spcBef>
                <a:spcPct val="0"/>
              </a:spcBef>
            </a:pPr>
            <a:r>
              <a:rPr lang="zh-CN" altLang="en-US" dirty="0">
                <a:solidFill>
                  <a:srgbClr val="000000"/>
                </a:solidFill>
                <a:latin typeface="宋体" charset="0"/>
                <a:ea typeface="黑体" charset="0"/>
                <a:cs typeface="黑体" charset="0"/>
              </a:rPr>
              <a:t>安全</a:t>
            </a:r>
            <a:r>
              <a:rPr lang="zh-TW" altLang="en-US" dirty="0">
                <a:solidFill>
                  <a:srgbClr val="000000"/>
                </a:solidFill>
                <a:latin typeface="宋体" charset="0"/>
                <a:ea typeface="黑体" charset="0"/>
                <a:cs typeface="黑体" charset="0"/>
              </a:rPr>
              <a:t>库存</a:t>
            </a:r>
            <a:endParaRPr lang="zh-TW" altLang="en-US" dirty="0">
              <a:latin typeface="Arial" charset="0"/>
            </a:endParaRPr>
          </a:p>
          <a:p>
            <a:pPr fontAlgn="b">
              <a:lnSpc>
                <a:spcPct val="200000"/>
              </a:lnSpc>
              <a:spcBef>
                <a:spcPct val="0"/>
              </a:spcBef>
            </a:pPr>
            <a:r>
              <a:rPr lang="en-US" altLang="zh-TW" sz="1350" dirty="0">
                <a:solidFill>
                  <a:srgbClr val="000000"/>
                </a:solidFill>
                <a:latin typeface="宋体" charset="0"/>
                <a:ea typeface="黑体" charset="0"/>
              </a:rPr>
              <a:t>600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rPr>
              <a:t>260</a:t>
            </a:r>
            <a:endParaRPr lang="zh-TW" altLang="en-US" sz="1350" dirty="0">
              <a:latin typeface="Arial" charset="0"/>
            </a:endParaRPr>
          </a:p>
        </p:txBody>
      </p:sp>
      <p:sp>
        <p:nvSpPr>
          <p:cNvPr id="82" name="矩形 81"/>
          <p:cNvSpPr>
            <a:spLocks noChangeArrowheads="1"/>
          </p:cNvSpPr>
          <p:nvPr/>
        </p:nvSpPr>
        <p:spPr bwMode="auto">
          <a:xfrm>
            <a:off x="7810612" y="2784263"/>
            <a:ext cx="702469" cy="11426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spAutoFit/>
          </a:bodyPr>
          <a:lstStyle/>
          <a:p>
            <a:pPr fontAlgn="b">
              <a:lnSpc>
                <a:spcPct val="200000"/>
              </a:lnSpc>
              <a:spcBef>
                <a:spcPct val="0"/>
              </a:spcBef>
            </a:pPr>
            <a:r>
              <a:rPr lang="zh-CN" altLang="en-US" sz="1350" dirty="0">
                <a:solidFill>
                  <a:srgbClr val="000000"/>
                </a:solidFill>
                <a:latin typeface="宋体" charset="0"/>
                <a:ea typeface="黑体" charset="0"/>
                <a:cs typeface="黑体" charset="0"/>
              </a:rPr>
              <a:t>最大需求</a:t>
            </a:r>
            <a:r>
              <a:rPr lang="en-US" altLang="zh-CN" sz="1350" dirty="0">
                <a:solidFill>
                  <a:srgbClr val="000000"/>
                </a:solidFill>
                <a:latin typeface="宋体" charset="0"/>
                <a:ea typeface="黑体" charset="0"/>
                <a:cs typeface="黑体" charset="0"/>
              </a:rPr>
              <a:t>18920</a:t>
            </a:r>
            <a:r>
              <a:rPr lang="zh-CN" altLang="en-US" sz="1350" dirty="0">
                <a:solidFill>
                  <a:srgbClr val="000000"/>
                </a:solidFill>
                <a:latin typeface="宋体" charset="0"/>
                <a:ea typeface="黑体" charset="0"/>
                <a:cs typeface="黑体" charset="0"/>
              </a:rPr>
              <a:t> </a:t>
            </a:r>
            <a:endParaRPr lang="en-US" altLang="zh-TW" sz="1350" dirty="0">
              <a:solidFill>
                <a:srgbClr val="000000"/>
              </a:solidFill>
              <a:latin typeface="宋体" charset="0"/>
              <a:ea typeface="黑体" charset="0"/>
              <a:cs typeface="黑体"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8360</a:t>
            </a:r>
            <a:endParaRPr lang="zh-TW" altLang="en-US" sz="1350" dirty="0">
              <a:latin typeface="Arial" charset="0"/>
            </a:endParaRPr>
          </a:p>
        </p:txBody>
      </p:sp>
    </p:spTree>
    <p:extLst>
      <p:ext uri="{BB962C8B-B14F-4D97-AF65-F5344CB8AC3E}">
        <p14:creationId xmlns:p14="http://schemas.microsoft.com/office/powerpoint/2010/main" val="4290266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childTnLst>
                          </p:cTn>
                        </p:par>
                        <p:par>
                          <p:cTn id="13" fill="hold">
                            <p:stCondLst>
                              <p:cond delay="0"/>
                            </p:stCondLst>
                            <p:childTnLst>
                              <p:par>
                                <p:cTn id="14" presetID="21" presetClass="entr" presetSubtype="1"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wheel(1)">
                                      <p:cBhvr>
                                        <p:cTn id="16" dur="200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1"/>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6"/>
                                        </p:tgtEl>
                                        <p:attrNameLst>
                                          <p:attrName>style.visibility</p:attrName>
                                        </p:attrNameLst>
                                      </p:cBhvr>
                                      <p:to>
                                        <p:strVal val="visible"/>
                                      </p:to>
                                    </p:set>
                                  </p:childTnLst>
                                </p:cTn>
                              </p:par>
                              <p:par>
                                <p:cTn id="28" presetID="21" presetClass="entr" presetSubtype="1" fill="hold" grpId="0" nodeType="withEffect">
                                  <p:stCondLst>
                                    <p:cond delay="0"/>
                                  </p:stCondLst>
                                  <p:childTnLst>
                                    <p:set>
                                      <p:cBhvr>
                                        <p:cTn id="29" dur="1" fill="hold">
                                          <p:stCondLst>
                                            <p:cond delay="0"/>
                                          </p:stCondLst>
                                        </p:cTn>
                                        <p:tgtEl>
                                          <p:spTgt spid="50"/>
                                        </p:tgtEl>
                                        <p:attrNameLst>
                                          <p:attrName>style.visibility</p:attrName>
                                        </p:attrNameLst>
                                      </p:cBhvr>
                                      <p:to>
                                        <p:strVal val="visible"/>
                                      </p:to>
                                    </p:set>
                                    <p:animEffect transition="in" filter="wheel(1)">
                                      <p:cBhvr>
                                        <p:cTn id="30" dur="2000"/>
                                        <p:tgtEl>
                                          <p:spTgt spid="50"/>
                                        </p:tgtEl>
                                      </p:cBhvr>
                                    </p:animEffec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7"/>
                                        </p:tgtEl>
                                        <p:attrNameLst>
                                          <p:attrName>style.visibility</p:attrName>
                                        </p:attrNameLst>
                                      </p:cBhvr>
                                      <p:to>
                                        <p:strVal val="visible"/>
                                      </p:to>
                                    </p:set>
                                  </p:childTnLst>
                                </p:cTn>
                              </p:par>
                              <p:par>
                                <p:cTn id="35" presetID="21" presetClass="entr" presetSubtype="1" fill="hold" grpId="0" nodeType="with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heel(1)">
                                      <p:cBhvr>
                                        <p:cTn id="37" dur="2000"/>
                                        <p:tgtEl>
                                          <p:spTgt spid="51"/>
                                        </p:tgtEl>
                                      </p:cBhvr>
                                    </p:animEffec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48"/>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52"/>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82"/>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childTnLst>
                                </p:cTn>
                              </p:par>
                              <p:par>
                                <p:cTn id="53" presetID="21" presetClass="entr" presetSubtype="1" fill="hold" grpId="0" nodeType="with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heel(1)">
                                      <p:cBhvr>
                                        <p:cTn id="55" dur="2000"/>
                                        <p:tgtEl>
                                          <p:spTgt spid="53"/>
                                        </p:tgtEl>
                                      </p:cBhvr>
                                    </p:animEffec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5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73"/>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4"/>
                                        </p:tgtEl>
                                        <p:attrNameLst>
                                          <p:attrName>style.visibility</p:attrName>
                                        </p:attrNameLst>
                                      </p:cBhvr>
                                      <p:to>
                                        <p:strVal val="visible"/>
                                      </p:to>
                                    </p:set>
                                  </p:childTnLst>
                                </p:cTn>
                              </p:par>
                            </p:childTnLst>
                          </p:cTn>
                        </p:par>
                        <p:par>
                          <p:cTn id="64" fill="hold">
                            <p:stCondLst>
                              <p:cond delay="0"/>
                            </p:stCondLst>
                            <p:childTnLst>
                              <p:par>
                                <p:cTn id="65" presetID="2" presetClass="entr" presetSubtype="4" fill="hold" grpId="0" nodeType="afterEffect">
                                  <p:stCondLst>
                                    <p:cond delay="0"/>
                                  </p:stCondLst>
                                  <p:childTnLst>
                                    <p:set>
                                      <p:cBhvr>
                                        <p:cTn id="66" dur="1" fill="hold">
                                          <p:stCondLst>
                                            <p:cond delay="0"/>
                                          </p:stCondLst>
                                        </p:cTn>
                                        <p:tgtEl>
                                          <p:spTgt spid="75"/>
                                        </p:tgtEl>
                                        <p:attrNameLst>
                                          <p:attrName>style.visibility</p:attrName>
                                        </p:attrNameLst>
                                      </p:cBhvr>
                                      <p:to>
                                        <p:strVal val="visible"/>
                                      </p:to>
                                    </p:set>
                                    <p:anim calcmode="lin" valueType="num">
                                      <p:cBhvr additive="base">
                                        <p:cTn id="67" dur="500" fill="hold"/>
                                        <p:tgtEl>
                                          <p:spTgt spid="75"/>
                                        </p:tgtEl>
                                        <p:attrNameLst>
                                          <p:attrName>ppt_x</p:attrName>
                                        </p:attrNameLst>
                                      </p:cBhvr>
                                      <p:tavLst>
                                        <p:tav tm="0">
                                          <p:val>
                                            <p:strVal val="#ppt_x"/>
                                          </p:val>
                                        </p:tav>
                                        <p:tav tm="100000">
                                          <p:val>
                                            <p:strVal val="#ppt_x"/>
                                          </p:val>
                                        </p:tav>
                                      </p:tavLst>
                                    </p:anim>
                                    <p:anim calcmode="lin" valueType="num">
                                      <p:cBhvr additive="base">
                                        <p:cTn id="68" dur="500" fill="hold"/>
                                        <p:tgtEl>
                                          <p:spTgt spid="75"/>
                                        </p:tgtEl>
                                        <p:attrNameLst>
                                          <p:attrName>ppt_y</p:attrName>
                                        </p:attrNameLst>
                                      </p:cBhvr>
                                      <p:tavLst>
                                        <p:tav tm="0">
                                          <p:val>
                                            <p:strVal val="1+#ppt_h/2"/>
                                          </p:val>
                                        </p:tav>
                                        <p:tav tm="100000">
                                          <p:val>
                                            <p:strVal val="#ppt_y"/>
                                          </p:val>
                                        </p:tav>
                                      </p:tavLst>
                                    </p:anim>
                                  </p:childTnLst>
                                </p:cTn>
                              </p:par>
                              <p:par>
                                <p:cTn id="69" presetID="1" presetClass="entr" presetSubtype="0" fill="hold" grpId="0" nodeType="with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7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6" grpId="0"/>
      <p:bldP spid="47" grpId="0"/>
      <p:bldP spid="48" grpId="0"/>
      <p:bldP spid="49" grpId="0" animBg="1"/>
      <p:bldP spid="50" grpId="0" animBg="1"/>
      <p:bldP spid="51" grpId="0" animBg="1"/>
      <p:bldP spid="52" grpId="0"/>
      <p:bldP spid="53" grpId="0" animBg="1"/>
      <p:bldP spid="73" grpId="0"/>
      <p:bldP spid="74" grpId="0"/>
      <p:bldP spid="75" grpId="0"/>
      <p:bldP spid="76" grpId="0"/>
      <p:bldP spid="77" grpId="0"/>
      <p:bldP spid="78" grpId="0"/>
      <p:bldP spid="81" grpId="0"/>
      <p:bldP spid="82"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350" dirty="0">
                <a:solidFill>
                  <a:srgbClr val="FF0000"/>
                </a:solidFill>
              </a:rPr>
              <a:t>_</a:t>
            </a:r>
            <a:r>
              <a:rPr lang="zh-CN" altLang="en-US" sz="1350" dirty="0">
                <a:solidFill>
                  <a:srgbClr val="FF0000"/>
                </a:solidFill>
              </a:rPr>
              <a:t>按月订货</a:t>
            </a:r>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166</a:t>
            </a:fld>
            <a:endParaRPr lang="en-US" altLang="zh-CN"/>
          </a:p>
        </p:txBody>
      </p:sp>
      <p:sp>
        <p:nvSpPr>
          <p:cNvPr id="3" name="内容占位符 2"/>
          <p:cNvSpPr>
            <a:spLocks noGrp="1"/>
          </p:cNvSpPr>
          <p:nvPr>
            <p:ph idx="1"/>
          </p:nvPr>
        </p:nvSpPr>
        <p:spPr>
          <a:xfrm>
            <a:off x="98134" y="697988"/>
            <a:ext cx="8927992" cy="5855212"/>
          </a:xfrm>
        </p:spPr>
        <p:txBody>
          <a:bodyPr/>
          <a:lstStyle/>
          <a:p>
            <a:r>
              <a:rPr lang="zh-CN" altLang="en-US" dirty="0"/>
              <a:t>需求波动性增加呢？</a:t>
            </a:r>
          </a:p>
        </p:txBody>
      </p:sp>
      <p:graphicFrame>
        <p:nvGraphicFramePr>
          <p:cNvPr id="40" name="内容占位符 4"/>
          <p:cNvGraphicFramePr>
            <a:graphicFrameLocks/>
          </p:cNvGraphicFramePr>
          <p:nvPr/>
        </p:nvGraphicFramePr>
        <p:xfrm>
          <a:off x="2681790" y="1374288"/>
          <a:ext cx="4910909" cy="1459879"/>
        </p:xfrm>
        <a:graphic>
          <a:graphicData uri="http://schemas.openxmlformats.org/drawingml/2006/table">
            <a:tbl>
              <a:tblPr/>
              <a:tblGrid>
                <a:gridCol w="937811">
                  <a:extLst>
                    <a:ext uri="{9D8B030D-6E8A-4147-A177-3AD203B41FA5}">
                      <a16:colId xmlns:a16="http://schemas.microsoft.com/office/drawing/2014/main" val="20000"/>
                    </a:ext>
                  </a:extLst>
                </a:gridCol>
                <a:gridCol w="457199">
                  <a:extLst>
                    <a:ext uri="{9D8B030D-6E8A-4147-A177-3AD203B41FA5}">
                      <a16:colId xmlns:a16="http://schemas.microsoft.com/office/drawing/2014/main" val="20001"/>
                    </a:ext>
                  </a:extLst>
                </a:gridCol>
                <a:gridCol w="456663">
                  <a:extLst>
                    <a:ext uri="{9D8B030D-6E8A-4147-A177-3AD203B41FA5}">
                      <a16:colId xmlns:a16="http://schemas.microsoft.com/office/drawing/2014/main" val="20002"/>
                    </a:ext>
                  </a:extLst>
                </a:gridCol>
                <a:gridCol w="502330">
                  <a:extLst>
                    <a:ext uri="{9D8B030D-6E8A-4147-A177-3AD203B41FA5}">
                      <a16:colId xmlns:a16="http://schemas.microsoft.com/office/drawing/2014/main" val="20003"/>
                    </a:ext>
                  </a:extLst>
                </a:gridCol>
                <a:gridCol w="547996">
                  <a:extLst>
                    <a:ext uri="{9D8B030D-6E8A-4147-A177-3AD203B41FA5}">
                      <a16:colId xmlns:a16="http://schemas.microsoft.com/office/drawing/2014/main" val="20004"/>
                    </a:ext>
                  </a:extLst>
                </a:gridCol>
                <a:gridCol w="547996">
                  <a:extLst>
                    <a:ext uri="{9D8B030D-6E8A-4147-A177-3AD203B41FA5}">
                      <a16:colId xmlns:a16="http://schemas.microsoft.com/office/drawing/2014/main" val="20005"/>
                    </a:ext>
                  </a:extLst>
                </a:gridCol>
                <a:gridCol w="593663">
                  <a:extLst>
                    <a:ext uri="{9D8B030D-6E8A-4147-A177-3AD203B41FA5}">
                      <a16:colId xmlns:a16="http://schemas.microsoft.com/office/drawing/2014/main" val="20006"/>
                    </a:ext>
                  </a:extLst>
                </a:gridCol>
                <a:gridCol w="867251">
                  <a:extLst>
                    <a:ext uri="{9D8B030D-6E8A-4147-A177-3AD203B41FA5}">
                      <a16:colId xmlns:a16="http://schemas.microsoft.com/office/drawing/2014/main" val="20007"/>
                    </a:ext>
                  </a:extLst>
                </a:gridCol>
              </a:tblGrid>
              <a:tr h="206387">
                <a:tc>
                  <a:txBody>
                    <a:bodyPr/>
                    <a:lstStyle/>
                    <a:p>
                      <a:pPr algn="ctr" fontAlgn="b">
                        <a:lnSpc>
                          <a:spcPts val="1500"/>
                        </a:lnSpc>
                      </a:pPr>
                      <a:endParaRPr lang="zh-CN" altLang="en-US" sz="1400" b="0" i="0" u="none" strike="noStrike" dirty="0">
                        <a:solidFill>
                          <a:srgbClr val="000000"/>
                        </a:solidFill>
                        <a:effectLst/>
                        <a:latin typeface="宋体"/>
                      </a:endParaRP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1</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2</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3</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4</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5</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en-US" altLang="zh-CN" sz="1400" b="0" i="0" u="none" strike="noStrike" dirty="0">
                          <a:solidFill>
                            <a:srgbClr val="000000"/>
                          </a:solidFill>
                          <a:effectLst/>
                          <a:latin typeface="宋体"/>
                        </a:rPr>
                        <a:t>6</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ts val="1500"/>
                        </a:lnSpc>
                      </a:pPr>
                      <a:r>
                        <a:rPr lang="zh-CN" altLang="en-US" sz="1400" b="0" i="0" u="none" strike="noStrike" dirty="0">
                          <a:solidFill>
                            <a:srgbClr val="000000"/>
                          </a:solidFill>
                          <a:effectLst/>
                          <a:latin typeface="宋体"/>
                        </a:rPr>
                        <a:t>最大需求</a:t>
                      </a:r>
                    </a:p>
                  </a:txBody>
                  <a:tcPr marL="9525" marR="9525" marT="9530" marB="0" anchor="b">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13373">
                <a:tc>
                  <a:txBody>
                    <a:bodyPr/>
                    <a:lstStyle/>
                    <a:p>
                      <a:pPr algn="ctr" fontAlgn="ctr">
                        <a:lnSpc>
                          <a:spcPct val="80000"/>
                        </a:lnSpc>
                      </a:pPr>
                      <a:r>
                        <a:rPr lang="en-US" altLang="zh-CN" sz="1400" b="0" i="0" u="none" strike="noStrike" dirty="0">
                          <a:solidFill>
                            <a:srgbClr val="000000"/>
                          </a:solidFill>
                          <a:effectLst/>
                          <a:latin typeface="Times New Roman"/>
                        </a:rPr>
                        <a:t>A</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300</a:t>
                      </a:r>
                    </a:p>
                  </a:txBody>
                  <a:tcPr marL="9525" marR="9525" marT="9530" marB="0" anchor="ctr">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1800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2800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a:solidFill>
                            <a:srgbClr val="000000"/>
                          </a:solidFill>
                          <a:effectLst/>
                          <a:latin typeface="Times New Roman"/>
                        </a:rPr>
                        <a:t>3600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a:solidFill>
                            <a:srgbClr val="000000"/>
                          </a:solidFill>
                          <a:effectLst/>
                          <a:latin typeface="Times New Roman"/>
                        </a:rPr>
                        <a:t>4200</a:t>
                      </a:r>
                    </a:p>
                  </a:txBody>
                  <a:tcPr marL="9525" marR="9525" marT="953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lnSpc>
                          <a:spcPct val="80000"/>
                        </a:lnSpc>
                      </a:pPr>
                      <a:r>
                        <a:rPr lang="en-US" altLang="zh-CN" sz="1400" b="0" i="0" u="none" strike="noStrike" dirty="0">
                          <a:solidFill>
                            <a:srgbClr val="000000"/>
                          </a:solidFill>
                          <a:effectLst/>
                          <a:latin typeface="Times New Roman"/>
                        </a:rPr>
                        <a:t>4500</a:t>
                      </a:r>
                    </a:p>
                  </a:txBody>
                  <a:tcPr marL="9525" marR="9525" marT="9530" marB="0" anchor="ctr">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kern="1200" dirty="0">
                          <a:solidFill>
                            <a:srgbClr val="000000"/>
                          </a:solidFill>
                          <a:effectLst/>
                          <a:latin typeface="Times New Roman"/>
                          <a:ea typeface="+mn-ea"/>
                          <a:cs typeface="+mn-cs"/>
                        </a:rPr>
                        <a:t>17200</a:t>
                      </a:r>
                    </a:p>
                  </a:txBody>
                  <a:tcPr marL="9525" marR="9525" marT="953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1"/>
                  </a:ext>
                </a:extLst>
              </a:tr>
              <a:tr h="313373">
                <a:tc>
                  <a:txBody>
                    <a:bodyPr/>
                    <a:lstStyle/>
                    <a:p>
                      <a:pPr algn="ctr" fontAlgn="ctr">
                        <a:lnSpc>
                          <a:spcPct val="80000"/>
                        </a:lnSpc>
                      </a:pPr>
                      <a:r>
                        <a:rPr lang="en-US" altLang="zh-CN" sz="1400" b="0" i="0" u="none" strike="noStrike" dirty="0">
                          <a:solidFill>
                            <a:srgbClr val="000000"/>
                          </a:solidFill>
                          <a:effectLst/>
                          <a:latin typeface="Times New Roman"/>
                        </a:rPr>
                        <a:t>B</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200</a:t>
                      </a:r>
                    </a:p>
                  </a:txBody>
                  <a:tcPr marL="9525" marR="9525" marT="9530" marB="0" anchor="ctr">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800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1200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1600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1800</a:t>
                      </a:r>
                    </a:p>
                  </a:txBody>
                  <a:tcPr marL="9525" marR="9525" marT="953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lnSpc>
                          <a:spcPct val="80000"/>
                        </a:lnSpc>
                      </a:pPr>
                      <a:r>
                        <a:rPr lang="en-US" altLang="zh-CN" sz="1400" b="0" i="0" u="none" strike="noStrike" dirty="0">
                          <a:solidFill>
                            <a:srgbClr val="000000"/>
                          </a:solidFill>
                          <a:effectLst/>
                          <a:latin typeface="Times New Roman"/>
                        </a:rPr>
                        <a:t>2000</a:t>
                      </a:r>
                    </a:p>
                  </a:txBody>
                  <a:tcPr marL="9525" marR="9525" marT="9530" marB="0" anchor="ctr">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7600</a:t>
                      </a:r>
                    </a:p>
                  </a:txBody>
                  <a:tcPr marL="9525" marR="9525" marT="953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313373">
                <a:tc>
                  <a:txBody>
                    <a:bodyPr/>
                    <a:lstStyle/>
                    <a:p>
                      <a:pPr algn="ctr" fontAlgn="b">
                        <a:lnSpc>
                          <a:spcPct val="80000"/>
                        </a:lnSpc>
                      </a:pPr>
                      <a:r>
                        <a:rPr lang="en-US" altLang="zh-CN" sz="1400" b="0" i="0" u="none" strike="noStrike" dirty="0">
                          <a:solidFill>
                            <a:srgbClr val="000000"/>
                          </a:solidFill>
                          <a:effectLst/>
                          <a:latin typeface="宋体"/>
                        </a:rPr>
                        <a:t>A(1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20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360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2160</a:t>
                      </a:r>
                    </a:p>
                  </a:txBody>
                  <a:tcPr marL="9525" marR="9525" marT="9530" marB="0" anchor="b">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3360</a:t>
                      </a:r>
                    </a:p>
                  </a:txBody>
                  <a:tcPr marL="9525" marR="9525" marT="9530" marB="0" anchor="b">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4320</a:t>
                      </a:r>
                    </a:p>
                  </a:txBody>
                  <a:tcPr marL="9525" marR="9525" marT="9530" marB="0" anchor="b">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5040</a:t>
                      </a:r>
                    </a:p>
                  </a:txBody>
                  <a:tcPr marL="9525" marR="9525" marT="9530" marB="0" anchor="b">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5400</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b">
                        <a:lnSpc>
                          <a:spcPct val="80000"/>
                        </a:lnSpc>
                      </a:pPr>
                      <a:r>
                        <a:rPr lang="en-US" altLang="zh-CN" sz="1400" b="0" i="0" u="none" strike="noStrike" dirty="0">
                          <a:solidFill>
                            <a:srgbClr val="000000"/>
                          </a:solidFill>
                          <a:effectLst/>
                          <a:latin typeface="宋体"/>
                        </a:rPr>
                        <a:t>20600</a:t>
                      </a:r>
                    </a:p>
                  </a:txBody>
                  <a:tcPr marL="9525" marR="9525" marT="9530" marB="0" anchor="b">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3"/>
                  </a:ext>
                </a:extLst>
              </a:tr>
              <a:tr h="313373">
                <a:tc>
                  <a:txBody>
                    <a:bodyPr/>
                    <a:lstStyle/>
                    <a:p>
                      <a:pPr algn="ctr" fontAlgn="b">
                        <a:lnSpc>
                          <a:spcPct val="80000"/>
                        </a:lnSpc>
                      </a:pPr>
                      <a:r>
                        <a:rPr lang="en-US" altLang="zh-CN" sz="1400" b="0" i="0" u="none" strike="noStrike" dirty="0">
                          <a:solidFill>
                            <a:srgbClr val="000000"/>
                          </a:solidFill>
                          <a:effectLst/>
                          <a:latin typeface="宋体"/>
                        </a:rPr>
                        <a:t>B(1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20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240</a:t>
                      </a:r>
                    </a:p>
                  </a:txBody>
                  <a:tcPr marL="9525" marR="9525" marT="9530"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960</a:t>
                      </a:r>
                    </a:p>
                  </a:txBody>
                  <a:tcPr marL="9525" marR="9525" marT="9530"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1440</a:t>
                      </a:r>
                    </a:p>
                  </a:txBody>
                  <a:tcPr marL="9525" marR="9525" marT="9530"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1920</a:t>
                      </a:r>
                    </a:p>
                  </a:txBody>
                  <a:tcPr marL="9525" marR="9525" marT="9530"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2160</a:t>
                      </a:r>
                    </a:p>
                  </a:txBody>
                  <a:tcPr marL="9525" marR="9525" marT="9530"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2400</a:t>
                      </a:r>
                    </a:p>
                  </a:txBody>
                  <a:tcPr marL="9525" marR="9525" marT="9530"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9100</a:t>
                      </a:r>
                    </a:p>
                  </a:txBody>
                  <a:tcPr marL="9525" marR="9525" marT="9530" marB="0" anchor="b">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41" name="内容占位符 4"/>
          <p:cNvGraphicFramePr>
            <a:graphicFrameLocks/>
          </p:cNvGraphicFramePr>
          <p:nvPr/>
        </p:nvGraphicFramePr>
        <p:xfrm>
          <a:off x="2519920" y="2895869"/>
          <a:ext cx="5994797" cy="1107490"/>
        </p:xfrm>
        <a:graphic>
          <a:graphicData uri="http://schemas.openxmlformats.org/drawingml/2006/table">
            <a:tbl>
              <a:tblPr/>
              <a:tblGrid>
                <a:gridCol w="778857">
                  <a:extLst>
                    <a:ext uri="{9D8B030D-6E8A-4147-A177-3AD203B41FA5}">
                      <a16:colId xmlns:a16="http://schemas.microsoft.com/office/drawing/2014/main" val="20000"/>
                    </a:ext>
                  </a:extLst>
                </a:gridCol>
                <a:gridCol w="571322">
                  <a:extLst>
                    <a:ext uri="{9D8B030D-6E8A-4147-A177-3AD203B41FA5}">
                      <a16:colId xmlns:a16="http://schemas.microsoft.com/office/drawing/2014/main" val="20001"/>
                    </a:ext>
                  </a:extLst>
                </a:gridCol>
                <a:gridCol w="540071">
                  <a:extLst>
                    <a:ext uri="{9D8B030D-6E8A-4147-A177-3AD203B41FA5}">
                      <a16:colId xmlns:a16="http://schemas.microsoft.com/office/drawing/2014/main" val="20002"/>
                    </a:ext>
                  </a:extLst>
                </a:gridCol>
                <a:gridCol w="702093">
                  <a:extLst>
                    <a:ext uri="{9D8B030D-6E8A-4147-A177-3AD203B41FA5}">
                      <a16:colId xmlns:a16="http://schemas.microsoft.com/office/drawing/2014/main" val="20003"/>
                    </a:ext>
                  </a:extLst>
                </a:gridCol>
                <a:gridCol w="594079">
                  <a:extLst>
                    <a:ext uri="{9D8B030D-6E8A-4147-A177-3AD203B41FA5}">
                      <a16:colId xmlns:a16="http://schemas.microsoft.com/office/drawing/2014/main" val="20004"/>
                    </a:ext>
                  </a:extLst>
                </a:gridCol>
                <a:gridCol w="648086">
                  <a:extLst>
                    <a:ext uri="{9D8B030D-6E8A-4147-A177-3AD203B41FA5}">
                      <a16:colId xmlns:a16="http://schemas.microsoft.com/office/drawing/2014/main" val="20005"/>
                    </a:ext>
                  </a:extLst>
                </a:gridCol>
                <a:gridCol w="810107">
                  <a:extLst>
                    <a:ext uri="{9D8B030D-6E8A-4147-A177-3AD203B41FA5}">
                      <a16:colId xmlns:a16="http://schemas.microsoft.com/office/drawing/2014/main" val="20006"/>
                    </a:ext>
                  </a:extLst>
                </a:gridCol>
                <a:gridCol w="594079">
                  <a:extLst>
                    <a:ext uri="{9D8B030D-6E8A-4147-A177-3AD203B41FA5}">
                      <a16:colId xmlns:a16="http://schemas.microsoft.com/office/drawing/2014/main" val="20007"/>
                    </a:ext>
                  </a:extLst>
                </a:gridCol>
                <a:gridCol w="756103">
                  <a:extLst>
                    <a:ext uri="{9D8B030D-6E8A-4147-A177-3AD203B41FA5}">
                      <a16:colId xmlns:a16="http://schemas.microsoft.com/office/drawing/2014/main" val="20008"/>
                    </a:ext>
                  </a:extLst>
                </a:gridCol>
              </a:tblGrid>
              <a:tr h="445601">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r>
                        <a:rPr lang="en-US" altLang="zh-CN" sz="1400" b="0" i="0" u="none" strike="noStrike" dirty="0">
                          <a:solidFill>
                            <a:srgbClr val="000000"/>
                          </a:solidFill>
                          <a:effectLst/>
                          <a:latin typeface="宋体"/>
                        </a:rPr>
                        <a:t>R</a:t>
                      </a:r>
                      <a:r>
                        <a:rPr lang="zh-CN" altLang="en-US" sz="1400" b="0" i="0" u="none" strike="noStrike" dirty="0">
                          <a:solidFill>
                            <a:srgbClr val="000000"/>
                          </a:solidFill>
                          <a:effectLst/>
                          <a:latin typeface="宋体"/>
                        </a:rPr>
                        <a:t>产品</a:t>
                      </a:r>
                      <a:endParaRPr lang="en-US" altLang="zh-CN" sz="1400" b="0" i="0" u="none" strike="noStrike" dirty="0">
                        <a:solidFill>
                          <a:srgbClr val="000000"/>
                        </a:solidFill>
                        <a:effectLst/>
                        <a:latin typeface="宋体"/>
                      </a:endParaRPr>
                    </a:p>
                    <a:p>
                      <a:pPr algn="ctr" fontAlgn="b"/>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59846">
                <a:tc>
                  <a:txBody>
                    <a:bodyPr/>
                    <a:lstStyle/>
                    <a:p>
                      <a:pPr algn="ctr" fontAlgn="b"/>
                      <a:r>
                        <a:rPr lang="en-US" altLang="zh-CN" sz="1400" b="0" i="0" u="none" strike="noStrike" dirty="0">
                          <a:solidFill>
                            <a:srgbClr val="000000"/>
                          </a:solidFill>
                          <a:effectLst/>
                          <a:latin typeface="宋体"/>
                        </a:rPr>
                        <a:t>A</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500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150000"/>
                        </a:lnSpc>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1"/>
                  </a:ext>
                </a:extLst>
              </a:tr>
              <a:tr h="302043">
                <a:tc>
                  <a:txBody>
                    <a:bodyPr/>
                    <a:lstStyle/>
                    <a:p>
                      <a:pPr algn="ctr" fontAlgn="b"/>
                      <a:r>
                        <a:rPr lang="en-US" altLang="zh-CN" sz="1400" b="0" i="0" u="none" strike="noStrike" dirty="0">
                          <a:solidFill>
                            <a:srgbClr val="000000"/>
                          </a:solidFill>
                          <a:effectLst/>
                          <a:latin typeface="宋体"/>
                        </a:rPr>
                        <a:t>B</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300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42" name="矩形 41"/>
          <p:cNvSpPr>
            <a:spLocks noChangeArrowheads="1"/>
          </p:cNvSpPr>
          <p:nvPr/>
        </p:nvSpPr>
        <p:spPr bwMode="auto">
          <a:xfrm>
            <a:off x="3815321" y="2950637"/>
            <a:ext cx="702469" cy="12182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spcBef>
                <a:spcPct val="0"/>
              </a:spcBef>
            </a:pPr>
            <a:r>
              <a:rPr lang="en-US" altLang="zh-TW" sz="1350" dirty="0">
                <a:solidFill>
                  <a:srgbClr val="000000"/>
                </a:solidFill>
                <a:latin typeface="宋体" charset="0"/>
                <a:ea typeface="黑体" charset="0"/>
                <a:cs typeface="黑体" charset="0"/>
              </a:rPr>
              <a:t>S</a:t>
            </a:r>
            <a:r>
              <a:rPr lang="zh-TW" altLang="en-US" sz="1350" dirty="0">
                <a:solidFill>
                  <a:srgbClr val="000000"/>
                </a:solidFill>
                <a:latin typeface="宋体" charset="0"/>
                <a:ea typeface="黑体" charset="0"/>
                <a:cs typeface="黑体" charset="0"/>
              </a:rPr>
              <a:t>产品</a:t>
            </a:r>
            <a:endParaRPr lang="zh-TW" altLang="en-US" sz="1350" dirty="0">
              <a:latin typeface="Arial" charset="0"/>
            </a:endParaRPr>
          </a:p>
          <a:p>
            <a:pPr fontAlgn="b">
              <a:spcBef>
                <a:spcPct val="0"/>
              </a:spcBef>
            </a:pPr>
            <a:r>
              <a:rPr lang="zh-TW" altLang="en-US" sz="1350" dirty="0">
                <a:solidFill>
                  <a:srgbClr val="000000"/>
                </a:solidFill>
                <a:latin typeface="宋体" charset="0"/>
                <a:ea typeface="黑体" charset="0"/>
                <a:cs typeface="黑体" charset="0"/>
              </a:rPr>
              <a:t>库存</a:t>
            </a:r>
            <a:endParaRPr lang="zh-TW" altLang="en-US" sz="1350" dirty="0">
              <a:latin typeface="Arial"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2100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900</a:t>
            </a:r>
            <a:endParaRPr lang="zh-TW" altLang="en-US" sz="1350" dirty="0">
              <a:latin typeface="Arial" charset="0"/>
            </a:endParaRPr>
          </a:p>
        </p:txBody>
      </p:sp>
      <p:sp>
        <p:nvSpPr>
          <p:cNvPr id="43" name="矩形 42"/>
          <p:cNvSpPr/>
          <p:nvPr/>
        </p:nvSpPr>
        <p:spPr>
          <a:xfrm>
            <a:off x="4464212" y="2922063"/>
            <a:ext cx="701278"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S</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2000*2</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1200*2</a:t>
            </a:r>
            <a:endParaRPr lang="zh-TW" altLang="en-US" sz="1350" dirty="0">
              <a:latin typeface="Arial"/>
            </a:endParaRPr>
          </a:p>
        </p:txBody>
      </p:sp>
      <p:sp>
        <p:nvSpPr>
          <p:cNvPr id="44" name="矩形 43"/>
          <p:cNvSpPr>
            <a:spLocks noChangeArrowheads="1"/>
          </p:cNvSpPr>
          <p:nvPr/>
        </p:nvSpPr>
        <p:spPr bwMode="auto">
          <a:xfrm>
            <a:off x="5111911" y="2876819"/>
            <a:ext cx="594215" cy="12912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defTabSz="342900" fontAlgn="b">
              <a:lnSpc>
                <a:spcPct val="100000"/>
              </a:lnSpc>
              <a:spcBef>
                <a:spcPts val="0"/>
              </a:spcBef>
              <a:spcAft>
                <a:spcPts val="0"/>
              </a:spcAft>
              <a:defRPr/>
            </a:pPr>
            <a:r>
              <a:rPr lang="en-US" altLang="zh-TW" sz="1050" dirty="0">
                <a:solidFill>
                  <a:srgbClr val="000000"/>
                </a:solidFill>
                <a:latin typeface="宋体" charset="0"/>
                <a:ea typeface="黑体" charset="0"/>
                <a:cs typeface="黑体" charset="0"/>
              </a:rPr>
              <a:t>S</a:t>
            </a:r>
            <a:r>
              <a:rPr lang="zh-TW" altLang="en-US" sz="1050" dirty="0">
                <a:solidFill>
                  <a:srgbClr val="000000"/>
                </a:solidFill>
                <a:latin typeface="宋体" charset="0"/>
                <a:ea typeface="黑体" charset="0"/>
                <a:cs typeface="黑体" charset="0"/>
              </a:rPr>
              <a:t>产品</a:t>
            </a:r>
            <a:endParaRPr lang="en-US" altLang="zh-CN" sz="1050" dirty="0">
              <a:solidFill>
                <a:srgbClr val="000000"/>
              </a:solidFill>
              <a:latin typeface="+mn-ea"/>
            </a:endParaRPr>
          </a:p>
          <a:p>
            <a:pPr fontAlgn="b">
              <a:spcBef>
                <a:spcPct val="0"/>
              </a:spcBef>
              <a:defRPr/>
            </a:pPr>
            <a:r>
              <a:rPr lang="zh-CN" altLang="en-US" sz="1050" dirty="0">
                <a:solidFill>
                  <a:srgbClr val="000000"/>
                </a:solidFill>
                <a:latin typeface="宋体" charset="0"/>
                <a:ea typeface="黑体" charset="0"/>
                <a:cs typeface="黑体" charset="0"/>
              </a:rPr>
              <a:t>预防缺货</a:t>
            </a:r>
            <a:r>
              <a:rPr lang="zh-TW" altLang="en-US" sz="1050" dirty="0">
                <a:solidFill>
                  <a:srgbClr val="000000"/>
                </a:solidFill>
                <a:latin typeface="宋体" charset="0"/>
                <a:ea typeface="黑体" charset="0"/>
                <a:cs typeface="黑体" charset="0"/>
              </a:rPr>
              <a:t>库存</a:t>
            </a:r>
            <a:endParaRPr lang="zh-TW" altLang="en-US" sz="1050" dirty="0">
              <a:latin typeface="Arial" charset="0"/>
            </a:endParaRPr>
          </a:p>
          <a:p>
            <a:pPr fontAlgn="b">
              <a:lnSpc>
                <a:spcPct val="200000"/>
              </a:lnSpc>
              <a:spcBef>
                <a:spcPct val="0"/>
              </a:spcBef>
              <a:defRPr/>
            </a:pPr>
            <a:r>
              <a:rPr lang="en-US" altLang="zh-TW" sz="1350" dirty="0">
                <a:solidFill>
                  <a:srgbClr val="000000"/>
                </a:solidFill>
                <a:latin typeface="宋体" charset="0"/>
                <a:ea typeface="黑体" charset="0"/>
                <a:cs typeface="黑体" charset="0"/>
              </a:rPr>
              <a:t>8100</a:t>
            </a:r>
            <a:endParaRPr lang="zh-TW" altLang="en-US" sz="1350" dirty="0">
              <a:latin typeface="Arial" charset="0"/>
            </a:endParaRPr>
          </a:p>
          <a:p>
            <a:pPr fontAlgn="b">
              <a:lnSpc>
                <a:spcPct val="150000"/>
              </a:lnSpc>
              <a:spcBef>
                <a:spcPct val="0"/>
              </a:spcBef>
              <a:defRPr/>
            </a:pPr>
            <a:r>
              <a:rPr lang="en-US" altLang="zh-TW" sz="1350" dirty="0">
                <a:solidFill>
                  <a:srgbClr val="000000"/>
                </a:solidFill>
                <a:latin typeface="宋体" charset="0"/>
                <a:ea typeface="黑体" charset="0"/>
                <a:cs typeface="黑体" charset="0"/>
              </a:rPr>
              <a:t>1600</a:t>
            </a:r>
          </a:p>
        </p:txBody>
      </p:sp>
      <p:sp>
        <p:nvSpPr>
          <p:cNvPr id="45" name="矩形 44"/>
          <p:cNvSpPr/>
          <p:nvPr/>
        </p:nvSpPr>
        <p:spPr>
          <a:xfrm>
            <a:off x="5759612" y="2886344"/>
            <a:ext cx="702469"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P</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a:t>
            </a:r>
            <a:endParaRPr lang="zh-TW" altLang="en-US" sz="1350" dirty="0">
              <a:latin typeface="Arial"/>
            </a:endParaRPr>
          </a:p>
        </p:txBody>
      </p:sp>
      <p:sp>
        <p:nvSpPr>
          <p:cNvPr id="46" name="矩形 45"/>
          <p:cNvSpPr>
            <a:spLocks noChangeArrowheads="1"/>
          </p:cNvSpPr>
          <p:nvPr/>
        </p:nvSpPr>
        <p:spPr bwMode="auto">
          <a:xfrm>
            <a:off x="6408502" y="2895869"/>
            <a:ext cx="70127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defTabSz="342900" fontAlgn="b">
              <a:lnSpc>
                <a:spcPct val="100000"/>
              </a:lnSpc>
              <a:spcBef>
                <a:spcPct val="0"/>
              </a:spcBef>
            </a:pPr>
            <a:r>
              <a:rPr lang="en-US" altLang="zh-CN" sz="1350">
                <a:solidFill>
                  <a:srgbClr val="000000"/>
                </a:solidFill>
                <a:latin typeface="宋体" charset="0"/>
              </a:rPr>
              <a:t>P</a:t>
            </a:r>
            <a:r>
              <a:rPr lang="zh-CN" altLang="en-US" sz="1350">
                <a:solidFill>
                  <a:srgbClr val="000000"/>
                </a:solidFill>
                <a:latin typeface="Heiti SC Light" charset="0"/>
                <a:ea typeface="Heiti SC Light" charset="0"/>
                <a:cs typeface="Heiti SC Light" charset="0"/>
              </a:rPr>
              <a:t>材料</a:t>
            </a:r>
            <a:endParaRPr lang="en-US" altLang="zh-CN" sz="1350">
              <a:solidFill>
                <a:srgbClr val="000000"/>
              </a:solidFill>
              <a:latin typeface="Heiti SC Light" charset="0"/>
              <a:ea typeface="Heiti SC Light" charset="0"/>
              <a:cs typeface="Heiti SC Light" charset="0"/>
            </a:endParaRPr>
          </a:p>
          <a:p>
            <a:pPr defTabSz="342900" fontAlgn="b">
              <a:lnSpc>
                <a:spcPct val="100000"/>
              </a:lnSpc>
              <a:spcBef>
                <a:spcPct val="0"/>
              </a:spcBef>
            </a:pPr>
            <a:r>
              <a:rPr lang="zh-CN" altLang="en-US" sz="1350">
                <a:solidFill>
                  <a:srgbClr val="000000"/>
                </a:solidFill>
                <a:latin typeface="Heiti SC Light" charset="0"/>
                <a:ea typeface="Heiti SC Light" charset="0"/>
                <a:cs typeface="Heiti SC Light" charset="0"/>
              </a:rPr>
              <a:t>库存</a:t>
            </a:r>
            <a:endParaRPr lang="en-US" altLang="zh-CN" sz="1350">
              <a:solidFill>
                <a:srgbClr val="000000"/>
              </a:solidFill>
              <a:latin typeface="Heiti SC Light" charset="0"/>
              <a:ea typeface="Heiti SC Light" charset="0"/>
              <a:cs typeface="Heiti SC Light" charset="0"/>
            </a:endParaRPr>
          </a:p>
          <a:p>
            <a:pPr defTabSz="342900" fontAlgn="b">
              <a:lnSpc>
                <a:spcPct val="200000"/>
              </a:lnSpc>
              <a:spcBef>
                <a:spcPct val="0"/>
              </a:spcBef>
            </a:pPr>
            <a:r>
              <a:rPr lang="en-US" altLang="zh-TW" sz="1350">
                <a:solidFill>
                  <a:srgbClr val="000000"/>
                </a:solidFill>
                <a:latin typeface="宋体" charset="0"/>
                <a:ea typeface="黑体" charset="0"/>
                <a:cs typeface="黑体" charset="0"/>
              </a:rPr>
              <a:t>3000</a:t>
            </a:r>
            <a:endParaRPr lang="zh-TW" altLang="en-US" sz="1350">
              <a:latin typeface="Arial" charset="0"/>
            </a:endParaRPr>
          </a:p>
          <a:p>
            <a:pPr defTabSz="342900"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a:latin typeface="Arial" charset="0"/>
            </a:endParaRPr>
          </a:p>
        </p:txBody>
      </p:sp>
      <p:sp>
        <p:nvSpPr>
          <p:cNvPr id="47" name="矩形 46"/>
          <p:cNvSpPr>
            <a:spLocks noChangeArrowheads="1"/>
          </p:cNvSpPr>
          <p:nvPr/>
        </p:nvSpPr>
        <p:spPr bwMode="auto">
          <a:xfrm>
            <a:off x="7109781" y="2886344"/>
            <a:ext cx="70246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lnSpc>
                <a:spcPct val="100000"/>
              </a:lnSpc>
              <a:spcBef>
                <a:spcPct val="0"/>
              </a:spcBef>
            </a:pPr>
            <a:r>
              <a:rPr lang="zh-CN" altLang="en-US" sz="1350" dirty="0">
                <a:solidFill>
                  <a:srgbClr val="000000"/>
                </a:solidFill>
                <a:latin typeface="宋体" charset="0"/>
                <a:ea typeface="黑体" charset="0"/>
                <a:cs typeface="黑体" charset="0"/>
              </a:rPr>
              <a:t>材料商库存</a:t>
            </a:r>
            <a:endParaRPr lang="en-US" altLang="zh-CN" sz="1350" dirty="0">
              <a:solidFill>
                <a:srgbClr val="000000"/>
              </a:solidFill>
              <a:latin typeface="宋体" charset="0"/>
              <a:ea typeface="黑体" charset="0"/>
              <a:cs typeface="黑体"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3000</a:t>
            </a:r>
            <a:endParaRPr lang="zh-TW" altLang="en-US" sz="1350" dirty="0">
              <a:latin typeface="Arial" charset="0"/>
            </a:endParaRPr>
          </a:p>
          <a:p>
            <a:pPr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dirty="0">
              <a:latin typeface="Arial" charset="0"/>
            </a:endParaRPr>
          </a:p>
        </p:txBody>
      </p:sp>
      <p:sp>
        <p:nvSpPr>
          <p:cNvPr id="48" name="文本框 47"/>
          <p:cNvSpPr txBox="1"/>
          <p:nvPr/>
        </p:nvSpPr>
        <p:spPr>
          <a:xfrm>
            <a:off x="3816512" y="4010944"/>
            <a:ext cx="701278" cy="624210"/>
          </a:xfrm>
          <a:prstGeom prst="rect">
            <a:avLst/>
          </a:prstGeom>
          <a:solidFill>
            <a:schemeClr val="accent5">
              <a:lumMod val="20000"/>
              <a:lumOff val="80000"/>
            </a:schemeClr>
          </a:solidFill>
        </p:spPr>
        <p:txBody>
          <a:bodyPr>
            <a:spAutoFit/>
          </a:bodyPr>
          <a:lstStyle/>
          <a:p>
            <a:pPr>
              <a:defRPr/>
            </a:pPr>
            <a:r>
              <a:rPr lang="zh-CN" altLang="en-US" dirty="0"/>
              <a:t>销售商按月需求订货</a:t>
            </a:r>
          </a:p>
        </p:txBody>
      </p:sp>
      <p:sp>
        <p:nvSpPr>
          <p:cNvPr id="49" name="文本框 48"/>
          <p:cNvSpPr txBox="1"/>
          <p:nvPr/>
        </p:nvSpPr>
        <p:spPr>
          <a:xfrm>
            <a:off x="5759612" y="4019279"/>
            <a:ext cx="702469" cy="624210"/>
          </a:xfrm>
          <a:prstGeom prst="rect">
            <a:avLst/>
          </a:prstGeom>
          <a:solidFill>
            <a:schemeClr val="accent5">
              <a:lumMod val="20000"/>
              <a:lumOff val="80000"/>
            </a:schemeClr>
          </a:solidFill>
        </p:spPr>
        <p:txBody>
          <a:bodyPr>
            <a:spAutoFit/>
          </a:bodyPr>
          <a:lstStyle/>
          <a:p>
            <a:pPr>
              <a:defRPr/>
            </a:pPr>
            <a:r>
              <a:rPr lang="zh-CN" altLang="en-US" dirty="0"/>
              <a:t>组装商按月需求订货</a:t>
            </a:r>
          </a:p>
        </p:txBody>
      </p:sp>
      <p:sp>
        <p:nvSpPr>
          <p:cNvPr id="50" name="文本框 49"/>
          <p:cNvSpPr txBox="1"/>
          <p:nvPr/>
        </p:nvSpPr>
        <p:spPr>
          <a:xfrm>
            <a:off x="6515658" y="4019279"/>
            <a:ext cx="864394" cy="801501"/>
          </a:xfrm>
          <a:prstGeom prst="rect">
            <a:avLst/>
          </a:prstGeom>
          <a:solidFill>
            <a:schemeClr val="accent5">
              <a:lumMod val="20000"/>
              <a:lumOff val="80000"/>
            </a:schemeClr>
          </a:solidFill>
        </p:spPr>
        <p:txBody>
          <a:bodyPr>
            <a:spAutoFit/>
          </a:bodyPr>
          <a:lstStyle/>
          <a:p>
            <a:pPr>
              <a:defRPr/>
            </a:pPr>
            <a:r>
              <a:rPr lang="zh-CN" altLang="en-US" dirty="0"/>
              <a:t>零件商生产供第</a:t>
            </a:r>
            <a:r>
              <a:rPr lang="en-US" altLang="zh-CN" dirty="0"/>
              <a:t>4</a:t>
            </a:r>
            <a:r>
              <a:rPr lang="zh-CN" altLang="en-US" dirty="0"/>
              <a:t>月组装订货</a:t>
            </a:r>
          </a:p>
        </p:txBody>
      </p:sp>
      <p:sp>
        <p:nvSpPr>
          <p:cNvPr id="51" name="矩形 50"/>
          <p:cNvSpPr>
            <a:spLocks noChangeArrowheads="1"/>
          </p:cNvSpPr>
          <p:nvPr/>
        </p:nvSpPr>
        <p:spPr bwMode="auto">
          <a:xfrm>
            <a:off x="7758671" y="2879200"/>
            <a:ext cx="702469" cy="12349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fontAlgn="b">
              <a:lnSpc>
                <a:spcPct val="200000"/>
              </a:lnSpc>
              <a:spcBef>
                <a:spcPct val="0"/>
              </a:spcBef>
            </a:pPr>
            <a:r>
              <a:rPr lang="zh-CN" altLang="en-US" sz="1350" dirty="0">
                <a:solidFill>
                  <a:srgbClr val="000000"/>
                </a:solidFill>
                <a:latin typeface="宋体" charset="0"/>
                <a:ea typeface="黑体" charset="0"/>
                <a:cs typeface="黑体" charset="0"/>
              </a:rPr>
              <a:t>合计</a:t>
            </a:r>
            <a:r>
              <a:rPr lang="en-US" altLang="zh-TW" sz="1350" dirty="0">
                <a:solidFill>
                  <a:srgbClr val="000000"/>
                </a:solidFill>
                <a:latin typeface="宋体" charset="0"/>
                <a:ea typeface="黑体" charset="0"/>
                <a:cs typeface="黑体" charset="0"/>
              </a:rPr>
              <a:t>22700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10000</a:t>
            </a:r>
            <a:endParaRPr lang="zh-TW" altLang="en-US" sz="1350" dirty="0">
              <a:latin typeface="Arial" charset="0"/>
            </a:endParaRPr>
          </a:p>
        </p:txBody>
      </p:sp>
      <p:sp>
        <p:nvSpPr>
          <p:cNvPr id="52" name="文本框 51"/>
          <p:cNvSpPr txBox="1"/>
          <p:nvPr/>
        </p:nvSpPr>
        <p:spPr>
          <a:xfrm>
            <a:off x="5057664" y="4019205"/>
            <a:ext cx="702469" cy="624210"/>
          </a:xfrm>
          <a:prstGeom prst="rect">
            <a:avLst/>
          </a:prstGeom>
          <a:solidFill>
            <a:schemeClr val="accent5">
              <a:lumMod val="20000"/>
              <a:lumOff val="80000"/>
            </a:schemeClr>
          </a:solidFill>
        </p:spPr>
        <p:txBody>
          <a:bodyPr>
            <a:spAutoFit/>
          </a:bodyPr>
          <a:lstStyle/>
          <a:p>
            <a:pPr>
              <a:defRPr/>
            </a:pPr>
            <a:r>
              <a:rPr lang="zh-CN" altLang="en-US" dirty="0"/>
              <a:t>有效产能安排不足</a:t>
            </a:r>
          </a:p>
        </p:txBody>
      </p:sp>
      <p:graphicFrame>
        <p:nvGraphicFramePr>
          <p:cNvPr id="53" name="内容占位符 4"/>
          <p:cNvGraphicFramePr>
            <a:graphicFrameLocks/>
          </p:cNvGraphicFramePr>
          <p:nvPr/>
        </p:nvGraphicFramePr>
        <p:xfrm>
          <a:off x="7596337" y="1364651"/>
          <a:ext cx="867251" cy="1503052"/>
        </p:xfrm>
        <a:graphic>
          <a:graphicData uri="http://schemas.openxmlformats.org/drawingml/2006/table">
            <a:tbl>
              <a:tblPr/>
              <a:tblGrid>
                <a:gridCol w="867251">
                  <a:extLst>
                    <a:ext uri="{9D8B030D-6E8A-4147-A177-3AD203B41FA5}">
                      <a16:colId xmlns:a16="http://schemas.microsoft.com/office/drawing/2014/main" val="20000"/>
                    </a:ext>
                  </a:extLst>
                </a:gridCol>
              </a:tblGrid>
              <a:tr h="216024">
                <a:tc>
                  <a:txBody>
                    <a:bodyPr/>
                    <a:lstStyle/>
                    <a:p>
                      <a:pPr algn="ctr" fontAlgn="b">
                        <a:lnSpc>
                          <a:spcPct val="80000"/>
                        </a:lnSpc>
                      </a:pPr>
                      <a:r>
                        <a:rPr lang="zh-CN" altLang="en-US" sz="1400" b="0" i="0" u="none" strike="noStrike" dirty="0">
                          <a:solidFill>
                            <a:srgbClr val="000000"/>
                          </a:solidFill>
                          <a:effectLst/>
                          <a:latin typeface="宋体"/>
                        </a:rPr>
                        <a:t>有效供给</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631322">
                <a:tc>
                  <a:txBody>
                    <a:bodyPr/>
                    <a:lstStyle/>
                    <a:p>
                      <a:pPr algn="ctr" fontAlgn="b">
                        <a:lnSpc>
                          <a:spcPct val="80000"/>
                        </a:lnSpc>
                      </a:pPr>
                      <a:r>
                        <a:rPr lang="en-US" altLang="zh-CN" sz="1400" b="0" i="0" u="none" strike="noStrike" dirty="0">
                          <a:solidFill>
                            <a:srgbClr val="000000"/>
                          </a:solidFill>
                          <a:effectLst/>
                          <a:latin typeface="宋体"/>
                        </a:rPr>
                        <a:t>A</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500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12500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631322">
                <a:tc>
                  <a:txBody>
                    <a:bodyPr/>
                    <a:lstStyle/>
                    <a:p>
                      <a:pPr algn="ctr" fontAlgn="b">
                        <a:lnSpc>
                          <a:spcPct val="80000"/>
                        </a:lnSpc>
                      </a:pPr>
                      <a:r>
                        <a:rPr lang="en-US" altLang="zh-CN" sz="1400" b="0" i="0" u="none" strike="noStrike" dirty="0">
                          <a:solidFill>
                            <a:srgbClr val="000000"/>
                          </a:solidFill>
                          <a:effectLst/>
                          <a:latin typeface="宋体"/>
                        </a:rPr>
                        <a:t>B</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1200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1800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7500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54" name="组 21"/>
          <p:cNvGrpSpPr>
            <a:grpSpLocks/>
          </p:cNvGrpSpPr>
          <p:nvPr/>
        </p:nvGrpSpPr>
        <p:grpSpPr bwMode="auto">
          <a:xfrm>
            <a:off x="2511648" y="4865815"/>
            <a:ext cx="5886917" cy="641646"/>
            <a:chOff x="1476375" y="1293586"/>
            <a:chExt cx="7056438" cy="1081453"/>
          </a:xfrm>
        </p:grpSpPr>
        <p:sp>
          <p:nvSpPr>
            <p:cNvPr id="55" name="文本框 54"/>
            <p:cNvSpPr txBox="1"/>
            <p:nvPr/>
          </p:nvSpPr>
          <p:spPr>
            <a:xfrm>
              <a:off x="7667625" y="1293586"/>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销售商</a:t>
              </a:r>
            </a:p>
          </p:txBody>
        </p:sp>
        <p:sp>
          <p:nvSpPr>
            <p:cNvPr id="56" name="文本框 55"/>
            <p:cNvSpPr txBox="1"/>
            <p:nvPr/>
          </p:nvSpPr>
          <p:spPr>
            <a:xfrm>
              <a:off x="5435600" y="1293586"/>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组装商</a:t>
              </a:r>
            </a:p>
          </p:txBody>
        </p:sp>
        <p:sp>
          <p:nvSpPr>
            <p:cNvPr id="57" name="文本框 56"/>
            <p:cNvSpPr txBox="1"/>
            <p:nvPr/>
          </p:nvSpPr>
          <p:spPr>
            <a:xfrm>
              <a:off x="3276600" y="1293586"/>
              <a:ext cx="863601"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零件商</a:t>
              </a:r>
            </a:p>
          </p:txBody>
        </p:sp>
        <p:cxnSp>
          <p:nvCxnSpPr>
            <p:cNvPr id="58" name="直线箭头连接符 7"/>
            <p:cNvCxnSpPr/>
            <p:nvPr/>
          </p:nvCxnSpPr>
          <p:spPr bwMode="auto">
            <a:xfrm>
              <a:off x="4140201" y="1519185"/>
              <a:ext cx="1295400"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59" name="直线箭头连接符 8"/>
            <p:cNvCxnSpPr/>
            <p:nvPr/>
          </p:nvCxnSpPr>
          <p:spPr bwMode="auto">
            <a:xfrm>
              <a:off x="6300788" y="1519185"/>
              <a:ext cx="1366837"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0" name="文本框 19"/>
            <p:cNvSpPr txBox="1">
              <a:spLocks noChangeArrowheads="1"/>
            </p:cNvSpPr>
            <p:nvPr/>
          </p:nvSpPr>
          <p:spPr bwMode="auto">
            <a:xfrm>
              <a:off x="6732588" y="1633719"/>
              <a:ext cx="503236"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1" name="文本框 20"/>
            <p:cNvSpPr txBox="1">
              <a:spLocks noChangeArrowheads="1"/>
            </p:cNvSpPr>
            <p:nvPr/>
          </p:nvSpPr>
          <p:spPr bwMode="auto">
            <a:xfrm>
              <a:off x="2411414"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2" name="文本框 21"/>
            <p:cNvSpPr txBox="1">
              <a:spLocks noChangeArrowheads="1"/>
            </p:cNvSpPr>
            <p:nvPr/>
          </p:nvSpPr>
          <p:spPr bwMode="auto">
            <a:xfrm>
              <a:off x="3419475"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63" name="文本框 22"/>
            <p:cNvSpPr txBox="1">
              <a:spLocks noChangeArrowheads="1"/>
            </p:cNvSpPr>
            <p:nvPr/>
          </p:nvSpPr>
          <p:spPr bwMode="auto">
            <a:xfrm>
              <a:off x="4427537"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2</a:t>
              </a:r>
              <a:r>
                <a:rPr lang="zh-CN" altLang="en-US"/>
                <a:t>月</a:t>
              </a:r>
            </a:p>
          </p:txBody>
        </p:sp>
        <p:sp>
          <p:nvSpPr>
            <p:cNvPr id="64" name="文本框 23"/>
            <p:cNvSpPr txBox="1">
              <a:spLocks noChangeArrowheads="1"/>
            </p:cNvSpPr>
            <p:nvPr/>
          </p:nvSpPr>
          <p:spPr bwMode="auto">
            <a:xfrm>
              <a:off x="5508625" y="1633719"/>
              <a:ext cx="503238"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cxnSp>
          <p:nvCxnSpPr>
            <p:cNvPr id="65" name="直线箭头连接符 14"/>
            <p:cNvCxnSpPr/>
            <p:nvPr/>
          </p:nvCxnSpPr>
          <p:spPr bwMode="auto">
            <a:xfrm>
              <a:off x="2339976" y="1519185"/>
              <a:ext cx="936626"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66" name="文本框 65"/>
            <p:cNvSpPr txBox="1"/>
            <p:nvPr/>
          </p:nvSpPr>
          <p:spPr>
            <a:xfrm>
              <a:off x="1476375" y="1293586"/>
              <a:ext cx="863601"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材料商</a:t>
              </a:r>
            </a:p>
          </p:txBody>
        </p:sp>
        <p:sp>
          <p:nvSpPr>
            <p:cNvPr id="67" name="等腰三角形 28"/>
            <p:cNvSpPr>
              <a:spLocks noChangeArrowheads="1"/>
            </p:cNvSpPr>
            <p:nvPr/>
          </p:nvSpPr>
          <p:spPr bwMode="auto">
            <a:xfrm flipV="1">
              <a:off x="7812088" y="2086113"/>
              <a:ext cx="504825"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68" name="等腰三角形 29"/>
            <p:cNvSpPr>
              <a:spLocks noChangeArrowheads="1"/>
            </p:cNvSpPr>
            <p:nvPr/>
          </p:nvSpPr>
          <p:spPr bwMode="auto">
            <a:xfrm flipV="1">
              <a:off x="6156325" y="2086113"/>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69" name="等腰三角形 30"/>
            <p:cNvSpPr>
              <a:spLocks noChangeArrowheads="1"/>
            </p:cNvSpPr>
            <p:nvPr/>
          </p:nvSpPr>
          <p:spPr bwMode="auto">
            <a:xfrm flipV="1">
              <a:off x="5076825" y="2086113"/>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0" name="等腰三角形 31"/>
            <p:cNvSpPr>
              <a:spLocks noChangeArrowheads="1"/>
            </p:cNvSpPr>
            <p:nvPr/>
          </p:nvSpPr>
          <p:spPr bwMode="auto">
            <a:xfrm flipV="1">
              <a:off x="3924299" y="2086113"/>
              <a:ext cx="503238"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71" name="等腰三角形 32"/>
            <p:cNvSpPr>
              <a:spLocks noChangeArrowheads="1"/>
            </p:cNvSpPr>
            <p:nvPr/>
          </p:nvSpPr>
          <p:spPr bwMode="auto">
            <a:xfrm flipV="1">
              <a:off x="2970033" y="2086113"/>
              <a:ext cx="503236" cy="288926"/>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grpSp>
      <p:sp>
        <p:nvSpPr>
          <p:cNvPr id="72" name="文本框 71"/>
          <p:cNvSpPr txBox="1"/>
          <p:nvPr/>
        </p:nvSpPr>
        <p:spPr>
          <a:xfrm>
            <a:off x="7728273" y="5515415"/>
            <a:ext cx="547277" cy="581698"/>
          </a:xfrm>
          <a:prstGeom prst="rect">
            <a:avLst/>
          </a:prstGeom>
          <a:noFill/>
        </p:spPr>
        <p:txBody>
          <a:bodyPr wrap="square" rtlCol="0">
            <a:spAutoFit/>
          </a:bodyPr>
          <a:lstStyle/>
          <a:p>
            <a:r>
              <a:rPr lang="en-US" altLang="zh-CN" sz="1500" dirty="0"/>
              <a:t>500</a:t>
            </a:r>
          </a:p>
          <a:p>
            <a:r>
              <a:rPr lang="en-US" altLang="zh-CN" sz="1500" dirty="0"/>
              <a:t>300</a:t>
            </a:r>
            <a:endParaRPr lang="zh-CN" altLang="en-US" sz="1500" dirty="0"/>
          </a:p>
        </p:txBody>
      </p:sp>
      <p:sp>
        <p:nvSpPr>
          <p:cNvPr id="73" name="文本框 72"/>
          <p:cNvSpPr txBox="1"/>
          <p:nvPr/>
        </p:nvSpPr>
        <p:spPr>
          <a:xfrm>
            <a:off x="6271896" y="5558939"/>
            <a:ext cx="1270435" cy="581698"/>
          </a:xfrm>
          <a:prstGeom prst="rect">
            <a:avLst/>
          </a:prstGeom>
          <a:noFill/>
        </p:spPr>
        <p:txBody>
          <a:bodyPr wrap="square" rtlCol="0">
            <a:spAutoFit/>
          </a:bodyPr>
          <a:lstStyle/>
          <a:p>
            <a:r>
              <a:rPr lang="en-US" altLang="zh-CN" sz="1500" dirty="0"/>
              <a:t>2000</a:t>
            </a:r>
            <a:r>
              <a:rPr lang="en-US" altLang="zh-CN" sz="1500" dirty="0">
                <a:solidFill>
                  <a:srgbClr val="FF0000"/>
                </a:solidFill>
              </a:rPr>
              <a:t>+</a:t>
            </a:r>
            <a:r>
              <a:rPr lang="en-US" altLang="zh-TW" sz="1500" dirty="0">
                <a:solidFill>
                  <a:srgbClr val="FF0000"/>
                </a:solidFill>
                <a:latin typeface="宋体" charset="0"/>
                <a:ea typeface="黑体" charset="0"/>
                <a:cs typeface="黑体" charset="0"/>
              </a:rPr>
              <a:t>8100</a:t>
            </a:r>
            <a:endParaRPr lang="en-US" altLang="zh-CN" sz="1500" dirty="0">
              <a:solidFill>
                <a:srgbClr val="FF0000"/>
              </a:solidFill>
            </a:endParaRPr>
          </a:p>
          <a:p>
            <a:r>
              <a:rPr lang="en-US" altLang="zh-CN" sz="1500" dirty="0"/>
              <a:t>900</a:t>
            </a:r>
            <a:r>
              <a:rPr lang="en-US" altLang="zh-CN" sz="1500" dirty="0">
                <a:solidFill>
                  <a:srgbClr val="FF0000"/>
                </a:solidFill>
              </a:rPr>
              <a:t>+</a:t>
            </a:r>
            <a:r>
              <a:rPr lang="en-US" altLang="zh-TW" sz="1500" dirty="0">
                <a:solidFill>
                  <a:srgbClr val="FF0000"/>
                </a:solidFill>
                <a:latin typeface="宋体" charset="0"/>
                <a:ea typeface="黑体" charset="0"/>
                <a:cs typeface="黑体" charset="0"/>
              </a:rPr>
              <a:t>1600</a:t>
            </a:r>
          </a:p>
        </p:txBody>
      </p:sp>
      <p:sp>
        <p:nvSpPr>
          <p:cNvPr id="74" name="文本框 73"/>
          <p:cNvSpPr txBox="1"/>
          <p:nvPr/>
        </p:nvSpPr>
        <p:spPr>
          <a:xfrm>
            <a:off x="5455107" y="5583606"/>
            <a:ext cx="700393" cy="581698"/>
          </a:xfrm>
          <a:prstGeom prst="rect">
            <a:avLst/>
          </a:prstGeom>
          <a:noFill/>
        </p:spPr>
        <p:txBody>
          <a:bodyPr wrap="square" rtlCol="0">
            <a:spAutoFit/>
          </a:bodyPr>
          <a:lstStyle/>
          <a:p>
            <a:r>
              <a:rPr lang="en-US" altLang="zh-CN" sz="1500" dirty="0"/>
              <a:t>4000</a:t>
            </a:r>
          </a:p>
          <a:p>
            <a:r>
              <a:rPr lang="en-US" altLang="zh-CN" sz="1500" dirty="0"/>
              <a:t>2400</a:t>
            </a:r>
          </a:p>
        </p:txBody>
      </p:sp>
      <p:sp>
        <p:nvSpPr>
          <p:cNvPr id="75" name="文本框 74"/>
          <p:cNvSpPr txBox="1"/>
          <p:nvPr/>
        </p:nvSpPr>
        <p:spPr>
          <a:xfrm>
            <a:off x="4595416" y="5572708"/>
            <a:ext cx="700393" cy="581698"/>
          </a:xfrm>
          <a:prstGeom prst="rect">
            <a:avLst/>
          </a:prstGeom>
          <a:noFill/>
        </p:spPr>
        <p:txBody>
          <a:bodyPr wrap="square" rtlCol="0">
            <a:spAutoFit/>
          </a:bodyPr>
          <a:lstStyle/>
          <a:p>
            <a:r>
              <a:rPr lang="en-US" altLang="zh-CN" sz="1500" dirty="0"/>
              <a:t>2000</a:t>
            </a:r>
          </a:p>
          <a:p>
            <a:r>
              <a:rPr lang="en-US" altLang="zh-CN" sz="1500" dirty="0"/>
              <a:t>1200</a:t>
            </a:r>
          </a:p>
        </p:txBody>
      </p:sp>
      <p:sp>
        <p:nvSpPr>
          <p:cNvPr id="76" name="文本框 75"/>
          <p:cNvSpPr txBox="1"/>
          <p:nvPr/>
        </p:nvSpPr>
        <p:spPr>
          <a:xfrm>
            <a:off x="3821431" y="5560571"/>
            <a:ext cx="700393" cy="581698"/>
          </a:xfrm>
          <a:prstGeom prst="rect">
            <a:avLst/>
          </a:prstGeom>
          <a:noFill/>
        </p:spPr>
        <p:txBody>
          <a:bodyPr wrap="square" rtlCol="0">
            <a:spAutoFit/>
          </a:bodyPr>
          <a:lstStyle/>
          <a:p>
            <a:r>
              <a:rPr lang="en-US" altLang="zh-CN" sz="1500" dirty="0"/>
              <a:t>3000</a:t>
            </a:r>
          </a:p>
          <a:p>
            <a:r>
              <a:rPr lang="en-US" altLang="zh-CN" sz="1500" dirty="0"/>
              <a:t>1800</a:t>
            </a:r>
          </a:p>
        </p:txBody>
      </p:sp>
      <p:sp>
        <p:nvSpPr>
          <p:cNvPr id="77" name="文本框 76"/>
          <p:cNvSpPr txBox="1"/>
          <p:nvPr/>
        </p:nvSpPr>
        <p:spPr>
          <a:xfrm>
            <a:off x="2847854" y="5557595"/>
            <a:ext cx="700393" cy="581698"/>
          </a:xfrm>
          <a:prstGeom prst="rect">
            <a:avLst/>
          </a:prstGeom>
          <a:noFill/>
        </p:spPr>
        <p:txBody>
          <a:bodyPr wrap="square" rtlCol="0">
            <a:spAutoFit/>
          </a:bodyPr>
          <a:lstStyle/>
          <a:p>
            <a:r>
              <a:rPr lang="en-US" altLang="zh-CN" sz="1500" dirty="0"/>
              <a:t>3000</a:t>
            </a:r>
          </a:p>
          <a:p>
            <a:r>
              <a:rPr lang="en-US" altLang="zh-CN" sz="1500" dirty="0"/>
              <a:t>1800</a:t>
            </a:r>
          </a:p>
        </p:txBody>
      </p:sp>
    </p:spTree>
    <p:extLst>
      <p:ext uri="{BB962C8B-B14F-4D97-AF65-F5344CB8AC3E}">
        <p14:creationId xmlns:p14="http://schemas.microsoft.com/office/powerpoint/2010/main" val="4174079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ppt_x"/>
                                          </p:val>
                                        </p:tav>
                                        <p:tav tm="100000">
                                          <p:val>
                                            <p:strVal val="#ppt_x"/>
                                          </p:val>
                                        </p:tav>
                                      </p:tavLst>
                                    </p:anim>
                                    <p:anim calcmode="lin" valueType="num">
                                      <p:cBhvr additive="base">
                                        <p:cTn id="14"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2"/>
                                        </p:tgtEl>
                                        <p:attrNameLst>
                                          <p:attrName>style.visibility</p:attrName>
                                        </p:attrNameLst>
                                      </p:cBhvr>
                                      <p:to>
                                        <p:strVal val="visible"/>
                                      </p:to>
                                    </p:set>
                                  </p:childTnLst>
                                </p:cTn>
                              </p:par>
                            </p:childTnLst>
                          </p:cTn>
                        </p:par>
                        <p:par>
                          <p:cTn id="25" fill="hold">
                            <p:stCondLst>
                              <p:cond delay="0"/>
                            </p:stCondLst>
                            <p:childTnLst>
                              <p:par>
                                <p:cTn id="26" presetID="21" presetClass="entr" presetSubtype="1" fill="hold" grpId="0" nodeType="after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heel(1)">
                                      <p:cBhvr>
                                        <p:cTn id="28" dur="2000"/>
                                        <p:tgtEl>
                                          <p:spTgt spid="48"/>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par>
                                <p:cTn id="37" presetID="21" presetClass="entr" presetSubtype="1" fill="hold" grpId="0" nodeType="with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wheel(1)">
                                      <p:cBhvr>
                                        <p:cTn id="39" dur="2000"/>
                                        <p:tgtEl>
                                          <p:spTgt spid="49"/>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46"/>
                                        </p:tgtEl>
                                        <p:attrNameLst>
                                          <p:attrName>style.visibility</p:attrName>
                                        </p:attrNameLst>
                                      </p:cBhvr>
                                      <p:to>
                                        <p:strVal val="visible"/>
                                      </p:to>
                                    </p:set>
                                  </p:childTnLst>
                                </p:cTn>
                              </p:par>
                              <p:par>
                                <p:cTn id="44" presetID="21" presetClass="entr" presetSubtype="1" fill="hold" grpId="0" nodeType="with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heel(1)">
                                      <p:cBhvr>
                                        <p:cTn id="46" dur="2000"/>
                                        <p:tgtEl>
                                          <p:spTgt spid="50"/>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7"/>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21" presetClass="entr" presetSubtype="1"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heel(1)">
                                      <p:cBhvr>
                                        <p:cTn id="57" dur="2000"/>
                                        <p:tgtEl>
                                          <p:spTgt spid="52"/>
                                        </p:tgtEl>
                                      </p:cBhvr>
                                    </p:animEffec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51"/>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54"/>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72"/>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73"/>
                                        </p:tgtEl>
                                        <p:attrNameLst>
                                          <p:attrName>style.visibility</p:attrName>
                                        </p:attrNameLst>
                                      </p:cBhvr>
                                      <p:to>
                                        <p:strVal val="visible"/>
                                      </p:to>
                                    </p:set>
                                  </p:childTnLst>
                                </p:cTn>
                              </p:par>
                            </p:childTnLst>
                          </p:cTn>
                        </p:par>
                        <p:par>
                          <p:cTn id="70" fill="hold">
                            <p:stCondLst>
                              <p:cond delay="0"/>
                            </p:stCondLst>
                            <p:childTnLst>
                              <p:par>
                                <p:cTn id="71" presetID="2" presetClass="entr" presetSubtype="4" fill="hold" grpId="0" nodeType="afterEffect">
                                  <p:stCondLst>
                                    <p:cond delay="0"/>
                                  </p:stCondLst>
                                  <p:childTnLst>
                                    <p:set>
                                      <p:cBhvr>
                                        <p:cTn id="72" dur="1" fill="hold">
                                          <p:stCondLst>
                                            <p:cond delay="0"/>
                                          </p:stCondLst>
                                        </p:cTn>
                                        <p:tgtEl>
                                          <p:spTgt spid="74"/>
                                        </p:tgtEl>
                                        <p:attrNameLst>
                                          <p:attrName>style.visibility</p:attrName>
                                        </p:attrNameLst>
                                      </p:cBhvr>
                                      <p:to>
                                        <p:strVal val="visible"/>
                                      </p:to>
                                    </p:set>
                                    <p:anim calcmode="lin" valueType="num">
                                      <p:cBhvr additive="base">
                                        <p:cTn id="73" dur="500" fill="hold"/>
                                        <p:tgtEl>
                                          <p:spTgt spid="74"/>
                                        </p:tgtEl>
                                        <p:attrNameLst>
                                          <p:attrName>ppt_x</p:attrName>
                                        </p:attrNameLst>
                                      </p:cBhvr>
                                      <p:tavLst>
                                        <p:tav tm="0">
                                          <p:val>
                                            <p:strVal val="#ppt_x"/>
                                          </p:val>
                                        </p:tav>
                                        <p:tav tm="100000">
                                          <p:val>
                                            <p:strVal val="#ppt_x"/>
                                          </p:val>
                                        </p:tav>
                                      </p:tavLst>
                                    </p:anim>
                                    <p:anim calcmode="lin" valueType="num">
                                      <p:cBhvr additive="base">
                                        <p:cTn id="74" dur="500" fill="hold"/>
                                        <p:tgtEl>
                                          <p:spTgt spid="74"/>
                                        </p:tgtEl>
                                        <p:attrNameLst>
                                          <p:attrName>ppt_y</p:attrName>
                                        </p:attrNameLst>
                                      </p:cBhvr>
                                      <p:tavLst>
                                        <p:tav tm="0">
                                          <p:val>
                                            <p:strVal val="1+#ppt_h/2"/>
                                          </p:val>
                                        </p:tav>
                                        <p:tav tm="100000">
                                          <p:val>
                                            <p:strVal val="#ppt_y"/>
                                          </p:val>
                                        </p:tav>
                                      </p:tavLst>
                                    </p:anim>
                                  </p:childTnLst>
                                </p:cTn>
                              </p:par>
                              <p:par>
                                <p:cTn id="75" presetID="1" presetClass="entr" presetSubtype="0" fill="hold" grpId="0" nodeType="withEffect">
                                  <p:stCondLst>
                                    <p:cond delay="0"/>
                                  </p:stCondLst>
                                  <p:childTnLst>
                                    <p:set>
                                      <p:cBhvr>
                                        <p:cTn id="76" dur="1" fill="hold">
                                          <p:stCondLst>
                                            <p:cond delay="0"/>
                                          </p:stCondLst>
                                        </p:cTn>
                                        <p:tgtEl>
                                          <p:spTgt spid="7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P spid="45" grpId="0"/>
      <p:bldP spid="46" grpId="0"/>
      <p:bldP spid="47" grpId="0"/>
      <p:bldP spid="48" grpId="0" animBg="1"/>
      <p:bldP spid="49" grpId="0" animBg="1"/>
      <p:bldP spid="50" grpId="0" animBg="1"/>
      <p:bldP spid="51" grpId="0"/>
      <p:bldP spid="52" grpId="0" animBg="1"/>
      <p:bldP spid="72" grpId="0"/>
      <p:bldP spid="73" grpId="0"/>
      <p:bldP spid="74" grpId="0"/>
      <p:bldP spid="75" grpId="0"/>
      <p:bldP spid="76" grpId="0"/>
      <p:bldP spid="77"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solidFill>
                  <a:srgbClr val="FF0000"/>
                </a:solidFill>
              </a:rPr>
              <a:t>需求数据不同</a:t>
            </a:r>
            <a:endParaRPr lang="en-US" altLang="zh-CN" dirty="0">
              <a:solidFill>
                <a:srgbClr val="FF0000"/>
              </a:solidFill>
            </a:endParaRPr>
          </a:p>
        </p:txBody>
      </p:sp>
      <p:pic>
        <p:nvPicPr>
          <p:cNvPr id="9" name="内容占位符 8"/>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47739" y="1538790"/>
            <a:ext cx="7174825" cy="3726414"/>
          </a:xfrm>
        </p:spPr>
      </p:pic>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167</a:t>
            </a:fld>
            <a:endParaRPr lang="en-US" altLang="zh-CN"/>
          </a:p>
        </p:txBody>
      </p:sp>
    </p:spTree>
    <p:extLst>
      <p:ext uri="{BB962C8B-B14F-4D97-AF65-F5344CB8AC3E}">
        <p14:creationId xmlns:p14="http://schemas.microsoft.com/office/powerpoint/2010/main" val="13493245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350" dirty="0">
                <a:solidFill>
                  <a:srgbClr val="FF0000"/>
                </a:solidFill>
              </a:rPr>
              <a:t>_</a:t>
            </a:r>
            <a:r>
              <a:rPr lang="zh-CN" altLang="en-US" sz="1350" dirty="0">
                <a:solidFill>
                  <a:srgbClr val="FF0000"/>
                </a:solidFill>
              </a:rPr>
              <a:t>均衡生产</a:t>
            </a:r>
            <a:endParaRPr lang="zh-CN" altLang="en-US" sz="1500" dirty="0"/>
          </a:p>
        </p:txBody>
      </p:sp>
      <p:sp>
        <p:nvSpPr>
          <p:cNvPr id="3" name="内容占位符 2"/>
          <p:cNvSpPr>
            <a:spLocks noGrp="1"/>
          </p:cNvSpPr>
          <p:nvPr>
            <p:ph idx="1"/>
          </p:nvPr>
        </p:nvSpPr>
        <p:spPr/>
        <p:txBody>
          <a:bodyPr/>
          <a:lstStyle/>
          <a:p>
            <a:pPr>
              <a:defRPr/>
            </a:pPr>
            <a:r>
              <a:rPr lang="zh-CN" altLang="en-US" dirty="0"/>
              <a:t>需求数据不同</a:t>
            </a:r>
            <a:endParaRPr lang="en-US" altLang="zh-CN" dirty="0"/>
          </a:p>
          <a:p>
            <a:pPr lvl="1">
              <a:defRPr/>
            </a:pPr>
            <a:r>
              <a:rPr lang="zh-CN" altLang="en-US" dirty="0"/>
              <a:t>年度均衡生产的利弊分析？</a:t>
            </a:r>
            <a:endParaRPr lang="en-US" altLang="zh-CN" dirty="0"/>
          </a:p>
          <a:p>
            <a:pPr lvl="1">
              <a:defRPr/>
            </a:pPr>
            <a:endParaRPr lang="en-US" altLang="zh-CN" dirty="0"/>
          </a:p>
          <a:p>
            <a:pPr lvl="1">
              <a:defRPr/>
            </a:pPr>
            <a:endParaRPr lang="en-US" altLang="zh-CN" dirty="0"/>
          </a:p>
          <a:p>
            <a:pPr lvl="1">
              <a:defRPr/>
            </a:pPr>
            <a:endParaRPr lang="en-US" altLang="zh-CN" dirty="0"/>
          </a:p>
          <a:p>
            <a:pPr lvl="1">
              <a:defRPr/>
            </a:pPr>
            <a:r>
              <a:rPr lang="zh-CN" altLang="en-US" dirty="0"/>
              <a:t>季度均衡生产的组装需求</a:t>
            </a:r>
            <a:endParaRPr lang="en-US" altLang="zh-CN" dirty="0"/>
          </a:p>
          <a:p>
            <a:pPr lvl="3">
              <a:defRPr/>
            </a:pPr>
            <a:endParaRPr lang="en-US" altLang="zh-CN" dirty="0"/>
          </a:p>
          <a:p>
            <a:pPr lvl="3">
              <a:defRPr/>
            </a:pPr>
            <a:endParaRPr lang="en-US" altLang="zh-CN" dirty="0"/>
          </a:p>
          <a:p>
            <a:pPr lvl="3">
              <a:defRPr/>
            </a:pPr>
            <a:endParaRPr lang="en-US" altLang="zh-CN" dirty="0"/>
          </a:p>
          <a:p>
            <a:pPr lvl="1">
              <a:defRPr/>
            </a:pPr>
            <a:r>
              <a:rPr lang="zh-CN" altLang="en-US" dirty="0"/>
              <a:t>季度均衡组装的组合方案</a:t>
            </a:r>
          </a:p>
          <a:p>
            <a:pPr>
              <a:defRPr/>
            </a:pPr>
            <a:endParaRPr lang="zh-CN" altLang="en-US" dirty="0"/>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168</a:t>
            </a:fld>
            <a:endParaRPr lang="en-US" altLang="zh-CN"/>
          </a:p>
        </p:txBody>
      </p:sp>
      <p:graphicFrame>
        <p:nvGraphicFramePr>
          <p:cNvPr id="5" name="内容占位符 4"/>
          <p:cNvGraphicFramePr>
            <a:graphicFrameLocks/>
          </p:cNvGraphicFramePr>
          <p:nvPr>
            <p:extLst>
              <p:ext uri="{D42A27DB-BD31-4B8C-83A1-F6EECF244321}">
                <p14:modId xmlns:p14="http://schemas.microsoft.com/office/powerpoint/2010/main" val="511031937"/>
              </p:ext>
            </p:extLst>
          </p:nvPr>
        </p:nvGraphicFramePr>
        <p:xfrm>
          <a:off x="1403647" y="1628801"/>
          <a:ext cx="6651026" cy="1224135"/>
        </p:xfrm>
        <a:graphic>
          <a:graphicData uri="http://schemas.openxmlformats.org/drawingml/2006/table">
            <a:tbl>
              <a:tblPr/>
              <a:tblGrid>
                <a:gridCol w="486449">
                  <a:extLst>
                    <a:ext uri="{9D8B030D-6E8A-4147-A177-3AD203B41FA5}">
                      <a16:colId xmlns:a16="http://schemas.microsoft.com/office/drawing/2014/main" val="20000"/>
                    </a:ext>
                  </a:extLst>
                </a:gridCol>
                <a:gridCol w="471330">
                  <a:extLst>
                    <a:ext uri="{9D8B030D-6E8A-4147-A177-3AD203B41FA5}">
                      <a16:colId xmlns:a16="http://schemas.microsoft.com/office/drawing/2014/main" val="20001"/>
                    </a:ext>
                  </a:extLst>
                </a:gridCol>
                <a:gridCol w="471330">
                  <a:extLst>
                    <a:ext uri="{9D8B030D-6E8A-4147-A177-3AD203B41FA5}">
                      <a16:colId xmlns:a16="http://schemas.microsoft.com/office/drawing/2014/main" val="20002"/>
                    </a:ext>
                  </a:extLst>
                </a:gridCol>
                <a:gridCol w="471330">
                  <a:extLst>
                    <a:ext uri="{9D8B030D-6E8A-4147-A177-3AD203B41FA5}">
                      <a16:colId xmlns:a16="http://schemas.microsoft.com/office/drawing/2014/main" val="20003"/>
                    </a:ext>
                  </a:extLst>
                </a:gridCol>
                <a:gridCol w="471330">
                  <a:extLst>
                    <a:ext uri="{9D8B030D-6E8A-4147-A177-3AD203B41FA5}">
                      <a16:colId xmlns:a16="http://schemas.microsoft.com/office/drawing/2014/main" val="20004"/>
                    </a:ext>
                  </a:extLst>
                </a:gridCol>
                <a:gridCol w="471330">
                  <a:extLst>
                    <a:ext uri="{9D8B030D-6E8A-4147-A177-3AD203B41FA5}">
                      <a16:colId xmlns:a16="http://schemas.microsoft.com/office/drawing/2014/main" val="20005"/>
                    </a:ext>
                  </a:extLst>
                </a:gridCol>
                <a:gridCol w="471330">
                  <a:extLst>
                    <a:ext uri="{9D8B030D-6E8A-4147-A177-3AD203B41FA5}">
                      <a16:colId xmlns:a16="http://schemas.microsoft.com/office/drawing/2014/main" val="20006"/>
                    </a:ext>
                  </a:extLst>
                </a:gridCol>
                <a:gridCol w="471330">
                  <a:extLst>
                    <a:ext uri="{9D8B030D-6E8A-4147-A177-3AD203B41FA5}">
                      <a16:colId xmlns:a16="http://schemas.microsoft.com/office/drawing/2014/main" val="20007"/>
                    </a:ext>
                  </a:extLst>
                </a:gridCol>
                <a:gridCol w="471330">
                  <a:extLst>
                    <a:ext uri="{9D8B030D-6E8A-4147-A177-3AD203B41FA5}">
                      <a16:colId xmlns:a16="http://schemas.microsoft.com/office/drawing/2014/main" val="20008"/>
                    </a:ext>
                  </a:extLst>
                </a:gridCol>
                <a:gridCol w="471330">
                  <a:extLst>
                    <a:ext uri="{9D8B030D-6E8A-4147-A177-3AD203B41FA5}">
                      <a16:colId xmlns:a16="http://schemas.microsoft.com/office/drawing/2014/main" val="20009"/>
                    </a:ext>
                  </a:extLst>
                </a:gridCol>
                <a:gridCol w="471330">
                  <a:extLst>
                    <a:ext uri="{9D8B030D-6E8A-4147-A177-3AD203B41FA5}">
                      <a16:colId xmlns:a16="http://schemas.microsoft.com/office/drawing/2014/main" val="20010"/>
                    </a:ext>
                  </a:extLst>
                </a:gridCol>
                <a:gridCol w="471330">
                  <a:extLst>
                    <a:ext uri="{9D8B030D-6E8A-4147-A177-3AD203B41FA5}">
                      <a16:colId xmlns:a16="http://schemas.microsoft.com/office/drawing/2014/main" val="20011"/>
                    </a:ext>
                  </a:extLst>
                </a:gridCol>
                <a:gridCol w="471330">
                  <a:extLst>
                    <a:ext uri="{9D8B030D-6E8A-4147-A177-3AD203B41FA5}">
                      <a16:colId xmlns:a16="http://schemas.microsoft.com/office/drawing/2014/main" val="20012"/>
                    </a:ext>
                  </a:extLst>
                </a:gridCol>
                <a:gridCol w="508617">
                  <a:extLst>
                    <a:ext uri="{9D8B030D-6E8A-4147-A177-3AD203B41FA5}">
                      <a16:colId xmlns:a16="http://schemas.microsoft.com/office/drawing/2014/main" val="20013"/>
                    </a:ext>
                  </a:extLst>
                </a:gridCol>
              </a:tblGrid>
              <a:tr h="358923">
                <a:tc>
                  <a:txBody>
                    <a:bodyPr/>
                    <a:lstStyle/>
                    <a:p>
                      <a:pPr algn="l" fontAlgn="b"/>
                      <a:endParaRPr lang="zh-CN" altLang="en-US" sz="1100" b="0" i="0" u="none" strike="noStrike" dirty="0">
                        <a:solidFill>
                          <a:srgbClr val="000000"/>
                        </a:solidFill>
                        <a:effectLst/>
                        <a:latin typeface="宋体"/>
                      </a:endParaRPr>
                    </a:p>
                  </a:txBody>
                  <a:tcPr marL="7158" marR="7158" marT="7160" marB="0" anchor="b">
                    <a:lnL>
                      <a:noFill/>
                    </a:lnL>
                    <a:lnR w="6350" cap="flat" cmpd="sng" algn="ctr">
                      <a:solidFill>
                        <a:srgbClr val="000000"/>
                      </a:solidFill>
                      <a:prstDash val="solid"/>
                      <a:round/>
                      <a:headEnd type="none" w="med" len="med"/>
                      <a:tailEnd type="none" w="med" len="med"/>
                    </a:lnR>
                    <a:lnT>
                      <a:noFill/>
                    </a:lnT>
                    <a:lnB w="6350" cap="flat" cmpd="sng" algn="ctr">
                      <a:solidFill>
                        <a:srgbClr val="FFFFFF"/>
                      </a:solidFill>
                      <a:prstDash val="solid"/>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1</a:t>
                      </a:r>
                    </a:p>
                  </a:txBody>
                  <a:tcPr marL="7158" marR="7158" marT="7160"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2</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3</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4</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5</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6</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7</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8</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9</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10</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a:solidFill>
                            <a:srgbClr val="000000"/>
                          </a:solidFill>
                          <a:effectLst/>
                          <a:latin typeface="+mn-lt"/>
                        </a:rPr>
                        <a:t>11</a:t>
                      </a:r>
                    </a:p>
                  </a:txBody>
                  <a:tcPr marL="7158" marR="7158" marT="7160" marB="0" anchor="ctr" anchorCtr="1">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en-US" altLang="zh-CN" sz="1400" b="0" i="0" u="none" strike="noStrike" dirty="0">
                          <a:solidFill>
                            <a:srgbClr val="000000"/>
                          </a:solidFill>
                          <a:effectLst/>
                          <a:latin typeface="+mn-lt"/>
                        </a:rPr>
                        <a:t>12</a:t>
                      </a:r>
                    </a:p>
                  </a:txBody>
                  <a:tcPr marL="7158" marR="7158" marT="7160"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ot"/>
                      <a:round/>
                      <a:headEnd type="none" w="med" len="med"/>
                      <a:tailEnd type="none" w="med" len="med"/>
                    </a:lnB>
                  </a:tcPr>
                </a:tc>
                <a:tc>
                  <a:txBody>
                    <a:bodyPr/>
                    <a:lstStyle/>
                    <a:p>
                      <a:pPr algn="ctr" fontAlgn="b">
                        <a:lnSpc>
                          <a:spcPts val="1680"/>
                        </a:lnSpc>
                      </a:pPr>
                      <a:r>
                        <a:rPr lang="zh-CN" altLang="en-US" sz="900" b="0" i="0" u="none" strike="noStrike" dirty="0">
                          <a:solidFill>
                            <a:srgbClr val="FF0000"/>
                          </a:solidFill>
                          <a:effectLst/>
                          <a:latin typeface="宋体"/>
                        </a:rPr>
                        <a:t>年度均衡</a:t>
                      </a:r>
                    </a:p>
                  </a:txBody>
                  <a:tcPr marL="7158" marR="7158" marT="7160" marB="0" anchor="ctr" anchorCtr="1">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0"/>
                  </a:ext>
                </a:extLst>
              </a:tr>
              <a:tr h="432606">
                <a:tc>
                  <a:txBody>
                    <a:bodyPr/>
                    <a:lstStyle/>
                    <a:p>
                      <a:pPr algn="ctr" fontAlgn="ctr"/>
                      <a:r>
                        <a:rPr lang="en-US" altLang="zh-CN" sz="1500" b="0" i="0" u="none" strike="noStrike" dirty="0">
                          <a:solidFill>
                            <a:srgbClr val="000000"/>
                          </a:solidFill>
                          <a:effectLst/>
                          <a:latin typeface="Times New Roman"/>
                        </a:rPr>
                        <a:t>A</a:t>
                      </a:r>
                    </a:p>
                  </a:txBody>
                  <a:tcPr marL="7158" marR="7158" marT="7160"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900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1800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2800</a:t>
                      </a:r>
                      <a:endParaRPr lang="zh-CN" sz="1200" kern="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4000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4200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3500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2800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2000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1300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6350" cap="flat" cmpd="sng" algn="ctr">
                      <a:solidFill>
                        <a:srgbClr val="000000"/>
                      </a:solidFill>
                      <a:prstDash val="dot"/>
                      <a:round/>
                      <a:headEnd type="none" w="med" len="med"/>
                      <a:tailEnd type="none" w="med" len="med"/>
                    </a:lnT>
                    <a:lnB>
                      <a:noFill/>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dot"/>
                      <a:round/>
                      <a:headEnd type="none" w="med" len="med"/>
                      <a:tailEnd type="none" w="med" len="med"/>
                    </a:lnT>
                    <a:lnB>
                      <a:noFill/>
                    </a:lnB>
                  </a:tcPr>
                </a:tc>
                <a:tc>
                  <a:txBody>
                    <a:bodyPr/>
                    <a:lstStyle/>
                    <a:p>
                      <a:pPr algn="ctr" fontAlgn="b">
                        <a:lnSpc>
                          <a:spcPts val="1680"/>
                        </a:lnSpc>
                      </a:pPr>
                      <a:r>
                        <a:rPr lang="en-US" altLang="zh-CN" sz="1200" b="0" i="0" u="none" strike="noStrike" dirty="0">
                          <a:solidFill>
                            <a:srgbClr val="FF0000"/>
                          </a:solidFill>
                          <a:effectLst/>
                          <a:latin typeface="宋体"/>
                        </a:rPr>
                        <a:t>2392</a:t>
                      </a:r>
                    </a:p>
                  </a:txBody>
                  <a:tcPr marL="7158" marR="7158" marT="0" marB="0" anchor="ctr" anchorCtr="1">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1"/>
                  </a:ext>
                </a:extLst>
              </a:tr>
              <a:tr h="432606">
                <a:tc>
                  <a:txBody>
                    <a:bodyPr/>
                    <a:lstStyle/>
                    <a:p>
                      <a:pPr algn="ctr" fontAlgn="ctr"/>
                      <a:r>
                        <a:rPr lang="en-US" altLang="zh-CN" sz="1500" b="0" i="0" u="none" strike="noStrike" dirty="0">
                          <a:solidFill>
                            <a:srgbClr val="000000"/>
                          </a:solidFill>
                          <a:effectLst/>
                          <a:latin typeface="Times New Roman"/>
                        </a:rPr>
                        <a:t>B</a:t>
                      </a:r>
                    </a:p>
                  </a:txBody>
                  <a:tcPr marL="7158" marR="7158" marT="7160"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300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700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1000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2000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1800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1200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800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500</a:t>
                      </a:r>
                      <a:endParaRPr lang="zh-CN" sz="1200" kern="1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1200" kern="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200</a:t>
                      </a:r>
                      <a:endParaRPr lang="zh-CN" sz="1200" kern="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lnSpc>
                          <a:spcPts val="1680"/>
                        </a:lnSpc>
                      </a:pPr>
                      <a:r>
                        <a:rPr lang="en-US" altLang="zh-CN" sz="1200" b="0" i="0" u="none" strike="noStrike" dirty="0">
                          <a:solidFill>
                            <a:srgbClr val="FF0000"/>
                          </a:solidFill>
                          <a:effectLst/>
                          <a:latin typeface="宋体"/>
                        </a:rPr>
                        <a:t>1000</a:t>
                      </a:r>
                    </a:p>
                  </a:txBody>
                  <a:tcPr marL="7158" marR="7158" marT="0" marB="0" anchor="ctr" anchorCtr="1">
                    <a:lnL w="6350" cap="flat" cmpd="sng" algn="ctr">
                      <a:solidFill>
                        <a:srgbClr val="000000"/>
                      </a:solidFill>
                      <a:prstDash val="solid"/>
                      <a:round/>
                      <a:headEnd type="none" w="med" len="med"/>
                      <a:tailEnd type="none" w="med" len="med"/>
                    </a:lnL>
                    <a:lnR>
                      <a:noFill/>
                    </a:lnR>
                    <a:lnT>
                      <a:noFill/>
                    </a:lnT>
                    <a:lnB>
                      <a:noFill/>
                    </a:lnB>
                    <a:solidFill>
                      <a:schemeClr val="accent5">
                        <a:lumMod val="40000"/>
                        <a:lumOff val="60000"/>
                      </a:schemeClr>
                    </a:solidFill>
                  </a:tcPr>
                </a:tc>
                <a:extLst>
                  <a:ext uri="{0D108BD9-81ED-4DB2-BD59-A6C34878D82A}">
                    <a16:rowId xmlns:a16="http://schemas.microsoft.com/office/drawing/2014/main" val="10002"/>
                  </a:ext>
                </a:extLst>
              </a:tr>
            </a:tbl>
          </a:graphicData>
        </a:graphic>
      </p:graphicFrame>
      <p:graphicFrame>
        <p:nvGraphicFramePr>
          <p:cNvPr id="6" name="内容占位符 4"/>
          <p:cNvGraphicFramePr>
            <a:graphicFrameLocks/>
          </p:cNvGraphicFramePr>
          <p:nvPr>
            <p:extLst>
              <p:ext uri="{D42A27DB-BD31-4B8C-83A1-F6EECF244321}">
                <p14:modId xmlns:p14="http://schemas.microsoft.com/office/powerpoint/2010/main" val="3040080135"/>
              </p:ext>
            </p:extLst>
          </p:nvPr>
        </p:nvGraphicFramePr>
        <p:xfrm>
          <a:off x="1331644" y="3356992"/>
          <a:ext cx="6939383" cy="827981"/>
        </p:xfrm>
        <a:graphic>
          <a:graphicData uri="http://schemas.openxmlformats.org/drawingml/2006/table">
            <a:tbl>
              <a:tblPr/>
              <a:tblGrid>
                <a:gridCol w="682756">
                  <a:extLst>
                    <a:ext uri="{9D8B030D-6E8A-4147-A177-3AD203B41FA5}">
                      <a16:colId xmlns:a16="http://schemas.microsoft.com/office/drawing/2014/main" val="20000"/>
                    </a:ext>
                  </a:extLst>
                </a:gridCol>
                <a:gridCol w="478368">
                  <a:extLst>
                    <a:ext uri="{9D8B030D-6E8A-4147-A177-3AD203B41FA5}">
                      <a16:colId xmlns:a16="http://schemas.microsoft.com/office/drawing/2014/main" val="20001"/>
                    </a:ext>
                  </a:extLst>
                </a:gridCol>
                <a:gridCol w="478368">
                  <a:extLst>
                    <a:ext uri="{9D8B030D-6E8A-4147-A177-3AD203B41FA5}">
                      <a16:colId xmlns:a16="http://schemas.microsoft.com/office/drawing/2014/main" val="20002"/>
                    </a:ext>
                  </a:extLst>
                </a:gridCol>
                <a:gridCol w="478368">
                  <a:extLst>
                    <a:ext uri="{9D8B030D-6E8A-4147-A177-3AD203B41FA5}">
                      <a16:colId xmlns:a16="http://schemas.microsoft.com/office/drawing/2014/main" val="20003"/>
                    </a:ext>
                  </a:extLst>
                </a:gridCol>
                <a:gridCol w="478368">
                  <a:extLst>
                    <a:ext uri="{9D8B030D-6E8A-4147-A177-3AD203B41FA5}">
                      <a16:colId xmlns:a16="http://schemas.microsoft.com/office/drawing/2014/main" val="20004"/>
                    </a:ext>
                  </a:extLst>
                </a:gridCol>
                <a:gridCol w="478368">
                  <a:extLst>
                    <a:ext uri="{9D8B030D-6E8A-4147-A177-3AD203B41FA5}">
                      <a16:colId xmlns:a16="http://schemas.microsoft.com/office/drawing/2014/main" val="20005"/>
                    </a:ext>
                  </a:extLst>
                </a:gridCol>
                <a:gridCol w="478368">
                  <a:extLst>
                    <a:ext uri="{9D8B030D-6E8A-4147-A177-3AD203B41FA5}">
                      <a16:colId xmlns:a16="http://schemas.microsoft.com/office/drawing/2014/main" val="20006"/>
                    </a:ext>
                  </a:extLst>
                </a:gridCol>
                <a:gridCol w="478368">
                  <a:extLst>
                    <a:ext uri="{9D8B030D-6E8A-4147-A177-3AD203B41FA5}">
                      <a16:colId xmlns:a16="http://schemas.microsoft.com/office/drawing/2014/main" val="20007"/>
                    </a:ext>
                  </a:extLst>
                </a:gridCol>
                <a:gridCol w="478368">
                  <a:extLst>
                    <a:ext uri="{9D8B030D-6E8A-4147-A177-3AD203B41FA5}">
                      <a16:colId xmlns:a16="http://schemas.microsoft.com/office/drawing/2014/main" val="20008"/>
                    </a:ext>
                  </a:extLst>
                </a:gridCol>
                <a:gridCol w="478368">
                  <a:extLst>
                    <a:ext uri="{9D8B030D-6E8A-4147-A177-3AD203B41FA5}">
                      <a16:colId xmlns:a16="http://schemas.microsoft.com/office/drawing/2014/main" val="20009"/>
                    </a:ext>
                  </a:extLst>
                </a:gridCol>
                <a:gridCol w="478368">
                  <a:extLst>
                    <a:ext uri="{9D8B030D-6E8A-4147-A177-3AD203B41FA5}">
                      <a16:colId xmlns:a16="http://schemas.microsoft.com/office/drawing/2014/main" val="20010"/>
                    </a:ext>
                  </a:extLst>
                </a:gridCol>
                <a:gridCol w="478368">
                  <a:extLst>
                    <a:ext uri="{9D8B030D-6E8A-4147-A177-3AD203B41FA5}">
                      <a16:colId xmlns:a16="http://schemas.microsoft.com/office/drawing/2014/main" val="20011"/>
                    </a:ext>
                  </a:extLst>
                </a:gridCol>
                <a:gridCol w="478368">
                  <a:extLst>
                    <a:ext uri="{9D8B030D-6E8A-4147-A177-3AD203B41FA5}">
                      <a16:colId xmlns:a16="http://schemas.microsoft.com/office/drawing/2014/main" val="20012"/>
                    </a:ext>
                  </a:extLst>
                </a:gridCol>
                <a:gridCol w="516211">
                  <a:extLst>
                    <a:ext uri="{9D8B030D-6E8A-4147-A177-3AD203B41FA5}">
                      <a16:colId xmlns:a16="http://schemas.microsoft.com/office/drawing/2014/main" val="20013"/>
                    </a:ext>
                  </a:extLst>
                </a:gridCol>
              </a:tblGrid>
              <a:tr h="449088">
                <a:tc>
                  <a:txBody>
                    <a:bodyPr/>
                    <a:lstStyle/>
                    <a:p>
                      <a:pPr algn="ctr" fontAlgn="b"/>
                      <a:r>
                        <a:rPr lang="en-US" altLang="zh-CN" sz="1500" b="0" i="0" u="none" strike="noStrike" dirty="0">
                          <a:solidFill>
                            <a:srgbClr val="000000"/>
                          </a:solidFill>
                          <a:effectLst/>
                          <a:latin typeface="+mn-lt"/>
                        </a:rPr>
                        <a:t>A</a:t>
                      </a:r>
                    </a:p>
                  </a:txBody>
                  <a:tcPr marL="7160" marR="7160" marT="7159"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lnSpc>
                          <a:spcPts val="1680"/>
                        </a:lnSpc>
                      </a:pPr>
                      <a:endParaRPr lang="zh-CN" altLang="en-US" sz="1400" b="0" i="0" u="none" strike="noStrike" dirty="0">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1833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1833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1833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4233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4233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dirty="0">
                          <a:solidFill>
                            <a:srgbClr val="000000"/>
                          </a:solidFill>
                          <a:effectLst/>
                          <a:latin typeface="宋体" panose="02010600030101010101" pitchFamily="2" charset="-122"/>
                          <a:ea typeface="宋体" panose="02010600030101010101" pitchFamily="2" charset="-122"/>
                        </a:rPr>
                        <a:t>4233</a:t>
                      </a:r>
                    </a:p>
                  </a:txBody>
                  <a:tcPr marL="5715" marR="5715"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2767</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2767</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2767</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733</a:t>
                      </a:r>
                    </a:p>
                  </a:txBody>
                  <a:tcPr marL="5715" marR="5715" marT="571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733</a:t>
                      </a:r>
                    </a:p>
                  </a:txBody>
                  <a:tcPr marL="5715" marR="5715" marT="571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ctr" fontAlgn="b">
                        <a:lnSpc>
                          <a:spcPts val="1680"/>
                        </a:lnSpc>
                      </a:pPr>
                      <a:endParaRPr lang="zh-CN" altLang="en-US" sz="1100" b="0" i="0" u="none" strike="noStrike">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378893">
                <a:tc>
                  <a:txBody>
                    <a:bodyPr/>
                    <a:lstStyle/>
                    <a:p>
                      <a:pPr algn="ctr" fontAlgn="b"/>
                      <a:r>
                        <a:rPr lang="en-US" altLang="zh-CN" sz="1500" b="0" i="0" u="none" strike="noStrike" dirty="0">
                          <a:solidFill>
                            <a:srgbClr val="000000"/>
                          </a:solidFill>
                          <a:effectLst/>
                          <a:latin typeface="+mn-lt"/>
                        </a:rPr>
                        <a:t>B</a:t>
                      </a:r>
                    </a:p>
                  </a:txBody>
                  <a:tcPr marL="7160" marR="7160" marT="7159" marB="0" anchor="ctr" anchorCtr="1">
                    <a:lnL w="6350" cap="flat" cmpd="sng" algn="ctr">
                      <a:solidFill>
                        <a:srgbClr val="FFFFFF"/>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tcPr>
                </a:tc>
                <a:tc>
                  <a:txBody>
                    <a:bodyPr/>
                    <a:lstStyle/>
                    <a:p>
                      <a:pPr algn="ctr" fontAlgn="b">
                        <a:lnSpc>
                          <a:spcPts val="1680"/>
                        </a:lnSpc>
                      </a:pPr>
                      <a:endParaRPr lang="zh-CN" altLang="en-US" sz="1400" b="0" i="0" u="none" strike="noStrike" dirty="0">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733</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733</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733</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dirty="0">
                          <a:solidFill>
                            <a:srgbClr val="000000"/>
                          </a:solidFill>
                          <a:effectLst/>
                          <a:latin typeface="宋体" panose="02010600030101010101" pitchFamily="2" charset="-122"/>
                          <a:ea typeface="宋体" panose="02010600030101010101" pitchFamily="2" charset="-122"/>
                        </a:rPr>
                        <a:t>1767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1767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1767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1167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1167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1167</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a:solidFill>
                            <a:srgbClr val="000000"/>
                          </a:solidFill>
                          <a:effectLst/>
                          <a:latin typeface="宋体" panose="02010600030101010101" pitchFamily="2" charset="-122"/>
                          <a:ea typeface="宋体" panose="02010600030101010101" pitchFamily="2" charset="-122"/>
                        </a:rPr>
                        <a:t>333</a:t>
                      </a:r>
                    </a:p>
                  </a:txBody>
                  <a:tcPr marL="5715" marR="5715" marT="571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ctr" fontAlgn="b">
                        <a:lnSpc>
                          <a:spcPts val="1920"/>
                        </a:lnSpc>
                      </a:pPr>
                      <a:r>
                        <a:rPr lang="en-US" altLang="zh-CN" sz="1200" b="0" i="0" u="none" strike="noStrike" dirty="0">
                          <a:solidFill>
                            <a:srgbClr val="000000"/>
                          </a:solidFill>
                          <a:effectLst/>
                          <a:latin typeface="宋体" panose="02010600030101010101" pitchFamily="2" charset="-122"/>
                          <a:ea typeface="宋体" panose="02010600030101010101" pitchFamily="2" charset="-122"/>
                        </a:rPr>
                        <a:t>333</a:t>
                      </a:r>
                    </a:p>
                  </a:txBody>
                  <a:tcPr marL="5715" marR="5715" marT="571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tcPr>
                </a:tc>
                <a:tc>
                  <a:txBody>
                    <a:bodyPr/>
                    <a:lstStyle/>
                    <a:p>
                      <a:pPr algn="ctr" fontAlgn="b">
                        <a:lnSpc>
                          <a:spcPts val="1680"/>
                        </a:lnSpc>
                      </a:pPr>
                      <a:endParaRPr lang="zh-CN" altLang="en-US" sz="1100" b="0" i="0" u="none" strike="noStrike" dirty="0">
                        <a:solidFill>
                          <a:srgbClr val="000000"/>
                        </a:solidFill>
                        <a:effectLst/>
                        <a:latin typeface="宋体"/>
                      </a:endParaRPr>
                    </a:p>
                  </a:txBody>
                  <a:tcPr marL="7160" marR="7160" marT="7159"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1"/>
                  </a:ext>
                </a:extLst>
              </a:tr>
            </a:tbl>
          </a:graphicData>
        </a:graphic>
      </p:graphicFrame>
      <p:graphicFrame>
        <p:nvGraphicFramePr>
          <p:cNvPr id="7" name="内容占位符 4"/>
          <p:cNvGraphicFramePr>
            <a:graphicFrameLocks/>
          </p:cNvGraphicFramePr>
          <p:nvPr>
            <p:extLst>
              <p:ext uri="{D42A27DB-BD31-4B8C-83A1-F6EECF244321}">
                <p14:modId xmlns:p14="http://schemas.microsoft.com/office/powerpoint/2010/main" val="2815024354"/>
              </p:ext>
            </p:extLst>
          </p:nvPr>
        </p:nvGraphicFramePr>
        <p:xfrm>
          <a:off x="1304257" y="4945277"/>
          <a:ext cx="6966770" cy="1133325"/>
        </p:xfrm>
        <a:graphic>
          <a:graphicData uri="http://schemas.openxmlformats.org/drawingml/2006/table">
            <a:tbl>
              <a:tblPr/>
              <a:tblGrid>
                <a:gridCol w="685450">
                  <a:extLst>
                    <a:ext uri="{9D8B030D-6E8A-4147-A177-3AD203B41FA5}">
                      <a16:colId xmlns:a16="http://schemas.microsoft.com/office/drawing/2014/main" val="20000"/>
                    </a:ext>
                  </a:extLst>
                </a:gridCol>
                <a:gridCol w="480256">
                  <a:extLst>
                    <a:ext uri="{9D8B030D-6E8A-4147-A177-3AD203B41FA5}">
                      <a16:colId xmlns:a16="http://schemas.microsoft.com/office/drawing/2014/main" val="20001"/>
                    </a:ext>
                  </a:extLst>
                </a:gridCol>
                <a:gridCol w="480256">
                  <a:extLst>
                    <a:ext uri="{9D8B030D-6E8A-4147-A177-3AD203B41FA5}">
                      <a16:colId xmlns:a16="http://schemas.microsoft.com/office/drawing/2014/main" val="20002"/>
                    </a:ext>
                  </a:extLst>
                </a:gridCol>
                <a:gridCol w="480256">
                  <a:extLst>
                    <a:ext uri="{9D8B030D-6E8A-4147-A177-3AD203B41FA5}">
                      <a16:colId xmlns:a16="http://schemas.microsoft.com/office/drawing/2014/main" val="20003"/>
                    </a:ext>
                  </a:extLst>
                </a:gridCol>
                <a:gridCol w="480256">
                  <a:extLst>
                    <a:ext uri="{9D8B030D-6E8A-4147-A177-3AD203B41FA5}">
                      <a16:colId xmlns:a16="http://schemas.microsoft.com/office/drawing/2014/main" val="20004"/>
                    </a:ext>
                  </a:extLst>
                </a:gridCol>
                <a:gridCol w="480256">
                  <a:extLst>
                    <a:ext uri="{9D8B030D-6E8A-4147-A177-3AD203B41FA5}">
                      <a16:colId xmlns:a16="http://schemas.microsoft.com/office/drawing/2014/main" val="20005"/>
                    </a:ext>
                  </a:extLst>
                </a:gridCol>
                <a:gridCol w="480256">
                  <a:extLst>
                    <a:ext uri="{9D8B030D-6E8A-4147-A177-3AD203B41FA5}">
                      <a16:colId xmlns:a16="http://schemas.microsoft.com/office/drawing/2014/main" val="20006"/>
                    </a:ext>
                  </a:extLst>
                </a:gridCol>
                <a:gridCol w="480256">
                  <a:extLst>
                    <a:ext uri="{9D8B030D-6E8A-4147-A177-3AD203B41FA5}">
                      <a16:colId xmlns:a16="http://schemas.microsoft.com/office/drawing/2014/main" val="20007"/>
                    </a:ext>
                  </a:extLst>
                </a:gridCol>
                <a:gridCol w="480256">
                  <a:extLst>
                    <a:ext uri="{9D8B030D-6E8A-4147-A177-3AD203B41FA5}">
                      <a16:colId xmlns:a16="http://schemas.microsoft.com/office/drawing/2014/main" val="20008"/>
                    </a:ext>
                  </a:extLst>
                </a:gridCol>
                <a:gridCol w="480256">
                  <a:extLst>
                    <a:ext uri="{9D8B030D-6E8A-4147-A177-3AD203B41FA5}">
                      <a16:colId xmlns:a16="http://schemas.microsoft.com/office/drawing/2014/main" val="20009"/>
                    </a:ext>
                  </a:extLst>
                </a:gridCol>
                <a:gridCol w="480256">
                  <a:extLst>
                    <a:ext uri="{9D8B030D-6E8A-4147-A177-3AD203B41FA5}">
                      <a16:colId xmlns:a16="http://schemas.microsoft.com/office/drawing/2014/main" val="20010"/>
                    </a:ext>
                  </a:extLst>
                </a:gridCol>
                <a:gridCol w="480256">
                  <a:extLst>
                    <a:ext uri="{9D8B030D-6E8A-4147-A177-3AD203B41FA5}">
                      <a16:colId xmlns:a16="http://schemas.microsoft.com/office/drawing/2014/main" val="20011"/>
                    </a:ext>
                  </a:extLst>
                </a:gridCol>
                <a:gridCol w="480256">
                  <a:extLst>
                    <a:ext uri="{9D8B030D-6E8A-4147-A177-3AD203B41FA5}">
                      <a16:colId xmlns:a16="http://schemas.microsoft.com/office/drawing/2014/main" val="20012"/>
                    </a:ext>
                  </a:extLst>
                </a:gridCol>
                <a:gridCol w="518248">
                  <a:extLst>
                    <a:ext uri="{9D8B030D-6E8A-4147-A177-3AD203B41FA5}">
                      <a16:colId xmlns:a16="http://schemas.microsoft.com/office/drawing/2014/main" val="20013"/>
                    </a:ext>
                  </a:extLst>
                </a:gridCol>
              </a:tblGrid>
              <a:tr h="557743">
                <a:tc>
                  <a:txBody>
                    <a:bodyPr/>
                    <a:lstStyle/>
                    <a:p>
                      <a:pPr algn="ctr" fontAlgn="b"/>
                      <a:r>
                        <a:rPr lang="en-US" altLang="zh-CN" sz="1500" b="0" i="0" u="none" strike="noStrike" dirty="0">
                          <a:solidFill>
                            <a:srgbClr val="000000"/>
                          </a:solidFill>
                          <a:effectLst/>
                          <a:latin typeface="+mn-lt"/>
                        </a:rPr>
                        <a:t>A</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2000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CCFFC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3000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92CDDC"/>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5000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a:noFill/>
                    </a:lnL>
                    <a:lnR>
                      <a:noFill/>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r>
                        <a:rPr lang="en-US" altLang="zh-CN" sz="1400" b="0" i="0" u="none" strike="noStrike">
                          <a:solidFill>
                            <a:srgbClr val="000000"/>
                          </a:solidFill>
                          <a:effectLst/>
                          <a:latin typeface="宋体"/>
                        </a:rPr>
                        <a:t>4000</a:t>
                      </a:r>
                    </a:p>
                  </a:txBody>
                  <a:tcPr marL="7160" marR="7160" marT="7151" marB="0" anchor="ctr" anchorCtr="1">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B7DEE8"/>
                    </a:solidFill>
                  </a:tcPr>
                </a:tc>
                <a:tc>
                  <a:txBody>
                    <a:bodyPr/>
                    <a:lstStyle/>
                    <a:p>
                      <a:pPr algn="ctr" fontAlgn="b">
                        <a:lnSpc>
                          <a:spcPts val="1680"/>
                        </a:lnSpc>
                      </a:pPr>
                      <a:endParaRPr lang="zh-CN" altLang="en-US" sz="1100" b="0" i="0" u="none" strike="noStrike">
                        <a:solidFill>
                          <a:srgbClr val="000000"/>
                        </a:solidFill>
                        <a:effectLst/>
                        <a:latin typeface="宋体"/>
                      </a:endParaRP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0"/>
                  </a:ext>
                </a:extLst>
              </a:tr>
              <a:tr h="575582">
                <a:tc>
                  <a:txBody>
                    <a:bodyPr/>
                    <a:lstStyle/>
                    <a:p>
                      <a:pPr algn="ctr" fontAlgn="b"/>
                      <a:r>
                        <a:rPr lang="en-US" altLang="zh-CN" sz="1500" b="0" i="0" u="none" strike="noStrike" dirty="0">
                          <a:solidFill>
                            <a:srgbClr val="000000"/>
                          </a:solidFill>
                          <a:effectLst/>
                          <a:latin typeface="+mn-lt"/>
                        </a:rPr>
                        <a:t>B</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a:noFill/>
                    </a:lnB>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CCFFCC"/>
                    </a:solidFill>
                  </a:tcPr>
                </a:tc>
                <a:tc>
                  <a:txBody>
                    <a:bodyPr/>
                    <a:lstStyle/>
                    <a:p>
                      <a:pPr algn="ctr" fontAlgn="b">
                        <a:lnSpc>
                          <a:spcPts val="1680"/>
                        </a:lnSpc>
                      </a:pPr>
                      <a:r>
                        <a:rPr lang="en-US" altLang="zh-CN" sz="1400" b="0" i="0" u="none" strike="noStrike">
                          <a:solidFill>
                            <a:srgbClr val="FF0000"/>
                          </a:solidFill>
                          <a:effectLst/>
                          <a:latin typeface="宋体"/>
                        </a:rPr>
                        <a:t>1800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a:solidFill>
                            <a:srgbClr val="FF0000"/>
                          </a:solidFill>
                          <a:effectLst/>
                          <a:latin typeface="宋体"/>
                        </a:rPr>
                        <a:t>1800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dirty="0">
                          <a:solidFill>
                            <a:srgbClr val="FF0000"/>
                          </a:solidFill>
                          <a:effectLst/>
                          <a:latin typeface="宋体"/>
                        </a:rPr>
                        <a:t>1800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92CDDC"/>
                    </a:solidFill>
                  </a:tcPr>
                </a:tc>
                <a:tc>
                  <a:txBody>
                    <a:bodyPr/>
                    <a:lstStyle/>
                    <a:p>
                      <a:pPr algn="ctr" fontAlgn="b">
                        <a:lnSpc>
                          <a:spcPts val="1680"/>
                        </a:lnSpc>
                      </a:pPr>
                      <a:r>
                        <a:rPr lang="en-US" altLang="zh-CN" sz="1400" b="0" i="0" u="none" strike="noStrike" dirty="0">
                          <a:solidFill>
                            <a:srgbClr val="000000"/>
                          </a:solidFill>
                          <a:effectLst/>
                          <a:latin typeface="宋体"/>
                        </a:rPr>
                        <a:t>1200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a:solidFill>
                            <a:srgbClr val="000000"/>
                          </a:solidFill>
                          <a:effectLst/>
                          <a:latin typeface="宋体"/>
                        </a:rPr>
                        <a:t>1200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FFF00"/>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a:noFill/>
                    </a:lnL>
                    <a:lnR>
                      <a:noFill/>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r>
                        <a:rPr lang="en-US" altLang="zh-CN" sz="1400" b="0" i="0" u="none" strike="noStrike" dirty="0">
                          <a:solidFill>
                            <a:srgbClr val="000000"/>
                          </a:solidFill>
                          <a:effectLst/>
                          <a:latin typeface="宋体"/>
                        </a:rPr>
                        <a:t>600</a:t>
                      </a:r>
                    </a:p>
                  </a:txBody>
                  <a:tcPr marL="7160" marR="7160" marT="7151" marB="0" anchor="ctr" anchorCtr="1">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B7DEE8"/>
                    </a:solidFill>
                  </a:tcPr>
                </a:tc>
                <a:tc>
                  <a:txBody>
                    <a:bodyPr/>
                    <a:lstStyle/>
                    <a:p>
                      <a:pPr algn="ctr" fontAlgn="b">
                        <a:lnSpc>
                          <a:spcPts val="1680"/>
                        </a:lnSpc>
                      </a:pPr>
                      <a:endParaRPr lang="zh-CN" altLang="en-US" sz="1100" b="0" i="0" u="none" strike="noStrike" dirty="0">
                        <a:solidFill>
                          <a:srgbClr val="000000"/>
                        </a:solidFill>
                        <a:effectLst/>
                        <a:latin typeface="宋体"/>
                      </a:endParaRPr>
                    </a:p>
                  </a:txBody>
                  <a:tcPr marL="7160" marR="7160" marT="7151" marB="0" anchor="ctr" anchorCtr="1">
                    <a:lnL w="6350" cap="flat" cmpd="sng" algn="ctr">
                      <a:solidFill>
                        <a:srgbClr val="000000"/>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69723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3" presetClass="entr" presetSubtype="1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blinds(horizontal)">
                                      <p:cBhvr>
                                        <p:cTn id="16" dur="500"/>
                                        <p:tgtEl>
                                          <p:spTgt spid="5"/>
                                        </p:tgtEl>
                                      </p:cBhvr>
                                    </p:animEffect>
                                  </p:childTnLst>
                                </p:cTn>
                              </p:par>
                              <p:par>
                                <p:cTn id="17" presetID="2" presetClass="entr" presetSubtype="4"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additive="base">
                                        <p:cTn id="1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1000"/>
                            </p:stCondLst>
                            <p:childTnLst>
                              <p:par>
                                <p:cTn id="22" presetID="9" presetClass="entr" presetSubtype="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dissolve">
                                      <p:cBhvr>
                                        <p:cTn id="24" dur="500"/>
                                        <p:tgtEl>
                                          <p:spTgt spid="6"/>
                                        </p:tgtEl>
                                      </p:cBhvr>
                                    </p:animEffect>
                                  </p:childTnLst>
                                </p:cTn>
                              </p:par>
                              <p:par>
                                <p:cTn id="25" presetID="2" presetClass="entr" presetSubtype="4"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anim calcmode="lin" valueType="num">
                                      <p:cBhvr additive="base">
                                        <p:cTn id="27"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1500"/>
                            </p:stCondLst>
                            <p:childTnLst>
                              <p:par>
                                <p:cTn id="30" presetID="5" presetClass="entr" presetSubtype="10"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checkerboard(across)">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sz="2000" dirty="0"/>
              <a:t>实验教学</a:t>
            </a:r>
            <a:r>
              <a:rPr lang="en-US" altLang="zh-CN" sz="2000" dirty="0"/>
              <a:t>3:</a:t>
            </a:r>
            <a:r>
              <a:rPr lang="zh-CN" altLang="en-US" sz="2000" dirty="0"/>
              <a:t>需求预测</a:t>
            </a:r>
            <a:r>
              <a:rPr lang="en-US" altLang="zh-CN" sz="2000" dirty="0"/>
              <a:t>-</a:t>
            </a:r>
            <a:r>
              <a:rPr lang="zh-CN" altLang="en-US" sz="2000" dirty="0"/>
              <a:t>库存布局</a:t>
            </a:r>
            <a:r>
              <a:rPr lang="en-US" altLang="zh-CN" sz="2000" dirty="0"/>
              <a:t>-</a:t>
            </a:r>
            <a:r>
              <a:rPr lang="zh-CN" altLang="en-US" sz="2000" dirty="0"/>
              <a:t>订货决策</a:t>
            </a:r>
            <a:br>
              <a:rPr lang="en-US" altLang="zh-CN" sz="2000" dirty="0"/>
            </a:br>
            <a:r>
              <a:rPr lang="en-US" altLang="zh-CN" sz="1350" dirty="0">
                <a:solidFill>
                  <a:srgbClr val="FF0000"/>
                </a:solidFill>
              </a:rPr>
              <a:t>_</a:t>
            </a:r>
            <a:r>
              <a:rPr lang="zh-CN" altLang="en-US" sz="1350" dirty="0">
                <a:solidFill>
                  <a:srgbClr val="FF0000"/>
                </a:solidFill>
              </a:rPr>
              <a:t>按月订货</a:t>
            </a:r>
          </a:p>
        </p:txBody>
      </p:sp>
      <p:sp>
        <p:nvSpPr>
          <p:cNvPr id="4" name="幻灯片编号占位符 3"/>
          <p:cNvSpPr>
            <a:spLocks noGrp="1"/>
          </p:cNvSpPr>
          <p:nvPr>
            <p:ph type="sldNum" sz="quarter" idx="12"/>
          </p:nvPr>
        </p:nvSpPr>
        <p:spPr/>
        <p:txBody>
          <a:bodyPr/>
          <a:lstStyle/>
          <a:p>
            <a:pPr>
              <a:defRPr/>
            </a:pPr>
            <a:fld id="{BF476BE8-BF24-3E42-9CA9-843DA0F602BB}" type="slidenum">
              <a:rPr lang="en-US" altLang="zh-CN" smtClean="0"/>
              <a:pPr>
                <a:defRPr/>
              </a:pPr>
              <a:t>169</a:t>
            </a:fld>
            <a:endParaRPr lang="en-US" altLang="zh-CN"/>
          </a:p>
        </p:txBody>
      </p:sp>
      <p:sp>
        <p:nvSpPr>
          <p:cNvPr id="40" name="内容占位符 39"/>
          <p:cNvSpPr>
            <a:spLocks noGrp="1"/>
          </p:cNvSpPr>
          <p:nvPr>
            <p:ph idx="1"/>
          </p:nvPr>
        </p:nvSpPr>
        <p:spPr>
          <a:xfrm>
            <a:off x="135168" y="764705"/>
            <a:ext cx="8927992" cy="5028472"/>
          </a:xfrm>
        </p:spPr>
        <p:txBody>
          <a:bodyPr/>
          <a:lstStyle/>
          <a:p>
            <a:r>
              <a:rPr lang="zh-CN" altLang="en-US" dirty="0"/>
              <a:t>产需平衡？</a:t>
            </a:r>
            <a:endParaRPr lang="en-US" altLang="zh-CN" dirty="0"/>
          </a:p>
          <a:p>
            <a:pPr lvl="1"/>
            <a:r>
              <a:rPr lang="zh-CN" altLang="en-US" dirty="0"/>
              <a:t>库存平衡产能不足</a:t>
            </a:r>
          </a:p>
        </p:txBody>
      </p:sp>
      <p:graphicFrame>
        <p:nvGraphicFramePr>
          <p:cNvPr id="79" name="内容占位符 4"/>
          <p:cNvGraphicFramePr>
            <a:graphicFrameLocks/>
          </p:cNvGraphicFramePr>
          <p:nvPr>
            <p:extLst>
              <p:ext uri="{D42A27DB-BD31-4B8C-83A1-F6EECF244321}">
                <p14:modId xmlns:p14="http://schemas.microsoft.com/office/powerpoint/2010/main" val="626987957"/>
              </p:ext>
            </p:extLst>
          </p:nvPr>
        </p:nvGraphicFramePr>
        <p:xfrm>
          <a:off x="2303748" y="1651386"/>
          <a:ext cx="4787621" cy="1406195"/>
        </p:xfrm>
        <a:graphic>
          <a:graphicData uri="http://schemas.openxmlformats.org/drawingml/2006/table">
            <a:tbl>
              <a:tblPr/>
              <a:tblGrid>
                <a:gridCol w="937811">
                  <a:extLst>
                    <a:ext uri="{9D8B030D-6E8A-4147-A177-3AD203B41FA5}">
                      <a16:colId xmlns:a16="http://schemas.microsoft.com/office/drawing/2014/main" val="20000"/>
                    </a:ext>
                  </a:extLst>
                </a:gridCol>
                <a:gridCol w="457199">
                  <a:extLst>
                    <a:ext uri="{9D8B030D-6E8A-4147-A177-3AD203B41FA5}">
                      <a16:colId xmlns:a16="http://schemas.microsoft.com/office/drawing/2014/main" val="20001"/>
                    </a:ext>
                  </a:extLst>
                </a:gridCol>
                <a:gridCol w="333375">
                  <a:extLst>
                    <a:ext uri="{9D8B030D-6E8A-4147-A177-3AD203B41FA5}">
                      <a16:colId xmlns:a16="http://schemas.microsoft.com/office/drawing/2014/main" val="20002"/>
                    </a:ext>
                  </a:extLst>
                </a:gridCol>
                <a:gridCol w="502330">
                  <a:extLst>
                    <a:ext uri="{9D8B030D-6E8A-4147-A177-3AD203B41FA5}">
                      <a16:colId xmlns:a16="http://schemas.microsoft.com/office/drawing/2014/main" val="20003"/>
                    </a:ext>
                  </a:extLst>
                </a:gridCol>
                <a:gridCol w="547996">
                  <a:extLst>
                    <a:ext uri="{9D8B030D-6E8A-4147-A177-3AD203B41FA5}">
                      <a16:colId xmlns:a16="http://schemas.microsoft.com/office/drawing/2014/main" val="20004"/>
                    </a:ext>
                  </a:extLst>
                </a:gridCol>
                <a:gridCol w="547996">
                  <a:extLst>
                    <a:ext uri="{9D8B030D-6E8A-4147-A177-3AD203B41FA5}">
                      <a16:colId xmlns:a16="http://schemas.microsoft.com/office/drawing/2014/main" val="20005"/>
                    </a:ext>
                  </a:extLst>
                </a:gridCol>
                <a:gridCol w="593663">
                  <a:extLst>
                    <a:ext uri="{9D8B030D-6E8A-4147-A177-3AD203B41FA5}">
                      <a16:colId xmlns:a16="http://schemas.microsoft.com/office/drawing/2014/main" val="20006"/>
                    </a:ext>
                  </a:extLst>
                </a:gridCol>
                <a:gridCol w="867251">
                  <a:extLst>
                    <a:ext uri="{9D8B030D-6E8A-4147-A177-3AD203B41FA5}">
                      <a16:colId xmlns:a16="http://schemas.microsoft.com/office/drawing/2014/main" val="20007"/>
                    </a:ext>
                  </a:extLst>
                </a:gridCol>
              </a:tblGrid>
              <a:tr h="292970">
                <a:tc>
                  <a:txBody>
                    <a:bodyPr/>
                    <a:lstStyle/>
                    <a:p>
                      <a:pPr algn="ctr" fontAlgn="b">
                        <a:lnSpc>
                          <a:spcPct val="80000"/>
                        </a:lnSpc>
                      </a:pPr>
                      <a:endParaRPr lang="zh-CN" altLang="en-US" sz="1400" b="0" i="0" u="none" strike="noStrike" dirty="0">
                        <a:solidFill>
                          <a:srgbClr val="000000"/>
                        </a:solidFill>
                        <a:effectLst/>
                        <a:latin typeface="宋体"/>
                      </a:endParaRP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1</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2</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3</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4</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5</a:t>
                      </a:r>
                    </a:p>
                  </a:txBody>
                  <a:tcPr marL="9525" marR="9525" marT="9530"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a:solidFill>
                            <a:srgbClr val="000000"/>
                          </a:solidFill>
                          <a:effectLst/>
                          <a:latin typeface="宋体"/>
                        </a:rPr>
                        <a:t>6</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zh-CN" altLang="en-US" sz="1400" b="0" i="0" u="none" strike="noStrike" dirty="0">
                          <a:solidFill>
                            <a:srgbClr val="000000"/>
                          </a:solidFill>
                          <a:effectLst/>
                          <a:latin typeface="宋体"/>
                        </a:rPr>
                        <a:t>最大需求</a:t>
                      </a:r>
                    </a:p>
                  </a:txBody>
                  <a:tcPr marL="9525" marR="9525" marT="9530" marB="0" anchor="b">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292970">
                <a:tc>
                  <a:txBody>
                    <a:bodyPr/>
                    <a:lstStyle/>
                    <a:p>
                      <a:pPr algn="ctr" fontAlgn="ctr">
                        <a:lnSpc>
                          <a:spcPct val="80000"/>
                        </a:lnSpc>
                      </a:pPr>
                      <a:r>
                        <a:rPr lang="en-US" altLang="zh-CN" sz="1400" b="0" i="0" u="none" strike="noStrike" dirty="0">
                          <a:solidFill>
                            <a:srgbClr val="000000"/>
                          </a:solidFill>
                          <a:effectLst/>
                          <a:latin typeface="Times New Roman"/>
                        </a:rPr>
                        <a:t>A</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900</a:t>
                      </a:r>
                      <a:endParaRPr lang="zh-CN"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1800</a:t>
                      </a:r>
                      <a:endParaRPr lang="zh-CN"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2800</a:t>
                      </a:r>
                      <a:endParaRPr lang="zh-CN"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4000</a:t>
                      </a:r>
                      <a:endParaRPr lang="zh-CN"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a:lnSpc>
                          <a:spcPts val="1200"/>
                        </a:lnSpc>
                        <a:spcAft>
                          <a:spcPts val="0"/>
                        </a:spcAft>
                      </a:pPr>
                      <a:r>
                        <a:rPr lang="en-US"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4500</a:t>
                      </a:r>
                      <a:endParaRPr lang="zh-CN" sz="150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dirty="0">
                          <a:solidFill>
                            <a:srgbClr val="000000"/>
                          </a:solidFill>
                          <a:effectLst/>
                          <a:latin typeface="等线" panose="02010600030101010101" pitchFamily="2" charset="-122"/>
                          <a:ea typeface="等线" panose="02010600030101010101" pitchFamily="2" charset="-122"/>
                        </a:rPr>
                        <a:t>14400</a:t>
                      </a:r>
                    </a:p>
                  </a:txBody>
                  <a:tcPr marL="5715" marR="5715" marT="5715"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1"/>
                  </a:ext>
                </a:extLst>
              </a:tr>
              <a:tr h="234315">
                <a:tc>
                  <a:txBody>
                    <a:bodyPr/>
                    <a:lstStyle/>
                    <a:p>
                      <a:pPr algn="ctr" fontAlgn="ctr">
                        <a:lnSpc>
                          <a:spcPct val="80000"/>
                        </a:lnSpc>
                      </a:pPr>
                      <a:r>
                        <a:rPr lang="en-US" altLang="zh-CN" sz="1400" b="0" i="0" u="none" strike="noStrike" dirty="0">
                          <a:solidFill>
                            <a:srgbClr val="000000"/>
                          </a:solidFill>
                          <a:effectLst/>
                          <a:latin typeface="Times New Roman"/>
                        </a:rPr>
                        <a:t>B</a:t>
                      </a:r>
                    </a:p>
                  </a:txBody>
                  <a:tcPr marL="9525" marR="9525" marT="9530" marB="0" anchor="ctr">
                    <a:lnL w="6350" cap="flat" cmpd="sng" algn="ctr">
                      <a:solidFill>
                        <a:srgbClr val="000000"/>
                      </a:solidFill>
                      <a:prstDash val="dot"/>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300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500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700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1000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1500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a:lnSpc>
                          <a:spcPts val="1200"/>
                        </a:lnSpc>
                        <a:spcAft>
                          <a:spcPts val="0"/>
                        </a:spcAft>
                      </a:pPr>
                      <a:r>
                        <a:rPr lang="en-US"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2000</a:t>
                      </a:r>
                      <a:endParaRPr lang="zh-CN" sz="15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endParaRPr>
                    </a:p>
                  </a:txBody>
                  <a:tcPr marL="0" marR="0" marT="0" marB="0" anchor="ctr">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等线" panose="02010600030101010101" pitchFamily="2" charset="-122"/>
                          <a:ea typeface="等线" panose="02010600030101010101" pitchFamily="2" charset="-122"/>
                        </a:rPr>
                        <a:t>6000</a:t>
                      </a:r>
                    </a:p>
                  </a:txBody>
                  <a:tcPr marL="5715" marR="5715" marT="5715"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292970">
                <a:tc>
                  <a:txBody>
                    <a:bodyPr/>
                    <a:lstStyle/>
                    <a:p>
                      <a:pPr algn="ctr" fontAlgn="b">
                        <a:lnSpc>
                          <a:spcPct val="80000"/>
                        </a:lnSpc>
                      </a:pPr>
                      <a:r>
                        <a:rPr lang="en-US" altLang="zh-CN" sz="1400" b="0" i="0" u="none" strike="noStrike" dirty="0">
                          <a:solidFill>
                            <a:srgbClr val="000000"/>
                          </a:solidFill>
                          <a:effectLst/>
                          <a:latin typeface="宋体"/>
                        </a:rPr>
                        <a:t>A(1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10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a:t>
                      </a:r>
                    </a:p>
                  </a:txBody>
                  <a:tcPr marL="5715" marR="5715" marT="5715" marB="0" anchor="ctr">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990</a:t>
                      </a:r>
                    </a:p>
                  </a:txBody>
                  <a:tcPr marL="5715" marR="5715" marT="5715"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1980</a:t>
                      </a:r>
                    </a:p>
                  </a:txBody>
                  <a:tcPr marL="5715" marR="5715" marT="5715"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3080</a:t>
                      </a:r>
                    </a:p>
                  </a:txBody>
                  <a:tcPr marL="5715" marR="5715" marT="5715"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4400</a:t>
                      </a:r>
                    </a:p>
                  </a:txBody>
                  <a:tcPr marL="5715" marR="5715" marT="5715" marB="0" anchor="ctr">
                    <a:lnL>
                      <a:noFill/>
                    </a:lnL>
                    <a:lnR>
                      <a:noFill/>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4950</a:t>
                      </a:r>
                    </a:p>
                  </a:txBody>
                  <a:tcPr marL="5715" marR="5715" marT="5715" marB="0" anchor="ctr">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tc>
                  <a:txBody>
                    <a:bodyPr/>
                    <a:lstStyle/>
                    <a:p>
                      <a:pPr algn="ctr" fontAlgn="ctr"/>
                      <a:r>
                        <a:rPr lang="en-US" altLang="zh-CN" sz="1500" b="0" i="0" u="none" strike="noStrike" dirty="0">
                          <a:solidFill>
                            <a:srgbClr val="000000"/>
                          </a:solidFill>
                          <a:effectLst/>
                          <a:latin typeface="等线" panose="02010600030101010101" pitchFamily="2" charset="-122"/>
                          <a:ea typeface="等线" panose="02010600030101010101" pitchFamily="2" charset="-122"/>
                        </a:rPr>
                        <a:t>15840</a:t>
                      </a:r>
                    </a:p>
                  </a:txBody>
                  <a:tcPr marL="5715" marR="5715" marT="5715"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a:noFill/>
                    </a:lnB>
                  </a:tcPr>
                </a:tc>
                <a:extLst>
                  <a:ext uri="{0D108BD9-81ED-4DB2-BD59-A6C34878D82A}">
                    <a16:rowId xmlns:a16="http://schemas.microsoft.com/office/drawing/2014/main" val="10003"/>
                  </a:ext>
                </a:extLst>
              </a:tr>
              <a:tr h="292970">
                <a:tc>
                  <a:txBody>
                    <a:bodyPr/>
                    <a:lstStyle/>
                    <a:p>
                      <a:pPr algn="ctr" fontAlgn="b">
                        <a:lnSpc>
                          <a:spcPct val="80000"/>
                        </a:lnSpc>
                      </a:pPr>
                      <a:r>
                        <a:rPr lang="en-US" altLang="zh-CN" sz="1400" b="0" i="0" u="none" strike="noStrike" dirty="0">
                          <a:solidFill>
                            <a:srgbClr val="000000"/>
                          </a:solidFill>
                          <a:effectLst/>
                          <a:latin typeface="宋体"/>
                        </a:rPr>
                        <a:t>B(1</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10</a:t>
                      </a:r>
                      <a:r>
                        <a:rPr lang="zh-CN" altLang="en-US" sz="1400" b="0" i="0" u="none" strike="noStrike" dirty="0">
                          <a:solidFill>
                            <a:srgbClr val="000000"/>
                          </a:solidFill>
                          <a:effectLst/>
                          <a:latin typeface="宋体"/>
                        </a:rPr>
                        <a:t>％</a:t>
                      </a:r>
                      <a:r>
                        <a:rPr lang="en-US" altLang="zh-CN" sz="1400" b="0" i="0" u="none" strike="noStrike" dirty="0">
                          <a:solidFill>
                            <a:srgbClr val="000000"/>
                          </a:solidFill>
                          <a:effectLst/>
                          <a:latin typeface="宋体"/>
                        </a:rPr>
                        <a:t>)</a:t>
                      </a:r>
                    </a:p>
                  </a:txBody>
                  <a:tcPr marL="9525" marR="9525" marT="9530"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330</a:t>
                      </a:r>
                    </a:p>
                  </a:txBody>
                  <a:tcPr marL="5715" marR="5715" marT="5715" marB="0" anchor="ctr">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550</a:t>
                      </a:r>
                    </a:p>
                  </a:txBody>
                  <a:tcPr marL="5715" marR="5715" marT="5715"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770</a:t>
                      </a:r>
                    </a:p>
                  </a:txBody>
                  <a:tcPr marL="5715" marR="5715" marT="5715"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1100</a:t>
                      </a:r>
                    </a:p>
                  </a:txBody>
                  <a:tcPr marL="5715" marR="5715" marT="5715"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1650</a:t>
                      </a:r>
                    </a:p>
                  </a:txBody>
                  <a:tcPr marL="5715" marR="5715" marT="5715" marB="0" anchor="ctr">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2200</a:t>
                      </a:r>
                    </a:p>
                  </a:txBody>
                  <a:tcPr marL="5715" marR="5715" marT="5715" marB="0" anchor="ctr">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ctr"/>
                      <a:r>
                        <a:rPr lang="en-US" altLang="zh-CN" sz="1500" b="0" i="0" u="none" strike="noStrike" dirty="0">
                          <a:solidFill>
                            <a:srgbClr val="000000"/>
                          </a:solidFill>
                          <a:effectLst/>
                          <a:latin typeface="等线" panose="02010600030101010101" pitchFamily="2" charset="-122"/>
                          <a:ea typeface="等线" panose="02010600030101010101" pitchFamily="2" charset="-122"/>
                        </a:rPr>
                        <a:t>6600</a:t>
                      </a:r>
                    </a:p>
                  </a:txBody>
                  <a:tcPr marL="5715" marR="5715" marT="5715"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0" name="内容占位符 4"/>
          <p:cNvGraphicFramePr>
            <a:graphicFrameLocks/>
          </p:cNvGraphicFramePr>
          <p:nvPr>
            <p:extLst>
              <p:ext uri="{D42A27DB-BD31-4B8C-83A1-F6EECF244321}">
                <p14:modId xmlns:p14="http://schemas.microsoft.com/office/powerpoint/2010/main" val="2069309585"/>
              </p:ext>
            </p:extLst>
          </p:nvPr>
        </p:nvGraphicFramePr>
        <p:xfrm>
          <a:off x="2141878" y="3155368"/>
          <a:ext cx="5994797" cy="1148978"/>
        </p:xfrm>
        <a:graphic>
          <a:graphicData uri="http://schemas.openxmlformats.org/drawingml/2006/table">
            <a:tbl>
              <a:tblPr/>
              <a:tblGrid>
                <a:gridCol w="778857">
                  <a:extLst>
                    <a:ext uri="{9D8B030D-6E8A-4147-A177-3AD203B41FA5}">
                      <a16:colId xmlns:a16="http://schemas.microsoft.com/office/drawing/2014/main" val="20000"/>
                    </a:ext>
                  </a:extLst>
                </a:gridCol>
                <a:gridCol w="571322">
                  <a:extLst>
                    <a:ext uri="{9D8B030D-6E8A-4147-A177-3AD203B41FA5}">
                      <a16:colId xmlns:a16="http://schemas.microsoft.com/office/drawing/2014/main" val="20001"/>
                    </a:ext>
                  </a:extLst>
                </a:gridCol>
                <a:gridCol w="540071">
                  <a:extLst>
                    <a:ext uri="{9D8B030D-6E8A-4147-A177-3AD203B41FA5}">
                      <a16:colId xmlns:a16="http://schemas.microsoft.com/office/drawing/2014/main" val="20002"/>
                    </a:ext>
                  </a:extLst>
                </a:gridCol>
                <a:gridCol w="702093">
                  <a:extLst>
                    <a:ext uri="{9D8B030D-6E8A-4147-A177-3AD203B41FA5}">
                      <a16:colId xmlns:a16="http://schemas.microsoft.com/office/drawing/2014/main" val="20003"/>
                    </a:ext>
                  </a:extLst>
                </a:gridCol>
                <a:gridCol w="594079">
                  <a:extLst>
                    <a:ext uri="{9D8B030D-6E8A-4147-A177-3AD203B41FA5}">
                      <a16:colId xmlns:a16="http://schemas.microsoft.com/office/drawing/2014/main" val="20004"/>
                    </a:ext>
                  </a:extLst>
                </a:gridCol>
                <a:gridCol w="648086">
                  <a:extLst>
                    <a:ext uri="{9D8B030D-6E8A-4147-A177-3AD203B41FA5}">
                      <a16:colId xmlns:a16="http://schemas.microsoft.com/office/drawing/2014/main" val="20005"/>
                    </a:ext>
                  </a:extLst>
                </a:gridCol>
                <a:gridCol w="810107">
                  <a:extLst>
                    <a:ext uri="{9D8B030D-6E8A-4147-A177-3AD203B41FA5}">
                      <a16:colId xmlns:a16="http://schemas.microsoft.com/office/drawing/2014/main" val="20006"/>
                    </a:ext>
                  </a:extLst>
                </a:gridCol>
                <a:gridCol w="594079">
                  <a:extLst>
                    <a:ext uri="{9D8B030D-6E8A-4147-A177-3AD203B41FA5}">
                      <a16:colId xmlns:a16="http://schemas.microsoft.com/office/drawing/2014/main" val="20007"/>
                    </a:ext>
                  </a:extLst>
                </a:gridCol>
                <a:gridCol w="756103">
                  <a:extLst>
                    <a:ext uri="{9D8B030D-6E8A-4147-A177-3AD203B41FA5}">
                      <a16:colId xmlns:a16="http://schemas.microsoft.com/office/drawing/2014/main" val="20008"/>
                    </a:ext>
                  </a:extLst>
                </a:gridCol>
              </a:tblGrid>
              <a:tr h="462293">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r>
                        <a:rPr lang="en-US" altLang="zh-CN" sz="1400" b="0" i="0" u="none" strike="noStrike" dirty="0">
                          <a:solidFill>
                            <a:srgbClr val="000000"/>
                          </a:solidFill>
                          <a:effectLst/>
                          <a:latin typeface="宋体"/>
                        </a:rPr>
                        <a:t>R</a:t>
                      </a:r>
                      <a:r>
                        <a:rPr lang="zh-CN" altLang="en-US" sz="1400" b="0" i="0" u="none" strike="noStrike" dirty="0">
                          <a:solidFill>
                            <a:srgbClr val="000000"/>
                          </a:solidFill>
                          <a:effectLst/>
                          <a:latin typeface="宋体"/>
                        </a:rPr>
                        <a:t>产品</a:t>
                      </a:r>
                      <a:endParaRPr lang="en-US" altLang="zh-CN" sz="1400" b="0" i="0" u="none" strike="noStrike" dirty="0">
                        <a:solidFill>
                          <a:srgbClr val="000000"/>
                        </a:solidFill>
                        <a:effectLst/>
                        <a:latin typeface="宋体"/>
                      </a:endParaRPr>
                    </a:p>
                    <a:p>
                      <a:pPr algn="ctr" fontAlgn="b"/>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b" latinLnBrk="0" hangingPunct="1">
                        <a:lnSpc>
                          <a:spcPct val="100000"/>
                        </a:lnSpc>
                        <a:spcBef>
                          <a:spcPts val="0"/>
                        </a:spcBef>
                        <a:spcAft>
                          <a:spcPts val="0"/>
                        </a:spcAft>
                        <a:buClrTx/>
                        <a:buSzTx/>
                        <a:buFontTx/>
                        <a:buNone/>
                        <a:tabLst/>
                        <a:defRPr/>
                      </a:pP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373327">
                <a:tc>
                  <a:txBody>
                    <a:bodyPr/>
                    <a:lstStyle/>
                    <a:p>
                      <a:pPr algn="ctr" fontAlgn="b"/>
                      <a:r>
                        <a:rPr lang="en-US" altLang="zh-CN" sz="1400" b="0" i="0" u="none" strike="noStrike" dirty="0">
                          <a:solidFill>
                            <a:srgbClr val="000000"/>
                          </a:solidFill>
                          <a:effectLst/>
                          <a:latin typeface="宋体"/>
                        </a:rPr>
                        <a:t>A</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500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lnSpc>
                          <a:spcPct val="150000"/>
                        </a:lnSpc>
                      </a:pPr>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0001"/>
                  </a:ext>
                </a:extLst>
              </a:tr>
              <a:tr h="313358">
                <a:tc>
                  <a:txBody>
                    <a:bodyPr/>
                    <a:lstStyle/>
                    <a:p>
                      <a:pPr algn="ctr" fontAlgn="b"/>
                      <a:r>
                        <a:rPr lang="en-US" altLang="zh-CN" sz="1400" b="0" i="0" u="none" strike="noStrike" dirty="0">
                          <a:solidFill>
                            <a:srgbClr val="000000"/>
                          </a:solidFill>
                          <a:effectLst/>
                          <a:latin typeface="宋体"/>
                        </a:rPr>
                        <a:t>B</a:t>
                      </a:r>
                      <a:r>
                        <a:rPr lang="zh-CN" altLang="en-US" sz="1400" b="0" i="0" u="none" strike="noStrike" dirty="0">
                          <a:solidFill>
                            <a:srgbClr val="000000"/>
                          </a:solidFill>
                          <a:effectLst/>
                          <a:latin typeface="宋体"/>
                        </a:rPr>
                        <a:t>库存</a:t>
                      </a:r>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lnSpc>
                          <a:spcPct val="80000"/>
                        </a:lnSpc>
                      </a:pPr>
                      <a:r>
                        <a:rPr lang="en-US" altLang="zh-CN" sz="1400" b="0" i="0" u="none" strike="noStrike" dirty="0">
                          <a:solidFill>
                            <a:srgbClr val="000000"/>
                          </a:solidFill>
                          <a:effectLst/>
                          <a:latin typeface="宋体"/>
                        </a:rPr>
                        <a:t>300</a:t>
                      </a:r>
                    </a:p>
                  </a:txBody>
                  <a:tcPr marL="9524" marR="9524" marT="9526" marB="0" anchor="b">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a:noFill/>
                    </a:lnL>
                    <a:lnR w="12700" cap="flat" cmpd="sng" algn="ctr">
                      <a:solidFill>
                        <a:scrgbClr r="0" g="0" b="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crgbClr r="0" g="0" b="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rgbClr r="0" g="0" b="0"/>
                      </a:solidFill>
                      <a:prstDash val="solid"/>
                      <a:round/>
                      <a:headEnd type="none" w="med" len="med"/>
                      <a:tailEnd type="none" w="med" len="med"/>
                    </a:lnB>
                  </a:tcPr>
                </a:tc>
                <a:tc>
                  <a:txBody>
                    <a:bodyPr/>
                    <a:lstStyle/>
                    <a:p>
                      <a:pPr algn="ctr" fontAlgn="b"/>
                      <a:endParaRPr lang="en-US" altLang="zh-CN" sz="1400" b="0" i="0" u="none" strike="noStrike" dirty="0">
                        <a:solidFill>
                          <a:srgbClr val="000000"/>
                        </a:solidFill>
                        <a:effectLst/>
                        <a:latin typeface="宋体"/>
                      </a:endParaRPr>
                    </a:p>
                  </a:txBody>
                  <a:tcPr marL="9524" marR="9524" marT="9526" marB="0" anchor="b">
                    <a:lnL w="12700" cap="flat" cmpd="sng" algn="ctr">
                      <a:solidFill>
                        <a:srgbClr val="000000"/>
                      </a:solidFill>
                      <a:prstDash val="solid"/>
                      <a:round/>
                      <a:headEnd type="none" w="med" len="med"/>
                      <a:tailEnd type="none" w="med" len="med"/>
                    </a:lnL>
                    <a:lnR>
                      <a:noFill/>
                    </a:lnR>
                    <a:lnT>
                      <a:noFill/>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81" name="矩形 80"/>
          <p:cNvSpPr>
            <a:spLocks noChangeArrowheads="1"/>
          </p:cNvSpPr>
          <p:nvPr/>
        </p:nvSpPr>
        <p:spPr bwMode="auto">
          <a:xfrm>
            <a:off x="3437279" y="3210136"/>
            <a:ext cx="702469" cy="12182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
              <a:spcBef>
                <a:spcPct val="0"/>
              </a:spcBef>
            </a:pPr>
            <a:r>
              <a:rPr lang="en-US" altLang="zh-TW" sz="1350" dirty="0">
                <a:solidFill>
                  <a:srgbClr val="000000"/>
                </a:solidFill>
                <a:latin typeface="宋体" charset="0"/>
                <a:ea typeface="黑体" charset="0"/>
                <a:cs typeface="黑体" charset="0"/>
              </a:rPr>
              <a:t>S</a:t>
            </a:r>
            <a:r>
              <a:rPr lang="zh-TW" altLang="en-US" sz="1350" dirty="0">
                <a:solidFill>
                  <a:srgbClr val="000000"/>
                </a:solidFill>
                <a:latin typeface="宋体" charset="0"/>
                <a:ea typeface="黑体" charset="0"/>
                <a:cs typeface="黑体" charset="0"/>
              </a:rPr>
              <a:t>产品</a:t>
            </a:r>
            <a:endParaRPr lang="zh-TW" altLang="en-US" sz="1350" dirty="0">
              <a:latin typeface="Arial" charset="0"/>
            </a:endParaRPr>
          </a:p>
          <a:p>
            <a:pPr fontAlgn="b">
              <a:spcBef>
                <a:spcPct val="0"/>
              </a:spcBef>
            </a:pPr>
            <a:r>
              <a:rPr lang="zh-TW" altLang="en-US" sz="1350" dirty="0">
                <a:solidFill>
                  <a:srgbClr val="000000"/>
                </a:solidFill>
                <a:latin typeface="宋体" charset="0"/>
                <a:ea typeface="黑体" charset="0"/>
                <a:cs typeface="黑体" charset="0"/>
              </a:rPr>
              <a:t>库存</a:t>
            </a:r>
            <a:endParaRPr lang="zh-TW" altLang="en-US" sz="1350" dirty="0">
              <a:latin typeface="Arial" charset="0"/>
            </a:endParaRPr>
          </a:p>
          <a:p>
            <a:pPr fontAlgn="b">
              <a:lnSpc>
                <a:spcPct val="200000"/>
              </a:lnSpc>
              <a:spcBef>
                <a:spcPct val="0"/>
              </a:spcBef>
            </a:pPr>
            <a:r>
              <a:rPr lang="en-US" altLang="zh-CN" sz="1350" dirty="0">
                <a:solidFill>
                  <a:srgbClr val="000000"/>
                </a:solidFill>
                <a:latin typeface="宋体" charset="0"/>
                <a:ea typeface="黑体" charset="0"/>
                <a:cs typeface="黑体" charset="0"/>
              </a:rPr>
              <a:t>10</a:t>
            </a:r>
            <a:r>
              <a:rPr lang="en-US" altLang="zh-TW" sz="1350" dirty="0">
                <a:solidFill>
                  <a:srgbClr val="000000"/>
                </a:solidFill>
                <a:latin typeface="宋体" charset="0"/>
                <a:ea typeface="黑体" charset="0"/>
                <a:cs typeface="黑体" charset="0"/>
              </a:rPr>
              <a:t>00</a:t>
            </a:r>
            <a:endParaRPr lang="zh-TW" altLang="en-US" sz="1350" dirty="0">
              <a:latin typeface="Arial" charset="0"/>
            </a:endParaRPr>
          </a:p>
          <a:p>
            <a:pPr fontAlgn="b">
              <a:lnSpc>
                <a:spcPct val="150000"/>
              </a:lnSpc>
              <a:spcBef>
                <a:spcPct val="0"/>
              </a:spcBef>
            </a:pPr>
            <a:r>
              <a:rPr lang="en-US" altLang="zh-CN" sz="1350" dirty="0">
                <a:solidFill>
                  <a:srgbClr val="000000"/>
                </a:solidFill>
                <a:latin typeface="宋体" charset="0"/>
                <a:ea typeface="黑体" charset="0"/>
                <a:cs typeface="黑体" charset="0"/>
              </a:rPr>
              <a:t>6</a:t>
            </a:r>
            <a:r>
              <a:rPr lang="en-US" altLang="zh-TW" sz="1350" dirty="0">
                <a:solidFill>
                  <a:srgbClr val="000000"/>
                </a:solidFill>
                <a:latin typeface="宋体" charset="0"/>
                <a:ea typeface="黑体" charset="0"/>
                <a:cs typeface="黑体" charset="0"/>
              </a:rPr>
              <a:t>00</a:t>
            </a:r>
            <a:endParaRPr lang="zh-TW" altLang="en-US" sz="1350" dirty="0">
              <a:latin typeface="Arial" charset="0"/>
            </a:endParaRPr>
          </a:p>
        </p:txBody>
      </p:sp>
      <p:sp>
        <p:nvSpPr>
          <p:cNvPr id="82" name="矩形 81"/>
          <p:cNvSpPr/>
          <p:nvPr/>
        </p:nvSpPr>
        <p:spPr>
          <a:xfrm>
            <a:off x="4086170" y="3181561"/>
            <a:ext cx="701278"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S</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2000*2</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1200*2</a:t>
            </a:r>
            <a:endParaRPr lang="zh-TW" altLang="en-US" sz="1350" dirty="0">
              <a:latin typeface="Arial"/>
            </a:endParaRPr>
          </a:p>
        </p:txBody>
      </p:sp>
      <p:sp>
        <p:nvSpPr>
          <p:cNvPr id="83" name="矩形 82"/>
          <p:cNvSpPr>
            <a:spLocks noChangeArrowheads="1"/>
          </p:cNvSpPr>
          <p:nvPr/>
        </p:nvSpPr>
        <p:spPr bwMode="auto">
          <a:xfrm>
            <a:off x="4733869" y="3136318"/>
            <a:ext cx="594215" cy="1291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defTabSz="342900" fontAlgn="b">
              <a:lnSpc>
                <a:spcPct val="100000"/>
              </a:lnSpc>
              <a:spcBef>
                <a:spcPts val="0"/>
              </a:spcBef>
              <a:spcAft>
                <a:spcPts val="0"/>
              </a:spcAft>
              <a:defRPr/>
            </a:pPr>
            <a:r>
              <a:rPr lang="en-US" altLang="zh-TW" sz="1050" dirty="0">
                <a:solidFill>
                  <a:srgbClr val="000000"/>
                </a:solidFill>
                <a:latin typeface="宋体" charset="0"/>
                <a:ea typeface="黑体" charset="0"/>
                <a:cs typeface="黑体" charset="0"/>
              </a:rPr>
              <a:t>S</a:t>
            </a:r>
            <a:r>
              <a:rPr lang="zh-TW" altLang="en-US" sz="1050" dirty="0">
                <a:solidFill>
                  <a:srgbClr val="000000"/>
                </a:solidFill>
                <a:latin typeface="宋体" charset="0"/>
                <a:ea typeface="黑体" charset="0"/>
                <a:cs typeface="黑体" charset="0"/>
              </a:rPr>
              <a:t>产品</a:t>
            </a:r>
            <a:endParaRPr lang="en-US" altLang="zh-CN" sz="1050" dirty="0">
              <a:solidFill>
                <a:srgbClr val="000000"/>
              </a:solidFill>
              <a:latin typeface="+mn-ea"/>
            </a:endParaRPr>
          </a:p>
          <a:p>
            <a:pPr fontAlgn="b">
              <a:spcBef>
                <a:spcPct val="0"/>
              </a:spcBef>
              <a:defRPr/>
            </a:pPr>
            <a:r>
              <a:rPr lang="zh-CN" altLang="en-US" sz="1050" dirty="0">
                <a:solidFill>
                  <a:srgbClr val="000000"/>
                </a:solidFill>
                <a:latin typeface="宋体" charset="0"/>
                <a:ea typeface="黑体" charset="0"/>
                <a:cs typeface="黑体" charset="0"/>
              </a:rPr>
              <a:t>预防缺货</a:t>
            </a:r>
            <a:r>
              <a:rPr lang="zh-TW" altLang="en-US" sz="1050" dirty="0">
                <a:solidFill>
                  <a:srgbClr val="000000"/>
                </a:solidFill>
                <a:latin typeface="宋体" charset="0"/>
                <a:ea typeface="黑体" charset="0"/>
                <a:cs typeface="黑体" charset="0"/>
              </a:rPr>
              <a:t>库存</a:t>
            </a:r>
            <a:endParaRPr lang="zh-TW" altLang="en-US" sz="1050" dirty="0">
              <a:latin typeface="Arial" charset="0"/>
            </a:endParaRPr>
          </a:p>
          <a:p>
            <a:pPr fontAlgn="b">
              <a:lnSpc>
                <a:spcPct val="200000"/>
              </a:lnSpc>
              <a:spcBef>
                <a:spcPct val="0"/>
              </a:spcBef>
              <a:defRPr/>
            </a:pPr>
            <a:r>
              <a:rPr lang="en-US" altLang="zh-CN" sz="1350" dirty="0">
                <a:solidFill>
                  <a:srgbClr val="000000"/>
                </a:solidFill>
                <a:latin typeface="宋体" charset="0"/>
                <a:ea typeface="黑体" charset="0"/>
                <a:cs typeface="黑体" charset="0"/>
              </a:rPr>
              <a:t>33</a:t>
            </a:r>
            <a:r>
              <a:rPr lang="en-US" altLang="zh-TW" sz="1350" dirty="0">
                <a:solidFill>
                  <a:srgbClr val="000000"/>
                </a:solidFill>
                <a:latin typeface="宋体" charset="0"/>
                <a:ea typeface="黑体" charset="0"/>
                <a:cs typeface="黑体" charset="0"/>
              </a:rPr>
              <a:t>00</a:t>
            </a:r>
            <a:endParaRPr lang="zh-TW" altLang="en-US" sz="1350" dirty="0">
              <a:latin typeface="Arial" charset="0"/>
            </a:endParaRPr>
          </a:p>
          <a:p>
            <a:pPr fontAlgn="b">
              <a:lnSpc>
                <a:spcPct val="150000"/>
              </a:lnSpc>
              <a:spcBef>
                <a:spcPct val="0"/>
              </a:spcBef>
              <a:defRPr/>
            </a:pPr>
            <a:r>
              <a:rPr lang="en-US" altLang="zh-TW" sz="1350" dirty="0">
                <a:solidFill>
                  <a:srgbClr val="000000"/>
                </a:solidFill>
                <a:latin typeface="宋体" charset="0"/>
                <a:ea typeface="黑体" charset="0"/>
                <a:cs typeface="黑体" charset="0"/>
              </a:rPr>
              <a:t>0</a:t>
            </a:r>
          </a:p>
        </p:txBody>
      </p:sp>
      <p:sp>
        <p:nvSpPr>
          <p:cNvPr id="84" name="矩形 83"/>
          <p:cNvSpPr/>
          <p:nvPr/>
        </p:nvSpPr>
        <p:spPr>
          <a:xfrm>
            <a:off x="5381570" y="3145843"/>
            <a:ext cx="702469" cy="1234953"/>
          </a:xfrm>
          <a:prstGeom prst="rect">
            <a:avLst/>
          </a:prstGeom>
        </p:spPr>
        <p:txBody>
          <a:bodyPr>
            <a:spAutoFit/>
          </a:bodyPr>
          <a:lstStyle/>
          <a:p>
            <a:pPr defTabSz="342900" fontAlgn="b">
              <a:lnSpc>
                <a:spcPct val="100000"/>
              </a:lnSpc>
              <a:spcBef>
                <a:spcPts val="0"/>
              </a:spcBef>
              <a:spcAft>
                <a:spcPts val="0"/>
              </a:spcAft>
              <a:defRPr/>
            </a:pPr>
            <a:r>
              <a:rPr lang="en-US" altLang="zh-CN" sz="1350" dirty="0">
                <a:solidFill>
                  <a:srgbClr val="000000"/>
                </a:solidFill>
                <a:latin typeface="宋体"/>
              </a:rPr>
              <a:t>P</a:t>
            </a:r>
            <a:r>
              <a:rPr lang="zh-CN" altLang="en-US" sz="1350" dirty="0">
                <a:solidFill>
                  <a:srgbClr val="000000"/>
                </a:solidFill>
                <a:latin typeface="+mn-ea"/>
                <a:ea typeface="+mn-ea"/>
              </a:rPr>
              <a:t>零件</a:t>
            </a:r>
            <a:endParaRPr lang="en-US" altLang="zh-CN" sz="1350" dirty="0">
              <a:solidFill>
                <a:srgbClr val="000000"/>
              </a:solidFill>
              <a:latin typeface="+mn-ea"/>
              <a:ea typeface="+mn-ea"/>
            </a:endParaRPr>
          </a:p>
          <a:p>
            <a:pPr defTabSz="342900" fontAlgn="b">
              <a:lnSpc>
                <a:spcPct val="100000"/>
              </a:lnSpc>
              <a:spcBef>
                <a:spcPts val="0"/>
              </a:spcBef>
              <a:spcAft>
                <a:spcPts val="0"/>
              </a:spcAft>
              <a:defRPr/>
            </a:pPr>
            <a:r>
              <a:rPr lang="zh-CN" altLang="en-US" sz="1350" dirty="0">
                <a:solidFill>
                  <a:srgbClr val="000000"/>
                </a:solidFill>
                <a:latin typeface="+mn-ea"/>
                <a:ea typeface="+mn-ea"/>
              </a:rPr>
              <a:t>库存</a:t>
            </a:r>
            <a:endParaRPr lang="en-US" altLang="zh-CN" sz="1350" dirty="0">
              <a:solidFill>
                <a:srgbClr val="000000"/>
              </a:solidFill>
              <a:latin typeface="+mn-ea"/>
              <a:ea typeface="+mn-ea"/>
            </a:endParaRPr>
          </a:p>
          <a:p>
            <a:pPr fontAlgn="b">
              <a:lnSpc>
                <a:spcPct val="200000"/>
              </a:lnSpc>
              <a:spcBef>
                <a:spcPts val="0"/>
              </a:spcBef>
              <a:spcAft>
                <a:spcPts val="0"/>
              </a:spcAft>
              <a:defRPr/>
            </a:pPr>
            <a:r>
              <a:rPr lang="en-US" altLang="zh-TW" sz="1350" dirty="0">
                <a:solidFill>
                  <a:srgbClr val="000000"/>
                </a:solidFill>
                <a:latin typeface="宋体"/>
                <a:ea typeface="黑体"/>
                <a:cs typeface="黑体"/>
              </a:rPr>
              <a:t>2000</a:t>
            </a:r>
            <a:endParaRPr lang="zh-TW" altLang="en-US" sz="1350" dirty="0">
              <a:latin typeface="Arial"/>
            </a:endParaRPr>
          </a:p>
          <a:p>
            <a:pPr fontAlgn="b">
              <a:lnSpc>
                <a:spcPct val="150000"/>
              </a:lnSpc>
              <a:spcBef>
                <a:spcPts val="0"/>
              </a:spcBef>
              <a:spcAft>
                <a:spcPts val="0"/>
              </a:spcAft>
              <a:defRPr/>
            </a:pPr>
            <a:r>
              <a:rPr lang="en-US" altLang="zh-TW" sz="1350" dirty="0">
                <a:solidFill>
                  <a:srgbClr val="000000"/>
                </a:solidFill>
                <a:latin typeface="宋体"/>
                <a:ea typeface="黑体"/>
                <a:cs typeface="黑体"/>
              </a:rPr>
              <a:t>1200</a:t>
            </a:r>
            <a:endParaRPr lang="zh-TW" altLang="en-US" sz="1350" dirty="0">
              <a:latin typeface="Arial"/>
            </a:endParaRPr>
          </a:p>
        </p:txBody>
      </p:sp>
      <p:sp>
        <p:nvSpPr>
          <p:cNvPr id="85" name="矩形 84"/>
          <p:cNvSpPr>
            <a:spLocks noChangeArrowheads="1"/>
          </p:cNvSpPr>
          <p:nvPr/>
        </p:nvSpPr>
        <p:spPr bwMode="auto">
          <a:xfrm>
            <a:off x="6030460" y="3155368"/>
            <a:ext cx="701279" cy="12349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defTabSz="342900" fontAlgn="b">
              <a:lnSpc>
                <a:spcPct val="100000"/>
              </a:lnSpc>
              <a:spcBef>
                <a:spcPct val="0"/>
              </a:spcBef>
            </a:pPr>
            <a:r>
              <a:rPr lang="en-US" altLang="zh-CN" sz="1350">
                <a:solidFill>
                  <a:srgbClr val="000000"/>
                </a:solidFill>
                <a:latin typeface="宋体" charset="0"/>
              </a:rPr>
              <a:t>P</a:t>
            </a:r>
            <a:r>
              <a:rPr lang="zh-CN" altLang="en-US" sz="1350">
                <a:solidFill>
                  <a:srgbClr val="000000"/>
                </a:solidFill>
                <a:latin typeface="Heiti SC Light" charset="0"/>
                <a:ea typeface="Heiti SC Light" charset="0"/>
                <a:cs typeface="Heiti SC Light" charset="0"/>
              </a:rPr>
              <a:t>材料</a:t>
            </a:r>
            <a:endParaRPr lang="en-US" altLang="zh-CN" sz="1350">
              <a:solidFill>
                <a:srgbClr val="000000"/>
              </a:solidFill>
              <a:latin typeface="Heiti SC Light" charset="0"/>
              <a:ea typeface="Heiti SC Light" charset="0"/>
              <a:cs typeface="Heiti SC Light" charset="0"/>
            </a:endParaRPr>
          </a:p>
          <a:p>
            <a:pPr defTabSz="342900" fontAlgn="b">
              <a:lnSpc>
                <a:spcPct val="100000"/>
              </a:lnSpc>
              <a:spcBef>
                <a:spcPct val="0"/>
              </a:spcBef>
            </a:pPr>
            <a:r>
              <a:rPr lang="zh-CN" altLang="en-US" sz="1350">
                <a:solidFill>
                  <a:srgbClr val="000000"/>
                </a:solidFill>
                <a:latin typeface="Heiti SC Light" charset="0"/>
                <a:ea typeface="Heiti SC Light" charset="0"/>
                <a:cs typeface="Heiti SC Light" charset="0"/>
              </a:rPr>
              <a:t>库存</a:t>
            </a:r>
            <a:endParaRPr lang="en-US" altLang="zh-CN" sz="1350">
              <a:solidFill>
                <a:srgbClr val="000000"/>
              </a:solidFill>
              <a:latin typeface="Heiti SC Light" charset="0"/>
              <a:ea typeface="Heiti SC Light" charset="0"/>
              <a:cs typeface="Heiti SC Light" charset="0"/>
            </a:endParaRPr>
          </a:p>
          <a:p>
            <a:pPr defTabSz="342900" fontAlgn="b">
              <a:lnSpc>
                <a:spcPct val="200000"/>
              </a:lnSpc>
              <a:spcBef>
                <a:spcPct val="0"/>
              </a:spcBef>
            </a:pPr>
            <a:r>
              <a:rPr lang="en-US" altLang="zh-TW" sz="1350">
                <a:solidFill>
                  <a:srgbClr val="000000"/>
                </a:solidFill>
                <a:latin typeface="宋体" charset="0"/>
                <a:ea typeface="黑体" charset="0"/>
                <a:cs typeface="黑体" charset="0"/>
              </a:rPr>
              <a:t>3000</a:t>
            </a:r>
            <a:endParaRPr lang="zh-TW" altLang="en-US" sz="1350">
              <a:latin typeface="Arial" charset="0"/>
            </a:endParaRPr>
          </a:p>
          <a:p>
            <a:pPr defTabSz="342900" fontAlgn="b">
              <a:lnSpc>
                <a:spcPct val="150000"/>
              </a:lnSpc>
              <a:spcBef>
                <a:spcPct val="0"/>
              </a:spcBef>
            </a:pPr>
            <a:r>
              <a:rPr lang="en-US" altLang="zh-TW" sz="1350">
                <a:solidFill>
                  <a:srgbClr val="000000"/>
                </a:solidFill>
                <a:latin typeface="宋体" charset="0"/>
                <a:ea typeface="黑体" charset="0"/>
                <a:cs typeface="黑体" charset="0"/>
              </a:rPr>
              <a:t>1800</a:t>
            </a:r>
            <a:endParaRPr lang="zh-TW" altLang="en-US" sz="1350">
              <a:latin typeface="Arial" charset="0"/>
            </a:endParaRPr>
          </a:p>
        </p:txBody>
      </p:sp>
      <p:sp>
        <p:nvSpPr>
          <p:cNvPr id="86" name="矩形 85"/>
          <p:cNvSpPr>
            <a:spLocks noChangeArrowheads="1"/>
          </p:cNvSpPr>
          <p:nvPr/>
        </p:nvSpPr>
        <p:spPr bwMode="auto">
          <a:xfrm>
            <a:off x="6731739" y="3145843"/>
            <a:ext cx="702469" cy="12349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
              <a:lnSpc>
                <a:spcPct val="100000"/>
              </a:lnSpc>
              <a:spcBef>
                <a:spcPct val="0"/>
              </a:spcBef>
            </a:pPr>
            <a:r>
              <a:rPr lang="zh-CN" altLang="en-US" sz="1350" dirty="0">
                <a:solidFill>
                  <a:srgbClr val="000000"/>
                </a:solidFill>
                <a:latin typeface="宋体" charset="0"/>
                <a:ea typeface="黑体" charset="0"/>
                <a:cs typeface="黑体" charset="0"/>
              </a:rPr>
              <a:t>材料商库存</a:t>
            </a:r>
            <a:endParaRPr lang="en-US" altLang="zh-CN" sz="1350" dirty="0">
              <a:solidFill>
                <a:srgbClr val="000000"/>
              </a:solidFill>
              <a:latin typeface="宋体" charset="0"/>
              <a:ea typeface="黑体" charset="0"/>
              <a:cs typeface="黑体" charset="0"/>
            </a:endParaRPr>
          </a:p>
          <a:p>
            <a:pPr fontAlgn="b">
              <a:lnSpc>
                <a:spcPct val="200000"/>
              </a:lnSpc>
              <a:spcBef>
                <a:spcPct val="0"/>
              </a:spcBef>
            </a:pPr>
            <a:r>
              <a:rPr lang="en-US" altLang="zh-TW" sz="1350" dirty="0">
                <a:solidFill>
                  <a:srgbClr val="000000"/>
                </a:solidFill>
                <a:latin typeface="宋体" charset="0"/>
                <a:ea typeface="黑体" charset="0"/>
                <a:cs typeface="黑体" charset="0"/>
              </a:rPr>
              <a:t>3000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1800</a:t>
            </a:r>
            <a:endParaRPr lang="zh-TW" altLang="en-US" sz="1350" dirty="0">
              <a:latin typeface="Arial" charset="0"/>
            </a:endParaRPr>
          </a:p>
        </p:txBody>
      </p:sp>
      <p:sp>
        <p:nvSpPr>
          <p:cNvPr id="87" name="文本框 86"/>
          <p:cNvSpPr txBox="1"/>
          <p:nvPr/>
        </p:nvSpPr>
        <p:spPr>
          <a:xfrm>
            <a:off x="3438470" y="4342049"/>
            <a:ext cx="701278" cy="624210"/>
          </a:xfrm>
          <a:prstGeom prst="rect">
            <a:avLst/>
          </a:prstGeom>
          <a:solidFill>
            <a:schemeClr val="accent5">
              <a:lumMod val="20000"/>
              <a:lumOff val="80000"/>
            </a:schemeClr>
          </a:solidFill>
        </p:spPr>
        <p:txBody>
          <a:bodyPr>
            <a:spAutoFit/>
          </a:bodyPr>
          <a:lstStyle/>
          <a:p>
            <a:pPr>
              <a:defRPr/>
            </a:pPr>
            <a:r>
              <a:rPr lang="zh-CN" altLang="en-US" dirty="0"/>
              <a:t>销售商按月需求订货</a:t>
            </a:r>
          </a:p>
        </p:txBody>
      </p:sp>
      <p:sp>
        <p:nvSpPr>
          <p:cNvPr id="88" name="文本框 87"/>
          <p:cNvSpPr txBox="1"/>
          <p:nvPr/>
        </p:nvSpPr>
        <p:spPr>
          <a:xfrm>
            <a:off x="5381570" y="4350383"/>
            <a:ext cx="702469" cy="624210"/>
          </a:xfrm>
          <a:prstGeom prst="rect">
            <a:avLst/>
          </a:prstGeom>
          <a:solidFill>
            <a:schemeClr val="accent5">
              <a:lumMod val="20000"/>
              <a:lumOff val="80000"/>
            </a:schemeClr>
          </a:solidFill>
        </p:spPr>
        <p:txBody>
          <a:bodyPr>
            <a:spAutoFit/>
          </a:bodyPr>
          <a:lstStyle/>
          <a:p>
            <a:pPr>
              <a:defRPr/>
            </a:pPr>
            <a:r>
              <a:rPr lang="zh-CN" altLang="en-US" dirty="0"/>
              <a:t>组装商按月需求订货</a:t>
            </a:r>
          </a:p>
        </p:txBody>
      </p:sp>
      <p:sp>
        <p:nvSpPr>
          <p:cNvPr id="89" name="文本框 88"/>
          <p:cNvSpPr txBox="1"/>
          <p:nvPr/>
        </p:nvSpPr>
        <p:spPr>
          <a:xfrm>
            <a:off x="6137616" y="4350383"/>
            <a:ext cx="864394" cy="801501"/>
          </a:xfrm>
          <a:prstGeom prst="rect">
            <a:avLst/>
          </a:prstGeom>
          <a:solidFill>
            <a:schemeClr val="accent5">
              <a:lumMod val="20000"/>
              <a:lumOff val="80000"/>
            </a:schemeClr>
          </a:solidFill>
        </p:spPr>
        <p:txBody>
          <a:bodyPr>
            <a:spAutoFit/>
          </a:bodyPr>
          <a:lstStyle/>
          <a:p>
            <a:pPr>
              <a:defRPr/>
            </a:pPr>
            <a:r>
              <a:rPr lang="zh-CN" altLang="en-US" dirty="0"/>
              <a:t>零件商生产供第</a:t>
            </a:r>
            <a:r>
              <a:rPr lang="en-US" altLang="zh-CN" dirty="0"/>
              <a:t>4</a:t>
            </a:r>
            <a:r>
              <a:rPr lang="zh-CN" altLang="en-US" dirty="0"/>
              <a:t>月组装订货</a:t>
            </a:r>
          </a:p>
        </p:txBody>
      </p:sp>
      <p:sp>
        <p:nvSpPr>
          <p:cNvPr id="90" name="矩形 89"/>
          <p:cNvSpPr>
            <a:spLocks noChangeArrowheads="1"/>
          </p:cNvSpPr>
          <p:nvPr/>
        </p:nvSpPr>
        <p:spPr bwMode="auto">
          <a:xfrm>
            <a:off x="7380629" y="3138699"/>
            <a:ext cx="702469" cy="12349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fontAlgn="b">
              <a:lnSpc>
                <a:spcPct val="200000"/>
              </a:lnSpc>
              <a:spcBef>
                <a:spcPct val="0"/>
              </a:spcBef>
            </a:pPr>
            <a:r>
              <a:rPr lang="zh-CN" altLang="en-US" sz="1350" dirty="0">
                <a:solidFill>
                  <a:srgbClr val="000000"/>
                </a:solidFill>
                <a:latin typeface="宋体" charset="0"/>
                <a:ea typeface="黑体" charset="0"/>
                <a:cs typeface="黑体" charset="0"/>
              </a:rPr>
              <a:t>合计</a:t>
            </a:r>
            <a:r>
              <a:rPr lang="en-US" altLang="zh-TW" sz="1350" dirty="0">
                <a:solidFill>
                  <a:srgbClr val="000000"/>
                </a:solidFill>
                <a:latin typeface="宋体" charset="0"/>
                <a:ea typeface="黑体" charset="0"/>
                <a:cs typeface="黑体" charset="0"/>
              </a:rPr>
              <a:t>22700</a:t>
            </a:r>
            <a:endParaRPr lang="zh-TW" altLang="en-US" sz="1350" dirty="0">
              <a:latin typeface="Arial" charset="0"/>
            </a:endParaRPr>
          </a:p>
          <a:p>
            <a:pPr fontAlgn="b">
              <a:lnSpc>
                <a:spcPct val="150000"/>
              </a:lnSpc>
              <a:spcBef>
                <a:spcPct val="0"/>
              </a:spcBef>
            </a:pPr>
            <a:r>
              <a:rPr lang="en-US" altLang="zh-TW" sz="1350" dirty="0">
                <a:solidFill>
                  <a:srgbClr val="000000"/>
                </a:solidFill>
                <a:latin typeface="宋体" charset="0"/>
                <a:ea typeface="黑体" charset="0"/>
                <a:cs typeface="黑体" charset="0"/>
              </a:rPr>
              <a:t>10000</a:t>
            </a:r>
            <a:endParaRPr lang="zh-TW" altLang="en-US" sz="1350" dirty="0">
              <a:latin typeface="Arial" charset="0"/>
            </a:endParaRPr>
          </a:p>
        </p:txBody>
      </p:sp>
      <p:sp>
        <p:nvSpPr>
          <p:cNvPr id="91" name="文本框 90"/>
          <p:cNvSpPr txBox="1"/>
          <p:nvPr/>
        </p:nvSpPr>
        <p:spPr>
          <a:xfrm>
            <a:off x="4679622" y="4350309"/>
            <a:ext cx="702469" cy="624210"/>
          </a:xfrm>
          <a:prstGeom prst="rect">
            <a:avLst/>
          </a:prstGeom>
          <a:solidFill>
            <a:schemeClr val="accent5">
              <a:lumMod val="20000"/>
              <a:lumOff val="80000"/>
            </a:schemeClr>
          </a:solidFill>
        </p:spPr>
        <p:txBody>
          <a:bodyPr>
            <a:spAutoFit/>
          </a:bodyPr>
          <a:lstStyle/>
          <a:p>
            <a:pPr>
              <a:defRPr/>
            </a:pPr>
            <a:r>
              <a:rPr lang="zh-CN" altLang="en-US" dirty="0"/>
              <a:t>有效产能安排不足</a:t>
            </a:r>
          </a:p>
        </p:txBody>
      </p:sp>
      <p:graphicFrame>
        <p:nvGraphicFramePr>
          <p:cNvPr id="92" name="内容占位符 4"/>
          <p:cNvGraphicFramePr>
            <a:graphicFrameLocks/>
          </p:cNvGraphicFramePr>
          <p:nvPr>
            <p:extLst>
              <p:ext uri="{D42A27DB-BD31-4B8C-83A1-F6EECF244321}">
                <p14:modId xmlns:p14="http://schemas.microsoft.com/office/powerpoint/2010/main" val="183498338"/>
              </p:ext>
            </p:extLst>
          </p:nvPr>
        </p:nvGraphicFramePr>
        <p:xfrm>
          <a:off x="7091367" y="1641749"/>
          <a:ext cx="1207047" cy="1420650"/>
        </p:xfrm>
        <a:graphic>
          <a:graphicData uri="http://schemas.openxmlformats.org/drawingml/2006/table">
            <a:tbl>
              <a:tblPr/>
              <a:tblGrid>
                <a:gridCol w="1207047">
                  <a:extLst>
                    <a:ext uri="{9D8B030D-6E8A-4147-A177-3AD203B41FA5}">
                      <a16:colId xmlns:a16="http://schemas.microsoft.com/office/drawing/2014/main" val="20000"/>
                    </a:ext>
                  </a:extLst>
                </a:gridCol>
              </a:tblGrid>
              <a:tr h="295078">
                <a:tc>
                  <a:txBody>
                    <a:bodyPr/>
                    <a:lstStyle/>
                    <a:p>
                      <a:pPr algn="ctr" fontAlgn="b">
                        <a:lnSpc>
                          <a:spcPct val="80000"/>
                        </a:lnSpc>
                      </a:pPr>
                      <a:r>
                        <a:rPr lang="zh-CN" altLang="en-US" sz="1400" b="0" i="0" u="none" strike="noStrike" dirty="0">
                          <a:solidFill>
                            <a:srgbClr val="000000"/>
                          </a:solidFill>
                          <a:effectLst/>
                          <a:latin typeface="宋体"/>
                        </a:rPr>
                        <a:t>有效供给</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531107">
                <a:tc>
                  <a:txBody>
                    <a:bodyPr/>
                    <a:lstStyle/>
                    <a:p>
                      <a:pPr algn="ctr" fontAlgn="b">
                        <a:lnSpc>
                          <a:spcPct val="80000"/>
                        </a:lnSpc>
                      </a:pPr>
                      <a:r>
                        <a:rPr lang="en-US" altLang="zh-CN" sz="1400" b="0" i="0" u="none" strike="noStrike" dirty="0">
                          <a:solidFill>
                            <a:srgbClr val="000000"/>
                          </a:solidFill>
                          <a:effectLst/>
                          <a:latin typeface="宋体"/>
                        </a:rPr>
                        <a:t>A</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500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12500</a:t>
                      </a:r>
                    </a:p>
                  </a:txBody>
                  <a:tcPr marL="9525" marR="9525" marT="9530" marB="0" anchor="b">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594465">
                <a:tc>
                  <a:txBody>
                    <a:bodyPr/>
                    <a:lstStyle/>
                    <a:p>
                      <a:pPr algn="ctr" fontAlgn="b">
                        <a:lnSpc>
                          <a:spcPct val="80000"/>
                        </a:lnSpc>
                      </a:pPr>
                      <a:r>
                        <a:rPr lang="en-US" altLang="zh-CN" sz="1400" b="0" i="0" u="none" strike="noStrike" dirty="0">
                          <a:solidFill>
                            <a:srgbClr val="000000"/>
                          </a:solidFill>
                          <a:effectLst/>
                          <a:latin typeface="宋体"/>
                        </a:rPr>
                        <a:t>B</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1200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3</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1800</a:t>
                      </a:r>
                      <a:r>
                        <a:rPr lang="zh-CN" altLang="en-US" sz="1200" b="0" i="0" u="none" strike="noStrike" dirty="0">
                          <a:solidFill>
                            <a:srgbClr val="000000"/>
                          </a:solidFill>
                          <a:effectLst/>
                          <a:latin typeface="宋体"/>
                        </a:rPr>
                        <a:t>*</a:t>
                      </a:r>
                      <a:r>
                        <a:rPr lang="en-US" altLang="zh-CN" sz="1200" b="0" i="0" u="none" strike="noStrike" dirty="0">
                          <a:solidFill>
                            <a:srgbClr val="000000"/>
                          </a:solidFill>
                          <a:effectLst/>
                          <a:latin typeface="宋体"/>
                        </a:rPr>
                        <a:t>2</a:t>
                      </a:r>
                      <a:r>
                        <a:rPr lang="zh-CN" altLang="en-US" sz="1200" b="0" i="0" u="none" strike="noStrike" dirty="0">
                          <a:solidFill>
                            <a:srgbClr val="000000"/>
                          </a:solidFill>
                          <a:effectLst/>
                          <a:latin typeface="宋体"/>
                        </a:rPr>
                        <a:t>＝</a:t>
                      </a:r>
                      <a:r>
                        <a:rPr lang="en-US" altLang="zh-CN" sz="1400" b="0" i="0" u="none" strike="noStrike" dirty="0">
                          <a:solidFill>
                            <a:srgbClr val="000000"/>
                          </a:solidFill>
                          <a:effectLst/>
                          <a:latin typeface="宋体"/>
                        </a:rPr>
                        <a:t>7500</a:t>
                      </a:r>
                    </a:p>
                  </a:txBody>
                  <a:tcPr marL="9525" marR="9525" marT="9530" marB="0" anchor="ctr" anchorCtr="1">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pSp>
        <p:nvGrpSpPr>
          <p:cNvPr id="93" name="组 21"/>
          <p:cNvGrpSpPr>
            <a:grpSpLocks/>
          </p:cNvGrpSpPr>
          <p:nvPr/>
        </p:nvGrpSpPr>
        <p:grpSpPr bwMode="auto">
          <a:xfrm>
            <a:off x="2141878" y="5246960"/>
            <a:ext cx="6121091" cy="639186"/>
            <a:chOff x="1476375" y="1010849"/>
            <a:chExt cx="7056438" cy="1077307"/>
          </a:xfrm>
        </p:grpSpPr>
        <p:sp>
          <p:nvSpPr>
            <p:cNvPr id="94" name="文本框 93"/>
            <p:cNvSpPr txBox="1"/>
            <p:nvPr/>
          </p:nvSpPr>
          <p:spPr>
            <a:xfrm>
              <a:off x="7667625" y="1010849"/>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销售商</a:t>
              </a:r>
            </a:p>
          </p:txBody>
        </p:sp>
        <p:sp>
          <p:nvSpPr>
            <p:cNvPr id="95" name="文本框 94"/>
            <p:cNvSpPr txBox="1"/>
            <p:nvPr/>
          </p:nvSpPr>
          <p:spPr>
            <a:xfrm>
              <a:off x="5435600" y="1010849"/>
              <a:ext cx="865188"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组装商</a:t>
              </a:r>
            </a:p>
          </p:txBody>
        </p:sp>
        <p:sp>
          <p:nvSpPr>
            <p:cNvPr id="96" name="文本框 95"/>
            <p:cNvSpPr txBox="1"/>
            <p:nvPr/>
          </p:nvSpPr>
          <p:spPr>
            <a:xfrm>
              <a:off x="3276600" y="1010849"/>
              <a:ext cx="863600"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零件商</a:t>
              </a:r>
            </a:p>
          </p:txBody>
        </p:sp>
        <p:cxnSp>
          <p:nvCxnSpPr>
            <p:cNvPr id="97" name="直线箭头连接符 7"/>
            <p:cNvCxnSpPr>
              <a:stCxn id="96" idx="3"/>
              <a:endCxn id="95" idx="1"/>
            </p:cNvCxnSpPr>
            <p:nvPr/>
          </p:nvCxnSpPr>
          <p:spPr bwMode="auto">
            <a:xfrm>
              <a:off x="4140200" y="1304925"/>
              <a:ext cx="1295400"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98" name="直线箭头连接符 8"/>
            <p:cNvCxnSpPr>
              <a:stCxn id="95" idx="3"/>
              <a:endCxn id="94" idx="1"/>
            </p:cNvCxnSpPr>
            <p:nvPr/>
          </p:nvCxnSpPr>
          <p:spPr bwMode="auto">
            <a:xfrm>
              <a:off x="6300788" y="1304925"/>
              <a:ext cx="1366837"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99" name="文本框 19"/>
            <p:cNvSpPr txBox="1">
              <a:spLocks noChangeArrowheads="1"/>
            </p:cNvSpPr>
            <p:nvPr/>
          </p:nvSpPr>
          <p:spPr bwMode="auto">
            <a:xfrm>
              <a:off x="6732588" y="1633719"/>
              <a:ext cx="503236"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100" name="文本框 20"/>
            <p:cNvSpPr txBox="1">
              <a:spLocks noChangeArrowheads="1"/>
            </p:cNvSpPr>
            <p:nvPr/>
          </p:nvSpPr>
          <p:spPr bwMode="auto">
            <a:xfrm>
              <a:off x="2411413"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101" name="文本框 21"/>
            <p:cNvSpPr txBox="1">
              <a:spLocks noChangeArrowheads="1"/>
            </p:cNvSpPr>
            <p:nvPr/>
          </p:nvSpPr>
          <p:spPr bwMode="auto">
            <a:xfrm>
              <a:off x="3419475"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sp>
          <p:nvSpPr>
            <p:cNvPr id="102" name="文本框 22"/>
            <p:cNvSpPr txBox="1">
              <a:spLocks noChangeArrowheads="1"/>
            </p:cNvSpPr>
            <p:nvPr/>
          </p:nvSpPr>
          <p:spPr bwMode="auto">
            <a:xfrm>
              <a:off x="4427537" y="1633719"/>
              <a:ext cx="504825"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2</a:t>
              </a:r>
              <a:r>
                <a:rPr lang="zh-CN" altLang="en-US"/>
                <a:t>月</a:t>
              </a:r>
            </a:p>
          </p:txBody>
        </p:sp>
        <p:sp>
          <p:nvSpPr>
            <p:cNvPr id="103" name="文本框 23"/>
            <p:cNvSpPr txBox="1">
              <a:spLocks noChangeArrowheads="1"/>
            </p:cNvSpPr>
            <p:nvPr/>
          </p:nvSpPr>
          <p:spPr bwMode="auto">
            <a:xfrm>
              <a:off x="5508625" y="1633719"/>
              <a:ext cx="503238" cy="45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nchorCtr="1">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en-US" altLang="zh-CN"/>
                <a:t>1</a:t>
              </a:r>
              <a:r>
                <a:rPr lang="zh-CN" altLang="en-US"/>
                <a:t>月</a:t>
              </a:r>
            </a:p>
          </p:txBody>
        </p:sp>
        <p:cxnSp>
          <p:nvCxnSpPr>
            <p:cNvPr id="104" name="直线箭头连接符 14"/>
            <p:cNvCxnSpPr>
              <a:stCxn id="105" idx="3"/>
              <a:endCxn id="96" idx="1"/>
            </p:cNvCxnSpPr>
            <p:nvPr/>
          </p:nvCxnSpPr>
          <p:spPr bwMode="auto">
            <a:xfrm>
              <a:off x="2339975" y="1304925"/>
              <a:ext cx="936625" cy="0"/>
            </a:xfrm>
            <a:prstGeom prst="straightConnector1">
              <a:avLst/>
            </a:prstGeom>
            <a:solidFill>
              <a:srgbClr val="FFFFFF"/>
            </a:solidFill>
            <a:ln w="9525" cap="flat" cmpd="sng" algn="ctr">
              <a:solidFill>
                <a:srgbClr val="000000"/>
              </a:solidFill>
              <a:prstDash val="solid"/>
              <a:round/>
              <a:headEnd type="none" w="med" len="med"/>
              <a:tailEnd type="arrow"/>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105" name="文本框 104"/>
            <p:cNvSpPr txBox="1"/>
            <p:nvPr/>
          </p:nvSpPr>
          <p:spPr>
            <a:xfrm>
              <a:off x="1476375" y="1010849"/>
              <a:ext cx="863600" cy="491721"/>
            </a:xfrm>
            <a:prstGeom prst="rect">
              <a:avLst/>
            </a:prstGeom>
            <a:noFill/>
            <a:ln>
              <a:solidFill>
                <a:schemeClr val="tx1"/>
              </a:solidFill>
            </a:ln>
          </p:spPr>
          <p:txBody>
            <a:bodyPr anchor="ctr" anchorCtr="1">
              <a:spAutoFit/>
            </a:bodyPr>
            <a:lstStyle/>
            <a:p>
              <a:pPr>
                <a:defRPr/>
              </a:pPr>
              <a:r>
                <a:rPr lang="zh-CN" altLang="en-US" sz="1350" dirty="0">
                  <a:latin typeface="+mn-ea"/>
                  <a:ea typeface="+mn-ea"/>
                </a:rPr>
                <a:t>材料商</a:t>
              </a:r>
            </a:p>
          </p:txBody>
        </p:sp>
        <p:sp>
          <p:nvSpPr>
            <p:cNvPr id="106" name="等腰三角形 28"/>
            <p:cNvSpPr>
              <a:spLocks noChangeArrowheads="1"/>
            </p:cNvSpPr>
            <p:nvPr/>
          </p:nvSpPr>
          <p:spPr bwMode="auto">
            <a:xfrm flipV="1">
              <a:off x="7812088" y="1700213"/>
              <a:ext cx="504825" cy="288925"/>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107" name="等腰三角形 29"/>
            <p:cNvSpPr>
              <a:spLocks noChangeArrowheads="1"/>
            </p:cNvSpPr>
            <p:nvPr/>
          </p:nvSpPr>
          <p:spPr bwMode="auto">
            <a:xfrm flipV="1">
              <a:off x="6156325" y="1700213"/>
              <a:ext cx="503238" cy="288925"/>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108" name="等腰三角形 30"/>
            <p:cNvSpPr>
              <a:spLocks noChangeArrowheads="1"/>
            </p:cNvSpPr>
            <p:nvPr/>
          </p:nvSpPr>
          <p:spPr bwMode="auto">
            <a:xfrm flipV="1">
              <a:off x="5076825" y="1700213"/>
              <a:ext cx="503238" cy="288925"/>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109" name="等腰三角形 31"/>
            <p:cNvSpPr>
              <a:spLocks noChangeArrowheads="1"/>
            </p:cNvSpPr>
            <p:nvPr/>
          </p:nvSpPr>
          <p:spPr bwMode="auto">
            <a:xfrm flipV="1">
              <a:off x="3924300" y="1700213"/>
              <a:ext cx="503238" cy="288925"/>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sp>
          <p:nvSpPr>
            <p:cNvPr id="110" name="等腰三角形 32"/>
            <p:cNvSpPr>
              <a:spLocks noChangeArrowheads="1"/>
            </p:cNvSpPr>
            <p:nvPr/>
          </p:nvSpPr>
          <p:spPr bwMode="auto">
            <a:xfrm flipV="1">
              <a:off x="2916238" y="1700213"/>
              <a:ext cx="503237" cy="288925"/>
            </a:xfrm>
            <a:prstGeom prst="triangle">
              <a:avLst>
                <a:gd name="adj" fmla="val 50000"/>
              </a:avLst>
            </a:prstGeom>
            <a:solidFill>
              <a:schemeClr val="tx1"/>
            </a:solidFill>
            <a:ln w="9525">
              <a:solidFill>
                <a:srgbClr val="000000"/>
              </a:solidFill>
              <a:round/>
              <a:headEnd/>
              <a:tailEnd/>
            </a:ln>
          </p:spPr>
          <p:txBody>
            <a:bodyPr lIns="13500" tIns="0" rIns="13500" bIns="0" anchor="ctr" anchorCtr="1"/>
            <a:lstStyle/>
            <a:p>
              <a:pPr marL="257175" indent="-257175"/>
              <a:endParaRPr lang="zh-CN" altLang="en-US" sz="900"/>
            </a:p>
          </p:txBody>
        </p:sp>
      </p:grpSp>
      <p:sp>
        <p:nvSpPr>
          <p:cNvPr id="111" name="文本框 110"/>
          <p:cNvSpPr txBox="1"/>
          <p:nvPr/>
        </p:nvSpPr>
        <p:spPr>
          <a:xfrm>
            <a:off x="7328461" y="5782209"/>
            <a:ext cx="569047" cy="581698"/>
          </a:xfrm>
          <a:prstGeom prst="rect">
            <a:avLst/>
          </a:prstGeom>
          <a:noFill/>
        </p:spPr>
        <p:txBody>
          <a:bodyPr wrap="square" rtlCol="0">
            <a:spAutoFit/>
          </a:bodyPr>
          <a:lstStyle/>
          <a:p>
            <a:r>
              <a:rPr lang="en-US" altLang="zh-CN" sz="1500" dirty="0"/>
              <a:t>500</a:t>
            </a:r>
          </a:p>
          <a:p>
            <a:r>
              <a:rPr lang="en-US" altLang="zh-CN" sz="1500" dirty="0"/>
              <a:t>300</a:t>
            </a:r>
            <a:endParaRPr lang="zh-CN" altLang="en-US" sz="1500" dirty="0"/>
          </a:p>
        </p:txBody>
      </p:sp>
      <p:sp>
        <p:nvSpPr>
          <p:cNvPr id="112" name="文本框 111"/>
          <p:cNvSpPr txBox="1"/>
          <p:nvPr/>
        </p:nvSpPr>
        <p:spPr>
          <a:xfrm>
            <a:off x="5863541" y="5871638"/>
            <a:ext cx="1332639" cy="581698"/>
          </a:xfrm>
          <a:prstGeom prst="rect">
            <a:avLst/>
          </a:prstGeom>
          <a:noFill/>
        </p:spPr>
        <p:txBody>
          <a:bodyPr wrap="square" rtlCol="0">
            <a:spAutoFit/>
          </a:bodyPr>
          <a:lstStyle/>
          <a:p>
            <a:r>
              <a:rPr lang="en-US" altLang="zh-CN" sz="1500" dirty="0"/>
              <a:t>1000</a:t>
            </a:r>
            <a:r>
              <a:rPr lang="en-US" altLang="zh-CN" sz="1500" dirty="0">
                <a:solidFill>
                  <a:srgbClr val="FF0000"/>
                </a:solidFill>
              </a:rPr>
              <a:t>+3300</a:t>
            </a:r>
          </a:p>
          <a:p>
            <a:r>
              <a:rPr lang="en-US" altLang="zh-CN" sz="1500" dirty="0"/>
              <a:t>600</a:t>
            </a:r>
          </a:p>
        </p:txBody>
      </p:sp>
      <p:sp>
        <p:nvSpPr>
          <p:cNvPr id="113" name="文本框 112"/>
          <p:cNvSpPr txBox="1"/>
          <p:nvPr/>
        </p:nvSpPr>
        <p:spPr>
          <a:xfrm>
            <a:off x="5049205" y="5850399"/>
            <a:ext cx="728254" cy="581698"/>
          </a:xfrm>
          <a:prstGeom prst="rect">
            <a:avLst/>
          </a:prstGeom>
          <a:noFill/>
        </p:spPr>
        <p:txBody>
          <a:bodyPr wrap="square" rtlCol="0">
            <a:spAutoFit/>
          </a:bodyPr>
          <a:lstStyle/>
          <a:p>
            <a:r>
              <a:rPr lang="en-US" altLang="zh-CN" sz="1500" dirty="0"/>
              <a:t>4000</a:t>
            </a:r>
          </a:p>
          <a:p>
            <a:r>
              <a:rPr lang="en-US" altLang="zh-CN" sz="1500" dirty="0"/>
              <a:t>2400</a:t>
            </a:r>
          </a:p>
        </p:txBody>
      </p:sp>
      <p:sp>
        <p:nvSpPr>
          <p:cNvPr id="114" name="文本框 113"/>
          <p:cNvSpPr txBox="1"/>
          <p:nvPr/>
        </p:nvSpPr>
        <p:spPr>
          <a:xfrm>
            <a:off x="4189514" y="5839501"/>
            <a:ext cx="728254" cy="581698"/>
          </a:xfrm>
          <a:prstGeom prst="rect">
            <a:avLst/>
          </a:prstGeom>
          <a:noFill/>
        </p:spPr>
        <p:txBody>
          <a:bodyPr wrap="square" rtlCol="0">
            <a:spAutoFit/>
          </a:bodyPr>
          <a:lstStyle/>
          <a:p>
            <a:r>
              <a:rPr lang="en-US" altLang="zh-CN" sz="1500" dirty="0"/>
              <a:t>2000</a:t>
            </a:r>
          </a:p>
          <a:p>
            <a:r>
              <a:rPr lang="en-US" altLang="zh-CN" sz="1500" dirty="0"/>
              <a:t>1200</a:t>
            </a:r>
          </a:p>
        </p:txBody>
      </p:sp>
      <p:sp>
        <p:nvSpPr>
          <p:cNvPr id="115" name="文本框 114"/>
          <p:cNvSpPr txBox="1"/>
          <p:nvPr/>
        </p:nvSpPr>
        <p:spPr>
          <a:xfrm>
            <a:off x="3415529" y="5827364"/>
            <a:ext cx="728254" cy="581698"/>
          </a:xfrm>
          <a:prstGeom prst="rect">
            <a:avLst/>
          </a:prstGeom>
          <a:noFill/>
        </p:spPr>
        <p:txBody>
          <a:bodyPr wrap="square" rtlCol="0">
            <a:spAutoFit/>
          </a:bodyPr>
          <a:lstStyle/>
          <a:p>
            <a:r>
              <a:rPr lang="en-US" altLang="zh-CN" sz="1500" dirty="0"/>
              <a:t>3000</a:t>
            </a:r>
          </a:p>
          <a:p>
            <a:r>
              <a:rPr lang="en-US" altLang="zh-CN" sz="1500" dirty="0"/>
              <a:t>1800</a:t>
            </a:r>
          </a:p>
        </p:txBody>
      </p:sp>
      <p:sp>
        <p:nvSpPr>
          <p:cNvPr id="116" name="文本框 115"/>
          <p:cNvSpPr txBox="1"/>
          <p:nvPr/>
        </p:nvSpPr>
        <p:spPr>
          <a:xfrm>
            <a:off x="2441952" y="5824389"/>
            <a:ext cx="728254" cy="581698"/>
          </a:xfrm>
          <a:prstGeom prst="rect">
            <a:avLst/>
          </a:prstGeom>
          <a:noFill/>
        </p:spPr>
        <p:txBody>
          <a:bodyPr wrap="square" rtlCol="0">
            <a:spAutoFit/>
          </a:bodyPr>
          <a:lstStyle/>
          <a:p>
            <a:r>
              <a:rPr lang="en-US" altLang="zh-CN" sz="1500" dirty="0"/>
              <a:t>3000</a:t>
            </a:r>
          </a:p>
          <a:p>
            <a:r>
              <a:rPr lang="en-US" altLang="zh-CN" sz="1500" dirty="0"/>
              <a:t>1800</a:t>
            </a:r>
          </a:p>
        </p:txBody>
      </p:sp>
    </p:spTree>
    <p:extLst>
      <p:ext uri="{BB962C8B-B14F-4D97-AF65-F5344CB8AC3E}">
        <p14:creationId xmlns:p14="http://schemas.microsoft.com/office/powerpoint/2010/main" val="391853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2"/>
                                        </p:tgtEl>
                                        <p:attrNameLst>
                                          <p:attrName>style.visibility</p:attrName>
                                        </p:attrNameLst>
                                      </p:cBhvr>
                                      <p:to>
                                        <p:strVal val="visible"/>
                                      </p:to>
                                    </p:set>
                                    <p:anim calcmode="lin" valueType="num">
                                      <p:cBhvr additive="base">
                                        <p:cTn id="13" dur="500" fill="hold"/>
                                        <p:tgtEl>
                                          <p:spTgt spid="92"/>
                                        </p:tgtEl>
                                        <p:attrNameLst>
                                          <p:attrName>ppt_x</p:attrName>
                                        </p:attrNameLst>
                                      </p:cBhvr>
                                      <p:tavLst>
                                        <p:tav tm="0">
                                          <p:val>
                                            <p:strVal val="#ppt_x"/>
                                          </p:val>
                                        </p:tav>
                                        <p:tav tm="100000">
                                          <p:val>
                                            <p:strVal val="#ppt_x"/>
                                          </p:val>
                                        </p:tav>
                                      </p:tavLst>
                                    </p:anim>
                                    <p:anim calcmode="lin" valueType="num">
                                      <p:cBhvr additive="base">
                                        <p:cTn id="14"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0"/>
                                        </p:tgtEl>
                                        <p:attrNameLst>
                                          <p:attrName>style.visibility</p:attrName>
                                        </p:attrNameLst>
                                      </p:cBhvr>
                                      <p:to>
                                        <p:strVal val="visible"/>
                                      </p:to>
                                    </p:set>
                                    <p:anim calcmode="lin" valueType="num">
                                      <p:cBhvr additive="base">
                                        <p:cTn id="19" dur="500" fill="hold"/>
                                        <p:tgtEl>
                                          <p:spTgt spid="80"/>
                                        </p:tgtEl>
                                        <p:attrNameLst>
                                          <p:attrName>ppt_x</p:attrName>
                                        </p:attrNameLst>
                                      </p:cBhvr>
                                      <p:tavLst>
                                        <p:tav tm="0">
                                          <p:val>
                                            <p:strVal val="#ppt_x"/>
                                          </p:val>
                                        </p:tav>
                                        <p:tav tm="100000">
                                          <p:val>
                                            <p:strVal val="#ppt_x"/>
                                          </p:val>
                                        </p:tav>
                                      </p:tavLst>
                                    </p:anim>
                                    <p:anim calcmode="lin" valueType="num">
                                      <p:cBhvr additive="base">
                                        <p:cTn id="20"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1"/>
                                        </p:tgtEl>
                                        <p:attrNameLst>
                                          <p:attrName>style.visibility</p:attrName>
                                        </p:attrNameLst>
                                      </p:cBhvr>
                                      <p:to>
                                        <p:strVal val="visible"/>
                                      </p:to>
                                    </p:set>
                                  </p:childTnLst>
                                </p:cTn>
                              </p:par>
                            </p:childTnLst>
                          </p:cTn>
                        </p:par>
                        <p:par>
                          <p:cTn id="25" fill="hold">
                            <p:stCondLst>
                              <p:cond delay="0"/>
                            </p:stCondLst>
                            <p:childTnLst>
                              <p:par>
                                <p:cTn id="26" presetID="21" presetClass="entr" presetSubtype="1" fill="hold" grpId="0" nodeType="afterEffect">
                                  <p:stCondLst>
                                    <p:cond delay="0"/>
                                  </p:stCondLst>
                                  <p:childTnLst>
                                    <p:set>
                                      <p:cBhvr>
                                        <p:cTn id="27" dur="1" fill="hold">
                                          <p:stCondLst>
                                            <p:cond delay="0"/>
                                          </p:stCondLst>
                                        </p:cTn>
                                        <p:tgtEl>
                                          <p:spTgt spid="87"/>
                                        </p:tgtEl>
                                        <p:attrNameLst>
                                          <p:attrName>style.visibility</p:attrName>
                                        </p:attrNameLst>
                                      </p:cBhvr>
                                      <p:to>
                                        <p:strVal val="visible"/>
                                      </p:to>
                                    </p:set>
                                    <p:animEffect transition="in" filter="wheel(1)">
                                      <p:cBhvr>
                                        <p:cTn id="28" dur="2000"/>
                                        <p:tgtEl>
                                          <p:spTgt spid="87"/>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4"/>
                                        </p:tgtEl>
                                        <p:attrNameLst>
                                          <p:attrName>style.visibility</p:attrName>
                                        </p:attrNameLst>
                                      </p:cBhvr>
                                      <p:to>
                                        <p:strVal val="visible"/>
                                      </p:to>
                                    </p:set>
                                  </p:childTnLst>
                                </p:cTn>
                              </p:par>
                              <p:par>
                                <p:cTn id="37" presetID="21" presetClass="entr" presetSubtype="1" fill="hold" grpId="0" nodeType="with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wheel(1)">
                                      <p:cBhvr>
                                        <p:cTn id="39" dur="2000"/>
                                        <p:tgtEl>
                                          <p:spTgt spid="88"/>
                                        </p:tgtEl>
                                      </p:cBhvr>
                                    </p:animEffec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85"/>
                                        </p:tgtEl>
                                        <p:attrNameLst>
                                          <p:attrName>style.visibility</p:attrName>
                                        </p:attrNameLst>
                                      </p:cBhvr>
                                      <p:to>
                                        <p:strVal val="visible"/>
                                      </p:to>
                                    </p:set>
                                  </p:childTnLst>
                                </p:cTn>
                              </p:par>
                              <p:par>
                                <p:cTn id="44" presetID="21" presetClass="entr" presetSubtype="1" fill="hold" grpId="0" nodeType="withEffect">
                                  <p:stCondLst>
                                    <p:cond delay="0"/>
                                  </p:stCondLst>
                                  <p:childTnLst>
                                    <p:set>
                                      <p:cBhvr>
                                        <p:cTn id="45" dur="1" fill="hold">
                                          <p:stCondLst>
                                            <p:cond delay="0"/>
                                          </p:stCondLst>
                                        </p:cTn>
                                        <p:tgtEl>
                                          <p:spTgt spid="89"/>
                                        </p:tgtEl>
                                        <p:attrNameLst>
                                          <p:attrName>style.visibility</p:attrName>
                                        </p:attrNameLst>
                                      </p:cBhvr>
                                      <p:to>
                                        <p:strVal val="visible"/>
                                      </p:to>
                                    </p:set>
                                    <p:animEffect transition="in" filter="wheel(1)">
                                      <p:cBhvr>
                                        <p:cTn id="46" dur="2000"/>
                                        <p:tgtEl>
                                          <p:spTgt spid="89"/>
                                        </p:tgtEl>
                                      </p:cBhvr>
                                    </p:animEffec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8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3"/>
                                        </p:tgtEl>
                                        <p:attrNameLst>
                                          <p:attrName>style.visibility</p:attrName>
                                        </p:attrNameLst>
                                      </p:cBhvr>
                                      <p:to>
                                        <p:strVal val="visible"/>
                                      </p:to>
                                    </p:set>
                                  </p:childTnLst>
                                </p:cTn>
                              </p:par>
                              <p:par>
                                <p:cTn id="55" presetID="21" presetClass="entr" presetSubtype="1" fill="hold" grpId="0" nodeType="withEffect">
                                  <p:stCondLst>
                                    <p:cond delay="0"/>
                                  </p:stCondLst>
                                  <p:childTnLst>
                                    <p:set>
                                      <p:cBhvr>
                                        <p:cTn id="56" dur="1" fill="hold">
                                          <p:stCondLst>
                                            <p:cond delay="0"/>
                                          </p:stCondLst>
                                        </p:cTn>
                                        <p:tgtEl>
                                          <p:spTgt spid="91"/>
                                        </p:tgtEl>
                                        <p:attrNameLst>
                                          <p:attrName>style.visibility</p:attrName>
                                        </p:attrNameLst>
                                      </p:cBhvr>
                                      <p:to>
                                        <p:strVal val="visible"/>
                                      </p:to>
                                    </p:set>
                                    <p:animEffect transition="in" filter="wheel(1)">
                                      <p:cBhvr>
                                        <p:cTn id="57" dur="2000"/>
                                        <p:tgtEl>
                                          <p:spTgt spid="91"/>
                                        </p:tgtEl>
                                      </p:cBhvr>
                                    </p:animEffec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90"/>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93"/>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111"/>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112"/>
                                        </p:tgtEl>
                                        <p:attrNameLst>
                                          <p:attrName>style.visibility</p:attrName>
                                        </p:attrNameLst>
                                      </p:cBhvr>
                                      <p:to>
                                        <p:strVal val="visible"/>
                                      </p:to>
                                    </p:set>
                                  </p:childTnLst>
                                </p:cTn>
                              </p:par>
                            </p:childTnLst>
                          </p:cTn>
                        </p:par>
                        <p:par>
                          <p:cTn id="70" fill="hold">
                            <p:stCondLst>
                              <p:cond delay="0"/>
                            </p:stCondLst>
                            <p:childTnLst>
                              <p:par>
                                <p:cTn id="71" presetID="2" presetClass="entr" presetSubtype="4" fill="hold" grpId="0" nodeType="afterEffect">
                                  <p:stCondLst>
                                    <p:cond delay="0"/>
                                  </p:stCondLst>
                                  <p:childTnLst>
                                    <p:set>
                                      <p:cBhvr>
                                        <p:cTn id="72" dur="1" fill="hold">
                                          <p:stCondLst>
                                            <p:cond delay="0"/>
                                          </p:stCondLst>
                                        </p:cTn>
                                        <p:tgtEl>
                                          <p:spTgt spid="113"/>
                                        </p:tgtEl>
                                        <p:attrNameLst>
                                          <p:attrName>style.visibility</p:attrName>
                                        </p:attrNameLst>
                                      </p:cBhvr>
                                      <p:to>
                                        <p:strVal val="visible"/>
                                      </p:to>
                                    </p:set>
                                    <p:anim calcmode="lin" valueType="num">
                                      <p:cBhvr additive="base">
                                        <p:cTn id="73" dur="500" fill="hold"/>
                                        <p:tgtEl>
                                          <p:spTgt spid="113"/>
                                        </p:tgtEl>
                                        <p:attrNameLst>
                                          <p:attrName>ppt_x</p:attrName>
                                        </p:attrNameLst>
                                      </p:cBhvr>
                                      <p:tavLst>
                                        <p:tav tm="0">
                                          <p:val>
                                            <p:strVal val="#ppt_x"/>
                                          </p:val>
                                        </p:tav>
                                        <p:tav tm="100000">
                                          <p:val>
                                            <p:strVal val="#ppt_x"/>
                                          </p:val>
                                        </p:tav>
                                      </p:tavLst>
                                    </p:anim>
                                    <p:anim calcmode="lin" valueType="num">
                                      <p:cBhvr additive="base">
                                        <p:cTn id="74" dur="500" fill="hold"/>
                                        <p:tgtEl>
                                          <p:spTgt spid="113"/>
                                        </p:tgtEl>
                                        <p:attrNameLst>
                                          <p:attrName>ppt_y</p:attrName>
                                        </p:attrNameLst>
                                      </p:cBhvr>
                                      <p:tavLst>
                                        <p:tav tm="0">
                                          <p:val>
                                            <p:strVal val="1+#ppt_h/2"/>
                                          </p:val>
                                        </p:tav>
                                        <p:tav tm="100000">
                                          <p:val>
                                            <p:strVal val="#ppt_y"/>
                                          </p:val>
                                        </p:tav>
                                      </p:tavLst>
                                    </p:anim>
                                  </p:childTnLst>
                                </p:cTn>
                              </p:par>
                              <p:par>
                                <p:cTn id="75" presetID="1" presetClass="entr" presetSubtype="0" fill="hold" grpId="0" nodeType="withEffect">
                                  <p:stCondLst>
                                    <p:cond delay="0"/>
                                  </p:stCondLst>
                                  <p:childTnLst>
                                    <p:set>
                                      <p:cBhvr>
                                        <p:cTn id="76" dur="1" fill="hold">
                                          <p:stCondLst>
                                            <p:cond delay="0"/>
                                          </p:stCondLst>
                                        </p:cTn>
                                        <p:tgtEl>
                                          <p:spTgt spid="11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83" grpId="0"/>
      <p:bldP spid="84" grpId="0"/>
      <p:bldP spid="85" grpId="0"/>
      <p:bldP spid="86" grpId="0"/>
      <p:bldP spid="87" grpId="0" animBg="1"/>
      <p:bldP spid="88" grpId="0" animBg="1"/>
      <p:bldP spid="89" grpId="0" animBg="1"/>
      <p:bldP spid="90" grpId="0"/>
      <p:bldP spid="91" grpId="0" animBg="1"/>
      <p:bldP spid="111" grpId="0"/>
      <p:bldP spid="112" grpId="0"/>
      <p:bldP spid="113" grpId="0"/>
      <p:bldP spid="114" grpId="0"/>
      <p:bldP spid="115" grpId="0"/>
      <p:bldP spid="1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t>第二节</a:t>
            </a:r>
            <a:r>
              <a:rPr lang="en-US" altLang="zh-CN" dirty="0"/>
              <a:t> </a:t>
            </a:r>
            <a:r>
              <a:rPr lang="zh-CN" altLang="en-US" dirty="0"/>
              <a:t>供应链的基本概念</a:t>
            </a:r>
          </a:p>
        </p:txBody>
      </p:sp>
      <p:sp>
        <p:nvSpPr>
          <p:cNvPr id="3" name="内容占位符 2"/>
          <p:cNvSpPr>
            <a:spLocks noGrp="1"/>
          </p:cNvSpPr>
          <p:nvPr>
            <p:ph idx="1"/>
          </p:nvPr>
        </p:nvSpPr>
        <p:spPr/>
        <p:txBody>
          <a:bodyPr/>
          <a:lstStyle/>
          <a:p>
            <a:pPr>
              <a:defRPr/>
            </a:pPr>
            <a:r>
              <a:rPr lang="en-US" altLang="zh-CN" dirty="0"/>
              <a:t>DELL</a:t>
            </a:r>
            <a:r>
              <a:rPr lang="zh-CN" altLang="en-US" dirty="0"/>
              <a:t>创业供应链模式</a:t>
            </a:r>
          </a:p>
        </p:txBody>
      </p:sp>
      <p:sp>
        <p:nvSpPr>
          <p:cNvPr id="4" name="幻灯片编号占位符 3"/>
          <p:cNvSpPr>
            <a:spLocks noGrp="1"/>
          </p:cNvSpPr>
          <p:nvPr>
            <p:ph type="sldNum" sz="quarter" idx="12"/>
          </p:nvPr>
        </p:nvSpPr>
        <p:spPr/>
        <p:txBody>
          <a:bodyPr/>
          <a:lstStyle/>
          <a:p>
            <a:pPr>
              <a:defRPr/>
            </a:pPr>
            <a:fld id="{ABF39C31-59D1-4C46-8019-C102E17CBF60}" type="slidenum">
              <a:rPr lang="en-US" altLang="zh-CN" smtClean="0"/>
              <a:pPr>
                <a:defRPr/>
              </a:pPr>
              <a:t>17</a:t>
            </a:fld>
            <a:endParaRPr lang="en-US" altLang="zh-CN"/>
          </a:p>
        </p:txBody>
      </p:sp>
      <p:sp>
        <p:nvSpPr>
          <p:cNvPr id="42" name="Rectangle 41"/>
          <p:cNvSpPr>
            <a:spLocks noChangeArrowheads="1"/>
          </p:cNvSpPr>
          <p:nvPr/>
        </p:nvSpPr>
        <p:spPr bwMode="auto">
          <a:xfrm>
            <a:off x="3707905" y="1492027"/>
            <a:ext cx="936104" cy="360363"/>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r>
              <a:rPr lang="zh-CN" altLang="en-US" sz="1800" dirty="0"/>
              <a:t>代工厂</a:t>
            </a:r>
          </a:p>
        </p:txBody>
      </p:sp>
      <p:sp>
        <p:nvSpPr>
          <p:cNvPr id="50" name="Oval 49"/>
          <p:cNvSpPr>
            <a:spLocks noChangeArrowheads="1"/>
          </p:cNvSpPr>
          <p:nvPr/>
        </p:nvSpPr>
        <p:spPr bwMode="auto">
          <a:xfrm>
            <a:off x="7956550" y="1492027"/>
            <a:ext cx="936625" cy="504825"/>
          </a:xfrm>
          <a:prstGeom prst="ellipse">
            <a:avLst/>
          </a:prstGeom>
          <a:solidFill>
            <a:srgbClr val="F8F8F8"/>
          </a:solidFill>
          <a:ln w="9525">
            <a:solidFill>
              <a:srgbClr val="000000"/>
            </a:solidFill>
            <a:round/>
            <a:headEnd/>
            <a:tailEnd/>
          </a:ln>
        </p:spPr>
        <p:txBody>
          <a:bodyPr lIns="18000" rIns="18000" anchor="ctr"/>
          <a:lstStyle/>
          <a:p>
            <a:pPr marL="342900" indent="-342900"/>
            <a:r>
              <a:rPr lang="zh-CN" altLang="en-US" sz="1600"/>
              <a:t>消费者</a:t>
            </a:r>
          </a:p>
        </p:txBody>
      </p:sp>
      <p:pic>
        <p:nvPicPr>
          <p:cNvPr id="89" name="图片 88"/>
          <p:cNvPicPr>
            <a:picLocks noChangeAspect="1" noChangeArrowheads="1"/>
          </p:cNvPicPr>
          <p:nvPr/>
        </p:nvPicPr>
        <p:blipFill>
          <a:blip r:embed="rId2">
            <a:extLst>
              <a:ext uri="{28A0092B-C50C-407E-A947-70E740481C1C}">
                <a14:useLocalDpi xmlns:a14="http://schemas.microsoft.com/office/drawing/2010/main" val="0"/>
              </a:ext>
            </a:extLst>
          </a:blip>
          <a:srcRect l="5818" t="8189" r="41499" b="44827"/>
          <a:stretch>
            <a:fillRect/>
          </a:stretch>
        </p:blipFill>
        <p:spPr bwMode="auto">
          <a:xfrm>
            <a:off x="1476375" y="1238027"/>
            <a:ext cx="1306513" cy="865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0" name="图片 89"/>
          <p:cNvPicPr>
            <a:picLocks noChangeAspect="1" noChangeArrowheads="1"/>
          </p:cNvPicPr>
          <p:nvPr/>
        </p:nvPicPr>
        <p:blipFill>
          <a:blip r:embed="rId3">
            <a:extLst>
              <a:ext uri="{28A0092B-C50C-407E-A947-70E740481C1C}">
                <a14:useLocalDpi xmlns:a14="http://schemas.microsoft.com/office/drawing/2010/main" val="0"/>
              </a:ext>
            </a:extLst>
          </a:blip>
          <a:srcRect l="25612" t="11555" r="25244" b="25333"/>
          <a:stretch>
            <a:fillRect/>
          </a:stretch>
        </p:blipFill>
        <p:spPr bwMode="auto">
          <a:xfrm>
            <a:off x="5114925" y="1196752"/>
            <a:ext cx="1041400" cy="960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92" name="肘形连接符 91"/>
          <p:cNvCxnSpPr>
            <a:stCxn id="90" idx="3"/>
            <a:endCxn id="50" idx="2"/>
          </p:cNvCxnSpPr>
          <p:nvPr/>
        </p:nvCxnSpPr>
        <p:spPr bwMode="auto">
          <a:xfrm>
            <a:off x="6156325" y="1677765"/>
            <a:ext cx="1800225" cy="66675"/>
          </a:xfrm>
          <a:prstGeom prst="bentConnector3">
            <a:avLst/>
          </a:prstGeom>
          <a:solidFill>
            <a:srgbClr val="FFFFFF"/>
          </a:solidFill>
          <a:ln w="28575" cap="flat" cmpd="sng" algn="ctr">
            <a:solidFill>
              <a:schemeClr val="accent1">
                <a:lumMod val="50000"/>
              </a:schemeClr>
            </a:solidFill>
            <a:prstDash val="dash"/>
            <a:round/>
            <a:headEnd type="arrow"/>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95" name="直线箭头连接符 94"/>
          <p:cNvCxnSpPr>
            <a:stCxn id="42" idx="3"/>
            <a:endCxn id="90" idx="1"/>
          </p:cNvCxnSpPr>
          <p:nvPr/>
        </p:nvCxnSpPr>
        <p:spPr bwMode="auto">
          <a:xfrm>
            <a:off x="4644009" y="1672209"/>
            <a:ext cx="470916" cy="4762"/>
          </a:xfrm>
          <a:prstGeom prst="straightConnector1">
            <a:avLst/>
          </a:prstGeom>
          <a:solidFill>
            <a:srgbClr val="FFFFFF"/>
          </a:solidFill>
          <a:ln w="38100" cap="flat" cmpd="sng" algn="ctr">
            <a:solidFill>
              <a:srgbClr val="000000"/>
            </a:solidFill>
            <a:prstDash val="solid"/>
            <a:round/>
            <a:headEnd type="none"/>
            <a:tailEnd type="non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97" name="直线箭头连接符 96"/>
          <p:cNvCxnSpPr>
            <a:stCxn id="89" idx="3"/>
            <a:endCxn id="42" idx="1"/>
          </p:cNvCxnSpPr>
          <p:nvPr/>
        </p:nvCxnSpPr>
        <p:spPr bwMode="auto">
          <a:xfrm>
            <a:off x="2782888" y="1670621"/>
            <a:ext cx="925017" cy="1588"/>
          </a:xfrm>
          <a:prstGeom prst="straightConnector1">
            <a:avLst/>
          </a:prstGeom>
          <a:solidFill>
            <a:srgbClr val="FFFFFF"/>
          </a:solidFill>
          <a:ln w="38100" cap="flat" cmpd="sng" algn="ctr">
            <a:solidFill>
              <a:srgbClr val="000000"/>
            </a:solidFill>
            <a:prstDash val="solid"/>
            <a:round/>
            <a:headEnd type="none"/>
            <a:tailEnd type="non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11" name="曲线连接符 110"/>
          <p:cNvCxnSpPr>
            <a:stCxn id="42" idx="3"/>
            <a:endCxn id="50" idx="0"/>
          </p:cNvCxnSpPr>
          <p:nvPr/>
        </p:nvCxnSpPr>
        <p:spPr bwMode="auto">
          <a:xfrm flipV="1">
            <a:off x="4644009" y="1492027"/>
            <a:ext cx="3780854" cy="180182"/>
          </a:xfrm>
          <a:prstGeom prst="curvedConnector4">
            <a:avLst>
              <a:gd name="adj1" fmla="val 4574"/>
              <a:gd name="adj2" fmla="val 377239"/>
            </a:avLst>
          </a:prstGeom>
          <a:solidFill>
            <a:srgbClr val="FFFFFF"/>
          </a:solidFill>
          <a:ln w="3175" cap="flat" cmpd="sng" algn="ctr">
            <a:solidFill>
              <a:srgbClr val="00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120" name="内容占位符 2"/>
          <p:cNvSpPr txBox="1">
            <a:spLocks/>
          </p:cNvSpPr>
          <p:nvPr/>
        </p:nvSpPr>
        <p:spPr bwMode="auto">
          <a:xfrm>
            <a:off x="179388" y="2187352"/>
            <a:ext cx="8686800" cy="649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defRPr/>
            </a:pPr>
            <a:r>
              <a:rPr lang="zh-CN" altLang="en-US" dirty="0"/>
              <a:t>今天</a:t>
            </a:r>
            <a:r>
              <a:rPr lang="en-US" altLang="zh-CN" dirty="0"/>
              <a:t>DELL</a:t>
            </a:r>
            <a:r>
              <a:rPr lang="zh-CN" altLang="en-US" dirty="0"/>
              <a:t>供应链模式</a:t>
            </a:r>
          </a:p>
        </p:txBody>
      </p:sp>
      <p:sp>
        <p:nvSpPr>
          <p:cNvPr id="121" name="Rectangle 41"/>
          <p:cNvSpPr>
            <a:spLocks noChangeArrowheads="1"/>
          </p:cNvSpPr>
          <p:nvPr/>
        </p:nvSpPr>
        <p:spPr bwMode="auto">
          <a:xfrm>
            <a:off x="3707905" y="2976340"/>
            <a:ext cx="936104" cy="36036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r>
              <a:rPr lang="zh-CN" altLang="en-US" sz="1800" dirty="0"/>
              <a:t>代工厂</a:t>
            </a:r>
          </a:p>
        </p:txBody>
      </p:sp>
      <p:sp>
        <p:nvSpPr>
          <p:cNvPr id="122" name="Oval 49"/>
          <p:cNvSpPr>
            <a:spLocks noChangeArrowheads="1"/>
          </p:cNvSpPr>
          <p:nvPr/>
        </p:nvSpPr>
        <p:spPr bwMode="auto">
          <a:xfrm>
            <a:off x="7907338" y="2976340"/>
            <a:ext cx="936625" cy="504825"/>
          </a:xfrm>
          <a:prstGeom prst="ellipse">
            <a:avLst/>
          </a:prstGeom>
          <a:solidFill>
            <a:srgbClr val="F8F8F8"/>
          </a:solidFill>
          <a:ln w="9525">
            <a:solidFill>
              <a:srgbClr val="000000"/>
            </a:solidFill>
            <a:round/>
            <a:headEnd/>
            <a:tailEnd/>
          </a:ln>
        </p:spPr>
        <p:txBody>
          <a:bodyPr lIns="18000" rIns="18000" anchor="ctr"/>
          <a:lstStyle/>
          <a:p>
            <a:pPr marL="342900" indent="-342900"/>
            <a:r>
              <a:rPr lang="zh-CN" altLang="en-US" sz="1600"/>
              <a:t>消费者</a:t>
            </a:r>
          </a:p>
        </p:txBody>
      </p:sp>
      <p:pic>
        <p:nvPicPr>
          <p:cNvPr id="123" name="图片 122"/>
          <p:cNvPicPr>
            <a:picLocks noChangeAspect="1" noChangeArrowheads="1"/>
          </p:cNvPicPr>
          <p:nvPr/>
        </p:nvPicPr>
        <p:blipFill>
          <a:blip r:embed="rId2">
            <a:extLst>
              <a:ext uri="{28A0092B-C50C-407E-A947-70E740481C1C}">
                <a14:useLocalDpi xmlns:a14="http://schemas.microsoft.com/office/drawing/2010/main" val="0"/>
              </a:ext>
            </a:extLst>
          </a:blip>
          <a:srcRect l="5818" t="8189" r="41499" b="44827"/>
          <a:stretch>
            <a:fillRect/>
          </a:stretch>
        </p:blipFill>
        <p:spPr bwMode="auto">
          <a:xfrm>
            <a:off x="1427163" y="2722340"/>
            <a:ext cx="1306512" cy="865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 name="图片 123"/>
          <p:cNvPicPr>
            <a:picLocks noChangeAspect="1" noChangeArrowheads="1"/>
          </p:cNvPicPr>
          <p:nvPr/>
        </p:nvPicPr>
        <p:blipFill>
          <a:blip r:embed="rId3">
            <a:extLst>
              <a:ext uri="{28A0092B-C50C-407E-A947-70E740481C1C}">
                <a14:useLocalDpi xmlns:a14="http://schemas.microsoft.com/office/drawing/2010/main" val="0"/>
              </a:ext>
            </a:extLst>
          </a:blip>
          <a:srcRect l="25612" t="11555" r="25244" b="25333"/>
          <a:stretch>
            <a:fillRect/>
          </a:stretch>
        </p:blipFill>
        <p:spPr bwMode="auto">
          <a:xfrm>
            <a:off x="5065713" y="2681065"/>
            <a:ext cx="1041400" cy="960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25" name="肘形连接符 124"/>
          <p:cNvCxnSpPr>
            <a:stCxn id="124" idx="3"/>
            <a:endCxn id="122" idx="2"/>
          </p:cNvCxnSpPr>
          <p:nvPr/>
        </p:nvCxnSpPr>
        <p:spPr bwMode="auto">
          <a:xfrm>
            <a:off x="6107113" y="3162077"/>
            <a:ext cx="1800225" cy="66675"/>
          </a:xfrm>
          <a:prstGeom prst="bentConnector3">
            <a:avLst/>
          </a:prstGeom>
          <a:solidFill>
            <a:srgbClr val="FFFFFF"/>
          </a:solidFill>
          <a:ln w="28575" cap="flat" cmpd="sng" algn="ctr">
            <a:solidFill>
              <a:schemeClr val="accent1">
                <a:lumMod val="50000"/>
              </a:schemeClr>
            </a:solidFill>
            <a:prstDash val="dash"/>
            <a:round/>
            <a:headEnd type="arrow"/>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26" name="直线箭头连接符 125"/>
          <p:cNvCxnSpPr>
            <a:stCxn id="121" idx="3"/>
            <a:endCxn id="124" idx="1"/>
          </p:cNvCxnSpPr>
          <p:nvPr/>
        </p:nvCxnSpPr>
        <p:spPr bwMode="auto">
          <a:xfrm>
            <a:off x="4644009" y="3156521"/>
            <a:ext cx="421704" cy="4763"/>
          </a:xfrm>
          <a:prstGeom prst="straightConnector1">
            <a:avLst/>
          </a:prstGeom>
          <a:solidFill>
            <a:srgbClr val="FFFFFF"/>
          </a:solidFill>
          <a:ln w="6350" cap="flat" cmpd="sng" algn="ctr">
            <a:solidFill>
              <a:srgbClr val="000000"/>
            </a:solidFill>
            <a:prstDash val="solid"/>
            <a:round/>
            <a:headEnd type="arrow"/>
            <a:tailEnd type="non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27" name="直线箭头连接符 126"/>
          <p:cNvCxnSpPr>
            <a:stCxn id="123" idx="3"/>
            <a:endCxn id="121" idx="1"/>
          </p:cNvCxnSpPr>
          <p:nvPr/>
        </p:nvCxnSpPr>
        <p:spPr bwMode="auto">
          <a:xfrm>
            <a:off x="2733675" y="3154934"/>
            <a:ext cx="974230" cy="1587"/>
          </a:xfrm>
          <a:prstGeom prst="straightConnector1">
            <a:avLst/>
          </a:prstGeom>
          <a:solidFill>
            <a:srgbClr val="FFFFFF"/>
          </a:solidFill>
          <a:ln w="6350" cap="flat" cmpd="sng" algn="ctr">
            <a:solidFill>
              <a:srgbClr val="000000"/>
            </a:solidFill>
            <a:prstDash val="solid"/>
            <a:round/>
            <a:headEnd type="none"/>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28" name="曲线连接符 127"/>
          <p:cNvCxnSpPr>
            <a:stCxn id="121" idx="3"/>
            <a:endCxn id="122" idx="0"/>
          </p:cNvCxnSpPr>
          <p:nvPr/>
        </p:nvCxnSpPr>
        <p:spPr bwMode="auto">
          <a:xfrm flipV="1">
            <a:off x="4644009" y="2976340"/>
            <a:ext cx="3731642" cy="180181"/>
          </a:xfrm>
          <a:prstGeom prst="curvedConnector4">
            <a:avLst>
              <a:gd name="adj1" fmla="val 3430"/>
              <a:gd name="adj2" fmla="val 411072"/>
            </a:avLst>
          </a:prstGeom>
          <a:solidFill>
            <a:srgbClr val="FFFFFF"/>
          </a:solidFill>
          <a:ln w="3175" cap="flat" cmpd="sng" algn="ctr">
            <a:solidFill>
              <a:srgbClr val="00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147" name="内容占位符 2"/>
          <p:cNvSpPr txBox="1">
            <a:spLocks/>
          </p:cNvSpPr>
          <p:nvPr/>
        </p:nvSpPr>
        <p:spPr bwMode="auto">
          <a:xfrm>
            <a:off x="179388" y="3916140"/>
            <a:ext cx="8686800" cy="6477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defRPr/>
            </a:pPr>
            <a:r>
              <a:rPr lang="en-US" altLang="zh-CN" dirty="0"/>
              <a:t>Intel</a:t>
            </a:r>
            <a:r>
              <a:rPr lang="zh-CN" altLang="en-US" dirty="0"/>
              <a:t>公司供应链模式</a:t>
            </a:r>
          </a:p>
        </p:txBody>
      </p:sp>
      <p:cxnSp>
        <p:nvCxnSpPr>
          <p:cNvPr id="137" name="肘形连接符 136"/>
          <p:cNvCxnSpPr/>
          <p:nvPr/>
        </p:nvCxnSpPr>
        <p:spPr bwMode="auto">
          <a:xfrm rot="10800000">
            <a:off x="2700338" y="3484340"/>
            <a:ext cx="2303462" cy="71437"/>
          </a:xfrm>
          <a:prstGeom prst="bentConnector3">
            <a:avLst>
              <a:gd name="adj1" fmla="val 50000"/>
            </a:avLst>
          </a:prstGeom>
          <a:solidFill>
            <a:srgbClr val="FFFFFF"/>
          </a:solidFill>
          <a:ln w="57150" cap="flat" cmpd="sng" algn="ctr">
            <a:solidFill>
              <a:srgbClr val="00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32" name="肘形连接符 231"/>
          <p:cNvCxnSpPr/>
          <p:nvPr/>
        </p:nvCxnSpPr>
        <p:spPr bwMode="auto">
          <a:xfrm flipV="1">
            <a:off x="3995738" y="4779740"/>
            <a:ext cx="3744912" cy="144462"/>
          </a:xfrm>
          <a:prstGeom prst="bentConnector3">
            <a:avLst>
              <a:gd name="adj1" fmla="val 50000"/>
            </a:avLst>
          </a:prstGeom>
          <a:solidFill>
            <a:srgbClr val="FFFFFF"/>
          </a:solidFill>
          <a:ln w="57150" cap="flat" cmpd="sng" algn="ctr">
            <a:solidFill>
              <a:schemeClr val="accent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grpSp>
        <p:nvGrpSpPr>
          <p:cNvPr id="245" name="组 244"/>
          <p:cNvGrpSpPr>
            <a:grpSpLocks/>
          </p:cNvGrpSpPr>
          <p:nvPr/>
        </p:nvGrpSpPr>
        <p:grpSpPr bwMode="auto">
          <a:xfrm>
            <a:off x="2616200" y="3890740"/>
            <a:ext cx="5627688" cy="2330450"/>
            <a:chOff x="2616081" y="4411365"/>
            <a:chExt cx="5628327" cy="2330003"/>
          </a:xfrm>
        </p:grpSpPr>
        <p:sp>
          <p:nvSpPr>
            <p:cNvPr id="151" name="Line 7"/>
            <p:cNvSpPr>
              <a:spLocks noChangeShapeType="1"/>
            </p:cNvSpPr>
            <p:nvPr/>
          </p:nvSpPr>
          <p:spPr bwMode="auto">
            <a:xfrm>
              <a:off x="3890989" y="5497007"/>
              <a:ext cx="1184409" cy="163481"/>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2" name="Line 8"/>
            <p:cNvSpPr>
              <a:spLocks noChangeShapeType="1"/>
            </p:cNvSpPr>
            <p:nvPr/>
          </p:nvSpPr>
          <p:spPr bwMode="auto">
            <a:xfrm flipV="1">
              <a:off x="3843358" y="5116080"/>
              <a:ext cx="1260618" cy="315851"/>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3" name="Line 9"/>
            <p:cNvSpPr>
              <a:spLocks noChangeShapeType="1"/>
            </p:cNvSpPr>
            <p:nvPr/>
          </p:nvSpPr>
          <p:spPr bwMode="auto">
            <a:xfrm>
              <a:off x="3817955" y="5543035"/>
              <a:ext cx="1273320" cy="387276"/>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5" name="Line 11"/>
            <p:cNvSpPr>
              <a:spLocks noChangeShapeType="1"/>
            </p:cNvSpPr>
            <p:nvPr/>
          </p:nvSpPr>
          <p:spPr bwMode="auto">
            <a:xfrm flipH="1" flipV="1">
              <a:off x="6588457" y="4627224"/>
              <a:ext cx="1206637" cy="173004"/>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6" name="Line 12"/>
            <p:cNvSpPr>
              <a:spLocks noChangeShapeType="1"/>
            </p:cNvSpPr>
            <p:nvPr/>
          </p:nvSpPr>
          <p:spPr bwMode="auto">
            <a:xfrm flipH="1">
              <a:off x="6698007" y="4622462"/>
              <a:ext cx="1133604" cy="12698"/>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7" name="Line 13"/>
            <p:cNvSpPr>
              <a:spLocks noChangeShapeType="1"/>
            </p:cNvSpPr>
            <p:nvPr/>
          </p:nvSpPr>
          <p:spPr bwMode="auto">
            <a:xfrm flipH="1">
              <a:off x="6736112" y="4474853"/>
              <a:ext cx="1058982" cy="147609"/>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8" name="Line 14"/>
            <p:cNvSpPr>
              <a:spLocks noChangeShapeType="1"/>
            </p:cNvSpPr>
            <p:nvPr/>
          </p:nvSpPr>
          <p:spPr bwMode="auto">
            <a:xfrm flipH="1">
              <a:off x="5508834" y="5898567"/>
              <a:ext cx="962134" cy="50790"/>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59" name="Line 15"/>
            <p:cNvSpPr>
              <a:spLocks noChangeShapeType="1"/>
            </p:cNvSpPr>
            <p:nvPr/>
          </p:nvSpPr>
          <p:spPr bwMode="auto">
            <a:xfrm>
              <a:off x="5370707" y="5116080"/>
              <a:ext cx="1125665" cy="0"/>
            </a:xfrm>
            <a:prstGeom prst="line">
              <a:avLst/>
            </a:prstGeom>
            <a:noFill/>
            <a:ln w="25399">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0" name="Line 16"/>
            <p:cNvSpPr>
              <a:spLocks noChangeShapeType="1"/>
            </p:cNvSpPr>
            <p:nvPr/>
          </p:nvSpPr>
          <p:spPr bwMode="auto">
            <a:xfrm>
              <a:off x="5326252" y="5893806"/>
              <a:ext cx="1201873" cy="415845"/>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1" name="Line 17"/>
            <p:cNvSpPr>
              <a:spLocks noChangeShapeType="1"/>
            </p:cNvSpPr>
            <p:nvPr/>
          </p:nvSpPr>
          <p:spPr bwMode="auto">
            <a:xfrm flipH="1" flipV="1">
              <a:off x="5370707" y="5589064"/>
              <a:ext cx="1001826" cy="215859"/>
            </a:xfrm>
            <a:prstGeom prst="line">
              <a:avLst/>
            </a:prstGeom>
            <a:noFill/>
            <a:ln w="25399">
              <a:solidFill>
                <a:srgbClr val="000000"/>
              </a:solidFill>
              <a:prstDash val="dash"/>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2" name="Line 18"/>
            <p:cNvSpPr>
              <a:spLocks noChangeShapeType="1"/>
            </p:cNvSpPr>
            <p:nvPr/>
          </p:nvSpPr>
          <p:spPr bwMode="auto">
            <a:xfrm flipV="1">
              <a:off x="5467555" y="4608177"/>
              <a:ext cx="1074860" cy="507903"/>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91" name="Rectangle 47"/>
            <p:cNvSpPr>
              <a:spLocks noChangeArrowheads="1"/>
            </p:cNvSpPr>
            <p:nvPr/>
          </p:nvSpPr>
          <p:spPr bwMode="auto">
            <a:xfrm>
              <a:off x="5075398" y="5014499"/>
              <a:ext cx="373104" cy="22538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92" name="Rectangle 48"/>
            <p:cNvSpPr>
              <a:spLocks noChangeArrowheads="1"/>
            </p:cNvSpPr>
            <p:nvPr/>
          </p:nvSpPr>
          <p:spPr bwMode="auto">
            <a:xfrm>
              <a:off x="5075398" y="5511291"/>
              <a:ext cx="373104" cy="222207"/>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31782" name="Oval 49"/>
            <p:cNvSpPr>
              <a:spLocks noChangeArrowheads="1"/>
            </p:cNvSpPr>
            <p:nvPr/>
          </p:nvSpPr>
          <p:spPr bwMode="auto">
            <a:xfrm>
              <a:off x="7807325" y="4411365"/>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195" name="Rectangle 51"/>
            <p:cNvSpPr>
              <a:spLocks noChangeArrowheads="1"/>
            </p:cNvSpPr>
            <p:nvPr/>
          </p:nvSpPr>
          <p:spPr bwMode="auto">
            <a:xfrm>
              <a:off x="5075398" y="5841428"/>
              <a:ext cx="373104" cy="217446"/>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endParaRPr lang="zh-CN" altLang="en-US"/>
            </a:p>
          </p:txBody>
        </p:sp>
        <p:sp>
          <p:nvSpPr>
            <p:cNvPr id="31784" name="Oval 62"/>
            <p:cNvSpPr>
              <a:spLocks noChangeArrowheads="1"/>
            </p:cNvSpPr>
            <p:nvPr/>
          </p:nvSpPr>
          <p:spPr bwMode="auto">
            <a:xfrm>
              <a:off x="7807325" y="4569912"/>
              <a:ext cx="139700" cy="112246"/>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31785" name="Oval 63"/>
            <p:cNvSpPr>
              <a:spLocks noChangeArrowheads="1"/>
            </p:cNvSpPr>
            <p:nvPr/>
          </p:nvSpPr>
          <p:spPr bwMode="auto">
            <a:xfrm>
              <a:off x="7807325" y="4743893"/>
              <a:ext cx="139700" cy="112246"/>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208" name="Line 64"/>
            <p:cNvSpPr>
              <a:spLocks noChangeShapeType="1"/>
            </p:cNvSpPr>
            <p:nvPr/>
          </p:nvSpPr>
          <p:spPr bwMode="auto">
            <a:xfrm flipH="1" flipV="1">
              <a:off x="6777391" y="6377900"/>
              <a:ext cx="1017703" cy="80947"/>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09" name="Line 65"/>
            <p:cNvSpPr>
              <a:spLocks noChangeShapeType="1"/>
            </p:cNvSpPr>
            <p:nvPr/>
          </p:nvSpPr>
          <p:spPr bwMode="auto">
            <a:xfrm flipH="1">
              <a:off x="6777391" y="6281081"/>
              <a:ext cx="1054220" cy="96818"/>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31788" name="Oval 66"/>
            <p:cNvSpPr>
              <a:spLocks noChangeArrowheads="1"/>
            </p:cNvSpPr>
            <p:nvPr/>
          </p:nvSpPr>
          <p:spPr bwMode="auto">
            <a:xfrm>
              <a:off x="7807325" y="6009013"/>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31789" name="Oval 67"/>
            <p:cNvSpPr>
              <a:spLocks noChangeArrowheads="1"/>
            </p:cNvSpPr>
            <p:nvPr/>
          </p:nvSpPr>
          <p:spPr bwMode="auto">
            <a:xfrm>
              <a:off x="7807325" y="6230699"/>
              <a:ext cx="139700" cy="109440"/>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31790" name="Oval 68"/>
            <p:cNvSpPr>
              <a:spLocks noChangeArrowheads="1"/>
            </p:cNvSpPr>
            <p:nvPr/>
          </p:nvSpPr>
          <p:spPr bwMode="auto">
            <a:xfrm>
              <a:off x="7807325" y="6403277"/>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213" name="Line 69"/>
            <p:cNvSpPr>
              <a:spLocks noChangeShapeType="1"/>
            </p:cNvSpPr>
            <p:nvPr/>
          </p:nvSpPr>
          <p:spPr bwMode="auto">
            <a:xfrm flipH="1" flipV="1">
              <a:off x="6685306" y="5898567"/>
              <a:ext cx="1109788" cy="171417"/>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14" name="Line 70"/>
            <p:cNvSpPr>
              <a:spLocks noChangeShapeType="1"/>
            </p:cNvSpPr>
            <p:nvPr/>
          </p:nvSpPr>
          <p:spPr bwMode="auto">
            <a:xfrm flipH="1">
              <a:off x="6698007" y="5893806"/>
              <a:ext cx="1133604" cy="14284"/>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15" name="Line 71"/>
            <p:cNvSpPr>
              <a:spLocks noChangeShapeType="1"/>
            </p:cNvSpPr>
            <p:nvPr/>
          </p:nvSpPr>
          <p:spPr bwMode="auto">
            <a:xfrm flipH="1">
              <a:off x="6736112" y="5744609"/>
              <a:ext cx="1058982" cy="146022"/>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31794" name="Oval 72"/>
            <p:cNvSpPr>
              <a:spLocks noChangeArrowheads="1"/>
            </p:cNvSpPr>
            <p:nvPr/>
          </p:nvSpPr>
          <p:spPr bwMode="auto">
            <a:xfrm>
              <a:off x="7807325" y="5682097"/>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31795" name="Oval 73"/>
            <p:cNvSpPr>
              <a:spLocks noChangeArrowheads="1"/>
            </p:cNvSpPr>
            <p:nvPr/>
          </p:nvSpPr>
          <p:spPr bwMode="auto">
            <a:xfrm>
              <a:off x="7807325" y="5842048"/>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218" name="Line 74"/>
            <p:cNvSpPr>
              <a:spLocks noChangeShapeType="1"/>
            </p:cNvSpPr>
            <p:nvPr/>
          </p:nvSpPr>
          <p:spPr bwMode="auto">
            <a:xfrm flipH="1" flipV="1">
              <a:off x="6777391" y="5116080"/>
              <a:ext cx="1030404" cy="74598"/>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19" name="Line 75"/>
            <p:cNvSpPr>
              <a:spLocks noChangeShapeType="1"/>
            </p:cNvSpPr>
            <p:nvPr/>
          </p:nvSpPr>
          <p:spPr bwMode="auto">
            <a:xfrm flipH="1">
              <a:off x="6732936" y="4963709"/>
              <a:ext cx="1071684" cy="122214"/>
            </a:xfrm>
            <a:prstGeom prst="line">
              <a:avLst/>
            </a:prstGeom>
            <a:noFill/>
            <a:ln w="9525">
              <a:solidFill>
                <a:srgbClr val="000000"/>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31798" name="Oval 76"/>
            <p:cNvSpPr>
              <a:spLocks noChangeArrowheads="1"/>
            </p:cNvSpPr>
            <p:nvPr/>
          </p:nvSpPr>
          <p:spPr bwMode="auto">
            <a:xfrm>
              <a:off x="7816850" y="4930502"/>
              <a:ext cx="139700" cy="112246"/>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31799" name="Oval 77"/>
            <p:cNvSpPr>
              <a:spLocks noChangeArrowheads="1"/>
            </p:cNvSpPr>
            <p:nvPr/>
          </p:nvSpPr>
          <p:spPr bwMode="auto">
            <a:xfrm>
              <a:off x="7816850" y="5115707"/>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sp>
          <p:nvSpPr>
            <p:cNvPr id="223" name="Rectangle 79"/>
            <p:cNvSpPr>
              <a:spLocks noChangeArrowheads="1"/>
            </p:cNvSpPr>
            <p:nvPr/>
          </p:nvSpPr>
          <p:spPr bwMode="auto">
            <a:xfrm>
              <a:off x="6458267" y="5798574"/>
              <a:ext cx="327062" cy="188876"/>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endParaRPr lang="zh-CN" altLang="en-US"/>
            </a:p>
          </p:txBody>
        </p:sp>
        <p:sp>
          <p:nvSpPr>
            <p:cNvPr id="224" name="Rectangle 80"/>
            <p:cNvSpPr>
              <a:spLocks noChangeArrowheads="1"/>
            </p:cNvSpPr>
            <p:nvPr/>
          </p:nvSpPr>
          <p:spPr bwMode="auto">
            <a:xfrm>
              <a:off x="6458267" y="4979581"/>
              <a:ext cx="327062" cy="18570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endParaRPr lang="zh-CN" altLang="en-US"/>
            </a:p>
          </p:txBody>
        </p:sp>
        <p:sp>
          <p:nvSpPr>
            <p:cNvPr id="225" name="Rectangle 81"/>
            <p:cNvSpPr>
              <a:spLocks noChangeArrowheads="1"/>
            </p:cNvSpPr>
            <p:nvPr/>
          </p:nvSpPr>
          <p:spPr bwMode="auto">
            <a:xfrm>
              <a:off x="6458267" y="4535166"/>
              <a:ext cx="327062" cy="18411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226" name="Rectangle 82"/>
            <p:cNvSpPr>
              <a:spLocks noChangeArrowheads="1"/>
            </p:cNvSpPr>
            <p:nvPr/>
          </p:nvSpPr>
          <p:spPr bwMode="auto">
            <a:xfrm>
              <a:off x="6458267" y="6246163"/>
              <a:ext cx="327062" cy="18570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342900" indent="-342900">
                <a:defRPr/>
              </a:pPr>
              <a:endParaRPr lang="zh-CN" altLang="en-US"/>
            </a:p>
          </p:txBody>
        </p:sp>
        <p:sp>
          <p:nvSpPr>
            <p:cNvPr id="31804" name="Oval 85"/>
            <p:cNvSpPr>
              <a:spLocks noChangeArrowheads="1"/>
            </p:cNvSpPr>
            <p:nvPr/>
          </p:nvSpPr>
          <p:spPr bwMode="auto">
            <a:xfrm>
              <a:off x="7807325" y="5385097"/>
              <a:ext cx="139700" cy="110843"/>
            </a:xfrm>
            <a:prstGeom prst="ellipse">
              <a:avLst/>
            </a:prstGeom>
            <a:solidFill>
              <a:srgbClr val="F8F8F8"/>
            </a:solidFill>
            <a:ln w="9525">
              <a:solidFill>
                <a:srgbClr val="000000"/>
              </a:solidFill>
              <a:round/>
              <a:headEnd/>
              <a:tailEnd/>
            </a:ln>
          </p:spPr>
          <p:txBody>
            <a:bodyPr lIns="18000" rIns="18000" anchor="ctr"/>
            <a:lstStyle/>
            <a:p>
              <a:pPr marL="342900" indent="-342900"/>
              <a:endParaRPr lang="zh-CN" altLang="en-US"/>
            </a:p>
          </p:txBody>
        </p:sp>
        <p:pic>
          <p:nvPicPr>
            <p:cNvPr id="31805" name="图片 230"/>
            <p:cNvPicPr>
              <a:picLocks noChangeAspect="1" noChangeArrowheads="1"/>
            </p:cNvPicPr>
            <p:nvPr/>
          </p:nvPicPr>
          <p:blipFill>
            <a:blip r:embed="rId2">
              <a:extLst>
                <a:ext uri="{28A0092B-C50C-407E-A947-70E740481C1C}">
                  <a14:useLocalDpi xmlns:a14="http://schemas.microsoft.com/office/drawing/2010/main" val="0"/>
                </a:ext>
              </a:extLst>
            </a:blip>
            <a:srcRect l="5818" t="8189" r="41499" b="44827"/>
            <a:stretch>
              <a:fillRect/>
            </a:stretch>
          </p:blipFill>
          <p:spPr bwMode="auto">
            <a:xfrm>
              <a:off x="2616081" y="5085184"/>
              <a:ext cx="1307847"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06" name="Text Box 87"/>
            <p:cNvSpPr txBox="1">
              <a:spLocks noChangeArrowheads="1"/>
            </p:cNvSpPr>
            <p:nvPr/>
          </p:nvSpPr>
          <p:spPr bwMode="auto">
            <a:xfrm>
              <a:off x="4860032" y="6408712"/>
              <a:ext cx="1008111" cy="332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600">
                  <a:latin typeface="楷体" charset="0"/>
                  <a:ea typeface="楷体" charset="0"/>
                  <a:cs typeface="楷体" charset="0"/>
                </a:rPr>
                <a:t>代工厂</a:t>
              </a:r>
            </a:p>
          </p:txBody>
        </p:sp>
        <p:sp>
          <p:nvSpPr>
            <p:cNvPr id="31807" name="Text Box 87"/>
            <p:cNvSpPr txBox="1">
              <a:spLocks noChangeArrowheads="1"/>
            </p:cNvSpPr>
            <p:nvPr/>
          </p:nvSpPr>
          <p:spPr bwMode="auto">
            <a:xfrm>
              <a:off x="6084168" y="6453336"/>
              <a:ext cx="936104" cy="2880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600">
                  <a:latin typeface="楷体" charset="0"/>
                  <a:ea typeface="楷体" charset="0"/>
                  <a:cs typeface="楷体" charset="0"/>
                </a:rPr>
                <a:t>品牌商</a:t>
              </a:r>
            </a:p>
          </p:txBody>
        </p:sp>
        <p:sp>
          <p:nvSpPr>
            <p:cNvPr id="31808" name="Text Box 87"/>
            <p:cNvSpPr txBox="1">
              <a:spLocks noChangeArrowheads="1"/>
            </p:cNvSpPr>
            <p:nvPr/>
          </p:nvSpPr>
          <p:spPr bwMode="auto">
            <a:xfrm>
              <a:off x="7236296" y="6461720"/>
              <a:ext cx="1008112" cy="2076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600">
                  <a:latin typeface="楷体" charset="0"/>
                  <a:ea typeface="楷体" charset="0"/>
                  <a:cs typeface="楷体" charset="0"/>
                </a:rPr>
                <a:t>消费者</a:t>
              </a:r>
            </a:p>
          </p:txBody>
        </p:sp>
      </p:grpSp>
      <p:sp>
        <p:nvSpPr>
          <p:cNvPr id="5" name="文本框 4"/>
          <p:cNvSpPr txBox="1"/>
          <p:nvPr/>
        </p:nvSpPr>
        <p:spPr>
          <a:xfrm>
            <a:off x="2771800" y="3584361"/>
            <a:ext cx="1008112" cy="243656"/>
          </a:xfrm>
          <a:prstGeom prst="rect">
            <a:avLst/>
          </a:prstGeom>
          <a:noFill/>
        </p:spPr>
        <p:txBody>
          <a:bodyPr wrap="square" lIns="0" rIns="0" bIns="0" rtlCol="0" anchor="ctr" anchorCtr="1">
            <a:spAutoFit/>
          </a:bodyPr>
          <a:lstStyle/>
          <a:p>
            <a:r>
              <a:rPr kumimoji="1" lang="zh-CN" altLang="en-US" sz="1400" dirty="0">
                <a:solidFill>
                  <a:srgbClr val="FF0000"/>
                </a:solidFill>
              </a:rPr>
              <a:t>订单</a:t>
            </a:r>
            <a:r>
              <a:rPr kumimoji="1" lang="en-US" altLang="zh-CN" sz="1400" dirty="0">
                <a:solidFill>
                  <a:srgbClr val="FF0000"/>
                </a:solidFill>
              </a:rPr>
              <a:t>:</a:t>
            </a:r>
            <a:r>
              <a:rPr lang="zh-CN" altLang="en-US" sz="1400" dirty="0">
                <a:solidFill>
                  <a:srgbClr val="FF0000"/>
                </a:solidFill>
              </a:rPr>
              <a:t>商流</a:t>
            </a:r>
            <a:endParaRPr kumimoji="1" lang="zh-CN" altLang="en-US" sz="1400" dirty="0">
              <a:solidFill>
                <a:srgbClr val="FF0000"/>
              </a:solidFill>
            </a:endParaRPr>
          </a:p>
        </p:txBody>
      </p:sp>
      <p:sp>
        <p:nvSpPr>
          <p:cNvPr id="67" name="文本框 66"/>
          <p:cNvSpPr txBox="1"/>
          <p:nvPr/>
        </p:nvSpPr>
        <p:spPr>
          <a:xfrm>
            <a:off x="2915816" y="2921549"/>
            <a:ext cx="792088" cy="418576"/>
          </a:xfrm>
          <a:prstGeom prst="rect">
            <a:avLst/>
          </a:prstGeom>
          <a:noFill/>
        </p:spPr>
        <p:txBody>
          <a:bodyPr wrap="square" lIns="0" rIns="0" bIns="0" rtlCol="0" anchor="ctr" anchorCtr="1">
            <a:spAutoFit/>
          </a:bodyPr>
          <a:lstStyle/>
          <a:p>
            <a:r>
              <a:rPr lang="zh-CN" altLang="en-US" sz="1200" dirty="0">
                <a:solidFill>
                  <a:srgbClr val="FF0000"/>
                </a:solidFill>
              </a:rPr>
              <a:t>定</a:t>
            </a:r>
            <a:r>
              <a:rPr kumimoji="1" lang="zh-CN" altLang="en-US" sz="1200" dirty="0">
                <a:solidFill>
                  <a:srgbClr val="FF0000"/>
                </a:solidFill>
              </a:rPr>
              <a:t>单</a:t>
            </a:r>
            <a:r>
              <a:rPr kumimoji="1" lang="en-US" altLang="zh-CN" sz="1200" dirty="0">
                <a:solidFill>
                  <a:srgbClr val="FF0000"/>
                </a:solidFill>
              </a:rPr>
              <a:t>:</a:t>
            </a:r>
            <a:r>
              <a:rPr lang="zh-CN" altLang="en-US" sz="1200" dirty="0">
                <a:solidFill>
                  <a:srgbClr val="FF0000"/>
                </a:solidFill>
              </a:rPr>
              <a:t>交货</a:t>
            </a:r>
            <a:endParaRPr lang="en-US" altLang="zh-CN" sz="1200" dirty="0">
              <a:solidFill>
                <a:srgbClr val="FF0000"/>
              </a:solidFill>
            </a:endParaRPr>
          </a:p>
          <a:p>
            <a:pPr algn="r"/>
            <a:r>
              <a:rPr lang="en-US" altLang="zh-CN" sz="1200" dirty="0">
                <a:solidFill>
                  <a:srgbClr val="FF0000"/>
                </a:solidFill>
              </a:rPr>
              <a:t>(</a:t>
            </a:r>
            <a:r>
              <a:rPr lang="zh-CN" altLang="en-US" sz="1200" dirty="0">
                <a:solidFill>
                  <a:srgbClr val="FF0000"/>
                </a:solidFill>
              </a:rPr>
              <a:t>物流</a:t>
            </a:r>
            <a:r>
              <a:rPr lang="en-US" altLang="zh-CN" sz="1200" dirty="0">
                <a:solidFill>
                  <a:srgbClr val="FF0000"/>
                </a:solidFill>
              </a:rPr>
              <a:t>)</a:t>
            </a:r>
            <a:endParaRPr kumimoji="1" lang="zh-CN" altLang="en-US" sz="12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1000" fill="hold"/>
                                        <p:tgtEl>
                                          <p:spTgt spid="50"/>
                                        </p:tgtEl>
                                        <p:attrNameLst>
                                          <p:attrName>ppt_w</p:attrName>
                                        </p:attrNameLst>
                                      </p:cBhvr>
                                      <p:tavLst>
                                        <p:tav tm="0">
                                          <p:val>
                                            <p:strVal val="#ppt_w*0.70"/>
                                          </p:val>
                                        </p:tav>
                                        <p:tav tm="100000">
                                          <p:val>
                                            <p:strVal val="#ppt_w"/>
                                          </p:val>
                                        </p:tav>
                                      </p:tavLst>
                                    </p:anim>
                                    <p:anim calcmode="lin" valueType="num">
                                      <p:cBhvr>
                                        <p:cTn id="8" dur="1000" fill="hold"/>
                                        <p:tgtEl>
                                          <p:spTgt spid="50"/>
                                        </p:tgtEl>
                                        <p:attrNameLst>
                                          <p:attrName>ppt_h</p:attrName>
                                        </p:attrNameLst>
                                      </p:cBhvr>
                                      <p:tavLst>
                                        <p:tav tm="0">
                                          <p:val>
                                            <p:strVal val="#ppt_h"/>
                                          </p:val>
                                        </p:tav>
                                        <p:tav tm="100000">
                                          <p:val>
                                            <p:strVal val="#ppt_h"/>
                                          </p:val>
                                        </p:tav>
                                      </p:tavLst>
                                    </p:anim>
                                    <p:animEffect transition="in" filter="fade">
                                      <p:cBhvr>
                                        <p:cTn id="9" dur="1000"/>
                                        <p:tgtEl>
                                          <p:spTgt spid="50"/>
                                        </p:tgtEl>
                                      </p:cBhvr>
                                    </p:animEffect>
                                  </p:childTnLst>
                                </p:cTn>
                              </p:par>
                              <p:par>
                                <p:cTn id="10" presetID="55" presetClass="entr" presetSubtype="0" fill="hold" nodeType="withEffect">
                                  <p:stCondLst>
                                    <p:cond delay="0"/>
                                  </p:stCondLst>
                                  <p:childTnLst>
                                    <p:set>
                                      <p:cBhvr>
                                        <p:cTn id="11" dur="1" fill="hold">
                                          <p:stCondLst>
                                            <p:cond delay="0"/>
                                          </p:stCondLst>
                                        </p:cTn>
                                        <p:tgtEl>
                                          <p:spTgt spid="90"/>
                                        </p:tgtEl>
                                        <p:attrNameLst>
                                          <p:attrName>style.visibility</p:attrName>
                                        </p:attrNameLst>
                                      </p:cBhvr>
                                      <p:to>
                                        <p:strVal val="visible"/>
                                      </p:to>
                                    </p:set>
                                    <p:anim calcmode="lin" valueType="num">
                                      <p:cBhvr>
                                        <p:cTn id="12" dur="1000" fill="hold"/>
                                        <p:tgtEl>
                                          <p:spTgt spid="90"/>
                                        </p:tgtEl>
                                        <p:attrNameLst>
                                          <p:attrName>ppt_w</p:attrName>
                                        </p:attrNameLst>
                                      </p:cBhvr>
                                      <p:tavLst>
                                        <p:tav tm="0">
                                          <p:val>
                                            <p:strVal val="#ppt_w*0.70"/>
                                          </p:val>
                                        </p:tav>
                                        <p:tav tm="100000">
                                          <p:val>
                                            <p:strVal val="#ppt_w"/>
                                          </p:val>
                                        </p:tav>
                                      </p:tavLst>
                                    </p:anim>
                                    <p:anim calcmode="lin" valueType="num">
                                      <p:cBhvr>
                                        <p:cTn id="13" dur="1000" fill="hold"/>
                                        <p:tgtEl>
                                          <p:spTgt spid="90"/>
                                        </p:tgtEl>
                                        <p:attrNameLst>
                                          <p:attrName>ppt_h</p:attrName>
                                        </p:attrNameLst>
                                      </p:cBhvr>
                                      <p:tavLst>
                                        <p:tav tm="0">
                                          <p:val>
                                            <p:strVal val="#ppt_h"/>
                                          </p:val>
                                        </p:tav>
                                        <p:tav tm="100000">
                                          <p:val>
                                            <p:strVal val="#ppt_h"/>
                                          </p:val>
                                        </p:tav>
                                      </p:tavLst>
                                    </p:anim>
                                    <p:animEffect transition="in" filter="fade">
                                      <p:cBhvr>
                                        <p:cTn id="14" dur="1000"/>
                                        <p:tgtEl>
                                          <p:spTgt spid="90"/>
                                        </p:tgtEl>
                                      </p:cBhvr>
                                    </p:animEffect>
                                  </p:childTnLst>
                                </p:cTn>
                              </p:par>
                              <p:par>
                                <p:cTn id="15" presetID="55"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p:cTn id="17" dur="1000" fill="hold"/>
                                        <p:tgtEl>
                                          <p:spTgt spid="92"/>
                                        </p:tgtEl>
                                        <p:attrNameLst>
                                          <p:attrName>ppt_w</p:attrName>
                                        </p:attrNameLst>
                                      </p:cBhvr>
                                      <p:tavLst>
                                        <p:tav tm="0">
                                          <p:val>
                                            <p:strVal val="#ppt_w*0.70"/>
                                          </p:val>
                                        </p:tav>
                                        <p:tav tm="100000">
                                          <p:val>
                                            <p:strVal val="#ppt_w"/>
                                          </p:val>
                                        </p:tav>
                                      </p:tavLst>
                                    </p:anim>
                                    <p:anim calcmode="lin" valueType="num">
                                      <p:cBhvr>
                                        <p:cTn id="18" dur="1000" fill="hold"/>
                                        <p:tgtEl>
                                          <p:spTgt spid="92"/>
                                        </p:tgtEl>
                                        <p:attrNameLst>
                                          <p:attrName>ppt_h</p:attrName>
                                        </p:attrNameLst>
                                      </p:cBhvr>
                                      <p:tavLst>
                                        <p:tav tm="0">
                                          <p:val>
                                            <p:strVal val="#ppt_h"/>
                                          </p:val>
                                        </p:tav>
                                        <p:tav tm="100000">
                                          <p:val>
                                            <p:strVal val="#ppt_h"/>
                                          </p:val>
                                        </p:tav>
                                      </p:tavLst>
                                    </p:anim>
                                    <p:animEffect transition="in" filter="fade">
                                      <p:cBhvr>
                                        <p:cTn id="19" dur="1000"/>
                                        <p:tgtEl>
                                          <p:spTgt spid="9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0" presetClass="entr" presetSubtype="0" fill="hold" nodeType="clickEffect">
                                  <p:stCondLst>
                                    <p:cond delay="0"/>
                                  </p:stCondLst>
                                  <p:childTnLst>
                                    <p:set>
                                      <p:cBhvr>
                                        <p:cTn id="23" dur="1" fill="hold">
                                          <p:stCondLst>
                                            <p:cond delay="0"/>
                                          </p:stCondLst>
                                        </p:cTn>
                                        <p:tgtEl>
                                          <p:spTgt spid="95"/>
                                        </p:tgtEl>
                                        <p:attrNameLst>
                                          <p:attrName>style.visibility</p:attrName>
                                        </p:attrNameLst>
                                      </p:cBhvr>
                                      <p:to>
                                        <p:strVal val="visible"/>
                                      </p:to>
                                    </p:set>
                                    <p:animEffect transition="in" filter="wedge">
                                      <p:cBhvr>
                                        <p:cTn id="24" dur="2000"/>
                                        <p:tgtEl>
                                          <p:spTgt spid="95"/>
                                        </p:tgtEl>
                                      </p:cBhvr>
                                    </p:animEffect>
                                  </p:childTnLst>
                                </p:cTn>
                              </p:par>
                              <p:par>
                                <p:cTn id="25" presetID="20" presetClass="entr" presetSubtype="0"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wedge">
                                      <p:cBhvr>
                                        <p:cTn id="27" dur="2000"/>
                                        <p:tgtEl>
                                          <p:spTgt spid="42"/>
                                        </p:tgtEl>
                                      </p:cBhvr>
                                    </p:animEffect>
                                  </p:childTnLst>
                                </p:cTn>
                              </p:par>
                              <p:par>
                                <p:cTn id="28" presetID="20" presetClass="entr" presetSubtype="0" fill="hold" nodeType="with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wedge">
                                      <p:cBhvr>
                                        <p:cTn id="30" dur="2000"/>
                                        <p:tgtEl>
                                          <p:spTgt spid="97"/>
                                        </p:tgtEl>
                                      </p:cBhvr>
                                    </p:animEffect>
                                  </p:childTnLst>
                                </p:cTn>
                              </p:par>
                              <p:par>
                                <p:cTn id="31" presetID="20" presetClass="entr" presetSubtype="0" fill="hold" nodeType="with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wedge">
                                      <p:cBhvr>
                                        <p:cTn id="33" dur="2000"/>
                                        <p:tgtEl>
                                          <p:spTgt spid="8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presetSubtype="0" fill="hold" nodeType="click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1000" fill="hold"/>
                                        <p:tgtEl>
                                          <p:spTgt spid="111"/>
                                        </p:tgtEl>
                                        <p:attrNameLst>
                                          <p:attrName>ppt_w</p:attrName>
                                        </p:attrNameLst>
                                      </p:cBhvr>
                                      <p:tavLst>
                                        <p:tav tm="0">
                                          <p:val>
                                            <p:strVal val="#ppt_w*0.70"/>
                                          </p:val>
                                        </p:tav>
                                        <p:tav tm="100000">
                                          <p:val>
                                            <p:strVal val="#ppt_w"/>
                                          </p:val>
                                        </p:tav>
                                      </p:tavLst>
                                    </p:anim>
                                    <p:anim calcmode="lin" valueType="num">
                                      <p:cBhvr>
                                        <p:cTn id="39" dur="1000" fill="hold"/>
                                        <p:tgtEl>
                                          <p:spTgt spid="111"/>
                                        </p:tgtEl>
                                        <p:attrNameLst>
                                          <p:attrName>ppt_h</p:attrName>
                                        </p:attrNameLst>
                                      </p:cBhvr>
                                      <p:tavLst>
                                        <p:tav tm="0">
                                          <p:val>
                                            <p:strVal val="#ppt_h"/>
                                          </p:val>
                                        </p:tav>
                                        <p:tav tm="100000">
                                          <p:val>
                                            <p:strVal val="#ppt_h"/>
                                          </p:val>
                                        </p:tav>
                                      </p:tavLst>
                                    </p:anim>
                                    <p:animEffect transition="in" filter="fade">
                                      <p:cBhvr>
                                        <p:cTn id="40" dur="1000"/>
                                        <p:tgtEl>
                                          <p:spTgt spid="111"/>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5" presetClass="entr" presetSubtype="0" fill="hold" grpId="0" nodeType="clickEffect">
                                  <p:stCondLst>
                                    <p:cond delay="0"/>
                                  </p:stCondLst>
                                  <p:childTnLst>
                                    <p:set>
                                      <p:cBhvr>
                                        <p:cTn id="44" dur="1" fill="hold">
                                          <p:stCondLst>
                                            <p:cond delay="0"/>
                                          </p:stCondLst>
                                        </p:cTn>
                                        <p:tgtEl>
                                          <p:spTgt spid="120"/>
                                        </p:tgtEl>
                                        <p:attrNameLst>
                                          <p:attrName>style.visibility</p:attrName>
                                        </p:attrNameLst>
                                      </p:cBhvr>
                                      <p:to>
                                        <p:strVal val="visible"/>
                                      </p:to>
                                    </p:set>
                                    <p:anim calcmode="lin" valueType="num">
                                      <p:cBhvr>
                                        <p:cTn id="45" dur="1000" fill="hold"/>
                                        <p:tgtEl>
                                          <p:spTgt spid="120"/>
                                        </p:tgtEl>
                                        <p:attrNameLst>
                                          <p:attrName>ppt_w</p:attrName>
                                        </p:attrNameLst>
                                      </p:cBhvr>
                                      <p:tavLst>
                                        <p:tav tm="0">
                                          <p:val>
                                            <p:strVal val="#ppt_w*0.70"/>
                                          </p:val>
                                        </p:tav>
                                        <p:tav tm="100000">
                                          <p:val>
                                            <p:strVal val="#ppt_w"/>
                                          </p:val>
                                        </p:tav>
                                      </p:tavLst>
                                    </p:anim>
                                    <p:anim calcmode="lin" valueType="num">
                                      <p:cBhvr>
                                        <p:cTn id="46" dur="1000" fill="hold"/>
                                        <p:tgtEl>
                                          <p:spTgt spid="120"/>
                                        </p:tgtEl>
                                        <p:attrNameLst>
                                          <p:attrName>ppt_h</p:attrName>
                                        </p:attrNameLst>
                                      </p:cBhvr>
                                      <p:tavLst>
                                        <p:tav tm="0">
                                          <p:val>
                                            <p:strVal val="#ppt_h"/>
                                          </p:val>
                                        </p:tav>
                                        <p:tav tm="100000">
                                          <p:val>
                                            <p:strVal val="#ppt_h"/>
                                          </p:val>
                                        </p:tav>
                                      </p:tavLst>
                                    </p:anim>
                                    <p:animEffect transition="in" filter="fade">
                                      <p:cBhvr>
                                        <p:cTn id="47" dur="1000"/>
                                        <p:tgtEl>
                                          <p:spTgt spid="120"/>
                                        </p:tgtEl>
                                      </p:cBhvr>
                                    </p:animEffect>
                                  </p:childTnLst>
                                </p:cTn>
                              </p:par>
                              <p:par>
                                <p:cTn id="48" presetID="55" presetClass="entr" presetSubtype="0" fill="hold" nodeType="withEffect">
                                  <p:stCondLst>
                                    <p:cond delay="0"/>
                                  </p:stCondLst>
                                  <p:childTnLst>
                                    <p:set>
                                      <p:cBhvr>
                                        <p:cTn id="49" dur="1" fill="hold">
                                          <p:stCondLst>
                                            <p:cond delay="0"/>
                                          </p:stCondLst>
                                        </p:cTn>
                                        <p:tgtEl>
                                          <p:spTgt spid="125"/>
                                        </p:tgtEl>
                                        <p:attrNameLst>
                                          <p:attrName>style.visibility</p:attrName>
                                        </p:attrNameLst>
                                      </p:cBhvr>
                                      <p:to>
                                        <p:strVal val="visible"/>
                                      </p:to>
                                    </p:set>
                                    <p:anim calcmode="lin" valueType="num">
                                      <p:cBhvr>
                                        <p:cTn id="50" dur="1000" fill="hold"/>
                                        <p:tgtEl>
                                          <p:spTgt spid="125"/>
                                        </p:tgtEl>
                                        <p:attrNameLst>
                                          <p:attrName>ppt_w</p:attrName>
                                        </p:attrNameLst>
                                      </p:cBhvr>
                                      <p:tavLst>
                                        <p:tav tm="0">
                                          <p:val>
                                            <p:strVal val="#ppt_w*0.70"/>
                                          </p:val>
                                        </p:tav>
                                        <p:tav tm="100000">
                                          <p:val>
                                            <p:strVal val="#ppt_w"/>
                                          </p:val>
                                        </p:tav>
                                      </p:tavLst>
                                    </p:anim>
                                    <p:anim calcmode="lin" valueType="num">
                                      <p:cBhvr>
                                        <p:cTn id="51" dur="1000" fill="hold"/>
                                        <p:tgtEl>
                                          <p:spTgt spid="125"/>
                                        </p:tgtEl>
                                        <p:attrNameLst>
                                          <p:attrName>ppt_h</p:attrName>
                                        </p:attrNameLst>
                                      </p:cBhvr>
                                      <p:tavLst>
                                        <p:tav tm="0">
                                          <p:val>
                                            <p:strVal val="#ppt_h"/>
                                          </p:val>
                                        </p:tav>
                                        <p:tav tm="100000">
                                          <p:val>
                                            <p:strVal val="#ppt_h"/>
                                          </p:val>
                                        </p:tav>
                                      </p:tavLst>
                                    </p:anim>
                                    <p:animEffect transition="in" filter="fade">
                                      <p:cBhvr>
                                        <p:cTn id="52" dur="1000"/>
                                        <p:tgtEl>
                                          <p:spTgt spid="125"/>
                                        </p:tgtEl>
                                      </p:cBhvr>
                                    </p:animEffect>
                                  </p:childTnLst>
                                </p:cTn>
                              </p:par>
                              <p:par>
                                <p:cTn id="53" presetID="55" presetClass="entr" presetSubtype="0" fill="hold" nodeType="withEffect">
                                  <p:stCondLst>
                                    <p:cond delay="0"/>
                                  </p:stCondLst>
                                  <p:childTnLst>
                                    <p:set>
                                      <p:cBhvr>
                                        <p:cTn id="54" dur="1" fill="hold">
                                          <p:stCondLst>
                                            <p:cond delay="0"/>
                                          </p:stCondLst>
                                        </p:cTn>
                                        <p:tgtEl>
                                          <p:spTgt spid="124"/>
                                        </p:tgtEl>
                                        <p:attrNameLst>
                                          <p:attrName>style.visibility</p:attrName>
                                        </p:attrNameLst>
                                      </p:cBhvr>
                                      <p:to>
                                        <p:strVal val="visible"/>
                                      </p:to>
                                    </p:set>
                                    <p:anim calcmode="lin" valueType="num">
                                      <p:cBhvr>
                                        <p:cTn id="55" dur="1000" fill="hold"/>
                                        <p:tgtEl>
                                          <p:spTgt spid="124"/>
                                        </p:tgtEl>
                                        <p:attrNameLst>
                                          <p:attrName>ppt_w</p:attrName>
                                        </p:attrNameLst>
                                      </p:cBhvr>
                                      <p:tavLst>
                                        <p:tav tm="0">
                                          <p:val>
                                            <p:strVal val="#ppt_w*0.70"/>
                                          </p:val>
                                        </p:tav>
                                        <p:tav tm="100000">
                                          <p:val>
                                            <p:strVal val="#ppt_w"/>
                                          </p:val>
                                        </p:tav>
                                      </p:tavLst>
                                    </p:anim>
                                    <p:anim calcmode="lin" valueType="num">
                                      <p:cBhvr>
                                        <p:cTn id="56" dur="1000" fill="hold"/>
                                        <p:tgtEl>
                                          <p:spTgt spid="124"/>
                                        </p:tgtEl>
                                        <p:attrNameLst>
                                          <p:attrName>ppt_h</p:attrName>
                                        </p:attrNameLst>
                                      </p:cBhvr>
                                      <p:tavLst>
                                        <p:tav tm="0">
                                          <p:val>
                                            <p:strVal val="#ppt_h"/>
                                          </p:val>
                                        </p:tav>
                                        <p:tav tm="100000">
                                          <p:val>
                                            <p:strVal val="#ppt_h"/>
                                          </p:val>
                                        </p:tav>
                                      </p:tavLst>
                                    </p:anim>
                                    <p:animEffect transition="in" filter="fade">
                                      <p:cBhvr>
                                        <p:cTn id="57" dur="1000"/>
                                        <p:tgtEl>
                                          <p:spTgt spid="124"/>
                                        </p:tgtEl>
                                      </p:cBhvr>
                                    </p:animEffect>
                                  </p:childTnLst>
                                </p:cTn>
                              </p:par>
                              <p:par>
                                <p:cTn id="58" presetID="55" presetClass="entr" presetSubtype="0" fill="hold" grpId="0" nodeType="withEffect">
                                  <p:stCondLst>
                                    <p:cond delay="0"/>
                                  </p:stCondLst>
                                  <p:childTnLst>
                                    <p:set>
                                      <p:cBhvr>
                                        <p:cTn id="59" dur="1" fill="hold">
                                          <p:stCondLst>
                                            <p:cond delay="0"/>
                                          </p:stCondLst>
                                        </p:cTn>
                                        <p:tgtEl>
                                          <p:spTgt spid="122"/>
                                        </p:tgtEl>
                                        <p:attrNameLst>
                                          <p:attrName>style.visibility</p:attrName>
                                        </p:attrNameLst>
                                      </p:cBhvr>
                                      <p:to>
                                        <p:strVal val="visible"/>
                                      </p:to>
                                    </p:set>
                                    <p:anim calcmode="lin" valueType="num">
                                      <p:cBhvr>
                                        <p:cTn id="60" dur="1000" fill="hold"/>
                                        <p:tgtEl>
                                          <p:spTgt spid="122"/>
                                        </p:tgtEl>
                                        <p:attrNameLst>
                                          <p:attrName>ppt_w</p:attrName>
                                        </p:attrNameLst>
                                      </p:cBhvr>
                                      <p:tavLst>
                                        <p:tav tm="0">
                                          <p:val>
                                            <p:strVal val="#ppt_w*0.70"/>
                                          </p:val>
                                        </p:tav>
                                        <p:tav tm="100000">
                                          <p:val>
                                            <p:strVal val="#ppt_w"/>
                                          </p:val>
                                        </p:tav>
                                      </p:tavLst>
                                    </p:anim>
                                    <p:anim calcmode="lin" valueType="num">
                                      <p:cBhvr>
                                        <p:cTn id="61" dur="1000" fill="hold"/>
                                        <p:tgtEl>
                                          <p:spTgt spid="122"/>
                                        </p:tgtEl>
                                        <p:attrNameLst>
                                          <p:attrName>ppt_h</p:attrName>
                                        </p:attrNameLst>
                                      </p:cBhvr>
                                      <p:tavLst>
                                        <p:tav tm="0">
                                          <p:val>
                                            <p:strVal val="#ppt_h"/>
                                          </p:val>
                                        </p:tav>
                                        <p:tav tm="100000">
                                          <p:val>
                                            <p:strVal val="#ppt_h"/>
                                          </p:val>
                                        </p:tav>
                                      </p:tavLst>
                                    </p:anim>
                                    <p:animEffect transition="in" filter="fade">
                                      <p:cBhvr>
                                        <p:cTn id="62" dur="1000"/>
                                        <p:tgtEl>
                                          <p:spTgt spid="12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nodeType="clickEffect">
                                  <p:stCondLst>
                                    <p:cond delay="0"/>
                                  </p:stCondLst>
                                  <p:childTnLst>
                                    <p:set>
                                      <p:cBhvr>
                                        <p:cTn id="66" dur="1" fill="hold">
                                          <p:stCondLst>
                                            <p:cond delay="0"/>
                                          </p:stCondLst>
                                        </p:cTn>
                                        <p:tgtEl>
                                          <p:spTgt spid="137"/>
                                        </p:tgtEl>
                                        <p:attrNameLst>
                                          <p:attrName>style.visibility</p:attrName>
                                        </p:attrNameLst>
                                      </p:cBhvr>
                                      <p:to>
                                        <p:strVal val="visible"/>
                                      </p:to>
                                    </p:set>
                                    <p:anim calcmode="lin" valueType="num">
                                      <p:cBhvr>
                                        <p:cTn id="67" dur="1000" fill="hold"/>
                                        <p:tgtEl>
                                          <p:spTgt spid="137"/>
                                        </p:tgtEl>
                                        <p:attrNameLst>
                                          <p:attrName>ppt_w</p:attrName>
                                        </p:attrNameLst>
                                      </p:cBhvr>
                                      <p:tavLst>
                                        <p:tav tm="0">
                                          <p:val>
                                            <p:strVal val="#ppt_w*0.70"/>
                                          </p:val>
                                        </p:tav>
                                        <p:tav tm="100000">
                                          <p:val>
                                            <p:strVal val="#ppt_w"/>
                                          </p:val>
                                        </p:tav>
                                      </p:tavLst>
                                    </p:anim>
                                    <p:anim calcmode="lin" valueType="num">
                                      <p:cBhvr>
                                        <p:cTn id="68" dur="1000" fill="hold"/>
                                        <p:tgtEl>
                                          <p:spTgt spid="137"/>
                                        </p:tgtEl>
                                        <p:attrNameLst>
                                          <p:attrName>ppt_h</p:attrName>
                                        </p:attrNameLst>
                                      </p:cBhvr>
                                      <p:tavLst>
                                        <p:tav tm="0">
                                          <p:val>
                                            <p:strVal val="#ppt_h"/>
                                          </p:val>
                                        </p:tav>
                                        <p:tav tm="100000">
                                          <p:val>
                                            <p:strVal val="#ppt_h"/>
                                          </p:val>
                                        </p:tav>
                                      </p:tavLst>
                                    </p:anim>
                                    <p:animEffect transition="in" filter="fade">
                                      <p:cBhvr>
                                        <p:cTn id="69" dur="1000"/>
                                        <p:tgtEl>
                                          <p:spTgt spid="137"/>
                                        </p:tgtEl>
                                      </p:cBhvr>
                                    </p:animEffect>
                                  </p:childTnLst>
                                </p:cTn>
                              </p:par>
                            </p:childTnLst>
                          </p:cTn>
                        </p:par>
                        <p:par>
                          <p:cTn id="70" fill="hold">
                            <p:stCondLst>
                              <p:cond delay="1000"/>
                            </p:stCondLst>
                            <p:childTnLst>
                              <p:par>
                                <p:cTn id="71" presetID="3" presetClass="entr" presetSubtype="10" fill="hold" grpId="0" nodeType="afterEffect">
                                  <p:stCondLst>
                                    <p:cond delay="0"/>
                                  </p:stCondLst>
                                  <p:childTnLst>
                                    <p:set>
                                      <p:cBhvr>
                                        <p:cTn id="72" dur="1" fill="hold">
                                          <p:stCondLst>
                                            <p:cond delay="0"/>
                                          </p:stCondLst>
                                        </p:cTn>
                                        <p:tgtEl>
                                          <p:spTgt spid="5"/>
                                        </p:tgtEl>
                                        <p:attrNameLst>
                                          <p:attrName>style.visibility</p:attrName>
                                        </p:attrNameLst>
                                      </p:cBhvr>
                                      <p:to>
                                        <p:strVal val="visible"/>
                                      </p:to>
                                    </p:set>
                                    <p:animEffect transition="in" filter="blinds(horizontal)">
                                      <p:cBhvr>
                                        <p:cTn id="73" dur="500"/>
                                        <p:tgtEl>
                                          <p:spTgt spid="5"/>
                                        </p:tgtEl>
                                      </p:cBhvr>
                                    </p:animEffect>
                                  </p:childTnLst>
                                </p:cTn>
                              </p:par>
                              <p:par>
                                <p:cTn id="74" presetID="55" presetClass="entr" presetSubtype="0" fill="hold" nodeType="withEffect">
                                  <p:stCondLst>
                                    <p:cond delay="0"/>
                                  </p:stCondLst>
                                  <p:childTnLst>
                                    <p:set>
                                      <p:cBhvr>
                                        <p:cTn id="75" dur="1" fill="hold">
                                          <p:stCondLst>
                                            <p:cond delay="0"/>
                                          </p:stCondLst>
                                        </p:cTn>
                                        <p:tgtEl>
                                          <p:spTgt spid="123"/>
                                        </p:tgtEl>
                                        <p:attrNameLst>
                                          <p:attrName>style.visibility</p:attrName>
                                        </p:attrNameLst>
                                      </p:cBhvr>
                                      <p:to>
                                        <p:strVal val="visible"/>
                                      </p:to>
                                    </p:set>
                                    <p:anim calcmode="lin" valueType="num">
                                      <p:cBhvr>
                                        <p:cTn id="76" dur="1000" fill="hold"/>
                                        <p:tgtEl>
                                          <p:spTgt spid="123"/>
                                        </p:tgtEl>
                                        <p:attrNameLst>
                                          <p:attrName>ppt_w</p:attrName>
                                        </p:attrNameLst>
                                      </p:cBhvr>
                                      <p:tavLst>
                                        <p:tav tm="0">
                                          <p:val>
                                            <p:strVal val="#ppt_w*0.70"/>
                                          </p:val>
                                        </p:tav>
                                        <p:tav tm="100000">
                                          <p:val>
                                            <p:strVal val="#ppt_w"/>
                                          </p:val>
                                        </p:tav>
                                      </p:tavLst>
                                    </p:anim>
                                    <p:anim calcmode="lin" valueType="num">
                                      <p:cBhvr>
                                        <p:cTn id="77" dur="1000" fill="hold"/>
                                        <p:tgtEl>
                                          <p:spTgt spid="123"/>
                                        </p:tgtEl>
                                        <p:attrNameLst>
                                          <p:attrName>ppt_h</p:attrName>
                                        </p:attrNameLst>
                                      </p:cBhvr>
                                      <p:tavLst>
                                        <p:tav tm="0">
                                          <p:val>
                                            <p:strVal val="#ppt_h"/>
                                          </p:val>
                                        </p:tav>
                                        <p:tav tm="100000">
                                          <p:val>
                                            <p:strVal val="#ppt_h"/>
                                          </p:val>
                                        </p:tav>
                                      </p:tavLst>
                                    </p:anim>
                                    <p:animEffect transition="in" filter="fade">
                                      <p:cBhvr>
                                        <p:cTn id="78" dur="1000"/>
                                        <p:tgtEl>
                                          <p:spTgt spid="12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55" presetClass="entr" presetSubtype="0" fill="hold" nodeType="click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1000" fill="hold"/>
                                        <p:tgtEl>
                                          <p:spTgt spid="126"/>
                                        </p:tgtEl>
                                        <p:attrNameLst>
                                          <p:attrName>ppt_w</p:attrName>
                                        </p:attrNameLst>
                                      </p:cBhvr>
                                      <p:tavLst>
                                        <p:tav tm="0">
                                          <p:val>
                                            <p:strVal val="#ppt_w*0.70"/>
                                          </p:val>
                                        </p:tav>
                                        <p:tav tm="100000">
                                          <p:val>
                                            <p:strVal val="#ppt_w"/>
                                          </p:val>
                                        </p:tav>
                                      </p:tavLst>
                                    </p:anim>
                                    <p:anim calcmode="lin" valueType="num">
                                      <p:cBhvr>
                                        <p:cTn id="84" dur="1000" fill="hold"/>
                                        <p:tgtEl>
                                          <p:spTgt spid="126"/>
                                        </p:tgtEl>
                                        <p:attrNameLst>
                                          <p:attrName>ppt_h</p:attrName>
                                        </p:attrNameLst>
                                      </p:cBhvr>
                                      <p:tavLst>
                                        <p:tav tm="0">
                                          <p:val>
                                            <p:strVal val="#ppt_h"/>
                                          </p:val>
                                        </p:tav>
                                        <p:tav tm="100000">
                                          <p:val>
                                            <p:strVal val="#ppt_h"/>
                                          </p:val>
                                        </p:tav>
                                      </p:tavLst>
                                    </p:anim>
                                    <p:animEffect transition="in" filter="fade">
                                      <p:cBhvr>
                                        <p:cTn id="85" dur="1000"/>
                                        <p:tgtEl>
                                          <p:spTgt spid="126"/>
                                        </p:tgtEl>
                                      </p:cBhvr>
                                    </p:animEffect>
                                  </p:childTnLst>
                                </p:cTn>
                              </p:par>
                              <p:par>
                                <p:cTn id="86" presetID="55" presetClass="entr" presetSubtype="0" fill="hold" nodeType="withEffect">
                                  <p:stCondLst>
                                    <p:cond delay="0"/>
                                  </p:stCondLst>
                                  <p:childTnLst>
                                    <p:set>
                                      <p:cBhvr>
                                        <p:cTn id="87" dur="1" fill="hold">
                                          <p:stCondLst>
                                            <p:cond delay="0"/>
                                          </p:stCondLst>
                                        </p:cTn>
                                        <p:tgtEl>
                                          <p:spTgt spid="127"/>
                                        </p:tgtEl>
                                        <p:attrNameLst>
                                          <p:attrName>style.visibility</p:attrName>
                                        </p:attrNameLst>
                                      </p:cBhvr>
                                      <p:to>
                                        <p:strVal val="visible"/>
                                      </p:to>
                                    </p:set>
                                    <p:anim calcmode="lin" valueType="num">
                                      <p:cBhvr>
                                        <p:cTn id="88" dur="1000" fill="hold"/>
                                        <p:tgtEl>
                                          <p:spTgt spid="127"/>
                                        </p:tgtEl>
                                        <p:attrNameLst>
                                          <p:attrName>ppt_w</p:attrName>
                                        </p:attrNameLst>
                                      </p:cBhvr>
                                      <p:tavLst>
                                        <p:tav tm="0">
                                          <p:val>
                                            <p:strVal val="#ppt_w*0.70"/>
                                          </p:val>
                                        </p:tav>
                                        <p:tav tm="100000">
                                          <p:val>
                                            <p:strVal val="#ppt_w"/>
                                          </p:val>
                                        </p:tav>
                                      </p:tavLst>
                                    </p:anim>
                                    <p:anim calcmode="lin" valueType="num">
                                      <p:cBhvr>
                                        <p:cTn id="89" dur="1000" fill="hold"/>
                                        <p:tgtEl>
                                          <p:spTgt spid="127"/>
                                        </p:tgtEl>
                                        <p:attrNameLst>
                                          <p:attrName>ppt_h</p:attrName>
                                        </p:attrNameLst>
                                      </p:cBhvr>
                                      <p:tavLst>
                                        <p:tav tm="0">
                                          <p:val>
                                            <p:strVal val="#ppt_h"/>
                                          </p:val>
                                        </p:tav>
                                        <p:tav tm="100000">
                                          <p:val>
                                            <p:strVal val="#ppt_h"/>
                                          </p:val>
                                        </p:tav>
                                      </p:tavLst>
                                    </p:anim>
                                    <p:animEffect transition="in" filter="fade">
                                      <p:cBhvr>
                                        <p:cTn id="90" dur="1000"/>
                                        <p:tgtEl>
                                          <p:spTgt spid="127"/>
                                        </p:tgtEl>
                                      </p:cBhvr>
                                    </p:animEffect>
                                  </p:childTnLst>
                                </p:cTn>
                              </p:par>
                              <p:par>
                                <p:cTn id="91" presetID="55" presetClass="entr" presetSubtype="0" fill="hold" grpId="0" nodeType="withEffect">
                                  <p:stCondLst>
                                    <p:cond delay="0"/>
                                  </p:stCondLst>
                                  <p:childTnLst>
                                    <p:set>
                                      <p:cBhvr>
                                        <p:cTn id="92" dur="1" fill="hold">
                                          <p:stCondLst>
                                            <p:cond delay="0"/>
                                          </p:stCondLst>
                                        </p:cTn>
                                        <p:tgtEl>
                                          <p:spTgt spid="121"/>
                                        </p:tgtEl>
                                        <p:attrNameLst>
                                          <p:attrName>style.visibility</p:attrName>
                                        </p:attrNameLst>
                                      </p:cBhvr>
                                      <p:to>
                                        <p:strVal val="visible"/>
                                      </p:to>
                                    </p:set>
                                    <p:anim calcmode="lin" valueType="num">
                                      <p:cBhvr>
                                        <p:cTn id="93" dur="1000" fill="hold"/>
                                        <p:tgtEl>
                                          <p:spTgt spid="121"/>
                                        </p:tgtEl>
                                        <p:attrNameLst>
                                          <p:attrName>ppt_w</p:attrName>
                                        </p:attrNameLst>
                                      </p:cBhvr>
                                      <p:tavLst>
                                        <p:tav tm="0">
                                          <p:val>
                                            <p:strVal val="#ppt_w*0.70"/>
                                          </p:val>
                                        </p:tav>
                                        <p:tav tm="100000">
                                          <p:val>
                                            <p:strVal val="#ppt_w"/>
                                          </p:val>
                                        </p:tav>
                                      </p:tavLst>
                                    </p:anim>
                                    <p:anim calcmode="lin" valueType="num">
                                      <p:cBhvr>
                                        <p:cTn id="94" dur="1000" fill="hold"/>
                                        <p:tgtEl>
                                          <p:spTgt spid="121"/>
                                        </p:tgtEl>
                                        <p:attrNameLst>
                                          <p:attrName>ppt_h</p:attrName>
                                        </p:attrNameLst>
                                      </p:cBhvr>
                                      <p:tavLst>
                                        <p:tav tm="0">
                                          <p:val>
                                            <p:strVal val="#ppt_h"/>
                                          </p:val>
                                        </p:tav>
                                        <p:tav tm="100000">
                                          <p:val>
                                            <p:strVal val="#ppt_h"/>
                                          </p:val>
                                        </p:tav>
                                      </p:tavLst>
                                    </p:anim>
                                    <p:animEffect transition="in" filter="fade">
                                      <p:cBhvr>
                                        <p:cTn id="95" dur="1000"/>
                                        <p:tgtEl>
                                          <p:spTgt spid="121"/>
                                        </p:tgtEl>
                                      </p:cBhvr>
                                    </p:animEffect>
                                  </p:childTnLst>
                                </p:cTn>
                              </p:par>
                              <p:par>
                                <p:cTn id="96" presetID="55" presetClass="entr" presetSubtype="0" fill="hold" nodeType="withEffect">
                                  <p:stCondLst>
                                    <p:cond delay="0"/>
                                  </p:stCondLst>
                                  <p:childTnLst>
                                    <p:set>
                                      <p:cBhvr>
                                        <p:cTn id="97" dur="1" fill="hold">
                                          <p:stCondLst>
                                            <p:cond delay="0"/>
                                          </p:stCondLst>
                                        </p:cTn>
                                        <p:tgtEl>
                                          <p:spTgt spid="128"/>
                                        </p:tgtEl>
                                        <p:attrNameLst>
                                          <p:attrName>style.visibility</p:attrName>
                                        </p:attrNameLst>
                                      </p:cBhvr>
                                      <p:to>
                                        <p:strVal val="visible"/>
                                      </p:to>
                                    </p:set>
                                    <p:anim calcmode="lin" valueType="num">
                                      <p:cBhvr>
                                        <p:cTn id="98" dur="1000" fill="hold"/>
                                        <p:tgtEl>
                                          <p:spTgt spid="128"/>
                                        </p:tgtEl>
                                        <p:attrNameLst>
                                          <p:attrName>ppt_w</p:attrName>
                                        </p:attrNameLst>
                                      </p:cBhvr>
                                      <p:tavLst>
                                        <p:tav tm="0">
                                          <p:val>
                                            <p:strVal val="#ppt_w*0.70"/>
                                          </p:val>
                                        </p:tav>
                                        <p:tav tm="100000">
                                          <p:val>
                                            <p:strVal val="#ppt_w"/>
                                          </p:val>
                                        </p:tav>
                                      </p:tavLst>
                                    </p:anim>
                                    <p:anim calcmode="lin" valueType="num">
                                      <p:cBhvr>
                                        <p:cTn id="99" dur="1000" fill="hold"/>
                                        <p:tgtEl>
                                          <p:spTgt spid="128"/>
                                        </p:tgtEl>
                                        <p:attrNameLst>
                                          <p:attrName>ppt_h</p:attrName>
                                        </p:attrNameLst>
                                      </p:cBhvr>
                                      <p:tavLst>
                                        <p:tav tm="0">
                                          <p:val>
                                            <p:strVal val="#ppt_h"/>
                                          </p:val>
                                        </p:tav>
                                        <p:tav tm="100000">
                                          <p:val>
                                            <p:strVal val="#ppt_h"/>
                                          </p:val>
                                        </p:tav>
                                      </p:tavLst>
                                    </p:anim>
                                    <p:animEffect transition="in" filter="fade">
                                      <p:cBhvr>
                                        <p:cTn id="100" dur="1000"/>
                                        <p:tgtEl>
                                          <p:spTgt spid="128"/>
                                        </p:tgtEl>
                                      </p:cBhvr>
                                    </p:animEffect>
                                  </p:childTnLst>
                                </p:cTn>
                              </p:par>
                            </p:childTnLst>
                          </p:cTn>
                        </p:par>
                        <p:par>
                          <p:cTn id="101" fill="hold">
                            <p:stCondLst>
                              <p:cond delay="1000"/>
                            </p:stCondLst>
                            <p:childTnLst>
                              <p:par>
                                <p:cTn id="102" presetID="5" presetClass="entr" presetSubtype="1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checkerboard(across)">
                                      <p:cBhvr>
                                        <p:cTn id="104" dur="500"/>
                                        <p:tgtEl>
                                          <p:spTgt spid="67"/>
                                        </p:tgtEl>
                                      </p:cBhvr>
                                    </p:animEffect>
                                  </p:childTnLst>
                                </p:cTn>
                              </p:par>
                            </p:childTnLst>
                          </p:cTn>
                        </p:par>
                      </p:childTnLst>
                    </p:cTn>
                  </p:par>
                  <p:par>
                    <p:cTn id="105" fill="hold">
                      <p:stCondLst>
                        <p:cond delay="indefinite"/>
                      </p:stCondLst>
                      <p:childTnLst>
                        <p:par>
                          <p:cTn id="106" fill="hold">
                            <p:stCondLst>
                              <p:cond delay="0"/>
                            </p:stCondLst>
                            <p:childTnLst>
                              <p:par>
                                <p:cTn id="107" presetID="55" presetClass="entr" presetSubtype="0" fill="hold" grpId="0" nodeType="clickEffect">
                                  <p:stCondLst>
                                    <p:cond delay="0"/>
                                  </p:stCondLst>
                                  <p:childTnLst>
                                    <p:set>
                                      <p:cBhvr>
                                        <p:cTn id="108" dur="1" fill="hold">
                                          <p:stCondLst>
                                            <p:cond delay="0"/>
                                          </p:stCondLst>
                                        </p:cTn>
                                        <p:tgtEl>
                                          <p:spTgt spid="147"/>
                                        </p:tgtEl>
                                        <p:attrNameLst>
                                          <p:attrName>style.visibility</p:attrName>
                                        </p:attrNameLst>
                                      </p:cBhvr>
                                      <p:to>
                                        <p:strVal val="visible"/>
                                      </p:to>
                                    </p:set>
                                    <p:anim calcmode="lin" valueType="num">
                                      <p:cBhvr>
                                        <p:cTn id="109" dur="1000" fill="hold"/>
                                        <p:tgtEl>
                                          <p:spTgt spid="147"/>
                                        </p:tgtEl>
                                        <p:attrNameLst>
                                          <p:attrName>ppt_w</p:attrName>
                                        </p:attrNameLst>
                                      </p:cBhvr>
                                      <p:tavLst>
                                        <p:tav tm="0">
                                          <p:val>
                                            <p:strVal val="#ppt_w*0.70"/>
                                          </p:val>
                                        </p:tav>
                                        <p:tav tm="100000">
                                          <p:val>
                                            <p:strVal val="#ppt_w"/>
                                          </p:val>
                                        </p:tav>
                                      </p:tavLst>
                                    </p:anim>
                                    <p:anim calcmode="lin" valueType="num">
                                      <p:cBhvr>
                                        <p:cTn id="110" dur="1000" fill="hold"/>
                                        <p:tgtEl>
                                          <p:spTgt spid="147"/>
                                        </p:tgtEl>
                                        <p:attrNameLst>
                                          <p:attrName>ppt_h</p:attrName>
                                        </p:attrNameLst>
                                      </p:cBhvr>
                                      <p:tavLst>
                                        <p:tav tm="0">
                                          <p:val>
                                            <p:strVal val="#ppt_h"/>
                                          </p:val>
                                        </p:tav>
                                        <p:tav tm="100000">
                                          <p:val>
                                            <p:strVal val="#ppt_h"/>
                                          </p:val>
                                        </p:tav>
                                      </p:tavLst>
                                    </p:anim>
                                    <p:animEffect transition="in" filter="fade">
                                      <p:cBhvr>
                                        <p:cTn id="111" dur="1000"/>
                                        <p:tgtEl>
                                          <p:spTgt spid="147"/>
                                        </p:tgtEl>
                                      </p:cBhvr>
                                    </p:animEffect>
                                  </p:childTnLst>
                                </p:cTn>
                              </p:par>
                              <p:par>
                                <p:cTn id="112" presetID="55" presetClass="entr" presetSubtype="0" fill="hold" nodeType="withEffect">
                                  <p:stCondLst>
                                    <p:cond delay="0"/>
                                  </p:stCondLst>
                                  <p:childTnLst>
                                    <p:set>
                                      <p:cBhvr>
                                        <p:cTn id="113" dur="1" fill="hold">
                                          <p:stCondLst>
                                            <p:cond delay="0"/>
                                          </p:stCondLst>
                                        </p:cTn>
                                        <p:tgtEl>
                                          <p:spTgt spid="245"/>
                                        </p:tgtEl>
                                        <p:attrNameLst>
                                          <p:attrName>style.visibility</p:attrName>
                                        </p:attrNameLst>
                                      </p:cBhvr>
                                      <p:to>
                                        <p:strVal val="visible"/>
                                      </p:to>
                                    </p:set>
                                    <p:anim calcmode="lin" valueType="num">
                                      <p:cBhvr>
                                        <p:cTn id="114" dur="1000" fill="hold"/>
                                        <p:tgtEl>
                                          <p:spTgt spid="245"/>
                                        </p:tgtEl>
                                        <p:attrNameLst>
                                          <p:attrName>ppt_w</p:attrName>
                                        </p:attrNameLst>
                                      </p:cBhvr>
                                      <p:tavLst>
                                        <p:tav tm="0">
                                          <p:val>
                                            <p:strVal val="#ppt_w*0.70"/>
                                          </p:val>
                                        </p:tav>
                                        <p:tav tm="100000">
                                          <p:val>
                                            <p:strVal val="#ppt_w"/>
                                          </p:val>
                                        </p:tav>
                                      </p:tavLst>
                                    </p:anim>
                                    <p:anim calcmode="lin" valueType="num">
                                      <p:cBhvr>
                                        <p:cTn id="115" dur="1000" fill="hold"/>
                                        <p:tgtEl>
                                          <p:spTgt spid="245"/>
                                        </p:tgtEl>
                                        <p:attrNameLst>
                                          <p:attrName>ppt_h</p:attrName>
                                        </p:attrNameLst>
                                      </p:cBhvr>
                                      <p:tavLst>
                                        <p:tav tm="0">
                                          <p:val>
                                            <p:strVal val="#ppt_h"/>
                                          </p:val>
                                        </p:tav>
                                        <p:tav tm="100000">
                                          <p:val>
                                            <p:strVal val="#ppt_h"/>
                                          </p:val>
                                        </p:tav>
                                      </p:tavLst>
                                    </p:anim>
                                    <p:animEffect transition="in" filter="fade">
                                      <p:cBhvr>
                                        <p:cTn id="116" dur="1000"/>
                                        <p:tgtEl>
                                          <p:spTgt spid="245"/>
                                        </p:tgtEl>
                                      </p:cBhvr>
                                    </p:animEffect>
                                  </p:childTnLst>
                                </p:cTn>
                              </p:par>
                            </p:childTnLst>
                          </p:cTn>
                        </p:par>
                      </p:childTnLst>
                    </p:cTn>
                  </p:par>
                  <p:par>
                    <p:cTn id="117" fill="hold">
                      <p:stCondLst>
                        <p:cond delay="indefinite"/>
                      </p:stCondLst>
                      <p:childTnLst>
                        <p:par>
                          <p:cTn id="118" fill="hold">
                            <p:stCondLst>
                              <p:cond delay="0"/>
                            </p:stCondLst>
                            <p:childTnLst>
                              <p:par>
                                <p:cTn id="119" presetID="55" presetClass="entr" presetSubtype="0" fill="hold" nodeType="clickEffect">
                                  <p:stCondLst>
                                    <p:cond delay="0"/>
                                  </p:stCondLst>
                                  <p:childTnLst>
                                    <p:set>
                                      <p:cBhvr>
                                        <p:cTn id="120" dur="1" fill="hold">
                                          <p:stCondLst>
                                            <p:cond delay="0"/>
                                          </p:stCondLst>
                                        </p:cTn>
                                        <p:tgtEl>
                                          <p:spTgt spid="232"/>
                                        </p:tgtEl>
                                        <p:attrNameLst>
                                          <p:attrName>style.visibility</p:attrName>
                                        </p:attrNameLst>
                                      </p:cBhvr>
                                      <p:to>
                                        <p:strVal val="visible"/>
                                      </p:to>
                                    </p:set>
                                    <p:anim calcmode="lin" valueType="num">
                                      <p:cBhvr>
                                        <p:cTn id="121" dur="1000" fill="hold"/>
                                        <p:tgtEl>
                                          <p:spTgt spid="232"/>
                                        </p:tgtEl>
                                        <p:attrNameLst>
                                          <p:attrName>ppt_w</p:attrName>
                                        </p:attrNameLst>
                                      </p:cBhvr>
                                      <p:tavLst>
                                        <p:tav tm="0">
                                          <p:val>
                                            <p:strVal val="#ppt_w*0.70"/>
                                          </p:val>
                                        </p:tav>
                                        <p:tav tm="100000">
                                          <p:val>
                                            <p:strVal val="#ppt_w"/>
                                          </p:val>
                                        </p:tav>
                                      </p:tavLst>
                                    </p:anim>
                                    <p:anim calcmode="lin" valueType="num">
                                      <p:cBhvr>
                                        <p:cTn id="122" dur="1000" fill="hold"/>
                                        <p:tgtEl>
                                          <p:spTgt spid="232"/>
                                        </p:tgtEl>
                                        <p:attrNameLst>
                                          <p:attrName>ppt_h</p:attrName>
                                        </p:attrNameLst>
                                      </p:cBhvr>
                                      <p:tavLst>
                                        <p:tav tm="0">
                                          <p:val>
                                            <p:strVal val="#ppt_h"/>
                                          </p:val>
                                        </p:tav>
                                        <p:tav tm="100000">
                                          <p:val>
                                            <p:strVal val="#ppt_h"/>
                                          </p:val>
                                        </p:tav>
                                      </p:tavLst>
                                    </p:anim>
                                    <p:animEffect transition="in" filter="fade">
                                      <p:cBhvr>
                                        <p:cTn id="123" dur="10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50" grpId="0" animBg="1"/>
      <p:bldP spid="120" grpId="0"/>
      <p:bldP spid="121" grpId="0" animBg="1"/>
      <p:bldP spid="122" grpId="0" animBg="1"/>
      <p:bldP spid="147" grpId="0"/>
      <p:bldP spid="5" grpId="0"/>
      <p:bldP spid="67" grpId="0"/>
    </p:bldLst>
  </p:timing>
</p:sld>
</file>

<file path=ppt/slides/slide1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 name="幻灯片编号占位符 6"/>
          <p:cNvSpPr>
            <a:spLocks noGrp="1"/>
          </p:cNvSpPr>
          <p:nvPr>
            <p:ph type="sldNum" sz="quarter" idx="12"/>
          </p:nvPr>
        </p:nvSpPr>
        <p:spPr/>
        <p:txBody>
          <a:bodyPr/>
          <a:lstStyle/>
          <a:p>
            <a:pPr>
              <a:defRPr/>
            </a:pPr>
            <a:fld id="{A017E3B9-BD3F-2248-94EA-550C404785E5}" type="slidenum">
              <a:rPr lang="en-US" altLang="zh-CN"/>
              <a:pPr>
                <a:defRPr/>
              </a:pPr>
              <a:t>170</a:t>
            </a:fld>
            <a:endParaRPr lang="en-US" altLang="zh-CN"/>
          </a:p>
        </p:txBody>
      </p:sp>
      <p:sp>
        <p:nvSpPr>
          <p:cNvPr id="2541570" name="Rectangle 2"/>
          <p:cNvSpPr>
            <a:spLocks noGrp="1" noChangeArrowheads="1"/>
          </p:cNvSpPr>
          <p:nvPr>
            <p:ph type="title"/>
          </p:nvPr>
        </p:nvSpPr>
        <p:spPr/>
        <p:txBody>
          <a:bodyPr/>
          <a:lstStyle/>
          <a:p>
            <a:pPr>
              <a:defRPr/>
            </a:pPr>
            <a:r>
              <a:rPr lang="zh-CN" altLang="en-US" dirty="0">
                <a:latin typeface="宋体" charset="0"/>
              </a:rPr>
              <a:t>第</a:t>
            </a:r>
            <a:r>
              <a:rPr lang="en-US" altLang="en-US" dirty="0"/>
              <a:t>七</a:t>
            </a:r>
            <a:r>
              <a:rPr lang="zh-CN" altLang="en-US" dirty="0"/>
              <a:t>讲</a:t>
            </a:r>
            <a:r>
              <a:rPr lang="en-US" altLang="zh-CN" dirty="0"/>
              <a:t>  </a:t>
            </a:r>
            <a:r>
              <a:rPr lang="zh-CN" altLang="en-US" dirty="0">
                <a:latin typeface="宋体" charset="0"/>
              </a:rPr>
              <a:t>供应链契约管理</a:t>
            </a:r>
          </a:p>
        </p:txBody>
      </p:sp>
      <p:sp>
        <p:nvSpPr>
          <p:cNvPr id="2541571" name="Rectangle 3"/>
          <p:cNvSpPr>
            <a:spLocks noGrp="1" noChangeArrowheads="1"/>
          </p:cNvSpPr>
          <p:nvPr>
            <p:ph type="body" sz="half" idx="1"/>
          </p:nvPr>
        </p:nvSpPr>
        <p:spPr>
          <a:xfrm>
            <a:off x="1979713" y="2204864"/>
            <a:ext cx="6408712" cy="3793381"/>
          </a:xfrm>
        </p:spPr>
        <p:txBody>
          <a:bodyPr/>
          <a:lstStyle/>
          <a:p>
            <a:pPr>
              <a:lnSpc>
                <a:spcPct val="90000"/>
              </a:lnSpc>
            </a:pPr>
            <a:r>
              <a:rPr lang="zh-CN" altLang="en-US" dirty="0">
                <a:solidFill>
                  <a:srgbClr val="FF0000"/>
                </a:solidFill>
                <a:latin typeface="Times New Roman" charset="0"/>
                <a:ea typeface="黑体" charset="0"/>
                <a:cs typeface="黑体" charset="0"/>
              </a:rPr>
              <a:t>批发价契约</a:t>
            </a:r>
            <a:r>
              <a:rPr lang="en-US" altLang="zh-CN" sz="2200" dirty="0">
                <a:latin typeface="Times New Roman" charset="0"/>
                <a:ea typeface="黑体" charset="0"/>
                <a:cs typeface="黑体" charset="0"/>
              </a:rPr>
              <a:t>(Wholesale-Price Contract)</a:t>
            </a:r>
          </a:p>
          <a:p>
            <a:pPr>
              <a:lnSpc>
                <a:spcPct val="90000"/>
              </a:lnSpc>
            </a:pPr>
            <a:r>
              <a:rPr lang="zh-CN" altLang="en-US" dirty="0">
                <a:solidFill>
                  <a:srgbClr val="FF0000"/>
                </a:solidFill>
                <a:latin typeface="Times New Roman" charset="0"/>
                <a:ea typeface="黑体" charset="0"/>
                <a:cs typeface="黑体" charset="0"/>
              </a:rPr>
              <a:t>回购契约</a:t>
            </a:r>
            <a:r>
              <a:rPr lang="en-US" altLang="zh-CN" sz="2200" dirty="0">
                <a:latin typeface="Times New Roman" charset="0"/>
                <a:ea typeface="黑体" charset="0"/>
                <a:cs typeface="黑体" charset="0"/>
              </a:rPr>
              <a:t>(Buy-Back Contract)</a:t>
            </a:r>
          </a:p>
          <a:p>
            <a:pPr>
              <a:lnSpc>
                <a:spcPct val="90000"/>
              </a:lnSpc>
            </a:pPr>
            <a:r>
              <a:rPr lang="zh-CN" altLang="en-US" dirty="0">
                <a:solidFill>
                  <a:srgbClr val="FF0000"/>
                </a:solidFill>
                <a:latin typeface="Times New Roman" charset="0"/>
                <a:ea typeface="黑体" charset="0"/>
                <a:cs typeface="黑体" charset="0"/>
              </a:rPr>
              <a:t>收益分享契约</a:t>
            </a:r>
            <a:r>
              <a:rPr lang="en-US" altLang="zh-CN" sz="2200" dirty="0">
                <a:latin typeface="Times New Roman" charset="0"/>
                <a:ea typeface="黑体" charset="0"/>
                <a:cs typeface="黑体" charset="0"/>
              </a:rPr>
              <a:t>(Revenue-Sharing Contract) </a:t>
            </a:r>
          </a:p>
          <a:p>
            <a:pPr>
              <a:lnSpc>
                <a:spcPct val="90000"/>
              </a:lnSpc>
            </a:pPr>
            <a:r>
              <a:rPr lang="zh-CN" altLang="en-US" dirty="0">
                <a:solidFill>
                  <a:srgbClr val="FF0000"/>
                </a:solidFill>
                <a:latin typeface="Times New Roman" charset="0"/>
                <a:ea typeface="黑体" charset="0"/>
                <a:cs typeface="黑体" charset="0"/>
              </a:rPr>
              <a:t>数量柔性契约</a:t>
            </a:r>
            <a:r>
              <a:rPr lang="en-US" altLang="zh-CN" sz="2200" dirty="0">
                <a:latin typeface="Times New Roman" charset="0"/>
                <a:ea typeface="黑体" charset="0"/>
                <a:cs typeface="黑体" charset="0"/>
              </a:rPr>
              <a:t>(Quantity -Flexibility Contract) </a:t>
            </a:r>
          </a:p>
        </p:txBody>
      </p:sp>
    </p:spTree>
    <p:extLst>
      <p:ext uri="{BB962C8B-B14F-4D97-AF65-F5344CB8AC3E}">
        <p14:creationId xmlns:p14="http://schemas.microsoft.com/office/powerpoint/2010/main" val="560991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541571">
                                            <p:txEl>
                                              <p:pRg st="0" end="0"/>
                                            </p:txEl>
                                          </p:spTgt>
                                        </p:tgtEl>
                                        <p:attrNameLst>
                                          <p:attrName>style.visibility</p:attrName>
                                        </p:attrNameLst>
                                      </p:cBhvr>
                                      <p:to>
                                        <p:strVal val="visible"/>
                                      </p:to>
                                    </p:set>
                                    <p:anim calcmode="lin" valueType="num">
                                      <p:cBhvr additive="base">
                                        <p:cTn id="7" dur="500" fill="hold"/>
                                        <p:tgtEl>
                                          <p:spTgt spid="25415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4157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541571">
                                            <p:txEl>
                                              <p:pRg st="1" end="1"/>
                                            </p:txEl>
                                          </p:spTgt>
                                        </p:tgtEl>
                                        <p:attrNameLst>
                                          <p:attrName>style.visibility</p:attrName>
                                        </p:attrNameLst>
                                      </p:cBhvr>
                                      <p:to>
                                        <p:strVal val="visible"/>
                                      </p:to>
                                    </p:set>
                                    <p:anim calcmode="lin" valueType="num">
                                      <p:cBhvr additive="base">
                                        <p:cTn id="13" dur="500" fill="hold"/>
                                        <p:tgtEl>
                                          <p:spTgt spid="254157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5415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541571">
                                            <p:txEl>
                                              <p:pRg st="2" end="2"/>
                                            </p:txEl>
                                          </p:spTgt>
                                        </p:tgtEl>
                                        <p:attrNameLst>
                                          <p:attrName>style.visibility</p:attrName>
                                        </p:attrNameLst>
                                      </p:cBhvr>
                                      <p:to>
                                        <p:strVal val="visible"/>
                                      </p:to>
                                    </p:set>
                                    <p:anim calcmode="lin" valueType="num">
                                      <p:cBhvr additive="base">
                                        <p:cTn id="19" dur="500" fill="hold"/>
                                        <p:tgtEl>
                                          <p:spTgt spid="2541571">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415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541571">
                                            <p:txEl>
                                              <p:pRg st="3" end="3"/>
                                            </p:txEl>
                                          </p:spTgt>
                                        </p:tgtEl>
                                        <p:attrNameLst>
                                          <p:attrName>style.visibility</p:attrName>
                                        </p:attrNameLst>
                                      </p:cBhvr>
                                      <p:to>
                                        <p:strVal val="visible"/>
                                      </p:to>
                                    </p:set>
                                    <p:anim calcmode="lin" valueType="num">
                                      <p:cBhvr additive="base">
                                        <p:cTn id="25" dur="500" fill="hold"/>
                                        <p:tgtEl>
                                          <p:spTgt spid="2541571">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4157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1571" grpId="0" build="p"/>
    </p:bldLst>
  </p:timing>
</p:sld>
</file>

<file path=ppt/slides/slide1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 name="幻灯片编号占位符 6"/>
          <p:cNvSpPr>
            <a:spLocks noGrp="1"/>
          </p:cNvSpPr>
          <p:nvPr>
            <p:ph type="sldNum" sz="quarter" idx="12"/>
          </p:nvPr>
        </p:nvSpPr>
        <p:spPr/>
        <p:txBody>
          <a:bodyPr/>
          <a:lstStyle/>
          <a:p>
            <a:pPr>
              <a:defRPr/>
            </a:pPr>
            <a:fld id="{A017E3B9-BD3F-2248-94EA-550C404785E5}" type="slidenum">
              <a:rPr lang="en-US" altLang="zh-CN"/>
              <a:pPr>
                <a:defRPr/>
              </a:pPr>
              <a:t>171</a:t>
            </a:fld>
            <a:endParaRPr lang="en-US" altLang="zh-CN"/>
          </a:p>
        </p:txBody>
      </p:sp>
      <p:sp>
        <p:nvSpPr>
          <p:cNvPr id="2541570" name="Rectangle 2"/>
          <p:cNvSpPr>
            <a:spLocks noGrp="1" noChangeArrowheads="1"/>
          </p:cNvSpPr>
          <p:nvPr>
            <p:ph type="title"/>
          </p:nvPr>
        </p:nvSpPr>
        <p:spPr/>
        <p:txBody>
          <a:bodyPr/>
          <a:lstStyle/>
          <a:p>
            <a:pPr>
              <a:defRPr/>
            </a:pPr>
            <a:r>
              <a:rPr lang="zh-CN" altLang="en-US" dirty="0"/>
              <a:t>第一节  批发价契约</a:t>
            </a:r>
            <a:endParaRPr lang="zh-CN" altLang="en-US" dirty="0">
              <a:latin typeface="宋体" charset="0"/>
            </a:endParaRPr>
          </a:p>
        </p:txBody>
      </p:sp>
      <p:sp>
        <p:nvSpPr>
          <p:cNvPr id="2541571" name="Rectangle 3"/>
          <p:cNvSpPr>
            <a:spLocks noGrp="1" noChangeArrowheads="1"/>
          </p:cNvSpPr>
          <p:nvPr>
            <p:ph type="body" sz="half" idx="1"/>
          </p:nvPr>
        </p:nvSpPr>
        <p:spPr>
          <a:xfrm>
            <a:off x="179512" y="620688"/>
            <a:ext cx="8736013" cy="5976664"/>
          </a:xfrm>
        </p:spPr>
        <p:txBody>
          <a:bodyPr/>
          <a:lstStyle/>
          <a:p>
            <a:pPr>
              <a:lnSpc>
                <a:spcPct val="90000"/>
              </a:lnSpc>
            </a:pPr>
            <a:r>
              <a:rPr lang="zh-CN" altLang="en-US" dirty="0">
                <a:solidFill>
                  <a:srgbClr val="FF0000"/>
                </a:solidFill>
                <a:latin typeface="Times New Roman" charset="0"/>
                <a:ea typeface="黑体" charset="0"/>
                <a:cs typeface="黑体" charset="0"/>
              </a:rPr>
              <a:t>全价合同</a:t>
            </a:r>
            <a:r>
              <a:rPr lang="en-US" altLang="zh-CN" sz="2200" dirty="0">
                <a:latin typeface="Times New Roman" charset="0"/>
                <a:ea typeface="黑体" charset="0"/>
                <a:cs typeface="黑体" charset="0"/>
              </a:rPr>
              <a:t>(Wholesale-Price Contract)</a:t>
            </a:r>
          </a:p>
          <a:p>
            <a:pPr lvl="1"/>
            <a:r>
              <a:rPr lang="zh-CN" altLang="en-US" b="0" dirty="0">
                <a:latin typeface="Times New Roman" charset="0"/>
                <a:ea typeface="黑体" charset="0"/>
                <a:cs typeface="黑体" charset="0"/>
              </a:rPr>
              <a:t>供应商利润</a:t>
            </a:r>
            <a:r>
              <a:rPr lang="en-US" altLang="zh-CN" b="0" dirty="0">
                <a:latin typeface="Times New Roman" charset="0"/>
                <a:ea typeface="黑体" charset="0"/>
                <a:cs typeface="黑体" charset="0"/>
              </a:rPr>
              <a:t>π</a:t>
            </a:r>
            <a:r>
              <a:rPr lang="en-US" altLang="zh-CN" b="0" baseline="-25000" dirty="0">
                <a:latin typeface="Times New Roman" charset="0"/>
                <a:ea typeface="黑体" charset="0"/>
                <a:cs typeface="黑体" charset="0"/>
              </a:rPr>
              <a:t>s</a:t>
            </a:r>
            <a:r>
              <a:rPr lang="en-US" altLang="zh-CN" b="0" dirty="0">
                <a:latin typeface="Times New Roman" charset="0"/>
                <a:ea typeface="黑体" charset="0"/>
                <a:cs typeface="黑体" charset="0"/>
              </a:rPr>
              <a:t>=(w-c)Q</a:t>
            </a:r>
          </a:p>
          <a:p>
            <a:pPr lvl="1"/>
            <a:r>
              <a:rPr lang="zh-CN" altLang="en-US" b="0" dirty="0">
                <a:latin typeface="Times New Roman" charset="0"/>
                <a:ea typeface="黑体" charset="0"/>
                <a:cs typeface="黑体" charset="0"/>
              </a:rPr>
              <a:t>零售商利润</a:t>
            </a:r>
            <a:r>
              <a:rPr lang="en-US" altLang="zh-CN" b="0" dirty="0">
                <a:latin typeface="Times New Roman" charset="0"/>
                <a:ea typeface="黑体" charset="0"/>
                <a:cs typeface="黑体" charset="0"/>
              </a:rPr>
              <a:t>π</a:t>
            </a:r>
            <a:r>
              <a:rPr lang="en-US" altLang="zh-CN" b="0" baseline="-25000" dirty="0">
                <a:latin typeface="Times New Roman" charset="0"/>
                <a:ea typeface="黑体" charset="0"/>
                <a:cs typeface="黑体" charset="0"/>
              </a:rPr>
              <a:t>s</a:t>
            </a:r>
            <a:r>
              <a:rPr lang="en-US" altLang="zh-CN" b="0" dirty="0">
                <a:latin typeface="Times New Roman" charset="0"/>
                <a:ea typeface="黑体" charset="0"/>
                <a:cs typeface="黑体" charset="0"/>
              </a:rPr>
              <a:t>=(p-w)min(Q,D)</a:t>
            </a:r>
          </a:p>
          <a:p>
            <a:pPr lvl="2"/>
            <a:r>
              <a:rPr lang="zh-CN" altLang="en-US" dirty="0">
                <a:latin typeface="Times New Roman" charset="0"/>
                <a:ea typeface="黑体" charset="0"/>
                <a:cs typeface="黑体" charset="0"/>
              </a:rPr>
              <a:t>零售商最优订货量属于报童问题</a:t>
            </a:r>
            <a:endParaRPr lang="en-US" altLang="zh-CN" dirty="0">
              <a:latin typeface="Times New Roman" charset="0"/>
              <a:ea typeface="黑体" charset="0"/>
              <a:cs typeface="黑体" charset="0"/>
            </a:endParaRPr>
          </a:p>
          <a:p>
            <a:pPr lvl="1"/>
            <a:r>
              <a:rPr lang="zh-CN" altLang="en-US" dirty="0"/>
              <a:t>报童问题例子</a:t>
            </a:r>
            <a:r>
              <a:rPr lang="en-US" altLang="zh-CN" dirty="0"/>
              <a:t>:</a:t>
            </a:r>
          </a:p>
          <a:p>
            <a:pPr lvl="2">
              <a:lnSpc>
                <a:spcPct val="90000"/>
              </a:lnSpc>
              <a:spcBef>
                <a:spcPts val="600"/>
              </a:spcBef>
            </a:pPr>
            <a:r>
              <a:rPr lang="zh-CN" altLang="en-US" dirty="0">
                <a:latin typeface="Times New Roman" charset="0"/>
                <a:ea typeface="黑体" charset="0"/>
                <a:cs typeface="黑体" charset="0"/>
              </a:rPr>
              <a:t>模型参数</a:t>
            </a:r>
            <a:endParaRPr lang="en-US" altLang="zh-CN" dirty="0">
              <a:latin typeface="Times New Roman" charset="0"/>
              <a:ea typeface="黑体" charset="0"/>
              <a:cs typeface="黑体" charset="0"/>
            </a:endParaRPr>
          </a:p>
          <a:p>
            <a:pPr lvl="3">
              <a:lnSpc>
                <a:spcPts val="2400"/>
              </a:lnSpc>
              <a:spcBef>
                <a:spcPts val="600"/>
              </a:spcBef>
            </a:pPr>
            <a:r>
              <a:rPr lang="zh-CN" altLang="en-US" dirty="0"/>
              <a:t>单位成本</a:t>
            </a:r>
            <a:r>
              <a:rPr lang="en-US" altLang="zh-CN" dirty="0"/>
              <a:t>: c=0.1</a:t>
            </a:r>
            <a:r>
              <a:rPr lang="zh-CN" altLang="en-US" dirty="0"/>
              <a:t>元</a:t>
            </a:r>
            <a:r>
              <a:rPr lang="en-US" altLang="zh-CN" dirty="0"/>
              <a:t>/</a:t>
            </a:r>
            <a:r>
              <a:rPr lang="zh-CN" altLang="en-US" dirty="0"/>
              <a:t>份</a:t>
            </a:r>
          </a:p>
          <a:p>
            <a:pPr lvl="3">
              <a:lnSpc>
                <a:spcPts val="2400"/>
              </a:lnSpc>
              <a:spcBef>
                <a:spcPts val="600"/>
              </a:spcBef>
            </a:pPr>
            <a:r>
              <a:rPr lang="zh-CN" altLang="en-US" dirty="0"/>
              <a:t>批发价</a:t>
            </a:r>
            <a:r>
              <a:rPr lang="en-US" altLang="zh-CN" dirty="0"/>
              <a:t>: w=0.5</a:t>
            </a:r>
            <a:r>
              <a:rPr lang="zh-CN" altLang="en-US" dirty="0"/>
              <a:t>元</a:t>
            </a:r>
            <a:r>
              <a:rPr lang="en-US" altLang="zh-CN" dirty="0"/>
              <a:t>/</a:t>
            </a:r>
            <a:r>
              <a:rPr lang="zh-CN" altLang="en-US" dirty="0"/>
              <a:t>份</a:t>
            </a:r>
          </a:p>
          <a:p>
            <a:pPr lvl="3">
              <a:lnSpc>
                <a:spcPts val="2400"/>
              </a:lnSpc>
              <a:spcBef>
                <a:spcPts val="600"/>
              </a:spcBef>
            </a:pPr>
            <a:r>
              <a:rPr lang="zh-CN" altLang="en-US" dirty="0"/>
              <a:t>零售价：</a:t>
            </a:r>
            <a:r>
              <a:rPr lang="en-US" altLang="zh-CN" dirty="0"/>
              <a:t>p=1</a:t>
            </a:r>
            <a:r>
              <a:rPr lang="zh-CN" altLang="en-US" dirty="0"/>
              <a:t>元</a:t>
            </a:r>
            <a:r>
              <a:rPr lang="en-US" altLang="zh-CN" dirty="0"/>
              <a:t>/</a:t>
            </a:r>
            <a:r>
              <a:rPr lang="zh-CN" altLang="en-US" dirty="0"/>
              <a:t>份</a:t>
            </a:r>
          </a:p>
          <a:p>
            <a:pPr lvl="2">
              <a:lnSpc>
                <a:spcPct val="90000"/>
              </a:lnSpc>
              <a:spcBef>
                <a:spcPts val="600"/>
              </a:spcBef>
            </a:pPr>
            <a:r>
              <a:rPr lang="zh-CN" altLang="en-US" dirty="0">
                <a:latin typeface="Times New Roman" charset="0"/>
                <a:ea typeface="黑体" charset="0"/>
                <a:cs typeface="黑体" charset="0"/>
              </a:rPr>
              <a:t>需求分布</a:t>
            </a:r>
            <a:r>
              <a:rPr lang="en-US" altLang="zh-CN" dirty="0">
                <a:latin typeface="Times New Roman" charset="0"/>
                <a:ea typeface="黑体" charset="0"/>
                <a:cs typeface="黑体" charset="0"/>
              </a:rPr>
              <a:t>:</a:t>
            </a:r>
          </a:p>
          <a:p>
            <a:pPr lvl="3">
              <a:lnSpc>
                <a:spcPts val="2400"/>
              </a:lnSpc>
              <a:spcBef>
                <a:spcPts val="600"/>
              </a:spcBef>
            </a:pPr>
            <a:r>
              <a:rPr lang="en-US" altLang="zh-CN" dirty="0"/>
              <a:t>1	prob. 0.3</a:t>
            </a:r>
          </a:p>
          <a:p>
            <a:pPr lvl="3">
              <a:lnSpc>
                <a:spcPts val="2400"/>
              </a:lnSpc>
              <a:spcBef>
                <a:spcPts val="600"/>
              </a:spcBef>
            </a:pPr>
            <a:r>
              <a:rPr lang="en-US" altLang="zh-CN" dirty="0"/>
              <a:t>2	prob. 0.5</a:t>
            </a:r>
          </a:p>
          <a:p>
            <a:pPr lvl="3">
              <a:lnSpc>
                <a:spcPts val="2400"/>
              </a:lnSpc>
              <a:spcBef>
                <a:spcPts val="600"/>
              </a:spcBef>
            </a:pPr>
            <a:r>
              <a:rPr lang="en-US" altLang="zh-CN" dirty="0"/>
              <a:t>3 prob. 0.2</a:t>
            </a:r>
          </a:p>
          <a:p>
            <a:pPr lvl="2">
              <a:spcBef>
                <a:spcPts val="600"/>
              </a:spcBef>
            </a:pPr>
            <a:r>
              <a:rPr lang="zh-CN" altLang="en-US" dirty="0">
                <a:latin typeface="Times New Roman" charset="0"/>
                <a:ea typeface="黑体" charset="0"/>
                <a:cs typeface="黑体" charset="0"/>
              </a:rPr>
              <a:t>最优订货量</a:t>
            </a:r>
            <a:r>
              <a:rPr lang="en-US" altLang="zh-CN" dirty="0"/>
              <a:t>Q=</a:t>
            </a:r>
            <a:r>
              <a:rPr lang="zh-CN" altLang="en-US" dirty="0"/>
              <a:t>？</a:t>
            </a:r>
            <a:r>
              <a:rPr lang="zh-CN" altLang="en-US" sz="2000" dirty="0"/>
              <a:t>如果订太多报纸， 卖不掉而损失进货成本</a:t>
            </a:r>
          </a:p>
          <a:p>
            <a:pPr marL="360000" lvl="2" indent="0">
              <a:spcBef>
                <a:spcPts val="0"/>
              </a:spcBef>
              <a:buNone/>
            </a:pPr>
            <a:r>
              <a:rPr lang="zh-CN" altLang="en-US" sz="2000" dirty="0"/>
              <a:t>                                   如果订太少报纸， 可以卖更多而损失收入</a:t>
            </a:r>
          </a:p>
        </p:txBody>
      </p:sp>
      <p:grpSp>
        <p:nvGrpSpPr>
          <p:cNvPr id="2541594" name="Group 26"/>
          <p:cNvGrpSpPr>
            <a:grpSpLocks/>
          </p:cNvGrpSpPr>
          <p:nvPr/>
        </p:nvGrpSpPr>
        <p:grpSpPr bwMode="auto">
          <a:xfrm>
            <a:off x="4614662" y="1238753"/>
            <a:ext cx="4118301" cy="574842"/>
            <a:chOff x="1222" y="2751"/>
            <a:chExt cx="3302" cy="480"/>
          </a:xfrm>
        </p:grpSpPr>
        <p:sp>
          <p:nvSpPr>
            <p:cNvPr id="180271" name="Rectangle 18"/>
            <p:cNvSpPr>
              <a:spLocks noChangeArrowheads="1"/>
            </p:cNvSpPr>
            <p:nvPr/>
          </p:nvSpPr>
          <p:spPr bwMode="auto">
            <a:xfrm>
              <a:off x="1384" y="2948"/>
              <a:ext cx="646"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供应商</a:t>
              </a:r>
              <a:endParaRPr lang="zh-CN" altLang="en-US" sz="2800" dirty="0">
                <a:latin typeface="黑体" panose="02010609060101010101" pitchFamily="49" charset="-122"/>
                <a:ea typeface="黑体" panose="02010609060101010101" pitchFamily="49" charset="-122"/>
              </a:endParaRPr>
            </a:p>
          </p:txBody>
        </p:sp>
        <p:sp>
          <p:nvSpPr>
            <p:cNvPr id="180272" name="Rectangle 19"/>
            <p:cNvSpPr>
              <a:spLocks noChangeArrowheads="1"/>
            </p:cNvSpPr>
            <p:nvPr/>
          </p:nvSpPr>
          <p:spPr bwMode="auto">
            <a:xfrm>
              <a:off x="2608" y="2931"/>
              <a:ext cx="647"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销售商</a:t>
              </a:r>
            </a:p>
          </p:txBody>
        </p:sp>
        <p:sp>
          <p:nvSpPr>
            <p:cNvPr id="180273" name="Rectangle 20"/>
            <p:cNvSpPr>
              <a:spLocks noChangeArrowheads="1"/>
            </p:cNvSpPr>
            <p:nvPr/>
          </p:nvSpPr>
          <p:spPr bwMode="auto">
            <a:xfrm>
              <a:off x="3878" y="2931"/>
              <a:ext cx="646"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消费者</a:t>
              </a:r>
            </a:p>
          </p:txBody>
        </p:sp>
        <p:sp>
          <p:nvSpPr>
            <p:cNvPr id="180274" name="Line 21"/>
            <p:cNvSpPr>
              <a:spLocks noChangeShapeType="1"/>
            </p:cNvSpPr>
            <p:nvPr/>
          </p:nvSpPr>
          <p:spPr bwMode="auto">
            <a:xfrm>
              <a:off x="2086" y="3067"/>
              <a:ext cx="499"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sz="2000"/>
            </a:p>
          </p:txBody>
        </p:sp>
        <p:sp>
          <p:nvSpPr>
            <p:cNvPr id="180275" name="Line 22"/>
            <p:cNvSpPr>
              <a:spLocks noChangeShapeType="1"/>
            </p:cNvSpPr>
            <p:nvPr/>
          </p:nvSpPr>
          <p:spPr bwMode="auto">
            <a:xfrm>
              <a:off x="3288" y="3082"/>
              <a:ext cx="544" cy="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sz="2000"/>
            </a:p>
          </p:txBody>
        </p:sp>
        <p:sp>
          <p:nvSpPr>
            <p:cNvPr id="180276" name="Text Box 23"/>
            <p:cNvSpPr txBox="1">
              <a:spLocks noChangeArrowheads="1"/>
            </p:cNvSpPr>
            <p:nvPr/>
          </p:nvSpPr>
          <p:spPr bwMode="auto">
            <a:xfrm>
              <a:off x="2041" y="2763"/>
              <a:ext cx="658"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批发价</a:t>
              </a:r>
              <a:r>
                <a:rPr lang="en-US" altLang="zh-CN" sz="1400" dirty="0"/>
                <a:t>w</a:t>
              </a:r>
              <a:endParaRPr lang="en-US" altLang="zh-CN" sz="2400" dirty="0"/>
            </a:p>
          </p:txBody>
        </p:sp>
        <p:sp>
          <p:nvSpPr>
            <p:cNvPr id="180277" name="Text Box 24"/>
            <p:cNvSpPr txBox="1">
              <a:spLocks noChangeArrowheads="1"/>
            </p:cNvSpPr>
            <p:nvPr/>
          </p:nvSpPr>
          <p:spPr bwMode="auto">
            <a:xfrm>
              <a:off x="3216" y="2798"/>
              <a:ext cx="682"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零售价</a:t>
              </a:r>
              <a:r>
                <a:rPr lang="en-US" altLang="zh-CN" sz="1400" dirty="0"/>
                <a:t>p</a:t>
              </a:r>
              <a:endParaRPr lang="en-US" altLang="zh-CN" sz="2400" dirty="0"/>
            </a:p>
          </p:txBody>
        </p:sp>
        <p:sp>
          <p:nvSpPr>
            <p:cNvPr id="180278" name="Text Box 25"/>
            <p:cNvSpPr txBox="1">
              <a:spLocks noChangeArrowheads="1"/>
            </p:cNvSpPr>
            <p:nvPr/>
          </p:nvSpPr>
          <p:spPr bwMode="auto">
            <a:xfrm>
              <a:off x="1222" y="2751"/>
              <a:ext cx="796"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单位成本</a:t>
              </a:r>
              <a:r>
                <a:rPr lang="en-US" altLang="zh-CN" sz="1400" dirty="0"/>
                <a:t>c</a:t>
              </a:r>
              <a:endParaRPr lang="en-US" altLang="zh-CN" sz="2400" dirty="0"/>
            </a:p>
          </p:txBody>
        </p:sp>
      </p:grpSp>
      <p:sp>
        <p:nvSpPr>
          <p:cNvPr id="180239" name="Text Box 67"/>
          <p:cNvSpPr txBox="1">
            <a:spLocks noChangeArrowheads="1"/>
          </p:cNvSpPr>
          <p:nvPr/>
        </p:nvSpPr>
        <p:spPr bwMode="auto">
          <a:xfrm>
            <a:off x="5415908" y="2326497"/>
            <a:ext cx="1175053" cy="172355"/>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400" dirty="0"/>
              <a:t>订货量</a:t>
            </a:r>
            <a:r>
              <a:rPr lang="en-US" altLang="zh-CN" sz="1400" dirty="0"/>
              <a:t>Q</a:t>
            </a:r>
          </a:p>
        </p:txBody>
      </p:sp>
      <p:cxnSp>
        <p:nvCxnSpPr>
          <p:cNvPr id="180240" name="AutoShape 68"/>
          <p:cNvCxnSpPr>
            <a:cxnSpLocks noChangeShapeType="1"/>
          </p:cNvCxnSpPr>
          <p:nvPr/>
        </p:nvCxnSpPr>
        <p:spPr bwMode="auto">
          <a:xfrm rot="5400000">
            <a:off x="6059333" y="1177652"/>
            <a:ext cx="20359" cy="1281999"/>
          </a:xfrm>
          <a:prstGeom prst="bentConnector3">
            <a:avLst>
              <a:gd name="adj1" fmla="val 1916361"/>
            </a:avLst>
          </a:prstGeom>
          <a:noFill/>
          <a:ln w="9525">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61" name="Text Box 67"/>
          <p:cNvSpPr txBox="1">
            <a:spLocks noChangeArrowheads="1"/>
          </p:cNvSpPr>
          <p:nvPr/>
        </p:nvSpPr>
        <p:spPr bwMode="auto">
          <a:xfrm>
            <a:off x="7907505" y="1918697"/>
            <a:ext cx="786893" cy="172355"/>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square"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400" dirty="0"/>
              <a:t>需求量</a:t>
            </a:r>
            <a:r>
              <a:rPr lang="en-US" altLang="zh-CN" sz="1400" dirty="0"/>
              <a:t>D</a:t>
            </a:r>
          </a:p>
        </p:txBody>
      </p:sp>
      <p:sp>
        <p:nvSpPr>
          <p:cNvPr id="62" name="Text Box 67"/>
          <p:cNvSpPr txBox="1">
            <a:spLocks noChangeArrowheads="1"/>
          </p:cNvSpPr>
          <p:nvPr/>
        </p:nvSpPr>
        <p:spPr bwMode="auto">
          <a:xfrm>
            <a:off x="5508104" y="2659848"/>
            <a:ext cx="3027110" cy="221599"/>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square"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800" dirty="0"/>
              <a:t>成本</a:t>
            </a:r>
            <a:r>
              <a:rPr lang="en-US" altLang="zh-CN" sz="1800" dirty="0"/>
              <a:t>c&lt;</a:t>
            </a:r>
            <a:r>
              <a:rPr lang="zh-CN" altLang="en-US" sz="1800" dirty="0"/>
              <a:t>批发价</a:t>
            </a:r>
            <a:r>
              <a:rPr lang="en-US" altLang="zh-CN" sz="1800" dirty="0"/>
              <a:t>w&lt;</a:t>
            </a:r>
            <a:r>
              <a:rPr lang="zh-CN" altLang="en-US" sz="1800" dirty="0"/>
              <a:t>零售价</a:t>
            </a:r>
            <a:r>
              <a:rPr lang="en-US" altLang="zh-CN" sz="1800" dirty="0"/>
              <a:t>p</a:t>
            </a:r>
          </a:p>
        </p:txBody>
      </p:sp>
      <p:pic>
        <p:nvPicPr>
          <p:cNvPr id="63" name="Picture 2" descr="Picture 2"/>
          <p:cNvPicPr>
            <a:picLocks noChangeAspect="1"/>
          </p:cNvPicPr>
          <p:nvPr/>
        </p:nvPicPr>
        <p:blipFill>
          <a:blip r:embed="rId2"/>
          <a:srcRect b="23523"/>
          <a:stretch>
            <a:fillRect/>
          </a:stretch>
        </p:blipFill>
        <p:spPr>
          <a:xfrm>
            <a:off x="4675678" y="3115833"/>
            <a:ext cx="4018720" cy="2276566"/>
          </a:xfrm>
          <a:prstGeom prst="rect">
            <a:avLst/>
          </a:prstGeom>
          <a:ln w="12700">
            <a:miter lim="400000"/>
          </a:ln>
        </p:spPr>
      </p:pic>
      <p:sp>
        <p:nvSpPr>
          <p:cNvPr id="64" name="每天需要定多少报纸去卖？"/>
          <p:cNvSpPr/>
          <p:nvPr/>
        </p:nvSpPr>
        <p:spPr>
          <a:xfrm>
            <a:off x="3037863" y="3744350"/>
            <a:ext cx="1296144" cy="1152128"/>
          </a:xfrm>
          <a:prstGeom prst="wedgeEllipseCallout">
            <a:avLst>
              <a:gd name="adj1" fmla="val 55734"/>
              <a:gd name="adj2" fmla="val 40100"/>
            </a:avLst>
          </a:prstGeom>
          <a:solidFill>
            <a:srgbClr val="FFFFFF"/>
          </a:solidFill>
          <a:ln w="12700">
            <a:solidFill>
              <a:schemeClr val="accent1"/>
            </a:solidFill>
            <a:miter/>
          </a:ln>
          <a:effectLst>
            <a:outerShdw blurRad="63500" rotWithShape="0">
              <a:srgbClr val="000000">
                <a:alpha val="40000"/>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lstStyle/>
          <a:p>
            <a:r>
              <a:rPr sz="1600" dirty="0" err="1"/>
              <a:t>每天需要定多少报纸去卖</a:t>
            </a:r>
            <a:r>
              <a:rPr sz="1600" dirty="0"/>
              <a:t>？</a:t>
            </a:r>
          </a:p>
        </p:txBody>
      </p:sp>
    </p:spTree>
    <p:extLst>
      <p:ext uri="{BB962C8B-B14F-4D97-AF65-F5344CB8AC3E}">
        <p14:creationId xmlns:p14="http://schemas.microsoft.com/office/powerpoint/2010/main" val="1646962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541571">
                                            <p:txEl>
                                              <p:pRg st="0" end="0"/>
                                            </p:txEl>
                                          </p:spTgt>
                                        </p:tgtEl>
                                        <p:attrNameLst>
                                          <p:attrName>style.visibility</p:attrName>
                                        </p:attrNameLst>
                                      </p:cBhvr>
                                      <p:to>
                                        <p:strVal val="visible"/>
                                      </p:to>
                                    </p:set>
                                    <p:anim calcmode="lin" valueType="num">
                                      <p:cBhvr additive="base">
                                        <p:cTn id="7" dur="500" fill="hold"/>
                                        <p:tgtEl>
                                          <p:spTgt spid="25415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41571">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2541594"/>
                                        </p:tgtEl>
                                        <p:attrNameLst>
                                          <p:attrName>style.visibility</p:attrName>
                                        </p:attrNameLst>
                                      </p:cBhvr>
                                      <p:to>
                                        <p:strVal val="visible"/>
                                      </p:to>
                                    </p:set>
                                    <p:anim calcmode="lin" valueType="num">
                                      <p:cBhvr>
                                        <p:cTn id="12" dur="500" fill="hold"/>
                                        <p:tgtEl>
                                          <p:spTgt spid="2541594"/>
                                        </p:tgtEl>
                                        <p:attrNameLst>
                                          <p:attrName>ppt_x</p:attrName>
                                        </p:attrNameLst>
                                      </p:cBhvr>
                                      <p:tavLst>
                                        <p:tav tm="0">
                                          <p:val>
                                            <p:strVal val="#ppt_x-#ppt_w/2"/>
                                          </p:val>
                                        </p:tav>
                                        <p:tav tm="100000">
                                          <p:val>
                                            <p:strVal val="#ppt_x"/>
                                          </p:val>
                                        </p:tav>
                                      </p:tavLst>
                                    </p:anim>
                                    <p:anim calcmode="lin" valueType="num">
                                      <p:cBhvr>
                                        <p:cTn id="13" dur="500" fill="hold"/>
                                        <p:tgtEl>
                                          <p:spTgt spid="2541594"/>
                                        </p:tgtEl>
                                        <p:attrNameLst>
                                          <p:attrName>ppt_y</p:attrName>
                                        </p:attrNameLst>
                                      </p:cBhvr>
                                      <p:tavLst>
                                        <p:tav tm="0">
                                          <p:val>
                                            <p:strVal val="#ppt_y"/>
                                          </p:val>
                                        </p:tav>
                                        <p:tav tm="100000">
                                          <p:val>
                                            <p:strVal val="#ppt_y"/>
                                          </p:val>
                                        </p:tav>
                                      </p:tavLst>
                                    </p:anim>
                                    <p:anim calcmode="lin" valueType="num">
                                      <p:cBhvr>
                                        <p:cTn id="14" dur="500" fill="hold"/>
                                        <p:tgtEl>
                                          <p:spTgt spid="2541594"/>
                                        </p:tgtEl>
                                        <p:attrNameLst>
                                          <p:attrName>ppt_w</p:attrName>
                                        </p:attrNameLst>
                                      </p:cBhvr>
                                      <p:tavLst>
                                        <p:tav tm="0">
                                          <p:val>
                                            <p:fltVal val="0"/>
                                          </p:val>
                                        </p:tav>
                                        <p:tav tm="100000">
                                          <p:val>
                                            <p:strVal val="#ppt_w"/>
                                          </p:val>
                                        </p:tav>
                                      </p:tavLst>
                                    </p:anim>
                                    <p:anim calcmode="lin" valueType="num">
                                      <p:cBhvr>
                                        <p:cTn id="15" dur="500" fill="hold"/>
                                        <p:tgtEl>
                                          <p:spTgt spid="2541594"/>
                                        </p:tgtEl>
                                        <p:attrNameLst>
                                          <p:attrName>ppt_h</p:attrName>
                                        </p:attrNameLst>
                                      </p:cBhvr>
                                      <p:tavLst>
                                        <p:tav tm="0">
                                          <p:val>
                                            <p:strVal val="#ppt_h"/>
                                          </p:val>
                                        </p:tav>
                                        <p:tav tm="100000">
                                          <p:val>
                                            <p:strVal val="#ppt_h"/>
                                          </p:val>
                                        </p:tav>
                                      </p:tavLst>
                                    </p:anim>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childTnLst>
                          </p:cTn>
                        </p:par>
                        <p:par>
                          <p:cTn id="19" fill="hold">
                            <p:stCondLst>
                              <p:cond delay="1000"/>
                            </p:stCondLst>
                            <p:childTnLst>
                              <p:par>
                                <p:cTn id="20" presetID="6" presetClass="entr" presetSubtype="16" fill="hold" nodeType="afterEffect">
                                  <p:stCondLst>
                                    <p:cond delay="0"/>
                                  </p:stCondLst>
                                  <p:childTnLst>
                                    <p:set>
                                      <p:cBhvr>
                                        <p:cTn id="21" dur="1" fill="hold">
                                          <p:stCondLst>
                                            <p:cond delay="0"/>
                                          </p:stCondLst>
                                        </p:cTn>
                                        <p:tgtEl>
                                          <p:spTgt spid="180240"/>
                                        </p:tgtEl>
                                        <p:attrNameLst>
                                          <p:attrName>style.visibility</p:attrName>
                                        </p:attrNameLst>
                                      </p:cBhvr>
                                      <p:to>
                                        <p:strVal val="visible"/>
                                      </p:to>
                                    </p:set>
                                    <p:animEffect transition="in" filter="circle(in)">
                                      <p:cBhvr>
                                        <p:cTn id="22" dur="2000"/>
                                        <p:tgtEl>
                                          <p:spTgt spid="180240"/>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180239"/>
                                        </p:tgtEl>
                                        <p:attrNameLst>
                                          <p:attrName>style.visibility</p:attrName>
                                        </p:attrNameLst>
                                      </p:cBhvr>
                                      <p:to>
                                        <p:strVal val="visible"/>
                                      </p:to>
                                    </p:set>
                                    <p:animEffect transition="in" filter="circle(in)">
                                      <p:cBhvr>
                                        <p:cTn id="25" dur="2000"/>
                                        <p:tgtEl>
                                          <p:spTgt spid="180239"/>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circle(in)">
                                      <p:cBhvr>
                                        <p:cTn id="28" dur="2000"/>
                                        <p:tgtEl>
                                          <p:spTgt spid="62"/>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541571">
                                            <p:txEl>
                                              <p:pRg st="1" end="1"/>
                                            </p:txEl>
                                          </p:spTgt>
                                        </p:tgtEl>
                                        <p:attrNameLst>
                                          <p:attrName>style.visibility</p:attrName>
                                        </p:attrNameLst>
                                      </p:cBhvr>
                                      <p:to>
                                        <p:strVal val="visible"/>
                                      </p:to>
                                    </p:set>
                                    <p:anim calcmode="lin" valueType="num">
                                      <p:cBhvr additive="base">
                                        <p:cTn id="33" dur="500" fill="hold"/>
                                        <p:tgtEl>
                                          <p:spTgt spid="2541571">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54157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41571">
                                            <p:txEl>
                                              <p:pRg st="2" end="2"/>
                                            </p:txEl>
                                          </p:spTgt>
                                        </p:tgtEl>
                                        <p:attrNameLst>
                                          <p:attrName>style.visibility</p:attrName>
                                        </p:attrNameLst>
                                      </p:cBhvr>
                                      <p:to>
                                        <p:strVal val="visible"/>
                                      </p:to>
                                    </p:set>
                                    <p:anim calcmode="lin" valueType="num">
                                      <p:cBhvr additive="base">
                                        <p:cTn id="39" dur="500" fill="hold"/>
                                        <p:tgtEl>
                                          <p:spTgt spid="2541571">
                                            <p:txEl>
                                              <p:pRg st="2" end="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541571">
                                            <p:txEl>
                                              <p:pRg st="2" end="2"/>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541571">
                                            <p:txEl>
                                              <p:pRg st="3" end="3"/>
                                            </p:txEl>
                                          </p:spTgt>
                                        </p:tgtEl>
                                        <p:attrNameLst>
                                          <p:attrName>style.visibility</p:attrName>
                                        </p:attrNameLst>
                                      </p:cBhvr>
                                      <p:to>
                                        <p:strVal val="visible"/>
                                      </p:to>
                                    </p:set>
                                    <p:anim calcmode="lin" valueType="num">
                                      <p:cBhvr additive="base">
                                        <p:cTn id="43" dur="500" fill="hold"/>
                                        <p:tgtEl>
                                          <p:spTgt spid="2541571">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541571">
                                            <p:txEl>
                                              <p:pRg st="3" end="3"/>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541571">
                                            <p:txEl>
                                              <p:pRg st="4" end="4"/>
                                            </p:txEl>
                                          </p:spTgt>
                                        </p:tgtEl>
                                        <p:attrNameLst>
                                          <p:attrName>style.visibility</p:attrName>
                                        </p:attrNameLst>
                                      </p:cBhvr>
                                      <p:to>
                                        <p:strVal val="visible"/>
                                      </p:to>
                                    </p:set>
                                    <p:anim calcmode="lin" valueType="num">
                                      <p:cBhvr additive="base">
                                        <p:cTn id="47" dur="500" fill="hold"/>
                                        <p:tgtEl>
                                          <p:spTgt spid="2541571">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541571">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3"/>
                                        </p:tgtEl>
                                        <p:attrNameLst>
                                          <p:attrName>style.visibility</p:attrName>
                                        </p:attrNameLst>
                                      </p:cBhvr>
                                      <p:to>
                                        <p:strVal val="visible"/>
                                      </p:to>
                                    </p:set>
                                    <p:anim calcmode="lin" valueType="num">
                                      <p:cBhvr additive="base">
                                        <p:cTn id="51" dur="500" fill="hold"/>
                                        <p:tgtEl>
                                          <p:spTgt spid="63"/>
                                        </p:tgtEl>
                                        <p:attrNameLst>
                                          <p:attrName>ppt_x</p:attrName>
                                        </p:attrNameLst>
                                      </p:cBhvr>
                                      <p:tavLst>
                                        <p:tav tm="0">
                                          <p:val>
                                            <p:strVal val="#ppt_x"/>
                                          </p:val>
                                        </p:tav>
                                        <p:tav tm="100000">
                                          <p:val>
                                            <p:strVal val="#ppt_x"/>
                                          </p:val>
                                        </p:tav>
                                      </p:tavLst>
                                    </p:anim>
                                    <p:anim calcmode="lin" valueType="num">
                                      <p:cBhvr additive="base">
                                        <p:cTn id="52" dur="500" fill="hold"/>
                                        <p:tgtEl>
                                          <p:spTgt spid="6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additive="base">
                                        <p:cTn id="55" dur="500" fill="hold"/>
                                        <p:tgtEl>
                                          <p:spTgt spid="64"/>
                                        </p:tgtEl>
                                        <p:attrNameLst>
                                          <p:attrName>ppt_x</p:attrName>
                                        </p:attrNameLst>
                                      </p:cBhvr>
                                      <p:tavLst>
                                        <p:tav tm="0">
                                          <p:val>
                                            <p:strVal val="#ppt_x"/>
                                          </p:val>
                                        </p:tav>
                                        <p:tav tm="100000">
                                          <p:val>
                                            <p:strVal val="#ppt_x"/>
                                          </p:val>
                                        </p:tav>
                                      </p:tavLst>
                                    </p:anim>
                                    <p:anim calcmode="lin" valueType="num">
                                      <p:cBhvr additive="base">
                                        <p:cTn id="56" dur="500" fill="hold"/>
                                        <p:tgtEl>
                                          <p:spTgt spid="6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541571">
                                            <p:txEl>
                                              <p:pRg st="5" end="5"/>
                                            </p:txEl>
                                          </p:spTgt>
                                        </p:tgtEl>
                                        <p:attrNameLst>
                                          <p:attrName>style.visibility</p:attrName>
                                        </p:attrNameLst>
                                      </p:cBhvr>
                                      <p:to>
                                        <p:strVal val="visible"/>
                                      </p:to>
                                    </p:set>
                                    <p:anim calcmode="lin" valueType="num">
                                      <p:cBhvr additive="base">
                                        <p:cTn id="59" dur="500" fill="hold"/>
                                        <p:tgtEl>
                                          <p:spTgt spid="2541571">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541571">
                                            <p:txEl>
                                              <p:pRg st="5" end="5"/>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41571">
                                            <p:txEl>
                                              <p:pRg st="6" end="6"/>
                                            </p:txEl>
                                          </p:spTgt>
                                        </p:tgtEl>
                                        <p:attrNameLst>
                                          <p:attrName>style.visibility</p:attrName>
                                        </p:attrNameLst>
                                      </p:cBhvr>
                                      <p:to>
                                        <p:strVal val="visible"/>
                                      </p:to>
                                    </p:set>
                                    <p:anim calcmode="lin" valueType="num">
                                      <p:cBhvr additive="base">
                                        <p:cTn id="63" dur="500" fill="hold"/>
                                        <p:tgtEl>
                                          <p:spTgt spid="2541571">
                                            <p:txEl>
                                              <p:pRg st="6" end="6"/>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541571">
                                            <p:txEl>
                                              <p:pRg st="6" end="6"/>
                                            </p:txEl>
                                          </p:spTgt>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541571">
                                            <p:txEl>
                                              <p:pRg st="7" end="7"/>
                                            </p:txEl>
                                          </p:spTgt>
                                        </p:tgtEl>
                                        <p:attrNameLst>
                                          <p:attrName>style.visibility</p:attrName>
                                        </p:attrNameLst>
                                      </p:cBhvr>
                                      <p:to>
                                        <p:strVal val="visible"/>
                                      </p:to>
                                    </p:set>
                                    <p:anim calcmode="lin" valueType="num">
                                      <p:cBhvr additive="base">
                                        <p:cTn id="67" dur="500" fill="hold"/>
                                        <p:tgtEl>
                                          <p:spTgt spid="2541571">
                                            <p:txEl>
                                              <p:pRg st="7" end="7"/>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541571">
                                            <p:txEl>
                                              <p:pRg st="7" end="7"/>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541571">
                                            <p:txEl>
                                              <p:pRg st="8" end="8"/>
                                            </p:txEl>
                                          </p:spTgt>
                                        </p:tgtEl>
                                        <p:attrNameLst>
                                          <p:attrName>style.visibility</p:attrName>
                                        </p:attrNameLst>
                                      </p:cBhvr>
                                      <p:to>
                                        <p:strVal val="visible"/>
                                      </p:to>
                                    </p:set>
                                    <p:anim calcmode="lin" valueType="num">
                                      <p:cBhvr additive="base">
                                        <p:cTn id="71" dur="500" fill="hold"/>
                                        <p:tgtEl>
                                          <p:spTgt spid="2541571">
                                            <p:txEl>
                                              <p:pRg st="8" end="8"/>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2541571">
                                            <p:txEl>
                                              <p:pRg st="8" end="8"/>
                                            </p:txEl>
                                          </p:spTgt>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541571">
                                            <p:txEl>
                                              <p:pRg st="9" end="9"/>
                                            </p:txEl>
                                          </p:spTgt>
                                        </p:tgtEl>
                                        <p:attrNameLst>
                                          <p:attrName>style.visibility</p:attrName>
                                        </p:attrNameLst>
                                      </p:cBhvr>
                                      <p:to>
                                        <p:strVal val="visible"/>
                                      </p:to>
                                    </p:set>
                                    <p:anim calcmode="lin" valueType="num">
                                      <p:cBhvr additive="base">
                                        <p:cTn id="75" dur="500" fill="hold"/>
                                        <p:tgtEl>
                                          <p:spTgt spid="2541571">
                                            <p:txEl>
                                              <p:pRg st="9" end="9"/>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2541571">
                                            <p:txEl>
                                              <p:pRg st="9" end="9"/>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541571">
                                            <p:txEl>
                                              <p:pRg st="10" end="10"/>
                                            </p:txEl>
                                          </p:spTgt>
                                        </p:tgtEl>
                                        <p:attrNameLst>
                                          <p:attrName>style.visibility</p:attrName>
                                        </p:attrNameLst>
                                      </p:cBhvr>
                                      <p:to>
                                        <p:strVal val="visible"/>
                                      </p:to>
                                    </p:set>
                                    <p:anim calcmode="lin" valueType="num">
                                      <p:cBhvr additive="base">
                                        <p:cTn id="79" dur="500" fill="hold"/>
                                        <p:tgtEl>
                                          <p:spTgt spid="2541571">
                                            <p:txEl>
                                              <p:pRg st="10" end="1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541571">
                                            <p:txEl>
                                              <p:pRg st="10" end="10"/>
                                            </p:txEl>
                                          </p:spTgt>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541571">
                                            <p:txEl>
                                              <p:pRg st="11" end="11"/>
                                            </p:txEl>
                                          </p:spTgt>
                                        </p:tgtEl>
                                        <p:attrNameLst>
                                          <p:attrName>style.visibility</p:attrName>
                                        </p:attrNameLst>
                                      </p:cBhvr>
                                      <p:to>
                                        <p:strVal val="visible"/>
                                      </p:to>
                                    </p:set>
                                    <p:anim calcmode="lin" valueType="num">
                                      <p:cBhvr additive="base">
                                        <p:cTn id="83" dur="500" fill="hold"/>
                                        <p:tgtEl>
                                          <p:spTgt spid="2541571">
                                            <p:txEl>
                                              <p:pRg st="11" end="11"/>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541571">
                                            <p:txEl>
                                              <p:pRg st="11" end="11"/>
                                            </p:txEl>
                                          </p:spTgt>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541571">
                                            <p:txEl>
                                              <p:pRg st="12" end="12"/>
                                            </p:txEl>
                                          </p:spTgt>
                                        </p:tgtEl>
                                        <p:attrNameLst>
                                          <p:attrName>style.visibility</p:attrName>
                                        </p:attrNameLst>
                                      </p:cBhvr>
                                      <p:to>
                                        <p:strVal val="visible"/>
                                      </p:to>
                                    </p:set>
                                    <p:anim calcmode="lin" valueType="num">
                                      <p:cBhvr additive="base">
                                        <p:cTn id="87" dur="500" fill="hold"/>
                                        <p:tgtEl>
                                          <p:spTgt spid="2541571">
                                            <p:txEl>
                                              <p:pRg st="12" end="12"/>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2541571">
                                            <p:txEl>
                                              <p:pRg st="12" end="12"/>
                                            </p:txEl>
                                          </p:spTgt>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541571">
                                            <p:txEl>
                                              <p:pRg st="13" end="13"/>
                                            </p:txEl>
                                          </p:spTgt>
                                        </p:tgtEl>
                                        <p:attrNameLst>
                                          <p:attrName>style.visibility</p:attrName>
                                        </p:attrNameLst>
                                      </p:cBhvr>
                                      <p:to>
                                        <p:strVal val="visible"/>
                                      </p:to>
                                    </p:set>
                                    <p:anim calcmode="lin" valueType="num">
                                      <p:cBhvr additive="base">
                                        <p:cTn id="91" dur="500" fill="hold"/>
                                        <p:tgtEl>
                                          <p:spTgt spid="2541571">
                                            <p:txEl>
                                              <p:pRg st="13" end="13"/>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2541571">
                                            <p:txEl>
                                              <p:pRg st="13" end="13"/>
                                            </p:txEl>
                                          </p:spTgt>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541571">
                                            <p:txEl>
                                              <p:pRg st="14" end="14"/>
                                            </p:txEl>
                                          </p:spTgt>
                                        </p:tgtEl>
                                        <p:attrNameLst>
                                          <p:attrName>style.visibility</p:attrName>
                                        </p:attrNameLst>
                                      </p:cBhvr>
                                      <p:to>
                                        <p:strVal val="visible"/>
                                      </p:to>
                                    </p:set>
                                    <p:anim calcmode="lin" valueType="num">
                                      <p:cBhvr additive="base">
                                        <p:cTn id="95" dur="500" fill="hold"/>
                                        <p:tgtEl>
                                          <p:spTgt spid="2541571">
                                            <p:txEl>
                                              <p:pRg st="14" end="14"/>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2541571">
                                            <p:txEl>
                                              <p:pRg st="14" end="1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1571" grpId="0" uiExpand="1" build="p"/>
      <p:bldP spid="180239" grpId="0" animBg="1"/>
      <p:bldP spid="61" grpId="0" animBg="1"/>
      <p:bldP spid="62" grpId="0" animBg="1"/>
      <p:bldP spid="64"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图表 9"/>
          <p:cNvGraphicFramePr>
            <a:graphicFrameLocks/>
          </p:cNvGraphicFramePr>
          <p:nvPr>
            <p:extLst>
              <p:ext uri="{D42A27DB-BD31-4B8C-83A1-F6EECF244321}">
                <p14:modId xmlns:p14="http://schemas.microsoft.com/office/powerpoint/2010/main" val="2859374739"/>
              </p:ext>
            </p:extLst>
          </p:nvPr>
        </p:nvGraphicFramePr>
        <p:xfrm>
          <a:off x="2212700" y="4221089"/>
          <a:ext cx="4951587" cy="2160239"/>
        </p:xfrm>
        <a:graphic>
          <a:graphicData uri="http://schemas.openxmlformats.org/drawingml/2006/chart">
            <c:chart xmlns:c="http://schemas.openxmlformats.org/drawingml/2006/chart" xmlns:r="http://schemas.openxmlformats.org/officeDocument/2006/relationships" r:id="rId2"/>
          </a:graphicData>
        </a:graphic>
      </p:graphicFrame>
      <p:sp>
        <p:nvSpPr>
          <p:cNvPr id="2" name="内容占位符 1"/>
          <p:cNvSpPr>
            <a:spLocks noGrp="1"/>
          </p:cNvSpPr>
          <p:nvPr>
            <p:ph idx="1"/>
          </p:nvPr>
        </p:nvSpPr>
        <p:spPr>
          <a:xfrm>
            <a:off x="107504" y="764704"/>
            <a:ext cx="8928992" cy="3672409"/>
          </a:xfrm>
        </p:spPr>
        <p:txBody>
          <a:bodyPr/>
          <a:lstStyle/>
          <a:p>
            <a:pPr lvl="1"/>
            <a:r>
              <a:rPr lang="zh-CN" altLang="en-US" sz="2800" dirty="0"/>
              <a:t>边际成本分析 </a:t>
            </a:r>
            <a:r>
              <a:rPr lang="en-US" altLang="zh-CN" sz="2800" dirty="0"/>
              <a:t>Marginal Analysis</a:t>
            </a:r>
          </a:p>
          <a:p>
            <a:pPr lvl="2"/>
            <a:r>
              <a:rPr lang="zh-CN" altLang="en-US" sz="2400" dirty="0"/>
              <a:t>假设订购了一份报纸</a:t>
            </a:r>
          </a:p>
          <a:p>
            <a:pPr lvl="2"/>
            <a:r>
              <a:rPr lang="zh-CN" altLang="en-US" sz="2400" dirty="0"/>
              <a:t>订第二份的期望收入？</a:t>
            </a:r>
          </a:p>
          <a:p>
            <a:pPr lvl="3">
              <a:spcBef>
                <a:spcPts val="0"/>
              </a:spcBef>
            </a:pPr>
            <a:r>
              <a:rPr lang="zh-CN" altLang="en-US" sz="2400" dirty="0"/>
              <a:t>进货成本是</a:t>
            </a:r>
            <a:r>
              <a:rPr lang="en-US" altLang="zh-CN" sz="2400" dirty="0"/>
              <a:t>0.5</a:t>
            </a:r>
            <a:r>
              <a:rPr lang="zh-CN" altLang="en-US" sz="2400" dirty="0"/>
              <a:t>元</a:t>
            </a:r>
          </a:p>
          <a:p>
            <a:pPr lvl="3">
              <a:spcBef>
                <a:spcPts val="0"/>
              </a:spcBef>
            </a:pPr>
            <a:r>
              <a:rPr lang="zh-CN" altLang="en-US" sz="2400" dirty="0"/>
              <a:t>如果需求</a:t>
            </a:r>
            <a:r>
              <a:rPr lang="en-US" altLang="zh-CN" sz="2400" dirty="0"/>
              <a:t>d&lt;2, </a:t>
            </a:r>
            <a:r>
              <a:rPr lang="zh-CN" altLang="en-US" sz="2400" dirty="0"/>
              <a:t>收入为 </a:t>
            </a:r>
            <a:r>
              <a:rPr lang="en-US" altLang="zh-CN" sz="2400" dirty="0"/>
              <a:t>0 </a:t>
            </a:r>
            <a:r>
              <a:rPr lang="zh-CN" altLang="en-US" sz="2400" dirty="0"/>
              <a:t>元</a:t>
            </a:r>
          </a:p>
          <a:p>
            <a:pPr lvl="3">
              <a:spcBef>
                <a:spcPts val="0"/>
              </a:spcBef>
            </a:pPr>
            <a:r>
              <a:rPr lang="zh-CN" altLang="en-US" sz="2400" dirty="0"/>
              <a:t>如果需求</a:t>
            </a:r>
            <a:r>
              <a:rPr lang="en-US" altLang="zh-CN" sz="2400" dirty="0"/>
              <a:t>d</a:t>
            </a:r>
            <a:r>
              <a:rPr lang="zh-CN" altLang="en-US" sz="2400" dirty="0"/>
              <a:t>≥</a:t>
            </a:r>
            <a:r>
              <a:rPr lang="en-US" altLang="zh-CN" sz="2400" dirty="0"/>
              <a:t>2, </a:t>
            </a:r>
            <a:r>
              <a:rPr lang="zh-CN" altLang="en-US" sz="2400" dirty="0"/>
              <a:t>收入为 </a:t>
            </a:r>
            <a:r>
              <a:rPr lang="en-US" altLang="zh-CN" sz="2400" dirty="0"/>
              <a:t>1</a:t>
            </a:r>
            <a:r>
              <a:rPr lang="zh-CN" altLang="en-US" sz="2400" dirty="0"/>
              <a:t>元</a:t>
            </a:r>
          </a:p>
          <a:p>
            <a:pPr lvl="3">
              <a:spcBef>
                <a:spcPts val="0"/>
              </a:spcBef>
            </a:pPr>
            <a:r>
              <a:rPr lang="zh-CN" altLang="en-US" sz="2400" dirty="0"/>
              <a:t> 第二份报纸的期望收入</a:t>
            </a:r>
            <a:endParaRPr lang="en-US" altLang="zh-CN" sz="2400" dirty="0"/>
          </a:p>
          <a:p>
            <a:pPr marL="576000" lvl="3" indent="0">
              <a:spcBef>
                <a:spcPts val="0"/>
              </a:spcBef>
              <a:buNone/>
            </a:pPr>
            <a:r>
              <a:rPr lang="en-US" altLang="zh-CN" dirty="0"/>
              <a:t>  = </a:t>
            </a:r>
            <a:r>
              <a:rPr lang="en-US" altLang="zh-CN" dirty="0" err="1"/>
              <a:t>Pr</a:t>
            </a:r>
            <a:r>
              <a:rPr lang="en-US" altLang="zh-CN" dirty="0"/>
              <a:t>(d&lt;2)*($0-0.5)+</a:t>
            </a:r>
            <a:r>
              <a:rPr lang="en-US" altLang="zh-CN" dirty="0" err="1"/>
              <a:t>Pr</a:t>
            </a:r>
            <a:r>
              <a:rPr lang="en-US" altLang="zh-CN" dirty="0"/>
              <a:t>(d≥2)*($1-0.5)</a:t>
            </a:r>
          </a:p>
          <a:p>
            <a:pPr marL="576000" lvl="3" indent="0">
              <a:spcBef>
                <a:spcPts val="0"/>
              </a:spcBef>
              <a:buNone/>
            </a:pPr>
            <a:r>
              <a:rPr lang="en-US" altLang="zh-CN" dirty="0"/>
              <a:t>  = 0.3 * (-0.5) + 0.7 * 0.5 = 0.2 &gt; 0</a:t>
            </a:r>
          </a:p>
          <a:p>
            <a:pPr lvl="2"/>
            <a:endParaRPr lang="zh-CN" altLang="en-US" sz="2400" dirty="0"/>
          </a:p>
        </p:txBody>
      </p:sp>
      <p:sp>
        <p:nvSpPr>
          <p:cNvPr id="3" name="灯片编号占位符 2"/>
          <p:cNvSpPr>
            <a:spLocks noGrp="1"/>
          </p:cNvSpPr>
          <p:nvPr>
            <p:ph type="sldNum" sz="quarter" idx="4294967295"/>
          </p:nvPr>
        </p:nvSpPr>
        <p:spPr/>
        <p:txBody>
          <a:bodyPr/>
          <a:lstStyle/>
          <a:p>
            <a:fld id="{1EE454D5-8ADD-4D28-AC1B-622A0B29A9B6}" type="slidenum">
              <a:rPr lang="zh-CN" altLang="en-US" smtClean="0">
                <a:solidFill>
                  <a:schemeClr val="bg1"/>
                </a:solidFill>
              </a:rPr>
              <a:pPr/>
              <a:t>172</a:t>
            </a:fld>
            <a:endParaRPr lang="zh-CN" altLang="en-US" dirty="0">
              <a:solidFill>
                <a:schemeClr val="bg1"/>
              </a:solidFill>
            </a:endParaRPr>
          </a:p>
        </p:txBody>
      </p:sp>
      <p:sp>
        <p:nvSpPr>
          <p:cNvPr id="4" name="标题 3"/>
          <p:cNvSpPr>
            <a:spLocks noGrp="1"/>
          </p:cNvSpPr>
          <p:nvPr>
            <p:ph type="title"/>
          </p:nvPr>
        </p:nvSpPr>
        <p:spPr/>
        <p:txBody>
          <a:bodyPr/>
          <a:lstStyle/>
          <a:p>
            <a:r>
              <a:rPr lang="zh-CN" altLang="en-US" dirty="0"/>
              <a:t>第一节  批发价契约</a:t>
            </a:r>
          </a:p>
        </p:txBody>
      </p:sp>
      <p:sp>
        <p:nvSpPr>
          <p:cNvPr id="5" name="内容占位符 1"/>
          <p:cNvSpPr txBox="1">
            <a:spLocks/>
          </p:cNvSpPr>
          <p:nvPr/>
        </p:nvSpPr>
        <p:spPr>
          <a:xfrm>
            <a:off x="4466287" y="1266872"/>
            <a:ext cx="4832920" cy="4168080"/>
          </a:xfrm>
          <a:prstGeom prst="rect">
            <a:avLst/>
          </a:prstGeom>
        </p:spPr>
        <p:txBody>
          <a:bodyPr/>
          <a:lstStyle>
            <a:lvl1pPr marL="0" indent="-180000" algn="l" defTabSz="180000" rtl="0" eaLnBrk="1" fontAlgn="base" hangingPunct="1">
              <a:spcBef>
                <a:spcPct val="20000"/>
              </a:spcBef>
              <a:spcAft>
                <a:spcPct val="0"/>
              </a:spcAft>
              <a:buClr>
                <a:schemeClr val="hlink"/>
              </a:buClr>
              <a:buFont typeface="Wingdings" pitchFamily="2" charset="2"/>
              <a:buChar char="v"/>
              <a:tabLst>
                <a:tab pos="180000" algn="l"/>
              </a:tabLst>
              <a:defRPr sz="2600">
                <a:solidFill>
                  <a:schemeClr val="tx1"/>
                </a:solidFill>
                <a:latin typeface="Times New Roman" panose="02020603050405020304" pitchFamily="18" charset="0"/>
                <a:ea typeface="黑体" panose="02010609060101010101" pitchFamily="49" charset="-122"/>
                <a:cs typeface="Times New Roman" panose="02020603050405020304" pitchFamily="18" charset="0"/>
              </a:defRPr>
            </a:lvl1pPr>
            <a:lvl2pPr marL="360000" indent="-180000" algn="l" rtl="0" eaLnBrk="1" fontAlgn="base" hangingPunct="1">
              <a:spcBef>
                <a:spcPct val="20000"/>
              </a:spcBef>
              <a:spcAft>
                <a:spcPct val="0"/>
              </a:spcAft>
              <a:buClr>
                <a:schemeClr val="accent1"/>
              </a:buClr>
              <a:buFont typeface="Wingdings" pitchFamily="2" charset="2"/>
              <a:buChar char="§"/>
              <a:defRPr sz="2400">
                <a:solidFill>
                  <a:srgbClr val="002060"/>
                </a:solidFill>
                <a:latin typeface="Times New Roman" panose="02020603050405020304" pitchFamily="18" charset="0"/>
                <a:ea typeface="黑体" panose="02010609060101010101" pitchFamily="49" charset="-122"/>
                <a:cs typeface="Times New Roman" panose="02020603050405020304" pitchFamily="18" charset="0"/>
              </a:defRPr>
            </a:lvl2pPr>
            <a:lvl3pPr marL="540000" indent="-180000" algn="l" rtl="0" eaLnBrk="1" fontAlgn="base" hangingPunct="1">
              <a:spcBef>
                <a:spcPct val="20000"/>
              </a:spcBef>
              <a:spcAft>
                <a:spcPct val="0"/>
              </a:spcAft>
              <a:buClr>
                <a:srgbClr val="FF0000"/>
              </a:buClr>
              <a:buChar char="•"/>
              <a:defRPr sz="2200" b="0">
                <a:solidFill>
                  <a:schemeClr val="tx1"/>
                </a:solidFill>
                <a:latin typeface="Times New Roman" panose="02020603050405020304" pitchFamily="18" charset="0"/>
                <a:ea typeface="华文细黑" panose="02010600040101010101" pitchFamily="2" charset="-122"/>
                <a:cs typeface="Times New Roman" panose="02020603050405020304" pitchFamily="18" charset="0"/>
              </a:defRPr>
            </a:lvl3pPr>
            <a:lvl4pPr marL="720000" indent="-144000" algn="l" rtl="0" eaLnBrk="1" fontAlgn="base" hangingPunct="1">
              <a:spcBef>
                <a:spcPct val="20000"/>
              </a:spcBef>
              <a:spcAft>
                <a:spcPct val="0"/>
              </a:spcAft>
              <a:buClr>
                <a:srgbClr val="C00000"/>
              </a:buClr>
              <a:buSzPct val="80000"/>
              <a:buFont typeface="Wingdings" panose="05000000000000000000" pitchFamily="2" charset="2"/>
              <a:buChar char="ü"/>
              <a:defRPr sz="2000">
                <a:solidFill>
                  <a:schemeClr val="tx1"/>
                </a:solidFill>
                <a:latin typeface="Times New Roman" panose="02020603050405020304" pitchFamily="18" charset="0"/>
                <a:ea typeface="+mn-ea"/>
                <a:cs typeface="Times New Roman" panose="02020603050405020304" pitchFamily="18" charset="0"/>
              </a:defRPr>
            </a:lvl4pPr>
            <a:lvl5pPr marL="900000" indent="-108000" algn="l" rtl="0" eaLnBrk="1" fontAlgn="base" hangingPunct="1">
              <a:spcBef>
                <a:spcPct val="20000"/>
              </a:spcBef>
              <a:spcAft>
                <a:spcPct val="0"/>
              </a:spcAft>
              <a:buChar char="»"/>
              <a:defRPr sz="2000">
                <a:solidFill>
                  <a:schemeClr val="tx1"/>
                </a:solidFill>
                <a:latin typeface="Times New Roman" panose="02020603050405020304" pitchFamily="18" charset="0"/>
                <a:ea typeface="+mn-ea"/>
                <a:cs typeface="Times New Roman" panose="02020603050405020304" pitchFamily="18" charset="0"/>
              </a:defRPr>
            </a:lvl5pPr>
            <a:lvl6pPr marL="2514600" indent="-228600" algn="l" rtl="0" eaLnBrk="1" fontAlgn="base" hangingPunct="1">
              <a:spcBef>
                <a:spcPct val="20000"/>
              </a:spcBef>
              <a:spcAft>
                <a:spcPct val="0"/>
              </a:spcAft>
              <a:buChar char="»"/>
              <a:defRPr sz="2000">
                <a:solidFill>
                  <a:schemeClr val="tx1"/>
                </a:solidFill>
                <a:latin typeface="+mj-lt"/>
                <a:ea typeface="+mn-ea"/>
              </a:defRPr>
            </a:lvl6pPr>
            <a:lvl7pPr marL="2971800" indent="-228600" algn="l" rtl="0" eaLnBrk="1" fontAlgn="base" hangingPunct="1">
              <a:spcBef>
                <a:spcPct val="20000"/>
              </a:spcBef>
              <a:spcAft>
                <a:spcPct val="0"/>
              </a:spcAft>
              <a:buChar char="»"/>
              <a:defRPr sz="2000">
                <a:solidFill>
                  <a:schemeClr val="tx1"/>
                </a:solidFill>
                <a:latin typeface="+mj-lt"/>
                <a:ea typeface="+mn-ea"/>
              </a:defRPr>
            </a:lvl7pPr>
            <a:lvl8pPr marL="3429000" indent="-228600" algn="l" rtl="0" eaLnBrk="1" fontAlgn="base" hangingPunct="1">
              <a:spcBef>
                <a:spcPct val="20000"/>
              </a:spcBef>
              <a:spcAft>
                <a:spcPct val="0"/>
              </a:spcAft>
              <a:buChar char="»"/>
              <a:defRPr sz="2000">
                <a:solidFill>
                  <a:schemeClr val="tx1"/>
                </a:solidFill>
                <a:latin typeface="+mj-lt"/>
                <a:ea typeface="+mn-ea"/>
              </a:defRPr>
            </a:lvl8pPr>
            <a:lvl9pPr marL="3886200" indent="-228600" algn="l" rtl="0" eaLnBrk="1" fontAlgn="base" hangingPunct="1">
              <a:spcBef>
                <a:spcPct val="20000"/>
              </a:spcBef>
              <a:spcAft>
                <a:spcPct val="0"/>
              </a:spcAft>
              <a:buChar char="»"/>
              <a:defRPr sz="2000">
                <a:solidFill>
                  <a:schemeClr val="tx1"/>
                </a:solidFill>
                <a:latin typeface="+mj-lt"/>
                <a:ea typeface="+mn-ea"/>
              </a:defRPr>
            </a:lvl9pPr>
          </a:lstStyle>
          <a:p>
            <a:pPr marL="540000" lvl="3"/>
            <a:r>
              <a:rPr lang="zh-CN" altLang="en-US" sz="2400" kern="0" dirty="0">
                <a:latin typeface="+mn-lt"/>
                <a:ea typeface="宋体" panose="02010600030101010101" pitchFamily="2" charset="-122"/>
              </a:rPr>
              <a:t>假设订购了二份报纸</a:t>
            </a:r>
          </a:p>
          <a:p>
            <a:pPr marL="540000" lvl="3"/>
            <a:r>
              <a:rPr lang="zh-CN" altLang="en-US" sz="2400" kern="0" dirty="0">
                <a:latin typeface="+mn-lt"/>
                <a:ea typeface="宋体" panose="02010600030101010101" pitchFamily="2" charset="-122"/>
              </a:rPr>
              <a:t>订第三份的期望收入？</a:t>
            </a:r>
          </a:p>
          <a:p>
            <a:pPr lvl="3" indent="-180000">
              <a:spcBef>
                <a:spcPts val="0"/>
              </a:spcBef>
              <a:buClr>
                <a:srgbClr val="006600"/>
              </a:buClr>
              <a:buSzPct val="50000"/>
              <a:buFont typeface="Wingdings" panose="05000000000000000000" pitchFamily="2" charset="2"/>
              <a:buChar char="u"/>
            </a:pPr>
            <a:r>
              <a:rPr lang="zh-CN" altLang="en-US" sz="2400" dirty="0">
                <a:latin typeface="+mn-lt"/>
                <a:ea typeface="宋体" charset="0"/>
              </a:rPr>
              <a:t>进货成本是</a:t>
            </a:r>
            <a:r>
              <a:rPr lang="en-US" altLang="zh-CN" sz="2400" dirty="0">
                <a:latin typeface="+mn-lt"/>
                <a:ea typeface="宋体" charset="0"/>
              </a:rPr>
              <a:t>0.5</a:t>
            </a:r>
            <a:r>
              <a:rPr lang="zh-CN" altLang="en-US" sz="2400" dirty="0">
                <a:latin typeface="+mn-lt"/>
                <a:ea typeface="宋体" charset="0"/>
              </a:rPr>
              <a:t>元</a:t>
            </a:r>
          </a:p>
          <a:p>
            <a:pPr lvl="3" indent="-180000">
              <a:spcBef>
                <a:spcPts val="0"/>
              </a:spcBef>
              <a:buClr>
                <a:srgbClr val="006600"/>
              </a:buClr>
              <a:buSzPct val="50000"/>
              <a:buFont typeface="Wingdings" panose="05000000000000000000" pitchFamily="2" charset="2"/>
              <a:buChar char="u"/>
            </a:pPr>
            <a:r>
              <a:rPr lang="zh-CN" altLang="en-US" sz="2400" dirty="0">
                <a:latin typeface="+mn-lt"/>
                <a:ea typeface="宋体" charset="0"/>
              </a:rPr>
              <a:t>如果需求</a:t>
            </a:r>
            <a:r>
              <a:rPr lang="en-US" altLang="zh-CN" sz="2400" dirty="0">
                <a:latin typeface="+mn-lt"/>
                <a:ea typeface="宋体" charset="0"/>
              </a:rPr>
              <a:t>d&lt;3, </a:t>
            </a:r>
            <a:r>
              <a:rPr lang="zh-CN" altLang="en-US" sz="2400" dirty="0">
                <a:latin typeface="+mn-lt"/>
                <a:ea typeface="宋体" charset="0"/>
              </a:rPr>
              <a:t>收入为 </a:t>
            </a:r>
            <a:r>
              <a:rPr lang="en-US" altLang="zh-CN" sz="2400" dirty="0">
                <a:latin typeface="+mn-lt"/>
                <a:ea typeface="宋体" charset="0"/>
              </a:rPr>
              <a:t>0 </a:t>
            </a:r>
            <a:r>
              <a:rPr lang="zh-CN" altLang="en-US" sz="2400" dirty="0">
                <a:latin typeface="+mn-lt"/>
                <a:ea typeface="宋体" charset="0"/>
              </a:rPr>
              <a:t>元</a:t>
            </a:r>
          </a:p>
          <a:p>
            <a:pPr lvl="3" indent="-180000">
              <a:spcBef>
                <a:spcPts val="0"/>
              </a:spcBef>
              <a:buClr>
                <a:srgbClr val="006600"/>
              </a:buClr>
              <a:buSzPct val="50000"/>
              <a:buFont typeface="Wingdings" panose="05000000000000000000" pitchFamily="2" charset="2"/>
              <a:buChar char="u"/>
            </a:pPr>
            <a:r>
              <a:rPr lang="zh-CN" altLang="en-US" sz="2400" dirty="0">
                <a:latin typeface="+mn-lt"/>
                <a:ea typeface="宋体" charset="0"/>
              </a:rPr>
              <a:t>如果需求</a:t>
            </a:r>
            <a:r>
              <a:rPr lang="en-US" altLang="zh-CN" sz="2400" dirty="0">
                <a:latin typeface="+mn-lt"/>
                <a:ea typeface="宋体" charset="0"/>
              </a:rPr>
              <a:t>d</a:t>
            </a:r>
            <a:r>
              <a:rPr lang="zh-CN" altLang="en-US" sz="2400" dirty="0">
                <a:latin typeface="+mn-lt"/>
                <a:ea typeface="宋体" charset="0"/>
              </a:rPr>
              <a:t>≥</a:t>
            </a:r>
            <a:r>
              <a:rPr lang="en-US" altLang="zh-CN" sz="2400" dirty="0">
                <a:latin typeface="+mn-lt"/>
                <a:ea typeface="宋体" charset="0"/>
              </a:rPr>
              <a:t>3, </a:t>
            </a:r>
            <a:r>
              <a:rPr lang="zh-CN" altLang="en-US" sz="2400" dirty="0">
                <a:latin typeface="+mn-lt"/>
                <a:ea typeface="宋体" charset="0"/>
              </a:rPr>
              <a:t>收入为 </a:t>
            </a:r>
            <a:r>
              <a:rPr lang="en-US" altLang="zh-CN" sz="2400" dirty="0">
                <a:latin typeface="+mn-lt"/>
                <a:ea typeface="宋体" charset="0"/>
              </a:rPr>
              <a:t>1</a:t>
            </a:r>
            <a:r>
              <a:rPr lang="zh-CN" altLang="en-US" sz="2400" dirty="0">
                <a:latin typeface="+mn-lt"/>
                <a:ea typeface="宋体" charset="0"/>
              </a:rPr>
              <a:t>元</a:t>
            </a:r>
          </a:p>
          <a:p>
            <a:pPr lvl="3" indent="-180000">
              <a:spcBef>
                <a:spcPts val="0"/>
              </a:spcBef>
              <a:buClr>
                <a:srgbClr val="006600"/>
              </a:buClr>
              <a:buSzPct val="50000"/>
              <a:buFont typeface="Wingdings" panose="05000000000000000000" pitchFamily="2" charset="2"/>
              <a:buChar char="u"/>
            </a:pPr>
            <a:r>
              <a:rPr lang="zh-CN" altLang="en-US" sz="2400" dirty="0">
                <a:latin typeface="+mn-lt"/>
                <a:ea typeface="宋体" charset="0"/>
              </a:rPr>
              <a:t> 第三份报纸的期望收入</a:t>
            </a:r>
            <a:endParaRPr lang="en-US" altLang="zh-CN" sz="2400" dirty="0">
              <a:latin typeface="+mn-lt"/>
              <a:ea typeface="宋体" charset="0"/>
            </a:endParaRPr>
          </a:p>
          <a:p>
            <a:pPr marL="576000" lvl="3" indent="0">
              <a:spcBef>
                <a:spcPts val="0"/>
              </a:spcBef>
              <a:buNone/>
            </a:pPr>
            <a:r>
              <a:rPr lang="en-US" altLang="zh-CN" sz="2400" kern="0" dirty="0">
                <a:latin typeface="+mn-lt"/>
                <a:ea typeface="宋体" panose="02010600030101010101" pitchFamily="2" charset="-122"/>
              </a:rPr>
              <a:t>  </a:t>
            </a:r>
            <a:r>
              <a:rPr lang="en-US" altLang="zh-CN" kern="0" dirty="0">
                <a:latin typeface="+mn-lt"/>
                <a:ea typeface="宋体" panose="02010600030101010101" pitchFamily="2" charset="-122"/>
              </a:rPr>
              <a:t>= </a:t>
            </a:r>
            <a:r>
              <a:rPr lang="en-US" altLang="zh-CN" kern="0" dirty="0" err="1">
                <a:latin typeface="+mn-lt"/>
                <a:ea typeface="宋体" panose="02010600030101010101" pitchFamily="2" charset="-122"/>
              </a:rPr>
              <a:t>Pr</a:t>
            </a:r>
            <a:r>
              <a:rPr lang="en-US" altLang="zh-CN" kern="0" dirty="0">
                <a:latin typeface="+mn-lt"/>
                <a:ea typeface="宋体" panose="02010600030101010101" pitchFamily="2" charset="-122"/>
              </a:rPr>
              <a:t>(d&lt;3)*($0-0.5)+</a:t>
            </a:r>
            <a:r>
              <a:rPr lang="en-US" altLang="zh-CN" kern="0" dirty="0" err="1">
                <a:latin typeface="+mn-lt"/>
                <a:ea typeface="宋体" panose="02010600030101010101" pitchFamily="2" charset="-122"/>
              </a:rPr>
              <a:t>Pr</a:t>
            </a:r>
            <a:r>
              <a:rPr lang="en-US" altLang="zh-CN" kern="0" dirty="0">
                <a:latin typeface="+mn-lt"/>
                <a:ea typeface="宋体" panose="02010600030101010101" pitchFamily="2" charset="-122"/>
              </a:rPr>
              <a:t>(d≥3)*($1-0.5)</a:t>
            </a:r>
          </a:p>
          <a:p>
            <a:pPr marL="576000" lvl="3" indent="0">
              <a:spcBef>
                <a:spcPts val="0"/>
              </a:spcBef>
              <a:buNone/>
            </a:pPr>
            <a:r>
              <a:rPr lang="en-US" altLang="zh-CN" kern="0" dirty="0">
                <a:latin typeface="+mn-lt"/>
                <a:ea typeface="宋体" panose="02010600030101010101" pitchFamily="2" charset="-122"/>
              </a:rPr>
              <a:t>  = 0.8 * (-0.5) + 0.2 * 0.5 = -0.3&lt; 0</a:t>
            </a:r>
          </a:p>
          <a:p>
            <a:pPr lvl="2"/>
            <a:endParaRPr lang="zh-CN" altLang="en-US" sz="2400" kern="0" dirty="0">
              <a:latin typeface="+mn-lt"/>
              <a:ea typeface="宋体" panose="02010600030101010101" pitchFamily="2" charset="-122"/>
            </a:endParaRPr>
          </a:p>
        </p:txBody>
      </p:sp>
      <p:sp>
        <p:nvSpPr>
          <p:cNvPr id="7" name="TextBox 5"/>
          <p:cNvSpPr txBox="1"/>
          <p:nvPr/>
        </p:nvSpPr>
        <p:spPr>
          <a:xfrm>
            <a:off x="6635435" y="5555395"/>
            <a:ext cx="202938" cy="2696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rPr dirty="0"/>
              <a:t>Q</a:t>
            </a:r>
          </a:p>
        </p:txBody>
      </p:sp>
      <p:sp>
        <p:nvSpPr>
          <p:cNvPr id="8" name="直接箭头连接符 7"/>
          <p:cNvSpPr/>
          <p:nvPr/>
        </p:nvSpPr>
        <p:spPr>
          <a:xfrm flipV="1">
            <a:off x="4355976" y="5681630"/>
            <a:ext cx="1" cy="390068"/>
          </a:xfrm>
          <a:prstGeom prst="line">
            <a:avLst/>
          </a:prstGeom>
          <a:ln w="12700">
            <a:solidFill>
              <a:srgbClr val="777777"/>
            </a:solidFill>
            <a:tailEnd type="triangle"/>
          </a:ln>
        </p:spPr>
        <p:txBody>
          <a:bodyPr lIns="45719" rIns="45719"/>
          <a:lstStyle/>
          <a:p>
            <a:endParaRPr/>
          </a:p>
        </p:txBody>
      </p:sp>
      <p:sp>
        <p:nvSpPr>
          <p:cNvPr id="9" name="TextBox 8"/>
          <p:cNvSpPr txBox="1"/>
          <p:nvPr/>
        </p:nvSpPr>
        <p:spPr>
          <a:xfrm>
            <a:off x="3746354" y="6071698"/>
            <a:ext cx="1219243" cy="29918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p>
            <a:r>
              <a:rPr sz="1400" dirty="0" err="1"/>
              <a:t>最优值Optimal</a:t>
            </a:r>
            <a:endParaRPr sz="1400" dirty="0"/>
          </a:p>
        </p:txBody>
      </p:sp>
    </p:spTree>
    <p:extLst>
      <p:ext uri="{BB962C8B-B14F-4D97-AF65-F5344CB8AC3E}">
        <p14:creationId xmlns:p14="http://schemas.microsoft.com/office/powerpoint/2010/main" val="2629944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circle(in)">
                                      <p:cBhvr>
                                        <p:cTn id="13" dur="2000"/>
                                        <p:tgtEl>
                                          <p:spTgt spid="10"/>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par>
                          <p:cTn id="17" fill="hold">
                            <p:stCondLst>
                              <p:cond delay="2000"/>
                            </p:stCondLst>
                            <p:childTnLst>
                              <p:par>
                                <p:cTn id="18" presetID="1"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childTnLst>
                                </p:cTn>
                              </p:par>
                            </p:childTnLst>
                          </p:cTn>
                        </p:par>
                        <p:par>
                          <p:cTn id="20" fill="hold">
                            <p:stCondLst>
                              <p:cond delay="2000"/>
                            </p:stCondLst>
                            <p:childTnLst>
                              <p:par>
                                <p:cTn id="21" presetID="1"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P spid="5" grpId="0"/>
      <p:bldP spid="7" grpId="0" animBg="1"/>
      <p:bldP spid="8" grpId="0" animBg="1"/>
      <p:bldP spid="9"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pPr lvl="1"/>
            <a:r>
              <a:rPr lang="zh-CN" altLang="en-US" dirty="0"/>
              <a:t>需求 </a:t>
            </a:r>
            <a:r>
              <a:rPr lang="en-US" altLang="zh-CN" dirty="0"/>
              <a:t>D </a:t>
            </a:r>
            <a:r>
              <a:rPr lang="zh-CN" altLang="en-US" dirty="0"/>
              <a:t>是随机的</a:t>
            </a:r>
          </a:p>
          <a:p>
            <a:pPr lvl="2">
              <a:spcBef>
                <a:spcPts val="600"/>
              </a:spcBef>
            </a:pPr>
            <a:r>
              <a:rPr lang="zh-CN" altLang="en-US" dirty="0"/>
              <a:t>滞销损失</a:t>
            </a:r>
            <a:r>
              <a:rPr lang="en-US" altLang="zh-CN" dirty="0"/>
              <a:t>(C</a:t>
            </a:r>
            <a:r>
              <a:rPr lang="en-US" altLang="zh-CN" baseline="-25000" dirty="0"/>
              <a:t>o</a:t>
            </a:r>
            <a:r>
              <a:rPr lang="en-US" altLang="zh-CN" dirty="0"/>
              <a:t>)</a:t>
            </a:r>
          </a:p>
          <a:p>
            <a:pPr lvl="3">
              <a:spcBef>
                <a:spcPts val="600"/>
              </a:spcBef>
            </a:pPr>
            <a:r>
              <a:rPr lang="zh-CN" altLang="en-US" dirty="0"/>
              <a:t>高估需求单位成本</a:t>
            </a:r>
            <a:endParaRPr lang="en-US" altLang="zh-CN" dirty="0"/>
          </a:p>
          <a:p>
            <a:pPr lvl="2">
              <a:spcBef>
                <a:spcPts val="600"/>
              </a:spcBef>
            </a:pPr>
            <a:r>
              <a:rPr lang="zh-CN" altLang="en-US" dirty="0"/>
              <a:t>机会损失</a:t>
            </a:r>
            <a:r>
              <a:rPr lang="en-US" altLang="zh-CN" dirty="0"/>
              <a:t>(C</a:t>
            </a:r>
            <a:r>
              <a:rPr lang="en-US" altLang="zh-CN" baseline="-25000" dirty="0"/>
              <a:t>u</a:t>
            </a:r>
            <a:r>
              <a:rPr lang="en-US" altLang="zh-CN" dirty="0"/>
              <a:t>)</a:t>
            </a:r>
          </a:p>
          <a:p>
            <a:pPr lvl="3">
              <a:spcBef>
                <a:spcPts val="600"/>
              </a:spcBef>
            </a:pPr>
            <a:r>
              <a:rPr lang="zh-CN" altLang="en-US" dirty="0"/>
              <a:t>低估需求单位成本</a:t>
            </a:r>
            <a:endParaRPr lang="en-US" altLang="zh-CN" dirty="0"/>
          </a:p>
          <a:p>
            <a:pPr lvl="2">
              <a:spcBef>
                <a:spcPts val="600"/>
              </a:spcBef>
            </a:pPr>
            <a:r>
              <a:rPr lang="zh-CN" altLang="en-US" dirty="0"/>
              <a:t>订购第</a:t>
            </a:r>
            <a:r>
              <a:rPr lang="en-US" altLang="zh-CN" i="1" dirty="0"/>
              <a:t>Q</a:t>
            </a:r>
            <a:r>
              <a:rPr lang="zh-CN" altLang="en-US" dirty="0"/>
              <a:t>个产品的边际期望</a:t>
            </a:r>
            <a:r>
              <a:rPr lang="en-US" altLang="zh-CN" dirty="0"/>
              <a:t>:</a:t>
            </a:r>
          </a:p>
          <a:p>
            <a:pPr lvl="3">
              <a:spcBef>
                <a:spcPts val="600"/>
              </a:spcBef>
            </a:pPr>
            <a:r>
              <a:rPr lang="en-US" altLang="zh-CN" dirty="0"/>
              <a:t>- </a:t>
            </a:r>
            <a:r>
              <a:rPr lang="en-US" altLang="zh-CN" dirty="0" err="1"/>
              <a:t>Pr</a:t>
            </a:r>
            <a:r>
              <a:rPr lang="en-US" altLang="zh-CN" dirty="0"/>
              <a:t>(D&lt;</a:t>
            </a:r>
            <a:r>
              <a:rPr lang="en-US" altLang="zh-CN" i="1" dirty="0"/>
              <a:t>Q</a:t>
            </a:r>
            <a:r>
              <a:rPr lang="en-US" altLang="zh-CN" dirty="0"/>
              <a:t>)</a:t>
            </a:r>
            <a:r>
              <a:rPr lang="en-US" altLang="zh-CN" sz="1600" dirty="0"/>
              <a:t>*</a:t>
            </a:r>
            <a:r>
              <a:rPr lang="en-US" altLang="zh-CN" dirty="0"/>
              <a:t>C</a:t>
            </a:r>
            <a:r>
              <a:rPr lang="en-US" altLang="zh-CN" baseline="-25000" dirty="0"/>
              <a:t>o</a:t>
            </a:r>
            <a:r>
              <a:rPr lang="en-US" altLang="zh-CN" dirty="0"/>
              <a:t> + </a:t>
            </a:r>
            <a:r>
              <a:rPr lang="en-US" altLang="zh-CN" dirty="0" err="1"/>
              <a:t>Pr</a:t>
            </a:r>
            <a:r>
              <a:rPr lang="en-US" altLang="zh-CN" dirty="0"/>
              <a:t>(D≥</a:t>
            </a:r>
            <a:r>
              <a:rPr lang="en-US" altLang="zh-CN" i="1" dirty="0"/>
              <a:t>Q</a:t>
            </a:r>
            <a:r>
              <a:rPr lang="en-US" altLang="zh-CN" dirty="0"/>
              <a:t>)</a:t>
            </a:r>
            <a:r>
              <a:rPr lang="en-US" altLang="zh-CN" sz="1600" dirty="0"/>
              <a:t>*</a:t>
            </a:r>
            <a:r>
              <a:rPr lang="en-US" altLang="zh-CN" dirty="0"/>
              <a:t>C</a:t>
            </a:r>
            <a:r>
              <a:rPr lang="en-US" altLang="zh-CN" baseline="-25000" dirty="0"/>
              <a:t>u</a:t>
            </a:r>
          </a:p>
          <a:p>
            <a:pPr lvl="3">
              <a:spcBef>
                <a:spcPts val="600"/>
              </a:spcBef>
            </a:pPr>
            <a:r>
              <a:rPr lang="zh-CN" altLang="en-US" dirty="0">
                <a:solidFill>
                  <a:srgbClr val="C00000"/>
                </a:solidFill>
              </a:rPr>
              <a:t>边际价值期望关于</a:t>
            </a:r>
            <a:r>
              <a:rPr lang="en-US" altLang="zh-CN" dirty="0">
                <a:solidFill>
                  <a:srgbClr val="C00000"/>
                </a:solidFill>
              </a:rPr>
              <a:t>Q</a:t>
            </a:r>
            <a:r>
              <a:rPr lang="zh-CN" altLang="en-US" dirty="0">
                <a:solidFill>
                  <a:srgbClr val="C00000"/>
                </a:solidFill>
              </a:rPr>
              <a:t>递减</a:t>
            </a:r>
            <a:endParaRPr lang="en-US" altLang="zh-CN" dirty="0">
              <a:solidFill>
                <a:srgbClr val="C00000"/>
              </a:solidFill>
            </a:endParaRPr>
          </a:p>
          <a:p>
            <a:pPr lvl="2">
              <a:spcBef>
                <a:spcPts val="600"/>
              </a:spcBef>
            </a:pPr>
            <a:r>
              <a:rPr lang="zh-CN" altLang="en-US" dirty="0"/>
              <a:t>最优订货量 </a:t>
            </a:r>
            <a:r>
              <a:rPr lang="en-US" altLang="zh-CN" i="1" dirty="0"/>
              <a:t>Q</a:t>
            </a:r>
            <a:r>
              <a:rPr lang="en-US" altLang="zh-CN" dirty="0"/>
              <a:t> </a:t>
            </a:r>
            <a:r>
              <a:rPr lang="zh-CN" altLang="en-US" dirty="0"/>
              <a:t>满足</a:t>
            </a:r>
            <a:r>
              <a:rPr lang="en-US" altLang="zh-CN" dirty="0"/>
              <a:t>: </a:t>
            </a:r>
            <a:r>
              <a:rPr lang="en-US" altLang="zh-CN" dirty="0" err="1"/>
              <a:t>Pr</a:t>
            </a:r>
            <a:r>
              <a:rPr lang="en-US" altLang="zh-CN" dirty="0"/>
              <a:t>(D&lt;</a:t>
            </a:r>
            <a:r>
              <a:rPr lang="en-US" altLang="zh-CN" i="1" dirty="0"/>
              <a:t>Q</a:t>
            </a:r>
            <a:r>
              <a:rPr lang="en-US" altLang="zh-CN" dirty="0"/>
              <a:t>)</a:t>
            </a:r>
            <a:r>
              <a:rPr lang="en-US" altLang="zh-CN" sz="1400" dirty="0"/>
              <a:t>*</a:t>
            </a:r>
            <a:r>
              <a:rPr lang="en-US" altLang="zh-CN" dirty="0"/>
              <a:t>C</a:t>
            </a:r>
            <a:r>
              <a:rPr lang="en-US" altLang="zh-CN" baseline="-25000" dirty="0"/>
              <a:t>o</a:t>
            </a:r>
            <a:r>
              <a:rPr lang="en-US" altLang="zh-CN" dirty="0"/>
              <a:t> ≈ </a:t>
            </a:r>
            <a:r>
              <a:rPr lang="en-US" altLang="zh-CN" dirty="0" err="1"/>
              <a:t>Pr</a:t>
            </a:r>
            <a:r>
              <a:rPr lang="en-US" altLang="zh-CN" dirty="0"/>
              <a:t>(D≥</a:t>
            </a:r>
            <a:r>
              <a:rPr lang="en-US" altLang="zh-CN" i="1" dirty="0"/>
              <a:t>Q</a:t>
            </a:r>
            <a:r>
              <a:rPr lang="en-US" altLang="zh-CN" dirty="0"/>
              <a:t>)</a:t>
            </a:r>
            <a:r>
              <a:rPr lang="en-US" altLang="zh-CN" sz="1400" dirty="0"/>
              <a:t>*</a:t>
            </a:r>
            <a:r>
              <a:rPr lang="en-US" altLang="zh-CN" dirty="0"/>
              <a:t>C</a:t>
            </a:r>
            <a:r>
              <a:rPr lang="en-US" altLang="zh-CN" baseline="-25000" dirty="0"/>
              <a:t>u</a:t>
            </a:r>
            <a:endParaRPr lang="en-US" altLang="zh-CN" dirty="0"/>
          </a:p>
          <a:p>
            <a:pPr lvl="3">
              <a:spcBef>
                <a:spcPts val="600"/>
              </a:spcBef>
            </a:pPr>
            <a:r>
              <a:rPr lang="zh-CN" altLang="en-US" dirty="0"/>
              <a:t>离散需求</a:t>
            </a:r>
            <a:r>
              <a:rPr lang="en-US" altLang="zh-CN" dirty="0" err="1"/>
              <a:t>Pr</a:t>
            </a:r>
            <a:r>
              <a:rPr lang="en-US" altLang="zh-CN" dirty="0"/>
              <a:t>(D ≤ </a:t>
            </a:r>
            <a:r>
              <a:rPr lang="en-US" altLang="zh-CN" i="1" dirty="0"/>
              <a:t>Q</a:t>
            </a:r>
            <a:r>
              <a:rPr lang="en-US" altLang="zh-CN" dirty="0"/>
              <a:t>) ≈ C</a:t>
            </a:r>
            <a:r>
              <a:rPr lang="en-US" altLang="zh-CN" baseline="-25000" dirty="0"/>
              <a:t>u</a:t>
            </a:r>
            <a:r>
              <a:rPr lang="en-US" altLang="zh-CN" dirty="0"/>
              <a:t>/(C</a:t>
            </a:r>
            <a:r>
              <a:rPr lang="en-US" altLang="zh-CN" baseline="-25000" dirty="0"/>
              <a:t>u</a:t>
            </a:r>
            <a:r>
              <a:rPr lang="en-US" altLang="zh-CN" dirty="0"/>
              <a:t>+C</a:t>
            </a:r>
            <a:r>
              <a:rPr lang="en-US" altLang="zh-CN" baseline="-25000" dirty="0"/>
              <a:t>o</a:t>
            </a:r>
            <a:r>
              <a:rPr lang="en-US" altLang="zh-CN" dirty="0"/>
              <a:t>)</a:t>
            </a:r>
          </a:p>
          <a:p>
            <a:pPr lvl="3">
              <a:spcBef>
                <a:spcPts val="600"/>
              </a:spcBef>
            </a:pPr>
            <a:r>
              <a:rPr lang="zh-CN" altLang="en-US" dirty="0"/>
              <a:t>连续需求</a:t>
            </a:r>
            <a:r>
              <a:rPr lang="en-US" altLang="zh-CN" i="1" dirty="0"/>
              <a:t>Q</a:t>
            </a:r>
            <a:r>
              <a:rPr lang="en-US" altLang="zh-CN" dirty="0"/>
              <a:t> = F</a:t>
            </a:r>
            <a:r>
              <a:rPr lang="en-US" altLang="zh-CN" baseline="30000" dirty="0"/>
              <a:t>-1</a:t>
            </a:r>
            <a:r>
              <a:rPr lang="en-US" altLang="zh-CN" dirty="0"/>
              <a:t>(C</a:t>
            </a:r>
            <a:r>
              <a:rPr lang="en-US" altLang="zh-CN" baseline="-25000" dirty="0"/>
              <a:t>u</a:t>
            </a:r>
            <a:r>
              <a:rPr lang="en-US" altLang="zh-CN" dirty="0"/>
              <a:t>/(C</a:t>
            </a:r>
            <a:r>
              <a:rPr lang="en-US" altLang="zh-CN" baseline="-25000" dirty="0"/>
              <a:t>u</a:t>
            </a:r>
            <a:r>
              <a:rPr lang="en-US" altLang="zh-CN" dirty="0"/>
              <a:t>+C</a:t>
            </a:r>
            <a:r>
              <a:rPr lang="en-US" altLang="zh-CN" baseline="-25000" dirty="0"/>
              <a:t>o</a:t>
            </a:r>
            <a:r>
              <a:rPr lang="en-US" altLang="zh-CN" dirty="0"/>
              <a:t>)</a:t>
            </a:r>
            <a:endParaRPr lang="en-US" altLang="zh-CN" dirty="0">
              <a:solidFill>
                <a:srgbClr val="C00000"/>
              </a:solidFill>
            </a:endParaRPr>
          </a:p>
          <a:p>
            <a:pPr lvl="1"/>
            <a:r>
              <a:rPr lang="zh-CN" altLang="en-US" dirty="0"/>
              <a:t>服务水平 </a:t>
            </a:r>
            <a:r>
              <a:rPr lang="en-US" altLang="zh-CN" sz="1400" dirty="0"/>
              <a:t>Service level </a:t>
            </a:r>
            <a:endParaRPr lang="en-US" altLang="zh-CN" dirty="0"/>
          </a:p>
          <a:p>
            <a:pPr lvl="2"/>
            <a:r>
              <a:rPr lang="zh-CN" altLang="en-US" dirty="0"/>
              <a:t>顾客购到产品的概率</a:t>
            </a:r>
            <a:endParaRPr lang="en-US" altLang="zh-CN" sz="1400" dirty="0"/>
          </a:p>
          <a:p>
            <a:pPr lvl="2"/>
            <a:r>
              <a:rPr lang="zh-CN" altLang="en-US" dirty="0"/>
              <a:t>最优订货量的服务水平</a:t>
            </a:r>
            <a:r>
              <a:rPr lang="en-US" altLang="zh-CN" dirty="0"/>
              <a:t>Z</a:t>
            </a:r>
            <a:r>
              <a:rPr lang="el-GR" altLang="zh-CN" sz="1600" dirty="0">
                <a:solidFill>
                  <a:srgbClr val="FF0000"/>
                </a:solidFill>
              </a:rPr>
              <a:t>α</a:t>
            </a:r>
            <a:r>
              <a:rPr lang="en-US" altLang="zh-CN" dirty="0"/>
              <a:t>=</a:t>
            </a:r>
            <a:r>
              <a:rPr lang="zh-CN" altLang="en-US" dirty="0"/>
              <a:t> </a:t>
            </a:r>
            <a:r>
              <a:rPr lang="en-US" altLang="zh-CN" dirty="0"/>
              <a:t>C</a:t>
            </a:r>
            <a:r>
              <a:rPr lang="en-US" altLang="zh-CN" baseline="-25000" dirty="0"/>
              <a:t>u</a:t>
            </a:r>
            <a:r>
              <a:rPr lang="en-US" altLang="zh-CN" dirty="0"/>
              <a:t>/(</a:t>
            </a:r>
            <a:r>
              <a:rPr lang="en-US" altLang="zh-CN" dirty="0" err="1"/>
              <a:t>C</a:t>
            </a:r>
            <a:r>
              <a:rPr lang="en-US" altLang="zh-CN" baseline="-25000" dirty="0" err="1"/>
              <a:t>u</a:t>
            </a:r>
            <a:r>
              <a:rPr lang="en-US" altLang="zh-CN" dirty="0" err="1"/>
              <a:t>+C</a:t>
            </a:r>
            <a:r>
              <a:rPr lang="en-US" altLang="zh-CN" baseline="-25000" dirty="0" err="1"/>
              <a:t>o</a:t>
            </a:r>
            <a:r>
              <a:rPr lang="en-US" altLang="zh-CN" dirty="0"/>
              <a:t>)</a:t>
            </a:r>
          </a:p>
        </p:txBody>
      </p:sp>
      <p:sp>
        <p:nvSpPr>
          <p:cNvPr id="3" name="灯片编号占位符 2"/>
          <p:cNvSpPr>
            <a:spLocks noGrp="1"/>
          </p:cNvSpPr>
          <p:nvPr>
            <p:ph type="sldNum" sz="quarter" idx="4294967295"/>
          </p:nvPr>
        </p:nvSpPr>
        <p:spPr/>
        <p:txBody>
          <a:bodyPr/>
          <a:lstStyle/>
          <a:p>
            <a:fld id="{1EE454D5-8ADD-4D28-AC1B-622A0B29A9B6}" type="slidenum">
              <a:rPr lang="zh-CN" altLang="en-US" smtClean="0">
                <a:solidFill>
                  <a:schemeClr val="bg1"/>
                </a:solidFill>
              </a:rPr>
              <a:pPr/>
              <a:t>173</a:t>
            </a:fld>
            <a:endParaRPr lang="zh-CN" altLang="en-US" dirty="0">
              <a:solidFill>
                <a:schemeClr val="bg1"/>
              </a:solidFill>
            </a:endParaRPr>
          </a:p>
        </p:txBody>
      </p:sp>
      <p:sp>
        <p:nvSpPr>
          <p:cNvPr id="4" name="标题 3"/>
          <p:cNvSpPr>
            <a:spLocks noGrp="1"/>
          </p:cNvSpPr>
          <p:nvPr>
            <p:ph type="title"/>
          </p:nvPr>
        </p:nvSpPr>
        <p:spPr/>
        <p:txBody>
          <a:bodyPr/>
          <a:lstStyle/>
          <a:p>
            <a:r>
              <a:rPr lang="zh-CN" altLang="en-US" dirty="0"/>
              <a:t>第一节  批发价契约</a:t>
            </a:r>
          </a:p>
        </p:txBody>
      </p:sp>
    </p:spTree>
    <p:extLst>
      <p:ext uri="{BB962C8B-B14F-4D97-AF65-F5344CB8AC3E}">
        <p14:creationId xmlns:p14="http://schemas.microsoft.com/office/powerpoint/2010/main" val="179976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5" end="5"/>
                                            </p:txEl>
                                          </p:spTgt>
                                        </p:tgtEl>
                                        <p:attrNameLst>
                                          <p:attrName>style.visibility</p:attrName>
                                        </p:attrNameLst>
                                      </p:cBhvr>
                                      <p:to>
                                        <p:strVal val="visible"/>
                                      </p:to>
                                    </p:set>
                                    <p:anim calcmode="lin" valueType="num">
                                      <p:cBhvr additive="base">
                                        <p:cTn id="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5" end="5"/>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xEl>
                                              <p:pRg st="6" end="6"/>
                                            </p:txEl>
                                          </p:spTgt>
                                        </p:tgtEl>
                                        <p:attrNameLst>
                                          <p:attrName>style.visibility</p:attrName>
                                        </p:attrNameLst>
                                      </p:cBhvr>
                                      <p:to>
                                        <p:strVal val="visible"/>
                                      </p:to>
                                    </p:set>
                                    <p:anim calcmode="lin" valueType="num">
                                      <p:cBhvr additive="base">
                                        <p:cTn id="1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6" end="6"/>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xEl>
                                              <p:pRg st="7" end="7"/>
                                            </p:txEl>
                                          </p:spTgt>
                                        </p:tgtEl>
                                        <p:attrNameLst>
                                          <p:attrName>style.visibility</p:attrName>
                                        </p:attrNameLst>
                                      </p:cBhvr>
                                      <p:to>
                                        <p:strVal val="visible"/>
                                      </p:to>
                                    </p:set>
                                    <p:anim calcmode="lin" valueType="num">
                                      <p:cBhvr additive="base">
                                        <p:cTn id="15"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
                                            <p:txEl>
                                              <p:pRg st="8" end="8"/>
                                            </p:txEl>
                                          </p:spTgt>
                                        </p:tgtEl>
                                        <p:attrNameLst>
                                          <p:attrName>style.visibility</p:attrName>
                                        </p:attrNameLst>
                                      </p:cBhvr>
                                      <p:to>
                                        <p:strVal val="visible"/>
                                      </p:to>
                                    </p:set>
                                    <p:anim calcmode="lin" valueType="num">
                                      <p:cBhvr additive="base">
                                        <p:cTn id="21"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
                                            <p:txEl>
                                              <p:pRg st="8" end="8"/>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
                                            <p:txEl>
                                              <p:pRg st="9" end="9"/>
                                            </p:txEl>
                                          </p:spTgt>
                                        </p:tgtEl>
                                        <p:attrNameLst>
                                          <p:attrName>style.visibility</p:attrName>
                                        </p:attrNameLst>
                                      </p:cBhvr>
                                      <p:to>
                                        <p:strVal val="visible"/>
                                      </p:to>
                                    </p:set>
                                    <p:anim calcmode="lin" valueType="num">
                                      <p:cBhvr additive="base">
                                        <p:cTn id="25"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9" end="9"/>
                                            </p:txEl>
                                          </p:spTgt>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
                                            <p:txEl>
                                              <p:pRg st="10" end="10"/>
                                            </p:txEl>
                                          </p:spTgt>
                                        </p:tgtEl>
                                        <p:attrNameLst>
                                          <p:attrName>style.visibility</p:attrName>
                                        </p:attrNameLst>
                                      </p:cBhvr>
                                      <p:to>
                                        <p:strVal val="visible"/>
                                      </p:to>
                                    </p:set>
                                    <p:anim calcmode="lin" valueType="num">
                                      <p:cBhvr additive="base">
                                        <p:cTn id="29"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10" end="10"/>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
                                            <p:txEl>
                                              <p:pRg st="11" end="11"/>
                                            </p:txEl>
                                          </p:spTgt>
                                        </p:tgtEl>
                                        <p:attrNameLst>
                                          <p:attrName>style.visibility</p:attrName>
                                        </p:attrNameLst>
                                      </p:cBhvr>
                                      <p:to>
                                        <p:strVal val="visible"/>
                                      </p:to>
                                    </p:set>
                                    <p:anim calcmode="lin" valueType="num">
                                      <p:cBhvr additive="base">
                                        <p:cTn id="33" dur="500" fill="hold"/>
                                        <p:tgtEl>
                                          <p:spTgt spid="2">
                                            <p:txEl>
                                              <p:pRg st="11" end="1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
                                            <p:txEl>
                                              <p:pRg st="11" end="11"/>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
                                            <p:txEl>
                                              <p:pRg st="12" end="12"/>
                                            </p:txEl>
                                          </p:spTgt>
                                        </p:tgtEl>
                                        <p:attrNameLst>
                                          <p:attrName>style.visibility</p:attrName>
                                        </p:attrNameLst>
                                      </p:cBhvr>
                                      <p:to>
                                        <p:strVal val="visible"/>
                                      </p:to>
                                    </p:set>
                                    <p:anim calcmode="lin" valueType="num">
                                      <p:cBhvr additive="base">
                                        <p:cTn id="37" dur="500" fill="hold"/>
                                        <p:tgtEl>
                                          <p:spTgt spid="2">
                                            <p:txEl>
                                              <p:pRg st="12" end="1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12" end="12"/>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
                                            <p:txEl>
                                              <p:pRg st="13" end="13"/>
                                            </p:txEl>
                                          </p:spTgt>
                                        </p:tgtEl>
                                        <p:attrNameLst>
                                          <p:attrName>style.visibility</p:attrName>
                                        </p:attrNameLst>
                                      </p:cBhvr>
                                      <p:to>
                                        <p:strVal val="visible"/>
                                      </p:to>
                                    </p:set>
                                    <p:anim calcmode="lin" valueType="num">
                                      <p:cBhvr additive="base">
                                        <p:cTn id="41" dur="500" fill="hold"/>
                                        <p:tgtEl>
                                          <p:spTgt spid="2">
                                            <p:txEl>
                                              <p:pRg st="13" end="1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13" end="1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en-US" dirty="0"/>
              <a:t>供应链视角分析</a:t>
            </a:r>
            <a:endParaRPr lang="en-US" altLang="zh-CN" dirty="0"/>
          </a:p>
          <a:p>
            <a:pPr lvl="1">
              <a:spcBef>
                <a:spcPts val="0"/>
              </a:spcBef>
            </a:pPr>
            <a:r>
              <a:rPr lang="zh-CN" altLang="en-US" dirty="0"/>
              <a:t>一家新闻出版集团</a:t>
            </a:r>
          </a:p>
          <a:p>
            <a:pPr lvl="2">
              <a:lnSpc>
                <a:spcPts val="2400"/>
              </a:lnSpc>
              <a:spcBef>
                <a:spcPts val="600"/>
              </a:spcBef>
            </a:pPr>
            <a:r>
              <a:rPr lang="zh-CN" altLang="en-US" dirty="0"/>
              <a:t>单位成本</a:t>
            </a:r>
            <a:r>
              <a:rPr lang="en-US" altLang="zh-CN" dirty="0"/>
              <a:t>:c= 0.1</a:t>
            </a:r>
            <a:r>
              <a:rPr lang="zh-CN" altLang="en-US" dirty="0"/>
              <a:t>元</a:t>
            </a:r>
            <a:r>
              <a:rPr lang="en-US" altLang="zh-CN" dirty="0"/>
              <a:t>/</a:t>
            </a:r>
            <a:r>
              <a:rPr lang="zh-CN" altLang="en-US" dirty="0"/>
              <a:t>份</a:t>
            </a:r>
          </a:p>
          <a:p>
            <a:pPr lvl="2">
              <a:lnSpc>
                <a:spcPts val="2400"/>
              </a:lnSpc>
              <a:spcBef>
                <a:spcPts val="600"/>
              </a:spcBef>
            </a:pPr>
            <a:r>
              <a:rPr lang="zh-CN" altLang="en-US" dirty="0"/>
              <a:t>批发价</a:t>
            </a:r>
            <a:r>
              <a:rPr lang="en-US" altLang="zh-CN" dirty="0"/>
              <a:t>: w=0.5</a:t>
            </a:r>
            <a:r>
              <a:rPr lang="zh-CN" altLang="en-US" dirty="0"/>
              <a:t>元</a:t>
            </a:r>
            <a:r>
              <a:rPr lang="en-US" altLang="zh-CN" dirty="0"/>
              <a:t>/</a:t>
            </a:r>
            <a:r>
              <a:rPr lang="zh-CN" altLang="en-US" dirty="0"/>
              <a:t>份</a:t>
            </a:r>
          </a:p>
          <a:p>
            <a:pPr lvl="2">
              <a:lnSpc>
                <a:spcPts val="2400"/>
              </a:lnSpc>
              <a:spcBef>
                <a:spcPts val="600"/>
              </a:spcBef>
            </a:pPr>
            <a:r>
              <a:rPr lang="zh-CN" altLang="en-US" dirty="0"/>
              <a:t>零售价：</a:t>
            </a:r>
            <a:r>
              <a:rPr lang="en-US" altLang="zh-CN" dirty="0"/>
              <a:t>p=1</a:t>
            </a:r>
            <a:r>
              <a:rPr lang="zh-CN" altLang="en-US" dirty="0"/>
              <a:t>元</a:t>
            </a:r>
            <a:r>
              <a:rPr lang="en-US" altLang="zh-CN" dirty="0"/>
              <a:t>/</a:t>
            </a:r>
            <a:r>
              <a:rPr lang="zh-CN" altLang="en-US" dirty="0"/>
              <a:t>份</a:t>
            </a:r>
          </a:p>
          <a:p>
            <a:pPr lvl="2">
              <a:lnSpc>
                <a:spcPts val="2400"/>
              </a:lnSpc>
              <a:spcBef>
                <a:spcPts val="600"/>
              </a:spcBef>
            </a:pPr>
            <a:r>
              <a:rPr lang="zh-CN" altLang="en-US" dirty="0"/>
              <a:t>需求</a:t>
            </a:r>
            <a:r>
              <a:rPr lang="en-US" altLang="zh-CN" dirty="0"/>
              <a:t>: N(100,20</a:t>
            </a:r>
            <a:r>
              <a:rPr lang="en-US" altLang="zh-CN" baseline="30000" dirty="0"/>
              <a:t>2</a:t>
            </a:r>
            <a:r>
              <a:rPr lang="en-US" altLang="zh-CN" dirty="0"/>
              <a:t>)</a:t>
            </a:r>
          </a:p>
          <a:p>
            <a:pPr lvl="1"/>
            <a:r>
              <a:rPr lang="zh-CN" altLang="en-US" dirty="0"/>
              <a:t>报童角度的最优订货量</a:t>
            </a:r>
            <a:r>
              <a:rPr lang="en-US" altLang="zh-CN" dirty="0"/>
              <a:t>?           </a:t>
            </a:r>
            <a:r>
              <a:rPr lang="zh-CN" altLang="en-US" dirty="0"/>
              <a:t>供应链角度的最优订货量</a:t>
            </a:r>
            <a:r>
              <a:rPr lang="en-US" altLang="zh-CN" dirty="0"/>
              <a:t>?</a:t>
            </a:r>
          </a:p>
          <a:p>
            <a:pPr lvl="2">
              <a:spcBef>
                <a:spcPts val="0"/>
              </a:spcBef>
            </a:pPr>
            <a:r>
              <a:rPr lang="en-US" altLang="zh-CN" dirty="0"/>
              <a:t>C</a:t>
            </a:r>
            <a:r>
              <a:rPr lang="en-US" altLang="zh-CN" baseline="-25000" dirty="0"/>
              <a:t>u</a:t>
            </a:r>
            <a:r>
              <a:rPr lang="en-US" altLang="zh-CN" dirty="0"/>
              <a:t>=p-w=0.5,C</a:t>
            </a:r>
            <a:r>
              <a:rPr lang="en-US" altLang="zh-CN" baseline="-25000" dirty="0"/>
              <a:t>o</a:t>
            </a:r>
            <a:r>
              <a:rPr lang="en-US" altLang="zh-CN" dirty="0"/>
              <a:t>=w=0.5 </a:t>
            </a:r>
            <a:r>
              <a:rPr lang="en-US" altLang="zh-CN" dirty="0">
                <a:sym typeface="Wingdings" panose="05000000000000000000" pitchFamily="2" charset="2"/>
              </a:rPr>
              <a:t></a:t>
            </a:r>
            <a:r>
              <a:rPr lang="en-US" altLang="zh-CN" dirty="0"/>
              <a:t> Z</a:t>
            </a:r>
            <a:r>
              <a:rPr lang="el-GR" altLang="zh-CN" sz="1600" dirty="0">
                <a:solidFill>
                  <a:srgbClr val="FF0000"/>
                </a:solidFill>
              </a:rPr>
              <a:t>α</a:t>
            </a:r>
            <a:r>
              <a:rPr lang="en-US" altLang="zh-CN" dirty="0"/>
              <a:t>=0.5      C</a:t>
            </a:r>
            <a:r>
              <a:rPr lang="en-US" altLang="zh-CN" baseline="-25000" dirty="0"/>
              <a:t>u</a:t>
            </a:r>
            <a:r>
              <a:rPr lang="en-US" altLang="zh-CN" dirty="0"/>
              <a:t>=p-c=0.9,C</a:t>
            </a:r>
            <a:r>
              <a:rPr lang="en-US" altLang="zh-CN" baseline="-25000" dirty="0"/>
              <a:t>o</a:t>
            </a:r>
            <a:r>
              <a:rPr lang="en-US" altLang="zh-CN" dirty="0"/>
              <a:t>=c=0.1</a:t>
            </a:r>
            <a:r>
              <a:rPr lang="en-US" altLang="zh-CN" dirty="0">
                <a:sym typeface="Wingdings" panose="05000000000000000000" pitchFamily="2" charset="2"/>
              </a:rPr>
              <a:t></a:t>
            </a:r>
            <a:r>
              <a:rPr lang="en-US" altLang="zh-CN" dirty="0"/>
              <a:t> Z</a:t>
            </a:r>
            <a:r>
              <a:rPr lang="el-GR" altLang="zh-CN" sz="1600" dirty="0">
                <a:solidFill>
                  <a:srgbClr val="FF0000"/>
                </a:solidFill>
              </a:rPr>
              <a:t>α</a:t>
            </a:r>
            <a:r>
              <a:rPr lang="en-US" altLang="zh-CN" dirty="0"/>
              <a:t>=</a:t>
            </a:r>
            <a:r>
              <a:rPr lang="zh-CN" altLang="en-US" dirty="0"/>
              <a:t> </a:t>
            </a:r>
            <a:r>
              <a:rPr lang="en-US" altLang="zh-CN" dirty="0"/>
              <a:t>0.9</a:t>
            </a:r>
          </a:p>
          <a:p>
            <a:pPr lvl="2">
              <a:spcBef>
                <a:spcPts val="0"/>
              </a:spcBef>
            </a:pPr>
            <a:r>
              <a:rPr lang="en-US" altLang="zh-CN" dirty="0"/>
              <a:t>Excel</a:t>
            </a:r>
            <a:r>
              <a:rPr lang="zh-CN" altLang="en-US" dirty="0"/>
              <a:t>用</a:t>
            </a:r>
            <a:r>
              <a:rPr lang="en-US" altLang="zh-CN" dirty="0"/>
              <a:t>NORMINV(Z</a:t>
            </a:r>
            <a:r>
              <a:rPr lang="el-GR" altLang="zh-CN" sz="1400" dirty="0">
                <a:solidFill>
                  <a:srgbClr val="FF0000"/>
                </a:solidFill>
              </a:rPr>
              <a:t>α</a:t>
            </a:r>
            <a:r>
              <a:rPr lang="en-US" altLang="zh-CN" dirty="0"/>
              <a:t>, </a:t>
            </a:r>
            <a:r>
              <a:rPr lang="el-GR" altLang="zh-CN" dirty="0"/>
              <a:t>μ</a:t>
            </a:r>
            <a:r>
              <a:rPr lang="en-US" altLang="zh-CN" dirty="0"/>
              <a:t>,</a:t>
            </a:r>
            <a:r>
              <a:rPr lang="el-GR" altLang="zh-CN" dirty="0"/>
              <a:t>σ</a:t>
            </a:r>
            <a:r>
              <a:rPr lang="en-US" altLang="zh-CN" dirty="0"/>
              <a:t>)</a:t>
            </a:r>
            <a:r>
              <a:rPr lang="zh-CN" altLang="en-US" dirty="0"/>
              <a:t>得到</a:t>
            </a:r>
          </a:p>
          <a:p>
            <a:pPr lvl="2">
              <a:spcBef>
                <a:spcPts val="0"/>
              </a:spcBef>
            </a:pPr>
            <a:endParaRPr lang="en-US" altLang="zh-CN" dirty="0"/>
          </a:p>
          <a:p>
            <a:pPr lvl="2"/>
            <a:endParaRPr lang="en-US" altLang="zh-CN" dirty="0"/>
          </a:p>
          <a:p>
            <a:pPr lvl="2"/>
            <a:endParaRPr lang="en-US" altLang="zh-CN" dirty="0"/>
          </a:p>
          <a:p>
            <a:pPr marL="360000" lvl="2" indent="0">
              <a:buNone/>
            </a:pPr>
            <a:endParaRPr lang="en-US" altLang="zh-CN" dirty="0"/>
          </a:p>
          <a:p>
            <a:pPr lvl="2"/>
            <a:r>
              <a:rPr lang="zh-CN" altLang="en-US" dirty="0"/>
              <a:t>双边际效应 </a:t>
            </a:r>
            <a:r>
              <a:rPr lang="en-US" altLang="zh-CN" sz="1600" dirty="0"/>
              <a:t>Profit comparison-- Double marginalization</a:t>
            </a:r>
            <a:endParaRPr lang="en-US" altLang="zh-CN" dirty="0"/>
          </a:p>
          <a:p>
            <a:pPr lvl="1"/>
            <a:endParaRPr lang="en-US" altLang="zh-CN" dirty="0"/>
          </a:p>
          <a:p>
            <a:endParaRPr lang="zh-CN" altLang="en-US" dirty="0"/>
          </a:p>
        </p:txBody>
      </p:sp>
      <p:sp>
        <p:nvSpPr>
          <p:cNvPr id="3" name="灯片编号占位符 2"/>
          <p:cNvSpPr>
            <a:spLocks noGrp="1"/>
          </p:cNvSpPr>
          <p:nvPr>
            <p:ph type="sldNum" sz="quarter" idx="4294967295"/>
          </p:nvPr>
        </p:nvSpPr>
        <p:spPr/>
        <p:txBody>
          <a:bodyPr/>
          <a:lstStyle/>
          <a:p>
            <a:fld id="{1EE454D5-8ADD-4D28-AC1B-622A0B29A9B6}" type="slidenum">
              <a:rPr lang="zh-CN" altLang="en-US" smtClean="0">
                <a:solidFill>
                  <a:schemeClr val="bg1"/>
                </a:solidFill>
              </a:rPr>
              <a:pPr/>
              <a:t>174</a:t>
            </a:fld>
            <a:endParaRPr lang="zh-CN" altLang="en-US" dirty="0">
              <a:solidFill>
                <a:schemeClr val="bg1"/>
              </a:solidFill>
            </a:endParaRPr>
          </a:p>
        </p:txBody>
      </p:sp>
      <p:sp>
        <p:nvSpPr>
          <p:cNvPr id="4" name="标题 3"/>
          <p:cNvSpPr>
            <a:spLocks noGrp="1"/>
          </p:cNvSpPr>
          <p:nvPr>
            <p:ph type="title"/>
          </p:nvPr>
        </p:nvSpPr>
        <p:spPr/>
        <p:txBody>
          <a:bodyPr/>
          <a:lstStyle/>
          <a:p>
            <a:r>
              <a:rPr lang="zh-CN" altLang="en-US" dirty="0"/>
              <a:t>第一节  批发价契约</a:t>
            </a:r>
          </a:p>
        </p:txBody>
      </p:sp>
      <p:pic>
        <p:nvPicPr>
          <p:cNvPr id="5" name="Picture 2" descr="Picture 2"/>
          <p:cNvPicPr>
            <a:picLocks noChangeAspect="1"/>
          </p:cNvPicPr>
          <p:nvPr/>
        </p:nvPicPr>
        <p:blipFill>
          <a:blip r:embed="rId3"/>
          <a:stretch>
            <a:fillRect/>
          </a:stretch>
        </p:blipFill>
        <p:spPr>
          <a:xfrm>
            <a:off x="3638784" y="1681302"/>
            <a:ext cx="1590298" cy="1191189"/>
          </a:xfrm>
          <a:prstGeom prst="rect">
            <a:avLst/>
          </a:prstGeom>
          <a:ln w="12700">
            <a:miter lim="400000"/>
          </a:ln>
        </p:spPr>
      </p:pic>
      <p:pic>
        <p:nvPicPr>
          <p:cNvPr id="6" name="Picture 2" descr="Picture 2"/>
          <p:cNvPicPr>
            <a:picLocks noChangeAspect="1"/>
          </p:cNvPicPr>
          <p:nvPr/>
        </p:nvPicPr>
        <p:blipFill>
          <a:blip r:embed="rId4"/>
          <a:stretch>
            <a:fillRect/>
          </a:stretch>
        </p:blipFill>
        <p:spPr>
          <a:xfrm>
            <a:off x="5591263" y="1303734"/>
            <a:ext cx="1422025" cy="1100519"/>
          </a:xfrm>
          <a:prstGeom prst="rect">
            <a:avLst/>
          </a:prstGeom>
          <a:ln w="12700">
            <a:miter lim="400000"/>
          </a:ln>
        </p:spPr>
      </p:pic>
      <p:sp>
        <p:nvSpPr>
          <p:cNvPr id="7" name="肘形连接符 6"/>
          <p:cNvSpPr/>
          <p:nvPr/>
        </p:nvSpPr>
        <p:spPr>
          <a:xfrm rot="5400000" flipH="1" flipV="1">
            <a:off x="3098961" y="2146851"/>
            <a:ext cx="428043" cy="6683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41275">
            <a:solidFill>
              <a:srgbClr val="989AAC"/>
            </a:solidFill>
            <a:tailEnd type="triangle"/>
          </a:ln>
          <a:effectLst>
            <a:outerShdw blurRad="38100" dist="23000" rotWithShape="0">
              <a:srgbClr val="000000">
                <a:alpha val="40000"/>
              </a:srgbClr>
            </a:outerShdw>
          </a:effectLst>
        </p:spPr>
        <p:txBody>
          <a:bodyPr lIns="45719" rIns="45719" anchor="ctr"/>
          <a:lstStyle/>
          <a:p>
            <a:endParaRPr sz="1600"/>
          </a:p>
        </p:txBody>
      </p:sp>
      <p:sp>
        <p:nvSpPr>
          <p:cNvPr id="8" name="肘形连接符 8"/>
          <p:cNvSpPr/>
          <p:nvPr/>
        </p:nvSpPr>
        <p:spPr>
          <a:xfrm rot="5400000" flipH="1" flipV="1">
            <a:off x="5672240" y="1941920"/>
            <a:ext cx="185042" cy="103945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1600"/>
                </a:lnTo>
              </a:path>
            </a:pathLst>
          </a:custGeom>
          <a:ln w="41275">
            <a:solidFill>
              <a:srgbClr val="989AAC"/>
            </a:solidFill>
            <a:tailEnd type="triangle"/>
          </a:ln>
          <a:effectLst>
            <a:outerShdw blurRad="38100" dist="23000" rotWithShape="0">
              <a:srgbClr val="000000">
                <a:alpha val="40000"/>
              </a:srgbClr>
            </a:outerShdw>
          </a:effectLst>
        </p:spPr>
        <p:txBody>
          <a:bodyPr/>
          <a:lstStyle/>
          <a:p>
            <a:endParaRPr sz="1600"/>
          </a:p>
        </p:txBody>
      </p:sp>
      <p:sp>
        <p:nvSpPr>
          <p:cNvPr id="9" name="肘形连接符 11"/>
          <p:cNvSpPr/>
          <p:nvPr/>
        </p:nvSpPr>
        <p:spPr>
          <a:xfrm flipV="1">
            <a:off x="7028990" y="2158557"/>
            <a:ext cx="1186640" cy="22290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path>
            </a:pathLst>
          </a:custGeom>
          <a:ln w="41275">
            <a:solidFill>
              <a:srgbClr val="989AAC"/>
            </a:solidFill>
            <a:tailEnd type="triangle"/>
          </a:ln>
          <a:effectLst>
            <a:outerShdw blurRad="38100" dist="23000" rotWithShape="0">
              <a:srgbClr val="000000">
                <a:alpha val="40000"/>
              </a:srgbClr>
            </a:outerShdw>
          </a:effectLst>
        </p:spPr>
        <p:txBody>
          <a:bodyPr lIns="45719" rIns="45719" anchor="ctr"/>
          <a:lstStyle/>
          <a:p>
            <a:endParaRPr sz="1600"/>
          </a:p>
        </p:txBody>
      </p:sp>
      <p:pic>
        <p:nvPicPr>
          <p:cNvPr id="10" name="Picture 3" descr="Picture 3"/>
          <p:cNvPicPr>
            <a:picLocks noChangeAspect="1"/>
          </p:cNvPicPr>
          <p:nvPr/>
        </p:nvPicPr>
        <p:blipFill>
          <a:blip r:embed="rId5"/>
          <a:stretch>
            <a:fillRect/>
          </a:stretch>
        </p:blipFill>
        <p:spPr>
          <a:xfrm>
            <a:off x="7406256" y="1095172"/>
            <a:ext cx="1618748" cy="1088297"/>
          </a:xfrm>
          <a:prstGeom prst="rect">
            <a:avLst/>
          </a:prstGeom>
          <a:ln w="12700">
            <a:miter lim="400000"/>
          </a:ln>
        </p:spPr>
      </p:pic>
      <p:sp>
        <p:nvSpPr>
          <p:cNvPr id="11" name="TextBox 10"/>
          <p:cNvSpPr txBox="1"/>
          <p:nvPr/>
        </p:nvSpPr>
        <p:spPr>
          <a:xfrm>
            <a:off x="2944257" y="2351048"/>
            <a:ext cx="773113" cy="358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2000" b="1">
                <a:effectLst>
                  <a:outerShdw blurRad="38100" dist="38100" dir="2700000" rotWithShape="0">
                    <a:srgbClr val="000000">
                      <a:alpha val="43137"/>
                    </a:srgbClr>
                  </a:outerShdw>
                </a:effectLst>
              </a:defRPr>
            </a:lvl1pPr>
          </a:lstStyle>
          <a:p>
            <a:r>
              <a:rPr sz="1800" dirty="0"/>
              <a:t>$0.1</a:t>
            </a:r>
          </a:p>
        </p:txBody>
      </p:sp>
      <p:sp>
        <p:nvSpPr>
          <p:cNvPr id="12" name="TextBox 11"/>
          <p:cNvSpPr txBox="1"/>
          <p:nvPr/>
        </p:nvSpPr>
        <p:spPr>
          <a:xfrm>
            <a:off x="5417715" y="2554170"/>
            <a:ext cx="866776" cy="358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2000" b="1">
                <a:effectLst>
                  <a:outerShdw blurRad="38100" dist="38100" dir="2700000" rotWithShape="0">
                    <a:srgbClr val="000000">
                      <a:alpha val="43137"/>
                    </a:srgbClr>
                  </a:outerShdw>
                </a:effectLst>
              </a:defRPr>
            </a:lvl1pPr>
          </a:lstStyle>
          <a:p>
            <a:r>
              <a:rPr sz="1800" dirty="0"/>
              <a:t>$0.5</a:t>
            </a:r>
          </a:p>
        </p:txBody>
      </p:sp>
      <p:sp>
        <p:nvSpPr>
          <p:cNvPr id="13" name="TextBox 12"/>
          <p:cNvSpPr txBox="1"/>
          <p:nvPr/>
        </p:nvSpPr>
        <p:spPr>
          <a:xfrm>
            <a:off x="7339091" y="2289951"/>
            <a:ext cx="685801" cy="358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lgn="ctr">
              <a:defRPr sz="2000" b="1">
                <a:effectLst>
                  <a:outerShdw blurRad="38100" dist="38100" dir="2700000" rotWithShape="0">
                    <a:srgbClr val="000000">
                      <a:alpha val="43137"/>
                    </a:srgbClr>
                  </a:outerShdw>
                </a:effectLst>
              </a:defRPr>
            </a:lvl1pPr>
          </a:lstStyle>
          <a:p>
            <a:r>
              <a:rPr sz="1800" dirty="0"/>
              <a:t>$1</a:t>
            </a:r>
          </a:p>
        </p:txBody>
      </p:sp>
      <p:sp>
        <p:nvSpPr>
          <p:cNvPr id="14" name="TextBox 13"/>
          <p:cNvSpPr txBox="1"/>
          <p:nvPr/>
        </p:nvSpPr>
        <p:spPr>
          <a:xfrm>
            <a:off x="7339091" y="764704"/>
            <a:ext cx="1667874" cy="36933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rIns="45719">
            <a:spAutoFit/>
          </a:bodyPr>
          <a:lstStyle>
            <a:lvl1pPr algn="ctr">
              <a:defRPr sz="2000" b="1">
                <a:effectLst>
                  <a:outerShdw blurRad="38100" dist="38100" dir="2700000" rotWithShape="0">
                    <a:srgbClr val="000000">
                      <a:alpha val="43137"/>
                    </a:srgbClr>
                  </a:outerShdw>
                </a:effectLst>
              </a:defRPr>
            </a:lvl1pPr>
          </a:lstStyle>
          <a:p>
            <a:r>
              <a:rPr sz="1800" dirty="0"/>
              <a:t>N(100, 20</a:t>
            </a:r>
            <a:r>
              <a:rPr lang="en-US" sz="1800" baseline="30000" dirty="0"/>
              <a:t>2</a:t>
            </a:r>
            <a:r>
              <a:rPr sz="1800" dirty="0"/>
              <a:t>)</a:t>
            </a:r>
          </a:p>
        </p:txBody>
      </p:sp>
      <p:graphicFrame>
        <p:nvGraphicFramePr>
          <p:cNvPr id="15" name="表格 14"/>
          <p:cNvGraphicFramePr/>
          <p:nvPr>
            <p:extLst>
              <p:ext uri="{D42A27DB-BD31-4B8C-83A1-F6EECF244321}">
                <p14:modId xmlns:p14="http://schemas.microsoft.com/office/powerpoint/2010/main" val="3940970665"/>
              </p:ext>
            </p:extLst>
          </p:nvPr>
        </p:nvGraphicFramePr>
        <p:xfrm>
          <a:off x="1077866" y="4149080"/>
          <a:ext cx="2952328" cy="1620376"/>
        </p:xfrm>
        <a:graphic>
          <a:graphicData uri="http://schemas.openxmlformats.org/drawingml/2006/table">
            <a:tbl>
              <a:tblPr firstRow="1" bandRow="1"/>
              <a:tblGrid>
                <a:gridCol w="1981966">
                  <a:extLst>
                    <a:ext uri="{9D8B030D-6E8A-4147-A177-3AD203B41FA5}">
                      <a16:colId xmlns:a16="http://schemas.microsoft.com/office/drawing/2014/main" val="20000"/>
                    </a:ext>
                  </a:extLst>
                </a:gridCol>
                <a:gridCol w="970362">
                  <a:extLst>
                    <a:ext uri="{9D8B030D-6E8A-4147-A177-3AD203B41FA5}">
                      <a16:colId xmlns:a16="http://schemas.microsoft.com/office/drawing/2014/main" val="20001"/>
                    </a:ext>
                  </a:extLst>
                </a:gridCol>
              </a:tblGrid>
              <a:tr h="380743">
                <a:tc>
                  <a:txBody>
                    <a:bodyPr/>
                    <a:lstStyle/>
                    <a:p>
                      <a:pPr algn="ctr">
                        <a:defRPr sz="2000">
                          <a:sym typeface="Arial"/>
                        </a:defRPr>
                      </a:pPr>
                      <a:r>
                        <a:rPr dirty="0" err="1"/>
                        <a:t>Q</a:t>
                      </a:r>
                      <a:r>
                        <a:rPr baseline="-25000" dirty="0" err="1"/>
                        <a:t>nv</a:t>
                      </a:r>
                      <a:endParaRPr baseline="-25000" dirty="0"/>
                    </a:p>
                  </a:txBody>
                  <a:tcPr marL="45720" marR="45720" anchor="ctr" horzOverflow="overflow">
                    <a:solidFill>
                      <a:srgbClr val="7A7A7A"/>
                    </a:solidFill>
                  </a:tcPr>
                </a:tc>
                <a:tc>
                  <a:txBody>
                    <a:bodyPr/>
                    <a:lstStyle/>
                    <a:p>
                      <a:pPr algn="ctr">
                        <a:defRPr sz="1800" b="0">
                          <a:solidFill>
                            <a:srgbClr val="000000"/>
                          </a:solidFill>
                        </a:defRPr>
                      </a:pPr>
                      <a:r>
                        <a:rPr sz="2000" b="1" dirty="0">
                          <a:solidFill>
                            <a:srgbClr val="FFFFFF"/>
                          </a:solidFill>
                          <a:sym typeface="Arial"/>
                        </a:rPr>
                        <a:t>100</a:t>
                      </a:r>
                    </a:p>
                  </a:txBody>
                  <a:tcPr marL="45720" marR="45720" anchor="ctr" horzOverflow="overflow">
                    <a:solidFill>
                      <a:srgbClr val="7A7A7A"/>
                    </a:solidFill>
                  </a:tcPr>
                </a:tc>
                <a:extLst>
                  <a:ext uri="{0D108BD9-81ED-4DB2-BD59-A6C34878D82A}">
                    <a16:rowId xmlns:a16="http://schemas.microsoft.com/office/drawing/2014/main" val="10000"/>
                  </a:ext>
                </a:extLst>
              </a:tr>
              <a:tr h="380743">
                <a:tc>
                  <a:txBody>
                    <a:bodyPr/>
                    <a:lstStyle/>
                    <a:p>
                      <a:pPr algn="ctr">
                        <a:defRPr sz="1800"/>
                      </a:pPr>
                      <a:r>
                        <a:rPr sz="2000" dirty="0" err="1">
                          <a:sym typeface="Arial"/>
                        </a:rPr>
                        <a:t>出版集团</a:t>
                      </a:r>
                      <a:r>
                        <a:rPr lang="en-US" sz="2000" dirty="0">
                          <a:sym typeface="Arial"/>
                        </a:rPr>
                        <a:t>(w-c)Q</a:t>
                      </a:r>
                      <a:endParaRPr sz="2000" dirty="0">
                        <a:sym typeface="Arial"/>
                      </a:endParaRPr>
                    </a:p>
                  </a:txBody>
                  <a:tcPr marL="45720" marR="45720" anchor="ctr" horzOverflow="overflow">
                    <a:solidFill>
                      <a:srgbClr val="D6D6D6"/>
                    </a:solidFill>
                  </a:tcPr>
                </a:tc>
                <a:tc>
                  <a:txBody>
                    <a:bodyPr/>
                    <a:lstStyle/>
                    <a:p>
                      <a:pPr algn="ctr">
                        <a:defRPr sz="1800"/>
                      </a:pPr>
                      <a:r>
                        <a:rPr sz="2000" dirty="0">
                          <a:sym typeface="Arial"/>
                        </a:rPr>
                        <a:t>$40</a:t>
                      </a:r>
                    </a:p>
                  </a:txBody>
                  <a:tcPr marL="45720" marR="45720" anchor="ctr" horzOverflow="overflow">
                    <a:solidFill>
                      <a:srgbClr val="D6D6D6"/>
                    </a:solidFill>
                  </a:tcPr>
                </a:tc>
                <a:extLst>
                  <a:ext uri="{0D108BD9-81ED-4DB2-BD59-A6C34878D82A}">
                    <a16:rowId xmlns:a16="http://schemas.microsoft.com/office/drawing/2014/main" val="10001"/>
                  </a:ext>
                </a:extLst>
              </a:tr>
              <a:tr h="431656">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sz="1800"/>
                      </a:pPr>
                      <a:r>
                        <a:rPr sz="2000" dirty="0" err="1">
                          <a:sym typeface="Arial"/>
                        </a:rPr>
                        <a:t>报童</a:t>
                      </a:r>
                      <a:endParaRPr lang="el-GR" altLang="zh-CN" sz="2000" dirty="0">
                        <a:sym typeface="Arial"/>
                      </a:endParaRPr>
                    </a:p>
                  </a:txBody>
                  <a:tcPr marL="45720" marR="45720" anchor="ctr" horzOverflow="overflow">
                    <a:solidFill>
                      <a:srgbClr val="ECECEC"/>
                    </a:solidFill>
                  </a:tcPr>
                </a:tc>
                <a:tc>
                  <a:txBody>
                    <a:bodyPr/>
                    <a:lstStyle/>
                    <a:p>
                      <a:pPr algn="ctr">
                        <a:defRPr sz="1800"/>
                      </a:pPr>
                      <a:r>
                        <a:rPr sz="2000" dirty="0">
                          <a:sym typeface="Arial"/>
                        </a:rPr>
                        <a:t>$</a:t>
                      </a:r>
                      <a:r>
                        <a:rPr lang="en-US" altLang="zh-CN" sz="2000" dirty="0">
                          <a:sym typeface="Arial"/>
                        </a:rPr>
                        <a:t>42</a:t>
                      </a:r>
                      <a:endParaRPr sz="2000" dirty="0">
                        <a:sym typeface="Arial"/>
                      </a:endParaRPr>
                    </a:p>
                  </a:txBody>
                  <a:tcPr marL="45720" marR="45720" anchor="ctr" horzOverflow="overflow">
                    <a:solidFill>
                      <a:srgbClr val="ECECEC"/>
                    </a:solidFill>
                  </a:tcPr>
                </a:tc>
                <a:extLst>
                  <a:ext uri="{0D108BD9-81ED-4DB2-BD59-A6C34878D82A}">
                    <a16:rowId xmlns:a16="http://schemas.microsoft.com/office/drawing/2014/main" val="10002"/>
                  </a:ext>
                </a:extLst>
              </a:tr>
              <a:tr h="380743">
                <a:tc>
                  <a:txBody>
                    <a:bodyPr/>
                    <a:lstStyle/>
                    <a:p>
                      <a:pPr algn="ctr">
                        <a:defRPr sz="1800"/>
                      </a:pPr>
                      <a:r>
                        <a:rPr sz="2000">
                          <a:sym typeface="Arial"/>
                        </a:rPr>
                        <a:t>全供应链</a:t>
                      </a:r>
                    </a:p>
                  </a:txBody>
                  <a:tcPr marL="45720" marR="45720" anchor="ctr" horzOverflow="overflow">
                    <a:solidFill>
                      <a:srgbClr val="D6D6D6"/>
                    </a:solidFill>
                  </a:tcPr>
                </a:tc>
                <a:tc>
                  <a:txBody>
                    <a:bodyPr/>
                    <a:lstStyle/>
                    <a:p>
                      <a:pPr algn="ctr">
                        <a:defRPr sz="1800"/>
                      </a:pPr>
                      <a:r>
                        <a:rPr sz="2000" dirty="0">
                          <a:sym typeface="Arial"/>
                        </a:rPr>
                        <a:t>$</a:t>
                      </a:r>
                      <a:r>
                        <a:rPr lang="en-US" altLang="zh-CN" sz="2000" dirty="0">
                          <a:sym typeface="Arial"/>
                        </a:rPr>
                        <a:t>82</a:t>
                      </a:r>
                      <a:endParaRPr sz="2000" dirty="0">
                        <a:sym typeface="Arial"/>
                      </a:endParaRPr>
                    </a:p>
                  </a:txBody>
                  <a:tcPr marL="45720" marR="45720" anchor="ctr" horzOverflow="overflow">
                    <a:solidFill>
                      <a:srgbClr val="D6D6D6"/>
                    </a:solidFill>
                  </a:tcPr>
                </a:tc>
                <a:extLst>
                  <a:ext uri="{0D108BD9-81ED-4DB2-BD59-A6C34878D82A}">
                    <a16:rowId xmlns:a16="http://schemas.microsoft.com/office/drawing/2014/main" val="10003"/>
                  </a:ext>
                </a:extLst>
              </a:tr>
            </a:tbl>
          </a:graphicData>
        </a:graphic>
      </p:graphicFrame>
      <p:graphicFrame>
        <p:nvGraphicFramePr>
          <p:cNvPr id="16" name="表格 15"/>
          <p:cNvGraphicFramePr/>
          <p:nvPr>
            <p:extLst>
              <p:ext uri="{D42A27DB-BD31-4B8C-83A1-F6EECF244321}">
                <p14:modId xmlns:p14="http://schemas.microsoft.com/office/powerpoint/2010/main" val="1925044893"/>
              </p:ext>
            </p:extLst>
          </p:nvPr>
        </p:nvGraphicFramePr>
        <p:xfrm>
          <a:off x="5000555" y="4149080"/>
          <a:ext cx="3024336" cy="1584960"/>
        </p:xfrm>
        <a:graphic>
          <a:graphicData uri="http://schemas.openxmlformats.org/drawingml/2006/table">
            <a:tbl>
              <a:tblPr firstRow="1" bandRow="1"/>
              <a:tblGrid>
                <a:gridCol w="2019717">
                  <a:extLst>
                    <a:ext uri="{9D8B030D-6E8A-4147-A177-3AD203B41FA5}">
                      <a16:colId xmlns:a16="http://schemas.microsoft.com/office/drawing/2014/main" val="20000"/>
                    </a:ext>
                  </a:extLst>
                </a:gridCol>
                <a:gridCol w="1004619">
                  <a:extLst>
                    <a:ext uri="{9D8B030D-6E8A-4147-A177-3AD203B41FA5}">
                      <a16:colId xmlns:a16="http://schemas.microsoft.com/office/drawing/2014/main" val="20001"/>
                    </a:ext>
                  </a:extLst>
                </a:gridCol>
              </a:tblGrid>
              <a:tr h="371771">
                <a:tc>
                  <a:txBody>
                    <a:bodyPr/>
                    <a:lstStyle/>
                    <a:p>
                      <a:pPr algn="ctr">
                        <a:defRPr sz="2000">
                          <a:sym typeface="Arial"/>
                        </a:defRPr>
                      </a:pPr>
                      <a:r>
                        <a:rPr dirty="0" err="1"/>
                        <a:t>Q</a:t>
                      </a:r>
                      <a:r>
                        <a:rPr baseline="-25000" dirty="0" err="1"/>
                        <a:t>sc</a:t>
                      </a:r>
                      <a:endParaRPr baseline="-25000" dirty="0"/>
                    </a:p>
                  </a:txBody>
                  <a:tcPr marL="45720" marR="45720" anchor="ctr" horzOverflow="overflow">
                    <a:solidFill>
                      <a:srgbClr val="7A7A7A"/>
                    </a:solidFill>
                  </a:tcPr>
                </a:tc>
                <a:tc>
                  <a:txBody>
                    <a:bodyPr/>
                    <a:lstStyle/>
                    <a:p>
                      <a:pPr algn="ctr">
                        <a:defRPr sz="1800" b="0">
                          <a:solidFill>
                            <a:srgbClr val="000000"/>
                          </a:solidFill>
                        </a:defRPr>
                      </a:pPr>
                      <a:r>
                        <a:rPr sz="2000" b="1" dirty="0">
                          <a:solidFill>
                            <a:srgbClr val="FFFFFF"/>
                          </a:solidFill>
                          <a:sym typeface="Arial"/>
                        </a:rPr>
                        <a:t>126</a:t>
                      </a:r>
                    </a:p>
                  </a:txBody>
                  <a:tcPr marL="45720" marR="45720" anchor="ctr" horzOverflow="overflow">
                    <a:solidFill>
                      <a:srgbClr val="7A7A7A"/>
                    </a:solidFill>
                  </a:tcPr>
                </a:tc>
                <a:extLst>
                  <a:ext uri="{0D108BD9-81ED-4DB2-BD59-A6C34878D82A}">
                    <a16:rowId xmlns:a16="http://schemas.microsoft.com/office/drawing/2014/main" val="10000"/>
                  </a:ext>
                </a:extLst>
              </a:tr>
              <a:tr h="371771">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sz="1800"/>
                      </a:pPr>
                      <a:r>
                        <a:rPr sz="2000" dirty="0" err="1">
                          <a:sym typeface="Arial"/>
                        </a:rPr>
                        <a:t>出版集团</a:t>
                      </a:r>
                      <a:r>
                        <a:rPr lang="en-US" altLang="zh-CN" sz="2000" dirty="0">
                          <a:sym typeface="Arial"/>
                        </a:rPr>
                        <a:t>(w-c)Q</a:t>
                      </a:r>
                    </a:p>
                  </a:txBody>
                  <a:tcPr marL="45720" marR="45720" anchor="ctr" horzOverflow="overflow">
                    <a:solidFill>
                      <a:srgbClr val="D6D6D6"/>
                    </a:solidFill>
                  </a:tcPr>
                </a:tc>
                <a:tc>
                  <a:txBody>
                    <a:bodyPr/>
                    <a:lstStyle/>
                    <a:p>
                      <a:pPr algn="ctr">
                        <a:defRPr sz="1800"/>
                      </a:pPr>
                      <a:r>
                        <a:rPr sz="2000">
                          <a:sym typeface="Arial"/>
                        </a:rPr>
                        <a:t>$50.4</a:t>
                      </a:r>
                    </a:p>
                  </a:txBody>
                  <a:tcPr marL="45720" marR="45720" anchor="ctr" horzOverflow="overflow">
                    <a:solidFill>
                      <a:srgbClr val="D6D6D6"/>
                    </a:solidFill>
                  </a:tcPr>
                </a:tc>
                <a:extLst>
                  <a:ext uri="{0D108BD9-81ED-4DB2-BD59-A6C34878D82A}">
                    <a16:rowId xmlns:a16="http://schemas.microsoft.com/office/drawing/2014/main" val="10001"/>
                  </a:ext>
                </a:extLst>
              </a:tr>
              <a:tr h="371771">
                <a:tc>
                  <a:txBody>
                    <a:bodyPr/>
                    <a:lstStyle/>
                    <a:p>
                      <a:pPr algn="ctr">
                        <a:defRPr sz="1800"/>
                      </a:pPr>
                      <a:r>
                        <a:rPr sz="2000">
                          <a:sym typeface="Arial"/>
                        </a:rPr>
                        <a:t>报童</a:t>
                      </a:r>
                    </a:p>
                  </a:txBody>
                  <a:tcPr marL="45720" marR="45720" anchor="ctr" horzOverflow="overflow">
                    <a:solidFill>
                      <a:srgbClr val="ECECEC"/>
                    </a:solidFill>
                  </a:tcPr>
                </a:tc>
                <a:tc>
                  <a:txBody>
                    <a:bodyPr/>
                    <a:lstStyle/>
                    <a:p>
                      <a:pPr algn="ctr">
                        <a:defRPr sz="1800"/>
                      </a:pPr>
                      <a:r>
                        <a:rPr sz="2000" dirty="0">
                          <a:sym typeface="Arial"/>
                        </a:rPr>
                        <a:t>$</a:t>
                      </a:r>
                      <a:r>
                        <a:rPr lang="en-US" altLang="zh-CN" sz="2000" dirty="0">
                          <a:sym typeface="Arial"/>
                        </a:rPr>
                        <a:t>36</a:t>
                      </a:r>
                      <a:endParaRPr sz="2000" dirty="0">
                        <a:sym typeface="Arial"/>
                      </a:endParaRPr>
                    </a:p>
                  </a:txBody>
                  <a:tcPr marL="45720" marR="45720" anchor="ctr" horzOverflow="overflow">
                    <a:solidFill>
                      <a:srgbClr val="ECECEC"/>
                    </a:solidFill>
                  </a:tcPr>
                </a:tc>
                <a:extLst>
                  <a:ext uri="{0D108BD9-81ED-4DB2-BD59-A6C34878D82A}">
                    <a16:rowId xmlns:a16="http://schemas.microsoft.com/office/drawing/2014/main" val="10002"/>
                  </a:ext>
                </a:extLst>
              </a:tr>
              <a:tr h="371771">
                <a:tc>
                  <a:txBody>
                    <a:bodyPr/>
                    <a:lstStyle/>
                    <a:p>
                      <a:pPr algn="ctr">
                        <a:defRPr sz="1800"/>
                      </a:pPr>
                      <a:r>
                        <a:rPr sz="2000" dirty="0" err="1">
                          <a:sym typeface="Arial"/>
                        </a:rPr>
                        <a:t>全供应链</a:t>
                      </a:r>
                      <a:endParaRPr sz="2000" dirty="0">
                        <a:sym typeface="Arial"/>
                      </a:endParaRPr>
                    </a:p>
                  </a:txBody>
                  <a:tcPr marL="45720" marR="45720" anchor="ctr" horzOverflow="overflow">
                    <a:solidFill>
                      <a:srgbClr val="D6D6D6"/>
                    </a:solidFill>
                  </a:tcPr>
                </a:tc>
                <a:tc>
                  <a:txBody>
                    <a:bodyPr/>
                    <a:lstStyle/>
                    <a:p>
                      <a:pPr algn="ctr">
                        <a:defRPr sz="1800"/>
                      </a:pPr>
                      <a:r>
                        <a:rPr sz="2000" dirty="0">
                          <a:sym typeface="Arial"/>
                        </a:rPr>
                        <a:t>$</a:t>
                      </a:r>
                      <a:r>
                        <a:rPr lang="en-US" altLang="zh-CN" sz="2000" dirty="0">
                          <a:sym typeface="Arial"/>
                        </a:rPr>
                        <a:t>86</a:t>
                      </a:r>
                      <a:r>
                        <a:rPr sz="2000" dirty="0">
                          <a:sym typeface="Arial"/>
                        </a:rPr>
                        <a:t>.4</a:t>
                      </a:r>
                    </a:p>
                  </a:txBody>
                  <a:tcPr marL="45720" marR="45720" anchor="ctr" horzOverflow="overflow">
                    <a:solidFill>
                      <a:srgbClr val="D6D6D6"/>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56207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xEl>
                                              <p:pRg st="6" end="6"/>
                                            </p:txEl>
                                          </p:spTgt>
                                        </p:tgtEl>
                                        <p:attrNameLst>
                                          <p:attrName>style.visibility</p:attrName>
                                        </p:attrNameLst>
                                      </p:cBhvr>
                                      <p:to>
                                        <p:strVal val="visible"/>
                                      </p:to>
                                    </p:set>
                                    <p:anim calcmode="lin" valueType="num">
                                      <p:cBhvr additive="base">
                                        <p:cTn id="7"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6" end="6"/>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
                                            <p:txEl>
                                              <p:pRg st="7" end="7"/>
                                            </p:txEl>
                                          </p:spTgt>
                                        </p:tgtEl>
                                        <p:attrNameLst>
                                          <p:attrName>style.visibility</p:attrName>
                                        </p:attrNameLst>
                                      </p:cBhvr>
                                      <p:to>
                                        <p:strVal val="visible"/>
                                      </p:to>
                                    </p:set>
                                    <p:anim calcmode="lin" valueType="num">
                                      <p:cBhvr additive="base">
                                        <p:cTn id="12"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
                                            <p:txEl>
                                              <p:pRg st="7" end="7"/>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2">
                                            <p:txEl>
                                              <p:pRg st="8" end="8"/>
                                            </p:txEl>
                                          </p:spTgt>
                                        </p:tgtEl>
                                        <p:attrNameLst>
                                          <p:attrName>style.visibility</p:attrName>
                                        </p:attrNameLst>
                                      </p:cBhvr>
                                      <p:to>
                                        <p:strVal val="visible"/>
                                      </p:to>
                                    </p:set>
                                    <p:anim calcmode="lin" valueType="num">
                                      <p:cBhvr additive="base">
                                        <p:cTn id="17"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circle(in)">
                                      <p:cBhvr>
                                        <p:cTn id="23" dur="20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circle(in)">
                                      <p:cBhvr>
                                        <p:cTn id="28" dur="20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
                                            <p:txEl>
                                              <p:pRg st="13" end="13"/>
                                            </p:txEl>
                                          </p:spTgt>
                                        </p:tgtEl>
                                        <p:attrNameLst>
                                          <p:attrName>style.visibility</p:attrName>
                                        </p:attrNameLst>
                                      </p:cBhvr>
                                      <p:to>
                                        <p:strVal val="visible"/>
                                      </p:to>
                                    </p:set>
                                    <p:anim calcmode="lin" valueType="num">
                                      <p:cBhvr additive="base">
                                        <p:cTn id="33" dur="500" fill="hold"/>
                                        <p:tgtEl>
                                          <p:spTgt spid="2">
                                            <p:txEl>
                                              <p:pRg st="13" end="1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
                                            <p:txEl>
                                              <p:pRg st="13" end="1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 name="幻灯片编号占位符 6"/>
          <p:cNvSpPr>
            <a:spLocks noGrp="1"/>
          </p:cNvSpPr>
          <p:nvPr>
            <p:ph type="sldNum" sz="quarter" idx="12"/>
          </p:nvPr>
        </p:nvSpPr>
        <p:spPr/>
        <p:txBody>
          <a:bodyPr/>
          <a:lstStyle/>
          <a:p>
            <a:pPr>
              <a:defRPr/>
            </a:pPr>
            <a:fld id="{A017E3B9-BD3F-2248-94EA-550C404785E5}" type="slidenum">
              <a:rPr lang="en-US" altLang="zh-CN"/>
              <a:pPr>
                <a:defRPr/>
              </a:pPr>
              <a:t>175</a:t>
            </a:fld>
            <a:endParaRPr lang="en-US" altLang="zh-CN"/>
          </a:p>
        </p:txBody>
      </p:sp>
      <p:sp>
        <p:nvSpPr>
          <p:cNvPr id="2541570" name="Rectangle 2"/>
          <p:cNvSpPr>
            <a:spLocks noGrp="1" noChangeArrowheads="1"/>
          </p:cNvSpPr>
          <p:nvPr>
            <p:ph type="title"/>
          </p:nvPr>
        </p:nvSpPr>
        <p:spPr/>
        <p:txBody>
          <a:bodyPr/>
          <a:lstStyle/>
          <a:p>
            <a:pPr>
              <a:defRPr/>
            </a:pPr>
            <a:r>
              <a:rPr lang="zh-CN" altLang="en-US" dirty="0"/>
              <a:t>第一节  批发价契约</a:t>
            </a:r>
            <a:endParaRPr lang="zh-CN" altLang="en-US" dirty="0">
              <a:latin typeface="宋体" charset="0"/>
            </a:endParaRPr>
          </a:p>
        </p:txBody>
      </p:sp>
      <p:sp>
        <p:nvSpPr>
          <p:cNvPr id="2541571" name="Rectangle 3"/>
          <p:cNvSpPr>
            <a:spLocks noGrp="1" noChangeArrowheads="1"/>
          </p:cNvSpPr>
          <p:nvPr>
            <p:ph type="body" sz="half" idx="1"/>
          </p:nvPr>
        </p:nvSpPr>
        <p:spPr>
          <a:xfrm>
            <a:off x="179512" y="620688"/>
            <a:ext cx="8736013" cy="5976664"/>
          </a:xfrm>
        </p:spPr>
        <p:txBody>
          <a:bodyPr/>
          <a:lstStyle/>
          <a:p>
            <a:pPr>
              <a:lnSpc>
                <a:spcPct val="90000"/>
              </a:lnSpc>
            </a:pPr>
            <a:r>
              <a:rPr lang="zh-CN" altLang="en-US" dirty="0">
                <a:solidFill>
                  <a:srgbClr val="FF0000"/>
                </a:solidFill>
                <a:latin typeface="Times New Roman" charset="0"/>
                <a:ea typeface="黑体" charset="0"/>
                <a:cs typeface="黑体" charset="0"/>
              </a:rPr>
              <a:t>全价合同</a:t>
            </a:r>
            <a:r>
              <a:rPr lang="en-US" altLang="zh-CN" sz="2200" dirty="0">
                <a:latin typeface="Times New Roman" charset="0"/>
                <a:ea typeface="黑体" charset="0"/>
                <a:cs typeface="黑体" charset="0"/>
              </a:rPr>
              <a:t>(Wholesale-Price Contract)</a:t>
            </a:r>
          </a:p>
          <a:p>
            <a:pPr lvl="1">
              <a:lnSpc>
                <a:spcPct val="90000"/>
              </a:lnSpc>
            </a:pPr>
            <a:r>
              <a:rPr lang="zh-CN" altLang="en-US" sz="2200" b="0" dirty="0">
                <a:latin typeface="Times New Roman" charset="0"/>
                <a:ea typeface="黑体" charset="0"/>
                <a:cs typeface="黑体" charset="0"/>
              </a:rPr>
              <a:t>供应商利润</a:t>
            </a:r>
            <a:r>
              <a:rPr lang="en-US" altLang="zh-CN" sz="2200" b="0" dirty="0">
                <a:latin typeface="Times New Roman" charset="0"/>
                <a:ea typeface="黑体" charset="0"/>
                <a:cs typeface="黑体" charset="0"/>
              </a:rPr>
              <a:t>π</a:t>
            </a:r>
            <a:r>
              <a:rPr lang="en-US" altLang="zh-CN" sz="2200" b="0" baseline="-25000" dirty="0">
                <a:latin typeface="Times New Roman" charset="0"/>
                <a:ea typeface="黑体" charset="0"/>
                <a:cs typeface="黑体" charset="0"/>
              </a:rPr>
              <a:t>s</a:t>
            </a:r>
            <a:r>
              <a:rPr lang="en-US" altLang="zh-CN" sz="2200" b="0" dirty="0">
                <a:latin typeface="Times New Roman" charset="0"/>
                <a:ea typeface="黑体" charset="0"/>
                <a:cs typeface="黑体" charset="0"/>
              </a:rPr>
              <a:t>=(w-c)Q</a:t>
            </a:r>
          </a:p>
          <a:p>
            <a:pPr lvl="2">
              <a:lnSpc>
                <a:spcPct val="90000"/>
              </a:lnSpc>
            </a:pPr>
            <a:r>
              <a:rPr lang="zh-CN" altLang="en-US" b="0" dirty="0">
                <a:latin typeface="Times New Roman" charset="0"/>
                <a:ea typeface="黑体" charset="0"/>
                <a:cs typeface="黑体" charset="0"/>
              </a:rPr>
              <a:t>确定性的</a:t>
            </a:r>
            <a:endParaRPr lang="en-US" altLang="zh-CN" b="0" dirty="0">
              <a:latin typeface="Times New Roman" charset="0"/>
              <a:ea typeface="黑体" charset="0"/>
              <a:cs typeface="黑体" charset="0"/>
            </a:endParaRPr>
          </a:p>
          <a:p>
            <a:pPr lvl="1">
              <a:lnSpc>
                <a:spcPct val="90000"/>
              </a:lnSpc>
            </a:pPr>
            <a:r>
              <a:rPr lang="zh-CN" altLang="en-US" b="0" dirty="0">
                <a:latin typeface="Times New Roman" charset="0"/>
                <a:ea typeface="黑体" charset="0"/>
                <a:cs typeface="黑体" charset="0"/>
              </a:rPr>
              <a:t>零售商利润</a:t>
            </a:r>
            <a:r>
              <a:rPr lang="en-US" altLang="zh-CN" b="0" dirty="0">
                <a:latin typeface="Times New Roman" charset="0"/>
                <a:ea typeface="黑体" charset="0"/>
                <a:cs typeface="黑体" charset="0"/>
              </a:rPr>
              <a:t>π</a:t>
            </a:r>
            <a:r>
              <a:rPr lang="en-US" altLang="zh-CN" b="0" baseline="-25000" dirty="0">
                <a:latin typeface="Times New Roman" charset="0"/>
                <a:ea typeface="黑体" charset="0"/>
                <a:cs typeface="黑体" charset="0"/>
              </a:rPr>
              <a:t>s</a:t>
            </a:r>
            <a:r>
              <a:rPr lang="en-US" altLang="zh-CN" b="0" dirty="0">
                <a:latin typeface="Times New Roman" charset="0"/>
                <a:ea typeface="黑体" charset="0"/>
                <a:cs typeface="黑体" charset="0"/>
              </a:rPr>
              <a:t>=(p-w)min(Q,D)</a:t>
            </a:r>
          </a:p>
          <a:p>
            <a:pPr lvl="2">
              <a:lnSpc>
                <a:spcPct val="90000"/>
              </a:lnSpc>
            </a:pPr>
            <a:r>
              <a:rPr lang="zh-CN" altLang="en-US" dirty="0">
                <a:latin typeface="Times New Roman" charset="0"/>
                <a:ea typeface="黑体" charset="0"/>
                <a:cs typeface="黑体" charset="0"/>
              </a:rPr>
              <a:t>需求不确定性风险全部转嫁给零售商</a:t>
            </a:r>
            <a:endParaRPr lang="en-US" altLang="zh-CN" dirty="0">
              <a:latin typeface="Times New Roman" charset="0"/>
              <a:ea typeface="黑体" charset="0"/>
              <a:cs typeface="黑体" charset="0"/>
            </a:endParaRPr>
          </a:p>
          <a:p>
            <a:pPr lvl="2"/>
            <a:r>
              <a:rPr lang="en-US" altLang="zh-CN" dirty="0"/>
              <a:t>D&gt;Q</a:t>
            </a:r>
            <a:r>
              <a:rPr lang="en-US" altLang="zh-CN" dirty="0">
                <a:sym typeface="Wingdings" panose="05000000000000000000" pitchFamily="2" charset="2"/>
              </a:rPr>
              <a:t></a:t>
            </a:r>
            <a:r>
              <a:rPr lang="zh-CN" altLang="en-US" dirty="0"/>
              <a:t>机会损失</a:t>
            </a:r>
            <a:endParaRPr lang="en-US" altLang="zh-CN" dirty="0"/>
          </a:p>
          <a:p>
            <a:pPr lvl="2"/>
            <a:r>
              <a:rPr lang="en-US" altLang="zh-CN" dirty="0"/>
              <a:t>D&lt;Q</a:t>
            </a:r>
            <a:r>
              <a:rPr lang="en-US" altLang="zh-CN" dirty="0">
                <a:sym typeface="Wingdings" panose="05000000000000000000" pitchFamily="2" charset="2"/>
              </a:rPr>
              <a:t></a:t>
            </a:r>
            <a:r>
              <a:rPr lang="zh-CN" altLang="en-US" dirty="0">
                <a:sym typeface="Wingdings" panose="05000000000000000000" pitchFamily="2" charset="2"/>
              </a:rPr>
              <a:t>滞销</a:t>
            </a:r>
            <a:r>
              <a:rPr lang="zh-CN" altLang="en-US" dirty="0"/>
              <a:t>损失</a:t>
            </a:r>
            <a:endParaRPr lang="en-US" altLang="zh-CN" dirty="0"/>
          </a:p>
          <a:p>
            <a:pPr lvl="1"/>
            <a:r>
              <a:rPr lang="zh-CN" altLang="en-US" dirty="0"/>
              <a:t>零售商对哪项损失更敏感呢？</a:t>
            </a:r>
            <a:endParaRPr lang="en-US" altLang="zh-CN" dirty="0"/>
          </a:p>
          <a:p>
            <a:pPr lvl="2"/>
            <a:r>
              <a:rPr lang="zh-CN" altLang="en-US" dirty="0"/>
              <a:t>供应商为了激励零售多订货，怎么办？</a:t>
            </a:r>
            <a:endParaRPr lang="en-US" altLang="zh-CN" dirty="0"/>
          </a:p>
          <a:p>
            <a:r>
              <a:rPr lang="zh-CN" altLang="en-US" dirty="0">
                <a:solidFill>
                  <a:srgbClr val="FF0000"/>
                </a:solidFill>
                <a:latin typeface="Times New Roman" charset="0"/>
                <a:ea typeface="黑体" charset="0"/>
                <a:cs typeface="黑体" charset="0"/>
              </a:rPr>
              <a:t>价格折扣契约</a:t>
            </a:r>
            <a:endParaRPr lang="en-US" altLang="zh-CN" dirty="0">
              <a:solidFill>
                <a:srgbClr val="FF0000"/>
              </a:solidFill>
              <a:latin typeface="Times New Roman" charset="0"/>
              <a:ea typeface="黑体" charset="0"/>
              <a:cs typeface="黑体" charset="0"/>
            </a:endParaRPr>
          </a:p>
          <a:p>
            <a:r>
              <a:rPr lang="zh-CN" altLang="en-US" dirty="0">
                <a:solidFill>
                  <a:srgbClr val="FF0000"/>
                </a:solidFill>
                <a:latin typeface="Times New Roman" charset="0"/>
                <a:ea typeface="黑体" charset="0"/>
                <a:cs typeface="黑体" charset="0"/>
              </a:rPr>
              <a:t>销售返点契约</a:t>
            </a:r>
            <a:endParaRPr lang="en-US" altLang="zh-CN" dirty="0">
              <a:solidFill>
                <a:srgbClr val="FF0000"/>
              </a:solidFill>
              <a:latin typeface="Times New Roman" charset="0"/>
              <a:ea typeface="黑体" charset="0"/>
              <a:cs typeface="黑体" charset="0"/>
            </a:endParaRPr>
          </a:p>
        </p:txBody>
      </p:sp>
      <p:grpSp>
        <p:nvGrpSpPr>
          <p:cNvPr id="2541594" name="Group 26"/>
          <p:cNvGrpSpPr>
            <a:grpSpLocks/>
          </p:cNvGrpSpPr>
          <p:nvPr/>
        </p:nvGrpSpPr>
        <p:grpSpPr bwMode="auto">
          <a:xfrm>
            <a:off x="4614662" y="1238753"/>
            <a:ext cx="4118301" cy="574842"/>
            <a:chOff x="1222" y="2751"/>
            <a:chExt cx="3302" cy="480"/>
          </a:xfrm>
        </p:grpSpPr>
        <p:sp>
          <p:nvSpPr>
            <p:cNvPr id="180271" name="Rectangle 18"/>
            <p:cNvSpPr>
              <a:spLocks noChangeArrowheads="1"/>
            </p:cNvSpPr>
            <p:nvPr/>
          </p:nvSpPr>
          <p:spPr bwMode="auto">
            <a:xfrm>
              <a:off x="1384" y="2948"/>
              <a:ext cx="646"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供应商</a:t>
              </a:r>
              <a:endParaRPr lang="zh-CN" altLang="en-US" sz="2800" dirty="0">
                <a:latin typeface="黑体" panose="02010609060101010101" pitchFamily="49" charset="-122"/>
                <a:ea typeface="黑体" panose="02010609060101010101" pitchFamily="49" charset="-122"/>
              </a:endParaRPr>
            </a:p>
          </p:txBody>
        </p:sp>
        <p:sp>
          <p:nvSpPr>
            <p:cNvPr id="180272" name="Rectangle 19"/>
            <p:cNvSpPr>
              <a:spLocks noChangeArrowheads="1"/>
            </p:cNvSpPr>
            <p:nvPr/>
          </p:nvSpPr>
          <p:spPr bwMode="auto">
            <a:xfrm>
              <a:off x="2608" y="2931"/>
              <a:ext cx="647"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销售商</a:t>
              </a:r>
            </a:p>
          </p:txBody>
        </p:sp>
        <p:sp>
          <p:nvSpPr>
            <p:cNvPr id="180273" name="Rectangle 20"/>
            <p:cNvSpPr>
              <a:spLocks noChangeArrowheads="1"/>
            </p:cNvSpPr>
            <p:nvPr/>
          </p:nvSpPr>
          <p:spPr bwMode="auto">
            <a:xfrm>
              <a:off x="3878" y="2931"/>
              <a:ext cx="646" cy="283"/>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100000"/>
                </a:lnSpc>
                <a:spcBef>
                  <a:spcPct val="0"/>
                </a:spcBef>
              </a:pPr>
              <a:r>
                <a:rPr lang="zh-CN" altLang="en-US" sz="2000" dirty="0">
                  <a:latin typeface="黑体" panose="02010609060101010101" pitchFamily="49" charset="-122"/>
                  <a:ea typeface="黑体" panose="02010609060101010101" pitchFamily="49" charset="-122"/>
                </a:rPr>
                <a:t>消费者</a:t>
              </a:r>
            </a:p>
          </p:txBody>
        </p:sp>
        <p:sp>
          <p:nvSpPr>
            <p:cNvPr id="180274" name="Line 21"/>
            <p:cNvSpPr>
              <a:spLocks noChangeShapeType="1"/>
            </p:cNvSpPr>
            <p:nvPr/>
          </p:nvSpPr>
          <p:spPr bwMode="auto">
            <a:xfrm>
              <a:off x="2086" y="3067"/>
              <a:ext cx="499"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sz="2000"/>
            </a:p>
          </p:txBody>
        </p:sp>
        <p:sp>
          <p:nvSpPr>
            <p:cNvPr id="180275" name="Line 22"/>
            <p:cNvSpPr>
              <a:spLocks noChangeShapeType="1"/>
            </p:cNvSpPr>
            <p:nvPr/>
          </p:nvSpPr>
          <p:spPr bwMode="auto">
            <a:xfrm>
              <a:off x="3288" y="3082"/>
              <a:ext cx="544" cy="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sz="2000"/>
            </a:p>
          </p:txBody>
        </p:sp>
        <p:sp>
          <p:nvSpPr>
            <p:cNvPr id="180276" name="Text Box 23"/>
            <p:cNvSpPr txBox="1">
              <a:spLocks noChangeArrowheads="1"/>
            </p:cNvSpPr>
            <p:nvPr/>
          </p:nvSpPr>
          <p:spPr bwMode="auto">
            <a:xfrm>
              <a:off x="2041" y="2763"/>
              <a:ext cx="658"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批发价</a:t>
              </a:r>
              <a:r>
                <a:rPr lang="en-US" altLang="zh-CN" sz="1400" dirty="0"/>
                <a:t>w</a:t>
              </a:r>
              <a:endParaRPr lang="en-US" altLang="zh-CN" sz="2400" dirty="0"/>
            </a:p>
          </p:txBody>
        </p:sp>
        <p:sp>
          <p:nvSpPr>
            <p:cNvPr id="180277" name="Text Box 24"/>
            <p:cNvSpPr txBox="1">
              <a:spLocks noChangeArrowheads="1"/>
            </p:cNvSpPr>
            <p:nvPr/>
          </p:nvSpPr>
          <p:spPr bwMode="auto">
            <a:xfrm>
              <a:off x="3216" y="2798"/>
              <a:ext cx="682"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零售价</a:t>
              </a:r>
              <a:r>
                <a:rPr lang="en-US" altLang="zh-CN" sz="1400" dirty="0"/>
                <a:t>p</a:t>
              </a:r>
              <a:endParaRPr lang="en-US" altLang="zh-CN" sz="2400" dirty="0"/>
            </a:p>
          </p:txBody>
        </p:sp>
        <p:sp>
          <p:nvSpPr>
            <p:cNvPr id="180278" name="Text Box 25"/>
            <p:cNvSpPr txBox="1">
              <a:spLocks noChangeArrowheads="1"/>
            </p:cNvSpPr>
            <p:nvPr/>
          </p:nvSpPr>
          <p:spPr bwMode="auto">
            <a:xfrm>
              <a:off x="1222" y="2751"/>
              <a:ext cx="796" cy="18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0"/>
                </a:spcBef>
              </a:pPr>
              <a:r>
                <a:rPr lang="zh-CN" altLang="en-US" sz="1400" dirty="0"/>
                <a:t>单位成本</a:t>
              </a:r>
              <a:r>
                <a:rPr lang="en-US" altLang="zh-CN" sz="1400" dirty="0"/>
                <a:t>c</a:t>
              </a:r>
              <a:endParaRPr lang="en-US" altLang="zh-CN" sz="2400" dirty="0"/>
            </a:p>
          </p:txBody>
        </p:sp>
      </p:grpSp>
      <p:sp>
        <p:nvSpPr>
          <p:cNvPr id="180239" name="Text Box 67"/>
          <p:cNvSpPr txBox="1">
            <a:spLocks noChangeArrowheads="1"/>
          </p:cNvSpPr>
          <p:nvPr/>
        </p:nvSpPr>
        <p:spPr bwMode="auto">
          <a:xfrm>
            <a:off x="5415908" y="2326497"/>
            <a:ext cx="1175053" cy="172355"/>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400" dirty="0"/>
              <a:t>订货量</a:t>
            </a:r>
            <a:r>
              <a:rPr lang="en-US" altLang="zh-CN" sz="1400" dirty="0"/>
              <a:t>Q</a:t>
            </a:r>
          </a:p>
        </p:txBody>
      </p:sp>
      <p:cxnSp>
        <p:nvCxnSpPr>
          <p:cNvPr id="180240" name="AutoShape 68"/>
          <p:cNvCxnSpPr>
            <a:cxnSpLocks noChangeShapeType="1"/>
          </p:cNvCxnSpPr>
          <p:nvPr/>
        </p:nvCxnSpPr>
        <p:spPr bwMode="auto">
          <a:xfrm rot="5400000">
            <a:off x="6059333" y="1177652"/>
            <a:ext cx="20359" cy="1281999"/>
          </a:xfrm>
          <a:prstGeom prst="bentConnector3">
            <a:avLst>
              <a:gd name="adj1" fmla="val 1916361"/>
            </a:avLst>
          </a:prstGeom>
          <a:noFill/>
          <a:ln w="9525">
            <a:solidFill>
              <a:srgbClr val="000000"/>
            </a:solidFill>
            <a:miter lim="800000"/>
            <a:headEnd/>
            <a:tailEnd type="triangle" w="med" len="med"/>
          </a:ln>
          <a:extLst>
            <a:ext uri="{909E8E84-426E-40dd-AFC4-6F175D3DCCD1}">
              <a14:hiddenFill xmlns:a14="http://schemas.microsoft.com/office/drawing/2010/main" xmlns="">
                <a:noFill/>
              </a14:hiddenFill>
            </a:ext>
          </a:extLst>
        </p:spPr>
      </p:cxnSp>
      <p:sp>
        <p:nvSpPr>
          <p:cNvPr id="61" name="Text Box 67"/>
          <p:cNvSpPr txBox="1">
            <a:spLocks noChangeArrowheads="1"/>
          </p:cNvSpPr>
          <p:nvPr/>
        </p:nvSpPr>
        <p:spPr bwMode="auto">
          <a:xfrm>
            <a:off x="7907505" y="1918697"/>
            <a:ext cx="786893" cy="172355"/>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square"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400" dirty="0"/>
              <a:t>需求量</a:t>
            </a:r>
            <a:r>
              <a:rPr lang="en-US" altLang="zh-CN" sz="1400" dirty="0"/>
              <a:t>D</a:t>
            </a:r>
          </a:p>
        </p:txBody>
      </p:sp>
      <p:sp>
        <p:nvSpPr>
          <p:cNvPr id="62" name="Text Box 67"/>
          <p:cNvSpPr txBox="1">
            <a:spLocks noChangeArrowheads="1"/>
          </p:cNvSpPr>
          <p:nvPr/>
        </p:nvSpPr>
        <p:spPr bwMode="auto">
          <a:xfrm>
            <a:off x="5508104" y="2659848"/>
            <a:ext cx="3027110" cy="221599"/>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square"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800" dirty="0"/>
              <a:t>成本</a:t>
            </a:r>
            <a:r>
              <a:rPr lang="en-US" altLang="zh-CN" sz="1800" dirty="0"/>
              <a:t>c&lt;</a:t>
            </a:r>
            <a:r>
              <a:rPr lang="zh-CN" altLang="en-US" sz="1800" dirty="0"/>
              <a:t>批发价</a:t>
            </a:r>
            <a:r>
              <a:rPr lang="en-US" altLang="zh-CN" sz="1800" dirty="0"/>
              <a:t>w&lt;</a:t>
            </a:r>
            <a:r>
              <a:rPr lang="zh-CN" altLang="en-US" sz="1800" dirty="0"/>
              <a:t>零售价</a:t>
            </a:r>
            <a:r>
              <a:rPr lang="en-US" altLang="zh-CN" sz="1800" dirty="0"/>
              <a:t>p</a:t>
            </a:r>
          </a:p>
        </p:txBody>
      </p:sp>
    </p:spTree>
    <p:extLst>
      <p:ext uri="{BB962C8B-B14F-4D97-AF65-F5344CB8AC3E}">
        <p14:creationId xmlns:p14="http://schemas.microsoft.com/office/powerpoint/2010/main" val="2130053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541571">
                                            <p:txEl>
                                              <p:pRg st="0" end="0"/>
                                            </p:txEl>
                                          </p:spTgt>
                                        </p:tgtEl>
                                        <p:attrNameLst>
                                          <p:attrName>style.visibility</p:attrName>
                                        </p:attrNameLst>
                                      </p:cBhvr>
                                      <p:to>
                                        <p:strVal val="visible"/>
                                      </p:to>
                                    </p:set>
                                    <p:anim calcmode="lin" valueType="num">
                                      <p:cBhvr additive="base">
                                        <p:cTn id="7" dur="500" fill="hold"/>
                                        <p:tgtEl>
                                          <p:spTgt spid="25415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41571">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7" presetClass="entr" presetSubtype="8" fill="hold" nodeType="afterEffect">
                                  <p:stCondLst>
                                    <p:cond delay="0"/>
                                  </p:stCondLst>
                                  <p:childTnLst>
                                    <p:set>
                                      <p:cBhvr>
                                        <p:cTn id="11" dur="1" fill="hold">
                                          <p:stCondLst>
                                            <p:cond delay="0"/>
                                          </p:stCondLst>
                                        </p:cTn>
                                        <p:tgtEl>
                                          <p:spTgt spid="2541594"/>
                                        </p:tgtEl>
                                        <p:attrNameLst>
                                          <p:attrName>style.visibility</p:attrName>
                                        </p:attrNameLst>
                                      </p:cBhvr>
                                      <p:to>
                                        <p:strVal val="visible"/>
                                      </p:to>
                                    </p:set>
                                    <p:anim calcmode="lin" valueType="num">
                                      <p:cBhvr>
                                        <p:cTn id="12" dur="500" fill="hold"/>
                                        <p:tgtEl>
                                          <p:spTgt spid="2541594"/>
                                        </p:tgtEl>
                                        <p:attrNameLst>
                                          <p:attrName>ppt_x</p:attrName>
                                        </p:attrNameLst>
                                      </p:cBhvr>
                                      <p:tavLst>
                                        <p:tav tm="0">
                                          <p:val>
                                            <p:strVal val="#ppt_x-#ppt_w/2"/>
                                          </p:val>
                                        </p:tav>
                                        <p:tav tm="100000">
                                          <p:val>
                                            <p:strVal val="#ppt_x"/>
                                          </p:val>
                                        </p:tav>
                                      </p:tavLst>
                                    </p:anim>
                                    <p:anim calcmode="lin" valueType="num">
                                      <p:cBhvr>
                                        <p:cTn id="13" dur="500" fill="hold"/>
                                        <p:tgtEl>
                                          <p:spTgt spid="2541594"/>
                                        </p:tgtEl>
                                        <p:attrNameLst>
                                          <p:attrName>ppt_y</p:attrName>
                                        </p:attrNameLst>
                                      </p:cBhvr>
                                      <p:tavLst>
                                        <p:tav tm="0">
                                          <p:val>
                                            <p:strVal val="#ppt_y"/>
                                          </p:val>
                                        </p:tav>
                                        <p:tav tm="100000">
                                          <p:val>
                                            <p:strVal val="#ppt_y"/>
                                          </p:val>
                                        </p:tav>
                                      </p:tavLst>
                                    </p:anim>
                                    <p:anim calcmode="lin" valueType="num">
                                      <p:cBhvr>
                                        <p:cTn id="14" dur="500" fill="hold"/>
                                        <p:tgtEl>
                                          <p:spTgt spid="2541594"/>
                                        </p:tgtEl>
                                        <p:attrNameLst>
                                          <p:attrName>ppt_w</p:attrName>
                                        </p:attrNameLst>
                                      </p:cBhvr>
                                      <p:tavLst>
                                        <p:tav tm="0">
                                          <p:val>
                                            <p:fltVal val="0"/>
                                          </p:val>
                                        </p:tav>
                                        <p:tav tm="100000">
                                          <p:val>
                                            <p:strVal val="#ppt_w"/>
                                          </p:val>
                                        </p:tav>
                                      </p:tavLst>
                                    </p:anim>
                                    <p:anim calcmode="lin" valueType="num">
                                      <p:cBhvr>
                                        <p:cTn id="15" dur="500" fill="hold"/>
                                        <p:tgtEl>
                                          <p:spTgt spid="2541594"/>
                                        </p:tgtEl>
                                        <p:attrNameLst>
                                          <p:attrName>ppt_h</p:attrName>
                                        </p:attrNameLst>
                                      </p:cBhvr>
                                      <p:tavLst>
                                        <p:tav tm="0">
                                          <p:val>
                                            <p:strVal val="#ppt_h"/>
                                          </p:val>
                                        </p:tav>
                                        <p:tav tm="100000">
                                          <p:val>
                                            <p:strVal val="#ppt_h"/>
                                          </p:val>
                                        </p:tav>
                                      </p:tavLst>
                                    </p:anim>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childTnLst>
                          </p:cTn>
                        </p:par>
                        <p:par>
                          <p:cTn id="19" fill="hold">
                            <p:stCondLst>
                              <p:cond delay="1000"/>
                            </p:stCondLst>
                            <p:childTnLst>
                              <p:par>
                                <p:cTn id="20" presetID="6" presetClass="entr" presetSubtype="16" fill="hold" nodeType="afterEffect">
                                  <p:stCondLst>
                                    <p:cond delay="0"/>
                                  </p:stCondLst>
                                  <p:childTnLst>
                                    <p:set>
                                      <p:cBhvr>
                                        <p:cTn id="21" dur="1" fill="hold">
                                          <p:stCondLst>
                                            <p:cond delay="0"/>
                                          </p:stCondLst>
                                        </p:cTn>
                                        <p:tgtEl>
                                          <p:spTgt spid="180240"/>
                                        </p:tgtEl>
                                        <p:attrNameLst>
                                          <p:attrName>style.visibility</p:attrName>
                                        </p:attrNameLst>
                                      </p:cBhvr>
                                      <p:to>
                                        <p:strVal val="visible"/>
                                      </p:to>
                                    </p:set>
                                    <p:animEffect transition="in" filter="circle(in)">
                                      <p:cBhvr>
                                        <p:cTn id="22" dur="2000"/>
                                        <p:tgtEl>
                                          <p:spTgt spid="180240"/>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180239"/>
                                        </p:tgtEl>
                                        <p:attrNameLst>
                                          <p:attrName>style.visibility</p:attrName>
                                        </p:attrNameLst>
                                      </p:cBhvr>
                                      <p:to>
                                        <p:strVal val="visible"/>
                                      </p:to>
                                    </p:set>
                                    <p:animEffect transition="in" filter="circle(in)">
                                      <p:cBhvr>
                                        <p:cTn id="25" dur="2000"/>
                                        <p:tgtEl>
                                          <p:spTgt spid="180239"/>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62"/>
                                        </p:tgtEl>
                                        <p:attrNameLst>
                                          <p:attrName>style.visibility</p:attrName>
                                        </p:attrNameLst>
                                      </p:cBhvr>
                                      <p:to>
                                        <p:strVal val="visible"/>
                                      </p:to>
                                    </p:set>
                                    <p:animEffect transition="in" filter="circle(in)">
                                      <p:cBhvr>
                                        <p:cTn id="28" dur="2000"/>
                                        <p:tgtEl>
                                          <p:spTgt spid="62"/>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541571">
                                            <p:txEl>
                                              <p:pRg st="1" end="1"/>
                                            </p:txEl>
                                          </p:spTgt>
                                        </p:tgtEl>
                                        <p:attrNameLst>
                                          <p:attrName>style.visibility</p:attrName>
                                        </p:attrNameLst>
                                      </p:cBhvr>
                                      <p:to>
                                        <p:strVal val="visible"/>
                                      </p:to>
                                    </p:set>
                                    <p:anim calcmode="lin" valueType="num">
                                      <p:cBhvr additive="base">
                                        <p:cTn id="33" dur="500" fill="hold"/>
                                        <p:tgtEl>
                                          <p:spTgt spid="2541571">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541571">
                                            <p:txEl>
                                              <p:pRg st="1" end="1"/>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541571">
                                            <p:txEl>
                                              <p:pRg st="2" end="2"/>
                                            </p:txEl>
                                          </p:spTgt>
                                        </p:tgtEl>
                                        <p:attrNameLst>
                                          <p:attrName>style.visibility</p:attrName>
                                        </p:attrNameLst>
                                      </p:cBhvr>
                                      <p:to>
                                        <p:strVal val="visible"/>
                                      </p:to>
                                    </p:set>
                                    <p:anim calcmode="lin" valueType="num">
                                      <p:cBhvr additive="base">
                                        <p:cTn id="37" dur="500" fill="hold"/>
                                        <p:tgtEl>
                                          <p:spTgt spid="2541571">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5415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541571">
                                            <p:txEl>
                                              <p:pRg st="3" end="3"/>
                                            </p:txEl>
                                          </p:spTgt>
                                        </p:tgtEl>
                                        <p:attrNameLst>
                                          <p:attrName>style.visibility</p:attrName>
                                        </p:attrNameLst>
                                      </p:cBhvr>
                                      <p:to>
                                        <p:strVal val="visible"/>
                                      </p:to>
                                    </p:set>
                                    <p:anim calcmode="lin" valueType="num">
                                      <p:cBhvr additive="base">
                                        <p:cTn id="43" dur="500" fill="hold"/>
                                        <p:tgtEl>
                                          <p:spTgt spid="2541571">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541571">
                                            <p:txEl>
                                              <p:pRg st="3" end="3"/>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541571">
                                            <p:txEl>
                                              <p:pRg st="4" end="4"/>
                                            </p:txEl>
                                          </p:spTgt>
                                        </p:tgtEl>
                                        <p:attrNameLst>
                                          <p:attrName>style.visibility</p:attrName>
                                        </p:attrNameLst>
                                      </p:cBhvr>
                                      <p:to>
                                        <p:strVal val="visible"/>
                                      </p:to>
                                    </p:set>
                                    <p:anim calcmode="lin" valueType="num">
                                      <p:cBhvr additive="base">
                                        <p:cTn id="47" dur="500" fill="hold"/>
                                        <p:tgtEl>
                                          <p:spTgt spid="2541571">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541571">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541571">
                                            <p:txEl>
                                              <p:pRg st="5" end="5"/>
                                            </p:txEl>
                                          </p:spTgt>
                                        </p:tgtEl>
                                        <p:attrNameLst>
                                          <p:attrName>style.visibility</p:attrName>
                                        </p:attrNameLst>
                                      </p:cBhvr>
                                      <p:to>
                                        <p:strVal val="visible"/>
                                      </p:to>
                                    </p:set>
                                    <p:anim calcmode="lin" valueType="num">
                                      <p:cBhvr additive="base">
                                        <p:cTn id="51" dur="500" fill="hold"/>
                                        <p:tgtEl>
                                          <p:spTgt spid="2541571">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541571">
                                            <p:txEl>
                                              <p:pRg st="5" end="5"/>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41571">
                                            <p:txEl>
                                              <p:pRg st="6" end="6"/>
                                            </p:txEl>
                                          </p:spTgt>
                                        </p:tgtEl>
                                        <p:attrNameLst>
                                          <p:attrName>style.visibility</p:attrName>
                                        </p:attrNameLst>
                                      </p:cBhvr>
                                      <p:to>
                                        <p:strVal val="visible"/>
                                      </p:to>
                                    </p:set>
                                    <p:anim calcmode="lin" valueType="num">
                                      <p:cBhvr additive="base">
                                        <p:cTn id="55" dur="500" fill="hold"/>
                                        <p:tgtEl>
                                          <p:spTgt spid="2541571">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541571">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541571">
                                            <p:txEl>
                                              <p:pRg st="7" end="7"/>
                                            </p:txEl>
                                          </p:spTgt>
                                        </p:tgtEl>
                                        <p:attrNameLst>
                                          <p:attrName>style.visibility</p:attrName>
                                        </p:attrNameLst>
                                      </p:cBhvr>
                                      <p:to>
                                        <p:strVal val="visible"/>
                                      </p:to>
                                    </p:set>
                                    <p:anim calcmode="lin" valueType="num">
                                      <p:cBhvr additive="base">
                                        <p:cTn id="59" dur="500" fill="hold"/>
                                        <p:tgtEl>
                                          <p:spTgt spid="2541571">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541571">
                                            <p:txEl>
                                              <p:pRg st="7" end="7"/>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41571">
                                            <p:txEl>
                                              <p:pRg st="8" end="8"/>
                                            </p:txEl>
                                          </p:spTgt>
                                        </p:tgtEl>
                                        <p:attrNameLst>
                                          <p:attrName>style.visibility</p:attrName>
                                        </p:attrNameLst>
                                      </p:cBhvr>
                                      <p:to>
                                        <p:strVal val="visible"/>
                                      </p:to>
                                    </p:set>
                                    <p:anim calcmode="lin" valueType="num">
                                      <p:cBhvr additive="base">
                                        <p:cTn id="63" dur="500" fill="hold"/>
                                        <p:tgtEl>
                                          <p:spTgt spid="2541571">
                                            <p:txEl>
                                              <p:pRg st="8" end="8"/>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541571">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2541571">
                                            <p:txEl>
                                              <p:pRg st="9" end="9"/>
                                            </p:txEl>
                                          </p:spTgt>
                                        </p:tgtEl>
                                        <p:attrNameLst>
                                          <p:attrName>style.visibility</p:attrName>
                                        </p:attrNameLst>
                                      </p:cBhvr>
                                      <p:to>
                                        <p:strVal val="visible"/>
                                      </p:to>
                                    </p:set>
                                    <p:anim calcmode="lin" valueType="num">
                                      <p:cBhvr additive="base">
                                        <p:cTn id="69" dur="500" fill="hold"/>
                                        <p:tgtEl>
                                          <p:spTgt spid="2541571">
                                            <p:txEl>
                                              <p:pRg st="9" end="9"/>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541571">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1571" grpId="0" uiExpand="1" build="p"/>
      <p:bldP spid="180239" grpId="0" animBg="1"/>
      <p:bldP spid="61" grpId="0" animBg="1"/>
      <p:bldP spid="62" grpId="0" animBg="1"/>
    </p:bldLst>
  </p:timing>
</p:sld>
</file>

<file path=ppt/slides/slide1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 name="幻灯片编号占位符 6"/>
          <p:cNvSpPr>
            <a:spLocks noGrp="1"/>
          </p:cNvSpPr>
          <p:nvPr>
            <p:ph type="sldNum" sz="quarter" idx="12"/>
          </p:nvPr>
        </p:nvSpPr>
        <p:spPr/>
        <p:txBody>
          <a:bodyPr/>
          <a:lstStyle/>
          <a:p>
            <a:pPr>
              <a:defRPr/>
            </a:pPr>
            <a:fld id="{A017E3B9-BD3F-2248-94EA-550C404785E5}" type="slidenum">
              <a:rPr lang="en-US" altLang="zh-CN"/>
              <a:pPr>
                <a:defRPr/>
              </a:pPr>
              <a:t>176</a:t>
            </a:fld>
            <a:endParaRPr lang="en-US" altLang="zh-CN"/>
          </a:p>
        </p:txBody>
      </p:sp>
      <p:sp>
        <p:nvSpPr>
          <p:cNvPr id="2541570" name="Rectangle 2"/>
          <p:cNvSpPr>
            <a:spLocks noGrp="1" noChangeArrowheads="1"/>
          </p:cNvSpPr>
          <p:nvPr>
            <p:ph type="title"/>
          </p:nvPr>
        </p:nvSpPr>
        <p:spPr/>
        <p:txBody>
          <a:bodyPr/>
          <a:lstStyle/>
          <a:p>
            <a:pPr>
              <a:defRPr/>
            </a:pPr>
            <a:r>
              <a:rPr lang="zh-CN" altLang="en-US" dirty="0"/>
              <a:t>第二节  回购契约</a:t>
            </a:r>
            <a:endParaRPr lang="zh-CN" altLang="en-US" dirty="0">
              <a:latin typeface="宋体" charset="0"/>
            </a:endParaRPr>
          </a:p>
        </p:txBody>
      </p:sp>
      <p:sp>
        <p:nvSpPr>
          <p:cNvPr id="2541571" name="Rectangle 3"/>
          <p:cNvSpPr>
            <a:spLocks noGrp="1" noChangeArrowheads="1"/>
          </p:cNvSpPr>
          <p:nvPr>
            <p:ph type="body" sz="half" idx="1"/>
          </p:nvPr>
        </p:nvSpPr>
        <p:spPr>
          <a:xfrm>
            <a:off x="179512" y="620689"/>
            <a:ext cx="8736013" cy="2096958"/>
          </a:xfrm>
        </p:spPr>
        <p:txBody>
          <a:bodyPr/>
          <a:lstStyle/>
          <a:p>
            <a:pPr>
              <a:lnSpc>
                <a:spcPct val="90000"/>
              </a:lnSpc>
            </a:pPr>
            <a:r>
              <a:rPr lang="zh-CN" altLang="en-US" dirty="0">
                <a:solidFill>
                  <a:srgbClr val="FF0000"/>
                </a:solidFill>
                <a:latin typeface="Times New Roman" charset="0"/>
                <a:ea typeface="黑体" charset="0"/>
                <a:cs typeface="黑体" charset="0"/>
              </a:rPr>
              <a:t>回购合同</a:t>
            </a:r>
            <a:r>
              <a:rPr lang="en-US" altLang="zh-CN" sz="2200" dirty="0">
                <a:latin typeface="Times New Roman" charset="0"/>
                <a:ea typeface="黑体" charset="0"/>
                <a:cs typeface="黑体" charset="0"/>
              </a:rPr>
              <a:t>(Buy-Back Contract)</a:t>
            </a:r>
          </a:p>
          <a:p>
            <a:pPr lvl="1">
              <a:lnSpc>
                <a:spcPct val="90000"/>
              </a:lnSpc>
            </a:pPr>
            <a:r>
              <a:rPr lang="zh-CN" altLang="en-US" sz="2200" b="0" dirty="0">
                <a:latin typeface="Times New Roman" charset="0"/>
                <a:ea typeface="黑体" charset="0"/>
                <a:cs typeface="黑体" charset="0"/>
              </a:rPr>
              <a:t>共同承担需求不确定性风险</a:t>
            </a:r>
            <a:endParaRPr lang="en-US" altLang="zh-CN" sz="2200" b="0" dirty="0">
              <a:latin typeface="Times New Roman" charset="0"/>
              <a:ea typeface="黑体" charset="0"/>
              <a:cs typeface="黑体" charset="0"/>
            </a:endParaRPr>
          </a:p>
          <a:p>
            <a:pPr lvl="1">
              <a:lnSpc>
                <a:spcPct val="90000"/>
              </a:lnSpc>
            </a:pPr>
            <a:r>
              <a:rPr lang="zh-CN" altLang="en-US" sz="2200" b="0" dirty="0">
                <a:latin typeface="Times New Roman" charset="0"/>
                <a:ea typeface="黑体" charset="0"/>
                <a:cs typeface="黑体" charset="0"/>
              </a:rPr>
              <a:t>回购合同强调回购价格的制定</a:t>
            </a:r>
            <a:endParaRPr lang="en-US" altLang="zh-CN" sz="2200" b="0" dirty="0">
              <a:latin typeface="Times New Roman" charset="0"/>
              <a:ea typeface="黑体" charset="0"/>
              <a:cs typeface="黑体" charset="0"/>
            </a:endParaRPr>
          </a:p>
          <a:p>
            <a:r>
              <a:rPr lang="zh-CN" altLang="en-US" dirty="0"/>
              <a:t>回购报童模型</a:t>
            </a:r>
            <a:endParaRPr lang="en-US" altLang="zh-CN" dirty="0"/>
          </a:p>
          <a:p>
            <a:pPr lvl="1"/>
            <a:r>
              <a:rPr lang="zh-CN" altLang="en-US" dirty="0"/>
              <a:t>零售价</a:t>
            </a:r>
            <a:r>
              <a:rPr lang="en-US" altLang="zh-CN" dirty="0"/>
              <a:t>p</a:t>
            </a:r>
            <a:r>
              <a:rPr lang="zh-CN" altLang="en-US" dirty="0"/>
              <a:t>，批发价</a:t>
            </a:r>
            <a:r>
              <a:rPr lang="en-US" altLang="zh-CN" dirty="0"/>
              <a:t>w</a:t>
            </a:r>
            <a:r>
              <a:rPr lang="zh-CN" altLang="en-US" dirty="0"/>
              <a:t>，回购价</a:t>
            </a:r>
            <a:r>
              <a:rPr lang="en-US" altLang="zh-CN" dirty="0"/>
              <a:t>b</a:t>
            </a:r>
            <a:endParaRPr lang="zh-CN" altLang="en-US" dirty="0"/>
          </a:p>
          <a:p>
            <a:pPr lvl="1">
              <a:lnSpc>
                <a:spcPct val="90000"/>
              </a:lnSpc>
            </a:pPr>
            <a:endParaRPr lang="en-US" altLang="zh-CN" sz="2200" b="0" dirty="0">
              <a:latin typeface="Times New Roman" charset="0"/>
              <a:ea typeface="黑体" charset="0"/>
              <a:cs typeface="黑体" charset="0"/>
            </a:endParaRPr>
          </a:p>
        </p:txBody>
      </p:sp>
      <p:grpSp>
        <p:nvGrpSpPr>
          <p:cNvPr id="2541607" name="Group 39"/>
          <p:cNvGrpSpPr>
            <a:grpSpLocks/>
          </p:cNvGrpSpPr>
          <p:nvPr/>
        </p:nvGrpSpPr>
        <p:grpSpPr bwMode="auto">
          <a:xfrm>
            <a:off x="5161418" y="1287916"/>
            <a:ext cx="3455988" cy="996950"/>
            <a:chOff x="969" y="2183"/>
            <a:chExt cx="2643" cy="764"/>
          </a:xfrm>
        </p:grpSpPr>
        <p:sp>
          <p:nvSpPr>
            <p:cNvPr id="180261" name="Rectangle 29"/>
            <p:cNvSpPr>
              <a:spLocks noChangeArrowheads="1"/>
            </p:cNvSpPr>
            <p:nvPr/>
          </p:nvSpPr>
          <p:spPr bwMode="auto">
            <a:xfrm>
              <a:off x="969" y="2304"/>
              <a:ext cx="460" cy="242"/>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pPr>
              <a:r>
                <a:rPr lang="zh-CN" altLang="en-US" sz="1400"/>
                <a:t>供应商</a:t>
              </a:r>
            </a:p>
          </p:txBody>
        </p:sp>
        <p:sp>
          <p:nvSpPr>
            <p:cNvPr id="180262" name="Rectangle 30"/>
            <p:cNvSpPr>
              <a:spLocks noChangeArrowheads="1"/>
            </p:cNvSpPr>
            <p:nvPr/>
          </p:nvSpPr>
          <p:spPr bwMode="auto">
            <a:xfrm>
              <a:off x="2152" y="2304"/>
              <a:ext cx="460" cy="242"/>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pPr>
              <a:r>
                <a:rPr lang="zh-CN" altLang="en-US" sz="1400"/>
                <a:t>零售商</a:t>
              </a:r>
            </a:p>
          </p:txBody>
        </p:sp>
        <p:sp>
          <p:nvSpPr>
            <p:cNvPr id="180263" name="Rectangle 31"/>
            <p:cNvSpPr>
              <a:spLocks noChangeArrowheads="1"/>
            </p:cNvSpPr>
            <p:nvPr/>
          </p:nvSpPr>
          <p:spPr bwMode="auto">
            <a:xfrm>
              <a:off x="3152" y="2296"/>
              <a:ext cx="460" cy="242"/>
            </a:xfrm>
            <a:prstGeom prst="rect">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pPr>
              <a:r>
                <a:rPr lang="zh-CN" altLang="en-US" sz="1400"/>
                <a:t>消费者</a:t>
              </a:r>
            </a:p>
          </p:txBody>
        </p:sp>
        <p:sp>
          <p:nvSpPr>
            <p:cNvPr id="180264" name="Text Box 32"/>
            <p:cNvSpPr txBox="1">
              <a:spLocks noChangeArrowheads="1"/>
            </p:cNvSpPr>
            <p:nvPr/>
          </p:nvSpPr>
          <p:spPr bwMode="auto">
            <a:xfrm>
              <a:off x="1519" y="2197"/>
              <a:ext cx="545" cy="200"/>
            </a:xfrm>
            <a:prstGeom prst="rect">
              <a:avLst/>
            </a:prstGeom>
            <a:solidFill>
              <a:srgbClr val="FFFFFF"/>
            </a:solidFill>
            <a:ln w="9525">
              <a:solidFill>
                <a:srgbClr val="FFFFFF"/>
              </a:solidFill>
              <a:miter lim="800000"/>
              <a:headEnd/>
              <a:tailEnd/>
            </a:ln>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批发价</a:t>
              </a:r>
              <a:r>
                <a:rPr lang="en-US" altLang="zh-CN" sz="1000"/>
                <a:t>ω</a:t>
              </a:r>
            </a:p>
          </p:txBody>
        </p:sp>
        <p:sp>
          <p:nvSpPr>
            <p:cNvPr id="180265" name="Text Box 33"/>
            <p:cNvSpPr txBox="1">
              <a:spLocks noChangeArrowheads="1"/>
            </p:cNvSpPr>
            <p:nvPr/>
          </p:nvSpPr>
          <p:spPr bwMode="auto">
            <a:xfrm>
              <a:off x="2608" y="2183"/>
              <a:ext cx="548" cy="151"/>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零售价</a:t>
              </a:r>
              <a:r>
                <a:rPr lang="en-US" altLang="zh-CN" sz="1000"/>
                <a:t>p</a:t>
              </a:r>
            </a:p>
          </p:txBody>
        </p:sp>
        <p:sp>
          <p:nvSpPr>
            <p:cNvPr id="180266" name="Text Box 34"/>
            <p:cNvSpPr txBox="1">
              <a:spLocks noChangeArrowheads="1"/>
            </p:cNvSpPr>
            <p:nvPr/>
          </p:nvSpPr>
          <p:spPr bwMode="auto">
            <a:xfrm>
              <a:off x="1312" y="2563"/>
              <a:ext cx="820" cy="242"/>
            </a:xfrm>
            <a:prstGeom prst="rect">
              <a:avLst/>
            </a:prstGeom>
            <a:solidFill>
              <a:srgbClr val="FFFFFF"/>
            </a:solidFill>
            <a:ln w="9525">
              <a:solidFill>
                <a:srgbClr val="FFFFFF"/>
              </a:solidFill>
              <a:miter lim="800000"/>
              <a:headEnd/>
              <a:tailEnd/>
            </a:ln>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回购未售出产品</a:t>
              </a:r>
            </a:p>
          </p:txBody>
        </p:sp>
        <p:sp>
          <p:nvSpPr>
            <p:cNvPr id="2541603" name="AutoShape 35"/>
            <p:cNvSpPr>
              <a:spLocks noChangeArrowheads="1"/>
            </p:cNvSpPr>
            <p:nvPr/>
          </p:nvSpPr>
          <p:spPr bwMode="auto">
            <a:xfrm>
              <a:off x="1421" y="2808"/>
              <a:ext cx="720" cy="139"/>
            </a:xfrm>
            <a:prstGeom prst="leftArrow">
              <a:avLst>
                <a:gd name="adj1" fmla="val 100000"/>
                <a:gd name="adj2" fmla="val 0"/>
              </a:avLst>
            </a:prstGeom>
            <a:solidFill>
              <a:srgbClr val="FF9900">
                <a:alpha val="0"/>
              </a:srgbClr>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marL="342900" indent="-342900">
                <a:lnSpc>
                  <a:spcPct val="80000"/>
                </a:lnSpc>
                <a:defRPr/>
              </a:pPr>
              <a:r>
                <a:rPr lang="zh-CN" altLang="en-US" sz="1000"/>
                <a:t>回购价</a:t>
              </a:r>
              <a:r>
                <a:rPr lang="en-US" altLang="zh-CN" sz="1000"/>
                <a:t>b</a:t>
              </a:r>
            </a:p>
          </p:txBody>
        </p:sp>
        <p:sp>
          <p:nvSpPr>
            <p:cNvPr id="180268" name="Freeform 36"/>
            <p:cNvSpPr>
              <a:spLocks/>
            </p:cNvSpPr>
            <p:nvPr/>
          </p:nvSpPr>
          <p:spPr bwMode="auto">
            <a:xfrm>
              <a:off x="1202" y="2552"/>
              <a:ext cx="1260" cy="237"/>
            </a:xfrm>
            <a:custGeom>
              <a:avLst/>
              <a:gdLst>
                <a:gd name="T0" fmla="*/ 19 w 3575"/>
                <a:gd name="T1" fmla="*/ 0 h 645"/>
                <a:gd name="T2" fmla="*/ 19 w 3575"/>
                <a:gd name="T3" fmla="*/ 4 h 645"/>
                <a:gd name="T4" fmla="*/ 0 w 3575"/>
                <a:gd name="T5" fmla="*/ 4 h 645"/>
                <a:gd name="T6" fmla="*/ 0 w 3575"/>
                <a:gd name="T7" fmla="*/ 0 h 6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75" h="645">
                  <a:moveTo>
                    <a:pt x="3575" y="36"/>
                  </a:moveTo>
                  <a:lnTo>
                    <a:pt x="3570" y="630"/>
                  </a:lnTo>
                  <a:lnTo>
                    <a:pt x="0" y="645"/>
                  </a:lnTo>
                  <a:lnTo>
                    <a:pt x="0" y="0"/>
                  </a:lnTo>
                </a:path>
              </a:pathLst>
            </a:custGeom>
            <a:noFill/>
            <a:ln w="9525" cap="rnd">
              <a:solidFill>
                <a:srgbClr val="000000"/>
              </a:solidFill>
              <a:prstDash val="sysDot"/>
              <a:round/>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sp>
          <p:nvSpPr>
            <p:cNvPr id="180269" name="Line 37"/>
            <p:cNvSpPr>
              <a:spLocks noChangeShapeType="1"/>
            </p:cNvSpPr>
            <p:nvPr/>
          </p:nvSpPr>
          <p:spPr bwMode="auto">
            <a:xfrm>
              <a:off x="1428" y="2432"/>
              <a:ext cx="726"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0270" name="Line 38"/>
            <p:cNvSpPr>
              <a:spLocks noChangeShapeType="1"/>
            </p:cNvSpPr>
            <p:nvPr/>
          </p:nvSpPr>
          <p:spPr bwMode="auto">
            <a:xfrm>
              <a:off x="2645" y="2432"/>
              <a:ext cx="499"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mc:AlternateContent xmlns:mc="http://schemas.openxmlformats.org/markup-compatibility/2006" xmlns:a14="http://schemas.microsoft.com/office/drawing/2010/main">
        <mc:Choice Requires="a14">
          <p:sp>
            <p:nvSpPr>
              <p:cNvPr id="56" name="矩形 55"/>
              <p:cNvSpPr/>
              <p:nvPr/>
            </p:nvSpPr>
            <p:spPr>
              <a:xfrm>
                <a:off x="457317" y="2660997"/>
                <a:ext cx="5152608" cy="752257"/>
              </a:xfrm>
              <a:prstGeom prst="rect">
                <a:avLst/>
              </a:prstGeom>
            </p:spPr>
            <p:txBody>
              <a:bodyPr wrap="square">
                <a:spAutoFit/>
              </a:bodyPr>
              <a:lstStyle/>
              <a:p>
                <a:pPr algn="l"/>
                <a14:m>
                  <m:oMathPara xmlns:m="http://schemas.openxmlformats.org/officeDocument/2006/math">
                    <m:oMathParaPr>
                      <m:jc m:val="left"/>
                    </m:oMathParaPr>
                    <m:oMath xmlns:m="http://schemas.openxmlformats.org/officeDocument/2006/math">
                      <m:r>
                        <m:rPr>
                          <m:sty m:val="p"/>
                        </m:rPr>
                        <a:rPr lang="zh-CN" altLang="en-US">
                          <a:latin typeface="Cambria Math" panose="02040503050406030204" pitchFamily="18" charset="0"/>
                        </a:rPr>
                        <m:t>E</m:t>
                      </m:r>
                      <m:d>
                        <m:dPr>
                          <m:ctrlPr>
                            <a:rPr lang="zh-CN" altLang="en-US" i="1">
                              <a:latin typeface="Cambria Math" panose="02040503050406030204" pitchFamily="18" charset="0"/>
                            </a:rPr>
                          </m:ctrlPr>
                        </m:dPr>
                        <m:e>
                          <m:r>
                            <m:rPr>
                              <m:sty m:val="p"/>
                            </m:rPr>
                            <a:rPr lang="zh-CN" altLang="en-US">
                              <a:latin typeface="Cambria Math" panose="02040503050406030204" pitchFamily="18" charset="0"/>
                            </a:rPr>
                            <m:t>R</m:t>
                          </m:r>
                        </m:e>
                      </m:d>
                      <m:r>
                        <a:rPr lang="zh-CN" altLang="en-US">
                          <a:latin typeface="Cambria Math" panose="02040503050406030204" pitchFamily="18" charset="0"/>
                        </a:rPr>
                        <m:t>=</m:t>
                      </m:r>
                      <m:nary>
                        <m:naryPr>
                          <m:limLoc m:val="subSup"/>
                          <m:ctrlPr>
                            <a:rPr lang="zh-CN" altLang="en-US" i="1">
                              <a:latin typeface="Cambria Math" panose="02040503050406030204" pitchFamily="18" charset="0"/>
                            </a:rPr>
                          </m:ctrlPr>
                        </m:naryPr>
                        <m:sub>
                          <m:r>
                            <a:rPr lang="zh-CN" altLang="en-US">
                              <a:latin typeface="Cambria Math" panose="02040503050406030204" pitchFamily="18" charset="0"/>
                            </a:rPr>
                            <m:t>0</m:t>
                          </m:r>
                        </m:sub>
                        <m:sup>
                          <m:r>
                            <a:rPr lang="zh-CN" altLang="en-US" i="1">
                              <a:latin typeface="Cambria Math" panose="02040503050406030204" pitchFamily="18" charset="0"/>
                            </a:rPr>
                            <m:t>𝑛</m:t>
                          </m:r>
                        </m:sup>
                        <m:e>
                          <m:d>
                            <m:dPr>
                              <m:begChr m:val="["/>
                              <m:endChr m:val="]"/>
                              <m:ctrlPr>
                                <a:rPr lang="zh-CN" altLang="en-US" i="1">
                                  <a:latin typeface="Cambria Math" panose="02040503050406030204" pitchFamily="18" charset="0"/>
                                </a:rPr>
                              </m:ctrlPr>
                            </m:dPr>
                            <m:e>
                              <m:d>
                                <m:dPr>
                                  <m:ctrlPr>
                                    <a:rPr lang="zh-CN" altLang="en-US" b="1" i="1" smtClean="0">
                                      <a:solidFill>
                                        <a:srgbClr val="FF0000"/>
                                      </a:solidFill>
                                      <a:latin typeface="Cambria Math" panose="02040503050406030204" pitchFamily="18" charset="0"/>
                                    </a:rPr>
                                  </m:ctrlPr>
                                </m:dPr>
                                <m:e>
                                  <m:r>
                                    <a:rPr lang="zh-CN" altLang="en-US" b="1" i="1">
                                      <a:solidFill>
                                        <a:srgbClr val="FF0000"/>
                                      </a:solidFill>
                                      <a:latin typeface="Cambria Math" panose="02040503050406030204" pitchFamily="18" charset="0"/>
                                    </a:rPr>
                                    <m:t>𝒑</m:t>
                                  </m:r>
                                  <m:r>
                                    <a:rPr lang="zh-CN" altLang="en-US" b="1">
                                      <a:solidFill>
                                        <a:srgbClr val="FF0000"/>
                                      </a:solidFill>
                                      <a:latin typeface="Cambria Math" panose="02040503050406030204" pitchFamily="18" charset="0"/>
                                    </a:rPr>
                                    <m:t>−</m:t>
                                  </m:r>
                                  <m:r>
                                    <a:rPr lang="zh-CN" altLang="en-US" b="1" i="1">
                                      <a:solidFill>
                                        <a:srgbClr val="FF0000"/>
                                      </a:solidFill>
                                      <a:latin typeface="Cambria Math" panose="02040503050406030204" pitchFamily="18" charset="0"/>
                                    </a:rPr>
                                    <m:t>𝒘</m:t>
                                  </m:r>
                                </m:e>
                              </m:d>
                              <m:r>
                                <a:rPr lang="zh-CN" altLang="en-US" b="1" i="1">
                                  <a:solidFill>
                                    <a:srgbClr val="FF0000"/>
                                  </a:solidFill>
                                  <a:latin typeface="Cambria Math" panose="02040503050406030204" pitchFamily="18" charset="0"/>
                                </a:rPr>
                                <m:t>𝒓</m:t>
                              </m:r>
                              <m:r>
                                <a:rPr lang="zh-CN" altLang="en-US" b="1" smtClean="0">
                                  <a:solidFill>
                                    <a:schemeClr val="accent6">
                                      <a:lumMod val="50000"/>
                                    </a:schemeClr>
                                  </a:solidFill>
                                  <a:latin typeface="Cambria Math" panose="02040503050406030204" pitchFamily="18" charset="0"/>
                                </a:rPr>
                                <m:t>−</m:t>
                              </m:r>
                              <m:d>
                                <m:dPr>
                                  <m:ctrlPr>
                                    <a:rPr lang="zh-CN" altLang="en-US" b="1" i="1">
                                      <a:solidFill>
                                        <a:schemeClr val="accent6">
                                          <a:lumMod val="50000"/>
                                        </a:schemeClr>
                                      </a:solidFill>
                                      <a:latin typeface="Cambria Math" panose="02040503050406030204" pitchFamily="18" charset="0"/>
                                    </a:rPr>
                                  </m:ctrlPr>
                                </m:dPr>
                                <m:e>
                                  <m:r>
                                    <a:rPr lang="zh-CN" altLang="en-US" b="1" i="1">
                                      <a:solidFill>
                                        <a:schemeClr val="accent6">
                                          <a:lumMod val="50000"/>
                                        </a:schemeClr>
                                      </a:solidFill>
                                      <a:latin typeface="Cambria Math" panose="02040503050406030204" pitchFamily="18" charset="0"/>
                                    </a:rPr>
                                    <m:t>𝒘</m:t>
                                  </m:r>
                                  <m:r>
                                    <a:rPr lang="zh-CN" altLang="en-US" b="1">
                                      <a:solidFill>
                                        <a:schemeClr val="accent6">
                                          <a:lumMod val="50000"/>
                                        </a:schemeClr>
                                      </a:solidFill>
                                      <a:latin typeface="Cambria Math" panose="02040503050406030204" pitchFamily="18" charset="0"/>
                                    </a:rPr>
                                    <m:t>−</m:t>
                                  </m:r>
                                  <m:r>
                                    <a:rPr lang="zh-CN" altLang="en-US" b="1" i="1">
                                      <a:solidFill>
                                        <a:schemeClr val="accent6">
                                          <a:lumMod val="50000"/>
                                        </a:schemeClr>
                                      </a:solidFill>
                                      <a:latin typeface="Cambria Math" panose="02040503050406030204" pitchFamily="18" charset="0"/>
                                    </a:rPr>
                                    <m:t>𝒃</m:t>
                                  </m:r>
                                </m:e>
                              </m:d>
                              <m:d>
                                <m:dPr>
                                  <m:ctrlPr>
                                    <a:rPr lang="zh-CN" altLang="en-US" b="1" i="1">
                                      <a:solidFill>
                                        <a:schemeClr val="accent6">
                                          <a:lumMod val="50000"/>
                                        </a:schemeClr>
                                      </a:solidFill>
                                      <a:latin typeface="Cambria Math" panose="02040503050406030204" pitchFamily="18" charset="0"/>
                                    </a:rPr>
                                  </m:ctrlPr>
                                </m:dPr>
                                <m:e>
                                  <m:r>
                                    <a:rPr lang="zh-CN" altLang="en-US" b="1" i="1">
                                      <a:solidFill>
                                        <a:schemeClr val="accent6">
                                          <a:lumMod val="50000"/>
                                        </a:schemeClr>
                                      </a:solidFill>
                                      <a:latin typeface="Cambria Math" panose="02040503050406030204" pitchFamily="18" charset="0"/>
                                    </a:rPr>
                                    <m:t>𝒏</m:t>
                                  </m:r>
                                  <m:r>
                                    <a:rPr lang="zh-CN" altLang="en-US" b="1">
                                      <a:solidFill>
                                        <a:schemeClr val="accent6">
                                          <a:lumMod val="50000"/>
                                        </a:schemeClr>
                                      </a:solidFill>
                                      <a:latin typeface="Cambria Math" panose="02040503050406030204" pitchFamily="18" charset="0"/>
                                    </a:rPr>
                                    <m:t>−</m:t>
                                  </m:r>
                                  <m:r>
                                    <a:rPr lang="zh-CN" altLang="en-US" b="1" i="1">
                                      <a:solidFill>
                                        <a:schemeClr val="accent6">
                                          <a:lumMod val="50000"/>
                                        </a:schemeClr>
                                      </a:solidFill>
                                      <a:latin typeface="Cambria Math" panose="02040503050406030204" pitchFamily="18" charset="0"/>
                                    </a:rPr>
                                    <m:t>𝒓</m:t>
                                  </m:r>
                                </m:e>
                              </m:d>
                            </m:e>
                          </m:d>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r>
                        <a:rPr lang="zh-CN" altLang="en-US">
                          <a:latin typeface="Cambria Math" panose="02040503050406030204" pitchFamily="18" charset="0"/>
                        </a:rPr>
                        <m:t>+</m:t>
                      </m:r>
                      <m:nary>
                        <m:naryPr>
                          <m:limLoc m:val="subSup"/>
                          <m:ctrlPr>
                            <a:rPr lang="zh-CN" altLang="en-US" i="1">
                              <a:latin typeface="Cambria Math" panose="02040503050406030204" pitchFamily="18" charset="0"/>
                            </a:rPr>
                          </m:ctrlPr>
                        </m:naryPr>
                        <m:sub>
                          <m:r>
                            <a:rPr lang="zh-CN" altLang="en-US" i="1">
                              <a:latin typeface="Cambria Math" panose="02040503050406030204" pitchFamily="18" charset="0"/>
                            </a:rPr>
                            <m:t>𝑛</m:t>
                          </m:r>
                        </m:sub>
                        <m:sup>
                          <m:r>
                            <a:rPr lang="zh-CN" altLang="en-US">
                              <a:latin typeface="Cambria Math" panose="02040503050406030204" pitchFamily="18" charset="0"/>
                            </a:rPr>
                            <m:t>∞</m:t>
                          </m:r>
                        </m:sup>
                        <m:e>
                          <m:d>
                            <m:dPr>
                              <m:ctrlPr>
                                <a:rPr lang="zh-CN" altLang="en-US" b="1" i="1" smtClean="0">
                                  <a:solidFill>
                                    <a:srgbClr val="FF0000"/>
                                  </a:solidFill>
                                  <a:latin typeface="Cambria Math" panose="02040503050406030204" pitchFamily="18" charset="0"/>
                                </a:rPr>
                              </m:ctrlPr>
                            </m:dPr>
                            <m:e>
                              <m:r>
                                <a:rPr lang="zh-CN" altLang="en-US" b="1" i="1">
                                  <a:solidFill>
                                    <a:srgbClr val="FF0000"/>
                                  </a:solidFill>
                                  <a:latin typeface="Cambria Math" panose="02040503050406030204" pitchFamily="18" charset="0"/>
                                </a:rPr>
                                <m:t>𝒑</m:t>
                              </m:r>
                              <m:r>
                                <a:rPr lang="zh-CN" altLang="en-US" b="1">
                                  <a:solidFill>
                                    <a:srgbClr val="FF0000"/>
                                  </a:solidFill>
                                  <a:latin typeface="Cambria Math" panose="02040503050406030204" pitchFamily="18" charset="0"/>
                                </a:rPr>
                                <m:t>−</m:t>
                              </m:r>
                              <m:r>
                                <a:rPr lang="zh-CN" altLang="en-US" b="1" i="1">
                                  <a:solidFill>
                                    <a:srgbClr val="FF0000"/>
                                  </a:solidFill>
                                  <a:latin typeface="Cambria Math" panose="02040503050406030204" pitchFamily="18" charset="0"/>
                                </a:rPr>
                                <m:t>𝒘</m:t>
                              </m:r>
                            </m:e>
                          </m:d>
                          <m:r>
                            <a:rPr lang="zh-CN" altLang="en-US" b="1" i="1">
                              <a:solidFill>
                                <a:srgbClr val="FF0000"/>
                              </a:solidFill>
                              <a:latin typeface="Cambria Math" panose="02040503050406030204" pitchFamily="18" charset="0"/>
                            </a:rPr>
                            <m:t>𝒏</m:t>
                          </m:r>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oMath>
                  </m:oMathPara>
                </a14:m>
                <a:endParaRPr lang="en-US" altLang="zh-CN" dirty="0">
                  <a:latin typeface="Times New Roman" panose="02020603050405020304" pitchFamily="18" charset="0"/>
                  <a:cs typeface="Times New Roman" panose="02020603050405020304" pitchFamily="18" charset="0"/>
                </a:endParaRPr>
              </a:p>
              <a:p>
                <a:pPr algn="l"/>
                <a:r>
                  <a:rPr lang="zh-CN" altLang="en-US" dirty="0"/>
                  <a:t>         </a:t>
                </a:r>
                <a14:m>
                  <m:oMath xmlns:m="http://schemas.openxmlformats.org/officeDocument/2006/math">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𝑏</m:t>
                        </m:r>
                      </m:e>
                    </m:d>
                    <m:nary>
                      <m:naryPr>
                        <m:limLoc m:val="subSup"/>
                        <m:ctrlPr>
                          <a:rPr lang="zh-CN" altLang="en-US" i="1">
                            <a:latin typeface="Cambria Math" panose="02040503050406030204" pitchFamily="18" charset="0"/>
                          </a:rPr>
                        </m:ctrlPr>
                      </m:naryPr>
                      <m:sub>
                        <m:r>
                          <a:rPr lang="zh-CN" altLang="en-US">
                            <a:latin typeface="Cambria Math" panose="02040503050406030204" pitchFamily="18" charset="0"/>
                          </a:rPr>
                          <m:t>0</m:t>
                        </m:r>
                      </m:sub>
                      <m:sup>
                        <m:r>
                          <a:rPr lang="zh-CN" altLang="en-US" i="1">
                            <a:latin typeface="Cambria Math" panose="02040503050406030204" pitchFamily="18" charset="0"/>
                          </a:rPr>
                          <m:t>𝑛</m:t>
                        </m:r>
                      </m:sup>
                      <m:e>
                        <m:r>
                          <a:rPr lang="zh-CN" altLang="en-US" i="1">
                            <a:latin typeface="Cambria Math" panose="02040503050406030204" pitchFamily="18" charset="0"/>
                          </a:rPr>
                          <m:t>𝑟𝑓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𝑤</m:t>
                        </m:r>
                      </m:e>
                    </m:d>
                    <m:r>
                      <a:rPr lang="zh-CN" altLang="en-US" i="1">
                        <a:latin typeface="Cambria Math" panose="02040503050406030204" pitchFamily="18" charset="0"/>
                      </a:rPr>
                      <m:t>𝑛</m:t>
                    </m:r>
                    <m:nary>
                      <m:naryPr>
                        <m:limLoc m:val="subSup"/>
                        <m:ctrlPr>
                          <a:rPr lang="zh-CN" altLang="en-US" i="1">
                            <a:latin typeface="Cambria Math" panose="02040503050406030204" pitchFamily="18" charset="0"/>
                          </a:rPr>
                        </m:ctrlPr>
                      </m:naryPr>
                      <m:sub>
                        <m:r>
                          <a:rPr lang="zh-CN" altLang="en-US" i="1">
                            <a:latin typeface="Cambria Math" panose="02040503050406030204" pitchFamily="18" charset="0"/>
                          </a:rPr>
                          <m:t>𝑛</m:t>
                        </m:r>
                      </m:sub>
                      <m:sup>
                        <m:r>
                          <a:rPr lang="zh-CN" altLang="en-US">
                            <a:latin typeface="Cambria Math" panose="02040503050406030204" pitchFamily="18" charset="0"/>
                          </a:rPr>
                          <m:t>∞</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𝑤</m:t>
                        </m:r>
                        <m:r>
                          <a:rPr lang="zh-CN" altLang="en-US">
                            <a:latin typeface="Cambria Math" panose="02040503050406030204" pitchFamily="18" charset="0"/>
                          </a:rPr>
                          <m:t>−</m:t>
                        </m:r>
                        <m:r>
                          <a:rPr lang="zh-CN" altLang="en-US" i="1">
                            <a:latin typeface="Cambria Math" panose="02040503050406030204" pitchFamily="18" charset="0"/>
                          </a:rPr>
                          <m:t>𝑏</m:t>
                        </m:r>
                      </m:e>
                    </m:d>
                    <m:r>
                      <a:rPr lang="zh-CN" altLang="en-US" i="1">
                        <a:latin typeface="Cambria Math" panose="02040503050406030204" pitchFamily="18" charset="0"/>
                      </a:rPr>
                      <m:t>𝑛</m:t>
                    </m:r>
                    <m:nary>
                      <m:naryPr>
                        <m:limLoc m:val="subSup"/>
                        <m:ctrlPr>
                          <a:rPr lang="zh-CN" altLang="en-US" i="1">
                            <a:latin typeface="Cambria Math" panose="02040503050406030204" pitchFamily="18" charset="0"/>
                          </a:rPr>
                        </m:ctrlPr>
                      </m:naryPr>
                      <m:sub>
                        <m:r>
                          <a:rPr lang="zh-CN" altLang="en-US">
                            <a:latin typeface="Cambria Math" panose="02040503050406030204" pitchFamily="18" charset="0"/>
                          </a:rPr>
                          <m:t>0</m:t>
                        </m:r>
                      </m:sub>
                      <m:sup>
                        <m:r>
                          <a:rPr lang="zh-CN" altLang="en-US" i="1">
                            <a:latin typeface="Cambria Math" panose="02040503050406030204" pitchFamily="18" charset="0"/>
                          </a:rPr>
                          <m:t>𝑛</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oMath>
                </a14:m>
                <a:endParaRPr lang="zh-CN" altLang="en-US" dirty="0">
                  <a:latin typeface="Times New Roman" panose="02020603050405020304" pitchFamily="18" charset="0"/>
                  <a:cs typeface="Times New Roman" panose="02020603050405020304" pitchFamily="18" charset="0"/>
                </a:endParaRPr>
              </a:p>
            </p:txBody>
          </p:sp>
        </mc:Choice>
        <mc:Fallback xmlns="">
          <p:sp>
            <p:nvSpPr>
              <p:cNvPr id="56" name="矩形 55"/>
              <p:cNvSpPr>
                <a:spLocks noRot="1" noChangeAspect="1" noMove="1" noResize="1" noEditPoints="1" noAdjustHandles="1" noChangeArrowheads="1" noChangeShapeType="1" noTextEdit="1"/>
              </p:cNvSpPr>
              <p:nvPr/>
            </p:nvSpPr>
            <p:spPr>
              <a:xfrm>
                <a:off x="457317" y="2660997"/>
                <a:ext cx="5152608" cy="752257"/>
              </a:xfrm>
              <a:prstGeom prst="rect">
                <a:avLst/>
              </a:prstGeom>
              <a:blipFill>
                <a:blip r:embed="rId2"/>
                <a:stretch>
                  <a:fillRect l="-1183" t="-100000" b="-10813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0" name="矩形 19"/>
              <p:cNvSpPr/>
              <p:nvPr/>
            </p:nvSpPr>
            <p:spPr>
              <a:xfrm>
                <a:off x="369758" y="3574995"/>
                <a:ext cx="6750496" cy="752257"/>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f>
                        <m:fPr>
                          <m:ctrlPr>
                            <a:rPr lang="en-US" altLang="zh-CN" i="1" smtClean="0">
                              <a:latin typeface="Cambria Math" panose="02040503050406030204" pitchFamily="18" charset="0"/>
                            </a:rPr>
                          </m:ctrlPr>
                        </m:fPr>
                        <m:num>
                          <m:r>
                            <m:rPr>
                              <m:sty m:val="p"/>
                            </m:rPr>
                            <a:rPr lang="en-US" altLang="zh-CN" i="1">
                              <a:latin typeface="Cambria Math" panose="02040503050406030204" pitchFamily="18" charset="0"/>
                            </a:rPr>
                            <m:t>d</m:t>
                          </m:r>
                          <m:r>
                            <a:rPr lang="en-US" altLang="zh-CN" b="0" i="1" smtClean="0">
                              <a:latin typeface="Cambria Math" panose="02040503050406030204" pitchFamily="18" charset="0"/>
                            </a:rPr>
                            <m:t>𝐸</m:t>
                          </m:r>
                          <m:r>
                            <a:rPr lang="en-US" altLang="zh-CN" b="0" i="1" smtClean="0">
                              <a:latin typeface="Cambria Math" panose="02040503050406030204" pitchFamily="18" charset="0"/>
                            </a:rPr>
                            <m:t>(</m:t>
                          </m:r>
                          <m:r>
                            <a:rPr lang="en-US" altLang="zh-CN" b="0" i="1" smtClean="0">
                              <a:latin typeface="Cambria Math" panose="02040503050406030204" pitchFamily="18" charset="0"/>
                            </a:rPr>
                            <m:t>𝑅</m:t>
                          </m:r>
                          <m:r>
                            <a:rPr lang="en-US" altLang="zh-CN" b="0" i="1" smtClean="0">
                              <a:latin typeface="Cambria Math" panose="02040503050406030204" pitchFamily="18" charset="0"/>
                            </a:rPr>
                            <m:t>)</m:t>
                          </m:r>
                        </m:num>
                        <m:den>
                          <m:r>
                            <a:rPr lang="en-US" altLang="zh-CN" b="0" i="1" smtClean="0">
                              <a:latin typeface="Cambria Math" panose="02040503050406030204" pitchFamily="18" charset="0"/>
                            </a:rPr>
                            <m:t>𝑑𝑛</m:t>
                          </m:r>
                        </m:den>
                      </m:f>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𝑏</m:t>
                          </m:r>
                        </m:e>
                      </m:d>
                      <m:r>
                        <a:rPr lang="en-US" altLang="zh-CN" b="0" i="1" smtClean="0">
                          <a:latin typeface="Cambria Math" panose="02040503050406030204" pitchFamily="18" charset="0"/>
                        </a:rPr>
                        <m:t>𝑛</m:t>
                      </m:r>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en-US" altLang="zh-CN" b="0" i="1" smtClean="0">
                              <a:latin typeface="Cambria Math" panose="02040503050406030204" pitchFamily="18" charset="0"/>
                            </a:rPr>
                            <m:t>𝑛</m:t>
                          </m:r>
                        </m:e>
                      </m:d>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𝑤</m:t>
                          </m:r>
                        </m:e>
                      </m:d>
                      <m:nary>
                        <m:naryPr>
                          <m:limLoc m:val="subSup"/>
                          <m:ctrlPr>
                            <a:rPr lang="zh-CN" altLang="en-US" i="1">
                              <a:latin typeface="Cambria Math" panose="02040503050406030204" pitchFamily="18" charset="0"/>
                            </a:rPr>
                          </m:ctrlPr>
                        </m:naryPr>
                        <m:sub>
                          <m:r>
                            <a:rPr lang="zh-CN" altLang="en-US" i="1">
                              <a:latin typeface="Cambria Math" panose="02040503050406030204" pitchFamily="18" charset="0"/>
                            </a:rPr>
                            <m:t>𝑛</m:t>
                          </m:r>
                        </m:sub>
                        <m:sup>
                          <m:r>
                            <a:rPr lang="zh-CN" altLang="en-US">
                              <a:latin typeface="Cambria Math" panose="02040503050406030204" pitchFamily="18" charset="0"/>
                            </a:rPr>
                            <m:t>∞</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r>
                        <a:rPr lang="en-US" altLang="zh-CN" b="0" i="0" smtClean="0">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𝑤</m:t>
                          </m:r>
                        </m:e>
                      </m:d>
                      <m:r>
                        <a:rPr lang="zh-CN" altLang="en-US" i="1">
                          <a:latin typeface="Cambria Math" panose="02040503050406030204" pitchFamily="18" charset="0"/>
                        </a:rPr>
                        <m:t>𝑛𝑓</m:t>
                      </m:r>
                      <m:d>
                        <m:dPr>
                          <m:ctrlPr>
                            <a:rPr lang="zh-CN" altLang="en-US" i="1">
                              <a:latin typeface="Cambria Math" panose="02040503050406030204" pitchFamily="18" charset="0"/>
                            </a:rPr>
                          </m:ctrlPr>
                        </m:dPr>
                        <m:e>
                          <m:r>
                            <a:rPr lang="en-US" altLang="zh-CN" b="0" i="1" smtClean="0">
                              <a:latin typeface="Cambria Math" panose="02040503050406030204" pitchFamily="18" charset="0"/>
                            </a:rPr>
                            <m:t>𝑛</m:t>
                          </m:r>
                        </m:e>
                      </m:d>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𝑤</m:t>
                          </m:r>
                          <m:r>
                            <a:rPr lang="zh-CN" altLang="en-US">
                              <a:latin typeface="Cambria Math" panose="02040503050406030204" pitchFamily="18" charset="0"/>
                            </a:rPr>
                            <m:t>−</m:t>
                          </m:r>
                          <m:r>
                            <a:rPr lang="zh-CN" altLang="en-US" i="1">
                              <a:latin typeface="Cambria Math" panose="02040503050406030204" pitchFamily="18" charset="0"/>
                            </a:rPr>
                            <m:t>𝑏</m:t>
                          </m:r>
                        </m:e>
                      </m:d>
                      <m:nary>
                        <m:naryPr>
                          <m:limLoc m:val="subSup"/>
                          <m:ctrlPr>
                            <a:rPr lang="zh-CN" altLang="en-US" i="1">
                              <a:latin typeface="Cambria Math" panose="02040503050406030204" pitchFamily="18" charset="0"/>
                            </a:rPr>
                          </m:ctrlPr>
                        </m:naryPr>
                        <m:sub>
                          <m:r>
                            <a:rPr lang="zh-CN" altLang="en-US">
                              <a:latin typeface="Cambria Math" panose="02040503050406030204" pitchFamily="18" charset="0"/>
                            </a:rPr>
                            <m:t>0</m:t>
                          </m:r>
                        </m:sub>
                        <m:sup>
                          <m:r>
                            <a:rPr lang="zh-CN" altLang="en-US" i="1">
                              <a:latin typeface="Cambria Math" panose="02040503050406030204" pitchFamily="18" charset="0"/>
                            </a:rPr>
                            <m:t>𝑛</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r>
                            <a:rPr lang="en-US" altLang="zh-CN" b="0" i="1" smtClean="0">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𝑤</m:t>
                              </m:r>
                              <m:r>
                                <a:rPr lang="zh-CN" altLang="en-US">
                                  <a:latin typeface="Cambria Math" panose="02040503050406030204" pitchFamily="18" charset="0"/>
                                </a:rPr>
                                <m:t>−</m:t>
                              </m:r>
                              <m:r>
                                <a:rPr lang="zh-CN" altLang="en-US" i="1">
                                  <a:latin typeface="Cambria Math" panose="02040503050406030204" pitchFamily="18" charset="0"/>
                                </a:rPr>
                                <m:t>𝑏</m:t>
                              </m:r>
                            </m:e>
                          </m:d>
                          <m:r>
                            <a:rPr lang="zh-CN" altLang="en-US" i="1">
                              <a:latin typeface="Cambria Math" panose="02040503050406030204" pitchFamily="18" charset="0"/>
                            </a:rPr>
                            <m:t>𝑛𝑓</m:t>
                          </m:r>
                          <m:d>
                            <m:dPr>
                              <m:ctrlPr>
                                <a:rPr lang="zh-CN" altLang="en-US" i="1">
                                  <a:latin typeface="Cambria Math" panose="02040503050406030204" pitchFamily="18" charset="0"/>
                                </a:rPr>
                              </m:ctrlPr>
                            </m:dPr>
                            <m:e>
                              <m:r>
                                <a:rPr lang="en-US" altLang="zh-CN" b="0" i="1" smtClean="0">
                                  <a:latin typeface="Cambria Math" panose="02040503050406030204" pitchFamily="18" charset="0"/>
                                </a:rPr>
                                <m:t>𝑛</m:t>
                              </m:r>
                            </m:e>
                          </m:d>
                        </m:e>
                      </m:nary>
                    </m:oMath>
                  </m:oMathPara>
                </a14:m>
                <a:endParaRPr lang="en-US" altLang="zh-CN" dirty="0"/>
              </a:p>
              <a:p>
                <a:pPr algn="l"/>
                <a:r>
                  <a:rPr lang="en-US" altLang="zh-CN" dirty="0"/>
                  <a:t>             =</a:t>
                </a:r>
                <a:r>
                  <a:rPr lang="zh-CN" altLang="en-US" dirty="0"/>
                  <a:t> </a:t>
                </a:r>
                <a14:m>
                  <m:oMath xmlns:m="http://schemas.openxmlformats.org/officeDocument/2006/math">
                    <m:d>
                      <m:dPr>
                        <m:ctrlPr>
                          <a:rPr lang="zh-CN" altLang="en-US" i="1">
                            <a:latin typeface="Cambria Math" panose="02040503050406030204" pitchFamily="18" charset="0"/>
                          </a:rPr>
                        </m:ctrlPr>
                      </m:dPr>
                      <m:e>
                        <m:r>
                          <a:rPr lang="zh-CN" altLang="en-US" i="1">
                            <a:latin typeface="Cambria Math" panose="02040503050406030204" pitchFamily="18" charset="0"/>
                          </a:rPr>
                          <m:t>𝑝</m:t>
                        </m:r>
                        <m:r>
                          <a:rPr lang="zh-CN" altLang="en-US">
                            <a:latin typeface="Cambria Math" panose="02040503050406030204" pitchFamily="18" charset="0"/>
                          </a:rPr>
                          <m:t>−</m:t>
                        </m:r>
                        <m:r>
                          <a:rPr lang="zh-CN" altLang="en-US" i="1">
                            <a:latin typeface="Cambria Math" panose="02040503050406030204" pitchFamily="18" charset="0"/>
                          </a:rPr>
                          <m:t>𝑤</m:t>
                        </m:r>
                      </m:e>
                    </m:d>
                    <m:nary>
                      <m:naryPr>
                        <m:limLoc m:val="subSup"/>
                        <m:ctrlPr>
                          <a:rPr lang="zh-CN" altLang="en-US" i="1">
                            <a:latin typeface="Cambria Math" panose="02040503050406030204" pitchFamily="18" charset="0"/>
                          </a:rPr>
                        </m:ctrlPr>
                      </m:naryPr>
                      <m:sub>
                        <m:r>
                          <a:rPr lang="zh-CN" altLang="en-US" i="1">
                            <a:latin typeface="Cambria Math" panose="02040503050406030204" pitchFamily="18" charset="0"/>
                          </a:rPr>
                          <m:t>𝑛</m:t>
                        </m:r>
                      </m:sub>
                      <m:sup>
                        <m:r>
                          <a:rPr lang="zh-CN" altLang="en-US">
                            <a:latin typeface="Cambria Math" panose="02040503050406030204" pitchFamily="18" charset="0"/>
                          </a:rPr>
                          <m:t>∞</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r>
                      <a:rPr lang="zh-CN" altLang="en-US">
                        <a:latin typeface="Cambria Math" panose="02040503050406030204" pitchFamily="18" charset="0"/>
                      </a:rPr>
                      <m:t>−</m:t>
                    </m:r>
                    <m:d>
                      <m:dPr>
                        <m:ctrlPr>
                          <a:rPr lang="zh-CN" altLang="en-US" i="1">
                            <a:latin typeface="Cambria Math" panose="02040503050406030204" pitchFamily="18" charset="0"/>
                          </a:rPr>
                        </m:ctrlPr>
                      </m:dPr>
                      <m:e>
                        <m:r>
                          <a:rPr lang="zh-CN" altLang="en-US" i="1">
                            <a:latin typeface="Cambria Math" panose="02040503050406030204" pitchFamily="18" charset="0"/>
                          </a:rPr>
                          <m:t>𝑤</m:t>
                        </m:r>
                        <m:r>
                          <a:rPr lang="zh-CN" altLang="en-US">
                            <a:latin typeface="Cambria Math" panose="02040503050406030204" pitchFamily="18" charset="0"/>
                          </a:rPr>
                          <m:t>−</m:t>
                        </m:r>
                        <m:r>
                          <a:rPr lang="zh-CN" altLang="en-US" i="1">
                            <a:latin typeface="Cambria Math" panose="02040503050406030204" pitchFamily="18" charset="0"/>
                          </a:rPr>
                          <m:t>𝑏</m:t>
                        </m:r>
                      </m:e>
                    </m:d>
                    <m:nary>
                      <m:naryPr>
                        <m:limLoc m:val="subSup"/>
                        <m:ctrlPr>
                          <a:rPr lang="zh-CN" altLang="en-US" i="1">
                            <a:latin typeface="Cambria Math" panose="02040503050406030204" pitchFamily="18" charset="0"/>
                          </a:rPr>
                        </m:ctrlPr>
                      </m:naryPr>
                      <m:sub>
                        <m:r>
                          <a:rPr lang="zh-CN" altLang="en-US">
                            <a:latin typeface="Cambria Math" panose="02040503050406030204" pitchFamily="18" charset="0"/>
                          </a:rPr>
                          <m:t>0</m:t>
                        </m:r>
                      </m:sub>
                      <m:sup>
                        <m:r>
                          <a:rPr lang="zh-CN" altLang="en-US" i="1">
                            <a:latin typeface="Cambria Math" panose="02040503050406030204" pitchFamily="18" charset="0"/>
                          </a:rPr>
                          <m:t>𝑛</m:t>
                        </m:r>
                      </m:sup>
                      <m:e>
                        <m:r>
                          <a:rPr lang="zh-CN" altLang="en-US" i="1">
                            <a:latin typeface="Cambria Math" panose="02040503050406030204" pitchFamily="18" charset="0"/>
                          </a:rPr>
                          <m:t>𝑓</m:t>
                        </m:r>
                        <m:d>
                          <m:dPr>
                            <m:ctrlPr>
                              <a:rPr lang="zh-CN" altLang="en-US" i="1">
                                <a:latin typeface="Cambria Math" panose="02040503050406030204" pitchFamily="18" charset="0"/>
                              </a:rPr>
                            </m:ctrlPr>
                          </m:dPr>
                          <m:e>
                            <m:r>
                              <a:rPr lang="zh-CN" altLang="en-US" i="1">
                                <a:latin typeface="Cambria Math" panose="02040503050406030204" pitchFamily="18" charset="0"/>
                              </a:rPr>
                              <m:t>𝑟</m:t>
                            </m:r>
                          </m:e>
                        </m:d>
                        <m:r>
                          <a:rPr lang="zh-CN" altLang="en-US" i="1">
                            <a:latin typeface="Cambria Math" panose="02040503050406030204" pitchFamily="18" charset="0"/>
                          </a:rPr>
                          <m:t>𝑑𝑟</m:t>
                        </m:r>
                      </m:e>
                    </m:nary>
                  </m:oMath>
                </a14:m>
                <a:r>
                  <a:rPr lang="en-US" altLang="zh-CN" dirty="0"/>
                  <a:t>=0</a:t>
                </a:r>
                <a:endParaRPr lang="zh-CN" altLang="en-US" dirty="0"/>
              </a:p>
            </p:txBody>
          </p:sp>
        </mc:Choice>
        <mc:Fallback xmlns="">
          <p:sp>
            <p:nvSpPr>
              <p:cNvPr id="20" name="矩形 19"/>
              <p:cNvSpPr>
                <a:spLocks noRot="1" noChangeAspect="1" noMove="1" noResize="1" noEditPoints="1" noAdjustHandles="1" noChangeArrowheads="1" noChangeShapeType="1" noTextEdit="1"/>
              </p:cNvSpPr>
              <p:nvPr/>
            </p:nvSpPr>
            <p:spPr>
              <a:xfrm>
                <a:off x="369758" y="3574995"/>
                <a:ext cx="6750496" cy="752257"/>
              </a:xfrm>
              <a:prstGeom prst="rect">
                <a:avLst/>
              </a:prstGeom>
              <a:blipFill>
                <a:blip r:embed="rId3"/>
                <a:stretch>
                  <a:fillRect t="-99194" b="-106452"/>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 name="矩形 1"/>
              <p:cNvSpPr/>
              <p:nvPr/>
            </p:nvSpPr>
            <p:spPr>
              <a:xfrm>
                <a:off x="4067944" y="3995561"/>
                <a:ext cx="1541981" cy="391774"/>
              </a:xfrm>
              <a:prstGeom prst="rect">
                <a:avLst/>
              </a:prstGeom>
            </p:spPr>
            <p:txBody>
              <a:bodyPr wrap="square">
                <a:spAutoFit/>
              </a:bodyPr>
              <a:lstStyle/>
              <a:p>
                <a:pPr algn="l"/>
                <a:r>
                  <a:rPr lang="en-US" altLang="zh-CN" sz="1400" dirty="0">
                    <a:solidFill>
                      <a:srgbClr val="C00000"/>
                    </a:solidFill>
                    <a:sym typeface="Wingdings" panose="05000000000000000000" pitchFamily="2" charset="2"/>
                  </a:rPr>
                  <a:t></a:t>
                </a:r>
                <a14:m>
                  <m:oMath xmlns:m="http://schemas.openxmlformats.org/officeDocument/2006/math">
                    <m:nary>
                      <m:naryPr>
                        <m:limLoc m:val="subSup"/>
                        <m:ctrlPr>
                          <a:rPr lang="zh-CN" altLang="en-US" sz="1400" i="1" smtClean="0">
                            <a:solidFill>
                              <a:srgbClr val="C00000"/>
                            </a:solidFill>
                            <a:latin typeface="Cambria Math" panose="02040503050406030204" pitchFamily="18" charset="0"/>
                          </a:rPr>
                        </m:ctrlPr>
                      </m:naryPr>
                      <m:sub>
                        <m:r>
                          <a:rPr lang="zh-CN" altLang="en-US" sz="1400">
                            <a:solidFill>
                              <a:srgbClr val="C00000"/>
                            </a:solidFill>
                            <a:latin typeface="Cambria Math" panose="02040503050406030204" pitchFamily="18" charset="0"/>
                          </a:rPr>
                          <m:t>0</m:t>
                        </m:r>
                      </m:sub>
                      <m:sup>
                        <m:r>
                          <a:rPr lang="zh-CN" altLang="en-US" sz="1400" i="1">
                            <a:solidFill>
                              <a:srgbClr val="C00000"/>
                            </a:solidFill>
                            <a:latin typeface="Cambria Math" panose="02040503050406030204" pitchFamily="18" charset="0"/>
                          </a:rPr>
                          <m:t>𝑛</m:t>
                        </m:r>
                      </m:sup>
                      <m:e>
                        <m:r>
                          <a:rPr lang="zh-CN" altLang="en-US" sz="1400" i="1">
                            <a:solidFill>
                              <a:srgbClr val="C00000"/>
                            </a:solidFill>
                            <a:latin typeface="Cambria Math" panose="02040503050406030204" pitchFamily="18" charset="0"/>
                          </a:rPr>
                          <m:t>𝑓</m:t>
                        </m:r>
                        <m:d>
                          <m:dPr>
                            <m:ctrlPr>
                              <a:rPr lang="zh-CN" altLang="en-US" sz="1400" i="1">
                                <a:solidFill>
                                  <a:srgbClr val="C00000"/>
                                </a:solidFill>
                                <a:latin typeface="Cambria Math" panose="02040503050406030204" pitchFamily="18" charset="0"/>
                              </a:rPr>
                            </m:ctrlPr>
                          </m:dPr>
                          <m:e>
                            <m:r>
                              <a:rPr lang="zh-CN" altLang="en-US" sz="1400" i="1">
                                <a:solidFill>
                                  <a:srgbClr val="C00000"/>
                                </a:solidFill>
                                <a:latin typeface="Cambria Math" panose="02040503050406030204" pitchFamily="18" charset="0"/>
                              </a:rPr>
                              <m:t>𝑟</m:t>
                            </m:r>
                          </m:e>
                        </m:d>
                        <m:r>
                          <a:rPr lang="zh-CN" altLang="en-US" sz="1400" i="1">
                            <a:solidFill>
                              <a:srgbClr val="C00000"/>
                            </a:solidFill>
                            <a:latin typeface="Cambria Math" panose="02040503050406030204" pitchFamily="18" charset="0"/>
                          </a:rPr>
                          <m:t>𝑑𝑟</m:t>
                        </m:r>
                      </m:e>
                    </m:nary>
                  </m:oMath>
                </a14:m>
                <a:r>
                  <a:rPr lang="en-US" altLang="zh-CN" sz="1400" dirty="0">
                    <a:solidFill>
                      <a:srgbClr val="C00000"/>
                    </a:solidFill>
                  </a:rPr>
                  <a:t>=</a:t>
                </a:r>
                <a14:m>
                  <m:oMath xmlns:m="http://schemas.openxmlformats.org/officeDocument/2006/math">
                    <m:f>
                      <m:fPr>
                        <m:ctrlPr>
                          <a:rPr lang="en-US" altLang="zh-CN" sz="1400" i="1">
                            <a:solidFill>
                              <a:srgbClr val="C00000"/>
                            </a:solidFill>
                            <a:latin typeface="Cambria Math" panose="02040503050406030204" pitchFamily="18" charset="0"/>
                          </a:rPr>
                        </m:ctrlPr>
                      </m:fPr>
                      <m:num>
                        <m:r>
                          <a:rPr lang="en-US" altLang="zh-CN" sz="1400" b="0" i="1" smtClean="0">
                            <a:solidFill>
                              <a:srgbClr val="C00000"/>
                            </a:solidFill>
                            <a:latin typeface="Cambria Math" panose="02040503050406030204" pitchFamily="18" charset="0"/>
                          </a:rPr>
                          <m:t>𝑝</m:t>
                        </m:r>
                        <m:r>
                          <a:rPr lang="en-US" altLang="zh-CN" sz="1400" b="0" i="1" smtClean="0">
                            <a:solidFill>
                              <a:srgbClr val="C00000"/>
                            </a:solidFill>
                            <a:latin typeface="Cambria Math" panose="02040503050406030204" pitchFamily="18" charset="0"/>
                          </a:rPr>
                          <m:t>−</m:t>
                        </m:r>
                        <m:r>
                          <a:rPr lang="en-US" altLang="zh-CN" sz="1400" b="0" i="1" smtClean="0">
                            <a:solidFill>
                              <a:srgbClr val="C00000"/>
                            </a:solidFill>
                            <a:latin typeface="Cambria Math" panose="02040503050406030204" pitchFamily="18" charset="0"/>
                          </a:rPr>
                          <m:t>𝑤</m:t>
                        </m:r>
                      </m:num>
                      <m:den>
                        <m:r>
                          <a:rPr lang="en-US" altLang="zh-CN" sz="1400" b="0" i="1" smtClean="0">
                            <a:solidFill>
                              <a:srgbClr val="C00000"/>
                            </a:solidFill>
                            <a:latin typeface="Cambria Math" panose="02040503050406030204" pitchFamily="18" charset="0"/>
                          </a:rPr>
                          <m:t>𝑝</m:t>
                        </m:r>
                        <m:r>
                          <a:rPr lang="en-US" altLang="zh-CN" sz="1400" b="0" i="1" smtClean="0">
                            <a:solidFill>
                              <a:srgbClr val="C00000"/>
                            </a:solidFill>
                            <a:latin typeface="Cambria Math" panose="02040503050406030204" pitchFamily="18" charset="0"/>
                          </a:rPr>
                          <m:t>−</m:t>
                        </m:r>
                        <m:r>
                          <a:rPr lang="en-US" altLang="zh-CN" sz="1400" b="0" i="1" smtClean="0">
                            <a:solidFill>
                              <a:srgbClr val="C00000"/>
                            </a:solidFill>
                            <a:latin typeface="Cambria Math" panose="02040503050406030204" pitchFamily="18" charset="0"/>
                          </a:rPr>
                          <m:t>𝑏</m:t>
                        </m:r>
                      </m:den>
                    </m:f>
                  </m:oMath>
                </a14:m>
                <a:endParaRPr lang="zh-CN" altLang="en-US" dirty="0">
                  <a:solidFill>
                    <a:srgbClr val="C00000"/>
                  </a:solidFill>
                </a:endParaRPr>
              </a:p>
            </p:txBody>
          </p:sp>
        </mc:Choice>
        <mc:Fallback xmlns="">
          <p:sp>
            <p:nvSpPr>
              <p:cNvPr id="2" name="矩形 1"/>
              <p:cNvSpPr>
                <a:spLocks noRot="1" noChangeAspect="1" noMove="1" noResize="1" noEditPoints="1" noAdjustHandles="1" noChangeArrowheads="1" noChangeShapeType="1" noTextEdit="1"/>
              </p:cNvSpPr>
              <p:nvPr/>
            </p:nvSpPr>
            <p:spPr>
              <a:xfrm>
                <a:off x="4067944" y="3995561"/>
                <a:ext cx="1541981" cy="391774"/>
              </a:xfrm>
              <a:prstGeom prst="rect">
                <a:avLst/>
              </a:prstGeom>
              <a:blipFill>
                <a:blip r:embed="rId4"/>
                <a:stretch>
                  <a:fillRect l="-7510" t="-95385" b="-140000"/>
                </a:stretch>
              </a:blipFill>
            </p:spPr>
            <p:txBody>
              <a:bodyPr/>
              <a:lstStyle/>
              <a:p>
                <a:r>
                  <a:rPr lang="zh-CN" altLang="en-US">
                    <a:noFill/>
                  </a:rPr>
                  <a:t> </a:t>
                </a:r>
              </a:p>
            </p:txBody>
          </p:sp>
        </mc:Fallback>
      </mc:AlternateContent>
      <p:sp>
        <p:nvSpPr>
          <p:cNvPr id="22" name="Rectangle 3"/>
          <p:cNvSpPr txBox="1">
            <a:spLocks noChangeArrowheads="1"/>
          </p:cNvSpPr>
          <p:nvPr/>
        </p:nvSpPr>
        <p:spPr bwMode="auto">
          <a:xfrm>
            <a:off x="24943" y="4590081"/>
            <a:ext cx="8736013" cy="19141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2">
              <a:lnSpc>
                <a:spcPts val="2400"/>
              </a:lnSpc>
              <a:spcBef>
                <a:spcPts val="600"/>
              </a:spcBef>
            </a:pPr>
            <a:r>
              <a:rPr lang="zh-CN" altLang="en-US" dirty="0"/>
              <a:t>单位成本</a:t>
            </a:r>
            <a:r>
              <a:rPr lang="en-US" altLang="zh-CN" dirty="0"/>
              <a:t>:c= 0.1</a:t>
            </a:r>
            <a:r>
              <a:rPr lang="zh-CN" altLang="en-US" dirty="0"/>
              <a:t>元</a:t>
            </a:r>
            <a:r>
              <a:rPr lang="en-US" altLang="zh-CN" dirty="0"/>
              <a:t>/</a:t>
            </a:r>
            <a:r>
              <a:rPr lang="zh-CN" altLang="en-US" dirty="0"/>
              <a:t>份</a:t>
            </a:r>
          </a:p>
          <a:p>
            <a:pPr lvl="2">
              <a:lnSpc>
                <a:spcPts val="2400"/>
              </a:lnSpc>
              <a:spcBef>
                <a:spcPts val="600"/>
              </a:spcBef>
            </a:pPr>
            <a:r>
              <a:rPr lang="zh-CN" altLang="en-US" dirty="0"/>
              <a:t>批发价</a:t>
            </a:r>
            <a:r>
              <a:rPr lang="en-US" altLang="zh-CN" dirty="0"/>
              <a:t>: w=0.5</a:t>
            </a:r>
            <a:r>
              <a:rPr lang="zh-CN" altLang="en-US" dirty="0"/>
              <a:t>元</a:t>
            </a:r>
            <a:r>
              <a:rPr lang="en-US" altLang="zh-CN" dirty="0"/>
              <a:t>/</a:t>
            </a:r>
            <a:r>
              <a:rPr lang="zh-CN" altLang="en-US" dirty="0"/>
              <a:t>份</a:t>
            </a:r>
          </a:p>
          <a:p>
            <a:pPr lvl="2">
              <a:lnSpc>
                <a:spcPts val="2400"/>
              </a:lnSpc>
              <a:spcBef>
                <a:spcPts val="600"/>
              </a:spcBef>
            </a:pPr>
            <a:r>
              <a:rPr lang="zh-CN" altLang="en-US" dirty="0"/>
              <a:t>零售价：</a:t>
            </a:r>
            <a:r>
              <a:rPr lang="en-US" altLang="zh-CN" dirty="0"/>
              <a:t>p=1</a:t>
            </a:r>
            <a:r>
              <a:rPr lang="zh-CN" altLang="en-US" dirty="0"/>
              <a:t>元</a:t>
            </a:r>
            <a:r>
              <a:rPr lang="en-US" altLang="zh-CN" dirty="0"/>
              <a:t>/</a:t>
            </a:r>
            <a:r>
              <a:rPr lang="zh-CN" altLang="en-US" dirty="0"/>
              <a:t>份</a:t>
            </a:r>
            <a:endParaRPr lang="en-US" altLang="zh-CN" dirty="0"/>
          </a:p>
          <a:p>
            <a:pPr lvl="2">
              <a:lnSpc>
                <a:spcPts val="2400"/>
              </a:lnSpc>
              <a:spcBef>
                <a:spcPts val="600"/>
              </a:spcBef>
            </a:pPr>
            <a:r>
              <a:rPr lang="zh-CN" altLang="en-US" dirty="0"/>
              <a:t>回购价：</a:t>
            </a:r>
            <a:r>
              <a:rPr lang="en-US" altLang="zh-CN" dirty="0"/>
              <a:t>b=0.3</a:t>
            </a:r>
            <a:r>
              <a:rPr lang="zh-CN" altLang="en-US" dirty="0"/>
              <a:t>元</a:t>
            </a:r>
            <a:r>
              <a:rPr lang="en-US" altLang="zh-CN" dirty="0"/>
              <a:t>/</a:t>
            </a:r>
            <a:r>
              <a:rPr lang="zh-CN" altLang="en-US" dirty="0"/>
              <a:t>份</a:t>
            </a:r>
          </a:p>
          <a:p>
            <a:pPr lvl="2">
              <a:lnSpc>
                <a:spcPts val="2400"/>
              </a:lnSpc>
              <a:spcBef>
                <a:spcPts val="600"/>
              </a:spcBef>
            </a:pPr>
            <a:r>
              <a:rPr lang="zh-CN" altLang="en-US" dirty="0"/>
              <a:t>需求</a:t>
            </a:r>
            <a:r>
              <a:rPr lang="en-US" altLang="zh-CN" dirty="0"/>
              <a:t>: N(100,20</a:t>
            </a:r>
            <a:r>
              <a:rPr lang="en-US" altLang="zh-CN" baseline="30000" dirty="0"/>
              <a:t>2</a:t>
            </a:r>
            <a:r>
              <a:rPr lang="en-US" altLang="zh-CN" dirty="0"/>
              <a:t>)</a:t>
            </a:r>
          </a:p>
          <a:p>
            <a:pPr lvl="1">
              <a:lnSpc>
                <a:spcPct val="90000"/>
              </a:lnSpc>
            </a:pPr>
            <a:endParaRPr lang="en-US" altLang="zh-CN" sz="2200" b="0" kern="0" dirty="0">
              <a:latin typeface="Times New Roman" charset="0"/>
              <a:ea typeface="黑体" charset="0"/>
              <a:cs typeface="黑体" charset="0"/>
            </a:endParaRPr>
          </a:p>
        </p:txBody>
      </p:sp>
      <mc:AlternateContent xmlns:mc="http://schemas.openxmlformats.org/markup-compatibility/2006" xmlns:a14="http://schemas.microsoft.com/office/drawing/2010/main">
        <mc:Choice Requires="a14">
          <p:sp>
            <p:nvSpPr>
              <p:cNvPr id="23" name="矩形 22"/>
              <p:cNvSpPr/>
              <p:nvPr/>
            </p:nvSpPr>
            <p:spPr>
              <a:xfrm>
                <a:off x="3621458" y="4947901"/>
                <a:ext cx="1251094" cy="1198533"/>
              </a:xfrm>
              <a:prstGeom prst="rect">
                <a:avLst/>
              </a:prstGeom>
            </p:spPr>
            <p:txBody>
              <a:bodyPr wrap="square">
                <a:spAutoFit/>
              </a:bodyPr>
              <a:lstStyle/>
              <a:p>
                <a:pPr algn="l"/>
                <a14:m>
                  <m:oMath xmlns:m="http://schemas.openxmlformats.org/officeDocument/2006/math">
                    <m:r>
                      <m:rPr>
                        <m:nor/>
                      </m:rPr>
                      <a:rPr lang="en-US" altLang="zh-CN" sz="2000" dirty="0" smtClean="0"/>
                      <m:t>Z</m:t>
                    </m:r>
                    <m:r>
                      <m:rPr>
                        <m:nor/>
                      </m:rPr>
                      <a:rPr lang="el-GR" altLang="zh-CN" dirty="0" smtClean="0">
                        <a:solidFill>
                          <a:srgbClr val="FF0000"/>
                        </a:solidFill>
                      </a:rPr>
                      <m:t>α</m:t>
                    </m:r>
                  </m:oMath>
                </a14:m>
                <a:r>
                  <a:rPr lang="en-US" altLang="zh-CN" sz="2000" dirty="0"/>
                  <a:t>=</a:t>
                </a:r>
                <a14:m>
                  <m:oMath xmlns:m="http://schemas.openxmlformats.org/officeDocument/2006/math">
                    <m:f>
                      <m:fPr>
                        <m:ctrlPr>
                          <a:rPr lang="en-US" altLang="zh-CN" sz="2000" i="1">
                            <a:latin typeface="Cambria Math" panose="02040503050406030204" pitchFamily="18" charset="0"/>
                          </a:rPr>
                        </m:ctrlPr>
                      </m:fPr>
                      <m:num>
                        <m:r>
                          <a:rPr lang="en-US" altLang="zh-CN" sz="2000" b="0" i="1" smtClean="0">
                            <a:latin typeface="Cambria Math" panose="02040503050406030204" pitchFamily="18" charset="0"/>
                          </a:rPr>
                          <m:t>𝑝</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𝑤</m:t>
                        </m:r>
                      </m:num>
                      <m:den>
                        <m:r>
                          <a:rPr lang="en-US" altLang="zh-CN" sz="2000" b="0" i="1" smtClean="0">
                            <a:latin typeface="Cambria Math" panose="02040503050406030204" pitchFamily="18" charset="0"/>
                          </a:rPr>
                          <m:t>𝑝</m:t>
                        </m:r>
                        <m:r>
                          <a:rPr lang="en-US" altLang="zh-CN" sz="2000" b="0" i="1" smtClean="0">
                            <a:latin typeface="Cambria Math" panose="02040503050406030204" pitchFamily="18" charset="0"/>
                          </a:rPr>
                          <m:t>−</m:t>
                        </m:r>
                        <m:r>
                          <a:rPr lang="en-US" altLang="zh-CN" sz="2000" b="0" i="1" smtClean="0">
                            <a:latin typeface="Cambria Math" panose="02040503050406030204" pitchFamily="18" charset="0"/>
                          </a:rPr>
                          <m:t>𝑏</m:t>
                        </m:r>
                      </m:den>
                    </m:f>
                  </m:oMath>
                </a14:m>
                <a:endParaRPr lang="en-US" altLang="zh-CN" sz="2000" i="1" dirty="0">
                  <a:latin typeface="Cambria Math" panose="02040503050406030204" pitchFamily="18" charset="0"/>
                </a:endParaRPr>
              </a:p>
              <a:p>
                <a:pPr algn="l"/>
                <a14:m>
                  <m:oMathPara xmlns:m="http://schemas.openxmlformats.org/officeDocument/2006/math">
                    <m:oMathParaPr>
                      <m:jc m:val="left"/>
                    </m:oMathParaPr>
                    <m:oMath xmlns:m="http://schemas.openxmlformats.org/officeDocument/2006/math">
                      <m:r>
                        <a:rPr lang="en-US" altLang="zh-CN" sz="1400" b="0" i="1" smtClean="0">
                          <a:latin typeface="Cambria Math" panose="02040503050406030204" pitchFamily="18" charset="0"/>
                        </a:rPr>
                        <m:t>     </m:t>
                      </m:r>
                      <m:r>
                        <a:rPr lang="en-US" altLang="zh-CN" sz="1400" i="1">
                          <a:latin typeface="Cambria Math" panose="02040503050406030204" pitchFamily="18" charset="0"/>
                        </a:rPr>
                        <m:t>=</m:t>
                      </m:r>
                      <m:f>
                        <m:fPr>
                          <m:ctrlPr>
                            <a:rPr lang="en-US" altLang="zh-CN" sz="1400" i="1">
                              <a:latin typeface="Cambria Math" panose="02040503050406030204" pitchFamily="18" charset="0"/>
                            </a:rPr>
                          </m:ctrlPr>
                        </m:fPr>
                        <m:num>
                          <m:r>
                            <a:rPr lang="en-US" altLang="zh-CN" sz="1400" i="1">
                              <a:latin typeface="Cambria Math" panose="02040503050406030204" pitchFamily="18" charset="0"/>
                            </a:rPr>
                            <m:t>1−0.5</m:t>
                          </m:r>
                        </m:num>
                        <m:den>
                          <m:r>
                            <a:rPr lang="en-US" altLang="zh-CN" sz="1400" i="1">
                              <a:latin typeface="Cambria Math" panose="02040503050406030204" pitchFamily="18" charset="0"/>
                            </a:rPr>
                            <m:t>1−0.3</m:t>
                          </m:r>
                        </m:den>
                      </m:f>
                    </m:oMath>
                  </m:oMathPara>
                </a14:m>
                <a:endParaRPr lang="en-US" altLang="zh-CN" sz="1400" i="1" dirty="0">
                  <a:latin typeface="Cambria Math" panose="02040503050406030204" pitchFamily="18" charset="0"/>
                </a:endParaRPr>
              </a:p>
              <a:p>
                <a:pPr algn="l"/>
                <a:r>
                  <a:rPr lang="en-US" altLang="zh-CN" sz="1600" dirty="0"/>
                  <a:t>     </a:t>
                </a:r>
                <a14:m>
                  <m:oMath xmlns:m="http://schemas.openxmlformats.org/officeDocument/2006/math">
                    <m:r>
                      <a:rPr lang="en-US" altLang="zh-CN" sz="1600" i="1" smtClean="0">
                        <a:latin typeface="Cambria Math" panose="02040503050406030204" pitchFamily="18" charset="0"/>
                      </a:rPr>
                      <m:t>=</m:t>
                    </m:r>
                    <m:r>
                      <a:rPr lang="en-US" altLang="zh-CN" sz="1600" b="0" i="1" smtClean="0">
                        <a:latin typeface="Cambria Math" panose="02040503050406030204" pitchFamily="18" charset="0"/>
                      </a:rPr>
                      <m:t>0.</m:t>
                    </m:r>
                    <m:r>
                      <a:rPr lang="en-US" altLang="zh-CN" sz="1600" i="1">
                        <a:latin typeface="Cambria Math" panose="02040503050406030204" pitchFamily="18" charset="0"/>
                      </a:rPr>
                      <m:t>7</m:t>
                    </m:r>
                    <m:r>
                      <a:rPr lang="en-US" altLang="zh-CN" sz="1600" i="1" smtClean="0">
                        <a:latin typeface="Cambria Math" panose="02040503050406030204" pitchFamily="18" charset="0"/>
                      </a:rPr>
                      <m:t>1</m:t>
                    </m:r>
                    <m:r>
                      <a:rPr lang="en-US" altLang="zh-CN" sz="1600" i="1">
                        <a:latin typeface="Cambria Math" panose="02040503050406030204" pitchFamily="18" charset="0"/>
                      </a:rPr>
                      <m:t>4</m:t>
                    </m:r>
                  </m:oMath>
                </a14:m>
                <a:endParaRPr lang="zh-CN" altLang="en-US" dirty="0"/>
              </a:p>
            </p:txBody>
          </p:sp>
        </mc:Choice>
        <mc:Fallback xmlns="">
          <p:sp>
            <p:nvSpPr>
              <p:cNvPr id="23" name="矩形 22"/>
              <p:cNvSpPr>
                <a:spLocks noRot="1" noChangeAspect="1" noMove="1" noResize="1" noEditPoints="1" noAdjustHandles="1" noChangeArrowheads="1" noChangeShapeType="1" noTextEdit="1"/>
              </p:cNvSpPr>
              <p:nvPr/>
            </p:nvSpPr>
            <p:spPr>
              <a:xfrm>
                <a:off x="3621458" y="4947901"/>
                <a:ext cx="1251094" cy="1198533"/>
              </a:xfrm>
              <a:prstGeom prst="rect">
                <a:avLst/>
              </a:prstGeom>
              <a:blipFill>
                <a:blip r:embed="rId5"/>
                <a:stretch>
                  <a:fillRect t="-1020"/>
                </a:stretch>
              </a:blipFill>
            </p:spPr>
            <p:txBody>
              <a:bodyPr/>
              <a:lstStyle/>
              <a:p>
                <a:r>
                  <a:rPr lang="zh-CN" altLang="en-US">
                    <a:noFill/>
                  </a:rPr>
                  <a:t> </a:t>
                </a:r>
              </a:p>
            </p:txBody>
          </p:sp>
        </mc:Fallback>
      </mc:AlternateContent>
      <p:graphicFrame>
        <p:nvGraphicFramePr>
          <p:cNvPr id="24" name="表格 23"/>
          <p:cNvGraphicFramePr/>
          <p:nvPr>
            <p:extLst>
              <p:ext uri="{D42A27DB-BD31-4B8C-83A1-F6EECF244321}">
                <p14:modId xmlns:p14="http://schemas.microsoft.com/office/powerpoint/2010/main" val="1428268892"/>
              </p:ext>
            </p:extLst>
          </p:nvPr>
        </p:nvGraphicFramePr>
        <p:xfrm>
          <a:off x="5650750" y="4327541"/>
          <a:ext cx="3307649" cy="1584960"/>
        </p:xfrm>
        <a:graphic>
          <a:graphicData uri="http://schemas.openxmlformats.org/drawingml/2006/table">
            <a:tbl>
              <a:tblPr firstRow="1" bandRow="1"/>
              <a:tblGrid>
                <a:gridCol w="1873578">
                  <a:extLst>
                    <a:ext uri="{9D8B030D-6E8A-4147-A177-3AD203B41FA5}">
                      <a16:colId xmlns:a16="http://schemas.microsoft.com/office/drawing/2014/main" val="20000"/>
                    </a:ext>
                  </a:extLst>
                </a:gridCol>
                <a:gridCol w="1434071">
                  <a:extLst>
                    <a:ext uri="{9D8B030D-6E8A-4147-A177-3AD203B41FA5}">
                      <a16:colId xmlns:a16="http://schemas.microsoft.com/office/drawing/2014/main" val="20001"/>
                    </a:ext>
                  </a:extLst>
                </a:gridCol>
              </a:tblGrid>
              <a:tr h="380743">
                <a:tc>
                  <a:txBody>
                    <a:bodyPr/>
                    <a:lstStyle/>
                    <a:p>
                      <a:pPr algn="ctr">
                        <a:defRPr sz="2000">
                          <a:sym typeface="Arial"/>
                        </a:defRPr>
                      </a:pPr>
                      <a:r>
                        <a:rPr dirty="0"/>
                        <a:t>Q</a:t>
                      </a:r>
                      <a:endParaRPr baseline="-25000" dirty="0"/>
                    </a:p>
                  </a:txBody>
                  <a:tcPr marL="45720" marR="45720" anchor="ctr" horzOverflow="overflow">
                    <a:solidFill>
                      <a:srgbClr val="7A7A7A"/>
                    </a:solidFill>
                  </a:tcPr>
                </a:tc>
                <a:tc>
                  <a:txBody>
                    <a:bodyPr/>
                    <a:lstStyle/>
                    <a:p>
                      <a:pPr algn="ctr">
                        <a:defRPr sz="1800" b="0">
                          <a:solidFill>
                            <a:srgbClr val="000000"/>
                          </a:solidFill>
                        </a:defRPr>
                      </a:pPr>
                      <a:r>
                        <a:rPr sz="2000" b="1" dirty="0">
                          <a:solidFill>
                            <a:srgbClr val="FFFFFF"/>
                          </a:solidFill>
                          <a:sym typeface="Arial"/>
                        </a:rPr>
                        <a:t>1</a:t>
                      </a:r>
                      <a:r>
                        <a:rPr lang="en-US" altLang="zh-CN" sz="2000" b="1" dirty="0">
                          <a:solidFill>
                            <a:srgbClr val="FFFFFF"/>
                          </a:solidFill>
                          <a:sym typeface="Arial"/>
                        </a:rPr>
                        <a:t>12</a:t>
                      </a:r>
                      <a:endParaRPr sz="2000" b="1" dirty="0">
                        <a:solidFill>
                          <a:srgbClr val="FFFFFF"/>
                        </a:solidFill>
                        <a:sym typeface="Arial"/>
                      </a:endParaRPr>
                    </a:p>
                  </a:txBody>
                  <a:tcPr marL="45720" marR="45720" anchor="ctr" horzOverflow="overflow">
                    <a:solidFill>
                      <a:srgbClr val="7A7A7A"/>
                    </a:solidFill>
                  </a:tcPr>
                </a:tc>
                <a:extLst>
                  <a:ext uri="{0D108BD9-81ED-4DB2-BD59-A6C34878D82A}">
                    <a16:rowId xmlns:a16="http://schemas.microsoft.com/office/drawing/2014/main" val="10000"/>
                  </a:ext>
                </a:extLst>
              </a:tr>
              <a:tr h="380743">
                <a:tc>
                  <a:txBody>
                    <a:bodyPr/>
                    <a:lstStyle/>
                    <a:p>
                      <a:pPr algn="ctr">
                        <a:defRPr sz="1800"/>
                      </a:pPr>
                      <a:r>
                        <a:rPr sz="2000" dirty="0" err="1">
                          <a:sym typeface="Arial"/>
                        </a:rPr>
                        <a:t>出版集团</a:t>
                      </a:r>
                      <a:endParaRPr sz="2000" dirty="0">
                        <a:sym typeface="Arial"/>
                      </a:endParaRPr>
                    </a:p>
                  </a:txBody>
                  <a:tcPr marL="45720" marR="45720" anchor="ctr" horzOverflow="overflow">
                    <a:solidFill>
                      <a:srgbClr val="D6D6D6"/>
                    </a:solidFill>
                  </a:tcPr>
                </a:tc>
                <a:tc>
                  <a:txBody>
                    <a:bodyPr/>
                    <a:lstStyle/>
                    <a:p>
                      <a:pPr algn="ctr">
                        <a:defRPr sz="1800"/>
                      </a:pPr>
                      <a:r>
                        <a:rPr sz="2000" dirty="0">
                          <a:sym typeface="Arial"/>
                        </a:rPr>
                        <a:t>$4</a:t>
                      </a:r>
                      <a:r>
                        <a:rPr lang="en-US" sz="2000" dirty="0">
                          <a:sym typeface="Arial"/>
                        </a:rPr>
                        <a:t>0.6</a:t>
                      </a:r>
                      <a:endParaRPr sz="2000" dirty="0">
                        <a:sym typeface="Arial"/>
                      </a:endParaRPr>
                    </a:p>
                  </a:txBody>
                  <a:tcPr marL="45720" marR="45720" anchor="ctr" horzOverflow="overflow">
                    <a:solidFill>
                      <a:srgbClr val="D6D6D6"/>
                    </a:solidFill>
                  </a:tcPr>
                </a:tc>
                <a:extLst>
                  <a:ext uri="{0D108BD9-81ED-4DB2-BD59-A6C34878D82A}">
                    <a16:rowId xmlns:a16="http://schemas.microsoft.com/office/drawing/2014/main" val="10001"/>
                  </a:ext>
                </a:extLst>
              </a:tr>
              <a:tr h="380743">
                <a:tc>
                  <a:txBody>
                    <a:bodyPr/>
                    <a:lstStyle/>
                    <a:p>
                      <a:pPr algn="ctr">
                        <a:defRPr sz="1800"/>
                      </a:pPr>
                      <a:r>
                        <a:rPr sz="2000" dirty="0" err="1">
                          <a:sym typeface="Arial"/>
                        </a:rPr>
                        <a:t>报童</a:t>
                      </a:r>
                      <a:endParaRPr lang="el-GR" altLang="zh-CN" sz="2000" dirty="0">
                        <a:sym typeface="Arial"/>
                      </a:endParaRPr>
                    </a:p>
                  </a:txBody>
                  <a:tcPr marL="45720" marR="45720" anchor="ctr" horzOverflow="overflow">
                    <a:solidFill>
                      <a:srgbClr val="ECECEC"/>
                    </a:solidFill>
                  </a:tcPr>
                </a:tc>
                <a:tc>
                  <a:txBody>
                    <a:bodyPr/>
                    <a:lstStyle/>
                    <a:p>
                      <a:pPr algn="ctr">
                        <a:defRPr sz="1800"/>
                      </a:pPr>
                      <a:r>
                        <a:rPr sz="2000" dirty="0">
                          <a:sym typeface="Arial"/>
                        </a:rPr>
                        <a:t>$</a:t>
                      </a:r>
                      <a:r>
                        <a:rPr lang="en-US" altLang="zh-CN" sz="2000" dirty="0">
                          <a:sym typeface="Arial"/>
                        </a:rPr>
                        <a:t>45.7</a:t>
                      </a:r>
                      <a:endParaRPr sz="2000" dirty="0">
                        <a:sym typeface="Arial"/>
                      </a:endParaRPr>
                    </a:p>
                  </a:txBody>
                  <a:tcPr marL="45720" marR="45720" anchor="ctr" horzOverflow="overflow">
                    <a:solidFill>
                      <a:srgbClr val="ECECEC"/>
                    </a:solidFill>
                  </a:tcPr>
                </a:tc>
                <a:extLst>
                  <a:ext uri="{0D108BD9-81ED-4DB2-BD59-A6C34878D82A}">
                    <a16:rowId xmlns:a16="http://schemas.microsoft.com/office/drawing/2014/main" val="10002"/>
                  </a:ext>
                </a:extLst>
              </a:tr>
              <a:tr h="380743">
                <a:tc>
                  <a:txBody>
                    <a:bodyPr/>
                    <a:lstStyle/>
                    <a:p>
                      <a:pPr algn="ctr">
                        <a:defRPr sz="1800"/>
                      </a:pPr>
                      <a:r>
                        <a:rPr sz="2000">
                          <a:sym typeface="Arial"/>
                        </a:rPr>
                        <a:t>全供应链</a:t>
                      </a:r>
                    </a:p>
                  </a:txBody>
                  <a:tcPr marL="45720" marR="45720" anchor="ctr" horzOverflow="overflow">
                    <a:solidFill>
                      <a:srgbClr val="D6D6D6"/>
                    </a:solidFill>
                  </a:tcPr>
                </a:tc>
                <a:tc>
                  <a:txBody>
                    <a:bodyPr/>
                    <a:lstStyle/>
                    <a:p>
                      <a:pPr algn="ctr">
                        <a:defRPr sz="1800"/>
                      </a:pPr>
                      <a:r>
                        <a:rPr sz="2000" dirty="0">
                          <a:sym typeface="Arial"/>
                        </a:rPr>
                        <a:t>$</a:t>
                      </a:r>
                      <a:r>
                        <a:rPr lang="en-US" altLang="zh-CN" sz="2000" dirty="0">
                          <a:sym typeface="Arial"/>
                        </a:rPr>
                        <a:t>86.3</a:t>
                      </a:r>
                      <a:endParaRPr sz="2000" dirty="0">
                        <a:sym typeface="Arial"/>
                      </a:endParaRPr>
                    </a:p>
                  </a:txBody>
                  <a:tcPr marL="45720" marR="45720" anchor="ctr" horzOverflow="overflow">
                    <a:solidFill>
                      <a:srgbClr val="D6D6D6"/>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4042454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541571">
                                            <p:txEl>
                                              <p:pRg st="0" end="0"/>
                                            </p:txEl>
                                          </p:spTgt>
                                        </p:tgtEl>
                                        <p:attrNameLst>
                                          <p:attrName>style.visibility</p:attrName>
                                        </p:attrNameLst>
                                      </p:cBhvr>
                                      <p:to>
                                        <p:strVal val="visible"/>
                                      </p:to>
                                    </p:set>
                                    <p:anim calcmode="lin" valueType="num">
                                      <p:cBhvr additive="base">
                                        <p:cTn id="7" dur="500" fill="hold"/>
                                        <p:tgtEl>
                                          <p:spTgt spid="25415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4157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541571">
                                            <p:txEl>
                                              <p:pRg st="1" end="1"/>
                                            </p:txEl>
                                          </p:spTgt>
                                        </p:tgtEl>
                                        <p:attrNameLst>
                                          <p:attrName>style.visibility</p:attrName>
                                        </p:attrNameLst>
                                      </p:cBhvr>
                                      <p:to>
                                        <p:strVal val="visible"/>
                                      </p:to>
                                    </p:set>
                                    <p:anim calcmode="lin" valueType="num">
                                      <p:cBhvr additive="base">
                                        <p:cTn id="11" dur="500" fill="hold"/>
                                        <p:tgtEl>
                                          <p:spTgt spid="254157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4157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41571">
                                            <p:txEl>
                                              <p:pRg st="2" end="2"/>
                                            </p:txEl>
                                          </p:spTgt>
                                        </p:tgtEl>
                                        <p:attrNameLst>
                                          <p:attrName>style.visibility</p:attrName>
                                        </p:attrNameLst>
                                      </p:cBhvr>
                                      <p:to>
                                        <p:strVal val="visible"/>
                                      </p:to>
                                    </p:set>
                                    <p:anim calcmode="lin" valueType="num">
                                      <p:cBhvr additive="base">
                                        <p:cTn id="15" dur="500" fill="hold"/>
                                        <p:tgtEl>
                                          <p:spTgt spid="254157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54157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541571">
                                            <p:txEl>
                                              <p:pRg st="3" end="3"/>
                                            </p:txEl>
                                          </p:spTgt>
                                        </p:tgtEl>
                                        <p:attrNameLst>
                                          <p:attrName>style.visibility</p:attrName>
                                        </p:attrNameLst>
                                      </p:cBhvr>
                                      <p:to>
                                        <p:strVal val="visible"/>
                                      </p:to>
                                    </p:set>
                                    <p:anim calcmode="lin" valueType="num">
                                      <p:cBhvr additive="base">
                                        <p:cTn id="21" dur="500" fill="hold"/>
                                        <p:tgtEl>
                                          <p:spTgt spid="2541571">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541571">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2541571">
                                            <p:txEl>
                                              <p:pRg st="4" end="4"/>
                                            </p:txEl>
                                          </p:spTgt>
                                        </p:tgtEl>
                                        <p:attrNameLst>
                                          <p:attrName>style.visibility</p:attrName>
                                        </p:attrNameLst>
                                      </p:cBhvr>
                                      <p:to>
                                        <p:strVal val="visible"/>
                                      </p:to>
                                    </p:set>
                                    <p:anim calcmode="lin" valueType="num">
                                      <p:cBhvr additive="base">
                                        <p:cTn id="25" dur="500" fill="hold"/>
                                        <p:tgtEl>
                                          <p:spTgt spid="254157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41571">
                                            <p:txEl>
                                              <p:pRg st="4" end="4"/>
                                            </p:txEl>
                                          </p:spTgt>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7" presetClass="entr" presetSubtype="8" fill="hold" nodeType="afterEffect">
                                  <p:stCondLst>
                                    <p:cond delay="0"/>
                                  </p:stCondLst>
                                  <p:childTnLst>
                                    <p:set>
                                      <p:cBhvr>
                                        <p:cTn id="29" dur="1" fill="hold">
                                          <p:stCondLst>
                                            <p:cond delay="0"/>
                                          </p:stCondLst>
                                        </p:cTn>
                                        <p:tgtEl>
                                          <p:spTgt spid="2541607"/>
                                        </p:tgtEl>
                                        <p:attrNameLst>
                                          <p:attrName>style.visibility</p:attrName>
                                        </p:attrNameLst>
                                      </p:cBhvr>
                                      <p:to>
                                        <p:strVal val="visible"/>
                                      </p:to>
                                    </p:set>
                                    <p:anim calcmode="lin" valueType="num">
                                      <p:cBhvr>
                                        <p:cTn id="30" dur="500" fill="hold"/>
                                        <p:tgtEl>
                                          <p:spTgt spid="2541607"/>
                                        </p:tgtEl>
                                        <p:attrNameLst>
                                          <p:attrName>ppt_x</p:attrName>
                                        </p:attrNameLst>
                                      </p:cBhvr>
                                      <p:tavLst>
                                        <p:tav tm="0">
                                          <p:val>
                                            <p:strVal val="#ppt_x-#ppt_w/2"/>
                                          </p:val>
                                        </p:tav>
                                        <p:tav tm="100000">
                                          <p:val>
                                            <p:strVal val="#ppt_x"/>
                                          </p:val>
                                        </p:tav>
                                      </p:tavLst>
                                    </p:anim>
                                    <p:anim calcmode="lin" valueType="num">
                                      <p:cBhvr>
                                        <p:cTn id="31" dur="500" fill="hold"/>
                                        <p:tgtEl>
                                          <p:spTgt spid="2541607"/>
                                        </p:tgtEl>
                                        <p:attrNameLst>
                                          <p:attrName>ppt_y</p:attrName>
                                        </p:attrNameLst>
                                      </p:cBhvr>
                                      <p:tavLst>
                                        <p:tav tm="0">
                                          <p:val>
                                            <p:strVal val="#ppt_y"/>
                                          </p:val>
                                        </p:tav>
                                        <p:tav tm="100000">
                                          <p:val>
                                            <p:strVal val="#ppt_y"/>
                                          </p:val>
                                        </p:tav>
                                      </p:tavLst>
                                    </p:anim>
                                    <p:anim calcmode="lin" valueType="num">
                                      <p:cBhvr>
                                        <p:cTn id="32" dur="500" fill="hold"/>
                                        <p:tgtEl>
                                          <p:spTgt spid="2541607"/>
                                        </p:tgtEl>
                                        <p:attrNameLst>
                                          <p:attrName>ppt_w</p:attrName>
                                        </p:attrNameLst>
                                      </p:cBhvr>
                                      <p:tavLst>
                                        <p:tav tm="0">
                                          <p:val>
                                            <p:fltVal val="0"/>
                                          </p:val>
                                        </p:tav>
                                        <p:tav tm="100000">
                                          <p:val>
                                            <p:strVal val="#ppt_w"/>
                                          </p:val>
                                        </p:tav>
                                      </p:tavLst>
                                    </p:anim>
                                    <p:anim calcmode="lin" valueType="num">
                                      <p:cBhvr>
                                        <p:cTn id="33" dur="500" fill="hold"/>
                                        <p:tgtEl>
                                          <p:spTgt spid="2541607"/>
                                        </p:tgtEl>
                                        <p:attrNameLst>
                                          <p:attrName>ppt_h</p:attrName>
                                        </p:attrNameLst>
                                      </p:cBhvr>
                                      <p:tavLst>
                                        <p:tav tm="0">
                                          <p:val>
                                            <p:strVal val="#ppt_h"/>
                                          </p:val>
                                        </p:tav>
                                        <p:tav tm="100000">
                                          <p:val>
                                            <p:strVal val="#ppt_h"/>
                                          </p:val>
                                        </p:tav>
                                      </p:tavLst>
                                    </p:anim>
                                  </p:childTnLst>
                                </p:cTn>
                              </p:par>
                            </p:childTnLst>
                          </p:cTn>
                        </p:par>
                        <p:par>
                          <p:cTn id="34" fill="hold">
                            <p:stCondLst>
                              <p:cond delay="1000"/>
                            </p:stCondLst>
                            <p:childTnLst>
                              <p:par>
                                <p:cTn id="35" presetID="2" presetClass="entr" presetSubtype="4"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500"/>
                            </p:stCondLst>
                            <p:childTnLst>
                              <p:par>
                                <p:cTn id="40" presetID="2" presetClass="entr" presetSubtype="4" fill="hold" grpId="0" nodeType="afterEffect">
                                  <p:stCondLst>
                                    <p:cond delay="0"/>
                                  </p:stCondLst>
                                  <p:childTnLst>
                                    <p:set>
                                      <p:cBhvr>
                                        <p:cTn id="41" dur="1" fill="hold">
                                          <p:stCondLst>
                                            <p:cond delay="0"/>
                                          </p:stCondLst>
                                        </p:cTn>
                                        <p:tgtEl>
                                          <p:spTgt spid="22">
                                            <p:txEl>
                                              <p:pRg st="1" end="1"/>
                                            </p:txEl>
                                          </p:spTgt>
                                        </p:tgtEl>
                                        <p:attrNameLst>
                                          <p:attrName>style.visibility</p:attrName>
                                        </p:attrNameLst>
                                      </p:cBhvr>
                                      <p:to>
                                        <p:strVal val="visible"/>
                                      </p:to>
                                    </p:set>
                                    <p:anim calcmode="lin" valueType="num">
                                      <p:cBhvr additive="base">
                                        <p:cTn id="42"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par>
                          <p:cTn id="44" fill="hold">
                            <p:stCondLst>
                              <p:cond delay="2000"/>
                            </p:stCondLst>
                            <p:childTnLst>
                              <p:par>
                                <p:cTn id="45" presetID="2" presetClass="entr" presetSubtype="4" fill="hold" grpId="0" nodeType="afterEffect">
                                  <p:stCondLst>
                                    <p:cond delay="0"/>
                                  </p:stCondLst>
                                  <p:childTnLst>
                                    <p:set>
                                      <p:cBhvr>
                                        <p:cTn id="46" dur="1" fill="hold">
                                          <p:stCondLst>
                                            <p:cond delay="0"/>
                                          </p:stCondLst>
                                        </p:cTn>
                                        <p:tgtEl>
                                          <p:spTgt spid="22">
                                            <p:txEl>
                                              <p:pRg st="2" end="2"/>
                                            </p:txEl>
                                          </p:spTgt>
                                        </p:tgtEl>
                                        <p:attrNameLst>
                                          <p:attrName>style.visibility</p:attrName>
                                        </p:attrNameLst>
                                      </p:cBhvr>
                                      <p:to>
                                        <p:strVal val="visible"/>
                                      </p:to>
                                    </p:set>
                                    <p:anim calcmode="lin" valueType="num">
                                      <p:cBhvr additive="base">
                                        <p:cTn id="47"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xEl>
                                              <p:pRg st="3" end="3"/>
                                            </p:txEl>
                                          </p:spTgt>
                                        </p:tgtEl>
                                        <p:attrNameLst>
                                          <p:attrName>style.visibility</p:attrName>
                                        </p:attrNameLst>
                                      </p:cBhvr>
                                      <p:to>
                                        <p:strVal val="visible"/>
                                      </p:to>
                                    </p:set>
                                    <p:anim calcmode="lin" valueType="num">
                                      <p:cBhvr additive="base">
                                        <p:cTn id="51"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par>
                          <p:cTn id="53" fill="hold">
                            <p:stCondLst>
                              <p:cond delay="2500"/>
                            </p:stCondLst>
                            <p:childTnLst>
                              <p:par>
                                <p:cTn id="54" presetID="2" presetClass="entr" presetSubtype="4" fill="hold" grpId="0" nodeType="afterEffect">
                                  <p:stCondLst>
                                    <p:cond delay="0"/>
                                  </p:stCondLst>
                                  <p:childTnLst>
                                    <p:set>
                                      <p:cBhvr>
                                        <p:cTn id="55" dur="1" fill="hold">
                                          <p:stCondLst>
                                            <p:cond delay="0"/>
                                          </p:stCondLst>
                                        </p:cTn>
                                        <p:tgtEl>
                                          <p:spTgt spid="22">
                                            <p:txEl>
                                              <p:pRg st="4" end="4"/>
                                            </p:txEl>
                                          </p:spTgt>
                                        </p:tgtEl>
                                        <p:attrNameLst>
                                          <p:attrName>style.visibility</p:attrName>
                                        </p:attrNameLst>
                                      </p:cBhvr>
                                      <p:to>
                                        <p:strVal val="visible"/>
                                      </p:to>
                                    </p:set>
                                    <p:anim calcmode="lin" valueType="num">
                                      <p:cBhvr additive="base">
                                        <p:cTn id="56" dur="500" fill="hold"/>
                                        <p:tgtEl>
                                          <p:spTgt spid="22">
                                            <p:txEl>
                                              <p:pRg st="4" end="4"/>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6" presetClass="entr" presetSubtype="16" fill="hold" nodeType="clickEffect">
                                  <p:stCondLst>
                                    <p:cond delay="0"/>
                                  </p:stCondLst>
                                  <p:childTnLst>
                                    <p:set>
                                      <p:cBhvr>
                                        <p:cTn id="61" dur="1" fill="hold">
                                          <p:stCondLst>
                                            <p:cond delay="0"/>
                                          </p:stCondLst>
                                        </p:cTn>
                                        <p:tgtEl>
                                          <p:spTgt spid="24"/>
                                        </p:tgtEl>
                                        <p:attrNameLst>
                                          <p:attrName>style.visibility</p:attrName>
                                        </p:attrNameLst>
                                      </p:cBhvr>
                                      <p:to>
                                        <p:strVal val="visible"/>
                                      </p:to>
                                    </p:set>
                                    <p:animEffect transition="in" filter="circle(in)">
                                      <p:cBhvr>
                                        <p:cTn id="62"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1571" grpId="0" build="p"/>
      <p:bldP spid="22" grpId="0" build="p"/>
    </p:bldLst>
  </p:timing>
</p:sld>
</file>

<file path=ppt/slides/slide1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 name="幻灯片编号占位符 6"/>
          <p:cNvSpPr>
            <a:spLocks noGrp="1"/>
          </p:cNvSpPr>
          <p:nvPr>
            <p:ph type="sldNum" sz="quarter" idx="12"/>
          </p:nvPr>
        </p:nvSpPr>
        <p:spPr/>
        <p:txBody>
          <a:bodyPr/>
          <a:lstStyle/>
          <a:p>
            <a:pPr>
              <a:defRPr/>
            </a:pPr>
            <a:fld id="{FA2DED5E-D2A9-2848-97C6-0F5B8354DA38}" type="slidenum">
              <a:rPr lang="en-US" altLang="zh-CN"/>
              <a:pPr>
                <a:defRPr/>
              </a:pPr>
              <a:t>177</a:t>
            </a:fld>
            <a:endParaRPr lang="en-US" altLang="zh-CN"/>
          </a:p>
        </p:txBody>
      </p:sp>
      <p:sp>
        <p:nvSpPr>
          <p:cNvPr id="2541570" name="Rectangle 2"/>
          <p:cNvSpPr>
            <a:spLocks noGrp="1" noChangeArrowheads="1"/>
          </p:cNvSpPr>
          <p:nvPr>
            <p:ph type="title"/>
          </p:nvPr>
        </p:nvSpPr>
        <p:spPr/>
        <p:txBody>
          <a:bodyPr/>
          <a:lstStyle/>
          <a:p>
            <a:pPr>
              <a:defRPr/>
            </a:pPr>
            <a:r>
              <a:rPr lang="zh-CN" altLang="en-US" dirty="0"/>
              <a:t>第三节  契约协调</a:t>
            </a:r>
            <a:endParaRPr lang="zh-CN" altLang="en-US" dirty="0">
              <a:latin typeface="宋体" charset="0"/>
            </a:endParaRPr>
          </a:p>
        </p:txBody>
      </p:sp>
      <p:sp>
        <p:nvSpPr>
          <p:cNvPr id="2541571" name="Rectangle 3"/>
          <p:cNvSpPr>
            <a:spLocks noGrp="1" noChangeArrowheads="1"/>
          </p:cNvSpPr>
          <p:nvPr>
            <p:ph type="body" sz="half" idx="1"/>
          </p:nvPr>
        </p:nvSpPr>
        <p:spPr>
          <a:xfrm>
            <a:off x="228600" y="809030"/>
            <a:ext cx="8736013" cy="5499695"/>
          </a:xfrm>
        </p:spPr>
        <p:txBody>
          <a:bodyPr/>
          <a:lstStyle/>
          <a:p>
            <a:pPr>
              <a:lnSpc>
                <a:spcPct val="90000"/>
              </a:lnSpc>
            </a:pPr>
            <a:r>
              <a:rPr lang="zh-CN" altLang="en-US" dirty="0">
                <a:solidFill>
                  <a:srgbClr val="FF0000"/>
                </a:solidFill>
                <a:latin typeface="Times New Roman" charset="0"/>
                <a:ea typeface="黑体" charset="0"/>
                <a:cs typeface="黑体" charset="0"/>
              </a:rPr>
              <a:t>供应链契约机制</a:t>
            </a:r>
            <a:endParaRPr lang="en-US" altLang="zh-CN" dirty="0">
              <a:solidFill>
                <a:srgbClr val="FF0000"/>
              </a:solidFill>
              <a:latin typeface="Times New Roman" charset="0"/>
              <a:ea typeface="黑体" charset="0"/>
              <a:cs typeface="黑体" charset="0"/>
            </a:endParaRPr>
          </a:p>
          <a:p>
            <a:pPr lvl="1">
              <a:lnSpc>
                <a:spcPct val="90000"/>
              </a:lnSpc>
            </a:pPr>
            <a:r>
              <a:rPr lang="zh-CN" altLang="en-US" dirty="0">
                <a:latin typeface="Times New Roman" charset="0"/>
                <a:ea typeface="黑体" charset="0"/>
                <a:cs typeface="黑体" charset="0"/>
              </a:rPr>
              <a:t>合作机制</a:t>
            </a:r>
            <a:r>
              <a:rPr lang="en-US" altLang="zh-CN" dirty="0">
                <a:latin typeface="Times New Roman" charset="0"/>
                <a:ea typeface="黑体" charset="0"/>
                <a:cs typeface="黑体" charset="0"/>
              </a:rPr>
              <a:t>(Cooperation)</a:t>
            </a:r>
          </a:p>
          <a:p>
            <a:pPr lvl="1">
              <a:lnSpc>
                <a:spcPct val="90000"/>
              </a:lnSpc>
            </a:pPr>
            <a:r>
              <a:rPr lang="zh-CN" altLang="en-US" dirty="0">
                <a:latin typeface="Times New Roman" charset="0"/>
                <a:ea typeface="黑体" charset="0"/>
                <a:cs typeface="黑体" charset="0"/>
              </a:rPr>
              <a:t>协同机制</a:t>
            </a:r>
            <a:r>
              <a:rPr lang="en-US" altLang="zh-CN" dirty="0">
                <a:latin typeface="Times New Roman" charset="0"/>
                <a:ea typeface="黑体" charset="0"/>
                <a:cs typeface="黑体" charset="0"/>
              </a:rPr>
              <a:t>(Collaboration)</a:t>
            </a:r>
          </a:p>
          <a:p>
            <a:pPr lvl="1">
              <a:lnSpc>
                <a:spcPct val="90000"/>
              </a:lnSpc>
            </a:pPr>
            <a:r>
              <a:rPr lang="zh-CN" altLang="en-US" dirty="0">
                <a:latin typeface="Times New Roman" charset="0"/>
                <a:ea typeface="黑体" charset="0"/>
                <a:cs typeface="黑体" charset="0"/>
              </a:rPr>
              <a:t>协调机制</a:t>
            </a:r>
            <a:r>
              <a:rPr lang="en-US" altLang="zh-CN" dirty="0">
                <a:latin typeface="Times New Roman" charset="0"/>
                <a:ea typeface="黑体" charset="0"/>
                <a:cs typeface="黑体" charset="0"/>
              </a:rPr>
              <a:t>(Coordination)</a:t>
            </a:r>
          </a:p>
          <a:p>
            <a:pPr>
              <a:lnSpc>
                <a:spcPct val="90000"/>
              </a:lnSpc>
            </a:pPr>
            <a:r>
              <a:rPr lang="zh-CN" altLang="en-US" dirty="0">
                <a:solidFill>
                  <a:srgbClr val="FF0000"/>
                </a:solidFill>
                <a:latin typeface="Times New Roman" charset="0"/>
                <a:ea typeface="黑体" charset="0"/>
                <a:cs typeface="黑体" charset="0"/>
              </a:rPr>
              <a:t>供应链协调契约</a:t>
            </a:r>
            <a:endParaRPr lang="en-US" altLang="zh-CN" dirty="0">
              <a:solidFill>
                <a:srgbClr val="FF0000"/>
              </a:solidFill>
              <a:latin typeface="Times New Roman" charset="0"/>
              <a:ea typeface="黑体" charset="0"/>
              <a:cs typeface="黑体" charset="0"/>
            </a:endParaRPr>
          </a:p>
          <a:p>
            <a:pPr lvl="1">
              <a:lnSpc>
                <a:spcPct val="90000"/>
              </a:lnSpc>
            </a:pPr>
            <a:r>
              <a:rPr lang="zh-CN" altLang="en-US" dirty="0">
                <a:latin typeface="Times New Roman" charset="0"/>
                <a:ea typeface="黑体" charset="0"/>
                <a:cs typeface="黑体" charset="0"/>
              </a:rPr>
              <a:t>收益分享合同</a:t>
            </a:r>
            <a:r>
              <a:rPr lang="en-US" altLang="zh-CN" dirty="0">
                <a:latin typeface="Times New Roman" charset="0"/>
                <a:ea typeface="黑体" charset="0"/>
                <a:cs typeface="黑体" charset="0"/>
              </a:rPr>
              <a:t>(Revenue-Sharing Contract) </a:t>
            </a:r>
          </a:p>
          <a:p>
            <a:pPr lvl="2">
              <a:lnSpc>
                <a:spcPct val="90000"/>
              </a:lnSpc>
            </a:pPr>
            <a:r>
              <a:rPr lang="zh-CN" altLang="en-US" sz="2000" b="0" dirty="0">
                <a:latin typeface="Times New Roman" charset="0"/>
                <a:ea typeface="黑体" charset="0"/>
                <a:cs typeface="黑体" charset="0"/>
              </a:rPr>
              <a:t>制造商给零售商较低批发价格</a:t>
            </a:r>
            <a:r>
              <a:rPr lang="en-US" altLang="zh-CN" sz="2000" b="0" dirty="0">
                <a:latin typeface="Times New Roman" charset="0"/>
                <a:ea typeface="黑体" charset="0"/>
                <a:cs typeface="黑体" charset="0"/>
              </a:rPr>
              <a:t>ω</a:t>
            </a:r>
          </a:p>
          <a:p>
            <a:pPr lvl="2">
              <a:lnSpc>
                <a:spcPct val="90000"/>
              </a:lnSpc>
            </a:pPr>
            <a:r>
              <a:rPr lang="zh-CN" altLang="en-US" sz="2000" b="0" dirty="0">
                <a:latin typeface="Times New Roman" charset="0"/>
                <a:ea typeface="黑体" charset="0"/>
                <a:cs typeface="黑体" charset="0"/>
              </a:rPr>
              <a:t>分享零售商收入的一部分</a:t>
            </a:r>
            <a:r>
              <a:rPr lang="en-US" altLang="zh-CN" sz="2000" b="0" dirty="0">
                <a:latin typeface="Times New Roman" charset="0"/>
                <a:ea typeface="黑体" charset="0"/>
                <a:cs typeface="黑体" charset="0"/>
              </a:rPr>
              <a:t>θ </a:t>
            </a:r>
          </a:p>
          <a:p>
            <a:pPr lvl="2">
              <a:lnSpc>
                <a:spcPct val="90000"/>
              </a:lnSpc>
            </a:pPr>
            <a:r>
              <a:rPr lang="zh-CN" altLang="en-US" sz="2000" b="0" dirty="0">
                <a:latin typeface="Times New Roman" charset="0"/>
                <a:ea typeface="黑体" charset="0"/>
                <a:cs typeface="黑体" charset="0"/>
              </a:rPr>
              <a:t>不需要回购未售出产品</a:t>
            </a:r>
            <a:r>
              <a:rPr lang="en-US" altLang="zh-CN" sz="2000" b="0" dirty="0">
                <a:latin typeface="Times New Roman" charset="0"/>
                <a:ea typeface="黑体" charset="0"/>
                <a:cs typeface="黑体" charset="0"/>
              </a:rPr>
              <a:t> </a:t>
            </a:r>
          </a:p>
          <a:p>
            <a:pPr lvl="1">
              <a:lnSpc>
                <a:spcPct val="90000"/>
              </a:lnSpc>
            </a:pPr>
            <a:r>
              <a:rPr lang="zh-CN" altLang="en-US" dirty="0">
                <a:latin typeface="Times New Roman" charset="0"/>
                <a:ea typeface="黑体" charset="0"/>
                <a:cs typeface="黑体" charset="0"/>
              </a:rPr>
              <a:t>数量柔性合同</a:t>
            </a:r>
            <a:r>
              <a:rPr lang="en-US" altLang="zh-CN" dirty="0">
                <a:latin typeface="Times New Roman" charset="0"/>
                <a:ea typeface="黑体" charset="0"/>
                <a:cs typeface="黑体" charset="0"/>
              </a:rPr>
              <a:t>(Quantity -Flexibility Contract) </a:t>
            </a:r>
          </a:p>
          <a:p>
            <a:pPr lvl="2">
              <a:lnSpc>
                <a:spcPct val="90000"/>
              </a:lnSpc>
            </a:pPr>
            <a:r>
              <a:rPr lang="zh-CN" altLang="en-US" sz="2000" b="0" dirty="0">
                <a:latin typeface="Times New Roman" charset="0"/>
                <a:ea typeface="黑体" charset="0"/>
                <a:cs typeface="黑体" charset="0"/>
              </a:rPr>
              <a:t>允许零售商修正先前预测订货量</a:t>
            </a:r>
            <a:endParaRPr lang="en-US" altLang="zh-CN" sz="2000" b="0" dirty="0">
              <a:latin typeface="Times New Roman" charset="0"/>
              <a:ea typeface="黑体" charset="0"/>
              <a:cs typeface="黑体" charset="0"/>
            </a:endParaRPr>
          </a:p>
          <a:p>
            <a:pPr lvl="2">
              <a:lnSpc>
                <a:spcPct val="90000"/>
              </a:lnSpc>
            </a:pPr>
            <a:r>
              <a:rPr lang="zh-CN" altLang="en-US" sz="2000" b="0" dirty="0">
                <a:latin typeface="Times New Roman" charset="0"/>
                <a:ea typeface="黑体" charset="0"/>
                <a:cs typeface="黑体" charset="0"/>
              </a:rPr>
              <a:t>数量柔性合同关注订货量的调整</a:t>
            </a:r>
          </a:p>
        </p:txBody>
      </p:sp>
      <p:grpSp>
        <p:nvGrpSpPr>
          <p:cNvPr id="2541608" name="Group 40"/>
          <p:cNvGrpSpPr>
            <a:grpSpLocks/>
          </p:cNvGrpSpPr>
          <p:nvPr/>
        </p:nvGrpSpPr>
        <p:grpSpPr bwMode="auto">
          <a:xfrm>
            <a:off x="5435600" y="3356992"/>
            <a:ext cx="3529013" cy="763588"/>
            <a:chOff x="792" y="2178"/>
            <a:chExt cx="2770" cy="481"/>
          </a:xfrm>
        </p:grpSpPr>
        <p:sp>
          <p:nvSpPr>
            <p:cNvPr id="130068" name="Rectangle 41"/>
            <p:cNvSpPr>
              <a:spLocks noChangeArrowheads="1"/>
            </p:cNvSpPr>
            <p:nvPr/>
          </p:nvSpPr>
          <p:spPr bwMode="auto">
            <a:xfrm>
              <a:off x="792" y="2251"/>
              <a:ext cx="455" cy="219"/>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342900" indent="-342900">
                <a:lnSpc>
                  <a:spcPct val="80000"/>
                </a:lnSpc>
              </a:pPr>
              <a:r>
                <a:rPr lang="zh-CN" altLang="en-US" sz="1400"/>
                <a:t>供应商</a:t>
              </a:r>
            </a:p>
          </p:txBody>
        </p:sp>
        <p:sp>
          <p:nvSpPr>
            <p:cNvPr id="130069" name="Rectangle 42"/>
            <p:cNvSpPr>
              <a:spLocks noChangeArrowheads="1"/>
            </p:cNvSpPr>
            <p:nvPr/>
          </p:nvSpPr>
          <p:spPr bwMode="auto">
            <a:xfrm>
              <a:off x="1902" y="2239"/>
              <a:ext cx="455" cy="219"/>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342900" indent="-342900">
                <a:lnSpc>
                  <a:spcPct val="80000"/>
                </a:lnSpc>
              </a:pPr>
              <a:r>
                <a:rPr lang="zh-CN" altLang="en-US" sz="1400"/>
                <a:t>零售商</a:t>
              </a:r>
            </a:p>
          </p:txBody>
        </p:sp>
        <p:sp>
          <p:nvSpPr>
            <p:cNvPr id="130070" name="Rectangle 43"/>
            <p:cNvSpPr>
              <a:spLocks noChangeArrowheads="1"/>
            </p:cNvSpPr>
            <p:nvPr/>
          </p:nvSpPr>
          <p:spPr bwMode="auto">
            <a:xfrm>
              <a:off x="3107" y="2239"/>
              <a:ext cx="455" cy="219"/>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342900" indent="-342900">
                <a:lnSpc>
                  <a:spcPct val="80000"/>
                </a:lnSpc>
              </a:pPr>
              <a:r>
                <a:rPr lang="zh-CN" altLang="en-US" sz="1400"/>
                <a:t>消费者</a:t>
              </a:r>
            </a:p>
          </p:txBody>
        </p:sp>
        <p:sp>
          <p:nvSpPr>
            <p:cNvPr id="130071" name="Line 44"/>
            <p:cNvSpPr>
              <a:spLocks noChangeShapeType="1"/>
            </p:cNvSpPr>
            <p:nvPr/>
          </p:nvSpPr>
          <p:spPr bwMode="auto">
            <a:xfrm>
              <a:off x="2381" y="2359"/>
              <a:ext cx="681" cy="1"/>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30072" name="Text Box 45"/>
            <p:cNvSpPr txBox="1">
              <a:spLocks noChangeArrowheads="1"/>
            </p:cNvSpPr>
            <p:nvPr/>
          </p:nvSpPr>
          <p:spPr bwMode="auto">
            <a:xfrm>
              <a:off x="1275" y="2178"/>
              <a:ext cx="605" cy="78"/>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dirty="0"/>
                <a:t>较低批发价</a:t>
              </a:r>
              <a:r>
                <a:rPr lang="en-US" altLang="zh-CN" sz="1000" i="1" dirty="0"/>
                <a:t>w</a:t>
              </a:r>
            </a:p>
          </p:txBody>
        </p:sp>
        <p:sp>
          <p:nvSpPr>
            <p:cNvPr id="130073" name="Text Box 46"/>
            <p:cNvSpPr txBox="1">
              <a:spLocks noChangeArrowheads="1"/>
            </p:cNvSpPr>
            <p:nvPr/>
          </p:nvSpPr>
          <p:spPr bwMode="auto">
            <a:xfrm>
              <a:off x="2515" y="2193"/>
              <a:ext cx="444" cy="83"/>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零售价</a:t>
              </a:r>
              <a:r>
                <a:rPr lang="en-US" altLang="zh-CN" sz="1000"/>
                <a:t>p</a:t>
              </a:r>
            </a:p>
          </p:txBody>
        </p:sp>
        <p:grpSp>
          <p:nvGrpSpPr>
            <p:cNvPr id="130074" name="Group 47"/>
            <p:cNvGrpSpPr>
              <a:grpSpLocks/>
            </p:cNvGrpSpPr>
            <p:nvPr/>
          </p:nvGrpSpPr>
          <p:grpSpPr bwMode="auto">
            <a:xfrm>
              <a:off x="998" y="2486"/>
              <a:ext cx="1053" cy="173"/>
              <a:chOff x="1111" y="2024"/>
              <a:chExt cx="1724" cy="454"/>
            </a:xfrm>
          </p:grpSpPr>
          <p:sp>
            <p:nvSpPr>
              <p:cNvPr id="2541616" name="Line 48"/>
              <p:cNvSpPr>
                <a:spLocks noChangeShapeType="1"/>
              </p:cNvSpPr>
              <p:nvPr/>
            </p:nvSpPr>
            <p:spPr bwMode="auto">
              <a:xfrm>
                <a:off x="2834" y="2024"/>
                <a:ext cx="0" cy="454"/>
              </a:xfrm>
              <a:prstGeom prst="line">
                <a:avLst/>
              </a:prstGeom>
              <a:noFill/>
              <a:ln w="15875">
                <a:solidFill>
                  <a:srgbClr val="FF0000"/>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541617" name="Line 49"/>
              <p:cNvSpPr>
                <a:spLocks noChangeShapeType="1"/>
              </p:cNvSpPr>
              <p:nvPr/>
            </p:nvSpPr>
            <p:spPr bwMode="auto">
              <a:xfrm flipH="1">
                <a:off x="1110" y="2478"/>
                <a:ext cx="1724" cy="0"/>
              </a:xfrm>
              <a:prstGeom prst="line">
                <a:avLst/>
              </a:prstGeom>
              <a:noFill/>
              <a:ln w="15875">
                <a:solidFill>
                  <a:srgbClr val="FF0000"/>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541618" name="Line 50"/>
              <p:cNvSpPr>
                <a:spLocks noChangeShapeType="1"/>
              </p:cNvSpPr>
              <p:nvPr/>
            </p:nvSpPr>
            <p:spPr bwMode="auto">
              <a:xfrm flipV="1">
                <a:off x="1110" y="2024"/>
                <a:ext cx="0" cy="454"/>
              </a:xfrm>
              <a:prstGeom prst="line">
                <a:avLst/>
              </a:prstGeom>
              <a:noFill/>
              <a:ln w="15875">
                <a:solidFill>
                  <a:srgbClr val="FF0000"/>
                </a:solidFill>
                <a:prstDash val="dash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130075" name="Text Box 51"/>
            <p:cNvSpPr txBox="1">
              <a:spLocks noChangeArrowheads="1"/>
            </p:cNvSpPr>
            <p:nvPr/>
          </p:nvSpPr>
          <p:spPr bwMode="auto">
            <a:xfrm>
              <a:off x="1287" y="2524"/>
              <a:ext cx="517" cy="83"/>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部分收益</a:t>
              </a:r>
              <a:r>
                <a:rPr lang="en-US" altLang="zh-CN" sz="1000">
                  <a:latin typeface="宋体" charset="0"/>
                </a:rPr>
                <a:t>θ</a:t>
              </a:r>
              <a:endParaRPr lang="en-US" altLang="zh-CN" sz="1000"/>
            </a:p>
          </p:txBody>
        </p:sp>
        <p:sp>
          <p:nvSpPr>
            <p:cNvPr id="2541620" name="Line 52"/>
            <p:cNvSpPr>
              <a:spLocks noChangeShapeType="1"/>
            </p:cNvSpPr>
            <p:nvPr/>
          </p:nvSpPr>
          <p:spPr bwMode="auto">
            <a:xfrm>
              <a:off x="1231" y="2363"/>
              <a:ext cx="649"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nvGrpSpPr>
            <p:cNvPr id="130077" name="Group 53"/>
            <p:cNvGrpSpPr>
              <a:grpSpLocks/>
            </p:cNvGrpSpPr>
            <p:nvPr/>
          </p:nvGrpSpPr>
          <p:grpSpPr bwMode="auto">
            <a:xfrm>
              <a:off x="2245" y="2486"/>
              <a:ext cx="1083" cy="173"/>
              <a:chOff x="1111" y="2024"/>
              <a:chExt cx="1724" cy="454"/>
            </a:xfrm>
          </p:grpSpPr>
          <p:sp>
            <p:nvSpPr>
              <p:cNvPr id="2541622" name="Line 54"/>
              <p:cNvSpPr>
                <a:spLocks noChangeShapeType="1"/>
              </p:cNvSpPr>
              <p:nvPr/>
            </p:nvSpPr>
            <p:spPr bwMode="auto">
              <a:xfrm>
                <a:off x="2835" y="2024"/>
                <a:ext cx="0" cy="454"/>
              </a:xfrm>
              <a:prstGeom prst="line">
                <a:avLst/>
              </a:prstGeom>
              <a:noFill/>
              <a:ln w="15875">
                <a:solidFill>
                  <a:srgbClr val="FF0000"/>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541623" name="Line 55"/>
              <p:cNvSpPr>
                <a:spLocks noChangeShapeType="1"/>
              </p:cNvSpPr>
              <p:nvPr/>
            </p:nvSpPr>
            <p:spPr bwMode="auto">
              <a:xfrm flipH="1">
                <a:off x="1111" y="2478"/>
                <a:ext cx="1724" cy="0"/>
              </a:xfrm>
              <a:prstGeom prst="line">
                <a:avLst/>
              </a:prstGeom>
              <a:noFill/>
              <a:ln w="15875">
                <a:solidFill>
                  <a:srgbClr val="FF0000"/>
                </a:solidFill>
                <a:prstDash val="dash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541624" name="Line 56"/>
              <p:cNvSpPr>
                <a:spLocks noChangeShapeType="1"/>
              </p:cNvSpPr>
              <p:nvPr/>
            </p:nvSpPr>
            <p:spPr bwMode="auto">
              <a:xfrm flipV="1">
                <a:off x="1111" y="2024"/>
                <a:ext cx="0" cy="454"/>
              </a:xfrm>
              <a:prstGeom prst="line">
                <a:avLst/>
              </a:prstGeom>
              <a:noFill/>
              <a:ln w="15875">
                <a:solidFill>
                  <a:srgbClr val="FF0000"/>
                </a:solidFill>
                <a:prstDash val="dash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grpSp>
        <p:sp>
          <p:nvSpPr>
            <p:cNvPr id="130078" name="Text Box 57"/>
            <p:cNvSpPr txBox="1">
              <a:spLocks noChangeArrowheads="1"/>
            </p:cNvSpPr>
            <p:nvPr/>
          </p:nvSpPr>
          <p:spPr bwMode="auto">
            <a:xfrm>
              <a:off x="2562" y="2523"/>
              <a:ext cx="518" cy="83"/>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全部收益</a:t>
              </a:r>
            </a:p>
          </p:txBody>
        </p:sp>
      </p:grpSp>
      <p:grpSp>
        <p:nvGrpSpPr>
          <p:cNvPr id="2541640" name="Group 72"/>
          <p:cNvGrpSpPr>
            <a:grpSpLocks/>
          </p:cNvGrpSpPr>
          <p:nvPr/>
        </p:nvGrpSpPr>
        <p:grpSpPr bwMode="auto">
          <a:xfrm>
            <a:off x="5292725" y="4828602"/>
            <a:ext cx="3816350" cy="800100"/>
            <a:chOff x="2626" y="3589"/>
            <a:chExt cx="2595" cy="504"/>
          </a:xfrm>
        </p:grpSpPr>
        <p:sp>
          <p:nvSpPr>
            <p:cNvPr id="130056" name="Rectangle 60"/>
            <p:cNvSpPr>
              <a:spLocks noChangeArrowheads="1"/>
            </p:cNvSpPr>
            <p:nvPr/>
          </p:nvSpPr>
          <p:spPr bwMode="auto">
            <a:xfrm>
              <a:off x="2626" y="3674"/>
              <a:ext cx="390" cy="167"/>
            </a:xfrm>
            <a:prstGeom prst="rect">
              <a:avLst/>
            </a:prstGeom>
            <a:solidFill>
              <a:srgbClr val="FFFFFF"/>
            </a:solidFill>
            <a:ln w="9525">
              <a:solidFill>
                <a:srgbClr val="000000"/>
              </a:solidFill>
              <a:miter lim="800000"/>
              <a:headEnd/>
              <a:tailEnd/>
            </a:ln>
          </p:spPr>
          <p:txBody>
            <a:bodyPr lIns="0" tIns="36000" rIns="0" bIns="0"/>
            <a:lstStyle/>
            <a:p>
              <a:pPr marL="342900" indent="-342900">
                <a:lnSpc>
                  <a:spcPct val="80000"/>
                </a:lnSpc>
              </a:pPr>
              <a:r>
                <a:rPr lang="zh-CN" altLang="en-US" sz="1400"/>
                <a:t>供应商</a:t>
              </a:r>
            </a:p>
          </p:txBody>
        </p:sp>
        <p:sp>
          <p:nvSpPr>
            <p:cNvPr id="130057" name="Rectangle 61"/>
            <p:cNvSpPr>
              <a:spLocks noChangeArrowheads="1"/>
            </p:cNvSpPr>
            <p:nvPr/>
          </p:nvSpPr>
          <p:spPr bwMode="auto">
            <a:xfrm>
              <a:off x="3598" y="3679"/>
              <a:ext cx="390" cy="167"/>
            </a:xfrm>
            <a:prstGeom prst="rect">
              <a:avLst/>
            </a:prstGeom>
            <a:solidFill>
              <a:srgbClr val="FFFFFF"/>
            </a:solidFill>
            <a:ln w="9525">
              <a:solidFill>
                <a:srgbClr val="000000"/>
              </a:solidFill>
              <a:miter lim="800000"/>
              <a:headEnd/>
              <a:tailEnd/>
            </a:ln>
          </p:spPr>
          <p:txBody>
            <a:bodyPr lIns="0" tIns="36000" rIns="0" bIns="0"/>
            <a:lstStyle/>
            <a:p>
              <a:pPr marL="342900" indent="-342900">
                <a:lnSpc>
                  <a:spcPct val="80000"/>
                </a:lnSpc>
              </a:pPr>
              <a:r>
                <a:rPr lang="zh-CN" altLang="en-US" sz="1400"/>
                <a:t>零售商</a:t>
              </a:r>
            </a:p>
          </p:txBody>
        </p:sp>
        <p:sp>
          <p:nvSpPr>
            <p:cNvPr id="130058" name="Rectangle 62"/>
            <p:cNvSpPr>
              <a:spLocks noChangeArrowheads="1"/>
            </p:cNvSpPr>
            <p:nvPr/>
          </p:nvSpPr>
          <p:spPr bwMode="auto">
            <a:xfrm>
              <a:off x="4830" y="3679"/>
              <a:ext cx="391" cy="167"/>
            </a:xfrm>
            <a:prstGeom prst="rect">
              <a:avLst/>
            </a:prstGeom>
            <a:solidFill>
              <a:srgbClr val="FFFFFF"/>
            </a:solidFill>
            <a:ln w="9525">
              <a:solidFill>
                <a:srgbClr val="000000"/>
              </a:solidFill>
              <a:miter lim="800000"/>
              <a:headEnd/>
              <a:tailEnd/>
            </a:ln>
          </p:spPr>
          <p:txBody>
            <a:bodyPr lIns="0" tIns="36000" rIns="0" bIns="0"/>
            <a:lstStyle/>
            <a:p>
              <a:pPr marL="342900" indent="-342900">
                <a:lnSpc>
                  <a:spcPct val="80000"/>
                </a:lnSpc>
              </a:pPr>
              <a:r>
                <a:rPr lang="zh-CN" altLang="en-US" sz="1400"/>
                <a:t>消费者</a:t>
              </a:r>
            </a:p>
          </p:txBody>
        </p:sp>
        <p:sp>
          <p:nvSpPr>
            <p:cNvPr id="130059" name="Text Box 63"/>
            <p:cNvSpPr txBox="1">
              <a:spLocks noChangeArrowheads="1"/>
            </p:cNvSpPr>
            <p:nvPr/>
          </p:nvSpPr>
          <p:spPr bwMode="auto">
            <a:xfrm>
              <a:off x="3003" y="3613"/>
              <a:ext cx="648" cy="83"/>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合同订货量</a:t>
              </a:r>
              <a:r>
                <a:rPr lang="en-US" altLang="zh-CN" sz="1000" i="1"/>
                <a:t>Q</a:t>
              </a:r>
              <a:endParaRPr lang="en-US" altLang="zh-CN" sz="1000"/>
            </a:p>
          </p:txBody>
        </p:sp>
        <p:sp>
          <p:nvSpPr>
            <p:cNvPr id="2541632" name="AutoShape 64"/>
            <p:cNvSpPr>
              <a:spLocks noChangeArrowheads="1"/>
            </p:cNvSpPr>
            <p:nvPr/>
          </p:nvSpPr>
          <p:spPr bwMode="auto">
            <a:xfrm>
              <a:off x="4196" y="3589"/>
              <a:ext cx="367" cy="352"/>
            </a:xfrm>
            <a:prstGeom prst="diamond">
              <a:avLst/>
            </a:prstGeom>
            <a:noFill/>
            <a:ln w="9525">
              <a:solidFill>
                <a:srgbClr val="000000"/>
              </a:solidFill>
              <a:miter lim="800000"/>
              <a:headEnd/>
              <a:tailEnd/>
            </a:ln>
            <a:effectLst/>
            <a:extLst>
              <a:ext uri="{909E8E84-426E-40dd-AFC4-6F175D3DCCD1}">
                <a14:hiddenFill xmlns:a14="http://schemas.microsoft.com/office/drawing/2010/main" xmlns="">
                  <a:solidFill>
                    <a:srgbClr val="C5D0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marL="342900" indent="-342900">
                <a:lnSpc>
                  <a:spcPct val="80000"/>
                </a:lnSpc>
                <a:defRPr/>
              </a:pPr>
              <a:r>
                <a:rPr lang="zh-CN" altLang="en-US" sz="1000"/>
                <a:t>需求</a:t>
              </a:r>
              <a:endParaRPr lang="en-US" altLang="zh-CN" sz="1000"/>
            </a:p>
            <a:p>
              <a:pPr marL="342900" indent="-342900">
                <a:lnSpc>
                  <a:spcPct val="80000"/>
                </a:lnSpc>
                <a:defRPr/>
              </a:pPr>
              <a:r>
                <a:rPr lang="zh-CN" altLang="en-US" sz="1000"/>
                <a:t>波动</a:t>
              </a:r>
            </a:p>
          </p:txBody>
        </p:sp>
        <p:sp>
          <p:nvSpPr>
            <p:cNvPr id="2541633" name="Rectangle 65"/>
            <p:cNvSpPr>
              <a:spLocks noChangeArrowheads="1"/>
            </p:cNvSpPr>
            <p:nvPr/>
          </p:nvSpPr>
          <p:spPr bwMode="auto">
            <a:xfrm>
              <a:off x="4468" y="3929"/>
              <a:ext cx="135" cy="1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lstStyle/>
            <a:p>
              <a:pPr marL="342900" indent="-342900">
                <a:lnSpc>
                  <a:spcPct val="80000"/>
                </a:lnSpc>
                <a:defRPr/>
              </a:pPr>
              <a:r>
                <a:rPr lang="zh-CN" altLang="en-US" sz="1000"/>
                <a:t>是</a:t>
              </a:r>
              <a:r>
                <a:rPr lang="en-US" altLang="zh-CN" sz="1000"/>
                <a:t> </a:t>
              </a:r>
            </a:p>
          </p:txBody>
        </p:sp>
        <p:sp>
          <p:nvSpPr>
            <p:cNvPr id="2541634" name="Rectangle 66"/>
            <p:cNvSpPr>
              <a:spLocks noChangeArrowheads="1"/>
            </p:cNvSpPr>
            <p:nvPr/>
          </p:nvSpPr>
          <p:spPr bwMode="auto">
            <a:xfrm>
              <a:off x="4604" y="3661"/>
              <a:ext cx="135" cy="1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lstStyle/>
            <a:p>
              <a:pPr marL="342900" indent="-342900">
                <a:lnSpc>
                  <a:spcPct val="80000"/>
                </a:lnSpc>
                <a:defRPr/>
              </a:pPr>
              <a:r>
                <a:rPr lang="zh-CN" altLang="en-US" sz="1000"/>
                <a:t>否</a:t>
              </a:r>
              <a:r>
                <a:rPr lang="en-US" altLang="zh-CN" sz="1000"/>
                <a:t> </a:t>
              </a:r>
            </a:p>
          </p:txBody>
        </p:sp>
        <p:sp>
          <p:nvSpPr>
            <p:cNvPr id="130063" name="Text Box 67"/>
            <p:cNvSpPr txBox="1">
              <a:spLocks noChangeArrowheads="1"/>
            </p:cNvSpPr>
            <p:nvPr/>
          </p:nvSpPr>
          <p:spPr bwMode="auto">
            <a:xfrm>
              <a:off x="3110" y="4010"/>
              <a:ext cx="799" cy="83"/>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pPr>
              <a:r>
                <a:rPr lang="zh-CN" altLang="en-US" sz="1000"/>
                <a:t>修正的订货量</a:t>
              </a:r>
              <a:r>
                <a:rPr lang="en-US" altLang="zh-CN" sz="1000"/>
                <a:t>q</a:t>
              </a:r>
            </a:p>
          </p:txBody>
        </p:sp>
        <p:cxnSp>
          <p:nvCxnSpPr>
            <p:cNvPr id="130064" name="AutoShape 68"/>
            <p:cNvCxnSpPr>
              <a:cxnSpLocks noChangeShapeType="1"/>
              <a:stCxn id="2541632" idx="2"/>
              <a:endCxn id="130056" idx="2"/>
            </p:cNvCxnSpPr>
            <p:nvPr/>
          </p:nvCxnSpPr>
          <p:spPr bwMode="auto">
            <a:xfrm rot="16200000" flipV="1">
              <a:off x="3549" y="3113"/>
              <a:ext cx="100" cy="1556"/>
            </a:xfrm>
            <a:prstGeom prst="bentConnector3">
              <a:avLst>
                <a:gd name="adj1" fmla="val -144000"/>
              </a:avLst>
            </a:prstGeom>
            <a:noFill/>
            <a:ln w="9525">
              <a:solidFill>
                <a:srgbClr val="000000"/>
              </a:solidFill>
              <a:miter lim="800000"/>
              <a:headEnd/>
              <a:tailEnd type="triangle" w="med" len="med"/>
            </a:ln>
            <a:extLst>
              <a:ext uri="{909E8E84-426E-40dd-AFC4-6F175D3DCCD1}">
                <a14:hiddenFill xmlns:a14="http://schemas.microsoft.com/office/drawing/2010/main" xmlns="">
                  <a:noFill/>
                </a14:hiddenFill>
              </a:ext>
            </a:extLst>
          </p:spPr>
        </p:cxnSp>
        <p:cxnSp>
          <p:nvCxnSpPr>
            <p:cNvPr id="130065" name="AutoShape 69"/>
            <p:cNvCxnSpPr>
              <a:cxnSpLocks noChangeShapeType="1"/>
              <a:stCxn id="130056" idx="3"/>
              <a:endCxn id="130057" idx="1"/>
            </p:cNvCxnSpPr>
            <p:nvPr/>
          </p:nvCxnSpPr>
          <p:spPr bwMode="auto">
            <a:xfrm>
              <a:off x="3016" y="3758"/>
              <a:ext cx="582" cy="5"/>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130066" name="AutoShape 70"/>
            <p:cNvCxnSpPr>
              <a:cxnSpLocks noChangeShapeType="1"/>
              <a:stCxn id="130057" idx="3"/>
              <a:endCxn id="2541632" idx="1"/>
            </p:cNvCxnSpPr>
            <p:nvPr/>
          </p:nvCxnSpPr>
          <p:spPr bwMode="auto">
            <a:xfrm>
              <a:off x="3988" y="3763"/>
              <a:ext cx="207" cy="2"/>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130067" name="AutoShape 71"/>
            <p:cNvCxnSpPr>
              <a:cxnSpLocks noChangeShapeType="1"/>
              <a:stCxn id="2541632" idx="3"/>
              <a:endCxn id="130058" idx="1"/>
            </p:cNvCxnSpPr>
            <p:nvPr/>
          </p:nvCxnSpPr>
          <p:spPr bwMode="auto">
            <a:xfrm flipV="1">
              <a:off x="4558" y="3763"/>
              <a:ext cx="272" cy="2"/>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grpSp>
    </p:spTree>
    <p:extLst>
      <p:ext uri="{BB962C8B-B14F-4D97-AF65-F5344CB8AC3E}">
        <p14:creationId xmlns:p14="http://schemas.microsoft.com/office/powerpoint/2010/main" val="4260160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541571">
                                            <p:txEl>
                                              <p:pRg st="0" end="0"/>
                                            </p:txEl>
                                          </p:spTgt>
                                        </p:tgtEl>
                                        <p:attrNameLst>
                                          <p:attrName>style.visibility</p:attrName>
                                        </p:attrNameLst>
                                      </p:cBhvr>
                                      <p:to>
                                        <p:strVal val="visible"/>
                                      </p:to>
                                    </p:set>
                                    <p:anim calcmode="lin" valueType="num">
                                      <p:cBhvr additive="base">
                                        <p:cTn id="7" dur="500" fill="hold"/>
                                        <p:tgtEl>
                                          <p:spTgt spid="254157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54157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541571">
                                            <p:txEl>
                                              <p:pRg st="1" end="1"/>
                                            </p:txEl>
                                          </p:spTgt>
                                        </p:tgtEl>
                                        <p:attrNameLst>
                                          <p:attrName>style.visibility</p:attrName>
                                        </p:attrNameLst>
                                      </p:cBhvr>
                                      <p:to>
                                        <p:strVal val="visible"/>
                                      </p:to>
                                    </p:set>
                                    <p:anim calcmode="lin" valueType="num">
                                      <p:cBhvr additive="base">
                                        <p:cTn id="11" dur="500" fill="hold"/>
                                        <p:tgtEl>
                                          <p:spTgt spid="254157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54157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541571">
                                            <p:txEl>
                                              <p:pRg st="2" end="2"/>
                                            </p:txEl>
                                          </p:spTgt>
                                        </p:tgtEl>
                                        <p:attrNameLst>
                                          <p:attrName>style.visibility</p:attrName>
                                        </p:attrNameLst>
                                      </p:cBhvr>
                                      <p:to>
                                        <p:strVal val="visible"/>
                                      </p:to>
                                    </p:set>
                                    <p:anim calcmode="lin" valueType="num">
                                      <p:cBhvr additive="base">
                                        <p:cTn id="15" dur="500" fill="hold"/>
                                        <p:tgtEl>
                                          <p:spTgt spid="2541571">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541571">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541571">
                                            <p:txEl>
                                              <p:pRg st="3" end="3"/>
                                            </p:txEl>
                                          </p:spTgt>
                                        </p:tgtEl>
                                        <p:attrNameLst>
                                          <p:attrName>style.visibility</p:attrName>
                                        </p:attrNameLst>
                                      </p:cBhvr>
                                      <p:to>
                                        <p:strVal val="visible"/>
                                      </p:to>
                                    </p:set>
                                    <p:anim calcmode="lin" valueType="num">
                                      <p:cBhvr additive="base">
                                        <p:cTn id="19" dur="500" fill="hold"/>
                                        <p:tgtEl>
                                          <p:spTgt spid="2541571">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54157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541571">
                                            <p:txEl>
                                              <p:pRg st="4" end="4"/>
                                            </p:txEl>
                                          </p:spTgt>
                                        </p:tgtEl>
                                        <p:attrNameLst>
                                          <p:attrName>style.visibility</p:attrName>
                                        </p:attrNameLst>
                                      </p:cBhvr>
                                      <p:to>
                                        <p:strVal val="visible"/>
                                      </p:to>
                                    </p:set>
                                    <p:anim calcmode="lin" valueType="num">
                                      <p:cBhvr additive="base">
                                        <p:cTn id="25" dur="500" fill="hold"/>
                                        <p:tgtEl>
                                          <p:spTgt spid="2541571">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541571">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541571">
                                            <p:txEl>
                                              <p:pRg st="5" end="5"/>
                                            </p:txEl>
                                          </p:spTgt>
                                        </p:tgtEl>
                                        <p:attrNameLst>
                                          <p:attrName>style.visibility</p:attrName>
                                        </p:attrNameLst>
                                      </p:cBhvr>
                                      <p:to>
                                        <p:strVal val="visible"/>
                                      </p:to>
                                    </p:set>
                                    <p:anim calcmode="lin" valueType="num">
                                      <p:cBhvr additive="base">
                                        <p:cTn id="29" dur="500" fill="hold"/>
                                        <p:tgtEl>
                                          <p:spTgt spid="2541571">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541571">
                                            <p:txEl>
                                              <p:pRg st="5" end="5"/>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41571">
                                            <p:txEl>
                                              <p:pRg st="6" end="6"/>
                                            </p:txEl>
                                          </p:spTgt>
                                        </p:tgtEl>
                                        <p:attrNameLst>
                                          <p:attrName>style.visibility</p:attrName>
                                        </p:attrNameLst>
                                      </p:cBhvr>
                                      <p:to>
                                        <p:strVal val="visible"/>
                                      </p:to>
                                    </p:set>
                                    <p:anim calcmode="lin" valueType="num">
                                      <p:cBhvr additive="base">
                                        <p:cTn id="33" dur="500" fill="hold"/>
                                        <p:tgtEl>
                                          <p:spTgt spid="2541571">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541571">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541571">
                                            <p:txEl>
                                              <p:pRg st="7" end="7"/>
                                            </p:txEl>
                                          </p:spTgt>
                                        </p:tgtEl>
                                        <p:attrNameLst>
                                          <p:attrName>style.visibility</p:attrName>
                                        </p:attrNameLst>
                                      </p:cBhvr>
                                      <p:to>
                                        <p:strVal val="visible"/>
                                      </p:to>
                                    </p:set>
                                    <p:anim calcmode="lin" valueType="num">
                                      <p:cBhvr additive="base">
                                        <p:cTn id="37" dur="500" fill="hold"/>
                                        <p:tgtEl>
                                          <p:spTgt spid="2541571">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541571">
                                            <p:txEl>
                                              <p:pRg st="7" end="7"/>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541571">
                                            <p:txEl>
                                              <p:pRg st="8" end="8"/>
                                            </p:txEl>
                                          </p:spTgt>
                                        </p:tgtEl>
                                        <p:attrNameLst>
                                          <p:attrName>style.visibility</p:attrName>
                                        </p:attrNameLst>
                                      </p:cBhvr>
                                      <p:to>
                                        <p:strVal val="visible"/>
                                      </p:to>
                                    </p:set>
                                    <p:anim calcmode="lin" valueType="num">
                                      <p:cBhvr additive="base">
                                        <p:cTn id="41" dur="500" fill="hold"/>
                                        <p:tgtEl>
                                          <p:spTgt spid="2541571">
                                            <p:txEl>
                                              <p:pRg st="8" end="8"/>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541571">
                                            <p:txEl>
                                              <p:pRg st="8" end="8"/>
                                            </p:txEl>
                                          </p:spTgt>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17" presetClass="entr" presetSubtype="8" fill="hold" nodeType="afterEffect">
                                  <p:stCondLst>
                                    <p:cond delay="0"/>
                                  </p:stCondLst>
                                  <p:childTnLst>
                                    <p:set>
                                      <p:cBhvr>
                                        <p:cTn id="45" dur="1" fill="hold">
                                          <p:stCondLst>
                                            <p:cond delay="0"/>
                                          </p:stCondLst>
                                        </p:cTn>
                                        <p:tgtEl>
                                          <p:spTgt spid="2541608"/>
                                        </p:tgtEl>
                                        <p:attrNameLst>
                                          <p:attrName>style.visibility</p:attrName>
                                        </p:attrNameLst>
                                      </p:cBhvr>
                                      <p:to>
                                        <p:strVal val="visible"/>
                                      </p:to>
                                    </p:set>
                                    <p:anim calcmode="lin" valueType="num">
                                      <p:cBhvr>
                                        <p:cTn id="46" dur="500" fill="hold"/>
                                        <p:tgtEl>
                                          <p:spTgt spid="2541608"/>
                                        </p:tgtEl>
                                        <p:attrNameLst>
                                          <p:attrName>ppt_x</p:attrName>
                                        </p:attrNameLst>
                                      </p:cBhvr>
                                      <p:tavLst>
                                        <p:tav tm="0">
                                          <p:val>
                                            <p:strVal val="#ppt_x-#ppt_w/2"/>
                                          </p:val>
                                        </p:tav>
                                        <p:tav tm="100000">
                                          <p:val>
                                            <p:strVal val="#ppt_x"/>
                                          </p:val>
                                        </p:tav>
                                      </p:tavLst>
                                    </p:anim>
                                    <p:anim calcmode="lin" valueType="num">
                                      <p:cBhvr>
                                        <p:cTn id="47" dur="500" fill="hold"/>
                                        <p:tgtEl>
                                          <p:spTgt spid="2541608"/>
                                        </p:tgtEl>
                                        <p:attrNameLst>
                                          <p:attrName>ppt_y</p:attrName>
                                        </p:attrNameLst>
                                      </p:cBhvr>
                                      <p:tavLst>
                                        <p:tav tm="0">
                                          <p:val>
                                            <p:strVal val="#ppt_y"/>
                                          </p:val>
                                        </p:tav>
                                        <p:tav tm="100000">
                                          <p:val>
                                            <p:strVal val="#ppt_y"/>
                                          </p:val>
                                        </p:tav>
                                      </p:tavLst>
                                    </p:anim>
                                    <p:anim calcmode="lin" valueType="num">
                                      <p:cBhvr>
                                        <p:cTn id="48" dur="500" fill="hold"/>
                                        <p:tgtEl>
                                          <p:spTgt spid="2541608"/>
                                        </p:tgtEl>
                                        <p:attrNameLst>
                                          <p:attrName>ppt_w</p:attrName>
                                        </p:attrNameLst>
                                      </p:cBhvr>
                                      <p:tavLst>
                                        <p:tav tm="0">
                                          <p:val>
                                            <p:fltVal val="0"/>
                                          </p:val>
                                        </p:tav>
                                        <p:tav tm="100000">
                                          <p:val>
                                            <p:strVal val="#ppt_w"/>
                                          </p:val>
                                        </p:tav>
                                      </p:tavLst>
                                    </p:anim>
                                    <p:anim calcmode="lin" valueType="num">
                                      <p:cBhvr>
                                        <p:cTn id="49" dur="500" fill="hold"/>
                                        <p:tgtEl>
                                          <p:spTgt spid="2541608"/>
                                        </p:tgtEl>
                                        <p:attrNameLst>
                                          <p:attrName>ppt_h</p:attrName>
                                        </p:attrNameLst>
                                      </p:cBhvr>
                                      <p:tavLst>
                                        <p:tav tm="0">
                                          <p:val>
                                            <p:strVal val="#ppt_h"/>
                                          </p:val>
                                        </p:tav>
                                        <p:tav tm="100000">
                                          <p:val>
                                            <p:strVal val="#ppt_h"/>
                                          </p:val>
                                        </p:tav>
                                      </p:tavLst>
                                    </p:anim>
                                  </p:childTnLst>
                                </p:cTn>
                              </p:par>
                              <p:par>
                                <p:cTn id="50" presetID="2" presetClass="entr" presetSubtype="4" fill="hold" grpId="0" nodeType="withEffect">
                                  <p:stCondLst>
                                    <p:cond delay="0"/>
                                  </p:stCondLst>
                                  <p:childTnLst>
                                    <p:set>
                                      <p:cBhvr>
                                        <p:cTn id="51" dur="1" fill="hold">
                                          <p:stCondLst>
                                            <p:cond delay="0"/>
                                          </p:stCondLst>
                                        </p:cTn>
                                        <p:tgtEl>
                                          <p:spTgt spid="2541571">
                                            <p:txEl>
                                              <p:pRg st="9" end="9"/>
                                            </p:txEl>
                                          </p:spTgt>
                                        </p:tgtEl>
                                        <p:attrNameLst>
                                          <p:attrName>style.visibility</p:attrName>
                                        </p:attrNameLst>
                                      </p:cBhvr>
                                      <p:to>
                                        <p:strVal val="visible"/>
                                      </p:to>
                                    </p:set>
                                    <p:anim calcmode="lin" valueType="num">
                                      <p:cBhvr additive="base">
                                        <p:cTn id="52" dur="500" fill="hold"/>
                                        <p:tgtEl>
                                          <p:spTgt spid="2541571">
                                            <p:txEl>
                                              <p:pRg st="9" end="9"/>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2541571">
                                            <p:txEl>
                                              <p:pRg st="9" end="9"/>
                                            </p:txEl>
                                          </p:spTgt>
                                        </p:tgtEl>
                                        <p:attrNameLst>
                                          <p:attrName>ppt_y</p:attrName>
                                        </p:attrNameLst>
                                      </p:cBhvr>
                                      <p:tavLst>
                                        <p:tav tm="0">
                                          <p:val>
                                            <p:strVal val="1+#ppt_h/2"/>
                                          </p:val>
                                        </p:tav>
                                        <p:tav tm="100000">
                                          <p:val>
                                            <p:strVal val="#ppt_y"/>
                                          </p:val>
                                        </p:tav>
                                      </p:tavLst>
                                    </p:anim>
                                  </p:childTnLst>
                                </p:cTn>
                              </p:par>
                              <p:par>
                                <p:cTn id="54" presetID="2" presetClass="entr" presetSubtype="4" fill="hold" grpId="0" nodeType="withEffect">
                                  <p:stCondLst>
                                    <p:cond delay="0"/>
                                  </p:stCondLst>
                                  <p:childTnLst>
                                    <p:set>
                                      <p:cBhvr>
                                        <p:cTn id="55" dur="1" fill="hold">
                                          <p:stCondLst>
                                            <p:cond delay="0"/>
                                          </p:stCondLst>
                                        </p:cTn>
                                        <p:tgtEl>
                                          <p:spTgt spid="2541571">
                                            <p:txEl>
                                              <p:pRg st="10" end="10"/>
                                            </p:txEl>
                                          </p:spTgt>
                                        </p:tgtEl>
                                        <p:attrNameLst>
                                          <p:attrName>style.visibility</p:attrName>
                                        </p:attrNameLst>
                                      </p:cBhvr>
                                      <p:to>
                                        <p:strVal val="visible"/>
                                      </p:to>
                                    </p:set>
                                    <p:anim calcmode="lin" valueType="num">
                                      <p:cBhvr additive="base">
                                        <p:cTn id="56" dur="500" fill="hold"/>
                                        <p:tgtEl>
                                          <p:spTgt spid="2541571">
                                            <p:txEl>
                                              <p:pRg st="10" end="1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541571">
                                            <p:txEl>
                                              <p:pRg st="10" end="10"/>
                                            </p:txEl>
                                          </p:spTgt>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2541571">
                                            <p:txEl>
                                              <p:pRg st="11" end="11"/>
                                            </p:txEl>
                                          </p:spTgt>
                                        </p:tgtEl>
                                        <p:attrNameLst>
                                          <p:attrName>style.visibility</p:attrName>
                                        </p:attrNameLst>
                                      </p:cBhvr>
                                      <p:to>
                                        <p:strVal val="visible"/>
                                      </p:to>
                                    </p:set>
                                    <p:anim calcmode="lin" valueType="num">
                                      <p:cBhvr additive="base">
                                        <p:cTn id="60" dur="500" fill="hold"/>
                                        <p:tgtEl>
                                          <p:spTgt spid="2541571">
                                            <p:txEl>
                                              <p:pRg st="11" end="11"/>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2541571">
                                            <p:txEl>
                                              <p:pRg st="11" end="11"/>
                                            </p:txEl>
                                          </p:spTgt>
                                        </p:tgtEl>
                                        <p:attrNameLst>
                                          <p:attrName>ppt_y</p:attrName>
                                        </p:attrNameLst>
                                      </p:cBhvr>
                                      <p:tavLst>
                                        <p:tav tm="0">
                                          <p:val>
                                            <p:strVal val="1+#ppt_h/2"/>
                                          </p:val>
                                        </p:tav>
                                        <p:tav tm="100000">
                                          <p:val>
                                            <p:strVal val="#ppt_y"/>
                                          </p:val>
                                        </p:tav>
                                      </p:tavLst>
                                    </p:anim>
                                  </p:childTnLst>
                                </p:cTn>
                              </p:par>
                            </p:childTnLst>
                          </p:cTn>
                        </p:par>
                        <p:par>
                          <p:cTn id="62" fill="hold" nodeType="afterGroup">
                            <p:stCondLst>
                              <p:cond delay="1000"/>
                            </p:stCondLst>
                            <p:childTnLst>
                              <p:par>
                                <p:cTn id="63" presetID="17" presetClass="entr" presetSubtype="8" fill="hold" nodeType="afterEffect">
                                  <p:stCondLst>
                                    <p:cond delay="0"/>
                                  </p:stCondLst>
                                  <p:childTnLst>
                                    <p:set>
                                      <p:cBhvr>
                                        <p:cTn id="64" dur="1" fill="hold">
                                          <p:stCondLst>
                                            <p:cond delay="0"/>
                                          </p:stCondLst>
                                        </p:cTn>
                                        <p:tgtEl>
                                          <p:spTgt spid="2541640"/>
                                        </p:tgtEl>
                                        <p:attrNameLst>
                                          <p:attrName>style.visibility</p:attrName>
                                        </p:attrNameLst>
                                      </p:cBhvr>
                                      <p:to>
                                        <p:strVal val="visible"/>
                                      </p:to>
                                    </p:set>
                                    <p:anim calcmode="lin" valueType="num">
                                      <p:cBhvr>
                                        <p:cTn id="65" dur="500" fill="hold"/>
                                        <p:tgtEl>
                                          <p:spTgt spid="2541640"/>
                                        </p:tgtEl>
                                        <p:attrNameLst>
                                          <p:attrName>ppt_x</p:attrName>
                                        </p:attrNameLst>
                                      </p:cBhvr>
                                      <p:tavLst>
                                        <p:tav tm="0">
                                          <p:val>
                                            <p:strVal val="#ppt_x-#ppt_w/2"/>
                                          </p:val>
                                        </p:tav>
                                        <p:tav tm="100000">
                                          <p:val>
                                            <p:strVal val="#ppt_x"/>
                                          </p:val>
                                        </p:tav>
                                      </p:tavLst>
                                    </p:anim>
                                    <p:anim calcmode="lin" valueType="num">
                                      <p:cBhvr>
                                        <p:cTn id="66" dur="500" fill="hold"/>
                                        <p:tgtEl>
                                          <p:spTgt spid="2541640"/>
                                        </p:tgtEl>
                                        <p:attrNameLst>
                                          <p:attrName>ppt_y</p:attrName>
                                        </p:attrNameLst>
                                      </p:cBhvr>
                                      <p:tavLst>
                                        <p:tav tm="0">
                                          <p:val>
                                            <p:strVal val="#ppt_y"/>
                                          </p:val>
                                        </p:tav>
                                        <p:tav tm="100000">
                                          <p:val>
                                            <p:strVal val="#ppt_y"/>
                                          </p:val>
                                        </p:tav>
                                      </p:tavLst>
                                    </p:anim>
                                    <p:anim calcmode="lin" valueType="num">
                                      <p:cBhvr>
                                        <p:cTn id="67" dur="500" fill="hold"/>
                                        <p:tgtEl>
                                          <p:spTgt spid="2541640"/>
                                        </p:tgtEl>
                                        <p:attrNameLst>
                                          <p:attrName>ppt_w</p:attrName>
                                        </p:attrNameLst>
                                      </p:cBhvr>
                                      <p:tavLst>
                                        <p:tav tm="0">
                                          <p:val>
                                            <p:fltVal val="0"/>
                                          </p:val>
                                        </p:tav>
                                        <p:tav tm="100000">
                                          <p:val>
                                            <p:strVal val="#ppt_w"/>
                                          </p:val>
                                        </p:tav>
                                      </p:tavLst>
                                    </p:anim>
                                    <p:anim calcmode="lin" valueType="num">
                                      <p:cBhvr>
                                        <p:cTn id="68" dur="500" fill="hold"/>
                                        <p:tgtEl>
                                          <p:spTgt spid="25416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41571"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BCB24D-98C7-CD7F-51F8-630B3AA8A5B2}"/>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5D1107EC-2CB1-0B7E-CFDA-EB85A8E6BEA4}"/>
              </a:ext>
            </a:extLst>
          </p:cNvPr>
          <p:cNvSpPr>
            <a:spLocks noGrp="1"/>
          </p:cNvSpPr>
          <p:nvPr>
            <p:ph type="title"/>
          </p:nvPr>
        </p:nvSpPr>
        <p:spPr/>
        <p:txBody>
          <a:bodyPr/>
          <a:lstStyle/>
          <a:p>
            <a:r>
              <a:rPr lang="zh-CN" altLang="en-US" dirty="0">
                <a:latin typeface="宋体" charset="0"/>
              </a:rPr>
              <a:t>第</a:t>
            </a:r>
            <a:r>
              <a:rPr lang="zh-CN" altLang="en-US" dirty="0"/>
              <a:t>八讲</a:t>
            </a:r>
            <a:r>
              <a:rPr lang="en-US" altLang="zh-CN" dirty="0"/>
              <a:t>  </a:t>
            </a:r>
            <a:r>
              <a:rPr lang="zh-CN" altLang="en-US" dirty="0">
                <a:latin typeface="宋体" charset="0"/>
              </a:rPr>
              <a:t>供应链融资模式</a:t>
            </a:r>
            <a:endParaRPr lang="zh-CN" altLang="en-US" dirty="0"/>
          </a:p>
        </p:txBody>
      </p:sp>
      <p:sp>
        <p:nvSpPr>
          <p:cNvPr id="4" name="灯片编号占位符 3">
            <a:extLst>
              <a:ext uri="{FF2B5EF4-FFF2-40B4-BE49-F238E27FC236}">
                <a16:creationId xmlns:a16="http://schemas.microsoft.com/office/drawing/2014/main" id="{7773A084-054B-DE85-A71D-2CC2487EDA85}"/>
              </a:ext>
            </a:extLst>
          </p:cNvPr>
          <p:cNvSpPr>
            <a:spLocks noGrp="1"/>
          </p:cNvSpPr>
          <p:nvPr>
            <p:ph type="sldNum" sz="quarter" idx="12"/>
          </p:nvPr>
        </p:nvSpPr>
        <p:spPr/>
        <p:txBody>
          <a:bodyPr/>
          <a:lstStyle/>
          <a:p>
            <a:pPr>
              <a:defRPr/>
            </a:pPr>
            <a:fld id="{A3CC2749-8722-E949-9535-306E1C4ABE4E}" type="slidenum">
              <a:rPr lang="en-US" altLang="zh-CN" smtClean="0"/>
              <a:pPr>
                <a:defRPr/>
              </a:pPr>
              <a:t>178</a:t>
            </a:fld>
            <a:endParaRPr lang="en-US" altLang="zh-CN"/>
          </a:p>
        </p:txBody>
      </p:sp>
      <p:sp>
        <p:nvSpPr>
          <p:cNvPr id="5" name="内容占位符 2">
            <a:extLst>
              <a:ext uri="{FF2B5EF4-FFF2-40B4-BE49-F238E27FC236}">
                <a16:creationId xmlns:a16="http://schemas.microsoft.com/office/drawing/2014/main" id="{F10F9710-CB3F-21EF-B9E0-86BA787D4A51}"/>
              </a:ext>
            </a:extLst>
          </p:cNvPr>
          <p:cNvSpPr txBox="1">
            <a:spLocks/>
          </p:cNvSpPr>
          <p:nvPr/>
        </p:nvSpPr>
        <p:spPr bwMode="auto">
          <a:xfrm>
            <a:off x="2555776" y="2060848"/>
            <a:ext cx="4536504" cy="2448272"/>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lgn="l">
              <a:buFont typeface="Wingdings" charset="2"/>
              <a:buAutoNum type="circleNumWdBlackPlain"/>
              <a:defRPr/>
            </a:pPr>
            <a:endParaRPr lang="en-US" altLang="zh-CN" sz="2800" dirty="0">
              <a:latin typeface="宋体" charset="0"/>
            </a:endParaRPr>
          </a:p>
          <a:p>
            <a:pPr marL="514350" indent="-514350" algn="l">
              <a:buFont typeface="Wingdings" charset="2"/>
              <a:buAutoNum type="circleNumWdBlackPlain"/>
              <a:defRPr/>
            </a:pPr>
            <a:r>
              <a:rPr lang="zh-CN" altLang="en-US" sz="2800" dirty="0">
                <a:latin typeface="宋体" charset="0"/>
              </a:rPr>
              <a:t>供应链融资理念</a:t>
            </a:r>
            <a:endParaRPr lang="en-US" altLang="zh-CN" sz="2800" dirty="0">
              <a:latin typeface="宋体" charset="0"/>
            </a:endParaRPr>
          </a:p>
          <a:p>
            <a:pPr marL="514350" indent="-514350" algn="l">
              <a:buFont typeface="Wingdings" charset="2"/>
              <a:buAutoNum type="circleNumWdBlackPlain"/>
              <a:defRPr/>
            </a:pPr>
            <a:r>
              <a:rPr lang="zh-CN" altLang="en-US" sz="2800" dirty="0">
                <a:latin typeface="宋体" charset="0"/>
              </a:rPr>
              <a:t>供应链融资模式</a:t>
            </a:r>
            <a:endParaRPr lang="en-US" altLang="zh-CN" sz="2800" dirty="0">
              <a:latin typeface="宋体" charset="0"/>
            </a:endParaRPr>
          </a:p>
          <a:p>
            <a:pPr marL="514350" indent="-514350" algn="l">
              <a:buFont typeface="Wingdings" charset="2"/>
              <a:buAutoNum type="circleNumWdBlackPlain"/>
              <a:defRPr/>
            </a:pPr>
            <a:r>
              <a:rPr lang="zh-CN" altLang="en-US" sz="2800" dirty="0">
                <a:latin typeface="宋体" charset="0"/>
              </a:rPr>
              <a:t>供应链金融资产证券化</a:t>
            </a:r>
            <a:endParaRPr lang="en-US" altLang="zh-CN" sz="2800" dirty="0">
              <a:latin typeface="宋体" charset="0"/>
            </a:endParaRPr>
          </a:p>
          <a:p>
            <a:pPr marL="514350" indent="-514350" algn="l">
              <a:buFont typeface="Wingdings" charset="2"/>
              <a:buAutoNum type="circleNumWdBlackPlain"/>
              <a:defRPr/>
            </a:pPr>
            <a:r>
              <a:rPr lang="zh-CN" altLang="en-US" sz="2800" dirty="0">
                <a:latin typeface="宋体" charset="0"/>
              </a:rPr>
              <a:t>平台数字化金融服务</a:t>
            </a:r>
            <a:endParaRPr lang="en-US" altLang="zh-CN" sz="2800" dirty="0">
              <a:latin typeface="宋体" charset="0"/>
            </a:endParaRPr>
          </a:p>
          <a:p>
            <a:pPr marL="514350" indent="-514350" algn="l">
              <a:buFont typeface="Wingdings" charset="2"/>
              <a:buAutoNum type="circleNumWdBlackPlain"/>
              <a:defRPr/>
            </a:pPr>
            <a:r>
              <a:rPr lang="zh-CN" altLang="en-US" sz="2800" dirty="0">
                <a:latin typeface="宋体" charset="0"/>
              </a:rPr>
              <a:t>供应链融资风险</a:t>
            </a:r>
            <a:endParaRPr lang="en-US" altLang="zh-CN" sz="2800" dirty="0">
              <a:latin typeface="宋体" charset="0"/>
            </a:endParaRPr>
          </a:p>
          <a:p>
            <a:pPr marL="514350" indent="-514350" algn="l">
              <a:buFont typeface="Wingdings" charset="2"/>
              <a:buAutoNum type="circleNumWdBlackPlain"/>
              <a:defRPr/>
            </a:pPr>
            <a:endParaRPr lang="en-US" altLang="zh-CN" sz="2800" dirty="0">
              <a:latin typeface="宋体" charset="0"/>
            </a:endParaRPr>
          </a:p>
        </p:txBody>
      </p:sp>
    </p:spTree>
    <p:extLst>
      <p:ext uri="{BB962C8B-B14F-4D97-AF65-F5344CB8AC3E}">
        <p14:creationId xmlns:p14="http://schemas.microsoft.com/office/powerpoint/2010/main" val="4182535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blinds(horizontal)">
                                      <p:cBhvr>
                                        <p:cTn id="7" dur="500"/>
                                        <p:tgtEl>
                                          <p:spTgt spid="5">
                                            <p:txEl>
                                              <p:pRg st="1" end="1"/>
                                            </p:txEl>
                                          </p:spTgt>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Effect transition="in" filter="blinds(horizontal)">
                                      <p:cBhvr>
                                        <p:cTn id="11" dur="500"/>
                                        <p:tgtEl>
                                          <p:spTgt spid="5">
                                            <p:txEl>
                                              <p:pRg st="2" end="2"/>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5">
                                            <p:txEl>
                                              <p:pRg st="3" end="3"/>
                                            </p:txEl>
                                          </p:spTgt>
                                        </p:tgtEl>
                                        <p:attrNameLst>
                                          <p:attrName>style.visibility</p:attrName>
                                        </p:attrNameLst>
                                      </p:cBhvr>
                                      <p:to>
                                        <p:strVal val="visible"/>
                                      </p:to>
                                    </p:set>
                                    <p:animEffect transition="in" filter="blinds(horizontal)">
                                      <p:cBhvr>
                                        <p:cTn id="16" dur="500"/>
                                        <p:tgtEl>
                                          <p:spTgt spid="5">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grpId="0"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blinds(horizontal)">
                                      <p:cBhvr>
                                        <p:cTn id="21" dur="500"/>
                                        <p:tgtEl>
                                          <p:spTgt spid="5">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grpId="0" nodeType="click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blinds(horizontal)">
                                      <p:cBhvr>
                                        <p:cTn id="26"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6562" name="Rectangle 2"/>
          <p:cNvSpPr>
            <a:spLocks noGrp="1" noChangeArrowheads="1"/>
          </p:cNvSpPr>
          <p:nvPr>
            <p:ph type="title"/>
          </p:nvPr>
        </p:nvSpPr>
        <p:spPr/>
        <p:txBody>
          <a:bodyPr/>
          <a:lstStyle/>
          <a:p>
            <a:pPr algn="ctr">
              <a:spcBef>
                <a:spcPts val="180"/>
              </a:spcBef>
              <a:defRPr/>
            </a:pP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绩效</a:t>
            </a:r>
            <a:r>
              <a:rPr lang="zh-CN" altLang="en-US" dirty="0"/>
              <a:t>取决</a:t>
            </a:r>
            <a:r>
              <a:rPr lang="zh-CN" altLang="en-US" b="1" dirty="0">
                <a:solidFill>
                  <a:srgbClr val="C00000"/>
                </a:solidFill>
              </a:rPr>
              <a:t>创新发展</a:t>
            </a:r>
            <a:endParaRPr lang="zh-CN" altLang="en-US"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endParaRPr>
          </a:p>
        </p:txBody>
      </p:sp>
      <p:sp>
        <p:nvSpPr>
          <p:cNvPr id="41" name="内容占位符 2"/>
          <p:cNvSpPr>
            <a:spLocks noGrp="1"/>
          </p:cNvSpPr>
          <p:nvPr>
            <p:ph idx="4294967295"/>
          </p:nvPr>
        </p:nvSpPr>
        <p:spPr>
          <a:xfrm>
            <a:off x="73909" y="974507"/>
            <a:ext cx="8928100" cy="1860550"/>
          </a:xfrm>
        </p:spPr>
        <p:txBody>
          <a:bodyPr/>
          <a:lstStyle/>
          <a:p>
            <a:r>
              <a:rPr lang="zh-CN" altLang="en-US" sz="2800" dirty="0"/>
              <a:t>将习近平新时代中国特色社会主义思想融入课程教学</a:t>
            </a:r>
          </a:p>
          <a:p>
            <a:pPr lvl="1"/>
            <a:r>
              <a:rPr lang="zh-CN" altLang="en-US" dirty="0"/>
              <a:t>习总书记指出：“只有牢牢扭住经济建设这个中心，毫不动摇坚持发展是硬道理、发展应该是科学发展和高质量发展的战略思想，推动经济社会持续健康发展，才能全面增强我国经济实力、科技实力、国防实力、综合国力，才能为坚持和发展中国特色社会主义、实现中华民族伟大复兴奠定雄厚物质基础。</a:t>
            </a:r>
            <a:r>
              <a:rPr lang="en-US" altLang="zh-CN" dirty="0"/>
              <a:t>”</a:t>
            </a:r>
            <a:endParaRPr lang="zh-CN" altLang="en-US" dirty="0"/>
          </a:p>
        </p:txBody>
      </p:sp>
      <p:grpSp>
        <p:nvGrpSpPr>
          <p:cNvPr id="42" name="组合 41"/>
          <p:cNvGrpSpPr/>
          <p:nvPr/>
        </p:nvGrpSpPr>
        <p:grpSpPr>
          <a:xfrm>
            <a:off x="2987824" y="3501008"/>
            <a:ext cx="3363805" cy="2916324"/>
            <a:chOff x="3620588" y="1484784"/>
            <a:chExt cx="4971928" cy="4437062"/>
          </a:xfrm>
        </p:grpSpPr>
        <p:grpSp>
          <p:nvGrpSpPr>
            <p:cNvPr id="43" name="组 59"/>
            <p:cNvGrpSpPr/>
            <p:nvPr/>
          </p:nvGrpSpPr>
          <p:grpSpPr bwMode="auto">
            <a:xfrm>
              <a:off x="4948461" y="2676996"/>
              <a:ext cx="2159000" cy="2160588"/>
              <a:chOff x="2808536" y="2996952"/>
              <a:chExt cx="2843584" cy="2845408"/>
            </a:xfrm>
          </p:grpSpPr>
          <p:sp>
            <p:nvSpPr>
              <p:cNvPr id="107" name="任意形状 46"/>
              <p:cNvSpPr/>
              <p:nvPr/>
            </p:nvSpPr>
            <p:spPr>
              <a:xfrm>
                <a:off x="2808536" y="3003225"/>
                <a:ext cx="2151506"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42579"/>
                  <a:gd name="connsiteX1-8119" fmla="*/ 639959 w 1418149"/>
                  <a:gd name="connsiteY1-8120" fmla="*/ 1667792 h 1742579"/>
                  <a:gd name="connsiteX2-8121" fmla="*/ 582611 w 1418149"/>
                  <a:gd name="connsiteY2-8122" fmla="*/ 1612484 h 1742579"/>
                  <a:gd name="connsiteX3-8123" fmla="*/ 524609 w 1418149"/>
                  <a:gd name="connsiteY3-8124" fmla="*/ 1530884 h 1742579"/>
                  <a:gd name="connsiteX4-8125" fmla="*/ 491123 w 1418149"/>
                  <a:gd name="connsiteY4-8126" fmla="*/ 1474052 h 1742579"/>
                  <a:gd name="connsiteX5-8127" fmla="*/ 468800 w 1418149"/>
                  <a:gd name="connsiteY5-8128" fmla="*/ 1412055 h 1742579"/>
                  <a:gd name="connsiteX6-8129" fmla="*/ 456754 w 1418149"/>
                  <a:gd name="connsiteY6-8130" fmla="*/ 1350086 h 1742579"/>
                  <a:gd name="connsiteX7-8131" fmla="*/ 466009 w 1418149"/>
                  <a:gd name="connsiteY7-8132" fmla="*/ 1251895 h 1742579"/>
                  <a:gd name="connsiteX8-8133" fmla="*/ 485911 w 1418149"/>
                  <a:gd name="connsiteY8-8134" fmla="*/ 1153987 h 1742579"/>
                  <a:gd name="connsiteX9-8135" fmla="*/ 540183 w 1418149"/>
                  <a:gd name="connsiteY9-8136" fmla="*/ 1036033 h 1742579"/>
                  <a:gd name="connsiteX10-8137" fmla="*/ 625066 w 1418149"/>
                  <a:gd name="connsiteY10-8138" fmla="*/ 962574 h 1742579"/>
                  <a:gd name="connsiteX11-8139" fmla="*/ 694828 w 1418149"/>
                  <a:gd name="connsiteY11-8140" fmla="*/ 918660 h 1742579"/>
                  <a:gd name="connsiteX12-8141" fmla="*/ 777197 w 1418149"/>
                  <a:gd name="connsiteY12-8142" fmla="*/ 884488 h 1742579"/>
                  <a:gd name="connsiteX13-8143" fmla="*/ 901323 w 1418149"/>
                  <a:gd name="connsiteY13-8144" fmla="*/ 869579 h 1742579"/>
                  <a:gd name="connsiteX14-8145" fmla="*/ 979456 w 1418149"/>
                  <a:gd name="connsiteY14-8146" fmla="*/ 866996 h 1742579"/>
                  <a:gd name="connsiteX15-8147" fmla="*/ 1070197 w 1418149"/>
                  <a:gd name="connsiteY15-8148" fmla="*/ 853490 h 1742579"/>
                  <a:gd name="connsiteX16-8149" fmla="*/ 1158047 w 1418149"/>
                  <a:gd name="connsiteY16-8150" fmla="*/ 817915 h 1742579"/>
                  <a:gd name="connsiteX17-8151" fmla="*/ 1252922 w 1418149"/>
                  <a:gd name="connsiteY17-8152" fmla="*/ 779166 h 1742579"/>
                  <a:gd name="connsiteX18-8153" fmla="*/ 1345009 w 1418149"/>
                  <a:gd name="connsiteY18-8154" fmla="*/ 709418 h 1742579"/>
                  <a:gd name="connsiteX19-8155" fmla="*/ 1389655 w 1418149"/>
                  <a:gd name="connsiteY19-8156" fmla="*/ 624171 h 1742579"/>
                  <a:gd name="connsiteX20-8157" fmla="*/ 1414771 w 1418149"/>
                  <a:gd name="connsiteY20-8158" fmla="*/ 554425 h 1742579"/>
                  <a:gd name="connsiteX21-8159" fmla="*/ 1417669 w 1418149"/>
                  <a:gd name="connsiteY21-8160" fmla="*/ 463884 h 1742579"/>
                  <a:gd name="connsiteX22-8161" fmla="*/ 1417561 w 1418149"/>
                  <a:gd name="connsiteY22-8162" fmla="*/ 378767 h 1742579"/>
                  <a:gd name="connsiteX23-8163" fmla="*/ 1395237 w 1418149"/>
                  <a:gd name="connsiteY23-8164" fmla="*/ 316770 h 1742579"/>
                  <a:gd name="connsiteX24-8165" fmla="*/ 1364542 w 1418149"/>
                  <a:gd name="connsiteY24-8166" fmla="*/ 234105 h 1742579"/>
                  <a:gd name="connsiteX25-8167" fmla="*/ 1325475 w 1418149"/>
                  <a:gd name="connsiteY25-8168" fmla="*/ 164359 h 1742579"/>
                  <a:gd name="connsiteX26-8169" fmla="*/ 1292096 w 1418149"/>
                  <a:gd name="connsiteY26-8170" fmla="*/ 122900 h 1742579"/>
                  <a:gd name="connsiteX27-8171" fmla="*/ 1233390 w 1418149"/>
                  <a:gd name="connsiteY27-8172" fmla="*/ 73946 h 1742579"/>
                  <a:gd name="connsiteX28-8173" fmla="*/ 1169209 w 1418149"/>
                  <a:gd name="connsiteY28-8174" fmla="*/ 40364 h 1742579"/>
                  <a:gd name="connsiteX29-8175" fmla="*/ 1091075 w 1418149"/>
                  <a:gd name="connsiteY29-8176" fmla="*/ 14533 h 1742579"/>
                  <a:gd name="connsiteX30-8177" fmla="*/ 1010151 w 1418149"/>
                  <a:gd name="connsiteY30-8178" fmla="*/ 1615 h 1742579"/>
                  <a:gd name="connsiteX31-8179" fmla="*/ 901323 w 1418149"/>
                  <a:gd name="connsiteY31-8180" fmla="*/ 1616 h 1742579"/>
                  <a:gd name="connsiteX32-8181" fmla="*/ 803656 w 1418149"/>
                  <a:gd name="connsiteY32-8182" fmla="*/ 14533 h 1742579"/>
                  <a:gd name="connsiteX33-8183" fmla="*/ 725523 w 1418149"/>
                  <a:gd name="connsiteY33-8184" fmla="*/ 32615 h 1742579"/>
                  <a:gd name="connsiteX34-8185" fmla="*/ 599951 w 1418149"/>
                  <a:gd name="connsiteY34-8186" fmla="*/ 63612 h 1742579"/>
                  <a:gd name="connsiteX35-8187" fmla="*/ 524609 w 1418149"/>
                  <a:gd name="connsiteY35-8188" fmla="*/ 89446 h 1742579"/>
                  <a:gd name="connsiteX36-8189" fmla="*/ 440894 w 1418149"/>
                  <a:gd name="connsiteY36-8190" fmla="*/ 141108 h 1742579"/>
                  <a:gd name="connsiteX37-8191" fmla="*/ 354391 w 1418149"/>
                  <a:gd name="connsiteY37-8192" fmla="*/ 192775 h 1742579"/>
                  <a:gd name="connsiteX38-8193" fmla="*/ 265095 w 1418149"/>
                  <a:gd name="connsiteY38-8194" fmla="*/ 272853 h 1742579"/>
                  <a:gd name="connsiteX39-8195" fmla="*/ 195334 w 1418149"/>
                  <a:gd name="connsiteY39-8196" fmla="*/ 355518 h 1742579"/>
                  <a:gd name="connsiteX40-8197" fmla="*/ 139523 w 1418149"/>
                  <a:gd name="connsiteY40-8198" fmla="*/ 435596 h 1742579"/>
                  <a:gd name="connsiteX41-8199" fmla="*/ 64180 w 1418149"/>
                  <a:gd name="connsiteY41-8200" fmla="*/ 567341 h 1742579"/>
                  <a:gd name="connsiteX42-8201" fmla="*/ 22324 w 1418149"/>
                  <a:gd name="connsiteY42-8202" fmla="*/ 714585 h 1742579"/>
                  <a:gd name="connsiteX43-8203" fmla="*/ 5579 w 1418149"/>
                  <a:gd name="connsiteY43-8204" fmla="*/ 830830 h 1742579"/>
                  <a:gd name="connsiteX44-8205" fmla="*/ 0 w 1418149"/>
                  <a:gd name="connsiteY44-8206" fmla="*/ 931577 h 1742579"/>
                  <a:gd name="connsiteX45-8207" fmla="*/ 5581 w 1418149"/>
                  <a:gd name="connsiteY45-8208" fmla="*/ 985824 h 1742579"/>
                  <a:gd name="connsiteX46-8209" fmla="*/ 22324 w 1418149"/>
                  <a:gd name="connsiteY46-8210" fmla="*/ 1065903 h 1742579"/>
                  <a:gd name="connsiteX47-8211" fmla="*/ 41856 w 1418149"/>
                  <a:gd name="connsiteY47-8212" fmla="*/ 1133067 h 1742579"/>
                  <a:gd name="connsiteX48-8213" fmla="*/ 97667 w 1418149"/>
                  <a:gd name="connsiteY48-8214" fmla="*/ 1257062 h 1742579"/>
                  <a:gd name="connsiteX49-8215" fmla="*/ 131153 w 1418149"/>
                  <a:gd name="connsiteY49-8216" fmla="*/ 1313892 h 1742579"/>
                  <a:gd name="connsiteX50-8217" fmla="*/ 189751 w 1418149"/>
                  <a:gd name="connsiteY50-8218" fmla="*/ 1388804 h 1742579"/>
                  <a:gd name="connsiteX51-8219" fmla="*/ 259514 w 1418149"/>
                  <a:gd name="connsiteY51-8220" fmla="*/ 1468886 h 1742579"/>
                  <a:gd name="connsiteX52-8221" fmla="*/ 340437 w 1418149"/>
                  <a:gd name="connsiteY52-8222" fmla="*/ 1543799 h 1742579"/>
                  <a:gd name="connsiteX53-8223" fmla="*/ 432524 w 1418149"/>
                  <a:gd name="connsiteY53-8224" fmla="*/ 1598047 h 1742579"/>
                  <a:gd name="connsiteX54-8225" fmla="*/ 491124 w 1418149"/>
                  <a:gd name="connsiteY54-8226" fmla="*/ 1631628 h 1742579"/>
                  <a:gd name="connsiteX55-8227" fmla="*/ 831668 w 1418149"/>
                  <a:gd name="connsiteY55-8228" fmla="*/ 1742579 h 1742579"/>
                  <a:gd name="connsiteX56-8229" fmla="*/ 679025 w 1418149"/>
                  <a:gd name="connsiteY56-8230" fmla="*/ 1688458 h 1742579"/>
                  <a:gd name="connsiteX0-8231" fmla="*/ 831668 w 1418149"/>
                  <a:gd name="connsiteY0-8232" fmla="*/ 1742579 h 1742579"/>
                  <a:gd name="connsiteX1-8233" fmla="*/ 639959 w 1418149"/>
                  <a:gd name="connsiteY1-8234" fmla="*/ 1667792 h 1742579"/>
                  <a:gd name="connsiteX2-8235" fmla="*/ 582611 w 1418149"/>
                  <a:gd name="connsiteY2-8236" fmla="*/ 1612484 h 1742579"/>
                  <a:gd name="connsiteX3-8237" fmla="*/ 524609 w 1418149"/>
                  <a:gd name="connsiteY3-8238" fmla="*/ 1530884 h 1742579"/>
                  <a:gd name="connsiteX4-8239" fmla="*/ 491123 w 1418149"/>
                  <a:gd name="connsiteY4-8240" fmla="*/ 1474052 h 1742579"/>
                  <a:gd name="connsiteX5-8241" fmla="*/ 468800 w 1418149"/>
                  <a:gd name="connsiteY5-8242" fmla="*/ 1412055 h 1742579"/>
                  <a:gd name="connsiteX6-8243" fmla="*/ 456754 w 1418149"/>
                  <a:gd name="connsiteY6-8244" fmla="*/ 1350086 h 1742579"/>
                  <a:gd name="connsiteX7-8245" fmla="*/ 466009 w 1418149"/>
                  <a:gd name="connsiteY7-8246" fmla="*/ 1251895 h 1742579"/>
                  <a:gd name="connsiteX8-8247" fmla="*/ 485911 w 1418149"/>
                  <a:gd name="connsiteY8-8248" fmla="*/ 1153987 h 1742579"/>
                  <a:gd name="connsiteX9-8249" fmla="*/ 540183 w 1418149"/>
                  <a:gd name="connsiteY9-8250" fmla="*/ 1036033 h 1742579"/>
                  <a:gd name="connsiteX10-8251" fmla="*/ 625066 w 1418149"/>
                  <a:gd name="connsiteY10-8252" fmla="*/ 962574 h 1742579"/>
                  <a:gd name="connsiteX11-8253" fmla="*/ 694828 w 1418149"/>
                  <a:gd name="connsiteY11-8254" fmla="*/ 918660 h 1742579"/>
                  <a:gd name="connsiteX12-8255" fmla="*/ 777197 w 1418149"/>
                  <a:gd name="connsiteY12-8256" fmla="*/ 884488 h 1742579"/>
                  <a:gd name="connsiteX13-8257" fmla="*/ 901323 w 1418149"/>
                  <a:gd name="connsiteY13-8258" fmla="*/ 869579 h 1742579"/>
                  <a:gd name="connsiteX14-8259" fmla="*/ 979456 w 1418149"/>
                  <a:gd name="connsiteY14-8260" fmla="*/ 866996 h 1742579"/>
                  <a:gd name="connsiteX15-8261" fmla="*/ 1070197 w 1418149"/>
                  <a:gd name="connsiteY15-8262" fmla="*/ 853490 h 1742579"/>
                  <a:gd name="connsiteX16-8263" fmla="*/ 1158047 w 1418149"/>
                  <a:gd name="connsiteY16-8264" fmla="*/ 817915 h 1742579"/>
                  <a:gd name="connsiteX17-8265" fmla="*/ 1252922 w 1418149"/>
                  <a:gd name="connsiteY17-8266" fmla="*/ 779166 h 1742579"/>
                  <a:gd name="connsiteX18-8267" fmla="*/ 1345009 w 1418149"/>
                  <a:gd name="connsiteY18-8268" fmla="*/ 709418 h 1742579"/>
                  <a:gd name="connsiteX19-8269" fmla="*/ 1389655 w 1418149"/>
                  <a:gd name="connsiteY19-8270" fmla="*/ 624171 h 1742579"/>
                  <a:gd name="connsiteX20-8271" fmla="*/ 1414771 w 1418149"/>
                  <a:gd name="connsiteY20-8272" fmla="*/ 554425 h 1742579"/>
                  <a:gd name="connsiteX21-8273" fmla="*/ 1417669 w 1418149"/>
                  <a:gd name="connsiteY21-8274" fmla="*/ 463884 h 1742579"/>
                  <a:gd name="connsiteX22-8275" fmla="*/ 1417561 w 1418149"/>
                  <a:gd name="connsiteY22-8276" fmla="*/ 378767 h 1742579"/>
                  <a:gd name="connsiteX23-8277" fmla="*/ 1395237 w 1418149"/>
                  <a:gd name="connsiteY23-8278" fmla="*/ 316770 h 1742579"/>
                  <a:gd name="connsiteX24-8279" fmla="*/ 1364542 w 1418149"/>
                  <a:gd name="connsiteY24-8280" fmla="*/ 234105 h 1742579"/>
                  <a:gd name="connsiteX25-8281" fmla="*/ 1325475 w 1418149"/>
                  <a:gd name="connsiteY25-8282" fmla="*/ 164359 h 1742579"/>
                  <a:gd name="connsiteX26-8283" fmla="*/ 1292096 w 1418149"/>
                  <a:gd name="connsiteY26-8284" fmla="*/ 122900 h 1742579"/>
                  <a:gd name="connsiteX27-8285" fmla="*/ 1233390 w 1418149"/>
                  <a:gd name="connsiteY27-8286" fmla="*/ 73946 h 1742579"/>
                  <a:gd name="connsiteX28-8287" fmla="*/ 1169209 w 1418149"/>
                  <a:gd name="connsiteY28-8288" fmla="*/ 40364 h 1742579"/>
                  <a:gd name="connsiteX29-8289" fmla="*/ 1091075 w 1418149"/>
                  <a:gd name="connsiteY29-8290" fmla="*/ 14533 h 1742579"/>
                  <a:gd name="connsiteX30-8291" fmla="*/ 1010151 w 1418149"/>
                  <a:gd name="connsiteY30-8292" fmla="*/ 1615 h 1742579"/>
                  <a:gd name="connsiteX31-8293" fmla="*/ 901323 w 1418149"/>
                  <a:gd name="connsiteY31-8294" fmla="*/ 1616 h 1742579"/>
                  <a:gd name="connsiteX32-8295" fmla="*/ 803656 w 1418149"/>
                  <a:gd name="connsiteY32-8296" fmla="*/ 14533 h 1742579"/>
                  <a:gd name="connsiteX33-8297" fmla="*/ 725523 w 1418149"/>
                  <a:gd name="connsiteY33-8298" fmla="*/ 32615 h 1742579"/>
                  <a:gd name="connsiteX34-8299" fmla="*/ 599951 w 1418149"/>
                  <a:gd name="connsiteY34-8300" fmla="*/ 63612 h 1742579"/>
                  <a:gd name="connsiteX35-8301" fmla="*/ 524609 w 1418149"/>
                  <a:gd name="connsiteY35-8302" fmla="*/ 89446 h 1742579"/>
                  <a:gd name="connsiteX36-8303" fmla="*/ 440894 w 1418149"/>
                  <a:gd name="connsiteY36-8304" fmla="*/ 141108 h 1742579"/>
                  <a:gd name="connsiteX37-8305" fmla="*/ 354391 w 1418149"/>
                  <a:gd name="connsiteY37-8306" fmla="*/ 192775 h 1742579"/>
                  <a:gd name="connsiteX38-8307" fmla="*/ 265095 w 1418149"/>
                  <a:gd name="connsiteY38-8308" fmla="*/ 272853 h 1742579"/>
                  <a:gd name="connsiteX39-8309" fmla="*/ 195334 w 1418149"/>
                  <a:gd name="connsiteY39-8310" fmla="*/ 355518 h 1742579"/>
                  <a:gd name="connsiteX40-8311" fmla="*/ 139523 w 1418149"/>
                  <a:gd name="connsiteY40-8312" fmla="*/ 435596 h 1742579"/>
                  <a:gd name="connsiteX41-8313" fmla="*/ 64180 w 1418149"/>
                  <a:gd name="connsiteY41-8314" fmla="*/ 567341 h 1742579"/>
                  <a:gd name="connsiteX42-8315" fmla="*/ 22324 w 1418149"/>
                  <a:gd name="connsiteY42-8316" fmla="*/ 714585 h 1742579"/>
                  <a:gd name="connsiteX43-8317" fmla="*/ 5579 w 1418149"/>
                  <a:gd name="connsiteY43-8318" fmla="*/ 830830 h 1742579"/>
                  <a:gd name="connsiteX44-8319" fmla="*/ 0 w 1418149"/>
                  <a:gd name="connsiteY44-8320" fmla="*/ 931577 h 1742579"/>
                  <a:gd name="connsiteX45-8321" fmla="*/ 5581 w 1418149"/>
                  <a:gd name="connsiteY45-8322" fmla="*/ 985824 h 1742579"/>
                  <a:gd name="connsiteX46-8323" fmla="*/ 22324 w 1418149"/>
                  <a:gd name="connsiteY46-8324" fmla="*/ 1065903 h 1742579"/>
                  <a:gd name="connsiteX47-8325" fmla="*/ 41856 w 1418149"/>
                  <a:gd name="connsiteY47-8326" fmla="*/ 1133067 h 1742579"/>
                  <a:gd name="connsiteX48-8327" fmla="*/ 97667 w 1418149"/>
                  <a:gd name="connsiteY48-8328" fmla="*/ 1257062 h 1742579"/>
                  <a:gd name="connsiteX49-8329" fmla="*/ 131153 w 1418149"/>
                  <a:gd name="connsiteY49-8330" fmla="*/ 1313892 h 1742579"/>
                  <a:gd name="connsiteX50-8331" fmla="*/ 189751 w 1418149"/>
                  <a:gd name="connsiteY50-8332" fmla="*/ 1388804 h 1742579"/>
                  <a:gd name="connsiteX51-8333" fmla="*/ 259514 w 1418149"/>
                  <a:gd name="connsiteY51-8334" fmla="*/ 1468886 h 1742579"/>
                  <a:gd name="connsiteX52-8335" fmla="*/ 340437 w 1418149"/>
                  <a:gd name="connsiteY52-8336" fmla="*/ 1543799 h 1742579"/>
                  <a:gd name="connsiteX53-8337" fmla="*/ 432524 w 1418149"/>
                  <a:gd name="connsiteY53-8338" fmla="*/ 1598047 h 1742579"/>
                  <a:gd name="connsiteX54-8339" fmla="*/ 491124 w 1418149"/>
                  <a:gd name="connsiteY54-8340" fmla="*/ 1631628 h 1742579"/>
                  <a:gd name="connsiteX55-8341" fmla="*/ 831668 w 1418149"/>
                  <a:gd name="connsiteY55-8342" fmla="*/ 1742579 h 1742579"/>
                  <a:gd name="connsiteX0-8343" fmla="*/ 831668 w 1418149"/>
                  <a:gd name="connsiteY0-8344" fmla="*/ 1732246 h 1732246"/>
                  <a:gd name="connsiteX1-8345" fmla="*/ 639959 w 1418149"/>
                  <a:gd name="connsiteY1-8346" fmla="*/ 1667792 h 1732246"/>
                  <a:gd name="connsiteX2-8347" fmla="*/ 582611 w 1418149"/>
                  <a:gd name="connsiteY2-8348" fmla="*/ 1612484 h 1732246"/>
                  <a:gd name="connsiteX3-8349" fmla="*/ 524609 w 1418149"/>
                  <a:gd name="connsiteY3-8350" fmla="*/ 1530884 h 1732246"/>
                  <a:gd name="connsiteX4-8351" fmla="*/ 491123 w 1418149"/>
                  <a:gd name="connsiteY4-8352" fmla="*/ 1474052 h 1732246"/>
                  <a:gd name="connsiteX5-8353" fmla="*/ 468800 w 1418149"/>
                  <a:gd name="connsiteY5-8354" fmla="*/ 1412055 h 1732246"/>
                  <a:gd name="connsiteX6-8355" fmla="*/ 456754 w 1418149"/>
                  <a:gd name="connsiteY6-8356" fmla="*/ 1350086 h 1732246"/>
                  <a:gd name="connsiteX7-8357" fmla="*/ 466009 w 1418149"/>
                  <a:gd name="connsiteY7-8358" fmla="*/ 1251895 h 1732246"/>
                  <a:gd name="connsiteX8-8359" fmla="*/ 485911 w 1418149"/>
                  <a:gd name="connsiteY8-8360" fmla="*/ 1153987 h 1732246"/>
                  <a:gd name="connsiteX9-8361" fmla="*/ 540183 w 1418149"/>
                  <a:gd name="connsiteY9-8362" fmla="*/ 1036033 h 1732246"/>
                  <a:gd name="connsiteX10-8363" fmla="*/ 625066 w 1418149"/>
                  <a:gd name="connsiteY10-8364" fmla="*/ 962574 h 1732246"/>
                  <a:gd name="connsiteX11-8365" fmla="*/ 694828 w 1418149"/>
                  <a:gd name="connsiteY11-8366" fmla="*/ 918660 h 1732246"/>
                  <a:gd name="connsiteX12-8367" fmla="*/ 777197 w 1418149"/>
                  <a:gd name="connsiteY12-8368" fmla="*/ 884488 h 1732246"/>
                  <a:gd name="connsiteX13-8369" fmla="*/ 901323 w 1418149"/>
                  <a:gd name="connsiteY13-8370" fmla="*/ 869579 h 1732246"/>
                  <a:gd name="connsiteX14-8371" fmla="*/ 979456 w 1418149"/>
                  <a:gd name="connsiteY14-8372" fmla="*/ 866996 h 1732246"/>
                  <a:gd name="connsiteX15-8373" fmla="*/ 1070197 w 1418149"/>
                  <a:gd name="connsiteY15-8374" fmla="*/ 853490 h 1732246"/>
                  <a:gd name="connsiteX16-8375" fmla="*/ 1158047 w 1418149"/>
                  <a:gd name="connsiteY16-8376" fmla="*/ 817915 h 1732246"/>
                  <a:gd name="connsiteX17-8377" fmla="*/ 1252922 w 1418149"/>
                  <a:gd name="connsiteY17-8378" fmla="*/ 779166 h 1732246"/>
                  <a:gd name="connsiteX18-8379" fmla="*/ 1345009 w 1418149"/>
                  <a:gd name="connsiteY18-8380" fmla="*/ 709418 h 1732246"/>
                  <a:gd name="connsiteX19-8381" fmla="*/ 1389655 w 1418149"/>
                  <a:gd name="connsiteY19-8382" fmla="*/ 624171 h 1732246"/>
                  <a:gd name="connsiteX20-8383" fmla="*/ 1414771 w 1418149"/>
                  <a:gd name="connsiteY20-8384" fmla="*/ 554425 h 1732246"/>
                  <a:gd name="connsiteX21-8385" fmla="*/ 1417669 w 1418149"/>
                  <a:gd name="connsiteY21-8386" fmla="*/ 463884 h 1732246"/>
                  <a:gd name="connsiteX22-8387" fmla="*/ 1417561 w 1418149"/>
                  <a:gd name="connsiteY22-8388" fmla="*/ 378767 h 1732246"/>
                  <a:gd name="connsiteX23-8389" fmla="*/ 1395237 w 1418149"/>
                  <a:gd name="connsiteY23-8390" fmla="*/ 316770 h 1732246"/>
                  <a:gd name="connsiteX24-8391" fmla="*/ 1364542 w 1418149"/>
                  <a:gd name="connsiteY24-8392" fmla="*/ 234105 h 1732246"/>
                  <a:gd name="connsiteX25-8393" fmla="*/ 1325475 w 1418149"/>
                  <a:gd name="connsiteY25-8394" fmla="*/ 164359 h 1732246"/>
                  <a:gd name="connsiteX26-8395" fmla="*/ 1292096 w 1418149"/>
                  <a:gd name="connsiteY26-8396" fmla="*/ 122900 h 1732246"/>
                  <a:gd name="connsiteX27-8397" fmla="*/ 1233390 w 1418149"/>
                  <a:gd name="connsiteY27-8398" fmla="*/ 73946 h 1732246"/>
                  <a:gd name="connsiteX28-8399" fmla="*/ 1169209 w 1418149"/>
                  <a:gd name="connsiteY28-8400" fmla="*/ 40364 h 1732246"/>
                  <a:gd name="connsiteX29-8401" fmla="*/ 1091075 w 1418149"/>
                  <a:gd name="connsiteY29-8402" fmla="*/ 14533 h 1732246"/>
                  <a:gd name="connsiteX30-8403" fmla="*/ 1010151 w 1418149"/>
                  <a:gd name="connsiteY30-8404" fmla="*/ 1615 h 1732246"/>
                  <a:gd name="connsiteX31-8405" fmla="*/ 901323 w 1418149"/>
                  <a:gd name="connsiteY31-8406" fmla="*/ 1616 h 1732246"/>
                  <a:gd name="connsiteX32-8407" fmla="*/ 803656 w 1418149"/>
                  <a:gd name="connsiteY32-8408" fmla="*/ 14533 h 1732246"/>
                  <a:gd name="connsiteX33-8409" fmla="*/ 725523 w 1418149"/>
                  <a:gd name="connsiteY33-8410" fmla="*/ 32615 h 1732246"/>
                  <a:gd name="connsiteX34-8411" fmla="*/ 599951 w 1418149"/>
                  <a:gd name="connsiteY34-8412" fmla="*/ 63612 h 1732246"/>
                  <a:gd name="connsiteX35-8413" fmla="*/ 524609 w 1418149"/>
                  <a:gd name="connsiteY35-8414" fmla="*/ 89446 h 1732246"/>
                  <a:gd name="connsiteX36-8415" fmla="*/ 440894 w 1418149"/>
                  <a:gd name="connsiteY36-8416" fmla="*/ 141108 h 1732246"/>
                  <a:gd name="connsiteX37-8417" fmla="*/ 354391 w 1418149"/>
                  <a:gd name="connsiteY37-8418" fmla="*/ 192775 h 1732246"/>
                  <a:gd name="connsiteX38-8419" fmla="*/ 265095 w 1418149"/>
                  <a:gd name="connsiteY38-8420" fmla="*/ 272853 h 1732246"/>
                  <a:gd name="connsiteX39-8421" fmla="*/ 195334 w 1418149"/>
                  <a:gd name="connsiteY39-8422" fmla="*/ 355518 h 1732246"/>
                  <a:gd name="connsiteX40-8423" fmla="*/ 139523 w 1418149"/>
                  <a:gd name="connsiteY40-8424" fmla="*/ 435596 h 1732246"/>
                  <a:gd name="connsiteX41-8425" fmla="*/ 64180 w 1418149"/>
                  <a:gd name="connsiteY41-8426" fmla="*/ 567341 h 1732246"/>
                  <a:gd name="connsiteX42-8427" fmla="*/ 22324 w 1418149"/>
                  <a:gd name="connsiteY42-8428" fmla="*/ 714585 h 1732246"/>
                  <a:gd name="connsiteX43-8429" fmla="*/ 5579 w 1418149"/>
                  <a:gd name="connsiteY43-8430" fmla="*/ 830830 h 1732246"/>
                  <a:gd name="connsiteX44-8431" fmla="*/ 0 w 1418149"/>
                  <a:gd name="connsiteY44-8432" fmla="*/ 931577 h 1732246"/>
                  <a:gd name="connsiteX45-8433" fmla="*/ 5581 w 1418149"/>
                  <a:gd name="connsiteY45-8434" fmla="*/ 985824 h 1732246"/>
                  <a:gd name="connsiteX46-8435" fmla="*/ 22324 w 1418149"/>
                  <a:gd name="connsiteY46-8436" fmla="*/ 1065903 h 1732246"/>
                  <a:gd name="connsiteX47-8437" fmla="*/ 41856 w 1418149"/>
                  <a:gd name="connsiteY47-8438" fmla="*/ 1133067 h 1732246"/>
                  <a:gd name="connsiteX48-8439" fmla="*/ 97667 w 1418149"/>
                  <a:gd name="connsiteY48-8440" fmla="*/ 1257062 h 1732246"/>
                  <a:gd name="connsiteX49-8441" fmla="*/ 131153 w 1418149"/>
                  <a:gd name="connsiteY49-8442" fmla="*/ 1313892 h 1732246"/>
                  <a:gd name="connsiteX50-8443" fmla="*/ 189751 w 1418149"/>
                  <a:gd name="connsiteY50-8444" fmla="*/ 1388804 h 1732246"/>
                  <a:gd name="connsiteX51-8445" fmla="*/ 259514 w 1418149"/>
                  <a:gd name="connsiteY51-8446" fmla="*/ 1468886 h 1732246"/>
                  <a:gd name="connsiteX52-8447" fmla="*/ 340437 w 1418149"/>
                  <a:gd name="connsiteY52-8448" fmla="*/ 1543799 h 1732246"/>
                  <a:gd name="connsiteX53-8449" fmla="*/ 432524 w 1418149"/>
                  <a:gd name="connsiteY53-8450" fmla="*/ 1598047 h 1732246"/>
                  <a:gd name="connsiteX54-8451" fmla="*/ 491124 w 1418149"/>
                  <a:gd name="connsiteY54-8452" fmla="*/ 1631628 h 1732246"/>
                  <a:gd name="connsiteX55-8453" fmla="*/ 831668 w 1418149"/>
                  <a:gd name="connsiteY55-8454" fmla="*/ 1732246 h 1732246"/>
                  <a:gd name="connsiteX0-8455" fmla="*/ 831668 w 1418149"/>
                  <a:gd name="connsiteY0-8456" fmla="*/ 1732246 h 1732441"/>
                  <a:gd name="connsiteX1-8457" fmla="*/ 639959 w 1418149"/>
                  <a:gd name="connsiteY1-8458" fmla="*/ 1667792 h 1732441"/>
                  <a:gd name="connsiteX2-8459" fmla="*/ 582611 w 1418149"/>
                  <a:gd name="connsiteY2-8460" fmla="*/ 1612484 h 1732441"/>
                  <a:gd name="connsiteX3-8461" fmla="*/ 524609 w 1418149"/>
                  <a:gd name="connsiteY3-8462" fmla="*/ 1530884 h 1732441"/>
                  <a:gd name="connsiteX4-8463" fmla="*/ 491123 w 1418149"/>
                  <a:gd name="connsiteY4-8464" fmla="*/ 1474052 h 1732441"/>
                  <a:gd name="connsiteX5-8465" fmla="*/ 468800 w 1418149"/>
                  <a:gd name="connsiteY5-8466" fmla="*/ 1412055 h 1732441"/>
                  <a:gd name="connsiteX6-8467" fmla="*/ 456754 w 1418149"/>
                  <a:gd name="connsiteY6-8468" fmla="*/ 1350086 h 1732441"/>
                  <a:gd name="connsiteX7-8469" fmla="*/ 466009 w 1418149"/>
                  <a:gd name="connsiteY7-8470" fmla="*/ 1251895 h 1732441"/>
                  <a:gd name="connsiteX8-8471" fmla="*/ 485911 w 1418149"/>
                  <a:gd name="connsiteY8-8472" fmla="*/ 1153987 h 1732441"/>
                  <a:gd name="connsiteX9-8473" fmla="*/ 540183 w 1418149"/>
                  <a:gd name="connsiteY9-8474" fmla="*/ 1036033 h 1732441"/>
                  <a:gd name="connsiteX10-8475" fmla="*/ 625066 w 1418149"/>
                  <a:gd name="connsiteY10-8476" fmla="*/ 962574 h 1732441"/>
                  <a:gd name="connsiteX11-8477" fmla="*/ 694828 w 1418149"/>
                  <a:gd name="connsiteY11-8478" fmla="*/ 918660 h 1732441"/>
                  <a:gd name="connsiteX12-8479" fmla="*/ 777197 w 1418149"/>
                  <a:gd name="connsiteY12-8480" fmla="*/ 884488 h 1732441"/>
                  <a:gd name="connsiteX13-8481" fmla="*/ 901323 w 1418149"/>
                  <a:gd name="connsiteY13-8482" fmla="*/ 869579 h 1732441"/>
                  <a:gd name="connsiteX14-8483" fmla="*/ 979456 w 1418149"/>
                  <a:gd name="connsiteY14-8484" fmla="*/ 866996 h 1732441"/>
                  <a:gd name="connsiteX15-8485" fmla="*/ 1070197 w 1418149"/>
                  <a:gd name="connsiteY15-8486" fmla="*/ 853490 h 1732441"/>
                  <a:gd name="connsiteX16-8487" fmla="*/ 1158047 w 1418149"/>
                  <a:gd name="connsiteY16-8488" fmla="*/ 817915 h 1732441"/>
                  <a:gd name="connsiteX17-8489" fmla="*/ 1252922 w 1418149"/>
                  <a:gd name="connsiteY17-8490" fmla="*/ 779166 h 1732441"/>
                  <a:gd name="connsiteX18-8491" fmla="*/ 1345009 w 1418149"/>
                  <a:gd name="connsiteY18-8492" fmla="*/ 709418 h 1732441"/>
                  <a:gd name="connsiteX19-8493" fmla="*/ 1389655 w 1418149"/>
                  <a:gd name="connsiteY19-8494" fmla="*/ 624171 h 1732441"/>
                  <a:gd name="connsiteX20-8495" fmla="*/ 1414771 w 1418149"/>
                  <a:gd name="connsiteY20-8496" fmla="*/ 554425 h 1732441"/>
                  <a:gd name="connsiteX21-8497" fmla="*/ 1417669 w 1418149"/>
                  <a:gd name="connsiteY21-8498" fmla="*/ 463884 h 1732441"/>
                  <a:gd name="connsiteX22-8499" fmla="*/ 1417561 w 1418149"/>
                  <a:gd name="connsiteY22-8500" fmla="*/ 378767 h 1732441"/>
                  <a:gd name="connsiteX23-8501" fmla="*/ 1395237 w 1418149"/>
                  <a:gd name="connsiteY23-8502" fmla="*/ 316770 h 1732441"/>
                  <a:gd name="connsiteX24-8503" fmla="*/ 1364542 w 1418149"/>
                  <a:gd name="connsiteY24-8504" fmla="*/ 234105 h 1732441"/>
                  <a:gd name="connsiteX25-8505" fmla="*/ 1325475 w 1418149"/>
                  <a:gd name="connsiteY25-8506" fmla="*/ 164359 h 1732441"/>
                  <a:gd name="connsiteX26-8507" fmla="*/ 1292096 w 1418149"/>
                  <a:gd name="connsiteY26-8508" fmla="*/ 122900 h 1732441"/>
                  <a:gd name="connsiteX27-8509" fmla="*/ 1233390 w 1418149"/>
                  <a:gd name="connsiteY27-8510" fmla="*/ 73946 h 1732441"/>
                  <a:gd name="connsiteX28-8511" fmla="*/ 1169209 w 1418149"/>
                  <a:gd name="connsiteY28-8512" fmla="*/ 40364 h 1732441"/>
                  <a:gd name="connsiteX29-8513" fmla="*/ 1091075 w 1418149"/>
                  <a:gd name="connsiteY29-8514" fmla="*/ 14533 h 1732441"/>
                  <a:gd name="connsiteX30-8515" fmla="*/ 1010151 w 1418149"/>
                  <a:gd name="connsiteY30-8516" fmla="*/ 1615 h 1732441"/>
                  <a:gd name="connsiteX31-8517" fmla="*/ 901323 w 1418149"/>
                  <a:gd name="connsiteY31-8518" fmla="*/ 1616 h 1732441"/>
                  <a:gd name="connsiteX32-8519" fmla="*/ 803656 w 1418149"/>
                  <a:gd name="connsiteY32-8520" fmla="*/ 14533 h 1732441"/>
                  <a:gd name="connsiteX33-8521" fmla="*/ 725523 w 1418149"/>
                  <a:gd name="connsiteY33-8522" fmla="*/ 32615 h 1732441"/>
                  <a:gd name="connsiteX34-8523" fmla="*/ 599951 w 1418149"/>
                  <a:gd name="connsiteY34-8524" fmla="*/ 63612 h 1732441"/>
                  <a:gd name="connsiteX35-8525" fmla="*/ 524609 w 1418149"/>
                  <a:gd name="connsiteY35-8526" fmla="*/ 89446 h 1732441"/>
                  <a:gd name="connsiteX36-8527" fmla="*/ 440894 w 1418149"/>
                  <a:gd name="connsiteY36-8528" fmla="*/ 141108 h 1732441"/>
                  <a:gd name="connsiteX37-8529" fmla="*/ 354391 w 1418149"/>
                  <a:gd name="connsiteY37-8530" fmla="*/ 192775 h 1732441"/>
                  <a:gd name="connsiteX38-8531" fmla="*/ 265095 w 1418149"/>
                  <a:gd name="connsiteY38-8532" fmla="*/ 272853 h 1732441"/>
                  <a:gd name="connsiteX39-8533" fmla="*/ 195334 w 1418149"/>
                  <a:gd name="connsiteY39-8534" fmla="*/ 355518 h 1732441"/>
                  <a:gd name="connsiteX40-8535" fmla="*/ 139523 w 1418149"/>
                  <a:gd name="connsiteY40-8536" fmla="*/ 435596 h 1732441"/>
                  <a:gd name="connsiteX41-8537" fmla="*/ 64180 w 1418149"/>
                  <a:gd name="connsiteY41-8538" fmla="*/ 567341 h 1732441"/>
                  <a:gd name="connsiteX42-8539" fmla="*/ 22324 w 1418149"/>
                  <a:gd name="connsiteY42-8540" fmla="*/ 714585 h 1732441"/>
                  <a:gd name="connsiteX43-8541" fmla="*/ 5579 w 1418149"/>
                  <a:gd name="connsiteY43-8542" fmla="*/ 830830 h 1732441"/>
                  <a:gd name="connsiteX44-8543" fmla="*/ 0 w 1418149"/>
                  <a:gd name="connsiteY44-8544" fmla="*/ 931577 h 1732441"/>
                  <a:gd name="connsiteX45-8545" fmla="*/ 5581 w 1418149"/>
                  <a:gd name="connsiteY45-8546" fmla="*/ 985824 h 1732441"/>
                  <a:gd name="connsiteX46-8547" fmla="*/ 22324 w 1418149"/>
                  <a:gd name="connsiteY46-8548" fmla="*/ 1065903 h 1732441"/>
                  <a:gd name="connsiteX47-8549" fmla="*/ 41856 w 1418149"/>
                  <a:gd name="connsiteY47-8550" fmla="*/ 1133067 h 1732441"/>
                  <a:gd name="connsiteX48-8551" fmla="*/ 97667 w 1418149"/>
                  <a:gd name="connsiteY48-8552" fmla="*/ 1257062 h 1732441"/>
                  <a:gd name="connsiteX49-8553" fmla="*/ 131153 w 1418149"/>
                  <a:gd name="connsiteY49-8554" fmla="*/ 1313892 h 1732441"/>
                  <a:gd name="connsiteX50-8555" fmla="*/ 189751 w 1418149"/>
                  <a:gd name="connsiteY50-8556" fmla="*/ 1388804 h 1732441"/>
                  <a:gd name="connsiteX51-8557" fmla="*/ 259514 w 1418149"/>
                  <a:gd name="connsiteY51-8558" fmla="*/ 1468886 h 1732441"/>
                  <a:gd name="connsiteX52-8559" fmla="*/ 340437 w 1418149"/>
                  <a:gd name="connsiteY52-8560" fmla="*/ 1543799 h 1732441"/>
                  <a:gd name="connsiteX53-8561" fmla="*/ 432524 w 1418149"/>
                  <a:gd name="connsiteY53-8562" fmla="*/ 1598047 h 1732441"/>
                  <a:gd name="connsiteX54-8563" fmla="*/ 491124 w 1418149"/>
                  <a:gd name="connsiteY54-8564" fmla="*/ 1631628 h 1732441"/>
                  <a:gd name="connsiteX55-8565" fmla="*/ 666923 w 1418149"/>
                  <a:gd name="connsiteY55-8566" fmla="*/ 1685875 h 1732441"/>
                  <a:gd name="connsiteX56-8567" fmla="*/ 831668 w 1418149"/>
                  <a:gd name="connsiteY56-8568" fmla="*/ 1732246 h 173244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441">
                    <a:moveTo>
                      <a:pt x="831668" y="1732246"/>
                    </a:moveTo>
                    <a:cubicBezTo>
                      <a:pt x="767765" y="1710761"/>
                      <a:pt x="681469" y="1687752"/>
                      <a:pt x="639959" y="1667792"/>
                    </a:cubicBezTo>
                    <a:cubicBezTo>
                      <a:pt x="598450" y="1647832"/>
                      <a:pt x="601836" y="1635302"/>
                      <a:pt x="582611" y="1612484"/>
                    </a:cubicBezTo>
                    <a:cubicBezTo>
                      <a:pt x="563386" y="1589666"/>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52058" y="1616990"/>
                      <a:pt x="491124" y="1631628"/>
                    </a:cubicBezTo>
                    <a:cubicBezTo>
                      <a:pt x="530190" y="1646266"/>
                      <a:pt x="610166" y="1669105"/>
                      <a:pt x="666923" y="1685875"/>
                    </a:cubicBezTo>
                    <a:cubicBezTo>
                      <a:pt x="723680" y="1702645"/>
                      <a:pt x="836162" y="1735260"/>
                      <a:pt x="831668" y="1732246"/>
                    </a:cubicBezTo>
                    <a:close/>
                  </a:path>
                </a:pathLst>
              </a:custGeom>
              <a:gradFill flip="none" rotWithShape="1">
                <a:gsLst>
                  <a:gs pos="0">
                    <a:schemeClr val="accent1">
                      <a:lumMod val="60000"/>
                      <a:lumOff val="40000"/>
                    </a:schemeClr>
                  </a:gs>
                  <a:gs pos="100000">
                    <a:srgbClr val="FFFFFF"/>
                  </a:gs>
                </a:gsLst>
                <a:path path="shape">
                  <a:fillToRect l="50000" t="50000" r="50000" b="50000"/>
                </a:path>
                <a:tileRect/>
              </a:gradFill>
              <a:ln>
                <a:noFill/>
              </a:ln>
            </p:spPr>
            <p:txBody>
              <a:bodyPr/>
              <a:lstStyle/>
              <a:p>
                <a:pPr marL="257175" indent="-257175">
                  <a:defRPr/>
                </a:pPr>
                <a:endParaRPr lang="zh-CN" altLang="en-US" sz="900"/>
              </a:p>
            </p:txBody>
          </p:sp>
          <p:sp>
            <p:nvSpPr>
              <p:cNvPr id="108" name="任意形状 47"/>
              <p:cNvSpPr/>
              <p:nvPr/>
            </p:nvSpPr>
            <p:spPr>
              <a:xfrm rot="10800000">
                <a:off x="3500615" y="2996952"/>
                <a:ext cx="2151505"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32246"/>
                  <a:gd name="connsiteX1-8119" fmla="*/ 639959 w 1418149"/>
                  <a:gd name="connsiteY1-8120" fmla="*/ 1667792 h 1732246"/>
                  <a:gd name="connsiteX2-8121" fmla="*/ 582611 w 1418149"/>
                  <a:gd name="connsiteY2-8122" fmla="*/ 1612484 h 1732246"/>
                  <a:gd name="connsiteX3-8123" fmla="*/ 524609 w 1418149"/>
                  <a:gd name="connsiteY3-8124" fmla="*/ 1530884 h 1732246"/>
                  <a:gd name="connsiteX4-8125" fmla="*/ 491123 w 1418149"/>
                  <a:gd name="connsiteY4-8126" fmla="*/ 1474052 h 1732246"/>
                  <a:gd name="connsiteX5-8127" fmla="*/ 468800 w 1418149"/>
                  <a:gd name="connsiteY5-8128" fmla="*/ 1412055 h 1732246"/>
                  <a:gd name="connsiteX6-8129" fmla="*/ 456754 w 1418149"/>
                  <a:gd name="connsiteY6-8130" fmla="*/ 1350086 h 1732246"/>
                  <a:gd name="connsiteX7-8131" fmla="*/ 466009 w 1418149"/>
                  <a:gd name="connsiteY7-8132" fmla="*/ 1251895 h 1732246"/>
                  <a:gd name="connsiteX8-8133" fmla="*/ 485911 w 1418149"/>
                  <a:gd name="connsiteY8-8134" fmla="*/ 1153987 h 1732246"/>
                  <a:gd name="connsiteX9-8135" fmla="*/ 540183 w 1418149"/>
                  <a:gd name="connsiteY9-8136" fmla="*/ 1036033 h 1732246"/>
                  <a:gd name="connsiteX10-8137" fmla="*/ 625066 w 1418149"/>
                  <a:gd name="connsiteY10-8138" fmla="*/ 962574 h 1732246"/>
                  <a:gd name="connsiteX11-8139" fmla="*/ 694828 w 1418149"/>
                  <a:gd name="connsiteY11-8140" fmla="*/ 918660 h 1732246"/>
                  <a:gd name="connsiteX12-8141" fmla="*/ 777197 w 1418149"/>
                  <a:gd name="connsiteY12-8142" fmla="*/ 884488 h 1732246"/>
                  <a:gd name="connsiteX13-8143" fmla="*/ 901323 w 1418149"/>
                  <a:gd name="connsiteY13-8144" fmla="*/ 869579 h 1732246"/>
                  <a:gd name="connsiteX14-8145" fmla="*/ 979456 w 1418149"/>
                  <a:gd name="connsiteY14-8146" fmla="*/ 866996 h 1732246"/>
                  <a:gd name="connsiteX15-8147" fmla="*/ 1070197 w 1418149"/>
                  <a:gd name="connsiteY15-8148" fmla="*/ 853490 h 1732246"/>
                  <a:gd name="connsiteX16-8149" fmla="*/ 1158047 w 1418149"/>
                  <a:gd name="connsiteY16-8150" fmla="*/ 817915 h 1732246"/>
                  <a:gd name="connsiteX17-8151" fmla="*/ 1252922 w 1418149"/>
                  <a:gd name="connsiteY17-8152" fmla="*/ 779166 h 1732246"/>
                  <a:gd name="connsiteX18-8153" fmla="*/ 1345009 w 1418149"/>
                  <a:gd name="connsiteY18-8154" fmla="*/ 709418 h 1732246"/>
                  <a:gd name="connsiteX19-8155" fmla="*/ 1389655 w 1418149"/>
                  <a:gd name="connsiteY19-8156" fmla="*/ 624171 h 1732246"/>
                  <a:gd name="connsiteX20-8157" fmla="*/ 1414771 w 1418149"/>
                  <a:gd name="connsiteY20-8158" fmla="*/ 554425 h 1732246"/>
                  <a:gd name="connsiteX21-8159" fmla="*/ 1417669 w 1418149"/>
                  <a:gd name="connsiteY21-8160" fmla="*/ 463884 h 1732246"/>
                  <a:gd name="connsiteX22-8161" fmla="*/ 1417561 w 1418149"/>
                  <a:gd name="connsiteY22-8162" fmla="*/ 378767 h 1732246"/>
                  <a:gd name="connsiteX23-8163" fmla="*/ 1395237 w 1418149"/>
                  <a:gd name="connsiteY23-8164" fmla="*/ 316770 h 1732246"/>
                  <a:gd name="connsiteX24-8165" fmla="*/ 1364542 w 1418149"/>
                  <a:gd name="connsiteY24-8166" fmla="*/ 234105 h 1732246"/>
                  <a:gd name="connsiteX25-8167" fmla="*/ 1325475 w 1418149"/>
                  <a:gd name="connsiteY25-8168" fmla="*/ 164359 h 1732246"/>
                  <a:gd name="connsiteX26-8169" fmla="*/ 1292096 w 1418149"/>
                  <a:gd name="connsiteY26-8170" fmla="*/ 122900 h 1732246"/>
                  <a:gd name="connsiteX27-8171" fmla="*/ 1233390 w 1418149"/>
                  <a:gd name="connsiteY27-8172" fmla="*/ 73946 h 1732246"/>
                  <a:gd name="connsiteX28-8173" fmla="*/ 1169209 w 1418149"/>
                  <a:gd name="connsiteY28-8174" fmla="*/ 40364 h 1732246"/>
                  <a:gd name="connsiteX29-8175" fmla="*/ 1091075 w 1418149"/>
                  <a:gd name="connsiteY29-8176" fmla="*/ 14533 h 1732246"/>
                  <a:gd name="connsiteX30-8177" fmla="*/ 1010151 w 1418149"/>
                  <a:gd name="connsiteY30-8178" fmla="*/ 1615 h 1732246"/>
                  <a:gd name="connsiteX31-8179" fmla="*/ 901323 w 1418149"/>
                  <a:gd name="connsiteY31-8180" fmla="*/ 1616 h 1732246"/>
                  <a:gd name="connsiteX32-8181" fmla="*/ 803656 w 1418149"/>
                  <a:gd name="connsiteY32-8182" fmla="*/ 14533 h 1732246"/>
                  <a:gd name="connsiteX33-8183" fmla="*/ 725523 w 1418149"/>
                  <a:gd name="connsiteY33-8184" fmla="*/ 32615 h 1732246"/>
                  <a:gd name="connsiteX34-8185" fmla="*/ 599951 w 1418149"/>
                  <a:gd name="connsiteY34-8186" fmla="*/ 63612 h 1732246"/>
                  <a:gd name="connsiteX35-8187" fmla="*/ 524609 w 1418149"/>
                  <a:gd name="connsiteY35-8188" fmla="*/ 89446 h 1732246"/>
                  <a:gd name="connsiteX36-8189" fmla="*/ 440894 w 1418149"/>
                  <a:gd name="connsiteY36-8190" fmla="*/ 141108 h 1732246"/>
                  <a:gd name="connsiteX37-8191" fmla="*/ 354391 w 1418149"/>
                  <a:gd name="connsiteY37-8192" fmla="*/ 192775 h 1732246"/>
                  <a:gd name="connsiteX38-8193" fmla="*/ 265095 w 1418149"/>
                  <a:gd name="connsiteY38-8194" fmla="*/ 272853 h 1732246"/>
                  <a:gd name="connsiteX39-8195" fmla="*/ 195334 w 1418149"/>
                  <a:gd name="connsiteY39-8196" fmla="*/ 355518 h 1732246"/>
                  <a:gd name="connsiteX40-8197" fmla="*/ 139523 w 1418149"/>
                  <a:gd name="connsiteY40-8198" fmla="*/ 435596 h 1732246"/>
                  <a:gd name="connsiteX41-8199" fmla="*/ 64180 w 1418149"/>
                  <a:gd name="connsiteY41-8200" fmla="*/ 567341 h 1732246"/>
                  <a:gd name="connsiteX42-8201" fmla="*/ 22324 w 1418149"/>
                  <a:gd name="connsiteY42-8202" fmla="*/ 714585 h 1732246"/>
                  <a:gd name="connsiteX43-8203" fmla="*/ 5579 w 1418149"/>
                  <a:gd name="connsiteY43-8204" fmla="*/ 830830 h 1732246"/>
                  <a:gd name="connsiteX44-8205" fmla="*/ 0 w 1418149"/>
                  <a:gd name="connsiteY44-8206" fmla="*/ 931577 h 1732246"/>
                  <a:gd name="connsiteX45-8207" fmla="*/ 5581 w 1418149"/>
                  <a:gd name="connsiteY45-8208" fmla="*/ 985824 h 1732246"/>
                  <a:gd name="connsiteX46-8209" fmla="*/ 22324 w 1418149"/>
                  <a:gd name="connsiteY46-8210" fmla="*/ 1065903 h 1732246"/>
                  <a:gd name="connsiteX47-8211" fmla="*/ 41856 w 1418149"/>
                  <a:gd name="connsiteY47-8212" fmla="*/ 1133067 h 1732246"/>
                  <a:gd name="connsiteX48-8213" fmla="*/ 97667 w 1418149"/>
                  <a:gd name="connsiteY48-8214" fmla="*/ 1257062 h 1732246"/>
                  <a:gd name="connsiteX49-8215" fmla="*/ 131153 w 1418149"/>
                  <a:gd name="connsiteY49-8216" fmla="*/ 1313892 h 1732246"/>
                  <a:gd name="connsiteX50-8217" fmla="*/ 189751 w 1418149"/>
                  <a:gd name="connsiteY50-8218" fmla="*/ 1388804 h 1732246"/>
                  <a:gd name="connsiteX51-8219" fmla="*/ 259514 w 1418149"/>
                  <a:gd name="connsiteY51-8220" fmla="*/ 1468886 h 1732246"/>
                  <a:gd name="connsiteX52-8221" fmla="*/ 340437 w 1418149"/>
                  <a:gd name="connsiteY52-8222" fmla="*/ 1543799 h 1732246"/>
                  <a:gd name="connsiteX53-8223" fmla="*/ 432524 w 1418149"/>
                  <a:gd name="connsiteY53-8224" fmla="*/ 1598047 h 1732246"/>
                  <a:gd name="connsiteX54-8225" fmla="*/ 491124 w 1418149"/>
                  <a:gd name="connsiteY54-8226" fmla="*/ 1631628 h 1732246"/>
                  <a:gd name="connsiteX55-8227" fmla="*/ 809345 w 1418149"/>
                  <a:gd name="connsiteY55-8228" fmla="*/ 1732246 h 1732246"/>
                  <a:gd name="connsiteX56-8229" fmla="*/ 679025 w 1418149"/>
                  <a:gd name="connsiteY56-8230" fmla="*/ 1688458 h 1732246"/>
                  <a:gd name="connsiteX0-8231" fmla="*/ 679025 w 1418149"/>
                  <a:gd name="connsiteY0-8232" fmla="*/ 1688458 h 1732246"/>
                  <a:gd name="connsiteX1-8233" fmla="*/ 639959 w 1418149"/>
                  <a:gd name="connsiteY1-8234" fmla="*/ 1667792 h 1732246"/>
                  <a:gd name="connsiteX2-8235" fmla="*/ 582611 w 1418149"/>
                  <a:gd name="connsiteY2-8236" fmla="*/ 1612484 h 1732246"/>
                  <a:gd name="connsiteX3-8237" fmla="*/ 524609 w 1418149"/>
                  <a:gd name="connsiteY3-8238" fmla="*/ 1530884 h 1732246"/>
                  <a:gd name="connsiteX4-8239" fmla="*/ 491123 w 1418149"/>
                  <a:gd name="connsiteY4-8240" fmla="*/ 1474052 h 1732246"/>
                  <a:gd name="connsiteX5-8241" fmla="*/ 468800 w 1418149"/>
                  <a:gd name="connsiteY5-8242" fmla="*/ 1412055 h 1732246"/>
                  <a:gd name="connsiteX6-8243" fmla="*/ 456754 w 1418149"/>
                  <a:gd name="connsiteY6-8244" fmla="*/ 1350086 h 1732246"/>
                  <a:gd name="connsiteX7-8245" fmla="*/ 466009 w 1418149"/>
                  <a:gd name="connsiteY7-8246" fmla="*/ 1251895 h 1732246"/>
                  <a:gd name="connsiteX8-8247" fmla="*/ 485911 w 1418149"/>
                  <a:gd name="connsiteY8-8248" fmla="*/ 1153987 h 1732246"/>
                  <a:gd name="connsiteX9-8249" fmla="*/ 540183 w 1418149"/>
                  <a:gd name="connsiteY9-8250" fmla="*/ 1036033 h 1732246"/>
                  <a:gd name="connsiteX10-8251" fmla="*/ 625066 w 1418149"/>
                  <a:gd name="connsiteY10-8252" fmla="*/ 962574 h 1732246"/>
                  <a:gd name="connsiteX11-8253" fmla="*/ 694828 w 1418149"/>
                  <a:gd name="connsiteY11-8254" fmla="*/ 918660 h 1732246"/>
                  <a:gd name="connsiteX12-8255" fmla="*/ 777197 w 1418149"/>
                  <a:gd name="connsiteY12-8256" fmla="*/ 884488 h 1732246"/>
                  <a:gd name="connsiteX13-8257" fmla="*/ 901323 w 1418149"/>
                  <a:gd name="connsiteY13-8258" fmla="*/ 869579 h 1732246"/>
                  <a:gd name="connsiteX14-8259" fmla="*/ 979456 w 1418149"/>
                  <a:gd name="connsiteY14-8260" fmla="*/ 866996 h 1732246"/>
                  <a:gd name="connsiteX15-8261" fmla="*/ 1070197 w 1418149"/>
                  <a:gd name="connsiteY15-8262" fmla="*/ 853490 h 1732246"/>
                  <a:gd name="connsiteX16-8263" fmla="*/ 1158047 w 1418149"/>
                  <a:gd name="connsiteY16-8264" fmla="*/ 817915 h 1732246"/>
                  <a:gd name="connsiteX17-8265" fmla="*/ 1252922 w 1418149"/>
                  <a:gd name="connsiteY17-8266" fmla="*/ 779166 h 1732246"/>
                  <a:gd name="connsiteX18-8267" fmla="*/ 1345009 w 1418149"/>
                  <a:gd name="connsiteY18-8268" fmla="*/ 709418 h 1732246"/>
                  <a:gd name="connsiteX19-8269" fmla="*/ 1389655 w 1418149"/>
                  <a:gd name="connsiteY19-8270" fmla="*/ 624171 h 1732246"/>
                  <a:gd name="connsiteX20-8271" fmla="*/ 1414771 w 1418149"/>
                  <a:gd name="connsiteY20-8272" fmla="*/ 554425 h 1732246"/>
                  <a:gd name="connsiteX21-8273" fmla="*/ 1417669 w 1418149"/>
                  <a:gd name="connsiteY21-8274" fmla="*/ 463884 h 1732246"/>
                  <a:gd name="connsiteX22-8275" fmla="*/ 1417561 w 1418149"/>
                  <a:gd name="connsiteY22-8276" fmla="*/ 378767 h 1732246"/>
                  <a:gd name="connsiteX23-8277" fmla="*/ 1395237 w 1418149"/>
                  <a:gd name="connsiteY23-8278" fmla="*/ 316770 h 1732246"/>
                  <a:gd name="connsiteX24-8279" fmla="*/ 1364542 w 1418149"/>
                  <a:gd name="connsiteY24-8280" fmla="*/ 234105 h 1732246"/>
                  <a:gd name="connsiteX25-8281" fmla="*/ 1325475 w 1418149"/>
                  <a:gd name="connsiteY25-8282" fmla="*/ 164359 h 1732246"/>
                  <a:gd name="connsiteX26-8283" fmla="*/ 1292096 w 1418149"/>
                  <a:gd name="connsiteY26-8284" fmla="*/ 122900 h 1732246"/>
                  <a:gd name="connsiteX27-8285" fmla="*/ 1233390 w 1418149"/>
                  <a:gd name="connsiteY27-8286" fmla="*/ 73946 h 1732246"/>
                  <a:gd name="connsiteX28-8287" fmla="*/ 1169209 w 1418149"/>
                  <a:gd name="connsiteY28-8288" fmla="*/ 40364 h 1732246"/>
                  <a:gd name="connsiteX29-8289" fmla="*/ 1091075 w 1418149"/>
                  <a:gd name="connsiteY29-8290" fmla="*/ 14533 h 1732246"/>
                  <a:gd name="connsiteX30-8291" fmla="*/ 1010151 w 1418149"/>
                  <a:gd name="connsiteY30-8292" fmla="*/ 1615 h 1732246"/>
                  <a:gd name="connsiteX31-8293" fmla="*/ 901323 w 1418149"/>
                  <a:gd name="connsiteY31-8294" fmla="*/ 1616 h 1732246"/>
                  <a:gd name="connsiteX32-8295" fmla="*/ 803656 w 1418149"/>
                  <a:gd name="connsiteY32-8296" fmla="*/ 14533 h 1732246"/>
                  <a:gd name="connsiteX33-8297" fmla="*/ 725523 w 1418149"/>
                  <a:gd name="connsiteY33-8298" fmla="*/ 32615 h 1732246"/>
                  <a:gd name="connsiteX34-8299" fmla="*/ 599951 w 1418149"/>
                  <a:gd name="connsiteY34-8300" fmla="*/ 63612 h 1732246"/>
                  <a:gd name="connsiteX35-8301" fmla="*/ 524609 w 1418149"/>
                  <a:gd name="connsiteY35-8302" fmla="*/ 89446 h 1732246"/>
                  <a:gd name="connsiteX36-8303" fmla="*/ 440894 w 1418149"/>
                  <a:gd name="connsiteY36-8304" fmla="*/ 141108 h 1732246"/>
                  <a:gd name="connsiteX37-8305" fmla="*/ 354391 w 1418149"/>
                  <a:gd name="connsiteY37-8306" fmla="*/ 192775 h 1732246"/>
                  <a:gd name="connsiteX38-8307" fmla="*/ 265095 w 1418149"/>
                  <a:gd name="connsiteY38-8308" fmla="*/ 272853 h 1732246"/>
                  <a:gd name="connsiteX39-8309" fmla="*/ 195334 w 1418149"/>
                  <a:gd name="connsiteY39-8310" fmla="*/ 355518 h 1732246"/>
                  <a:gd name="connsiteX40-8311" fmla="*/ 139523 w 1418149"/>
                  <a:gd name="connsiteY40-8312" fmla="*/ 435596 h 1732246"/>
                  <a:gd name="connsiteX41-8313" fmla="*/ 64180 w 1418149"/>
                  <a:gd name="connsiteY41-8314" fmla="*/ 567341 h 1732246"/>
                  <a:gd name="connsiteX42-8315" fmla="*/ 22324 w 1418149"/>
                  <a:gd name="connsiteY42-8316" fmla="*/ 714585 h 1732246"/>
                  <a:gd name="connsiteX43-8317" fmla="*/ 5579 w 1418149"/>
                  <a:gd name="connsiteY43-8318" fmla="*/ 830830 h 1732246"/>
                  <a:gd name="connsiteX44-8319" fmla="*/ 0 w 1418149"/>
                  <a:gd name="connsiteY44-8320" fmla="*/ 931577 h 1732246"/>
                  <a:gd name="connsiteX45-8321" fmla="*/ 5581 w 1418149"/>
                  <a:gd name="connsiteY45-8322" fmla="*/ 985824 h 1732246"/>
                  <a:gd name="connsiteX46-8323" fmla="*/ 22324 w 1418149"/>
                  <a:gd name="connsiteY46-8324" fmla="*/ 1065903 h 1732246"/>
                  <a:gd name="connsiteX47-8325" fmla="*/ 41856 w 1418149"/>
                  <a:gd name="connsiteY47-8326" fmla="*/ 1133067 h 1732246"/>
                  <a:gd name="connsiteX48-8327" fmla="*/ 97667 w 1418149"/>
                  <a:gd name="connsiteY48-8328" fmla="*/ 1257062 h 1732246"/>
                  <a:gd name="connsiteX49-8329" fmla="*/ 131153 w 1418149"/>
                  <a:gd name="connsiteY49-8330" fmla="*/ 1313892 h 1732246"/>
                  <a:gd name="connsiteX50-8331" fmla="*/ 189751 w 1418149"/>
                  <a:gd name="connsiteY50-8332" fmla="*/ 1388804 h 1732246"/>
                  <a:gd name="connsiteX51-8333" fmla="*/ 259514 w 1418149"/>
                  <a:gd name="connsiteY51-8334" fmla="*/ 1468886 h 1732246"/>
                  <a:gd name="connsiteX52-8335" fmla="*/ 340437 w 1418149"/>
                  <a:gd name="connsiteY52-8336" fmla="*/ 1543799 h 1732246"/>
                  <a:gd name="connsiteX53-8337" fmla="*/ 432524 w 1418149"/>
                  <a:gd name="connsiteY53-8338" fmla="*/ 1598047 h 1732246"/>
                  <a:gd name="connsiteX54-8339" fmla="*/ 491124 w 1418149"/>
                  <a:gd name="connsiteY54-8340" fmla="*/ 1631628 h 1732246"/>
                  <a:gd name="connsiteX55-8341" fmla="*/ 576827 w 1418149"/>
                  <a:gd name="connsiteY55-8342" fmla="*/ 1669946 h 1732246"/>
                  <a:gd name="connsiteX56-8343" fmla="*/ 809345 w 1418149"/>
                  <a:gd name="connsiteY56-8344" fmla="*/ 1732246 h 1732246"/>
                  <a:gd name="connsiteX57" fmla="*/ 679025 w 1418149"/>
                  <a:gd name="connsiteY57" fmla="*/ 1688458 h 1732246"/>
                  <a:gd name="connsiteX0-8345" fmla="*/ 679025 w 1418149"/>
                  <a:gd name="connsiteY0-8346" fmla="*/ 1688458 h 1732246"/>
                  <a:gd name="connsiteX1-8347" fmla="*/ 639959 w 1418149"/>
                  <a:gd name="connsiteY1-8348" fmla="*/ 1667792 h 1732246"/>
                  <a:gd name="connsiteX2-8349" fmla="*/ 582611 w 1418149"/>
                  <a:gd name="connsiteY2-8350" fmla="*/ 1612484 h 1732246"/>
                  <a:gd name="connsiteX3-8351" fmla="*/ 524609 w 1418149"/>
                  <a:gd name="connsiteY3-8352" fmla="*/ 1530884 h 1732246"/>
                  <a:gd name="connsiteX4-8353" fmla="*/ 491123 w 1418149"/>
                  <a:gd name="connsiteY4-8354" fmla="*/ 1474052 h 1732246"/>
                  <a:gd name="connsiteX5-8355" fmla="*/ 468800 w 1418149"/>
                  <a:gd name="connsiteY5-8356" fmla="*/ 1412055 h 1732246"/>
                  <a:gd name="connsiteX6-8357" fmla="*/ 456754 w 1418149"/>
                  <a:gd name="connsiteY6-8358" fmla="*/ 1350086 h 1732246"/>
                  <a:gd name="connsiteX7-8359" fmla="*/ 466009 w 1418149"/>
                  <a:gd name="connsiteY7-8360" fmla="*/ 1251895 h 1732246"/>
                  <a:gd name="connsiteX8-8361" fmla="*/ 485911 w 1418149"/>
                  <a:gd name="connsiteY8-8362" fmla="*/ 1153987 h 1732246"/>
                  <a:gd name="connsiteX9-8363" fmla="*/ 540183 w 1418149"/>
                  <a:gd name="connsiteY9-8364" fmla="*/ 1036033 h 1732246"/>
                  <a:gd name="connsiteX10-8365" fmla="*/ 625066 w 1418149"/>
                  <a:gd name="connsiteY10-8366" fmla="*/ 962574 h 1732246"/>
                  <a:gd name="connsiteX11-8367" fmla="*/ 694828 w 1418149"/>
                  <a:gd name="connsiteY11-8368" fmla="*/ 918660 h 1732246"/>
                  <a:gd name="connsiteX12-8369" fmla="*/ 777197 w 1418149"/>
                  <a:gd name="connsiteY12-8370" fmla="*/ 884488 h 1732246"/>
                  <a:gd name="connsiteX13-8371" fmla="*/ 901323 w 1418149"/>
                  <a:gd name="connsiteY13-8372" fmla="*/ 869579 h 1732246"/>
                  <a:gd name="connsiteX14-8373" fmla="*/ 979456 w 1418149"/>
                  <a:gd name="connsiteY14-8374" fmla="*/ 866996 h 1732246"/>
                  <a:gd name="connsiteX15-8375" fmla="*/ 1070197 w 1418149"/>
                  <a:gd name="connsiteY15-8376" fmla="*/ 853490 h 1732246"/>
                  <a:gd name="connsiteX16-8377" fmla="*/ 1158047 w 1418149"/>
                  <a:gd name="connsiteY16-8378" fmla="*/ 817915 h 1732246"/>
                  <a:gd name="connsiteX17-8379" fmla="*/ 1252922 w 1418149"/>
                  <a:gd name="connsiteY17-8380" fmla="*/ 779166 h 1732246"/>
                  <a:gd name="connsiteX18-8381" fmla="*/ 1345009 w 1418149"/>
                  <a:gd name="connsiteY18-8382" fmla="*/ 709418 h 1732246"/>
                  <a:gd name="connsiteX19-8383" fmla="*/ 1389655 w 1418149"/>
                  <a:gd name="connsiteY19-8384" fmla="*/ 624171 h 1732246"/>
                  <a:gd name="connsiteX20-8385" fmla="*/ 1414771 w 1418149"/>
                  <a:gd name="connsiteY20-8386" fmla="*/ 554425 h 1732246"/>
                  <a:gd name="connsiteX21-8387" fmla="*/ 1417669 w 1418149"/>
                  <a:gd name="connsiteY21-8388" fmla="*/ 463884 h 1732246"/>
                  <a:gd name="connsiteX22-8389" fmla="*/ 1417561 w 1418149"/>
                  <a:gd name="connsiteY22-8390" fmla="*/ 378767 h 1732246"/>
                  <a:gd name="connsiteX23-8391" fmla="*/ 1395237 w 1418149"/>
                  <a:gd name="connsiteY23-8392" fmla="*/ 316770 h 1732246"/>
                  <a:gd name="connsiteX24-8393" fmla="*/ 1364542 w 1418149"/>
                  <a:gd name="connsiteY24-8394" fmla="*/ 234105 h 1732246"/>
                  <a:gd name="connsiteX25-8395" fmla="*/ 1325475 w 1418149"/>
                  <a:gd name="connsiteY25-8396" fmla="*/ 164359 h 1732246"/>
                  <a:gd name="connsiteX26-8397" fmla="*/ 1292096 w 1418149"/>
                  <a:gd name="connsiteY26-8398" fmla="*/ 122900 h 1732246"/>
                  <a:gd name="connsiteX27-8399" fmla="*/ 1233390 w 1418149"/>
                  <a:gd name="connsiteY27-8400" fmla="*/ 73946 h 1732246"/>
                  <a:gd name="connsiteX28-8401" fmla="*/ 1169209 w 1418149"/>
                  <a:gd name="connsiteY28-8402" fmla="*/ 40364 h 1732246"/>
                  <a:gd name="connsiteX29-8403" fmla="*/ 1091075 w 1418149"/>
                  <a:gd name="connsiteY29-8404" fmla="*/ 14533 h 1732246"/>
                  <a:gd name="connsiteX30-8405" fmla="*/ 1010151 w 1418149"/>
                  <a:gd name="connsiteY30-8406" fmla="*/ 1615 h 1732246"/>
                  <a:gd name="connsiteX31-8407" fmla="*/ 901323 w 1418149"/>
                  <a:gd name="connsiteY31-8408" fmla="*/ 1616 h 1732246"/>
                  <a:gd name="connsiteX32-8409" fmla="*/ 803656 w 1418149"/>
                  <a:gd name="connsiteY32-8410" fmla="*/ 14533 h 1732246"/>
                  <a:gd name="connsiteX33-8411" fmla="*/ 725523 w 1418149"/>
                  <a:gd name="connsiteY33-8412" fmla="*/ 32615 h 1732246"/>
                  <a:gd name="connsiteX34-8413" fmla="*/ 599951 w 1418149"/>
                  <a:gd name="connsiteY34-8414" fmla="*/ 63612 h 1732246"/>
                  <a:gd name="connsiteX35-8415" fmla="*/ 524609 w 1418149"/>
                  <a:gd name="connsiteY35-8416" fmla="*/ 89446 h 1732246"/>
                  <a:gd name="connsiteX36-8417" fmla="*/ 440894 w 1418149"/>
                  <a:gd name="connsiteY36-8418" fmla="*/ 141108 h 1732246"/>
                  <a:gd name="connsiteX37-8419" fmla="*/ 354391 w 1418149"/>
                  <a:gd name="connsiteY37-8420" fmla="*/ 192775 h 1732246"/>
                  <a:gd name="connsiteX38-8421" fmla="*/ 265095 w 1418149"/>
                  <a:gd name="connsiteY38-8422" fmla="*/ 272853 h 1732246"/>
                  <a:gd name="connsiteX39-8423" fmla="*/ 195334 w 1418149"/>
                  <a:gd name="connsiteY39-8424" fmla="*/ 355518 h 1732246"/>
                  <a:gd name="connsiteX40-8425" fmla="*/ 139523 w 1418149"/>
                  <a:gd name="connsiteY40-8426" fmla="*/ 435596 h 1732246"/>
                  <a:gd name="connsiteX41-8427" fmla="*/ 64180 w 1418149"/>
                  <a:gd name="connsiteY41-8428" fmla="*/ 567341 h 1732246"/>
                  <a:gd name="connsiteX42-8429" fmla="*/ 22324 w 1418149"/>
                  <a:gd name="connsiteY42-8430" fmla="*/ 714585 h 1732246"/>
                  <a:gd name="connsiteX43-8431" fmla="*/ 5579 w 1418149"/>
                  <a:gd name="connsiteY43-8432" fmla="*/ 830830 h 1732246"/>
                  <a:gd name="connsiteX44-8433" fmla="*/ 0 w 1418149"/>
                  <a:gd name="connsiteY44-8434" fmla="*/ 931577 h 1732246"/>
                  <a:gd name="connsiteX45-8435" fmla="*/ 5581 w 1418149"/>
                  <a:gd name="connsiteY45-8436" fmla="*/ 985824 h 1732246"/>
                  <a:gd name="connsiteX46-8437" fmla="*/ 22324 w 1418149"/>
                  <a:gd name="connsiteY46-8438" fmla="*/ 1065903 h 1732246"/>
                  <a:gd name="connsiteX47-8439" fmla="*/ 41856 w 1418149"/>
                  <a:gd name="connsiteY47-8440" fmla="*/ 1133067 h 1732246"/>
                  <a:gd name="connsiteX48-8441" fmla="*/ 97667 w 1418149"/>
                  <a:gd name="connsiteY48-8442" fmla="*/ 1257062 h 1732246"/>
                  <a:gd name="connsiteX49-8443" fmla="*/ 131153 w 1418149"/>
                  <a:gd name="connsiteY49-8444" fmla="*/ 1313892 h 1732246"/>
                  <a:gd name="connsiteX50-8445" fmla="*/ 189751 w 1418149"/>
                  <a:gd name="connsiteY50-8446" fmla="*/ 1388804 h 1732246"/>
                  <a:gd name="connsiteX51-8447" fmla="*/ 259514 w 1418149"/>
                  <a:gd name="connsiteY51-8448" fmla="*/ 1468886 h 1732246"/>
                  <a:gd name="connsiteX52-8449" fmla="*/ 340437 w 1418149"/>
                  <a:gd name="connsiteY52-8450" fmla="*/ 1543799 h 1732246"/>
                  <a:gd name="connsiteX53-8451" fmla="*/ 432524 w 1418149"/>
                  <a:gd name="connsiteY53-8452" fmla="*/ 1598047 h 1732246"/>
                  <a:gd name="connsiteX54-8453" fmla="*/ 491124 w 1418149"/>
                  <a:gd name="connsiteY54-8454" fmla="*/ 1631628 h 1732246"/>
                  <a:gd name="connsiteX55-8455" fmla="*/ 621475 w 1418149"/>
                  <a:gd name="connsiteY55-8456" fmla="*/ 1685445 h 1732246"/>
                  <a:gd name="connsiteX56-8457" fmla="*/ 809345 w 1418149"/>
                  <a:gd name="connsiteY56-8458" fmla="*/ 1732246 h 1732246"/>
                  <a:gd name="connsiteX57-8459" fmla="*/ 679025 w 1418149"/>
                  <a:gd name="connsiteY57-8460" fmla="*/ 1688458 h 1732246"/>
                  <a:gd name="connsiteX0-8461" fmla="*/ 679025 w 1418149"/>
                  <a:gd name="connsiteY0-8462" fmla="*/ 1688458 h 1732246"/>
                  <a:gd name="connsiteX1-8463" fmla="*/ 582611 w 1418149"/>
                  <a:gd name="connsiteY1-8464" fmla="*/ 1612484 h 1732246"/>
                  <a:gd name="connsiteX2-8465" fmla="*/ 524609 w 1418149"/>
                  <a:gd name="connsiteY2-8466" fmla="*/ 1530884 h 1732246"/>
                  <a:gd name="connsiteX3-8467" fmla="*/ 491123 w 1418149"/>
                  <a:gd name="connsiteY3-8468" fmla="*/ 1474052 h 1732246"/>
                  <a:gd name="connsiteX4-8469" fmla="*/ 468800 w 1418149"/>
                  <a:gd name="connsiteY4-8470" fmla="*/ 1412055 h 1732246"/>
                  <a:gd name="connsiteX5-8471" fmla="*/ 456754 w 1418149"/>
                  <a:gd name="connsiteY5-8472" fmla="*/ 1350086 h 1732246"/>
                  <a:gd name="connsiteX6-8473" fmla="*/ 466009 w 1418149"/>
                  <a:gd name="connsiteY6-8474" fmla="*/ 1251895 h 1732246"/>
                  <a:gd name="connsiteX7-8475" fmla="*/ 485911 w 1418149"/>
                  <a:gd name="connsiteY7-8476" fmla="*/ 1153987 h 1732246"/>
                  <a:gd name="connsiteX8-8477" fmla="*/ 540183 w 1418149"/>
                  <a:gd name="connsiteY8-8478" fmla="*/ 1036033 h 1732246"/>
                  <a:gd name="connsiteX9-8479" fmla="*/ 625066 w 1418149"/>
                  <a:gd name="connsiteY9-8480" fmla="*/ 962574 h 1732246"/>
                  <a:gd name="connsiteX10-8481" fmla="*/ 694828 w 1418149"/>
                  <a:gd name="connsiteY10-8482" fmla="*/ 918660 h 1732246"/>
                  <a:gd name="connsiteX11-8483" fmla="*/ 777197 w 1418149"/>
                  <a:gd name="connsiteY11-8484" fmla="*/ 884488 h 1732246"/>
                  <a:gd name="connsiteX12-8485" fmla="*/ 901323 w 1418149"/>
                  <a:gd name="connsiteY12-8486" fmla="*/ 869579 h 1732246"/>
                  <a:gd name="connsiteX13-8487" fmla="*/ 979456 w 1418149"/>
                  <a:gd name="connsiteY13-8488" fmla="*/ 866996 h 1732246"/>
                  <a:gd name="connsiteX14-8489" fmla="*/ 1070197 w 1418149"/>
                  <a:gd name="connsiteY14-8490" fmla="*/ 853490 h 1732246"/>
                  <a:gd name="connsiteX15-8491" fmla="*/ 1158047 w 1418149"/>
                  <a:gd name="connsiteY15-8492" fmla="*/ 817915 h 1732246"/>
                  <a:gd name="connsiteX16-8493" fmla="*/ 1252922 w 1418149"/>
                  <a:gd name="connsiteY16-8494" fmla="*/ 779166 h 1732246"/>
                  <a:gd name="connsiteX17-8495" fmla="*/ 1345009 w 1418149"/>
                  <a:gd name="connsiteY17-8496" fmla="*/ 709418 h 1732246"/>
                  <a:gd name="connsiteX18-8497" fmla="*/ 1389655 w 1418149"/>
                  <a:gd name="connsiteY18-8498" fmla="*/ 624171 h 1732246"/>
                  <a:gd name="connsiteX19-8499" fmla="*/ 1414771 w 1418149"/>
                  <a:gd name="connsiteY19-8500" fmla="*/ 554425 h 1732246"/>
                  <a:gd name="connsiteX20-8501" fmla="*/ 1417669 w 1418149"/>
                  <a:gd name="connsiteY20-8502" fmla="*/ 463884 h 1732246"/>
                  <a:gd name="connsiteX21-8503" fmla="*/ 1417561 w 1418149"/>
                  <a:gd name="connsiteY21-8504" fmla="*/ 378767 h 1732246"/>
                  <a:gd name="connsiteX22-8505" fmla="*/ 1395237 w 1418149"/>
                  <a:gd name="connsiteY22-8506" fmla="*/ 316770 h 1732246"/>
                  <a:gd name="connsiteX23-8507" fmla="*/ 1364542 w 1418149"/>
                  <a:gd name="connsiteY23-8508" fmla="*/ 234105 h 1732246"/>
                  <a:gd name="connsiteX24-8509" fmla="*/ 1325475 w 1418149"/>
                  <a:gd name="connsiteY24-8510" fmla="*/ 164359 h 1732246"/>
                  <a:gd name="connsiteX25-8511" fmla="*/ 1292096 w 1418149"/>
                  <a:gd name="connsiteY25-8512" fmla="*/ 122900 h 1732246"/>
                  <a:gd name="connsiteX26-8513" fmla="*/ 1233390 w 1418149"/>
                  <a:gd name="connsiteY26-8514" fmla="*/ 73946 h 1732246"/>
                  <a:gd name="connsiteX27-8515" fmla="*/ 1169209 w 1418149"/>
                  <a:gd name="connsiteY27-8516" fmla="*/ 40364 h 1732246"/>
                  <a:gd name="connsiteX28-8517" fmla="*/ 1091075 w 1418149"/>
                  <a:gd name="connsiteY28-8518" fmla="*/ 14533 h 1732246"/>
                  <a:gd name="connsiteX29-8519" fmla="*/ 1010151 w 1418149"/>
                  <a:gd name="connsiteY29-8520" fmla="*/ 1615 h 1732246"/>
                  <a:gd name="connsiteX30-8521" fmla="*/ 901323 w 1418149"/>
                  <a:gd name="connsiteY30-8522" fmla="*/ 1616 h 1732246"/>
                  <a:gd name="connsiteX31-8523" fmla="*/ 803656 w 1418149"/>
                  <a:gd name="connsiteY31-8524" fmla="*/ 14533 h 1732246"/>
                  <a:gd name="connsiteX32-8525" fmla="*/ 725523 w 1418149"/>
                  <a:gd name="connsiteY32-8526" fmla="*/ 32615 h 1732246"/>
                  <a:gd name="connsiteX33-8527" fmla="*/ 599951 w 1418149"/>
                  <a:gd name="connsiteY33-8528" fmla="*/ 63612 h 1732246"/>
                  <a:gd name="connsiteX34-8529" fmla="*/ 524609 w 1418149"/>
                  <a:gd name="connsiteY34-8530" fmla="*/ 89446 h 1732246"/>
                  <a:gd name="connsiteX35-8531" fmla="*/ 440894 w 1418149"/>
                  <a:gd name="connsiteY35-8532" fmla="*/ 141108 h 1732246"/>
                  <a:gd name="connsiteX36-8533" fmla="*/ 354391 w 1418149"/>
                  <a:gd name="connsiteY36-8534" fmla="*/ 192775 h 1732246"/>
                  <a:gd name="connsiteX37-8535" fmla="*/ 265095 w 1418149"/>
                  <a:gd name="connsiteY37-8536" fmla="*/ 272853 h 1732246"/>
                  <a:gd name="connsiteX38-8537" fmla="*/ 195334 w 1418149"/>
                  <a:gd name="connsiteY38-8538" fmla="*/ 355518 h 1732246"/>
                  <a:gd name="connsiteX39-8539" fmla="*/ 139523 w 1418149"/>
                  <a:gd name="connsiteY39-8540" fmla="*/ 435596 h 1732246"/>
                  <a:gd name="connsiteX40-8541" fmla="*/ 64180 w 1418149"/>
                  <a:gd name="connsiteY40-8542" fmla="*/ 567341 h 1732246"/>
                  <a:gd name="connsiteX41-8543" fmla="*/ 22324 w 1418149"/>
                  <a:gd name="connsiteY41-8544" fmla="*/ 714585 h 1732246"/>
                  <a:gd name="connsiteX42-8545" fmla="*/ 5579 w 1418149"/>
                  <a:gd name="connsiteY42-8546" fmla="*/ 830830 h 1732246"/>
                  <a:gd name="connsiteX43-8547" fmla="*/ 0 w 1418149"/>
                  <a:gd name="connsiteY43-8548" fmla="*/ 931577 h 1732246"/>
                  <a:gd name="connsiteX44-8549" fmla="*/ 5581 w 1418149"/>
                  <a:gd name="connsiteY44-8550" fmla="*/ 985824 h 1732246"/>
                  <a:gd name="connsiteX45-8551" fmla="*/ 22324 w 1418149"/>
                  <a:gd name="connsiteY45-8552" fmla="*/ 1065903 h 1732246"/>
                  <a:gd name="connsiteX46-8553" fmla="*/ 41856 w 1418149"/>
                  <a:gd name="connsiteY46-8554" fmla="*/ 1133067 h 1732246"/>
                  <a:gd name="connsiteX47-8555" fmla="*/ 97667 w 1418149"/>
                  <a:gd name="connsiteY47-8556" fmla="*/ 1257062 h 1732246"/>
                  <a:gd name="connsiteX48-8557" fmla="*/ 131153 w 1418149"/>
                  <a:gd name="connsiteY48-8558" fmla="*/ 1313892 h 1732246"/>
                  <a:gd name="connsiteX49-8559" fmla="*/ 189751 w 1418149"/>
                  <a:gd name="connsiteY49-8560" fmla="*/ 1388804 h 1732246"/>
                  <a:gd name="connsiteX50-8561" fmla="*/ 259514 w 1418149"/>
                  <a:gd name="connsiteY50-8562" fmla="*/ 1468886 h 1732246"/>
                  <a:gd name="connsiteX51-8563" fmla="*/ 340437 w 1418149"/>
                  <a:gd name="connsiteY51-8564" fmla="*/ 1543799 h 1732246"/>
                  <a:gd name="connsiteX52-8565" fmla="*/ 432524 w 1418149"/>
                  <a:gd name="connsiteY52-8566" fmla="*/ 1598047 h 1732246"/>
                  <a:gd name="connsiteX53-8567" fmla="*/ 491124 w 1418149"/>
                  <a:gd name="connsiteY53-8568" fmla="*/ 1631628 h 1732246"/>
                  <a:gd name="connsiteX54-8569" fmla="*/ 621475 w 1418149"/>
                  <a:gd name="connsiteY54-8570" fmla="*/ 1685445 h 1732246"/>
                  <a:gd name="connsiteX55-8571" fmla="*/ 809345 w 1418149"/>
                  <a:gd name="connsiteY55-8572" fmla="*/ 1732246 h 1732246"/>
                  <a:gd name="connsiteX56-8573" fmla="*/ 679025 w 1418149"/>
                  <a:gd name="connsiteY56-8574" fmla="*/ 1688458 h 173224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246">
                    <a:moveTo>
                      <a:pt x="679025" y="1688458"/>
                    </a:moveTo>
                    <a:cubicBezTo>
                      <a:pt x="641236" y="1668498"/>
                      <a:pt x="608347" y="1638746"/>
                      <a:pt x="582611" y="1612484"/>
                    </a:cubicBezTo>
                    <a:cubicBezTo>
                      <a:pt x="556875" y="1586222"/>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67073" y="1619645"/>
                      <a:pt x="491124" y="1631628"/>
                    </a:cubicBezTo>
                    <a:cubicBezTo>
                      <a:pt x="515175" y="1643611"/>
                      <a:pt x="568438" y="1668675"/>
                      <a:pt x="621475" y="1685445"/>
                    </a:cubicBezTo>
                    <a:cubicBezTo>
                      <a:pt x="674512" y="1702215"/>
                      <a:pt x="792312" y="1729161"/>
                      <a:pt x="809345" y="1732246"/>
                    </a:cubicBezTo>
                    <a:lnTo>
                      <a:pt x="679025" y="1688458"/>
                    </a:lnTo>
                    <a:close/>
                  </a:path>
                </a:pathLst>
              </a:custGeom>
              <a:solidFill>
                <a:srgbClr val="EEF9F4"/>
              </a:solidFill>
              <a:ln w="3175">
                <a:solidFill>
                  <a:schemeClr val="accent1">
                    <a:lumMod val="60000"/>
                    <a:lumOff val="40000"/>
                  </a:schemeClr>
                </a:solidFill>
                <a:prstDash val="sysDot"/>
              </a:ln>
            </p:spPr>
            <p:txBody>
              <a:bodyPr/>
              <a:lstStyle/>
              <a:p>
                <a:pPr marL="257175" indent="-257175">
                  <a:defRPr/>
                </a:pPr>
                <a:endParaRPr lang="zh-CN" altLang="en-US" sz="900"/>
              </a:p>
            </p:txBody>
          </p:sp>
          <p:sp>
            <p:nvSpPr>
              <p:cNvPr id="109" name="椭圆 108"/>
              <p:cNvSpPr/>
              <p:nvPr/>
            </p:nvSpPr>
            <p:spPr>
              <a:xfrm>
                <a:off x="3543137" y="4750907"/>
                <a:ext cx="1051238"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rPr>
                  <a:t>核心价值 </a:t>
                </a:r>
                <a:endParaRPr lang="en-US" altLang="zh-CN"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endParaRPr>
              </a:p>
            </p:txBody>
          </p:sp>
          <p:sp>
            <p:nvSpPr>
              <p:cNvPr id="110" name="椭圆 109"/>
              <p:cNvSpPr/>
              <p:nvPr/>
            </p:nvSpPr>
            <p:spPr>
              <a:xfrm>
                <a:off x="3860734" y="3188473"/>
                <a:ext cx="1056982"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spcBef>
                    <a:spcPts val="0"/>
                  </a:spcBef>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rPr>
                  <a:t>目标定位 </a:t>
                </a:r>
                <a:endParaRPr lang="en-US" altLang="zh-CN"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endParaRPr>
              </a:p>
            </p:txBody>
          </p:sp>
          <p:sp>
            <p:nvSpPr>
              <p:cNvPr id="111" name="文本框 110"/>
              <p:cNvSpPr txBox="1"/>
              <p:nvPr/>
            </p:nvSpPr>
            <p:spPr>
              <a:xfrm rot="1634282">
                <a:off x="3236616" y="3370638"/>
                <a:ext cx="394855" cy="1850075"/>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ea typeface="+mn-ea"/>
                  </a:rPr>
                  <a:t>核心能力</a:t>
                </a:r>
              </a:p>
            </p:txBody>
          </p:sp>
          <p:sp>
            <p:nvSpPr>
              <p:cNvPr id="112" name="文本框 111"/>
              <p:cNvSpPr txBox="1"/>
              <p:nvPr/>
            </p:nvSpPr>
            <p:spPr>
              <a:xfrm rot="1634282">
                <a:off x="4840805" y="3423016"/>
                <a:ext cx="428329" cy="1850075"/>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mn-ea"/>
                    <a:ea typeface="+mn-ea"/>
                  </a:rPr>
                  <a:t>合作共赢</a:t>
                </a:r>
              </a:p>
            </p:txBody>
          </p:sp>
        </p:grpSp>
        <p:grpSp>
          <p:nvGrpSpPr>
            <p:cNvPr id="44" name="组 4"/>
            <p:cNvGrpSpPr/>
            <p:nvPr/>
          </p:nvGrpSpPr>
          <p:grpSpPr bwMode="auto">
            <a:xfrm>
              <a:off x="4156300" y="1886422"/>
              <a:ext cx="3743325" cy="3743325"/>
              <a:chOff x="1646689" y="1755451"/>
              <a:chExt cx="5141466" cy="5205629"/>
            </a:xfrm>
          </p:grpSpPr>
          <p:sp>
            <p:nvSpPr>
              <p:cNvPr id="99" name="空心弧 98"/>
              <p:cNvSpPr/>
              <p:nvPr/>
            </p:nvSpPr>
            <p:spPr>
              <a:xfrm rot="2305736">
                <a:off x="1673698" y="1795987"/>
                <a:ext cx="5114457" cy="4968528"/>
              </a:xfrm>
              <a:prstGeom prst="blockArc">
                <a:avLst>
                  <a:gd name="adj1" fmla="val 16345075"/>
                  <a:gd name="adj2" fmla="val 19150"/>
                  <a:gd name="adj3" fmla="val 10561"/>
                </a:avLst>
              </a:prstGeom>
              <a:solidFill>
                <a:schemeClr val="accent5">
                  <a:lumMod val="7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100" name="空心弧 99"/>
              <p:cNvSpPr/>
              <p:nvPr/>
            </p:nvSpPr>
            <p:spPr>
              <a:xfrm rot="7767200">
                <a:off x="1727952" y="1956816"/>
                <a:ext cx="5040000" cy="4968528"/>
              </a:xfrm>
              <a:prstGeom prst="blockArc">
                <a:avLst>
                  <a:gd name="adj1" fmla="val 16213383"/>
                  <a:gd name="adj2" fmla="val 37574"/>
                  <a:gd name="adj3" fmla="val 10994"/>
                </a:avLst>
              </a:prstGeom>
              <a:solidFill>
                <a:schemeClr val="accent6">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101" name="空心弧 100"/>
              <p:cNvSpPr/>
              <p:nvPr/>
            </p:nvSpPr>
            <p:spPr>
              <a:xfrm rot="2389043" flipH="1">
                <a:off x="1758374" y="1755451"/>
                <a:ext cx="4962582" cy="4968528"/>
              </a:xfrm>
              <a:prstGeom prst="blockArc">
                <a:avLst>
                  <a:gd name="adj1" fmla="val 16335639"/>
                  <a:gd name="adj2" fmla="val 34079"/>
                  <a:gd name="adj3" fmla="val 11986"/>
                </a:avLst>
              </a:prstGeom>
              <a:solidFill>
                <a:schemeClr val="accent3">
                  <a:lumMod val="8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102" name="空心弧 101"/>
              <p:cNvSpPr/>
              <p:nvPr/>
            </p:nvSpPr>
            <p:spPr>
              <a:xfrm rot="18565838" flipH="1">
                <a:off x="1610953" y="1876746"/>
                <a:ext cx="5040000" cy="4968528"/>
              </a:xfrm>
              <a:prstGeom prst="blockArc">
                <a:avLst>
                  <a:gd name="adj1" fmla="val 16185032"/>
                  <a:gd name="adj2" fmla="val 16424"/>
                  <a:gd name="adj3" fmla="val 11258"/>
                </a:avLst>
              </a:prstGeom>
              <a:solidFill>
                <a:schemeClr val="accent5">
                  <a:lumMod val="20000"/>
                  <a:lumOff val="8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103" name="文本框 102"/>
              <p:cNvSpPr txBox="1"/>
              <p:nvPr/>
            </p:nvSpPr>
            <p:spPr>
              <a:xfrm rot="5660303">
                <a:off x="4808643" y="3861050"/>
                <a:ext cx="2160242"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采购管理</a:t>
                </a:r>
              </a:p>
            </p:txBody>
          </p:sp>
          <p:sp>
            <p:nvSpPr>
              <p:cNvPr id="104" name="文本框 103"/>
              <p:cNvSpPr txBox="1"/>
              <p:nvPr/>
            </p:nvSpPr>
            <p:spPr>
              <a:xfrm rot="10800000">
                <a:off x="3212103" y="5623936"/>
                <a:ext cx="2160241"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运营管理</a:t>
                </a:r>
              </a:p>
            </p:txBody>
          </p:sp>
          <p:sp>
            <p:nvSpPr>
              <p:cNvPr id="105" name="文本框 104"/>
              <p:cNvSpPr txBox="1"/>
              <p:nvPr/>
            </p:nvSpPr>
            <p:spPr>
              <a:xfrm rot="16200000">
                <a:off x="1446908" y="3861048"/>
                <a:ext cx="2160242"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分销管理</a:t>
                </a:r>
              </a:p>
            </p:txBody>
          </p:sp>
          <p:sp>
            <p:nvSpPr>
              <p:cNvPr id="106" name="文本框 105"/>
              <p:cNvSpPr txBox="1"/>
              <p:nvPr/>
            </p:nvSpPr>
            <p:spPr>
              <a:xfrm>
                <a:off x="3203849" y="2112389"/>
                <a:ext cx="2160241" cy="1008112"/>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库存管理</a:t>
                </a:r>
              </a:p>
            </p:txBody>
          </p:sp>
        </p:grpSp>
        <p:grpSp>
          <p:nvGrpSpPr>
            <p:cNvPr id="45" name="组 6"/>
            <p:cNvGrpSpPr/>
            <p:nvPr/>
          </p:nvGrpSpPr>
          <p:grpSpPr bwMode="auto">
            <a:xfrm>
              <a:off x="4588100" y="2318222"/>
              <a:ext cx="2879725" cy="2879725"/>
              <a:chOff x="2555776" y="2132856"/>
              <a:chExt cx="3635992" cy="3636000"/>
            </a:xfrm>
          </p:grpSpPr>
          <p:grpSp>
            <p:nvGrpSpPr>
              <p:cNvPr id="94" name="组 5"/>
              <p:cNvGrpSpPr/>
              <p:nvPr/>
            </p:nvGrpSpPr>
            <p:grpSpPr bwMode="auto">
              <a:xfrm>
                <a:off x="2555776" y="2132856"/>
                <a:ext cx="3635992" cy="3636000"/>
                <a:chOff x="2483697" y="1916604"/>
                <a:chExt cx="3923997" cy="4032005"/>
              </a:xfrm>
            </p:grpSpPr>
            <p:sp>
              <p:nvSpPr>
                <p:cNvPr id="97" name="空心弧 96"/>
                <p:cNvSpPr/>
                <p:nvPr/>
              </p:nvSpPr>
              <p:spPr>
                <a:xfrm>
                  <a:off x="2483697" y="1916604"/>
                  <a:ext cx="3923996" cy="3923996"/>
                </a:xfrm>
                <a:prstGeom prst="blockArc">
                  <a:avLst>
                    <a:gd name="adj1" fmla="val 10807657"/>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sp>
              <p:nvSpPr>
                <p:cNvPr id="98" name="空心弧 97"/>
                <p:cNvSpPr/>
                <p:nvPr/>
              </p:nvSpPr>
              <p:spPr>
                <a:xfrm rot="10800000">
                  <a:off x="2483698" y="2024613"/>
                  <a:ext cx="3923996" cy="3923996"/>
                </a:xfrm>
                <a:prstGeom prst="blockArc">
                  <a:avLst>
                    <a:gd name="adj1" fmla="val 10838223"/>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grpSp>
          <p:sp>
            <p:nvSpPr>
              <p:cNvPr id="95" name="WordArt 27"/>
              <p:cNvSpPr>
                <a:spLocks noChangeArrowheads="1" noChangeShapeType="1" noTextEdit="1"/>
              </p:cNvSpPr>
              <p:nvPr/>
            </p:nvSpPr>
            <p:spPr bwMode="auto">
              <a:xfrm>
                <a:off x="2699721" y="2492897"/>
                <a:ext cx="3312439" cy="3096343"/>
              </a:xfrm>
              <a:prstGeom prst="rect">
                <a:avLst/>
              </a:prstGeom>
            </p:spPr>
            <p:txBody>
              <a:bodyPr spcFirstLastPara="1" wrap="none" fromWordArt="1">
                <a:prstTxWarp prst="textArchDown">
                  <a:avLst>
                    <a:gd name="adj" fmla="val 21488611"/>
                  </a:avLst>
                </a:prstTxWarp>
              </a:bodyPr>
              <a:lstStyle/>
              <a:p>
                <a:pPr>
                  <a:defRPr/>
                </a:pPr>
                <a:r>
                  <a:rPr lang="zh-CN" altLang="en-US" sz="600" kern="10" normalizeH="1" dirty="0">
                    <a:solidFill>
                      <a:srgbClr val="000000"/>
                    </a:solidFill>
                    <a:latin typeface="+mn-ea"/>
                    <a:ea typeface="+mn-ea"/>
                    <a:cs typeface="Arial Black" panose="020B0A04020102020204"/>
                  </a:rPr>
                  <a:t>合作关系</a:t>
                </a:r>
                <a:r>
                  <a:rPr lang="en-US" altLang="zh-CN" sz="600" kern="10" normalizeH="1" dirty="0">
                    <a:solidFill>
                      <a:srgbClr val="000000"/>
                    </a:solidFill>
                    <a:latin typeface="+mn-ea"/>
                    <a:ea typeface="+mn-ea"/>
                    <a:cs typeface="Arial Black" panose="020B0A04020102020204"/>
                  </a:rPr>
                  <a:t>:</a:t>
                </a:r>
                <a:r>
                  <a:rPr lang="zh-CN" altLang="en-US" sz="600" kern="10" normalizeH="1" dirty="0">
                    <a:solidFill>
                      <a:schemeClr val="accent6">
                        <a:lumMod val="50000"/>
                      </a:schemeClr>
                    </a:solidFill>
                    <a:latin typeface="+mn-ea"/>
                    <a:ea typeface="+mn-ea"/>
                    <a:cs typeface="Arial Black" panose="020B0A04020102020204"/>
                  </a:rPr>
                  <a:t>虚拟资源运用</a:t>
                </a:r>
                <a:r>
                  <a:rPr lang="en-US" altLang="zh-CN" sz="600" kern="10" normalizeH="1" dirty="0">
                    <a:solidFill>
                      <a:srgbClr val="000000"/>
                    </a:solidFill>
                    <a:latin typeface="+mn-ea"/>
                    <a:ea typeface="+mn-ea"/>
                    <a:cs typeface="Arial Black" panose="020B0A04020102020204"/>
                  </a:rPr>
                  <a:t>&amp;</a:t>
                </a:r>
                <a:r>
                  <a:rPr lang="zh-CN" altLang="en-US" sz="600" kern="10" normalizeH="1" dirty="0">
                    <a:solidFill>
                      <a:srgbClr val="FF6600"/>
                    </a:solidFill>
                    <a:latin typeface="+mn-ea"/>
                    <a:ea typeface="+mn-ea"/>
                    <a:cs typeface="Arial Black" panose="020B0A04020102020204"/>
                  </a:rPr>
                  <a:t>流程整合服务</a:t>
                </a:r>
                <a:r>
                  <a:rPr lang="zh-CN" altLang="en-US" sz="600" kern="10" normalizeH="1" dirty="0">
                    <a:solidFill>
                      <a:srgbClr val="000000"/>
                    </a:solidFill>
                    <a:latin typeface="+mn-ea"/>
                    <a:ea typeface="+mn-ea"/>
                    <a:cs typeface="Wingdings" panose="05000000000000000000"/>
                    <a:sym typeface="Wingdings" panose="05000000000000000000"/>
                  </a:rPr>
                  <a:t>供应链</a:t>
                </a:r>
                <a:r>
                  <a:rPr lang="zh-CN" altLang="en-US" sz="600" kern="10" normalizeH="1" dirty="0">
                    <a:solidFill>
                      <a:srgbClr val="000000"/>
                    </a:solidFill>
                    <a:latin typeface="+mn-ea"/>
                    <a:ea typeface="+mn-ea"/>
                    <a:cs typeface="Arial Black" panose="020B0A04020102020204"/>
                    <a:sym typeface="Wingdings" panose="05000000000000000000"/>
                  </a:rPr>
                  <a:t>效率</a:t>
                </a:r>
                <a:endParaRPr lang="en-US" altLang="zh-CN"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p:txBody>
          </p:sp>
          <p:sp>
            <p:nvSpPr>
              <p:cNvPr id="96" name="WordArt 27"/>
              <p:cNvSpPr>
                <a:spLocks noChangeArrowheads="1" noChangeShapeType="1" noTextEdit="1"/>
              </p:cNvSpPr>
              <p:nvPr/>
            </p:nvSpPr>
            <p:spPr bwMode="auto">
              <a:xfrm rot="10800000">
                <a:off x="2699792" y="2269639"/>
                <a:ext cx="3384375" cy="3175584"/>
              </a:xfrm>
              <a:prstGeom prst="rect">
                <a:avLst/>
              </a:prstGeom>
            </p:spPr>
            <p:txBody>
              <a:bodyPr spcFirstLastPara="1" wrap="none" fromWordArt="1">
                <a:prstTxWarp prst="textArchDown">
                  <a:avLst>
                    <a:gd name="adj" fmla="val 221768"/>
                  </a:avLst>
                </a:prstTxWarp>
                <a:scene3d>
                  <a:camera prst="orthographicFront"/>
                  <a:lightRig rig="threePt" dir="t"/>
                </a:scene3d>
                <a:sp3d extrusionH="57150">
                  <a:bevelT w="38100" h="38100" prst="angle"/>
                </a:sp3d>
              </a:bodyPr>
              <a:lstStyle/>
              <a:p>
                <a:pPr>
                  <a:defRPr/>
                </a:pPr>
                <a:r>
                  <a:rPr lang="zh-CN" altLang="en-US" sz="600" kern="10" normalizeH="1" dirty="0">
                    <a:latin typeface="+mn-ea"/>
                    <a:ea typeface="+mn-ea"/>
                    <a:cs typeface="Arial Black" panose="020B0A04020102020204"/>
                  </a:rPr>
                  <a:t>网络结构</a:t>
                </a:r>
                <a:r>
                  <a:rPr lang="en-US" altLang="zh-CN" sz="600" kern="10" normalizeH="1" dirty="0">
                    <a:solidFill>
                      <a:srgbClr val="000000"/>
                    </a:solidFill>
                    <a:latin typeface="+mn-ea"/>
                    <a:ea typeface="+mn-ea"/>
                    <a:cs typeface="Arial Black" panose="020B0A04020102020204"/>
                  </a:rPr>
                  <a:t>:</a:t>
                </a:r>
                <a:r>
                  <a:rPr lang="zh-CN" altLang="en-US" sz="600" kern="10" normalizeH="1" dirty="0">
                    <a:solidFill>
                      <a:srgbClr val="000090"/>
                    </a:solidFill>
                    <a:latin typeface="+mn-ea"/>
                    <a:ea typeface="+mn-ea"/>
                    <a:cs typeface="Arial Black" panose="020B0A04020102020204"/>
                  </a:rPr>
                  <a:t>参与主体网络</a:t>
                </a:r>
                <a:r>
                  <a:rPr lang="en-US" altLang="zh-CN" sz="600" kern="10" normalizeH="1" dirty="0">
                    <a:solidFill>
                      <a:srgbClr val="000000"/>
                    </a:solidFill>
                    <a:latin typeface="+mn-ea"/>
                    <a:ea typeface="+mn-ea"/>
                    <a:cs typeface="Arial Black" panose="020B0A04020102020204"/>
                  </a:rPr>
                  <a:t>&amp;</a:t>
                </a:r>
                <a:r>
                  <a:rPr lang="zh-CN" altLang="en-US" sz="600" kern="10" normalizeH="1" dirty="0">
                    <a:solidFill>
                      <a:srgbClr val="660066"/>
                    </a:solidFill>
                    <a:latin typeface="+mn-ea"/>
                    <a:ea typeface="+mn-ea"/>
                    <a:cs typeface="Arial Black" panose="020B0A04020102020204"/>
                  </a:rPr>
                  <a:t>物流客体网络</a:t>
                </a:r>
                <a:r>
                  <a:rPr lang="zh-CN" altLang="en-US" sz="600" kern="10" normalizeH="1" dirty="0">
                    <a:solidFill>
                      <a:srgbClr val="000000"/>
                    </a:solidFill>
                    <a:latin typeface="+mn-ea"/>
                    <a:ea typeface="+mn-ea"/>
                    <a:cs typeface="Wingdings" panose="05000000000000000000"/>
                    <a:sym typeface="Wingdings" panose="05000000000000000000"/>
                  </a:rPr>
                  <a:t></a:t>
                </a:r>
                <a:r>
                  <a:rPr lang="zh-CN" altLang="en-US" sz="600" kern="10" normalizeH="1" dirty="0">
                    <a:solidFill>
                      <a:schemeClr val="accent5">
                        <a:lumMod val="50000"/>
                      </a:schemeClr>
                    </a:solidFill>
                    <a:latin typeface="+mn-ea"/>
                    <a:ea typeface="+mn-ea"/>
                    <a:cs typeface="Wingdings" panose="05000000000000000000"/>
                    <a:sym typeface="Wingdings" panose="05000000000000000000"/>
                  </a:rPr>
                  <a:t>供应链</a:t>
                </a:r>
                <a:r>
                  <a:rPr lang="zh-CN" altLang="en-US" sz="600" kern="10" normalizeH="1" dirty="0">
                    <a:solidFill>
                      <a:schemeClr val="accent5">
                        <a:lumMod val="50000"/>
                      </a:schemeClr>
                    </a:solidFill>
                    <a:latin typeface="+mn-ea"/>
                    <a:ea typeface="+mn-ea"/>
                    <a:cs typeface="Arial Black" panose="020B0A04020102020204"/>
                  </a:rPr>
                  <a:t>效益</a:t>
                </a:r>
                <a:endParaRPr lang="en-US" altLang="zh-CN" sz="600" kern="10" normalizeH="1" dirty="0">
                  <a:solidFill>
                    <a:schemeClr val="accent5">
                      <a:lumMod val="50000"/>
                    </a:schemeClr>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a:p>
                <a:pPr>
                  <a:defRPr/>
                </a:pPr>
                <a:endParaRPr lang="zh-CN" altLang="en-US" sz="600" kern="10" normalizeH="1" dirty="0">
                  <a:solidFill>
                    <a:srgbClr val="000000"/>
                  </a:solidFill>
                  <a:latin typeface="+mn-ea"/>
                  <a:ea typeface="+mn-ea"/>
                  <a:cs typeface="Arial Black" panose="020B0A04020102020204"/>
                </a:endParaRPr>
              </a:p>
            </p:txBody>
          </p:sp>
        </p:grpSp>
        <p:grpSp>
          <p:nvGrpSpPr>
            <p:cNvPr id="63" name="组 8"/>
            <p:cNvGrpSpPr/>
            <p:nvPr/>
          </p:nvGrpSpPr>
          <p:grpSpPr bwMode="auto">
            <a:xfrm>
              <a:off x="3727675" y="1484784"/>
              <a:ext cx="4537075" cy="4437062"/>
              <a:chOff x="1484616" y="1103913"/>
              <a:chExt cx="5712267" cy="5580151"/>
            </a:xfrm>
          </p:grpSpPr>
          <p:sp>
            <p:nvSpPr>
              <p:cNvPr id="85" name="空心弧 84"/>
              <p:cNvSpPr/>
              <p:nvPr/>
            </p:nvSpPr>
            <p:spPr>
              <a:xfrm rot="5077207">
                <a:off x="1700178" y="1217366"/>
                <a:ext cx="5478198" cy="5437787"/>
              </a:xfrm>
              <a:prstGeom prst="blockArc">
                <a:avLst>
                  <a:gd name="adj1" fmla="val 16690275"/>
                  <a:gd name="adj2" fmla="val 119815"/>
                  <a:gd name="adj3" fmla="val 7675"/>
                </a:avLst>
              </a:prstGeom>
              <a:solidFill>
                <a:schemeClr val="accent5">
                  <a:lumMod val="60000"/>
                  <a:lumOff val="4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87" name="空心弧 86"/>
              <p:cNvSpPr/>
              <p:nvPr/>
            </p:nvSpPr>
            <p:spPr>
              <a:xfrm rot="10314626">
                <a:off x="1484616" y="1205868"/>
                <a:ext cx="5437787" cy="5478196"/>
              </a:xfrm>
              <a:prstGeom prst="blockArc">
                <a:avLst>
                  <a:gd name="adj1" fmla="val 16826729"/>
                  <a:gd name="adj2" fmla="val 222168"/>
                  <a:gd name="adj3" fmla="val 8581"/>
                </a:avLst>
              </a:prstGeom>
              <a:solidFill>
                <a:schemeClr val="accent1">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88" name="空心弧 87"/>
              <p:cNvSpPr/>
              <p:nvPr/>
            </p:nvSpPr>
            <p:spPr>
              <a:xfrm rot="5083345" flipH="1">
                <a:off x="1738868" y="1128988"/>
                <a:ext cx="5432926" cy="5483105"/>
              </a:xfrm>
              <a:prstGeom prst="blockArc">
                <a:avLst>
                  <a:gd name="adj1" fmla="val 15788389"/>
                  <a:gd name="adj2" fmla="val 21414714"/>
                  <a:gd name="adj3" fmla="val 8582"/>
                </a:avLst>
              </a:prstGeom>
              <a:solidFill>
                <a:schemeClr val="accent3">
                  <a:lumMod val="8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89" name="空心弧 88"/>
              <p:cNvSpPr/>
              <p:nvPr/>
            </p:nvSpPr>
            <p:spPr>
              <a:xfrm rot="21140245" flipH="1">
                <a:off x="1497497" y="1103913"/>
                <a:ext cx="5437787" cy="5476325"/>
              </a:xfrm>
              <a:prstGeom prst="blockArc">
                <a:avLst>
                  <a:gd name="adj1" fmla="val 15877022"/>
                  <a:gd name="adj2" fmla="val 21302642"/>
                  <a:gd name="adj3" fmla="val 8964"/>
                </a:avLst>
              </a:prstGeom>
              <a:solidFill>
                <a:schemeClr val="accent5">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endParaRPr>
              </a:p>
            </p:txBody>
          </p:sp>
          <p:sp>
            <p:nvSpPr>
              <p:cNvPr id="90" name="文本框 89"/>
              <p:cNvSpPr txBox="1"/>
              <p:nvPr/>
            </p:nvSpPr>
            <p:spPr>
              <a:xfrm rot="7916565">
                <a:off x="4866438" y="4835291"/>
                <a:ext cx="2137187" cy="980017"/>
              </a:xfrm>
              <a:prstGeom prst="rect">
                <a:avLst/>
              </a:prstGeom>
              <a:noFill/>
            </p:spPr>
            <p:txBody>
              <a:bodyPr spcFirstLastPara="1" lIns="0" tIns="0" rIns="0" bIns="0" numCol="1">
                <a:prstTxWarp prst="textArchUp">
                  <a:avLst>
                    <a:gd name="adj" fmla="val 11821734"/>
                  </a:avLst>
                </a:prstTxWarp>
                <a:spAutoFit/>
              </a:bodyPr>
              <a:lstStyle/>
              <a:p>
                <a:pPr>
                  <a:defRPr/>
                </a:pPr>
                <a:r>
                  <a:rPr lang="en-US" altLang="en-US" sz="1500" dirty="0">
                    <a:solidFill>
                      <a:srgbClr val="000000"/>
                    </a:solidFill>
                    <a:latin typeface="Heiti SC Light"/>
                    <a:ea typeface="Heiti SC Light"/>
                    <a:cs typeface="Heiti SC Light"/>
                  </a:rPr>
                  <a:t>信息集成</a:t>
                </a:r>
                <a:endParaRPr lang="zh-CN" altLang="en-US" sz="1500" dirty="0">
                  <a:solidFill>
                    <a:srgbClr val="000000"/>
                  </a:solidFill>
                  <a:latin typeface="Heiti SC Light"/>
                  <a:ea typeface="Heiti SC Light"/>
                  <a:cs typeface="Heiti SC Light"/>
                </a:endParaRPr>
              </a:p>
            </p:txBody>
          </p:sp>
          <p:sp>
            <p:nvSpPr>
              <p:cNvPr id="91" name="文本框 90"/>
              <p:cNvSpPr txBox="1"/>
              <p:nvPr/>
            </p:nvSpPr>
            <p:spPr>
              <a:xfrm rot="13280805">
                <a:off x="1720143" y="4768707"/>
                <a:ext cx="2420393" cy="1129539"/>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合同管理</a:t>
                </a:r>
              </a:p>
            </p:txBody>
          </p:sp>
          <p:sp>
            <p:nvSpPr>
              <p:cNvPr id="92" name="文本框 91"/>
              <p:cNvSpPr txBox="1"/>
              <p:nvPr/>
            </p:nvSpPr>
            <p:spPr>
              <a:xfrm rot="18039576">
                <a:off x="1427592" y="2202256"/>
                <a:ext cx="2420442" cy="1129516"/>
              </a:xfrm>
              <a:prstGeom prst="rect">
                <a:avLst/>
              </a:prstGeom>
              <a:noFill/>
            </p:spPr>
            <p:txBody>
              <a:bodyPr spcFirstLastPara="1" lIns="0" tIns="0" rIns="0" bIns="0" numCol="1">
                <a:prstTxWarp prst="textArchUp">
                  <a:avLst>
                    <a:gd name="adj" fmla="val 11821734"/>
                  </a:avLst>
                </a:prstTxWarp>
                <a:spAutoFit/>
              </a:bodyPr>
              <a:lstStyle/>
              <a:p>
                <a:pPr>
                  <a:defRPr/>
                </a:pPr>
                <a:r>
                  <a:rPr lang="zh-CN" altLang="en-US" sz="1500" dirty="0">
                    <a:solidFill>
                      <a:srgbClr val="000000"/>
                    </a:solidFill>
                    <a:latin typeface="Heiti SC Light"/>
                    <a:ea typeface="Heiti SC Light"/>
                    <a:cs typeface="Heiti SC Light"/>
                  </a:rPr>
                  <a:t>融资管理</a:t>
                </a:r>
              </a:p>
            </p:txBody>
          </p:sp>
          <p:sp>
            <p:nvSpPr>
              <p:cNvPr id="93" name="文本框 92"/>
              <p:cNvSpPr txBox="1"/>
              <p:nvPr/>
            </p:nvSpPr>
            <p:spPr>
              <a:xfrm rot="2505466">
                <a:off x="4444954" y="1866812"/>
                <a:ext cx="2420393" cy="1129539"/>
              </a:xfrm>
              <a:prstGeom prst="rect">
                <a:avLst/>
              </a:prstGeom>
              <a:noFill/>
            </p:spPr>
            <p:txBody>
              <a:bodyPr spcFirstLastPara="1" lIns="0" tIns="0" rIns="0" bIns="0" numCol="1">
                <a:prstTxWarp prst="textArchUp">
                  <a:avLst>
                    <a:gd name="adj" fmla="val 11821734"/>
                  </a:avLst>
                </a:prstTxWarp>
                <a:spAutoFit/>
              </a:bodyPr>
              <a:lstStyle/>
              <a:p>
                <a:pPr>
                  <a:defRPr/>
                </a:pPr>
                <a:r>
                  <a:rPr lang="en-US" altLang="en-US" sz="1500" dirty="0">
                    <a:solidFill>
                      <a:srgbClr val="000000"/>
                    </a:solidFill>
                    <a:latin typeface="Heiti SC Light"/>
                    <a:ea typeface="Heiti SC Light"/>
                    <a:cs typeface="Heiti SC Light"/>
                  </a:rPr>
                  <a:t>绩效评估</a:t>
                </a:r>
                <a:endParaRPr lang="zh-CN" altLang="en-US" sz="1500" dirty="0">
                  <a:solidFill>
                    <a:srgbClr val="000000"/>
                  </a:solidFill>
                  <a:latin typeface="Heiti SC Light"/>
                  <a:ea typeface="Heiti SC Light"/>
                  <a:cs typeface="Heiti SC Light"/>
                </a:endParaRPr>
              </a:p>
            </p:txBody>
          </p:sp>
        </p:grpSp>
        <p:sp>
          <p:nvSpPr>
            <p:cNvPr id="81" name="AutoShape 23"/>
            <p:cNvSpPr/>
            <p:nvPr/>
          </p:nvSpPr>
          <p:spPr bwMode="auto">
            <a:xfrm>
              <a:off x="3640643" y="5529534"/>
              <a:ext cx="798231" cy="257376"/>
            </a:xfrm>
            <a:prstGeom prst="accentCallout1">
              <a:avLst>
                <a:gd name="adj1" fmla="val 34954"/>
                <a:gd name="adj2" fmla="val 110597"/>
                <a:gd name="adj3" fmla="val -53884"/>
                <a:gd name="adj4" fmla="val 138852"/>
              </a:avLst>
            </a:prstGeom>
            <a:noFill/>
            <a:ln w="9525" cap="rnd">
              <a:solidFill>
                <a:schemeClr val="accent1"/>
              </a:solidFill>
              <a:prstDash val="sysDot"/>
              <a:miter lim="800000"/>
              <a:tailEnd type="stealth" w="med" len="med"/>
            </a:ln>
          </p:spPr>
          <p:txBody>
            <a:bodyPr lIns="0" tIns="0" rIns="0" bIns="0"/>
            <a:lstStyle/>
            <a:p>
              <a:pPr algn="l"/>
              <a:r>
                <a:rPr lang="zh-CN" altLang="en-US" sz="1350" dirty="0">
                  <a:ea typeface="黑体" panose="02010609060101010101" charset="-122"/>
                  <a:cs typeface="黑体" panose="02010609060101010101" charset="-122"/>
                </a:rPr>
                <a:t>支持层</a:t>
              </a:r>
            </a:p>
          </p:txBody>
        </p:sp>
        <p:sp>
          <p:nvSpPr>
            <p:cNvPr id="82" name="AutoShape 50"/>
            <p:cNvSpPr/>
            <p:nvPr/>
          </p:nvSpPr>
          <p:spPr bwMode="auto">
            <a:xfrm>
              <a:off x="7732091" y="1871500"/>
              <a:ext cx="860425" cy="339725"/>
            </a:xfrm>
            <a:prstGeom prst="accentCallout1">
              <a:avLst>
                <a:gd name="adj1" fmla="val 33644"/>
                <a:gd name="adj2" fmla="val -8856"/>
                <a:gd name="adj3" fmla="val 237436"/>
                <a:gd name="adj4" fmla="val -113195"/>
              </a:avLst>
            </a:prstGeom>
            <a:noFill/>
            <a:ln w="9525" cap="rnd">
              <a:solidFill>
                <a:srgbClr val="FF0000"/>
              </a:solidFill>
              <a:prstDash val="sysDot"/>
              <a:miter lim="800000"/>
              <a:tailEnd type="stealth" w="med" len="med"/>
            </a:ln>
          </p:spPr>
          <p:txBody>
            <a:bodyPr lIns="0" tIns="0" rIns="0" bIns="0"/>
            <a:lstStyle/>
            <a:p>
              <a:pPr marL="257175" indent="-257175"/>
              <a:r>
                <a:rPr lang="zh-CN" altLang="en-US" sz="1350" dirty="0">
                  <a:ea typeface="黑体" panose="02010609060101010101" charset="-122"/>
                  <a:cs typeface="黑体" panose="02010609060101010101" charset="-122"/>
                </a:rPr>
                <a:t>规划层</a:t>
              </a:r>
            </a:p>
          </p:txBody>
        </p:sp>
        <p:sp>
          <p:nvSpPr>
            <p:cNvPr id="83" name="AutoShape 35"/>
            <p:cNvSpPr/>
            <p:nvPr/>
          </p:nvSpPr>
          <p:spPr bwMode="auto">
            <a:xfrm>
              <a:off x="3620588" y="1871500"/>
              <a:ext cx="769506" cy="388945"/>
            </a:xfrm>
            <a:prstGeom prst="accentCallout1">
              <a:avLst>
                <a:gd name="adj1" fmla="val 33644"/>
                <a:gd name="adj2" fmla="val 110620"/>
                <a:gd name="adj3" fmla="val 527056"/>
                <a:gd name="adj4" fmla="val 321871"/>
              </a:avLst>
            </a:prstGeom>
            <a:noFill/>
            <a:ln w="9525" cap="rnd">
              <a:solidFill>
                <a:srgbClr val="CC3300"/>
              </a:solidFill>
              <a:prstDash val="sysDot"/>
              <a:miter lim="800000"/>
              <a:tailEnd type="stealth" w="med" len="med"/>
            </a:ln>
          </p:spPr>
          <p:txBody>
            <a:bodyPr lIns="0" tIns="0" rIns="0" bIns="0"/>
            <a:lstStyle/>
            <a:p>
              <a:pPr marL="257175" indent="-257175" algn="r"/>
              <a:r>
                <a:rPr lang="zh-CN" altLang="en-US" sz="1350" dirty="0">
                  <a:ea typeface="黑体" panose="02010609060101010101" charset="-122"/>
                  <a:cs typeface="黑体" panose="02010609060101010101" charset="-122"/>
                </a:rPr>
                <a:t>核心层</a:t>
              </a:r>
            </a:p>
          </p:txBody>
        </p:sp>
        <p:sp>
          <p:nvSpPr>
            <p:cNvPr id="84" name="AutoShape 22"/>
            <p:cNvSpPr/>
            <p:nvPr/>
          </p:nvSpPr>
          <p:spPr bwMode="auto">
            <a:xfrm>
              <a:off x="7463061" y="5459885"/>
              <a:ext cx="964305" cy="298085"/>
            </a:xfrm>
            <a:prstGeom prst="accentCallout1">
              <a:avLst>
                <a:gd name="adj1" fmla="val -1468"/>
                <a:gd name="adj2" fmla="val -10764"/>
                <a:gd name="adj3" fmla="val -179852"/>
                <a:gd name="adj4" fmla="val -48194"/>
              </a:avLst>
            </a:prstGeom>
            <a:noFill/>
            <a:ln w="9525" cap="rnd">
              <a:solidFill>
                <a:schemeClr val="accent2"/>
              </a:solidFill>
              <a:prstDash val="sysDot"/>
              <a:miter lim="800000"/>
              <a:tailEnd type="stealth" w="med" len="med"/>
            </a:ln>
          </p:spPr>
          <p:txBody>
            <a:bodyPr lIns="57875" tIns="0" rIns="57875" bIns="0"/>
            <a:lstStyle/>
            <a:p>
              <a:pPr marL="257175" indent="-257175"/>
              <a:r>
                <a:rPr lang="zh-CN" altLang="en-US" sz="1350" dirty="0">
                  <a:ea typeface="黑体" panose="02010609060101010101" charset="-122"/>
                  <a:cs typeface="黑体" panose="02010609060101010101" charset="-122"/>
                </a:rPr>
                <a:t>业务层</a:t>
              </a:r>
            </a:p>
          </p:txBody>
        </p:sp>
      </p:grpSp>
    </p:spTree>
    <p:extLst>
      <p:ext uri="{BB962C8B-B14F-4D97-AF65-F5344CB8AC3E}">
        <p14:creationId xmlns:p14="http://schemas.microsoft.com/office/powerpoint/2010/main" val="1529661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 calcmode="lin" valueType="num">
                                      <p:cBhvr additive="base">
                                        <p:cTn id="7"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41">
                                            <p:txEl>
                                              <p:pRg st="1" end="1"/>
                                            </p:txEl>
                                          </p:spTgt>
                                        </p:tgtEl>
                                        <p:attrNameLst>
                                          <p:attrName>style.visibility</p:attrName>
                                        </p:attrNameLst>
                                      </p:cBhvr>
                                      <p:to>
                                        <p:strVal val="visible"/>
                                      </p:to>
                                    </p:set>
                                    <p:anim calcmode="lin" valueType="num">
                                      <p:cBhvr additive="base">
                                        <p:cTn id="12"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p:cTn id="17" dur="500" fill="hold"/>
                                        <p:tgtEl>
                                          <p:spTgt spid="42"/>
                                        </p:tgtEl>
                                        <p:attrNameLst>
                                          <p:attrName>ppt_w</p:attrName>
                                        </p:attrNameLst>
                                      </p:cBhvr>
                                      <p:tavLst>
                                        <p:tav tm="0">
                                          <p:val>
                                            <p:fltVal val="0"/>
                                          </p:val>
                                        </p:tav>
                                        <p:tav tm="100000">
                                          <p:val>
                                            <p:strVal val="#ppt_w"/>
                                          </p:val>
                                        </p:tav>
                                      </p:tavLst>
                                    </p:anim>
                                    <p:anim calcmode="lin" valueType="num">
                                      <p:cBhvr>
                                        <p:cTn id="18" dur="500" fill="hold"/>
                                        <p:tgtEl>
                                          <p:spTgt spid="42"/>
                                        </p:tgtEl>
                                        <p:attrNameLst>
                                          <p:attrName>ppt_h</p:attrName>
                                        </p:attrNameLst>
                                      </p:cBhvr>
                                      <p:tavLst>
                                        <p:tav tm="0">
                                          <p:val>
                                            <p:fltVal val="0"/>
                                          </p:val>
                                        </p:tav>
                                        <p:tav tm="100000">
                                          <p:val>
                                            <p:strVal val="#ppt_h"/>
                                          </p:val>
                                        </p:tav>
                                      </p:tavLst>
                                    </p:anim>
                                    <p:animEffect transition="in" filter="fade">
                                      <p:cBhvr>
                                        <p:cTn id="19"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幻灯片编号占位符 5"/>
          <p:cNvSpPr>
            <a:spLocks noGrp="1"/>
          </p:cNvSpPr>
          <p:nvPr>
            <p:ph type="sldNum" sz="quarter" idx="12"/>
          </p:nvPr>
        </p:nvSpPr>
        <p:spPr/>
        <p:txBody>
          <a:bodyPr/>
          <a:lstStyle/>
          <a:p>
            <a:pPr>
              <a:defRPr/>
            </a:pPr>
            <a:fld id="{4D90B3C6-2155-DB4A-A58B-A2933B54F3A0}" type="slidenum">
              <a:rPr lang="en-US" altLang="zh-CN"/>
              <a:pPr>
                <a:defRPr/>
              </a:pPr>
              <a:t>18</a:t>
            </a:fld>
            <a:endParaRPr lang="en-US" altLang="zh-CN"/>
          </a:p>
        </p:txBody>
      </p:sp>
      <p:sp>
        <p:nvSpPr>
          <p:cNvPr id="2259970" name="Rectangle 2"/>
          <p:cNvSpPr>
            <a:spLocks noGrp="1" noChangeArrowheads="1"/>
          </p:cNvSpPr>
          <p:nvPr>
            <p:ph type="title"/>
          </p:nvPr>
        </p:nvSpPr>
        <p:spPr/>
        <p:txBody>
          <a:bodyPr/>
          <a:lstStyle/>
          <a:p>
            <a:pPr>
              <a:defRPr/>
            </a:pPr>
            <a:r>
              <a:rPr lang="zh-CN" altLang="en-US"/>
              <a:t>第三节</a:t>
            </a:r>
            <a:r>
              <a:rPr lang="en-US" altLang="zh-CN"/>
              <a:t> </a:t>
            </a:r>
            <a:r>
              <a:rPr lang="zh-CN" altLang="en-US"/>
              <a:t>供应链管理的内涵</a:t>
            </a:r>
          </a:p>
        </p:txBody>
      </p:sp>
      <p:sp>
        <p:nvSpPr>
          <p:cNvPr id="2259978" name="Rectangle 10"/>
          <p:cNvSpPr>
            <a:spLocks noGrp="1" noChangeArrowheads="1"/>
          </p:cNvSpPr>
          <p:nvPr>
            <p:ph type="body" idx="1"/>
          </p:nvPr>
        </p:nvSpPr>
        <p:spPr>
          <a:xfrm>
            <a:off x="228600" y="692697"/>
            <a:ext cx="8686800" cy="5670004"/>
          </a:xfrm>
        </p:spPr>
        <p:txBody>
          <a:bodyPr/>
          <a:lstStyle/>
          <a:p>
            <a:r>
              <a:rPr lang="zh-CN" altLang="en-US" dirty="0">
                <a:latin typeface="Times New Roman" charset="0"/>
                <a:ea typeface="黑体" charset="0"/>
                <a:cs typeface="黑体" charset="0"/>
              </a:rPr>
              <a:t>内涵特征：</a:t>
            </a:r>
            <a:r>
              <a:rPr lang="zh-CN" altLang="en-US" sz="2400" b="0" dirty="0">
                <a:latin typeface="Times New Roman" charset="0"/>
                <a:ea typeface="黑体" charset="0"/>
                <a:cs typeface="黑体" charset="0"/>
              </a:rPr>
              <a:t>借助</a:t>
            </a:r>
            <a:r>
              <a:rPr lang="zh-CN" altLang="en-US" sz="2400" dirty="0">
                <a:latin typeface="Times New Roman" charset="0"/>
                <a:ea typeface="黑体" charset="0"/>
                <a:cs typeface="黑体" charset="0"/>
              </a:rPr>
              <a:t>信息技术和管理技术</a:t>
            </a:r>
            <a:r>
              <a:rPr lang="zh-CN" altLang="en-US" sz="2400" b="0" dirty="0">
                <a:latin typeface="Times New Roman" charset="0"/>
                <a:ea typeface="黑体" charset="0"/>
                <a:cs typeface="黑体" charset="0"/>
              </a:rPr>
              <a:t>，将供应链上业务伙伴的</a:t>
            </a:r>
            <a:r>
              <a:rPr lang="zh-CN" altLang="en-US" sz="2400" dirty="0">
                <a:solidFill>
                  <a:srgbClr val="FF0000"/>
                </a:solidFill>
                <a:latin typeface="Times New Roman" charset="0"/>
                <a:ea typeface="黑体" charset="0"/>
                <a:cs typeface="黑体" charset="0"/>
              </a:rPr>
              <a:t>业务流程相互</a:t>
            </a:r>
            <a:r>
              <a:rPr lang="zh-CN" altLang="en-US" sz="2400" dirty="0">
                <a:solidFill>
                  <a:srgbClr val="FF0000"/>
                </a:solidFill>
                <a:effectLst>
                  <a:outerShdw blurRad="38100" dist="38100" dir="2700000" algn="tl">
                    <a:srgbClr val="DDDDDD"/>
                  </a:outerShdw>
                </a:effectLst>
                <a:latin typeface="Times New Roman" charset="0"/>
                <a:ea typeface="黑体" charset="0"/>
                <a:cs typeface="黑体" charset="0"/>
              </a:rPr>
              <a:t>集成</a:t>
            </a:r>
            <a:r>
              <a:rPr lang="zh-CN" altLang="en-US" sz="2400" b="0" dirty="0">
                <a:latin typeface="Times New Roman" charset="0"/>
                <a:ea typeface="黑体" charset="0"/>
                <a:cs typeface="黑体" charset="0"/>
              </a:rPr>
              <a:t>，从而有效管理原料采购、产品制造、分销交付的</a:t>
            </a:r>
            <a:r>
              <a:rPr lang="zh-CN" altLang="en-US" sz="2400" dirty="0">
                <a:solidFill>
                  <a:srgbClr val="FF0000"/>
                </a:solidFill>
                <a:latin typeface="Times New Roman" charset="0"/>
                <a:ea typeface="黑体" charset="0"/>
                <a:cs typeface="黑体" charset="0"/>
              </a:rPr>
              <a:t>全过程</a:t>
            </a:r>
            <a:r>
              <a:rPr lang="zh-CN" altLang="en-US" sz="2400" b="0" dirty="0">
                <a:latin typeface="Times New Roman" charset="0"/>
                <a:ea typeface="黑体" charset="0"/>
                <a:cs typeface="黑体" charset="0"/>
              </a:rPr>
              <a:t>，提高</a:t>
            </a:r>
            <a:r>
              <a:rPr lang="zh-CN" altLang="en-US" sz="2400" dirty="0">
                <a:solidFill>
                  <a:srgbClr val="FF0000"/>
                </a:solidFill>
                <a:latin typeface="Times New Roman" charset="0"/>
                <a:ea typeface="黑体" charset="0"/>
                <a:cs typeface="黑体" charset="0"/>
              </a:rPr>
              <a:t>客户满意度</a:t>
            </a:r>
            <a:r>
              <a:rPr lang="zh-CN" altLang="en-US" sz="2400" b="0" dirty="0">
                <a:latin typeface="Times New Roman" charset="0"/>
                <a:ea typeface="黑体" charset="0"/>
                <a:cs typeface="黑体" charset="0"/>
              </a:rPr>
              <a:t>的同时，降低</a:t>
            </a:r>
            <a:r>
              <a:rPr lang="zh-CN" altLang="en-US" sz="2400" dirty="0">
                <a:effectLst>
                  <a:outerShdw blurRad="38100" dist="38100" dir="2700000" algn="tl">
                    <a:srgbClr val="DDDDDD"/>
                  </a:outerShdw>
                </a:effectLst>
                <a:latin typeface="Times New Roman" charset="0"/>
                <a:ea typeface="黑体" charset="0"/>
                <a:cs typeface="黑体" charset="0"/>
              </a:rPr>
              <a:t>供应链系统</a:t>
            </a:r>
            <a:r>
              <a:rPr lang="zh-CN" altLang="en-US" sz="2400" b="0" dirty="0">
                <a:latin typeface="Times New Roman" charset="0"/>
                <a:ea typeface="黑体" charset="0"/>
                <a:cs typeface="黑体" charset="0"/>
              </a:rPr>
              <a:t>的</a:t>
            </a:r>
            <a:r>
              <a:rPr lang="zh-CN" altLang="en-US" sz="2400" b="0" dirty="0">
                <a:solidFill>
                  <a:srgbClr val="FF0000"/>
                </a:solidFill>
                <a:latin typeface="Times New Roman" charset="0"/>
                <a:ea typeface="黑体" charset="0"/>
                <a:cs typeface="黑体" charset="0"/>
              </a:rPr>
              <a:t>运营总成本</a:t>
            </a:r>
            <a:r>
              <a:rPr lang="zh-CN" altLang="en-US" sz="2400" b="0" dirty="0">
                <a:latin typeface="Times New Roman" charset="0"/>
                <a:ea typeface="黑体" charset="0"/>
                <a:cs typeface="黑体" charset="0"/>
              </a:rPr>
              <a:t>，提高各企业的效益。</a:t>
            </a:r>
            <a:endParaRPr lang="en-US" altLang="zh-CN" sz="2400" b="0" dirty="0">
              <a:latin typeface="Times New Roman" charset="0"/>
              <a:ea typeface="黑体" charset="0"/>
              <a:cs typeface="黑体" charset="0"/>
            </a:endParaRPr>
          </a:p>
          <a:p>
            <a:pPr lvl="1"/>
            <a:r>
              <a:rPr lang="zh-CN" altLang="en-US" sz="2200" b="0" dirty="0">
                <a:latin typeface="Times New Roman" charset="0"/>
                <a:ea typeface="黑体" charset="0"/>
                <a:cs typeface="黑体" charset="0"/>
              </a:rPr>
              <a:t>纵向一体化管控</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指令</a:t>
            </a:r>
            <a:r>
              <a:rPr lang="en-US" altLang="zh-CN" sz="2200" b="0" dirty="0">
                <a:latin typeface="Times New Roman" charset="0"/>
                <a:ea typeface="黑体" charset="0"/>
                <a:cs typeface="黑体" charset="0"/>
              </a:rPr>
              <a:t>)</a:t>
            </a:r>
          </a:p>
          <a:p>
            <a:pPr lvl="1"/>
            <a:r>
              <a:rPr lang="zh-CN" altLang="en-US" sz="2200" b="0" dirty="0">
                <a:latin typeface="Times New Roman" charset="0"/>
                <a:ea typeface="黑体" charset="0"/>
                <a:cs typeface="黑体" charset="0"/>
              </a:rPr>
              <a:t>企业间的交易管理</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博弈</a:t>
            </a:r>
            <a:r>
              <a:rPr lang="en-US" altLang="zh-CN" sz="2200" b="0" dirty="0">
                <a:latin typeface="Times New Roman" charset="0"/>
                <a:ea typeface="黑体" charset="0"/>
                <a:cs typeface="黑体" charset="0"/>
              </a:rPr>
              <a:t>)</a:t>
            </a:r>
          </a:p>
          <a:p>
            <a:pPr lvl="1"/>
            <a:r>
              <a:rPr lang="zh-CN" altLang="en-US" sz="2200" b="0" dirty="0">
                <a:latin typeface="Times New Roman" charset="0"/>
                <a:ea typeface="黑体" charset="0"/>
                <a:cs typeface="黑体" charset="0"/>
              </a:rPr>
              <a:t>重视实有资源管理</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产权</a:t>
            </a:r>
            <a:r>
              <a:rPr lang="en-US" altLang="zh-CN" sz="2200" b="0" dirty="0">
                <a:latin typeface="Times New Roman" charset="0"/>
                <a:ea typeface="黑体" charset="0"/>
                <a:cs typeface="黑体" charset="0"/>
              </a:rPr>
              <a:t>)</a:t>
            </a:r>
          </a:p>
          <a:p>
            <a:r>
              <a:rPr lang="zh-CN" altLang="en-US" dirty="0">
                <a:latin typeface="Times New Roman" charset="0"/>
                <a:ea typeface="黑体" charset="0"/>
                <a:cs typeface="黑体" charset="0"/>
              </a:rPr>
              <a:t>关键决策</a:t>
            </a:r>
          </a:p>
        </p:txBody>
      </p:sp>
      <p:sp>
        <p:nvSpPr>
          <p:cNvPr id="2259979" name="AutoShape 11"/>
          <p:cNvSpPr>
            <a:spLocks noChangeArrowheads="1"/>
          </p:cNvSpPr>
          <p:nvPr/>
        </p:nvSpPr>
        <p:spPr bwMode="auto">
          <a:xfrm>
            <a:off x="4161790" y="2403476"/>
            <a:ext cx="398463" cy="142875"/>
          </a:xfrm>
          <a:prstGeom prst="rightArrow">
            <a:avLst>
              <a:gd name="adj1" fmla="val 50000"/>
              <a:gd name="adj2" fmla="val 11361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59980" name="AutoShape 12"/>
          <p:cNvSpPr>
            <a:spLocks noChangeArrowheads="1"/>
          </p:cNvSpPr>
          <p:nvPr/>
        </p:nvSpPr>
        <p:spPr bwMode="auto">
          <a:xfrm>
            <a:off x="4161790" y="2763839"/>
            <a:ext cx="398463" cy="142875"/>
          </a:xfrm>
          <a:prstGeom prst="rightArrow">
            <a:avLst>
              <a:gd name="adj1" fmla="val 50000"/>
              <a:gd name="adj2" fmla="val 11361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59981" name="AutoShape 13"/>
          <p:cNvSpPr>
            <a:spLocks noChangeArrowheads="1"/>
          </p:cNvSpPr>
          <p:nvPr/>
        </p:nvSpPr>
        <p:spPr bwMode="auto">
          <a:xfrm>
            <a:off x="4161790" y="3194051"/>
            <a:ext cx="398463" cy="142875"/>
          </a:xfrm>
          <a:prstGeom prst="rightArrow">
            <a:avLst>
              <a:gd name="adj1" fmla="val 50000"/>
              <a:gd name="adj2" fmla="val 113611"/>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59982" name="Rectangle 14"/>
          <p:cNvSpPr>
            <a:spLocks noChangeArrowheads="1"/>
          </p:cNvSpPr>
          <p:nvPr/>
        </p:nvSpPr>
        <p:spPr bwMode="auto">
          <a:xfrm>
            <a:off x="358775" y="4086226"/>
            <a:ext cx="3959225" cy="2276475"/>
          </a:xfrm>
          <a:prstGeom prst="rect">
            <a:avLst/>
          </a:prstGeom>
          <a:solidFill>
            <a:srgbClr val="FFE8D1"/>
          </a:solidFill>
          <a:ln w="9525" cap="rnd">
            <a:solidFill>
              <a:srgbClr val="FF99CC"/>
            </a:solidFill>
            <a:prstDash val="sysDot"/>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2259983" name="Oval 15"/>
          <p:cNvSpPr>
            <a:spLocks noChangeArrowheads="1"/>
          </p:cNvSpPr>
          <p:nvPr/>
        </p:nvSpPr>
        <p:spPr bwMode="auto">
          <a:xfrm>
            <a:off x="1725612" y="4275139"/>
            <a:ext cx="1087438" cy="531812"/>
          </a:xfrm>
          <a:prstGeom prst="ellipse">
            <a:avLst/>
          </a:prstGeom>
          <a:gradFill rotWithShape="0">
            <a:gsLst>
              <a:gs pos="0">
                <a:srgbClr val="FFFFFF"/>
              </a:gs>
              <a:gs pos="100000">
                <a:srgbClr val="00FFCC"/>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lang="zh-CN" altLang="en-US" sz="1600">
                <a:solidFill>
                  <a:srgbClr val="000099"/>
                </a:solidFill>
                <a:effectLst>
                  <a:outerShdw blurRad="38100" dist="38100" dir="2700000" algn="tl">
                    <a:srgbClr val="000000"/>
                  </a:outerShdw>
                </a:effectLst>
                <a:ea typeface="方正隶书简体" charset="0"/>
                <a:cs typeface="方正隶书简体" charset="0"/>
              </a:rPr>
              <a:t>产品开发</a:t>
            </a:r>
          </a:p>
        </p:txBody>
      </p:sp>
      <p:sp>
        <p:nvSpPr>
          <p:cNvPr id="2259984" name="Oval 16"/>
          <p:cNvSpPr>
            <a:spLocks noChangeArrowheads="1"/>
          </p:cNvSpPr>
          <p:nvPr/>
        </p:nvSpPr>
        <p:spPr bwMode="auto">
          <a:xfrm>
            <a:off x="430212" y="5670551"/>
            <a:ext cx="1152525" cy="504825"/>
          </a:xfrm>
          <a:prstGeom prst="ellipse">
            <a:avLst/>
          </a:prstGeom>
          <a:gradFill rotWithShape="0">
            <a:gsLst>
              <a:gs pos="0">
                <a:srgbClr val="FFFFFF"/>
              </a:gs>
              <a:gs pos="100000">
                <a:srgbClr val="00FFCC"/>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18000" tIns="0" rIns="18000" bIns="0" anchor="ctr"/>
          <a:lstStyle/>
          <a:p>
            <a:pPr>
              <a:lnSpc>
                <a:spcPct val="100000"/>
              </a:lnSpc>
              <a:spcBef>
                <a:spcPct val="0"/>
              </a:spcBef>
              <a:defRPr/>
            </a:pPr>
            <a:r>
              <a:rPr lang="zh-CN" altLang="en-US" sz="1600">
                <a:solidFill>
                  <a:srgbClr val="000099"/>
                </a:solidFill>
                <a:effectLst>
                  <a:outerShdw blurRad="38100" dist="38100" dir="2700000" algn="tl">
                    <a:srgbClr val="000000"/>
                  </a:outerShdw>
                </a:effectLst>
                <a:ea typeface="方正隶书简体" charset="0"/>
                <a:cs typeface="方正隶书简体" charset="0"/>
              </a:rPr>
              <a:t>业务流程</a:t>
            </a:r>
          </a:p>
        </p:txBody>
      </p:sp>
      <p:sp>
        <p:nvSpPr>
          <p:cNvPr id="2259985" name="Oval 17"/>
          <p:cNvSpPr>
            <a:spLocks noChangeArrowheads="1"/>
          </p:cNvSpPr>
          <p:nvPr/>
        </p:nvSpPr>
        <p:spPr bwMode="auto">
          <a:xfrm>
            <a:off x="2951162" y="5641976"/>
            <a:ext cx="1293813" cy="504825"/>
          </a:xfrm>
          <a:prstGeom prst="ellipse">
            <a:avLst/>
          </a:prstGeom>
          <a:gradFill rotWithShape="0">
            <a:gsLst>
              <a:gs pos="0">
                <a:srgbClr val="FFFFFF"/>
              </a:gs>
              <a:gs pos="100000">
                <a:srgbClr val="00FFCC"/>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18000" tIns="0" rIns="18000" bIns="0" anchor="ctr"/>
          <a:lstStyle/>
          <a:p>
            <a:pPr>
              <a:lnSpc>
                <a:spcPct val="100000"/>
              </a:lnSpc>
              <a:spcBef>
                <a:spcPct val="0"/>
              </a:spcBef>
              <a:defRPr/>
            </a:pPr>
            <a:r>
              <a:rPr lang="zh-CN" altLang="en-US" sz="1600">
                <a:solidFill>
                  <a:srgbClr val="000099"/>
                </a:solidFill>
                <a:effectLst>
                  <a:outerShdw blurRad="38100" dist="38100" dir="2700000" algn="tl">
                    <a:srgbClr val="000000"/>
                  </a:outerShdw>
                </a:effectLst>
                <a:ea typeface="方正隶书简体" charset="0"/>
                <a:cs typeface="方正隶书简体" charset="0"/>
              </a:rPr>
              <a:t>供应链组织</a:t>
            </a:r>
          </a:p>
        </p:txBody>
      </p:sp>
      <p:sp>
        <p:nvSpPr>
          <p:cNvPr id="2259986" name="Line 18"/>
          <p:cNvSpPr>
            <a:spLocks noChangeShapeType="1"/>
          </p:cNvSpPr>
          <p:nvPr/>
        </p:nvSpPr>
        <p:spPr bwMode="auto">
          <a:xfrm flipH="1">
            <a:off x="1366837" y="4878389"/>
            <a:ext cx="576263" cy="792162"/>
          </a:xfrm>
          <a:prstGeom prst="line">
            <a:avLst/>
          </a:prstGeom>
          <a:noFill/>
          <a:ln w="57150">
            <a:solidFill>
              <a:srgbClr val="A50021"/>
            </a:solidFill>
            <a:miter lim="800000"/>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259987" name="Line 19"/>
          <p:cNvSpPr>
            <a:spLocks noChangeShapeType="1"/>
          </p:cNvSpPr>
          <p:nvPr/>
        </p:nvSpPr>
        <p:spPr bwMode="auto">
          <a:xfrm>
            <a:off x="2590800" y="4806951"/>
            <a:ext cx="649287" cy="863600"/>
          </a:xfrm>
          <a:prstGeom prst="line">
            <a:avLst/>
          </a:prstGeom>
          <a:noFill/>
          <a:ln w="57150">
            <a:solidFill>
              <a:srgbClr val="A50021"/>
            </a:solidFill>
            <a:miter lim="800000"/>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259988" name="Line 20"/>
          <p:cNvSpPr>
            <a:spLocks noChangeShapeType="1"/>
          </p:cNvSpPr>
          <p:nvPr/>
        </p:nvSpPr>
        <p:spPr bwMode="auto">
          <a:xfrm flipV="1">
            <a:off x="1641475" y="5911851"/>
            <a:ext cx="1296987" cy="0"/>
          </a:xfrm>
          <a:prstGeom prst="line">
            <a:avLst/>
          </a:prstGeom>
          <a:noFill/>
          <a:ln w="57150">
            <a:solidFill>
              <a:srgbClr val="A50021"/>
            </a:solidFill>
            <a:miter lim="800000"/>
            <a:headEnd type="stealth" w="med" len="me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zh-CN" altLang="en-US"/>
          </a:p>
        </p:txBody>
      </p:sp>
      <p:sp>
        <p:nvSpPr>
          <p:cNvPr id="2259989" name="AutoShape 21"/>
          <p:cNvSpPr>
            <a:spLocks noChangeArrowheads="1"/>
          </p:cNvSpPr>
          <p:nvPr/>
        </p:nvSpPr>
        <p:spPr bwMode="auto">
          <a:xfrm>
            <a:off x="863600" y="4194176"/>
            <a:ext cx="792162" cy="288925"/>
          </a:xfrm>
          <a:prstGeom prst="wedgeEllipseCallout">
            <a:avLst>
              <a:gd name="adj1" fmla="val 64630"/>
              <a:gd name="adj2" fmla="val 43407"/>
            </a:avLst>
          </a:prstGeom>
          <a:gradFill rotWithShape="0">
            <a:gsLst>
              <a:gs pos="0">
                <a:schemeClr val="bg1"/>
              </a:gs>
              <a:gs pos="100000">
                <a:srgbClr val="3399FF"/>
              </a:gs>
            </a:gsLst>
            <a:path path="rect">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lstStyle/>
          <a:p>
            <a:pPr>
              <a:lnSpc>
                <a:spcPct val="80000"/>
              </a:lnSpc>
              <a:spcBef>
                <a:spcPct val="0"/>
              </a:spcBef>
              <a:defRPr/>
            </a:pPr>
            <a:r>
              <a:rPr lang="zh-CN" altLang="en-US" sz="1400">
                <a:effectLst>
                  <a:outerShdw blurRad="38100" dist="38100" dir="2700000" algn="tl">
                    <a:srgbClr val="FFFFFF"/>
                  </a:outerShdw>
                </a:effectLst>
                <a:ea typeface="方正隶书简体" charset="0"/>
                <a:cs typeface="方正隶书简体" charset="0"/>
              </a:rPr>
              <a:t>需求</a:t>
            </a:r>
          </a:p>
        </p:txBody>
      </p:sp>
      <p:sp>
        <p:nvSpPr>
          <p:cNvPr id="2259990" name="AutoShape 22"/>
          <p:cNvSpPr>
            <a:spLocks noChangeArrowheads="1"/>
          </p:cNvSpPr>
          <p:nvPr/>
        </p:nvSpPr>
        <p:spPr bwMode="auto">
          <a:xfrm flipH="1">
            <a:off x="574675" y="5195889"/>
            <a:ext cx="719137" cy="288925"/>
          </a:xfrm>
          <a:prstGeom prst="wedgeEllipseCallout">
            <a:avLst>
              <a:gd name="adj1" fmla="val 20417"/>
              <a:gd name="adj2" fmla="val 109889"/>
            </a:avLst>
          </a:prstGeom>
          <a:gradFill rotWithShape="0">
            <a:gsLst>
              <a:gs pos="0">
                <a:schemeClr val="bg1"/>
              </a:gs>
              <a:gs pos="100000">
                <a:srgbClr val="3399FF"/>
              </a:gs>
            </a:gsLst>
            <a:path path="rect">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8000" tIns="0" rIns="18000" bIns="0"/>
          <a:lstStyle/>
          <a:p>
            <a:pPr>
              <a:lnSpc>
                <a:spcPct val="80000"/>
              </a:lnSpc>
              <a:spcBef>
                <a:spcPct val="0"/>
              </a:spcBef>
              <a:defRPr/>
            </a:pPr>
            <a:r>
              <a:rPr lang="zh-CN" altLang="en-US" sz="1400">
                <a:effectLst>
                  <a:outerShdw blurRad="38100" dist="38100" dir="2700000" algn="tl">
                    <a:srgbClr val="FFFFFF"/>
                  </a:outerShdw>
                </a:effectLst>
                <a:ea typeface="方正隶书简体" charset="0"/>
                <a:cs typeface="方正隶书简体" charset="0"/>
              </a:rPr>
              <a:t>效率</a:t>
            </a:r>
          </a:p>
        </p:txBody>
      </p:sp>
      <p:sp>
        <p:nvSpPr>
          <p:cNvPr id="2259991" name="AutoShape 23"/>
          <p:cNvSpPr>
            <a:spLocks noChangeArrowheads="1"/>
          </p:cNvSpPr>
          <p:nvPr/>
        </p:nvSpPr>
        <p:spPr bwMode="auto">
          <a:xfrm>
            <a:off x="3311525" y="5167314"/>
            <a:ext cx="863600" cy="287337"/>
          </a:xfrm>
          <a:prstGeom prst="wedgeEllipseCallout">
            <a:avLst>
              <a:gd name="adj1" fmla="val -36398"/>
              <a:gd name="adj2" fmla="val 120167"/>
            </a:avLst>
          </a:prstGeom>
          <a:gradFill rotWithShape="0">
            <a:gsLst>
              <a:gs pos="0">
                <a:schemeClr val="bg1"/>
              </a:gs>
              <a:gs pos="100000">
                <a:srgbClr val="3399FF"/>
              </a:gs>
            </a:gsLst>
            <a:path path="rect">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lstStyle/>
          <a:p>
            <a:pPr>
              <a:lnSpc>
                <a:spcPct val="100000"/>
              </a:lnSpc>
              <a:spcBef>
                <a:spcPct val="0"/>
              </a:spcBef>
              <a:defRPr/>
            </a:pPr>
            <a:r>
              <a:rPr lang="zh-CN" altLang="en-US" sz="1400">
                <a:effectLst>
                  <a:outerShdw blurRad="38100" dist="38100" dir="2700000" algn="tl">
                    <a:srgbClr val="FFFFFF"/>
                  </a:outerShdw>
                </a:effectLst>
                <a:ea typeface="方正隶书简体" charset="0"/>
                <a:cs typeface="方正隶书简体" charset="0"/>
              </a:rPr>
              <a:t>协调与合作</a:t>
            </a:r>
          </a:p>
        </p:txBody>
      </p:sp>
      <p:sp>
        <p:nvSpPr>
          <p:cNvPr id="2259992" name="Rectangle 24"/>
          <p:cNvSpPr>
            <a:spLocks noChangeArrowheads="1"/>
          </p:cNvSpPr>
          <p:nvPr/>
        </p:nvSpPr>
        <p:spPr bwMode="auto">
          <a:xfrm>
            <a:off x="4810125" y="4138614"/>
            <a:ext cx="4284662" cy="2233612"/>
          </a:xfrm>
          <a:prstGeom prst="rect">
            <a:avLst/>
          </a:prstGeom>
          <a:solidFill>
            <a:srgbClr val="BDFFEE"/>
          </a:solidFill>
          <a:ln w="9525" cap="rnd">
            <a:solidFill>
              <a:srgbClr val="FF99CC"/>
            </a:solidFill>
            <a:prstDash val="sysDot"/>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grpSp>
        <p:nvGrpSpPr>
          <p:cNvPr id="2259993" name="Group 25"/>
          <p:cNvGrpSpPr>
            <a:grpSpLocks/>
          </p:cNvGrpSpPr>
          <p:nvPr/>
        </p:nvGrpSpPr>
        <p:grpSpPr bwMode="auto">
          <a:xfrm>
            <a:off x="5183187" y="4375151"/>
            <a:ext cx="3422650" cy="1738313"/>
            <a:chOff x="2789" y="2302"/>
            <a:chExt cx="2407" cy="1219"/>
          </a:xfrm>
        </p:grpSpPr>
        <p:sp>
          <p:nvSpPr>
            <p:cNvPr id="2259994" name="Oval 26">
              <a:hlinkClick r:id="rId3" action="ppaction://hlinksldjump"/>
            </p:cNvPr>
            <p:cNvSpPr>
              <a:spLocks noChangeArrowheads="1"/>
            </p:cNvSpPr>
            <p:nvPr/>
          </p:nvSpPr>
          <p:spPr bwMode="auto">
            <a:xfrm>
              <a:off x="3499" y="2342"/>
              <a:ext cx="835" cy="419"/>
            </a:xfrm>
            <a:prstGeom prst="ellipse">
              <a:avLst/>
            </a:prstGeom>
            <a:solidFill>
              <a:srgbClr val="33CCCC"/>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46105" name="Text Box 27">
              <a:hlinkClick r:id="rId3" action="ppaction://hlinksldjump"/>
            </p:cNvPr>
            <p:cNvSpPr txBox="1">
              <a:spLocks noChangeArrowheads="1"/>
            </p:cNvSpPr>
            <p:nvPr/>
          </p:nvSpPr>
          <p:spPr bwMode="auto">
            <a:xfrm>
              <a:off x="3504" y="2302"/>
              <a:ext cx="816" cy="399"/>
            </a:xfrm>
            <a:prstGeom prst="rect">
              <a:avLst/>
            </a:prstGeom>
            <a:noFill/>
            <a:ln>
              <a:noFill/>
            </a:ln>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sz="1600"/>
                <a:t>供应链</a:t>
              </a:r>
              <a:endParaRPr kumimoji="0" lang="en-US" altLang="zh-CN" sz="1600"/>
            </a:p>
            <a:p>
              <a:pPr eaLnBrk="0" hangingPunct="0">
                <a:lnSpc>
                  <a:spcPct val="100000"/>
                </a:lnSpc>
                <a:spcBef>
                  <a:spcPct val="0"/>
                </a:spcBef>
              </a:pPr>
              <a:r>
                <a:rPr kumimoji="0" lang="zh-CN" altLang="en-US" sz="1600"/>
                <a:t>业务流程</a:t>
              </a:r>
            </a:p>
          </p:txBody>
        </p:sp>
        <p:sp>
          <p:nvSpPr>
            <p:cNvPr id="2259996" name="Oval 28">
              <a:hlinkClick r:id="rId4" action="ppaction://hlinksldjump"/>
            </p:cNvPr>
            <p:cNvSpPr>
              <a:spLocks noChangeArrowheads="1"/>
            </p:cNvSpPr>
            <p:nvPr/>
          </p:nvSpPr>
          <p:spPr bwMode="auto">
            <a:xfrm>
              <a:off x="2789" y="3067"/>
              <a:ext cx="981" cy="454"/>
            </a:xfrm>
            <a:prstGeom prst="ellipse">
              <a:avLst/>
            </a:prstGeom>
            <a:solidFill>
              <a:srgbClr val="33CCCC"/>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46107" name="Text Box 29">
              <a:hlinkClick r:id="rId4" action="ppaction://hlinksldjump"/>
            </p:cNvPr>
            <p:cNvSpPr txBox="1">
              <a:spLocks noChangeArrowheads="1"/>
            </p:cNvSpPr>
            <p:nvPr/>
          </p:nvSpPr>
          <p:spPr bwMode="auto">
            <a:xfrm>
              <a:off x="2850" y="3067"/>
              <a:ext cx="829" cy="312"/>
            </a:xfrm>
            <a:prstGeom prst="rect">
              <a:avLst/>
            </a:prstGeom>
            <a:noFill/>
            <a:ln>
              <a:noFill/>
            </a:ln>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sz="1600"/>
                <a:t>供应链</a:t>
              </a:r>
              <a:endParaRPr kumimoji="0" lang="en-US" altLang="zh-CN" sz="1600"/>
            </a:p>
            <a:p>
              <a:pPr eaLnBrk="0" hangingPunct="0">
                <a:lnSpc>
                  <a:spcPct val="100000"/>
                </a:lnSpc>
                <a:spcBef>
                  <a:spcPct val="0"/>
                </a:spcBef>
              </a:pPr>
              <a:r>
                <a:rPr kumimoji="0" lang="zh-CN" altLang="en-US" sz="1600"/>
                <a:t>管理要素</a:t>
              </a:r>
            </a:p>
          </p:txBody>
        </p:sp>
        <p:sp>
          <p:nvSpPr>
            <p:cNvPr id="2259998" name="Oval 30">
              <a:hlinkClick r:id="rId5" action="ppaction://hlinksldjump"/>
            </p:cNvPr>
            <p:cNvSpPr>
              <a:spLocks noChangeArrowheads="1"/>
            </p:cNvSpPr>
            <p:nvPr/>
          </p:nvSpPr>
          <p:spPr bwMode="auto">
            <a:xfrm>
              <a:off x="4200" y="3033"/>
              <a:ext cx="996" cy="443"/>
            </a:xfrm>
            <a:prstGeom prst="ellipse">
              <a:avLst/>
            </a:prstGeom>
            <a:solidFill>
              <a:srgbClr val="33CCCC"/>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46109" name="Text Box 31"/>
            <p:cNvSpPr txBox="1">
              <a:spLocks noChangeArrowheads="1"/>
            </p:cNvSpPr>
            <p:nvPr/>
          </p:nvSpPr>
          <p:spPr bwMode="auto">
            <a:xfrm>
              <a:off x="4365" y="3033"/>
              <a:ext cx="772" cy="315"/>
            </a:xfrm>
            <a:prstGeom prst="rect">
              <a:avLst/>
            </a:prstGeom>
            <a:noFill/>
            <a:ln>
              <a:noFill/>
            </a:ln>
            <a:extLst>
              <a:ext uri="{909E8E84-426E-40dd-AFC4-6F175D3DCCD1}">
                <a14:hiddenFill xmlns:a14="http://schemas.microsoft.com/office/drawing/2010/main" xmlns="">
                  <a:solidFill>
                    <a:schemeClr val="accent2"/>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sz="1600"/>
                <a:t>供应链</a:t>
              </a:r>
              <a:endParaRPr kumimoji="0" lang="en-US" altLang="zh-CN" sz="1600"/>
            </a:p>
            <a:p>
              <a:pPr eaLnBrk="0" hangingPunct="0">
                <a:lnSpc>
                  <a:spcPct val="100000"/>
                </a:lnSpc>
                <a:spcBef>
                  <a:spcPct val="0"/>
                </a:spcBef>
              </a:pPr>
              <a:r>
                <a:rPr kumimoji="0" lang="zh-CN" altLang="en-US" sz="1600"/>
                <a:t>网络结构</a:t>
              </a:r>
            </a:p>
          </p:txBody>
        </p:sp>
        <p:sp>
          <p:nvSpPr>
            <p:cNvPr id="46110" name="Line 32"/>
            <p:cNvSpPr>
              <a:spLocks noChangeShapeType="1"/>
            </p:cNvSpPr>
            <p:nvPr/>
          </p:nvSpPr>
          <p:spPr bwMode="auto">
            <a:xfrm flipV="1">
              <a:off x="3575" y="2750"/>
              <a:ext cx="190" cy="363"/>
            </a:xfrm>
            <a:prstGeom prst="line">
              <a:avLst/>
            </a:prstGeom>
            <a:noFill/>
            <a:ln w="57150">
              <a:solidFill>
                <a:schemeClr val="accent1"/>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6111" name="Line 33"/>
            <p:cNvSpPr>
              <a:spLocks noChangeShapeType="1"/>
            </p:cNvSpPr>
            <p:nvPr/>
          </p:nvSpPr>
          <p:spPr bwMode="auto">
            <a:xfrm flipV="1">
              <a:off x="3802" y="3294"/>
              <a:ext cx="388" cy="23"/>
            </a:xfrm>
            <a:prstGeom prst="line">
              <a:avLst/>
            </a:prstGeom>
            <a:noFill/>
            <a:ln w="57150">
              <a:solidFill>
                <a:schemeClr val="accent1"/>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46112" name="Line 34"/>
            <p:cNvSpPr>
              <a:spLocks noChangeShapeType="1"/>
            </p:cNvSpPr>
            <p:nvPr/>
          </p:nvSpPr>
          <p:spPr bwMode="auto">
            <a:xfrm>
              <a:off x="4165" y="2761"/>
              <a:ext cx="253" cy="306"/>
            </a:xfrm>
            <a:prstGeom prst="line">
              <a:avLst/>
            </a:prstGeom>
            <a:noFill/>
            <a:ln w="57150">
              <a:solidFill>
                <a:schemeClr val="accent1"/>
              </a:solidFill>
              <a:round/>
              <a:headEnd type="triangle" w="med" len="me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sp>
        <p:nvSpPr>
          <p:cNvPr id="2260003" name="AutoShape 35">
            <a:hlinkClick r:id="rId6" action="ppaction://hlinksldjump"/>
          </p:cNvPr>
          <p:cNvSpPr>
            <a:spLocks noChangeArrowheads="1"/>
          </p:cNvSpPr>
          <p:nvPr/>
        </p:nvSpPr>
        <p:spPr bwMode="auto">
          <a:xfrm>
            <a:off x="4822825" y="4591051"/>
            <a:ext cx="1187450" cy="593725"/>
          </a:xfrm>
          <a:prstGeom prst="wedgeRoundRectCallout">
            <a:avLst>
              <a:gd name="adj1" fmla="val 50000"/>
              <a:gd name="adj2" fmla="val 92782"/>
              <a:gd name="adj3" fmla="val 16667"/>
            </a:avLst>
          </a:prstGeom>
          <a:solidFill>
            <a:srgbClr val="7DDDFF"/>
          </a:solidFill>
          <a:ln w="9525">
            <a:solidFill>
              <a:srgbClr val="008080"/>
            </a:solidFill>
            <a:miter lim="800000"/>
            <a:headEnd/>
            <a:tailEnd/>
          </a:ln>
        </p:spPr>
        <p:txBody>
          <a:bodyPr lIns="18000" tIns="0" rIns="18000" bIns="0"/>
          <a:lstStyle/>
          <a:p>
            <a:pPr algn="just" eaLnBrk="0" hangingPunct="0">
              <a:lnSpc>
                <a:spcPct val="85000"/>
              </a:lnSpc>
              <a:spcBef>
                <a:spcPct val="0"/>
              </a:spcBef>
            </a:pPr>
            <a:r>
              <a:rPr kumimoji="0" lang="en-US" altLang="zh-CN" sz="1400"/>
              <a:t>3.</a:t>
            </a:r>
            <a:r>
              <a:rPr kumimoji="0" lang="zh-CN" altLang="en-US" sz="1400"/>
              <a:t>这些流程应进行何程度的集成管理</a:t>
            </a:r>
          </a:p>
        </p:txBody>
      </p:sp>
      <p:sp>
        <p:nvSpPr>
          <p:cNvPr id="2260004" name="AutoShape 36">
            <a:hlinkClick r:id="rId7" action="ppaction://hlinksldjump"/>
          </p:cNvPr>
          <p:cNvSpPr>
            <a:spLocks noChangeArrowheads="1"/>
          </p:cNvSpPr>
          <p:nvPr/>
        </p:nvSpPr>
        <p:spPr bwMode="auto">
          <a:xfrm>
            <a:off x="7704137" y="4591051"/>
            <a:ext cx="1368425" cy="576263"/>
          </a:xfrm>
          <a:prstGeom prst="wedgeRoundRectCallout">
            <a:avLst>
              <a:gd name="adj1" fmla="val -44829"/>
              <a:gd name="adj2" fmla="val 93528"/>
              <a:gd name="adj3" fmla="val 16667"/>
            </a:avLst>
          </a:prstGeom>
          <a:solidFill>
            <a:srgbClr val="7DDDFF"/>
          </a:solidFill>
          <a:ln w="9525">
            <a:solidFill>
              <a:srgbClr val="008080"/>
            </a:solidFill>
            <a:miter lim="800000"/>
            <a:headEnd/>
            <a:tailEnd/>
          </a:ln>
        </p:spPr>
        <p:txBody>
          <a:bodyPr lIns="18000" tIns="0" rIns="18000" bIns="0"/>
          <a:lstStyle/>
          <a:p>
            <a:pPr algn="just" eaLnBrk="0" hangingPunct="0">
              <a:lnSpc>
                <a:spcPct val="80000"/>
              </a:lnSpc>
              <a:spcBef>
                <a:spcPct val="0"/>
              </a:spcBef>
            </a:pPr>
            <a:r>
              <a:rPr kumimoji="0" lang="en-US" altLang="zh-CN" sz="1400"/>
              <a:t>1.</a:t>
            </a:r>
            <a:r>
              <a:rPr kumimoji="0" lang="zh-CN" altLang="en-US" sz="1400"/>
              <a:t>谁是供应链关键成员</a:t>
            </a:r>
            <a:r>
              <a:rPr kumimoji="0" lang="en-US" altLang="zh-CN" sz="1400">
                <a:latin typeface="宋体" charset="0"/>
              </a:rPr>
              <a:t>→</a:t>
            </a:r>
            <a:r>
              <a:rPr kumimoji="0" lang="zh-CN" altLang="en-US" sz="1400"/>
              <a:t>应联结谁的流程</a:t>
            </a:r>
          </a:p>
        </p:txBody>
      </p:sp>
      <p:sp>
        <p:nvSpPr>
          <p:cNvPr id="2260005" name="AutoShape 37">
            <a:hlinkClick r:id="rId8" action="ppaction://hlinksldjump"/>
          </p:cNvPr>
          <p:cNvSpPr>
            <a:spLocks noChangeArrowheads="1"/>
          </p:cNvSpPr>
          <p:nvPr/>
        </p:nvSpPr>
        <p:spPr bwMode="auto">
          <a:xfrm>
            <a:off x="7272337" y="3727451"/>
            <a:ext cx="1366838" cy="647700"/>
          </a:xfrm>
          <a:prstGeom prst="wedgeRoundRectCallout">
            <a:avLst>
              <a:gd name="adj1" fmla="val -57833"/>
              <a:gd name="adj2" fmla="val 68870"/>
              <a:gd name="adj3" fmla="val 16667"/>
            </a:avLst>
          </a:prstGeom>
          <a:solidFill>
            <a:srgbClr val="7DDDFF"/>
          </a:solidFill>
          <a:ln w="9525">
            <a:solidFill>
              <a:srgbClr val="008080"/>
            </a:solidFill>
            <a:miter lim="800000"/>
            <a:headEnd/>
            <a:tailEnd/>
          </a:ln>
        </p:spPr>
        <p:txBody>
          <a:bodyPr lIns="18000" rIns="18000"/>
          <a:lstStyle/>
          <a:p>
            <a:pPr algn="just" eaLnBrk="0" hangingPunct="0">
              <a:lnSpc>
                <a:spcPct val="85000"/>
              </a:lnSpc>
              <a:spcBef>
                <a:spcPct val="0"/>
              </a:spcBef>
            </a:pPr>
            <a:r>
              <a:rPr kumimoji="0" lang="en-US" altLang="zh-CN" sz="1400"/>
              <a:t>2.</a:t>
            </a:r>
            <a:r>
              <a:rPr kumimoji="0" lang="zh-CN" altLang="en-US" sz="1400"/>
              <a:t>哪些流程应与关键的供应成员进行联结</a:t>
            </a:r>
          </a:p>
        </p:txBody>
      </p:sp>
      <p:sp>
        <p:nvSpPr>
          <p:cNvPr id="2260006" name="AutoShape 38"/>
          <p:cNvSpPr>
            <a:spLocks noChangeArrowheads="1"/>
          </p:cNvSpPr>
          <p:nvPr/>
        </p:nvSpPr>
        <p:spPr bwMode="auto">
          <a:xfrm rot="-1783063">
            <a:off x="4248150" y="5599114"/>
            <a:ext cx="865187" cy="57626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00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33" name="Rectangle 10"/>
          <p:cNvSpPr txBox="1">
            <a:spLocks noChangeArrowheads="1"/>
          </p:cNvSpPr>
          <p:nvPr/>
        </p:nvSpPr>
        <p:spPr bwMode="auto">
          <a:xfrm>
            <a:off x="4703128" y="2259014"/>
            <a:ext cx="3600450" cy="1368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marL="0" indent="0">
              <a:buFontTx/>
              <a:buNone/>
              <a:defRPr/>
            </a:pPr>
            <a:r>
              <a:rPr lang="zh-CN" altLang="en-US" sz="2200" b="0" dirty="0">
                <a:solidFill>
                  <a:srgbClr val="000066"/>
                </a:solidFill>
                <a:latin typeface="Times New Roman" charset="0"/>
                <a:ea typeface="黑体" charset="0"/>
                <a:cs typeface="黑体" charset="0"/>
              </a:rPr>
              <a:t>横向一体化</a:t>
            </a:r>
            <a:r>
              <a:rPr lang="en-US" altLang="zh-CN" sz="2200" b="0" dirty="0">
                <a:solidFill>
                  <a:srgbClr val="000066"/>
                </a:solidFill>
                <a:latin typeface="Times New Roman" charset="0"/>
                <a:ea typeface="黑体" charset="0"/>
                <a:cs typeface="黑体" charset="0"/>
              </a:rPr>
              <a:t>(</a:t>
            </a:r>
            <a:r>
              <a:rPr lang="zh-CN" altLang="en-US" sz="2200" b="0" dirty="0">
                <a:solidFill>
                  <a:srgbClr val="000066"/>
                </a:solidFill>
                <a:latin typeface="Times New Roman" charset="0"/>
                <a:ea typeface="黑体" charset="0"/>
                <a:cs typeface="黑体" charset="0"/>
              </a:rPr>
              <a:t>协调</a:t>
            </a:r>
            <a:r>
              <a:rPr lang="en-US" altLang="zh-CN" sz="2200" b="0" dirty="0">
                <a:solidFill>
                  <a:srgbClr val="000066"/>
                </a:solidFill>
                <a:latin typeface="Times New Roman" charset="0"/>
                <a:ea typeface="黑体" charset="0"/>
                <a:cs typeface="黑体" charset="0"/>
              </a:rPr>
              <a:t>)</a:t>
            </a:r>
          </a:p>
          <a:p>
            <a:pPr marL="0" indent="0">
              <a:buFontTx/>
              <a:buNone/>
              <a:defRPr/>
            </a:pPr>
            <a:r>
              <a:rPr lang="zh-CN" altLang="en-US" sz="2200" b="0" dirty="0">
                <a:solidFill>
                  <a:srgbClr val="000066"/>
                </a:solidFill>
                <a:latin typeface="Times New Roman" charset="0"/>
                <a:ea typeface="黑体" charset="0"/>
                <a:cs typeface="黑体" charset="0"/>
              </a:rPr>
              <a:t>长期战略联盟管理</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合作</a:t>
            </a:r>
            <a:r>
              <a:rPr lang="en-US" altLang="zh-CN" sz="2200" b="0" dirty="0">
                <a:latin typeface="Times New Roman" charset="0"/>
                <a:ea typeface="黑体" charset="0"/>
                <a:cs typeface="黑体" charset="0"/>
              </a:rPr>
              <a:t>)</a:t>
            </a:r>
            <a:endParaRPr lang="en-US" altLang="zh-CN" sz="2200" b="0" dirty="0">
              <a:solidFill>
                <a:srgbClr val="000066"/>
              </a:solidFill>
              <a:latin typeface="Times New Roman" charset="0"/>
              <a:ea typeface="黑体" charset="0"/>
              <a:cs typeface="黑体" charset="0"/>
            </a:endParaRPr>
          </a:p>
          <a:p>
            <a:pPr marL="0" indent="0">
              <a:buFontTx/>
              <a:buNone/>
              <a:defRPr/>
            </a:pPr>
            <a:r>
              <a:rPr lang="zh-CN" altLang="en-US" sz="2200" b="0" dirty="0">
                <a:solidFill>
                  <a:srgbClr val="000066"/>
                </a:solidFill>
                <a:latin typeface="Times New Roman" charset="0"/>
                <a:ea typeface="黑体" charset="0"/>
                <a:cs typeface="黑体" charset="0"/>
              </a:rPr>
              <a:t>虚拟资源的运用</a:t>
            </a:r>
            <a:r>
              <a:rPr lang="en-US" altLang="zh-CN" sz="2200" b="0" dirty="0">
                <a:latin typeface="Times New Roman" charset="0"/>
                <a:ea typeface="黑体" charset="0"/>
                <a:cs typeface="黑体" charset="0"/>
              </a:rPr>
              <a:t>(</a:t>
            </a:r>
            <a:r>
              <a:rPr lang="zh-CN" altLang="en-US" sz="2200" b="0" dirty="0">
                <a:latin typeface="Times New Roman" charset="0"/>
                <a:ea typeface="黑体" charset="0"/>
                <a:cs typeface="黑体" charset="0"/>
              </a:rPr>
              <a:t>外包</a:t>
            </a:r>
            <a:r>
              <a:rPr lang="en-US" altLang="zh-CN" sz="2200" b="0" dirty="0">
                <a:latin typeface="Times New Roman" charset="0"/>
                <a:ea typeface="黑体" charset="0"/>
                <a:cs typeface="黑体" charset="0"/>
              </a:rPr>
              <a:t>)</a:t>
            </a:r>
            <a:endParaRPr lang="en-US" altLang="zh-CN" sz="2200" b="0" dirty="0">
              <a:solidFill>
                <a:srgbClr val="000066"/>
              </a:solidFill>
              <a:latin typeface="Times New Roman" charset="0"/>
              <a:ea typeface="黑体" charset="0"/>
              <a:cs typeface="黑体"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59978">
                                            <p:txEl>
                                              <p:pRg st="0" end="0"/>
                                            </p:txEl>
                                          </p:spTgt>
                                        </p:tgtEl>
                                        <p:attrNameLst>
                                          <p:attrName>style.visibility</p:attrName>
                                        </p:attrNameLst>
                                      </p:cBhvr>
                                      <p:to>
                                        <p:strVal val="visible"/>
                                      </p:to>
                                    </p:set>
                                    <p:anim calcmode="lin" valueType="num">
                                      <p:cBhvr additive="base">
                                        <p:cTn id="7" dur="500" fill="hold"/>
                                        <p:tgtEl>
                                          <p:spTgt spid="225997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5997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59978">
                                            <p:txEl>
                                              <p:pRg st="1" end="1"/>
                                            </p:txEl>
                                          </p:spTgt>
                                        </p:tgtEl>
                                        <p:attrNameLst>
                                          <p:attrName>style.visibility</p:attrName>
                                        </p:attrNameLst>
                                      </p:cBhvr>
                                      <p:to>
                                        <p:strVal val="visible"/>
                                      </p:to>
                                    </p:set>
                                    <p:anim calcmode="lin" valueType="num">
                                      <p:cBhvr additive="base">
                                        <p:cTn id="11" dur="500" fill="hold"/>
                                        <p:tgtEl>
                                          <p:spTgt spid="225997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59978">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7" presetClass="entr" presetSubtype="10" fill="hold" grpId="0" nodeType="afterEffect">
                                  <p:stCondLst>
                                    <p:cond delay="0"/>
                                  </p:stCondLst>
                                  <p:childTnLst>
                                    <p:set>
                                      <p:cBhvr>
                                        <p:cTn id="15" dur="1" fill="hold">
                                          <p:stCondLst>
                                            <p:cond delay="0"/>
                                          </p:stCondLst>
                                        </p:cTn>
                                        <p:tgtEl>
                                          <p:spTgt spid="2259979"/>
                                        </p:tgtEl>
                                        <p:attrNameLst>
                                          <p:attrName>style.visibility</p:attrName>
                                        </p:attrNameLst>
                                      </p:cBhvr>
                                      <p:to>
                                        <p:strVal val="visible"/>
                                      </p:to>
                                    </p:set>
                                    <p:anim calcmode="lin" valueType="num">
                                      <p:cBhvr>
                                        <p:cTn id="16" dur="500" fill="hold"/>
                                        <p:tgtEl>
                                          <p:spTgt spid="2259979"/>
                                        </p:tgtEl>
                                        <p:attrNameLst>
                                          <p:attrName>ppt_w</p:attrName>
                                        </p:attrNameLst>
                                      </p:cBhvr>
                                      <p:tavLst>
                                        <p:tav tm="0">
                                          <p:val>
                                            <p:fltVal val="0"/>
                                          </p:val>
                                        </p:tav>
                                        <p:tav tm="100000">
                                          <p:val>
                                            <p:strVal val="#ppt_w"/>
                                          </p:val>
                                        </p:tav>
                                      </p:tavLst>
                                    </p:anim>
                                    <p:anim calcmode="lin" valueType="num">
                                      <p:cBhvr>
                                        <p:cTn id="17" dur="500" fill="hold"/>
                                        <p:tgtEl>
                                          <p:spTgt spid="2259979"/>
                                        </p:tgtEl>
                                        <p:attrNameLst>
                                          <p:attrName>ppt_h</p:attrName>
                                        </p:attrNameLst>
                                      </p:cBhvr>
                                      <p:tavLst>
                                        <p:tav tm="0">
                                          <p:val>
                                            <p:strVal val="#ppt_h"/>
                                          </p:val>
                                        </p:tav>
                                        <p:tav tm="100000">
                                          <p:val>
                                            <p:strVal val="#ppt_h"/>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3">
                                            <p:txEl>
                                              <p:pRg st="0" end="0"/>
                                            </p:txEl>
                                          </p:spTgt>
                                        </p:tgtEl>
                                        <p:attrNameLst>
                                          <p:attrName>style.visibility</p:attrName>
                                        </p:attrNameLst>
                                      </p:cBhvr>
                                      <p:to>
                                        <p:strVal val="visible"/>
                                      </p:to>
                                    </p:set>
                                    <p:anim calcmode="lin" valueType="num">
                                      <p:cBhvr additive="base">
                                        <p:cTn id="20" dur="51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21" dur="510" fill="hold"/>
                                        <p:tgtEl>
                                          <p:spTgt spid="33">
                                            <p:txEl>
                                              <p:pRg st="0" end="0"/>
                                            </p:txEl>
                                          </p:spTgt>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2259978">
                                            <p:txEl>
                                              <p:pRg st="2" end="2"/>
                                            </p:txEl>
                                          </p:spTgt>
                                        </p:tgtEl>
                                        <p:attrNameLst>
                                          <p:attrName>style.visibility</p:attrName>
                                        </p:attrNameLst>
                                      </p:cBhvr>
                                      <p:to>
                                        <p:strVal val="visible"/>
                                      </p:to>
                                    </p:set>
                                    <p:anim calcmode="lin" valueType="num">
                                      <p:cBhvr additive="base">
                                        <p:cTn id="24" dur="500" fill="hold"/>
                                        <p:tgtEl>
                                          <p:spTgt spid="2259978">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259978">
                                            <p:txEl>
                                              <p:pRg st="2" end="2"/>
                                            </p:txEl>
                                          </p:spTgt>
                                        </p:tgtEl>
                                        <p:attrNameLst>
                                          <p:attrName>ppt_y</p:attrName>
                                        </p:attrNameLst>
                                      </p:cBhvr>
                                      <p:tavLst>
                                        <p:tav tm="0">
                                          <p:val>
                                            <p:strVal val="1+#ppt_h/2"/>
                                          </p:val>
                                        </p:tav>
                                        <p:tav tm="100000">
                                          <p:val>
                                            <p:strVal val="#ppt_y"/>
                                          </p:val>
                                        </p:tav>
                                      </p:tavLst>
                                    </p:anim>
                                  </p:childTnLst>
                                </p:cTn>
                              </p:par>
                            </p:childTnLst>
                          </p:cTn>
                        </p:par>
                        <p:par>
                          <p:cTn id="26" fill="hold" nodeType="afterGroup">
                            <p:stCondLst>
                              <p:cond delay="1010"/>
                            </p:stCondLst>
                            <p:childTnLst>
                              <p:par>
                                <p:cTn id="27" presetID="17" presetClass="entr" presetSubtype="10" fill="hold" grpId="0" nodeType="afterEffect">
                                  <p:stCondLst>
                                    <p:cond delay="0"/>
                                  </p:stCondLst>
                                  <p:childTnLst>
                                    <p:set>
                                      <p:cBhvr>
                                        <p:cTn id="28" dur="1" fill="hold">
                                          <p:stCondLst>
                                            <p:cond delay="0"/>
                                          </p:stCondLst>
                                        </p:cTn>
                                        <p:tgtEl>
                                          <p:spTgt spid="2259980"/>
                                        </p:tgtEl>
                                        <p:attrNameLst>
                                          <p:attrName>style.visibility</p:attrName>
                                        </p:attrNameLst>
                                      </p:cBhvr>
                                      <p:to>
                                        <p:strVal val="visible"/>
                                      </p:to>
                                    </p:set>
                                    <p:anim calcmode="lin" valueType="num">
                                      <p:cBhvr>
                                        <p:cTn id="29" dur="500" fill="hold"/>
                                        <p:tgtEl>
                                          <p:spTgt spid="2259980"/>
                                        </p:tgtEl>
                                        <p:attrNameLst>
                                          <p:attrName>ppt_w</p:attrName>
                                        </p:attrNameLst>
                                      </p:cBhvr>
                                      <p:tavLst>
                                        <p:tav tm="0">
                                          <p:val>
                                            <p:fltVal val="0"/>
                                          </p:val>
                                        </p:tav>
                                        <p:tav tm="100000">
                                          <p:val>
                                            <p:strVal val="#ppt_w"/>
                                          </p:val>
                                        </p:tav>
                                      </p:tavLst>
                                    </p:anim>
                                    <p:anim calcmode="lin" valueType="num">
                                      <p:cBhvr>
                                        <p:cTn id="30" dur="500" fill="hold"/>
                                        <p:tgtEl>
                                          <p:spTgt spid="2259980"/>
                                        </p:tgtEl>
                                        <p:attrNameLst>
                                          <p:attrName>ppt_h</p:attrName>
                                        </p:attrNameLst>
                                      </p:cBhvr>
                                      <p:tavLst>
                                        <p:tav tm="0">
                                          <p:val>
                                            <p:strVal val="#ppt_h"/>
                                          </p:val>
                                        </p:tav>
                                        <p:tav tm="100000">
                                          <p:val>
                                            <p:strVal val="#ppt_h"/>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3">
                                            <p:txEl>
                                              <p:pRg st="1" end="1"/>
                                            </p:txEl>
                                          </p:spTgt>
                                        </p:tgtEl>
                                        <p:attrNameLst>
                                          <p:attrName>style.visibility</p:attrName>
                                        </p:attrNameLst>
                                      </p:cBhvr>
                                      <p:to>
                                        <p:strVal val="visible"/>
                                      </p:to>
                                    </p:set>
                                    <p:anim calcmode="lin" valueType="num">
                                      <p:cBhvr additive="base">
                                        <p:cTn id="33" dur="51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34" dur="510" fill="hold"/>
                                        <p:tgtEl>
                                          <p:spTgt spid="33">
                                            <p:txEl>
                                              <p:pRg st="1" end="1"/>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259978">
                                            <p:txEl>
                                              <p:pRg st="3" end="3"/>
                                            </p:txEl>
                                          </p:spTgt>
                                        </p:tgtEl>
                                        <p:attrNameLst>
                                          <p:attrName>style.visibility</p:attrName>
                                        </p:attrNameLst>
                                      </p:cBhvr>
                                      <p:to>
                                        <p:strVal val="visible"/>
                                      </p:to>
                                    </p:set>
                                    <p:anim calcmode="lin" valueType="num">
                                      <p:cBhvr additive="base">
                                        <p:cTn id="37" dur="500" fill="hold"/>
                                        <p:tgtEl>
                                          <p:spTgt spid="2259978">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59978">
                                            <p:txEl>
                                              <p:pRg st="3" end="3"/>
                                            </p:txEl>
                                          </p:spTgt>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1520"/>
                            </p:stCondLst>
                            <p:childTnLst>
                              <p:par>
                                <p:cTn id="40" presetID="17" presetClass="entr" presetSubtype="10" fill="hold" grpId="0" nodeType="afterEffect">
                                  <p:stCondLst>
                                    <p:cond delay="0"/>
                                  </p:stCondLst>
                                  <p:childTnLst>
                                    <p:set>
                                      <p:cBhvr>
                                        <p:cTn id="41" dur="1" fill="hold">
                                          <p:stCondLst>
                                            <p:cond delay="0"/>
                                          </p:stCondLst>
                                        </p:cTn>
                                        <p:tgtEl>
                                          <p:spTgt spid="2259981"/>
                                        </p:tgtEl>
                                        <p:attrNameLst>
                                          <p:attrName>style.visibility</p:attrName>
                                        </p:attrNameLst>
                                      </p:cBhvr>
                                      <p:to>
                                        <p:strVal val="visible"/>
                                      </p:to>
                                    </p:set>
                                    <p:anim calcmode="lin" valueType="num">
                                      <p:cBhvr>
                                        <p:cTn id="42" dur="500" fill="hold"/>
                                        <p:tgtEl>
                                          <p:spTgt spid="2259981"/>
                                        </p:tgtEl>
                                        <p:attrNameLst>
                                          <p:attrName>ppt_w</p:attrName>
                                        </p:attrNameLst>
                                      </p:cBhvr>
                                      <p:tavLst>
                                        <p:tav tm="0">
                                          <p:val>
                                            <p:fltVal val="0"/>
                                          </p:val>
                                        </p:tav>
                                        <p:tav tm="100000">
                                          <p:val>
                                            <p:strVal val="#ppt_w"/>
                                          </p:val>
                                        </p:tav>
                                      </p:tavLst>
                                    </p:anim>
                                    <p:anim calcmode="lin" valueType="num">
                                      <p:cBhvr>
                                        <p:cTn id="43" dur="500" fill="hold"/>
                                        <p:tgtEl>
                                          <p:spTgt spid="2259981"/>
                                        </p:tgtEl>
                                        <p:attrNameLst>
                                          <p:attrName>ppt_h</p:attrName>
                                        </p:attrNameLst>
                                      </p:cBhvr>
                                      <p:tavLst>
                                        <p:tav tm="0">
                                          <p:val>
                                            <p:strVal val="#ppt_h"/>
                                          </p:val>
                                        </p:tav>
                                        <p:tav tm="100000">
                                          <p:val>
                                            <p:strVal val="#ppt_h"/>
                                          </p:val>
                                        </p:tav>
                                      </p:tavLst>
                                    </p:anim>
                                  </p:childTnLst>
                                </p:cTn>
                              </p:par>
                              <p:par>
                                <p:cTn id="44" presetID="2" presetClass="entr" presetSubtype="4" fill="hold" grpId="0" nodeType="withEffect">
                                  <p:stCondLst>
                                    <p:cond delay="0"/>
                                  </p:stCondLst>
                                  <p:childTnLst>
                                    <p:set>
                                      <p:cBhvr>
                                        <p:cTn id="45" dur="1" fill="hold">
                                          <p:stCondLst>
                                            <p:cond delay="0"/>
                                          </p:stCondLst>
                                        </p:cTn>
                                        <p:tgtEl>
                                          <p:spTgt spid="33">
                                            <p:txEl>
                                              <p:pRg st="2" end="2"/>
                                            </p:txEl>
                                          </p:spTgt>
                                        </p:tgtEl>
                                        <p:attrNameLst>
                                          <p:attrName>style.visibility</p:attrName>
                                        </p:attrNameLst>
                                      </p:cBhvr>
                                      <p:to>
                                        <p:strVal val="visible"/>
                                      </p:to>
                                    </p:set>
                                    <p:anim calcmode="lin" valueType="num">
                                      <p:cBhvr additive="base">
                                        <p:cTn id="46" dur="510" fill="hold"/>
                                        <p:tgtEl>
                                          <p:spTgt spid="33">
                                            <p:txEl>
                                              <p:pRg st="2" end="2"/>
                                            </p:txEl>
                                          </p:spTgt>
                                        </p:tgtEl>
                                        <p:attrNameLst>
                                          <p:attrName>ppt_x</p:attrName>
                                        </p:attrNameLst>
                                      </p:cBhvr>
                                      <p:tavLst>
                                        <p:tav tm="0">
                                          <p:val>
                                            <p:strVal val="#ppt_x"/>
                                          </p:val>
                                        </p:tav>
                                        <p:tav tm="100000">
                                          <p:val>
                                            <p:strVal val="#ppt_x"/>
                                          </p:val>
                                        </p:tav>
                                      </p:tavLst>
                                    </p:anim>
                                    <p:anim calcmode="lin" valueType="num">
                                      <p:cBhvr additive="base">
                                        <p:cTn id="47" dur="510" fill="hold"/>
                                        <p:tgtEl>
                                          <p:spTgt spid="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2259978">
                                            <p:txEl>
                                              <p:pRg st="4" end="4"/>
                                            </p:txEl>
                                          </p:spTgt>
                                        </p:tgtEl>
                                        <p:attrNameLst>
                                          <p:attrName>style.visibility</p:attrName>
                                        </p:attrNameLst>
                                      </p:cBhvr>
                                      <p:to>
                                        <p:strVal val="visible"/>
                                      </p:to>
                                    </p:set>
                                    <p:anim calcmode="lin" valueType="num">
                                      <p:cBhvr additive="base">
                                        <p:cTn id="52" dur="500" fill="hold"/>
                                        <p:tgtEl>
                                          <p:spTgt spid="2259978">
                                            <p:txEl>
                                              <p:pRg st="4" end="4"/>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2259978">
                                            <p:txEl>
                                              <p:pRg st="4" end="4"/>
                                            </p:txEl>
                                          </p:spTgt>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500"/>
                            </p:stCondLst>
                            <p:childTnLst>
                              <p:par>
                                <p:cTn id="55" presetID="17" presetClass="entr" presetSubtype="10" fill="hold" grpId="0" nodeType="afterEffect">
                                  <p:stCondLst>
                                    <p:cond delay="0"/>
                                  </p:stCondLst>
                                  <p:childTnLst>
                                    <p:set>
                                      <p:cBhvr>
                                        <p:cTn id="56" dur="1" fill="hold">
                                          <p:stCondLst>
                                            <p:cond delay="0"/>
                                          </p:stCondLst>
                                        </p:cTn>
                                        <p:tgtEl>
                                          <p:spTgt spid="2259982"/>
                                        </p:tgtEl>
                                        <p:attrNameLst>
                                          <p:attrName>style.visibility</p:attrName>
                                        </p:attrNameLst>
                                      </p:cBhvr>
                                      <p:to>
                                        <p:strVal val="visible"/>
                                      </p:to>
                                    </p:set>
                                    <p:anim calcmode="lin" valueType="num">
                                      <p:cBhvr>
                                        <p:cTn id="57" dur="500" fill="hold"/>
                                        <p:tgtEl>
                                          <p:spTgt spid="2259982"/>
                                        </p:tgtEl>
                                        <p:attrNameLst>
                                          <p:attrName>ppt_w</p:attrName>
                                        </p:attrNameLst>
                                      </p:cBhvr>
                                      <p:tavLst>
                                        <p:tav tm="0">
                                          <p:val>
                                            <p:fltVal val="0"/>
                                          </p:val>
                                        </p:tav>
                                        <p:tav tm="100000">
                                          <p:val>
                                            <p:strVal val="#ppt_w"/>
                                          </p:val>
                                        </p:tav>
                                      </p:tavLst>
                                    </p:anim>
                                    <p:anim calcmode="lin" valueType="num">
                                      <p:cBhvr>
                                        <p:cTn id="58" dur="500" fill="hold"/>
                                        <p:tgtEl>
                                          <p:spTgt spid="2259982"/>
                                        </p:tgtEl>
                                        <p:attrNameLst>
                                          <p:attrName>ppt_h</p:attrName>
                                        </p:attrNameLst>
                                      </p:cBhvr>
                                      <p:tavLst>
                                        <p:tav tm="0">
                                          <p:val>
                                            <p:strVal val="#ppt_h"/>
                                          </p:val>
                                        </p:tav>
                                        <p:tav tm="100000">
                                          <p:val>
                                            <p:strVal val="#ppt_h"/>
                                          </p:val>
                                        </p:tav>
                                      </p:tavLst>
                                    </p:anim>
                                  </p:childTnLst>
                                </p:cTn>
                              </p:par>
                              <p:par>
                                <p:cTn id="59" presetID="17" presetClass="entr" presetSubtype="10" fill="hold" grpId="0" nodeType="withEffect">
                                  <p:stCondLst>
                                    <p:cond delay="0"/>
                                  </p:stCondLst>
                                  <p:childTnLst>
                                    <p:set>
                                      <p:cBhvr>
                                        <p:cTn id="60" dur="1" fill="hold">
                                          <p:stCondLst>
                                            <p:cond delay="0"/>
                                          </p:stCondLst>
                                        </p:cTn>
                                        <p:tgtEl>
                                          <p:spTgt spid="2259983"/>
                                        </p:tgtEl>
                                        <p:attrNameLst>
                                          <p:attrName>style.visibility</p:attrName>
                                        </p:attrNameLst>
                                      </p:cBhvr>
                                      <p:to>
                                        <p:strVal val="visible"/>
                                      </p:to>
                                    </p:set>
                                    <p:anim calcmode="lin" valueType="num">
                                      <p:cBhvr>
                                        <p:cTn id="61" dur="500" fill="hold"/>
                                        <p:tgtEl>
                                          <p:spTgt spid="2259983"/>
                                        </p:tgtEl>
                                        <p:attrNameLst>
                                          <p:attrName>ppt_w</p:attrName>
                                        </p:attrNameLst>
                                      </p:cBhvr>
                                      <p:tavLst>
                                        <p:tav tm="0">
                                          <p:val>
                                            <p:fltVal val="0"/>
                                          </p:val>
                                        </p:tav>
                                        <p:tav tm="100000">
                                          <p:val>
                                            <p:strVal val="#ppt_w"/>
                                          </p:val>
                                        </p:tav>
                                      </p:tavLst>
                                    </p:anim>
                                    <p:anim calcmode="lin" valueType="num">
                                      <p:cBhvr>
                                        <p:cTn id="62" dur="500" fill="hold"/>
                                        <p:tgtEl>
                                          <p:spTgt spid="2259983"/>
                                        </p:tgtEl>
                                        <p:attrNameLst>
                                          <p:attrName>ppt_h</p:attrName>
                                        </p:attrNameLst>
                                      </p:cBhvr>
                                      <p:tavLst>
                                        <p:tav tm="0">
                                          <p:val>
                                            <p:strVal val="#ppt_h"/>
                                          </p:val>
                                        </p:tav>
                                        <p:tav tm="100000">
                                          <p:val>
                                            <p:strVal val="#ppt_h"/>
                                          </p:val>
                                        </p:tav>
                                      </p:tavLst>
                                    </p:anim>
                                  </p:childTnLst>
                                </p:cTn>
                              </p:par>
                              <p:par>
                                <p:cTn id="63" presetID="17" presetClass="entr" presetSubtype="10" fill="hold" grpId="0" nodeType="withEffect">
                                  <p:stCondLst>
                                    <p:cond delay="0"/>
                                  </p:stCondLst>
                                  <p:childTnLst>
                                    <p:set>
                                      <p:cBhvr>
                                        <p:cTn id="64" dur="1" fill="hold">
                                          <p:stCondLst>
                                            <p:cond delay="0"/>
                                          </p:stCondLst>
                                        </p:cTn>
                                        <p:tgtEl>
                                          <p:spTgt spid="2259984"/>
                                        </p:tgtEl>
                                        <p:attrNameLst>
                                          <p:attrName>style.visibility</p:attrName>
                                        </p:attrNameLst>
                                      </p:cBhvr>
                                      <p:to>
                                        <p:strVal val="visible"/>
                                      </p:to>
                                    </p:set>
                                    <p:anim calcmode="lin" valueType="num">
                                      <p:cBhvr>
                                        <p:cTn id="65" dur="500" fill="hold"/>
                                        <p:tgtEl>
                                          <p:spTgt spid="2259984"/>
                                        </p:tgtEl>
                                        <p:attrNameLst>
                                          <p:attrName>ppt_w</p:attrName>
                                        </p:attrNameLst>
                                      </p:cBhvr>
                                      <p:tavLst>
                                        <p:tav tm="0">
                                          <p:val>
                                            <p:fltVal val="0"/>
                                          </p:val>
                                        </p:tav>
                                        <p:tav tm="100000">
                                          <p:val>
                                            <p:strVal val="#ppt_w"/>
                                          </p:val>
                                        </p:tav>
                                      </p:tavLst>
                                    </p:anim>
                                    <p:anim calcmode="lin" valueType="num">
                                      <p:cBhvr>
                                        <p:cTn id="66" dur="500" fill="hold"/>
                                        <p:tgtEl>
                                          <p:spTgt spid="2259984"/>
                                        </p:tgtEl>
                                        <p:attrNameLst>
                                          <p:attrName>ppt_h</p:attrName>
                                        </p:attrNameLst>
                                      </p:cBhvr>
                                      <p:tavLst>
                                        <p:tav tm="0">
                                          <p:val>
                                            <p:strVal val="#ppt_h"/>
                                          </p:val>
                                        </p:tav>
                                        <p:tav tm="100000">
                                          <p:val>
                                            <p:strVal val="#ppt_h"/>
                                          </p:val>
                                        </p:tav>
                                      </p:tavLst>
                                    </p:anim>
                                  </p:childTnLst>
                                </p:cTn>
                              </p:par>
                              <p:par>
                                <p:cTn id="67" presetID="17" presetClass="entr" presetSubtype="10" fill="hold" grpId="0" nodeType="withEffect">
                                  <p:stCondLst>
                                    <p:cond delay="0"/>
                                  </p:stCondLst>
                                  <p:childTnLst>
                                    <p:set>
                                      <p:cBhvr>
                                        <p:cTn id="68" dur="1" fill="hold">
                                          <p:stCondLst>
                                            <p:cond delay="0"/>
                                          </p:stCondLst>
                                        </p:cTn>
                                        <p:tgtEl>
                                          <p:spTgt spid="2259985"/>
                                        </p:tgtEl>
                                        <p:attrNameLst>
                                          <p:attrName>style.visibility</p:attrName>
                                        </p:attrNameLst>
                                      </p:cBhvr>
                                      <p:to>
                                        <p:strVal val="visible"/>
                                      </p:to>
                                    </p:set>
                                    <p:anim calcmode="lin" valueType="num">
                                      <p:cBhvr>
                                        <p:cTn id="69" dur="500" fill="hold"/>
                                        <p:tgtEl>
                                          <p:spTgt spid="2259985"/>
                                        </p:tgtEl>
                                        <p:attrNameLst>
                                          <p:attrName>ppt_w</p:attrName>
                                        </p:attrNameLst>
                                      </p:cBhvr>
                                      <p:tavLst>
                                        <p:tav tm="0">
                                          <p:val>
                                            <p:fltVal val="0"/>
                                          </p:val>
                                        </p:tav>
                                        <p:tav tm="100000">
                                          <p:val>
                                            <p:strVal val="#ppt_w"/>
                                          </p:val>
                                        </p:tav>
                                      </p:tavLst>
                                    </p:anim>
                                    <p:anim calcmode="lin" valueType="num">
                                      <p:cBhvr>
                                        <p:cTn id="70" dur="500" fill="hold"/>
                                        <p:tgtEl>
                                          <p:spTgt spid="2259985"/>
                                        </p:tgtEl>
                                        <p:attrNameLst>
                                          <p:attrName>ppt_h</p:attrName>
                                        </p:attrNameLst>
                                      </p:cBhvr>
                                      <p:tavLst>
                                        <p:tav tm="0">
                                          <p:val>
                                            <p:strVal val="#ppt_h"/>
                                          </p:val>
                                        </p:tav>
                                        <p:tav tm="100000">
                                          <p:val>
                                            <p:strVal val="#ppt_h"/>
                                          </p:val>
                                        </p:tav>
                                      </p:tavLst>
                                    </p:anim>
                                  </p:childTnLst>
                                </p:cTn>
                              </p:par>
                              <p:par>
                                <p:cTn id="71" presetID="17" presetClass="entr" presetSubtype="10" fill="hold" nodeType="withEffect">
                                  <p:stCondLst>
                                    <p:cond delay="0"/>
                                  </p:stCondLst>
                                  <p:childTnLst>
                                    <p:set>
                                      <p:cBhvr>
                                        <p:cTn id="72" dur="1" fill="hold">
                                          <p:stCondLst>
                                            <p:cond delay="0"/>
                                          </p:stCondLst>
                                        </p:cTn>
                                        <p:tgtEl>
                                          <p:spTgt spid="2259986"/>
                                        </p:tgtEl>
                                        <p:attrNameLst>
                                          <p:attrName>style.visibility</p:attrName>
                                        </p:attrNameLst>
                                      </p:cBhvr>
                                      <p:to>
                                        <p:strVal val="visible"/>
                                      </p:to>
                                    </p:set>
                                    <p:anim calcmode="lin" valueType="num">
                                      <p:cBhvr>
                                        <p:cTn id="73" dur="500" fill="hold"/>
                                        <p:tgtEl>
                                          <p:spTgt spid="2259986"/>
                                        </p:tgtEl>
                                        <p:attrNameLst>
                                          <p:attrName>ppt_w</p:attrName>
                                        </p:attrNameLst>
                                      </p:cBhvr>
                                      <p:tavLst>
                                        <p:tav tm="0">
                                          <p:val>
                                            <p:fltVal val="0"/>
                                          </p:val>
                                        </p:tav>
                                        <p:tav tm="100000">
                                          <p:val>
                                            <p:strVal val="#ppt_w"/>
                                          </p:val>
                                        </p:tav>
                                      </p:tavLst>
                                    </p:anim>
                                    <p:anim calcmode="lin" valueType="num">
                                      <p:cBhvr>
                                        <p:cTn id="74" dur="500" fill="hold"/>
                                        <p:tgtEl>
                                          <p:spTgt spid="2259986"/>
                                        </p:tgtEl>
                                        <p:attrNameLst>
                                          <p:attrName>ppt_h</p:attrName>
                                        </p:attrNameLst>
                                      </p:cBhvr>
                                      <p:tavLst>
                                        <p:tav tm="0">
                                          <p:val>
                                            <p:strVal val="#ppt_h"/>
                                          </p:val>
                                        </p:tav>
                                        <p:tav tm="100000">
                                          <p:val>
                                            <p:strVal val="#ppt_h"/>
                                          </p:val>
                                        </p:tav>
                                      </p:tavLst>
                                    </p:anim>
                                  </p:childTnLst>
                                </p:cTn>
                              </p:par>
                              <p:par>
                                <p:cTn id="75" presetID="17" presetClass="entr" presetSubtype="10" fill="hold" nodeType="withEffect">
                                  <p:stCondLst>
                                    <p:cond delay="0"/>
                                  </p:stCondLst>
                                  <p:childTnLst>
                                    <p:set>
                                      <p:cBhvr>
                                        <p:cTn id="76" dur="1" fill="hold">
                                          <p:stCondLst>
                                            <p:cond delay="0"/>
                                          </p:stCondLst>
                                        </p:cTn>
                                        <p:tgtEl>
                                          <p:spTgt spid="2259987"/>
                                        </p:tgtEl>
                                        <p:attrNameLst>
                                          <p:attrName>style.visibility</p:attrName>
                                        </p:attrNameLst>
                                      </p:cBhvr>
                                      <p:to>
                                        <p:strVal val="visible"/>
                                      </p:to>
                                    </p:set>
                                    <p:anim calcmode="lin" valueType="num">
                                      <p:cBhvr>
                                        <p:cTn id="77" dur="500" fill="hold"/>
                                        <p:tgtEl>
                                          <p:spTgt spid="2259987"/>
                                        </p:tgtEl>
                                        <p:attrNameLst>
                                          <p:attrName>ppt_w</p:attrName>
                                        </p:attrNameLst>
                                      </p:cBhvr>
                                      <p:tavLst>
                                        <p:tav tm="0">
                                          <p:val>
                                            <p:fltVal val="0"/>
                                          </p:val>
                                        </p:tav>
                                        <p:tav tm="100000">
                                          <p:val>
                                            <p:strVal val="#ppt_w"/>
                                          </p:val>
                                        </p:tav>
                                      </p:tavLst>
                                    </p:anim>
                                    <p:anim calcmode="lin" valueType="num">
                                      <p:cBhvr>
                                        <p:cTn id="78" dur="500" fill="hold"/>
                                        <p:tgtEl>
                                          <p:spTgt spid="2259987"/>
                                        </p:tgtEl>
                                        <p:attrNameLst>
                                          <p:attrName>ppt_h</p:attrName>
                                        </p:attrNameLst>
                                      </p:cBhvr>
                                      <p:tavLst>
                                        <p:tav tm="0">
                                          <p:val>
                                            <p:strVal val="#ppt_h"/>
                                          </p:val>
                                        </p:tav>
                                        <p:tav tm="100000">
                                          <p:val>
                                            <p:strVal val="#ppt_h"/>
                                          </p:val>
                                        </p:tav>
                                      </p:tavLst>
                                    </p:anim>
                                  </p:childTnLst>
                                </p:cTn>
                              </p:par>
                              <p:par>
                                <p:cTn id="79" presetID="17" presetClass="entr" presetSubtype="10" fill="hold" nodeType="withEffect">
                                  <p:stCondLst>
                                    <p:cond delay="0"/>
                                  </p:stCondLst>
                                  <p:childTnLst>
                                    <p:set>
                                      <p:cBhvr>
                                        <p:cTn id="80" dur="1" fill="hold">
                                          <p:stCondLst>
                                            <p:cond delay="0"/>
                                          </p:stCondLst>
                                        </p:cTn>
                                        <p:tgtEl>
                                          <p:spTgt spid="2259988"/>
                                        </p:tgtEl>
                                        <p:attrNameLst>
                                          <p:attrName>style.visibility</p:attrName>
                                        </p:attrNameLst>
                                      </p:cBhvr>
                                      <p:to>
                                        <p:strVal val="visible"/>
                                      </p:to>
                                    </p:set>
                                    <p:anim calcmode="lin" valueType="num">
                                      <p:cBhvr>
                                        <p:cTn id="81" dur="500" fill="hold"/>
                                        <p:tgtEl>
                                          <p:spTgt spid="2259988"/>
                                        </p:tgtEl>
                                        <p:attrNameLst>
                                          <p:attrName>ppt_w</p:attrName>
                                        </p:attrNameLst>
                                      </p:cBhvr>
                                      <p:tavLst>
                                        <p:tav tm="0">
                                          <p:val>
                                            <p:fltVal val="0"/>
                                          </p:val>
                                        </p:tav>
                                        <p:tav tm="100000">
                                          <p:val>
                                            <p:strVal val="#ppt_w"/>
                                          </p:val>
                                        </p:tav>
                                      </p:tavLst>
                                    </p:anim>
                                    <p:anim calcmode="lin" valueType="num">
                                      <p:cBhvr>
                                        <p:cTn id="82" dur="500" fill="hold"/>
                                        <p:tgtEl>
                                          <p:spTgt spid="2259988"/>
                                        </p:tgtEl>
                                        <p:attrNameLst>
                                          <p:attrName>ppt_h</p:attrName>
                                        </p:attrNameLst>
                                      </p:cBhvr>
                                      <p:tavLst>
                                        <p:tav tm="0">
                                          <p:val>
                                            <p:strVal val="#ppt_h"/>
                                          </p:val>
                                        </p:tav>
                                        <p:tav tm="100000">
                                          <p:val>
                                            <p:strVal val="#ppt_h"/>
                                          </p:val>
                                        </p:tav>
                                      </p:tavLst>
                                    </p:anim>
                                  </p:childTnLst>
                                </p:cTn>
                              </p:par>
                            </p:childTnLst>
                          </p:cTn>
                        </p:par>
                        <p:par>
                          <p:cTn id="83" fill="hold" nodeType="afterGroup">
                            <p:stCondLst>
                              <p:cond delay="1000"/>
                            </p:stCondLst>
                            <p:childTnLst>
                              <p:par>
                                <p:cTn id="84" presetID="2" presetClass="entr" presetSubtype="8" fill="hold" grpId="0" nodeType="afterEffect">
                                  <p:stCondLst>
                                    <p:cond delay="0"/>
                                  </p:stCondLst>
                                  <p:childTnLst>
                                    <p:set>
                                      <p:cBhvr>
                                        <p:cTn id="85" dur="1" fill="hold">
                                          <p:stCondLst>
                                            <p:cond delay="0"/>
                                          </p:stCondLst>
                                        </p:cTn>
                                        <p:tgtEl>
                                          <p:spTgt spid="2259989"/>
                                        </p:tgtEl>
                                        <p:attrNameLst>
                                          <p:attrName>style.visibility</p:attrName>
                                        </p:attrNameLst>
                                      </p:cBhvr>
                                      <p:to>
                                        <p:strVal val="visible"/>
                                      </p:to>
                                    </p:set>
                                    <p:anim calcmode="lin" valueType="num">
                                      <p:cBhvr additive="base">
                                        <p:cTn id="86" dur="500" fill="hold"/>
                                        <p:tgtEl>
                                          <p:spTgt spid="2259989"/>
                                        </p:tgtEl>
                                        <p:attrNameLst>
                                          <p:attrName>ppt_x</p:attrName>
                                        </p:attrNameLst>
                                      </p:cBhvr>
                                      <p:tavLst>
                                        <p:tav tm="0">
                                          <p:val>
                                            <p:strVal val="0-#ppt_w/2"/>
                                          </p:val>
                                        </p:tav>
                                        <p:tav tm="100000">
                                          <p:val>
                                            <p:strVal val="#ppt_x"/>
                                          </p:val>
                                        </p:tav>
                                      </p:tavLst>
                                    </p:anim>
                                    <p:anim calcmode="lin" valueType="num">
                                      <p:cBhvr additive="base">
                                        <p:cTn id="87" dur="500" fill="hold"/>
                                        <p:tgtEl>
                                          <p:spTgt spid="2259989"/>
                                        </p:tgtEl>
                                        <p:attrNameLst>
                                          <p:attrName>ppt_y</p:attrName>
                                        </p:attrNameLst>
                                      </p:cBhvr>
                                      <p:tavLst>
                                        <p:tav tm="0">
                                          <p:val>
                                            <p:strVal val="#ppt_y"/>
                                          </p:val>
                                        </p:tav>
                                        <p:tav tm="100000">
                                          <p:val>
                                            <p:strVal val="#ppt_y"/>
                                          </p:val>
                                        </p:tav>
                                      </p:tavLst>
                                    </p:anim>
                                  </p:childTnLst>
                                </p:cTn>
                              </p:par>
                            </p:childTnLst>
                          </p:cTn>
                        </p:par>
                        <p:par>
                          <p:cTn id="88" fill="hold" nodeType="afterGroup">
                            <p:stCondLst>
                              <p:cond delay="1500"/>
                            </p:stCondLst>
                            <p:childTnLst>
                              <p:par>
                                <p:cTn id="89" presetID="2" presetClass="entr" presetSubtype="8" fill="hold" grpId="0" nodeType="afterEffect">
                                  <p:stCondLst>
                                    <p:cond delay="0"/>
                                  </p:stCondLst>
                                  <p:childTnLst>
                                    <p:set>
                                      <p:cBhvr>
                                        <p:cTn id="90" dur="1" fill="hold">
                                          <p:stCondLst>
                                            <p:cond delay="0"/>
                                          </p:stCondLst>
                                        </p:cTn>
                                        <p:tgtEl>
                                          <p:spTgt spid="2259990"/>
                                        </p:tgtEl>
                                        <p:attrNameLst>
                                          <p:attrName>style.visibility</p:attrName>
                                        </p:attrNameLst>
                                      </p:cBhvr>
                                      <p:to>
                                        <p:strVal val="visible"/>
                                      </p:to>
                                    </p:set>
                                    <p:anim calcmode="lin" valueType="num">
                                      <p:cBhvr additive="base">
                                        <p:cTn id="91" dur="500" fill="hold"/>
                                        <p:tgtEl>
                                          <p:spTgt spid="2259990"/>
                                        </p:tgtEl>
                                        <p:attrNameLst>
                                          <p:attrName>ppt_x</p:attrName>
                                        </p:attrNameLst>
                                      </p:cBhvr>
                                      <p:tavLst>
                                        <p:tav tm="0">
                                          <p:val>
                                            <p:strVal val="0-#ppt_w/2"/>
                                          </p:val>
                                        </p:tav>
                                        <p:tav tm="100000">
                                          <p:val>
                                            <p:strVal val="#ppt_x"/>
                                          </p:val>
                                        </p:tav>
                                      </p:tavLst>
                                    </p:anim>
                                    <p:anim calcmode="lin" valueType="num">
                                      <p:cBhvr additive="base">
                                        <p:cTn id="92" dur="500" fill="hold"/>
                                        <p:tgtEl>
                                          <p:spTgt spid="2259990"/>
                                        </p:tgtEl>
                                        <p:attrNameLst>
                                          <p:attrName>ppt_y</p:attrName>
                                        </p:attrNameLst>
                                      </p:cBhvr>
                                      <p:tavLst>
                                        <p:tav tm="0">
                                          <p:val>
                                            <p:strVal val="#ppt_y"/>
                                          </p:val>
                                        </p:tav>
                                        <p:tav tm="100000">
                                          <p:val>
                                            <p:strVal val="#ppt_y"/>
                                          </p:val>
                                        </p:tav>
                                      </p:tavLst>
                                    </p:anim>
                                  </p:childTnLst>
                                </p:cTn>
                              </p:par>
                            </p:childTnLst>
                          </p:cTn>
                        </p:par>
                        <p:par>
                          <p:cTn id="93" fill="hold" nodeType="afterGroup">
                            <p:stCondLst>
                              <p:cond delay="2000"/>
                            </p:stCondLst>
                            <p:childTnLst>
                              <p:par>
                                <p:cTn id="94" presetID="12" presetClass="entr" presetSubtype="4" fill="hold" grpId="0" nodeType="afterEffect">
                                  <p:stCondLst>
                                    <p:cond delay="0"/>
                                  </p:stCondLst>
                                  <p:childTnLst>
                                    <p:set>
                                      <p:cBhvr>
                                        <p:cTn id="95" dur="1" fill="hold">
                                          <p:stCondLst>
                                            <p:cond delay="0"/>
                                          </p:stCondLst>
                                        </p:cTn>
                                        <p:tgtEl>
                                          <p:spTgt spid="2259991"/>
                                        </p:tgtEl>
                                        <p:attrNameLst>
                                          <p:attrName>style.visibility</p:attrName>
                                        </p:attrNameLst>
                                      </p:cBhvr>
                                      <p:to>
                                        <p:strVal val="visible"/>
                                      </p:to>
                                    </p:set>
                                    <p:animEffect transition="in" filter="slide(fromBottom)">
                                      <p:cBhvr>
                                        <p:cTn id="96" dur="500"/>
                                        <p:tgtEl>
                                          <p:spTgt spid="2259991"/>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2" fill="hold" nodeType="clickEffect">
                                  <p:stCondLst>
                                    <p:cond delay="0"/>
                                  </p:stCondLst>
                                  <p:childTnLst>
                                    <p:set>
                                      <p:cBhvr>
                                        <p:cTn id="100" dur="1" fill="hold">
                                          <p:stCondLst>
                                            <p:cond delay="0"/>
                                          </p:stCondLst>
                                        </p:cTn>
                                        <p:tgtEl>
                                          <p:spTgt spid="2260006"/>
                                        </p:tgtEl>
                                        <p:attrNameLst>
                                          <p:attrName>style.visibility</p:attrName>
                                        </p:attrNameLst>
                                      </p:cBhvr>
                                      <p:to>
                                        <p:strVal val="visible"/>
                                      </p:to>
                                    </p:set>
                                    <p:anim calcmode="lin" valueType="num">
                                      <p:cBhvr additive="base">
                                        <p:cTn id="101" dur="500" fill="hold"/>
                                        <p:tgtEl>
                                          <p:spTgt spid="2260006"/>
                                        </p:tgtEl>
                                        <p:attrNameLst>
                                          <p:attrName>ppt_x</p:attrName>
                                        </p:attrNameLst>
                                      </p:cBhvr>
                                      <p:tavLst>
                                        <p:tav tm="0">
                                          <p:val>
                                            <p:strVal val="0-#ppt_w/2"/>
                                          </p:val>
                                        </p:tav>
                                        <p:tav tm="100000">
                                          <p:val>
                                            <p:strVal val="#ppt_x"/>
                                          </p:val>
                                        </p:tav>
                                      </p:tavLst>
                                    </p:anim>
                                    <p:anim calcmode="lin" valueType="num">
                                      <p:cBhvr additive="base">
                                        <p:cTn id="102" dur="500" fill="hold"/>
                                        <p:tgtEl>
                                          <p:spTgt spid="2260006"/>
                                        </p:tgtEl>
                                        <p:attrNameLst>
                                          <p:attrName>ppt_y</p:attrName>
                                        </p:attrNameLst>
                                      </p:cBhvr>
                                      <p:tavLst>
                                        <p:tav tm="0">
                                          <p:val>
                                            <p:strVal val="1+#ppt_h/2"/>
                                          </p:val>
                                        </p:tav>
                                        <p:tav tm="100000">
                                          <p:val>
                                            <p:strVal val="#ppt_y"/>
                                          </p:val>
                                        </p:tav>
                                      </p:tavLst>
                                    </p:anim>
                                  </p:childTnLst>
                                </p:cTn>
                              </p:par>
                            </p:childTnLst>
                          </p:cTn>
                        </p:par>
                        <p:par>
                          <p:cTn id="103" fill="hold" nodeType="afterGroup">
                            <p:stCondLst>
                              <p:cond delay="500"/>
                            </p:stCondLst>
                            <p:childTnLst>
                              <p:par>
                                <p:cTn id="104" presetID="8" presetClass="entr" presetSubtype="16" fill="hold" grpId="0" nodeType="afterEffect">
                                  <p:stCondLst>
                                    <p:cond delay="0"/>
                                  </p:stCondLst>
                                  <p:childTnLst>
                                    <p:set>
                                      <p:cBhvr>
                                        <p:cTn id="105" dur="1" fill="hold">
                                          <p:stCondLst>
                                            <p:cond delay="0"/>
                                          </p:stCondLst>
                                        </p:cTn>
                                        <p:tgtEl>
                                          <p:spTgt spid="2259992"/>
                                        </p:tgtEl>
                                        <p:attrNameLst>
                                          <p:attrName>style.visibility</p:attrName>
                                        </p:attrNameLst>
                                      </p:cBhvr>
                                      <p:to>
                                        <p:strVal val="visible"/>
                                      </p:to>
                                    </p:set>
                                    <p:animEffect transition="in" filter="diamond(in)">
                                      <p:cBhvr>
                                        <p:cTn id="106" dur="2000"/>
                                        <p:tgtEl>
                                          <p:spTgt spid="2259992"/>
                                        </p:tgtEl>
                                      </p:cBhvr>
                                    </p:animEffect>
                                  </p:childTnLst>
                                </p:cTn>
                              </p:par>
                            </p:childTnLst>
                          </p:cTn>
                        </p:par>
                        <p:par>
                          <p:cTn id="107" fill="hold" nodeType="afterGroup">
                            <p:stCondLst>
                              <p:cond delay="2500"/>
                            </p:stCondLst>
                            <p:childTnLst>
                              <p:par>
                                <p:cTn id="108" presetID="4" presetClass="entr" presetSubtype="16" fill="hold" nodeType="afterEffect">
                                  <p:stCondLst>
                                    <p:cond delay="0"/>
                                  </p:stCondLst>
                                  <p:childTnLst>
                                    <p:set>
                                      <p:cBhvr>
                                        <p:cTn id="109" dur="1" fill="hold">
                                          <p:stCondLst>
                                            <p:cond delay="0"/>
                                          </p:stCondLst>
                                        </p:cTn>
                                        <p:tgtEl>
                                          <p:spTgt spid="2259993"/>
                                        </p:tgtEl>
                                        <p:attrNameLst>
                                          <p:attrName>style.visibility</p:attrName>
                                        </p:attrNameLst>
                                      </p:cBhvr>
                                      <p:to>
                                        <p:strVal val="visible"/>
                                      </p:to>
                                    </p:set>
                                    <p:animEffect transition="in" filter="box(in)">
                                      <p:cBhvr>
                                        <p:cTn id="110" dur="500"/>
                                        <p:tgtEl>
                                          <p:spTgt spid="2259993"/>
                                        </p:tgtEl>
                                      </p:cBhvr>
                                    </p:animEffect>
                                  </p:childTnLst>
                                </p:cTn>
                              </p:par>
                            </p:childTnLst>
                          </p:cTn>
                        </p:par>
                        <p:par>
                          <p:cTn id="111" fill="hold" nodeType="afterGroup">
                            <p:stCondLst>
                              <p:cond delay="3000"/>
                            </p:stCondLst>
                            <p:childTnLst>
                              <p:par>
                                <p:cTn id="112" presetID="2" presetClass="entr" presetSubtype="4" fill="hold" grpId="0" nodeType="afterEffect">
                                  <p:stCondLst>
                                    <p:cond delay="0"/>
                                  </p:stCondLst>
                                  <p:childTnLst>
                                    <p:set>
                                      <p:cBhvr>
                                        <p:cTn id="113" dur="1" fill="hold">
                                          <p:stCondLst>
                                            <p:cond delay="0"/>
                                          </p:stCondLst>
                                        </p:cTn>
                                        <p:tgtEl>
                                          <p:spTgt spid="2260004"/>
                                        </p:tgtEl>
                                        <p:attrNameLst>
                                          <p:attrName>style.visibility</p:attrName>
                                        </p:attrNameLst>
                                      </p:cBhvr>
                                      <p:to>
                                        <p:strVal val="visible"/>
                                      </p:to>
                                    </p:set>
                                    <p:anim calcmode="lin" valueType="num">
                                      <p:cBhvr additive="base">
                                        <p:cTn id="114" dur="500" fill="hold"/>
                                        <p:tgtEl>
                                          <p:spTgt spid="2260004"/>
                                        </p:tgtEl>
                                        <p:attrNameLst>
                                          <p:attrName>ppt_x</p:attrName>
                                        </p:attrNameLst>
                                      </p:cBhvr>
                                      <p:tavLst>
                                        <p:tav tm="0">
                                          <p:val>
                                            <p:strVal val="#ppt_x"/>
                                          </p:val>
                                        </p:tav>
                                        <p:tav tm="100000">
                                          <p:val>
                                            <p:strVal val="#ppt_x"/>
                                          </p:val>
                                        </p:tav>
                                      </p:tavLst>
                                    </p:anim>
                                    <p:anim calcmode="lin" valueType="num">
                                      <p:cBhvr additive="base">
                                        <p:cTn id="115" dur="500" fill="hold"/>
                                        <p:tgtEl>
                                          <p:spTgt spid="2260004"/>
                                        </p:tgtEl>
                                        <p:attrNameLst>
                                          <p:attrName>ppt_y</p:attrName>
                                        </p:attrNameLst>
                                      </p:cBhvr>
                                      <p:tavLst>
                                        <p:tav tm="0">
                                          <p:val>
                                            <p:strVal val="1+#ppt_h/2"/>
                                          </p:val>
                                        </p:tav>
                                        <p:tav tm="100000">
                                          <p:val>
                                            <p:strVal val="#ppt_y"/>
                                          </p:val>
                                        </p:tav>
                                      </p:tavLst>
                                    </p:anim>
                                  </p:childTnLst>
                                </p:cTn>
                              </p:par>
                            </p:childTnLst>
                          </p:cTn>
                        </p:par>
                        <p:par>
                          <p:cTn id="116" fill="hold" nodeType="afterGroup">
                            <p:stCondLst>
                              <p:cond delay="3500"/>
                            </p:stCondLst>
                            <p:childTnLst>
                              <p:par>
                                <p:cTn id="117" presetID="2" presetClass="entr" presetSubtype="4" fill="hold" grpId="0" nodeType="afterEffect">
                                  <p:stCondLst>
                                    <p:cond delay="0"/>
                                  </p:stCondLst>
                                  <p:childTnLst>
                                    <p:set>
                                      <p:cBhvr>
                                        <p:cTn id="118" dur="1" fill="hold">
                                          <p:stCondLst>
                                            <p:cond delay="0"/>
                                          </p:stCondLst>
                                        </p:cTn>
                                        <p:tgtEl>
                                          <p:spTgt spid="2260005"/>
                                        </p:tgtEl>
                                        <p:attrNameLst>
                                          <p:attrName>style.visibility</p:attrName>
                                        </p:attrNameLst>
                                      </p:cBhvr>
                                      <p:to>
                                        <p:strVal val="visible"/>
                                      </p:to>
                                    </p:set>
                                    <p:anim calcmode="lin" valueType="num">
                                      <p:cBhvr additive="base">
                                        <p:cTn id="119" dur="500" fill="hold"/>
                                        <p:tgtEl>
                                          <p:spTgt spid="2260005"/>
                                        </p:tgtEl>
                                        <p:attrNameLst>
                                          <p:attrName>ppt_x</p:attrName>
                                        </p:attrNameLst>
                                      </p:cBhvr>
                                      <p:tavLst>
                                        <p:tav tm="0">
                                          <p:val>
                                            <p:strVal val="#ppt_x"/>
                                          </p:val>
                                        </p:tav>
                                        <p:tav tm="100000">
                                          <p:val>
                                            <p:strVal val="#ppt_x"/>
                                          </p:val>
                                        </p:tav>
                                      </p:tavLst>
                                    </p:anim>
                                    <p:anim calcmode="lin" valueType="num">
                                      <p:cBhvr additive="base">
                                        <p:cTn id="120" dur="500" fill="hold"/>
                                        <p:tgtEl>
                                          <p:spTgt spid="2260005"/>
                                        </p:tgtEl>
                                        <p:attrNameLst>
                                          <p:attrName>ppt_y</p:attrName>
                                        </p:attrNameLst>
                                      </p:cBhvr>
                                      <p:tavLst>
                                        <p:tav tm="0">
                                          <p:val>
                                            <p:strVal val="1+#ppt_h/2"/>
                                          </p:val>
                                        </p:tav>
                                        <p:tav tm="100000">
                                          <p:val>
                                            <p:strVal val="#ppt_y"/>
                                          </p:val>
                                        </p:tav>
                                      </p:tavLst>
                                    </p:anim>
                                  </p:childTnLst>
                                </p:cTn>
                              </p:par>
                            </p:childTnLst>
                          </p:cTn>
                        </p:par>
                        <p:par>
                          <p:cTn id="121" fill="hold" nodeType="afterGroup">
                            <p:stCondLst>
                              <p:cond delay="4000"/>
                            </p:stCondLst>
                            <p:childTnLst>
                              <p:par>
                                <p:cTn id="122" presetID="2" presetClass="entr" presetSubtype="4" fill="hold" grpId="0" nodeType="afterEffect">
                                  <p:stCondLst>
                                    <p:cond delay="0"/>
                                  </p:stCondLst>
                                  <p:childTnLst>
                                    <p:set>
                                      <p:cBhvr>
                                        <p:cTn id="123" dur="1" fill="hold">
                                          <p:stCondLst>
                                            <p:cond delay="0"/>
                                          </p:stCondLst>
                                        </p:cTn>
                                        <p:tgtEl>
                                          <p:spTgt spid="2260003"/>
                                        </p:tgtEl>
                                        <p:attrNameLst>
                                          <p:attrName>style.visibility</p:attrName>
                                        </p:attrNameLst>
                                      </p:cBhvr>
                                      <p:to>
                                        <p:strVal val="visible"/>
                                      </p:to>
                                    </p:set>
                                    <p:anim calcmode="lin" valueType="num">
                                      <p:cBhvr additive="base">
                                        <p:cTn id="124" dur="500" fill="hold"/>
                                        <p:tgtEl>
                                          <p:spTgt spid="2260003"/>
                                        </p:tgtEl>
                                        <p:attrNameLst>
                                          <p:attrName>ppt_x</p:attrName>
                                        </p:attrNameLst>
                                      </p:cBhvr>
                                      <p:tavLst>
                                        <p:tav tm="0">
                                          <p:val>
                                            <p:strVal val="#ppt_x"/>
                                          </p:val>
                                        </p:tav>
                                        <p:tav tm="100000">
                                          <p:val>
                                            <p:strVal val="#ppt_x"/>
                                          </p:val>
                                        </p:tav>
                                      </p:tavLst>
                                    </p:anim>
                                    <p:anim calcmode="lin" valueType="num">
                                      <p:cBhvr additive="base">
                                        <p:cTn id="125" dur="500" fill="hold"/>
                                        <p:tgtEl>
                                          <p:spTgt spid="22600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9978" grpId="0" uiExpand="1" build="p"/>
      <p:bldP spid="2259979" grpId="0" uiExpand="1" animBg="1"/>
      <p:bldP spid="2259980" grpId="0" uiExpand="1" animBg="1"/>
      <p:bldP spid="2259981" grpId="0" uiExpand="1" animBg="1"/>
      <p:bldP spid="2259982" grpId="0" animBg="1"/>
      <p:bldP spid="2259983" grpId="0" animBg="1"/>
      <p:bldP spid="2259984" grpId="0" animBg="1"/>
      <p:bldP spid="2259985" grpId="0" animBg="1"/>
      <p:bldP spid="2259989" grpId="0" animBg="1" autoUpdateAnimBg="0"/>
      <p:bldP spid="2259990" grpId="0" animBg="1" autoUpdateAnimBg="0"/>
      <p:bldP spid="2259991" grpId="0" animBg="1" autoUpdateAnimBg="0"/>
      <p:bldP spid="2259992" grpId="0" animBg="1"/>
      <p:bldP spid="2260003" grpId="0" animBg="1"/>
      <p:bldP spid="2260004" grpId="0" animBg="1"/>
      <p:bldP spid="2260005" grpId="0" animBg="1"/>
      <p:bldP spid="33" grpId="0" uiExpand="1" build="allAtOnce"/>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教学设计</a:t>
            </a:r>
          </a:p>
        </p:txBody>
      </p:sp>
      <p:sp>
        <p:nvSpPr>
          <p:cNvPr id="3" name="内容占位符 2"/>
          <p:cNvSpPr>
            <a:spLocks noGrp="1"/>
          </p:cNvSpPr>
          <p:nvPr>
            <p:ph idx="1"/>
          </p:nvPr>
        </p:nvSpPr>
        <p:spPr/>
        <p:txBody>
          <a:bodyPr/>
          <a:lstStyle/>
          <a:p>
            <a:r>
              <a:rPr lang="en-US" altLang="zh-CN" dirty="0"/>
              <a:t>【</a:t>
            </a:r>
            <a:r>
              <a:rPr lang="zh-CN" altLang="en-US" dirty="0"/>
              <a:t>学习要求</a:t>
            </a:r>
            <a:r>
              <a:rPr lang="en-US" altLang="zh-CN" dirty="0"/>
              <a:t>】</a:t>
            </a:r>
          </a:p>
          <a:p>
            <a:pPr lvl="1"/>
            <a:r>
              <a:rPr lang="zh-CN" altLang="en-US" dirty="0"/>
              <a:t>供应链金融的产生背景、内涵特征、主体关系、融资模式和融资风险，从信用风险到业务关系风险。</a:t>
            </a:r>
          </a:p>
          <a:p>
            <a:r>
              <a:rPr lang="en-US" altLang="zh-CN" dirty="0"/>
              <a:t>【</a:t>
            </a:r>
            <a:r>
              <a:rPr lang="zh-CN" altLang="en-US" dirty="0"/>
              <a:t>教学重点</a:t>
            </a:r>
            <a:r>
              <a:rPr lang="en-US" altLang="zh-CN" dirty="0"/>
              <a:t>】</a:t>
            </a:r>
          </a:p>
          <a:p>
            <a:pPr lvl="1"/>
            <a:r>
              <a:rPr lang="zh-CN" altLang="en-US" dirty="0"/>
              <a:t>重点理解供应链金融的概念、内涵和特征。</a:t>
            </a:r>
          </a:p>
          <a:p>
            <a:r>
              <a:rPr lang="en-US" altLang="zh-CN" dirty="0"/>
              <a:t>【</a:t>
            </a:r>
            <a:r>
              <a:rPr lang="zh-CN" altLang="en-US" dirty="0"/>
              <a:t>见面授课</a:t>
            </a:r>
            <a:r>
              <a:rPr lang="en-US" altLang="zh-CN" dirty="0"/>
              <a:t>】</a:t>
            </a:r>
            <a:r>
              <a:rPr lang="zh-CN" altLang="en-US" dirty="0"/>
              <a:t>第</a:t>
            </a:r>
            <a:r>
              <a:rPr lang="en-US" altLang="zh-CN" dirty="0"/>
              <a:t>9</a:t>
            </a:r>
            <a:r>
              <a:rPr lang="zh-CN" altLang="en-US" dirty="0"/>
              <a:t>次见面课</a:t>
            </a:r>
          </a:p>
          <a:p>
            <a:r>
              <a:rPr lang="en-US" altLang="zh-CN" dirty="0"/>
              <a:t>【</a:t>
            </a:r>
            <a:r>
              <a:rPr lang="zh-CN" altLang="en-US" dirty="0"/>
              <a:t>教学内容</a:t>
            </a:r>
            <a:r>
              <a:rPr lang="en-US" altLang="zh-CN" dirty="0"/>
              <a:t>】</a:t>
            </a:r>
          </a:p>
          <a:p>
            <a:pPr lvl="1">
              <a:spcBef>
                <a:spcPts val="0"/>
              </a:spcBef>
            </a:pPr>
            <a:r>
              <a:rPr lang="zh-CN" altLang="en-US" dirty="0"/>
              <a:t>第一节 供应链金融融资理念</a:t>
            </a:r>
          </a:p>
          <a:p>
            <a:pPr lvl="1">
              <a:spcBef>
                <a:spcPts val="0"/>
              </a:spcBef>
            </a:pPr>
            <a:r>
              <a:rPr lang="zh-CN" altLang="en-US" dirty="0"/>
              <a:t>第二节 供应链金融融资实践</a:t>
            </a:r>
          </a:p>
          <a:p>
            <a:pPr lvl="1">
              <a:spcBef>
                <a:spcPts val="0"/>
              </a:spcBef>
            </a:pPr>
            <a:r>
              <a:rPr lang="zh-CN" altLang="en-US" dirty="0"/>
              <a:t>第三节 供应链金融资产证券化</a:t>
            </a:r>
          </a:p>
          <a:p>
            <a:pPr lvl="1">
              <a:spcBef>
                <a:spcPts val="0"/>
              </a:spcBef>
            </a:pPr>
            <a:r>
              <a:rPr lang="zh-CN" altLang="en-US" dirty="0"/>
              <a:t>第四节 数字化供应链金融服务</a:t>
            </a:r>
          </a:p>
          <a:p>
            <a:pPr lvl="1">
              <a:spcBef>
                <a:spcPts val="0"/>
              </a:spcBef>
            </a:pPr>
            <a:r>
              <a:rPr lang="zh-CN" altLang="en-US" dirty="0"/>
              <a:t>第五节 供应链融资风险管控</a:t>
            </a:r>
          </a:p>
          <a:p>
            <a:r>
              <a:rPr lang="zh-CN" altLang="en-US" dirty="0"/>
              <a:t>案例：汇付天下的供应链融资创新</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180</a:t>
            </a:fld>
            <a:endParaRPr lang="en-US" altLang="zh-CN"/>
          </a:p>
        </p:txBody>
      </p:sp>
    </p:spTree>
    <p:extLst>
      <p:ext uri="{BB962C8B-B14F-4D97-AF65-F5344CB8AC3E}">
        <p14:creationId xmlns:p14="http://schemas.microsoft.com/office/powerpoint/2010/main" val="64067449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教学设计</a:t>
            </a:r>
          </a:p>
        </p:txBody>
      </p:sp>
      <p:sp>
        <p:nvSpPr>
          <p:cNvPr id="3" name="内容占位符 2"/>
          <p:cNvSpPr>
            <a:spLocks noGrp="1"/>
          </p:cNvSpPr>
          <p:nvPr>
            <p:ph idx="1"/>
          </p:nvPr>
        </p:nvSpPr>
        <p:spPr>
          <a:xfrm>
            <a:off x="251520" y="697988"/>
            <a:ext cx="8640960" cy="5855212"/>
          </a:xfrm>
        </p:spPr>
        <p:txBody>
          <a:bodyPr/>
          <a:lstStyle/>
          <a:p>
            <a:r>
              <a:rPr lang="en-US" altLang="zh-CN" dirty="0"/>
              <a:t>【</a:t>
            </a:r>
            <a:r>
              <a:rPr lang="zh-CN" altLang="en-US" dirty="0"/>
              <a:t>思政要点</a:t>
            </a:r>
            <a:r>
              <a:rPr lang="en-US" altLang="zh-CN" dirty="0"/>
              <a:t>】</a:t>
            </a:r>
          </a:p>
          <a:p>
            <a:pPr lvl="1">
              <a:lnSpc>
                <a:spcPts val="3500"/>
              </a:lnSpc>
            </a:pPr>
            <a:r>
              <a:rPr lang="zh-CN" altLang="en-US" dirty="0"/>
              <a:t>借助供应链金融为小微企业授信贷款，思政强调“帮扶弱者，不畏强者”是中华文化传统，护幼帮弱也是企业社会责任。将来事业发达，不忘记回馈母校，帮扶学弟学妹和社会弱势群体。</a:t>
            </a:r>
          </a:p>
          <a:p>
            <a:pPr lvl="1">
              <a:lnSpc>
                <a:spcPts val="3500"/>
              </a:lnSpc>
            </a:pPr>
            <a:r>
              <a:rPr lang="zh-CN" altLang="en-US" dirty="0"/>
              <a:t>思考大爱与小爱的关系，近期绩效与远期绩效的冲突，个人绩效与组织绩效的冲突。思索集体主义与个人主义行为的折衷。</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181</a:t>
            </a:fld>
            <a:endParaRPr lang="en-US" altLang="zh-CN"/>
          </a:p>
        </p:txBody>
      </p:sp>
    </p:spTree>
    <p:extLst>
      <p:ext uri="{BB962C8B-B14F-4D97-AF65-F5344CB8AC3E}">
        <p14:creationId xmlns:p14="http://schemas.microsoft.com/office/powerpoint/2010/main" val="160199274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思考思辨</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182</a:t>
            </a:fld>
            <a:endParaRPr lang="en-US" altLang="zh-CN"/>
          </a:p>
        </p:txBody>
      </p:sp>
      <p:sp>
        <p:nvSpPr>
          <p:cNvPr id="5" name="内容占位符 2"/>
          <p:cNvSpPr txBox="1">
            <a:spLocks/>
          </p:cNvSpPr>
          <p:nvPr/>
        </p:nvSpPr>
        <p:spPr bwMode="auto">
          <a:xfrm>
            <a:off x="1403648" y="1412776"/>
            <a:ext cx="6552728" cy="3528392"/>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indent="-180000" algn="l">
              <a:buFont typeface="Arial" panose="020B0604020202020204" pitchFamily="34" charset="0"/>
              <a:buChar char="•"/>
            </a:pPr>
            <a:r>
              <a:rPr lang="zh-CN" altLang="en-US" dirty="0"/>
              <a:t>前</a:t>
            </a:r>
            <a:r>
              <a:rPr lang="en-US" altLang="zh-CN" dirty="0"/>
              <a:t>7</a:t>
            </a:r>
            <a:r>
              <a:rPr lang="zh-CN" altLang="en-US" dirty="0"/>
              <a:t>章立足物流供应链的症结</a:t>
            </a:r>
            <a:endParaRPr lang="en-US" altLang="zh-CN" dirty="0"/>
          </a:p>
          <a:p>
            <a:pPr lvl="1">
              <a:lnSpc>
                <a:spcPts val="3500"/>
              </a:lnSpc>
              <a:spcBef>
                <a:spcPts val="600"/>
              </a:spcBef>
            </a:pPr>
            <a:r>
              <a:rPr lang="zh-CN" altLang="en-US" dirty="0"/>
              <a:t>核心企业</a:t>
            </a:r>
            <a:r>
              <a:rPr lang="zh-CN" altLang="en-US" dirty="0">
                <a:solidFill>
                  <a:schemeClr val="accent6">
                    <a:lumMod val="50000"/>
                  </a:schemeClr>
                </a:solidFill>
              </a:rPr>
              <a:t>推迟对供应商付款</a:t>
            </a:r>
            <a:r>
              <a:rPr lang="zh-CN" altLang="en-US" dirty="0"/>
              <a:t>/</a:t>
            </a:r>
            <a:r>
              <a:rPr lang="zh-CN" altLang="en-US" dirty="0">
                <a:solidFill>
                  <a:srgbClr val="16165D"/>
                </a:solidFill>
              </a:rPr>
              <a:t>加快向分销商转移库存</a:t>
            </a:r>
            <a:r>
              <a:rPr lang="zh-CN" altLang="en-US" dirty="0">
                <a:solidFill>
                  <a:srgbClr val="FF0000"/>
                </a:solidFill>
                <a:sym typeface="Wingdings"/>
              </a:rPr>
              <a:t></a:t>
            </a:r>
            <a:r>
              <a:rPr lang="zh-CN" altLang="en-US" dirty="0"/>
              <a:t>追求财务经济性</a:t>
            </a:r>
            <a:r>
              <a:rPr lang="zh-CN" altLang="en-US" dirty="0">
                <a:solidFill>
                  <a:srgbClr val="FF0000"/>
                </a:solidFill>
                <a:sym typeface="Wingdings"/>
              </a:rPr>
              <a:t></a:t>
            </a:r>
            <a:r>
              <a:rPr lang="zh-CN" altLang="en-US" dirty="0"/>
              <a:t>上下游资金挤压</a:t>
            </a:r>
            <a:r>
              <a:rPr lang="zh-CN" altLang="en-US" dirty="0">
                <a:solidFill>
                  <a:srgbClr val="FF0000"/>
                </a:solidFill>
                <a:sym typeface="Wingdings"/>
              </a:rPr>
              <a:t></a:t>
            </a:r>
            <a:r>
              <a:rPr lang="zh-CN" altLang="en-US" dirty="0"/>
              <a:t>供应链融资成本高企。</a:t>
            </a:r>
            <a:endParaRPr lang="en-US" altLang="zh-CN" dirty="0"/>
          </a:p>
          <a:p>
            <a:pPr indent="-180000" algn="l">
              <a:buFont typeface="Arial" panose="020B0604020202020204" pitchFamily="34" charset="0"/>
              <a:buChar char="•"/>
            </a:pPr>
            <a:r>
              <a:rPr lang="zh-CN" altLang="zh-CN" dirty="0"/>
              <a:t>中小企业融资难的原因</a:t>
            </a:r>
            <a:r>
              <a:rPr lang="zh-CN" altLang="en-US" dirty="0"/>
              <a:t>何在？</a:t>
            </a:r>
            <a:endParaRPr lang="en-US" altLang="zh-CN" dirty="0"/>
          </a:p>
          <a:p>
            <a:pPr indent="-180000" algn="l">
              <a:buFont typeface="Arial" panose="020B0604020202020204" pitchFamily="34" charset="0"/>
              <a:buChar char="•"/>
            </a:pPr>
            <a:r>
              <a:rPr lang="zh-CN" altLang="en-US" dirty="0"/>
              <a:t>如何解决资金链问题，你能想到哪些方式？</a:t>
            </a:r>
          </a:p>
        </p:txBody>
      </p:sp>
    </p:spTree>
    <p:extLst>
      <p:ext uri="{BB962C8B-B14F-4D97-AF65-F5344CB8AC3E}">
        <p14:creationId xmlns:p14="http://schemas.microsoft.com/office/powerpoint/2010/main" val="148463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blinds(horizontal)">
                                      <p:cBhvr>
                                        <p:cTn id="10" dur="500"/>
                                        <p:tgtEl>
                                          <p:spTgt spid="5">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blinds(horizontal)">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blinds(horizontal)">
                                      <p:cBhvr>
                                        <p:cTn id="20"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现实症结与应对思辨</a:t>
            </a:r>
            <a:endParaRPr lang="en-US" altLang="zh-CN"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183</a:t>
            </a:fld>
            <a:endParaRPr lang="en-US" altLang="zh-CN"/>
          </a:p>
        </p:txBody>
      </p:sp>
      <p:pic>
        <p:nvPicPr>
          <p:cNvPr id="67" name="图片 6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6470" y="887258"/>
            <a:ext cx="3091019" cy="1357033"/>
          </a:xfrm>
          <a:prstGeom prst="rect">
            <a:avLst/>
          </a:prstGeom>
        </p:spPr>
      </p:pic>
      <p:pic>
        <p:nvPicPr>
          <p:cNvPr id="69" name="图片 6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9507" y="2282766"/>
            <a:ext cx="8464985" cy="2292468"/>
          </a:xfrm>
          <a:prstGeom prst="rect">
            <a:avLst/>
          </a:prstGeom>
        </p:spPr>
      </p:pic>
    </p:spTree>
    <p:extLst>
      <p:ext uri="{BB962C8B-B14F-4D97-AF65-F5344CB8AC3E}">
        <p14:creationId xmlns:p14="http://schemas.microsoft.com/office/powerpoint/2010/main" val="88347748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600" dirty="0"/>
              <a:t>金融是上海“五大中心”的核心</a:t>
            </a:r>
          </a:p>
        </p:txBody>
      </p:sp>
      <p:sp>
        <p:nvSpPr>
          <p:cNvPr id="3" name="内容占位符 2"/>
          <p:cNvSpPr>
            <a:spLocks noGrp="1"/>
          </p:cNvSpPr>
          <p:nvPr>
            <p:ph idx="1"/>
          </p:nvPr>
        </p:nvSpPr>
        <p:spPr/>
        <p:txBody>
          <a:bodyPr/>
          <a:lstStyle/>
          <a:p>
            <a:r>
              <a:rPr lang="zh-CN" altLang="zh-CN" dirty="0"/>
              <a:t>以金融市场化服务配置全球资源</a:t>
            </a:r>
            <a:endParaRPr lang="en-US" altLang="zh-CN"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184</a:t>
            </a:fld>
            <a:endParaRPr lang="en-US" altLang="zh-CN"/>
          </a:p>
        </p:txBody>
      </p:sp>
      <p:grpSp>
        <p:nvGrpSpPr>
          <p:cNvPr id="5" name="组合 4"/>
          <p:cNvGrpSpPr/>
          <p:nvPr/>
        </p:nvGrpSpPr>
        <p:grpSpPr>
          <a:xfrm>
            <a:off x="5034625" y="908720"/>
            <a:ext cx="4000871" cy="3754452"/>
            <a:chOff x="-134968" y="0"/>
            <a:chExt cx="2158466" cy="1960045"/>
          </a:xfrm>
        </p:grpSpPr>
        <p:sp>
          <p:nvSpPr>
            <p:cNvPr id="6" name="文本框 5"/>
            <p:cNvSpPr txBox="1"/>
            <p:nvPr/>
          </p:nvSpPr>
          <p:spPr>
            <a:xfrm>
              <a:off x="1103786" y="580074"/>
              <a:ext cx="319366" cy="307049"/>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800"/>
                </a:lnSpc>
                <a:spcBef>
                  <a:spcPts val="0"/>
                </a:spcBef>
                <a:spcAft>
                  <a:spcPts val="0"/>
                </a:spcAft>
              </a:pPr>
              <a:r>
                <a:rPr lang="zh-CN" sz="1600" kern="100" dirty="0">
                  <a:solidFill>
                    <a:srgbClr val="808080"/>
                  </a:solidFill>
                  <a:effectLst/>
                  <a:latin typeface="等线" panose="02010600030101010101" pitchFamily="2" charset="-122"/>
                  <a:ea typeface="宋体" panose="02010600030101010101" pitchFamily="2" charset="-122"/>
                  <a:cs typeface="Times New Roman" panose="02020603050405020304" pitchFamily="18" charset="0"/>
                </a:rPr>
                <a:t>金融</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800"/>
                </a:lnSpc>
                <a:spcBef>
                  <a:spcPts val="0"/>
                </a:spcBef>
                <a:spcAft>
                  <a:spcPts val="0"/>
                </a:spcAft>
              </a:pPr>
              <a:r>
                <a:rPr lang="zh-CN" sz="1600" kern="100" dirty="0">
                  <a:solidFill>
                    <a:srgbClr val="808080"/>
                  </a:solidFill>
                  <a:effectLst/>
                  <a:latin typeface="等线" panose="02010600030101010101" pitchFamily="2" charset="-122"/>
                  <a:ea typeface="宋体" panose="02010600030101010101" pitchFamily="2" charset="-122"/>
                  <a:cs typeface="Times New Roman" panose="02020603050405020304" pitchFamily="18" charset="0"/>
                </a:rPr>
                <a:t>中心</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nvGrpSpPr>
            <p:cNvPr id="7" name="组合 6"/>
            <p:cNvGrpSpPr/>
            <p:nvPr/>
          </p:nvGrpSpPr>
          <p:grpSpPr>
            <a:xfrm>
              <a:off x="254410" y="0"/>
              <a:ext cx="1769088" cy="1960045"/>
              <a:chOff x="254410" y="0"/>
              <a:chExt cx="1769088" cy="1960045"/>
            </a:xfrm>
          </p:grpSpPr>
          <p:grpSp>
            <p:nvGrpSpPr>
              <p:cNvPr id="11" name="组合 10"/>
              <p:cNvGrpSpPr/>
              <p:nvPr/>
            </p:nvGrpSpPr>
            <p:grpSpPr>
              <a:xfrm>
                <a:off x="710429" y="0"/>
                <a:ext cx="1313069" cy="1960045"/>
                <a:chOff x="710477" y="0"/>
                <a:chExt cx="1313158" cy="1960433"/>
              </a:xfrm>
            </p:grpSpPr>
            <p:sp>
              <p:nvSpPr>
                <p:cNvPr id="24" name="文本框 1"/>
                <p:cNvSpPr txBox="1"/>
                <p:nvPr/>
              </p:nvSpPr>
              <p:spPr>
                <a:xfrm>
                  <a:off x="844345" y="0"/>
                  <a:ext cx="252000" cy="252000"/>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经济</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中心</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25" name="文本框 3"/>
                <p:cNvSpPr txBox="1"/>
                <p:nvPr/>
              </p:nvSpPr>
              <p:spPr>
                <a:xfrm>
                  <a:off x="1645441" y="909140"/>
                  <a:ext cx="378194" cy="479591"/>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贸易</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中心</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nSpc>
                      <a:spcPts val="18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开放</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26" name="文本框 4"/>
                <p:cNvSpPr txBox="1"/>
                <p:nvPr/>
              </p:nvSpPr>
              <p:spPr>
                <a:xfrm>
                  <a:off x="710477" y="1708433"/>
                  <a:ext cx="527422" cy="252000"/>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科创中心</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8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策源</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grpSp>
            <p:nvGrpSpPr>
              <p:cNvPr id="12" name="组合 11"/>
              <p:cNvGrpSpPr/>
              <p:nvPr/>
            </p:nvGrpSpPr>
            <p:grpSpPr>
              <a:xfrm>
                <a:off x="254410" y="280220"/>
                <a:ext cx="1437640" cy="1397409"/>
                <a:chOff x="0" y="0"/>
                <a:chExt cx="1437640" cy="1397409"/>
              </a:xfrm>
            </p:grpSpPr>
            <p:cxnSp>
              <p:nvCxnSpPr>
                <p:cNvPr id="13" name="直接连接符 12"/>
                <p:cNvCxnSpPr/>
                <p:nvPr/>
              </p:nvCxnSpPr>
              <p:spPr>
                <a:xfrm flipV="1">
                  <a:off x="0" y="0"/>
                  <a:ext cx="714907" cy="72551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a:off x="870155" y="449825"/>
                  <a:ext cx="527439" cy="250723"/>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15" name="组合 14"/>
                <p:cNvGrpSpPr/>
                <p:nvPr/>
              </p:nvGrpSpPr>
              <p:grpSpPr>
                <a:xfrm>
                  <a:off x="22122" y="0"/>
                  <a:ext cx="1415518" cy="1397409"/>
                  <a:chOff x="0" y="0"/>
                  <a:chExt cx="1415518" cy="1397409"/>
                </a:xfrm>
              </p:grpSpPr>
              <p:cxnSp>
                <p:nvCxnSpPr>
                  <p:cNvPr id="16" name="直接连接符 15"/>
                  <p:cNvCxnSpPr/>
                  <p:nvPr/>
                </p:nvCxnSpPr>
                <p:spPr>
                  <a:xfrm>
                    <a:off x="718984" y="58993"/>
                    <a:ext cx="132736" cy="394386"/>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H="1">
                    <a:off x="718984" y="449671"/>
                    <a:ext cx="132307" cy="914554"/>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a:off x="0" y="726358"/>
                    <a:ext cx="1412045" cy="0"/>
                  </a:xfrm>
                  <a:prstGeom prst="line">
                    <a:avLst/>
                  </a:prstGeom>
                  <a:ln w="15875">
                    <a:solidFill>
                      <a:srgbClr val="002060"/>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H="1" flipV="1">
                    <a:off x="693175" y="0"/>
                    <a:ext cx="722343" cy="72635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H="1" flipV="1">
                    <a:off x="689488" y="25802"/>
                    <a:ext cx="7374" cy="133800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flipH="1">
                    <a:off x="40560" y="453379"/>
                    <a:ext cx="807104" cy="246636"/>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flipV="1">
                    <a:off x="0" y="726137"/>
                    <a:ext cx="689488" cy="670847"/>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flipV="1">
                    <a:off x="696862" y="726358"/>
                    <a:ext cx="714907" cy="671051"/>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grpSp>
          </p:grpSp>
        </p:grpSp>
        <p:sp>
          <p:nvSpPr>
            <p:cNvPr id="8" name="文本框 35"/>
            <p:cNvSpPr txBox="1"/>
            <p:nvPr/>
          </p:nvSpPr>
          <p:spPr>
            <a:xfrm>
              <a:off x="696862" y="0"/>
              <a:ext cx="472514" cy="251958"/>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经济中心</a:t>
              </a: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引领</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9" name="文本框 36"/>
            <p:cNvSpPr txBox="1"/>
            <p:nvPr/>
          </p:nvSpPr>
          <p:spPr>
            <a:xfrm>
              <a:off x="-134968" y="819491"/>
              <a:ext cx="361638" cy="586608"/>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航运</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gn="r">
                <a:lnSpc>
                  <a:spcPts val="18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中心</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gn="r">
                <a:lnSpc>
                  <a:spcPts val="1800"/>
                </a:lnSpc>
                <a:spcBef>
                  <a:spcPts val="0"/>
                </a:spcBef>
                <a:spcAft>
                  <a:spcPts val="0"/>
                </a:spcAft>
              </a:pPr>
              <a:r>
                <a:rPr lang="en-US" sz="1100"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开放</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800"/>
                </a:lnSpc>
                <a:spcBef>
                  <a:spcPts val="0"/>
                </a:spcBef>
                <a:spcAft>
                  <a:spcPts val="0"/>
                </a:spcAft>
              </a:pPr>
              <a:r>
                <a:rPr lang="en-US" sz="1600" kern="100" dirty="0">
                  <a:effectLst/>
                  <a:latin typeface="宋体" panose="02010600030101010101" pitchFamily="2" charset="-122"/>
                  <a:ea typeface="等线" panose="02010600030101010101" pitchFamily="2" charset="-122"/>
                  <a:cs typeface="Times New Roman" panose="02020603050405020304" pitchFamily="18" charset="0"/>
                </a:rPr>
                <a:t> </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10" name="文本框 53"/>
            <p:cNvSpPr txBox="1"/>
            <p:nvPr/>
          </p:nvSpPr>
          <p:spPr>
            <a:xfrm>
              <a:off x="1309531" y="580719"/>
              <a:ext cx="375473" cy="207732"/>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r">
                <a:lnSpc>
                  <a:spcPts val="18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配置资源</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800"/>
                </a:lnSpc>
                <a:spcBef>
                  <a:spcPts val="0"/>
                </a:spcBef>
                <a:spcAft>
                  <a:spcPts val="0"/>
                </a:spcAft>
              </a:pPr>
              <a:r>
                <a:rPr lang="en-US" sz="1600" kern="100" dirty="0">
                  <a:effectLst/>
                  <a:latin typeface="宋体" panose="02010600030101010101" pitchFamily="2" charset="-122"/>
                  <a:ea typeface="等线" panose="02010600030101010101" pitchFamily="2" charset="-122"/>
                  <a:cs typeface="Times New Roman" panose="02020603050405020304" pitchFamily="18" charset="0"/>
                </a:rPr>
                <a:t> </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pic>
        <p:nvPicPr>
          <p:cNvPr id="27" name="图片 2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186" y="5072895"/>
            <a:ext cx="8909694" cy="1013467"/>
          </a:xfrm>
          <a:prstGeom prst="rect">
            <a:avLst/>
          </a:prstGeom>
        </p:spPr>
      </p:pic>
      <p:pic>
        <p:nvPicPr>
          <p:cNvPr id="28" name="图片 2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1363" y="2215661"/>
            <a:ext cx="4298682" cy="2736038"/>
          </a:xfrm>
          <a:prstGeom prst="rect">
            <a:avLst/>
          </a:prstGeom>
        </p:spPr>
      </p:pic>
      <p:pic>
        <p:nvPicPr>
          <p:cNvPr id="29" name="图片 2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78683" y="1418284"/>
            <a:ext cx="4788146" cy="717587"/>
          </a:xfrm>
          <a:prstGeom prst="rect">
            <a:avLst/>
          </a:prstGeom>
        </p:spPr>
      </p:pic>
    </p:spTree>
    <p:extLst>
      <p:ext uri="{BB962C8B-B14F-4D97-AF65-F5344CB8AC3E}">
        <p14:creationId xmlns:p14="http://schemas.microsoft.com/office/powerpoint/2010/main" val="24594862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 33"/>
          <p:cNvPicPr>
            <a:picLocks noChangeAspect="1"/>
          </p:cNvPicPr>
          <p:nvPr/>
        </p:nvPicPr>
        <p:blipFill rotWithShape="1">
          <a:blip r:embed="rId2">
            <a:extLst>
              <a:ext uri="{28A0092B-C50C-407E-A947-70E740481C1C}">
                <a14:useLocalDpi xmlns:a14="http://schemas.microsoft.com/office/drawing/2010/main" val="0"/>
              </a:ext>
            </a:extLst>
          </a:blip>
          <a:srcRect t="18313"/>
          <a:stretch/>
        </p:blipFill>
        <p:spPr>
          <a:xfrm>
            <a:off x="547329" y="1628800"/>
            <a:ext cx="8048342" cy="1442364"/>
          </a:xfrm>
          <a:prstGeom prst="rect">
            <a:avLst/>
          </a:prstGeom>
        </p:spPr>
      </p:pic>
      <p:sp>
        <p:nvSpPr>
          <p:cNvPr id="2" name="标题 1"/>
          <p:cNvSpPr>
            <a:spLocks noGrp="1"/>
          </p:cNvSpPr>
          <p:nvPr>
            <p:ph type="title"/>
          </p:nvPr>
        </p:nvSpPr>
        <p:spPr/>
        <p:txBody>
          <a:bodyPr/>
          <a:lstStyle/>
          <a:p>
            <a:r>
              <a:rPr lang="zh-CN" altLang="en-US" dirty="0">
                <a:solidFill>
                  <a:srgbClr val="002060"/>
                </a:solidFill>
              </a:rPr>
              <a:t>供应链金融</a:t>
            </a:r>
            <a:r>
              <a:rPr lang="zh-CN" altLang="en-US" b="1" dirty="0">
                <a:solidFill>
                  <a:srgbClr val="FF0000"/>
                </a:solidFill>
                <a:effectLst>
                  <a:outerShdw blurRad="38100" dist="38100" dir="2700000" algn="tl">
                    <a:srgbClr val="000000">
                      <a:alpha val="43137"/>
                    </a:srgbClr>
                  </a:outerShdw>
                </a:effectLst>
              </a:rPr>
              <a:t>契合</a:t>
            </a:r>
            <a:r>
              <a:rPr lang="zh-CN" altLang="en-US" b="1" dirty="0">
                <a:solidFill>
                  <a:srgbClr val="C00000"/>
                </a:solidFill>
              </a:rPr>
              <a:t>新发展理念</a:t>
            </a:r>
            <a:endParaRPr lang="zh-CN" altLang="en-US" dirty="0"/>
          </a:p>
        </p:txBody>
      </p:sp>
      <p:sp>
        <p:nvSpPr>
          <p:cNvPr id="3" name="内容占位符 2"/>
          <p:cNvSpPr>
            <a:spLocks noGrp="1"/>
          </p:cNvSpPr>
          <p:nvPr>
            <p:ph idx="1"/>
          </p:nvPr>
        </p:nvSpPr>
        <p:spPr>
          <a:xfrm>
            <a:off x="107504" y="620688"/>
            <a:ext cx="8927992" cy="5932512"/>
          </a:xfrm>
        </p:spPr>
        <p:txBody>
          <a:bodyPr/>
          <a:lstStyle/>
          <a:p>
            <a:pPr marL="180000" lvl="1" indent="0">
              <a:buNone/>
            </a:pPr>
            <a:r>
              <a:rPr lang="en-US" altLang="zh-CN" dirty="0"/>
              <a:t>2015</a:t>
            </a:r>
            <a:r>
              <a:rPr lang="zh-CN" altLang="en-US" dirty="0"/>
              <a:t>年</a:t>
            </a:r>
            <a:r>
              <a:rPr lang="en-US" altLang="zh-CN" dirty="0"/>
              <a:t>10</a:t>
            </a:r>
            <a:r>
              <a:rPr lang="zh-CN" altLang="en-US" dirty="0"/>
              <a:t>月，党的十八届五中全会召开，鲜明提出了创新、协调、绿色、开放、共享的发展理念。</a:t>
            </a:r>
            <a:endParaRPr lang="en-US" altLang="zh-CN" dirty="0"/>
          </a:p>
          <a:p>
            <a:endParaRPr lang="en-US" altLang="zh-CN" dirty="0"/>
          </a:p>
          <a:p>
            <a:endParaRPr lang="en-US" altLang="zh-CN" dirty="0"/>
          </a:p>
          <a:p>
            <a:endParaRPr lang="en-US" altLang="zh-CN" dirty="0"/>
          </a:p>
          <a:p>
            <a:endParaRPr lang="en-US" altLang="zh-CN" dirty="0"/>
          </a:p>
          <a:p>
            <a:r>
              <a:rPr lang="zh-CN" altLang="en-US" dirty="0"/>
              <a:t>供应链金融思考思辨</a:t>
            </a:r>
            <a:endParaRPr lang="en-US" altLang="zh-CN" dirty="0"/>
          </a:p>
          <a:p>
            <a:pPr lvl="1"/>
            <a:r>
              <a:rPr lang="zh-CN" altLang="en-US" dirty="0"/>
              <a:t>创新链的韧性与均衡性</a:t>
            </a:r>
          </a:p>
          <a:p>
            <a:pPr lvl="1"/>
            <a:r>
              <a:rPr lang="zh-CN" altLang="en-US" dirty="0"/>
              <a:t>物流链生态性和社会性</a:t>
            </a:r>
          </a:p>
          <a:p>
            <a:pPr lvl="1"/>
            <a:r>
              <a:rPr lang="zh-CN" altLang="en-US" dirty="0"/>
              <a:t>资金链高效性和整体性</a:t>
            </a:r>
          </a:p>
          <a:p>
            <a:pPr lvl="1"/>
            <a:r>
              <a:rPr lang="zh-CN" altLang="en-US" dirty="0"/>
              <a:t>供应链的柔性与平稳性</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185</a:t>
            </a:fld>
            <a:endParaRPr lang="en-US" altLang="zh-CN"/>
          </a:p>
        </p:txBody>
      </p:sp>
      <p:grpSp>
        <p:nvGrpSpPr>
          <p:cNvPr id="5" name="组合 1"/>
          <p:cNvGrpSpPr>
            <a:grpSpLocks/>
          </p:cNvGrpSpPr>
          <p:nvPr/>
        </p:nvGrpSpPr>
        <p:grpSpPr bwMode="auto">
          <a:xfrm>
            <a:off x="3995936" y="2924944"/>
            <a:ext cx="4784156" cy="3545309"/>
            <a:chOff x="-6263" y="-3642"/>
            <a:chExt cx="41596" cy="31832"/>
          </a:xfrm>
        </p:grpSpPr>
        <p:grpSp>
          <p:nvGrpSpPr>
            <p:cNvPr id="6" name="组合 2"/>
            <p:cNvGrpSpPr>
              <a:grpSpLocks/>
            </p:cNvGrpSpPr>
            <p:nvPr/>
          </p:nvGrpSpPr>
          <p:grpSpPr bwMode="auto">
            <a:xfrm>
              <a:off x="-6263" y="-3642"/>
              <a:ext cx="41596" cy="31832"/>
              <a:chOff x="-6261" y="-3642"/>
              <a:chExt cx="41597" cy="31832"/>
            </a:xfrm>
          </p:grpSpPr>
          <p:sp>
            <p:nvSpPr>
              <p:cNvPr id="27" name="六边形 3"/>
              <p:cNvSpPr>
                <a:spLocks noChangeArrowheads="1"/>
              </p:cNvSpPr>
              <p:nvPr/>
            </p:nvSpPr>
            <p:spPr bwMode="auto">
              <a:xfrm rot="-5400000">
                <a:off x="2409" y="592"/>
                <a:ext cx="25204" cy="25201"/>
              </a:xfrm>
              <a:prstGeom prst="hexagon">
                <a:avLst>
                  <a:gd name="adj" fmla="val 24998"/>
                  <a:gd name="vf" fmla="val 115470"/>
                </a:avLst>
              </a:prstGeom>
              <a:noFill/>
              <a:ln w="12700">
                <a:solidFill>
                  <a:srgbClr val="41719C"/>
                </a:solidFill>
                <a:prstDash val="lg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endParaRPr lang="zh-CN" altLang="en-US" sz="2400"/>
              </a:p>
            </p:txBody>
          </p:sp>
          <p:sp>
            <p:nvSpPr>
              <p:cNvPr id="28" name="文本框 4"/>
              <p:cNvSpPr txBox="1">
                <a:spLocks noChangeArrowheads="1"/>
              </p:cNvSpPr>
              <p:nvPr/>
            </p:nvSpPr>
            <p:spPr bwMode="auto">
              <a:xfrm>
                <a:off x="27606" y="5982"/>
                <a:ext cx="7730" cy="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全球供应链运作</a:t>
                </a:r>
                <a:endParaRPr kumimoji="0" lang="zh-CN" altLang="zh-CN" sz="3600" b="0" i="0" u="none" strike="noStrike" cap="none" normalizeH="0" baseline="0" dirty="0">
                  <a:ln>
                    <a:noFill/>
                  </a:ln>
                  <a:solidFill>
                    <a:schemeClr val="tx1"/>
                  </a:solidFill>
                  <a:effectLst/>
                  <a:latin typeface="Arial" panose="020B0604020202020204" pitchFamily="34" charset="0"/>
                </a:endParaRPr>
              </a:p>
            </p:txBody>
          </p:sp>
          <p:sp>
            <p:nvSpPr>
              <p:cNvPr id="29" name="文本框 5"/>
              <p:cNvSpPr txBox="1">
                <a:spLocks noChangeArrowheads="1"/>
              </p:cNvSpPr>
              <p:nvPr/>
            </p:nvSpPr>
            <p:spPr bwMode="auto">
              <a:xfrm>
                <a:off x="11502" y="25762"/>
                <a:ext cx="7643" cy="2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latin typeface="Times New Roman" panose="02020603050405020304" pitchFamily="18" charset="0"/>
                    <a:ea typeface="宋体" panose="02010600030101010101" pitchFamily="2" charset="-122"/>
                  </a:rPr>
                  <a:t>合作研发</a:t>
                </a:r>
                <a:endParaRPr kumimoji="0" lang="zh-CN" altLang="zh-CN" sz="3600" b="0" i="0" u="none" strike="noStrike" cap="none" normalizeH="0" baseline="0" dirty="0">
                  <a:ln>
                    <a:noFill/>
                  </a:ln>
                  <a:solidFill>
                    <a:schemeClr val="tx1"/>
                  </a:solidFill>
                  <a:effectLst/>
                  <a:latin typeface="Arial" panose="020B0604020202020204" pitchFamily="34" charset="0"/>
                </a:endParaRPr>
              </a:p>
            </p:txBody>
          </p:sp>
          <p:sp>
            <p:nvSpPr>
              <p:cNvPr id="30" name="文本框 6"/>
              <p:cNvSpPr txBox="1">
                <a:spLocks noChangeArrowheads="1"/>
              </p:cNvSpPr>
              <p:nvPr/>
            </p:nvSpPr>
            <p:spPr bwMode="auto">
              <a:xfrm>
                <a:off x="-6261" y="18682"/>
                <a:ext cx="8900" cy="5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Times New Roman" panose="02020603050405020304" pitchFamily="18" charset="0"/>
                    <a:ea typeface="宋体" panose="02010600030101010101" pitchFamily="2" charset="-122"/>
                    <a:cs typeface="楷体" panose="02010609060101010101" pitchFamily="49" charset="-122"/>
                  </a:rPr>
                  <a:t>供应链</a:t>
                </a:r>
                <a:endParaRPr kumimoji="0" lang="en-US" altLang="zh-CN" sz="1600" dirty="0">
                  <a:solidFill>
                    <a:srgbClr val="000000"/>
                  </a:solidFill>
                  <a:latin typeface="Times New Roman" panose="02020603050405020304" pitchFamily="18" charset="0"/>
                  <a:ea typeface="宋体" panose="02010600030101010101" pitchFamily="2" charset="-122"/>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Times New Roman" panose="02020603050405020304" pitchFamily="18" charset="0"/>
                    <a:ea typeface="宋体" panose="02010600030101010101" pitchFamily="2" charset="-122"/>
                    <a:cs typeface="楷体" panose="02010609060101010101" pitchFamily="49" charset="-122"/>
                  </a:rPr>
                  <a:t>竞合</a:t>
                </a:r>
                <a:r>
                  <a:rPr kumimoji="0" lang="zh-CN" altLang="zh-CN"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集群</a:t>
                </a:r>
                <a:endParaRPr kumimoji="0" lang="zh-CN" altLang="zh-CN" sz="3600" b="0" i="0" u="none" strike="noStrike" cap="none" normalizeH="0" baseline="0" dirty="0">
                  <a:ln>
                    <a:noFill/>
                  </a:ln>
                  <a:solidFill>
                    <a:schemeClr val="tx1"/>
                  </a:solidFill>
                  <a:effectLst/>
                  <a:latin typeface="Arial" panose="020B0604020202020204" pitchFamily="34" charset="0"/>
                </a:endParaRPr>
              </a:p>
            </p:txBody>
          </p:sp>
          <p:sp>
            <p:nvSpPr>
              <p:cNvPr id="31" name="文本框 7"/>
              <p:cNvSpPr txBox="1">
                <a:spLocks noChangeArrowheads="1"/>
              </p:cNvSpPr>
              <p:nvPr/>
            </p:nvSpPr>
            <p:spPr bwMode="auto">
              <a:xfrm>
                <a:off x="-5009" y="5982"/>
                <a:ext cx="7283" cy="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Times New Roman" panose="02020603050405020304" pitchFamily="18" charset="0"/>
                    <a:ea typeface="宋体" panose="02010600030101010101" pitchFamily="2" charset="-122"/>
                    <a:cs typeface="楷体" panose="02010609060101010101" pitchFamily="49" charset="-122"/>
                  </a:rPr>
                  <a:t>供应链</a:t>
                </a:r>
                <a:endParaRPr kumimoji="0" lang="en-US" altLang="zh-CN" sz="1600" dirty="0">
                  <a:solidFill>
                    <a:srgbClr val="000000"/>
                  </a:solidFill>
                  <a:latin typeface="Times New Roman" panose="02020603050405020304" pitchFamily="18" charset="0"/>
                  <a:ea typeface="宋体" panose="02010600030101010101" pitchFamily="2" charset="-122"/>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Times New Roman" panose="02020603050405020304" pitchFamily="18" charset="0"/>
                    <a:ea typeface="宋体" panose="02010600030101010101" pitchFamily="2" charset="-122"/>
                    <a:cs typeface="楷体" panose="02010609060101010101" pitchFamily="49" charset="-122"/>
                  </a:rPr>
                  <a:t>上下</a:t>
                </a:r>
                <a:r>
                  <a:rPr kumimoji="0" lang="zh-CN" altLang="zh-CN"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联动</a:t>
                </a:r>
                <a:endParaRPr kumimoji="0" lang="zh-CN" altLang="zh-CN" sz="3600" b="0" i="0" u="none" strike="noStrike" cap="none" normalizeH="0" baseline="0" dirty="0">
                  <a:ln>
                    <a:noFill/>
                  </a:ln>
                  <a:solidFill>
                    <a:schemeClr val="tx1"/>
                  </a:solidFill>
                  <a:effectLst/>
                  <a:latin typeface="Arial" panose="020B0604020202020204" pitchFamily="34" charset="0"/>
                </a:endParaRPr>
              </a:p>
            </p:txBody>
          </p:sp>
          <p:sp>
            <p:nvSpPr>
              <p:cNvPr id="32" name="文本框 8"/>
              <p:cNvSpPr txBox="1">
                <a:spLocks noChangeArrowheads="1"/>
              </p:cNvSpPr>
              <p:nvPr/>
            </p:nvSpPr>
            <p:spPr bwMode="auto">
              <a:xfrm>
                <a:off x="10698" y="-3642"/>
                <a:ext cx="8957" cy="4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信息集成</a:t>
                </a:r>
                <a:endParaRPr kumimoji="0" lang="en-US" altLang="zh-CN"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与赋能体系</a:t>
                </a:r>
                <a:endParaRPr kumimoji="0" lang="zh-CN" altLang="zh-CN" sz="3600" b="0" i="0" u="none" strike="noStrike" cap="none" normalizeH="0" baseline="0" dirty="0">
                  <a:ln>
                    <a:noFill/>
                  </a:ln>
                  <a:solidFill>
                    <a:schemeClr val="tx1"/>
                  </a:solidFill>
                  <a:effectLst/>
                  <a:latin typeface="Arial" panose="020B0604020202020204" pitchFamily="34" charset="0"/>
                </a:endParaRPr>
              </a:p>
            </p:txBody>
          </p:sp>
          <p:sp>
            <p:nvSpPr>
              <p:cNvPr id="33" name="文本框 9"/>
              <p:cNvSpPr txBox="1">
                <a:spLocks noChangeArrowheads="1"/>
              </p:cNvSpPr>
              <p:nvPr/>
            </p:nvSpPr>
            <p:spPr bwMode="auto">
              <a:xfrm>
                <a:off x="27590" y="16907"/>
                <a:ext cx="6298" cy="6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资源</a:t>
                </a:r>
                <a:r>
                  <a:rPr kumimoji="0" lang="zh-CN" altLang="zh-CN" sz="1600" b="0" i="0" u="none" strike="noStrike" cap="none" normalizeH="0" baseline="0" dirty="0">
                    <a:ln>
                      <a:noFill/>
                    </a:ln>
                    <a:solidFill>
                      <a:srgbClr val="000000"/>
                    </a:solidFill>
                    <a:effectLst/>
                    <a:latin typeface="Times New Roman" panose="02020603050405020304" pitchFamily="18" charset="0"/>
                    <a:ea typeface="宋体" panose="02010600030101010101" pitchFamily="2" charset="-122"/>
                    <a:cs typeface="楷体" panose="02010609060101010101" pitchFamily="49" charset="-122"/>
                  </a:rPr>
                  <a:t>要素</a:t>
                </a:r>
                <a:r>
                  <a:rPr kumimoji="0" lang="zh-CN" altLang="en-US" sz="1600" dirty="0">
                    <a:latin typeface="宋体" panose="02010600030101010101" pitchFamily="2" charset="-122"/>
                    <a:ea typeface="宋体" panose="02010600030101010101" pitchFamily="2" charset="-122"/>
                    <a:cs typeface="Times New Roman" panose="02020603050405020304" pitchFamily="18" charset="0"/>
                  </a:rPr>
                  <a:t>整合</a:t>
                </a:r>
                <a:endParaRPr kumimoji="0" lang="zh-CN" altLang="en-US" sz="3600" b="0" i="0" u="none" strike="noStrike" cap="none" normalizeH="0" baseline="0" dirty="0">
                  <a:ln>
                    <a:noFill/>
                  </a:ln>
                  <a:solidFill>
                    <a:schemeClr val="tx1"/>
                  </a:solidFill>
                  <a:effectLst/>
                  <a:latin typeface="Arial" panose="020B0604020202020204" pitchFamily="34" charset="0"/>
                </a:endParaRPr>
              </a:p>
            </p:txBody>
          </p:sp>
        </p:grpSp>
        <p:grpSp>
          <p:nvGrpSpPr>
            <p:cNvPr id="7" name="组合 10"/>
            <p:cNvGrpSpPr>
              <a:grpSpLocks/>
            </p:cNvGrpSpPr>
            <p:nvPr/>
          </p:nvGrpSpPr>
          <p:grpSpPr bwMode="auto">
            <a:xfrm>
              <a:off x="2407" y="2641"/>
              <a:ext cx="25732" cy="21838"/>
              <a:chOff x="-1426" y="-1708"/>
              <a:chExt cx="25732" cy="21837"/>
            </a:xfrm>
          </p:grpSpPr>
          <p:grpSp>
            <p:nvGrpSpPr>
              <p:cNvPr id="8" name="组合 11"/>
              <p:cNvGrpSpPr>
                <a:grpSpLocks/>
              </p:cNvGrpSpPr>
              <p:nvPr/>
            </p:nvGrpSpPr>
            <p:grpSpPr bwMode="auto">
              <a:xfrm>
                <a:off x="3831" y="2544"/>
                <a:ext cx="14201" cy="14032"/>
                <a:chOff x="2490" y="0"/>
                <a:chExt cx="26704" cy="26119"/>
              </a:xfrm>
            </p:grpSpPr>
            <p:sp>
              <p:nvSpPr>
                <p:cNvPr id="16" name="直接连接符 12"/>
                <p:cNvSpPr>
                  <a:spLocks noChangeShapeType="1"/>
                </p:cNvSpPr>
                <p:nvPr/>
              </p:nvSpPr>
              <p:spPr bwMode="auto">
                <a:xfrm flipV="1">
                  <a:off x="17213" y="9675"/>
                  <a:ext cx="11498" cy="3533"/>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grpSp>
              <p:nvGrpSpPr>
                <p:cNvPr id="17" name="组合 13"/>
                <p:cNvGrpSpPr>
                  <a:grpSpLocks/>
                </p:cNvGrpSpPr>
                <p:nvPr/>
              </p:nvGrpSpPr>
              <p:grpSpPr bwMode="auto">
                <a:xfrm>
                  <a:off x="2490" y="0"/>
                  <a:ext cx="26705" cy="26119"/>
                  <a:chOff x="2490" y="0"/>
                  <a:chExt cx="26704" cy="26119"/>
                </a:xfrm>
              </p:grpSpPr>
              <p:sp>
                <p:nvSpPr>
                  <p:cNvPr id="18" name="直接连接符 14"/>
                  <p:cNvSpPr>
                    <a:spLocks noChangeShapeType="1"/>
                  </p:cNvSpPr>
                  <p:nvPr/>
                </p:nvSpPr>
                <p:spPr bwMode="auto">
                  <a:xfrm flipV="1">
                    <a:off x="2490" y="129"/>
                    <a:ext cx="13244" cy="8958"/>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19" name="直接连接符 15"/>
                  <p:cNvSpPr>
                    <a:spLocks noChangeShapeType="1"/>
                  </p:cNvSpPr>
                  <p:nvPr/>
                </p:nvSpPr>
                <p:spPr bwMode="auto">
                  <a:xfrm flipH="1" flipV="1">
                    <a:off x="15928" y="0"/>
                    <a:ext cx="13267" cy="8794"/>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0" name="直接连接符 16"/>
                  <p:cNvSpPr>
                    <a:spLocks noChangeShapeType="1"/>
                  </p:cNvSpPr>
                  <p:nvPr/>
                </p:nvSpPr>
                <p:spPr bwMode="auto">
                  <a:xfrm flipH="1" flipV="1">
                    <a:off x="16000" y="294"/>
                    <a:ext cx="1222" cy="12939"/>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1" name="直接连接符 17"/>
                  <p:cNvSpPr>
                    <a:spLocks noChangeShapeType="1"/>
                  </p:cNvSpPr>
                  <p:nvPr/>
                </p:nvSpPr>
                <p:spPr bwMode="auto">
                  <a:xfrm flipH="1" flipV="1">
                    <a:off x="2490" y="9087"/>
                    <a:ext cx="12991" cy="16779"/>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2" name="直接连接符 18"/>
                  <p:cNvSpPr>
                    <a:spLocks noChangeShapeType="1"/>
                  </p:cNvSpPr>
                  <p:nvPr/>
                </p:nvSpPr>
                <p:spPr bwMode="auto">
                  <a:xfrm flipV="1">
                    <a:off x="16115" y="10299"/>
                    <a:ext cx="12596" cy="15820"/>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3" name="直接连接符 19"/>
                  <p:cNvSpPr>
                    <a:spLocks noChangeShapeType="1"/>
                  </p:cNvSpPr>
                  <p:nvPr/>
                </p:nvSpPr>
                <p:spPr bwMode="auto">
                  <a:xfrm flipV="1">
                    <a:off x="16224" y="13421"/>
                    <a:ext cx="1327" cy="11725"/>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4" name="直接连接符 20"/>
                  <p:cNvSpPr>
                    <a:spLocks noChangeShapeType="1"/>
                  </p:cNvSpPr>
                  <p:nvPr/>
                </p:nvSpPr>
                <p:spPr bwMode="auto">
                  <a:xfrm>
                    <a:off x="3936" y="9671"/>
                    <a:ext cx="13276" cy="3733"/>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5" name="直接连接符 21"/>
                  <p:cNvSpPr>
                    <a:spLocks noChangeShapeType="1"/>
                  </p:cNvSpPr>
                  <p:nvPr/>
                </p:nvSpPr>
                <p:spPr bwMode="auto">
                  <a:xfrm>
                    <a:off x="3936" y="9083"/>
                    <a:ext cx="24765" cy="0"/>
                  </a:xfrm>
                  <a:prstGeom prst="line">
                    <a:avLst/>
                  </a:prstGeom>
                  <a:noFill/>
                  <a:ln w="15875">
                    <a:solidFill>
                      <a:srgbClr val="002060"/>
                    </a:solidFill>
                    <a:prstDash val="sysDot"/>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sp>
                <p:nvSpPr>
                  <p:cNvPr id="26" name="直接连接符 22"/>
                  <p:cNvSpPr>
                    <a:spLocks noChangeShapeType="1"/>
                  </p:cNvSpPr>
                  <p:nvPr/>
                </p:nvSpPr>
                <p:spPr bwMode="auto">
                  <a:xfrm flipV="1">
                    <a:off x="15476" y="294"/>
                    <a:ext cx="264" cy="24747"/>
                  </a:xfrm>
                  <a:prstGeom prst="line">
                    <a:avLst/>
                  </a:prstGeom>
                  <a:noFill/>
                  <a:ln w="9525">
                    <a:solidFill>
                      <a:srgbClr val="002060"/>
                    </a:solidFill>
                    <a:prstDash val="sysDot"/>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p>
                </p:txBody>
              </p:sp>
            </p:grpSp>
          </p:grpSp>
          <p:grpSp>
            <p:nvGrpSpPr>
              <p:cNvPr id="9" name="组合 23"/>
              <p:cNvGrpSpPr>
                <a:grpSpLocks/>
              </p:cNvGrpSpPr>
              <p:nvPr/>
            </p:nvGrpSpPr>
            <p:grpSpPr bwMode="auto">
              <a:xfrm>
                <a:off x="-1426" y="-1708"/>
                <a:ext cx="25732" cy="21837"/>
                <a:chOff x="-1426" y="-1708"/>
                <a:chExt cx="25733" cy="21838"/>
              </a:xfrm>
            </p:grpSpPr>
            <p:sp>
              <p:nvSpPr>
                <p:cNvPr id="10" name="文本框 24"/>
                <p:cNvSpPr txBox="1">
                  <a:spLocks noChangeArrowheads="1"/>
                </p:cNvSpPr>
                <p:nvPr/>
              </p:nvSpPr>
              <p:spPr bwMode="auto">
                <a:xfrm>
                  <a:off x="9828" y="9086"/>
                  <a:ext cx="9053" cy="4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楷体" panose="02010609060101010101" pitchFamily="49" charset="-122"/>
                    </a:rPr>
                    <a:t>绿色</a:t>
                  </a:r>
                  <a:endParaRPr kumimoji="0" lang="zh-CN" altLang="zh-CN" sz="1000" b="0" i="0" u="none" strike="noStrike" cap="none" normalizeH="0" baseline="0" dirty="0">
                    <a:ln>
                      <a:noFill/>
                    </a:ln>
                    <a:solidFill>
                      <a:schemeClr val="tx1"/>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生态</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约束</a:t>
                  </a:r>
                </a:p>
              </p:txBody>
            </p:sp>
            <p:grpSp>
              <p:nvGrpSpPr>
                <p:cNvPr id="11" name="组合 25"/>
                <p:cNvGrpSpPr>
                  <a:grpSpLocks/>
                </p:cNvGrpSpPr>
                <p:nvPr/>
              </p:nvGrpSpPr>
              <p:grpSpPr bwMode="auto">
                <a:xfrm>
                  <a:off x="-1426" y="-1708"/>
                  <a:ext cx="25733" cy="21838"/>
                  <a:chOff x="-3300" y="-1827"/>
                  <a:chExt cx="25734" cy="23352"/>
                </a:xfrm>
              </p:grpSpPr>
              <p:sp>
                <p:nvSpPr>
                  <p:cNvPr id="12" name="文本框 26"/>
                  <p:cNvSpPr txBox="1">
                    <a:spLocks noChangeArrowheads="1"/>
                  </p:cNvSpPr>
                  <p:nvPr/>
                </p:nvSpPr>
                <p:spPr bwMode="auto">
                  <a:xfrm>
                    <a:off x="4792" y="-1827"/>
                    <a:ext cx="9025" cy="5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楷体" panose="02010609060101010101" pitchFamily="49" charset="-122"/>
                      </a:rPr>
                      <a:t>共享</a:t>
                    </a:r>
                    <a:endParaRPr kumimoji="0" lang="zh-CN" altLang="zh-CN" sz="1000" b="0" i="0" u="none" strike="noStrike" cap="none" normalizeH="0" baseline="0" dirty="0">
                      <a:ln>
                        <a:noFill/>
                      </a:ln>
                      <a:solidFill>
                        <a:schemeClr val="tx1"/>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合作共赢</a:t>
                    </a:r>
                    <a:endPar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endParaRPr>
                  </a:p>
                </p:txBody>
              </p:sp>
              <p:sp>
                <p:nvSpPr>
                  <p:cNvPr id="13" name="文本框 27"/>
                  <p:cNvSpPr txBox="1">
                    <a:spLocks noChangeArrowheads="1"/>
                  </p:cNvSpPr>
                  <p:nvPr/>
                </p:nvSpPr>
                <p:spPr bwMode="auto">
                  <a:xfrm>
                    <a:off x="-3300" y="5953"/>
                    <a:ext cx="7082" cy="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楷体" panose="02010609060101010101" pitchFamily="49" charset="-122"/>
                      </a:rPr>
                      <a:t>协调</a:t>
                    </a:r>
                    <a:endParaRPr kumimoji="0" lang="zh-CN" altLang="zh-CN" sz="1000" b="0" i="0" u="none" strike="noStrike" cap="none" normalizeH="0" baseline="0" dirty="0">
                      <a:ln>
                        <a:noFill/>
                      </a:ln>
                      <a:solidFill>
                        <a:schemeClr val="tx1"/>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竞合</a:t>
                    </a:r>
                    <a:endParaRPr kumimoji="0" lang="zh-CN" altLang="en-US" sz="1000" b="0" i="0" u="none" strike="noStrike" cap="none" normalizeH="0" baseline="0" dirty="0">
                      <a:ln>
                        <a:noFill/>
                      </a:ln>
                      <a:solidFill>
                        <a:schemeClr val="tx1"/>
                      </a:solidFill>
                      <a:effectLst/>
                      <a:sym typeface="Wingdings" panose="05000000000000000000" pitchFamily="2" charset="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共增动能</a:t>
                    </a:r>
                  </a:p>
                </p:txBody>
              </p:sp>
              <p:sp>
                <p:nvSpPr>
                  <p:cNvPr id="14" name="文本框 28"/>
                  <p:cNvSpPr txBox="1">
                    <a:spLocks noChangeArrowheads="1"/>
                  </p:cNvSpPr>
                  <p:nvPr/>
                </p:nvSpPr>
                <p:spPr bwMode="auto">
                  <a:xfrm>
                    <a:off x="15578" y="5770"/>
                    <a:ext cx="6856" cy="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楷体" panose="02010609060101010101" pitchFamily="49" charset="-122"/>
                      </a:rPr>
                      <a:t>开放</a:t>
                    </a:r>
                    <a:endParaRPr kumimoji="0" lang="zh-CN" altLang="zh-CN" sz="1000" b="0" i="0" u="none" strike="noStrike" cap="none" normalizeH="0" baseline="0" dirty="0">
                      <a:ln>
                        <a:noFill/>
                      </a:ln>
                      <a:solidFill>
                        <a:schemeClr val="tx1"/>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全球资源</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配置</a:t>
                    </a:r>
                  </a:p>
                </p:txBody>
              </p:sp>
              <p:sp>
                <p:nvSpPr>
                  <p:cNvPr id="15" name="文本框 29"/>
                  <p:cNvSpPr txBox="1">
                    <a:spLocks noChangeArrowheads="1"/>
                  </p:cNvSpPr>
                  <p:nvPr/>
                </p:nvSpPr>
                <p:spPr bwMode="auto">
                  <a:xfrm>
                    <a:off x="5006" y="17329"/>
                    <a:ext cx="8923" cy="4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cs typeface="楷体" panose="02010609060101010101" pitchFamily="49" charset="-122"/>
                      </a:rPr>
                      <a:t>创新</a:t>
                    </a:r>
                    <a:endParaRPr kumimoji="0" lang="zh-CN" altLang="zh-CN" sz="1000" b="0" i="0" u="none" strike="noStrike" cap="none" normalizeH="0" baseline="0" dirty="0">
                      <a:ln>
                        <a:noFill/>
                      </a:ln>
                      <a:solidFill>
                        <a:schemeClr val="tx1"/>
                      </a:solidFill>
                      <a:effectLst/>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rPr>
                      <a:t>策源驱动</a:t>
                    </a:r>
                    <a:endParaRPr kumimoji="0" lang="zh-CN" altLang="en-US" sz="1600" b="0" i="0" u="none" strike="noStrike" cap="none" normalizeH="0" baseline="0" dirty="0">
                      <a:ln>
                        <a:noFill/>
                      </a:ln>
                      <a:solidFill>
                        <a:srgbClr val="FF0000"/>
                      </a:solidFill>
                      <a:effectLst/>
                      <a:latin typeface="宋体" panose="02010600030101010101" pitchFamily="2" charset="-122"/>
                      <a:ea typeface="宋体" panose="02010600030101010101" pitchFamily="2" charset="-122"/>
                      <a:cs typeface="Times New Roman" panose="02020603050405020304" pitchFamily="18" charset="0"/>
                      <a:sym typeface="Wingdings" panose="05000000000000000000" pitchFamily="2" charset="2"/>
                    </a:endParaRPr>
                  </a:p>
                </p:txBody>
              </p:sp>
            </p:grpSp>
          </p:grpSp>
        </p:grpSp>
      </p:grpSp>
    </p:spTree>
    <p:extLst>
      <p:ext uri="{BB962C8B-B14F-4D97-AF65-F5344CB8AC3E}">
        <p14:creationId xmlns:p14="http://schemas.microsoft.com/office/powerpoint/2010/main" val="83519169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solidFill>
                  <a:srgbClr val="002060"/>
                </a:solidFill>
              </a:rPr>
              <a:t>供应链金融</a:t>
            </a:r>
            <a:r>
              <a:rPr lang="zh-CN" altLang="en-US" b="1" dirty="0">
                <a:solidFill>
                  <a:srgbClr val="FF0000"/>
                </a:solidFill>
                <a:effectLst>
                  <a:outerShdw blurRad="38100" dist="38100" dir="2700000" algn="tl">
                    <a:srgbClr val="000000">
                      <a:alpha val="43137"/>
                    </a:srgbClr>
                  </a:outerShdw>
                </a:effectLst>
              </a:rPr>
              <a:t>助力</a:t>
            </a:r>
            <a:r>
              <a:rPr lang="zh-CN" altLang="en-US" b="1" dirty="0">
                <a:solidFill>
                  <a:srgbClr val="C00000"/>
                </a:solidFill>
              </a:rPr>
              <a:t>创新发展</a:t>
            </a:r>
            <a:endParaRPr lang="zh-CN" altLang="en-US" dirty="0"/>
          </a:p>
        </p:txBody>
      </p:sp>
      <p:sp>
        <p:nvSpPr>
          <p:cNvPr id="3" name="内容占位符 2"/>
          <p:cNvSpPr>
            <a:spLocks noGrp="1"/>
          </p:cNvSpPr>
          <p:nvPr>
            <p:ph idx="4294967295"/>
          </p:nvPr>
        </p:nvSpPr>
        <p:spPr>
          <a:xfrm>
            <a:off x="48460" y="793513"/>
            <a:ext cx="8741297" cy="4576930"/>
          </a:xfrm>
        </p:spPr>
        <p:txBody>
          <a:bodyPr/>
          <a:lstStyle/>
          <a:p>
            <a:r>
              <a:rPr lang="zh-CN" altLang="en-US" dirty="0"/>
              <a:t>光伏全链结构重塑 </a:t>
            </a:r>
            <a:r>
              <a:rPr lang="en-US" altLang="zh-CN" dirty="0">
                <a:sym typeface="Wingdings" panose="05000000000000000000" pitchFamily="2" charset="2"/>
              </a:rPr>
              <a:t></a:t>
            </a:r>
            <a:r>
              <a:rPr lang="zh-CN" altLang="en-US" dirty="0">
                <a:sym typeface="Wingdings" panose="05000000000000000000" pitchFamily="2" charset="2"/>
              </a:rPr>
              <a:t>供应链金融助力</a:t>
            </a:r>
            <a:r>
              <a:rPr lang="zh-CN" altLang="en-US" dirty="0"/>
              <a:t>高质量持续发展</a:t>
            </a:r>
            <a:endParaRPr lang="en-US" altLang="zh-CN" dirty="0"/>
          </a:p>
          <a:p>
            <a:pPr lvl="1"/>
            <a:r>
              <a:rPr lang="zh-CN" altLang="en-US" dirty="0"/>
              <a:t>两山理论</a:t>
            </a:r>
          </a:p>
          <a:p>
            <a:endParaRPr lang="zh-CN" altLang="en-US" dirty="0"/>
          </a:p>
        </p:txBody>
      </p:sp>
      <p:grpSp>
        <p:nvGrpSpPr>
          <p:cNvPr id="5" name="组合 4"/>
          <p:cNvGrpSpPr/>
          <p:nvPr/>
        </p:nvGrpSpPr>
        <p:grpSpPr>
          <a:xfrm>
            <a:off x="555530" y="1826787"/>
            <a:ext cx="1750533" cy="4173106"/>
            <a:chOff x="203693" y="964677"/>
            <a:chExt cx="3702032" cy="4009457"/>
          </a:xfrm>
        </p:grpSpPr>
        <p:sp>
          <p:nvSpPr>
            <p:cNvPr id="6" name="圆角矩形 5"/>
            <p:cNvSpPr/>
            <p:nvPr/>
          </p:nvSpPr>
          <p:spPr>
            <a:xfrm>
              <a:off x="305726" y="964677"/>
              <a:ext cx="3599999" cy="467301"/>
            </a:xfrm>
            <a:prstGeom prst="roundRect">
              <a:avLst/>
            </a:prstGeom>
            <a:solidFill>
              <a:schemeClr val="bg1">
                <a:lumMod val="65000"/>
              </a:schemeClr>
            </a:solidFill>
            <a:ln>
              <a:solidFill>
                <a:schemeClr val="accent4">
                  <a:lumMod val="95000"/>
                  <a:lumOff val="5000"/>
                </a:schemeClr>
              </a:solidFill>
            </a:ln>
          </p:spPr>
          <p:txBody>
            <a:bodyPr lIns="0" tIns="0" rIns="0" bIns="0" rtlCol="0" anchor="ctr">
              <a:noAutofit/>
            </a:bodyPr>
            <a:lstStyle/>
            <a:p>
              <a:pPr>
                <a:lnSpc>
                  <a:spcPts val="1530"/>
                </a:lnSpc>
              </a:pPr>
              <a:r>
                <a:rPr lang="zh-CN" altLang="en-US" sz="1260" dirty="0">
                  <a:latin typeface="黑体" panose="02010609060101010101" charset="-122"/>
                  <a:ea typeface="黑体" panose="02010609060101010101" charset="-122"/>
                </a:rPr>
                <a:t>晶体硅原料</a:t>
              </a:r>
              <a:r>
                <a:rPr lang="en-US" altLang="zh-CN" sz="1260" dirty="0">
                  <a:sym typeface="Wingdings" panose="05000000000000000000" pitchFamily="2" charset="2"/>
                </a:rPr>
                <a:t></a:t>
              </a:r>
              <a:r>
                <a:rPr lang="zh-CN" altLang="en-US" sz="1260" dirty="0">
                  <a:sym typeface="Wingdings" panose="05000000000000000000" pitchFamily="2" charset="2"/>
                </a:rPr>
                <a:t>加工</a:t>
              </a:r>
              <a:r>
                <a:rPr lang="en-US" altLang="zh-CN" sz="1260" dirty="0">
                  <a:sym typeface="Wingdings" panose="05000000000000000000" pitchFamily="2" charset="2"/>
                </a:rPr>
                <a:t>:</a:t>
              </a:r>
              <a:r>
                <a:rPr lang="zh-CN" altLang="en-US" sz="1080" dirty="0">
                  <a:sym typeface="Wingdings" panose="05000000000000000000" pitchFamily="2" charset="2"/>
                </a:rPr>
                <a:t>硅棒</a:t>
              </a:r>
              <a:endParaRPr lang="en-US" altLang="zh-CN" sz="1080" dirty="0">
                <a:sym typeface="Wingdings" panose="05000000000000000000" pitchFamily="2" charset="2"/>
              </a:endParaRPr>
            </a:p>
            <a:p>
              <a:pPr algn="r">
                <a:lnSpc>
                  <a:spcPts val="1530"/>
                </a:lnSpc>
              </a:pPr>
              <a:r>
                <a:rPr lang="en-US" altLang="zh-CN" sz="1080" dirty="0">
                  <a:sym typeface="Wingdings" panose="05000000000000000000" pitchFamily="2" charset="2"/>
                </a:rPr>
                <a:t>/</a:t>
              </a:r>
              <a:r>
                <a:rPr lang="zh-CN" altLang="en-US" sz="1080" dirty="0">
                  <a:sym typeface="Wingdings" panose="05000000000000000000" pitchFamily="2" charset="2"/>
                </a:rPr>
                <a:t>硅锭</a:t>
              </a:r>
              <a:r>
                <a:rPr lang="en-US" altLang="zh-CN" sz="1080" dirty="0">
                  <a:sym typeface="Wingdings" panose="05000000000000000000" pitchFamily="2" charset="2"/>
                </a:rPr>
                <a:t>/</a:t>
              </a:r>
              <a:r>
                <a:rPr lang="zh-CN" altLang="en-US" sz="1080" dirty="0">
                  <a:sym typeface="Wingdings" panose="05000000000000000000" pitchFamily="2" charset="2"/>
                </a:rPr>
                <a:t>硅片</a:t>
              </a:r>
              <a:endParaRPr lang="zh-CN" altLang="en-US" sz="1080" dirty="0"/>
            </a:p>
          </p:txBody>
        </p:sp>
        <p:sp>
          <p:nvSpPr>
            <p:cNvPr id="7" name="下箭头 6"/>
            <p:cNvSpPr/>
            <p:nvPr/>
          </p:nvSpPr>
          <p:spPr>
            <a:xfrm>
              <a:off x="1734039" y="1432308"/>
              <a:ext cx="504058" cy="288617"/>
            </a:xfrm>
            <a:prstGeom prst="downArrow">
              <a:avLst/>
            </a:prstGeom>
            <a:solidFill>
              <a:schemeClr val="bg1">
                <a:lumMod val="75000"/>
              </a:schemeClr>
            </a:solidFill>
            <a:ln>
              <a:solidFill>
                <a:schemeClr val="bg1">
                  <a:lumMod val="75000"/>
                </a:schemeClr>
              </a:solidFill>
            </a:ln>
          </p:spPr>
          <p:txBody>
            <a:bodyPr lIns="0" tIns="0" rIns="0" bIns="0" rtlCol="0" anchor="ctr">
              <a:noAutofit/>
            </a:bodyPr>
            <a:lstStyle/>
            <a:p>
              <a:pPr>
                <a:lnSpc>
                  <a:spcPts val="1530"/>
                </a:lnSpc>
              </a:pPr>
              <a:endParaRPr lang="zh-CN" altLang="en-US" sz="1260" dirty="0"/>
            </a:p>
          </p:txBody>
        </p:sp>
        <p:sp>
          <p:nvSpPr>
            <p:cNvPr id="8" name="圆角矩形 7"/>
            <p:cNvSpPr/>
            <p:nvPr/>
          </p:nvSpPr>
          <p:spPr>
            <a:xfrm>
              <a:off x="251520" y="1726990"/>
              <a:ext cx="3599999" cy="442928"/>
            </a:xfrm>
            <a:prstGeom prst="roundRect">
              <a:avLst/>
            </a:prstGeom>
            <a:solidFill>
              <a:schemeClr val="bg1">
                <a:lumMod val="85000"/>
              </a:schemeClr>
            </a:solidFill>
            <a:ln>
              <a:solidFill>
                <a:schemeClr val="accent4">
                  <a:lumMod val="95000"/>
                  <a:lumOff val="5000"/>
                </a:schemeClr>
              </a:solidFill>
            </a:ln>
          </p:spPr>
          <p:txBody>
            <a:bodyPr lIns="0" tIns="0" rIns="0" bIns="0" rtlCol="0" anchor="ctr">
              <a:noAutofit/>
            </a:bodyPr>
            <a:lstStyle/>
            <a:p>
              <a:pPr>
                <a:lnSpc>
                  <a:spcPts val="1530"/>
                </a:lnSpc>
              </a:pPr>
              <a:r>
                <a:rPr lang="zh-CN" altLang="en-US" sz="1260" dirty="0">
                  <a:latin typeface="黑体" panose="02010609060101010101" charset="-122"/>
                  <a:ea typeface="黑体" panose="02010609060101010101" charset="-122"/>
                </a:rPr>
                <a:t>光伏电池</a:t>
              </a:r>
              <a:r>
                <a:rPr lang="en-US" altLang="zh-CN" sz="1260" dirty="0">
                  <a:sym typeface="Wingdings" panose="05000000000000000000" pitchFamily="2" charset="2"/>
                </a:rPr>
                <a:t>:</a:t>
              </a:r>
              <a:r>
                <a:rPr lang="zh-CN" altLang="en-US" sz="1260" dirty="0">
                  <a:sym typeface="Wingdings" panose="05000000000000000000" pitchFamily="2" charset="2"/>
                </a:rPr>
                <a:t>单晶</a:t>
              </a:r>
              <a:r>
                <a:rPr lang="zh-CN" altLang="en-US" sz="1080" dirty="0">
                  <a:sym typeface="Wingdings" panose="05000000000000000000" pitchFamily="2" charset="2"/>
                </a:rPr>
                <a:t>硅电池</a:t>
              </a:r>
              <a:endParaRPr lang="en-US" altLang="zh-CN" sz="1080" dirty="0">
                <a:sym typeface="Wingdings" panose="05000000000000000000" pitchFamily="2" charset="2"/>
              </a:endParaRPr>
            </a:p>
            <a:p>
              <a:pPr algn="r">
                <a:lnSpc>
                  <a:spcPts val="1530"/>
                </a:lnSpc>
              </a:pPr>
              <a:r>
                <a:rPr lang="en-US" altLang="zh-CN" sz="1080" dirty="0">
                  <a:sym typeface="Wingdings" panose="05000000000000000000" pitchFamily="2" charset="2"/>
                </a:rPr>
                <a:t>/</a:t>
              </a:r>
              <a:r>
                <a:rPr lang="zh-CN" altLang="en-US" sz="1080" dirty="0">
                  <a:sym typeface="Wingdings" panose="05000000000000000000" pitchFamily="2" charset="2"/>
                </a:rPr>
                <a:t>多晶硅电池</a:t>
              </a:r>
              <a:endParaRPr lang="zh-CN" altLang="en-US" sz="1080" dirty="0"/>
            </a:p>
          </p:txBody>
        </p:sp>
        <p:sp>
          <p:nvSpPr>
            <p:cNvPr id="9" name="下箭头 8"/>
            <p:cNvSpPr/>
            <p:nvPr/>
          </p:nvSpPr>
          <p:spPr>
            <a:xfrm>
              <a:off x="1814144" y="2170989"/>
              <a:ext cx="412223" cy="288617"/>
            </a:xfrm>
            <a:prstGeom prst="downArrow">
              <a:avLst/>
            </a:prstGeom>
            <a:solidFill>
              <a:schemeClr val="bg1">
                <a:lumMod val="75000"/>
              </a:schemeClr>
            </a:solidFill>
            <a:ln>
              <a:solidFill>
                <a:schemeClr val="bg1">
                  <a:lumMod val="75000"/>
                </a:schemeClr>
              </a:solidFill>
            </a:ln>
          </p:spPr>
          <p:txBody>
            <a:bodyPr lIns="0" tIns="0" rIns="0" bIns="0" rtlCol="0" anchor="ctr">
              <a:noAutofit/>
            </a:bodyPr>
            <a:lstStyle/>
            <a:p>
              <a:pPr>
                <a:lnSpc>
                  <a:spcPts val="1530"/>
                </a:lnSpc>
              </a:pPr>
              <a:endParaRPr lang="zh-CN" altLang="en-US" sz="1260" dirty="0"/>
            </a:p>
          </p:txBody>
        </p:sp>
        <p:sp>
          <p:nvSpPr>
            <p:cNvPr id="10" name="圆角矩形 9"/>
            <p:cNvSpPr/>
            <p:nvPr/>
          </p:nvSpPr>
          <p:spPr>
            <a:xfrm>
              <a:off x="305726" y="2466653"/>
              <a:ext cx="3599999" cy="426474"/>
            </a:xfrm>
            <a:prstGeom prst="roundRect">
              <a:avLst/>
            </a:prstGeom>
            <a:solidFill>
              <a:schemeClr val="bg1">
                <a:lumMod val="95000"/>
              </a:schemeClr>
            </a:solidFill>
            <a:ln>
              <a:solidFill>
                <a:schemeClr val="accent4">
                  <a:lumMod val="95000"/>
                  <a:lumOff val="5000"/>
                </a:schemeClr>
              </a:solidFill>
            </a:ln>
          </p:spPr>
          <p:txBody>
            <a:bodyPr lIns="0" tIns="0" rIns="0" bIns="0" rtlCol="0" anchor="ctr">
              <a:noAutofit/>
            </a:bodyPr>
            <a:lstStyle/>
            <a:p>
              <a:pPr>
                <a:lnSpc>
                  <a:spcPts val="1530"/>
                </a:lnSpc>
              </a:pPr>
              <a:r>
                <a:rPr lang="zh-CN" altLang="en-US" sz="1260" dirty="0">
                  <a:latin typeface="黑体" panose="02010609060101010101" charset="-122"/>
                  <a:ea typeface="黑体" panose="02010609060101010101" charset="-122"/>
                </a:rPr>
                <a:t>光伏组件</a:t>
              </a:r>
              <a:r>
                <a:rPr lang="en-US" altLang="zh-CN" sz="1260" dirty="0">
                  <a:sym typeface="Wingdings" panose="05000000000000000000" pitchFamily="2" charset="2"/>
                </a:rPr>
                <a:t>:</a:t>
              </a:r>
              <a:r>
                <a:rPr lang="zh-CN" altLang="en-US" sz="1260" dirty="0">
                  <a:sym typeface="Wingdings" panose="05000000000000000000" pitchFamily="2" charset="2"/>
                </a:rPr>
                <a:t>光伏发电</a:t>
              </a:r>
              <a:endParaRPr lang="en-US" altLang="zh-CN" sz="1260" dirty="0">
                <a:sym typeface="Wingdings" panose="05000000000000000000" pitchFamily="2" charset="2"/>
              </a:endParaRPr>
            </a:p>
            <a:p>
              <a:pPr algn="r">
                <a:lnSpc>
                  <a:spcPts val="1530"/>
                </a:lnSpc>
              </a:pPr>
              <a:r>
                <a:rPr lang="zh-CN" altLang="en-US" sz="1260" dirty="0">
                  <a:sym typeface="Wingdings" panose="05000000000000000000" pitchFamily="2" charset="2"/>
                </a:rPr>
                <a:t>系统集成</a:t>
              </a:r>
              <a:endParaRPr lang="zh-CN" altLang="en-US" sz="1260" dirty="0"/>
            </a:p>
          </p:txBody>
        </p:sp>
        <p:sp>
          <p:nvSpPr>
            <p:cNvPr id="11" name="下箭头 10"/>
            <p:cNvSpPr/>
            <p:nvPr/>
          </p:nvSpPr>
          <p:spPr>
            <a:xfrm>
              <a:off x="1799491" y="2893127"/>
              <a:ext cx="504058" cy="288617"/>
            </a:xfrm>
            <a:prstGeom prst="downArrow">
              <a:avLst/>
            </a:prstGeom>
            <a:ln>
              <a:solidFill>
                <a:schemeClr val="accent1">
                  <a:lumMod val="50000"/>
                </a:schemeClr>
              </a:solidFill>
            </a:ln>
          </p:spPr>
          <p:txBody>
            <a:bodyPr lIns="0" tIns="0" rIns="0" bIns="0" rtlCol="0" anchor="ctr">
              <a:noAutofit/>
            </a:bodyPr>
            <a:lstStyle/>
            <a:p>
              <a:pPr>
                <a:lnSpc>
                  <a:spcPts val="1530"/>
                </a:lnSpc>
              </a:pPr>
              <a:endParaRPr lang="zh-CN" altLang="en-US" sz="1260" dirty="0"/>
            </a:p>
          </p:txBody>
        </p:sp>
        <p:sp>
          <p:nvSpPr>
            <p:cNvPr id="12" name="圆角矩形 11"/>
            <p:cNvSpPr/>
            <p:nvPr/>
          </p:nvSpPr>
          <p:spPr>
            <a:xfrm>
              <a:off x="220256" y="3186704"/>
              <a:ext cx="3599999" cy="480608"/>
            </a:xfrm>
            <a:prstGeom prst="roundRect">
              <a:avLst/>
            </a:prstGeom>
            <a:solidFill>
              <a:srgbClr val="92D050"/>
            </a:solidFill>
            <a:ln>
              <a:solidFill>
                <a:schemeClr val="accent4">
                  <a:lumMod val="95000"/>
                  <a:lumOff val="5000"/>
                </a:schemeClr>
              </a:solidFill>
            </a:ln>
          </p:spPr>
          <p:txBody>
            <a:bodyPr lIns="0" tIns="0" rIns="0" bIns="0" rtlCol="0" anchor="ctr">
              <a:noAutofit/>
            </a:bodyPr>
            <a:lstStyle/>
            <a:p>
              <a:pPr algn="ctr">
                <a:lnSpc>
                  <a:spcPts val="1530"/>
                </a:lnSpc>
              </a:pPr>
              <a:r>
                <a:rPr lang="zh-CN" altLang="en-US" sz="1260" dirty="0">
                  <a:effectLst>
                    <a:outerShdw blurRad="38100" dist="38100" dir="2700000" algn="tl">
                      <a:srgbClr val="000000">
                        <a:alpha val="43137"/>
                      </a:srgbClr>
                    </a:outerShdw>
                  </a:effectLst>
                  <a:latin typeface="黑体" panose="02010609060101010101" charset="-122"/>
                  <a:ea typeface="黑体" panose="02010609060101010101" charset="-122"/>
                </a:rPr>
                <a:t>光伏发电系统</a:t>
              </a:r>
              <a:endParaRPr lang="en-US" altLang="zh-CN" sz="1260" dirty="0">
                <a:effectLst>
                  <a:outerShdw blurRad="38100" dist="38100" dir="2700000" algn="tl">
                    <a:srgbClr val="000000">
                      <a:alpha val="43137"/>
                    </a:srgbClr>
                  </a:outerShdw>
                </a:effectLst>
                <a:latin typeface="黑体" panose="02010609060101010101" charset="-122"/>
                <a:ea typeface="黑体" panose="02010609060101010101" charset="-122"/>
              </a:endParaRPr>
            </a:p>
            <a:p>
              <a:pPr algn="r">
                <a:lnSpc>
                  <a:spcPts val="1530"/>
                </a:lnSpc>
              </a:pPr>
              <a:r>
                <a:rPr lang="en-US" altLang="zh-CN" sz="1260" dirty="0"/>
                <a:t>/</a:t>
              </a:r>
              <a:r>
                <a:rPr lang="zh-CN" altLang="en-US" sz="1260" dirty="0"/>
                <a:t>光伏产品应用</a:t>
              </a:r>
              <a:endParaRPr lang="zh-CN" altLang="en-US" sz="1080" dirty="0"/>
            </a:p>
          </p:txBody>
        </p:sp>
        <p:sp>
          <p:nvSpPr>
            <p:cNvPr id="13" name="下箭头 12"/>
            <p:cNvSpPr/>
            <p:nvPr/>
          </p:nvSpPr>
          <p:spPr>
            <a:xfrm>
              <a:off x="539551" y="3696145"/>
              <a:ext cx="504059" cy="288617"/>
            </a:xfrm>
            <a:prstGeom prst="downArrow">
              <a:avLst/>
            </a:prstGeom>
            <a:ln>
              <a:solidFill>
                <a:schemeClr val="accent1">
                  <a:lumMod val="50000"/>
                </a:schemeClr>
              </a:solidFill>
            </a:ln>
          </p:spPr>
          <p:txBody>
            <a:bodyPr lIns="0" tIns="0" rIns="0" bIns="0" rtlCol="0" anchor="ctr">
              <a:noAutofit/>
            </a:bodyPr>
            <a:lstStyle/>
            <a:p>
              <a:pPr>
                <a:lnSpc>
                  <a:spcPts val="1530"/>
                </a:lnSpc>
              </a:pPr>
              <a:endParaRPr lang="zh-CN" altLang="en-US" sz="1260" dirty="0"/>
            </a:p>
          </p:txBody>
        </p:sp>
        <p:sp>
          <p:nvSpPr>
            <p:cNvPr id="14" name="圆角矩形 13"/>
            <p:cNvSpPr/>
            <p:nvPr/>
          </p:nvSpPr>
          <p:spPr>
            <a:xfrm>
              <a:off x="251579" y="3959679"/>
              <a:ext cx="1080000" cy="240304"/>
            </a:xfrm>
            <a:prstGeom prst="roundRect">
              <a:avLst/>
            </a:prstGeom>
            <a:solidFill>
              <a:srgbClr val="92D050"/>
            </a:solidFill>
            <a:ln>
              <a:solidFill>
                <a:schemeClr val="accent4">
                  <a:lumMod val="95000"/>
                  <a:lumOff val="5000"/>
                </a:schemeClr>
              </a:solidFill>
            </a:ln>
          </p:spPr>
          <p:txBody>
            <a:bodyPr lIns="0" tIns="0" rIns="0" bIns="0" rtlCol="0" anchor="ctr">
              <a:noAutofit/>
            </a:bodyPr>
            <a:lstStyle/>
            <a:p>
              <a:pPr algn="ctr">
                <a:lnSpc>
                  <a:spcPts val="1530"/>
                </a:lnSpc>
              </a:pPr>
              <a:r>
                <a:rPr lang="zh-CN" altLang="en-US" sz="1260" dirty="0"/>
                <a:t>电网</a:t>
              </a:r>
              <a:endParaRPr lang="zh-CN" altLang="en-US" sz="1080" dirty="0"/>
            </a:p>
          </p:txBody>
        </p:sp>
        <p:sp>
          <p:nvSpPr>
            <p:cNvPr id="15" name="下箭头 14"/>
            <p:cNvSpPr/>
            <p:nvPr/>
          </p:nvSpPr>
          <p:spPr>
            <a:xfrm>
              <a:off x="517325" y="4205496"/>
              <a:ext cx="504058" cy="288617"/>
            </a:xfrm>
            <a:prstGeom prst="downArrow">
              <a:avLst/>
            </a:prstGeom>
            <a:ln>
              <a:solidFill>
                <a:schemeClr val="accent1">
                  <a:lumMod val="50000"/>
                </a:schemeClr>
              </a:solidFill>
            </a:ln>
          </p:spPr>
          <p:txBody>
            <a:bodyPr lIns="0" tIns="0" rIns="0" bIns="0" rtlCol="0" anchor="ctr">
              <a:noAutofit/>
            </a:bodyPr>
            <a:lstStyle/>
            <a:p>
              <a:pPr>
                <a:lnSpc>
                  <a:spcPts val="1530"/>
                </a:lnSpc>
              </a:pPr>
              <a:endParaRPr lang="zh-CN" altLang="en-US" sz="1260" dirty="0"/>
            </a:p>
          </p:txBody>
        </p:sp>
        <p:sp>
          <p:nvSpPr>
            <p:cNvPr id="16" name="圆角矩形 15"/>
            <p:cNvSpPr/>
            <p:nvPr/>
          </p:nvSpPr>
          <p:spPr>
            <a:xfrm>
              <a:off x="203693" y="4493526"/>
              <a:ext cx="3600000" cy="480608"/>
            </a:xfrm>
            <a:prstGeom prst="roundRect">
              <a:avLst/>
            </a:prstGeom>
            <a:solidFill>
              <a:srgbClr val="92D050"/>
            </a:solidFill>
            <a:ln>
              <a:solidFill>
                <a:schemeClr val="accent4">
                  <a:lumMod val="95000"/>
                  <a:lumOff val="5000"/>
                </a:schemeClr>
              </a:solidFill>
            </a:ln>
          </p:spPr>
          <p:txBody>
            <a:bodyPr lIns="0" tIns="0" rIns="0" bIns="0" rtlCol="0" anchor="ctr">
              <a:noAutofit/>
            </a:bodyPr>
            <a:lstStyle/>
            <a:p>
              <a:pPr algn="ctr">
                <a:lnSpc>
                  <a:spcPts val="1530"/>
                </a:lnSpc>
              </a:pPr>
              <a:r>
                <a:rPr lang="zh-CN" altLang="en-US" sz="1260" dirty="0"/>
                <a:t>社会用电</a:t>
              </a:r>
              <a:endParaRPr lang="en-US" altLang="zh-CN" sz="1260" dirty="0"/>
            </a:p>
            <a:p>
              <a:pPr algn="ctr">
                <a:lnSpc>
                  <a:spcPts val="1530"/>
                </a:lnSpc>
              </a:pPr>
              <a:r>
                <a:rPr lang="en-US" altLang="zh-CN" sz="1260" dirty="0"/>
                <a:t>/</a:t>
              </a:r>
              <a:r>
                <a:rPr lang="zh-CN" altLang="en-US" sz="1260" dirty="0"/>
                <a:t>直购电    分布式光伏</a:t>
              </a:r>
              <a:endParaRPr lang="zh-CN" altLang="en-US" sz="1080" dirty="0"/>
            </a:p>
          </p:txBody>
        </p:sp>
        <p:sp>
          <p:nvSpPr>
            <p:cNvPr id="17" name="下箭头 16"/>
            <p:cNvSpPr/>
            <p:nvPr/>
          </p:nvSpPr>
          <p:spPr>
            <a:xfrm>
              <a:off x="2527500" y="3679027"/>
              <a:ext cx="504000" cy="814497"/>
            </a:xfrm>
            <a:prstGeom prst="downArrow">
              <a:avLst/>
            </a:prstGeom>
            <a:ln>
              <a:solidFill>
                <a:schemeClr val="accent1">
                  <a:lumMod val="50000"/>
                </a:schemeClr>
              </a:solidFill>
            </a:ln>
          </p:spPr>
          <p:txBody>
            <a:bodyPr lIns="0" tIns="0" rIns="0" bIns="0" rtlCol="0" anchor="ctr">
              <a:noAutofit/>
            </a:bodyPr>
            <a:lstStyle/>
            <a:p>
              <a:pPr>
                <a:lnSpc>
                  <a:spcPts val="1530"/>
                </a:lnSpc>
              </a:pPr>
              <a:endParaRPr lang="zh-CN" altLang="en-US" sz="1260" dirty="0"/>
            </a:p>
          </p:txBody>
        </p:sp>
      </p:grpSp>
      <p:grpSp>
        <p:nvGrpSpPr>
          <p:cNvPr id="18" name="组合 17"/>
          <p:cNvGrpSpPr/>
          <p:nvPr/>
        </p:nvGrpSpPr>
        <p:grpSpPr>
          <a:xfrm>
            <a:off x="2364381" y="4190898"/>
            <a:ext cx="479427" cy="1273300"/>
            <a:chOff x="3978880" y="3512519"/>
            <a:chExt cx="1874005" cy="1264358"/>
          </a:xfrm>
        </p:grpSpPr>
        <p:sp>
          <p:nvSpPr>
            <p:cNvPr id="19" name="右大括号 18"/>
            <p:cNvSpPr/>
            <p:nvPr/>
          </p:nvSpPr>
          <p:spPr>
            <a:xfrm>
              <a:off x="3978880" y="3512519"/>
              <a:ext cx="197592" cy="1264358"/>
            </a:xfrm>
            <a:prstGeom prst="rightBrace">
              <a:avLst/>
            </a:prstGeom>
          </p:spPr>
          <p:style>
            <a:lnRef idx="1">
              <a:schemeClr val="accent1"/>
            </a:lnRef>
            <a:fillRef idx="0">
              <a:schemeClr val="accent1"/>
            </a:fillRef>
            <a:effectRef idx="0">
              <a:schemeClr val="accent1"/>
            </a:effectRef>
            <a:fontRef idx="minor">
              <a:schemeClr val="tx1"/>
            </a:fontRef>
          </p:style>
          <p:txBody>
            <a:bodyPr lIns="0" tIns="0" rIns="0" bIns="0" rtlCol="0" anchor="ctr" anchorCtr="1"/>
            <a:lstStyle/>
            <a:p>
              <a:pPr algn="ctr"/>
              <a:endParaRPr lang="zh-CN" altLang="en-US" sz="1440"/>
            </a:p>
          </p:txBody>
        </p:sp>
        <p:sp>
          <p:nvSpPr>
            <p:cNvPr id="20" name="文本框 19"/>
            <p:cNvSpPr txBox="1"/>
            <p:nvPr/>
          </p:nvSpPr>
          <p:spPr>
            <a:xfrm>
              <a:off x="4221099" y="3741187"/>
              <a:ext cx="1631786" cy="826872"/>
            </a:xfrm>
            <a:prstGeom prst="rect">
              <a:avLst/>
            </a:prstGeom>
            <a:noFill/>
          </p:spPr>
          <p:txBody>
            <a:bodyPr wrap="square" lIns="0" tIns="0" rIns="0" bIns="0" rtlCol="0" anchor="ctr" anchorCtr="1">
              <a:spAutoFit/>
            </a:bodyPr>
            <a:lstStyle/>
            <a:p>
              <a:pPr algn="ctr"/>
              <a:r>
                <a:rPr lang="zh-CN" altLang="en-US" sz="1440" b="1" dirty="0">
                  <a:solidFill>
                    <a:srgbClr val="64CA56"/>
                  </a:solidFill>
                  <a:effectLst>
                    <a:outerShdw blurRad="38100" dist="38100" dir="2700000" algn="tl">
                      <a:srgbClr val="000000">
                        <a:alpha val="43137"/>
                      </a:srgbClr>
                    </a:outerShdw>
                  </a:effectLst>
                </a:rPr>
                <a:t>下游</a:t>
              </a:r>
              <a:r>
                <a:rPr lang="zh-CN" altLang="en-US" sz="1440" dirty="0">
                  <a:latin typeface="楷体" panose="02010609060101010101" pitchFamily="49" charset="-122"/>
                  <a:ea typeface="楷体" panose="02010609060101010101" pitchFamily="49" charset="-122"/>
                </a:rPr>
                <a:t>消费环节</a:t>
              </a:r>
            </a:p>
          </p:txBody>
        </p:sp>
      </p:grpSp>
      <p:grpSp>
        <p:nvGrpSpPr>
          <p:cNvPr id="21" name="组合 20"/>
          <p:cNvGrpSpPr/>
          <p:nvPr/>
        </p:nvGrpSpPr>
        <p:grpSpPr>
          <a:xfrm>
            <a:off x="2322412" y="2126752"/>
            <a:ext cx="593404" cy="1752065"/>
            <a:chOff x="3865225" y="1183727"/>
            <a:chExt cx="1752592" cy="1827230"/>
          </a:xfrm>
        </p:grpSpPr>
        <p:cxnSp>
          <p:nvCxnSpPr>
            <p:cNvPr id="22" name="直接箭头连接符 21"/>
            <p:cNvCxnSpPr>
              <a:stCxn id="23" idx="1"/>
            </p:cNvCxnSpPr>
            <p:nvPr/>
          </p:nvCxnSpPr>
          <p:spPr>
            <a:xfrm flipH="1">
              <a:off x="3865225" y="1418262"/>
              <a:ext cx="29399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3" name="文本框 22"/>
            <p:cNvSpPr txBox="1"/>
            <p:nvPr/>
          </p:nvSpPr>
          <p:spPr>
            <a:xfrm>
              <a:off x="4159218" y="1183727"/>
              <a:ext cx="628806" cy="469068"/>
            </a:xfrm>
            <a:prstGeom prst="rect">
              <a:avLst/>
            </a:prstGeom>
            <a:noFill/>
          </p:spPr>
          <p:txBody>
            <a:bodyPr wrap="square" lIns="0" tIns="0" rIns="0" bIns="0" rtlCol="0" anchor="ctr" anchorCtr="1">
              <a:spAutoFit/>
            </a:bodyPr>
            <a:lstStyle/>
            <a:p>
              <a:pPr>
                <a:lnSpc>
                  <a:spcPts val="1350"/>
                </a:lnSpc>
              </a:pPr>
              <a:r>
                <a:rPr lang="zh-CN" altLang="en-US" sz="1440" dirty="0"/>
                <a:t>上游</a:t>
              </a:r>
            </a:p>
          </p:txBody>
        </p:sp>
        <p:sp>
          <p:nvSpPr>
            <p:cNvPr id="24" name="右大括号 23"/>
            <p:cNvSpPr/>
            <p:nvPr/>
          </p:nvSpPr>
          <p:spPr>
            <a:xfrm>
              <a:off x="3942362" y="2104890"/>
              <a:ext cx="192876" cy="906067"/>
            </a:xfrm>
            <a:prstGeom prst="rightBrace">
              <a:avLst/>
            </a:prstGeom>
          </p:spPr>
          <p:style>
            <a:lnRef idx="1">
              <a:schemeClr val="accent1"/>
            </a:lnRef>
            <a:fillRef idx="0">
              <a:schemeClr val="accent1"/>
            </a:fillRef>
            <a:effectRef idx="0">
              <a:schemeClr val="accent1"/>
            </a:effectRef>
            <a:fontRef idx="minor">
              <a:schemeClr val="tx1"/>
            </a:fontRef>
          </p:style>
          <p:txBody>
            <a:bodyPr lIns="0" tIns="0" rIns="0" bIns="0" rtlCol="0" anchor="ctr" anchorCtr="1"/>
            <a:lstStyle/>
            <a:p>
              <a:pPr algn="ctr"/>
              <a:endParaRPr lang="zh-CN" altLang="en-US" sz="1080"/>
            </a:p>
          </p:txBody>
        </p:sp>
        <p:sp>
          <p:nvSpPr>
            <p:cNvPr id="25" name="文本框 24"/>
            <p:cNvSpPr txBox="1"/>
            <p:nvPr/>
          </p:nvSpPr>
          <p:spPr>
            <a:xfrm>
              <a:off x="4067944" y="2212303"/>
              <a:ext cx="720079" cy="469068"/>
            </a:xfrm>
            <a:prstGeom prst="rect">
              <a:avLst/>
            </a:prstGeom>
            <a:noFill/>
          </p:spPr>
          <p:txBody>
            <a:bodyPr wrap="square" lIns="0" tIns="0" rIns="0" bIns="0" rtlCol="0" anchor="ctr" anchorCtr="1">
              <a:spAutoFit/>
            </a:bodyPr>
            <a:lstStyle/>
            <a:p>
              <a:pPr>
                <a:lnSpc>
                  <a:spcPts val="1350"/>
                </a:lnSpc>
              </a:pPr>
              <a:r>
                <a:rPr lang="zh-CN" altLang="en-US" sz="1440" dirty="0"/>
                <a:t>中游</a:t>
              </a:r>
            </a:p>
          </p:txBody>
        </p:sp>
        <p:sp>
          <p:nvSpPr>
            <p:cNvPr id="26" name="右大括号 25"/>
            <p:cNvSpPr/>
            <p:nvPr/>
          </p:nvSpPr>
          <p:spPr>
            <a:xfrm>
              <a:off x="4804739" y="1492485"/>
              <a:ext cx="197592" cy="932967"/>
            </a:xfrm>
            <a:prstGeom prst="rightBrace">
              <a:avLst/>
            </a:prstGeom>
          </p:spPr>
          <p:style>
            <a:lnRef idx="1">
              <a:schemeClr val="accent1"/>
            </a:lnRef>
            <a:fillRef idx="0">
              <a:schemeClr val="accent1"/>
            </a:fillRef>
            <a:effectRef idx="0">
              <a:schemeClr val="accent1"/>
            </a:effectRef>
            <a:fontRef idx="minor">
              <a:schemeClr val="tx1"/>
            </a:fontRef>
          </p:style>
          <p:txBody>
            <a:bodyPr lIns="0" tIns="0" rIns="0" bIns="0" rtlCol="0" anchor="ctr" anchorCtr="1"/>
            <a:lstStyle/>
            <a:p>
              <a:pPr algn="ctr"/>
              <a:endParaRPr lang="zh-CN" altLang="en-US" sz="1080"/>
            </a:p>
          </p:txBody>
        </p:sp>
        <p:sp>
          <p:nvSpPr>
            <p:cNvPr id="27" name="文本框 26"/>
            <p:cNvSpPr txBox="1"/>
            <p:nvPr/>
          </p:nvSpPr>
          <p:spPr>
            <a:xfrm>
              <a:off x="5273846" y="1380006"/>
              <a:ext cx="343971" cy="1157928"/>
            </a:xfrm>
            <a:prstGeom prst="rect">
              <a:avLst/>
            </a:prstGeom>
            <a:noFill/>
          </p:spPr>
          <p:txBody>
            <a:bodyPr wrap="square" lIns="0" tIns="0" rIns="0" bIns="0" rtlCol="0" anchor="ctr" anchorCtr="1">
              <a:spAutoFit/>
            </a:bodyPr>
            <a:lstStyle/>
            <a:p>
              <a:r>
                <a:rPr lang="zh-CN" altLang="en-US" sz="1440" dirty="0">
                  <a:latin typeface="楷体" panose="02010609060101010101" pitchFamily="49" charset="-122"/>
                  <a:ea typeface="楷体" panose="02010609060101010101" pitchFamily="49" charset="-122"/>
                </a:rPr>
                <a:t>制造环节</a:t>
              </a:r>
            </a:p>
          </p:txBody>
        </p:sp>
      </p:grpSp>
      <p:graphicFrame>
        <p:nvGraphicFramePr>
          <p:cNvPr id="28" name="表格 27"/>
          <p:cNvGraphicFramePr>
            <a:graphicFrameLocks noGrp="1"/>
          </p:cNvGraphicFramePr>
          <p:nvPr>
            <p:extLst>
              <p:ext uri="{D42A27DB-BD31-4B8C-83A1-F6EECF244321}">
                <p14:modId xmlns:p14="http://schemas.microsoft.com/office/powerpoint/2010/main" val="1618050407"/>
              </p:ext>
            </p:extLst>
          </p:nvPr>
        </p:nvGraphicFramePr>
        <p:xfrm>
          <a:off x="3064655" y="1844824"/>
          <a:ext cx="1829665" cy="4176464"/>
        </p:xfrm>
        <a:graphic>
          <a:graphicData uri="http://schemas.openxmlformats.org/drawingml/2006/table">
            <a:tbl>
              <a:tblPr firstRow="1" bandRow="1">
                <a:tableStyleId>{5C22544A-7EE6-4342-B048-85BDC9FD1C3A}</a:tableStyleId>
              </a:tblPr>
              <a:tblGrid>
                <a:gridCol w="814563">
                  <a:extLst>
                    <a:ext uri="{9D8B030D-6E8A-4147-A177-3AD203B41FA5}">
                      <a16:colId xmlns:a16="http://schemas.microsoft.com/office/drawing/2014/main" val="20000"/>
                    </a:ext>
                  </a:extLst>
                </a:gridCol>
                <a:gridCol w="1015102">
                  <a:extLst>
                    <a:ext uri="{9D8B030D-6E8A-4147-A177-3AD203B41FA5}">
                      <a16:colId xmlns:a16="http://schemas.microsoft.com/office/drawing/2014/main" val="20001"/>
                    </a:ext>
                  </a:extLst>
                </a:gridCol>
              </a:tblGrid>
              <a:tr h="760416">
                <a:tc>
                  <a:txBody>
                    <a:bodyPr/>
                    <a:lstStyle/>
                    <a:p>
                      <a:pPr algn="ctr"/>
                      <a:r>
                        <a:rPr lang="zh-CN" altLang="en-US" sz="1400" dirty="0">
                          <a:latin typeface="黑体" panose="02010609060101010101" charset="-122"/>
                          <a:ea typeface="黑体" panose="02010609060101010101" charset="-122"/>
                        </a:rPr>
                        <a:t>光伏产业链特点</a:t>
                      </a:r>
                    </a:p>
                  </a:txBody>
                  <a:tcPr marL="0" marR="0" marT="0" marB="0" anchor="ctr" anchorCtr="1"/>
                </a:tc>
                <a:tc>
                  <a:txBody>
                    <a:bodyPr/>
                    <a:lstStyle/>
                    <a:p>
                      <a:pPr algn="ctr"/>
                      <a:r>
                        <a:rPr lang="zh-CN" altLang="en-US" sz="1400" dirty="0">
                          <a:latin typeface="黑体" panose="02010609060101010101" charset="-122"/>
                          <a:ea typeface="黑体" panose="02010609060101010101" charset="-122"/>
                        </a:rPr>
                        <a:t>国内光伏价值链特点</a:t>
                      </a:r>
                    </a:p>
                  </a:txBody>
                  <a:tcPr marL="0" marR="0" marT="0" marB="0" anchor="ctr" anchorCtr="1"/>
                </a:tc>
                <a:extLst>
                  <a:ext uri="{0D108BD9-81ED-4DB2-BD59-A6C34878D82A}">
                    <a16:rowId xmlns:a16="http://schemas.microsoft.com/office/drawing/2014/main" val="10000"/>
                  </a:ext>
                </a:extLst>
              </a:tr>
              <a:tr h="1410302">
                <a:tc>
                  <a:txBody>
                    <a:bodyPr/>
                    <a:lstStyle/>
                    <a:p>
                      <a:r>
                        <a:rPr lang="zh-CN" altLang="en-US" sz="1400" dirty="0"/>
                        <a:t>高耗能</a:t>
                      </a:r>
                      <a:endParaRPr lang="en-US" altLang="zh-CN" sz="1400" dirty="0"/>
                    </a:p>
                    <a:p>
                      <a:r>
                        <a:rPr lang="zh-CN" altLang="en-US" sz="1400" dirty="0"/>
                        <a:t>高排放</a:t>
                      </a:r>
                    </a:p>
                  </a:txBody>
                  <a:tcPr marL="0" marR="0" marT="0" marB="0" anchor="ctr" anchorCtr="1"/>
                </a:tc>
                <a:tc>
                  <a:txBody>
                    <a:bodyPr/>
                    <a:lstStyle/>
                    <a:p>
                      <a:pPr algn="ctr"/>
                      <a:r>
                        <a:rPr lang="zh-CN" altLang="en-US" sz="1400" dirty="0"/>
                        <a:t>占全球总量</a:t>
                      </a:r>
                      <a:endParaRPr lang="en-US" altLang="zh-CN" sz="1400" dirty="0"/>
                    </a:p>
                    <a:p>
                      <a:pPr algn="ctr"/>
                      <a:r>
                        <a:rPr lang="en-US" altLang="zh-CN" sz="1400" dirty="0"/>
                        <a:t>50</a:t>
                      </a:r>
                      <a:r>
                        <a:rPr lang="en-US" altLang="zh-CN" sz="1100" dirty="0"/>
                        <a:t>%</a:t>
                      </a:r>
                      <a:r>
                        <a:rPr lang="zh-CN" altLang="en-US" sz="1400" dirty="0"/>
                        <a:t>以上</a:t>
                      </a:r>
                    </a:p>
                  </a:txBody>
                  <a:tcPr marL="0" marR="0" marT="0" marB="0" anchor="ctr" anchorCtr="1"/>
                </a:tc>
                <a:extLst>
                  <a:ext uri="{0D108BD9-81ED-4DB2-BD59-A6C34878D82A}">
                    <a16:rowId xmlns:a16="http://schemas.microsoft.com/office/drawing/2014/main" val="10001"/>
                  </a:ext>
                </a:extLst>
              </a:tr>
              <a:tr h="2005746">
                <a:tc>
                  <a:txBody>
                    <a:bodyPr/>
                    <a:lstStyle/>
                    <a:p>
                      <a:r>
                        <a:rPr lang="zh-CN" altLang="en-US" sz="1400" dirty="0"/>
                        <a:t>清洁</a:t>
                      </a:r>
                      <a:endParaRPr lang="en-US" altLang="zh-CN" sz="1400" dirty="0"/>
                    </a:p>
                    <a:p>
                      <a:r>
                        <a:rPr lang="zh-CN" altLang="en-US" sz="1400" dirty="0"/>
                        <a:t>节能</a:t>
                      </a:r>
                    </a:p>
                  </a:txBody>
                  <a:tcPr marL="0" marR="0" marT="0" marB="0" anchor="ctr" anchorCtr="1"/>
                </a:tc>
                <a:tc>
                  <a:txBody>
                    <a:bodyPr/>
                    <a:lstStyle/>
                    <a:p>
                      <a:r>
                        <a:rPr lang="zh-CN" altLang="en-US" sz="1400" dirty="0"/>
                        <a:t>光伏电池</a:t>
                      </a:r>
                      <a:r>
                        <a:rPr lang="en-US" altLang="zh-CN" sz="1400" dirty="0"/>
                        <a:t>90</a:t>
                      </a:r>
                      <a:r>
                        <a:rPr lang="en-US" altLang="zh-CN" sz="1100" dirty="0"/>
                        <a:t>%</a:t>
                      </a:r>
                      <a:r>
                        <a:rPr lang="zh-CN" altLang="en-US" sz="1400" dirty="0"/>
                        <a:t>以上用于出口</a:t>
                      </a:r>
                    </a:p>
                  </a:txBody>
                  <a:tcPr marL="0" marR="0" marT="0" marB="0" anchor="ctr" anchorCtr="1"/>
                </a:tc>
                <a:extLst>
                  <a:ext uri="{0D108BD9-81ED-4DB2-BD59-A6C34878D82A}">
                    <a16:rowId xmlns:a16="http://schemas.microsoft.com/office/drawing/2014/main" val="10002"/>
                  </a:ext>
                </a:extLst>
              </a:tr>
            </a:tbl>
          </a:graphicData>
        </a:graphic>
      </p:graphicFrame>
      <p:sp>
        <p:nvSpPr>
          <p:cNvPr id="29" name="内容占位符 1"/>
          <p:cNvSpPr txBox="1"/>
          <p:nvPr/>
        </p:nvSpPr>
        <p:spPr>
          <a:xfrm>
            <a:off x="5959437" y="1721077"/>
            <a:ext cx="2355020" cy="1032889"/>
          </a:xfrm>
          <a:prstGeom prst="rect">
            <a:avLst/>
          </a:prstGeom>
        </p:spPr>
        <p:txBody>
          <a:bodyPr/>
          <a:lstStyle>
            <a:lvl1pPr marL="252095" indent="-252095" algn="l" rtl="0" eaLnBrk="1" fontAlgn="base" hangingPunct="1">
              <a:spcBef>
                <a:spcPct val="20000"/>
              </a:spcBef>
              <a:spcAft>
                <a:spcPct val="0"/>
              </a:spcAft>
              <a:buClr>
                <a:schemeClr val="hlink"/>
              </a:buClr>
              <a:buFont typeface="Wingdings" panose="05000000000000000000" pitchFamily="2" charset="2"/>
              <a:buChar char="v"/>
              <a:defRPr sz="2600">
                <a:solidFill>
                  <a:schemeClr val="tx1"/>
                </a:solidFill>
                <a:latin typeface="华文琥珀" panose="02010800040101010101" pitchFamily="2" charset="-122"/>
                <a:ea typeface="华文琥珀" panose="02010800040101010101" pitchFamily="2" charset="-122"/>
                <a:cs typeface="+mn-cs"/>
              </a:defRPr>
            </a:lvl1pPr>
            <a:lvl2pPr marL="360045" indent="-179705" algn="l" rtl="0" eaLnBrk="1" fontAlgn="base" hangingPunct="1">
              <a:spcBef>
                <a:spcPct val="20000"/>
              </a:spcBef>
              <a:spcAft>
                <a:spcPct val="0"/>
              </a:spcAft>
              <a:buClr>
                <a:schemeClr val="accent1"/>
              </a:buClr>
              <a:buFont typeface="Wingdings" panose="05000000000000000000" pitchFamily="2" charset="2"/>
              <a:buChar char="§"/>
              <a:defRPr sz="2400">
                <a:solidFill>
                  <a:schemeClr val="tx1"/>
                </a:solidFill>
                <a:latin typeface="黑体" panose="02010609060101010101" charset="-122"/>
                <a:ea typeface="黑体" panose="02010609060101010101" charset="-122"/>
              </a:defRPr>
            </a:lvl2pPr>
            <a:lvl3pPr marL="720090" indent="-179705" algn="l" rtl="0" eaLnBrk="1" fontAlgn="base" hangingPunct="1">
              <a:spcBef>
                <a:spcPct val="20000"/>
              </a:spcBef>
              <a:spcAft>
                <a:spcPct val="0"/>
              </a:spcAft>
              <a:buClr>
                <a:srgbClr val="FF0000"/>
              </a:buClr>
              <a:buChar char="•"/>
              <a:defRPr sz="2200" b="0">
                <a:solidFill>
                  <a:schemeClr val="tx1"/>
                </a:solidFill>
                <a:latin typeface="华文细黑" panose="02010600040101010101" pitchFamily="2" charset="-122"/>
                <a:ea typeface="华文细黑" panose="02010600040101010101" pitchFamily="2" charset="-122"/>
              </a:defRPr>
            </a:lvl3pPr>
            <a:lvl4pPr marL="899795" indent="-144145" algn="l" rtl="0" eaLnBrk="1" fontAlgn="base" hangingPunct="1">
              <a:spcBef>
                <a:spcPct val="20000"/>
              </a:spcBef>
              <a:spcAft>
                <a:spcPct val="0"/>
              </a:spcAft>
              <a:buClr>
                <a:srgbClr val="C00000"/>
              </a:buClr>
              <a:buSzPct val="80000"/>
              <a:buFont typeface="Wingdings" panose="05000000000000000000" pitchFamily="2" charset="2"/>
              <a:buChar char="ü"/>
              <a:defRPr sz="2000">
                <a:solidFill>
                  <a:schemeClr val="tx1"/>
                </a:solidFill>
                <a:latin typeface="+mj-lt"/>
                <a:ea typeface="+mn-ea"/>
              </a:defRPr>
            </a:lvl4pPr>
            <a:lvl5pPr marL="1080135" indent="-107950" algn="l" rtl="0" eaLnBrk="1" fontAlgn="base" hangingPunct="1">
              <a:spcBef>
                <a:spcPct val="20000"/>
              </a:spcBef>
              <a:spcAft>
                <a:spcPct val="0"/>
              </a:spcAft>
              <a:buChar char="»"/>
              <a:defRPr sz="2000">
                <a:solidFill>
                  <a:schemeClr val="tx1"/>
                </a:solidFill>
                <a:latin typeface="+mj-lt"/>
                <a:ea typeface="+mn-ea"/>
              </a:defRPr>
            </a:lvl5pPr>
            <a:lvl6pPr marL="2514600" indent="-228600" algn="l" rtl="0" eaLnBrk="1" fontAlgn="base" hangingPunct="1">
              <a:spcBef>
                <a:spcPct val="20000"/>
              </a:spcBef>
              <a:spcAft>
                <a:spcPct val="0"/>
              </a:spcAft>
              <a:buChar char="»"/>
              <a:defRPr sz="2000">
                <a:solidFill>
                  <a:schemeClr val="tx1"/>
                </a:solidFill>
                <a:latin typeface="+mj-lt"/>
                <a:ea typeface="+mn-ea"/>
              </a:defRPr>
            </a:lvl6pPr>
            <a:lvl7pPr marL="2971800" indent="-228600" algn="l" rtl="0" eaLnBrk="1" fontAlgn="base" hangingPunct="1">
              <a:spcBef>
                <a:spcPct val="20000"/>
              </a:spcBef>
              <a:spcAft>
                <a:spcPct val="0"/>
              </a:spcAft>
              <a:buChar char="»"/>
              <a:defRPr sz="2000">
                <a:solidFill>
                  <a:schemeClr val="tx1"/>
                </a:solidFill>
                <a:latin typeface="+mj-lt"/>
                <a:ea typeface="+mn-ea"/>
              </a:defRPr>
            </a:lvl7pPr>
            <a:lvl8pPr marL="3429000" indent="-228600" algn="l" rtl="0" eaLnBrk="1" fontAlgn="base" hangingPunct="1">
              <a:spcBef>
                <a:spcPct val="20000"/>
              </a:spcBef>
              <a:spcAft>
                <a:spcPct val="0"/>
              </a:spcAft>
              <a:buChar char="»"/>
              <a:defRPr sz="2000">
                <a:solidFill>
                  <a:schemeClr val="tx1"/>
                </a:solidFill>
                <a:latin typeface="+mj-lt"/>
                <a:ea typeface="+mn-ea"/>
              </a:defRPr>
            </a:lvl8pPr>
            <a:lvl9pPr marL="3886200" indent="-228600" algn="l" rtl="0" eaLnBrk="1" fontAlgn="base" hangingPunct="1">
              <a:spcBef>
                <a:spcPct val="20000"/>
              </a:spcBef>
              <a:spcAft>
                <a:spcPct val="0"/>
              </a:spcAft>
              <a:buChar char="»"/>
              <a:defRPr sz="2000">
                <a:solidFill>
                  <a:schemeClr val="tx1"/>
                </a:solidFill>
                <a:latin typeface="+mj-lt"/>
                <a:ea typeface="+mn-ea"/>
              </a:defRPr>
            </a:lvl9pPr>
          </a:lstStyle>
          <a:p>
            <a:pPr marL="180340" lvl="1" indent="0" algn="ctr">
              <a:buNone/>
            </a:pPr>
            <a:r>
              <a:rPr lang="zh-CN" altLang="en-US" sz="1980" kern="0" dirty="0">
                <a:solidFill>
                  <a:srgbClr val="FF0000"/>
                </a:solidFill>
              </a:rPr>
              <a:t>供应链金融</a:t>
            </a:r>
            <a:r>
              <a:rPr lang="zh-CN" altLang="en-US" sz="1980" dirty="0">
                <a:solidFill>
                  <a:srgbClr val="FF0000"/>
                </a:solidFill>
              </a:rPr>
              <a:t>全链</a:t>
            </a:r>
            <a:r>
              <a:rPr lang="zh-CN" altLang="en-US" sz="1980" kern="0" dirty="0">
                <a:solidFill>
                  <a:srgbClr val="FF0000"/>
                </a:solidFill>
              </a:rPr>
              <a:t>助力</a:t>
            </a:r>
            <a:r>
              <a:rPr lang="zh-CN" altLang="en-US" sz="1800" kern="0" dirty="0">
                <a:solidFill>
                  <a:srgbClr val="FF0000"/>
                </a:solidFill>
              </a:rPr>
              <a:t>商业模式创新光伏案例</a:t>
            </a:r>
            <a:endParaRPr lang="zh-CN" altLang="en-US" sz="2160" kern="0" dirty="0">
              <a:solidFill>
                <a:srgbClr val="FF0000"/>
              </a:solidFill>
            </a:endParaRPr>
          </a:p>
        </p:txBody>
      </p:sp>
      <p:grpSp>
        <p:nvGrpSpPr>
          <p:cNvPr id="30" name="Group 1"/>
          <p:cNvGrpSpPr>
            <a:grpSpLocks noChangeAspect="1"/>
          </p:cNvGrpSpPr>
          <p:nvPr/>
        </p:nvGrpSpPr>
        <p:grpSpPr bwMode="auto">
          <a:xfrm>
            <a:off x="5422679" y="2753966"/>
            <a:ext cx="3540596" cy="3162195"/>
            <a:chOff x="3433" y="2904"/>
            <a:chExt cx="5040" cy="2658"/>
          </a:xfrm>
        </p:grpSpPr>
        <p:sp>
          <p:nvSpPr>
            <p:cNvPr id="31" name="AutoShape 16"/>
            <p:cNvSpPr>
              <a:spLocks noChangeAspect="1" noChangeArrowheads="1" noTextEdit="1"/>
            </p:cNvSpPr>
            <p:nvPr/>
          </p:nvSpPr>
          <p:spPr bwMode="auto">
            <a:xfrm>
              <a:off x="3433" y="2904"/>
              <a:ext cx="5040" cy="265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0" tIns="0" rIns="0" bIns="0" numCol="1" anchor="ctr" anchorCtr="1" compatLnSpc="1"/>
            <a:lstStyle/>
            <a:p>
              <a:endParaRPr lang="zh-CN" altLang="en-US" sz="4000"/>
            </a:p>
          </p:txBody>
        </p:sp>
        <p:sp>
          <p:nvSpPr>
            <p:cNvPr id="32" name="AutoShape 15"/>
            <p:cNvSpPr>
              <a:spLocks noChangeShapeType="1"/>
            </p:cNvSpPr>
            <p:nvPr/>
          </p:nvSpPr>
          <p:spPr bwMode="auto">
            <a:xfrm>
              <a:off x="4352" y="5017"/>
              <a:ext cx="3874" cy="1"/>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vert="horz" wrap="square" lIns="0" tIns="0" rIns="0" bIns="0" numCol="1" anchor="ctr" anchorCtr="1" compatLnSpc="1"/>
            <a:lstStyle/>
            <a:p>
              <a:endParaRPr lang="zh-CN" altLang="en-US" sz="4000"/>
            </a:p>
          </p:txBody>
        </p:sp>
        <p:sp>
          <p:nvSpPr>
            <p:cNvPr id="33" name="AutoShape 14"/>
            <p:cNvSpPr>
              <a:spLocks noChangeShapeType="1"/>
            </p:cNvSpPr>
            <p:nvPr/>
          </p:nvSpPr>
          <p:spPr bwMode="auto">
            <a:xfrm flipV="1">
              <a:off x="4352" y="3037"/>
              <a:ext cx="1" cy="1974"/>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txBody>
            <a:bodyPr vert="horz" wrap="square" lIns="0" tIns="0" rIns="0" bIns="0" numCol="1" anchor="ctr" anchorCtr="1" compatLnSpc="1"/>
            <a:lstStyle/>
            <a:p>
              <a:endParaRPr lang="zh-CN" altLang="en-US" sz="4000"/>
            </a:p>
          </p:txBody>
        </p:sp>
        <p:sp>
          <p:nvSpPr>
            <p:cNvPr id="34" name="AutoShape 13"/>
            <p:cNvSpPr>
              <a:spLocks noChangeShapeType="1"/>
            </p:cNvSpPr>
            <p:nvPr/>
          </p:nvSpPr>
          <p:spPr bwMode="auto">
            <a:xfrm>
              <a:off x="4353" y="4035"/>
              <a:ext cx="3700" cy="1"/>
            </a:xfrm>
            <a:prstGeom prst="straightConnector1">
              <a:avLst/>
            </a:prstGeom>
            <a:noFill/>
            <a:ln w="9525">
              <a:solidFill>
                <a:srgbClr val="000000"/>
              </a:solidFill>
              <a:round/>
            </a:ln>
            <a:extLst>
              <a:ext uri="{909E8E84-426E-40DD-AFC4-6F175D3DCCD1}">
                <a14:hiddenFill xmlns:a14="http://schemas.microsoft.com/office/drawing/2010/main">
                  <a:noFill/>
                </a14:hiddenFill>
              </a:ext>
            </a:extLst>
          </p:spPr>
          <p:txBody>
            <a:bodyPr vert="horz" wrap="square" lIns="0" tIns="0" rIns="0" bIns="0" numCol="1" anchor="ctr" anchorCtr="1" compatLnSpc="1"/>
            <a:lstStyle/>
            <a:p>
              <a:endParaRPr lang="zh-CN" altLang="en-US" sz="4000"/>
            </a:p>
          </p:txBody>
        </p:sp>
        <p:sp>
          <p:nvSpPr>
            <p:cNvPr id="35" name="AutoShape 12"/>
            <p:cNvSpPr>
              <a:spLocks noChangeShapeType="1"/>
            </p:cNvSpPr>
            <p:nvPr/>
          </p:nvSpPr>
          <p:spPr bwMode="auto">
            <a:xfrm flipH="1">
              <a:off x="6155" y="3044"/>
              <a:ext cx="10" cy="1967"/>
            </a:xfrm>
            <a:prstGeom prst="straightConnector1">
              <a:avLst/>
            </a:prstGeom>
            <a:noFill/>
            <a:ln w="9525">
              <a:solidFill>
                <a:srgbClr val="000000"/>
              </a:solidFill>
              <a:round/>
            </a:ln>
            <a:extLst>
              <a:ext uri="{909E8E84-426E-40DD-AFC4-6F175D3DCCD1}">
                <a14:hiddenFill xmlns:a14="http://schemas.microsoft.com/office/drawing/2010/main">
                  <a:noFill/>
                </a14:hiddenFill>
              </a:ext>
            </a:extLst>
          </p:spPr>
          <p:txBody>
            <a:bodyPr vert="horz" wrap="square" lIns="0" tIns="0" rIns="0" bIns="0" numCol="1" anchor="ctr" anchorCtr="1" compatLnSpc="1"/>
            <a:lstStyle/>
            <a:p>
              <a:endParaRPr lang="zh-CN" altLang="en-US" sz="4000"/>
            </a:p>
          </p:txBody>
        </p:sp>
        <p:sp>
          <p:nvSpPr>
            <p:cNvPr id="36" name="AutoShape 11"/>
            <p:cNvSpPr>
              <a:spLocks noChangeArrowheads="1"/>
            </p:cNvSpPr>
            <p:nvPr/>
          </p:nvSpPr>
          <p:spPr bwMode="auto">
            <a:xfrm>
              <a:off x="3874" y="3452"/>
              <a:ext cx="258" cy="1289"/>
            </a:xfrm>
            <a:prstGeom prst="flowChartProcess">
              <a:avLst/>
            </a:prstGeom>
            <a:solidFill>
              <a:schemeClr val="bg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noAutofit/>
            </a:bodyPr>
            <a:lstStyle/>
            <a:p>
              <a:pPr defTabSz="822960" eaLnBrk="0" hangingPunct="0"/>
              <a:r>
                <a:rPr lang="zh-CN" altLang="zh-CN" sz="1600" dirty="0">
                  <a:latin typeface="楷体" panose="02010609060101010101" pitchFamily="49" charset="-122"/>
                  <a:ea typeface="楷体" panose="02010609060101010101" pitchFamily="49" charset="-122"/>
                  <a:cs typeface="Times New Roman" panose="02020603050405020304" charset="0"/>
                </a:rPr>
                <a:t>输出内容</a:t>
              </a:r>
              <a:endParaRPr lang="zh-CN" altLang="zh-CN" sz="3600" dirty="0">
                <a:latin typeface="楷体" panose="02010609060101010101" pitchFamily="49" charset="-122"/>
                <a:ea typeface="楷体" panose="02010609060101010101" pitchFamily="49" charset="-122"/>
              </a:endParaRPr>
            </a:p>
          </p:txBody>
        </p:sp>
        <p:sp>
          <p:nvSpPr>
            <p:cNvPr id="37" name="AutoShape 10"/>
            <p:cNvSpPr>
              <a:spLocks noChangeArrowheads="1"/>
            </p:cNvSpPr>
            <p:nvPr/>
          </p:nvSpPr>
          <p:spPr bwMode="auto">
            <a:xfrm>
              <a:off x="3508" y="2911"/>
              <a:ext cx="797" cy="443"/>
            </a:xfrm>
            <a:prstGeom prst="flowChartProcess">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spAutoFit/>
            </a:bodyPr>
            <a:lstStyle/>
            <a:p>
              <a:pPr defTabSz="822960" eaLnBrk="0" hangingPunct="0"/>
              <a:r>
                <a:rPr lang="zh-CN" altLang="zh-CN" sz="1600" dirty="0">
                  <a:latin typeface="Times New Roman" panose="02020603050405020304" charset="0"/>
                  <a:cs typeface="Times New Roman" panose="02020603050405020304" charset="0"/>
                </a:rPr>
                <a:t>产品</a:t>
              </a:r>
              <a:r>
                <a:rPr lang="en-US" altLang="zh-CN" sz="1050" dirty="0">
                  <a:solidFill>
                    <a:srgbClr val="C00000"/>
                  </a:solidFill>
                  <a:latin typeface="Times New Roman" panose="02020603050405020304" charset="0"/>
                  <a:cs typeface="Times New Roman" panose="02020603050405020304" charset="0"/>
                </a:rPr>
                <a:t>+</a:t>
              </a:r>
              <a:r>
                <a:rPr lang="zh-CN" altLang="en-US" sz="1600" dirty="0">
                  <a:latin typeface="Times New Roman" panose="02020603050405020304" charset="0"/>
                  <a:cs typeface="Times New Roman" panose="02020603050405020304" charset="0"/>
                </a:rPr>
                <a:t>服务</a:t>
              </a:r>
              <a:endParaRPr lang="zh-CN" altLang="en-US" sz="3600" dirty="0">
                <a:latin typeface="Arial" panose="020B0604020202020204" pitchFamily="34" charset="0"/>
              </a:endParaRPr>
            </a:p>
          </p:txBody>
        </p:sp>
        <p:sp>
          <p:nvSpPr>
            <p:cNvPr id="38" name="AutoShape 9"/>
            <p:cNvSpPr>
              <a:spLocks noChangeArrowheads="1"/>
            </p:cNvSpPr>
            <p:nvPr/>
          </p:nvSpPr>
          <p:spPr bwMode="auto">
            <a:xfrm>
              <a:off x="3508" y="4944"/>
              <a:ext cx="783" cy="221"/>
            </a:xfrm>
            <a:prstGeom prst="flowChartProcess">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spAutoFit/>
            </a:bodyPr>
            <a:lstStyle/>
            <a:p>
              <a:pPr defTabSz="822960" eaLnBrk="0" hangingPunct="0"/>
              <a:r>
                <a:rPr lang="zh-CN" altLang="zh-CN" sz="1600" dirty="0">
                  <a:latin typeface="Times New Roman" panose="02020603050405020304" charset="0"/>
                  <a:cs typeface="Times New Roman" panose="02020603050405020304" charset="0"/>
                </a:rPr>
                <a:t>产品</a:t>
              </a:r>
              <a:endParaRPr lang="zh-CN" altLang="zh-CN" sz="3600" dirty="0">
                <a:latin typeface="Arial" panose="020B0604020202020204" pitchFamily="34" charset="0"/>
              </a:endParaRPr>
            </a:p>
          </p:txBody>
        </p:sp>
        <p:sp>
          <p:nvSpPr>
            <p:cNvPr id="39" name="AutoShape 8"/>
            <p:cNvSpPr>
              <a:spLocks noChangeArrowheads="1"/>
            </p:cNvSpPr>
            <p:nvPr/>
          </p:nvSpPr>
          <p:spPr bwMode="auto">
            <a:xfrm>
              <a:off x="5412" y="5137"/>
              <a:ext cx="1506" cy="221"/>
            </a:xfrm>
            <a:prstGeom prst="flowChartProcess">
              <a:avLst/>
            </a:prstGeom>
            <a:solidFill>
              <a:schemeClr val="bg2">
                <a:lumMod val="20000"/>
                <a:lumOff val="8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spAutoFit/>
            </a:bodyPr>
            <a:lstStyle/>
            <a:p>
              <a:pPr defTabSz="822960" eaLnBrk="0" hangingPunct="0"/>
              <a:r>
                <a:rPr lang="zh-CN" altLang="zh-CN" sz="1600" dirty="0">
                  <a:latin typeface="楷体" panose="02010609060101010101" pitchFamily="49" charset="-122"/>
                  <a:ea typeface="楷体" panose="02010609060101010101" pitchFamily="49" charset="-122"/>
                  <a:cs typeface="Times New Roman" panose="02020603050405020304" charset="0"/>
                </a:rPr>
                <a:t>所有权结构</a:t>
              </a:r>
              <a:endParaRPr lang="zh-CN" altLang="zh-CN" sz="3600" dirty="0">
                <a:latin typeface="楷体" panose="02010609060101010101" pitchFamily="49" charset="-122"/>
                <a:ea typeface="楷体" panose="02010609060101010101" pitchFamily="49" charset="-122"/>
              </a:endParaRPr>
            </a:p>
          </p:txBody>
        </p:sp>
        <p:sp>
          <p:nvSpPr>
            <p:cNvPr id="40" name="AutoShape 7"/>
            <p:cNvSpPr>
              <a:spLocks noChangeArrowheads="1"/>
            </p:cNvSpPr>
            <p:nvPr/>
          </p:nvSpPr>
          <p:spPr bwMode="auto">
            <a:xfrm>
              <a:off x="4248" y="5090"/>
              <a:ext cx="910" cy="221"/>
            </a:xfrm>
            <a:prstGeom prst="flowChartProcess">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spAutoFit/>
            </a:bodyPr>
            <a:lstStyle/>
            <a:p>
              <a:pPr defTabSz="822960" eaLnBrk="0" hangingPunct="0"/>
              <a:r>
                <a:rPr lang="zh-CN" altLang="zh-CN" sz="1600" dirty="0">
                  <a:latin typeface="Times New Roman" panose="02020603050405020304" charset="0"/>
                  <a:cs typeface="Times New Roman" panose="02020603050405020304" charset="0"/>
                </a:rPr>
                <a:t>生产商</a:t>
              </a:r>
              <a:endParaRPr lang="zh-CN" altLang="zh-CN" sz="3600" dirty="0">
                <a:latin typeface="Arial" panose="020B0604020202020204" pitchFamily="34" charset="0"/>
              </a:endParaRPr>
            </a:p>
          </p:txBody>
        </p:sp>
        <p:sp>
          <p:nvSpPr>
            <p:cNvPr id="41" name="AutoShape 6"/>
            <p:cNvSpPr>
              <a:spLocks noChangeArrowheads="1"/>
            </p:cNvSpPr>
            <p:nvPr/>
          </p:nvSpPr>
          <p:spPr bwMode="auto">
            <a:xfrm>
              <a:off x="4535" y="3144"/>
              <a:ext cx="1476" cy="699"/>
            </a:xfrm>
            <a:prstGeom prst="flowChartProcess">
              <a:avLst/>
            </a:prstGeom>
            <a:solidFill>
              <a:srgbClr val="FFFFFF"/>
            </a:solidFill>
            <a:ln w="9525">
              <a:solidFill>
                <a:srgbClr val="000000"/>
              </a:solidFill>
              <a:miter lim="800000"/>
            </a:ln>
          </p:spPr>
          <p:txBody>
            <a:bodyPr vert="horz" wrap="square" lIns="0" tIns="0" rIns="0" bIns="0" numCol="1" anchor="ctr" anchorCtr="1" compatLnSpc="1"/>
            <a:lstStyle/>
            <a:p>
              <a:pPr defTabSz="822960" eaLnBrk="0" hangingPunct="0"/>
              <a:r>
                <a:rPr lang="zh-CN" altLang="zh-CN"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rPr>
                <a:t>效用导向</a:t>
              </a:r>
              <a:endParaRPr lang="en-US" altLang="zh-CN"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endParaRPr>
            </a:p>
            <a:p>
              <a:pPr defTabSz="822960" eaLnBrk="0" hangingPunct="0"/>
              <a:r>
                <a:rPr lang="zh-CN" altLang="en-US" sz="1800" dirty="0">
                  <a:latin typeface="Times New Roman" panose="02020603050405020304" charset="0"/>
                  <a:cs typeface="Times New Roman" panose="02020603050405020304" charset="0"/>
                </a:rPr>
                <a:t>提供电力</a:t>
              </a:r>
              <a:endParaRPr lang="zh-CN" altLang="zh-CN" sz="4000" dirty="0">
                <a:latin typeface="Arial" panose="020B0604020202020204" pitchFamily="34" charset="0"/>
              </a:endParaRPr>
            </a:p>
          </p:txBody>
        </p:sp>
        <p:sp>
          <p:nvSpPr>
            <p:cNvPr id="42" name="AutoShape 5"/>
            <p:cNvSpPr>
              <a:spLocks noChangeArrowheads="1"/>
            </p:cNvSpPr>
            <p:nvPr/>
          </p:nvSpPr>
          <p:spPr bwMode="auto">
            <a:xfrm>
              <a:off x="6395" y="3144"/>
              <a:ext cx="1476" cy="699"/>
            </a:xfrm>
            <a:prstGeom prst="flowChartProcess">
              <a:avLst/>
            </a:prstGeom>
            <a:solidFill>
              <a:srgbClr val="FFFFFF"/>
            </a:solidFill>
            <a:ln w="9525">
              <a:solidFill>
                <a:srgbClr val="000000"/>
              </a:solidFill>
              <a:miter lim="800000"/>
            </a:ln>
          </p:spPr>
          <p:txBody>
            <a:bodyPr vert="horz" wrap="square" lIns="0" tIns="0" rIns="0" bIns="0" numCol="1" anchor="ctr" anchorCtr="1" compatLnSpc="1"/>
            <a:lstStyle/>
            <a:p>
              <a:pPr algn="ctr" eaLnBrk="0" fontAlgn="base" hangingPunct="0">
                <a:spcBef>
                  <a:spcPct val="0"/>
                </a:spcBef>
                <a:spcAft>
                  <a:spcPct val="0"/>
                </a:spcAft>
              </a:pPr>
              <a:r>
                <a:rPr lang="zh-CN" altLang="en-US"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rPr>
                <a:t>解决</a:t>
              </a:r>
              <a:r>
                <a:rPr lang="zh-CN" altLang="zh-CN"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rPr>
                <a:t>方案</a:t>
              </a:r>
              <a:endParaRPr lang="en-US" altLang="zh-CN"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endParaRPr>
            </a:p>
            <a:p>
              <a:pPr defTabSz="822960" eaLnBrk="0" hangingPunct="0"/>
              <a:r>
                <a:rPr lang="zh-CN" altLang="en-US" sz="1800" dirty="0">
                  <a:latin typeface="Times New Roman" panose="02020603050405020304" charset="0"/>
                  <a:cs typeface="Times New Roman" panose="02020603050405020304" charset="0"/>
                </a:rPr>
                <a:t>电力项目</a:t>
              </a:r>
              <a:endParaRPr lang="zh-CN" altLang="zh-CN" sz="4000" dirty="0">
                <a:latin typeface="Arial" panose="020B0604020202020204" pitchFamily="34" charset="0"/>
              </a:endParaRPr>
            </a:p>
          </p:txBody>
        </p:sp>
        <p:sp>
          <p:nvSpPr>
            <p:cNvPr id="43" name="AutoShape 4"/>
            <p:cNvSpPr>
              <a:spLocks noChangeArrowheads="1"/>
            </p:cNvSpPr>
            <p:nvPr/>
          </p:nvSpPr>
          <p:spPr bwMode="auto">
            <a:xfrm>
              <a:off x="4535" y="4179"/>
              <a:ext cx="1476" cy="699"/>
            </a:xfrm>
            <a:prstGeom prst="flowChartProcess">
              <a:avLst/>
            </a:prstGeom>
            <a:solidFill>
              <a:srgbClr val="FFFFFF"/>
            </a:solidFill>
            <a:ln w="9525">
              <a:solidFill>
                <a:srgbClr val="000000"/>
              </a:solidFill>
              <a:miter lim="800000"/>
            </a:ln>
          </p:spPr>
          <p:txBody>
            <a:bodyPr vert="horz" wrap="square" lIns="0" tIns="0" rIns="0" bIns="0" numCol="1" anchor="ctr" anchorCtr="1" compatLnSpc="1"/>
            <a:lstStyle/>
            <a:p>
              <a:pPr algn="ctr" eaLnBrk="0" fontAlgn="base" hangingPunct="0">
                <a:spcBef>
                  <a:spcPct val="0"/>
                </a:spcBef>
                <a:spcAft>
                  <a:spcPct val="0"/>
                </a:spcAft>
              </a:pPr>
              <a:r>
                <a:rPr lang="zh-CN" altLang="zh-CN"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rPr>
                <a:t>产品租赁</a:t>
              </a:r>
            </a:p>
          </p:txBody>
        </p:sp>
        <p:sp>
          <p:nvSpPr>
            <p:cNvPr id="44" name="AutoShape 3"/>
            <p:cNvSpPr>
              <a:spLocks noChangeArrowheads="1"/>
            </p:cNvSpPr>
            <p:nvPr/>
          </p:nvSpPr>
          <p:spPr bwMode="auto">
            <a:xfrm>
              <a:off x="6395" y="4179"/>
              <a:ext cx="1476" cy="699"/>
            </a:xfrm>
            <a:prstGeom prst="flowChartProcess">
              <a:avLst/>
            </a:prstGeom>
            <a:solidFill>
              <a:srgbClr val="FFFFFF"/>
            </a:solidFill>
            <a:ln w="9525">
              <a:solidFill>
                <a:srgbClr val="000000"/>
              </a:solidFill>
              <a:miter lim="800000"/>
            </a:ln>
          </p:spPr>
          <p:txBody>
            <a:bodyPr vert="horz" wrap="square" lIns="0" tIns="0" rIns="0" bIns="0" numCol="1" anchor="ctr" anchorCtr="1" compatLnSpc="1"/>
            <a:lstStyle/>
            <a:p>
              <a:pPr eaLnBrk="0" hangingPunct="0">
                <a:lnSpc>
                  <a:spcPct val="100000"/>
                </a:lnSpc>
                <a:spcBef>
                  <a:spcPct val="0"/>
                </a:spcBef>
              </a:pPr>
              <a:r>
                <a:rPr lang="zh-CN" altLang="zh-CN"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cs typeface="Times New Roman" panose="02020603050405020304" charset="0"/>
                </a:rPr>
                <a:t>产品销售</a:t>
              </a:r>
            </a:p>
          </p:txBody>
        </p:sp>
        <p:sp>
          <p:nvSpPr>
            <p:cNvPr id="45" name="AutoShape 2"/>
            <p:cNvSpPr>
              <a:spLocks noChangeArrowheads="1"/>
            </p:cNvSpPr>
            <p:nvPr/>
          </p:nvSpPr>
          <p:spPr bwMode="auto">
            <a:xfrm>
              <a:off x="7353" y="5091"/>
              <a:ext cx="681" cy="221"/>
            </a:xfrm>
            <a:prstGeom prst="flowChartProcess">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1" compatLnSpc="1">
              <a:spAutoFit/>
            </a:bodyPr>
            <a:lstStyle/>
            <a:p>
              <a:pPr defTabSz="822960" eaLnBrk="0" hangingPunct="0"/>
              <a:r>
                <a:rPr lang="zh-CN" altLang="en-US" sz="1600" dirty="0">
                  <a:latin typeface="Times New Roman" panose="02020603050405020304" charset="0"/>
                  <a:cs typeface="Times New Roman" panose="02020603050405020304" charset="0"/>
                </a:rPr>
                <a:t>用户</a:t>
              </a:r>
              <a:endParaRPr lang="zh-CN" altLang="zh-CN" sz="3600" dirty="0">
                <a:latin typeface="Arial" panose="020B0604020202020204" pitchFamily="34" charset="0"/>
              </a:endParaRPr>
            </a:p>
          </p:txBody>
        </p:sp>
      </p:grpSp>
    </p:spTree>
    <p:extLst>
      <p:ext uri="{BB962C8B-B14F-4D97-AF65-F5344CB8AC3E}">
        <p14:creationId xmlns:p14="http://schemas.microsoft.com/office/powerpoint/2010/main" val="2549062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
                                        <p:tgtEl>
                                          <p:spTgt spid="28"/>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 calcmode="lin" valueType="num">
                                      <p:cBhvr additive="base">
                                        <p:cTn id="24" dur="500" fill="hold"/>
                                        <p:tgtEl>
                                          <p:spTgt spid="29"/>
                                        </p:tgtEl>
                                        <p:attrNameLst>
                                          <p:attrName>ppt_x</p:attrName>
                                        </p:attrNameLst>
                                      </p:cBhvr>
                                      <p:tavLst>
                                        <p:tav tm="0">
                                          <p:val>
                                            <p:strVal val="#ppt_x"/>
                                          </p:val>
                                        </p:tav>
                                        <p:tav tm="100000">
                                          <p:val>
                                            <p:strVal val="#ppt_x"/>
                                          </p:val>
                                        </p:tav>
                                      </p:tavLst>
                                    </p:anim>
                                    <p:anim calcmode="lin" valueType="num">
                                      <p:cBhvr additive="base">
                                        <p:cTn id="25" dur="500" fill="hold"/>
                                        <p:tgtEl>
                                          <p:spTgt spid="29"/>
                                        </p:tgtEl>
                                        <p:attrNameLst>
                                          <p:attrName>ppt_y</p:attrName>
                                        </p:attrNameLst>
                                      </p:cBhvr>
                                      <p:tavLst>
                                        <p:tav tm="0">
                                          <p:val>
                                            <p:strVal val="1+#ppt_h/2"/>
                                          </p:val>
                                        </p:tav>
                                        <p:tav tm="100000">
                                          <p:val>
                                            <p:strVal val="#ppt_y"/>
                                          </p:val>
                                        </p:tav>
                                      </p:tavLst>
                                    </p:anim>
                                  </p:childTnLst>
                                </p:cTn>
                              </p:par>
                            </p:childTnLst>
                          </p:cTn>
                        </p:par>
                        <p:par>
                          <p:cTn id="26" fill="hold">
                            <p:stCondLst>
                              <p:cond delay="500"/>
                            </p:stCondLst>
                            <p:childTnLst>
                              <p:par>
                                <p:cTn id="27" presetID="53" presetClass="entr" presetSubtype="16"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p:cTn id="29" dur="500" fill="hold"/>
                                        <p:tgtEl>
                                          <p:spTgt spid="30"/>
                                        </p:tgtEl>
                                        <p:attrNameLst>
                                          <p:attrName>ppt_w</p:attrName>
                                        </p:attrNameLst>
                                      </p:cBhvr>
                                      <p:tavLst>
                                        <p:tav tm="0">
                                          <p:val>
                                            <p:fltVal val="0"/>
                                          </p:val>
                                        </p:tav>
                                        <p:tav tm="100000">
                                          <p:val>
                                            <p:strVal val="#ppt_w"/>
                                          </p:val>
                                        </p:tav>
                                      </p:tavLst>
                                    </p:anim>
                                    <p:anim calcmode="lin" valueType="num">
                                      <p:cBhvr>
                                        <p:cTn id="30" dur="500" fill="hold"/>
                                        <p:tgtEl>
                                          <p:spTgt spid="30"/>
                                        </p:tgtEl>
                                        <p:attrNameLst>
                                          <p:attrName>ppt_h</p:attrName>
                                        </p:attrNameLst>
                                      </p:cBhvr>
                                      <p:tavLst>
                                        <p:tav tm="0">
                                          <p:val>
                                            <p:fltVal val="0"/>
                                          </p:val>
                                        </p:tav>
                                        <p:tav tm="100000">
                                          <p:val>
                                            <p:strVal val="#ppt_h"/>
                                          </p:val>
                                        </p:tav>
                                      </p:tavLst>
                                    </p:anim>
                                    <p:animEffect transition="in" filter="fade">
                                      <p:cBhvr>
                                        <p:cTn id="31"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latin typeface="宋体" charset="0"/>
              </a:rPr>
              <a:t>第</a:t>
            </a:r>
            <a:r>
              <a:rPr lang="zh-CN" altLang="en-US" dirty="0"/>
              <a:t>八讲</a:t>
            </a:r>
            <a:r>
              <a:rPr lang="en-US" altLang="zh-CN" dirty="0"/>
              <a:t>  </a:t>
            </a:r>
            <a:r>
              <a:rPr lang="zh-CN" altLang="en-US" dirty="0">
                <a:latin typeface="宋体" charset="0"/>
              </a:rPr>
              <a:t>供应链融资模式</a:t>
            </a:r>
            <a:endParaRPr kumimoji="1" lang="zh-CN" altLang="en-US" dirty="0"/>
          </a:p>
        </p:txBody>
      </p:sp>
      <p:sp>
        <p:nvSpPr>
          <p:cNvPr id="3" name="内容占位符 2"/>
          <p:cNvSpPr>
            <a:spLocks noGrp="1"/>
          </p:cNvSpPr>
          <p:nvPr>
            <p:ph idx="1"/>
          </p:nvPr>
        </p:nvSpPr>
        <p:spPr/>
        <p:txBody>
          <a:bodyPr/>
          <a:lstStyle/>
          <a:p>
            <a:r>
              <a:rPr lang="zh-CN" altLang="en-US" dirty="0"/>
              <a:t>供应链金融的目的</a:t>
            </a:r>
            <a:endParaRPr lang="en-US" altLang="zh-CN" dirty="0"/>
          </a:p>
          <a:p>
            <a:pPr lvl="1"/>
            <a:r>
              <a:rPr lang="zh-CN" altLang="en-US" dirty="0"/>
              <a:t>核心企业</a:t>
            </a:r>
            <a:r>
              <a:rPr lang="zh-CN" altLang="en-US" dirty="0">
                <a:solidFill>
                  <a:schemeClr val="accent6">
                    <a:lumMod val="50000"/>
                  </a:schemeClr>
                </a:solidFill>
              </a:rPr>
              <a:t>推迟对供应商付款</a:t>
            </a:r>
            <a:r>
              <a:rPr lang="zh-CN" altLang="en-US" dirty="0"/>
              <a:t>/</a:t>
            </a:r>
            <a:r>
              <a:rPr lang="zh-CN" altLang="en-US" dirty="0">
                <a:solidFill>
                  <a:srgbClr val="16165D"/>
                </a:solidFill>
              </a:rPr>
              <a:t>加快向分销商转移库存</a:t>
            </a:r>
            <a:r>
              <a:rPr lang="zh-CN" altLang="en-US" dirty="0">
                <a:solidFill>
                  <a:srgbClr val="FFFF00"/>
                </a:solidFill>
                <a:sym typeface="Wingdings"/>
              </a:rPr>
              <a:t></a:t>
            </a:r>
            <a:r>
              <a:rPr lang="zh-CN" altLang="en-US" dirty="0"/>
              <a:t>追求财务经济性</a:t>
            </a:r>
            <a:r>
              <a:rPr lang="zh-CN" altLang="en-US" dirty="0">
                <a:solidFill>
                  <a:srgbClr val="FF0000"/>
                </a:solidFill>
                <a:sym typeface="Wingdings"/>
              </a:rPr>
              <a:t></a:t>
            </a:r>
            <a:r>
              <a:rPr lang="zh-CN" altLang="en-US" dirty="0"/>
              <a:t>上下游资金挤压</a:t>
            </a:r>
            <a:r>
              <a:rPr lang="zh-CN" altLang="en-US" dirty="0">
                <a:solidFill>
                  <a:srgbClr val="FF0000"/>
                </a:solidFill>
                <a:sym typeface="Wingdings"/>
              </a:rPr>
              <a:t></a:t>
            </a:r>
            <a:r>
              <a:rPr lang="zh-CN" altLang="en-US" dirty="0"/>
              <a:t>供应链融资成本高企。</a:t>
            </a:r>
            <a:endParaRPr lang="en-US" altLang="zh-CN" dirty="0"/>
          </a:p>
          <a:p>
            <a:pPr lvl="1"/>
            <a:r>
              <a:rPr lang="zh-CN" altLang="en-US" dirty="0"/>
              <a:t>供应链上下游诸多企业资金筹措和现金流的统筹安排，合理分配各结点的流动性</a:t>
            </a:r>
            <a:r>
              <a:rPr lang="zh-CN" altLang="en-US" dirty="0">
                <a:solidFill>
                  <a:srgbClr val="FF0000"/>
                </a:solidFill>
                <a:sym typeface="Wingdings"/>
              </a:rPr>
              <a:t></a:t>
            </a:r>
            <a:r>
              <a:rPr lang="zh-CN" altLang="en-US" dirty="0"/>
              <a:t>整个供应链财务成本最小化。</a:t>
            </a:r>
            <a:endParaRPr lang="en-US" altLang="zh-CN" dirty="0"/>
          </a:p>
          <a:p>
            <a:r>
              <a:rPr lang="zh-CN" altLang="en-US" dirty="0"/>
              <a:t>据</a:t>
            </a:r>
            <a:r>
              <a:rPr lang="en-US" altLang="zh-CN" dirty="0"/>
              <a:t>Aberdeen</a:t>
            </a:r>
            <a:r>
              <a:rPr lang="zh-CN" altLang="en-US" dirty="0"/>
              <a:t>集团的调查</a:t>
            </a:r>
            <a:r>
              <a:rPr lang="en-US" altLang="zh-CN" dirty="0"/>
              <a:t>(2007)</a:t>
            </a:r>
          </a:p>
          <a:p>
            <a:pPr lvl="1"/>
            <a:r>
              <a:rPr lang="zh-CN" altLang="en-US" dirty="0"/>
              <a:t>供应商运营供应链金融的益处：</a:t>
            </a:r>
            <a:endParaRPr lang="en-US" altLang="zh-CN" dirty="0"/>
          </a:p>
          <a:p>
            <a:pPr lvl="2">
              <a:lnSpc>
                <a:spcPct val="90000"/>
              </a:lnSpc>
              <a:spcBef>
                <a:spcPts val="300"/>
              </a:spcBef>
            </a:pPr>
            <a:r>
              <a:rPr lang="zh-CN" altLang="en-US" sz="2000" dirty="0"/>
              <a:t>降低生产成本(</a:t>
            </a:r>
            <a:r>
              <a:rPr lang="en-US" altLang="zh-CN" sz="2000" dirty="0"/>
              <a:t>52%)</a:t>
            </a:r>
          </a:p>
          <a:p>
            <a:pPr lvl="2">
              <a:lnSpc>
                <a:spcPct val="90000"/>
              </a:lnSpc>
              <a:spcBef>
                <a:spcPts val="300"/>
              </a:spcBef>
            </a:pPr>
            <a:r>
              <a:rPr lang="zh-CN" altLang="en-US" sz="2000" dirty="0"/>
              <a:t>缩短应收账款回收天数</a:t>
            </a:r>
            <a:r>
              <a:rPr lang="en-US" altLang="zh-CN" sz="2000" dirty="0"/>
              <a:t>(43%)</a:t>
            </a:r>
          </a:p>
          <a:p>
            <a:pPr lvl="2">
              <a:lnSpc>
                <a:spcPct val="90000"/>
              </a:lnSpc>
              <a:spcBef>
                <a:spcPts val="300"/>
              </a:spcBef>
            </a:pPr>
            <a:r>
              <a:rPr lang="zh-CN" altLang="en-US" sz="2000" dirty="0"/>
              <a:t>改善经营的连续性</a:t>
            </a:r>
            <a:r>
              <a:rPr lang="en-US" altLang="zh-CN" sz="2000" dirty="0"/>
              <a:t>(38%)</a:t>
            </a:r>
          </a:p>
          <a:p>
            <a:pPr lvl="1"/>
            <a:r>
              <a:rPr lang="zh-CN" altLang="en-US" dirty="0"/>
              <a:t>买家</a:t>
            </a:r>
            <a:r>
              <a:rPr lang="en-US" altLang="zh-CN" dirty="0"/>
              <a:t>(</a:t>
            </a:r>
            <a:r>
              <a:rPr lang="zh-CN" altLang="en-US" dirty="0"/>
              <a:t>核心企业)运营供应链金融的益处：</a:t>
            </a:r>
            <a:endParaRPr lang="en-US" altLang="zh-CN" dirty="0"/>
          </a:p>
          <a:p>
            <a:pPr lvl="2">
              <a:lnSpc>
                <a:spcPct val="90000"/>
              </a:lnSpc>
              <a:spcBef>
                <a:spcPts val="300"/>
              </a:spcBef>
            </a:pPr>
            <a:r>
              <a:rPr lang="zh-CN" altLang="en-US" sz="2000" dirty="0"/>
              <a:t>降低采购单位成本</a:t>
            </a:r>
            <a:r>
              <a:rPr lang="en-US" altLang="zh-CN" sz="2000" dirty="0"/>
              <a:t>(57%)</a:t>
            </a:r>
          </a:p>
          <a:p>
            <a:pPr lvl="2">
              <a:lnSpc>
                <a:spcPct val="90000"/>
              </a:lnSpc>
              <a:spcBef>
                <a:spcPts val="300"/>
              </a:spcBef>
            </a:pPr>
            <a:r>
              <a:rPr lang="zh-CN" altLang="en-US" sz="2000" dirty="0"/>
              <a:t>降低供应风险</a:t>
            </a:r>
            <a:r>
              <a:rPr lang="en-US" altLang="zh-CN" sz="2000" dirty="0"/>
              <a:t>/</a:t>
            </a:r>
            <a:r>
              <a:rPr lang="zh-CN" altLang="en-US" sz="2000" dirty="0"/>
              <a:t>减少供应中断</a:t>
            </a:r>
            <a:r>
              <a:rPr lang="en-US" altLang="zh-CN" sz="2000" dirty="0"/>
              <a:t>(48%)</a:t>
            </a:r>
          </a:p>
          <a:p>
            <a:pPr lvl="2">
              <a:lnSpc>
                <a:spcPct val="90000"/>
              </a:lnSpc>
              <a:spcBef>
                <a:spcPts val="300"/>
              </a:spcBef>
            </a:pPr>
            <a:r>
              <a:rPr lang="zh-CN" altLang="en-US" sz="2000" dirty="0"/>
              <a:t>延长对供应商的账期</a:t>
            </a:r>
            <a:r>
              <a:rPr lang="en-US" altLang="zh-CN" sz="2000" dirty="0"/>
              <a:t>/</a:t>
            </a:r>
            <a:r>
              <a:rPr lang="zh-CN" altLang="en-US" sz="2000" dirty="0"/>
              <a:t>增加应收账款平均支付天数</a:t>
            </a:r>
            <a:r>
              <a:rPr lang="en-US" altLang="zh-CN" sz="2000" dirty="0"/>
              <a:t>(33%)</a:t>
            </a:r>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187</a:t>
            </a:fld>
            <a:endParaRPr lang="en-US" altLang="zh-CN"/>
          </a:p>
        </p:txBody>
      </p:sp>
      <p:sp>
        <p:nvSpPr>
          <p:cNvPr id="5" name="右大括号 4"/>
          <p:cNvSpPr/>
          <p:nvPr/>
        </p:nvSpPr>
        <p:spPr bwMode="auto">
          <a:xfrm>
            <a:off x="7452320" y="3789040"/>
            <a:ext cx="144016" cy="2448272"/>
          </a:xfrm>
          <a:prstGeom prst="rightBrace">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342900" marR="0" indent="-342900" algn="ctr" defTabSz="914400" rtl="0" eaLnBrk="1" fontAlgn="base" latinLnBrk="0" hangingPunct="1">
              <a:lnSpc>
                <a:spcPct val="90000"/>
              </a:lnSpc>
              <a:spcBef>
                <a:spcPct val="20000"/>
              </a:spcBef>
              <a:spcAft>
                <a:spcPct val="0"/>
              </a:spcAft>
              <a:buClrTx/>
              <a:buSzTx/>
              <a:buFontTx/>
              <a:buNone/>
              <a:tabLst/>
            </a:pPr>
            <a:endParaRPr kumimoji="1" lang="zh-CN" altLang="en-US" sz="2400" b="1" i="0" u="none" strike="noStrike" cap="none" normalizeH="0" baseline="0">
              <a:ln>
                <a:noFill/>
              </a:ln>
              <a:solidFill>
                <a:schemeClr val="tx1"/>
              </a:solidFill>
              <a:effectLst/>
              <a:latin typeface="Times New Roman" charset="0"/>
              <a:ea typeface="宋体" charset="0"/>
              <a:cs typeface="宋体" charset="0"/>
            </a:endParaRPr>
          </a:p>
        </p:txBody>
      </p:sp>
      <p:sp>
        <p:nvSpPr>
          <p:cNvPr id="6" name="矩形 5"/>
          <p:cNvSpPr/>
          <p:nvPr/>
        </p:nvSpPr>
        <p:spPr>
          <a:xfrm>
            <a:off x="7524328" y="4744144"/>
            <a:ext cx="1403648" cy="485056"/>
          </a:xfrm>
          <a:prstGeom prst="rect">
            <a:avLst/>
          </a:prstGeom>
        </p:spPr>
        <p:txBody>
          <a:bodyPr wrap="square">
            <a:spAutoFit/>
          </a:bodyPr>
          <a:lstStyle/>
          <a:p>
            <a:r>
              <a:rPr lang="zh-CN" altLang="en-US" dirty="0"/>
              <a:t>低成本</a:t>
            </a:r>
            <a:endParaRPr lang="en-US" altLang="zh-CN" dirty="0"/>
          </a:p>
          <a:p>
            <a:r>
              <a:rPr lang="zh-CN" altLang="en-US" dirty="0"/>
              <a:t>贸易融资</a:t>
            </a:r>
            <a:r>
              <a:rPr lang="en-US" altLang="zh-CN" dirty="0"/>
              <a:t>(43%)</a:t>
            </a:r>
            <a:endParaRPr lang="zh-CN" altLang="en-US" dirty="0"/>
          </a:p>
        </p:txBody>
      </p:sp>
    </p:spTree>
    <p:extLst>
      <p:ext uri="{BB962C8B-B14F-4D97-AF65-F5344CB8AC3E}">
        <p14:creationId xmlns:p14="http://schemas.microsoft.com/office/powerpoint/2010/main" val="407550206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275523" y="4077072"/>
            <a:ext cx="4584509" cy="2750706"/>
          </a:xfrm>
          <a:prstGeom prst="rect">
            <a:avLst/>
          </a:prstGeom>
        </p:spPr>
      </p:pic>
      <p:sp>
        <p:nvSpPr>
          <p:cNvPr id="2" name="标题 1"/>
          <p:cNvSpPr>
            <a:spLocks noGrp="1"/>
          </p:cNvSpPr>
          <p:nvPr>
            <p:ph type="title"/>
          </p:nvPr>
        </p:nvSpPr>
        <p:spPr/>
        <p:txBody>
          <a:bodyPr/>
          <a:lstStyle/>
          <a:p>
            <a:r>
              <a:rPr lang="zh-CN" altLang="en-US" b="0" dirty="0">
                <a:effectLst/>
              </a:rPr>
              <a:t>第一节</a:t>
            </a:r>
            <a:r>
              <a:rPr lang="en-US" altLang="zh-CN" b="0" dirty="0">
                <a:effectLst/>
              </a:rPr>
              <a:t> </a:t>
            </a:r>
            <a:r>
              <a:rPr lang="zh-CN" altLang="en-US" b="0" dirty="0">
                <a:effectLst/>
              </a:rPr>
              <a:t>供应链融资理念</a:t>
            </a:r>
            <a:r>
              <a:rPr lang="en-US" altLang="zh-CN" sz="2000" dirty="0">
                <a:solidFill>
                  <a:srgbClr val="FF0000"/>
                </a:solidFill>
                <a:effectLst>
                  <a:outerShdw blurRad="38100" dist="38100" dir="2700000" algn="tl">
                    <a:srgbClr val="000000"/>
                  </a:outerShdw>
                </a:effectLst>
              </a:rPr>
              <a:t>—</a:t>
            </a:r>
            <a:r>
              <a:rPr lang="zh-CN" altLang="zh-CN" sz="2000" dirty="0">
                <a:solidFill>
                  <a:srgbClr val="FF0000"/>
                </a:solidFill>
                <a:effectLst>
                  <a:outerShdw blurRad="38100" dist="38100" dir="2700000" algn="tl">
                    <a:srgbClr val="000000"/>
                  </a:outerShdw>
                </a:effectLst>
              </a:rPr>
              <a:t>产生背景 </a:t>
            </a:r>
            <a:endParaRPr lang="zh-CN" altLang="en-US" sz="1800" dirty="0">
              <a:solidFill>
                <a:srgbClr val="FF0000"/>
              </a:solidFill>
              <a:effectLst>
                <a:outerShdw blurRad="38100" dist="38100" dir="2700000" algn="tl">
                  <a:srgbClr val="000000"/>
                </a:outerShdw>
              </a:effectLst>
            </a:endParaRPr>
          </a:p>
        </p:txBody>
      </p:sp>
      <p:sp>
        <p:nvSpPr>
          <p:cNvPr id="3" name="内容占位符 2"/>
          <p:cNvSpPr>
            <a:spLocks noGrp="1"/>
          </p:cNvSpPr>
          <p:nvPr>
            <p:ph idx="1"/>
          </p:nvPr>
        </p:nvSpPr>
        <p:spPr>
          <a:xfrm>
            <a:off x="228600" y="788208"/>
            <a:ext cx="4991472" cy="5764992"/>
          </a:xfrm>
        </p:spPr>
        <p:txBody>
          <a:bodyPr/>
          <a:lstStyle/>
          <a:p>
            <a:r>
              <a:rPr lang="zh-CN" altLang="zh-CN" dirty="0"/>
              <a:t>中小企业的融资现状</a:t>
            </a:r>
            <a:endParaRPr lang="en-US" altLang="zh-CN" dirty="0"/>
          </a:p>
          <a:p>
            <a:pPr lvl="1">
              <a:lnSpc>
                <a:spcPct val="80000"/>
              </a:lnSpc>
            </a:pPr>
            <a:r>
              <a:rPr lang="zh-CN" altLang="zh-CN" dirty="0"/>
              <a:t>融资渠道非常有限</a:t>
            </a:r>
            <a:endParaRPr lang="en-US" altLang="zh-CN" dirty="0"/>
          </a:p>
          <a:p>
            <a:pPr lvl="2">
              <a:lnSpc>
                <a:spcPct val="70000"/>
              </a:lnSpc>
            </a:pPr>
            <a:r>
              <a:rPr lang="zh-CN" altLang="zh-CN" dirty="0"/>
              <a:t>自身积累</a:t>
            </a:r>
            <a:endParaRPr lang="en-US" altLang="zh-CN" dirty="0"/>
          </a:p>
          <a:p>
            <a:pPr lvl="2">
              <a:lnSpc>
                <a:spcPct val="70000"/>
              </a:lnSpc>
            </a:pPr>
            <a:r>
              <a:rPr lang="zh-CN" altLang="zh-CN" dirty="0"/>
              <a:t>亲友借贷</a:t>
            </a:r>
            <a:endParaRPr lang="en-US" altLang="zh-CN" dirty="0"/>
          </a:p>
          <a:p>
            <a:pPr lvl="2">
              <a:lnSpc>
                <a:spcPct val="70000"/>
              </a:lnSpc>
            </a:pPr>
            <a:r>
              <a:rPr lang="zh-CN" altLang="zh-CN" dirty="0"/>
              <a:t>内部集资</a:t>
            </a:r>
            <a:endParaRPr lang="en-US" altLang="zh-CN" dirty="0"/>
          </a:p>
          <a:p>
            <a:pPr lvl="1">
              <a:lnSpc>
                <a:spcPct val="80000"/>
              </a:lnSpc>
            </a:pPr>
            <a:r>
              <a:rPr lang="zh-CN" altLang="zh-CN" dirty="0"/>
              <a:t>银行放贷主要模式</a:t>
            </a:r>
            <a:endParaRPr lang="en-US" altLang="zh-CN" dirty="0"/>
          </a:p>
          <a:p>
            <a:pPr lvl="2">
              <a:lnSpc>
                <a:spcPct val="70000"/>
              </a:lnSpc>
            </a:pPr>
            <a:r>
              <a:rPr lang="zh-CN" altLang="zh-CN" dirty="0"/>
              <a:t>抵押贷款</a:t>
            </a:r>
            <a:endParaRPr lang="en-US" altLang="zh-CN" dirty="0"/>
          </a:p>
          <a:p>
            <a:pPr lvl="2">
              <a:lnSpc>
                <a:spcPct val="70000"/>
              </a:lnSpc>
            </a:pPr>
            <a:r>
              <a:rPr lang="zh-CN" altLang="zh-CN" dirty="0"/>
              <a:t>担保贷款</a:t>
            </a:r>
          </a:p>
          <a:p>
            <a:pPr lvl="1">
              <a:lnSpc>
                <a:spcPct val="80000"/>
              </a:lnSpc>
            </a:pPr>
            <a:r>
              <a:rPr lang="en-US" altLang="zh-CN" dirty="0"/>
              <a:t>2005</a:t>
            </a:r>
            <a:r>
              <a:rPr lang="zh-CN" altLang="zh-CN" dirty="0"/>
              <a:t>徐州中小企业融资</a:t>
            </a:r>
            <a:r>
              <a:rPr lang="zh-CN" altLang="en-US" dirty="0"/>
              <a:t>调查</a:t>
            </a:r>
            <a:r>
              <a:rPr lang="zh-CN" altLang="zh-CN" dirty="0"/>
              <a:t>  </a:t>
            </a:r>
            <a:endParaRPr lang="zh-CN" altLang="en-US" dirty="0"/>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188</a:t>
            </a:fld>
            <a:endParaRPr lang="en-US" altLang="zh-CN"/>
          </a:p>
        </p:txBody>
      </p:sp>
      <p:sp>
        <p:nvSpPr>
          <p:cNvPr id="5" name="内容占位符 2"/>
          <p:cNvSpPr txBox="1">
            <a:spLocks/>
          </p:cNvSpPr>
          <p:nvPr/>
        </p:nvSpPr>
        <p:spPr bwMode="auto">
          <a:xfrm>
            <a:off x="4261048" y="788208"/>
            <a:ext cx="4991472" cy="58187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00FFFF"/>
              </a:buClr>
              <a:buChar char="•"/>
              <a:defRPr kumimoji="1" sz="2200" b="1">
                <a:solidFill>
                  <a:schemeClr val="tx1"/>
                </a:solidFill>
                <a:latin typeface="+mn-lt"/>
                <a:ea typeface="+mn-ea"/>
                <a:cs typeface="+mn-cs"/>
              </a:defRPr>
            </a:lvl3pPr>
            <a:lvl4pPr marL="1600200" indent="-228600" algn="l" rtl="0" fontAlgn="base">
              <a:spcBef>
                <a:spcPct val="20000"/>
              </a:spcBef>
              <a:spcAft>
                <a:spcPct val="0"/>
              </a:spcAft>
              <a:buClr>
                <a:srgbClr val="FFCC00"/>
              </a:buClr>
              <a:buFont typeface="Wingdings" charset="0"/>
              <a:buChar char="§"/>
              <a:defRPr kumimoji="1" sz="2000" b="1">
                <a:solidFill>
                  <a:schemeClr val="tx1"/>
                </a:solidFill>
                <a:latin typeface="+mn-lt"/>
                <a:ea typeface="楷体_GB2312" charset="0"/>
                <a:cs typeface="楷体_GB2312"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9pPr>
          </a:lstStyle>
          <a:p>
            <a:r>
              <a:rPr lang="zh-CN" altLang="zh-CN" dirty="0"/>
              <a:t>中小企业融资难的原因</a:t>
            </a:r>
            <a:endParaRPr lang="en-US" altLang="zh-CN" dirty="0"/>
          </a:p>
          <a:p>
            <a:pPr lvl="1"/>
            <a:r>
              <a:rPr lang="zh-CN" altLang="en-US" dirty="0"/>
              <a:t>中小企业信用危机严峻</a:t>
            </a:r>
          </a:p>
          <a:p>
            <a:pPr lvl="2">
              <a:lnSpc>
                <a:spcPct val="80000"/>
              </a:lnSpc>
            </a:pPr>
            <a:r>
              <a:rPr lang="zh-CN" altLang="en-US" dirty="0"/>
              <a:t>企业规模小，抗风险能力差</a:t>
            </a:r>
            <a:endParaRPr lang="en-US" altLang="zh-CN" dirty="0"/>
          </a:p>
          <a:p>
            <a:pPr lvl="2">
              <a:lnSpc>
                <a:spcPct val="80000"/>
              </a:lnSpc>
            </a:pPr>
            <a:r>
              <a:rPr lang="zh-CN" altLang="en-US" dirty="0"/>
              <a:t>规章制度不完善，监控不力</a:t>
            </a:r>
            <a:endParaRPr lang="en-US" altLang="zh-CN" dirty="0"/>
          </a:p>
          <a:p>
            <a:pPr lvl="2">
              <a:lnSpc>
                <a:spcPct val="80000"/>
              </a:lnSpc>
            </a:pPr>
            <a:r>
              <a:rPr lang="zh-CN" altLang="en-US" dirty="0"/>
              <a:t>人员素质不高，人为违信高</a:t>
            </a:r>
            <a:endParaRPr lang="en-US" altLang="zh-CN" dirty="0"/>
          </a:p>
          <a:p>
            <a:pPr lvl="2">
              <a:lnSpc>
                <a:spcPct val="80000"/>
              </a:lnSpc>
            </a:pPr>
            <a:r>
              <a:rPr lang="zh-CN" altLang="en-US" dirty="0"/>
              <a:t>企业容易倒闭，清债难度大</a:t>
            </a:r>
            <a:endParaRPr lang="en-US" altLang="zh-CN" dirty="0"/>
          </a:p>
          <a:p>
            <a:pPr lvl="2">
              <a:lnSpc>
                <a:spcPct val="80000"/>
              </a:lnSpc>
            </a:pPr>
            <a:r>
              <a:rPr lang="zh-CN" altLang="en-US" dirty="0"/>
              <a:t>中小企业转制，有账无实</a:t>
            </a:r>
            <a:endParaRPr lang="en-US" altLang="zh-CN" dirty="0"/>
          </a:p>
          <a:p>
            <a:pPr lvl="1"/>
            <a:r>
              <a:rPr lang="zh-CN" altLang="en-US" dirty="0"/>
              <a:t>中小企业担保/抵押有限</a:t>
            </a:r>
          </a:p>
          <a:p>
            <a:pPr lvl="2">
              <a:lnSpc>
                <a:spcPct val="80000"/>
              </a:lnSpc>
            </a:pPr>
            <a:r>
              <a:rPr lang="zh-CN" altLang="en-US" dirty="0"/>
              <a:t>难供不动产做贷款抵押物</a:t>
            </a:r>
          </a:p>
          <a:p>
            <a:pPr lvl="2">
              <a:lnSpc>
                <a:spcPct val="80000"/>
              </a:lnSpc>
            </a:pPr>
            <a:r>
              <a:rPr lang="zh-CN" altLang="en-US" dirty="0"/>
              <a:t>抵押品</a:t>
            </a:r>
            <a:r>
              <a:rPr lang="en-US" altLang="zh-CN" dirty="0"/>
              <a:t>/</a:t>
            </a:r>
            <a:r>
              <a:rPr lang="zh-CN" altLang="en-US" dirty="0"/>
              <a:t>设备的变现能力低</a:t>
            </a:r>
          </a:p>
          <a:p>
            <a:pPr lvl="2">
              <a:lnSpc>
                <a:spcPct val="80000"/>
              </a:lnSpc>
            </a:pPr>
            <a:r>
              <a:rPr lang="zh-CN" altLang="en-US" dirty="0"/>
              <a:t>实力较弱难找融资担保人</a:t>
            </a:r>
          </a:p>
          <a:p>
            <a:pPr lvl="1"/>
            <a:r>
              <a:rPr lang="zh-CN" altLang="en-US" dirty="0"/>
              <a:t>企业信用评级体系尚不完善</a:t>
            </a:r>
          </a:p>
          <a:p>
            <a:pPr lvl="2">
              <a:lnSpc>
                <a:spcPct val="80000"/>
              </a:lnSpc>
            </a:pPr>
            <a:r>
              <a:rPr lang="zh-CN" altLang="en-US" dirty="0"/>
              <a:t>企业信用审核成本高</a:t>
            </a:r>
          </a:p>
          <a:p>
            <a:pPr lvl="2">
              <a:lnSpc>
                <a:spcPct val="80000"/>
              </a:lnSpc>
            </a:pPr>
            <a:r>
              <a:rPr lang="zh-CN" altLang="en-US" dirty="0"/>
              <a:t>银企之间信息不对称</a:t>
            </a:r>
          </a:p>
        </p:txBody>
      </p:sp>
      <p:sp>
        <p:nvSpPr>
          <p:cNvPr id="6" name="矩形 5"/>
          <p:cNvSpPr/>
          <p:nvPr/>
        </p:nvSpPr>
        <p:spPr>
          <a:xfrm>
            <a:off x="3131840" y="2876440"/>
            <a:ext cx="1368152" cy="580672"/>
          </a:xfrm>
          <a:prstGeom prst="rect">
            <a:avLst/>
          </a:prstGeom>
          <a:solidFill>
            <a:schemeClr val="bg1">
              <a:lumMod val="85000"/>
            </a:schemeClr>
          </a:solidFill>
        </p:spPr>
        <p:txBody>
          <a:bodyPr wrap="square">
            <a:spAutoFit/>
          </a:bodyPr>
          <a:lstStyle/>
          <a:p>
            <a:pPr algn="l">
              <a:lnSpc>
                <a:spcPct val="50000"/>
              </a:lnSpc>
              <a:buClr>
                <a:srgbClr val="009900"/>
              </a:buClr>
            </a:pPr>
            <a:r>
              <a:rPr lang="zh-CN" altLang="zh-CN" sz="1600" kern="0" dirty="0">
                <a:latin typeface="Times New Roman"/>
                <a:ea typeface="黑体"/>
                <a:cs typeface="黑体"/>
              </a:rPr>
              <a:t>资产规模大</a:t>
            </a:r>
            <a:endParaRPr lang="en-US" altLang="zh-CN" sz="1600" kern="0" dirty="0">
              <a:latin typeface="Times New Roman"/>
              <a:ea typeface="黑体"/>
              <a:cs typeface="黑体"/>
            </a:endParaRPr>
          </a:p>
          <a:p>
            <a:pPr>
              <a:lnSpc>
                <a:spcPct val="50000"/>
              </a:lnSpc>
              <a:buClr>
                <a:srgbClr val="009900"/>
              </a:buClr>
            </a:pPr>
            <a:r>
              <a:rPr lang="en-US" altLang="zh-CN" sz="1600" kern="0" dirty="0">
                <a:solidFill>
                  <a:srgbClr val="FF0000"/>
                </a:solidFill>
                <a:latin typeface="Times New Roman"/>
                <a:ea typeface="黑体"/>
                <a:cs typeface="黑体"/>
              </a:rPr>
              <a:t>+</a:t>
            </a:r>
          </a:p>
          <a:p>
            <a:pPr algn="l">
              <a:lnSpc>
                <a:spcPct val="50000"/>
              </a:lnSpc>
              <a:buClr>
                <a:srgbClr val="009900"/>
              </a:buClr>
            </a:pPr>
            <a:r>
              <a:rPr lang="zh-CN" altLang="zh-CN" sz="1600" kern="0" dirty="0">
                <a:latin typeface="Times New Roman"/>
                <a:ea typeface="黑体"/>
                <a:cs typeface="黑体"/>
              </a:rPr>
              <a:t>资产质量</a:t>
            </a:r>
            <a:r>
              <a:rPr lang="zh-CN" altLang="en-US" sz="1600" kern="0" dirty="0">
                <a:latin typeface="Times New Roman"/>
                <a:ea typeface="黑体"/>
                <a:cs typeface="黑体"/>
              </a:rPr>
              <a:t>好</a:t>
            </a:r>
            <a:endParaRPr lang="en-US" altLang="zh-CN" sz="1600" kern="0" dirty="0">
              <a:latin typeface="Times New Roman"/>
              <a:ea typeface="黑体"/>
              <a:cs typeface="黑体"/>
            </a:endParaRPr>
          </a:p>
        </p:txBody>
      </p:sp>
    </p:spTree>
    <p:extLst>
      <p:ext uri="{BB962C8B-B14F-4D97-AF65-F5344CB8AC3E}">
        <p14:creationId xmlns:p14="http://schemas.microsoft.com/office/powerpoint/2010/main" val="119449959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63688" y="0"/>
            <a:ext cx="5256585" cy="548680"/>
          </a:xfrm>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1000" dirty="0">
                <a:solidFill>
                  <a:srgbClr val="FF0000"/>
                </a:solidFill>
                <a:effectLst>
                  <a:outerShdw blurRad="38100" dist="38100" dir="2700000" algn="tl">
                    <a:srgbClr val="000000"/>
                  </a:outerShdw>
                </a:effectLst>
              </a:rPr>
              <a:t>—</a:t>
            </a:r>
            <a:r>
              <a:rPr lang="zh-CN" altLang="en-US" sz="2000" dirty="0">
                <a:solidFill>
                  <a:srgbClr val="FF0000"/>
                </a:solidFill>
                <a:effectLst>
                  <a:outerShdw blurRad="38100" dist="38100" dir="2700000" algn="tl">
                    <a:srgbClr val="000000"/>
                  </a:outerShdw>
                </a:effectLst>
              </a:rPr>
              <a:t>供应链增信</a:t>
            </a:r>
            <a:endParaRPr lang="zh-CN" altLang="en-US" sz="2800" dirty="0"/>
          </a:p>
        </p:txBody>
      </p:sp>
      <p:sp>
        <p:nvSpPr>
          <p:cNvPr id="3" name="文本占位符 2"/>
          <p:cNvSpPr>
            <a:spLocks noGrp="1"/>
          </p:cNvSpPr>
          <p:nvPr>
            <p:ph type="body" sz="half" idx="1"/>
          </p:nvPr>
        </p:nvSpPr>
        <p:spPr>
          <a:xfrm>
            <a:off x="179512" y="764704"/>
            <a:ext cx="8520113" cy="5410200"/>
          </a:xfrm>
        </p:spPr>
        <p:txBody>
          <a:bodyPr/>
          <a:lstStyle/>
          <a:p>
            <a:r>
              <a:rPr lang="zh-CN" altLang="en-US" dirty="0">
                <a:latin typeface="Times New Roman" charset="0"/>
                <a:ea typeface="黑体" charset="0"/>
                <a:cs typeface="黑体" charset="0"/>
              </a:rPr>
              <a:t>传统供应链管理重点关注物流</a:t>
            </a:r>
            <a:r>
              <a:rPr lang="zh-CN" altLang="en-US" dirty="0">
                <a:solidFill>
                  <a:srgbClr val="FF0000"/>
                </a:solidFill>
                <a:latin typeface="Wingdings" charset="0"/>
                <a:ea typeface="黑体" charset="0"/>
                <a:cs typeface="Wingdings" charset="0"/>
                <a:sym typeface="Wingdings" charset="0"/>
              </a:rPr>
              <a:t></a:t>
            </a:r>
            <a:r>
              <a:rPr lang="zh-CN" altLang="en-US" dirty="0">
                <a:latin typeface="Times New Roman" charset="0"/>
                <a:ea typeface="黑体" charset="0"/>
                <a:cs typeface="黑体" charset="0"/>
              </a:rPr>
              <a:t>核心企业强势地位</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追求自身利润最大化</a:t>
            </a:r>
            <a:r>
              <a:rPr lang="zh-CN" altLang="en-US" dirty="0">
                <a:latin typeface="Wingdings" charset="0"/>
                <a:ea typeface="宋体" charset="0"/>
                <a:cs typeface="宋体" charset="0"/>
                <a:sym typeface="Wingdings" charset="0"/>
              </a:rPr>
              <a:t></a:t>
            </a:r>
            <a:r>
              <a:rPr lang="zh-CN" altLang="en-US" dirty="0">
                <a:latin typeface="Times New Roman" charset="0"/>
                <a:ea typeface="黑体" charset="0"/>
                <a:cs typeface="黑体" charset="0"/>
                <a:sym typeface="Wingdings" charset="0"/>
              </a:rPr>
              <a:t>供应链</a:t>
            </a:r>
            <a:r>
              <a:rPr lang="zh-CN" altLang="en-US" dirty="0">
                <a:latin typeface="Times New Roman" charset="0"/>
                <a:ea typeface="黑体" charset="0"/>
                <a:cs typeface="黑体" charset="0"/>
              </a:rPr>
              <a:t>协同效用差</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一方面延迟向供应商支付货款</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一方面加速对分销商转移库存</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视成员企业为利益博弈者</a:t>
            </a:r>
            <a:r>
              <a:rPr lang="zh-CN" altLang="en-US" dirty="0">
                <a:latin typeface="Wingdings" charset="0"/>
                <a:ea typeface="宋体" charset="0"/>
                <a:cs typeface="宋体" charset="0"/>
                <a:sym typeface="Wingdings" charset="0"/>
              </a:rPr>
              <a:t></a:t>
            </a:r>
            <a:r>
              <a:rPr lang="zh-CN" altLang="en-US" dirty="0">
                <a:latin typeface="Times New Roman" charset="0"/>
                <a:ea typeface="黑体" charset="0"/>
                <a:cs typeface="黑体" charset="0"/>
              </a:rPr>
              <a:t>不利于供应链长期发展</a:t>
            </a:r>
            <a:endParaRPr lang="en-US" altLang="zh-CN" dirty="0">
              <a:latin typeface="Times New Roman" charset="0"/>
              <a:ea typeface="黑体" charset="0"/>
              <a:cs typeface="黑体" charset="0"/>
            </a:endParaRPr>
          </a:p>
          <a:p>
            <a:pPr lvl="3"/>
            <a:r>
              <a:rPr lang="zh-CN" altLang="en-US" dirty="0"/>
              <a:t>企业经营面临资金不足</a:t>
            </a:r>
            <a:r>
              <a:rPr lang="zh-CN" altLang="en-US" dirty="0">
                <a:sym typeface="Wingdings"/>
              </a:rPr>
              <a:t></a:t>
            </a:r>
            <a:r>
              <a:rPr lang="zh-CN" altLang="en-US" dirty="0"/>
              <a:t>制约生产</a:t>
            </a:r>
            <a:r>
              <a:rPr lang="en-US" altLang="zh-CN" dirty="0"/>
              <a:t>/</a:t>
            </a:r>
            <a:r>
              <a:rPr lang="zh-CN" altLang="en-US" dirty="0"/>
              <a:t>采购</a:t>
            </a:r>
            <a:endParaRPr lang="en-US" altLang="zh-CN" dirty="0"/>
          </a:p>
          <a:p>
            <a:pPr lvl="3"/>
            <a:r>
              <a:rPr lang="zh-CN" altLang="en-US" dirty="0"/>
              <a:t>宏观经济危机</a:t>
            </a:r>
            <a:r>
              <a:rPr lang="en-US" altLang="zh-CN" dirty="0"/>
              <a:t>/</a:t>
            </a:r>
            <a:r>
              <a:rPr lang="zh-CN" altLang="en-US" dirty="0"/>
              <a:t>衰退时</a:t>
            </a:r>
            <a:r>
              <a:rPr lang="zh-CN" altLang="zh-CN" dirty="0"/>
              <a:t>，</a:t>
            </a:r>
            <a:r>
              <a:rPr lang="zh-CN" altLang="en-US" dirty="0"/>
              <a:t>资金约束更凸显</a:t>
            </a:r>
            <a:endParaRPr lang="en-US" altLang="zh-CN" dirty="0"/>
          </a:p>
          <a:p>
            <a:r>
              <a:rPr lang="zh-CN" altLang="en-US" dirty="0"/>
              <a:t>关注商流和信息流</a:t>
            </a:r>
            <a:r>
              <a:rPr lang="zh-CN" altLang="en-US" dirty="0">
                <a:solidFill>
                  <a:srgbClr val="FF0000"/>
                </a:solidFill>
                <a:latin typeface="Wingdings" charset="0"/>
                <a:ea typeface="黑体" charset="0"/>
                <a:cs typeface="Wingdings" charset="0"/>
                <a:sym typeface="Wingdings" charset="0"/>
              </a:rPr>
              <a:t></a:t>
            </a:r>
            <a:r>
              <a:rPr lang="zh-CN" altLang="en-US" dirty="0"/>
              <a:t>商流和资金流关系的协调</a:t>
            </a:r>
            <a:endParaRPr lang="en-US" altLang="zh-CN" dirty="0"/>
          </a:p>
          <a:p>
            <a:pPr lvl="1"/>
            <a:r>
              <a:rPr lang="zh-CN" altLang="en-US" dirty="0">
                <a:latin typeface="Times New Roman" charset="0"/>
                <a:ea typeface="黑体" charset="0"/>
                <a:cs typeface="黑体" charset="0"/>
              </a:rPr>
              <a:t>传统信贷方式难获银行商业贷款</a:t>
            </a:r>
            <a:endParaRPr lang="en-US" altLang="zh-CN" dirty="0">
              <a:latin typeface="Times New Roman" charset="0"/>
              <a:ea typeface="黑体" charset="0"/>
              <a:cs typeface="黑体" charset="0"/>
            </a:endParaRPr>
          </a:p>
          <a:p>
            <a:pPr lvl="1"/>
            <a:r>
              <a:rPr lang="zh-CN" altLang="en-US" dirty="0"/>
              <a:t>供应链资金约束的两类融资渠道</a:t>
            </a:r>
            <a:endParaRPr lang="en-US" altLang="zh-CN" dirty="0"/>
          </a:p>
          <a:p>
            <a:pPr lvl="2"/>
            <a:r>
              <a:rPr lang="zh-CN" altLang="en-US" dirty="0"/>
              <a:t>供应链内部融资</a:t>
            </a:r>
            <a:r>
              <a:rPr lang="zh-CN" altLang="zh-CN" dirty="0"/>
              <a:t>：</a:t>
            </a:r>
            <a:r>
              <a:rPr lang="zh-CN" altLang="en-US" dirty="0"/>
              <a:t>采购商通过采购合同以部分货款提取</a:t>
            </a:r>
            <a:endParaRPr lang="en-US" altLang="zh-CN" dirty="0"/>
          </a:p>
          <a:p>
            <a:pPr marL="914400" lvl="2" indent="0">
              <a:buNone/>
            </a:pPr>
            <a:r>
              <a:rPr lang="zh-CN" altLang="zh-CN" dirty="0"/>
              <a:t> </a:t>
            </a:r>
            <a:r>
              <a:rPr lang="zh-CN" altLang="en-US" dirty="0"/>
              <a:t>                  全部货物，延迟支付尾款。</a:t>
            </a:r>
            <a:endParaRPr lang="en-US" altLang="zh-CN" dirty="0"/>
          </a:p>
          <a:p>
            <a:pPr lvl="2"/>
            <a:r>
              <a:rPr lang="zh-CN" altLang="en-US" dirty="0"/>
              <a:t>供应链外部融资</a:t>
            </a:r>
            <a:r>
              <a:rPr lang="zh-CN" altLang="zh-CN" dirty="0"/>
              <a:t>：</a:t>
            </a:r>
            <a:r>
              <a:rPr lang="zh-CN" altLang="en-US" dirty="0"/>
              <a:t>第三方金融机构</a:t>
            </a:r>
            <a:r>
              <a:rPr lang="en-US" altLang="zh-CN" dirty="0"/>
              <a:t>(</a:t>
            </a:r>
            <a:r>
              <a:rPr lang="zh-CN" altLang="en-US" dirty="0"/>
              <a:t>银行</a:t>
            </a:r>
            <a:r>
              <a:rPr lang="en-US" altLang="zh-CN" dirty="0"/>
              <a:t>)</a:t>
            </a:r>
            <a:r>
              <a:rPr lang="zh-CN" altLang="en-US" dirty="0"/>
              <a:t>提供商业贷款 </a:t>
            </a:r>
          </a:p>
          <a:p>
            <a:pPr lvl="1"/>
            <a:endParaRPr lang="zh-CN" altLang="en-US" dirty="0"/>
          </a:p>
          <a:p>
            <a:pPr lvl="2"/>
            <a:endParaRPr lang="en-US" altLang="zh-CN" dirty="0">
              <a:latin typeface="Times New Roman" charset="0"/>
              <a:ea typeface="黑体" charset="0"/>
              <a:cs typeface="黑体" charset="0"/>
            </a:endParaRPr>
          </a:p>
        </p:txBody>
      </p:sp>
      <p:sp>
        <p:nvSpPr>
          <p:cNvPr id="5" name="幻灯片编号占位符 4"/>
          <p:cNvSpPr>
            <a:spLocks noGrp="1"/>
          </p:cNvSpPr>
          <p:nvPr>
            <p:ph type="sldNum" sz="quarter" idx="12"/>
          </p:nvPr>
        </p:nvSpPr>
        <p:spPr/>
        <p:txBody>
          <a:bodyPr/>
          <a:lstStyle/>
          <a:p>
            <a:pPr>
              <a:defRPr/>
            </a:pPr>
            <a:fld id="{15A13C12-EF07-7D43-BAA6-B98E339FAD22}" type="slidenum">
              <a:rPr lang="en-US" altLang="zh-CN" smtClean="0"/>
              <a:pPr>
                <a:defRPr/>
              </a:pPr>
              <a:t>189</a:t>
            </a:fld>
            <a:endParaRPr lang="en-US" altLang="zh-CN"/>
          </a:p>
        </p:txBody>
      </p:sp>
      <p:sp>
        <p:nvSpPr>
          <p:cNvPr id="4" name="矩形 3"/>
          <p:cNvSpPr/>
          <p:nvPr/>
        </p:nvSpPr>
        <p:spPr>
          <a:xfrm>
            <a:off x="5387008" y="1756301"/>
            <a:ext cx="1800191" cy="648000"/>
          </a:xfrm>
          <a:prstGeom prst="rect">
            <a:avLst/>
          </a:prstGeom>
          <a:solidFill>
            <a:srgbClr val="CDF2FF"/>
          </a:solidFill>
          <a:ln>
            <a:solidFill>
              <a:schemeClr val="accent6">
                <a:lumMod val="60000"/>
                <a:lumOff val="40000"/>
              </a:schemeClr>
            </a:solidFill>
          </a:ln>
        </p:spPr>
        <p:txBody>
          <a:bodyPr wrap="square" lIns="0" tIns="0" rIns="0" bIns="0" anchor="ctr" anchorCtr="1">
            <a:noAutofit/>
          </a:bodyPr>
          <a:lstStyle/>
          <a:p>
            <a:pPr>
              <a:lnSpc>
                <a:spcPct val="100000"/>
              </a:lnSpc>
              <a:buClr>
                <a:srgbClr val="00FFFF"/>
              </a:buClr>
            </a:pPr>
            <a:r>
              <a:rPr lang="zh-CN" altLang="en-US" sz="1800" kern="0" dirty="0">
                <a:solidFill>
                  <a:srgbClr val="000000"/>
                </a:solidFill>
                <a:ea typeface="黑体" charset="0"/>
                <a:cs typeface="黑体" charset="0"/>
              </a:rPr>
              <a:t>没体现供应链各企业的合作关系</a:t>
            </a:r>
            <a:endParaRPr lang="en-US" altLang="zh-CN" sz="1800" kern="0" dirty="0">
              <a:solidFill>
                <a:srgbClr val="000000"/>
              </a:solidFill>
              <a:ea typeface="黑体" charset="0"/>
              <a:cs typeface="黑体" charset="0"/>
            </a:endParaRPr>
          </a:p>
        </p:txBody>
      </p:sp>
      <p:sp>
        <p:nvSpPr>
          <p:cNvPr id="6" name="矩形 5"/>
          <p:cNvSpPr/>
          <p:nvPr/>
        </p:nvSpPr>
        <p:spPr>
          <a:xfrm>
            <a:off x="6467137" y="2906688"/>
            <a:ext cx="1512159" cy="648000"/>
          </a:xfrm>
          <a:prstGeom prst="rect">
            <a:avLst/>
          </a:prstGeom>
          <a:solidFill>
            <a:srgbClr val="CDF2FF"/>
          </a:solidFill>
          <a:ln>
            <a:solidFill>
              <a:schemeClr val="accent6">
                <a:lumMod val="60000"/>
                <a:lumOff val="40000"/>
              </a:schemeClr>
            </a:solidFill>
          </a:ln>
        </p:spPr>
        <p:txBody>
          <a:bodyPr wrap="square" lIns="0" tIns="0" rIns="0" bIns="0" anchor="ctr" anchorCtr="1">
            <a:noAutofit/>
          </a:bodyPr>
          <a:lstStyle/>
          <a:p>
            <a:pPr>
              <a:lnSpc>
                <a:spcPct val="100000"/>
              </a:lnSpc>
              <a:buClr>
                <a:srgbClr val="00FFFF"/>
              </a:buClr>
            </a:pPr>
            <a:r>
              <a:rPr lang="zh-CN" altLang="en-US" sz="1800" kern="0" dirty="0">
                <a:solidFill>
                  <a:srgbClr val="000000"/>
                </a:solidFill>
                <a:ea typeface="黑体" charset="0"/>
                <a:cs typeface="黑体" charset="0"/>
              </a:rPr>
              <a:t>赊销是一种普遍的交易模式</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par>
                          <p:cTn id="13" fill="hold">
                            <p:stCondLst>
                              <p:cond delay="0"/>
                            </p:stCondLst>
                            <p:childTnLst>
                              <p:par>
                                <p:cTn id="14" presetID="3" presetClass="entr" presetSubtype="10" fill="hold" grpId="0" nodeType="after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blinds(horizontal)">
                                      <p:cBhvr>
                                        <p:cTn id="16" dur="500"/>
                                        <p:tgtEl>
                                          <p:spTgt spid="4"/>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par>
                          <p:cTn id="23" fill="hold">
                            <p:stCondLst>
                              <p:cond delay="500"/>
                            </p:stCondLst>
                            <p:childTnLst>
                              <p:par>
                                <p:cTn id="24" presetID="3" presetClass="entr" presetSubtype="1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blinds(horizontal)">
                                      <p:cBhvr>
                                        <p:cTn id="26" dur="5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8" end="8"/>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幻灯片编号占位符 5"/>
          <p:cNvSpPr>
            <a:spLocks noGrp="1"/>
          </p:cNvSpPr>
          <p:nvPr>
            <p:ph type="sldNum" sz="quarter" idx="12"/>
          </p:nvPr>
        </p:nvSpPr>
        <p:spPr/>
        <p:txBody>
          <a:bodyPr/>
          <a:lstStyle/>
          <a:p>
            <a:pPr>
              <a:defRPr/>
            </a:pPr>
            <a:fld id="{8302F14D-A95C-EA4D-8918-D9E6C8DEE069}" type="slidenum">
              <a:rPr lang="en-US" altLang="zh-CN"/>
              <a:pPr>
                <a:defRPr/>
              </a:pPr>
              <a:t>19</a:t>
            </a:fld>
            <a:endParaRPr lang="en-US" altLang="zh-CN"/>
          </a:p>
        </p:txBody>
      </p:sp>
      <p:sp>
        <p:nvSpPr>
          <p:cNvPr id="2267138"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供应链管理的意义</a:t>
            </a:r>
          </a:p>
        </p:txBody>
      </p:sp>
      <p:sp>
        <p:nvSpPr>
          <p:cNvPr id="2267139" name="Rectangle 3"/>
          <p:cNvSpPr>
            <a:spLocks noGrp="1" noChangeArrowheads="1"/>
          </p:cNvSpPr>
          <p:nvPr>
            <p:ph type="body" idx="1"/>
          </p:nvPr>
        </p:nvSpPr>
        <p:spPr/>
        <p:txBody>
          <a:bodyPr/>
          <a:lstStyle/>
          <a:p>
            <a:pPr>
              <a:lnSpc>
                <a:spcPct val="90000"/>
              </a:lnSpc>
              <a:spcBef>
                <a:spcPct val="25000"/>
              </a:spcBef>
              <a:buClrTx/>
              <a:buFontTx/>
              <a:buNone/>
            </a:pPr>
            <a:r>
              <a:rPr lang="zh-CN" altLang="en-US">
                <a:solidFill>
                  <a:srgbClr val="FF3300"/>
                </a:solidFill>
                <a:latin typeface="Times New Roman" charset="0"/>
                <a:ea typeface="黑体" charset="0"/>
                <a:cs typeface="黑体" charset="0"/>
              </a:rPr>
              <a:t>一、供应链物流支持营销策略</a:t>
            </a:r>
            <a:r>
              <a:rPr lang="en-US" altLang="zh-CN">
                <a:latin typeface="Times New Roman" charset="0"/>
                <a:ea typeface="黑体" charset="0"/>
                <a:cs typeface="黑体" charset="0"/>
              </a:rPr>
              <a:t> </a:t>
            </a:r>
            <a:endParaRPr lang="en-US" altLang="zh-CN">
              <a:solidFill>
                <a:srgbClr val="FF3300"/>
              </a:solidFill>
              <a:latin typeface="Times New Roman" charset="0"/>
              <a:ea typeface="黑体" charset="0"/>
              <a:cs typeface="黑体" charset="0"/>
            </a:endParaRPr>
          </a:p>
          <a:p>
            <a:pPr>
              <a:lnSpc>
                <a:spcPct val="90000"/>
              </a:lnSpc>
              <a:spcBef>
                <a:spcPct val="10000"/>
              </a:spcBef>
            </a:pPr>
            <a:r>
              <a:rPr lang="zh-CN" altLang="en-US" sz="2400">
                <a:latin typeface="Times New Roman" charset="0"/>
                <a:ea typeface="黑体" charset="0"/>
                <a:cs typeface="黑体" charset="0"/>
              </a:rPr>
              <a:t>供应链物流是营销策略的焦点</a:t>
            </a:r>
            <a:endParaRPr lang="en-US" altLang="zh-CN" sz="2400">
              <a:latin typeface="Times New Roman" charset="0"/>
              <a:ea typeface="黑体" charset="0"/>
              <a:cs typeface="黑体" charset="0"/>
            </a:endParaRPr>
          </a:p>
          <a:p>
            <a:pPr lvl="1">
              <a:lnSpc>
                <a:spcPct val="90000"/>
              </a:lnSpc>
              <a:spcBef>
                <a:spcPct val="10000"/>
              </a:spcBef>
            </a:pPr>
            <a:r>
              <a:rPr lang="zh-CN" altLang="en-US">
                <a:latin typeface="Times New Roman" charset="0"/>
                <a:ea typeface="黑体" charset="0"/>
                <a:cs typeface="黑体" charset="0"/>
              </a:rPr>
              <a:t>基本价格</a:t>
            </a:r>
            <a:endParaRPr lang="en-US" altLang="zh-CN">
              <a:latin typeface="Times New Roman" charset="0"/>
              <a:ea typeface="黑体" charset="0"/>
              <a:cs typeface="黑体" charset="0"/>
            </a:endParaRPr>
          </a:p>
          <a:p>
            <a:pPr lvl="1">
              <a:lnSpc>
                <a:spcPct val="90000"/>
              </a:lnSpc>
              <a:spcBef>
                <a:spcPct val="10000"/>
              </a:spcBef>
            </a:pPr>
            <a:r>
              <a:rPr lang="zh-CN" altLang="en-US">
                <a:latin typeface="Times New Roman" charset="0"/>
                <a:ea typeface="黑体" charset="0"/>
                <a:cs typeface="黑体" charset="0"/>
              </a:rPr>
              <a:t>产品改良</a:t>
            </a:r>
            <a:endParaRPr lang="en-US" altLang="zh-CN">
              <a:latin typeface="Times New Roman" charset="0"/>
              <a:ea typeface="黑体" charset="0"/>
              <a:cs typeface="黑体" charset="0"/>
            </a:endParaRPr>
          </a:p>
          <a:p>
            <a:pPr lvl="1">
              <a:lnSpc>
                <a:spcPct val="90000"/>
              </a:lnSpc>
              <a:spcBef>
                <a:spcPct val="10000"/>
              </a:spcBef>
            </a:pPr>
            <a:r>
              <a:rPr lang="zh-CN" altLang="en-US">
                <a:latin typeface="Times New Roman" charset="0"/>
                <a:ea typeface="黑体" charset="0"/>
                <a:cs typeface="黑体" charset="0"/>
              </a:rPr>
              <a:t>促销服务</a:t>
            </a:r>
            <a:endParaRPr lang="en-US" altLang="zh-CN">
              <a:latin typeface="Times New Roman" charset="0"/>
              <a:ea typeface="黑体" charset="0"/>
              <a:cs typeface="黑体" charset="0"/>
            </a:endParaRPr>
          </a:p>
          <a:p>
            <a:pPr>
              <a:lnSpc>
                <a:spcPct val="90000"/>
              </a:lnSpc>
              <a:spcBef>
                <a:spcPct val="10000"/>
              </a:spcBef>
            </a:pPr>
            <a:r>
              <a:rPr lang="zh-CN" altLang="en-US" sz="2400">
                <a:latin typeface="Times New Roman" charset="0"/>
                <a:ea typeface="黑体" charset="0"/>
                <a:cs typeface="黑体" charset="0"/>
              </a:rPr>
              <a:t>使用物流服务提升客户忠诚度</a:t>
            </a:r>
            <a:endParaRPr lang="en-US" altLang="zh-CN" sz="2400">
              <a:latin typeface="Times New Roman" charset="0"/>
              <a:ea typeface="黑体" charset="0"/>
              <a:cs typeface="黑体" charset="0"/>
            </a:endParaRPr>
          </a:p>
          <a:p>
            <a:pPr lvl="1">
              <a:lnSpc>
                <a:spcPct val="90000"/>
              </a:lnSpc>
              <a:spcBef>
                <a:spcPct val="10000"/>
              </a:spcBef>
            </a:pPr>
            <a:r>
              <a:rPr lang="zh-CN" altLang="en-US">
                <a:latin typeface="Times New Roman" charset="0"/>
                <a:ea typeface="黑体" charset="0"/>
                <a:cs typeface="黑体" charset="0"/>
              </a:rPr>
              <a:t>创造生产率优势</a:t>
            </a:r>
            <a:r>
              <a:rPr lang="en-US" altLang="zh-CN">
                <a:latin typeface="Times New Roman" charset="0"/>
                <a:ea typeface="黑体" charset="0"/>
                <a:cs typeface="黑体" charset="0"/>
              </a:rPr>
              <a:t>→</a:t>
            </a:r>
            <a:r>
              <a:rPr lang="zh-CN" altLang="en-US">
                <a:latin typeface="Times New Roman" charset="0"/>
                <a:ea typeface="黑体" charset="0"/>
                <a:cs typeface="黑体" charset="0"/>
              </a:rPr>
              <a:t>成本优势</a:t>
            </a:r>
            <a:endParaRPr lang="en-US" altLang="zh-CN">
              <a:latin typeface="Times New Roman" charset="0"/>
              <a:ea typeface="黑体" charset="0"/>
              <a:cs typeface="黑体" charset="0"/>
            </a:endParaRPr>
          </a:p>
          <a:p>
            <a:pPr lvl="2">
              <a:lnSpc>
                <a:spcPct val="90000"/>
              </a:lnSpc>
              <a:spcBef>
                <a:spcPct val="10000"/>
              </a:spcBef>
            </a:pPr>
            <a:r>
              <a:rPr lang="zh-CN" altLang="en-US" sz="2000">
                <a:latin typeface="华文行楷" charset="0"/>
                <a:ea typeface="华文行楷" charset="0"/>
                <a:cs typeface="华文行楷" charset="0"/>
              </a:rPr>
              <a:t>生产成本</a:t>
            </a:r>
            <a:r>
              <a:rPr lang="en-US" altLang="zh-CN" sz="2000">
                <a:latin typeface="黑体" charset="0"/>
              </a:rPr>
              <a:t>:</a:t>
            </a:r>
            <a:r>
              <a:rPr lang="zh-CN" altLang="en-US" sz="2000">
                <a:latin typeface="华文行楷" charset="0"/>
                <a:ea typeface="华文行楷" charset="0"/>
                <a:cs typeface="华文行楷" charset="0"/>
              </a:rPr>
              <a:t>物流成本</a:t>
            </a:r>
            <a:r>
              <a:rPr lang="en-US" altLang="zh-CN" sz="2000">
                <a:latin typeface="华文行楷" charset="0"/>
                <a:ea typeface="华文行楷" charset="0"/>
                <a:cs typeface="华文行楷" charset="0"/>
              </a:rPr>
              <a:t>=</a:t>
            </a:r>
            <a:r>
              <a:rPr lang="en-US" altLang="zh-CN" sz="2000">
                <a:latin typeface="黑体" charset="0"/>
              </a:rPr>
              <a:t>1:3</a:t>
            </a:r>
          </a:p>
          <a:p>
            <a:pPr lvl="1">
              <a:lnSpc>
                <a:spcPct val="90000"/>
              </a:lnSpc>
              <a:spcBef>
                <a:spcPct val="10000"/>
              </a:spcBef>
            </a:pPr>
            <a:r>
              <a:rPr lang="zh-CN" altLang="en-US">
                <a:latin typeface="Times New Roman" charset="0"/>
                <a:ea typeface="黑体" charset="0"/>
                <a:cs typeface="黑体" charset="0"/>
              </a:rPr>
              <a:t>创造服务优势</a:t>
            </a:r>
            <a:r>
              <a:rPr lang="en-US" altLang="zh-CN">
                <a:latin typeface="Times New Roman" charset="0"/>
                <a:ea typeface="黑体" charset="0"/>
                <a:cs typeface="黑体" charset="0"/>
              </a:rPr>
              <a:t>→</a:t>
            </a:r>
            <a:r>
              <a:rPr lang="zh-CN" altLang="en-US">
                <a:latin typeface="Times New Roman" charset="0"/>
                <a:ea typeface="黑体" charset="0"/>
                <a:cs typeface="黑体" charset="0"/>
              </a:rPr>
              <a:t>顾客价值优势</a:t>
            </a:r>
          </a:p>
        </p:txBody>
      </p:sp>
      <p:grpSp>
        <p:nvGrpSpPr>
          <p:cNvPr id="51204" name="Group 21"/>
          <p:cNvGrpSpPr>
            <a:grpSpLocks/>
          </p:cNvGrpSpPr>
          <p:nvPr/>
        </p:nvGrpSpPr>
        <p:grpSpPr bwMode="auto">
          <a:xfrm>
            <a:off x="5148263" y="3716338"/>
            <a:ext cx="3619500" cy="2578100"/>
            <a:chOff x="3072" y="624"/>
            <a:chExt cx="2544" cy="1523"/>
          </a:xfrm>
        </p:grpSpPr>
        <p:sp>
          <p:nvSpPr>
            <p:cNvPr id="2267158" name="Line 22"/>
            <p:cNvSpPr>
              <a:spLocks noChangeShapeType="1"/>
            </p:cNvSpPr>
            <p:nvPr/>
          </p:nvSpPr>
          <p:spPr bwMode="auto">
            <a:xfrm>
              <a:off x="4270" y="624"/>
              <a:ext cx="0" cy="50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59" name="Line 23"/>
            <p:cNvSpPr>
              <a:spLocks noChangeShapeType="1"/>
            </p:cNvSpPr>
            <p:nvPr/>
          </p:nvSpPr>
          <p:spPr bwMode="auto">
            <a:xfrm>
              <a:off x="4270" y="1131"/>
              <a:ext cx="0" cy="505"/>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0" name="Line 24"/>
            <p:cNvSpPr>
              <a:spLocks noChangeShapeType="1"/>
            </p:cNvSpPr>
            <p:nvPr/>
          </p:nvSpPr>
          <p:spPr bwMode="auto">
            <a:xfrm>
              <a:off x="5067" y="624"/>
              <a:ext cx="0" cy="101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1" name="Text Box 25"/>
            <p:cNvSpPr txBox="1">
              <a:spLocks noChangeArrowheads="1"/>
            </p:cNvSpPr>
            <p:nvPr/>
          </p:nvSpPr>
          <p:spPr bwMode="auto">
            <a:xfrm>
              <a:off x="4240" y="672"/>
              <a:ext cx="703" cy="35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spcBef>
                  <a:spcPct val="0"/>
                </a:spcBef>
                <a:defRPr/>
              </a:pPr>
              <a:r>
                <a:rPr lang="en-US" altLang="zh-CN" sz="2100"/>
                <a:t>(V-P) </a:t>
              </a:r>
            </a:p>
            <a:p>
              <a:pPr>
                <a:lnSpc>
                  <a:spcPct val="90000"/>
                </a:lnSpc>
                <a:spcBef>
                  <a:spcPct val="0"/>
                </a:spcBef>
                <a:defRPr/>
              </a:pPr>
              <a:r>
                <a:rPr lang="zh-CN" altLang="en-US" sz="1600"/>
                <a:t>顾客剩余</a:t>
              </a:r>
            </a:p>
          </p:txBody>
        </p:sp>
        <p:sp>
          <p:nvSpPr>
            <p:cNvPr id="2267162" name="Text Box 26"/>
            <p:cNvSpPr txBox="1">
              <a:spLocks noChangeArrowheads="1"/>
            </p:cNvSpPr>
            <p:nvPr/>
          </p:nvSpPr>
          <p:spPr bwMode="auto">
            <a:xfrm>
              <a:off x="4251" y="1200"/>
              <a:ext cx="672" cy="3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rIns="0">
              <a:spAutoFit/>
            </a:bodyPr>
            <a:lstStyle/>
            <a:p>
              <a:pPr>
                <a:lnSpc>
                  <a:spcPct val="90000"/>
                </a:lnSpc>
                <a:spcBef>
                  <a:spcPct val="0"/>
                </a:spcBef>
                <a:defRPr/>
              </a:pPr>
              <a:r>
                <a:rPr lang="en-US" altLang="zh-CN" sz="2100"/>
                <a:t>(P-C)</a:t>
              </a:r>
            </a:p>
            <a:p>
              <a:pPr>
                <a:lnSpc>
                  <a:spcPct val="90000"/>
                </a:lnSpc>
                <a:spcBef>
                  <a:spcPct val="0"/>
                </a:spcBef>
                <a:defRPr/>
              </a:pPr>
              <a:r>
                <a:rPr lang="en-US" altLang="zh-CN" sz="2100"/>
                <a:t> </a:t>
              </a:r>
              <a:r>
                <a:rPr lang="zh-CN" altLang="en-US" sz="1600"/>
                <a:t>企业利润</a:t>
              </a:r>
            </a:p>
          </p:txBody>
        </p:sp>
        <p:sp>
          <p:nvSpPr>
            <p:cNvPr id="2267163" name="Line 27"/>
            <p:cNvSpPr>
              <a:spLocks noChangeShapeType="1"/>
            </p:cNvSpPr>
            <p:nvPr/>
          </p:nvSpPr>
          <p:spPr bwMode="auto">
            <a:xfrm>
              <a:off x="3072" y="2147"/>
              <a:ext cx="2544"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4" name="Line 28"/>
            <p:cNvSpPr>
              <a:spLocks noChangeShapeType="1"/>
            </p:cNvSpPr>
            <p:nvPr/>
          </p:nvSpPr>
          <p:spPr bwMode="auto">
            <a:xfrm>
              <a:off x="3072" y="624"/>
              <a:ext cx="249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5" name="Line 29"/>
            <p:cNvSpPr>
              <a:spLocks noChangeShapeType="1"/>
            </p:cNvSpPr>
            <p:nvPr/>
          </p:nvSpPr>
          <p:spPr bwMode="auto">
            <a:xfrm>
              <a:off x="3415" y="1131"/>
              <a:ext cx="1284"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6" name="Line 30"/>
            <p:cNvSpPr>
              <a:spLocks noChangeShapeType="1"/>
            </p:cNvSpPr>
            <p:nvPr/>
          </p:nvSpPr>
          <p:spPr bwMode="auto">
            <a:xfrm>
              <a:off x="4087" y="1640"/>
              <a:ext cx="128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7" name="Line 31"/>
            <p:cNvSpPr>
              <a:spLocks noChangeShapeType="1"/>
            </p:cNvSpPr>
            <p:nvPr/>
          </p:nvSpPr>
          <p:spPr bwMode="auto">
            <a:xfrm>
              <a:off x="3147" y="624"/>
              <a:ext cx="0" cy="1523"/>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8" name="Line 32"/>
            <p:cNvSpPr>
              <a:spLocks noChangeShapeType="1"/>
            </p:cNvSpPr>
            <p:nvPr/>
          </p:nvSpPr>
          <p:spPr bwMode="auto">
            <a:xfrm>
              <a:off x="3598" y="1131"/>
              <a:ext cx="0" cy="101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69" name="Line 33"/>
            <p:cNvSpPr>
              <a:spLocks noChangeShapeType="1"/>
            </p:cNvSpPr>
            <p:nvPr/>
          </p:nvSpPr>
          <p:spPr bwMode="auto">
            <a:xfrm>
              <a:off x="4729" y="1640"/>
              <a:ext cx="0" cy="50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endParaRPr lang="zh-CN" altLang="en-US"/>
            </a:p>
          </p:txBody>
        </p:sp>
        <p:sp>
          <p:nvSpPr>
            <p:cNvPr id="2267170" name="Text Box 34"/>
            <p:cNvSpPr txBox="1">
              <a:spLocks noChangeArrowheads="1"/>
            </p:cNvSpPr>
            <p:nvPr/>
          </p:nvSpPr>
          <p:spPr bwMode="auto">
            <a:xfrm>
              <a:off x="3151" y="672"/>
              <a:ext cx="764" cy="3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defRPr/>
              </a:pPr>
              <a:r>
                <a:rPr lang="en-US" altLang="zh-CN" sz="2100"/>
                <a:t>V</a:t>
              </a:r>
              <a:r>
                <a:rPr lang="zh-CN" altLang="en-US" sz="1600"/>
                <a:t>对顾客的价值</a:t>
              </a:r>
            </a:p>
          </p:txBody>
        </p:sp>
        <p:sp>
          <p:nvSpPr>
            <p:cNvPr id="2267171" name="Text Box 35"/>
            <p:cNvSpPr txBox="1">
              <a:spLocks noChangeArrowheads="1"/>
            </p:cNvSpPr>
            <p:nvPr/>
          </p:nvSpPr>
          <p:spPr bwMode="auto">
            <a:xfrm>
              <a:off x="3582" y="1494"/>
              <a:ext cx="550" cy="2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100000"/>
                </a:lnSpc>
                <a:spcBef>
                  <a:spcPct val="50000"/>
                </a:spcBef>
                <a:defRPr/>
              </a:pPr>
              <a:r>
                <a:rPr lang="en-US" altLang="zh-CN" sz="2100"/>
                <a:t>P</a:t>
              </a:r>
              <a:r>
                <a:rPr lang="zh-CN" altLang="en-US" sz="1600"/>
                <a:t>价格</a:t>
              </a:r>
            </a:p>
          </p:txBody>
        </p:sp>
        <p:sp>
          <p:nvSpPr>
            <p:cNvPr id="2267172" name="Text Box 36"/>
            <p:cNvSpPr txBox="1">
              <a:spLocks noChangeArrowheads="1"/>
            </p:cNvSpPr>
            <p:nvPr/>
          </p:nvSpPr>
          <p:spPr bwMode="auto">
            <a:xfrm>
              <a:off x="4683" y="1776"/>
              <a:ext cx="530" cy="2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rIns="0">
              <a:spAutoFit/>
            </a:bodyPr>
            <a:lstStyle/>
            <a:p>
              <a:pPr>
                <a:lnSpc>
                  <a:spcPct val="100000"/>
                </a:lnSpc>
                <a:spcBef>
                  <a:spcPct val="50000"/>
                </a:spcBef>
                <a:defRPr/>
              </a:pPr>
              <a:r>
                <a:rPr lang="en-US" altLang="zh-CN" sz="2100"/>
                <a:t>C</a:t>
              </a:r>
              <a:r>
                <a:rPr lang="zh-CN" altLang="en-US" sz="1600"/>
                <a:t>成本</a:t>
              </a:r>
            </a:p>
          </p:txBody>
        </p:sp>
        <p:sp>
          <p:nvSpPr>
            <p:cNvPr id="2267173" name="Text Box 37"/>
            <p:cNvSpPr txBox="1">
              <a:spLocks noChangeArrowheads="1"/>
            </p:cNvSpPr>
            <p:nvPr/>
          </p:nvSpPr>
          <p:spPr bwMode="auto">
            <a:xfrm>
              <a:off x="5067" y="846"/>
              <a:ext cx="520" cy="61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spcBef>
                  <a:spcPct val="0"/>
                </a:spcBef>
                <a:defRPr/>
              </a:pPr>
              <a:r>
                <a:rPr lang="en-US" altLang="zh-CN" sz="2100"/>
                <a:t>(V-C) </a:t>
              </a:r>
              <a:r>
                <a:rPr lang="zh-CN" altLang="en-US" sz="1600"/>
                <a:t>企业</a:t>
              </a:r>
              <a:endParaRPr lang="en-US" altLang="zh-CN" sz="1600"/>
            </a:p>
            <a:p>
              <a:pPr>
                <a:lnSpc>
                  <a:spcPct val="90000"/>
                </a:lnSpc>
                <a:spcBef>
                  <a:spcPct val="0"/>
                </a:spcBef>
                <a:defRPr/>
              </a:pPr>
              <a:r>
                <a:rPr lang="zh-CN" altLang="en-US" sz="1600"/>
                <a:t>创造价值</a:t>
              </a:r>
            </a:p>
          </p:txBody>
        </p:sp>
      </p:gr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63688" y="0"/>
            <a:ext cx="5256584" cy="576792"/>
          </a:xfrm>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1000" b="0" dirty="0">
                <a:solidFill>
                  <a:srgbClr val="FF0000"/>
                </a:solidFill>
                <a:effectLst/>
              </a:rPr>
              <a:t>—</a:t>
            </a:r>
            <a:r>
              <a:rPr lang="zh-CN" altLang="en-US" sz="2000" b="0" dirty="0">
                <a:solidFill>
                  <a:srgbClr val="FF0000"/>
                </a:solidFill>
                <a:effectLst/>
              </a:rPr>
              <a:t>供应链增信</a:t>
            </a:r>
            <a:endParaRPr lang="zh-CN" altLang="en-US" b="0" dirty="0">
              <a:effectLst/>
            </a:endParaRPr>
          </a:p>
        </p:txBody>
      </p:sp>
      <p:sp>
        <p:nvSpPr>
          <p:cNvPr id="3" name="内容占位符 2"/>
          <p:cNvSpPr>
            <a:spLocks noGrp="1"/>
          </p:cNvSpPr>
          <p:nvPr>
            <p:ph idx="1"/>
          </p:nvPr>
        </p:nvSpPr>
        <p:spPr>
          <a:xfrm>
            <a:off x="107504" y="836712"/>
            <a:ext cx="8807450" cy="5410200"/>
          </a:xfrm>
        </p:spPr>
        <p:txBody>
          <a:bodyPr/>
          <a:lstStyle/>
          <a:p>
            <a:r>
              <a:rPr lang="zh-CN" altLang="en-US" dirty="0">
                <a:latin typeface="Times New Roman" charset="0"/>
                <a:ea typeface="黑体" charset="0"/>
                <a:cs typeface="黑体" charset="0"/>
              </a:rPr>
              <a:t>银行传统授信品质取决评估借款人信用</a:t>
            </a:r>
            <a:endParaRPr lang="en-US" altLang="zh-CN" dirty="0">
              <a:latin typeface="Times New Roman" charset="0"/>
              <a:ea typeface="黑体" charset="0"/>
              <a:cs typeface="黑体" charset="0"/>
            </a:endParaRPr>
          </a:p>
          <a:p>
            <a:pPr lvl="1"/>
            <a:r>
              <a:rPr lang="zh-CN" altLang="en-US" sz="2200" dirty="0">
                <a:latin typeface="Times New Roman" charset="0"/>
                <a:ea typeface="黑体" charset="0"/>
                <a:cs typeface="黑体" charset="0"/>
              </a:rPr>
              <a:t>授信放款强调安全性、流动性和收益性</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以防授信违约风险</a:t>
            </a:r>
            <a:endParaRPr lang="en-US" altLang="zh-CN" sz="2200" dirty="0">
              <a:latin typeface="Times New Roman" charset="0"/>
              <a:ea typeface="黑体" charset="0"/>
              <a:cs typeface="黑体" charset="0"/>
            </a:endParaRPr>
          </a:p>
          <a:p>
            <a:pPr lvl="1"/>
            <a:r>
              <a:rPr lang="en-US" altLang="zh-CN" sz="2200" dirty="0">
                <a:latin typeface="Times New Roman" charset="0"/>
                <a:ea typeface="黑体" charset="0"/>
                <a:cs typeface="黑体" charset="0"/>
              </a:rPr>
              <a:t>5C</a:t>
            </a:r>
            <a:r>
              <a:rPr lang="zh-CN" altLang="en-US" sz="2200" dirty="0">
                <a:latin typeface="Times New Roman" charset="0"/>
                <a:ea typeface="黑体" charset="0"/>
                <a:cs typeface="黑体" charset="0"/>
              </a:rPr>
              <a:t>到</a:t>
            </a:r>
            <a:r>
              <a:rPr lang="en-US" altLang="zh-CN" sz="2200" dirty="0">
                <a:latin typeface="Times New Roman" charset="0"/>
                <a:ea typeface="黑体" charset="0"/>
                <a:cs typeface="黑体" charset="0"/>
              </a:rPr>
              <a:t>5P</a:t>
            </a:r>
            <a:r>
              <a:rPr lang="zh-CN" altLang="en-US" sz="2200" dirty="0">
                <a:latin typeface="Times New Roman" charset="0"/>
                <a:ea typeface="黑体" charset="0"/>
                <a:cs typeface="黑体" charset="0"/>
              </a:rPr>
              <a:t>原则评估企业基本面和财务资料</a:t>
            </a:r>
            <a:endParaRPr lang="en-US" altLang="zh-CN" sz="2200" dirty="0">
              <a:latin typeface="Times New Roman" charset="0"/>
              <a:ea typeface="黑体" charset="0"/>
              <a:cs typeface="黑体" charset="0"/>
            </a:endParaRPr>
          </a:p>
          <a:p>
            <a:pPr lvl="2"/>
            <a:r>
              <a:rPr lang="zh-CN" altLang="en-US" dirty="0">
                <a:latin typeface="Times New Roman" charset="0"/>
                <a:ea typeface="黑体" charset="0"/>
                <a:cs typeface="黑体" charset="0"/>
              </a:rPr>
              <a:t>评估存在片面性</a:t>
            </a:r>
            <a:endParaRPr lang="en-US" altLang="zh-CN" dirty="0">
              <a:latin typeface="Times New Roman" charset="0"/>
              <a:ea typeface="黑体" charset="0"/>
              <a:cs typeface="黑体" charset="0"/>
            </a:endParaRPr>
          </a:p>
          <a:p>
            <a:pPr lvl="3">
              <a:lnSpc>
                <a:spcPct val="80000"/>
              </a:lnSpc>
            </a:pPr>
            <a:r>
              <a:rPr lang="zh-CN" altLang="en-US" dirty="0">
                <a:latin typeface="Times New Roman" charset="0"/>
                <a:ea typeface="黑体" charset="0"/>
                <a:cs typeface="黑体" charset="0"/>
              </a:rPr>
              <a:t>依上两个年度报表定量分析,但企业经营情况可能变化大</a:t>
            </a:r>
          </a:p>
          <a:p>
            <a:pPr lvl="3">
              <a:lnSpc>
                <a:spcPct val="80000"/>
              </a:lnSpc>
            </a:pPr>
            <a:r>
              <a:rPr lang="zh-CN" altLang="en-US" dirty="0">
                <a:latin typeface="Times New Roman" charset="0"/>
                <a:ea typeface="黑体" charset="0"/>
                <a:cs typeface="黑体" charset="0"/>
              </a:rPr>
              <a:t>依上一年度经营规模核定授信额度</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但规模高增时授信不足</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过度依赖担保品</a:t>
            </a:r>
            <a:endParaRPr lang="en-US" altLang="zh-CN" dirty="0">
              <a:latin typeface="Times New Roman" charset="0"/>
              <a:ea typeface="黑体" charset="0"/>
              <a:cs typeface="黑体" charset="0"/>
            </a:endParaRPr>
          </a:p>
          <a:p>
            <a:pPr lvl="3">
              <a:lnSpc>
                <a:spcPct val="80000"/>
              </a:lnSpc>
            </a:pPr>
            <a:r>
              <a:rPr lang="zh-CN" altLang="en-US" dirty="0">
                <a:latin typeface="Times New Roman" charset="0"/>
                <a:ea typeface="黑体" charset="0"/>
                <a:cs typeface="黑体" charset="0"/>
              </a:rPr>
              <a:t>以抵质押品价值决定授信额度</a:t>
            </a:r>
            <a:r>
              <a:rPr lang="zh-CN" altLang="zh-CN" dirty="0">
                <a:latin typeface="Times New Roman" charset="0"/>
                <a:ea typeface="黑体" charset="0"/>
                <a:cs typeface="黑体" charset="0"/>
              </a:rPr>
              <a:t>,</a:t>
            </a:r>
            <a:r>
              <a:rPr lang="zh-CN" altLang="en-US" dirty="0">
                <a:latin typeface="Times New Roman" charset="0"/>
                <a:ea typeface="黑体" charset="0"/>
                <a:cs typeface="黑体" charset="0"/>
              </a:rPr>
              <a:t>忽视到期还款能力</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授信资金缺乏有效控管</a:t>
            </a:r>
            <a:endParaRPr lang="en-US" altLang="zh-CN" dirty="0">
              <a:latin typeface="Times New Roman" charset="0"/>
              <a:ea typeface="黑体" charset="0"/>
              <a:cs typeface="黑体" charset="0"/>
            </a:endParaRPr>
          </a:p>
          <a:p>
            <a:pPr lvl="3"/>
            <a:r>
              <a:rPr lang="zh-CN" altLang="en-US" dirty="0">
                <a:latin typeface="Times New Roman" charset="0"/>
                <a:ea typeface="黑体" charset="0"/>
                <a:cs typeface="黑体" charset="0"/>
              </a:rPr>
              <a:t>缺乏对企业日常交易的把控，难跟踪授信资金的使用</a:t>
            </a:r>
            <a:endParaRPr lang="en-US" altLang="zh-CN" dirty="0">
              <a:latin typeface="Times New Roman" charset="0"/>
              <a:ea typeface="黑体" charset="0"/>
              <a:cs typeface="黑体" charset="0"/>
            </a:endParaRPr>
          </a:p>
          <a:p>
            <a:r>
              <a:rPr lang="zh-CN" altLang="en-US" dirty="0">
                <a:latin typeface="Times New Roman" charset="0"/>
                <a:ea typeface="黑体" charset="0"/>
                <a:cs typeface="黑体" charset="0"/>
              </a:rPr>
              <a:t>供应链的增信与融资</a:t>
            </a:r>
            <a:endParaRPr lang="en-US" altLang="zh-CN" dirty="0">
              <a:latin typeface="Times New Roman" charset="0"/>
              <a:ea typeface="黑体" charset="0"/>
              <a:cs typeface="黑体" charset="0"/>
            </a:endParaRPr>
          </a:p>
          <a:p>
            <a:pPr lvl="1"/>
            <a:r>
              <a:rPr lang="zh-CN" altLang="en-US" sz="2200" dirty="0">
                <a:latin typeface="Times New Roman" charset="0"/>
                <a:ea typeface="黑体" charset="0"/>
                <a:cs typeface="黑体" charset="0"/>
              </a:rPr>
              <a:t>中小企业大多轻资产</a:t>
            </a:r>
            <a:r>
              <a:rPr lang="zh-CN" altLang="en-US" sz="2200" dirty="0">
                <a:latin typeface="Wingdings" charset="0"/>
                <a:ea typeface="宋体" charset="0"/>
                <a:cs typeface="宋体" charset="0"/>
                <a:sym typeface="Wingdings" charset="0"/>
              </a:rPr>
              <a:t></a:t>
            </a:r>
            <a:r>
              <a:rPr lang="zh-CN" altLang="en-US" sz="2200" dirty="0">
                <a:latin typeface="Times New Roman" charset="0"/>
                <a:ea typeface="黑体" charset="0"/>
                <a:cs typeface="黑体" charset="0"/>
                <a:sym typeface="Wingdings" charset="0"/>
              </a:rPr>
              <a:t>主体信用等级低</a:t>
            </a:r>
            <a:r>
              <a:rPr lang="zh-CN" altLang="en-US" sz="2200" dirty="0">
                <a:latin typeface="Wingdings" charset="0"/>
                <a:ea typeface="宋体" charset="0"/>
                <a:cs typeface="宋体" charset="0"/>
                <a:sym typeface="Wingdings" charset="0"/>
              </a:rPr>
              <a:t></a:t>
            </a:r>
            <a:r>
              <a:rPr lang="zh-CN" altLang="en-US" sz="2200" dirty="0">
                <a:latin typeface="Times New Roman" charset="0"/>
                <a:ea typeface="黑体" charset="0"/>
                <a:cs typeface="黑体" charset="0"/>
                <a:sym typeface="Wingdings" charset="0"/>
              </a:rPr>
              <a:t>抵质押等传统担保难</a:t>
            </a:r>
            <a:endParaRPr lang="en-US" altLang="zh-CN" sz="2200" dirty="0">
              <a:latin typeface="Times New Roman" charset="0"/>
              <a:ea typeface="黑体" charset="0"/>
              <a:cs typeface="黑体" charset="0"/>
              <a:sym typeface="Wingdings" charset="0"/>
            </a:endParaRPr>
          </a:p>
          <a:p>
            <a:pPr lvl="1"/>
            <a:r>
              <a:rPr lang="zh-CN" altLang="en-US" sz="2200" dirty="0">
                <a:latin typeface="Times New Roman" charset="0"/>
                <a:ea typeface="黑体" charset="0"/>
                <a:cs typeface="黑体" charset="0"/>
                <a:sym typeface="Wingdings" charset="0"/>
              </a:rPr>
              <a:t>主体信用评价转为债权信用评价</a:t>
            </a:r>
            <a:r>
              <a:rPr lang="zh-CN" altLang="en-US" sz="2200" dirty="0">
                <a:latin typeface="Times New Roman" charset="0"/>
                <a:ea typeface="黑体" charset="0"/>
                <a:cs typeface="黑体" charset="0"/>
                <a:sym typeface="Wingdings"/>
              </a:rPr>
              <a:t></a:t>
            </a:r>
            <a:r>
              <a:rPr lang="zh-CN" altLang="en-US" sz="2200" dirty="0">
                <a:latin typeface="Times New Roman" charset="0"/>
                <a:ea typeface="黑体" charset="0"/>
                <a:cs typeface="黑体" charset="0"/>
                <a:sym typeface="Wingdings" charset="0"/>
              </a:rPr>
              <a:t>实现上下游信用的转移与绑定</a:t>
            </a:r>
            <a:endParaRPr lang="en-US" altLang="zh-CN" sz="2200"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9E51CC47-359E-B946-B4E4-4B85857A1A39}" type="slidenum">
              <a:rPr lang="en-US" altLang="zh-CN" smtClean="0"/>
              <a:pPr>
                <a:defRPr/>
              </a:pPr>
              <a:t>190</a:t>
            </a:fld>
            <a:endParaRPr lang="en-US" altLang="zh-CN"/>
          </a:p>
        </p:txBody>
      </p:sp>
      <p:sp>
        <p:nvSpPr>
          <p:cNvPr id="5" name="矩形 4"/>
          <p:cNvSpPr/>
          <p:nvPr/>
        </p:nvSpPr>
        <p:spPr>
          <a:xfrm>
            <a:off x="5819056" y="1682552"/>
            <a:ext cx="3203848" cy="865365"/>
          </a:xfrm>
          <a:prstGeom prst="rect">
            <a:avLst/>
          </a:prstGeom>
          <a:solidFill>
            <a:srgbClr val="C2FFF0"/>
          </a:solidFill>
        </p:spPr>
        <p:txBody>
          <a:bodyPr wrap="square" lIns="0" tIns="0" rIns="0" bIns="0">
            <a:spAutoFit/>
          </a:bodyPr>
          <a:lstStyle/>
          <a:p>
            <a:pPr algn="l"/>
            <a:r>
              <a:rPr lang="en-US" altLang="zh-CN" sz="1400" dirty="0">
                <a:ea typeface="黑体" charset="0"/>
                <a:cs typeface="黑体" charset="0"/>
              </a:rPr>
              <a:t>5C(</a:t>
            </a:r>
            <a:r>
              <a:rPr lang="zh-CN" altLang="en-US" sz="1400" dirty="0">
                <a:ea typeface="黑体" charset="0"/>
                <a:cs typeface="黑体" charset="0"/>
              </a:rPr>
              <a:t>品格</a:t>
            </a:r>
            <a:r>
              <a:rPr lang="en-US" altLang="zh-CN" sz="1400" dirty="0">
                <a:ea typeface="黑体" charset="0"/>
                <a:cs typeface="黑体" charset="0"/>
              </a:rPr>
              <a:t>,</a:t>
            </a:r>
            <a:r>
              <a:rPr lang="zh-CN" altLang="en-US" sz="1400" dirty="0">
                <a:ea typeface="黑体" charset="0"/>
                <a:cs typeface="黑体" charset="0"/>
              </a:rPr>
              <a:t>能力</a:t>
            </a:r>
            <a:r>
              <a:rPr lang="en-US" altLang="zh-CN" sz="1400" dirty="0">
                <a:ea typeface="黑体" charset="0"/>
                <a:cs typeface="黑体" charset="0"/>
              </a:rPr>
              <a:t>,</a:t>
            </a:r>
            <a:r>
              <a:rPr lang="zh-CN" altLang="en-US" sz="1400" dirty="0">
                <a:ea typeface="黑体" charset="0"/>
                <a:cs typeface="黑体" charset="0"/>
              </a:rPr>
              <a:t>资本</a:t>
            </a:r>
            <a:r>
              <a:rPr lang="en-US" altLang="zh-CN" sz="1400" dirty="0">
                <a:ea typeface="黑体" charset="0"/>
                <a:cs typeface="黑体" charset="0"/>
              </a:rPr>
              <a:t>,</a:t>
            </a:r>
            <a:r>
              <a:rPr lang="zh-CN" altLang="en-US" sz="1400" dirty="0">
                <a:ea typeface="黑体" charset="0"/>
                <a:cs typeface="黑体" charset="0"/>
              </a:rPr>
              <a:t>担保品</a:t>
            </a:r>
            <a:r>
              <a:rPr lang="en-US" altLang="zh-CN" sz="1400" dirty="0">
                <a:ea typeface="黑体" charset="0"/>
                <a:cs typeface="黑体" charset="0"/>
              </a:rPr>
              <a:t>,</a:t>
            </a:r>
            <a:r>
              <a:rPr lang="zh-CN" altLang="en-US" sz="1400" dirty="0">
                <a:ea typeface="黑体" charset="0"/>
                <a:cs typeface="黑体" charset="0"/>
              </a:rPr>
              <a:t>企业条件</a:t>
            </a:r>
            <a:r>
              <a:rPr lang="en-US" altLang="zh-CN" sz="1400" dirty="0">
                <a:ea typeface="黑体" charset="0"/>
                <a:cs typeface="黑体" charset="0"/>
              </a:rPr>
              <a:t>)</a:t>
            </a:r>
          </a:p>
          <a:p>
            <a:pPr algn="l"/>
            <a:r>
              <a:rPr lang="en-US" altLang="zh-CN" sz="1400" dirty="0">
                <a:ea typeface="黑体" charset="0"/>
                <a:cs typeface="黑体" charset="0"/>
              </a:rPr>
              <a:t>5P(</a:t>
            </a:r>
            <a:r>
              <a:rPr lang="zh-CN" altLang="en-US" sz="1400" dirty="0">
                <a:ea typeface="黑体" charset="0"/>
                <a:cs typeface="黑体" charset="0"/>
              </a:rPr>
              <a:t>借款人</a:t>
            </a:r>
            <a:r>
              <a:rPr lang="en-US" altLang="zh-CN" sz="1400" dirty="0">
                <a:ea typeface="黑体" charset="0"/>
                <a:cs typeface="黑体" charset="0"/>
              </a:rPr>
              <a:t>,</a:t>
            </a:r>
            <a:r>
              <a:rPr lang="zh-CN" altLang="en-US" sz="1400" dirty="0">
                <a:ea typeface="黑体" charset="0"/>
                <a:cs typeface="黑体" charset="0"/>
              </a:rPr>
              <a:t>资金用途</a:t>
            </a:r>
            <a:r>
              <a:rPr lang="en-US" altLang="zh-CN" sz="1400" dirty="0">
                <a:ea typeface="黑体" charset="0"/>
                <a:cs typeface="黑体" charset="0"/>
              </a:rPr>
              <a:t>,</a:t>
            </a:r>
            <a:r>
              <a:rPr lang="zh-CN" altLang="en-US" sz="1400" dirty="0">
                <a:ea typeface="黑体" charset="0"/>
                <a:cs typeface="黑体" charset="0"/>
              </a:rPr>
              <a:t>还款来源</a:t>
            </a:r>
            <a:r>
              <a:rPr lang="en-US" altLang="zh-CN" sz="1400" dirty="0">
                <a:ea typeface="黑体" charset="0"/>
                <a:cs typeface="黑体" charset="0"/>
              </a:rPr>
              <a:t>,</a:t>
            </a:r>
            <a:r>
              <a:rPr lang="zh-CN" altLang="en-US" sz="1400" dirty="0">
                <a:ea typeface="黑体" charset="0"/>
                <a:cs typeface="黑体" charset="0"/>
              </a:rPr>
              <a:t>债权保障</a:t>
            </a:r>
            <a:r>
              <a:rPr lang="en-US" altLang="zh-CN" sz="1400" dirty="0">
                <a:ea typeface="黑体" charset="0"/>
                <a:cs typeface="黑体" charset="0"/>
              </a:rPr>
              <a:t>,</a:t>
            </a:r>
            <a:r>
              <a:rPr lang="zh-CN" altLang="en-US" sz="1400" dirty="0">
                <a:ea typeface="黑体" charset="0"/>
                <a:cs typeface="黑体" charset="0"/>
              </a:rPr>
              <a:t>借款人展望</a:t>
            </a:r>
            <a:r>
              <a:rPr lang="en-US" altLang="zh-CN" sz="1400" dirty="0">
                <a:ea typeface="黑体" charset="0"/>
                <a:cs typeface="黑体" charset="0"/>
              </a:rPr>
              <a:t>)</a:t>
            </a:r>
          </a:p>
          <a:p>
            <a:pPr marL="0" lvl="1" algn="l"/>
            <a:r>
              <a:rPr lang="zh-CN" altLang="en-US" sz="1400" dirty="0">
                <a:solidFill>
                  <a:srgbClr val="FF0000"/>
                </a:solidFill>
                <a:ea typeface="黑体" charset="0"/>
                <a:cs typeface="黑体" charset="0"/>
                <a:sym typeface="Wingdings"/>
              </a:rPr>
              <a:t></a:t>
            </a:r>
            <a:r>
              <a:rPr lang="zh-CN" altLang="en-US" sz="1400" dirty="0">
                <a:ea typeface="黑体" charset="0"/>
                <a:cs typeface="黑体" charset="0"/>
              </a:rPr>
              <a:t>信贷结构向大客户高度集中</a:t>
            </a:r>
            <a:endParaRPr lang="en-US" altLang="zh-CN" sz="1400" dirty="0">
              <a:ea typeface="黑体" charset="0"/>
              <a:cs typeface="黑体"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5"/>
                                        </p:tgtEl>
                                        <p:attrNameLst>
                                          <p:attrName>style.visibility</p:attrName>
                                        </p:attrNameLst>
                                      </p:cBhvr>
                                      <p:to>
                                        <p:strVal val="visible"/>
                                      </p:to>
                                    </p:set>
                                  </p:childTnLst>
                                  <p:subTnLst>
                                    <p:set>
                                      <p:cBhvr override="childStyle">
                                        <p:cTn dur="1" fill="hold" display="0" masterRel="nextClick" afterEffect="1"/>
                                        <p:tgtEl>
                                          <p:spTgt spid="5"/>
                                        </p:tgtEl>
                                        <p:attrNameLst>
                                          <p:attrName>style.visibility</p:attrName>
                                        </p:attrNameLst>
                                      </p:cBhvr>
                                      <p:to>
                                        <p:strVal val="hidden"/>
                                      </p:to>
                                    </p:set>
                                  </p:sub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4" end="4"/>
                                            </p:txEl>
                                          </p:spTgt>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
                                            <p:txEl>
                                              <p:pRg st="11" end="11"/>
                                            </p:txEl>
                                          </p:spTgt>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63689" y="0"/>
            <a:ext cx="5264174" cy="576792"/>
          </a:xfrm>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1000" b="0" dirty="0">
                <a:solidFill>
                  <a:srgbClr val="FF0000"/>
                </a:solidFill>
                <a:effectLst/>
              </a:rPr>
              <a:t>—</a:t>
            </a:r>
            <a:r>
              <a:rPr lang="zh-CN" altLang="en-US" sz="2000" b="0" dirty="0">
                <a:solidFill>
                  <a:srgbClr val="FF0000"/>
                </a:solidFill>
                <a:effectLst/>
              </a:rPr>
              <a:t>供应链增信</a:t>
            </a:r>
            <a:endParaRPr lang="zh-CN" altLang="en-US" b="0" dirty="0">
              <a:effectLst/>
            </a:endParaRPr>
          </a:p>
        </p:txBody>
      </p:sp>
      <p:sp>
        <p:nvSpPr>
          <p:cNvPr id="3" name="内容占位符 2"/>
          <p:cNvSpPr>
            <a:spLocks noGrp="1"/>
          </p:cNvSpPr>
          <p:nvPr>
            <p:ph idx="1"/>
          </p:nvPr>
        </p:nvSpPr>
        <p:spPr/>
        <p:txBody>
          <a:bodyPr/>
          <a:lstStyle/>
          <a:p>
            <a:r>
              <a:rPr lang="zh-CN" altLang="en-US" dirty="0">
                <a:latin typeface="Times New Roman" charset="0"/>
                <a:ea typeface="黑体" charset="0"/>
                <a:cs typeface="黑体" charset="0"/>
              </a:rPr>
              <a:t>传统金融模式下银企关系</a:t>
            </a:r>
            <a:r>
              <a:rPr lang="zh-CN" dirty="0">
                <a:latin typeface="Times New Roman" charset="0"/>
                <a:ea typeface="黑体" charset="0"/>
                <a:cs typeface="黑体" charset="0"/>
              </a:rPr>
              <a:t> </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单独、孤立的金融业务</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不关注贸易</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交易过程</a:t>
            </a:r>
            <a:endParaRPr lang="en-US" altLang="zh-CN" dirty="0">
              <a:latin typeface="Times New Roman" charset="0"/>
              <a:ea typeface="黑体" charset="0"/>
              <a:cs typeface="黑体" charset="0"/>
            </a:endParaRPr>
          </a:p>
          <a:p>
            <a:pPr marL="1314450" lvl="3" indent="0">
              <a:buFont typeface="Wingdings" charset="0"/>
              <a:buNone/>
            </a:pPr>
            <a:endParaRPr lang="en-US" altLang="zh-CN" dirty="0">
              <a:latin typeface="Times New Roman" charset="0"/>
            </a:endParaRPr>
          </a:p>
          <a:p>
            <a:r>
              <a:rPr lang="zh-CN" altLang="en-US" dirty="0">
                <a:latin typeface="Times New Roman" charset="0"/>
                <a:ea typeface="黑体" charset="0"/>
                <a:cs typeface="黑体" charset="0"/>
              </a:rPr>
              <a:t>供应链金融模式下银企关系</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buFont typeface="Wingdings" charset="0"/>
              <a:buNone/>
            </a:pP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站在供应链全局视角</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对供应链某企业或上下游多企业授信</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不再以单个企业财务指标作为唯一授信标准</a:t>
            </a:r>
            <a:r>
              <a:rPr lang="en-US" altLang="zh-CN" dirty="0">
                <a:latin typeface="Times New Roman" charset="0"/>
                <a:ea typeface="黑体" charset="0"/>
                <a:cs typeface="黑体" charset="0"/>
              </a:rPr>
              <a:t>, </a:t>
            </a:r>
            <a:r>
              <a:rPr lang="zh-CN" altLang="en-US" dirty="0">
                <a:latin typeface="Times New Roman" charset="0"/>
                <a:ea typeface="黑体" charset="0"/>
                <a:cs typeface="黑体" charset="0"/>
              </a:rPr>
              <a:t>更多考虑整条供应链的抗风险能力</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借助核心企业信誉</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拓展信贷范围</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关注供应链交易过程</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整合物流、信息流和资金流</a:t>
            </a:r>
          </a:p>
        </p:txBody>
      </p:sp>
      <p:sp>
        <p:nvSpPr>
          <p:cNvPr id="4" name="幻灯片编号占位符 3"/>
          <p:cNvSpPr>
            <a:spLocks noGrp="1"/>
          </p:cNvSpPr>
          <p:nvPr>
            <p:ph type="sldNum" sz="quarter" idx="12"/>
          </p:nvPr>
        </p:nvSpPr>
        <p:spPr/>
        <p:txBody>
          <a:bodyPr/>
          <a:lstStyle/>
          <a:p>
            <a:pPr>
              <a:defRPr/>
            </a:pPr>
            <a:fld id="{A49C2041-F6B5-D94E-B8CD-4C92E84CEC2B}" type="slidenum">
              <a:rPr lang="en-US" altLang="zh-CN" smtClean="0"/>
              <a:pPr>
                <a:defRPr/>
              </a:pPr>
              <a:t>191</a:t>
            </a:fld>
            <a:endParaRPr lang="en-US" altLang="zh-CN"/>
          </a:p>
        </p:txBody>
      </p:sp>
      <p:grpSp>
        <p:nvGrpSpPr>
          <p:cNvPr id="40" name="组 39"/>
          <p:cNvGrpSpPr>
            <a:grpSpLocks/>
          </p:cNvGrpSpPr>
          <p:nvPr/>
        </p:nvGrpSpPr>
        <p:grpSpPr bwMode="auto">
          <a:xfrm>
            <a:off x="4426984" y="837633"/>
            <a:ext cx="4608512" cy="1476375"/>
            <a:chOff x="2082715" y="1844824"/>
            <a:chExt cx="5943805" cy="1476120"/>
          </a:xfrm>
        </p:grpSpPr>
        <p:cxnSp>
          <p:nvCxnSpPr>
            <p:cNvPr id="27669" name="Line 518"/>
            <p:cNvCxnSpPr>
              <a:cxnSpLocks noChangeShapeType="1"/>
              <a:stCxn id="20" idx="3"/>
              <a:endCxn id="21" idx="1"/>
            </p:cNvCxnSpPr>
            <p:nvPr/>
          </p:nvCxnSpPr>
          <p:spPr bwMode="auto">
            <a:xfrm>
              <a:off x="3343330" y="2097193"/>
              <a:ext cx="990852" cy="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27670" name="Line 519"/>
            <p:cNvCxnSpPr>
              <a:cxnSpLocks noChangeShapeType="1"/>
              <a:stCxn id="21" idx="3"/>
              <a:endCxn id="22" idx="1"/>
            </p:cNvCxnSpPr>
            <p:nvPr/>
          </p:nvCxnSpPr>
          <p:spPr bwMode="auto">
            <a:xfrm>
              <a:off x="5680696" y="2097193"/>
              <a:ext cx="860034" cy="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27671" name="Line 520"/>
            <p:cNvCxnSpPr>
              <a:cxnSpLocks noChangeShapeType="1"/>
            </p:cNvCxnSpPr>
            <p:nvPr/>
          </p:nvCxnSpPr>
          <p:spPr bwMode="auto">
            <a:xfrm flipV="1">
              <a:off x="2718375" y="2319492"/>
              <a:ext cx="1047" cy="575999"/>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cxnSp>
          <p:nvCxnSpPr>
            <p:cNvPr id="27672" name="Line 521"/>
            <p:cNvCxnSpPr>
              <a:cxnSpLocks noChangeShapeType="1"/>
            </p:cNvCxnSpPr>
            <p:nvPr/>
          </p:nvCxnSpPr>
          <p:spPr bwMode="auto">
            <a:xfrm flipV="1">
              <a:off x="5056965" y="2306542"/>
              <a:ext cx="1047" cy="575999"/>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cxnSp>
          <p:nvCxnSpPr>
            <p:cNvPr id="27673" name="Line 522"/>
            <p:cNvCxnSpPr>
              <a:cxnSpLocks noChangeShapeType="1"/>
            </p:cNvCxnSpPr>
            <p:nvPr/>
          </p:nvCxnSpPr>
          <p:spPr bwMode="auto">
            <a:xfrm flipV="1">
              <a:off x="7265966" y="2315175"/>
              <a:ext cx="1047" cy="575999"/>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sp>
          <p:nvSpPr>
            <p:cNvPr id="12" name="Rectangle 523"/>
            <p:cNvSpPr>
              <a:spLocks noChangeArrowheads="1"/>
            </p:cNvSpPr>
            <p:nvPr/>
          </p:nvSpPr>
          <p:spPr bwMode="auto">
            <a:xfrm>
              <a:off x="2131854" y="2447970"/>
              <a:ext cx="554864"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Times New Roman"/>
                  <a:ea typeface="宋体"/>
                  <a:cs typeface="Times New Roman"/>
                </a:rPr>
                <a:t>苛刻</a:t>
              </a:r>
            </a:p>
          </p:txBody>
        </p:sp>
        <p:sp>
          <p:nvSpPr>
            <p:cNvPr id="13" name="Rectangle 524"/>
            <p:cNvSpPr>
              <a:spLocks noChangeArrowheads="1"/>
            </p:cNvSpPr>
            <p:nvPr/>
          </p:nvSpPr>
          <p:spPr bwMode="auto">
            <a:xfrm>
              <a:off x="2707193" y="2447970"/>
              <a:ext cx="556912"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楷体"/>
                  <a:ea typeface="楷体"/>
                  <a:cs typeface="楷体"/>
                </a:rPr>
                <a:t>很少</a:t>
              </a:r>
            </a:p>
          </p:txBody>
        </p:sp>
        <p:sp>
          <p:nvSpPr>
            <p:cNvPr id="14" name="Rectangle 525"/>
            <p:cNvSpPr>
              <a:spLocks noChangeArrowheads="1"/>
            </p:cNvSpPr>
            <p:nvPr/>
          </p:nvSpPr>
          <p:spPr bwMode="auto">
            <a:xfrm>
              <a:off x="4547869" y="2447970"/>
              <a:ext cx="556912"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a:latin typeface="Times New Roman"/>
                  <a:ea typeface="宋体"/>
                  <a:cs typeface="Times New Roman"/>
                </a:rPr>
                <a:t>优惠</a:t>
              </a:r>
            </a:p>
          </p:txBody>
        </p:sp>
        <p:sp>
          <p:nvSpPr>
            <p:cNvPr id="15" name="Rectangle 526"/>
            <p:cNvSpPr>
              <a:spLocks noChangeArrowheads="1"/>
            </p:cNvSpPr>
            <p:nvPr/>
          </p:nvSpPr>
          <p:spPr bwMode="auto">
            <a:xfrm>
              <a:off x="5076116" y="2447970"/>
              <a:ext cx="556912"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楷体"/>
                  <a:ea typeface="楷体"/>
                  <a:cs typeface="楷体"/>
                </a:rPr>
                <a:t>很多</a:t>
              </a:r>
            </a:p>
          </p:txBody>
        </p:sp>
        <p:sp>
          <p:nvSpPr>
            <p:cNvPr id="16" name="Rectangle 527"/>
            <p:cNvSpPr>
              <a:spLocks noChangeArrowheads="1"/>
            </p:cNvSpPr>
            <p:nvPr/>
          </p:nvSpPr>
          <p:spPr bwMode="auto">
            <a:xfrm>
              <a:off x="6709997" y="2447970"/>
              <a:ext cx="556912"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Times New Roman"/>
                  <a:ea typeface="宋体"/>
                  <a:cs typeface="Times New Roman"/>
                </a:rPr>
                <a:t>苛刻</a:t>
              </a:r>
            </a:p>
          </p:txBody>
        </p:sp>
        <p:sp>
          <p:nvSpPr>
            <p:cNvPr id="17" name="Rectangle 528"/>
            <p:cNvSpPr>
              <a:spLocks noChangeArrowheads="1"/>
            </p:cNvSpPr>
            <p:nvPr/>
          </p:nvSpPr>
          <p:spPr bwMode="auto">
            <a:xfrm>
              <a:off x="7287384" y="2447970"/>
              <a:ext cx="556912" cy="3999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楷体"/>
                  <a:ea typeface="楷体"/>
                  <a:cs typeface="楷体"/>
                </a:rPr>
                <a:t>很少</a:t>
              </a:r>
            </a:p>
          </p:txBody>
        </p:sp>
        <p:sp>
          <p:nvSpPr>
            <p:cNvPr id="18" name="Rectangle 529"/>
            <p:cNvSpPr>
              <a:spLocks noChangeArrowheads="1"/>
            </p:cNvSpPr>
            <p:nvPr/>
          </p:nvSpPr>
          <p:spPr bwMode="auto">
            <a:xfrm>
              <a:off x="3485231" y="1844824"/>
              <a:ext cx="847653" cy="2269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Aft>
                  <a:spcPts val="0"/>
                </a:spcAft>
                <a:defRPr/>
              </a:pPr>
              <a:r>
                <a:rPr lang="zh-CN" sz="1600" kern="100" dirty="0">
                  <a:latin typeface="Times New Roman"/>
                  <a:ea typeface="宋体"/>
                  <a:cs typeface="Times New Roman"/>
                </a:rPr>
                <a:t>销售</a:t>
              </a:r>
            </a:p>
          </p:txBody>
        </p:sp>
        <p:sp>
          <p:nvSpPr>
            <p:cNvPr id="19" name="Rectangle 530"/>
            <p:cNvSpPr>
              <a:spLocks noChangeArrowheads="1"/>
            </p:cNvSpPr>
            <p:nvPr/>
          </p:nvSpPr>
          <p:spPr bwMode="auto">
            <a:xfrm>
              <a:off x="5436471" y="1844824"/>
              <a:ext cx="1076969" cy="2269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anchorCtr="1" upright="1"/>
            <a:lstStyle/>
            <a:p>
              <a:pPr>
                <a:lnSpc>
                  <a:spcPts val="1200"/>
                </a:lnSpc>
                <a:spcBef>
                  <a:spcPts val="0"/>
                </a:spcBef>
                <a:spcAft>
                  <a:spcPts val="0"/>
                </a:spcAft>
                <a:defRPr/>
              </a:pPr>
              <a:r>
                <a:rPr lang="zh-CN" sz="1600" kern="100" dirty="0">
                  <a:latin typeface="Times New Roman"/>
                  <a:ea typeface="宋体"/>
                  <a:cs typeface="Times New Roman"/>
                </a:rPr>
                <a:t>销售</a:t>
              </a:r>
            </a:p>
          </p:txBody>
        </p:sp>
        <p:sp>
          <p:nvSpPr>
            <p:cNvPr id="20" name="Rectangle 531"/>
            <p:cNvSpPr>
              <a:spLocks noChangeArrowheads="1"/>
            </p:cNvSpPr>
            <p:nvPr/>
          </p:nvSpPr>
          <p:spPr bwMode="auto">
            <a:xfrm>
              <a:off x="2082715" y="1898790"/>
              <a:ext cx="1261242" cy="396806"/>
            </a:xfrm>
            <a:prstGeom prst="rect">
              <a:avLst/>
            </a:prstGeom>
            <a:solidFill>
              <a:srgbClr val="FFFFFF"/>
            </a:solidFill>
            <a:ln w="19050">
              <a:solidFill>
                <a:srgbClr val="000000"/>
              </a:solidFill>
              <a:miter lim="800000"/>
              <a:headEnd/>
              <a:tailEnd/>
            </a:ln>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供应商</a:t>
              </a:r>
            </a:p>
          </p:txBody>
        </p:sp>
        <p:sp>
          <p:nvSpPr>
            <p:cNvPr id="21" name="Rectangle 532"/>
            <p:cNvSpPr>
              <a:spLocks noChangeArrowheads="1"/>
            </p:cNvSpPr>
            <p:nvPr/>
          </p:nvSpPr>
          <p:spPr bwMode="auto">
            <a:xfrm>
              <a:off x="4334932" y="1898790"/>
              <a:ext cx="1345187" cy="396806"/>
            </a:xfrm>
            <a:prstGeom prst="rect">
              <a:avLst/>
            </a:prstGeom>
            <a:solidFill>
              <a:schemeClr val="accent6">
                <a:lumMod val="20000"/>
                <a:lumOff val="80000"/>
              </a:schemeClr>
            </a:solidFill>
            <a:ln w="19050">
              <a:solidFill>
                <a:srgbClr val="000000"/>
              </a:solidFill>
              <a:miter lim="800000"/>
              <a:headEnd/>
              <a:tailEnd/>
            </a:ln>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核心企业</a:t>
              </a:r>
            </a:p>
          </p:txBody>
        </p:sp>
        <p:sp>
          <p:nvSpPr>
            <p:cNvPr id="22" name="Rectangle 533"/>
            <p:cNvSpPr>
              <a:spLocks noChangeArrowheads="1"/>
            </p:cNvSpPr>
            <p:nvPr/>
          </p:nvSpPr>
          <p:spPr bwMode="auto">
            <a:xfrm>
              <a:off x="6540057" y="1898790"/>
              <a:ext cx="1259195" cy="396806"/>
            </a:xfrm>
            <a:prstGeom prst="rect">
              <a:avLst/>
            </a:prstGeom>
            <a:solidFill>
              <a:srgbClr val="FFFFFF"/>
            </a:solidFill>
            <a:ln w="19050">
              <a:solidFill>
                <a:srgbClr val="000000"/>
              </a:solidFill>
              <a:miter lim="800000"/>
              <a:headEnd/>
              <a:tailEnd/>
            </a:ln>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分销商</a:t>
              </a:r>
            </a:p>
          </p:txBody>
        </p:sp>
        <p:sp>
          <p:nvSpPr>
            <p:cNvPr id="23" name="Rectangle 534"/>
            <p:cNvSpPr>
              <a:spLocks noChangeArrowheads="1"/>
            </p:cNvSpPr>
            <p:nvPr/>
          </p:nvSpPr>
          <p:spPr bwMode="auto">
            <a:xfrm>
              <a:off x="2082715" y="2925725"/>
              <a:ext cx="1578599" cy="395219"/>
            </a:xfrm>
            <a:prstGeom prst="rect">
              <a:avLst/>
            </a:prstGeom>
            <a:solidFill>
              <a:srgbClr val="DDF3EA"/>
            </a:solidFill>
            <a:ln w="9525">
              <a:solidFill>
                <a:srgbClr val="FF0000"/>
              </a:solidFill>
              <a:prstDash val="sysDot"/>
              <a:miter lim="800000"/>
              <a:headEnd/>
              <a:tailEnd/>
            </a:ln>
          </p:spPr>
          <p:txBody>
            <a:bodyPr lIns="0" tIns="0" rIns="0" bIns="0" anchor="ctr" upright="1"/>
            <a:lstStyle/>
            <a:p>
              <a:pPr>
                <a:lnSpc>
                  <a:spcPts val="2400"/>
                </a:lnSpc>
                <a:spcBef>
                  <a:spcPts val="0"/>
                </a:spcBef>
                <a:spcAft>
                  <a:spcPts val="0"/>
                </a:spcAft>
                <a:defRPr/>
              </a:pPr>
              <a:r>
                <a:rPr lang="en-US" sz="2000" kern="100" dirty="0">
                  <a:latin typeface="Times New Roman"/>
                  <a:ea typeface="宋体"/>
                  <a:cs typeface="Times New Roman"/>
                </a:rPr>
                <a:t>B</a:t>
              </a:r>
              <a:r>
                <a:rPr lang="zh-CN" sz="2000" kern="100" dirty="0">
                  <a:latin typeface="Times New Roman"/>
                  <a:ea typeface="宋体"/>
                  <a:cs typeface="Times New Roman"/>
                </a:rPr>
                <a:t>银行贷款</a:t>
              </a:r>
            </a:p>
          </p:txBody>
        </p:sp>
        <p:sp>
          <p:nvSpPr>
            <p:cNvPr id="24" name="Rectangle 535"/>
            <p:cNvSpPr>
              <a:spLocks noChangeArrowheads="1"/>
            </p:cNvSpPr>
            <p:nvPr/>
          </p:nvSpPr>
          <p:spPr bwMode="auto">
            <a:xfrm>
              <a:off x="4334932" y="2925725"/>
              <a:ext cx="1578599" cy="395219"/>
            </a:xfrm>
            <a:prstGeom prst="rect">
              <a:avLst/>
            </a:prstGeom>
            <a:solidFill>
              <a:srgbClr val="DDF3EA"/>
            </a:solidFill>
            <a:ln w="9525">
              <a:solidFill>
                <a:srgbClr val="FF0000"/>
              </a:solidFill>
              <a:prstDash val="sysDot"/>
              <a:miter lim="800000"/>
              <a:headEnd/>
              <a:tailEnd/>
            </a:ln>
          </p:spPr>
          <p:txBody>
            <a:bodyPr lIns="0" tIns="0" rIns="0" bIns="0" anchor="ctr" upright="1"/>
            <a:lstStyle/>
            <a:p>
              <a:pPr>
                <a:lnSpc>
                  <a:spcPts val="2400"/>
                </a:lnSpc>
                <a:spcBef>
                  <a:spcPts val="0"/>
                </a:spcBef>
                <a:spcAft>
                  <a:spcPts val="0"/>
                </a:spcAft>
                <a:defRPr/>
              </a:pPr>
              <a:r>
                <a:rPr lang="en-US" sz="2000" kern="100" dirty="0">
                  <a:latin typeface="Times New Roman"/>
                  <a:ea typeface="宋体"/>
                  <a:cs typeface="Times New Roman"/>
                </a:rPr>
                <a:t>A</a:t>
              </a:r>
              <a:r>
                <a:rPr lang="zh-CN" sz="2000" kern="100" dirty="0">
                  <a:latin typeface="Times New Roman"/>
                  <a:ea typeface="宋体"/>
                  <a:cs typeface="Times New Roman"/>
                </a:rPr>
                <a:t>银行贷款</a:t>
              </a:r>
            </a:p>
          </p:txBody>
        </p:sp>
        <p:sp>
          <p:nvSpPr>
            <p:cNvPr id="25" name="Rectangle 536"/>
            <p:cNvSpPr>
              <a:spLocks noChangeArrowheads="1"/>
            </p:cNvSpPr>
            <p:nvPr/>
          </p:nvSpPr>
          <p:spPr bwMode="auto">
            <a:xfrm>
              <a:off x="6447921" y="2925725"/>
              <a:ext cx="1578599" cy="395219"/>
            </a:xfrm>
            <a:prstGeom prst="rect">
              <a:avLst/>
            </a:prstGeom>
            <a:solidFill>
              <a:srgbClr val="DDF3EA"/>
            </a:solidFill>
            <a:ln w="9525">
              <a:solidFill>
                <a:srgbClr val="FF0000"/>
              </a:solidFill>
              <a:prstDash val="sysDot"/>
              <a:miter lim="800000"/>
              <a:headEnd/>
              <a:tailEnd/>
            </a:ln>
          </p:spPr>
          <p:txBody>
            <a:bodyPr lIns="0" tIns="0" rIns="0" bIns="0" anchor="ctr" upright="1"/>
            <a:lstStyle/>
            <a:p>
              <a:pPr>
                <a:lnSpc>
                  <a:spcPts val="2400"/>
                </a:lnSpc>
                <a:spcBef>
                  <a:spcPts val="0"/>
                </a:spcBef>
                <a:spcAft>
                  <a:spcPts val="0"/>
                </a:spcAft>
                <a:defRPr/>
              </a:pPr>
              <a:r>
                <a:rPr lang="en-US" sz="2000" kern="100" dirty="0">
                  <a:latin typeface="Times New Roman"/>
                  <a:ea typeface="宋体"/>
                  <a:cs typeface="Times New Roman"/>
                </a:rPr>
                <a:t>C</a:t>
              </a:r>
              <a:r>
                <a:rPr lang="zh-CN" sz="2000" kern="100" dirty="0">
                  <a:latin typeface="Times New Roman"/>
                  <a:ea typeface="宋体"/>
                  <a:cs typeface="Times New Roman"/>
                </a:rPr>
                <a:t>银行贷款</a:t>
              </a:r>
            </a:p>
          </p:txBody>
        </p:sp>
      </p:grpSp>
      <p:grpSp>
        <p:nvGrpSpPr>
          <p:cNvPr id="43" name="组 42"/>
          <p:cNvGrpSpPr>
            <a:grpSpLocks/>
          </p:cNvGrpSpPr>
          <p:nvPr/>
        </p:nvGrpSpPr>
        <p:grpSpPr bwMode="auto">
          <a:xfrm>
            <a:off x="2698432" y="2833066"/>
            <a:ext cx="5905028" cy="1403350"/>
            <a:chOff x="1643079" y="4221088"/>
            <a:chExt cx="6637193" cy="1403294"/>
          </a:xfrm>
        </p:grpSpPr>
        <p:cxnSp>
          <p:nvCxnSpPr>
            <p:cNvPr id="27654" name="Line 501"/>
            <p:cNvCxnSpPr>
              <a:cxnSpLocks noChangeShapeType="1"/>
              <a:stCxn id="33" idx="3"/>
              <a:endCxn id="34" idx="1"/>
            </p:cNvCxnSpPr>
            <p:nvPr/>
          </p:nvCxnSpPr>
          <p:spPr bwMode="auto">
            <a:xfrm>
              <a:off x="2903079" y="4536962"/>
              <a:ext cx="1430490" cy="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27655" name="Line 502"/>
            <p:cNvCxnSpPr>
              <a:cxnSpLocks noChangeShapeType="1"/>
              <a:stCxn id="34" idx="3"/>
              <a:endCxn id="35" idx="1"/>
            </p:cNvCxnSpPr>
            <p:nvPr/>
          </p:nvCxnSpPr>
          <p:spPr bwMode="auto">
            <a:xfrm>
              <a:off x="5593569" y="4536962"/>
              <a:ext cx="1426703" cy="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27656" name="Line 503"/>
            <p:cNvCxnSpPr>
              <a:cxnSpLocks noChangeShapeType="1"/>
              <a:stCxn id="38" idx="0"/>
              <a:endCxn id="34" idx="2"/>
            </p:cNvCxnSpPr>
            <p:nvPr/>
          </p:nvCxnSpPr>
          <p:spPr bwMode="auto">
            <a:xfrm flipH="1" flipV="1">
              <a:off x="4964223" y="4735417"/>
              <a:ext cx="17078" cy="493692"/>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sp>
          <p:nvSpPr>
            <p:cNvPr id="31" name="Rectangle 504"/>
            <p:cNvSpPr>
              <a:spLocks noChangeArrowheads="1"/>
            </p:cNvSpPr>
            <p:nvPr/>
          </p:nvSpPr>
          <p:spPr bwMode="auto">
            <a:xfrm>
              <a:off x="4352969" y="4868762"/>
              <a:ext cx="650306" cy="43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600" kern="100" dirty="0">
                  <a:latin typeface="Times New Roman"/>
                  <a:ea typeface="宋体"/>
                  <a:cs typeface="Times New Roman"/>
                </a:rPr>
                <a:t>核心</a:t>
              </a:r>
            </a:p>
          </p:txBody>
        </p:sp>
        <p:sp>
          <p:nvSpPr>
            <p:cNvPr id="32" name="Rectangle 505"/>
            <p:cNvSpPr>
              <a:spLocks noChangeArrowheads="1"/>
            </p:cNvSpPr>
            <p:nvPr/>
          </p:nvSpPr>
          <p:spPr bwMode="auto">
            <a:xfrm>
              <a:off x="4931962" y="4868762"/>
              <a:ext cx="652004" cy="438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600" kern="100" dirty="0">
                  <a:latin typeface="Times New Roman"/>
                  <a:ea typeface="宋体"/>
                  <a:cs typeface="Times New Roman"/>
                </a:rPr>
                <a:t>支持</a:t>
              </a:r>
            </a:p>
          </p:txBody>
        </p:sp>
        <p:sp>
          <p:nvSpPr>
            <p:cNvPr id="33" name="Rectangle 506"/>
            <p:cNvSpPr>
              <a:spLocks noChangeArrowheads="1"/>
            </p:cNvSpPr>
            <p:nvPr/>
          </p:nvSpPr>
          <p:spPr bwMode="auto">
            <a:xfrm>
              <a:off x="1643079" y="4338558"/>
              <a:ext cx="1259861" cy="396859"/>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供应商</a:t>
              </a:r>
            </a:p>
          </p:txBody>
        </p:sp>
        <p:sp>
          <p:nvSpPr>
            <p:cNvPr id="34" name="Rectangle 507"/>
            <p:cNvSpPr>
              <a:spLocks noChangeArrowheads="1"/>
            </p:cNvSpPr>
            <p:nvPr/>
          </p:nvSpPr>
          <p:spPr bwMode="auto">
            <a:xfrm>
              <a:off x="4334292" y="4338558"/>
              <a:ext cx="1259861" cy="396859"/>
            </a:xfrm>
            <a:prstGeom prst="rect">
              <a:avLst/>
            </a:prstGeom>
            <a:solidFill>
              <a:srgbClr val="D2D2F4"/>
            </a:solidFill>
            <a:ln w="19050">
              <a:solidFill>
                <a:srgbClr val="000000"/>
              </a:solidFill>
              <a:miter lim="800000"/>
              <a:headEnd/>
              <a:tailEnd/>
            </a:ln>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核心企业</a:t>
              </a:r>
            </a:p>
          </p:txBody>
        </p:sp>
        <p:sp>
          <p:nvSpPr>
            <p:cNvPr id="35" name="Rectangle 508"/>
            <p:cNvSpPr>
              <a:spLocks noChangeArrowheads="1"/>
            </p:cNvSpPr>
            <p:nvPr/>
          </p:nvSpPr>
          <p:spPr bwMode="auto">
            <a:xfrm>
              <a:off x="7020411" y="4338558"/>
              <a:ext cx="1259861" cy="396859"/>
            </a:xfrm>
            <a:prstGeom prst="rect">
              <a:avLst/>
            </a:prstGeom>
            <a:noFill/>
            <a:ln w="19050">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upright="1"/>
            <a:lstStyle/>
            <a:p>
              <a:pPr>
                <a:lnSpc>
                  <a:spcPts val="2400"/>
                </a:lnSpc>
                <a:spcBef>
                  <a:spcPts val="0"/>
                </a:spcBef>
                <a:spcAft>
                  <a:spcPts val="0"/>
                </a:spcAft>
                <a:defRPr/>
              </a:pPr>
              <a:r>
                <a:rPr lang="zh-CN" sz="2000" kern="100" dirty="0">
                  <a:latin typeface="Heiti SC Light"/>
                  <a:ea typeface="Heiti SC Light"/>
                  <a:cs typeface="Heiti SC Light"/>
                </a:rPr>
                <a:t>分销商</a:t>
              </a:r>
            </a:p>
          </p:txBody>
        </p:sp>
        <p:sp>
          <p:nvSpPr>
            <p:cNvPr id="36" name="Rectangle 509"/>
            <p:cNvSpPr>
              <a:spLocks noChangeArrowheads="1"/>
            </p:cNvSpPr>
            <p:nvPr/>
          </p:nvSpPr>
          <p:spPr bwMode="auto">
            <a:xfrm>
              <a:off x="2986239" y="4293539"/>
              <a:ext cx="1366237" cy="2497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400" kern="100" dirty="0">
                  <a:latin typeface="Times New Roman"/>
                  <a:ea typeface="宋体"/>
                  <a:cs typeface="Times New Roman"/>
                </a:rPr>
                <a:t>较长时间账期</a:t>
              </a:r>
            </a:p>
          </p:txBody>
        </p:sp>
        <p:sp>
          <p:nvSpPr>
            <p:cNvPr id="37" name="Rectangle 510"/>
            <p:cNvSpPr>
              <a:spLocks noChangeArrowheads="1"/>
            </p:cNvSpPr>
            <p:nvPr/>
          </p:nvSpPr>
          <p:spPr bwMode="auto">
            <a:xfrm>
              <a:off x="5709612" y="4221088"/>
              <a:ext cx="1239486" cy="3444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400" kern="100" dirty="0">
                  <a:latin typeface="Times New Roman"/>
                  <a:ea typeface="宋体"/>
                  <a:cs typeface="Times New Roman"/>
                </a:rPr>
                <a:t>更多销售能力</a:t>
              </a:r>
            </a:p>
          </p:txBody>
        </p:sp>
        <p:sp>
          <p:nvSpPr>
            <p:cNvPr id="38" name="Rectangle 511"/>
            <p:cNvSpPr>
              <a:spLocks noChangeArrowheads="1"/>
            </p:cNvSpPr>
            <p:nvPr/>
          </p:nvSpPr>
          <p:spPr bwMode="auto">
            <a:xfrm>
              <a:off x="4290046" y="5229110"/>
              <a:ext cx="1382510" cy="395272"/>
            </a:xfrm>
            <a:prstGeom prst="rect">
              <a:avLst/>
            </a:prstGeom>
            <a:solidFill>
              <a:srgbClr val="DDF3EA"/>
            </a:solidFill>
            <a:ln w="9525" cmpd="sng">
              <a:solidFill>
                <a:srgbClr val="FF0000"/>
              </a:solidFill>
              <a:prstDash val="sysDot"/>
              <a:miter lim="800000"/>
              <a:headEnd/>
              <a:tailEnd/>
            </a:ln>
          </p:spPr>
          <p:txBody>
            <a:bodyPr lIns="0" tIns="0" rIns="0" bIns="0" anchor="ctr" upright="1"/>
            <a:lstStyle/>
            <a:p>
              <a:pPr>
                <a:lnSpc>
                  <a:spcPts val="2400"/>
                </a:lnSpc>
                <a:spcBef>
                  <a:spcPts val="0"/>
                </a:spcBef>
                <a:spcAft>
                  <a:spcPts val="0"/>
                </a:spcAft>
                <a:defRPr/>
              </a:pPr>
              <a:r>
                <a:rPr lang="en-US" sz="2000" kern="100" dirty="0">
                  <a:latin typeface="Heiti SC Light"/>
                  <a:ea typeface="Heiti SC Light"/>
                  <a:cs typeface="Heiti SC Light"/>
                </a:rPr>
                <a:t>A</a:t>
              </a:r>
              <a:r>
                <a:rPr lang="zh-CN" sz="2000" kern="100" dirty="0">
                  <a:latin typeface="Heiti SC Light"/>
                  <a:ea typeface="Heiti SC Light"/>
                  <a:cs typeface="Heiti SC Light"/>
                </a:rPr>
                <a:t>银行贷款</a:t>
              </a:r>
            </a:p>
          </p:txBody>
        </p:sp>
        <p:cxnSp>
          <p:nvCxnSpPr>
            <p:cNvPr id="27665" name="Line 512"/>
            <p:cNvCxnSpPr>
              <a:cxnSpLocks noChangeShapeType="1"/>
              <a:stCxn id="38" idx="1"/>
              <a:endCxn id="33" idx="2"/>
            </p:cNvCxnSpPr>
            <p:nvPr/>
          </p:nvCxnSpPr>
          <p:spPr bwMode="auto">
            <a:xfrm flipH="1" flipV="1">
              <a:off x="2273010" y="4735417"/>
              <a:ext cx="2017037" cy="691328"/>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cxnSp>
          <p:nvCxnSpPr>
            <p:cNvPr id="27666" name="Line 513"/>
            <p:cNvCxnSpPr>
              <a:cxnSpLocks noChangeShapeType="1"/>
              <a:stCxn id="38" idx="3"/>
              <a:endCxn id="35" idx="2"/>
            </p:cNvCxnSpPr>
            <p:nvPr/>
          </p:nvCxnSpPr>
          <p:spPr bwMode="auto">
            <a:xfrm flipV="1">
              <a:off x="5672556" y="4735417"/>
              <a:ext cx="1977785" cy="691328"/>
            </a:xfrm>
            <a:prstGeom prst="line">
              <a:avLst/>
            </a:prstGeom>
            <a:noFill/>
            <a:ln w="6350">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sp>
          <p:nvSpPr>
            <p:cNvPr id="41" name="Rectangle 514"/>
            <p:cNvSpPr>
              <a:spLocks noChangeArrowheads="1"/>
            </p:cNvSpPr>
            <p:nvPr/>
          </p:nvSpPr>
          <p:spPr bwMode="auto">
            <a:xfrm>
              <a:off x="2571263" y="4941585"/>
              <a:ext cx="652004" cy="48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600" kern="100" dirty="0">
                  <a:latin typeface="Times New Roman"/>
                  <a:ea typeface="宋体"/>
                  <a:cs typeface="Times New Roman"/>
                </a:rPr>
                <a:t>优惠</a:t>
              </a:r>
            </a:p>
          </p:txBody>
        </p:sp>
        <p:sp>
          <p:nvSpPr>
            <p:cNvPr id="42" name="Rectangle 515"/>
            <p:cNvSpPr>
              <a:spLocks noChangeArrowheads="1"/>
            </p:cNvSpPr>
            <p:nvPr/>
          </p:nvSpPr>
          <p:spPr bwMode="auto">
            <a:xfrm>
              <a:off x="6620668" y="4941585"/>
              <a:ext cx="653702" cy="4889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anchor="ctr" upright="1"/>
            <a:lstStyle/>
            <a:p>
              <a:pPr>
                <a:lnSpc>
                  <a:spcPts val="1200"/>
                </a:lnSpc>
                <a:spcAft>
                  <a:spcPts val="0"/>
                </a:spcAft>
                <a:defRPr/>
              </a:pPr>
              <a:r>
                <a:rPr lang="zh-CN" sz="1600" kern="100" dirty="0">
                  <a:latin typeface="Times New Roman"/>
                  <a:ea typeface="宋体"/>
                  <a:cs typeface="Times New Roman"/>
                </a:rPr>
                <a:t>优惠</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par>
                          <p:cTn id="11" fill="hold" nodeType="afterGroup">
                            <p:stCondLst>
                              <p:cond delay="0"/>
                            </p:stCondLst>
                            <p:childTnLst>
                              <p:par>
                                <p:cTn id="12" presetID="3" presetClass="entr" presetSubtype="10" fill="hold" nodeType="afterEffect">
                                  <p:stCondLst>
                                    <p:cond delay="0"/>
                                  </p:stCondLst>
                                  <p:childTnLst>
                                    <p:set>
                                      <p:cBhvr>
                                        <p:cTn id="13" dur="1" fill="hold">
                                          <p:stCondLst>
                                            <p:cond delay="0"/>
                                          </p:stCondLst>
                                        </p:cTn>
                                        <p:tgtEl>
                                          <p:spTgt spid="40"/>
                                        </p:tgtEl>
                                        <p:attrNameLst>
                                          <p:attrName>style.visibility</p:attrName>
                                        </p:attrNameLst>
                                      </p:cBhvr>
                                      <p:to>
                                        <p:strVal val="visible"/>
                                      </p:to>
                                    </p:set>
                                    <p:animEffect transition="in" filter="blinds(horizontal)">
                                      <p:cBhvr>
                                        <p:cTn id="14" dur="500"/>
                                        <p:tgtEl>
                                          <p:spTgt spid="4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par>
                                <p:cTn id="25" presetID="3" presetClass="entr" presetSubtype="10" fill="hold" nodeType="with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linds(horizontal)">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763688" y="0"/>
            <a:ext cx="5184576" cy="576792"/>
          </a:xfrm>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1000" b="0" dirty="0">
                <a:solidFill>
                  <a:srgbClr val="FF0000"/>
                </a:solidFill>
                <a:effectLst/>
              </a:rPr>
              <a:t>—</a:t>
            </a:r>
            <a:r>
              <a:rPr lang="zh-CN" altLang="en-US" sz="2400" b="0" dirty="0">
                <a:solidFill>
                  <a:srgbClr val="FF0000"/>
                </a:solidFill>
                <a:effectLst/>
              </a:rPr>
              <a:t>基本内涵</a:t>
            </a:r>
            <a:endParaRPr lang="zh-CN" altLang="en-US" sz="2400" b="0" dirty="0">
              <a:effectLst/>
            </a:endParaRPr>
          </a:p>
        </p:txBody>
      </p:sp>
      <p:sp>
        <p:nvSpPr>
          <p:cNvPr id="3" name="内容占位符 2"/>
          <p:cNvSpPr>
            <a:spLocks noGrp="1"/>
          </p:cNvSpPr>
          <p:nvPr>
            <p:ph idx="1"/>
          </p:nvPr>
        </p:nvSpPr>
        <p:spPr/>
        <p:txBody>
          <a:bodyPr/>
          <a:lstStyle/>
          <a:p>
            <a:pPr>
              <a:defRPr/>
            </a:pPr>
            <a:r>
              <a:rPr lang="zh-CN" altLang="en-US" dirty="0"/>
              <a:t>供应链结点企业真正的金融合作伙伴是谁呢？</a:t>
            </a:r>
          </a:p>
          <a:p>
            <a:pPr>
              <a:defRPr/>
            </a:pPr>
            <a:endParaRPr lang="zh-CN" altLang="en-US" dirty="0"/>
          </a:p>
        </p:txBody>
      </p:sp>
      <p:sp>
        <p:nvSpPr>
          <p:cNvPr id="4" name="幻灯片编号占位符 3"/>
          <p:cNvSpPr>
            <a:spLocks noGrp="1"/>
          </p:cNvSpPr>
          <p:nvPr>
            <p:ph type="sldNum" sz="quarter" idx="12"/>
          </p:nvPr>
        </p:nvSpPr>
        <p:spPr/>
        <p:txBody>
          <a:bodyPr/>
          <a:lstStyle/>
          <a:p>
            <a:pPr>
              <a:defRPr/>
            </a:pPr>
            <a:fld id="{617852A6-E0D0-A444-B466-23C55C898EBD}" type="slidenum">
              <a:rPr lang="en-US" altLang="zh-CN" smtClean="0"/>
              <a:pPr>
                <a:defRPr/>
              </a:pPr>
              <a:t>192</a:t>
            </a:fld>
            <a:endParaRPr lang="en-US" altLang="zh-CN"/>
          </a:p>
        </p:txBody>
      </p:sp>
      <p:graphicFrame>
        <p:nvGraphicFramePr>
          <p:cNvPr id="5" name="表格 4"/>
          <p:cNvGraphicFramePr>
            <a:graphicFrameLocks noGrp="1"/>
          </p:cNvGraphicFramePr>
          <p:nvPr>
            <p:extLst>
              <p:ext uri="{D42A27DB-BD31-4B8C-83A1-F6EECF244321}">
                <p14:modId xmlns:p14="http://schemas.microsoft.com/office/powerpoint/2010/main" val="4138252025"/>
              </p:ext>
            </p:extLst>
          </p:nvPr>
        </p:nvGraphicFramePr>
        <p:xfrm>
          <a:off x="287631" y="1340768"/>
          <a:ext cx="8567737" cy="3168351"/>
        </p:xfrm>
        <a:graphic>
          <a:graphicData uri="http://schemas.openxmlformats.org/drawingml/2006/table">
            <a:tbl>
              <a:tblPr firstRow="1" bandRow="1">
                <a:tableStyleId>{5C22544A-7EE6-4342-B048-85BDC9FD1C3A}</a:tableStyleId>
              </a:tblPr>
              <a:tblGrid>
                <a:gridCol w="1007969">
                  <a:extLst>
                    <a:ext uri="{9D8B030D-6E8A-4147-A177-3AD203B41FA5}">
                      <a16:colId xmlns:a16="http://schemas.microsoft.com/office/drawing/2014/main" val="20000"/>
                    </a:ext>
                  </a:extLst>
                </a:gridCol>
                <a:gridCol w="2519923">
                  <a:extLst>
                    <a:ext uri="{9D8B030D-6E8A-4147-A177-3AD203B41FA5}">
                      <a16:colId xmlns:a16="http://schemas.microsoft.com/office/drawing/2014/main" val="20001"/>
                    </a:ext>
                  </a:extLst>
                </a:gridCol>
                <a:gridCol w="2591920">
                  <a:extLst>
                    <a:ext uri="{9D8B030D-6E8A-4147-A177-3AD203B41FA5}">
                      <a16:colId xmlns:a16="http://schemas.microsoft.com/office/drawing/2014/main" val="20002"/>
                    </a:ext>
                  </a:extLst>
                </a:gridCol>
                <a:gridCol w="2447925">
                  <a:extLst>
                    <a:ext uri="{9D8B030D-6E8A-4147-A177-3AD203B41FA5}">
                      <a16:colId xmlns:a16="http://schemas.microsoft.com/office/drawing/2014/main" val="20003"/>
                    </a:ext>
                  </a:extLst>
                </a:gridCol>
              </a:tblGrid>
              <a:tr h="414930">
                <a:tc>
                  <a:txBody>
                    <a:bodyPr/>
                    <a:lstStyle/>
                    <a:p>
                      <a:endParaRPr lang="zh-CN" altLang="en-US" sz="1800" dirty="0"/>
                    </a:p>
                  </a:txBody>
                  <a:tcPr marL="0" marR="0" marT="0" marB="0" anchor="ctr" anchorCtr="1">
                    <a:solidFill>
                      <a:srgbClr val="D2D2F4"/>
                    </a:solidFill>
                  </a:tcPr>
                </a:tc>
                <a:tc>
                  <a:txBody>
                    <a:bodyPr/>
                    <a:lstStyle/>
                    <a:p>
                      <a:pPr algn="ctr"/>
                      <a:r>
                        <a:rPr lang="zh-CN" altLang="en-US" sz="1800" dirty="0">
                          <a:solidFill>
                            <a:srgbClr val="000000"/>
                          </a:solidFill>
                        </a:rPr>
                        <a:t>银行信贷</a:t>
                      </a:r>
                    </a:p>
                  </a:txBody>
                  <a:tcPr marL="0" marR="0" marT="0" marB="0" anchor="ctr" anchorCtr="1">
                    <a:solidFill>
                      <a:schemeClr val="accent5">
                        <a:lumMod val="40000"/>
                        <a:lumOff val="60000"/>
                      </a:schemeClr>
                    </a:solidFill>
                  </a:tcPr>
                </a:tc>
                <a:tc>
                  <a:txBody>
                    <a:bodyPr/>
                    <a:lstStyle/>
                    <a:p>
                      <a:pPr algn="ctr"/>
                      <a:r>
                        <a:rPr lang="zh-CN" altLang="en-US" sz="1800" dirty="0">
                          <a:solidFill>
                            <a:srgbClr val="000000"/>
                          </a:solidFill>
                        </a:rPr>
                        <a:t>小额贷款</a:t>
                      </a:r>
                    </a:p>
                  </a:txBody>
                  <a:tcPr marL="0" marR="0" marT="0" marB="0" anchor="ctr" anchorCtr="1">
                    <a:solidFill>
                      <a:schemeClr val="accent5">
                        <a:lumMod val="20000"/>
                        <a:lumOff val="80000"/>
                      </a:schemeClr>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dirty="0">
                          <a:solidFill>
                            <a:srgbClr val="000000"/>
                          </a:solidFill>
                        </a:rPr>
                        <a:t>供应链融资</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0"/>
                  </a:ext>
                </a:extLst>
              </a:tr>
              <a:tr h="545662">
                <a:tc>
                  <a:txBody>
                    <a:bodyPr/>
                    <a:lstStyle/>
                    <a:p>
                      <a:r>
                        <a:rPr lang="zh-CN" altLang="en-US" sz="1800" dirty="0"/>
                        <a:t>申请条件</a:t>
                      </a:r>
                    </a:p>
                  </a:txBody>
                  <a:tcPr marL="0" marR="0" marT="0" marB="0" anchor="ctr" anchorCtr="1">
                    <a:solidFill>
                      <a:srgbClr val="D2D2F4"/>
                    </a:solidFill>
                  </a:tcPr>
                </a:tc>
                <a:tc>
                  <a:txBody>
                    <a:bodyPr/>
                    <a:lstStyle/>
                    <a:p>
                      <a:r>
                        <a:rPr lang="zh-CN" altLang="en-US" sz="1600" dirty="0"/>
                        <a:t>严格考量贷款企业主体信用</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主要考量贷款企业主体信用</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主要考量交易双方债权信用</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1"/>
                  </a:ext>
                </a:extLst>
              </a:tr>
              <a:tr h="548039">
                <a:tc>
                  <a:txBody>
                    <a:bodyPr/>
                    <a:lstStyle/>
                    <a:p>
                      <a:r>
                        <a:rPr lang="zh-CN" altLang="en-US" sz="1800" dirty="0"/>
                        <a:t>融资担保</a:t>
                      </a:r>
                    </a:p>
                  </a:txBody>
                  <a:tcPr marL="0" marR="0" marT="0" marB="0" anchor="ctr" anchorCtr="1">
                    <a:solidFill>
                      <a:srgbClr val="D2D2F4"/>
                    </a:solidFill>
                  </a:tcPr>
                </a:tc>
                <a:tc>
                  <a:txBody>
                    <a:bodyPr/>
                    <a:lstStyle/>
                    <a:p>
                      <a:r>
                        <a:rPr lang="zh-CN" altLang="en-US" sz="1600" dirty="0"/>
                        <a:t>要求抵押物,质押物</a:t>
                      </a:r>
                      <a:r>
                        <a:rPr lang="en-US" altLang="zh-CN" sz="1600" dirty="0"/>
                        <a:t>/</a:t>
                      </a:r>
                      <a:r>
                        <a:rPr lang="zh-CN" altLang="en-US" sz="1600" dirty="0"/>
                        <a:t>保证金</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对足额抵押物,质押物</a:t>
                      </a:r>
                      <a:r>
                        <a:rPr lang="en-US" altLang="zh-CN" sz="1600" dirty="0"/>
                        <a:t>/</a:t>
                      </a:r>
                      <a:r>
                        <a:rPr lang="zh-CN" altLang="en-US" sz="1600" dirty="0"/>
                        <a:t>保证金的要求日益严格</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仅需转让应收账款或存货债权，无需额外担保</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2"/>
                  </a:ext>
                </a:extLst>
              </a:tr>
              <a:tr h="414930">
                <a:tc>
                  <a:txBody>
                    <a:bodyPr/>
                    <a:lstStyle/>
                    <a:p>
                      <a:r>
                        <a:rPr lang="zh-CN" altLang="en-US" sz="1800" dirty="0"/>
                        <a:t>授信审核</a:t>
                      </a:r>
                    </a:p>
                  </a:txBody>
                  <a:tcPr marL="0" marR="0" marT="0" marB="0" anchor="ctr" anchorCtr="1">
                    <a:solidFill>
                      <a:srgbClr val="D2D2F4"/>
                    </a:solidFill>
                  </a:tcPr>
                </a:tc>
                <a:tc>
                  <a:txBody>
                    <a:bodyPr/>
                    <a:lstStyle/>
                    <a:p>
                      <a:r>
                        <a:rPr lang="zh-CN" altLang="en-US" sz="1600" dirty="0"/>
                        <a:t>一般</a:t>
                      </a:r>
                      <a:r>
                        <a:rPr lang="en-US" altLang="zh-CN" sz="1600" dirty="0"/>
                        <a:t>1-2</a:t>
                      </a:r>
                      <a:r>
                        <a:rPr lang="zh-CN" altLang="en-US" sz="1600" dirty="0"/>
                        <a:t>月</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通常</a:t>
                      </a:r>
                      <a:r>
                        <a:rPr lang="en-US" altLang="zh-CN" sz="1600" dirty="0"/>
                        <a:t>2</a:t>
                      </a:r>
                      <a:r>
                        <a:rPr lang="zh-CN" altLang="en-US" sz="1600" dirty="0"/>
                        <a:t>周</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首次</a:t>
                      </a:r>
                      <a:r>
                        <a:rPr lang="en-US" altLang="zh-CN" sz="1600" dirty="0"/>
                        <a:t>1</a:t>
                      </a:r>
                      <a:r>
                        <a:rPr lang="zh-CN" altLang="en-US" sz="1600" dirty="0"/>
                        <a:t>月,后续循环用信审核</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3"/>
                  </a:ext>
                </a:extLst>
              </a:tr>
              <a:tr h="414930">
                <a:tc>
                  <a:txBody>
                    <a:bodyPr/>
                    <a:lstStyle/>
                    <a:p>
                      <a:r>
                        <a:rPr lang="zh-CN" altLang="en-US" sz="1800" dirty="0"/>
                        <a:t>融资成本</a:t>
                      </a:r>
                    </a:p>
                  </a:txBody>
                  <a:tcPr marL="0" marR="0" marT="0" marB="0" anchor="ctr" anchorCtr="1">
                    <a:solidFill>
                      <a:srgbClr val="D2D2F4"/>
                    </a:solidFill>
                  </a:tcPr>
                </a:tc>
                <a:tc>
                  <a:txBody>
                    <a:bodyPr/>
                    <a:lstStyle/>
                    <a:p>
                      <a:r>
                        <a:rPr lang="zh-CN" altLang="en-US" sz="1600" dirty="0"/>
                        <a:t>低</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高</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略高于银行，远低于小贷</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4"/>
                  </a:ext>
                </a:extLst>
              </a:tr>
              <a:tr h="414930">
                <a:tc>
                  <a:txBody>
                    <a:bodyPr/>
                    <a:lstStyle/>
                    <a:p>
                      <a:r>
                        <a:rPr lang="zh-CN" altLang="en-US" sz="1800" dirty="0"/>
                        <a:t>信贷额度</a:t>
                      </a:r>
                    </a:p>
                  </a:txBody>
                  <a:tcPr marL="0" marR="0" marT="0" marB="0" anchor="ctr" anchorCtr="1">
                    <a:solidFill>
                      <a:srgbClr val="D2D2F4"/>
                    </a:solidFill>
                  </a:tcPr>
                </a:tc>
                <a:tc>
                  <a:txBody>
                    <a:bodyPr/>
                    <a:lstStyle/>
                    <a:p>
                      <a:r>
                        <a:rPr lang="zh-CN" altLang="en-US" sz="1600" dirty="0"/>
                        <a:t>额度最高</a:t>
                      </a:r>
                      <a:r>
                        <a:rPr lang="en-US" altLang="zh-CN" sz="1600" dirty="0"/>
                        <a:t>,</a:t>
                      </a:r>
                      <a:r>
                        <a:rPr lang="zh-CN" altLang="en-US" sz="1600" dirty="0"/>
                        <a:t>但不接受小额业务</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dirty="0"/>
                        <a:t>杠杆率低</a:t>
                      </a:r>
                      <a:r>
                        <a:rPr lang="en-US" altLang="zh-CN" sz="1400" dirty="0"/>
                        <a:t>,</a:t>
                      </a:r>
                      <a:r>
                        <a:rPr lang="zh-CN" altLang="en-US" sz="1400" dirty="0"/>
                        <a:t>额度较低</a:t>
                      </a:r>
                      <a:r>
                        <a:rPr lang="en-US" altLang="zh-CN" sz="1400" dirty="0"/>
                        <a:t>,</a:t>
                      </a:r>
                      <a:r>
                        <a:rPr lang="zh-CN" altLang="en-US" sz="1400" dirty="0"/>
                        <a:t>几万</a:t>
                      </a:r>
                      <a:r>
                        <a:rPr lang="en-US" altLang="zh-CN" sz="1400" dirty="0"/>
                        <a:t>-</a:t>
                      </a:r>
                      <a:r>
                        <a:rPr lang="zh-CN" altLang="en-US" sz="1400" dirty="0"/>
                        <a:t>几十万</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dirty="0"/>
                        <a:t>额度较高</a:t>
                      </a:r>
                      <a:r>
                        <a:rPr lang="en-US" altLang="zh-CN" sz="1400" dirty="0"/>
                        <a:t>,</a:t>
                      </a:r>
                      <a:r>
                        <a:rPr lang="zh-CN" altLang="en-US" sz="1400" dirty="0"/>
                        <a:t>单笔信贷几十</a:t>
                      </a:r>
                      <a:r>
                        <a:rPr lang="en-US" altLang="zh-CN" sz="1400" dirty="0"/>
                        <a:t>-</a:t>
                      </a:r>
                      <a:r>
                        <a:rPr lang="zh-CN" altLang="en-US" sz="1400" dirty="0"/>
                        <a:t>几千万</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5"/>
                  </a:ext>
                </a:extLst>
              </a:tr>
              <a:tr h="414930">
                <a:tc>
                  <a:txBody>
                    <a:bodyPr/>
                    <a:lstStyle/>
                    <a:p>
                      <a:r>
                        <a:rPr lang="zh-CN" altLang="en-US" sz="1800" dirty="0"/>
                        <a:t>增值服务</a:t>
                      </a:r>
                    </a:p>
                  </a:txBody>
                  <a:tcPr marL="0" marR="0" marT="0" marB="0" anchor="ctr" anchorCtr="1">
                    <a:solidFill>
                      <a:srgbClr val="D2D2F4"/>
                    </a:solidFill>
                  </a:tcPr>
                </a:tc>
                <a:tc>
                  <a:txBody>
                    <a:bodyPr/>
                    <a:lstStyle/>
                    <a:p>
                      <a:r>
                        <a:rPr lang="zh-CN" altLang="en-US" sz="1600" dirty="0"/>
                        <a:t>无</a:t>
                      </a:r>
                    </a:p>
                  </a:txBody>
                  <a:tcPr marL="0" marR="0" marT="0" marB="0" anchor="ctr" anchorCtr="1">
                    <a:solidFill>
                      <a:schemeClr val="accent5">
                        <a:lumMod val="40000"/>
                        <a:lumOff val="6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无</a:t>
                      </a:r>
                    </a:p>
                  </a:txBody>
                  <a:tcPr marL="0" marR="0" marT="0" marB="0" anchor="ctr" anchorCtr="1">
                    <a:solidFill>
                      <a:schemeClr val="accent5">
                        <a:lumMod val="20000"/>
                        <a:lumOff val="80000"/>
                      </a:schemeClr>
                    </a:solidFill>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600" dirty="0"/>
                        <a:t>信资调查</a:t>
                      </a:r>
                      <a:r>
                        <a:rPr lang="en-US" altLang="zh-CN" sz="1600" dirty="0"/>
                        <a:t>,</a:t>
                      </a:r>
                      <a:r>
                        <a:rPr lang="zh-CN" altLang="en-US" sz="1600" dirty="0"/>
                        <a:t>信用风险担保</a:t>
                      </a:r>
                    </a:p>
                  </a:txBody>
                  <a:tcPr marL="0" marR="0" marT="0" marB="0" anchor="ctr" anchorCtr="1">
                    <a:solidFill>
                      <a:schemeClr val="accent5">
                        <a:lumMod val="60000"/>
                        <a:lumOff val="40000"/>
                      </a:schemeClr>
                    </a:solidFill>
                  </a:tcPr>
                </a:tc>
                <a:extLst>
                  <a:ext uri="{0D108BD9-81ED-4DB2-BD59-A6C34878D82A}">
                    <a16:rowId xmlns:a16="http://schemas.microsoft.com/office/drawing/2014/main" val="10006"/>
                  </a:ext>
                </a:extLst>
              </a:tr>
            </a:tbl>
          </a:graphicData>
        </a:graphic>
      </p:graphicFrame>
      <p:sp>
        <p:nvSpPr>
          <p:cNvPr id="6" name="矩形 5"/>
          <p:cNvSpPr/>
          <p:nvPr/>
        </p:nvSpPr>
        <p:spPr>
          <a:xfrm>
            <a:off x="611560" y="4941168"/>
            <a:ext cx="8064896" cy="1519903"/>
          </a:xfrm>
          <a:prstGeom prst="rect">
            <a:avLst/>
          </a:prstGeom>
        </p:spPr>
        <p:txBody>
          <a:bodyPr wrap="square">
            <a:spAutoFit/>
          </a:bodyPr>
          <a:lstStyle/>
          <a:p>
            <a:pPr marL="342900" indent="-342900" algn="l">
              <a:buClr>
                <a:schemeClr val="accent1"/>
              </a:buClr>
              <a:buFont typeface="Wingdings" charset="2"/>
              <a:buChar char=""/>
            </a:pPr>
            <a:r>
              <a:rPr lang="zh-CN" altLang="en-US" sz="2200" dirty="0">
                <a:ea typeface="黑体" charset="0"/>
                <a:cs typeface="黑体" charset="0"/>
              </a:rPr>
              <a:t>供应链三流整合融资</a:t>
            </a:r>
            <a:endParaRPr lang="en-US" altLang="zh-CN" sz="2200" dirty="0">
              <a:ea typeface="黑体" charset="0"/>
              <a:cs typeface="黑体" charset="0"/>
            </a:endParaRPr>
          </a:p>
          <a:p>
            <a:pPr marL="800100" lvl="1" indent="-342900" algn="l">
              <a:buClr>
                <a:srgbClr val="FF0000"/>
              </a:buClr>
              <a:buFont typeface="Wingdings" charset="2"/>
              <a:buChar char=""/>
            </a:pPr>
            <a:r>
              <a:rPr lang="zh-CN" altLang="en-US" sz="2200" dirty="0">
                <a:solidFill>
                  <a:schemeClr val="accent6">
                    <a:lumMod val="50000"/>
                  </a:schemeClr>
                </a:solidFill>
                <a:ea typeface="黑体" charset="0"/>
                <a:cs typeface="黑体" charset="0"/>
              </a:rPr>
              <a:t>装运前融资</a:t>
            </a:r>
            <a:r>
              <a:rPr lang="en-US" altLang="zh-CN" sz="2200" dirty="0">
                <a:solidFill>
                  <a:schemeClr val="accent6">
                    <a:lumMod val="50000"/>
                  </a:schemeClr>
                </a:solidFill>
                <a:ea typeface="黑体" charset="0"/>
                <a:cs typeface="黑体" charset="0"/>
              </a:rPr>
              <a:t>(Pre-Shipment Financing),</a:t>
            </a:r>
            <a:r>
              <a:rPr lang="zh-CN" altLang="en-US" sz="2200" dirty="0">
                <a:solidFill>
                  <a:schemeClr val="accent6">
                    <a:lumMod val="50000"/>
                  </a:schemeClr>
                </a:solidFill>
                <a:ea typeface="黑体" charset="0"/>
                <a:cs typeface="黑体" charset="0"/>
              </a:rPr>
              <a:t>如 预付账款融资</a:t>
            </a:r>
            <a:endParaRPr lang="en-US" altLang="zh-CN" sz="2200" dirty="0">
              <a:solidFill>
                <a:schemeClr val="accent6">
                  <a:lumMod val="50000"/>
                </a:schemeClr>
              </a:solidFill>
              <a:ea typeface="黑体" charset="0"/>
              <a:cs typeface="黑体" charset="0"/>
            </a:endParaRPr>
          </a:p>
          <a:p>
            <a:pPr marL="800100" lvl="1" indent="-342900" algn="l">
              <a:buClr>
                <a:srgbClr val="FF0000"/>
              </a:buClr>
              <a:buFont typeface="Wingdings" charset="2"/>
              <a:buChar char=""/>
            </a:pPr>
            <a:r>
              <a:rPr lang="zh-CN" altLang="en-US" sz="2200" dirty="0">
                <a:solidFill>
                  <a:schemeClr val="accent6">
                    <a:lumMod val="50000"/>
                  </a:schemeClr>
                </a:solidFill>
                <a:ea typeface="黑体" charset="0"/>
                <a:cs typeface="黑体" charset="0"/>
              </a:rPr>
              <a:t>在途物流融资</a:t>
            </a:r>
            <a:r>
              <a:rPr lang="en-US" altLang="zh-CN" sz="2200" dirty="0">
                <a:solidFill>
                  <a:schemeClr val="accent6">
                    <a:lumMod val="50000"/>
                  </a:schemeClr>
                </a:solidFill>
                <a:ea typeface="黑体" charset="0"/>
                <a:cs typeface="黑体" charset="0"/>
              </a:rPr>
              <a:t>(In-Tran-sit Financing), </a:t>
            </a:r>
            <a:r>
              <a:rPr lang="zh-CN" altLang="en-US" sz="2200" dirty="0">
                <a:solidFill>
                  <a:schemeClr val="accent6">
                    <a:lumMod val="50000"/>
                  </a:schemeClr>
                </a:solidFill>
                <a:ea typeface="黑体" charset="0"/>
                <a:cs typeface="黑体" charset="0"/>
              </a:rPr>
              <a:t>如 存货质押融资</a:t>
            </a:r>
            <a:endParaRPr lang="en-US" altLang="zh-CN" sz="2200" dirty="0">
              <a:solidFill>
                <a:schemeClr val="accent6">
                  <a:lumMod val="50000"/>
                </a:schemeClr>
              </a:solidFill>
              <a:ea typeface="黑体" charset="0"/>
              <a:cs typeface="黑体" charset="0"/>
            </a:endParaRPr>
          </a:p>
          <a:p>
            <a:pPr marL="800100" lvl="1" indent="-342900" algn="l">
              <a:buClr>
                <a:srgbClr val="FF0000"/>
              </a:buClr>
              <a:buFont typeface="Wingdings" charset="2"/>
              <a:buChar char=""/>
            </a:pPr>
            <a:r>
              <a:rPr lang="zh-CN" altLang="en-US" sz="2200" dirty="0">
                <a:solidFill>
                  <a:schemeClr val="accent6">
                    <a:lumMod val="50000"/>
                  </a:schemeClr>
                </a:solidFill>
                <a:ea typeface="黑体" charset="0"/>
                <a:cs typeface="黑体" charset="0"/>
              </a:rPr>
              <a:t>交货后融资</a:t>
            </a:r>
            <a:r>
              <a:rPr lang="en-US" altLang="zh-CN" sz="2200" dirty="0">
                <a:solidFill>
                  <a:schemeClr val="accent6">
                    <a:lumMod val="50000"/>
                  </a:schemeClr>
                </a:solidFill>
                <a:ea typeface="黑体" charset="0"/>
                <a:cs typeface="黑体" charset="0"/>
              </a:rPr>
              <a:t>(Post-Shipment Financing),</a:t>
            </a:r>
            <a:r>
              <a:rPr lang="zh-CN" altLang="en-US" sz="2200" dirty="0">
                <a:solidFill>
                  <a:schemeClr val="accent6">
                    <a:lumMod val="50000"/>
                  </a:schemeClr>
                </a:solidFill>
                <a:ea typeface="黑体" charset="0"/>
                <a:cs typeface="黑体" charset="0"/>
              </a:rPr>
              <a:t>如 应收账款融资</a:t>
            </a:r>
            <a:endParaRPr lang="en-US" altLang="zh-CN" sz="2200" dirty="0">
              <a:solidFill>
                <a:schemeClr val="accent6">
                  <a:lumMod val="50000"/>
                </a:schemeClr>
              </a:solidFill>
              <a:ea typeface="黑体" charset="0"/>
              <a:cs typeface="黑体"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2000" b="0" dirty="0">
                <a:solidFill>
                  <a:srgbClr val="FF0000"/>
                </a:solidFill>
                <a:effectLst/>
              </a:rPr>
              <a:t>—</a:t>
            </a:r>
            <a:r>
              <a:rPr lang="zh-CN" altLang="en-US" sz="2000" b="0" dirty="0">
                <a:solidFill>
                  <a:srgbClr val="FF0000"/>
                </a:solidFill>
                <a:effectLst/>
              </a:rPr>
              <a:t>基本内涵</a:t>
            </a:r>
            <a:endParaRPr lang="zh-CN" altLang="en-US" sz="2000" b="0" dirty="0">
              <a:effectLst/>
            </a:endParaRPr>
          </a:p>
        </p:txBody>
      </p:sp>
      <p:sp>
        <p:nvSpPr>
          <p:cNvPr id="3" name="内容占位符 2"/>
          <p:cNvSpPr>
            <a:spLocks noGrp="1"/>
          </p:cNvSpPr>
          <p:nvPr>
            <p:ph idx="1"/>
          </p:nvPr>
        </p:nvSpPr>
        <p:spPr/>
        <p:txBody>
          <a:bodyPr/>
          <a:lstStyle/>
          <a:p>
            <a:r>
              <a:rPr lang="zh-CN" altLang="en-US" dirty="0">
                <a:latin typeface="Times New Roman" charset="0"/>
                <a:ea typeface="黑体" charset="0"/>
                <a:cs typeface="黑体" charset="0"/>
              </a:rPr>
              <a:t>供应链金融是通过一个资信状况良好的核心企业，为其上下游中小企业提供相应的金融支持。</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lnSpc>
                <a:spcPct val="80000"/>
              </a:lnSpc>
            </a:pPr>
            <a:r>
              <a:rPr lang="zh-CN" altLang="en-US" dirty="0">
                <a:latin typeface="Times New Roman" charset="0"/>
                <a:ea typeface="黑体" charset="0"/>
                <a:cs typeface="黑体" charset="0"/>
              </a:rPr>
              <a:t>银行系统性分析供应链内部交易结构</a:t>
            </a:r>
          </a:p>
          <a:p>
            <a:pPr lvl="1">
              <a:lnSpc>
                <a:spcPct val="80000"/>
              </a:lnSpc>
            </a:pPr>
            <a:r>
              <a:rPr lang="zh-CN" altLang="en-US" dirty="0">
                <a:latin typeface="Times New Roman" charset="0"/>
                <a:ea typeface="黑体" charset="0"/>
                <a:cs typeface="黑体" charset="0"/>
              </a:rPr>
              <a:t>运用自偿性贸易融资的信贷关系模式</a:t>
            </a:r>
          </a:p>
          <a:p>
            <a:pPr lvl="1">
              <a:lnSpc>
                <a:spcPct val="80000"/>
              </a:lnSpc>
            </a:pPr>
            <a:r>
              <a:rPr lang="zh-CN" altLang="en-US" dirty="0">
                <a:latin typeface="Times New Roman" charset="0"/>
                <a:ea typeface="黑体" charset="0"/>
                <a:cs typeface="黑体" charset="0"/>
              </a:rPr>
              <a:t>引入核心企业、物流公司、资金引导工具来管控风险</a:t>
            </a:r>
          </a:p>
          <a:p>
            <a:pPr lvl="1">
              <a:lnSpc>
                <a:spcPct val="80000"/>
              </a:lnSpc>
            </a:pPr>
            <a:r>
              <a:rPr lang="zh-CN" altLang="en-US" dirty="0">
                <a:latin typeface="Times New Roman" charset="0"/>
                <a:ea typeface="黑体" charset="0"/>
                <a:cs typeface="黑体" charset="0"/>
              </a:rPr>
              <a:t>提供封闭的融资支持及结算、理财等综合金融服务</a:t>
            </a:r>
          </a:p>
        </p:txBody>
      </p:sp>
      <p:sp>
        <p:nvSpPr>
          <p:cNvPr id="4" name="幻灯片编号占位符 3"/>
          <p:cNvSpPr>
            <a:spLocks noGrp="1"/>
          </p:cNvSpPr>
          <p:nvPr>
            <p:ph type="sldNum" sz="quarter" idx="12"/>
          </p:nvPr>
        </p:nvSpPr>
        <p:spPr/>
        <p:txBody>
          <a:bodyPr/>
          <a:lstStyle/>
          <a:p>
            <a:pPr>
              <a:defRPr/>
            </a:pPr>
            <a:fld id="{00728F80-E30E-164B-AF1E-7CCA3932EE7D}" type="slidenum">
              <a:rPr lang="en-US" altLang="zh-CN" smtClean="0"/>
              <a:pPr>
                <a:defRPr/>
              </a:pPr>
              <a:t>193</a:t>
            </a:fld>
            <a:endParaRPr lang="en-US" altLang="zh-CN"/>
          </a:p>
        </p:txBody>
      </p:sp>
      <p:sp>
        <p:nvSpPr>
          <p:cNvPr id="6" name="Rectangle 102"/>
          <p:cNvSpPr>
            <a:spLocks noChangeArrowheads="1"/>
          </p:cNvSpPr>
          <p:nvPr/>
        </p:nvSpPr>
        <p:spPr bwMode="auto">
          <a:xfrm>
            <a:off x="6157218" y="1681603"/>
            <a:ext cx="1077912" cy="647700"/>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7" name="Rectangle 103"/>
          <p:cNvSpPr>
            <a:spLocks noChangeArrowheads="1"/>
          </p:cNvSpPr>
          <p:nvPr/>
        </p:nvSpPr>
        <p:spPr bwMode="auto">
          <a:xfrm>
            <a:off x="6155630" y="3842191"/>
            <a:ext cx="1081088" cy="646112"/>
          </a:xfrm>
          <a:prstGeom prst="rect">
            <a:avLst/>
          </a:prstGeom>
          <a:noFill/>
          <a:ln w="349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upright="1"/>
          <a:lstStyle/>
          <a:p>
            <a:pPr>
              <a:lnSpc>
                <a:spcPts val="2000"/>
              </a:lnSpc>
              <a:spcBef>
                <a:spcPts val="0"/>
              </a:spcBef>
              <a:spcAft>
                <a:spcPts val="0"/>
              </a:spcAft>
              <a:defRPr/>
            </a:pPr>
            <a:r>
              <a:rPr lang="en-US" sz="2000" kern="100" dirty="0">
                <a:latin typeface="Heiti SC Light"/>
                <a:ea typeface="Heiti SC Light"/>
                <a:cs typeface="Heiti SC Light"/>
              </a:rPr>
              <a:t>3PL</a:t>
            </a:r>
            <a:endParaRPr lang="zh-CN" sz="2000" kern="100" dirty="0">
              <a:latin typeface="Heiti SC Light"/>
              <a:ea typeface="Heiti SC Light"/>
              <a:cs typeface="Heiti SC Light"/>
            </a:endParaRPr>
          </a:p>
          <a:p>
            <a:pPr>
              <a:lnSpc>
                <a:spcPts val="2000"/>
              </a:lnSpc>
              <a:spcBef>
                <a:spcPts val="0"/>
              </a:spcBef>
              <a:spcAft>
                <a:spcPts val="0"/>
              </a:spcAft>
              <a:defRPr/>
            </a:pPr>
            <a:r>
              <a:rPr lang="zh-CN" altLang="en-US" sz="2000" kern="100" dirty="0">
                <a:latin typeface="Heiti SC Light"/>
                <a:ea typeface="Heiti SC Light"/>
                <a:cs typeface="Heiti SC Light"/>
              </a:rPr>
              <a:t>物流企业</a:t>
            </a:r>
            <a:endParaRPr lang="zh-CN" sz="2000" kern="100" dirty="0">
              <a:latin typeface="Heiti SC Light"/>
              <a:ea typeface="Heiti SC Light"/>
              <a:cs typeface="Heiti SC Light"/>
            </a:endParaRPr>
          </a:p>
        </p:txBody>
      </p:sp>
      <p:sp>
        <p:nvSpPr>
          <p:cNvPr id="8" name="Rectangle 104"/>
          <p:cNvSpPr>
            <a:spLocks noChangeArrowheads="1"/>
          </p:cNvSpPr>
          <p:nvPr/>
        </p:nvSpPr>
        <p:spPr bwMode="auto">
          <a:xfrm>
            <a:off x="4572893" y="2762691"/>
            <a:ext cx="1223962" cy="647700"/>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核心企业</a:t>
            </a:r>
            <a:endParaRPr lang="en-US" altLang="zh-CN" sz="2000" kern="100" dirty="0">
              <a:latin typeface="Heiti SC Light"/>
              <a:ea typeface="Heiti SC Light"/>
              <a:cs typeface="Heiti SC Light"/>
            </a:endParaRPr>
          </a:p>
          <a:p>
            <a:pPr>
              <a:lnSpc>
                <a:spcPts val="2000"/>
              </a:lnSpc>
              <a:spcBef>
                <a:spcPts val="0"/>
              </a:spcBef>
              <a:spcAft>
                <a:spcPts val="0"/>
              </a:spcAft>
              <a:defRPr/>
            </a:pPr>
            <a:r>
              <a:rPr lang="zh-CN" altLang="zh-CN" sz="2000" kern="100" dirty="0">
                <a:latin typeface="Heiti SC Light"/>
                <a:ea typeface="Heiti SC Light"/>
                <a:cs typeface="Heiti SC Light"/>
              </a:rPr>
              <a:t>(</a:t>
            </a:r>
            <a:r>
              <a:rPr lang="zh-CN" altLang="en-US" sz="2000" kern="100" dirty="0">
                <a:latin typeface="Heiti SC Light"/>
                <a:ea typeface="Heiti SC Light"/>
                <a:cs typeface="Heiti SC Light"/>
              </a:rPr>
              <a:t>盟主</a:t>
            </a:r>
            <a:r>
              <a:rPr lang="en-US" altLang="zh-CN" sz="2000" kern="100" dirty="0">
                <a:latin typeface="Heiti SC Light"/>
                <a:ea typeface="Heiti SC Light"/>
                <a:cs typeface="Heiti SC Light"/>
              </a:rPr>
              <a:t>)</a:t>
            </a:r>
            <a:endParaRPr lang="zh-CN" sz="2000" kern="100" dirty="0">
              <a:latin typeface="Heiti SC Light"/>
              <a:ea typeface="Heiti SC Light"/>
              <a:cs typeface="Heiti SC Light"/>
            </a:endParaRPr>
          </a:p>
        </p:txBody>
      </p:sp>
      <p:sp>
        <p:nvSpPr>
          <p:cNvPr id="9" name="Rectangle 115"/>
          <p:cNvSpPr>
            <a:spLocks noChangeArrowheads="1"/>
          </p:cNvSpPr>
          <p:nvPr/>
        </p:nvSpPr>
        <p:spPr bwMode="auto">
          <a:xfrm>
            <a:off x="7597080" y="2762691"/>
            <a:ext cx="1295400" cy="647700"/>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zh-CN" sz="2000" kern="100" dirty="0">
                <a:latin typeface="Heiti SC Light"/>
                <a:ea typeface="Heiti SC Light"/>
                <a:cs typeface="Heiti SC Light"/>
              </a:rPr>
              <a:t>中小企业</a:t>
            </a:r>
            <a:endParaRPr lang="en-US" altLang="zh-CN" sz="2000" kern="100" dirty="0">
              <a:latin typeface="Heiti SC Light"/>
              <a:ea typeface="Heiti SC Light"/>
              <a:cs typeface="Heiti SC Light"/>
            </a:endParaRPr>
          </a:p>
          <a:p>
            <a:pPr>
              <a:lnSpc>
                <a:spcPts val="2000"/>
              </a:lnSpc>
              <a:spcBef>
                <a:spcPts val="0"/>
              </a:spcBef>
              <a:spcAft>
                <a:spcPts val="0"/>
              </a:spcAft>
              <a:defRPr/>
            </a:pPr>
            <a:r>
              <a:rPr lang="en-US" altLang="zh-CN" sz="2000" kern="100" dirty="0">
                <a:latin typeface="Heiti SC Light"/>
                <a:ea typeface="Heiti SC Light"/>
                <a:cs typeface="Heiti SC Light"/>
              </a:rPr>
              <a:t>(</a:t>
            </a:r>
            <a:r>
              <a:rPr lang="zh-CN" sz="2000" kern="100" dirty="0">
                <a:latin typeface="Heiti SC Light"/>
                <a:ea typeface="Heiti SC Light"/>
                <a:cs typeface="Heiti SC Light"/>
              </a:rPr>
              <a:t>融资企业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sp>
        <p:nvSpPr>
          <p:cNvPr id="58376" name="左右箭头 4"/>
          <p:cNvSpPr>
            <a:spLocks noChangeArrowheads="1"/>
          </p:cNvSpPr>
          <p:nvPr/>
        </p:nvSpPr>
        <p:spPr bwMode="auto">
          <a:xfrm>
            <a:off x="5796855" y="2799203"/>
            <a:ext cx="1800225" cy="504825"/>
          </a:xfrm>
          <a:prstGeom prst="leftRightArrow">
            <a:avLst>
              <a:gd name="adj1" fmla="val 76870"/>
              <a:gd name="adj2" fmla="val 49925"/>
            </a:avLst>
          </a:prstGeom>
          <a:solidFill>
            <a:srgbClr val="FFFFFF"/>
          </a:solidFill>
          <a:ln w="9525">
            <a:solidFill>
              <a:schemeClr val="tx1"/>
            </a:solidFill>
            <a:round/>
            <a:headEnd/>
            <a:tailEnd/>
          </a:ln>
        </p:spPr>
        <p:txBody>
          <a:bodyPr lIns="0" tIns="0" rIns="0" bIns="0" anchor="ctr"/>
          <a:lstStyle/>
          <a:p>
            <a:pPr marL="342900" indent="-342900"/>
            <a:r>
              <a:rPr lang="zh-CN" altLang="en-US" sz="1800"/>
              <a:t>合作关系</a:t>
            </a:r>
          </a:p>
        </p:txBody>
      </p:sp>
      <p:sp>
        <p:nvSpPr>
          <p:cNvPr id="10" name="直角双向箭头 9"/>
          <p:cNvSpPr/>
          <p:nvPr/>
        </p:nvSpPr>
        <p:spPr bwMode="auto">
          <a:xfrm rot="10800000">
            <a:off x="5147568" y="1897503"/>
            <a:ext cx="936625" cy="865188"/>
          </a:xfrm>
          <a:prstGeom prst="leftUpArrow">
            <a:avLst>
              <a:gd name="adj1" fmla="val 31150"/>
              <a:gd name="adj2" fmla="val 25000"/>
              <a:gd name="adj3" fmla="val 25000"/>
            </a:avLst>
          </a:prstGeom>
          <a:solidFill>
            <a:srgbClr val="FFFFFF"/>
          </a:solidFill>
          <a:ln w="9525" cap="flat" cmpd="sng" algn="ctr">
            <a:solidFill>
              <a:schemeClr val="tx1"/>
            </a:solidFill>
            <a:prstDash val="solid"/>
            <a:round/>
            <a:headEnd type="none" w="med" len="med"/>
            <a:tailEnd type="none" w="med" len="med"/>
          </a:ln>
          <a:effectLst/>
        </p:spPr>
        <p:txBody>
          <a:bodyPr vert="vert270" lIns="0" tIns="0" rIns="0" bIns="0" anchor="ctr"/>
          <a:lstStyle/>
          <a:p>
            <a:pPr>
              <a:lnSpc>
                <a:spcPts val="2880"/>
              </a:lnSpc>
              <a:spcBef>
                <a:spcPts val="0"/>
              </a:spcBef>
              <a:defRPr/>
            </a:pPr>
            <a:endParaRPr lang="zh-CN" altLang="en-US" dirty="0"/>
          </a:p>
        </p:txBody>
      </p:sp>
      <p:sp>
        <p:nvSpPr>
          <p:cNvPr id="13" name="直角双向箭头 12"/>
          <p:cNvSpPr/>
          <p:nvPr/>
        </p:nvSpPr>
        <p:spPr bwMode="auto">
          <a:xfrm rot="16200000">
            <a:off x="7343874" y="1861784"/>
            <a:ext cx="865188" cy="936625"/>
          </a:xfrm>
          <a:prstGeom prst="leftUpArrow">
            <a:avLst>
              <a:gd name="adj1" fmla="val 31150"/>
              <a:gd name="adj2" fmla="val 25000"/>
              <a:gd name="adj3" fmla="val 25000"/>
            </a:avLst>
          </a:prstGeom>
          <a:solidFill>
            <a:srgbClr val="FFFFFF"/>
          </a:solidFill>
          <a:ln w="9525" cap="flat" cmpd="sng" algn="ctr">
            <a:solidFill>
              <a:schemeClr val="tx1"/>
            </a:solidFill>
            <a:prstDash val="solid"/>
            <a:round/>
            <a:headEnd type="none" w="med" len="med"/>
            <a:tailEnd type="none" w="med" len="med"/>
          </a:ln>
          <a:effectLst/>
        </p:spPr>
        <p:txBody>
          <a:bodyPr vert="vert270" lIns="0" tIns="0" rIns="0" bIns="0" anchor="ctr"/>
          <a:lstStyle/>
          <a:p>
            <a:pPr>
              <a:lnSpc>
                <a:spcPts val="2880"/>
              </a:lnSpc>
              <a:spcBef>
                <a:spcPts val="0"/>
              </a:spcBef>
              <a:defRPr/>
            </a:pPr>
            <a:endParaRPr lang="zh-CN" altLang="en-US" dirty="0"/>
          </a:p>
        </p:txBody>
      </p:sp>
      <p:sp>
        <p:nvSpPr>
          <p:cNvPr id="14" name="直角双向箭头 13"/>
          <p:cNvSpPr/>
          <p:nvPr/>
        </p:nvSpPr>
        <p:spPr bwMode="auto">
          <a:xfrm rot="5400000">
            <a:off x="5184081" y="3373878"/>
            <a:ext cx="863600" cy="936625"/>
          </a:xfrm>
          <a:prstGeom prst="leftUpArrow">
            <a:avLst>
              <a:gd name="adj1" fmla="val 31150"/>
              <a:gd name="adj2" fmla="val 25000"/>
              <a:gd name="adj3" fmla="val 25000"/>
            </a:avLst>
          </a:prstGeom>
          <a:solidFill>
            <a:srgbClr val="FFFFFF"/>
          </a:solidFill>
          <a:ln w="9525" cap="flat" cmpd="sng" algn="ctr">
            <a:solidFill>
              <a:schemeClr val="tx1"/>
            </a:solidFill>
            <a:prstDash val="solid"/>
            <a:round/>
            <a:headEnd type="none" w="med" len="med"/>
            <a:tailEnd type="none" w="med" len="med"/>
          </a:ln>
          <a:effectLst/>
        </p:spPr>
        <p:txBody>
          <a:bodyPr vert="vert270" lIns="0" tIns="0" rIns="0" bIns="0" anchor="ctr"/>
          <a:lstStyle/>
          <a:p>
            <a:pPr>
              <a:lnSpc>
                <a:spcPts val="2880"/>
              </a:lnSpc>
              <a:spcBef>
                <a:spcPts val="0"/>
              </a:spcBef>
              <a:defRPr/>
            </a:pPr>
            <a:endParaRPr lang="zh-CN" altLang="en-US" dirty="0"/>
          </a:p>
        </p:txBody>
      </p:sp>
      <p:sp>
        <p:nvSpPr>
          <p:cNvPr id="15" name="直角双向箭头 14"/>
          <p:cNvSpPr/>
          <p:nvPr/>
        </p:nvSpPr>
        <p:spPr bwMode="auto">
          <a:xfrm>
            <a:off x="7308155" y="3410391"/>
            <a:ext cx="936625" cy="863600"/>
          </a:xfrm>
          <a:prstGeom prst="leftUpArrow">
            <a:avLst>
              <a:gd name="adj1" fmla="val 31150"/>
              <a:gd name="adj2" fmla="val 25000"/>
              <a:gd name="adj3" fmla="val 25000"/>
            </a:avLst>
          </a:prstGeom>
          <a:solidFill>
            <a:srgbClr val="FFFFFF"/>
          </a:solidFill>
          <a:ln w="9525" cap="flat" cmpd="sng" algn="ctr">
            <a:solidFill>
              <a:schemeClr val="tx1"/>
            </a:solidFill>
            <a:prstDash val="solid"/>
            <a:round/>
            <a:headEnd type="none" w="med" len="med"/>
            <a:tailEnd type="none" w="med" len="med"/>
          </a:ln>
          <a:effectLst/>
        </p:spPr>
        <p:txBody>
          <a:bodyPr vert="vert270" lIns="0" tIns="0" rIns="0" bIns="0" anchor="ctr"/>
          <a:lstStyle/>
          <a:p>
            <a:pPr>
              <a:lnSpc>
                <a:spcPts val="2880"/>
              </a:lnSpc>
              <a:spcBef>
                <a:spcPts val="0"/>
              </a:spcBef>
              <a:defRPr/>
            </a:pPr>
            <a:endParaRPr lang="zh-CN" altLang="en-US" dirty="0"/>
          </a:p>
        </p:txBody>
      </p:sp>
      <p:sp>
        <p:nvSpPr>
          <p:cNvPr id="58381" name="文本框 11"/>
          <p:cNvSpPr txBox="1">
            <a:spLocks noChangeArrowheads="1"/>
          </p:cNvSpPr>
          <p:nvPr/>
        </p:nvSpPr>
        <p:spPr bwMode="auto">
          <a:xfrm>
            <a:off x="5220593" y="2003866"/>
            <a:ext cx="576262"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授信</a:t>
            </a:r>
          </a:p>
        </p:txBody>
      </p:sp>
      <p:sp>
        <p:nvSpPr>
          <p:cNvPr id="58382" name="文本框 16"/>
          <p:cNvSpPr txBox="1">
            <a:spLocks noChangeArrowheads="1"/>
          </p:cNvSpPr>
          <p:nvPr/>
        </p:nvSpPr>
        <p:spPr bwMode="auto">
          <a:xfrm>
            <a:off x="5220593" y="3553266"/>
            <a:ext cx="360362"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物流</a:t>
            </a:r>
          </a:p>
        </p:txBody>
      </p:sp>
      <p:sp>
        <p:nvSpPr>
          <p:cNvPr id="58383" name="文本框 17"/>
          <p:cNvSpPr txBox="1">
            <a:spLocks noChangeArrowheads="1"/>
          </p:cNvSpPr>
          <p:nvPr/>
        </p:nvSpPr>
        <p:spPr bwMode="auto">
          <a:xfrm>
            <a:off x="5436493" y="3926328"/>
            <a:ext cx="576262"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服务</a:t>
            </a:r>
          </a:p>
        </p:txBody>
      </p:sp>
      <p:sp>
        <p:nvSpPr>
          <p:cNvPr id="58384" name="文本框 18"/>
          <p:cNvSpPr txBox="1">
            <a:spLocks noChangeArrowheads="1"/>
          </p:cNvSpPr>
          <p:nvPr/>
        </p:nvSpPr>
        <p:spPr bwMode="auto">
          <a:xfrm>
            <a:off x="7812980" y="3553266"/>
            <a:ext cx="358775"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物流</a:t>
            </a:r>
          </a:p>
        </p:txBody>
      </p:sp>
      <p:sp>
        <p:nvSpPr>
          <p:cNvPr id="58385" name="文本框 19"/>
          <p:cNvSpPr txBox="1">
            <a:spLocks noChangeArrowheads="1"/>
          </p:cNvSpPr>
          <p:nvPr/>
        </p:nvSpPr>
        <p:spPr bwMode="auto">
          <a:xfrm>
            <a:off x="7452618" y="3926328"/>
            <a:ext cx="576262"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服务</a:t>
            </a:r>
          </a:p>
        </p:txBody>
      </p:sp>
      <p:sp>
        <p:nvSpPr>
          <p:cNvPr id="58386" name="文本框 20"/>
          <p:cNvSpPr txBox="1">
            <a:spLocks noChangeArrowheads="1"/>
          </p:cNvSpPr>
          <p:nvPr/>
        </p:nvSpPr>
        <p:spPr bwMode="auto">
          <a:xfrm>
            <a:off x="7597080" y="2003866"/>
            <a:ext cx="574675"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spAutoFit/>
          </a:bodyPr>
          <a:lstStyle>
            <a:lvl1pPr>
              <a:defRPr kumimoji="1" sz="2400" b="1">
                <a:solidFill>
                  <a:schemeClr val="tx1"/>
                </a:solidFill>
                <a:latin typeface="Times New Roman" charset="0"/>
                <a:ea typeface="宋体" charset="0"/>
                <a:cs typeface="宋体" charset="0"/>
              </a:defRPr>
            </a:lvl1pPr>
            <a:lvl2pPr marL="742950" indent="-285750">
              <a:defRPr kumimoji="1" sz="2400" b="1">
                <a:solidFill>
                  <a:schemeClr val="tx1"/>
                </a:solidFill>
                <a:latin typeface="Times New Roman" charset="0"/>
                <a:ea typeface="宋体" charset="0"/>
              </a:defRPr>
            </a:lvl2pPr>
            <a:lvl3pPr marL="1143000" indent="-228600">
              <a:defRPr kumimoji="1" sz="2400" b="1">
                <a:solidFill>
                  <a:schemeClr val="tx1"/>
                </a:solidFill>
                <a:latin typeface="Times New Roman" charset="0"/>
                <a:ea typeface="宋体" charset="0"/>
              </a:defRPr>
            </a:lvl3pPr>
            <a:lvl4pPr marL="1600200" indent="-228600">
              <a:defRPr kumimoji="1" sz="2400" b="1">
                <a:solidFill>
                  <a:schemeClr val="tx1"/>
                </a:solidFill>
                <a:latin typeface="Times New Roman" charset="0"/>
                <a:ea typeface="宋体" charset="0"/>
              </a:defRPr>
            </a:lvl4pPr>
            <a:lvl5pPr marL="2057400" indent="-228600">
              <a:defRPr kumimoji="1" sz="2400" b="1">
                <a:solidFill>
                  <a:schemeClr val="tx1"/>
                </a:solidFill>
                <a:latin typeface="Times New Roman" charset="0"/>
                <a:ea typeface="宋体" charset="0"/>
              </a:defRPr>
            </a:lvl5pPr>
            <a:lvl6pPr marL="2514600" indent="-228600" algn="ctr" fontAlgn="base">
              <a:lnSpc>
                <a:spcPct val="90000"/>
              </a:lnSpc>
              <a:spcBef>
                <a:spcPct val="20000"/>
              </a:spcBef>
              <a:spcAft>
                <a:spcPct val="0"/>
              </a:spcAft>
              <a:defRPr kumimoji="1" sz="2400" b="1">
                <a:solidFill>
                  <a:schemeClr val="tx1"/>
                </a:solidFill>
                <a:latin typeface="Times New Roman" charset="0"/>
                <a:ea typeface="宋体" charset="0"/>
              </a:defRPr>
            </a:lvl6pPr>
            <a:lvl7pPr marL="2971800" indent="-228600" algn="ctr" fontAlgn="base">
              <a:lnSpc>
                <a:spcPct val="90000"/>
              </a:lnSpc>
              <a:spcBef>
                <a:spcPct val="20000"/>
              </a:spcBef>
              <a:spcAft>
                <a:spcPct val="0"/>
              </a:spcAft>
              <a:defRPr kumimoji="1" sz="2400" b="1">
                <a:solidFill>
                  <a:schemeClr val="tx1"/>
                </a:solidFill>
                <a:latin typeface="Times New Roman" charset="0"/>
                <a:ea typeface="宋体" charset="0"/>
              </a:defRPr>
            </a:lvl7pPr>
            <a:lvl8pPr marL="3429000" indent="-228600" algn="ctr" fontAlgn="base">
              <a:lnSpc>
                <a:spcPct val="90000"/>
              </a:lnSpc>
              <a:spcBef>
                <a:spcPct val="20000"/>
              </a:spcBef>
              <a:spcAft>
                <a:spcPct val="0"/>
              </a:spcAft>
              <a:defRPr kumimoji="1" sz="2400" b="1">
                <a:solidFill>
                  <a:schemeClr val="tx1"/>
                </a:solidFill>
                <a:latin typeface="Times New Roman" charset="0"/>
                <a:ea typeface="宋体" charset="0"/>
              </a:defRPr>
            </a:lvl8pPr>
            <a:lvl9pPr marL="3886200" indent="-228600" algn="ctr" fontAlgn="base">
              <a:lnSpc>
                <a:spcPct val="90000"/>
              </a:lnSpc>
              <a:spcBef>
                <a:spcPct val="20000"/>
              </a:spcBef>
              <a:spcAft>
                <a:spcPct val="0"/>
              </a:spcAft>
              <a:defRPr kumimoji="1" sz="2400" b="1">
                <a:solidFill>
                  <a:schemeClr val="tx1"/>
                </a:solidFill>
                <a:latin typeface="Times New Roman" charset="0"/>
                <a:ea typeface="宋体" charset="0"/>
              </a:defRPr>
            </a:lvl9pPr>
          </a:lstStyle>
          <a:p>
            <a:r>
              <a:rPr lang="zh-CN" altLang="en-US" sz="1800"/>
              <a:t>贷款</a:t>
            </a:r>
          </a:p>
        </p:txBody>
      </p:sp>
      <p:cxnSp>
        <p:nvCxnSpPr>
          <p:cNvPr id="22" name="直线箭头连接符 21"/>
          <p:cNvCxnSpPr>
            <a:stCxn id="6" idx="2"/>
            <a:endCxn id="58376" idx="1"/>
          </p:cNvCxnSpPr>
          <p:nvPr/>
        </p:nvCxnSpPr>
        <p:spPr bwMode="auto">
          <a:xfrm>
            <a:off x="6696968" y="2329303"/>
            <a:ext cx="0" cy="52705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4" name="直线箭头连接符 23"/>
          <p:cNvCxnSpPr>
            <a:endCxn id="58376" idx="5"/>
          </p:cNvCxnSpPr>
          <p:nvPr/>
        </p:nvCxnSpPr>
        <p:spPr bwMode="auto">
          <a:xfrm flipV="1">
            <a:off x="6696968" y="3245291"/>
            <a:ext cx="0" cy="63500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58389" name="椭圆 24"/>
          <p:cNvSpPr>
            <a:spLocks noChangeArrowheads="1"/>
          </p:cNvSpPr>
          <p:nvPr/>
        </p:nvSpPr>
        <p:spPr bwMode="auto">
          <a:xfrm>
            <a:off x="4499868" y="1610166"/>
            <a:ext cx="4392612" cy="2952750"/>
          </a:xfrm>
          <a:prstGeom prst="ellipse">
            <a:avLst/>
          </a:prstGeom>
          <a:noFill/>
          <a:ln w="9525">
            <a:solidFill>
              <a:srgbClr val="800000"/>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pPr marL="342900" indent="-342900"/>
            <a:endParaRPr lang="zh-CN" altLang="en-US"/>
          </a:p>
        </p:txBody>
      </p:sp>
      <p:sp>
        <p:nvSpPr>
          <p:cNvPr id="23" name="弧 22"/>
          <p:cNvSpPr/>
          <p:nvPr/>
        </p:nvSpPr>
        <p:spPr bwMode="auto">
          <a:xfrm>
            <a:off x="-2196752" y="1727900"/>
            <a:ext cx="5616624" cy="5328592"/>
          </a:xfrm>
          <a:prstGeom prst="arc">
            <a:avLst>
              <a:gd name="adj1" fmla="val 16200000"/>
              <a:gd name="adj2" fmla="val 31666"/>
            </a:avLst>
          </a:prstGeom>
          <a:solidFill>
            <a:schemeClr val="accent5">
              <a:lumMod val="40000"/>
              <a:lumOff val="60000"/>
            </a:schemeClr>
          </a:solidFill>
          <a:ln w="9525" cap="flat" cmpd="sng" algn="ctr">
            <a:solidFill>
              <a:schemeClr val="accent5">
                <a:lumMod val="20000"/>
                <a:lumOff val="80000"/>
              </a:schemeClr>
            </a:solidFill>
            <a:prstDash val="solid"/>
            <a:round/>
            <a:headEnd type="none" w="med" len="med"/>
            <a:tailEnd type="none" w="med" len="med"/>
          </a:ln>
          <a:effectLst/>
        </p:spPr>
        <p:txBody>
          <a:bodyPr/>
          <a:lstStyle/>
          <a:p>
            <a:pPr marL="342900" indent="-342900">
              <a:defRPr/>
            </a:pPr>
            <a:endParaRPr lang="zh-CN" altLang="en-US"/>
          </a:p>
        </p:txBody>
      </p:sp>
      <p:sp>
        <p:nvSpPr>
          <p:cNvPr id="25" name="弧 24"/>
          <p:cNvSpPr/>
          <p:nvPr/>
        </p:nvSpPr>
        <p:spPr bwMode="auto">
          <a:xfrm>
            <a:off x="-1260648" y="2375970"/>
            <a:ext cx="3744416" cy="4005065"/>
          </a:xfrm>
          <a:prstGeom prst="arc">
            <a:avLst>
              <a:gd name="adj1" fmla="val 16200000"/>
              <a:gd name="adj2" fmla="val 31666"/>
            </a:avLst>
          </a:prstGeom>
          <a:solidFill>
            <a:schemeClr val="accent6">
              <a:lumMod val="20000"/>
              <a:lumOff val="80000"/>
            </a:schemeClr>
          </a:solidFill>
          <a:ln w="9525" cap="flat" cmpd="sng" algn="ctr">
            <a:solidFill>
              <a:schemeClr val="accent5">
                <a:lumMod val="20000"/>
                <a:lumOff val="80000"/>
              </a:schemeClr>
            </a:solidFill>
            <a:prstDash val="solid"/>
            <a:round/>
            <a:headEnd type="none" w="med" len="med"/>
            <a:tailEnd type="none" w="med" len="med"/>
          </a:ln>
          <a:effectLst/>
        </p:spPr>
        <p:txBody>
          <a:bodyPr/>
          <a:lstStyle/>
          <a:p>
            <a:pPr marL="342900" indent="-342900">
              <a:defRPr/>
            </a:pPr>
            <a:endParaRPr lang="zh-CN" altLang="en-US"/>
          </a:p>
        </p:txBody>
      </p:sp>
      <p:sp>
        <p:nvSpPr>
          <p:cNvPr id="26" name="椭圆 25"/>
          <p:cNvSpPr/>
          <p:nvPr/>
        </p:nvSpPr>
        <p:spPr bwMode="auto">
          <a:xfrm>
            <a:off x="1187624" y="2761996"/>
            <a:ext cx="720080" cy="720080"/>
          </a:xfrm>
          <a:prstGeom prst="ellipse">
            <a:avLst/>
          </a:prstGeom>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lIns="0" tIns="0" rIns="0" bIns="0" anchor="ctr" anchorCtr="1">
            <a:scene3d>
              <a:camera prst="orthographicFront"/>
              <a:lightRig rig="threePt" dir="t"/>
            </a:scene3d>
            <a:sp3d extrusionH="57150">
              <a:bevelT w="38100" h="38100"/>
            </a:sp3d>
          </a:bodyPr>
          <a:lstStyle/>
          <a:p>
            <a:pPr>
              <a:lnSpc>
                <a:spcPts val="2000"/>
              </a:lnSpc>
              <a:spcBef>
                <a:spcPts val="0"/>
              </a:spcBef>
              <a:defRPr/>
            </a:pPr>
            <a:r>
              <a:rPr lang="zh-CN" altLang="en-US"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cs typeface="宋体" charset="0"/>
              </a:rPr>
              <a:t>贸易金融</a:t>
            </a:r>
          </a:p>
        </p:txBody>
      </p:sp>
      <p:sp>
        <p:nvSpPr>
          <p:cNvPr id="27" name="椭圆 26"/>
          <p:cNvSpPr/>
          <p:nvPr/>
        </p:nvSpPr>
        <p:spPr bwMode="auto">
          <a:xfrm>
            <a:off x="1763688" y="3410068"/>
            <a:ext cx="720080" cy="720080"/>
          </a:xfrm>
          <a:prstGeom prst="ellipse">
            <a:avLst/>
          </a:prstGeom>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lIns="0" tIns="0" rIns="0" bIns="0" anchor="ctr" anchorCtr="1">
            <a:scene3d>
              <a:camera prst="orthographicFront"/>
              <a:lightRig rig="threePt" dir="t"/>
            </a:scene3d>
            <a:sp3d extrusionH="57150">
              <a:bevelT w="38100" h="38100"/>
            </a:sp3d>
          </a:bodyPr>
          <a:lstStyle/>
          <a:p>
            <a:pPr>
              <a:lnSpc>
                <a:spcPts val="2000"/>
              </a:lnSpc>
              <a:spcBef>
                <a:spcPts val="0"/>
              </a:spcBef>
              <a:defRPr/>
            </a:pPr>
            <a:r>
              <a:rPr lang="zh-CN" altLang="en-US" sz="2000" cap="all" dirty="0">
                <a:ln w="9000" cmpd="sng">
                  <a:solidFill>
                    <a:schemeClr val="accent4">
                      <a:shade val="50000"/>
                      <a:satMod val="120000"/>
                    </a:schemeClr>
                  </a:solidFill>
                  <a:prstDash val="solid"/>
                </a:ln>
                <a:solidFill>
                  <a:srgbClr val="CCEEDF"/>
                </a:solidFill>
                <a:effectLst>
                  <a:reflection blurRad="12700" stA="28000" endPos="45000" dist="1000" dir="5400000" sy="-100000" algn="bl" rotWithShape="0"/>
                </a:effectLst>
                <a:latin typeface="+mn-ea"/>
              </a:rPr>
              <a:t>物流</a:t>
            </a:r>
            <a:r>
              <a:rPr lang="zh-CN" altLang="en-US" sz="2000" cap="all" dirty="0">
                <a:ln w="9000" cmpd="sng">
                  <a:solidFill>
                    <a:schemeClr val="accent4">
                      <a:shade val="50000"/>
                      <a:satMod val="120000"/>
                    </a:schemeClr>
                  </a:solidFill>
                  <a:prstDash val="solid"/>
                </a:ln>
                <a:solidFill>
                  <a:srgbClr val="CCEEDF"/>
                </a:solidFill>
                <a:effectLst>
                  <a:reflection blurRad="12700" stA="28000" endPos="45000" dist="1000" dir="5400000" sy="-100000" algn="bl" rotWithShape="0"/>
                </a:effectLst>
                <a:latin typeface="+mn-ea"/>
                <a:cs typeface="宋体" charset="0"/>
              </a:rPr>
              <a:t>金融</a:t>
            </a:r>
          </a:p>
        </p:txBody>
      </p:sp>
      <p:sp>
        <p:nvSpPr>
          <p:cNvPr id="28" name="椭圆 27"/>
          <p:cNvSpPr/>
          <p:nvPr/>
        </p:nvSpPr>
        <p:spPr bwMode="auto">
          <a:xfrm>
            <a:off x="2123728" y="2545986"/>
            <a:ext cx="792073" cy="792074"/>
          </a:xfrm>
          <a:prstGeom prst="ellipse">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0" tIns="0" rIns="0" bIns="0" anchor="ctr" anchorCtr="1">
            <a:scene3d>
              <a:camera prst="orthographicFront"/>
              <a:lightRig rig="threePt" dir="t"/>
            </a:scene3d>
            <a:sp3d extrusionH="57150">
              <a:bevelT w="38100" h="38100"/>
            </a:sp3d>
          </a:bodyPr>
          <a:lstStyle/>
          <a:p>
            <a:pPr>
              <a:lnSpc>
                <a:spcPts val="2000"/>
              </a:lnSpc>
              <a:spcBef>
                <a:spcPts val="0"/>
              </a:spcBef>
              <a:defRPr/>
            </a:pPr>
            <a:endParaRPr lang="zh-CN" altLang="en-US" sz="2000" cap="all" dirty="0">
              <a:ln w="9000" cmpd="sng">
                <a:solidFill>
                  <a:schemeClr val="accent4">
                    <a:shade val="50000"/>
                    <a:satMod val="120000"/>
                  </a:schemeClr>
                </a:solidFill>
                <a:prstDash val="solid"/>
              </a:ln>
              <a:solidFill>
                <a:srgbClr val="CCEEDF"/>
              </a:solidFill>
              <a:effectLst>
                <a:reflection blurRad="12700" stA="28000" endPos="45000" dist="1000" dir="5400000" sy="-100000" algn="bl" rotWithShape="0"/>
              </a:effectLst>
              <a:latin typeface="+mn-ea"/>
              <a:cs typeface="宋体" charset="0"/>
            </a:endParaRPr>
          </a:p>
        </p:txBody>
      </p:sp>
      <p:sp>
        <p:nvSpPr>
          <p:cNvPr id="29" name="矩形 28"/>
          <p:cNvSpPr/>
          <p:nvPr/>
        </p:nvSpPr>
        <p:spPr>
          <a:xfrm>
            <a:off x="2051720" y="2744542"/>
            <a:ext cx="933992" cy="521510"/>
          </a:xfrm>
          <a:prstGeom prst="rect">
            <a:avLst/>
          </a:prstGeom>
        </p:spPr>
        <p:txBody>
          <a:bodyPr lIns="0" tIns="0" rIns="0" bIns="0">
            <a:spAutoFit/>
          </a:bodyPr>
          <a:lstStyle/>
          <a:p>
            <a:pPr>
              <a:lnSpc>
                <a:spcPts val="2000"/>
              </a:lnSpc>
              <a:spcBef>
                <a:spcPts val="0"/>
              </a:spcBef>
              <a:defRPr/>
            </a:pPr>
            <a:r>
              <a:rPr lang="zh-CN" altLang="en-US" sz="2000" cap="all" dirty="0">
                <a:ln w="9000" cmpd="sng">
                  <a:solidFill>
                    <a:srgbClr val="000000">
                      <a:shade val="50000"/>
                      <a:satMod val="120000"/>
                    </a:srgbClr>
                  </a:solidFill>
                  <a:prstDash val="solid"/>
                </a:ln>
                <a:solidFill>
                  <a:srgbClr val="CCEEDF"/>
                </a:solidFill>
                <a:effectLst>
                  <a:reflection blurRad="12700" stA="28000" endPos="45000" dist="1000" dir="5400000" sy="-100000" algn="bl" rotWithShape="0"/>
                </a:effectLst>
                <a:latin typeface="黑体"/>
                <a:ea typeface="黑体"/>
                <a:cs typeface="黑体"/>
              </a:rPr>
              <a:t>供应链</a:t>
            </a:r>
            <a:r>
              <a:rPr lang="zh-CN" altLang="en-US" sz="2000" cap="all" dirty="0">
                <a:ln w="9000" cmpd="sng">
                  <a:solidFill>
                    <a:srgbClr val="000000">
                      <a:shade val="50000"/>
                      <a:satMod val="120000"/>
                    </a:srgbClr>
                  </a:solidFill>
                  <a:prstDash val="solid"/>
                </a:ln>
                <a:solidFill>
                  <a:srgbClr val="CCEEDF"/>
                </a:solidFill>
                <a:effectLst>
                  <a:reflection blurRad="12700" stA="28000" endPos="45000" dist="1000" dir="5400000" sy="-100000" algn="bl" rotWithShape="0"/>
                </a:effectLst>
                <a:latin typeface="黑体"/>
                <a:ea typeface="黑体"/>
              </a:rPr>
              <a:t>金融</a:t>
            </a:r>
          </a:p>
        </p:txBody>
      </p:sp>
      <p:sp>
        <p:nvSpPr>
          <p:cNvPr id="33" name="弧 32"/>
          <p:cNvSpPr/>
          <p:nvPr/>
        </p:nvSpPr>
        <p:spPr bwMode="auto">
          <a:xfrm>
            <a:off x="-396552" y="3312061"/>
            <a:ext cx="2088232" cy="2160254"/>
          </a:xfrm>
          <a:prstGeom prst="arc">
            <a:avLst/>
          </a:prstGeom>
          <a:solidFill>
            <a:schemeClr val="accent3">
              <a:lumMod val="85000"/>
            </a:schemeClr>
          </a:solidFill>
          <a:ln w="9525" cap="flat" cmpd="sng" algn="ctr">
            <a:solidFill>
              <a:schemeClr val="accent5">
                <a:lumMod val="20000"/>
                <a:lumOff val="80000"/>
              </a:schemeClr>
            </a:solidFill>
            <a:prstDash val="solid"/>
            <a:round/>
            <a:headEnd type="none" w="med" len="med"/>
            <a:tailEnd type="none" w="med" len="med"/>
          </a:ln>
          <a:effectLst/>
        </p:spPr>
        <p:txBody>
          <a:bodyPr/>
          <a:lstStyle/>
          <a:p>
            <a:pPr marL="342900" indent="-342900">
              <a:defRPr/>
            </a:pPr>
            <a:endParaRPr lang="zh-CN" altLang="en-US">
              <a:ln w="12700">
                <a:solidFill>
                  <a:schemeClr val="tx2">
                    <a:satMod val="155000"/>
                  </a:schemeClr>
                </a:solidFill>
                <a:prstDash val="solid"/>
              </a:ln>
              <a:solidFill>
                <a:schemeClr val="accent6">
                  <a:lumMod val="60000"/>
                  <a:lumOff val="40000"/>
                </a:schemeClr>
              </a:solidFill>
              <a:effectLst>
                <a:outerShdw blurRad="41275" dist="20320" dir="1800000" algn="tl" rotWithShape="0">
                  <a:srgbClr val="000000">
                    <a:alpha val="40000"/>
                  </a:srgbClr>
                </a:outerShdw>
              </a:effectLst>
            </a:endParaRPr>
          </a:p>
        </p:txBody>
      </p:sp>
      <p:grpSp>
        <p:nvGrpSpPr>
          <p:cNvPr id="30" name="组 29"/>
          <p:cNvGrpSpPr>
            <a:grpSpLocks/>
          </p:cNvGrpSpPr>
          <p:nvPr/>
        </p:nvGrpSpPr>
        <p:grpSpPr bwMode="auto">
          <a:xfrm>
            <a:off x="1475656" y="3338060"/>
            <a:ext cx="432048" cy="432048"/>
            <a:chOff x="3602451" y="3717032"/>
            <a:chExt cx="537501" cy="537501"/>
          </a:xfrm>
        </p:grpSpPr>
        <p:cxnSp>
          <p:nvCxnSpPr>
            <p:cNvPr id="31" name="直线箭头连接符 30"/>
            <p:cNvCxnSpPr/>
            <p:nvPr/>
          </p:nvCxnSpPr>
          <p:spPr bwMode="auto">
            <a:xfrm flipV="1">
              <a:off x="3602451" y="3717032"/>
              <a:ext cx="33296" cy="537501"/>
            </a:xfrm>
            <a:prstGeom prst="straightConnector1">
              <a:avLst/>
            </a:prstGeom>
            <a:solidFill>
              <a:schemeClr val="accent1"/>
            </a:solidFill>
            <a:ln w="57150" cap="flat" cmpd="sng" algn="ctr">
              <a:solidFill>
                <a:srgbClr val="990000"/>
              </a:solidFill>
              <a:prstDash val="solid"/>
              <a:round/>
              <a:headEnd type="none" w="med" len="med"/>
              <a:tailEnd type="triangle" w="sm" len="sm"/>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2" name="直线箭头连接符 31"/>
            <p:cNvCxnSpPr/>
            <p:nvPr/>
          </p:nvCxnSpPr>
          <p:spPr bwMode="auto">
            <a:xfrm flipV="1">
              <a:off x="3602451" y="4221237"/>
              <a:ext cx="537501" cy="33296"/>
            </a:xfrm>
            <a:prstGeom prst="straightConnector1">
              <a:avLst/>
            </a:prstGeom>
            <a:solidFill>
              <a:schemeClr val="accent1"/>
            </a:solidFill>
            <a:ln w="57150" cap="flat" cmpd="sng" algn="ctr">
              <a:solidFill>
                <a:srgbClr val="990000"/>
              </a:solidFill>
              <a:prstDash val="solid"/>
              <a:round/>
              <a:headEnd type="none" w="med" len="med"/>
              <a:tailEnd type="triangle" w="sm" len="sm"/>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grpSp>
      <p:sp>
        <p:nvSpPr>
          <p:cNvPr id="34" name="椭圆 33"/>
          <p:cNvSpPr/>
          <p:nvPr/>
        </p:nvSpPr>
        <p:spPr bwMode="auto">
          <a:xfrm>
            <a:off x="827584" y="3626092"/>
            <a:ext cx="720080" cy="720080"/>
          </a:xfrm>
          <a:prstGeom prst="ellipse">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0" tIns="0" rIns="0" bIns="0" anchor="ctr" anchorCtr="1">
            <a:scene3d>
              <a:camera prst="orthographicFront"/>
              <a:lightRig rig="threePt" dir="t"/>
            </a:scene3d>
            <a:sp3d extrusionH="57150">
              <a:bevelT w="38100" h="38100"/>
            </a:sp3d>
          </a:bodyPr>
          <a:lstStyle/>
          <a:p>
            <a:pPr>
              <a:lnSpc>
                <a:spcPts val="2000"/>
              </a:lnSpc>
              <a:spcBef>
                <a:spcPts val="0"/>
              </a:spcBef>
              <a:defRPr/>
            </a:pPr>
            <a:r>
              <a:rPr lang="zh-CN" altLang="en-US"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cs typeface="宋体" charset="0"/>
              </a:rPr>
              <a:t>套汇套利</a:t>
            </a:r>
          </a:p>
        </p:txBody>
      </p:sp>
      <p:sp>
        <p:nvSpPr>
          <p:cNvPr id="35" name="燕尾形箭头 34"/>
          <p:cNvSpPr/>
          <p:nvPr/>
        </p:nvSpPr>
        <p:spPr bwMode="auto">
          <a:xfrm rot="19491738">
            <a:off x="1869620" y="3043003"/>
            <a:ext cx="431800" cy="504825"/>
          </a:xfrm>
          <a:prstGeom prst="notchedRightArrow">
            <a:avLst/>
          </a:prstGeom>
          <a:solidFill>
            <a:schemeClr val="accent1">
              <a:lumMod val="40000"/>
              <a:lumOff val="60000"/>
            </a:schemeClr>
          </a:solidFill>
          <a:ln w="9525" cap="flat" cmpd="sng" algn="ctr">
            <a:solidFill>
              <a:schemeClr val="accent1">
                <a:lumMod val="20000"/>
                <a:lumOff val="80000"/>
              </a:schemeClr>
            </a:solidFill>
            <a:prstDash val="solid"/>
            <a:round/>
            <a:headEnd type="none" w="med" len="med"/>
            <a:tailEnd type="none" w="med" len="med"/>
          </a:ln>
          <a:effectLst/>
        </p:spPr>
        <p:txBody>
          <a:bodyPr/>
          <a:lstStyle/>
          <a:p>
            <a:pPr marL="342900" indent="-342900">
              <a:defRPr/>
            </a:pPr>
            <a:endParaRPr lang="zh-CN" altLang="en-US"/>
          </a:p>
        </p:txBody>
      </p:sp>
      <p:grpSp>
        <p:nvGrpSpPr>
          <p:cNvPr id="36" name="组 35"/>
          <p:cNvGrpSpPr>
            <a:grpSpLocks/>
          </p:cNvGrpSpPr>
          <p:nvPr/>
        </p:nvGrpSpPr>
        <p:grpSpPr bwMode="auto">
          <a:xfrm>
            <a:off x="107736" y="1537860"/>
            <a:ext cx="3585143" cy="3187284"/>
            <a:chOff x="782596" y="1988983"/>
            <a:chExt cx="3770967" cy="3588686"/>
          </a:xfrm>
        </p:grpSpPr>
        <p:cxnSp>
          <p:nvCxnSpPr>
            <p:cNvPr id="37" name="直线箭头连接符 36"/>
            <p:cNvCxnSpPr/>
            <p:nvPr/>
          </p:nvCxnSpPr>
          <p:spPr bwMode="auto">
            <a:xfrm>
              <a:off x="1312534" y="5229132"/>
              <a:ext cx="3241029" cy="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8" name="直线箭头连接符 37"/>
            <p:cNvCxnSpPr/>
            <p:nvPr/>
          </p:nvCxnSpPr>
          <p:spPr bwMode="auto">
            <a:xfrm flipH="1" flipV="1">
              <a:off x="1274660" y="1988983"/>
              <a:ext cx="45252" cy="324015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9" name="直线箭头连接符 38"/>
            <p:cNvCxnSpPr/>
            <p:nvPr/>
          </p:nvCxnSpPr>
          <p:spPr bwMode="auto">
            <a:xfrm flipV="1">
              <a:off x="1388271" y="3042979"/>
              <a:ext cx="2347953" cy="2149414"/>
            </a:xfrm>
            <a:prstGeom prst="straightConnector1">
              <a:avLst/>
            </a:prstGeom>
            <a:solidFill>
              <a:schemeClr val="accent1"/>
            </a:solidFill>
            <a:ln w="9525" cap="flat" cmpd="sng" algn="ctr">
              <a:solidFill>
                <a:srgbClr val="FFFF00"/>
              </a:solidFill>
              <a:prstDash val="sysDot"/>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40" name="文本框 44"/>
            <p:cNvSpPr txBox="1">
              <a:spLocks noChangeArrowheads="1"/>
            </p:cNvSpPr>
            <p:nvPr/>
          </p:nvSpPr>
          <p:spPr bwMode="auto">
            <a:xfrm>
              <a:off x="1842712" y="5069895"/>
              <a:ext cx="2423694" cy="507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ts val="1700"/>
                </a:lnSpc>
                <a:spcBef>
                  <a:spcPts val="0"/>
                </a:spcBef>
                <a:spcAft>
                  <a:spcPts val="0"/>
                </a:spcAft>
              </a:pPr>
              <a:r>
                <a:rPr lang="zh-CN" altLang="en-US" sz="1800" b="1" dirty="0">
                  <a:solidFill>
                    <a:srgbClr val="FF0000"/>
                  </a:solidFill>
                </a:rPr>
                <a:t>低     中     高</a:t>
              </a:r>
              <a:endParaRPr lang="en-US" altLang="zh-CN" sz="1800" b="1" dirty="0">
                <a:solidFill>
                  <a:srgbClr val="FF0000"/>
                </a:solidFill>
              </a:endParaRPr>
            </a:p>
            <a:p>
              <a:pPr>
                <a:lnSpc>
                  <a:spcPts val="1700"/>
                </a:lnSpc>
                <a:spcBef>
                  <a:spcPts val="0"/>
                </a:spcBef>
                <a:spcAft>
                  <a:spcPts val="0"/>
                </a:spcAft>
              </a:pPr>
              <a:r>
                <a:rPr lang="zh-CN" altLang="en-US" sz="1800" b="1" dirty="0">
                  <a:solidFill>
                    <a:srgbClr val="FF0000"/>
                  </a:solidFill>
                </a:rPr>
                <a:t> 物流梯度</a:t>
              </a:r>
            </a:p>
          </p:txBody>
        </p:sp>
        <p:sp>
          <p:nvSpPr>
            <p:cNvPr id="41" name="文本框 58"/>
            <p:cNvSpPr txBox="1">
              <a:spLocks noChangeArrowheads="1"/>
            </p:cNvSpPr>
            <p:nvPr/>
          </p:nvSpPr>
          <p:spPr bwMode="auto">
            <a:xfrm>
              <a:off x="782596" y="2423735"/>
              <a:ext cx="468958" cy="28083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ts val="1700"/>
                </a:lnSpc>
                <a:spcBef>
                  <a:spcPts val="0"/>
                </a:spcBef>
              </a:pPr>
              <a:r>
                <a:rPr lang="zh-CN" altLang="en-US" sz="1800" b="1" dirty="0">
                  <a:solidFill>
                    <a:srgbClr val="FF0000"/>
                  </a:solidFill>
                </a:rPr>
                <a:t>高     中      低</a:t>
              </a:r>
              <a:endParaRPr lang="en-US" altLang="zh-CN" sz="1800" b="1" dirty="0">
                <a:solidFill>
                  <a:srgbClr val="FF0000"/>
                </a:solidFill>
              </a:endParaRPr>
            </a:p>
            <a:p>
              <a:pPr>
                <a:lnSpc>
                  <a:spcPts val="1700"/>
                </a:lnSpc>
                <a:spcBef>
                  <a:spcPts val="0"/>
                </a:spcBef>
              </a:pPr>
              <a:r>
                <a:rPr lang="zh-CN" altLang="en-US" sz="1800" b="1" dirty="0">
                  <a:solidFill>
                    <a:srgbClr val="FF0000"/>
                  </a:solidFill>
                </a:rPr>
                <a:t> 商流梯度</a:t>
              </a:r>
            </a:p>
          </p:txBody>
        </p:sp>
        <p:sp>
          <p:nvSpPr>
            <p:cNvPr id="42" name="文本框 60"/>
            <p:cNvSpPr txBox="1">
              <a:spLocks noChangeArrowheads="1"/>
            </p:cNvSpPr>
            <p:nvPr/>
          </p:nvSpPr>
          <p:spPr bwMode="auto">
            <a:xfrm>
              <a:off x="3584743" y="2618546"/>
              <a:ext cx="908884" cy="66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2000" b="1" dirty="0"/>
                <a:t>信息化程度</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iterate type="wd">
                                    <p:tmPct val="10000"/>
                                  </p:iterate>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 presetClass="entr" presetSubtype="10" fill="hold" nodeType="click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blinds(horizontal)">
                                      <p:cBhvr>
                                        <p:cTn id="13" dur="500"/>
                                        <p:tgtEl>
                                          <p:spTgt spid="36"/>
                                        </p:tgtEl>
                                      </p:cBhvr>
                                    </p:animEffec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25"/>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checkerboard(across)">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55" presetClass="entr" presetSubtype="0" fill="hold" nodeType="clickEffect">
                                  <p:stCondLst>
                                    <p:cond delay="0"/>
                                  </p:stCondLst>
                                  <p:childTnLst>
                                    <p:set>
                                      <p:cBhvr>
                                        <p:cTn id="31" dur="1" fill="hold">
                                          <p:stCondLst>
                                            <p:cond delay="0"/>
                                          </p:stCondLst>
                                        </p:cTn>
                                        <p:tgtEl>
                                          <p:spTgt spid="30"/>
                                        </p:tgtEl>
                                        <p:attrNameLst>
                                          <p:attrName>style.visibility</p:attrName>
                                        </p:attrNameLst>
                                      </p:cBhvr>
                                      <p:to>
                                        <p:strVal val="visible"/>
                                      </p:to>
                                    </p:set>
                                    <p:anim calcmode="lin" valueType="num">
                                      <p:cBhvr>
                                        <p:cTn id="32" dur="1000" fill="hold"/>
                                        <p:tgtEl>
                                          <p:spTgt spid="30"/>
                                        </p:tgtEl>
                                        <p:attrNameLst>
                                          <p:attrName>ppt_w</p:attrName>
                                        </p:attrNameLst>
                                      </p:cBhvr>
                                      <p:tavLst>
                                        <p:tav tm="0">
                                          <p:val>
                                            <p:strVal val="#ppt_w*0.70"/>
                                          </p:val>
                                        </p:tav>
                                        <p:tav tm="100000">
                                          <p:val>
                                            <p:strVal val="#ppt_w"/>
                                          </p:val>
                                        </p:tav>
                                      </p:tavLst>
                                    </p:anim>
                                    <p:anim calcmode="lin" valueType="num">
                                      <p:cBhvr>
                                        <p:cTn id="33" dur="1000" fill="hold"/>
                                        <p:tgtEl>
                                          <p:spTgt spid="30"/>
                                        </p:tgtEl>
                                        <p:attrNameLst>
                                          <p:attrName>ppt_h</p:attrName>
                                        </p:attrNameLst>
                                      </p:cBhvr>
                                      <p:tavLst>
                                        <p:tav tm="0">
                                          <p:val>
                                            <p:strVal val="#ppt_h"/>
                                          </p:val>
                                        </p:tav>
                                        <p:tav tm="100000">
                                          <p:val>
                                            <p:strVal val="#ppt_h"/>
                                          </p:val>
                                        </p:tav>
                                      </p:tavLst>
                                    </p:anim>
                                    <p:animEffect transition="in" filter="fade">
                                      <p:cBhvr>
                                        <p:cTn id="34" dur="1000"/>
                                        <p:tgtEl>
                                          <p:spTgt spid="30"/>
                                        </p:tgtEl>
                                      </p:cBhvr>
                                    </p:animEffect>
                                  </p:childTnLst>
                                </p:cTn>
                              </p:par>
                              <p:par>
                                <p:cTn id="35" presetID="55" presetClass="entr" presetSubtype="0"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p:cTn id="37" dur="1000" fill="hold"/>
                                        <p:tgtEl>
                                          <p:spTgt spid="26"/>
                                        </p:tgtEl>
                                        <p:attrNameLst>
                                          <p:attrName>ppt_w</p:attrName>
                                        </p:attrNameLst>
                                      </p:cBhvr>
                                      <p:tavLst>
                                        <p:tav tm="0">
                                          <p:val>
                                            <p:strVal val="#ppt_w*0.70"/>
                                          </p:val>
                                        </p:tav>
                                        <p:tav tm="100000">
                                          <p:val>
                                            <p:strVal val="#ppt_w"/>
                                          </p:val>
                                        </p:tav>
                                      </p:tavLst>
                                    </p:anim>
                                    <p:anim calcmode="lin" valueType="num">
                                      <p:cBhvr>
                                        <p:cTn id="38" dur="1000" fill="hold"/>
                                        <p:tgtEl>
                                          <p:spTgt spid="26"/>
                                        </p:tgtEl>
                                        <p:attrNameLst>
                                          <p:attrName>ppt_h</p:attrName>
                                        </p:attrNameLst>
                                      </p:cBhvr>
                                      <p:tavLst>
                                        <p:tav tm="0">
                                          <p:val>
                                            <p:strVal val="#ppt_h"/>
                                          </p:val>
                                        </p:tav>
                                        <p:tav tm="100000">
                                          <p:val>
                                            <p:strVal val="#ppt_h"/>
                                          </p:val>
                                        </p:tav>
                                      </p:tavLst>
                                    </p:anim>
                                    <p:animEffect transition="in" filter="fade">
                                      <p:cBhvr>
                                        <p:cTn id="39" dur="1000"/>
                                        <p:tgtEl>
                                          <p:spTgt spid="26"/>
                                        </p:tgtEl>
                                      </p:cBhvr>
                                    </p:animEffect>
                                  </p:childTnLst>
                                </p:cTn>
                              </p:par>
                              <p:par>
                                <p:cTn id="40" presetID="55" presetClass="entr" presetSubtype="0" fill="hold"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1000" fill="hold"/>
                                        <p:tgtEl>
                                          <p:spTgt spid="27"/>
                                        </p:tgtEl>
                                        <p:attrNameLst>
                                          <p:attrName>ppt_w</p:attrName>
                                        </p:attrNameLst>
                                      </p:cBhvr>
                                      <p:tavLst>
                                        <p:tav tm="0">
                                          <p:val>
                                            <p:strVal val="#ppt_w*0.70"/>
                                          </p:val>
                                        </p:tav>
                                        <p:tav tm="100000">
                                          <p:val>
                                            <p:strVal val="#ppt_w"/>
                                          </p:val>
                                        </p:tav>
                                      </p:tavLst>
                                    </p:anim>
                                    <p:anim calcmode="lin" valueType="num">
                                      <p:cBhvr>
                                        <p:cTn id="43" dur="1000" fill="hold"/>
                                        <p:tgtEl>
                                          <p:spTgt spid="27"/>
                                        </p:tgtEl>
                                        <p:attrNameLst>
                                          <p:attrName>ppt_h</p:attrName>
                                        </p:attrNameLst>
                                      </p:cBhvr>
                                      <p:tavLst>
                                        <p:tav tm="0">
                                          <p:val>
                                            <p:strVal val="#ppt_h"/>
                                          </p:val>
                                        </p:tav>
                                        <p:tav tm="100000">
                                          <p:val>
                                            <p:strVal val="#ppt_h"/>
                                          </p:val>
                                        </p:tav>
                                      </p:tavLst>
                                    </p:anim>
                                    <p:animEffect transition="in" filter="fade">
                                      <p:cBhvr>
                                        <p:cTn id="44" dur="10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35"/>
                                        </p:tgtEl>
                                        <p:attrNameLst>
                                          <p:attrName>style.visibility</p:attrName>
                                        </p:attrNameLst>
                                      </p:cBhvr>
                                      <p:to>
                                        <p:strVal val="visible"/>
                                      </p:to>
                                    </p:set>
                                    <p:anim calcmode="lin" valueType="num">
                                      <p:cBhvr>
                                        <p:cTn id="49" dur="1000" fill="hold"/>
                                        <p:tgtEl>
                                          <p:spTgt spid="35"/>
                                        </p:tgtEl>
                                        <p:attrNameLst>
                                          <p:attrName>ppt_w</p:attrName>
                                        </p:attrNameLst>
                                      </p:cBhvr>
                                      <p:tavLst>
                                        <p:tav tm="0">
                                          <p:val>
                                            <p:strVal val="#ppt_w*0.70"/>
                                          </p:val>
                                        </p:tav>
                                        <p:tav tm="100000">
                                          <p:val>
                                            <p:strVal val="#ppt_w"/>
                                          </p:val>
                                        </p:tav>
                                      </p:tavLst>
                                    </p:anim>
                                    <p:anim calcmode="lin" valueType="num">
                                      <p:cBhvr>
                                        <p:cTn id="50" dur="1000" fill="hold"/>
                                        <p:tgtEl>
                                          <p:spTgt spid="35"/>
                                        </p:tgtEl>
                                        <p:attrNameLst>
                                          <p:attrName>ppt_h</p:attrName>
                                        </p:attrNameLst>
                                      </p:cBhvr>
                                      <p:tavLst>
                                        <p:tav tm="0">
                                          <p:val>
                                            <p:strVal val="#ppt_h"/>
                                          </p:val>
                                        </p:tav>
                                        <p:tav tm="100000">
                                          <p:val>
                                            <p:strVal val="#ppt_h"/>
                                          </p:val>
                                        </p:tav>
                                      </p:tavLst>
                                    </p:anim>
                                    <p:animEffect transition="in" filter="fade">
                                      <p:cBhvr>
                                        <p:cTn id="51" dur="1000"/>
                                        <p:tgtEl>
                                          <p:spTgt spid="35"/>
                                        </p:tgtEl>
                                      </p:cBhvr>
                                    </p:animEffect>
                                  </p:childTnLst>
                                </p:cTn>
                              </p:par>
                              <p:par>
                                <p:cTn id="52" presetID="55" presetClass="entr" presetSubtype="0" fill="hold" nodeType="withEffect">
                                  <p:stCondLst>
                                    <p:cond delay="0"/>
                                  </p:stCondLst>
                                  <p:childTnLst>
                                    <p:set>
                                      <p:cBhvr>
                                        <p:cTn id="53" dur="1" fill="hold">
                                          <p:stCondLst>
                                            <p:cond delay="0"/>
                                          </p:stCondLst>
                                        </p:cTn>
                                        <p:tgtEl>
                                          <p:spTgt spid="29"/>
                                        </p:tgtEl>
                                        <p:attrNameLst>
                                          <p:attrName>style.visibility</p:attrName>
                                        </p:attrNameLst>
                                      </p:cBhvr>
                                      <p:to>
                                        <p:strVal val="visible"/>
                                      </p:to>
                                    </p:set>
                                    <p:anim calcmode="lin" valueType="num">
                                      <p:cBhvr>
                                        <p:cTn id="54" dur="1000" fill="hold"/>
                                        <p:tgtEl>
                                          <p:spTgt spid="29"/>
                                        </p:tgtEl>
                                        <p:attrNameLst>
                                          <p:attrName>ppt_w</p:attrName>
                                        </p:attrNameLst>
                                      </p:cBhvr>
                                      <p:tavLst>
                                        <p:tav tm="0">
                                          <p:val>
                                            <p:strVal val="#ppt_w*0.70"/>
                                          </p:val>
                                        </p:tav>
                                        <p:tav tm="100000">
                                          <p:val>
                                            <p:strVal val="#ppt_w"/>
                                          </p:val>
                                        </p:tav>
                                      </p:tavLst>
                                    </p:anim>
                                    <p:anim calcmode="lin" valueType="num">
                                      <p:cBhvr>
                                        <p:cTn id="55" dur="1000" fill="hold"/>
                                        <p:tgtEl>
                                          <p:spTgt spid="29"/>
                                        </p:tgtEl>
                                        <p:attrNameLst>
                                          <p:attrName>ppt_h</p:attrName>
                                        </p:attrNameLst>
                                      </p:cBhvr>
                                      <p:tavLst>
                                        <p:tav tm="0">
                                          <p:val>
                                            <p:strVal val="#ppt_h"/>
                                          </p:val>
                                        </p:tav>
                                        <p:tav tm="100000">
                                          <p:val>
                                            <p:strVal val="#ppt_h"/>
                                          </p:val>
                                        </p:tav>
                                      </p:tavLst>
                                    </p:anim>
                                    <p:animEffect transition="in" filter="fade">
                                      <p:cBhvr>
                                        <p:cTn id="56" dur="1000"/>
                                        <p:tgtEl>
                                          <p:spTgt spid="29"/>
                                        </p:tgtEl>
                                      </p:cBhvr>
                                    </p:animEffect>
                                  </p:childTnLst>
                                </p:cTn>
                              </p:par>
                              <p:par>
                                <p:cTn id="57" presetID="55" presetClass="entr" presetSubtype="0" fill="hold"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p:cTn id="59" dur="1000" fill="hold"/>
                                        <p:tgtEl>
                                          <p:spTgt spid="28"/>
                                        </p:tgtEl>
                                        <p:attrNameLst>
                                          <p:attrName>ppt_w</p:attrName>
                                        </p:attrNameLst>
                                      </p:cBhvr>
                                      <p:tavLst>
                                        <p:tav tm="0">
                                          <p:val>
                                            <p:strVal val="#ppt_w*0.70"/>
                                          </p:val>
                                        </p:tav>
                                        <p:tav tm="100000">
                                          <p:val>
                                            <p:strVal val="#ppt_w"/>
                                          </p:val>
                                        </p:tav>
                                      </p:tavLst>
                                    </p:anim>
                                    <p:anim calcmode="lin" valueType="num">
                                      <p:cBhvr>
                                        <p:cTn id="60" dur="1000" fill="hold"/>
                                        <p:tgtEl>
                                          <p:spTgt spid="28"/>
                                        </p:tgtEl>
                                        <p:attrNameLst>
                                          <p:attrName>ppt_h</p:attrName>
                                        </p:attrNameLst>
                                      </p:cBhvr>
                                      <p:tavLst>
                                        <p:tav tm="0">
                                          <p:val>
                                            <p:strVal val="#ppt_h"/>
                                          </p:val>
                                        </p:tav>
                                        <p:tav tm="100000">
                                          <p:val>
                                            <p:strVal val="#ppt_h"/>
                                          </p:val>
                                        </p:tav>
                                      </p:tavLst>
                                    </p:anim>
                                    <p:animEffect transition="in" filter="fade">
                                      <p:cBhvr>
                                        <p:cTn id="61" dur="1000"/>
                                        <p:tgtEl>
                                          <p:spTgt spid="28"/>
                                        </p:tgtEl>
                                      </p:cBhvr>
                                    </p:animEffect>
                                  </p:childTnLst>
                                </p:cTn>
                              </p:par>
                            </p:childTnLst>
                          </p:cTn>
                        </p:par>
                        <p:par>
                          <p:cTn id="62" fill="hold" nodeType="afterGroup">
                            <p:stCondLst>
                              <p:cond delay="1000"/>
                            </p:stCondLst>
                            <p:childTnLst>
                              <p:par>
                                <p:cTn id="63" presetID="1" presetClass="entr" presetSubtype="0" fill="hold" grpId="0" nodeType="afterEffect">
                                  <p:stCondLst>
                                    <p:cond delay="0"/>
                                  </p:stCondLst>
                                  <p:childTnLst>
                                    <p:set>
                                      <p:cBhvr>
                                        <p:cTn id="64" dur="1" fill="hold">
                                          <p:stCondLst>
                                            <p:cond delay="0"/>
                                          </p:stCondLst>
                                        </p:cTn>
                                        <p:tgtEl>
                                          <p:spTgt spid="58389"/>
                                        </p:tgtEl>
                                        <p:attrNameLst>
                                          <p:attrName>style.visibility</p:attrName>
                                        </p:attrNameLst>
                                      </p:cBhvr>
                                      <p:to>
                                        <p:strVal val="visible"/>
                                      </p:to>
                                    </p:set>
                                  </p:childTnLst>
                                </p:cTn>
                              </p:par>
                            </p:childTnLst>
                          </p:cTn>
                        </p:par>
                        <p:par>
                          <p:cTn id="65" fill="hold" nodeType="afterGroup">
                            <p:stCondLst>
                              <p:cond delay="1000"/>
                            </p:stCondLst>
                            <p:childTnLst>
                              <p:par>
                                <p:cTn id="66" presetID="3" presetClass="entr" presetSubtype="10" fill="hold" grpId="0" nodeType="after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blinds(horizontal)">
                                      <p:cBhvr>
                                        <p:cTn id="68" dur="500"/>
                                        <p:tgtEl>
                                          <p:spTgt spid="9"/>
                                        </p:tgtEl>
                                      </p:cBhvr>
                                    </p:animEffect>
                                  </p:childTnLst>
                                </p:cTn>
                              </p:par>
                              <p:par>
                                <p:cTn id="69" presetID="3" presetClass="entr" presetSubtype="1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Effect transition="in" filter="blinds(horizontal)">
                                      <p:cBhvr>
                                        <p:cTn id="71" dur="500"/>
                                        <p:tgtEl>
                                          <p:spTgt spid="6"/>
                                        </p:tgtEl>
                                      </p:cBhvr>
                                    </p:animEffect>
                                  </p:childTnLst>
                                </p:cTn>
                              </p:par>
                              <p:par>
                                <p:cTn id="72" presetID="3" presetClass="entr" presetSubtype="10" fill="hold" grpId="0" nodeType="with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blinds(horizontal)">
                                      <p:cBhvr>
                                        <p:cTn id="74" dur="500"/>
                                        <p:tgtEl>
                                          <p:spTgt spid="8"/>
                                        </p:tgtEl>
                                      </p:cBhvr>
                                    </p:animEffect>
                                  </p:childTnLst>
                                </p:cTn>
                              </p:par>
                              <p:par>
                                <p:cTn id="75" presetID="3" presetClass="entr" presetSubtype="10" fill="hold" grpId="0" nodeType="withEffect">
                                  <p:stCondLst>
                                    <p:cond delay="0"/>
                                  </p:stCondLst>
                                  <p:childTnLst>
                                    <p:set>
                                      <p:cBhvr>
                                        <p:cTn id="76" dur="1" fill="hold">
                                          <p:stCondLst>
                                            <p:cond delay="0"/>
                                          </p:stCondLst>
                                        </p:cTn>
                                        <p:tgtEl>
                                          <p:spTgt spid="7"/>
                                        </p:tgtEl>
                                        <p:attrNameLst>
                                          <p:attrName>style.visibility</p:attrName>
                                        </p:attrNameLst>
                                      </p:cBhvr>
                                      <p:to>
                                        <p:strVal val="visible"/>
                                      </p:to>
                                    </p:set>
                                    <p:animEffect transition="in" filter="blinds(horizontal)">
                                      <p:cBhvr>
                                        <p:cTn id="77" dur="500"/>
                                        <p:tgtEl>
                                          <p:spTgt spid="7"/>
                                        </p:tgtEl>
                                      </p:cBhvr>
                                    </p:animEffect>
                                  </p:childTnLst>
                                </p:cTn>
                              </p:par>
                            </p:childTnLst>
                          </p:cTn>
                        </p:par>
                        <p:par>
                          <p:cTn id="78" fill="hold" nodeType="afterGroup">
                            <p:stCondLst>
                              <p:cond delay="1500"/>
                            </p:stCondLst>
                            <p:childTnLst>
                              <p:par>
                                <p:cTn id="79" presetID="1" presetClass="entr" presetSubtype="0" fill="hold" nodeType="afterEffect">
                                  <p:stCondLst>
                                    <p:cond delay="0"/>
                                  </p:stCondLst>
                                  <p:childTnLst>
                                    <p:set>
                                      <p:cBhvr>
                                        <p:cTn id="80" dur="1" fill="hold">
                                          <p:stCondLst>
                                            <p:cond delay="0"/>
                                          </p:stCondLst>
                                        </p:cTn>
                                        <p:tgtEl>
                                          <p:spTgt spid="22"/>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58376"/>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10"/>
                                        </p:tgtEl>
                                        <p:attrNameLst>
                                          <p:attrName>style.visibility</p:attrName>
                                        </p:attrNameLst>
                                      </p:cBhvr>
                                      <p:to>
                                        <p:strVal val="visible"/>
                                      </p:to>
                                    </p:set>
                                  </p:childTnLst>
                                </p:cTn>
                              </p:par>
                            </p:childTnLst>
                          </p:cTn>
                        </p:par>
                        <p:par>
                          <p:cTn id="89" fill="hold" nodeType="afterGroup">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58381"/>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5838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8383"/>
                                        </p:tgtEl>
                                        <p:attrNameLst>
                                          <p:attrName>style.visibility</p:attrName>
                                        </p:attrNameLst>
                                      </p:cBhvr>
                                      <p:to>
                                        <p:strVal val="visible"/>
                                      </p:to>
                                    </p:set>
                                  </p:childTnLst>
                                </p:cTn>
                              </p:par>
                            </p:childTnLst>
                          </p:cTn>
                        </p:par>
                        <p:par>
                          <p:cTn id="100" fill="hold" nodeType="afterGroup">
                            <p:stCondLst>
                              <p:cond delay="0"/>
                            </p:stCondLst>
                            <p:childTnLst>
                              <p:par>
                                <p:cTn id="101" presetID="1" presetClass="entr" presetSubtype="0" fill="hold" nodeType="afterEffect">
                                  <p:stCondLst>
                                    <p:cond delay="0"/>
                                  </p:stCondLst>
                                  <p:childTnLst>
                                    <p:set>
                                      <p:cBhvr>
                                        <p:cTn id="102" dur="1" fill="hold">
                                          <p:stCondLst>
                                            <p:cond delay="0"/>
                                          </p:stCondLst>
                                        </p:cTn>
                                        <p:tgtEl>
                                          <p:spTgt spid="1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8384"/>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58385"/>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58386"/>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
                                            <p:txEl>
                                              <p:pRg st="8" end="8"/>
                                            </p:txEl>
                                          </p:spTgt>
                                        </p:tgtEl>
                                        <p:attrNameLst>
                                          <p:attrName>style.visibility</p:attrName>
                                        </p:attrNameLst>
                                      </p:cBhvr>
                                      <p:to>
                                        <p:strVal val="visible"/>
                                      </p:to>
                                    </p:set>
                                    <p:anim calcmode="lin" valueType="num">
                                      <p:cBhvr additive="base">
                                        <p:cTn id="117"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3">
                                            <p:txEl>
                                              <p:pRg st="8" end="8"/>
                                            </p:txEl>
                                          </p:spTgt>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
                                            <p:txEl>
                                              <p:pRg st="9" end="9"/>
                                            </p:txEl>
                                          </p:spTgt>
                                        </p:tgtEl>
                                        <p:attrNameLst>
                                          <p:attrName>style.visibility</p:attrName>
                                        </p:attrNameLst>
                                      </p:cBhvr>
                                      <p:to>
                                        <p:strVal val="visible"/>
                                      </p:to>
                                    </p:set>
                                    <p:anim calcmode="lin" valueType="num">
                                      <p:cBhvr additive="base">
                                        <p:cTn id="12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3">
                                            <p:txEl>
                                              <p:pRg st="9" end="9"/>
                                            </p:txEl>
                                          </p:spTgt>
                                        </p:tgtEl>
                                        <p:attrNameLst>
                                          <p:attrName>ppt_y</p:attrName>
                                        </p:attrNameLst>
                                      </p:cBhvr>
                                      <p:tavLst>
                                        <p:tav tm="0">
                                          <p:val>
                                            <p:strVal val="1+#ppt_h/2"/>
                                          </p:val>
                                        </p:tav>
                                        <p:tav tm="100000">
                                          <p:val>
                                            <p:strVal val="#ppt_y"/>
                                          </p:val>
                                        </p:tav>
                                      </p:tavLst>
                                    </p:anim>
                                  </p:childTnLst>
                                </p:cTn>
                              </p:par>
                              <p:par>
                                <p:cTn id="123" presetID="2" presetClass="entr" presetSubtype="4" fill="hold" grpId="0" nodeType="withEffect">
                                  <p:stCondLst>
                                    <p:cond delay="0"/>
                                  </p:stCondLst>
                                  <p:childTnLst>
                                    <p:set>
                                      <p:cBhvr>
                                        <p:cTn id="124" dur="1" fill="hold">
                                          <p:stCondLst>
                                            <p:cond delay="0"/>
                                          </p:stCondLst>
                                        </p:cTn>
                                        <p:tgtEl>
                                          <p:spTgt spid="3">
                                            <p:txEl>
                                              <p:pRg st="10" end="10"/>
                                            </p:txEl>
                                          </p:spTgt>
                                        </p:tgtEl>
                                        <p:attrNameLst>
                                          <p:attrName>style.visibility</p:attrName>
                                        </p:attrNameLst>
                                      </p:cBhvr>
                                      <p:to>
                                        <p:strVal val="visible"/>
                                      </p:to>
                                    </p:set>
                                    <p:anim calcmode="lin" valueType="num">
                                      <p:cBhvr additive="base">
                                        <p:cTn id="125"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127" presetID="2" presetClass="entr" presetSubtype="4" fill="hold" grpId="0" nodeType="withEffect">
                                  <p:stCondLst>
                                    <p:cond delay="0"/>
                                  </p:stCondLst>
                                  <p:childTnLst>
                                    <p:set>
                                      <p:cBhvr>
                                        <p:cTn id="128" dur="1" fill="hold">
                                          <p:stCondLst>
                                            <p:cond delay="0"/>
                                          </p:stCondLst>
                                        </p:cTn>
                                        <p:tgtEl>
                                          <p:spTgt spid="3">
                                            <p:txEl>
                                              <p:pRg st="11" end="11"/>
                                            </p:txEl>
                                          </p:spTgt>
                                        </p:tgtEl>
                                        <p:attrNameLst>
                                          <p:attrName>style.visibility</p:attrName>
                                        </p:attrNameLst>
                                      </p:cBhvr>
                                      <p:to>
                                        <p:strVal val="visible"/>
                                      </p:to>
                                    </p:set>
                                    <p:anim calcmode="lin" valueType="num">
                                      <p:cBhvr additive="base">
                                        <p:cTn id="129"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7" grpId="0" animBg="1"/>
      <p:bldP spid="8" grpId="0" animBg="1"/>
      <p:bldP spid="9" grpId="0" animBg="1"/>
      <p:bldP spid="58376" grpId="0" animBg="1"/>
      <p:bldP spid="58381" grpId="0"/>
      <p:bldP spid="58382" grpId="0"/>
      <p:bldP spid="58383" grpId="0"/>
      <p:bldP spid="58384" grpId="0"/>
      <p:bldP spid="58385" grpId="0"/>
      <p:bldP spid="58386" grpId="0"/>
      <p:bldP spid="58389" grpId="0" animBg="1"/>
      <p:bldP spid="35"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b="0" dirty="0">
                <a:effectLst/>
              </a:rPr>
              <a:t>第一节</a:t>
            </a:r>
            <a:r>
              <a:rPr lang="en-US" altLang="zh-CN" b="0" dirty="0">
                <a:effectLst/>
              </a:rPr>
              <a:t> </a:t>
            </a:r>
            <a:r>
              <a:rPr lang="zh-CN" altLang="en-US" b="0" dirty="0">
                <a:effectLst/>
              </a:rPr>
              <a:t>供应链融资理念</a:t>
            </a:r>
            <a:r>
              <a:rPr lang="en-US" altLang="zh-CN" sz="2000" b="0" dirty="0">
                <a:solidFill>
                  <a:srgbClr val="FF0000"/>
                </a:solidFill>
                <a:effectLst/>
              </a:rPr>
              <a:t>—</a:t>
            </a:r>
            <a:r>
              <a:rPr lang="zh-CN" altLang="en-US" sz="2000" b="0" dirty="0">
                <a:solidFill>
                  <a:srgbClr val="FF0000"/>
                </a:solidFill>
                <a:effectLst/>
              </a:rPr>
              <a:t>主要特征</a:t>
            </a:r>
            <a:endParaRPr kumimoji="1" lang="zh-CN" altLang="en-US" sz="2000" b="0" dirty="0">
              <a:effectLst/>
            </a:endParaRPr>
          </a:p>
        </p:txBody>
      </p:sp>
      <p:sp>
        <p:nvSpPr>
          <p:cNvPr id="3" name="内容占位符 2"/>
          <p:cNvSpPr>
            <a:spLocks noGrp="1"/>
          </p:cNvSpPr>
          <p:nvPr>
            <p:ph idx="1"/>
          </p:nvPr>
        </p:nvSpPr>
        <p:spPr/>
        <p:txBody>
          <a:bodyPr/>
          <a:lstStyle/>
          <a:p>
            <a:r>
              <a:rPr lang="zh-CN" altLang="en-US" dirty="0">
                <a:latin typeface="Times New Roman" charset="0"/>
                <a:ea typeface="黑体" charset="0"/>
                <a:cs typeface="黑体" charset="0"/>
              </a:rPr>
              <a:t>供应链金融的运行特点</a:t>
            </a:r>
            <a:endParaRPr lang="en-US" altLang="zh-CN" dirty="0">
              <a:latin typeface="Times New Roman" charset="0"/>
              <a:ea typeface="黑体" charset="0"/>
              <a:cs typeface="黑体" charset="0"/>
            </a:endParaRPr>
          </a:p>
          <a:p>
            <a:pPr lvl="1"/>
            <a:r>
              <a:rPr lang="zh-CN" altLang="zh-CN" dirty="0"/>
              <a:t>对整个供应链进行授信评估</a:t>
            </a:r>
          </a:p>
          <a:p>
            <a:pPr lvl="2"/>
            <a:r>
              <a:rPr lang="zh-CN" altLang="zh-CN" dirty="0"/>
              <a:t>核心企业与银行之间达成合作协议，进而面向供应链中所有成员企业进行系统性融资安排，对整个供应链进行授信评估而不是面向某一单个企业。</a:t>
            </a:r>
          </a:p>
          <a:p>
            <a:pPr lvl="1"/>
            <a:r>
              <a:rPr lang="zh-CN" altLang="zh-CN" dirty="0"/>
              <a:t>依据合作关系进行授信分配</a:t>
            </a:r>
          </a:p>
          <a:p>
            <a:pPr lvl="2"/>
            <a:r>
              <a:rPr lang="zh-CN" altLang="en-US" dirty="0"/>
              <a:t>基于</a:t>
            </a:r>
            <a:r>
              <a:rPr lang="zh-CN" altLang="zh-CN" dirty="0"/>
              <a:t>资金流将供应链参与主体</a:t>
            </a:r>
            <a:r>
              <a:rPr lang="zh-CN" altLang="en-US" dirty="0"/>
              <a:t>关联</a:t>
            </a:r>
            <a:r>
              <a:rPr lang="zh-CN" altLang="en-US" dirty="0">
                <a:sym typeface="Wingdings"/>
              </a:rPr>
              <a:t></a:t>
            </a:r>
            <a:r>
              <a:rPr lang="zh-CN" altLang="zh-CN" dirty="0"/>
              <a:t>新型战略合作关系</a:t>
            </a:r>
          </a:p>
          <a:p>
            <a:pPr lvl="1"/>
            <a:r>
              <a:rPr lang="zh-CN" altLang="zh-CN" dirty="0"/>
              <a:t>主要受益对象是中小企业</a:t>
            </a:r>
          </a:p>
          <a:p>
            <a:pPr lvl="2"/>
            <a:r>
              <a:rPr lang="zh-CN" altLang="zh-CN" dirty="0"/>
              <a:t>提升缺乏固定资产、拥有流动资产的中小企业的信贷能力</a:t>
            </a:r>
            <a:endParaRPr lang="en-US" altLang="zh-CN" dirty="0"/>
          </a:p>
          <a:p>
            <a:pPr lvl="2"/>
            <a:r>
              <a:rPr lang="zh-CN" altLang="zh-CN" dirty="0"/>
              <a:t>中小企业</a:t>
            </a:r>
            <a:r>
              <a:rPr lang="zh-CN" altLang="en-US" dirty="0"/>
              <a:t>的资金</a:t>
            </a:r>
            <a:r>
              <a:rPr lang="zh-CN" altLang="zh-CN" dirty="0"/>
              <a:t>压力在于应收款、预付款和库存占用</a:t>
            </a:r>
          </a:p>
          <a:p>
            <a:pPr lvl="1"/>
            <a:r>
              <a:rPr lang="zh-CN" altLang="zh-CN" dirty="0"/>
              <a:t>重点是资源配置和信息共享</a:t>
            </a:r>
          </a:p>
          <a:p>
            <a:pPr lvl="2"/>
            <a:r>
              <a:rPr lang="zh-CN" altLang="zh-CN" dirty="0"/>
              <a:t>整合供应链结点企业的物流、信息流和资金流</a:t>
            </a:r>
            <a:r>
              <a:rPr lang="zh-CN" altLang="en-US" dirty="0">
                <a:sym typeface="Wingdings"/>
              </a:rPr>
              <a:t></a:t>
            </a:r>
            <a:r>
              <a:rPr lang="zh-CN" altLang="zh-CN" dirty="0"/>
              <a:t>优化筹资</a:t>
            </a:r>
          </a:p>
          <a:p>
            <a:endParaRPr kumimoji="1" lang="zh-CN" altLang="en-US" dirty="0"/>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194</a:t>
            </a:fld>
            <a:endParaRPr lang="en-US" altLang="zh-CN"/>
          </a:p>
        </p:txBody>
      </p:sp>
    </p:spTree>
    <p:extLst>
      <p:ext uri="{BB962C8B-B14F-4D97-AF65-F5344CB8AC3E}">
        <p14:creationId xmlns:p14="http://schemas.microsoft.com/office/powerpoint/2010/main" val="3577535243"/>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b="0" dirty="0">
                <a:effectLst/>
              </a:rPr>
              <a:t>第一节</a:t>
            </a:r>
            <a:r>
              <a:rPr lang="en-US" altLang="zh-CN" b="0" dirty="0">
                <a:effectLst/>
              </a:rPr>
              <a:t> </a:t>
            </a:r>
            <a:r>
              <a:rPr lang="zh-CN" altLang="en-US" b="0" dirty="0">
                <a:effectLst/>
              </a:rPr>
              <a:t>供应链融资理念</a:t>
            </a:r>
            <a:r>
              <a:rPr lang="en-US" altLang="zh-CN" sz="2000" b="0" dirty="0">
                <a:solidFill>
                  <a:srgbClr val="FF0000"/>
                </a:solidFill>
                <a:effectLst/>
              </a:rPr>
              <a:t>—</a:t>
            </a:r>
            <a:r>
              <a:rPr lang="zh-CN" altLang="en-US" sz="2000" b="0" dirty="0">
                <a:solidFill>
                  <a:srgbClr val="FF0000"/>
                </a:solidFill>
                <a:effectLst/>
              </a:rPr>
              <a:t>主要特征</a:t>
            </a:r>
            <a:endParaRPr kumimoji="1" lang="zh-CN" altLang="en-US" sz="2000" b="0" dirty="0">
              <a:effectLst/>
            </a:endParaRPr>
          </a:p>
        </p:txBody>
      </p:sp>
      <p:sp>
        <p:nvSpPr>
          <p:cNvPr id="3" name="内容占位符 2"/>
          <p:cNvSpPr>
            <a:spLocks noGrp="1"/>
          </p:cNvSpPr>
          <p:nvPr>
            <p:ph idx="1"/>
          </p:nvPr>
        </p:nvSpPr>
        <p:spPr/>
        <p:txBody>
          <a:bodyPr/>
          <a:lstStyle/>
          <a:p>
            <a:pPr>
              <a:lnSpc>
                <a:spcPts val="2400"/>
              </a:lnSpc>
              <a:spcBef>
                <a:spcPts val="600"/>
              </a:spcBef>
            </a:pPr>
            <a:r>
              <a:rPr lang="zh-CN" altLang="en-US" dirty="0">
                <a:latin typeface="Times New Roman" charset="0"/>
                <a:ea typeface="黑体" charset="0"/>
                <a:cs typeface="黑体" charset="0"/>
              </a:rPr>
              <a:t>供应链金融的授信特点</a:t>
            </a:r>
            <a:endParaRPr lang="en-US" altLang="zh-CN" dirty="0">
              <a:latin typeface="Times New Roman" charset="0"/>
              <a:ea typeface="黑体" charset="0"/>
              <a:cs typeface="黑体" charset="0"/>
            </a:endParaRPr>
          </a:p>
          <a:p>
            <a:pPr lvl="1">
              <a:lnSpc>
                <a:spcPts val="2400"/>
              </a:lnSpc>
              <a:spcBef>
                <a:spcPts val="600"/>
              </a:spcBef>
            </a:pPr>
            <a:r>
              <a:rPr lang="zh-CN" altLang="en-US" dirty="0">
                <a:latin typeface="Times New Roman" charset="0"/>
                <a:ea typeface="黑体" charset="0"/>
                <a:cs typeface="黑体" charset="0"/>
              </a:rPr>
              <a:t>将供应链结点授信企业的信用评估和核心企业紧密联系</a:t>
            </a:r>
            <a:endParaRPr lang="en-US" altLang="zh-CN" dirty="0">
              <a:latin typeface="Times New Roman" charset="0"/>
              <a:ea typeface="黑体" charset="0"/>
              <a:cs typeface="黑体" charset="0"/>
            </a:endParaRPr>
          </a:p>
          <a:p>
            <a:pPr lvl="2">
              <a:lnSpc>
                <a:spcPts val="2400"/>
              </a:lnSpc>
              <a:spcBef>
                <a:spcPts val="600"/>
              </a:spcBef>
            </a:pPr>
            <a:r>
              <a:rPr lang="zh-CN" altLang="en-US" dirty="0">
                <a:latin typeface="Times New Roman" charset="0"/>
                <a:ea typeface="黑体" charset="0"/>
                <a:cs typeface="黑体" charset="0"/>
              </a:rPr>
              <a:t>分析评估授信企业的财务实力</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经营状况</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网链地位</a:t>
            </a:r>
            <a:endParaRPr lang="en-US" altLang="zh-CN" dirty="0">
              <a:latin typeface="Times New Roman" charset="0"/>
              <a:ea typeface="黑体" charset="0"/>
              <a:cs typeface="黑体" charset="0"/>
            </a:endParaRPr>
          </a:p>
          <a:p>
            <a:pPr lvl="2">
              <a:lnSpc>
                <a:spcPts val="2400"/>
              </a:lnSpc>
              <a:spcBef>
                <a:spcPts val="600"/>
              </a:spcBef>
            </a:pPr>
            <a:r>
              <a:rPr lang="zh-CN" altLang="en-US" dirty="0">
                <a:latin typeface="Times New Roman" charset="0"/>
                <a:ea typeface="黑体" charset="0"/>
                <a:cs typeface="黑体" charset="0"/>
              </a:rPr>
              <a:t>分析评估核心企业的财务实力</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经营能力</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行业地位</a:t>
            </a:r>
            <a:endParaRPr lang="en-US" altLang="zh-CN" dirty="0">
              <a:latin typeface="Times New Roman" charset="0"/>
              <a:ea typeface="黑体" charset="0"/>
              <a:cs typeface="黑体" charset="0"/>
            </a:endParaRPr>
          </a:p>
          <a:p>
            <a:pPr lvl="1">
              <a:lnSpc>
                <a:spcPts val="2400"/>
              </a:lnSpc>
              <a:spcBef>
                <a:spcPts val="600"/>
              </a:spcBef>
            </a:pPr>
            <a:r>
              <a:rPr lang="zh-CN" altLang="en-US" dirty="0">
                <a:latin typeface="Times New Roman" charset="0"/>
                <a:ea typeface="黑体" charset="0"/>
                <a:cs typeface="黑体" charset="0"/>
              </a:rPr>
              <a:t>对授信企业融资严格限定用于与核心企业的真实交易中</a:t>
            </a:r>
            <a:endParaRPr lang="en-US" altLang="zh-CN" dirty="0">
              <a:latin typeface="Times New Roman" charset="0"/>
              <a:ea typeface="黑体" charset="0"/>
              <a:cs typeface="黑体" charset="0"/>
            </a:endParaRPr>
          </a:p>
          <a:p>
            <a:pPr lvl="2">
              <a:lnSpc>
                <a:spcPts val="2400"/>
              </a:lnSpc>
              <a:spcBef>
                <a:spcPts val="600"/>
              </a:spcBef>
            </a:pPr>
            <a:r>
              <a:rPr lang="zh-CN" altLang="en-US" dirty="0">
                <a:latin typeface="Times New Roman" charset="0"/>
                <a:ea typeface="黑体" charset="0"/>
                <a:cs typeface="黑体" charset="0"/>
              </a:rPr>
              <a:t>严格限制资金的用途转移</a:t>
            </a:r>
            <a:endParaRPr lang="en-US" altLang="zh-CN" dirty="0">
              <a:latin typeface="Times New Roman" charset="0"/>
              <a:ea typeface="黑体" charset="0"/>
              <a:cs typeface="黑体" charset="0"/>
            </a:endParaRPr>
          </a:p>
          <a:p>
            <a:pPr lvl="2">
              <a:lnSpc>
                <a:spcPts val="2400"/>
              </a:lnSpc>
              <a:spcBef>
                <a:spcPts val="600"/>
              </a:spcBef>
            </a:pPr>
            <a:r>
              <a:rPr lang="zh-CN" altLang="en-US" dirty="0">
                <a:latin typeface="Times New Roman" charset="0"/>
                <a:ea typeface="黑体" charset="0"/>
                <a:cs typeface="黑体" charset="0"/>
              </a:rPr>
              <a:t>完善核心企业的担保机制</a:t>
            </a:r>
            <a:endParaRPr lang="en-US" altLang="zh-CN" dirty="0">
              <a:latin typeface="Times New Roman" charset="0"/>
              <a:ea typeface="黑体" charset="0"/>
              <a:cs typeface="黑体" charset="0"/>
            </a:endParaRPr>
          </a:p>
          <a:p>
            <a:pPr lvl="1">
              <a:lnSpc>
                <a:spcPts val="2400"/>
              </a:lnSpc>
              <a:spcBef>
                <a:spcPts val="600"/>
              </a:spcBef>
            </a:pPr>
            <a:r>
              <a:rPr lang="zh-CN" altLang="en-US" dirty="0">
                <a:latin typeface="Times New Roman" charset="0"/>
                <a:ea typeface="黑体" charset="0"/>
                <a:cs typeface="黑体" charset="0"/>
              </a:rPr>
              <a:t>整合供应链物流</a:t>
            </a:r>
            <a:r>
              <a:rPr lang="zh-CN" altLang="en-US" sz="1600" dirty="0">
                <a:latin typeface="Times New Roman" charset="0"/>
                <a:ea typeface="黑体" charset="0"/>
                <a:cs typeface="黑体" charset="0"/>
              </a:rPr>
              <a:t>、</a:t>
            </a:r>
            <a:r>
              <a:rPr lang="zh-CN" altLang="en-US" dirty="0">
                <a:latin typeface="Times New Roman" charset="0"/>
                <a:ea typeface="黑体" charset="0"/>
                <a:cs typeface="黑体" charset="0"/>
              </a:rPr>
              <a:t>资金流和信息流流程,整体把控授信风险</a:t>
            </a:r>
            <a:endParaRPr lang="en-US" altLang="zh-CN" dirty="0">
              <a:latin typeface="Times New Roman" charset="0"/>
              <a:ea typeface="黑体" charset="0"/>
              <a:cs typeface="黑体" charset="0"/>
            </a:endParaRPr>
          </a:p>
          <a:p>
            <a:pPr lvl="2">
              <a:lnSpc>
                <a:spcPts val="2400"/>
              </a:lnSpc>
              <a:spcBef>
                <a:spcPts val="600"/>
              </a:spcBef>
            </a:pPr>
            <a:r>
              <a:rPr lang="zh-CN" altLang="en-US" dirty="0">
                <a:latin typeface="Times New Roman" charset="0"/>
                <a:ea typeface="黑体" charset="0"/>
                <a:cs typeface="黑体" charset="0"/>
              </a:rPr>
              <a:t>引导授信企业的销售收入用于偿还银行授信，即自偿性</a:t>
            </a:r>
            <a:endParaRPr lang="en-US" altLang="zh-CN" dirty="0">
              <a:latin typeface="Times New Roman" charset="0"/>
              <a:ea typeface="黑体" charset="0"/>
              <a:cs typeface="黑体" charset="0"/>
            </a:endParaRPr>
          </a:p>
          <a:p>
            <a:endParaRPr kumimoji="1" lang="zh-CN" altLang="en-US" dirty="0"/>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195</a:t>
            </a:fld>
            <a:endParaRPr lang="en-US" altLang="zh-CN"/>
          </a:p>
        </p:txBody>
      </p:sp>
    </p:spTree>
    <p:extLst>
      <p:ext uri="{BB962C8B-B14F-4D97-AF65-F5344CB8AC3E}">
        <p14:creationId xmlns:p14="http://schemas.microsoft.com/office/powerpoint/2010/main" val="2306721190"/>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第一节</a:t>
            </a:r>
            <a:r>
              <a:rPr lang="en-US" altLang="zh-CN" b="0" dirty="0">
                <a:effectLst/>
              </a:rPr>
              <a:t> </a:t>
            </a:r>
            <a:r>
              <a:rPr lang="zh-CN" altLang="en-US" b="0" dirty="0">
                <a:effectLst/>
              </a:rPr>
              <a:t>供应链融资理念</a:t>
            </a:r>
            <a:r>
              <a:rPr lang="en-US" altLang="zh-CN" sz="2000" b="0" dirty="0">
                <a:solidFill>
                  <a:srgbClr val="FF0000"/>
                </a:solidFill>
                <a:effectLst/>
              </a:rPr>
              <a:t>—</a:t>
            </a:r>
            <a:r>
              <a:rPr lang="zh-CN" altLang="en-US" sz="2000" b="0" dirty="0">
                <a:solidFill>
                  <a:srgbClr val="FF0000"/>
                </a:solidFill>
                <a:effectLst/>
              </a:rPr>
              <a:t>运作流程</a:t>
            </a:r>
            <a:endParaRPr lang="zh-CN" altLang="en-US" sz="2000" b="0" dirty="0">
              <a:effectLst/>
            </a:endParaRPr>
          </a:p>
        </p:txBody>
      </p:sp>
      <p:sp>
        <p:nvSpPr>
          <p:cNvPr id="3" name="内容占位符 2"/>
          <p:cNvSpPr>
            <a:spLocks noGrp="1"/>
          </p:cNvSpPr>
          <p:nvPr>
            <p:ph idx="1"/>
          </p:nvPr>
        </p:nvSpPr>
        <p:spPr>
          <a:xfrm>
            <a:off x="228600" y="2420888"/>
            <a:ext cx="8915400" cy="4248472"/>
          </a:xfrm>
        </p:spPr>
        <p:txBody>
          <a:bodyPr/>
          <a:lstStyle/>
          <a:p>
            <a:pPr>
              <a:lnSpc>
                <a:spcPts val="2400"/>
              </a:lnSpc>
              <a:spcBef>
                <a:spcPts val="600"/>
              </a:spcBef>
            </a:pPr>
            <a:r>
              <a:rPr lang="zh-CN" altLang="en-US" dirty="0">
                <a:latin typeface="Times New Roman" charset="0"/>
                <a:ea typeface="黑体" charset="0"/>
                <a:cs typeface="黑体" charset="0"/>
              </a:rPr>
              <a:t>供应链金融</a:t>
            </a:r>
            <a:r>
              <a:rPr lang="en-US" altLang="zh-CN" dirty="0">
                <a:latin typeface="Times New Roman" charset="0"/>
                <a:ea typeface="黑体" charset="0"/>
                <a:cs typeface="黑体" charset="0"/>
              </a:rPr>
              <a:t>4</a:t>
            </a:r>
            <a:r>
              <a:rPr lang="zh-CN" altLang="en-US" dirty="0">
                <a:latin typeface="Times New Roman" charset="0"/>
                <a:ea typeface="黑体" charset="0"/>
                <a:cs typeface="黑体" charset="0"/>
              </a:rPr>
              <a:t>大增值链</a:t>
            </a:r>
            <a:endParaRPr lang="en-US" altLang="zh-CN" dirty="0">
              <a:latin typeface="Times New Roman" charset="0"/>
              <a:ea typeface="黑体" charset="0"/>
              <a:cs typeface="黑体" charset="0"/>
            </a:endParaRPr>
          </a:p>
          <a:p>
            <a:pPr lvl="1">
              <a:lnSpc>
                <a:spcPts val="2400"/>
              </a:lnSpc>
              <a:spcBef>
                <a:spcPts val="600"/>
              </a:spcBef>
            </a:pPr>
            <a:r>
              <a:rPr lang="zh-CN" altLang="en-US" dirty="0">
                <a:latin typeface="Times New Roman" charset="0"/>
                <a:ea typeface="黑体" charset="0"/>
                <a:cs typeface="黑体" charset="0"/>
              </a:rPr>
              <a:t>应收账款增值链：应收账款质押、保理业务、出口押汇</a:t>
            </a:r>
            <a:r>
              <a:rPr lang="en-US" altLang="zh-CN" dirty="0">
                <a:latin typeface="Times New Roman" charset="0"/>
                <a:ea typeface="黑体" charset="0"/>
                <a:cs typeface="黑体" charset="0"/>
              </a:rPr>
              <a:t>…</a:t>
            </a:r>
          </a:p>
          <a:p>
            <a:pPr lvl="1">
              <a:lnSpc>
                <a:spcPts val="2400"/>
              </a:lnSpc>
              <a:spcBef>
                <a:spcPts val="600"/>
              </a:spcBef>
            </a:pPr>
            <a:r>
              <a:rPr lang="zh-CN" altLang="en-US" dirty="0">
                <a:latin typeface="Times New Roman" charset="0"/>
                <a:ea typeface="黑体" charset="0"/>
                <a:cs typeface="黑体" charset="0"/>
              </a:rPr>
              <a:t>预付账款增值链：先票</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款</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后货质押、保兑仓、信用证</a:t>
            </a:r>
            <a:r>
              <a:rPr lang="en-US" altLang="zh-CN" dirty="0">
                <a:latin typeface="Times New Roman" charset="0"/>
                <a:ea typeface="黑体" charset="0"/>
                <a:cs typeface="黑体" charset="0"/>
              </a:rPr>
              <a:t>…</a:t>
            </a:r>
          </a:p>
          <a:p>
            <a:pPr lvl="1">
              <a:lnSpc>
                <a:spcPts val="2400"/>
              </a:lnSpc>
              <a:spcBef>
                <a:spcPts val="600"/>
              </a:spcBef>
            </a:pPr>
            <a:r>
              <a:rPr lang="zh-CN" altLang="en-US" dirty="0">
                <a:latin typeface="Times New Roman" charset="0"/>
                <a:ea typeface="黑体" charset="0"/>
                <a:cs typeface="黑体" charset="0"/>
              </a:rPr>
              <a:t>物流服务增值链：存货质押、仓单质押、提货担保</a:t>
            </a:r>
            <a:r>
              <a:rPr lang="en-US" altLang="zh-CN" dirty="0">
                <a:latin typeface="Times New Roman" charset="0"/>
                <a:ea typeface="黑体" charset="0"/>
                <a:cs typeface="黑体" charset="0"/>
              </a:rPr>
              <a:t>…</a:t>
            </a:r>
          </a:p>
          <a:p>
            <a:pPr lvl="1">
              <a:lnSpc>
                <a:spcPts val="2400"/>
              </a:lnSpc>
              <a:spcBef>
                <a:spcPts val="600"/>
              </a:spcBef>
            </a:pPr>
            <a:r>
              <a:rPr lang="zh-CN" altLang="en-US" dirty="0">
                <a:latin typeface="Times New Roman" charset="0"/>
                <a:ea typeface="黑体" charset="0"/>
                <a:cs typeface="黑体" charset="0"/>
              </a:rPr>
              <a:t>电子服务增值链：电子商业汇票、电子保理、电子信用证</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E331D9EB-0C40-264E-A409-E7AADBEF8704}" type="slidenum">
              <a:rPr lang="en-US" altLang="zh-CN" smtClean="0"/>
              <a:pPr>
                <a:defRPr/>
              </a:pPr>
              <a:t>196</a:t>
            </a:fld>
            <a:endParaRPr lang="en-US" altLang="zh-CN"/>
          </a:p>
        </p:txBody>
      </p:sp>
      <p:sp>
        <p:nvSpPr>
          <p:cNvPr id="5" name="内容占位符 2"/>
          <p:cNvSpPr txBox="1">
            <a:spLocks/>
          </p:cNvSpPr>
          <p:nvPr/>
        </p:nvSpPr>
        <p:spPr bwMode="auto">
          <a:xfrm>
            <a:off x="228600" y="980728"/>
            <a:ext cx="8686800" cy="13960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r>
              <a:rPr lang="zh-CN" altLang="en-US" dirty="0">
                <a:latin typeface="Times New Roman" charset="0"/>
                <a:ea typeface="黑体" charset="0"/>
                <a:cs typeface="黑体" charset="0"/>
              </a:rPr>
              <a:t>供应链融资流程</a:t>
            </a:r>
          </a:p>
        </p:txBody>
      </p:sp>
      <p:sp>
        <p:nvSpPr>
          <p:cNvPr id="6" name="Rectangle 104"/>
          <p:cNvSpPr>
            <a:spLocks noChangeArrowheads="1"/>
          </p:cNvSpPr>
          <p:nvPr/>
        </p:nvSpPr>
        <p:spPr bwMode="auto">
          <a:xfrm>
            <a:off x="2322513" y="1412206"/>
            <a:ext cx="1079500" cy="647700"/>
          </a:xfrm>
          <a:prstGeom prst="rect">
            <a:avLst/>
          </a:prstGeom>
          <a:solidFill>
            <a:schemeClr val="accent5">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金融机构审核授信</a:t>
            </a:r>
            <a:endParaRPr lang="zh-CN" sz="2000" kern="100" dirty="0">
              <a:latin typeface="Heiti SC Light"/>
              <a:ea typeface="Heiti SC Light"/>
              <a:cs typeface="Heiti SC Light"/>
            </a:endParaRPr>
          </a:p>
        </p:txBody>
      </p:sp>
      <p:sp>
        <p:nvSpPr>
          <p:cNvPr id="7" name="Rectangle 115"/>
          <p:cNvSpPr>
            <a:spLocks noChangeArrowheads="1"/>
          </p:cNvSpPr>
          <p:nvPr/>
        </p:nvSpPr>
        <p:spPr bwMode="auto">
          <a:xfrm>
            <a:off x="3906838" y="1340768"/>
            <a:ext cx="1565275" cy="863600"/>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dirty="0">
                <a:ea typeface="黑体" charset="0"/>
                <a:cs typeface="黑体" charset="0"/>
              </a:rPr>
              <a:t>应收账款债权</a:t>
            </a:r>
            <a:r>
              <a:rPr lang="en-US" altLang="zh-CN" sz="2000" kern="100" dirty="0">
                <a:latin typeface="Heiti SC Light"/>
                <a:ea typeface="Heiti SC Light"/>
                <a:cs typeface="Heiti SC Light"/>
              </a:rPr>
              <a:t>/</a:t>
            </a:r>
            <a:r>
              <a:rPr lang="zh-CN" altLang="en-US" sz="2000" kern="100" dirty="0">
                <a:latin typeface="Heiti SC Light"/>
                <a:ea typeface="Heiti SC Light"/>
                <a:cs typeface="Heiti SC Light"/>
              </a:rPr>
              <a:t>存货</a:t>
            </a:r>
            <a:r>
              <a:rPr lang="en-US" altLang="zh-CN" sz="2000" kern="100" dirty="0">
                <a:latin typeface="Heiti SC Light"/>
                <a:ea typeface="Heiti SC Light"/>
                <a:cs typeface="Heiti SC Light"/>
              </a:rPr>
              <a:t>/</a:t>
            </a:r>
            <a:r>
              <a:rPr lang="zh-CN" altLang="en-US" sz="2000" dirty="0">
                <a:ea typeface="黑体" charset="0"/>
                <a:cs typeface="黑体" charset="0"/>
              </a:rPr>
              <a:t>仓单</a:t>
            </a:r>
            <a:r>
              <a:rPr lang="zh-CN" altLang="en-US" sz="1600" dirty="0">
                <a:solidFill>
                  <a:srgbClr val="FF0000"/>
                </a:solidFill>
                <a:latin typeface="Wingdings"/>
                <a:ea typeface="Wingdings"/>
                <a:cs typeface="Wingdings"/>
                <a:sym typeface="Wingdings"/>
              </a:rPr>
              <a:t></a:t>
            </a:r>
            <a:r>
              <a:rPr lang="zh-CN" altLang="en-US" sz="2000" dirty="0">
                <a:ea typeface="黑体" charset="0"/>
                <a:cs typeface="黑体" charset="0"/>
              </a:rPr>
              <a:t>质押</a:t>
            </a:r>
            <a:r>
              <a:rPr lang="en-US" altLang="zh-CN" sz="2000" dirty="0">
                <a:ea typeface="黑体" charset="0"/>
                <a:cs typeface="黑体" charset="0"/>
              </a:rPr>
              <a:t>/</a:t>
            </a:r>
            <a:r>
              <a:rPr lang="zh-CN" altLang="en-US" sz="2000" kern="100" dirty="0">
                <a:latin typeface="Heiti SC Light"/>
                <a:ea typeface="Heiti SC Light"/>
                <a:cs typeface="Heiti SC Light"/>
              </a:rPr>
              <a:t>转让</a:t>
            </a:r>
            <a:endParaRPr lang="en-US" altLang="zh-CN" sz="2000" kern="100" dirty="0">
              <a:latin typeface="Heiti SC Light"/>
              <a:ea typeface="Heiti SC Light"/>
              <a:cs typeface="Heiti SC Light"/>
            </a:endParaRPr>
          </a:p>
        </p:txBody>
      </p:sp>
      <p:sp>
        <p:nvSpPr>
          <p:cNvPr id="8" name="Rectangle 104"/>
          <p:cNvSpPr>
            <a:spLocks noChangeArrowheads="1"/>
          </p:cNvSpPr>
          <p:nvPr/>
        </p:nvSpPr>
        <p:spPr bwMode="auto">
          <a:xfrm>
            <a:off x="6030913" y="1412206"/>
            <a:ext cx="1079500" cy="647700"/>
          </a:xfrm>
          <a:prstGeom prst="rect">
            <a:avLst/>
          </a:prstGeom>
          <a:solidFill>
            <a:schemeClr val="accent5">
              <a:lumMod val="60000"/>
              <a:lumOff val="4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保理融资</a:t>
            </a:r>
            <a:endParaRPr lang="zh-CN" sz="2000" kern="100" dirty="0">
              <a:latin typeface="Heiti SC Light"/>
              <a:ea typeface="Heiti SC Light"/>
              <a:cs typeface="Heiti SC Light"/>
            </a:endParaRPr>
          </a:p>
        </p:txBody>
      </p:sp>
      <p:sp>
        <p:nvSpPr>
          <p:cNvPr id="9" name="Rectangle 104"/>
          <p:cNvSpPr>
            <a:spLocks noChangeArrowheads="1"/>
          </p:cNvSpPr>
          <p:nvPr/>
        </p:nvSpPr>
        <p:spPr bwMode="auto">
          <a:xfrm>
            <a:off x="7669213" y="1412206"/>
            <a:ext cx="1079500" cy="647700"/>
          </a:xfrm>
          <a:prstGeom prst="rect">
            <a:avLst/>
          </a:prstGeom>
          <a:solidFill>
            <a:schemeClr val="accent5">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到期回款偿还融资</a:t>
            </a:r>
            <a:endParaRPr lang="zh-CN" sz="2000" kern="100" dirty="0">
              <a:latin typeface="Heiti SC Light"/>
              <a:ea typeface="Heiti SC Light"/>
              <a:cs typeface="Heiti SC Light"/>
            </a:endParaRPr>
          </a:p>
        </p:txBody>
      </p:sp>
      <p:sp>
        <p:nvSpPr>
          <p:cNvPr id="10" name="虚尾箭头 9"/>
          <p:cNvSpPr/>
          <p:nvPr/>
        </p:nvSpPr>
        <p:spPr bwMode="auto">
          <a:xfrm>
            <a:off x="3421063" y="1591593"/>
            <a:ext cx="503237" cy="288925"/>
          </a:xfrm>
          <a:prstGeom prst="stripedRightArrow">
            <a:avLst/>
          </a:prstGeom>
          <a:solidFill>
            <a:srgbClr val="EEF9F4"/>
          </a:solidFill>
          <a:ln w="9525" cap="flat" cmpd="sng" algn="ctr">
            <a:solidFill>
              <a:schemeClr val="accent6">
                <a:lumMod val="60000"/>
                <a:lumOff val="40000"/>
              </a:schemeClr>
            </a:solidFill>
            <a:prstDash val="solid"/>
            <a:round/>
            <a:headEnd type="none" w="med" len="med"/>
            <a:tailEnd type="none" w="med" len="med"/>
          </a:ln>
          <a:effectLst/>
        </p:spPr>
        <p:txBody>
          <a:bodyPr/>
          <a:lstStyle/>
          <a:p>
            <a:pPr marL="342900" indent="-342900">
              <a:defRPr/>
            </a:pPr>
            <a:endParaRPr lang="zh-CN" altLang="en-US"/>
          </a:p>
        </p:txBody>
      </p:sp>
      <p:sp>
        <p:nvSpPr>
          <p:cNvPr id="11" name="虚尾箭头 10"/>
          <p:cNvSpPr/>
          <p:nvPr/>
        </p:nvSpPr>
        <p:spPr bwMode="auto">
          <a:xfrm>
            <a:off x="5508625" y="1591593"/>
            <a:ext cx="503238" cy="288925"/>
          </a:xfrm>
          <a:prstGeom prst="stripedRightArrow">
            <a:avLst/>
          </a:prstGeom>
          <a:solidFill>
            <a:srgbClr val="EEF9F4"/>
          </a:solidFill>
          <a:ln w="9525" cap="flat" cmpd="sng" algn="ctr">
            <a:solidFill>
              <a:schemeClr val="accent6">
                <a:lumMod val="60000"/>
                <a:lumOff val="40000"/>
              </a:schemeClr>
            </a:solidFill>
            <a:prstDash val="solid"/>
            <a:round/>
            <a:headEnd type="none" w="med" len="med"/>
            <a:tailEnd type="none" w="med" len="med"/>
          </a:ln>
          <a:effectLst/>
        </p:spPr>
        <p:txBody>
          <a:bodyPr/>
          <a:lstStyle/>
          <a:p>
            <a:pPr marL="342900" indent="-342900">
              <a:defRPr/>
            </a:pPr>
            <a:endParaRPr lang="zh-CN" altLang="en-US"/>
          </a:p>
        </p:txBody>
      </p:sp>
      <p:sp>
        <p:nvSpPr>
          <p:cNvPr id="12" name="虚尾箭头 11"/>
          <p:cNvSpPr/>
          <p:nvPr/>
        </p:nvSpPr>
        <p:spPr bwMode="auto">
          <a:xfrm>
            <a:off x="7164388" y="1591593"/>
            <a:ext cx="504825" cy="288925"/>
          </a:xfrm>
          <a:prstGeom prst="stripedRightArrow">
            <a:avLst/>
          </a:prstGeom>
          <a:solidFill>
            <a:srgbClr val="EEF9F4"/>
          </a:solidFill>
          <a:ln w="9525" cap="flat" cmpd="sng" algn="ctr">
            <a:solidFill>
              <a:schemeClr val="accent6">
                <a:lumMod val="60000"/>
                <a:lumOff val="40000"/>
              </a:schemeClr>
            </a:solidFill>
            <a:prstDash val="solid"/>
            <a:round/>
            <a:headEnd type="none" w="med" len="med"/>
            <a:tailEnd type="none" w="med" len="med"/>
          </a:ln>
          <a:effectLst/>
        </p:spPr>
        <p:txBody>
          <a:bodyPr/>
          <a:lstStyle/>
          <a:p>
            <a:pPr marL="342900" indent="-342900">
              <a:defRPr/>
            </a:pPr>
            <a:endParaRPr lang="zh-CN" altLang="en-US"/>
          </a:p>
        </p:txBody>
      </p:sp>
      <p:sp>
        <p:nvSpPr>
          <p:cNvPr id="13" name="Rectangle 104"/>
          <p:cNvSpPr>
            <a:spLocks noChangeArrowheads="1"/>
          </p:cNvSpPr>
          <p:nvPr/>
        </p:nvSpPr>
        <p:spPr bwMode="auto">
          <a:xfrm>
            <a:off x="684213" y="1412206"/>
            <a:ext cx="1079500" cy="647700"/>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结点企业贷款申请</a:t>
            </a:r>
            <a:endParaRPr lang="zh-CN" sz="2000" kern="100" dirty="0">
              <a:latin typeface="Heiti SC Light"/>
              <a:ea typeface="Heiti SC Light"/>
              <a:cs typeface="Heiti SC Light"/>
            </a:endParaRPr>
          </a:p>
        </p:txBody>
      </p:sp>
      <p:sp>
        <p:nvSpPr>
          <p:cNvPr id="14" name="虚尾箭头 13"/>
          <p:cNvSpPr/>
          <p:nvPr/>
        </p:nvSpPr>
        <p:spPr bwMode="auto">
          <a:xfrm>
            <a:off x="1763713" y="1591593"/>
            <a:ext cx="504825" cy="288925"/>
          </a:xfrm>
          <a:prstGeom prst="stripedRightArrow">
            <a:avLst/>
          </a:prstGeom>
          <a:solidFill>
            <a:srgbClr val="EEF9F4"/>
          </a:solidFill>
          <a:ln w="9525" cap="flat" cmpd="sng" algn="ctr">
            <a:solidFill>
              <a:schemeClr val="accent6">
                <a:lumMod val="60000"/>
                <a:lumOff val="40000"/>
              </a:schemeClr>
            </a:solidFill>
            <a:prstDash val="solid"/>
            <a:round/>
            <a:headEnd type="none" w="med" len="med"/>
            <a:tailEnd type="none" w="med" len="med"/>
          </a:ln>
          <a:effectLst/>
        </p:spPr>
        <p:txBody>
          <a:bodyPr/>
          <a:lstStyle/>
          <a:p>
            <a:pPr marL="342900" indent="-342900">
              <a:defRPr/>
            </a:pP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3" presetClass="entr" presetSubtype="10" fill="hold" grpId="0"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linds(horizontal)">
                                      <p:cBhvr>
                                        <p:cTn id="10" dur="500"/>
                                        <p:tgtEl>
                                          <p:spTgt spid="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linds(horizontal)">
                                      <p:cBhvr>
                                        <p:cTn id="16" dur="500"/>
                                        <p:tgtEl>
                                          <p:spTgt spid="8"/>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linds(horizontal)">
                                      <p:cBhvr>
                                        <p:cTn id="19" dur="500"/>
                                        <p:tgtEl>
                                          <p:spTgt spid="9"/>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linds(horizontal)">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0" end="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 end="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2" end="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p:bldP spid="6" grpId="0" animBg="1"/>
      <p:bldP spid="7" grpId="0" animBg="1"/>
      <p:bldP spid="8" grpId="0" animBg="1"/>
      <p:bldP spid="9" grpId="0" animBg="1"/>
      <p:bldP spid="13"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marL="0" indent="0">
              <a:buFontTx/>
              <a:buNone/>
            </a:pPr>
            <a:r>
              <a:rPr lang="en-US" altLang="zh-CN" dirty="0">
                <a:solidFill>
                  <a:srgbClr val="FF0000"/>
                </a:solidFill>
                <a:latin typeface="Times New Roman" charset="0"/>
                <a:ea typeface="黑体" charset="0"/>
                <a:cs typeface="黑体" charset="0"/>
              </a:rPr>
              <a:t>1.</a:t>
            </a:r>
            <a:r>
              <a:rPr lang="zh-CN" altLang="en-US" dirty="0">
                <a:solidFill>
                  <a:srgbClr val="FF0000"/>
                </a:solidFill>
                <a:latin typeface="Times New Roman" charset="0"/>
                <a:ea typeface="黑体" charset="0"/>
                <a:cs typeface="黑体" charset="0"/>
              </a:rPr>
              <a:t> 应收账款融资</a:t>
            </a:r>
          </a:p>
          <a:p>
            <a:pPr lvl="1"/>
            <a:r>
              <a:rPr lang="zh-CN" altLang="en-US" dirty="0">
                <a:latin typeface="Times New Roman" charset="0"/>
                <a:ea typeface="黑体" charset="0"/>
                <a:cs typeface="黑体" charset="0"/>
              </a:rPr>
              <a:t>企业把大量尚未到回收期的应收账款</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一种资产</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打包后作为抵押换取金融机构的短期信用贷款。</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将银行认可的应收账款抵押</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让售给银行</a:t>
            </a:r>
            <a:endParaRPr lang="en-US" altLang="zh-CN" dirty="0">
              <a:latin typeface="Times New Roman" charset="0"/>
              <a:ea typeface="黑体" charset="0"/>
              <a:cs typeface="黑体" charset="0"/>
            </a:endParaRPr>
          </a:p>
          <a:p>
            <a:pPr lvl="2"/>
            <a:r>
              <a:rPr lang="zh-CN" altLang="en-US" dirty="0">
                <a:latin typeface="Times New Roman" charset="0"/>
                <a:ea typeface="黑体" charset="0"/>
                <a:cs typeface="黑体" charset="0"/>
              </a:rPr>
              <a:t>银行通过接受这种资金求偿权的转让来帮助供应商融得资金</a:t>
            </a:r>
          </a:p>
          <a:p>
            <a:pPr lvl="2"/>
            <a:r>
              <a:rPr lang="zh-CN" altLang="en-US" dirty="0">
                <a:latin typeface="Times New Roman" charset="0"/>
                <a:ea typeface="黑体" charset="0"/>
                <a:cs typeface="黑体" charset="0"/>
              </a:rPr>
              <a:t>付款人</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核心企业)信誉较高</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回款有保障</a:t>
            </a:r>
            <a:r>
              <a:rPr lang="zh-CN" altLang="en-US" dirty="0">
                <a:latin typeface="Wingdings" charset="0"/>
                <a:sym typeface="Wingdings" charset="0"/>
              </a:rPr>
              <a:t></a:t>
            </a:r>
            <a:r>
              <a:rPr lang="zh-CN" altLang="en-US" dirty="0">
                <a:latin typeface="Times New Roman" charset="0"/>
                <a:ea typeface="黑体" charset="0"/>
                <a:cs typeface="黑体" charset="0"/>
              </a:rPr>
              <a:t>降低银行信用风险</a:t>
            </a:r>
          </a:p>
          <a:p>
            <a:pPr lvl="1"/>
            <a:r>
              <a:rPr lang="zh-CN" altLang="en-US" dirty="0">
                <a:latin typeface="Times New Roman" charset="0"/>
                <a:ea typeface="黑体" charset="0"/>
                <a:cs typeface="黑体" charset="0"/>
              </a:rPr>
              <a:t>融资本质：</a:t>
            </a:r>
            <a:r>
              <a:rPr lang="en-US" altLang="en-US" dirty="0">
                <a:latin typeface="Times New Roman" charset="0"/>
                <a:ea typeface="黑体" charset="0"/>
                <a:cs typeface="黑体" charset="0"/>
              </a:rPr>
              <a:t>(债权)</a:t>
            </a:r>
            <a:r>
              <a:rPr lang="zh-CN" altLang="en-US" dirty="0">
                <a:latin typeface="Times New Roman" charset="0"/>
                <a:ea typeface="黑体" charset="0"/>
                <a:cs typeface="黑体" charset="0"/>
              </a:rPr>
              <a:t>抵押融资的行为</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融资对象：供应链上游中小企业</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模式特点：便捷、可操作性强</a:t>
            </a:r>
          </a:p>
          <a:p>
            <a:pPr lvl="2"/>
            <a:r>
              <a:rPr lang="zh-CN" altLang="en-US" dirty="0">
                <a:latin typeface="Times New Roman" charset="0"/>
                <a:ea typeface="黑体" charset="0"/>
                <a:cs typeface="黑体" charset="0"/>
              </a:rPr>
              <a:t>中小企业用对核心企业的应收账款债务追索权为抵押担保物</a:t>
            </a:r>
            <a:endParaRPr lang="en-US" altLang="zh-CN" dirty="0">
              <a:latin typeface="Times New Roman" charset="0"/>
              <a:ea typeface="黑体" charset="0"/>
              <a:cs typeface="黑体" charset="0"/>
            </a:endParaRPr>
          </a:p>
          <a:p>
            <a:pPr lvl="3"/>
            <a:r>
              <a:rPr lang="zh-CN" altLang="en-US" dirty="0">
                <a:latin typeface="Times New Roman" charset="0"/>
              </a:rPr>
              <a:t>提出短期贷款，但贷款期限不能超过抵押应收账款帐期</a:t>
            </a:r>
          </a:p>
          <a:p>
            <a:pPr lvl="2"/>
            <a:r>
              <a:rPr lang="zh-CN" altLang="en-US" dirty="0">
                <a:latin typeface="Times New Roman" charset="0"/>
                <a:ea typeface="黑体" charset="0"/>
                <a:cs typeface="黑体" charset="0"/>
              </a:rPr>
              <a:t>金融机构借助企业历史经营数据对应收账款质地进行评估</a:t>
            </a:r>
          </a:p>
          <a:p>
            <a:pPr lvl="3"/>
            <a:r>
              <a:rPr lang="zh-CN" altLang="en-US" dirty="0">
                <a:latin typeface="Times New Roman" charset="0"/>
              </a:rPr>
              <a:t>利用积累的相关数据经验对中小企业的贷款申请进行评估</a:t>
            </a:r>
          </a:p>
        </p:txBody>
      </p:sp>
      <p:sp>
        <p:nvSpPr>
          <p:cNvPr id="4" name="幻灯片编号占位符 3"/>
          <p:cNvSpPr>
            <a:spLocks noGrp="1"/>
          </p:cNvSpPr>
          <p:nvPr>
            <p:ph type="sldNum" sz="quarter" idx="12"/>
          </p:nvPr>
        </p:nvSpPr>
        <p:spPr/>
        <p:txBody>
          <a:bodyPr/>
          <a:lstStyle/>
          <a:p>
            <a:pPr>
              <a:defRPr/>
            </a:pPr>
            <a:fld id="{8127B9F1-C639-A449-8090-99E5D68A6617}" type="slidenum">
              <a:rPr lang="en-US" altLang="zh-CN" smtClean="0"/>
              <a:pPr>
                <a:defRPr/>
              </a:pPr>
              <a:t>197</a:t>
            </a:fld>
            <a:endParaRPr lang="en-US" altLang="zh-CN"/>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r>
              <a:rPr lang="zh-CN" altLang="en-US">
                <a:latin typeface="Times New Roman" charset="0"/>
                <a:ea typeface="黑体" charset="0"/>
                <a:cs typeface="黑体" charset="0"/>
              </a:rPr>
              <a:t>依据单据有无追索权划分</a:t>
            </a:r>
          </a:p>
          <a:p>
            <a:pPr lvl="1"/>
            <a:r>
              <a:rPr lang="en-GB" altLang="zh-CN">
                <a:latin typeface="Times New Roman" charset="0"/>
                <a:ea typeface="黑体" charset="0"/>
                <a:cs typeface="黑体" charset="0"/>
              </a:rPr>
              <a:t>应收账款质押</a:t>
            </a:r>
            <a:r>
              <a:rPr lang="zh-CN" altLang="en-US">
                <a:latin typeface="Times New Roman" charset="0"/>
                <a:ea typeface="黑体" charset="0"/>
                <a:cs typeface="黑体" charset="0"/>
              </a:rPr>
              <a:t>融资</a:t>
            </a:r>
            <a:endParaRPr lang="zh-CN">
              <a:latin typeface="Times New Roman" charset="0"/>
              <a:ea typeface="黑体" charset="0"/>
              <a:cs typeface="黑体" charset="0"/>
            </a:endParaRPr>
          </a:p>
          <a:p>
            <a:pPr lvl="2"/>
            <a:r>
              <a:rPr lang="zh-CN" altLang="en-US">
                <a:latin typeface="Times New Roman" charset="0"/>
                <a:ea typeface="黑体" charset="0"/>
                <a:cs typeface="黑体" charset="0"/>
              </a:rPr>
              <a:t>中小企业以应收账款债权作质押物向金融机构提出贷款申请</a:t>
            </a:r>
          </a:p>
          <a:p>
            <a:pPr lvl="2"/>
            <a:r>
              <a:rPr lang="zh-CN" altLang="en-US">
                <a:latin typeface="Times New Roman" charset="0"/>
                <a:ea typeface="黑体" charset="0"/>
                <a:cs typeface="黑体" charset="0"/>
              </a:rPr>
              <a:t>以核心企业偿付的货款作为金融机构还款来源</a:t>
            </a:r>
            <a:endParaRPr lang="en-US" altLang="zh-CN">
              <a:latin typeface="Times New Roman" charset="0"/>
              <a:ea typeface="黑体" charset="0"/>
              <a:cs typeface="黑体" charset="0"/>
            </a:endParaRPr>
          </a:p>
          <a:p>
            <a:pPr lvl="3"/>
            <a:r>
              <a:rPr lang="zh-CN" altLang="en-US">
                <a:latin typeface="Times New Roman" charset="0"/>
                <a:ea typeface="黑体" charset="0"/>
                <a:cs typeface="黑体" charset="0"/>
              </a:rPr>
              <a:t>银行享有追索权</a:t>
            </a:r>
          </a:p>
          <a:p>
            <a:pPr lvl="3"/>
            <a:r>
              <a:rPr lang="zh-CN" altLang="en-US">
                <a:latin typeface="Times New Roman" charset="0"/>
                <a:ea typeface="黑体" charset="0"/>
                <a:cs typeface="黑体" charset="0"/>
              </a:rPr>
              <a:t>若被拒绝或无力还款，金融机构则回收质押的应收账款</a:t>
            </a:r>
          </a:p>
          <a:p>
            <a:pPr lvl="1"/>
            <a:r>
              <a:rPr lang="zh-CN" altLang="en-US">
                <a:latin typeface="Times New Roman" charset="0"/>
                <a:ea typeface="黑体" charset="0"/>
                <a:cs typeface="黑体" charset="0"/>
              </a:rPr>
              <a:t>应收账款保理融资</a:t>
            </a:r>
          </a:p>
          <a:p>
            <a:pPr lvl="2"/>
            <a:r>
              <a:rPr lang="zh-CN" altLang="en-US">
                <a:latin typeface="Times New Roman" charset="0"/>
                <a:ea typeface="黑体" charset="0"/>
                <a:cs typeface="黑体" charset="0"/>
              </a:rPr>
              <a:t>中小企业通过将其应收账款打包出售给金融机构，并告知偿债人未来直接还款给金融机构</a:t>
            </a:r>
            <a:endParaRPr lang="en-US" altLang="zh-CN">
              <a:latin typeface="Times New Roman" charset="0"/>
              <a:ea typeface="黑体" charset="0"/>
              <a:cs typeface="黑体" charset="0"/>
            </a:endParaRPr>
          </a:p>
          <a:p>
            <a:pPr lvl="2"/>
            <a:r>
              <a:rPr lang="zh-CN" altLang="en-US">
                <a:latin typeface="Times New Roman" charset="0"/>
                <a:ea typeface="黑体" charset="0"/>
                <a:cs typeface="黑体" charset="0"/>
              </a:rPr>
              <a:t>金融机构作为收款方承担收款过程中相应风险</a:t>
            </a:r>
            <a:endParaRPr lang="en-US" altLang="zh-CN">
              <a:latin typeface="Times New Roman" charset="0"/>
              <a:ea typeface="黑体" charset="0"/>
              <a:cs typeface="黑体" charset="0"/>
            </a:endParaRPr>
          </a:p>
          <a:p>
            <a:pPr lvl="3"/>
            <a:r>
              <a:rPr lang="zh-CN" altLang="en-US">
                <a:latin typeface="Times New Roman" charset="0"/>
                <a:ea typeface="黑体" charset="0"/>
                <a:cs typeface="黑体" charset="0"/>
              </a:rPr>
              <a:t>债权转让合同一经签订后金融机构不具追索权</a:t>
            </a:r>
            <a:endParaRPr lang="en-US" altLang="zh-CN">
              <a:latin typeface="Times New Roman" charset="0"/>
              <a:ea typeface="黑体" charset="0"/>
              <a:cs typeface="黑体" charset="0"/>
            </a:endParaRPr>
          </a:p>
          <a:p>
            <a:pPr lvl="3"/>
            <a:r>
              <a:rPr lang="zh-CN" altLang="en-US">
                <a:latin typeface="Times New Roman" charset="0"/>
                <a:ea typeface="黑体" charset="0"/>
                <a:cs typeface="黑体" charset="0"/>
              </a:rPr>
              <a:t>金融机构对应收账款无追索权</a:t>
            </a:r>
            <a:r>
              <a:rPr lang="zh-CN" altLang="en-US">
                <a:latin typeface="Wingdings" charset="0"/>
                <a:cs typeface="Wingdings" charset="0"/>
                <a:sym typeface="Wingdings" charset="0"/>
              </a:rPr>
              <a:t></a:t>
            </a:r>
            <a:r>
              <a:rPr lang="zh-CN" altLang="en-US">
                <a:latin typeface="Times New Roman" charset="0"/>
                <a:ea typeface="黑体" charset="0"/>
                <a:cs typeface="黑体" charset="0"/>
              </a:rPr>
              <a:t>使用范围较窄</a:t>
            </a:r>
          </a:p>
          <a:p>
            <a:endParaRPr lang="zh-CN" altLang="en-US">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6D4FAD7F-33C4-E84D-8D73-BCD05A90C34F}" type="slidenum">
              <a:rPr lang="en-US" altLang="zh-CN" smtClean="0"/>
              <a:pPr>
                <a:defRPr/>
              </a:pPr>
              <a:t>198</a:t>
            </a:fld>
            <a:endParaRPr lang="en-US" altLang="zh-CN"/>
          </a:p>
        </p:txBody>
      </p:sp>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r>
              <a:rPr lang="zh-CN" altLang="en-US" dirty="0">
                <a:solidFill>
                  <a:srgbClr val="FF0000"/>
                </a:solidFill>
                <a:latin typeface="Times New Roman" charset="0"/>
                <a:ea typeface="黑体" charset="0"/>
                <a:cs typeface="黑体" charset="0"/>
              </a:rPr>
              <a:t>应收账款质押融资</a:t>
            </a:r>
            <a:r>
              <a:rPr lang="zh-CN" dirty="0">
                <a:solidFill>
                  <a:srgbClr val="FF0000"/>
                </a:solidFill>
                <a:latin typeface="Times New Roman" charset="0"/>
                <a:ea typeface="黑体" charset="0"/>
                <a:cs typeface="黑体" charset="0"/>
              </a:rPr>
              <a:t> </a:t>
            </a:r>
            <a:endParaRPr lang="en-US" altLang="zh-CN" dirty="0">
              <a:solidFill>
                <a:srgbClr val="FF0000"/>
              </a:solidFill>
              <a:latin typeface="Times New Roman" charset="0"/>
              <a:ea typeface="黑体" charset="0"/>
              <a:cs typeface="黑体" charset="0"/>
            </a:endParaRPr>
          </a:p>
          <a:p>
            <a:pPr lvl="1">
              <a:spcBef>
                <a:spcPct val="0"/>
              </a:spcBef>
            </a:pPr>
            <a:r>
              <a:rPr lang="zh-CN" altLang="en-US" dirty="0">
                <a:latin typeface="Times New Roman" charset="0"/>
                <a:ea typeface="黑体" charset="0"/>
                <a:cs typeface="黑体" charset="0"/>
              </a:rPr>
              <a:t>中小企业：债权方</a:t>
            </a:r>
            <a:endParaRPr lang="en-US" altLang="zh-CN" dirty="0">
              <a:latin typeface="Times New Roman" charset="0"/>
              <a:ea typeface="黑体" charset="0"/>
              <a:cs typeface="黑体" charset="0"/>
            </a:endParaRPr>
          </a:p>
          <a:p>
            <a:pPr lvl="1">
              <a:spcBef>
                <a:spcPct val="0"/>
              </a:spcBef>
            </a:pPr>
            <a:r>
              <a:rPr lang="zh-CN" altLang="en-US" dirty="0">
                <a:latin typeface="Times New Roman" charset="0"/>
                <a:ea typeface="黑体" charset="0"/>
                <a:cs typeface="黑体" charset="0"/>
              </a:rPr>
              <a:t>核心企业：债务方，同时承担</a:t>
            </a:r>
            <a:r>
              <a:rPr lang="zh-CN" altLang="en-US" dirty="0">
                <a:solidFill>
                  <a:srgbClr val="FF0000"/>
                </a:solidFill>
                <a:latin typeface="Times New Roman" charset="0"/>
                <a:ea typeface="黑体" charset="0"/>
                <a:cs typeface="黑体" charset="0"/>
              </a:rPr>
              <a:t>反向担保</a:t>
            </a:r>
            <a:r>
              <a:rPr lang="zh-CN" altLang="en-US" dirty="0">
                <a:latin typeface="Times New Roman" charset="0"/>
                <a:ea typeface="黑体" charset="0"/>
                <a:cs typeface="黑体" charset="0"/>
              </a:rPr>
              <a:t>职责</a:t>
            </a:r>
            <a:endParaRPr lang="en-US" altLang="zh-CN" dirty="0">
              <a:latin typeface="Times New Roman" charset="0"/>
              <a:ea typeface="黑体" charset="0"/>
              <a:cs typeface="黑体" charset="0"/>
            </a:endParaRPr>
          </a:p>
          <a:p>
            <a:pPr lvl="1">
              <a:spcBef>
                <a:spcPct val="0"/>
              </a:spcBef>
            </a:pPr>
            <a:r>
              <a:rPr lang="zh-CN" altLang="en-US" dirty="0">
                <a:latin typeface="Times New Roman" charset="0"/>
                <a:ea typeface="黑体" charset="0"/>
                <a:cs typeface="黑体" charset="0"/>
              </a:rPr>
              <a:t>金融机构为其债务关系提供流动性预支服务</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buFont typeface="Wingdings" charset="0"/>
              <a:buNone/>
            </a:pP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三个前提</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追索权</a:t>
            </a:r>
            <a:r>
              <a:rPr lang="zh-CN" altLang="en-US" dirty="0">
                <a:latin typeface="Wingdings" charset="0"/>
                <a:ea typeface="宋体" charset="0"/>
                <a:cs typeface="宋体" charset="0"/>
                <a:sym typeface="Wingdings" charset="0"/>
              </a:rPr>
              <a:t></a:t>
            </a:r>
            <a:r>
              <a:rPr lang="zh-CN" altLang="en-US" dirty="0">
                <a:latin typeface="Times New Roman" charset="0"/>
                <a:ea typeface="黑体" charset="0"/>
                <a:cs typeface="黑体" charset="0"/>
              </a:rPr>
              <a:t>信贷资金安全</a:t>
            </a:r>
            <a:endParaRPr lang="en-US" altLang="zh-CN" dirty="0">
              <a:latin typeface="Times New Roman" charset="0"/>
              <a:ea typeface="黑体" charset="0"/>
              <a:cs typeface="黑体" charset="0"/>
            </a:endParaRPr>
          </a:p>
          <a:p>
            <a:pPr lvl="2">
              <a:lnSpc>
                <a:spcPct val="70000"/>
              </a:lnSpc>
            </a:pPr>
            <a:r>
              <a:rPr lang="zh-CN" altLang="en-US" dirty="0">
                <a:latin typeface="Times New Roman" charset="0"/>
                <a:ea typeface="黑体" charset="0"/>
                <a:cs typeface="黑体" charset="0"/>
              </a:rPr>
              <a:t>真实的应收账款存在，并由下游企业进行确认</a:t>
            </a:r>
            <a:endParaRPr lang="en-US" altLang="zh-CN" dirty="0">
              <a:latin typeface="Times New Roman" charset="0"/>
              <a:ea typeface="黑体" charset="0"/>
              <a:cs typeface="黑体" charset="0"/>
            </a:endParaRPr>
          </a:p>
          <a:p>
            <a:pPr lvl="2">
              <a:lnSpc>
                <a:spcPct val="70000"/>
              </a:lnSpc>
            </a:pPr>
            <a:r>
              <a:rPr lang="zh-CN" altLang="en-US" dirty="0">
                <a:latin typeface="Times New Roman" charset="0"/>
                <a:ea typeface="黑体" charset="0"/>
                <a:cs typeface="黑体" charset="0"/>
              </a:rPr>
              <a:t>下游企业资质良好，信用可靠</a:t>
            </a:r>
            <a:endParaRPr lang="en-US" altLang="zh-CN" dirty="0">
              <a:latin typeface="Times New Roman" charset="0"/>
              <a:ea typeface="黑体" charset="0"/>
              <a:cs typeface="黑体" charset="0"/>
            </a:endParaRPr>
          </a:p>
          <a:p>
            <a:pPr lvl="2">
              <a:lnSpc>
                <a:spcPct val="70000"/>
              </a:lnSpc>
            </a:pPr>
            <a:r>
              <a:rPr lang="zh-CN" altLang="en-US" dirty="0">
                <a:latin typeface="Times New Roman" charset="0"/>
                <a:ea typeface="黑体" charset="0"/>
                <a:cs typeface="黑体" charset="0"/>
              </a:rPr>
              <a:t>回款账户的唯一性和不可更改性</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D18F7DEC-5419-BB46-8374-E9EB37B4AC46}" type="slidenum">
              <a:rPr lang="en-US" altLang="zh-CN" smtClean="0"/>
              <a:pPr>
                <a:defRPr/>
              </a:pPr>
              <a:t>199</a:t>
            </a:fld>
            <a:endParaRPr lang="en-US" altLang="zh-CN"/>
          </a:p>
        </p:txBody>
      </p:sp>
      <p:cxnSp>
        <p:nvCxnSpPr>
          <p:cNvPr id="128009" name="Line 441"/>
          <p:cNvCxnSpPr>
            <a:cxnSpLocks noChangeShapeType="1"/>
          </p:cNvCxnSpPr>
          <p:nvPr/>
        </p:nvCxnSpPr>
        <p:spPr bwMode="auto">
          <a:xfrm>
            <a:off x="3945657" y="2923976"/>
            <a:ext cx="0" cy="113665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128012" name="Line 444"/>
          <p:cNvCxnSpPr>
            <a:cxnSpLocks noChangeShapeType="1"/>
          </p:cNvCxnSpPr>
          <p:nvPr/>
        </p:nvCxnSpPr>
        <p:spPr bwMode="auto">
          <a:xfrm flipV="1">
            <a:off x="6861895" y="2923976"/>
            <a:ext cx="0" cy="113665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grpSp>
        <p:nvGrpSpPr>
          <p:cNvPr id="10" name="组 9"/>
          <p:cNvGrpSpPr>
            <a:grpSpLocks/>
          </p:cNvGrpSpPr>
          <p:nvPr/>
        </p:nvGrpSpPr>
        <p:grpSpPr bwMode="auto">
          <a:xfrm>
            <a:off x="3059832" y="4005064"/>
            <a:ext cx="4830763" cy="849312"/>
            <a:chOff x="2997200" y="4926013"/>
            <a:chExt cx="4830763" cy="849312"/>
          </a:xfrm>
        </p:grpSpPr>
        <p:sp>
          <p:nvSpPr>
            <p:cNvPr id="8" name="Rectangle 439"/>
            <p:cNvSpPr>
              <a:spLocks noChangeArrowheads="1"/>
            </p:cNvSpPr>
            <p:nvPr/>
          </p:nvSpPr>
          <p:spPr bwMode="auto">
            <a:xfrm>
              <a:off x="2997200" y="4981575"/>
              <a:ext cx="1533525" cy="793750"/>
            </a:xfrm>
            <a:prstGeom prst="rect">
              <a:avLst/>
            </a:prstGeom>
            <a:solidFill>
              <a:srgbClr val="FFFFFF"/>
            </a:solidFill>
            <a:ln w="95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中小企业</a:t>
              </a: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债权企业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上游企业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sp>
          <p:nvSpPr>
            <p:cNvPr id="9" name="Rectangle 440"/>
            <p:cNvSpPr>
              <a:spLocks noChangeArrowheads="1"/>
            </p:cNvSpPr>
            <p:nvPr/>
          </p:nvSpPr>
          <p:spPr bwMode="auto">
            <a:xfrm>
              <a:off x="6294438" y="4981575"/>
              <a:ext cx="1533525" cy="793750"/>
            </a:xfrm>
            <a:prstGeom prst="rect">
              <a:avLst/>
            </a:prstGeom>
            <a:solidFill>
              <a:schemeClr val="accent6">
                <a:lumMod val="20000"/>
                <a:lumOff val="80000"/>
              </a:schemeClr>
            </a:solidFill>
            <a:ln w="9525">
              <a:solidFill>
                <a:schemeClr val="accent6">
                  <a:lumMod val="20000"/>
                  <a:lumOff val="80000"/>
                </a:schemeClr>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核心企业</a:t>
              </a: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债务企业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下游企业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30739" name="Line 445"/>
            <p:cNvCxnSpPr>
              <a:cxnSpLocks noChangeShapeType="1"/>
            </p:cNvCxnSpPr>
            <p:nvPr/>
          </p:nvCxnSpPr>
          <p:spPr bwMode="auto">
            <a:xfrm>
              <a:off x="4550189" y="5234751"/>
              <a:ext cx="1728215" cy="0"/>
            </a:xfrm>
            <a:prstGeom prst="line">
              <a:avLst/>
            </a:prstGeom>
            <a:noFill/>
            <a:ln w="2857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30740" name="Line 446"/>
            <p:cNvCxnSpPr>
              <a:cxnSpLocks noChangeShapeType="1"/>
            </p:cNvCxnSpPr>
            <p:nvPr/>
          </p:nvCxnSpPr>
          <p:spPr bwMode="auto">
            <a:xfrm flipH="1">
              <a:off x="4550189" y="5454075"/>
              <a:ext cx="1728215" cy="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xmlns="">
                  <a:noFill/>
                </a14:hiddenFill>
              </a:ext>
            </a:extLst>
          </p:spPr>
        </p:cxnSp>
        <p:sp>
          <p:nvSpPr>
            <p:cNvPr id="16" name="Rectangle 447"/>
            <p:cNvSpPr>
              <a:spLocks noChangeArrowheads="1"/>
            </p:cNvSpPr>
            <p:nvPr/>
          </p:nvSpPr>
          <p:spPr bwMode="auto">
            <a:xfrm>
              <a:off x="4781550" y="4926013"/>
              <a:ext cx="1303338" cy="30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upright="1"/>
            <a:lstStyle/>
            <a:p>
              <a:pPr>
                <a:lnSpc>
                  <a:spcPts val="1200"/>
                </a:lnSpc>
                <a:spcAft>
                  <a:spcPts val="0"/>
                </a:spcAft>
                <a:defRPr/>
              </a:pPr>
              <a:r>
                <a:rPr lang="zh-CN" altLang="zh-CN" sz="1600" dirty="0"/>
                <a:t>①</a:t>
              </a:r>
              <a:r>
                <a:rPr lang="zh-CN" altLang="en-US" sz="1600" kern="100" dirty="0">
                  <a:latin typeface="Times New Roman"/>
                  <a:ea typeface="宋体"/>
                  <a:cs typeface="Times New Roman"/>
                </a:rPr>
                <a:t>供货交易</a:t>
              </a:r>
              <a:endParaRPr lang="zh-CN" sz="1600" kern="100" dirty="0">
                <a:latin typeface="Times New Roman"/>
                <a:ea typeface="宋体"/>
                <a:cs typeface="Times New Roman"/>
              </a:endParaRPr>
            </a:p>
          </p:txBody>
        </p:sp>
        <p:sp>
          <p:nvSpPr>
            <p:cNvPr id="17" name="Rectangle 448"/>
            <p:cNvSpPr>
              <a:spLocks noChangeArrowheads="1"/>
            </p:cNvSpPr>
            <p:nvPr/>
          </p:nvSpPr>
          <p:spPr bwMode="auto">
            <a:xfrm>
              <a:off x="4572000" y="5526088"/>
              <a:ext cx="1800225" cy="207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upright="1"/>
            <a:lstStyle/>
            <a:p>
              <a:pPr>
                <a:lnSpc>
                  <a:spcPts val="1200"/>
                </a:lnSpc>
                <a:spcAft>
                  <a:spcPts val="0"/>
                </a:spcAft>
                <a:defRPr/>
              </a:pPr>
              <a:r>
                <a:rPr lang="zh-CN" altLang="zh-CN" sz="1600" dirty="0"/>
                <a:t>②</a:t>
              </a:r>
              <a:r>
                <a:rPr lang="zh-CN" sz="1600" kern="100" dirty="0">
                  <a:latin typeface="Times New Roman"/>
                  <a:ea typeface="宋体"/>
                  <a:cs typeface="Times New Roman"/>
                </a:rPr>
                <a:t>应收账款单据</a:t>
              </a:r>
            </a:p>
          </p:txBody>
        </p:sp>
      </p:grpSp>
      <p:sp>
        <p:nvSpPr>
          <p:cNvPr id="18" name="Rectangle 449"/>
          <p:cNvSpPr>
            <a:spLocks noChangeArrowheads="1"/>
          </p:cNvSpPr>
          <p:nvPr/>
        </p:nvSpPr>
        <p:spPr bwMode="auto">
          <a:xfrm>
            <a:off x="2691532" y="3832026"/>
            <a:ext cx="292100" cy="93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upright="1"/>
          <a:lstStyle/>
          <a:p>
            <a:pPr>
              <a:lnSpc>
                <a:spcPts val="1800"/>
              </a:lnSpc>
              <a:spcBef>
                <a:spcPts val="0"/>
              </a:spcBef>
              <a:spcAft>
                <a:spcPts val="0"/>
              </a:spcAft>
              <a:defRPr/>
            </a:pPr>
            <a:r>
              <a:rPr lang="zh-CN" altLang="zh-CN" sz="1600" dirty="0"/>
              <a:t>⑥</a:t>
            </a:r>
            <a:r>
              <a:rPr lang="zh-CN" sz="1600" kern="100" dirty="0">
                <a:latin typeface="Times New Roman"/>
                <a:ea typeface="宋体"/>
                <a:cs typeface="Times New Roman"/>
              </a:rPr>
              <a:t>购原材料</a:t>
            </a:r>
          </a:p>
        </p:txBody>
      </p:sp>
      <p:sp>
        <p:nvSpPr>
          <p:cNvPr id="19" name="Rectangle 450"/>
          <p:cNvSpPr>
            <a:spLocks noChangeArrowheads="1"/>
          </p:cNvSpPr>
          <p:nvPr/>
        </p:nvSpPr>
        <p:spPr bwMode="auto">
          <a:xfrm>
            <a:off x="7941395" y="3832026"/>
            <a:ext cx="293687" cy="93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lIns="0" tIns="0" rIns="0" bIns="0" upright="1"/>
          <a:lstStyle/>
          <a:p>
            <a:pPr>
              <a:lnSpc>
                <a:spcPts val="1800"/>
              </a:lnSpc>
              <a:spcBef>
                <a:spcPts val="0"/>
              </a:spcBef>
              <a:spcAft>
                <a:spcPts val="0"/>
              </a:spcAft>
              <a:defRPr/>
            </a:pPr>
            <a:r>
              <a:rPr lang="zh-CN" altLang="zh-CN" sz="1600" dirty="0"/>
              <a:t>⑦</a:t>
            </a:r>
            <a:r>
              <a:rPr lang="zh-CN" sz="1600" kern="100" dirty="0">
                <a:latin typeface="Times New Roman"/>
                <a:ea typeface="宋体"/>
                <a:cs typeface="Times New Roman"/>
              </a:rPr>
              <a:t>销货收款</a:t>
            </a:r>
          </a:p>
        </p:txBody>
      </p:sp>
      <p:sp>
        <p:nvSpPr>
          <p:cNvPr id="20" name="Rectangle 451"/>
          <p:cNvSpPr>
            <a:spLocks noChangeArrowheads="1"/>
          </p:cNvSpPr>
          <p:nvPr/>
        </p:nvSpPr>
        <p:spPr bwMode="auto">
          <a:xfrm>
            <a:off x="3626570" y="2944614"/>
            <a:ext cx="282575" cy="1146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vert="eaVert" upright="1"/>
          <a:lstStyle/>
          <a:p>
            <a:pPr>
              <a:lnSpc>
                <a:spcPts val="1200"/>
              </a:lnSpc>
              <a:spcAft>
                <a:spcPts val="0"/>
              </a:spcAft>
              <a:defRPr/>
            </a:pPr>
            <a:r>
              <a:rPr lang="zh-CN" altLang="zh-CN" sz="1600" dirty="0"/>
              <a:t>⑤</a:t>
            </a:r>
            <a:r>
              <a:rPr lang="zh-CN" sz="1600" kern="100" dirty="0">
                <a:latin typeface="Times New Roman"/>
                <a:ea typeface="宋体"/>
                <a:cs typeface="Times New Roman"/>
              </a:rPr>
              <a:t>信用贷款</a:t>
            </a:r>
          </a:p>
        </p:txBody>
      </p:sp>
      <p:grpSp>
        <p:nvGrpSpPr>
          <p:cNvPr id="6" name="组 5"/>
          <p:cNvGrpSpPr>
            <a:grpSpLocks/>
          </p:cNvGrpSpPr>
          <p:nvPr/>
        </p:nvGrpSpPr>
        <p:grpSpPr bwMode="auto">
          <a:xfrm>
            <a:off x="3774207" y="2320726"/>
            <a:ext cx="3236913" cy="1771650"/>
            <a:chOff x="2420207" y="2737207"/>
            <a:chExt cx="3237991" cy="1771560"/>
          </a:xfrm>
        </p:grpSpPr>
        <p:sp>
          <p:nvSpPr>
            <p:cNvPr id="7" name="Rectangle 438"/>
            <p:cNvSpPr>
              <a:spLocks noChangeArrowheads="1"/>
            </p:cNvSpPr>
            <p:nvPr/>
          </p:nvSpPr>
          <p:spPr bwMode="auto">
            <a:xfrm>
              <a:off x="2420207" y="2737207"/>
              <a:ext cx="3237991" cy="547660"/>
            </a:xfrm>
            <a:prstGeom prst="rect">
              <a:avLst/>
            </a:prstGeom>
            <a:solidFill>
              <a:schemeClr val="accent5">
                <a:lumMod val="40000"/>
                <a:lumOff val="60000"/>
              </a:schemeClr>
            </a:solidFill>
            <a:ln w="9525">
              <a:solidFill>
                <a:srgbClr val="FF0000"/>
              </a:solidFill>
              <a:prstDash val="sysDot"/>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金融机构</a:t>
              </a: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商业银行等</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30733" name="Line 442"/>
            <p:cNvCxnSpPr>
              <a:cxnSpLocks noChangeShapeType="1"/>
            </p:cNvCxnSpPr>
            <p:nvPr/>
          </p:nvCxnSpPr>
          <p:spPr bwMode="auto">
            <a:xfrm flipV="1">
              <a:off x="2771800" y="3339753"/>
              <a:ext cx="1095" cy="1137404"/>
            </a:xfrm>
            <a:prstGeom prst="line">
              <a:avLst/>
            </a:prstGeom>
            <a:noFill/>
            <a:ln w="9525">
              <a:solidFill>
                <a:srgbClr val="660066"/>
              </a:solidFill>
              <a:round/>
              <a:headEnd/>
              <a:tailEnd type="triangle" w="med" len="med"/>
            </a:ln>
            <a:extLst>
              <a:ext uri="{909E8E84-426E-40dd-AFC4-6F175D3DCCD1}">
                <a14:hiddenFill xmlns:a14="http://schemas.microsoft.com/office/drawing/2010/main" xmlns="">
                  <a:noFill/>
                </a14:hiddenFill>
              </a:ext>
            </a:extLst>
          </p:spPr>
        </p:cxnSp>
        <p:cxnSp>
          <p:nvCxnSpPr>
            <p:cNvPr id="30734" name="Line 443"/>
            <p:cNvCxnSpPr>
              <a:cxnSpLocks noChangeShapeType="1"/>
            </p:cNvCxnSpPr>
            <p:nvPr/>
          </p:nvCxnSpPr>
          <p:spPr bwMode="auto">
            <a:xfrm flipV="1">
              <a:off x="5332972" y="3339753"/>
              <a:ext cx="0" cy="1137404"/>
            </a:xfrm>
            <a:prstGeom prst="line">
              <a:avLst/>
            </a:prstGeom>
            <a:noFill/>
            <a:ln w="9525">
              <a:solidFill>
                <a:srgbClr val="660066"/>
              </a:solidFill>
              <a:round/>
              <a:headEnd/>
              <a:tailEnd type="triangle" w="med" len="med"/>
            </a:ln>
            <a:extLst>
              <a:ext uri="{909E8E84-426E-40dd-AFC4-6F175D3DCCD1}">
                <a14:hiddenFill xmlns:a14="http://schemas.microsoft.com/office/drawing/2010/main" xmlns="">
                  <a:noFill/>
                </a14:hiddenFill>
              </a:ext>
            </a:extLst>
          </p:spPr>
        </p:cxnSp>
        <p:sp>
          <p:nvSpPr>
            <p:cNvPr id="21" name="Rectangle 452"/>
            <p:cNvSpPr>
              <a:spLocks noChangeArrowheads="1"/>
            </p:cNvSpPr>
            <p:nvPr/>
          </p:nvSpPr>
          <p:spPr bwMode="auto">
            <a:xfrm>
              <a:off x="2864855" y="3356301"/>
              <a:ext cx="284258" cy="1152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vert="eaVert" upright="1"/>
            <a:lstStyle/>
            <a:p>
              <a:pPr>
                <a:lnSpc>
                  <a:spcPts val="1200"/>
                </a:lnSpc>
                <a:spcAft>
                  <a:spcPts val="0"/>
                </a:spcAft>
                <a:defRPr/>
              </a:pPr>
              <a:r>
                <a:rPr lang="zh-CN" altLang="zh-CN" sz="1600" dirty="0"/>
                <a:t>③</a:t>
              </a:r>
              <a:r>
                <a:rPr lang="zh-CN" sz="1600" kern="100" dirty="0">
                  <a:latin typeface="Times New Roman"/>
                  <a:ea typeface="宋体"/>
                  <a:cs typeface="Times New Roman"/>
                </a:rPr>
                <a:t>单据质押</a:t>
              </a:r>
            </a:p>
          </p:txBody>
        </p:sp>
        <p:sp>
          <p:nvSpPr>
            <p:cNvPr id="22" name="Rectangle 453"/>
            <p:cNvSpPr>
              <a:spLocks noChangeArrowheads="1"/>
            </p:cNvSpPr>
            <p:nvPr/>
          </p:nvSpPr>
          <p:spPr bwMode="auto">
            <a:xfrm>
              <a:off x="4937233" y="3356301"/>
              <a:ext cx="355718" cy="11223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vert="eaVert" upright="1"/>
            <a:lstStyle/>
            <a:p>
              <a:pPr>
                <a:lnSpc>
                  <a:spcPts val="1200"/>
                </a:lnSpc>
                <a:spcAft>
                  <a:spcPts val="0"/>
                </a:spcAft>
                <a:defRPr/>
              </a:pPr>
              <a:r>
                <a:rPr lang="zh-CN" altLang="zh-CN" sz="1600" dirty="0"/>
                <a:t>④</a:t>
              </a:r>
              <a:r>
                <a:rPr lang="zh-CN" sz="1600" kern="100" dirty="0">
                  <a:latin typeface="Times New Roman"/>
                  <a:ea typeface="宋体"/>
                  <a:cs typeface="Times New Roman"/>
                </a:rPr>
                <a:t>支付承诺</a:t>
              </a:r>
            </a:p>
          </p:txBody>
        </p:sp>
      </p:grpSp>
      <p:sp>
        <p:nvSpPr>
          <p:cNvPr id="23" name="Rectangle 454"/>
          <p:cNvSpPr>
            <a:spLocks noChangeArrowheads="1"/>
          </p:cNvSpPr>
          <p:nvPr/>
        </p:nvSpPr>
        <p:spPr bwMode="auto">
          <a:xfrm>
            <a:off x="6928570" y="2944614"/>
            <a:ext cx="285750" cy="1147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0">
                <a:solidFill>
                  <a:srgbClr val="000000"/>
                </a:solidFill>
                <a:miter lim="800000"/>
                <a:headEnd/>
                <a:tailEnd/>
              </a14:hiddenLine>
            </a:ext>
          </a:extLst>
        </p:spPr>
        <p:txBody>
          <a:bodyPr vert="eaVert" upright="1"/>
          <a:lstStyle/>
          <a:p>
            <a:pPr>
              <a:lnSpc>
                <a:spcPts val="1200"/>
              </a:lnSpc>
              <a:spcAft>
                <a:spcPts val="0"/>
              </a:spcAft>
              <a:defRPr/>
            </a:pPr>
            <a:r>
              <a:rPr lang="zh-CN" altLang="zh-CN" sz="1600" dirty="0"/>
              <a:t>⑧</a:t>
            </a:r>
            <a:r>
              <a:rPr lang="zh-CN" sz="1600" kern="100" dirty="0">
                <a:latin typeface="Times New Roman"/>
                <a:ea typeface="宋体"/>
                <a:cs typeface="Times New Roman"/>
              </a:rPr>
              <a:t>支付账款</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ntr" presetSubtype="1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linds(horizontal)">
                                      <p:cBhvr>
                                        <p:cTn id="21" dur="500"/>
                                        <p:tgtEl>
                                          <p:spTgt spid="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nodeType="clickEffect">
                                  <p:stCondLst>
                                    <p:cond delay="0"/>
                                  </p:stCondLst>
                                  <p:childTnLst>
                                    <p:set>
                                      <p:cBhvr>
                                        <p:cTn id="25" dur="1" fill="hold">
                                          <p:stCondLst>
                                            <p:cond delay="0"/>
                                          </p:stCondLst>
                                        </p:cTn>
                                        <p:tgtEl>
                                          <p:spTgt spid="128009"/>
                                        </p:tgtEl>
                                        <p:attrNameLst>
                                          <p:attrName>style.visibility</p:attrName>
                                        </p:attrNameLst>
                                      </p:cBhvr>
                                      <p:to>
                                        <p:strVal val="visible"/>
                                      </p:to>
                                    </p:set>
                                    <p:animEffect transition="in" filter="blinds(horizontal)">
                                      <p:cBhvr>
                                        <p:cTn id="26" dur="500"/>
                                        <p:tgtEl>
                                          <p:spTgt spid="128009"/>
                                        </p:tgtEl>
                                      </p:cBhvr>
                                    </p:animEffect>
                                  </p:childTnLst>
                                </p:cTn>
                              </p:par>
                              <p:par>
                                <p:cTn id="27" presetID="3" presetClass="entr" presetSubtype="1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blinds(horizontal)">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3" presetClass="entr" presetSubtype="10" fill="hold" grpId="0" nodeType="click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blinds(horizontal)">
                                      <p:cBhvr>
                                        <p:cTn id="34" dur="500"/>
                                        <p:tgtEl>
                                          <p:spTgt spid="18"/>
                                        </p:tgtEl>
                                      </p:cBhvr>
                                    </p:animEffect>
                                  </p:childTnLst>
                                </p:cTn>
                              </p:par>
                              <p:par>
                                <p:cTn id="35" presetID="3" presetClass="entr" presetSubtype="1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blinds(horizontal)">
                                      <p:cBhvr>
                                        <p:cTn id="37" dur="500"/>
                                        <p:tgtEl>
                                          <p:spTgt spid="19"/>
                                        </p:tgtEl>
                                      </p:cBhvr>
                                    </p:animEffect>
                                  </p:childTnLst>
                                </p:cTn>
                              </p:par>
                              <p:par>
                                <p:cTn id="38" presetID="3" presetClass="entr" presetSubtype="10" fill="hold" nodeType="withEffect">
                                  <p:stCondLst>
                                    <p:cond delay="0"/>
                                  </p:stCondLst>
                                  <p:childTnLst>
                                    <p:set>
                                      <p:cBhvr>
                                        <p:cTn id="39" dur="1" fill="hold">
                                          <p:stCondLst>
                                            <p:cond delay="0"/>
                                          </p:stCondLst>
                                        </p:cTn>
                                        <p:tgtEl>
                                          <p:spTgt spid="128012"/>
                                        </p:tgtEl>
                                        <p:attrNameLst>
                                          <p:attrName>style.visibility</p:attrName>
                                        </p:attrNameLst>
                                      </p:cBhvr>
                                      <p:to>
                                        <p:strVal val="visible"/>
                                      </p:to>
                                    </p:set>
                                    <p:animEffect transition="in" filter="blinds(horizontal)">
                                      <p:cBhvr>
                                        <p:cTn id="40" dur="500"/>
                                        <p:tgtEl>
                                          <p:spTgt spid="128012"/>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blinds(horizontal)">
                                      <p:cBhvr>
                                        <p:cTn id="43" dur="500"/>
                                        <p:tgtEl>
                                          <p:spTgt spid="23"/>
                                        </p:tgtEl>
                                      </p:cBhvr>
                                    </p:animEffec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3">
                                            <p:txEl>
                                              <p:pRg st="10" end="10"/>
                                            </p:txEl>
                                          </p:spTgt>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
                                            <p:txEl>
                                              <p:pRg st="11" end="11"/>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p:bldP spid="19" grpId="0"/>
      <p:bldP spid="20" grpId="0"/>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线上线下混合课程进度计划</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2</a:t>
            </a:fld>
            <a:endParaRPr lang="en-US" altLang="zh-CN"/>
          </a:p>
        </p:txBody>
      </p:sp>
      <p:sp>
        <p:nvSpPr>
          <p:cNvPr id="6" name="矩形 5"/>
          <p:cNvSpPr/>
          <p:nvPr/>
        </p:nvSpPr>
        <p:spPr>
          <a:xfrm>
            <a:off x="323528" y="866745"/>
            <a:ext cx="646285" cy="3401187"/>
          </a:xfrm>
          <a:prstGeom prst="rect">
            <a:avLst/>
          </a:prstGeom>
        </p:spPr>
        <p:txBody>
          <a:bodyPr wrap="square">
            <a:spAutoFit/>
          </a:bodyPr>
          <a:lstStyle/>
          <a:p>
            <a:r>
              <a:rPr lang="zh-CN" altLang="zh-CN" sz="1600" dirty="0">
                <a:latin typeface="Times New Roman" panose="02020603050405020304" pitchFamily="18" charset="0"/>
                <a:ea typeface="宋体" panose="02010600030101010101" pitchFamily="2" charset="-122"/>
                <a:cs typeface="Times New Roman" panose="02020603050405020304" pitchFamily="18" charset="0"/>
              </a:rPr>
              <a:t>见面课</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10</a:t>
            </a:r>
            <a:r>
              <a:rPr lang="zh-CN" altLang="zh-CN" sz="1600" dirty="0">
                <a:latin typeface="Times New Roman" panose="02020603050405020304" pitchFamily="18" charset="0"/>
                <a:ea typeface="宋体" panose="02010600030101010101" pitchFamily="2" charset="-122"/>
                <a:cs typeface="Times New Roman" panose="02020603050405020304" pitchFamily="18" charset="0"/>
              </a:rPr>
              <a:t>次，在线学习与线上讨论</a:t>
            </a:r>
            <a:r>
              <a:rPr lang="en-US" altLang="zh-CN" sz="1600" dirty="0">
                <a:latin typeface="Times New Roman" panose="02020603050405020304" pitchFamily="18" charset="0"/>
                <a:ea typeface="宋体" panose="02010600030101010101" pitchFamily="2" charset="-122"/>
              </a:rPr>
              <a:t>6</a:t>
            </a:r>
            <a:r>
              <a:rPr lang="zh-CN" altLang="en-US" sz="1600" dirty="0">
                <a:latin typeface="Times New Roman" panose="02020603050405020304" pitchFamily="18" charset="0"/>
                <a:ea typeface="宋体" panose="02010600030101010101" pitchFamily="2" charset="-122"/>
              </a:rPr>
              <a:t>，在线课程视频在智慧树平台</a:t>
            </a:r>
            <a:endParaRPr lang="zh-CN" altLang="en-US" sz="1600" dirty="0"/>
          </a:p>
        </p:txBody>
      </p:sp>
      <p:graphicFrame>
        <p:nvGraphicFramePr>
          <p:cNvPr id="3" name="表格 2"/>
          <p:cNvGraphicFramePr>
            <a:graphicFrameLocks noGrp="1"/>
          </p:cNvGraphicFramePr>
          <p:nvPr>
            <p:extLst>
              <p:ext uri="{D42A27DB-BD31-4B8C-83A1-F6EECF244321}">
                <p14:modId xmlns:p14="http://schemas.microsoft.com/office/powerpoint/2010/main" val="2916261003"/>
              </p:ext>
            </p:extLst>
          </p:nvPr>
        </p:nvGraphicFramePr>
        <p:xfrm>
          <a:off x="1331639" y="866745"/>
          <a:ext cx="5832000" cy="5498820"/>
        </p:xfrm>
        <a:graphic>
          <a:graphicData uri="http://schemas.openxmlformats.org/drawingml/2006/table">
            <a:tbl>
              <a:tblPr>
                <a:tableStyleId>{5C22544A-7EE6-4342-B048-85BDC9FD1C3A}</a:tableStyleId>
              </a:tblPr>
              <a:tblGrid>
                <a:gridCol w="504000">
                  <a:extLst>
                    <a:ext uri="{9D8B030D-6E8A-4147-A177-3AD203B41FA5}">
                      <a16:colId xmlns:a16="http://schemas.microsoft.com/office/drawing/2014/main" val="132263758"/>
                    </a:ext>
                  </a:extLst>
                </a:gridCol>
                <a:gridCol w="504000">
                  <a:extLst>
                    <a:ext uri="{9D8B030D-6E8A-4147-A177-3AD203B41FA5}">
                      <a16:colId xmlns:a16="http://schemas.microsoft.com/office/drawing/2014/main" val="2212827405"/>
                    </a:ext>
                  </a:extLst>
                </a:gridCol>
                <a:gridCol w="3240000">
                  <a:extLst>
                    <a:ext uri="{9D8B030D-6E8A-4147-A177-3AD203B41FA5}">
                      <a16:colId xmlns:a16="http://schemas.microsoft.com/office/drawing/2014/main" val="3723908844"/>
                    </a:ext>
                  </a:extLst>
                </a:gridCol>
                <a:gridCol w="1584000">
                  <a:extLst>
                    <a:ext uri="{9D8B030D-6E8A-4147-A177-3AD203B41FA5}">
                      <a16:colId xmlns:a16="http://schemas.microsoft.com/office/drawing/2014/main" val="331331685"/>
                    </a:ext>
                  </a:extLst>
                </a:gridCol>
              </a:tblGrid>
              <a:tr h="266142">
                <a:tc>
                  <a:txBody>
                    <a:bodyPr/>
                    <a:lstStyle/>
                    <a:p>
                      <a:pPr algn="ctr">
                        <a:spcAft>
                          <a:spcPts val="0"/>
                        </a:spcAft>
                      </a:pPr>
                      <a:r>
                        <a:rPr lang="en-US" sz="1200" dirty="0" err="1">
                          <a:effectLst/>
                        </a:rPr>
                        <a:t>周次</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zh-CN" sz="1200">
                          <a:effectLst/>
                        </a:rPr>
                        <a:t>学时</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err="1">
                          <a:effectLst/>
                        </a:rPr>
                        <a:t>内容</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en-US" sz="1200" dirty="0" err="1">
                          <a:effectLst/>
                        </a:rPr>
                        <a:t>备注</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438964"/>
                  </a:ext>
                </a:extLst>
              </a:tr>
              <a:tr h="266142">
                <a:tc>
                  <a:txBody>
                    <a:bodyPr/>
                    <a:lstStyle/>
                    <a:p>
                      <a:pPr algn="ctr">
                        <a:spcAft>
                          <a:spcPts val="0"/>
                        </a:spcAft>
                      </a:pPr>
                      <a:r>
                        <a:rPr lang="en-US" sz="1200" dirty="0">
                          <a:effectLst/>
                        </a:rPr>
                        <a:t>1</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just">
                        <a:spcAft>
                          <a:spcPts val="0"/>
                        </a:spcAft>
                      </a:pPr>
                      <a:r>
                        <a:rPr lang="zh-CN" sz="1600" dirty="0">
                          <a:effectLst/>
                        </a:rPr>
                        <a:t>第一章</a:t>
                      </a:r>
                      <a:r>
                        <a:rPr lang="en-US" sz="1600" dirty="0">
                          <a:effectLst/>
                        </a:rPr>
                        <a:t>  </a:t>
                      </a:r>
                      <a:r>
                        <a:rPr lang="zh-CN" sz="1600" dirty="0">
                          <a:effectLst/>
                        </a:rPr>
                        <a:t>供应链管理引论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见面课讲授</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485171305"/>
                  </a:ext>
                </a:extLst>
              </a:tr>
              <a:tr h="266142">
                <a:tc>
                  <a:txBody>
                    <a:bodyPr/>
                    <a:lstStyle/>
                    <a:p>
                      <a:pPr algn="ctr">
                        <a:lnSpc>
                          <a:spcPct val="150000"/>
                        </a:lnSpc>
                        <a:spcAft>
                          <a:spcPts val="0"/>
                        </a:spcAft>
                      </a:pPr>
                      <a:r>
                        <a:rPr lang="en-US" sz="1200" dirty="0">
                          <a:effectLst/>
                        </a:rPr>
                        <a:t>2</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见面课讲授</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4017135002"/>
                  </a:ext>
                </a:extLst>
              </a:tr>
              <a:tr h="266142">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spcAft>
                          <a:spcPts val="0"/>
                        </a:spcAft>
                      </a:pPr>
                      <a:r>
                        <a:rPr lang="zh-CN" sz="1600" dirty="0">
                          <a:effectLst/>
                        </a:rPr>
                        <a:t>实验案例一：供应链采购决策模拟</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a:effectLst/>
                        </a:rPr>
                        <a:t>见面课分组案例</a:t>
                      </a:r>
                      <a:endParaRPr lang="zh-CN" sz="160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080479756"/>
                  </a:ext>
                </a:extLst>
              </a:tr>
              <a:tr h="266142">
                <a:tc>
                  <a:txBody>
                    <a:bodyPr/>
                    <a:lstStyle/>
                    <a:p>
                      <a:pPr algn="ctr">
                        <a:lnSpc>
                          <a:spcPct val="150000"/>
                        </a:lnSpc>
                        <a:spcAft>
                          <a:spcPts val="0"/>
                        </a:spcAft>
                      </a:pPr>
                      <a:r>
                        <a:rPr lang="en-US" sz="1200" dirty="0">
                          <a:effectLst/>
                        </a:rPr>
                        <a:t>4</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rowSpan="3">
                  <a:txBody>
                    <a:bodyPr/>
                    <a:lstStyle/>
                    <a:p>
                      <a:pPr algn="just">
                        <a:spcAft>
                          <a:spcPts val="0"/>
                        </a:spcAft>
                      </a:pPr>
                      <a:r>
                        <a:rPr lang="zh-CN" sz="1600" dirty="0">
                          <a:effectLst/>
                        </a:rPr>
                        <a:t>第二章</a:t>
                      </a:r>
                      <a:r>
                        <a:rPr lang="en-US" sz="1600" dirty="0">
                          <a:effectLst/>
                        </a:rPr>
                        <a:t>  </a:t>
                      </a:r>
                      <a:r>
                        <a:rPr lang="zh-CN" sz="1600" dirty="0">
                          <a:effectLst/>
                        </a:rPr>
                        <a:t>供应链系统规划</a:t>
                      </a:r>
                      <a:endParaRPr lang="en-US" altLang="zh-CN" sz="1600" dirty="0">
                        <a:effectLst/>
                      </a:endParaRPr>
                    </a:p>
                    <a:p>
                      <a:pPr algn="just">
                        <a:spcAft>
                          <a:spcPts val="0"/>
                        </a:spcAft>
                      </a:pPr>
                      <a:r>
                        <a:rPr lang="zh-CN" sz="1600" dirty="0">
                          <a:effectLst/>
                        </a:rPr>
                        <a:t>第三章</a:t>
                      </a:r>
                      <a:r>
                        <a:rPr lang="en-US" sz="1600" dirty="0">
                          <a:effectLst/>
                        </a:rPr>
                        <a:t>  </a:t>
                      </a:r>
                      <a:r>
                        <a:rPr lang="zh-CN" sz="1600" dirty="0">
                          <a:effectLst/>
                        </a:rPr>
                        <a:t>供应链运作管理</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425068130"/>
                  </a:ext>
                </a:extLst>
              </a:tr>
              <a:tr h="266142">
                <a:tc>
                  <a:txBody>
                    <a:bodyPr/>
                    <a:lstStyle/>
                    <a:p>
                      <a:pPr algn="ctr">
                        <a:lnSpc>
                          <a:spcPct val="150000"/>
                        </a:lnSpc>
                        <a:spcAft>
                          <a:spcPts val="0"/>
                        </a:spcAft>
                      </a:pPr>
                      <a:r>
                        <a:rPr lang="en-US" sz="1200" dirty="0">
                          <a:effectLst/>
                        </a:rPr>
                        <a:t>5</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3928925582"/>
                  </a:ext>
                </a:extLst>
              </a:tr>
              <a:tr h="266142">
                <a:tc>
                  <a:txBody>
                    <a:bodyPr/>
                    <a:lstStyle/>
                    <a:p>
                      <a:pPr algn="ctr">
                        <a:spcAft>
                          <a:spcPts val="0"/>
                        </a:spcAft>
                      </a:pPr>
                      <a:r>
                        <a:rPr lang="en-US" sz="1200" dirty="0">
                          <a:effectLst/>
                        </a:rPr>
                        <a:t>6</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见面课讲解与讨论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52034884"/>
                  </a:ext>
                </a:extLst>
              </a:tr>
              <a:tr h="349794">
                <a:tc>
                  <a:txBody>
                    <a:bodyPr/>
                    <a:lstStyle/>
                    <a:p>
                      <a:pPr algn="ctr">
                        <a:spcAft>
                          <a:spcPts val="0"/>
                        </a:spcAft>
                      </a:pPr>
                      <a:r>
                        <a:rPr lang="en-US" sz="1200" dirty="0">
                          <a:effectLst/>
                        </a:rPr>
                        <a:t>7</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spcAft>
                          <a:spcPts val="0"/>
                        </a:spcAft>
                      </a:pPr>
                      <a:r>
                        <a:rPr lang="zh-CN" sz="1600" dirty="0">
                          <a:effectLst/>
                        </a:rPr>
                        <a:t>实验案例二：订单计划与执行游戏</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见面课分组案例</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3336027896"/>
                  </a:ext>
                </a:extLst>
              </a:tr>
              <a:tr h="349794">
                <a:tc>
                  <a:txBody>
                    <a:bodyPr/>
                    <a:lstStyle/>
                    <a:p>
                      <a:pPr algn="ctr">
                        <a:lnSpc>
                          <a:spcPct val="150000"/>
                        </a:lnSpc>
                        <a:spcAft>
                          <a:spcPts val="0"/>
                        </a:spcAft>
                      </a:pPr>
                      <a:r>
                        <a:rPr lang="en-US" sz="1200" dirty="0">
                          <a:effectLst/>
                        </a:rPr>
                        <a:t>8</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a:effectLst/>
                        </a:rPr>
                        <a:t>3</a:t>
                      </a:r>
                      <a:endParaRPr lang="zh-CN" sz="160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just">
                        <a:spcAft>
                          <a:spcPts val="0"/>
                        </a:spcAft>
                      </a:pPr>
                      <a:r>
                        <a:rPr lang="zh-CN" sz="1600" dirty="0">
                          <a:effectLst/>
                        </a:rPr>
                        <a:t>第四章</a:t>
                      </a:r>
                      <a:r>
                        <a:rPr lang="en-US" sz="1600" dirty="0">
                          <a:effectLst/>
                        </a:rPr>
                        <a:t>  </a:t>
                      </a:r>
                      <a:r>
                        <a:rPr lang="zh-CN" sz="1600" dirty="0">
                          <a:effectLst/>
                        </a:rPr>
                        <a:t>供应链采购管理</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726522352"/>
                  </a:ext>
                </a:extLst>
              </a:tr>
              <a:tr h="349794">
                <a:tc>
                  <a:txBody>
                    <a:bodyPr/>
                    <a:lstStyle/>
                    <a:p>
                      <a:pPr algn="ctr">
                        <a:spcAft>
                          <a:spcPts val="0"/>
                        </a:spcAft>
                      </a:pPr>
                      <a:r>
                        <a:rPr lang="en-US" sz="1200" dirty="0">
                          <a:effectLst/>
                        </a:rPr>
                        <a:t>9</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见面课讲解与讨论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073496987"/>
                  </a:ext>
                </a:extLst>
              </a:tr>
              <a:tr h="349794">
                <a:tc>
                  <a:txBody>
                    <a:bodyPr/>
                    <a:lstStyle/>
                    <a:p>
                      <a:pPr algn="ctr">
                        <a:lnSpc>
                          <a:spcPct val="150000"/>
                        </a:lnSpc>
                        <a:spcAft>
                          <a:spcPts val="0"/>
                        </a:spcAft>
                      </a:pPr>
                      <a:r>
                        <a:rPr lang="en-US" sz="1200">
                          <a:effectLst/>
                        </a:rPr>
                        <a:t>10</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just">
                        <a:spcAft>
                          <a:spcPts val="0"/>
                        </a:spcAft>
                      </a:pPr>
                      <a:r>
                        <a:rPr lang="zh-CN" sz="1600" dirty="0">
                          <a:effectLst/>
                        </a:rPr>
                        <a:t>第五章</a:t>
                      </a:r>
                      <a:r>
                        <a:rPr lang="en-US" sz="1600" dirty="0">
                          <a:effectLst/>
                        </a:rPr>
                        <a:t>  </a:t>
                      </a:r>
                      <a:r>
                        <a:rPr lang="zh-CN" sz="1600" dirty="0">
                          <a:effectLst/>
                        </a:rPr>
                        <a:t>供应链分销管理</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662270195"/>
                  </a:ext>
                </a:extLst>
              </a:tr>
              <a:tr h="349794">
                <a:tc>
                  <a:txBody>
                    <a:bodyPr/>
                    <a:lstStyle/>
                    <a:p>
                      <a:pPr algn="ctr">
                        <a:spcAft>
                          <a:spcPts val="0"/>
                        </a:spcAft>
                      </a:pPr>
                      <a:r>
                        <a:rPr lang="en-US" sz="1200">
                          <a:effectLst/>
                        </a:rPr>
                        <a:t>11</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见面课讲解与讨论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154218287"/>
                  </a:ext>
                </a:extLst>
              </a:tr>
              <a:tr h="349794">
                <a:tc>
                  <a:txBody>
                    <a:bodyPr/>
                    <a:lstStyle/>
                    <a:p>
                      <a:pPr algn="ctr">
                        <a:lnSpc>
                          <a:spcPct val="150000"/>
                        </a:lnSpc>
                        <a:spcAft>
                          <a:spcPts val="0"/>
                        </a:spcAft>
                      </a:pPr>
                      <a:r>
                        <a:rPr lang="en-US" sz="1200">
                          <a:effectLst/>
                        </a:rPr>
                        <a:t>12</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just">
                        <a:spcAft>
                          <a:spcPts val="0"/>
                        </a:spcAft>
                      </a:pPr>
                      <a:r>
                        <a:rPr lang="zh-CN" sz="1600" dirty="0">
                          <a:effectLst/>
                        </a:rPr>
                        <a:t>第六章</a:t>
                      </a:r>
                      <a:r>
                        <a:rPr lang="en-US" sz="1600" dirty="0">
                          <a:effectLst/>
                        </a:rPr>
                        <a:t>  </a:t>
                      </a:r>
                      <a:r>
                        <a:rPr lang="zh-CN" sz="1600" dirty="0">
                          <a:effectLst/>
                        </a:rPr>
                        <a:t>供应链库存模式</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543673169"/>
                  </a:ext>
                </a:extLst>
              </a:tr>
              <a:tr h="349794">
                <a:tc>
                  <a:txBody>
                    <a:bodyPr/>
                    <a:lstStyle/>
                    <a:p>
                      <a:pPr algn="ctr">
                        <a:spcAft>
                          <a:spcPts val="0"/>
                        </a:spcAft>
                      </a:pPr>
                      <a:r>
                        <a:rPr lang="en-US" sz="1200">
                          <a:effectLst/>
                        </a:rPr>
                        <a:t>13</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见面课讲解与讨论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053323600"/>
                  </a:ext>
                </a:extLst>
              </a:tr>
              <a:tr h="431437">
                <a:tc>
                  <a:txBody>
                    <a:bodyPr/>
                    <a:lstStyle/>
                    <a:p>
                      <a:pPr algn="ctr">
                        <a:spcAft>
                          <a:spcPts val="0"/>
                        </a:spcAft>
                      </a:pPr>
                      <a:r>
                        <a:rPr lang="en-US" sz="1200">
                          <a:effectLst/>
                        </a:rPr>
                        <a:t>14</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just">
                        <a:spcAft>
                          <a:spcPts val="0"/>
                        </a:spcAft>
                      </a:pPr>
                      <a:r>
                        <a:rPr lang="zh-CN" sz="1600" dirty="0">
                          <a:effectLst/>
                        </a:rPr>
                        <a:t>实验案例三：需求预测</a:t>
                      </a:r>
                      <a:r>
                        <a:rPr lang="en-US" sz="1600" dirty="0">
                          <a:effectLst/>
                        </a:rPr>
                        <a:t>-</a:t>
                      </a:r>
                      <a:r>
                        <a:rPr lang="zh-CN" sz="1600" dirty="0">
                          <a:effectLst/>
                        </a:rPr>
                        <a:t>库存布局</a:t>
                      </a:r>
                      <a:r>
                        <a:rPr lang="en-US" sz="1600" dirty="0">
                          <a:effectLst/>
                        </a:rPr>
                        <a:t>-</a:t>
                      </a:r>
                      <a:r>
                        <a:rPr lang="zh-CN" sz="1600" dirty="0">
                          <a:effectLst/>
                        </a:rPr>
                        <a:t>订货决策与库存分布</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见面课分组案例</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639679131"/>
                  </a:ext>
                </a:extLst>
              </a:tr>
              <a:tr h="349794">
                <a:tc>
                  <a:txBody>
                    <a:bodyPr/>
                    <a:lstStyle/>
                    <a:p>
                      <a:pPr algn="ctr">
                        <a:lnSpc>
                          <a:spcPct val="150000"/>
                        </a:lnSpc>
                        <a:spcAft>
                          <a:spcPts val="0"/>
                        </a:spcAft>
                      </a:pPr>
                      <a:r>
                        <a:rPr lang="en-US" sz="1200">
                          <a:effectLst/>
                        </a:rPr>
                        <a:t>15</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rowSpan="2">
                  <a:txBody>
                    <a:bodyPr/>
                    <a:lstStyle/>
                    <a:p>
                      <a:pPr algn="just">
                        <a:spcAft>
                          <a:spcPts val="0"/>
                        </a:spcAft>
                      </a:pPr>
                      <a:r>
                        <a:rPr lang="zh-CN" sz="1600" dirty="0">
                          <a:effectLst/>
                        </a:rPr>
                        <a:t>第七章</a:t>
                      </a:r>
                      <a:r>
                        <a:rPr lang="en-US" sz="1600" dirty="0">
                          <a:effectLst/>
                        </a:rPr>
                        <a:t>  </a:t>
                      </a:r>
                      <a:r>
                        <a:rPr lang="zh-CN" sz="1600" dirty="0">
                          <a:effectLst/>
                        </a:rPr>
                        <a:t>供应链合同管理</a:t>
                      </a:r>
                    </a:p>
                    <a:p>
                      <a:pPr algn="just">
                        <a:spcAft>
                          <a:spcPts val="0"/>
                        </a:spcAft>
                      </a:pPr>
                      <a:r>
                        <a:rPr lang="zh-CN" sz="1600" dirty="0">
                          <a:effectLst/>
                        </a:rPr>
                        <a:t>第八章</a:t>
                      </a:r>
                      <a:r>
                        <a:rPr lang="en-US" sz="1600" dirty="0">
                          <a:effectLst/>
                        </a:rPr>
                        <a:t>  </a:t>
                      </a:r>
                      <a:r>
                        <a:rPr lang="zh-CN" sz="1600" dirty="0">
                          <a:effectLst/>
                        </a:rPr>
                        <a:t>供应链融资管理</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lnSpc>
                          <a:spcPct val="150000"/>
                        </a:lnSpc>
                        <a:spcAft>
                          <a:spcPts val="0"/>
                        </a:spcAft>
                      </a:pPr>
                      <a:r>
                        <a:rPr lang="zh-CN" sz="1200" dirty="0">
                          <a:effectLst/>
                        </a:rPr>
                        <a:t>在线学习与线上讨论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1263533150"/>
                  </a:ext>
                </a:extLst>
              </a:tr>
              <a:tr h="349794">
                <a:tc>
                  <a:txBody>
                    <a:bodyPr/>
                    <a:lstStyle/>
                    <a:p>
                      <a:pPr algn="ctr">
                        <a:spcAft>
                          <a:spcPts val="0"/>
                        </a:spcAft>
                      </a:pPr>
                      <a:r>
                        <a:rPr lang="en-US" sz="1200">
                          <a:effectLst/>
                        </a:rPr>
                        <a:t>16</a:t>
                      </a:r>
                      <a:endParaRPr lang="zh-CN" sz="1600">
                        <a:effectLst/>
                        <a:latin typeface="Times New Roman" panose="02020603050405020304" pitchFamily="18" charset="0"/>
                        <a:ea typeface="宋体" panose="02010600030101010101" pitchFamily="2" charset="-122"/>
                      </a:endParaRPr>
                    </a:p>
                  </a:txBody>
                  <a:tcPr marL="68580" marR="68580" marT="0" marB="0" anchor="ctr"/>
                </a:tc>
                <a:tc>
                  <a:txBody>
                    <a:bodyPr/>
                    <a:lstStyle/>
                    <a:p>
                      <a:pPr algn="ctr">
                        <a:spcAft>
                          <a:spcPts val="0"/>
                        </a:spcAft>
                      </a:pPr>
                      <a:r>
                        <a:rPr lang="en-US" sz="1200" dirty="0">
                          <a:effectLst/>
                        </a:rPr>
                        <a:t>3</a:t>
                      </a:r>
                      <a:endParaRPr lang="zh-CN" sz="1600" dirty="0">
                        <a:effectLst/>
                        <a:latin typeface="Times New Roman" panose="02020603050405020304" pitchFamily="18" charset="0"/>
                        <a:ea typeface="宋体" panose="02010600030101010101" pitchFamily="2" charset="-122"/>
                      </a:endParaRPr>
                    </a:p>
                  </a:txBody>
                  <a:tcPr marL="68580" marR="68580" marT="0" marB="0" anchor="ctr"/>
                </a:tc>
                <a:tc vMerge="1">
                  <a:txBody>
                    <a:bodyPr/>
                    <a:lstStyle/>
                    <a:p>
                      <a:endParaRPr lang="zh-CN" altLang="en-US"/>
                    </a:p>
                  </a:txBody>
                  <a:tcPr/>
                </a:tc>
                <a:tc>
                  <a:txBody>
                    <a:bodyPr/>
                    <a:lstStyle/>
                    <a:p>
                      <a:pPr algn="ctr">
                        <a:lnSpc>
                          <a:spcPct val="150000"/>
                        </a:lnSpc>
                        <a:spcAft>
                          <a:spcPts val="0"/>
                        </a:spcAft>
                      </a:pPr>
                      <a:r>
                        <a:rPr lang="zh-CN" sz="1200" dirty="0">
                          <a:effectLst/>
                        </a:rPr>
                        <a:t>见面课讲解与讨论</a:t>
                      </a:r>
                      <a:endParaRPr lang="zh-CN" sz="1600" dirty="0">
                        <a:effectLst/>
                        <a:latin typeface="Times New Roman" panose="02020603050405020304" pitchFamily="18" charset="0"/>
                        <a:ea typeface="宋体" panose="02010600030101010101" pitchFamily="2" charset="-122"/>
                      </a:endParaRPr>
                    </a:p>
                  </a:txBody>
                  <a:tcPr marL="68580" marR="68580" marT="0" marB="0" anchor="ctr"/>
                </a:tc>
                <a:extLst>
                  <a:ext uri="{0D108BD9-81ED-4DB2-BD59-A6C34878D82A}">
                    <a16:rowId xmlns:a16="http://schemas.microsoft.com/office/drawing/2014/main" val="236718007"/>
                  </a:ext>
                </a:extLst>
              </a:tr>
            </a:tbl>
          </a:graphicData>
        </a:graphic>
      </p:graphicFrame>
      <p:sp>
        <p:nvSpPr>
          <p:cNvPr id="7" name="矩形 6"/>
          <p:cNvSpPr/>
          <p:nvPr/>
        </p:nvSpPr>
        <p:spPr>
          <a:xfrm>
            <a:off x="7544973" y="980728"/>
            <a:ext cx="1131483" cy="3125471"/>
          </a:xfrm>
          <a:prstGeom prst="rect">
            <a:avLst/>
          </a:prstGeom>
        </p:spPr>
        <p:txBody>
          <a:bodyPr wrap="square">
            <a:spAutoFit/>
          </a:bodyPr>
          <a:lstStyle/>
          <a:p>
            <a:r>
              <a:rPr lang="zh-CN" altLang="en-US" sz="1600" dirty="0">
                <a:latin typeface="黑体" panose="02010609060101010101" pitchFamily="49" charset="-122"/>
                <a:ea typeface="黑体" panose="02010609060101010101" pitchFamily="49" charset="-122"/>
                <a:cs typeface="Times New Roman" panose="02020603050405020304" pitchFamily="18" charset="0"/>
              </a:rPr>
              <a:t>成绩构成</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endParaRPr lang="en-US" altLang="zh-CN" sz="1600" dirty="0">
              <a:latin typeface="Times New Roman" panose="02020603050405020304" pitchFamily="18" charset="0"/>
              <a:ea typeface="宋体" panose="02010600030101010101" pitchFamily="2" charset="-122"/>
              <a:cs typeface="Times New Roman" panose="02020603050405020304" pitchFamily="18" charset="0"/>
            </a:endParaRPr>
          </a:p>
          <a:p>
            <a:endParaRPr lang="en-US" altLang="zh-CN" sz="1600" dirty="0">
              <a:latin typeface="Times New Roman" panose="02020603050405020304" pitchFamily="18" charset="0"/>
              <a:ea typeface="宋体" panose="02010600030101010101" pitchFamily="2" charset="-122"/>
              <a:cs typeface="Times New Roman" panose="02020603050405020304" pitchFamily="18" charset="0"/>
            </a:endParaRPr>
          </a:p>
          <a:p>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1</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）完成</a:t>
            </a:r>
            <a:r>
              <a:rPr lang="zh-CN" altLang="en-US" sz="1600" dirty="0">
                <a:latin typeface="黑体" panose="02010609060101010101" pitchFamily="49" charset="-122"/>
                <a:ea typeface="黑体" panose="02010609060101010101" pitchFamily="49" charset="-122"/>
                <a:cs typeface="Times New Roman" panose="02020603050405020304" pitchFamily="18" charset="0"/>
              </a:rPr>
              <a:t>智慧树在线学习</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20%</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endParaRPr lang="en-US" altLang="zh-CN" sz="1600" dirty="0">
              <a:latin typeface="Times New Roman" panose="02020603050405020304" pitchFamily="18" charset="0"/>
              <a:ea typeface="宋体" panose="02010600030101010101" pitchFamily="2" charset="-122"/>
              <a:cs typeface="Times New Roman" panose="02020603050405020304" pitchFamily="18" charset="0"/>
            </a:endParaRPr>
          </a:p>
          <a:p>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2</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）课堂</a:t>
            </a:r>
            <a:r>
              <a:rPr lang="zh-CN" altLang="en-US" sz="1600" dirty="0">
                <a:latin typeface="黑体" panose="02010609060101010101" pitchFamily="49" charset="-122"/>
                <a:ea typeface="黑体" panose="02010609060101010101" pitchFamily="49" charset="-122"/>
                <a:cs typeface="Times New Roman" panose="02020603050405020304" pitchFamily="18" charset="0"/>
              </a:rPr>
              <a:t>出勤与课上案例</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20%</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endParaRPr lang="en-US" altLang="zh-CN" sz="1600" dirty="0">
              <a:latin typeface="Times New Roman" panose="02020603050405020304" pitchFamily="18" charset="0"/>
              <a:ea typeface="宋体" panose="02010600030101010101" pitchFamily="2" charset="-122"/>
              <a:cs typeface="Times New Roman" panose="02020603050405020304" pitchFamily="18" charset="0"/>
            </a:endParaRPr>
          </a:p>
          <a:p>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3</a:t>
            </a:r>
            <a:r>
              <a:rPr lang="zh-CN" altLang="en-US" sz="1600" dirty="0">
                <a:latin typeface="Times New Roman" panose="02020603050405020304" pitchFamily="18" charset="0"/>
                <a:ea typeface="宋体" panose="02010600030101010101" pitchFamily="2" charset="-122"/>
                <a:cs typeface="Times New Roman" panose="02020603050405020304" pitchFamily="18" charset="0"/>
              </a:rPr>
              <a:t>）期末考试</a:t>
            </a:r>
            <a:r>
              <a:rPr lang="en-US" altLang="zh-CN" sz="1600" dirty="0">
                <a:latin typeface="Times New Roman" panose="02020603050405020304" pitchFamily="18" charset="0"/>
                <a:ea typeface="宋体" panose="02010600030101010101" pitchFamily="2" charset="-122"/>
                <a:cs typeface="Times New Roman" panose="02020603050405020304" pitchFamily="18" charset="0"/>
              </a:rPr>
              <a:t>60%</a:t>
            </a:r>
            <a:endParaRPr lang="zh-CN" altLang="en-US" sz="1600" dirty="0"/>
          </a:p>
        </p:txBody>
      </p:sp>
    </p:spTree>
    <p:extLst>
      <p:ext uri="{BB962C8B-B14F-4D97-AF65-F5344CB8AC3E}">
        <p14:creationId xmlns:p14="http://schemas.microsoft.com/office/powerpoint/2010/main" val="37414530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幻灯片编号占位符 5"/>
          <p:cNvSpPr>
            <a:spLocks noGrp="1"/>
          </p:cNvSpPr>
          <p:nvPr>
            <p:ph type="sldNum" sz="quarter" idx="12"/>
          </p:nvPr>
        </p:nvSpPr>
        <p:spPr/>
        <p:txBody>
          <a:bodyPr/>
          <a:lstStyle/>
          <a:p>
            <a:pPr>
              <a:defRPr/>
            </a:pPr>
            <a:fld id="{4696CBE4-C0CD-9146-8E0B-7128F27C3521}" type="slidenum">
              <a:rPr lang="en-US" altLang="zh-CN"/>
              <a:pPr>
                <a:defRPr/>
              </a:pPr>
              <a:t>20</a:t>
            </a:fld>
            <a:endParaRPr lang="en-US" altLang="zh-CN"/>
          </a:p>
        </p:txBody>
      </p:sp>
      <p:sp>
        <p:nvSpPr>
          <p:cNvPr id="2269186" name="Rectangle 2"/>
          <p:cNvSpPr>
            <a:spLocks noChangeArrowheads="1"/>
          </p:cNvSpPr>
          <p:nvPr/>
        </p:nvSpPr>
        <p:spPr bwMode="auto">
          <a:xfrm>
            <a:off x="541337" y="3789388"/>
            <a:ext cx="7872413" cy="2378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gn="l">
              <a:lnSpc>
                <a:spcPct val="100000"/>
              </a:lnSpc>
              <a:spcBef>
                <a:spcPct val="0"/>
              </a:spcBef>
              <a:defRPr/>
            </a:pPr>
            <a:r>
              <a:rPr lang="zh-CN" altLang="en-US" sz="2000" b="1" dirty="0">
                <a:solidFill>
                  <a:schemeClr val="tx2"/>
                </a:solidFill>
                <a:ea typeface="黑体" charset="0"/>
                <a:cs typeface="黑体" charset="0"/>
              </a:rPr>
              <a:t>产生原因</a:t>
            </a:r>
            <a:endParaRPr lang="en-US" altLang="zh-CN" sz="2000" b="1" dirty="0">
              <a:solidFill>
                <a:schemeClr val="tx2"/>
              </a:solidFill>
              <a:ea typeface="黑体" charset="0"/>
              <a:cs typeface="黑体" charset="0"/>
            </a:endParaRPr>
          </a:p>
          <a:p>
            <a:pPr algn="l">
              <a:lnSpc>
                <a:spcPct val="100000"/>
              </a:lnSpc>
              <a:buClr>
                <a:srgbClr val="009900"/>
              </a:buClr>
              <a:buFont typeface="Wingdings" charset="0"/>
              <a:buChar char="§"/>
              <a:defRPr/>
            </a:pPr>
            <a:r>
              <a:rPr lang="en-US" altLang="zh-CN" sz="1800" b="1" dirty="0">
                <a:solidFill>
                  <a:srgbClr val="00003C"/>
                </a:solidFill>
                <a:ea typeface="黑体" charset="0"/>
                <a:cs typeface="黑体" charset="0"/>
              </a:rPr>
              <a:t> </a:t>
            </a:r>
            <a:r>
              <a:rPr lang="zh-CN" altLang="en-US" sz="1800" b="1" dirty="0">
                <a:solidFill>
                  <a:srgbClr val="00003C"/>
                </a:solidFill>
                <a:ea typeface="黑体" charset="0"/>
                <a:cs typeface="黑体" charset="0"/>
              </a:rPr>
              <a:t>需求预测修正</a:t>
            </a:r>
            <a:r>
              <a:rPr lang="zh-CN" altLang="en-US" sz="1800" dirty="0">
                <a:solidFill>
                  <a:srgbClr val="00003C"/>
                </a:solidFill>
              </a:rPr>
              <a:t>：用下一级定单量来预测需求；提前期越长</a:t>
            </a:r>
            <a:r>
              <a:rPr lang="en-US" altLang="zh-CN" sz="1800" dirty="0">
                <a:solidFill>
                  <a:srgbClr val="00003C"/>
                </a:solidFill>
              </a:rPr>
              <a:t>,</a:t>
            </a:r>
            <a:r>
              <a:rPr lang="zh-CN" altLang="en-US" sz="1800" dirty="0">
                <a:solidFill>
                  <a:srgbClr val="00003C"/>
                </a:solidFill>
              </a:rPr>
              <a:t>订货量越大；</a:t>
            </a:r>
            <a:endParaRPr lang="en-US" altLang="zh-CN" sz="1800" dirty="0">
              <a:solidFill>
                <a:srgbClr val="00003C"/>
              </a:solidFill>
            </a:endParaRPr>
          </a:p>
          <a:p>
            <a:pPr algn="l">
              <a:lnSpc>
                <a:spcPct val="100000"/>
              </a:lnSpc>
              <a:buClr>
                <a:srgbClr val="009900"/>
              </a:buClr>
              <a:buFont typeface="Wingdings" charset="0"/>
              <a:buChar char="§"/>
              <a:defRPr/>
            </a:pPr>
            <a:r>
              <a:rPr lang="en-US" altLang="zh-CN" sz="1800" b="1" dirty="0">
                <a:solidFill>
                  <a:srgbClr val="00003C"/>
                </a:solidFill>
                <a:ea typeface="黑体" charset="0"/>
                <a:cs typeface="黑体" charset="0"/>
              </a:rPr>
              <a:t> </a:t>
            </a:r>
            <a:r>
              <a:rPr lang="zh-CN" altLang="en-US" sz="1800" b="1" dirty="0">
                <a:solidFill>
                  <a:srgbClr val="00003C"/>
                </a:solidFill>
                <a:ea typeface="黑体" charset="0"/>
                <a:cs typeface="黑体" charset="0"/>
              </a:rPr>
              <a:t>订货批量决策</a:t>
            </a:r>
            <a:r>
              <a:rPr lang="zh-CN" altLang="en-US" sz="1800" dirty="0">
                <a:solidFill>
                  <a:srgbClr val="00003C"/>
                </a:solidFill>
              </a:rPr>
              <a:t>：订货量呈集中的大单；</a:t>
            </a:r>
            <a:endParaRPr lang="en-US" altLang="zh-CN" sz="1800" dirty="0">
              <a:solidFill>
                <a:srgbClr val="00003C"/>
              </a:solidFill>
            </a:endParaRPr>
          </a:p>
          <a:p>
            <a:pPr algn="l">
              <a:lnSpc>
                <a:spcPct val="100000"/>
              </a:lnSpc>
              <a:buClr>
                <a:srgbClr val="009900"/>
              </a:buClr>
              <a:buFont typeface="Wingdings" charset="0"/>
              <a:buChar char="§"/>
              <a:defRPr/>
            </a:pPr>
            <a:r>
              <a:rPr lang="en-US" altLang="zh-CN" sz="1800" b="1" dirty="0">
                <a:solidFill>
                  <a:srgbClr val="00003C"/>
                </a:solidFill>
                <a:ea typeface="黑体" charset="0"/>
                <a:cs typeface="黑体" charset="0"/>
              </a:rPr>
              <a:t> </a:t>
            </a:r>
            <a:r>
              <a:rPr lang="zh-CN" altLang="en-US" sz="1800" b="1" dirty="0">
                <a:solidFill>
                  <a:srgbClr val="00003C"/>
                </a:solidFill>
                <a:ea typeface="黑体" charset="0"/>
                <a:cs typeface="黑体" charset="0"/>
              </a:rPr>
              <a:t>价格波动</a:t>
            </a:r>
            <a:r>
              <a:rPr lang="zh-CN" altLang="en-US" sz="1800" dirty="0">
                <a:solidFill>
                  <a:srgbClr val="00003C"/>
                </a:solidFill>
              </a:rPr>
              <a:t>：促销使零售商在低价时大量订购，加剧牛鞭效应；</a:t>
            </a:r>
            <a:endParaRPr lang="en-US" altLang="zh-CN" sz="1800" dirty="0">
              <a:solidFill>
                <a:srgbClr val="00003C"/>
              </a:solidFill>
            </a:endParaRPr>
          </a:p>
          <a:p>
            <a:pPr algn="l">
              <a:lnSpc>
                <a:spcPct val="100000"/>
              </a:lnSpc>
              <a:buClr>
                <a:srgbClr val="009900"/>
              </a:buClr>
              <a:buFont typeface="Wingdings" charset="0"/>
              <a:buChar char="§"/>
              <a:defRPr/>
            </a:pPr>
            <a:r>
              <a:rPr lang="en-US" altLang="zh-CN" sz="1800" b="1" dirty="0">
                <a:solidFill>
                  <a:srgbClr val="00003C"/>
                </a:solidFill>
                <a:ea typeface="黑体" charset="0"/>
                <a:cs typeface="黑体" charset="0"/>
              </a:rPr>
              <a:t> </a:t>
            </a:r>
            <a:r>
              <a:rPr lang="zh-CN" altLang="en-US" sz="1800" b="1" dirty="0">
                <a:solidFill>
                  <a:srgbClr val="00003C"/>
                </a:solidFill>
                <a:ea typeface="黑体" charset="0"/>
                <a:cs typeface="黑体" charset="0"/>
              </a:rPr>
              <a:t>短缺博弈</a:t>
            </a:r>
            <a:r>
              <a:rPr lang="zh-CN" altLang="en-US" sz="1800" dirty="0">
                <a:solidFill>
                  <a:srgbClr val="00003C"/>
                </a:solidFill>
              </a:rPr>
              <a:t>：零售商倾向在缺货期扩大订货量</a:t>
            </a:r>
            <a:r>
              <a:rPr lang="en-US" altLang="zh-CN" sz="1800" dirty="0">
                <a:solidFill>
                  <a:srgbClr val="00003C"/>
                </a:solidFill>
              </a:rPr>
              <a:t>(</a:t>
            </a:r>
            <a:r>
              <a:rPr lang="zh-CN" altLang="en-US" sz="1800" dirty="0">
                <a:solidFill>
                  <a:srgbClr val="00003C"/>
                </a:solidFill>
              </a:rPr>
              <a:t>定单膨胀</a:t>
            </a:r>
            <a:r>
              <a:rPr lang="en-US" altLang="zh-CN" sz="1800" dirty="0">
                <a:solidFill>
                  <a:srgbClr val="00003C"/>
                </a:solidFill>
              </a:rPr>
              <a:t>)</a:t>
            </a:r>
            <a:r>
              <a:rPr lang="zh-CN" altLang="en-US" sz="1800" dirty="0">
                <a:solidFill>
                  <a:srgbClr val="00003C"/>
                </a:solidFill>
              </a:rPr>
              <a:t>；</a:t>
            </a:r>
            <a:endParaRPr lang="en-US" altLang="zh-CN" sz="1800" dirty="0">
              <a:solidFill>
                <a:srgbClr val="00003C"/>
              </a:solidFill>
            </a:endParaRPr>
          </a:p>
          <a:p>
            <a:pPr algn="l">
              <a:lnSpc>
                <a:spcPct val="100000"/>
              </a:lnSpc>
              <a:buClr>
                <a:srgbClr val="009900"/>
              </a:buClr>
              <a:buFont typeface="Wingdings" charset="0"/>
              <a:buChar char="§"/>
              <a:defRPr/>
            </a:pPr>
            <a:r>
              <a:rPr lang="en-US" altLang="zh-CN" sz="1800" dirty="0">
                <a:solidFill>
                  <a:srgbClr val="00003C"/>
                </a:solidFill>
              </a:rPr>
              <a:t> </a:t>
            </a:r>
            <a:r>
              <a:rPr lang="zh-CN" altLang="en-US" sz="1800" b="1" dirty="0">
                <a:solidFill>
                  <a:srgbClr val="00003C"/>
                </a:solidFill>
                <a:ea typeface="黑体" charset="0"/>
                <a:cs typeface="黑体" charset="0"/>
              </a:rPr>
              <a:t>库存责任失衡</a:t>
            </a:r>
            <a:r>
              <a:rPr lang="zh-CN" altLang="en-US" sz="1800" b="1" dirty="0">
                <a:solidFill>
                  <a:srgbClr val="00003C"/>
                </a:solidFill>
              </a:rPr>
              <a:t>：</a:t>
            </a:r>
            <a:r>
              <a:rPr lang="zh-CN" altLang="en-US" sz="1800" dirty="0">
                <a:solidFill>
                  <a:srgbClr val="00003C"/>
                </a:solidFill>
              </a:rPr>
              <a:t>库存责任由供应商负责，导致销售商倾向加大订货量；</a:t>
            </a:r>
            <a:endParaRPr lang="en-US" altLang="zh-CN" sz="1800" dirty="0">
              <a:solidFill>
                <a:srgbClr val="00003C"/>
              </a:solidFill>
            </a:endParaRPr>
          </a:p>
          <a:p>
            <a:pPr algn="l">
              <a:lnSpc>
                <a:spcPct val="100000"/>
              </a:lnSpc>
              <a:buClr>
                <a:srgbClr val="009900"/>
              </a:buClr>
              <a:buFont typeface="Wingdings" charset="0"/>
              <a:buChar char="§"/>
              <a:defRPr/>
            </a:pPr>
            <a:r>
              <a:rPr lang="en-US" altLang="zh-CN" sz="1800" dirty="0">
                <a:solidFill>
                  <a:srgbClr val="00003C"/>
                </a:solidFill>
              </a:rPr>
              <a:t> </a:t>
            </a:r>
            <a:r>
              <a:rPr lang="zh-CN" altLang="en-US" sz="1800" b="1" dirty="0">
                <a:solidFill>
                  <a:srgbClr val="00003C"/>
                </a:solidFill>
                <a:ea typeface="黑体" charset="0"/>
                <a:cs typeface="黑体" charset="0"/>
              </a:rPr>
              <a:t>需求不确定性</a:t>
            </a:r>
            <a:r>
              <a:rPr lang="zh-CN" altLang="en-US" sz="1800" b="1" dirty="0">
                <a:solidFill>
                  <a:srgbClr val="00003C"/>
                </a:solidFill>
              </a:rPr>
              <a:t>：</a:t>
            </a:r>
            <a:r>
              <a:rPr lang="zh-CN" altLang="en-US" sz="1800" dirty="0">
                <a:solidFill>
                  <a:srgbClr val="00003C"/>
                </a:solidFill>
              </a:rPr>
              <a:t>为应对不确定性保有安全库存，从而加大订货量</a:t>
            </a:r>
            <a:r>
              <a:rPr lang="en-US" altLang="zh-CN" sz="1800" dirty="0">
                <a:solidFill>
                  <a:srgbClr val="00003C"/>
                </a:solidFill>
              </a:rPr>
              <a:t>…</a:t>
            </a:r>
          </a:p>
        </p:txBody>
      </p:sp>
      <p:sp>
        <p:nvSpPr>
          <p:cNvPr id="2269187" name="Rectangle 3"/>
          <p:cNvSpPr>
            <a:spLocks noGrp="1" noChangeArrowheads="1"/>
          </p:cNvSpPr>
          <p:nvPr>
            <p:ph type="title"/>
          </p:nvPr>
        </p:nvSpPr>
        <p:spPr/>
        <p:txBody>
          <a:bodyPr/>
          <a:lstStyle/>
          <a:p>
            <a:pPr>
              <a:defRPr/>
            </a:pPr>
            <a:r>
              <a:rPr lang="zh-CN" altLang="en-US" dirty="0"/>
              <a:t>第四节</a:t>
            </a:r>
            <a:r>
              <a:rPr lang="en-US" altLang="zh-CN" dirty="0"/>
              <a:t> </a:t>
            </a:r>
            <a:r>
              <a:rPr lang="zh-CN" altLang="en-US" dirty="0"/>
              <a:t>供应链管理的意义</a:t>
            </a:r>
          </a:p>
        </p:txBody>
      </p:sp>
      <p:sp>
        <p:nvSpPr>
          <p:cNvPr id="2269188" name="Rectangle 4"/>
          <p:cNvSpPr>
            <a:spLocks noGrp="1" noChangeArrowheads="1"/>
          </p:cNvSpPr>
          <p:nvPr>
            <p:ph type="body" idx="1"/>
          </p:nvPr>
        </p:nvSpPr>
        <p:spPr>
          <a:xfrm>
            <a:off x="306387" y="783233"/>
            <a:ext cx="8515350" cy="846138"/>
          </a:xfrm>
        </p:spPr>
        <p:txBody>
          <a:bodyPr/>
          <a:lstStyle/>
          <a:p>
            <a:pPr>
              <a:lnSpc>
                <a:spcPct val="80000"/>
              </a:lnSpc>
              <a:spcBef>
                <a:spcPct val="25000"/>
              </a:spcBef>
              <a:buClrTx/>
              <a:buFontTx/>
              <a:buNone/>
              <a:defRPr/>
            </a:pPr>
            <a:r>
              <a:rPr lang="zh-CN" altLang="en-US" dirty="0">
                <a:solidFill>
                  <a:srgbClr val="FF3300"/>
                </a:solidFill>
              </a:rPr>
              <a:t>二、供应链流程管理消除牛鞭效应</a:t>
            </a:r>
            <a:endParaRPr lang="en-US" altLang="zh-CN" dirty="0"/>
          </a:p>
          <a:p>
            <a:pPr algn="ctr">
              <a:lnSpc>
                <a:spcPct val="80000"/>
              </a:lnSpc>
              <a:spcBef>
                <a:spcPct val="25000"/>
              </a:spcBef>
              <a:buClrTx/>
              <a:buFontTx/>
              <a:buNone/>
              <a:defRPr/>
            </a:pPr>
            <a:r>
              <a:rPr lang="en-US" altLang="zh-CN" sz="2400" dirty="0"/>
              <a:t>Bullwhip:</a:t>
            </a:r>
            <a:r>
              <a:rPr lang="zh-CN" altLang="en-US" sz="2400" dirty="0"/>
              <a:t>订货量在供应链上的需求变异被逐级放大的现象</a:t>
            </a:r>
          </a:p>
        </p:txBody>
      </p:sp>
      <p:grpSp>
        <p:nvGrpSpPr>
          <p:cNvPr id="53253" name="Group 5"/>
          <p:cNvGrpSpPr>
            <a:grpSpLocks/>
          </p:cNvGrpSpPr>
          <p:nvPr/>
        </p:nvGrpSpPr>
        <p:grpSpPr bwMode="auto">
          <a:xfrm>
            <a:off x="685800" y="1628800"/>
            <a:ext cx="7342187" cy="2230438"/>
            <a:chOff x="432" y="912"/>
            <a:chExt cx="4752" cy="1734"/>
          </a:xfrm>
        </p:grpSpPr>
        <p:grpSp>
          <p:nvGrpSpPr>
            <p:cNvPr id="53254" name="Group 6"/>
            <p:cNvGrpSpPr>
              <a:grpSpLocks/>
            </p:cNvGrpSpPr>
            <p:nvPr/>
          </p:nvGrpSpPr>
          <p:grpSpPr bwMode="auto">
            <a:xfrm>
              <a:off x="432" y="912"/>
              <a:ext cx="4752" cy="1440"/>
              <a:chOff x="1140" y="1056"/>
              <a:chExt cx="3708" cy="1716"/>
            </a:xfrm>
          </p:grpSpPr>
          <p:graphicFrame>
            <p:nvGraphicFramePr>
              <p:cNvPr id="53259" name="Object 7"/>
              <p:cNvGraphicFramePr>
                <a:graphicFrameLocks noChangeAspect="1"/>
              </p:cNvGraphicFramePr>
              <p:nvPr/>
            </p:nvGraphicFramePr>
            <p:xfrm>
              <a:off x="1536" y="1056"/>
              <a:ext cx="3312" cy="1688"/>
            </p:xfrm>
            <a:graphic>
              <a:graphicData uri="http://schemas.openxmlformats.org/presentationml/2006/ole">
                <mc:AlternateContent xmlns:mc="http://schemas.openxmlformats.org/markup-compatibility/2006">
                  <mc:Choice xmlns:v="urn:schemas-microsoft-com:vml" Requires="v">
                    <p:oleObj name="位图图像" r:id="rId3" imgW="4466667" imgH="2276793" progId="Paint.Picture">
                      <p:embed/>
                    </p:oleObj>
                  </mc:Choice>
                  <mc:Fallback>
                    <p:oleObj name="位图图像" r:id="rId3" imgW="4466667" imgH="2276793" progId="Paint.Picture">
                      <p:embed/>
                      <p:pic>
                        <p:nvPicPr>
                          <p:cNvPr id="0"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36" y="1056"/>
                            <a:ext cx="3312" cy="16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aphicFrame>
            <p:nvGraphicFramePr>
              <p:cNvPr id="53260" name="Object 8"/>
              <p:cNvGraphicFramePr>
                <a:graphicFrameLocks noChangeAspect="1"/>
              </p:cNvGraphicFramePr>
              <p:nvPr/>
            </p:nvGraphicFramePr>
            <p:xfrm>
              <a:off x="1140" y="1074"/>
              <a:ext cx="420" cy="1698"/>
            </p:xfrm>
            <a:graphic>
              <a:graphicData uri="http://schemas.openxmlformats.org/presentationml/2006/ole">
                <mc:AlternateContent xmlns:mc="http://schemas.openxmlformats.org/markup-compatibility/2006">
                  <mc:Choice xmlns:v="urn:schemas-microsoft-com:vml" Requires="v">
                    <p:oleObj name="位图图像" r:id="rId5" imgW="666667" imgH="2695951" progId="Paint.Picture">
                      <p:embed/>
                    </p:oleObj>
                  </mc:Choice>
                  <mc:Fallback>
                    <p:oleObj name="位图图像" r:id="rId5" imgW="666667" imgH="2695951" progId="Paint.Picture">
                      <p:embed/>
                      <p:pic>
                        <p:nvPicPr>
                          <p:cNvPr id="0"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40" y="1074"/>
                            <a:ext cx="420" cy="16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grpSp>
        <p:sp>
          <p:nvSpPr>
            <p:cNvPr id="2269193" name="Rectangle 9"/>
            <p:cNvSpPr>
              <a:spLocks noChangeArrowheads="1"/>
            </p:cNvSpPr>
            <p:nvPr/>
          </p:nvSpPr>
          <p:spPr bwMode="auto">
            <a:xfrm>
              <a:off x="4081" y="2361"/>
              <a:ext cx="1055" cy="2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nSpc>
                  <a:spcPct val="100000"/>
                </a:lnSpc>
                <a:spcBef>
                  <a:spcPct val="50000"/>
                </a:spcBef>
                <a:defRPr/>
              </a:pPr>
              <a:r>
                <a:rPr lang="zh-CN" altLang="en-US" sz="1800" b="1">
                  <a:ea typeface="楷体_GB2312" charset="0"/>
                  <a:cs typeface="楷体_GB2312" charset="0"/>
                </a:rPr>
                <a:t>消费者需求</a:t>
              </a:r>
            </a:p>
          </p:txBody>
        </p:sp>
        <p:sp>
          <p:nvSpPr>
            <p:cNvPr id="2269194" name="Rectangle 10"/>
            <p:cNvSpPr>
              <a:spLocks noChangeArrowheads="1"/>
            </p:cNvSpPr>
            <p:nvPr/>
          </p:nvSpPr>
          <p:spPr bwMode="auto">
            <a:xfrm>
              <a:off x="816" y="2351"/>
              <a:ext cx="1086" cy="2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nSpc>
                  <a:spcPct val="100000"/>
                </a:lnSpc>
                <a:spcBef>
                  <a:spcPct val="50000"/>
                </a:spcBef>
                <a:defRPr/>
              </a:pPr>
              <a:r>
                <a:rPr lang="zh-CN" altLang="en-US" sz="1800" b="1">
                  <a:ea typeface="楷体_GB2312" charset="0"/>
                  <a:cs typeface="楷体_GB2312" charset="0"/>
                </a:rPr>
                <a:t>供应商批量</a:t>
              </a:r>
            </a:p>
          </p:txBody>
        </p:sp>
        <p:sp>
          <p:nvSpPr>
            <p:cNvPr id="2269195" name="Rectangle 11"/>
            <p:cNvSpPr>
              <a:spLocks noChangeArrowheads="1"/>
            </p:cNvSpPr>
            <p:nvPr/>
          </p:nvSpPr>
          <p:spPr bwMode="auto">
            <a:xfrm>
              <a:off x="3024" y="2361"/>
              <a:ext cx="969" cy="2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nSpc>
                  <a:spcPct val="100000"/>
                </a:lnSpc>
                <a:spcBef>
                  <a:spcPct val="50000"/>
                </a:spcBef>
                <a:defRPr/>
              </a:pPr>
              <a:r>
                <a:rPr lang="zh-CN" altLang="en-US" sz="1800" b="1">
                  <a:ea typeface="楷体_GB2312" charset="0"/>
                  <a:cs typeface="楷体_GB2312" charset="0"/>
                </a:rPr>
                <a:t>销售商订货</a:t>
              </a:r>
            </a:p>
          </p:txBody>
        </p:sp>
        <p:sp>
          <p:nvSpPr>
            <p:cNvPr id="2269196" name="Rectangle 12"/>
            <p:cNvSpPr>
              <a:spLocks noChangeArrowheads="1"/>
            </p:cNvSpPr>
            <p:nvPr/>
          </p:nvSpPr>
          <p:spPr bwMode="auto">
            <a:xfrm>
              <a:off x="1968" y="2351"/>
              <a:ext cx="969" cy="2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nSpc>
                  <a:spcPct val="100000"/>
                </a:lnSpc>
                <a:spcBef>
                  <a:spcPct val="50000"/>
                </a:spcBef>
                <a:defRPr/>
              </a:pPr>
              <a:r>
                <a:rPr lang="zh-CN" altLang="en-US" sz="1800" b="1">
                  <a:ea typeface="楷体_GB2312" charset="0"/>
                  <a:cs typeface="楷体_GB2312" charset="0"/>
                </a:rPr>
                <a:t>生产批量</a:t>
              </a:r>
            </a:p>
          </p:txBody>
        </p:sp>
      </p:grpSp>
      <p:sp>
        <p:nvSpPr>
          <p:cNvPr id="14" name="Rectangle 2"/>
          <p:cNvSpPr>
            <a:spLocks noChangeArrowheads="1"/>
          </p:cNvSpPr>
          <p:nvPr/>
        </p:nvSpPr>
        <p:spPr bwMode="auto">
          <a:xfrm>
            <a:off x="541336" y="6105897"/>
            <a:ext cx="7872413"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gn="l">
              <a:lnSpc>
                <a:spcPct val="100000"/>
              </a:lnSpc>
              <a:spcBef>
                <a:spcPct val="0"/>
              </a:spcBef>
              <a:defRPr/>
            </a:pPr>
            <a:r>
              <a:rPr lang="zh-CN" altLang="en-US" sz="2000" b="1" dirty="0">
                <a:solidFill>
                  <a:schemeClr val="tx2"/>
                </a:solidFill>
                <a:ea typeface="黑体" charset="0"/>
                <a:cs typeface="黑体" charset="0"/>
              </a:rPr>
              <a:t>有什么后果？</a:t>
            </a:r>
            <a:endParaRPr lang="en-US" altLang="zh-CN" sz="1800" dirty="0">
              <a:solidFill>
                <a:srgbClr val="00003C"/>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69186"/>
                                        </p:tgtEl>
                                        <p:attrNameLst>
                                          <p:attrName>style.visibility</p:attrName>
                                        </p:attrNameLst>
                                      </p:cBhvr>
                                      <p:to>
                                        <p:strVal val="visible"/>
                                      </p:to>
                                    </p:set>
                                    <p:anim calcmode="lin" valueType="num">
                                      <p:cBhvr additive="base">
                                        <p:cTn id="7" dur="500" fill="hold"/>
                                        <p:tgtEl>
                                          <p:spTgt spid="2269186"/>
                                        </p:tgtEl>
                                        <p:attrNameLst>
                                          <p:attrName>ppt_x</p:attrName>
                                        </p:attrNameLst>
                                      </p:cBhvr>
                                      <p:tavLst>
                                        <p:tav tm="0">
                                          <p:val>
                                            <p:strVal val="0-#ppt_w/2"/>
                                          </p:val>
                                        </p:tav>
                                        <p:tav tm="100000">
                                          <p:val>
                                            <p:strVal val="#ppt_x"/>
                                          </p:val>
                                        </p:tav>
                                      </p:tavLst>
                                    </p:anim>
                                    <p:anim calcmode="lin" valueType="num">
                                      <p:cBhvr additive="base">
                                        <p:cTn id="8" dur="500" fill="hold"/>
                                        <p:tgtEl>
                                          <p:spTgt spid="226918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0-#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69186" grpId="0" autoUpdateAnimBg="0"/>
      <p:bldP spid="14" grpId="0"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marL="0" indent="0">
              <a:buFontTx/>
              <a:buNone/>
            </a:pPr>
            <a:r>
              <a:rPr lang="en-US" altLang="zh-CN" sz="2800" dirty="0">
                <a:solidFill>
                  <a:srgbClr val="FF0000"/>
                </a:solidFill>
                <a:latin typeface="Times New Roman" charset="0"/>
                <a:ea typeface="黑体" charset="0"/>
                <a:cs typeface="黑体" charset="0"/>
              </a:rPr>
              <a:t>2.</a:t>
            </a:r>
            <a:r>
              <a:rPr lang="zh-CN" altLang="en-US" sz="2800" dirty="0">
                <a:solidFill>
                  <a:srgbClr val="FF0000"/>
                </a:solidFill>
                <a:latin typeface="Times New Roman" charset="0"/>
                <a:ea typeface="黑体" charset="0"/>
                <a:cs typeface="黑体" charset="0"/>
              </a:rPr>
              <a:t> 存货融资</a:t>
            </a:r>
            <a:endParaRPr lang="en-US" altLang="zh-CN" sz="2800" dirty="0">
              <a:solidFill>
                <a:srgbClr val="FF0000"/>
              </a:solidFill>
              <a:latin typeface="Times New Roman" charset="0"/>
              <a:ea typeface="黑体" charset="0"/>
              <a:cs typeface="黑体" charset="0"/>
            </a:endParaRPr>
          </a:p>
          <a:p>
            <a:pPr lvl="1"/>
            <a:r>
              <a:rPr lang="zh-CN" altLang="en-US" dirty="0">
                <a:solidFill>
                  <a:srgbClr val="16165D"/>
                </a:solidFill>
                <a:latin typeface="Times New Roman" charset="0"/>
                <a:ea typeface="黑体" charset="0"/>
                <a:cs typeface="黑体" charset="0"/>
              </a:rPr>
              <a:t>银行物流合作融资</a:t>
            </a:r>
            <a:endParaRPr lang="en-US" altLang="zh-CN" dirty="0">
              <a:solidFill>
                <a:srgbClr val="16165D"/>
              </a:solidFill>
              <a:latin typeface="Times New Roman" charset="0"/>
              <a:ea typeface="黑体" charset="0"/>
              <a:cs typeface="黑体" charset="0"/>
            </a:endParaRPr>
          </a:p>
          <a:p>
            <a:pPr marL="0" indent="0">
              <a:buFontTx/>
              <a:buNone/>
            </a:pPr>
            <a:endParaRPr lang="en-US" altLang="zh-CN" sz="2800" dirty="0">
              <a:solidFill>
                <a:srgbClr val="FF0000"/>
              </a:solidFill>
              <a:latin typeface="Times New Roman" charset="0"/>
              <a:ea typeface="黑体" charset="0"/>
              <a:cs typeface="黑体" charset="0"/>
            </a:endParaRPr>
          </a:p>
          <a:p>
            <a:pPr marL="0" indent="0">
              <a:buFontTx/>
              <a:buNone/>
            </a:pPr>
            <a:endParaRPr lang="en-US" altLang="zh-CN" sz="2800" dirty="0">
              <a:solidFill>
                <a:srgbClr val="FF0000"/>
              </a:solidFill>
              <a:latin typeface="Times New Roman" charset="0"/>
              <a:ea typeface="黑体" charset="0"/>
              <a:cs typeface="黑体" charset="0"/>
            </a:endParaRPr>
          </a:p>
          <a:p>
            <a:pPr marL="0" indent="0">
              <a:buFontTx/>
              <a:buNone/>
            </a:pPr>
            <a:endParaRPr lang="en-US" altLang="zh-CN" sz="2800" dirty="0">
              <a:solidFill>
                <a:srgbClr val="FF0000"/>
              </a:solidFill>
              <a:latin typeface="Times New Roman" charset="0"/>
              <a:ea typeface="黑体" charset="0"/>
              <a:cs typeface="黑体" charset="0"/>
            </a:endParaRPr>
          </a:p>
          <a:p>
            <a:pPr marL="0" indent="0">
              <a:buFontTx/>
              <a:buNone/>
            </a:pPr>
            <a:endParaRPr lang="en-US" altLang="zh-CN" sz="2800" dirty="0">
              <a:solidFill>
                <a:srgbClr val="FF0000"/>
              </a:solidFill>
              <a:latin typeface="Times New Roman" charset="0"/>
              <a:ea typeface="黑体" charset="0"/>
              <a:cs typeface="黑体" charset="0"/>
            </a:endParaRPr>
          </a:p>
          <a:p>
            <a:pPr marL="800100" lvl="2" indent="0">
              <a:buFontTx/>
              <a:buNone/>
            </a:pPr>
            <a:endParaRPr lang="en-US" altLang="zh-CN" dirty="0">
              <a:latin typeface="Times New Roman" charset="0"/>
              <a:ea typeface="黑体" charset="0"/>
              <a:cs typeface="黑体" charset="0"/>
            </a:endParaRPr>
          </a:p>
          <a:p>
            <a:pPr marL="800100" lvl="2" indent="0">
              <a:spcBef>
                <a:spcPts val="0"/>
              </a:spcBef>
              <a:buNone/>
            </a:pPr>
            <a:r>
              <a:rPr lang="zh-CN" altLang="en-US" dirty="0">
                <a:latin typeface="Times New Roman" charset="0"/>
                <a:ea typeface="黑体" charset="0"/>
                <a:cs typeface="黑体" charset="0"/>
              </a:rPr>
              <a:t> </a:t>
            </a:r>
            <a:endParaRPr lang="en-US" altLang="zh-CN" dirty="0">
              <a:latin typeface="Times New Roman" charset="0"/>
              <a:ea typeface="黑体" charset="0"/>
              <a:cs typeface="黑体" charset="0"/>
            </a:endParaRPr>
          </a:p>
          <a:p>
            <a:pPr marL="800100" lvl="2" indent="0">
              <a:spcBef>
                <a:spcPts val="0"/>
              </a:spcBef>
            </a:pPr>
            <a:r>
              <a:rPr lang="zh-CN" altLang="en-US" dirty="0">
                <a:latin typeface="Times New Roman" charset="0"/>
                <a:ea typeface="黑体" charset="0"/>
                <a:cs typeface="黑体" charset="0"/>
              </a:rPr>
              <a:t>银行与</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企业合作，通过物流监管提供授信的金融服务</a:t>
            </a:r>
            <a:endParaRPr lang="en-US" altLang="zh-CN" dirty="0">
              <a:latin typeface="Times New Roman" charset="0"/>
              <a:ea typeface="黑体" charset="0"/>
              <a:cs typeface="黑体" charset="0"/>
            </a:endParaRPr>
          </a:p>
          <a:p>
            <a:pPr marL="800100" lvl="2" indent="0">
              <a:spcBef>
                <a:spcPts val="0"/>
              </a:spcBef>
              <a:buFontTx/>
              <a:buNone/>
            </a:pPr>
            <a:r>
              <a:rPr lang="zh-CN" altLang="en-US" dirty="0">
                <a:latin typeface="Times New Roman" charset="0"/>
                <a:ea typeface="黑体" charset="0"/>
                <a:cs typeface="黑体" charset="0"/>
              </a:rPr>
              <a:t>  </a:t>
            </a:r>
            <a:r>
              <a:rPr lang="zh-CN" altLang="en-US" dirty="0">
                <a:solidFill>
                  <a:srgbClr val="660066"/>
                </a:solidFill>
                <a:latin typeface="Times New Roman" charset="0"/>
                <a:ea typeface="黑体" charset="0"/>
                <a:cs typeface="黑体" charset="0"/>
              </a:rPr>
              <a:t>或</a:t>
            </a:r>
            <a:r>
              <a:rPr lang="zh-CN" altLang="en-US" dirty="0">
                <a:latin typeface="Times New Roman" charset="0"/>
                <a:ea typeface="黑体" charset="0"/>
                <a:cs typeface="黑体" charset="0"/>
              </a:rPr>
              <a:t>          </a:t>
            </a:r>
            <a:r>
              <a:rPr lang="zh-CN" dirty="0">
                <a:latin typeface="Times New Roman" charset="0"/>
                <a:ea typeface="黑体" charset="0"/>
                <a:cs typeface="黑体" charset="0"/>
              </a:rPr>
              <a:t>3</a:t>
            </a:r>
            <a:r>
              <a:rPr lang="en-US" altLang="zh-CN" dirty="0">
                <a:latin typeface="Times New Roman" charset="0"/>
                <a:ea typeface="黑体" charset="0"/>
                <a:cs typeface="黑体" charset="0"/>
              </a:rPr>
              <a:t>PL</a:t>
            </a:r>
            <a:r>
              <a:rPr lang="zh-CN" altLang="en-US" dirty="0">
                <a:latin typeface="Times New Roman" charset="0"/>
                <a:ea typeface="黑体" charset="0"/>
                <a:cs typeface="黑体" charset="0"/>
              </a:rPr>
              <a:t>企业基于货物监控为客户提供信用保证</a:t>
            </a:r>
            <a:endParaRPr lang="en-US" altLang="zh-CN" dirty="0">
              <a:latin typeface="Times New Roman" charset="0"/>
              <a:ea typeface="黑体" charset="0"/>
              <a:cs typeface="黑体" charset="0"/>
            </a:endParaRPr>
          </a:p>
          <a:p>
            <a:pPr marL="800100" lvl="2" indent="0">
              <a:spcBef>
                <a:spcPts val="0"/>
              </a:spcBef>
            </a:pPr>
            <a:r>
              <a:rPr lang="zh-CN" altLang="en-US" dirty="0">
                <a:latin typeface="Times New Roman" charset="0"/>
                <a:ea typeface="黑体" charset="0"/>
                <a:cs typeface="黑体" charset="0"/>
              </a:rPr>
              <a:t> 存货融资的</a:t>
            </a:r>
            <a:r>
              <a:rPr lang="zh-CN" altLang="en-US" dirty="0">
                <a:solidFill>
                  <a:srgbClr val="FF0000"/>
                </a:solidFill>
                <a:latin typeface="Times New Roman" charset="0"/>
                <a:ea typeface="黑体" charset="0"/>
                <a:cs typeface="黑体" charset="0"/>
              </a:rPr>
              <a:t>核心</a:t>
            </a:r>
            <a:r>
              <a:rPr lang="zh-CN" altLang="en-US" dirty="0">
                <a:latin typeface="Times New Roman" charset="0"/>
                <a:ea typeface="黑体" charset="0"/>
                <a:cs typeface="黑体" charset="0"/>
              </a:rPr>
              <a:t>在银行借助</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企业的专业能力控制风险</a:t>
            </a:r>
            <a:endParaRPr lang="en-US" altLang="zh-CN" dirty="0">
              <a:latin typeface="Times New Roman" charset="0"/>
              <a:ea typeface="黑体" charset="0"/>
              <a:cs typeface="黑体" charset="0"/>
            </a:endParaRPr>
          </a:p>
          <a:p>
            <a:pPr marL="800100" lvl="2" indent="0">
              <a:spcBef>
                <a:spcPts val="0"/>
              </a:spcBef>
            </a:pPr>
            <a:r>
              <a:rPr lang="zh-CN" altLang="en-US" dirty="0">
                <a:latin typeface="Times New Roman" charset="0"/>
                <a:ea typeface="黑体" charset="0"/>
                <a:cs typeface="黑体" charset="0"/>
              </a:rPr>
              <a:t> 合作形式：</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企业提供自有库监管、在途监管、输出监管</a:t>
            </a:r>
            <a:endParaRPr lang="en-US" altLang="zh-CN" dirty="0">
              <a:latin typeface="Times New Roman" charset="0"/>
              <a:ea typeface="黑体" charset="0"/>
              <a:cs typeface="黑体" charset="0"/>
            </a:endParaRPr>
          </a:p>
          <a:p>
            <a:pPr marL="800100" lvl="2" indent="0">
              <a:spcBef>
                <a:spcPts val="0"/>
              </a:spcBef>
            </a:pPr>
            <a:r>
              <a:rPr lang="zh-CN" altLang="zh-CN" dirty="0">
                <a:latin typeface="Times New Roman" charset="0"/>
                <a:ea typeface="黑体" charset="0"/>
                <a:cs typeface="黑体" charset="0"/>
              </a:rPr>
              <a:t> </a:t>
            </a:r>
            <a:r>
              <a:rPr lang="zh-CN" altLang="en-US" dirty="0">
                <a:latin typeface="Times New Roman" charset="0"/>
                <a:ea typeface="黑体" charset="0"/>
                <a:cs typeface="黑体" charset="0"/>
              </a:rPr>
              <a:t>按存货监管地：融通仓信用担保</a:t>
            </a:r>
            <a:r>
              <a:rPr lang="zh-CN" altLang="zh-CN" dirty="0">
                <a:latin typeface="Times New Roman" charset="0"/>
                <a:ea typeface="黑体" charset="0"/>
                <a:cs typeface="黑体" charset="0"/>
              </a:rPr>
              <a:t>、</a:t>
            </a:r>
            <a:r>
              <a:rPr lang="zh-CN" altLang="en-US" dirty="0">
                <a:latin typeface="Times New Roman" charset="0"/>
                <a:ea typeface="黑体" charset="0"/>
                <a:cs typeface="黑体" charset="0"/>
              </a:rPr>
              <a:t>存货质押担保</a:t>
            </a:r>
            <a:endParaRPr 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481F693F-4B35-EF4A-9614-0FC207B60B41}" type="slidenum">
              <a:rPr lang="en-US" altLang="zh-CN" smtClean="0"/>
              <a:pPr>
                <a:defRPr/>
              </a:pPr>
              <a:t>200</a:t>
            </a:fld>
            <a:endParaRPr lang="en-US" altLang="zh-CN"/>
          </a:p>
        </p:txBody>
      </p:sp>
      <p:sp>
        <p:nvSpPr>
          <p:cNvPr id="31748" name="AutoShape 101"/>
          <p:cNvSpPr>
            <a:spLocks noChangeAspect="1" noChangeArrowheads="1"/>
          </p:cNvSpPr>
          <p:nvPr/>
        </p:nvSpPr>
        <p:spPr bwMode="auto">
          <a:xfrm>
            <a:off x="3059386" y="673641"/>
            <a:ext cx="6138615" cy="3600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7" name="Rectangle 102"/>
          <p:cNvSpPr>
            <a:spLocks noChangeArrowheads="1"/>
          </p:cNvSpPr>
          <p:nvPr/>
        </p:nvSpPr>
        <p:spPr bwMode="auto">
          <a:xfrm>
            <a:off x="3203848" y="3412078"/>
            <a:ext cx="1043999" cy="719138"/>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8" name="Rectangle 103"/>
          <p:cNvSpPr>
            <a:spLocks noChangeArrowheads="1"/>
          </p:cNvSpPr>
          <p:nvPr/>
        </p:nvSpPr>
        <p:spPr bwMode="auto">
          <a:xfrm>
            <a:off x="8226401" y="3412078"/>
            <a:ext cx="666664" cy="719138"/>
          </a:xfrm>
          <a:prstGeom prst="rect">
            <a:avLst/>
          </a:prstGeom>
          <a:noFill/>
          <a:ln w="349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lIns="0" tIns="0" rIns="0" bIns="0" anchor="ctr" upright="1"/>
          <a:lstStyle/>
          <a:p>
            <a:pPr>
              <a:lnSpc>
                <a:spcPts val="2000"/>
              </a:lnSpc>
              <a:spcBef>
                <a:spcPts val="0"/>
              </a:spcBef>
              <a:spcAft>
                <a:spcPts val="0"/>
              </a:spcAft>
              <a:defRPr/>
            </a:pPr>
            <a:r>
              <a:rPr lang="en-US" sz="2000" kern="100" dirty="0">
                <a:latin typeface="Heiti SC Light"/>
                <a:ea typeface="Heiti SC Light"/>
                <a:cs typeface="Heiti SC Light"/>
              </a:rPr>
              <a:t>3PL</a:t>
            </a:r>
            <a:endParaRPr lang="zh-CN" sz="2000" kern="100" dirty="0">
              <a:latin typeface="Heiti SC Light"/>
              <a:ea typeface="Heiti SC Light"/>
              <a:cs typeface="Heiti SC Light"/>
            </a:endParaRPr>
          </a:p>
          <a:p>
            <a:pPr>
              <a:lnSpc>
                <a:spcPts val="2000"/>
              </a:lnSpc>
              <a:spcBef>
                <a:spcPts val="0"/>
              </a:spcBef>
              <a:spcAft>
                <a:spcPts val="0"/>
              </a:spcAft>
              <a:defRPr/>
            </a:pPr>
            <a:r>
              <a:rPr lang="zh-CN" sz="2000" kern="100" dirty="0">
                <a:latin typeface="Heiti SC Light"/>
                <a:ea typeface="Heiti SC Light"/>
                <a:cs typeface="Heiti SC Light"/>
              </a:rPr>
              <a:t>企业</a:t>
            </a:r>
          </a:p>
        </p:txBody>
      </p:sp>
      <p:sp>
        <p:nvSpPr>
          <p:cNvPr id="9" name="Rectangle 104"/>
          <p:cNvSpPr>
            <a:spLocks noChangeArrowheads="1"/>
          </p:cNvSpPr>
          <p:nvPr/>
        </p:nvSpPr>
        <p:spPr bwMode="auto">
          <a:xfrm>
            <a:off x="6108974" y="2400841"/>
            <a:ext cx="600293" cy="647700"/>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核心</a:t>
            </a:r>
          </a:p>
          <a:p>
            <a:pPr>
              <a:lnSpc>
                <a:spcPts val="2000"/>
              </a:lnSpc>
              <a:spcBef>
                <a:spcPts val="0"/>
              </a:spcBef>
              <a:spcAft>
                <a:spcPts val="0"/>
              </a:spcAft>
              <a:defRPr/>
            </a:pPr>
            <a:r>
              <a:rPr lang="zh-CN" sz="2000" kern="100" dirty="0">
                <a:latin typeface="Heiti SC Light"/>
                <a:ea typeface="Heiti SC Light"/>
                <a:cs typeface="Heiti SC Light"/>
              </a:rPr>
              <a:t>企业</a:t>
            </a:r>
          </a:p>
        </p:txBody>
      </p:sp>
      <p:sp>
        <p:nvSpPr>
          <p:cNvPr id="10" name="Rectangle 115"/>
          <p:cNvSpPr>
            <a:spLocks noChangeArrowheads="1"/>
          </p:cNvSpPr>
          <p:nvPr/>
        </p:nvSpPr>
        <p:spPr bwMode="auto">
          <a:xfrm>
            <a:off x="5634113" y="745078"/>
            <a:ext cx="1296144" cy="647700"/>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融资企业</a:t>
            </a: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中小企业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sp>
        <p:nvSpPr>
          <p:cNvPr id="11" name="Rectangle 117"/>
          <p:cNvSpPr>
            <a:spLocks noChangeArrowheads="1"/>
          </p:cNvSpPr>
          <p:nvPr/>
        </p:nvSpPr>
        <p:spPr bwMode="auto">
          <a:xfrm>
            <a:off x="5490097" y="1627728"/>
            <a:ext cx="831289" cy="6286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600"/>
              </a:lnSpc>
              <a:spcBef>
                <a:spcPts val="0"/>
              </a:spcBef>
              <a:spcAft>
                <a:spcPts val="0"/>
              </a:spcAft>
              <a:defRPr/>
            </a:pPr>
            <a:r>
              <a:rPr lang="zh-CN" sz="1400" kern="0" dirty="0">
                <a:latin typeface="Times New Roman"/>
                <a:ea typeface="宋体"/>
                <a:cs typeface="宋体"/>
              </a:rPr>
              <a:t>①动产抵押提出贷款申请</a:t>
            </a:r>
            <a:endParaRPr lang="zh-CN" sz="1400" kern="100" dirty="0">
              <a:latin typeface="Times New Roman"/>
              <a:ea typeface="宋体"/>
              <a:cs typeface="Times New Roman"/>
            </a:endParaRPr>
          </a:p>
        </p:txBody>
      </p:sp>
      <p:sp>
        <p:nvSpPr>
          <p:cNvPr id="12" name="Rectangle 122"/>
          <p:cNvSpPr>
            <a:spLocks noChangeArrowheads="1"/>
          </p:cNvSpPr>
          <p:nvPr/>
        </p:nvSpPr>
        <p:spPr bwMode="auto">
          <a:xfrm>
            <a:off x="3689623" y="1480091"/>
            <a:ext cx="1258708" cy="849312"/>
          </a:xfrm>
          <a:prstGeom prst="rect">
            <a:avLst/>
          </a:prstGeom>
          <a:solidFill>
            <a:srgbClr val="FFFFFF"/>
          </a:solidFill>
          <a:ln w="9525">
            <a:noFill/>
            <a:miter lim="800000"/>
            <a:headEnd/>
            <a:tailEnd/>
          </a:ln>
        </p:spPr>
        <p:txBody>
          <a:bodyPr lIns="0" tIns="0" rIns="0" bIns="0" upright="1"/>
          <a:lstStyle/>
          <a:p>
            <a:pPr>
              <a:lnSpc>
                <a:spcPts val="1600"/>
              </a:lnSpc>
              <a:spcBef>
                <a:spcPts val="0"/>
              </a:spcBef>
              <a:spcAft>
                <a:spcPts val="0"/>
              </a:spcAft>
              <a:defRPr/>
            </a:pPr>
            <a:r>
              <a:rPr lang="zh-CN" sz="1400" kern="100" dirty="0">
                <a:solidFill>
                  <a:srgbClr val="FF0000"/>
                </a:solidFill>
                <a:latin typeface="Times New Roman"/>
                <a:ea typeface="宋体"/>
                <a:cs typeface="Times New Roman"/>
              </a:rPr>
              <a:t>④</a:t>
            </a:r>
            <a:r>
              <a:rPr lang="en-US" sz="1400" kern="100" dirty="0">
                <a:latin typeface="Times New Roman"/>
                <a:ea typeface="宋体"/>
                <a:cs typeface="Times New Roman"/>
              </a:rPr>
              <a:t>I</a:t>
            </a:r>
            <a:r>
              <a:rPr lang="zh-CN" altLang="en-US" sz="1400" kern="100" dirty="0">
                <a:latin typeface="Times New Roman"/>
                <a:ea typeface="宋体"/>
                <a:cs typeface="Times New Roman"/>
              </a:rPr>
              <a:t>研判</a:t>
            </a:r>
            <a:r>
              <a:rPr lang="zh-CN" sz="1400" kern="100" dirty="0">
                <a:latin typeface="Times New Roman"/>
                <a:ea typeface="宋体"/>
                <a:cs typeface="Times New Roman"/>
              </a:rPr>
              <a:t>评估报告</a:t>
            </a:r>
            <a:r>
              <a:rPr lang="en-US" altLang="zh-CN" sz="1400" kern="100" dirty="0">
                <a:latin typeface="Times New Roman"/>
                <a:ea typeface="宋体"/>
                <a:cs typeface="Times New Roman"/>
              </a:rPr>
              <a:t>,</a:t>
            </a:r>
            <a:r>
              <a:rPr lang="zh-CN" sz="1400" kern="100" dirty="0">
                <a:latin typeface="Times New Roman"/>
                <a:ea typeface="宋体"/>
                <a:cs typeface="Times New Roman"/>
              </a:rPr>
              <a:t>若动产综合情况</a:t>
            </a:r>
            <a:r>
              <a:rPr lang="zh-CN" altLang="en-US" sz="1400" kern="100" dirty="0">
                <a:latin typeface="Times New Roman"/>
                <a:ea typeface="宋体"/>
                <a:cs typeface="Times New Roman"/>
              </a:rPr>
              <a:t>符合</a:t>
            </a:r>
            <a:r>
              <a:rPr lang="zh-CN" sz="1400" kern="100" dirty="0">
                <a:latin typeface="Times New Roman"/>
                <a:ea typeface="宋体"/>
                <a:cs typeface="Times New Roman"/>
              </a:rPr>
              <a:t>质押标准</a:t>
            </a:r>
            <a:r>
              <a:rPr lang="zh-CN" sz="1400" kern="100" dirty="0">
                <a:latin typeface="Wingdings"/>
                <a:ea typeface="Wingdings"/>
                <a:cs typeface="Wingdings"/>
                <a:sym typeface="Wingdings"/>
              </a:rPr>
              <a:t></a:t>
            </a:r>
            <a:r>
              <a:rPr lang="zh-CN" sz="1400" kern="100" dirty="0">
                <a:latin typeface="Times New Roman"/>
                <a:ea typeface="宋体"/>
                <a:cs typeface="Times New Roman"/>
              </a:rPr>
              <a:t>核定贷款额</a:t>
            </a:r>
          </a:p>
        </p:txBody>
      </p:sp>
      <p:sp>
        <p:nvSpPr>
          <p:cNvPr id="13" name="Rectangle 123"/>
          <p:cNvSpPr>
            <a:spLocks noChangeArrowheads="1"/>
          </p:cNvSpPr>
          <p:nvPr/>
        </p:nvSpPr>
        <p:spPr bwMode="auto">
          <a:xfrm flipV="1">
            <a:off x="4284936" y="2538953"/>
            <a:ext cx="533921" cy="4381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600"/>
              </a:lnSpc>
              <a:spcBef>
                <a:spcPts val="0"/>
              </a:spcBef>
              <a:spcAft>
                <a:spcPts val="0"/>
              </a:spcAft>
              <a:defRPr/>
            </a:pPr>
            <a:r>
              <a:rPr lang="zh-CN" sz="1400" kern="100" dirty="0">
                <a:solidFill>
                  <a:srgbClr val="660066"/>
                </a:solidFill>
                <a:latin typeface="Times New Roman"/>
                <a:ea typeface="宋体"/>
                <a:cs typeface="Times New Roman"/>
              </a:rPr>
              <a:t>⑦</a:t>
            </a:r>
            <a:r>
              <a:rPr lang="zh-CN" sz="1400" kern="100" dirty="0">
                <a:latin typeface="Times New Roman"/>
                <a:ea typeface="宋体"/>
                <a:cs typeface="Times New Roman"/>
              </a:rPr>
              <a:t>发放贷款</a:t>
            </a:r>
          </a:p>
        </p:txBody>
      </p:sp>
      <p:sp>
        <p:nvSpPr>
          <p:cNvPr id="14" name="Rectangle 124"/>
          <p:cNvSpPr>
            <a:spLocks noChangeArrowheads="1"/>
          </p:cNvSpPr>
          <p:nvPr/>
        </p:nvSpPr>
        <p:spPr bwMode="auto">
          <a:xfrm>
            <a:off x="7093223" y="2454816"/>
            <a:ext cx="802356" cy="450850"/>
          </a:xfrm>
          <a:prstGeom prst="rect">
            <a:avLst/>
          </a:prstGeom>
          <a:noFill/>
          <a:ln>
            <a:noFill/>
          </a:ln>
        </p:spPr>
        <p:txBody>
          <a:bodyPr lIns="0" tIns="0" rIns="0" bIns="0"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en-US" sz="1400" kern="100" dirty="0">
                <a:latin typeface="Times New Roman"/>
                <a:ea typeface="宋体"/>
                <a:cs typeface="Times New Roman"/>
              </a:rPr>
              <a:t>I</a:t>
            </a:r>
            <a:r>
              <a:rPr lang="zh-CN" altLang="en-US" sz="1400" kern="100" dirty="0">
                <a:latin typeface="Times New Roman"/>
                <a:ea typeface="宋体"/>
                <a:cs typeface="Times New Roman"/>
              </a:rPr>
              <a:t>估算</a:t>
            </a:r>
            <a:r>
              <a:rPr lang="zh-CN" sz="1400" kern="100" dirty="0">
                <a:latin typeface="Times New Roman"/>
                <a:ea typeface="宋体"/>
                <a:cs typeface="Times New Roman"/>
              </a:rPr>
              <a:t>标的物价值</a:t>
            </a:r>
          </a:p>
        </p:txBody>
      </p:sp>
      <p:sp>
        <p:nvSpPr>
          <p:cNvPr id="15" name="Rectangle 125"/>
          <p:cNvSpPr>
            <a:spLocks noChangeArrowheads="1"/>
          </p:cNvSpPr>
          <p:nvPr/>
        </p:nvSpPr>
        <p:spPr bwMode="auto">
          <a:xfrm>
            <a:off x="7494861" y="1670591"/>
            <a:ext cx="896751" cy="635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600"/>
              </a:lnSpc>
              <a:spcBef>
                <a:spcPts val="0"/>
              </a:spcBef>
              <a:spcAft>
                <a:spcPts val="0"/>
              </a:spcAft>
              <a:defRPr/>
            </a:pPr>
            <a:r>
              <a:rPr lang="zh-CN" sz="1400" kern="0" dirty="0">
                <a:solidFill>
                  <a:srgbClr val="660066"/>
                </a:solidFill>
                <a:latin typeface="Times New Roman"/>
                <a:ea typeface="宋体"/>
                <a:cs typeface="宋体"/>
              </a:rPr>
              <a:t>⑤</a:t>
            </a:r>
            <a:r>
              <a:rPr lang="zh-CN" sz="1400" kern="100" dirty="0">
                <a:latin typeface="Times New Roman"/>
                <a:ea typeface="宋体"/>
                <a:cs typeface="Times New Roman"/>
              </a:rPr>
              <a:t>标的物转移交付至</a:t>
            </a:r>
            <a:r>
              <a:rPr lang="en-US" sz="1400" kern="100" dirty="0">
                <a:latin typeface="Times New Roman"/>
                <a:ea typeface="宋体"/>
                <a:cs typeface="Times New Roman"/>
              </a:rPr>
              <a:t>3PL</a:t>
            </a:r>
            <a:r>
              <a:rPr lang="zh-CN" sz="1400" kern="100" dirty="0">
                <a:latin typeface="Times New Roman"/>
                <a:ea typeface="宋体"/>
                <a:cs typeface="Times New Roman"/>
              </a:rPr>
              <a:t>企业</a:t>
            </a:r>
          </a:p>
        </p:txBody>
      </p:sp>
      <p:sp>
        <p:nvSpPr>
          <p:cNvPr id="16" name="Rectangle 126"/>
          <p:cNvSpPr>
            <a:spLocks noChangeArrowheads="1"/>
          </p:cNvSpPr>
          <p:nvPr/>
        </p:nvSpPr>
        <p:spPr bwMode="auto">
          <a:xfrm>
            <a:off x="5019947" y="2781841"/>
            <a:ext cx="935999" cy="3397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en-US" sz="1400" kern="100" dirty="0">
                <a:latin typeface="Times New Roman"/>
                <a:ea typeface="宋体"/>
                <a:cs typeface="Times New Roman"/>
              </a:rPr>
              <a:t>II</a:t>
            </a:r>
            <a:r>
              <a:rPr lang="zh-CN" sz="1400" kern="100" dirty="0">
                <a:latin typeface="Times New Roman"/>
                <a:ea typeface="宋体"/>
                <a:cs typeface="Times New Roman"/>
              </a:rPr>
              <a:t>协商</a:t>
            </a:r>
            <a:r>
              <a:rPr lang="zh-CN" altLang="en-US" sz="1400" kern="100" dirty="0">
                <a:latin typeface="Times New Roman"/>
                <a:ea typeface="宋体"/>
                <a:cs typeface="Times New Roman"/>
              </a:rPr>
              <a:t>签署</a:t>
            </a:r>
            <a:r>
              <a:rPr lang="zh-CN" sz="1400" kern="100" dirty="0">
                <a:latin typeface="Times New Roman"/>
                <a:ea typeface="宋体"/>
                <a:cs typeface="Times New Roman"/>
              </a:rPr>
              <a:t>回购协议</a:t>
            </a:r>
          </a:p>
          <a:p>
            <a:pPr indent="266700" algn="just">
              <a:lnSpc>
                <a:spcPts val="12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sp>
        <p:nvSpPr>
          <p:cNvPr id="17" name="Rectangle 127"/>
          <p:cNvSpPr>
            <a:spLocks noChangeArrowheads="1"/>
          </p:cNvSpPr>
          <p:nvPr/>
        </p:nvSpPr>
        <p:spPr bwMode="auto">
          <a:xfrm>
            <a:off x="4572273" y="3243803"/>
            <a:ext cx="3498509" cy="2381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zh-CN" sz="1400" kern="100" dirty="0">
                <a:latin typeface="Times New Roman"/>
                <a:ea typeface="宋体"/>
                <a:cs typeface="Times New Roman"/>
              </a:rPr>
              <a:t>协作要求</a:t>
            </a:r>
            <a:r>
              <a:rPr lang="en-US" altLang="zh-CN" sz="1400" kern="100" dirty="0">
                <a:latin typeface="Times New Roman"/>
                <a:ea typeface="宋体"/>
                <a:cs typeface="Times New Roman"/>
              </a:rPr>
              <a:t>,</a:t>
            </a:r>
            <a:r>
              <a:rPr lang="zh-CN" sz="1400" kern="100" dirty="0">
                <a:latin typeface="Times New Roman"/>
                <a:ea typeface="宋体"/>
                <a:cs typeface="Times New Roman"/>
              </a:rPr>
              <a:t>委托对标的物的实际价值评估</a:t>
            </a:r>
          </a:p>
        </p:txBody>
      </p:sp>
      <p:sp>
        <p:nvSpPr>
          <p:cNvPr id="18" name="Rectangle 128"/>
          <p:cNvSpPr>
            <a:spLocks noChangeArrowheads="1"/>
          </p:cNvSpPr>
          <p:nvPr/>
        </p:nvSpPr>
        <p:spPr bwMode="auto">
          <a:xfrm>
            <a:off x="5069161" y="3602578"/>
            <a:ext cx="2510313" cy="238125"/>
          </a:xfrm>
          <a:prstGeom prst="rect">
            <a:avLst/>
          </a:prstGeom>
          <a:noFill/>
          <a:ln>
            <a:noFill/>
          </a:ln>
        </p:spPr>
        <p:txBody>
          <a:bodyPr lIns="0" tIns="0" rIns="0" bIns="0" upright="1"/>
          <a:lstStyle/>
          <a:p>
            <a:pPr>
              <a:lnSpc>
                <a:spcPts val="1200"/>
              </a:lnSpc>
              <a:spcAft>
                <a:spcPts val="0"/>
              </a:spcAft>
              <a:defRPr/>
            </a:pPr>
            <a:r>
              <a:rPr lang="zh-CN" sz="1400" kern="100" dirty="0">
                <a:solidFill>
                  <a:schemeClr val="accent5">
                    <a:lumMod val="50000"/>
                  </a:schemeClr>
                </a:solidFill>
                <a:latin typeface="Times New Roman"/>
                <a:ea typeface="宋体"/>
                <a:cs typeface="Times New Roman"/>
              </a:rPr>
              <a:t>③</a:t>
            </a:r>
            <a:r>
              <a:rPr lang="en-US" sz="1400" kern="100" dirty="0">
                <a:latin typeface="Times New Roman"/>
                <a:ea typeface="宋体"/>
                <a:cs typeface="Times New Roman"/>
              </a:rPr>
              <a:t>II</a:t>
            </a:r>
            <a:r>
              <a:rPr lang="zh-CN" sz="1400" kern="100" dirty="0">
                <a:latin typeface="Times New Roman"/>
                <a:ea typeface="宋体"/>
                <a:cs typeface="Times New Roman"/>
              </a:rPr>
              <a:t>提交标的物的价值评估报告</a:t>
            </a:r>
          </a:p>
          <a:p>
            <a:pPr indent="266700" algn="just">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sp>
        <p:nvSpPr>
          <p:cNvPr id="19" name="Rectangle 129"/>
          <p:cNvSpPr>
            <a:spLocks noChangeArrowheads="1"/>
          </p:cNvSpPr>
          <p:nvPr/>
        </p:nvSpPr>
        <p:spPr bwMode="auto">
          <a:xfrm flipV="1">
            <a:off x="4409977" y="3840703"/>
            <a:ext cx="3672408" cy="217314"/>
          </a:xfrm>
          <a:prstGeom prst="rect">
            <a:avLst/>
          </a:prstGeom>
          <a:noFill/>
          <a:ln>
            <a:noFill/>
          </a:ln>
        </p:spPr>
        <p:txBody>
          <a:bodyPr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en-US" sz="1400" kern="100" dirty="0">
                <a:latin typeface="Times New Roman"/>
                <a:ea typeface="宋体"/>
                <a:cs typeface="Times New Roman"/>
              </a:rPr>
              <a:t>III</a:t>
            </a:r>
            <a:r>
              <a:rPr lang="zh-CN" sz="1400" kern="100" dirty="0">
                <a:latin typeface="Times New Roman"/>
                <a:ea typeface="宋体"/>
                <a:cs typeface="Times New Roman"/>
              </a:rPr>
              <a:t>相关动产由</a:t>
            </a:r>
            <a:r>
              <a:rPr lang="en-US" sz="1400" kern="100" dirty="0">
                <a:latin typeface="Times New Roman"/>
                <a:ea typeface="宋体"/>
                <a:cs typeface="Times New Roman"/>
              </a:rPr>
              <a:t>3PL</a:t>
            </a:r>
            <a:r>
              <a:rPr lang="zh-CN" sz="1400" kern="100" dirty="0">
                <a:latin typeface="Times New Roman"/>
                <a:ea typeface="宋体"/>
                <a:cs typeface="Times New Roman"/>
              </a:rPr>
              <a:t>企业提供仓储服务</a:t>
            </a:r>
            <a:r>
              <a:rPr lang="zh-CN" altLang="en-US" sz="1400" kern="100" dirty="0">
                <a:latin typeface="Times New Roman"/>
                <a:ea typeface="宋体"/>
                <a:cs typeface="Times New Roman"/>
              </a:rPr>
              <a:t>和</a:t>
            </a:r>
            <a:r>
              <a:rPr lang="zh-CN" sz="1400" kern="100" dirty="0">
                <a:latin typeface="Times New Roman"/>
                <a:ea typeface="宋体"/>
                <a:cs typeface="Times New Roman"/>
              </a:rPr>
              <a:t>监管</a:t>
            </a:r>
          </a:p>
        </p:txBody>
      </p:sp>
      <p:sp>
        <p:nvSpPr>
          <p:cNvPr id="20" name="Rectangle 130"/>
          <p:cNvSpPr>
            <a:spLocks noChangeArrowheads="1"/>
          </p:cNvSpPr>
          <p:nvPr/>
        </p:nvSpPr>
        <p:spPr bwMode="auto">
          <a:xfrm>
            <a:off x="4409977" y="4126454"/>
            <a:ext cx="3744416" cy="147588"/>
          </a:xfrm>
          <a:prstGeom prst="rect">
            <a:avLst/>
          </a:prstGeom>
          <a:noFill/>
          <a:ln>
            <a:noFill/>
          </a:ln>
        </p:spPr>
        <p:txBody>
          <a:bodyPr lIns="0" tIns="0" rIns="0" bIns="0" upright="1"/>
          <a:lstStyle/>
          <a:p>
            <a:pPr>
              <a:lnSpc>
                <a:spcPts val="1200"/>
              </a:lnSpc>
              <a:spcAft>
                <a:spcPts val="0"/>
              </a:spcAft>
              <a:defRPr/>
            </a:pPr>
            <a:r>
              <a:rPr lang="zh-CN" sz="1400" kern="100" dirty="0">
                <a:solidFill>
                  <a:srgbClr val="660066"/>
                </a:solidFill>
                <a:latin typeface="Times New Roman"/>
                <a:ea typeface="宋体"/>
                <a:cs typeface="Times New Roman"/>
              </a:rPr>
              <a:t>⑥</a:t>
            </a:r>
            <a:r>
              <a:rPr lang="en-US" sz="1400" kern="100" dirty="0">
                <a:latin typeface="Times New Roman"/>
                <a:ea typeface="宋体"/>
                <a:cs typeface="Times New Roman"/>
              </a:rPr>
              <a:t>3PL</a:t>
            </a:r>
            <a:r>
              <a:rPr lang="zh-CN" sz="1400" kern="100" dirty="0">
                <a:latin typeface="Times New Roman"/>
                <a:ea typeface="宋体"/>
                <a:cs typeface="Times New Roman"/>
              </a:rPr>
              <a:t>企业验证标的物品，签收后通知发放贷款</a:t>
            </a:r>
          </a:p>
        </p:txBody>
      </p:sp>
      <p:cxnSp>
        <p:nvCxnSpPr>
          <p:cNvPr id="129044" name="AutoShape 137"/>
          <p:cNvCxnSpPr>
            <a:cxnSpLocks noChangeShapeType="1"/>
          </p:cNvCxnSpPr>
          <p:nvPr/>
        </p:nvCxnSpPr>
        <p:spPr bwMode="auto">
          <a:xfrm>
            <a:off x="6930257" y="1393721"/>
            <a:ext cx="1872208" cy="2016224"/>
          </a:xfrm>
          <a:prstGeom prst="straightConnector1">
            <a:avLst/>
          </a:prstGeom>
          <a:noFill/>
          <a:ln w="9525">
            <a:solidFill>
              <a:srgbClr val="660066"/>
            </a:solidFill>
            <a:round/>
            <a:headEnd/>
            <a:tailEnd type="triangle" w="med" len="med"/>
          </a:ln>
          <a:extLst>
            <a:ext uri="{909E8E84-426E-40dd-AFC4-6F175D3DCCD1}">
              <a14:hiddenFill xmlns:a14="http://schemas.microsoft.com/office/drawing/2010/main" xmlns="">
                <a:noFill/>
              </a14:hiddenFill>
            </a:ext>
          </a:extLst>
        </p:spPr>
      </p:cxnSp>
      <p:cxnSp>
        <p:nvCxnSpPr>
          <p:cNvPr id="129045" name="AutoShape 138"/>
          <p:cNvCxnSpPr>
            <a:cxnSpLocks noChangeShapeType="1"/>
          </p:cNvCxnSpPr>
          <p:nvPr/>
        </p:nvCxnSpPr>
        <p:spPr bwMode="auto">
          <a:xfrm flipH="1" flipV="1">
            <a:off x="6405836" y="1419766"/>
            <a:ext cx="1820565" cy="1990179"/>
          </a:xfrm>
          <a:prstGeom prst="straightConnector1">
            <a:avLst/>
          </a:prstGeom>
          <a:noFill/>
          <a:ln w="9525">
            <a:solidFill>
              <a:schemeClr val="accent5">
                <a:lumMod val="50000"/>
              </a:schemeClr>
            </a:solidFill>
            <a:round/>
            <a:headEnd/>
            <a:tailEnd type="triangle" w="med" len="med"/>
          </a:ln>
          <a:extLst>
            <a:ext uri="{909E8E84-426E-40dd-AFC4-6F175D3DCCD1}">
              <a14:hiddenFill xmlns:a14="http://schemas.microsoft.com/office/drawing/2010/main" xmlns="">
                <a:noFill/>
              </a14:hiddenFill>
            </a:ext>
          </a:extLst>
        </p:spPr>
      </p:cxnSp>
      <p:cxnSp>
        <p:nvCxnSpPr>
          <p:cNvPr id="129046" name="AutoShape 144"/>
          <p:cNvCxnSpPr>
            <a:cxnSpLocks noChangeShapeType="1"/>
          </p:cNvCxnSpPr>
          <p:nvPr/>
        </p:nvCxnSpPr>
        <p:spPr bwMode="auto">
          <a:xfrm>
            <a:off x="4284936" y="3481928"/>
            <a:ext cx="3932135" cy="0"/>
          </a:xfrm>
          <a:prstGeom prst="straightConnector1">
            <a:avLst/>
          </a:prstGeom>
          <a:noFill/>
          <a:ln w="9525">
            <a:solidFill>
              <a:schemeClr val="accent2">
                <a:lumMod val="75000"/>
              </a:schemeClr>
            </a:solidFill>
            <a:round/>
            <a:headEnd/>
            <a:tailEnd type="triangle" w="med" len="med"/>
          </a:ln>
          <a:extLst>
            <a:ext uri="{909E8E84-426E-40dd-AFC4-6F175D3DCCD1}">
              <a14:hiddenFill xmlns:a14="http://schemas.microsoft.com/office/drawing/2010/main" xmlns="">
                <a:noFill/>
              </a14:hiddenFill>
            </a:ext>
          </a:extLst>
        </p:spPr>
      </p:cxnSp>
      <p:cxnSp>
        <p:nvCxnSpPr>
          <p:cNvPr id="129047" name="AutoShape 145"/>
          <p:cNvCxnSpPr>
            <a:cxnSpLocks noChangeShapeType="1"/>
          </p:cNvCxnSpPr>
          <p:nvPr/>
        </p:nvCxnSpPr>
        <p:spPr bwMode="auto">
          <a:xfrm flipH="1">
            <a:off x="8501489" y="4129628"/>
            <a:ext cx="4610" cy="0"/>
          </a:xfrm>
          <a:prstGeom prst="straightConnector1">
            <a:avLst/>
          </a:prstGeom>
          <a:noFill/>
          <a:ln w="9525">
            <a:solidFill>
              <a:srgbClr val="660066"/>
            </a:solidFill>
            <a:round/>
            <a:headEnd/>
            <a:tailEnd type="triangle" w="med" len="med"/>
          </a:ln>
          <a:extLst>
            <a:ext uri="{909E8E84-426E-40dd-AFC4-6F175D3DCCD1}">
              <a14:hiddenFill xmlns:a14="http://schemas.microsoft.com/office/drawing/2010/main" xmlns="">
                <a:noFill/>
              </a14:hiddenFill>
            </a:ext>
          </a:extLst>
        </p:spPr>
      </p:cxnSp>
      <p:cxnSp>
        <p:nvCxnSpPr>
          <p:cNvPr id="129048" name="AutoShape 147"/>
          <p:cNvCxnSpPr>
            <a:cxnSpLocks noChangeShapeType="1"/>
          </p:cNvCxnSpPr>
          <p:nvPr/>
        </p:nvCxnSpPr>
        <p:spPr bwMode="auto">
          <a:xfrm flipH="1">
            <a:off x="8491964" y="3697828"/>
            <a:ext cx="4610" cy="0"/>
          </a:xfrm>
          <a:prstGeom prst="straightConnector1">
            <a:avLst/>
          </a:prstGeom>
          <a:noFill/>
          <a:ln w="9525">
            <a:solidFill>
              <a:srgbClr val="32946A"/>
            </a:solidFill>
            <a:round/>
            <a:headEnd/>
            <a:tailEnd type="triangle" w="med" len="med"/>
          </a:ln>
          <a:extLst>
            <a:ext uri="{909E8E84-426E-40dd-AFC4-6F175D3DCCD1}">
              <a14:hiddenFill xmlns:a14="http://schemas.microsoft.com/office/drawing/2010/main" xmlns="">
                <a:noFill/>
              </a14:hiddenFill>
            </a:ext>
          </a:extLst>
        </p:spPr>
      </p:cxnSp>
      <p:cxnSp>
        <p:nvCxnSpPr>
          <p:cNvPr id="129049" name="AutoShape 148"/>
          <p:cNvCxnSpPr>
            <a:cxnSpLocks noChangeShapeType="1"/>
          </p:cNvCxnSpPr>
          <p:nvPr/>
        </p:nvCxnSpPr>
        <p:spPr bwMode="auto">
          <a:xfrm>
            <a:off x="4284936" y="3913728"/>
            <a:ext cx="3912961" cy="0"/>
          </a:xfrm>
          <a:prstGeom prst="straightConnector1">
            <a:avLst/>
          </a:prstGeom>
          <a:noFill/>
          <a:ln w="9525">
            <a:solidFill>
              <a:srgbClr val="FF0066"/>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129050" name="AutoShape 153"/>
          <p:cNvCxnSpPr>
            <a:cxnSpLocks noChangeShapeType="1"/>
            <a:stCxn id="10" idx="2"/>
          </p:cNvCxnSpPr>
          <p:nvPr/>
        </p:nvCxnSpPr>
        <p:spPr bwMode="auto">
          <a:xfrm flipH="1">
            <a:off x="4265961" y="1392778"/>
            <a:ext cx="2016224" cy="2017167"/>
          </a:xfrm>
          <a:prstGeom prst="straightConnector1">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cxnSp>
      <p:cxnSp>
        <p:nvCxnSpPr>
          <p:cNvPr id="129051" name="AutoShape 154"/>
          <p:cNvCxnSpPr>
            <a:cxnSpLocks noChangeShapeType="1"/>
            <a:endCxn id="9" idx="1"/>
          </p:cNvCxnSpPr>
          <p:nvPr/>
        </p:nvCxnSpPr>
        <p:spPr bwMode="auto">
          <a:xfrm flipV="1">
            <a:off x="4284936" y="2724691"/>
            <a:ext cx="1824038" cy="684212"/>
          </a:xfrm>
          <a:prstGeom prst="straightConnector1">
            <a:avLst/>
          </a:prstGeom>
          <a:noFill/>
          <a:ln w="9525">
            <a:solidFill>
              <a:srgbClr val="FF0066"/>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129052" name="AutoShape 155"/>
          <p:cNvCxnSpPr>
            <a:cxnSpLocks noChangeShapeType="1"/>
          </p:cNvCxnSpPr>
          <p:nvPr/>
        </p:nvCxnSpPr>
        <p:spPr bwMode="auto">
          <a:xfrm flipH="1">
            <a:off x="3203851" y="889665"/>
            <a:ext cx="2430262" cy="2519238"/>
          </a:xfrm>
          <a:prstGeom prst="straightConnector1">
            <a:avLst/>
          </a:prstGeom>
          <a:noFill/>
          <a:ln w="9525">
            <a:solidFill>
              <a:srgbClr val="FF0000"/>
            </a:solidFill>
            <a:round/>
            <a:headEnd type="triangle" w="med" len="med"/>
            <a:tailEnd type="triangle" w="med" len="med"/>
          </a:ln>
          <a:extLst>
            <a:ext uri="{909E8E84-426E-40dd-AFC4-6F175D3DCCD1}">
              <a14:hiddenFill xmlns:a14="http://schemas.microsoft.com/office/drawing/2010/main" xmlns="">
                <a:noFill/>
              </a14:hiddenFill>
            </a:ext>
          </a:extLst>
        </p:spPr>
      </p:cxnSp>
      <p:cxnSp>
        <p:nvCxnSpPr>
          <p:cNvPr id="129053" name="AutoShape 157"/>
          <p:cNvCxnSpPr>
            <a:cxnSpLocks noChangeShapeType="1"/>
            <a:stCxn id="7" idx="0"/>
          </p:cNvCxnSpPr>
          <p:nvPr/>
        </p:nvCxnSpPr>
        <p:spPr bwMode="auto">
          <a:xfrm flipV="1">
            <a:off x="3725848" y="1393721"/>
            <a:ext cx="1908265" cy="2018357"/>
          </a:xfrm>
          <a:prstGeom prst="straightConnector1">
            <a:avLst/>
          </a:prstGeom>
          <a:noFill/>
          <a:ln w="9525">
            <a:solidFill>
              <a:srgbClr val="660066"/>
            </a:solidFill>
            <a:round/>
            <a:headEnd/>
            <a:tailEnd type="triangle" w="med" len="med"/>
          </a:ln>
          <a:extLst>
            <a:ext uri="{909E8E84-426E-40dd-AFC4-6F175D3DCCD1}">
              <a14:hiddenFill xmlns:a14="http://schemas.microsoft.com/office/drawing/2010/main" xmlns="">
                <a:noFill/>
              </a14:hiddenFill>
            </a:ext>
          </a:extLst>
        </p:spPr>
      </p:cxnSp>
      <p:sp>
        <p:nvSpPr>
          <p:cNvPr id="41" name="Rectangle 122"/>
          <p:cNvSpPr>
            <a:spLocks noChangeArrowheads="1"/>
          </p:cNvSpPr>
          <p:nvPr/>
        </p:nvSpPr>
        <p:spPr bwMode="auto">
          <a:xfrm>
            <a:off x="2967311" y="2545303"/>
            <a:ext cx="1089965" cy="431800"/>
          </a:xfrm>
          <a:prstGeom prst="rect">
            <a:avLst/>
          </a:prstGeom>
          <a:noFill/>
          <a:ln w="9525">
            <a:noFill/>
            <a:miter lim="800000"/>
            <a:headEnd/>
            <a:tailEnd/>
          </a:ln>
        </p:spPr>
        <p:txBody>
          <a:bodyPr lIns="0" tIns="0" rIns="0" bIns="0" upright="1"/>
          <a:lstStyle/>
          <a:p>
            <a:pPr>
              <a:lnSpc>
                <a:spcPts val="1600"/>
              </a:lnSpc>
              <a:spcBef>
                <a:spcPts val="0"/>
              </a:spcBef>
              <a:spcAft>
                <a:spcPts val="0"/>
              </a:spcAft>
              <a:defRPr/>
            </a:pPr>
            <a:r>
              <a:rPr lang="zh-CN" sz="1400" kern="100" dirty="0">
                <a:solidFill>
                  <a:srgbClr val="FF0000"/>
                </a:solidFill>
                <a:latin typeface="Times New Roman"/>
                <a:ea typeface="宋体"/>
                <a:cs typeface="Times New Roman"/>
              </a:rPr>
              <a:t>④</a:t>
            </a:r>
            <a:r>
              <a:rPr lang="en-US" sz="1400" kern="100" dirty="0">
                <a:latin typeface="Times New Roman"/>
                <a:ea typeface="宋体"/>
                <a:cs typeface="Times New Roman"/>
              </a:rPr>
              <a:t>I</a:t>
            </a:r>
            <a:r>
              <a:rPr lang="en-US" altLang="zh-CN" sz="1400" kern="100" dirty="0">
                <a:latin typeface="Times New Roman"/>
                <a:ea typeface="宋体"/>
                <a:cs typeface="Times New Roman"/>
              </a:rPr>
              <a:t>II</a:t>
            </a:r>
            <a:r>
              <a:rPr lang="zh-CN" sz="1400" kern="100" dirty="0">
                <a:latin typeface="Times New Roman"/>
                <a:ea typeface="宋体"/>
                <a:cs typeface="Times New Roman"/>
              </a:rPr>
              <a:t>签订动产质押合同</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par>
                          <p:cTn id="9" fill="hold" nodeType="afterGroup">
                            <p:stCondLst>
                              <p:cond delay="0"/>
                            </p:stCondLst>
                            <p:childTnLst>
                              <p:par>
                                <p:cTn id="10" presetID="3" presetClass="entr" presetSubtype="1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linds(horizontal)">
                                      <p:cBhvr>
                                        <p:cTn id="12" dur="500"/>
                                        <p:tgtEl>
                                          <p:spTgt spid="10"/>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linds(horizontal)">
                                      <p:cBhvr>
                                        <p:cTn id="15" dur="500"/>
                                        <p:tgtEl>
                                          <p:spTgt spid="7"/>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linds(horizontal)">
                                      <p:cBhvr>
                                        <p:cTn id="18" dur="500"/>
                                        <p:tgtEl>
                                          <p:spTgt spid="9"/>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blinds(horizontal)">
                                      <p:cBhvr>
                                        <p:cTn id="21" dur="500"/>
                                        <p:tgtEl>
                                          <p:spTgt spid="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129050"/>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29046"/>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7"/>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nodeType="clickEffect">
                                  <p:stCondLst>
                                    <p:cond delay="0"/>
                                  </p:stCondLst>
                                  <p:childTnLst>
                                    <p:set>
                                      <p:cBhvr>
                                        <p:cTn id="37" dur="1" fill="hold">
                                          <p:stCondLst>
                                            <p:cond delay="0"/>
                                          </p:stCondLst>
                                        </p:cTn>
                                        <p:tgtEl>
                                          <p:spTgt spid="129045"/>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childTnLst>
                                </p:cTn>
                              </p:par>
                            </p:childTnLst>
                          </p:cTn>
                        </p:par>
                        <p:par>
                          <p:cTn id="40" fill="hold" nodeType="afterGroup">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29048"/>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12905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childTnLst>
                                </p:cTn>
                              </p:par>
                            </p:childTnLst>
                          </p:cTn>
                        </p:par>
                        <p:par>
                          <p:cTn id="51" fill="hold" nodeType="afterGroup">
                            <p:stCondLst>
                              <p:cond delay="0"/>
                            </p:stCondLst>
                            <p:childTnLst>
                              <p:par>
                                <p:cTn id="52" presetID="3" presetClass="entr" presetSubtype="10" fill="hold" nodeType="afterEffect">
                                  <p:stCondLst>
                                    <p:cond delay="0"/>
                                  </p:stCondLst>
                                  <p:childTnLst>
                                    <p:set>
                                      <p:cBhvr>
                                        <p:cTn id="53" dur="1" fill="hold">
                                          <p:stCondLst>
                                            <p:cond delay="0"/>
                                          </p:stCondLst>
                                        </p:cTn>
                                        <p:tgtEl>
                                          <p:spTgt spid="129051"/>
                                        </p:tgtEl>
                                        <p:attrNameLst>
                                          <p:attrName>style.visibility</p:attrName>
                                        </p:attrNameLst>
                                      </p:cBhvr>
                                      <p:to>
                                        <p:strVal val="visible"/>
                                      </p:to>
                                    </p:set>
                                    <p:animEffect transition="in" filter="blinds(horizontal)">
                                      <p:cBhvr>
                                        <p:cTn id="54" dur="500"/>
                                        <p:tgtEl>
                                          <p:spTgt spid="129051"/>
                                        </p:tgtEl>
                                      </p:cBhvr>
                                    </p:animEffect>
                                  </p:childTnLst>
                                </p:cTn>
                              </p:par>
                              <p:par>
                                <p:cTn id="55" presetID="3" presetClass="entr" presetSubtype="10"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linds(horizontal)">
                                      <p:cBhvr>
                                        <p:cTn id="57" dur="500"/>
                                        <p:tgtEl>
                                          <p:spTgt spid="16"/>
                                        </p:tgtEl>
                                      </p:cBhvr>
                                    </p:animEffect>
                                  </p:childTnLst>
                                </p:cTn>
                              </p:par>
                            </p:childTnLst>
                          </p:cTn>
                        </p:par>
                        <p:par>
                          <p:cTn id="58" fill="hold" nodeType="afterGroup">
                            <p:stCondLst>
                              <p:cond delay="500"/>
                            </p:stCondLst>
                            <p:childTnLst>
                              <p:par>
                                <p:cTn id="59" presetID="3" presetClass="entr" presetSubtype="1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blinds(horizontal)">
                                      <p:cBhvr>
                                        <p:cTn id="61" dur="500"/>
                                        <p:tgtEl>
                                          <p:spTgt spid="41"/>
                                        </p:tgtEl>
                                      </p:cBhvr>
                                    </p:animEffect>
                                  </p:childTnLst>
                                </p:cTn>
                              </p:par>
                            </p:childTnLst>
                          </p:cTn>
                        </p:par>
                        <p:par>
                          <p:cTn id="62" fill="hold" nodeType="afterGroup">
                            <p:stCondLst>
                              <p:cond delay="1000"/>
                            </p:stCondLst>
                            <p:childTnLst>
                              <p:par>
                                <p:cTn id="63" presetID="1" presetClass="entr" presetSubtype="0" fill="hold" grpId="0" nodeType="afterEffect">
                                  <p:stCondLst>
                                    <p:cond delay="0"/>
                                  </p:stCondLst>
                                  <p:childTnLst>
                                    <p:set>
                                      <p:cBhvr>
                                        <p:cTn id="64" dur="1" fill="hold">
                                          <p:stCondLst>
                                            <p:cond delay="0"/>
                                          </p:stCondLst>
                                        </p:cTn>
                                        <p:tgtEl>
                                          <p:spTgt spid="1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29049"/>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12904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5"/>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129047"/>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0"/>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129053"/>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
                                            <p:txEl>
                                              <p:pRg st="7" end="7"/>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
                                            <p:txEl>
                                              <p:pRg st="8" end="8"/>
                                            </p:txEl>
                                          </p:spTgt>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
                                            <p:txEl>
                                              <p:pRg st="9" end="9"/>
                                            </p:txEl>
                                          </p:spTgt>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
                                            <p:txEl>
                                              <p:pRg st="10" end="10"/>
                                            </p:txEl>
                                          </p:spTgt>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
                                            <p:txEl>
                                              <p:pRg st="11" end="11"/>
                                            </p:txEl>
                                          </p:spTgt>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8" grpId="0" animBg="1"/>
      <p:bldP spid="9" grpId="0" animBg="1"/>
      <p:bldP spid="10" grpId="0" animBg="1"/>
      <p:bldP spid="11" grpId="0" animBg="1"/>
      <p:bldP spid="12" grpId="0" animBg="1"/>
      <p:bldP spid="13" grpId="0" animBg="1"/>
      <p:bldP spid="14" grpId="0"/>
      <p:bldP spid="15" grpId="0" animBg="1"/>
      <p:bldP spid="16" grpId="0" animBg="1"/>
      <p:bldP spid="17" grpId="0" animBg="1"/>
      <p:bldP spid="18" grpId="0"/>
      <p:bldP spid="19" grpId="0"/>
      <p:bldP spid="20" grpId="0"/>
      <p:bldP spid="41"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lvl="1"/>
            <a:r>
              <a:rPr lang="zh-CN" altLang="en-US" dirty="0">
                <a:latin typeface="Times New Roman" charset="0"/>
                <a:ea typeface="黑体" charset="0"/>
                <a:cs typeface="黑体" charset="0"/>
              </a:rPr>
              <a:t>融通仓信用担保：货物监管地不在借款企业</a:t>
            </a:r>
            <a:r>
              <a:rPr lang="en-US" altLang="zh-CN" dirty="0">
                <a:latin typeface="Times New Roman" charset="0"/>
                <a:ea typeface="黑体" charset="0"/>
                <a:cs typeface="黑体" charset="0"/>
              </a:rPr>
              <a:t>, </a:t>
            </a:r>
            <a:r>
              <a:rPr lang="zh-CN" altLang="en-US" dirty="0">
                <a:latin typeface="Times New Roman" charset="0"/>
                <a:ea typeface="黑体" charset="0"/>
                <a:cs typeface="黑体" charset="0"/>
              </a:rPr>
              <a:t>而在</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仓库</a:t>
            </a:r>
          </a:p>
          <a:p>
            <a:pPr lvl="2"/>
            <a:r>
              <a:rPr lang="zh-CN" altLang="en-US" dirty="0">
                <a:latin typeface="Times New Roman" charset="0"/>
                <a:ea typeface="黑体" charset="0"/>
                <a:cs typeface="黑体" charset="0"/>
              </a:rPr>
              <a:t>银行根据</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的规模、业绩、资产负债</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给予一定授信额度</a:t>
            </a:r>
            <a:endParaRPr lang="en-US" altLang="zh-CN" dirty="0">
              <a:latin typeface="Times New Roman" charset="0"/>
              <a:ea typeface="黑体" charset="0"/>
              <a:cs typeface="黑体" charset="0"/>
            </a:endParaRPr>
          </a:p>
          <a:p>
            <a:pPr lvl="2"/>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对银行授信额度进行分割</a:t>
            </a:r>
            <a:r>
              <a:rPr lang="zh-CN" dirty="0">
                <a:latin typeface="Times New Roman" charset="0"/>
                <a:ea typeface="黑体" charset="0"/>
                <a:cs typeface="黑体" charset="0"/>
              </a:rPr>
              <a:t>,</a:t>
            </a:r>
            <a:r>
              <a:rPr lang="zh-CN" altLang="en-US" dirty="0">
                <a:latin typeface="Times New Roman" charset="0"/>
                <a:ea typeface="黑体" charset="0"/>
                <a:cs typeface="黑体" charset="0"/>
              </a:rPr>
              <a:t>对监管仓库内企业进行授信</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FC823F1A-869F-5647-A00F-293092C13BB9}" type="slidenum">
              <a:rPr lang="en-US" altLang="zh-CN" smtClean="0"/>
              <a:pPr>
                <a:defRPr/>
              </a:pPr>
              <a:t>201</a:t>
            </a:fld>
            <a:endParaRPr lang="en-US" altLang="zh-CN"/>
          </a:p>
        </p:txBody>
      </p:sp>
      <p:sp>
        <p:nvSpPr>
          <p:cNvPr id="5" name="Rectangle 102"/>
          <p:cNvSpPr>
            <a:spLocks noChangeArrowheads="1"/>
          </p:cNvSpPr>
          <p:nvPr/>
        </p:nvSpPr>
        <p:spPr bwMode="auto">
          <a:xfrm>
            <a:off x="468561" y="3356620"/>
            <a:ext cx="1077913" cy="574675"/>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6" name="Rectangle 104"/>
          <p:cNvSpPr>
            <a:spLocks noChangeArrowheads="1"/>
          </p:cNvSpPr>
          <p:nvPr/>
        </p:nvSpPr>
        <p:spPr bwMode="auto">
          <a:xfrm>
            <a:off x="3564186" y="3339158"/>
            <a:ext cx="1077913" cy="576262"/>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en-US" altLang="zh-CN" sz="2000" kern="100" dirty="0">
                <a:latin typeface="Heiti SC Light"/>
                <a:ea typeface="Heiti SC Light"/>
                <a:cs typeface="Heiti SC Light"/>
              </a:rPr>
              <a:t>3pL</a:t>
            </a:r>
            <a:r>
              <a:rPr lang="zh-CN" altLang="en-US" sz="2000" kern="100" dirty="0">
                <a:latin typeface="Heiti SC Light"/>
                <a:ea typeface="Heiti SC Light"/>
                <a:cs typeface="Heiti SC Light"/>
              </a:rPr>
              <a:t>企业</a:t>
            </a:r>
            <a:endParaRPr lang="zh-CN" sz="2000" kern="100" dirty="0">
              <a:latin typeface="Heiti SC Light"/>
              <a:ea typeface="Heiti SC Light"/>
              <a:cs typeface="Heiti SC Light"/>
            </a:endParaRPr>
          </a:p>
        </p:txBody>
      </p:sp>
      <p:sp>
        <p:nvSpPr>
          <p:cNvPr id="7" name="Rectangle 115"/>
          <p:cNvSpPr>
            <a:spLocks noChangeArrowheads="1"/>
          </p:cNvSpPr>
          <p:nvPr/>
        </p:nvSpPr>
        <p:spPr bwMode="auto">
          <a:xfrm>
            <a:off x="1979861" y="5661670"/>
            <a:ext cx="1260475" cy="576263"/>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融资企业</a:t>
            </a:r>
            <a:r>
              <a:rPr lang="en-US" sz="2000" kern="100" dirty="0">
                <a:latin typeface="Heiti SC Light"/>
                <a:ea typeface="Heiti SC Light"/>
                <a:cs typeface="Heiti SC Light"/>
              </a:rPr>
              <a:t>(</a:t>
            </a:r>
            <a:r>
              <a:rPr lang="zh-CN" sz="2000" kern="100" dirty="0">
                <a:latin typeface="Heiti SC Light"/>
                <a:ea typeface="Heiti SC Light"/>
                <a:cs typeface="Heiti SC Light"/>
              </a:rPr>
              <a:t>中小企业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8" name="直线箭头连接符 7"/>
          <p:cNvCxnSpPr/>
          <p:nvPr/>
        </p:nvCxnSpPr>
        <p:spPr bwMode="auto">
          <a:xfrm>
            <a:off x="1546474" y="3429645"/>
            <a:ext cx="1979612" cy="0"/>
          </a:xfrm>
          <a:prstGeom prst="straightConnector1">
            <a:avLst/>
          </a:prstGeom>
          <a:solidFill>
            <a:schemeClr val="accent1"/>
          </a:solidFill>
          <a:ln w="9525" cap="flat" cmpd="sng" algn="ctr">
            <a:solidFill>
              <a:schemeClr val="tx1"/>
            </a:solidFill>
            <a:prstDash val="sysDot"/>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9" name="Rectangle 117"/>
          <p:cNvSpPr>
            <a:spLocks noChangeArrowheads="1"/>
          </p:cNvSpPr>
          <p:nvPr/>
        </p:nvSpPr>
        <p:spPr bwMode="auto">
          <a:xfrm>
            <a:off x="1548061" y="3140720"/>
            <a:ext cx="1944688" cy="288925"/>
          </a:xfrm>
          <a:prstGeom prst="rect">
            <a:avLst/>
          </a:prstGeom>
          <a:noFill/>
          <a:ln>
            <a:noFill/>
          </a:ln>
        </p:spPr>
        <p:txBody>
          <a:bodyPr lIns="0" tIns="0" rIns="0" bIns="0" upright="1"/>
          <a:lstStyle/>
          <a:p>
            <a:pPr>
              <a:lnSpc>
                <a:spcPts val="1600"/>
              </a:lnSpc>
              <a:spcBef>
                <a:spcPts val="0"/>
              </a:spcBef>
              <a:spcAft>
                <a:spcPts val="0"/>
              </a:spcAft>
              <a:defRPr/>
            </a:pPr>
            <a:r>
              <a:rPr lang="zh-CN" sz="1400" kern="0" dirty="0">
                <a:latin typeface="Times New Roman"/>
                <a:ea typeface="宋体"/>
                <a:cs typeface="宋体"/>
              </a:rPr>
              <a:t>①</a:t>
            </a:r>
            <a:r>
              <a:rPr lang="zh-CN" altLang="en-US" sz="1400" kern="0" dirty="0">
                <a:latin typeface="Times New Roman"/>
                <a:ea typeface="宋体"/>
                <a:cs typeface="宋体"/>
              </a:rPr>
              <a:t>申请融通仓担保额度</a:t>
            </a:r>
            <a:endParaRPr lang="zh-CN" sz="1400" kern="100" dirty="0">
              <a:latin typeface="Times New Roman"/>
              <a:ea typeface="宋体"/>
              <a:cs typeface="Times New Roman"/>
            </a:endParaRPr>
          </a:p>
        </p:txBody>
      </p:sp>
      <p:cxnSp>
        <p:nvCxnSpPr>
          <p:cNvPr id="10" name="直线箭头连接符 13"/>
          <p:cNvCxnSpPr/>
          <p:nvPr/>
        </p:nvCxnSpPr>
        <p:spPr bwMode="auto">
          <a:xfrm flipH="1">
            <a:off x="1546474" y="3663008"/>
            <a:ext cx="1979612" cy="0"/>
          </a:xfrm>
          <a:prstGeom prst="straightConnector1">
            <a:avLst/>
          </a:prstGeom>
          <a:solidFill>
            <a:schemeClr val="accent1"/>
          </a:solidFill>
          <a:ln w="9525" cap="flat" cmpd="sng" algn="ctr">
            <a:solidFill>
              <a:schemeClr val="accent6">
                <a:lumMod val="75000"/>
              </a:schemeClr>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1" name="Rectangle 127"/>
          <p:cNvSpPr>
            <a:spLocks noChangeArrowheads="1"/>
          </p:cNvSpPr>
          <p:nvPr/>
        </p:nvSpPr>
        <p:spPr bwMode="auto">
          <a:xfrm>
            <a:off x="1763961" y="3501083"/>
            <a:ext cx="1584325" cy="288925"/>
          </a:xfrm>
          <a:prstGeom prst="rect">
            <a:avLst/>
          </a:prstGeom>
          <a:noFill/>
          <a:ln>
            <a:noFill/>
          </a:ln>
        </p:spPr>
        <p:txBody>
          <a:bodyPr lIns="0" tIns="0" rIns="0" bIns="0" anchor="ctr"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en-US" altLang="zh-CN" sz="1400" kern="100" dirty="0">
                <a:solidFill>
                  <a:schemeClr val="accent2">
                    <a:lumMod val="75000"/>
                  </a:schemeClr>
                </a:solidFill>
                <a:latin typeface="Times New Roman"/>
                <a:ea typeface="宋体"/>
                <a:cs typeface="Times New Roman"/>
              </a:rPr>
              <a:t>III</a:t>
            </a:r>
            <a:r>
              <a:rPr lang="zh-CN" altLang="en-US" sz="1400" kern="100" dirty="0">
                <a:solidFill>
                  <a:schemeClr val="accent2">
                    <a:lumMod val="75000"/>
                  </a:schemeClr>
                </a:solidFill>
                <a:latin typeface="Times New Roman"/>
                <a:ea typeface="宋体"/>
                <a:cs typeface="Times New Roman"/>
              </a:rPr>
              <a:t>推荐客户</a:t>
            </a:r>
            <a:endParaRPr lang="zh-CN" sz="1400" kern="100" dirty="0">
              <a:latin typeface="Times New Roman"/>
              <a:ea typeface="宋体"/>
              <a:cs typeface="Times New Roman"/>
            </a:endParaRPr>
          </a:p>
        </p:txBody>
      </p:sp>
      <p:cxnSp>
        <p:nvCxnSpPr>
          <p:cNvPr id="12" name="直线箭头连接符 13"/>
          <p:cNvCxnSpPr/>
          <p:nvPr/>
        </p:nvCxnSpPr>
        <p:spPr bwMode="auto">
          <a:xfrm flipH="1">
            <a:off x="1546474" y="3861445"/>
            <a:ext cx="1979612" cy="0"/>
          </a:xfrm>
          <a:prstGeom prst="straightConnector1">
            <a:avLst/>
          </a:prstGeom>
          <a:solidFill>
            <a:schemeClr val="accent1"/>
          </a:solidFill>
          <a:ln w="9525" cap="flat" cmpd="sng" algn="ctr">
            <a:solidFill>
              <a:schemeClr val="accent5">
                <a:lumMod val="75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3" name="Rectangle 124"/>
          <p:cNvSpPr>
            <a:spLocks noChangeArrowheads="1"/>
          </p:cNvSpPr>
          <p:nvPr/>
        </p:nvSpPr>
        <p:spPr bwMode="auto">
          <a:xfrm>
            <a:off x="1908424" y="3790008"/>
            <a:ext cx="1511448" cy="360362"/>
          </a:xfrm>
          <a:prstGeom prst="rect">
            <a:avLst/>
          </a:prstGeom>
          <a:noFill/>
          <a:ln>
            <a:noFill/>
          </a:ln>
        </p:spPr>
        <p:txBody>
          <a:bodyPr lIns="0" tIns="0" rIns="0" bIns="0" anchor="ctr" anchorCtr="1"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en-US" altLang="zh-CN" sz="1400" kern="100" dirty="0">
                <a:solidFill>
                  <a:schemeClr val="accent5">
                    <a:lumMod val="50000"/>
                  </a:schemeClr>
                </a:solidFill>
                <a:latin typeface="Times New Roman"/>
                <a:ea typeface="宋体"/>
                <a:cs typeface="Times New Roman"/>
              </a:rPr>
              <a:t>II</a:t>
            </a:r>
            <a:r>
              <a:rPr lang="zh-CN" altLang="en-US" sz="1400" kern="100" dirty="0">
                <a:solidFill>
                  <a:schemeClr val="accent5">
                    <a:lumMod val="50000"/>
                  </a:schemeClr>
                </a:solidFill>
                <a:latin typeface="Times New Roman"/>
                <a:ea typeface="宋体"/>
                <a:cs typeface="Times New Roman"/>
              </a:rPr>
              <a:t>签订担保合同</a:t>
            </a:r>
            <a:endParaRPr lang="en-US" altLang="zh-CN" sz="1400" kern="100" dirty="0">
              <a:solidFill>
                <a:schemeClr val="accent5">
                  <a:lumMod val="50000"/>
                </a:schemeClr>
              </a:solidFill>
              <a:latin typeface="Times New Roman"/>
              <a:ea typeface="宋体"/>
              <a:cs typeface="Times New Roman"/>
            </a:endParaRPr>
          </a:p>
        </p:txBody>
      </p:sp>
      <p:cxnSp>
        <p:nvCxnSpPr>
          <p:cNvPr id="14" name="直线箭头连接符 13"/>
          <p:cNvCxnSpPr/>
          <p:nvPr/>
        </p:nvCxnSpPr>
        <p:spPr bwMode="auto">
          <a:xfrm rot="16200000" flipH="1">
            <a:off x="216148" y="4437708"/>
            <a:ext cx="2232025" cy="1295400"/>
          </a:xfrm>
          <a:prstGeom prst="bentConnector3">
            <a:avLst>
              <a:gd name="adj1" fmla="val 99170"/>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5" name="Rectangle 126"/>
          <p:cNvSpPr>
            <a:spLocks noChangeArrowheads="1"/>
          </p:cNvSpPr>
          <p:nvPr/>
        </p:nvSpPr>
        <p:spPr bwMode="auto">
          <a:xfrm>
            <a:off x="395536" y="4725045"/>
            <a:ext cx="200025" cy="7715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zh-CN" altLang="en-US" sz="1400" kern="100" dirty="0">
                <a:latin typeface="Times New Roman"/>
                <a:ea typeface="宋体"/>
                <a:cs typeface="Times New Roman"/>
              </a:rPr>
              <a:t>放款</a:t>
            </a:r>
            <a:endParaRPr lang="zh-CN" sz="1400" kern="100" dirty="0">
              <a:latin typeface="Times New Roman"/>
              <a:ea typeface="宋体"/>
              <a:cs typeface="Times New Roman"/>
            </a:endParaRPr>
          </a:p>
          <a:p>
            <a:pPr indent="266700" algn="just">
              <a:lnSpc>
                <a:spcPts val="12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cxnSp>
        <p:nvCxnSpPr>
          <p:cNvPr id="16" name="直线箭头连接符 13"/>
          <p:cNvCxnSpPr/>
          <p:nvPr/>
        </p:nvCxnSpPr>
        <p:spPr bwMode="auto">
          <a:xfrm rot="16200000" flipH="1">
            <a:off x="720180" y="4544864"/>
            <a:ext cx="1871662" cy="647700"/>
          </a:xfrm>
          <a:prstGeom prst="bentConnector3">
            <a:avLst>
              <a:gd name="adj1" fmla="val 99519"/>
            </a:avLst>
          </a:prstGeom>
          <a:solidFill>
            <a:schemeClr val="accent1"/>
          </a:solidFill>
          <a:ln w="9525" cap="flat" cmpd="sng" algn="ctr">
            <a:solidFill>
              <a:schemeClr val="accent6">
                <a:lumMod val="75000"/>
              </a:schemeClr>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7" name="Rectangle 127"/>
          <p:cNvSpPr>
            <a:spLocks noChangeArrowheads="1"/>
          </p:cNvSpPr>
          <p:nvPr/>
        </p:nvSpPr>
        <p:spPr bwMode="auto">
          <a:xfrm>
            <a:off x="1332161" y="4293245"/>
            <a:ext cx="215503" cy="1223987"/>
          </a:xfrm>
          <a:prstGeom prst="rect">
            <a:avLst/>
          </a:prstGeom>
          <a:noFill/>
          <a:ln>
            <a:noFill/>
          </a:ln>
        </p:spPr>
        <p:txBody>
          <a:bodyPr vert="horz" lIns="0" tIns="0" rIns="0" bIns="0" anchor="ctr" upright="1"/>
          <a:lstStyle/>
          <a:p>
            <a:pPr>
              <a:lnSpc>
                <a:spcPct val="100000"/>
              </a:lnSpc>
              <a:spcAft>
                <a:spcPts val="0"/>
              </a:spcAft>
              <a:defRPr/>
            </a:pPr>
            <a:r>
              <a:rPr lang="zh-CN" sz="1400" kern="100" dirty="0">
                <a:solidFill>
                  <a:schemeClr val="accent2">
                    <a:lumMod val="75000"/>
                  </a:schemeClr>
                </a:solidFill>
                <a:latin typeface="Times New Roman"/>
                <a:ea typeface="宋体"/>
                <a:cs typeface="Times New Roman"/>
              </a:rPr>
              <a:t>②</a:t>
            </a:r>
            <a:r>
              <a:rPr lang="en-US" altLang="zh-CN" sz="1400" kern="100" dirty="0">
                <a:solidFill>
                  <a:schemeClr val="accent2">
                    <a:lumMod val="75000"/>
                  </a:schemeClr>
                </a:solidFill>
                <a:latin typeface="Times New Roman"/>
                <a:ea typeface="宋体"/>
                <a:cs typeface="Times New Roman"/>
              </a:rPr>
              <a:t>I</a:t>
            </a:r>
            <a:r>
              <a:rPr lang="zh-CN" altLang="en-US" sz="1400" kern="100" dirty="0">
                <a:solidFill>
                  <a:schemeClr val="accent2">
                    <a:lumMod val="75000"/>
                  </a:schemeClr>
                </a:solidFill>
                <a:latin typeface="Times New Roman"/>
                <a:ea typeface="宋体"/>
                <a:cs typeface="Times New Roman"/>
              </a:rPr>
              <a:t>授信申请</a:t>
            </a:r>
            <a:endParaRPr lang="zh-CN" sz="1400" kern="100" dirty="0">
              <a:latin typeface="Times New Roman"/>
              <a:ea typeface="宋体"/>
              <a:cs typeface="Times New Roman"/>
            </a:endParaRPr>
          </a:p>
        </p:txBody>
      </p:sp>
      <p:cxnSp>
        <p:nvCxnSpPr>
          <p:cNvPr id="18" name="直线箭头连接符 13"/>
          <p:cNvCxnSpPr/>
          <p:nvPr/>
        </p:nvCxnSpPr>
        <p:spPr bwMode="auto">
          <a:xfrm rot="10800000">
            <a:off x="971799" y="3931295"/>
            <a:ext cx="1006475" cy="2054225"/>
          </a:xfrm>
          <a:prstGeom prst="bentConnector2">
            <a:avLst/>
          </a:prstGeom>
          <a:solidFill>
            <a:schemeClr val="accent1"/>
          </a:solidFill>
          <a:ln w="9525" cap="flat" cmpd="sng" algn="ctr">
            <a:solidFill>
              <a:schemeClr val="accent5">
                <a:lumMod val="75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9" name="Rectangle 124"/>
          <p:cNvSpPr>
            <a:spLocks noChangeArrowheads="1"/>
          </p:cNvSpPr>
          <p:nvPr/>
        </p:nvSpPr>
        <p:spPr bwMode="auto">
          <a:xfrm>
            <a:off x="971799" y="4221808"/>
            <a:ext cx="207962" cy="1366837"/>
          </a:xfrm>
          <a:prstGeom prst="rect">
            <a:avLst/>
          </a:prstGeom>
          <a:noFill/>
          <a:ln>
            <a:noFill/>
          </a:ln>
        </p:spPr>
        <p:txBody>
          <a:bodyPr lIns="0" tIns="0" rIns="0" bIns="0" anchor="ctr" anchorCtr="1"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en-US" altLang="zh-CN" sz="1400" kern="100" dirty="0">
                <a:solidFill>
                  <a:schemeClr val="accent5">
                    <a:lumMod val="50000"/>
                  </a:schemeClr>
                </a:solidFill>
                <a:latin typeface="Times New Roman"/>
                <a:ea typeface="宋体"/>
                <a:cs typeface="Times New Roman"/>
              </a:rPr>
              <a:t>III</a:t>
            </a:r>
            <a:r>
              <a:rPr lang="zh-CN" altLang="en-US" sz="1400" kern="100" dirty="0">
                <a:solidFill>
                  <a:schemeClr val="accent5">
                    <a:lumMod val="50000"/>
                  </a:schemeClr>
                </a:solidFill>
                <a:latin typeface="Times New Roman"/>
                <a:ea typeface="宋体"/>
                <a:cs typeface="Times New Roman"/>
              </a:rPr>
              <a:t>签订借款合同</a:t>
            </a:r>
            <a:endParaRPr lang="en-US" altLang="zh-CN" sz="1400" kern="100" dirty="0">
              <a:solidFill>
                <a:schemeClr val="accent5">
                  <a:lumMod val="50000"/>
                </a:schemeClr>
              </a:solidFill>
              <a:latin typeface="Times New Roman"/>
              <a:ea typeface="宋体"/>
              <a:cs typeface="Times New Roman"/>
            </a:endParaRPr>
          </a:p>
        </p:txBody>
      </p:sp>
      <p:cxnSp>
        <p:nvCxnSpPr>
          <p:cNvPr id="20" name="直线箭头连接符 13"/>
          <p:cNvCxnSpPr/>
          <p:nvPr/>
        </p:nvCxnSpPr>
        <p:spPr bwMode="auto">
          <a:xfrm flipV="1">
            <a:off x="3240336" y="3934470"/>
            <a:ext cx="1011238" cy="2051050"/>
          </a:xfrm>
          <a:prstGeom prst="bentConnector2">
            <a:avLst/>
          </a:prstGeom>
          <a:solidFill>
            <a:schemeClr val="accent1"/>
          </a:solidFill>
          <a:ln w="9525" cap="flat" cmpd="sng" algn="ctr">
            <a:solidFill>
              <a:schemeClr val="accent5">
                <a:lumMod val="75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1" name="Rectangle 124"/>
          <p:cNvSpPr>
            <a:spLocks noChangeArrowheads="1"/>
          </p:cNvSpPr>
          <p:nvPr/>
        </p:nvSpPr>
        <p:spPr bwMode="auto">
          <a:xfrm>
            <a:off x="4284911" y="4150370"/>
            <a:ext cx="207963" cy="1368425"/>
          </a:xfrm>
          <a:prstGeom prst="rect">
            <a:avLst/>
          </a:prstGeom>
          <a:noFill/>
          <a:ln>
            <a:noFill/>
          </a:ln>
        </p:spPr>
        <p:txBody>
          <a:bodyPr lIns="0" tIns="0" rIns="0" bIns="0" anchor="ctr" anchorCtr="1"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en-US" altLang="zh-CN" sz="1400" kern="100" dirty="0">
                <a:solidFill>
                  <a:schemeClr val="accent5">
                    <a:lumMod val="50000"/>
                  </a:schemeClr>
                </a:solidFill>
                <a:latin typeface="Times New Roman"/>
                <a:ea typeface="宋体"/>
                <a:cs typeface="Times New Roman"/>
              </a:rPr>
              <a:t>I</a:t>
            </a:r>
            <a:r>
              <a:rPr lang="zh-CN" altLang="en-US" sz="1400" kern="100" dirty="0">
                <a:solidFill>
                  <a:schemeClr val="accent5">
                    <a:lumMod val="50000"/>
                  </a:schemeClr>
                </a:solidFill>
                <a:latin typeface="Times New Roman"/>
                <a:ea typeface="宋体"/>
                <a:cs typeface="Times New Roman"/>
              </a:rPr>
              <a:t>签订反担保合同</a:t>
            </a:r>
            <a:endParaRPr lang="en-US" altLang="zh-CN" sz="1400" kern="100" dirty="0">
              <a:solidFill>
                <a:schemeClr val="accent5">
                  <a:lumMod val="50000"/>
                </a:schemeClr>
              </a:solidFill>
              <a:latin typeface="Times New Roman"/>
              <a:ea typeface="宋体"/>
              <a:cs typeface="Times New Roman"/>
            </a:endParaRPr>
          </a:p>
        </p:txBody>
      </p:sp>
      <p:cxnSp>
        <p:nvCxnSpPr>
          <p:cNvPr id="22" name="直线箭头连接符 13"/>
          <p:cNvCxnSpPr/>
          <p:nvPr/>
        </p:nvCxnSpPr>
        <p:spPr bwMode="auto">
          <a:xfrm rot="5400000">
            <a:off x="2663280" y="4544864"/>
            <a:ext cx="1871663" cy="650875"/>
          </a:xfrm>
          <a:prstGeom prst="bentConnector2">
            <a:avLst/>
          </a:prstGeom>
          <a:solidFill>
            <a:schemeClr val="accent1"/>
          </a:solidFill>
          <a:ln w="9525" cap="flat" cmpd="sng" algn="ctr">
            <a:solidFill>
              <a:schemeClr val="accent6">
                <a:lumMod val="75000"/>
              </a:schemeClr>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3" name="Rectangle 127"/>
          <p:cNvSpPr>
            <a:spLocks noChangeArrowheads="1"/>
          </p:cNvSpPr>
          <p:nvPr/>
        </p:nvSpPr>
        <p:spPr bwMode="auto">
          <a:xfrm>
            <a:off x="3707904" y="4221808"/>
            <a:ext cx="216645" cy="1295424"/>
          </a:xfrm>
          <a:prstGeom prst="rect">
            <a:avLst/>
          </a:prstGeom>
          <a:noFill/>
          <a:ln>
            <a:noFill/>
          </a:ln>
        </p:spPr>
        <p:txBody>
          <a:bodyPr vert="horz" lIns="0" tIns="0" rIns="0" bIns="0" anchor="ctr" upright="1"/>
          <a:lstStyle/>
          <a:p>
            <a:pPr>
              <a:lnSpc>
                <a:spcPct val="100000"/>
              </a:lnSpc>
              <a:spcAft>
                <a:spcPts val="0"/>
              </a:spcAft>
              <a:defRPr/>
            </a:pPr>
            <a:r>
              <a:rPr lang="zh-CN" sz="1400" kern="100" dirty="0">
                <a:solidFill>
                  <a:schemeClr val="accent2">
                    <a:lumMod val="75000"/>
                  </a:schemeClr>
                </a:solidFill>
                <a:latin typeface="Times New Roman"/>
                <a:ea typeface="宋体"/>
                <a:cs typeface="Times New Roman"/>
              </a:rPr>
              <a:t>②</a:t>
            </a:r>
            <a:r>
              <a:rPr lang="en-US" altLang="zh-CN" sz="1400" kern="100" dirty="0">
                <a:solidFill>
                  <a:schemeClr val="accent2">
                    <a:lumMod val="75000"/>
                  </a:schemeClr>
                </a:solidFill>
                <a:latin typeface="Times New Roman"/>
                <a:ea typeface="宋体"/>
                <a:cs typeface="Times New Roman"/>
              </a:rPr>
              <a:t>II</a:t>
            </a:r>
            <a:r>
              <a:rPr lang="zh-CN" altLang="en-US" sz="1400" kern="100" dirty="0">
                <a:solidFill>
                  <a:schemeClr val="accent2">
                    <a:lumMod val="75000"/>
                  </a:schemeClr>
                </a:solidFill>
                <a:latin typeface="Times New Roman"/>
                <a:ea typeface="宋体"/>
                <a:cs typeface="Times New Roman"/>
              </a:rPr>
              <a:t>融资申请</a:t>
            </a:r>
            <a:endParaRPr lang="zh-CN" sz="1400" kern="100" dirty="0">
              <a:latin typeface="Times New Roman"/>
              <a:ea typeface="宋体"/>
              <a:cs typeface="Times New Roman"/>
            </a:endParaRPr>
          </a:p>
        </p:txBody>
      </p:sp>
      <p:sp>
        <p:nvSpPr>
          <p:cNvPr id="24" name="内容占位符 2"/>
          <p:cNvSpPr txBox="1">
            <a:spLocks/>
          </p:cNvSpPr>
          <p:nvPr/>
        </p:nvSpPr>
        <p:spPr bwMode="auto">
          <a:xfrm>
            <a:off x="1536949" y="2708920"/>
            <a:ext cx="2027237" cy="431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00FFFF"/>
              </a:buClr>
              <a:buChar char="•"/>
              <a:defRPr kumimoji="1" sz="2200" b="1">
                <a:solidFill>
                  <a:schemeClr val="tx1"/>
                </a:solidFill>
                <a:latin typeface="+mn-lt"/>
                <a:ea typeface="+mn-ea"/>
                <a:cs typeface="+mn-cs"/>
              </a:defRPr>
            </a:lvl3pPr>
            <a:lvl4pPr marL="1600200" indent="-228600" algn="l" rtl="0" fontAlgn="base">
              <a:spcBef>
                <a:spcPct val="20000"/>
              </a:spcBef>
              <a:spcAft>
                <a:spcPct val="0"/>
              </a:spcAft>
              <a:buClr>
                <a:srgbClr val="FFCC00"/>
              </a:buClr>
              <a:buFont typeface="Wingdings" charset="0"/>
              <a:buChar char="§"/>
              <a:defRPr kumimoji="1" sz="2000" b="1">
                <a:solidFill>
                  <a:schemeClr val="tx1"/>
                </a:solidFill>
                <a:latin typeface="+mn-lt"/>
                <a:ea typeface="楷体_GB2312" charset="0"/>
                <a:cs typeface="楷体_GB2312"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9pPr>
          </a:lstStyle>
          <a:p>
            <a:pPr>
              <a:buFont typeface="Wingdings" charset="2"/>
              <a:buChar char=""/>
              <a:defRPr/>
            </a:pPr>
            <a:r>
              <a:rPr lang="zh-CN" altLang="en-US" sz="2200" dirty="0">
                <a:latin typeface="Times New Roman" charset="0"/>
                <a:ea typeface="黑体" charset="0"/>
                <a:cs typeface="黑体" charset="0"/>
              </a:rPr>
              <a:t>融通仓融资</a:t>
            </a:r>
          </a:p>
        </p:txBody>
      </p:sp>
      <p:sp>
        <p:nvSpPr>
          <p:cNvPr id="25" name="内容占位符 2"/>
          <p:cNvSpPr txBox="1">
            <a:spLocks/>
          </p:cNvSpPr>
          <p:nvPr/>
        </p:nvSpPr>
        <p:spPr bwMode="auto">
          <a:xfrm>
            <a:off x="4644008" y="2996952"/>
            <a:ext cx="4423792" cy="1872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buClr>
                <a:schemeClr val="accent1"/>
              </a:buClr>
              <a:buFont typeface="Wingdings" charset="2"/>
              <a:buChar char=""/>
            </a:pPr>
            <a:r>
              <a:rPr lang="zh-CN" altLang="en-US" sz="2000" b="0" dirty="0">
                <a:latin typeface="Times New Roman" charset="0"/>
                <a:ea typeface="黑体" charset="0"/>
                <a:cs typeface="黑体" charset="0"/>
              </a:rPr>
              <a:t>依融资企业信用状况配置信贷配额</a:t>
            </a:r>
            <a:endParaRPr lang="en-US" altLang="zh-CN" sz="2000" b="0" dirty="0">
              <a:latin typeface="Times New Roman" charset="0"/>
              <a:ea typeface="黑体" charset="0"/>
              <a:cs typeface="黑体" charset="0"/>
            </a:endParaRPr>
          </a:p>
          <a:p>
            <a:pPr>
              <a:buClr>
                <a:schemeClr val="accent1"/>
              </a:buClr>
              <a:buFont typeface="Wingdings" charset="2"/>
              <a:buChar char=""/>
            </a:pPr>
            <a:r>
              <a:rPr lang="zh-CN" altLang="en-US" sz="2000" b="0" dirty="0">
                <a:latin typeface="Times New Roman" charset="0"/>
                <a:ea typeface="黑体" charset="0"/>
                <a:cs typeface="黑体" charset="0"/>
              </a:rPr>
              <a:t>以融资企业质押在融通仓中的货品作为质押物或反担保品</a:t>
            </a:r>
            <a:endParaRPr lang="en-US" altLang="zh-CN" sz="2000" b="0" dirty="0">
              <a:latin typeface="Times New Roman" charset="0"/>
              <a:ea typeface="黑体" charset="0"/>
              <a:cs typeface="黑体" charset="0"/>
            </a:endParaRPr>
          </a:p>
          <a:p>
            <a:pPr>
              <a:buClr>
                <a:schemeClr val="accent1"/>
              </a:buClr>
              <a:buFont typeface="Wingdings" charset="2"/>
              <a:buChar char=""/>
            </a:pPr>
            <a:r>
              <a:rPr lang="zh-CN" altLang="en-US" sz="2000" b="0" dirty="0">
                <a:latin typeface="Times New Roman" charset="0"/>
                <a:ea typeface="黑体" charset="0"/>
                <a:cs typeface="黑体" charset="0"/>
              </a:rPr>
              <a:t>以信用担保进行融资</a:t>
            </a:r>
            <a:r>
              <a:rPr lang="zh-CN" altLang="en-US" sz="2000" b="0" dirty="0">
                <a:latin typeface="Wingdings" charset="0"/>
                <a:cs typeface="Wingdings" charset="0"/>
                <a:sym typeface="Wingdings" charset="0"/>
              </a:rPr>
              <a:t></a:t>
            </a:r>
            <a:r>
              <a:rPr lang="zh-CN" altLang="en-US" sz="2000" b="0" dirty="0">
                <a:latin typeface="Times New Roman" charset="0"/>
                <a:ea typeface="黑体" charset="0"/>
                <a:cs typeface="黑体" charset="0"/>
              </a:rPr>
              <a:t>简化贷款流程、信用好获更多信用服务</a:t>
            </a:r>
            <a:endParaRPr lang="en-US" altLang="zh-CN" sz="2000" b="0" dirty="0">
              <a:latin typeface="Times New Roman" charset="0"/>
              <a:ea typeface="黑体" charset="0"/>
              <a:cs typeface="黑体"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par>
                          <p:cTn id="7" fill="hold">
                            <p:stCondLst>
                              <p:cond delay="0"/>
                            </p:stCondLst>
                            <p:childTnLst>
                              <p:par>
                                <p:cTn id="8" presetID="3" presetClass="entr" presetSubtype="10" fill="hold" grpId="0"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linds(horizontal)">
                                      <p:cBhvr>
                                        <p:cTn id="10" dur="500"/>
                                        <p:tgtEl>
                                          <p:spTgt spid="7"/>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linds(horizontal)">
                                      <p:cBhvr>
                                        <p:cTn id="13" dur="500"/>
                                        <p:tgtEl>
                                          <p:spTgt spid="5"/>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linds(horizontal)">
                                      <p:cBhvr>
                                        <p:cTn id="16" dur="500"/>
                                        <p:tgtEl>
                                          <p:spTgt spid="6"/>
                                        </p:tgtEl>
                                      </p:cBhvr>
                                    </p:animEffec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2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nodeType="after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nodeType="afterEffect">
                                  <p:stCondLst>
                                    <p:cond delay="0"/>
                                  </p:stCondLst>
                                  <p:childTnLst>
                                    <p:set>
                                      <p:cBhvr>
                                        <p:cTn id="39" dur="1" fill="hold">
                                          <p:stCondLst>
                                            <p:cond delay="0"/>
                                          </p:stCondLst>
                                        </p:cTn>
                                        <p:tgtEl>
                                          <p:spTgt spid="10"/>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childTnLst>
                                </p:cTn>
                              </p:par>
                            </p:childTnLst>
                          </p:cTn>
                        </p:par>
                        <p:par>
                          <p:cTn id="48" fill="hold">
                            <p:stCondLst>
                              <p:cond delay="0"/>
                            </p:stCondLst>
                            <p:childTnLst>
                              <p:par>
                                <p:cTn id="49" presetID="1" presetClass="entr" presetSubtype="0" fill="hold" nodeType="afterEffect">
                                  <p:stCondLst>
                                    <p:cond delay="0"/>
                                  </p:stCondLst>
                                  <p:childTnLst>
                                    <p:set>
                                      <p:cBhvr>
                                        <p:cTn id="50" dur="1" fill="hold">
                                          <p:stCondLst>
                                            <p:cond delay="0"/>
                                          </p:stCondLst>
                                        </p:cTn>
                                        <p:tgtEl>
                                          <p:spTgt spid="1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20"/>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childTnLst>
                                </p:cTn>
                              </p:par>
                              <p:par>
                                <p:cTn id="62" presetID="3" presetClass="entr" presetSubtype="1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blinds(horizontal)">
                                      <p:cBhvr>
                                        <p:cTn id="6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bldP spid="11" grpId="0"/>
      <p:bldP spid="13" grpId="0"/>
      <p:bldP spid="15" grpId="0" animBg="1"/>
      <p:bldP spid="17" grpId="0"/>
      <p:bldP spid="19" grpId="0"/>
      <p:bldP spid="21" grpId="0"/>
      <p:bldP spid="23" grpId="0"/>
      <p:bldP spid="24" grpId="0"/>
      <p:bldP spid="25"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lvl="1"/>
            <a:r>
              <a:rPr lang="zh-CN" altLang="en-US" dirty="0">
                <a:latin typeface="Times New Roman" charset="0"/>
                <a:ea typeface="黑体" charset="0"/>
                <a:cs typeface="黑体" charset="0"/>
              </a:rPr>
              <a:t>存货质押担保：存货监管地一般是在借款企业的生产地</a:t>
            </a:r>
          </a:p>
          <a:p>
            <a:pPr lvl="2">
              <a:lnSpc>
                <a:spcPts val="2500"/>
              </a:lnSpc>
              <a:spcBef>
                <a:spcPts val="400"/>
              </a:spcBef>
            </a:pPr>
            <a:r>
              <a:rPr lang="zh-CN" altLang="en-US" dirty="0">
                <a:latin typeface="Times New Roman" charset="0"/>
                <a:ea typeface="黑体" charset="0"/>
                <a:cs typeface="黑体" charset="0"/>
              </a:rPr>
              <a:t>融资企业、商业银行、物流企业协商签署三方长期合作协议</a:t>
            </a:r>
            <a:endParaRPr lang="en-US" altLang="zh-CN" dirty="0">
              <a:latin typeface="Times New Roman" charset="0"/>
              <a:ea typeface="黑体" charset="0"/>
              <a:cs typeface="黑体" charset="0"/>
            </a:endParaRPr>
          </a:p>
          <a:p>
            <a:pPr lvl="2">
              <a:lnSpc>
                <a:spcPts val="2500"/>
              </a:lnSpc>
              <a:spcBef>
                <a:spcPts val="400"/>
              </a:spcBef>
            </a:pPr>
            <a:r>
              <a:rPr lang="zh-CN" altLang="en-US" dirty="0">
                <a:latin typeface="Times New Roman" charset="0"/>
                <a:ea typeface="黑体" charset="0"/>
                <a:cs typeface="黑体" charset="0"/>
              </a:rPr>
              <a:t>融资企业开设一特殊银行账户</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 向银行提交贷款申请文件</a:t>
            </a:r>
            <a:endParaRPr lang="en-US" altLang="zh-CN" dirty="0">
              <a:latin typeface="Times New Roman" charset="0"/>
              <a:ea typeface="黑体" charset="0"/>
              <a:cs typeface="黑体" charset="0"/>
            </a:endParaRPr>
          </a:p>
          <a:p>
            <a:pPr lvl="2">
              <a:lnSpc>
                <a:spcPts val="2500"/>
              </a:lnSpc>
              <a:spcBef>
                <a:spcPts val="400"/>
              </a:spcBef>
            </a:pP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进行质押物的验收、估价和监管</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并向银行提供证明文件</a:t>
            </a:r>
            <a:endParaRPr lang="en-US" altLang="zh-CN"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8E288123-CDCE-134F-8EC7-359266DE55CB}" type="slidenum">
              <a:rPr lang="en-US" altLang="zh-CN" smtClean="0"/>
              <a:pPr>
                <a:defRPr/>
              </a:pPr>
              <a:t>202</a:t>
            </a:fld>
            <a:endParaRPr lang="en-US" altLang="zh-CN"/>
          </a:p>
        </p:txBody>
      </p:sp>
      <p:sp>
        <p:nvSpPr>
          <p:cNvPr id="5" name="Rectangle 102"/>
          <p:cNvSpPr>
            <a:spLocks noChangeArrowheads="1"/>
          </p:cNvSpPr>
          <p:nvPr/>
        </p:nvSpPr>
        <p:spPr bwMode="auto">
          <a:xfrm>
            <a:off x="467866" y="3500015"/>
            <a:ext cx="1077912" cy="574675"/>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6" name="Rectangle 104"/>
          <p:cNvSpPr>
            <a:spLocks noChangeArrowheads="1"/>
          </p:cNvSpPr>
          <p:nvPr/>
        </p:nvSpPr>
        <p:spPr bwMode="auto">
          <a:xfrm>
            <a:off x="3563491" y="3482553"/>
            <a:ext cx="1077912" cy="576262"/>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en-US" altLang="zh-CN" sz="2000" kern="100" dirty="0">
                <a:latin typeface="Heiti SC Light"/>
                <a:ea typeface="Heiti SC Light"/>
                <a:cs typeface="Heiti SC Light"/>
              </a:rPr>
              <a:t>3pL</a:t>
            </a:r>
            <a:r>
              <a:rPr lang="zh-CN" altLang="en-US" sz="2000" kern="100" dirty="0">
                <a:latin typeface="Heiti SC Light"/>
                <a:ea typeface="Heiti SC Light"/>
                <a:cs typeface="Heiti SC Light"/>
              </a:rPr>
              <a:t>企业</a:t>
            </a:r>
            <a:endParaRPr lang="zh-CN" sz="2000" kern="100" dirty="0">
              <a:latin typeface="Heiti SC Light"/>
              <a:ea typeface="Heiti SC Light"/>
              <a:cs typeface="Heiti SC Light"/>
            </a:endParaRPr>
          </a:p>
        </p:txBody>
      </p:sp>
      <p:sp>
        <p:nvSpPr>
          <p:cNvPr id="7" name="Rectangle 115"/>
          <p:cNvSpPr>
            <a:spLocks noChangeArrowheads="1"/>
          </p:cNvSpPr>
          <p:nvPr/>
        </p:nvSpPr>
        <p:spPr bwMode="auto">
          <a:xfrm>
            <a:off x="1979166" y="5805065"/>
            <a:ext cx="1260475" cy="576263"/>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融资企业</a:t>
            </a:r>
            <a:r>
              <a:rPr lang="en-US" sz="2000" kern="100" dirty="0">
                <a:latin typeface="Heiti SC Light"/>
                <a:ea typeface="Heiti SC Light"/>
                <a:cs typeface="Heiti SC Light"/>
              </a:rPr>
              <a:t>(</a:t>
            </a:r>
            <a:r>
              <a:rPr lang="zh-CN" sz="2000" kern="100" dirty="0">
                <a:latin typeface="Heiti SC Light"/>
                <a:ea typeface="Heiti SC Light"/>
                <a:cs typeface="Heiti SC Light"/>
              </a:rPr>
              <a:t>中小企业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8" name="直线箭头连接符 13"/>
          <p:cNvCxnSpPr>
            <a:stCxn id="5" idx="3"/>
            <a:endCxn id="6" idx="1"/>
          </p:cNvCxnSpPr>
          <p:nvPr/>
        </p:nvCxnSpPr>
        <p:spPr bwMode="auto">
          <a:xfrm flipV="1">
            <a:off x="1545778" y="3769890"/>
            <a:ext cx="2017713" cy="17463"/>
          </a:xfrm>
          <a:prstGeom prst="straightConnector1">
            <a:avLst/>
          </a:prstGeom>
          <a:solidFill>
            <a:schemeClr val="accent1"/>
          </a:solidFill>
          <a:ln w="9525" cap="flat" cmpd="sng" algn="ctr">
            <a:solidFill>
              <a:schemeClr val="accent6">
                <a:lumMod val="75000"/>
              </a:schemeClr>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9" name="Rectangle 127"/>
          <p:cNvSpPr>
            <a:spLocks noChangeArrowheads="1"/>
          </p:cNvSpPr>
          <p:nvPr/>
        </p:nvSpPr>
        <p:spPr bwMode="auto">
          <a:xfrm>
            <a:off x="1763266" y="3428578"/>
            <a:ext cx="1584325" cy="288925"/>
          </a:xfrm>
          <a:prstGeom prst="rect">
            <a:avLst/>
          </a:prstGeom>
          <a:noFill/>
          <a:ln>
            <a:noFill/>
          </a:ln>
        </p:spPr>
        <p:txBody>
          <a:bodyPr lIns="0" tIns="0" rIns="0" bIns="0" anchor="ctr"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zh-CN" altLang="en-US" sz="1400" kern="100" dirty="0">
                <a:solidFill>
                  <a:schemeClr val="accent2">
                    <a:lumMod val="75000"/>
                  </a:schemeClr>
                </a:solidFill>
                <a:latin typeface="Times New Roman"/>
                <a:ea typeface="宋体"/>
                <a:cs typeface="Times New Roman"/>
              </a:rPr>
              <a:t>签订监管协议</a:t>
            </a:r>
            <a:endParaRPr lang="en-US" altLang="zh-CN" sz="1400" kern="100" dirty="0">
              <a:solidFill>
                <a:schemeClr val="accent2">
                  <a:lumMod val="75000"/>
                </a:schemeClr>
              </a:solidFill>
              <a:latin typeface="Times New Roman"/>
              <a:ea typeface="宋体"/>
              <a:cs typeface="Times New Roman"/>
            </a:endParaRPr>
          </a:p>
          <a:p>
            <a:pPr>
              <a:lnSpc>
                <a:spcPts val="1200"/>
              </a:lnSpc>
              <a:spcAft>
                <a:spcPts val="0"/>
              </a:spcAft>
              <a:defRPr/>
            </a:pPr>
            <a:r>
              <a:rPr lang="zh-CN" altLang="en-US" sz="1400" kern="100" dirty="0">
                <a:solidFill>
                  <a:schemeClr val="accent2">
                    <a:lumMod val="75000"/>
                  </a:schemeClr>
                </a:solidFill>
                <a:latin typeface="Times New Roman"/>
                <a:ea typeface="宋体"/>
                <a:cs typeface="Times New Roman"/>
              </a:rPr>
              <a:t>确定最低货物价值</a:t>
            </a:r>
            <a:endParaRPr lang="zh-CN" sz="1400" kern="100" dirty="0">
              <a:latin typeface="Times New Roman"/>
              <a:ea typeface="宋体"/>
              <a:cs typeface="Times New Roman"/>
            </a:endParaRPr>
          </a:p>
        </p:txBody>
      </p:sp>
      <p:cxnSp>
        <p:nvCxnSpPr>
          <p:cNvPr id="10" name="直线箭头连接符 13"/>
          <p:cNvCxnSpPr/>
          <p:nvPr/>
        </p:nvCxnSpPr>
        <p:spPr bwMode="auto">
          <a:xfrm flipH="1">
            <a:off x="1545778" y="4004840"/>
            <a:ext cx="1979613" cy="0"/>
          </a:xfrm>
          <a:prstGeom prst="straightConnector1">
            <a:avLst/>
          </a:prstGeom>
          <a:solidFill>
            <a:schemeClr val="accent1"/>
          </a:solidFill>
          <a:ln w="9525" cap="flat" cmpd="sng" algn="ctr">
            <a:solidFill>
              <a:srgbClr val="990000"/>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1" name="Rectangle 124"/>
          <p:cNvSpPr>
            <a:spLocks noChangeArrowheads="1"/>
          </p:cNvSpPr>
          <p:nvPr/>
        </p:nvSpPr>
        <p:spPr bwMode="auto">
          <a:xfrm>
            <a:off x="1763266" y="3933403"/>
            <a:ext cx="1657350" cy="360362"/>
          </a:xfrm>
          <a:prstGeom prst="rect">
            <a:avLst/>
          </a:prstGeom>
          <a:noFill/>
          <a:ln>
            <a:noFill/>
          </a:ln>
        </p:spPr>
        <p:txBody>
          <a:bodyPr lIns="0" tIns="0" rIns="0" bIns="0" anchor="ctr" anchorCtr="1" upright="1"/>
          <a:lstStyle/>
          <a:p>
            <a:pPr>
              <a:lnSpc>
                <a:spcPts val="1600"/>
              </a:lnSpc>
              <a:spcBef>
                <a:spcPts val="0"/>
              </a:spcBef>
              <a:spcAft>
                <a:spcPts val="0"/>
              </a:spcAft>
              <a:defRPr/>
            </a:pPr>
            <a:r>
              <a:rPr lang="zh-CN" altLang="zh-CN" sz="1400" kern="0" dirty="0">
                <a:solidFill>
                  <a:srgbClr val="990000"/>
                </a:solidFill>
                <a:latin typeface="Times New Roman"/>
                <a:ea typeface="宋体"/>
                <a:cs typeface="宋体"/>
              </a:rPr>
              <a:t>⑤</a:t>
            </a:r>
            <a:r>
              <a:rPr lang="zh-CN" altLang="en-US" sz="1400" kern="100" dirty="0">
                <a:solidFill>
                  <a:srgbClr val="990000"/>
                </a:solidFill>
                <a:latin typeface="Times New Roman"/>
                <a:ea typeface="宋体"/>
                <a:cs typeface="Times New Roman"/>
              </a:rPr>
              <a:t>调低最低货物价值</a:t>
            </a:r>
            <a:endParaRPr lang="en-US" altLang="zh-CN" sz="1400" kern="100" dirty="0">
              <a:solidFill>
                <a:srgbClr val="990000"/>
              </a:solidFill>
              <a:latin typeface="Times New Roman"/>
              <a:ea typeface="宋体"/>
              <a:cs typeface="Times New Roman"/>
            </a:endParaRPr>
          </a:p>
        </p:txBody>
      </p:sp>
      <p:cxnSp>
        <p:nvCxnSpPr>
          <p:cNvPr id="12" name="直线箭头连接符 13"/>
          <p:cNvCxnSpPr/>
          <p:nvPr/>
        </p:nvCxnSpPr>
        <p:spPr bwMode="auto">
          <a:xfrm rot="16200000" flipH="1">
            <a:off x="215453" y="4581103"/>
            <a:ext cx="2232025" cy="1295400"/>
          </a:xfrm>
          <a:prstGeom prst="bentConnector3">
            <a:avLst>
              <a:gd name="adj1" fmla="val 99170"/>
            </a:avLst>
          </a:prstGeom>
          <a:solidFill>
            <a:schemeClr val="accent1"/>
          </a:solidFill>
          <a:ln w="9525" cap="flat" cmpd="sng" algn="ctr">
            <a:solidFill>
              <a:srgbClr val="FF0000"/>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3" name="Rectangle 126"/>
          <p:cNvSpPr>
            <a:spLocks noChangeArrowheads="1"/>
          </p:cNvSpPr>
          <p:nvPr/>
        </p:nvSpPr>
        <p:spPr bwMode="auto">
          <a:xfrm>
            <a:off x="394841" y="4868440"/>
            <a:ext cx="200025" cy="7715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zh-CN" altLang="en-US" sz="1400" kern="100" dirty="0">
                <a:latin typeface="Times New Roman"/>
                <a:ea typeface="宋体"/>
                <a:cs typeface="Times New Roman"/>
              </a:rPr>
              <a:t>还款</a:t>
            </a:r>
            <a:endParaRPr lang="zh-CN" sz="1400" kern="100" dirty="0">
              <a:latin typeface="Times New Roman"/>
              <a:ea typeface="宋体"/>
              <a:cs typeface="Times New Roman"/>
            </a:endParaRPr>
          </a:p>
          <a:p>
            <a:pPr indent="266700" algn="just">
              <a:lnSpc>
                <a:spcPts val="12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cxnSp>
        <p:nvCxnSpPr>
          <p:cNvPr id="14" name="直线箭头连接符 13"/>
          <p:cNvCxnSpPr/>
          <p:nvPr/>
        </p:nvCxnSpPr>
        <p:spPr bwMode="auto">
          <a:xfrm rot="16200000" flipH="1">
            <a:off x="719485" y="4688259"/>
            <a:ext cx="1871662" cy="647700"/>
          </a:xfrm>
          <a:prstGeom prst="bentConnector3">
            <a:avLst>
              <a:gd name="adj1" fmla="val 99519"/>
            </a:avLst>
          </a:prstGeom>
          <a:solidFill>
            <a:schemeClr val="accent1"/>
          </a:solidFill>
          <a:ln w="9525" cap="flat" cmpd="sng" algn="ctr">
            <a:solidFill>
              <a:schemeClr val="tx1"/>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5" name="Rectangle 127"/>
          <p:cNvSpPr>
            <a:spLocks noChangeArrowheads="1"/>
          </p:cNvSpPr>
          <p:nvPr/>
        </p:nvSpPr>
        <p:spPr bwMode="auto">
          <a:xfrm>
            <a:off x="1331466" y="4436640"/>
            <a:ext cx="215900" cy="936625"/>
          </a:xfrm>
          <a:prstGeom prst="rect">
            <a:avLst/>
          </a:prstGeom>
          <a:noFill/>
          <a:ln>
            <a:noFill/>
          </a:ln>
        </p:spPr>
        <p:txBody>
          <a:bodyPr vert="eaVert" lIns="0" tIns="0" rIns="0" bIns="0" anchor="ctr" upright="1"/>
          <a:lstStyle/>
          <a:p>
            <a:pPr>
              <a:lnSpc>
                <a:spcPct val="100000"/>
              </a:lnSpc>
              <a:spcAft>
                <a:spcPts val="0"/>
              </a:spcAft>
              <a:defRPr/>
            </a:pPr>
            <a:r>
              <a:rPr lang="zh-CN" altLang="zh-CN" sz="1400" kern="0" dirty="0">
                <a:latin typeface="Times New Roman"/>
                <a:ea typeface="宋体"/>
                <a:cs typeface="宋体"/>
              </a:rPr>
              <a:t>①</a:t>
            </a:r>
            <a:r>
              <a:rPr lang="zh-CN" altLang="en-US" sz="1400" kern="100" dirty="0">
                <a:latin typeface="Times New Roman"/>
                <a:ea typeface="宋体"/>
                <a:cs typeface="Times New Roman"/>
              </a:rPr>
              <a:t>申请融资</a:t>
            </a:r>
            <a:endParaRPr lang="zh-CN" sz="1400" kern="100" dirty="0">
              <a:latin typeface="Times New Roman"/>
              <a:ea typeface="宋体"/>
              <a:cs typeface="Times New Roman"/>
            </a:endParaRPr>
          </a:p>
        </p:txBody>
      </p:sp>
      <p:cxnSp>
        <p:nvCxnSpPr>
          <p:cNvPr id="16" name="直线箭头连接符 13"/>
          <p:cNvCxnSpPr/>
          <p:nvPr/>
        </p:nvCxnSpPr>
        <p:spPr bwMode="auto">
          <a:xfrm rot="10800000">
            <a:off x="971103" y="4074690"/>
            <a:ext cx="1006475" cy="2054225"/>
          </a:xfrm>
          <a:prstGeom prst="bentConnector2">
            <a:avLst/>
          </a:prstGeom>
          <a:solidFill>
            <a:schemeClr val="accent1"/>
          </a:solidFill>
          <a:ln w="9525" cap="flat" cmpd="sng" algn="ctr">
            <a:solidFill>
              <a:schemeClr val="accent5">
                <a:lumMod val="75000"/>
              </a:schemeClr>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7" name="Rectangle 124"/>
          <p:cNvSpPr>
            <a:spLocks noChangeArrowheads="1"/>
          </p:cNvSpPr>
          <p:nvPr/>
        </p:nvSpPr>
        <p:spPr bwMode="auto">
          <a:xfrm>
            <a:off x="971103" y="4365203"/>
            <a:ext cx="207963" cy="1366837"/>
          </a:xfrm>
          <a:prstGeom prst="rect">
            <a:avLst/>
          </a:prstGeom>
          <a:noFill/>
          <a:ln>
            <a:noFill/>
          </a:ln>
        </p:spPr>
        <p:txBody>
          <a:bodyPr lIns="0" tIns="0" rIns="0" bIns="0" anchor="ctr" anchorCtr="1"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zh-CN" altLang="en-US" sz="1400" kern="100" dirty="0">
                <a:solidFill>
                  <a:schemeClr val="accent5">
                    <a:lumMod val="50000"/>
                  </a:schemeClr>
                </a:solidFill>
                <a:latin typeface="Times New Roman"/>
                <a:ea typeface="宋体"/>
                <a:cs typeface="Times New Roman"/>
              </a:rPr>
              <a:t>放款</a:t>
            </a:r>
            <a:endParaRPr lang="en-US" altLang="zh-CN" sz="1400" kern="100" dirty="0">
              <a:solidFill>
                <a:schemeClr val="accent5">
                  <a:lumMod val="50000"/>
                </a:schemeClr>
              </a:solidFill>
              <a:latin typeface="Times New Roman"/>
              <a:ea typeface="宋体"/>
              <a:cs typeface="Times New Roman"/>
            </a:endParaRPr>
          </a:p>
        </p:txBody>
      </p:sp>
      <p:cxnSp>
        <p:nvCxnSpPr>
          <p:cNvPr id="18" name="直线箭头连接符 13"/>
          <p:cNvCxnSpPr/>
          <p:nvPr/>
        </p:nvCxnSpPr>
        <p:spPr bwMode="auto">
          <a:xfrm flipV="1">
            <a:off x="3239641" y="4077865"/>
            <a:ext cx="1011237" cy="2051050"/>
          </a:xfrm>
          <a:prstGeom prst="bentConnector2">
            <a:avLst/>
          </a:prstGeom>
          <a:solidFill>
            <a:schemeClr val="accent1"/>
          </a:solidFill>
          <a:ln w="9525" cap="flat" cmpd="sng" algn="ctr">
            <a:solidFill>
              <a:schemeClr val="bg1">
                <a:lumMod val="65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9" name="Rectangle 124"/>
          <p:cNvSpPr>
            <a:spLocks noChangeArrowheads="1"/>
          </p:cNvSpPr>
          <p:nvPr/>
        </p:nvSpPr>
        <p:spPr bwMode="auto">
          <a:xfrm>
            <a:off x="4355653" y="4220740"/>
            <a:ext cx="360363" cy="2012950"/>
          </a:xfrm>
          <a:prstGeom prst="rect">
            <a:avLst/>
          </a:prstGeom>
          <a:noFill/>
          <a:ln>
            <a:noFill/>
          </a:ln>
        </p:spPr>
        <p:txBody>
          <a:bodyPr lIns="0" tIns="0" rIns="0" bIns="0" anchor="ctr" anchorCtr="1" upright="1"/>
          <a:lstStyle/>
          <a:p>
            <a:pPr>
              <a:lnSpc>
                <a:spcPts val="1600"/>
              </a:lnSpc>
              <a:spcBef>
                <a:spcPts val="0"/>
              </a:spcBef>
              <a:spcAft>
                <a:spcPts val="0"/>
              </a:spcAft>
              <a:defRPr/>
            </a:pPr>
            <a:r>
              <a:rPr lang="zh-CN" altLang="zh-CN" sz="1400" kern="100" dirty="0">
                <a:solidFill>
                  <a:schemeClr val="bg1">
                    <a:lumMod val="65000"/>
                  </a:schemeClr>
                </a:solidFill>
                <a:latin typeface="Times New Roman"/>
                <a:ea typeface="宋体"/>
                <a:cs typeface="Times New Roman"/>
              </a:rPr>
              <a:t>⑥</a:t>
            </a:r>
            <a:r>
              <a:rPr lang="zh-CN" altLang="en-US" sz="1400" kern="100" dirty="0">
                <a:solidFill>
                  <a:schemeClr val="bg1">
                    <a:lumMod val="65000"/>
                  </a:schemeClr>
                </a:solidFill>
                <a:latin typeface="Times New Roman"/>
                <a:ea typeface="宋体"/>
                <a:cs typeface="Times New Roman"/>
              </a:rPr>
              <a:t>对超出最低货物价值部分货物自由提货，监管放贷</a:t>
            </a:r>
            <a:endParaRPr lang="en-US" altLang="zh-CN" sz="1400" kern="100" dirty="0">
              <a:solidFill>
                <a:schemeClr val="bg1">
                  <a:lumMod val="65000"/>
                </a:schemeClr>
              </a:solidFill>
              <a:latin typeface="Times New Roman"/>
              <a:ea typeface="宋体"/>
              <a:cs typeface="Times New Roman"/>
            </a:endParaRPr>
          </a:p>
        </p:txBody>
      </p:sp>
      <p:cxnSp>
        <p:nvCxnSpPr>
          <p:cNvPr id="20" name="直线箭头连接符 13"/>
          <p:cNvCxnSpPr/>
          <p:nvPr/>
        </p:nvCxnSpPr>
        <p:spPr bwMode="auto">
          <a:xfrm rot="5400000">
            <a:off x="2662584" y="4688259"/>
            <a:ext cx="1871663" cy="650875"/>
          </a:xfrm>
          <a:prstGeom prst="bentConnector2">
            <a:avLst/>
          </a:prstGeom>
          <a:solidFill>
            <a:schemeClr val="accent1"/>
          </a:solidFill>
          <a:ln w="9525" cap="flat" cmpd="sng" algn="ctr">
            <a:solidFill>
              <a:schemeClr val="accent6">
                <a:lumMod val="50000"/>
              </a:schemeClr>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1" name="Rectangle 127"/>
          <p:cNvSpPr>
            <a:spLocks noChangeArrowheads="1"/>
          </p:cNvSpPr>
          <p:nvPr/>
        </p:nvSpPr>
        <p:spPr bwMode="auto">
          <a:xfrm>
            <a:off x="3636516" y="4365203"/>
            <a:ext cx="215900" cy="1366837"/>
          </a:xfrm>
          <a:prstGeom prst="rect">
            <a:avLst/>
          </a:prstGeom>
          <a:noFill/>
          <a:ln>
            <a:noFill/>
          </a:ln>
        </p:spPr>
        <p:txBody>
          <a:bodyPr vert="eaVert" lIns="0" tIns="0" rIns="0" bIns="0" anchor="ctr" upright="1"/>
          <a:lstStyle/>
          <a:p>
            <a:pPr>
              <a:lnSpc>
                <a:spcPct val="100000"/>
              </a:lnSpc>
              <a:spcAft>
                <a:spcPts val="0"/>
              </a:spcAft>
              <a:defRPr/>
            </a:pPr>
            <a:r>
              <a:rPr lang="zh-CN" sz="1400" kern="100" dirty="0">
                <a:solidFill>
                  <a:schemeClr val="accent6">
                    <a:lumMod val="50000"/>
                  </a:schemeClr>
                </a:solidFill>
                <a:latin typeface="Times New Roman"/>
                <a:ea typeface="宋体"/>
                <a:cs typeface="Times New Roman"/>
              </a:rPr>
              <a:t>②</a:t>
            </a:r>
            <a:r>
              <a:rPr lang="zh-CN" altLang="en-US" sz="1400" kern="100" dirty="0">
                <a:solidFill>
                  <a:schemeClr val="accent6">
                    <a:lumMod val="50000"/>
                  </a:schemeClr>
                </a:solidFill>
                <a:latin typeface="Times New Roman"/>
                <a:ea typeface="宋体"/>
                <a:cs typeface="Times New Roman"/>
              </a:rPr>
              <a:t>签订监管协议交付质押货物</a:t>
            </a:r>
            <a:endParaRPr lang="zh-CN" sz="1400" kern="100" dirty="0">
              <a:solidFill>
                <a:schemeClr val="accent6">
                  <a:lumMod val="50000"/>
                </a:schemeClr>
              </a:solidFill>
              <a:latin typeface="Times New Roman"/>
              <a:ea typeface="宋体"/>
              <a:cs typeface="Times New Roman"/>
            </a:endParaRPr>
          </a:p>
        </p:txBody>
      </p:sp>
      <p:sp>
        <p:nvSpPr>
          <p:cNvPr id="41" name="内容占位符 2"/>
          <p:cNvSpPr txBox="1">
            <a:spLocks/>
          </p:cNvSpPr>
          <p:nvPr/>
        </p:nvSpPr>
        <p:spPr bwMode="auto">
          <a:xfrm>
            <a:off x="1248916" y="2852315"/>
            <a:ext cx="3251200" cy="431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00FFFF"/>
              </a:buClr>
              <a:buChar char="•"/>
              <a:defRPr kumimoji="1" sz="2200" b="1">
                <a:solidFill>
                  <a:schemeClr val="tx1"/>
                </a:solidFill>
                <a:latin typeface="+mn-lt"/>
                <a:ea typeface="+mn-ea"/>
                <a:cs typeface="+mn-cs"/>
              </a:defRPr>
            </a:lvl3pPr>
            <a:lvl4pPr marL="1600200" indent="-228600" algn="l" rtl="0" fontAlgn="base">
              <a:spcBef>
                <a:spcPct val="20000"/>
              </a:spcBef>
              <a:spcAft>
                <a:spcPct val="0"/>
              </a:spcAft>
              <a:buClr>
                <a:srgbClr val="FFCC00"/>
              </a:buClr>
              <a:buFont typeface="Wingdings" charset="0"/>
              <a:buChar char="§"/>
              <a:defRPr kumimoji="1" sz="2000" b="1">
                <a:solidFill>
                  <a:schemeClr val="tx1"/>
                </a:solidFill>
                <a:latin typeface="+mn-lt"/>
                <a:ea typeface="楷体_GB2312" charset="0"/>
                <a:cs typeface="楷体_GB2312"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cs typeface="宋体" charset="0"/>
              </a:defRPr>
            </a:lvl9pPr>
          </a:lstStyle>
          <a:p>
            <a:pPr>
              <a:buFont typeface="Wingdings" charset="2"/>
              <a:buChar char=""/>
              <a:defRPr/>
            </a:pPr>
            <a:r>
              <a:rPr lang="zh-CN" altLang="en-US" sz="2200" dirty="0">
                <a:latin typeface="Times New Roman" charset="0"/>
                <a:ea typeface="黑体" charset="0"/>
                <a:cs typeface="黑体" charset="0"/>
              </a:rPr>
              <a:t>存货质押授信  </a:t>
            </a:r>
            <a:r>
              <a:rPr lang="zh-CN" altLang="en-US" sz="1800" dirty="0">
                <a:solidFill>
                  <a:srgbClr val="A6A6A6"/>
                </a:solidFill>
                <a:latin typeface="Times New Roman" charset="0"/>
                <a:ea typeface="黑体" charset="0"/>
                <a:cs typeface="黑体" charset="0"/>
              </a:rPr>
              <a:t>中信</a:t>
            </a:r>
          </a:p>
        </p:txBody>
      </p:sp>
      <p:sp>
        <p:nvSpPr>
          <p:cNvPr id="44" name="内容占位符 2"/>
          <p:cNvSpPr txBox="1">
            <a:spLocks/>
          </p:cNvSpPr>
          <p:nvPr/>
        </p:nvSpPr>
        <p:spPr bwMode="auto">
          <a:xfrm>
            <a:off x="3923928" y="2852936"/>
            <a:ext cx="5143872" cy="7920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2">
              <a:lnSpc>
                <a:spcPts val="2500"/>
              </a:lnSpc>
              <a:spcBef>
                <a:spcPts val="400"/>
              </a:spcBef>
            </a:pPr>
            <a:r>
              <a:rPr lang="zh-CN" altLang="en-US" dirty="0">
                <a:latin typeface="Times New Roman" charset="0"/>
                <a:ea typeface="黑体" charset="0"/>
                <a:cs typeface="黑体" charset="0"/>
              </a:rPr>
              <a:t>商业银行核实贷款申请和</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估价报告</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发放贷款给融资企业</a:t>
            </a:r>
            <a:endParaRPr lang="zh-CN" altLang="en-US" dirty="0"/>
          </a:p>
        </p:txBody>
      </p:sp>
      <p:sp>
        <p:nvSpPr>
          <p:cNvPr id="45" name="内容占位符 2"/>
          <p:cNvSpPr txBox="1">
            <a:spLocks/>
          </p:cNvSpPr>
          <p:nvPr/>
        </p:nvSpPr>
        <p:spPr bwMode="auto">
          <a:xfrm>
            <a:off x="3923928" y="3573016"/>
            <a:ext cx="5143872" cy="237626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2">
              <a:lnSpc>
                <a:spcPts val="2500"/>
              </a:lnSpc>
              <a:spcBef>
                <a:spcPts val="400"/>
              </a:spcBef>
            </a:pPr>
            <a:r>
              <a:rPr lang="zh-CN" altLang="en-US" dirty="0">
                <a:latin typeface="Times New Roman" charset="0"/>
                <a:ea typeface="黑体" charset="0"/>
                <a:cs typeface="黑体" charset="0"/>
              </a:rPr>
              <a:t>融资企业使用和销售存货；</a:t>
            </a:r>
            <a:r>
              <a:rPr lang="en-US" altLang="zh-CN" dirty="0">
                <a:latin typeface="Times New Roman" charset="0"/>
                <a:ea typeface="黑体" charset="0"/>
                <a:cs typeface="黑体" charset="0"/>
              </a:rPr>
              <a:t>3PL</a:t>
            </a:r>
            <a:r>
              <a:rPr lang="zh-CN" altLang="en-US" dirty="0">
                <a:latin typeface="Times New Roman" charset="0"/>
                <a:ea typeface="黑体" charset="0"/>
                <a:cs typeface="黑体" charset="0"/>
              </a:rPr>
              <a:t>确认收款账户无误下准许融资企业发货；融资企业获取产品销售收入</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并进行还款。</a:t>
            </a:r>
          </a:p>
          <a:p>
            <a:pPr>
              <a:lnSpc>
                <a:spcPts val="2500"/>
              </a:lnSpc>
              <a:defRPr/>
            </a:pPr>
            <a:endParaRPr lang="zh-CN" alt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par>
                          <p:cTn id="11" fill="hold">
                            <p:stCondLst>
                              <p:cond delay="0"/>
                            </p:stCondLst>
                            <p:childTnLst>
                              <p:par>
                                <p:cTn id="12" presetID="3" presetClass="entr" presetSubtype="1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linds(horizontal)">
                                      <p:cBhvr>
                                        <p:cTn id="14" dur="500"/>
                                        <p:tgtEl>
                                          <p:spTgt spid="7"/>
                                        </p:tgtEl>
                                      </p:cBhvr>
                                    </p:animEffect>
                                  </p:childTnLst>
                                </p:cTn>
                              </p:par>
                              <p:par>
                                <p:cTn id="15" presetID="3" presetClass="entr" presetSubtype="1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linds(horizont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linds(horizontal)">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2" end="2"/>
                                            </p:txEl>
                                          </p:spTgt>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nodeType="after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
                                            <p:txEl>
                                              <p:pRg st="3" end="3"/>
                                            </p:txEl>
                                          </p:spTgt>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4"/>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5"/>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childTnLst>
                                </p:cTn>
                              </p:par>
                              <p:par>
                                <p:cTn id="59" presetID="3" presetClass="entr" presetSubtype="10" fill="hold" grpId="0"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blinds(horizontal)">
                                      <p:cBhvr>
                                        <p:cTn id="61" dur="500"/>
                                        <p:tgtEl>
                                          <p:spTgt spid="13"/>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11"/>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nodeType="clickEffect">
                                  <p:stCondLst>
                                    <p:cond delay="0"/>
                                  </p:stCondLst>
                                  <p:childTnLst>
                                    <p:set>
                                      <p:cBhvr>
                                        <p:cTn id="71" dur="1" fill="hold">
                                          <p:stCondLst>
                                            <p:cond delay="0"/>
                                          </p:stCondLst>
                                        </p:cTn>
                                        <p:tgtEl>
                                          <p:spTgt spid="18"/>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animBg="1"/>
      <p:bldP spid="6" grpId="0" animBg="1"/>
      <p:bldP spid="7" grpId="0" animBg="1"/>
      <p:bldP spid="9" grpId="0"/>
      <p:bldP spid="11" grpId="0"/>
      <p:bldP spid="13" grpId="0" animBg="1"/>
      <p:bldP spid="15" grpId="0"/>
      <p:bldP spid="17" grpId="0"/>
      <p:bldP spid="19" grpId="0"/>
      <p:bldP spid="21" grpId="0"/>
      <p:bldP spid="41" grpId="0"/>
      <p:bldP spid="44" grpId="0"/>
      <p:bldP spid="45"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marL="0" indent="0">
              <a:buFontTx/>
              <a:buNone/>
            </a:pPr>
            <a:r>
              <a:rPr lang="en-US" altLang="zh-CN" dirty="0">
                <a:solidFill>
                  <a:srgbClr val="FF0000"/>
                </a:solidFill>
                <a:latin typeface="Times New Roman" charset="0"/>
                <a:ea typeface="黑体" charset="0"/>
                <a:cs typeface="黑体" charset="0"/>
              </a:rPr>
              <a:t>3.</a:t>
            </a:r>
            <a:r>
              <a:rPr lang="zh-CN" altLang="en-US" dirty="0">
                <a:solidFill>
                  <a:srgbClr val="FF0000"/>
                </a:solidFill>
                <a:latin typeface="Times New Roman" charset="0"/>
                <a:ea typeface="黑体" charset="0"/>
                <a:cs typeface="黑体" charset="0"/>
              </a:rPr>
              <a:t> 保兑仓融资</a:t>
            </a:r>
            <a:r>
              <a:rPr lang="en-US" altLang="zh-CN" dirty="0">
                <a:solidFill>
                  <a:srgbClr val="FF0000"/>
                </a:solidFill>
                <a:latin typeface="Times New Roman" charset="0"/>
                <a:ea typeface="黑体" charset="0"/>
                <a:cs typeface="黑体" charset="0"/>
              </a:rPr>
              <a:t>  </a:t>
            </a:r>
            <a:r>
              <a:rPr lang="zh-CN" altLang="en-US" dirty="0">
                <a:latin typeface="Times New Roman" charset="0"/>
                <a:ea typeface="黑体" charset="0"/>
                <a:cs typeface="黑体" charset="0"/>
              </a:rPr>
              <a:t>即预付类融资</a:t>
            </a:r>
            <a:endParaRPr lang="en-US" altLang="zh-CN" dirty="0">
              <a:latin typeface="Times New Roman" charset="0"/>
              <a:ea typeface="黑体" charset="0"/>
              <a:cs typeface="黑体" charset="0"/>
            </a:endParaRPr>
          </a:p>
          <a:p>
            <a:pPr marL="400050" lvl="1" indent="0">
              <a:buFontTx/>
              <a:buNone/>
            </a:pPr>
            <a:r>
              <a:rPr lang="zh-CN" altLang="en-US" dirty="0">
                <a:latin typeface="Times New Roman" charset="0"/>
                <a:ea typeface="黑体" charset="0"/>
                <a:cs typeface="黑体" charset="0"/>
              </a:rPr>
              <a:t>在供应商</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核心企业</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承诺回购的前提下，以供应商在银行指定仓库的既定仓单为质押</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核定贷款额度</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，以控制购买商品的提货权为手段的授信融资业务。</a:t>
            </a:r>
            <a:endParaRPr lang="en-US" altLang="zh-CN" dirty="0">
              <a:latin typeface="Times New Roman" charset="0"/>
              <a:ea typeface="黑体" charset="0"/>
              <a:cs typeface="黑体" charset="0"/>
            </a:endParaRPr>
          </a:p>
          <a:p>
            <a:pPr marL="0" indent="0"/>
            <a:r>
              <a:rPr lang="en-US" altLang="zh-CN" dirty="0">
                <a:latin typeface="Times New Roman" charset="0"/>
                <a:ea typeface="黑体" charset="0"/>
                <a:cs typeface="黑体" charset="0"/>
              </a:rPr>
              <a:t>  </a:t>
            </a:r>
            <a:r>
              <a:rPr lang="zh-CN" altLang="en-US" dirty="0">
                <a:latin typeface="Times New Roman" charset="0"/>
                <a:ea typeface="黑体" charset="0"/>
                <a:cs typeface="黑体" charset="0"/>
              </a:rPr>
              <a:t>经销商网络</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保兑仓</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融资模式</a:t>
            </a:r>
            <a:endParaRPr lang="zh-CN" dirty="0">
              <a:latin typeface="Times New Roman" charset="0"/>
              <a:ea typeface="黑体" charset="0"/>
              <a:cs typeface="黑体" charset="0"/>
            </a:endParaRPr>
          </a:p>
          <a:p>
            <a:pPr marL="0" indent="0"/>
            <a:endParaRPr lang="zh-CN" altLang="en-US" dirty="0">
              <a:latin typeface="Times New Roman" charset="0"/>
              <a:ea typeface="黑体" charset="0"/>
              <a:cs typeface="黑体" charset="0"/>
            </a:endParaRPr>
          </a:p>
        </p:txBody>
      </p:sp>
      <p:sp>
        <p:nvSpPr>
          <p:cNvPr id="4" name="幻灯片编号占位符 3"/>
          <p:cNvSpPr>
            <a:spLocks noGrp="1"/>
          </p:cNvSpPr>
          <p:nvPr>
            <p:ph type="sldNum" sz="quarter" idx="12"/>
          </p:nvPr>
        </p:nvSpPr>
        <p:spPr/>
        <p:txBody>
          <a:bodyPr/>
          <a:lstStyle/>
          <a:p>
            <a:pPr>
              <a:defRPr/>
            </a:pPr>
            <a:fld id="{07EC49BB-0379-484A-A94C-E95ED93BB9C6}" type="slidenum">
              <a:rPr lang="en-US" altLang="zh-CN" smtClean="0"/>
              <a:pPr>
                <a:defRPr/>
              </a:pPr>
              <a:t>203</a:t>
            </a:fld>
            <a:endParaRPr lang="en-US" altLang="zh-CN"/>
          </a:p>
        </p:txBody>
      </p:sp>
      <p:sp>
        <p:nvSpPr>
          <p:cNvPr id="6" name="Rectangle 102"/>
          <p:cNvSpPr>
            <a:spLocks noChangeArrowheads="1"/>
          </p:cNvSpPr>
          <p:nvPr/>
        </p:nvSpPr>
        <p:spPr bwMode="auto">
          <a:xfrm>
            <a:off x="2195438" y="5411465"/>
            <a:ext cx="1077913" cy="719137"/>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7" name="Rectangle 104"/>
          <p:cNvSpPr>
            <a:spLocks noChangeArrowheads="1"/>
          </p:cNvSpPr>
          <p:nvPr/>
        </p:nvSpPr>
        <p:spPr bwMode="auto">
          <a:xfrm>
            <a:off x="3708326" y="3069902"/>
            <a:ext cx="1149350" cy="647700"/>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核心企业</a:t>
            </a:r>
          </a:p>
        </p:txBody>
      </p:sp>
      <p:sp>
        <p:nvSpPr>
          <p:cNvPr id="8" name="Rectangle 115"/>
          <p:cNvSpPr>
            <a:spLocks noChangeArrowheads="1"/>
          </p:cNvSpPr>
          <p:nvPr/>
        </p:nvSpPr>
        <p:spPr bwMode="auto">
          <a:xfrm>
            <a:off x="253853" y="3069902"/>
            <a:ext cx="1365324" cy="647700"/>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经销商</a:t>
            </a:r>
            <a:endParaRPr lang="zh-CN" sz="2000" kern="100" dirty="0">
              <a:latin typeface="Heiti SC Light"/>
              <a:ea typeface="Heiti SC Light"/>
              <a:cs typeface="Heiti SC Light"/>
            </a:endParaRPr>
          </a:p>
          <a:p>
            <a:pPr>
              <a:lnSpc>
                <a:spcPts val="2000"/>
              </a:lnSpc>
              <a:spcBef>
                <a:spcPts val="0"/>
              </a:spcBef>
              <a:spcAft>
                <a:spcPts val="0"/>
              </a:spcAft>
              <a:defRPr/>
            </a:pPr>
            <a:r>
              <a:rPr lang="en-US" sz="2000" kern="100" dirty="0">
                <a:latin typeface="Heiti SC Light"/>
                <a:ea typeface="Heiti SC Light"/>
                <a:cs typeface="Heiti SC Light"/>
              </a:rPr>
              <a:t>(</a:t>
            </a:r>
            <a:r>
              <a:rPr lang="zh-CN" sz="2000" kern="100" dirty="0">
                <a:latin typeface="Heiti SC Light"/>
                <a:ea typeface="Heiti SC Light"/>
                <a:cs typeface="Heiti SC Light"/>
              </a:rPr>
              <a:t>中小企业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10" name="直线箭头连接符 9"/>
          <p:cNvCxnSpPr/>
          <p:nvPr/>
        </p:nvCxnSpPr>
        <p:spPr bwMode="auto">
          <a:xfrm>
            <a:off x="1620763" y="3069902"/>
            <a:ext cx="2087563" cy="0"/>
          </a:xfrm>
          <a:prstGeom prst="straightConnector1">
            <a:avLst/>
          </a:prstGeom>
          <a:solidFill>
            <a:schemeClr val="accent1"/>
          </a:solidFill>
          <a:ln w="9525" cap="flat" cmpd="sng" algn="ctr">
            <a:solidFill>
              <a:schemeClr val="tx1"/>
            </a:solidFill>
            <a:prstDash val="sysDot"/>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2" name="Rectangle 117"/>
          <p:cNvSpPr>
            <a:spLocks noChangeArrowheads="1"/>
          </p:cNvSpPr>
          <p:nvPr/>
        </p:nvSpPr>
        <p:spPr bwMode="auto">
          <a:xfrm>
            <a:off x="1979538" y="2800027"/>
            <a:ext cx="1441450" cy="269875"/>
          </a:xfrm>
          <a:prstGeom prst="rect">
            <a:avLst/>
          </a:prstGeom>
          <a:noFill/>
          <a:ln>
            <a:noFill/>
          </a:ln>
        </p:spPr>
        <p:txBody>
          <a:bodyPr lIns="0" tIns="0" rIns="0" bIns="0" upright="1"/>
          <a:lstStyle/>
          <a:p>
            <a:pPr>
              <a:lnSpc>
                <a:spcPts val="1600"/>
              </a:lnSpc>
              <a:spcBef>
                <a:spcPts val="0"/>
              </a:spcBef>
              <a:spcAft>
                <a:spcPts val="0"/>
              </a:spcAft>
              <a:defRPr/>
            </a:pPr>
            <a:r>
              <a:rPr lang="zh-CN" sz="1400" kern="0" dirty="0">
                <a:latin typeface="Times New Roman"/>
                <a:ea typeface="宋体"/>
                <a:cs typeface="宋体"/>
              </a:rPr>
              <a:t>①</a:t>
            </a:r>
            <a:r>
              <a:rPr lang="zh-CN" altLang="en-US" sz="1400" kern="0" dirty="0">
                <a:latin typeface="Times New Roman"/>
                <a:ea typeface="宋体"/>
                <a:cs typeface="宋体"/>
              </a:rPr>
              <a:t>签订供售合同</a:t>
            </a:r>
            <a:endParaRPr lang="zh-CN" sz="1400" kern="100" dirty="0">
              <a:latin typeface="Times New Roman"/>
              <a:ea typeface="宋体"/>
              <a:cs typeface="Times New Roman"/>
            </a:endParaRPr>
          </a:p>
        </p:txBody>
      </p:sp>
      <p:cxnSp>
        <p:nvCxnSpPr>
          <p:cNvPr id="14" name="直线箭头连接符 13"/>
          <p:cNvCxnSpPr/>
          <p:nvPr/>
        </p:nvCxnSpPr>
        <p:spPr bwMode="auto">
          <a:xfrm rot="16200000" flipH="1">
            <a:off x="754782" y="4221634"/>
            <a:ext cx="1838325" cy="973137"/>
          </a:xfrm>
          <a:prstGeom prst="bentConnector2">
            <a:avLst/>
          </a:prstGeom>
          <a:solidFill>
            <a:schemeClr val="accent1"/>
          </a:solidFill>
          <a:ln w="9525" cap="flat" cmpd="sng" algn="ctr">
            <a:solidFill>
              <a:schemeClr val="accent6">
                <a:lumMod val="75000"/>
              </a:schemeClr>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6" name="Rectangle 127"/>
          <p:cNvSpPr>
            <a:spLocks noChangeArrowheads="1"/>
          </p:cNvSpPr>
          <p:nvPr/>
        </p:nvSpPr>
        <p:spPr bwMode="auto">
          <a:xfrm>
            <a:off x="1185788" y="3789040"/>
            <a:ext cx="431800" cy="1944687"/>
          </a:xfrm>
          <a:prstGeom prst="rect">
            <a:avLst/>
          </a:prstGeom>
          <a:noFill/>
          <a:ln>
            <a:noFill/>
          </a:ln>
        </p:spPr>
        <p:txBody>
          <a:bodyPr vert="eaVert" lIns="0" tIns="0" rIns="0" bIns="0"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zh-CN" altLang="en-US" sz="1400" kern="100" dirty="0">
                <a:solidFill>
                  <a:schemeClr val="accent2">
                    <a:lumMod val="75000"/>
                  </a:schemeClr>
                </a:solidFill>
                <a:latin typeface="Times New Roman"/>
                <a:ea typeface="宋体"/>
                <a:cs typeface="Times New Roman"/>
              </a:rPr>
              <a:t>申请开票</a:t>
            </a:r>
            <a:endParaRPr lang="en-US" altLang="zh-CN" sz="1400" kern="100" dirty="0">
              <a:solidFill>
                <a:schemeClr val="accent2">
                  <a:lumMod val="75000"/>
                </a:schemeClr>
              </a:solidFill>
              <a:latin typeface="Times New Roman"/>
              <a:ea typeface="宋体"/>
              <a:cs typeface="Times New Roman"/>
            </a:endParaRPr>
          </a:p>
          <a:p>
            <a:pPr>
              <a:lnSpc>
                <a:spcPts val="1200"/>
              </a:lnSpc>
              <a:spcAft>
                <a:spcPts val="0"/>
              </a:spcAft>
              <a:defRPr/>
            </a:pPr>
            <a:r>
              <a:rPr lang="zh-CN" altLang="en-US" sz="1400" kern="100" dirty="0">
                <a:latin typeface="Times New Roman"/>
                <a:ea typeface="宋体"/>
                <a:cs typeface="Times New Roman"/>
              </a:rPr>
              <a:t>缴存初始保证金</a:t>
            </a:r>
            <a:endParaRPr lang="zh-CN" sz="1400" kern="100" dirty="0">
              <a:latin typeface="Times New Roman"/>
              <a:ea typeface="宋体"/>
              <a:cs typeface="Times New Roman"/>
            </a:endParaRPr>
          </a:p>
        </p:txBody>
      </p:sp>
      <p:cxnSp>
        <p:nvCxnSpPr>
          <p:cNvPr id="17" name="直线箭头连接符 13"/>
          <p:cNvCxnSpPr>
            <a:stCxn id="6" idx="3"/>
          </p:cNvCxnSpPr>
          <p:nvPr/>
        </p:nvCxnSpPr>
        <p:spPr bwMode="auto">
          <a:xfrm flipV="1">
            <a:off x="3273351" y="3789040"/>
            <a:ext cx="722312" cy="1838325"/>
          </a:xfrm>
          <a:prstGeom prst="bentConnector2">
            <a:avLst/>
          </a:prstGeom>
          <a:solidFill>
            <a:schemeClr val="accent1"/>
          </a:solidFill>
          <a:ln w="9525" cap="flat" cmpd="sng" algn="ctr">
            <a:solidFill>
              <a:schemeClr val="accent5">
                <a:lumMod val="75000"/>
              </a:schemeClr>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1" name="Rectangle 124"/>
          <p:cNvSpPr>
            <a:spLocks noChangeArrowheads="1"/>
          </p:cNvSpPr>
          <p:nvPr/>
        </p:nvSpPr>
        <p:spPr bwMode="auto">
          <a:xfrm>
            <a:off x="3420988" y="4149402"/>
            <a:ext cx="503238" cy="1512888"/>
          </a:xfrm>
          <a:prstGeom prst="rect">
            <a:avLst/>
          </a:prstGeom>
          <a:noFill/>
          <a:ln>
            <a:noFill/>
          </a:ln>
        </p:spPr>
        <p:txBody>
          <a:bodyPr vert="eaVert" lIns="0" tIns="0" rIns="0" bIns="0"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zh-CN" altLang="en-US" sz="1400" kern="100" dirty="0">
                <a:solidFill>
                  <a:schemeClr val="accent5">
                    <a:lumMod val="50000"/>
                  </a:schemeClr>
                </a:solidFill>
                <a:latin typeface="Times New Roman"/>
                <a:ea typeface="宋体"/>
                <a:cs typeface="Times New Roman"/>
              </a:rPr>
              <a:t>交付银票 </a:t>
            </a:r>
            <a:endParaRPr lang="en-US" altLang="zh-CN" sz="1400" kern="100" dirty="0">
              <a:solidFill>
                <a:schemeClr val="accent5">
                  <a:lumMod val="50000"/>
                </a:schemeClr>
              </a:solidFill>
              <a:latin typeface="Times New Roman"/>
              <a:ea typeface="宋体"/>
              <a:cs typeface="Times New Roman"/>
            </a:endParaRPr>
          </a:p>
          <a:p>
            <a:pPr>
              <a:lnSpc>
                <a:spcPts val="1600"/>
              </a:lnSpc>
              <a:spcBef>
                <a:spcPts val="0"/>
              </a:spcBef>
              <a:spcAft>
                <a:spcPts val="0"/>
              </a:spcAft>
              <a:defRPr/>
            </a:pPr>
            <a:r>
              <a:rPr lang="zh-CN" altLang="en-US" sz="1400" kern="100" dirty="0">
                <a:solidFill>
                  <a:srgbClr val="000000"/>
                </a:solidFill>
                <a:latin typeface="Times New Roman"/>
                <a:ea typeface="宋体"/>
                <a:cs typeface="Times New Roman"/>
              </a:rPr>
              <a:t>签发提货通知单</a:t>
            </a:r>
            <a:endParaRPr lang="zh-CN" sz="1400" kern="100" dirty="0">
              <a:solidFill>
                <a:srgbClr val="000000"/>
              </a:solidFill>
              <a:latin typeface="Times New Roman"/>
              <a:ea typeface="宋体"/>
              <a:cs typeface="Times New Roman"/>
            </a:endParaRPr>
          </a:p>
        </p:txBody>
      </p:sp>
      <p:cxnSp>
        <p:nvCxnSpPr>
          <p:cNvPr id="22" name="直线箭头连接符 13"/>
          <p:cNvCxnSpPr>
            <a:stCxn id="7" idx="1"/>
            <a:endCxn id="8" idx="3"/>
          </p:cNvCxnSpPr>
          <p:nvPr/>
        </p:nvCxnSpPr>
        <p:spPr bwMode="auto">
          <a:xfrm rot="10800000">
            <a:off x="1619178" y="3393752"/>
            <a:ext cx="2089149" cy="12700"/>
          </a:xfrm>
          <a:prstGeom prst="bentConnector3">
            <a:avLst>
              <a:gd name="adj1" fmla="val 50000"/>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5" name="Rectangle 126"/>
          <p:cNvSpPr>
            <a:spLocks noChangeArrowheads="1"/>
          </p:cNvSpPr>
          <p:nvPr/>
        </p:nvSpPr>
        <p:spPr bwMode="auto">
          <a:xfrm>
            <a:off x="1923976" y="3449315"/>
            <a:ext cx="920750" cy="3397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zh-CN" altLang="en-US" sz="1400" kern="100" dirty="0">
                <a:latin typeface="Times New Roman"/>
                <a:ea typeface="宋体"/>
                <a:cs typeface="Times New Roman"/>
              </a:rPr>
              <a:t>发货</a:t>
            </a:r>
            <a:endParaRPr lang="zh-CN" sz="1400" kern="100" dirty="0">
              <a:latin typeface="Times New Roman"/>
              <a:ea typeface="宋体"/>
              <a:cs typeface="Times New Roman"/>
            </a:endParaRPr>
          </a:p>
          <a:p>
            <a:pPr indent="266700" algn="just">
              <a:lnSpc>
                <a:spcPts val="12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cxnSp>
        <p:nvCxnSpPr>
          <p:cNvPr id="26" name="直线箭头连接符 13"/>
          <p:cNvCxnSpPr/>
          <p:nvPr/>
        </p:nvCxnSpPr>
        <p:spPr bwMode="auto">
          <a:xfrm rot="16200000" flipH="1">
            <a:off x="359494" y="4185122"/>
            <a:ext cx="2232025" cy="1439862"/>
          </a:xfrm>
          <a:prstGeom prst="bentConnector2">
            <a:avLst/>
          </a:prstGeom>
          <a:solidFill>
            <a:schemeClr val="accent1"/>
          </a:solidFill>
          <a:ln w="9525" cap="flat" cmpd="sng" algn="ctr">
            <a:solidFill>
              <a:srgbClr val="66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7" name="Rectangle 127"/>
          <p:cNvSpPr>
            <a:spLocks noChangeArrowheads="1"/>
          </p:cNvSpPr>
          <p:nvPr/>
        </p:nvSpPr>
        <p:spPr bwMode="auto">
          <a:xfrm>
            <a:off x="755576" y="3789040"/>
            <a:ext cx="215900" cy="1944687"/>
          </a:xfrm>
          <a:prstGeom prst="rect">
            <a:avLst/>
          </a:prstGeom>
          <a:noFill/>
          <a:ln>
            <a:noFill/>
          </a:ln>
        </p:spPr>
        <p:txBody>
          <a:bodyPr vert="eaVert" lIns="0" tIns="0" rIns="0" bIns="0" upright="1"/>
          <a:lstStyle/>
          <a:p>
            <a:pPr>
              <a:lnSpc>
                <a:spcPts val="1200"/>
              </a:lnSpc>
              <a:spcAft>
                <a:spcPts val="0"/>
              </a:spcAft>
              <a:defRPr/>
            </a:pPr>
            <a:r>
              <a:rPr lang="zh-CN" altLang="zh-CN" sz="1400" kern="0" dirty="0">
                <a:solidFill>
                  <a:srgbClr val="660066"/>
                </a:solidFill>
                <a:latin typeface="Times New Roman"/>
                <a:ea typeface="宋体"/>
                <a:cs typeface="宋体"/>
              </a:rPr>
              <a:t>⑤</a:t>
            </a:r>
            <a:r>
              <a:rPr lang="zh-CN" altLang="en-US" sz="1400" kern="0" dirty="0">
                <a:solidFill>
                  <a:srgbClr val="660066"/>
                </a:solidFill>
                <a:latin typeface="Times New Roman"/>
                <a:ea typeface="宋体"/>
                <a:cs typeface="宋体"/>
              </a:rPr>
              <a:t>销货后</a:t>
            </a:r>
            <a:r>
              <a:rPr lang="zh-CN" altLang="en-US" sz="1400" kern="100" dirty="0">
                <a:latin typeface="Times New Roman"/>
                <a:ea typeface="宋体"/>
                <a:cs typeface="Times New Roman"/>
              </a:rPr>
              <a:t>续存保证金</a:t>
            </a:r>
            <a:endParaRPr lang="zh-CN" sz="1400" kern="100" dirty="0">
              <a:latin typeface="Times New Roman"/>
              <a:ea typeface="宋体"/>
              <a:cs typeface="Times New Roman"/>
            </a:endParaRPr>
          </a:p>
        </p:txBody>
      </p:sp>
      <p:cxnSp>
        <p:nvCxnSpPr>
          <p:cNvPr id="34" name="直线箭头连接符 13"/>
          <p:cNvCxnSpPr>
            <a:endCxn id="6" idx="3"/>
          </p:cNvCxnSpPr>
          <p:nvPr/>
        </p:nvCxnSpPr>
        <p:spPr bwMode="auto">
          <a:xfrm rot="5400000">
            <a:off x="2734395" y="4327996"/>
            <a:ext cx="2233612" cy="1155700"/>
          </a:xfrm>
          <a:prstGeom prst="bentConnector2">
            <a:avLst/>
          </a:prstGeom>
          <a:solidFill>
            <a:schemeClr val="accent1"/>
          </a:solidFill>
          <a:ln w="9525" cap="flat" cmpd="sng" algn="ctr">
            <a:solidFill>
              <a:srgbClr val="FF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35" name="Rectangle 127"/>
          <p:cNvSpPr>
            <a:spLocks noChangeArrowheads="1"/>
          </p:cNvSpPr>
          <p:nvPr/>
        </p:nvSpPr>
        <p:spPr bwMode="auto">
          <a:xfrm>
            <a:off x="4356026" y="3717602"/>
            <a:ext cx="288925" cy="2420938"/>
          </a:xfrm>
          <a:prstGeom prst="rect">
            <a:avLst/>
          </a:prstGeom>
          <a:noFill/>
          <a:ln>
            <a:noFill/>
          </a:ln>
        </p:spPr>
        <p:txBody>
          <a:bodyPr vert="eaVert" lIns="0" tIns="0" rIns="0" bIns="0" upright="1"/>
          <a:lstStyle/>
          <a:p>
            <a:pPr>
              <a:lnSpc>
                <a:spcPts val="1200"/>
              </a:lnSpc>
              <a:spcAft>
                <a:spcPts val="0"/>
              </a:spcAft>
              <a:defRPr/>
            </a:pPr>
            <a:r>
              <a:rPr lang="zh-CN" altLang="zh-CN" sz="1400" kern="100" dirty="0">
                <a:solidFill>
                  <a:srgbClr val="660066"/>
                </a:solidFill>
                <a:latin typeface="Times New Roman"/>
                <a:ea typeface="宋体"/>
                <a:cs typeface="Times New Roman"/>
              </a:rPr>
              <a:t>⑥</a:t>
            </a:r>
            <a:r>
              <a:rPr lang="zh-CN" altLang="en-US" sz="1400" kern="100" dirty="0">
                <a:solidFill>
                  <a:srgbClr val="990000"/>
                </a:solidFill>
                <a:latin typeface="Times New Roman"/>
                <a:ea typeface="宋体"/>
                <a:cs typeface="Times New Roman"/>
              </a:rPr>
              <a:t>若经销商违约承担保兑责任</a:t>
            </a:r>
            <a:endParaRPr lang="zh-CN" sz="1400" kern="100" dirty="0">
              <a:solidFill>
                <a:srgbClr val="990000"/>
              </a:solidFill>
              <a:latin typeface="Times New Roman"/>
              <a:ea typeface="宋体"/>
              <a:cs typeface="Times New Roman"/>
            </a:endParaRPr>
          </a:p>
        </p:txBody>
      </p:sp>
      <p:sp>
        <p:nvSpPr>
          <p:cNvPr id="20" name="内容占位符 2"/>
          <p:cNvSpPr txBox="1">
            <a:spLocks/>
          </p:cNvSpPr>
          <p:nvPr/>
        </p:nvSpPr>
        <p:spPr bwMode="auto">
          <a:xfrm>
            <a:off x="4427984" y="3212976"/>
            <a:ext cx="4639816" cy="3276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0" bIns="45720" numCol="1" anchor="t" anchorCtr="0" compatLnSpc="1">
            <a:prstTxWarp prst="textNoShape">
              <a:avLst/>
            </a:prstTxWarp>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r>
              <a:rPr lang="zh-CN" altLang="en-US" dirty="0">
                <a:latin typeface="Times New Roman" charset="0"/>
                <a:ea typeface="黑体" charset="0"/>
                <a:cs typeface="黑体" charset="0"/>
              </a:rPr>
              <a:t>前提条件：核心企业承诺回购</a:t>
            </a:r>
            <a:r>
              <a:rPr lang="zh-CN" altLang="en-US" dirty="0">
                <a:solidFill>
                  <a:srgbClr val="FF0000"/>
                </a:solidFill>
                <a:latin typeface="Times New Roman" charset="0"/>
                <a:ea typeface="黑体" charset="0"/>
                <a:cs typeface="黑体" charset="0"/>
                <a:sym typeface="Wingdings"/>
              </a:rPr>
              <a:t></a:t>
            </a:r>
            <a:r>
              <a:rPr lang="zh-CN" altLang="en-US" dirty="0">
                <a:latin typeface="Times New Roman" charset="0"/>
                <a:ea typeface="黑体" charset="0"/>
                <a:cs typeface="黑体" charset="0"/>
              </a:rPr>
              <a:t>承担连带担保责任</a:t>
            </a:r>
            <a:endParaRPr lang="zh-CN" dirty="0">
              <a:latin typeface="Times New Roman" charset="0"/>
              <a:ea typeface="黑体" charset="0"/>
              <a:cs typeface="黑体" charset="0"/>
            </a:endParaRPr>
          </a:p>
          <a:p>
            <a:pPr lvl="2"/>
            <a:r>
              <a:rPr lang="zh-CN" altLang="en-US" sz="2000" dirty="0">
                <a:latin typeface="Times New Roman" charset="0"/>
                <a:ea typeface="黑体" charset="0"/>
                <a:cs typeface="黑体" charset="0"/>
              </a:rPr>
              <a:t>引入核心企业信用，提供授信</a:t>
            </a:r>
            <a:endParaRPr lang="en-US" altLang="zh-CN" sz="2000" dirty="0">
              <a:latin typeface="Times New Roman" charset="0"/>
              <a:ea typeface="黑体" charset="0"/>
              <a:cs typeface="黑体" charset="0"/>
            </a:endParaRPr>
          </a:p>
          <a:p>
            <a:pPr lvl="2"/>
            <a:r>
              <a:rPr lang="zh-CN" altLang="en-US" sz="2000" dirty="0">
                <a:latin typeface="Times New Roman" charset="0"/>
                <a:ea typeface="黑体" charset="0"/>
                <a:cs typeface="黑体" charset="0"/>
              </a:rPr>
              <a:t>供应链最典型的融资模式</a:t>
            </a:r>
            <a:r>
              <a:rPr lang="zh-CN" altLang="zh-CN" sz="2000" dirty="0">
                <a:latin typeface="Times New Roman" charset="0"/>
                <a:ea typeface="黑体" charset="0"/>
                <a:cs typeface="黑体" charset="0"/>
              </a:rPr>
              <a:t>，</a:t>
            </a:r>
            <a:r>
              <a:rPr lang="zh-CN" altLang="en-US" sz="2000" dirty="0">
                <a:latin typeface="Times New Roman" charset="0"/>
                <a:ea typeface="黑体" charset="0"/>
                <a:cs typeface="黑体" charset="0"/>
              </a:rPr>
              <a:t>汽车</a:t>
            </a:r>
            <a:r>
              <a:rPr lang="zh-CN" altLang="en-US" sz="1000" dirty="0">
                <a:latin typeface="Times New Roman" charset="0"/>
                <a:ea typeface="黑体" charset="0"/>
                <a:cs typeface="黑体" charset="0"/>
              </a:rPr>
              <a:t>、</a:t>
            </a:r>
            <a:r>
              <a:rPr lang="zh-CN" altLang="en-US" sz="2000" dirty="0">
                <a:latin typeface="Times New Roman" charset="0"/>
                <a:ea typeface="黑体" charset="0"/>
                <a:cs typeface="黑体" charset="0"/>
              </a:rPr>
              <a:t>钢铁等成员关系密切行业</a:t>
            </a:r>
            <a:endParaRPr lang="en-US" altLang="zh-CN" sz="2000" dirty="0">
              <a:latin typeface="Times New Roman" charset="0"/>
              <a:ea typeface="黑体" charset="0"/>
              <a:cs typeface="黑体" charset="0"/>
            </a:endParaRPr>
          </a:p>
          <a:p>
            <a:pPr lvl="2"/>
            <a:r>
              <a:rPr lang="zh-CN" altLang="en-US" sz="2000" dirty="0">
                <a:latin typeface="Times New Roman" charset="0"/>
                <a:ea typeface="黑体" charset="0"/>
                <a:cs typeface="黑体" charset="0"/>
              </a:rPr>
              <a:t>融资企业分批次支付货款</a:t>
            </a:r>
            <a:r>
              <a:rPr lang="zh-CN" altLang="en-US" sz="2000" dirty="0">
                <a:solidFill>
                  <a:srgbClr val="FF0000"/>
                </a:solidFill>
                <a:latin typeface="Times New Roman" charset="0"/>
                <a:ea typeface="黑体" charset="0"/>
                <a:cs typeface="黑体" charset="0"/>
                <a:sym typeface="Wingdings"/>
              </a:rPr>
              <a:t></a:t>
            </a:r>
            <a:r>
              <a:rPr lang="zh-CN" altLang="en-US" sz="2000" dirty="0">
                <a:latin typeface="Times New Roman" charset="0"/>
                <a:ea typeface="黑体" charset="0"/>
                <a:cs typeface="黑体" charset="0"/>
              </a:rPr>
              <a:t>缓解融资压力</a:t>
            </a:r>
            <a:r>
              <a:rPr lang="zh-CN" altLang="en-US" sz="2000" dirty="0">
                <a:solidFill>
                  <a:srgbClr val="FF0000"/>
                </a:solidFill>
                <a:latin typeface="Times New Roman" charset="0"/>
                <a:ea typeface="黑体" charset="0"/>
                <a:cs typeface="黑体" charset="0"/>
              </a:rPr>
              <a:t>+</a:t>
            </a:r>
            <a:r>
              <a:rPr lang="zh-CN" altLang="en-US" sz="2000" dirty="0">
                <a:latin typeface="Times New Roman" charset="0"/>
                <a:ea typeface="黑体" charset="0"/>
                <a:cs typeface="黑体" charset="0"/>
              </a:rPr>
              <a:t>提高资产周转率；核心企业实现批量销售。</a:t>
            </a:r>
          </a:p>
          <a:p>
            <a:pPr lvl="2"/>
            <a:r>
              <a:rPr lang="zh-CN" altLang="en-US" sz="2000" dirty="0">
                <a:latin typeface="Times New Roman" charset="0"/>
                <a:ea typeface="黑体" charset="0"/>
                <a:cs typeface="黑体" charset="0"/>
              </a:rPr>
              <a:t>核心企业承诺回购和担保</a:t>
            </a:r>
            <a:r>
              <a:rPr lang="en-US" altLang="zh-CN" sz="2000" dirty="0">
                <a:solidFill>
                  <a:srgbClr val="FF0000"/>
                </a:solidFill>
                <a:latin typeface="Times New Roman" charset="0"/>
                <a:ea typeface="黑体" charset="0"/>
                <a:cs typeface="黑体" charset="0"/>
              </a:rPr>
              <a:t>+</a:t>
            </a:r>
            <a:r>
              <a:rPr lang="zh-CN" altLang="en-US" sz="2000" dirty="0">
                <a:latin typeface="Times New Roman" charset="0"/>
                <a:ea typeface="黑体" charset="0"/>
                <a:cs typeface="黑体" charset="0"/>
              </a:rPr>
              <a:t>既定仓单为质押</a:t>
            </a:r>
            <a:r>
              <a:rPr lang="zh-CN" altLang="en-US" sz="2000" dirty="0">
                <a:solidFill>
                  <a:srgbClr val="FF0000"/>
                </a:solidFill>
                <a:latin typeface="Times New Roman" charset="0"/>
                <a:ea typeface="黑体" charset="0"/>
                <a:cs typeface="黑体" charset="0"/>
                <a:sym typeface="Wingdings"/>
              </a:rPr>
              <a:t></a:t>
            </a:r>
            <a:r>
              <a:rPr lang="zh-CN" altLang="en-US" sz="2000" dirty="0">
                <a:latin typeface="Times New Roman" charset="0"/>
                <a:ea typeface="黑体" charset="0"/>
                <a:cs typeface="黑体" charset="0"/>
              </a:rPr>
              <a:t>降低信贷风险。</a:t>
            </a:r>
          </a:p>
          <a:p>
            <a:pPr lvl="2"/>
            <a:endParaRPr lang="en-US" altLang="zh-CN" sz="2000" dirty="0">
              <a:latin typeface="Times New Roman" charset="0"/>
              <a:ea typeface="黑体" charset="0"/>
              <a:cs typeface="黑体"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linds(horizontal)">
                                      <p:cBhvr>
                                        <p:cTn id="10" dur="500"/>
                                        <p:tgtEl>
                                          <p:spTgt spid="6"/>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linds(horizontal)">
                                      <p:cBhvr>
                                        <p:cTn id="13" dur="500"/>
                                        <p:tgtEl>
                                          <p:spTgt spid="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1"/>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22"/>
                                        </p:tgtEl>
                                        <p:attrNameLst>
                                          <p:attrName>style.visibility</p:attrName>
                                        </p:attrNameLst>
                                      </p:cBhvr>
                                      <p:to>
                                        <p:strVal val="visible"/>
                                      </p:to>
                                    </p:set>
                                  </p:childTnLst>
                                </p:cTn>
                              </p:par>
                              <p:par>
                                <p:cTn id="36" presetID="3" presetClass="entr" presetSubtype="10" fill="hold" grpId="0"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blinds(horizontal)">
                                      <p:cBhvr>
                                        <p:cTn id="38" dur="500"/>
                                        <p:tgtEl>
                                          <p:spTgt spid="25"/>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3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6" grpId="0"/>
      <p:bldP spid="21" grpId="0"/>
      <p:bldP spid="25" grpId="0" animBg="1"/>
      <p:bldP spid="27" grpId="0"/>
      <p:bldP spid="35" grpId="0"/>
      <p:bldP spid="20"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a:xfrm>
            <a:off x="179512" y="764704"/>
            <a:ext cx="8686800" cy="5410200"/>
          </a:xfrm>
        </p:spPr>
        <p:txBody>
          <a:bodyPr/>
          <a:lstStyle/>
          <a:p>
            <a:pPr marL="0" indent="0">
              <a:buFontTx/>
              <a:buNone/>
            </a:pPr>
            <a:r>
              <a:rPr lang="en-US" altLang="zh-CN">
                <a:solidFill>
                  <a:srgbClr val="FF0000"/>
                </a:solidFill>
                <a:latin typeface="Times New Roman" charset="0"/>
                <a:ea typeface="黑体" charset="0"/>
                <a:cs typeface="黑体" charset="0"/>
              </a:rPr>
              <a:t>4.</a:t>
            </a:r>
            <a:r>
              <a:rPr lang="zh-CN" altLang="en-US">
                <a:solidFill>
                  <a:srgbClr val="FF0000"/>
                </a:solidFill>
                <a:latin typeface="Times New Roman" charset="0"/>
                <a:ea typeface="黑体" charset="0"/>
                <a:cs typeface="黑体" charset="0"/>
              </a:rPr>
              <a:t> 交易所仓单融资</a:t>
            </a:r>
            <a:endParaRPr lang="en-US" altLang="zh-CN">
              <a:solidFill>
                <a:srgbClr val="FF0000"/>
              </a:solidFill>
              <a:latin typeface="Times New Roman" charset="0"/>
              <a:ea typeface="黑体" charset="0"/>
              <a:cs typeface="黑体" charset="0"/>
            </a:endParaRPr>
          </a:p>
          <a:p>
            <a:pPr lvl="1"/>
            <a:r>
              <a:rPr lang="zh-CN" altLang="en-US">
                <a:latin typeface="Times New Roman" charset="0"/>
                <a:ea typeface="黑体" charset="0"/>
                <a:cs typeface="黑体" charset="0"/>
              </a:rPr>
              <a:t>利用交易所的交易规则和交易所中立的动产监管职能，为交易所成员提供动产质押授信的金融服务。</a:t>
            </a:r>
            <a:endParaRPr lang="en-US" altLang="zh-CN">
              <a:latin typeface="Times New Roman" charset="0"/>
              <a:ea typeface="黑体" charset="0"/>
              <a:cs typeface="黑体" charset="0"/>
            </a:endParaRPr>
          </a:p>
          <a:p>
            <a:pPr lvl="2"/>
            <a:r>
              <a:rPr lang="zh-CN" altLang="en-US">
                <a:latin typeface="Times New Roman" charset="0"/>
                <a:ea typeface="黑体" charset="0"/>
                <a:cs typeface="黑体" charset="0"/>
              </a:rPr>
              <a:t>现货仓单质押融资</a:t>
            </a:r>
            <a:endParaRPr lang="en-US" altLang="zh-CN">
              <a:latin typeface="Times New Roman" charset="0"/>
              <a:ea typeface="黑体" charset="0"/>
              <a:cs typeface="黑体" charset="0"/>
            </a:endParaRPr>
          </a:p>
          <a:p>
            <a:pPr lvl="2"/>
            <a:r>
              <a:rPr lang="zh-CN" altLang="en-US">
                <a:latin typeface="Times New Roman" charset="0"/>
                <a:ea typeface="黑体" charset="0"/>
                <a:cs typeface="黑体" charset="0"/>
              </a:rPr>
              <a:t>未来仓单质押融资</a:t>
            </a:r>
            <a:endParaRPr lang="en-US" altLang="zh-CN">
              <a:latin typeface="Times New Roman" charset="0"/>
              <a:ea typeface="黑体" charset="0"/>
              <a:cs typeface="黑体" charset="0"/>
            </a:endParaRPr>
          </a:p>
          <a:p>
            <a:pPr lvl="1"/>
            <a:endParaRPr lang="en-US" altLang="zh-CN">
              <a:latin typeface="Times New Roman" charset="0"/>
              <a:ea typeface="黑体" charset="0"/>
              <a:cs typeface="黑体" charset="0"/>
            </a:endParaRPr>
          </a:p>
          <a:p>
            <a:pPr lvl="1"/>
            <a:endParaRPr lang="en-US" altLang="zh-CN">
              <a:latin typeface="Times New Roman" charset="0"/>
              <a:ea typeface="黑体" charset="0"/>
              <a:cs typeface="黑体" charset="0"/>
            </a:endParaRPr>
          </a:p>
          <a:p>
            <a:pPr lvl="1"/>
            <a:endParaRPr lang="en-US" altLang="zh-CN">
              <a:latin typeface="Times New Roman" charset="0"/>
              <a:ea typeface="黑体" charset="0"/>
              <a:cs typeface="黑体" charset="0"/>
            </a:endParaRPr>
          </a:p>
          <a:p>
            <a:pPr lvl="1"/>
            <a:endParaRPr lang="en-US" altLang="zh-CN">
              <a:latin typeface="Times New Roman" charset="0"/>
              <a:ea typeface="黑体" charset="0"/>
              <a:cs typeface="黑体" charset="0"/>
            </a:endParaRPr>
          </a:p>
          <a:p>
            <a:pPr lvl="1"/>
            <a:endParaRPr lang="en-US" altLang="zh-CN">
              <a:latin typeface="Times New Roman" charset="0"/>
              <a:ea typeface="黑体" charset="0"/>
              <a:cs typeface="黑体" charset="0"/>
            </a:endParaRPr>
          </a:p>
          <a:p>
            <a:pPr lvl="1"/>
            <a:r>
              <a:rPr lang="zh-CN" altLang="en-US">
                <a:latin typeface="Times New Roman" charset="0"/>
                <a:ea typeface="黑体" charset="0"/>
                <a:cs typeface="黑体" charset="0"/>
              </a:rPr>
              <a:t>交易所</a:t>
            </a:r>
            <a:r>
              <a:rPr lang="en-US" altLang="zh-CN">
                <a:latin typeface="Times New Roman" charset="0"/>
                <a:ea typeface="黑体" charset="0"/>
                <a:cs typeface="黑体" charset="0"/>
              </a:rPr>
              <a:t>1-N</a:t>
            </a:r>
            <a:r>
              <a:rPr lang="zh-CN" altLang="en-US">
                <a:latin typeface="Times New Roman" charset="0"/>
                <a:ea typeface="黑体" charset="0"/>
                <a:cs typeface="黑体" charset="0"/>
              </a:rPr>
              <a:t>会员</a:t>
            </a:r>
            <a:endParaRPr lang="en-US" altLang="zh-CN">
              <a:latin typeface="Times New Roman" charset="0"/>
              <a:ea typeface="黑体" charset="0"/>
              <a:cs typeface="黑体" charset="0"/>
            </a:endParaRPr>
          </a:p>
          <a:p>
            <a:pPr lvl="2"/>
            <a:r>
              <a:rPr lang="zh-CN" altLang="en-US">
                <a:latin typeface="Times New Roman" charset="0"/>
                <a:ea typeface="黑体" charset="0"/>
                <a:cs typeface="黑体" charset="0"/>
              </a:rPr>
              <a:t>上交所等三大期货交易所</a:t>
            </a:r>
            <a:endParaRPr lang="en-US" altLang="zh-CN">
              <a:latin typeface="Times New Roman" charset="0"/>
              <a:ea typeface="黑体" charset="0"/>
              <a:cs typeface="黑体" charset="0"/>
            </a:endParaRPr>
          </a:p>
          <a:p>
            <a:pPr lvl="2"/>
            <a:r>
              <a:rPr lang="zh-CN" altLang="en-US">
                <a:latin typeface="Times New Roman" charset="0"/>
                <a:ea typeface="黑体" charset="0"/>
                <a:cs typeface="黑体" charset="0"/>
              </a:rPr>
              <a:t>地方大型专业交易市场</a:t>
            </a:r>
          </a:p>
        </p:txBody>
      </p:sp>
      <p:sp>
        <p:nvSpPr>
          <p:cNvPr id="4" name="幻灯片编号占位符 3"/>
          <p:cNvSpPr>
            <a:spLocks noGrp="1"/>
          </p:cNvSpPr>
          <p:nvPr>
            <p:ph type="sldNum" sz="quarter" idx="12"/>
          </p:nvPr>
        </p:nvSpPr>
        <p:spPr/>
        <p:txBody>
          <a:bodyPr/>
          <a:lstStyle/>
          <a:p>
            <a:pPr>
              <a:defRPr/>
            </a:pPr>
            <a:fld id="{CF55A674-6FD4-DB40-A808-7DA9303E2EF3}" type="slidenum">
              <a:rPr lang="en-US" altLang="zh-CN" smtClean="0"/>
              <a:pPr>
                <a:defRPr/>
              </a:pPr>
              <a:t>204</a:t>
            </a:fld>
            <a:endParaRPr lang="en-US" altLang="zh-CN"/>
          </a:p>
        </p:txBody>
      </p:sp>
      <p:sp>
        <p:nvSpPr>
          <p:cNvPr id="6" name="Rectangle 104"/>
          <p:cNvSpPr>
            <a:spLocks noChangeArrowheads="1"/>
          </p:cNvSpPr>
          <p:nvPr/>
        </p:nvSpPr>
        <p:spPr bwMode="auto">
          <a:xfrm>
            <a:off x="7311976" y="2493268"/>
            <a:ext cx="1149350" cy="539750"/>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交易市场</a:t>
            </a:r>
            <a:endParaRPr lang="zh-CN" sz="2000" kern="100" dirty="0">
              <a:latin typeface="Heiti SC Light"/>
              <a:ea typeface="Heiti SC Light"/>
              <a:cs typeface="Heiti SC Light"/>
            </a:endParaRPr>
          </a:p>
        </p:txBody>
      </p:sp>
      <p:sp>
        <p:nvSpPr>
          <p:cNvPr id="7" name="Rectangle 115"/>
          <p:cNvSpPr>
            <a:spLocks noChangeArrowheads="1"/>
          </p:cNvSpPr>
          <p:nvPr/>
        </p:nvSpPr>
        <p:spPr bwMode="auto">
          <a:xfrm>
            <a:off x="5437138" y="4798318"/>
            <a:ext cx="1223963" cy="57467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交易市场买方会员</a:t>
            </a:r>
            <a:endParaRPr lang="zh-CN" sz="2000" kern="100" dirty="0">
              <a:latin typeface="Heiti SC Light"/>
              <a:ea typeface="Heiti SC Light"/>
              <a:cs typeface="Heiti SC Light"/>
            </a:endParaRPr>
          </a:p>
        </p:txBody>
      </p:sp>
      <p:cxnSp>
        <p:nvCxnSpPr>
          <p:cNvPr id="8" name="直线箭头连接符 7"/>
          <p:cNvCxnSpPr/>
          <p:nvPr/>
        </p:nvCxnSpPr>
        <p:spPr bwMode="auto">
          <a:xfrm>
            <a:off x="4716413" y="2709168"/>
            <a:ext cx="2590800" cy="0"/>
          </a:xfrm>
          <a:prstGeom prst="straightConnector1">
            <a:avLst/>
          </a:prstGeom>
          <a:solidFill>
            <a:schemeClr val="accent1"/>
          </a:solidFill>
          <a:ln w="9525" cap="flat" cmpd="sng" algn="ctr">
            <a:solidFill>
              <a:schemeClr val="accent5">
                <a:lumMod val="50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9" name="Rectangle 117"/>
          <p:cNvSpPr>
            <a:spLocks noChangeArrowheads="1"/>
          </p:cNvSpPr>
          <p:nvPr/>
        </p:nvSpPr>
        <p:spPr bwMode="auto">
          <a:xfrm>
            <a:off x="5003751" y="2439293"/>
            <a:ext cx="1944687" cy="242888"/>
          </a:xfrm>
          <a:prstGeom prst="rect">
            <a:avLst/>
          </a:prstGeom>
          <a:noFill/>
          <a:ln>
            <a:noFill/>
          </a:ln>
        </p:spPr>
        <p:txBody>
          <a:bodyPr lIns="0" tIns="0" rIns="0" bIns="0" upright="1"/>
          <a:lstStyle/>
          <a:p>
            <a:pPr>
              <a:lnSpc>
                <a:spcPts val="1600"/>
              </a:lnSpc>
              <a:spcBef>
                <a:spcPts val="0"/>
              </a:spcBef>
              <a:spcAft>
                <a:spcPts val="0"/>
              </a:spcAft>
              <a:defRPr/>
            </a:pPr>
            <a:r>
              <a:rPr lang="zh-CN" altLang="zh-CN" sz="1400" kern="100" dirty="0">
                <a:solidFill>
                  <a:schemeClr val="accent5">
                    <a:lumMod val="50000"/>
                  </a:schemeClr>
                </a:solidFill>
                <a:latin typeface="Times New Roman"/>
                <a:ea typeface="宋体"/>
                <a:cs typeface="Times New Roman"/>
              </a:rPr>
              <a:t>③</a:t>
            </a:r>
            <a:r>
              <a:rPr lang="zh-CN" altLang="en-US" sz="1400" kern="100" dirty="0">
                <a:solidFill>
                  <a:schemeClr val="accent5">
                    <a:lumMod val="50000"/>
                  </a:schemeClr>
                </a:solidFill>
                <a:latin typeface="Times New Roman"/>
                <a:ea typeface="宋体"/>
                <a:cs typeface="Times New Roman"/>
              </a:rPr>
              <a:t>提交交易证明材料</a:t>
            </a:r>
            <a:endParaRPr lang="zh-CN" sz="1400" kern="100" dirty="0">
              <a:latin typeface="Times New Roman"/>
              <a:ea typeface="宋体"/>
              <a:cs typeface="Times New Roman"/>
            </a:endParaRPr>
          </a:p>
        </p:txBody>
      </p:sp>
      <p:cxnSp>
        <p:nvCxnSpPr>
          <p:cNvPr id="10" name="直线箭头连接符 13"/>
          <p:cNvCxnSpPr/>
          <p:nvPr/>
        </p:nvCxnSpPr>
        <p:spPr bwMode="auto">
          <a:xfrm rot="16200000" flipH="1">
            <a:off x="3923457" y="3392587"/>
            <a:ext cx="1801812" cy="1225550"/>
          </a:xfrm>
          <a:prstGeom prst="bentConnector2">
            <a:avLst/>
          </a:prstGeom>
          <a:solidFill>
            <a:schemeClr val="accent1"/>
          </a:solidFill>
          <a:ln w="9525" cap="flat" cmpd="sng" algn="ctr">
            <a:solidFill>
              <a:schemeClr val="tx1"/>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1" name="Rectangle 127"/>
          <p:cNvSpPr>
            <a:spLocks noChangeArrowheads="1"/>
          </p:cNvSpPr>
          <p:nvPr/>
        </p:nvSpPr>
        <p:spPr bwMode="auto">
          <a:xfrm>
            <a:off x="3924251" y="3096518"/>
            <a:ext cx="431800" cy="1944688"/>
          </a:xfrm>
          <a:prstGeom prst="rect">
            <a:avLst/>
          </a:prstGeom>
          <a:noFill/>
          <a:ln>
            <a:noFill/>
          </a:ln>
        </p:spPr>
        <p:txBody>
          <a:bodyPr vert="eaVert" lIns="0" tIns="0" rIns="0" bIns="0" upright="1"/>
          <a:lstStyle/>
          <a:p>
            <a:pPr>
              <a:lnSpc>
                <a:spcPts val="1200"/>
              </a:lnSpc>
              <a:spcAft>
                <a:spcPts val="0"/>
              </a:spcAft>
              <a:defRPr/>
            </a:pPr>
            <a:r>
              <a:rPr lang="zh-CN" altLang="en-US" sz="1400" kern="0" dirty="0">
                <a:latin typeface="Times New Roman"/>
                <a:ea typeface="宋体"/>
                <a:cs typeface="宋体"/>
              </a:rPr>
              <a:t>银行给予授信额度</a:t>
            </a:r>
            <a:endParaRPr lang="en-US" altLang="zh-CN" sz="1400" kern="0" dirty="0">
              <a:latin typeface="Times New Roman"/>
              <a:ea typeface="宋体"/>
              <a:cs typeface="宋体"/>
            </a:endParaRPr>
          </a:p>
          <a:p>
            <a:pPr>
              <a:lnSpc>
                <a:spcPts val="1200"/>
              </a:lnSpc>
              <a:spcAft>
                <a:spcPts val="0"/>
              </a:spcAft>
              <a:defRPr/>
            </a:pPr>
            <a:r>
              <a:rPr lang="zh-CN" altLang="zh-CN" sz="1400" kern="0" dirty="0">
                <a:latin typeface="Times New Roman"/>
                <a:ea typeface="宋体"/>
                <a:cs typeface="宋体"/>
              </a:rPr>
              <a:t>①</a:t>
            </a:r>
            <a:r>
              <a:rPr lang="zh-CN" altLang="en-US" sz="1400" kern="0" dirty="0">
                <a:latin typeface="Times New Roman"/>
                <a:ea typeface="宋体"/>
                <a:cs typeface="宋体"/>
              </a:rPr>
              <a:t>买方申请授信</a:t>
            </a:r>
            <a:endParaRPr lang="en-US" altLang="zh-CN" sz="1400" kern="0" dirty="0">
              <a:latin typeface="Times New Roman"/>
              <a:ea typeface="宋体"/>
              <a:cs typeface="宋体"/>
            </a:endParaRPr>
          </a:p>
        </p:txBody>
      </p:sp>
      <p:cxnSp>
        <p:nvCxnSpPr>
          <p:cNvPr id="12" name="直线箭头连接符 13"/>
          <p:cNvCxnSpPr/>
          <p:nvPr/>
        </p:nvCxnSpPr>
        <p:spPr bwMode="auto">
          <a:xfrm flipV="1">
            <a:off x="6694438" y="3104456"/>
            <a:ext cx="1298575" cy="1801812"/>
          </a:xfrm>
          <a:prstGeom prst="bentConnector2">
            <a:avLst/>
          </a:prstGeom>
          <a:solidFill>
            <a:schemeClr val="accent1"/>
          </a:solidFill>
          <a:ln w="9525" cap="flat" cmpd="sng" algn="ctr">
            <a:solidFill>
              <a:srgbClr val="4F81BD"/>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14" name="直线箭头连接符 13"/>
          <p:cNvCxnSpPr/>
          <p:nvPr/>
        </p:nvCxnSpPr>
        <p:spPr bwMode="auto">
          <a:xfrm flipV="1">
            <a:off x="4716413" y="2925068"/>
            <a:ext cx="2592388" cy="0"/>
          </a:xfrm>
          <a:prstGeom prst="straightConnector1">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5" name="Rectangle 126"/>
          <p:cNvSpPr>
            <a:spLocks noChangeArrowheads="1"/>
          </p:cNvSpPr>
          <p:nvPr/>
        </p:nvSpPr>
        <p:spPr bwMode="auto">
          <a:xfrm>
            <a:off x="5238701" y="2945706"/>
            <a:ext cx="1638300" cy="339725"/>
          </a:xfrm>
          <a:prstGeom prst="rect">
            <a:avLst/>
          </a:prstGeom>
          <a:noFill/>
          <a:ln>
            <a:noFill/>
          </a:ln>
        </p:spPr>
        <p:txBody>
          <a:bodyPr lIns="0" tIns="0" rIns="0" bIns="0" upright="1"/>
          <a:lstStyle/>
          <a:p>
            <a:pPr>
              <a:lnSpc>
                <a:spcPts val="1200"/>
              </a:lnSpc>
              <a:spcAft>
                <a:spcPts val="0"/>
              </a:spcAft>
              <a:defRPr/>
            </a:pPr>
            <a:r>
              <a:rPr lang="zh-CN" sz="1400" kern="100" dirty="0">
                <a:solidFill>
                  <a:srgbClr val="FF0000"/>
                </a:solidFill>
                <a:latin typeface="Times New Roman"/>
                <a:ea typeface="宋体"/>
                <a:cs typeface="Times New Roman"/>
              </a:rPr>
              <a:t>④</a:t>
            </a:r>
            <a:r>
              <a:rPr lang="zh-CN" altLang="en-US" sz="1400" kern="100" dirty="0">
                <a:latin typeface="Times New Roman"/>
                <a:ea typeface="宋体"/>
                <a:cs typeface="Times New Roman"/>
              </a:rPr>
              <a:t>放款作为交割金</a:t>
            </a:r>
            <a:endParaRPr lang="zh-CN" sz="1400" kern="100" dirty="0">
              <a:latin typeface="Times New Roman"/>
              <a:ea typeface="宋体"/>
              <a:cs typeface="Times New Roman"/>
            </a:endParaRPr>
          </a:p>
          <a:p>
            <a:pPr indent="266700" algn="just">
              <a:lnSpc>
                <a:spcPts val="12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cxnSp>
        <p:nvCxnSpPr>
          <p:cNvPr id="16" name="直线箭头连接符 13"/>
          <p:cNvCxnSpPr/>
          <p:nvPr/>
        </p:nvCxnSpPr>
        <p:spPr bwMode="auto">
          <a:xfrm rot="16200000" flipH="1">
            <a:off x="3618657" y="3373537"/>
            <a:ext cx="2051050" cy="1512888"/>
          </a:xfrm>
          <a:prstGeom prst="bentConnector2">
            <a:avLst/>
          </a:prstGeom>
          <a:solidFill>
            <a:schemeClr val="accent1"/>
          </a:solidFill>
          <a:ln w="9525" cap="flat" cmpd="sng" algn="ctr">
            <a:solidFill>
              <a:srgbClr val="660066"/>
            </a:solidFill>
            <a:prstDash val="solid"/>
            <a:round/>
            <a:headEnd type="arrow" w="med" len="med"/>
            <a:tailEnd type="none"/>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7" name="Rectangle 127"/>
          <p:cNvSpPr>
            <a:spLocks noChangeArrowheads="1"/>
          </p:cNvSpPr>
          <p:nvPr/>
        </p:nvSpPr>
        <p:spPr bwMode="auto">
          <a:xfrm>
            <a:off x="3563888" y="3140968"/>
            <a:ext cx="215900" cy="1944688"/>
          </a:xfrm>
          <a:prstGeom prst="rect">
            <a:avLst/>
          </a:prstGeom>
          <a:noFill/>
          <a:ln>
            <a:noFill/>
          </a:ln>
        </p:spPr>
        <p:txBody>
          <a:bodyPr vert="eaVert" lIns="0" tIns="0" rIns="0" bIns="0" upright="1"/>
          <a:lstStyle/>
          <a:p>
            <a:pPr>
              <a:lnSpc>
                <a:spcPts val="1200"/>
              </a:lnSpc>
              <a:spcAft>
                <a:spcPts val="0"/>
              </a:spcAft>
              <a:defRPr/>
            </a:pPr>
            <a:r>
              <a:rPr lang="zh-CN" altLang="zh-CN" sz="1400" kern="100" dirty="0">
                <a:solidFill>
                  <a:schemeClr val="accent5">
                    <a:lumMod val="50000"/>
                  </a:schemeClr>
                </a:solidFill>
                <a:latin typeface="Times New Roman"/>
                <a:ea typeface="宋体"/>
                <a:cs typeface="Times New Roman"/>
              </a:rPr>
              <a:t>③</a:t>
            </a:r>
            <a:r>
              <a:rPr lang="zh-CN" altLang="en-US" sz="1400" kern="100" dirty="0">
                <a:latin typeface="Times New Roman"/>
                <a:ea typeface="宋体"/>
                <a:cs typeface="Times New Roman"/>
              </a:rPr>
              <a:t>缴存初始保证金</a:t>
            </a:r>
            <a:endParaRPr lang="zh-CN" sz="1400" kern="100" dirty="0">
              <a:latin typeface="Times New Roman"/>
              <a:ea typeface="宋体"/>
              <a:cs typeface="Times New Roman"/>
            </a:endParaRPr>
          </a:p>
        </p:txBody>
      </p:sp>
      <p:cxnSp>
        <p:nvCxnSpPr>
          <p:cNvPr id="18" name="直线箭头连接符 13"/>
          <p:cNvCxnSpPr/>
          <p:nvPr/>
        </p:nvCxnSpPr>
        <p:spPr bwMode="auto">
          <a:xfrm rot="5400000">
            <a:off x="6621414" y="3064768"/>
            <a:ext cx="1016000" cy="936625"/>
          </a:xfrm>
          <a:prstGeom prst="bentConnector2">
            <a:avLst/>
          </a:prstGeom>
          <a:solidFill>
            <a:schemeClr val="accent1"/>
          </a:solidFill>
          <a:ln w="9525" cap="flat" cmpd="sng" algn="ctr">
            <a:solidFill>
              <a:srgbClr val="FF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0" name="Rectangle 102"/>
          <p:cNvSpPr>
            <a:spLocks noChangeArrowheads="1"/>
          </p:cNvSpPr>
          <p:nvPr/>
        </p:nvSpPr>
        <p:spPr bwMode="auto">
          <a:xfrm>
            <a:off x="3636913" y="2494856"/>
            <a:ext cx="1077913" cy="574675"/>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25" name="Rectangle 115"/>
          <p:cNvSpPr>
            <a:spLocks noChangeArrowheads="1"/>
          </p:cNvSpPr>
          <p:nvPr/>
        </p:nvSpPr>
        <p:spPr bwMode="auto">
          <a:xfrm>
            <a:off x="5437138" y="3861693"/>
            <a:ext cx="1223963" cy="576263"/>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交易市场仓库</a:t>
            </a:r>
            <a:endParaRPr lang="zh-CN" sz="2000" kern="100" dirty="0">
              <a:latin typeface="Heiti SC Light"/>
              <a:ea typeface="Heiti SC Light"/>
              <a:cs typeface="Heiti SC Light"/>
            </a:endParaRPr>
          </a:p>
        </p:txBody>
      </p:sp>
      <p:sp>
        <p:nvSpPr>
          <p:cNvPr id="26" name="Rectangle 127"/>
          <p:cNvSpPr>
            <a:spLocks noChangeArrowheads="1"/>
          </p:cNvSpPr>
          <p:nvPr/>
        </p:nvSpPr>
        <p:spPr bwMode="auto">
          <a:xfrm>
            <a:off x="7956501" y="2998093"/>
            <a:ext cx="215900" cy="1944688"/>
          </a:xfrm>
          <a:prstGeom prst="rect">
            <a:avLst/>
          </a:prstGeom>
          <a:noFill/>
          <a:ln>
            <a:noFill/>
          </a:ln>
        </p:spPr>
        <p:txBody>
          <a:bodyPr vert="eaVert" lIns="0" tIns="0" rIns="0" bIns="0"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zh-CN" altLang="en-US" sz="1400" kern="100" dirty="0">
                <a:solidFill>
                  <a:schemeClr val="accent2">
                    <a:lumMod val="75000"/>
                  </a:schemeClr>
                </a:solidFill>
                <a:latin typeface="Times New Roman"/>
                <a:ea typeface="宋体"/>
                <a:cs typeface="Times New Roman"/>
              </a:rPr>
              <a:t>电子交易合约锁定</a:t>
            </a:r>
            <a:endParaRPr lang="en-US" altLang="zh-CN" sz="1400" kern="100" dirty="0">
              <a:solidFill>
                <a:schemeClr val="accent2">
                  <a:lumMod val="75000"/>
                </a:schemeClr>
              </a:solidFill>
              <a:latin typeface="Times New Roman"/>
              <a:ea typeface="宋体"/>
              <a:cs typeface="Times New Roman"/>
            </a:endParaRPr>
          </a:p>
        </p:txBody>
      </p:sp>
      <p:sp>
        <p:nvSpPr>
          <p:cNvPr id="27" name="Rectangle 127"/>
          <p:cNvSpPr>
            <a:spLocks noChangeArrowheads="1"/>
          </p:cNvSpPr>
          <p:nvPr/>
        </p:nvSpPr>
        <p:spPr bwMode="auto">
          <a:xfrm>
            <a:off x="5292676" y="3429893"/>
            <a:ext cx="1439862" cy="504825"/>
          </a:xfrm>
          <a:prstGeom prst="rect">
            <a:avLst/>
          </a:prstGeom>
          <a:noFill/>
          <a:ln>
            <a:noFill/>
          </a:ln>
        </p:spPr>
        <p:txBody>
          <a:bodyPr lIns="0" tIns="0" rIns="0" bIns="0" upright="1"/>
          <a:lstStyle/>
          <a:p>
            <a:pPr>
              <a:lnSpc>
                <a:spcPts val="1200"/>
              </a:lnSpc>
              <a:spcAft>
                <a:spcPts val="0"/>
              </a:spcAft>
              <a:defRPr/>
            </a:pPr>
            <a:r>
              <a:rPr lang="zh-CN" altLang="zh-CN" sz="1400" kern="0" dirty="0">
                <a:solidFill>
                  <a:srgbClr val="660066"/>
                </a:solidFill>
                <a:latin typeface="Times New Roman"/>
                <a:ea typeface="宋体"/>
                <a:cs typeface="宋体"/>
              </a:rPr>
              <a:t>⑤</a:t>
            </a:r>
            <a:r>
              <a:rPr lang="zh-CN" altLang="en-US" sz="1400" kern="0" dirty="0">
                <a:solidFill>
                  <a:srgbClr val="660066"/>
                </a:solidFill>
                <a:latin typeface="Times New Roman"/>
                <a:ea typeface="宋体"/>
                <a:cs typeface="宋体"/>
              </a:rPr>
              <a:t>三方交割货物</a:t>
            </a:r>
            <a:endParaRPr lang="en-US" altLang="zh-CN" sz="1400" kern="0" dirty="0">
              <a:solidFill>
                <a:srgbClr val="660066"/>
              </a:solidFill>
              <a:latin typeface="Times New Roman"/>
              <a:ea typeface="宋体"/>
              <a:cs typeface="宋体"/>
            </a:endParaRPr>
          </a:p>
          <a:p>
            <a:pPr>
              <a:lnSpc>
                <a:spcPts val="1200"/>
              </a:lnSpc>
              <a:spcAft>
                <a:spcPts val="0"/>
              </a:spcAft>
              <a:defRPr/>
            </a:pPr>
            <a:r>
              <a:rPr lang="zh-CN" altLang="en-US" sz="1400" kern="100" dirty="0">
                <a:latin typeface="Times New Roman"/>
                <a:ea typeface="宋体"/>
                <a:cs typeface="Times New Roman"/>
              </a:rPr>
              <a:t>续办理质保手续</a:t>
            </a:r>
            <a:endParaRPr lang="zh-CN" sz="1400" kern="100" dirty="0">
              <a:latin typeface="Times New Roman"/>
              <a:ea typeface="宋体"/>
              <a:cs typeface="Times New Roman"/>
            </a:endParaRPr>
          </a:p>
        </p:txBody>
      </p:sp>
      <p:cxnSp>
        <p:nvCxnSpPr>
          <p:cNvPr id="34" name="直线箭头连接符 13"/>
          <p:cNvCxnSpPr/>
          <p:nvPr/>
        </p:nvCxnSpPr>
        <p:spPr bwMode="auto">
          <a:xfrm rot="16200000" flipH="1">
            <a:off x="4460826" y="3109218"/>
            <a:ext cx="1017587" cy="938213"/>
          </a:xfrm>
          <a:prstGeom prst="bentConnector2">
            <a:avLst/>
          </a:prstGeom>
          <a:solidFill>
            <a:schemeClr val="accent1"/>
          </a:solidFill>
          <a:ln w="9525" cap="flat" cmpd="sng" algn="ctr">
            <a:solidFill>
              <a:srgbClr val="FF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35" name="左右箭头 34"/>
          <p:cNvSpPr>
            <a:spLocks noChangeArrowheads="1"/>
          </p:cNvSpPr>
          <p:nvPr/>
        </p:nvSpPr>
        <p:spPr bwMode="auto">
          <a:xfrm rot="5400000">
            <a:off x="5903864" y="4545905"/>
            <a:ext cx="360362" cy="144463"/>
          </a:xfrm>
          <a:prstGeom prst="leftRightArrow">
            <a:avLst>
              <a:gd name="adj1" fmla="val 50000"/>
              <a:gd name="adj2" fmla="val 49890"/>
            </a:avLst>
          </a:prstGeom>
          <a:solidFill>
            <a:srgbClr val="FFFFFF"/>
          </a:solidFill>
          <a:ln w="9525">
            <a:solidFill>
              <a:schemeClr val="tx1"/>
            </a:solidFill>
            <a:round/>
            <a:headEnd/>
            <a:tailEnd/>
          </a:ln>
        </p:spPr>
        <p:txBody>
          <a:bodyPr/>
          <a:lstStyle/>
          <a:p>
            <a:pPr marL="342900" indent="-342900"/>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3"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linds(horizontal)">
                                      <p:cBhvr>
                                        <p:cTn id="15" dur="500"/>
                                        <p:tgtEl>
                                          <p:spTgt spid="6"/>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blinds(horizontal)">
                                      <p:cBhvr>
                                        <p:cTn id="18" dur="500"/>
                                        <p:tgtEl>
                                          <p:spTgt spid="20"/>
                                        </p:tgtEl>
                                      </p:cBhvr>
                                    </p:animEffect>
                                  </p:childTnLst>
                                </p:cTn>
                              </p:par>
                            </p:childTnLst>
                          </p:cTn>
                        </p:par>
                        <p:par>
                          <p:cTn id="19" fill="hold" nodeType="afterGroup">
                            <p:stCondLst>
                              <p:cond delay="500"/>
                            </p:stCondLst>
                            <p:childTnLst>
                              <p:par>
                                <p:cTn id="20" presetID="3" presetClass="entr" presetSubtype="1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linds(horizontal)">
                                      <p:cBhvr>
                                        <p:cTn id="22" dur="500"/>
                                        <p:tgtEl>
                                          <p:spTgt spid="7"/>
                                        </p:tgtEl>
                                      </p:cBhvr>
                                    </p:animEffect>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childTnLst>
                                </p:cTn>
                              </p:par>
                            </p:childTnLst>
                          </p:cTn>
                        </p:par>
                        <p:par>
                          <p:cTn id="26" fill="hold" nodeType="afterGroup">
                            <p:stCondLst>
                              <p:cond delay="1000"/>
                            </p:stCondLst>
                            <p:childTnLst>
                              <p:par>
                                <p:cTn id="27" presetID="3" presetClass="entr" presetSubtype="1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blinds(horizontal)">
                                      <p:cBhvr>
                                        <p:cTn id="29" dur="500"/>
                                        <p:tgtEl>
                                          <p:spTgt spid="2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3" presetClass="entr" presetSubtype="10" fill="hold"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blinds(horizontal)">
                                      <p:cBhvr>
                                        <p:cTn id="34" dur="500"/>
                                        <p:tgtEl>
                                          <p:spTgt spid="10"/>
                                        </p:tgtEl>
                                      </p:cBhvr>
                                    </p:animEffect>
                                  </p:childTnLst>
                                </p:cTn>
                              </p:par>
                              <p:par>
                                <p:cTn id="35" presetID="1"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9"/>
                                        </p:tgtEl>
                                        <p:attrNameLst>
                                          <p:attrName>style.visibility</p:attrName>
                                        </p:attrNameLst>
                                      </p:cBhvr>
                                      <p:to>
                                        <p:strVal val="visible"/>
                                      </p:to>
                                    </p:set>
                                  </p:childTnLst>
                                </p:cTn>
                              </p:par>
                            </p:childTnLst>
                          </p:cTn>
                        </p:par>
                        <p:par>
                          <p:cTn id="49" fill="hold" nodeType="afterGroup">
                            <p:stCondLst>
                              <p:cond delay="0"/>
                            </p:stCondLst>
                            <p:childTnLst>
                              <p:par>
                                <p:cTn id="50" presetID="1" presetClass="entr" presetSubtype="0" fill="hold" nodeType="afterEffect">
                                  <p:stCondLst>
                                    <p:cond delay="0"/>
                                  </p:stCondLst>
                                  <p:childTnLst>
                                    <p:set>
                                      <p:cBhvr>
                                        <p:cTn id="51" dur="1" fill="hold">
                                          <p:stCondLst>
                                            <p:cond delay="0"/>
                                          </p:stCondLst>
                                        </p:cTn>
                                        <p:tgtEl>
                                          <p:spTgt spid="16"/>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nodeType="clickEffect">
                                  <p:stCondLst>
                                    <p:cond delay="0"/>
                                  </p:stCondLst>
                                  <p:childTnLst>
                                    <p:set>
                                      <p:cBhvr>
                                        <p:cTn id="57" dur="1" fill="hold">
                                          <p:stCondLst>
                                            <p:cond delay="0"/>
                                          </p:stCondLst>
                                        </p:cTn>
                                        <p:tgtEl>
                                          <p:spTgt spid="14"/>
                                        </p:tgtEl>
                                        <p:attrNameLst>
                                          <p:attrName>style.visibility</p:attrName>
                                        </p:attrNameLst>
                                      </p:cBhvr>
                                      <p:to>
                                        <p:strVal val="visible"/>
                                      </p:to>
                                    </p:set>
                                  </p:childTnLst>
                                </p:cTn>
                              </p:par>
                              <p:par>
                                <p:cTn id="58" presetID="3" presetClass="entr" presetSubtype="10" fill="hold" grpId="0" nodeType="with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blinds(horizontal)">
                                      <p:cBhvr>
                                        <p:cTn id="60" dur="500"/>
                                        <p:tgtEl>
                                          <p:spTgt spid="1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18"/>
                                        </p:tgtEl>
                                        <p:attrNameLst>
                                          <p:attrName>style.visibility</p:attrName>
                                        </p:attrNameLst>
                                      </p:cBhvr>
                                      <p:to>
                                        <p:strVal val="visible"/>
                                      </p:to>
                                    </p:set>
                                  </p:childTnLst>
                                </p:cTn>
                              </p:par>
                            </p:childTnLst>
                          </p:cTn>
                        </p:par>
                        <p:par>
                          <p:cTn id="65" fill="hold" nodeType="afterGroup">
                            <p:stCondLst>
                              <p:cond delay="0"/>
                            </p:stCondLst>
                            <p:childTnLst>
                              <p:par>
                                <p:cTn id="66" presetID="1" presetClass="entr" presetSubtype="0" fill="hold" nodeType="afterEffect">
                                  <p:stCondLst>
                                    <p:cond delay="0"/>
                                  </p:stCondLst>
                                  <p:childTnLst>
                                    <p:set>
                                      <p:cBhvr>
                                        <p:cTn id="67" dur="1" fill="hold">
                                          <p:stCondLst>
                                            <p:cond delay="0"/>
                                          </p:stCondLst>
                                        </p:cTn>
                                        <p:tgtEl>
                                          <p:spTgt spid="34"/>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27"/>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3">
                                            <p:txEl>
                                              <p:pRg st="9" end="9"/>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
                                            <p:txEl>
                                              <p:pRg st="10" end="10"/>
                                            </p:txEl>
                                          </p:spTgt>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7" grpId="0" animBg="1"/>
      <p:bldP spid="9" grpId="0"/>
      <p:bldP spid="11" grpId="0"/>
      <p:bldP spid="15" grpId="0"/>
      <p:bldP spid="17" grpId="0"/>
      <p:bldP spid="20" grpId="0" animBg="1"/>
      <p:bldP spid="25" grpId="0" animBg="1"/>
      <p:bldP spid="26" grpId="0"/>
      <p:bldP spid="27" grpId="0"/>
      <p:bldP spid="35"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b="0" dirty="0">
                <a:effectLst/>
              </a:rPr>
              <a:t>第二节</a:t>
            </a:r>
            <a:r>
              <a:rPr lang="en-US" altLang="zh-CN" b="0" dirty="0">
                <a:effectLst/>
              </a:rPr>
              <a:t> </a:t>
            </a:r>
            <a:r>
              <a:rPr lang="zh-CN" altLang="en-US" b="0" dirty="0">
                <a:effectLst/>
              </a:rPr>
              <a:t>供应链融资模式</a:t>
            </a:r>
            <a:r>
              <a:rPr lang="en-US" altLang="zh-CN" sz="2000" b="0" dirty="0">
                <a:solidFill>
                  <a:srgbClr val="FF0000"/>
                </a:solidFill>
                <a:effectLst/>
              </a:rPr>
              <a:t>—</a:t>
            </a:r>
            <a:r>
              <a:rPr lang="zh-CN" altLang="en-US" sz="2000" b="0" dirty="0">
                <a:solidFill>
                  <a:srgbClr val="FF0000"/>
                </a:solidFill>
                <a:effectLst/>
              </a:rPr>
              <a:t>经典形式</a:t>
            </a:r>
            <a:endParaRPr lang="zh-CN" altLang="en-US" sz="2000" b="0" dirty="0">
              <a:effectLst/>
            </a:endParaRPr>
          </a:p>
        </p:txBody>
      </p:sp>
      <p:sp>
        <p:nvSpPr>
          <p:cNvPr id="3" name="内容占位符 2"/>
          <p:cNvSpPr>
            <a:spLocks noGrp="1"/>
          </p:cNvSpPr>
          <p:nvPr>
            <p:ph idx="1"/>
          </p:nvPr>
        </p:nvSpPr>
        <p:spPr/>
        <p:txBody>
          <a:bodyPr/>
          <a:lstStyle/>
          <a:p>
            <a:pPr marL="0" indent="0">
              <a:buFontTx/>
              <a:buNone/>
            </a:pPr>
            <a:r>
              <a:rPr lang="en-US" altLang="zh-CN" dirty="0">
                <a:solidFill>
                  <a:srgbClr val="FF0000"/>
                </a:solidFill>
                <a:latin typeface="Times New Roman" charset="0"/>
                <a:ea typeface="黑体" charset="0"/>
                <a:cs typeface="黑体" charset="0"/>
              </a:rPr>
              <a:t>5.</a:t>
            </a:r>
            <a:r>
              <a:rPr lang="zh-CN" altLang="en-US" dirty="0">
                <a:solidFill>
                  <a:srgbClr val="FF0000"/>
                </a:solidFill>
                <a:latin typeface="Times New Roman" charset="0"/>
                <a:ea typeface="黑体" charset="0"/>
                <a:cs typeface="黑体" charset="0"/>
              </a:rPr>
              <a:t> 订单封闭授信融资</a:t>
            </a:r>
            <a:endParaRPr lang="en-US" altLang="zh-CN" dirty="0">
              <a:solidFill>
                <a:srgbClr val="FF0000"/>
              </a:solidFill>
              <a:latin typeface="Times New Roman" charset="0"/>
              <a:ea typeface="黑体" charset="0"/>
              <a:cs typeface="黑体" charset="0"/>
            </a:endParaRPr>
          </a:p>
          <a:p>
            <a:pPr lvl="1"/>
            <a:r>
              <a:rPr lang="zh-CN" altLang="en-US" dirty="0">
                <a:latin typeface="Times New Roman" charset="0"/>
                <a:ea typeface="黑体" charset="0"/>
                <a:cs typeface="黑体" charset="0"/>
              </a:rPr>
              <a:t>银行利用物流和资金流的封闭操作，采用预付账款融资和应收账款融资的组合模式为经销商提供授信。</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交易特点：两头大，中间小的“</a:t>
            </a:r>
            <a:r>
              <a:rPr lang="en-US" altLang="zh-CN" dirty="0">
                <a:latin typeface="Times New Roman" charset="0"/>
                <a:ea typeface="黑体" charset="0"/>
                <a:cs typeface="黑体" charset="0"/>
              </a:rPr>
              <a:t>1+N+1</a:t>
            </a:r>
            <a:r>
              <a:rPr lang="zh-CN" altLang="en-US" dirty="0">
                <a:latin typeface="Times New Roman" charset="0"/>
                <a:ea typeface="黑体" charset="0"/>
                <a:cs typeface="黑体" charset="0"/>
              </a:rPr>
              <a:t>”</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适合于多个不同产业的中间商，如</a:t>
            </a:r>
            <a:endParaRPr lang="en-US" altLang="zh-CN" dirty="0">
              <a:latin typeface="Times New Roman" charset="0"/>
              <a:ea typeface="黑体" charset="0"/>
              <a:cs typeface="黑体" charset="0"/>
            </a:endParaRPr>
          </a:p>
          <a:p>
            <a:pPr lvl="2">
              <a:lnSpc>
                <a:spcPct val="80000"/>
              </a:lnSpc>
            </a:pPr>
            <a:r>
              <a:rPr lang="zh-CN" altLang="en-US" dirty="0">
                <a:latin typeface="Times New Roman" charset="0"/>
                <a:ea typeface="黑体" charset="0"/>
                <a:cs typeface="黑体" charset="0"/>
              </a:rPr>
              <a:t>煤炭企业为上游、钢铁企业为下游的经销商，</a:t>
            </a:r>
            <a:endParaRPr lang="en-US" altLang="zh-CN" dirty="0">
              <a:latin typeface="Times New Roman" charset="0"/>
              <a:ea typeface="黑体" charset="0"/>
              <a:cs typeface="黑体" charset="0"/>
            </a:endParaRPr>
          </a:p>
          <a:p>
            <a:pPr lvl="2">
              <a:lnSpc>
                <a:spcPct val="80000"/>
              </a:lnSpc>
            </a:pPr>
            <a:r>
              <a:rPr lang="zh-CN" altLang="en-US" dirty="0">
                <a:latin typeface="Times New Roman" charset="0"/>
                <a:ea typeface="黑体" charset="0"/>
                <a:cs typeface="黑体" charset="0"/>
              </a:rPr>
              <a:t>以办公设备生产企业为上游、政府采购平台为下游的经销商</a:t>
            </a:r>
          </a:p>
        </p:txBody>
      </p:sp>
      <p:sp>
        <p:nvSpPr>
          <p:cNvPr id="4" name="幻灯片编号占位符 3"/>
          <p:cNvSpPr>
            <a:spLocks noGrp="1"/>
          </p:cNvSpPr>
          <p:nvPr>
            <p:ph type="sldNum" sz="quarter" idx="12"/>
          </p:nvPr>
        </p:nvSpPr>
        <p:spPr/>
        <p:txBody>
          <a:bodyPr/>
          <a:lstStyle/>
          <a:p>
            <a:pPr>
              <a:defRPr/>
            </a:pPr>
            <a:fld id="{476F3230-AD91-AF4C-AFBD-8B269293D7AE}" type="slidenum">
              <a:rPr lang="en-US" altLang="zh-CN" smtClean="0"/>
              <a:pPr>
                <a:defRPr/>
              </a:pPr>
              <a:t>205</a:t>
            </a:fld>
            <a:endParaRPr lang="en-US" altLang="zh-CN"/>
          </a:p>
        </p:txBody>
      </p:sp>
      <p:sp>
        <p:nvSpPr>
          <p:cNvPr id="6" name="Rectangle 102"/>
          <p:cNvSpPr>
            <a:spLocks noChangeArrowheads="1"/>
          </p:cNvSpPr>
          <p:nvPr/>
        </p:nvSpPr>
        <p:spPr bwMode="auto">
          <a:xfrm>
            <a:off x="2555776" y="4365104"/>
            <a:ext cx="1077913" cy="576262"/>
          </a:xfrm>
          <a:prstGeom prst="rect">
            <a:avLst/>
          </a:prstGeom>
          <a:solidFill>
            <a:schemeClr val="accent5">
              <a:lumMod val="40000"/>
              <a:lumOff val="60000"/>
            </a:schemeClr>
          </a:solidFill>
          <a:ln w="34925" cmpd="sng">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sz="2000" kern="100" dirty="0">
                <a:latin typeface="Heiti SC Light"/>
                <a:ea typeface="Heiti SC Light"/>
                <a:cs typeface="Heiti SC Light"/>
              </a:rPr>
              <a:t>银行等</a:t>
            </a:r>
          </a:p>
          <a:p>
            <a:pPr>
              <a:lnSpc>
                <a:spcPts val="2000"/>
              </a:lnSpc>
              <a:spcBef>
                <a:spcPts val="0"/>
              </a:spcBef>
              <a:spcAft>
                <a:spcPts val="0"/>
              </a:spcAft>
              <a:defRPr/>
            </a:pPr>
            <a:r>
              <a:rPr lang="zh-CN" sz="2000" kern="100" dirty="0">
                <a:latin typeface="Heiti SC Light"/>
                <a:ea typeface="Heiti SC Light"/>
                <a:cs typeface="Heiti SC Light"/>
              </a:rPr>
              <a:t>金融机构</a:t>
            </a:r>
          </a:p>
        </p:txBody>
      </p:sp>
      <p:sp>
        <p:nvSpPr>
          <p:cNvPr id="7" name="Rectangle 104"/>
          <p:cNvSpPr>
            <a:spLocks noChangeArrowheads="1"/>
          </p:cNvSpPr>
          <p:nvPr/>
        </p:nvSpPr>
        <p:spPr bwMode="auto">
          <a:xfrm>
            <a:off x="5903814" y="2448991"/>
            <a:ext cx="1149350" cy="576263"/>
          </a:xfrm>
          <a:prstGeom prst="rect">
            <a:avLst/>
          </a:prstGeom>
          <a:solidFill>
            <a:schemeClr val="accent6">
              <a:lumMod val="20000"/>
              <a:lumOff val="80000"/>
            </a:schemeClr>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终端用户</a:t>
            </a:r>
            <a:endParaRPr lang="zh-CN" altLang="zh-CN" sz="2000" kern="100" dirty="0">
              <a:latin typeface="Heiti SC Light"/>
              <a:ea typeface="Heiti SC Light"/>
              <a:cs typeface="Heiti SC Light"/>
            </a:endParaRPr>
          </a:p>
          <a:p>
            <a:pPr>
              <a:lnSpc>
                <a:spcPts val="2000"/>
              </a:lnSpc>
              <a:spcBef>
                <a:spcPts val="0"/>
              </a:spcBef>
              <a:spcAft>
                <a:spcPts val="0"/>
              </a:spcAft>
              <a:defRPr/>
            </a:pPr>
            <a:r>
              <a:rPr lang="en-US" altLang="zh-CN" sz="2000" kern="100" dirty="0">
                <a:latin typeface="Heiti SC Light"/>
                <a:ea typeface="Heiti SC Light"/>
                <a:cs typeface="Heiti SC Light"/>
              </a:rPr>
              <a:t>(</a:t>
            </a:r>
            <a:r>
              <a:rPr lang="zh-CN" altLang="en-US" sz="2000" kern="100" dirty="0">
                <a:latin typeface="Heiti SC Light"/>
                <a:ea typeface="Heiti SC Light"/>
                <a:cs typeface="Heiti SC Light"/>
              </a:rPr>
              <a:t>大</a:t>
            </a:r>
            <a:r>
              <a:rPr lang="zh-CN" altLang="zh-CN" sz="2000" kern="100" dirty="0">
                <a:latin typeface="Heiti SC Light"/>
                <a:ea typeface="Heiti SC Light"/>
                <a:cs typeface="Heiti SC Light"/>
              </a:rPr>
              <a:t>企业</a:t>
            </a:r>
            <a:r>
              <a:rPr lang="en-US" altLang="zh-CN" sz="2000" kern="100" dirty="0">
                <a:latin typeface="Heiti SC Light"/>
                <a:ea typeface="Heiti SC Light"/>
                <a:cs typeface="Heiti SC Light"/>
              </a:rPr>
              <a:t>)</a:t>
            </a:r>
            <a:endParaRPr lang="zh-CN" altLang="zh-CN" sz="2000" kern="100" dirty="0">
              <a:latin typeface="Heiti SC Light"/>
              <a:ea typeface="Heiti SC Light"/>
              <a:cs typeface="Heiti SC Light"/>
            </a:endParaRPr>
          </a:p>
        </p:txBody>
      </p:sp>
      <p:sp>
        <p:nvSpPr>
          <p:cNvPr id="8" name="Rectangle 115"/>
          <p:cNvSpPr>
            <a:spLocks noChangeArrowheads="1"/>
          </p:cNvSpPr>
          <p:nvPr/>
        </p:nvSpPr>
        <p:spPr bwMode="auto">
          <a:xfrm>
            <a:off x="2482751" y="2448991"/>
            <a:ext cx="1223963" cy="576263"/>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供应商</a:t>
            </a:r>
            <a:endParaRPr lang="zh-CN" sz="2000" kern="100" dirty="0">
              <a:latin typeface="Heiti SC Light"/>
              <a:ea typeface="Heiti SC Light"/>
              <a:cs typeface="Heiti SC Light"/>
            </a:endParaRPr>
          </a:p>
          <a:p>
            <a:pPr>
              <a:lnSpc>
                <a:spcPts val="2000"/>
              </a:lnSpc>
              <a:spcBef>
                <a:spcPts val="0"/>
              </a:spcBef>
              <a:spcAft>
                <a:spcPts val="0"/>
              </a:spcAft>
              <a:defRPr/>
            </a:pPr>
            <a:r>
              <a:rPr lang="en-US" sz="2000" kern="100" dirty="0">
                <a:latin typeface="Heiti SC Light"/>
                <a:ea typeface="Heiti SC Light"/>
                <a:cs typeface="Heiti SC Light"/>
              </a:rPr>
              <a:t>(</a:t>
            </a:r>
            <a:r>
              <a:rPr lang="zh-CN" altLang="en-US" sz="2000" kern="100" dirty="0">
                <a:latin typeface="Heiti SC Light"/>
                <a:ea typeface="Heiti SC Light"/>
                <a:cs typeface="Heiti SC Light"/>
              </a:rPr>
              <a:t>大</a:t>
            </a:r>
            <a:r>
              <a:rPr lang="zh-CN" sz="2000" kern="100" dirty="0">
                <a:latin typeface="Heiti SC Light"/>
                <a:ea typeface="Heiti SC Light"/>
                <a:cs typeface="Heiti SC Light"/>
              </a:rPr>
              <a:t>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cxnSp>
        <p:nvCxnSpPr>
          <p:cNvPr id="9" name="直线箭头连接符 8"/>
          <p:cNvCxnSpPr/>
          <p:nvPr/>
        </p:nvCxnSpPr>
        <p:spPr bwMode="auto">
          <a:xfrm>
            <a:off x="2697064" y="2996679"/>
            <a:ext cx="0" cy="1368425"/>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0" name="Rectangle 117"/>
          <p:cNvSpPr>
            <a:spLocks noChangeArrowheads="1"/>
          </p:cNvSpPr>
          <p:nvPr/>
        </p:nvSpPr>
        <p:spPr bwMode="auto">
          <a:xfrm>
            <a:off x="2409726" y="3069704"/>
            <a:ext cx="287338" cy="1079500"/>
          </a:xfrm>
          <a:prstGeom prst="rect">
            <a:avLst/>
          </a:prstGeom>
          <a:noFill/>
          <a:ln>
            <a:noFill/>
          </a:ln>
        </p:spPr>
        <p:txBody>
          <a:bodyPr vert="eaVert" lIns="0" tIns="0" rIns="0" bIns="0" upright="1"/>
          <a:lstStyle/>
          <a:p>
            <a:pPr>
              <a:lnSpc>
                <a:spcPts val="1600"/>
              </a:lnSpc>
              <a:spcBef>
                <a:spcPts val="0"/>
              </a:spcBef>
              <a:spcAft>
                <a:spcPts val="0"/>
              </a:spcAft>
              <a:defRPr/>
            </a:pPr>
            <a:r>
              <a:rPr lang="zh-CN" sz="1400" kern="0" dirty="0">
                <a:latin typeface="Times New Roman"/>
                <a:ea typeface="宋体"/>
                <a:cs typeface="宋体"/>
              </a:rPr>
              <a:t>①</a:t>
            </a:r>
            <a:r>
              <a:rPr lang="zh-CN" altLang="en-US" sz="1400" kern="0" dirty="0">
                <a:latin typeface="Times New Roman"/>
                <a:ea typeface="宋体"/>
                <a:cs typeface="宋体"/>
              </a:rPr>
              <a:t>推荐中间商</a:t>
            </a:r>
            <a:endParaRPr lang="zh-CN" sz="1400" kern="100" dirty="0">
              <a:latin typeface="Times New Roman"/>
              <a:ea typeface="宋体"/>
              <a:cs typeface="Times New Roman"/>
            </a:endParaRPr>
          </a:p>
        </p:txBody>
      </p:sp>
      <p:cxnSp>
        <p:nvCxnSpPr>
          <p:cNvPr id="11" name="直线箭头连接符 13"/>
          <p:cNvCxnSpPr>
            <a:stCxn id="7" idx="2"/>
            <a:endCxn id="21" idx="0"/>
          </p:cNvCxnSpPr>
          <p:nvPr/>
        </p:nvCxnSpPr>
        <p:spPr bwMode="auto">
          <a:xfrm flipH="1">
            <a:off x="6442771" y="3025254"/>
            <a:ext cx="0" cy="1339850"/>
          </a:xfrm>
          <a:prstGeom prst="straightConnector1">
            <a:avLst/>
          </a:prstGeom>
          <a:solidFill>
            <a:schemeClr val="accent1"/>
          </a:solidFill>
          <a:ln w="9525" cap="flat" cmpd="sng" algn="ctr">
            <a:solidFill>
              <a:schemeClr val="accent6">
                <a:lumMod val="75000"/>
              </a:schemeClr>
            </a:solidFill>
            <a:prstDash val="solid"/>
            <a:round/>
            <a:headEnd type="arrow"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2" name="Rectangle 127"/>
          <p:cNvSpPr>
            <a:spLocks noChangeArrowheads="1"/>
          </p:cNvSpPr>
          <p:nvPr/>
        </p:nvSpPr>
        <p:spPr bwMode="auto">
          <a:xfrm>
            <a:off x="6441976" y="2996679"/>
            <a:ext cx="287338" cy="1296987"/>
          </a:xfrm>
          <a:prstGeom prst="rect">
            <a:avLst/>
          </a:prstGeom>
          <a:noFill/>
          <a:ln>
            <a:noFill/>
          </a:ln>
        </p:spPr>
        <p:txBody>
          <a:bodyPr vert="eaVert" lIns="0" tIns="0" rIns="0" bIns="0" upright="1"/>
          <a:lstStyle/>
          <a:p>
            <a:pPr>
              <a:lnSpc>
                <a:spcPts val="1200"/>
              </a:lnSpc>
              <a:spcAft>
                <a:spcPts val="0"/>
              </a:spcAft>
              <a:defRPr/>
            </a:pPr>
            <a:r>
              <a:rPr lang="zh-CN" sz="1400" kern="100" dirty="0">
                <a:solidFill>
                  <a:schemeClr val="accent2">
                    <a:lumMod val="75000"/>
                  </a:schemeClr>
                </a:solidFill>
                <a:latin typeface="Times New Roman"/>
                <a:ea typeface="宋体"/>
                <a:cs typeface="Times New Roman"/>
              </a:rPr>
              <a:t>②</a:t>
            </a:r>
            <a:r>
              <a:rPr lang="zh-CN" altLang="en-US" sz="1400" kern="100" dirty="0">
                <a:solidFill>
                  <a:schemeClr val="accent2">
                    <a:lumMod val="75000"/>
                  </a:schemeClr>
                </a:solidFill>
                <a:latin typeface="Times New Roman"/>
                <a:ea typeface="宋体"/>
                <a:cs typeface="Times New Roman"/>
              </a:rPr>
              <a:t>签订购销合同</a:t>
            </a:r>
            <a:endParaRPr lang="en-US" altLang="zh-CN" sz="1400" kern="100" dirty="0">
              <a:solidFill>
                <a:schemeClr val="accent2">
                  <a:lumMod val="75000"/>
                </a:schemeClr>
              </a:solidFill>
              <a:latin typeface="Times New Roman"/>
              <a:ea typeface="宋体"/>
              <a:cs typeface="Times New Roman"/>
            </a:endParaRPr>
          </a:p>
        </p:txBody>
      </p:sp>
      <p:cxnSp>
        <p:nvCxnSpPr>
          <p:cNvPr id="13" name="直线箭头连接符 13"/>
          <p:cNvCxnSpPr>
            <a:stCxn id="21" idx="1"/>
            <a:endCxn id="6" idx="3"/>
          </p:cNvCxnSpPr>
          <p:nvPr/>
        </p:nvCxnSpPr>
        <p:spPr bwMode="auto">
          <a:xfrm flipH="1">
            <a:off x="3633689" y="4653235"/>
            <a:ext cx="2160588" cy="0"/>
          </a:xfrm>
          <a:prstGeom prst="straightConnector1">
            <a:avLst/>
          </a:prstGeom>
          <a:solidFill>
            <a:schemeClr val="accent1"/>
          </a:solidFill>
          <a:ln w="9525" cap="flat" cmpd="sng" algn="ctr">
            <a:solidFill>
              <a:schemeClr val="accent5">
                <a:lumMod val="75000"/>
              </a:schemeClr>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4" name="Rectangle 124"/>
          <p:cNvSpPr>
            <a:spLocks noChangeArrowheads="1"/>
          </p:cNvSpPr>
          <p:nvPr/>
        </p:nvSpPr>
        <p:spPr bwMode="auto">
          <a:xfrm>
            <a:off x="3994051" y="4365104"/>
            <a:ext cx="1439863" cy="288925"/>
          </a:xfrm>
          <a:prstGeom prst="rect">
            <a:avLst/>
          </a:prstGeom>
          <a:noFill/>
          <a:ln>
            <a:noFill/>
          </a:ln>
        </p:spPr>
        <p:txBody>
          <a:bodyPr lIns="0" tIns="0" rIns="0" bIns="0" upright="1"/>
          <a:lstStyle/>
          <a:p>
            <a:pPr>
              <a:lnSpc>
                <a:spcPts val="1600"/>
              </a:lnSpc>
              <a:spcBef>
                <a:spcPts val="0"/>
              </a:spcBef>
              <a:spcAft>
                <a:spcPts val="0"/>
              </a:spcAft>
              <a:defRPr/>
            </a:pPr>
            <a:r>
              <a:rPr lang="zh-CN" sz="1400" kern="100" dirty="0">
                <a:solidFill>
                  <a:schemeClr val="accent5">
                    <a:lumMod val="50000"/>
                  </a:schemeClr>
                </a:solidFill>
                <a:latin typeface="Times New Roman"/>
                <a:ea typeface="宋体"/>
                <a:cs typeface="Times New Roman"/>
              </a:rPr>
              <a:t>③</a:t>
            </a:r>
            <a:r>
              <a:rPr lang="zh-CN" altLang="en-US" sz="1400" kern="100" dirty="0">
                <a:solidFill>
                  <a:schemeClr val="accent5">
                    <a:lumMod val="50000"/>
                  </a:schemeClr>
                </a:solidFill>
                <a:latin typeface="Times New Roman"/>
                <a:ea typeface="宋体"/>
                <a:cs typeface="Times New Roman"/>
              </a:rPr>
              <a:t>存入保证金</a:t>
            </a:r>
            <a:endParaRPr lang="en-US" altLang="zh-CN" sz="1400" kern="100" dirty="0">
              <a:solidFill>
                <a:schemeClr val="accent5">
                  <a:lumMod val="50000"/>
                </a:schemeClr>
              </a:solidFill>
              <a:latin typeface="Times New Roman"/>
              <a:ea typeface="宋体"/>
              <a:cs typeface="Times New Roman"/>
            </a:endParaRPr>
          </a:p>
        </p:txBody>
      </p:sp>
      <p:cxnSp>
        <p:nvCxnSpPr>
          <p:cNvPr id="15" name="直线箭头连接符 13"/>
          <p:cNvCxnSpPr/>
          <p:nvPr/>
        </p:nvCxnSpPr>
        <p:spPr bwMode="auto">
          <a:xfrm flipH="1" flipV="1">
            <a:off x="3273326" y="3069704"/>
            <a:ext cx="0" cy="1295400"/>
          </a:xfrm>
          <a:prstGeom prst="straightConnector1">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6" name="Rectangle 126"/>
          <p:cNvSpPr>
            <a:spLocks noChangeArrowheads="1"/>
          </p:cNvSpPr>
          <p:nvPr/>
        </p:nvSpPr>
        <p:spPr bwMode="auto">
          <a:xfrm>
            <a:off x="3344764" y="3285604"/>
            <a:ext cx="217487" cy="719137"/>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upright="1"/>
          <a:lstStyle/>
          <a:p>
            <a:pPr>
              <a:lnSpc>
                <a:spcPts val="1800"/>
              </a:lnSpc>
              <a:spcAft>
                <a:spcPts val="0"/>
              </a:spcAft>
              <a:defRPr/>
            </a:pPr>
            <a:r>
              <a:rPr lang="zh-CN" sz="1400" kern="100" dirty="0">
                <a:solidFill>
                  <a:srgbClr val="FF0000"/>
                </a:solidFill>
                <a:latin typeface="Times New Roman"/>
                <a:ea typeface="宋体"/>
                <a:cs typeface="Times New Roman"/>
              </a:rPr>
              <a:t>④</a:t>
            </a:r>
            <a:r>
              <a:rPr lang="zh-CN" altLang="en-US" sz="1400" kern="100" dirty="0">
                <a:latin typeface="Times New Roman"/>
                <a:ea typeface="宋体"/>
                <a:cs typeface="Times New Roman"/>
              </a:rPr>
              <a:t>开票</a:t>
            </a:r>
            <a:endParaRPr lang="zh-CN" sz="1400" kern="100" dirty="0">
              <a:latin typeface="Times New Roman"/>
              <a:ea typeface="宋体"/>
              <a:cs typeface="Times New Roman"/>
            </a:endParaRPr>
          </a:p>
          <a:p>
            <a:pPr indent="266700" algn="just">
              <a:lnSpc>
                <a:spcPts val="1800"/>
              </a:lnSpc>
              <a:spcAft>
                <a:spcPts val="0"/>
              </a:spcAft>
              <a:defRPr/>
            </a:pPr>
            <a:r>
              <a:rPr lang="en-US" sz="1400" kern="100" dirty="0">
                <a:latin typeface="Times New Roman"/>
                <a:ea typeface="宋体"/>
                <a:cs typeface="Times New Roman"/>
              </a:rPr>
              <a:t> </a:t>
            </a:r>
            <a:endParaRPr lang="zh-CN" sz="1400" kern="100" dirty="0">
              <a:latin typeface="Times New Roman"/>
              <a:ea typeface="宋体"/>
              <a:cs typeface="Times New Roman"/>
            </a:endParaRPr>
          </a:p>
        </p:txBody>
      </p:sp>
      <p:cxnSp>
        <p:nvCxnSpPr>
          <p:cNvPr id="17" name="直线箭头连接符 13"/>
          <p:cNvCxnSpPr>
            <a:stCxn id="8" idx="3"/>
            <a:endCxn id="7" idx="1"/>
          </p:cNvCxnSpPr>
          <p:nvPr/>
        </p:nvCxnSpPr>
        <p:spPr bwMode="auto">
          <a:xfrm>
            <a:off x="3706714" y="2736329"/>
            <a:ext cx="2197100" cy="0"/>
          </a:xfrm>
          <a:prstGeom prst="straightConnector1">
            <a:avLst/>
          </a:prstGeom>
          <a:solidFill>
            <a:schemeClr val="accent1"/>
          </a:solidFill>
          <a:ln w="9525" cap="flat" cmpd="sng" algn="ctr">
            <a:solidFill>
              <a:srgbClr val="66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18" name="Rectangle 127"/>
          <p:cNvSpPr>
            <a:spLocks noChangeArrowheads="1"/>
          </p:cNvSpPr>
          <p:nvPr/>
        </p:nvSpPr>
        <p:spPr bwMode="auto">
          <a:xfrm>
            <a:off x="3921026" y="2780779"/>
            <a:ext cx="1512888" cy="288925"/>
          </a:xfrm>
          <a:prstGeom prst="rect">
            <a:avLst/>
          </a:prstGeom>
          <a:noFill/>
          <a:ln>
            <a:noFill/>
          </a:ln>
        </p:spPr>
        <p:txBody>
          <a:bodyPr lIns="0" tIns="0" rIns="0" bIns="0" upright="1"/>
          <a:lstStyle/>
          <a:p>
            <a:pPr>
              <a:lnSpc>
                <a:spcPts val="1200"/>
              </a:lnSpc>
              <a:spcAft>
                <a:spcPts val="0"/>
              </a:spcAft>
              <a:defRPr/>
            </a:pPr>
            <a:r>
              <a:rPr lang="zh-CN" altLang="zh-CN" sz="1400" kern="0" dirty="0">
                <a:solidFill>
                  <a:srgbClr val="660066"/>
                </a:solidFill>
                <a:latin typeface="Times New Roman"/>
                <a:ea typeface="宋体"/>
                <a:cs typeface="宋体"/>
              </a:rPr>
              <a:t>⑤</a:t>
            </a:r>
            <a:r>
              <a:rPr lang="zh-CN" altLang="en-US" sz="1400" kern="0" dirty="0">
                <a:solidFill>
                  <a:srgbClr val="660066"/>
                </a:solidFill>
                <a:latin typeface="Times New Roman"/>
                <a:ea typeface="宋体"/>
                <a:cs typeface="宋体"/>
              </a:rPr>
              <a:t>送货</a:t>
            </a:r>
            <a:endParaRPr lang="zh-CN" sz="1400" kern="100" dirty="0">
              <a:latin typeface="Times New Roman"/>
              <a:ea typeface="宋体"/>
              <a:cs typeface="Times New Roman"/>
            </a:endParaRPr>
          </a:p>
        </p:txBody>
      </p:sp>
      <p:cxnSp>
        <p:nvCxnSpPr>
          <p:cNvPr id="19" name="直线箭头连接符 13"/>
          <p:cNvCxnSpPr/>
          <p:nvPr/>
        </p:nvCxnSpPr>
        <p:spPr bwMode="auto">
          <a:xfrm flipH="1">
            <a:off x="3633689" y="2996679"/>
            <a:ext cx="2232025" cy="1368425"/>
          </a:xfrm>
          <a:prstGeom prst="straightConnector1">
            <a:avLst/>
          </a:prstGeom>
          <a:solidFill>
            <a:schemeClr val="accent1"/>
          </a:solidFill>
          <a:ln w="9525" cap="flat" cmpd="sng" algn="ctr">
            <a:solidFill>
              <a:srgbClr val="FF0066"/>
            </a:solidFill>
            <a:prstDash val="solid"/>
            <a:round/>
            <a:headEnd type="none" w="med" len="med"/>
            <a:tailEnd type="arrow"/>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
        <p:nvSpPr>
          <p:cNvPr id="20" name="Rectangle 127"/>
          <p:cNvSpPr>
            <a:spLocks noChangeArrowheads="1"/>
          </p:cNvSpPr>
          <p:nvPr/>
        </p:nvSpPr>
        <p:spPr bwMode="auto">
          <a:xfrm>
            <a:off x="4136926" y="3572941"/>
            <a:ext cx="1441450" cy="288925"/>
          </a:xfrm>
          <a:prstGeom prst="rect">
            <a:avLst/>
          </a:prstGeom>
          <a:noFill/>
          <a:ln>
            <a:noFill/>
          </a:ln>
        </p:spPr>
        <p:txBody>
          <a:bodyPr lIns="0" tIns="0" rIns="0" bIns="0" upright="1"/>
          <a:lstStyle/>
          <a:p>
            <a:pPr>
              <a:lnSpc>
                <a:spcPts val="1200"/>
              </a:lnSpc>
              <a:spcAft>
                <a:spcPts val="0"/>
              </a:spcAft>
              <a:defRPr/>
            </a:pPr>
            <a:r>
              <a:rPr lang="zh-CN" altLang="zh-CN" sz="1400" kern="100" dirty="0">
                <a:solidFill>
                  <a:srgbClr val="990000"/>
                </a:solidFill>
                <a:latin typeface="Times New Roman"/>
                <a:ea typeface="宋体"/>
                <a:cs typeface="Times New Roman"/>
              </a:rPr>
              <a:t>⑥</a:t>
            </a:r>
            <a:r>
              <a:rPr lang="zh-CN" altLang="en-US" sz="1400" kern="100" dirty="0">
                <a:solidFill>
                  <a:srgbClr val="990000"/>
                </a:solidFill>
                <a:latin typeface="Times New Roman"/>
                <a:ea typeface="宋体"/>
                <a:cs typeface="Times New Roman"/>
              </a:rPr>
              <a:t>支付货款</a:t>
            </a:r>
            <a:endParaRPr lang="zh-CN" sz="1400" kern="100" dirty="0">
              <a:solidFill>
                <a:srgbClr val="990000"/>
              </a:solidFill>
              <a:latin typeface="Times New Roman"/>
              <a:ea typeface="宋体"/>
              <a:cs typeface="Times New Roman"/>
            </a:endParaRPr>
          </a:p>
        </p:txBody>
      </p:sp>
      <p:sp>
        <p:nvSpPr>
          <p:cNvPr id="21" name="Rectangle 115"/>
          <p:cNvSpPr>
            <a:spLocks noChangeArrowheads="1"/>
          </p:cNvSpPr>
          <p:nvPr/>
        </p:nvSpPr>
        <p:spPr bwMode="auto">
          <a:xfrm>
            <a:off x="5794277" y="4365104"/>
            <a:ext cx="1296988" cy="576262"/>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中间商</a:t>
            </a:r>
            <a:endParaRPr lang="zh-CN" sz="2000" kern="100" dirty="0">
              <a:latin typeface="Heiti SC Light"/>
              <a:ea typeface="Heiti SC Light"/>
              <a:cs typeface="Heiti SC Light"/>
            </a:endParaRPr>
          </a:p>
          <a:p>
            <a:pPr>
              <a:lnSpc>
                <a:spcPts val="2000"/>
              </a:lnSpc>
              <a:spcBef>
                <a:spcPts val="0"/>
              </a:spcBef>
              <a:spcAft>
                <a:spcPts val="0"/>
              </a:spcAft>
              <a:defRPr/>
            </a:pPr>
            <a:r>
              <a:rPr lang="en-US" sz="2000" kern="100" dirty="0">
                <a:latin typeface="Heiti SC Light"/>
                <a:ea typeface="Heiti SC Light"/>
                <a:cs typeface="Heiti SC Light"/>
              </a:rPr>
              <a:t>(</a:t>
            </a:r>
            <a:r>
              <a:rPr lang="zh-CN" altLang="en-US" sz="2000" kern="100" dirty="0">
                <a:latin typeface="Heiti SC Light"/>
                <a:ea typeface="Heiti SC Light"/>
                <a:cs typeface="Heiti SC Light"/>
              </a:rPr>
              <a:t>中小</a:t>
            </a:r>
            <a:r>
              <a:rPr lang="zh-CN" sz="2000" kern="100" dirty="0">
                <a:latin typeface="Heiti SC Light"/>
                <a:ea typeface="Heiti SC Light"/>
                <a:cs typeface="Heiti SC Light"/>
              </a:rPr>
              <a:t>企业</a:t>
            </a:r>
            <a:r>
              <a:rPr lang="en-US" sz="2000" kern="100" dirty="0">
                <a:latin typeface="Heiti SC Light"/>
                <a:ea typeface="Heiti SC Light"/>
                <a:cs typeface="Heiti SC Light"/>
              </a:rPr>
              <a:t>)</a:t>
            </a:r>
            <a:endParaRPr lang="zh-CN" sz="2000" kern="100" dirty="0">
              <a:latin typeface="Heiti SC Light"/>
              <a:ea typeface="Heiti SC Light"/>
              <a:cs typeface="Heiti SC Ligh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500"/>
                            </p:stCondLst>
                            <p:childTnLst>
                              <p:par>
                                <p:cTn id="18" presetID="3" presetClass="entr" presetSubtype="10"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linds(horizontal)">
                                      <p:cBhvr>
                                        <p:cTn id="20" dur="500"/>
                                        <p:tgtEl>
                                          <p:spTgt spid="8"/>
                                        </p:tgtEl>
                                      </p:cBhvr>
                                    </p:animEffect>
                                  </p:childTnLst>
                                </p:cTn>
                              </p:par>
                              <p:par>
                                <p:cTn id="21" presetID="3" presetClass="entr" presetSubtype="1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linds(horizontal)">
                                      <p:cBhvr>
                                        <p:cTn id="23" dur="500"/>
                                        <p:tgtEl>
                                          <p:spTgt spid="6"/>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linds(horizontal)">
                                      <p:cBhvr>
                                        <p:cTn id="26" dur="500"/>
                                        <p:tgtEl>
                                          <p:spTgt spid="7"/>
                                        </p:tgtEl>
                                      </p:cBhvr>
                                    </p:animEffect>
                                  </p:childTnLst>
                                </p:cTn>
                              </p:par>
                            </p:childTnLst>
                          </p:cTn>
                        </p:par>
                        <p:par>
                          <p:cTn id="27" fill="hold" nodeType="afterGroup">
                            <p:stCondLst>
                              <p:cond delay="1000"/>
                            </p:stCondLst>
                            <p:childTnLst>
                              <p:par>
                                <p:cTn id="28" presetID="3" presetClass="entr" presetSubtype="10"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blinds(horizontal)">
                                      <p:cBhvr>
                                        <p:cTn id="30" dur="500"/>
                                        <p:tgtEl>
                                          <p:spTgt spid="21"/>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15"/>
                                        </p:tgtEl>
                                        <p:attrNameLst>
                                          <p:attrName>style.visibility</p:attrName>
                                        </p:attrNameLst>
                                      </p:cBhvr>
                                      <p:to>
                                        <p:strVal val="visible"/>
                                      </p:to>
                                    </p:set>
                                  </p:childTnLst>
                                </p:cTn>
                              </p:par>
                              <p:par>
                                <p:cTn id="53" presetID="3" presetClass="entr" presetSubtype="10"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blinds(horizontal)">
                                      <p:cBhvr>
                                        <p:cTn id="55" dur="500"/>
                                        <p:tgtEl>
                                          <p:spTgt spid="16"/>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nodeType="clickEffect">
                                  <p:stCondLst>
                                    <p:cond delay="0"/>
                                  </p:stCondLst>
                                  <p:childTnLst>
                                    <p:set>
                                      <p:cBhvr>
                                        <p:cTn id="59" dur="1" fill="hold">
                                          <p:stCondLst>
                                            <p:cond delay="0"/>
                                          </p:stCondLst>
                                        </p:cTn>
                                        <p:tgtEl>
                                          <p:spTgt spid="17"/>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nodeType="clickEffect">
                                  <p:stCondLst>
                                    <p:cond delay="0"/>
                                  </p:stCondLst>
                                  <p:childTnLst>
                                    <p:set>
                                      <p:cBhvr>
                                        <p:cTn id="65" dur="1" fill="hold">
                                          <p:stCondLst>
                                            <p:cond delay="0"/>
                                          </p:stCondLst>
                                        </p:cTn>
                                        <p:tgtEl>
                                          <p:spTgt spid="19"/>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0"/>
                                        </p:tgtEl>
                                        <p:attrNameLst>
                                          <p:attrName>style.visibility</p:attrName>
                                        </p:attrNameLst>
                                      </p:cBhvr>
                                      <p:to>
                                        <p:strVal val="visible"/>
                                      </p:to>
                                    </p:set>
                                  </p:childTnLst>
                                </p:cTn>
                              </p:par>
                              <p:par>
                                <p:cTn id="68" presetID="2" presetClass="entr" presetSubtype="4" fill="hold" grpId="0" nodeType="withEffect">
                                  <p:stCondLst>
                                    <p:cond delay="0"/>
                                  </p:stCondLst>
                                  <p:childTnLst>
                                    <p:set>
                                      <p:cBhvr>
                                        <p:cTn id="69" dur="1" fill="hold">
                                          <p:stCondLst>
                                            <p:cond delay="0"/>
                                          </p:stCondLst>
                                        </p:cTn>
                                        <p:tgtEl>
                                          <p:spTgt spid="3">
                                            <p:txEl>
                                              <p:pRg st="9" end="9"/>
                                            </p:txEl>
                                          </p:spTgt>
                                        </p:tgtEl>
                                        <p:attrNameLst>
                                          <p:attrName>style.visibility</p:attrName>
                                        </p:attrNameLst>
                                      </p:cBhvr>
                                      <p:to>
                                        <p:strVal val="visible"/>
                                      </p:to>
                                    </p:set>
                                    <p:anim calcmode="lin" valueType="num">
                                      <p:cBhvr additive="base">
                                        <p:cTn id="70"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3">
                                            <p:txEl>
                                              <p:pRg st="9" end="9"/>
                                            </p:txEl>
                                          </p:spTgt>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0"/>
                                  </p:stCondLst>
                                  <p:childTnLst>
                                    <p:set>
                                      <p:cBhvr>
                                        <p:cTn id="73" dur="1" fill="hold">
                                          <p:stCondLst>
                                            <p:cond delay="0"/>
                                          </p:stCondLst>
                                        </p:cTn>
                                        <p:tgtEl>
                                          <p:spTgt spid="3">
                                            <p:txEl>
                                              <p:pRg st="10" end="10"/>
                                            </p:txEl>
                                          </p:spTgt>
                                        </p:tgtEl>
                                        <p:attrNameLst>
                                          <p:attrName>style.visibility</p:attrName>
                                        </p:attrNameLst>
                                      </p:cBhvr>
                                      <p:to>
                                        <p:strVal val="visible"/>
                                      </p:to>
                                    </p:set>
                                    <p:anim calcmode="lin" valueType="num">
                                      <p:cBhvr additive="base">
                                        <p:cTn id="74"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75" dur="500" fill="hold"/>
                                        <p:tgtEl>
                                          <p:spTgt spid="3">
                                            <p:txEl>
                                              <p:pRg st="10" end="10"/>
                                            </p:txEl>
                                          </p:spTgt>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3">
                                            <p:txEl>
                                              <p:pRg st="11" end="11"/>
                                            </p:txEl>
                                          </p:spTgt>
                                        </p:tgtEl>
                                        <p:attrNameLst>
                                          <p:attrName>style.visibility</p:attrName>
                                        </p:attrNameLst>
                                      </p:cBhvr>
                                      <p:to>
                                        <p:strVal val="visible"/>
                                      </p:to>
                                    </p:set>
                                    <p:anim calcmode="lin" valueType="num">
                                      <p:cBhvr additive="base">
                                        <p:cTn id="78"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9"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P spid="7" grpId="0" animBg="1"/>
      <p:bldP spid="8" grpId="0" animBg="1"/>
      <p:bldP spid="10" grpId="0"/>
      <p:bldP spid="12" grpId="0"/>
      <p:bldP spid="14" grpId="0"/>
      <p:bldP spid="16" grpId="0" animBg="1"/>
      <p:bldP spid="18" grpId="0"/>
      <p:bldP spid="20" grpId="0"/>
      <p:bldP spid="21"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DF6F191-1765-B3E6-32BA-E663EA87A5F1}"/>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591EF0AE-BCCA-7FA6-6360-D8A5485D4425}"/>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29A92502-1466-09DE-B735-E9069453E897}"/>
              </a:ext>
            </a:extLst>
          </p:cNvPr>
          <p:cNvSpPr>
            <a:spLocks noGrp="1"/>
          </p:cNvSpPr>
          <p:nvPr>
            <p:ph idx="1"/>
          </p:nvPr>
        </p:nvSpPr>
        <p:spPr/>
        <p:txBody>
          <a:bodyPr/>
          <a:lstStyle/>
          <a:p>
            <a:r>
              <a:rPr lang="zh-CN" altLang="en-US" dirty="0"/>
              <a:t>资产证券化</a:t>
            </a:r>
            <a:r>
              <a:rPr lang="en-US" altLang="zh-CN" dirty="0"/>
              <a:t>(Asset-backed Securities, ABS)</a:t>
            </a:r>
          </a:p>
          <a:p>
            <a:pPr lvl="1"/>
            <a:r>
              <a:rPr lang="zh-CN" altLang="en-US" dirty="0"/>
              <a:t>企业以某些资产</a:t>
            </a:r>
            <a:r>
              <a:rPr lang="en-US" altLang="zh-CN" dirty="0"/>
              <a:t>(</a:t>
            </a:r>
            <a:r>
              <a:rPr lang="zh-CN" altLang="en-US" dirty="0"/>
              <a:t>如信贷、债权、收益权、不动产等</a:t>
            </a:r>
            <a:r>
              <a:rPr lang="en-US" altLang="zh-CN" dirty="0"/>
              <a:t>)</a:t>
            </a:r>
            <a:r>
              <a:rPr lang="zh-CN" altLang="en-US" dirty="0"/>
              <a:t>为基础发行可交易证券的融资方式。</a:t>
            </a:r>
            <a:endParaRPr lang="en-US" altLang="zh-CN" dirty="0"/>
          </a:p>
          <a:p>
            <a:pPr lvl="2"/>
            <a:r>
              <a:rPr lang="zh-CN" altLang="en-US" dirty="0">
                <a:latin typeface="+mn-ea"/>
                <a:ea typeface="+mn-ea"/>
              </a:rPr>
              <a:t>中小企业：降低融资成本，提高融资效率，获得经常性和可持续的资金来源</a:t>
            </a:r>
            <a:endParaRPr lang="en-US" altLang="zh-CN" dirty="0">
              <a:latin typeface="+mn-ea"/>
              <a:ea typeface="+mn-ea"/>
            </a:endParaRPr>
          </a:p>
          <a:p>
            <a:pPr lvl="2"/>
            <a:r>
              <a:rPr lang="zh-CN" altLang="en-US" dirty="0">
                <a:latin typeface="+mn-ea"/>
                <a:ea typeface="+mn-ea"/>
              </a:rPr>
              <a:t>核心企业：维持供应链稳定、调整支付节奏、缓解集中支付压力</a:t>
            </a:r>
            <a:endParaRPr lang="en-US" altLang="zh-CN" dirty="0">
              <a:latin typeface="+mn-ea"/>
              <a:ea typeface="+mn-ea"/>
            </a:endParaRPr>
          </a:p>
          <a:p>
            <a:r>
              <a:rPr lang="zh-CN" altLang="en-US" dirty="0"/>
              <a:t>供应链金融资产证券化</a:t>
            </a:r>
            <a:endParaRPr lang="en-US" altLang="zh-CN" dirty="0"/>
          </a:p>
          <a:p>
            <a:pPr lvl="1"/>
            <a:r>
              <a:rPr lang="zh-CN" altLang="en-US" dirty="0"/>
              <a:t>以核心企业上下游交易为基础</a:t>
            </a:r>
            <a:r>
              <a:rPr lang="en-US" altLang="zh-CN" dirty="0"/>
              <a:t>,</a:t>
            </a:r>
            <a:r>
              <a:rPr lang="zh-CN" altLang="en-US" dirty="0"/>
              <a:t>保证交易未来能够带来现金流量收益</a:t>
            </a:r>
            <a:r>
              <a:rPr lang="en-US" altLang="zh-CN" dirty="0"/>
              <a:t>,</a:t>
            </a:r>
            <a:r>
              <a:rPr lang="zh-CN" altLang="en-US" dirty="0"/>
              <a:t>通过发行债券筹集资金的项目融资方式。</a:t>
            </a:r>
            <a:endParaRPr lang="en-US" altLang="zh-CN" dirty="0"/>
          </a:p>
          <a:p>
            <a:pPr lvl="1"/>
            <a:r>
              <a:rPr lang="zh-CN" altLang="en-US" dirty="0"/>
              <a:t>实践形式：</a:t>
            </a:r>
            <a:endParaRPr lang="en-US" altLang="zh-CN" dirty="0"/>
          </a:p>
          <a:p>
            <a:pPr lvl="2"/>
            <a:r>
              <a:rPr lang="zh-CN" altLang="en-US" dirty="0">
                <a:latin typeface="+mn-ea"/>
                <a:ea typeface="+mn-ea"/>
              </a:rPr>
              <a:t>应收账款资产证券化</a:t>
            </a:r>
            <a:endParaRPr lang="en-US" altLang="zh-CN" dirty="0">
              <a:latin typeface="+mn-ea"/>
              <a:ea typeface="+mn-ea"/>
            </a:endParaRPr>
          </a:p>
          <a:p>
            <a:pPr lvl="2"/>
            <a:r>
              <a:rPr lang="zh-CN" altLang="en-US" dirty="0">
                <a:latin typeface="+mn-ea"/>
                <a:ea typeface="+mn-ea"/>
              </a:rPr>
              <a:t>保理资产证券化</a:t>
            </a:r>
            <a:endParaRPr lang="en-US" altLang="zh-CN" dirty="0">
              <a:latin typeface="+mn-ea"/>
              <a:ea typeface="+mn-ea"/>
            </a:endParaRPr>
          </a:p>
          <a:p>
            <a:pPr lvl="2"/>
            <a:r>
              <a:rPr lang="zh-CN" altLang="en-US" dirty="0">
                <a:latin typeface="+mn-ea"/>
                <a:ea typeface="+mn-ea"/>
              </a:rPr>
              <a:t>反向保理资产证券化</a:t>
            </a:r>
            <a:endParaRPr lang="en-US" altLang="zh-CN" dirty="0">
              <a:latin typeface="+mn-ea"/>
              <a:ea typeface="+mn-ea"/>
            </a:endParaRPr>
          </a:p>
          <a:p>
            <a:pPr lvl="2"/>
            <a:r>
              <a:rPr lang="zh-CN" altLang="en-US" dirty="0">
                <a:latin typeface="+mn-ea"/>
                <a:ea typeface="+mn-ea"/>
              </a:rPr>
              <a:t>银行交易金融资产证券化</a:t>
            </a:r>
            <a:endParaRPr lang="en-US" altLang="zh-CN" dirty="0">
              <a:latin typeface="+mn-ea"/>
              <a:ea typeface="+mn-ea"/>
            </a:endParaRPr>
          </a:p>
        </p:txBody>
      </p:sp>
      <p:sp>
        <p:nvSpPr>
          <p:cNvPr id="4" name="幻灯片编号占位符 3">
            <a:extLst>
              <a:ext uri="{FF2B5EF4-FFF2-40B4-BE49-F238E27FC236}">
                <a16:creationId xmlns:a16="http://schemas.microsoft.com/office/drawing/2014/main" id="{25438769-2ED9-EC92-9144-2B3B4ECBBEC2}"/>
              </a:ext>
            </a:extLst>
          </p:cNvPr>
          <p:cNvSpPr>
            <a:spLocks noGrp="1"/>
          </p:cNvSpPr>
          <p:nvPr>
            <p:ph type="sldNum" sz="quarter" idx="12"/>
          </p:nvPr>
        </p:nvSpPr>
        <p:spPr/>
        <p:txBody>
          <a:bodyPr/>
          <a:lstStyle/>
          <a:p>
            <a:pPr>
              <a:defRPr/>
            </a:pPr>
            <a:fld id="{ECB5211D-F00B-AF45-9779-C1153475AFDA}" type="slidenum">
              <a:rPr lang="en-US" altLang="zh-CN" smtClean="0"/>
              <a:pPr>
                <a:defRPr/>
              </a:pPr>
              <a:t>206</a:t>
            </a:fld>
            <a:endParaRPr lang="en-US" altLang="zh-CN"/>
          </a:p>
        </p:txBody>
      </p:sp>
    </p:spTree>
    <p:extLst>
      <p:ext uri="{BB962C8B-B14F-4D97-AF65-F5344CB8AC3E}">
        <p14:creationId xmlns:p14="http://schemas.microsoft.com/office/powerpoint/2010/main" val="54021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0B027F-26BE-58D4-5437-7D71945A3D75}"/>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A7516019-E6BF-55E3-123A-0761301FA8B8}"/>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3099900F-0CF1-90FD-DA1A-6988D5421874}"/>
              </a:ext>
            </a:extLst>
          </p:cNvPr>
          <p:cNvSpPr>
            <a:spLocks noGrp="1"/>
          </p:cNvSpPr>
          <p:nvPr>
            <p:ph idx="1"/>
          </p:nvPr>
        </p:nvSpPr>
        <p:spPr/>
        <p:txBody>
          <a:bodyPr/>
          <a:lstStyle/>
          <a:p>
            <a:r>
              <a:rPr lang="zh-CN" altLang="en-US" dirty="0"/>
              <a:t>应收账款资产证券化</a:t>
            </a:r>
            <a:endParaRPr lang="en-US" altLang="zh-CN" dirty="0"/>
          </a:p>
          <a:p>
            <a:pPr lvl="1"/>
            <a:r>
              <a:rPr lang="zh-CN" altLang="en-US" dirty="0"/>
              <a:t>应收账款资产证券化概念</a:t>
            </a:r>
          </a:p>
          <a:p>
            <a:pPr lvl="2"/>
            <a:r>
              <a:rPr lang="zh-CN" altLang="en-US" dirty="0">
                <a:latin typeface="+mn-ea"/>
                <a:ea typeface="+mn-ea"/>
              </a:rPr>
              <a:t>核心：企业将目前缺乏流动性但在可预见的未来能产生稳定现金流的应收账款作为基础资产，通过一系列金融工程手段转换为可在资本市场销售和流动的证券化产品</a:t>
            </a:r>
          </a:p>
          <a:p>
            <a:pPr lvl="2"/>
            <a:r>
              <a:rPr lang="zh-CN" altLang="en-US" dirty="0">
                <a:latin typeface="+mn-ea"/>
                <a:ea typeface="+mn-ea"/>
              </a:rPr>
              <a:t>金融工程手段：重组、风险隔离、信用增级等</a:t>
            </a:r>
          </a:p>
          <a:p>
            <a:pPr lvl="2"/>
            <a:r>
              <a:rPr lang="zh-CN" altLang="en-US" dirty="0">
                <a:latin typeface="+mn-ea"/>
                <a:ea typeface="+mn-ea"/>
              </a:rPr>
              <a:t>具体操作：企业转让应收账款给特殊目的机构</a:t>
            </a:r>
            <a:r>
              <a:rPr lang="en-US" altLang="zh-CN" dirty="0">
                <a:latin typeface="+mn-ea"/>
                <a:ea typeface="+mn-ea"/>
              </a:rPr>
              <a:t>(SPV)→ SPV</a:t>
            </a:r>
            <a:r>
              <a:rPr lang="zh-CN" altLang="en-US" dirty="0">
                <a:latin typeface="+mn-ea"/>
                <a:ea typeface="+mn-ea"/>
              </a:rPr>
              <a:t>发行证券 → 证券出售给投资者 → 企业获资金支持</a:t>
            </a:r>
          </a:p>
          <a:p>
            <a:pPr lvl="2"/>
            <a:r>
              <a:rPr lang="zh-CN" altLang="en-US" dirty="0">
                <a:latin typeface="+mn-ea"/>
                <a:ea typeface="+mn-ea"/>
              </a:rPr>
              <a:t>优势：低成本融资</a:t>
            </a:r>
            <a:r>
              <a:rPr lang="en-US" altLang="zh-CN" dirty="0">
                <a:latin typeface="+mn-ea"/>
                <a:ea typeface="+mn-ea"/>
              </a:rPr>
              <a:t>,</a:t>
            </a:r>
            <a:r>
              <a:rPr lang="zh-CN" altLang="en-US" dirty="0">
                <a:latin typeface="+mn-ea"/>
                <a:ea typeface="+mn-ea"/>
              </a:rPr>
              <a:t>优化资产负债结构</a:t>
            </a:r>
            <a:r>
              <a:rPr lang="en-US" altLang="zh-CN" dirty="0">
                <a:latin typeface="+mn-ea"/>
                <a:ea typeface="+mn-ea"/>
              </a:rPr>
              <a:t>,</a:t>
            </a:r>
            <a:r>
              <a:rPr lang="zh-CN" altLang="en-US" dirty="0">
                <a:latin typeface="+mn-ea"/>
                <a:ea typeface="+mn-ea"/>
              </a:rPr>
              <a:t>提高资产流动性</a:t>
            </a:r>
            <a:r>
              <a:rPr lang="en-US" altLang="zh-CN" dirty="0">
                <a:latin typeface="+mn-ea"/>
                <a:ea typeface="+mn-ea"/>
              </a:rPr>
              <a:t>,</a:t>
            </a:r>
            <a:r>
              <a:rPr lang="zh-CN" altLang="en-US" dirty="0">
                <a:latin typeface="+mn-ea"/>
                <a:ea typeface="+mn-ea"/>
              </a:rPr>
              <a:t>分散风险</a:t>
            </a:r>
          </a:p>
          <a:p>
            <a:pPr lvl="2"/>
            <a:r>
              <a:rPr lang="zh-CN" altLang="en-US" dirty="0">
                <a:latin typeface="+mn-ea"/>
                <a:ea typeface="+mn-ea"/>
              </a:rPr>
              <a:t>参与主体：括原始权益人</a:t>
            </a:r>
            <a:r>
              <a:rPr lang="en-US" altLang="zh-CN" dirty="0">
                <a:latin typeface="+mn-ea"/>
                <a:ea typeface="+mn-ea"/>
              </a:rPr>
              <a:t>(</a:t>
            </a:r>
            <a:r>
              <a:rPr lang="zh-CN" altLang="en-US" dirty="0">
                <a:latin typeface="+mn-ea"/>
                <a:ea typeface="+mn-ea"/>
              </a:rPr>
              <a:t>即应收账款的持有者</a:t>
            </a:r>
            <a:r>
              <a:rPr lang="en-US" altLang="zh-CN" dirty="0">
                <a:latin typeface="+mn-ea"/>
                <a:ea typeface="+mn-ea"/>
              </a:rPr>
              <a:t>)</a:t>
            </a:r>
            <a:r>
              <a:rPr lang="zh-CN" altLang="en-US" dirty="0">
                <a:latin typeface="+mn-ea"/>
                <a:ea typeface="+mn-ea"/>
              </a:rPr>
              <a:t>、特殊目的机构</a:t>
            </a:r>
            <a:r>
              <a:rPr lang="en-US" altLang="zh-CN" dirty="0">
                <a:latin typeface="+mn-ea"/>
                <a:ea typeface="+mn-ea"/>
              </a:rPr>
              <a:t>(</a:t>
            </a:r>
            <a:r>
              <a:rPr lang="en-US" altLang="zh-CN" sz="2000" dirty="0">
                <a:latin typeface="+mn-ea"/>
              </a:rPr>
              <a:t>SPV</a:t>
            </a:r>
            <a:r>
              <a:rPr lang="en-US" altLang="zh-CN" dirty="0">
                <a:latin typeface="+mn-ea"/>
                <a:ea typeface="+mn-ea"/>
              </a:rPr>
              <a:t>)</a:t>
            </a:r>
            <a:r>
              <a:rPr lang="zh-CN" altLang="en-US" dirty="0">
                <a:latin typeface="+mn-ea"/>
                <a:ea typeface="+mn-ea"/>
              </a:rPr>
              <a:t>、投资者、信用评级机构、律师事务所等</a:t>
            </a:r>
            <a:endParaRPr lang="en-US" altLang="zh-CN" dirty="0">
              <a:latin typeface="+mn-ea"/>
              <a:ea typeface="+mn-ea"/>
            </a:endParaRPr>
          </a:p>
          <a:p>
            <a:pPr lvl="2"/>
            <a:endParaRPr lang="en-US" altLang="zh-CN" dirty="0">
              <a:latin typeface="+mn-ea"/>
              <a:ea typeface="+mn-ea"/>
            </a:endParaRPr>
          </a:p>
        </p:txBody>
      </p:sp>
      <p:sp>
        <p:nvSpPr>
          <p:cNvPr id="4" name="幻灯片编号占位符 3">
            <a:extLst>
              <a:ext uri="{FF2B5EF4-FFF2-40B4-BE49-F238E27FC236}">
                <a16:creationId xmlns:a16="http://schemas.microsoft.com/office/drawing/2014/main" id="{3DABCA92-C52D-44FA-C625-C2519931722E}"/>
              </a:ext>
            </a:extLst>
          </p:cNvPr>
          <p:cNvSpPr>
            <a:spLocks noGrp="1"/>
          </p:cNvSpPr>
          <p:nvPr>
            <p:ph type="sldNum" sz="quarter" idx="12"/>
          </p:nvPr>
        </p:nvSpPr>
        <p:spPr/>
        <p:txBody>
          <a:bodyPr/>
          <a:lstStyle/>
          <a:p>
            <a:pPr>
              <a:defRPr/>
            </a:pPr>
            <a:fld id="{ECB5211D-F00B-AF45-9779-C1153475AFDA}" type="slidenum">
              <a:rPr lang="en-US" altLang="zh-CN" smtClean="0"/>
              <a:pPr>
                <a:defRPr/>
              </a:pPr>
              <a:t>207</a:t>
            </a:fld>
            <a:endParaRPr lang="en-US" altLang="zh-CN"/>
          </a:p>
        </p:txBody>
      </p:sp>
    </p:spTree>
    <p:extLst>
      <p:ext uri="{BB962C8B-B14F-4D97-AF65-F5344CB8AC3E}">
        <p14:creationId xmlns:p14="http://schemas.microsoft.com/office/powerpoint/2010/main" val="1014960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32F6D7-F150-95D6-E106-144A8DCCFCA9}"/>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3550AB09-FDC5-3454-051B-893A67359771}"/>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67759DB4-17CE-59C4-A003-6543EFC53754}"/>
              </a:ext>
            </a:extLst>
          </p:cNvPr>
          <p:cNvSpPr>
            <a:spLocks noGrp="1"/>
          </p:cNvSpPr>
          <p:nvPr>
            <p:ph idx="1"/>
          </p:nvPr>
        </p:nvSpPr>
        <p:spPr/>
        <p:txBody>
          <a:bodyPr/>
          <a:lstStyle/>
          <a:p>
            <a:r>
              <a:rPr lang="zh-CN" altLang="en-US" dirty="0"/>
              <a:t>应收账款资产证券化</a:t>
            </a:r>
            <a:endParaRPr lang="en-US" altLang="zh-CN" dirty="0"/>
          </a:p>
          <a:p>
            <a:pPr lvl="1"/>
            <a:r>
              <a:rPr lang="zh-CN" altLang="en-US" dirty="0">
                <a:latin typeface="+mn-ea"/>
              </a:rPr>
              <a:t>应收账款证券化特点</a:t>
            </a:r>
            <a:endParaRPr lang="en-US" altLang="zh-CN" dirty="0">
              <a:latin typeface="+mn-ea"/>
            </a:endParaRPr>
          </a:p>
          <a:p>
            <a:pPr lvl="2"/>
            <a:r>
              <a:rPr lang="zh-CN" altLang="en-US" dirty="0">
                <a:latin typeface="+mn-ea"/>
                <a:ea typeface="+mn-ea"/>
              </a:rPr>
              <a:t>核心企业凭借</a:t>
            </a:r>
            <a:r>
              <a:rPr lang="zh-CN" altLang="en-US" dirty="0">
                <a:solidFill>
                  <a:srgbClr val="FF0000"/>
                </a:solidFill>
                <a:latin typeface="+mn-ea"/>
                <a:ea typeface="+mn-ea"/>
              </a:rPr>
              <a:t>良好资信记录和长期合作</a:t>
            </a:r>
            <a:r>
              <a:rPr lang="zh-CN" altLang="en-US" dirty="0">
                <a:latin typeface="+mn-ea"/>
                <a:ea typeface="+mn-ea"/>
              </a:rPr>
              <a:t>为中小企业应收账款提供信用背书，增强产品信用评级，增强投资者信心，从而降低融资成本</a:t>
            </a:r>
          </a:p>
          <a:p>
            <a:pPr lvl="2"/>
            <a:r>
              <a:rPr lang="zh-CN" altLang="en-US" dirty="0">
                <a:latin typeface="+mn-ea"/>
                <a:ea typeface="+mn-ea"/>
              </a:rPr>
              <a:t>应收账款资产证券化</a:t>
            </a:r>
            <a:r>
              <a:rPr lang="zh-CN" altLang="en-US" dirty="0">
                <a:solidFill>
                  <a:srgbClr val="FF0000"/>
                </a:solidFill>
                <a:latin typeface="+mn-ea"/>
                <a:ea typeface="+mn-ea"/>
              </a:rPr>
              <a:t>注重整条供应链风险评估</a:t>
            </a:r>
            <a:r>
              <a:rPr lang="zh-CN" altLang="en-US" dirty="0">
                <a:latin typeface="+mn-ea"/>
                <a:ea typeface="+mn-ea"/>
              </a:rPr>
              <a:t>，通过分析贸易合同等评价企业偿付能力和风险，该评估方式更全面和准确</a:t>
            </a:r>
            <a:r>
              <a:rPr lang="en-US" altLang="zh-CN" dirty="0">
                <a:latin typeface="+mn-ea"/>
                <a:ea typeface="+mn-ea"/>
              </a:rPr>
              <a:t>,</a:t>
            </a:r>
            <a:r>
              <a:rPr lang="zh-CN" altLang="en-US" dirty="0">
                <a:latin typeface="+mn-ea"/>
                <a:ea typeface="+mn-ea"/>
              </a:rPr>
              <a:t>降低风险</a:t>
            </a:r>
          </a:p>
          <a:p>
            <a:pPr lvl="2"/>
            <a:r>
              <a:rPr lang="zh-CN" altLang="en-US" dirty="0">
                <a:latin typeface="+mn-ea"/>
                <a:ea typeface="+mn-ea"/>
              </a:rPr>
              <a:t>企业</a:t>
            </a:r>
            <a:r>
              <a:rPr lang="zh-CN" altLang="en-US" dirty="0">
                <a:solidFill>
                  <a:srgbClr val="FF0000"/>
                </a:solidFill>
                <a:latin typeface="+mn-ea"/>
                <a:ea typeface="+mn-ea"/>
              </a:rPr>
              <a:t>将流动性差的应收账款转换为证券化产品</a:t>
            </a:r>
            <a:r>
              <a:rPr lang="zh-CN" altLang="en-US" dirty="0">
                <a:latin typeface="+mn-ea"/>
                <a:ea typeface="+mn-ea"/>
              </a:rPr>
              <a:t>，获低成本资金来源，优化资产负债结构，提高资产流动性</a:t>
            </a:r>
          </a:p>
          <a:p>
            <a:pPr lvl="2"/>
            <a:r>
              <a:rPr lang="zh-CN" altLang="en-US" dirty="0">
                <a:solidFill>
                  <a:srgbClr val="FF0000"/>
                </a:solidFill>
                <a:latin typeface="+mn-ea"/>
                <a:ea typeface="+mn-ea"/>
              </a:rPr>
              <a:t>设立</a:t>
            </a:r>
            <a:r>
              <a:rPr lang="en-US" altLang="zh-CN" dirty="0">
                <a:solidFill>
                  <a:srgbClr val="FF0000"/>
                </a:solidFill>
                <a:latin typeface="+mn-ea"/>
                <a:ea typeface="+mn-ea"/>
              </a:rPr>
              <a:t>SPV</a:t>
            </a:r>
            <a:r>
              <a:rPr lang="zh-CN" altLang="en-US" dirty="0">
                <a:solidFill>
                  <a:srgbClr val="FF0000"/>
                </a:solidFill>
                <a:latin typeface="+mn-ea"/>
                <a:ea typeface="+mn-ea"/>
              </a:rPr>
              <a:t>等手段实现资产风险隔离</a:t>
            </a:r>
            <a:r>
              <a:rPr lang="zh-CN" altLang="en-US" dirty="0">
                <a:latin typeface="+mn-ea"/>
                <a:ea typeface="+mn-ea"/>
              </a:rPr>
              <a:t>，使原始权益人的风险事件不会直接影响到证券化产品的投资者，并分散风险到多个投资者，降低单一投资者风险</a:t>
            </a:r>
          </a:p>
          <a:p>
            <a:pPr lvl="2"/>
            <a:r>
              <a:rPr lang="zh-CN" altLang="en-US" dirty="0">
                <a:latin typeface="+mn-ea"/>
                <a:ea typeface="+mn-ea"/>
              </a:rPr>
              <a:t>应收账款资产证券化</a:t>
            </a:r>
            <a:r>
              <a:rPr lang="zh-CN" altLang="en-US" dirty="0">
                <a:solidFill>
                  <a:srgbClr val="FF0000"/>
                </a:solidFill>
                <a:latin typeface="+mn-ea"/>
                <a:ea typeface="+mn-ea"/>
              </a:rPr>
              <a:t>促进供应链稳定与发展</a:t>
            </a:r>
            <a:r>
              <a:rPr lang="zh-CN" altLang="en-US" dirty="0">
                <a:latin typeface="+mn-ea"/>
                <a:ea typeface="+mn-ea"/>
              </a:rPr>
              <a:t>，稳定企业资金来源，保障供应链运转，并促进企业合作协调，推动供应链优化发展</a:t>
            </a:r>
            <a:endParaRPr lang="en-US" altLang="zh-CN" dirty="0">
              <a:latin typeface="+mn-ea"/>
              <a:ea typeface="+mn-ea"/>
            </a:endParaRPr>
          </a:p>
          <a:p>
            <a:pPr lvl="2"/>
            <a:endParaRPr lang="en-US" altLang="zh-CN" dirty="0">
              <a:latin typeface="+mn-ea"/>
              <a:ea typeface="+mn-ea"/>
            </a:endParaRPr>
          </a:p>
        </p:txBody>
      </p:sp>
      <p:sp>
        <p:nvSpPr>
          <p:cNvPr id="4" name="幻灯片编号占位符 3">
            <a:extLst>
              <a:ext uri="{FF2B5EF4-FFF2-40B4-BE49-F238E27FC236}">
                <a16:creationId xmlns:a16="http://schemas.microsoft.com/office/drawing/2014/main" id="{004CFFB3-52FC-38B6-6ACE-BD71D095CDC9}"/>
              </a:ext>
            </a:extLst>
          </p:cNvPr>
          <p:cNvSpPr>
            <a:spLocks noGrp="1"/>
          </p:cNvSpPr>
          <p:nvPr>
            <p:ph type="sldNum" sz="quarter" idx="12"/>
          </p:nvPr>
        </p:nvSpPr>
        <p:spPr/>
        <p:txBody>
          <a:bodyPr/>
          <a:lstStyle/>
          <a:p>
            <a:pPr>
              <a:defRPr/>
            </a:pPr>
            <a:fld id="{ECB5211D-F00B-AF45-9779-C1153475AFDA}" type="slidenum">
              <a:rPr lang="en-US" altLang="zh-CN" smtClean="0"/>
              <a:pPr>
                <a:defRPr/>
              </a:pPr>
              <a:t>208</a:t>
            </a:fld>
            <a:endParaRPr lang="en-US" altLang="zh-CN"/>
          </a:p>
        </p:txBody>
      </p:sp>
    </p:spTree>
    <p:extLst>
      <p:ext uri="{BB962C8B-B14F-4D97-AF65-F5344CB8AC3E}">
        <p14:creationId xmlns:p14="http://schemas.microsoft.com/office/powerpoint/2010/main" val="300179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E5789E-875E-B5EF-5A16-7AC8BB705DFD}"/>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6F5C3D4-D28A-BE2C-8F25-4A84595A101C}"/>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CB9BFC88-5E9E-C316-5155-8222D6107031}"/>
              </a:ext>
            </a:extLst>
          </p:cNvPr>
          <p:cNvSpPr>
            <a:spLocks noGrp="1"/>
          </p:cNvSpPr>
          <p:nvPr>
            <p:ph idx="1"/>
          </p:nvPr>
        </p:nvSpPr>
        <p:spPr/>
        <p:txBody>
          <a:bodyPr/>
          <a:lstStyle/>
          <a:p>
            <a:r>
              <a:rPr lang="zh-CN" altLang="en-US" dirty="0"/>
              <a:t>应收账款资产证券化</a:t>
            </a:r>
            <a:endParaRPr lang="en-US" altLang="zh-CN" dirty="0"/>
          </a:p>
          <a:p>
            <a:pPr lvl="1"/>
            <a:r>
              <a:rPr lang="zh-CN" altLang="en-US" dirty="0">
                <a:latin typeface="+mn-ea"/>
              </a:rPr>
              <a:t>应收账款资产金融化的操作流程</a:t>
            </a:r>
            <a:endParaRPr lang="en-US" altLang="zh-CN" dirty="0">
              <a:latin typeface="+mn-ea"/>
            </a:endParaRPr>
          </a:p>
          <a:p>
            <a:pPr marL="360000" lvl="2" indent="0">
              <a:buNone/>
            </a:pPr>
            <a:endParaRPr lang="en-US" altLang="zh-CN" dirty="0">
              <a:latin typeface="+mn-ea"/>
              <a:ea typeface="+mn-ea"/>
            </a:endParaRPr>
          </a:p>
        </p:txBody>
      </p:sp>
      <p:sp>
        <p:nvSpPr>
          <p:cNvPr id="4" name="幻灯片编号占位符 3">
            <a:extLst>
              <a:ext uri="{FF2B5EF4-FFF2-40B4-BE49-F238E27FC236}">
                <a16:creationId xmlns:a16="http://schemas.microsoft.com/office/drawing/2014/main" id="{BAF367F3-9ECE-B673-E0CA-6D7B486C5A82}"/>
              </a:ext>
            </a:extLst>
          </p:cNvPr>
          <p:cNvSpPr>
            <a:spLocks noGrp="1"/>
          </p:cNvSpPr>
          <p:nvPr>
            <p:ph type="sldNum" sz="quarter" idx="12"/>
          </p:nvPr>
        </p:nvSpPr>
        <p:spPr/>
        <p:txBody>
          <a:bodyPr/>
          <a:lstStyle/>
          <a:p>
            <a:pPr>
              <a:defRPr/>
            </a:pPr>
            <a:fld id="{ECB5211D-F00B-AF45-9779-C1153475AFDA}" type="slidenum">
              <a:rPr lang="en-US" altLang="zh-CN" smtClean="0"/>
              <a:pPr>
                <a:defRPr/>
              </a:pPr>
              <a:t>209</a:t>
            </a:fld>
            <a:endParaRPr lang="en-US" altLang="zh-CN"/>
          </a:p>
        </p:txBody>
      </p:sp>
      <p:sp>
        <p:nvSpPr>
          <p:cNvPr id="5" name="Rectangle 115">
            <a:extLst>
              <a:ext uri="{FF2B5EF4-FFF2-40B4-BE49-F238E27FC236}">
                <a16:creationId xmlns:a16="http://schemas.microsoft.com/office/drawing/2014/main" id="{282112C3-1238-E3CC-6EC6-F3192E93389E}"/>
              </a:ext>
            </a:extLst>
          </p:cNvPr>
          <p:cNvSpPr>
            <a:spLocks noChangeArrowheads="1"/>
          </p:cNvSpPr>
          <p:nvPr/>
        </p:nvSpPr>
        <p:spPr bwMode="auto">
          <a:xfrm>
            <a:off x="1979712" y="2204864"/>
            <a:ext cx="937121"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发起人</a:t>
            </a:r>
            <a:endParaRPr lang="zh-CN" sz="2000" kern="100" dirty="0">
              <a:latin typeface="Heiti SC Light"/>
              <a:ea typeface="Heiti SC Light"/>
              <a:cs typeface="Heiti SC Light"/>
            </a:endParaRPr>
          </a:p>
        </p:txBody>
      </p:sp>
      <p:sp>
        <p:nvSpPr>
          <p:cNvPr id="6" name="Rectangle 115">
            <a:extLst>
              <a:ext uri="{FF2B5EF4-FFF2-40B4-BE49-F238E27FC236}">
                <a16:creationId xmlns:a16="http://schemas.microsoft.com/office/drawing/2014/main" id="{113BACD2-F7AB-204B-6E03-348D1838A8C7}"/>
              </a:ext>
            </a:extLst>
          </p:cNvPr>
          <p:cNvSpPr>
            <a:spLocks noChangeArrowheads="1"/>
          </p:cNvSpPr>
          <p:nvPr/>
        </p:nvSpPr>
        <p:spPr bwMode="auto">
          <a:xfrm>
            <a:off x="1979712" y="3328726"/>
            <a:ext cx="937121"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en-US" altLang="zh-CN" sz="2000" kern="100" dirty="0">
                <a:latin typeface="Heiti SC Light"/>
                <a:ea typeface="Heiti SC Light"/>
                <a:cs typeface="Heiti SC Light"/>
              </a:rPr>
              <a:t>SPV</a:t>
            </a:r>
            <a:endParaRPr lang="zh-CN" sz="2000" kern="100" dirty="0">
              <a:latin typeface="Heiti SC Light"/>
              <a:ea typeface="Heiti SC Light"/>
              <a:cs typeface="Heiti SC Light"/>
            </a:endParaRPr>
          </a:p>
        </p:txBody>
      </p:sp>
      <p:sp>
        <p:nvSpPr>
          <p:cNvPr id="9" name="Rectangle 115">
            <a:extLst>
              <a:ext uri="{FF2B5EF4-FFF2-40B4-BE49-F238E27FC236}">
                <a16:creationId xmlns:a16="http://schemas.microsoft.com/office/drawing/2014/main" id="{F7F950CA-5594-9945-8DF9-170C3D7E83E7}"/>
              </a:ext>
            </a:extLst>
          </p:cNvPr>
          <p:cNvSpPr>
            <a:spLocks noChangeArrowheads="1"/>
          </p:cNvSpPr>
          <p:nvPr/>
        </p:nvSpPr>
        <p:spPr bwMode="auto">
          <a:xfrm>
            <a:off x="4985319" y="5329311"/>
            <a:ext cx="937121"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债务人</a:t>
            </a:r>
            <a:endParaRPr lang="zh-CN" sz="2000" kern="100" dirty="0">
              <a:latin typeface="Heiti SC Light"/>
              <a:ea typeface="Heiti SC Light"/>
              <a:cs typeface="Heiti SC Light"/>
            </a:endParaRPr>
          </a:p>
        </p:txBody>
      </p:sp>
      <p:sp>
        <p:nvSpPr>
          <p:cNvPr id="11" name="Rectangle 115">
            <a:extLst>
              <a:ext uri="{FF2B5EF4-FFF2-40B4-BE49-F238E27FC236}">
                <a16:creationId xmlns:a16="http://schemas.microsoft.com/office/drawing/2014/main" id="{F0384F5A-9A70-09AB-53D7-88A510F065F1}"/>
              </a:ext>
            </a:extLst>
          </p:cNvPr>
          <p:cNvSpPr>
            <a:spLocks noChangeArrowheads="1"/>
          </p:cNvSpPr>
          <p:nvPr/>
        </p:nvSpPr>
        <p:spPr bwMode="auto">
          <a:xfrm>
            <a:off x="4985320" y="3328558"/>
            <a:ext cx="1080120"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评级机构</a:t>
            </a:r>
            <a:endParaRPr lang="zh-CN" sz="2000" kern="100" dirty="0">
              <a:latin typeface="Heiti SC Light"/>
              <a:ea typeface="Heiti SC Light"/>
              <a:cs typeface="Heiti SC Light"/>
            </a:endParaRPr>
          </a:p>
        </p:txBody>
      </p:sp>
      <p:sp>
        <p:nvSpPr>
          <p:cNvPr id="12" name="Rectangle 115">
            <a:extLst>
              <a:ext uri="{FF2B5EF4-FFF2-40B4-BE49-F238E27FC236}">
                <a16:creationId xmlns:a16="http://schemas.microsoft.com/office/drawing/2014/main" id="{48021394-3470-201E-8CC9-E91F8FDAFF87}"/>
              </a:ext>
            </a:extLst>
          </p:cNvPr>
          <p:cNvSpPr>
            <a:spLocks noChangeArrowheads="1"/>
          </p:cNvSpPr>
          <p:nvPr/>
        </p:nvSpPr>
        <p:spPr bwMode="auto">
          <a:xfrm>
            <a:off x="4985318" y="2204864"/>
            <a:ext cx="937121"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资产池</a:t>
            </a:r>
            <a:endParaRPr lang="zh-CN" sz="2000" kern="100" dirty="0">
              <a:latin typeface="Heiti SC Light"/>
              <a:ea typeface="Heiti SC Light"/>
              <a:cs typeface="Heiti SC Light"/>
            </a:endParaRPr>
          </a:p>
        </p:txBody>
      </p:sp>
      <p:sp>
        <p:nvSpPr>
          <p:cNvPr id="13" name="Rectangle 115">
            <a:extLst>
              <a:ext uri="{FF2B5EF4-FFF2-40B4-BE49-F238E27FC236}">
                <a16:creationId xmlns:a16="http://schemas.microsoft.com/office/drawing/2014/main" id="{A83CB242-47A2-E175-695D-866F11BF29DA}"/>
              </a:ext>
            </a:extLst>
          </p:cNvPr>
          <p:cNvSpPr>
            <a:spLocks noChangeArrowheads="1"/>
          </p:cNvSpPr>
          <p:nvPr/>
        </p:nvSpPr>
        <p:spPr bwMode="auto">
          <a:xfrm>
            <a:off x="5004048" y="4437112"/>
            <a:ext cx="1080120"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增信机构</a:t>
            </a:r>
            <a:endParaRPr lang="zh-CN" sz="2000" kern="100" dirty="0">
              <a:latin typeface="Heiti SC Light"/>
              <a:ea typeface="Heiti SC Light"/>
              <a:cs typeface="Heiti SC Light"/>
            </a:endParaRPr>
          </a:p>
        </p:txBody>
      </p:sp>
      <p:sp>
        <p:nvSpPr>
          <p:cNvPr id="14" name="Rectangle 115">
            <a:extLst>
              <a:ext uri="{FF2B5EF4-FFF2-40B4-BE49-F238E27FC236}">
                <a16:creationId xmlns:a16="http://schemas.microsoft.com/office/drawing/2014/main" id="{749EB2E4-7305-14AE-4879-EB864A336623}"/>
              </a:ext>
            </a:extLst>
          </p:cNvPr>
          <p:cNvSpPr>
            <a:spLocks noChangeArrowheads="1"/>
          </p:cNvSpPr>
          <p:nvPr/>
        </p:nvSpPr>
        <p:spPr bwMode="auto">
          <a:xfrm>
            <a:off x="1979712" y="5517232"/>
            <a:ext cx="1080120" cy="76398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资产证券持有者</a:t>
            </a:r>
            <a:endParaRPr lang="zh-CN" sz="2000" kern="100" dirty="0">
              <a:latin typeface="Heiti SC Light"/>
              <a:ea typeface="Heiti SC Light"/>
              <a:cs typeface="Heiti SC Light"/>
            </a:endParaRPr>
          </a:p>
        </p:txBody>
      </p:sp>
      <p:sp>
        <p:nvSpPr>
          <p:cNvPr id="15" name="Rectangle 115">
            <a:extLst>
              <a:ext uri="{FF2B5EF4-FFF2-40B4-BE49-F238E27FC236}">
                <a16:creationId xmlns:a16="http://schemas.microsoft.com/office/drawing/2014/main" id="{17F3709D-AA19-3845-7A8A-3C69885D98F3}"/>
              </a:ext>
            </a:extLst>
          </p:cNvPr>
          <p:cNvSpPr>
            <a:spLocks noChangeArrowheads="1"/>
          </p:cNvSpPr>
          <p:nvPr/>
        </p:nvSpPr>
        <p:spPr bwMode="auto">
          <a:xfrm>
            <a:off x="1979712" y="4437112"/>
            <a:ext cx="1080120" cy="403945"/>
          </a:xfrm>
          <a:prstGeom prst="rect">
            <a:avLst/>
          </a:prstGeom>
          <a:solidFill>
            <a:srgbClr val="FFFFFF"/>
          </a:solidFill>
          <a:ln w="34925">
            <a:solidFill>
              <a:srgbClr val="000000"/>
            </a:solidFill>
            <a:miter lim="800000"/>
            <a:headEnd/>
            <a:tailEnd/>
          </a:ln>
        </p:spPr>
        <p:txBody>
          <a:bodyPr lIns="0" tIns="0" rIns="0" bIns="0" anchor="ctr" upright="1"/>
          <a:lstStyle/>
          <a:p>
            <a:pPr>
              <a:lnSpc>
                <a:spcPts val="2000"/>
              </a:lnSpc>
              <a:spcBef>
                <a:spcPts val="0"/>
              </a:spcBef>
              <a:spcAft>
                <a:spcPts val="0"/>
              </a:spcAft>
              <a:defRPr/>
            </a:pPr>
            <a:r>
              <a:rPr lang="zh-CN" altLang="en-US" sz="2000" kern="100" dirty="0">
                <a:latin typeface="Heiti SC Light"/>
                <a:ea typeface="Heiti SC Light"/>
                <a:cs typeface="Heiti SC Light"/>
              </a:rPr>
              <a:t>承销机构</a:t>
            </a:r>
            <a:endParaRPr lang="zh-CN" sz="2000" kern="100" dirty="0">
              <a:latin typeface="Heiti SC Light"/>
              <a:ea typeface="Heiti SC Light"/>
              <a:cs typeface="Heiti SC Light"/>
            </a:endParaRPr>
          </a:p>
        </p:txBody>
      </p:sp>
      <p:cxnSp>
        <p:nvCxnSpPr>
          <p:cNvPr id="17" name="直接箭头连接符 16">
            <a:extLst>
              <a:ext uri="{FF2B5EF4-FFF2-40B4-BE49-F238E27FC236}">
                <a16:creationId xmlns:a16="http://schemas.microsoft.com/office/drawing/2014/main" id="{92467BF7-7CD3-2DE6-FBBA-6A3C3A167A9F}"/>
              </a:ext>
            </a:extLst>
          </p:cNvPr>
          <p:cNvCxnSpPr>
            <a:stCxn id="5" idx="3"/>
            <a:endCxn id="12" idx="1"/>
          </p:cNvCxnSpPr>
          <p:nvPr/>
        </p:nvCxnSpPr>
        <p:spPr bwMode="auto">
          <a:xfrm>
            <a:off x="2916833" y="2406837"/>
            <a:ext cx="2068485" cy="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9" name="直接箭头连接符 18">
            <a:extLst>
              <a:ext uri="{FF2B5EF4-FFF2-40B4-BE49-F238E27FC236}">
                <a16:creationId xmlns:a16="http://schemas.microsoft.com/office/drawing/2014/main" id="{545CC5CA-0F4B-FA2F-DB25-06C4478D5203}"/>
              </a:ext>
            </a:extLst>
          </p:cNvPr>
          <p:cNvCxnSpPr>
            <a:stCxn id="6" idx="0"/>
            <a:endCxn id="5" idx="2"/>
          </p:cNvCxnSpPr>
          <p:nvPr/>
        </p:nvCxnSpPr>
        <p:spPr bwMode="auto">
          <a:xfrm flipV="1">
            <a:off x="2448273" y="2608809"/>
            <a:ext cx="0" cy="719917"/>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1" name="直接箭头连接符 20">
            <a:extLst>
              <a:ext uri="{FF2B5EF4-FFF2-40B4-BE49-F238E27FC236}">
                <a16:creationId xmlns:a16="http://schemas.microsoft.com/office/drawing/2014/main" id="{35B75FA8-1630-77AE-35E6-A3C5CB555E06}"/>
              </a:ext>
            </a:extLst>
          </p:cNvPr>
          <p:cNvCxnSpPr/>
          <p:nvPr/>
        </p:nvCxnSpPr>
        <p:spPr bwMode="auto">
          <a:xfrm flipV="1">
            <a:off x="2195736" y="3732503"/>
            <a:ext cx="0" cy="7046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3" name="直接箭头连接符 22">
            <a:extLst>
              <a:ext uri="{FF2B5EF4-FFF2-40B4-BE49-F238E27FC236}">
                <a16:creationId xmlns:a16="http://schemas.microsoft.com/office/drawing/2014/main" id="{EA7493FB-36A1-3223-8C4D-E2AB0E9E73CB}"/>
              </a:ext>
            </a:extLst>
          </p:cNvPr>
          <p:cNvCxnSpPr/>
          <p:nvPr/>
        </p:nvCxnSpPr>
        <p:spPr bwMode="auto">
          <a:xfrm>
            <a:off x="2699792" y="3732503"/>
            <a:ext cx="0" cy="7046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4" name="直接箭头连接符 23">
            <a:extLst>
              <a:ext uri="{FF2B5EF4-FFF2-40B4-BE49-F238E27FC236}">
                <a16:creationId xmlns:a16="http://schemas.microsoft.com/office/drawing/2014/main" id="{20A8049A-4922-7512-B7C6-F94B5F7546D3}"/>
              </a:ext>
            </a:extLst>
          </p:cNvPr>
          <p:cNvCxnSpPr/>
          <p:nvPr/>
        </p:nvCxnSpPr>
        <p:spPr bwMode="auto">
          <a:xfrm flipV="1">
            <a:off x="2201782" y="4826674"/>
            <a:ext cx="0" cy="7046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5" name="直接箭头连接符 24">
            <a:extLst>
              <a:ext uri="{FF2B5EF4-FFF2-40B4-BE49-F238E27FC236}">
                <a16:creationId xmlns:a16="http://schemas.microsoft.com/office/drawing/2014/main" id="{9F5AFCE4-BAFF-3397-5BA6-32B7D3CC9C38}"/>
              </a:ext>
            </a:extLst>
          </p:cNvPr>
          <p:cNvCxnSpPr/>
          <p:nvPr/>
        </p:nvCxnSpPr>
        <p:spPr bwMode="auto">
          <a:xfrm>
            <a:off x="2705838" y="4826674"/>
            <a:ext cx="0" cy="7046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6" name="直接箭头连接符 25">
            <a:extLst>
              <a:ext uri="{FF2B5EF4-FFF2-40B4-BE49-F238E27FC236}">
                <a16:creationId xmlns:a16="http://schemas.microsoft.com/office/drawing/2014/main" id="{64DE2560-C77E-D394-7F15-AA2CB3438F53}"/>
              </a:ext>
            </a:extLst>
          </p:cNvPr>
          <p:cNvCxnSpPr/>
          <p:nvPr/>
        </p:nvCxnSpPr>
        <p:spPr bwMode="auto">
          <a:xfrm>
            <a:off x="5543538" y="3732503"/>
            <a:ext cx="0" cy="7046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7" name="直接箭头连接符 26">
            <a:extLst>
              <a:ext uri="{FF2B5EF4-FFF2-40B4-BE49-F238E27FC236}">
                <a16:creationId xmlns:a16="http://schemas.microsoft.com/office/drawing/2014/main" id="{B42BF10B-8404-DD19-15C4-9B84A231E245}"/>
              </a:ext>
            </a:extLst>
          </p:cNvPr>
          <p:cNvCxnSpPr/>
          <p:nvPr/>
        </p:nvCxnSpPr>
        <p:spPr bwMode="auto">
          <a:xfrm>
            <a:off x="2935563" y="3530530"/>
            <a:ext cx="2068485" cy="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9" name="直接箭头连接符 28">
            <a:extLst>
              <a:ext uri="{FF2B5EF4-FFF2-40B4-BE49-F238E27FC236}">
                <a16:creationId xmlns:a16="http://schemas.microsoft.com/office/drawing/2014/main" id="{61C36523-F255-23E8-5DA8-8967F93BB783}"/>
              </a:ext>
            </a:extLst>
          </p:cNvPr>
          <p:cNvCxnSpPr>
            <a:stCxn id="13" idx="1"/>
            <a:endCxn id="15" idx="3"/>
          </p:cNvCxnSpPr>
          <p:nvPr/>
        </p:nvCxnSpPr>
        <p:spPr bwMode="auto">
          <a:xfrm flipH="1">
            <a:off x="3059832" y="4639085"/>
            <a:ext cx="1944216" cy="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31" name="直接箭头连接符 30">
            <a:extLst>
              <a:ext uri="{FF2B5EF4-FFF2-40B4-BE49-F238E27FC236}">
                <a16:creationId xmlns:a16="http://schemas.microsoft.com/office/drawing/2014/main" id="{C8C11040-76F6-E755-B2DD-95ADFDBF94F4}"/>
              </a:ext>
            </a:extLst>
          </p:cNvPr>
          <p:cNvCxnSpPr>
            <a:stCxn id="9" idx="1"/>
          </p:cNvCxnSpPr>
          <p:nvPr/>
        </p:nvCxnSpPr>
        <p:spPr bwMode="auto">
          <a:xfrm flipH="1" flipV="1">
            <a:off x="3059832" y="4841057"/>
            <a:ext cx="1925487" cy="690227"/>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33" name="直接箭头连接符 32">
            <a:extLst>
              <a:ext uri="{FF2B5EF4-FFF2-40B4-BE49-F238E27FC236}">
                <a16:creationId xmlns:a16="http://schemas.microsoft.com/office/drawing/2014/main" id="{B2402D62-AECA-F699-4CDA-5277F05610B2}"/>
              </a:ext>
            </a:extLst>
          </p:cNvPr>
          <p:cNvCxnSpPr/>
          <p:nvPr/>
        </p:nvCxnSpPr>
        <p:spPr bwMode="auto">
          <a:xfrm flipH="1">
            <a:off x="2935563" y="2631140"/>
            <a:ext cx="2049755" cy="68211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34" name="Rectangle 127">
            <a:extLst>
              <a:ext uri="{FF2B5EF4-FFF2-40B4-BE49-F238E27FC236}">
                <a16:creationId xmlns:a16="http://schemas.microsoft.com/office/drawing/2014/main" id="{1F956297-3EB9-8855-6CE2-63A83F9C261F}"/>
              </a:ext>
            </a:extLst>
          </p:cNvPr>
          <p:cNvSpPr>
            <a:spLocks noChangeArrowheads="1"/>
          </p:cNvSpPr>
          <p:nvPr/>
        </p:nvSpPr>
        <p:spPr bwMode="auto">
          <a:xfrm>
            <a:off x="3059112" y="2186587"/>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①筛选资产</a:t>
            </a:r>
            <a:endParaRPr lang="zh-CN" sz="1400" kern="100" dirty="0">
              <a:latin typeface="Times New Roman"/>
              <a:ea typeface="宋体"/>
              <a:cs typeface="Times New Roman"/>
            </a:endParaRPr>
          </a:p>
        </p:txBody>
      </p:sp>
      <p:sp>
        <p:nvSpPr>
          <p:cNvPr id="35" name="Rectangle 127">
            <a:extLst>
              <a:ext uri="{FF2B5EF4-FFF2-40B4-BE49-F238E27FC236}">
                <a16:creationId xmlns:a16="http://schemas.microsoft.com/office/drawing/2014/main" id="{268720EB-4E18-42C9-B83E-02BAA25324CC}"/>
              </a:ext>
            </a:extLst>
          </p:cNvPr>
          <p:cNvSpPr>
            <a:spLocks noChangeArrowheads="1"/>
          </p:cNvSpPr>
          <p:nvPr/>
        </p:nvSpPr>
        <p:spPr bwMode="auto">
          <a:xfrm>
            <a:off x="3053756" y="2804035"/>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②打包出售</a:t>
            </a:r>
            <a:endParaRPr lang="zh-CN" sz="1400" kern="100" dirty="0">
              <a:latin typeface="Times New Roman"/>
              <a:ea typeface="宋体"/>
              <a:cs typeface="Times New Roman"/>
            </a:endParaRPr>
          </a:p>
        </p:txBody>
      </p:sp>
      <p:sp>
        <p:nvSpPr>
          <p:cNvPr id="36" name="Rectangle 127">
            <a:extLst>
              <a:ext uri="{FF2B5EF4-FFF2-40B4-BE49-F238E27FC236}">
                <a16:creationId xmlns:a16="http://schemas.microsoft.com/office/drawing/2014/main" id="{744C8CF5-C1A8-6D07-0CD5-E1707E67C31C}"/>
              </a:ext>
            </a:extLst>
          </p:cNvPr>
          <p:cNvSpPr>
            <a:spLocks noChangeArrowheads="1"/>
          </p:cNvSpPr>
          <p:nvPr/>
        </p:nvSpPr>
        <p:spPr bwMode="auto">
          <a:xfrm rot="1205170">
            <a:off x="3643378" y="5011937"/>
            <a:ext cx="1443755" cy="191184"/>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⑨偿还应收款项</a:t>
            </a:r>
            <a:endParaRPr lang="zh-CN" sz="1400" kern="100" dirty="0">
              <a:latin typeface="Times New Roman"/>
              <a:ea typeface="宋体"/>
              <a:cs typeface="Times New Roman"/>
            </a:endParaRPr>
          </a:p>
        </p:txBody>
      </p:sp>
      <p:sp>
        <p:nvSpPr>
          <p:cNvPr id="37" name="Rectangle 127">
            <a:extLst>
              <a:ext uri="{FF2B5EF4-FFF2-40B4-BE49-F238E27FC236}">
                <a16:creationId xmlns:a16="http://schemas.microsoft.com/office/drawing/2014/main" id="{904F85CB-1F20-0CB1-65F1-9B4568172755}"/>
              </a:ext>
            </a:extLst>
          </p:cNvPr>
          <p:cNvSpPr>
            <a:spLocks noChangeArrowheads="1"/>
          </p:cNvSpPr>
          <p:nvPr/>
        </p:nvSpPr>
        <p:spPr bwMode="auto">
          <a:xfrm>
            <a:off x="3309554" y="3328244"/>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③增信</a:t>
            </a:r>
            <a:endParaRPr lang="zh-CN" sz="1400" kern="100" dirty="0">
              <a:latin typeface="Times New Roman"/>
              <a:ea typeface="宋体"/>
              <a:cs typeface="Times New Roman"/>
            </a:endParaRPr>
          </a:p>
        </p:txBody>
      </p:sp>
      <p:sp>
        <p:nvSpPr>
          <p:cNvPr id="38" name="Rectangle 127">
            <a:extLst>
              <a:ext uri="{FF2B5EF4-FFF2-40B4-BE49-F238E27FC236}">
                <a16:creationId xmlns:a16="http://schemas.microsoft.com/office/drawing/2014/main" id="{BC34E467-EF5E-8691-CF73-14C139361655}"/>
              </a:ext>
            </a:extLst>
          </p:cNvPr>
          <p:cNvSpPr>
            <a:spLocks noChangeArrowheads="1"/>
          </p:cNvSpPr>
          <p:nvPr/>
        </p:nvSpPr>
        <p:spPr bwMode="auto">
          <a:xfrm>
            <a:off x="935384" y="2889944"/>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⑧募集资金</a:t>
            </a:r>
            <a:endParaRPr lang="zh-CN" sz="1400" kern="100" dirty="0">
              <a:latin typeface="Times New Roman"/>
              <a:ea typeface="宋体"/>
              <a:cs typeface="Times New Roman"/>
            </a:endParaRPr>
          </a:p>
        </p:txBody>
      </p:sp>
      <p:sp>
        <p:nvSpPr>
          <p:cNvPr id="39" name="Rectangle 127">
            <a:extLst>
              <a:ext uri="{FF2B5EF4-FFF2-40B4-BE49-F238E27FC236}">
                <a16:creationId xmlns:a16="http://schemas.microsoft.com/office/drawing/2014/main" id="{2B901AD4-D83A-CB8E-8EE5-9B97E09EB060}"/>
              </a:ext>
            </a:extLst>
          </p:cNvPr>
          <p:cNvSpPr>
            <a:spLocks noChangeArrowheads="1"/>
          </p:cNvSpPr>
          <p:nvPr/>
        </p:nvSpPr>
        <p:spPr bwMode="auto">
          <a:xfrm>
            <a:off x="880320" y="4026990"/>
            <a:ext cx="1512888" cy="288925"/>
          </a:xfrm>
          <a:prstGeom prst="rect">
            <a:avLst/>
          </a:prstGeom>
          <a:noFill/>
          <a:ln>
            <a:noFill/>
          </a:ln>
        </p:spPr>
        <p:txBody>
          <a:bodyPr lIns="0" tIns="0" rIns="0" bIns="0" upright="1"/>
          <a:lstStyle/>
          <a:p>
            <a:pPr marL="342900" indent="-342900">
              <a:lnSpc>
                <a:spcPts val="1200"/>
              </a:lnSpc>
              <a:spcAft>
                <a:spcPts val="0"/>
              </a:spcAft>
              <a:buFont typeface="+mj-ea"/>
              <a:buAutoNum type="circleNumDbPlain" startAt="11"/>
              <a:defRPr/>
            </a:pPr>
            <a:r>
              <a:rPr lang="zh-CN" altLang="en-US" sz="1400" kern="100" dirty="0">
                <a:latin typeface="Times New Roman"/>
                <a:ea typeface="宋体"/>
                <a:cs typeface="Times New Roman"/>
              </a:rPr>
              <a:t>回收款项</a:t>
            </a:r>
            <a:endParaRPr lang="zh-CN" sz="1400" kern="100" dirty="0">
              <a:latin typeface="Times New Roman"/>
              <a:ea typeface="宋体"/>
              <a:cs typeface="Times New Roman"/>
            </a:endParaRPr>
          </a:p>
        </p:txBody>
      </p:sp>
      <p:sp>
        <p:nvSpPr>
          <p:cNvPr id="40" name="Rectangle 127">
            <a:extLst>
              <a:ext uri="{FF2B5EF4-FFF2-40B4-BE49-F238E27FC236}">
                <a16:creationId xmlns:a16="http://schemas.microsoft.com/office/drawing/2014/main" id="{B93E622D-9864-63A4-5D44-8438089127AA}"/>
              </a:ext>
            </a:extLst>
          </p:cNvPr>
          <p:cNvSpPr>
            <a:spLocks noChangeArrowheads="1"/>
          </p:cNvSpPr>
          <p:nvPr/>
        </p:nvSpPr>
        <p:spPr bwMode="auto">
          <a:xfrm>
            <a:off x="2553110" y="4021637"/>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⑥资金托管</a:t>
            </a:r>
            <a:endParaRPr lang="zh-CN" sz="1400" kern="100" dirty="0">
              <a:latin typeface="Times New Roman"/>
              <a:ea typeface="宋体"/>
              <a:cs typeface="Times New Roman"/>
            </a:endParaRPr>
          </a:p>
        </p:txBody>
      </p:sp>
      <p:sp>
        <p:nvSpPr>
          <p:cNvPr id="41" name="Rectangle 127">
            <a:extLst>
              <a:ext uri="{FF2B5EF4-FFF2-40B4-BE49-F238E27FC236}">
                <a16:creationId xmlns:a16="http://schemas.microsoft.com/office/drawing/2014/main" id="{E117CA42-BF57-F2F2-1020-6C9DCD241FEC}"/>
              </a:ext>
            </a:extLst>
          </p:cNvPr>
          <p:cNvSpPr>
            <a:spLocks noChangeArrowheads="1"/>
          </p:cNvSpPr>
          <p:nvPr/>
        </p:nvSpPr>
        <p:spPr bwMode="auto">
          <a:xfrm>
            <a:off x="5327724" y="4026991"/>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④进行评级</a:t>
            </a:r>
            <a:endParaRPr lang="zh-CN" sz="1400" kern="100" dirty="0">
              <a:latin typeface="Times New Roman"/>
              <a:ea typeface="宋体"/>
              <a:cs typeface="Times New Roman"/>
            </a:endParaRPr>
          </a:p>
        </p:txBody>
      </p:sp>
      <p:sp>
        <p:nvSpPr>
          <p:cNvPr id="42" name="Rectangle 127">
            <a:extLst>
              <a:ext uri="{FF2B5EF4-FFF2-40B4-BE49-F238E27FC236}">
                <a16:creationId xmlns:a16="http://schemas.microsoft.com/office/drawing/2014/main" id="{2227EEDF-50D3-01AD-B24A-45C6AB07DAE1}"/>
              </a:ext>
            </a:extLst>
          </p:cNvPr>
          <p:cNvSpPr>
            <a:spLocks noChangeArrowheads="1"/>
          </p:cNvSpPr>
          <p:nvPr/>
        </p:nvSpPr>
        <p:spPr bwMode="auto">
          <a:xfrm>
            <a:off x="3309554" y="4422267"/>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⑤发行</a:t>
            </a:r>
            <a:endParaRPr lang="zh-CN" sz="1400" kern="100" dirty="0">
              <a:latin typeface="Times New Roman"/>
              <a:ea typeface="宋体"/>
              <a:cs typeface="Times New Roman"/>
            </a:endParaRPr>
          </a:p>
        </p:txBody>
      </p:sp>
      <p:sp>
        <p:nvSpPr>
          <p:cNvPr id="43" name="Rectangle 127">
            <a:extLst>
              <a:ext uri="{FF2B5EF4-FFF2-40B4-BE49-F238E27FC236}">
                <a16:creationId xmlns:a16="http://schemas.microsoft.com/office/drawing/2014/main" id="{9DB377CF-B0F0-A1E5-4771-B2CB1A923107}"/>
              </a:ext>
            </a:extLst>
          </p:cNvPr>
          <p:cNvSpPr>
            <a:spLocks noChangeArrowheads="1"/>
          </p:cNvSpPr>
          <p:nvPr/>
        </p:nvSpPr>
        <p:spPr bwMode="auto">
          <a:xfrm>
            <a:off x="2393208" y="5100786"/>
            <a:ext cx="1512888" cy="288925"/>
          </a:xfrm>
          <a:prstGeom prst="rect">
            <a:avLst/>
          </a:prstGeom>
          <a:noFill/>
          <a:ln>
            <a:noFill/>
          </a:ln>
        </p:spPr>
        <p:txBody>
          <a:bodyPr lIns="0" tIns="0" rIns="0" bIns="0" upright="1"/>
          <a:lstStyle/>
          <a:p>
            <a:pPr>
              <a:lnSpc>
                <a:spcPts val="1200"/>
              </a:lnSpc>
              <a:spcAft>
                <a:spcPts val="0"/>
              </a:spcAft>
              <a:defRPr/>
            </a:pPr>
            <a:r>
              <a:rPr lang="zh-CN" altLang="en-US" sz="1400" kern="0" dirty="0">
                <a:latin typeface="Times New Roman"/>
                <a:ea typeface="宋体"/>
                <a:cs typeface="宋体"/>
              </a:rPr>
              <a:t>⑩兑付本息</a:t>
            </a:r>
            <a:endParaRPr lang="zh-CN" sz="1400" kern="100" dirty="0">
              <a:latin typeface="Times New Roman"/>
              <a:ea typeface="宋体"/>
              <a:cs typeface="Times New Roman"/>
            </a:endParaRPr>
          </a:p>
        </p:txBody>
      </p:sp>
      <p:sp>
        <p:nvSpPr>
          <p:cNvPr id="44" name="Rectangle 127">
            <a:extLst>
              <a:ext uri="{FF2B5EF4-FFF2-40B4-BE49-F238E27FC236}">
                <a16:creationId xmlns:a16="http://schemas.microsoft.com/office/drawing/2014/main" id="{25341499-7058-1E77-40D7-52BACE5D99AD}"/>
              </a:ext>
            </a:extLst>
          </p:cNvPr>
          <p:cNvSpPr>
            <a:spLocks noChangeArrowheads="1"/>
          </p:cNvSpPr>
          <p:nvPr/>
        </p:nvSpPr>
        <p:spPr bwMode="auto">
          <a:xfrm>
            <a:off x="940923" y="5113287"/>
            <a:ext cx="1512888" cy="288925"/>
          </a:xfrm>
          <a:prstGeom prst="rect">
            <a:avLst/>
          </a:prstGeom>
          <a:noFill/>
          <a:ln>
            <a:noFill/>
          </a:ln>
        </p:spPr>
        <p:txBody>
          <a:bodyPr lIns="0" tIns="0" rIns="0" bIns="0" upright="1"/>
          <a:lstStyle/>
          <a:p>
            <a:pPr>
              <a:lnSpc>
                <a:spcPts val="1200"/>
              </a:lnSpc>
              <a:spcAft>
                <a:spcPts val="0"/>
              </a:spcAft>
              <a:defRPr/>
            </a:pPr>
            <a:r>
              <a:rPr lang="zh-CN" altLang="en-US" sz="1400" kern="100" dirty="0">
                <a:latin typeface="Times New Roman"/>
                <a:ea typeface="宋体"/>
                <a:cs typeface="Times New Roman"/>
              </a:rPr>
              <a:t>⑦认购资金</a:t>
            </a:r>
            <a:endParaRPr lang="zh-CN" sz="1400" kern="100" dirty="0">
              <a:latin typeface="Times New Roman"/>
              <a:ea typeface="宋体"/>
              <a:cs typeface="Times New Roman"/>
            </a:endParaRPr>
          </a:p>
        </p:txBody>
      </p:sp>
    </p:spTree>
    <p:extLst>
      <p:ext uri="{BB962C8B-B14F-4D97-AF65-F5344CB8AC3E}">
        <p14:creationId xmlns:p14="http://schemas.microsoft.com/office/powerpoint/2010/main" val="1903345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5" grpId="0"/>
      <p:bldP spid="37" grpId="0"/>
      <p:bldP spid="38" grpId="0"/>
      <p:bldP spid="39" grpId="0"/>
      <p:bldP spid="40" grpId="0"/>
      <p:bldP spid="41" grpId="0"/>
      <p:bldP spid="42" grpId="0"/>
      <p:bldP spid="43" grpId="0"/>
      <p:bldP spid="4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 name="幻灯片编号占位符 5"/>
          <p:cNvSpPr>
            <a:spLocks noGrp="1"/>
          </p:cNvSpPr>
          <p:nvPr>
            <p:ph type="sldNum" sz="quarter" idx="12"/>
          </p:nvPr>
        </p:nvSpPr>
        <p:spPr/>
        <p:txBody>
          <a:bodyPr/>
          <a:lstStyle/>
          <a:p>
            <a:pPr>
              <a:defRPr/>
            </a:pPr>
            <a:fld id="{ED13DF4E-4E91-564B-BDC1-429F5BA5DCD7}" type="slidenum">
              <a:rPr lang="en-US" altLang="zh-CN"/>
              <a:pPr>
                <a:defRPr/>
              </a:pPr>
              <a:t>21</a:t>
            </a:fld>
            <a:endParaRPr lang="en-US" altLang="zh-CN"/>
          </a:p>
        </p:txBody>
      </p:sp>
      <p:sp>
        <p:nvSpPr>
          <p:cNvPr id="2339842"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供应链管理的意义</a:t>
            </a:r>
          </a:p>
        </p:txBody>
      </p:sp>
      <p:sp>
        <p:nvSpPr>
          <p:cNvPr id="2339843" name="Rectangle 3"/>
          <p:cNvSpPr>
            <a:spLocks noGrp="1" noChangeArrowheads="1"/>
          </p:cNvSpPr>
          <p:nvPr>
            <p:ph type="body" idx="1"/>
          </p:nvPr>
        </p:nvSpPr>
        <p:spPr>
          <a:xfrm>
            <a:off x="251520" y="836712"/>
            <a:ext cx="8686800" cy="5334000"/>
          </a:xfrm>
        </p:spPr>
        <p:txBody>
          <a:bodyPr/>
          <a:lstStyle/>
          <a:p>
            <a:pPr>
              <a:defRPr/>
            </a:pPr>
            <a:r>
              <a:rPr lang="zh-CN" altLang="en-US">
                <a:solidFill>
                  <a:srgbClr val="FF0000"/>
                </a:solidFill>
              </a:rPr>
              <a:t>低效率信息系统</a:t>
            </a:r>
            <a:r>
              <a:rPr lang="en-US" altLang="zh-CN"/>
              <a:t>    </a:t>
            </a:r>
            <a:r>
              <a:rPr lang="zh-CN" altLang="en-US" sz="2200" b="0"/>
              <a:t>库存联动效应</a:t>
            </a:r>
          </a:p>
        </p:txBody>
      </p:sp>
      <p:graphicFrame>
        <p:nvGraphicFramePr>
          <p:cNvPr id="2339844" name="Group 4"/>
          <p:cNvGraphicFramePr>
            <a:graphicFrameLocks noGrp="1"/>
          </p:cNvGraphicFramePr>
          <p:nvPr>
            <p:extLst>
              <p:ext uri="{D42A27DB-BD31-4B8C-83A1-F6EECF244321}">
                <p14:modId xmlns:p14="http://schemas.microsoft.com/office/powerpoint/2010/main" val="831466187"/>
              </p:ext>
            </p:extLst>
          </p:nvPr>
        </p:nvGraphicFramePr>
        <p:xfrm>
          <a:off x="2051745" y="1441550"/>
          <a:ext cx="3241675" cy="4665667"/>
        </p:xfrm>
        <a:graphic>
          <a:graphicData uri="http://schemas.openxmlformats.org/drawingml/2006/table">
            <a:tbl>
              <a:tblPr/>
              <a:tblGrid>
                <a:gridCol w="609600">
                  <a:extLst>
                    <a:ext uri="{9D8B030D-6E8A-4147-A177-3AD203B41FA5}">
                      <a16:colId xmlns:a16="http://schemas.microsoft.com/office/drawing/2014/main" val="20000"/>
                    </a:ext>
                  </a:extLst>
                </a:gridCol>
                <a:gridCol w="1676400">
                  <a:extLst>
                    <a:ext uri="{9D8B030D-6E8A-4147-A177-3AD203B41FA5}">
                      <a16:colId xmlns:a16="http://schemas.microsoft.com/office/drawing/2014/main" val="20001"/>
                    </a:ext>
                  </a:extLst>
                </a:gridCol>
                <a:gridCol w="955675">
                  <a:extLst>
                    <a:ext uri="{9D8B030D-6E8A-4147-A177-3AD203B41FA5}">
                      <a16:colId xmlns:a16="http://schemas.microsoft.com/office/drawing/2014/main" val="20002"/>
                    </a:ext>
                  </a:extLst>
                </a:gridCol>
              </a:tblGrid>
              <a:tr h="312467">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层级</a:t>
                      </a:r>
                    </a:p>
                  </a:txBody>
                  <a:tcPr marL="19050" marR="19050" marT="19053" marB="1905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项目</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时期</a:t>
                      </a:r>
                      <a:r>
                        <a:rPr kumimoji="1" lang="en-US" altLang="zh-CN" sz="1800" b="1" i="0" u="none" strike="noStrike" cap="none" normalizeH="0" baseline="0">
                          <a:ln>
                            <a:noFill/>
                          </a:ln>
                          <a:solidFill>
                            <a:srgbClr val="000066"/>
                          </a:solidFill>
                          <a:effectLst/>
                          <a:latin typeface="Times New Roman" charset="0"/>
                          <a:ea typeface="黑体" charset="0"/>
                          <a:cs typeface="黑体" charset="0"/>
                        </a:rPr>
                        <a:t>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00"/>
                  </a:ext>
                </a:extLst>
              </a:tr>
              <a:tr h="350890">
                <a:tc rowSpan="5">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零</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售</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商</a:t>
                      </a:r>
                    </a:p>
                  </a:txBody>
                  <a:tcPr marL="19050" marR="19050" marT="19053" marB="1905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期初库存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01"/>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单周销售</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2"/>
                  </a:ext>
                </a:extLst>
              </a:tr>
              <a:tr h="296907">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期末库存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3"/>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期望库存水平</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4"/>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下层订购数量</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05"/>
                  </a:ext>
                </a:extLst>
              </a:tr>
              <a:tr h="285031">
                <a:tc rowSpan="5">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分</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销</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商</a:t>
                      </a:r>
                    </a:p>
                  </a:txBody>
                  <a:tcPr marL="19050" marR="19050" marT="19053" marB="1905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期初库存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06"/>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单周销售</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7"/>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期末库存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8"/>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期望库存水平</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9"/>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下层订购数量</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10"/>
                  </a:ext>
                </a:extLst>
              </a:tr>
              <a:tr h="285031">
                <a:tc rowSpan="5">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生</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产</a:t>
                      </a:r>
                      <a:endParaRPr kumimoji="1" lang="en-US" altLang="zh-CN" sz="1800" b="1" i="0" u="none" strike="noStrike" cap="none" normalizeH="0" baseline="0">
                        <a:ln>
                          <a:noFill/>
                        </a:ln>
                        <a:solidFill>
                          <a:srgbClr val="000066"/>
                        </a:solidFill>
                        <a:effectLst/>
                        <a:latin typeface="Times New Roman" charset="0"/>
                        <a:ea typeface="黑体" charset="0"/>
                        <a:cs typeface="黑体" charset="0"/>
                      </a:endParaRPr>
                    </a:p>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商</a:t>
                      </a:r>
                    </a:p>
                  </a:txBody>
                  <a:tcPr marL="19050" marR="19050" marT="19053" marB="1905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期初库存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11"/>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单周销售</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2"/>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期末库存</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3"/>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期望库存水平</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cap="flat">
                      <a:noFill/>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4"/>
                  </a:ext>
                </a:extLst>
              </a:tr>
              <a:tr h="285031">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产品生产产量</a:t>
                      </a:r>
                    </a:p>
                  </a:txBody>
                  <a:tcPr marL="19050" marR="19050" marT="19053" marB="1905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20</a:t>
                      </a:r>
                    </a:p>
                  </a:txBody>
                  <a:tcPr marL="19050" marR="19050" marT="19053" marB="1905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15"/>
                  </a:ext>
                </a:extLst>
              </a:tr>
            </a:tbl>
          </a:graphicData>
        </a:graphic>
      </p:graphicFrame>
      <p:sp>
        <p:nvSpPr>
          <p:cNvPr id="2339972" name="AutoShape 132"/>
          <p:cNvSpPr>
            <a:spLocks noChangeArrowheads="1"/>
          </p:cNvSpPr>
          <p:nvPr/>
        </p:nvSpPr>
        <p:spPr bwMode="auto">
          <a:xfrm>
            <a:off x="2259708" y="4516537"/>
            <a:ext cx="152400" cy="381000"/>
          </a:xfrm>
          <a:prstGeom prst="upArrow">
            <a:avLst>
              <a:gd name="adj1" fmla="val 50000"/>
              <a:gd name="adj2" fmla="val 62500"/>
            </a:avLst>
          </a:prstGeom>
          <a:solidFill>
            <a:srgbClr val="00FFFF"/>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339973" name="AutoShape 133"/>
          <p:cNvSpPr>
            <a:spLocks noChangeArrowheads="1"/>
          </p:cNvSpPr>
          <p:nvPr/>
        </p:nvSpPr>
        <p:spPr bwMode="auto">
          <a:xfrm>
            <a:off x="2259708" y="3068737"/>
            <a:ext cx="152400" cy="381000"/>
          </a:xfrm>
          <a:prstGeom prst="upArrow">
            <a:avLst>
              <a:gd name="adj1" fmla="val 50000"/>
              <a:gd name="adj2" fmla="val 62500"/>
            </a:avLst>
          </a:prstGeom>
          <a:solidFill>
            <a:srgbClr val="00FFFF"/>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aphicFrame>
        <p:nvGraphicFramePr>
          <p:cNvPr id="2339974" name="Group 134"/>
          <p:cNvGraphicFramePr>
            <a:graphicFrameLocks noGrp="1"/>
          </p:cNvGraphicFramePr>
          <p:nvPr>
            <p:extLst>
              <p:ext uri="{D42A27DB-BD31-4B8C-83A1-F6EECF244321}">
                <p14:modId xmlns:p14="http://schemas.microsoft.com/office/powerpoint/2010/main" val="2631572815"/>
              </p:ext>
            </p:extLst>
          </p:nvPr>
        </p:nvGraphicFramePr>
        <p:xfrm>
          <a:off x="5307708" y="1441550"/>
          <a:ext cx="776287" cy="4665667"/>
        </p:xfrm>
        <a:graphic>
          <a:graphicData uri="http://schemas.openxmlformats.org/drawingml/2006/table">
            <a:tbl>
              <a:tblPr/>
              <a:tblGrid>
                <a:gridCol w="776287">
                  <a:extLst>
                    <a:ext uri="{9D8B030D-6E8A-4147-A177-3AD203B41FA5}">
                      <a16:colId xmlns:a16="http://schemas.microsoft.com/office/drawing/2014/main" val="20000"/>
                    </a:ext>
                  </a:extLst>
                </a:gridCol>
              </a:tblGrid>
              <a:tr h="312467">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时期</a:t>
                      </a:r>
                      <a:r>
                        <a:rPr kumimoji="1" lang="en-US" altLang="zh-CN" sz="1800" b="1" i="0" u="none" strike="noStrike" cap="none" normalizeH="0" baseline="0">
                          <a:ln>
                            <a:noFill/>
                          </a:ln>
                          <a:solidFill>
                            <a:srgbClr val="000066"/>
                          </a:solidFill>
                          <a:effectLst/>
                          <a:latin typeface="Times New Roman" charset="0"/>
                          <a:ea typeface="黑体" charset="0"/>
                          <a:cs typeface="黑体" charset="0"/>
                        </a:rPr>
                        <a:t>1</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0"/>
                  </a:ext>
                </a:extLst>
              </a:tr>
              <a:tr h="350890">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0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2"/>
                  </a:ext>
                </a:extLst>
              </a:tr>
              <a:tr h="296907">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21</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17</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5"/>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06"/>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17</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7"/>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23</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8"/>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34</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9"/>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11</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0"/>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1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11</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2"/>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22</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0</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5"/>
                  </a:ext>
                </a:extLst>
              </a:tr>
            </a:tbl>
          </a:graphicData>
        </a:graphic>
      </p:graphicFrame>
      <p:graphicFrame>
        <p:nvGraphicFramePr>
          <p:cNvPr id="2340028" name="Group 188"/>
          <p:cNvGraphicFramePr>
            <a:graphicFrameLocks noGrp="1"/>
          </p:cNvGraphicFramePr>
          <p:nvPr>
            <p:extLst>
              <p:ext uri="{D42A27DB-BD31-4B8C-83A1-F6EECF244321}">
                <p14:modId xmlns:p14="http://schemas.microsoft.com/office/powerpoint/2010/main" val="3683822177"/>
              </p:ext>
            </p:extLst>
          </p:nvPr>
        </p:nvGraphicFramePr>
        <p:xfrm>
          <a:off x="6099870" y="1441550"/>
          <a:ext cx="776288" cy="4665667"/>
        </p:xfrm>
        <a:graphic>
          <a:graphicData uri="http://schemas.openxmlformats.org/drawingml/2006/table">
            <a:tbl>
              <a:tblPr/>
              <a:tblGrid>
                <a:gridCol w="776288">
                  <a:extLst>
                    <a:ext uri="{9D8B030D-6E8A-4147-A177-3AD203B41FA5}">
                      <a16:colId xmlns:a16="http://schemas.microsoft.com/office/drawing/2014/main" val="20000"/>
                    </a:ext>
                  </a:extLst>
                </a:gridCol>
              </a:tblGrid>
              <a:tr h="312467">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时期</a:t>
                      </a:r>
                      <a:r>
                        <a:rPr kumimoji="1" lang="en-US" altLang="zh-CN" sz="1800" b="1" i="0" u="none" strike="noStrike" cap="none" normalizeH="0" baseline="0">
                          <a:ln>
                            <a:noFill/>
                          </a:ln>
                          <a:solidFill>
                            <a:srgbClr val="000066"/>
                          </a:solidFill>
                          <a:effectLst/>
                          <a:latin typeface="Times New Roman" charset="0"/>
                          <a:ea typeface="黑体" charset="0"/>
                          <a:cs typeface="黑体" charset="0"/>
                        </a:rPr>
                        <a:t>2</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B13F"/>
                    </a:solidFill>
                  </a:tcPr>
                </a:tc>
                <a:extLst>
                  <a:ext uri="{0D108BD9-81ED-4DB2-BD59-A6C34878D82A}">
                    <a16:rowId xmlns:a16="http://schemas.microsoft.com/office/drawing/2014/main" val="10000"/>
                  </a:ext>
                </a:extLst>
              </a:tr>
              <a:tr h="350890">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B13F"/>
                    </a:solidFill>
                  </a:tcPr>
                </a:tc>
                <a:extLst>
                  <a:ext uri="{0D108BD9-81ED-4DB2-BD59-A6C34878D82A}">
                    <a16:rowId xmlns:a16="http://schemas.microsoft.com/office/drawing/2014/main" val="1000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2"/>
                  </a:ext>
                </a:extLst>
              </a:tr>
              <a:tr h="296907">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B13F"/>
                    </a:solidFill>
                  </a:tcPr>
                </a:tc>
                <a:extLst>
                  <a:ext uri="{0D108BD9-81ED-4DB2-BD59-A6C34878D82A}">
                    <a16:rowId xmlns:a16="http://schemas.microsoft.com/office/drawing/2014/main" val="10005"/>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34</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B13F"/>
                    </a:solidFill>
                  </a:tcPr>
                </a:tc>
                <a:extLst>
                  <a:ext uri="{0D108BD9-81ED-4DB2-BD59-A6C34878D82A}">
                    <a16:rowId xmlns:a16="http://schemas.microsoft.com/office/drawing/2014/main" val="10006"/>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7"/>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15</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8"/>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09"/>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23</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B13F"/>
                    </a:solidFill>
                  </a:tcPr>
                </a:tc>
                <a:extLst>
                  <a:ext uri="{0D108BD9-81ED-4DB2-BD59-A6C34878D82A}">
                    <a16:rowId xmlns:a16="http://schemas.microsoft.com/office/drawing/2014/main" val="10010"/>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B13F"/>
                    </a:solidFill>
                  </a:tcPr>
                </a:tc>
                <a:extLst>
                  <a:ext uri="{0D108BD9-81ED-4DB2-BD59-A6C34878D82A}">
                    <a16:rowId xmlns:a16="http://schemas.microsoft.com/office/drawing/2014/main" val="1001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23</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12"/>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6</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1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46</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B13F"/>
                    </a:solidFill>
                  </a:tcPr>
                </a:tc>
                <a:extLst>
                  <a:ext uri="{0D108BD9-81ED-4DB2-BD59-A6C34878D82A}">
                    <a16:rowId xmlns:a16="http://schemas.microsoft.com/office/drawing/2014/main" val="1001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40</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rgbClr val="FFB13F"/>
                    </a:solidFill>
                  </a:tcPr>
                </a:tc>
                <a:extLst>
                  <a:ext uri="{0D108BD9-81ED-4DB2-BD59-A6C34878D82A}">
                    <a16:rowId xmlns:a16="http://schemas.microsoft.com/office/drawing/2014/main" val="10015"/>
                  </a:ext>
                </a:extLst>
              </a:tr>
            </a:tbl>
          </a:graphicData>
        </a:graphic>
      </p:graphicFrame>
      <p:graphicFrame>
        <p:nvGraphicFramePr>
          <p:cNvPr id="2340082" name="Group 242"/>
          <p:cNvGraphicFramePr>
            <a:graphicFrameLocks noGrp="1"/>
          </p:cNvGraphicFramePr>
          <p:nvPr>
            <p:extLst>
              <p:ext uri="{D42A27DB-BD31-4B8C-83A1-F6EECF244321}">
                <p14:modId xmlns:p14="http://schemas.microsoft.com/office/powerpoint/2010/main" val="1064607412"/>
              </p:ext>
            </p:extLst>
          </p:nvPr>
        </p:nvGraphicFramePr>
        <p:xfrm>
          <a:off x="6892033" y="1441550"/>
          <a:ext cx="776287" cy="4665667"/>
        </p:xfrm>
        <a:graphic>
          <a:graphicData uri="http://schemas.openxmlformats.org/drawingml/2006/table">
            <a:tbl>
              <a:tblPr/>
              <a:tblGrid>
                <a:gridCol w="776287">
                  <a:extLst>
                    <a:ext uri="{9D8B030D-6E8A-4147-A177-3AD203B41FA5}">
                      <a16:colId xmlns:a16="http://schemas.microsoft.com/office/drawing/2014/main" val="20000"/>
                    </a:ext>
                  </a:extLst>
                </a:gridCol>
              </a:tblGrid>
              <a:tr h="312467">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时期</a:t>
                      </a:r>
                      <a:r>
                        <a:rPr kumimoji="1" lang="en-US" altLang="zh-CN" sz="1800" b="1" i="0" u="none" strike="noStrike" cap="none" normalizeH="0" baseline="0">
                          <a:ln>
                            <a:noFill/>
                          </a:ln>
                          <a:solidFill>
                            <a:srgbClr val="000066"/>
                          </a:solidFill>
                          <a:effectLst/>
                          <a:latin typeface="Times New Roman" charset="0"/>
                          <a:ea typeface="黑体" charset="0"/>
                          <a:cs typeface="黑体" charset="0"/>
                        </a:rPr>
                        <a:t>3</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0"/>
                  </a:ext>
                </a:extLst>
              </a:tr>
              <a:tr h="350890">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0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2"/>
                  </a:ext>
                </a:extLst>
              </a:tr>
              <a:tr h="296907">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05"/>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06"/>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7"/>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8"/>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09"/>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0"/>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46</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FFD393"/>
                    </a:solidFill>
                  </a:tcPr>
                </a:tc>
                <a:extLst>
                  <a:ext uri="{0D108BD9-81ED-4DB2-BD59-A6C34878D82A}">
                    <a16:rowId xmlns:a16="http://schemas.microsoft.com/office/drawing/2014/main" val="1001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2"/>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27</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FFD393"/>
                    </a:solidFill>
                  </a:tcPr>
                </a:tc>
                <a:extLst>
                  <a:ext uri="{0D108BD9-81ED-4DB2-BD59-A6C34878D82A}">
                    <a16:rowId xmlns:a16="http://schemas.microsoft.com/office/drawing/2014/main" val="1001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11</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rgbClr val="FFD393"/>
                    </a:solidFill>
                  </a:tcPr>
                </a:tc>
                <a:extLst>
                  <a:ext uri="{0D108BD9-81ED-4DB2-BD59-A6C34878D82A}">
                    <a16:rowId xmlns:a16="http://schemas.microsoft.com/office/drawing/2014/main" val="10015"/>
                  </a:ext>
                </a:extLst>
              </a:tr>
            </a:tbl>
          </a:graphicData>
        </a:graphic>
      </p:graphicFrame>
      <p:graphicFrame>
        <p:nvGraphicFramePr>
          <p:cNvPr id="2340136" name="Group 296"/>
          <p:cNvGraphicFramePr>
            <a:graphicFrameLocks noGrp="1"/>
          </p:cNvGraphicFramePr>
          <p:nvPr>
            <p:extLst>
              <p:ext uri="{D42A27DB-BD31-4B8C-83A1-F6EECF244321}">
                <p14:modId xmlns:p14="http://schemas.microsoft.com/office/powerpoint/2010/main" val="1489988910"/>
              </p:ext>
            </p:extLst>
          </p:nvPr>
        </p:nvGraphicFramePr>
        <p:xfrm>
          <a:off x="7684195" y="1441550"/>
          <a:ext cx="776288" cy="4665667"/>
        </p:xfrm>
        <a:graphic>
          <a:graphicData uri="http://schemas.openxmlformats.org/drawingml/2006/table">
            <a:tbl>
              <a:tblPr/>
              <a:tblGrid>
                <a:gridCol w="776288">
                  <a:extLst>
                    <a:ext uri="{9D8B030D-6E8A-4147-A177-3AD203B41FA5}">
                      <a16:colId xmlns:a16="http://schemas.microsoft.com/office/drawing/2014/main" val="20000"/>
                    </a:ext>
                  </a:extLst>
                </a:gridCol>
              </a:tblGrid>
              <a:tr h="312467">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66"/>
                          </a:solidFill>
                          <a:effectLst/>
                          <a:latin typeface="Times New Roman" charset="0"/>
                          <a:ea typeface="黑体" charset="0"/>
                          <a:cs typeface="黑体" charset="0"/>
                        </a:rPr>
                        <a:t>时期</a:t>
                      </a:r>
                      <a:r>
                        <a:rPr kumimoji="1" lang="en-US" altLang="zh-CN" sz="1800" b="1" i="0" u="none" strike="noStrike" cap="none" normalizeH="0" baseline="0">
                          <a:ln>
                            <a:noFill/>
                          </a:ln>
                          <a:solidFill>
                            <a:srgbClr val="000066"/>
                          </a:solidFill>
                          <a:effectLst/>
                          <a:latin typeface="Times New Roman" charset="0"/>
                          <a:ea typeface="黑体" charset="0"/>
                          <a:cs typeface="黑体" charset="0"/>
                        </a:rPr>
                        <a:t>4</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00"/>
                  </a:ext>
                </a:extLst>
              </a:tr>
              <a:tr h="350890">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0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2"/>
                  </a:ext>
                </a:extLst>
              </a:tr>
              <a:tr h="296907">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05"/>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06"/>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7"/>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8"/>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09"/>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10"/>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cap="flat">
                      <a:noFill/>
                    </a:lnB>
                    <a:lnTlToBr>
                      <a:noFill/>
                    </a:lnTlToBr>
                    <a:lnBlToTr>
                      <a:noFill/>
                    </a:lnBlToTr>
                    <a:solidFill>
                      <a:srgbClr val="00F8B7"/>
                    </a:solidFill>
                  </a:tcPr>
                </a:tc>
                <a:extLst>
                  <a:ext uri="{0D108BD9-81ED-4DB2-BD59-A6C34878D82A}">
                    <a16:rowId xmlns:a16="http://schemas.microsoft.com/office/drawing/2014/main" val="10011"/>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2"/>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3"/>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38</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cap="flat">
                      <a:noFill/>
                    </a:lnB>
                    <a:lnTlToBr>
                      <a:noFill/>
                    </a:lnTlToBr>
                    <a:lnBlToTr>
                      <a:noFill/>
                    </a:lnBlToTr>
                    <a:solidFill>
                      <a:srgbClr val="00F8B7"/>
                    </a:solidFill>
                  </a:tcPr>
                </a:tc>
                <a:extLst>
                  <a:ext uri="{0D108BD9-81ED-4DB2-BD59-A6C34878D82A}">
                    <a16:rowId xmlns:a16="http://schemas.microsoft.com/office/drawing/2014/main" val="10014"/>
                  </a:ext>
                </a:extLst>
              </a:tr>
              <a:tr h="285031">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黑体" charset="0"/>
                        </a:rPr>
                        <a:t>19</a:t>
                      </a:r>
                    </a:p>
                  </a:txBody>
                  <a:tcPr marL="19050" marR="19050" marT="19053" marB="1905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solidFill>
                      <a:srgbClr val="00F8B7"/>
                    </a:solidFill>
                  </a:tcPr>
                </a:tc>
                <a:extLst>
                  <a:ext uri="{0D108BD9-81ED-4DB2-BD59-A6C34878D82A}">
                    <a16:rowId xmlns:a16="http://schemas.microsoft.com/office/drawing/2014/main" val="10015"/>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2339974"/>
                                        </p:tgtEl>
                                        <p:attrNameLst>
                                          <p:attrName>style.visibility</p:attrName>
                                        </p:attrNameLst>
                                      </p:cBhvr>
                                      <p:to>
                                        <p:strVal val="visible"/>
                                      </p:to>
                                    </p:set>
                                    <p:animEffect transition="in" filter="barn(inHorizontal)">
                                      <p:cBhvr>
                                        <p:cTn id="7" dur="500"/>
                                        <p:tgtEl>
                                          <p:spTgt spid="233997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2340028"/>
                                        </p:tgtEl>
                                        <p:attrNameLst>
                                          <p:attrName>style.visibility</p:attrName>
                                        </p:attrNameLst>
                                      </p:cBhvr>
                                      <p:to>
                                        <p:strVal val="visible"/>
                                      </p:to>
                                    </p:set>
                                    <p:animEffect transition="in" filter="barn(inHorizontal)">
                                      <p:cBhvr>
                                        <p:cTn id="12" dur="500"/>
                                        <p:tgtEl>
                                          <p:spTgt spid="234002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42" fill="hold" nodeType="clickEffect">
                                  <p:stCondLst>
                                    <p:cond delay="0"/>
                                  </p:stCondLst>
                                  <p:childTnLst>
                                    <p:set>
                                      <p:cBhvr>
                                        <p:cTn id="16" dur="1" fill="hold">
                                          <p:stCondLst>
                                            <p:cond delay="0"/>
                                          </p:stCondLst>
                                        </p:cTn>
                                        <p:tgtEl>
                                          <p:spTgt spid="2340082"/>
                                        </p:tgtEl>
                                        <p:attrNameLst>
                                          <p:attrName>style.visibility</p:attrName>
                                        </p:attrNameLst>
                                      </p:cBhvr>
                                      <p:to>
                                        <p:strVal val="visible"/>
                                      </p:to>
                                    </p:set>
                                    <p:animEffect transition="in" filter="barn(outHorizontal)">
                                      <p:cBhvr>
                                        <p:cTn id="17" dur="500"/>
                                        <p:tgtEl>
                                          <p:spTgt spid="234008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6" presetClass="entr" presetSubtype="42" fill="hold" nodeType="clickEffect">
                                  <p:stCondLst>
                                    <p:cond delay="0"/>
                                  </p:stCondLst>
                                  <p:childTnLst>
                                    <p:set>
                                      <p:cBhvr>
                                        <p:cTn id="21" dur="1" fill="hold">
                                          <p:stCondLst>
                                            <p:cond delay="0"/>
                                          </p:stCondLst>
                                        </p:cTn>
                                        <p:tgtEl>
                                          <p:spTgt spid="2340136"/>
                                        </p:tgtEl>
                                        <p:attrNameLst>
                                          <p:attrName>style.visibility</p:attrName>
                                        </p:attrNameLst>
                                      </p:cBhvr>
                                      <p:to>
                                        <p:strVal val="visible"/>
                                      </p:to>
                                    </p:set>
                                    <p:animEffect transition="in" filter="barn(outHorizontal)">
                                      <p:cBhvr>
                                        <p:cTn id="22" dur="500"/>
                                        <p:tgtEl>
                                          <p:spTgt spid="2340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8A21AE-25EA-AE52-9738-75BA04B5025C}"/>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9296FBFF-8E5D-A69B-770D-C3E59B1FEC04}"/>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77909675-39E1-0B8E-8493-5318CBCCDDC6}"/>
              </a:ext>
            </a:extLst>
          </p:cNvPr>
          <p:cNvSpPr>
            <a:spLocks noGrp="1"/>
          </p:cNvSpPr>
          <p:nvPr>
            <p:ph idx="1"/>
          </p:nvPr>
        </p:nvSpPr>
        <p:spPr/>
        <p:txBody>
          <a:bodyPr/>
          <a:lstStyle/>
          <a:p>
            <a:r>
              <a:rPr lang="zh-CN" altLang="en-US" dirty="0"/>
              <a:t>保理资产证券化</a:t>
            </a:r>
            <a:endParaRPr lang="en-US" altLang="zh-CN" dirty="0"/>
          </a:p>
          <a:p>
            <a:pPr lvl="1"/>
            <a:r>
              <a:rPr lang="zh-CN" altLang="en-US" dirty="0"/>
              <a:t>保理资产证券化的概念</a:t>
            </a:r>
          </a:p>
          <a:p>
            <a:pPr lvl="2"/>
            <a:r>
              <a:rPr lang="zh-CN" altLang="en-US" b="1" dirty="0">
                <a:latin typeface="+mn-ea"/>
                <a:ea typeface="+mn-ea"/>
              </a:rPr>
              <a:t>通过供应链财务模型将应收账款集中起来</a:t>
            </a:r>
            <a:r>
              <a:rPr lang="en-US" altLang="zh-CN" b="1" dirty="0">
                <a:latin typeface="+mn-ea"/>
                <a:ea typeface="+mn-ea"/>
              </a:rPr>
              <a:t>,</a:t>
            </a:r>
            <a:r>
              <a:rPr lang="zh-CN" altLang="en-US" b="1" dirty="0">
                <a:latin typeface="+mn-ea"/>
                <a:ea typeface="+mn-ea"/>
              </a:rPr>
              <a:t>再通过发行资产支持证券获得融资。</a:t>
            </a:r>
            <a:endParaRPr lang="en-US" altLang="zh-CN" b="1" dirty="0">
              <a:latin typeface="+mn-ea"/>
              <a:ea typeface="+mn-ea"/>
            </a:endParaRPr>
          </a:p>
          <a:p>
            <a:pPr lvl="3"/>
            <a:r>
              <a:rPr lang="zh-CN" altLang="en-US" b="1" dirty="0">
                <a:latin typeface="+mn-ea"/>
                <a:ea typeface="+mn-ea"/>
              </a:rPr>
              <a:t>供应商提供货物 </a:t>
            </a:r>
            <a:r>
              <a:rPr lang="en-US" altLang="zh-CN" b="1" dirty="0">
                <a:latin typeface="+mn-ea"/>
                <a:ea typeface="+mn-ea"/>
              </a:rPr>
              <a:t>/ </a:t>
            </a:r>
            <a:r>
              <a:rPr lang="zh-CN" altLang="en-US" b="1" dirty="0">
                <a:latin typeface="+mn-ea"/>
                <a:ea typeface="+mn-ea"/>
              </a:rPr>
              <a:t>服务形成应收账款 → 供应商用应收账款向保理公司融资 → 保理公司打包债权发行资产证券化产品</a:t>
            </a:r>
            <a:endParaRPr lang="en-US" altLang="zh-CN" b="1" dirty="0">
              <a:latin typeface="+mn-ea"/>
              <a:ea typeface="+mn-ea"/>
            </a:endParaRPr>
          </a:p>
          <a:p>
            <a:pPr lvl="2"/>
            <a:r>
              <a:rPr lang="zh-CN" altLang="en-US" b="1" dirty="0">
                <a:latin typeface="+mn-ea"/>
                <a:ea typeface="+mn-ea"/>
              </a:rPr>
              <a:t>保理资产证券化与应收账款资产证券化对比</a:t>
            </a:r>
          </a:p>
          <a:p>
            <a:pPr lvl="3"/>
            <a:r>
              <a:rPr lang="zh-CN" altLang="en-US" b="1" dirty="0">
                <a:latin typeface="+mn-ea"/>
                <a:ea typeface="+mn-ea"/>
              </a:rPr>
              <a:t>相似点：目的都是迅速兑现应收账款</a:t>
            </a:r>
          </a:p>
          <a:p>
            <a:pPr lvl="3"/>
            <a:r>
              <a:rPr lang="zh-CN" altLang="en-US" b="1" dirty="0">
                <a:latin typeface="+mn-ea"/>
                <a:ea typeface="+mn-ea"/>
              </a:rPr>
              <a:t>区别：</a:t>
            </a:r>
            <a:r>
              <a:rPr lang="zh-CN" altLang="en-US" b="1" dirty="0">
                <a:solidFill>
                  <a:srgbClr val="FF0000"/>
                </a:solidFill>
                <a:latin typeface="+mn-ea"/>
                <a:ea typeface="+mn-ea"/>
              </a:rPr>
              <a:t>应收账款资产证券化</a:t>
            </a:r>
            <a:r>
              <a:rPr lang="zh-CN" altLang="en-US" b="1" dirty="0">
                <a:latin typeface="+mn-ea"/>
                <a:ea typeface="+mn-ea"/>
              </a:rPr>
              <a:t>的发起人即为原始权益人，其将这笔债权转让给特设信托机构，信托机构再将这笔债权分级出售，卖给投资者</a:t>
            </a:r>
            <a:r>
              <a:rPr lang="en-US" altLang="zh-CN" b="1" dirty="0">
                <a:latin typeface="+mn-ea"/>
                <a:ea typeface="+mn-ea"/>
              </a:rPr>
              <a:t>;</a:t>
            </a:r>
            <a:r>
              <a:rPr lang="zh-CN" altLang="en-US" b="1" dirty="0">
                <a:latin typeface="+mn-ea"/>
                <a:ea typeface="+mn-ea"/>
              </a:rPr>
              <a:t>而</a:t>
            </a:r>
            <a:r>
              <a:rPr lang="zh-CN" altLang="en-US" b="1" dirty="0">
                <a:solidFill>
                  <a:srgbClr val="FF0000"/>
                </a:solidFill>
                <a:latin typeface="+mn-ea"/>
                <a:ea typeface="+mn-ea"/>
              </a:rPr>
              <a:t>保理资产证券化</a:t>
            </a:r>
            <a:r>
              <a:rPr lang="zh-CN" altLang="en-US" b="1" dirty="0">
                <a:latin typeface="+mn-ea"/>
                <a:ea typeface="+mn-ea"/>
              </a:rPr>
              <a:t>中，融资人将应收账款债权转让给保理公司，保理公司作为原始权益人再进行打包出售债权</a:t>
            </a:r>
            <a:endParaRPr lang="en-US" altLang="zh-CN" b="1" dirty="0">
              <a:latin typeface="+mn-ea"/>
              <a:ea typeface="+mn-ea"/>
            </a:endParaRPr>
          </a:p>
          <a:p>
            <a:pPr lvl="2"/>
            <a:r>
              <a:rPr lang="zh-CN" altLang="en-US" b="1" dirty="0">
                <a:latin typeface="+mn-ea"/>
                <a:ea typeface="+mn-ea"/>
              </a:rPr>
              <a:t>保理公司融资现状与业务动力</a:t>
            </a:r>
          </a:p>
          <a:p>
            <a:pPr lvl="3"/>
            <a:r>
              <a:rPr lang="zh-CN" altLang="en-US" b="1" dirty="0">
                <a:latin typeface="+mn-ea"/>
                <a:ea typeface="+mn-ea"/>
              </a:rPr>
              <a:t>融资现状：除关联保理公司可以从银行获得信贷且资本成本较低外，其他保理公司融资困难</a:t>
            </a:r>
          </a:p>
          <a:p>
            <a:pPr lvl="3"/>
            <a:r>
              <a:rPr lang="zh-CN" altLang="en-US" b="1" dirty="0">
                <a:latin typeface="+mn-ea"/>
                <a:ea typeface="+mn-ea"/>
              </a:rPr>
              <a:t>业务动力：通过保理 </a:t>
            </a:r>
            <a:r>
              <a:rPr lang="en-US" altLang="zh-CN" b="1" dirty="0">
                <a:latin typeface="+mn-ea"/>
                <a:ea typeface="+mn-ea"/>
              </a:rPr>
              <a:t>ABS </a:t>
            </a:r>
            <a:r>
              <a:rPr lang="zh-CN" altLang="en-US" b="1" dirty="0">
                <a:latin typeface="+mn-ea"/>
                <a:ea typeface="+mn-ea"/>
              </a:rPr>
              <a:t>规避监管指标 → 加快资产流通，提高收益</a:t>
            </a:r>
          </a:p>
          <a:p>
            <a:pPr marL="360000" lvl="2" indent="0">
              <a:buNone/>
            </a:pPr>
            <a:endParaRPr lang="zh-CN" altLang="en-US" b="1" dirty="0"/>
          </a:p>
          <a:p>
            <a:pPr lvl="3"/>
            <a:endParaRPr lang="en-US" altLang="zh-CN" dirty="0">
              <a:latin typeface="+mn-ea"/>
              <a:ea typeface="+mn-ea"/>
            </a:endParaRPr>
          </a:p>
          <a:p>
            <a:pPr lvl="3"/>
            <a:endParaRPr lang="en-US" altLang="zh-CN" dirty="0">
              <a:latin typeface="+mn-ea"/>
              <a:ea typeface="+mn-ea"/>
            </a:endParaRPr>
          </a:p>
        </p:txBody>
      </p:sp>
      <p:sp>
        <p:nvSpPr>
          <p:cNvPr id="4" name="幻灯片编号占位符 3">
            <a:extLst>
              <a:ext uri="{FF2B5EF4-FFF2-40B4-BE49-F238E27FC236}">
                <a16:creationId xmlns:a16="http://schemas.microsoft.com/office/drawing/2014/main" id="{D1D3B97C-E967-A681-3463-F4C0D3304DB3}"/>
              </a:ext>
            </a:extLst>
          </p:cNvPr>
          <p:cNvSpPr>
            <a:spLocks noGrp="1"/>
          </p:cNvSpPr>
          <p:nvPr>
            <p:ph type="sldNum" sz="quarter" idx="12"/>
          </p:nvPr>
        </p:nvSpPr>
        <p:spPr/>
        <p:txBody>
          <a:bodyPr/>
          <a:lstStyle/>
          <a:p>
            <a:pPr>
              <a:defRPr/>
            </a:pPr>
            <a:fld id="{ECB5211D-F00B-AF45-9779-C1153475AFDA}" type="slidenum">
              <a:rPr lang="en-US" altLang="zh-CN" smtClean="0"/>
              <a:pPr>
                <a:defRPr/>
              </a:pPr>
              <a:t>210</a:t>
            </a:fld>
            <a:endParaRPr lang="en-US" altLang="zh-CN"/>
          </a:p>
        </p:txBody>
      </p:sp>
    </p:spTree>
    <p:extLst>
      <p:ext uri="{BB962C8B-B14F-4D97-AF65-F5344CB8AC3E}">
        <p14:creationId xmlns:p14="http://schemas.microsoft.com/office/powerpoint/2010/main" val="321829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EA40D0-525C-F475-D922-12AD30370B7F}"/>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E4C04DA-E2DF-29BD-314C-43D383D7EBBF}"/>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A3F8E2A9-B6D4-C3A7-B3C4-31E773E3C5B6}"/>
              </a:ext>
            </a:extLst>
          </p:cNvPr>
          <p:cNvSpPr>
            <a:spLocks noGrp="1"/>
          </p:cNvSpPr>
          <p:nvPr>
            <p:ph idx="1"/>
          </p:nvPr>
        </p:nvSpPr>
        <p:spPr/>
        <p:txBody>
          <a:bodyPr/>
          <a:lstStyle/>
          <a:p>
            <a:r>
              <a:rPr lang="zh-CN" altLang="en-US" dirty="0"/>
              <a:t>保理资产证券化</a:t>
            </a:r>
          </a:p>
          <a:p>
            <a:pPr lvl="1"/>
            <a:r>
              <a:rPr lang="zh-CN" altLang="en-US" dirty="0"/>
              <a:t>保理资产证券化的特点</a:t>
            </a:r>
          </a:p>
          <a:p>
            <a:pPr lvl="2"/>
            <a:r>
              <a:rPr lang="zh-CN" altLang="en-US" dirty="0">
                <a:latin typeface="+mn-ea"/>
                <a:ea typeface="+mn-ea"/>
              </a:rPr>
              <a:t>核心企业</a:t>
            </a:r>
            <a:r>
              <a:rPr lang="zh-CN" altLang="en-US" dirty="0">
                <a:solidFill>
                  <a:srgbClr val="FF0000"/>
                </a:solidFill>
                <a:latin typeface="+mn-ea"/>
                <a:ea typeface="+mn-ea"/>
              </a:rPr>
              <a:t>良好的历史资信记录和稳定的经营情况</a:t>
            </a:r>
            <a:r>
              <a:rPr lang="zh-CN" altLang="en-US" dirty="0">
                <a:latin typeface="+mn-ea"/>
                <a:ea typeface="+mn-ea"/>
              </a:rPr>
              <a:t>为证券化过程提供信用支撑，增强资产池信用质量，提高市场接受度</a:t>
            </a:r>
          </a:p>
          <a:p>
            <a:pPr lvl="2"/>
            <a:r>
              <a:rPr lang="zh-CN" altLang="en-US" dirty="0">
                <a:latin typeface="+mn-ea"/>
                <a:ea typeface="+mn-ea"/>
              </a:rPr>
              <a:t>基于供应链中</a:t>
            </a:r>
            <a:r>
              <a:rPr lang="zh-CN" altLang="en-US" dirty="0">
                <a:solidFill>
                  <a:srgbClr val="FF0000"/>
                </a:solidFill>
                <a:latin typeface="+mn-ea"/>
                <a:ea typeface="+mn-ea"/>
              </a:rPr>
              <a:t>真实的贸易背景和应收账款</a:t>
            </a:r>
            <a:r>
              <a:rPr lang="zh-CN" altLang="en-US" dirty="0">
                <a:latin typeface="+mn-ea"/>
                <a:ea typeface="+mn-ea"/>
              </a:rPr>
              <a:t>进行融资，降低融资风险，提前变现应收账款，为中小企业提供快速便捷融资渠道</a:t>
            </a:r>
          </a:p>
          <a:p>
            <a:pPr lvl="2"/>
            <a:r>
              <a:rPr lang="zh-CN" altLang="en-US" dirty="0">
                <a:latin typeface="+mn-ea"/>
                <a:ea typeface="+mn-ea"/>
              </a:rPr>
              <a:t>风险评估不仅关注单一企业资产规模和财务报表，还延伸至</a:t>
            </a:r>
            <a:r>
              <a:rPr lang="zh-CN" altLang="en-US" dirty="0">
                <a:solidFill>
                  <a:srgbClr val="FF0000"/>
                </a:solidFill>
                <a:latin typeface="+mn-ea"/>
                <a:ea typeface="+mn-ea"/>
              </a:rPr>
              <a:t>整条供应链</a:t>
            </a:r>
            <a:r>
              <a:rPr lang="zh-CN" altLang="en-US" dirty="0">
                <a:latin typeface="+mn-ea"/>
                <a:ea typeface="+mn-ea"/>
              </a:rPr>
              <a:t>，全面评估中小企业偿付能力和潜在风险，做出准确融资决策</a:t>
            </a:r>
          </a:p>
          <a:p>
            <a:pPr lvl="2"/>
            <a:r>
              <a:rPr lang="zh-CN" altLang="en-US" dirty="0">
                <a:latin typeface="+mn-ea"/>
                <a:ea typeface="+mn-ea"/>
              </a:rPr>
              <a:t>将应收账款转化为</a:t>
            </a:r>
            <a:r>
              <a:rPr lang="zh-CN" altLang="en-US" dirty="0">
                <a:solidFill>
                  <a:srgbClr val="FF0000"/>
                </a:solidFill>
                <a:latin typeface="+mn-ea"/>
                <a:ea typeface="+mn-ea"/>
              </a:rPr>
              <a:t>可流通证券化产品</a:t>
            </a:r>
            <a:r>
              <a:rPr lang="zh-CN" altLang="en-US" dirty="0">
                <a:latin typeface="+mn-ea"/>
                <a:ea typeface="+mn-ea"/>
              </a:rPr>
              <a:t>，提高资产流动性，通过风险隔离和信用增级措施降低单一投资者风险，实现风险分散管理</a:t>
            </a:r>
          </a:p>
          <a:p>
            <a:pPr lvl="2"/>
            <a:r>
              <a:rPr lang="zh-CN" altLang="en-US" dirty="0">
                <a:latin typeface="+mn-ea"/>
                <a:ea typeface="+mn-ea"/>
              </a:rPr>
              <a:t>作为供应链金融</a:t>
            </a:r>
            <a:r>
              <a:rPr lang="zh-CN" altLang="en-US" dirty="0">
                <a:solidFill>
                  <a:srgbClr val="FF0000"/>
                </a:solidFill>
                <a:latin typeface="+mn-ea"/>
                <a:ea typeface="+mn-ea"/>
              </a:rPr>
              <a:t>创新形式</a:t>
            </a:r>
            <a:r>
              <a:rPr lang="zh-CN" altLang="en-US" dirty="0">
                <a:latin typeface="+mn-ea"/>
                <a:ea typeface="+mn-ea"/>
              </a:rPr>
              <a:t>，推动供应链金融深化发展，吸引投资者参与，拓宽中小企业融资渠道，促进供应链稳定健康发展</a:t>
            </a:r>
            <a:endParaRPr lang="en-US" altLang="zh-CN" dirty="0">
              <a:latin typeface="+mn-ea"/>
              <a:ea typeface="+mn-ea"/>
            </a:endParaRPr>
          </a:p>
        </p:txBody>
      </p:sp>
      <p:sp>
        <p:nvSpPr>
          <p:cNvPr id="4" name="幻灯片编号占位符 3">
            <a:extLst>
              <a:ext uri="{FF2B5EF4-FFF2-40B4-BE49-F238E27FC236}">
                <a16:creationId xmlns:a16="http://schemas.microsoft.com/office/drawing/2014/main" id="{C7C64B60-DFD8-8869-0B6C-73E02056F0D2}"/>
              </a:ext>
            </a:extLst>
          </p:cNvPr>
          <p:cNvSpPr>
            <a:spLocks noGrp="1"/>
          </p:cNvSpPr>
          <p:nvPr>
            <p:ph type="sldNum" sz="quarter" idx="12"/>
          </p:nvPr>
        </p:nvSpPr>
        <p:spPr/>
        <p:txBody>
          <a:bodyPr/>
          <a:lstStyle/>
          <a:p>
            <a:pPr>
              <a:defRPr/>
            </a:pPr>
            <a:fld id="{ECB5211D-F00B-AF45-9779-C1153475AFDA}" type="slidenum">
              <a:rPr lang="en-US" altLang="zh-CN" smtClean="0"/>
              <a:pPr>
                <a:defRPr/>
              </a:pPr>
              <a:t>211</a:t>
            </a:fld>
            <a:endParaRPr lang="en-US" altLang="zh-CN"/>
          </a:p>
        </p:txBody>
      </p:sp>
    </p:spTree>
    <p:extLst>
      <p:ext uri="{BB962C8B-B14F-4D97-AF65-F5344CB8AC3E}">
        <p14:creationId xmlns:p14="http://schemas.microsoft.com/office/powerpoint/2010/main" val="3484017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D92A9E-F433-C08A-BC44-FB75369B7A3B}"/>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6B06F592-9CA4-95A3-5746-533AF7F985CF}"/>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612DEBF4-3FDD-6F53-8653-24B0C438D9E5}"/>
              </a:ext>
            </a:extLst>
          </p:cNvPr>
          <p:cNvSpPr>
            <a:spLocks noGrp="1"/>
          </p:cNvSpPr>
          <p:nvPr>
            <p:ph idx="1"/>
          </p:nvPr>
        </p:nvSpPr>
        <p:spPr/>
        <p:txBody>
          <a:bodyPr/>
          <a:lstStyle/>
          <a:p>
            <a:r>
              <a:rPr lang="zh-CN" altLang="en-US" dirty="0"/>
              <a:t>反向保理资产证券化</a:t>
            </a:r>
            <a:endParaRPr lang="en-US" altLang="zh-CN" dirty="0"/>
          </a:p>
          <a:p>
            <a:pPr lvl="1"/>
            <a:r>
              <a:rPr lang="zh-CN" altLang="en-US" dirty="0"/>
              <a:t>反向保理资产证券化的概念</a:t>
            </a:r>
          </a:p>
          <a:p>
            <a:pPr lvl="2"/>
            <a:r>
              <a:rPr lang="zh-CN" altLang="en-US" b="1" dirty="0">
                <a:latin typeface="+mn-ea"/>
                <a:ea typeface="+mn-ea"/>
              </a:rPr>
              <a:t>以反向保理业务为基础</a:t>
            </a:r>
            <a:r>
              <a:rPr lang="en-US" altLang="zh-CN" b="1" dirty="0">
                <a:latin typeface="+mn-ea"/>
                <a:ea typeface="+mn-ea"/>
              </a:rPr>
              <a:t>,</a:t>
            </a:r>
            <a:r>
              <a:rPr lang="zh-CN" altLang="en-US" b="1" dirty="0">
                <a:latin typeface="+mn-ea"/>
                <a:ea typeface="+mn-ea"/>
              </a:rPr>
              <a:t>因而供应链中的下游企业是整个 融资模式的核心企业。</a:t>
            </a:r>
            <a:endParaRPr lang="en-US" altLang="zh-CN" b="1" dirty="0">
              <a:latin typeface="+mn-ea"/>
              <a:ea typeface="+mn-ea"/>
            </a:endParaRPr>
          </a:p>
          <a:p>
            <a:pPr lvl="2"/>
            <a:r>
              <a:rPr lang="zh-CN" altLang="en-US" b="1" dirty="0">
                <a:latin typeface="+mn-ea"/>
                <a:ea typeface="+mn-ea"/>
              </a:rPr>
              <a:t>与保理资产证券化对比</a:t>
            </a:r>
          </a:p>
          <a:p>
            <a:pPr lvl="3"/>
            <a:r>
              <a:rPr lang="zh-CN" altLang="en-US" b="1" dirty="0">
                <a:latin typeface="+mn-ea"/>
                <a:ea typeface="+mn-ea"/>
              </a:rPr>
              <a:t>类似点：债权人转让应收账款，保理商提供资金融通</a:t>
            </a:r>
          </a:p>
          <a:p>
            <a:pPr lvl="3"/>
            <a:r>
              <a:rPr lang="zh-CN" altLang="en-US" b="1" dirty="0">
                <a:latin typeface="+mn-ea"/>
                <a:ea typeface="+mn-ea"/>
              </a:rPr>
              <a:t>区别：下游核心企业既是债务人又是发起人</a:t>
            </a:r>
          </a:p>
          <a:p>
            <a:pPr lvl="2"/>
            <a:r>
              <a:rPr lang="zh-CN" altLang="en-US" b="1" dirty="0">
                <a:latin typeface="+mn-ea"/>
                <a:ea typeface="+mn-ea"/>
              </a:rPr>
              <a:t>国内信用体系基础设施缺乏</a:t>
            </a:r>
            <a:r>
              <a:rPr lang="en-US" altLang="zh-CN" b="1" dirty="0">
                <a:latin typeface="+mn-ea"/>
                <a:ea typeface="+mn-ea"/>
              </a:rPr>
              <a:t>,</a:t>
            </a:r>
            <a:r>
              <a:rPr lang="zh-CN" altLang="en-US" b="1" dirty="0">
                <a:latin typeface="+mn-ea"/>
                <a:ea typeface="+mn-ea"/>
              </a:rPr>
              <a:t>使得中小企业的调整难度加大</a:t>
            </a:r>
          </a:p>
          <a:p>
            <a:pPr lvl="2"/>
            <a:r>
              <a:rPr lang="zh-CN" altLang="en-US" b="1" dirty="0">
                <a:latin typeface="+mn-ea"/>
                <a:ea typeface="+mn-ea"/>
              </a:rPr>
              <a:t>发展前提</a:t>
            </a:r>
          </a:p>
          <a:p>
            <a:pPr lvl="3"/>
            <a:r>
              <a:rPr lang="zh-CN" altLang="en-US" b="1" dirty="0">
                <a:latin typeface="+mn-ea"/>
                <a:ea typeface="+mn-ea"/>
              </a:rPr>
              <a:t>只有基于真实交易背景和应收账款，反向保理资产证券化才能真正帮助中小企业降低融资成本，提高供应链稳定性</a:t>
            </a:r>
          </a:p>
          <a:p>
            <a:pPr lvl="3"/>
            <a:r>
              <a:rPr lang="zh-CN" altLang="en-US" b="1" dirty="0">
                <a:latin typeface="+mn-ea"/>
                <a:ea typeface="+mn-ea"/>
              </a:rPr>
              <a:t>建立合适的贸易真实性和规模评估机制、防止核心企业和上游供应商的串通和欺诈，是此类融资模式健康发展的重要前提</a:t>
            </a:r>
            <a:endParaRPr lang="en-US" altLang="zh-CN" dirty="0">
              <a:latin typeface="+mn-ea"/>
              <a:ea typeface="+mn-ea"/>
            </a:endParaRPr>
          </a:p>
        </p:txBody>
      </p:sp>
      <p:sp>
        <p:nvSpPr>
          <p:cNvPr id="4" name="幻灯片编号占位符 3">
            <a:extLst>
              <a:ext uri="{FF2B5EF4-FFF2-40B4-BE49-F238E27FC236}">
                <a16:creationId xmlns:a16="http://schemas.microsoft.com/office/drawing/2014/main" id="{4F962D3C-F3CA-2FF6-CBDB-71288B3F4156}"/>
              </a:ext>
            </a:extLst>
          </p:cNvPr>
          <p:cNvSpPr>
            <a:spLocks noGrp="1"/>
          </p:cNvSpPr>
          <p:nvPr>
            <p:ph type="sldNum" sz="quarter" idx="12"/>
          </p:nvPr>
        </p:nvSpPr>
        <p:spPr/>
        <p:txBody>
          <a:bodyPr/>
          <a:lstStyle/>
          <a:p>
            <a:pPr>
              <a:defRPr/>
            </a:pPr>
            <a:fld id="{ECB5211D-F00B-AF45-9779-C1153475AFDA}" type="slidenum">
              <a:rPr lang="en-US" altLang="zh-CN" smtClean="0"/>
              <a:pPr>
                <a:defRPr/>
              </a:pPr>
              <a:t>212</a:t>
            </a:fld>
            <a:endParaRPr lang="en-US" altLang="zh-CN"/>
          </a:p>
        </p:txBody>
      </p:sp>
    </p:spTree>
    <p:extLst>
      <p:ext uri="{BB962C8B-B14F-4D97-AF65-F5344CB8AC3E}">
        <p14:creationId xmlns:p14="http://schemas.microsoft.com/office/powerpoint/2010/main" val="11900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41AD7A-4B41-E078-0E41-930E5B5F9825}"/>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7CD94C21-1675-A3D2-A187-60C8F937743B}"/>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78E880CD-2291-7985-A972-4EDCD716471D}"/>
              </a:ext>
            </a:extLst>
          </p:cNvPr>
          <p:cNvSpPr>
            <a:spLocks noGrp="1"/>
          </p:cNvSpPr>
          <p:nvPr>
            <p:ph idx="1"/>
          </p:nvPr>
        </p:nvSpPr>
        <p:spPr/>
        <p:txBody>
          <a:bodyPr/>
          <a:lstStyle/>
          <a:p>
            <a:r>
              <a:rPr lang="zh-CN" altLang="en-US" dirty="0"/>
              <a:t>反向保理资产证券化</a:t>
            </a:r>
          </a:p>
          <a:p>
            <a:pPr lvl="1"/>
            <a:r>
              <a:rPr lang="zh-CN" altLang="en-US" dirty="0"/>
              <a:t>反向保理资产证券化的特点</a:t>
            </a:r>
          </a:p>
          <a:p>
            <a:pPr lvl="2"/>
            <a:r>
              <a:rPr lang="zh-CN" altLang="en-US" dirty="0">
                <a:solidFill>
                  <a:srgbClr val="FF0000"/>
                </a:solidFill>
                <a:latin typeface="+mn-ea"/>
                <a:ea typeface="+mn-ea"/>
              </a:rPr>
              <a:t>核心企业占据主导地位</a:t>
            </a:r>
            <a:r>
              <a:rPr lang="en-US" altLang="zh-CN" dirty="0">
                <a:solidFill>
                  <a:srgbClr val="FF0000"/>
                </a:solidFill>
                <a:latin typeface="+mn-ea"/>
                <a:ea typeface="+mn-ea"/>
              </a:rPr>
              <a:t>,</a:t>
            </a:r>
            <a:r>
              <a:rPr lang="zh-CN" altLang="en-US" dirty="0">
                <a:solidFill>
                  <a:srgbClr val="FF0000"/>
                </a:solidFill>
                <a:latin typeface="+mn-ea"/>
                <a:ea typeface="+mn-ea"/>
              </a:rPr>
              <a:t>利用其自身的良好信用为供应链中的中小企业提供融资支持</a:t>
            </a:r>
            <a:r>
              <a:rPr lang="zh-CN" altLang="en-US" dirty="0">
                <a:latin typeface="+mn-ea"/>
                <a:ea typeface="+mn-ea"/>
              </a:rPr>
              <a:t>，降低融资难度和成本，增强证券化产品信用等级，提高投资者信心</a:t>
            </a:r>
          </a:p>
          <a:p>
            <a:pPr lvl="2"/>
            <a:r>
              <a:rPr lang="zh-CN" altLang="en-US" dirty="0">
                <a:solidFill>
                  <a:srgbClr val="FF0000"/>
                </a:solidFill>
                <a:latin typeface="+mn-ea"/>
                <a:ea typeface="+mn-ea"/>
              </a:rPr>
              <a:t>基于真实贸易背景和应收账款，核心企业确认和承担付款责任</a:t>
            </a:r>
            <a:r>
              <a:rPr lang="zh-CN" altLang="en-US" dirty="0">
                <a:latin typeface="+mn-ea"/>
                <a:ea typeface="+mn-ea"/>
              </a:rPr>
              <a:t>，有效控制风险，金融机构审核确保融资资金安全性和合规性</a:t>
            </a:r>
          </a:p>
          <a:p>
            <a:pPr lvl="2"/>
            <a:r>
              <a:rPr lang="zh-CN" altLang="en-US" dirty="0">
                <a:latin typeface="+mn-ea"/>
                <a:ea typeface="+mn-ea"/>
              </a:rPr>
              <a:t>通过</a:t>
            </a:r>
            <a:r>
              <a:rPr lang="zh-CN" altLang="en-US" dirty="0">
                <a:solidFill>
                  <a:srgbClr val="FF0000"/>
                </a:solidFill>
                <a:latin typeface="+mn-ea"/>
                <a:ea typeface="+mn-ea"/>
              </a:rPr>
              <a:t>将应收账款转化为标准化证券化产品</a:t>
            </a:r>
            <a:r>
              <a:rPr lang="zh-CN" altLang="en-US" dirty="0">
                <a:latin typeface="+mn-ea"/>
                <a:ea typeface="+mn-ea"/>
              </a:rPr>
              <a:t>，反向保理资产证券化为中小企业提供广阔融资渠道，降低融资成本，优化融资结构，灵活运用资金</a:t>
            </a:r>
          </a:p>
          <a:p>
            <a:pPr lvl="2"/>
            <a:r>
              <a:rPr lang="zh-CN" altLang="en-US" dirty="0">
                <a:solidFill>
                  <a:srgbClr val="FF0000"/>
                </a:solidFill>
                <a:latin typeface="+mn-ea"/>
                <a:ea typeface="+mn-ea"/>
              </a:rPr>
              <a:t>加强供应链企业合作</a:t>
            </a:r>
            <a:r>
              <a:rPr lang="zh-CN" altLang="en-US" dirty="0">
                <a:latin typeface="+mn-ea"/>
                <a:ea typeface="+mn-ea"/>
              </a:rPr>
              <a:t>，形成利益共同体，促进协同发展，提升供应链稳定性，为中小企业带来更多商业机会和发展空间</a:t>
            </a:r>
          </a:p>
          <a:p>
            <a:pPr lvl="2"/>
            <a:r>
              <a:rPr lang="zh-CN" altLang="en-US" dirty="0">
                <a:latin typeface="+mn-ea"/>
                <a:ea typeface="+mn-ea"/>
              </a:rPr>
              <a:t>反向保理资产证券化使中小企业将应收账款</a:t>
            </a:r>
            <a:r>
              <a:rPr lang="zh-CN" altLang="en-US" dirty="0">
                <a:solidFill>
                  <a:srgbClr val="FF0000"/>
                </a:solidFill>
                <a:latin typeface="+mn-ea"/>
                <a:ea typeface="+mn-ea"/>
              </a:rPr>
              <a:t>转化为现金等流动性更强资产</a:t>
            </a:r>
            <a:r>
              <a:rPr lang="zh-CN" altLang="en-US" dirty="0">
                <a:latin typeface="+mn-ea"/>
                <a:ea typeface="+mn-ea"/>
              </a:rPr>
              <a:t>，提高资产流动性，降低流动性风险，风险隔离和信用增级措施降低单一投资者风险</a:t>
            </a:r>
            <a:endParaRPr lang="en-US" altLang="zh-CN" dirty="0">
              <a:latin typeface="+mn-ea"/>
              <a:ea typeface="+mn-ea"/>
            </a:endParaRPr>
          </a:p>
        </p:txBody>
      </p:sp>
      <p:sp>
        <p:nvSpPr>
          <p:cNvPr id="4" name="幻灯片编号占位符 3">
            <a:extLst>
              <a:ext uri="{FF2B5EF4-FFF2-40B4-BE49-F238E27FC236}">
                <a16:creationId xmlns:a16="http://schemas.microsoft.com/office/drawing/2014/main" id="{F616871E-779C-449E-2316-CE8C7EFEA133}"/>
              </a:ext>
            </a:extLst>
          </p:cNvPr>
          <p:cNvSpPr>
            <a:spLocks noGrp="1"/>
          </p:cNvSpPr>
          <p:nvPr>
            <p:ph type="sldNum" sz="quarter" idx="12"/>
          </p:nvPr>
        </p:nvSpPr>
        <p:spPr/>
        <p:txBody>
          <a:bodyPr/>
          <a:lstStyle/>
          <a:p>
            <a:pPr>
              <a:defRPr/>
            </a:pPr>
            <a:fld id="{ECB5211D-F00B-AF45-9779-C1153475AFDA}" type="slidenum">
              <a:rPr lang="en-US" altLang="zh-CN" smtClean="0"/>
              <a:pPr>
                <a:defRPr/>
              </a:pPr>
              <a:t>213</a:t>
            </a:fld>
            <a:endParaRPr lang="en-US" altLang="zh-CN"/>
          </a:p>
        </p:txBody>
      </p:sp>
    </p:spTree>
    <p:extLst>
      <p:ext uri="{BB962C8B-B14F-4D97-AF65-F5344CB8AC3E}">
        <p14:creationId xmlns:p14="http://schemas.microsoft.com/office/powerpoint/2010/main" val="3884389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76F59D-2754-F9F3-7406-0783F13A0ECF}"/>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FC5C2544-DD82-643A-A451-71D5A56DF96F}"/>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52E2D364-50C9-80B0-64AA-F4450EF97836}"/>
              </a:ext>
            </a:extLst>
          </p:cNvPr>
          <p:cNvSpPr>
            <a:spLocks noGrp="1"/>
          </p:cNvSpPr>
          <p:nvPr>
            <p:ph idx="1"/>
          </p:nvPr>
        </p:nvSpPr>
        <p:spPr/>
        <p:txBody>
          <a:bodyPr/>
          <a:lstStyle/>
          <a:p>
            <a:r>
              <a:rPr lang="zh-CN" altLang="en-US" dirty="0"/>
              <a:t>银行交易金融资产证券化</a:t>
            </a:r>
            <a:endParaRPr lang="en-US" altLang="zh-CN" dirty="0"/>
          </a:p>
          <a:p>
            <a:pPr lvl="1"/>
            <a:r>
              <a:rPr lang="zh-CN" altLang="en-US" dirty="0"/>
              <a:t>银行交易金融资产证券化的概念</a:t>
            </a:r>
          </a:p>
          <a:p>
            <a:pPr lvl="2"/>
            <a:r>
              <a:rPr lang="zh-CN" altLang="en-US" b="1" dirty="0">
                <a:latin typeface="+mn-ea"/>
                <a:ea typeface="+mn-ea"/>
              </a:rPr>
              <a:t>以票据作为结算工具</a:t>
            </a:r>
            <a:r>
              <a:rPr lang="en-US" altLang="zh-CN" b="1" dirty="0">
                <a:latin typeface="+mn-ea"/>
                <a:ea typeface="+mn-ea"/>
              </a:rPr>
              <a:t>,</a:t>
            </a:r>
            <a:r>
              <a:rPr lang="zh-CN" altLang="en-US" b="1" dirty="0">
                <a:latin typeface="+mn-ea"/>
                <a:ea typeface="+mn-ea"/>
              </a:rPr>
              <a:t>引入信用证等手段嫁接银行 信贷的应收账款、债权资产证券化产品</a:t>
            </a:r>
            <a:endParaRPr lang="en-US" altLang="zh-CN" b="1" dirty="0">
              <a:latin typeface="+mn-ea"/>
              <a:ea typeface="+mn-ea"/>
            </a:endParaRPr>
          </a:p>
          <a:p>
            <a:pPr lvl="3"/>
            <a:r>
              <a:rPr lang="zh-CN" altLang="en-US" b="1" dirty="0">
                <a:latin typeface="+mn-ea"/>
                <a:ea typeface="+mn-ea"/>
              </a:rPr>
              <a:t>由于银行信用的引入</a:t>
            </a:r>
            <a:r>
              <a:rPr lang="en-US" altLang="zh-CN" b="1" dirty="0">
                <a:latin typeface="+mn-ea"/>
                <a:ea typeface="+mn-ea"/>
              </a:rPr>
              <a:t>,</a:t>
            </a:r>
            <a:r>
              <a:rPr lang="zh-CN" altLang="en-US" b="1" dirty="0">
                <a:latin typeface="+mn-ea"/>
                <a:ea typeface="+mn-ea"/>
              </a:rPr>
              <a:t>故此类产品的信用评级都较高</a:t>
            </a:r>
            <a:endParaRPr lang="en-US" altLang="zh-CN" b="1" dirty="0">
              <a:latin typeface="+mn-ea"/>
              <a:ea typeface="+mn-ea"/>
            </a:endParaRPr>
          </a:p>
          <a:p>
            <a:pPr lvl="3"/>
            <a:r>
              <a:rPr lang="zh-CN" altLang="en-US" b="1" dirty="0">
                <a:latin typeface="+mn-ea"/>
                <a:ea typeface="+mn-ea"/>
              </a:rPr>
              <a:t>其应用主要体现在</a:t>
            </a:r>
            <a:r>
              <a:rPr lang="zh-CN" altLang="en-US" b="1" dirty="0">
                <a:solidFill>
                  <a:srgbClr val="FF0000"/>
                </a:solidFill>
                <a:latin typeface="+mn-ea"/>
                <a:ea typeface="+mn-ea"/>
              </a:rPr>
              <a:t>反向银行交易金融资产证券化</a:t>
            </a:r>
            <a:r>
              <a:rPr lang="zh-CN" altLang="en-US" b="1" dirty="0">
                <a:latin typeface="+mn-ea"/>
                <a:ea typeface="+mn-ea"/>
              </a:rPr>
              <a:t>。</a:t>
            </a:r>
            <a:endParaRPr lang="en-US" altLang="zh-CN" b="1" dirty="0">
              <a:latin typeface="+mn-ea"/>
              <a:ea typeface="+mn-ea"/>
            </a:endParaRPr>
          </a:p>
          <a:p>
            <a:pPr lvl="1"/>
            <a:r>
              <a:rPr lang="zh-CN" altLang="en-US" dirty="0"/>
              <a:t>反向银行交易金融资产证券化的特点</a:t>
            </a:r>
            <a:endParaRPr lang="en-US" altLang="zh-CN" dirty="0"/>
          </a:p>
          <a:p>
            <a:pPr lvl="2"/>
            <a:r>
              <a:rPr lang="zh-CN" altLang="en-US" b="1" dirty="0">
                <a:latin typeface="+mn-ea"/>
                <a:ea typeface="+mn-ea"/>
              </a:rPr>
              <a:t>核心企业以</a:t>
            </a:r>
            <a:r>
              <a:rPr lang="zh-CN" altLang="en-US" b="1" dirty="0">
                <a:solidFill>
                  <a:srgbClr val="FF0000"/>
                </a:solidFill>
                <a:latin typeface="+mn-ea"/>
                <a:ea typeface="+mn-ea"/>
              </a:rPr>
              <a:t>良好信用记录和稳定经营表现</a:t>
            </a:r>
            <a:r>
              <a:rPr lang="zh-CN" altLang="en-US" b="1" dirty="0">
                <a:latin typeface="+mn-ea"/>
                <a:ea typeface="+mn-ea"/>
              </a:rPr>
              <a:t>参与反向银行交易金融资产证券化，提供信用支撑，降低交易风险，增强投资者信心</a:t>
            </a:r>
          </a:p>
          <a:p>
            <a:pPr lvl="2"/>
            <a:r>
              <a:rPr lang="zh-CN" altLang="en-US" b="1" dirty="0">
                <a:latin typeface="+mn-ea"/>
                <a:ea typeface="+mn-ea"/>
              </a:rPr>
              <a:t>基于</a:t>
            </a:r>
            <a:r>
              <a:rPr lang="zh-CN" altLang="en-US" b="1" dirty="0">
                <a:solidFill>
                  <a:srgbClr val="FF0000"/>
                </a:solidFill>
                <a:latin typeface="+mn-ea"/>
                <a:ea typeface="+mn-ea"/>
              </a:rPr>
              <a:t>真实应收账款交易</a:t>
            </a:r>
            <a:r>
              <a:rPr lang="zh-CN" altLang="en-US" b="1" dirty="0">
                <a:latin typeface="+mn-ea"/>
                <a:ea typeface="+mn-ea"/>
              </a:rPr>
              <a:t>，通过金融工程技术，将应收账款转化为可流通证券化产品，降低单一投资者风险，提高资产信用评级</a:t>
            </a:r>
          </a:p>
          <a:p>
            <a:pPr lvl="2"/>
            <a:r>
              <a:rPr lang="zh-CN" altLang="en-US" b="1" dirty="0">
                <a:latin typeface="+mn-ea"/>
                <a:ea typeface="+mn-ea"/>
              </a:rPr>
              <a:t>中小企业将应收账款</a:t>
            </a:r>
            <a:r>
              <a:rPr lang="zh-CN" altLang="en-US" b="1" dirty="0">
                <a:solidFill>
                  <a:srgbClr val="FF0000"/>
                </a:solidFill>
                <a:latin typeface="+mn-ea"/>
                <a:ea typeface="+mn-ea"/>
              </a:rPr>
              <a:t>转化为现金等流动性更强资产</a:t>
            </a:r>
            <a:r>
              <a:rPr lang="zh-CN" altLang="en-US" b="1" dirty="0">
                <a:latin typeface="+mn-ea"/>
                <a:ea typeface="+mn-ea"/>
              </a:rPr>
              <a:t>，解决资金短缺，获得更多融资渠道，降低融资成本，提高融资效率</a:t>
            </a:r>
          </a:p>
          <a:p>
            <a:pPr lvl="2"/>
            <a:r>
              <a:rPr lang="zh-CN" altLang="en-US" b="1" dirty="0">
                <a:solidFill>
                  <a:srgbClr val="FF0000"/>
                </a:solidFill>
                <a:latin typeface="+mn-ea"/>
                <a:ea typeface="+mn-ea"/>
              </a:rPr>
              <a:t>加强供应链企业协同合作</a:t>
            </a:r>
            <a:r>
              <a:rPr lang="en-US" altLang="zh-CN" b="1" dirty="0">
                <a:latin typeface="+mn-ea"/>
                <a:ea typeface="+mn-ea"/>
              </a:rPr>
              <a:t>,</a:t>
            </a:r>
            <a:r>
              <a:rPr lang="zh-CN" altLang="en-US" b="1" dirty="0">
                <a:latin typeface="+mn-ea"/>
                <a:ea typeface="+mn-ea"/>
              </a:rPr>
              <a:t>形成紧密合作关系</a:t>
            </a:r>
            <a:r>
              <a:rPr lang="en-US" altLang="zh-CN" b="1" dirty="0">
                <a:latin typeface="+mn-ea"/>
                <a:ea typeface="+mn-ea"/>
              </a:rPr>
              <a:t>,</a:t>
            </a:r>
            <a:r>
              <a:rPr lang="zh-CN" altLang="en-US" b="1" dirty="0">
                <a:latin typeface="+mn-ea"/>
                <a:ea typeface="+mn-ea"/>
              </a:rPr>
              <a:t>促进供应链稳健发展</a:t>
            </a:r>
          </a:p>
          <a:p>
            <a:pPr lvl="2"/>
            <a:r>
              <a:rPr lang="zh-CN" altLang="en-US" b="1" dirty="0">
                <a:latin typeface="+mn-ea"/>
                <a:ea typeface="+mn-ea"/>
              </a:rPr>
              <a:t>使银行</a:t>
            </a:r>
            <a:r>
              <a:rPr lang="zh-CN" altLang="en-US" b="1" dirty="0">
                <a:solidFill>
                  <a:srgbClr val="FF0000"/>
                </a:solidFill>
                <a:latin typeface="+mn-ea"/>
                <a:ea typeface="+mn-ea"/>
              </a:rPr>
              <a:t>提高资产流动性</a:t>
            </a:r>
            <a:r>
              <a:rPr lang="zh-CN" altLang="en-US" b="1" dirty="0">
                <a:latin typeface="+mn-ea"/>
                <a:ea typeface="+mn-ea"/>
              </a:rPr>
              <a:t>，优化资产配置，提高资金利用效率</a:t>
            </a:r>
            <a:endParaRPr lang="en-US" altLang="zh-CN" b="1" dirty="0">
              <a:latin typeface="+mn-ea"/>
              <a:ea typeface="+mn-ea"/>
            </a:endParaRPr>
          </a:p>
          <a:p>
            <a:pPr lvl="2"/>
            <a:endParaRPr lang="zh-CN" altLang="en-US" dirty="0"/>
          </a:p>
          <a:p>
            <a:pPr lvl="3"/>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3F43EAEA-FDA8-F43A-D109-B1EB619CC6A8}"/>
              </a:ext>
            </a:extLst>
          </p:cNvPr>
          <p:cNvSpPr>
            <a:spLocks noGrp="1"/>
          </p:cNvSpPr>
          <p:nvPr>
            <p:ph type="sldNum" sz="quarter" idx="12"/>
          </p:nvPr>
        </p:nvSpPr>
        <p:spPr/>
        <p:txBody>
          <a:bodyPr/>
          <a:lstStyle/>
          <a:p>
            <a:pPr>
              <a:defRPr/>
            </a:pPr>
            <a:fld id="{ECB5211D-F00B-AF45-9779-C1153475AFDA}" type="slidenum">
              <a:rPr lang="en-US" altLang="zh-CN" smtClean="0"/>
              <a:pPr>
                <a:defRPr/>
              </a:pPr>
              <a:t>214</a:t>
            </a:fld>
            <a:endParaRPr lang="en-US" altLang="zh-CN"/>
          </a:p>
        </p:txBody>
      </p:sp>
    </p:spTree>
    <p:extLst>
      <p:ext uri="{BB962C8B-B14F-4D97-AF65-F5344CB8AC3E}">
        <p14:creationId xmlns:p14="http://schemas.microsoft.com/office/powerpoint/2010/main" val="310019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7175FD-9BC0-E9CB-1E5C-EBF1438B44C1}"/>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9694041F-25AD-6609-692E-33678DFE90B9}"/>
              </a:ext>
            </a:extLst>
          </p:cNvPr>
          <p:cNvSpPr>
            <a:spLocks noGrp="1"/>
          </p:cNvSpPr>
          <p:nvPr>
            <p:ph type="title"/>
          </p:nvPr>
        </p:nvSpPr>
        <p:spPr/>
        <p:txBody>
          <a:bodyPr/>
          <a:lstStyle/>
          <a:p>
            <a:r>
              <a:rPr lang="zh-CN" altLang="en-US" b="0" dirty="0">
                <a:effectLst/>
              </a:rPr>
              <a:t>第三节 供应链金融资产证券化</a:t>
            </a:r>
            <a:endParaRPr kumimoji="1" lang="zh-CN" altLang="en-US" sz="2000" b="0" dirty="0">
              <a:effectLst/>
            </a:endParaRPr>
          </a:p>
        </p:txBody>
      </p:sp>
      <p:sp>
        <p:nvSpPr>
          <p:cNvPr id="3" name="内容占位符 2">
            <a:extLst>
              <a:ext uri="{FF2B5EF4-FFF2-40B4-BE49-F238E27FC236}">
                <a16:creationId xmlns:a16="http://schemas.microsoft.com/office/drawing/2014/main" id="{D4818AF8-DFA1-4DFB-58EB-9629C7C7E90A}"/>
              </a:ext>
            </a:extLst>
          </p:cNvPr>
          <p:cNvSpPr>
            <a:spLocks noGrp="1"/>
          </p:cNvSpPr>
          <p:nvPr>
            <p:ph idx="1"/>
          </p:nvPr>
        </p:nvSpPr>
        <p:spPr/>
        <p:txBody>
          <a:bodyPr/>
          <a:lstStyle/>
          <a:p>
            <a:r>
              <a:rPr lang="zh-CN" altLang="en-US" dirty="0"/>
              <a:t>资产证券化典型案例</a:t>
            </a:r>
            <a:endParaRPr lang="en-US" altLang="zh-CN" dirty="0"/>
          </a:p>
          <a:p>
            <a:pPr lvl="1"/>
            <a:r>
              <a:rPr lang="zh-CN" altLang="en-US" dirty="0"/>
              <a:t>央企建筑类企业有大量的应收账款</a:t>
            </a:r>
            <a:r>
              <a:rPr lang="en-US" altLang="zh-CN" dirty="0"/>
              <a:t>,</a:t>
            </a:r>
            <a:r>
              <a:rPr lang="zh-CN" altLang="en-US" dirty="0"/>
              <a:t>中建三局、六局、八局都发行了一系列应收账款类资产证券化产品</a:t>
            </a:r>
            <a:endParaRPr lang="en-US" altLang="zh-CN" dirty="0"/>
          </a:p>
          <a:p>
            <a:pPr lvl="1"/>
            <a:r>
              <a:rPr lang="zh-CN" altLang="en-US" dirty="0"/>
              <a:t>以中建三局为例</a:t>
            </a:r>
          </a:p>
          <a:p>
            <a:pPr lvl="3"/>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4D8EE2D8-28E8-CDD3-6445-624D980CCA89}"/>
              </a:ext>
            </a:extLst>
          </p:cNvPr>
          <p:cNvSpPr>
            <a:spLocks noGrp="1"/>
          </p:cNvSpPr>
          <p:nvPr>
            <p:ph type="sldNum" sz="quarter" idx="12"/>
          </p:nvPr>
        </p:nvSpPr>
        <p:spPr/>
        <p:txBody>
          <a:bodyPr/>
          <a:lstStyle/>
          <a:p>
            <a:pPr>
              <a:defRPr/>
            </a:pPr>
            <a:fld id="{ECB5211D-F00B-AF45-9779-C1153475AFDA}" type="slidenum">
              <a:rPr lang="en-US" altLang="zh-CN" smtClean="0"/>
              <a:pPr>
                <a:defRPr/>
              </a:pPr>
              <a:t>215</a:t>
            </a:fld>
            <a:endParaRPr lang="en-US" altLang="zh-CN"/>
          </a:p>
        </p:txBody>
      </p:sp>
      <p:pic>
        <p:nvPicPr>
          <p:cNvPr id="7" name="814a.jpg" descr="id:2147517262;FounderCES">
            <a:extLst>
              <a:ext uri="{FF2B5EF4-FFF2-40B4-BE49-F238E27FC236}">
                <a16:creationId xmlns:a16="http://schemas.microsoft.com/office/drawing/2014/main" id="{FB168F35-54CD-AD99-919C-B81B69EF01F4}"/>
              </a:ext>
            </a:extLst>
          </p:cNvPr>
          <p:cNvPicPr>
            <a:picLocks noChangeAspect="1"/>
          </p:cNvPicPr>
          <p:nvPr/>
        </p:nvPicPr>
        <p:blipFill>
          <a:blip r:embed="rId3"/>
          <a:stretch>
            <a:fillRect/>
          </a:stretch>
        </p:blipFill>
        <p:spPr>
          <a:xfrm>
            <a:off x="827584" y="2348880"/>
            <a:ext cx="7848872" cy="4123585"/>
          </a:xfrm>
          <a:prstGeom prst="rect">
            <a:avLst/>
          </a:prstGeom>
        </p:spPr>
      </p:pic>
    </p:spTree>
    <p:extLst>
      <p:ext uri="{BB962C8B-B14F-4D97-AF65-F5344CB8AC3E}">
        <p14:creationId xmlns:p14="http://schemas.microsoft.com/office/powerpoint/2010/main" val="682613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4033AC-111E-94E8-5556-9339F28FB3BC}"/>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047F6498-4D13-EFBE-2ABE-D6E57EC19170}"/>
              </a:ext>
            </a:extLst>
          </p:cNvPr>
          <p:cNvSpPr>
            <a:spLocks noGrp="1"/>
          </p:cNvSpPr>
          <p:nvPr>
            <p:ph type="title"/>
          </p:nvPr>
        </p:nvSpPr>
        <p:spPr>
          <a:xfrm>
            <a:off x="1403648"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发展背景</a:t>
            </a:r>
          </a:p>
        </p:txBody>
      </p:sp>
      <p:sp>
        <p:nvSpPr>
          <p:cNvPr id="3" name="内容占位符 2">
            <a:extLst>
              <a:ext uri="{FF2B5EF4-FFF2-40B4-BE49-F238E27FC236}">
                <a16:creationId xmlns:a16="http://schemas.microsoft.com/office/drawing/2014/main" id="{5F0EF1F8-311E-B6C3-2309-BA6BFCE4E150}"/>
              </a:ext>
            </a:extLst>
          </p:cNvPr>
          <p:cNvSpPr>
            <a:spLocks noGrp="1"/>
          </p:cNvSpPr>
          <p:nvPr>
            <p:ph idx="1"/>
          </p:nvPr>
        </p:nvSpPr>
        <p:spPr/>
        <p:txBody>
          <a:bodyPr/>
          <a:lstStyle/>
          <a:p>
            <a:r>
              <a:rPr lang="zh-CN" altLang="en-US" dirty="0"/>
              <a:t>发展基础</a:t>
            </a:r>
            <a:endParaRPr lang="en-US" altLang="zh-CN" dirty="0"/>
          </a:p>
          <a:p>
            <a:pPr lvl="1"/>
            <a:r>
              <a:rPr lang="zh-CN" altLang="en-US" dirty="0"/>
              <a:t>科学技术进步：</a:t>
            </a:r>
            <a:r>
              <a:rPr lang="zh-CN" altLang="en-US" sz="2200" b="1" dirty="0">
                <a:solidFill>
                  <a:schemeClr val="tx1"/>
                </a:solidFill>
                <a:latin typeface="+mn-ea"/>
                <a:ea typeface="+mn-ea"/>
              </a:rPr>
              <a:t>现代信息通信技术（互联网</a:t>
            </a:r>
            <a:r>
              <a:rPr lang="en-US" altLang="zh-CN" sz="2200" b="1" dirty="0">
                <a:solidFill>
                  <a:schemeClr val="tx1"/>
                </a:solidFill>
                <a:latin typeface="+mn-ea"/>
                <a:ea typeface="+mn-ea"/>
              </a:rPr>
              <a:t>/</a:t>
            </a:r>
            <a:r>
              <a:rPr lang="zh-CN" altLang="en-US" sz="2200" b="1" dirty="0">
                <a:solidFill>
                  <a:schemeClr val="tx1"/>
                </a:solidFill>
                <a:latin typeface="+mn-ea"/>
                <a:ea typeface="+mn-ea"/>
              </a:rPr>
              <a:t>云计算</a:t>
            </a:r>
            <a:r>
              <a:rPr lang="en-US" altLang="zh-CN" sz="2200" b="1" dirty="0">
                <a:solidFill>
                  <a:schemeClr val="tx1"/>
                </a:solidFill>
                <a:latin typeface="+mn-ea"/>
                <a:ea typeface="+mn-ea"/>
              </a:rPr>
              <a:t>/AI</a:t>
            </a:r>
            <a:r>
              <a:rPr lang="zh-CN" altLang="en-US" sz="2200" b="1" dirty="0">
                <a:solidFill>
                  <a:schemeClr val="tx1"/>
                </a:solidFill>
                <a:latin typeface="+mn-ea"/>
                <a:ea typeface="+mn-ea"/>
              </a:rPr>
              <a:t>算法等）</a:t>
            </a:r>
          </a:p>
          <a:p>
            <a:pPr lvl="1"/>
            <a:r>
              <a:rPr lang="zh-CN" altLang="en-US" dirty="0"/>
              <a:t>消费者行为改变：</a:t>
            </a:r>
            <a:r>
              <a:rPr lang="zh-CN" altLang="en-US" sz="2200" b="1" dirty="0">
                <a:solidFill>
                  <a:schemeClr val="tx1"/>
                </a:solidFill>
                <a:latin typeface="黑体" panose="02010609060101010101" pitchFamily="49" charset="-122"/>
                <a:ea typeface="黑体" panose="02010609060101010101" pitchFamily="49" charset="-122"/>
              </a:rPr>
              <a:t>消费者日益偏好即时便捷服务→倾向数字化渠道</a:t>
            </a:r>
          </a:p>
          <a:p>
            <a:pPr lvl="1"/>
            <a:r>
              <a:rPr lang="zh-CN" altLang="en-US" dirty="0"/>
              <a:t>金融监管创新：</a:t>
            </a:r>
            <a:r>
              <a:rPr lang="zh-CN" altLang="en-US" sz="2200" dirty="0">
                <a:solidFill>
                  <a:schemeClr val="tx1"/>
                </a:solidFill>
              </a:rPr>
              <a:t>一系列支持性政策和创新框架</a:t>
            </a:r>
          </a:p>
          <a:p>
            <a:pPr lvl="1"/>
            <a:r>
              <a:rPr lang="zh-CN" altLang="en-US" dirty="0"/>
              <a:t>风险管理需求：</a:t>
            </a:r>
            <a:r>
              <a:rPr lang="zh-CN" altLang="en-US" sz="2200" dirty="0">
                <a:solidFill>
                  <a:schemeClr val="tx1"/>
                </a:solidFill>
              </a:rPr>
              <a:t>提供新的风险评估工具和监控手段</a:t>
            </a:r>
          </a:p>
          <a:p>
            <a:pPr lvl="1"/>
            <a:r>
              <a:rPr lang="zh-CN" altLang="en-US" dirty="0"/>
              <a:t>全球化金融市场的融合：</a:t>
            </a:r>
            <a:r>
              <a:rPr lang="zh-CN" altLang="en-US" sz="2200" dirty="0">
                <a:solidFill>
                  <a:schemeClr val="tx1"/>
                </a:solidFill>
              </a:rPr>
              <a:t>跨越地域界限的金融服务</a:t>
            </a:r>
          </a:p>
          <a:p>
            <a:pPr lvl="1"/>
            <a:r>
              <a:rPr lang="zh-CN" altLang="en-US" dirty="0"/>
              <a:t>竞争格局的变化：</a:t>
            </a:r>
            <a:r>
              <a:rPr lang="zh-CN" altLang="en-US" sz="2200" dirty="0">
                <a:solidFill>
                  <a:schemeClr val="tx1"/>
                </a:solidFill>
              </a:rPr>
              <a:t>新旧金融机构竞争推动金融服务创新</a:t>
            </a:r>
          </a:p>
          <a:p>
            <a:pPr lvl="1"/>
            <a:r>
              <a:rPr lang="zh-CN" altLang="en-US" dirty="0"/>
              <a:t>支付方式的多样化：</a:t>
            </a:r>
            <a:r>
              <a:rPr lang="zh-CN" altLang="en-US" sz="2200" dirty="0">
                <a:solidFill>
                  <a:schemeClr val="tx1"/>
                </a:solidFill>
              </a:rPr>
              <a:t>数字化支付方式普及（移动支付</a:t>
            </a:r>
            <a:r>
              <a:rPr lang="en-US" altLang="zh-CN" sz="2200" dirty="0">
                <a:solidFill>
                  <a:schemeClr val="tx1"/>
                </a:solidFill>
              </a:rPr>
              <a:t>/</a:t>
            </a:r>
            <a:r>
              <a:rPr lang="zh-CN" altLang="en-US" sz="2200" dirty="0">
                <a:solidFill>
                  <a:schemeClr val="tx1"/>
                </a:solidFill>
              </a:rPr>
              <a:t>电子钱包）</a:t>
            </a:r>
          </a:p>
          <a:p>
            <a:pPr lvl="1"/>
            <a:r>
              <a:rPr lang="zh-CN" altLang="en-US" dirty="0"/>
              <a:t>信息安全与隐私保护的重视</a:t>
            </a:r>
          </a:p>
          <a:p>
            <a:pPr lvl="1"/>
            <a:r>
              <a:rPr lang="zh-CN" altLang="en-US" dirty="0"/>
              <a:t>可持续发展与社会责任：</a:t>
            </a:r>
            <a:r>
              <a:rPr lang="zh-CN" altLang="en-US" sz="2200" b="1" dirty="0">
                <a:solidFill>
                  <a:schemeClr val="tx1"/>
                </a:solidFill>
                <a:latin typeface="黑体" panose="02010609060101010101" pitchFamily="49" charset="-122"/>
                <a:ea typeface="黑体" panose="02010609060101010101" pitchFamily="49" charset="-122"/>
              </a:rPr>
              <a:t>数字化平台能够更好地评估和管理 </a:t>
            </a:r>
            <a:r>
              <a:rPr lang="en-US" altLang="zh-CN" sz="2200" b="1" dirty="0">
                <a:solidFill>
                  <a:schemeClr val="tx1"/>
                </a:solidFill>
                <a:latin typeface="黑体" panose="02010609060101010101" pitchFamily="49" charset="-122"/>
                <a:ea typeface="黑体" panose="02010609060101010101" pitchFamily="49" charset="-122"/>
              </a:rPr>
              <a:t>ESG</a:t>
            </a:r>
            <a:r>
              <a:rPr lang="zh-CN" altLang="en-US" sz="2200" b="1" dirty="0">
                <a:solidFill>
                  <a:schemeClr val="tx1"/>
                </a:solidFill>
                <a:latin typeface="黑体" panose="02010609060101010101" pitchFamily="49" charset="-122"/>
                <a:ea typeface="黑体" panose="02010609060101010101" pitchFamily="49" charset="-122"/>
              </a:rPr>
              <a:t>风险</a:t>
            </a:r>
            <a:r>
              <a:rPr lang="en-US" altLang="zh-CN" sz="2200" b="1" dirty="0">
                <a:solidFill>
                  <a:schemeClr val="tx1"/>
                </a:solidFill>
                <a:latin typeface="黑体" panose="02010609060101010101" pitchFamily="49" charset="-122"/>
                <a:ea typeface="黑体" panose="02010609060101010101" pitchFamily="49" charset="-122"/>
              </a:rPr>
              <a:t>,</a:t>
            </a:r>
            <a:r>
              <a:rPr lang="zh-CN" altLang="en-US" sz="2200" b="1" dirty="0">
                <a:solidFill>
                  <a:schemeClr val="tx1"/>
                </a:solidFill>
                <a:latin typeface="黑体" panose="02010609060101010101" pitchFamily="49" charset="-122"/>
                <a:ea typeface="黑体" panose="02010609060101010101" pitchFamily="49" charset="-122"/>
              </a:rPr>
              <a:t>推动绿色金融和社会责任投资的发展</a:t>
            </a:r>
          </a:p>
          <a:p>
            <a:pPr lvl="1"/>
            <a:r>
              <a:rPr lang="zh-CN" altLang="en-US" dirty="0"/>
              <a:t>人才与教育的重要性：</a:t>
            </a:r>
            <a:r>
              <a:rPr lang="zh-CN" altLang="en-US" sz="2200" dirty="0">
                <a:solidFill>
                  <a:schemeClr val="tx1"/>
                </a:solidFill>
              </a:rPr>
              <a:t>金融科技相关课程和培训项目</a:t>
            </a:r>
          </a:p>
          <a:p>
            <a:pPr lvl="3"/>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21F01227-453F-9576-9188-3E372D3901F5}"/>
              </a:ext>
            </a:extLst>
          </p:cNvPr>
          <p:cNvSpPr>
            <a:spLocks noGrp="1"/>
          </p:cNvSpPr>
          <p:nvPr>
            <p:ph type="sldNum" sz="quarter" idx="12"/>
          </p:nvPr>
        </p:nvSpPr>
        <p:spPr/>
        <p:txBody>
          <a:bodyPr/>
          <a:lstStyle/>
          <a:p>
            <a:pPr>
              <a:defRPr/>
            </a:pPr>
            <a:fld id="{ECB5211D-F00B-AF45-9779-C1153475AFDA}" type="slidenum">
              <a:rPr lang="en-US" altLang="zh-CN" smtClean="0"/>
              <a:pPr>
                <a:defRPr/>
              </a:pPr>
              <a:t>216</a:t>
            </a:fld>
            <a:endParaRPr lang="en-US" altLang="zh-CN"/>
          </a:p>
        </p:txBody>
      </p:sp>
    </p:spTree>
    <p:extLst>
      <p:ext uri="{BB962C8B-B14F-4D97-AF65-F5344CB8AC3E}">
        <p14:creationId xmlns:p14="http://schemas.microsoft.com/office/powerpoint/2010/main" val="436549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096338-1BB5-3F7E-CD18-BC9EE51E73B5}"/>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EFE70049-1A48-9967-1836-6493D18D0ED2}"/>
              </a:ext>
            </a:extLst>
          </p:cNvPr>
          <p:cNvSpPr>
            <a:spLocks noGrp="1"/>
          </p:cNvSpPr>
          <p:nvPr>
            <p:ph type="title"/>
          </p:nvPr>
        </p:nvSpPr>
        <p:spPr>
          <a:xfrm>
            <a:off x="1403648"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发展背景</a:t>
            </a:r>
          </a:p>
        </p:txBody>
      </p:sp>
      <p:sp>
        <p:nvSpPr>
          <p:cNvPr id="3" name="内容占位符 2">
            <a:extLst>
              <a:ext uri="{FF2B5EF4-FFF2-40B4-BE49-F238E27FC236}">
                <a16:creationId xmlns:a16="http://schemas.microsoft.com/office/drawing/2014/main" id="{3BF6A3DE-D3C3-7161-249A-14AF1A219ED7}"/>
              </a:ext>
            </a:extLst>
          </p:cNvPr>
          <p:cNvSpPr>
            <a:spLocks noGrp="1"/>
          </p:cNvSpPr>
          <p:nvPr>
            <p:ph idx="1"/>
          </p:nvPr>
        </p:nvSpPr>
        <p:spPr/>
        <p:txBody>
          <a:bodyPr/>
          <a:lstStyle/>
          <a:p>
            <a:r>
              <a:rPr lang="zh-CN" altLang="en-US" dirty="0"/>
              <a:t>中国现状</a:t>
            </a:r>
            <a:endParaRPr lang="en-US" altLang="zh-CN" dirty="0"/>
          </a:p>
          <a:p>
            <a:pPr lvl="1"/>
            <a:r>
              <a:rPr lang="zh-CN" altLang="en-US" dirty="0"/>
              <a:t>中国在</a:t>
            </a:r>
            <a:r>
              <a:rPr lang="zh-CN" altLang="en-US" dirty="0">
                <a:solidFill>
                  <a:srgbClr val="FF0000"/>
                </a:solidFill>
              </a:rPr>
              <a:t>数字金融技术发展方面</a:t>
            </a:r>
            <a:r>
              <a:rPr lang="zh-CN" altLang="en-US" dirty="0"/>
              <a:t>已位居全球前列</a:t>
            </a:r>
            <a:r>
              <a:rPr lang="en-US" altLang="zh-CN" dirty="0"/>
              <a:t>,</a:t>
            </a:r>
            <a:r>
              <a:rPr lang="zh-CN" altLang="en-US" dirty="0"/>
              <a:t>尤其是在移动支付、大科技信贷、互联网银行等领域的技术水平世界领先</a:t>
            </a:r>
            <a:endParaRPr lang="en-US" altLang="zh-CN" dirty="0"/>
          </a:p>
          <a:p>
            <a:pPr lvl="1"/>
            <a:r>
              <a:rPr lang="zh-CN" altLang="en-US" dirty="0"/>
              <a:t>中国金融科技和数字金融技术的</a:t>
            </a:r>
            <a:r>
              <a:rPr lang="zh-CN" altLang="en-US" dirty="0">
                <a:solidFill>
                  <a:srgbClr val="FF0000"/>
                </a:solidFill>
              </a:rPr>
              <a:t>相关专利数量和增速</a:t>
            </a:r>
            <a:r>
              <a:rPr lang="zh-CN" altLang="en-US" dirty="0"/>
              <a:t>都远高于其他主要国家</a:t>
            </a:r>
            <a:endParaRPr lang="en-US" altLang="zh-CN" dirty="0"/>
          </a:p>
          <a:p>
            <a:pPr lvl="1"/>
            <a:r>
              <a:rPr lang="zh-CN" altLang="en-US" dirty="0">
                <a:latin typeface="+mn-ea"/>
              </a:rPr>
              <a:t>中国的</a:t>
            </a:r>
            <a:r>
              <a:rPr lang="zh-CN" altLang="en-US" dirty="0">
                <a:solidFill>
                  <a:srgbClr val="FF0000"/>
                </a:solidFill>
                <a:latin typeface="+mn-ea"/>
              </a:rPr>
              <a:t>数字支付市场规模</a:t>
            </a:r>
            <a:r>
              <a:rPr lang="zh-CN" altLang="en-US" dirty="0">
                <a:latin typeface="+mn-ea"/>
              </a:rPr>
              <a:t>也是全球最大的</a:t>
            </a:r>
            <a:endParaRPr lang="en-US" altLang="zh-CN" dirty="0">
              <a:latin typeface="+mn-ea"/>
            </a:endParaRPr>
          </a:p>
          <a:p>
            <a:pPr lvl="1"/>
            <a:r>
              <a:rPr lang="zh-CN" altLang="en-US" dirty="0">
                <a:latin typeface="+mn-ea"/>
              </a:rPr>
              <a:t>中国在该领域的领先地位得益于多方面的协同发展和战略布局</a:t>
            </a:r>
            <a:endParaRPr lang="en-US" altLang="zh-CN" dirty="0">
              <a:latin typeface="+mn-ea"/>
            </a:endParaRPr>
          </a:p>
          <a:p>
            <a:pPr lvl="2"/>
            <a:r>
              <a:rPr lang="zh-CN" altLang="en-US" b="1" dirty="0">
                <a:latin typeface="黑体" panose="02010609060101010101" pitchFamily="49" charset="-122"/>
                <a:ea typeface="黑体" panose="02010609060101010101" pitchFamily="49" charset="-122"/>
              </a:rPr>
              <a:t>国家层面对科技创新的重视和政策支持</a:t>
            </a:r>
            <a:endParaRPr lang="en-US" altLang="zh-CN" b="1" dirty="0">
              <a:latin typeface="黑体" panose="02010609060101010101" pitchFamily="49" charset="-122"/>
              <a:ea typeface="黑体" panose="02010609060101010101" pitchFamily="49" charset="-122"/>
            </a:endParaRPr>
          </a:p>
          <a:p>
            <a:pPr lvl="2"/>
            <a:r>
              <a:rPr lang="zh-CN" altLang="en-US" b="1" dirty="0">
                <a:latin typeface="黑体" panose="02010609060101010101" pitchFamily="49" charset="-122"/>
                <a:ea typeface="黑体" panose="02010609060101010101" pitchFamily="49" charset="-122"/>
              </a:rPr>
              <a:t>中国庞大的市场需求为金融科技的发展提供了广阔的应用场景</a:t>
            </a:r>
            <a:endParaRPr lang="en-US" altLang="zh-CN" b="1" dirty="0">
              <a:latin typeface="黑体" panose="02010609060101010101" pitchFamily="49" charset="-122"/>
              <a:ea typeface="黑体" panose="02010609060101010101" pitchFamily="49" charset="-122"/>
            </a:endParaRPr>
          </a:p>
          <a:p>
            <a:pPr lvl="3"/>
            <a:r>
              <a:rPr lang="zh-CN" altLang="en-US" b="1" dirty="0">
                <a:latin typeface="黑体" panose="02010609060101010101" pitchFamily="49" charset="-122"/>
                <a:ea typeface="黑体" panose="02010609060101010101" pitchFamily="49" charset="-122"/>
              </a:rPr>
              <a:t>移动支付领域：政府的“互联网</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战略</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金融科技公司的努力</a:t>
            </a:r>
            <a:endParaRPr lang="en-US" altLang="zh-CN" b="1" dirty="0">
              <a:latin typeface="黑体" panose="02010609060101010101" pitchFamily="49" charset="-122"/>
              <a:ea typeface="黑体" panose="02010609060101010101" pitchFamily="49" charset="-122"/>
            </a:endParaRPr>
          </a:p>
          <a:p>
            <a:pPr lvl="3"/>
            <a:r>
              <a:rPr lang="zh-CN" altLang="en-US" b="1" dirty="0">
                <a:latin typeface="黑体" panose="02010609060101010101" pitchFamily="49" charset="-122"/>
                <a:ea typeface="黑体" panose="02010609060101010101" pitchFamily="49" charset="-122"/>
              </a:rPr>
              <a:t>信贷服务创新</a:t>
            </a:r>
            <a:endParaRPr lang="en-US" altLang="zh-CN" b="1" dirty="0">
              <a:latin typeface="黑体" panose="02010609060101010101" pitchFamily="49" charset="-122"/>
              <a:ea typeface="黑体" panose="02010609060101010101" pitchFamily="49" charset="-122"/>
            </a:endParaRPr>
          </a:p>
          <a:p>
            <a:pPr lvl="3"/>
            <a:r>
              <a:rPr lang="zh-CN" altLang="en-US" b="1" dirty="0">
                <a:latin typeface="黑体" panose="02010609060101010101" pitchFamily="49" charset="-122"/>
                <a:ea typeface="黑体" panose="02010609060101010101" pitchFamily="49" charset="-122"/>
              </a:rPr>
              <a:t>联网银行的快速发展：微众银行等</a:t>
            </a:r>
            <a:endParaRPr lang="en-US" altLang="zh-CN" b="1" dirty="0">
              <a:latin typeface="黑体" panose="02010609060101010101" pitchFamily="49" charset="-122"/>
              <a:ea typeface="黑体" panose="02010609060101010101" pitchFamily="49" charset="-122"/>
            </a:endParaRPr>
          </a:p>
          <a:p>
            <a:pPr lvl="3"/>
            <a:r>
              <a:rPr lang="zh-CN" altLang="en-US" b="1" dirty="0">
                <a:latin typeface="黑体" panose="02010609060101010101" pitchFamily="49" charset="-122"/>
                <a:ea typeface="黑体" panose="02010609060101010101" pitchFamily="49" charset="-122"/>
              </a:rPr>
              <a:t>数字金融监管创新：监管沙盒等</a:t>
            </a:r>
            <a:endParaRPr lang="en-US" altLang="zh-CN" b="1" dirty="0">
              <a:latin typeface="黑体" panose="02010609060101010101" pitchFamily="49" charset="-122"/>
              <a:ea typeface="黑体" panose="02010609060101010101" pitchFamily="49" charset="-122"/>
            </a:endParaRPr>
          </a:p>
          <a:p>
            <a:pPr lvl="2"/>
            <a:r>
              <a:rPr lang="zh-CN" altLang="en-US" b="1" dirty="0">
                <a:latin typeface="黑体" panose="02010609060101010101" pitchFamily="49" charset="-122"/>
                <a:ea typeface="黑体" panose="02010609060101010101" pitchFamily="49" charset="-122"/>
              </a:rPr>
              <a:t>中国金融科技公司还积极参与国际合作</a:t>
            </a:r>
            <a:endParaRPr lang="en-US" altLang="zh-CN" b="1" dirty="0">
              <a:latin typeface="黑体" panose="02010609060101010101" pitchFamily="49" charset="-122"/>
              <a:ea typeface="黑体" panose="02010609060101010101" pitchFamily="49" charset="-122"/>
            </a:endParaRPr>
          </a:p>
          <a:p>
            <a:pPr lvl="1"/>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D87048B5-6A5F-BA06-A342-7516E476187F}"/>
              </a:ext>
            </a:extLst>
          </p:cNvPr>
          <p:cNvSpPr>
            <a:spLocks noGrp="1"/>
          </p:cNvSpPr>
          <p:nvPr>
            <p:ph type="sldNum" sz="quarter" idx="12"/>
          </p:nvPr>
        </p:nvSpPr>
        <p:spPr/>
        <p:txBody>
          <a:bodyPr/>
          <a:lstStyle/>
          <a:p>
            <a:pPr>
              <a:defRPr/>
            </a:pPr>
            <a:fld id="{ECB5211D-F00B-AF45-9779-C1153475AFDA}" type="slidenum">
              <a:rPr lang="en-US" altLang="zh-CN" smtClean="0"/>
              <a:pPr>
                <a:defRPr/>
              </a:pPr>
              <a:t>217</a:t>
            </a:fld>
            <a:endParaRPr lang="en-US" altLang="zh-CN"/>
          </a:p>
        </p:txBody>
      </p:sp>
    </p:spTree>
    <p:extLst>
      <p:ext uri="{BB962C8B-B14F-4D97-AF65-F5344CB8AC3E}">
        <p14:creationId xmlns:p14="http://schemas.microsoft.com/office/powerpoint/2010/main" val="3641295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5E2CF0-022F-147B-89B0-C5BC0CC2EAC8}"/>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7B7F9824-1075-E791-7E64-C95A51AA4708}"/>
              </a:ext>
            </a:extLst>
          </p:cNvPr>
          <p:cNvSpPr>
            <a:spLocks noGrp="1"/>
          </p:cNvSpPr>
          <p:nvPr>
            <p:ph type="title"/>
          </p:nvPr>
        </p:nvSpPr>
        <p:spPr>
          <a:xfrm>
            <a:off x="1403648"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内涵特征</a:t>
            </a:r>
          </a:p>
        </p:txBody>
      </p:sp>
      <p:sp>
        <p:nvSpPr>
          <p:cNvPr id="3" name="内容占位符 2">
            <a:extLst>
              <a:ext uri="{FF2B5EF4-FFF2-40B4-BE49-F238E27FC236}">
                <a16:creationId xmlns:a16="http://schemas.microsoft.com/office/drawing/2014/main" id="{DA9EA164-C1B0-2B45-90E4-FF2ADED7DACD}"/>
              </a:ext>
            </a:extLst>
          </p:cNvPr>
          <p:cNvSpPr>
            <a:spLocks noGrp="1"/>
          </p:cNvSpPr>
          <p:nvPr>
            <p:ph idx="1"/>
          </p:nvPr>
        </p:nvSpPr>
        <p:spPr/>
        <p:txBody>
          <a:bodyPr/>
          <a:lstStyle/>
          <a:p>
            <a:r>
              <a:rPr lang="zh-CN" altLang="en-US" dirty="0"/>
              <a:t>平台数字化金融服务的内涵</a:t>
            </a:r>
            <a:endParaRPr lang="en-US" altLang="zh-CN" dirty="0"/>
          </a:p>
          <a:p>
            <a:pPr lvl="1"/>
            <a:r>
              <a:rPr lang="zh-CN" altLang="en-US" dirty="0"/>
              <a:t>又称</a:t>
            </a:r>
            <a:r>
              <a:rPr lang="zh-CN" altLang="en-US" dirty="0">
                <a:solidFill>
                  <a:srgbClr val="FF0000"/>
                </a:solidFill>
              </a:rPr>
              <a:t>金融科技服务</a:t>
            </a:r>
            <a:r>
              <a:rPr lang="en-US" altLang="zh-CN" dirty="0"/>
              <a:t>,</a:t>
            </a:r>
            <a:r>
              <a:rPr lang="zh-CN" altLang="en-US" dirty="0"/>
              <a:t>指依托现代信息技术</a:t>
            </a:r>
            <a:r>
              <a:rPr lang="en-US" altLang="zh-CN" dirty="0"/>
              <a:t>,</a:t>
            </a:r>
            <a:r>
              <a:rPr lang="zh-CN" altLang="en-US" dirty="0"/>
              <a:t>尤其是互联网、大数据、云计算、人工智能和区块链等技术</a:t>
            </a:r>
            <a:r>
              <a:rPr lang="en-US" altLang="zh-CN" dirty="0"/>
              <a:t>,</a:t>
            </a:r>
            <a:r>
              <a:rPr lang="zh-CN" altLang="en-US" dirty="0"/>
              <a:t>将金融服务产品和流程进行数字化转换</a:t>
            </a:r>
            <a:r>
              <a:rPr lang="en-US" altLang="zh-CN" dirty="0"/>
              <a:t>,</a:t>
            </a:r>
            <a:r>
              <a:rPr lang="zh-CN" altLang="en-US" dirty="0"/>
              <a:t>通过线上平台提供的一种创新金融服务模式</a:t>
            </a:r>
            <a:endParaRPr lang="en-US" altLang="zh-CN" dirty="0"/>
          </a:p>
          <a:p>
            <a:pPr lvl="1"/>
            <a:r>
              <a:rPr lang="zh-CN" altLang="en-US" dirty="0"/>
              <a:t>这种服务模式不仅包括传统的存款、贷款、支付、投资管理等</a:t>
            </a:r>
            <a:r>
              <a:rPr lang="zh-CN" altLang="en-US" dirty="0">
                <a:solidFill>
                  <a:srgbClr val="FF0000"/>
                </a:solidFill>
              </a:rPr>
              <a:t>金融业务</a:t>
            </a:r>
            <a:r>
              <a:rPr lang="en-US" altLang="zh-CN" dirty="0"/>
              <a:t>,</a:t>
            </a:r>
            <a:r>
              <a:rPr lang="zh-CN" altLang="en-US" dirty="0"/>
              <a:t>而且涵盖了保险、资产管理、金融咨询等</a:t>
            </a:r>
            <a:r>
              <a:rPr lang="zh-CN" altLang="en-US" dirty="0">
                <a:solidFill>
                  <a:srgbClr val="FF0000"/>
                </a:solidFill>
              </a:rPr>
              <a:t>多元化服务</a:t>
            </a:r>
            <a:endParaRPr lang="en-US" altLang="zh-CN" dirty="0">
              <a:solidFill>
                <a:srgbClr val="FF0000"/>
              </a:solidFill>
            </a:endParaRPr>
          </a:p>
          <a:p>
            <a:pPr lvl="1"/>
            <a:r>
              <a:rPr lang="zh-CN" altLang="en-US" dirty="0"/>
              <a:t>核心：利用数字技术优化金融服务的供给方式</a:t>
            </a:r>
            <a:r>
              <a:rPr lang="en-US" altLang="zh-CN" dirty="0"/>
              <a:t>,</a:t>
            </a:r>
            <a:r>
              <a:rPr lang="zh-CN" altLang="en-US" dirty="0"/>
              <a:t>提高服务效率</a:t>
            </a:r>
            <a:r>
              <a:rPr lang="en-US" altLang="zh-CN" dirty="0"/>
              <a:t>,</a:t>
            </a:r>
            <a:r>
              <a:rPr lang="zh-CN" altLang="en-US" dirty="0"/>
              <a:t>降低交易成本</a:t>
            </a:r>
            <a:r>
              <a:rPr lang="en-US" altLang="zh-CN" dirty="0"/>
              <a:t>,</a:t>
            </a:r>
            <a:r>
              <a:rPr lang="zh-CN" altLang="en-US" dirty="0"/>
              <a:t>增强用户体验</a:t>
            </a:r>
            <a:r>
              <a:rPr lang="en-US" altLang="zh-CN" dirty="0"/>
              <a:t>,</a:t>
            </a:r>
            <a:r>
              <a:rPr lang="zh-CN" altLang="en-US" dirty="0"/>
              <a:t> 推动个性化服务实现</a:t>
            </a:r>
            <a:endParaRPr lang="en-US" altLang="zh-CN" dirty="0"/>
          </a:p>
          <a:p>
            <a:pPr lvl="1"/>
            <a:r>
              <a:rPr lang="zh-CN" altLang="en-US" dirty="0"/>
              <a:t>意味着</a:t>
            </a:r>
            <a:r>
              <a:rPr lang="zh-CN" altLang="en-US" dirty="0">
                <a:solidFill>
                  <a:srgbClr val="FF0000"/>
                </a:solidFill>
              </a:rPr>
              <a:t>金融服务的边界逐渐模糊</a:t>
            </a:r>
            <a:r>
              <a:rPr lang="en-US" altLang="zh-CN" dirty="0"/>
              <a:t>,</a:t>
            </a:r>
            <a:r>
              <a:rPr lang="zh-CN" altLang="en-US" dirty="0"/>
              <a:t>非金融企业如电商、社交媒体和科技公司等也能通过技术手段参与到金融服务的提供中</a:t>
            </a:r>
            <a:endParaRPr lang="en-US" altLang="zh-CN" dirty="0"/>
          </a:p>
          <a:p>
            <a:r>
              <a:rPr lang="zh-CN" altLang="en-US" dirty="0">
                <a:latin typeface="+mn-ea"/>
              </a:rPr>
              <a:t>平台数字化金融服务的特点</a:t>
            </a:r>
            <a:endParaRPr lang="en-US" altLang="zh-CN" dirty="0">
              <a:latin typeface="+mn-ea"/>
            </a:endParaRPr>
          </a:p>
          <a:p>
            <a:pPr lvl="1"/>
            <a:r>
              <a:rPr lang="zh-CN" altLang="en-US" dirty="0">
                <a:latin typeface="+mn-ea"/>
              </a:rPr>
              <a:t>技术驱动性、服务无界性、客户中心化、数据挖掘与分析、业务智能化、普惠金融性、安全与风险管理、创新与竞争性、监管适应性</a:t>
            </a:r>
          </a:p>
          <a:p>
            <a:pPr lvl="1"/>
            <a:endParaRPr lang="en-US" altLang="zh-CN" dirty="0">
              <a:latin typeface="+mn-ea"/>
            </a:endParaRPr>
          </a:p>
          <a:p>
            <a:pPr lvl="1"/>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924E4E31-1A6B-478B-09B9-2735802D6005}"/>
              </a:ext>
            </a:extLst>
          </p:cNvPr>
          <p:cNvSpPr>
            <a:spLocks noGrp="1"/>
          </p:cNvSpPr>
          <p:nvPr>
            <p:ph type="sldNum" sz="quarter" idx="12"/>
          </p:nvPr>
        </p:nvSpPr>
        <p:spPr/>
        <p:txBody>
          <a:bodyPr/>
          <a:lstStyle/>
          <a:p>
            <a:pPr>
              <a:defRPr/>
            </a:pPr>
            <a:fld id="{ECB5211D-F00B-AF45-9779-C1153475AFDA}" type="slidenum">
              <a:rPr lang="en-US" altLang="zh-CN" smtClean="0"/>
              <a:pPr>
                <a:defRPr/>
              </a:pPr>
              <a:t>218</a:t>
            </a:fld>
            <a:endParaRPr lang="en-US" altLang="zh-CN"/>
          </a:p>
        </p:txBody>
      </p:sp>
    </p:spTree>
    <p:extLst>
      <p:ext uri="{BB962C8B-B14F-4D97-AF65-F5344CB8AC3E}">
        <p14:creationId xmlns:p14="http://schemas.microsoft.com/office/powerpoint/2010/main" val="1090106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EA8A8A-17B2-C2F6-041D-1F31E102C5A2}"/>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0821F2B3-010A-63C3-2453-C0EFD8BCC8DD}"/>
              </a:ext>
            </a:extLst>
          </p:cNvPr>
          <p:cNvSpPr>
            <a:spLocks noGrp="1"/>
          </p:cNvSpPr>
          <p:nvPr>
            <p:ph type="title"/>
          </p:nvPr>
        </p:nvSpPr>
        <p:spPr>
          <a:xfrm>
            <a:off x="1475656"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优势</a:t>
            </a:r>
          </a:p>
        </p:txBody>
      </p:sp>
      <p:sp>
        <p:nvSpPr>
          <p:cNvPr id="3" name="内容占位符 2">
            <a:extLst>
              <a:ext uri="{FF2B5EF4-FFF2-40B4-BE49-F238E27FC236}">
                <a16:creationId xmlns:a16="http://schemas.microsoft.com/office/drawing/2014/main" id="{20E3394A-F19D-A141-F2FF-A08AA2706192}"/>
              </a:ext>
            </a:extLst>
          </p:cNvPr>
          <p:cNvSpPr>
            <a:spLocks noGrp="1"/>
          </p:cNvSpPr>
          <p:nvPr>
            <p:ph idx="1"/>
          </p:nvPr>
        </p:nvSpPr>
        <p:spPr>
          <a:xfrm>
            <a:off x="107504" y="598124"/>
            <a:ext cx="8927992" cy="5855212"/>
          </a:xfrm>
        </p:spPr>
        <p:txBody>
          <a:bodyPr/>
          <a:lstStyle/>
          <a:p>
            <a:r>
              <a:rPr lang="zh-CN" altLang="en-US" dirty="0"/>
              <a:t>动态信用评估</a:t>
            </a:r>
            <a:r>
              <a:rPr lang="en-US" altLang="zh-CN" dirty="0"/>
              <a:t>,</a:t>
            </a:r>
            <a:r>
              <a:rPr lang="zh-CN" altLang="en-US" dirty="0"/>
              <a:t>融资可得性提高</a:t>
            </a:r>
            <a:endParaRPr lang="en-US" altLang="zh-CN" dirty="0"/>
          </a:p>
          <a:p>
            <a:pPr lvl="1"/>
            <a:r>
              <a:rPr lang="zh-CN" altLang="en-US" dirty="0">
                <a:latin typeface="+mn-ea"/>
              </a:rPr>
              <a:t>传统金融使供应链中交易的真实情况特别是企业间坏账率的高低并不能被金融机构较好地观测；对应收账款融资这种需要对下游企业资信进行考核的融资方式难以支持</a:t>
            </a:r>
            <a:endParaRPr lang="en-US" altLang="zh-CN" dirty="0">
              <a:latin typeface="+mn-ea"/>
            </a:endParaRPr>
          </a:p>
          <a:p>
            <a:pPr lvl="1"/>
            <a:r>
              <a:rPr lang="zh-CN" altLang="en-US" dirty="0">
                <a:latin typeface="+mn-ea"/>
              </a:rPr>
              <a:t>数字化供应链中，融资机构信息整合能力、交易分析能力提升；利用数据挖掘分析信用信息，降低投资风险，减少信用隔阂</a:t>
            </a:r>
          </a:p>
          <a:p>
            <a:r>
              <a:rPr lang="zh-CN" altLang="en-US" dirty="0">
                <a:latin typeface="+mn-ea"/>
              </a:rPr>
              <a:t>多元化融资服务</a:t>
            </a:r>
            <a:r>
              <a:rPr lang="en-US" altLang="zh-CN" dirty="0">
                <a:latin typeface="+mn-ea"/>
              </a:rPr>
              <a:t>,</a:t>
            </a:r>
            <a:r>
              <a:rPr lang="zh-CN" altLang="en-US" dirty="0">
                <a:latin typeface="+mn-ea"/>
              </a:rPr>
              <a:t>金融资源更为丰富</a:t>
            </a:r>
            <a:endParaRPr lang="en-US" altLang="zh-CN" dirty="0">
              <a:latin typeface="+mn-ea"/>
            </a:endParaRPr>
          </a:p>
          <a:p>
            <a:pPr lvl="1"/>
            <a:r>
              <a:rPr lang="zh-CN" altLang="en-US" dirty="0">
                <a:latin typeface="+mn-ea"/>
              </a:rPr>
              <a:t>是利用数据支持</a:t>
            </a:r>
            <a:r>
              <a:rPr lang="en-US" altLang="zh-CN" dirty="0">
                <a:latin typeface="+mn-ea"/>
              </a:rPr>
              <a:t>,</a:t>
            </a:r>
            <a:r>
              <a:rPr lang="zh-CN" altLang="en-US" dirty="0">
                <a:latin typeface="+mn-ea"/>
              </a:rPr>
              <a:t>提供专业化、定制化、全流程化的金融服务</a:t>
            </a:r>
            <a:endParaRPr lang="en-US" altLang="zh-CN" dirty="0">
              <a:latin typeface="+mn-ea"/>
            </a:endParaRPr>
          </a:p>
          <a:p>
            <a:pPr lvl="1"/>
            <a:r>
              <a:rPr lang="zh-CN" altLang="en-US" dirty="0">
                <a:latin typeface="+mn-ea"/>
              </a:rPr>
              <a:t>个体投资者与融资企业之间能够在低风险的环境下实现深度交流；将供应商外在融资需求内化为供应链生态内部的财务支持</a:t>
            </a:r>
            <a:endParaRPr lang="en-US" altLang="zh-CN" dirty="0">
              <a:latin typeface="+mn-ea"/>
            </a:endParaRPr>
          </a:p>
          <a:p>
            <a:r>
              <a:rPr lang="zh-CN" altLang="en-US" dirty="0">
                <a:latin typeface="+mn-ea"/>
              </a:rPr>
              <a:t>以“四流合一”为目标</a:t>
            </a:r>
            <a:r>
              <a:rPr lang="en-US" altLang="zh-CN" dirty="0">
                <a:latin typeface="+mn-ea"/>
              </a:rPr>
              <a:t>,</a:t>
            </a:r>
            <a:r>
              <a:rPr lang="zh-CN" altLang="en-US" dirty="0">
                <a:latin typeface="+mn-ea"/>
              </a:rPr>
              <a:t>降低融资风险</a:t>
            </a:r>
            <a:endParaRPr lang="en-US" altLang="zh-CN" dirty="0">
              <a:latin typeface="+mn-ea"/>
            </a:endParaRPr>
          </a:p>
          <a:p>
            <a:pPr lvl="1"/>
            <a:r>
              <a:rPr lang="zh-CN" altLang="en-US" dirty="0">
                <a:latin typeface="+mn-ea"/>
              </a:rPr>
              <a:t>供应链金融目标：商流、物流、资金流、信息流的“四流合一”</a:t>
            </a:r>
            <a:endParaRPr lang="en-US" altLang="zh-CN" dirty="0">
              <a:latin typeface="+mn-ea"/>
            </a:endParaRPr>
          </a:p>
          <a:p>
            <a:pPr lvl="1"/>
            <a:r>
              <a:rPr lang="zh-CN" altLang="en-US" dirty="0">
                <a:latin typeface="+mn-ea"/>
              </a:rPr>
              <a:t>信息的实时匹配加速了供应链信息流与其他三流的整合</a:t>
            </a:r>
            <a:endParaRPr lang="en-US" altLang="zh-CN" dirty="0">
              <a:latin typeface="+mn-ea"/>
            </a:endParaRPr>
          </a:p>
          <a:p>
            <a:pPr lvl="1"/>
            <a:r>
              <a:rPr lang="zh-CN" altLang="en-US" dirty="0">
                <a:latin typeface="+mn-ea"/>
              </a:rPr>
              <a:t>实时监控交易的动态数据</a:t>
            </a:r>
            <a:r>
              <a:rPr lang="en-US" altLang="zh-CN" dirty="0">
                <a:latin typeface="+mn-ea"/>
              </a:rPr>
              <a:t>,</a:t>
            </a:r>
            <a:r>
              <a:rPr lang="zh-CN" altLang="en-US" dirty="0">
                <a:latin typeface="+mn-ea"/>
              </a:rPr>
              <a:t>大大降低企业的借贷风险</a:t>
            </a:r>
            <a:endParaRPr lang="en-US" altLang="zh-CN" b="1" dirty="0">
              <a:latin typeface="+mn-ea"/>
              <a:ea typeface="+mn-ea"/>
            </a:endParaRPr>
          </a:p>
        </p:txBody>
      </p:sp>
      <p:sp>
        <p:nvSpPr>
          <p:cNvPr id="4" name="幻灯片编号占位符 3">
            <a:extLst>
              <a:ext uri="{FF2B5EF4-FFF2-40B4-BE49-F238E27FC236}">
                <a16:creationId xmlns:a16="http://schemas.microsoft.com/office/drawing/2014/main" id="{E4BF3C63-8029-09EF-9E7D-F2DC60DD6448}"/>
              </a:ext>
            </a:extLst>
          </p:cNvPr>
          <p:cNvSpPr>
            <a:spLocks noGrp="1"/>
          </p:cNvSpPr>
          <p:nvPr>
            <p:ph type="sldNum" sz="quarter" idx="12"/>
          </p:nvPr>
        </p:nvSpPr>
        <p:spPr/>
        <p:txBody>
          <a:bodyPr/>
          <a:lstStyle/>
          <a:p>
            <a:pPr>
              <a:defRPr/>
            </a:pPr>
            <a:fld id="{ECB5211D-F00B-AF45-9779-C1153475AFDA}" type="slidenum">
              <a:rPr lang="en-US" altLang="zh-CN" smtClean="0"/>
              <a:pPr>
                <a:defRPr/>
              </a:pPr>
              <a:t>219</a:t>
            </a:fld>
            <a:endParaRPr lang="en-US" altLang="zh-CN"/>
          </a:p>
        </p:txBody>
      </p:sp>
    </p:spTree>
    <p:extLst>
      <p:ext uri="{BB962C8B-B14F-4D97-AF65-F5344CB8AC3E}">
        <p14:creationId xmlns:p14="http://schemas.microsoft.com/office/powerpoint/2010/main" val="3242756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幻灯片编号占位符 5"/>
          <p:cNvSpPr>
            <a:spLocks noGrp="1"/>
          </p:cNvSpPr>
          <p:nvPr>
            <p:ph type="sldNum" sz="quarter" idx="12"/>
          </p:nvPr>
        </p:nvSpPr>
        <p:spPr/>
        <p:txBody>
          <a:bodyPr/>
          <a:lstStyle/>
          <a:p>
            <a:pPr>
              <a:defRPr/>
            </a:pPr>
            <a:fld id="{66EB4C87-4F61-FE49-9B0B-803B82DABE9E}" type="slidenum">
              <a:rPr lang="en-US" altLang="zh-CN"/>
              <a:pPr>
                <a:defRPr/>
              </a:pPr>
              <a:t>22</a:t>
            </a:fld>
            <a:endParaRPr lang="en-US" altLang="zh-CN"/>
          </a:p>
        </p:txBody>
      </p:sp>
      <p:sp>
        <p:nvSpPr>
          <p:cNvPr id="2271234"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供应链管理的意义</a:t>
            </a:r>
          </a:p>
        </p:txBody>
      </p:sp>
      <p:sp>
        <p:nvSpPr>
          <p:cNvPr id="2271236" name="Rectangle 4"/>
          <p:cNvSpPr>
            <a:spLocks noGrp="1" noChangeArrowheads="1"/>
          </p:cNvSpPr>
          <p:nvPr>
            <p:ph type="body" idx="1"/>
          </p:nvPr>
        </p:nvSpPr>
        <p:spPr>
          <a:xfrm>
            <a:off x="323528" y="759817"/>
            <a:ext cx="8686800" cy="4537075"/>
          </a:xfrm>
        </p:spPr>
        <p:txBody>
          <a:bodyPr/>
          <a:lstStyle/>
          <a:p>
            <a:pPr>
              <a:buFontTx/>
              <a:buNone/>
            </a:pPr>
            <a:r>
              <a:rPr lang="zh-CN" altLang="en-US">
                <a:solidFill>
                  <a:srgbClr val="FF3300"/>
                </a:solidFill>
                <a:latin typeface="Times New Roman" charset="0"/>
                <a:ea typeface="黑体" charset="0"/>
                <a:cs typeface="黑体" charset="0"/>
              </a:rPr>
              <a:t>三、供应链管理是利润的“新”源泉</a:t>
            </a:r>
            <a:endParaRPr lang="en-US" altLang="zh-CN">
              <a:solidFill>
                <a:srgbClr val="FF3300"/>
              </a:solidFill>
              <a:latin typeface="Times New Roman" charset="0"/>
              <a:ea typeface="黑体" charset="0"/>
              <a:cs typeface="黑体" charset="0"/>
            </a:endParaRPr>
          </a:p>
          <a:p>
            <a:pPr>
              <a:spcBef>
                <a:spcPct val="10000"/>
              </a:spcBef>
            </a:pPr>
            <a:r>
              <a:rPr lang="zh-CN" altLang="en-US" sz="2400">
                <a:latin typeface="Times New Roman" charset="0"/>
                <a:ea typeface="黑体" charset="0"/>
                <a:cs typeface="黑体" charset="0"/>
              </a:rPr>
              <a:t>宏观层面</a:t>
            </a:r>
            <a:endParaRPr lang="en-US" altLang="zh-CN" sz="2400">
              <a:latin typeface="Times New Roman" charset="0"/>
              <a:ea typeface="黑体" charset="0"/>
              <a:cs typeface="黑体" charset="0"/>
            </a:endParaRPr>
          </a:p>
          <a:p>
            <a:pPr lvl="1">
              <a:spcBef>
                <a:spcPct val="10000"/>
              </a:spcBef>
            </a:pPr>
            <a:r>
              <a:rPr lang="zh-CN" altLang="en-US" sz="2200">
                <a:latin typeface="Times New Roman" charset="0"/>
                <a:ea typeface="黑体" charset="0"/>
                <a:cs typeface="黑体" charset="0"/>
              </a:rPr>
              <a:t>我国产品库存占</a:t>
            </a:r>
            <a:r>
              <a:rPr lang="en-US" altLang="zh-CN" sz="2200">
                <a:latin typeface="Times New Roman" charset="0"/>
                <a:ea typeface="黑体" charset="0"/>
                <a:cs typeface="黑体" charset="0"/>
              </a:rPr>
              <a:t>GDP</a:t>
            </a:r>
            <a:r>
              <a:rPr lang="zh-CN" altLang="en-US" sz="2200">
                <a:latin typeface="Times New Roman" charset="0"/>
                <a:ea typeface="黑体" charset="0"/>
                <a:cs typeface="黑体" charset="0"/>
              </a:rPr>
              <a:t>的比例大，导致库存量大</a:t>
            </a:r>
            <a:endParaRPr lang="en-US" altLang="zh-CN" sz="2200">
              <a:latin typeface="Times New Roman" charset="0"/>
              <a:ea typeface="黑体" charset="0"/>
              <a:cs typeface="黑体" charset="0"/>
            </a:endParaRPr>
          </a:p>
          <a:p>
            <a:pPr lvl="2">
              <a:spcBef>
                <a:spcPct val="10000"/>
              </a:spcBef>
            </a:pPr>
            <a:r>
              <a:rPr lang="zh-CN" altLang="en-US" sz="2000">
                <a:latin typeface="Times New Roman" charset="0"/>
              </a:rPr>
              <a:t>库存价值占</a:t>
            </a:r>
            <a:r>
              <a:rPr lang="en-US" altLang="zh-CN" sz="2000">
                <a:latin typeface="Times New Roman" charset="0"/>
              </a:rPr>
              <a:t>GDP</a:t>
            </a:r>
            <a:r>
              <a:rPr lang="zh-CN" altLang="en-US" sz="2000">
                <a:latin typeface="Times New Roman" charset="0"/>
              </a:rPr>
              <a:t>的</a:t>
            </a:r>
            <a:r>
              <a:rPr lang="en-US" altLang="zh-CN" sz="2000">
                <a:latin typeface="Times New Roman" charset="0"/>
              </a:rPr>
              <a:t>50%</a:t>
            </a:r>
            <a:r>
              <a:rPr lang="zh-CN" altLang="en-US" sz="2000">
                <a:latin typeface="Times New Roman" charset="0"/>
              </a:rPr>
              <a:t>；而发达国家一般为</a:t>
            </a:r>
            <a:r>
              <a:rPr lang="en-US" altLang="zh-CN" sz="2000">
                <a:latin typeface="Times New Roman" charset="0"/>
              </a:rPr>
              <a:t>10% </a:t>
            </a:r>
          </a:p>
          <a:p>
            <a:pPr lvl="1">
              <a:spcBef>
                <a:spcPct val="10000"/>
              </a:spcBef>
            </a:pPr>
            <a:r>
              <a:rPr lang="zh-CN" altLang="en-US" sz="2200">
                <a:latin typeface="Times New Roman" charset="0"/>
                <a:ea typeface="黑体" charset="0"/>
                <a:cs typeface="黑体" charset="0"/>
              </a:rPr>
              <a:t>全社会物流费占</a:t>
            </a:r>
            <a:r>
              <a:rPr lang="en-US" altLang="zh-CN" sz="2200">
                <a:latin typeface="Times New Roman" charset="0"/>
                <a:ea typeface="黑体" charset="0"/>
                <a:cs typeface="黑体" charset="0"/>
              </a:rPr>
              <a:t>GDP</a:t>
            </a:r>
            <a:r>
              <a:rPr lang="zh-CN" altLang="en-US" sz="2200">
                <a:latin typeface="Times New Roman" charset="0"/>
                <a:ea typeface="黑体" charset="0"/>
                <a:cs typeface="黑体" charset="0"/>
              </a:rPr>
              <a:t>的</a:t>
            </a:r>
            <a:r>
              <a:rPr lang="en-US" altLang="zh-CN" sz="2200">
                <a:latin typeface="Times New Roman" charset="0"/>
                <a:ea typeface="黑体" charset="0"/>
                <a:cs typeface="黑体" charset="0"/>
              </a:rPr>
              <a:t>20%</a:t>
            </a:r>
            <a:r>
              <a:rPr lang="zh-CN" altLang="en-US" sz="2200">
                <a:latin typeface="Times New Roman" charset="0"/>
                <a:ea typeface="黑体" charset="0"/>
                <a:cs typeface="黑体" charset="0"/>
              </a:rPr>
              <a:t>，而发达国家仅</a:t>
            </a:r>
            <a:r>
              <a:rPr lang="en-US" altLang="zh-CN" sz="2200">
                <a:latin typeface="Times New Roman" charset="0"/>
                <a:ea typeface="黑体" charset="0"/>
                <a:cs typeface="黑体" charset="0"/>
              </a:rPr>
              <a:t>10%</a:t>
            </a:r>
            <a:r>
              <a:rPr lang="en-US" altLang="zh-CN" sz="2200">
                <a:latin typeface="Times New Roman" charset="0"/>
                <a:ea typeface="Times New Roman" charset="0"/>
                <a:cs typeface="Times New Roman" charset="0"/>
              </a:rPr>
              <a:t>±</a:t>
            </a:r>
            <a:endParaRPr lang="en-US" altLang="zh-CN" sz="2200">
              <a:latin typeface="Times New Roman" charset="0"/>
              <a:ea typeface="黑体" charset="0"/>
              <a:cs typeface="黑体" charset="0"/>
            </a:endParaRPr>
          </a:p>
        </p:txBody>
      </p:sp>
      <p:sp>
        <p:nvSpPr>
          <p:cNvPr id="2271274" name="Rectangle 42"/>
          <p:cNvSpPr>
            <a:spLocks noChangeArrowheads="1"/>
          </p:cNvSpPr>
          <p:nvPr/>
        </p:nvSpPr>
        <p:spPr bwMode="auto">
          <a:xfrm>
            <a:off x="323528" y="2631480"/>
            <a:ext cx="2233613" cy="552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400" b="1">
                <a:ea typeface="黑体" charset="0"/>
                <a:cs typeface="黑体" charset="0"/>
              </a:rPr>
              <a:t>微观层面</a:t>
            </a:r>
            <a:endParaRPr lang="zh-CN" altLang="en-US" sz="2600" b="1">
              <a:ea typeface="黑体" charset="0"/>
              <a:cs typeface="黑体" charset="0"/>
            </a:endParaRPr>
          </a:p>
        </p:txBody>
      </p:sp>
      <p:sp>
        <p:nvSpPr>
          <p:cNvPr id="2271275" name="Oval 43"/>
          <p:cNvSpPr>
            <a:spLocks noChangeArrowheads="1"/>
          </p:cNvSpPr>
          <p:nvPr/>
        </p:nvSpPr>
        <p:spPr bwMode="auto">
          <a:xfrm>
            <a:off x="323826" y="3351882"/>
            <a:ext cx="1152525" cy="528638"/>
          </a:xfrm>
          <a:prstGeom prst="ellipse">
            <a:avLst/>
          </a:prstGeom>
          <a:noFill/>
          <a:ln w="38100">
            <a:solidFill>
              <a:srgbClr val="CA021A"/>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endParaRPr kumimoji="0" lang="zh-CN" altLang="en-US" sz="2400"/>
          </a:p>
        </p:txBody>
      </p:sp>
      <p:sp>
        <p:nvSpPr>
          <p:cNvPr id="2271277" name="Rectangle 45"/>
          <p:cNvSpPr>
            <a:spLocks noChangeArrowheads="1"/>
          </p:cNvSpPr>
          <p:nvPr/>
        </p:nvSpPr>
        <p:spPr bwMode="auto">
          <a:xfrm>
            <a:off x="179512" y="5157192"/>
            <a:ext cx="2395538" cy="858838"/>
          </a:xfrm>
          <a:prstGeom prst="rect">
            <a:avLst/>
          </a:prstGeom>
          <a:noFill/>
          <a:ln w="57150">
            <a:solidFill>
              <a:srgbClr val="CA021A"/>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kumimoji="0" lang="zh-CN" altLang="en-US" sz="2000" b="1">
                <a:solidFill>
                  <a:srgbClr val="000099"/>
                </a:solidFill>
              </a:rPr>
              <a:t>大部分企业只能</a:t>
            </a:r>
            <a:endParaRPr kumimoji="0" lang="en-US" altLang="zh-CN" sz="2000" b="1">
              <a:solidFill>
                <a:srgbClr val="000099"/>
              </a:solidFill>
            </a:endParaRPr>
          </a:p>
          <a:p>
            <a:pPr>
              <a:lnSpc>
                <a:spcPct val="100000"/>
              </a:lnSpc>
              <a:spcBef>
                <a:spcPct val="0"/>
              </a:spcBef>
              <a:defRPr/>
            </a:pPr>
            <a:r>
              <a:rPr kumimoji="0" lang="zh-CN" altLang="en-US" sz="2000" b="1">
                <a:solidFill>
                  <a:srgbClr val="000099"/>
                </a:solidFill>
              </a:rPr>
              <a:t>管理物流运作成本！</a:t>
            </a:r>
          </a:p>
        </p:txBody>
      </p:sp>
      <p:sp>
        <p:nvSpPr>
          <p:cNvPr id="2271276" name="Line 44"/>
          <p:cNvSpPr>
            <a:spLocks noChangeShapeType="1"/>
          </p:cNvSpPr>
          <p:nvPr/>
        </p:nvSpPr>
        <p:spPr bwMode="auto">
          <a:xfrm>
            <a:off x="250950" y="3712567"/>
            <a:ext cx="1587" cy="1366838"/>
          </a:xfrm>
          <a:prstGeom prst="line">
            <a:avLst/>
          </a:prstGeom>
          <a:noFill/>
          <a:ln w="38100">
            <a:solidFill>
              <a:srgbClr val="CA021A"/>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grpSp>
        <p:nvGrpSpPr>
          <p:cNvPr id="2271313" name="Group 81"/>
          <p:cNvGrpSpPr>
            <a:grpSpLocks/>
          </p:cNvGrpSpPr>
          <p:nvPr/>
        </p:nvGrpSpPr>
        <p:grpSpPr bwMode="auto">
          <a:xfrm>
            <a:off x="323975" y="2847380"/>
            <a:ext cx="5040312" cy="2070100"/>
            <a:chOff x="559" y="2076"/>
            <a:chExt cx="3175" cy="1304"/>
          </a:xfrm>
        </p:grpSpPr>
        <p:sp>
          <p:nvSpPr>
            <p:cNvPr id="2271279" name="Rectangle 47"/>
            <p:cNvSpPr>
              <a:spLocks noChangeArrowheads="1"/>
            </p:cNvSpPr>
            <p:nvPr/>
          </p:nvSpPr>
          <p:spPr bwMode="auto">
            <a:xfrm>
              <a:off x="2064" y="2076"/>
              <a:ext cx="900" cy="159"/>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FFFF99"/>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0" rIns="18000" bIns="0" anchor="ctr" anchorCtr="1"/>
            <a:lstStyle/>
            <a:p>
              <a:pPr eaLnBrk="0" hangingPunct="0">
                <a:lnSpc>
                  <a:spcPct val="80000"/>
                </a:lnSpc>
                <a:spcBef>
                  <a:spcPct val="0"/>
                </a:spcBef>
                <a:defRPr/>
              </a:pPr>
              <a:r>
                <a:rPr kumimoji="0" lang="zh-CN" altLang="en-US" sz="1800" b="1">
                  <a:solidFill>
                    <a:srgbClr val="000000"/>
                  </a:solidFill>
                  <a:effectLst>
                    <a:outerShdw blurRad="38100" dist="38100" dir="2700000" algn="tl">
                      <a:srgbClr val="DDDDDD"/>
                    </a:outerShdw>
                  </a:effectLst>
                </a:rPr>
                <a:t>物流总成本</a:t>
              </a:r>
            </a:p>
          </p:txBody>
        </p:sp>
        <p:sp>
          <p:nvSpPr>
            <p:cNvPr id="2271280" name="Rectangle 48"/>
            <p:cNvSpPr>
              <a:spLocks noChangeArrowheads="1"/>
            </p:cNvSpPr>
            <p:nvPr/>
          </p:nvSpPr>
          <p:spPr bwMode="auto">
            <a:xfrm>
              <a:off x="559" y="2424"/>
              <a:ext cx="635" cy="295"/>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FFC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0" rIns="18000" bIns="0" anchor="ctr" anchorCtr="1"/>
            <a:lstStyle/>
            <a:p>
              <a:pPr eaLnBrk="0" hangingPunct="0">
                <a:lnSpc>
                  <a:spcPct val="75000"/>
                </a:lnSpc>
                <a:spcBef>
                  <a:spcPct val="0"/>
                </a:spcBef>
                <a:defRPr/>
              </a:pPr>
              <a:r>
                <a:rPr kumimoji="0" lang="zh-CN" altLang="en-US" sz="1800" b="1" dirty="0">
                  <a:solidFill>
                    <a:srgbClr val="000000"/>
                  </a:solidFill>
                </a:rPr>
                <a:t>物流运作成本</a:t>
              </a:r>
            </a:p>
          </p:txBody>
        </p:sp>
        <p:sp>
          <p:nvSpPr>
            <p:cNvPr id="2271281" name="Rectangle 49"/>
            <p:cNvSpPr>
              <a:spLocks noChangeArrowheads="1"/>
            </p:cNvSpPr>
            <p:nvPr/>
          </p:nvSpPr>
          <p:spPr bwMode="auto">
            <a:xfrm>
              <a:off x="2464" y="2432"/>
              <a:ext cx="635" cy="295"/>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FFC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0" rIns="18000" bIns="0" anchor="ctr" anchorCtr="1"/>
            <a:lstStyle/>
            <a:p>
              <a:pPr eaLnBrk="0" hangingPunct="0">
                <a:lnSpc>
                  <a:spcPct val="75000"/>
                </a:lnSpc>
                <a:spcBef>
                  <a:spcPct val="0"/>
                </a:spcBef>
                <a:defRPr/>
              </a:pPr>
              <a:r>
                <a:rPr kumimoji="0" lang="zh-CN" altLang="en-US" sz="1800" b="1" dirty="0">
                  <a:solidFill>
                    <a:srgbClr val="000000"/>
                  </a:solidFill>
                </a:rPr>
                <a:t>物流相关成本</a:t>
              </a:r>
            </a:p>
          </p:txBody>
        </p:sp>
        <p:sp>
          <p:nvSpPr>
            <p:cNvPr id="2271282" name="Rectangle 50"/>
            <p:cNvSpPr>
              <a:spLocks noChangeArrowheads="1"/>
            </p:cNvSpPr>
            <p:nvPr/>
          </p:nvSpPr>
          <p:spPr bwMode="auto">
            <a:xfrm>
              <a:off x="3107" y="2424"/>
              <a:ext cx="627" cy="295"/>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FFC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0" rIns="18000" bIns="0" anchor="ctr" anchorCtr="1"/>
            <a:lstStyle/>
            <a:p>
              <a:pPr eaLnBrk="0" hangingPunct="0">
                <a:lnSpc>
                  <a:spcPct val="75000"/>
                </a:lnSpc>
                <a:spcBef>
                  <a:spcPct val="0"/>
                </a:spcBef>
                <a:defRPr/>
              </a:pPr>
              <a:r>
                <a:rPr kumimoji="0" lang="zh-CN" altLang="en-US" sz="1800" b="1" dirty="0">
                  <a:solidFill>
                    <a:srgbClr val="000000"/>
                  </a:solidFill>
                </a:rPr>
                <a:t>逆向物流成本</a:t>
              </a:r>
            </a:p>
          </p:txBody>
        </p:sp>
        <p:sp>
          <p:nvSpPr>
            <p:cNvPr id="2271283" name="Rectangle 51"/>
            <p:cNvSpPr>
              <a:spLocks noChangeArrowheads="1"/>
            </p:cNvSpPr>
            <p:nvPr/>
          </p:nvSpPr>
          <p:spPr bwMode="auto">
            <a:xfrm>
              <a:off x="1648" y="2424"/>
              <a:ext cx="635" cy="295"/>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FFC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0" rIns="18000" bIns="0" anchor="ctr" anchorCtr="1"/>
            <a:lstStyle/>
            <a:p>
              <a:pPr eaLnBrk="0" hangingPunct="0">
                <a:lnSpc>
                  <a:spcPct val="75000"/>
                </a:lnSpc>
                <a:spcBef>
                  <a:spcPct val="0"/>
                </a:spcBef>
                <a:defRPr/>
              </a:pPr>
              <a:r>
                <a:rPr kumimoji="0" lang="zh-CN" altLang="en-US" sz="1800" b="1" dirty="0">
                  <a:solidFill>
                    <a:srgbClr val="000000"/>
                  </a:solidFill>
                </a:rPr>
                <a:t>存货保有成本</a:t>
              </a:r>
            </a:p>
          </p:txBody>
        </p:sp>
        <p:sp>
          <p:nvSpPr>
            <p:cNvPr id="2271284" name="Line 52"/>
            <p:cNvSpPr>
              <a:spLocks noChangeShapeType="1"/>
            </p:cNvSpPr>
            <p:nvPr/>
          </p:nvSpPr>
          <p:spPr bwMode="auto">
            <a:xfrm>
              <a:off x="2510" y="2267"/>
              <a:ext cx="1" cy="68"/>
            </a:xfrm>
            <a:prstGeom prst="line">
              <a:avLst/>
            </a:prstGeom>
            <a:noFill/>
            <a:ln w="9525">
              <a:solidFill>
                <a:srgbClr val="00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85" name="Line 53"/>
            <p:cNvSpPr>
              <a:spLocks noChangeShapeType="1"/>
            </p:cNvSpPr>
            <p:nvPr/>
          </p:nvSpPr>
          <p:spPr bwMode="auto">
            <a:xfrm>
              <a:off x="884" y="2341"/>
              <a:ext cx="2540" cy="0"/>
            </a:xfrm>
            <a:prstGeom prst="line">
              <a:avLst/>
            </a:prstGeom>
            <a:noFill/>
            <a:ln w="9525">
              <a:solidFill>
                <a:srgbClr val="00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86" name="Line 54"/>
            <p:cNvSpPr>
              <a:spLocks noChangeShapeType="1"/>
            </p:cNvSpPr>
            <p:nvPr/>
          </p:nvSpPr>
          <p:spPr bwMode="auto">
            <a:xfrm>
              <a:off x="884" y="2341"/>
              <a:ext cx="1" cy="107"/>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87" name="Line 55"/>
            <p:cNvSpPr>
              <a:spLocks noChangeShapeType="1"/>
            </p:cNvSpPr>
            <p:nvPr/>
          </p:nvSpPr>
          <p:spPr bwMode="auto">
            <a:xfrm>
              <a:off x="2691" y="2359"/>
              <a:ext cx="1" cy="107"/>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88" name="Line 56"/>
            <p:cNvSpPr>
              <a:spLocks noChangeShapeType="1"/>
            </p:cNvSpPr>
            <p:nvPr/>
          </p:nvSpPr>
          <p:spPr bwMode="auto">
            <a:xfrm>
              <a:off x="1897" y="2320"/>
              <a:ext cx="1" cy="107"/>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89" name="Line 57"/>
            <p:cNvSpPr>
              <a:spLocks noChangeShapeType="1"/>
            </p:cNvSpPr>
            <p:nvPr/>
          </p:nvSpPr>
          <p:spPr bwMode="auto">
            <a:xfrm>
              <a:off x="3424" y="2328"/>
              <a:ext cx="1" cy="107"/>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grpSp>
          <p:nvGrpSpPr>
            <p:cNvPr id="58389" name="Group 78"/>
            <p:cNvGrpSpPr>
              <a:grpSpLocks/>
            </p:cNvGrpSpPr>
            <p:nvPr/>
          </p:nvGrpSpPr>
          <p:grpSpPr bwMode="auto">
            <a:xfrm>
              <a:off x="1701" y="2704"/>
              <a:ext cx="816" cy="676"/>
              <a:chOff x="1822" y="2568"/>
              <a:chExt cx="1033" cy="676"/>
            </a:xfrm>
          </p:grpSpPr>
          <p:sp>
            <p:nvSpPr>
              <p:cNvPr id="2271295" name="Line 63"/>
              <p:cNvSpPr>
                <a:spLocks noChangeShapeType="1"/>
              </p:cNvSpPr>
              <p:nvPr/>
            </p:nvSpPr>
            <p:spPr bwMode="auto">
              <a:xfrm>
                <a:off x="1822" y="2701"/>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96" name="Line 64"/>
              <p:cNvSpPr>
                <a:spLocks noChangeShapeType="1"/>
              </p:cNvSpPr>
              <p:nvPr/>
            </p:nvSpPr>
            <p:spPr bwMode="auto">
              <a:xfrm>
                <a:off x="1822" y="2937"/>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97" name="Line 65"/>
              <p:cNvSpPr>
                <a:spLocks noChangeShapeType="1"/>
              </p:cNvSpPr>
              <p:nvPr/>
            </p:nvSpPr>
            <p:spPr bwMode="auto">
              <a:xfrm>
                <a:off x="1822" y="3148"/>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a:defRPr/>
                </a:pPr>
                <a:endParaRPr lang="zh-CN" altLang="en-US"/>
              </a:p>
            </p:txBody>
          </p:sp>
          <p:sp>
            <p:nvSpPr>
              <p:cNvPr id="2271298" name="Rectangle 66"/>
              <p:cNvSpPr>
                <a:spLocks noChangeArrowheads="1"/>
              </p:cNvSpPr>
              <p:nvPr/>
            </p:nvSpPr>
            <p:spPr bwMode="auto">
              <a:xfrm>
                <a:off x="1949" y="2858"/>
                <a:ext cx="906" cy="196"/>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100000"/>
                  </a:lnSpc>
                  <a:spcBef>
                    <a:spcPct val="0"/>
                  </a:spcBef>
                  <a:defRPr/>
                </a:pPr>
                <a:r>
                  <a:rPr kumimoji="0" lang="zh-CN" altLang="en-US" sz="1800">
                    <a:solidFill>
                      <a:srgbClr val="000000"/>
                    </a:solidFill>
                  </a:rPr>
                  <a:t>库存风险</a:t>
                </a:r>
              </a:p>
            </p:txBody>
          </p:sp>
          <p:sp>
            <p:nvSpPr>
              <p:cNvPr id="2271299" name="Rectangle 67"/>
              <p:cNvSpPr>
                <a:spLocks noChangeArrowheads="1"/>
              </p:cNvSpPr>
              <p:nvPr/>
            </p:nvSpPr>
            <p:spPr bwMode="auto">
              <a:xfrm>
                <a:off x="1949" y="2621"/>
                <a:ext cx="906" cy="197"/>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100000"/>
                  </a:lnSpc>
                  <a:spcBef>
                    <a:spcPct val="0"/>
                  </a:spcBef>
                  <a:defRPr/>
                </a:pPr>
                <a:r>
                  <a:rPr kumimoji="0" lang="zh-CN" altLang="en-US" sz="1800">
                    <a:solidFill>
                      <a:srgbClr val="000000"/>
                    </a:solidFill>
                  </a:rPr>
                  <a:t>资本占用</a:t>
                </a:r>
              </a:p>
            </p:txBody>
          </p:sp>
          <p:sp>
            <p:nvSpPr>
              <p:cNvPr id="2271300" name="Rectangle 68"/>
              <p:cNvSpPr>
                <a:spLocks noChangeArrowheads="1"/>
              </p:cNvSpPr>
              <p:nvPr/>
            </p:nvSpPr>
            <p:spPr bwMode="auto">
              <a:xfrm>
                <a:off x="1949" y="3082"/>
                <a:ext cx="906" cy="162"/>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100000"/>
                  </a:lnSpc>
                  <a:spcBef>
                    <a:spcPct val="0"/>
                  </a:spcBef>
                  <a:defRPr/>
                </a:pPr>
                <a:r>
                  <a:rPr kumimoji="0" lang="zh-CN" altLang="en-US" sz="1800">
                    <a:solidFill>
                      <a:srgbClr val="000000"/>
                    </a:solidFill>
                  </a:rPr>
                  <a:t>调价损失</a:t>
                </a:r>
              </a:p>
            </p:txBody>
          </p:sp>
          <p:sp>
            <p:nvSpPr>
              <p:cNvPr id="2271301" name="Line 69"/>
              <p:cNvSpPr>
                <a:spLocks noChangeShapeType="1"/>
              </p:cNvSpPr>
              <p:nvPr/>
            </p:nvSpPr>
            <p:spPr bwMode="auto">
              <a:xfrm>
                <a:off x="1823" y="2568"/>
                <a:ext cx="0" cy="593"/>
              </a:xfrm>
              <a:prstGeom prst="line">
                <a:avLst/>
              </a:prstGeom>
              <a:noFill/>
              <a:ln w="9525">
                <a:solidFill>
                  <a:srgbClr val="75FFDB"/>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nchor="ctr" anchorCtr="1"/>
              <a:lstStyle/>
              <a:p>
                <a:pPr>
                  <a:defRPr/>
                </a:pPr>
                <a:endParaRPr lang="zh-CN" altLang="en-US"/>
              </a:p>
            </p:txBody>
          </p:sp>
        </p:grpSp>
        <p:grpSp>
          <p:nvGrpSpPr>
            <p:cNvPr id="58390" name="Group 79"/>
            <p:cNvGrpSpPr>
              <a:grpSpLocks/>
            </p:cNvGrpSpPr>
            <p:nvPr/>
          </p:nvGrpSpPr>
          <p:grpSpPr bwMode="auto">
            <a:xfrm>
              <a:off x="2610" y="2750"/>
              <a:ext cx="936" cy="561"/>
              <a:chOff x="2959" y="2624"/>
              <a:chExt cx="936" cy="561"/>
            </a:xfrm>
          </p:grpSpPr>
          <p:sp>
            <p:nvSpPr>
              <p:cNvPr id="2271292" name="Rectangle 60"/>
              <p:cNvSpPr>
                <a:spLocks noChangeArrowheads="1"/>
              </p:cNvSpPr>
              <p:nvPr/>
            </p:nvSpPr>
            <p:spPr bwMode="auto">
              <a:xfrm>
                <a:off x="3110" y="2779"/>
                <a:ext cx="771" cy="162"/>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80000"/>
                  </a:lnSpc>
                  <a:spcBef>
                    <a:spcPct val="0"/>
                  </a:spcBef>
                  <a:defRPr/>
                </a:pPr>
                <a:r>
                  <a:rPr kumimoji="0" lang="zh-CN" altLang="en-US" sz="1800">
                    <a:solidFill>
                      <a:srgbClr val="000000"/>
                    </a:solidFill>
                  </a:rPr>
                  <a:t>管理费用</a:t>
                </a:r>
              </a:p>
            </p:txBody>
          </p:sp>
          <p:sp>
            <p:nvSpPr>
              <p:cNvPr id="2271293" name="Rectangle 61"/>
              <p:cNvSpPr>
                <a:spLocks noChangeArrowheads="1"/>
              </p:cNvSpPr>
              <p:nvPr/>
            </p:nvSpPr>
            <p:spPr bwMode="auto">
              <a:xfrm>
                <a:off x="3124" y="3023"/>
                <a:ext cx="771" cy="162"/>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80000"/>
                  </a:lnSpc>
                  <a:spcBef>
                    <a:spcPct val="0"/>
                  </a:spcBef>
                  <a:defRPr/>
                </a:pPr>
                <a:r>
                  <a:rPr kumimoji="0" lang="en-US" altLang="zh-CN" sz="1800">
                    <a:solidFill>
                      <a:srgbClr val="000000"/>
                    </a:solidFill>
                  </a:rPr>
                  <a:t>IT</a:t>
                </a:r>
                <a:r>
                  <a:rPr kumimoji="0" lang="zh-CN" altLang="en-US" sz="1800">
                    <a:solidFill>
                      <a:srgbClr val="000000"/>
                    </a:solidFill>
                  </a:rPr>
                  <a:t>系统成本</a:t>
                </a:r>
              </a:p>
            </p:txBody>
          </p:sp>
          <p:sp>
            <p:nvSpPr>
              <p:cNvPr id="2271294" name="Line 62"/>
              <p:cNvSpPr>
                <a:spLocks noChangeShapeType="1"/>
              </p:cNvSpPr>
              <p:nvPr/>
            </p:nvSpPr>
            <p:spPr bwMode="auto">
              <a:xfrm>
                <a:off x="2978" y="2840"/>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rIns="18000" bIns="0" anchor="ctr" anchorCtr="1"/>
              <a:lstStyle/>
              <a:p>
                <a:pPr>
                  <a:defRPr/>
                </a:pPr>
                <a:endParaRPr lang="zh-CN" altLang="en-US"/>
              </a:p>
            </p:txBody>
          </p:sp>
          <p:sp>
            <p:nvSpPr>
              <p:cNvPr id="2271302" name="Line 70"/>
              <p:cNvSpPr>
                <a:spLocks noChangeShapeType="1"/>
              </p:cNvSpPr>
              <p:nvPr/>
            </p:nvSpPr>
            <p:spPr bwMode="auto">
              <a:xfrm>
                <a:off x="2959" y="3097"/>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rIns="18000" bIns="0" anchor="ctr" anchorCtr="1"/>
              <a:lstStyle/>
              <a:p>
                <a:pPr>
                  <a:defRPr/>
                </a:pPr>
                <a:endParaRPr lang="zh-CN" altLang="en-US"/>
              </a:p>
            </p:txBody>
          </p:sp>
          <p:sp>
            <p:nvSpPr>
              <p:cNvPr id="2271303" name="Line 71"/>
              <p:cNvSpPr>
                <a:spLocks noChangeShapeType="1"/>
              </p:cNvSpPr>
              <p:nvPr/>
            </p:nvSpPr>
            <p:spPr bwMode="auto">
              <a:xfrm>
                <a:off x="2971" y="2624"/>
                <a:ext cx="0" cy="474"/>
              </a:xfrm>
              <a:prstGeom prst="line">
                <a:avLst/>
              </a:prstGeom>
              <a:noFill/>
              <a:ln w="9525">
                <a:solidFill>
                  <a:srgbClr val="75FFDB"/>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nchor="ctr" anchorCtr="1"/>
              <a:lstStyle/>
              <a:p>
                <a:pPr>
                  <a:defRPr/>
                </a:pPr>
                <a:endParaRPr lang="zh-CN" altLang="en-US"/>
              </a:p>
            </p:txBody>
          </p:sp>
        </p:grpSp>
        <p:grpSp>
          <p:nvGrpSpPr>
            <p:cNvPr id="58391" name="Group 77"/>
            <p:cNvGrpSpPr>
              <a:grpSpLocks/>
            </p:cNvGrpSpPr>
            <p:nvPr/>
          </p:nvGrpSpPr>
          <p:grpSpPr bwMode="auto">
            <a:xfrm>
              <a:off x="588" y="2713"/>
              <a:ext cx="1055" cy="469"/>
              <a:chOff x="600" y="2659"/>
              <a:chExt cx="1079" cy="469"/>
            </a:xfrm>
          </p:grpSpPr>
          <p:sp>
            <p:nvSpPr>
              <p:cNvPr id="2271290" name="Rectangle 58"/>
              <p:cNvSpPr>
                <a:spLocks noChangeArrowheads="1"/>
              </p:cNvSpPr>
              <p:nvPr/>
            </p:nvSpPr>
            <p:spPr bwMode="auto">
              <a:xfrm>
                <a:off x="780" y="2733"/>
                <a:ext cx="899" cy="162"/>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tIns="10800" rIns="18000" bIns="0" anchor="ctr" anchorCtr="1"/>
              <a:lstStyle/>
              <a:p>
                <a:pPr eaLnBrk="0" hangingPunct="0">
                  <a:lnSpc>
                    <a:spcPct val="80000"/>
                  </a:lnSpc>
                  <a:spcBef>
                    <a:spcPct val="0"/>
                  </a:spcBef>
                  <a:defRPr/>
                </a:pPr>
                <a:r>
                  <a:rPr kumimoji="0" lang="zh-CN" altLang="en-US" sz="1800">
                    <a:solidFill>
                      <a:srgbClr val="000000"/>
                    </a:solidFill>
                  </a:rPr>
                  <a:t>运输成本</a:t>
                </a:r>
              </a:p>
            </p:txBody>
          </p:sp>
          <p:sp>
            <p:nvSpPr>
              <p:cNvPr id="2271291" name="Rectangle 59"/>
              <p:cNvSpPr>
                <a:spLocks noChangeArrowheads="1"/>
              </p:cNvSpPr>
              <p:nvPr/>
            </p:nvSpPr>
            <p:spPr bwMode="auto">
              <a:xfrm>
                <a:off x="780" y="2966"/>
                <a:ext cx="899" cy="162"/>
              </a:xfrm>
              <a:prstGeom prst="rect">
                <a:avLst/>
              </a:prstGeom>
              <a:noFill/>
              <a:ln w="9525">
                <a:solidFill>
                  <a:srgbClr val="00FFFF"/>
                </a:solidFill>
                <a:miter lim="800000"/>
                <a:headEnd/>
                <a:tailEnd/>
              </a:ln>
              <a:effectLst/>
              <a:extLst>
                <a:ext uri="{909E8E84-426E-40dd-AFC4-6F175D3DCCD1}">
                  <a14:hiddenFill xmlns:a14="http://schemas.microsoft.com/office/drawing/2010/main" xmlns="">
                    <a:solidFill>
                      <a:srgbClr val="CCECFF"/>
                    </a:solid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0" tIns="10800" rIns="0" bIns="0" anchor="ctr" anchorCtr="1"/>
              <a:lstStyle/>
              <a:p>
                <a:pPr eaLnBrk="0" hangingPunct="0">
                  <a:lnSpc>
                    <a:spcPct val="80000"/>
                  </a:lnSpc>
                  <a:spcBef>
                    <a:spcPct val="0"/>
                  </a:spcBef>
                  <a:defRPr/>
                </a:pPr>
                <a:r>
                  <a:rPr kumimoji="0" lang="zh-CN" altLang="en-US" sz="1800">
                    <a:solidFill>
                      <a:srgbClr val="000000"/>
                    </a:solidFill>
                  </a:rPr>
                  <a:t>仓库运作成本</a:t>
                </a:r>
              </a:p>
            </p:txBody>
          </p:sp>
          <p:sp>
            <p:nvSpPr>
              <p:cNvPr id="2271304" name="Line 72"/>
              <p:cNvSpPr>
                <a:spLocks noChangeShapeType="1"/>
              </p:cNvSpPr>
              <p:nvPr/>
            </p:nvSpPr>
            <p:spPr bwMode="auto">
              <a:xfrm>
                <a:off x="619" y="2801"/>
                <a:ext cx="143"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rIns="18000" bIns="0" anchor="ctr" anchorCtr="1"/>
              <a:lstStyle/>
              <a:p>
                <a:pPr>
                  <a:defRPr/>
                </a:pPr>
                <a:endParaRPr lang="zh-CN" altLang="en-US"/>
              </a:p>
            </p:txBody>
          </p:sp>
          <p:sp>
            <p:nvSpPr>
              <p:cNvPr id="2271305" name="Line 73"/>
              <p:cNvSpPr>
                <a:spLocks noChangeShapeType="1"/>
              </p:cNvSpPr>
              <p:nvPr/>
            </p:nvSpPr>
            <p:spPr bwMode="auto">
              <a:xfrm>
                <a:off x="600" y="3026"/>
                <a:ext cx="148" cy="0"/>
              </a:xfrm>
              <a:prstGeom prst="line">
                <a:avLst/>
              </a:prstGeom>
              <a:noFill/>
              <a:ln w="9525">
                <a:solidFill>
                  <a:srgbClr val="00FF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7961" dir="13500000" algn="ctr" rotWithShape="0">
                        <a:srgbClr val="00FFFF">
                          <a:gamma/>
                          <a:shade val="60000"/>
                          <a:invGamma/>
                          <a:alpha val="74998"/>
                        </a:srgbClr>
                      </a:outerShdw>
                    </a:effectLst>
                  </a14:hiddenEffects>
                </a:ext>
              </a:extLst>
            </p:spPr>
            <p:txBody>
              <a:bodyPr lIns="18000" rIns="18000" bIns="0" anchor="ctr" anchorCtr="1"/>
              <a:lstStyle/>
              <a:p>
                <a:pPr>
                  <a:defRPr/>
                </a:pPr>
                <a:endParaRPr lang="zh-CN" altLang="en-US"/>
              </a:p>
            </p:txBody>
          </p:sp>
          <p:sp>
            <p:nvSpPr>
              <p:cNvPr id="2271306" name="Line 74"/>
              <p:cNvSpPr>
                <a:spLocks noChangeShapeType="1"/>
              </p:cNvSpPr>
              <p:nvPr/>
            </p:nvSpPr>
            <p:spPr bwMode="auto">
              <a:xfrm>
                <a:off x="612" y="2659"/>
                <a:ext cx="0" cy="363"/>
              </a:xfrm>
              <a:prstGeom prst="line">
                <a:avLst/>
              </a:prstGeom>
              <a:noFill/>
              <a:ln w="9525">
                <a:solidFill>
                  <a:srgbClr val="75FFDB"/>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nchor="ctr" anchorCtr="1"/>
              <a:lstStyle/>
              <a:p>
                <a:pPr>
                  <a:defRPr/>
                </a:pPr>
                <a:endParaRPr lang="zh-CN" altLang="en-US"/>
              </a:p>
            </p:txBody>
          </p:sp>
        </p:grpSp>
      </p:grpSp>
      <p:sp>
        <p:nvSpPr>
          <p:cNvPr id="2271307" name="Rectangle 75"/>
          <p:cNvSpPr>
            <a:spLocks noChangeArrowheads="1"/>
          </p:cNvSpPr>
          <p:nvPr/>
        </p:nvSpPr>
        <p:spPr bwMode="auto">
          <a:xfrm>
            <a:off x="5474966" y="2920405"/>
            <a:ext cx="3625850" cy="3192462"/>
          </a:xfrm>
          <a:prstGeom prst="rect">
            <a:avLst/>
          </a:prstGeom>
          <a:solidFill>
            <a:srgbClr val="75FFDB"/>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lstStyle/>
          <a:p>
            <a:pPr marL="177800" indent="-177800" algn="l">
              <a:defRPr/>
            </a:pPr>
            <a:r>
              <a:rPr lang="zh-CN" altLang="en-US" sz="2200" b="1">
                <a:solidFill>
                  <a:srgbClr val="FF0000"/>
                </a:solidFill>
                <a:effectLst>
                  <a:outerShdw blurRad="38100" dist="38100" dir="2700000" algn="tl">
                    <a:srgbClr val="000000"/>
                  </a:outerShdw>
                </a:effectLst>
                <a:ea typeface="黑体" charset="0"/>
                <a:cs typeface="黑体" charset="0"/>
              </a:rPr>
              <a:t>物流成本减省的思考</a:t>
            </a:r>
            <a:endParaRPr lang="en-US" altLang="zh-CN" sz="2200" b="1">
              <a:solidFill>
                <a:srgbClr val="FF0000"/>
              </a:solidFill>
              <a:effectLst>
                <a:outerShdw blurRad="38100" dist="38100" dir="2700000" algn="tl">
                  <a:srgbClr val="000000"/>
                </a:outerShdw>
              </a:effectLst>
              <a:ea typeface="黑体" charset="0"/>
              <a:cs typeface="黑体" charset="0"/>
            </a:endParaRPr>
          </a:p>
          <a:p>
            <a:pPr marL="177800" indent="-177800" algn="l">
              <a:lnSpc>
                <a:spcPct val="95000"/>
              </a:lnSpc>
              <a:spcBef>
                <a:spcPct val="0"/>
              </a:spcBef>
              <a:buClr>
                <a:srgbClr val="FF0000"/>
              </a:buClr>
              <a:buFontTx/>
              <a:buChar char="•"/>
              <a:defRPr/>
            </a:pPr>
            <a:r>
              <a:rPr lang="zh-CN" altLang="en-US" sz="2000" b="1">
                <a:ea typeface="黑体" charset="0"/>
                <a:cs typeface="黑体" charset="0"/>
              </a:rPr>
              <a:t>理念：商流和物流是否分离？</a:t>
            </a:r>
            <a:endParaRPr lang="en-US" altLang="zh-CN" sz="2000" b="1">
              <a:ea typeface="黑体" charset="0"/>
              <a:cs typeface="黑体" charset="0"/>
            </a:endParaRPr>
          </a:p>
          <a:p>
            <a:pPr marL="177800" indent="-177800" algn="l">
              <a:lnSpc>
                <a:spcPct val="95000"/>
              </a:lnSpc>
              <a:spcBef>
                <a:spcPct val="0"/>
              </a:spcBef>
              <a:buClr>
                <a:srgbClr val="FF0000"/>
              </a:buClr>
              <a:defRPr/>
            </a:pPr>
            <a:r>
              <a:rPr lang="en-US" altLang="zh-CN" sz="2000" b="1">
                <a:ea typeface="黑体" charset="0"/>
                <a:cs typeface="黑体" charset="0"/>
              </a:rPr>
              <a:t>               </a:t>
            </a:r>
            <a:r>
              <a:rPr lang="zh-CN" altLang="en-US" sz="2000" b="1">
                <a:ea typeface="黑体" charset="0"/>
                <a:cs typeface="黑体" charset="0"/>
              </a:rPr>
              <a:t>零和博弈</a:t>
            </a:r>
            <a:r>
              <a:rPr lang="en-US" altLang="zh-CN" sz="2000" b="1" i="1">
                <a:solidFill>
                  <a:srgbClr val="FF0000"/>
                </a:solidFill>
                <a:ea typeface="黑体" charset="0"/>
                <a:cs typeface="黑体" charset="0"/>
              </a:rPr>
              <a:t>vs</a:t>
            </a:r>
            <a:r>
              <a:rPr lang="zh-CN" altLang="en-US" sz="2000" b="1">
                <a:ea typeface="黑体" charset="0"/>
                <a:cs typeface="黑体" charset="0"/>
              </a:rPr>
              <a:t>合作共赢？</a:t>
            </a:r>
            <a:endParaRPr lang="en-US" altLang="zh-CN" sz="2000" b="1">
              <a:ea typeface="黑体" charset="0"/>
              <a:cs typeface="黑体" charset="0"/>
            </a:endParaRPr>
          </a:p>
          <a:p>
            <a:pPr marL="177800" indent="-177800" algn="l">
              <a:lnSpc>
                <a:spcPct val="95000"/>
              </a:lnSpc>
              <a:spcBef>
                <a:spcPct val="0"/>
              </a:spcBef>
              <a:buClr>
                <a:srgbClr val="FF0000"/>
              </a:buClr>
              <a:buFontTx/>
              <a:buChar char="•"/>
              <a:defRPr/>
            </a:pPr>
            <a:r>
              <a:rPr lang="zh-CN" altLang="en-US" sz="2000" b="1">
                <a:ea typeface="黑体" charset="0"/>
                <a:cs typeface="黑体" charset="0"/>
              </a:rPr>
              <a:t>数量：需求端分散预测汇总</a:t>
            </a:r>
            <a:r>
              <a:rPr lang="en-US" altLang="zh-CN" sz="2000" b="1" i="1">
                <a:solidFill>
                  <a:srgbClr val="FF0000"/>
                </a:solidFill>
                <a:ea typeface="黑体" charset="0"/>
                <a:cs typeface="黑体" charset="0"/>
              </a:rPr>
              <a:t>vs</a:t>
            </a:r>
          </a:p>
          <a:p>
            <a:pPr marL="177800" indent="-177800" algn="l">
              <a:lnSpc>
                <a:spcPct val="95000"/>
              </a:lnSpc>
              <a:spcBef>
                <a:spcPct val="0"/>
              </a:spcBef>
              <a:buClr>
                <a:srgbClr val="FF0000"/>
              </a:buClr>
              <a:defRPr/>
            </a:pPr>
            <a:r>
              <a:rPr lang="en-US" altLang="zh-CN" sz="2000" b="1" i="1">
                <a:solidFill>
                  <a:srgbClr val="FF0000"/>
                </a:solidFill>
                <a:ea typeface="黑体" charset="0"/>
                <a:cs typeface="黑体" charset="0"/>
              </a:rPr>
              <a:t>               </a:t>
            </a:r>
            <a:r>
              <a:rPr lang="zh-CN" altLang="en-US" sz="2000" b="1">
                <a:ea typeface="黑体" charset="0"/>
                <a:cs typeface="黑体" charset="0"/>
              </a:rPr>
              <a:t>供应端汇总集中预测？</a:t>
            </a:r>
            <a:endParaRPr lang="en-US" altLang="zh-CN" sz="2000" b="1">
              <a:ea typeface="黑体" charset="0"/>
              <a:cs typeface="黑体" charset="0"/>
            </a:endParaRPr>
          </a:p>
          <a:p>
            <a:pPr marL="177800" indent="-177800" algn="l">
              <a:lnSpc>
                <a:spcPct val="95000"/>
              </a:lnSpc>
              <a:spcBef>
                <a:spcPct val="0"/>
              </a:spcBef>
              <a:buClr>
                <a:srgbClr val="FF0000"/>
              </a:buClr>
              <a:defRPr/>
            </a:pPr>
            <a:r>
              <a:rPr lang="en-US" altLang="zh-CN" sz="2000" b="1">
                <a:ea typeface="黑体" charset="0"/>
                <a:cs typeface="黑体" charset="0"/>
              </a:rPr>
              <a:t>               </a:t>
            </a:r>
            <a:r>
              <a:rPr lang="zh-CN" altLang="en-US" sz="2000" b="1">
                <a:ea typeface="黑体" charset="0"/>
                <a:cs typeface="黑体" charset="0"/>
              </a:rPr>
              <a:t>订单和定单是否区别？</a:t>
            </a:r>
            <a:endParaRPr lang="en-US" altLang="zh-CN" sz="2000" b="1">
              <a:ea typeface="黑体" charset="0"/>
              <a:cs typeface="黑体" charset="0"/>
            </a:endParaRPr>
          </a:p>
          <a:p>
            <a:pPr marL="177800" indent="-177800" algn="l">
              <a:lnSpc>
                <a:spcPct val="95000"/>
              </a:lnSpc>
              <a:spcBef>
                <a:spcPct val="0"/>
              </a:spcBef>
              <a:buClr>
                <a:srgbClr val="FF0000"/>
              </a:buClr>
              <a:buFontTx/>
              <a:buChar char="•"/>
              <a:defRPr/>
            </a:pPr>
            <a:r>
              <a:rPr lang="zh-CN" altLang="en-US" sz="2000" b="1">
                <a:ea typeface="黑体" charset="0"/>
                <a:cs typeface="黑体" charset="0"/>
              </a:rPr>
              <a:t>合同：单次合同</a:t>
            </a:r>
            <a:r>
              <a:rPr lang="en-US" altLang="zh-CN" sz="2000" b="1" i="1">
                <a:solidFill>
                  <a:srgbClr val="FF0000"/>
                </a:solidFill>
                <a:ea typeface="黑体" charset="0"/>
                <a:cs typeface="黑体" charset="0"/>
              </a:rPr>
              <a:t>vs</a:t>
            </a:r>
            <a:r>
              <a:rPr lang="zh-CN" altLang="en-US" sz="2000" b="1">
                <a:ea typeface="黑体" charset="0"/>
                <a:cs typeface="黑体" charset="0"/>
              </a:rPr>
              <a:t>长期合约？</a:t>
            </a:r>
            <a:endParaRPr lang="en-US" altLang="zh-CN" sz="2000" b="1">
              <a:ea typeface="黑体" charset="0"/>
              <a:cs typeface="黑体" charset="0"/>
            </a:endParaRPr>
          </a:p>
          <a:p>
            <a:pPr marL="177800" indent="-177800" algn="l">
              <a:lnSpc>
                <a:spcPct val="95000"/>
              </a:lnSpc>
              <a:spcBef>
                <a:spcPct val="0"/>
              </a:spcBef>
              <a:buClr>
                <a:srgbClr val="FF0000"/>
              </a:buClr>
              <a:defRPr/>
            </a:pPr>
            <a:r>
              <a:rPr lang="en-US" altLang="zh-CN" sz="2000" b="1">
                <a:ea typeface="黑体" charset="0"/>
                <a:cs typeface="黑体" charset="0"/>
              </a:rPr>
              <a:t>               </a:t>
            </a:r>
            <a:r>
              <a:rPr lang="zh-CN" altLang="en-US" sz="2000" b="1">
                <a:ea typeface="黑体" charset="0"/>
                <a:cs typeface="黑体" charset="0"/>
              </a:rPr>
              <a:t>固定价格</a:t>
            </a:r>
            <a:r>
              <a:rPr lang="en-US" altLang="zh-CN" sz="2000" b="1" i="1">
                <a:solidFill>
                  <a:srgbClr val="FF0000"/>
                </a:solidFill>
                <a:ea typeface="黑体" charset="0"/>
                <a:cs typeface="黑体" charset="0"/>
              </a:rPr>
              <a:t>vs</a:t>
            </a:r>
            <a:r>
              <a:rPr lang="zh-CN" altLang="en-US" sz="2000" b="1">
                <a:ea typeface="黑体" charset="0"/>
                <a:cs typeface="黑体" charset="0"/>
              </a:rPr>
              <a:t>变动价格？</a:t>
            </a:r>
            <a:endParaRPr lang="en-US" altLang="zh-CN" sz="2000" b="1">
              <a:ea typeface="黑体" charset="0"/>
              <a:cs typeface="黑体" charset="0"/>
            </a:endParaRPr>
          </a:p>
          <a:p>
            <a:pPr marL="177800" indent="-177800" algn="l">
              <a:lnSpc>
                <a:spcPct val="95000"/>
              </a:lnSpc>
              <a:spcBef>
                <a:spcPct val="0"/>
              </a:spcBef>
              <a:buClr>
                <a:srgbClr val="FF0000"/>
              </a:buClr>
              <a:buFontTx/>
              <a:buChar char="•"/>
              <a:defRPr/>
            </a:pPr>
            <a:r>
              <a:rPr lang="zh-CN" altLang="en-US" sz="2000" b="1">
                <a:ea typeface="黑体" charset="0"/>
                <a:cs typeface="黑体" charset="0"/>
              </a:rPr>
              <a:t>质量：入库验收</a:t>
            </a:r>
            <a:r>
              <a:rPr lang="en-US" altLang="zh-CN" sz="2000" b="1" i="1">
                <a:solidFill>
                  <a:srgbClr val="FF0000"/>
                </a:solidFill>
                <a:ea typeface="黑体" charset="0"/>
                <a:cs typeface="黑体" charset="0"/>
              </a:rPr>
              <a:t>vs</a:t>
            </a:r>
            <a:r>
              <a:rPr lang="zh-CN" altLang="en-US" sz="2000" b="1">
                <a:ea typeface="黑体" charset="0"/>
                <a:cs typeface="黑体" charset="0"/>
              </a:rPr>
              <a:t>供应商负责</a:t>
            </a:r>
            <a:r>
              <a:rPr lang="en-US" altLang="zh-CN" sz="2000" b="1">
                <a:ea typeface="黑体" charset="0"/>
                <a:cs typeface="黑体" charset="0"/>
              </a:rPr>
              <a:t>?</a:t>
            </a:r>
          </a:p>
          <a:p>
            <a:pPr marL="177800" indent="-177800" algn="l">
              <a:lnSpc>
                <a:spcPct val="95000"/>
              </a:lnSpc>
              <a:spcBef>
                <a:spcPct val="0"/>
              </a:spcBef>
              <a:buClr>
                <a:srgbClr val="FF0000"/>
              </a:buClr>
              <a:buFontTx/>
              <a:buChar char="•"/>
              <a:defRPr/>
            </a:pPr>
            <a:r>
              <a:rPr lang="zh-CN" altLang="en-US" sz="2000" b="1">
                <a:ea typeface="黑体" charset="0"/>
                <a:cs typeface="黑体" charset="0"/>
              </a:rPr>
              <a:t>方式：交易采购</a:t>
            </a:r>
            <a:r>
              <a:rPr lang="en-US" altLang="zh-CN" sz="2000" b="1" i="1">
                <a:solidFill>
                  <a:srgbClr val="FF0000"/>
                </a:solidFill>
                <a:ea typeface="黑体" charset="0"/>
                <a:cs typeface="黑体" charset="0"/>
              </a:rPr>
              <a:t>vs</a:t>
            </a:r>
            <a:r>
              <a:rPr lang="zh-CN" altLang="en-US" sz="2000" b="1">
                <a:ea typeface="黑体" charset="0"/>
                <a:cs typeface="黑体" charset="0"/>
              </a:rPr>
              <a:t>合作供货？</a:t>
            </a:r>
            <a:endParaRPr lang="en-US" altLang="zh-CN" sz="2000" b="1">
              <a:ea typeface="黑体" charset="0"/>
              <a:cs typeface="黑体" charset="0"/>
            </a:endParaRPr>
          </a:p>
          <a:p>
            <a:pPr marL="177800" indent="-177800" algn="l">
              <a:lnSpc>
                <a:spcPct val="95000"/>
              </a:lnSpc>
              <a:spcBef>
                <a:spcPct val="0"/>
              </a:spcBef>
              <a:buClr>
                <a:srgbClr val="FF0000"/>
              </a:buClr>
              <a:defRPr/>
            </a:pPr>
            <a:r>
              <a:rPr lang="en-US" altLang="zh-CN" sz="2000" b="1">
                <a:ea typeface="黑体" charset="0"/>
                <a:cs typeface="黑体" charset="0"/>
              </a:rPr>
              <a:t>               </a:t>
            </a:r>
            <a:r>
              <a:rPr lang="zh-CN" altLang="en-US" sz="2000" b="1">
                <a:ea typeface="黑体" charset="0"/>
                <a:cs typeface="黑体" charset="0"/>
              </a:rPr>
              <a:t>集中采购</a:t>
            </a:r>
            <a:r>
              <a:rPr lang="en-US" altLang="zh-CN" sz="2000" b="1" i="1">
                <a:solidFill>
                  <a:srgbClr val="FF0000"/>
                </a:solidFill>
                <a:ea typeface="黑体" charset="0"/>
                <a:cs typeface="黑体" charset="0"/>
              </a:rPr>
              <a:t>vs</a:t>
            </a:r>
            <a:r>
              <a:rPr lang="zh-CN" altLang="en-US" sz="2000" b="1">
                <a:ea typeface="黑体" charset="0"/>
                <a:cs typeface="黑体" charset="0"/>
              </a:rPr>
              <a:t>分散采购？</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71236">
                                            <p:txEl>
                                              <p:pRg st="0" end="0"/>
                                            </p:txEl>
                                          </p:spTgt>
                                        </p:tgtEl>
                                        <p:attrNameLst>
                                          <p:attrName>style.visibility</p:attrName>
                                        </p:attrNameLst>
                                      </p:cBhvr>
                                      <p:to>
                                        <p:strVal val="visible"/>
                                      </p:to>
                                    </p:set>
                                    <p:anim calcmode="lin" valueType="num">
                                      <p:cBhvr additive="base">
                                        <p:cTn id="7" dur="500" fill="hold"/>
                                        <p:tgtEl>
                                          <p:spTgt spid="227123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71236">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271236">
                                            <p:txEl>
                                              <p:pRg st="1" end="1"/>
                                            </p:txEl>
                                          </p:spTgt>
                                        </p:tgtEl>
                                        <p:attrNameLst>
                                          <p:attrName>style.visibility</p:attrName>
                                        </p:attrNameLst>
                                      </p:cBhvr>
                                      <p:to>
                                        <p:strVal val="visible"/>
                                      </p:to>
                                    </p:set>
                                    <p:anim calcmode="lin" valueType="num">
                                      <p:cBhvr additive="base">
                                        <p:cTn id="12" dur="500" fill="hold"/>
                                        <p:tgtEl>
                                          <p:spTgt spid="2271236">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271236">
                                            <p:txEl>
                                              <p:pRg st="1" end="1"/>
                                            </p:txEl>
                                          </p:spTgt>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2271236">
                                            <p:txEl>
                                              <p:pRg st="2" end="2"/>
                                            </p:txEl>
                                          </p:spTgt>
                                        </p:tgtEl>
                                        <p:attrNameLst>
                                          <p:attrName>style.visibility</p:attrName>
                                        </p:attrNameLst>
                                      </p:cBhvr>
                                      <p:to>
                                        <p:strVal val="visible"/>
                                      </p:to>
                                    </p:set>
                                    <p:anim calcmode="lin" valueType="num">
                                      <p:cBhvr additive="base">
                                        <p:cTn id="17" dur="500" fill="hold"/>
                                        <p:tgtEl>
                                          <p:spTgt spid="2271236">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271236">
                                            <p:txEl>
                                              <p:pRg st="2" end="2"/>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2271236">
                                            <p:txEl>
                                              <p:pRg st="3" end="3"/>
                                            </p:txEl>
                                          </p:spTgt>
                                        </p:tgtEl>
                                        <p:attrNameLst>
                                          <p:attrName>style.visibility</p:attrName>
                                        </p:attrNameLst>
                                      </p:cBhvr>
                                      <p:to>
                                        <p:strVal val="visible"/>
                                      </p:to>
                                    </p:set>
                                    <p:anim calcmode="lin" valueType="num">
                                      <p:cBhvr additive="base">
                                        <p:cTn id="22" dur="500" fill="hold"/>
                                        <p:tgtEl>
                                          <p:spTgt spid="2271236">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271236">
                                            <p:txEl>
                                              <p:pRg st="3" end="3"/>
                                            </p:txEl>
                                          </p:spTgt>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000"/>
                            </p:stCondLst>
                            <p:childTnLst>
                              <p:par>
                                <p:cTn id="25" presetID="2" presetClass="entr" presetSubtype="4" fill="hold" grpId="0" nodeType="afterEffect">
                                  <p:stCondLst>
                                    <p:cond delay="0"/>
                                  </p:stCondLst>
                                  <p:childTnLst>
                                    <p:set>
                                      <p:cBhvr>
                                        <p:cTn id="26" dur="1" fill="hold">
                                          <p:stCondLst>
                                            <p:cond delay="0"/>
                                          </p:stCondLst>
                                        </p:cTn>
                                        <p:tgtEl>
                                          <p:spTgt spid="2271236">
                                            <p:txEl>
                                              <p:pRg st="4" end="4"/>
                                            </p:txEl>
                                          </p:spTgt>
                                        </p:tgtEl>
                                        <p:attrNameLst>
                                          <p:attrName>style.visibility</p:attrName>
                                        </p:attrNameLst>
                                      </p:cBhvr>
                                      <p:to>
                                        <p:strVal val="visible"/>
                                      </p:to>
                                    </p:set>
                                    <p:anim calcmode="lin" valueType="num">
                                      <p:cBhvr additive="base">
                                        <p:cTn id="27" dur="500" fill="hold"/>
                                        <p:tgtEl>
                                          <p:spTgt spid="2271236">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7123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271274"/>
                                        </p:tgtEl>
                                        <p:attrNameLst>
                                          <p:attrName>style.visibility</p:attrName>
                                        </p:attrNameLst>
                                      </p:cBhvr>
                                      <p:to>
                                        <p:strVal val="visible"/>
                                      </p:to>
                                    </p:set>
                                    <p:anim calcmode="lin" valueType="num">
                                      <p:cBhvr additive="base">
                                        <p:cTn id="33" dur="500" fill="hold"/>
                                        <p:tgtEl>
                                          <p:spTgt spid="2271274"/>
                                        </p:tgtEl>
                                        <p:attrNameLst>
                                          <p:attrName>ppt_x</p:attrName>
                                        </p:attrNameLst>
                                      </p:cBhvr>
                                      <p:tavLst>
                                        <p:tav tm="0">
                                          <p:val>
                                            <p:strVal val="#ppt_x"/>
                                          </p:val>
                                        </p:tav>
                                        <p:tav tm="100000">
                                          <p:val>
                                            <p:strVal val="#ppt_x"/>
                                          </p:val>
                                        </p:tav>
                                      </p:tavLst>
                                    </p:anim>
                                    <p:anim calcmode="lin" valueType="num">
                                      <p:cBhvr additive="base">
                                        <p:cTn id="34" dur="500" fill="hold"/>
                                        <p:tgtEl>
                                          <p:spTgt spid="2271274"/>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500"/>
                            </p:stCondLst>
                            <p:childTnLst>
                              <p:par>
                                <p:cTn id="36" presetID="4" presetClass="entr" presetSubtype="16" fill="hold" grpId="0" nodeType="afterEffect">
                                  <p:stCondLst>
                                    <p:cond delay="0"/>
                                  </p:stCondLst>
                                  <p:childTnLst>
                                    <p:set>
                                      <p:cBhvr>
                                        <p:cTn id="37" dur="1" fill="hold">
                                          <p:stCondLst>
                                            <p:cond delay="0"/>
                                          </p:stCondLst>
                                        </p:cTn>
                                        <p:tgtEl>
                                          <p:spTgt spid="2271275"/>
                                        </p:tgtEl>
                                        <p:attrNameLst>
                                          <p:attrName>style.visibility</p:attrName>
                                        </p:attrNameLst>
                                      </p:cBhvr>
                                      <p:to>
                                        <p:strVal val="visible"/>
                                      </p:to>
                                    </p:set>
                                    <p:animEffect transition="in" filter="box(in)">
                                      <p:cBhvr>
                                        <p:cTn id="38" dur="500"/>
                                        <p:tgtEl>
                                          <p:spTgt spid="2271275"/>
                                        </p:tgtEl>
                                      </p:cBhvr>
                                    </p:animEffect>
                                  </p:childTnLst>
                                </p:cTn>
                              </p:par>
                              <p:par>
                                <p:cTn id="39" presetID="2" presetClass="entr" presetSubtype="4" fill="hold" nodeType="withEffect">
                                  <p:stCondLst>
                                    <p:cond delay="0"/>
                                  </p:stCondLst>
                                  <p:childTnLst>
                                    <p:set>
                                      <p:cBhvr>
                                        <p:cTn id="40" dur="1" fill="hold">
                                          <p:stCondLst>
                                            <p:cond delay="0"/>
                                          </p:stCondLst>
                                        </p:cTn>
                                        <p:tgtEl>
                                          <p:spTgt spid="2271313"/>
                                        </p:tgtEl>
                                        <p:attrNameLst>
                                          <p:attrName>style.visibility</p:attrName>
                                        </p:attrNameLst>
                                      </p:cBhvr>
                                      <p:to>
                                        <p:strVal val="visible"/>
                                      </p:to>
                                    </p:set>
                                    <p:anim calcmode="lin" valueType="num">
                                      <p:cBhvr additive="base">
                                        <p:cTn id="41" dur="500" fill="hold"/>
                                        <p:tgtEl>
                                          <p:spTgt spid="2271313"/>
                                        </p:tgtEl>
                                        <p:attrNameLst>
                                          <p:attrName>ppt_x</p:attrName>
                                        </p:attrNameLst>
                                      </p:cBhvr>
                                      <p:tavLst>
                                        <p:tav tm="0">
                                          <p:val>
                                            <p:strVal val="#ppt_x"/>
                                          </p:val>
                                        </p:tav>
                                        <p:tav tm="100000">
                                          <p:val>
                                            <p:strVal val="#ppt_x"/>
                                          </p:val>
                                        </p:tav>
                                      </p:tavLst>
                                    </p:anim>
                                    <p:anim calcmode="lin" valueType="num">
                                      <p:cBhvr additive="base">
                                        <p:cTn id="42" dur="500" fill="hold"/>
                                        <p:tgtEl>
                                          <p:spTgt spid="2271313"/>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1000"/>
                            </p:stCondLst>
                            <p:childTnLst>
                              <p:par>
                                <p:cTn id="44" presetID="17" presetClass="entr" presetSubtype="10" fill="hold" nodeType="afterEffect">
                                  <p:stCondLst>
                                    <p:cond delay="0"/>
                                  </p:stCondLst>
                                  <p:childTnLst>
                                    <p:set>
                                      <p:cBhvr>
                                        <p:cTn id="45" dur="1" fill="hold">
                                          <p:stCondLst>
                                            <p:cond delay="0"/>
                                          </p:stCondLst>
                                        </p:cTn>
                                        <p:tgtEl>
                                          <p:spTgt spid="2271276"/>
                                        </p:tgtEl>
                                        <p:attrNameLst>
                                          <p:attrName>style.visibility</p:attrName>
                                        </p:attrNameLst>
                                      </p:cBhvr>
                                      <p:to>
                                        <p:strVal val="visible"/>
                                      </p:to>
                                    </p:set>
                                    <p:anim calcmode="lin" valueType="num">
                                      <p:cBhvr>
                                        <p:cTn id="46" dur="500" fill="hold"/>
                                        <p:tgtEl>
                                          <p:spTgt spid="2271276"/>
                                        </p:tgtEl>
                                        <p:attrNameLst>
                                          <p:attrName>ppt_w</p:attrName>
                                        </p:attrNameLst>
                                      </p:cBhvr>
                                      <p:tavLst>
                                        <p:tav tm="0">
                                          <p:val>
                                            <p:fltVal val="0"/>
                                          </p:val>
                                        </p:tav>
                                        <p:tav tm="100000">
                                          <p:val>
                                            <p:strVal val="#ppt_w"/>
                                          </p:val>
                                        </p:tav>
                                      </p:tavLst>
                                    </p:anim>
                                    <p:anim calcmode="lin" valueType="num">
                                      <p:cBhvr>
                                        <p:cTn id="47" dur="500" fill="hold"/>
                                        <p:tgtEl>
                                          <p:spTgt spid="2271276"/>
                                        </p:tgtEl>
                                        <p:attrNameLst>
                                          <p:attrName>ppt_h</p:attrName>
                                        </p:attrNameLst>
                                      </p:cBhvr>
                                      <p:tavLst>
                                        <p:tav tm="0">
                                          <p:val>
                                            <p:strVal val="#ppt_h"/>
                                          </p:val>
                                        </p:tav>
                                        <p:tav tm="100000">
                                          <p:val>
                                            <p:strVal val="#ppt_h"/>
                                          </p:val>
                                        </p:tav>
                                      </p:tavLst>
                                    </p:anim>
                                  </p:childTnLst>
                                </p:cTn>
                              </p:par>
                            </p:childTnLst>
                          </p:cTn>
                        </p:par>
                        <p:par>
                          <p:cTn id="48" fill="hold" nodeType="afterGroup">
                            <p:stCondLst>
                              <p:cond delay="1500"/>
                            </p:stCondLst>
                            <p:childTnLst>
                              <p:par>
                                <p:cTn id="49" presetID="8" presetClass="entr" presetSubtype="16" fill="hold" grpId="0" nodeType="afterEffect">
                                  <p:stCondLst>
                                    <p:cond delay="0"/>
                                  </p:stCondLst>
                                  <p:childTnLst>
                                    <p:set>
                                      <p:cBhvr>
                                        <p:cTn id="50" dur="1" fill="hold">
                                          <p:stCondLst>
                                            <p:cond delay="0"/>
                                          </p:stCondLst>
                                        </p:cTn>
                                        <p:tgtEl>
                                          <p:spTgt spid="2271277"/>
                                        </p:tgtEl>
                                        <p:attrNameLst>
                                          <p:attrName>style.visibility</p:attrName>
                                        </p:attrNameLst>
                                      </p:cBhvr>
                                      <p:to>
                                        <p:strVal val="visible"/>
                                      </p:to>
                                    </p:set>
                                    <p:animEffect transition="in" filter="diamond(in)">
                                      <p:cBhvr>
                                        <p:cTn id="51" dur="2000"/>
                                        <p:tgtEl>
                                          <p:spTgt spid="227127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2271307"/>
                                        </p:tgtEl>
                                        <p:attrNameLst>
                                          <p:attrName>style.visibility</p:attrName>
                                        </p:attrNameLst>
                                      </p:cBhvr>
                                      <p:to>
                                        <p:strVal val="visible"/>
                                      </p:to>
                                    </p:set>
                                    <p:anim calcmode="lin" valueType="num">
                                      <p:cBhvr additive="base">
                                        <p:cTn id="56" dur="500" fill="hold"/>
                                        <p:tgtEl>
                                          <p:spTgt spid="2271307"/>
                                        </p:tgtEl>
                                        <p:attrNameLst>
                                          <p:attrName>ppt_x</p:attrName>
                                        </p:attrNameLst>
                                      </p:cBhvr>
                                      <p:tavLst>
                                        <p:tav tm="0">
                                          <p:val>
                                            <p:strVal val="#ppt_x"/>
                                          </p:val>
                                        </p:tav>
                                        <p:tav tm="100000">
                                          <p:val>
                                            <p:strVal val="#ppt_x"/>
                                          </p:val>
                                        </p:tav>
                                      </p:tavLst>
                                    </p:anim>
                                    <p:anim calcmode="lin" valueType="num">
                                      <p:cBhvr additive="base">
                                        <p:cTn id="57" dur="500" fill="hold"/>
                                        <p:tgtEl>
                                          <p:spTgt spid="227130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1236" grpId="0" build="p"/>
      <p:bldP spid="2271274" grpId="0"/>
      <p:bldP spid="2271275" grpId="0" animBg="1"/>
      <p:bldP spid="2271277" grpId="0" animBg="1"/>
      <p:bldP spid="2271307"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8B2EFC-053F-1C3D-A448-80339B485514}"/>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FC754EBD-8987-9F48-D476-277280268E17}"/>
              </a:ext>
            </a:extLst>
          </p:cNvPr>
          <p:cNvSpPr>
            <a:spLocks noGrp="1"/>
          </p:cNvSpPr>
          <p:nvPr>
            <p:ph type="title"/>
          </p:nvPr>
        </p:nvSpPr>
        <p:spPr>
          <a:xfrm>
            <a:off x="1475656"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应用场景</a:t>
            </a:r>
          </a:p>
        </p:txBody>
      </p:sp>
      <p:sp>
        <p:nvSpPr>
          <p:cNvPr id="3" name="内容占位符 2">
            <a:extLst>
              <a:ext uri="{FF2B5EF4-FFF2-40B4-BE49-F238E27FC236}">
                <a16:creationId xmlns:a16="http://schemas.microsoft.com/office/drawing/2014/main" id="{EB7EB275-1BDE-C785-4F8D-4C795F8FC842}"/>
              </a:ext>
            </a:extLst>
          </p:cNvPr>
          <p:cNvSpPr>
            <a:spLocks noGrp="1"/>
          </p:cNvSpPr>
          <p:nvPr>
            <p:ph idx="1"/>
          </p:nvPr>
        </p:nvSpPr>
        <p:spPr>
          <a:xfrm>
            <a:off x="107504" y="598124"/>
            <a:ext cx="8927992" cy="5855212"/>
          </a:xfrm>
        </p:spPr>
        <p:txBody>
          <a:bodyPr/>
          <a:lstStyle/>
          <a:p>
            <a:r>
              <a:rPr lang="zh-CN" altLang="en-US" dirty="0"/>
              <a:t>供应链金融服务平台</a:t>
            </a:r>
            <a:endParaRPr lang="en-US" altLang="zh-CN" dirty="0"/>
          </a:p>
          <a:p>
            <a:pPr lvl="1"/>
            <a:r>
              <a:rPr lang="zh-CN" altLang="en-US" dirty="0">
                <a:latin typeface="+mn-ea"/>
              </a:rPr>
              <a:t>金融服务平台可以借助自身优势</a:t>
            </a:r>
            <a:r>
              <a:rPr lang="en-US" altLang="zh-CN" dirty="0">
                <a:latin typeface="+mn-ea"/>
              </a:rPr>
              <a:t>,</a:t>
            </a:r>
            <a:r>
              <a:rPr lang="zh-CN" altLang="en-US" dirty="0">
                <a:latin typeface="+mn-ea"/>
              </a:rPr>
              <a:t>打造智慧金融，将“</a:t>
            </a:r>
            <a:r>
              <a:rPr lang="en-US" altLang="zh-CN" dirty="0">
                <a:latin typeface="+mn-ea"/>
              </a:rPr>
              <a:t>1+N”</a:t>
            </a:r>
            <a:r>
              <a:rPr lang="zh-CN" altLang="en-US" dirty="0">
                <a:latin typeface="+mn-ea"/>
              </a:rPr>
              <a:t>的供应链金融模式扩展到“</a:t>
            </a:r>
            <a:r>
              <a:rPr lang="en-US" altLang="zh-CN" dirty="0">
                <a:latin typeface="+mn-ea"/>
              </a:rPr>
              <a:t>N+N”</a:t>
            </a:r>
            <a:r>
              <a:rPr lang="zh-CN" altLang="en-US" dirty="0">
                <a:latin typeface="+mn-ea"/>
              </a:rPr>
              <a:t>的模式</a:t>
            </a:r>
            <a:endParaRPr lang="en-US" altLang="zh-CN" dirty="0">
              <a:latin typeface="+mn-ea"/>
            </a:endParaRPr>
          </a:p>
          <a:p>
            <a:pPr lvl="1"/>
            <a:r>
              <a:rPr lang="zh-CN" altLang="en-US" dirty="0">
                <a:latin typeface="+mn-ea"/>
              </a:rPr>
              <a:t>供应链金融服务平台根据服务侧重点的差异进行以下简单分类</a:t>
            </a:r>
            <a:endParaRPr lang="en-US" altLang="zh-CN" dirty="0">
              <a:latin typeface="+mn-ea"/>
            </a:endParaRPr>
          </a:p>
          <a:p>
            <a:pPr lvl="2"/>
            <a:r>
              <a:rPr lang="zh-CN" altLang="en-US" b="1" dirty="0">
                <a:latin typeface="黑体" panose="02010609060101010101" pitchFamily="49" charset="-122"/>
                <a:ea typeface="黑体" panose="02010609060101010101" pitchFamily="49" charset="-122"/>
              </a:rPr>
              <a:t>依靠</a:t>
            </a:r>
            <a:r>
              <a:rPr lang="zh-CN" altLang="en-US" b="1" dirty="0">
                <a:solidFill>
                  <a:srgbClr val="FF0000"/>
                </a:solidFill>
                <a:latin typeface="黑体" panose="02010609060101010101" pitchFamily="49" charset="-122"/>
                <a:ea typeface="黑体" panose="02010609060101010101" pitchFamily="49" charset="-122"/>
              </a:rPr>
              <a:t>金融机构</a:t>
            </a:r>
            <a:r>
              <a:rPr lang="zh-CN" altLang="en-US" b="1" dirty="0">
                <a:latin typeface="黑体" panose="02010609060101010101" pitchFamily="49" charset="-122"/>
                <a:ea typeface="黑体" panose="02010609060101010101" pitchFamily="49" charset="-122"/>
              </a:rPr>
              <a:t>的平台：注重融合线下业务与线上服务，降低成本，加速流程，提供广泛便捷的融合服务</a:t>
            </a:r>
          </a:p>
          <a:p>
            <a:pPr lvl="2"/>
            <a:r>
              <a:rPr lang="zh-CN" altLang="en-US" b="1" dirty="0">
                <a:latin typeface="黑体" panose="02010609060101010101" pitchFamily="49" charset="-122"/>
                <a:ea typeface="黑体" panose="02010609060101010101" pitchFamily="49" charset="-122"/>
              </a:rPr>
              <a:t>依靠</a:t>
            </a:r>
            <a:r>
              <a:rPr lang="zh-CN" altLang="en-US" b="1" dirty="0">
                <a:solidFill>
                  <a:srgbClr val="FF0000"/>
                </a:solidFill>
                <a:latin typeface="黑体" panose="02010609060101010101" pitchFamily="49" charset="-122"/>
                <a:ea typeface="黑体" panose="02010609060101010101" pitchFamily="49" charset="-122"/>
              </a:rPr>
              <a:t>核心企业</a:t>
            </a:r>
            <a:r>
              <a:rPr lang="zh-CN" altLang="en-US" b="1" dirty="0">
                <a:latin typeface="黑体" panose="02010609060101010101" pitchFamily="49" charset="-122"/>
                <a:ea typeface="黑体" panose="02010609060101010101" pitchFamily="49" charset="-122"/>
              </a:rPr>
              <a:t>的平台：根据产业特点融合生产服务、交易、物流平台，促进需求信息传递，借助银行合作解决商品质押，保障经销商及时拿货</a:t>
            </a:r>
          </a:p>
          <a:p>
            <a:pPr lvl="2"/>
            <a:r>
              <a:rPr lang="zh-CN" altLang="en-US" b="1" dirty="0">
                <a:latin typeface="黑体" panose="02010609060101010101" pitchFamily="49" charset="-122"/>
                <a:ea typeface="黑体" panose="02010609060101010101" pitchFamily="49" charset="-122"/>
              </a:rPr>
              <a:t>依靠</a:t>
            </a:r>
            <a:r>
              <a:rPr lang="zh-CN" altLang="en-US" b="1" dirty="0">
                <a:solidFill>
                  <a:srgbClr val="FF0000"/>
                </a:solidFill>
                <a:latin typeface="黑体" panose="02010609060101010101" pitchFamily="49" charset="-122"/>
                <a:ea typeface="黑体" panose="02010609060101010101" pitchFamily="49" charset="-122"/>
              </a:rPr>
              <a:t>专门提供供应链服务企业</a:t>
            </a:r>
            <a:r>
              <a:rPr lang="zh-CN" altLang="en-US" b="1" dirty="0">
                <a:latin typeface="黑体" panose="02010609060101010101" pitchFamily="49" charset="-122"/>
                <a:ea typeface="黑体" panose="02010609060101010101" pitchFamily="49" charset="-122"/>
              </a:rPr>
              <a:t>的平台：除具核心企业平台相似特点，偏好开发交易平台，吸纳全国全球客户，挖掘小交易量产品，对接交易双方，缩短流程，降低销售成本</a:t>
            </a:r>
          </a:p>
          <a:p>
            <a:pPr lvl="2"/>
            <a:r>
              <a:rPr lang="zh-CN" altLang="en-US" b="1" dirty="0">
                <a:latin typeface="黑体" panose="02010609060101010101" pitchFamily="49" charset="-122"/>
                <a:ea typeface="黑体" panose="02010609060101010101" pitchFamily="49" charset="-122"/>
              </a:rPr>
              <a:t>依靠</a:t>
            </a:r>
            <a:r>
              <a:rPr lang="zh-CN" altLang="en-US" b="1" dirty="0">
                <a:solidFill>
                  <a:srgbClr val="FF0000"/>
                </a:solidFill>
                <a:latin typeface="黑体" panose="02010609060101010101" pitchFamily="49" charset="-122"/>
                <a:ea typeface="黑体" panose="02010609060101010101" pitchFamily="49" charset="-122"/>
              </a:rPr>
              <a:t>金融科技企业</a:t>
            </a:r>
            <a:r>
              <a:rPr lang="zh-CN" altLang="en-US" b="1" dirty="0">
                <a:latin typeface="黑体" panose="02010609060101010101" pitchFamily="49" charset="-122"/>
                <a:ea typeface="黑体" panose="02010609060101010101" pitchFamily="49" charset="-122"/>
              </a:rPr>
              <a:t>的平台：擅长利用数据挖掘与分析，联合政府、银行为中小企业提供信用评估与融资审批，动态监控信用风险，计算贷款额度并预警</a:t>
            </a:r>
            <a:endParaRPr lang="en-US" altLang="zh-CN" b="1" dirty="0">
              <a:latin typeface="黑体" panose="02010609060101010101" pitchFamily="49" charset="-122"/>
              <a:ea typeface="黑体" panose="02010609060101010101" pitchFamily="49" charset="-122"/>
            </a:endParaRPr>
          </a:p>
        </p:txBody>
      </p:sp>
      <p:sp>
        <p:nvSpPr>
          <p:cNvPr id="4" name="幻灯片编号占位符 3">
            <a:extLst>
              <a:ext uri="{FF2B5EF4-FFF2-40B4-BE49-F238E27FC236}">
                <a16:creationId xmlns:a16="http://schemas.microsoft.com/office/drawing/2014/main" id="{F5476220-5645-B6BE-67D1-95C76D054328}"/>
              </a:ext>
            </a:extLst>
          </p:cNvPr>
          <p:cNvSpPr>
            <a:spLocks noGrp="1"/>
          </p:cNvSpPr>
          <p:nvPr>
            <p:ph type="sldNum" sz="quarter" idx="12"/>
          </p:nvPr>
        </p:nvSpPr>
        <p:spPr/>
        <p:txBody>
          <a:bodyPr/>
          <a:lstStyle/>
          <a:p>
            <a:pPr>
              <a:defRPr/>
            </a:pPr>
            <a:fld id="{ECB5211D-F00B-AF45-9779-C1153475AFDA}" type="slidenum">
              <a:rPr lang="en-US" altLang="zh-CN" smtClean="0"/>
              <a:pPr>
                <a:defRPr/>
              </a:pPr>
              <a:t>220</a:t>
            </a:fld>
            <a:endParaRPr lang="en-US" altLang="zh-CN"/>
          </a:p>
        </p:txBody>
      </p:sp>
    </p:spTree>
    <p:extLst>
      <p:ext uri="{BB962C8B-B14F-4D97-AF65-F5344CB8AC3E}">
        <p14:creationId xmlns:p14="http://schemas.microsoft.com/office/powerpoint/2010/main" val="2074873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86E8D8-61C9-386C-E89D-87215B32925D}"/>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12AF30CF-F8DF-9F36-7C9C-1DC587072693}"/>
              </a:ext>
            </a:extLst>
          </p:cNvPr>
          <p:cNvSpPr>
            <a:spLocks noGrp="1"/>
          </p:cNvSpPr>
          <p:nvPr>
            <p:ph type="title"/>
          </p:nvPr>
        </p:nvSpPr>
        <p:spPr>
          <a:xfrm>
            <a:off x="1475656"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应用场景</a:t>
            </a:r>
          </a:p>
        </p:txBody>
      </p:sp>
      <p:sp>
        <p:nvSpPr>
          <p:cNvPr id="3" name="内容占位符 2">
            <a:extLst>
              <a:ext uri="{FF2B5EF4-FFF2-40B4-BE49-F238E27FC236}">
                <a16:creationId xmlns:a16="http://schemas.microsoft.com/office/drawing/2014/main" id="{085EF966-0945-0E5F-5702-BF341F4CFF33}"/>
              </a:ext>
            </a:extLst>
          </p:cNvPr>
          <p:cNvSpPr>
            <a:spLocks noGrp="1"/>
          </p:cNvSpPr>
          <p:nvPr>
            <p:ph idx="1"/>
          </p:nvPr>
        </p:nvSpPr>
        <p:spPr>
          <a:xfrm>
            <a:off x="107504" y="598124"/>
            <a:ext cx="8927992" cy="5855212"/>
          </a:xfrm>
        </p:spPr>
        <p:txBody>
          <a:bodyPr/>
          <a:lstStyle/>
          <a:p>
            <a:r>
              <a:rPr lang="zh-CN" altLang="en-US" dirty="0"/>
              <a:t>资产证券化平台</a:t>
            </a:r>
            <a:endParaRPr lang="en-US" altLang="zh-CN" dirty="0"/>
          </a:p>
          <a:p>
            <a:pPr lvl="1"/>
            <a:r>
              <a:rPr lang="zh-CN" altLang="en-US" dirty="0">
                <a:latin typeface="+mn-ea"/>
              </a:rPr>
              <a:t>资产证券化平台是一种金融技术平台</a:t>
            </a:r>
            <a:r>
              <a:rPr lang="en-US" altLang="zh-CN" dirty="0">
                <a:latin typeface="+mn-ea"/>
              </a:rPr>
              <a:t>,</a:t>
            </a:r>
            <a:r>
              <a:rPr lang="zh-CN" altLang="en-US" dirty="0">
                <a:latin typeface="+mn-ea"/>
              </a:rPr>
              <a:t>是将资产证券化与供应链金融结合产生的 一种对供应链金融模式的创新</a:t>
            </a:r>
            <a:endParaRPr lang="en-US" altLang="zh-CN" dirty="0">
              <a:latin typeface="+mn-ea"/>
            </a:endParaRPr>
          </a:p>
          <a:p>
            <a:pPr lvl="2"/>
            <a:r>
              <a:rPr lang="zh-CN" altLang="en-US" b="1" dirty="0">
                <a:latin typeface="+mj-ea"/>
                <a:ea typeface="+mj-ea"/>
              </a:rPr>
              <a:t>更多标准化、可流转的资产交易平台</a:t>
            </a:r>
            <a:r>
              <a:rPr lang="en-US" altLang="zh-CN" b="1" dirty="0">
                <a:solidFill>
                  <a:srgbClr val="FF0000"/>
                </a:solidFill>
                <a:latin typeface="+mj-ea"/>
                <a:ea typeface="+mj-ea"/>
              </a:rPr>
              <a:t>+</a:t>
            </a:r>
            <a:r>
              <a:rPr lang="zh-CN" altLang="en-US" b="1" dirty="0">
                <a:latin typeface="+mj-ea"/>
                <a:ea typeface="+mj-ea"/>
              </a:rPr>
              <a:t>具有高效手段的征信平台、评级机构一起</a:t>
            </a:r>
            <a:r>
              <a:rPr lang="zh-CN" altLang="en-US" sz="2000" dirty="0">
                <a:solidFill>
                  <a:srgbClr val="FF0000"/>
                </a:solidFill>
                <a:latin typeface="Wingdings"/>
                <a:ea typeface="Wingdings"/>
                <a:cs typeface="Wingdings"/>
                <a:sym typeface="Wingdings"/>
              </a:rPr>
              <a:t></a:t>
            </a:r>
            <a:r>
              <a:rPr lang="zh-CN" altLang="en-US" b="1" dirty="0">
                <a:latin typeface="+mj-ea"/>
                <a:ea typeface="+mj-ea"/>
              </a:rPr>
              <a:t>加速催生可快速流转的资产证券化产品</a:t>
            </a:r>
            <a:endParaRPr lang="en-US" altLang="zh-CN" b="1" dirty="0">
              <a:latin typeface="+mj-ea"/>
              <a:ea typeface="+mj-ea"/>
            </a:endParaRPr>
          </a:p>
          <a:p>
            <a:pPr lvl="2"/>
            <a:r>
              <a:rPr lang="zh-CN" altLang="en-US" b="1" dirty="0">
                <a:latin typeface="+mj-ea"/>
                <a:ea typeface="+mj-ea"/>
              </a:rPr>
              <a:t>使资产真实性、信用稳定性更有保障</a:t>
            </a:r>
            <a:r>
              <a:rPr lang="en-US" altLang="zh-CN" b="1" dirty="0">
                <a:latin typeface="+mj-ea"/>
                <a:ea typeface="+mj-ea"/>
              </a:rPr>
              <a:t>,</a:t>
            </a:r>
            <a:r>
              <a:rPr lang="zh-CN" altLang="en-US" b="1" dirty="0">
                <a:latin typeface="+mj-ea"/>
                <a:ea typeface="+mj-ea"/>
              </a:rPr>
              <a:t>金融市场的资产定价更为合理</a:t>
            </a:r>
            <a:r>
              <a:rPr lang="en-US" altLang="zh-CN" b="1" dirty="0">
                <a:latin typeface="+mj-ea"/>
                <a:ea typeface="+mj-ea"/>
              </a:rPr>
              <a:t>,</a:t>
            </a:r>
            <a:r>
              <a:rPr lang="zh-CN" altLang="en-US" b="1" dirty="0">
                <a:latin typeface="+mj-ea"/>
                <a:ea typeface="+mj-ea"/>
              </a:rPr>
              <a:t>信息不对称问题对资产交易的阻碍不复存在</a:t>
            </a:r>
            <a:endParaRPr lang="en-US" altLang="zh-CN" b="1" dirty="0">
              <a:latin typeface="+mj-ea"/>
              <a:ea typeface="+mj-ea"/>
            </a:endParaRPr>
          </a:p>
          <a:p>
            <a:pPr lvl="1"/>
            <a:r>
              <a:rPr lang="zh-CN" altLang="en-US" dirty="0">
                <a:latin typeface="+mn-ea"/>
              </a:rPr>
              <a:t>平台诞生的主要目的</a:t>
            </a:r>
            <a:endParaRPr lang="en-US" altLang="zh-CN" dirty="0">
              <a:latin typeface="+mn-ea"/>
            </a:endParaRPr>
          </a:p>
          <a:p>
            <a:pPr lvl="2"/>
            <a:r>
              <a:rPr lang="zh-CN" altLang="en-US" b="1" dirty="0">
                <a:latin typeface="黑体" panose="02010609060101010101" pitchFamily="49" charset="-122"/>
                <a:ea typeface="黑体" panose="02010609060101010101" pitchFamily="49" charset="-122"/>
              </a:rPr>
              <a:t>将本身难以快速转换为现金的资产转化为证券</a:t>
            </a:r>
            <a:r>
              <a:rPr lang="zh-CN" altLang="en-US" sz="2000" dirty="0">
                <a:solidFill>
                  <a:srgbClr val="FF0000"/>
                </a:solidFill>
                <a:latin typeface="Wingdings"/>
                <a:ea typeface="Wingdings"/>
                <a:cs typeface="Wingdings"/>
                <a:sym typeface="Wingdings"/>
              </a:rPr>
              <a:t></a:t>
            </a:r>
            <a:r>
              <a:rPr lang="zh-CN" altLang="en-US" b="1" dirty="0">
                <a:latin typeface="黑体" panose="02010609060101010101" pitchFamily="49" charset="-122"/>
                <a:ea typeface="黑体" panose="02010609060101010101" pitchFamily="49" charset="-122"/>
              </a:rPr>
              <a:t>提高资产流动性</a:t>
            </a:r>
            <a:endParaRPr lang="en-US" altLang="zh-CN" b="1" dirty="0">
              <a:latin typeface="黑体" panose="02010609060101010101" pitchFamily="49" charset="-122"/>
              <a:ea typeface="黑体" panose="02010609060101010101" pitchFamily="49" charset="-122"/>
            </a:endParaRPr>
          </a:p>
          <a:p>
            <a:pPr lvl="2"/>
            <a:r>
              <a:rPr lang="zh-CN" altLang="en-US" b="1" dirty="0">
                <a:latin typeface="黑体" panose="02010609060101010101" pitchFamily="49" charset="-122"/>
                <a:ea typeface="黑体" panose="02010609060101010101" pitchFamily="49" charset="-122"/>
              </a:rPr>
              <a:t>通过资产的打包和分割</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投资者根据自身风险偏好选择合适的投资产品</a:t>
            </a:r>
            <a:r>
              <a:rPr lang="zh-CN" altLang="en-US" sz="2000" dirty="0">
                <a:solidFill>
                  <a:srgbClr val="FF0000"/>
                </a:solidFill>
                <a:latin typeface="Wingdings"/>
                <a:ea typeface="Wingdings"/>
                <a:cs typeface="Wingdings"/>
                <a:sym typeface="Wingdings"/>
              </a:rPr>
              <a:t></a:t>
            </a:r>
            <a:r>
              <a:rPr lang="zh-CN" altLang="en-US" b="1" dirty="0">
                <a:latin typeface="黑体" panose="02010609060101010101" pitchFamily="49" charset="-122"/>
                <a:ea typeface="黑体" panose="02010609060101010101" pitchFamily="49" charset="-122"/>
              </a:rPr>
              <a:t>实现风险的分散</a:t>
            </a:r>
            <a:endParaRPr lang="en-US" altLang="zh-CN" b="1" dirty="0">
              <a:latin typeface="黑体" panose="02010609060101010101" pitchFamily="49" charset="-122"/>
              <a:ea typeface="黑体" panose="02010609060101010101" pitchFamily="49" charset="-122"/>
            </a:endParaRPr>
          </a:p>
          <a:p>
            <a:pPr lvl="2"/>
            <a:r>
              <a:rPr lang="zh-CN" altLang="en-US" b="1" dirty="0">
                <a:latin typeface="黑体" panose="02010609060101010101" pitchFamily="49" charset="-122"/>
                <a:ea typeface="黑体" panose="02010609060101010101" pitchFamily="49" charset="-122"/>
              </a:rPr>
              <a:t>加速融资过程</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对于资产的原始持有者而言</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资产证券化吸引广泛投资者</a:t>
            </a:r>
            <a:r>
              <a:rPr lang="zh-CN" altLang="en-US" sz="2000" dirty="0">
                <a:solidFill>
                  <a:srgbClr val="FF0000"/>
                </a:solidFill>
                <a:latin typeface="Wingdings"/>
                <a:ea typeface="Wingdings"/>
                <a:cs typeface="Wingdings"/>
                <a:sym typeface="Wingdings"/>
              </a:rPr>
              <a:t></a:t>
            </a:r>
            <a:r>
              <a:rPr lang="zh-CN" altLang="en-US" b="1" dirty="0">
                <a:latin typeface="黑体" panose="02010609060101010101" pitchFamily="49" charset="-122"/>
                <a:ea typeface="黑体" panose="02010609060101010101" pitchFamily="49" charset="-122"/>
              </a:rPr>
              <a:t>有利于大规模融资，证券工具更富有灵活性和多样性</a:t>
            </a:r>
            <a:endParaRPr lang="en-US" altLang="zh-CN" b="1" dirty="0">
              <a:latin typeface="黑体" panose="02010609060101010101" pitchFamily="49" charset="-122"/>
              <a:ea typeface="黑体" panose="02010609060101010101" pitchFamily="49" charset="-122"/>
            </a:endParaRPr>
          </a:p>
          <a:p>
            <a:pPr lvl="2"/>
            <a:r>
              <a:rPr lang="zh-CN" altLang="en-US" b="1" dirty="0">
                <a:latin typeface="黑体" panose="02010609060101010101" pitchFamily="49" charset="-122"/>
                <a:ea typeface="黑体" panose="02010609060101010101" pitchFamily="49" charset="-122"/>
              </a:rPr>
              <a:t>通过转化为证券，原始资产的价值得到更充分的市场评估和利用</a:t>
            </a:r>
            <a:r>
              <a:rPr lang="zh-CN" altLang="en-US" sz="2000" dirty="0">
                <a:solidFill>
                  <a:srgbClr val="FF0000"/>
                </a:solidFill>
                <a:latin typeface="Wingdings"/>
                <a:ea typeface="Wingdings"/>
                <a:cs typeface="Wingdings"/>
                <a:sym typeface="Wingdings"/>
              </a:rPr>
              <a:t></a:t>
            </a:r>
            <a:r>
              <a:rPr lang="zh-CN" altLang="en-US" b="1" dirty="0">
                <a:latin typeface="黑体" panose="02010609060101010101" pitchFamily="49" charset="-122"/>
                <a:ea typeface="黑体" panose="02010609060101010101" pitchFamily="49" charset="-122"/>
              </a:rPr>
              <a:t>有利于提高资本的使用效率</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帮助企业了解市场动态</a:t>
            </a:r>
            <a:endParaRPr lang="en-US" altLang="zh-CN" b="1" dirty="0">
              <a:latin typeface="黑体" panose="02010609060101010101" pitchFamily="49" charset="-122"/>
              <a:ea typeface="黑体" panose="02010609060101010101" pitchFamily="49" charset="-122"/>
            </a:endParaRPr>
          </a:p>
        </p:txBody>
      </p:sp>
      <p:sp>
        <p:nvSpPr>
          <p:cNvPr id="4" name="幻灯片编号占位符 3">
            <a:extLst>
              <a:ext uri="{FF2B5EF4-FFF2-40B4-BE49-F238E27FC236}">
                <a16:creationId xmlns:a16="http://schemas.microsoft.com/office/drawing/2014/main" id="{FAA580B6-3F37-76E8-D94C-C0352F5FBB9C}"/>
              </a:ext>
            </a:extLst>
          </p:cNvPr>
          <p:cNvSpPr>
            <a:spLocks noGrp="1"/>
          </p:cNvSpPr>
          <p:nvPr>
            <p:ph type="sldNum" sz="quarter" idx="12"/>
          </p:nvPr>
        </p:nvSpPr>
        <p:spPr/>
        <p:txBody>
          <a:bodyPr/>
          <a:lstStyle/>
          <a:p>
            <a:pPr>
              <a:defRPr/>
            </a:pPr>
            <a:fld id="{ECB5211D-F00B-AF45-9779-C1153475AFDA}" type="slidenum">
              <a:rPr lang="en-US" altLang="zh-CN" smtClean="0"/>
              <a:pPr>
                <a:defRPr/>
              </a:pPr>
              <a:t>221</a:t>
            </a:fld>
            <a:endParaRPr lang="en-US" altLang="zh-CN"/>
          </a:p>
        </p:txBody>
      </p:sp>
    </p:spTree>
    <p:extLst>
      <p:ext uri="{BB962C8B-B14F-4D97-AF65-F5344CB8AC3E}">
        <p14:creationId xmlns:p14="http://schemas.microsoft.com/office/powerpoint/2010/main" val="4142948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6199B0-3F61-BF7A-1447-4DC31B10C4BD}"/>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331C45C2-CF0B-518D-D419-1727549ED1AB}"/>
              </a:ext>
            </a:extLst>
          </p:cNvPr>
          <p:cNvSpPr>
            <a:spLocks noGrp="1"/>
          </p:cNvSpPr>
          <p:nvPr>
            <p:ph type="title"/>
          </p:nvPr>
        </p:nvSpPr>
        <p:spPr>
          <a:xfrm>
            <a:off x="1475656"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应用场景</a:t>
            </a:r>
          </a:p>
        </p:txBody>
      </p:sp>
      <p:sp>
        <p:nvSpPr>
          <p:cNvPr id="3" name="内容占位符 2">
            <a:extLst>
              <a:ext uri="{FF2B5EF4-FFF2-40B4-BE49-F238E27FC236}">
                <a16:creationId xmlns:a16="http://schemas.microsoft.com/office/drawing/2014/main" id="{6B961904-96AE-8DC3-20D6-860C5DD9A0F8}"/>
              </a:ext>
            </a:extLst>
          </p:cNvPr>
          <p:cNvSpPr>
            <a:spLocks noGrp="1"/>
          </p:cNvSpPr>
          <p:nvPr>
            <p:ph idx="1"/>
          </p:nvPr>
        </p:nvSpPr>
        <p:spPr>
          <a:xfrm>
            <a:off x="107504" y="548680"/>
            <a:ext cx="8927992" cy="5855212"/>
          </a:xfrm>
        </p:spPr>
        <p:txBody>
          <a:bodyPr/>
          <a:lstStyle/>
          <a:p>
            <a:r>
              <a:rPr lang="zh-CN" altLang="en-US" dirty="0"/>
              <a:t>特定金融科技的运用</a:t>
            </a:r>
            <a:endParaRPr lang="en-US" altLang="zh-CN" dirty="0"/>
          </a:p>
          <a:p>
            <a:pPr lvl="1"/>
            <a:r>
              <a:rPr lang="zh-CN" altLang="en-US" dirty="0">
                <a:latin typeface="+mn-ea"/>
              </a:rPr>
              <a:t>金融科技</a:t>
            </a:r>
            <a:r>
              <a:rPr lang="en-US" altLang="zh-CN" dirty="0">
                <a:latin typeface="+mn-ea"/>
              </a:rPr>
              <a:t>(</a:t>
            </a:r>
            <a:r>
              <a:rPr lang="en-US" altLang="zh-CN" dirty="0"/>
              <a:t>FinTech</a:t>
            </a:r>
            <a:r>
              <a:rPr lang="en-US" altLang="zh-CN" dirty="0">
                <a:latin typeface="+mn-ea"/>
              </a:rPr>
              <a:t>)</a:t>
            </a:r>
            <a:r>
              <a:rPr lang="zh-CN" altLang="en-US" dirty="0">
                <a:latin typeface="+mn-ea"/>
              </a:rPr>
              <a:t>在金融行业的运用促进了智慧供应链金融的快速发展</a:t>
            </a:r>
            <a:r>
              <a:rPr lang="en-US" altLang="zh-CN" dirty="0">
                <a:latin typeface="+mn-ea"/>
              </a:rPr>
              <a:t>,</a:t>
            </a:r>
            <a:r>
              <a:rPr lang="zh-CN" altLang="en-US" dirty="0">
                <a:latin typeface="+mn-ea"/>
              </a:rPr>
              <a:t>是供应链金融变革发展的主要催化剂</a:t>
            </a:r>
            <a:r>
              <a:rPr lang="en-US" altLang="zh-CN" dirty="0">
                <a:latin typeface="+mn-ea"/>
              </a:rPr>
              <a:t>	</a:t>
            </a:r>
          </a:p>
          <a:p>
            <a:pPr lvl="2"/>
            <a:r>
              <a:rPr lang="zh-CN" altLang="en-US" dirty="0">
                <a:latin typeface="+mn-ea"/>
                <a:ea typeface="+mn-ea"/>
              </a:rPr>
              <a:t>利用“</a:t>
            </a:r>
            <a:r>
              <a:rPr lang="en-US" altLang="zh-CN" dirty="0">
                <a:latin typeface="+mn-ea"/>
                <a:ea typeface="+mn-ea"/>
              </a:rPr>
              <a:t>A”(</a:t>
            </a:r>
            <a:r>
              <a:rPr lang="zh-CN" altLang="en-US" dirty="0">
                <a:latin typeface="+mn-ea"/>
                <a:ea typeface="+mn-ea"/>
              </a:rPr>
              <a:t>人工智能</a:t>
            </a:r>
            <a:r>
              <a:rPr lang="en-US" altLang="zh-CN" dirty="0">
                <a:latin typeface="+mn-ea"/>
                <a:ea typeface="+mn-ea"/>
              </a:rPr>
              <a:t>)</a:t>
            </a:r>
            <a:r>
              <a:rPr lang="zh-CN" altLang="en-US" dirty="0">
                <a:latin typeface="+mn-ea"/>
                <a:ea typeface="+mn-ea"/>
              </a:rPr>
              <a:t>、“</a:t>
            </a:r>
            <a:r>
              <a:rPr lang="en-US" altLang="zh-CN" dirty="0">
                <a:latin typeface="+mn-ea"/>
                <a:ea typeface="+mn-ea"/>
              </a:rPr>
              <a:t>B” (</a:t>
            </a:r>
            <a:r>
              <a:rPr lang="zh-CN" altLang="en-US" dirty="0">
                <a:latin typeface="+mn-ea"/>
                <a:ea typeface="+mn-ea"/>
              </a:rPr>
              <a:t>区块链</a:t>
            </a:r>
            <a:r>
              <a:rPr lang="en-US" altLang="zh-CN" dirty="0">
                <a:latin typeface="+mn-ea"/>
                <a:ea typeface="+mn-ea"/>
              </a:rPr>
              <a:t>)</a:t>
            </a:r>
            <a:r>
              <a:rPr lang="zh-CN" altLang="en-US" dirty="0">
                <a:latin typeface="+mn-ea"/>
                <a:ea typeface="+mn-ea"/>
              </a:rPr>
              <a:t>、“</a:t>
            </a:r>
            <a:r>
              <a:rPr lang="en-US" altLang="zh-CN" dirty="0">
                <a:latin typeface="+mn-ea"/>
                <a:ea typeface="+mn-ea"/>
              </a:rPr>
              <a:t>C”(</a:t>
            </a:r>
            <a:r>
              <a:rPr lang="zh-CN" altLang="en-US" dirty="0">
                <a:latin typeface="+mn-ea"/>
                <a:ea typeface="+mn-ea"/>
              </a:rPr>
              <a:t>云计算</a:t>
            </a:r>
            <a:r>
              <a:rPr lang="en-US" altLang="zh-CN" dirty="0">
                <a:latin typeface="+mn-ea"/>
                <a:ea typeface="+mn-ea"/>
              </a:rPr>
              <a:t>)</a:t>
            </a:r>
            <a:r>
              <a:rPr lang="zh-CN" altLang="en-US" dirty="0">
                <a:latin typeface="+mn-ea"/>
                <a:ea typeface="+mn-ea"/>
              </a:rPr>
              <a:t>、“</a:t>
            </a:r>
            <a:r>
              <a:rPr lang="en-US" altLang="zh-CN" dirty="0">
                <a:latin typeface="+mn-ea"/>
                <a:ea typeface="+mn-ea"/>
              </a:rPr>
              <a:t>D”(</a:t>
            </a:r>
            <a:r>
              <a:rPr lang="zh-CN" altLang="en-US" dirty="0">
                <a:latin typeface="+mn-ea"/>
                <a:ea typeface="+mn-ea"/>
              </a:rPr>
              <a:t>大数据</a:t>
            </a:r>
            <a:r>
              <a:rPr lang="en-US" altLang="zh-CN" dirty="0">
                <a:latin typeface="+mn-ea"/>
                <a:ea typeface="+mn-ea"/>
              </a:rPr>
              <a:t>)</a:t>
            </a:r>
            <a:r>
              <a:rPr lang="zh-CN" altLang="en-US" dirty="0">
                <a:latin typeface="+mn-ea"/>
                <a:ea typeface="+mn-ea"/>
              </a:rPr>
              <a:t>等技术手段</a:t>
            </a:r>
            <a:r>
              <a:rPr lang="en-US" altLang="zh-CN" dirty="0">
                <a:latin typeface="+mn-ea"/>
                <a:ea typeface="+mn-ea"/>
              </a:rPr>
              <a:t>,</a:t>
            </a:r>
            <a:r>
              <a:rPr lang="zh-CN" altLang="en-US" dirty="0">
                <a:latin typeface="+mn-ea"/>
                <a:ea typeface="+mn-ea"/>
              </a:rPr>
              <a:t>重塑传统金融产品、模型、流程和组织</a:t>
            </a:r>
            <a:endParaRPr lang="en-US" altLang="zh-CN" dirty="0">
              <a:latin typeface="+mn-ea"/>
              <a:ea typeface="+mn-ea"/>
            </a:endParaRPr>
          </a:p>
          <a:p>
            <a:pPr lvl="1"/>
            <a:r>
              <a:rPr lang="zh-CN" altLang="en-US" dirty="0">
                <a:latin typeface="+mn-ea"/>
                <a:ea typeface="+mn-ea"/>
              </a:rPr>
              <a:t>金融技术主要应用</a:t>
            </a:r>
            <a:endParaRPr lang="en-US" altLang="zh-CN" dirty="0">
              <a:latin typeface="+mn-ea"/>
              <a:ea typeface="+mn-ea"/>
            </a:endParaRPr>
          </a:p>
          <a:p>
            <a:pPr lvl="2"/>
            <a:r>
              <a:rPr lang="zh-CN" altLang="zh-CN" dirty="0">
                <a:latin typeface="黑体" panose="02010609060101010101" pitchFamily="49" charset="-122"/>
                <a:ea typeface="黑体" panose="02010609060101010101" pitchFamily="49" charset="-122"/>
              </a:rPr>
              <a:t>差异化金融服务</a:t>
            </a:r>
          </a:p>
          <a:p>
            <a:pPr lvl="2"/>
            <a:r>
              <a:rPr lang="zh-CN" altLang="zh-CN" dirty="0">
                <a:latin typeface="黑体" panose="02010609060101010101" pitchFamily="49" charset="-122"/>
                <a:ea typeface="黑体" panose="02010609060101010101" pitchFamily="49" charset="-122"/>
              </a:rPr>
              <a:t>供应链流程数字化</a:t>
            </a:r>
          </a:p>
          <a:p>
            <a:pPr lvl="2"/>
            <a:r>
              <a:rPr lang="zh-CN" altLang="zh-CN" dirty="0">
                <a:latin typeface="黑体" panose="02010609060101010101" pitchFamily="49" charset="-122"/>
                <a:ea typeface="黑体" panose="02010609060101010101" pitchFamily="49" charset="-122"/>
              </a:rPr>
              <a:t>多方合作网络构建</a:t>
            </a:r>
          </a:p>
          <a:p>
            <a:pPr lvl="2"/>
            <a:r>
              <a:rPr lang="zh-CN" altLang="zh-CN" dirty="0">
                <a:latin typeface="黑体" panose="02010609060101010101" pitchFamily="49" charset="-122"/>
                <a:ea typeface="黑体" panose="02010609060101010101" pitchFamily="49" charset="-122"/>
              </a:rPr>
              <a:t>高效支付清算</a:t>
            </a:r>
            <a:endParaRPr lang="en-US" altLang="zh-CN" dirty="0">
              <a:latin typeface="黑体" panose="02010609060101010101" pitchFamily="49" charset="-122"/>
              <a:ea typeface="黑体" panose="02010609060101010101" pitchFamily="49" charset="-122"/>
            </a:endParaRPr>
          </a:p>
          <a:p>
            <a:r>
              <a:rPr lang="zh-CN" altLang="en-US" dirty="0">
                <a:latin typeface="黑体" panose="02010609060101010101" pitchFamily="49" charset="-122"/>
                <a:ea typeface="黑体" panose="02010609060101010101" pitchFamily="49" charset="-122"/>
              </a:rPr>
              <a:t>技术企业的跨界整合</a:t>
            </a:r>
            <a:endParaRPr lang="en-US" altLang="zh-CN" dirty="0">
              <a:latin typeface="黑体" panose="02010609060101010101" pitchFamily="49" charset="-122"/>
              <a:ea typeface="黑体" panose="02010609060101010101" pitchFamily="49" charset="-122"/>
            </a:endParaRPr>
          </a:p>
          <a:p>
            <a:pPr lvl="1"/>
            <a:r>
              <a:rPr lang="zh-CN" altLang="en-US" dirty="0">
                <a:latin typeface="黑体" panose="02010609060101010101" pitchFamily="49" charset="-122"/>
                <a:ea typeface="黑体" panose="02010609060101010101" pitchFamily="49" charset="-122"/>
              </a:rPr>
              <a:t>专注于企业融资、货物仓储、商品运输等领域的</a:t>
            </a:r>
            <a:r>
              <a:rPr lang="zh-CN" altLang="en-US" dirty="0">
                <a:solidFill>
                  <a:srgbClr val="FF0000"/>
                </a:solidFill>
                <a:latin typeface="黑体" panose="02010609060101010101" pitchFamily="49" charset="-122"/>
                <a:ea typeface="黑体" panose="02010609060101010101" pitchFamily="49" charset="-122"/>
              </a:rPr>
              <a:t>软件服务提供商选择</a:t>
            </a:r>
            <a:r>
              <a:rPr lang="zh-CN" altLang="en-US" dirty="0">
                <a:latin typeface="黑体" panose="02010609060101010101" pitchFamily="49" charset="-122"/>
                <a:ea typeface="黑体" panose="02010609060101010101" pitchFamily="49" charset="-122"/>
              </a:rPr>
              <a:t>利用其在专业领域的技术和市场优势来整合供应链资源</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建立服务云平台</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累积客户和专有数据</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以形成</a:t>
            </a:r>
            <a:r>
              <a:rPr lang="zh-CN" altLang="en-US" dirty="0">
                <a:solidFill>
                  <a:srgbClr val="FF0000"/>
                </a:solidFill>
                <a:latin typeface="黑体" panose="02010609060101010101" pitchFamily="49" charset="-122"/>
                <a:ea typeface="黑体" panose="02010609060101010101" pitchFamily="49" charset="-122"/>
              </a:rPr>
              <a:t>专有风险模型</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并以此方式</a:t>
            </a:r>
            <a:r>
              <a:rPr lang="zh-CN" altLang="en-US" dirty="0">
                <a:solidFill>
                  <a:srgbClr val="FF0000"/>
                </a:solidFill>
                <a:latin typeface="黑体" panose="02010609060101010101" pitchFamily="49" charset="-122"/>
                <a:ea typeface="黑体" panose="02010609060101010101" pitchFamily="49" charset="-122"/>
              </a:rPr>
              <a:t>单独或与金融机构合作</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在供应链融资方面</a:t>
            </a:r>
            <a:r>
              <a:rPr lang="zh-CN" altLang="en-US" dirty="0">
                <a:solidFill>
                  <a:srgbClr val="FF0000"/>
                </a:solidFill>
                <a:latin typeface="黑体" panose="02010609060101010101" pitchFamily="49" charset="-122"/>
                <a:ea typeface="黑体" panose="02010609060101010101" pitchFamily="49" charset="-122"/>
              </a:rPr>
              <a:t>创新</a:t>
            </a:r>
            <a:endParaRPr lang="zh-CN" altLang="zh-CN" dirty="0">
              <a:solidFill>
                <a:srgbClr val="FF0000"/>
              </a:solidFill>
              <a:latin typeface="黑体" panose="02010609060101010101" pitchFamily="49" charset="-122"/>
              <a:ea typeface="黑体" panose="02010609060101010101" pitchFamily="49" charset="-122"/>
            </a:endParaRPr>
          </a:p>
          <a:p>
            <a:pPr lvl="2"/>
            <a:endParaRPr lang="en-US" altLang="zh-CN" dirty="0">
              <a:latin typeface="+mn-ea"/>
              <a:ea typeface="+mn-ea"/>
            </a:endParaRPr>
          </a:p>
        </p:txBody>
      </p:sp>
      <p:sp>
        <p:nvSpPr>
          <p:cNvPr id="4" name="幻灯片编号占位符 3">
            <a:extLst>
              <a:ext uri="{FF2B5EF4-FFF2-40B4-BE49-F238E27FC236}">
                <a16:creationId xmlns:a16="http://schemas.microsoft.com/office/drawing/2014/main" id="{23ABE53E-FD1E-DBEE-E937-D7733A5A551F}"/>
              </a:ext>
            </a:extLst>
          </p:cNvPr>
          <p:cNvSpPr>
            <a:spLocks noGrp="1"/>
          </p:cNvSpPr>
          <p:nvPr>
            <p:ph type="sldNum" sz="quarter" idx="12"/>
          </p:nvPr>
        </p:nvSpPr>
        <p:spPr/>
        <p:txBody>
          <a:bodyPr/>
          <a:lstStyle/>
          <a:p>
            <a:pPr>
              <a:defRPr/>
            </a:pPr>
            <a:fld id="{ECB5211D-F00B-AF45-9779-C1153475AFDA}" type="slidenum">
              <a:rPr lang="en-US" altLang="zh-CN" smtClean="0"/>
              <a:pPr>
                <a:defRPr/>
              </a:pPr>
              <a:t>222</a:t>
            </a:fld>
            <a:endParaRPr lang="en-US" altLang="zh-CN"/>
          </a:p>
        </p:txBody>
      </p:sp>
    </p:spTree>
    <p:extLst>
      <p:ext uri="{BB962C8B-B14F-4D97-AF65-F5344CB8AC3E}">
        <p14:creationId xmlns:p14="http://schemas.microsoft.com/office/powerpoint/2010/main" val="1214164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821C33-1475-A891-1319-F4D3AB81592B}"/>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9A85CF6-FFE4-A62D-D2E9-58EB5DC80510}"/>
              </a:ext>
            </a:extLst>
          </p:cNvPr>
          <p:cNvSpPr>
            <a:spLocks noGrp="1"/>
          </p:cNvSpPr>
          <p:nvPr>
            <p:ph type="title"/>
          </p:nvPr>
        </p:nvSpPr>
        <p:spPr>
          <a:xfrm>
            <a:off x="1475656" y="104792"/>
            <a:ext cx="5688632" cy="576792"/>
          </a:xfrm>
        </p:spPr>
        <p:txBody>
          <a:bodyPr/>
          <a:lstStyle/>
          <a:p>
            <a:r>
              <a:rPr lang="zh-CN" altLang="en-US" b="0" dirty="0">
                <a:effectLst/>
              </a:rPr>
              <a:t>第四节 平台数字化金融服务</a:t>
            </a:r>
            <a:r>
              <a:rPr lang="en-US" altLang="zh-CN" sz="2000" dirty="0">
                <a:solidFill>
                  <a:srgbClr val="FF0000"/>
                </a:solidFill>
              </a:rPr>
              <a:t>-</a:t>
            </a:r>
            <a:r>
              <a:rPr lang="zh-CN" altLang="en-US" sz="2000" dirty="0">
                <a:solidFill>
                  <a:srgbClr val="FF0000"/>
                </a:solidFill>
              </a:rPr>
              <a:t>典型案例</a:t>
            </a:r>
          </a:p>
        </p:txBody>
      </p:sp>
      <p:sp>
        <p:nvSpPr>
          <p:cNvPr id="3" name="内容占位符 2">
            <a:extLst>
              <a:ext uri="{FF2B5EF4-FFF2-40B4-BE49-F238E27FC236}">
                <a16:creationId xmlns:a16="http://schemas.microsoft.com/office/drawing/2014/main" id="{DC7E0ED8-4480-E2F3-6130-B73F554C627D}"/>
              </a:ext>
            </a:extLst>
          </p:cNvPr>
          <p:cNvSpPr>
            <a:spLocks noGrp="1"/>
          </p:cNvSpPr>
          <p:nvPr>
            <p:ph idx="1"/>
          </p:nvPr>
        </p:nvSpPr>
        <p:spPr>
          <a:xfrm>
            <a:off x="107504" y="476672"/>
            <a:ext cx="8927992" cy="5855212"/>
          </a:xfrm>
        </p:spPr>
        <p:txBody>
          <a:bodyPr/>
          <a:lstStyle/>
          <a:p>
            <a:r>
              <a:rPr lang="zh-CN" altLang="en-US" dirty="0">
                <a:latin typeface="+mn-ea"/>
              </a:rPr>
              <a:t>海尔集团供应链金融</a:t>
            </a:r>
            <a:endParaRPr lang="en-US" altLang="zh-CN" dirty="0">
              <a:latin typeface="+mn-ea"/>
            </a:endParaRPr>
          </a:p>
          <a:p>
            <a:pPr lvl="1"/>
            <a:r>
              <a:rPr lang="zh-CN" altLang="en-US" dirty="0">
                <a:latin typeface="+mn-ea"/>
              </a:rPr>
              <a:t>基于海尔日日顺物流庞大的用户群体与经销商数据</a:t>
            </a:r>
            <a:r>
              <a:rPr lang="en-US" altLang="zh-CN" dirty="0">
                <a:latin typeface="+mn-ea"/>
              </a:rPr>
              <a:t>,</a:t>
            </a:r>
            <a:r>
              <a:rPr lang="zh-CN" altLang="en-US" dirty="0">
                <a:latin typeface="+mn-ea"/>
              </a:rPr>
              <a:t>海尔与中信银行、平安银行联手</a:t>
            </a:r>
            <a:r>
              <a:rPr lang="en-US" altLang="zh-CN" dirty="0">
                <a:latin typeface="+mn-ea"/>
              </a:rPr>
              <a:t>,</a:t>
            </a:r>
            <a:r>
              <a:rPr lang="zh-CN" altLang="en-US" dirty="0">
                <a:latin typeface="+mn-ea"/>
              </a:rPr>
              <a:t>推出针对经销商采购的两种模式</a:t>
            </a:r>
            <a:endParaRPr lang="en-US" altLang="zh-CN" dirty="0">
              <a:latin typeface="+mn-ea"/>
            </a:endParaRPr>
          </a:p>
          <a:p>
            <a:pPr lvl="1"/>
            <a:r>
              <a:rPr lang="zh-CN" altLang="en-US" dirty="0">
                <a:latin typeface="+mn-ea"/>
              </a:rPr>
              <a:t>“货押模式”</a:t>
            </a:r>
          </a:p>
          <a:p>
            <a:pPr lvl="2"/>
            <a:r>
              <a:rPr lang="zh-CN" altLang="en-US" b="1" dirty="0">
                <a:latin typeface="黑体" panose="02010609060101010101" pitchFamily="49" charset="-122"/>
                <a:ea typeface="黑体" panose="02010609060101010101" pitchFamily="49" charset="-122"/>
              </a:rPr>
              <a:t>针对大批量采购；</a:t>
            </a:r>
            <a:r>
              <a:rPr lang="zh-CN" altLang="en-US" b="1" dirty="0">
                <a:latin typeface="+mn-ea"/>
                <a:ea typeface="+mn-ea"/>
              </a:rPr>
              <a:t>避免淡季存货占资</a:t>
            </a:r>
            <a:r>
              <a:rPr lang="en-US" altLang="zh-CN" b="1" dirty="0">
                <a:latin typeface="+mn-ea"/>
                <a:ea typeface="+mn-ea"/>
              </a:rPr>
              <a:t>,</a:t>
            </a:r>
            <a:r>
              <a:rPr lang="zh-CN" altLang="en-US" b="1" dirty="0">
                <a:latin typeface="+mn-ea"/>
                <a:ea typeface="+mn-ea"/>
              </a:rPr>
              <a:t>保证旺季货源</a:t>
            </a:r>
          </a:p>
          <a:p>
            <a:pPr lvl="2"/>
            <a:r>
              <a:rPr lang="zh-CN" altLang="en-US" b="1" dirty="0">
                <a:latin typeface="黑体" panose="02010609060101010101" pitchFamily="49" charset="-122"/>
                <a:ea typeface="黑体" panose="02010609060101010101" pitchFamily="49" charset="-122"/>
              </a:rPr>
              <a:t>经销商下单、预付款</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申请融资</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银行付款至监督账户</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款项转入海尔财务</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通知发货</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货物质押</a:t>
            </a:r>
            <a:r>
              <a:rPr lang="en-US" altLang="zh-CN" b="1" dirty="0">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经销商提货需付余款</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仓库放货</a:t>
            </a:r>
          </a:p>
          <a:p>
            <a:pPr lvl="1"/>
            <a:r>
              <a:rPr lang="zh-CN" altLang="en-US" dirty="0">
                <a:latin typeface="黑体" panose="02010609060101010101" pitchFamily="49" charset="-122"/>
                <a:ea typeface="黑体" panose="02010609060101010101" pitchFamily="49" charset="-122"/>
              </a:rPr>
              <a:t>“信用模式”</a:t>
            </a:r>
          </a:p>
          <a:p>
            <a:pPr lvl="2"/>
            <a:r>
              <a:rPr lang="zh-CN" altLang="en-US" b="1" dirty="0">
                <a:latin typeface="黑体" panose="02010609060101010101" pitchFamily="49" charset="-122"/>
                <a:ea typeface="黑体" panose="02010609060101010101" pitchFamily="49" charset="-122"/>
              </a:rPr>
              <a:t>针对当月小批量采购；方便推广特殊商品，拉近合作关系</a:t>
            </a:r>
          </a:p>
          <a:p>
            <a:pPr lvl="2"/>
            <a:r>
              <a:rPr lang="zh-CN" altLang="en-US" b="1" dirty="0">
                <a:latin typeface="黑体" panose="02010609060101010101" pitchFamily="49" charset="-122"/>
                <a:ea typeface="黑体" panose="02010609060101010101" pitchFamily="49" charset="-122"/>
              </a:rPr>
              <a:t>信用优良经销商下单</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供应链金融平台和银行垫付</a:t>
            </a:r>
            <a:r>
              <a:rPr lang="zh-CN" altLang="en-US" b="1" dirty="0">
                <a:solidFill>
                  <a:srgbClr val="FF0000"/>
                </a:solidFill>
                <a:latin typeface="黑体" panose="02010609060101010101" pitchFamily="49" charset="-122"/>
                <a:ea typeface="黑体" panose="02010609060101010101" pitchFamily="49" charset="-122"/>
              </a:rPr>
              <a:t>→</a:t>
            </a:r>
            <a:r>
              <a:rPr lang="zh-CN" altLang="en-US" b="1" dirty="0">
                <a:latin typeface="黑体" panose="02010609060101010101" pitchFamily="49" charset="-122"/>
                <a:ea typeface="黑体" panose="02010609060101010101" pitchFamily="49" charset="-122"/>
              </a:rPr>
              <a:t>经销商收货后付款</a:t>
            </a:r>
            <a:endParaRPr lang="en-US" altLang="zh-CN" b="1" dirty="0">
              <a:latin typeface="黑体" panose="02010609060101010101" pitchFamily="49" charset="-122"/>
              <a:ea typeface="黑体" panose="02010609060101010101" pitchFamily="49" charset="-122"/>
            </a:endParaRPr>
          </a:p>
          <a:p>
            <a:pPr lvl="1"/>
            <a:r>
              <a:rPr lang="zh-CN" altLang="en-US" dirty="0">
                <a:latin typeface="黑体" panose="02010609060101010101" pitchFamily="49" charset="-122"/>
                <a:ea typeface="黑体" panose="02010609060101010101" pitchFamily="49" charset="-122"/>
              </a:rPr>
              <a:t>海尔供应链金融优势</a:t>
            </a:r>
          </a:p>
          <a:p>
            <a:pPr lvl="2"/>
            <a:r>
              <a:rPr lang="zh-CN" altLang="en-US" dirty="0">
                <a:latin typeface="黑体" panose="02010609060101010101" pitchFamily="49" charset="-122"/>
                <a:ea typeface="黑体" panose="02010609060101010101" pitchFamily="49" charset="-122"/>
              </a:rPr>
              <a:t>经销商无须额外抵押、担保、前往银行办理手续</a:t>
            </a:r>
            <a:r>
              <a:rPr lang="en-US" altLang="zh-CN" dirty="0">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资金可即时到账</a:t>
            </a:r>
            <a:endParaRPr lang="en-US" altLang="zh-CN" dirty="0">
              <a:latin typeface="黑体" panose="02010609060101010101" pitchFamily="49" charset="-122"/>
              <a:ea typeface="黑体" panose="02010609060101010101" pitchFamily="49" charset="-122"/>
            </a:endParaRPr>
          </a:p>
          <a:p>
            <a:pPr lvl="2"/>
            <a:r>
              <a:rPr lang="zh-CN" altLang="en-US" dirty="0">
                <a:latin typeface="黑体" panose="02010609060101010101" pitchFamily="49" charset="-122"/>
                <a:ea typeface="黑体" panose="02010609060101010101" pitchFamily="49" charset="-122"/>
              </a:rPr>
              <a:t>吸引广泛经销商群体</a:t>
            </a:r>
            <a:r>
              <a:rPr lang="zh-CN" altLang="en-US" dirty="0">
                <a:solidFill>
                  <a:srgbClr val="FF0000"/>
                </a:solidFill>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享受优惠利率</a:t>
            </a:r>
            <a:r>
              <a:rPr lang="zh-CN" altLang="en-US" dirty="0">
                <a:solidFill>
                  <a:srgbClr val="FF0000"/>
                </a:solidFill>
                <a:latin typeface="黑体" panose="02010609060101010101" pitchFamily="49" charset="-122"/>
                <a:ea typeface="黑体" panose="02010609060101010101" pitchFamily="49" charset="-122"/>
              </a:rPr>
              <a:t>→</a:t>
            </a:r>
            <a:r>
              <a:rPr lang="zh-CN" altLang="en-US" dirty="0">
                <a:latin typeface="黑体" panose="02010609060101010101" pitchFamily="49" charset="-122"/>
                <a:ea typeface="黑体" panose="02010609060101010101" pitchFamily="49" charset="-122"/>
              </a:rPr>
              <a:t>节省成本</a:t>
            </a:r>
          </a:p>
          <a:p>
            <a:pPr lvl="2"/>
            <a:r>
              <a:rPr lang="zh-CN" altLang="en-US" dirty="0">
                <a:latin typeface="黑体" panose="02010609060101010101" pitchFamily="49" charset="-122"/>
                <a:ea typeface="黑体" panose="02010609060101010101" pitchFamily="49" charset="-122"/>
              </a:rPr>
              <a:t>海尔与合作银行获额外收益</a:t>
            </a:r>
            <a:endParaRPr lang="zh-CN" altLang="en-US" b="1" dirty="0">
              <a:latin typeface="黑体" panose="02010609060101010101" pitchFamily="49" charset="-122"/>
              <a:ea typeface="黑体" panose="02010609060101010101" pitchFamily="49" charset="-122"/>
            </a:endParaRPr>
          </a:p>
        </p:txBody>
      </p:sp>
      <p:sp>
        <p:nvSpPr>
          <p:cNvPr id="4" name="幻灯片编号占位符 3">
            <a:extLst>
              <a:ext uri="{FF2B5EF4-FFF2-40B4-BE49-F238E27FC236}">
                <a16:creationId xmlns:a16="http://schemas.microsoft.com/office/drawing/2014/main" id="{8E091873-44C6-D4BE-595F-A9A7007B9921}"/>
              </a:ext>
            </a:extLst>
          </p:cNvPr>
          <p:cNvSpPr>
            <a:spLocks noGrp="1"/>
          </p:cNvSpPr>
          <p:nvPr>
            <p:ph type="sldNum" sz="quarter" idx="12"/>
          </p:nvPr>
        </p:nvSpPr>
        <p:spPr/>
        <p:txBody>
          <a:bodyPr/>
          <a:lstStyle/>
          <a:p>
            <a:pPr>
              <a:defRPr/>
            </a:pPr>
            <a:fld id="{ECB5211D-F00B-AF45-9779-C1153475AFDA}" type="slidenum">
              <a:rPr lang="en-US" altLang="zh-CN" smtClean="0"/>
              <a:pPr>
                <a:defRPr/>
              </a:pPr>
              <a:t>223</a:t>
            </a:fld>
            <a:endParaRPr lang="en-US" altLang="zh-CN"/>
          </a:p>
        </p:txBody>
      </p:sp>
    </p:spTree>
    <p:extLst>
      <p:ext uri="{BB962C8B-B14F-4D97-AF65-F5344CB8AC3E}">
        <p14:creationId xmlns:p14="http://schemas.microsoft.com/office/powerpoint/2010/main" val="2401326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b="0" dirty="0">
                <a:effectLst/>
              </a:rPr>
              <a:t>第五节</a:t>
            </a:r>
            <a:r>
              <a:rPr lang="en-US" altLang="zh-CN" b="0" dirty="0">
                <a:effectLst/>
              </a:rPr>
              <a:t> </a:t>
            </a:r>
            <a:r>
              <a:rPr lang="zh-CN" altLang="en-US" b="0" dirty="0">
                <a:effectLst/>
              </a:rPr>
              <a:t>供应链融资风险</a:t>
            </a:r>
            <a:r>
              <a:rPr lang="en-US" altLang="zh-CN" sz="2000" b="0" dirty="0">
                <a:solidFill>
                  <a:srgbClr val="FF0000"/>
                </a:solidFill>
                <a:effectLst/>
              </a:rPr>
              <a:t>—</a:t>
            </a:r>
            <a:r>
              <a:rPr lang="zh-CN" altLang="en-US" sz="2000" b="0" dirty="0">
                <a:solidFill>
                  <a:srgbClr val="FF0000"/>
                </a:solidFill>
                <a:effectLst/>
              </a:rPr>
              <a:t>风险特征</a:t>
            </a:r>
            <a:endParaRPr kumimoji="1" lang="zh-CN" altLang="en-US" sz="2000" b="0" dirty="0">
              <a:effectLst/>
            </a:endParaRPr>
          </a:p>
        </p:txBody>
      </p:sp>
      <p:sp>
        <p:nvSpPr>
          <p:cNvPr id="3" name="内容占位符 2"/>
          <p:cNvSpPr>
            <a:spLocks noGrp="1"/>
          </p:cNvSpPr>
          <p:nvPr>
            <p:ph idx="1"/>
          </p:nvPr>
        </p:nvSpPr>
        <p:spPr/>
        <p:txBody>
          <a:bodyPr/>
          <a:lstStyle/>
          <a:p>
            <a:r>
              <a:rPr lang="zh-CN" altLang="zh-CN" dirty="0"/>
              <a:t>金融首要目标</a:t>
            </a:r>
            <a:r>
              <a:rPr lang="en-US" altLang="zh-CN" dirty="0"/>
              <a:t>:</a:t>
            </a:r>
            <a:r>
              <a:rPr lang="zh-CN" altLang="zh-CN" dirty="0"/>
              <a:t>保证信贷资金的安全性</a:t>
            </a:r>
            <a:endParaRPr lang="en-US" altLang="zh-CN" dirty="0"/>
          </a:p>
          <a:p>
            <a:pPr lvl="1"/>
            <a:r>
              <a:rPr lang="zh-CN" altLang="zh-CN" dirty="0"/>
              <a:t>风险</a:t>
            </a:r>
            <a:r>
              <a:rPr lang="zh-CN" altLang="en-US" dirty="0"/>
              <a:t>管控策略</a:t>
            </a:r>
            <a:r>
              <a:rPr lang="en-US" altLang="zh-CN" dirty="0"/>
              <a:t>:</a:t>
            </a:r>
            <a:r>
              <a:rPr lang="zh-CN" altLang="zh-CN" dirty="0"/>
              <a:t>贷前调查、贷中审查、贷后监控 </a:t>
            </a:r>
            <a:endParaRPr lang="zh-CN" altLang="en-US" dirty="0"/>
          </a:p>
          <a:p>
            <a:r>
              <a:rPr lang="zh-CN" altLang="en-US" dirty="0"/>
              <a:t>供应链金融参与主体实属‘委托代理关系’</a:t>
            </a:r>
            <a:endParaRPr lang="en-US" altLang="zh-CN" dirty="0"/>
          </a:p>
          <a:p>
            <a:pPr lvl="1"/>
            <a:r>
              <a:rPr lang="zh-CN" altLang="en-US" dirty="0"/>
              <a:t>委托代理关系</a:t>
            </a:r>
            <a:r>
              <a:rPr lang="en-US" altLang="zh-CN" dirty="0"/>
              <a:t>:</a:t>
            </a:r>
            <a:r>
              <a:rPr lang="zh-CN" altLang="en-US" dirty="0"/>
              <a:t>参与双方所能掌握的信息不对称的经济关系</a:t>
            </a:r>
            <a:endParaRPr lang="en-US" altLang="zh-CN" dirty="0"/>
          </a:p>
          <a:p>
            <a:pPr lvl="1"/>
            <a:r>
              <a:rPr lang="zh-CN" altLang="en-US" dirty="0"/>
              <a:t>信息不对称</a:t>
            </a:r>
            <a:r>
              <a:rPr lang="zh-CN" altLang="en-US" sz="2000" dirty="0">
                <a:solidFill>
                  <a:srgbClr val="FF0000"/>
                </a:solidFill>
                <a:latin typeface="Wingdings"/>
                <a:ea typeface="Wingdings"/>
                <a:cs typeface="Wingdings"/>
                <a:sym typeface="Wingdings"/>
              </a:rPr>
              <a:t></a:t>
            </a:r>
            <a:r>
              <a:rPr lang="zh-CN" altLang="en-US" dirty="0"/>
              <a:t>能力难被观测</a:t>
            </a:r>
            <a:r>
              <a:rPr lang="zh-CN" altLang="en-US" sz="2000" dirty="0">
                <a:solidFill>
                  <a:srgbClr val="FF0000"/>
                </a:solidFill>
                <a:latin typeface="Wingdings"/>
                <a:ea typeface="Wingdings"/>
                <a:cs typeface="Wingdings"/>
                <a:sym typeface="Wingdings"/>
              </a:rPr>
              <a:t></a:t>
            </a:r>
            <a:r>
              <a:rPr lang="zh-CN" altLang="en-US" dirty="0"/>
              <a:t>事前投机行为</a:t>
            </a:r>
            <a:r>
              <a:rPr lang="zh-CN" altLang="en-US" sz="2000" dirty="0">
                <a:solidFill>
                  <a:srgbClr val="FF0000"/>
                </a:solidFill>
                <a:latin typeface="Wingdings"/>
                <a:ea typeface="Wingdings"/>
                <a:cs typeface="Wingdings"/>
                <a:sym typeface="Wingdings"/>
              </a:rPr>
              <a:t></a:t>
            </a:r>
            <a:r>
              <a:rPr lang="zh-CN" altLang="en-US" dirty="0">
                <a:solidFill>
                  <a:schemeClr val="tx1"/>
                </a:solidFill>
              </a:rPr>
              <a:t>逆向选择</a:t>
            </a:r>
          </a:p>
          <a:p>
            <a:pPr marL="457200" lvl="1" indent="0">
              <a:buNone/>
            </a:pPr>
            <a:r>
              <a:rPr lang="zh-CN" altLang="en-US" dirty="0"/>
              <a:t>           </a:t>
            </a:r>
            <a:r>
              <a:rPr lang="zh-CN" altLang="en-US" sz="2000" dirty="0"/>
              <a:t>   </a:t>
            </a:r>
            <a:r>
              <a:rPr lang="zh-CN" altLang="en-US" dirty="0"/>
              <a:t>努力难被观测</a:t>
            </a:r>
            <a:r>
              <a:rPr lang="zh-CN" altLang="en-US" sz="2000" dirty="0">
                <a:solidFill>
                  <a:srgbClr val="FF0000"/>
                </a:solidFill>
                <a:latin typeface="Wingdings"/>
                <a:ea typeface="Wingdings"/>
                <a:cs typeface="Wingdings"/>
                <a:sym typeface="Wingdings"/>
              </a:rPr>
              <a:t></a:t>
            </a:r>
            <a:r>
              <a:rPr lang="zh-CN" altLang="en-US" dirty="0"/>
              <a:t>事后投机行为</a:t>
            </a:r>
            <a:r>
              <a:rPr lang="zh-CN" altLang="en-US" sz="2000" dirty="0">
                <a:solidFill>
                  <a:srgbClr val="FF0000"/>
                </a:solidFill>
                <a:latin typeface="Wingdings"/>
                <a:ea typeface="Wingdings"/>
                <a:cs typeface="Wingdings"/>
                <a:sym typeface="Wingdings"/>
              </a:rPr>
              <a:t></a:t>
            </a:r>
            <a:r>
              <a:rPr lang="zh-CN" altLang="en-US" dirty="0">
                <a:solidFill>
                  <a:srgbClr val="000000"/>
                </a:solidFill>
              </a:rPr>
              <a:t>道德风险</a:t>
            </a:r>
            <a:endParaRPr lang="en-US" altLang="zh-CN" dirty="0">
              <a:solidFill>
                <a:srgbClr val="000000"/>
              </a:solidFill>
            </a:endParaRPr>
          </a:p>
          <a:p>
            <a:r>
              <a:rPr lang="zh-CN" altLang="en-US" dirty="0"/>
              <a:t>供应链金融风险管理</a:t>
            </a:r>
            <a:endParaRPr lang="en-US" altLang="zh-CN" dirty="0"/>
          </a:p>
          <a:p>
            <a:pPr lvl="1"/>
            <a:r>
              <a:rPr lang="zh-CN" altLang="en-US" dirty="0"/>
              <a:t>技术关键：物流和资金流的过程管控获得授信的自偿性；对核心企业信用捆绑。</a:t>
            </a:r>
            <a:endParaRPr lang="en-US" altLang="zh-CN" dirty="0"/>
          </a:p>
          <a:p>
            <a:pPr lvl="1"/>
            <a:r>
              <a:rPr lang="zh-CN" altLang="en-US" dirty="0"/>
              <a:t>风险评价</a:t>
            </a:r>
            <a:r>
              <a:rPr lang="zh-CN" altLang="zh-CN" dirty="0"/>
              <a:t>：</a:t>
            </a:r>
            <a:r>
              <a:rPr lang="zh-CN" altLang="en-US" dirty="0"/>
              <a:t>突出业务准入的债权评级，辅之主体信用考察。</a:t>
            </a:r>
            <a:endParaRPr lang="en-US" altLang="zh-CN" dirty="0"/>
          </a:p>
          <a:p>
            <a:pPr lvl="1"/>
            <a:r>
              <a:rPr lang="zh-CN" altLang="en-US" dirty="0"/>
              <a:t>风险管理技术的特点：信用风险向操作风险转移。</a:t>
            </a:r>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224</a:t>
            </a:fld>
            <a:endParaRPr lang="en-US" altLang="zh-CN"/>
          </a:p>
        </p:txBody>
      </p:sp>
    </p:spTree>
    <p:extLst>
      <p:ext uri="{BB962C8B-B14F-4D97-AF65-F5344CB8AC3E}">
        <p14:creationId xmlns:p14="http://schemas.microsoft.com/office/powerpoint/2010/main" val="1195771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999"/>
                                          </p:stCondLst>
                                        </p:cTn>
                                        <p:tgtEl>
                                          <p:spTgt spid="3">
                                            <p:txEl>
                                              <p:pRg st="2" end="2"/>
                                            </p:txEl>
                                          </p:spTgt>
                                        </p:tgtEl>
                                        <p:attrNameLst>
                                          <p:attrName>style.visibility</p:attrName>
                                        </p:attrNameLst>
                                      </p:cBhvr>
                                      <p:to>
                                        <p:strVal val="visible"/>
                                      </p:to>
                                    </p:se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par>
                          <p:cTn id="15" fill="hold">
                            <p:stCondLst>
                              <p:cond delay="1000"/>
                            </p:stCondLst>
                            <p:childTnLst>
                              <p:par>
                                <p:cTn id="16" presetID="1" presetClass="entr" presetSubtype="0" fill="hold" grpId="0" nodeType="afterEffect">
                                  <p:stCondLst>
                                    <p:cond delay="0"/>
                                  </p:stCondLst>
                                  <p:childTnLst>
                                    <p:set>
                                      <p:cBhvr>
                                        <p:cTn id="17" dur="1" fill="hold">
                                          <p:stCondLst>
                                            <p:cond delay="0"/>
                                          </p:stCondLst>
                                        </p:cTn>
                                        <p:tgtEl>
                                          <p:spTgt spid="3">
                                            <p:txEl>
                                              <p:pRg st="4" end="4"/>
                                            </p:txEl>
                                          </p:spTgt>
                                        </p:tgtEl>
                                        <p:attrNameLst>
                                          <p:attrName>style.visibility</p:attrName>
                                        </p:attrNameLst>
                                      </p:cBhvr>
                                      <p:to>
                                        <p:strVal val="visible"/>
                                      </p:to>
                                    </p:se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b="0" dirty="0">
                <a:effectLst/>
              </a:rPr>
              <a:t>第五节</a:t>
            </a:r>
            <a:r>
              <a:rPr lang="en-US" altLang="zh-CN" b="0" dirty="0">
                <a:effectLst/>
              </a:rPr>
              <a:t> </a:t>
            </a:r>
            <a:r>
              <a:rPr lang="zh-CN" altLang="en-US" b="0" dirty="0">
                <a:effectLst/>
              </a:rPr>
              <a:t>供应链融资风险</a:t>
            </a:r>
            <a:r>
              <a:rPr lang="en-US" altLang="zh-CN" sz="2000" b="0" dirty="0">
                <a:solidFill>
                  <a:srgbClr val="FF0000"/>
                </a:solidFill>
                <a:effectLst/>
              </a:rPr>
              <a:t>—</a:t>
            </a:r>
            <a:r>
              <a:rPr lang="zh-CN" altLang="en-US" sz="2000" b="0" dirty="0">
                <a:solidFill>
                  <a:srgbClr val="FF0000"/>
                </a:solidFill>
                <a:effectLst/>
              </a:rPr>
              <a:t>风险类别</a:t>
            </a:r>
            <a:endParaRPr kumimoji="1" lang="zh-CN" altLang="en-US" sz="2000" b="0" dirty="0">
              <a:effectLst/>
            </a:endParaRPr>
          </a:p>
        </p:txBody>
      </p:sp>
      <p:sp>
        <p:nvSpPr>
          <p:cNvPr id="3" name="内容占位符 2"/>
          <p:cNvSpPr>
            <a:spLocks noGrp="1"/>
          </p:cNvSpPr>
          <p:nvPr>
            <p:ph idx="1"/>
          </p:nvPr>
        </p:nvSpPr>
        <p:spPr/>
        <p:txBody>
          <a:bodyPr/>
          <a:lstStyle/>
          <a:p>
            <a:r>
              <a:rPr lang="zh-CN" altLang="zh-CN" dirty="0"/>
              <a:t>信用风险</a:t>
            </a:r>
            <a:endParaRPr lang="en-US" altLang="zh-CN" dirty="0"/>
          </a:p>
          <a:p>
            <a:pPr lvl="1"/>
            <a:r>
              <a:rPr lang="zh-CN" altLang="zh-CN" dirty="0"/>
              <a:t>融资企业不能依约偿还银行等金融机构的借款的风险</a:t>
            </a:r>
            <a:endParaRPr lang="en-US" altLang="zh-CN" dirty="0"/>
          </a:p>
          <a:p>
            <a:pPr lvl="2">
              <a:lnSpc>
                <a:spcPct val="80000"/>
              </a:lnSpc>
            </a:pPr>
            <a:r>
              <a:rPr lang="zh-CN" altLang="en-US" sz="2000" dirty="0"/>
              <a:t>供应链</a:t>
            </a:r>
            <a:r>
              <a:rPr lang="zh-CN" altLang="zh-CN" sz="2000" dirty="0"/>
              <a:t>系统</a:t>
            </a:r>
            <a:r>
              <a:rPr lang="zh-CN" altLang="en-US" sz="2000" dirty="0"/>
              <a:t>性与</a:t>
            </a:r>
            <a:r>
              <a:rPr lang="zh-CN" altLang="zh-CN" sz="2000" dirty="0"/>
              <a:t>非系统</a:t>
            </a:r>
            <a:r>
              <a:rPr lang="zh-CN" altLang="en-US" sz="2000" dirty="0"/>
              <a:t>性</a:t>
            </a:r>
            <a:r>
              <a:rPr lang="zh-CN" altLang="zh-CN" sz="2000" dirty="0"/>
              <a:t>风险</a:t>
            </a:r>
            <a:endParaRPr lang="en-US" altLang="zh-CN" sz="2000" dirty="0"/>
          </a:p>
          <a:p>
            <a:pPr lvl="2">
              <a:lnSpc>
                <a:spcPct val="80000"/>
              </a:lnSpc>
            </a:pPr>
            <a:r>
              <a:rPr lang="zh-CN" altLang="en-US" sz="2000" dirty="0"/>
              <a:t>融资授信企业</a:t>
            </a:r>
            <a:r>
              <a:rPr lang="zh-CN" altLang="zh-CN" sz="2000" dirty="0"/>
              <a:t>道德风险</a:t>
            </a:r>
            <a:endParaRPr lang="en-US" altLang="zh-CN" sz="2000" dirty="0"/>
          </a:p>
          <a:p>
            <a:r>
              <a:rPr lang="zh-CN" altLang="zh-CN" dirty="0"/>
              <a:t>关系风险</a:t>
            </a:r>
            <a:endParaRPr lang="en-US" altLang="zh-CN" dirty="0"/>
          </a:p>
          <a:p>
            <a:pPr lvl="1"/>
            <a:r>
              <a:rPr lang="zh-CN" altLang="zh-CN" dirty="0"/>
              <a:t>供应链成员企业之间合作关系破裂的风险</a:t>
            </a:r>
            <a:endParaRPr lang="en-US" altLang="zh-CN" dirty="0"/>
          </a:p>
          <a:p>
            <a:pPr lvl="2">
              <a:lnSpc>
                <a:spcPct val="80000"/>
              </a:lnSpc>
            </a:pPr>
            <a:r>
              <a:rPr lang="zh-CN" altLang="en-US" sz="2000" dirty="0">
                <a:latin typeface="Times New Roman" charset="0"/>
              </a:rPr>
              <a:t>供应链成员企业目标相冲突</a:t>
            </a:r>
            <a:endParaRPr lang="en-US" altLang="zh-CN" sz="2000" dirty="0">
              <a:latin typeface="Times New Roman" charset="0"/>
            </a:endParaRPr>
          </a:p>
          <a:p>
            <a:pPr lvl="2">
              <a:lnSpc>
                <a:spcPct val="80000"/>
              </a:lnSpc>
            </a:pPr>
            <a:r>
              <a:rPr lang="zh-CN" altLang="en-US" sz="2000" dirty="0">
                <a:latin typeface="Times New Roman" charset="0"/>
              </a:rPr>
              <a:t>供应链</a:t>
            </a:r>
            <a:r>
              <a:rPr lang="zh-CN" altLang="en-US" sz="2000" dirty="0">
                <a:latin typeface="Times New Roman" charset="0"/>
                <a:ea typeface="黑体" charset="0"/>
                <a:cs typeface="黑体" charset="0"/>
              </a:rPr>
              <a:t>结点企业信息不同步</a:t>
            </a:r>
            <a:endParaRPr lang="en-US" altLang="zh-CN" sz="2000" dirty="0">
              <a:latin typeface="Times New Roman" charset="0"/>
            </a:endParaRPr>
          </a:p>
          <a:p>
            <a:pPr lvl="2">
              <a:lnSpc>
                <a:spcPct val="80000"/>
              </a:lnSpc>
            </a:pPr>
            <a:r>
              <a:rPr lang="zh-CN" altLang="en-US" sz="2000" dirty="0">
                <a:latin typeface="Times New Roman" charset="0"/>
              </a:rPr>
              <a:t>供应链是一个动态变化系统</a:t>
            </a:r>
          </a:p>
          <a:p>
            <a:r>
              <a:rPr lang="zh-CN" altLang="zh-CN" dirty="0"/>
              <a:t>操作风险</a:t>
            </a:r>
            <a:endParaRPr lang="en-US" altLang="zh-CN" dirty="0"/>
          </a:p>
          <a:p>
            <a:pPr lvl="1"/>
            <a:r>
              <a:rPr lang="zh-CN" altLang="zh-CN" dirty="0"/>
              <a:t>在信用调查、融资审批、授信后续管理等业务操作环节</a:t>
            </a:r>
            <a:endParaRPr lang="en-US" altLang="zh-CN" dirty="0"/>
          </a:p>
          <a:p>
            <a:pPr lvl="2">
              <a:lnSpc>
                <a:spcPct val="80000"/>
              </a:lnSpc>
            </a:pPr>
            <a:r>
              <a:rPr lang="zh-CN" altLang="en-US" sz="2000" dirty="0"/>
              <a:t>信贷人员素质</a:t>
            </a:r>
            <a:r>
              <a:rPr lang="zh-CN" altLang="zh-CN" sz="2000" dirty="0"/>
              <a:t>的</a:t>
            </a:r>
            <a:r>
              <a:rPr lang="zh-CN" altLang="en-US" sz="2000" dirty="0"/>
              <a:t>审查</a:t>
            </a:r>
            <a:r>
              <a:rPr lang="zh-CN" altLang="zh-CN" sz="2000" dirty="0"/>
              <a:t>风险</a:t>
            </a:r>
            <a:endParaRPr lang="en-US" altLang="zh-CN" sz="2000" dirty="0"/>
          </a:p>
          <a:p>
            <a:pPr lvl="2">
              <a:lnSpc>
                <a:spcPct val="80000"/>
              </a:lnSpc>
            </a:pPr>
            <a:r>
              <a:rPr lang="zh-CN" altLang="zh-CN" sz="2000" dirty="0"/>
              <a:t>信贷操作流程的</a:t>
            </a:r>
            <a:r>
              <a:rPr lang="zh-CN" altLang="en-US" sz="2000" dirty="0"/>
              <a:t>违规</a:t>
            </a:r>
            <a:r>
              <a:rPr lang="zh-CN" altLang="zh-CN" sz="2000" dirty="0"/>
              <a:t>风险</a:t>
            </a:r>
            <a:endParaRPr lang="en-US" altLang="zh-CN" sz="2000" dirty="0"/>
          </a:p>
          <a:p>
            <a:pPr lvl="2">
              <a:lnSpc>
                <a:spcPct val="80000"/>
              </a:lnSpc>
            </a:pPr>
            <a:r>
              <a:rPr lang="zh-CN" altLang="zh-CN" sz="2000" dirty="0"/>
              <a:t>信息</a:t>
            </a:r>
            <a:r>
              <a:rPr lang="zh-CN" altLang="en-US" sz="2000" dirty="0"/>
              <a:t>反馈滞后</a:t>
            </a:r>
            <a:r>
              <a:rPr lang="zh-CN" altLang="zh-CN" sz="2000" dirty="0"/>
              <a:t>的</a:t>
            </a:r>
            <a:r>
              <a:rPr lang="zh-CN" altLang="en-US" sz="2000" dirty="0"/>
              <a:t>监管</a:t>
            </a:r>
            <a:r>
              <a:rPr lang="zh-CN" altLang="zh-CN" sz="2000" dirty="0"/>
              <a:t>风险</a:t>
            </a:r>
            <a:endParaRPr lang="en-US" altLang="zh-CN" sz="2000" dirty="0"/>
          </a:p>
          <a:p>
            <a:pPr lvl="2">
              <a:lnSpc>
                <a:spcPct val="80000"/>
              </a:lnSpc>
            </a:pPr>
            <a:r>
              <a:rPr lang="zh-CN" altLang="zh-CN" sz="2000" dirty="0"/>
              <a:t>外部事件引致的</a:t>
            </a:r>
            <a:r>
              <a:rPr lang="zh-CN" altLang="en-US" sz="2000" dirty="0"/>
              <a:t>突发</a:t>
            </a:r>
            <a:r>
              <a:rPr lang="zh-CN" altLang="zh-CN" sz="2000" dirty="0"/>
              <a:t>风险 </a:t>
            </a:r>
            <a:endParaRPr kumimoji="1" lang="en-US" altLang="zh-CN" sz="2000" dirty="0"/>
          </a:p>
          <a:p>
            <a:endParaRPr kumimoji="1" lang="zh-CN" altLang="en-US" dirty="0"/>
          </a:p>
        </p:txBody>
      </p:sp>
      <p:sp>
        <p:nvSpPr>
          <p:cNvPr id="4" name="幻灯片编号占位符 3"/>
          <p:cNvSpPr>
            <a:spLocks noGrp="1"/>
          </p:cNvSpPr>
          <p:nvPr>
            <p:ph type="sldNum" sz="quarter" idx="12"/>
          </p:nvPr>
        </p:nvSpPr>
        <p:spPr/>
        <p:txBody>
          <a:bodyPr/>
          <a:lstStyle/>
          <a:p>
            <a:pPr>
              <a:defRPr/>
            </a:pPr>
            <a:fld id="{ECB5211D-F00B-AF45-9779-C1153475AFDA}" type="slidenum">
              <a:rPr lang="en-US" altLang="zh-CN" smtClean="0"/>
              <a:pPr>
                <a:defRPr/>
              </a:pPr>
              <a:t>225</a:t>
            </a:fld>
            <a:endParaRPr lang="en-US" altLang="zh-CN"/>
          </a:p>
        </p:txBody>
      </p:sp>
    </p:spTree>
    <p:extLst>
      <p:ext uri="{BB962C8B-B14F-4D97-AF65-F5344CB8AC3E}">
        <p14:creationId xmlns:p14="http://schemas.microsoft.com/office/powerpoint/2010/main" val="275774195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835696" y="0"/>
            <a:ext cx="5256584" cy="576792"/>
          </a:xfrm>
        </p:spPr>
        <p:txBody>
          <a:bodyPr/>
          <a:lstStyle/>
          <a:p>
            <a:r>
              <a:rPr lang="zh-CN" altLang="en-US" dirty="0">
                <a:effectLst>
                  <a:outerShdw blurRad="38100" dist="38100" dir="2700000" algn="tl">
                    <a:srgbClr val="000000"/>
                  </a:outerShdw>
                </a:effectLst>
              </a:rPr>
              <a:t>第五节</a:t>
            </a:r>
            <a:r>
              <a:rPr lang="en-US" altLang="zh-CN" dirty="0">
                <a:effectLst>
                  <a:outerShdw blurRad="38100" dist="38100" dir="2700000" algn="tl">
                    <a:srgbClr val="000000"/>
                  </a:outerShdw>
                </a:effectLst>
              </a:rPr>
              <a:t> </a:t>
            </a:r>
            <a:r>
              <a:rPr lang="zh-CN" altLang="en-US" dirty="0">
                <a:effectLst>
                  <a:outerShdw blurRad="38100" dist="38100" dir="2700000" algn="tl">
                    <a:srgbClr val="000000"/>
                  </a:outerShdw>
                </a:effectLst>
              </a:rPr>
              <a:t>供应链融资风险</a:t>
            </a:r>
            <a:r>
              <a:rPr lang="en-US" altLang="zh-CN" sz="2000" dirty="0">
                <a:solidFill>
                  <a:srgbClr val="FF0000"/>
                </a:solidFill>
                <a:effectLst>
                  <a:outerShdw blurRad="38100" dist="38100" dir="2700000" algn="tl">
                    <a:srgbClr val="000000"/>
                  </a:outerShdw>
                </a:effectLst>
              </a:rPr>
              <a:t>—</a:t>
            </a:r>
            <a:r>
              <a:rPr lang="zh-CN" altLang="en-US" sz="2000" dirty="0">
                <a:solidFill>
                  <a:srgbClr val="FF0000"/>
                </a:solidFill>
                <a:effectLst>
                  <a:outerShdw blurRad="38100" dist="38100" dir="2700000" algn="tl">
                    <a:srgbClr val="000000"/>
                  </a:outerShdw>
                </a:effectLst>
              </a:rPr>
              <a:t>管控重点</a:t>
            </a:r>
            <a:endParaRPr lang="zh-CN" altLang="en-US" sz="2000" dirty="0"/>
          </a:p>
        </p:txBody>
      </p:sp>
      <p:sp>
        <p:nvSpPr>
          <p:cNvPr id="3" name="内容占位符 2"/>
          <p:cNvSpPr>
            <a:spLocks noGrp="1"/>
          </p:cNvSpPr>
          <p:nvPr>
            <p:ph idx="1"/>
          </p:nvPr>
        </p:nvSpPr>
        <p:spPr>
          <a:xfrm>
            <a:off x="35496" y="1072330"/>
            <a:ext cx="4824536" cy="5480873"/>
          </a:xfrm>
        </p:spPr>
        <p:txBody>
          <a:bodyPr/>
          <a:lstStyle/>
          <a:p>
            <a:r>
              <a:rPr lang="zh-CN" altLang="zh-CN" dirty="0"/>
              <a:t>供应链金融主体准入条件审核</a:t>
            </a:r>
            <a:endParaRPr lang="en-US" altLang="zh-CN" dirty="0"/>
          </a:p>
          <a:p>
            <a:pPr lvl="1"/>
            <a:r>
              <a:rPr lang="zh-CN" altLang="zh-CN" dirty="0"/>
              <a:t>掌握</a:t>
            </a:r>
            <a:r>
              <a:rPr lang="zh-CN" altLang="en-US" dirty="0"/>
              <a:t>结点</a:t>
            </a:r>
            <a:r>
              <a:rPr lang="zh-CN" altLang="zh-CN" dirty="0"/>
              <a:t>企业基本情况</a:t>
            </a:r>
            <a:endParaRPr lang="en-US" altLang="zh-CN" dirty="0"/>
          </a:p>
          <a:p>
            <a:pPr lvl="2"/>
            <a:r>
              <a:rPr lang="zh-CN" altLang="zh-CN" sz="1800" dirty="0"/>
              <a:t>行业风险</a:t>
            </a:r>
            <a:r>
              <a:rPr lang="zh-CN" altLang="en-US" sz="1800" dirty="0"/>
              <a:t>  </a:t>
            </a:r>
            <a:r>
              <a:rPr lang="zh-CN" altLang="zh-CN" sz="1800" dirty="0">
                <a:latin typeface="楷体"/>
                <a:ea typeface="楷体"/>
                <a:cs typeface="楷体"/>
              </a:rPr>
              <a:t>向拥有核心专利企业倾斜</a:t>
            </a:r>
            <a:endParaRPr lang="en-US" altLang="zh-CN" sz="1800" dirty="0">
              <a:latin typeface="楷体"/>
              <a:ea typeface="楷体"/>
              <a:cs typeface="楷体"/>
            </a:endParaRPr>
          </a:p>
          <a:p>
            <a:pPr lvl="2"/>
            <a:r>
              <a:rPr lang="zh-CN" altLang="zh-CN" sz="1800" dirty="0"/>
              <a:t>存续时间</a:t>
            </a:r>
            <a:r>
              <a:rPr lang="zh-CN" altLang="en-US" sz="1800" dirty="0"/>
              <a:t>  </a:t>
            </a:r>
            <a:r>
              <a:rPr lang="zh-CN" altLang="zh-CN" sz="1800" dirty="0">
                <a:latin typeface="楷体"/>
                <a:ea typeface="楷体"/>
                <a:cs typeface="楷体"/>
              </a:rPr>
              <a:t>与抗风险能力正相关</a:t>
            </a:r>
            <a:endParaRPr lang="en-US" altLang="zh-CN" sz="1800" dirty="0"/>
          </a:p>
          <a:p>
            <a:pPr lvl="2"/>
            <a:r>
              <a:rPr lang="zh-CN" altLang="zh-CN" sz="1800" dirty="0"/>
              <a:t>经营能力</a:t>
            </a:r>
            <a:r>
              <a:rPr lang="zh-CN" altLang="en-US" sz="1800" dirty="0"/>
              <a:t>  </a:t>
            </a:r>
            <a:r>
              <a:rPr lang="zh-CN" altLang="zh-CN" sz="1800" dirty="0">
                <a:latin typeface="楷体"/>
                <a:ea typeface="楷体"/>
                <a:cs typeface="楷体"/>
              </a:rPr>
              <a:t>企业行为方式</a:t>
            </a:r>
            <a:r>
              <a:rPr lang="zh-CN" altLang="en-US" sz="1800" dirty="0">
                <a:latin typeface="楷体"/>
                <a:ea typeface="楷体"/>
                <a:cs typeface="楷体"/>
              </a:rPr>
              <a:t>与</a:t>
            </a:r>
            <a:r>
              <a:rPr lang="zh-CN" altLang="zh-CN" sz="1800" dirty="0">
                <a:latin typeface="楷体"/>
                <a:ea typeface="楷体"/>
                <a:cs typeface="楷体"/>
              </a:rPr>
              <a:t>能力受管理者素质影响</a:t>
            </a:r>
            <a:r>
              <a:rPr lang="zh-CN" altLang="en-US" sz="1800" dirty="0">
                <a:latin typeface="楷体"/>
                <a:ea typeface="楷体"/>
                <a:cs typeface="楷体"/>
              </a:rPr>
              <a:t>，考查</a:t>
            </a:r>
            <a:r>
              <a:rPr lang="zh-CN" altLang="zh-CN" sz="1800" dirty="0">
                <a:latin typeface="楷体"/>
                <a:ea typeface="楷体"/>
                <a:cs typeface="楷体"/>
              </a:rPr>
              <a:t>员工认可程度、学历、经验</a:t>
            </a:r>
            <a:r>
              <a:rPr lang="zh-CN" altLang="en-US" sz="1800" dirty="0">
                <a:latin typeface="楷体"/>
                <a:ea typeface="楷体"/>
                <a:cs typeface="楷体"/>
              </a:rPr>
              <a:t>、</a:t>
            </a:r>
            <a:r>
              <a:rPr lang="zh-CN" altLang="zh-CN" sz="1800" dirty="0">
                <a:latin typeface="楷体"/>
                <a:ea typeface="楷体"/>
                <a:cs typeface="楷体"/>
              </a:rPr>
              <a:t>经营业绩</a:t>
            </a:r>
            <a:endParaRPr lang="en-US" altLang="zh-CN" sz="1800" dirty="0">
              <a:latin typeface="楷体"/>
              <a:ea typeface="楷体"/>
              <a:cs typeface="楷体"/>
            </a:endParaRPr>
          </a:p>
          <a:p>
            <a:pPr lvl="1"/>
            <a:r>
              <a:rPr lang="zh-CN" altLang="zh-CN" dirty="0"/>
              <a:t>分析主体企业市场地位</a:t>
            </a:r>
            <a:endParaRPr lang="en-US" altLang="zh-CN" dirty="0"/>
          </a:p>
          <a:p>
            <a:pPr lvl="2"/>
            <a:r>
              <a:rPr lang="zh-CN" altLang="zh-CN" sz="1800" dirty="0"/>
              <a:t>上游中小企业的技术实力</a:t>
            </a:r>
            <a:r>
              <a:rPr lang="zh-CN" altLang="en-US" sz="1800" dirty="0"/>
              <a:t>与</a:t>
            </a:r>
            <a:r>
              <a:rPr lang="zh-CN" altLang="zh-CN" sz="1800" dirty="0"/>
              <a:t>研</a:t>
            </a:r>
            <a:r>
              <a:rPr lang="zh-CN" altLang="en-US" sz="1800" dirty="0"/>
              <a:t>发</a:t>
            </a:r>
            <a:r>
              <a:rPr lang="zh-CN" altLang="zh-CN" sz="1800" dirty="0"/>
              <a:t>能力</a:t>
            </a:r>
            <a:endParaRPr lang="en-US" altLang="zh-CN" sz="1800" dirty="0"/>
          </a:p>
          <a:p>
            <a:pPr lvl="2"/>
            <a:r>
              <a:rPr lang="zh-CN" altLang="zh-CN" sz="1800" dirty="0"/>
              <a:t>下游经销商市场占有情况</a:t>
            </a:r>
            <a:r>
              <a:rPr lang="zh-CN" altLang="en-US" sz="1800" dirty="0"/>
              <a:t>、</a:t>
            </a:r>
            <a:r>
              <a:rPr lang="zh-CN" altLang="zh-CN" sz="1800" dirty="0"/>
              <a:t>营销网络</a:t>
            </a:r>
            <a:endParaRPr lang="en-US" altLang="zh-CN" sz="1800" dirty="0"/>
          </a:p>
          <a:p>
            <a:pPr lvl="1"/>
            <a:r>
              <a:rPr lang="zh-CN" altLang="zh-CN" dirty="0"/>
              <a:t>分析主体企业财务指标</a:t>
            </a:r>
            <a:endParaRPr lang="en-US" altLang="zh-CN" dirty="0"/>
          </a:p>
          <a:p>
            <a:pPr lvl="2"/>
            <a:r>
              <a:rPr lang="zh-CN" altLang="zh-CN" sz="1800" dirty="0"/>
              <a:t>偿债能力、盈利能力、运营能力、成长能力、现金流量</a:t>
            </a:r>
            <a:endParaRPr lang="en-US" altLang="zh-CN" sz="1800" dirty="0"/>
          </a:p>
          <a:p>
            <a:pPr lvl="2"/>
            <a:r>
              <a:rPr lang="en-US" altLang="zh-CN" sz="1800" dirty="0"/>
              <a:t>…</a:t>
            </a:r>
          </a:p>
        </p:txBody>
      </p:sp>
      <p:sp>
        <p:nvSpPr>
          <p:cNvPr id="4" name="幻灯片编号占位符 3"/>
          <p:cNvSpPr>
            <a:spLocks noGrp="1"/>
          </p:cNvSpPr>
          <p:nvPr>
            <p:ph type="sldNum" sz="quarter" idx="4294967295"/>
          </p:nvPr>
        </p:nvSpPr>
        <p:spPr>
          <a:xfrm>
            <a:off x="1" y="6553200"/>
            <a:ext cx="657843" cy="304800"/>
          </a:xfrm>
          <a:prstGeom prst="rect">
            <a:avLst/>
          </a:prstGeom>
        </p:spPr>
        <p:txBody>
          <a:bodyPr/>
          <a:lstStyle/>
          <a:p>
            <a:pPr>
              <a:defRPr/>
            </a:pPr>
            <a:fld id="{ECB5211D-F00B-AF45-9779-C1153475AFDA}" type="slidenum">
              <a:rPr lang="en-US" altLang="zh-CN" smtClean="0"/>
              <a:pPr>
                <a:defRPr/>
              </a:pPr>
              <a:t>226</a:t>
            </a:fld>
            <a:endParaRPr lang="en-US" altLang="zh-CN"/>
          </a:p>
        </p:txBody>
      </p:sp>
      <p:sp>
        <p:nvSpPr>
          <p:cNvPr id="5" name="内容占位符 2"/>
          <p:cNvSpPr txBox="1">
            <a:spLocks/>
          </p:cNvSpPr>
          <p:nvPr/>
        </p:nvSpPr>
        <p:spPr bwMode="auto">
          <a:xfrm>
            <a:off x="4427984" y="1404514"/>
            <a:ext cx="4680520" cy="54808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16000" indent="-180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432000" indent="-18000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648000" indent="-1800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882000" indent="-1800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1080000" indent="-1800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lnSpc>
                <a:spcPct val="100000"/>
              </a:lnSpc>
            </a:pPr>
            <a:r>
              <a:rPr lang="zh-CN" altLang="zh-CN" kern="0" dirty="0"/>
              <a:t>核心企业</a:t>
            </a:r>
            <a:r>
              <a:rPr lang="zh-CN" altLang="en-US" kern="0" dirty="0"/>
              <a:t>实力分析</a:t>
            </a:r>
            <a:endParaRPr lang="en-US" altLang="zh-CN" kern="0" dirty="0"/>
          </a:p>
          <a:p>
            <a:pPr lvl="2">
              <a:lnSpc>
                <a:spcPct val="100000"/>
              </a:lnSpc>
            </a:pPr>
            <a:r>
              <a:rPr lang="zh-CN" altLang="zh-CN" sz="1800" kern="0" dirty="0"/>
              <a:t>信用捆绑</a:t>
            </a:r>
            <a:r>
              <a:rPr lang="zh-CN" altLang="en-US" sz="1800" kern="0" dirty="0">
                <a:sym typeface="Wingdings"/>
              </a:rPr>
              <a:t></a:t>
            </a:r>
            <a:r>
              <a:rPr lang="zh-CN" altLang="zh-CN" sz="1800" kern="0" dirty="0"/>
              <a:t>核心企业信用延伸 </a:t>
            </a:r>
            <a:endParaRPr lang="zh-CN" altLang="en-US" sz="1800" kern="0" dirty="0">
              <a:latin typeface="楷体"/>
              <a:ea typeface="楷体"/>
              <a:cs typeface="楷体"/>
            </a:endParaRPr>
          </a:p>
          <a:p>
            <a:pPr lvl="2">
              <a:lnSpc>
                <a:spcPct val="100000"/>
              </a:lnSpc>
            </a:pPr>
            <a:r>
              <a:rPr lang="zh-CN" altLang="zh-CN" sz="1800" kern="0" dirty="0"/>
              <a:t>考察股权结构、主营业务、投资收益、已有授信/负债、信用记录、行业地位、市场份额、发展前景等因素</a:t>
            </a:r>
            <a:endParaRPr lang="en-US" altLang="zh-CN" sz="1800" kern="0" dirty="0"/>
          </a:p>
          <a:p>
            <a:pPr lvl="2">
              <a:lnSpc>
                <a:spcPct val="100000"/>
              </a:lnSpc>
            </a:pPr>
            <a:r>
              <a:rPr lang="zh-CN" altLang="zh-CN" sz="1800" kern="0" dirty="0"/>
              <a:t>按往年采购</a:t>
            </a:r>
            <a:r>
              <a:rPr lang="zh-CN" altLang="en-US" sz="1800" kern="0" dirty="0"/>
              <a:t>单</a:t>
            </a:r>
            <a:r>
              <a:rPr lang="zh-CN" altLang="zh-CN" sz="1800" kern="0" dirty="0"/>
              <a:t>或</a:t>
            </a:r>
            <a:r>
              <a:rPr lang="zh-CN" altLang="en-US" sz="1800" kern="0" dirty="0"/>
              <a:t>订货单份额</a:t>
            </a:r>
            <a:r>
              <a:rPr lang="zh-CN" altLang="zh-CN" sz="1800" kern="0" dirty="0"/>
              <a:t>设授信额</a:t>
            </a:r>
            <a:endParaRPr lang="en-US" altLang="zh-CN" sz="1800" kern="0" dirty="0"/>
          </a:p>
          <a:p>
            <a:pPr lvl="2">
              <a:lnSpc>
                <a:spcPct val="100000"/>
              </a:lnSpc>
            </a:pPr>
            <a:r>
              <a:rPr lang="zh-CN" altLang="en-US" sz="1800" kern="0" dirty="0"/>
              <a:t>考察</a:t>
            </a:r>
            <a:r>
              <a:rPr lang="zh-CN" altLang="zh-CN" sz="1800" kern="0" dirty="0"/>
              <a:t>对上下游伙伴的管理能力</a:t>
            </a:r>
            <a:endParaRPr lang="en-US" altLang="zh-CN" sz="1800" kern="0" dirty="0"/>
          </a:p>
          <a:p>
            <a:pPr lvl="2">
              <a:lnSpc>
                <a:spcPct val="100000"/>
              </a:lnSpc>
            </a:pPr>
            <a:r>
              <a:rPr lang="zh-CN" altLang="en-US" sz="1800" kern="0" dirty="0"/>
              <a:t>考察</a:t>
            </a:r>
            <a:r>
              <a:rPr lang="zh-CN" altLang="zh-CN" sz="1800" kern="0" dirty="0"/>
              <a:t>合作意愿与合作能力</a:t>
            </a:r>
            <a:endParaRPr lang="en-US" altLang="zh-CN" sz="1800" kern="0" dirty="0"/>
          </a:p>
          <a:p>
            <a:pPr lvl="1">
              <a:lnSpc>
                <a:spcPct val="100000"/>
              </a:lnSpc>
            </a:pPr>
            <a:r>
              <a:rPr lang="zh-CN" altLang="zh-CN" kern="0" dirty="0"/>
              <a:t>第三方监管</a:t>
            </a:r>
            <a:r>
              <a:rPr lang="zh-CN" altLang="en-US" kern="0" dirty="0"/>
              <a:t>审核</a:t>
            </a:r>
            <a:endParaRPr lang="en-US" altLang="zh-CN" kern="0" dirty="0"/>
          </a:p>
          <a:p>
            <a:pPr lvl="2">
              <a:lnSpc>
                <a:spcPct val="100000"/>
              </a:lnSpc>
            </a:pPr>
            <a:r>
              <a:rPr lang="zh-CN" altLang="zh-CN" sz="1800" kern="0" dirty="0"/>
              <a:t>监管方准入保持独立性</a:t>
            </a:r>
            <a:r>
              <a:rPr lang="en-US" altLang="zh-CN" sz="1800" kern="0" dirty="0"/>
              <a:t>,</a:t>
            </a:r>
            <a:r>
              <a:rPr lang="zh-CN" altLang="zh-CN" sz="1800" kern="0" dirty="0"/>
              <a:t>避免与借款人有关联关系的物流企业为合作监管方</a:t>
            </a:r>
          </a:p>
          <a:p>
            <a:pPr lvl="2">
              <a:lnSpc>
                <a:spcPct val="100000"/>
              </a:lnSpc>
            </a:pPr>
            <a:r>
              <a:rPr lang="zh-CN" altLang="zh-CN" sz="1800" kern="0" dirty="0"/>
              <a:t>拥有固定场所</a:t>
            </a:r>
            <a:r>
              <a:rPr lang="en-US" altLang="zh-CN" sz="1800" kern="0" dirty="0"/>
              <a:t>,</a:t>
            </a:r>
            <a:r>
              <a:rPr lang="zh-CN" altLang="zh-CN" sz="1800" kern="0" dirty="0"/>
              <a:t>具备一定规模、专</a:t>
            </a:r>
            <a:r>
              <a:rPr lang="zh-CN" altLang="en-US" sz="1800" kern="0" dirty="0"/>
              <a:t>业</a:t>
            </a:r>
            <a:r>
              <a:rPr lang="zh-CN" altLang="zh-CN" sz="1800" kern="0" dirty="0"/>
              <a:t>从事仓储监管的行业经验</a:t>
            </a:r>
            <a:endParaRPr lang="en-US" altLang="zh-CN" sz="1800" kern="0" dirty="0"/>
          </a:p>
          <a:p>
            <a:pPr lvl="2">
              <a:lnSpc>
                <a:spcPct val="100000"/>
              </a:lnSpc>
            </a:pPr>
            <a:r>
              <a:rPr lang="zh-CN" altLang="zh-CN" sz="1800" kern="0" dirty="0"/>
              <a:t>商誉</a:t>
            </a:r>
            <a:r>
              <a:rPr lang="zh-CN" altLang="en-US" sz="1800" kern="0" dirty="0"/>
              <a:t>好：无</a:t>
            </a:r>
            <a:r>
              <a:rPr lang="zh-CN" altLang="zh-CN" sz="1800" kern="0" dirty="0"/>
              <a:t>不良服务记录或道德风险</a:t>
            </a:r>
            <a:endParaRPr lang="en-US" altLang="zh-CN" sz="1800" kern="0" dirty="0"/>
          </a:p>
          <a:p>
            <a:pPr lvl="2">
              <a:lnSpc>
                <a:spcPct val="100000"/>
              </a:lnSpc>
            </a:pPr>
            <a:r>
              <a:rPr lang="zh-CN" altLang="zh-CN" sz="1800" kern="0" dirty="0"/>
              <a:t>责任意识</a:t>
            </a:r>
            <a:r>
              <a:rPr lang="en-US" altLang="zh-CN" sz="1800" kern="0" dirty="0"/>
              <a:t>,</a:t>
            </a:r>
            <a:r>
              <a:rPr lang="zh-CN" altLang="zh-CN" sz="1800" kern="0" dirty="0"/>
              <a:t>严格监管质押货物</a:t>
            </a:r>
            <a:endParaRPr lang="en-US" altLang="zh-CN" sz="1800" kern="0" dirty="0"/>
          </a:p>
          <a:p>
            <a:pPr lvl="2">
              <a:lnSpc>
                <a:spcPct val="100000"/>
              </a:lnSpc>
            </a:pPr>
            <a:r>
              <a:rPr lang="zh-CN" altLang="zh-CN" sz="1800" kern="0" dirty="0"/>
              <a:t>仓管、出入库</a:t>
            </a:r>
            <a:r>
              <a:rPr lang="zh-CN" altLang="en-US" sz="1800" kern="0" dirty="0"/>
              <a:t>等</a:t>
            </a:r>
            <a:r>
              <a:rPr lang="zh-CN" altLang="zh-CN" sz="1800" kern="0" dirty="0"/>
              <a:t>制度</a:t>
            </a:r>
            <a:r>
              <a:rPr lang="zh-CN" altLang="en-US" sz="1800" kern="0" dirty="0"/>
              <a:t>健全、</a:t>
            </a:r>
            <a:r>
              <a:rPr lang="zh-CN" altLang="zh-CN" sz="1800" kern="0" dirty="0"/>
              <a:t>操作</a:t>
            </a:r>
            <a:r>
              <a:rPr lang="zh-CN" altLang="en-US" sz="1800" kern="0" dirty="0"/>
              <a:t>规范</a:t>
            </a:r>
          </a:p>
        </p:txBody>
      </p:sp>
    </p:spTree>
    <p:extLst>
      <p:ext uri="{BB962C8B-B14F-4D97-AF65-F5344CB8AC3E}">
        <p14:creationId xmlns:p14="http://schemas.microsoft.com/office/powerpoint/2010/main" val="239093716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effectLst>
                  <a:outerShdw blurRad="38100" dist="38100" dir="2700000" algn="tl">
                    <a:srgbClr val="000000"/>
                  </a:outerShdw>
                </a:effectLst>
              </a:rPr>
              <a:t>第五节</a:t>
            </a:r>
            <a:r>
              <a:rPr lang="en-US" altLang="zh-CN" dirty="0">
                <a:effectLst>
                  <a:outerShdw blurRad="38100" dist="38100" dir="2700000" algn="tl">
                    <a:srgbClr val="000000"/>
                  </a:outerShdw>
                </a:effectLst>
              </a:rPr>
              <a:t> </a:t>
            </a:r>
            <a:r>
              <a:rPr lang="zh-CN" altLang="en-US" dirty="0">
                <a:effectLst>
                  <a:outerShdw blurRad="38100" dist="38100" dir="2700000" algn="tl">
                    <a:srgbClr val="000000"/>
                  </a:outerShdw>
                </a:effectLst>
              </a:rPr>
              <a:t>供应链融资风险</a:t>
            </a:r>
            <a:r>
              <a:rPr lang="en-US" altLang="zh-CN" sz="2000" dirty="0">
                <a:solidFill>
                  <a:srgbClr val="FF0000"/>
                </a:solidFill>
                <a:effectLst>
                  <a:outerShdw blurRad="38100" dist="38100" dir="2700000" algn="tl">
                    <a:srgbClr val="000000"/>
                  </a:outerShdw>
                </a:effectLst>
              </a:rPr>
              <a:t>—</a:t>
            </a:r>
            <a:r>
              <a:rPr lang="zh-CN" altLang="en-US" sz="2000" dirty="0">
                <a:solidFill>
                  <a:srgbClr val="FF0000"/>
                </a:solidFill>
                <a:effectLst>
                  <a:outerShdw blurRad="38100" dist="38100" dir="2700000" algn="tl">
                    <a:srgbClr val="000000"/>
                  </a:outerShdw>
                </a:effectLst>
              </a:rPr>
              <a:t>管控重点</a:t>
            </a:r>
            <a:endParaRPr lang="zh-CN" altLang="en-US" sz="2000" dirty="0"/>
          </a:p>
        </p:txBody>
      </p:sp>
      <p:sp>
        <p:nvSpPr>
          <p:cNvPr id="3" name="内容占位符 2"/>
          <p:cNvSpPr>
            <a:spLocks noGrp="1"/>
          </p:cNvSpPr>
          <p:nvPr>
            <p:ph idx="1"/>
          </p:nvPr>
        </p:nvSpPr>
        <p:spPr/>
        <p:txBody>
          <a:bodyPr/>
          <a:lstStyle/>
          <a:p>
            <a:pPr>
              <a:lnSpc>
                <a:spcPct val="80000"/>
              </a:lnSpc>
            </a:pPr>
            <a:r>
              <a:rPr lang="zh-CN" altLang="zh-CN" dirty="0"/>
              <a:t>供应链金融的客体准入管理</a:t>
            </a:r>
            <a:endParaRPr lang="en-US" altLang="zh-CN" dirty="0"/>
          </a:p>
          <a:p>
            <a:pPr lvl="1">
              <a:lnSpc>
                <a:spcPct val="80000"/>
              </a:lnSpc>
            </a:pPr>
            <a:r>
              <a:rPr lang="zh-CN" altLang="en-US" dirty="0">
                <a:latin typeface="Times New Roman" charset="0"/>
                <a:ea typeface="黑体" charset="0"/>
                <a:cs typeface="黑体" charset="0"/>
              </a:rPr>
              <a:t>应收账款的可收回性</a:t>
            </a:r>
            <a:endParaRPr lang="en-US" altLang="zh-CN" dirty="0">
              <a:latin typeface="Times New Roman" charset="0"/>
              <a:ea typeface="黑体" charset="0"/>
              <a:cs typeface="黑体" charset="0"/>
            </a:endParaRPr>
          </a:p>
          <a:p>
            <a:pPr lvl="2">
              <a:lnSpc>
                <a:spcPct val="80000"/>
              </a:lnSpc>
            </a:pPr>
            <a:r>
              <a:rPr lang="zh-CN" altLang="en-US" dirty="0">
                <a:latin typeface="Times New Roman" charset="0"/>
                <a:ea typeface="黑体" charset="0"/>
                <a:cs typeface="黑体" charset="0"/>
              </a:rPr>
              <a:t>真实性</a:t>
            </a:r>
          </a:p>
          <a:p>
            <a:pPr lvl="2">
              <a:lnSpc>
                <a:spcPct val="80000"/>
              </a:lnSpc>
            </a:pPr>
            <a:r>
              <a:rPr lang="zh-CN" altLang="en-US" dirty="0">
                <a:latin typeface="Times New Roman" charset="0"/>
                <a:ea typeface="黑体" charset="0"/>
                <a:cs typeface="黑体" charset="0"/>
              </a:rPr>
              <a:t>未被设定质权:不存在已转让</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质押、不重复质押</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转让</a:t>
            </a:r>
          </a:p>
          <a:p>
            <a:pPr lvl="2">
              <a:lnSpc>
                <a:spcPct val="80000"/>
              </a:lnSpc>
            </a:pPr>
            <a:r>
              <a:rPr lang="zh-CN" altLang="en-US" dirty="0">
                <a:latin typeface="Times New Roman" charset="0"/>
                <a:ea typeface="黑体" charset="0"/>
                <a:cs typeface="黑体" charset="0"/>
              </a:rPr>
              <a:t>合同要素明确</a:t>
            </a:r>
            <a:r>
              <a:rPr lang="zh-CN" dirty="0">
                <a:latin typeface="Times New Roman" charset="0"/>
                <a:ea typeface="黑体" charset="0"/>
                <a:cs typeface="黑体" charset="0"/>
              </a:rPr>
              <a:t>:</a:t>
            </a:r>
            <a:r>
              <a:rPr lang="zh-CN" altLang="en-US" dirty="0">
                <a:latin typeface="Times New Roman" charset="0"/>
                <a:ea typeface="黑体" charset="0"/>
                <a:cs typeface="黑体" charset="0"/>
              </a:rPr>
              <a:t>债务人名称、还款额、支付方式、还款期</a:t>
            </a:r>
          </a:p>
          <a:p>
            <a:pPr lvl="2">
              <a:lnSpc>
                <a:spcPct val="80000"/>
              </a:lnSpc>
            </a:pPr>
            <a:r>
              <a:rPr lang="zh-CN" altLang="en-US" dirty="0">
                <a:latin typeface="Times New Roman" charset="0"/>
                <a:ea typeface="黑体" charset="0"/>
                <a:cs typeface="黑体" charset="0"/>
              </a:rPr>
              <a:t>可转让</a:t>
            </a:r>
          </a:p>
          <a:p>
            <a:pPr lvl="2">
              <a:lnSpc>
                <a:spcPct val="80000"/>
              </a:lnSpc>
            </a:pPr>
            <a:r>
              <a:rPr lang="zh-CN" altLang="en-US" dirty="0">
                <a:latin typeface="Times New Roman" charset="0"/>
                <a:ea typeface="黑体" charset="0"/>
                <a:cs typeface="黑体" charset="0"/>
              </a:rPr>
              <a:t>时效性</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未超过诉讼时效</a:t>
            </a:r>
          </a:p>
          <a:p>
            <a:pPr lvl="1">
              <a:lnSpc>
                <a:spcPct val="80000"/>
              </a:lnSpc>
            </a:pPr>
            <a:r>
              <a:rPr lang="zh-CN" altLang="en-US" dirty="0">
                <a:latin typeface="Times New Roman" charset="0"/>
                <a:ea typeface="黑体" charset="0"/>
                <a:cs typeface="黑体" charset="0"/>
              </a:rPr>
              <a:t>存货融资考量违约变现的便利性和变现成本</a:t>
            </a:r>
          </a:p>
          <a:p>
            <a:pPr lvl="2">
              <a:lnSpc>
                <a:spcPct val="80000"/>
              </a:lnSpc>
            </a:pPr>
            <a:r>
              <a:rPr lang="zh-CN" altLang="en-US" dirty="0">
                <a:latin typeface="Times New Roman" charset="0"/>
                <a:ea typeface="黑体" charset="0"/>
                <a:cs typeface="黑体" charset="0"/>
              </a:rPr>
              <a:t>所有权清晰</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出示相关单据</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如发票、提单、购销合同</a:t>
            </a:r>
          </a:p>
          <a:p>
            <a:pPr lvl="2">
              <a:lnSpc>
                <a:spcPct val="80000"/>
              </a:lnSpc>
            </a:pPr>
            <a:r>
              <a:rPr lang="zh-CN" altLang="en-US" dirty="0">
                <a:latin typeface="Times New Roman" charset="0"/>
                <a:ea typeface="黑体" charset="0"/>
                <a:cs typeface="黑体" charset="0"/>
              </a:rPr>
              <a:t>价格稳定</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波动剧烈的商品不适宜作为抵质押物</a:t>
            </a:r>
          </a:p>
          <a:p>
            <a:pPr lvl="2">
              <a:lnSpc>
                <a:spcPct val="80000"/>
              </a:lnSpc>
            </a:pPr>
            <a:r>
              <a:rPr lang="zh-CN" altLang="en-US" dirty="0">
                <a:latin typeface="Times New Roman" charset="0"/>
                <a:ea typeface="黑体" charset="0"/>
                <a:cs typeface="黑体" charset="0"/>
              </a:rPr>
              <a:t>流动性强</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便于违约拍卖处置</a:t>
            </a:r>
          </a:p>
          <a:p>
            <a:pPr lvl="2">
              <a:lnSpc>
                <a:spcPct val="80000"/>
              </a:lnSpc>
            </a:pPr>
            <a:r>
              <a:rPr lang="zh-CN" altLang="en-US" dirty="0">
                <a:latin typeface="Times New Roman" charset="0"/>
                <a:ea typeface="黑体" charset="0"/>
                <a:cs typeface="黑体" charset="0"/>
              </a:rPr>
              <a:t>易于保存</a:t>
            </a:r>
          </a:p>
          <a:p>
            <a:pPr lvl="1">
              <a:lnSpc>
                <a:spcPct val="80000"/>
              </a:lnSpc>
            </a:pPr>
            <a:r>
              <a:rPr lang="zh-TW" altLang="en-US" dirty="0">
                <a:latin typeface="Times New Roman" charset="0"/>
                <a:ea typeface="黑体" charset="0"/>
                <a:cs typeface="黑体" charset="0"/>
              </a:rPr>
              <a:t>预付款</a:t>
            </a:r>
            <a:r>
              <a:rPr lang="zh-CN" altLang="en-US" dirty="0">
                <a:latin typeface="Times New Roman" charset="0"/>
                <a:ea typeface="黑体" charset="0"/>
                <a:cs typeface="黑体" charset="0"/>
              </a:rPr>
              <a:t>融资考量存货抵押物的选择和责任承担</a:t>
            </a:r>
            <a:endParaRPr lang="en-US" altLang="zh-CN" dirty="0">
              <a:latin typeface="Times New Roman" charset="0"/>
              <a:ea typeface="黑体" charset="0"/>
              <a:cs typeface="黑体" charset="0"/>
            </a:endParaRPr>
          </a:p>
          <a:p>
            <a:pPr lvl="2">
              <a:lnSpc>
                <a:spcPct val="80000"/>
              </a:lnSpc>
            </a:pPr>
            <a:r>
              <a:rPr lang="zh-CN" altLang="en-US" dirty="0">
                <a:latin typeface="Times New Roman" charset="0"/>
                <a:ea typeface="黑体" charset="0"/>
                <a:cs typeface="黑体" charset="0"/>
              </a:rPr>
              <a:t>明晰在途责任</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在途风险的承担方</a:t>
            </a:r>
            <a:endParaRPr lang="en-US" altLang="zh-CN" dirty="0">
              <a:latin typeface="Times New Roman" charset="0"/>
              <a:ea typeface="黑体" charset="0"/>
              <a:cs typeface="黑体" charset="0"/>
            </a:endParaRPr>
          </a:p>
          <a:p>
            <a:pPr lvl="2">
              <a:lnSpc>
                <a:spcPct val="80000"/>
              </a:lnSpc>
            </a:pPr>
            <a:r>
              <a:rPr lang="zh-CN" altLang="en-US" dirty="0">
                <a:latin typeface="Times New Roman" charset="0"/>
                <a:ea typeface="黑体" charset="0"/>
                <a:cs typeface="黑体" charset="0"/>
              </a:rPr>
              <a:t>上游责任捆绑</a:t>
            </a:r>
            <a:r>
              <a:rPr lang="en-US" altLang="zh-CN" dirty="0">
                <a:latin typeface="Times New Roman" charset="0"/>
                <a:ea typeface="黑体" charset="0"/>
                <a:cs typeface="黑体" charset="0"/>
              </a:rPr>
              <a:t>:</a:t>
            </a:r>
            <a:r>
              <a:rPr lang="zh-CN" altLang="en-US" dirty="0">
                <a:latin typeface="Times New Roman" charset="0"/>
                <a:ea typeface="黑体" charset="0"/>
                <a:cs typeface="黑体" charset="0"/>
              </a:rPr>
              <a:t>回购货销售、发货及时性责任及货物价格下跌补偿等责任</a:t>
            </a:r>
          </a:p>
        </p:txBody>
      </p:sp>
      <p:sp>
        <p:nvSpPr>
          <p:cNvPr id="4" name="幻灯片编号占位符 3"/>
          <p:cNvSpPr>
            <a:spLocks noGrp="1"/>
          </p:cNvSpPr>
          <p:nvPr>
            <p:ph type="sldNum" sz="quarter" idx="4294967295"/>
          </p:nvPr>
        </p:nvSpPr>
        <p:spPr>
          <a:xfrm>
            <a:off x="1" y="6553200"/>
            <a:ext cx="657843" cy="304800"/>
          </a:xfrm>
          <a:prstGeom prst="rect">
            <a:avLst/>
          </a:prstGeom>
        </p:spPr>
        <p:txBody>
          <a:bodyPr/>
          <a:lstStyle/>
          <a:p>
            <a:pPr>
              <a:defRPr/>
            </a:pPr>
            <a:fld id="{D8150A4F-E546-D341-8B1B-C85B5B1EB9D6}" type="slidenum">
              <a:rPr lang="en-US" altLang="zh-CN" smtClean="0"/>
              <a:pPr>
                <a:defRPr/>
              </a:pPr>
              <a:t>227</a:t>
            </a:fld>
            <a:endParaRPr lang="en-US" altLang="zh-CN"/>
          </a:p>
        </p:txBody>
      </p:sp>
    </p:spTree>
    <p:extLst>
      <p:ext uri="{BB962C8B-B14F-4D97-AF65-F5344CB8AC3E}">
        <p14:creationId xmlns:p14="http://schemas.microsoft.com/office/powerpoint/2010/main" val="273394879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第九讲 供应链绩效评价</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228</a:t>
            </a:fld>
            <a:endParaRPr lang="en-US" altLang="zh-CN"/>
          </a:p>
        </p:txBody>
      </p:sp>
      <p:sp>
        <p:nvSpPr>
          <p:cNvPr id="5" name="内容占位符 2"/>
          <p:cNvSpPr txBox="1">
            <a:spLocks/>
          </p:cNvSpPr>
          <p:nvPr/>
        </p:nvSpPr>
        <p:spPr bwMode="auto">
          <a:xfrm>
            <a:off x="2555776" y="2060848"/>
            <a:ext cx="4104456" cy="2016224"/>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buFont typeface="Wingdings" charset="2"/>
              <a:buAutoNum type="circleNumWdBlackPlain"/>
              <a:defRPr/>
            </a:pPr>
            <a:r>
              <a:rPr lang="zh-CN" altLang="en-US" sz="2800" dirty="0">
                <a:latin typeface="宋体" charset="0"/>
              </a:rPr>
              <a:t>供应链管理绩效目标 </a:t>
            </a:r>
          </a:p>
          <a:p>
            <a:pPr marL="514350" indent="-514350">
              <a:buFont typeface="Wingdings" charset="2"/>
              <a:buAutoNum type="circleNumWdBlackPlain"/>
              <a:defRPr/>
            </a:pPr>
            <a:r>
              <a:rPr lang="zh-CN" altLang="en-US" sz="2800" dirty="0">
                <a:latin typeface="宋体" charset="0"/>
              </a:rPr>
              <a:t>供应链管理绩效指标 </a:t>
            </a:r>
          </a:p>
          <a:p>
            <a:pPr marL="514350" indent="-514350">
              <a:buFont typeface="Wingdings" charset="2"/>
              <a:buAutoNum type="circleNumWdBlackPlain"/>
              <a:defRPr/>
            </a:pPr>
            <a:r>
              <a:rPr lang="zh-CN" altLang="en-US" sz="2800" dirty="0">
                <a:latin typeface="宋体" charset="0"/>
              </a:rPr>
              <a:t>供应链管理绩效改进 </a:t>
            </a:r>
          </a:p>
        </p:txBody>
      </p:sp>
    </p:spTree>
    <p:extLst>
      <p:ext uri="{BB962C8B-B14F-4D97-AF65-F5344CB8AC3E}">
        <p14:creationId xmlns:p14="http://schemas.microsoft.com/office/powerpoint/2010/main" val="1426542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Effect transition="in" filter="blinds(horizontal)">
                                      <p:cBhvr>
                                        <p:cTn id="11" dur="500"/>
                                        <p:tgtEl>
                                          <p:spTgt spid="5">
                                            <p:txEl>
                                              <p:pRg st="1" end="1"/>
                                            </p:txEl>
                                          </p:spTgt>
                                        </p:tgtEl>
                                      </p:cBhvr>
                                    </p:animEffect>
                                  </p:childTnLst>
                                </p:cTn>
                              </p:par>
                            </p:childTnLst>
                          </p:cTn>
                        </p:par>
                        <p:par>
                          <p:cTn id="12" fill="hold">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blinds(horizontal)">
                                      <p:cBhvr>
                                        <p:cTn id="15"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 name="幻灯片编号占位符 5"/>
          <p:cNvSpPr>
            <a:spLocks noGrp="1"/>
          </p:cNvSpPr>
          <p:nvPr>
            <p:ph type="sldNum" sz="quarter" idx="12"/>
          </p:nvPr>
        </p:nvSpPr>
        <p:spPr/>
        <p:txBody>
          <a:bodyPr/>
          <a:lstStyle/>
          <a:p>
            <a:pPr>
              <a:defRPr/>
            </a:pPr>
            <a:fld id="{53FD7BFB-2557-234A-BD3B-FA9A27D6769A}" type="slidenum">
              <a:rPr lang="en-US" altLang="zh-CN"/>
              <a:pPr>
                <a:defRPr/>
              </a:pPr>
              <a:t>229</a:t>
            </a:fld>
            <a:endParaRPr lang="en-US" altLang="zh-CN"/>
          </a:p>
        </p:txBody>
      </p:sp>
      <p:sp>
        <p:nvSpPr>
          <p:cNvPr id="2370563" name="Rectangle 3"/>
          <p:cNvSpPr>
            <a:spLocks noGrp="1" noChangeArrowheads="1"/>
          </p:cNvSpPr>
          <p:nvPr>
            <p:ph type="title"/>
          </p:nvPr>
        </p:nvSpPr>
        <p:spPr/>
        <p:txBody>
          <a:bodyPr/>
          <a:lstStyle/>
          <a:p>
            <a:pPr>
              <a:defRPr/>
            </a:pPr>
            <a:r>
              <a:rPr lang="zh-CN" altLang="en-US" dirty="0"/>
              <a:t>第一节</a:t>
            </a:r>
            <a:r>
              <a:rPr lang="en-US" altLang="zh-CN" dirty="0"/>
              <a:t>  </a:t>
            </a:r>
            <a:r>
              <a:rPr lang="zh-CN" altLang="en-US" dirty="0"/>
              <a:t>供应链管理绩效目标</a:t>
            </a:r>
            <a:r>
              <a:rPr lang="en-US" altLang="zh-CN" dirty="0"/>
              <a:t> </a:t>
            </a:r>
          </a:p>
        </p:txBody>
      </p:sp>
      <p:sp>
        <p:nvSpPr>
          <p:cNvPr id="2370566" name="AutoShape 6"/>
          <p:cNvSpPr>
            <a:spLocks noChangeArrowheads="1"/>
          </p:cNvSpPr>
          <p:nvPr/>
        </p:nvSpPr>
        <p:spPr bwMode="auto">
          <a:xfrm>
            <a:off x="7164388" y="2686050"/>
            <a:ext cx="1066800" cy="338138"/>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TW" altLang="en-US" sz="1800" b="1">
                <a:ea typeface="黑体" charset="0"/>
                <a:cs typeface="黑体" charset="0"/>
              </a:rPr>
              <a:t>交期</a:t>
            </a:r>
            <a:r>
              <a:rPr lang="zh-CN" altLang="en-US" sz="1800" b="1">
                <a:ea typeface="黑体" charset="0"/>
                <a:cs typeface="黑体" charset="0"/>
              </a:rPr>
              <a:t>表现</a:t>
            </a:r>
          </a:p>
        </p:txBody>
      </p:sp>
      <p:sp>
        <p:nvSpPr>
          <p:cNvPr id="2370567" name="Oval 7"/>
          <p:cNvSpPr>
            <a:spLocks noChangeArrowheads="1"/>
          </p:cNvSpPr>
          <p:nvPr/>
        </p:nvSpPr>
        <p:spPr bwMode="auto">
          <a:xfrm>
            <a:off x="5435600" y="2808288"/>
            <a:ext cx="1408113" cy="1296987"/>
          </a:xfrm>
          <a:prstGeom prst="ellipse">
            <a:avLst/>
          </a:prstGeom>
          <a:solidFill>
            <a:srgbClr val="93FA96"/>
          </a:solidFill>
          <a:ln w="127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370568" name="Rectangle 8"/>
          <p:cNvSpPr>
            <a:spLocks noChangeArrowheads="1"/>
          </p:cNvSpPr>
          <p:nvPr/>
        </p:nvSpPr>
        <p:spPr bwMode="auto">
          <a:xfrm>
            <a:off x="5605463" y="3133725"/>
            <a:ext cx="1184275" cy="5492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spAutoFit/>
          </a:bodyPr>
          <a:lstStyle/>
          <a:p>
            <a:pPr algn="l" eaLnBrk="0" hangingPunct="0">
              <a:lnSpc>
                <a:spcPct val="100000"/>
              </a:lnSpc>
              <a:spcBef>
                <a:spcPct val="0"/>
              </a:spcBef>
              <a:defRPr/>
            </a:pPr>
            <a:r>
              <a:rPr lang="en-US" altLang="zh-CN" sz="1800" b="1">
                <a:ea typeface="黑体" charset="0"/>
                <a:cs typeface="黑体" charset="0"/>
              </a:rPr>
              <a:t>SCM           —</a:t>
            </a:r>
            <a:r>
              <a:rPr lang="zh-CN" altLang="en-US" sz="1800" b="1">
                <a:ea typeface="黑体" charset="0"/>
                <a:cs typeface="黑体" charset="0"/>
              </a:rPr>
              <a:t>目标绩效</a:t>
            </a:r>
          </a:p>
        </p:txBody>
      </p:sp>
      <p:sp>
        <p:nvSpPr>
          <p:cNvPr id="2370569" name="Line 9"/>
          <p:cNvSpPr>
            <a:spLocks noChangeShapeType="1"/>
          </p:cNvSpPr>
          <p:nvPr/>
        </p:nvSpPr>
        <p:spPr bwMode="auto">
          <a:xfrm flipV="1">
            <a:off x="5113338" y="3816350"/>
            <a:ext cx="417512" cy="193675"/>
          </a:xfrm>
          <a:prstGeom prst="line">
            <a:avLst/>
          </a:prstGeom>
          <a:noFill/>
          <a:ln w="381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0" name="Line 10"/>
          <p:cNvSpPr>
            <a:spLocks noChangeShapeType="1"/>
          </p:cNvSpPr>
          <p:nvPr/>
        </p:nvSpPr>
        <p:spPr bwMode="auto">
          <a:xfrm flipH="1">
            <a:off x="6151563" y="2435225"/>
            <a:ext cx="9525" cy="217488"/>
          </a:xfrm>
          <a:prstGeom prst="line">
            <a:avLst/>
          </a:prstGeom>
          <a:noFill/>
          <a:ln w="381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a:lstStyle/>
          <a:p>
            <a:pPr>
              <a:defRPr/>
            </a:pPr>
            <a:endParaRPr lang="zh-CN" altLang="en-US"/>
          </a:p>
        </p:txBody>
      </p:sp>
      <p:sp>
        <p:nvSpPr>
          <p:cNvPr id="2370571" name="Line 11"/>
          <p:cNvSpPr>
            <a:spLocks noChangeShapeType="1"/>
          </p:cNvSpPr>
          <p:nvPr/>
        </p:nvSpPr>
        <p:spPr bwMode="auto">
          <a:xfrm>
            <a:off x="6732588" y="3840163"/>
            <a:ext cx="368300"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2" name="Line 12"/>
          <p:cNvSpPr>
            <a:spLocks noChangeShapeType="1"/>
          </p:cNvSpPr>
          <p:nvPr/>
        </p:nvSpPr>
        <p:spPr bwMode="auto">
          <a:xfrm>
            <a:off x="6156325" y="4176713"/>
            <a:ext cx="1588" cy="315912"/>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pic>
        <p:nvPicPr>
          <p:cNvPr id="2370573" name="Picture 13" descr="AG00110_"/>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6040438" y="2662238"/>
            <a:ext cx="179387" cy="31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0574" name="AutoShape 14"/>
          <p:cNvSpPr>
            <a:spLocks noChangeArrowheads="1"/>
          </p:cNvSpPr>
          <p:nvPr/>
        </p:nvSpPr>
        <p:spPr bwMode="auto">
          <a:xfrm>
            <a:off x="7092950" y="3875088"/>
            <a:ext cx="1128713" cy="366712"/>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CN" altLang="en-US" sz="1800" b="1">
                <a:ea typeface="黑体" charset="0"/>
                <a:cs typeface="黑体" charset="0"/>
              </a:rPr>
              <a:t>可承诺量</a:t>
            </a:r>
          </a:p>
        </p:txBody>
      </p:sp>
      <p:sp>
        <p:nvSpPr>
          <p:cNvPr id="2370575" name="AutoShape 15"/>
          <p:cNvSpPr>
            <a:spLocks noChangeArrowheads="1"/>
          </p:cNvSpPr>
          <p:nvPr/>
        </p:nvSpPr>
        <p:spPr bwMode="auto">
          <a:xfrm>
            <a:off x="3851275" y="3756025"/>
            <a:ext cx="1171575" cy="5334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CN" altLang="en-US" sz="1800" b="1">
                <a:ea typeface="黑体" charset="0"/>
                <a:cs typeface="黑体" charset="0"/>
              </a:rPr>
              <a:t>运营成本</a:t>
            </a:r>
            <a:endParaRPr lang="en-US" altLang="zh-CN" sz="1800" b="1">
              <a:ea typeface="黑体" charset="0"/>
              <a:cs typeface="黑体" charset="0"/>
            </a:endParaRPr>
          </a:p>
          <a:p>
            <a:pPr marL="342900" indent="-342900">
              <a:lnSpc>
                <a:spcPct val="90000"/>
              </a:lnSpc>
              <a:defRPr/>
            </a:pPr>
            <a:r>
              <a:rPr lang="en-US" b="1"/>
              <a:t>Operating Cost</a:t>
            </a:r>
            <a:endParaRPr lang="en-US" altLang="zh-CN" b="1"/>
          </a:p>
        </p:txBody>
      </p:sp>
      <p:sp>
        <p:nvSpPr>
          <p:cNvPr id="2370576" name="AutoShape 16"/>
          <p:cNvSpPr>
            <a:spLocks noChangeArrowheads="1"/>
          </p:cNvSpPr>
          <p:nvPr/>
        </p:nvSpPr>
        <p:spPr bwMode="auto">
          <a:xfrm>
            <a:off x="5651500" y="1989138"/>
            <a:ext cx="1006475" cy="38735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CN" altLang="en-US" sz="1800" b="1">
                <a:ea typeface="黑体" charset="0"/>
                <a:cs typeface="黑体" charset="0"/>
              </a:rPr>
              <a:t>品质改善</a:t>
            </a:r>
          </a:p>
        </p:txBody>
      </p:sp>
      <p:sp>
        <p:nvSpPr>
          <p:cNvPr id="2370577" name="Line 17"/>
          <p:cNvSpPr>
            <a:spLocks noChangeShapeType="1"/>
          </p:cNvSpPr>
          <p:nvPr/>
        </p:nvSpPr>
        <p:spPr bwMode="auto">
          <a:xfrm flipV="1">
            <a:off x="6826250" y="3049588"/>
            <a:ext cx="369888"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8" name="AutoShape 18"/>
          <p:cNvSpPr>
            <a:spLocks noChangeArrowheads="1"/>
          </p:cNvSpPr>
          <p:nvPr/>
        </p:nvSpPr>
        <p:spPr bwMode="auto">
          <a:xfrm>
            <a:off x="3995738" y="2544763"/>
            <a:ext cx="1090612" cy="3937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CN" altLang="en-US" sz="1800" b="1">
                <a:ea typeface="黑体" charset="0"/>
                <a:cs typeface="黑体" charset="0"/>
              </a:rPr>
              <a:t>库存周转</a:t>
            </a:r>
            <a:endParaRPr lang="zh-CN" altLang="en-US" sz="1800" b="1"/>
          </a:p>
        </p:txBody>
      </p:sp>
      <p:sp>
        <p:nvSpPr>
          <p:cNvPr id="2370579" name="Line 19"/>
          <p:cNvSpPr>
            <a:spLocks noChangeShapeType="1"/>
          </p:cNvSpPr>
          <p:nvPr/>
        </p:nvSpPr>
        <p:spPr bwMode="auto">
          <a:xfrm flipH="1" flipV="1">
            <a:off x="5148263" y="2952750"/>
            <a:ext cx="368300"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80" name="AutoShape 20"/>
          <p:cNvSpPr>
            <a:spLocks noChangeArrowheads="1"/>
          </p:cNvSpPr>
          <p:nvPr/>
        </p:nvSpPr>
        <p:spPr bwMode="auto">
          <a:xfrm>
            <a:off x="5580063" y="4581525"/>
            <a:ext cx="1071562" cy="38735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zh-CN" altLang="en-US" sz="1800" b="1">
                <a:ea typeface="黑体" charset="0"/>
                <a:cs typeface="黑体" charset="0"/>
              </a:rPr>
              <a:t>提前时间</a:t>
            </a:r>
          </a:p>
        </p:txBody>
      </p:sp>
      <p:sp>
        <p:nvSpPr>
          <p:cNvPr id="2370581" name="AutoShape 21"/>
          <p:cNvSpPr>
            <a:spLocks noChangeArrowheads="1"/>
          </p:cNvSpPr>
          <p:nvPr/>
        </p:nvSpPr>
        <p:spPr bwMode="auto">
          <a:xfrm>
            <a:off x="3851275" y="5256213"/>
            <a:ext cx="4103688" cy="471487"/>
          </a:xfrm>
          <a:prstGeom prst="roundRect">
            <a:avLst>
              <a:gd name="adj" fmla="val 12449"/>
            </a:avLst>
          </a:prstGeom>
          <a:solidFill>
            <a:srgbClr val="33CCCC"/>
          </a:solidFill>
          <a:ln w="12700">
            <a:solidFill>
              <a:schemeClr val="accent1"/>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en-US" altLang="zh-CN" sz="1800" b="1" dirty="0">
                <a:ea typeface="黑体" charset="0"/>
                <a:cs typeface="黑体" charset="0"/>
              </a:rPr>
              <a:t>SCM</a:t>
            </a:r>
            <a:r>
              <a:rPr lang="zh-CN" altLang="en-US" sz="1800" b="1" dirty="0">
                <a:ea typeface="黑体" charset="0"/>
                <a:cs typeface="黑体" charset="0"/>
              </a:rPr>
              <a:t>系统“</a:t>
            </a:r>
            <a:r>
              <a:rPr lang="zh-CN" altLang="en-US" sz="1800" b="1" dirty="0">
                <a:solidFill>
                  <a:srgbClr val="FF0000"/>
                </a:solidFill>
                <a:ea typeface="黑体" charset="0"/>
                <a:cs typeface="黑体" charset="0"/>
              </a:rPr>
              <a:t>稳健</a:t>
            </a:r>
            <a:r>
              <a:rPr lang="zh-CN" altLang="en-US" sz="1800" b="1" dirty="0">
                <a:ea typeface="黑体" charset="0"/>
                <a:cs typeface="黑体" charset="0"/>
              </a:rPr>
              <a:t>”</a:t>
            </a:r>
            <a:r>
              <a:rPr lang="en-US" altLang="zh-CN" sz="1800" b="1" dirty="0">
                <a:ea typeface="黑体" charset="0"/>
                <a:cs typeface="黑体" charset="0"/>
              </a:rPr>
              <a:t> </a:t>
            </a:r>
            <a:r>
              <a:rPr lang="en-US" altLang="zh-CN" sz="1800" b="1" dirty="0">
                <a:solidFill>
                  <a:srgbClr val="FF0000"/>
                </a:solidFill>
                <a:latin typeface="宋体" charset="0"/>
                <a:ea typeface="黑体" charset="0"/>
                <a:cs typeface="黑体" charset="0"/>
              </a:rPr>
              <a:t>→ </a:t>
            </a:r>
            <a:r>
              <a:rPr lang="zh-CN" altLang="en-US" sz="1800" b="1" dirty="0">
                <a:latin typeface="宋体" charset="0"/>
                <a:ea typeface="黑体" charset="0"/>
                <a:cs typeface="黑体" charset="0"/>
              </a:rPr>
              <a:t>着力降低“</a:t>
            </a:r>
            <a:r>
              <a:rPr lang="zh-CN" altLang="en-US" sz="1800" b="1" dirty="0">
                <a:solidFill>
                  <a:srgbClr val="FF0000"/>
                </a:solidFill>
                <a:latin typeface="宋体" charset="0"/>
                <a:ea typeface="黑体" charset="0"/>
                <a:cs typeface="黑体" charset="0"/>
              </a:rPr>
              <a:t>变异</a:t>
            </a:r>
            <a:r>
              <a:rPr lang="zh-CN" altLang="en-US" sz="1800" b="1" dirty="0">
                <a:latin typeface="宋体" charset="0"/>
                <a:ea typeface="黑体" charset="0"/>
                <a:cs typeface="黑体" charset="0"/>
              </a:rPr>
              <a:t>”</a:t>
            </a:r>
          </a:p>
        </p:txBody>
      </p:sp>
      <p:sp>
        <p:nvSpPr>
          <p:cNvPr id="2370583" name="Rectangle 23"/>
          <p:cNvSpPr>
            <a:spLocks noChangeArrowheads="1"/>
          </p:cNvSpPr>
          <p:nvPr/>
        </p:nvSpPr>
        <p:spPr bwMode="auto">
          <a:xfrm>
            <a:off x="468313" y="1916113"/>
            <a:ext cx="2374900" cy="3021012"/>
          </a:xfrm>
          <a:prstGeom prst="rect">
            <a:avLst/>
          </a:prstGeom>
          <a:solidFill>
            <a:srgbClr val="FFD9D9"/>
          </a:solidFill>
          <a:ln w="952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p>
            <a:pPr marL="342900" indent="-342900">
              <a:lnSpc>
                <a:spcPct val="80000"/>
              </a:lnSpc>
              <a:defRPr/>
            </a:pPr>
            <a:r>
              <a:rPr lang="zh-CN" sz="2200" b="1">
                <a:latin typeface="黑体" charset="0"/>
                <a:ea typeface="黑体" charset="0"/>
                <a:cs typeface="黑体" charset="0"/>
              </a:rPr>
              <a:t>现实问题</a:t>
            </a:r>
            <a:r>
              <a:rPr lang="zh-CN" altLang="zh-CN" sz="2200" b="1">
                <a:latin typeface="黑体" charset="0"/>
                <a:ea typeface="黑体" charset="0"/>
                <a:cs typeface="黑体" charset="0"/>
              </a:rPr>
              <a:t>/</a:t>
            </a:r>
            <a:r>
              <a:rPr lang="zh-CN" sz="2200" b="1">
                <a:latin typeface="黑体" charset="0"/>
                <a:ea typeface="黑体" charset="0"/>
                <a:cs typeface="黑体" charset="0"/>
              </a:rPr>
              <a:t>后果：</a:t>
            </a:r>
            <a:endParaRPr lang="en-US" altLang="zh-CN" sz="2200" b="1">
              <a:latin typeface="黑体" charset="0"/>
              <a:ea typeface="黑体" charset="0"/>
              <a:cs typeface="黑体" charset="0"/>
            </a:endParaRPr>
          </a:p>
          <a:p>
            <a:pPr marL="342900" indent="-342900">
              <a:lnSpc>
                <a:spcPct val="80000"/>
              </a:lnSpc>
              <a:buFontTx/>
              <a:buChar char="•"/>
              <a:defRPr/>
            </a:pPr>
            <a:r>
              <a:rPr lang="zh-CN" sz="2000">
                <a:latin typeface="黑体" charset="0"/>
                <a:ea typeface="黑体" charset="0"/>
                <a:cs typeface="黑体" charset="0"/>
              </a:rPr>
              <a:t>时常紧急运送</a:t>
            </a:r>
          </a:p>
          <a:p>
            <a:pPr marL="342900" indent="-342900">
              <a:lnSpc>
                <a:spcPct val="80000"/>
              </a:lnSpc>
              <a:buFontTx/>
              <a:buChar char="•"/>
              <a:defRPr/>
            </a:pPr>
            <a:r>
              <a:rPr lang="zh-CN" sz="2000">
                <a:latin typeface="黑体" charset="0"/>
                <a:ea typeface="黑体" charset="0"/>
                <a:cs typeface="黑体" charset="0"/>
              </a:rPr>
              <a:t>优先级常改变 </a:t>
            </a:r>
          </a:p>
          <a:p>
            <a:pPr marL="342900" indent="-342900">
              <a:lnSpc>
                <a:spcPct val="80000"/>
              </a:lnSpc>
              <a:buFontTx/>
              <a:buChar char="•"/>
              <a:defRPr/>
            </a:pPr>
            <a:r>
              <a:rPr lang="zh-CN" sz="2000">
                <a:latin typeface="黑体" charset="0"/>
                <a:ea typeface="黑体" charset="0"/>
                <a:cs typeface="黑体" charset="0"/>
              </a:rPr>
              <a:t>产品缺货太多</a:t>
            </a:r>
          </a:p>
          <a:p>
            <a:pPr marL="342900" indent="-342900">
              <a:lnSpc>
                <a:spcPct val="80000"/>
              </a:lnSpc>
              <a:buFontTx/>
              <a:buChar char="•"/>
              <a:defRPr/>
            </a:pPr>
            <a:r>
              <a:rPr lang="zh-CN" sz="2000">
                <a:latin typeface="黑体" charset="0"/>
                <a:ea typeface="黑体" charset="0"/>
                <a:cs typeface="黑体" charset="0"/>
              </a:rPr>
              <a:t>存货库位太高</a:t>
            </a:r>
          </a:p>
          <a:p>
            <a:pPr marL="342900" indent="-342900">
              <a:lnSpc>
                <a:spcPct val="80000"/>
              </a:lnSpc>
              <a:buFontTx/>
              <a:buChar char="•"/>
              <a:defRPr/>
            </a:pPr>
            <a:r>
              <a:rPr lang="zh-CN" sz="2000">
                <a:latin typeface="黑体" charset="0"/>
                <a:ea typeface="黑体" charset="0"/>
                <a:cs typeface="黑体" charset="0"/>
              </a:rPr>
              <a:t>存货过期太多</a:t>
            </a:r>
          </a:p>
          <a:p>
            <a:pPr marL="342900" indent="-342900">
              <a:lnSpc>
                <a:spcPct val="80000"/>
              </a:lnSpc>
              <a:buFontTx/>
              <a:buChar char="•"/>
              <a:defRPr/>
            </a:pPr>
            <a:r>
              <a:rPr lang="zh-CN" sz="2000">
                <a:latin typeface="黑体" charset="0"/>
                <a:ea typeface="黑体" charset="0"/>
                <a:cs typeface="黑体" charset="0"/>
              </a:rPr>
              <a:t>滞销货库位高 </a:t>
            </a:r>
          </a:p>
          <a:p>
            <a:pPr marL="342900" indent="-342900">
              <a:lnSpc>
                <a:spcPct val="80000"/>
              </a:lnSpc>
              <a:buFontTx/>
              <a:buChar char="•"/>
              <a:defRPr/>
            </a:pPr>
            <a:r>
              <a:rPr lang="zh-CN" altLang="en-US" sz="2000">
                <a:latin typeface="黑体" charset="0"/>
                <a:ea typeface="黑体" charset="0"/>
                <a:cs typeface="黑体" charset="0"/>
              </a:rPr>
              <a:t>调货</a:t>
            </a:r>
            <a:r>
              <a:rPr lang="zh-CN" sz="2000">
                <a:latin typeface="黑体" charset="0"/>
                <a:ea typeface="黑体" charset="0"/>
                <a:cs typeface="黑体" charset="0"/>
              </a:rPr>
              <a:t>运送太多</a:t>
            </a:r>
            <a:endParaRPr lang="en-US" altLang="zh-CN" sz="2000">
              <a:latin typeface="黑体" charset="0"/>
              <a:ea typeface="黑体" charset="0"/>
              <a:cs typeface="黑体" charset="0"/>
            </a:endParaRPr>
          </a:p>
          <a:p>
            <a:pPr marL="342900" indent="-342900">
              <a:lnSpc>
                <a:spcPct val="80000"/>
              </a:lnSpc>
              <a:buFontTx/>
              <a:buChar char="•"/>
              <a:defRPr/>
            </a:pPr>
            <a:r>
              <a:rPr lang="zh-CN" altLang="en-US" sz="2000">
                <a:latin typeface="黑体" charset="0"/>
                <a:ea typeface="黑体" charset="0"/>
                <a:cs typeface="黑体" charset="0"/>
              </a:rPr>
              <a:t>客户退货太多</a:t>
            </a:r>
            <a:endParaRPr lang="en-US" altLang="zh-CN" sz="2000">
              <a:latin typeface="黑体" charset="0"/>
              <a:ea typeface="黑体" charset="0"/>
              <a:cs typeface="黑体" charset="0"/>
            </a:endParaRPr>
          </a:p>
          <a:p>
            <a:pPr marL="342900" indent="-342900">
              <a:lnSpc>
                <a:spcPct val="80000"/>
              </a:lnSpc>
              <a:buFontTx/>
              <a:buChar char="•"/>
              <a:defRPr/>
            </a:pPr>
            <a:r>
              <a:rPr lang="zh-CN" altLang="en-US" sz="2000">
                <a:latin typeface="黑体" charset="0"/>
                <a:ea typeface="黑体" charset="0"/>
                <a:cs typeface="黑体" charset="0"/>
              </a:rPr>
              <a:t>运送成本太高</a:t>
            </a:r>
          </a:p>
        </p:txBody>
      </p:sp>
      <p:sp>
        <p:nvSpPr>
          <p:cNvPr id="2370584" name="AutoShape 24"/>
          <p:cNvSpPr>
            <a:spLocks noChangeArrowheads="1"/>
          </p:cNvSpPr>
          <p:nvPr/>
        </p:nvSpPr>
        <p:spPr bwMode="auto">
          <a:xfrm>
            <a:off x="3132138" y="3357563"/>
            <a:ext cx="431800" cy="36036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75FFDB"/>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70583"/>
                                        </p:tgtEl>
                                        <p:attrNameLst>
                                          <p:attrName>style.visibility</p:attrName>
                                        </p:attrNameLst>
                                      </p:cBhvr>
                                      <p:to>
                                        <p:strVal val="visible"/>
                                      </p:to>
                                    </p:set>
                                    <p:anim calcmode="lin" valueType="num">
                                      <p:cBhvr additive="base">
                                        <p:cTn id="7" dur="500" fill="hold"/>
                                        <p:tgtEl>
                                          <p:spTgt spid="2370583"/>
                                        </p:tgtEl>
                                        <p:attrNameLst>
                                          <p:attrName>ppt_x</p:attrName>
                                        </p:attrNameLst>
                                      </p:cBhvr>
                                      <p:tavLst>
                                        <p:tav tm="0">
                                          <p:val>
                                            <p:strVal val="#ppt_x"/>
                                          </p:val>
                                        </p:tav>
                                        <p:tav tm="100000">
                                          <p:val>
                                            <p:strVal val="#ppt_x"/>
                                          </p:val>
                                        </p:tav>
                                      </p:tavLst>
                                    </p:anim>
                                    <p:anim calcmode="lin" valueType="num">
                                      <p:cBhvr additive="base">
                                        <p:cTn id="8" dur="500" fill="hold"/>
                                        <p:tgtEl>
                                          <p:spTgt spid="237058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nodeType="clickEffect">
                                  <p:stCondLst>
                                    <p:cond delay="0"/>
                                  </p:stCondLst>
                                  <p:childTnLst>
                                    <p:set>
                                      <p:cBhvr>
                                        <p:cTn id="12" dur="1" fill="hold">
                                          <p:stCondLst>
                                            <p:cond delay="0"/>
                                          </p:stCondLst>
                                        </p:cTn>
                                        <p:tgtEl>
                                          <p:spTgt spid="2370584"/>
                                        </p:tgtEl>
                                        <p:attrNameLst>
                                          <p:attrName>style.visibility</p:attrName>
                                        </p:attrNameLst>
                                      </p:cBhvr>
                                      <p:to>
                                        <p:strVal val="visible"/>
                                      </p:to>
                                    </p:set>
                                    <p:anim calcmode="lin" valueType="num">
                                      <p:cBhvr>
                                        <p:cTn id="13" dur="500" fill="hold"/>
                                        <p:tgtEl>
                                          <p:spTgt spid="2370584"/>
                                        </p:tgtEl>
                                        <p:attrNameLst>
                                          <p:attrName>ppt_w</p:attrName>
                                        </p:attrNameLst>
                                      </p:cBhvr>
                                      <p:tavLst>
                                        <p:tav tm="0">
                                          <p:val>
                                            <p:fltVal val="0"/>
                                          </p:val>
                                        </p:tav>
                                        <p:tav tm="100000">
                                          <p:val>
                                            <p:strVal val="#ppt_w"/>
                                          </p:val>
                                        </p:tav>
                                      </p:tavLst>
                                    </p:anim>
                                    <p:anim calcmode="lin" valueType="num">
                                      <p:cBhvr>
                                        <p:cTn id="14" dur="500" fill="hold"/>
                                        <p:tgtEl>
                                          <p:spTgt spid="2370584"/>
                                        </p:tgtEl>
                                        <p:attrNameLst>
                                          <p:attrName>ppt_h</p:attrName>
                                        </p:attrNameLst>
                                      </p:cBhvr>
                                      <p:tavLst>
                                        <p:tav tm="0">
                                          <p:val>
                                            <p:strVal val="#ppt_h"/>
                                          </p:val>
                                        </p:tav>
                                        <p:tav tm="100000">
                                          <p:val>
                                            <p:strVal val="#ppt_h"/>
                                          </p:val>
                                        </p:tav>
                                      </p:tavLst>
                                    </p:anim>
                                  </p:childTnLst>
                                </p:cTn>
                              </p:par>
                              <p:par>
                                <p:cTn id="15" presetID="17" presetClass="entr" presetSubtype="10" fill="hold" grpId="0" nodeType="withEffect">
                                  <p:stCondLst>
                                    <p:cond delay="0"/>
                                  </p:stCondLst>
                                  <p:childTnLst>
                                    <p:set>
                                      <p:cBhvr>
                                        <p:cTn id="16" dur="1" fill="hold">
                                          <p:stCondLst>
                                            <p:cond delay="0"/>
                                          </p:stCondLst>
                                        </p:cTn>
                                        <p:tgtEl>
                                          <p:spTgt spid="2370567"/>
                                        </p:tgtEl>
                                        <p:attrNameLst>
                                          <p:attrName>style.visibility</p:attrName>
                                        </p:attrNameLst>
                                      </p:cBhvr>
                                      <p:to>
                                        <p:strVal val="visible"/>
                                      </p:to>
                                    </p:set>
                                    <p:anim calcmode="lin" valueType="num">
                                      <p:cBhvr>
                                        <p:cTn id="17" dur="500" fill="hold"/>
                                        <p:tgtEl>
                                          <p:spTgt spid="2370567"/>
                                        </p:tgtEl>
                                        <p:attrNameLst>
                                          <p:attrName>ppt_w</p:attrName>
                                        </p:attrNameLst>
                                      </p:cBhvr>
                                      <p:tavLst>
                                        <p:tav tm="0">
                                          <p:val>
                                            <p:fltVal val="0"/>
                                          </p:val>
                                        </p:tav>
                                        <p:tav tm="100000">
                                          <p:val>
                                            <p:strVal val="#ppt_w"/>
                                          </p:val>
                                        </p:tav>
                                      </p:tavLst>
                                    </p:anim>
                                    <p:anim calcmode="lin" valueType="num">
                                      <p:cBhvr>
                                        <p:cTn id="18" dur="500" fill="hold"/>
                                        <p:tgtEl>
                                          <p:spTgt spid="2370567"/>
                                        </p:tgtEl>
                                        <p:attrNameLst>
                                          <p:attrName>ppt_h</p:attrName>
                                        </p:attrNameLst>
                                      </p:cBhvr>
                                      <p:tavLst>
                                        <p:tav tm="0">
                                          <p:val>
                                            <p:strVal val="#ppt_h"/>
                                          </p:val>
                                        </p:tav>
                                        <p:tav tm="100000">
                                          <p:val>
                                            <p:strVal val="#ppt_h"/>
                                          </p:val>
                                        </p:tav>
                                      </p:tavLst>
                                    </p:anim>
                                  </p:childTnLst>
                                </p:cTn>
                              </p:par>
                              <p:par>
                                <p:cTn id="19" presetID="17" presetClass="entr" presetSubtype="10" fill="hold" grpId="0" nodeType="withEffect">
                                  <p:stCondLst>
                                    <p:cond delay="0"/>
                                  </p:stCondLst>
                                  <p:childTnLst>
                                    <p:set>
                                      <p:cBhvr>
                                        <p:cTn id="20" dur="1" fill="hold">
                                          <p:stCondLst>
                                            <p:cond delay="0"/>
                                          </p:stCondLst>
                                        </p:cTn>
                                        <p:tgtEl>
                                          <p:spTgt spid="2370568"/>
                                        </p:tgtEl>
                                        <p:attrNameLst>
                                          <p:attrName>style.visibility</p:attrName>
                                        </p:attrNameLst>
                                      </p:cBhvr>
                                      <p:to>
                                        <p:strVal val="visible"/>
                                      </p:to>
                                    </p:set>
                                    <p:anim calcmode="lin" valueType="num">
                                      <p:cBhvr>
                                        <p:cTn id="21" dur="500" fill="hold"/>
                                        <p:tgtEl>
                                          <p:spTgt spid="2370568"/>
                                        </p:tgtEl>
                                        <p:attrNameLst>
                                          <p:attrName>ppt_w</p:attrName>
                                        </p:attrNameLst>
                                      </p:cBhvr>
                                      <p:tavLst>
                                        <p:tav tm="0">
                                          <p:val>
                                            <p:fltVal val="0"/>
                                          </p:val>
                                        </p:tav>
                                        <p:tav tm="100000">
                                          <p:val>
                                            <p:strVal val="#ppt_w"/>
                                          </p:val>
                                        </p:tav>
                                      </p:tavLst>
                                    </p:anim>
                                    <p:anim calcmode="lin" valueType="num">
                                      <p:cBhvr>
                                        <p:cTn id="22" dur="500" fill="hold"/>
                                        <p:tgtEl>
                                          <p:spTgt spid="2370568"/>
                                        </p:tgtEl>
                                        <p:attrNameLst>
                                          <p:attrName>ppt_h</p:attrName>
                                        </p:attrNameLst>
                                      </p:cBhvr>
                                      <p:tavLst>
                                        <p:tav tm="0">
                                          <p:val>
                                            <p:strVal val="#ppt_h"/>
                                          </p:val>
                                        </p:tav>
                                        <p:tav tm="100000">
                                          <p:val>
                                            <p:strVal val="#ppt_h"/>
                                          </p:val>
                                        </p:tav>
                                      </p:tavLst>
                                    </p:anim>
                                  </p:childTnLst>
                                </p:cTn>
                              </p:par>
                              <p:par>
                                <p:cTn id="23" presetID="17" presetClass="entr" presetSubtype="10" fill="hold" nodeType="withEffect">
                                  <p:stCondLst>
                                    <p:cond delay="0"/>
                                  </p:stCondLst>
                                  <p:childTnLst>
                                    <p:set>
                                      <p:cBhvr>
                                        <p:cTn id="24" dur="1" fill="hold">
                                          <p:stCondLst>
                                            <p:cond delay="0"/>
                                          </p:stCondLst>
                                        </p:cTn>
                                        <p:tgtEl>
                                          <p:spTgt spid="2370573"/>
                                        </p:tgtEl>
                                        <p:attrNameLst>
                                          <p:attrName>style.visibility</p:attrName>
                                        </p:attrNameLst>
                                      </p:cBhvr>
                                      <p:to>
                                        <p:strVal val="visible"/>
                                      </p:to>
                                    </p:set>
                                    <p:anim calcmode="lin" valueType="num">
                                      <p:cBhvr>
                                        <p:cTn id="25" dur="500" fill="hold"/>
                                        <p:tgtEl>
                                          <p:spTgt spid="2370573"/>
                                        </p:tgtEl>
                                        <p:attrNameLst>
                                          <p:attrName>ppt_w</p:attrName>
                                        </p:attrNameLst>
                                      </p:cBhvr>
                                      <p:tavLst>
                                        <p:tav tm="0">
                                          <p:val>
                                            <p:fltVal val="0"/>
                                          </p:val>
                                        </p:tav>
                                        <p:tav tm="100000">
                                          <p:val>
                                            <p:strVal val="#ppt_w"/>
                                          </p:val>
                                        </p:tav>
                                      </p:tavLst>
                                    </p:anim>
                                    <p:anim calcmode="lin" valueType="num">
                                      <p:cBhvr>
                                        <p:cTn id="26" dur="500" fill="hold"/>
                                        <p:tgtEl>
                                          <p:spTgt spid="2370573"/>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2370577"/>
                                        </p:tgtEl>
                                        <p:attrNameLst>
                                          <p:attrName>style.visibility</p:attrName>
                                        </p:attrNameLst>
                                      </p:cBhvr>
                                      <p:to>
                                        <p:strVal val="visible"/>
                                      </p:to>
                                    </p:set>
                                    <p:anim calcmode="lin" valueType="num">
                                      <p:cBhvr>
                                        <p:cTn id="31" dur="500" fill="hold"/>
                                        <p:tgtEl>
                                          <p:spTgt spid="2370577"/>
                                        </p:tgtEl>
                                        <p:attrNameLst>
                                          <p:attrName>ppt_w</p:attrName>
                                        </p:attrNameLst>
                                      </p:cBhvr>
                                      <p:tavLst>
                                        <p:tav tm="0">
                                          <p:val>
                                            <p:fltVal val="0"/>
                                          </p:val>
                                        </p:tav>
                                        <p:tav tm="100000">
                                          <p:val>
                                            <p:strVal val="#ppt_w"/>
                                          </p:val>
                                        </p:tav>
                                      </p:tavLst>
                                    </p:anim>
                                    <p:anim calcmode="lin" valueType="num">
                                      <p:cBhvr>
                                        <p:cTn id="32" dur="500" fill="hold"/>
                                        <p:tgtEl>
                                          <p:spTgt spid="2370577"/>
                                        </p:tgtEl>
                                        <p:attrNameLst>
                                          <p:attrName>ppt_h</p:attrName>
                                        </p:attrNameLst>
                                      </p:cBhvr>
                                      <p:tavLst>
                                        <p:tav tm="0">
                                          <p:val>
                                            <p:strVal val="#ppt_h"/>
                                          </p:val>
                                        </p:tav>
                                        <p:tav tm="100000">
                                          <p:val>
                                            <p:strVal val="#ppt_h"/>
                                          </p:val>
                                        </p:tav>
                                      </p:tavLst>
                                    </p:anim>
                                  </p:childTnLst>
                                </p:cTn>
                              </p:par>
                              <p:par>
                                <p:cTn id="33" presetID="17" presetClass="entr" presetSubtype="10" fill="hold" grpId="0" nodeType="withEffect">
                                  <p:stCondLst>
                                    <p:cond delay="0"/>
                                  </p:stCondLst>
                                  <p:childTnLst>
                                    <p:set>
                                      <p:cBhvr>
                                        <p:cTn id="34" dur="1" fill="hold">
                                          <p:stCondLst>
                                            <p:cond delay="0"/>
                                          </p:stCondLst>
                                        </p:cTn>
                                        <p:tgtEl>
                                          <p:spTgt spid="2370566"/>
                                        </p:tgtEl>
                                        <p:attrNameLst>
                                          <p:attrName>style.visibility</p:attrName>
                                        </p:attrNameLst>
                                      </p:cBhvr>
                                      <p:to>
                                        <p:strVal val="visible"/>
                                      </p:to>
                                    </p:set>
                                    <p:anim calcmode="lin" valueType="num">
                                      <p:cBhvr>
                                        <p:cTn id="35" dur="500" fill="hold"/>
                                        <p:tgtEl>
                                          <p:spTgt spid="2370566"/>
                                        </p:tgtEl>
                                        <p:attrNameLst>
                                          <p:attrName>ppt_w</p:attrName>
                                        </p:attrNameLst>
                                      </p:cBhvr>
                                      <p:tavLst>
                                        <p:tav tm="0">
                                          <p:val>
                                            <p:fltVal val="0"/>
                                          </p:val>
                                        </p:tav>
                                        <p:tav tm="100000">
                                          <p:val>
                                            <p:strVal val="#ppt_w"/>
                                          </p:val>
                                        </p:tav>
                                      </p:tavLst>
                                    </p:anim>
                                    <p:anim calcmode="lin" valueType="num">
                                      <p:cBhvr>
                                        <p:cTn id="36" dur="500" fill="hold"/>
                                        <p:tgtEl>
                                          <p:spTgt spid="2370566"/>
                                        </p:tgtEl>
                                        <p:attrNameLst>
                                          <p:attrName>ppt_h</p:attrName>
                                        </p:attrNameLst>
                                      </p:cBhvr>
                                      <p:tavLst>
                                        <p:tav tm="0">
                                          <p:val>
                                            <p:strVal val="#ppt_h"/>
                                          </p:val>
                                        </p:tav>
                                        <p:tav tm="100000">
                                          <p:val>
                                            <p:strVal val="#ppt_h"/>
                                          </p:val>
                                        </p:tav>
                                      </p:tavLst>
                                    </p:anim>
                                  </p:childTnLst>
                                </p:cTn>
                              </p:par>
                              <p:par>
                                <p:cTn id="37" presetID="17" presetClass="entr" presetSubtype="10" fill="hold" nodeType="withEffect">
                                  <p:stCondLst>
                                    <p:cond delay="0"/>
                                  </p:stCondLst>
                                  <p:childTnLst>
                                    <p:set>
                                      <p:cBhvr>
                                        <p:cTn id="38" dur="1" fill="hold">
                                          <p:stCondLst>
                                            <p:cond delay="0"/>
                                          </p:stCondLst>
                                        </p:cTn>
                                        <p:tgtEl>
                                          <p:spTgt spid="2370571"/>
                                        </p:tgtEl>
                                        <p:attrNameLst>
                                          <p:attrName>style.visibility</p:attrName>
                                        </p:attrNameLst>
                                      </p:cBhvr>
                                      <p:to>
                                        <p:strVal val="visible"/>
                                      </p:to>
                                    </p:set>
                                    <p:anim calcmode="lin" valueType="num">
                                      <p:cBhvr>
                                        <p:cTn id="39" dur="500" fill="hold"/>
                                        <p:tgtEl>
                                          <p:spTgt spid="2370571"/>
                                        </p:tgtEl>
                                        <p:attrNameLst>
                                          <p:attrName>ppt_w</p:attrName>
                                        </p:attrNameLst>
                                      </p:cBhvr>
                                      <p:tavLst>
                                        <p:tav tm="0">
                                          <p:val>
                                            <p:fltVal val="0"/>
                                          </p:val>
                                        </p:tav>
                                        <p:tav tm="100000">
                                          <p:val>
                                            <p:strVal val="#ppt_w"/>
                                          </p:val>
                                        </p:tav>
                                      </p:tavLst>
                                    </p:anim>
                                    <p:anim calcmode="lin" valueType="num">
                                      <p:cBhvr>
                                        <p:cTn id="40" dur="500" fill="hold"/>
                                        <p:tgtEl>
                                          <p:spTgt spid="2370571"/>
                                        </p:tgtEl>
                                        <p:attrNameLst>
                                          <p:attrName>ppt_h</p:attrName>
                                        </p:attrNameLst>
                                      </p:cBhvr>
                                      <p:tavLst>
                                        <p:tav tm="0">
                                          <p:val>
                                            <p:strVal val="#ppt_h"/>
                                          </p:val>
                                        </p:tav>
                                        <p:tav tm="100000">
                                          <p:val>
                                            <p:strVal val="#ppt_h"/>
                                          </p:val>
                                        </p:tav>
                                      </p:tavLst>
                                    </p:anim>
                                  </p:childTnLst>
                                </p:cTn>
                              </p:par>
                              <p:par>
                                <p:cTn id="41" presetID="17" presetClass="entr" presetSubtype="10" fill="hold" grpId="0" nodeType="withEffect">
                                  <p:stCondLst>
                                    <p:cond delay="0"/>
                                  </p:stCondLst>
                                  <p:childTnLst>
                                    <p:set>
                                      <p:cBhvr>
                                        <p:cTn id="42" dur="1" fill="hold">
                                          <p:stCondLst>
                                            <p:cond delay="0"/>
                                          </p:stCondLst>
                                        </p:cTn>
                                        <p:tgtEl>
                                          <p:spTgt spid="2370574"/>
                                        </p:tgtEl>
                                        <p:attrNameLst>
                                          <p:attrName>style.visibility</p:attrName>
                                        </p:attrNameLst>
                                      </p:cBhvr>
                                      <p:to>
                                        <p:strVal val="visible"/>
                                      </p:to>
                                    </p:set>
                                    <p:anim calcmode="lin" valueType="num">
                                      <p:cBhvr>
                                        <p:cTn id="43" dur="500" fill="hold"/>
                                        <p:tgtEl>
                                          <p:spTgt spid="2370574"/>
                                        </p:tgtEl>
                                        <p:attrNameLst>
                                          <p:attrName>ppt_w</p:attrName>
                                        </p:attrNameLst>
                                      </p:cBhvr>
                                      <p:tavLst>
                                        <p:tav tm="0">
                                          <p:val>
                                            <p:fltVal val="0"/>
                                          </p:val>
                                        </p:tav>
                                        <p:tav tm="100000">
                                          <p:val>
                                            <p:strVal val="#ppt_w"/>
                                          </p:val>
                                        </p:tav>
                                      </p:tavLst>
                                    </p:anim>
                                    <p:anim calcmode="lin" valueType="num">
                                      <p:cBhvr>
                                        <p:cTn id="44" dur="500" fill="hold"/>
                                        <p:tgtEl>
                                          <p:spTgt spid="2370574"/>
                                        </p:tgtEl>
                                        <p:attrNameLst>
                                          <p:attrName>ppt_h</p:attrName>
                                        </p:attrNameLst>
                                      </p:cBhvr>
                                      <p:tavLst>
                                        <p:tav tm="0">
                                          <p:val>
                                            <p:strVal val="#ppt_h"/>
                                          </p:val>
                                        </p:tav>
                                        <p:tav tm="100000">
                                          <p:val>
                                            <p:strVal val="#ppt_h"/>
                                          </p:val>
                                        </p:tav>
                                      </p:tavLst>
                                    </p:anim>
                                  </p:childTnLst>
                                </p:cTn>
                              </p:par>
                              <p:par>
                                <p:cTn id="45" presetID="17" presetClass="entr" presetSubtype="10" fill="hold" nodeType="withEffect">
                                  <p:stCondLst>
                                    <p:cond delay="0"/>
                                  </p:stCondLst>
                                  <p:childTnLst>
                                    <p:set>
                                      <p:cBhvr>
                                        <p:cTn id="46" dur="1" fill="hold">
                                          <p:stCondLst>
                                            <p:cond delay="0"/>
                                          </p:stCondLst>
                                        </p:cTn>
                                        <p:tgtEl>
                                          <p:spTgt spid="2370572"/>
                                        </p:tgtEl>
                                        <p:attrNameLst>
                                          <p:attrName>style.visibility</p:attrName>
                                        </p:attrNameLst>
                                      </p:cBhvr>
                                      <p:to>
                                        <p:strVal val="visible"/>
                                      </p:to>
                                    </p:set>
                                    <p:anim calcmode="lin" valueType="num">
                                      <p:cBhvr>
                                        <p:cTn id="47" dur="500" fill="hold"/>
                                        <p:tgtEl>
                                          <p:spTgt spid="2370572"/>
                                        </p:tgtEl>
                                        <p:attrNameLst>
                                          <p:attrName>ppt_w</p:attrName>
                                        </p:attrNameLst>
                                      </p:cBhvr>
                                      <p:tavLst>
                                        <p:tav tm="0">
                                          <p:val>
                                            <p:fltVal val="0"/>
                                          </p:val>
                                        </p:tav>
                                        <p:tav tm="100000">
                                          <p:val>
                                            <p:strVal val="#ppt_w"/>
                                          </p:val>
                                        </p:tav>
                                      </p:tavLst>
                                    </p:anim>
                                    <p:anim calcmode="lin" valueType="num">
                                      <p:cBhvr>
                                        <p:cTn id="48" dur="500" fill="hold"/>
                                        <p:tgtEl>
                                          <p:spTgt spid="2370572"/>
                                        </p:tgtEl>
                                        <p:attrNameLst>
                                          <p:attrName>ppt_h</p:attrName>
                                        </p:attrNameLst>
                                      </p:cBhvr>
                                      <p:tavLst>
                                        <p:tav tm="0">
                                          <p:val>
                                            <p:strVal val="#ppt_h"/>
                                          </p:val>
                                        </p:tav>
                                        <p:tav tm="100000">
                                          <p:val>
                                            <p:strVal val="#ppt_h"/>
                                          </p:val>
                                        </p:tav>
                                      </p:tavLst>
                                    </p:anim>
                                  </p:childTnLst>
                                </p:cTn>
                              </p:par>
                              <p:par>
                                <p:cTn id="49" presetID="17" presetClass="entr" presetSubtype="10" fill="hold" grpId="0" nodeType="withEffect">
                                  <p:stCondLst>
                                    <p:cond delay="0"/>
                                  </p:stCondLst>
                                  <p:childTnLst>
                                    <p:set>
                                      <p:cBhvr>
                                        <p:cTn id="50" dur="1" fill="hold">
                                          <p:stCondLst>
                                            <p:cond delay="0"/>
                                          </p:stCondLst>
                                        </p:cTn>
                                        <p:tgtEl>
                                          <p:spTgt spid="2370580"/>
                                        </p:tgtEl>
                                        <p:attrNameLst>
                                          <p:attrName>style.visibility</p:attrName>
                                        </p:attrNameLst>
                                      </p:cBhvr>
                                      <p:to>
                                        <p:strVal val="visible"/>
                                      </p:to>
                                    </p:set>
                                    <p:anim calcmode="lin" valueType="num">
                                      <p:cBhvr>
                                        <p:cTn id="51" dur="500" fill="hold"/>
                                        <p:tgtEl>
                                          <p:spTgt spid="2370580"/>
                                        </p:tgtEl>
                                        <p:attrNameLst>
                                          <p:attrName>ppt_w</p:attrName>
                                        </p:attrNameLst>
                                      </p:cBhvr>
                                      <p:tavLst>
                                        <p:tav tm="0">
                                          <p:val>
                                            <p:fltVal val="0"/>
                                          </p:val>
                                        </p:tav>
                                        <p:tav tm="100000">
                                          <p:val>
                                            <p:strVal val="#ppt_w"/>
                                          </p:val>
                                        </p:tav>
                                      </p:tavLst>
                                    </p:anim>
                                    <p:anim calcmode="lin" valueType="num">
                                      <p:cBhvr>
                                        <p:cTn id="52" dur="500" fill="hold"/>
                                        <p:tgtEl>
                                          <p:spTgt spid="2370580"/>
                                        </p:tgtEl>
                                        <p:attrNameLst>
                                          <p:attrName>ppt_h</p:attrName>
                                        </p:attrNameLst>
                                      </p:cBhvr>
                                      <p:tavLst>
                                        <p:tav tm="0">
                                          <p:val>
                                            <p:strVal val="#ppt_h"/>
                                          </p:val>
                                        </p:tav>
                                        <p:tav tm="100000">
                                          <p:val>
                                            <p:strVal val="#ppt_h"/>
                                          </p:val>
                                        </p:tav>
                                      </p:tavLst>
                                    </p:anim>
                                  </p:childTnLst>
                                </p:cTn>
                              </p:par>
                              <p:par>
                                <p:cTn id="53" presetID="17" presetClass="entr" presetSubtype="10" fill="hold" nodeType="withEffect">
                                  <p:stCondLst>
                                    <p:cond delay="0"/>
                                  </p:stCondLst>
                                  <p:childTnLst>
                                    <p:set>
                                      <p:cBhvr>
                                        <p:cTn id="54" dur="1" fill="hold">
                                          <p:stCondLst>
                                            <p:cond delay="0"/>
                                          </p:stCondLst>
                                        </p:cTn>
                                        <p:tgtEl>
                                          <p:spTgt spid="2370569"/>
                                        </p:tgtEl>
                                        <p:attrNameLst>
                                          <p:attrName>style.visibility</p:attrName>
                                        </p:attrNameLst>
                                      </p:cBhvr>
                                      <p:to>
                                        <p:strVal val="visible"/>
                                      </p:to>
                                    </p:set>
                                    <p:anim calcmode="lin" valueType="num">
                                      <p:cBhvr>
                                        <p:cTn id="55" dur="500" fill="hold"/>
                                        <p:tgtEl>
                                          <p:spTgt spid="2370569"/>
                                        </p:tgtEl>
                                        <p:attrNameLst>
                                          <p:attrName>ppt_w</p:attrName>
                                        </p:attrNameLst>
                                      </p:cBhvr>
                                      <p:tavLst>
                                        <p:tav tm="0">
                                          <p:val>
                                            <p:fltVal val="0"/>
                                          </p:val>
                                        </p:tav>
                                        <p:tav tm="100000">
                                          <p:val>
                                            <p:strVal val="#ppt_w"/>
                                          </p:val>
                                        </p:tav>
                                      </p:tavLst>
                                    </p:anim>
                                    <p:anim calcmode="lin" valueType="num">
                                      <p:cBhvr>
                                        <p:cTn id="56" dur="500" fill="hold"/>
                                        <p:tgtEl>
                                          <p:spTgt spid="2370569"/>
                                        </p:tgtEl>
                                        <p:attrNameLst>
                                          <p:attrName>ppt_h</p:attrName>
                                        </p:attrNameLst>
                                      </p:cBhvr>
                                      <p:tavLst>
                                        <p:tav tm="0">
                                          <p:val>
                                            <p:strVal val="#ppt_h"/>
                                          </p:val>
                                        </p:tav>
                                        <p:tav tm="100000">
                                          <p:val>
                                            <p:strVal val="#ppt_h"/>
                                          </p:val>
                                        </p:tav>
                                      </p:tavLst>
                                    </p:anim>
                                  </p:childTnLst>
                                </p:cTn>
                              </p:par>
                              <p:par>
                                <p:cTn id="57" presetID="17" presetClass="entr" presetSubtype="10" fill="hold" grpId="0" nodeType="withEffect">
                                  <p:stCondLst>
                                    <p:cond delay="0"/>
                                  </p:stCondLst>
                                  <p:childTnLst>
                                    <p:set>
                                      <p:cBhvr>
                                        <p:cTn id="58" dur="1" fill="hold">
                                          <p:stCondLst>
                                            <p:cond delay="0"/>
                                          </p:stCondLst>
                                        </p:cTn>
                                        <p:tgtEl>
                                          <p:spTgt spid="2370575"/>
                                        </p:tgtEl>
                                        <p:attrNameLst>
                                          <p:attrName>style.visibility</p:attrName>
                                        </p:attrNameLst>
                                      </p:cBhvr>
                                      <p:to>
                                        <p:strVal val="visible"/>
                                      </p:to>
                                    </p:set>
                                    <p:anim calcmode="lin" valueType="num">
                                      <p:cBhvr>
                                        <p:cTn id="59" dur="500" fill="hold"/>
                                        <p:tgtEl>
                                          <p:spTgt spid="2370575"/>
                                        </p:tgtEl>
                                        <p:attrNameLst>
                                          <p:attrName>ppt_w</p:attrName>
                                        </p:attrNameLst>
                                      </p:cBhvr>
                                      <p:tavLst>
                                        <p:tav tm="0">
                                          <p:val>
                                            <p:fltVal val="0"/>
                                          </p:val>
                                        </p:tav>
                                        <p:tav tm="100000">
                                          <p:val>
                                            <p:strVal val="#ppt_w"/>
                                          </p:val>
                                        </p:tav>
                                      </p:tavLst>
                                    </p:anim>
                                    <p:anim calcmode="lin" valueType="num">
                                      <p:cBhvr>
                                        <p:cTn id="60" dur="500" fill="hold"/>
                                        <p:tgtEl>
                                          <p:spTgt spid="2370575"/>
                                        </p:tgtEl>
                                        <p:attrNameLst>
                                          <p:attrName>ppt_h</p:attrName>
                                        </p:attrNameLst>
                                      </p:cBhvr>
                                      <p:tavLst>
                                        <p:tav tm="0">
                                          <p:val>
                                            <p:strVal val="#ppt_h"/>
                                          </p:val>
                                        </p:tav>
                                        <p:tav tm="100000">
                                          <p:val>
                                            <p:strVal val="#ppt_h"/>
                                          </p:val>
                                        </p:tav>
                                      </p:tavLst>
                                    </p:anim>
                                  </p:childTnLst>
                                </p:cTn>
                              </p:par>
                              <p:par>
                                <p:cTn id="61" presetID="17" presetClass="entr" presetSubtype="10" fill="hold" nodeType="withEffect">
                                  <p:stCondLst>
                                    <p:cond delay="0"/>
                                  </p:stCondLst>
                                  <p:childTnLst>
                                    <p:set>
                                      <p:cBhvr>
                                        <p:cTn id="62" dur="1" fill="hold">
                                          <p:stCondLst>
                                            <p:cond delay="0"/>
                                          </p:stCondLst>
                                        </p:cTn>
                                        <p:tgtEl>
                                          <p:spTgt spid="2370579"/>
                                        </p:tgtEl>
                                        <p:attrNameLst>
                                          <p:attrName>style.visibility</p:attrName>
                                        </p:attrNameLst>
                                      </p:cBhvr>
                                      <p:to>
                                        <p:strVal val="visible"/>
                                      </p:to>
                                    </p:set>
                                    <p:anim calcmode="lin" valueType="num">
                                      <p:cBhvr>
                                        <p:cTn id="63" dur="500" fill="hold"/>
                                        <p:tgtEl>
                                          <p:spTgt spid="2370579"/>
                                        </p:tgtEl>
                                        <p:attrNameLst>
                                          <p:attrName>ppt_w</p:attrName>
                                        </p:attrNameLst>
                                      </p:cBhvr>
                                      <p:tavLst>
                                        <p:tav tm="0">
                                          <p:val>
                                            <p:fltVal val="0"/>
                                          </p:val>
                                        </p:tav>
                                        <p:tav tm="100000">
                                          <p:val>
                                            <p:strVal val="#ppt_w"/>
                                          </p:val>
                                        </p:tav>
                                      </p:tavLst>
                                    </p:anim>
                                    <p:anim calcmode="lin" valueType="num">
                                      <p:cBhvr>
                                        <p:cTn id="64" dur="500" fill="hold"/>
                                        <p:tgtEl>
                                          <p:spTgt spid="2370579"/>
                                        </p:tgtEl>
                                        <p:attrNameLst>
                                          <p:attrName>ppt_h</p:attrName>
                                        </p:attrNameLst>
                                      </p:cBhvr>
                                      <p:tavLst>
                                        <p:tav tm="0">
                                          <p:val>
                                            <p:strVal val="#ppt_h"/>
                                          </p:val>
                                        </p:tav>
                                        <p:tav tm="100000">
                                          <p:val>
                                            <p:strVal val="#ppt_h"/>
                                          </p:val>
                                        </p:tav>
                                      </p:tavLst>
                                    </p:anim>
                                  </p:childTnLst>
                                </p:cTn>
                              </p:par>
                              <p:par>
                                <p:cTn id="65" presetID="17" presetClass="entr" presetSubtype="10" fill="hold" grpId="0" nodeType="withEffect">
                                  <p:stCondLst>
                                    <p:cond delay="0"/>
                                  </p:stCondLst>
                                  <p:childTnLst>
                                    <p:set>
                                      <p:cBhvr>
                                        <p:cTn id="66" dur="1" fill="hold">
                                          <p:stCondLst>
                                            <p:cond delay="0"/>
                                          </p:stCondLst>
                                        </p:cTn>
                                        <p:tgtEl>
                                          <p:spTgt spid="2370578"/>
                                        </p:tgtEl>
                                        <p:attrNameLst>
                                          <p:attrName>style.visibility</p:attrName>
                                        </p:attrNameLst>
                                      </p:cBhvr>
                                      <p:to>
                                        <p:strVal val="visible"/>
                                      </p:to>
                                    </p:set>
                                    <p:anim calcmode="lin" valueType="num">
                                      <p:cBhvr>
                                        <p:cTn id="67" dur="500" fill="hold"/>
                                        <p:tgtEl>
                                          <p:spTgt spid="2370578"/>
                                        </p:tgtEl>
                                        <p:attrNameLst>
                                          <p:attrName>ppt_w</p:attrName>
                                        </p:attrNameLst>
                                      </p:cBhvr>
                                      <p:tavLst>
                                        <p:tav tm="0">
                                          <p:val>
                                            <p:fltVal val="0"/>
                                          </p:val>
                                        </p:tav>
                                        <p:tav tm="100000">
                                          <p:val>
                                            <p:strVal val="#ppt_w"/>
                                          </p:val>
                                        </p:tav>
                                      </p:tavLst>
                                    </p:anim>
                                    <p:anim calcmode="lin" valueType="num">
                                      <p:cBhvr>
                                        <p:cTn id="68" dur="500" fill="hold"/>
                                        <p:tgtEl>
                                          <p:spTgt spid="2370578"/>
                                        </p:tgtEl>
                                        <p:attrNameLst>
                                          <p:attrName>ppt_h</p:attrName>
                                        </p:attrNameLst>
                                      </p:cBhvr>
                                      <p:tavLst>
                                        <p:tav tm="0">
                                          <p:val>
                                            <p:strVal val="#ppt_h"/>
                                          </p:val>
                                        </p:tav>
                                        <p:tav tm="100000">
                                          <p:val>
                                            <p:strVal val="#ppt_h"/>
                                          </p:val>
                                        </p:tav>
                                      </p:tavLst>
                                    </p:anim>
                                  </p:childTnLst>
                                </p:cTn>
                              </p:par>
                              <p:par>
                                <p:cTn id="69" presetID="17" presetClass="entr" presetSubtype="10" fill="hold" nodeType="withEffect">
                                  <p:stCondLst>
                                    <p:cond delay="0"/>
                                  </p:stCondLst>
                                  <p:childTnLst>
                                    <p:set>
                                      <p:cBhvr>
                                        <p:cTn id="70" dur="1" fill="hold">
                                          <p:stCondLst>
                                            <p:cond delay="0"/>
                                          </p:stCondLst>
                                        </p:cTn>
                                        <p:tgtEl>
                                          <p:spTgt spid="2370570"/>
                                        </p:tgtEl>
                                        <p:attrNameLst>
                                          <p:attrName>style.visibility</p:attrName>
                                        </p:attrNameLst>
                                      </p:cBhvr>
                                      <p:to>
                                        <p:strVal val="visible"/>
                                      </p:to>
                                    </p:set>
                                    <p:anim calcmode="lin" valueType="num">
                                      <p:cBhvr>
                                        <p:cTn id="71" dur="500" fill="hold"/>
                                        <p:tgtEl>
                                          <p:spTgt spid="2370570"/>
                                        </p:tgtEl>
                                        <p:attrNameLst>
                                          <p:attrName>ppt_w</p:attrName>
                                        </p:attrNameLst>
                                      </p:cBhvr>
                                      <p:tavLst>
                                        <p:tav tm="0">
                                          <p:val>
                                            <p:fltVal val="0"/>
                                          </p:val>
                                        </p:tav>
                                        <p:tav tm="100000">
                                          <p:val>
                                            <p:strVal val="#ppt_w"/>
                                          </p:val>
                                        </p:tav>
                                      </p:tavLst>
                                    </p:anim>
                                    <p:anim calcmode="lin" valueType="num">
                                      <p:cBhvr>
                                        <p:cTn id="72" dur="500" fill="hold"/>
                                        <p:tgtEl>
                                          <p:spTgt spid="2370570"/>
                                        </p:tgtEl>
                                        <p:attrNameLst>
                                          <p:attrName>ppt_h</p:attrName>
                                        </p:attrNameLst>
                                      </p:cBhvr>
                                      <p:tavLst>
                                        <p:tav tm="0">
                                          <p:val>
                                            <p:strVal val="#ppt_h"/>
                                          </p:val>
                                        </p:tav>
                                        <p:tav tm="100000">
                                          <p:val>
                                            <p:strVal val="#ppt_h"/>
                                          </p:val>
                                        </p:tav>
                                      </p:tavLst>
                                    </p:anim>
                                  </p:childTnLst>
                                </p:cTn>
                              </p:par>
                              <p:par>
                                <p:cTn id="73" presetID="17" presetClass="entr" presetSubtype="10" fill="hold" grpId="0" nodeType="withEffect">
                                  <p:stCondLst>
                                    <p:cond delay="0"/>
                                  </p:stCondLst>
                                  <p:childTnLst>
                                    <p:set>
                                      <p:cBhvr>
                                        <p:cTn id="74" dur="1" fill="hold">
                                          <p:stCondLst>
                                            <p:cond delay="0"/>
                                          </p:stCondLst>
                                        </p:cTn>
                                        <p:tgtEl>
                                          <p:spTgt spid="2370576"/>
                                        </p:tgtEl>
                                        <p:attrNameLst>
                                          <p:attrName>style.visibility</p:attrName>
                                        </p:attrNameLst>
                                      </p:cBhvr>
                                      <p:to>
                                        <p:strVal val="visible"/>
                                      </p:to>
                                    </p:set>
                                    <p:anim calcmode="lin" valueType="num">
                                      <p:cBhvr>
                                        <p:cTn id="75" dur="500" fill="hold"/>
                                        <p:tgtEl>
                                          <p:spTgt spid="2370576"/>
                                        </p:tgtEl>
                                        <p:attrNameLst>
                                          <p:attrName>ppt_w</p:attrName>
                                        </p:attrNameLst>
                                      </p:cBhvr>
                                      <p:tavLst>
                                        <p:tav tm="0">
                                          <p:val>
                                            <p:fltVal val="0"/>
                                          </p:val>
                                        </p:tav>
                                        <p:tav tm="100000">
                                          <p:val>
                                            <p:strVal val="#ppt_w"/>
                                          </p:val>
                                        </p:tav>
                                      </p:tavLst>
                                    </p:anim>
                                    <p:anim calcmode="lin" valueType="num">
                                      <p:cBhvr>
                                        <p:cTn id="76" dur="500" fill="hold"/>
                                        <p:tgtEl>
                                          <p:spTgt spid="2370576"/>
                                        </p:tgtEl>
                                        <p:attrNameLst>
                                          <p:attrName>ppt_h</p:attrName>
                                        </p:attrNameLst>
                                      </p:cBhvr>
                                      <p:tavLst>
                                        <p:tav tm="0">
                                          <p:val>
                                            <p:strVal val="#ppt_h"/>
                                          </p:val>
                                        </p:tav>
                                        <p:tav tm="100000">
                                          <p:val>
                                            <p:strVal val="#ppt_h"/>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17" presetClass="entr" presetSubtype="10" fill="hold" grpId="0" nodeType="clickEffect">
                                  <p:stCondLst>
                                    <p:cond delay="0"/>
                                  </p:stCondLst>
                                  <p:childTnLst>
                                    <p:set>
                                      <p:cBhvr>
                                        <p:cTn id="80" dur="1" fill="hold">
                                          <p:stCondLst>
                                            <p:cond delay="0"/>
                                          </p:stCondLst>
                                        </p:cTn>
                                        <p:tgtEl>
                                          <p:spTgt spid="2370581"/>
                                        </p:tgtEl>
                                        <p:attrNameLst>
                                          <p:attrName>style.visibility</p:attrName>
                                        </p:attrNameLst>
                                      </p:cBhvr>
                                      <p:to>
                                        <p:strVal val="visible"/>
                                      </p:to>
                                    </p:set>
                                    <p:anim calcmode="lin" valueType="num">
                                      <p:cBhvr>
                                        <p:cTn id="81" dur="500" fill="hold"/>
                                        <p:tgtEl>
                                          <p:spTgt spid="2370581"/>
                                        </p:tgtEl>
                                        <p:attrNameLst>
                                          <p:attrName>ppt_w</p:attrName>
                                        </p:attrNameLst>
                                      </p:cBhvr>
                                      <p:tavLst>
                                        <p:tav tm="0">
                                          <p:val>
                                            <p:fltVal val="0"/>
                                          </p:val>
                                        </p:tav>
                                        <p:tav tm="100000">
                                          <p:val>
                                            <p:strVal val="#ppt_w"/>
                                          </p:val>
                                        </p:tav>
                                      </p:tavLst>
                                    </p:anim>
                                    <p:anim calcmode="lin" valueType="num">
                                      <p:cBhvr>
                                        <p:cTn id="82" dur="500" fill="hold"/>
                                        <p:tgtEl>
                                          <p:spTgt spid="237058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566" grpId="0" animBg="1"/>
      <p:bldP spid="2370567" grpId="0" animBg="1"/>
      <p:bldP spid="2370568" grpId="0"/>
      <p:bldP spid="2370574" grpId="0" animBg="1"/>
      <p:bldP spid="2370575" grpId="0" animBg="1"/>
      <p:bldP spid="2370576" grpId="0" animBg="1"/>
      <p:bldP spid="2370578" grpId="0" animBg="1"/>
      <p:bldP spid="2370580" grpId="0" animBg="1"/>
      <p:bldP spid="2370581" grpId="0" animBg="1"/>
      <p:bldP spid="237058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幻灯片编号占位符 6"/>
          <p:cNvSpPr>
            <a:spLocks noGrp="1"/>
          </p:cNvSpPr>
          <p:nvPr>
            <p:ph type="sldNum" sz="quarter" idx="12"/>
          </p:nvPr>
        </p:nvSpPr>
        <p:spPr/>
        <p:txBody>
          <a:bodyPr/>
          <a:lstStyle/>
          <a:p>
            <a:pPr>
              <a:defRPr/>
            </a:pPr>
            <a:fld id="{1F7B9581-02FF-5A49-B8A0-8D7D87049BD8}" type="slidenum">
              <a:rPr lang="en-US" altLang="zh-CN"/>
              <a:pPr>
                <a:defRPr/>
              </a:pPr>
              <a:t>23</a:t>
            </a:fld>
            <a:endParaRPr lang="en-US" altLang="zh-CN"/>
          </a:p>
        </p:txBody>
      </p:sp>
      <p:sp>
        <p:nvSpPr>
          <p:cNvPr id="2275330"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供应链管理的意义</a:t>
            </a:r>
          </a:p>
        </p:txBody>
      </p:sp>
      <p:sp>
        <p:nvSpPr>
          <p:cNvPr id="2275331" name="Rectangle 3"/>
          <p:cNvSpPr>
            <a:spLocks noGrp="1" noChangeArrowheads="1"/>
          </p:cNvSpPr>
          <p:nvPr>
            <p:ph type="body" sz="half" idx="1"/>
          </p:nvPr>
        </p:nvSpPr>
        <p:spPr>
          <a:xfrm>
            <a:off x="107950" y="1219200"/>
            <a:ext cx="2759075" cy="5334000"/>
          </a:xfrm>
        </p:spPr>
        <p:txBody>
          <a:bodyPr/>
          <a:lstStyle/>
          <a:p>
            <a:pPr>
              <a:defRPr/>
            </a:pPr>
            <a:r>
              <a:rPr lang="zh-CN" altLang="en-US"/>
              <a:t>物流成本分析</a:t>
            </a:r>
          </a:p>
        </p:txBody>
      </p:sp>
      <p:graphicFrame>
        <p:nvGraphicFramePr>
          <p:cNvPr id="2275332" name="Group 4"/>
          <p:cNvGraphicFramePr>
            <a:graphicFrameLocks noGrp="1"/>
          </p:cNvGraphicFramePr>
          <p:nvPr>
            <p:ph sz="half" idx="2"/>
            <p:extLst>
              <p:ext uri="{D42A27DB-BD31-4B8C-83A1-F6EECF244321}">
                <p14:modId xmlns:p14="http://schemas.microsoft.com/office/powerpoint/2010/main" val="2559663145"/>
              </p:ext>
            </p:extLst>
          </p:nvPr>
        </p:nvGraphicFramePr>
        <p:xfrm>
          <a:off x="2701925" y="686792"/>
          <a:ext cx="5422900" cy="5718175"/>
        </p:xfrm>
        <a:graphic>
          <a:graphicData uri="http://schemas.openxmlformats.org/drawingml/2006/table">
            <a:tbl>
              <a:tblPr/>
              <a:tblGrid>
                <a:gridCol w="2214562">
                  <a:extLst>
                    <a:ext uri="{9D8B030D-6E8A-4147-A177-3AD203B41FA5}">
                      <a16:colId xmlns:a16="http://schemas.microsoft.com/office/drawing/2014/main" val="20000"/>
                    </a:ext>
                  </a:extLst>
                </a:gridCol>
                <a:gridCol w="1604963">
                  <a:extLst>
                    <a:ext uri="{9D8B030D-6E8A-4147-A177-3AD203B41FA5}">
                      <a16:colId xmlns:a16="http://schemas.microsoft.com/office/drawing/2014/main" val="20001"/>
                    </a:ext>
                  </a:extLst>
                </a:gridCol>
                <a:gridCol w="1603375">
                  <a:extLst>
                    <a:ext uri="{9D8B030D-6E8A-4147-A177-3AD203B41FA5}">
                      <a16:colId xmlns:a16="http://schemas.microsoft.com/office/drawing/2014/main" val="20002"/>
                    </a:ext>
                  </a:extLst>
                </a:gridCol>
              </a:tblGrid>
              <a:tr h="334989">
                <a:tc>
                  <a:txBody>
                    <a:bodyPr/>
                    <a:lstStyle/>
                    <a:p>
                      <a:pPr marL="0" marR="0" lvl="0" indent="0" algn="ctr" defTabSz="914400" rtl="0" eaLnBrk="1" fontAlgn="b" latinLnBrk="0" hangingPunct="1">
                        <a:lnSpc>
                          <a:spcPct val="80000"/>
                        </a:lnSpc>
                        <a:spcBef>
                          <a:spcPct val="0"/>
                        </a:spcBef>
                        <a:spcAft>
                          <a:spcPct val="0"/>
                        </a:spcAft>
                        <a:buClr>
                          <a:srgbClr val="FF0000"/>
                        </a:buClr>
                        <a:buSzTx/>
                        <a:buFontTx/>
                        <a:buNone/>
                        <a:tabLst/>
                      </a:pPr>
                      <a:r>
                        <a:rPr kumimoji="1" lang="zh-TW" altLang="en-US" sz="1600" b="1" i="0" u="none" strike="noStrike" cap="none" normalizeH="0" baseline="0">
                          <a:ln>
                            <a:noFill/>
                          </a:ln>
                          <a:solidFill>
                            <a:schemeClr val="tx1"/>
                          </a:solidFill>
                          <a:effectLst/>
                          <a:latin typeface="Times New Roman" charset="0"/>
                          <a:ea typeface="黑体" charset="0"/>
                          <a:cs typeface="黑体" charset="0"/>
                        </a:rPr>
                        <a:t>成本項目</a:t>
                      </a:r>
                    </a:p>
                  </a:txBody>
                  <a:tcPr marL="90000" marR="190800" marT="18001" marB="18001"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80000"/>
                        </a:lnSpc>
                        <a:spcBef>
                          <a:spcPct val="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latin typeface="Times New Roman" charset="0"/>
                          <a:ea typeface="黑体" charset="0"/>
                          <a:cs typeface="黑体" charset="0"/>
                        </a:rPr>
                        <a:t>卡车</a:t>
                      </a:r>
                      <a:r>
                        <a:rPr kumimoji="1" lang="zh-TW" altLang="en-US" sz="1600" b="1" i="0" u="none" strike="noStrike" cap="none" normalizeH="0" baseline="0">
                          <a:ln>
                            <a:noFill/>
                          </a:ln>
                          <a:solidFill>
                            <a:schemeClr val="tx1"/>
                          </a:solidFill>
                          <a:effectLst/>
                          <a:latin typeface="Times New Roman" charset="0"/>
                          <a:ea typeface="黑体" charset="0"/>
                          <a:cs typeface="黑体" charset="0"/>
                        </a:rPr>
                        <a:t>/</a:t>
                      </a:r>
                      <a:r>
                        <a:rPr kumimoji="1" lang="zh-CN" altLang="en-US" sz="1600" b="1" i="0" u="none" strike="noStrike" cap="none" normalizeH="0" baseline="0">
                          <a:ln>
                            <a:noFill/>
                          </a:ln>
                          <a:solidFill>
                            <a:schemeClr val="tx1"/>
                          </a:solidFill>
                          <a:effectLst/>
                          <a:latin typeface="Times New Roman" charset="0"/>
                          <a:ea typeface="黑体" charset="0"/>
                          <a:cs typeface="黑体" charset="0"/>
                        </a:rPr>
                        <a:t>仓库</a:t>
                      </a:r>
                      <a:endParaRPr kumimoji="1" lang="zh-TW" altLang="en-US" sz="1600" b="1" i="0" u="none" strike="noStrike" cap="none" normalizeH="0" baseline="0">
                        <a:ln>
                          <a:noFill/>
                        </a:ln>
                        <a:solidFill>
                          <a:schemeClr val="tx1"/>
                        </a:solidFill>
                        <a:effectLst/>
                        <a:latin typeface="Times New Roman" charset="0"/>
                        <a:ea typeface="黑体" charset="0"/>
                        <a:cs typeface="黑体" charset="0"/>
                      </a:endParaRPr>
                    </a:p>
                  </a:txBody>
                  <a:tcPr marL="90000" marR="190800" marT="18001" marB="18001"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 latinLnBrk="0" hangingPunct="1">
                        <a:lnSpc>
                          <a:spcPct val="80000"/>
                        </a:lnSpc>
                        <a:spcBef>
                          <a:spcPct val="0"/>
                        </a:spcBef>
                        <a:spcAft>
                          <a:spcPct val="0"/>
                        </a:spcAft>
                        <a:buClr>
                          <a:srgbClr val="FF0000"/>
                        </a:buClr>
                        <a:buSzTx/>
                        <a:buFontTx/>
                        <a:buNone/>
                        <a:tabLst>
                          <a:tab pos="304800" algn="l"/>
                          <a:tab pos="4127500" algn="l"/>
                        </a:tabLst>
                      </a:pPr>
                      <a:r>
                        <a:rPr kumimoji="1" lang="zh-CN" altLang="en-US" sz="1600" b="1" i="0" u="none" strike="noStrike" cap="none" normalizeH="0" baseline="0">
                          <a:ln>
                            <a:noFill/>
                          </a:ln>
                          <a:solidFill>
                            <a:schemeClr val="tx1"/>
                          </a:solidFill>
                          <a:effectLst/>
                          <a:latin typeface="MingLiU" charset="0"/>
                          <a:ea typeface="宋体" charset="0"/>
                          <a:cs typeface="宋体" charset="0"/>
                        </a:rPr>
                        <a:t>空运</a:t>
                      </a:r>
                      <a:endParaRPr kumimoji="1" lang="zh-TW" altLang="en-US" sz="1600" b="1" i="0" u="none" strike="noStrike" cap="none" normalizeH="0" baseline="0">
                        <a:ln>
                          <a:noFill/>
                        </a:ln>
                        <a:solidFill>
                          <a:schemeClr val="tx1"/>
                        </a:solidFill>
                        <a:effectLst/>
                        <a:latin typeface="Times New Roman" charset="0"/>
                        <a:ea typeface="宋体" charset="0"/>
                        <a:cs typeface="宋体" charset="0"/>
                      </a:endParaRPr>
                    </a:p>
                  </a:txBody>
                  <a:tcPr marL="90000" marR="190800" marT="18001" marB="18001" anchor="ct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81694">
                <a:tc>
                  <a:txBody>
                    <a:bodyPr/>
                    <a:lstStyle/>
                    <a:p>
                      <a:pPr marL="0" marR="0" lvl="0" indent="254000" algn="l" defTabSz="914400" rtl="0" eaLnBrk="1" fontAlgn="base" latinLnBrk="0" hangingPunct="1">
                        <a:lnSpc>
                          <a:spcPct val="80000"/>
                        </a:lnSpc>
                        <a:spcBef>
                          <a:spcPct val="0"/>
                        </a:spcBef>
                        <a:spcAft>
                          <a:spcPct val="0"/>
                        </a:spcAft>
                        <a:buClr>
                          <a:srgbClr val="FF0000"/>
                        </a:buClr>
                        <a:buSzTx/>
                        <a:buFontTx/>
                        <a:buNone/>
                        <a:tabLst/>
                      </a:pPr>
                      <a:r>
                        <a:rPr kumimoji="1" lang="zh-CN" altLang="en-US" sz="1300" b="1" i="0" u="none" strike="noStrike" cap="none" normalizeH="0" baseline="0">
                          <a:ln>
                            <a:noFill/>
                          </a:ln>
                          <a:solidFill>
                            <a:srgbClr val="FF3300"/>
                          </a:solidFill>
                          <a:effectLst/>
                          <a:latin typeface="黑体" charset="0"/>
                          <a:ea typeface="黑体" charset="0"/>
                          <a:cs typeface="黑体" charset="0"/>
                        </a:rPr>
                        <a:t>生产工厂</a:t>
                      </a:r>
                      <a:endParaRPr kumimoji="1" lang="en-US" altLang="zh-CN" sz="1300" b="1" i="0" u="none" strike="noStrike" cap="none" normalizeH="0" baseline="0">
                        <a:ln>
                          <a:noFill/>
                        </a:ln>
                        <a:solidFill>
                          <a:srgbClr val="FF3300"/>
                        </a:solidFill>
                        <a:effectLst/>
                        <a:latin typeface="黑体" charset="0"/>
                        <a:ea typeface="黑体" charset="0"/>
                        <a:cs typeface="黑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土地和建物</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薪水工资</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税赋</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保险费</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存货</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设备</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包装</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公用费用</a:t>
                      </a:r>
                      <a:r>
                        <a:rPr kumimoji="1" lang="en-US" altLang="zh-CN" sz="1300" b="1" i="0" u="none" strike="noStrike" cap="none" normalizeH="0" baseline="0">
                          <a:ln>
                            <a:noFill/>
                          </a:ln>
                          <a:solidFill>
                            <a:srgbClr val="000000"/>
                          </a:solidFill>
                          <a:effectLst/>
                          <a:latin typeface="宋体" charset="0"/>
                          <a:ea typeface="宋体" charset="0"/>
                          <a:cs typeface="宋体" charset="0"/>
                        </a:rPr>
                        <a:t>(</a:t>
                      </a:r>
                      <a:r>
                        <a:rPr kumimoji="1" lang="zh-CN" altLang="en-US" sz="1300" b="1" i="0" u="none" strike="noStrike" cap="none" normalizeH="0" baseline="0">
                          <a:ln>
                            <a:noFill/>
                          </a:ln>
                          <a:solidFill>
                            <a:srgbClr val="000000"/>
                          </a:solidFill>
                          <a:effectLst/>
                          <a:latin typeface="宋体" charset="0"/>
                          <a:ea typeface="宋体" charset="0"/>
                          <a:cs typeface="宋体" charset="0"/>
                        </a:rPr>
                        <a:t>水电等</a:t>
                      </a:r>
                      <a:r>
                        <a:rPr kumimoji="1" lang="en-US" altLang="zh-CN" sz="1300" b="1" i="0" u="none" strike="noStrike" cap="none" normalizeH="0" baseline="0">
                          <a:ln>
                            <a:noFill/>
                          </a:ln>
                          <a:solidFill>
                            <a:srgbClr val="000000"/>
                          </a:solidFill>
                          <a:effectLst/>
                          <a:latin typeface="宋体" charset="0"/>
                          <a:ea typeface="宋体" charset="0"/>
                          <a:cs typeface="宋体" charset="0"/>
                        </a:rPr>
                        <a:t>)</a:t>
                      </a: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一般供应品</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合计</a:t>
                      </a:r>
                      <a:r>
                        <a:rPr kumimoji="1" lang="en-US" altLang="zh-CN" sz="1300" b="1" i="0" u="none" strike="noStrike" cap="none" normalizeH="0" baseline="0">
                          <a:ln>
                            <a:noFill/>
                          </a:ln>
                          <a:solidFill>
                            <a:srgbClr val="000066"/>
                          </a:solidFill>
                          <a:effectLst/>
                          <a:latin typeface="宋体" charset="0"/>
                          <a:ea typeface="宋体" charset="0"/>
                          <a:cs typeface="宋体" charset="0"/>
                        </a:rPr>
                        <a:t> </a:t>
                      </a: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14288"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25,000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75,000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10,000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200,000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10,000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15,000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1,000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361,000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14288"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75,000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225,000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50,000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500,000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30,000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45,000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3,000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r>
                        <a:rPr kumimoji="1" lang="zh-TW" altLang="en-US" sz="1300" b="1" i="0" u="sng" strike="noStrike" cap="none" normalizeH="0" baseline="0">
                          <a:ln>
                            <a:noFill/>
                          </a:ln>
                          <a:solidFill>
                            <a:schemeClr val="tx1"/>
                          </a:solidFill>
                          <a:effectLst/>
                          <a:latin typeface="宋体" charset="0"/>
                          <a:ea typeface="宋体" charset="0"/>
                          <a:cs typeface="宋体" charset="0"/>
                        </a:rPr>
                        <a:t> 978,000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89153">
                <a:tc>
                  <a:txBody>
                    <a:bodyPr/>
                    <a:lstStyle/>
                    <a:p>
                      <a:pPr marL="0" marR="0" lvl="0" indent="254000" algn="l" defTabSz="914400" rtl="0" eaLnBrk="1" fontAlgn="base" latinLnBrk="0" hangingPunct="1">
                        <a:lnSpc>
                          <a:spcPct val="80000"/>
                        </a:lnSpc>
                        <a:spcBef>
                          <a:spcPct val="0"/>
                        </a:spcBef>
                        <a:spcAft>
                          <a:spcPct val="0"/>
                        </a:spcAft>
                        <a:buClr>
                          <a:srgbClr val="FF0000"/>
                        </a:buClr>
                        <a:buSzTx/>
                        <a:buFontTx/>
                        <a:buNone/>
                        <a:tabLst/>
                      </a:pPr>
                      <a:r>
                        <a:rPr kumimoji="1" lang="zh-CN" altLang="en-US" sz="1300" b="1" i="0" u="none" strike="noStrike" cap="none" normalizeH="0" baseline="0">
                          <a:ln>
                            <a:noFill/>
                          </a:ln>
                          <a:solidFill>
                            <a:srgbClr val="FF3300"/>
                          </a:solidFill>
                          <a:effectLst/>
                          <a:latin typeface="黑体" charset="0"/>
                          <a:ea typeface="黑体" charset="0"/>
                          <a:cs typeface="黑体" charset="0"/>
                        </a:rPr>
                        <a:t>工厂到仓库或顾客</a:t>
                      </a:r>
                      <a:endParaRPr kumimoji="1" lang="en-US" altLang="zh-CN" sz="1300" b="1" i="0" u="none" strike="noStrike" cap="none" normalizeH="0" baseline="0">
                        <a:ln>
                          <a:noFill/>
                        </a:ln>
                        <a:solidFill>
                          <a:srgbClr val="FF3300"/>
                        </a:solidFill>
                        <a:effectLst/>
                        <a:latin typeface="黑体" charset="0"/>
                        <a:ea typeface="黑体" charset="0"/>
                        <a:cs typeface="黑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保险费</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存货</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本地运输</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城市间运输</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合计</a:t>
                      </a:r>
                      <a:r>
                        <a:rPr kumimoji="1" lang="en-US" altLang="zh-CN" sz="1300" b="1" i="0" u="none" strike="noStrike" cap="none" normalizeH="0" baseline="0">
                          <a:ln>
                            <a:noFill/>
                          </a:ln>
                          <a:solidFill>
                            <a:srgbClr val="000066"/>
                          </a:solidFill>
                          <a:effectLst/>
                          <a:latin typeface="宋体" charset="0"/>
                          <a:ea typeface="宋体" charset="0"/>
                          <a:cs typeface="宋体" charset="0"/>
                        </a:rPr>
                        <a:t> </a:t>
                      </a: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14288"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20,000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400,000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1,000,000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r>
                        <a:rPr kumimoji="1" lang="zh-TW" altLang="en-US" sz="1300" b="1" i="0" u="sng" strike="noStrike" cap="none" normalizeH="0" baseline="0">
                          <a:ln>
                            <a:noFill/>
                          </a:ln>
                          <a:solidFill>
                            <a:schemeClr val="tx1"/>
                          </a:solidFill>
                          <a:effectLst/>
                          <a:latin typeface="宋体" charset="0"/>
                          <a:ea typeface="宋体" charset="0"/>
                          <a:cs typeface="宋体" charset="0"/>
                        </a:rPr>
                        <a:t>1,420,000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14288"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10,000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200,000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450,000</a:t>
                      </a: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3,000,000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14288"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r>
                        <a:rPr kumimoji="1" lang="zh-TW" altLang="en-US" sz="1300" b="1" i="0" u="sng" strike="noStrike" cap="none" normalizeH="0" baseline="0">
                          <a:ln>
                            <a:noFill/>
                          </a:ln>
                          <a:solidFill>
                            <a:schemeClr val="tx1"/>
                          </a:solidFill>
                          <a:effectLst/>
                          <a:latin typeface="宋体" charset="0"/>
                          <a:ea typeface="宋体" charset="0"/>
                          <a:cs typeface="宋体" charset="0"/>
                        </a:rPr>
                        <a:t>3,660,000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623186">
                <a:tc>
                  <a:txBody>
                    <a:bodyPr/>
                    <a:lstStyle/>
                    <a:p>
                      <a:pPr marL="0" marR="0" lvl="0" indent="254000" algn="l" defTabSz="914400" rtl="0" eaLnBrk="1" fontAlgn="base" latinLnBrk="0" hangingPunct="1">
                        <a:lnSpc>
                          <a:spcPct val="80000"/>
                        </a:lnSpc>
                        <a:spcBef>
                          <a:spcPct val="0"/>
                        </a:spcBef>
                        <a:spcAft>
                          <a:spcPct val="0"/>
                        </a:spcAft>
                        <a:buClr>
                          <a:srgbClr val="FF0000"/>
                        </a:buClr>
                        <a:buSzTx/>
                        <a:buFontTx/>
                        <a:buNone/>
                        <a:tabLst/>
                      </a:pPr>
                      <a:r>
                        <a:rPr kumimoji="1" lang="zh-CN" altLang="en-US" sz="1300" b="1" i="0" u="none" strike="noStrike" cap="none" normalizeH="0" baseline="0">
                          <a:ln>
                            <a:noFill/>
                          </a:ln>
                          <a:solidFill>
                            <a:srgbClr val="FF3300"/>
                          </a:solidFill>
                          <a:effectLst/>
                          <a:latin typeface="黑体" charset="0"/>
                          <a:ea typeface="黑体" charset="0"/>
                          <a:cs typeface="黑体" charset="0"/>
                        </a:rPr>
                        <a:t>仓库</a:t>
                      </a:r>
                      <a:endParaRPr kumimoji="1" lang="en-US" altLang="zh-CN" sz="1300" b="1" i="0" u="none" strike="noStrike" cap="none" normalizeH="0" baseline="0">
                        <a:ln>
                          <a:noFill/>
                        </a:ln>
                        <a:solidFill>
                          <a:srgbClr val="FF3300"/>
                        </a:solidFill>
                        <a:effectLst/>
                        <a:latin typeface="黑体" charset="0"/>
                        <a:ea typeface="黑体" charset="0"/>
                        <a:cs typeface="黑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土地和建物</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薪水工资</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税赋</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存货</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设备</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包装</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公用费用</a:t>
                      </a:r>
                      <a:r>
                        <a:rPr kumimoji="1" lang="en-US" altLang="zh-CN" sz="1300" b="1" i="0" u="none" strike="noStrike" cap="none" normalizeH="0" baseline="0">
                          <a:ln>
                            <a:noFill/>
                          </a:ln>
                          <a:solidFill>
                            <a:srgbClr val="000000"/>
                          </a:solidFill>
                          <a:effectLst/>
                          <a:latin typeface="宋体" charset="0"/>
                          <a:ea typeface="宋体" charset="0"/>
                          <a:cs typeface="宋体" charset="0"/>
                        </a:rPr>
                        <a:t>(</a:t>
                      </a:r>
                      <a:r>
                        <a:rPr kumimoji="1" lang="zh-CN" altLang="en-US" sz="1300" b="1" i="0" u="none" strike="noStrike" cap="none" normalizeH="0" baseline="0">
                          <a:ln>
                            <a:noFill/>
                          </a:ln>
                          <a:solidFill>
                            <a:srgbClr val="000000"/>
                          </a:solidFill>
                          <a:effectLst/>
                          <a:latin typeface="宋体" charset="0"/>
                          <a:ea typeface="宋体" charset="0"/>
                          <a:cs typeface="宋体" charset="0"/>
                        </a:rPr>
                        <a:t>水电等</a:t>
                      </a:r>
                      <a:r>
                        <a:rPr kumimoji="1" lang="en-US" altLang="zh-CN" sz="1300" b="1" i="0" u="none" strike="noStrike" cap="none" normalizeH="0" baseline="0">
                          <a:ln>
                            <a:noFill/>
                          </a:ln>
                          <a:solidFill>
                            <a:srgbClr val="000000"/>
                          </a:solidFill>
                          <a:effectLst/>
                          <a:latin typeface="宋体" charset="0"/>
                          <a:ea typeface="宋体" charset="0"/>
                          <a:cs typeface="宋体" charset="0"/>
                        </a:rPr>
                        <a:t>)</a:t>
                      </a: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一般供应品</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合计</a:t>
                      </a:r>
                      <a:r>
                        <a:rPr kumimoji="1" lang="en-US" altLang="zh-CN" sz="1300" b="1" i="0" u="none" strike="noStrike" cap="none" normalizeH="0" baseline="0">
                          <a:ln>
                            <a:noFill/>
                          </a:ln>
                          <a:solidFill>
                            <a:srgbClr val="000066"/>
                          </a:solidFill>
                          <a:effectLst/>
                          <a:latin typeface="宋体" charset="0"/>
                          <a:ea typeface="宋体" charset="0"/>
                          <a:cs typeface="宋体" charset="0"/>
                        </a:rPr>
                        <a:t> </a:t>
                      </a: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0"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225,000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625,000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70,000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1,500,000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35,000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18,000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75,000</a:t>
                      </a: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6,000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r>
                        <a:rPr kumimoji="1" lang="zh-TW" altLang="en-US" sz="1300" b="1" i="0" u="sng" strike="noStrike" cap="none" normalizeH="0" baseline="0">
                          <a:ln>
                            <a:noFill/>
                          </a:ln>
                          <a:solidFill>
                            <a:schemeClr val="tx1"/>
                          </a:solidFill>
                          <a:effectLst/>
                          <a:latin typeface="宋体" charset="0"/>
                          <a:ea typeface="宋体" charset="0"/>
                          <a:cs typeface="宋体" charset="0"/>
                        </a:rPr>
                        <a:t>2,554,000</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tc>
                  <a:txBody>
                    <a:bodyPr/>
                    <a:lstStyle/>
                    <a:p>
                      <a:pPr marL="0" marR="0" lvl="0" indent="549275" algn="r" defTabSz="914400" rtl="0" eaLnBrk="1" fontAlgn="b" latinLnBrk="0" hangingPunct="1">
                        <a:lnSpc>
                          <a:spcPct val="80000"/>
                        </a:lnSpc>
                        <a:spcBef>
                          <a:spcPct val="0"/>
                        </a:spcBef>
                        <a:spcAft>
                          <a:spcPct val="0"/>
                        </a:spcAft>
                        <a:buClr>
                          <a:srgbClr val="FF0000"/>
                        </a:buClr>
                        <a:buSzTx/>
                        <a:buFontTx/>
                        <a:buNone/>
                        <a:tabLst/>
                      </a:pP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549275" algn="r" defTabSz="914400" rtl="0" eaLnBrk="1" fontAlgn="b" latinLnBrk="0" hangingPunct="1">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none" strike="noStrike" cap="none" normalizeH="0" baseline="0">
                          <a:ln>
                            <a:noFill/>
                          </a:ln>
                          <a:solidFill>
                            <a:schemeClr val="tx1"/>
                          </a:solidFill>
                          <a:effectLst/>
                          <a:latin typeface="宋体" charset="0"/>
                          <a:ea typeface="宋体" charset="0"/>
                          <a:cs typeface="宋体" charset="0"/>
                        </a:rPr>
                        <a:t>－    </a:t>
                      </a: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    </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p>
                      <a:pPr marL="0" marR="0" lvl="0" indent="549275" algn="r" defTabSz="914400" rtl="0" eaLnBrk="0" fontAlgn="b" latinLnBrk="0" hangingPunct="0">
                        <a:lnSpc>
                          <a:spcPct val="80000"/>
                        </a:lnSpc>
                        <a:spcBef>
                          <a:spcPct val="0"/>
                        </a:spcBef>
                        <a:spcAft>
                          <a:spcPct val="0"/>
                        </a:spcAft>
                        <a:buClr>
                          <a:srgbClr val="FF0000"/>
                        </a:buClr>
                        <a:buSzTx/>
                        <a:buFontTx/>
                        <a:buNone/>
                        <a:tabLst/>
                      </a:pPr>
                      <a:r>
                        <a:rPr kumimoji="1" lang="zh-TW" altLang="en-US" sz="1300" b="1" i="0" u="sng" strike="noStrike" cap="none" normalizeH="0" baseline="0">
                          <a:ln>
                            <a:noFill/>
                          </a:ln>
                          <a:solidFill>
                            <a:schemeClr val="tx1"/>
                          </a:solidFill>
                          <a:effectLst/>
                          <a:latin typeface="宋体" charset="0"/>
                          <a:ea typeface="宋体" charset="0"/>
                          <a:cs typeface="宋体" charset="0"/>
                        </a:rPr>
                        <a:t>    －    </a:t>
                      </a:r>
                      <a:endParaRPr kumimoji="1" lang="zh-TW" altLang="en-US" sz="1300" b="1" i="0" u="none" strike="noStrike" cap="none" normalizeH="0" baseline="0">
                        <a:ln>
                          <a:noFill/>
                        </a:ln>
                        <a:solidFill>
                          <a:schemeClr val="tx1"/>
                        </a:solidFill>
                        <a:effectLst/>
                        <a:latin typeface="宋体" charset="0"/>
                        <a:ea typeface="宋体" charset="0"/>
                        <a:cs typeface="宋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FFFFFF"/>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89153">
                <a:tc>
                  <a:txBody>
                    <a:bodyPr/>
                    <a:lstStyle/>
                    <a:p>
                      <a:pPr marL="0" marR="0" lvl="0" indent="254000" algn="l" defTabSz="914400" rtl="0" eaLnBrk="1" fontAlgn="base" latinLnBrk="0" hangingPunct="1">
                        <a:lnSpc>
                          <a:spcPct val="80000"/>
                        </a:lnSpc>
                        <a:spcBef>
                          <a:spcPct val="0"/>
                        </a:spcBef>
                        <a:spcAft>
                          <a:spcPct val="0"/>
                        </a:spcAft>
                        <a:buClr>
                          <a:srgbClr val="FF0000"/>
                        </a:buClr>
                        <a:buSzTx/>
                        <a:buFontTx/>
                        <a:buNone/>
                        <a:tabLst/>
                      </a:pPr>
                      <a:r>
                        <a:rPr kumimoji="1" lang="zh-CN" altLang="en-US" sz="1300" b="1" i="0" u="none" strike="noStrike" cap="none" normalizeH="0" baseline="0">
                          <a:ln>
                            <a:noFill/>
                          </a:ln>
                          <a:solidFill>
                            <a:srgbClr val="FF3300"/>
                          </a:solidFill>
                          <a:effectLst/>
                          <a:latin typeface="黑体" charset="0"/>
                          <a:ea typeface="黑体" charset="0"/>
                          <a:cs typeface="黑体" charset="0"/>
                        </a:rPr>
                        <a:t>仓库到顾客</a:t>
                      </a:r>
                      <a:endParaRPr kumimoji="1" lang="en-US" altLang="zh-CN" sz="1300" b="1" i="0" u="none" strike="noStrike" cap="none" normalizeH="0" baseline="0">
                        <a:ln>
                          <a:noFill/>
                        </a:ln>
                        <a:solidFill>
                          <a:srgbClr val="FF3300"/>
                        </a:solidFill>
                        <a:effectLst/>
                        <a:latin typeface="黑体" charset="0"/>
                        <a:ea typeface="黑体" charset="0"/>
                        <a:cs typeface="黑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保险费</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存货</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运输</a:t>
                      </a:r>
                      <a:endParaRPr kumimoji="1" lang="en-US" altLang="zh-CN" sz="1300" b="1" i="0" u="none" strike="noStrike" cap="none" normalizeH="0" baseline="0">
                        <a:ln>
                          <a:noFill/>
                        </a:ln>
                        <a:solidFill>
                          <a:srgbClr val="000000"/>
                        </a:solidFill>
                        <a:effectLst/>
                        <a:latin typeface="宋体" charset="0"/>
                        <a:ea typeface="宋体" charset="0"/>
                        <a:cs typeface="宋体" charset="0"/>
                      </a:endParaRPr>
                    </a:p>
                    <a:p>
                      <a:pPr marL="457200" marR="0" lvl="1" indent="0" algn="l" defTabSz="914400" rtl="0" eaLnBrk="1" fontAlgn="base" latinLnBrk="0" hangingPunct="1">
                        <a:lnSpc>
                          <a:spcPct val="80000"/>
                        </a:lnSpc>
                        <a:spcBef>
                          <a:spcPct val="0"/>
                        </a:spcBef>
                        <a:spcAft>
                          <a:spcPct val="0"/>
                        </a:spcAft>
                        <a:buClr>
                          <a:srgbClr val="009900"/>
                        </a:buClr>
                        <a:buSzTx/>
                        <a:buFont typeface="Wingdings" charset="0"/>
                        <a:buChar char="§"/>
                        <a:tabLst/>
                      </a:pPr>
                      <a:r>
                        <a:rPr kumimoji="1" lang="en-US" altLang="zh-CN" sz="1300" b="1" i="0" u="none" strike="noStrike" cap="none" normalizeH="0" baseline="0">
                          <a:ln>
                            <a:noFill/>
                          </a:ln>
                          <a:solidFill>
                            <a:srgbClr val="000000"/>
                          </a:solidFill>
                          <a:effectLst/>
                          <a:latin typeface="宋体" charset="0"/>
                          <a:ea typeface="宋体" charset="0"/>
                          <a:cs typeface="宋体" charset="0"/>
                        </a:rPr>
                        <a:t> </a:t>
                      </a:r>
                      <a:r>
                        <a:rPr kumimoji="1" lang="zh-CN" altLang="en-US" sz="1300" b="1" i="0" u="none" strike="noStrike" cap="none" normalizeH="0" baseline="0">
                          <a:ln>
                            <a:noFill/>
                          </a:ln>
                          <a:solidFill>
                            <a:srgbClr val="000000"/>
                          </a:solidFill>
                          <a:effectLst/>
                          <a:latin typeface="宋体" charset="0"/>
                          <a:ea typeface="宋体" charset="0"/>
                          <a:cs typeface="宋体" charset="0"/>
                        </a:rPr>
                        <a:t>合计</a:t>
                      </a:r>
                      <a:r>
                        <a:rPr kumimoji="1" lang="en-US" altLang="zh-CN" sz="1300" b="1" i="0" u="none" strike="noStrike" cap="none" normalizeH="0" baseline="0">
                          <a:ln>
                            <a:noFill/>
                          </a:ln>
                          <a:solidFill>
                            <a:srgbClr val="000066"/>
                          </a:solidFill>
                          <a:effectLst/>
                          <a:latin typeface="Times New Roman" charset="0"/>
                          <a:ea typeface="黑体" charset="0"/>
                          <a:cs typeface="黑体" charset="0"/>
                        </a:rPr>
                        <a:t> </a:t>
                      </a:r>
                    </a:p>
                    <a:p>
                      <a:pPr marL="0" marR="0" lvl="0" indent="254000" algn="l" defTabSz="914400" rtl="0" eaLnBrk="1" fontAlgn="base" latinLnBrk="0" hangingPunct="1">
                        <a:lnSpc>
                          <a:spcPct val="80000"/>
                        </a:lnSpc>
                        <a:spcBef>
                          <a:spcPct val="0"/>
                        </a:spcBef>
                        <a:spcAft>
                          <a:spcPct val="0"/>
                        </a:spcAft>
                        <a:buClr>
                          <a:srgbClr val="FF0000"/>
                        </a:buClr>
                        <a:buSzTx/>
                        <a:buFontTx/>
                        <a:buNone/>
                        <a:tabLst/>
                      </a:pPr>
                      <a:r>
                        <a:rPr kumimoji="1" lang="zh-CN" altLang="en-US" sz="1300" b="1" i="0" u="none" strike="noStrike" cap="none" normalizeH="0" baseline="0">
                          <a:ln>
                            <a:noFill/>
                          </a:ln>
                          <a:solidFill>
                            <a:srgbClr val="FF3300"/>
                          </a:solidFill>
                          <a:effectLst/>
                          <a:latin typeface="黑体" charset="0"/>
                          <a:ea typeface="黑体" charset="0"/>
                          <a:cs typeface="黑体" charset="0"/>
                        </a:rPr>
                        <a:t>系统总成本</a:t>
                      </a:r>
                      <a:r>
                        <a:rPr kumimoji="1" lang="en-US" altLang="zh-CN" sz="1300" b="1" i="0" u="none" strike="noStrike" cap="none" normalizeH="0" baseline="0">
                          <a:ln>
                            <a:noFill/>
                          </a:ln>
                          <a:solidFill>
                            <a:srgbClr val="FF3300"/>
                          </a:solidFill>
                          <a:effectLst/>
                          <a:latin typeface="黑体" charset="0"/>
                          <a:ea typeface="黑体" charset="0"/>
                          <a:cs typeface="黑体" charset="0"/>
                        </a:rPr>
                        <a:t> </a:t>
                      </a: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 latinLnBrk="0" hangingPunct="1">
                        <a:lnSpc>
                          <a:spcPct val="80000"/>
                        </a:lnSpc>
                        <a:spcBef>
                          <a:spcPct val="0"/>
                        </a:spcBef>
                        <a:spcAft>
                          <a:spcPct val="0"/>
                        </a:spcAft>
                        <a:buClr>
                          <a:srgbClr val="FF0000"/>
                        </a:buClr>
                        <a:buSzTx/>
                        <a:buFontTx/>
                        <a:buNone/>
                        <a:tabLst>
                          <a:tab pos="304800" algn="l"/>
                          <a:tab pos="4127500" algn="l"/>
                        </a:tabLst>
                      </a:pP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1" fontAlgn="b" latinLnBrk="0" hangingPunct="1">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黑体" charset="0"/>
                          <a:cs typeface="黑体" charset="0"/>
                        </a:rPr>
                        <a:t>$         15,000</a:t>
                      </a: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黑体" charset="0"/>
                          <a:cs typeface="黑体" charset="0"/>
                        </a:rPr>
                        <a:t>250,000</a:t>
                      </a:r>
                      <a:endParaRPr kumimoji="1" lang="zh-TW" altLang="en-US" sz="1300" b="1" i="0" u="none" strike="noStrike" cap="none" normalizeH="0" baseline="0">
                        <a:ln>
                          <a:noFill/>
                        </a:ln>
                        <a:solidFill>
                          <a:schemeClr val="tx1"/>
                        </a:solidFill>
                        <a:effectLst/>
                        <a:latin typeface="Times New Roman" charset="0"/>
                        <a:ea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宋体" charset="0"/>
                          <a:cs typeface="MingLiU" charset="0"/>
                        </a:rPr>
                        <a:t>$      </a:t>
                      </a:r>
                      <a:r>
                        <a:rPr kumimoji="1" lang="zh-TW" altLang="en-US" sz="1300" b="1" i="0" u="sng" strike="noStrike" cap="none" normalizeH="0" baseline="0">
                          <a:ln>
                            <a:noFill/>
                          </a:ln>
                          <a:solidFill>
                            <a:schemeClr val="tx1"/>
                          </a:solidFill>
                          <a:effectLst/>
                          <a:latin typeface="Times New Roman" charset="0"/>
                          <a:ea typeface="宋体" charset="0"/>
                          <a:cs typeface="MingLiU" charset="0"/>
                        </a:rPr>
                        <a:t> 300,000</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宋体" charset="0"/>
                          <a:cs typeface="MingLiU" charset="0"/>
                        </a:rPr>
                        <a:t>$       </a:t>
                      </a:r>
                      <a:r>
                        <a:rPr kumimoji="1" lang="zh-TW" altLang="en-US" sz="1300" b="1" i="0" u="sng" strike="noStrike" cap="none" normalizeH="0" baseline="0">
                          <a:ln>
                            <a:noFill/>
                          </a:ln>
                          <a:solidFill>
                            <a:schemeClr val="tx1"/>
                          </a:solidFill>
                          <a:effectLst/>
                          <a:latin typeface="Times New Roman" charset="0"/>
                          <a:ea typeface="宋体" charset="0"/>
                          <a:cs typeface="MingLiU" charset="0"/>
                        </a:rPr>
                        <a:t>565,000</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sng" strike="noStrike" cap="none" normalizeH="0" baseline="0">
                          <a:ln>
                            <a:noFill/>
                          </a:ln>
                          <a:solidFill>
                            <a:schemeClr val="tx1"/>
                          </a:solidFill>
                          <a:effectLst/>
                          <a:latin typeface="Times New Roman" charset="0"/>
                          <a:ea typeface="宋体" charset="0"/>
                          <a:cs typeface="MingLiU" charset="0"/>
                        </a:rPr>
                        <a:t>$4,900,000</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 latinLnBrk="0" hangingPunct="1">
                        <a:lnSpc>
                          <a:spcPct val="80000"/>
                        </a:lnSpc>
                        <a:spcBef>
                          <a:spcPct val="0"/>
                        </a:spcBef>
                        <a:spcAft>
                          <a:spcPct val="0"/>
                        </a:spcAft>
                        <a:buClr>
                          <a:srgbClr val="FF0000"/>
                        </a:buClr>
                        <a:buSzTx/>
                        <a:buFontTx/>
                        <a:buNone/>
                        <a:tabLst>
                          <a:tab pos="304800" algn="l"/>
                          <a:tab pos="4127500" algn="l"/>
                        </a:tabLst>
                      </a:pP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1" fontAlgn="b" latinLnBrk="0" hangingPunct="1">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黑体" charset="0"/>
                          <a:cs typeface="黑体" charset="0"/>
                        </a:rPr>
                        <a:t>－    </a:t>
                      </a: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none" strike="noStrike" cap="none" normalizeH="0" baseline="0">
                          <a:ln>
                            <a:noFill/>
                          </a:ln>
                          <a:solidFill>
                            <a:schemeClr val="tx1"/>
                          </a:solidFill>
                          <a:effectLst/>
                          <a:latin typeface="Times New Roman" charset="0"/>
                          <a:ea typeface="黑体" charset="0"/>
                          <a:cs typeface="黑体" charset="0"/>
                        </a:rPr>
                        <a:t>－    </a:t>
                      </a:r>
                      <a:endParaRPr kumimoji="1" lang="zh-TW" altLang="en-US" sz="1300" b="1" i="0" u="none" strike="noStrike" cap="none" normalizeH="0" baseline="0">
                        <a:ln>
                          <a:noFill/>
                        </a:ln>
                        <a:solidFill>
                          <a:schemeClr val="tx1"/>
                        </a:solidFill>
                        <a:effectLst/>
                        <a:latin typeface="Times New Roman" charset="0"/>
                        <a:ea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sng" strike="noStrike" cap="none" normalizeH="0" baseline="0">
                          <a:ln>
                            <a:noFill/>
                          </a:ln>
                          <a:solidFill>
                            <a:schemeClr val="tx1"/>
                          </a:solidFill>
                          <a:effectLst/>
                          <a:latin typeface="Times New Roman" charset="0"/>
                          <a:ea typeface="宋体" charset="0"/>
                          <a:cs typeface="MingLiU" charset="0"/>
                        </a:rPr>
                        <a:t>    －    </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sng" strike="noStrike" cap="none" normalizeH="0" baseline="0">
                          <a:ln>
                            <a:noFill/>
                          </a:ln>
                          <a:solidFill>
                            <a:schemeClr val="tx1"/>
                          </a:solidFill>
                          <a:effectLst/>
                          <a:latin typeface="Times New Roman" charset="0"/>
                          <a:ea typeface="宋体" charset="0"/>
                          <a:cs typeface="MingLiU" charset="0"/>
                        </a:rPr>
                        <a:t>    －    </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p>
                      <a:pPr marL="0" marR="0" lvl="0" indent="0" algn="r" defTabSz="914400" rtl="0" eaLnBrk="0" fontAlgn="b" latinLnBrk="0" hangingPunct="0">
                        <a:lnSpc>
                          <a:spcPct val="80000"/>
                        </a:lnSpc>
                        <a:spcBef>
                          <a:spcPct val="0"/>
                        </a:spcBef>
                        <a:spcAft>
                          <a:spcPct val="0"/>
                        </a:spcAft>
                        <a:buClr>
                          <a:srgbClr val="FF0000"/>
                        </a:buClr>
                        <a:buSzTx/>
                        <a:buFontTx/>
                        <a:buNone/>
                        <a:tabLst>
                          <a:tab pos="304800" algn="l"/>
                          <a:tab pos="4127500" algn="l"/>
                        </a:tabLst>
                      </a:pPr>
                      <a:r>
                        <a:rPr kumimoji="1" lang="zh-TW" altLang="en-US" sz="1300" b="1" i="0" u="sng" strike="noStrike" cap="none" normalizeH="0" baseline="0">
                          <a:ln>
                            <a:noFill/>
                          </a:ln>
                          <a:solidFill>
                            <a:schemeClr val="tx1"/>
                          </a:solidFill>
                          <a:effectLst/>
                          <a:latin typeface="Times New Roman" charset="0"/>
                          <a:ea typeface="宋体" charset="0"/>
                          <a:cs typeface="MingLiU" charset="0"/>
                        </a:rPr>
                        <a:t>$4,638,000</a:t>
                      </a:r>
                      <a:endParaRPr kumimoji="1" lang="zh-TW" altLang="en-US" sz="1300" b="1" i="0" u="none" strike="noStrike" cap="none" normalizeH="0" baseline="0">
                        <a:ln>
                          <a:noFill/>
                        </a:ln>
                        <a:solidFill>
                          <a:schemeClr val="tx1"/>
                        </a:solidFill>
                        <a:effectLst/>
                        <a:latin typeface="Times New Roman" charset="0"/>
                        <a:ea typeface="黑体" charset="0"/>
                        <a:cs typeface="黑体" charset="0"/>
                      </a:endParaRPr>
                    </a:p>
                  </a:txBody>
                  <a:tcPr marR="190500" marT="19051" marB="19051"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FFFFFF"/>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275358" name="AutoShape 30">
            <a:hlinkClick r:id="" action="ppaction://noaction" highlightClick="1"/>
          </p:cNvPr>
          <p:cNvSpPr>
            <a:spLocks noChangeArrowheads="1"/>
          </p:cNvSpPr>
          <p:nvPr/>
        </p:nvSpPr>
        <p:spPr bwMode="auto">
          <a:xfrm>
            <a:off x="685800" y="4576167"/>
            <a:ext cx="1447800" cy="1306513"/>
          </a:xfrm>
          <a:prstGeom prst="actionButtonHelp">
            <a:avLst/>
          </a:prstGeom>
          <a:solidFill>
            <a:srgbClr val="969696"/>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l">
              <a:lnSpc>
                <a:spcPct val="100000"/>
              </a:lnSpc>
              <a:spcBef>
                <a:spcPct val="0"/>
              </a:spcBef>
              <a:defRPr/>
            </a:pPr>
            <a:r>
              <a:rPr lang="zh-CN" altLang="en-US" sz="2000" b="1"/>
              <a:t>谁最重要</a:t>
            </a:r>
            <a:endParaRPr lang="en-US" altLang="zh-CN" sz="2000" b="1"/>
          </a:p>
          <a:p>
            <a:pPr algn="l">
              <a:lnSpc>
                <a:spcPct val="100000"/>
              </a:lnSpc>
              <a:spcBef>
                <a:spcPct val="0"/>
              </a:spcBef>
              <a:buClr>
                <a:srgbClr val="FF0000"/>
              </a:buClr>
              <a:buFontTx/>
              <a:buChar char="•"/>
              <a:defRPr/>
            </a:pPr>
            <a:r>
              <a:rPr lang="en-US" altLang="zh-CN" sz="2000" b="1"/>
              <a:t> </a:t>
            </a:r>
            <a:r>
              <a:rPr lang="zh-CN" altLang="en-US" sz="2000" b="1"/>
              <a:t>仓储成本</a:t>
            </a:r>
            <a:endParaRPr lang="en-US" altLang="zh-CN" sz="2000" b="1"/>
          </a:p>
          <a:p>
            <a:pPr algn="l">
              <a:lnSpc>
                <a:spcPct val="100000"/>
              </a:lnSpc>
              <a:spcBef>
                <a:spcPct val="0"/>
              </a:spcBef>
              <a:buClr>
                <a:srgbClr val="FF0000"/>
              </a:buClr>
              <a:buFontTx/>
              <a:buChar char="•"/>
              <a:defRPr/>
            </a:pPr>
            <a:r>
              <a:rPr lang="en-US" altLang="zh-CN" sz="2000" b="1"/>
              <a:t> </a:t>
            </a:r>
            <a:r>
              <a:rPr lang="zh-CN" altLang="en-US" sz="2000" b="1"/>
              <a:t>运输成本</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withEffect">
                                  <p:stCondLst>
                                    <p:cond delay="0"/>
                                  </p:stCondLst>
                                  <p:childTnLst>
                                    <p:set>
                                      <p:cBhvr>
                                        <p:cTn id="6" dur="1" fill="hold">
                                          <p:stCondLst>
                                            <p:cond delay="0"/>
                                          </p:stCondLst>
                                        </p:cTn>
                                        <p:tgtEl>
                                          <p:spTgt spid="2275332"/>
                                        </p:tgtEl>
                                        <p:attrNameLst>
                                          <p:attrName>style.visibility</p:attrName>
                                        </p:attrNameLst>
                                      </p:cBhvr>
                                      <p:to>
                                        <p:strVal val="visible"/>
                                      </p:to>
                                    </p:set>
                                    <p:animEffect transition="in" filter="diamond(in)">
                                      <p:cBhvr>
                                        <p:cTn id="7" dur="2000"/>
                                        <p:tgtEl>
                                          <p:spTgt spid="227533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275358"/>
                                        </p:tgtEl>
                                        <p:attrNameLst>
                                          <p:attrName>style.visibility</p:attrName>
                                        </p:attrNameLst>
                                      </p:cBhvr>
                                      <p:to>
                                        <p:strVal val="visible"/>
                                      </p:to>
                                    </p:set>
                                    <p:animEffect transition="in" filter="checkerboard(across)">
                                      <p:cBhvr>
                                        <p:cTn id="12" dur="500"/>
                                        <p:tgtEl>
                                          <p:spTgt spid="22753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5358"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第一节</a:t>
            </a:r>
            <a:r>
              <a:rPr lang="en-US" altLang="zh-CN" dirty="0"/>
              <a:t>  </a:t>
            </a:r>
            <a:r>
              <a:rPr lang="zh-CN" altLang="en-US" dirty="0"/>
              <a:t>供应链管理绩效目标</a:t>
            </a:r>
            <a:r>
              <a:rPr lang="en-US" altLang="zh-CN"/>
              <a:t> </a:t>
            </a:r>
            <a:endParaRPr kumimoji="1" lang="zh-CN" altLang="en-US" dirty="0"/>
          </a:p>
        </p:txBody>
      </p:sp>
      <p:sp>
        <p:nvSpPr>
          <p:cNvPr id="4" name="幻灯片编号占位符 3"/>
          <p:cNvSpPr>
            <a:spLocks noGrp="1"/>
          </p:cNvSpPr>
          <p:nvPr>
            <p:ph type="sldNum" sz="quarter" idx="12"/>
          </p:nvPr>
        </p:nvSpPr>
        <p:spPr/>
        <p:txBody>
          <a:bodyPr/>
          <a:lstStyle/>
          <a:p>
            <a:pPr>
              <a:defRPr/>
            </a:pPr>
            <a:fld id="{A3CC2749-8722-E949-9535-306E1C4ABE4E}" type="slidenum">
              <a:rPr lang="en-US" altLang="zh-CN" smtClean="0"/>
              <a:pPr>
                <a:defRPr/>
              </a:pPr>
              <a:t>230</a:t>
            </a:fld>
            <a:endParaRPr lang="en-US" altLang="zh-CN"/>
          </a:p>
        </p:txBody>
      </p:sp>
      <p:grpSp>
        <p:nvGrpSpPr>
          <p:cNvPr id="5" name="Group 1"/>
          <p:cNvGrpSpPr>
            <a:grpSpLocks noChangeAspect="1"/>
          </p:cNvGrpSpPr>
          <p:nvPr/>
        </p:nvGrpSpPr>
        <p:grpSpPr bwMode="auto">
          <a:xfrm>
            <a:off x="971600" y="2060848"/>
            <a:ext cx="7555736" cy="2243757"/>
            <a:chOff x="1579" y="1162"/>
            <a:chExt cx="7560" cy="2028"/>
          </a:xfrm>
        </p:grpSpPr>
        <p:sp>
          <p:nvSpPr>
            <p:cNvPr id="6" name="AutoShape 2"/>
            <p:cNvSpPr>
              <a:spLocks noChangeAspect="1" noChangeArrowheads="1" noTextEdit="1"/>
            </p:cNvSpPr>
            <p:nvPr/>
          </p:nvSpPr>
          <p:spPr bwMode="auto">
            <a:xfrm>
              <a:off x="1579" y="1162"/>
              <a:ext cx="7560" cy="2028"/>
            </a:xfrm>
            <a:prstGeom prst="rect">
              <a:avLst/>
            </a:prstGeom>
            <a:noFill/>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7" name="Rectangle 3"/>
            <p:cNvSpPr>
              <a:spLocks noChangeArrowheads="1"/>
            </p:cNvSpPr>
            <p:nvPr/>
          </p:nvSpPr>
          <p:spPr bwMode="auto">
            <a:xfrm>
              <a:off x="1579" y="1222"/>
              <a:ext cx="1440" cy="467"/>
            </a:xfrm>
            <a:prstGeom prst="rect">
              <a:avLst/>
            </a:prstGeom>
            <a:solidFill>
              <a:srgbClr val="33CCCC"/>
            </a:solidFill>
            <a:ln w="12700">
              <a:solidFill>
                <a:srgbClr val="000000"/>
              </a:solidFill>
              <a:miter lim="800000"/>
              <a:headEnd/>
              <a:tailEnd/>
            </a:ln>
          </p:spPr>
          <p:txBody>
            <a:bodyPr vert="horz" wrap="square" lIns="0" tIns="72000" rIns="0" bIns="0" numCol="1" anchor="ctr" anchorCtr="0" compatLnSpc="1">
              <a:prstTxWarp prst="textNoShape">
                <a:avLst/>
              </a:prstTxWarp>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ea typeface="ﾋﾎﾌ�" charset="0"/>
                </a:rPr>
                <a:t>供应链绩效</a:t>
              </a:r>
              <a:endParaRPr kumimoji="1" lang="en-US" altLang="zh-CN" sz="1600" b="0" i="0" u="none" strike="noStrike" cap="none" normalizeH="0" baseline="0">
                <a:ln>
                  <a:noFill/>
                </a:ln>
                <a:solidFill>
                  <a:schemeClr val="tx1"/>
                </a:solidFill>
                <a:effectLst/>
                <a:latin typeface="Arial" charset="0"/>
              </a:endParaRPr>
            </a:p>
          </p:txBody>
        </p:sp>
        <p:sp>
          <p:nvSpPr>
            <p:cNvPr id="8" name="Text Box 4"/>
            <p:cNvSpPr txBox="1">
              <a:spLocks noChangeArrowheads="1"/>
            </p:cNvSpPr>
            <p:nvPr/>
          </p:nvSpPr>
          <p:spPr bwMode="auto">
            <a:xfrm>
              <a:off x="1579" y="1942"/>
              <a:ext cx="1800" cy="1092"/>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36000" bIns="0" numCol="1" anchor="t" anchorCtr="0" compatLnSpc="1">
              <a:prstTxWarp prst="textNoShape">
                <a:avLst/>
              </a:prstTxWarp>
            </a:bodyPr>
            <a:lstStyle>
              <a:lvl1pPr algn="l">
                <a:spcBef>
                  <a:spcPct val="0"/>
                </a:spcBef>
                <a:defRPr kumimoji="1" sz="2400">
                  <a:solidFill>
                    <a:schemeClr val="tx1"/>
                  </a:solidFill>
                  <a:latin typeface="Arial" charset="0"/>
                  <a:ea typeface="宋体" charset="0"/>
                </a:defRPr>
              </a:lvl1pPr>
              <a:lvl2pPr algn="l">
                <a:spcBef>
                  <a:spcPct val="0"/>
                </a:spcBef>
                <a:defRPr kumimoji="1" sz="2400">
                  <a:solidFill>
                    <a:schemeClr val="tx1"/>
                  </a:solidFill>
                  <a:latin typeface="Arial" charset="0"/>
                  <a:ea typeface="宋体" charset="0"/>
                </a:defRPr>
              </a:lvl2pPr>
              <a:lvl3pPr algn="l">
                <a:spcBef>
                  <a:spcPct val="0"/>
                </a:spcBef>
                <a:defRPr kumimoji="1" sz="2400">
                  <a:solidFill>
                    <a:schemeClr val="tx1"/>
                  </a:solidFill>
                  <a:latin typeface="Arial" charset="0"/>
                  <a:ea typeface="宋体" charset="0"/>
                </a:defRPr>
              </a:lvl3pPr>
              <a:lvl4pPr algn="l">
                <a:spcBef>
                  <a:spcPct val="0"/>
                </a:spcBef>
                <a:defRPr kumimoji="1" sz="2400">
                  <a:solidFill>
                    <a:schemeClr val="tx1"/>
                  </a:solidFill>
                  <a:latin typeface="Arial" charset="0"/>
                  <a:ea typeface="宋体" charset="0"/>
                </a:defRPr>
              </a:lvl4pPr>
              <a:lvl5pPr algn="l">
                <a:spcBef>
                  <a:spcPct val="0"/>
                </a:spcBef>
                <a:defRPr kumimoji="1" sz="2400">
                  <a:solidFill>
                    <a:schemeClr val="tx1"/>
                  </a:solidFill>
                  <a:latin typeface="Arial" charset="0"/>
                  <a:ea typeface="宋体" charset="0"/>
                </a:defRPr>
              </a:lvl5pPr>
              <a:lvl6pPr fontAlgn="base">
                <a:spcBef>
                  <a:spcPct val="0"/>
                </a:spcBef>
                <a:spcAft>
                  <a:spcPct val="0"/>
                </a:spcAft>
                <a:defRPr kumimoji="1" sz="2400">
                  <a:solidFill>
                    <a:schemeClr val="tx1"/>
                  </a:solidFill>
                  <a:latin typeface="Arial" charset="0"/>
                  <a:ea typeface="宋体" charset="0"/>
                </a:defRPr>
              </a:lvl6pPr>
              <a:lvl7pPr fontAlgn="base">
                <a:spcBef>
                  <a:spcPct val="0"/>
                </a:spcBef>
                <a:spcAft>
                  <a:spcPct val="0"/>
                </a:spcAft>
                <a:defRPr kumimoji="1" sz="2400">
                  <a:solidFill>
                    <a:schemeClr val="tx1"/>
                  </a:solidFill>
                  <a:latin typeface="Arial" charset="0"/>
                  <a:ea typeface="宋体" charset="0"/>
                </a:defRPr>
              </a:lvl7pPr>
              <a:lvl8pPr fontAlgn="base">
                <a:spcBef>
                  <a:spcPct val="0"/>
                </a:spcBef>
                <a:spcAft>
                  <a:spcPct val="0"/>
                </a:spcAft>
                <a:defRPr kumimoji="1" sz="2400">
                  <a:solidFill>
                    <a:schemeClr val="tx1"/>
                  </a:solidFill>
                  <a:latin typeface="Arial" charset="0"/>
                  <a:ea typeface="宋体" charset="0"/>
                </a:defRPr>
              </a:lvl8pPr>
              <a:lvl9pPr fontAlgn="base">
                <a:spcBef>
                  <a:spcPct val="0"/>
                </a:spcBef>
                <a:spcAft>
                  <a:spcPct val="0"/>
                </a:spcAft>
                <a:defRPr kumimoji="1" sz="2400">
                  <a:solidFill>
                    <a:schemeClr val="tx1"/>
                  </a:solidFill>
                  <a:latin typeface="Arial" charset="0"/>
                  <a:ea typeface="宋体" charset="0"/>
                </a:defRPr>
              </a:lvl9pPr>
            </a:lstStyle>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市场分额</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顾客忠诚度</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最优回报率</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需求响应性</a:t>
              </a:r>
              <a:endParaRPr kumimoji="1" lang="en-US" altLang="zh-CN" sz="1600" b="0" i="0" u="none" strike="noStrike" cap="none" normalizeH="0" baseline="0">
                <a:ln>
                  <a:noFill/>
                </a:ln>
                <a:solidFill>
                  <a:schemeClr val="tx1"/>
                </a:solidFill>
                <a:effectLst/>
              </a:endParaRPr>
            </a:p>
          </p:txBody>
        </p:sp>
        <p:sp>
          <p:nvSpPr>
            <p:cNvPr id="9" name="Text Box 5"/>
            <p:cNvSpPr txBox="1">
              <a:spLocks noChangeArrowheads="1"/>
            </p:cNvSpPr>
            <p:nvPr/>
          </p:nvSpPr>
          <p:spPr bwMode="auto">
            <a:xfrm>
              <a:off x="3019" y="1249"/>
              <a:ext cx="401" cy="381"/>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74066" tIns="37033" rIns="74066" bIns="37033" numCol="1" anchor="t" anchorCtr="0" compatLnSpc="1">
              <a:prstTxWarp prst="textNoShape">
                <a:avLst/>
              </a:prstTxWarp>
            </a:bodyPr>
            <a:lstStyle>
              <a:lvl1pPr algn="l">
                <a:spcBef>
                  <a:spcPct val="0"/>
                </a:spcBef>
                <a:defRPr kumimoji="1" sz="2400">
                  <a:solidFill>
                    <a:schemeClr val="tx1"/>
                  </a:solidFill>
                  <a:latin typeface="Arial" charset="0"/>
                  <a:ea typeface="宋体" charset="0"/>
                </a:defRPr>
              </a:lvl1pPr>
              <a:lvl2pPr algn="l">
                <a:spcBef>
                  <a:spcPct val="0"/>
                </a:spcBef>
                <a:defRPr kumimoji="1" sz="2400">
                  <a:solidFill>
                    <a:schemeClr val="tx1"/>
                  </a:solidFill>
                  <a:latin typeface="Arial" charset="0"/>
                  <a:ea typeface="宋体" charset="0"/>
                </a:defRPr>
              </a:lvl2pPr>
              <a:lvl3pPr algn="l">
                <a:spcBef>
                  <a:spcPct val="0"/>
                </a:spcBef>
                <a:defRPr kumimoji="1" sz="2400">
                  <a:solidFill>
                    <a:schemeClr val="tx1"/>
                  </a:solidFill>
                  <a:latin typeface="Arial" charset="0"/>
                  <a:ea typeface="宋体" charset="0"/>
                </a:defRPr>
              </a:lvl3pPr>
              <a:lvl4pPr algn="l">
                <a:spcBef>
                  <a:spcPct val="0"/>
                </a:spcBef>
                <a:defRPr kumimoji="1" sz="2400">
                  <a:solidFill>
                    <a:schemeClr val="tx1"/>
                  </a:solidFill>
                  <a:latin typeface="Arial" charset="0"/>
                  <a:ea typeface="宋体" charset="0"/>
                </a:defRPr>
              </a:lvl4pPr>
              <a:lvl5pPr algn="l">
                <a:spcBef>
                  <a:spcPct val="0"/>
                </a:spcBef>
                <a:defRPr kumimoji="1" sz="2400">
                  <a:solidFill>
                    <a:schemeClr val="tx1"/>
                  </a:solidFill>
                  <a:latin typeface="Arial" charset="0"/>
                  <a:ea typeface="宋体" charset="0"/>
                </a:defRPr>
              </a:lvl5pPr>
              <a:lvl6pPr fontAlgn="base">
                <a:spcBef>
                  <a:spcPct val="0"/>
                </a:spcBef>
                <a:spcAft>
                  <a:spcPct val="0"/>
                </a:spcAft>
                <a:defRPr kumimoji="1" sz="2400">
                  <a:solidFill>
                    <a:schemeClr val="tx1"/>
                  </a:solidFill>
                  <a:latin typeface="Arial" charset="0"/>
                  <a:ea typeface="宋体" charset="0"/>
                </a:defRPr>
              </a:lvl6pPr>
              <a:lvl7pPr fontAlgn="base">
                <a:spcBef>
                  <a:spcPct val="0"/>
                </a:spcBef>
                <a:spcAft>
                  <a:spcPct val="0"/>
                </a:spcAft>
                <a:defRPr kumimoji="1" sz="2400">
                  <a:solidFill>
                    <a:schemeClr val="tx1"/>
                  </a:solidFill>
                  <a:latin typeface="Arial" charset="0"/>
                  <a:ea typeface="宋体" charset="0"/>
                </a:defRPr>
              </a:lvl7pPr>
              <a:lvl8pPr fontAlgn="base">
                <a:spcBef>
                  <a:spcPct val="0"/>
                </a:spcBef>
                <a:spcAft>
                  <a:spcPct val="0"/>
                </a:spcAft>
                <a:defRPr kumimoji="1" sz="2400">
                  <a:solidFill>
                    <a:schemeClr val="tx1"/>
                  </a:solidFill>
                  <a:latin typeface="Arial" charset="0"/>
                  <a:ea typeface="宋体" charset="0"/>
                </a:defRPr>
              </a:lvl8pPr>
              <a:lvl9pPr fontAlgn="base">
                <a:spcBef>
                  <a:spcPct val="0"/>
                </a:spcBef>
                <a:spcAft>
                  <a:spcPct val="0"/>
                </a:spcAft>
                <a:defRPr kumimoji="1" sz="2400">
                  <a:solidFill>
                    <a:schemeClr val="tx1"/>
                  </a:solidFill>
                  <a:latin typeface="Arial" charset="0"/>
                  <a:ea typeface="宋体" charset="0"/>
                </a:defRPr>
              </a:lvl9pPr>
            </a:lstStyle>
            <a:p>
              <a:pPr marL="0" marR="0" lvl="0" indent="0" algn="ctr" defTabSz="914400" rtl="0" eaLnBrk="1" fontAlgn="base" latinLnBrk="0" hangingPunct="1">
                <a:lnSpc>
                  <a:spcPct val="96000"/>
                </a:lnSpc>
                <a:spcBef>
                  <a:spcPct val="0"/>
                </a:spcBef>
                <a:spcAft>
                  <a:spcPct val="0"/>
                </a:spcAft>
                <a:buClrTx/>
                <a:buSzTx/>
                <a:buFontTx/>
                <a:buNone/>
                <a:tabLst/>
              </a:pPr>
              <a:r>
                <a:rPr kumimoji="1" altLang="zh-CN" sz="1600" b="0" i="0" u="none" strike="noStrike" cap="none" normalizeH="0" baseline="0" noProof="1">
                  <a:ln>
                    <a:noFill/>
                  </a:ln>
                  <a:solidFill>
                    <a:srgbClr val="000000"/>
                  </a:solidFill>
                  <a:effectLst/>
                  <a:latin typeface="Times New Roman" charset="0"/>
                  <a:ea typeface="ﾋﾎﾌ�" charset="0"/>
                </a:rPr>
                <a:t>=</a:t>
              </a:r>
              <a:endParaRPr kumimoji="1" lang="en-US" altLang="zh-CN" sz="1600" b="0" i="0" u="none" strike="noStrike" cap="none" normalizeH="0" baseline="0">
                <a:ln>
                  <a:noFill/>
                </a:ln>
                <a:solidFill>
                  <a:schemeClr val="tx1"/>
                </a:solidFill>
                <a:effectLst/>
              </a:endParaRPr>
            </a:p>
          </p:txBody>
        </p:sp>
        <p:grpSp>
          <p:nvGrpSpPr>
            <p:cNvPr id="10" name="Group 6"/>
            <p:cNvGrpSpPr>
              <a:grpSpLocks/>
            </p:cNvGrpSpPr>
            <p:nvPr/>
          </p:nvGrpSpPr>
          <p:grpSpPr bwMode="auto">
            <a:xfrm flipV="1">
              <a:off x="7106" y="1378"/>
              <a:ext cx="293" cy="194"/>
              <a:chOff x="1728" y="3792"/>
              <a:chExt cx="96" cy="96"/>
            </a:xfrm>
          </p:grpSpPr>
          <p:sp>
            <p:nvSpPr>
              <p:cNvPr id="20" name="Line 7"/>
              <p:cNvSpPr>
                <a:spLocks noChangeShapeType="1"/>
              </p:cNvSpPr>
              <p:nvPr/>
            </p:nvSpPr>
            <p:spPr bwMode="auto">
              <a:xfrm>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21" name="Line 8"/>
              <p:cNvSpPr>
                <a:spLocks noChangeShapeType="1"/>
              </p:cNvSpPr>
              <p:nvPr/>
            </p:nvSpPr>
            <p:spPr bwMode="auto">
              <a:xfrm flipH="1">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sz="1600"/>
              </a:p>
            </p:txBody>
          </p:sp>
        </p:grpSp>
        <p:grpSp>
          <p:nvGrpSpPr>
            <p:cNvPr id="11" name="Group 9"/>
            <p:cNvGrpSpPr>
              <a:grpSpLocks/>
            </p:cNvGrpSpPr>
            <p:nvPr/>
          </p:nvGrpSpPr>
          <p:grpSpPr bwMode="auto">
            <a:xfrm flipV="1">
              <a:off x="5119" y="1366"/>
              <a:ext cx="291" cy="194"/>
              <a:chOff x="1728" y="3792"/>
              <a:chExt cx="96" cy="96"/>
            </a:xfrm>
          </p:grpSpPr>
          <p:sp>
            <p:nvSpPr>
              <p:cNvPr id="18" name="Line 10"/>
              <p:cNvSpPr>
                <a:spLocks noChangeShapeType="1"/>
              </p:cNvSpPr>
              <p:nvPr/>
            </p:nvSpPr>
            <p:spPr bwMode="auto">
              <a:xfrm>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sz="1600"/>
              </a:p>
            </p:txBody>
          </p:sp>
          <p:sp>
            <p:nvSpPr>
              <p:cNvPr id="19" name="Line 11"/>
              <p:cNvSpPr>
                <a:spLocks noChangeShapeType="1"/>
              </p:cNvSpPr>
              <p:nvPr/>
            </p:nvSpPr>
            <p:spPr bwMode="auto">
              <a:xfrm flipH="1">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sz="1600"/>
              </a:p>
            </p:txBody>
          </p:sp>
        </p:grpSp>
        <p:sp>
          <p:nvSpPr>
            <p:cNvPr id="12" name="Rectangle 12"/>
            <p:cNvSpPr>
              <a:spLocks noChangeArrowheads="1"/>
            </p:cNvSpPr>
            <p:nvPr/>
          </p:nvSpPr>
          <p:spPr bwMode="auto">
            <a:xfrm>
              <a:off x="3475" y="1222"/>
              <a:ext cx="1440" cy="467"/>
            </a:xfrm>
            <a:prstGeom prst="rect">
              <a:avLst/>
            </a:prstGeom>
            <a:solidFill>
              <a:srgbClr val="CCFFCC"/>
            </a:solidFill>
            <a:ln w="12700">
              <a:solidFill>
                <a:srgbClr val="000000"/>
              </a:solidFill>
              <a:miter lim="800000"/>
              <a:headEnd/>
              <a:tailEnd/>
            </a:ln>
          </p:spPr>
          <p:txBody>
            <a:bodyPr vert="horz" wrap="square" lIns="0" tIns="72000" rIns="0" bIns="0" numCol="1" anchor="ctr" anchorCtr="0" compatLnSpc="1">
              <a:prstTxWarp prst="textNoShape">
                <a:avLst/>
              </a:prstTxWarp>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ea typeface="ﾋﾎﾌ�" charset="0"/>
                </a:rPr>
                <a:t>消费者选择权</a:t>
              </a:r>
              <a:endParaRPr kumimoji="1" lang="zh-CN" altLang="zh-CN" sz="1600" b="0" i="0" u="none" strike="noStrike" cap="none" normalizeH="0" baseline="0">
                <a:ln>
                  <a:noFill/>
                </a:ln>
                <a:solidFill>
                  <a:schemeClr val="tx1"/>
                </a:solidFill>
                <a:effectLst/>
                <a:ea typeface="ﾋﾎﾌ�"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zh-CN" sz="1600" b="0" i="0" u="none" strike="noStrike" cap="none" normalizeH="0" baseline="0">
                <a:ln>
                  <a:noFill/>
                </a:ln>
                <a:solidFill>
                  <a:schemeClr val="tx1"/>
                </a:solidFill>
                <a:effectLst/>
                <a:latin typeface="Arial" charset="0"/>
              </a:endParaRPr>
            </a:p>
          </p:txBody>
        </p:sp>
        <p:sp>
          <p:nvSpPr>
            <p:cNvPr id="13" name="Rectangle 13"/>
            <p:cNvSpPr>
              <a:spLocks noChangeArrowheads="1"/>
            </p:cNvSpPr>
            <p:nvPr/>
          </p:nvSpPr>
          <p:spPr bwMode="auto">
            <a:xfrm>
              <a:off x="5539" y="1222"/>
              <a:ext cx="1440" cy="467"/>
            </a:xfrm>
            <a:prstGeom prst="rect">
              <a:avLst/>
            </a:prstGeom>
            <a:solidFill>
              <a:srgbClr val="CCFFFF"/>
            </a:solidFill>
            <a:ln w="12700">
              <a:solidFill>
                <a:srgbClr val="000000"/>
              </a:solidFill>
              <a:miter lim="800000"/>
              <a:headEnd/>
              <a:tailEnd/>
            </a:ln>
          </p:spPr>
          <p:txBody>
            <a:bodyPr vert="horz" wrap="square" lIns="0" tIns="72000" rIns="0" bIns="0" numCol="1" anchor="ctr" anchorCtr="0" compatLnSpc="1">
              <a:prstTxWarp prst="textNoShape">
                <a:avLst/>
              </a:prstTxWarp>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ea typeface="ﾋﾎﾌ�" charset="0"/>
                </a:rPr>
                <a:t>客户选择权</a:t>
              </a:r>
              <a:endParaRPr kumimoji="1" lang="en-US" altLang="zh-CN" sz="1600" b="0" i="0" u="none" strike="noStrike" cap="none" normalizeH="0" baseline="0">
                <a:ln>
                  <a:noFill/>
                </a:ln>
                <a:solidFill>
                  <a:schemeClr val="tx1"/>
                </a:solidFill>
                <a:effectLst/>
                <a:latin typeface="Arial" charset="0"/>
              </a:endParaRPr>
            </a:p>
          </p:txBody>
        </p:sp>
        <p:sp>
          <p:nvSpPr>
            <p:cNvPr id="14" name="Rectangle 14"/>
            <p:cNvSpPr>
              <a:spLocks noChangeArrowheads="1"/>
            </p:cNvSpPr>
            <p:nvPr/>
          </p:nvSpPr>
          <p:spPr bwMode="auto">
            <a:xfrm>
              <a:off x="7519" y="1222"/>
              <a:ext cx="1440" cy="467"/>
            </a:xfrm>
            <a:prstGeom prst="rect">
              <a:avLst/>
            </a:prstGeom>
            <a:solidFill>
              <a:srgbClr val="00FFFF"/>
            </a:solidFill>
            <a:ln w="12700">
              <a:solidFill>
                <a:srgbClr val="000000"/>
              </a:solidFill>
              <a:miter lim="800000"/>
              <a:headEnd/>
              <a:tailEnd/>
            </a:ln>
          </p:spPr>
          <p:txBody>
            <a:bodyPr vert="horz" wrap="square" lIns="0" tIns="72000" rIns="0" bIns="0" numCol="1" anchor="ctr" anchorCtr="0" compatLnSpc="1">
              <a:prstTxWarp prst="textNoShape">
                <a:avLst/>
              </a:prstTxWarp>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ea typeface="ﾋﾎﾌ�" charset="0"/>
                </a:rPr>
                <a:t>供应链效率</a:t>
              </a:r>
              <a:endParaRPr kumimoji="1" lang="en-US" altLang="zh-CN" sz="1600" b="0" i="0" u="none" strike="noStrike" cap="none" normalizeH="0" baseline="0">
                <a:ln>
                  <a:noFill/>
                </a:ln>
                <a:solidFill>
                  <a:schemeClr val="tx1"/>
                </a:solidFill>
                <a:effectLst/>
                <a:latin typeface="Arial" charset="0"/>
              </a:endParaRPr>
            </a:p>
          </p:txBody>
        </p:sp>
        <p:sp>
          <p:nvSpPr>
            <p:cNvPr id="15" name="Text Box 15"/>
            <p:cNvSpPr txBox="1">
              <a:spLocks noChangeArrowheads="1"/>
            </p:cNvSpPr>
            <p:nvPr/>
          </p:nvSpPr>
          <p:spPr bwMode="auto">
            <a:xfrm>
              <a:off x="3535" y="1858"/>
              <a:ext cx="1644" cy="1332"/>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36000" bIns="0" numCol="1" anchor="t" anchorCtr="0" compatLnSpc="1">
              <a:prstTxWarp prst="textNoShape">
                <a:avLst/>
              </a:prstTxWarp>
            </a:bodyPr>
            <a:lstStyle>
              <a:lvl1pPr algn="l">
                <a:spcBef>
                  <a:spcPct val="0"/>
                </a:spcBef>
                <a:defRPr kumimoji="1" sz="2400">
                  <a:solidFill>
                    <a:schemeClr val="tx1"/>
                  </a:solidFill>
                  <a:latin typeface="Arial" charset="0"/>
                  <a:ea typeface="宋体" charset="0"/>
                </a:defRPr>
              </a:lvl1pPr>
              <a:lvl2pPr algn="l">
                <a:spcBef>
                  <a:spcPct val="0"/>
                </a:spcBef>
                <a:defRPr kumimoji="1" sz="2400">
                  <a:solidFill>
                    <a:schemeClr val="tx1"/>
                  </a:solidFill>
                  <a:latin typeface="Arial" charset="0"/>
                  <a:ea typeface="宋体" charset="0"/>
                </a:defRPr>
              </a:lvl2pPr>
              <a:lvl3pPr algn="l">
                <a:spcBef>
                  <a:spcPct val="0"/>
                </a:spcBef>
                <a:defRPr kumimoji="1" sz="2400">
                  <a:solidFill>
                    <a:schemeClr val="tx1"/>
                  </a:solidFill>
                  <a:latin typeface="Arial" charset="0"/>
                  <a:ea typeface="宋体" charset="0"/>
                </a:defRPr>
              </a:lvl3pPr>
              <a:lvl4pPr algn="l">
                <a:spcBef>
                  <a:spcPct val="0"/>
                </a:spcBef>
                <a:defRPr kumimoji="1" sz="2400">
                  <a:solidFill>
                    <a:schemeClr val="tx1"/>
                  </a:solidFill>
                  <a:latin typeface="Arial" charset="0"/>
                  <a:ea typeface="宋体" charset="0"/>
                </a:defRPr>
              </a:lvl4pPr>
              <a:lvl5pPr algn="l">
                <a:spcBef>
                  <a:spcPct val="0"/>
                </a:spcBef>
                <a:defRPr kumimoji="1" sz="2400">
                  <a:solidFill>
                    <a:schemeClr val="tx1"/>
                  </a:solidFill>
                  <a:latin typeface="Arial" charset="0"/>
                  <a:ea typeface="宋体" charset="0"/>
                </a:defRPr>
              </a:lvl5pPr>
              <a:lvl6pPr fontAlgn="base">
                <a:spcBef>
                  <a:spcPct val="0"/>
                </a:spcBef>
                <a:spcAft>
                  <a:spcPct val="0"/>
                </a:spcAft>
                <a:defRPr kumimoji="1" sz="2400">
                  <a:solidFill>
                    <a:schemeClr val="tx1"/>
                  </a:solidFill>
                  <a:latin typeface="Arial" charset="0"/>
                  <a:ea typeface="宋体" charset="0"/>
                </a:defRPr>
              </a:lvl6pPr>
              <a:lvl7pPr fontAlgn="base">
                <a:spcBef>
                  <a:spcPct val="0"/>
                </a:spcBef>
                <a:spcAft>
                  <a:spcPct val="0"/>
                </a:spcAft>
                <a:defRPr kumimoji="1" sz="2400">
                  <a:solidFill>
                    <a:schemeClr val="tx1"/>
                  </a:solidFill>
                  <a:latin typeface="Arial" charset="0"/>
                  <a:ea typeface="宋体" charset="0"/>
                </a:defRPr>
              </a:lvl7pPr>
              <a:lvl8pPr fontAlgn="base">
                <a:spcBef>
                  <a:spcPct val="0"/>
                </a:spcBef>
                <a:spcAft>
                  <a:spcPct val="0"/>
                </a:spcAft>
                <a:defRPr kumimoji="1" sz="2400">
                  <a:solidFill>
                    <a:schemeClr val="tx1"/>
                  </a:solidFill>
                  <a:latin typeface="Arial" charset="0"/>
                  <a:ea typeface="宋体" charset="0"/>
                </a:defRPr>
              </a:lvl8pPr>
              <a:lvl9pPr fontAlgn="base">
                <a:spcBef>
                  <a:spcPct val="0"/>
                </a:spcBef>
                <a:spcAft>
                  <a:spcPct val="0"/>
                </a:spcAft>
                <a:defRPr kumimoji="1" sz="2400">
                  <a:solidFill>
                    <a:schemeClr val="tx1"/>
                  </a:solidFill>
                  <a:latin typeface="Arial" charset="0"/>
                  <a:ea typeface="宋体" charset="0"/>
                </a:defRPr>
              </a:lvl9pPr>
            </a:lstStyle>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公司形象</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品牌价值</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便利性</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即时性</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个性化</a:t>
              </a:r>
              <a:endParaRPr kumimoji="1" lang="en-US" altLang="zh-CN" sz="1600" b="0" i="0" u="none" strike="noStrike" cap="none" normalizeH="0" baseline="0">
                <a:ln>
                  <a:noFill/>
                </a:ln>
                <a:solidFill>
                  <a:schemeClr val="tx1"/>
                </a:solidFill>
                <a:effectLst/>
              </a:endParaRPr>
            </a:p>
          </p:txBody>
        </p:sp>
        <p:sp>
          <p:nvSpPr>
            <p:cNvPr id="16" name="Text Box 16"/>
            <p:cNvSpPr txBox="1">
              <a:spLocks noChangeArrowheads="1"/>
            </p:cNvSpPr>
            <p:nvPr/>
          </p:nvSpPr>
          <p:spPr bwMode="auto">
            <a:xfrm>
              <a:off x="5599" y="1822"/>
              <a:ext cx="1380" cy="1368"/>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36000" bIns="0" numCol="1" anchor="t" anchorCtr="0" compatLnSpc="1">
              <a:prstTxWarp prst="textNoShape">
                <a:avLst/>
              </a:prstTxWarp>
            </a:bodyPr>
            <a:lstStyle>
              <a:lvl1pPr algn="l">
                <a:spcBef>
                  <a:spcPct val="0"/>
                </a:spcBef>
                <a:defRPr kumimoji="1" sz="2400">
                  <a:solidFill>
                    <a:schemeClr val="tx1"/>
                  </a:solidFill>
                  <a:latin typeface="Arial" charset="0"/>
                  <a:ea typeface="宋体" charset="0"/>
                </a:defRPr>
              </a:lvl1pPr>
              <a:lvl2pPr algn="l">
                <a:spcBef>
                  <a:spcPct val="0"/>
                </a:spcBef>
                <a:defRPr kumimoji="1" sz="2400">
                  <a:solidFill>
                    <a:schemeClr val="tx1"/>
                  </a:solidFill>
                  <a:latin typeface="Arial" charset="0"/>
                  <a:ea typeface="宋体" charset="0"/>
                </a:defRPr>
              </a:lvl2pPr>
              <a:lvl3pPr algn="l">
                <a:spcBef>
                  <a:spcPct val="0"/>
                </a:spcBef>
                <a:defRPr kumimoji="1" sz="2400">
                  <a:solidFill>
                    <a:schemeClr val="tx1"/>
                  </a:solidFill>
                  <a:latin typeface="Arial" charset="0"/>
                  <a:ea typeface="宋体" charset="0"/>
                </a:defRPr>
              </a:lvl3pPr>
              <a:lvl4pPr algn="l">
                <a:spcBef>
                  <a:spcPct val="0"/>
                </a:spcBef>
                <a:defRPr kumimoji="1" sz="2400">
                  <a:solidFill>
                    <a:schemeClr val="tx1"/>
                  </a:solidFill>
                  <a:latin typeface="Arial" charset="0"/>
                  <a:ea typeface="宋体" charset="0"/>
                </a:defRPr>
              </a:lvl4pPr>
              <a:lvl5pPr algn="l">
                <a:spcBef>
                  <a:spcPct val="0"/>
                </a:spcBef>
                <a:defRPr kumimoji="1" sz="2400">
                  <a:solidFill>
                    <a:schemeClr val="tx1"/>
                  </a:solidFill>
                  <a:latin typeface="Arial" charset="0"/>
                  <a:ea typeface="宋体" charset="0"/>
                </a:defRPr>
              </a:lvl5pPr>
              <a:lvl6pPr fontAlgn="base">
                <a:spcBef>
                  <a:spcPct val="0"/>
                </a:spcBef>
                <a:spcAft>
                  <a:spcPct val="0"/>
                </a:spcAft>
                <a:defRPr kumimoji="1" sz="2400">
                  <a:solidFill>
                    <a:schemeClr val="tx1"/>
                  </a:solidFill>
                  <a:latin typeface="Arial" charset="0"/>
                  <a:ea typeface="宋体" charset="0"/>
                </a:defRPr>
              </a:lvl6pPr>
              <a:lvl7pPr fontAlgn="base">
                <a:spcBef>
                  <a:spcPct val="0"/>
                </a:spcBef>
                <a:spcAft>
                  <a:spcPct val="0"/>
                </a:spcAft>
                <a:defRPr kumimoji="1" sz="2400">
                  <a:solidFill>
                    <a:schemeClr val="tx1"/>
                  </a:solidFill>
                  <a:latin typeface="Arial" charset="0"/>
                  <a:ea typeface="宋体" charset="0"/>
                </a:defRPr>
              </a:lvl7pPr>
              <a:lvl8pPr fontAlgn="base">
                <a:spcBef>
                  <a:spcPct val="0"/>
                </a:spcBef>
                <a:spcAft>
                  <a:spcPct val="0"/>
                </a:spcAft>
                <a:defRPr kumimoji="1" sz="2400">
                  <a:solidFill>
                    <a:schemeClr val="tx1"/>
                  </a:solidFill>
                  <a:latin typeface="Arial" charset="0"/>
                  <a:ea typeface="宋体" charset="0"/>
                </a:defRPr>
              </a:lvl8pPr>
              <a:lvl9pPr fontAlgn="base">
                <a:spcBef>
                  <a:spcPct val="0"/>
                </a:spcBef>
                <a:spcAft>
                  <a:spcPct val="0"/>
                </a:spcAft>
                <a:defRPr kumimoji="1" sz="2400">
                  <a:solidFill>
                    <a:schemeClr val="tx1"/>
                  </a:solidFill>
                  <a:latin typeface="Arial" charset="0"/>
                  <a:ea typeface="宋体" charset="0"/>
                </a:defRPr>
              </a:lvl9pPr>
            </a:lstStyle>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客户服务</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伙伴关系</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提前期短</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快速反应</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连续交货</a:t>
              </a:r>
              <a:endParaRPr kumimoji="1" lang="en-US" altLang="zh-CN" sz="1600" b="0" i="0" u="none" strike="noStrike" cap="none" normalizeH="0" baseline="0">
                <a:ln>
                  <a:noFill/>
                </a:ln>
                <a:solidFill>
                  <a:schemeClr val="tx1"/>
                </a:solidFill>
                <a:effectLst/>
              </a:endParaRPr>
            </a:p>
          </p:txBody>
        </p:sp>
        <p:sp>
          <p:nvSpPr>
            <p:cNvPr id="17" name="Text Box 17"/>
            <p:cNvSpPr txBox="1">
              <a:spLocks noChangeArrowheads="1"/>
            </p:cNvSpPr>
            <p:nvPr/>
          </p:nvSpPr>
          <p:spPr bwMode="auto">
            <a:xfrm>
              <a:off x="7555" y="1786"/>
              <a:ext cx="1440" cy="1404"/>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0" tIns="0" rIns="36000" bIns="0" numCol="1" anchor="t" anchorCtr="0" compatLnSpc="1">
              <a:prstTxWarp prst="textNoShape">
                <a:avLst/>
              </a:prstTxWarp>
            </a:bodyPr>
            <a:lstStyle>
              <a:lvl1pPr algn="l">
                <a:spcBef>
                  <a:spcPct val="0"/>
                </a:spcBef>
                <a:defRPr kumimoji="1" sz="2400">
                  <a:solidFill>
                    <a:schemeClr val="tx1"/>
                  </a:solidFill>
                  <a:latin typeface="Arial" charset="0"/>
                  <a:ea typeface="宋体" charset="0"/>
                </a:defRPr>
              </a:lvl1pPr>
              <a:lvl2pPr algn="l">
                <a:spcBef>
                  <a:spcPct val="0"/>
                </a:spcBef>
                <a:defRPr kumimoji="1" sz="2400">
                  <a:solidFill>
                    <a:schemeClr val="tx1"/>
                  </a:solidFill>
                  <a:latin typeface="Arial" charset="0"/>
                  <a:ea typeface="宋体" charset="0"/>
                </a:defRPr>
              </a:lvl2pPr>
              <a:lvl3pPr algn="l">
                <a:spcBef>
                  <a:spcPct val="0"/>
                </a:spcBef>
                <a:defRPr kumimoji="1" sz="2400">
                  <a:solidFill>
                    <a:schemeClr val="tx1"/>
                  </a:solidFill>
                  <a:latin typeface="Arial" charset="0"/>
                  <a:ea typeface="宋体" charset="0"/>
                </a:defRPr>
              </a:lvl3pPr>
              <a:lvl4pPr algn="l">
                <a:spcBef>
                  <a:spcPct val="0"/>
                </a:spcBef>
                <a:defRPr kumimoji="1" sz="2400">
                  <a:solidFill>
                    <a:schemeClr val="tx1"/>
                  </a:solidFill>
                  <a:latin typeface="Arial" charset="0"/>
                  <a:ea typeface="宋体" charset="0"/>
                </a:defRPr>
              </a:lvl4pPr>
              <a:lvl5pPr algn="l">
                <a:spcBef>
                  <a:spcPct val="0"/>
                </a:spcBef>
                <a:defRPr kumimoji="1" sz="2400">
                  <a:solidFill>
                    <a:schemeClr val="tx1"/>
                  </a:solidFill>
                  <a:latin typeface="Arial" charset="0"/>
                  <a:ea typeface="宋体" charset="0"/>
                </a:defRPr>
              </a:lvl5pPr>
              <a:lvl6pPr fontAlgn="base">
                <a:spcBef>
                  <a:spcPct val="0"/>
                </a:spcBef>
                <a:spcAft>
                  <a:spcPct val="0"/>
                </a:spcAft>
                <a:defRPr kumimoji="1" sz="2400">
                  <a:solidFill>
                    <a:schemeClr val="tx1"/>
                  </a:solidFill>
                  <a:latin typeface="Arial" charset="0"/>
                  <a:ea typeface="宋体" charset="0"/>
                </a:defRPr>
              </a:lvl6pPr>
              <a:lvl7pPr fontAlgn="base">
                <a:spcBef>
                  <a:spcPct val="0"/>
                </a:spcBef>
                <a:spcAft>
                  <a:spcPct val="0"/>
                </a:spcAft>
                <a:defRPr kumimoji="1" sz="2400">
                  <a:solidFill>
                    <a:schemeClr val="tx1"/>
                  </a:solidFill>
                  <a:latin typeface="Arial" charset="0"/>
                  <a:ea typeface="宋体" charset="0"/>
                </a:defRPr>
              </a:lvl7pPr>
              <a:lvl8pPr fontAlgn="base">
                <a:spcBef>
                  <a:spcPct val="0"/>
                </a:spcBef>
                <a:spcAft>
                  <a:spcPct val="0"/>
                </a:spcAft>
                <a:defRPr kumimoji="1" sz="2400">
                  <a:solidFill>
                    <a:schemeClr val="tx1"/>
                  </a:solidFill>
                  <a:latin typeface="Arial" charset="0"/>
                  <a:ea typeface="宋体" charset="0"/>
                </a:defRPr>
              </a:lvl8pPr>
              <a:lvl9pPr fontAlgn="base">
                <a:spcBef>
                  <a:spcPct val="0"/>
                </a:spcBef>
                <a:spcAft>
                  <a:spcPct val="0"/>
                </a:spcAft>
                <a:defRPr kumimoji="1" sz="2400">
                  <a:solidFill>
                    <a:schemeClr val="tx1"/>
                  </a:solidFill>
                  <a:latin typeface="Arial" charset="0"/>
                  <a:ea typeface="宋体" charset="0"/>
                </a:defRPr>
              </a:lvl9pPr>
            </a:lstStyle>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信息共享</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能力柔性</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资源配置</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反应敏捷</a:t>
              </a:r>
              <a:endParaRPr kumimoji="1" lang="zh-CN" altLang="zh-CN" sz="1600" b="0" i="0" u="none" strike="noStrike" cap="none" normalizeH="0" baseline="0">
                <a:ln>
                  <a:noFill/>
                </a:ln>
                <a:solidFill>
                  <a:srgbClr val="000000"/>
                </a:solidFill>
                <a:effectLst/>
                <a:latin typeface="ﾋﾎﾌ�" charset="0"/>
                <a:ea typeface="ﾋﾎﾌ�" charset="0"/>
              </a:endParaRPr>
            </a:p>
            <a:p>
              <a:pPr marL="0" marR="0" lvl="0" indent="0" algn="just" defTabSz="914400" rtl="0" eaLnBrk="1" fontAlgn="base" latinLnBrk="0" hangingPunct="1">
                <a:lnSpc>
                  <a:spcPct val="96000"/>
                </a:lnSpc>
                <a:spcBef>
                  <a:spcPct val="0"/>
                </a:spcBef>
                <a:spcAft>
                  <a:spcPct val="0"/>
                </a:spcAft>
                <a:buClrTx/>
                <a:buSzTx/>
                <a:buFontTx/>
                <a:buNone/>
                <a:tabLst/>
              </a:pPr>
              <a:r>
                <a:rPr kumimoji="1" lang="zh-CN" altLang="en-US" sz="1600" b="0" i="0" u="none" strike="noStrike" cap="none" normalizeH="0" baseline="0">
                  <a:ln>
                    <a:noFill/>
                  </a:ln>
                  <a:solidFill>
                    <a:srgbClr val="000000"/>
                  </a:solidFill>
                  <a:effectLst/>
                  <a:latin typeface="Times New Roman" charset="0"/>
                  <a:ea typeface="ﾋﾎﾌ�" charset="0"/>
                </a:rPr>
                <a:t>成本低廉</a:t>
              </a:r>
              <a:endParaRPr kumimoji="1" lang="en-US" altLang="zh-CN" sz="1600" b="0" i="0" u="none" strike="noStrike" cap="none" normalizeH="0" baseline="0">
                <a:ln>
                  <a:noFill/>
                </a:ln>
                <a:solidFill>
                  <a:schemeClr val="tx1"/>
                </a:solidFill>
                <a:effectLst/>
              </a:endParaRPr>
            </a:p>
          </p:txBody>
        </p:sp>
      </p:grpSp>
    </p:spTree>
    <p:extLst>
      <p:ext uri="{BB962C8B-B14F-4D97-AF65-F5344CB8AC3E}">
        <p14:creationId xmlns:p14="http://schemas.microsoft.com/office/powerpoint/2010/main" val="12860075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幻灯片编号占位符 5"/>
          <p:cNvSpPr>
            <a:spLocks noGrp="1"/>
          </p:cNvSpPr>
          <p:nvPr>
            <p:ph type="sldNum" sz="quarter" idx="12"/>
          </p:nvPr>
        </p:nvSpPr>
        <p:spPr/>
        <p:txBody>
          <a:bodyPr/>
          <a:lstStyle/>
          <a:p>
            <a:pPr>
              <a:defRPr/>
            </a:pPr>
            <a:fld id="{646FC84D-3A51-3741-8494-6ABF29524984}" type="slidenum">
              <a:rPr lang="en-US" altLang="zh-CN"/>
              <a:pPr>
                <a:defRPr/>
              </a:pPr>
              <a:t>231</a:t>
            </a:fld>
            <a:endParaRPr lang="en-US" altLang="zh-CN"/>
          </a:p>
        </p:txBody>
      </p:sp>
      <p:sp>
        <p:nvSpPr>
          <p:cNvPr id="2371586" name="Rectangle 2"/>
          <p:cNvSpPr>
            <a:spLocks noGrp="1" noChangeArrowheads="1"/>
          </p:cNvSpPr>
          <p:nvPr>
            <p:ph type="title"/>
          </p:nvPr>
        </p:nvSpPr>
        <p:spPr/>
        <p:txBody>
          <a:bodyPr/>
          <a:lstStyle/>
          <a:p>
            <a:pPr>
              <a:defRPr/>
            </a:pPr>
            <a:r>
              <a:rPr lang="zh-CN" altLang="en-US"/>
              <a:t>第二节</a:t>
            </a:r>
            <a:r>
              <a:rPr lang="en-US" altLang="zh-CN"/>
              <a:t>  </a:t>
            </a:r>
            <a:r>
              <a:rPr lang="zh-CN" altLang="en-US"/>
              <a:t>供应链管理绩效指标</a:t>
            </a:r>
          </a:p>
        </p:txBody>
      </p:sp>
      <p:sp>
        <p:nvSpPr>
          <p:cNvPr id="2371587" name="Rectangle 3"/>
          <p:cNvSpPr>
            <a:spLocks noGrp="1" noChangeArrowheads="1"/>
          </p:cNvSpPr>
          <p:nvPr>
            <p:ph type="body" idx="1"/>
          </p:nvPr>
        </p:nvSpPr>
        <p:spPr/>
        <p:txBody>
          <a:bodyPr/>
          <a:lstStyle/>
          <a:p>
            <a:r>
              <a:rPr lang="zh-CN" altLang="en-US" dirty="0">
                <a:latin typeface="Times New Roman" charset="0"/>
                <a:ea typeface="黑体" charset="0"/>
                <a:cs typeface="黑体" charset="0"/>
              </a:rPr>
              <a:t>履约绩效指标：交货达标率？</a:t>
            </a:r>
            <a:endParaRPr lang="en-US" altLang="zh-CN" dirty="0">
              <a:latin typeface="Times New Roman" charset="0"/>
              <a:ea typeface="黑体" charset="0"/>
              <a:cs typeface="黑体" charset="0"/>
            </a:endParaRPr>
          </a:p>
          <a:p>
            <a:pPr lvl="1"/>
            <a:r>
              <a:rPr lang="zh-CN" altLang="en-US" b="0" dirty="0">
                <a:latin typeface="Times New Roman" charset="0"/>
                <a:ea typeface="黑体" charset="0"/>
                <a:cs typeface="黑体" charset="0"/>
              </a:rPr>
              <a:t>设置目的：</a:t>
            </a:r>
            <a:endParaRPr lang="en-US" altLang="zh-CN" b="0" dirty="0">
              <a:latin typeface="Times New Roman" charset="0"/>
              <a:ea typeface="黑体" charset="0"/>
              <a:cs typeface="黑体" charset="0"/>
            </a:endParaRPr>
          </a:p>
          <a:p>
            <a:pPr lvl="2"/>
            <a:r>
              <a:rPr lang="zh-CN" altLang="en-US" b="1" dirty="0">
                <a:latin typeface="Times New Roman" charset="0"/>
              </a:rPr>
              <a:t>诱使做对事</a:t>
            </a:r>
            <a:endParaRPr lang="en-US" altLang="zh-CN" b="1" dirty="0">
              <a:latin typeface="Times New Roman" charset="0"/>
            </a:endParaRPr>
          </a:p>
          <a:p>
            <a:pPr lvl="2"/>
            <a:r>
              <a:rPr lang="zh-CN" altLang="en-US" b="1" dirty="0">
                <a:latin typeface="Times New Roman" charset="0"/>
              </a:rPr>
              <a:t>改善在哪里</a:t>
            </a:r>
            <a:endParaRPr lang="en-US" altLang="zh-CN" b="1" dirty="0">
              <a:latin typeface="Times New Roman" charset="0"/>
            </a:endParaRPr>
          </a:p>
          <a:p>
            <a:pPr lvl="2"/>
            <a:r>
              <a:rPr lang="zh-CN" altLang="en-US" b="1" dirty="0">
                <a:latin typeface="Times New Roman" charset="0"/>
              </a:rPr>
              <a:t>责罚责任人</a:t>
            </a:r>
            <a:endParaRPr lang="en-US" altLang="zh-CN" b="1" dirty="0">
              <a:latin typeface="Times New Roman" charset="0"/>
            </a:endParaRPr>
          </a:p>
          <a:p>
            <a:pPr lvl="1"/>
            <a:r>
              <a:rPr lang="zh-CN" altLang="en-US" b="0" dirty="0">
                <a:latin typeface="Times New Roman" charset="0"/>
                <a:ea typeface="黑体" charset="0"/>
                <a:cs typeface="黑体" charset="0"/>
              </a:rPr>
              <a:t>指标选择</a:t>
            </a:r>
            <a:r>
              <a:rPr lang="zh-CN" altLang="en-US" dirty="0">
                <a:latin typeface="Times New Roman" charset="0"/>
                <a:ea typeface="黑体" charset="0"/>
                <a:cs typeface="黑体" charset="0"/>
              </a:rPr>
              <a:t>：</a:t>
            </a:r>
            <a:endParaRPr lang="en-US" altLang="zh-CN" dirty="0">
              <a:latin typeface="Times New Roman" charset="0"/>
              <a:ea typeface="黑体" charset="0"/>
              <a:cs typeface="黑体" charset="0"/>
            </a:endParaRPr>
          </a:p>
          <a:p>
            <a:pPr lvl="2"/>
            <a:r>
              <a:rPr lang="zh-CN" altLang="en-US" b="1" dirty="0">
                <a:latin typeface="Times New Roman" charset="0"/>
              </a:rPr>
              <a:t>交货达标率</a:t>
            </a:r>
            <a:r>
              <a:rPr lang="zh-CN" altLang="zh-CN" b="1" dirty="0">
                <a:solidFill>
                  <a:srgbClr val="FF0000"/>
                </a:solidFill>
                <a:latin typeface="Times New Roman" charset="0"/>
                <a:sym typeface="Symbol" charset="0"/>
              </a:rPr>
              <a:t>=</a:t>
            </a:r>
            <a:r>
              <a:rPr lang="zh-CN" altLang="en-US" b="1" dirty="0">
                <a:latin typeface="Times New Roman" charset="0"/>
              </a:rPr>
              <a:t>准时交货率？</a:t>
            </a:r>
          </a:p>
        </p:txBody>
      </p:sp>
      <p:grpSp>
        <p:nvGrpSpPr>
          <p:cNvPr id="2371588" name="Group 4"/>
          <p:cNvGrpSpPr>
            <a:grpSpLocks/>
          </p:cNvGrpSpPr>
          <p:nvPr/>
        </p:nvGrpSpPr>
        <p:grpSpPr bwMode="auto">
          <a:xfrm>
            <a:off x="4824413" y="3357563"/>
            <a:ext cx="3635375" cy="1296987"/>
            <a:chOff x="3198" y="663"/>
            <a:chExt cx="2290" cy="817"/>
          </a:xfrm>
        </p:grpSpPr>
        <p:sp>
          <p:nvSpPr>
            <p:cNvPr id="2371589" name="Rectangle 5"/>
            <p:cNvSpPr>
              <a:spLocks noChangeArrowheads="1"/>
            </p:cNvSpPr>
            <p:nvPr/>
          </p:nvSpPr>
          <p:spPr bwMode="auto">
            <a:xfrm>
              <a:off x="3288" y="663"/>
              <a:ext cx="2200" cy="81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80000"/>
                </a:lnSpc>
                <a:buClr>
                  <a:srgbClr val="FF0000"/>
                </a:buClr>
                <a:buSzPct val="50000"/>
                <a:buFont typeface="Wingdings" charset="0"/>
                <a:buNone/>
                <a:defRPr/>
              </a:pPr>
              <a:r>
                <a:rPr lang="zh-CN" altLang="en-US" sz="2000">
                  <a:ea typeface="黑体" charset="0"/>
                  <a:cs typeface="黑体" charset="0"/>
                </a:rPr>
                <a:t>准时交货率</a:t>
              </a:r>
              <a:r>
                <a:rPr lang="en-US" altLang="zh-CN" sz="2000">
                  <a:cs typeface="Times New Roman" charset="0"/>
                </a:rPr>
                <a:t>   </a:t>
              </a:r>
              <a:r>
                <a:rPr lang="en-US" altLang="zh-CN" sz="2000">
                  <a:solidFill>
                    <a:srgbClr val="FF0000"/>
                  </a:solidFill>
                  <a:cs typeface="Times New Roman" charset="0"/>
                </a:rPr>
                <a:t>→  </a:t>
              </a:r>
              <a:r>
                <a:rPr lang="zh-CN" altLang="en-US" sz="2000">
                  <a:ea typeface="黑体" charset="0"/>
                  <a:cs typeface="黑体" charset="0"/>
                </a:rPr>
                <a:t>退货率</a:t>
              </a:r>
              <a:endParaRPr lang="en-US" altLang="zh-CN" sz="2000">
                <a:cs typeface="Times New Roman" charset="0"/>
              </a:endParaRPr>
            </a:p>
            <a:p>
              <a:pPr marL="342900" indent="-342900" algn="l">
                <a:lnSpc>
                  <a:spcPct val="80000"/>
                </a:lnSpc>
                <a:buClr>
                  <a:srgbClr val="FF0000"/>
                </a:buClr>
                <a:buSzPct val="50000"/>
                <a:buFont typeface="Wingdings" charset="0"/>
                <a:buNone/>
                <a:defRPr/>
              </a:pPr>
              <a:r>
                <a:rPr lang="zh-CN" altLang="en-US" sz="2000">
                  <a:ea typeface="黑体" charset="0"/>
                  <a:cs typeface="黑体" charset="0"/>
                </a:rPr>
                <a:t>订单张数</a:t>
              </a:r>
              <a:r>
                <a:rPr lang="en-US" altLang="zh-CN" sz="2000">
                  <a:cs typeface="Times New Roman" charset="0"/>
                </a:rPr>
                <a:t>%   </a:t>
              </a:r>
              <a:r>
                <a:rPr lang="en-US" altLang="zh-CN" sz="2000" i="1">
                  <a:solidFill>
                    <a:srgbClr val="FF0000"/>
                  </a:solidFill>
                  <a:cs typeface="Times New Roman" charset="0"/>
                </a:rPr>
                <a:t>vs   </a:t>
              </a:r>
              <a:r>
                <a:rPr lang="zh-CN" altLang="en-US" sz="2000">
                  <a:ea typeface="黑体" charset="0"/>
                  <a:cs typeface="黑体" charset="0"/>
                </a:rPr>
                <a:t>不合格退货</a:t>
              </a:r>
              <a:endParaRPr lang="en-US" altLang="zh-CN" sz="2000">
                <a:cs typeface="Times New Roman" charset="0"/>
              </a:endParaRPr>
            </a:p>
            <a:p>
              <a:pPr marL="342900" indent="-342900" algn="l">
                <a:lnSpc>
                  <a:spcPct val="80000"/>
                </a:lnSpc>
                <a:buClr>
                  <a:srgbClr val="FF0000"/>
                </a:buClr>
                <a:buSzPct val="50000"/>
                <a:buFont typeface="Wingdings" charset="0"/>
                <a:buNone/>
                <a:defRPr/>
              </a:pPr>
              <a:r>
                <a:rPr lang="zh-CN" altLang="en-US" sz="2000">
                  <a:ea typeface="黑体" charset="0"/>
                  <a:cs typeface="黑体" charset="0"/>
                </a:rPr>
                <a:t>采购跟单</a:t>
              </a:r>
              <a:r>
                <a:rPr lang="en-US" altLang="zh-CN" sz="2000">
                  <a:cs typeface="Times New Roman" charset="0"/>
                </a:rPr>
                <a:t>      </a:t>
              </a:r>
              <a:r>
                <a:rPr lang="en-US" altLang="zh-CN" sz="2000" i="1">
                  <a:solidFill>
                    <a:srgbClr val="FF0000"/>
                  </a:solidFill>
                  <a:cs typeface="Times New Roman" charset="0"/>
                </a:rPr>
                <a:t>vs   </a:t>
              </a:r>
              <a:r>
                <a:rPr lang="zh-CN" altLang="en-US" sz="2000">
                  <a:ea typeface="黑体" charset="0"/>
                  <a:cs typeface="黑体" charset="0"/>
                </a:rPr>
                <a:t>仓库验货</a:t>
              </a:r>
              <a:endParaRPr lang="en-US" altLang="zh-CN" sz="2000">
                <a:cs typeface="Times New Roman" charset="0"/>
              </a:endParaRPr>
            </a:p>
            <a:p>
              <a:pPr marL="342900" indent="-342900" algn="l">
                <a:lnSpc>
                  <a:spcPct val="80000"/>
                </a:lnSpc>
                <a:buClr>
                  <a:srgbClr val="FF0000"/>
                </a:buClr>
                <a:buSzPct val="50000"/>
                <a:buFont typeface="Wingdings" charset="0"/>
                <a:buNone/>
                <a:defRPr/>
              </a:pPr>
              <a:r>
                <a:rPr lang="zh-CN" altLang="en-US" sz="1800">
                  <a:ea typeface="黑体" charset="0"/>
                  <a:cs typeface="黑体" charset="0"/>
                </a:rPr>
                <a:t>供应商生产部绩效</a:t>
              </a:r>
              <a:r>
                <a:rPr lang="en-US" altLang="zh-CN" sz="1800" i="1">
                  <a:solidFill>
                    <a:srgbClr val="FF0000"/>
                  </a:solidFill>
                  <a:cs typeface="Times New Roman" charset="0"/>
                </a:rPr>
                <a:t>vs</a:t>
              </a:r>
              <a:r>
                <a:rPr lang="zh-CN" altLang="en-US" sz="1800">
                  <a:ea typeface="黑体" charset="0"/>
                  <a:cs typeface="黑体" charset="0"/>
                </a:rPr>
                <a:t>品质部绩效</a:t>
              </a:r>
            </a:p>
          </p:txBody>
        </p:sp>
        <p:sp>
          <p:nvSpPr>
            <p:cNvPr id="2371590" name="AutoShape 6"/>
            <p:cNvSpPr>
              <a:spLocks/>
            </p:cNvSpPr>
            <p:nvPr/>
          </p:nvSpPr>
          <p:spPr bwMode="auto">
            <a:xfrm>
              <a:off x="3198" y="754"/>
              <a:ext cx="45" cy="635"/>
            </a:xfrm>
            <a:prstGeom prst="leftBrace">
              <a:avLst>
                <a:gd name="adj1" fmla="val 117593"/>
                <a:gd name="adj2" fmla="val 50000"/>
              </a:avLst>
            </a:prstGeom>
            <a:noFill/>
            <a:ln w="9525">
              <a:solidFill>
                <a:srgbClr val="000000"/>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grpSp>
      <p:grpSp>
        <p:nvGrpSpPr>
          <p:cNvPr id="2371591" name="Group 7"/>
          <p:cNvGrpSpPr>
            <a:grpSpLocks/>
          </p:cNvGrpSpPr>
          <p:nvPr/>
        </p:nvGrpSpPr>
        <p:grpSpPr bwMode="auto">
          <a:xfrm>
            <a:off x="179388" y="4365625"/>
            <a:ext cx="4319587" cy="1803400"/>
            <a:chOff x="204" y="2659"/>
            <a:chExt cx="2721" cy="1136"/>
          </a:xfrm>
        </p:grpSpPr>
        <p:sp>
          <p:nvSpPr>
            <p:cNvPr id="2371592" name="AutoShape 8"/>
            <p:cNvSpPr>
              <a:spLocks/>
            </p:cNvSpPr>
            <p:nvPr/>
          </p:nvSpPr>
          <p:spPr bwMode="auto">
            <a:xfrm>
              <a:off x="1972" y="2706"/>
              <a:ext cx="91" cy="953"/>
            </a:xfrm>
            <a:prstGeom prst="rightBrace">
              <a:avLst>
                <a:gd name="adj1" fmla="val 87271"/>
                <a:gd name="adj2" fmla="val 50000"/>
              </a:avLst>
            </a:prstGeom>
            <a:noFill/>
            <a:ln w="9525">
              <a:solidFill>
                <a:srgbClr val="000000"/>
              </a:solidFill>
              <a:round/>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2371593" name="Text Box 9"/>
            <p:cNvSpPr txBox="1">
              <a:spLocks noChangeArrowheads="1"/>
            </p:cNvSpPr>
            <p:nvPr/>
          </p:nvSpPr>
          <p:spPr bwMode="auto">
            <a:xfrm>
              <a:off x="2108" y="3069"/>
              <a:ext cx="817" cy="2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b="1">
                  <a:ea typeface="黑体" charset="0"/>
                  <a:cs typeface="黑体" charset="0"/>
                </a:rPr>
                <a:t>加权</a:t>
              </a:r>
              <a:r>
                <a:rPr lang="zh-CN" altLang="en-US">
                  <a:ea typeface="黑体" charset="0"/>
                  <a:cs typeface="黑体" charset="0"/>
                </a:rPr>
                <a:t>吗</a:t>
              </a:r>
              <a:r>
                <a:rPr lang="zh-CN" altLang="en-US">
                  <a:solidFill>
                    <a:srgbClr val="CC0000"/>
                  </a:solidFill>
                  <a:ea typeface="黑体" charset="0"/>
                  <a:cs typeface="黑体" charset="0"/>
                </a:rPr>
                <a:t>？</a:t>
              </a:r>
            </a:p>
          </p:txBody>
        </p:sp>
        <p:sp>
          <p:nvSpPr>
            <p:cNvPr id="2371594" name="Rectangle 10"/>
            <p:cNvSpPr>
              <a:spLocks noChangeArrowheads="1"/>
            </p:cNvSpPr>
            <p:nvPr/>
          </p:nvSpPr>
          <p:spPr bwMode="auto">
            <a:xfrm>
              <a:off x="204" y="2659"/>
              <a:ext cx="2041" cy="113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43000" lvl="2" indent="-228600" algn="l">
                <a:lnSpc>
                  <a:spcPct val="85000"/>
                </a:lnSpc>
                <a:buClr>
                  <a:srgbClr val="990000"/>
                </a:buClr>
                <a:buSzPct val="85000"/>
                <a:buFontTx/>
                <a:buChar char="•"/>
                <a:defRPr/>
              </a:pPr>
              <a:r>
                <a:rPr lang="zh-CN" altLang="en-US" sz="2200" b="1">
                  <a:latin typeface="黑体" charset="0"/>
                </a:rPr>
                <a:t>准时交货率</a:t>
              </a:r>
              <a:endParaRPr lang="en-US" altLang="zh-CN" sz="2200" b="1">
                <a:latin typeface="黑体" charset="0"/>
              </a:endParaRPr>
            </a:p>
            <a:p>
              <a:pPr marL="1143000" lvl="2" indent="-228600" algn="l">
                <a:lnSpc>
                  <a:spcPct val="85000"/>
                </a:lnSpc>
                <a:buClr>
                  <a:srgbClr val="990000"/>
                </a:buClr>
                <a:buSzPct val="85000"/>
                <a:buFontTx/>
                <a:buChar char="•"/>
                <a:defRPr/>
              </a:pPr>
              <a:r>
                <a:rPr lang="zh-CN" altLang="en-US" sz="2200" b="1">
                  <a:latin typeface="黑体" charset="0"/>
                </a:rPr>
                <a:t>交货期</a:t>
              </a:r>
              <a:endParaRPr lang="en-US" altLang="zh-CN" sz="2200" b="1">
                <a:latin typeface="黑体" charset="0"/>
              </a:endParaRPr>
            </a:p>
            <a:p>
              <a:pPr marL="1143000" lvl="2" indent="-228600" algn="l">
                <a:lnSpc>
                  <a:spcPct val="85000"/>
                </a:lnSpc>
                <a:buClr>
                  <a:srgbClr val="990000"/>
                </a:buClr>
                <a:buSzPct val="85000"/>
                <a:buFontTx/>
                <a:buChar char="•"/>
                <a:defRPr/>
              </a:pPr>
              <a:r>
                <a:rPr lang="zh-CN" altLang="en-US" sz="2200" b="1">
                  <a:latin typeface="黑体" charset="0"/>
                </a:rPr>
                <a:t>品质</a:t>
              </a:r>
              <a:endParaRPr lang="en-US" altLang="zh-CN" sz="2200" b="1">
                <a:latin typeface="黑体" charset="0"/>
              </a:endParaRPr>
            </a:p>
            <a:p>
              <a:pPr marL="1143000" lvl="2" indent="-228600" algn="l">
                <a:lnSpc>
                  <a:spcPct val="85000"/>
                </a:lnSpc>
                <a:buClr>
                  <a:srgbClr val="990000"/>
                </a:buClr>
                <a:buSzPct val="85000"/>
                <a:buFontTx/>
                <a:buChar char="•"/>
                <a:defRPr/>
              </a:pPr>
              <a:r>
                <a:rPr lang="zh-CN" altLang="en-US" sz="2200" b="1">
                  <a:latin typeface="黑体" charset="0"/>
                </a:rPr>
                <a:t>价格</a:t>
              </a:r>
              <a:endParaRPr lang="en-US" altLang="zh-CN" sz="2200" b="1">
                <a:latin typeface="黑体" charset="0"/>
              </a:endParaRPr>
            </a:p>
            <a:p>
              <a:pPr marL="1143000" lvl="2" indent="-228600" algn="l">
                <a:lnSpc>
                  <a:spcPct val="85000"/>
                </a:lnSpc>
                <a:buClr>
                  <a:srgbClr val="990000"/>
                </a:buClr>
                <a:buSzPct val="85000"/>
                <a:buFontTx/>
                <a:buChar char="•"/>
                <a:defRPr/>
              </a:pPr>
              <a:r>
                <a:rPr lang="en-US" altLang="zh-CN" sz="2200" b="1">
                  <a:latin typeface="黑体" charset="0"/>
                </a:rPr>
                <a:t>……</a:t>
              </a:r>
            </a:p>
          </p:txBody>
        </p:sp>
      </p:grpSp>
      <p:sp>
        <p:nvSpPr>
          <p:cNvPr id="2371595" name="AutoShape 11"/>
          <p:cNvSpPr>
            <a:spLocks/>
          </p:cNvSpPr>
          <p:nvPr/>
        </p:nvSpPr>
        <p:spPr bwMode="auto">
          <a:xfrm>
            <a:off x="4932363" y="2205038"/>
            <a:ext cx="2808287" cy="865187"/>
          </a:xfrm>
          <a:prstGeom prst="borderCallout1">
            <a:avLst>
              <a:gd name="adj1" fmla="val 13213"/>
              <a:gd name="adj2" fmla="val -2713"/>
              <a:gd name="adj3" fmla="val 173213"/>
              <a:gd name="adj4" fmla="val -22384"/>
            </a:avLst>
          </a:prstGeom>
          <a:solidFill>
            <a:srgbClr val="00FFFF"/>
          </a:solidFill>
          <a:ln w="15875">
            <a:solidFill>
              <a:srgbClr val="FF0000"/>
            </a:solidFill>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defRPr/>
            </a:pPr>
            <a:r>
              <a:rPr lang="zh-CN" altLang="en-US" sz="1600" dirty="0"/>
              <a:t>准时交货率</a:t>
            </a:r>
            <a:r>
              <a:rPr lang="en-US" altLang="zh-CN" sz="1600" dirty="0"/>
              <a:t>  </a:t>
            </a:r>
            <a:r>
              <a:rPr lang="en-US" altLang="zh-CN" sz="1600" dirty="0">
                <a:solidFill>
                  <a:srgbClr val="FF0000"/>
                </a:solidFill>
              </a:rPr>
              <a:t>→  </a:t>
            </a:r>
            <a:r>
              <a:rPr lang="zh-CN" altLang="en-US" sz="1600" dirty="0"/>
              <a:t>假设</a:t>
            </a:r>
            <a:r>
              <a:rPr lang="en-US" altLang="zh-CN" sz="1600" dirty="0"/>
              <a:t>2</a:t>
            </a:r>
            <a:r>
              <a:rPr lang="zh-CN" altLang="en-US" sz="1600" dirty="0"/>
              <a:t>张订单</a:t>
            </a:r>
            <a:endParaRPr lang="en-US" altLang="zh-CN" sz="1600" dirty="0"/>
          </a:p>
          <a:p>
            <a:pPr algn="l">
              <a:defRPr/>
            </a:pPr>
            <a:r>
              <a:rPr lang="en-US" altLang="zh-CN" sz="1600" dirty="0"/>
              <a:t>1</a:t>
            </a:r>
            <a:r>
              <a:rPr lang="zh-CN" altLang="en-US" sz="1600" dirty="0"/>
              <a:t>张已经延误</a:t>
            </a:r>
            <a:r>
              <a:rPr lang="en-US" altLang="zh-CN" sz="1600" dirty="0"/>
              <a:t> </a:t>
            </a:r>
            <a:r>
              <a:rPr lang="en-US" altLang="zh-CN" sz="1600" i="1" dirty="0" err="1">
                <a:solidFill>
                  <a:srgbClr val="FF0000"/>
                </a:solidFill>
              </a:rPr>
              <a:t>vs</a:t>
            </a:r>
            <a:r>
              <a:rPr lang="en-US" altLang="zh-CN" sz="1600" i="1" dirty="0">
                <a:solidFill>
                  <a:srgbClr val="FF0000"/>
                </a:solidFill>
              </a:rPr>
              <a:t>  </a:t>
            </a:r>
            <a:r>
              <a:rPr lang="en-US" altLang="zh-CN" sz="1600" dirty="0"/>
              <a:t>1</a:t>
            </a:r>
            <a:r>
              <a:rPr lang="zh-CN" altLang="en-US" sz="1600" dirty="0"/>
              <a:t>张即将延误</a:t>
            </a:r>
            <a:endParaRPr lang="en-US" altLang="zh-CN" sz="1600" dirty="0"/>
          </a:p>
          <a:p>
            <a:pPr algn="l">
              <a:defRPr/>
            </a:pPr>
            <a:r>
              <a:rPr lang="zh-CN" altLang="en-US" sz="1600" dirty="0"/>
              <a:t>加班赶工哪张订单，为什么？</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71587">
                                            <p:txEl>
                                              <p:pRg st="0" end="0"/>
                                            </p:txEl>
                                          </p:spTgt>
                                        </p:tgtEl>
                                        <p:attrNameLst>
                                          <p:attrName>style.visibility</p:attrName>
                                        </p:attrNameLst>
                                      </p:cBhvr>
                                      <p:to>
                                        <p:strVal val="visible"/>
                                      </p:to>
                                    </p:set>
                                    <p:anim calcmode="lin" valueType="num">
                                      <p:cBhvr additive="base">
                                        <p:cTn id="7" dur="500" fill="hold"/>
                                        <p:tgtEl>
                                          <p:spTgt spid="237158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371587">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371587">
                                            <p:txEl>
                                              <p:pRg st="1" end="1"/>
                                            </p:txEl>
                                          </p:spTgt>
                                        </p:tgtEl>
                                        <p:attrNameLst>
                                          <p:attrName>style.visibility</p:attrName>
                                        </p:attrNameLst>
                                      </p:cBhvr>
                                      <p:to>
                                        <p:strVal val="visible"/>
                                      </p:to>
                                    </p:set>
                                    <p:anim calcmode="lin" valueType="num">
                                      <p:cBhvr additive="base">
                                        <p:cTn id="12" dur="500" fill="hold"/>
                                        <p:tgtEl>
                                          <p:spTgt spid="2371587">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37158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71587">
                                            <p:txEl>
                                              <p:pRg st="2" end="2"/>
                                            </p:txEl>
                                          </p:spTgt>
                                        </p:tgtEl>
                                        <p:attrNameLst>
                                          <p:attrName>style.visibility</p:attrName>
                                        </p:attrNameLst>
                                      </p:cBhvr>
                                      <p:to>
                                        <p:strVal val="visible"/>
                                      </p:to>
                                    </p:set>
                                    <p:anim calcmode="lin" valueType="num">
                                      <p:cBhvr additive="base">
                                        <p:cTn id="18" dur="500" fill="hold"/>
                                        <p:tgtEl>
                                          <p:spTgt spid="2371587">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371587">
                                            <p:txEl>
                                              <p:pRg st="2" end="2"/>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371587">
                                            <p:txEl>
                                              <p:pRg st="3" end="3"/>
                                            </p:txEl>
                                          </p:spTgt>
                                        </p:tgtEl>
                                        <p:attrNameLst>
                                          <p:attrName>style.visibility</p:attrName>
                                        </p:attrNameLst>
                                      </p:cBhvr>
                                      <p:to>
                                        <p:strVal val="visible"/>
                                      </p:to>
                                    </p:set>
                                    <p:anim calcmode="lin" valueType="num">
                                      <p:cBhvr additive="base">
                                        <p:cTn id="22" dur="500" fill="hold"/>
                                        <p:tgtEl>
                                          <p:spTgt spid="2371587">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371587">
                                            <p:txEl>
                                              <p:pRg st="3" end="3"/>
                                            </p:tx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371587">
                                            <p:txEl>
                                              <p:pRg st="4" end="4"/>
                                            </p:txEl>
                                          </p:spTgt>
                                        </p:tgtEl>
                                        <p:attrNameLst>
                                          <p:attrName>style.visibility</p:attrName>
                                        </p:attrNameLst>
                                      </p:cBhvr>
                                      <p:to>
                                        <p:strVal val="visible"/>
                                      </p:to>
                                    </p:set>
                                    <p:anim calcmode="lin" valueType="num">
                                      <p:cBhvr additive="base">
                                        <p:cTn id="26" dur="500" fill="hold"/>
                                        <p:tgtEl>
                                          <p:spTgt spid="2371587">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371587">
                                            <p:txEl>
                                              <p:pRg st="4" end="4"/>
                                            </p:txEl>
                                          </p:spTgt>
                                        </p:tgtEl>
                                        <p:attrNameLst>
                                          <p:attrName>ppt_y</p:attrName>
                                        </p:attrNameLst>
                                      </p:cBhvr>
                                      <p:tavLst>
                                        <p:tav tm="0">
                                          <p:val>
                                            <p:strVal val="1+#ppt_h/2"/>
                                          </p:val>
                                        </p:tav>
                                        <p:tav tm="100000">
                                          <p:val>
                                            <p:strVal val="#ppt_y"/>
                                          </p:val>
                                        </p:tav>
                                      </p:tavLst>
                                    </p:anim>
                                  </p:childTnLst>
                                </p:cTn>
                              </p:par>
                            </p:childTnLst>
                          </p:cTn>
                        </p:par>
                        <p:par>
                          <p:cTn id="28" fill="hold" nodeType="afterGroup">
                            <p:stCondLst>
                              <p:cond delay="500"/>
                            </p:stCondLst>
                            <p:childTnLst>
                              <p:par>
                                <p:cTn id="29" presetID="2" presetClass="entr" presetSubtype="4" fill="hold" grpId="0" nodeType="afterEffect">
                                  <p:stCondLst>
                                    <p:cond delay="0"/>
                                  </p:stCondLst>
                                  <p:childTnLst>
                                    <p:set>
                                      <p:cBhvr>
                                        <p:cTn id="30" dur="1" fill="hold">
                                          <p:stCondLst>
                                            <p:cond delay="0"/>
                                          </p:stCondLst>
                                        </p:cTn>
                                        <p:tgtEl>
                                          <p:spTgt spid="2371587">
                                            <p:txEl>
                                              <p:pRg st="5" end="5"/>
                                            </p:txEl>
                                          </p:spTgt>
                                        </p:tgtEl>
                                        <p:attrNameLst>
                                          <p:attrName>style.visibility</p:attrName>
                                        </p:attrNameLst>
                                      </p:cBhvr>
                                      <p:to>
                                        <p:strVal val="visible"/>
                                      </p:to>
                                    </p:set>
                                    <p:anim calcmode="lin" valueType="num">
                                      <p:cBhvr additive="base">
                                        <p:cTn id="31" dur="500" fill="hold"/>
                                        <p:tgtEl>
                                          <p:spTgt spid="2371587">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7158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371587">
                                            <p:txEl>
                                              <p:pRg st="6" end="6"/>
                                            </p:txEl>
                                          </p:spTgt>
                                        </p:tgtEl>
                                        <p:attrNameLst>
                                          <p:attrName>style.visibility</p:attrName>
                                        </p:attrNameLst>
                                      </p:cBhvr>
                                      <p:to>
                                        <p:strVal val="visible"/>
                                      </p:to>
                                    </p:set>
                                    <p:anim calcmode="lin" valueType="num">
                                      <p:cBhvr additive="base">
                                        <p:cTn id="37" dur="500" fill="hold"/>
                                        <p:tgtEl>
                                          <p:spTgt spid="2371587">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371587">
                                            <p:txEl>
                                              <p:pRg st="6" end="6"/>
                                            </p:txEl>
                                          </p:spTgt>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500"/>
                            </p:stCondLst>
                            <p:childTnLst>
                              <p:par>
                                <p:cTn id="40" presetID="16" presetClass="entr" presetSubtype="26" fill="hold" grpId="0" nodeType="afterEffect">
                                  <p:stCondLst>
                                    <p:cond delay="0"/>
                                  </p:stCondLst>
                                  <p:childTnLst>
                                    <p:set>
                                      <p:cBhvr>
                                        <p:cTn id="41" dur="1" fill="hold">
                                          <p:stCondLst>
                                            <p:cond delay="0"/>
                                          </p:stCondLst>
                                        </p:cTn>
                                        <p:tgtEl>
                                          <p:spTgt spid="2371595"/>
                                        </p:tgtEl>
                                        <p:attrNameLst>
                                          <p:attrName>style.visibility</p:attrName>
                                        </p:attrNameLst>
                                      </p:cBhvr>
                                      <p:to>
                                        <p:strVal val="visible"/>
                                      </p:to>
                                    </p:set>
                                    <p:animEffect transition="in" filter="barn(inHorizontal)">
                                      <p:cBhvr>
                                        <p:cTn id="42" dur="500"/>
                                        <p:tgtEl>
                                          <p:spTgt spid="237159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7" presetClass="entr" presetSubtype="8" fill="hold" nodeType="clickEffect">
                                  <p:stCondLst>
                                    <p:cond delay="0"/>
                                  </p:stCondLst>
                                  <p:childTnLst>
                                    <p:set>
                                      <p:cBhvr>
                                        <p:cTn id="46" dur="1" fill="hold">
                                          <p:stCondLst>
                                            <p:cond delay="0"/>
                                          </p:stCondLst>
                                        </p:cTn>
                                        <p:tgtEl>
                                          <p:spTgt spid="2371588"/>
                                        </p:tgtEl>
                                        <p:attrNameLst>
                                          <p:attrName>style.visibility</p:attrName>
                                        </p:attrNameLst>
                                      </p:cBhvr>
                                      <p:to>
                                        <p:strVal val="visible"/>
                                      </p:to>
                                    </p:set>
                                    <p:anim calcmode="lin" valueType="num">
                                      <p:cBhvr>
                                        <p:cTn id="47" dur="500" fill="hold"/>
                                        <p:tgtEl>
                                          <p:spTgt spid="2371588"/>
                                        </p:tgtEl>
                                        <p:attrNameLst>
                                          <p:attrName>ppt_x</p:attrName>
                                        </p:attrNameLst>
                                      </p:cBhvr>
                                      <p:tavLst>
                                        <p:tav tm="0">
                                          <p:val>
                                            <p:strVal val="#ppt_x-#ppt_w/2"/>
                                          </p:val>
                                        </p:tav>
                                        <p:tav tm="100000">
                                          <p:val>
                                            <p:strVal val="#ppt_x"/>
                                          </p:val>
                                        </p:tav>
                                      </p:tavLst>
                                    </p:anim>
                                    <p:anim calcmode="lin" valueType="num">
                                      <p:cBhvr>
                                        <p:cTn id="48" dur="500" fill="hold"/>
                                        <p:tgtEl>
                                          <p:spTgt spid="2371588"/>
                                        </p:tgtEl>
                                        <p:attrNameLst>
                                          <p:attrName>ppt_y</p:attrName>
                                        </p:attrNameLst>
                                      </p:cBhvr>
                                      <p:tavLst>
                                        <p:tav tm="0">
                                          <p:val>
                                            <p:strVal val="#ppt_y"/>
                                          </p:val>
                                        </p:tav>
                                        <p:tav tm="100000">
                                          <p:val>
                                            <p:strVal val="#ppt_y"/>
                                          </p:val>
                                        </p:tav>
                                      </p:tavLst>
                                    </p:anim>
                                    <p:anim calcmode="lin" valueType="num">
                                      <p:cBhvr>
                                        <p:cTn id="49" dur="500" fill="hold"/>
                                        <p:tgtEl>
                                          <p:spTgt spid="2371588"/>
                                        </p:tgtEl>
                                        <p:attrNameLst>
                                          <p:attrName>ppt_w</p:attrName>
                                        </p:attrNameLst>
                                      </p:cBhvr>
                                      <p:tavLst>
                                        <p:tav tm="0">
                                          <p:val>
                                            <p:fltVal val="0"/>
                                          </p:val>
                                        </p:tav>
                                        <p:tav tm="100000">
                                          <p:val>
                                            <p:strVal val="#ppt_w"/>
                                          </p:val>
                                        </p:tav>
                                      </p:tavLst>
                                    </p:anim>
                                    <p:anim calcmode="lin" valueType="num">
                                      <p:cBhvr>
                                        <p:cTn id="50" dur="500" fill="hold"/>
                                        <p:tgtEl>
                                          <p:spTgt spid="2371588"/>
                                        </p:tgtEl>
                                        <p:attrNameLst>
                                          <p:attrName>ppt_h</p:attrName>
                                        </p:attrNameLst>
                                      </p:cBhvr>
                                      <p:tavLst>
                                        <p:tav tm="0">
                                          <p:val>
                                            <p:strVal val="#ppt_h"/>
                                          </p:val>
                                        </p:tav>
                                        <p:tav tm="100000">
                                          <p:val>
                                            <p:strVal val="#ppt_h"/>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2371591"/>
                                        </p:tgtEl>
                                        <p:attrNameLst>
                                          <p:attrName>style.visibility</p:attrName>
                                        </p:attrNameLst>
                                      </p:cBhvr>
                                      <p:to>
                                        <p:strVal val="visible"/>
                                      </p:to>
                                    </p:set>
                                    <p:anim calcmode="lin" valueType="num">
                                      <p:cBhvr additive="base">
                                        <p:cTn id="55" dur="500" fill="hold"/>
                                        <p:tgtEl>
                                          <p:spTgt spid="2371591"/>
                                        </p:tgtEl>
                                        <p:attrNameLst>
                                          <p:attrName>ppt_x</p:attrName>
                                        </p:attrNameLst>
                                      </p:cBhvr>
                                      <p:tavLst>
                                        <p:tav tm="0">
                                          <p:val>
                                            <p:strVal val="#ppt_x"/>
                                          </p:val>
                                        </p:tav>
                                        <p:tav tm="100000">
                                          <p:val>
                                            <p:strVal val="#ppt_x"/>
                                          </p:val>
                                        </p:tav>
                                      </p:tavLst>
                                    </p:anim>
                                    <p:anim calcmode="lin" valueType="num">
                                      <p:cBhvr additive="base">
                                        <p:cTn id="56" dur="500" fill="hold"/>
                                        <p:tgtEl>
                                          <p:spTgt spid="23715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1587" grpId="0" build="p"/>
      <p:bldP spid="2371595" grpId="0" animBg="1"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幻灯片编号占位符 5"/>
          <p:cNvSpPr>
            <a:spLocks noGrp="1"/>
          </p:cNvSpPr>
          <p:nvPr>
            <p:ph type="sldNum" sz="quarter" idx="12"/>
          </p:nvPr>
        </p:nvSpPr>
        <p:spPr/>
        <p:txBody>
          <a:bodyPr/>
          <a:lstStyle/>
          <a:p>
            <a:pPr>
              <a:defRPr/>
            </a:pPr>
            <a:fld id="{C1206C74-DA61-C443-8127-D17B2242CB4E}" type="slidenum">
              <a:rPr lang="en-US" altLang="zh-CN"/>
              <a:pPr>
                <a:defRPr/>
              </a:pPr>
              <a:t>232</a:t>
            </a:fld>
            <a:endParaRPr lang="en-US" altLang="zh-CN"/>
          </a:p>
        </p:txBody>
      </p:sp>
      <p:sp>
        <p:nvSpPr>
          <p:cNvPr id="2372610" name="Rectangle 2"/>
          <p:cNvSpPr>
            <a:spLocks noGrp="1" noChangeArrowheads="1"/>
          </p:cNvSpPr>
          <p:nvPr>
            <p:ph type="title"/>
          </p:nvPr>
        </p:nvSpPr>
        <p:spPr>
          <a:xfrm>
            <a:off x="1835696" y="0"/>
            <a:ext cx="5112568" cy="844318"/>
          </a:xfrm>
        </p:spPr>
        <p:txBody>
          <a:bodyPr/>
          <a:lstStyle/>
          <a:p>
            <a:pPr>
              <a:defRPr/>
            </a:pPr>
            <a:r>
              <a:rPr lang="zh-CN" altLang="en-US" b="0" dirty="0">
                <a:effectLst/>
              </a:rPr>
              <a:t>第二节</a:t>
            </a:r>
            <a:r>
              <a:rPr lang="en-US" altLang="zh-CN" b="0" dirty="0">
                <a:effectLst/>
              </a:rPr>
              <a:t>  </a:t>
            </a:r>
            <a:r>
              <a:rPr lang="zh-CN" altLang="en-US" b="0" dirty="0">
                <a:effectLst/>
              </a:rPr>
              <a:t>供应链管理绩效指标</a:t>
            </a:r>
            <a:br>
              <a:rPr lang="en-US" altLang="zh-CN" sz="1600" dirty="0"/>
            </a:br>
            <a:r>
              <a:rPr lang="en-US" sz="1600" dirty="0">
                <a:effectLst/>
              </a:rPr>
              <a:t>Throughput</a:t>
            </a:r>
            <a:r>
              <a:rPr lang="en-US" altLang="zh-CN" sz="1600" dirty="0">
                <a:effectLst/>
              </a:rPr>
              <a:t>, Inventory, </a:t>
            </a:r>
            <a:r>
              <a:rPr lang="en-US" altLang="zh-CN" sz="1600" dirty="0"/>
              <a:t>Exposure</a:t>
            </a:r>
          </a:p>
        </p:txBody>
      </p:sp>
      <p:sp>
        <p:nvSpPr>
          <p:cNvPr id="2372611" name="Rectangle 3"/>
          <p:cNvSpPr>
            <a:spLocks noGrp="1" noChangeArrowheads="1"/>
          </p:cNvSpPr>
          <p:nvPr>
            <p:ph type="body" idx="1"/>
          </p:nvPr>
        </p:nvSpPr>
        <p:spPr>
          <a:xfrm>
            <a:off x="228600" y="1052513"/>
            <a:ext cx="8686800" cy="5334000"/>
          </a:xfrm>
        </p:spPr>
        <p:txBody>
          <a:bodyPr/>
          <a:lstStyle/>
          <a:p>
            <a:pPr>
              <a:lnSpc>
                <a:spcPct val="80000"/>
              </a:lnSpc>
            </a:pPr>
            <a:r>
              <a:rPr lang="zh-CN" altLang="en-US" dirty="0">
                <a:latin typeface="Times New Roman" charset="0"/>
                <a:ea typeface="黑体" charset="0"/>
                <a:cs typeface="黑体" charset="0"/>
              </a:rPr>
              <a:t>履约绩效指标：</a:t>
            </a:r>
            <a:r>
              <a:rPr lang="zh-CN" altLang="en-US" dirty="0">
                <a:solidFill>
                  <a:srgbClr val="FF0000"/>
                </a:solidFill>
                <a:latin typeface="Times New Roman" charset="0"/>
                <a:ea typeface="黑体" charset="0"/>
                <a:cs typeface="黑体" charset="0"/>
              </a:rPr>
              <a:t>价值量</a:t>
            </a:r>
            <a:r>
              <a:rPr lang="en-US" altLang="zh-CN" dirty="0">
                <a:solidFill>
                  <a:srgbClr val="FF0000"/>
                </a:solidFill>
                <a:latin typeface="Times New Roman" charset="0"/>
                <a:ea typeface="黑体" charset="0"/>
                <a:cs typeface="Times New Roman" charset="0"/>
              </a:rPr>
              <a:t>×</a:t>
            </a:r>
            <a:r>
              <a:rPr lang="zh-CN" altLang="en-US" dirty="0">
                <a:solidFill>
                  <a:srgbClr val="FF0000"/>
                </a:solidFill>
                <a:latin typeface="Times New Roman" charset="0"/>
                <a:ea typeface="黑体" charset="0"/>
                <a:cs typeface="黑体" charset="0"/>
              </a:rPr>
              <a:t>时间</a:t>
            </a:r>
            <a:r>
              <a:rPr lang="en-US" altLang="zh-CN" dirty="0">
                <a:solidFill>
                  <a:srgbClr val="FF0000"/>
                </a:solidFill>
                <a:latin typeface="Times New Roman" charset="0"/>
                <a:ea typeface="黑体" charset="0"/>
                <a:cs typeface="黑体" charset="0"/>
              </a:rPr>
              <a:t>=</a:t>
            </a:r>
            <a:r>
              <a:rPr lang="zh-CN" altLang="en-US" dirty="0">
                <a:solidFill>
                  <a:srgbClr val="FF0000"/>
                </a:solidFill>
                <a:latin typeface="Times New Roman" charset="0"/>
                <a:ea typeface="黑体" charset="0"/>
                <a:cs typeface="黑体" charset="0"/>
              </a:rPr>
              <a:t>价值天？</a:t>
            </a:r>
            <a:endParaRPr lang="en-US" altLang="zh-CN" dirty="0">
              <a:solidFill>
                <a:srgbClr val="FF0000"/>
              </a:solidFill>
              <a:latin typeface="Times New Roman" charset="0"/>
              <a:ea typeface="黑体" charset="0"/>
              <a:cs typeface="黑体" charset="0"/>
            </a:endParaRPr>
          </a:p>
          <a:p>
            <a:pPr lvl="1">
              <a:lnSpc>
                <a:spcPct val="80000"/>
              </a:lnSpc>
            </a:pPr>
            <a:r>
              <a:rPr lang="zh-CN" altLang="en-US" sz="2200" dirty="0">
                <a:latin typeface="黑体" charset="0"/>
                <a:ea typeface="黑体" charset="0"/>
                <a:cs typeface="黑体" charset="0"/>
              </a:rPr>
              <a:t>可靠性</a:t>
            </a:r>
            <a:r>
              <a:rPr lang="en-US" altLang="zh-CN" sz="2200" b="0" dirty="0">
                <a:latin typeface="黑体" charset="0"/>
                <a:ea typeface="黑体" charset="0"/>
                <a:cs typeface="黑体" charset="0"/>
              </a:rPr>
              <a:t>(</a:t>
            </a:r>
            <a:r>
              <a:rPr lang="en-US" altLang="zh-CN" sz="2200" b="0" dirty="0">
                <a:latin typeface="Times New Roman" charset="0"/>
                <a:ea typeface="黑体" charset="0"/>
                <a:cs typeface="黑体" charset="0"/>
              </a:rPr>
              <a:t>Reliability</a:t>
            </a:r>
            <a:r>
              <a:rPr lang="en-US" altLang="zh-CN" sz="2200" b="0" dirty="0">
                <a:latin typeface="黑体" charset="0"/>
                <a:ea typeface="黑体" charset="0"/>
                <a:cs typeface="黑体" charset="0"/>
              </a:rPr>
              <a:t>)</a:t>
            </a:r>
            <a:r>
              <a:rPr lang="zh-CN" altLang="en-US" sz="2200" b="0" dirty="0">
                <a:latin typeface="黑体" charset="0"/>
                <a:ea typeface="黑体" charset="0"/>
                <a:cs typeface="黑体" charset="0"/>
              </a:rPr>
              <a:t>：</a:t>
            </a:r>
            <a:r>
              <a:rPr lang="zh-CN" altLang="en-US" sz="2200" dirty="0">
                <a:solidFill>
                  <a:srgbClr val="CC3300"/>
                </a:solidFill>
                <a:latin typeface="黑体" charset="0"/>
                <a:ea typeface="黑体" charset="0"/>
                <a:cs typeface="黑体" charset="0"/>
              </a:rPr>
              <a:t>应该做但没</a:t>
            </a:r>
            <a:r>
              <a:rPr lang="zh-CN" altLang="en-US" sz="2200" dirty="0">
                <a:solidFill>
                  <a:srgbClr val="CC3300"/>
                </a:solidFill>
                <a:latin typeface="黑体" charset="0"/>
                <a:ea typeface="宋体" charset="0"/>
                <a:cs typeface="宋体" charset="0"/>
              </a:rPr>
              <a:t>做</a:t>
            </a:r>
            <a:r>
              <a:rPr lang="en-US" altLang="zh-CN" sz="2200" dirty="0">
                <a:solidFill>
                  <a:schemeClr val="tx1"/>
                </a:solidFill>
                <a:latin typeface="黑体" charset="0"/>
                <a:ea typeface="Times New Roman" charset="0"/>
                <a:cs typeface="Times New Roman" charset="0"/>
              </a:rPr>
              <a:t>↓</a:t>
            </a:r>
            <a:r>
              <a:rPr lang="en-US" altLang="zh-CN" sz="1800" b="0" dirty="0">
                <a:solidFill>
                  <a:srgbClr val="FF0000"/>
                </a:solidFill>
                <a:latin typeface="Times New Roman" charset="0"/>
                <a:ea typeface="Times New Roman" charset="0"/>
                <a:cs typeface="Times New Roman" charset="0"/>
              </a:rPr>
              <a:t>      </a:t>
            </a:r>
            <a:r>
              <a:rPr lang="en-US" altLang="zh-CN" sz="2200" dirty="0">
                <a:solidFill>
                  <a:schemeClr val="accent1"/>
                </a:solidFill>
                <a:latin typeface="黑体" charset="0"/>
                <a:ea typeface="Times New Roman" charset="0"/>
                <a:cs typeface="Times New Roman" charset="0"/>
              </a:rPr>
              <a:t>→</a:t>
            </a:r>
            <a:r>
              <a:rPr lang="en-US" altLang="zh-CN" sz="1800" b="0" dirty="0">
                <a:solidFill>
                  <a:srgbClr val="FF0000"/>
                </a:solidFill>
                <a:latin typeface="Times New Roman" charset="0"/>
                <a:ea typeface="宋体" charset="0"/>
                <a:cs typeface="宋体" charset="0"/>
              </a:rPr>
              <a:t>             </a:t>
            </a:r>
            <a:r>
              <a:rPr lang="zh-CN" altLang="en-US" sz="1800" b="0" dirty="0">
                <a:solidFill>
                  <a:srgbClr val="FF0000"/>
                </a:solidFill>
                <a:latin typeface="Times New Roman" charset="0"/>
                <a:ea typeface="华文琥珀" charset="0"/>
                <a:cs typeface="华文琥珀" charset="0"/>
              </a:rPr>
              <a:t>交期延误评价</a:t>
            </a:r>
            <a:endParaRPr lang="en-US" altLang="zh-CN" sz="1800" b="0" dirty="0">
              <a:solidFill>
                <a:srgbClr val="FF0000"/>
              </a:solidFill>
              <a:latin typeface="Times New Roman" charset="0"/>
              <a:ea typeface="华文琥珀" charset="0"/>
              <a:cs typeface="华文琥珀" charset="0"/>
            </a:endParaRPr>
          </a:p>
          <a:p>
            <a:pPr lvl="2">
              <a:lnSpc>
                <a:spcPct val="80000"/>
              </a:lnSpc>
            </a:pPr>
            <a:r>
              <a:rPr lang="zh-CN" altLang="en-US" sz="2000" dirty="0">
                <a:latin typeface="黑体" charset="0"/>
              </a:rPr>
              <a:t>产出价值天</a:t>
            </a:r>
            <a:r>
              <a:rPr lang="en-US" altLang="zh-CN" sz="2000" b="1" dirty="0">
                <a:latin typeface="Times New Roman" charset="0"/>
                <a:cs typeface="Times New Roman" charset="0"/>
              </a:rPr>
              <a:t>TVD=</a:t>
            </a:r>
            <a:r>
              <a:rPr lang="en-US" altLang="zh-CN" sz="2000" b="1" dirty="0" err="1">
                <a:latin typeface="Times New Roman" charset="0"/>
                <a:cs typeface="Times New Roman" charset="0"/>
              </a:rPr>
              <a:t>Σ</a:t>
            </a:r>
            <a:r>
              <a:rPr lang="zh-CN" altLang="en-US" sz="2000" b="1" dirty="0">
                <a:latin typeface="Times New Roman" charset="0"/>
                <a:cs typeface="Times New Roman" charset="0"/>
                <a:sym typeface="Symbol" charset="0"/>
              </a:rPr>
              <a:t>延误交货价值量</a:t>
            </a:r>
            <a:r>
              <a:rPr lang="en-US" altLang="zh-CN" sz="2000" b="1" dirty="0">
                <a:latin typeface="Times New Roman" charset="0"/>
                <a:cs typeface="Times New Roman" charset="0"/>
              </a:rPr>
              <a:t>×</a:t>
            </a:r>
            <a:r>
              <a:rPr lang="zh-CN" altLang="en-US" sz="2000" b="1" dirty="0">
                <a:latin typeface="Times New Roman" charset="0"/>
                <a:cs typeface="Times New Roman" charset="0"/>
              </a:rPr>
              <a:t>延误天数</a:t>
            </a:r>
            <a:r>
              <a:rPr lang="en-US" altLang="zh-CN" sz="2000" b="1" dirty="0">
                <a:latin typeface="Times New Roman" charset="0"/>
                <a:cs typeface="Times New Roman" charset="0"/>
              </a:rPr>
              <a:t> </a:t>
            </a:r>
            <a:r>
              <a:rPr lang="zh-CN" altLang="en-US" sz="2000" dirty="0">
                <a:solidFill>
                  <a:srgbClr val="FF0000"/>
                </a:solidFill>
                <a:latin typeface="Times New Roman" charset="0"/>
                <a:cs typeface="Times New Roman" charset="0"/>
              </a:rPr>
              <a:t>衡量工单紧急程度</a:t>
            </a:r>
            <a:endParaRPr lang="en-US" altLang="zh-CN" sz="2000" dirty="0">
              <a:solidFill>
                <a:srgbClr val="FF0000"/>
              </a:solidFill>
              <a:latin typeface="Times New Roman" charset="0"/>
              <a:cs typeface="Times New Roman" charset="0"/>
            </a:endParaRPr>
          </a:p>
          <a:p>
            <a:pPr lvl="2">
              <a:lnSpc>
                <a:spcPct val="80000"/>
              </a:lnSpc>
              <a:buFontTx/>
              <a:buNone/>
            </a:pPr>
            <a:r>
              <a:rPr lang="en-US" altLang="zh-CN" sz="2000" b="1" dirty="0">
                <a:latin typeface="Times New Roman" charset="0"/>
                <a:cs typeface="Times New Roman" charset="0"/>
                <a:sym typeface="Symbol" charset="0"/>
              </a:rPr>
              <a:t>                                =</a:t>
            </a:r>
            <a:r>
              <a:rPr lang="en-US" altLang="zh-CN" sz="2000" b="1" dirty="0" err="1">
                <a:latin typeface="Times New Roman" charset="0"/>
                <a:cs typeface="Times New Roman" charset="0"/>
              </a:rPr>
              <a:t>Σ</a:t>
            </a:r>
            <a:r>
              <a:rPr lang="zh-CN" altLang="en-US" sz="2000" b="1" dirty="0">
                <a:latin typeface="Times New Roman" charset="0"/>
                <a:cs typeface="Times New Roman" charset="0"/>
              </a:rPr>
              <a:t>侵蚀红色价值量</a:t>
            </a:r>
            <a:r>
              <a:rPr lang="en-US" altLang="zh-CN" sz="2000" b="1" dirty="0">
                <a:latin typeface="Times New Roman" charset="0"/>
                <a:cs typeface="Times New Roman" charset="0"/>
              </a:rPr>
              <a:t>×</a:t>
            </a:r>
            <a:r>
              <a:rPr lang="zh-CN" altLang="en-US" sz="2000" b="1" dirty="0">
                <a:latin typeface="Times New Roman" charset="0"/>
                <a:cs typeface="Times New Roman" charset="0"/>
              </a:rPr>
              <a:t>侵蚀天数</a:t>
            </a:r>
            <a:r>
              <a:rPr lang="en-US" altLang="zh-CN" sz="2000" b="1" dirty="0">
                <a:latin typeface="Times New Roman" charset="0"/>
                <a:cs typeface="Times New Roman" charset="0"/>
              </a:rPr>
              <a:t> </a:t>
            </a:r>
            <a:r>
              <a:rPr lang="zh-CN" altLang="en-US" sz="2000" dirty="0">
                <a:solidFill>
                  <a:srgbClr val="FF0000"/>
                </a:solidFill>
                <a:latin typeface="Times New Roman" charset="0"/>
                <a:ea typeface="华文彩云" charset="0"/>
                <a:cs typeface="华文彩云" charset="0"/>
              </a:rPr>
              <a:t>衡量缺货风险大小</a:t>
            </a:r>
            <a:endParaRPr lang="en-US" altLang="zh-CN" sz="2000" dirty="0">
              <a:latin typeface="Times New Roman" charset="0"/>
              <a:ea typeface="华文彩云" charset="0"/>
              <a:cs typeface="华文彩云" charset="0"/>
            </a:endParaRPr>
          </a:p>
          <a:p>
            <a:pPr lvl="1">
              <a:lnSpc>
                <a:spcPct val="80000"/>
              </a:lnSpc>
            </a:pPr>
            <a:r>
              <a:rPr lang="zh-CN" altLang="en-US" sz="2200" dirty="0">
                <a:latin typeface="Times New Roman" charset="0"/>
                <a:ea typeface="宋体" charset="0"/>
                <a:cs typeface="宋体" charset="0"/>
              </a:rPr>
              <a:t>效果</a:t>
            </a:r>
            <a:r>
              <a:rPr lang="en-US" altLang="zh-CN" sz="2200" b="0" dirty="0">
                <a:latin typeface="Times New Roman" charset="0"/>
                <a:ea typeface="宋体" charset="0"/>
                <a:cs typeface="Times New Roman" charset="0"/>
              </a:rPr>
              <a:t>(Effectiveness)</a:t>
            </a:r>
            <a:r>
              <a:rPr lang="zh-CN" altLang="en-US" sz="2200" b="0" dirty="0">
                <a:latin typeface="Times New Roman" charset="0"/>
                <a:ea typeface="宋体" charset="0"/>
                <a:cs typeface="宋体" charset="0"/>
              </a:rPr>
              <a:t>：</a:t>
            </a:r>
            <a:r>
              <a:rPr lang="zh-CN" altLang="en-US" sz="2200" dirty="0">
                <a:solidFill>
                  <a:srgbClr val="CC3300"/>
                </a:solidFill>
                <a:latin typeface="Times New Roman" charset="0"/>
                <a:ea typeface="宋体" charset="0"/>
                <a:cs typeface="宋体" charset="0"/>
              </a:rPr>
              <a:t>不该做但做了</a:t>
            </a:r>
            <a:r>
              <a:rPr lang="en-US" altLang="zh-CN" sz="2200" dirty="0">
                <a:solidFill>
                  <a:schemeClr val="tx1"/>
                </a:solidFill>
                <a:latin typeface="黑体" charset="0"/>
                <a:ea typeface="宋体" charset="0"/>
                <a:cs typeface="Times New Roman" charset="0"/>
              </a:rPr>
              <a:t>↓</a:t>
            </a:r>
            <a:r>
              <a:rPr lang="en-US" altLang="zh-CN" sz="1800" b="0" dirty="0">
                <a:solidFill>
                  <a:srgbClr val="FF0000"/>
                </a:solidFill>
                <a:latin typeface="Times New Roman" charset="0"/>
                <a:ea typeface="宋体" charset="0"/>
              </a:rPr>
              <a:t>      </a:t>
            </a:r>
            <a:r>
              <a:rPr lang="en-US" altLang="zh-CN" sz="2200" dirty="0">
                <a:solidFill>
                  <a:schemeClr val="accent1"/>
                </a:solidFill>
                <a:latin typeface="黑体" charset="0"/>
                <a:ea typeface="Times New Roman" charset="0"/>
                <a:cs typeface="Times New Roman" charset="0"/>
              </a:rPr>
              <a:t>→</a:t>
            </a:r>
            <a:r>
              <a:rPr lang="en-US" altLang="zh-CN" sz="1800" b="0" dirty="0">
                <a:solidFill>
                  <a:srgbClr val="FF0000"/>
                </a:solidFill>
                <a:latin typeface="Times New Roman" charset="0"/>
                <a:ea typeface="宋体" charset="0"/>
                <a:cs typeface="宋体" charset="0"/>
              </a:rPr>
              <a:t>      </a:t>
            </a:r>
            <a:r>
              <a:rPr lang="en-US" altLang="zh-CN" sz="2200" dirty="0">
                <a:solidFill>
                  <a:srgbClr val="CC3300"/>
                </a:solidFill>
                <a:latin typeface="Times New Roman" charset="0"/>
                <a:ea typeface="宋体" charset="0"/>
                <a:cs typeface="Times New Roman" charset="0"/>
              </a:rPr>
              <a:t>      </a:t>
            </a:r>
            <a:r>
              <a:rPr lang="zh-CN" altLang="en-US" sz="1800" b="0" dirty="0">
                <a:solidFill>
                  <a:srgbClr val="FF0000"/>
                </a:solidFill>
                <a:latin typeface="Times New Roman" charset="0"/>
                <a:ea typeface="华文琥珀" charset="0"/>
                <a:cs typeface="华文琥珀" charset="0"/>
              </a:rPr>
              <a:t>库存水平评价</a:t>
            </a:r>
            <a:endParaRPr lang="en-US" altLang="zh-CN" sz="2200" dirty="0">
              <a:solidFill>
                <a:srgbClr val="CC3300"/>
              </a:solidFill>
              <a:latin typeface="Times New Roman" charset="0"/>
              <a:ea typeface="华文琥珀" charset="0"/>
              <a:cs typeface="华文琥珀" charset="0"/>
            </a:endParaRPr>
          </a:p>
          <a:p>
            <a:pPr lvl="2">
              <a:lnSpc>
                <a:spcPct val="80000"/>
              </a:lnSpc>
            </a:pPr>
            <a:r>
              <a:rPr lang="zh-CN" altLang="en-US" sz="2000" dirty="0">
                <a:latin typeface="Times New Roman" charset="0"/>
                <a:cs typeface="Times New Roman" charset="0"/>
              </a:rPr>
              <a:t>库存价值</a:t>
            </a:r>
            <a:r>
              <a:rPr lang="zh-TW" altLang="en-US" sz="2000" dirty="0">
                <a:latin typeface="Times New Roman" charset="0"/>
                <a:cs typeface="Times New Roman" charset="0"/>
              </a:rPr>
              <a:t>天</a:t>
            </a:r>
            <a:r>
              <a:rPr lang="en-US" altLang="zh-CN" sz="2000" b="1" dirty="0">
                <a:latin typeface="Times New Roman" charset="0"/>
                <a:cs typeface="Times New Roman" charset="0"/>
              </a:rPr>
              <a:t>IVD=</a:t>
            </a:r>
            <a:r>
              <a:rPr lang="en-US" altLang="zh-CN" sz="2000" b="1" dirty="0" err="1">
                <a:latin typeface="Times New Roman" charset="0"/>
                <a:cs typeface="Times New Roman" charset="0"/>
              </a:rPr>
              <a:t>Σ</a:t>
            </a:r>
            <a:r>
              <a:rPr lang="zh-CN" altLang="en-US" sz="2000" b="1" dirty="0">
                <a:latin typeface="Times New Roman" charset="0"/>
                <a:cs typeface="Times New Roman" charset="0"/>
                <a:sym typeface="Symbol" charset="0"/>
              </a:rPr>
              <a:t>存价值量</a:t>
            </a:r>
            <a:r>
              <a:rPr lang="en-US" altLang="zh-CN" sz="2000" b="1" dirty="0">
                <a:latin typeface="Times New Roman" charset="0"/>
                <a:cs typeface="Times New Roman" charset="0"/>
              </a:rPr>
              <a:t>×</a:t>
            </a:r>
            <a:r>
              <a:rPr lang="zh-CN" altLang="en-US" sz="2000" b="1" dirty="0">
                <a:latin typeface="Times New Roman" charset="0"/>
                <a:cs typeface="Times New Roman" charset="0"/>
              </a:rPr>
              <a:t>存放天数</a:t>
            </a:r>
            <a:r>
              <a:rPr lang="en-US" altLang="zh-CN" sz="2000" b="1" dirty="0">
                <a:latin typeface="Times New Roman" charset="0"/>
                <a:cs typeface="Times New Roman" charset="0"/>
              </a:rPr>
              <a:t>       </a:t>
            </a:r>
            <a:r>
              <a:rPr lang="zh-CN" altLang="en-US" sz="2000" dirty="0">
                <a:solidFill>
                  <a:srgbClr val="FF0000"/>
                </a:solidFill>
                <a:latin typeface="Times New Roman" charset="0"/>
              </a:rPr>
              <a:t>衡量</a:t>
            </a:r>
            <a:r>
              <a:rPr lang="zh-CN" altLang="en-US" sz="2000" dirty="0">
                <a:solidFill>
                  <a:srgbClr val="FF0000"/>
                </a:solidFill>
                <a:latin typeface="Times New Roman" charset="0"/>
                <a:cs typeface="Times New Roman" charset="0"/>
              </a:rPr>
              <a:t>库存</a:t>
            </a:r>
            <a:r>
              <a:rPr lang="zh-CN" altLang="en-US" sz="2000" dirty="0">
                <a:solidFill>
                  <a:srgbClr val="FF0000"/>
                </a:solidFill>
                <a:latin typeface="Times New Roman" charset="0"/>
                <a:cs typeface="Times New Roman" charset="0"/>
                <a:sym typeface="Symbol" charset="0"/>
              </a:rPr>
              <a:t>的合理性</a:t>
            </a:r>
            <a:endParaRPr lang="en-US" altLang="zh-CN" sz="2000" b="1" dirty="0">
              <a:latin typeface="Times New Roman" charset="0"/>
              <a:cs typeface="Times New Roman" charset="0"/>
            </a:endParaRPr>
          </a:p>
          <a:p>
            <a:pPr lvl="2">
              <a:lnSpc>
                <a:spcPct val="80000"/>
              </a:lnSpc>
              <a:buFontTx/>
              <a:buNone/>
            </a:pPr>
            <a:r>
              <a:rPr lang="en-US" altLang="zh-CN" sz="2000" b="1" dirty="0">
                <a:latin typeface="Times New Roman" charset="0"/>
                <a:cs typeface="Times New Roman" charset="0"/>
              </a:rPr>
              <a:t>                               =</a:t>
            </a:r>
            <a:r>
              <a:rPr lang="en-US" altLang="zh-CN" sz="2000" b="1" dirty="0" err="1">
                <a:latin typeface="Times New Roman" charset="0"/>
                <a:cs typeface="Times New Roman" charset="0"/>
              </a:rPr>
              <a:t>Σ</a:t>
            </a:r>
            <a:r>
              <a:rPr lang="zh-CN" altLang="en-US" sz="2000" b="1" dirty="0">
                <a:latin typeface="Times New Roman" charset="0"/>
                <a:cs typeface="Times New Roman" charset="0"/>
              </a:rPr>
              <a:t>绿色区价值量</a:t>
            </a:r>
            <a:r>
              <a:rPr lang="en-US" altLang="zh-CN" sz="2000" b="1" dirty="0">
                <a:latin typeface="Times New Roman" charset="0"/>
                <a:cs typeface="Times New Roman" charset="0"/>
              </a:rPr>
              <a:t>×</a:t>
            </a:r>
            <a:r>
              <a:rPr lang="zh-CN" altLang="en-US" sz="2000" b="1" dirty="0">
                <a:latin typeface="Times New Roman" charset="0"/>
                <a:cs typeface="Times New Roman" charset="0"/>
              </a:rPr>
              <a:t>存放天数</a:t>
            </a:r>
            <a:r>
              <a:rPr lang="en-US" altLang="zh-CN" sz="2000" b="1" dirty="0">
                <a:latin typeface="Times New Roman" charset="0"/>
                <a:cs typeface="Times New Roman" charset="0"/>
              </a:rPr>
              <a:t>   </a:t>
            </a:r>
            <a:r>
              <a:rPr lang="zh-CN" altLang="en-US" sz="2000" dirty="0">
                <a:solidFill>
                  <a:srgbClr val="FF0000"/>
                </a:solidFill>
                <a:latin typeface="Times New Roman" charset="0"/>
                <a:ea typeface="华文彩云" charset="0"/>
                <a:cs typeface="华文彩云" charset="0"/>
              </a:rPr>
              <a:t>衡量库存</a:t>
            </a:r>
            <a:r>
              <a:rPr lang="zh-CN" altLang="en-US" sz="2000" dirty="0">
                <a:solidFill>
                  <a:srgbClr val="FF0000"/>
                </a:solidFill>
                <a:latin typeface="Times New Roman" charset="0"/>
                <a:ea typeface="华文彩云" charset="0"/>
                <a:cs typeface="华文彩云" charset="0"/>
                <a:sym typeface="Symbol" charset="0"/>
              </a:rPr>
              <a:t>过量程度</a:t>
            </a:r>
            <a:endParaRPr lang="en-US" altLang="zh-CN" sz="2000" dirty="0">
              <a:solidFill>
                <a:srgbClr val="FF0000"/>
              </a:solidFill>
              <a:latin typeface="Times New Roman" charset="0"/>
              <a:ea typeface="华文彩云" charset="0"/>
              <a:cs typeface="华文彩云" charset="0"/>
            </a:endParaRPr>
          </a:p>
          <a:p>
            <a:pPr lvl="1">
              <a:lnSpc>
                <a:spcPct val="80000"/>
              </a:lnSpc>
            </a:pPr>
            <a:r>
              <a:rPr lang="zh-CN" altLang="en-US" sz="2200" dirty="0">
                <a:latin typeface="Times New Roman" charset="0"/>
                <a:ea typeface="宋体" charset="0"/>
                <a:cs typeface="宋体" charset="0"/>
              </a:rPr>
              <a:t>可获得性</a:t>
            </a:r>
            <a:r>
              <a:rPr lang="en-US" altLang="zh-CN" sz="2200" dirty="0">
                <a:latin typeface="Times New Roman" charset="0"/>
                <a:ea typeface="宋体" charset="0"/>
                <a:cs typeface="Times New Roman" charset="0"/>
              </a:rPr>
              <a:t>(</a:t>
            </a:r>
            <a:r>
              <a:rPr lang="en-US" altLang="zh-CN" sz="2200" b="0" dirty="0">
                <a:latin typeface="Times New Roman" charset="0"/>
                <a:ea typeface="宋体" charset="0"/>
                <a:cs typeface="Times New Roman" charset="0"/>
              </a:rPr>
              <a:t>Ability</a:t>
            </a:r>
            <a:r>
              <a:rPr lang="en-US" altLang="zh-CN" sz="2200" dirty="0">
                <a:latin typeface="Times New Roman" charset="0"/>
                <a:ea typeface="宋体" charset="0"/>
                <a:cs typeface="Times New Roman" charset="0"/>
              </a:rPr>
              <a:t>)</a:t>
            </a:r>
            <a:r>
              <a:rPr lang="zh-CN" altLang="en-US" sz="2200" dirty="0">
                <a:latin typeface="Times New Roman" charset="0"/>
                <a:ea typeface="宋体" charset="0"/>
                <a:cs typeface="宋体" charset="0"/>
              </a:rPr>
              <a:t>：</a:t>
            </a:r>
            <a:r>
              <a:rPr lang="zh-CN" altLang="en-US" sz="2000" dirty="0">
                <a:solidFill>
                  <a:schemeClr val="tx1"/>
                </a:solidFill>
                <a:latin typeface="Times New Roman" charset="0"/>
                <a:ea typeface="宋体" charset="0"/>
                <a:cs typeface="宋体" charset="0"/>
              </a:rPr>
              <a:t>缺货价值天</a:t>
            </a:r>
            <a:r>
              <a:rPr lang="en-US" altLang="zh-CN" sz="2000" dirty="0">
                <a:solidFill>
                  <a:schemeClr val="tx1"/>
                </a:solidFill>
                <a:latin typeface="Times New Roman" charset="0"/>
                <a:ea typeface="宋体" charset="0"/>
                <a:cs typeface="宋体" charset="0"/>
              </a:rPr>
              <a:t>EVD=</a:t>
            </a:r>
            <a:r>
              <a:rPr lang="en-US" altLang="zh-CN" sz="2000" dirty="0" err="1">
                <a:latin typeface="Times New Roman" charset="0"/>
                <a:cs typeface="Times New Roman" charset="0"/>
              </a:rPr>
              <a:t>Σ</a:t>
            </a:r>
            <a:r>
              <a:rPr lang="zh-CN" altLang="en-US" sz="2000" dirty="0">
                <a:solidFill>
                  <a:schemeClr val="tx1"/>
                </a:solidFill>
                <a:latin typeface="Times New Roman" charset="0"/>
                <a:ea typeface="宋体" charset="0"/>
                <a:cs typeface="宋体" charset="0"/>
              </a:rPr>
              <a:t>缺货价值量</a:t>
            </a:r>
            <a:r>
              <a:rPr lang="en-US" altLang="zh-CN" sz="2000" dirty="0">
                <a:solidFill>
                  <a:schemeClr val="tx1"/>
                </a:solidFill>
                <a:latin typeface="Times New Roman" charset="0"/>
                <a:ea typeface="宋体" charset="0"/>
                <a:cs typeface="宋体" charset="0"/>
              </a:rPr>
              <a:t>×</a:t>
            </a:r>
            <a:r>
              <a:rPr lang="zh-CN" altLang="en-US" sz="2000" dirty="0">
                <a:solidFill>
                  <a:schemeClr val="tx1"/>
                </a:solidFill>
                <a:latin typeface="Times New Roman" charset="0"/>
                <a:ea typeface="宋体" charset="0"/>
                <a:cs typeface="宋体" charset="0"/>
              </a:rPr>
              <a:t>缺货天数</a:t>
            </a:r>
            <a:endParaRPr lang="en-US" altLang="zh-CN" sz="2000" dirty="0">
              <a:solidFill>
                <a:schemeClr val="tx1"/>
              </a:solidFill>
              <a:latin typeface="Times New Roman" charset="0"/>
              <a:ea typeface="宋体" charset="0"/>
              <a:cs typeface="宋体" charset="0"/>
            </a:endParaRPr>
          </a:p>
          <a:p>
            <a:pPr lvl="1">
              <a:lnSpc>
                <a:spcPct val="80000"/>
              </a:lnSpc>
              <a:buFont typeface="Wingdings" charset="0"/>
              <a:buNone/>
            </a:pPr>
            <a:r>
              <a:rPr lang="en-US" altLang="zh-CN" sz="2200" b="0" dirty="0">
                <a:latin typeface="宋体" charset="0"/>
                <a:ea typeface="宋体" charset="0"/>
                <a:cs typeface="宋体" charset="0"/>
              </a:rPr>
              <a:t>                                           </a:t>
            </a:r>
            <a:r>
              <a:rPr lang="zh-CN" altLang="en-US" sz="1800" b="0" dirty="0">
                <a:solidFill>
                  <a:srgbClr val="FF0000"/>
                </a:solidFill>
                <a:latin typeface="华文彩云" charset="0"/>
                <a:ea typeface="华文彩云" charset="0"/>
                <a:cs typeface="华文彩云" charset="0"/>
              </a:rPr>
              <a:t>衡量</a:t>
            </a:r>
            <a:r>
              <a:rPr lang="zh-CN" altLang="en-US" sz="1800" b="0" dirty="0">
                <a:solidFill>
                  <a:srgbClr val="FF0000"/>
                </a:solidFill>
                <a:latin typeface="华文琥珀" charset="0"/>
                <a:ea typeface="华文琥珀" charset="0"/>
                <a:cs typeface="华文琥珀" charset="0"/>
              </a:rPr>
              <a:t>机会损失</a:t>
            </a:r>
            <a:r>
              <a:rPr lang="zh-CN" altLang="en-US" sz="1800" b="0" dirty="0">
                <a:solidFill>
                  <a:srgbClr val="FF0000"/>
                </a:solidFill>
                <a:latin typeface="华文彩云" charset="0"/>
                <a:ea typeface="华文彩云" charset="0"/>
                <a:cs typeface="华文彩云" charset="0"/>
              </a:rPr>
              <a:t>大小</a:t>
            </a:r>
          </a:p>
        </p:txBody>
      </p:sp>
      <p:grpSp>
        <p:nvGrpSpPr>
          <p:cNvPr id="2372612" name="Group 4"/>
          <p:cNvGrpSpPr>
            <a:grpSpLocks/>
          </p:cNvGrpSpPr>
          <p:nvPr/>
        </p:nvGrpSpPr>
        <p:grpSpPr bwMode="auto">
          <a:xfrm>
            <a:off x="936625" y="4221163"/>
            <a:ext cx="7812088" cy="2324100"/>
            <a:chOff x="703" y="1797"/>
            <a:chExt cx="5057" cy="2110"/>
          </a:xfrm>
        </p:grpSpPr>
        <p:sp>
          <p:nvSpPr>
            <p:cNvPr id="2372613" name="Rectangle 5"/>
            <p:cNvSpPr>
              <a:spLocks noChangeArrowheads="1"/>
            </p:cNvSpPr>
            <p:nvPr/>
          </p:nvSpPr>
          <p:spPr bwMode="auto">
            <a:xfrm flipV="1">
              <a:off x="930" y="1797"/>
              <a:ext cx="4472" cy="696"/>
            </a:xfrm>
            <a:prstGeom prst="rect">
              <a:avLst/>
            </a:prstGeom>
            <a:solidFill>
              <a:srgbClr val="33CC33"/>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372614" name="Rectangle 6"/>
            <p:cNvSpPr>
              <a:spLocks noChangeArrowheads="1"/>
            </p:cNvSpPr>
            <p:nvPr/>
          </p:nvSpPr>
          <p:spPr bwMode="auto">
            <a:xfrm flipV="1">
              <a:off x="930" y="2470"/>
              <a:ext cx="4472" cy="696"/>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372615" name="Rectangle 7"/>
            <p:cNvSpPr>
              <a:spLocks noChangeArrowheads="1"/>
            </p:cNvSpPr>
            <p:nvPr/>
          </p:nvSpPr>
          <p:spPr bwMode="auto">
            <a:xfrm flipV="1">
              <a:off x="938" y="3171"/>
              <a:ext cx="4468" cy="696"/>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372616" name="Text Box 8"/>
            <p:cNvSpPr txBox="1">
              <a:spLocks noChangeArrowheads="1"/>
            </p:cNvSpPr>
            <p:nvPr/>
          </p:nvSpPr>
          <p:spPr bwMode="auto">
            <a:xfrm>
              <a:off x="5440" y="3625"/>
              <a:ext cx="320" cy="2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80000"/>
                </a:lnSpc>
                <a:defRPr/>
              </a:pPr>
              <a:r>
                <a:rPr kumimoji="0" lang="zh-CN" altLang="en-US" sz="1800">
                  <a:latin typeface="Arial" charset="0"/>
                </a:rPr>
                <a:t>天</a:t>
              </a:r>
            </a:p>
          </p:txBody>
        </p:sp>
        <p:sp>
          <p:nvSpPr>
            <p:cNvPr id="2372617" name="Line 9"/>
            <p:cNvSpPr>
              <a:spLocks noChangeShapeType="1"/>
            </p:cNvSpPr>
            <p:nvPr/>
          </p:nvSpPr>
          <p:spPr bwMode="auto">
            <a:xfrm rot="5400000" flipV="1">
              <a:off x="3252" y="1559"/>
              <a:ext cx="0" cy="4621"/>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2618" name="Text Box 10"/>
            <p:cNvSpPr txBox="1">
              <a:spLocks noChangeArrowheads="1"/>
            </p:cNvSpPr>
            <p:nvPr/>
          </p:nvSpPr>
          <p:spPr bwMode="auto">
            <a:xfrm>
              <a:off x="703" y="1843"/>
              <a:ext cx="227" cy="11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defRPr/>
              </a:pPr>
              <a:r>
                <a:rPr lang="zh-CN" altLang="en-US" sz="1800"/>
                <a:t>目</a:t>
              </a:r>
              <a:endParaRPr lang="en-US" altLang="zh-CN" sz="1800"/>
            </a:p>
            <a:p>
              <a:pPr algn="ctr">
                <a:lnSpc>
                  <a:spcPct val="90000"/>
                </a:lnSpc>
                <a:defRPr/>
              </a:pPr>
              <a:r>
                <a:rPr lang="zh-CN" altLang="en-US" sz="1800"/>
                <a:t>标</a:t>
              </a:r>
              <a:endParaRPr lang="en-US" altLang="zh-CN" sz="1800"/>
            </a:p>
            <a:p>
              <a:pPr algn="ctr">
                <a:lnSpc>
                  <a:spcPct val="90000"/>
                </a:lnSpc>
                <a:defRPr/>
              </a:pPr>
              <a:r>
                <a:rPr lang="zh-CN" altLang="en-US" sz="1800"/>
                <a:t>库</a:t>
              </a:r>
              <a:endParaRPr lang="en-US" altLang="zh-CN" sz="1800"/>
            </a:p>
            <a:p>
              <a:pPr algn="ctr">
                <a:lnSpc>
                  <a:spcPct val="90000"/>
                </a:lnSpc>
                <a:defRPr/>
              </a:pPr>
              <a:r>
                <a:rPr lang="zh-CN" altLang="en-US" sz="1800"/>
                <a:t>存</a:t>
              </a:r>
              <a:endParaRPr lang="en-US" altLang="zh-CN" sz="1800"/>
            </a:p>
            <a:p>
              <a:pPr algn="ctr">
                <a:lnSpc>
                  <a:spcPct val="90000"/>
                </a:lnSpc>
                <a:defRPr/>
              </a:pPr>
              <a:r>
                <a:rPr lang="zh-CN" altLang="en-US" sz="1800"/>
                <a:t>量</a:t>
              </a:r>
            </a:p>
          </p:txBody>
        </p:sp>
      </p:grpSp>
      <p:sp>
        <p:nvSpPr>
          <p:cNvPr id="2372619" name="Freeform 11"/>
          <p:cNvSpPr>
            <a:spLocks/>
          </p:cNvSpPr>
          <p:nvPr/>
        </p:nvSpPr>
        <p:spPr bwMode="auto">
          <a:xfrm>
            <a:off x="4703763" y="5721350"/>
            <a:ext cx="892175" cy="382588"/>
          </a:xfrm>
          <a:custGeom>
            <a:avLst/>
            <a:gdLst>
              <a:gd name="T0" fmla="*/ 7 w 624"/>
              <a:gd name="T1" fmla="*/ 30 h 376"/>
              <a:gd name="T2" fmla="*/ 114 w 624"/>
              <a:gd name="T3" fmla="*/ 201 h 376"/>
              <a:gd name="T4" fmla="*/ 205 w 624"/>
              <a:gd name="T5" fmla="*/ 337 h 376"/>
              <a:gd name="T6" fmla="*/ 303 w 624"/>
              <a:gd name="T7" fmla="*/ 374 h 376"/>
              <a:gd name="T8" fmla="*/ 399 w 624"/>
              <a:gd name="T9" fmla="*/ 350 h 376"/>
              <a:gd name="T10" fmla="*/ 477 w 624"/>
              <a:gd name="T11" fmla="*/ 247 h 376"/>
              <a:gd name="T12" fmla="*/ 583 w 624"/>
              <a:gd name="T13" fmla="*/ 118 h 376"/>
              <a:gd name="T14" fmla="*/ 591 w 624"/>
              <a:gd name="T15" fmla="*/ 22 h 376"/>
              <a:gd name="T16" fmla="*/ 386 w 624"/>
              <a:gd name="T17" fmla="*/ 20 h 376"/>
              <a:gd name="T18" fmla="*/ 159 w 624"/>
              <a:gd name="T19" fmla="*/ 20 h 376"/>
              <a:gd name="T20" fmla="*/ 7 w 624"/>
              <a:gd name="T21" fmla="*/ 3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4" h="376">
                <a:moveTo>
                  <a:pt x="7" y="30"/>
                </a:moveTo>
                <a:cubicBezTo>
                  <a:pt x="0" y="60"/>
                  <a:pt x="81" y="150"/>
                  <a:pt x="114" y="201"/>
                </a:cubicBezTo>
                <a:cubicBezTo>
                  <a:pt x="147" y="252"/>
                  <a:pt x="173" y="308"/>
                  <a:pt x="205" y="337"/>
                </a:cubicBezTo>
                <a:cubicBezTo>
                  <a:pt x="237" y="366"/>
                  <a:pt x="271" y="372"/>
                  <a:pt x="303" y="374"/>
                </a:cubicBezTo>
                <a:cubicBezTo>
                  <a:pt x="335" y="376"/>
                  <a:pt x="370" y="371"/>
                  <a:pt x="399" y="350"/>
                </a:cubicBezTo>
                <a:cubicBezTo>
                  <a:pt x="428" y="329"/>
                  <a:pt x="446" y="286"/>
                  <a:pt x="477" y="247"/>
                </a:cubicBezTo>
                <a:cubicBezTo>
                  <a:pt x="508" y="208"/>
                  <a:pt x="564" y="155"/>
                  <a:pt x="583" y="118"/>
                </a:cubicBezTo>
                <a:cubicBezTo>
                  <a:pt x="602" y="81"/>
                  <a:pt x="624" y="38"/>
                  <a:pt x="591" y="22"/>
                </a:cubicBezTo>
                <a:cubicBezTo>
                  <a:pt x="558" y="6"/>
                  <a:pt x="458" y="20"/>
                  <a:pt x="386" y="20"/>
                </a:cubicBezTo>
                <a:cubicBezTo>
                  <a:pt x="314" y="20"/>
                  <a:pt x="222" y="18"/>
                  <a:pt x="159" y="20"/>
                </a:cubicBezTo>
                <a:cubicBezTo>
                  <a:pt x="96" y="22"/>
                  <a:pt x="14" y="0"/>
                  <a:pt x="7" y="30"/>
                </a:cubicBezTo>
                <a:close/>
              </a:path>
            </a:pathLst>
          </a:custGeom>
          <a:solidFill>
            <a:srgbClr val="00FFFF"/>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18000" tIns="0" rIns="18000" bIns="0"/>
          <a:lstStyle/>
          <a:p>
            <a:pPr>
              <a:defRPr/>
            </a:pPr>
            <a:endParaRPr lang="zh-CN" altLang="en-US"/>
          </a:p>
        </p:txBody>
      </p:sp>
      <p:grpSp>
        <p:nvGrpSpPr>
          <p:cNvPr id="2372620" name="Group 12"/>
          <p:cNvGrpSpPr>
            <a:grpSpLocks/>
          </p:cNvGrpSpPr>
          <p:nvPr/>
        </p:nvGrpSpPr>
        <p:grpSpPr bwMode="auto">
          <a:xfrm>
            <a:off x="2994025" y="3933825"/>
            <a:ext cx="857250" cy="320675"/>
            <a:chOff x="1989" y="1472"/>
            <a:chExt cx="640" cy="333"/>
          </a:xfrm>
        </p:grpSpPr>
        <p:sp>
          <p:nvSpPr>
            <p:cNvPr id="2372621" name="Freeform 13"/>
            <p:cNvSpPr>
              <a:spLocks/>
            </p:cNvSpPr>
            <p:nvPr/>
          </p:nvSpPr>
          <p:spPr bwMode="auto">
            <a:xfrm>
              <a:off x="1989" y="1472"/>
              <a:ext cx="640" cy="333"/>
            </a:xfrm>
            <a:custGeom>
              <a:avLst/>
              <a:gdLst>
                <a:gd name="T0" fmla="*/ 30 w 640"/>
                <a:gd name="T1" fmla="*/ 319 h 333"/>
                <a:gd name="T2" fmla="*/ 121 w 640"/>
                <a:gd name="T3" fmla="*/ 138 h 333"/>
                <a:gd name="T4" fmla="*/ 212 w 640"/>
                <a:gd name="T5" fmla="*/ 34 h 333"/>
                <a:gd name="T6" fmla="*/ 324 w 640"/>
                <a:gd name="T7" fmla="*/ 2 h 333"/>
                <a:gd name="T8" fmla="*/ 459 w 640"/>
                <a:gd name="T9" fmla="*/ 46 h 333"/>
                <a:gd name="T10" fmla="*/ 531 w 640"/>
                <a:gd name="T11" fmla="*/ 158 h 333"/>
                <a:gd name="T12" fmla="*/ 571 w 640"/>
                <a:gd name="T13" fmla="*/ 238 h 333"/>
                <a:gd name="T14" fmla="*/ 620 w 640"/>
                <a:gd name="T15" fmla="*/ 319 h 333"/>
                <a:gd name="T16" fmla="*/ 451 w 640"/>
                <a:gd name="T17" fmla="*/ 320 h 333"/>
                <a:gd name="T18" fmla="*/ 259 w 640"/>
                <a:gd name="T19" fmla="*/ 328 h 333"/>
                <a:gd name="T20" fmla="*/ 30 w 640"/>
                <a:gd name="T21" fmla="*/ 319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0" h="333">
                  <a:moveTo>
                    <a:pt x="30" y="319"/>
                  </a:moveTo>
                  <a:cubicBezTo>
                    <a:pt x="0" y="289"/>
                    <a:pt x="91" y="186"/>
                    <a:pt x="121" y="138"/>
                  </a:cubicBezTo>
                  <a:cubicBezTo>
                    <a:pt x="151" y="90"/>
                    <a:pt x="178" y="57"/>
                    <a:pt x="212" y="34"/>
                  </a:cubicBezTo>
                  <a:cubicBezTo>
                    <a:pt x="246" y="11"/>
                    <a:pt x="283" y="0"/>
                    <a:pt x="324" y="2"/>
                  </a:cubicBezTo>
                  <a:cubicBezTo>
                    <a:pt x="365" y="4"/>
                    <a:pt x="424" y="20"/>
                    <a:pt x="459" y="46"/>
                  </a:cubicBezTo>
                  <a:cubicBezTo>
                    <a:pt x="494" y="72"/>
                    <a:pt x="512" y="126"/>
                    <a:pt x="531" y="158"/>
                  </a:cubicBezTo>
                  <a:cubicBezTo>
                    <a:pt x="550" y="190"/>
                    <a:pt x="556" y="211"/>
                    <a:pt x="571" y="238"/>
                  </a:cubicBezTo>
                  <a:cubicBezTo>
                    <a:pt x="586" y="265"/>
                    <a:pt x="640" y="305"/>
                    <a:pt x="620" y="319"/>
                  </a:cubicBezTo>
                  <a:cubicBezTo>
                    <a:pt x="600" y="333"/>
                    <a:pt x="511" y="319"/>
                    <a:pt x="451" y="320"/>
                  </a:cubicBezTo>
                  <a:cubicBezTo>
                    <a:pt x="391" y="321"/>
                    <a:pt x="329" y="328"/>
                    <a:pt x="259" y="328"/>
                  </a:cubicBezTo>
                  <a:cubicBezTo>
                    <a:pt x="189" y="328"/>
                    <a:pt x="78" y="321"/>
                    <a:pt x="30" y="319"/>
                  </a:cubicBezTo>
                  <a:close/>
                </a:path>
              </a:pathLst>
            </a:custGeom>
            <a:solidFill>
              <a:srgbClr val="65B2FF"/>
            </a:solidFill>
            <a:ln w="9525" cap="flat" cmpd="sng">
              <a:solidFill>
                <a:srgbClr val="65B2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18000" tIns="0" rIns="18000" bIns="0"/>
            <a:lstStyle/>
            <a:p>
              <a:pPr>
                <a:defRPr/>
              </a:pPr>
              <a:endParaRPr lang="zh-CN" altLang="en-US"/>
            </a:p>
          </p:txBody>
        </p:sp>
        <p:sp>
          <p:nvSpPr>
            <p:cNvPr id="2372622" name="Text Box 14"/>
            <p:cNvSpPr txBox="1">
              <a:spLocks noChangeArrowheads="1"/>
            </p:cNvSpPr>
            <p:nvPr/>
          </p:nvSpPr>
          <p:spPr bwMode="auto">
            <a:xfrm>
              <a:off x="2109" y="1526"/>
              <a:ext cx="364" cy="2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en-US" altLang="zh-CN" sz="1600"/>
                <a:t>IVD</a:t>
              </a:r>
            </a:p>
          </p:txBody>
        </p:sp>
      </p:grpSp>
      <p:grpSp>
        <p:nvGrpSpPr>
          <p:cNvPr id="2372623" name="Group 15"/>
          <p:cNvGrpSpPr>
            <a:grpSpLocks/>
          </p:cNvGrpSpPr>
          <p:nvPr/>
        </p:nvGrpSpPr>
        <p:grpSpPr bwMode="auto">
          <a:xfrm>
            <a:off x="6300788" y="5686425"/>
            <a:ext cx="1614487" cy="850900"/>
            <a:chOff x="4211" y="3145"/>
            <a:chExt cx="1024" cy="794"/>
          </a:xfrm>
        </p:grpSpPr>
        <p:sp>
          <p:nvSpPr>
            <p:cNvPr id="2372624" name="Freeform 16"/>
            <p:cNvSpPr>
              <a:spLocks/>
            </p:cNvSpPr>
            <p:nvPr/>
          </p:nvSpPr>
          <p:spPr bwMode="auto">
            <a:xfrm>
              <a:off x="4211" y="3145"/>
              <a:ext cx="1024" cy="794"/>
            </a:xfrm>
            <a:custGeom>
              <a:avLst/>
              <a:gdLst>
                <a:gd name="T0" fmla="*/ 24 w 1024"/>
                <a:gd name="T1" fmla="*/ 46 h 794"/>
                <a:gd name="T2" fmla="*/ 75 w 1024"/>
                <a:gd name="T3" fmla="*/ 296 h 794"/>
                <a:gd name="T4" fmla="*/ 256 w 1024"/>
                <a:gd name="T5" fmla="*/ 719 h 794"/>
                <a:gd name="T6" fmla="*/ 365 w 1024"/>
                <a:gd name="T7" fmla="*/ 746 h 794"/>
                <a:gd name="T8" fmla="*/ 541 w 1024"/>
                <a:gd name="T9" fmla="*/ 738 h 794"/>
                <a:gd name="T10" fmla="*/ 683 w 1024"/>
                <a:gd name="T11" fmla="*/ 728 h 794"/>
                <a:gd name="T12" fmla="*/ 779 w 1024"/>
                <a:gd name="T13" fmla="*/ 560 h 794"/>
                <a:gd name="T14" fmla="*/ 923 w 1024"/>
                <a:gd name="T15" fmla="*/ 256 h 794"/>
                <a:gd name="T16" fmla="*/ 979 w 1024"/>
                <a:gd name="T17" fmla="*/ 24 h 794"/>
                <a:gd name="T18" fmla="*/ 656 w 1024"/>
                <a:gd name="T19" fmla="*/ 22 h 794"/>
                <a:gd name="T20" fmla="*/ 216 w 1024"/>
                <a:gd name="T21" fmla="*/ 22 h 794"/>
                <a:gd name="T22" fmla="*/ 24 w 1024"/>
                <a:gd name="T23" fmla="*/ 46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4" h="794">
                  <a:moveTo>
                    <a:pt x="24" y="46"/>
                  </a:moveTo>
                  <a:cubicBezTo>
                    <a:pt x="0" y="92"/>
                    <a:pt x="36" y="184"/>
                    <a:pt x="75" y="296"/>
                  </a:cubicBezTo>
                  <a:cubicBezTo>
                    <a:pt x="114" y="408"/>
                    <a:pt x="208" y="644"/>
                    <a:pt x="256" y="719"/>
                  </a:cubicBezTo>
                  <a:cubicBezTo>
                    <a:pt x="304" y="794"/>
                    <a:pt x="318" y="743"/>
                    <a:pt x="365" y="746"/>
                  </a:cubicBezTo>
                  <a:cubicBezTo>
                    <a:pt x="412" y="749"/>
                    <a:pt x="488" y="741"/>
                    <a:pt x="541" y="738"/>
                  </a:cubicBezTo>
                  <a:cubicBezTo>
                    <a:pt x="612" y="739"/>
                    <a:pt x="643" y="758"/>
                    <a:pt x="683" y="728"/>
                  </a:cubicBezTo>
                  <a:cubicBezTo>
                    <a:pt x="723" y="698"/>
                    <a:pt x="739" y="639"/>
                    <a:pt x="779" y="560"/>
                  </a:cubicBezTo>
                  <a:cubicBezTo>
                    <a:pt x="819" y="481"/>
                    <a:pt x="890" y="345"/>
                    <a:pt x="923" y="256"/>
                  </a:cubicBezTo>
                  <a:cubicBezTo>
                    <a:pt x="956" y="167"/>
                    <a:pt x="1024" y="63"/>
                    <a:pt x="979" y="24"/>
                  </a:cubicBezTo>
                  <a:lnTo>
                    <a:pt x="656" y="22"/>
                  </a:lnTo>
                  <a:cubicBezTo>
                    <a:pt x="529" y="22"/>
                    <a:pt x="321" y="18"/>
                    <a:pt x="216" y="22"/>
                  </a:cubicBezTo>
                  <a:cubicBezTo>
                    <a:pt x="111" y="26"/>
                    <a:pt x="48" y="0"/>
                    <a:pt x="24" y="46"/>
                  </a:cubicBezTo>
                  <a:close/>
                </a:path>
              </a:pathLst>
            </a:custGeom>
            <a:solidFill>
              <a:srgbClr val="00FFFF"/>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18000" tIns="0" rIns="18000" bIns="0"/>
            <a:lstStyle/>
            <a:p>
              <a:pPr>
                <a:defRPr/>
              </a:pPr>
              <a:endParaRPr lang="zh-CN" altLang="en-US"/>
            </a:p>
          </p:txBody>
        </p:sp>
        <p:sp>
          <p:nvSpPr>
            <p:cNvPr id="2372625" name="Text Box 17"/>
            <p:cNvSpPr txBox="1">
              <a:spLocks noChangeArrowheads="1"/>
            </p:cNvSpPr>
            <p:nvPr/>
          </p:nvSpPr>
          <p:spPr bwMode="auto">
            <a:xfrm>
              <a:off x="4423" y="3385"/>
              <a:ext cx="545" cy="2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en-US" altLang="zh-CN" sz="1600"/>
                <a:t>TVD</a:t>
              </a:r>
            </a:p>
          </p:txBody>
        </p:sp>
        <p:sp>
          <p:nvSpPr>
            <p:cNvPr id="2372626" name="Line 18"/>
            <p:cNvSpPr>
              <a:spLocks noChangeShapeType="1"/>
            </p:cNvSpPr>
            <p:nvPr/>
          </p:nvSpPr>
          <p:spPr bwMode="auto">
            <a:xfrm>
              <a:off x="4233" y="3175"/>
              <a:ext cx="952"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grpSp>
      <p:grpSp>
        <p:nvGrpSpPr>
          <p:cNvPr id="2372627" name="Group 19"/>
          <p:cNvGrpSpPr>
            <a:grpSpLocks/>
          </p:cNvGrpSpPr>
          <p:nvPr/>
        </p:nvGrpSpPr>
        <p:grpSpPr bwMode="auto">
          <a:xfrm>
            <a:off x="6707188" y="6464300"/>
            <a:ext cx="727075" cy="393700"/>
            <a:chOff x="4442" y="3854"/>
            <a:chExt cx="471" cy="310"/>
          </a:xfrm>
        </p:grpSpPr>
        <p:sp>
          <p:nvSpPr>
            <p:cNvPr id="2372628" name="Freeform 20"/>
            <p:cNvSpPr>
              <a:spLocks/>
            </p:cNvSpPr>
            <p:nvPr/>
          </p:nvSpPr>
          <p:spPr bwMode="auto">
            <a:xfrm>
              <a:off x="4442" y="3854"/>
              <a:ext cx="457" cy="310"/>
            </a:xfrm>
            <a:custGeom>
              <a:avLst/>
              <a:gdLst>
                <a:gd name="T0" fmla="*/ 26 w 457"/>
                <a:gd name="T1" fmla="*/ 30 h 310"/>
                <a:gd name="T2" fmla="*/ 94 w 457"/>
                <a:gd name="T3" fmla="*/ 210 h 310"/>
                <a:gd name="T4" fmla="*/ 207 w 457"/>
                <a:gd name="T5" fmla="*/ 302 h 310"/>
                <a:gd name="T6" fmla="*/ 302 w 457"/>
                <a:gd name="T7" fmla="*/ 258 h 310"/>
                <a:gd name="T8" fmla="*/ 388 w 457"/>
                <a:gd name="T9" fmla="*/ 166 h 310"/>
                <a:gd name="T10" fmla="*/ 434 w 457"/>
                <a:gd name="T11" fmla="*/ 30 h 310"/>
                <a:gd name="T12" fmla="*/ 252 w 457"/>
                <a:gd name="T13" fmla="*/ 30 h 310"/>
                <a:gd name="T14" fmla="*/ 26 w 457"/>
                <a:gd name="T15" fmla="*/ 30 h 3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7" h="310">
                  <a:moveTo>
                    <a:pt x="26" y="30"/>
                  </a:moveTo>
                  <a:cubicBezTo>
                    <a:pt x="0" y="60"/>
                    <a:pt x="64" y="165"/>
                    <a:pt x="94" y="210"/>
                  </a:cubicBezTo>
                  <a:cubicBezTo>
                    <a:pt x="124" y="255"/>
                    <a:pt x="172" y="294"/>
                    <a:pt x="207" y="302"/>
                  </a:cubicBezTo>
                  <a:cubicBezTo>
                    <a:pt x="242" y="310"/>
                    <a:pt x="272" y="281"/>
                    <a:pt x="302" y="258"/>
                  </a:cubicBezTo>
                  <a:cubicBezTo>
                    <a:pt x="332" y="235"/>
                    <a:pt x="366" y="204"/>
                    <a:pt x="388" y="166"/>
                  </a:cubicBezTo>
                  <a:cubicBezTo>
                    <a:pt x="410" y="128"/>
                    <a:pt x="457" y="53"/>
                    <a:pt x="434" y="30"/>
                  </a:cubicBezTo>
                  <a:cubicBezTo>
                    <a:pt x="411" y="7"/>
                    <a:pt x="320" y="30"/>
                    <a:pt x="252" y="30"/>
                  </a:cubicBezTo>
                  <a:cubicBezTo>
                    <a:pt x="184" y="30"/>
                    <a:pt x="49" y="0"/>
                    <a:pt x="26" y="30"/>
                  </a:cubicBezTo>
                  <a:close/>
                </a:path>
              </a:pathLst>
            </a:custGeom>
            <a:solidFill>
              <a:srgbClr val="FF00FF"/>
            </a:solidFill>
            <a:ln w="9525" cap="flat" cmpd="sng">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lIns="18000" tIns="0" rIns="18000" bIns="0"/>
            <a:lstStyle/>
            <a:p>
              <a:pPr>
                <a:defRPr/>
              </a:pPr>
              <a:endParaRPr lang="zh-CN" altLang="en-US"/>
            </a:p>
          </p:txBody>
        </p:sp>
        <p:sp>
          <p:nvSpPr>
            <p:cNvPr id="2372629" name="Text Box 21"/>
            <p:cNvSpPr txBox="1">
              <a:spLocks noChangeArrowheads="1"/>
            </p:cNvSpPr>
            <p:nvPr/>
          </p:nvSpPr>
          <p:spPr bwMode="auto">
            <a:xfrm>
              <a:off x="4513" y="3884"/>
              <a:ext cx="363" cy="161"/>
            </a:xfrm>
            <a:prstGeom prst="rect">
              <a:avLst/>
            </a:prstGeom>
            <a:noFill/>
            <a:ln>
              <a:noFill/>
            </a:ln>
            <a:effectLst/>
            <a:extLst>
              <a:ext uri="{909E8E84-426E-40dd-AFC4-6F175D3DCCD1}">
                <a14:hiddenFill xmlns:a14="http://schemas.microsoft.com/office/drawing/2010/main" xmlns="">
                  <a:solidFill>
                    <a:srgbClr val="FF00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en-US" altLang="zh-CN" sz="1400"/>
                <a:t>EVD</a:t>
              </a:r>
            </a:p>
          </p:txBody>
        </p:sp>
        <p:sp>
          <p:nvSpPr>
            <p:cNvPr id="2372630" name="Line 22"/>
            <p:cNvSpPr>
              <a:spLocks noChangeShapeType="1"/>
            </p:cNvSpPr>
            <p:nvPr/>
          </p:nvSpPr>
          <p:spPr bwMode="auto">
            <a:xfrm>
              <a:off x="4461" y="3877"/>
              <a:ext cx="452"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lstStyle/>
            <a:p>
              <a:pPr>
                <a:defRPr/>
              </a:pPr>
              <a:endParaRPr lang="zh-CN" altLang="en-US"/>
            </a:p>
          </p:txBody>
        </p:sp>
      </p:grpSp>
      <p:sp>
        <p:nvSpPr>
          <p:cNvPr id="2372631" name="Freeform 23"/>
          <p:cNvSpPr>
            <a:spLocks/>
          </p:cNvSpPr>
          <p:nvPr/>
        </p:nvSpPr>
        <p:spPr bwMode="auto">
          <a:xfrm>
            <a:off x="1258888" y="3789363"/>
            <a:ext cx="6908800" cy="3068637"/>
          </a:xfrm>
          <a:custGeom>
            <a:avLst/>
            <a:gdLst>
              <a:gd name="T0" fmla="*/ 0 w 4128"/>
              <a:gd name="T1" fmla="*/ 454 h 2843"/>
              <a:gd name="T2" fmla="*/ 545 w 4128"/>
              <a:gd name="T3" fmla="*/ 1316 h 2843"/>
              <a:gd name="T4" fmla="*/ 1316 w 4128"/>
              <a:gd name="T5" fmla="*/ 136 h 2843"/>
              <a:gd name="T6" fmla="*/ 2223 w 4128"/>
              <a:gd name="T7" fmla="*/ 2132 h 2843"/>
              <a:gd name="T8" fmla="*/ 2858 w 4128"/>
              <a:gd name="T9" fmla="*/ 1543 h 2843"/>
              <a:gd name="T10" fmla="*/ 3448 w 4128"/>
              <a:gd name="T11" fmla="*/ 2813 h 2843"/>
              <a:gd name="T12" fmla="*/ 4128 w 4128"/>
              <a:gd name="T13" fmla="*/ 1361 h 2843"/>
            </a:gdLst>
            <a:ahLst/>
            <a:cxnLst>
              <a:cxn ang="0">
                <a:pos x="T0" y="T1"/>
              </a:cxn>
              <a:cxn ang="0">
                <a:pos x="T2" y="T3"/>
              </a:cxn>
              <a:cxn ang="0">
                <a:pos x="T4" y="T5"/>
              </a:cxn>
              <a:cxn ang="0">
                <a:pos x="T6" y="T7"/>
              </a:cxn>
              <a:cxn ang="0">
                <a:pos x="T8" y="T9"/>
              </a:cxn>
              <a:cxn ang="0">
                <a:pos x="T10" y="T11"/>
              </a:cxn>
              <a:cxn ang="0">
                <a:pos x="T12" y="T13"/>
              </a:cxn>
            </a:cxnLst>
            <a:rect l="0" t="0" r="r" b="b"/>
            <a:pathLst>
              <a:path w="4128" h="2843">
                <a:moveTo>
                  <a:pt x="0" y="454"/>
                </a:moveTo>
                <a:cubicBezTo>
                  <a:pt x="163" y="911"/>
                  <a:pt x="326" y="1369"/>
                  <a:pt x="545" y="1316"/>
                </a:cubicBezTo>
                <a:cubicBezTo>
                  <a:pt x="764" y="1263"/>
                  <a:pt x="1036" y="0"/>
                  <a:pt x="1316" y="136"/>
                </a:cubicBezTo>
                <a:cubicBezTo>
                  <a:pt x="1596" y="272"/>
                  <a:pt x="1966" y="1897"/>
                  <a:pt x="2223" y="2132"/>
                </a:cubicBezTo>
                <a:cubicBezTo>
                  <a:pt x="2480" y="2367"/>
                  <a:pt x="2654" y="1430"/>
                  <a:pt x="2858" y="1543"/>
                </a:cubicBezTo>
                <a:cubicBezTo>
                  <a:pt x="3062" y="1656"/>
                  <a:pt x="3236" y="2843"/>
                  <a:pt x="3448" y="2813"/>
                </a:cubicBezTo>
                <a:cubicBezTo>
                  <a:pt x="3660" y="2783"/>
                  <a:pt x="4015" y="1603"/>
                  <a:pt x="4128" y="1361"/>
                </a:cubicBezTo>
              </a:path>
            </a:pathLst>
          </a:custGeom>
          <a:noFill/>
          <a:ln w="41275" cmpd="sng">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2632" name="Text Box 24"/>
          <p:cNvSpPr txBox="1">
            <a:spLocks noChangeArrowheads="1"/>
          </p:cNvSpPr>
          <p:nvPr/>
        </p:nvSpPr>
        <p:spPr bwMode="auto">
          <a:xfrm>
            <a:off x="4046538" y="4279900"/>
            <a:ext cx="4103687" cy="204788"/>
          </a:xfrm>
          <a:prstGeom prst="rect">
            <a:avLst/>
          </a:prstGeom>
          <a:solidFill>
            <a:schemeClr val="accent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400"/>
              <a:t>目标库存量</a:t>
            </a:r>
            <a:r>
              <a:rPr lang="en-US" altLang="zh-CN" sz="1400"/>
              <a:t>=</a:t>
            </a:r>
            <a:r>
              <a:rPr lang="zh-CN" altLang="en-US" sz="1400"/>
              <a:t>平均补货时间</a:t>
            </a:r>
            <a:r>
              <a:rPr lang="en-US" altLang="zh-CN" sz="1400">
                <a:cs typeface="Times New Roman" charset="0"/>
              </a:rPr>
              <a:t>×</a:t>
            </a:r>
            <a:r>
              <a:rPr lang="zh-CN" altLang="en-US" sz="1400">
                <a:cs typeface="Times New Roman" charset="0"/>
              </a:rPr>
              <a:t>平均需求量</a:t>
            </a:r>
            <a:r>
              <a:rPr lang="en-US" altLang="zh-CN" sz="1400">
                <a:cs typeface="Times New Roman" charset="0"/>
              </a:rPr>
              <a:t>×</a:t>
            </a:r>
            <a:r>
              <a:rPr lang="zh-CN" altLang="en-US" sz="1400">
                <a:cs typeface="Times New Roman" charset="0"/>
              </a:rPr>
              <a:t>决策倍数</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72611">
                                            <p:txEl>
                                              <p:pRg st="0" end="0"/>
                                            </p:txEl>
                                          </p:spTgt>
                                        </p:tgtEl>
                                        <p:attrNameLst>
                                          <p:attrName>style.visibility</p:attrName>
                                        </p:attrNameLst>
                                      </p:cBhvr>
                                      <p:to>
                                        <p:strVal val="visible"/>
                                      </p:to>
                                    </p:set>
                                    <p:anim calcmode="lin" valueType="num">
                                      <p:cBhvr additive="base">
                                        <p:cTn id="7" dur="500" fill="hold"/>
                                        <p:tgtEl>
                                          <p:spTgt spid="23726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37261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7" presetClass="entr" presetSubtype="8" fill="hold" nodeType="afterEffect">
                                  <p:stCondLst>
                                    <p:cond delay="0"/>
                                  </p:stCondLst>
                                  <p:childTnLst>
                                    <p:set>
                                      <p:cBhvr>
                                        <p:cTn id="11" dur="1" fill="hold">
                                          <p:stCondLst>
                                            <p:cond delay="0"/>
                                          </p:stCondLst>
                                        </p:cTn>
                                        <p:tgtEl>
                                          <p:spTgt spid="2372612"/>
                                        </p:tgtEl>
                                        <p:attrNameLst>
                                          <p:attrName>style.visibility</p:attrName>
                                        </p:attrNameLst>
                                      </p:cBhvr>
                                      <p:to>
                                        <p:strVal val="visible"/>
                                      </p:to>
                                    </p:set>
                                    <p:anim calcmode="lin" valueType="num">
                                      <p:cBhvr>
                                        <p:cTn id="12" dur="500" fill="hold"/>
                                        <p:tgtEl>
                                          <p:spTgt spid="2372612"/>
                                        </p:tgtEl>
                                        <p:attrNameLst>
                                          <p:attrName>ppt_x</p:attrName>
                                        </p:attrNameLst>
                                      </p:cBhvr>
                                      <p:tavLst>
                                        <p:tav tm="0">
                                          <p:val>
                                            <p:strVal val="#ppt_x-#ppt_w/2"/>
                                          </p:val>
                                        </p:tav>
                                        <p:tav tm="100000">
                                          <p:val>
                                            <p:strVal val="#ppt_x"/>
                                          </p:val>
                                        </p:tav>
                                      </p:tavLst>
                                    </p:anim>
                                    <p:anim calcmode="lin" valueType="num">
                                      <p:cBhvr>
                                        <p:cTn id="13" dur="500" fill="hold"/>
                                        <p:tgtEl>
                                          <p:spTgt spid="2372612"/>
                                        </p:tgtEl>
                                        <p:attrNameLst>
                                          <p:attrName>ppt_y</p:attrName>
                                        </p:attrNameLst>
                                      </p:cBhvr>
                                      <p:tavLst>
                                        <p:tav tm="0">
                                          <p:val>
                                            <p:strVal val="#ppt_y"/>
                                          </p:val>
                                        </p:tav>
                                        <p:tav tm="100000">
                                          <p:val>
                                            <p:strVal val="#ppt_y"/>
                                          </p:val>
                                        </p:tav>
                                      </p:tavLst>
                                    </p:anim>
                                    <p:anim calcmode="lin" valueType="num">
                                      <p:cBhvr>
                                        <p:cTn id="14" dur="500" fill="hold"/>
                                        <p:tgtEl>
                                          <p:spTgt spid="2372612"/>
                                        </p:tgtEl>
                                        <p:attrNameLst>
                                          <p:attrName>ppt_w</p:attrName>
                                        </p:attrNameLst>
                                      </p:cBhvr>
                                      <p:tavLst>
                                        <p:tav tm="0">
                                          <p:val>
                                            <p:fltVal val="0"/>
                                          </p:val>
                                        </p:tav>
                                        <p:tav tm="100000">
                                          <p:val>
                                            <p:strVal val="#ppt_w"/>
                                          </p:val>
                                        </p:tav>
                                      </p:tavLst>
                                    </p:anim>
                                    <p:anim calcmode="lin" valueType="num">
                                      <p:cBhvr>
                                        <p:cTn id="15" dur="500" fill="hold"/>
                                        <p:tgtEl>
                                          <p:spTgt spid="2372612"/>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1000"/>
                            </p:stCondLst>
                            <p:childTnLst>
                              <p:par>
                                <p:cTn id="17" presetID="17" presetClass="entr" presetSubtype="10" fill="hold" grpId="0" nodeType="afterEffect">
                                  <p:stCondLst>
                                    <p:cond delay="0"/>
                                  </p:stCondLst>
                                  <p:childTnLst>
                                    <p:set>
                                      <p:cBhvr>
                                        <p:cTn id="18" dur="1" fill="hold">
                                          <p:stCondLst>
                                            <p:cond delay="0"/>
                                          </p:stCondLst>
                                        </p:cTn>
                                        <p:tgtEl>
                                          <p:spTgt spid="2372632"/>
                                        </p:tgtEl>
                                        <p:attrNameLst>
                                          <p:attrName>style.visibility</p:attrName>
                                        </p:attrNameLst>
                                      </p:cBhvr>
                                      <p:to>
                                        <p:strVal val="visible"/>
                                      </p:to>
                                    </p:set>
                                    <p:anim calcmode="lin" valueType="num">
                                      <p:cBhvr>
                                        <p:cTn id="19" dur="500" fill="hold"/>
                                        <p:tgtEl>
                                          <p:spTgt spid="2372632"/>
                                        </p:tgtEl>
                                        <p:attrNameLst>
                                          <p:attrName>ppt_w</p:attrName>
                                        </p:attrNameLst>
                                      </p:cBhvr>
                                      <p:tavLst>
                                        <p:tav tm="0">
                                          <p:val>
                                            <p:fltVal val="0"/>
                                          </p:val>
                                        </p:tav>
                                        <p:tav tm="100000">
                                          <p:val>
                                            <p:strVal val="#ppt_w"/>
                                          </p:val>
                                        </p:tav>
                                      </p:tavLst>
                                    </p:anim>
                                    <p:anim calcmode="lin" valueType="num">
                                      <p:cBhvr>
                                        <p:cTn id="20" dur="500" fill="hold"/>
                                        <p:tgtEl>
                                          <p:spTgt spid="2372632"/>
                                        </p:tgtEl>
                                        <p:attrNameLst>
                                          <p:attrName>ppt_h</p:attrName>
                                        </p:attrNameLst>
                                      </p:cBhvr>
                                      <p:tavLst>
                                        <p:tav tm="0">
                                          <p:val>
                                            <p:strVal val="#ppt_h"/>
                                          </p:val>
                                        </p:tav>
                                        <p:tav tm="100000">
                                          <p:val>
                                            <p:strVal val="#ppt_h"/>
                                          </p:val>
                                        </p:tav>
                                      </p:tavLst>
                                    </p:anim>
                                  </p:childTnLst>
                                </p:cTn>
                              </p:par>
                              <p:par>
                                <p:cTn id="21" presetID="17" presetClass="entr" presetSubtype="8" fill="hold" nodeType="withEffect">
                                  <p:stCondLst>
                                    <p:cond delay="0"/>
                                  </p:stCondLst>
                                  <p:childTnLst>
                                    <p:set>
                                      <p:cBhvr>
                                        <p:cTn id="22" dur="1" fill="hold">
                                          <p:stCondLst>
                                            <p:cond delay="0"/>
                                          </p:stCondLst>
                                        </p:cTn>
                                        <p:tgtEl>
                                          <p:spTgt spid="2372631"/>
                                        </p:tgtEl>
                                        <p:attrNameLst>
                                          <p:attrName>style.visibility</p:attrName>
                                        </p:attrNameLst>
                                      </p:cBhvr>
                                      <p:to>
                                        <p:strVal val="visible"/>
                                      </p:to>
                                    </p:set>
                                    <p:anim calcmode="lin" valueType="num">
                                      <p:cBhvr>
                                        <p:cTn id="23" dur="500" fill="hold"/>
                                        <p:tgtEl>
                                          <p:spTgt spid="2372631"/>
                                        </p:tgtEl>
                                        <p:attrNameLst>
                                          <p:attrName>ppt_x</p:attrName>
                                        </p:attrNameLst>
                                      </p:cBhvr>
                                      <p:tavLst>
                                        <p:tav tm="0">
                                          <p:val>
                                            <p:strVal val="#ppt_x-#ppt_w/2"/>
                                          </p:val>
                                        </p:tav>
                                        <p:tav tm="100000">
                                          <p:val>
                                            <p:strVal val="#ppt_x"/>
                                          </p:val>
                                        </p:tav>
                                      </p:tavLst>
                                    </p:anim>
                                    <p:anim calcmode="lin" valueType="num">
                                      <p:cBhvr>
                                        <p:cTn id="24" dur="500" fill="hold"/>
                                        <p:tgtEl>
                                          <p:spTgt spid="2372631"/>
                                        </p:tgtEl>
                                        <p:attrNameLst>
                                          <p:attrName>ppt_y</p:attrName>
                                        </p:attrNameLst>
                                      </p:cBhvr>
                                      <p:tavLst>
                                        <p:tav tm="0">
                                          <p:val>
                                            <p:strVal val="#ppt_y"/>
                                          </p:val>
                                        </p:tav>
                                        <p:tav tm="100000">
                                          <p:val>
                                            <p:strVal val="#ppt_y"/>
                                          </p:val>
                                        </p:tav>
                                      </p:tavLst>
                                    </p:anim>
                                    <p:anim calcmode="lin" valueType="num">
                                      <p:cBhvr>
                                        <p:cTn id="25" dur="500" fill="hold"/>
                                        <p:tgtEl>
                                          <p:spTgt spid="2372631"/>
                                        </p:tgtEl>
                                        <p:attrNameLst>
                                          <p:attrName>ppt_w</p:attrName>
                                        </p:attrNameLst>
                                      </p:cBhvr>
                                      <p:tavLst>
                                        <p:tav tm="0">
                                          <p:val>
                                            <p:fltVal val="0"/>
                                          </p:val>
                                        </p:tav>
                                        <p:tav tm="100000">
                                          <p:val>
                                            <p:strVal val="#ppt_w"/>
                                          </p:val>
                                        </p:tav>
                                      </p:tavLst>
                                    </p:anim>
                                    <p:anim calcmode="lin" valueType="num">
                                      <p:cBhvr>
                                        <p:cTn id="26" dur="500" fill="hold"/>
                                        <p:tgtEl>
                                          <p:spTgt spid="2372631"/>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372611">
                                            <p:txEl>
                                              <p:pRg st="1" end="1"/>
                                            </p:txEl>
                                          </p:spTgt>
                                        </p:tgtEl>
                                        <p:attrNameLst>
                                          <p:attrName>style.visibility</p:attrName>
                                        </p:attrNameLst>
                                      </p:cBhvr>
                                      <p:to>
                                        <p:strVal val="visible"/>
                                      </p:to>
                                    </p:set>
                                    <p:anim calcmode="lin" valueType="num">
                                      <p:cBhvr additive="base">
                                        <p:cTn id="31" dur="500" fill="hold"/>
                                        <p:tgtEl>
                                          <p:spTgt spid="2372611">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372611">
                                            <p:txEl>
                                              <p:pRg st="1" end="1"/>
                                            </p:txEl>
                                          </p:spTgt>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500"/>
                            </p:stCondLst>
                            <p:childTnLst>
                              <p:par>
                                <p:cTn id="34" presetID="2" presetClass="entr" presetSubtype="4" fill="hold" grpId="0" nodeType="afterEffect">
                                  <p:stCondLst>
                                    <p:cond delay="0"/>
                                  </p:stCondLst>
                                  <p:childTnLst>
                                    <p:set>
                                      <p:cBhvr>
                                        <p:cTn id="35" dur="1" fill="hold">
                                          <p:stCondLst>
                                            <p:cond delay="0"/>
                                          </p:stCondLst>
                                        </p:cTn>
                                        <p:tgtEl>
                                          <p:spTgt spid="2372611">
                                            <p:txEl>
                                              <p:pRg st="2" end="2"/>
                                            </p:txEl>
                                          </p:spTgt>
                                        </p:tgtEl>
                                        <p:attrNameLst>
                                          <p:attrName>style.visibility</p:attrName>
                                        </p:attrNameLst>
                                      </p:cBhvr>
                                      <p:to>
                                        <p:strVal val="visible"/>
                                      </p:to>
                                    </p:set>
                                    <p:anim calcmode="lin" valueType="num">
                                      <p:cBhvr additive="base">
                                        <p:cTn id="36" dur="500" fill="hold"/>
                                        <p:tgtEl>
                                          <p:spTgt spid="2372611">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372611">
                                            <p:txEl>
                                              <p:pRg st="2" end="2"/>
                                            </p:txEl>
                                          </p:spTgt>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1000"/>
                            </p:stCondLst>
                            <p:childTnLst>
                              <p:par>
                                <p:cTn id="39" presetID="2" presetClass="entr" presetSubtype="4" fill="hold" grpId="0" nodeType="afterEffect">
                                  <p:stCondLst>
                                    <p:cond delay="0"/>
                                  </p:stCondLst>
                                  <p:childTnLst>
                                    <p:set>
                                      <p:cBhvr>
                                        <p:cTn id="40" dur="1" fill="hold">
                                          <p:stCondLst>
                                            <p:cond delay="0"/>
                                          </p:stCondLst>
                                        </p:cTn>
                                        <p:tgtEl>
                                          <p:spTgt spid="2372611">
                                            <p:txEl>
                                              <p:pRg st="3" end="3"/>
                                            </p:txEl>
                                          </p:spTgt>
                                        </p:tgtEl>
                                        <p:attrNameLst>
                                          <p:attrName>style.visibility</p:attrName>
                                        </p:attrNameLst>
                                      </p:cBhvr>
                                      <p:to>
                                        <p:strVal val="visible"/>
                                      </p:to>
                                    </p:set>
                                    <p:anim calcmode="lin" valueType="num">
                                      <p:cBhvr additive="base">
                                        <p:cTn id="41" dur="500" fill="hold"/>
                                        <p:tgtEl>
                                          <p:spTgt spid="2372611">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372611">
                                            <p:txEl>
                                              <p:pRg st="3" end="3"/>
                                            </p:txEl>
                                          </p:spTgt>
                                        </p:tgtEl>
                                        <p:attrNameLst>
                                          <p:attrName>ppt_y</p:attrName>
                                        </p:attrNameLst>
                                      </p:cBhvr>
                                      <p:tavLst>
                                        <p:tav tm="0">
                                          <p:val>
                                            <p:strVal val="1+#ppt_h/2"/>
                                          </p:val>
                                        </p:tav>
                                        <p:tav tm="100000">
                                          <p:val>
                                            <p:strVal val="#ppt_y"/>
                                          </p:val>
                                        </p:tav>
                                      </p:tavLst>
                                    </p:anim>
                                  </p:childTnLst>
                                </p:cTn>
                              </p:par>
                              <p:par>
                                <p:cTn id="43" presetID="17" presetClass="entr" presetSubtype="8" fill="hold" nodeType="withEffect">
                                  <p:stCondLst>
                                    <p:cond delay="0"/>
                                  </p:stCondLst>
                                  <p:childTnLst>
                                    <p:set>
                                      <p:cBhvr>
                                        <p:cTn id="44" dur="1" fill="hold">
                                          <p:stCondLst>
                                            <p:cond delay="0"/>
                                          </p:stCondLst>
                                        </p:cTn>
                                        <p:tgtEl>
                                          <p:spTgt spid="2372619"/>
                                        </p:tgtEl>
                                        <p:attrNameLst>
                                          <p:attrName>style.visibility</p:attrName>
                                        </p:attrNameLst>
                                      </p:cBhvr>
                                      <p:to>
                                        <p:strVal val="visible"/>
                                      </p:to>
                                    </p:set>
                                    <p:anim calcmode="lin" valueType="num">
                                      <p:cBhvr>
                                        <p:cTn id="45" dur="500" fill="hold"/>
                                        <p:tgtEl>
                                          <p:spTgt spid="2372619"/>
                                        </p:tgtEl>
                                        <p:attrNameLst>
                                          <p:attrName>ppt_x</p:attrName>
                                        </p:attrNameLst>
                                      </p:cBhvr>
                                      <p:tavLst>
                                        <p:tav tm="0">
                                          <p:val>
                                            <p:strVal val="#ppt_x-#ppt_w/2"/>
                                          </p:val>
                                        </p:tav>
                                        <p:tav tm="100000">
                                          <p:val>
                                            <p:strVal val="#ppt_x"/>
                                          </p:val>
                                        </p:tav>
                                      </p:tavLst>
                                    </p:anim>
                                    <p:anim calcmode="lin" valueType="num">
                                      <p:cBhvr>
                                        <p:cTn id="46" dur="500" fill="hold"/>
                                        <p:tgtEl>
                                          <p:spTgt spid="2372619"/>
                                        </p:tgtEl>
                                        <p:attrNameLst>
                                          <p:attrName>ppt_y</p:attrName>
                                        </p:attrNameLst>
                                      </p:cBhvr>
                                      <p:tavLst>
                                        <p:tav tm="0">
                                          <p:val>
                                            <p:strVal val="#ppt_y"/>
                                          </p:val>
                                        </p:tav>
                                        <p:tav tm="100000">
                                          <p:val>
                                            <p:strVal val="#ppt_y"/>
                                          </p:val>
                                        </p:tav>
                                      </p:tavLst>
                                    </p:anim>
                                    <p:anim calcmode="lin" valueType="num">
                                      <p:cBhvr>
                                        <p:cTn id="47" dur="500" fill="hold"/>
                                        <p:tgtEl>
                                          <p:spTgt spid="2372619"/>
                                        </p:tgtEl>
                                        <p:attrNameLst>
                                          <p:attrName>ppt_w</p:attrName>
                                        </p:attrNameLst>
                                      </p:cBhvr>
                                      <p:tavLst>
                                        <p:tav tm="0">
                                          <p:val>
                                            <p:fltVal val="0"/>
                                          </p:val>
                                        </p:tav>
                                        <p:tav tm="100000">
                                          <p:val>
                                            <p:strVal val="#ppt_w"/>
                                          </p:val>
                                        </p:tav>
                                      </p:tavLst>
                                    </p:anim>
                                    <p:anim calcmode="lin" valueType="num">
                                      <p:cBhvr>
                                        <p:cTn id="48" dur="500" fill="hold"/>
                                        <p:tgtEl>
                                          <p:spTgt spid="2372619"/>
                                        </p:tgtEl>
                                        <p:attrNameLst>
                                          <p:attrName>ppt_h</p:attrName>
                                        </p:attrNameLst>
                                      </p:cBhvr>
                                      <p:tavLst>
                                        <p:tav tm="0">
                                          <p:val>
                                            <p:strVal val="#ppt_h"/>
                                          </p:val>
                                        </p:tav>
                                        <p:tav tm="100000">
                                          <p:val>
                                            <p:strVal val="#ppt_h"/>
                                          </p:val>
                                        </p:tav>
                                      </p:tavLst>
                                    </p:anim>
                                  </p:childTnLst>
                                </p:cTn>
                              </p:par>
                              <p:par>
                                <p:cTn id="49" presetID="17" presetClass="entr" presetSubtype="8" fill="hold" nodeType="withEffect">
                                  <p:stCondLst>
                                    <p:cond delay="0"/>
                                  </p:stCondLst>
                                  <p:childTnLst>
                                    <p:set>
                                      <p:cBhvr>
                                        <p:cTn id="50" dur="1" fill="hold">
                                          <p:stCondLst>
                                            <p:cond delay="0"/>
                                          </p:stCondLst>
                                        </p:cTn>
                                        <p:tgtEl>
                                          <p:spTgt spid="2372623"/>
                                        </p:tgtEl>
                                        <p:attrNameLst>
                                          <p:attrName>style.visibility</p:attrName>
                                        </p:attrNameLst>
                                      </p:cBhvr>
                                      <p:to>
                                        <p:strVal val="visible"/>
                                      </p:to>
                                    </p:set>
                                    <p:anim calcmode="lin" valueType="num">
                                      <p:cBhvr>
                                        <p:cTn id="51" dur="500" fill="hold"/>
                                        <p:tgtEl>
                                          <p:spTgt spid="2372623"/>
                                        </p:tgtEl>
                                        <p:attrNameLst>
                                          <p:attrName>ppt_x</p:attrName>
                                        </p:attrNameLst>
                                      </p:cBhvr>
                                      <p:tavLst>
                                        <p:tav tm="0">
                                          <p:val>
                                            <p:strVal val="#ppt_x-#ppt_w/2"/>
                                          </p:val>
                                        </p:tav>
                                        <p:tav tm="100000">
                                          <p:val>
                                            <p:strVal val="#ppt_x"/>
                                          </p:val>
                                        </p:tav>
                                      </p:tavLst>
                                    </p:anim>
                                    <p:anim calcmode="lin" valueType="num">
                                      <p:cBhvr>
                                        <p:cTn id="52" dur="500" fill="hold"/>
                                        <p:tgtEl>
                                          <p:spTgt spid="2372623"/>
                                        </p:tgtEl>
                                        <p:attrNameLst>
                                          <p:attrName>ppt_y</p:attrName>
                                        </p:attrNameLst>
                                      </p:cBhvr>
                                      <p:tavLst>
                                        <p:tav tm="0">
                                          <p:val>
                                            <p:strVal val="#ppt_y"/>
                                          </p:val>
                                        </p:tav>
                                        <p:tav tm="100000">
                                          <p:val>
                                            <p:strVal val="#ppt_y"/>
                                          </p:val>
                                        </p:tav>
                                      </p:tavLst>
                                    </p:anim>
                                    <p:anim calcmode="lin" valueType="num">
                                      <p:cBhvr>
                                        <p:cTn id="53" dur="500" fill="hold"/>
                                        <p:tgtEl>
                                          <p:spTgt spid="2372623"/>
                                        </p:tgtEl>
                                        <p:attrNameLst>
                                          <p:attrName>ppt_w</p:attrName>
                                        </p:attrNameLst>
                                      </p:cBhvr>
                                      <p:tavLst>
                                        <p:tav tm="0">
                                          <p:val>
                                            <p:fltVal val="0"/>
                                          </p:val>
                                        </p:tav>
                                        <p:tav tm="100000">
                                          <p:val>
                                            <p:strVal val="#ppt_w"/>
                                          </p:val>
                                        </p:tav>
                                      </p:tavLst>
                                    </p:anim>
                                    <p:anim calcmode="lin" valueType="num">
                                      <p:cBhvr>
                                        <p:cTn id="54" dur="500" fill="hold"/>
                                        <p:tgtEl>
                                          <p:spTgt spid="2372623"/>
                                        </p:tgtEl>
                                        <p:attrNameLst>
                                          <p:attrName>ppt_h</p:attrName>
                                        </p:attrNameLst>
                                      </p:cBhvr>
                                      <p:tavLst>
                                        <p:tav tm="0">
                                          <p:val>
                                            <p:strVal val="#ppt_h"/>
                                          </p:val>
                                        </p:tav>
                                        <p:tav tm="100000">
                                          <p:val>
                                            <p:strVal val="#ppt_h"/>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372611">
                                            <p:txEl>
                                              <p:pRg st="4" end="4"/>
                                            </p:txEl>
                                          </p:spTgt>
                                        </p:tgtEl>
                                        <p:attrNameLst>
                                          <p:attrName>style.visibility</p:attrName>
                                        </p:attrNameLst>
                                      </p:cBhvr>
                                      <p:to>
                                        <p:strVal val="visible"/>
                                      </p:to>
                                    </p:set>
                                    <p:anim calcmode="lin" valueType="num">
                                      <p:cBhvr additive="base">
                                        <p:cTn id="59" dur="500" fill="hold"/>
                                        <p:tgtEl>
                                          <p:spTgt spid="2372611">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372611">
                                            <p:txEl>
                                              <p:pRg st="4" end="4"/>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372611">
                                            <p:txEl>
                                              <p:pRg st="5" end="5"/>
                                            </p:txEl>
                                          </p:spTgt>
                                        </p:tgtEl>
                                        <p:attrNameLst>
                                          <p:attrName>style.visibility</p:attrName>
                                        </p:attrNameLst>
                                      </p:cBhvr>
                                      <p:to>
                                        <p:strVal val="visible"/>
                                      </p:to>
                                    </p:set>
                                    <p:anim calcmode="lin" valueType="num">
                                      <p:cBhvr additive="base">
                                        <p:cTn id="63" dur="500" fill="hold"/>
                                        <p:tgtEl>
                                          <p:spTgt spid="2372611">
                                            <p:txEl>
                                              <p:pRg st="5" end="5"/>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372611">
                                            <p:txEl>
                                              <p:pRg st="5" end="5"/>
                                            </p:txEl>
                                          </p:spTgt>
                                        </p:tgtEl>
                                        <p:attrNameLst>
                                          <p:attrName>ppt_y</p:attrName>
                                        </p:attrNameLst>
                                      </p:cBhvr>
                                      <p:tavLst>
                                        <p:tav tm="0">
                                          <p:val>
                                            <p:strVal val="1+#ppt_h/2"/>
                                          </p:val>
                                        </p:tav>
                                        <p:tav tm="100000">
                                          <p:val>
                                            <p:strVal val="#ppt_y"/>
                                          </p:val>
                                        </p:tav>
                                      </p:tavLst>
                                    </p:anim>
                                  </p:childTnLst>
                                </p:cTn>
                              </p:par>
                            </p:childTnLst>
                          </p:cTn>
                        </p:par>
                        <p:par>
                          <p:cTn id="65" fill="hold" nodeType="afterGroup">
                            <p:stCondLst>
                              <p:cond delay="500"/>
                            </p:stCondLst>
                            <p:childTnLst>
                              <p:par>
                                <p:cTn id="66" presetID="2" presetClass="entr" presetSubtype="4" fill="hold" grpId="0" nodeType="afterEffect">
                                  <p:stCondLst>
                                    <p:cond delay="0"/>
                                  </p:stCondLst>
                                  <p:childTnLst>
                                    <p:set>
                                      <p:cBhvr>
                                        <p:cTn id="67" dur="1" fill="hold">
                                          <p:stCondLst>
                                            <p:cond delay="0"/>
                                          </p:stCondLst>
                                        </p:cTn>
                                        <p:tgtEl>
                                          <p:spTgt spid="2372611">
                                            <p:txEl>
                                              <p:pRg st="6" end="6"/>
                                            </p:txEl>
                                          </p:spTgt>
                                        </p:tgtEl>
                                        <p:attrNameLst>
                                          <p:attrName>style.visibility</p:attrName>
                                        </p:attrNameLst>
                                      </p:cBhvr>
                                      <p:to>
                                        <p:strVal val="visible"/>
                                      </p:to>
                                    </p:set>
                                    <p:anim calcmode="lin" valueType="num">
                                      <p:cBhvr additive="base">
                                        <p:cTn id="68" dur="500" fill="hold"/>
                                        <p:tgtEl>
                                          <p:spTgt spid="2372611">
                                            <p:txEl>
                                              <p:pRg st="6" end="6"/>
                                            </p:txEl>
                                          </p:spTgt>
                                        </p:tgtEl>
                                        <p:attrNameLst>
                                          <p:attrName>ppt_x</p:attrName>
                                        </p:attrNameLst>
                                      </p:cBhvr>
                                      <p:tavLst>
                                        <p:tav tm="0">
                                          <p:val>
                                            <p:strVal val="#ppt_x"/>
                                          </p:val>
                                        </p:tav>
                                        <p:tav tm="100000">
                                          <p:val>
                                            <p:strVal val="#ppt_x"/>
                                          </p:val>
                                        </p:tav>
                                      </p:tavLst>
                                    </p:anim>
                                    <p:anim calcmode="lin" valueType="num">
                                      <p:cBhvr additive="base">
                                        <p:cTn id="69" dur="500" fill="hold"/>
                                        <p:tgtEl>
                                          <p:spTgt spid="2372611">
                                            <p:txEl>
                                              <p:pRg st="6" end="6"/>
                                            </p:txEl>
                                          </p:spTgt>
                                        </p:tgtEl>
                                        <p:attrNameLst>
                                          <p:attrName>ppt_y</p:attrName>
                                        </p:attrNameLst>
                                      </p:cBhvr>
                                      <p:tavLst>
                                        <p:tav tm="0">
                                          <p:val>
                                            <p:strVal val="1+#ppt_h/2"/>
                                          </p:val>
                                        </p:tav>
                                        <p:tav tm="100000">
                                          <p:val>
                                            <p:strVal val="#ppt_y"/>
                                          </p:val>
                                        </p:tav>
                                      </p:tavLst>
                                    </p:anim>
                                  </p:childTnLst>
                                </p:cTn>
                              </p:par>
                              <p:par>
                                <p:cTn id="70" presetID="17" presetClass="entr" presetSubtype="8" fill="hold" nodeType="withEffect">
                                  <p:stCondLst>
                                    <p:cond delay="0"/>
                                  </p:stCondLst>
                                  <p:childTnLst>
                                    <p:set>
                                      <p:cBhvr>
                                        <p:cTn id="71" dur="1" fill="hold">
                                          <p:stCondLst>
                                            <p:cond delay="0"/>
                                          </p:stCondLst>
                                        </p:cTn>
                                        <p:tgtEl>
                                          <p:spTgt spid="2372620"/>
                                        </p:tgtEl>
                                        <p:attrNameLst>
                                          <p:attrName>style.visibility</p:attrName>
                                        </p:attrNameLst>
                                      </p:cBhvr>
                                      <p:to>
                                        <p:strVal val="visible"/>
                                      </p:to>
                                    </p:set>
                                    <p:anim calcmode="lin" valueType="num">
                                      <p:cBhvr>
                                        <p:cTn id="72" dur="500" fill="hold"/>
                                        <p:tgtEl>
                                          <p:spTgt spid="2372620"/>
                                        </p:tgtEl>
                                        <p:attrNameLst>
                                          <p:attrName>ppt_x</p:attrName>
                                        </p:attrNameLst>
                                      </p:cBhvr>
                                      <p:tavLst>
                                        <p:tav tm="0">
                                          <p:val>
                                            <p:strVal val="#ppt_x-#ppt_w/2"/>
                                          </p:val>
                                        </p:tav>
                                        <p:tav tm="100000">
                                          <p:val>
                                            <p:strVal val="#ppt_x"/>
                                          </p:val>
                                        </p:tav>
                                      </p:tavLst>
                                    </p:anim>
                                    <p:anim calcmode="lin" valueType="num">
                                      <p:cBhvr>
                                        <p:cTn id="73" dur="500" fill="hold"/>
                                        <p:tgtEl>
                                          <p:spTgt spid="2372620"/>
                                        </p:tgtEl>
                                        <p:attrNameLst>
                                          <p:attrName>ppt_y</p:attrName>
                                        </p:attrNameLst>
                                      </p:cBhvr>
                                      <p:tavLst>
                                        <p:tav tm="0">
                                          <p:val>
                                            <p:strVal val="#ppt_y"/>
                                          </p:val>
                                        </p:tav>
                                        <p:tav tm="100000">
                                          <p:val>
                                            <p:strVal val="#ppt_y"/>
                                          </p:val>
                                        </p:tav>
                                      </p:tavLst>
                                    </p:anim>
                                    <p:anim calcmode="lin" valueType="num">
                                      <p:cBhvr>
                                        <p:cTn id="74" dur="500" fill="hold"/>
                                        <p:tgtEl>
                                          <p:spTgt spid="2372620"/>
                                        </p:tgtEl>
                                        <p:attrNameLst>
                                          <p:attrName>ppt_w</p:attrName>
                                        </p:attrNameLst>
                                      </p:cBhvr>
                                      <p:tavLst>
                                        <p:tav tm="0">
                                          <p:val>
                                            <p:fltVal val="0"/>
                                          </p:val>
                                        </p:tav>
                                        <p:tav tm="100000">
                                          <p:val>
                                            <p:strVal val="#ppt_w"/>
                                          </p:val>
                                        </p:tav>
                                      </p:tavLst>
                                    </p:anim>
                                    <p:anim calcmode="lin" valueType="num">
                                      <p:cBhvr>
                                        <p:cTn id="75" dur="500" fill="hold"/>
                                        <p:tgtEl>
                                          <p:spTgt spid="2372620"/>
                                        </p:tgtEl>
                                        <p:attrNameLst>
                                          <p:attrName>ppt_h</p:attrName>
                                        </p:attrNameLst>
                                      </p:cBhvr>
                                      <p:tavLst>
                                        <p:tav tm="0">
                                          <p:val>
                                            <p:strVal val="#ppt_h"/>
                                          </p:val>
                                        </p:tav>
                                        <p:tav tm="100000">
                                          <p:val>
                                            <p:strVal val="#ppt_h"/>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4" fill="hold" grpId="0" nodeType="clickEffect">
                                  <p:stCondLst>
                                    <p:cond delay="0"/>
                                  </p:stCondLst>
                                  <p:childTnLst>
                                    <p:set>
                                      <p:cBhvr>
                                        <p:cTn id="79" dur="1" fill="hold">
                                          <p:stCondLst>
                                            <p:cond delay="0"/>
                                          </p:stCondLst>
                                        </p:cTn>
                                        <p:tgtEl>
                                          <p:spTgt spid="2372611">
                                            <p:txEl>
                                              <p:pRg st="7" end="7"/>
                                            </p:txEl>
                                          </p:spTgt>
                                        </p:tgtEl>
                                        <p:attrNameLst>
                                          <p:attrName>style.visibility</p:attrName>
                                        </p:attrNameLst>
                                      </p:cBhvr>
                                      <p:to>
                                        <p:strVal val="visible"/>
                                      </p:to>
                                    </p:set>
                                    <p:anim calcmode="lin" valueType="num">
                                      <p:cBhvr additive="base">
                                        <p:cTn id="80" dur="500" fill="hold"/>
                                        <p:tgtEl>
                                          <p:spTgt spid="2372611">
                                            <p:txEl>
                                              <p:pRg st="7" end="7"/>
                                            </p:txEl>
                                          </p:spTgt>
                                        </p:tgtEl>
                                        <p:attrNameLst>
                                          <p:attrName>ppt_x</p:attrName>
                                        </p:attrNameLst>
                                      </p:cBhvr>
                                      <p:tavLst>
                                        <p:tav tm="0">
                                          <p:val>
                                            <p:strVal val="#ppt_x"/>
                                          </p:val>
                                        </p:tav>
                                        <p:tav tm="100000">
                                          <p:val>
                                            <p:strVal val="#ppt_x"/>
                                          </p:val>
                                        </p:tav>
                                      </p:tavLst>
                                    </p:anim>
                                    <p:anim calcmode="lin" valueType="num">
                                      <p:cBhvr additive="base">
                                        <p:cTn id="81" dur="500" fill="hold"/>
                                        <p:tgtEl>
                                          <p:spTgt spid="2372611">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2372611">
                                            <p:txEl>
                                              <p:pRg st="8" end="8"/>
                                            </p:txEl>
                                          </p:spTgt>
                                        </p:tgtEl>
                                        <p:attrNameLst>
                                          <p:attrName>style.visibility</p:attrName>
                                        </p:attrNameLst>
                                      </p:cBhvr>
                                      <p:to>
                                        <p:strVal val="visible"/>
                                      </p:to>
                                    </p:set>
                                    <p:anim calcmode="lin" valueType="num">
                                      <p:cBhvr additive="base">
                                        <p:cTn id="86" dur="500" fill="hold"/>
                                        <p:tgtEl>
                                          <p:spTgt spid="2372611">
                                            <p:txEl>
                                              <p:pRg st="8" end="8"/>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2372611">
                                            <p:txEl>
                                              <p:pRg st="8" end="8"/>
                                            </p:txEl>
                                          </p:spTgt>
                                        </p:tgtEl>
                                        <p:attrNameLst>
                                          <p:attrName>ppt_y</p:attrName>
                                        </p:attrNameLst>
                                      </p:cBhvr>
                                      <p:tavLst>
                                        <p:tav tm="0">
                                          <p:val>
                                            <p:strVal val="1+#ppt_h/2"/>
                                          </p:val>
                                        </p:tav>
                                        <p:tav tm="100000">
                                          <p:val>
                                            <p:strVal val="#ppt_y"/>
                                          </p:val>
                                        </p:tav>
                                      </p:tavLst>
                                    </p:anim>
                                  </p:childTnLst>
                                </p:cTn>
                              </p:par>
                              <p:par>
                                <p:cTn id="88" presetID="17" presetClass="entr" presetSubtype="8" fill="hold" nodeType="withEffect">
                                  <p:stCondLst>
                                    <p:cond delay="0"/>
                                  </p:stCondLst>
                                  <p:childTnLst>
                                    <p:set>
                                      <p:cBhvr>
                                        <p:cTn id="89" dur="1" fill="hold">
                                          <p:stCondLst>
                                            <p:cond delay="0"/>
                                          </p:stCondLst>
                                        </p:cTn>
                                        <p:tgtEl>
                                          <p:spTgt spid="2372627"/>
                                        </p:tgtEl>
                                        <p:attrNameLst>
                                          <p:attrName>style.visibility</p:attrName>
                                        </p:attrNameLst>
                                      </p:cBhvr>
                                      <p:to>
                                        <p:strVal val="visible"/>
                                      </p:to>
                                    </p:set>
                                    <p:anim calcmode="lin" valueType="num">
                                      <p:cBhvr>
                                        <p:cTn id="90" dur="500" fill="hold"/>
                                        <p:tgtEl>
                                          <p:spTgt spid="2372627"/>
                                        </p:tgtEl>
                                        <p:attrNameLst>
                                          <p:attrName>ppt_x</p:attrName>
                                        </p:attrNameLst>
                                      </p:cBhvr>
                                      <p:tavLst>
                                        <p:tav tm="0">
                                          <p:val>
                                            <p:strVal val="#ppt_x-#ppt_w/2"/>
                                          </p:val>
                                        </p:tav>
                                        <p:tav tm="100000">
                                          <p:val>
                                            <p:strVal val="#ppt_x"/>
                                          </p:val>
                                        </p:tav>
                                      </p:tavLst>
                                    </p:anim>
                                    <p:anim calcmode="lin" valueType="num">
                                      <p:cBhvr>
                                        <p:cTn id="91" dur="500" fill="hold"/>
                                        <p:tgtEl>
                                          <p:spTgt spid="2372627"/>
                                        </p:tgtEl>
                                        <p:attrNameLst>
                                          <p:attrName>ppt_y</p:attrName>
                                        </p:attrNameLst>
                                      </p:cBhvr>
                                      <p:tavLst>
                                        <p:tav tm="0">
                                          <p:val>
                                            <p:strVal val="#ppt_y"/>
                                          </p:val>
                                        </p:tav>
                                        <p:tav tm="100000">
                                          <p:val>
                                            <p:strVal val="#ppt_y"/>
                                          </p:val>
                                        </p:tav>
                                      </p:tavLst>
                                    </p:anim>
                                    <p:anim calcmode="lin" valueType="num">
                                      <p:cBhvr>
                                        <p:cTn id="92" dur="500" fill="hold"/>
                                        <p:tgtEl>
                                          <p:spTgt spid="2372627"/>
                                        </p:tgtEl>
                                        <p:attrNameLst>
                                          <p:attrName>ppt_w</p:attrName>
                                        </p:attrNameLst>
                                      </p:cBhvr>
                                      <p:tavLst>
                                        <p:tav tm="0">
                                          <p:val>
                                            <p:fltVal val="0"/>
                                          </p:val>
                                        </p:tav>
                                        <p:tav tm="100000">
                                          <p:val>
                                            <p:strVal val="#ppt_w"/>
                                          </p:val>
                                        </p:tav>
                                      </p:tavLst>
                                    </p:anim>
                                    <p:anim calcmode="lin" valueType="num">
                                      <p:cBhvr>
                                        <p:cTn id="93" dur="500" fill="hold"/>
                                        <p:tgtEl>
                                          <p:spTgt spid="237262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2611" grpId="0" build="p"/>
      <p:bldP spid="2372632"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 name="幻灯片编号占位符 5"/>
          <p:cNvSpPr>
            <a:spLocks noGrp="1"/>
          </p:cNvSpPr>
          <p:nvPr>
            <p:ph type="sldNum" sz="quarter" idx="12"/>
          </p:nvPr>
        </p:nvSpPr>
        <p:spPr/>
        <p:txBody>
          <a:bodyPr/>
          <a:lstStyle/>
          <a:p>
            <a:pPr>
              <a:defRPr/>
            </a:pPr>
            <a:fld id="{BE2EBA01-14FA-4448-88D4-DBEA26404165}" type="slidenum">
              <a:rPr lang="en-US" altLang="zh-CN"/>
              <a:pPr>
                <a:defRPr/>
              </a:pPr>
              <a:t>233</a:t>
            </a:fld>
            <a:endParaRPr lang="en-US" altLang="zh-CN"/>
          </a:p>
        </p:txBody>
      </p:sp>
      <p:pic>
        <p:nvPicPr>
          <p:cNvPr id="2398841" name="Picture 63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141663"/>
            <a:ext cx="4860925" cy="3573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98210" name="Rectangle 2"/>
          <p:cNvSpPr>
            <a:spLocks noGrp="1" noChangeArrowheads="1"/>
          </p:cNvSpPr>
          <p:nvPr>
            <p:ph type="title"/>
          </p:nvPr>
        </p:nvSpPr>
        <p:spPr/>
        <p:txBody>
          <a:bodyPr/>
          <a:lstStyle/>
          <a:p>
            <a:pPr>
              <a:defRPr/>
            </a:pPr>
            <a:r>
              <a:rPr lang="zh-CN" altLang="en-US" dirty="0"/>
              <a:t>思考：下单量</a:t>
            </a:r>
            <a:r>
              <a:rPr lang="en-US" altLang="zh-CN" dirty="0"/>
              <a:t>-</a:t>
            </a:r>
            <a:r>
              <a:rPr lang="zh-CN" altLang="en-US" dirty="0"/>
              <a:t>目标库存量调整</a:t>
            </a:r>
          </a:p>
        </p:txBody>
      </p:sp>
      <p:sp>
        <p:nvSpPr>
          <p:cNvPr id="2398400" name="Rectangle 192"/>
          <p:cNvSpPr>
            <a:spLocks noChangeArrowheads="1"/>
          </p:cNvSpPr>
          <p:nvPr/>
        </p:nvSpPr>
        <p:spPr bwMode="auto">
          <a:xfrm>
            <a:off x="228600" y="1125538"/>
            <a:ext cx="4414838" cy="863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8000" rIns="18000"/>
          <a:lstStyle/>
          <a:p>
            <a:pPr marL="342900" indent="-342900" algn="l">
              <a:lnSpc>
                <a:spcPct val="100000"/>
              </a:lnSpc>
              <a:buClr>
                <a:srgbClr val="FF0000"/>
              </a:buClr>
              <a:buFontTx/>
              <a:buChar char="•"/>
              <a:defRPr/>
            </a:pPr>
            <a:r>
              <a:rPr lang="zh-CN" altLang="en-US" sz="2200" b="1">
                <a:ea typeface="黑体" charset="0"/>
                <a:cs typeface="黑体" charset="0"/>
              </a:rPr>
              <a:t>每周五统计用量，向供货商下单</a:t>
            </a:r>
            <a:r>
              <a:rPr lang="en-US" altLang="zh-CN" sz="2200" b="1">
                <a:ea typeface="黑体" charset="0"/>
                <a:cs typeface="黑体" charset="0"/>
              </a:rPr>
              <a:t>;</a:t>
            </a:r>
            <a:r>
              <a:rPr lang="zh-CN" altLang="en-US" sz="2200" b="1">
                <a:ea typeface="黑体" charset="0"/>
                <a:cs typeface="黑体" charset="0"/>
              </a:rPr>
              <a:t>供货商下周一早上班前将货送到</a:t>
            </a:r>
          </a:p>
        </p:txBody>
      </p:sp>
      <p:sp>
        <p:nvSpPr>
          <p:cNvPr id="2398401" name="Rectangle 193"/>
          <p:cNvSpPr>
            <a:spLocks noChangeArrowheads="1"/>
          </p:cNvSpPr>
          <p:nvPr/>
        </p:nvSpPr>
        <p:spPr bwMode="auto">
          <a:xfrm>
            <a:off x="250825" y="2205038"/>
            <a:ext cx="4392613" cy="1152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8000" rIns="18000"/>
          <a:lstStyle/>
          <a:p>
            <a:pPr marL="342900" indent="-342900" algn="l">
              <a:lnSpc>
                <a:spcPct val="100000"/>
              </a:lnSpc>
              <a:buClr>
                <a:srgbClr val="FF0000"/>
              </a:buClr>
              <a:buFontTx/>
              <a:buChar char="•"/>
              <a:defRPr/>
            </a:pPr>
            <a:r>
              <a:rPr lang="zh-CN" altLang="en-US" sz="2400" b="1">
                <a:ea typeface="黑体" charset="0"/>
                <a:cs typeface="黑体" charset="0"/>
              </a:rPr>
              <a:t>动态库存缓冲管理</a:t>
            </a:r>
            <a:endParaRPr lang="en-US" altLang="zh-CN" sz="2400" b="1">
              <a:ea typeface="黑体" charset="0"/>
              <a:cs typeface="黑体" charset="0"/>
            </a:endParaRPr>
          </a:p>
          <a:p>
            <a:pPr marL="742950" lvl="1" indent="-285750" algn="l">
              <a:lnSpc>
                <a:spcPct val="80000"/>
              </a:lnSpc>
              <a:buClr>
                <a:srgbClr val="00B400"/>
              </a:buClr>
              <a:buSzPct val="50000"/>
              <a:buFont typeface="Wingdings" charset="0"/>
              <a:buChar char="n"/>
              <a:defRPr/>
            </a:pPr>
            <a:r>
              <a:rPr lang="zh-CN" altLang="en-US" sz="2000" b="1">
                <a:solidFill>
                  <a:srgbClr val="000066"/>
                </a:solidFill>
                <a:ea typeface="黑体" charset="0"/>
                <a:cs typeface="黑体" charset="0"/>
              </a:rPr>
              <a:t>目标库存被侵蚀到红色区</a:t>
            </a:r>
            <a:r>
              <a:rPr lang="en-US" altLang="zh-CN" sz="2000" b="1">
                <a:solidFill>
                  <a:srgbClr val="000066"/>
                </a:solidFill>
                <a:ea typeface="黑体" charset="0"/>
                <a:cs typeface="黑体" charset="0"/>
              </a:rPr>
              <a:t>, </a:t>
            </a:r>
            <a:r>
              <a:rPr lang="zh-CN" altLang="en-US" sz="2000" b="1">
                <a:solidFill>
                  <a:srgbClr val="000066"/>
                </a:solidFill>
                <a:ea typeface="黑体" charset="0"/>
                <a:cs typeface="黑体" charset="0"/>
              </a:rPr>
              <a:t>调高</a:t>
            </a:r>
            <a:endParaRPr lang="en-US" altLang="zh-CN" sz="2000" b="1">
              <a:solidFill>
                <a:srgbClr val="000066"/>
              </a:solidFill>
              <a:ea typeface="黑体" charset="0"/>
              <a:cs typeface="黑体" charset="0"/>
            </a:endParaRPr>
          </a:p>
          <a:p>
            <a:pPr marL="742950" lvl="1" indent="-285750" algn="l">
              <a:lnSpc>
                <a:spcPct val="80000"/>
              </a:lnSpc>
              <a:buClr>
                <a:srgbClr val="00B400"/>
              </a:buClr>
              <a:buSzPct val="50000"/>
              <a:buFont typeface="Wingdings" charset="0"/>
              <a:buChar char="n"/>
              <a:defRPr/>
            </a:pPr>
            <a:r>
              <a:rPr lang="zh-CN" altLang="en-US" sz="2000" b="1">
                <a:solidFill>
                  <a:srgbClr val="000066"/>
                </a:solidFill>
                <a:ea typeface="黑体" charset="0"/>
                <a:cs typeface="黑体" charset="0"/>
              </a:rPr>
              <a:t>目标库存被维持在绿色区</a:t>
            </a:r>
            <a:r>
              <a:rPr lang="en-US" altLang="zh-CN" sz="2000" b="1">
                <a:solidFill>
                  <a:srgbClr val="000066"/>
                </a:solidFill>
                <a:ea typeface="黑体" charset="0"/>
                <a:cs typeface="黑体" charset="0"/>
              </a:rPr>
              <a:t>, </a:t>
            </a:r>
            <a:r>
              <a:rPr lang="zh-CN" altLang="en-US" sz="2000" b="1">
                <a:solidFill>
                  <a:srgbClr val="000066"/>
                </a:solidFill>
                <a:ea typeface="黑体" charset="0"/>
                <a:cs typeface="黑体" charset="0"/>
              </a:rPr>
              <a:t>调低</a:t>
            </a:r>
          </a:p>
        </p:txBody>
      </p:sp>
      <p:graphicFrame>
        <p:nvGraphicFramePr>
          <p:cNvPr id="2398936" name="Group 728"/>
          <p:cNvGraphicFramePr>
            <a:graphicFrameLocks noGrp="1"/>
          </p:cNvGraphicFramePr>
          <p:nvPr>
            <p:ph idx="1"/>
          </p:nvPr>
        </p:nvGraphicFramePr>
        <p:xfrm>
          <a:off x="4786313" y="2492375"/>
          <a:ext cx="3889375" cy="3313115"/>
        </p:xfrm>
        <a:graphic>
          <a:graphicData uri="http://schemas.openxmlformats.org/drawingml/2006/table">
            <a:tbl>
              <a:tblPr/>
              <a:tblGrid>
                <a:gridCol w="427037">
                  <a:extLst>
                    <a:ext uri="{9D8B030D-6E8A-4147-A177-3AD203B41FA5}">
                      <a16:colId xmlns:a16="http://schemas.microsoft.com/office/drawing/2014/main" val="20000"/>
                    </a:ext>
                  </a:extLst>
                </a:gridCol>
                <a:gridCol w="692150">
                  <a:extLst>
                    <a:ext uri="{9D8B030D-6E8A-4147-A177-3AD203B41FA5}">
                      <a16:colId xmlns:a16="http://schemas.microsoft.com/office/drawing/2014/main" val="20001"/>
                    </a:ext>
                  </a:extLst>
                </a:gridCol>
                <a:gridCol w="693738">
                  <a:extLst>
                    <a:ext uri="{9D8B030D-6E8A-4147-A177-3AD203B41FA5}">
                      <a16:colId xmlns:a16="http://schemas.microsoft.com/office/drawing/2014/main" val="20002"/>
                    </a:ext>
                  </a:extLst>
                </a:gridCol>
                <a:gridCol w="692150">
                  <a:extLst>
                    <a:ext uri="{9D8B030D-6E8A-4147-A177-3AD203B41FA5}">
                      <a16:colId xmlns:a16="http://schemas.microsoft.com/office/drawing/2014/main" val="20003"/>
                    </a:ext>
                  </a:extLst>
                </a:gridCol>
                <a:gridCol w="692150">
                  <a:extLst>
                    <a:ext uri="{9D8B030D-6E8A-4147-A177-3AD203B41FA5}">
                      <a16:colId xmlns:a16="http://schemas.microsoft.com/office/drawing/2014/main" val="20004"/>
                    </a:ext>
                  </a:extLst>
                </a:gridCol>
                <a:gridCol w="692150">
                  <a:extLst>
                    <a:ext uri="{9D8B030D-6E8A-4147-A177-3AD203B41FA5}">
                      <a16:colId xmlns:a16="http://schemas.microsoft.com/office/drawing/2014/main" val="20005"/>
                    </a:ext>
                  </a:extLst>
                </a:gridCol>
              </a:tblGrid>
              <a:tr h="40322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周</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期初</a:t>
                      </a:r>
                      <a:endParaRPr kumimoji="1" lang="en-US" altLang="zh-CN" sz="1400" b="0" i="0" u="none" strike="noStrike" cap="none" normalizeH="0" baseline="0">
                        <a:ln>
                          <a:noFill/>
                        </a:ln>
                        <a:solidFill>
                          <a:srgbClr val="000000"/>
                        </a:solidFill>
                        <a:effectLst/>
                        <a:latin typeface="Times New Roman" charset="0"/>
                        <a:ea typeface="宋体" charset="0"/>
                        <a:cs typeface="宋体" charset="0"/>
                      </a:endParaRPr>
                    </a:p>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库存</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需求</a:t>
                      </a:r>
                      <a:endParaRPr kumimoji="1" lang="en-US" altLang="zh-CN" sz="1400" b="0" i="0" u="none" strike="noStrike" cap="none" normalizeH="0" baseline="0">
                        <a:ln>
                          <a:noFill/>
                        </a:ln>
                        <a:solidFill>
                          <a:srgbClr val="000000"/>
                        </a:solidFill>
                        <a:effectLst/>
                        <a:latin typeface="Times New Roman" charset="0"/>
                        <a:ea typeface="宋体" charset="0"/>
                        <a:cs typeface="宋体" charset="0"/>
                      </a:endParaRPr>
                    </a:p>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数量</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期末</a:t>
                      </a:r>
                      <a:endParaRPr kumimoji="1" lang="en-US" altLang="zh-CN" sz="1400" b="0" i="0" u="none" strike="noStrike" cap="none" normalizeH="0" baseline="0">
                        <a:ln>
                          <a:noFill/>
                        </a:ln>
                        <a:solidFill>
                          <a:srgbClr val="000000"/>
                        </a:solidFill>
                        <a:effectLst/>
                        <a:latin typeface="Times New Roman" charset="0"/>
                        <a:ea typeface="宋体" charset="0"/>
                        <a:cs typeface="宋体" charset="0"/>
                      </a:endParaRPr>
                    </a:p>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库存</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目标</a:t>
                      </a:r>
                      <a:endParaRPr kumimoji="1" lang="en-US" altLang="zh-CN" sz="1400" b="0" i="0" u="none" strike="noStrike" cap="none" normalizeH="0" baseline="0">
                        <a:ln>
                          <a:noFill/>
                        </a:ln>
                        <a:solidFill>
                          <a:srgbClr val="000000"/>
                        </a:solidFill>
                        <a:effectLst/>
                        <a:latin typeface="Times New Roman" charset="0"/>
                        <a:ea typeface="宋体" charset="0"/>
                        <a:cs typeface="宋体" charset="0"/>
                      </a:endParaRPr>
                    </a:p>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库存量</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下单</a:t>
                      </a:r>
                      <a:endParaRPr kumimoji="1" lang="en-US" altLang="zh-CN" sz="1400" b="0" i="0" u="none" strike="noStrike" cap="none" normalizeH="0" baseline="0">
                        <a:ln>
                          <a:noFill/>
                        </a:ln>
                        <a:solidFill>
                          <a:srgbClr val="000000"/>
                        </a:solidFill>
                        <a:effectLst/>
                        <a:latin typeface="Times New Roman" charset="0"/>
                        <a:ea typeface="宋体" charset="0"/>
                        <a:cs typeface="宋体" charset="0"/>
                      </a:endParaRPr>
                    </a:p>
                    <a:p>
                      <a:pPr marL="342900" marR="0" lvl="0" indent="-342900" algn="ctr" defTabSz="914400" rtl="0" eaLnBrk="1" fontAlgn="base" latinLnBrk="0" hangingPunct="1">
                        <a:lnSpc>
                          <a:spcPct val="85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补货量</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527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3"/>
                  </a:ext>
                </a:extLst>
              </a:tr>
              <a:tr h="29527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296863">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r h="292100">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8</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29527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9</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9"/>
                  </a:ext>
                </a:extLst>
              </a:tr>
              <a:tr h="260350">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bl>
          </a:graphicData>
        </a:graphic>
      </p:graphicFrame>
      <p:sp>
        <p:nvSpPr>
          <p:cNvPr id="2398848" name="Rectangle 640"/>
          <p:cNvSpPr>
            <a:spLocks noChangeArrowheads="1"/>
          </p:cNvSpPr>
          <p:nvPr/>
        </p:nvSpPr>
        <p:spPr bwMode="auto">
          <a:xfrm>
            <a:off x="4787900" y="2060575"/>
            <a:ext cx="3816350" cy="304800"/>
          </a:xfrm>
          <a:prstGeom prst="rect">
            <a:avLst/>
          </a:prstGeom>
          <a:solidFill>
            <a:srgbClr val="7DDD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bodyPr>
          <a:lstStyle/>
          <a:p>
            <a:pPr marL="342900" indent="-342900" algn="l">
              <a:lnSpc>
                <a:spcPct val="100000"/>
              </a:lnSpc>
              <a:spcBef>
                <a:spcPct val="0"/>
              </a:spcBef>
              <a:buClr>
                <a:srgbClr val="FF0000"/>
              </a:buClr>
              <a:buSzPct val="80000"/>
              <a:defRPr/>
            </a:pPr>
            <a:r>
              <a:rPr lang="zh-CN" altLang="en-US" sz="2000" b="1">
                <a:solidFill>
                  <a:srgbClr val="FF0000"/>
                </a:solidFill>
                <a:ea typeface="楷体_GB2312" charset="0"/>
                <a:cs typeface="楷体_GB2312" charset="0"/>
              </a:rPr>
              <a:t>订货量</a:t>
            </a:r>
            <a:r>
              <a:rPr lang="en-US" altLang="zh-CN" sz="2000" b="1">
                <a:solidFill>
                  <a:srgbClr val="000066"/>
                </a:solidFill>
                <a:ea typeface="楷体_GB2312" charset="0"/>
                <a:cs typeface="楷体_GB2312" charset="0"/>
              </a:rPr>
              <a:t>=</a:t>
            </a:r>
            <a:r>
              <a:rPr lang="zh-CN" altLang="en-US" sz="2000" b="1">
                <a:solidFill>
                  <a:srgbClr val="000066"/>
                </a:solidFill>
                <a:ea typeface="楷体_GB2312" charset="0"/>
                <a:cs typeface="楷体_GB2312" charset="0"/>
              </a:rPr>
              <a:t>目标库存</a:t>
            </a:r>
            <a:r>
              <a:rPr lang="en-US" altLang="zh-CN" sz="2000" b="1">
                <a:solidFill>
                  <a:srgbClr val="000066"/>
                </a:solidFill>
                <a:ea typeface="楷体_GB2312" charset="0"/>
                <a:cs typeface="楷体_GB2312" charset="0"/>
              </a:rPr>
              <a:t> - </a:t>
            </a:r>
            <a:r>
              <a:rPr lang="zh-CN" altLang="en-US" sz="2000" b="1">
                <a:solidFill>
                  <a:srgbClr val="000066"/>
                </a:solidFill>
                <a:ea typeface="楷体_GB2312" charset="0"/>
                <a:cs typeface="楷体_GB2312" charset="0"/>
              </a:rPr>
              <a:t>在库量</a:t>
            </a:r>
            <a:r>
              <a:rPr lang="en-US" altLang="zh-CN" sz="2000" b="1">
                <a:solidFill>
                  <a:srgbClr val="000066"/>
                </a:solidFill>
                <a:ea typeface="楷体_GB2312" charset="0"/>
                <a:cs typeface="楷体_GB2312" charset="0"/>
              </a:rPr>
              <a:t>- </a:t>
            </a:r>
            <a:r>
              <a:rPr lang="zh-CN" altLang="en-US" sz="2000" b="1">
                <a:solidFill>
                  <a:srgbClr val="000066"/>
                </a:solidFill>
                <a:ea typeface="楷体_GB2312" charset="0"/>
                <a:cs typeface="楷体_GB2312" charset="0"/>
              </a:rPr>
              <a:t>在途量</a:t>
            </a:r>
          </a:p>
        </p:txBody>
      </p:sp>
      <p:graphicFrame>
        <p:nvGraphicFramePr>
          <p:cNvPr id="2399121" name="Group 913"/>
          <p:cNvGraphicFramePr>
            <a:graphicFrameLocks noGrp="1"/>
          </p:cNvGraphicFramePr>
          <p:nvPr/>
        </p:nvGraphicFramePr>
        <p:xfrm>
          <a:off x="5219700" y="3778250"/>
          <a:ext cx="3462338" cy="2027239"/>
        </p:xfrm>
        <a:graphic>
          <a:graphicData uri="http://schemas.openxmlformats.org/drawingml/2006/table">
            <a:tbl>
              <a:tblPr/>
              <a:tblGrid>
                <a:gridCol w="692150">
                  <a:extLst>
                    <a:ext uri="{9D8B030D-6E8A-4147-A177-3AD203B41FA5}">
                      <a16:colId xmlns:a16="http://schemas.microsoft.com/office/drawing/2014/main" val="20000"/>
                    </a:ext>
                  </a:extLst>
                </a:gridCol>
                <a:gridCol w="693738">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gridCol w="692150">
                  <a:extLst>
                    <a:ext uri="{9D8B030D-6E8A-4147-A177-3AD203B41FA5}">
                      <a16:colId xmlns:a16="http://schemas.microsoft.com/office/drawing/2014/main" val="20003"/>
                    </a:ext>
                  </a:extLst>
                </a:gridCol>
                <a:gridCol w="692150">
                  <a:extLst>
                    <a:ext uri="{9D8B030D-6E8A-4147-A177-3AD203B41FA5}">
                      <a16:colId xmlns:a16="http://schemas.microsoft.com/office/drawing/2014/main" val="20004"/>
                    </a:ext>
                  </a:extLst>
                </a:gridCol>
              </a:tblGrid>
              <a:tr h="29527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90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solidFill>
                      <a:schemeClr val="accent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93688">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90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107 </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17 </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96863">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107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87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solidFill>
                      <a:schemeClr val="accent1"/>
                    </a:solid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107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292100">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107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47</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71 </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24 </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295275">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260350">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6"/>
                  </a:ext>
                </a:extLst>
              </a:tr>
            </a:tbl>
          </a:graphicData>
        </a:graphic>
      </p:graphicFrame>
      <p:graphicFrame>
        <p:nvGraphicFramePr>
          <p:cNvPr id="2398957" name="Group 749"/>
          <p:cNvGraphicFramePr>
            <a:graphicFrameLocks noGrp="1"/>
          </p:cNvGraphicFramePr>
          <p:nvPr/>
        </p:nvGraphicFramePr>
        <p:xfrm>
          <a:off x="6588125" y="2924175"/>
          <a:ext cx="2076450" cy="293688"/>
        </p:xfrm>
        <a:graphic>
          <a:graphicData uri="http://schemas.openxmlformats.org/drawingml/2006/table">
            <a:tbl>
              <a:tblPr/>
              <a:tblGrid>
                <a:gridCol w="692150">
                  <a:extLst>
                    <a:ext uri="{9D8B030D-6E8A-4147-A177-3AD203B41FA5}">
                      <a16:colId xmlns:a16="http://schemas.microsoft.com/office/drawing/2014/main" val="20000"/>
                    </a:ext>
                  </a:extLst>
                </a:gridCol>
                <a:gridCol w="692150">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tblGrid>
              <a:tr h="293688">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70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398994" name="Group 786"/>
          <p:cNvGraphicFramePr>
            <a:graphicFrameLocks noGrp="1"/>
          </p:cNvGraphicFramePr>
          <p:nvPr/>
        </p:nvGraphicFramePr>
        <p:xfrm>
          <a:off x="5219700" y="3495675"/>
          <a:ext cx="1385888" cy="293688"/>
        </p:xfrm>
        <a:graphic>
          <a:graphicData uri="http://schemas.openxmlformats.org/drawingml/2006/table">
            <a:tbl>
              <a:tblPr/>
              <a:tblGrid>
                <a:gridCol w="692150">
                  <a:extLst>
                    <a:ext uri="{9D8B030D-6E8A-4147-A177-3AD203B41FA5}">
                      <a16:colId xmlns:a16="http://schemas.microsoft.com/office/drawing/2014/main" val="20000"/>
                    </a:ext>
                  </a:extLst>
                </a:gridCol>
                <a:gridCol w="693738">
                  <a:extLst>
                    <a:ext uri="{9D8B030D-6E8A-4147-A177-3AD203B41FA5}">
                      <a16:colId xmlns:a16="http://schemas.microsoft.com/office/drawing/2014/main" val="20001"/>
                    </a:ext>
                  </a:extLst>
                </a:gridCol>
              </a:tblGrid>
              <a:tr h="293688">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90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398995" name="Group 787"/>
          <p:cNvGraphicFramePr>
            <a:graphicFrameLocks noGrp="1"/>
          </p:cNvGraphicFramePr>
          <p:nvPr/>
        </p:nvGraphicFramePr>
        <p:xfrm>
          <a:off x="6613525" y="3470275"/>
          <a:ext cx="2076450" cy="293688"/>
        </p:xfrm>
        <a:graphic>
          <a:graphicData uri="http://schemas.openxmlformats.org/drawingml/2006/table">
            <a:tbl>
              <a:tblPr/>
              <a:tblGrid>
                <a:gridCol w="692150">
                  <a:extLst>
                    <a:ext uri="{9D8B030D-6E8A-4147-A177-3AD203B41FA5}">
                      <a16:colId xmlns:a16="http://schemas.microsoft.com/office/drawing/2014/main" val="20000"/>
                    </a:ext>
                  </a:extLst>
                </a:gridCol>
                <a:gridCol w="692150">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tblGrid>
              <a:tr h="293688">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cap="flat">
                      <a:noFill/>
                    </a:lnL>
                    <a:lnR>
                      <a:noFill/>
                    </a:lnR>
                    <a:lnT cap="flat">
                      <a:noFill/>
                    </a:lnT>
                    <a:lnB cap="flat">
                      <a:noFill/>
                    </a:lnB>
                    <a:lnTlToBr>
                      <a:noFill/>
                    </a:lnTlToBr>
                    <a:lnBlToTr>
                      <a:noFill/>
                    </a:lnBlToTr>
                    <a:solidFill>
                      <a:srgbClr val="FF0000"/>
                    </a:solid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90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399049" name="Group 841"/>
          <p:cNvGraphicFramePr>
            <a:graphicFrameLocks noGrp="1"/>
          </p:cNvGraphicFramePr>
          <p:nvPr/>
        </p:nvGraphicFramePr>
        <p:xfrm>
          <a:off x="5219700" y="3213100"/>
          <a:ext cx="1385888" cy="295275"/>
        </p:xfrm>
        <a:graphic>
          <a:graphicData uri="http://schemas.openxmlformats.org/drawingml/2006/table">
            <a:tbl>
              <a:tblPr/>
              <a:tblGrid>
                <a:gridCol w="692150">
                  <a:extLst>
                    <a:ext uri="{9D8B030D-6E8A-4147-A177-3AD203B41FA5}">
                      <a16:colId xmlns:a16="http://schemas.microsoft.com/office/drawing/2014/main" val="20000"/>
                    </a:ext>
                  </a:extLst>
                </a:gridCol>
                <a:gridCol w="693738">
                  <a:extLst>
                    <a:ext uri="{9D8B030D-6E8A-4147-A177-3AD203B41FA5}">
                      <a16:colId xmlns:a16="http://schemas.microsoft.com/office/drawing/2014/main" val="20001"/>
                    </a:ext>
                  </a:extLst>
                </a:gridCol>
              </a:tblGrid>
              <a:tr h="295275">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graphicFrame>
        <p:nvGraphicFramePr>
          <p:cNvPr id="2399050" name="Group 842"/>
          <p:cNvGraphicFramePr>
            <a:graphicFrameLocks noGrp="1"/>
          </p:cNvGraphicFramePr>
          <p:nvPr/>
        </p:nvGraphicFramePr>
        <p:xfrm>
          <a:off x="6588125" y="3192463"/>
          <a:ext cx="2076450" cy="295275"/>
        </p:xfrm>
        <a:graphic>
          <a:graphicData uri="http://schemas.openxmlformats.org/drawingml/2006/table">
            <a:tbl>
              <a:tblPr/>
              <a:tblGrid>
                <a:gridCol w="692150">
                  <a:extLst>
                    <a:ext uri="{9D8B030D-6E8A-4147-A177-3AD203B41FA5}">
                      <a16:colId xmlns:a16="http://schemas.microsoft.com/office/drawing/2014/main" val="20000"/>
                    </a:ext>
                  </a:extLst>
                </a:gridCol>
                <a:gridCol w="692150">
                  <a:extLst>
                    <a:ext uri="{9D8B030D-6E8A-4147-A177-3AD203B41FA5}">
                      <a16:colId xmlns:a16="http://schemas.microsoft.com/office/drawing/2014/main" val="20001"/>
                    </a:ext>
                  </a:extLst>
                </a:gridCol>
                <a:gridCol w="692150">
                  <a:extLst>
                    <a:ext uri="{9D8B030D-6E8A-4147-A177-3AD203B41FA5}">
                      <a16:colId xmlns:a16="http://schemas.microsoft.com/office/drawing/2014/main" val="20002"/>
                    </a:ext>
                  </a:extLst>
                </a:gridCol>
              </a:tblGrid>
              <a:tr h="295275">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cap="flat">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a:noFill/>
                    </a:lnR>
                    <a:lnT cap="flat">
                      <a:noFill/>
                    </a:lnT>
                    <a:lnB cap="flat">
                      <a:noFill/>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horzOverflow="overflow">
                    <a:lnL>
                      <a:noFill/>
                    </a:lnL>
                    <a:lnR cap="flat">
                      <a:noFill/>
                    </a:lnR>
                    <a:lnT cap="flat">
                      <a:noFill/>
                    </a:lnT>
                    <a:lnB cap="flat">
                      <a:noFill/>
                    </a:lnB>
                    <a:lnTlToBr>
                      <a:noFill/>
                    </a:lnTlToBr>
                    <a:lnBlToTr>
                      <a:noFill/>
                    </a:lnBlToTr>
                    <a:noFill/>
                  </a:tcPr>
                </a:tc>
                <a:extLst>
                  <a:ext uri="{0D108BD9-81ED-4DB2-BD59-A6C34878D82A}">
                    <a16:rowId xmlns:a16="http://schemas.microsoft.com/office/drawing/2014/main" val="10000"/>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398400"/>
                                        </p:tgtEl>
                                        <p:attrNameLst>
                                          <p:attrName>style.visibility</p:attrName>
                                        </p:attrNameLst>
                                      </p:cBhvr>
                                      <p:to>
                                        <p:strVal val="visible"/>
                                      </p:to>
                                    </p:set>
                                    <p:anim calcmode="lin" valueType="num">
                                      <p:cBhvr additive="base">
                                        <p:cTn id="7" dur="500" fill="hold"/>
                                        <p:tgtEl>
                                          <p:spTgt spid="2398400"/>
                                        </p:tgtEl>
                                        <p:attrNameLst>
                                          <p:attrName>ppt_x</p:attrName>
                                        </p:attrNameLst>
                                      </p:cBhvr>
                                      <p:tavLst>
                                        <p:tav tm="0">
                                          <p:val>
                                            <p:strVal val="#ppt_x"/>
                                          </p:val>
                                        </p:tav>
                                        <p:tav tm="100000">
                                          <p:val>
                                            <p:strVal val="#ppt_x"/>
                                          </p:val>
                                        </p:tav>
                                      </p:tavLst>
                                    </p:anim>
                                    <p:anim calcmode="lin" valueType="num">
                                      <p:cBhvr additive="base">
                                        <p:cTn id="8" dur="500" fill="hold"/>
                                        <p:tgtEl>
                                          <p:spTgt spid="239840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98401"/>
                                        </p:tgtEl>
                                        <p:attrNameLst>
                                          <p:attrName>style.visibility</p:attrName>
                                        </p:attrNameLst>
                                      </p:cBhvr>
                                      <p:to>
                                        <p:strVal val="visible"/>
                                      </p:to>
                                    </p:set>
                                    <p:anim calcmode="lin" valueType="num">
                                      <p:cBhvr additive="base">
                                        <p:cTn id="13" dur="500" fill="hold"/>
                                        <p:tgtEl>
                                          <p:spTgt spid="2398401"/>
                                        </p:tgtEl>
                                        <p:attrNameLst>
                                          <p:attrName>ppt_x</p:attrName>
                                        </p:attrNameLst>
                                      </p:cBhvr>
                                      <p:tavLst>
                                        <p:tav tm="0">
                                          <p:val>
                                            <p:strVal val="#ppt_x"/>
                                          </p:val>
                                        </p:tav>
                                        <p:tav tm="100000">
                                          <p:val>
                                            <p:strVal val="#ppt_x"/>
                                          </p:val>
                                        </p:tav>
                                      </p:tavLst>
                                    </p:anim>
                                    <p:anim calcmode="lin" valueType="num">
                                      <p:cBhvr additive="base">
                                        <p:cTn id="14" dur="500" fill="hold"/>
                                        <p:tgtEl>
                                          <p:spTgt spid="2398401"/>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500"/>
                            </p:stCondLst>
                            <p:childTnLst>
                              <p:par>
                                <p:cTn id="16" presetID="2" presetClass="entr" presetSubtype="2" fill="hold" grpId="0" nodeType="afterEffect">
                                  <p:stCondLst>
                                    <p:cond delay="0"/>
                                  </p:stCondLst>
                                  <p:childTnLst>
                                    <p:set>
                                      <p:cBhvr>
                                        <p:cTn id="17" dur="1" fill="hold">
                                          <p:stCondLst>
                                            <p:cond delay="0"/>
                                          </p:stCondLst>
                                        </p:cTn>
                                        <p:tgtEl>
                                          <p:spTgt spid="2398848"/>
                                        </p:tgtEl>
                                        <p:attrNameLst>
                                          <p:attrName>style.visibility</p:attrName>
                                        </p:attrNameLst>
                                      </p:cBhvr>
                                      <p:to>
                                        <p:strVal val="visible"/>
                                      </p:to>
                                    </p:set>
                                    <p:anim calcmode="lin" valueType="num">
                                      <p:cBhvr additive="base">
                                        <p:cTn id="18" dur="500" fill="hold"/>
                                        <p:tgtEl>
                                          <p:spTgt spid="2398848"/>
                                        </p:tgtEl>
                                        <p:attrNameLst>
                                          <p:attrName>ppt_x</p:attrName>
                                        </p:attrNameLst>
                                      </p:cBhvr>
                                      <p:tavLst>
                                        <p:tav tm="0">
                                          <p:val>
                                            <p:strVal val="1+#ppt_w/2"/>
                                          </p:val>
                                        </p:tav>
                                        <p:tav tm="100000">
                                          <p:val>
                                            <p:strVal val="#ppt_x"/>
                                          </p:val>
                                        </p:tav>
                                      </p:tavLst>
                                    </p:anim>
                                    <p:anim calcmode="lin" valueType="num">
                                      <p:cBhvr additive="base">
                                        <p:cTn id="19" dur="500" fill="hold"/>
                                        <p:tgtEl>
                                          <p:spTgt spid="2398848"/>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1000"/>
                            </p:stCondLst>
                            <p:childTnLst>
                              <p:par>
                                <p:cTn id="21" presetID="8" presetClass="entr" presetSubtype="16" fill="hold" nodeType="afterEffect">
                                  <p:stCondLst>
                                    <p:cond delay="0"/>
                                  </p:stCondLst>
                                  <p:childTnLst>
                                    <p:set>
                                      <p:cBhvr>
                                        <p:cTn id="22" dur="1" fill="hold">
                                          <p:stCondLst>
                                            <p:cond delay="0"/>
                                          </p:stCondLst>
                                        </p:cTn>
                                        <p:tgtEl>
                                          <p:spTgt spid="2398936"/>
                                        </p:tgtEl>
                                        <p:attrNameLst>
                                          <p:attrName>style.visibility</p:attrName>
                                        </p:attrNameLst>
                                      </p:cBhvr>
                                      <p:to>
                                        <p:strVal val="visible"/>
                                      </p:to>
                                    </p:set>
                                    <p:animEffect transition="in" filter="diamond(in)">
                                      <p:cBhvr>
                                        <p:cTn id="23" dur="2000"/>
                                        <p:tgtEl>
                                          <p:spTgt spid="2398936"/>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7" presetClass="entr" presetSubtype="10" fill="hold" nodeType="clickEffect">
                                  <p:stCondLst>
                                    <p:cond delay="0"/>
                                  </p:stCondLst>
                                  <p:childTnLst>
                                    <p:set>
                                      <p:cBhvr>
                                        <p:cTn id="27" dur="1" fill="hold">
                                          <p:stCondLst>
                                            <p:cond delay="0"/>
                                          </p:stCondLst>
                                        </p:cTn>
                                        <p:tgtEl>
                                          <p:spTgt spid="2398957"/>
                                        </p:tgtEl>
                                        <p:attrNameLst>
                                          <p:attrName>style.visibility</p:attrName>
                                        </p:attrNameLst>
                                      </p:cBhvr>
                                      <p:to>
                                        <p:strVal val="visible"/>
                                      </p:to>
                                    </p:set>
                                    <p:anim calcmode="lin" valueType="num">
                                      <p:cBhvr>
                                        <p:cTn id="28" dur="500" fill="hold"/>
                                        <p:tgtEl>
                                          <p:spTgt spid="2398957"/>
                                        </p:tgtEl>
                                        <p:attrNameLst>
                                          <p:attrName>ppt_w</p:attrName>
                                        </p:attrNameLst>
                                      </p:cBhvr>
                                      <p:tavLst>
                                        <p:tav tm="0">
                                          <p:val>
                                            <p:fltVal val="0"/>
                                          </p:val>
                                        </p:tav>
                                        <p:tav tm="100000">
                                          <p:val>
                                            <p:strVal val="#ppt_w"/>
                                          </p:val>
                                        </p:tav>
                                      </p:tavLst>
                                    </p:anim>
                                    <p:anim calcmode="lin" valueType="num">
                                      <p:cBhvr>
                                        <p:cTn id="29" dur="500" fill="hold"/>
                                        <p:tgtEl>
                                          <p:spTgt spid="2398957"/>
                                        </p:tgtEl>
                                        <p:attrNameLst>
                                          <p:attrName>ppt_h</p:attrName>
                                        </p:attrNameLst>
                                      </p:cBhvr>
                                      <p:tavLst>
                                        <p:tav tm="0">
                                          <p:val>
                                            <p:strVal val="#ppt_h"/>
                                          </p:val>
                                        </p:tav>
                                        <p:tav tm="100000">
                                          <p:val>
                                            <p:strVal val="#ppt_h"/>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7" presetClass="entr" presetSubtype="10" fill="hold" nodeType="clickEffect">
                                  <p:stCondLst>
                                    <p:cond delay="0"/>
                                  </p:stCondLst>
                                  <p:childTnLst>
                                    <p:set>
                                      <p:cBhvr>
                                        <p:cTn id="33" dur="1" fill="hold">
                                          <p:stCondLst>
                                            <p:cond delay="0"/>
                                          </p:stCondLst>
                                        </p:cTn>
                                        <p:tgtEl>
                                          <p:spTgt spid="2399049"/>
                                        </p:tgtEl>
                                        <p:attrNameLst>
                                          <p:attrName>style.visibility</p:attrName>
                                        </p:attrNameLst>
                                      </p:cBhvr>
                                      <p:to>
                                        <p:strVal val="visible"/>
                                      </p:to>
                                    </p:set>
                                    <p:anim calcmode="lin" valueType="num">
                                      <p:cBhvr>
                                        <p:cTn id="34" dur="500" fill="hold"/>
                                        <p:tgtEl>
                                          <p:spTgt spid="2399049"/>
                                        </p:tgtEl>
                                        <p:attrNameLst>
                                          <p:attrName>ppt_w</p:attrName>
                                        </p:attrNameLst>
                                      </p:cBhvr>
                                      <p:tavLst>
                                        <p:tav tm="0">
                                          <p:val>
                                            <p:fltVal val="0"/>
                                          </p:val>
                                        </p:tav>
                                        <p:tav tm="100000">
                                          <p:val>
                                            <p:strVal val="#ppt_w"/>
                                          </p:val>
                                        </p:tav>
                                      </p:tavLst>
                                    </p:anim>
                                    <p:anim calcmode="lin" valueType="num">
                                      <p:cBhvr>
                                        <p:cTn id="35" dur="500" fill="hold"/>
                                        <p:tgtEl>
                                          <p:spTgt spid="2399049"/>
                                        </p:tgtEl>
                                        <p:attrNameLst>
                                          <p:attrName>ppt_h</p:attrName>
                                        </p:attrNameLst>
                                      </p:cBhvr>
                                      <p:tavLst>
                                        <p:tav tm="0">
                                          <p:val>
                                            <p:strVal val="#ppt_h"/>
                                          </p:val>
                                        </p:tav>
                                        <p:tav tm="100000">
                                          <p:val>
                                            <p:strVal val="#ppt_h"/>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17" presetClass="entr" presetSubtype="10" fill="hold" nodeType="clickEffect">
                                  <p:stCondLst>
                                    <p:cond delay="0"/>
                                  </p:stCondLst>
                                  <p:childTnLst>
                                    <p:set>
                                      <p:cBhvr>
                                        <p:cTn id="39" dur="1" fill="hold">
                                          <p:stCondLst>
                                            <p:cond delay="0"/>
                                          </p:stCondLst>
                                        </p:cTn>
                                        <p:tgtEl>
                                          <p:spTgt spid="2399050"/>
                                        </p:tgtEl>
                                        <p:attrNameLst>
                                          <p:attrName>style.visibility</p:attrName>
                                        </p:attrNameLst>
                                      </p:cBhvr>
                                      <p:to>
                                        <p:strVal val="visible"/>
                                      </p:to>
                                    </p:set>
                                    <p:anim calcmode="lin" valueType="num">
                                      <p:cBhvr>
                                        <p:cTn id="40" dur="500" fill="hold"/>
                                        <p:tgtEl>
                                          <p:spTgt spid="2399050"/>
                                        </p:tgtEl>
                                        <p:attrNameLst>
                                          <p:attrName>ppt_w</p:attrName>
                                        </p:attrNameLst>
                                      </p:cBhvr>
                                      <p:tavLst>
                                        <p:tav tm="0">
                                          <p:val>
                                            <p:fltVal val="0"/>
                                          </p:val>
                                        </p:tav>
                                        <p:tav tm="100000">
                                          <p:val>
                                            <p:strVal val="#ppt_w"/>
                                          </p:val>
                                        </p:tav>
                                      </p:tavLst>
                                    </p:anim>
                                    <p:anim calcmode="lin" valueType="num">
                                      <p:cBhvr>
                                        <p:cTn id="41" dur="500" fill="hold"/>
                                        <p:tgtEl>
                                          <p:spTgt spid="2399050"/>
                                        </p:tgtEl>
                                        <p:attrNameLst>
                                          <p:attrName>ppt_h</p:attrName>
                                        </p:attrNameLst>
                                      </p:cBhvr>
                                      <p:tavLst>
                                        <p:tav tm="0">
                                          <p:val>
                                            <p:strVal val="#ppt_h"/>
                                          </p:val>
                                        </p:tav>
                                        <p:tav tm="100000">
                                          <p:val>
                                            <p:strVal val="#ppt_h"/>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17" presetClass="entr" presetSubtype="10" fill="hold" nodeType="clickEffect">
                                  <p:stCondLst>
                                    <p:cond delay="0"/>
                                  </p:stCondLst>
                                  <p:childTnLst>
                                    <p:set>
                                      <p:cBhvr>
                                        <p:cTn id="45" dur="1" fill="hold">
                                          <p:stCondLst>
                                            <p:cond delay="0"/>
                                          </p:stCondLst>
                                        </p:cTn>
                                        <p:tgtEl>
                                          <p:spTgt spid="2398994"/>
                                        </p:tgtEl>
                                        <p:attrNameLst>
                                          <p:attrName>style.visibility</p:attrName>
                                        </p:attrNameLst>
                                      </p:cBhvr>
                                      <p:to>
                                        <p:strVal val="visible"/>
                                      </p:to>
                                    </p:set>
                                    <p:anim calcmode="lin" valueType="num">
                                      <p:cBhvr>
                                        <p:cTn id="46" dur="500" fill="hold"/>
                                        <p:tgtEl>
                                          <p:spTgt spid="2398994"/>
                                        </p:tgtEl>
                                        <p:attrNameLst>
                                          <p:attrName>ppt_w</p:attrName>
                                        </p:attrNameLst>
                                      </p:cBhvr>
                                      <p:tavLst>
                                        <p:tav tm="0">
                                          <p:val>
                                            <p:fltVal val="0"/>
                                          </p:val>
                                        </p:tav>
                                        <p:tav tm="100000">
                                          <p:val>
                                            <p:strVal val="#ppt_w"/>
                                          </p:val>
                                        </p:tav>
                                      </p:tavLst>
                                    </p:anim>
                                    <p:anim calcmode="lin" valueType="num">
                                      <p:cBhvr>
                                        <p:cTn id="47" dur="500" fill="hold"/>
                                        <p:tgtEl>
                                          <p:spTgt spid="2398994"/>
                                        </p:tgtEl>
                                        <p:attrNameLst>
                                          <p:attrName>ppt_h</p:attrName>
                                        </p:attrNameLst>
                                      </p:cBhvr>
                                      <p:tavLst>
                                        <p:tav tm="0">
                                          <p:val>
                                            <p:strVal val="#ppt_h"/>
                                          </p:val>
                                        </p:tav>
                                        <p:tav tm="100000">
                                          <p:val>
                                            <p:strVal val="#ppt_h"/>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17" presetClass="entr" presetSubtype="10" fill="hold" nodeType="clickEffect">
                                  <p:stCondLst>
                                    <p:cond delay="0"/>
                                  </p:stCondLst>
                                  <p:childTnLst>
                                    <p:set>
                                      <p:cBhvr>
                                        <p:cTn id="51" dur="1" fill="hold">
                                          <p:stCondLst>
                                            <p:cond delay="0"/>
                                          </p:stCondLst>
                                        </p:cTn>
                                        <p:tgtEl>
                                          <p:spTgt spid="2398995"/>
                                        </p:tgtEl>
                                        <p:attrNameLst>
                                          <p:attrName>style.visibility</p:attrName>
                                        </p:attrNameLst>
                                      </p:cBhvr>
                                      <p:to>
                                        <p:strVal val="visible"/>
                                      </p:to>
                                    </p:set>
                                    <p:anim calcmode="lin" valueType="num">
                                      <p:cBhvr>
                                        <p:cTn id="52" dur="500" fill="hold"/>
                                        <p:tgtEl>
                                          <p:spTgt spid="2398995"/>
                                        </p:tgtEl>
                                        <p:attrNameLst>
                                          <p:attrName>ppt_w</p:attrName>
                                        </p:attrNameLst>
                                      </p:cBhvr>
                                      <p:tavLst>
                                        <p:tav tm="0">
                                          <p:val>
                                            <p:fltVal val="0"/>
                                          </p:val>
                                        </p:tav>
                                        <p:tav tm="100000">
                                          <p:val>
                                            <p:strVal val="#ppt_w"/>
                                          </p:val>
                                        </p:tav>
                                      </p:tavLst>
                                    </p:anim>
                                    <p:anim calcmode="lin" valueType="num">
                                      <p:cBhvr>
                                        <p:cTn id="53" dur="500" fill="hold"/>
                                        <p:tgtEl>
                                          <p:spTgt spid="2398995"/>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nodeType="clickEffect">
                                  <p:stCondLst>
                                    <p:cond delay="0"/>
                                  </p:stCondLst>
                                  <p:childTnLst>
                                    <p:set>
                                      <p:cBhvr>
                                        <p:cTn id="57" dur="1" fill="hold">
                                          <p:stCondLst>
                                            <p:cond delay="0"/>
                                          </p:stCondLst>
                                        </p:cTn>
                                        <p:tgtEl>
                                          <p:spTgt spid="2399121"/>
                                        </p:tgtEl>
                                        <p:attrNameLst>
                                          <p:attrName>style.visibility</p:attrName>
                                        </p:attrNameLst>
                                      </p:cBhvr>
                                      <p:to>
                                        <p:strVal val="visible"/>
                                      </p:to>
                                    </p:set>
                                    <p:animEffect transition="in" filter="diamond(in)">
                                      <p:cBhvr>
                                        <p:cTn id="58" dur="2000"/>
                                        <p:tgtEl>
                                          <p:spTgt spid="2399121"/>
                                        </p:tgtEl>
                                      </p:cBhvr>
                                    </p:animEffect>
                                  </p:childTnLst>
                                </p:cTn>
                              </p:par>
                            </p:childTnLst>
                          </p:cTn>
                        </p:par>
                        <p:par>
                          <p:cTn id="59" fill="hold" nodeType="afterGroup">
                            <p:stCondLst>
                              <p:cond delay="2000"/>
                            </p:stCondLst>
                            <p:childTnLst>
                              <p:par>
                                <p:cTn id="60" presetID="5" presetClass="entr" presetSubtype="10" fill="hold" nodeType="afterEffect">
                                  <p:stCondLst>
                                    <p:cond delay="0"/>
                                  </p:stCondLst>
                                  <p:childTnLst>
                                    <p:set>
                                      <p:cBhvr>
                                        <p:cTn id="61" dur="1" fill="hold">
                                          <p:stCondLst>
                                            <p:cond delay="0"/>
                                          </p:stCondLst>
                                        </p:cTn>
                                        <p:tgtEl>
                                          <p:spTgt spid="2398841"/>
                                        </p:tgtEl>
                                        <p:attrNameLst>
                                          <p:attrName>style.visibility</p:attrName>
                                        </p:attrNameLst>
                                      </p:cBhvr>
                                      <p:to>
                                        <p:strVal val="visible"/>
                                      </p:to>
                                    </p:set>
                                    <p:animEffect transition="in" filter="checkerboard(across)">
                                      <p:cBhvr>
                                        <p:cTn id="62" dur="500"/>
                                        <p:tgtEl>
                                          <p:spTgt spid="23988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8400" grpId="0"/>
      <p:bldP spid="2398401" grpId="0"/>
      <p:bldP spid="2398848" grpId="0" animBg="1"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 name="幻灯片编号占位符 5"/>
          <p:cNvSpPr>
            <a:spLocks noGrp="1"/>
          </p:cNvSpPr>
          <p:nvPr>
            <p:ph type="sldNum" sz="quarter" idx="12"/>
          </p:nvPr>
        </p:nvSpPr>
        <p:spPr/>
        <p:txBody>
          <a:bodyPr/>
          <a:lstStyle/>
          <a:p>
            <a:pPr>
              <a:defRPr/>
            </a:pPr>
            <a:fld id="{57EABBCF-BC91-3445-B95F-644E58BB550A}" type="slidenum">
              <a:rPr lang="en-US" altLang="zh-CN"/>
              <a:pPr>
                <a:defRPr/>
              </a:pPr>
              <a:t>234</a:t>
            </a:fld>
            <a:endParaRPr lang="en-US" altLang="zh-CN"/>
          </a:p>
        </p:txBody>
      </p:sp>
      <p:sp>
        <p:nvSpPr>
          <p:cNvPr id="2501634" name="Rectangle 2"/>
          <p:cNvSpPr>
            <a:spLocks noGrp="1" noChangeArrowheads="1"/>
          </p:cNvSpPr>
          <p:nvPr>
            <p:ph type="title"/>
          </p:nvPr>
        </p:nvSpPr>
        <p:spPr/>
        <p:txBody>
          <a:bodyPr/>
          <a:lstStyle/>
          <a:p>
            <a:pPr>
              <a:defRPr/>
            </a:pPr>
            <a:r>
              <a:rPr lang="zh-CN" altLang="en-US">
                <a:latin typeface="宋体" charset="0"/>
              </a:rPr>
              <a:t>第十</a:t>
            </a:r>
            <a:r>
              <a:rPr lang="zh-CN" altLang="en-US"/>
              <a:t>讲</a:t>
            </a:r>
            <a:r>
              <a:rPr lang="en-US" altLang="zh-CN" dirty="0"/>
              <a:t>   </a:t>
            </a:r>
            <a:r>
              <a:rPr lang="zh-CN" altLang="en-US" dirty="0"/>
              <a:t>供应链信息集成</a:t>
            </a:r>
          </a:p>
        </p:txBody>
      </p:sp>
      <p:grpSp>
        <p:nvGrpSpPr>
          <p:cNvPr id="50179" name="Group 6"/>
          <p:cNvGrpSpPr>
            <a:grpSpLocks noChangeAspect="1"/>
          </p:cNvGrpSpPr>
          <p:nvPr/>
        </p:nvGrpSpPr>
        <p:grpSpPr bwMode="auto">
          <a:xfrm>
            <a:off x="1476375" y="981075"/>
            <a:ext cx="7113588" cy="2249488"/>
            <a:chOff x="384" y="1663"/>
            <a:chExt cx="4992" cy="1529"/>
          </a:xfrm>
        </p:grpSpPr>
        <p:sp>
          <p:nvSpPr>
            <p:cNvPr id="2501639" name="Rectangle 7"/>
            <p:cNvSpPr>
              <a:spLocks noChangeAspect="1" noChangeArrowheads="1"/>
            </p:cNvSpPr>
            <p:nvPr/>
          </p:nvSpPr>
          <p:spPr bwMode="auto">
            <a:xfrm>
              <a:off x="480" y="2664"/>
              <a:ext cx="4896" cy="2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marL="342900" indent="-342900" algn="dist">
                <a:lnSpc>
                  <a:spcPct val="100000"/>
                </a:lnSpc>
                <a:buClr>
                  <a:srgbClr val="009900"/>
                </a:buClr>
                <a:defRPr/>
              </a:pPr>
              <a:r>
                <a:rPr lang="zh-CN" altLang="en-US" sz="1600" b="1" dirty="0">
                  <a:solidFill>
                    <a:srgbClr val="000099"/>
                  </a:solidFill>
                  <a:ea typeface="黑体" charset="0"/>
                  <a:cs typeface="黑体" charset="0"/>
                </a:rPr>
                <a:t>零件制造商</a:t>
              </a:r>
              <a:r>
                <a:rPr lang="en-US" altLang="zh-CN" sz="1600" b="1" dirty="0">
                  <a:solidFill>
                    <a:srgbClr val="000099"/>
                  </a:solidFill>
                  <a:ea typeface="黑体" charset="0"/>
                  <a:cs typeface="黑体" charset="0"/>
                </a:rPr>
                <a:t>    </a:t>
              </a:r>
              <a:r>
                <a:rPr lang="zh-CN" altLang="en-US" sz="1600" b="1" dirty="0">
                  <a:solidFill>
                    <a:srgbClr val="000099"/>
                  </a:solidFill>
                  <a:ea typeface="黑体" charset="0"/>
                  <a:cs typeface="黑体" charset="0"/>
                </a:rPr>
                <a:t>最终装配</a:t>
              </a:r>
              <a:r>
                <a:rPr lang="en-US" altLang="zh-CN" sz="1600" b="1" dirty="0">
                  <a:solidFill>
                    <a:srgbClr val="000099"/>
                  </a:solidFill>
                  <a:ea typeface="黑体" charset="0"/>
                  <a:cs typeface="黑体" charset="0"/>
                </a:rPr>
                <a:t>    </a:t>
              </a:r>
              <a:r>
                <a:rPr lang="zh-CN" altLang="en-US" sz="1600" b="1" dirty="0">
                  <a:solidFill>
                    <a:srgbClr val="000099"/>
                  </a:solidFill>
                  <a:ea typeface="黑体" charset="0"/>
                  <a:cs typeface="黑体" charset="0"/>
                </a:rPr>
                <a:t>分销中心</a:t>
              </a:r>
              <a:r>
                <a:rPr lang="en-US" altLang="zh-CN" sz="1600" b="1" dirty="0">
                  <a:solidFill>
                    <a:srgbClr val="000099"/>
                  </a:solidFill>
                  <a:ea typeface="黑体" charset="0"/>
                  <a:cs typeface="黑体" charset="0"/>
                </a:rPr>
                <a:t>       </a:t>
              </a:r>
              <a:r>
                <a:rPr lang="zh-CN" altLang="en-US" sz="1600" b="1" dirty="0">
                  <a:solidFill>
                    <a:srgbClr val="000099"/>
                  </a:solidFill>
                  <a:ea typeface="黑体" charset="0"/>
                  <a:cs typeface="黑体" charset="0"/>
                </a:rPr>
                <a:t>零售商</a:t>
              </a:r>
              <a:r>
                <a:rPr lang="en-US" altLang="zh-CN" sz="1600" b="1" dirty="0">
                  <a:solidFill>
                    <a:srgbClr val="000099"/>
                  </a:solidFill>
                  <a:ea typeface="黑体" charset="0"/>
                  <a:cs typeface="黑体" charset="0"/>
                </a:rPr>
                <a:t> </a:t>
              </a:r>
              <a:r>
                <a:rPr lang="zh-CN" altLang="en-US" sz="1600" b="1" dirty="0">
                  <a:solidFill>
                    <a:srgbClr val="000099"/>
                  </a:solidFill>
                  <a:ea typeface="黑体" charset="0"/>
                  <a:cs typeface="黑体" charset="0"/>
                </a:rPr>
                <a:t>   </a:t>
              </a:r>
              <a:r>
                <a:rPr lang="en-US" altLang="zh-CN" sz="1600" b="1" dirty="0">
                  <a:solidFill>
                    <a:srgbClr val="000099"/>
                  </a:solidFill>
                  <a:ea typeface="黑体" charset="0"/>
                  <a:cs typeface="黑体" charset="0"/>
                </a:rPr>
                <a:t>   </a:t>
              </a:r>
              <a:r>
                <a:rPr lang="zh-CN" altLang="en-US" sz="1600" b="1" dirty="0">
                  <a:solidFill>
                    <a:srgbClr val="000099"/>
                  </a:solidFill>
                  <a:ea typeface="黑体" charset="0"/>
                  <a:cs typeface="黑体" charset="0"/>
                </a:rPr>
                <a:t>用户</a:t>
              </a:r>
              <a:r>
                <a:rPr lang="en-US" altLang="zh-CN" sz="1600" b="1" dirty="0">
                  <a:solidFill>
                    <a:srgbClr val="000099"/>
                  </a:solidFill>
                  <a:ea typeface="黑体" charset="0"/>
                  <a:cs typeface="黑体" charset="0"/>
                </a:rPr>
                <a:t>  </a:t>
              </a:r>
            </a:p>
          </p:txBody>
        </p:sp>
        <p:grpSp>
          <p:nvGrpSpPr>
            <p:cNvPr id="50198" name="Group 8"/>
            <p:cNvGrpSpPr>
              <a:grpSpLocks noChangeAspect="1"/>
            </p:cNvGrpSpPr>
            <p:nvPr/>
          </p:nvGrpSpPr>
          <p:grpSpPr bwMode="auto">
            <a:xfrm>
              <a:off x="384" y="2886"/>
              <a:ext cx="4176" cy="306"/>
              <a:chOff x="384" y="2862"/>
              <a:chExt cx="4176" cy="306"/>
            </a:xfrm>
          </p:grpSpPr>
          <p:sp>
            <p:nvSpPr>
              <p:cNvPr id="2501641" name="Text Box 9"/>
              <p:cNvSpPr txBox="1">
                <a:spLocks noChangeAspect="1" noChangeArrowheads="1"/>
              </p:cNvSpPr>
              <p:nvPr/>
            </p:nvSpPr>
            <p:spPr bwMode="auto">
              <a:xfrm>
                <a:off x="3910" y="2864"/>
                <a:ext cx="499"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一个星期</a:t>
                </a:r>
              </a:p>
            </p:txBody>
          </p:sp>
          <p:sp>
            <p:nvSpPr>
              <p:cNvPr id="2501642" name="Text Box 10"/>
              <p:cNvSpPr txBox="1">
                <a:spLocks noChangeAspect="1" noChangeArrowheads="1"/>
              </p:cNvSpPr>
              <p:nvPr/>
            </p:nvSpPr>
            <p:spPr bwMode="auto">
              <a:xfrm>
                <a:off x="2898" y="2864"/>
                <a:ext cx="499"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一个星期</a:t>
                </a:r>
              </a:p>
            </p:txBody>
          </p:sp>
          <p:sp>
            <p:nvSpPr>
              <p:cNvPr id="2501643" name="Text Box 11"/>
              <p:cNvSpPr txBox="1">
                <a:spLocks noChangeAspect="1" noChangeArrowheads="1"/>
              </p:cNvSpPr>
              <p:nvPr/>
            </p:nvSpPr>
            <p:spPr bwMode="auto">
              <a:xfrm>
                <a:off x="1842" y="2864"/>
                <a:ext cx="437"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en-US" altLang="zh-CN" sz="1400"/>
                  <a:t>2</a:t>
                </a:r>
                <a:r>
                  <a:rPr kumimoji="0" lang="zh-CN" altLang="en-US" sz="1400"/>
                  <a:t>个星期</a:t>
                </a:r>
              </a:p>
            </p:txBody>
          </p:sp>
          <p:sp>
            <p:nvSpPr>
              <p:cNvPr id="2501644" name="Text Box 12"/>
              <p:cNvSpPr txBox="1">
                <a:spLocks noChangeAspect="1" noChangeArrowheads="1"/>
              </p:cNvSpPr>
              <p:nvPr/>
            </p:nvSpPr>
            <p:spPr bwMode="auto">
              <a:xfrm>
                <a:off x="785" y="2862"/>
                <a:ext cx="374" cy="1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几个月</a:t>
                </a:r>
              </a:p>
            </p:txBody>
          </p:sp>
          <p:sp>
            <p:nvSpPr>
              <p:cNvPr id="2501645" name="Line 13"/>
              <p:cNvSpPr>
                <a:spLocks noChangeAspect="1" noChangeShapeType="1"/>
              </p:cNvSpPr>
              <p:nvPr/>
            </p:nvSpPr>
            <p:spPr bwMode="auto">
              <a:xfrm>
                <a:off x="384" y="3021"/>
                <a:ext cx="100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46" name="Line 14"/>
              <p:cNvSpPr>
                <a:spLocks noChangeAspect="1" noChangeShapeType="1"/>
              </p:cNvSpPr>
              <p:nvPr/>
            </p:nvSpPr>
            <p:spPr bwMode="auto">
              <a:xfrm>
                <a:off x="384"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47" name="Line 15"/>
              <p:cNvSpPr>
                <a:spLocks noChangeAspect="1" noChangeShapeType="1"/>
              </p:cNvSpPr>
              <p:nvPr/>
            </p:nvSpPr>
            <p:spPr bwMode="auto">
              <a:xfrm>
                <a:off x="1392"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48" name="Line 16"/>
              <p:cNvSpPr>
                <a:spLocks noChangeAspect="1" noChangeShapeType="1"/>
              </p:cNvSpPr>
              <p:nvPr/>
            </p:nvSpPr>
            <p:spPr bwMode="auto">
              <a:xfrm>
                <a:off x="1392" y="3021"/>
                <a:ext cx="100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49" name="Line 17"/>
              <p:cNvSpPr>
                <a:spLocks noChangeAspect="1" noChangeShapeType="1"/>
              </p:cNvSpPr>
              <p:nvPr/>
            </p:nvSpPr>
            <p:spPr bwMode="auto">
              <a:xfrm>
                <a:off x="1392"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0" name="Line 18"/>
              <p:cNvSpPr>
                <a:spLocks noChangeAspect="1" noChangeShapeType="1"/>
              </p:cNvSpPr>
              <p:nvPr/>
            </p:nvSpPr>
            <p:spPr bwMode="auto">
              <a:xfrm>
                <a:off x="2400"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1" name="Line 19"/>
              <p:cNvSpPr>
                <a:spLocks noChangeAspect="1" noChangeShapeType="1"/>
              </p:cNvSpPr>
              <p:nvPr/>
            </p:nvSpPr>
            <p:spPr bwMode="auto">
              <a:xfrm>
                <a:off x="2400" y="3021"/>
                <a:ext cx="1152"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2" name="Line 20"/>
              <p:cNvSpPr>
                <a:spLocks noChangeAspect="1" noChangeShapeType="1"/>
              </p:cNvSpPr>
              <p:nvPr/>
            </p:nvSpPr>
            <p:spPr bwMode="auto">
              <a:xfrm>
                <a:off x="2400"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3" name="Line 21"/>
              <p:cNvSpPr>
                <a:spLocks noChangeAspect="1" noChangeShapeType="1"/>
              </p:cNvSpPr>
              <p:nvPr/>
            </p:nvSpPr>
            <p:spPr bwMode="auto">
              <a:xfrm>
                <a:off x="3552" y="3021"/>
                <a:ext cx="100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4" name="Line 22"/>
              <p:cNvSpPr>
                <a:spLocks noChangeAspect="1" noChangeShapeType="1"/>
              </p:cNvSpPr>
              <p:nvPr/>
            </p:nvSpPr>
            <p:spPr bwMode="auto">
              <a:xfrm>
                <a:off x="3552"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1655" name="Line 23"/>
              <p:cNvSpPr>
                <a:spLocks noChangeAspect="1" noChangeShapeType="1"/>
              </p:cNvSpPr>
              <p:nvPr/>
            </p:nvSpPr>
            <p:spPr bwMode="auto">
              <a:xfrm>
                <a:off x="4565" y="2924"/>
                <a:ext cx="0" cy="244"/>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grpSp>
        <p:grpSp>
          <p:nvGrpSpPr>
            <p:cNvPr id="50199" name="Group 24"/>
            <p:cNvGrpSpPr>
              <a:grpSpLocks noChangeAspect="1"/>
            </p:cNvGrpSpPr>
            <p:nvPr/>
          </p:nvGrpSpPr>
          <p:grpSpPr bwMode="auto">
            <a:xfrm>
              <a:off x="480" y="1663"/>
              <a:ext cx="4818" cy="1025"/>
              <a:chOff x="480" y="1663"/>
              <a:chExt cx="4818" cy="1025"/>
            </a:xfrm>
          </p:grpSpPr>
          <p:grpSp>
            <p:nvGrpSpPr>
              <p:cNvPr id="50200" name="Group 25"/>
              <p:cNvGrpSpPr>
                <a:grpSpLocks noChangeAspect="1"/>
              </p:cNvGrpSpPr>
              <p:nvPr/>
            </p:nvGrpSpPr>
            <p:grpSpPr bwMode="auto">
              <a:xfrm>
                <a:off x="3744" y="2256"/>
                <a:ext cx="625" cy="365"/>
                <a:chOff x="3016" y="2340"/>
                <a:chExt cx="721" cy="413"/>
              </a:xfrm>
            </p:grpSpPr>
            <p:sp>
              <p:nvSpPr>
                <p:cNvPr id="50733" name="Freeform 26"/>
                <p:cNvSpPr>
                  <a:spLocks noChangeAspect="1"/>
                </p:cNvSpPr>
                <p:nvPr/>
              </p:nvSpPr>
              <p:spPr bwMode="auto">
                <a:xfrm>
                  <a:off x="3301" y="2625"/>
                  <a:ext cx="7" cy="28"/>
                </a:xfrm>
                <a:custGeom>
                  <a:avLst/>
                  <a:gdLst>
                    <a:gd name="T0" fmla="*/ 0 w 32"/>
                    <a:gd name="T1" fmla="*/ 0 h 110"/>
                    <a:gd name="T2" fmla="*/ 0 w 32"/>
                    <a:gd name="T3" fmla="*/ 0 h 110"/>
                    <a:gd name="T4" fmla="*/ 0 w 32"/>
                    <a:gd name="T5" fmla="*/ 0 h 110"/>
                    <a:gd name="T6" fmla="*/ 0 w 32"/>
                    <a:gd name="T7" fmla="*/ 0 h 110"/>
                    <a:gd name="T8" fmla="*/ 0 w 32"/>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10">
                      <a:moveTo>
                        <a:pt x="32" y="34"/>
                      </a:moveTo>
                      <a:lnTo>
                        <a:pt x="32" y="110"/>
                      </a:lnTo>
                      <a:lnTo>
                        <a:pt x="0" y="106"/>
                      </a:lnTo>
                      <a:lnTo>
                        <a:pt x="0" y="0"/>
                      </a:lnTo>
                      <a:lnTo>
                        <a:pt x="32" y="34"/>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734" name="Group 27"/>
                <p:cNvGrpSpPr>
                  <a:grpSpLocks noChangeAspect="1"/>
                </p:cNvGrpSpPr>
                <p:nvPr/>
              </p:nvGrpSpPr>
              <p:grpSpPr bwMode="auto">
                <a:xfrm>
                  <a:off x="3016" y="2340"/>
                  <a:ext cx="721" cy="413"/>
                  <a:chOff x="3016" y="2340"/>
                  <a:chExt cx="721" cy="413"/>
                </a:xfrm>
              </p:grpSpPr>
              <p:grpSp>
                <p:nvGrpSpPr>
                  <p:cNvPr id="50735" name="Group 28"/>
                  <p:cNvGrpSpPr>
                    <a:grpSpLocks noChangeAspect="1"/>
                  </p:cNvGrpSpPr>
                  <p:nvPr/>
                </p:nvGrpSpPr>
                <p:grpSpPr bwMode="auto">
                  <a:xfrm>
                    <a:off x="3016" y="2340"/>
                    <a:ext cx="553" cy="372"/>
                    <a:chOff x="3016" y="2340"/>
                    <a:chExt cx="553" cy="372"/>
                  </a:xfrm>
                </p:grpSpPr>
                <p:sp>
                  <p:nvSpPr>
                    <p:cNvPr id="50796" name="Freeform 29"/>
                    <p:cNvSpPr>
                      <a:spLocks noChangeAspect="1"/>
                    </p:cNvSpPr>
                    <p:nvPr/>
                  </p:nvSpPr>
                  <p:spPr bwMode="auto">
                    <a:xfrm>
                      <a:off x="3017" y="2416"/>
                      <a:ext cx="552" cy="296"/>
                    </a:xfrm>
                    <a:custGeom>
                      <a:avLst/>
                      <a:gdLst>
                        <a:gd name="T0" fmla="*/ 0 w 2760"/>
                        <a:gd name="T1" fmla="*/ 0 h 1181"/>
                        <a:gd name="T2" fmla="*/ 0 w 2760"/>
                        <a:gd name="T3" fmla="*/ 0 h 1181"/>
                        <a:gd name="T4" fmla="*/ 0 w 2760"/>
                        <a:gd name="T5" fmla="*/ 0 h 1181"/>
                        <a:gd name="T6" fmla="*/ 0 w 2760"/>
                        <a:gd name="T7" fmla="*/ 0 h 1181"/>
                        <a:gd name="T8" fmla="*/ 0 w 2760"/>
                        <a:gd name="T9" fmla="*/ 0 h 1181"/>
                        <a:gd name="T10" fmla="*/ 0 w 2760"/>
                        <a:gd name="T11" fmla="*/ 0 h 1181"/>
                        <a:gd name="T12" fmla="*/ 0 w 2760"/>
                        <a:gd name="T13" fmla="*/ 0 h 1181"/>
                        <a:gd name="T14" fmla="*/ 0 w 2760"/>
                        <a:gd name="T15" fmla="*/ 0 h 11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60" h="1181">
                          <a:moveTo>
                            <a:pt x="2760" y="0"/>
                          </a:moveTo>
                          <a:lnTo>
                            <a:pt x="2760" y="1181"/>
                          </a:lnTo>
                          <a:lnTo>
                            <a:pt x="103" y="1181"/>
                          </a:lnTo>
                          <a:lnTo>
                            <a:pt x="103" y="962"/>
                          </a:lnTo>
                          <a:lnTo>
                            <a:pt x="50" y="947"/>
                          </a:lnTo>
                          <a:lnTo>
                            <a:pt x="50" y="800"/>
                          </a:lnTo>
                          <a:lnTo>
                            <a:pt x="0" y="778"/>
                          </a:lnTo>
                          <a:lnTo>
                            <a:pt x="276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797" name="Group 30"/>
                    <p:cNvGrpSpPr>
                      <a:grpSpLocks noChangeAspect="1"/>
                    </p:cNvGrpSpPr>
                    <p:nvPr/>
                  </p:nvGrpSpPr>
                  <p:grpSpPr bwMode="auto">
                    <a:xfrm>
                      <a:off x="3061" y="2651"/>
                      <a:ext cx="35" cy="22"/>
                      <a:chOff x="3061" y="2651"/>
                      <a:chExt cx="35" cy="22"/>
                    </a:xfrm>
                  </p:grpSpPr>
                  <p:sp>
                    <p:nvSpPr>
                      <p:cNvPr id="50822" name="Oval 31"/>
                      <p:cNvSpPr>
                        <a:spLocks noChangeAspect="1" noChangeArrowheads="1"/>
                      </p:cNvSpPr>
                      <p:nvPr/>
                    </p:nvSpPr>
                    <p:spPr bwMode="auto">
                      <a:xfrm>
                        <a:off x="3091" y="2651"/>
                        <a:ext cx="5" cy="19"/>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3" name="Oval 32"/>
                      <p:cNvSpPr>
                        <a:spLocks noChangeAspect="1" noChangeArrowheads="1"/>
                      </p:cNvSpPr>
                      <p:nvPr/>
                    </p:nvSpPr>
                    <p:spPr bwMode="auto">
                      <a:xfrm>
                        <a:off x="3084" y="2651"/>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4" name="Oval 33"/>
                      <p:cNvSpPr>
                        <a:spLocks noChangeAspect="1" noChangeArrowheads="1"/>
                      </p:cNvSpPr>
                      <p:nvPr/>
                    </p:nvSpPr>
                    <p:spPr bwMode="auto">
                      <a:xfrm>
                        <a:off x="3079" y="2652"/>
                        <a:ext cx="4"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5" name="Oval 34"/>
                      <p:cNvSpPr>
                        <a:spLocks noChangeAspect="1" noChangeArrowheads="1"/>
                      </p:cNvSpPr>
                      <p:nvPr/>
                    </p:nvSpPr>
                    <p:spPr bwMode="auto">
                      <a:xfrm>
                        <a:off x="3073" y="2652"/>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6" name="Oval 35"/>
                      <p:cNvSpPr>
                        <a:spLocks noChangeAspect="1" noChangeArrowheads="1"/>
                      </p:cNvSpPr>
                      <p:nvPr/>
                    </p:nvSpPr>
                    <p:spPr bwMode="auto">
                      <a:xfrm>
                        <a:off x="3067"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7" name="Oval 36"/>
                      <p:cNvSpPr>
                        <a:spLocks noChangeAspect="1" noChangeArrowheads="1"/>
                      </p:cNvSpPr>
                      <p:nvPr/>
                    </p:nvSpPr>
                    <p:spPr bwMode="auto">
                      <a:xfrm>
                        <a:off x="3061"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98" name="Group 37"/>
                    <p:cNvGrpSpPr>
                      <a:grpSpLocks noChangeAspect="1"/>
                    </p:cNvGrpSpPr>
                    <p:nvPr/>
                  </p:nvGrpSpPr>
                  <p:grpSpPr bwMode="auto">
                    <a:xfrm>
                      <a:off x="3133" y="2624"/>
                      <a:ext cx="59" cy="41"/>
                      <a:chOff x="3133" y="2624"/>
                      <a:chExt cx="59" cy="41"/>
                    </a:xfrm>
                  </p:grpSpPr>
                  <p:sp>
                    <p:nvSpPr>
                      <p:cNvPr id="50815" name="Freeform 38"/>
                      <p:cNvSpPr>
                        <a:spLocks noChangeAspect="1"/>
                      </p:cNvSpPr>
                      <p:nvPr/>
                    </p:nvSpPr>
                    <p:spPr bwMode="auto">
                      <a:xfrm>
                        <a:off x="3185" y="2624"/>
                        <a:ext cx="7" cy="33"/>
                      </a:xfrm>
                      <a:custGeom>
                        <a:avLst/>
                        <a:gdLst>
                          <a:gd name="T0" fmla="*/ 0 w 38"/>
                          <a:gd name="T1" fmla="*/ 0 h 131"/>
                          <a:gd name="T2" fmla="*/ 0 w 38"/>
                          <a:gd name="T3" fmla="*/ 0 h 131"/>
                          <a:gd name="T4" fmla="*/ 0 w 38"/>
                          <a:gd name="T5" fmla="*/ 0 h 131"/>
                          <a:gd name="T6" fmla="*/ 0 w 38"/>
                          <a:gd name="T7" fmla="*/ 0 h 131"/>
                          <a:gd name="T8" fmla="*/ 0 w 38"/>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1">
                            <a:moveTo>
                              <a:pt x="0" y="0"/>
                            </a:moveTo>
                            <a:lnTo>
                              <a:pt x="0" y="131"/>
                            </a:lnTo>
                            <a:lnTo>
                              <a:pt x="38" y="131"/>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6" name="Freeform 39"/>
                      <p:cNvSpPr>
                        <a:spLocks noChangeAspect="1"/>
                      </p:cNvSpPr>
                      <p:nvPr/>
                    </p:nvSpPr>
                    <p:spPr bwMode="auto">
                      <a:xfrm>
                        <a:off x="3175" y="2625"/>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7" name="Freeform 40"/>
                      <p:cNvSpPr>
                        <a:spLocks noChangeAspect="1"/>
                      </p:cNvSpPr>
                      <p:nvPr/>
                    </p:nvSpPr>
                    <p:spPr bwMode="auto">
                      <a:xfrm>
                        <a:off x="3167" y="2626"/>
                        <a:ext cx="7"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8" name="Freeform 41"/>
                      <p:cNvSpPr>
                        <a:spLocks noChangeAspect="1"/>
                      </p:cNvSpPr>
                      <p:nvPr/>
                    </p:nvSpPr>
                    <p:spPr bwMode="auto">
                      <a:xfrm>
                        <a:off x="3159" y="2628"/>
                        <a:ext cx="7" cy="33"/>
                      </a:xfrm>
                      <a:custGeom>
                        <a:avLst/>
                        <a:gdLst>
                          <a:gd name="T0" fmla="*/ 0 w 37"/>
                          <a:gd name="T1" fmla="*/ 0 h 129"/>
                          <a:gd name="T2" fmla="*/ 0 w 37"/>
                          <a:gd name="T3" fmla="*/ 0 h 129"/>
                          <a:gd name="T4" fmla="*/ 0 w 37"/>
                          <a:gd name="T5" fmla="*/ 0 h 129"/>
                          <a:gd name="T6" fmla="*/ 0 w 37"/>
                          <a:gd name="T7" fmla="*/ 0 h 129"/>
                          <a:gd name="T8" fmla="*/ 0 w 3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9">
                            <a:moveTo>
                              <a:pt x="0" y="0"/>
                            </a:moveTo>
                            <a:lnTo>
                              <a:pt x="0" y="129"/>
                            </a:lnTo>
                            <a:lnTo>
                              <a:pt x="37" y="129"/>
                            </a:lnTo>
                            <a:lnTo>
                              <a:pt x="37" y="5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9" name="Freeform 42"/>
                      <p:cNvSpPr>
                        <a:spLocks noChangeAspect="1"/>
                      </p:cNvSpPr>
                      <p:nvPr/>
                    </p:nvSpPr>
                    <p:spPr bwMode="auto">
                      <a:xfrm>
                        <a:off x="3150" y="2628"/>
                        <a:ext cx="8" cy="33"/>
                      </a:xfrm>
                      <a:custGeom>
                        <a:avLst/>
                        <a:gdLst>
                          <a:gd name="T0" fmla="*/ 0 w 38"/>
                          <a:gd name="T1" fmla="*/ 0 h 129"/>
                          <a:gd name="T2" fmla="*/ 0 w 38"/>
                          <a:gd name="T3" fmla="*/ 0 h 129"/>
                          <a:gd name="T4" fmla="*/ 0 w 38"/>
                          <a:gd name="T5" fmla="*/ 0 h 129"/>
                          <a:gd name="T6" fmla="*/ 0 w 38"/>
                          <a:gd name="T7" fmla="*/ 0 h 129"/>
                          <a:gd name="T8" fmla="*/ 0 w 38"/>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29">
                            <a:moveTo>
                              <a:pt x="0" y="0"/>
                            </a:moveTo>
                            <a:lnTo>
                              <a:pt x="0" y="129"/>
                            </a:lnTo>
                            <a:lnTo>
                              <a:pt x="38" y="129"/>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0" name="Freeform 43"/>
                      <p:cNvSpPr>
                        <a:spLocks noChangeAspect="1"/>
                      </p:cNvSpPr>
                      <p:nvPr/>
                    </p:nvSpPr>
                    <p:spPr bwMode="auto">
                      <a:xfrm>
                        <a:off x="3142" y="2630"/>
                        <a:ext cx="8"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21" name="Freeform 44"/>
                      <p:cNvSpPr>
                        <a:spLocks noChangeAspect="1"/>
                      </p:cNvSpPr>
                      <p:nvPr/>
                    </p:nvSpPr>
                    <p:spPr bwMode="auto">
                      <a:xfrm>
                        <a:off x="3133" y="2632"/>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99" name="Group 45"/>
                    <p:cNvGrpSpPr>
                      <a:grpSpLocks noChangeAspect="1"/>
                    </p:cNvGrpSpPr>
                    <p:nvPr/>
                  </p:nvGrpSpPr>
                  <p:grpSpPr bwMode="auto">
                    <a:xfrm>
                      <a:off x="3248" y="2601"/>
                      <a:ext cx="80" cy="48"/>
                      <a:chOff x="3248" y="2601"/>
                      <a:chExt cx="80" cy="48"/>
                    </a:xfrm>
                  </p:grpSpPr>
                  <p:sp>
                    <p:nvSpPr>
                      <p:cNvPr id="50809" name="Freeform 46"/>
                      <p:cNvSpPr>
                        <a:spLocks noChangeAspect="1"/>
                      </p:cNvSpPr>
                      <p:nvPr/>
                    </p:nvSpPr>
                    <p:spPr bwMode="auto">
                      <a:xfrm>
                        <a:off x="3318" y="2601"/>
                        <a:ext cx="10" cy="39"/>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0" name="Freeform 47"/>
                      <p:cNvSpPr>
                        <a:spLocks noChangeAspect="1"/>
                      </p:cNvSpPr>
                      <p:nvPr/>
                    </p:nvSpPr>
                    <p:spPr bwMode="auto">
                      <a:xfrm>
                        <a:off x="3304" y="2604"/>
                        <a:ext cx="10" cy="38"/>
                      </a:xfrm>
                      <a:custGeom>
                        <a:avLst/>
                        <a:gdLst>
                          <a:gd name="T0" fmla="*/ 0 w 48"/>
                          <a:gd name="T1" fmla="*/ 0 h 153"/>
                          <a:gd name="T2" fmla="*/ 0 w 48"/>
                          <a:gd name="T3" fmla="*/ 0 h 153"/>
                          <a:gd name="T4" fmla="*/ 0 w 48"/>
                          <a:gd name="T5" fmla="*/ 0 h 153"/>
                          <a:gd name="T6" fmla="*/ 0 w 48"/>
                          <a:gd name="T7" fmla="*/ 0 h 153"/>
                          <a:gd name="T8" fmla="*/ 0 w 48"/>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153">
                            <a:moveTo>
                              <a:pt x="0" y="0"/>
                            </a:moveTo>
                            <a:lnTo>
                              <a:pt x="0" y="153"/>
                            </a:lnTo>
                            <a:lnTo>
                              <a:pt x="48" y="153"/>
                            </a:lnTo>
                            <a:lnTo>
                              <a:pt x="48"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1" name="Freeform 48"/>
                      <p:cNvSpPr>
                        <a:spLocks noChangeAspect="1"/>
                      </p:cNvSpPr>
                      <p:nvPr/>
                    </p:nvSpPr>
                    <p:spPr bwMode="auto">
                      <a:xfrm>
                        <a:off x="3291" y="2605"/>
                        <a:ext cx="9" cy="39"/>
                      </a:xfrm>
                      <a:custGeom>
                        <a:avLst/>
                        <a:gdLst>
                          <a:gd name="T0" fmla="*/ 0 w 49"/>
                          <a:gd name="T1" fmla="*/ 0 h 154"/>
                          <a:gd name="T2" fmla="*/ 0 w 49"/>
                          <a:gd name="T3" fmla="*/ 0 h 154"/>
                          <a:gd name="T4" fmla="*/ 0 w 49"/>
                          <a:gd name="T5" fmla="*/ 0 h 154"/>
                          <a:gd name="T6" fmla="*/ 0 w 49"/>
                          <a:gd name="T7" fmla="*/ 0 h 154"/>
                          <a:gd name="T8" fmla="*/ 0 w 49"/>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4">
                            <a:moveTo>
                              <a:pt x="0" y="0"/>
                            </a:moveTo>
                            <a:lnTo>
                              <a:pt x="0" y="154"/>
                            </a:lnTo>
                            <a:lnTo>
                              <a:pt x="49" y="154"/>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2" name="Freeform 49"/>
                      <p:cNvSpPr>
                        <a:spLocks noChangeAspect="1"/>
                      </p:cNvSpPr>
                      <p:nvPr/>
                    </p:nvSpPr>
                    <p:spPr bwMode="auto">
                      <a:xfrm>
                        <a:off x="3276" y="2607"/>
                        <a:ext cx="10" cy="38"/>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3" name="Freeform 50"/>
                      <p:cNvSpPr>
                        <a:spLocks noChangeAspect="1"/>
                      </p:cNvSpPr>
                      <p:nvPr/>
                    </p:nvSpPr>
                    <p:spPr bwMode="auto">
                      <a:xfrm>
                        <a:off x="3262" y="2609"/>
                        <a:ext cx="10" cy="38"/>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14" name="Freeform 51"/>
                      <p:cNvSpPr>
                        <a:spLocks noChangeAspect="1"/>
                      </p:cNvSpPr>
                      <p:nvPr/>
                    </p:nvSpPr>
                    <p:spPr bwMode="auto">
                      <a:xfrm>
                        <a:off x="3248" y="2610"/>
                        <a:ext cx="9" cy="39"/>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800" name="Group 52"/>
                    <p:cNvGrpSpPr>
                      <a:grpSpLocks noChangeAspect="1"/>
                    </p:cNvGrpSpPr>
                    <p:nvPr/>
                  </p:nvGrpSpPr>
                  <p:grpSpPr bwMode="auto">
                    <a:xfrm>
                      <a:off x="3435" y="2576"/>
                      <a:ext cx="105" cy="49"/>
                      <a:chOff x="3435" y="2576"/>
                      <a:chExt cx="105" cy="49"/>
                    </a:xfrm>
                  </p:grpSpPr>
                  <p:sp>
                    <p:nvSpPr>
                      <p:cNvPr id="50804" name="Freeform 53"/>
                      <p:cNvSpPr>
                        <a:spLocks noChangeAspect="1"/>
                      </p:cNvSpPr>
                      <p:nvPr/>
                    </p:nvSpPr>
                    <p:spPr bwMode="auto">
                      <a:xfrm>
                        <a:off x="3530" y="2576"/>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5" name="Freeform 54"/>
                      <p:cNvSpPr>
                        <a:spLocks noChangeAspect="1"/>
                      </p:cNvSpPr>
                      <p:nvPr/>
                    </p:nvSpPr>
                    <p:spPr bwMode="auto">
                      <a:xfrm>
                        <a:off x="3506" y="2578"/>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6" name="Freeform 55"/>
                      <p:cNvSpPr>
                        <a:spLocks noChangeAspect="1"/>
                      </p:cNvSpPr>
                      <p:nvPr/>
                    </p:nvSpPr>
                    <p:spPr bwMode="auto">
                      <a:xfrm>
                        <a:off x="3482" y="2580"/>
                        <a:ext cx="10" cy="37"/>
                      </a:xfrm>
                      <a:custGeom>
                        <a:avLst/>
                        <a:gdLst>
                          <a:gd name="T0" fmla="*/ 0 w 49"/>
                          <a:gd name="T1" fmla="*/ 0 h 149"/>
                          <a:gd name="T2" fmla="*/ 0 w 49"/>
                          <a:gd name="T3" fmla="*/ 0 h 149"/>
                          <a:gd name="T4" fmla="*/ 0 w 49"/>
                          <a:gd name="T5" fmla="*/ 0 h 149"/>
                          <a:gd name="T6" fmla="*/ 0 w 49"/>
                          <a:gd name="T7" fmla="*/ 0 h 149"/>
                          <a:gd name="T8" fmla="*/ 0 w 49"/>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9">
                            <a:moveTo>
                              <a:pt x="0" y="0"/>
                            </a:moveTo>
                            <a:lnTo>
                              <a:pt x="0" y="149"/>
                            </a:lnTo>
                            <a:lnTo>
                              <a:pt x="49" y="149"/>
                            </a:lnTo>
                            <a:lnTo>
                              <a:pt x="49"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7" name="Freeform 56"/>
                      <p:cNvSpPr>
                        <a:spLocks noChangeAspect="1"/>
                      </p:cNvSpPr>
                      <p:nvPr/>
                    </p:nvSpPr>
                    <p:spPr bwMode="auto">
                      <a:xfrm>
                        <a:off x="3458" y="2583"/>
                        <a:ext cx="10" cy="37"/>
                      </a:xfrm>
                      <a:custGeom>
                        <a:avLst/>
                        <a:gdLst>
                          <a:gd name="T0" fmla="*/ 0 w 50"/>
                          <a:gd name="T1" fmla="*/ 0 h 147"/>
                          <a:gd name="T2" fmla="*/ 0 w 50"/>
                          <a:gd name="T3" fmla="*/ 0 h 147"/>
                          <a:gd name="T4" fmla="*/ 0 w 50"/>
                          <a:gd name="T5" fmla="*/ 0 h 147"/>
                          <a:gd name="T6" fmla="*/ 0 w 50"/>
                          <a:gd name="T7" fmla="*/ 0 h 147"/>
                          <a:gd name="T8" fmla="*/ 0 w 50"/>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7">
                            <a:moveTo>
                              <a:pt x="0" y="0"/>
                            </a:moveTo>
                            <a:lnTo>
                              <a:pt x="0" y="147"/>
                            </a:lnTo>
                            <a:lnTo>
                              <a:pt x="50" y="147"/>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8" name="Freeform 57"/>
                      <p:cNvSpPr>
                        <a:spLocks noChangeAspect="1"/>
                      </p:cNvSpPr>
                      <p:nvPr/>
                    </p:nvSpPr>
                    <p:spPr bwMode="auto">
                      <a:xfrm>
                        <a:off x="3435" y="2588"/>
                        <a:ext cx="10" cy="37"/>
                      </a:xfrm>
                      <a:custGeom>
                        <a:avLst/>
                        <a:gdLst>
                          <a:gd name="T0" fmla="*/ 0 w 49"/>
                          <a:gd name="T1" fmla="*/ 0 h 148"/>
                          <a:gd name="T2" fmla="*/ 0 w 49"/>
                          <a:gd name="T3" fmla="*/ 0 h 148"/>
                          <a:gd name="T4" fmla="*/ 0 w 49"/>
                          <a:gd name="T5" fmla="*/ 0 h 148"/>
                          <a:gd name="T6" fmla="*/ 0 w 49"/>
                          <a:gd name="T7" fmla="*/ 0 h 148"/>
                          <a:gd name="T8" fmla="*/ 0 w 49"/>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8">
                            <a:moveTo>
                              <a:pt x="0" y="0"/>
                            </a:moveTo>
                            <a:lnTo>
                              <a:pt x="0" y="148"/>
                            </a:lnTo>
                            <a:lnTo>
                              <a:pt x="49" y="148"/>
                            </a:lnTo>
                            <a:lnTo>
                              <a:pt x="49" y="3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801" name="Freeform 58"/>
                    <p:cNvSpPr>
                      <a:spLocks noChangeAspect="1"/>
                    </p:cNvSpPr>
                    <p:nvPr/>
                  </p:nvSpPr>
                  <p:spPr bwMode="auto">
                    <a:xfrm>
                      <a:off x="3038" y="2605"/>
                      <a:ext cx="530" cy="90"/>
                    </a:xfrm>
                    <a:custGeom>
                      <a:avLst/>
                      <a:gdLst>
                        <a:gd name="T0" fmla="*/ 0 w 2653"/>
                        <a:gd name="T1" fmla="*/ 0 h 359"/>
                        <a:gd name="T2" fmla="*/ 0 w 2653"/>
                        <a:gd name="T3" fmla="*/ 0 h 359"/>
                        <a:gd name="T4" fmla="*/ 0 w 2653"/>
                        <a:gd name="T5" fmla="*/ 0 h 359"/>
                        <a:gd name="T6" fmla="*/ 0 w 2653"/>
                        <a:gd name="T7" fmla="*/ 0 h 359"/>
                        <a:gd name="T8" fmla="*/ 0 w 2653"/>
                        <a:gd name="T9" fmla="*/ 0 h 3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53" h="359">
                          <a:moveTo>
                            <a:pt x="2653" y="197"/>
                          </a:moveTo>
                          <a:lnTo>
                            <a:pt x="2653" y="0"/>
                          </a:lnTo>
                          <a:lnTo>
                            <a:pt x="0" y="262"/>
                          </a:lnTo>
                          <a:lnTo>
                            <a:pt x="0" y="359"/>
                          </a:lnTo>
                          <a:lnTo>
                            <a:pt x="2653" y="197"/>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2" name="Freeform 59"/>
                    <p:cNvSpPr>
                      <a:spLocks noChangeAspect="1"/>
                    </p:cNvSpPr>
                    <p:nvPr/>
                  </p:nvSpPr>
                  <p:spPr bwMode="auto">
                    <a:xfrm>
                      <a:off x="3027" y="2505"/>
                      <a:ext cx="541" cy="149"/>
                    </a:xfrm>
                    <a:custGeom>
                      <a:avLst/>
                      <a:gdLst>
                        <a:gd name="T0" fmla="*/ 0 w 2707"/>
                        <a:gd name="T1" fmla="*/ 0 h 595"/>
                        <a:gd name="T2" fmla="*/ 0 w 2707"/>
                        <a:gd name="T3" fmla="*/ 0 h 595"/>
                        <a:gd name="T4" fmla="*/ 0 w 2707"/>
                        <a:gd name="T5" fmla="*/ 0 h 595"/>
                        <a:gd name="T6" fmla="*/ 0 w 2707"/>
                        <a:gd name="T7" fmla="*/ 0 h 595"/>
                        <a:gd name="T8" fmla="*/ 0 w 2707"/>
                        <a:gd name="T9" fmla="*/ 0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7" h="595">
                          <a:moveTo>
                            <a:pt x="2707" y="164"/>
                          </a:moveTo>
                          <a:lnTo>
                            <a:pt x="2707" y="0"/>
                          </a:lnTo>
                          <a:lnTo>
                            <a:pt x="0" y="523"/>
                          </a:lnTo>
                          <a:lnTo>
                            <a:pt x="0" y="595"/>
                          </a:lnTo>
                          <a:lnTo>
                            <a:pt x="2707" y="16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803" name="Freeform 60"/>
                    <p:cNvSpPr>
                      <a:spLocks noChangeAspect="1"/>
                    </p:cNvSpPr>
                    <p:nvPr/>
                  </p:nvSpPr>
                  <p:spPr bwMode="auto">
                    <a:xfrm>
                      <a:off x="3016" y="2340"/>
                      <a:ext cx="552" cy="272"/>
                    </a:xfrm>
                    <a:custGeom>
                      <a:avLst/>
                      <a:gdLst>
                        <a:gd name="T0" fmla="*/ 0 w 2761"/>
                        <a:gd name="T1" fmla="*/ 0 h 1088"/>
                        <a:gd name="T2" fmla="*/ 0 w 2761"/>
                        <a:gd name="T3" fmla="*/ 0 h 1088"/>
                        <a:gd name="T4" fmla="*/ 0 w 2761"/>
                        <a:gd name="T5" fmla="*/ 0 h 1088"/>
                        <a:gd name="T6" fmla="*/ 0 w 2761"/>
                        <a:gd name="T7" fmla="*/ 0 h 1088"/>
                        <a:gd name="T8" fmla="*/ 0 w 2761"/>
                        <a:gd name="T9" fmla="*/ 0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1" h="1088">
                          <a:moveTo>
                            <a:pt x="2761" y="383"/>
                          </a:moveTo>
                          <a:lnTo>
                            <a:pt x="2761" y="0"/>
                          </a:lnTo>
                          <a:lnTo>
                            <a:pt x="0" y="948"/>
                          </a:lnTo>
                          <a:lnTo>
                            <a:pt x="0" y="1088"/>
                          </a:lnTo>
                          <a:lnTo>
                            <a:pt x="2761" y="38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36" name="Group 61"/>
                  <p:cNvGrpSpPr>
                    <a:grpSpLocks noChangeAspect="1"/>
                  </p:cNvGrpSpPr>
                  <p:nvPr/>
                </p:nvGrpSpPr>
                <p:grpSpPr bwMode="auto">
                  <a:xfrm>
                    <a:off x="3568" y="2341"/>
                    <a:ext cx="169" cy="370"/>
                    <a:chOff x="3568" y="2341"/>
                    <a:chExt cx="169" cy="370"/>
                  </a:xfrm>
                </p:grpSpPr>
                <p:sp>
                  <p:nvSpPr>
                    <p:cNvPr id="50758" name="Freeform 62"/>
                    <p:cNvSpPr>
                      <a:spLocks noChangeAspect="1"/>
                    </p:cNvSpPr>
                    <p:nvPr/>
                  </p:nvSpPr>
                  <p:spPr bwMode="auto">
                    <a:xfrm>
                      <a:off x="3569" y="2672"/>
                      <a:ext cx="125" cy="39"/>
                    </a:xfrm>
                    <a:custGeom>
                      <a:avLst/>
                      <a:gdLst>
                        <a:gd name="T0" fmla="*/ 0 w 624"/>
                        <a:gd name="T1" fmla="*/ 0 h 156"/>
                        <a:gd name="T2" fmla="*/ 0 w 624"/>
                        <a:gd name="T3" fmla="*/ 0 h 156"/>
                        <a:gd name="T4" fmla="*/ 0 w 624"/>
                        <a:gd name="T5" fmla="*/ 0 h 156"/>
                        <a:gd name="T6" fmla="*/ 0 w 624"/>
                        <a:gd name="T7" fmla="*/ 0 h 156"/>
                        <a:gd name="T8" fmla="*/ 0 w 624"/>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156">
                          <a:moveTo>
                            <a:pt x="0" y="0"/>
                          </a:moveTo>
                          <a:lnTo>
                            <a:pt x="624" y="48"/>
                          </a:lnTo>
                          <a:lnTo>
                            <a:pt x="624" y="115"/>
                          </a:lnTo>
                          <a:lnTo>
                            <a:pt x="0" y="156"/>
                          </a:lnTo>
                          <a:lnTo>
                            <a:pt x="0"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9" name="Freeform 63"/>
                    <p:cNvSpPr>
                      <a:spLocks noChangeAspect="1"/>
                    </p:cNvSpPr>
                    <p:nvPr/>
                  </p:nvSpPr>
                  <p:spPr bwMode="auto">
                    <a:xfrm>
                      <a:off x="3568" y="2429"/>
                      <a:ext cx="169" cy="260"/>
                    </a:xfrm>
                    <a:custGeom>
                      <a:avLst/>
                      <a:gdLst>
                        <a:gd name="T0" fmla="*/ 0 w 842"/>
                        <a:gd name="T1" fmla="*/ 0 h 1042"/>
                        <a:gd name="T2" fmla="*/ 0 w 842"/>
                        <a:gd name="T3" fmla="*/ 0 h 1042"/>
                        <a:gd name="T4" fmla="*/ 0 w 842"/>
                        <a:gd name="T5" fmla="*/ 0 h 1042"/>
                        <a:gd name="T6" fmla="*/ 0 w 842"/>
                        <a:gd name="T7" fmla="*/ 0 h 1042"/>
                        <a:gd name="T8" fmla="*/ 0 w 842"/>
                        <a:gd name="T9" fmla="*/ 0 h 1042"/>
                        <a:gd name="T10" fmla="*/ 0 w 842"/>
                        <a:gd name="T11" fmla="*/ 0 h 1042"/>
                        <a:gd name="T12" fmla="*/ 0 w 842"/>
                        <a:gd name="T13" fmla="*/ 0 h 1042"/>
                        <a:gd name="T14" fmla="*/ 0 w 842"/>
                        <a:gd name="T15" fmla="*/ 0 h 1042"/>
                        <a:gd name="T16" fmla="*/ 0 w 842"/>
                        <a:gd name="T17" fmla="*/ 0 h 1042"/>
                        <a:gd name="T18" fmla="*/ 0 w 842"/>
                        <a:gd name="T19" fmla="*/ 0 h 1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2" h="1042">
                          <a:moveTo>
                            <a:pt x="0" y="0"/>
                          </a:moveTo>
                          <a:lnTo>
                            <a:pt x="842" y="546"/>
                          </a:lnTo>
                          <a:lnTo>
                            <a:pt x="739" y="546"/>
                          </a:lnTo>
                          <a:lnTo>
                            <a:pt x="739" y="738"/>
                          </a:lnTo>
                          <a:lnTo>
                            <a:pt x="775" y="760"/>
                          </a:lnTo>
                          <a:lnTo>
                            <a:pt x="739" y="759"/>
                          </a:lnTo>
                          <a:lnTo>
                            <a:pt x="738" y="1010"/>
                          </a:lnTo>
                          <a:lnTo>
                            <a:pt x="642" y="1042"/>
                          </a:lnTo>
                          <a:lnTo>
                            <a:pt x="0" y="100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60" name="Freeform 64"/>
                    <p:cNvSpPr>
                      <a:spLocks noChangeAspect="1"/>
                    </p:cNvSpPr>
                    <p:nvPr/>
                  </p:nvSpPr>
                  <p:spPr bwMode="auto">
                    <a:xfrm>
                      <a:off x="3568" y="2341"/>
                      <a:ext cx="169" cy="225"/>
                    </a:xfrm>
                    <a:custGeom>
                      <a:avLst/>
                      <a:gdLst>
                        <a:gd name="T0" fmla="*/ 0 w 842"/>
                        <a:gd name="T1" fmla="*/ 0 h 903"/>
                        <a:gd name="T2" fmla="*/ 0 w 842"/>
                        <a:gd name="T3" fmla="*/ 0 h 903"/>
                        <a:gd name="T4" fmla="*/ 0 w 842"/>
                        <a:gd name="T5" fmla="*/ 0 h 903"/>
                        <a:gd name="T6" fmla="*/ 0 w 842"/>
                        <a:gd name="T7" fmla="*/ 0 h 903"/>
                        <a:gd name="T8" fmla="*/ 0 w 842"/>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2" h="903">
                          <a:moveTo>
                            <a:pt x="0" y="0"/>
                          </a:moveTo>
                          <a:lnTo>
                            <a:pt x="0" y="382"/>
                          </a:lnTo>
                          <a:lnTo>
                            <a:pt x="842" y="903"/>
                          </a:lnTo>
                          <a:lnTo>
                            <a:pt x="842" y="682"/>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761" name="Group 65"/>
                    <p:cNvGrpSpPr>
                      <a:grpSpLocks noChangeAspect="1"/>
                    </p:cNvGrpSpPr>
                    <p:nvPr/>
                  </p:nvGrpSpPr>
                  <p:grpSpPr bwMode="auto">
                    <a:xfrm>
                      <a:off x="3570" y="2556"/>
                      <a:ext cx="129" cy="123"/>
                      <a:chOff x="3570" y="2556"/>
                      <a:chExt cx="129" cy="123"/>
                    </a:xfrm>
                  </p:grpSpPr>
                  <p:sp>
                    <p:nvSpPr>
                      <p:cNvPr id="50780" name="Freeform 66"/>
                      <p:cNvSpPr>
                        <a:spLocks noChangeAspect="1"/>
                      </p:cNvSpPr>
                      <p:nvPr/>
                    </p:nvSpPr>
                    <p:spPr bwMode="auto">
                      <a:xfrm>
                        <a:off x="3683" y="2620"/>
                        <a:ext cx="16" cy="59"/>
                      </a:xfrm>
                      <a:custGeom>
                        <a:avLst/>
                        <a:gdLst>
                          <a:gd name="T0" fmla="*/ 0 w 81"/>
                          <a:gd name="T1" fmla="*/ 0 h 236"/>
                          <a:gd name="T2" fmla="*/ 0 w 81"/>
                          <a:gd name="T3" fmla="*/ 0 h 236"/>
                          <a:gd name="T4" fmla="*/ 0 w 81"/>
                          <a:gd name="T5" fmla="*/ 0 h 236"/>
                          <a:gd name="T6" fmla="*/ 0 w 81"/>
                          <a:gd name="T7" fmla="*/ 0 h 236"/>
                          <a:gd name="T8" fmla="*/ 0 w 81"/>
                          <a:gd name="T9" fmla="*/ 0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6">
                            <a:moveTo>
                              <a:pt x="0" y="47"/>
                            </a:moveTo>
                            <a:lnTo>
                              <a:pt x="0" y="215"/>
                            </a:lnTo>
                            <a:lnTo>
                              <a:pt x="81" y="236"/>
                            </a:lnTo>
                            <a:lnTo>
                              <a:pt x="81" y="0"/>
                            </a:lnTo>
                            <a:lnTo>
                              <a:pt x="0" y="47"/>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50781" name="Freeform 67"/>
                      <p:cNvSpPr>
                        <a:spLocks noChangeAspect="1"/>
                      </p:cNvSpPr>
                      <p:nvPr/>
                    </p:nvSpPr>
                    <p:spPr bwMode="auto">
                      <a:xfrm>
                        <a:off x="3676" y="2616"/>
                        <a:ext cx="16"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4"/>
                            </a:lnTo>
                            <a:lnTo>
                              <a:pt x="82" y="234"/>
                            </a:lnTo>
                            <a:lnTo>
                              <a:pt x="82" y="0"/>
                            </a:lnTo>
                            <a:lnTo>
                              <a:pt x="0" y="45"/>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50782" name="Freeform 68"/>
                      <p:cNvSpPr>
                        <a:spLocks noChangeAspect="1"/>
                      </p:cNvSpPr>
                      <p:nvPr/>
                    </p:nvSpPr>
                    <p:spPr bwMode="auto">
                      <a:xfrm>
                        <a:off x="3668" y="2611"/>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4"/>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50783" name="Freeform 69"/>
                      <p:cNvSpPr>
                        <a:spLocks noChangeAspect="1"/>
                      </p:cNvSpPr>
                      <p:nvPr/>
                    </p:nvSpPr>
                    <p:spPr bwMode="auto">
                      <a:xfrm>
                        <a:off x="3661" y="2607"/>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3"/>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50784" name="Freeform 70"/>
                      <p:cNvSpPr>
                        <a:spLocks noChangeAspect="1"/>
                      </p:cNvSpPr>
                      <p:nvPr/>
                    </p:nvSpPr>
                    <p:spPr bwMode="auto">
                      <a:xfrm>
                        <a:off x="3653" y="2603"/>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4"/>
                            </a:lnTo>
                            <a:lnTo>
                              <a:pt x="80" y="235"/>
                            </a:lnTo>
                            <a:lnTo>
                              <a:pt x="80" y="0"/>
                            </a:lnTo>
                            <a:lnTo>
                              <a:pt x="0" y="46"/>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50785" name="Freeform 71"/>
                      <p:cNvSpPr>
                        <a:spLocks noChangeAspect="1"/>
                      </p:cNvSpPr>
                      <p:nvPr/>
                    </p:nvSpPr>
                    <p:spPr bwMode="auto">
                      <a:xfrm>
                        <a:off x="3646" y="2599"/>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4"/>
                            </a:lnTo>
                            <a:lnTo>
                              <a:pt x="80" y="235"/>
                            </a:lnTo>
                            <a:lnTo>
                              <a:pt x="80"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50786" name="Freeform 72"/>
                      <p:cNvSpPr>
                        <a:spLocks noChangeAspect="1"/>
                      </p:cNvSpPr>
                      <p:nvPr/>
                    </p:nvSpPr>
                    <p:spPr bwMode="auto">
                      <a:xfrm>
                        <a:off x="3638" y="2594"/>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3"/>
                            </a:lnTo>
                            <a:lnTo>
                              <a:pt x="80" y="235"/>
                            </a:lnTo>
                            <a:lnTo>
                              <a:pt x="80"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87" name="Freeform 73"/>
                      <p:cNvSpPr>
                        <a:spLocks noChangeAspect="1"/>
                      </p:cNvSpPr>
                      <p:nvPr/>
                    </p:nvSpPr>
                    <p:spPr bwMode="auto">
                      <a:xfrm>
                        <a:off x="3630" y="2591"/>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88" name="Freeform 74"/>
                      <p:cNvSpPr>
                        <a:spLocks noChangeAspect="1"/>
                      </p:cNvSpPr>
                      <p:nvPr/>
                    </p:nvSpPr>
                    <p:spPr bwMode="auto">
                      <a:xfrm>
                        <a:off x="3622" y="2587"/>
                        <a:ext cx="17" cy="58"/>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2"/>
                            </a:lnTo>
                            <a:lnTo>
                              <a:pt x="81" y="234"/>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89" name="Freeform 75"/>
                      <p:cNvSpPr>
                        <a:spLocks noChangeAspect="1"/>
                      </p:cNvSpPr>
                      <p:nvPr/>
                    </p:nvSpPr>
                    <p:spPr bwMode="auto">
                      <a:xfrm>
                        <a:off x="3615" y="258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90" name="Freeform 76"/>
                      <p:cNvSpPr>
                        <a:spLocks noChangeAspect="1"/>
                      </p:cNvSpPr>
                      <p:nvPr/>
                    </p:nvSpPr>
                    <p:spPr bwMode="auto">
                      <a:xfrm>
                        <a:off x="3608" y="2577"/>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91" name="Freeform 77"/>
                      <p:cNvSpPr>
                        <a:spLocks noChangeAspect="1"/>
                      </p:cNvSpPr>
                      <p:nvPr/>
                    </p:nvSpPr>
                    <p:spPr bwMode="auto">
                      <a:xfrm>
                        <a:off x="3600" y="2573"/>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3"/>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92" name="Freeform 78"/>
                      <p:cNvSpPr>
                        <a:spLocks noChangeAspect="1"/>
                      </p:cNvSpPr>
                      <p:nvPr/>
                    </p:nvSpPr>
                    <p:spPr bwMode="auto">
                      <a:xfrm>
                        <a:off x="3592" y="2569"/>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2"/>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93" name="Freeform 79"/>
                      <p:cNvSpPr>
                        <a:spLocks noChangeAspect="1"/>
                      </p:cNvSpPr>
                      <p:nvPr/>
                    </p:nvSpPr>
                    <p:spPr bwMode="auto">
                      <a:xfrm>
                        <a:off x="3585" y="256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94" name="Freeform 80"/>
                      <p:cNvSpPr>
                        <a:spLocks noChangeAspect="1"/>
                      </p:cNvSpPr>
                      <p:nvPr/>
                    </p:nvSpPr>
                    <p:spPr bwMode="auto">
                      <a:xfrm>
                        <a:off x="3577" y="2561"/>
                        <a:ext cx="17" cy="59"/>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3"/>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95" name="Freeform 81"/>
                      <p:cNvSpPr>
                        <a:spLocks noChangeAspect="1"/>
                      </p:cNvSpPr>
                      <p:nvPr/>
                    </p:nvSpPr>
                    <p:spPr bwMode="auto">
                      <a:xfrm>
                        <a:off x="3570" y="255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grpSp>
                  <p:nvGrpSpPr>
                    <p:cNvPr id="50762" name="Group 82"/>
                    <p:cNvGrpSpPr>
                      <a:grpSpLocks noChangeAspect="1"/>
                    </p:cNvGrpSpPr>
                    <p:nvPr/>
                  </p:nvGrpSpPr>
                  <p:grpSpPr bwMode="auto">
                    <a:xfrm>
                      <a:off x="3569" y="2472"/>
                      <a:ext cx="123" cy="131"/>
                      <a:chOff x="3569" y="2472"/>
                      <a:chExt cx="123" cy="131"/>
                    </a:xfrm>
                  </p:grpSpPr>
                  <p:sp>
                    <p:nvSpPr>
                      <p:cNvPr id="50765" name="Freeform 83"/>
                      <p:cNvSpPr>
                        <a:spLocks noChangeAspect="1"/>
                      </p:cNvSpPr>
                      <p:nvPr/>
                    </p:nvSpPr>
                    <p:spPr bwMode="auto">
                      <a:xfrm>
                        <a:off x="3675" y="2553"/>
                        <a:ext cx="17" cy="50"/>
                      </a:xfrm>
                      <a:custGeom>
                        <a:avLst/>
                        <a:gdLst>
                          <a:gd name="T0" fmla="*/ 0 w 81"/>
                          <a:gd name="T1" fmla="*/ 0 h 198"/>
                          <a:gd name="T2" fmla="*/ 0 w 81"/>
                          <a:gd name="T3" fmla="*/ 0 h 198"/>
                          <a:gd name="T4" fmla="*/ 0 w 81"/>
                          <a:gd name="T5" fmla="*/ 0 h 198"/>
                          <a:gd name="T6" fmla="*/ 0 w 81"/>
                          <a:gd name="T7" fmla="*/ 0 h 198"/>
                          <a:gd name="T8" fmla="*/ 0 w 8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8">
                            <a:moveTo>
                              <a:pt x="0" y="46"/>
                            </a:moveTo>
                            <a:lnTo>
                              <a:pt x="0" y="164"/>
                            </a:lnTo>
                            <a:lnTo>
                              <a:pt x="81" y="198"/>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66" name="Freeform 84"/>
                      <p:cNvSpPr>
                        <a:spLocks noChangeAspect="1"/>
                      </p:cNvSpPr>
                      <p:nvPr/>
                    </p:nvSpPr>
                    <p:spPr bwMode="auto">
                      <a:xfrm>
                        <a:off x="3668" y="2547"/>
                        <a:ext cx="16" cy="48"/>
                      </a:xfrm>
                      <a:custGeom>
                        <a:avLst/>
                        <a:gdLst>
                          <a:gd name="T0" fmla="*/ 0 w 81"/>
                          <a:gd name="T1" fmla="*/ 0 h 192"/>
                          <a:gd name="T2" fmla="*/ 0 w 81"/>
                          <a:gd name="T3" fmla="*/ 0 h 192"/>
                          <a:gd name="T4" fmla="*/ 0 w 81"/>
                          <a:gd name="T5" fmla="*/ 0 h 192"/>
                          <a:gd name="T6" fmla="*/ 0 w 81"/>
                          <a:gd name="T7" fmla="*/ 0 h 192"/>
                          <a:gd name="T8" fmla="*/ 0 w 81"/>
                          <a:gd name="T9" fmla="*/ 0 h 1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2">
                            <a:moveTo>
                              <a:pt x="0" y="45"/>
                            </a:moveTo>
                            <a:lnTo>
                              <a:pt x="0" y="160"/>
                            </a:lnTo>
                            <a:lnTo>
                              <a:pt x="81" y="192"/>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67" name="Freeform 85"/>
                      <p:cNvSpPr>
                        <a:spLocks noChangeAspect="1"/>
                      </p:cNvSpPr>
                      <p:nvPr/>
                    </p:nvSpPr>
                    <p:spPr bwMode="auto">
                      <a:xfrm>
                        <a:off x="3660" y="2542"/>
                        <a:ext cx="17" cy="50"/>
                      </a:xfrm>
                      <a:custGeom>
                        <a:avLst/>
                        <a:gdLst>
                          <a:gd name="T0" fmla="*/ 0 w 81"/>
                          <a:gd name="T1" fmla="*/ 0 h 201"/>
                          <a:gd name="T2" fmla="*/ 0 w 81"/>
                          <a:gd name="T3" fmla="*/ 0 h 201"/>
                          <a:gd name="T4" fmla="*/ 0 w 81"/>
                          <a:gd name="T5" fmla="*/ 0 h 201"/>
                          <a:gd name="T6" fmla="*/ 0 w 81"/>
                          <a:gd name="T7" fmla="*/ 0 h 201"/>
                          <a:gd name="T8" fmla="*/ 0 w 81"/>
                          <a:gd name="T9" fmla="*/ 0 h 2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01">
                            <a:moveTo>
                              <a:pt x="0" y="46"/>
                            </a:moveTo>
                            <a:lnTo>
                              <a:pt x="0" y="183"/>
                            </a:lnTo>
                            <a:lnTo>
                              <a:pt x="81" y="201"/>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68" name="Freeform 86"/>
                      <p:cNvSpPr>
                        <a:spLocks noChangeAspect="1"/>
                      </p:cNvSpPr>
                      <p:nvPr/>
                    </p:nvSpPr>
                    <p:spPr bwMode="auto">
                      <a:xfrm>
                        <a:off x="3653" y="2535"/>
                        <a:ext cx="16" cy="52"/>
                      </a:xfrm>
                      <a:custGeom>
                        <a:avLst/>
                        <a:gdLst>
                          <a:gd name="T0" fmla="*/ 0 w 82"/>
                          <a:gd name="T1" fmla="*/ 0 h 205"/>
                          <a:gd name="T2" fmla="*/ 0 w 82"/>
                          <a:gd name="T3" fmla="*/ 0 h 205"/>
                          <a:gd name="T4" fmla="*/ 0 w 82"/>
                          <a:gd name="T5" fmla="*/ 0 h 205"/>
                          <a:gd name="T6" fmla="*/ 0 w 82"/>
                          <a:gd name="T7" fmla="*/ 0 h 205"/>
                          <a:gd name="T8" fmla="*/ 0 w 82"/>
                          <a:gd name="T9" fmla="*/ 0 h 2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05">
                            <a:moveTo>
                              <a:pt x="0" y="45"/>
                            </a:moveTo>
                            <a:lnTo>
                              <a:pt x="0" y="184"/>
                            </a:lnTo>
                            <a:lnTo>
                              <a:pt x="82" y="205"/>
                            </a:lnTo>
                            <a:lnTo>
                              <a:pt x="82"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69" name="Freeform 87"/>
                      <p:cNvSpPr>
                        <a:spLocks noChangeAspect="1"/>
                      </p:cNvSpPr>
                      <p:nvPr/>
                    </p:nvSpPr>
                    <p:spPr bwMode="auto">
                      <a:xfrm>
                        <a:off x="3646" y="2530"/>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70" name="Freeform 88"/>
                      <p:cNvSpPr>
                        <a:spLocks noChangeAspect="1"/>
                      </p:cNvSpPr>
                      <p:nvPr/>
                    </p:nvSpPr>
                    <p:spPr bwMode="auto">
                      <a:xfrm>
                        <a:off x="3638" y="2524"/>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71" name="Freeform 89"/>
                      <p:cNvSpPr>
                        <a:spLocks noChangeAspect="1"/>
                      </p:cNvSpPr>
                      <p:nvPr/>
                    </p:nvSpPr>
                    <p:spPr bwMode="auto">
                      <a:xfrm>
                        <a:off x="3630" y="2518"/>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72" name="Freeform 90"/>
                      <p:cNvSpPr>
                        <a:spLocks noChangeAspect="1"/>
                      </p:cNvSpPr>
                      <p:nvPr/>
                    </p:nvSpPr>
                    <p:spPr bwMode="auto">
                      <a:xfrm>
                        <a:off x="3622" y="251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73" name="Freeform 91"/>
                      <p:cNvSpPr>
                        <a:spLocks noChangeAspect="1"/>
                      </p:cNvSpPr>
                      <p:nvPr/>
                    </p:nvSpPr>
                    <p:spPr bwMode="auto">
                      <a:xfrm>
                        <a:off x="3615" y="250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4"/>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74" name="Freeform 92"/>
                      <p:cNvSpPr>
                        <a:spLocks noChangeAspect="1"/>
                      </p:cNvSpPr>
                      <p:nvPr/>
                    </p:nvSpPr>
                    <p:spPr bwMode="auto">
                      <a:xfrm>
                        <a:off x="3607" y="2500"/>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50775" name="Freeform 93"/>
                      <p:cNvSpPr>
                        <a:spLocks noChangeAspect="1"/>
                      </p:cNvSpPr>
                      <p:nvPr/>
                    </p:nvSpPr>
                    <p:spPr bwMode="auto">
                      <a:xfrm>
                        <a:off x="3600" y="249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76" name="Freeform 94"/>
                      <p:cNvSpPr>
                        <a:spLocks noChangeAspect="1"/>
                      </p:cNvSpPr>
                      <p:nvPr/>
                    </p:nvSpPr>
                    <p:spPr bwMode="auto">
                      <a:xfrm>
                        <a:off x="3592" y="2489"/>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4"/>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77" name="Freeform 95"/>
                      <p:cNvSpPr>
                        <a:spLocks noChangeAspect="1"/>
                      </p:cNvSpPr>
                      <p:nvPr/>
                    </p:nvSpPr>
                    <p:spPr bwMode="auto">
                      <a:xfrm>
                        <a:off x="3585" y="2483"/>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78" name="Freeform 96"/>
                      <p:cNvSpPr>
                        <a:spLocks noChangeAspect="1"/>
                      </p:cNvSpPr>
                      <p:nvPr/>
                    </p:nvSpPr>
                    <p:spPr bwMode="auto">
                      <a:xfrm>
                        <a:off x="3577" y="2477"/>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7"/>
                            </a:moveTo>
                            <a:lnTo>
                              <a:pt x="0" y="214"/>
                            </a:lnTo>
                            <a:lnTo>
                              <a:pt x="80" y="235"/>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50779" name="Freeform 97"/>
                      <p:cNvSpPr>
                        <a:spLocks noChangeAspect="1"/>
                      </p:cNvSpPr>
                      <p:nvPr/>
                    </p:nvSpPr>
                    <p:spPr bwMode="auto">
                      <a:xfrm>
                        <a:off x="3569" y="2472"/>
                        <a:ext cx="17"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2"/>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sp>
                  <p:nvSpPr>
                    <p:cNvPr id="50763" name="Freeform 98"/>
                    <p:cNvSpPr>
                      <a:spLocks noChangeAspect="1"/>
                    </p:cNvSpPr>
                    <p:nvPr/>
                  </p:nvSpPr>
                  <p:spPr bwMode="auto">
                    <a:xfrm>
                      <a:off x="3568" y="2506"/>
                      <a:ext cx="156" cy="114"/>
                    </a:xfrm>
                    <a:custGeom>
                      <a:avLst/>
                      <a:gdLst>
                        <a:gd name="T0" fmla="*/ 0 w 780"/>
                        <a:gd name="T1" fmla="*/ 0 h 457"/>
                        <a:gd name="T2" fmla="*/ 0 w 780"/>
                        <a:gd name="T3" fmla="*/ 0 h 457"/>
                        <a:gd name="T4" fmla="*/ 0 w 780"/>
                        <a:gd name="T5" fmla="*/ 0 h 457"/>
                        <a:gd name="T6" fmla="*/ 0 w 780"/>
                        <a:gd name="T7" fmla="*/ 0 h 457"/>
                        <a:gd name="T8" fmla="*/ 0 w 780"/>
                        <a:gd name="T9" fmla="*/ 0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0" h="457">
                          <a:moveTo>
                            <a:pt x="0" y="0"/>
                          </a:moveTo>
                          <a:lnTo>
                            <a:pt x="780" y="362"/>
                          </a:lnTo>
                          <a:lnTo>
                            <a:pt x="780" y="457"/>
                          </a:lnTo>
                          <a:lnTo>
                            <a:pt x="0" y="162"/>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64" name="Freeform 99"/>
                    <p:cNvSpPr>
                      <a:spLocks noChangeAspect="1"/>
                    </p:cNvSpPr>
                    <p:nvPr/>
                  </p:nvSpPr>
                  <p:spPr bwMode="auto">
                    <a:xfrm>
                      <a:off x="3568" y="2605"/>
                      <a:ext cx="149" cy="77"/>
                    </a:xfrm>
                    <a:custGeom>
                      <a:avLst/>
                      <a:gdLst>
                        <a:gd name="T0" fmla="*/ 0 w 746"/>
                        <a:gd name="T1" fmla="*/ 0 h 310"/>
                        <a:gd name="T2" fmla="*/ 0 w 746"/>
                        <a:gd name="T3" fmla="*/ 0 h 310"/>
                        <a:gd name="T4" fmla="*/ 0 w 746"/>
                        <a:gd name="T5" fmla="*/ 0 h 310"/>
                        <a:gd name="T6" fmla="*/ 0 w 746"/>
                        <a:gd name="T7" fmla="*/ 0 h 310"/>
                        <a:gd name="T8" fmla="*/ 0 w 746"/>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6" h="310">
                          <a:moveTo>
                            <a:pt x="0" y="0"/>
                          </a:moveTo>
                          <a:lnTo>
                            <a:pt x="746" y="201"/>
                          </a:lnTo>
                          <a:lnTo>
                            <a:pt x="746" y="310"/>
                          </a:lnTo>
                          <a:lnTo>
                            <a:pt x="0" y="197"/>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37" name="Group 100"/>
                  <p:cNvGrpSpPr>
                    <a:grpSpLocks noChangeAspect="1"/>
                  </p:cNvGrpSpPr>
                  <p:nvPr/>
                </p:nvGrpSpPr>
                <p:grpSpPr bwMode="auto">
                  <a:xfrm>
                    <a:off x="3033" y="2348"/>
                    <a:ext cx="439" cy="405"/>
                    <a:chOff x="3033" y="2348"/>
                    <a:chExt cx="439" cy="405"/>
                  </a:xfrm>
                </p:grpSpPr>
                <p:grpSp>
                  <p:nvGrpSpPr>
                    <p:cNvPr id="50738" name="Group 101"/>
                    <p:cNvGrpSpPr>
                      <a:grpSpLocks noChangeAspect="1"/>
                    </p:cNvGrpSpPr>
                    <p:nvPr/>
                  </p:nvGrpSpPr>
                  <p:grpSpPr bwMode="auto">
                    <a:xfrm>
                      <a:off x="3210" y="2436"/>
                      <a:ext cx="72" cy="317"/>
                      <a:chOff x="3210" y="2436"/>
                      <a:chExt cx="72" cy="317"/>
                    </a:xfrm>
                  </p:grpSpPr>
                  <p:sp>
                    <p:nvSpPr>
                      <p:cNvPr id="50754" name="Freeform 102"/>
                      <p:cNvSpPr>
                        <a:spLocks noChangeAspect="1"/>
                      </p:cNvSpPr>
                      <p:nvPr/>
                    </p:nvSpPr>
                    <p:spPr bwMode="auto">
                      <a:xfrm>
                        <a:off x="3215" y="2436"/>
                        <a:ext cx="67" cy="317"/>
                      </a:xfrm>
                      <a:custGeom>
                        <a:avLst/>
                        <a:gdLst>
                          <a:gd name="T0" fmla="*/ 0 w 333"/>
                          <a:gd name="T1" fmla="*/ 0 h 1264"/>
                          <a:gd name="T2" fmla="*/ 0 w 333"/>
                          <a:gd name="T3" fmla="*/ 0 h 1264"/>
                          <a:gd name="T4" fmla="*/ 0 w 333"/>
                          <a:gd name="T5" fmla="*/ 0 h 1264"/>
                          <a:gd name="T6" fmla="*/ 0 w 333"/>
                          <a:gd name="T7" fmla="*/ 0 h 1264"/>
                          <a:gd name="T8" fmla="*/ 0 w 333"/>
                          <a:gd name="T9" fmla="*/ 0 h 1264"/>
                          <a:gd name="T10" fmla="*/ 0 w 333"/>
                          <a:gd name="T11" fmla="*/ 0 h 1264"/>
                          <a:gd name="T12" fmla="*/ 0 w 333"/>
                          <a:gd name="T13" fmla="*/ 0 h 1264"/>
                          <a:gd name="T14" fmla="*/ 0 w 333"/>
                          <a:gd name="T15" fmla="*/ 0 h 1264"/>
                          <a:gd name="T16" fmla="*/ 0 w 333"/>
                          <a:gd name="T17" fmla="*/ 0 h 1264"/>
                          <a:gd name="T18" fmla="*/ 0 w 333"/>
                          <a:gd name="T19" fmla="*/ 0 h 1264"/>
                          <a:gd name="T20" fmla="*/ 0 w 333"/>
                          <a:gd name="T21" fmla="*/ 0 h 1264"/>
                          <a:gd name="T22" fmla="*/ 0 w 333"/>
                          <a:gd name="T23" fmla="*/ 0 h 1264"/>
                          <a:gd name="T24" fmla="*/ 0 w 333"/>
                          <a:gd name="T25" fmla="*/ 0 h 1264"/>
                          <a:gd name="T26" fmla="*/ 0 w 333"/>
                          <a:gd name="T27" fmla="*/ 0 h 12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3" h="1264">
                            <a:moveTo>
                              <a:pt x="333" y="109"/>
                            </a:moveTo>
                            <a:lnTo>
                              <a:pt x="153" y="0"/>
                            </a:lnTo>
                            <a:lnTo>
                              <a:pt x="132" y="0"/>
                            </a:lnTo>
                            <a:lnTo>
                              <a:pt x="95" y="5"/>
                            </a:lnTo>
                            <a:lnTo>
                              <a:pt x="33" y="69"/>
                            </a:lnTo>
                            <a:lnTo>
                              <a:pt x="0" y="49"/>
                            </a:lnTo>
                            <a:lnTo>
                              <a:pt x="0" y="1261"/>
                            </a:lnTo>
                            <a:lnTo>
                              <a:pt x="49" y="1210"/>
                            </a:lnTo>
                            <a:lnTo>
                              <a:pt x="91" y="1210"/>
                            </a:lnTo>
                            <a:lnTo>
                              <a:pt x="91" y="1264"/>
                            </a:lnTo>
                            <a:lnTo>
                              <a:pt x="133" y="1264"/>
                            </a:lnTo>
                            <a:lnTo>
                              <a:pt x="162" y="1236"/>
                            </a:lnTo>
                            <a:lnTo>
                              <a:pt x="162" y="167"/>
                            </a:lnTo>
                            <a:lnTo>
                              <a:pt x="333" y="10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5" name="Freeform 103"/>
                      <p:cNvSpPr>
                        <a:spLocks noChangeAspect="1"/>
                      </p:cNvSpPr>
                      <p:nvPr/>
                    </p:nvSpPr>
                    <p:spPr bwMode="auto">
                      <a:xfrm>
                        <a:off x="3210" y="2449"/>
                        <a:ext cx="5" cy="303"/>
                      </a:xfrm>
                      <a:custGeom>
                        <a:avLst/>
                        <a:gdLst>
                          <a:gd name="T0" fmla="*/ 0 w 28"/>
                          <a:gd name="T1" fmla="*/ 0 h 1213"/>
                          <a:gd name="T2" fmla="*/ 0 w 28"/>
                          <a:gd name="T3" fmla="*/ 0 h 1213"/>
                          <a:gd name="T4" fmla="*/ 0 w 28"/>
                          <a:gd name="T5" fmla="*/ 0 h 1213"/>
                          <a:gd name="T6" fmla="*/ 0 w 28"/>
                          <a:gd name="T7" fmla="*/ 0 h 1213"/>
                          <a:gd name="T8" fmla="*/ 0 w 28"/>
                          <a:gd name="T9" fmla="*/ 0 h 1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13">
                            <a:moveTo>
                              <a:pt x="28" y="0"/>
                            </a:moveTo>
                            <a:lnTo>
                              <a:pt x="28" y="1213"/>
                            </a:lnTo>
                            <a:lnTo>
                              <a:pt x="0" y="1213"/>
                            </a:lnTo>
                            <a:lnTo>
                              <a:pt x="0" y="9"/>
                            </a:lnTo>
                            <a:lnTo>
                              <a:pt x="28"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6" name="Freeform 104"/>
                      <p:cNvSpPr>
                        <a:spLocks noChangeAspect="1"/>
                      </p:cNvSpPr>
                      <p:nvPr/>
                    </p:nvSpPr>
                    <p:spPr bwMode="auto">
                      <a:xfrm>
                        <a:off x="3233" y="2436"/>
                        <a:ext cx="8" cy="317"/>
                      </a:xfrm>
                      <a:custGeom>
                        <a:avLst/>
                        <a:gdLst>
                          <a:gd name="T0" fmla="*/ 0 w 41"/>
                          <a:gd name="T1" fmla="*/ 0 h 1264"/>
                          <a:gd name="T2" fmla="*/ 0 w 41"/>
                          <a:gd name="T3" fmla="*/ 0 h 1264"/>
                          <a:gd name="T4" fmla="*/ 0 w 41"/>
                          <a:gd name="T5" fmla="*/ 0 h 1264"/>
                          <a:gd name="T6" fmla="*/ 0 w 41"/>
                          <a:gd name="T7" fmla="*/ 0 h 1264"/>
                          <a:gd name="T8" fmla="*/ 0 w 41"/>
                          <a:gd name="T9" fmla="*/ 0 h 1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264">
                            <a:moveTo>
                              <a:pt x="0" y="5"/>
                            </a:moveTo>
                            <a:lnTo>
                              <a:pt x="41" y="0"/>
                            </a:lnTo>
                            <a:lnTo>
                              <a:pt x="41" y="1264"/>
                            </a:lnTo>
                            <a:lnTo>
                              <a:pt x="0" y="1264"/>
                            </a:lnTo>
                            <a:lnTo>
                              <a:pt x="0" y="5"/>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7" name="Freeform 105"/>
                      <p:cNvSpPr>
                        <a:spLocks noChangeAspect="1"/>
                      </p:cNvSpPr>
                      <p:nvPr/>
                    </p:nvSpPr>
                    <p:spPr bwMode="auto">
                      <a:xfrm>
                        <a:off x="3222" y="2444"/>
                        <a:ext cx="11" cy="299"/>
                      </a:xfrm>
                      <a:custGeom>
                        <a:avLst/>
                        <a:gdLst>
                          <a:gd name="T0" fmla="*/ 0 w 58"/>
                          <a:gd name="T1" fmla="*/ 0 h 1195"/>
                          <a:gd name="T2" fmla="*/ 0 w 58"/>
                          <a:gd name="T3" fmla="*/ 0 h 1195"/>
                          <a:gd name="T4" fmla="*/ 0 w 58"/>
                          <a:gd name="T5" fmla="*/ 0 h 1195"/>
                          <a:gd name="T6" fmla="*/ 0 w 58"/>
                          <a:gd name="T7" fmla="*/ 0 h 1195"/>
                          <a:gd name="T8" fmla="*/ 0 w 58"/>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195">
                            <a:moveTo>
                              <a:pt x="0" y="1195"/>
                            </a:moveTo>
                            <a:lnTo>
                              <a:pt x="0" y="58"/>
                            </a:lnTo>
                            <a:lnTo>
                              <a:pt x="58" y="0"/>
                            </a:lnTo>
                            <a:lnTo>
                              <a:pt x="58" y="1195"/>
                            </a:lnTo>
                            <a:lnTo>
                              <a:pt x="0" y="119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39" name="Group 106"/>
                    <p:cNvGrpSpPr>
                      <a:grpSpLocks noChangeAspect="1"/>
                    </p:cNvGrpSpPr>
                    <p:nvPr/>
                  </p:nvGrpSpPr>
                  <p:grpSpPr bwMode="auto">
                    <a:xfrm>
                      <a:off x="3380" y="2348"/>
                      <a:ext cx="92" cy="403"/>
                      <a:chOff x="3380" y="2348"/>
                      <a:chExt cx="92" cy="403"/>
                    </a:xfrm>
                  </p:grpSpPr>
                  <p:sp>
                    <p:nvSpPr>
                      <p:cNvPr id="50750" name="Freeform 107"/>
                      <p:cNvSpPr>
                        <a:spLocks noChangeAspect="1"/>
                      </p:cNvSpPr>
                      <p:nvPr/>
                    </p:nvSpPr>
                    <p:spPr bwMode="auto">
                      <a:xfrm>
                        <a:off x="3387" y="2348"/>
                        <a:ext cx="85" cy="403"/>
                      </a:xfrm>
                      <a:custGeom>
                        <a:avLst/>
                        <a:gdLst>
                          <a:gd name="T0" fmla="*/ 0 w 425"/>
                          <a:gd name="T1" fmla="*/ 0 h 1613"/>
                          <a:gd name="T2" fmla="*/ 0 w 425"/>
                          <a:gd name="T3" fmla="*/ 0 h 1613"/>
                          <a:gd name="T4" fmla="*/ 0 w 425"/>
                          <a:gd name="T5" fmla="*/ 0 h 1613"/>
                          <a:gd name="T6" fmla="*/ 0 w 425"/>
                          <a:gd name="T7" fmla="*/ 0 h 1613"/>
                          <a:gd name="T8" fmla="*/ 0 w 425"/>
                          <a:gd name="T9" fmla="*/ 0 h 1613"/>
                          <a:gd name="T10" fmla="*/ 0 w 425"/>
                          <a:gd name="T11" fmla="*/ 0 h 1613"/>
                          <a:gd name="T12" fmla="*/ 0 w 425"/>
                          <a:gd name="T13" fmla="*/ 0 h 1613"/>
                          <a:gd name="T14" fmla="*/ 0 w 425"/>
                          <a:gd name="T15" fmla="*/ 0 h 1613"/>
                          <a:gd name="T16" fmla="*/ 0 w 425"/>
                          <a:gd name="T17" fmla="*/ 0 h 1613"/>
                          <a:gd name="T18" fmla="*/ 0 w 425"/>
                          <a:gd name="T19" fmla="*/ 0 h 1613"/>
                          <a:gd name="T20" fmla="*/ 0 w 425"/>
                          <a:gd name="T21" fmla="*/ 0 h 1613"/>
                          <a:gd name="T22" fmla="*/ 0 w 425"/>
                          <a:gd name="T23" fmla="*/ 0 h 1613"/>
                          <a:gd name="T24" fmla="*/ 0 w 425"/>
                          <a:gd name="T25" fmla="*/ 0 h 1613"/>
                          <a:gd name="T26" fmla="*/ 0 w 425"/>
                          <a:gd name="T27" fmla="*/ 0 h 16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1613">
                            <a:moveTo>
                              <a:pt x="425" y="137"/>
                            </a:moveTo>
                            <a:lnTo>
                              <a:pt x="196" y="0"/>
                            </a:lnTo>
                            <a:lnTo>
                              <a:pt x="168" y="0"/>
                            </a:lnTo>
                            <a:lnTo>
                              <a:pt x="122" y="6"/>
                            </a:lnTo>
                            <a:lnTo>
                              <a:pt x="42" y="86"/>
                            </a:lnTo>
                            <a:lnTo>
                              <a:pt x="0" y="61"/>
                            </a:lnTo>
                            <a:lnTo>
                              <a:pt x="0" y="1607"/>
                            </a:lnTo>
                            <a:lnTo>
                              <a:pt x="64" y="1544"/>
                            </a:lnTo>
                            <a:lnTo>
                              <a:pt x="117" y="1544"/>
                            </a:lnTo>
                            <a:lnTo>
                              <a:pt x="117" y="1613"/>
                            </a:lnTo>
                            <a:lnTo>
                              <a:pt x="170" y="1613"/>
                            </a:lnTo>
                            <a:lnTo>
                              <a:pt x="207" y="1576"/>
                            </a:lnTo>
                            <a:lnTo>
                              <a:pt x="207" y="211"/>
                            </a:lnTo>
                            <a:lnTo>
                              <a:pt x="425" y="13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1" name="Freeform 108"/>
                      <p:cNvSpPr>
                        <a:spLocks noChangeAspect="1"/>
                      </p:cNvSpPr>
                      <p:nvPr/>
                    </p:nvSpPr>
                    <p:spPr bwMode="auto">
                      <a:xfrm>
                        <a:off x="3380" y="2363"/>
                        <a:ext cx="7" cy="387"/>
                      </a:xfrm>
                      <a:custGeom>
                        <a:avLst/>
                        <a:gdLst>
                          <a:gd name="T0" fmla="*/ 0 w 35"/>
                          <a:gd name="T1" fmla="*/ 0 h 1548"/>
                          <a:gd name="T2" fmla="*/ 0 w 35"/>
                          <a:gd name="T3" fmla="*/ 1 h 1548"/>
                          <a:gd name="T4" fmla="*/ 0 w 35"/>
                          <a:gd name="T5" fmla="*/ 1 h 1548"/>
                          <a:gd name="T6" fmla="*/ 0 w 35"/>
                          <a:gd name="T7" fmla="*/ 0 h 1548"/>
                          <a:gd name="T8" fmla="*/ 0 w 35"/>
                          <a:gd name="T9" fmla="*/ 0 h 15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548">
                            <a:moveTo>
                              <a:pt x="35" y="0"/>
                            </a:moveTo>
                            <a:lnTo>
                              <a:pt x="35" y="1548"/>
                            </a:lnTo>
                            <a:lnTo>
                              <a:pt x="0" y="1548"/>
                            </a:lnTo>
                            <a:lnTo>
                              <a:pt x="0" y="11"/>
                            </a:lnTo>
                            <a:lnTo>
                              <a:pt x="35"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2" name="Freeform 109"/>
                      <p:cNvSpPr>
                        <a:spLocks noChangeAspect="1"/>
                      </p:cNvSpPr>
                      <p:nvPr/>
                    </p:nvSpPr>
                    <p:spPr bwMode="auto">
                      <a:xfrm>
                        <a:off x="3410" y="2348"/>
                        <a:ext cx="10" cy="403"/>
                      </a:xfrm>
                      <a:custGeom>
                        <a:avLst/>
                        <a:gdLst>
                          <a:gd name="T0" fmla="*/ 0 w 51"/>
                          <a:gd name="T1" fmla="*/ 0 h 1613"/>
                          <a:gd name="T2" fmla="*/ 0 w 51"/>
                          <a:gd name="T3" fmla="*/ 0 h 1613"/>
                          <a:gd name="T4" fmla="*/ 0 w 51"/>
                          <a:gd name="T5" fmla="*/ 0 h 1613"/>
                          <a:gd name="T6" fmla="*/ 0 w 51"/>
                          <a:gd name="T7" fmla="*/ 0 h 1613"/>
                          <a:gd name="T8" fmla="*/ 0 w 51"/>
                          <a:gd name="T9" fmla="*/ 0 h 16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613">
                            <a:moveTo>
                              <a:pt x="0" y="6"/>
                            </a:moveTo>
                            <a:lnTo>
                              <a:pt x="51" y="0"/>
                            </a:lnTo>
                            <a:lnTo>
                              <a:pt x="51" y="1613"/>
                            </a:lnTo>
                            <a:lnTo>
                              <a:pt x="0" y="1613"/>
                            </a:lnTo>
                            <a:lnTo>
                              <a:pt x="0" y="6"/>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53" name="Freeform 110"/>
                      <p:cNvSpPr>
                        <a:spLocks noChangeAspect="1"/>
                      </p:cNvSpPr>
                      <p:nvPr/>
                    </p:nvSpPr>
                    <p:spPr bwMode="auto">
                      <a:xfrm>
                        <a:off x="3395" y="2358"/>
                        <a:ext cx="15" cy="381"/>
                      </a:xfrm>
                      <a:custGeom>
                        <a:avLst/>
                        <a:gdLst>
                          <a:gd name="T0" fmla="*/ 0 w 75"/>
                          <a:gd name="T1" fmla="*/ 0 h 1525"/>
                          <a:gd name="T2" fmla="*/ 0 w 75"/>
                          <a:gd name="T3" fmla="*/ 0 h 1525"/>
                          <a:gd name="T4" fmla="*/ 0 w 75"/>
                          <a:gd name="T5" fmla="*/ 0 h 1525"/>
                          <a:gd name="T6" fmla="*/ 0 w 75"/>
                          <a:gd name="T7" fmla="*/ 0 h 1525"/>
                          <a:gd name="T8" fmla="*/ 0 w 75"/>
                          <a:gd name="T9" fmla="*/ 0 h 1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525">
                            <a:moveTo>
                              <a:pt x="0" y="1525"/>
                            </a:moveTo>
                            <a:lnTo>
                              <a:pt x="0" y="75"/>
                            </a:lnTo>
                            <a:lnTo>
                              <a:pt x="75" y="0"/>
                            </a:lnTo>
                            <a:lnTo>
                              <a:pt x="75" y="1525"/>
                            </a:lnTo>
                            <a:lnTo>
                              <a:pt x="0" y="15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40" name="Group 111"/>
                    <p:cNvGrpSpPr>
                      <a:grpSpLocks noChangeAspect="1"/>
                    </p:cNvGrpSpPr>
                    <p:nvPr/>
                  </p:nvGrpSpPr>
                  <p:grpSpPr bwMode="auto">
                    <a:xfrm>
                      <a:off x="3105" y="2493"/>
                      <a:ext cx="57" cy="254"/>
                      <a:chOff x="3105" y="2493"/>
                      <a:chExt cx="57" cy="254"/>
                    </a:xfrm>
                  </p:grpSpPr>
                  <p:sp>
                    <p:nvSpPr>
                      <p:cNvPr id="50746" name="Freeform 112"/>
                      <p:cNvSpPr>
                        <a:spLocks noChangeAspect="1"/>
                      </p:cNvSpPr>
                      <p:nvPr/>
                    </p:nvSpPr>
                    <p:spPr bwMode="auto">
                      <a:xfrm>
                        <a:off x="3109" y="2493"/>
                        <a:ext cx="53" cy="254"/>
                      </a:xfrm>
                      <a:custGeom>
                        <a:avLst/>
                        <a:gdLst>
                          <a:gd name="T0" fmla="*/ 0 w 265"/>
                          <a:gd name="T1" fmla="*/ 0 h 1016"/>
                          <a:gd name="T2" fmla="*/ 0 w 265"/>
                          <a:gd name="T3" fmla="*/ 0 h 1016"/>
                          <a:gd name="T4" fmla="*/ 0 w 265"/>
                          <a:gd name="T5" fmla="*/ 0 h 1016"/>
                          <a:gd name="T6" fmla="*/ 0 w 265"/>
                          <a:gd name="T7" fmla="*/ 0 h 1016"/>
                          <a:gd name="T8" fmla="*/ 0 w 265"/>
                          <a:gd name="T9" fmla="*/ 0 h 1016"/>
                          <a:gd name="T10" fmla="*/ 0 w 265"/>
                          <a:gd name="T11" fmla="*/ 0 h 1016"/>
                          <a:gd name="T12" fmla="*/ 0 w 265"/>
                          <a:gd name="T13" fmla="*/ 0 h 1016"/>
                          <a:gd name="T14" fmla="*/ 0 w 265"/>
                          <a:gd name="T15" fmla="*/ 0 h 1016"/>
                          <a:gd name="T16" fmla="*/ 0 w 265"/>
                          <a:gd name="T17" fmla="*/ 0 h 1016"/>
                          <a:gd name="T18" fmla="*/ 0 w 265"/>
                          <a:gd name="T19" fmla="*/ 0 h 1016"/>
                          <a:gd name="T20" fmla="*/ 0 w 265"/>
                          <a:gd name="T21" fmla="*/ 0 h 1016"/>
                          <a:gd name="T22" fmla="*/ 0 w 265"/>
                          <a:gd name="T23" fmla="*/ 0 h 1016"/>
                          <a:gd name="T24" fmla="*/ 0 w 265"/>
                          <a:gd name="T25" fmla="*/ 0 h 1016"/>
                          <a:gd name="T26" fmla="*/ 0 w 265"/>
                          <a:gd name="T27" fmla="*/ 0 h 10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5" h="1016">
                            <a:moveTo>
                              <a:pt x="265" y="88"/>
                            </a:moveTo>
                            <a:lnTo>
                              <a:pt x="122" y="0"/>
                            </a:lnTo>
                            <a:lnTo>
                              <a:pt x="105" y="0"/>
                            </a:lnTo>
                            <a:lnTo>
                              <a:pt x="77" y="4"/>
                            </a:lnTo>
                            <a:lnTo>
                              <a:pt x="27" y="55"/>
                            </a:lnTo>
                            <a:lnTo>
                              <a:pt x="0" y="39"/>
                            </a:lnTo>
                            <a:lnTo>
                              <a:pt x="0" y="1012"/>
                            </a:lnTo>
                            <a:lnTo>
                              <a:pt x="40" y="971"/>
                            </a:lnTo>
                            <a:lnTo>
                              <a:pt x="72" y="971"/>
                            </a:lnTo>
                            <a:lnTo>
                              <a:pt x="72" y="1016"/>
                            </a:lnTo>
                            <a:lnTo>
                              <a:pt x="106" y="1016"/>
                            </a:lnTo>
                            <a:lnTo>
                              <a:pt x="130" y="992"/>
                            </a:lnTo>
                            <a:lnTo>
                              <a:pt x="130" y="134"/>
                            </a:lnTo>
                            <a:lnTo>
                              <a:pt x="265" y="8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7" name="Freeform 113"/>
                      <p:cNvSpPr>
                        <a:spLocks noChangeAspect="1"/>
                      </p:cNvSpPr>
                      <p:nvPr/>
                    </p:nvSpPr>
                    <p:spPr bwMode="auto">
                      <a:xfrm>
                        <a:off x="3105" y="2502"/>
                        <a:ext cx="4" cy="244"/>
                      </a:xfrm>
                      <a:custGeom>
                        <a:avLst/>
                        <a:gdLst>
                          <a:gd name="T0" fmla="*/ 0 w 22"/>
                          <a:gd name="T1" fmla="*/ 0 h 974"/>
                          <a:gd name="T2" fmla="*/ 0 w 22"/>
                          <a:gd name="T3" fmla="*/ 0 h 974"/>
                          <a:gd name="T4" fmla="*/ 0 w 22"/>
                          <a:gd name="T5" fmla="*/ 0 h 974"/>
                          <a:gd name="T6" fmla="*/ 0 w 22"/>
                          <a:gd name="T7" fmla="*/ 0 h 974"/>
                          <a:gd name="T8" fmla="*/ 0 w 22"/>
                          <a:gd name="T9" fmla="*/ 0 h 9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974">
                            <a:moveTo>
                              <a:pt x="22" y="0"/>
                            </a:moveTo>
                            <a:lnTo>
                              <a:pt x="22" y="974"/>
                            </a:lnTo>
                            <a:lnTo>
                              <a:pt x="0" y="974"/>
                            </a:lnTo>
                            <a:lnTo>
                              <a:pt x="0" y="7"/>
                            </a:lnTo>
                            <a:lnTo>
                              <a:pt x="22"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8" name="Freeform 114"/>
                      <p:cNvSpPr>
                        <a:spLocks noChangeAspect="1"/>
                      </p:cNvSpPr>
                      <p:nvPr/>
                    </p:nvSpPr>
                    <p:spPr bwMode="auto">
                      <a:xfrm>
                        <a:off x="3123" y="2493"/>
                        <a:ext cx="7" cy="253"/>
                      </a:xfrm>
                      <a:custGeom>
                        <a:avLst/>
                        <a:gdLst>
                          <a:gd name="T0" fmla="*/ 0 w 34"/>
                          <a:gd name="T1" fmla="*/ 0 h 1013"/>
                          <a:gd name="T2" fmla="*/ 0 w 34"/>
                          <a:gd name="T3" fmla="*/ 0 h 1013"/>
                          <a:gd name="T4" fmla="*/ 0 w 34"/>
                          <a:gd name="T5" fmla="*/ 0 h 1013"/>
                          <a:gd name="T6" fmla="*/ 0 w 34"/>
                          <a:gd name="T7" fmla="*/ 0 h 1013"/>
                          <a:gd name="T8" fmla="*/ 0 w 34"/>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1013">
                            <a:moveTo>
                              <a:pt x="0" y="8"/>
                            </a:moveTo>
                            <a:lnTo>
                              <a:pt x="34" y="0"/>
                            </a:lnTo>
                            <a:lnTo>
                              <a:pt x="34" y="1013"/>
                            </a:lnTo>
                            <a:lnTo>
                              <a:pt x="0" y="1013"/>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9" name="Freeform 115"/>
                      <p:cNvSpPr>
                        <a:spLocks noChangeAspect="1"/>
                      </p:cNvSpPr>
                      <p:nvPr/>
                    </p:nvSpPr>
                    <p:spPr bwMode="auto">
                      <a:xfrm>
                        <a:off x="3114" y="2499"/>
                        <a:ext cx="9" cy="240"/>
                      </a:xfrm>
                      <a:custGeom>
                        <a:avLst/>
                        <a:gdLst>
                          <a:gd name="T0" fmla="*/ 0 w 45"/>
                          <a:gd name="T1" fmla="*/ 0 h 960"/>
                          <a:gd name="T2" fmla="*/ 0 w 45"/>
                          <a:gd name="T3" fmla="*/ 0 h 960"/>
                          <a:gd name="T4" fmla="*/ 0 w 45"/>
                          <a:gd name="T5" fmla="*/ 0 h 960"/>
                          <a:gd name="T6" fmla="*/ 0 w 45"/>
                          <a:gd name="T7" fmla="*/ 0 h 960"/>
                          <a:gd name="T8" fmla="*/ 0 w 45"/>
                          <a:gd name="T9" fmla="*/ 0 h 9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60">
                            <a:moveTo>
                              <a:pt x="0" y="960"/>
                            </a:moveTo>
                            <a:lnTo>
                              <a:pt x="0" y="44"/>
                            </a:lnTo>
                            <a:lnTo>
                              <a:pt x="45" y="0"/>
                            </a:lnTo>
                            <a:lnTo>
                              <a:pt x="45" y="960"/>
                            </a:lnTo>
                            <a:lnTo>
                              <a:pt x="0" y="96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741" name="Group 116"/>
                    <p:cNvGrpSpPr>
                      <a:grpSpLocks noChangeAspect="1"/>
                    </p:cNvGrpSpPr>
                    <p:nvPr/>
                  </p:nvGrpSpPr>
                  <p:grpSpPr bwMode="auto">
                    <a:xfrm>
                      <a:off x="3033" y="2532"/>
                      <a:ext cx="50" cy="208"/>
                      <a:chOff x="3033" y="2532"/>
                      <a:chExt cx="50" cy="208"/>
                    </a:xfrm>
                  </p:grpSpPr>
                  <p:sp>
                    <p:nvSpPr>
                      <p:cNvPr id="50742" name="Freeform 117"/>
                      <p:cNvSpPr>
                        <a:spLocks noChangeAspect="1"/>
                      </p:cNvSpPr>
                      <p:nvPr/>
                    </p:nvSpPr>
                    <p:spPr bwMode="auto">
                      <a:xfrm>
                        <a:off x="3037" y="2532"/>
                        <a:ext cx="46" cy="207"/>
                      </a:xfrm>
                      <a:custGeom>
                        <a:avLst/>
                        <a:gdLst>
                          <a:gd name="T0" fmla="*/ 0 w 232"/>
                          <a:gd name="T1" fmla="*/ 0 h 830"/>
                          <a:gd name="T2" fmla="*/ 0 w 232"/>
                          <a:gd name="T3" fmla="*/ 0 h 830"/>
                          <a:gd name="T4" fmla="*/ 0 w 232"/>
                          <a:gd name="T5" fmla="*/ 0 h 830"/>
                          <a:gd name="T6" fmla="*/ 0 w 232"/>
                          <a:gd name="T7" fmla="*/ 0 h 830"/>
                          <a:gd name="T8" fmla="*/ 0 w 232"/>
                          <a:gd name="T9" fmla="*/ 0 h 830"/>
                          <a:gd name="T10" fmla="*/ 0 w 232"/>
                          <a:gd name="T11" fmla="*/ 0 h 830"/>
                          <a:gd name="T12" fmla="*/ 0 w 232"/>
                          <a:gd name="T13" fmla="*/ 0 h 830"/>
                          <a:gd name="T14" fmla="*/ 0 w 232"/>
                          <a:gd name="T15" fmla="*/ 0 h 830"/>
                          <a:gd name="T16" fmla="*/ 0 w 232"/>
                          <a:gd name="T17" fmla="*/ 0 h 830"/>
                          <a:gd name="T18" fmla="*/ 0 w 232"/>
                          <a:gd name="T19" fmla="*/ 0 h 830"/>
                          <a:gd name="T20" fmla="*/ 0 w 232"/>
                          <a:gd name="T21" fmla="*/ 0 h 830"/>
                          <a:gd name="T22" fmla="*/ 0 w 232"/>
                          <a:gd name="T23" fmla="*/ 0 h 830"/>
                          <a:gd name="T24" fmla="*/ 0 w 232"/>
                          <a:gd name="T25" fmla="*/ 0 h 830"/>
                          <a:gd name="T26" fmla="*/ 0 w 232"/>
                          <a:gd name="T27" fmla="*/ 0 h 8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2" h="830">
                            <a:moveTo>
                              <a:pt x="232" y="66"/>
                            </a:moveTo>
                            <a:lnTo>
                              <a:pt x="106" y="0"/>
                            </a:lnTo>
                            <a:lnTo>
                              <a:pt x="91" y="0"/>
                            </a:lnTo>
                            <a:lnTo>
                              <a:pt x="66" y="3"/>
                            </a:lnTo>
                            <a:lnTo>
                              <a:pt x="24" y="45"/>
                            </a:lnTo>
                            <a:lnTo>
                              <a:pt x="0" y="32"/>
                            </a:lnTo>
                            <a:lnTo>
                              <a:pt x="0" y="829"/>
                            </a:lnTo>
                            <a:lnTo>
                              <a:pt x="35" y="796"/>
                            </a:lnTo>
                            <a:lnTo>
                              <a:pt x="64" y="796"/>
                            </a:lnTo>
                            <a:lnTo>
                              <a:pt x="64" y="830"/>
                            </a:lnTo>
                            <a:lnTo>
                              <a:pt x="93" y="830"/>
                            </a:lnTo>
                            <a:lnTo>
                              <a:pt x="114" y="813"/>
                            </a:lnTo>
                            <a:lnTo>
                              <a:pt x="114" y="108"/>
                            </a:lnTo>
                            <a:lnTo>
                              <a:pt x="232" y="6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3" name="Freeform 118"/>
                      <p:cNvSpPr>
                        <a:spLocks noChangeAspect="1"/>
                      </p:cNvSpPr>
                      <p:nvPr/>
                    </p:nvSpPr>
                    <p:spPr bwMode="auto">
                      <a:xfrm>
                        <a:off x="3033" y="2539"/>
                        <a:ext cx="4" cy="200"/>
                      </a:xfrm>
                      <a:custGeom>
                        <a:avLst/>
                        <a:gdLst>
                          <a:gd name="T0" fmla="*/ 0 w 19"/>
                          <a:gd name="T1" fmla="*/ 0 h 797"/>
                          <a:gd name="T2" fmla="*/ 0 w 19"/>
                          <a:gd name="T3" fmla="*/ 0 h 797"/>
                          <a:gd name="T4" fmla="*/ 0 w 19"/>
                          <a:gd name="T5" fmla="*/ 0 h 797"/>
                          <a:gd name="T6" fmla="*/ 0 w 19"/>
                          <a:gd name="T7" fmla="*/ 0 h 797"/>
                          <a:gd name="T8" fmla="*/ 0 w 19"/>
                          <a:gd name="T9" fmla="*/ 0 h 7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97">
                            <a:moveTo>
                              <a:pt x="19" y="0"/>
                            </a:moveTo>
                            <a:lnTo>
                              <a:pt x="19" y="797"/>
                            </a:lnTo>
                            <a:lnTo>
                              <a:pt x="0" y="797"/>
                            </a:lnTo>
                            <a:lnTo>
                              <a:pt x="0" y="5"/>
                            </a:lnTo>
                            <a:lnTo>
                              <a:pt x="19"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4" name="Freeform 119"/>
                      <p:cNvSpPr>
                        <a:spLocks noChangeAspect="1"/>
                      </p:cNvSpPr>
                      <p:nvPr/>
                    </p:nvSpPr>
                    <p:spPr bwMode="auto">
                      <a:xfrm>
                        <a:off x="3050" y="2532"/>
                        <a:ext cx="5" cy="208"/>
                      </a:xfrm>
                      <a:custGeom>
                        <a:avLst/>
                        <a:gdLst>
                          <a:gd name="T0" fmla="*/ 0 w 28"/>
                          <a:gd name="T1" fmla="*/ 0 h 832"/>
                          <a:gd name="T2" fmla="*/ 0 w 28"/>
                          <a:gd name="T3" fmla="*/ 0 h 832"/>
                          <a:gd name="T4" fmla="*/ 0 w 28"/>
                          <a:gd name="T5" fmla="*/ 0 h 832"/>
                          <a:gd name="T6" fmla="*/ 0 w 28"/>
                          <a:gd name="T7" fmla="*/ 0 h 832"/>
                          <a:gd name="T8" fmla="*/ 0 w 28"/>
                          <a:gd name="T9" fmla="*/ 0 h 8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832">
                            <a:moveTo>
                              <a:pt x="0" y="4"/>
                            </a:moveTo>
                            <a:lnTo>
                              <a:pt x="28" y="0"/>
                            </a:lnTo>
                            <a:lnTo>
                              <a:pt x="28" y="832"/>
                            </a:lnTo>
                            <a:lnTo>
                              <a:pt x="0" y="832"/>
                            </a:lnTo>
                            <a:lnTo>
                              <a:pt x="0" y="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745" name="Freeform 120"/>
                      <p:cNvSpPr>
                        <a:spLocks noChangeAspect="1"/>
                      </p:cNvSpPr>
                      <p:nvPr/>
                    </p:nvSpPr>
                    <p:spPr bwMode="auto">
                      <a:xfrm>
                        <a:off x="3042" y="2536"/>
                        <a:ext cx="8" cy="197"/>
                      </a:xfrm>
                      <a:custGeom>
                        <a:avLst/>
                        <a:gdLst>
                          <a:gd name="T0" fmla="*/ 0 w 40"/>
                          <a:gd name="T1" fmla="*/ 0 h 785"/>
                          <a:gd name="T2" fmla="*/ 0 w 40"/>
                          <a:gd name="T3" fmla="*/ 0 h 785"/>
                          <a:gd name="T4" fmla="*/ 0 w 40"/>
                          <a:gd name="T5" fmla="*/ 0 h 785"/>
                          <a:gd name="T6" fmla="*/ 0 w 40"/>
                          <a:gd name="T7" fmla="*/ 0 h 785"/>
                          <a:gd name="T8" fmla="*/ 0 w 40"/>
                          <a:gd name="T9" fmla="*/ 0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785">
                            <a:moveTo>
                              <a:pt x="0" y="785"/>
                            </a:moveTo>
                            <a:lnTo>
                              <a:pt x="0" y="41"/>
                            </a:lnTo>
                            <a:lnTo>
                              <a:pt x="40" y="0"/>
                            </a:lnTo>
                            <a:lnTo>
                              <a:pt x="40" y="785"/>
                            </a:lnTo>
                            <a:lnTo>
                              <a:pt x="0" y="78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50201" name="Group 121"/>
              <p:cNvGrpSpPr>
                <a:grpSpLocks noChangeAspect="1"/>
              </p:cNvGrpSpPr>
              <p:nvPr/>
            </p:nvGrpSpPr>
            <p:grpSpPr bwMode="auto">
              <a:xfrm>
                <a:off x="480" y="2256"/>
                <a:ext cx="726" cy="389"/>
                <a:chOff x="546" y="2289"/>
                <a:chExt cx="708" cy="452"/>
              </a:xfrm>
            </p:grpSpPr>
            <p:grpSp>
              <p:nvGrpSpPr>
                <p:cNvPr id="50631" name="Group 122"/>
                <p:cNvGrpSpPr>
                  <a:grpSpLocks noChangeAspect="1"/>
                </p:cNvGrpSpPr>
                <p:nvPr/>
              </p:nvGrpSpPr>
              <p:grpSpPr bwMode="auto">
                <a:xfrm>
                  <a:off x="1071" y="2289"/>
                  <a:ext cx="76" cy="358"/>
                  <a:chOff x="1071" y="2289"/>
                  <a:chExt cx="76" cy="358"/>
                </a:xfrm>
              </p:grpSpPr>
              <p:sp>
                <p:nvSpPr>
                  <p:cNvPr id="50731" name="Freeform 123"/>
                  <p:cNvSpPr>
                    <a:spLocks noChangeAspect="1"/>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732" name="Freeform 124"/>
                  <p:cNvSpPr>
                    <a:spLocks noChangeAspect="1"/>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50632" name="Group 125"/>
                <p:cNvGrpSpPr>
                  <a:grpSpLocks noChangeAspect="1"/>
                </p:cNvGrpSpPr>
                <p:nvPr/>
              </p:nvGrpSpPr>
              <p:grpSpPr bwMode="auto">
                <a:xfrm>
                  <a:off x="1130" y="2574"/>
                  <a:ext cx="124" cy="153"/>
                  <a:chOff x="1130" y="2574"/>
                  <a:chExt cx="124" cy="153"/>
                </a:xfrm>
              </p:grpSpPr>
              <p:grpSp>
                <p:nvGrpSpPr>
                  <p:cNvPr id="50720" name="Group 126"/>
                  <p:cNvGrpSpPr>
                    <a:grpSpLocks noChangeAspect="1"/>
                  </p:cNvGrpSpPr>
                  <p:nvPr/>
                </p:nvGrpSpPr>
                <p:grpSpPr bwMode="auto">
                  <a:xfrm>
                    <a:off x="1130" y="2574"/>
                    <a:ext cx="124" cy="153"/>
                    <a:chOff x="1130" y="2574"/>
                    <a:chExt cx="124" cy="153"/>
                  </a:xfrm>
                </p:grpSpPr>
                <p:grpSp>
                  <p:nvGrpSpPr>
                    <p:cNvPr id="50725" name="Group 127"/>
                    <p:cNvGrpSpPr>
                      <a:grpSpLocks noChangeAspect="1"/>
                    </p:cNvGrpSpPr>
                    <p:nvPr/>
                  </p:nvGrpSpPr>
                  <p:grpSpPr bwMode="auto">
                    <a:xfrm>
                      <a:off x="1161" y="2574"/>
                      <a:ext cx="35" cy="74"/>
                      <a:chOff x="1161" y="2574"/>
                      <a:chExt cx="35" cy="74"/>
                    </a:xfrm>
                  </p:grpSpPr>
                  <p:sp>
                    <p:nvSpPr>
                      <p:cNvPr id="50729" name="Rectangle 128"/>
                      <p:cNvSpPr>
                        <a:spLocks noChangeAspect="1"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30" name="Rectangle 129"/>
                      <p:cNvSpPr>
                        <a:spLocks noChangeAspect="1"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726" name="Group 130"/>
                    <p:cNvGrpSpPr>
                      <a:grpSpLocks noChangeAspect="1"/>
                    </p:cNvGrpSpPr>
                    <p:nvPr/>
                  </p:nvGrpSpPr>
                  <p:grpSpPr bwMode="auto">
                    <a:xfrm>
                      <a:off x="1130" y="2644"/>
                      <a:ext cx="124" cy="83"/>
                      <a:chOff x="1130" y="2644"/>
                      <a:chExt cx="124" cy="83"/>
                    </a:xfrm>
                  </p:grpSpPr>
                  <p:sp>
                    <p:nvSpPr>
                      <p:cNvPr id="50727" name="Rectangle 131"/>
                      <p:cNvSpPr>
                        <a:spLocks noChangeAspect="1"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28" name="Rectangle 132"/>
                      <p:cNvSpPr>
                        <a:spLocks noChangeAspect="1"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721" name="Group 133"/>
                  <p:cNvGrpSpPr>
                    <a:grpSpLocks noChangeAspect="1"/>
                  </p:cNvGrpSpPr>
                  <p:nvPr/>
                </p:nvGrpSpPr>
                <p:grpSpPr bwMode="auto">
                  <a:xfrm>
                    <a:off x="1143" y="2664"/>
                    <a:ext cx="94" cy="50"/>
                    <a:chOff x="1143" y="2664"/>
                    <a:chExt cx="94" cy="50"/>
                  </a:xfrm>
                </p:grpSpPr>
                <p:sp>
                  <p:nvSpPr>
                    <p:cNvPr id="50722" name="Rectangle 134"/>
                    <p:cNvSpPr>
                      <a:spLocks noChangeAspect="1"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23" name="Rectangle 135"/>
                    <p:cNvSpPr>
                      <a:spLocks noChangeAspect="1"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24" name="Rectangle 136"/>
                    <p:cNvSpPr>
                      <a:spLocks noChangeAspect="1"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633" name="Group 137"/>
                <p:cNvGrpSpPr>
                  <a:grpSpLocks noChangeAspect="1"/>
                </p:cNvGrpSpPr>
                <p:nvPr/>
              </p:nvGrpSpPr>
              <p:grpSpPr bwMode="auto">
                <a:xfrm>
                  <a:off x="546" y="2618"/>
                  <a:ext cx="124" cy="109"/>
                  <a:chOff x="546" y="2618"/>
                  <a:chExt cx="124" cy="109"/>
                </a:xfrm>
              </p:grpSpPr>
              <p:grpSp>
                <p:nvGrpSpPr>
                  <p:cNvPr id="50711" name="Group 138"/>
                  <p:cNvGrpSpPr>
                    <a:grpSpLocks noChangeAspect="1"/>
                  </p:cNvGrpSpPr>
                  <p:nvPr/>
                </p:nvGrpSpPr>
                <p:grpSpPr bwMode="auto">
                  <a:xfrm>
                    <a:off x="546" y="2618"/>
                    <a:ext cx="124" cy="109"/>
                    <a:chOff x="546" y="2618"/>
                    <a:chExt cx="124" cy="109"/>
                  </a:xfrm>
                </p:grpSpPr>
                <p:sp>
                  <p:nvSpPr>
                    <p:cNvPr id="50716" name="Rectangle 139"/>
                    <p:cNvSpPr>
                      <a:spLocks noChangeAspect="1"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50717" name="Group 140"/>
                    <p:cNvGrpSpPr>
                      <a:grpSpLocks noChangeAspect="1"/>
                    </p:cNvGrpSpPr>
                    <p:nvPr/>
                  </p:nvGrpSpPr>
                  <p:grpSpPr bwMode="auto">
                    <a:xfrm>
                      <a:off x="546" y="2644"/>
                      <a:ext cx="124" cy="83"/>
                      <a:chOff x="546" y="2644"/>
                      <a:chExt cx="124" cy="83"/>
                    </a:xfrm>
                  </p:grpSpPr>
                  <p:sp>
                    <p:nvSpPr>
                      <p:cNvPr id="50718" name="Rectangle 141"/>
                      <p:cNvSpPr>
                        <a:spLocks noChangeAspect="1"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19" name="Rectangle 142"/>
                      <p:cNvSpPr>
                        <a:spLocks noChangeAspect="1"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712" name="Group 143"/>
                  <p:cNvGrpSpPr>
                    <a:grpSpLocks noChangeAspect="1"/>
                  </p:cNvGrpSpPr>
                  <p:nvPr/>
                </p:nvGrpSpPr>
                <p:grpSpPr bwMode="auto">
                  <a:xfrm>
                    <a:off x="558" y="2664"/>
                    <a:ext cx="98" cy="50"/>
                    <a:chOff x="558" y="2664"/>
                    <a:chExt cx="98" cy="50"/>
                  </a:xfrm>
                </p:grpSpPr>
                <p:sp>
                  <p:nvSpPr>
                    <p:cNvPr id="50713" name="Rectangle 144"/>
                    <p:cNvSpPr>
                      <a:spLocks noChangeAspect="1"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14" name="Rectangle 145"/>
                    <p:cNvSpPr>
                      <a:spLocks noChangeAspect="1"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15" name="Rectangle 146"/>
                    <p:cNvSpPr>
                      <a:spLocks noChangeAspect="1"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634" name="Group 147"/>
                <p:cNvGrpSpPr>
                  <a:grpSpLocks noChangeAspect="1"/>
                </p:cNvGrpSpPr>
                <p:nvPr/>
              </p:nvGrpSpPr>
              <p:grpSpPr bwMode="auto">
                <a:xfrm>
                  <a:off x="654" y="2479"/>
                  <a:ext cx="488" cy="262"/>
                  <a:chOff x="654" y="2479"/>
                  <a:chExt cx="488" cy="262"/>
                </a:xfrm>
              </p:grpSpPr>
              <p:grpSp>
                <p:nvGrpSpPr>
                  <p:cNvPr id="50635" name="Group 148"/>
                  <p:cNvGrpSpPr>
                    <a:grpSpLocks noChangeAspect="1"/>
                  </p:cNvGrpSpPr>
                  <p:nvPr/>
                </p:nvGrpSpPr>
                <p:grpSpPr bwMode="auto">
                  <a:xfrm>
                    <a:off x="654" y="2479"/>
                    <a:ext cx="488" cy="262"/>
                    <a:chOff x="654" y="2479"/>
                    <a:chExt cx="488" cy="262"/>
                  </a:xfrm>
                </p:grpSpPr>
                <p:sp>
                  <p:nvSpPr>
                    <p:cNvPr id="50706" name="Rectangle 149"/>
                    <p:cNvSpPr>
                      <a:spLocks noChangeAspect="1"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07" name="Rectangle 150"/>
                    <p:cNvSpPr>
                      <a:spLocks noChangeAspect="1"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08" name="Rectangle 151"/>
                    <p:cNvSpPr>
                      <a:spLocks noChangeAspect="1"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09" name="Rectangle 152"/>
                    <p:cNvSpPr>
                      <a:spLocks noChangeAspect="1"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710" name="Rectangle 153"/>
                    <p:cNvSpPr>
                      <a:spLocks noChangeAspect="1"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636" name="Group 154"/>
                  <p:cNvGrpSpPr>
                    <a:grpSpLocks noChangeAspect="1"/>
                  </p:cNvGrpSpPr>
                  <p:nvPr/>
                </p:nvGrpSpPr>
                <p:grpSpPr bwMode="auto">
                  <a:xfrm>
                    <a:off x="670" y="2542"/>
                    <a:ext cx="449" cy="178"/>
                    <a:chOff x="670" y="2542"/>
                    <a:chExt cx="449" cy="178"/>
                  </a:xfrm>
                </p:grpSpPr>
                <p:grpSp>
                  <p:nvGrpSpPr>
                    <p:cNvPr id="50641" name="Group 155"/>
                    <p:cNvGrpSpPr>
                      <a:grpSpLocks noChangeAspect="1"/>
                    </p:cNvGrpSpPr>
                    <p:nvPr/>
                  </p:nvGrpSpPr>
                  <p:grpSpPr bwMode="auto">
                    <a:xfrm>
                      <a:off x="736" y="2649"/>
                      <a:ext cx="57" cy="71"/>
                      <a:chOff x="736" y="2649"/>
                      <a:chExt cx="57" cy="71"/>
                    </a:xfrm>
                  </p:grpSpPr>
                  <p:sp>
                    <p:nvSpPr>
                      <p:cNvPr id="50702" name="Rectangle 156"/>
                      <p:cNvSpPr>
                        <a:spLocks noChangeAspect="1"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03" name="Rectangle 157"/>
                      <p:cNvSpPr>
                        <a:spLocks noChangeAspect="1"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04" name="Line 158"/>
                      <p:cNvSpPr>
                        <a:spLocks noChangeAspect="1"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705" name="Line 159"/>
                      <p:cNvSpPr>
                        <a:spLocks noChangeAspect="1"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2" name="Group 160"/>
                    <p:cNvGrpSpPr>
                      <a:grpSpLocks noChangeAspect="1"/>
                    </p:cNvGrpSpPr>
                    <p:nvPr/>
                  </p:nvGrpSpPr>
                  <p:grpSpPr bwMode="auto">
                    <a:xfrm>
                      <a:off x="801" y="2649"/>
                      <a:ext cx="57" cy="71"/>
                      <a:chOff x="801" y="2649"/>
                      <a:chExt cx="57" cy="71"/>
                    </a:xfrm>
                  </p:grpSpPr>
                  <p:sp>
                    <p:nvSpPr>
                      <p:cNvPr id="50698" name="Rectangle 161"/>
                      <p:cNvSpPr>
                        <a:spLocks noChangeAspect="1"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99" name="Rectangle 162"/>
                      <p:cNvSpPr>
                        <a:spLocks noChangeAspect="1"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700" name="Line 163"/>
                      <p:cNvSpPr>
                        <a:spLocks noChangeAspect="1"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701" name="Line 164"/>
                      <p:cNvSpPr>
                        <a:spLocks noChangeAspect="1"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3" name="Group 165"/>
                    <p:cNvGrpSpPr>
                      <a:grpSpLocks noChangeAspect="1"/>
                    </p:cNvGrpSpPr>
                    <p:nvPr/>
                  </p:nvGrpSpPr>
                  <p:grpSpPr bwMode="auto">
                    <a:xfrm>
                      <a:off x="1061" y="2649"/>
                      <a:ext cx="57" cy="71"/>
                      <a:chOff x="1061" y="2649"/>
                      <a:chExt cx="57" cy="71"/>
                    </a:xfrm>
                  </p:grpSpPr>
                  <p:sp>
                    <p:nvSpPr>
                      <p:cNvPr id="50694" name="Rectangle 166"/>
                      <p:cNvSpPr>
                        <a:spLocks noChangeAspect="1"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95" name="Rectangle 167"/>
                      <p:cNvSpPr>
                        <a:spLocks noChangeAspect="1"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96" name="Line 168"/>
                      <p:cNvSpPr>
                        <a:spLocks noChangeAspect="1"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97" name="Line 169"/>
                      <p:cNvSpPr>
                        <a:spLocks noChangeAspect="1"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4" name="Group 170"/>
                    <p:cNvGrpSpPr>
                      <a:grpSpLocks noChangeAspect="1"/>
                    </p:cNvGrpSpPr>
                    <p:nvPr/>
                  </p:nvGrpSpPr>
                  <p:grpSpPr bwMode="auto">
                    <a:xfrm>
                      <a:off x="670" y="2649"/>
                      <a:ext cx="58" cy="71"/>
                      <a:chOff x="670" y="2649"/>
                      <a:chExt cx="58" cy="71"/>
                    </a:xfrm>
                  </p:grpSpPr>
                  <p:sp>
                    <p:nvSpPr>
                      <p:cNvPr id="50690" name="Rectangle 171"/>
                      <p:cNvSpPr>
                        <a:spLocks noChangeAspect="1"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91" name="Rectangle 172"/>
                      <p:cNvSpPr>
                        <a:spLocks noChangeAspect="1"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92" name="Line 173"/>
                      <p:cNvSpPr>
                        <a:spLocks noChangeAspect="1"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93" name="Line 174"/>
                      <p:cNvSpPr>
                        <a:spLocks noChangeAspect="1"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5" name="Group 175"/>
                    <p:cNvGrpSpPr>
                      <a:grpSpLocks noChangeAspect="1"/>
                    </p:cNvGrpSpPr>
                    <p:nvPr/>
                  </p:nvGrpSpPr>
                  <p:grpSpPr bwMode="auto">
                    <a:xfrm>
                      <a:off x="867" y="2542"/>
                      <a:ext cx="58" cy="71"/>
                      <a:chOff x="867" y="2542"/>
                      <a:chExt cx="58" cy="71"/>
                    </a:xfrm>
                  </p:grpSpPr>
                  <p:sp>
                    <p:nvSpPr>
                      <p:cNvPr id="50686" name="Rectangle 176"/>
                      <p:cNvSpPr>
                        <a:spLocks noChangeAspect="1"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87" name="Rectangle 177"/>
                      <p:cNvSpPr>
                        <a:spLocks noChangeAspect="1"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88" name="Line 178"/>
                      <p:cNvSpPr>
                        <a:spLocks noChangeAspect="1"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89" name="Line 179"/>
                      <p:cNvSpPr>
                        <a:spLocks noChangeAspect="1"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6" name="Group 180"/>
                    <p:cNvGrpSpPr>
                      <a:grpSpLocks noChangeAspect="1"/>
                    </p:cNvGrpSpPr>
                    <p:nvPr/>
                  </p:nvGrpSpPr>
                  <p:grpSpPr bwMode="auto">
                    <a:xfrm>
                      <a:off x="931" y="2649"/>
                      <a:ext cx="57" cy="71"/>
                      <a:chOff x="931" y="2649"/>
                      <a:chExt cx="57" cy="71"/>
                    </a:xfrm>
                  </p:grpSpPr>
                  <p:sp>
                    <p:nvSpPr>
                      <p:cNvPr id="50682" name="Rectangle 181"/>
                      <p:cNvSpPr>
                        <a:spLocks noChangeAspect="1"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83" name="Rectangle 182"/>
                      <p:cNvSpPr>
                        <a:spLocks noChangeAspect="1"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84" name="Line 183"/>
                      <p:cNvSpPr>
                        <a:spLocks noChangeAspect="1"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85" name="Line 184"/>
                      <p:cNvSpPr>
                        <a:spLocks noChangeAspect="1"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7" name="Group 185"/>
                    <p:cNvGrpSpPr>
                      <a:grpSpLocks noChangeAspect="1"/>
                    </p:cNvGrpSpPr>
                    <p:nvPr/>
                  </p:nvGrpSpPr>
                  <p:grpSpPr bwMode="auto">
                    <a:xfrm>
                      <a:off x="996" y="2649"/>
                      <a:ext cx="57" cy="71"/>
                      <a:chOff x="996" y="2649"/>
                      <a:chExt cx="57" cy="71"/>
                    </a:xfrm>
                  </p:grpSpPr>
                  <p:sp>
                    <p:nvSpPr>
                      <p:cNvPr id="50678" name="Rectangle 186"/>
                      <p:cNvSpPr>
                        <a:spLocks noChangeAspect="1"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79" name="Rectangle 187"/>
                      <p:cNvSpPr>
                        <a:spLocks noChangeAspect="1"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80" name="Line 188"/>
                      <p:cNvSpPr>
                        <a:spLocks noChangeAspect="1"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81" name="Line 189"/>
                      <p:cNvSpPr>
                        <a:spLocks noChangeAspect="1"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8" name="Group 190"/>
                    <p:cNvGrpSpPr>
                      <a:grpSpLocks noChangeAspect="1"/>
                    </p:cNvGrpSpPr>
                    <p:nvPr/>
                  </p:nvGrpSpPr>
                  <p:grpSpPr bwMode="auto">
                    <a:xfrm>
                      <a:off x="736" y="2542"/>
                      <a:ext cx="58" cy="71"/>
                      <a:chOff x="736" y="2542"/>
                      <a:chExt cx="58" cy="71"/>
                    </a:xfrm>
                  </p:grpSpPr>
                  <p:sp>
                    <p:nvSpPr>
                      <p:cNvPr id="50674" name="Rectangle 191"/>
                      <p:cNvSpPr>
                        <a:spLocks noChangeAspect="1"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75" name="Rectangle 192"/>
                      <p:cNvSpPr>
                        <a:spLocks noChangeAspect="1"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76" name="Line 193"/>
                      <p:cNvSpPr>
                        <a:spLocks noChangeAspect="1"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77" name="Line 194"/>
                      <p:cNvSpPr>
                        <a:spLocks noChangeAspect="1"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49" name="Group 195"/>
                    <p:cNvGrpSpPr>
                      <a:grpSpLocks noChangeAspect="1"/>
                    </p:cNvGrpSpPr>
                    <p:nvPr/>
                  </p:nvGrpSpPr>
                  <p:grpSpPr bwMode="auto">
                    <a:xfrm>
                      <a:off x="802" y="2542"/>
                      <a:ext cx="57" cy="71"/>
                      <a:chOff x="802" y="2542"/>
                      <a:chExt cx="57" cy="71"/>
                    </a:xfrm>
                  </p:grpSpPr>
                  <p:sp>
                    <p:nvSpPr>
                      <p:cNvPr id="50670" name="Rectangle 196"/>
                      <p:cNvSpPr>
                        <a:spLocks noChangeAspect="1"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71" name="Rectangle 197"/>
                      <p:cNvSpPr>
                        <a:spLocks noChangeAspect="1"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72" name="Line 198"/>
                      <p:cNvSpPr>
                        <a:spLocks noChangeAspect="1"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73" name="Line 199"/>
                      <p:cNvSpPr>
                        <a:spLocks noChangeAspect="1"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50" name="Group 200"/>
                    <p:cNvGrpSpPr>
                      <a:grpSpLocks noChangeAspect="1"/>
                    </p:cNvGrpSpPr>
                    <p:nvPr/>
                  </p:nvGrpSpPr>
                  <p:grpSpPr bwMode="auto">
                    <a:xfrm>
                      <a:off x="1061" y="2542"/>
                      <a:ext cx="58" cy="71"/>
                      <a:chOff x="1061" y="2542"/>
                      <a:chExt cx="58" cy="71"/>
                    </a:xfrm>
                  </p:grpSpPr>
                  <p:sp>
                    <p:nvSpPr>
                      <p:cNvPr id="50666" name="Rectangle 201"/>
                      <p:cNvSpPr>
                        <a:spLocks noChangeAspect="1"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67" name="Rectangle 202"/>
                      <p:cNvSpPr>
                        <a:spLocks noChangeAspect="1"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68" name="Line 203"/>
                      <p:cNvSpPr>
                        <a:spLocks noChangeAspect="1"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69" name="Line 204"/>
                      <p:cNvSpPr>
                        <a:spLocks noChangeAspect="1"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51" name="Group 205"/>
                    <p:cNvGrpSpPr>
                      <a:grpSpLocks noChangeAspect="1"/>
                    </p:cNvGrpSpPr>
                    <p:nvPr/>
                  </p:nvGrpSpPr>
                  <p:grpSpPr bwMode="auto">
                    <a:xfrm>
                      <a:off x="671" y="2542"/>
                      <a:ext cx="58" cy="71"/>
                      <a:chOff x="671" y="2542"/>
                      <a:chExt cx="58" cy="71"/>
                    </a:xfrm>
                  </p:grpSpPr>
                  <p:sp>
                    <p:nvSpPr>
                      <p:cNvPr id="50662" name="Rectangle 206"/>
                      <p:cNvSpPr>
                        <a:spLocks noChangeAspect="1"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63" name="Rectangle 207"/>
                      <p:cNvSpPr>
                        <a:spLocks noChangeAspect="1"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64" name="Line 208"/>
                      <p:cNvSpPr>
                        <a:spLocks noChangeAspect="1"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65" name="Line 209"/>
                      <p:cNvSpPr>
                        <a:spLocks noChangeAspect="1"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52" name="Group 210"/>
                    <p:cNvGrpSpPr>
                      <a:grpSpLocks noChangeAspect="1"/>
                    </p:cNvGrpSpPr>
                    <p:nvPr/>
                  </p:nvGrpSpPr>
                  <p:grpSpPr bwMode="auto">
                    <a:xfrm>
                      <a:off x="931" y="2542"/>
                      <a:ext cx="58" cy="71"/>
                      <a:chOff x="931" y="2542"/>
                      <a:chExt cx="58" cy="71"/>
                    </a:xfrm>
                  </p:grpSpPr>
                  <p:sp>
                    <p:nvSpPr>
                      <p:cNvPr id="50658" name="Rectangle 211"/>
                      <p:cNvSpPr>
                        <a:spLocks noChangeAspect="1"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59" name="Rectangle 212"/>
                      <p:cNvSpPr>
                        <a:spLocks noChangeAspect="1"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60" name="Line 213"/>
                      <p:cNvSpPr>
                        <a:spLocks noChangeAspect="1"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61" name="Line 214"/>
                      <p:cNvSpPr>
                        <a:spLocks noChangeAspect="1"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653" name="Group 215"/>
                    <p:cNvGrpSpPr>
                      <a:grpSpLocks noChangeAspect="1"/>
                    </p:cNvGrpSpPr>
                    <p:nvPr/>
                  </p:nvGrpSpPr>
                  <p:grpSpPr bwMode="auto">
                    <a:xfrm>
                      <a:off x="997" y="2542"/>
                      <a:ext cx="57" cy="71"/>
                      <a:chOff x="997" y="2542"/>
                      <a:chExt cx="57" cy="71"/>
                    </a:xfrm>
                  </p:grpSpPr>
                  <p:sp>
                    <p:nvSpPr>
                      <p:cNvPr id="50654" name="Rectangle 216"/>
                      <p:cNvSpPr>
                        <a:spLocks noChangeAspect="1"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55" name="Rectangle 217"/>
                      <p:cNvSpPr>
                        <a:spLocks noChangeAspect="1"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56" name="Line 218"/>
                      <p:cNvSpPr>
                        <a:spLocks noChangeAspect="1"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657" name="Line 219"/>
                      <p:cNvSpPr>
                        <a:spLocks noChangeAspect="1"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50637" name="Group 220"/>
                  <p:cNvGrpSpPr>
                    <a:grpSpLocks noChangeAspect="1"/>
                  </p:cNvGrpSpPr>
                  <p:nvPr/>
                </p:nvGrpSpPr>
                <p:grpSpPr bwMode="auto">
                  <a:xfrm>
                    <a:off x="868" y="2643"/>
                    <a:ext cx="54" cy="97"/>
                    <a:chOff x="868" y="2643"/>
                    <a:chExt cx="54" cy="97"/>
                  </a:xfrm>
                </p:grpSpPr>
                <p:sp>
                  <p:nvSpPr>
                    <p:cNvPr id="50638" name="Rectangle 221"/>
                    <p:cNvSpPr>
                      <a:spLocks noChangeAspect="1"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39" name="Rectangle 222"/>
                    <p:cNvSpPr>
                      <a:spLocks noChangeAspect="1"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640" name="Oval 223"/>
                    <p:cNvSpPr>
                      <a:spLocks noChangeAspect="1"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50202" name="Group 224"/>
              <p:cNvGrpSpPr>
                <a:grpSpLocks noChangeAspect="1"/>
              </p:cNvGrpSpPr>
              <p:nvPr/>
            </p:nvGrpSpPr>
            <p:grpSpPr bwMode="auto">
              <a:xfrm>
                <a:off x="4848" y="2160"/>
                <a:ext cx="450" cy="442"/>
                <a:chOff x="4779" y="2206"/>
                <a:chExt cx="567" cy="540"/>
              </a:xfrm>
            </p:grpSpPr>
            <p:grpSp>
              <p:nvGrpSpPr>
                <p:cNvPr id="50433" name="Group 225"/>
                <p:cNvGrpSpPr>
                  <a:grpSpLocks noChangeAspect="1"/>
                </p:cNvGrpSpPr>
                <p:nvPr/>
              </p:nvGrpSpPr>
              <p:grpSpPr bwMode="auto">
                <a:xfrm>
                  <a:off x="4986" y="2206"/>
                  <a:ext cx="218" cy="537"/>
                  <a:chOff x="4986" y="2206"/>
                  <a:chExt cx="218" cy="537"/>
                </a:xfrm>
              </p:grpSpPr>
              <p:grpSp>
                <p:nvGrpSpPr>
                  <p:cNvPr id="50573" name="Group 226"/>
                  <p:cNvGrpSpPr>
                    <a:grpSpLocks noChangeAspect="1"/>
                  </p:cNvGrpSpPr>
                  <p:nvPr/>
                </p:nvGrpSpPr>
                <p:grpSpPr bwMode="auto">
                  <a:xfrm>
                    <a:off x="4986" y="2302"/>
                    <a:ext cx="218" cy="441"/>
                    <a:chOff x="4986" y="2302"/>
                    <a:chExt cx="218" cy="441"/>
                  </a:xfrm>
                </p:grpSpPr>
                <p:grpSp>
                  <p:nvGrpSpPr>
                    <p:cNvPr id="50613" name="Group 227"/>
                    <p:cNvGrpSpPr>
                      <a:grpSpLocks noChangeAspect="1"/>
                    </p:cNvGrpSpPr>
                    <p:nvPr/>
                  </p:nvGrpSpPr>
                  <p:grpSpPr bwMode="auto">
                    <a:xfrm>
                      <a:off x="5060" y="2303"/>
                      <a:ext cx="86" cy="275"/>
                      <a:chOff x="5060" y="2303"/>
                      <a:chExt cx="86" cy="275"/>
                    </a:xfrm>
                  </p:grpSpPr>
                  <p:sp>
                    <p:nvSpPr>
                      <p:cNvPr id="50626" name="Freeform 228"/>
                      <p:cNvSpPr>
                        <a:spLocks noChangeAspect="1"/>
                      </p:cNvSpPr>
                      <p:nvPr/>
                    </p:nvSpPr>
                    <p:spPr bwMode="auto">
                      <a:xfrm>
                        <a:off x="5060" y="2315"/>
                        <a:ext cx="86" cy="248"/>
                      </a:xfrm>
                      <a:custGeom>
                        <a:avLst/>
                        <a:gdLst>
                          <a:gd name="T0" fmla="*/ 0 w 514"/>
                          <a:gd name="T1" fmla="*/ 0 h 1240"/>
                          <a:gd name="T2" fmla="*/ 0 w 514"/>
                          <a:gd name="T3" fmla="*/ 0 h 1240"/>
                          <a:gd name="T4" fmla="*/ 0 w 514"/>
                          <a:gd name="T5" fmla="*/ 0 h 1240"/>
                          <a:gd name="T6" fmla="*/ 0 w 514"/>
                          <a:gd name="T7" fmla="*/ 0 h 1240"/>
                          <a:gd name="T8" fmla="*/ 0 w 514"/>
                          <a:gd name="T9" fmla="*/ 0 h 1240"/>
                          <a:gd name="T10" fmla="*/ 0 w 514"/>
                          <a:gd name="T11" fmla="*/ 0 h 1240"/>
                          <a:gd name="T12" fmla="*/ 0 w 514"/>
                          <a:gd name="T13" fmla="*/ 0 h 1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4" h="1240">
                            <a:moveTo>
                              <a:pt x="0" y="0"/>
                            </a:moveTo>
                            <a:lnTo>
                              <a:pt x="54" y="580"/>
                            </a:lnTo>
                            <a:lnTo>
                              <a:pt x="90" y="1240"/>
                            </a:lnTo>
                            <a:lnTo>
                              <a:pt x="514" y="1240"/>
                            </a:lnTo>
                            <a:lnTo>
                              <a:pt x="456" y="230"/>
                            </a:lnTo>
                            <a:lnTo>
                              <a:pt x="399" y="0"/>
                            </a:lnTo>
                            <a:lnTo>
                              <a:pt x="0"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7" name="Freeform 229"/>
                      <p:cNvSpPr>
                        <a:spLocks noChangeAspect="1"/>
                      </p:cNvSpPr>
                      <p:nvPr/>
                    </p:nvSpPr>
                    <p:spPr bwMode="auto">
                      <a:xfrm>
                        <a:off x="5119" y="2316"/>
                        <a:ext cx="20" cy="217"/>
                      </a:xfrm>
                      <a:custGeom>
                        <a:avLst/>
                        <a:gdLst>
                          <a:gd name="T0" fmla="*/ 0 w 121"/>
                          <a:gd name="T1" fmla="*/ 0 h 1084"/>
                          <a:gd name="T2" fmla="*/ 0 w 121"/>
                          <a:gd name="T3" fmla="*/ 0 h 1084"/>
                          <a:gd name="T4" fmla="*/ 0 w 121"/>
                          <a:gd name="T5" fmla="*/ 0 h 1084"/>
                          <a:gd name="T6" fmla="*/ 0 w 121"/>
                          <a:gd name="T7" fmla="*/ 0 h 1084"/>
                          <a:gd name="T8" fmla="*/ 0 w 121"/>
                          <a:gd name="T9" fmla="*/ 0 h 1084"/>
                          <a:gd name="T10" fmla="*/ 0 w 121"/>
                          <a:gd name="T11" fmla="*/ 0 h 1084"/>
                          <a:gd name="T12" fmla="*/ 0 w 121"/>
                          <a:gd name="T13" fmla="*/ 0 h 1084"/>
                          <a:gd name="T14" fmla="*/ 0 w 121"/>
                          <a:gd name="T15" fmla="*/ 0 h 1084"/>
                          <a:gd name="T16" fmla="*/ 0 w 121"/>
                          <a:gd name="T17" fmla="*/ 0 h 1084"/>
                          <a:gd name="T18" fmla="*/ 0 w 121"/>
                          <a:gd name="T19" fmla="*/ 0 h 1084"/>
                          <a:gd name="T20" fmla="*/ 0 w 121"/>
                          <a:gd name="T21" fmla="*/ 0 h 1084"/>
                          <a:gd name="T22" fmla="*/ 0 w 121"/>
                          <a:gd name="T23" fmla="*/ 0 h 1084"/>
                          <a:gd name="T24" fmla="*/ 0 w 121"/>
                          <a:gd name="T25" fmla="*/ 0 h 1084"/>
                          <a:gd name="T26" fmla="*/ 0 w 121"/>
                          <a:gd name="T27" fmla="*/ 0 h 1084"/>
                          <a:gd name="T28" fmla="*/ 0 w 121"/>
                          <a:gd name="T29" fmla="*/ 0 h 1084"/>
                          <a:gd name="T30" fmla="*/ 0 w 121"/>
                          <a:gd name="T31" fmla="*/ 0 h 1084"/>
                          <a:gd name="T32" fmla="*/ 0 w 121"/>
                          <a:gd name="T33" fmla="*/ 0 h 1084"/>
                          <a:gd name="T34" fmla="*/ 0 w 121"/>
                          <a:gd name="T35" fmla="*/ 0 h 10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1" h="1084">
                            <a:moveTo>
                              <a:pt x="0" y="200"/>
                            </a:moveTo>
                            <a:lnTo>
                              <a:pt x="41" y="335"/>
                            </a:lnTo>
                            <a:lnTo>
                              <a:pt x="52" y="390"/>
                            </a:lnTo>
                            <a:lnTo>
                              <a:pt x="55" y="472"/>
                            </a:lnTo>
                            <a:lnTo>
                              <a:pt x="59" y="575"/>
                            </a:lnTo>
                            <a:lnTo>
                              <a:pt x="66" y="615"/>
                            </a:lnTo>
                            <a:lnTo>
                              <a:pt x="77" y="652"/>
                            </a:lnTo>
                            <a:lnTo>
                              <a:pt x="80" y="708"/>
                            </a:lnTo>
                            <a:lnTo>
                              <a:pt x="84" y="833"/>
                            </a:lnTo>
                            <a:lnTo>
                              <a:pt x="87" y="870"/>
                            </a:lnTo>
                            <a:lnTo>
                              <a:pt x="96" y="922"/>
                            </a:lnTo>
                            <a:lnTo>
                              <a:pt x="106" y="989"/>
                            </a:lnTo>
                            <a:lnTo>
                              <a:pt x="121" y="1084"/>
                            </a:lnTo>
                            <a:lnTo>
                              <a:pt x="106" y="502"/>
                            </a:lnTo>
                            <a:lnTo>
                              <a:pt x="80" y="196"/>
                            </a:lnTo>
                            <a:lnTo>
                              <a:pt x="69" y="74"/>
                            </a:lnTo>
                            <a:lnTo>
                              <a:pt x="44" y="0"/>
                            </a:lnTo>
                            <a:lnTo>
                              <a:pt x="0" y="20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8" name="Freeform 230"/>
                      <p:cNvSpPr>
                        <a:spLocks noChangeAspect="1"/>
                      </p:cNvSpPr>
                      <p:nvPr/>
                    </p:nvSpPr>
                    <p:spPr bwMode="auto">
                      <a:xfrm>
                        <a:off x="5092" y="2344"/>
                        <a:ext cx="38" cy="234"/>
                      </a:xfrm>
                      <a:custGeom>
                        <a:avLst/>
                        <a:gdLst>
                          <a:gd name="T0" fmla="*/ 0 w 227"/>
                          <a:gd name="T1" fmla="*/ 0 h 1166"/>
                          <a:gd name="T2" fmla="*/ 0 w 227"/>
                          <a:gd name="T3" fmla="*/ 0 h 1166"/>
                          <a:gd name="T4" fmla="*/ 0 w 227"/>
                          <a:gd name="T5" fmla="*/ 0 h 1166"/>
                          <a:gd name="T6" fmla="*/ 0 w 227"/>
                          <a:gd name="T7" fmla="*/ 0 h 1166"/>
                          <a:gd name="T8" fmla="*/ 0 w 227"/>
                          <a:gd name="T9" fmla="*/ 0 h 1166"/>
                          <a:gd name="T10" fmla="*/ 0 w 227"/>
                          <a:gd name="T11" fmla="*/ 0 h 1166"/>
                          <a:gd name="T12" fmla="*/ 0 w 227"/>
                          <a:gd name="T13" fmla="*/ 0 h 1166"/>
                          <a:gd name="T14" fmla="*/ 0 w 227"/>
                          <a:gd name="T15" fmla="*/ 0 h 1166"/>
                          <a:gd name="T16" fmla="*/ 0 w 227"/>
                          <a:gd name="T17" fmla="*/ 0 h 1166"/>
                          <a:gd name="T18" fmla="*/ 0 w 227"/>
                          <a:gd name="T19" fmla="*/ 0 h 1166"/>
                          <a:gd name="T20" fmla="*/ 0 w 227"/>
                          <a:gd name="T21" fmla="*/ 0 h 1166"/>
                          <a:gd name="T22" fmla="*/ 0 w 227"/>
                          <a:gd name="T23" fmla="*/ 0 h 1166"/>
                          <a:gd name="T24" fmla="*/ 0 w 227"/>
                          <a:gd name="T25" fmla="*/ 0 h 1166"/>
                          <a:gd name="T26" fmla="*/ 0 w 227"/>
                          <a:gd name="T27" fmla="*/ 0 h 1166"/>
                          <a:gd name="T28" fmla="*/ 0 w 227"/>
                          <a:gd name="T29" fmla="*/ 0 h 11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7" h="1166">
                            <a:moveTo>
                              <a:pt x="0" y="52"/>
                            </a:moveTo>
                            <a:lnTo>
                              <a:pt x="50" y="137"/>
                            </a:lnTo>
                            <a:lnTo>
                              <a:pt x="36" y="717"/>
                            </a:lnTo>
                            <a:lnTo>
                              <a:pt x="32" y="976"/>
                            </a:lnTo>
                            <a:lnTo>
                              <a:pt x="43" y="1069"/>
                            </a:lnTo>
                            <a:lnTo>
                              <a:pt x="151" y="1166"/>
                            </a:lnTo>
                            <a:lnTo>
                              <a:pt x="227" y="1036"/>
                            </a:lnTo>
                            <a:lnTo>
                              <a:pt x="177" y="661"/>
                            </a:lnTo>
                            <a:lnTo>
                              <a:pt x="147" y="441"/>
                            </a:lnTo>
                            <a:lnTo>
                              <a:pt x="109" y="185"/>
                            </a:lnTo>
                            <a:lnTo>
                              <a:pt x="98" y="119"/>
                            </a:lnTo>
                            <a:lnTo>
                              <a:pt x="147" y="41"/>
                            </a:lnTo>
                            <a:lnTo>
                              <a:pt x="129" y="4"/>
                            </a:lnTo>
                            <a:lnTo>
                              <a:pt x="66" y="0"/>
                            </a:lnTo>
                            <a:lnTo>
                              <a:pt x="0" y="52"/>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9" name="Freeform 231"/>
                      <p:cNvSpPr>
                        <a:spLocks noChangeAspect="1"/>
                      </p:cNvSpPr>
                      <p:nvPr/>
                    </p:nvSpPr>
                    <p:spPr bwMode="auto">
                      <a:xfrm>
                        <a:off x="5064" y="2305"/>
                        <a:ext cx="59" cy="74"/>
                      </a:xfrm>
                      <a:custGeom>
                        <a:avLst/>
                        <a:gdLst>
                          <a:gd name="T0" fmla="*/ 0 w 355"/>
                          <a:gd name="T1" fmla="*/ 0 h 372"/>
                          <a:gd name="T2" fmla="*/ 0 w 355"/>
                          <a:gd name="T3" fmla="*/ 0 h 372"/>
                          <a:gd name="T4" fmla="*/ 0 w 355"/>
                          <a:gd name="T5" fmla="*/ 0 h 372"/>
                          <a:gd name="T6" fmla="*/ 0 w 355"/>
                          <a:gd name="T7" fmla="*/ 0 h 372"/>
                          <a:gd name="T8" fmla="*/ 0 w 355"/>
                          <a:gd name="T9" fmla="*/ 0 h 372"/>
                          <a:gd name="T10" fmla="*/ 0 w 355"/>
                          <a:gd name="T11" fmla="*/ 0 h 372"/>
                          <a:gd name="T12" fmla="*/ 0 w 355"/>
                          <a:gd name="T13" fmla="*/ 0 h 372"/>
                          <a:gd name="T14" fmla="*/ 0 w 355"/>
                          <a:gd name="T15" fmla="*/ 0 h 372"/>
                          <a:gd name="T16" fmla="*/ 0 w 355"/>
                          <a:gd name="T17" fmla="*/ 0 h 372"/>
                          <a:gd name="T18" fmla="*/ 0 w 355"/>
                          <a:gd name="T19" fmla="*/ 0 h 372"/>
                          <a:gd name="T20" fmla="*/ 0 w 355"/>
                          <a:gd name="T21" fmla="*/ 0 h 372"/>
                          <a:gd name="T22" fmla="*/ 0 w 355"/>
                          <a:gd name="T23" fmla="*/ 0 h 372"/>
                          <a:gd name="T24" fmla="*/ 0 w 355"/>
                          <a:gd name="T25" fmla="*/ 0 h 372"/>
                          <a:gd name="T26" fmla="*/ 0 w 355"/>
                          <a:gd name="T27" fmla="*/ 0 h 372"/>
                          <a:gd name="T28" fmla="*/ 0 w 355"/>
                          <a:gd name="T29" fmla="*/ 0 h 372"/>
                          <a:gd name="T30" fmla="*/ 0 w 355"/>
                          <a:gd name="T31" fmla="*/ 0 h 372"/>
                          <a:gd name="T32" fmla="*/ 0 w 355"/>
                          <a:gd name="T33" fmla="*/ 0 h 372"/>
                          <a:gd name="T34" fmla="*/ 0 w 355"/>
                          <a:gd name="T35" fmla="*/ 0 h 372"/>
                          <a:gd name="T36" fmla="*/ 0 w 355"/>
                          <a:gd name="T37" fmla="*/ 0 h 372"/>
                          <a:gd name="T38" fmla="*/ 0 w 355"/>
                          <a:gd name="T39" fmla="*/ 0 h 372"/>
                          <a:gd name="T40" fmla="*/ 0 w 355"/>
                          <a:gd name="T41" fmla="*/ 0 h 372"/>
                          <a:gd name="T42" fmla="*/ 0 w 355"/>
                          <a:gd name="T43" fmla="*/ 0 h 372"/>
                          <a:gd name="T44" fmla="*/ 0 w 355"/>
                          <a:gd name="T45" fmla="*/ 0 h 372"/>
                          <a:gd name="T46" fmla="*/ 0 w 355"/>
                          <a:gd name="T47" fmla="*/ 0 h 372"/>
                          <a:gd name="T48" fmla="*/ 0 w 355"/>
                          <a:gd name="T49" fmla="*/ 0 h 372"/>
                          <a:gd name="T50" fmla="*/ 0 w 355"/>
                          <a:gd name="T51" fmla="*/ 0 h 372"/>
                          <a:gd name="T52" fmla="*/ 0 w 355"/>
                          <a:gd name="T53" fmla="*/ 0 h 372"/>
                          <a:gd name="T54" fmla="*/ 0 w 355"/>
                          <a:gd name="T55" fmla="*/ 0 h 372"/>
                          <a:gd name="T56" fmla="*/ 0 w 355"/>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2">
                            <a:moveTo>
                              <a:pt x="3" y="0"/>
                            </a:moveTo>
                            <a:lnTo>
                              <a:pt x="14" y="34"/>
                            </a:lnTo>
                            <a:lnTo>
                              <a:pt x="21" y="47"/>
                            </a:lnTo>
                            <a:lnTo>
                              <a:pt x="36" y="72"/>
                            </a:lnTo>
                            <a:lnTo>
                              <a:pt x="49" y="92"/>
                            </a:lnTo>
                            <a:lnTo>
                              <a:pt x="64" y="108"/>
                            </a:lnTo>
                            <a:lnTo>
                              <a:pt x="86" y="131"/>
                            </a:lnTo>
                            <a:lnTo>
                              <a:pt x="114" y="152"/>
                            </a:lnTo>
                            <a:lnTo>
                              <a:pt x="142" y="173"/>
                            </a:lnTo>
                            <a:lnTo>
                              <a:pt x="168" y="187"/>
                            </a:lnTo>
                            <a:lnTo>
                              <a:pt x="199" y="199"/>
                            </a:lnTo>
                            <a:lnTo>
                              <a:pt x="228" y="202"/>
                            </a:lnTo>
                            <a:lnTo>
                              <a:pt x="259" y="202"/>
                            </a:lnTo>
                            <a:lnTo>
                              <a:pt x="278" y="189"/>
                            </a:lnTo>
                            <a:lnTo>
                              <a:pt x="296" y="176"/>
                            </a:lnTo>
                            <a:lnTo>
                              <a:pt x="313" y="150"/>
                            </a:lnTo>
                            <a:lnTo>
                              <a:pt x="330" y="124"/>
                            </a:lnTo>
                            <a:lnTo>
                              <a:pt x="340" y="102"/>
                            </a:lnTo>
                            <a:lnTo>
                              <a:pt x="346" y="60"/>
                            </a:lnTo>
                            <a:lnTo>
                              <a:pt x="353" y="48"/>
                            </a:lnTo>
                            <a:lnTo>
                              <a:pt x="355" y="116"/>
                            </a:lnTo>
                            <a:lnTo>
                              <a:pt x="341" y="346"/>
                            </a:lnTo>
                            <a:lnTo>
                              <a:pt x="241" y="214"/>
                            </a:lnTo>
                            <a:lnTo>
                              <a:pt x="230" y="214"/>
                            </a:lnTo>
                            <a:lnTo>
                              <a:pt x="130" y="314"/>
                            </a:lnTo>
                            <a:lnTo>
                              <a:pt x="73" y="372"/>
                            </a:lnTo>
                            <a:lnTo>
                              <a:pt x="18" y="186"/>
                            </a:lnTo>
                            <a:lnTo>
                              <a:pt x="0" y="113"/>
                            </a:lnTo>
                            <a:lnTo>
                              <a:pt x="3"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30" name="Freeform 232"/>
                      <p:cNvSpPr>
                        <a:spLocks noChangeAspect="1"/>
                      </p:cNvSpPr>
                      <p:nvPr/>
                    </p:nvSpPr>
                    <p:spPr bwMode="auto">
                      <a:xfrm>
                        <a:off x="5066" y="2303"/>
                        <a:ext cx="59" cy="75"/>
                      </a:xfrm>
                      <a:custGeom>
                        <a:avLst/>
                        <a:gdLst>
                          <a:gd name="T0" fmla="*/ 0 w 355"/>
                          <a:gd name="T1" fmla="*/ 0 h 373"/>
                          <a:gd name="T2" fmla="*/ 0 w 355"/>
                          <a:gd name="T3" fmla="*/ 0 h 373"/>
                          <a:gd name="T4" fmla="*/ 0 w 355"/>
                          <a:gd name="T5" fmla="*/ 0 h 373"/>
                          <a:gd name="T6" fmla="*/ 0 w 355"/>
                          <a:gd name="T7" fmla="*/ 0 h 373"/>
                          <a:gd name="T8" fmla="*/ 0 w 355"/>
                          <a:gd name="T9" fmla="*/ 0 h 373"/>
                          <a:gd name="T10" fmla="*/ 0 w 355"/>
                          <a:gd name="T11" fmla="*/ 0 h 373"/>
                          <a:gd name="T12" fmla="*/ 0 w 355"/>
                          <a:gd name="T13" fmla="*/ 0 h 373"/>
                          <a:gd name="T14" fmla="*/ 0 w 355"/>
                          <a:gd name="T15" fmla="*/ 0 h 373"/>
                          <a:gd name="T16" fmla="*/ 0 w 355"/>
                          <a:gd name="T17" fmla="*/ 0 h 373"/>
                          <a:gd name="T18" fmla="*/ 0 w 355"/>
                          <a:gd name="T19" fmla="*/ 0 h 373"/>
                          <a:gd name="T20" fmla="*/ 0 w 355"/>
                          <a:gd name="T21" fmla="*/ 0 h 373"/>
                          <a:gd name="T22" fmla="*/ 0 w 355"/>
                          <a:gd name="T23" fmla="*/ 0 h 373"/>
                          <a:gd name="T24" fmla="*/ 0 w 355"/>
                          <a:gd name="T25" fmla="*/ 0 h 373"/>
                          <a:gd name="T26" fmla="*/ 0 w 355"/>
                          <a:gd name="T27" fmla="*/ 0 h 373"/>
                          <a:gd name="T28" fmla="*/ 0 w 355"/>
                          <a:gd name="T29" fmla="*/ 0 h 373"/>
                          <a:gd name="T30" fmla="*/ 0 w 355"/>
                          <a:gd name="T31" fmla="*/ 0 h 373"/>
                          <a:gd name="T32" fmla="*/ 0 w 355"/>
                          <a:gd name="T33" fmla="*/ 0 h 373"/>
                          <a:gd name="T34" fmla="*/ 0 w 355"/>
                          <a:gd name="T35" fmla="*/ 0 h 373"/>
                          <a:gd name="T36" fmla="*/ 0 w 355"/>
                          <a:gd name="T37" fmla="*/ 0 h 373"/>
                          <a:gd name="T38" fmla="*/ 0 w 355"/>
                          <a:gd name="T39" fmla="*/ 0 h 373"/>
                          <a:gd name="T40" fmla="*/ 0 w 355"/>
                          <a:gd name="T41" fmla="*/ 0 h 373"/>
                          <a:gd name="T42" fmla="*/ 0 w 355"/>
                          <a:gd name="T43" fmla="*/ 0 h 373"/>
                          <a:gd name="T44" fmla="*/ 0 w 355"/>
                          <a:gd name="T45" fmla="*/ 0 h 373"/>
                          <a:gd name="T46" fmla="*/ 0 w 355"/>
                          <a:gd name="T47" fmla="*/ 0 h 373"/>
                          <a:gd name="T48" fmla="*/ 0 w 355"/>
                          <a:gd name="T49" fmla="*/ 0 h 373"/>
                          <a:gd name="T50" fmla="*/ 0 w 355"/>
                          <a:gd name="T51" fmla="*/ 0 h 373"/>
                          <a:gd name="T52" fmla="*/ 0 w 355"/>
                          <a:gd name="T53" fmla="*/ 0 h 373"/>
                          <a:gd name="T54" fmla="*/ 0 w 355"/>
                          <a:gd name="T55" fmla="*/ 0 h 373"/>
                          <a:gd name="T56" fmla="*/ 0 w 355"/>
                          <a:gd name="T57" fmla="*/ 0 h 3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3">
                            <a:moveTo>
                              <a:pt x="4" y="0"/>
                            </a:moveTo>
                            <a:lnTo>
                              <a:pt x="15" y="34"/>
                            </a:lnTo>
                            <a:lnTo>
                              <a:pt x="22" y="47"/>
                            </a:lnTo>
                            <a:lnTo>
                              <a:pt x="36" y="72"/>
                            </a:lnTo>
                            <a:lnTo>
                              <a:pt x="49" y="92"/>
                            </a:lnTo>
                            <a:lnTo>
                              <a:pt x="65" y="108"/>
                            </a:lnTo>
                            <a:lnTo>
                              <a:pt x="86" y="131"/>
                            </a:lnTo>
                            <a:lnTo>
                              <a:pt x="115" y="152"/>
                            </a:lnTo>
                            <a:lnTo>
                              <a:pt x="142" y="173"/>
                            </a:lnTo>
                            <a:lnTo>
                              <a:pt x="169" y="187"/>
                            </a:lnTo>
                            <a:lnTo>
                              <a:pt x="200" y="199"/>
                            </a:lnTo>
                            <a:lnTo>
                              <a:pt x="229" y="202"/>
                            </a:lnTo>
                            <a:lnTo>
                              <a:pt x="260" y="202"/>
                            </a:lnTo>
                            <a:lnTo>
                              <a:pt x="279" y="191"/>
                            </a:lnTo>
                            <a:lnTo>
                              <a:pt x="297" y="176"/>
                            </a:lnTo>
                            <a:lnTo>
                              <a:pt x="313" y="150"/>
                            </a:lnTo>
                            <a:lnTo>
                              <a:pt x="330" y="124"/>
                            </a:lnTo>
                            <a:lnTo>
                              <a:pt x="341" y="102"/>
                            </a:lnTo>
                            <a:lnTo>
                              <a:pt x="347" y="60"/>
                            </a:lnTo>
                            <a:lnTo>
                              <a:pt x="354" y="49"/>
                            </a:lnTo>
                            <a:lnTo>
                              <a:pt x="355" y="117"/>
                            </a:lnTo>
                            <a:lnTo>
                              <a:pt x="342" y="347"/>
                            </a:lnTo>
                            <a:lnTo>
                              <a:pt x="242" y="214"/>
                            </a:lnTo>
                            <a:lnTo>
                              <a:pt x="231" y="214"/>
                            </a:lnTo>
                            <a:lnTo>
                              <a:pt x="131" y="314"/>
                            </a:lnTo>
                            <a:lnTo>
                              <a:pt x="73" y="373"/>
                            </a:lnTo>
                            <a:lnTo>
                              <a:pt x="18" y="186"/>
                            </a:lnTo>
                            <a:lnTo>
                              <a:pt x="0" y="113"/>
                            </a:lnTo>
                            <a:lnTo>
                              <a:pt x="4"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614" name="Group 233"/>
                    <p:cNvGrpSpPr>
                      <a:grpSpLocks noChangeAspect="1"/>
                    </p:cNvGrpSpPr>
                    <p:nvPr/>
                  </p:nvGrpSpPr>
                  <p:grpSpPr bwMode="auto">
                    <a:xfrm>
                      <a:off x="4986" y="2302"/>
                      <a:ext cx="218" cy="441"/>
                      <a:chOff x="4986" y="2302"/>
                      <a:chExt cx="218" cy="441"/>
                    </a:xfrm>
                  </p:grpSpPr>
                  <p:sp>
                    <p:nvSpPr>
                      <p:cNvPr id="50615" name="Freeform 234"/>
                      <p:cNvSpPr>
                        <a:spLocks noChangeAspect="1"/>
                      </p:cNvSpPr>
                      <p:nvPr/>
                    </p:nvSpPr>
                    <p:spPr bwMode="auto">
                      <a:xfrm>
                        <a:off x="5024" y="2558"/>
                        <a:ext cx="156" cy="185"/>
                      </a:xfrm>
                      <a:custGeom>
                        <a:avLst/>
                        <a:gdLst>
                          <a:gd name="T0" fmla="*/ 0 w 937"/>
                          <a:gd name="T1" fmla="*/ 0 h 925"/>
                          <a:gd name="T2" fmla="*/ 0 w 937"/>
                          <a:gd name="T3" fmla="*/ 0 h 925"/>
                          <a:gd name="T4" fmla="*/ 0 w 937"/>
                          <a:gd name="T5" fmla="*/ 0 h 925"/>
                          <a:gd name="T6" fmla="*/ 0 w 937"/>
                          <a:gd name="T7" fmla="*/ 0 h 925"/>
                          <a:gd name="T8" fmla="*/ 0 w 937"/>
                          <a:gd name="T9" fmla="*/ 0 h 925"/>
                          <a:gd name="T10" fmla="*/ 0 w 937"/>
                          <a:gd name="T11" fmla="*/ 0 h 925"/>
                          <a:gd name="T12" fmla="*/ 0 w 937"/>
                          <a:gd name="T13" fmla="*/ 0 h 925"/>
                          <a:gd name="T14" fmla="*/ 0 w 937"/>
                          <a:gd name="T15" fmla="*/ 0 h 925"/>
                          <a:gd name="T16" fmla="*/ 0 w 937"/>
                          <a:gd name="T17" fmla="*/ 0 h 925"/>
                          <a:gd name="T18" fmla="*/ 0 w 937"/>
                          <a:gd name="T19" fmla="*/ 0 h 925"/>
                          <a:gd name="T20" fmla="*/ 0 w 937"/>
                          <a:gd name="T21" fmla="*/ 0 h 925"/>
                          <a:gd name="T22" fmla="*/ 0 w 937"/>
                          <a:gd name="T23" fmla="*/ 0 h 925"/>
                          <a:gd name="T24" fmla="*/ 0 w 937"/>
                          <a:gd name="T25" fmla="*/ 0 h 9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7" h="925">
                            <a:moveTo>
                              <a:pt x="51" y="0"/>
                            </a:moveTo>
                            <a:lnTo>
                              <a:pt x="356" y="23"/>
                            </a:lnTo>
                            <a:lnTo>
                              <a:pt x="542" y="30"/>
                            </a:lnTo>
                            <a:lnTo>
                              <a:pt x="815" y="15"/>
                            </a:lnTo>
                            <a:lnTo>
                              <a:pt x="908" y="8"/>
                            </a:lnTo>
                            <a:lnTo>
                              <a:pt x="937" y="662"/>
                            </a:lnTo>
                            <a:lnTo>
                              <a:pt x="937" y="925"/>
                            </a:lnTo>
                            <a:lnTo>
                              <a:pt x="599" y="925"/>
                            </a:lnTo>
                            <a:lnTo>
                              <a:pt x="507" y="573"/>
                            </a:lnTo>
                            <a:lnTo>
                              <a:pt x="471" y="925"/>
                            </a:lnTo>
                            <a:lnTo>
                              <a:pt x="43" y="925"/>
                            </a:lnTo>
                            <a:lnTo>
                              <a:pt x="0" y="373"/>
                            </a:lnTo>
                            <a:lnTo>
                              <a:pt x="51"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616" name="Group 235"/>
                      <p:cNvGrpSpPr>
                        <a:grpSpLocks noChangeAspect="1"/>
                      </p:cNvGrpSpPr>
                      <p:nvPr/>
                    </p:nvGrpSpPr>
                    <p:grpSpPr bwMode="auto">
                      <a:xfrm>
                        <a:off x="4986" y="2302"/>
                        <a:ext cx="218" cy="379"/>
                        <a:chOff x="4986" y="2302"/>
                        <a:chExt cx="218" cy="379"/>
                      </a:xfrm>
                    </p:grpSpPr>
                    <p:grpSp>
                      <p:nvGrpSpPr>
                        <p:cNvPr id="50617" name="Group 236"/>
                        <p:cNvGrpSpPr>
                          <a:grpSpLocks noChangeAspect="1"/>
                        </p:cNvGrpSpPr>
                        <p:nvPr/>
                      </p:nvGrpSpPr>
                      <p:grpSpPr bwMode="auto">
                        <a:xfrm>
                          <a:off x="4986" y="2302"/>
                          <a:ext cx="218" cy="379"/>
                          <a:chOff x="4986" y="2302"/>
                          <a:chExt cx="218" cy="379"/>
                        </a:xfrm>
                      </p:grpSpPr>
                      <p:sp>
                        <p:nvSpPr>
                          <p:cNvPr id="50624" name="Freeform 237"/>
                          <p:cNvSpPr>
                            <a:spLocks noChangeAspect="1"/>
                          </p:cNvSpPr>
                          <p:nvPr/>
                        </p:nvSpPr>
                        <p:spPr bwMode="auto">
                          <a:xfrm>
                            <a:off x="5124" y="2311"/>
                            <a:ext cx="80" cy="369"/>
                          </a:xfrm>
                          <a:custGeom>
                            <a:avLst/>
                            <a:gdLst>
                              <a:gd name="T0" fmla="*/ 0 w 484"/>
                              <a:gd name="T1" fmla="*/ 0 h 1845"/>
                              <a:gd name="T2" fmla="*/ 0 w 484"/>
                              <a:gd name="T3" fmla="*/ 0 h 1845"/>
                              <a:gd name="T4" fmla="*/ 0 w 484"/>
                              <a:gd name="T5" fmla="*/ 0 h 1845"/>
                              <a:gd name="T6" fmla="*/ 0 w 484"/>
                              <a:gd name="T7" fmla="*/ 0 h 1845"/>
                              <a:gd name="T8" fmla="*/ 0 w 484"/>
                              <a:gd name="T9" fmla="*/ 0 h 1845"/>
                              <a:gd name="T10" fmla="*/ 0 w 484"/>
                              <a:gd name="T11" fmla="*/ 0 h 1845"/>
                              <a:gd name="T12" fmla="*/ 0 w 484"/>
                              <a:gd name="T13" fmla="*/ 0 h 1845"/>
                              <a:gd name="T14" fmla="*/ 0 w 484"/>
                              <a:gd name="T15" fmla="*/ 0 h 1845"/>
                              <a:gd name="T16" fmla="*/ 0 w 484"/>
                              <a:gd name="T17" fmla="*/ 0 h 1845"/>
                              <a:gd name="T18" fmla="*/ 0 w 484"/>
                              <a:gd name="T19" fmla="*/ 0 h 1845"/>
                              <a:gd name="T20" fmla="*/ 0 w 484"/>
                              <a:gd name="T21" fmla="*/ 0 h 1845"/>
                              <a:gd name="T22" fmla="*/ 0 w 484"/>
                              <a:gd name="T23" fmla="*/ 0 h 1845"/>
                              <a:gd name="T24" fmla="*/ 0 w 484"/>
                              <a:gd name="T25" fmla="*/ 0 h 1845"/>
                              <a:gd name="T26" fmla="*/ 0 w 484"/>
                              <a:gd name="T27" fmla="*/ 0 h 1845"/>
                              <a:gd name="T28" fmla="*/ 0 w 484"/>
                              <a:gd name="T29" fmla="*/ 0 h 1845"/>
                              <a:gd name="T30" fmla="*/ 0 w 484"/>
                              <a:gd name="T31" fmla="*/ 0 h 1845"/>
                              <a:gd name="T32" fmla="*/ 0 w 484"/>
                              <a:gd name="T33" fmla="*/ 0 h 1845"/>
                              <a:gd name="T34" fmla="*/ 0 w 484"/>
                              <a:gd name="T35" fmla="*/ 0 h 1845"/>
                              <a:gd name="T36" fmla="*/ 0 w 484"/>
                              <a:gd name="T37" fmla="*/ 0 h 1845"/>
                              <a:gd name="T38" fmla="*/ 0 w 484"/>
                              <a:gd name="T39" fmla="*/ 0 h 1845"/>
                              <a:gd name="T40" fmla="*/ 0 w 484"/>
                              <a:gd name="T41" fmla="*/ 0 h 1845"/>
                              <a:gd name="T42" fmla="*/ 0 w 484"/>
                              <a:gd name="T43" fmla="*/ 0 h 1845"/>
                              <a:gd name="T44" fmla="*/ 0 w 484"/>
                              <a:gd name="T45" fmla="*/ 0 h 1845"/>
                              <a:gd name="T46" fmla="*/ 0 w 484"/>
                              <a:gd name="T47" fmla="*/ 0 h 1845"/>
                              <a:gd name="T48" fmla="*/ 0 w 484"/>
                              <a:gd name="T49" fmla="*/ 0 h 1845"/>
                              <a:gd name="T50" fmla="*/ 0 w 484"/>
                              <a:gd name="T51" fmla="*/ 0 h 18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4" h="1845">
                                <a:moveTo>
                                  <a:pt x="12" y="0"/>
                                </a:moveTo>
                                <a:lnTo>
                                  <a:pt x="24" y="12"/>
                                </a:lnTo>
                                <a:lnTo>
                                  <a:pt x="48" y="53"/>
                                </a:lnTo>
                                <a:lnTo>
                                  <a:pt x="330" y="160"/>
                                </a:lnTo>
                                <a:lnTo>
                                  <a:pt x="357" y="170"/>
                                </a:lnTo>
                                <a:lnTo>
                                  <a:pt x="381" y="185"/>
                                </a:lnTo>
                                <a:lnTo>
                                  <a:pt x="396" y="198"/>
                                </a:lnTo>
                                <a:lnTo>
                                  <a:pt x="409" y="217"/>
                                </a:lnTo>
                                <a:lnTo>
                                  <a:pt x="418" y="243"/>
                                </a:lnTo>
                                <a:lnTo>
                                  <a:pt x="427" y="301"/>
                                </a:lnTo>
                                <a:lnTo>
                                  <a:pt x="434" y="420"/>
                                </a:lnTo>
                                <a:lnTo>
                                  <a:pt x="448" y="1102"/>
                                </a:lnTo>
                                <a:lnTo>
                                  <a:pt x="484" y="1630"/>
                                </a:lnTo>
                                <a:lnTo>
                                  <a:pt x="377" y="1667"/>
                                </a:lnTo>
                                <a:lnTo>
                                  <a:pt x="384" y="1734"/>
                                </a:lnTo>
                                <a:lnTo>
                                  <a:pt x="297" y="1786"/>
                                </a:lnTo>
                                <a:lnTo>
                                  <a:pt x="196" y="1823"/>
                                </a:lnTo>
                                <a:lnTo>
                                  <a:pt x="87" y="1845"/>
                                </a:lnTo>
                                <a:lnTo>
                                  <a:pt x="30" y="1845"/>
                                </a:lnTo>
                                <a:lnTo>
                                  <a:pt x="59" y="1221"/>
                                </a:lnTo>
                                <a:lnTo>
                                  <a:pt x="73" y="889"/>
                                </a:lnTo>
                                <a:lnTo>
                                  <a:pt x="73" y="628"/>
                                </a:lnTo>
                                <a:lnTo>
                                  <a:pt x="41" y="303"/>
                                </a:lnTo>
                                <a:lnTo>
                                  <a:pt x="17" y="109"/>
                                </a:lnTo>
                                <a:lnTo>
                                  <a:pt x="0" y="17"/>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5" name="Freeform 238"/>
                          <p:cNvSpPr>
                            <a:spLocks noChangeAspect="1"/>
                          </p:cNvSpPr>
                          <p:nvPr/>
                        </p:nvSpPr>
                        <p:spPr bwMode="auto">
                          <a:xfrm>
                            <a:off x="4986" y="2302"/>
                            <a:ext cx="101" cy="379"/>
                          </a:xfrm>
                          <a:custGeom>
                            <a:avLst/>
                            <a:gdLst>
                              <a:gd name="T0" fmla="*/ 0 w 607"/>
                              <a:gd name="T1" fmla="*/ 0 h 1899"/>
                              <a:gd name="T2" fmla="*/ 0 w 607"/>
                              <a:gd name="T3" fmla="*/ 0 h 1899"/>
                              <a:gd name="T4" fmla="*/ 0 w 607"/>
                              <a:gd name="T5" fmla="*/ 0 h 1899"/>
                              <a:gd name="T6" fmla="*/ 0 w 607"/>
                              <a:gd name="T7" fmla="*/ 0 h 1899"/>
                              <a:gd name="T8" fmla="*/ 0 w 607"/>
                              <a:gd name="T9" fmla="*/ 0 h 1899"/>
                              <a:gd name="T10" fmla="*/ 0 w 607"/>
                              <a:gd name="T11" fmla="*/ 0 h 1899"/>
                              <a:gd name="T12" fmla="*/ 0 w 607"/>
                              <a:gd name="T13" fmla="*/ 0 h 1899"/>
                              <a:gd name="T14" fmla="*/ 0 w 607"/>
                              <a:gd name="T15" fmla="*/ 0 h 1899"/>
                              <a:gd name="T16" fmla="*/ 0 w 607"/>
                              <a:gd name="T17" fmla="*/ 0 h 1899"/>
                              <a:gd name="T18" fmla="*/ 0 w 607"/>
                              <a:gd name="T19" fmla="*/ 0 h 1899"/>
                              <a:gd name="T20" fmla="*/ 0 w 607"/>
                              <a:gd name="T21" fmla="*/ 0 h 1899"/>
                              <a:gd name="T22" fmla="*/ 0 w 607"/>
                              <a:gd name="T23" fmla="*/ 0 h 1899"/>
                              <a:gd name="T24" fmla="*/ 0 w 607"/>
                              <a:gd name="T25" fmla="*/ 0 h 1899"/>
                              <a:gd name="T26" fmla="*/ 0 w 607"/>
                              <a:gd name="T27" fmla="*/ 0 h 1899"/>
                              <a:gd name="T28" fmla="*/ 0 w 607"/>
                              <a:gd name="T29" fmla="*/ 0 h 1899"/>
                              <a:gd name="T30" fmla="*/ 0 w 607"/>
                              <a:gd name="T31" fmla="*/ 0 h 1899"/>
                              <a:gd name="T32" fmla="*/ 0 w 607"/>
                              <a:gd name="T33" fmla="*/ 0 h 1899"/>
                              <a:gd name="T34" fmla="*/ 0 w 607"/>
                              <a:gd name="T35" fmla="*/ 0 h 1899"/>
                              <a:gd name="T36" fmla="*/ 0 w 607"/>
                              <a:gd name="T37" fmla="*/ 0 h 1899"/>
                              <a:gd name="T38" fmla="*/ 0 w 607"/>
                              <a:gd name="T39" fmla="*/ 0 h 1899"/>
                              <a:gd name="T40" fmla="*/ 0 w 607"/>
                              <a:gd name="T41" fmla="*/ 0 h 1899"/>
                              <a:gd name="T42" fmla="*/ 0 w 607"/>
                              <a:gd name="T43" fmla="*/ 0 h 1899"/>
                              <a:gd name="T44" fmla="*/ 0 w 607"/>
                              <a:gd name="T45" fmla="*/ 0 h 1899"/>
                              <a:gd name="T46" fmla="*/ 0 w 607"/>
                              <a:gd name="T47" fmla="*/ 0 h 1899"/>
                              <a:gd name="T48" fmla="*/ 0 w 607"/>
                              <a:gd name="T49" fmla="*/ 0 h 1899"/>
                              <a:gd name="T50" fmla="*/ 0 w 607"/>
                              <a:gd name="T51" fmla="*/ 0 h 1899"/>
                              <a:gd name="T52" fmla="*/ 0 w 607"/>
                              <a:gd name="T53" fmla="*/ 0 h 1899"/>
                              <a:gd name="T54" fmla="*/ 0 w 607"/>
                              <a:gd name="T55" fmla="*/ 0 h 1899"/>
                              <a:gd name="T56" fmla="*/ 0 w 607"/>
                              <a:gd name="T57" fmla="*/ 0 h 1899"/>
                              <a:gd name="T58" fmla="*/ 0 w 607"/>
                              <a:gd name="T59" fmla="*/ 0 h 1899"/>
                              <a:gd name="T60" fmla="*/ 0 w 607"/>
                              <a:gd name="T61" fmla="*/ 0 h 18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7" h="1899">
                                <a:moveTo>
                                  <a:pt x="485" y="0"/>
                                </a:moveTo>
                                <a:lnTo>
                                  <a:pt x="429" y="51"/>
                                </a:lnTo>
                                <a:lnTo>
                                  <a:pt x="401" y="73"/>
                                </a:lnTo>
                                <a:lnTo>
                                  <a:pt x="353" y="95"/>
                                </a:lnTo>
                                <a:lnTo>
                                  <a:pt x="251" y="147"/>
                                </a:lnTo>
                                <a:lnTo>
                                  <a:pt x="98" y="231"/>
                                </a:lnTo>
                                <a:lnTo>
                                  <a:pt x="62" y="247"/>
                                </a:lnTo>
                                <a:lnTo>
                                  <a:pt x="55" y="272"/>
                                </a:lnTo>
                                <a:lnTo>
                                  <a:pt x="50" y="333"/>
                                </a:lnTo>
                                <a:lnTo>
                                  <a:pt x="43" y="504"/>
                                </a:lnTo>
                                <a:lnTo>
                                  <a:pt x="14" y="696"/>
                                </a:lnTo>
                                <a:lnTo>
                                  <a:pt x="0" y="852"/>
                                </a:lnTo>
                                <a:lnTo>
                                  <a:pt x="14" y="972"/>
                                </a:lnTo>
                                <a:lnTo>
                                  <a:pt x="50" y="1068"/>
                                </a:lnTo>
                                <a:lnTo>
                                  <a:pt x="179" y="1215"/>
                                </a:lnTo>
                                <a:lnTo>
                                  <a:pt x="193" y="1706"/>
                                </a:lnTo>
                                <a:lnTo>
                                  <a:pt x="265" y="1802"/>
                                </a:lnTo>
                                <a:lnTo>
                                  <a:pt x="365" y="1869"/>
                                </a:lnTo>
                                <a:lnTo>
                                  <a:pt x="470" y="1899"/>
                                </a:lnTo>
                                <a:lnTo>
                                  <a:pt x="607" y="1899"/>
                                </a:lnTo>
                                <a:lnTo>
                                  <a:pt x="607" y="1334"/>
                                </a:lnTo>
                                <a:lnTo>
                                  <a:pt x="589" y="1090"/>
                                </a:lnTo>
                                <a:lnTo>
                                  <a:pt x="542" y="586"/>
                                </a:lnTo>
                                <a:lnTo>
                                  <a:pt x="523" y="355"/>
                                </a:lnTo>
                                <a:lnTo>
                                  <a:pt x="516" y="300"/>
                                </a:lnTo>
                                <a:lnTo>
                                  <a:pt x="506" y="247"/>
                                </a:lnTo>
                                <a:lnTo>
                                  <a:pt x="487" y="146"/>
                                </a:lnTo>
                                <a:lnTo>
                                  <a:pt x="479" y="101"/>
                                </a:lnTo>
                                <a:lnTo>
                                  <a:pt x="478" y="75"/>
                                </a:lnTo>
                                <a:lnTo>
                                  <a:pt x="478" y="43"/>
                                </a:lnTo>
                                <a:lnTo>
                                  <a:pt x="485"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618" name="Group 239"/>
                        <p:cNvGrpSpPr>
                          <a:grpSpLocks noChangeAspect="1"/>
                        </p:cNvGrpSpPr>
                        <p:nvPr/>
                      </p:nvGrpSpPr>
                      <p:grpSpPr bwMode="auto">
                        <a:xfrm>
                          <a:off x="5042" y="2323"/>
                          <a:ext cx="115" cy="261"/>
                          <a:chOff x="5042" y="2323"/>
                          <a:chExt cx="115" cy="261"/>
                        </a:xfrm>
                      </p:grpSpPr>
                      <p:sp>
                        <p:nvSpPr>
                          <p:cNvPr id="50622" name="Freeform 240"/>
                          <p:cNvSpPr>
                            <a:spLocks noChangeAspect="1"/>
                          </p:cNvSpPr>
                          <p:nvPr/>
                        </p:nvSpPr>
                        <p:spPr bwMode="auto">
                          <a:xfrm>
                            <a:off x="5042" y="2332"/>
                            <a:ext cx="32" cy="202"/>
                          </a:xfrm>
                          <a:custGeom>
                            <a:avLst/>
                            <a:gdLst>
                              <a:gd name="T0" fmla="*/ 0 w 196"/>
                              <a:gd name="T1" fmla="*/ 0 h 1010"/>
                              <a:gd name="T2" fmla="*/ 0 w 196"/>
                              <a:gd name="T3" fmla="*/ 0 h 1010"/>
                              <a:gd name="T4" fmla="*/ 0 w 196"/>
                              <a:gd name="T5" fmla="*/ 0 h 1010"/>
                              <a:gd name="T6" fmla="*/ 0 w 196"/>
                              <a:gd name="T7" fmla="*/ 0 h 1010"/>
                              <a:gd name="T8" fmla="*/ 0 w 196"/>
                              <a:gd name="T9" fmla="*/ 0 h 1010"/>
                              <a:gd name="T10" fmla="*/ 0 w 196"/>
                              <a:gd name="T11" fmla="*/ 0 h 1010"/>
                              <a:gd name="T12" fmla="*/ 0 w 196"/>
                              <a:gd name="T13" fmla="*/ 0 h 1010"/>
                              <a:gd name="T14" fmla="*/ 0 w 196"/>
                              <a:gd name="T15" fmla="*/ 0 h 1010"/>
                              <a:gd name="T16" fmla="*/ 0 w 196"/>
                              <a:gd name="T17" fmla="*/ 0 h 10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6" h="1010">
                                <a:moveTo>
                                  <a:pt x="84" y="0"/>
                                </a:moveTo>
                                <a:lnTo>
                                  <a:pt x="36" y="200"/>
                                </a:lnTo>
                                <a:lnTo>
                                  <a:pt x="137" y="260"/>
                                </a:lnTo>
                                <a:lnTo>
                                  <a:pt x="25" y="331"/>
                                </a:lnTo>
                                <a:lnTo>
                                  <a:pt x="196" y="1010"/>
                                </a:lnTo>
                                <a:lnTo>
                                  <a:pt x="0" y="327"/>
                                </a:lnTo>
                                <a:lnTo>
                                  <a:pt x="127" y="260"/>
                                </a:lnTo>
                                <a:lnTo>
                                  <a:pt x="21" y="218"/>
                                </a:lnTo>
                                <a:lnTo>
                                  <a:pt x="84"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3" name="Freeform 241"/>
                          <p:cNvSpPr>
                            <a:spLocks noChangeAspect="1"/>
                          </p:cNvSpPr>
                          <p:nvPr/>
                        </p:nvSpPr>
                        <p:spPr bwMode="auto">
                          <a:xfrm>
                            <a:off x="5133" y="2323"/>
                            <a:ext cx="24" cy="261"/>
                          </a:xfrm>
                          <a:custGeom>
                            <a:avLst/>
                            <a:gdLst>
                              <a:gd name="T0" fmla="*/ 0 w 142"/>
                              <a:gd name="T1" fmla="*/ 0 h 1303"/>
                              <a:gd name="T2" fmla="*/ 0 w 142"/>
                              <a:gd name="T3" fmla="*/ 0 h 1303"/>
                              <a:gd name="T4" fmla="*/ 0 w 142"/>
                              <a:gd name="T5" fmla="*/ 0 h 1303"/>
                              <a:gd name="T6" fmla="*/ 0 w 142"/>
                              <a:gd name="T7" fmla="*/ 0 h 1303"/>
                              <a:gd name="T8" fmla="*/ 0 w 142"/>
                              <a:gd name="T9" fmla="*/ 0 h 1303"/>
                              <a:gd name="T10" fmla="*/ 0 w 142"/>
                              <a:gd name="T11" fmla="*/ 0 h 1303"/>
                              <a:gd name="T12" fmla="*/ 0 w 142"/>
                              <a:gd name="T13" fmla="*/ 0 h 1303"/>
                              <a:gd name="T14" fmla="*/ 0 w 142"/>
                              <a:gd name="T15" fmla="*/ 0 h 1303"/>
                              <a:gd name="T16" fmla="*/ 0 w 142"/>
                              <a:gd name="T17" fmla="*/ 0 h 1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1303">
                                <a:moveTo>
                                  <a:pt x="0" y="0"/>
                                </a:moveTo>
                                <a:lnTo>
                                  <a:pt x="128" y="211"/>
                                </a:lnTo>
                                <a:lnTo>
                                  <a:pt x="55" y="252"/>
                                </a:lnTo>
                                <a:lnTo>
                                  <a:pt x="142" y="304"/>
                                </a:lnTo>
                                <a:lnTo>
                                  <a:pt x="80" y="1303"/>
                                </a:lnTo>
                                <a:lnTo>
                                  <a:pt x="124" y="296"/>
                                </a:lnTo>
                                <a:lnTo>
                                  <a:pt x="44" y="248"/>
                                </a:lnTo>
                                <a:lnTo>
                                  <a:pt x="105" y="200"/>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619" name="Freeform 242"/>
                        <p:cNvSpPr>
                          <a:spLocks noChangeAspect="1"/>
                        </p:cNvSpPr>
                        <p:nvPr/>
                      </p:nvSpPr>
                      <p:spPr bwMode="auto">
                        <a:xfrm>
                          <a:off x="4986" y="2349"/>
                          <a:ext cx="80" cy="197"/>
                        </a:xfrm>
                        <a:custGeom>
                          <a:avLst/>
                          <a:gdLst>
                            <a:gd name="T0" fmla="*/ 0 w 480"/>
                            <a:gd name="T1" fmla="*/ 0 h 985"/>
                            <a:gd name="T2" fmla="*/ 0 w 480"/>
                            <a:gd name="T3" fmla="*/ 0 h 985"/>
                            <a:gd name="T4" fmla="*/ 0 w 480"/>
                            <a:gd name="T5" fmla="*/ 0 h 985"/>
                            <a:gd name="T6" fmla="*/ 0 w 480"/>
                            <a:gd name="T7" fmla="*/ 0 h 985"/>
                            <a:gd name="T8" fmla="*/ 0 w 480"/>
                            <a:gd name="T9" fmla="*/ 0 h 985"/>
                            <a:gd name="T10" fmla="*/ 0 w 480"/>
                            <a:gd name="T11" fmla="*/ 0 h 985"/>
                            <a:gd name="T12" fmla="*/ 0 w 480"/>
                            <a:gd name="T13" fmla="*/ 0 h 985"/>
                            <a:gd name="T14" fmla="*/ 0 w 480"/>
                            <a:gd name="T15" fmla="*/ 0 h 985"/>
                            <a:gd name="T16" fmla="*/ 0 w 480"/>
                            <a:gd name="T17" fmla="*/ 0 h 985"/>
                            <a:gd name="T18" fmla="*/ 0 w 480"/>
                            <a:gd name="T19" fmla="*/ 0 h 985"/>
                            <a:gd name="T20" fmla="*/ 0 w 480"/>
                            <a:gd name="T21" fmla="*/ 0 h 985"/>
                            <a:gd name="T22" fmla="*/ 0 w 480"/>
                            <a:gd name="T23" fmla="*/ 0 h 985"/>
                            <a:gd name="T24" fmla="*/ 0 w 480"/>
                            <a:gd name="T25" fmla="*/ 0 h 985"/>
                            <a:gd name="T26" fmla="*/ 0 w 480"/>
                            <a:gd name="T27" fmla="*/ 0 h 985"/>
                            <a:gd name="T28" fmla="*/ 0 w 480"/>
                            <a:gd name="T29" fmla="*/ 0 h 985"/>
                            <a:gd name="T30" fmla="*/ 0 w 480"/>
                            <a:gd name="T31" fmla="*/ 0 h 985"/>
                            <a:gd name="T32" fmla="*/ 0 w 480"/>
                            <a:gd name="T33" fmla="*/ 0 h 985"/>
                            <a:gd name="T34" fmla="*/ 0 w 480"/>
                            <a:gd name="T35" fmla="*/ 0 h 985"/>
                            <a:gd name="T36" fmla="*/ 0 w 480"/>
                            <a:gd name="T37" fmla="*/ 0 h 985"/>
                            <a:gd name="T38" fmla="*/ 0 w 480"/>
                            <a:gd name="T39" fmla="*/ 0 h 985"/>
                            <a:gd name="T40" fmla="*/ 0 w 480"/>
                            <a:gd name="T41" fmla="*/ 0 h 985"/>
                            <a:gd name="T42" fmla="*/ 0 w 480"/>
                            <a:gd name="T43" fmla="*/ 0 h 985"/>
                            <a:gd name="T44" fmla="*/ 0 w 480"/>
                            <a:gd name="T45" fmla="*/ 0 h 985"/>
                            <a:gd name="T46" fmla="*/ 0 w 480"/>
                            <a:gd name="T47" fmla="*/ 0 h 985"/>
                            <a:gd name="T48" fmla="*/ 0 w 480"/>
                            <a:gd name="T49" fmla="*/ 0 h 985"/>
                            <a:gd name="T50" fmla="*/ 0 w 480"/>
                            <a:gd name="T51" fmla="*/ 0 h 985"/>
                            <a:gd name="T52" fmla="*/ 0 w 480"/>
                            <a:gd name="T53" fmla="*/ 0 h 985"/>
                            <a:gd name="T54" fmla="*/ 0 w 480"/>
                            <a:gd name="T55" fmla="*/ 0 h 985"/>
                            <a:gd name="T56" fmla="*/ 0 w 480"/>
                            <a:gd name="T57" fmla="*/ 0 h 985"/>
                            <a:gd name="T58" fmla="*/ 0 w 480"/>
                            <a:gd name="T59" fmla="*/ 0 h 985"/>
                            <a:gd name="T60" fmla="*/ 0 w 480"/>
                            <a:gd name="T61" fmla="*/ 0 h 9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0" h="985">
                              <a:moveTo>
                                <a:pt x="181" y="42"/>
                              </a:moveTo>
                              <a:lnTo>
                                <a:pt x="123" y="19"/>
                              </a:lnTo>
                              <a:lnTo>
                                <a:pt x="98" y="0"/>
                              </a:lnTo>
                              <a:lnTo>
                                <a:pt x="62" y="16"/>
                              </a:lnTo>
                              <a:lnTo>
                                <a:pt x="55" y="40"/>
                              </a:lnTo>
                              <a:lnTo>
                                <a:pt x="50" y="101"/>
                              </a:lnTo>
                              <a:lnTo>
                                <a:pt x="43" y="273"/>
                              </a:lnTo>
                              <a:lnTo>
                                <a:pt x="14" y="464"/>
                              </a:lnTo>
                              <a:lnTo>
                                <a:pt x="0" y="620"/>
                              </a:lnTo>
                              <a:lnTo>
                                <a:pt x="14" y="741"/>
                              </a:lnTo>
                              <a:lnTo>
                                <a:pt x="50" y="838"/>
                              </a:lnTo>
                              <a:lnTo>
                                <a:pt x="179" y="985"/>
                              </a:lnTo>
                              <a:lnTo>
                                <a:pt x="358" y="948"/>
                              </a:lnTo>
                              <a:lnTo>
                                <a:pt x="469" y="919"/>
                              </a:lnTo>
                              <a:lnTo>
                                <a:pt x="480" y="886"/>
                              </a:lnTo>
                              <a:lnTo>
                                <a:pt x="466" y="861"/>
                              </a:lnTo>
                              <a:lnTo>
                                <a:pt x="438" y="830"/>
                              </a:lnTo>
                              <a:lnTo>
                                <a:pt x="407" y="793"/>
                              </a:lnTo>
                              <a:lnTo>
                                <a:pt x="380" y="764"/>
                              </a:lnTo>
                              <a:lnTo>
                                <a:pt x="341" y="724"/>
                              </a:lnTo>
                              <a:lnTo>
                                <a:pt x="316" y="688"/>
                              </a:lnTo>
                              <a:lnTo>
                                <a:pt x="298" y="656"/>
                              </a:lnTo>
                              <a:lnTo>
                                <a:pt x="279" y="608"/>
                              </a:lnTo>
                              <a:lnTo>
                                <a:pt x="273" y="584"/>
                              </a:lnTo>
                              <a:lnTo>
                                <a:pt x="270" y="560"/>
                              </a:lnTo>
                              <a:lnTo>
                                <a:pt x="266" y="535"/>
                              </a:lnTo>
                              <a:lnTo>
                                <a:pt x="267" y="455"/>
                              </a:lnTo>
                              <a:lnTo>
                                <a:pt x="258" y="306"/>
                              </a:lnTo>
                              <a:lnTo>
                                <a:pt x="253" y="159"/>
                              </a:lnTo>
                              <a:lnTo>
                                <a:pt x="223" y="63"/>
                              </a:lnTo>
                              <a:lnTo>
                                <a:pt x="181" y="42"/>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0" name="Freeform 243"/>
                        <p:cNvSpPr>
                          <a:spLocks noChangeAspect="1"/>
                        </p:cNvSpPr>
                        <p:nvPr/>
                      </p:nvSpPr>
                      <p:spPr bwMode="auto">
                        <a:xfrm>
                          <a:off x="4994" y="2392"/>
                          <a:ext cx="47" cy="101"/>
                        </a:xfrm>
                        <a:custGeom>
                          <a:avLst/>
                          <a:gdLst>
                            <a:gd name="T0" fmla="*/ 0 w 281"/>
                            <a:gd name="T1" fmla="*/ 0 h 508"/>
                            <a:gd name="T2" fmla="*/ 0 w 281"/>
                            <a:gd name="T3" fmla="*/ 0 h 508"/>
                            <a:gd name="T4" fmla="*/ 0 w 281"/>
                            <a:gd name="T5" fmla="*/ 0 h 508"/>
                            <a:gd name="T6" fmla="*/ 0 w 281"/>
                            <a:gd name="T7" fmla="*/ 0 h 508"/>
                            <a:gd name="T8" fmla="*/ 0 w 281"/>
                            <a:gd name="T9" fmla="*/ 0 h 508"/>
                            <a:gd name="T10" fmla="*/ 0 w 281"/>
                            <a:gd name="T11" fmla="*/ 0 h 508"/>
                            <a:gd name="T12" fmla="*/ 0 w 281"/>
                            <a:gd name="T13" fmla="*/ 0 h 508"/>
                            <a:gd name="T14" fmla="*/ 0 w 281"/>
                            <a:gd name="T15" fmla="*/ 0 h 508"/>
                            <a:gd name="T16" fmla="*/ 0 w 281"/>
                            <a:gd name="T17" fmla="*/ 0 h 508"/>
                            <a:gd name="T18" fmla="*/ 0 w 281"/>
                            <a:gd name="T19" fmla="*/ 0 h 508"/>
                            <a:gd name="T20" fmla="*/ 0 w 281"/>
                            <a:gd name="T21" fmla="*/ 0 h 508"/>
                            <a:gd name="T22" fmla="*/ 0 w 281"/>
                            <a:gd name="T23" fmla="*/ 0 h 508"/>
                            <a:gd name="T24" fmla="*/ 0 w 281"/>
                            <a:gd name="T25" fmla="*/ 0 h 508"/>
                            <a:gd name="T26" fmla="*/ 0 w 281"/>
                            <a:gd name="T27" fmla="*/ 0 h 508"/>
                            <a:gd name="T28" fmla="*/ 0 w 281"/>
                            <a:gd name="T29" fmla="*/ 0 h 508"/>
                            <a:gd name="T30" fmla="*/ 0 w 281"/>
                            <a:gd name="T31" fmla="*/ 0 h 508"/>
                            <a:gd name="T32" fmla="*/ 0 w 281"/>
                            <a:gd name="T33" fmla="*/ 0 h 508"/>
                            <a:gd name="T34" fmla="*/ 0 w 281"/>
                            <a:gd name="T35" fmla="*/ 0 h 508"/>
                            <a:gd name="T36" fmla="*/ 0 w 281"/>
                            <a:gd name="T37" fmla="*/ 0 h 508"/>
                            <a:gd name="T38" fmla="*/ 0 w 281"/>
                            <a:gd name="T39" fmla="*/ 0 h 508"/>
                            <a:gd name="T40" fmla="*/ 0 w 281"/>
                            <a:gd name="T41" fmla="*/ 0 h 508"/>
                            <a:gd name="T42" fmla="*/ 0 w 281"/>
                            <a:gd name="T43" fmla="*/ 0 h 508"/>
                            <a:gd name="T44" fmla="*/ 0 w 281"/>
                            <a:gd name="T45" fmla="*/ 0 h 508"/>
                            <a:gd name="T46" fmla="*/ 0 w 281"/>
                            <a:gd name="T47" fmla="*/ 0 h 508"/>
                            <a:gd name="T48" fmla="*/ 0 w 281"/>
                            <a:gd name="T49" fmla="*/ 0 h 508"/>
                            <a:gd name="T50" fmla="*/ 0 w 281"/>
                            <a:gd name="T51" fmla="*/ 0 h 508"/>
                            <a:gd name="T52" fmla="*/ 0 w 281"/>
                            <a:gd name="T53" fmla="*/ 0 h 508"/>
                            <a:gd name="T54" fmla="*/ 0 w 281"/>
                            <a:gd name="T55" fmla="*/ 0 h 508"/>
                            <a:gd name="T56" fmla="*/ 0 w 281"/>
                            <a:gd name="T57" fmla="*/ 0 h 508"/>
                            <a:gd name="T58" fmla="*/ 0 w 281"/>
                            <a:gd name="T59" fmla="*/ 0 h 508"/>
                            <a:gd name="T60" fmla="*/ 0 w 281"/>
                            <a:gd name="T61" fmla="*/ 0 h 508"/>
                            <a:gd name="T62" fmla="*/ 0 w 281"/>
                            <a:gd name="T63" fmla="*/ 0 h 5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1" h="508">
                              <a:moveTo>
                                <a:pt x="2" y="508"/>
                              </a:moveTo>
                              <a:lnTo>
                                <a:pt x="0" y="458"/>
                              </a:lnTo>
                              <a:lnTo>
                                <a:pt x="5" y="428"/>
                              </a:lnTo>
                              <a:lnTo>
                                <a:pt x="11" y="393"/>
                              </a:lnTo>
                              <a:lnTo>
                                <a:pt x="20" y="371"/>
                              </a:lnTo>
                              <a:lnTo>
                                <a:pt x="35" y="348"/>
                              </a:lnTo>
                              <a:lnTo>
                                <a:pt x="54" y="332"/>
                              </a:lnTo>
                              <a:lnTo>
                                <a:pt x="89" y="315"/>
                              </a:lnTo>
                              <a:lnTo>
                                <a:pt x="113" y="312"/>
                              </a:lnTo>
                              <a:lnTo>
                                <a:pt x="137" y="308"/>
                              </a:lnTo>
                              <a:lnTo>
                                <a:pt x="163" y="312"/>
                              </a:lnTo>
                              <a:lnTo>
                                <a:pt x="201" y="322"/>
                              </a:lnTo>
                              <a:lnTo>
                                <a:pt x="202" y="0"/>
                              </a:lnTo>
                              <a:lnTo>
                                <a:pt x="220" y="286"/>
                              </a:lnTo>
                              <a:lnTo>
                                <a:pt x="220" y="330"/>
                              </a:lnTo>
                              <a:lnTo>
                                <a:pt x="224" y="366"/>
                              </a:lnTo>
                              <a:lnTo>
                                <a:pt x="232" y="395"/>
                              </a:lnTo>
                              <a:lnTo>
                                <a:pt x="247" y="435"/>
                              </a:lnTo>
                              <a:lnTo>
                                <a:pt x="271" y="481"/>
                              </a:lnTo>
                              <a:lnTo>
                                <a:pt x="281" y="502"/>
                              </a:lnTo>
                              <a:lnTo>
                                <a:pt x="245" y="458"/>
                              </a:lnTo>
                              <a:lnTo>
                                <a:pt x="224" y="428"/>
                              </a:lnTo>
                              <a:lnTo>
                                <a:pt x="199" y="393"/>
                              </a:lnTo>
                              <a:lnTo>
                                <a:pt x="173" y="375"/>
                              </a:lnTo>
                              <a:lnTo>
                                <a:pt x="149" y="369"/>
                              </a:lnTo>
                              <a:lnTo>
                                <a:pt x="124" y="366"/>
                              </a:lnTo>
                              <a:lnTo>
                                <a:pt x="92" y="375"/>
                              </a:lnTo>
                              <a:lnTo>
                                <a:pt x="66" y="393"/>
                              </a:lnTo>
                              <a:lnTo>
                                <a:pt x="48" y="419"/>
                              </a:lnTo>
                              <a:lnTo>
                                <a:pt x="34" y="448"/>
                              </a:lnTo>
                              <a:lnTo>
                                <a:pt x="18" y="472"/>
                              </a:lnTo>
                              <a:lnTo>
                                <a:pt x="2" y="508"/>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21" name="Freeform 244"/>
                        <p:cNvSpPr>
                          <a:spLocks noChangeAspect="1"/>
                        </p:cNvSpPr>
                        <p:nvPr/>
                      </p:nvSpPr>
                      <p:spPr bwMode="auto">
                        <a:xfrm>
                          <a:off x="5174" y="2348"/>
                          <a:ext cx="29" cy="296"/>
                        </a:xfrm>
                        <a:custGeom>
                          <a:avLst/>
                          <a:gdLst>
                            <a:gd name="T0" fmla="*/ 0 w 174"/>
                            <a:gd name="T1" fmla="*/ 0 h 1482"/>
                            <a:gd name="T2" fmla="*/ 0 w 174"/>
                            <a:gd name="T3" fmla="*/ 0 h 1482"/>
                            <a:gd name="T4" fmla="*/ 0 w 174"/>
                            <a:gd name="T5" fmla="*/ 0 h 1482"/>
                            <a:gd name="T6" fmla="*/ 0 w 174"/>
                            <a:gd name="T7" fmla="*/ 0 h 1482"/>
                            <a:gd name="T8" fmla="*/ 0 w 174"/>
                            <a:gd name="T9" fmla="*/ 0 h 1482"/>
                            <a:gd name="T10" fmla="*/ 0 w 174"/>
                            <a:gd name="T11" fmla="*/ 0 h 1482"/>
                            <a:gd name="T12" fmla="*/ 0 w 174"/>
                            <a:gd name="T13" fmla="*/ 0 h 1482"/>
                            <a:gd name="T14" fmla="*/ 0 w 174"/>
                            <a:gd name="T15" fmla="*/ 0 h 1482"/>
                            <a:gd name="T16" fmla="*/ 0 w 174"/>
                            <a:gd name="T17" fmla="*/ 0 h 1482"/>
                            <a:gd name="T18" fmla="*/ 0 w 174"/>
                            <a:gd name="T19" fmla="*/ 0 h 1482"/>
                            <a:gd name="T20" fmla="*/ 0 w 174"/>
                            <a:gd name="T21" fmla="*/ 0 h 1482"/>
                            <a:gd name="T22" fmla="*/ 0 w 174"/>
                            <a:gd name="T23" fmla="*/ 0 h 1482"/>
                            <a:gd name="T24" fmla="*/ 0 w 174"/>
                            <a:gd name="T25" fmla="*/ 0 h 1482"/>
                            <a:gd name="T26" fmla="*/ 0 w 174"/>
                            <a:gd name="T27" fmla="*/ 0 h 1482"/>
                            <a:gd name="T28" fmla="*/ 0 w 174"/>
                            <a:gd name="T29" fmla="*/ 0 h 1482"/>
                            <a:gd name="T30" fmla="*/ 0 w 174"/>
                            <a:gd name="T31" fmla="*/ 0 h 14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4" h="1482">
                              <a:moveTo>
                                <a:pt x="4" y="57"/>
                              </a:moveTo>
                              <a:lnTo>
                                <a:pt x="32" y="15"/>
                              </a:lnTo>
                              <a:lnTo>
                                <a:pt x="70" y="0"/>
                              </a:lnTo>
                              <a:lnTo>
                                <a:pt x="84" y="13"/>
                              </a:lnTo>
                              <a:lnTo>
                                <a:pt x="98" y="32"/>
                              </a:lnTo>
                              <a:lnTo>
                                <a:pt x="107" y="58"/>
                              </a:lnTo>
                              <a:lnTo>
                                <a:pt x="115" y="116"/>
                              </a:lnTo>
                              <a:lnTo>
                                <a:pt x="123" y="235"/>
                              </a:lnTo>
                              <a:lnTo>
                                <a:pt x="138" y="917"/>
                              </a:lnTo>
                              <a:lnTo>
                                <a:pt x="174" y="1445"/>
                              </a:lnTo>
                              <a:lnTo>
                                <a:pt x="65" y="1482"/>
                              </a:lnTo>
                              <a:lnTo>
                                <a:pt x="44" y="1371"/>
                              </a:lnTo>
                              <a:lnTo>
                                <a:pt x="14" y="906"/>
                              </a:lnTo>
                              <a:lnTo>
                                <a:pt x="7" y="283"/>
                              </a:lnTo>
                              <a:lnTo>
                                <a:pt x="0" y="127"/>
                              </a:lnTo>
                              <a:lnTo>
                                <a:pt x="4" y="5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50574" name="Group 245"/>
                  <p:cNvGrpSpPr>
                    <a:grpSpLocks noChangeAspect="1"/>
                  </p:cNvGrpSpPr>
                  <p:nvPr/>
                </p:nvGrpSpPr>
                <p:grpSpPr bwMode="auto">
                  <a:xfrm>
                    <a:off x="5060" y="2206"/>
                    <a:ext cx="84" cy="138"/>
                    <a:chOff x="5060" y="2206"/>
                    <a:chExt cx="84" cy="138"/>
                  </a:xfrm>
                </p:grpSpPr>
                <p:sp>
                  <p:nvSpPr>
                    <p:cNvPr id="50575" name="Freeform 246"/>
                    <p:cNvSpPr>
                      <a:spLocks noChangeAspect="1"/>
                    </p:cNvSpPr>
                    <p:nvPr/>
                  </p:nvSpPr>
                  <p:spPr bwMode="auto">
                    <a:xfrm>
                      <a:off x="5060" y="2207"/>
                      <a:ext cx="80" cy="137"/>
                    </a:xfrm>
                    <a:custGeom>
                      <a:avLst/>
                      <a:gdLst>
                        <a:gd name="T0" fmla="*/ 0 w 481"/>
                        <a:gd name="T1" fmla="*/ 0 h 683"/>
                        <a:gd name="T2" fmla="*/ 0 w 481"/>
                        <a:gd name="T3" fmla="*/ 0 h 683"/>
                        <a:gd name="T4" fmla="*/ 0 w 481"/>
                        <a:gd name="T5" fmla="*/ 0 h 683"/>
                        <a:gd name="T6" fmla="*/ 0 w 481"/>
                        <a:gd name="T7" fmla="*/ 0 h 683"/>
                        <a:gd name="T8" fmla="*/ 0 w 481"/>
                        <a:gd name="T9" fmla="*/ 0 h 683"/>
                        <a:gd name="T10" fmla="*/ 0 w 481"/>
                        <a:gd name="T11" fmla="*/ 0 h 683"/>
                        <a:gd name="T12" fmla="*/ 0 w 481"/>
                        <a:gd name="T13" fmla="*/ 0 h 683"/>
                        <a:gd name="T14" fmla="*/ 0 w 481"/>
                        <a:gd name="T15" fmla="*/ 0 h 683"/>
                        <a:gd name="T16" fmla="*/ 0 w 481"/>
                        <a:gd name="T17" fmla="*/ 0 h 683"/>
                        <a:gd name="T18" fmla="*/ 0 w 481"/>
                        <a:gd name="T19" fmla="*/ 0 h 683"/>
                        <a:gd name="T20" fmla="*/ 0 w 481"/>
                        <a:gd name="T21" fmla="*/ 0 h 683"/>
                        <a:gd name="T22" fmla="*/ 0 w 481"/>
                        <a:gd name="T23" fmla="*/ 0 h 683"/>
                        <a:gd name="T24" fmla="*/ 0 w 481"/>
                        <a:gd name="T25" fmla="*/ 0 h 683"/>
                        <a:gd name="T26" fmla="*/ 0 w 481"/>
                        <a:gd name="T27" fmla="*/ 0 h 683"/>
                        <a:gd name="T28" fmla="*/ 0 w 481"/>
                        <a:gd name="T29" fmla="*/ 0 h 683"/>
                        <a:gd name="T30" fmla="*/ 0 w 481"/>
                        <a:gd name="T31" fmla="*/ 0 h 683"/>
                        <a:gd name="T32" fmla="*/ 0 w 481"/>
                        <a:gd name="T33" fmla="*/ 0 h 683"/>
                        <a:gd name="T34" fmla="*/ 0 w 481"/>
                        <a:gd name="T35" fmla="*/ 0 h 683"/>
                        <a:gd name="T36" fmla="*/ 0 w 481"/>
                        <a:gd name="T37" fmla="*/ 0 h 683"/>
                        <a:gd name="T38" fmla="*/ 0 w 481"/>
                        <a:gd name="T39" fmla="*/ 0 h 683"/>
                        <a:gd name="T40" fmla="*/ 0 w 481"/>
                        <a:gd name="T41" fmla="*/ 0 h 683"/>
                        <a:gd name="T42" fmla="*/ 0 w 481"/>
                        <a:gd name="T43" fmla="*/ 0 h 683"/>
                        <a:gd name="T44" fmla="*/ 0 w 481"/>
                        <a:gd name="T45" fmla="*/ 0 h 683"/>
                        <a:gd name="T46" fmla="*/ 0 w 481"/>
                        <a:gd name="T47" fmla="*/ 0 h 683"/>
                        <a:gd name="T48" fmla="*/ 0 w 481"/>
                        <a:gd name="T49" fmla="*/ 0 h 683"/>
                        <a:gd name="T50" fmla="*/ 0 w 481"/>
                        <a:gd name="T51" fmla="*/ 0 h 683"/>
                        <a:gd name="T52" fmla="*/ 0 w 481"/>
                        <a:gd name="T53" fmla="*/ 0 h 683"/>
                        <a:gd name="T54" fmla="*/ 0 w 481"/>
                        <a:gd name="T55" fmla="*/ 0 h 683"/>
                        <a:gd name="T56" fmla="*/ 0 w 481"/>
                        <a:gd name="T57" fmla="*/ 0 h 683"/>
                        <a:gd name="T58" fmla="*/ 0 w 481"/>
                        <a:gd name="T59" fmla="*/ 0 h 683"/>
                        <a:gd name="T60" fmla="*/ 0 w 481"/>
                        <a:gd name="T61" fmla="*/ 0 h 683"/>
                        <a:gd name="T62" fmla="*/ 0 w 481"/>
                        <a:gd name="T63" fmla="*/ 0 h 683"/>
                        <a:gd name="T64" fmla="*/ 0 w 481"/>
                        <a:gd name="T65" fmla="*/ 0 h 683"/>
                        <a:gd name="T66" fmla="*/ 0 w 481"/>
                        <a:gd name="T67" fmla="*/ 0 h 683"/>
                        <a:gd name="T68" fmla="*/ 0 w 481"/>
                        <a:gd name="T69" fmla="*/ 0 h 683"/>
                        <a:gd name="T70" fmla="*/ 0 w 481"/>
                        <a:gd name="T71" fmla="*/ 0 h 683"/>
                        <a:gd name="T72" fmla="*/ 0 w 481"/>
                        <a:gd name="T73" fmla="*/ 0 h 683"/>
                        <a:gd name="T74" fmla="*/ 0 w 481"/>
                        <a:gd name="T75" fmla="*/ 0 h 683"/>
                        <a:gd name="T76" fmla="*/ 0 w 481"/>
                        <a:gd name="T77" fmla="*/ 0 h 683"/>
                        <a:gd name="T78" fmla="*/ 0 w 481"/>
                        <a:gd name="T79" fmla="*/ 0 h 683"/>
                        <a:gd name="T80" fmla="*/ 0 w 481"/>
                        <a:gd name="T81" fmla="*/ 0 h 683"/>
                        <a:gd name="T82" fmla="*/ 0 w 481"/>
                        <a:gd name="T83" fmla="*/ 0 h 683"/>
                        <a:gd name="T84" fmla="*/ 0 w 481"/>
                        <a:gd name="T85" fmla="*/ 0 h 683"/>
                        <a:gd name="T86" fmla="*/ 0 w 481"/>
                        <a:gd name="T87" fmla="*/ 0 h 683"/>
                        <a:gd name="T88" fmla="*/ 0 w 481"/>
                        <a:gd name="T89" fmla="*/ 0 h 683"/>
                        <a:gd name="T90" fmla="*/ 0 w 481"/>
                        <a:gd name="T91" fmla="*/ 0 h 683"/>
                        <a:gd name="T92" fmla="*/ 0 w 481"/>
                        <a:gd name="T93" fmla="*/ 0 h 683"/>
                        <a:gd name="T94" fmla="*/ 0 w 481"/>
                        <a:gd name="T95" fmla="*/ 0 h 683"/>
                        <a:gd name="T96" fmla="*/ 0 w 481"/>
                        <a:gd name="T97" fmla="*/ 0 h 683"/>
                        <a:gd name="T98" fmla="*/ 0 w 481"/>
                        <a:gd name="T99" fmla="*/ 0 h 683"/>
                        <a:gd name="T100" fmla="*/ 0 w 481"/>
                        <a:gd name="T101" fmla="*/ 0 h 683"/>
                        <a:gd name="T102" fmla="*/ 0 w 481"/>
                        <a:gd name="T103" fmla="*/ 0 h 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81" h="683">
                          <a:moveTo>
                            <a:pt x="26" y="244"/>
                          </a:moveTo>
                          <a:lnTo>
                            <a:pt x="6" y="257"/>
                          </a:lnTo>
                          <a:lnTo>
                            <a:pt x="0" y="272"/>
                          </a:lnTo>
                          <a:lnTo>
                            <a:pt x="2" y="285"/>
                          </a:lnTo>
                          <a:lnTo>
                            <a:pt x="7" y="320"/>
                          </a:lnTo>
                          <a:lnTo>
                            <a:pt x="17" y="352"/>
                          </a:lnTo>
                          <a:lnTo>
                            <a:pt x="27" y="379"/>
                          </a:lnTo>
                          <a:lnTo>
                            <a:pt x="27" y="400"/>
                          </a:lnTo>
                          <a:lnTo>
                            <a:pt x="34" y="416"/>
                          </a:lnTo>
                          <a:lnTo>
                            <a:pt x="46" y="424"/>
                          </a:lnTo>
                          <a:lnTo>
                            <a:pt x="50" y="427"/>
                          </a:lnTo>
                          <a:lnTo>
                            <a:pt x="38" y="494"/>
                          </a:lnTo>
                          <a:lnTo>
                            <a:pt x="60" y="540"/>
                          </a:lnTo>
                          <a:lnTo>
                            <a:pt x="85" y="576"/>
                          </a:lnTo>
                          <a:lnTo>
                            <a:pt x="125" y="614"/>
                          </a:lnTo>
                          <a:lnTo>
                            <a:pt x="179" y="662"/>
                          </a:lnTo>
                          <a:lnTo>
                            <a:pt x="236" y="681"/>
                          </a:lnTo>
                          <a:lnTo>
                            <a:pt x="290" y="683"/>
                          </a:lnTo>
                          <a:lnTo>
                            <a:pt x="328" y="659"/>
                          </a:lnTo>
                          <a:lnTo>
                            <a:pt x="362" y="613"/>
                          </a:lnTo>
                          <a:lnTo>
                            <a:pt x="377" y="576"/>
                          </a:lnTo>
                          <a:lnTo>
                            <a:pt x="381" y="542"/>
                          </a:lnTo>
                          <a:lnTo>
                            <a:pt x="403" y="505"/>
                          </a:lnTo>
                          <a:lnTo>
                            <a:pt x="411" y="489"/>
                          </a:lnTo>
                          <a:lnTo>
                            <a:pt x="416" y="472"/>
                          </a:lnTo>
                          <a:lnTo>
                            <a:pt x="428" y="436"/>
                          </a:lnTo>
                          <a:lnTo>
                            <a:pt x="438" y="398"/>
                          </a:lnTo>
                          <a:lnTo>
                            <a:pt x="446" y="372"/>
                          </a:lnTo>
                          <a:lnTo>
                            <a:pt x="456" y="345"/>
                          </a:lnTo>
                          <a:lnTo>
                            <a:pt x="465" y="309"/>
                          </a:lnTo>
                          <a:lnTo>
                            <a:pt x="478" y="230"/>
                          </a:lnTo>
                          <a:lnTo>
                            <a:pt x="481" y="184"/>
                          </a:lnTo>
                          <a:lnTo>
                            <a:pt x="474" y="144"/>
                          </a:lnTo>
                          <a:lnTo>
                            <a:pt x="460" y="109"/>
                          </a:lnTo>
                          <a:lnTo>
                            <a:pt x="437" y="74"/>
                          </a:lnTo>
                          <a:lnTo>
                            <a:pt x="420" y="58"/>
                          </a:lnTo>
                          <a:lnTo>
                            <a:pt x="408" y="48"/>
                          </a:lnTo>
                          <a:lnTo>
                            <a:pt x="376" y="26"/>
                          </a:lnTo>
                          <a:lnTo>
                            <a:pt x="344" y="11"/>
                          </a:lnTo>
                          <a:lnTo>
                            <a:pt x="308" y="3"/>
                          </a:lnTo>
                          <a:lnTo>
                            <a:pt x="279" y="0"/>
                          </a:lnTo>
                          <a:lnTo>
                            <a:pt x="235" y="1"/>
                          </a:lnTo>
                          <a:lnTo>
                            <a:pt x="189" y="12"/>
                          </a:lnTo>
                          <a:lnTo>
                            <a:pt x="155" y="26"/>
                          </a:lnTo>
                          <a:lnTo>
                            <a:pt x="126" y="45"/>
                          </a:lnTo>
                          <a:lnTo>
                            <a:pt x="104" y="63"/>
                          </a:lnTo>
                          <a:lnTo>
                            <a:pt x="85" y="89"/>
                          </a:lnTo>
                          <a:lnTo>
                            <a:pt x="68" y="116"/>
                          </a:lnTo>
                          <a:lnTo>
                            <a:pt x="50" y="149"/>
                          </a:lnTo>
                          <a:lnTo>
                            <a:pt x="42" y="174"/>
                          </a:lnTo>
                          <a:lnTo>
                            <a:pt x="33" y="207"/>
                          </a:lnTo>
                          <a:lnTo>
                            <a:pt x="26" y="24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6" name="Freeform 247"/>
                    <p:cNvSpPr>
                      <a:spLocks noChangeAspect="1"/>
                    </p:cNvSpPr>
                    <p:nvPr/>
                  </p:nvSpPr>
                  <p:spPr bwMode="auto">
                    <a:xfrm>
                      <a:off x="5114" y="2299"/>
                      <a:ext cx="5" cy="4"/>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0">
                          <a:moveTo>
                            <a:pt x="1" y="20"/>
                          </a:moveTo>
                          <a:lnTo>
                            <a:pt x="20" y="8"/>
                          </a:lnTo>
                          <a:lnTo>
                            <a:pt x="32" y="0"/>
                          </a:lnTo>
                          <a:lnTo>
                            <a:pt x="15" y="1"/>
                          </a:lnTo>
                          <a:lnTo>
                            <a:pt x="0" y="4"/>
                          </a:lnTo>
                          <a:lnTo>
                            <a:pt x="1" y="2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7" name="Freeform 248"/>
                    <p:cNvSpPr>
                      <a:spLocks noChangeAspect="1"/>
                    </p:cNvSpPr>
                    <p:nvPr/>
                  </p:nvSpPr>
                  <p:spPr bwMode="auto">
                    <a:xfrm>
                      <a:off x="5102" y="2303"/>
                      <a:ext cx="8"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21">
                          <a:moveTo>
                            <a:pt x="0" y="0"/>
                          </a:moveTo>
                          <a:lnTo>
                            <a:pt x="21" y="14"/>
                          </a:lnTo>
                          <a:lnTo>
                            <a:pt x="29" y="21"/>
                          </a:lnTo>
                          <a:lnTo>
                            <a:pt x="39" y="18"/>
                          </a:lnTo>
                          <a:lnTo>
                            <a:pt x="43" y="7"/>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8" name="Freeform 249"/>
                    <p:cNvSpPr>
                      <a:spLocks noChangeAspect="1"/>
                    </p:cNvSpPr>
                    <p:nvPr/>
                  </p:nvSpPr>
                  <p:spPr bwMode="auto">
                    <a:xfrm>
                      <a:off x="5095" y="2297"/>
                      <a:ext cx="20" cy="8"/>
                    </a:xfrm>
                    <a:custGeom>
                      <a:avLst/>
                      <a:gdLst>
                        <a:gd name="T0" fmla="*/ 0 w 122"/>
                        <a:gd name="T1" fmla="*/ 0 h 39"/>
                        <a:gd name="T2" fmla="*/ 0 w 122"/>
                        <a:gd name="T3" fmla="*/ 0 h 39"/>
                        <a:gd name="T4" fmla="*/ 0 w 122"/>
                        <a:gd name="T5" fmla="*/ 0 h 39"/>
                        <a:gd name="T6" fmla="*/ 0 w 122"/>
                        <a:gd name="T7" fmla="*/ 0 h 39"/>
                        <a:gd name="T8" fmla="*/ 0 w 122"/>
                        <a:gd name="T9" fmla="*/ 0 h 39"/>
                        <a:gd name="T10" fmla="*/ 0 w 122"/>
                        <a:gd name="T11" fmla="*/ 0 h 39"/>
                        <a:gd name="T12" fmla="*/ 0 w 122"/>
                        <a:gd name="T13" fmla="*/ 0 h 39"/>
                        <a:gd name="T14" fmla="*/ 0 w 122"/>
                        <a:gd name="T15" fmla="*/ 0 h 39"/>
                        <a:gd name="T16" fmla="*/ 0 w 122"/>
                        <a:gd name="T17" fmla="*/ 0 h 39"/>
                        <a:gd name="T18" fmla="*/ 0 w 122"/>
                        <a:gd name="T19" fmla="*/ 0 h 39"/>
                        <a:gd name="T20" fmla="*/ 0 w 122"/>
                        <a:gd name="T21" fmla="*/ 0 h 39"/>
                        <a:gd name="T22" fmla="*/ 0 w 122"/>
                        <a:gd name="T23" fmla="*/ 0 h 39"/>
                        <a:gd name="T24" fmla="*/ 0 w 122"/>
                        <a:gd name="T25" fmla="*/ 0 h 39"/>
                        <a:gd name="T26" fmla="*/ 0 w 122"/>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2" h="39">
                          <a:moveTo>
                            <a:pt x="0" y="3"/>
                          </a:moveTo>
                          <a:lnTo>
                            <a:pt x="58" y="0"/>
                          </a:lnTo>
                          <a:lnTo>
                            <a:pt x="79" y="2"/>
                          </a:lnTo>
                          <a:lnTo>
                            <a:pt x="106" y="11"/>
                          </a:lnTo>
                          <a:lnTo>
                            <a:pt x="122" y="12"/>
                          </a:lnTo>
                          <a:lnTo>
                            <a:pt x="121" y="31"/>
                          </a:lnTo>
                          <a:lnTo>
                            <a:pt x="100" y="36"/>
                          </a:lnTo>
                          <a:lnTo>
                            <a:pt x="86" y="39"/>
                          </a:lnTo>
                          <a:lnTo>
                            <a:pt x="70" y="38"/>
                          </a:lnTo>
                          <a:lnTo>
                            <a:pt x="50" y="34"/>
                          </a:lnTo>
                          <a:lnTo>
                            <a:pt x="39" y="31"/>
                          </a:lnTo>
                          <a:lnTo>
                            <a:pt x="21" y="23"/>
                          </a:lnTo>
                          <a:lnTo>
                            <a:pt x="7" y="17"/>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9" name="Freeform 250"/>
                    <p:cNvSpPr>
                      <a:spLocks noChangeAspect="1"/>
                    </p:cNvSpPr>
                    <p:nvPr/>
                  </p:nvSpPr>
                  <p:spPr bwMode="auto">
                    <a:xfrm>
                      <a:off x="5091" y="2279"/>
                      <a:ext cx="29" cy="22"/>
                    </a:xfrm>
                    <a:custGeom>
                      <a:avLst/>
                      <a:gdLst>
                        <a:gd name="T0" fmla="*/ 0 w 171"/>
                        <a:gd name="T1" fmla="*/ 0 h 112"/>
                        <a:gd name="T2" fmla="*/ 0 w 171"/>
                        <a:gd name="T3" fmla="*/ 0 h 112"/>
                        <a:gd name="T4" fmla="*/ 0 w 171"/>
                        <a:gd name="T5" fmla="*/ 0 h 112"/>
                        <a:gd name="T6" fmla="*/ 0 w 171"/>
                        <a:gd name="T7" fmla="*/ 0 h 112"/>
                        <a:gd name="T8" fmla="*/ 0 w 171"/>
                        <a:gd name="T9" fmla="*/ 0 h 112"/>
                        <a:gd name="T10" fmla="*/ 0 w 171"/>
                        <a:gd name="T11" fmla="*/ 0 h 112"/>
                        <a:gd name="T12" fmla="*/ 0 w 171"/>
                        <a:gd name="T13" fmla="*/ 0 h 112"/>
                        <a:gd name="T14" fmla="*/ 0 w 171"/>
                        <a:gd name="T15" fmla="*/ 0 h 112"/>
                        <a:gd name="T16" fmla="*/ 0 w 171"/>
                        <a:gd name="T17" fmla="*/ 0 h 112"/>
                        <a:gd name="T18" fmla="*/ 0 w 171"/>
                        <a:gd name="T19" fmla="*/ 0 h 112"/>
                        <a:gd name="T20" fmla="*/ 0 w 171"/>
                        <a:gd name="T21" fmla="*/ 0 h 112"/>
                        <a:gd name="T22" fmla="*/ 0 w 171"/>
                        <a:gd name="T23" fmla="*/ 0 h 112"/>
                        <a:gd name="T24" fmla="*/ 0 w 171"/>
                        <a:gd name="T25" fmla="*/ 0 h 112"/>
                        <a:gd name="T26" fmla="*/ 0 w 171"/>
                        <a:gd name="T27" fmla="*/ 0 h 112"/>
                        <a:gd name="T28" fmla="*/ 0 w 171"/>
                        <a:gd name="T29" fmla="*/ 0 h 112"/>
                        <a:gd name="T30" fmla="*/ 0 w 171"/>
                        <a:gd name="T31" fmla="*/ 0 h 112"/>
                        <a:gd name="T32" fmla="*/ 0 w 171"/>
                        <a:gd name="T33" fmla="*/ 0 h 112"/>
                        <a:gd name="T34" fmla="*/ 0 w 171"/>
                        <a:gd name="T35" fmla="*/ 0 h 112"/>
                        <a:gd name="T36" fmla="*/ 0 w 171"/>
                        <a:gd name="T37" fmla="*/ 0 h 112"/>
                        <a:gd name="T38" fmla="*/ 0 w 171"/>
                        <a:gd name="T39" fmla="*/ 0 h 112"/>
                        <a:gd name="T40" fmla="*/ 0 w 171"/>
                        <a:gd name="T41" fmla="*/ 0 h 112"/>
                        <a:gd name="T42" fmla="*/ 0 w 171"/>
                        <a:gd name="T43" fmla="*/ 0 h 112"/>
                        <a:gd name="T44" fmla="*/ 0 w 171"/>
                        <a:gd name="T45" fmla="*/ 0 h 112"/>
                        <a:gd name="T46" fmla="*/ 0 w 171"/>
                        <a:gd name="T47" fmla="*/ 0 h 112"/>
                        <a:gd name="T48" fmla="*/ 0 w 171"/>
                        <a:gd name="T49" fmla="*/ 0 h 112"/>
                        <a:gd name="T50" fmla="*/ 0 w 171"/>
                        <a:gd name="T51" fmla="*/ 0 h 112"/>
                        <a:gd name="T52" fmla="*/ 0 w 171"/>
                        <a:gd name="T53" fmla="*/ 0 h 112"/>
                        <a:gd name="T54" fmla="*/ 0 w 171"/>
                        <a:gd name="T55" fmla="*/ 0 h 112"/>
                        <a:gd name="T56" fmla="*/ 0 w 171"/>
                        <a:gd name="T57" fmla="*/ 0 h 112"/>
                        <a:gd name="T58" fmla="*/ 0 w 171"/>
                        <a:gd name="T59" fmla="*/ 0 h 112"/>
                        <a:gd name="T60" fmla="*/ 0 w 171"/>
                        <a:gd name="T61" fmla="*/ 0 h 112"/>
                        <a:gd name="T62" fmla="*/ 0 w 171"/>
                        <a:gd name="T63" fmla="*/ 0 h 112"/>
                        <a:gd name="T64" fmla="*/ 0 w 171"/>
                        <a:gd name="T65" fmla="*/ 0 h 112"/>
                        <a:gd name="T66" fmla="*/ 0 w 171"/>
                        <a:gd name="T67" fmla="*/ 0 h 112"/>
                        <a:gd name="T68" fmla="*/ 0 w 171"/>
                        <a:gd name="T69" fmla="*/ 0 h 112"/>
                        <a:gd name="T70" fmla="*/ 0 w 171"/>
                        <a:gd name="T71" fmla="*/ 0 h 1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 h="112">
                          <a:moveTo>
                            <a:pt x="65" y="0"/>
                          </a:moveTo>
                          <a:lnTo>
                            <a:pt x="48" y="12"/>
                          </a:lnTo>
                          <a:lnTo>
                            <a:pt x="34" y="27"/>
                          </a:lnTo>
                          <a:lnTo>
                            <a:pt x="21" y="43"/>
                          </a:lnTo>
                          <a:lnTo>
                            <a:pt x="11" y="57"/>
                          </a:lnTo>
                          <a:lnTo>
                            <a:pt x="4" y="73"/>
                          </a:lnTo>
                          <a:lnTo>
                            <a:pt x="2" y="93"/>
                          </a:lnTo>
                          <a:lnTo>
                            <a:pt x="0" y="103"/>
                          </a:lnTo>
                          <a:lnTo>
                            <a:pt x="23" y="103"/>
                          </a:lnTo>
                          <a:lnTo>
                            <a:pt x="45" y="105"/>
                          </a:lnTo>
                          <a:lnTo>
                            <a:pt x="66" y="104"/>
                          </a:lnTo>
                          <a:lnTo>
                            <a:pt x="88" y="104"/>
                          </a:lnTo>
                          <a:lnTo>
                            <a:pt x="98" y="104"/>
                          </a:lnTo>
                          <a:lnTo>
                            <a:pt x="109" y="106"/>
                          </a:lnTo>
                          <a:lnTo>
                            <a:pt x="134" y="111"/>
                          </a:lnTo>
                          <a:lnTo>
                            <a:pt x="149" y="112"/>
                          </a:lnTo>
                          <a:lnTo>
                            <a:pt x="171" y="106"/>
                          </a:lnTo>
                          <a:lnTo>
                            <a:pt x="161" y="100"/>
                          </a:lnTo>
                          <a:lnTo>
                            <a:pt x="146" y="96"/>
                          </a:lnTo>
                          <a:lnTo>
                            <a:pt x="129" y="93"/>
                          </a:lnTo>
                          <a:lnTo>
                            <a:pt x="119" y="91"/>
                          </a:lnTo>
                          <a:lnTo>
                            <a:pt x="109" y="95"/>
                          </a:lnTo>
                          <a:lnTo>
                            <a:pt x="86" y="85"/>
                          </a:lnTo>
                          <a:lnTo>
                            <a:pt x="75" y="85"/>
                          </a:lnTo>
                          <a:lnTo>
                            <a:pt x="59" y="89"/>
                          </a:lnTo>
                          <a:lnTo>
                            <a:pt x="26" y="94"/>
                          </a:lnTo>
                          <a:lnTo>
                            <a:pt x="28" y="85"/>
                          </a:lnTo>
                          <a:lnTo>
                            <a:pt x="33" y="77"/>
                          </a:lnTo>
                          <a:lnTo>
                            <a:pt x="40" y="66"/>
                          </a:lnTo>
                          <a:lnTo>
                            <a:pt x="52" y="66"/>
                          </a:lnTo>
                          <a:lnTo>
                            <a:pt x="66" y="63"/>
                          </a:lnTo>
                          <a:lnTo>
                            <a:pt x="84" y="59"/>
                          </a:lnTo>
                          <a:lnTo>
                            <a:pt x="95" y="56"/>
                          </a:lnTo>
                          <a:lnTo>
                            <a:pt x="112" y="48"/>
                          </a:lnTo>
                          <a:lnTo>
                            <a:pt x="89" y="32"/>
                          </a:lnTo>
                          <a:lnTo>
                            <a:pt x="65"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0" name="Freeform 251"/>
                    <p:cNvSpPr>
                      <a:spLocks noChangeAspect="1"/>
                    </p:cNvSpPr>
                    <p:nvPr/>
                  </p:nvSpPr>
                  <p:spPr bwMode="auto">
                    <a:xfrm>
                      <a:off x="5089" y="2254"/>
                      <a:ext cx="19" cy="21"/>
                    </a:xfrm>
                    <a:custGeom>
                      <a:avLst/>
                      <a:gdLst>
                        <a:gd name="T0" fmla="*/ 0 w 113"/>
                        <a:gd name="T1" fmla="*/ 0 h 103"/>
                        <a:gd name="T2" fmla="*/ 0 w 113"/>
                        <a:gd name="T3" fmla="*/ 0 h 103"/>
                        <a:gd name="T4" fmla="*/ 0 w 113"/>
                        <a:gd name="T5" fmla="*/ 0 h 103"/>
                        <a:gd name="T6" fmla="*/ 0 w 113"/>
                        <a:gd name="T7" fmla="*/ 0 h 103"/>
                        <a:gd name="T8" fmla="*/ 0 w 113"/>
                        <a:gd name="T9" fmla="*/ 0 h 103"/>
                        <a:gd name="T10" fmla="*/ 0 w 113"/>
                        <a:gd name="T11" fmla="*/ 0 h 103"/>
                        <a:gd name="T12" fmla="*/ 0 w 113"/>
                        <a:gd name="T13" fmla="*/ 0 h 103"/>
                        <a:gd name="T14" fmla="*/ 0 w 113"/>
                        <a:gd name="T15" fmla="*/ 0 h 103"/>
                        <a:gd name="T16" fmla="*/ 0 w 113"/>
                        <a:gd name="T17" fmla="*/ 0 h 103"/>
                        <a:gd name="T18" fmla="*/ 0 w 113"/>
                        <a:gd name="T19" fmla="*/ 0 h 103"/>
                        <a:gd name="T20" fmla="*/ 0 w 113"/>
                        <a:gd name="T21" fmla="*/ 0 h 103"/>
                        <a:gd name="T22" fmla="*/ 0 w 113"/>
                        <a:gd name="T23" fmla="*/ 0 h 103"/>
                        <a:gd name="T24" fmla="*/ 0 w 113"/>
                        <a:gd name="T25" fmla="*/ 0 h 103"/>
                        <a:gd name="T26" fmla="*/ 0 w 113"/>
                        <a:gd name="T27" fmla="*/ 0 h 103"/>
                        <a:gd name="T28" fmla="*/ 0 w 113"/>
                        <a:gd name="T29" fmla="*/ 0 h 103"/>
                        <a:gd name="T30" fmla="*/ 0 w 113"/>
                        <a:gd name="T31" fmla="*/ 0 h 103"/>
                        <a:gd name="T32" fmla="*/ 0 w 113"/>
                        <a:gd name="T33" fmla="*/ 0 h 103"/>
                        <a:gd name="T34" fmla="*/ 0 w 113"/>
                        <a:gd name="T35" fmla="*/ 0 h 103"/>
                        <a:gd name="T36" fmla="*/ 0 w 113"/>
                        <a:gd name="T37" fmla="*/ 0 h 103"/>
                        <a:gd name="T38" fmla="*/ 0 w 113"/>
                        <a:gd name="T39" fmla="*/ 0 h 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103">
                          <a:moveTo>
                            <a:pt x="113" y="43"/>
                          </a:moveTo>
                          <a:lnTo>
                            <a:pt x="113" y="69"/>
                          </a:lnTo>
                          <a:lnTo>
                            <a:pt x="80" y="103"/>
                          </a:lnTo>
                          <a:lnTo>
                            <a:pt x="83" y="75"/>
                          </a:lnTo>
                          <a:lnTo>
                            <a:pt x="83" y="60"/>
                          </a:lnTo>
                          <a:lnTo>
                            <a:pt x="80" y="48"/>
                          </a:lnTo>
                          <a:lnTo>
                            <a:pt x="70" y="40"/>
                          </a:lnTo>
                          <a:lnTo>
                            <a:pt x="55" y="32"/>
                          </a:lnTo>
                          <a:lnTo>
                            <a:pt x="40" y="24"/>
                          </a:lnTo>
                          <a:lnTo>
                            <a:pt x="27" y="23"/>
                          </a:lnTo>
                          <a:lnTo>
                            <a:pt x="10" y="27"/>
                          </a:lnTo>
                          <a:lnTo>
                            <a:pt x="0" y="31"/>
                          </a:lnTo>
                          <a:lnTo>
                            <a:pt x="14" y="2"/>
                          </a:lnTo>
                          <a:lnTo>
                            <a:pt x="21" y="0"/>
                          </a:lnTo>
                          <a:lnTo>
                            <a:pt x="36" y="0"/>
                          </a:lnTo>
                          <a:lnTo>
                            <a:pt x="58" y="3"/>
                          </a:lnTo>
                          <a:lnTo>
                            <a:pt x="77" y="8"/>
                          </a:lnTo>
                          <a:lnTo>
                            <a:pt x="95" y="16"/>
                          </a:lnTo>
                          <a:lnTo>
                            <a:pt x="107" y="28"/>
                          </a:lnTo>
                          <a:lnTo>
                            <a:pt x="113" y="43"/>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1" name="Freeform 252"/>
                    <p:cNvSpPr>
                      <a:spLocks noChangeAspect="1"/>
                    </p:cNvSpPr>
                    <p:nvPr/>
                  </p:nvSpPr>
                  <p:spPr bwMode="auto">
                    <a:xfrm>
                      <a:off x="5060" y="2206"/>
                      <a:ext cx="80" cy="137"/>
                    </a:xfrm>
                    <a:custGeom>
                      <a:avLst/>
                      <a:gdLst>
                        <a:gd name="T0" fmla="*/ 0 w 481"/>
                        <a:gd name="T1" fmla="*/ 0 h 684"/>
                        <a:gd name="T2" fmla="*/ 0 w 481"/>
                        <a:gd name="T3" fmla="*/ 0 h 684"/>
                        <a:gd name="T4" fmla="*/ 0 w 481"/>
                        <a:gd name="T5" fmla="*/ 0 h 684"/>
                        <a:gd name="T6" fmla="*/ 0 w 481"/>
                        <a:gd name="T7" fmla="*/ 0 h 684"/>
                        <a:gd name="T8" fmla="*/ 0 w 481"/>
                        <a:gd name="T9" fmla="*/ 0 h 684"/>
                        <a:gd name="T10" fmla="*/ 0 w 481"/>
                        <a:gd name="T11" fmla="*/ 0 h 684"/>
                        <a:gd name="T12" fmla="*/ 0 w 481"/>
                        <a:gd name="T13" fmla="*/ 0 h 684"/>
                        <a:gd name="T14" fmla="*/ 0 w 481"/>
                        <a:gd name="T15" fmla="*/ 0 h 684"/>
                        <a:gd name="T16" fmla="*/ 0 w 481"/>
                        <a:gd name="T17" fmla="*/ 0 h 684"/>
                        <a:gd name="T18" fmla="*/ 0 w 481"/>
                        <a:gd name="T19" fmla="*/ 0 h 684"/>
                        <a:gd name="T20" fmla="*/ 0 w 481"/>
                        <a:gd name="T21" fmla="*/ 0 h 684"/>
                        <a:gd name="T22" fmla="*/ 0 w 481"/>
                        <a:gd name="T23" fmla="*/ 0 h 684"/>
                        <a:gd name="T24" fmla="*/ 0 w 481"/>
                        <a:gd name="T25" fmla="*/ 0 h 684"/>
                        <a:gd name="T26" fmla="*/ 0 w 481"/>
                        <a:gd name="T27" fmla="*/ 0 h 684"/>
                        <a:gd name="T28" fmla="*/ 0 w 481"/>
                        <a:gd name="T29" fmla="*/ 0 h 684"/>
                        <a:gd name="T30" fmla="*/ 0 w 481"/>
                        <a:gd name="T31" fmla="*/ 0 h 684"/>
                        <a:gd name="T32" fmla="*/ 0 w 481"/>
                        <a:gd name="T33" fmla="*/ 0 h 684"/>
                        <a:gd name="T34" fmla="*/ 0 w 481"/>
                        <a:gd name="T35" fmla="*/ 0 h 684"/>
                        <a:gd name="T36" fmla="*/ 0 w 481"/>
                        <a:gd name="T37" fmla="*/ 0 h 684"/>
                        <a:gd name="T38" fmla="*/ 0 w 481"/>
                        <a:gd name="T39" fmla="*/ 0 h 684"/>
                        <a:gd name="T40" fmla="*/ 0 w 481"/>
                        <a:gd name="T41" fmla="*/ 0 h 684"/>
                        <a:gd name="T42" fmla="*/ 0 w 481"/>
                        <a:gd name="T43" fmla="*/ 0 h 684"/>
                        <a:gd name="T44" fmla="*/ 0 w 481"/>
                        <a:gd name="T45" fmla="*/ 0 h 684"/>
                        <a:gd name="T46" fmla="*/ 0 w 481"/>
                        <a:gd name="T47" fmla="*/ 0 h 684"/>
                        <a:gd name="T48" fmla="*/ 0 w 481"/>
                        <a:gd name="T49" fmla="*/ 0 h 684"/>
                        <a:gd name="T50" fmla="*/ 0 w 481"/>
                        <a:gd name="T51" fmla="*/ 0 h 684"/>
                        <a:gd name="T52" fmla="*/ 0 w 481"/>
                        <a:gd name="T53" fmla="*/ 0 h 684"/>
                        <a:gd name="T54" fmla="*/ 0 w 481"/>
                        <a:gd name="T55" fmla="*/ 0 h 684"/>
                        <a:gd name="T56" fmla="*/ 0 w 481"/>
                        <a:gd name="T57" fmla="*/ 0 h 684"/>
                        <a:gd name="T58" fmla="*/ 0 w 481"/>
                        <a:gd name="T59" fmla="*/ 0 h 684"/>
                        <a:gd name="T60" fmla="*/ 0 w 481"/>
                        <a:gd name="T61" fmla="*/ 0 h 684"/>
                        <a:gd name="T62" fmla="*/ 0 w 481"/>
                        <a:gd name="T63" fmla="*/ 0 h 684"/>
                        <a:gd name="T64" fmla="*/ 0 w 481"/>
                        <a:gd name="T65" fmla="*/ 0 h 684"/>
                        <a:gd name="T66" fmla="*/ 0 w 481"/>
                        <a:gd name="T67" fmla="*/ 0 h 684"/>
                        <a:gd name="T68" fmla="*/ 0 w 481"/>
                        <a:gd name="T69" fmla="*/ 0 h 684"/>
                        <a:gd name="T70" fmla="*/ 0 w 481"/>
                        <a:gd name="T71" fmla="*/ 0 h 684"/>
                        <a:gd name="T72" fmla="*/ 0 w 481"/>
                        <a:gd name="T73" fmla="*/ 0 h 684"/>
                        <a:gd name="T74" fmla="*/ 0 w 481"/>
                        <a:gd name="T75" fmla="*/ 0 h 684"/>
                        <a:gd name="T76" fmla="*/ 0 w 481"/>
                        <a:gd name="T77" fmla="*/ 0 h 684"/>
                        <a:gd name="T78" fmla="*/ 0 w 481"/>
                        <a:gd name="T79" fmla="*/ 0 h 684"/>
                        <a:gd name="T80" fmla="*/ 0 w 481"/>
                        <a:gd name="T81" fmla="*/ 0 h 684"/>
                        <a:gd name="T82" fmla="*/ 0 w 481"/>
                        <a:gd name="T83" fmla="*/ 0 h 684"/>
                        <a:gd name="T84" fmla="*/ 0 w 481"/>
                        <a:gd name="T85" fmla="*/ 0 h 684"/>
                        <a:gd name="T86" fmla="*/ 0 w 481"/>
                        <a:gd name="T87" fmla="*/ 0 h 684"/>
                        <a:gd name="T88" fmla="*/ 0 w 481"/>
                        <a:gd name="T89" fmla="*/ 0 h 684"/>
                        <a:gd name="T90" fmla="*/ 0 w 481"/>
                        <a:gd name="T91" fmla="*/ 0 h 684"/>
                        <a:gd name="T92" fmla="*/ 0 w 481"/>
                        <a:gd name="T93" fmla="*/ 0 h 6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1" h="684">
                          <a:moveTo>
                            <a:pt x="26" y="245"/>
                          </a:moveTo>
                          <a:lnTo>
                            <a:pt x="6" y="257"/>
                          </a:lnTo>
                          <a:lnTo>
                            <a:pt x="0" y="272"/>
                          </a:lnTo>
                          <a:lnTo>
                            <a:pt x="2" y="286"/>
                          </a:lnTo>
                          <a:lnTo>
                            <a:pt x="7" y="320"/>
                          </a:lnTo>
                          <a:lnTo>
                            <a:pt x="17" y="352"/>
                          </a:lnTo>
                          <a:lnTo>
                            <a:pt x="27" y="380"/>
                          </a:lnTo>
                          <a:lnTo>
                            <a:pt x="27" y="401"/>
                          </a:lnTo>
                          <a:lnTo>
                            <a:pt x="34" y="417"/>
                          </a:lnTo>
                          <a:lnTo>
                            <a:pt x="46" y="424"/>
                          </a:lnTo>
                          <a:lnTo>
                            <a:pt x="50" y="428"/>
                          </a:lnTo>
                          <a:lnTo>
                            <a:pt x="38" y="495"/>
                          </a:lnTo>
                          <a:lnTo>
                            <a:pt x="140" y="423"/>
                          </a:lnTo>
                          <a:lnTo>
                            <a:pt x="152" y="417"/>
                          </a:lnTo>
                          <a:lnTo>
                            <a:pt x="168" y="415"/>
                          </a:lnTo>
                          <a:lnTo>
                            <a:pt x="186" y="408"/>
                          </a:lnTo>
                          <a:lnTo>
                            <a:pt x="201" y="399"/>
                          </a:lnTo>
                          <a:lnTo>
                            <a:pt x="213" y="392"/>
                          </a:lnTo>
                          <a:lnTo>
                            <a:pt x="222" y="387"/>
                          </a:lnTo>
                          <a:lnTo>
                            <a:pt x="232" y="377"/>
                          </a:lnTo>
                          <a:lnTo>
                            <a:pt x="236" y="366"/>
                          </a:lnTo>
                          <a:lnTo>
                            <a:pt x="223" y="371"/>
                          </a:lnTo>
                          <a:lnTo>
                            <a:pt x="210" y="375"/>
                          </a:lnTo>
                          <a:lnTo>
                            <a:pt x="198" y="376"/>
                          </a:lnTo>
                          <a:lnTo>
                            <a:pt x="183" y="372"/>
                          </a:lnTo>
                          <a:lnTo>
                            <a:pt x="168" y="366"/>
                          </a:lnTo>
                          <a:lnTo>
                            <a:pt x="164" y="357"/>
                          </a:lnTo>
                          <a:lnTo>
                            <a:pt x="165" y="346"/>
                          </a:lnTo>
                          <a:lnTo>
                            <a:pt x="173" y="334"/>
                          </a:lnTo>
                          <a:lnTo>
                            <a:pt x="187" y="329"/>
                          </a:lnTo>
                          <a:lnTo>
                            <a:pt x="202" y="328"/>
                          </a:lnTo>
                          <a:lnTo>
                            <a:pt x="220" y="331"/>
                          </a:lnTo>
                          <a:lnTo>
                            <a:pt x="240" y="347"/>
                          </a:lnTo>
                          <a:lnTo>
                            <a:pt x="254" y="357"/>
                          </a:lnTo>
                          <a:lnTo>
                            <a:pt x="281" y="258"/>
                          </a:lnTo>
                          <a:lnTo>
                            <a:pt x="300" y="234"/>
                          </a:lnTo>
                          <a:lnTo>
                            <a:pt x="281" y="220"/>
                          </a:lnTo>
                          <a:lnTo>
                            <a:pt x="263" y="210"/>
                          </a:lnTo>
                          <a:lnTo>
                            <a:pt x="259" y="185"/>
                          </a:lnTo>
                          <a:lnTo>
                            <a:pt x="281" y="147"/>
                          </a:lnTo>
                          <a:lnTo>
                            <a:pt x="300" y="122"/>
                          </a:lnTo>
                          <a:lnTo>
                            <a:pt x="309" y="103"/>
                          </a:lnTo>
                          <a:lnTo>
                            <a:pt x="330" y="103"/>
                          </a:lnTo>
                          <a:lnTo>
                            <a:pt x="358" y="109"/>
                          </a:lnTo>
                          <a:lnTo>
                            <a:pt x="381" y="122"/>
                          </a:lnTo>
                          <a:lnTo>
                            <a:pt x="395" y="135"/>
                          </a:lnTo>
                          <a:lnTo>
                            <a:pt x="410" y="155"/>
                          </a:lnTo>
                          <a:lnTo>
                            <a:pt x="418" y="177"/>
                          </a:lnTo>
                          <a:lnTo>
                            <a:pt x="426" y="202"/>
                          </a:lnTo>
                          <a:lnTo>
                            <a:pt x="416" y="221"/>
                          </a:lnTo>
                          <a:lnTo>
                            <a:pt x="411" y="225"/>
                          </a:lnTo>
                          <a:lnTo>
                            <a:pt x="403" y="237"/>
                          </a:lnTo>
                          <a:lnTo>
                            <a:pt x="423" y="240"/>
                          </a:lnTo>
                          <a:lnTo>
                            <a:pt x="413" y="262"/>
                          </a:lnTo>
                          <a:lnTo>
                            <a:pt x="403" y="281"/>
                          </a:lnTo>
                          <a:lnTo>
                            <a:pt x="420" y="321"/>
                          </a:lnTo>
                          <a:lnTo>
                            <a:pt x="395" y="346"/>
                          </a:lnTo>
                          <a:lnTo>
                            <a:pt x="404" y="350"/>
                          </a:lnTo>
                          <a:lnTo>
                            <a:pt x="412" y="359"/>
                          </a:lnTo>
                          <a:lnTo>
                            <a:pt x="423" y="372"/>
                          </a:lnTo>
                          <a:lnTo>
                            <a:pt x="431" y="389"/>
                          </a:lnTo>
                          <a:lnTo>
                            <a:pt x="428" y="406"/>
                          </a:lnTo>
                          <a:lnTo>
                            <a:pt x="413" y="410"/>
                          </a:lnTo>
                          <a:lnTo>
                            <a:pt x="394" y="407"/>
                          </a:lnTo>
                          <a:lnTo>
                            <a:pt x="382" y="402"/>
                          </a:lnTo>
                          <a:lnTo>
                            <a:pt x="373" y="396"/>
                          </a:lnTo>
                          <a:lnTo>
                            <a:pt x="352" y="380"/>
                          </a:lnTo>
                          <a:lnTo>
                            <a:pt x="336" y="383"/>
                          </a:lnTo>
                          <a:lnTo>
                            <a:pt x="352" y="403"/>
                          </a:lnTo>
                          <a:lnTo>
                            <a:pt x="362" y="412"/>
                          </a:lnTo>
                          <a:lnTo>
                            <a:pt x="374" y="423"/>
                          </a:lnTo>
                          <a:lnTo>
                            <a:pt x="385" y="429"/>
                          </a:lnTo>
                          <a:lnTo>
                            <a:pt x="397" y="439"/>
                          </a:lnTo>
                          <a:lnTo>
                            <a:pt x="400" y="449"/>
                          </a:lnTo>
                          <a:lnTo>
                            <a:pt x="400" y="460"/>
                          </a:lnTo>
                          <a:lnTo>
                            <a:pt x="399" y="477"/>
                          </a:lnTo>
                          <a:lnTo>
                            <a:pt x="393" y="488"/>
                          </a:lnTo>
                          <a:lnTo>
                            <a:pt x="386" y="498"/>
                          </a:lnTo>
                          <a:lnTo>
                            <a:pt x="375" y="509"/>
                          </a:lnTo>
                          <a:lnTo>
                            <a:pt x="367" y="524"/>
                          </a:lnTo>
                          <a:lnTo>
                            <a:pt x="357" y="533"/>
                          </a:lnTo>
                          <a:lnTo>
                            <a:pt x="343" y="529"/>
                          </a:lnTo>
                          <a:lnTo>
                            <a:pt x="330" y="545"/>
                          </a:lnTo>
                          <a:lnTo>
                            <a:pt x="318" y="555"/>
                          </a:lnTo>
                          <a:lnTo>
                            <a:pt x="307" y="565"/>
                          </a:lnTo>
                          <a:lnTo>
                            <a:pt x="291" y="567"/>
                          </a:lnTo>
                          <a:lnTo>
                            <a:pt x="279" y="565"/>
                          </a:lnTo>
                          <a:lnTo>
                            <a:pt x="266" y="563"/>
                          </a:lnTo>
                          <a:lnTo>
                            <a:pt x="257" y="558"/>
                          </a:lnTo>
                          <a:lnTo>
                            <a:pt x="245" y="549"/>
                          </a:lnTo>
                          <a:lnTo>
                            <a:pt x="238" y="540"/>
                          </a:lnTo>
                          <a:lnTo>
                            <a:pt x="216" y="511"/>
                          </a:lnTo>
                          <a:lnTo>
                            <a:pt x="208" y="503"/>
                          </a:lnTo>
                          <a:lnTo>
                            <a:pt x="202" y="496"/>
                          </a:lnTo>
                          <a:lnTo>
                            <a:pt x="195" y="487"/>
                          </a:lnTo>
                          <a:lnTo>
                            <a:pt x="190" y="472"/>
                          </a:lnTo>
                          <a:lnTo>
                            <a:pt x="186" y="457"/>
                          </a:lnTo>
                          <a:lnTo>
                            <a:pt x="178" y="473"/>
                          </a:lnTo>
                          <a:lnTo>
                            <a:pt x="171" y="488"/>
                          </a:lnTo>
                          <a:lnTo>
                            <a:pt x="162" y="478"/>
                          </a:lnTo>
                          <a:lnTo>
                            <a:pt x="154" y="464"/>
                          </a:lnTo>
                          <a:lnTo>
                            <a:pt x="49" y="524"/>
                          </a:lnTo>
                          <a:lnTo>
                            <a:pt x="72" y="567"/>
                          </a:lnTo>
                          <a:lnTo>
                            <a:pt x="99" y="598"/>
                          </a:lnTo>
                          <a:lnTo>
                            <a:pt x="122" y="623"/>
                          </a:lnTo>
                          <a:lnTo>
                            <a:pt x="179" y="663"/>
                          </a:lnTo>
                          <a:lnTo>
                            <a:pt x="236" y="681"/>
                          </a:lnTo>
                          <a:lnTo>
                            <a:pt x="290" y="684"/>
                          </a:lnTo>
                          <a:lnTo>
                            <a:pt x="328" y="659"/>
                          </a:lnTo>
                          <a:lnTo>
                            <a:pt x="362" y="613"/>
                          </a:lnTo>
                          <a:lnTo>
                            <a:pt x="377" y="576"/>
                          </a:lnTo>
                          <a:lnTo>
                            <a:pt x="381" y="543"/>
                          </a:lnTo>
                          <a:lnTo>
                            <a:pt x="395" y="525"/>
                          </a:lnTo>
                          <a:lnTo>
                            <a:pt x="403" y="506"/>
                          </a:lnTo>
                          <a:lnTo>
                            <a:pt x="411" y="490"/>
                          </a:lnTo>
                          <a:lnTo>
                            <a:pt x="416" y="472"/>
                          </a:lnTo>
                          <a:lnTo>
                            <a:pt x="428" y="436"/>
                          </a:lnTo>
                          <a:lnTo>
                            <a:pt x="438" y="398"/>
                          </a:lnTo>
                          <a:lnTo>
                            <a:pt x="446" y="372"/>
                          </a:lnTo>
                          <a:lnTo>
                            <a:pt x="456" y="345"/>
                          </a:lnTo>
                          <a:lnTo>
                            <a:pt x="465" y="309"/>
                          </a:lnTo>
                          <a:lnTo>
                            <a:pt x="478" y="230"/>
                          </a:lnTo>
                          <a:lnTo>
                            <a:pt x="481" y="184"/>
                          </a:lnTo>
                          <a:lnTo>
                            <a:pt x="474" y="145"/>
                          </a:lnTo>
                          <a:lnTo>
                            <a:pt x="460" y="109"/>
                          </a:lnTo>
                          <a:lnTo>
                            <a:pt x="437" y="74"/>
                          </a:lnTo>
                          <a:lnTo>
                            <a:pt x="420" y="58"/>
                          </a:lnTo>
                          <a:lnTo>
                            <a:pt x="408" y="48"/>
                          </a:lnTo>
                          <a:lnTo>
                            <a:pt x="376" y="26"/>
                          </a:lnTo>
                          <a:lnTo>
                            <a:pt x="344" y="11"/>
                          </a:lnTo>
                          <a:lnTo>
                            <a:pt x="308" y="4"/>
                          </a:lnTo>
                          <a:lnTo>
                            <a:pt x="279" y="0"/>
                          </a:lnTo>
                          <a:lnTo>
                            <a:pt x="235" y="1"/>
                          </a:lnTo>
                          <a:lnTo>
                            <a:pt x="189" y="12"/>
                          </a:lnTo>
                          <a:lnTo>
                            <a:pt x="155" y="26"/>
                          </a:lnTo>
                          <a:lnTo>
                            <a:pt x="126" y="46"/>
                          </a:lnTo>
                          <a:lnTo>
                            <a:pt x="104" y="63"/>
                          </a:lnTo>
                          <a:lnTo>
                            <a:pt x="85" y="89"/>
                          </a:lnTo>
                          <a:lnTo>
                            <a:pt x="68" y="116"/>
                          </a:lnTo>
                          <a:lnTo>
                            <a:pt x="50" y="145"/>
                          </a:lnTo>
                          <a:lnTo>
                            <a:pt x="42" y="174"/>
                          </a:lnTo>
                          <a:lnTo>
                            <a:pt x="33" y="208"/>
                          </a:lnTo>
                          <a:lnTo>
                            <a:pt x="26" y="245"/>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2" name="Freeform 253"/>
                    <p:cNvSpPr>
                      <a:spLocks noChangeAspect="1"/>
                    </p:cNvSpPr>
                    <p:nvPr/>
                  </p:nvSpPr>
                  <p:spPr bwMode="auto">
                    <a:xfrm>
                      <a:off x="5060" y="2207"/>
                      <a:ext cx="81" cy="137"/>
                    </a:xfrm>
                    <a:custGeom>
                      <a:avLst/>
                      <a:gdLst>
                        <a:gd name="T0" fmla="*/ 0 w 483"/>
                        <a:gd name="T1" fmla="*/ 0 h 682"/>
                        <a:gd name="T2" fmla="*/ 0 w 483"/>
                        <a:gd name="T3" fmla="*/ 0 h 682"/>
                        <a:gd name="T4" fmla="*/ 0 w 483"/>
                        <a:gd name="T5" fmla="*/ 0 h 682"/>
                        <a:gd name="T6" fmla="*/ 0 w 483"/>
                        <a:gd name="T7" fmla="*/ 0 h 682"/>
                        <a:gd name="T8" fmla="*/ 0 w 483"/>
                        <a:gd name="T9" fmla="*/ 0 h 682"/>
                        <a:gd name="T10" fmla="*/ 0 w 483"/>
                        <a:gd name="T11" fmla="*/ 0 h 682"/>
                        <a:gd name="T12" fmla="*/ 0 w 483"/>
                        <a:gd name="T13" fmla="*/ 0 h 682"/>
                        <a:gd name="T14" fmla="*/ 0 w 483"/>
                        <a:gd name="T15" fmla="*/ 0 h 682"/>
                        <a:gd name="T16" fmla="*/ 0 w 483"/>
                        <a:gd name="T17" fmla="*/ 0 h 682"/>
                        <a:gd name="T18" fmla="*/ 0 w 483"/>
                        <a:gd name="T19" fmla="*/ 0 h 682"/>
                        <a:gd name="T20" fmla="*/ 0 w 483"/>
                        <a:gd name="T21" fmla="*/ 0 h 682"/>
                        <a:gd name="T22" fmla="*/ 0 w 483"/>
                        <a:gd name="T23" fmla="*/ 0 h 682"/>
                        <a:gd name="T24" fmla="*/ 0 w 483"/>
                        <a:gd name="T25" fmla="*/ 0 h 682"/>
                        <a:gd name="T26" fmla="*/ 0 w 483"/>
                        <a:gd name="T27" fmla="*/ 0 h 682"/>
                        <a:gd name="T28" fmla="*/ 0 w 483"/>
                        <a:gd name="T29" fmla="*/ 0 h 682"/>
                        <a:gd name="T30" fmla="*/ 0 w 483"/>
                        <a:gd name="T31" fmla="*/ 0 h 682"/>
                        <a:gd name="T32" fmla="*/ 0 w 483"/>
                        <a:gd name="T33" fmla="*/ 0 h 682"/>
                        <a:gd name="T34" fmla="*/ 0 w 483"/>
                        <a:gd name="T35" fmla="*/ 0 h 682"/>
                        <a:gd name="T36" fmla="*/ 0 w 483"/>
                        <a:gd name="T37" fmla="*/ 0 h 682"/>
                        <a:gd name="T38" fmla="*/ 0 w 483"/>
                        <a:gd name="T39" fmla="*/ 0 h 682"/>
                        <a:gd name="T40" fmla="*/ 0 w 483"/>
                        <a:gd name="T41" fmla="*/ 0 h 682"/>
                        <a:gd name="T42" fmla="*/ 0 w 483"/>
                        <a:gd name="T43" fmla="*/ 0 h 682"/>
                        <a:gd name="T44" fmla="*/ 0 w 483"/>
                        <a:gd name="T45" fmla="*/ 0 h 682"/>
                        <a:gd name="T46" fmla="*/ 0 w 483"/>
                        <a:gd name="T47" fmla="*/ 0 h 682"/>
                        <a:gd name="T48" fmla="*/ 0 w 483"/>
                        <a:gd name="T49" fmla="*/ 0 h 682"/>
                        <a:gd name="T50" fmla="*/ 0 w 483"/>
                        <a:gd name="T51" fmla="*/ 0 h 682"/>
                        <a:gd name="T52" fmla="*/ 0 w 483"/>
                        <a:gd name="T53" fmla="*/ 0 h 682"/>
                        <a:gd name="T54" fmla="*/ 0 w 483"/>
                        <a:gd name="T55" fmla="*/ 0 h 682"/>
                        <a:gd name="T56" fmla="*/ 0 w 483"/>
                        <a:gd name="T57" fmla="*/ 0 h 682"/>
                        <a:gd name="T58" fmla="*/ 0 w 483"/>
                        <a:gd name="T59" fmla="*/ 0 h 682"/>
                        <a:gd name="T60" fmla="*/ 0 w 483"/>
                        <a:gd name="T61" fmla="*/ 0 h 682"/>
                        <a:gd name="T62" fmla="*/ 0 w 483"/>
                        <a:gd name="T63" fmla="*/ 0 h 682"/>
                        <a:gd name="T64" fmla="*/ 0 w 483"/>
                        <a:gd name="T65" fmla="*/ 0 h 682"/>
                        <a:gd name="T66" fmla="*/ 0 w 483"/>
                        <a:gd name="T67" fmla="*/ 0 h 682"/>
                        <a:gd name="T68" fmla="*/ 0 w 483"/>
                        <a:gd name="T69" fmla="*/ 0 h 682"/>
                        <a:gd name="T70" fmla="*/ 0 w 483"/>
                        <a:gd name="T71" fmla="*/ 0 h 682"/>
                        <a:gd name="T72" fmla="*/ 0 w 483"/>
                        <a:gd name="T73" fmla="*/ 0 h 682"/>
                        <a:gd name="T74" fmla="*/ 0 w 483"/>
                        <a:gd name="T75" fmla="*/ 0 h 682"/>
                        <a:gd name="T76" fmla="*/ 0 w 483"/>
                        <a:gd name="T77" fmla="*/ 0 h 682"/>
                        <a:gd name="T78" fmla="*/ 0 w 483"/>
                        <a:gd name="T79" fmla="*/ 0 h 682"/>
                        <a:gd name="T80" fmla="*/ 0 w 483"/>
                        <a:gd name="T81" fmla="*/ 0 h 682"/>
                        <a:gd name="T82" fmla="*/ 0 w 483"/>
                        <a:gd name="T83" fmla="*/ 0 h 682"/>
                        <a:gd name="T84" fmla="*/ 0 w 483"/>
                        <a:gd name="T85" fmla="*/ 0 h 682"/>
                        <a:gd name="T86" fmla="*/ 0 w 483"/>
                        <a:gd name="T87" fmla="*/ 0 h 682"/>
                        <a:gd name="T88" fmla="*/ 0 w 483"/>
                        <a:gd name="T89" fmla="*/ 0 h 682"/>
                        <a:gd name="T90" fmla="*/ 0 w 483"/>
                        <a:gd name="T91" fmla="*/ 0 h 682"/>
                        <a:gd name="T92" fmla="*/ 0 w 483"/>
                        <a:gd name="T93" fmla="*/ 0 h 682"/>
                        <a:gd name="T94" fmla="*/ 0 w 483"/>
                        <a:gd name="T95" fmla="*/ 0 h 682"/>
                        <a:gd name="T96" fmla="*/ 0 w 483"/>
                        <a:gd name="T97" fmla="*/ 0 h 682"/>
                        <a:gd name="T98" fmla="*/ 0 w 483"/>
                        <a:gd name="T99" fmla="*/ 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3" h="682">
                          <a:moveTo>
                            <a:pt x="287" y="276"/>
                          </a:moveTo>
                          <a:lnTo>
                            <a:pt x="287" y="351"/>
                          </a:lnTo>
                          <a:lnTo>
                            <a:pt x="281" y="355"/>
                          </a:lnTo>
                          <a:lnTo>
                            <a:pt x="275" y="362"/>
                          </a:lnTo>
                          <a:lnTo>
                            <a:pt x="271" y="372"/>
                          </a:lnTo>
                          <a:lnTo>
                            <a:pt x="273" y="381"/>
                          </a:lnTo>
                          <a:lnTo>
                            <a:pt x="281" y="384"/>
                          </a:lnTo>
                          <a:lnTo>
                            <a:pt x="288" y="391"/>
                          </a:lnTo>
                          <a:lnTo>
                            <a:pt x="309" y="393"/>
                          </a:lnTo>
                          <a:lnTo>
                            <a:pt x="317" y="391"/>
                          </a:lnTo>
                          <a:lnTo>
                            <a:pt x="304" y="402"/>
                          </a:lnTo>
                          <a:lnTo>
                            <a:pt x="298" y="405"/>
                          </a:lnTo>
                          <a:lnTo>
                            <a:pt x="289" y="404"/>
                          </a:lnTo>
                          <a:lnTo>
                            <a:pt x="279" y="401"/>
                          </a:lnTo>
                          <a:lnTo>
                            <a:pt x="269" y="394"/>
                          </a:lnTo>
                          <a:lnTo>
                            <a:pt x="261" y="391"/>
                          </a:lnTo>
                          <a:lnTo>
                            <a:pt x="245" y="389"/>
                          </a:lnTo>
                          <a:lnTo>
                            <a:pt x="238" y="388"/>
                          </a:lnTo>
                          <a:lnTo>
                            <a:pt x="236" y="379"/>
                          </a:lnTo>
                          <a:lnTo>
                            <a:pt x="237" y="371"/>
                          </a:lnTo>
                          <a:lnTo>
                            <a:pt x="244" y="363"/>
                          </a:lnTo>
                          <a:lnTo>
                            <a:pt x="249" y="357"/>
                          </a:lnTo>
                          <a:lnTo>
                            <a:pt x="255" y="335"/>
                          </a:lnTo>
                          <a:lnTo>
                            <a:pt x="258" y="308"/>
                          </a:lnTo>
                          <a:lnTo>
                            <a:pt x="258" y="293"/>
                          </a:lnTo>
                          <a:lnTo>
                            <a:pt x="255" y="281"/>
                          </a:lnTo>
                          <a:lnTo>
                            <a:pt x="245" y="273"/>
                          </a:lnTo>
                          <a:lnTo>
                            <a:pt x="230" y="265"/>
                          </a:lnTo>
                          <a:lnTo>
                            <a:pt x="215" y="258"/>
                          </a:lnTo>
                          <a:lnTo>
                            <a:pt x="203" y="257"/>
                          </a:lnTo>
                          <a:lnTo>
                            <a:pt x="176" y="265"/>
                          </a:lnTo>
                          <a:lnTo>
                            <a:pt x="159" y="268"/>
                          </a:lnTo>
                          <a:lnTo>
                            <a:pt x="139" y="272"/>
                          </a:lnTo>
                          <a:lnTo>
                            <a:pt x="129" y="268"/>
                          </a:lnTo>
                          <a:lnTo>
                            <a:pt x="119" y="268"/>
                          </a:lnTo>
                          <a:lnTo>
                            <a:pt x="113" y="276"/>
                          </a:lnTo>
                          <a:lnTo>
                            <a:pt x="105" y="283"/>
                          </a:lnTo>
                          <a:lnTo>
                            <a:pt x="99" y="294"/>
                          </a:lnTo>
                          <a:lnTo>
                            <a:pt x="99" y="310"/>
                          </a:lnTo>
                          <a:lnTo>
                            <a:pt x="103" y="328"/>
                          </a:lnTo>
                          <a:lnTo>
                            <a:pt x="105" y="341"/>
                          </a:lnTo>
                          <a:lnTo>
                            <a:pt x="109" y="351"/>
                          </a:lnTo>
                          <a:lnTo>
                            <a:pt x="117" y="362"/>
                          </a:lnTo>
                          <a:lnTo>
                            <a:pt x="127" y="370"/>
                          </a:lnTo>
                          <a:lnTo>
                            <a:pt x="134" y="371"/>
                          </a:lnTo>
                          <a:lnTo>
                            <a:pt x="135" y="391"/>
                          </a:lnTo>
                          <a:lnTo>
                            <a:pt x="139" y="419"/>
                          </a:lnTo>
                          <a:lnTo>
                            <a:pt x="147" y="466"/>
                          </a:lnTo>
                          <a:lnTo>
                            <a:pt x="156" y="496"/>
                          </a:lnTo>
                          <a:lnTo>
                            <a:pt x="160" y="518"/>
                          </a:lnTo>
                          <a:lnTo>
                            <a:pt x="167" y="540"/>
                          </a:lnTo>
                          <a:lnTo>
                            <a:pt x="173" y="551"/>
                          </a:lnTo>
                          <a:lnTo>
                            <a:pt x="179" y="564"/>
                          </a:lnTo>
                          <a:lnTo>
                            <a:pt x="190" y="577"/>
                          </a:lnTo>
                          <a:lnTo>
                            <a:pt x="207" y="592"/>
                          </a:lnTo>
                          <a:lnTo>
                            <a:pt x="225" y="604"/>
                          </a:lnTo>
                          <a:lnTo>
                            <a:pt x="256" y="609"/>
                          </a:lnTo>
                          <a:lnTo>
                            <a:pt x="275" y="609"/>
                          </a:lnTo>
                          <a:lnTo>
                            <a:pt x="289" y="611"/>
                          </a:lnTo>
                          <a:lnTo>
                            <a:pt x="306" y="612"/>
                          </a:lnTo>
                          <a:lnTo>
                            <a:pt x="323" y="608"/>
                          </a:lnTo>
                          <a:lnTo>
                            <a:pt x="338" y="602"/>
                          </a:lnTo>
                          <a:lnTo>
                            <a:pt x="349" y="592"/>
                          </a:lnTo>
                          <a:lnTo>
                            <a:pt x="360" y="583"/>
                          </a:lnTo>
                          <a:lnTo>
                            <a:pt x="374" y="574"/>
                          </a:lnTo>
                          <a:lnTo>
                            <a:pt x="365" y="598"/>
                          </a:lnTo>
                          <a:lnTo>
                            <a:pt x="352" y="618"/>
                          </a:lnTo>
                          <a:lnTo>
                            <a:pt x="338" y="639"/>
                          </a:lnTo>
                          <a:lnTo>
                            <a:pt x="318" y="663"/>
                          </a:lnTo>
                          <a:lnTo>
                            <a:pt x="293" y="676"/>
                          </a:lnTo>
                          <a:lnTo>
                            <a:pt x="264" y="682"/>
                          </a:lnTo>
                          <a:lnTo>
                            <a:pt x="242" y="680"/>
                          </a:lnTo>
                          <a:lnTo>
                            <a:pt x="221" y="679"/>
                          </a:lnTo>
                          <a:lnTo>
                            <a:pt x="200" y="671"/>
                          </a:lnTo>
                          <a:lnTo>
                            <a:pt x="173" y="658"/>
                          </a:lnTo>
                          <a:lnTo>
                            <a:pt x="153" y="642"/>
                          </a:lnTo>
                          <a:lnTo>
                            <a:pt x="124" y="613"/>
                          </a:lnTo>
                          <a:lnTo>
                            <a:pt x="91" y="581"/>
                          </a:lnTo>
                          <a:lnTo>
                            <a:pt x="70" y="555"/>
                          </a:lnTo>
                          <a:lnTo>
                            <a:pt x="52" y="530"/>
                          </a:lnTo>
                          <a:lnTo>
                            <a:pt x="35" y="498"/>
                          </a:lnTo>
                          <a:lnTo>
                            <a:pt x="49" y="426"/>
                          </a:lnTo>
                          <a:lnTo>
                            <a:pt x="38" y="420"/>
                          </a:lnTo>
                          <a:lnTo>
                            <a:pt x="29" y="412"/>
                          </a:lnTo>
                          <a:lnTo>
                            <a:pt x="25" y="398"/>
                          </a:lnTo>
                          <a:lnTo>
                            <a:pt x="24" y="375"/>
                          </a:lnTo>
                          <a:lnTo>
                            <a:pt x="18" y="355"/>
                          </a:lnTo>
                          <a:lnTo>
                            <a:pt x="7" y="329"/>
                          </a:lnTo>
                          <a:lnTo>
                            <a:pt x="4" y="295"/>
                          </a:lnTo>
                          <a:lnTo>
                            <a:pt x="0" y="273"/>
                          </a:lnTo>
                          <a:lnTo>
                            <a:pt x="3" y="257"/>
                          </a:lnTo>
                          <a:lnTo>
                            <a:pt x="17" y="247"/>
                          </a:lnTo>
                          <a:lnTo>
                            <a:pt x="29" y="236"/>
                          </a:lnTo>
                          <a:lnTo>
                            <a:pt x="31" y="205"/>
                          </a:lnTo>
                          <a:lnTo>
                            <a:pt x="37" y="176"/>
                          </a:lnTo>
                          <a:lnTo>
                            <a:pt x="50" y="148"/>
                          </a:lnTo>
                          <a:lnTo>
                            <a:pt x="65" y="117"/>
                          </a:lnTo>
                          <a:lnTo>
                            <a:pt x="85" y="86"/>
                          </a:lnTo>
                          <a:lnTo>
                            <a:pt x="104" y="67"/>
                          </a:lnTo>
                          <a:lnTo>
                            <a:pt x="122" y="48"/>
                          </a:lnTo>
                          <a:lnTo>
                            <a:pt x="142" y="31"/>
                          </a:lnTo>
                          <a:lnTo>
                            <a:pt x="166" y="18"/>
                          </a:lnTo>
                          <a:lnTo>
                            <a:pt x="203" y="2"/>
                          </a:lnTo>
                          <a:lnTo>
                            <a:pt x="249" y="0"/>
                          </a:lnTo>
                          <a:lnTo>
                            <a:pt x="285" y="0"/>
                          </a:lnTo>
                          <a:lnTo>
                            <a:pt x="323" y="4"/>
                          </a:lnTo>
                          <a:lnTo>
                            <a:pt x="353" y="11"/>
                          </a:lnTo>
                          <a:lnTo>
                            <a:pt x="380" y="23"/>
                          </a:lnTo>
                          <a:lnTo>
                            <a:pt x="406" y="43"/>
                          </a:lnTo>
                          <a:lnTo>
                            <a:pt x="434" y="70"/>
                          </a:lnTo>
                          <a:lnTo>
                            <a:pt x="453" y="96"/>
                          </a:lnTo>
                          <a:lnTo>
                            <a:pt x="469" y="130"/>
                          </a:lnTo>
                          <a:lnTo>
                            <a:pt x="481" y="174"/>
                          </a:lnTo>
                          <a:lnTo>
                            <a:pt x="483" y="208"/>
                          </a:lnTo>
                          <a:lnTo>
                            <a:pt x="475" y="252"/>
                          </a:lnTo>
                          <a:lnTo>
                            <a:pt x="460" y="311"/>
                          </a:lnTo>
                          <a:lnTo>
                            <a:pt x="455" y="282"/>
                          </a:lnTo>
                          <a:lnTo>
                            <a:pt x="454" y="250"/>
                          </a:lnTo>
                          <a:lnTo>
                            <a:pt x="451" y="224"/>
                          </a:lnTo>
                          <a:lnTo>
                            <a:pt x="447" y="200"/>
                          </a:lnTo>
                          <a:lnTo>
                            <a:pt x="438" y="178"/>
                          </a:lnTo>
                          <a:lnTo>
                            <a:pt x="418" y="158"/>
                          </a:lnTo>
                          <a:lnTo>
                            <a:pt x="446" y="154"/>
                          </a:lnTo>
                          <a:lnTo>
                            <a:pt x="434" y="127"/>
                          </a:lnTo>
                          <a:lnTo>
                            <a:pt x="420" y="108"/>
                          </a:lnTo>
                          <a:lnTo>
                            <a:pt x="404" y="86"/>
                          </a:lnTo>
                          <a:lnTo>
                            <a:pt x="385" y="72"/>
                          </a:lnTo>
                          <a:lnTo>
                            <a:pt x="368" y="54"/>
                          </a:lnTo>
                          <a:lnTo>
                            <a:pt x="352" y="43"/>
                          </a:lnTo>
                          <a:lnTo>
                            <a:pt x="326" y="30"/>
                          </a:lnTo>
                          <a:lnTo>
                            <a:pt x="297" y="25"/>
                          </a:lnTo>
                          <a:lnTo>
                            <a:pt x="270" y="27"/>
                          </a:lnTo>
                          <a:lnTo>
                            <a:pt x="249" y="31"/>
                          </a:lnTo>
                          <a:lnTo>
                            <a:pt x="232" y="37"/>
                          </a:lnTo>
                          <a:lnTo>
                            <a:pt x="213" y="46"/>
                          </a:lnTo>
                          <a:lnTo>
                            <a:pt x="199" y="59"/>
                          </a:lnTo>
                          <a:lnTo>
                            <a:pt x="184" y="75"/>
                          </a:lnTo>
                          <a:lnTo>
                            <a:pt x="177" y="90"/>
                          </a:lnTo>
                          <a:lnTo>
                            <a:pt x="167" y="105"/>
                          </a:lnTo>
                          <a:lnTo>
                            <a:pt x="163" y="121"/>
                          </a:lnTo>
                          <a:lnTo>
                            <a:pt x="154" y="145"/>
                          </a:lnTo>
                          <a:lnTo>
                            <a:pt x="151" y="173"/>
                          </a:lnTo>
                          <a:lnTo>
                            <a:pt x="148" y="209"/>
                          </a:lnTo>
                          <a:lnTo>
                            <a:pt x="152" y="245"/>
                          </a:lnTo>
                          <a:lnTo>
                            <a:pt x="165" y="239"/>
                          </a:lnTo>
                          <a:lnTo>
                            <a:pt x="184" y="235"/>
                          </a:lnTo>
                          <a:lnTo>
                            <a:pt x="211" y="234"/>
                          </a:lnTo>
                          <a:lnTo>
                            <a:pt x="233" y="237"/>
                          </a:lnTo>
                          <a:lnTo>
                            <a:pt x="252" y="242"/>
                          </a:lnTo>
                          <a:lnTo>
                            <a:pt x="269" y="250"/>
                          </a:lnTo>
                          <a:lnTo>
                            <a:pt x="281" y="261"/>
                          </a:lnTo>
                          <a:lnTo>
                            <a:pt x="287" y="276"/>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3" name="Freeform 254"/>
                    <p:cNvSpPr>
                      <a:spLocks noChangeAspect="1"/>
                    </p:cNvSpPr>
                    <p:nvPr/>
                  </p:nvSpPr>
                  <p:spPr bwMode="auto">
                    <a:xfrm>
                      <a:off x="5114" y="2258"/>
                      <a:ext cx="20" cy="12"/>
                    </a:xfrm>
                    <a:custGeom>
                      <a:avLst/>
                      <a:gdLst>
                        <a:gd name="T0" fmla="*/ 0 w 118"/>
                        <a:gd name="T1" fmla="*/ 0 h 60"/>
                        <a:gd name="T2" fmla="*/ 0 w 118"/>
                        <a:gd name="T3" fmla="*/ 0 h 60"/>
                        <a:gd name="T4" fmla="*/ 0 w 118"/>
                        <a:gd name="T5" fmla="*/ 0 h 60"/>
                        <a:gd name="T6" fmla="*/ 0 w 118"/>
                        <a:gd name="T7" fmla="*/ 0 h 60"/>
                        <a:gd name="T8" fmla="*/ 0 w 118"/>
                        <a:gd name="T9" fmla="*/ 0 h 60"/>
                        <a:gd name="T10" fmla="*/ 0 w 118"/>
                        <a:gd name="T11" fmla="*/ 0 h 60"/>
                        <a:gd name="T12" fmla="*/ 0 w 118"/>
                        <a:gd name="T13" fmla="*/ 0 h 60"/>
                        <a:gd name="T14" fmla="*/ 0 w 118"/>
                        <a:gd name="T15" fmla="*/ 0 h 60"/>
                        <a:gd name="T16" fmla="*/ 0 w 118"/>
                        <a:gd name="T17" fmla="*/ 0 h 60"/>
                        <a:gd name="T18" fmla="*/ 0 w 118"/>
                        <a:gd name="T19" fmla="*/ 0 h 60"/>
                        <a:gd name="T20" fmla="*/ 0 w 118"/>
                        <a:gd name="T21" fmla="*/ 0 h 60"/>
                        <a:gd name="T22" fmla="*/ 0 w 118"/>
                        <a:gd name="T23" fmla="*/ 0 h 60"/>
                        <a:gd name="T24" fmla="*/ 0 w 118"/>
                        <a:gd name="T25" fmla="*/ 0 h 60"/>
                        <a:gd name="T26" fmla="*/ 0 w 118"/>
                        <a:gd name="T27" fmla="*/ 0 h 60"/>
                        <a:gd name="T28" fmla="*/ 0 w 118"/>
                        <a:gd name="T29" fmla="*/ 0 h 60"/>
                        <a:gd name="T30" fmla="*/ 0 w 118"/>
                        <a:gd name="T31" fmla="*/ 0 h 60"/>
                        <a:gd name="T32" fmla="*/ 0 w 118"/>
                        <a:gd name="T33" fmla="*/ 0 h 60"/>
                        <a:gd name="T34" fmla="*/ 0 w 118"/>
                        <a:gd name="T35" fmla="*/ 0 h 60"/>
                        <a:gd name="T36" fmla="*/ 0 w 118"/>
                        <a:gd name="T37" fmla="*/ 0 h 60"/>
                        <a:gd name="T38" fmla="*/ 0 w 118"/>
                        <a:gd name="T39" fmla="*/ 0 h 60"/>
                        <a:gd name="T40" fmla="*/ 0 w 118"/>
                        <a:gd name="T41" fmla="*/ 0 h 60"/>
                        <a:gd name="T42" fmla="*/ 0 w 118"/>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8" h="60">
                          <a:moveTo>
                            <a:pt x="0" y="19"/>
                          </a:moveTo>
                          <a:lnTo>
                            <a:pt x="12" y="14"/>
                          </a:lnTo>
                          <a:lnTo>
                            <a:pt x="26" y="9"/>
                          </a:lnTo>
                          <a:lnTo>
                            <a:pt x="40" y="4"/>
                          </a:lnTo>
                          <a:lnTo>
                            <a:pt x="57" y="0"/>
                          </a:lnTo>
                          <a:lnTo>
                            <a:pt x="74" y="0"/>
                          </a:lnTo>
                          <a:lnTo>
                            <a:pt x="95" y="5"/>
                          </a:lnTo>
                          <a:lnTo>
                            <a:pt x="107" y="16"/>
                          </a:lnTo>
                          <a:lnTo>
                            <a:pt x="115" y="30"/>
                          </a:lnTo>
                          <a:lnTo>
                            <a:pt x="118" y="39"/>
                          </a:lnTo>
                          <a:lnTo>
                            <a:pt x="101" y="52"/>
                          </a:lnTo>
                          <a:lnTo>
                            <a:pt x="87" y="58"/>
                          </a:lnTo>
                          <a:lnTo>
                            <a:pt x="80" y="60"/>
                          </a:lnTo>
                          <a:lnTo>
                            <a:pt x="74" y="51"/>
                          </a:lnTo>
                          <a:lnTo>
                            <a:pt x="63" y="42"/>
                          </a:lnTo>
                          <a:lnTo>
                            <a:pt x="51" y="39"/>
                          </a:lnTo>
                          <a:lnTo>
                            <a:pt x="38" y="39"/>
                          </a:lnTo>
                          <a:lnTo>
                            <a:pt x="21" y="44"/>
                          </a:lnTo>
                          <a:lnTo>
                            <a:pt x="8" y="52"/>
                          </a:lnTo>
                          <a:lnTo>
                            <a:pt x="2" y="57"/>
                          </a:lnTo>
                          <a:lnTo>
                            <a:pt x="5" y="47"/>
                          </a:lnTo>
                          <a:lnTo>
                            <a:pt x="0" y="1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4" name="Freeform 255"/>
                    <p:cNvSpPr>
                      <a:spLocks noChangeAspect="1"/>
                    </p:cNvSpPr>
                    <p:nvPr/>
                  </p:nvSpPr>
                  <p:spPr bwMode="auto">
                    <a:xfrm>
                      <a:off x="5114" y="2258"/>
                      <a:ext cx="18" cy="11"/>
                    </a:xfrm>
                    <a:custGeom>
                      <a:avLst/>
                      <a:gdLst>
                        <a:gd name="T0" fmla="*/ 0 w 106"/>
                        <a:gd name="T1" fmla="*/ 0 h 57"/>
                        <a:gd name="T2" fmla="*/ 0 w 106"/>
                        <a:gd name="T3" fmla="*/ 0 h 57"/>
                        <a:gd name="T4" fmla="*/ 0 w 106"/>
                        <a:gd name="T5" fmla="*/ 0 h 57"/>
                        <a:gd name="T6" fmla="*/ 0 w 106"/>
                        <a:gd name="T7" fmla="*/ 0 h 57"/>
                        <a:gd name="T8" fmla="*/ 0 w 106"/>
                        <a:gd name="T9" fmla="*/ 0 h 57"/>
                        <a:gd name="T10" fmla="*/ 0 w 106"/>
                        <a:gd name="T11" fmla="*/ 0 h 57"/>
                        <a:gd name="T12" fmla="*/ 0 w 106"/>
                        <a:gd name="T13" fmla="*/ 0 h 57"/>
                        <a:gd name="T14" fmla="*/ 0 w 106"/>
                        <a:gd name="T15" fmla="*/ 0 h 57"/>
                        <a:gd name="T16" fmla="*/ 0 w 106"/>
                        <a:gd name="T17" fmla="*/ 0 h 57"/>
                        <a:gd name="T18" fmla="*/ 0 w 106"/>
                        <a:gd name="T19" fmla="*/ 0 h 57"/>
                        <a:gd name="T20" fmla="*/ 0 w 106"/>
                        <a:gd name="T21" fmla="*/ 0 h 57"/>
                        <a:gd name="T22" fmla="*/ 0 w 106"/>
                        <a:gd name="T23" fmla="*/ 0 h 57"/>
                        <a:gd name="T24" fmla="*/ 0 w 106"/>
                        <a:gd name="T25" fmla="*/ 0 h 57"/>
                        <a:gd name="T26" fmla="*/ 0 w 106"/>
                        <a:gd name="T27" fmla="*/ 0 h 57"/>
                        <a:gd name="T28" fmla="*/ 0 w 106"/>
                        <a:gd name="T29" fmla="*/ 0 h 57"/>
                        <a:gd name="T30" fmla="*/ 0 w 106"/>
                        <a:gd name="T31" fmla="*/ 0 h 57"/>
                        <a:gd name="T32" fmla="*/ 0 w 106"/>
                        <a:gd name="T33" fmla="*/ 0 h 57"/>
                        <a:gd name="T34" fmla="*/ 0 w 106"/>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6" h="57">
                          <a:moveTo>
                            <a:pt x="0" y="19"/>
                          </a:moveTo>
                          <a:lnTo>
                            <a:pt x="12" y="15"/>
                          </a:lnTo>
                          <a:lnTo>
                            <a:pt x="27" y="9"/>
                          </a:lnTo>
                          <a:lnTo>
                            <a:pt x="40" y="4"/>
                          </a:lnTo>
                          <a:lnTo>
                            <a:pt x="57" y="0"/>
                          </a:lnTo>
                          <a:lnTo>
                            <a:pt x="74" y="0"/>
                          </a:lnTo>
                          <a:lnTo>
                            <a:pt x="95" y="5"/>
                          </a:lnTo>
                          <a:lnTo>
                            <a:pt x="106" y="12"/>
                          </a:lnTo>
                          <a:lnTo>
                            <a:pt x="83" y="30"/>
                          </a:lnTo>
                          <a:lnTo>
                            <a:pt x="73" y="36"/>
                          </a:lnTo>
                          <a:lnTo>
                            <a:pt x="63" y="44"/>
                          </a:lnTo>
                          <a:lnTo>
                            <a:pt x="51" y="39"/>
                          </a:lnTo>
                          <a:lnTo>
                            <a:pt x="38" y="39"/>
                          </a:lnTo>
                          <a:lnTo>
                            <a:pt x="27" y="44"/>
                          </a:lnTo>
                          <a:lnTo>
                            <a:pt x="16" y="47"/>
                          </a:lnTo>
                          <a:lnTo>
                            <a:pt x="3" y="57"/>
                          </a:lnTo>
                          <a:lnTo>
                            <a:pt x="6" y="29"/>
                          </a:lnTo>
                          <a:lnTo>
                            <a:pt x="0" y="19"/>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5" name="Freeform 256"/>
                    <p:cNvSpPr>
                      <a:spLocks noChangeAspect="1"/>
                    </p:cNvSpPr>
                    <p:nvPr/>
                  </p:nvSpPr>
                  <p:spPr bwMode="auto">
                    <a:xfrm>
                      <a:off x="5114" y="2284"/>
                      <a:ext cx="3" cy="3"/>
                    </a:xfrm>
                    <a:custGeom>
                      <a:avLst/>
                      <a:gdLst>
                        <a:gd name="T0" fmla="*/ 0 w 21"/>
                        <a:gd name="T1" fmla="*/ 0 h 18"/>
                        <a:gd name="T2" fmla="*/ 0 w 21"/>
                        <a:gd name="T3" fmla="*/ 0 h 18"/>
                        <a:gd name="T4" fmla="*/ 0 w 21"/>
                        <a:gd name="T5" fmla="*/ 0 h 18"/>
                        <a:gd name="T6" fmla="*/ 0 w 21"/>
                        <a:gd name="T7" fmla="*/ 0 h 18"/>
                        <a:gd name="T8" fmla="*/ 0 w 21"/>
                        <a:gd name="T9" fmla="*/ 0 h 18"/>
                        <a:gd name="T10" fmla="*/ 0 w 2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8">
                          <a:moveTo>
                            <a:pt x="12" y="0"/>
                          </a:moveTo>
                          <a:lnTo>
                            <a:pt x="0" y="12"/>
                          </a:lnTo>
                          <a:lnTo>
                            <a:pt x="11" y="18"/>
                          </a:lnTo>
                          <a:lnTo>
                            <a:pt x="20" y="12"/>
                          </a:lnTo>
                          <a:lnTo>
                            <a:pt x="21" y="0"/>
                          </a:lnTo>
                          <a:lnTo>
                            <a:pt x="12"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86" name="Freeform 257"/>
                    <p:cNvSpPr>
                      <a:spLocks noChangeAspect="1"/>
                    </p:cNvSpPr>
                    <p:nvPr/>
                  </p:nvSpPr>
                  <p:spPr bwMode="auto">
                    <a:xfrm>
                      <a:off x="5110" y="2272"/>
                      <a:ext cx="6" cy="9"/>
                    </a:xfrm>
                    <a:custGeom>
                      <a:avLst/>
                      <a:gdLst>
                        <a:gd name="T0" fmla="*/ 0 w 32"/>
                        <a:gd name="T1" fmla="*/ 0 h 47"/>
                        <a:gd name="T2" fmla="*/ 0 w 32"/>
                        <a:gd name="T3" fmla="*/ 0 h 47"/>
                        <a:gd name="T4" fmla="*/ 0 w 32"/>
                        <a:gd name="T5" fmla="*/ 0 h 47"/>
                        <a:gd name="T6" fmla="*/ 0 w 32"/>
                        <a:gd name="T7" fmla="*/ 0 h 47"/>
                        <a:gd name="T8" fmla="*/ 0 w 32"/>
                        <a:gd name="T9" fmla="*/ 0 h 47"/>
                        <a:gd name="T10" fmla="*/ 0 w 32"/>
                        <a:gd name="T11" fmla="*/ 0 h 47"/>
                        <a:gd name="T12" fmla="*/ 0 w 32"/>
                        <a:gd name="T13" fmla="*/ 0 h 47"/>
                        <a:gd name="T14" fmla="*/ 0 w 32"/>
                        <a:gd name="T15" fmla="*/ 0 h 47"/>
                        <a:gd name="T16" fmla="*/ 0 w 32"/>
                        <a:gd name="T17" fmla="*/ 0 h 47"/>
                        <a:gd name="T18" fmla="*/ 0 w 32"/>
                        <a:gd name="T19" fmla="*/ 0 h 47"/>
                        <a:gd name="T20" fmla="*/ 0 w 32"/>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47">
                          <a:moveTo>
                            <a:pt x="17" y="0"/>
                          </a:moveTo>
                          <a:lnTo>
                            <a:pt x="4" y="7"/>
                          </a:lnTo>
                          <a:lnTo>
                            <a:pt x="0" y="17"/>
                          </a:lnTo>
                          <a:lnTo>
                            <a:pt x="0" y="27"/>
                          </a:lnTo>
                          <a:lnTo>
                            <a:pt x="6" y="35"/>
                          </a:lnTo>
                          <a:lnTo>
                            <a:pt x="14" y="42"/>
                          </a:lnTo>
                          <a:lnTo>
                            <a:pt x="18" y="47"/>
                          </a:lnTo>
                          <a:lnTo>
                            <a:pt x="32" y="47"/>
                          </a:lnTo>
                          <a:lnTo>
                            <a:pt x="25" y="32"/>
                          </a:lnTo>
                          <a:lnTo>
                            <a:pt x="19" y="22"/>
                          </a:lnTo>
                          <a:lnTo>
                            <a:pt x="17"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87" name="Group 258"/>
                    <p:cNvGrpSpPr>
                      <a:grpSpLocks noChangeAspect="1"/>
                    </p:cNvGrpSpPr>
                    <p:nvPr/>
                  </p:nvGrpSpPr>
                  <p:grpSpPr bwMode="auto">
                    <a:xfrm>
                      <a:off x="5079" y="2288"/>
                      <a:ext cx="45" cy="28"/>
                      <a:chOff x="5079" y="2288"/>
                      <a:chExt cx="45" cy="28"/>
                    </a:xfrm>
                  </p:grpSpPr>
                  <p:sp>
                    <p:nvSpPr>
                      <p:cNvPr id="50609" name="Freeform 259"/>
                      <p:cNvSpPr>
                        <a:spLocks noChangeAspect="1"/>
                      </p:cNvSpPr>
                      <p:nvPr/>
                    </p:nvSpPr>
                    <p:spPr bwMode="auto">
                      <a:xfrm>
                        <a:off x="5096" y="2308"/>
                        <a:ext cx="14" cy="6"/>
                      </a:xfrm>
                      <a:custGeom>
                        <a:avLst/>
                        <a:gdLst>
                          <a:gd name="T0" fmla="*/ 0 w 80"/>
                          <a:gd name="T1" fmla="*/ 0 h 34"/>
                          <a:gd name="T2" fmla="*/ 0 w 80"/>
                          <a:gd name="T3" fmla="*/ 0 h 34"/>
                          <a:gd name="T4" fmla="*/ 0 w 80"/>
                          <a:gd name="T5" fmla="*/ 0 h 34"/>
                          <a:gd name="T6" fmla="*/ 0 w 80"/>
                          <a:gd name="T7" fmla="*/ 0 h 34"/>
                          <a:gd name="T8" fmla="*/ 0 w 80"/>
                          <a:gd name="T9" fmla="*/ 0 h 34"/>
                          <a:gd name="T10" fmla="*/ 0 w 80"/>
                          <a:gd name="T11" fmla="*/ 0 h 34"/>
                          <a:gd name="T12" fmla="*/ 0 w 80"/>
                          <a:gd name="T13" fmla="*/ 0 h 34"/>
                          <a:gd name="T14" fmla="*/ 0 w 80"/>
                          <a:gd name="T15" fmla="*/ 0 h 34"/>
                          <a:gd name="T16" fmla="*/ 0 w 80"/>
                          <a:gd name="T17" fmla="*/ 0 h 34"/>
                          <a:gd name="T18" fmla="*/ 0 w 80"/>
                          <a:gd name="T19" fmla="*/ 0 h 34"/>
                          <a:gd name="T20" fmla="*/ 0 w 80"/>
                          <a:gd name="T21" fmla="*/ 0 h 34"/>
                          <a:gd name="T22" fmla="*/ 0 w 80"/>
                          <a:gd name="T23" fmla="*/ 0 h 34"/>
                          <a:gd name="T24" fmla="*/ 0 w 80"/>
                          <a:gd name="T25" fmla="*/ 0 h 34"/>
                          <a:gd name="T26" fmla="*/ 0 w 80"/>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0" h="34">
                            <a:moveTo>
                              <a:pt x="0" y="0"/>
                            </a:moveTo>
                            <a:lnTo>
                              <a:pt x="10" y="12"/>
                            </a:lnTo>
                            <a:lnTo>
                              <a:pt x="19" y="17"/>
                            </a:lnTo>
                            <a:lnTo>
                              <a:pt x="36" y="22"/>
                            </a:lnTo>
                            <a:lnTo>
                              <a:pt x="53" y="27"/>
                            </a:lnTo>
                            <a:lnTo>
                              <a:pt x="65" y="28"/>
                            </a:lnTo>
                            <a:lnTo>
                              <a:pt x="80" y="28"/>
                            </a:lnTo>
                            <a:lnTo>
                              <a:pt x="65" y="34"/>
                            </a:lnTo>
                            <a:lnTo>
                              <a:pt x="48" y="34"/>
                            </a:lnTo>
                            <a:lnTo>
                              <a:pt x="34" y="31"/>
                            </a:lnTo>
                            <a:lnTo>
                              <a:pt x="19" y="27"/>
                            </a:lnTo>
                            <a:lnTo>
                              <a:pt x="11" y="22"/>
                            </a:lnTo>
                            <a:lnTo>
                              <a:pt x="5" y="12"/>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10" name="Freeform 260"/>
                      <p:cNvSpPr>
                        <a:spLocks noChangeAspect="1"/>
                      </p:cNvSpPr>
                      <p:nvPr/>
                    </p:nvSpPr>
                    <p:spPr bwMode="auto">
                      <a:xfrm>
                        <a:off x="5079" y="2294"/>
                        <a:ext cx="8" cy="22"/>
                      </a:xfrm>
                      <a:custGeom>
                        <a:avLst/>
                        <a:gdLst>
                          <a:gd name="T0" fmla="*/ 0 w 47"/>
                          <a:gd name="T1" fmla="*/ 0 h 110"/>
                          <a:gd name="T2" fmla="*/ 0 w 47"/>
                          <a:gd name="T3" fmla="*/ 0 h 110"/>
                          <a:gd name="T4" fmla="*/ 0 w 47"/>
                          <a:gd name="T5" fmla="*/ 0 h 110"/>
                          <a:gd name="T6" fmla="*/ 0 w 47"/>
                          <a:gd name="T7" fmla="*/ 0 h 110"/>
                          <a:gd name="T8" fmla="*/ 0 w 47"/>
                          <a:gd name="T9" fmla="*/ 0 h 110"/>
                          <a:gd name="T10" fmla="*/ 0 w 47"/>
                          <a:gd name="T11" fmla="*/ 0 h 110"/>
                          <a:gd name="T12" fmla="*/ 0 w 47"/>
                          <a:gd name="T13" fmla="*/ 0 h 1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110">
                            <a:moveTo>
                              <a:pt x="5" y="0"/>
                            </a:moveTo>
                            <a:lnTo>
                              <a:pt x="0" y="18"/>
                            </a:lnTo>
                            <a:lnTo>
                              <a:pt x="31" y="87"/>
                            </a:lnTo>
                            <a:lnTo>
                              <a:pt x="47" y="110"/>
                            </a:lnTo>
                            <a:lnTo>
                              <a:pt x="29" y="64"/>
                            </a:lnTo>
                            <a:lnTo>
                              <a:pt x="18" y="34"/>
                            </a:lnTo>
                            <a:lnTo>
                              <a:pt x="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11" name="Freeform 261"/>
                      <p:cNvSpPr>
                        <a:spLocks noChangeAspect="1"/>
                      </p:cNvSpPr>
                      <p:nvPr/>
                    </p:nvSpPr>
                    <p:spPr bwMode="auto">
                      <a:xfrm>
                        <a:off x="5119" y="2288"/>
                        <a:ext cx="5" cy="11"/>
                      </a:xfrm>
                      <a:custGeom>
                        <a:avLst/>
                        <a:gdLst>
                          <a:gd name="T0" fmla="*/ 0 w 28"/>
                          <a:gd name="T1" fmla="*/ 0 h 52"/>
                          <a:gd name="T2" fmla="*/ 0 w 28"/>
                          <a:gd name="T3" fmla="*/ 0 h 52"/>
                          <a:gd name="T4" fmla="*/ 0 w 28"/>
                          <a:gd name="T5" fmla="*/ 0 h 52"/>
                          <a:gd name="T6" fmla="*/ 0 w 28"/>
                          <a:gd name="T7" fmla="*/ 0 h 52"/>
                          <a:gd name="T8" fmla="*/ 0 w 28"/>
                          <a:gd name="T9" fmla="*/ 0 h 52"/>
                          <a:gd name="T10" fmla="*/ 0 w 28"/>
                          <a:gd name="T11" fmla="*/ 0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2">
                            <a:moveTo>
                              <a:pt x="0" y="0"/>
                            </a:moveTo>
                            <a:lnTo>
                              <a:pt x="14" y="15"/>
                            </a:lnTo>
                            <a:lnTo>
                              <a:pt x="22" y="26"/>
                            </a:lnTo>
                            <a:lnTo>
                              <a:pt x="27" y="32"/>
                            </a:lnTo>
                            <a:lnTo>
                              <a:pt x="28" y="41"/>
                            </a:lnTo>
                            <a:lnTo>
                              <a:pt x="28" y="5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sp>
                    <p:nvSpPr>
                      <p:cNvPr id="50612" name="Freeform 262"/>
                      <p:cNvSpPr>
                        <a:spLocks noChangeAspect="1"/>
                      </p:cNvSpPr>
                      <p:nvPr/>
                    </p:nvSpPr>
                    <p:spPr bwMode="auto">
                      <a:xfrm>
                        <a:off x="5110" y="2302"/>
                        <a:ext cx="7" cy="7"/>
                      </a:xfrm>
                      <a:custGeom>
                        <a:avLst/>
                        <a:gdLst>
                          <a:gd name="T0" fmla="*/ 0 w 41"/>
                          <a:gd name="T1" fmla="*/ 0 h 32"/>
                          <a:gd name="T2" fmla="*/ 0 w 41"/>
                          <a:gd name="T3" fmla="*/ 0 h 32"/>
                          <a:gd name="T4" fmla="*/ 0 w 41"/>
                          <a:gd name="T5" fmla="*/ 0 h 32"/>
                          <a:gd name="T6" fmla="*/ 0 w 41"/>
                          <a:gd name="T7" fmla="*/ 0 h 32"/>
                          <a:gd name="T8" fmla="*/ 0 w 41"/>
                          <a:gd name="T9" fmla="*/ 0 h 32"/>
                          <a:gd name="T10" fmla="*/ 0 w 41"/>
                          <a:gd name="T11" fmla="*/ 0 h 32"/>
                          <a:gd name="T12" fmla="*/ 0 w 41"/>
                          <a:gd name="T13" fmla="*/ 0 h 32"/>
                          <a:gd name="T14" fmla="*/ 0 w 41"/>
                          <a:gd name="T15" fmla="*/ 0 h 32"/>
                          <a:gd name="T16" fmla="*/ 0 w 41"/>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32">
                            <a:moveTo>
                              <a:pt x="0" y="13"/>
                            </a:moveTo>
                            <a:lnTo>
                              <a:pt x="20" y="12"/>
                            </a:lnTo>
                            <a:lnTo>
                              <a:pt x="31" y="6"/>
                            </a:lnTo>
                            <a:lnTo>
                              <a:pt x="41" y="0"/>
                            </a:lnTo>
                            <a:lnTo>
                              <a:pt x="28" y="16"/>
                            </a:lnTo>
                            <a:lnTo>
                              <a:pt x="14" y="28"/>
                            </a:lnTo>
                            <a:lnTo>
                              <a:pt x="9" y="32"/>
                            </a:lnTo>
                            <a:lnTo>
                              <a:pt x="12" y="22"/>
                            </a:lnTo>
                            <a:lnTo>
                              <a:pt x="0" y="13"/>
                            </a:lnTo>
                            <a:close/>
                          </a:path>
                        </a:pathLst>
                      </a:custGeom>
                      <a:solidFill>
                        <a:srgbClr val="7F5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88" name="Oval 263"/>
                    <p:cNvSpPr>
                      <a:spLocks noChangeAspect="1" noChangeArrowheads="1"/>
                    </p:cNvSpPr>
                    <p:nvPr/>
                  </p:nvSpPr>
                  <p:spPr bwMode="auto">
                    <a:xfrm>
                      <a:off x="5111" y="2282"/>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89" name="Group 264"/>
                    <p:cNvGrpSpPr>
                      <a:grpSpLocks noChangeAspect="1"/>
                    </p:cNvGrpSpPr>
                    <p:nvPr/>
                  </p:nvGrpSpPr>
                  <p:grpSpPr bwMode="auto">
                    <a:xfrm>
                      <a:off x="5063" y="2206"/>
                      <a:ext cx="81" cy="71"/>
                      <a:chOff x="5063" y="2206"/>
                      <a:chExt cx="81" cy="71"/>
                    </a:xfrm>
                  </p:grpSpPr>
                  <p:sp>
                    <p:nvSpPr>
                      <p:cNvPr id="50607" name="Freeform 265"/>
                      <p:cNvSpPr>
                        <a:spLocks noChangeAspect="1"/>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w 485"/>
                          <a:gd name="T71" fmla="*/ 0 h 353"/>
                          <a:gd name="T72" fmla="*/ 0 w 485"/>
                          <a:gd name="T73" fmla="*/ 0 h 353"/>
                          <a:gd name="T74" fmla="*/ 0 w 485"/>
                          <a:gd name="T75" fmla="*/ 0 h 3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353">
                            <a:moveTo>
                              <a:pt x="0" y="252"/>
                            </a:moveTo>
                            <a:lnTo>
                              <a:pt x="2" y="208"/>
                            </a:lnTo>
                            <a:lnTo>
                              <a:pt x="9" y="175"/>
                            </a:lnTo>
                            <a:lnTo>
                              <a:pt x="20" y="157"/>
                            </a:lnTo>
                            <a:lnTo>
                              <a:pt x="32" y="133"/>
                            </a:lnTo>
                            <a:lnTo>
                              <a:pt x="49" y="108"/>
                            </a:lnTo>
                            <a:lnTo>
                              <a:pt x="57" y="96"/>
                            </a:lnTo>
                            <a:lnTo>
                              <a:pt x="67" y="81"/>
                            </a:lnTo>
                            <a:lnTo>
                              <a:pt x="75" y="66"/>
                            </a:lnTo>
                            <a:lnTo>
                              <a:pt x="85" y="55"/>
                            </a:lnTo>
                            <a:lnTo>
                              <a:pt x="113" y="37"/>
                            </a:lnTo>
                            <a:lnTo>
                              <a:pt x="136" y="22"/>
                            </a:lnTo>
                            <a:lnTo>
                              <a:pt x="162" y="9"/>
                            </a:lnTo>
                            <a:lnTo>
                              <a:pt x="187" y="3"/>
                            </a:lnTo>
                            <a:lnTo>
                              <a:pt x="216" y="0"/>
                            </a:lnTo>
                            <a:lnTo>
                              <a:pt x="251" y="0"/>
                            </a:lnTo>
                            <a:lnTo>
                              <a:pt x="281" y="0"/>
                            </a:lnTo>
                            <a:lnTo>
                              <a:pt x="307" y="3"/>
                            </a:lnTo>
                            <a:lnTo>
                              <a:pt x="344" y="14"/>
                            </a:lnTo>
                            <a:lnTo>
                              <a:pt x="369" y="25"/>
                            </a:lnTo>
                            <a:lnTo>
                              <a:pt x="387" y="39"/>
                            </a:lnTo>
                            <a:lnTo>
                              <a:pt x="402" y="54"/>
                            </a:lnTo>
                            <a:lnTo>
                              <a:pt x="426" y="77"/>
                            </a:lnTo>
                            <a:lnTo>
                              <a:pt x="444" y="100"/>
                            </a:lnTo>
                            <a:lnTo>
                              <a:pt x="462" y="123"/>
                            </a:lnTo>
                            <a:lnTo>
                              <a:pt x="473" y="145"/>
                            </a:lnTo>
                            <a:lnTo>
                              <a:pt x="480" y="163"/>
                            </a:lnTo>
                            <a:lnTo>
                              <a:pt x="484" y="185"/>
                            </a:lnTo>
                            <a:lnTo>
                              <a:pt x="485" y="216"/>
                            </a:lnTo>
                            <a:lnTo>
                              <a:pt x="478" y="248"/>
                            </a:lnTo>
                            <a:lnTo>
                              <a:pt x="463" y="278"/>
                            </a:lnTo>
                            <a:lnTo>
                              <a:pt x="453" y="305"/>
                            </a:lnTo>
                            <a:lnTo>
                              <a:pt x="442" y="337"/>
                            </a:lnTo>
                            <a:lnTo>
                              <a:pt x="435" y="353"/>
                            </a:lnTo>
                            <a:lnTo>
                              <a:pt x="442" y="307"/>
                            </a:lnTo>
                            <a:lnTo>
                              <a:pt x="445" y="274"/>
                            </a:lnTo>
                            <a:lnTo>
                              <a:pt x="448" y="239"/>
                            </a:lnTo>
                            <a:lnTo>
                              <a:pt x="455" y="212"/>
                            </a:lnTo>
                            <a:lnTo>
                              <a:pt x="451" y="178"/>
                            </a:lnTo>
                            <a:lnTo>
                              <a:pt x="442" y="152"/>
                            </a:lnTo>
                            <a:lnTo>
                              <a:pt x="430" y="123"/>
                            </a:lnTo>
                            <a:lnTo>
                              <a:pt x="416" y="96"/>
                            </a:lnTo>
                            <a:lnTo>
                              <a:pt x="398"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97" y="101"/>
                            </a:lnTo>
                            <a:lnTo>
                              <a:pt x="89" y="123"/>
                            </a:lnTo>
                            <a:lnTo>
                              <a:pt x="81" y="144"/>
                            </a:lnTo>
                            <a:lnTo>
                              <a:pt x="71" y="168"/>
                            </a:lnTo>
                            <a:lnTo>
                              <a:pt x="67" y="186"/>
                            </a:lnTo>
                            <a:lnTo>
                              <a:pt x="67" y="207"/>
                            </a:lnTo>
                            <a:lnTo>
                              <a:pt x="74" y="227"/>
                            </a:lnTo>
                            <a:lnTo>
                              <a:pt x="82" y="243"/>
                            </a:lnTo>
                            <a:lnTo>
                              <a:pt x="86" y="259"/>
                            </a:lnTo>
                            <a:lnTo>
                              <a:pt x="81" y="274"/>
                            </a:lnTo>
                            <a:lnTo>
                              <a:pt x="74" y="285"/>
                            </a:lnTo>
                            <a:lnTo>
                              <a:pt x="70" y="304"/>
                            </a:lnTo>
                            <a:lnTo>
                              <a:pt x="64" y="322"/>
                            </a:lnTo>
                            <a:lnTo>
                              <a:pt x="64" y="341"/>
                            </a:lnTo>
                            <a:lnTo>
                              <a:pt x="64" y="353"/>
                            </a:lnTo>
                            <a:lnTo>
                              <a:pt x="50" y="341"/>
                            </a:lnTo>
                            <a:lnTo>
                              <a:pt x="45" y="312"/>
                            </a:lnTo>
                            <a:lnTo>
                              <a:pt x="39" y="293"/>
                            </a:lnTo>
                            <a:lnTo>
                              <a:pt x="31" y="274"/>
                            </a:lnTo>
                            <a:lnTo>
                              <a:pt x="0" y="25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08" name="Freeform 266"/>
                      <p:cNvSpPr>
                        <a:spLocks noChangeAspect="1"/>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5" h="353">
                            <a:moveTo>
                              <a:pt x="0" y="252"/>
                            </a:moveTo>
                            <a:lnTo>
                              <a:pt x="2" y="208"/>
                            </a:lnTo>
                            <a:lnTo>
                              <a:pt x="9" y="175"/>
                            </a:lnTo>
                            <a:lnTo>
                              <a:pt x="20" y="157"/>
                            </a:lnTo>
                            <a:lnTo>
                              <a:pt x="32" y="133"/>
                            </a:lnTo>
                            <a:lnTo>
                              <a:pt x="49" y="108"/>
                            </a:lnTo>
                            <a:lnTo>
                              <a:pt x="57" y="96"/>
                            </a:lnTo>
                            <a:lnTo>
                              <a:pt x="66" y="81"/>
                            </a:lnTo>
                            <a:lnTo>
                              <a:pt x="75" y="66"/>
                            </a:lnTo>
                            <a:lnTo>
                              <a:pt x="84" y="55"/>
                            </a:lnTo>
                            <a:lnTo>
                              <a:pt x="113" y="37"/>
                            </a:lnTo>
                            <a:lnTo>
                              <a:pt x="136" y="22"/>
                            </a:lnTo>
                            <a:lnTo>
                              <a:pt x="162" y="9"/>
                            </a:lnTo>
                            <a:lnTo>
                              <a:pt x="187" y="3"/>
                            </a:lnTo>
                            <a:lnTo>
                              <a:pt x="216" y="0"/>
                            </a:lnTo>
                            <a:lnTo>
                              <a:pt x="250" y="0"/>
                            </a:lnTo>
                            <a:lnTo>
                              <a:pt x="280" y="0"/>
                            </a:lnTo>
                            <a:lnTo>
                              <a:pt x="307" y="3"/>
                            </a:lnTo>
                            <a:lnTo>
                              <a:pt x="344" y="14"/>
                            </a:lnTo>
                            <a:lnTo>
                              <a:pt x="369" y="25"/>
                            </a:lnTo>
                            <a:lnTo>
                              <a:pt x="387" y="39"/>
                            </a:lnTo>
                            <a:lnTo>
                              <a:pt x="402" y="54"/>
                            </a:lnTo>
                            <a:lnTo>
                              <a:pt x="426" y="77"/>
                            </a:lnTo>
                            <a:lnTo>
                              <a:pt x="444" y="100"/>
                            </a:lnTo>
                            <a:lnTo>
                              <a:pt x="462" y="123"/>
                            </a:lnTo>
                            <a:lnTo>
                              <a:pt x="473" y="145"/>
                            </a:lnTo>
                            <a:lnTo>
                              <a:pt x="480" y="163"/>
                            </a:lnTo>
                            <a:lnTo>
                              <a:pt x="483" y="185"/>
                            </a:lnTo>
                            <a:lnTo>
                              <a:pt x="485" y="216"/>
                            </a:lnTo>
                            <a:lnTo>
                              <a:pt x="478" y="248"/>
                            </a:lnTo>
                            <a:lnTo>
                              <a:pt x="463" y="278"/>
                            </a:lnTo>
                            <a:lnTo>
                              <a:pt x="452" y="305"/>
                            </a:lnTo>
                            <a:lnTo>
                              <a:pt x="442" y="337"/>
                            </a:lnTo>
                            <a:lnTo>
                              <a:pt x="435" y="353"/>
                            </a:lnTo>
                            <a:lnTo>
                              <a:pt x="442" y="307"/>
                            </a:lnTo>
                            <a:lnTo>
                              <a:pt x="445" y="274"/>
                            </a:lnTo>
                            <a:lnTo>
                              <a:pt x="448" y="239"/>
                            </a:lnTo>
                            <a:lnTo>
                              <a:pt x="455" y="212"/>
                            </a:lnTo>
                            <a:lnTo>
                              <a:pt x="451" y="178"/>
                            </a:lnTo>
                            <a:lnTo>
                              <a:pt x="442" y="152"/>
                            </a:lnTo>
                            <a:lnTo>
                              <a:pt x="430" y="123"/>
                            </a:lnTo>
                            <a:lnTo>
                              <a:pt x="415" y="96"/>
                            </a:lnTo>
                            <a:lnTo>
                              <a:pt x="397"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100" y="85"/>
                            </a:lnTo>
                            <a:lnTo>
                              <a:pt x="92" y="89"/>
                            </a:lnTo>
                            <a:lnTo>
                              <a:pt x="81" y="96"/>
                            </a:lnTo>
                            <a:lnTo>
                              <a:pt x="72" y="103"/>
                            </a:lnTo>
                            <a:lnTo>
                              <a:pt x="65" y="111"/>
                            </a:lnTo>
                            <a:lnTo>
                              <a:pt x="58" y="127"/>
                            </a:lnTo>
                            <a:lnTo>
                              <a:pt x="55" y="143"/>
                            </a:lnTo>
                            <a:lnTo>
                              <a:pt x="49" y="168"/>
                            </a:lnTo>
                            <a:lnTo>
                              <a:pt x="46" y="192"/>
                            </a:lnTo>
                            <a:lnTo>
                              <a:pt x="46" y="223"/>
                            </a:lnTo>
                            <a:lnTo>
                              <a:pt x="44" y="262"/>
                            </a:lnTo>
                            <a:lnTo>
                              <a:pt x="45" y="312"/>
                            </a:lnTo>
                            <a:lnTo>
                              <a:pt x="39" y="293"/>
                            </a:lnTo>
                            <a:lnTo>
                              <a:pt x="31" y="274"/>
                            </a:lnTo>
                            <a:lnTo>
                              <a:pt x="0" y="252"/>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90" name="Group 267"/>
                    <p:cNvGrpSpPr>
                      <a:grpSpLocks noChangeAspect="1"/>
                    </p:cNvGrpSpPr>
                    <p:nvPr/>
                  </p:nvGrpSpPr>
                  <p:grpSpPr bwMode="auto">
                    <a:xfrm>
                      <a:off x="5084" y="2252"/>
                      <a:ext cx="50" cy="15"/>
                      <a:chOff x="5084" y="2252"/>
                      <a:chExt cx="50" cy="15"/>
                    </a:xfrm>
                  </p:grpSpPr>
                  <p:sp>
                    <p:nvSpPr>
                      <p:cNvPr id="50605" name="Freeform 268"/>
                      <p:cNvSpPr>
                        <a:spLocks noChangeAspect="1"/>
                      </p:cNvSpPr>
                      <p:nvPr/>
                    </p:nvSpPr>
                    <p:spPr bwMode="auto">
                      <a:xfrm>
                        <a:off x="5084" y="2252"/>
                        <a:ext cx="24" cy="9"/>
                      </a:xfrm>
                      <a:custGeom>
                        <a:avLst/>
                        <a:gdLst>
                          <a:gd name="T0" fmla="*/ 0 w 143"/>
                          <a:gd name="T1" fmla="*/ 0 h 45"/>
                          <a:gd name="T2" fmla="*/ 0 w 143"/>
                          <a:gd name="T3" fmla="*/ 0 h 45"/>
                          <a:gd name="T4" fmla="*/ 0 w 143"/>
                          <a:gd name="T5" fmla="*/ 0 h 45"/>
                          <a:gd name="T6" fmla="*/ 0 w 143"/>
                          <a:gd name="T7" fmla="*/ 0 h 45"/>
                          <a:gd name="T8" fmla="*/ 0 w 143"/>
                          <a:gd name="T9" fmla="*/ 0 h 45"/>
                          <a:gd name="T10" fmla="*/ 0 w 143"/>
                          <a:gd name="T11" fmla="*/ 0 h 45"/>
                          <a:gd name="T12" fmla="*/ 0 w 143"/>
                          <a:gd name="T13" fmla="*/ 0 h 45"/>
                          <a:gd name="T14" fmla="*/ 0 w 143"/>
                          <a:gd name="T15" fmla="*/ 0 h 45"/>
                          <a:gd name="T16" fmla="*/ 0 w 143"/>
                          <a:gd name="T17" fmla="*/ 0 h 45"/>
                          <a:gd name="T18" fmla="*/ 0 w 143"/>
                          <a:gd name="T19" fmla="*/ 0 h 45"/>
                          <a:gd name="T20" fmla="*/ 0 w 143"/>
                          <a:gd name="T21" fmla="*/ 0 h 45"/>
                          <a:gd name="T22" fmla="*/ 0 w 143"/>
                          <a:gd name="T23" fmla="*/ 0 h 45"/>
                          <a:gd name="T24" fmla="*/ 0 w 143"/>
                          <a:gd name="T25" fmla="*/ 0 h 45"/>
                          <a:gd name="T26" fmla="*/ 0 w 143"/>
                          <a:gd name="T27" fmla="*/ 0 h 45"/>
                          <a:gd name="T28" fmla="*/ 0 w 143"/>
                          <a:gd name="T29" fmla="*/ 0 h 45"/>
                          <a:gd name="T30" fmla="*/ 0 w 143"/>
                          <a:gd name="T31" fmla="*/ 0 h 45"/>
                          <a:gd name="T32" fmla="*/ 0 w 143"/>
                          <a:gd name="T33" fmla="*/ 0 h 45"/>
                          <a:gd name="T34" fmla="*/ 0 w 143"/>
                          <a:gd name="T35" fmla="*/ 0 h 45"/>
                          <a:gd name="T36" fmla="*/ 0 w 143"/>
                          <a:gd name="T37" fmla="*/ 0 h 45"/>
                          <a:gd name="T38" fmla="*/ 0 w 143"/>
                          <a:gd name="T39" fmla="*/ 0 h 45"/>
                          <a:gd name="T40" fmla="*/ 0 w 143"/>
                          <a:gd name="T41" fmla="*/ 0 h 45"/>
                          <a:gd name="T42" fmla="*/ 0 w 143"/>
                          <a:gd name="T43" fmla="*/ 0 h 45"/>
                          <a:gd name="T44" fmla="*/ 0 w 143"/>
                          <a:gd name="T45" fmla="*/ 0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3" h="45">
                            <a:moveTo>
                              <a:pt x="143" y="45"/>
                            </a:moveTo>
                            <a:lnTo>
                              <a:pt x="143" y="37"/>
                            </a:lnTo>
                            <a:lnTo>
                              <a:pt x="140" y="26"/>
                            </a:lnTo>
                            <a:lnTo>
                              <a:pt x="129" y="18"/>
                            </a:lnTo>
                            <a:lnTo>
                              <a:pt x="117" y="10"/>
                            </a:lnTo>
                            <a:lnTo>
                              <a:pt x="106" y="3"/>
                            </a:lnTo>
                            <a:lnTo>
                              <a:pt x="97" y="3"/>
                            </a:lnTo>
                            <a:lnTo>
                              <a:pt x="82" y="3"/>
                            </a:lnTo>
                            <a:lnTo>
                              <a:pt x="74" y="0"/>
                            </a:lnTo>
                            <a:lnTo>
                              <a:pt x="52" y="0"/>
                            </a:lnTo>
                            <a:lnTo>
                              <a:pt x="38" y="1"/>
                            </a:lnTo>
                            <a:lnTo>
                              <a:pt x="24" y="6"/>
                            </a:lnTo>
                            <a:lnTo>
                              <a:pt x="12" y="15"/>
                            </a:lnTo>
                            <a:lnTo>
                              <a:pt x="0" y="24"/>
                            </a:lnTo>
                            <a:lnTo>
                              <a:pt x="15" y="17"/>
                            </a:lnTo>
                            <a:lnTo>
                              <a:pt x="30" y="16"/>
                            </a:lnTo>
                            <a:lnTo>
                              <a:pt x="43" y="15"/>
                            </a:lnTo>
                            <a:lnTo>
                              <a:pt x="64" y="17"/>
                            </a:lnTo>
                            <a:lnTo>
                              <a:pt x="77" y="17"/>
                            </a:lnTo>
                            <a:lnTo>
                              <a:pt x="91" y="18"/>
                            </a:lnTo>
                            <a:lnTo>
                              <a:pt x="112" y="27"/>
                            </a:lnTo>
                            <a:lnTo>
                              <a:pt x="129" y="37"/>
                            </a:lnTo>
                            <a:lnTo>
                              <a:pt x="143" y="45"/>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06" name="Freeform 269"/>
                      <p:cNvSpPr>
                        <a:spLocks noChangeAspect="1"/>
                      </p:cNvSpPr>
                      <p:nvPr/>
                    </p:nvSpPr>
                    <p:spPr bwMode="auto">
                      <a:xfrm>
                        <a:off x="5116" y="2256"/>
                        <a:ext cx="18" cy="11"/>
                      </a:xfrm>
                      <a:custGeom>
                        <a:avLst/>
                        <a:gdLst>
                          <a:gd name="T0" fmla="*/ 0 w 110"/>
                          <a:gd name="T1" fmla="*/ 0 h 55"/>
                          <a:gd name="T2" fmla="*/ 0 w 110"/>
                          <a:gd name="T3" fmla="*/ 0 h 55"/>
                          <a:gd name="T4" fmla="*/ 0 w 110"/>
                          <a:gd name="T5" fmla="*/ 0 h 55"/>
                          <a:gd name="T6" fmla="*/ 0 w 110"/>
                          <a:gd name="T7" fmla="*/ 0 h 55"/>
                          <a:gd name="T8" fmla="*/ 0 w 110"/>
                          <a:gd name="T9" fmla="*/ 0 h 55"/>
                          <a:gd name="T10" fmla="*/ 0 w 110"/>
                          <a:gd name="T11" fmla="*/ 0 h 55"/>
                          <a:gd name="T12" fmla="*/ 0 w 110"/>
                          <a:gd name="T13" fmla="*/ 0 h 55"/>
                          <a:gd name="T14" fmla="*/ 0 w 110"/>
                          <a:gd name="T15" fmla="*/ 0 h 55"/>
                          <a:gd name="T16" fmla="*/ 0 w 110"/>
                          <a:gd name="T17" fmla="*/ 0 h 55"/>
                          <a:gd name="T18" fmla="*/ 0 w 110"/>
                          <a:gd name="T19" fmla="*/ 0 h 55"/>
                          <a:gd name="T20" fmla="*/ 0 w 110"/>
                          <a:gd name="T21" fmla="*/ 0 h 55"/>
                          <a:gd name="T22" fmla="*/ 0 w 110"/>
                          <a:gd name="T23" fmla="*/ 0 h 55"/>
                          <a:gd name="T24" fmla="*/ 0 w 110"/>
                          <a:gd name="T25" fmla="*/ 0 h 55"/>
                          <a:gd name="T26" fmla="*/ 0 w 110"/>
                          <a:gd name="T27" fmla="*/ 0 h 55"/>
                          <a:gd name="T28" fmla="*/ 0 w 110"/>
                          <a:gd name="T29" fmla="*/ 0 h 55"/>
                          <a:gd name="T30" fmla="*/ 0 w 110"/>
                          <a:gd name="T31" fmla="*/ 0 h 55"/>
                          <a:gd name="T32" fmla="*/ 0 w 110"/>
                          <a:gd name="T33" fmla="*/ 0 h 55"/>
                          <a:gd name="T34" fmla="*/ 0 w 110"/>
                          <a:gd name="T35" fmla="*/ 0 h 55"/>
                          <a:gd name="T36" fmla="*/ 0 w 110"/>
                          <a:gd name="T37" fmla="*/ 0 h 55"/>
                          <a:gd name="T38" fmla="*/ 0 w 110"/>
                          <a:gd name="T39" fmla="*/ 0 h 55"/>
                          <a:gd name="T40" fmla="*/ 0 w 110"/>
                          <a:gd name="T41" fmla="*/ 0 h 55"/>
                          <a:gd name="T42" fmla="*/ 0 w 110"/>
                          <a:gd name="T43" fmla="*/ 0 h 55"/>
                          <a:gd name="T44" fmla="*/ 0 w 110"/>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0" h="55">
                            <a:moveTo>
                              <a:pt x="0" y="23"/>
                            </a:moveTo>
                            <a:lnTo>
                              <a:pt x="4" y="18"/>
                            </a:lnTo>
                            <a:lnTo>
                              <a:pt x="15" y="11"/>
                            </a:lnTo>
                            <a:lnTo>
                              <a:pt x="31" y="3"/>
                            </a:lnTo>
                            <a:lnTo>
                              <a:pt x="44" y="0"/>
                            </a:lnTo>
                            <a:lnTo>
                              <a:pt x="62" y="0"/>
                            </a:lnTo>
                            <a:lnTo>
                              <a:pt x="79" y="2"/>
                            </a:lnTo>
                            <a:lnTo>
                              <a:pt x="96" y="12"/>
                            </a:lnTo>
                            <a:lnTo>
                              <a:pt x="103" y="20"/>
                            </a:lnTo>
                            <a:lnTo>
                              <a:pt x="108" y="32"/>
                            </a:lnTo>
                            <a:lnTo>
                              <a:pt x="110" y="45"/>
                            </a:lnTo>
                            <a:lnTo>
                              <a:pt x="108" y="55"/>
                            </a:lnTo>
                            <a:lnTo>
                              <a:pt x="104" y="39"/>
                            </a:lnTo>
                            <a:lnTo>
                              <a:pt x="97" y="29"/>
                            </a:lnTo>
                            <a:lnTo>
                              <a:pt x="87" y="18"/>
                            </a:lnTo>
                            <a:lnTo>
                              <a:pt x="74" y="15"/>
                            </a:lnTo>
                            <a:lnTo>
                              <a:pt x="62" y="17"/>
                            </a:lnTo>
                            <a:lnTo>
                              <a:pt x="53" y="16"/>
                            </a:lnTo>
                            <a:lnTo>
                              <a:pt x="42" y="16"/>
                            </a:lnTo>
                            <a:lnTo>
                              <a:pt x="31" y="20"/>
                            </a:lnTo>
                            <a:lnTo>
                              <a:pt x="16" y="27"/>
                            </a:lnTo>
                            <a:lnTo>
                              <a:pt x="3" y="28"/>
                            </a:lnTo>
                            <a:lnTo>
                              <a:pt x="0" y="23"/>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91" name="Group 270"/>
                    <p:cNvGrpSpPr>
                      <a:grpSpLocks noChangeAspect="1"/>
                    </p:cNvGrpSpPr>
                    <p:nvPr/>
                  </p:nvGrpSpPr>
                  <p:grpSpPr bwMode="auto">
                    <a:xfrm>
                      <a:off x="5115" y="2265"/>
                      <a:ext cx="13" cy="9"/>
                      <a:chOff x="5115" y="2265"/>
                      <a:chExt cx="13" cy="9"/>
                    </a:xfrm>
                  </p:grpSpPr>
                  <p:sp>
                    <p:nvSpPr>
                      <p:cNvPr id="50599" name="Freeform 271"/>
                      <p:cNvSpPr>
                        <a:spLocks noChangeAspect="1"/>
                      </p:cNvSpPr>
                      <p:nvPr/>
                    </p:nvSpPr>
                    <p:spPr bwMode="auto">
                      <a:xfrm>
                        <a:off x="5116" y="2265"/>
                        <a:ext cx="12" cy="7"/>
                      </a:xfrm>
                      <a:custGeom>
                        <a:avLst/>
                        <a:gdLst>
                          <a:gd name="T0" fmla="*/ 0 w 71"/>
                          <a:gd name="T1" fmla="*/ 0 h 35"/>
                          <a:gd name="T2" fmla="*/ 0 w 71"/>
                          <a:gd name="T3" fmla="*/ 0 h 35"/>
                          <a:gd name="T4" fmla="*/ 0 w 71"/>
                          <a:gd name="T5" fmla="*/ 0 h 35"/>
                          <a:gd name="T6" fmla="*/ 0 w 71"/>
                          <a:gd name="T7" fmla="*/ 0 h 35"/>
                          <a:gd name="T8" fmla="*/ 0 w 71"/>
                          <a:gd name="T9" fmla="*/ 0 h 35"/>
                          <a:gd name="T10" fmla="*/ 0 w 71"/>
                          <a:gd name="T11" fmla="*/ 0 h 35"/>
                          <a:gd name="T12" fmla="*/ 0 w 71"/>
                          <a:gd name="T13" fmla="*/ 0 h 35"/>
                          <a:gd name="T14" fmla="*/ 0 w 71"/>
                          <a:gd name="T15" fmla="*/ 0 h 35"/>
                          <a:gd name="T16" fmla="*/ 0 w 71"/>
                          <a:gd name="T17" fmla="*/ 0 h 35"/>
                          <a:gd name="T18" fmla="*/ 0 w 71"/>
                          <a:gd name="T19" fmla="*/ 0 h 35"/>
                          <a:gd name="T20" fmla="*/ 0 w 71"/>
                          <a:gd name="T21" fmla="*/ 0 h 35"/>
                          <a:gd name="T22" fmla="*/ 0 w 71"/>
                          <a:gd name="T23" fmla="*/ 0 h 35"/>
                          <a:gd name="T24" fmla="*/ 0 w 71"/>
                          <a:gd name="T25" fmla="*/ 0 h 35"/>
                          <a:gd name="T26" fmla="*/ 0 w 71"/>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35">
                            <a:moveTo>
                              <a:pt x="0" y="16"/>
                            </a:moveTo>
                            <a:lnTo>
                              <a:pt x="6" y="8"/>
                            </a:lnTo>
                            <a:lnTo>
                              <a:pt x="19" y="1"/>
                            </a:lnTo>
                            <a:lnTo>
                              <a:pt x="32" y="0"/>
                            </a:lnTo>
                            <a:lnTo>
                              <a:pt x="44" y="3"/>
                            </a:lnTo>
                            <a:lnTo>
                              <a:pt x="51" y="5"/>
                            </a:lnTo>
                            <a:lnTo>
                              <a:pt x="64" y="14"/>
                            </a:lnTo>
                            <a:lnTo>
                              <a:pt x="71" y="27"/>
                            </a:lnTo>
                            <a:lnTo>
                              <a:pt x="61" y="29"/>
                            </a:lnTo>
                            <a:lnTo>
                              <a:pt x="50" y="32"/>
                            </a:lnTo>
                            <a:lnTo>
                              <a:pt x="40" y="35"/>
                            </a:lnTo>
                            <a:lnTo>
                              <a:pt x="28" y="35"/>
                            </a:lnTo>
                            <a:lnTo>
                              <a:pt x="19" y="31"/>
                            </a:lnTo>
                            <a:lnTo>
                              <a:pt x="0"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600" name="Group 272"/>
                      <p:cNvGrpSpPr>
                        <a:grpSpLocks noChangeAspect="1"/>
                      </p:cNvGrpSpPr>
                      <p:nvPr/>
                    </p:nvGrpSpPr>
                    <p:grpSpPr bwMode="auto">
                      <a:xfrm>
                        <a:off x="5118" y="2265"/>
                        <a:ext cx="9" cy="9"/>
                        <a:chOff x="5118" y="2265"/>
                        <a:chExt cx="9" cy="9"/>
                      </a:xfrm>
                    </p:grpSpPr>
                    <p:sp>
                      <p:nvSpPr>
                        <p:cNvPr id="50602" name="Oval 273"/>
                        <p:cNvSpPr>
                          <a:spLocks noChangeAspect="1" noChangeArrowheads="1"/>
                        </p:cNvSpPr>
                        <p:nvPr/>
                      </p:nvSpPr>
                      <p:spPr bwMode="auto">
                        <a:xfrm>
                          <a:off x="5118" y="2265"/>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03" name="Oval 274"/>
                        <p:cNvSpPr>
                          <a:spLocks noChangeAspect="1" noChangeArrowheads="1"/>
                        </p:cNvSpPr>
                        <p:nvPr/>
                      </p:nvSpPr>
                      <p:spPr bwMode="auto">
                        <a:xfrm>
                          <a:off x="5120" y="2266"/>
                          <a:ext cx="6" cy="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604" name="Oval 275"/>
                        <p:cNvSpPr>
                          <a:spLocks noChangeAspect="1" noChangeArrowheads="1"/>
                        </p:cNvSpPr>
                        <p:nvPr/>
                      </p:nvSpPr>
                      <p:spPr bwMode="auto">
                        <a:xfrm>
                          <a:off x="5124" y="2268"/>
                          <a:ext cx="1"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601" name="Freeform 276"/>
                      <p:cNvSpPr>
                        <a:spLocks noChangeAspect="1"/>
                      </p:cNvSpPr>
                      <p:nvPr/>
                    </p:nvSpPr>
                    <p:spPr bwMode="auto">
                      <a:xfrm>
                        <a:off x="5115" y="2265"/>
                        <a:ext cx="13" cy="5"/>
                      </a:xfrm>
                      <a:custGeom>
                        <a:avLst/>
                        <a:gdLst>
                          <a:gd name="T0" fmla="*/ 0 w 76"/>
                          <a:gd name="T1" fmla="*/ 0 h 26"/>
                          <a:gd name="T2" fmla="*/ 0 w 76"/>
                          <a:gd name="T3" fmla="*/ 0 h 26"/>
                          <a:gd name="T4" fmla="*/ 0 w 76"/>
                          <a:gd name="T5" fmla="*/ 0 h 26"/>
                          <a:gd name="T6" fmla="*/ 0 w 76"/>
                          <a:gd name="T7" fmla="*/ 0 h 26"/>
                          <a:gd name="T8" fmla="*/ 0 w 76"/>
                          <a:gd name="T9" fmla="*/ 0 h 26"/>
                          <a:gd name="T10" fmla="*/ 0 w 76"/>
                          <a:gd name="T11" fmla="*/ 0 h 26"/>
                          <a:gd name="T12" fmla="*/ 0 w 76"/>
                          <a:gd name="T13" fmla="*/ 0 h 26"/>
                          <a:gd name="T14" fmla="*/ 0 w 76"/>
                          <a:gd name="T15" fmla="*/ 0 h 26"/>
                          <a:gd name="T16" fmla="*/ 0 w 76"/>
                          <a:gd name="T17" fmla="*/ 0 h 26"/>
                          <a:gd name="T18" fmla="*/ 0 w 7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6">
                            <a:moveTo>
                              <a:pt x="9" y="22"/>
                            </a:moveTo>
                            <a:lnTo>
                              <a:pt x="0" y="23"/>
                            </a:lnTo>
                            <a:lnTo>
                              <a:pt x="10" y="13"/>
                            </a:lnTo>
                            <a:lnTo>
                              <a:pt x="19" y="5"/>
                            </a:lnTo>
                            <a:lnTo>
                              <a:pt x="34" y="0"/>
                            </a:lnTo>
                            <a:lnTo>
                              <a:pt x="49" y="0"/>
                            </a:lnTo>
                            <a:lnTo>
                              <a:pt x="61" y="6"/>
                            </a:lnTo>
                            <a:lnTo>
                              <a:pt x="67" y="13"/>
                            </a:lnTo>
                            <a:lnTo>
                              <a:pt x="73" y="22"/>
                            </a:lnTo>
                            <a:lnTo>
                              <a:pt x="76" y="26"/>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nvGrpSpPr>
                    <p:cNvPr id="50592" name="Group 277"/>
                    <p:cNvGrpSpPr>
                      <a:grpSpLocks noChangeAspect="1"/>
                    </p:cNvGrpSpPr>
                    <p:nvPr/>
                  </p:nvGrpSpPr>
                  <p:grpSpPr bwMode="auto">
                    <a:xfrm>
                      <a:off x="5088" y="2260"/>
                      <a:ext cx="14" cy="9"/>
                      <a:chOff x="5088" y="2260"/>
                      <a:chExt cx="14" cy="9"/>
                    </a:xfrm>
                  </p:grpSpPr>
                  <p:sp>
                    <p:nvSpPr>
                      <p:cNvPr id="50593" name="Freeform 278"/>
                      <p:cNvSpPr>
                        <a:spLocks noChangeAspect="1"/>
                      </p:cNvSpPr>
                      <p:nvPr/>
                    </p:nvSpPr>
                    <p:spPr bwMode="auto">
                      <a:xfrm>
                        <a:off x="5090" y="2260"/>
                        <a:ext cx="12" cy="7"/>
                      </a:xfrm>
                      <a:custGeom>
                        <a:avLst/>
                        <a:gdLst>
                          <a:gd name="T0" fmla="*/ 0 w 74"/>
                          <a:gd name="T1" fmla="*/ 0 h 33"/>
                          <a:gd name="T2" fmla="*/ 0 w 74"/>
                          <a:gd name="T3" fmla="*/ 0 h 33"/>
                          <a:gd name="T4" fmla="*/ 0 w 74"/>
                          <a:gd name="T5" fmla="*/ 0 h 33"/>
                          <a:gd name="T6" fmla="*/ 0 w 74"/>
                          <a:gd name="T7" fmla="*/ 0 h 33"/>
                          <a:gd name="T8" fmla="*/ 0 w 74"/>
                          <a:gd name="T9" fmla="*/ 0 h 33"/>
                          <a:gd name="T10" fmla="*/ 0 w 74"/>
                          <a:gd name="T11" fmla="*/ 0 h 33"/>
                          <a:gd name="T12" fmla="*/ 0 w 74"/>
                          <a:gd name="T13" fmla="*/ 0 h 33"/>
                          <a:gd name="T14" fmla="*/ 0 w 74"/>
                          <a:gd name="T15" fmla="*/ 0 h 33"/>
                          <a:gd name="T16" fmla="*/ 0 w 74"/>
                          <a:gd name="T17" fmla="*/ 0 h 33"/>
                          <a:gd name="T18" fmla="*/ 0 w 74"/>
                          <a:gd name="T19" fmla="*/ 0 h 33"/>
                          <a:gd name="T20" fmla="*/ 0 w 74"/>
                          <a:gd name="T21" fmla="*/ 0 h 33"/>
                          <a:gd name="T22" fmla="*/ 0 w 74"/>
                          <a:gd name="T23" fmla="*/ 0 h 33"/>
                          <a:gd name="T24" fmla="*/ 0 w 74"/>
                          <a:gd name="T25" fmla="*/ 0 h 33"/>
                          <a:gd name="T26" fmla="*/ 0 w 74"/>
                          <a:gd name="T27" fmla="*/ 0 h 33"/>
                          <a:gd name="T28" fmla="*/ 0 w 74"/>
                          <a:gd name="T29" fmla="*/ 0 h 33"/>
                          <a:gd name="T30" fmla="*/ 0 w 74"/>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 h="33">
                            <a:moveTo>
                              <a:pt x="74" y="23"/>
                            </a:moveTo>
                            <a:lnTo>
                              <a:pt x="60" y="12"/>
                            </a:lnTo>
                            <a:lnTo>
                              <a:pt x="50" y="4"/>
                            </a:lnTo>
                            <a:lnTo>
                              <a:pt x="41" y="2"/>
                            </a:lnTo>
                            <a:lnTo>
                              <a:pt x="34" y="0"/>
                            </a:lnTo>
                            <a:lnTo>
                              <a:pt x="25" y="0"/>
                            </a:lnTo>
                            <a:lnTo>
                              <a:pt x="15" y="4"/>
                            </a:lnTo>
                            <a:lnTo>
                              <a:pt x="7" y="11"/>
                            </a:lnTo>
                            <a:lnTo>
                              <a:pt x="0" y="18"/>
                            </a:lnTo>
                            <a:lnTo>
                              <a:pt x="6" y="22"/>
                            </a:lnTo>
                            <a:lnTo>
                              <a:pt x="19" y="29"/>
                            </a:lnTo>
                            <a:lnTo>
                              <a:pt x="34" y="33"/>
                            </a:lnTo>
                            <a:lnTo>
                              <a:pt x="48" y="32"/>
                            </a:lnTo>
                            <a:lnTo>
                              <a:pt x="56" y="27"/>
                            </a:lnTo>
                            <a:lnTo>
                              <a:pt x="62" y="25"/>
                            </a:lnTo>
                            <a:lnTo>
                              <a:pt x="74"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94" name="Group 279"/>
                      <p:cNvGrpSpPr>
                        <a:grpSpLocks noChangeAspect="1"/>
                      </p:cNvGrpSpPr>
                      <p:nvPr/>
                    </p:nvGrpSpPr>
                    <p:grpSpPr bwMode="auto">
                      <a:xfrm>
                        <a:off x="5093" y="2260"/>
                        <a:ext cx="9" cy="9"/>
                        <a:chOff x="5093" y="2260"/>
                        <a:chExt cx="9" cy="9"/>
                      </a:xfrm>
                    </p:grpSpPr>
                    <p:sp>
                      <p:nvSpPr>
                        <p:cNvPr id="50596" name="Oval 280"/>
                        <p:cNvSpPr>
                          <a:spLocks noChangeAspect="1" noChangeArrowheads="1"/>
                        </p:cNvSpPr>
                        <p:nvPr/>
                      </p:nvSpPr>
                      <p:spPr bwMode="auto">
                        <a:xfrm>
                          <a:off x="5093" y="2260"/>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97" name="Oval 281"/>
                        <p:cNvSpPr>
                          <a:spLocks noChangeAspect="1" noChangeArrowheads="1"/>
                        </p:cNvSpPr>
                        <p:nvPr/>
                      </p:nvSpPr>
                      <p:spPr bwMode="auto">
                        <a:xfrm>
                          <a:off x="5095" y="2262"/>
                          <a:ext cx="5" cy="7"/>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98" name="Oval 282"/>
                        <p:cNvSpPr>
                          <a:spLocks noChangeAspect="1" noChangeArrowheads="1"/>
                        </p:cNvSpPr>
                        <p:nvPr/>
                      </p:nvSpPr>
                      <p:spPr bwMode="auto">
                        <a:xfrm>
                          <a:off x="5098" y="2263"/>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95" name="Freeform 283"/>
                      <p:cNvSpPr>
                        <a:spLocks noChangeAspect="1"/>
                      </p:cNvSpPr>
                      <p:nvPr/>
                    </p:nvSpPr>
                    <p:spPr bwMode="auto">
                      <a:xfrm>
                        <a:off x="5088" y="2260"/>
                        <a:ext cx="13" cy="4"/>
                      </a:xfrm>
                      <a:custGeom>
                        <a:avLst/>
                        <a:gdLst>
                          <a:gd name="T0" fmla="*/ 0 w 76"/>
                          <a:gd name="T1" fmla="*/ 0 h 21"/>
                          <a:gd name="T2" fmla="*/ 0 w 76"/>
                          <a:gd name="T3" fmla="*/ 0 h 21"/>
                          <a:gd name="T4" fmla="*/ 0 w 76"/>
                          <a:gd name="T5" fmla="*/ 0 h 21"/>
                          <a:gd name="T6" fmla="*/ 0 w 76"/>
                          <a:gd name="T7" fmla="*/ 0 h 21"/>
                          <a:gd name="T8" fmla="*/ 0 w 76"/>
                          <a:gd name="T9" fmla="*/ 0 h 21"/>
                          <a:gd name="T10" fmla="*/ 0 w 76"/>
                          <a:gd name="T11" fmla="*/ 0 h 21"/>
                          <a:gd name="T12" fmla="*/ 0 w 76"/>
                          <a:gd name="T13" fmla="*/ 0 h 21"/>
                          <a:gd name="T14" fmla="*/ 0 w 76"/>
                          <a:gd name="T15" fmla="*/ 0 h 21"/>
                          <a:gd name="T16" fmla="*/ 0 w 76"/>
                          <a:gd name="T17" fmla="*/ 0 h 21"/>
                          <a:gd name="T18" fmla="*/ 0 w 7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1">
                            <a:moveTo>
                              <a:pt x="76" y="19"/>
                            </a:moveTo>
                            <a:lnTo>
                              <a:pt x="67" y="10"/>
                            </a:lnTo>
                            <a:lnTo>
                              <a:pt x="59" y="4"/>
                            </a:lnTo>
                            <a:lnTo>
                              <a:pt x="50" y="0"/>
                            </a:lnTo>
                            <a:lnTo>
                              <a:pt x="40" y="0"/>
                            </a:lnTo>
                            <a:lnTo>
                              <a:pt x="32" y="2"/>
                            </a:lnTo>
                            <a:lnTo>
                              <a:pt x="24" y="8"/>
                            </a:lnTo>
                            <a:lnTo>
                              <a:pt x="15" y="13"/>
                            </a:lnTo>
                            <a:lnTo>
                              <a:pt x="8" y="20"/>
                            </a:lnTo>
                            <a:lnTo>
                              <a:pt x="0" y="21"/>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grpSp>
            <p:grpSp>
              <p:nvGrpSpPr>
                <p:cNvPr id="50434" name="Group 284"/>
                <p:cNvGrpSpPr>
                  <a:grpSpLocks noChangeAspect="1"/>
                </p:cNvGrpSpPr>
                <p:nvPr/>
              </p:nvGrpSpPr>
              <p:grpSpPr bwMode="auto">
                <a:xfrm>
                  <a:off x="5085" y="2258"/>
                  <a:ext cx="261" cy="488"/>
                  <a:chOff x="5085" y="2258"/>
                  <a:chExt cx="261" cy="488"/>
                </a:xfrm>
              </p:grpSpPr>
              <p:grpSp>
                <p:nvGrpSpPr>
                  <p:cNvPr id="50503" name="Group 285"/>
                  <p:cNvGrpSpPr>
                    <a:grpSpLocks noChangeAspect="1"/>
                  </p:cNvGrpSpPr>
                  <p:nvPr/>
                </p:nvGrpSpPr>
                <p:grpSpPr bwMode="auto">
                  <a:xfrm>
                    <a:off x="5314" y="2616"/>
                    <a:ext cx="32" cy="121"/>
                    <a:chOff x="5314" y="2616"/>
                    <a:chExt cx="32" cy="121"/>
                  </a:xfrm>
                </p:grpSpPr>
                <p:sp>
                  <p:nvSpPr>
                    <p:cNvPr id="50571" name="Freeform 286"/>
                    <p:cNvSpPr>
                      <a:spLocks noChangeAspect="1"/>
                    </p:cNvSpPr>
                    <p:nvPr/>
                  </p:nvSpPr>
                  <p:spPr bwMode="auto">
                    <a:xfrm>
                      <a:off x="5314" y="2616"/>
                      <a:ext cx="32" cy="121"/>
                    </a:xfrm>
                    <a:custGeom>
                      <a:avLst/>
                      <a:gdLst>
                        <a:gd name="T0" fmla="*/ 0 w 191"/>
                        <a:gd name="T1" fmla="*/ 0 h 606"/>
                        <a:gd name="T2" fmla="*/ 0 w 191"/>
                        <a:gd name="T3" fmla="*/ 0 h 606"/>
                        <a:gd name="T4" fmla="*/ 0 w 191"/>
                        <a:gd name="T5" fmla="*/ 0 h 606"/>
                        <a:gd name="T6" fmla="*/ 0 w 191"/>
                        <a:gd name="T7" fmla="*/ 0 h 606"/>
                        <a:gd name="T8" fmla="*/ 0 w 191"/>
                        <a:gd name="T9" fmla="*/ 0 h 606"/>
                        <a:gd name="T10" fmla="*/ 0 w 191"/>
                        <a:gd name="T11" fmla="*/ 0 h 606"/>
                        <a:gd name="T12" fmla="*/ 0 w 191"/>
                        <a:gd name="T13" fmla="*/ 0 h 606"/>
                        <a:gd name="T14" fmla="*/ 0 w 191"/>
                        <a:gd name="T15" fmla="*/ 0 h 606"/>
                        <a:gd name="T16" fmla="*/ 0 w 191"/>
                        <a:gd name="T17" fmla="*/ 0 h 606"/>
                        <a:gd name="T18" fmla="*/ 0 w 191"/>
                        <a:gd name="T19" fmla="*/ 0 h 606"/>
                        <a:gd name="T20" fmla="*/ 0 w 191"/>
                        <a:gd name="T21" fmla="*/ 0 h 606"/>
                        <a:gd name="T22" fmla="*/ 0 w 191"/>
                        <a:gd name="T23" fmla="*/ 0 h 606"/>
                        <a:gd name="T24" fmla="*/ 0 w 191"/>
                        <a:gd name="T25" fmla="*/ 0 h 606"/>
                        <a:gd name="T26" fmla="*/ 0 w 191"/>
                        <a:gd name="T27" fmla="*/ 0 h 606"/>
                        <a:gd name="T28" fmla="*/ 0 w 191"/>
                        <a:gd name="T29" fmla="*/ 0 h 606"/>
                        <a:gd name="T30" fmla="*/ 0 w 191"/>
                        <a:gd name="T31" fmla="*/ 0 h 606"/>
                        <a:gd name="T32" fmla="*/ 0 w 191"/>
                        <a:gd name="T33" fmla="*/ 0 h 606"/>
                        <a:gd name="T34" fmla="*/ 0 w 191"/>
                        <a:gd name="T35" fmla="*/ 0 h 606"/>
                        <a:gd name="T36" fmla="*/ 0 w 191"/>
                        <a:gd name="T37" fmla="*/ 0 h 606"/>
                        <a:gd name="T38" fmla="*/ 0 w 191"/>
                        <a:gd name="T39" fmla="*/ 0 h 606"/>
                        <a:gd name="T40" fmla="*/ 0 w 191"/>
                        <a:gd name="T41" fmla="*/ 0 h 606"/>
                        <a:gd name="T42" fmla="*/ 0 w 191"/>
                        <a:gd name="T43" fmla="*/ 0 h 606"/>
                        <a:gd name="T44" fmla="*/ 0 w 191"/>
                        <a:gd name="T45" fmla="*/ 0 h 606"/>
                        <a:gd name="T46" fmla="*/ 0 w 191"/>
                        <a:gd name="T47" fmla="*/ 0 h 606"/>
                        <a:gd name="T48" fmla="*/ 0 w 191"/>
                        <a:gd name="T49" fmla="*/ 0 h 606"/>
                        <a:gd name="T50" fmla="*/ 0 w 191"/>
                        <a:gd name="T51" fmla="*/ 0 h 606"/>
                        <a:gd name="T52" fmla="*/ 0 w 191"/>
                        <a:gd name="T53" fmla="*/ 0 h 606"/>
                        <a:gd name="T54" fmla="*/ 0 w 191"/>
                        <a:gd name="T55" fmla="*/ 0 h 606"/>
                        <a:gd name="T56" fmla="*/ 0 w 191"/>
                        <a:gd name="T57" fmla="*/ 0 h 606"/>
                        <a:gd name="T58" fmla="*/ 0 w 191"/>
                        <a:gd name="T59" fmla="*/ 0 h 606"/>
                        <a:gd name="T60" fmla="*/ 0 w 191"/>
                        <a:gd name="T61" fmla="*/ 0 h 606"/>
                        <a:gd name="T62" fmla="*/ 0 w 191"/>
                        <a:gd name="T63" fmla="*/ 0 h 606"/>
                        <a:gd name="T64" fmla="*/ 0 w 191"/>
                        <a:gd name="T65" fmla="*/ 0 h 606"/>
                        <a:gd name="T66" fmla="*/ 0 w 191"/>
                        <a:gd name="T67" fmla="*/ 0 h 606"/>
                        <a:gd name="T68" fmla="*/ 0 w 191"/>
                        <a:gd name="T69" fmla="*/ 0 h 606"/>
                        <a:gd name="T70" fmla="*/ 0 w 191"/>
                        <a:gd name="T71" fmla="*/ 0 h 606"/>
                        <a:gd name="T72" fmla="*/ 0 w 191"/>
                        <a:gd name="T73" fmla="*/ 0 h 606"/>
                        <a:gd name="T74" fmla="*/ 0 w 191"/>
                        <a:gd name="T75" fmla="*/ 0 h 606"/>
                        <a:gd name="T76" fmla="*/ 0 w 191"/>
                        <a:gd name="T77" fmla="*/ 0 h 606"/>
                        <a:gd name="T78" fmla="*/ 0 w 191"/>
                        <a:gd name="T79" fmla="*/ 0 h 606"/>
                        <a:gd name="T80" fmla="*/ 0 w 191"/>
                        <a:gd name="T81" fmla="*/ 0 h 606"/>
                        <a:gd name="T82" fmla="*/ 0 w 191"/>
                        <a:gd name="T83" fmla="*/ 0 h 606"/>
                        <a:gd name="T84" fmla="*/ 0 w 191"/>
                        <a:gd name="T85" fmla="*/ 0 h 6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1" h="606">
                          <a:moveTo>
                            <a:pt x="141" y="0"/>
                          </a:moveTo>
                          <a:lnTo>
                            <a:pt x="136" y="106"/>
                          </a:lnTo>
                          <a:lnTo>
                            <a:pt x="134" y="202"/>
                          </a:lnTo>
                          <a:lnTo>
                            <a:pt x="125" y="296"/>
                          </a:lnTo>
                          <a:lnTo>
                            <a:pt x="136" y="328"/>
                          </a:lnTo>
                          <a:lnTo>
                            <a:pt x="149" y="363"/>
                          </a:lnTo>
                          <a:lnTo>
                            <a:pt x="166" y="399"/>
                          </a:lnTo>
                          <a:lnTo>
                            <a:pt x="171" y="413"/>
                          </a:lnTo>
                          <a:lnTo>
                            <a:pt x="177" y="421"/>
                          </a:lnTo>
                          <a:lnTo>
                            <a:pt x="182" y="442"/>
                          </a:lnTo>
                          <a:lnTo>
                            <a:pt x="191" y="484"/>
                          </a:lnTo>
                          <a:lnTo>
                            <a:pt x="185" y="506"/>
                          </a:lnTo>
                          <a:lnTo>
                            <a:pt x="177" y="511"/>
                          </a:lnTo>
                          <a:lnTo>
                            <a:pt x="173" y="525"/>
                          </a:lnTo>
                          <a:lnTo>
                            <a:pt x="167" y="532"/>
                          </a:lnTo>
                          <a:lnTo>
                            <a:pt x="153" y="537"/>
                          </a:lnTo>
                          <a:lnTo>
                            <a:pt x="155" y="554"/>
                          </a:lnTo>
                          <a:lnTo>
                            <a:pt x="152" y="559"/>
                          </a:lnTo>
                          <a:lnTo>
                            <a:pt x="129" y="562"/>
                          </a:lnTo>
                          <a:lnTo>
                            <a:pt x="123" y="589"/>
                          </a:lnTo>
                          <a:lnTo>
                            <a:pt x="80" y="606"/>
                          </a:lnTo>
                          <a:lnTo>
                            <a:pt x="57" y="588"/>
                          </a:lnTo>
                          <a:lnTo>
                            <a:pt x="47" y="578"/>
                          </a:lnTo>
                          <a:lnTo>
                            <a:pt x="45" y="552"/>
                          </a:lnTo>
                          <a:lnTo>
                            <a:pt x="69" y="522"/>
                          </a:lnTo>
                          <a:lnTo>
                            <a:pt x="55" y="496"/>
                          </a:lnTo>
                          <a:lnTo>
                            <a:pt x="36" y="517"/>
                          </a:lnTo>
                          <a:lnTo>
                            <a:pt x="35" y="540"/>
                          </a:lnTo>
                          <a:lnTo>
                            <a:pt x="27" y="556"/>
                          </a:lnTo>
                          <a:lnTo>
                            <a:pt x="19" y="561"/>
                          </a:lnTo>
                          <a:lnTo>
                            <a:pt x="10" y="569"/>
                          </a:lnTo>
                          <a:lnTo>
                            <a:pt x="0" y="562"/>
                          </a:lnTo>
                          <a:lnTo>
                            <a:pt x="4" y="543"/>
                          </a:lnTo>
                          <a:lnTo>
                            <a:pt x="2" y="511"/>
                          </a:lnTo>
                          <a:lnTo>
                            <a:pt x="10" y="450"/>
                          </a:lnTo>
                          <a:lnTo>
                            <a:pt x="18" y="421"/>
                          </a:lnTo>
                          <a:lnTo>
                            <a:pt x="32" y="404"/>
                          </a:lnTo>
                          <a:lnTo>
                            <a:pt x="50" y="384"/>
                          </a:lnTo>
                          <a:lnTo>
                            <a:pt x="54" y="361"/>
                          </a:lnTo>
                          <a:lnTo>
                            <a:pt x="57" y="298"/>
                          </a:lnTo>
                          <a:lnTo>
                            <a:pt x="29" y="135"/>
                          </a:lnTo>
                          <a:lnTo>
                            <a:pt x="13" y="45"/>
                          </a:lnTo>
                          <a:lnTo>
                            <a:pt x="141" y="0"/>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2" name="Freeform 287"/>
                    <p:cNvSpPr>
                      <a:spLocks noChangeAspect="1"/>
                    </p:cNvSpPr>
                    <p:nvPr/>
                  </p:nvSpPr>
                  <p:spPr bwMode="auto">
                    <a:xfrm>
                      <a:off x="5322" y="2711"/>
                      <a:ext cx="7" cy="23"/>
                    </a:xfrm>
                    <a:custGeom>
                      <a:avLst/>
                      <a:gdLst>
                        <a:gd name="T0" fmla="*/ 0 w 45"/>
                        <a:gd name="T1" fmla="*/ 0 h 117"/>
                        <a:gd name="T2" fmla="*/ 0 w 45"/>
                        <a:gd name="T3" fmla="*/ 0 h 117"/>
                        <a:gd name="T4" fmla="*/ 0 w 45"/>
                        <a:gd name="T5" fmla="*/ 0 h 117"/>
                        <a:gd name="T6" fmla="*/ 0 w 45"/>
                        <a:gd name="T7" fmla="*/ 0 h 117"/>
                        <a:gd name="T8" fmla="*/ 0 w 45"/>
                        <a:gd name="T9" fmla="*/ 0 h 117"/>
                        <a:gd name="T10" fmla="*/ 0 w 45"/>
                        <a:gd name="T11" fmla="*/ 0 h 117"/>
                        <a:gd name="T12" fmla="*/ 0 w 45"/>
                        <a:gd name="T13" fmla="*/ 0 h 117"/>
                        <a:gd name="T14" fmla="*/ 0 w 45"/>
                        <a:gd name="T15" fmla="*/ 0 h 117"/>
                        <a:gd name="T16" fmla="*/ 0 w 45"/>
                        <a:gd name="T17" fmla="*/ 0 h 117"/>
                        <a:gd name="T18" fmla="*/ 0 w 45"/>
                        <a:gd name="T19" fmla="*/ 0 h 117"/>
                        <a:gd name="T20" fmla="*/ 0 w 45"/>
                        <a:gd name="T21" fmla="*/ 0 h 117"/>
                        <a:gd name="T22" fmla="*/ 0 w 45"/>
                        <a:gd name="T23" fmla="*/ 0 h 117"/>
                        <a:gd name="T24" fmla="*/ 0 w 45"/>
                        <a:gd name="T25" fmla="*/ 0 h 117"/>
                        <a:gd name="T26" fmla="*/ 0 w 45"/>
                        <a:gd name="T27" fmla="*/ 0 h 117"/>
                        <a:gd name="T28" fmla="*/ 0 w 45"/>
                        <a:gd name="T29" fmla="*/ 0 h 117"/>
                        <a:gd name="T30" fmla="*/ 0 w 45"/>
                        <a:gd name="T31" fmla="*/ 0 h 117"/>
                        <a:gd name="T32" fmla="*/ 0 w 45"/>
                        <a:gd name="T33" fmla="*/ 0 h 117"/>
                        <a:gd name="T34" fmla="*/ 0 w 45"/>
                        <a:gd name="T35" fmla="*/ 0 h 117"/>
                        <a:gd name="T36" fmla="*/ 0 w 45"/>
                        <a:gd name="T37" fmla="*/ 0 h 117"/>
                        <a:gd name="T38" fmla="*/ 0 w 45"/>
                        <a:gd name="T39" fmla="*/ 0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17">
                          <a:moveTo>
                            <a:pt x="0" y="0"/>
                          </a:moveTo>
                          <a:lnTo>
                            <a:pt x="14" y="17"/>
                          </a:lnTo>
                          <a:lnTo>
                            <a:pt x="28" y="38"/>
                          </a:lnTo>
                          <a:lnTo>
                            <a:pt x="35" y="48"/>
                          </a:lnTo>
                          <a:lnTo>
                            <a:pt x="39" y="59"/>
                          </a:lnTo>
                          <a:lnTo>
                            <a:pt x="40" y="70"/>
                          </a:lnTo>
                          <a:lnTo>
                            <a:pt x="41" y="82"/>
                          </a:lnTo>
                          <a:lnTo>
                            <a:pt x="41" y="93"/>
                          </a:lnTo>
                          <a:lnTo>
                            <a:pt x="42" y="106"/>
                          </a:lnTo>
                          <a:lnTo>
                            <a:pt x="43" y="117"/>
                          </a:lnTo>
                          <a:lnTo>
                            <a:pt x="45" y="117"/>
                          </a:lnTo>
                          <a:lnTo>
                            <a:pt x="35" y="96"/>
                          </a:lnTo>
                          <a:lnTo>
                            <a:pt x="12" y="101"/>
                          </a:lnTo>
                          <a:lnTo>
                            <a:pt x="28" y="85"/>
                          </a:lnTo>
                          <a:lnTo>
                            <a:pt x="34" y="78"/>
                          </a:lnTo>
                          <a:lnTo>
                            <a:pt x="28" y="72"/>
                          </a:lnTo>
                          <a:lnTo>
                            <a:pt x="15" y="74"/>
                          </a:lnTo>
                          <a:lnTo>
                            <a:pt x="24" y="46"/>
                          </a:lnTo>
                          <a:lnTo>
                            <a:pt x="4" y="11"/>
                          </a:lnTo>
                          <a:lnTo>
                            <a:pt x="0" y="0"/>
                          </a:lnTo>
                          <a:close/>
                        </a:path>
                      </a:pathLst>
                    </a:custGeom>
                    <a:solidFill>
                      <a:srgbClr val="B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04" name="Group 288"/>
                  <p:cNvGrpSpPr>
                    <a:grpSpLocks noChangeAspect="1"/>
                  </p:cNvGrpSpPr>
                  <p:nvPr/>
                </p:nvGrpSpPr>
                <p:grpSpPr bwMode="auto">
                  <a:xfrm>
                    <a:off x="5159" y="2399"/>
                    <a:ext cx="175" cy="347"/>
                    <a:chOff x="5159" y="2399"/>
                    <a:chExt cx="175" cy="347"/>
                  </a:xfrm>
                </p:grpSpPr>
                <p:sp>
                  <p:nvSpPr>
                    <p:cNvPr id="50568" name="Freeform 289"/>
                    <p:cNvSpPr>
                      <a:spLocks noChangeAspect="1"/>
                    </p:cNvSpPr>
                    <p:nvPr/>
                  </p:nvSpPr>
                  <p:spPr bwMode="auto">
                    <a:xfrm>
                      <a:off x="5159" y="2400"/>
                      <a:ext cx="175" cy="346"/>
                    </a:xfrm>
                    <a:custGeom>
                      <a:avLst/>
                      <a:gdLst>
                        <a:gd name="T0" fmla="*/ 0 w 1051"/>
                        <a:gd name="T1" fmla="*/ 0 h 1731"/>
                        <a:gd name="T2" fmla="*/ 0 w 1051"/>
                        <a:gd name="T3" fmla="*/ 0 h 1731"/>
                        <a:gd name="T4" fmla="*/ 0 w 1051"/>
                        <a:gd name="T5" fmla="*/ 0 h 1731"/>
                        <a:gd name="T6" fmla="*/ 0 w 1051"/>
                        <a:gd name="T7" fmla="*/ 0 h 1731"/>
                        <a:gd name="T8" fmla="*/ 0 w 1051"/>
                        <a:gd name="T9" fmla="*/ 0 h 1731"/>
                        <a:gd name="T10" fmla="*/ 0 w 1051"/>
                        <a:gd name="T11" fmla="*/ 0 h 1731"/>
                        <a:gd name="T12" fmla="*/ 0 w 1051"/>
                        <a:gd name="T13" fmla="*/ 0 h 1731"/>
                        <a:gd name="T14" fmla="*/ 0 w 1051"/>
                        <a:gd name="T15" fmla="*/ 0 h 1731"/>
                        <a:gd name="T16" fmla="*/ 0 w 1051"/>
                        <a:gd name="T17" fmla="*/ 0 h 1731"/>
                        <a:gd name="T18" fmla="*/ 0 w 1051"/>
                        <a:gd name="T19" fmla="*/ 0 h 1731"/>
                        <a:gd name="T20" fmla="*/ 0 w 1051"/>
                        <a:gd name="T21" fmla="*/ 0 h 1731"/>
                        <a:gd name="T22" fmla="*/ 0 w 1051"/>
                        <a:gd name="T23" fmla="*/ 0 h 1731"/>
                        <a:gd name="T24" fmla="*/ 0 w 1051"/>
                        <a:gd name="T25" fmla="*/ 0 h 1731"/>
                        <a:gd name="T26" fmla="*/ 0 w 1051"/>
                        <a:gd name="T27" fmla="*/ 0 h 1731"/>
                        <a:gd name="T28" fmla="*/ 0 w 1051"/>
                        <a:gd name="T29" fmla="*/ 0 h 1731"/>
                        <a:gd name="T30" fmla="*/ 0 w 1051"/>
                        <a:gd name="T31" fmla="*/ 0 h 1731"/>
                        <a:gd name="T32" fmla="*/ 0 w 1051"/>
                        <a:gd name="T33" fmla="*/ 0 h 1731"/>
                        <a:gd name="T34" fmla="*/ 0 w 1051"/>
                        <a:gd name="T35" fmla="*/ 0 h 1731"/>
                        <a:gd name="T36" fmla="*/ 0 w 1051"/>
                        <a:gd name="T37" fmla="*/ 0 h 1731"/>
                        <a:gd name="T38" fmla="*/ 0 w 1051"/>
                        <a:gd name="T39" fmla="*/ 0 h 1731"/>
                        <a:gd name="T40" fmla="*/ 0 w 1051"/>
                        <a:gd name="T41" fmla="*/ 0 h 1731"/>
                        <a:gd name="T42" fmla="*/ 0 w 1051"/>
                        <a:gd name="T43" fmla="*/ 0 h 1731"/>
                        <a:gd name="T44" fmla="*/ 0 w 1051"/>
                        <a:gd name="T45" fmla="*/ 0 h 1731"/>
                        <a:gd name="T46" fmla="*/ 0 w 1051"/>
                        <a:gd name="T47" fmla="*/ 0 h 1731"/>
                        <a:gd name="T48" fmla="*/ 0 w 1051"/>
                        <a:gd name="T49" fmla="*/ 0 h 1731"/>
                        <a:gd name="T50" fmla="*/ 0 w 1051"/>
                        <a:gd name="T51" fmla="*/ 0 h 1731"/>
                        <a:gd name="T52" fmla="*/ 0 w 1051"/>
                        <a:gd name="T53" fmla="*/ 0 h 1731"/>
                        <a:gd name="T54" fmla="*/ 0 w 1051"/>
                        <a:gd name="T55" fmla="*/ 0 h 1731"/>
                        <a:gd name="T56" fmla="*/ 0 w 1051"/>
                        <a:gd name="T57" fmla="*/ 0 h 1731"/>
                        <a:gd name="T58" fmla="*/ 0 w 1051"/>
                        <a:gd name="T59" fmla="*/ 0 h 1731"/>
                        <a:gd name="T60" fmla="*/ 0 w 1051"/>
                        <a:gd name="T61" fmla="*/ 0 h 1731"/>
                        <a:gd name="T62" fmla="*/ 0 w 1051"/>
                        <a:gd name="T63" fmla="*/ 0 h 1731"/>
                        <a:gd name="T64" fmla="*/ 0 w 1051"/>
                        <a:gd name="T65" fmla="*/ 0 h 1731"/>
                        <a:gd name="T66" fmla="*/ 0 w 1051"/>
                        <a:gd name="T67" fmla="*/ 0 h 1731"/>
                        <a:gd name="T68" fmla="*/ 0 w 1051"/>
                        <a:gd name="T69" fmla="*/ 0 h 1731"/>
                        <a:gd name="T70" fmla="*/ 0 w 1051"/>
                        <a:gd name="T71" fmla="*/ 0 h 17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1" h="1731">
                          <a:moveTo>
                            <a:pt x="434" y="0"/>
                          </a:moveTo>
                          <a:lnTo>
                            <a:pt x="373" y="11"/>
                          </a:lnTo>
                          <a:lnTo>
                            <a:pt x="301" y="22"/>
                          </a:lnTo>
                          <a:lnTo>
                            <a:pt x="251" y="22"/>
                          </a:lnTo>
                          <a:lnTo>
                            <a:pt x="237" y="26"/>
                          </a:lnTo>
                          <a:lnTo>
                            <a:pt x="187" y="89"/>
                          </a:lnTo>
                          <a:lnTo>
                            <a:pt x="94" y="199"/>
                          </a:lnTo>
                          <a:lnTo>
                            <a:pt x="36" y="258"/>
                          </a:lnTo>
                          <a:lnTo>
                            <a:pt x="0" y="299"/>
                          </a:lnTo>
                          <a:lnTo>
                            <a:pt x="51" y="332"/>
                          </a:lnTo>
                          <a:lnTo>
                            <a:pt x="76" y="369"/>
                          </a:lnTo>
                          <a:lnTo>
                            <a:pt x="97" y="408"/>
                          </a:lnTo>
                          <a:lnTo>
                            <a:pt x="111" y="461"/>
                          </a:lnTo>
                          <a:lnTo>
                            <a:pt x="194" y="393"/>
                          </a:lnTo>
                          <a:lnTo>
                            <a:pt x="205" y="411"/>
                          </a:lnTo>
                          <a:lnTo>
                            <a:pt x="212" y="453"/>
                          </a:lnTo>
                          <a:lnTo>
                            <a:pt x="230" y="531"/>
                          </a:lnTo>
                          <a:lnTo>
                            <a:pt x="248" y="572"/>
                          </a:lnTo>
                          <a:lnTo>
                            <a:pt x="262" y="606"/>
                          </a:lnTo>
                          <a:lnTo>
                            <a:pt x="287" y="638"/>
                          </a:lnTo>
                          <a:lnTo>
                            <a:pt x="298" y="697"/>
                          </a:lnTo>
                          <a:lnTo>
                            <a:pt x="301" y="749"/>
                          </a:lnTo>
                          <a:lnTo>
                            <a:pt x="294" y="801"/>
                          </a:lnTo>
                          <a:lnTo>
                            <a:pt x="294" y="912"/>
                          </a:lnTo>
                          <a:lnTo>
                            <a:pt x="284" y="1072"/>
                          </a:lnTo>
                          <a:lnTo>
                            <a:pt x="237" y="1209"/>
                          </a:lnTo>
                          <a:lnTo>
                            <a:pt x="219" y="1318"/>
                          </a:lnTo>
                          <a:lnTo>
                            <a:pt x="208" y="1470"/>
                          </a:lnTo>
                          <a:lnTo>
                            <a:pt x="201" y="1731"/>
                          </a:lnTo>
                          <a:lnTo>
                            <a:pt x="965" y="1731"/>
                          </a:lnTo>
                          <a:lnTo>
                            <a:pt x="954" y="1587"/>
                          </a:lnTo>
                          <a:lnTo>
                            <a:pt x="929" y="1470"/>
                          </a:lnTo>
                          <a:lnTo>
                            <a:pt x="886" y="1257"/>
                          </a:lnTo>
                          <a:lnTo>
                            <a:pt x="822" y="1053"/>
                          </a:lnTo>
                          <a:lnTo>
                            <a:pt x="805" y="964"/>
                          </a:lnTo>
                          <a:lnTo>
                            <a:pt x="794" y="886"/>
                          </a:lnTo>
                          <a:lnTo>
                            <a:pt x="801" y="786"/>
                          </a:lnTo>
                          <a:lnTo>
                            <a:pt x="826" y="671"/>
                          </a:lnTo>
                          <a:lnTo>
                            <a:pt x="840" y="634"/>
                          </a:lnTo>
                          <a:lnTo>
                            <a:pt x="854" y="587"/>
                          </a:lnTo>
                          <a:lnTo>
                            <a:pt x="871" y="623"/>
                          </a:lnTo>
                          <a:lnTo>
                            <a:pt x="879" y="675"/>
                          </a:lnTo>
                          <a:lnTo>
                            <a:pt x="932" y="656"/>
                          </a:lnTo>
                          <a:lnTo>
                            <a:pt x="989" y="645"/>
                          </a:lnTo>
                          <a:lnTo>
                            <a:pt x="1051" y="638"/>
                          </a:lnTo>
                          <a:lnTo>
                            <a:pt x="1033" y="517"/>
                          </a:lnTo>
                          <a:lnTo>
                            <a:pt x="1022" y="411"/>
                          </a:lnTo>
                          <a:lnTo>
                            <a:pt x="989" y="262"/>
                          </a:lnTo>
                          <a:lnTo>
                            <a:pt x="979" y="195"/>
                          </a:lnTo>
                          <a:lnTo>
                            <a:pt x="886" y="141"/>
                          </a:lnTo>
                          <a:lnTo>
                            <a:pt x="794" y="85"/>
                          </a:lnTo>
                          <a:lnTo>
                            <a:pt x="685" y="18"/>
                          </a:lnTo>
                          <a:lnTo>
                            <a:pt x="689" y="74"/>
                          </a:lnTo>
                          <a:lnTo>
                            <a:pt x="689" y="97"/>
                          </a:lnTo>
                          <a:lnTo>
                            <a:pt x="681" y="130"/>
                          </a:lnTo>
                          <a:lnTo>
                            <a:pt x="674" y="151"/>
                          </a:lnTo>
                          <a:lnTo>
                            <a:pt x="664" y="173"/>
                          </a:lnTo>
                          <a:lnTo>
                            <a:pt x="648" y="190"/>
                          </a:lnTo>
                          <a:lnTo>
                            <a:pt x="632" y="201"/>
                          </a:lnTo>
                          <a:lnTo>
                            <a:pt x="605" y="217"/>
                          </a:lnTo>
                          <a:lnTo>
                            <a:pt x="581" y="220"/>
                          </a:lnTo>
                          <a:lnTo>
                            <a:pt x="561" y="219"/>
                          </a:lnTo>
                          <a:lnTo>
                            <a:pt x="531" y="211"/>
                          </a:lnTo>
                          <a:lnTo>
                            <a:pt x="506" y="200"/>
                          </a:lnTo>
                          <a:lnTo>
                            <a:pt x="481" y="185"/>
                          </a:lnTo>
                          <a:lnTo>
                            <a:pt x="462" y="169"/>
                          </a:lnTo>
                          <a:lnTo>
                            <a:pt x="446" y="154"/>
                          </a:lnTo>
                          <a:lnTo>
                            <a:pt x="432" y="137"/>
                          </a:lnTo>
                          <a:lnTo>
                            <a:pt x="421" y="117"/>
                          </a:lnTo>
                          <a:lnTo>
                            <a:pt x="415" y="96"/>
                          </a:lnTo>
                          <a:lnTo>
                            <a:pt x="413" y="70"/>
                          </a:lnTo>
                          <a:lnTo>
                            <a:pt x="434" y="0"/>
                          </a:lnTo>
                          <a:close/>
                        </a:path>
                      </a:pathLst>
                    </a:custGeom>
                    <a:solidFill>
                      <a:srgbClr val="D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69" name="Freeform 290"/>
                    <p:cNvSpPr>
                      <a:spLocks noChangeAspect="1"/>
                    </p:cNvSpPr>
                    <p:nvPr/>
                  </p:nvSpPr>
                  <p:spPr bwMode="auto">
                    <a:xfrm>
                      <a:off x="5159" y="2399"/>
                      <a:ext cx="78" cy="347"/>
                    </a:xfrm>
                    <a:custGeom>
                      <a:avLst/>
                      <a:gdLst>
                        <a:gd name="T0" fmla="*/ 0 w 471"/>
                        <a:gd name="T1" fmla="*/ 0 h 1735"/>
                        <a:gd name="T2" fmla="*/ 0 w 471"/>
                        <a:gd name="T3" fmla="*/ 0 h 1735"/>
                        <a:gd name="T4" fmla="*/ 0 w 471"/>
                        <a:gd name="T5" fmla="*/ 0 h 1735"/>
                        <a:gd name="T6" fmla="*/ 0 w 471"/>
                        <a:gd name="T7" fmla="*/ 0 h 1735"/>
                        <a:gd name="T8" fmla="*/ 0 w 471"/>
                        <a:gd name="T9" fmla="*/ 0 h 1735"/>
                        <a:gd name="T10" fmla="*/ 0 w 471"/>
                        <a:gd name="T11" fmla="*/ 0 h 1735"/>
                        <a:gd name="T12" fmla="*/ 0 w 471"/>
                        <a:gd name="T13" fmla="*/ 0 h 1735"/>
                        <a:gd name="T14" fmla="*/ 0 w 471"/>
                        <a:gd name="T15" fmla="*/ 0 h 1735"/>
                        <a:gd name="T16" fmla="*/ 0 w 471"/>
                        <a:gd name="T17" fmla="*/ 0 h 1735"/>
                        <a:gd name="T18" fmla="*/ 0 w 471"/>
                        <a:gd name="T19" fmla="*/ 0 h 1735"/>
                        <a:gd name="T20" fmla="*/ 0 w 471"/>
                        <a:gd name="T21" fmla="*/ 0 h 1735"/>
                        <a:gd name="T22" fmla="*/ 0 w 471"/>
                        <a:gd name="T23" fmla="*/ 0 h 1735"/>
                        <a:gd name="T24" fmla="*/ 0 w 471"/>
                        <a:gd name="T25" fmla="*/ 0 h 1735"/>
                        <a:gd name="T26" fmla="*/ 0 w 471"/>
                        <a:gd name="T27" fmla="*/ 0 h 1735"/>
                        <a:gd name="T28" fmla="*/ 0 w 471"/>
                        <a:gd name="T29" fmla="*/ 0 h 1735"/>
                        <a:gd name="T30" fmla="*/ 0 w 471"/>
                        <a:gd name="T31" fmla="*/ 0 h 1735"/>
                        <a:gd name="T32" fmla="*/ 0 w 471"/>
                        <a:gd name="T33" fmla="*/ 0 h 1735"/>
                        <a:gd name="T34" fmla="*/ 0 w 471"/>
                        <a:gd name="T35" fmla="*/ 0 h 1735"/>
                        <a:gd name="T36" fmla="*/ 0 w 471"/>
                        <a:gd name="T37" fmla="*/ 0 h 1735"/>
                        <a:gd name="T38" fmla="*/ 0 w 471"/>
                        <a:gd name="T39" fmla="*/ 0 h 1735"/>
                        <a:gd name="T40" fmla="*/ 0 w 471"/>
                        <a:gd name="T41" fmla="*/ 0 h 1735"/>
                        <a:gd name="T42" fmla="*/ 0 w 471"/>
                        <a:gd name="T43" fmla="*/ 0 h 1735"/>
                        <a:gd name="T44" fmla="*/ 0 w 471"/>
                        <a:gd name="T45" fmla="*/ 0 h 1735"/>
                        <a:gd name="T46" fmla="*/ 0 w 471"/>
                        <a:gd name="T47" fmla="*/ 0 h 1735"/>
                        <a:gd name="T48" fmla="*/ 0 w 471"/>
                        <a:gd name="T49" fmla="*/ 0 h 1735"/>
                        <a:gd name="T50" fmla="*/ 0 w 471"/>
                        <a:gd name="T51" fmla="*/ 0 h 1735"/>
                        <a:gd name="T52" fmla="*/ 0 w 471"/>
                        <a:gd name="T53" fmla="*/ 0 h 1735"/>
                        <a:gd name="T54" fmla="*/ 0 w 471"/>
                        <a:gd name="T55" fmla="*/ 0 h 1735"/>
                        <a:gd name="T56" fmla="*/ 0 w 471"/>
                        <a:gd name="T57" fmla="*/ 0 h 1735"/>
                        <a:gd name="T58" fmla="*/ 0 w 471"/>
                        <a:gd name="T59" fmla="*/ 0 h 1735"/>
                        <a:gd name="T60" fmla="*/ 0 w 471"/>
                        <a:gd name="T61" fmla="*/ 0 h 1735"/>
                        <a:gd name="T62" fmla="*/ 0 w 471"/>
                        <a:gd name="T63" fmla="*/ 0 h 1735"/>
                        <a:gd name="T64" fmla="*/ 0 w 471"/>
                        <a:gd name="T65" fmla="*/ 0 h 1735"/>
                        <a:gd name="T66" fmla="*/ 0 w 471"/>
                        <a:gd name="T67" fmla="*/ 0 h 1735"/>
                        <a:gd name="T68" fmla="*/ 0 w 471"/>
                        <a:gd name="T69" fmla="*/ 0 h 1735"/>
                        <a:gd name="T70" fmla="*/ 0 w 471"/>
                        <a:gd name="T71" fmla="*/ 0 h 1735"/>
                        <a:gd name="T72" fmla="*/ 0 w 471"/>
                        <a:gd name="T73" fmla="*/ 0 h 1735"/>
                        <a:gd name="T74" fmla="*/ 0 w 471"/>
                        <a:gd name="T75" fmla="*/ 0 h 17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1735">
                          <a:moveTo>
                            <a:pt x="435" y="0"/>
                          </a:moveTo>
                          <a:lnTo>
                            <a:pt x="374" y="11"/>
                          </a:lnTo>
                          <a:lnTo>
                            <a:pt x="301" y="22"/>
                          </a:lnTo>
                          <a:lnTo>
                            <a:pt x="252" y="22"/>
                          </a:lnTo>
                          <a:lnTo>
                            <a:pt x="238" y="26"/>
                          </a:lnTo>
                          <a:lnTo>
                            <a:pt x="188" y="89"/>
                          </a:lnTo>
                          <a:lnTo>
                            <a:pt x="94" y="199"/>
                          </a:lnTo>
                          <a:lnTo>
                            <a:pt x="36" y="258"/>
                          </a:lnTo>
                          <a:lnTo>
                            <a:pt x="0" y="299"/>
                          </a:lnTo>
                          <a:lnTo>
                            <a:pt x="51" y="333"/>
                          </a:lnTo>
                          <a:lnTo>
                            <a:pt x="76" y="370"/>
                          </a:lnTo>
                          <a:lnTo>
                            <a:pt x="97" y="408"/>
                          </a:lnTo>
                          <a:lnTo>
                            <a:pt x="111" y="461"/>
                          </a:lnTo>
                          <a:lnTo>
                            <a:pt x="195" y="393"/>
                          </a:lnTo>
                          <a:lnTo>
                            <a:pt x="206" y="412"/>
                          </a:lnTo>
                          <a:lnTo>
                            <a:pt x="213" y="454"/>
                          </a:lnTo>
                          <a:lnTo>
                            <a:pt x="231" y="532"/>
                          </a:lnTo>
                          <a:lnTo>
                            <a:pt x="249" y="572"/>
                          </a:lnTo>
                          <a:lnTo>
                            <a:pt x="263" y="606"/>
                          </a:lnTo>
                          <a:lnTo>
                            <a:pt x="287" y="638"/>
                          </a:lnTo>
                          <a:lnTo>
                            <a:pt x="298" y="697"/>
                          </a:lnTo>
                          <a:lnTo>
                            <a:pt x="301" y="749"/>
                          </a:lnTo>
                          <a:lnTo>
                            <a:pt x="294" y="801"/>
                          </a:lnTo>
                          <a:lnTo>
                            <a:pt x="294" y="912"/>
                          </a:lnTo>
                          <a:lnTo>
                            <a:pt x="284" y="1072"/>
                          </a:lnTo>
                          <a:lnTo>
                            <a:pt x="238" y="1209"/>
                          </a:lnTo>
                          <a:lnTo>
                            <a:pt x="220" y="1318"/>
                          </a:lnTo>
                          <a:lnTo>
                            <a:pt x="209" y="1470"/>
                          </a:lnTo>
                          <a:lnTo>
                            <a:pt x="202" y="1725"/>
                          </a:lnTo>
                          <a:lnTo>
                            <a:pt x="294" y="1735"/>
                          </a:lnTo>
                          <a:lnTo>
                            <a:pt x="301" y="1653"/>
                          </a:lnTo>
                          <a:lnTo>
                            <a:pt x="309" y="1610"/>
                          </a:lnTo>
                          <a:lnTo>
                            <a:pt x="327" y="1576"/>
                          </a:lnTo>
                          <a:lnTo>
                            <a:pt x="344" y="1558"/>
                          </a:lnTo>
                          <a:lnTo>
                            <a:pt x="371" y="1553"/>
                          </a:lnTo>
                          <a:lnTo>
                            <a:pt x="385" y="1545"/>
                          </a:lnTo>
                          <a:lnTo>
                            <a:pt x="396" y="1519"/>
                          </a:lnTo>
                          <a:lnTo>
                            <a:pt x="403" y="1491"/>
                          </a:lnTo>
                          <a:lnTo>
                            <a:pt x="399" y="1458"/>
                          </a:lnTo>
                          <a:lnTo>
                            <a:pt x="399" y="1428"/>
                          </a:lnTo>
                          <a:lnTo>
                            <a:pt x="396" y="1395"/>
                          </a:lnTo>
                          <a:lnTo>
                            <a:pt x="399" y="1361"/>
                          </a:lnTo>
                          <a:lnTo>
                            <a:pt x="396" y="1332"/>
                          </a:lnTo>
                          <a:lnTo>
                            <a:pt x="396" y="1297"/>
                          </a:lnTo>
                          <a:lnTo>
                            <a:pt x="403" y="1260"/>
                          </a:lnTo>
                          <a:lnTo>
                            <a:pt x="407" y="1208"/>
                          </a:lnTo>
                          <a:lnTo>
                            <a:pt x="414" y="1115"/>
                          </a:lnTo>
                          <a:lnTo>
                            <a:pt x="421" y="1089"/>
                          </a:lnTo>
                          <a:lnTo>
                            <a:pt x="439" y="1063"/>
                          </a:lnTo>
                          <a:lnTo>
                            <a:pt x="435" y="1019"/>
                          </a:lnTo>
                          <a:lnTo>
                            <a:pt x="435" y="978"/>
                          </a:lnTo>
                          <a:lnTo>
                            <a:pt x="439" y="933"/>
                          </a:lnTo>
                          <a:lnTo>
                            <a:pt x="439" y="900"/>
                          </a:lnTo>
                          <a:lnTo>
                            <a:pt x="432" y="870"/>
                          </a:lnTo>
                          <a:lnTo>
                            <a:pt x="417" y="826"/>
                          </a:lnTo>
                          <a:lnTo>
                            <a:pt x="410" y="789"/>
                          </a:lnTo>
                          <a:lnTo>
                            <a:pt x="414" y="763"/>
                          </a:lnTo>
                          <a:lnTo>
                            <a:pt x="457" y="778"/>
                          </a:lnTo>
                          <a:lnTo>
                            <a:pt x="471" y="770"/>
                          </a:lnTo>
                          <a:lnTo>
                            <a:pt x="471" y="760"/>
                          </a:lnTo>
                          <a:lnTo>
                            <a:pt x="468" y="742"/>
                          </a:lnTo>
                          <a:lnTo>
                            <a:pt x="435" y="598"/>
                          </a:lnTo>
                          <a:lnTo>
                            <a:pt x="468" y="623"/>
                          </a:lnTo>
                          <a:lnTo>
                            <a:pt x="460" y="561"/>
                          </a:lnTo>
                          <a:lnTo>
                            <a:pt x="450" y="506"/>
                          </a:lnTo>
                          <a:lnTo>
                            <a:pt x="446" y="454"/>
                          </a:lnTo>
                          <a:lnTo>
                            <a:pt x="439" y="397"/>
                          </a:lnTo>
                          <a:lnTo>
                            <a:pt x="442" y="325"/>
                          </a:lnTo>
                          <a:lnTo>
                            <a:pt x="439" y="246"/>
                          </a:lnTo>
                          <a:lnTo>
                            <a:pt x="442" y="198"/>
                          </a:lnTo>
                          <a:lnTo>
                            <a:pt x="463" y="169"/>
                          </a:lnTo>
                          <a:lnTo>
                            <a:pt x="447" y="155"/>
                          </a:lnTo>
                          <a:lnTo>
                            <a:pt x="433" y="137"/>
                          </a:lnTo>
                          <a:lnTo>
                            <a:pt x="422" y="118"/>
                          </a:lnTo>
                          <a:lnTo>
                            <a:pt x="416" y="96"/>
                          </a:lnTo>
                          <a:lnTo>
                            <a:pt x="414" y="71"/>
                          </a:lnTo>
                          <a:lnTo>
                            <a:pt x="435" y="0"/>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70" name="Freeform 291"/>
                    <p:cNvSpPr>
                      <a:spLocks noChangeAspect="1"/>
                    </p:cNvSpPr>
                    <p:nvPr/>
                  </p:nvSpPr>
                  <p:spPr bwMode="auto">
                    <a:xfrm>
                      <a:off x="5247" y="2402"/>
                      <a:ext cx="87" cy="342"/>
                    </a:xfrm>
                    <a:custGeom>
                      <a:avLst/>
                      <a:gdLst>
                        <a:gd name="T0" fmla="*/ 0 w 522"/>
                        <a:gd name="T1" fmla="*/ 0 h 1712"/>
                        <a:gd name="T2" fmla="*/ 0 w 522"/>
                        <a:gd name="T3" fmla="*/ 0 h 1712"/>
                        <a:gd name="T4" fmla="*/ 0 w 522"/>
                        <a:gd name="T5" fmla="*/ 0 h 1712"/>
                        <a:gd name="T6" fmla="*/ 0 w 522"/>
                        <a:gd name="T7" fmla="*/ 0 h 1712"/>
                        <a:gd name="T8" fmla="*/ 0 w 522"/>
                        <a:gd name="T9" fmla="*/ 0 h 1712"/>
                        <a:gd name="T10" fmla="*/ 0 w 522"/>
                        <a:gd name="T11" fmla="*/ 0 h 1712"/>
                        <a:gd name="T12" fmla="*/ 0 w 522"/>
                        <a:gd name="T13" fmla="*/ 0 h 1712"/>
                        <a:gd name="T14" fmla="*/ 0 w 522"/>
                        <a:gd name="T15" fmla="*/ 0 h 1712"/>
                        <a:gd name="T16" fmla="*/ 0 w 522"/>
                        <a:gd name="T17" fmla="*/ 0 h 1712"/>
                        <a:gd name="T18" fmla="*/ 0 w 522"/>
                        <a:gd name="T19" fmla="*/ 0 h 1712"/>
                        <a:gd name="T20" fmla="*/ 0 w 522"/>
                        <a:gd name="T21" fmla="*/ 0 h 1712"/>
                        <a:gd name="T22" fmla="*/ 0 w 522"/>
                        <a:gd name="T23" fmla="*/ 0 h 1712"/>
                        <a:gd name="T24" fmla="*/ 0 w 522"/>
                        <a:gd name="T25" fmla="*/ 0 h 1712"/>
                        <a:gd name="T26" fmla="*/ 0 w 522"/>
                        <a:gd name="T27" fmla="*/ 0 h 1712"/>
                        <a:gd name="T28" fmla="*/ 0 w 522"/>
                        <a:gd name="T29" fmla="*/ 0 h 1712"/>
                        <a:gd name="T30" fmla="*/ 0 w 522"/>
                        <a:gd name="T31" fmla="*/ 0 h 1712"/>
                        <a:gd name="T32" fmla="*/ 0 w 522"/>
                        <a:gd name="T33" fmla="*/ 0 h 1712"/>
                        <a:gd name="T34" fmla="*/ 0 w 522"/>
                        <a:gd name="T35" fmla="*/ 0 h 1712"/>
                        <a:gd name="T36" fmla="*/ 0 w 522"/>
                        <a:gd name="T37" fmla="*/ 0 h 1712"/>
                        <a:gd name="T38" fmla="*/ 0 w 522"/>
                        <a:gd name="T39" fmla="*/ 0 h 1712"/>
                        <a:gd name="T40" fmla="*/ 0 w 522"/>
                        <a:gd name="T41" fmla="*/ 0 h 1712"/>
                        <a:gd name="T42" fmla="*/ 0 w 522"/>
                        <a:gd name="T43" fmla="*/ 0 h 1712"/>
                        <a:gd name="T44" fmla="*/ 0 w 522"/>
                        <a:gd name="T45" fmla="*/ 0 h 1712"/>
                        <a:gd name="T46" fmla="*/ 0 w 522"/>
                        <a:gd name="T47" fmla="*/ 0 h 1712"/>
                        <a:gd name="T48" fmla="*/ 0 w 522"/>
                        <a:gd name="T49" fmla="*/ 0 h 1712"/>
                        <a:gd name="T50" fmla="*/ 0 w 522"/>
                        <a:gd name="T51" fmla="*/ 0 h 1712"/>
                        <a:gd name="T52" fmla="*/ 0 w 522"/>
                        <a:gd name="T53" fmla="*/ 0 h 1712"/>
                        <a:gd name="T54" fmla="*/ 0 w 522"/>
                        <a:gd name="T55" fmla="*/ 0 h 1712"/>
                        <a:gd name="T56" fmla="*/ 0 w 522"/>
                        <a:gd name="T57" fmla="*/ 0 h 1712"/>
                        <a:gd name="T58" fmla="*/ 0 w 522"/>
                        <a:gd name="T59" fmla="*/ 0 h 1712"/>
                        <a:gd name="T60" fmla="*/ 0 w 522"/>
                        <a:gd name="T61" fmla="*/ 0 h 1712"/>
                        <a:gd name="T62" fmla="*/ 0 w 522"/>
                        <a:gd name="T63" fmla="*/ 0 h 17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2" h="1712">
                          <a:moveTo>
                            <a:pt x="16" y="671"/>
                          </a:moveTo>
                          <a:lnTo>
                            <a:pt x="23" y="737"/>
                          </a:lnTo>
                          <a:lnTo>
                            <a:pt x="25" y="797"/>
                          </a:lnTo>
                          <a:lnTo>
                            <a:pt x="34" y="935"/>
                          </a:lnTo>
                          <a:lnTo>
                            <a:pt x="41" y="1061"/>
                          </a:lnTo>
                          <a:lnTo>
                            <a:pt x="51" y="1193"/>
                          </a:lnTo>
                          <a:lnTo>
                            <a:pt x="54" y="1228"/>
                          </a:lnTo>
                          <a:lnTo>
                            <a:pt x="61" y="1257"/>
                          </a:lnTo>
                          <a:lnTo>
                            <a:pt x="77" y="1298"/>
                          </a:lnTo>
                          <a:lnTo>
                            <a:pt x="100" y="1492"/>
                          </a:lnTo>
                          <a:lnTo>
                            <a:pt x="100" y="1533"/>
                          </a:lnTo>
                          <a:lnTo>
                            <a:pt x="99" y="1550"/>
                          </a:lnTo>
                          <a:lnTo>
                            <a:pt x="102" y="1571"/>
                          </a:lnTo>
                          <a:lnTo>
                            <a:pt x="115" y="1593"/>
                          </a:lnTo>
                          <a:lnTo>
                            <a:pt x="129" y="1616"/>
                          </a:lnTo>
                          <a:lnTo>
                            <a:pt x="159" y="1632"/>
                          </a:lnTo>
                          <a:lnTo>
                            <a:pt x="197" y="1642"/>
                          </a:lnTo>
                          <a:lnTo>
                            <a:pt x="270" y="1650"/>
                          </a:lnTo>
                          <a:lnTo>
                            <a:pt x="319" y="1655"/>
                          </a:lnTo>
                          <a:lnTo>
                            <a:pt x="344" y="1658"/>
                          </a:lnTo>
                          <a:lnTo>
                            <a:pt x="405" y="1712"/>
                          </a:lnTo>
                          <a:lnTo>
                            <a:pt x="436" y="1706"/>
                          </a:lnTo>
                          <a:lnTo>
                            <a:pt x="425" y="1569"/>
                          </a:lnTo>
                          <a:lnTo>
                            <a:pt x="400" y="1451"/>
                          </a:lnTo>
                          <a:lnTo>
                            <a:pt x="356" y="1239"/>
                          </a:lnTo>
                          <a:lnTo>
                            <a:pt x="293" y="1035"/>
                          </a:lnTo>
                          <a:lnTo>
                            <a:pt x="275" y="946"/>
                          </a:lnTo>
                          <a:lnTo>
                            <a:pt x="264" y="868"/>
                          </a:lnTo>
                          <a:lnTo>
                            <a:pt x="271" y="768"/>
                          </a:lnTo>
                          <a:lnTo>
                            <a:pt x="296" y="653"/>
                          </a:lnTo>
                          <a:lnTo>
                            <a:pt x="310" y="616"/>
                          </a:lnTo>
                          <a:lnTo>
                            <a:pt x="324" y="569"/>
                          </a:lnTo>
                          <a:lnTo>
                            <a:pt x="342" y="604"/>
                          </a:lnTo>
                          <a:lnTo>
                            <a:pt x="349" y="656"/>
                          </a:lnTo>
                          <a:lnTo>
                            <a:pt x="404" y="638"/>
                          </a:lnTo>
                          <a:lnTo>
                            <a:pt x="458" y="627"/>
                          </a:lnTo>
                          <a:lnTo>
                            <a:pt x="522" y="619"/>
                          </a:lnTo>
                          <a:lnTo>
                            <a:pt x="504" y="498"/>
                          </a:lnTo>
                          <a:lnTo>
                            <a:pt x="494" y="393"/>
                          </a:lnTo>
                          <a:lnTo>
                            <a:pt x="458" y="243"/>
                          </a:lnTo>
                          <a:lnTo>
                            <a:pt x="451" y="177"/>
                          </a:lnTo>
                          <a:lnTo>
                            <a:pt x="356" y="122"/>
                          </a:lnTo>
                          <a:lnTo>
                            <a:pt x="264" y="67"/>
                          </a:lnTo>
                          <a:lnTo>
                            <a:pt x="157" y="0"/>
                          </a:lnTo>
                          <a:lnTo>
                            <a:pt x="160" y="56"/>
                          </a:lnTo>
                          <a:lnTo>
                            <a:pt x="160" y="79"/>
                          </a:lnTo>
                          <a:lnTo>
                            <a:pt x="153" y="111"/>
                          </a:lnTo>
                          <a:lnTo>
                            <a:pt x="146" y="132"/>
                          </a:lnTo>
                          <a:lnTo>
                            <a:pt x="135" y="154"/>
                          </a:lnTo>
                          <a:lnTo>
                            <a:pt x="122" y="190"/>
                          </a:lnTo>
                          <a:lnTo>
                            <a:pt x="99" y="243"/>
                          </a:lnTo>
                          <a:lnTo>
                            <a:pt x="83" y="284"/>
                          </a:lnTo>
                          <a:lnTo>
                            <a:pt x="68" y="288"/>
                          </a:lnTo>
                          <a:lnTo>
                            <a:pt x="50" y="293"/>
                          </a:lnTo>
                          <a:lnTo>
                            <a:pt x="36" y="308"/>
                          </a:lnTo>
                          <a:lnTo>
                            <a:pt x="36" y="325"/>
                          </a:lnTo>
                          <a:lnTo>
                            <a:pt x="34" y="378"/>
                          </a:lnTo>
                          <a:lnTo>
                            <a:pt x="29" y="425"/>
                          </a:lnTo>
                          <a:lnTo>
                            <a:pt x="16" y="467"/>
                          </a:lnTo>
                          <a:lnTo>
                            <a:pt x="8" y="489"/>
                          </a:lnTo>
                          <a:lnTo>
                            <a:pt x="1" y="517"/>
                          </a:lnTo>
                          <a:lnTo>
                            <a:pt x="0" y="538"/>
                          </a:lnTo>
                          <a:lnTo>
                            <a:pt x="5" y="570"/>
                          </a:lnTo>
                          <a:lnTo>
                            <a:pt x="8" y="617"/>
                          </a:lnTo>
                          <a:lnTo>
                            <a:pt x="16" y="671"/>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05" name="Group 292"/>
                  <p:cNvGrpSpPr>
                    <a:grpSpLocks noChangeAspect="1"/>
                  </p:cNvGrpSpPr>
                  <p:nvPr/>
                </p:nvGrpSpPr>
                <p:grpSpPr bwMode="auto">
                  <a:xfrm>
                    <a:off x="5204" y="2258"/>
                    <a:ext cx="90" cy="191"/>
                    <a:chOff x="5204" y="2258"/>
                    <a:chExt cx="90" cy="191"/>
                  </a:xfrm>
                </p:grpSpPr>
                <p:grpSp>
                  <p:nvGrpSpPr>
                    <p:cNvPr id="50525" name="Group 293"/>
                    <p:cNvGrpSpPr>
                      <a:grpSpLocks noChangeAspect="1"/>
                    </p:cNvGrpSpPr>
                    <p:nvPr/>
                  </p:nvGrpSpPr>
                  <p:grpSpPr bwMode="auto">
                    <a:xfrm>
                      <a:off x="5225" y="2354"/>
                      <a:ext cx="47" cy="95"/>
                      <a:chOff x="5225" y="2354"/>
                      <a:chExt cx="47" cy="95"/>
                    </a:xfrm>
                  </p:grpSpPr>
                  <p:sp>
                    <p:nvSpPr>
                      <p:cNvPr id="50566" name="Freeform 294"/>
                      <p:cNvSpPr>
                        <a:spLocks noChangeAspect="1"/>
                      </p:cNvSpPr>
                      <p:nvPr/>
                    </p:nvSpPr>
                    <p:spPr bwMode="auto">
                      <a:xfrm>
                        <a:off x="5225" y="2354"/>
                        <a:ext cx="47" cy="95"/>
                      </a:xfrm>
                      <a:custGeom>
                        <a:avLst/>
                        <a:gdLst>
                          <a:gd name="T0" fmla="*/ 0 w 278"/>
                          <a:gd name="T1" fmla="*/ 0 h 477"/>
                          <a:gd name="T2" fmla="*/ 0 w 278"/>
                          <a:gd name="T3" fmla="*/ 0 h 477"/>
                          <a:gd name="T4" fmla="*/ 0 w 278"/>
                          <a:gd name="T5" fmla="*/ 0 h 477"/>
                          <a:gd name="T6" fmla="*/ 0 w 278"/>
                          <a:gd name="T7" fmla="*/ 0 h 477"/>
                          <a:gd name="T8" fmla="*/ 0 w 278"/>
                          <a:gd name="T9" fmla="*/ 0 h 477"/>
                          <a:gd name="T10" fmla="*/ 0 w 278"/>
                          <a:gd name="T11" fmla="*/ 0 h 477"/>
                          <a:gd name="T12" fmla="*/ 0 w 278"/>
                          <a:gd name="T13" fmla="*/ 0 h 477"/>
                          <a:gd name="T14" fmla="*/ 0 w 278"/>
                          <a:gd name="T15" fmla="*/ 0 h 477"/>
                          <a:gd name="T16" fmla="*/ 0 w 278"/>
                          <a:gd name="T17" fmla="*/ 0 h 477"/>
                          <a:gd name="T18" fmla="*/ 0 w 278"/>
                          <a:gd name="T19" fmla="*/ 0 h 477"/>
                          <a:gd name="T20" fmla="*/ 0 w 278"/>
                          <a:gd name="T21" fmla="*/ 0 h 477"/>
                          <a:gd name="T22" fmla="*/ 0 w 278"/>
                          <a:gd name="T23" fmla="*/ 0 h 477"/>
                          <a:gd name="T24" fmla="*/ 0 w 278"/>
                          <a:gd name="T25" fmla="*/ 0 h 477"/>
                          <a:gd name="T26" fmla="*/ 0 w 278"/>
                          <a:gd name="T27" fmla="*/ 0 h 477"/>
                          <a:gd name="T28" fmla="*/ 0 w 278"/>
                          <a:gd name="T29" fmla="*/ 0 h 477"/>
                          <a:gd name="T30" fmla="*/ 0 w 278"/>
                          <a:gd name="T31" fmla="*/ 0 h 477"/>
                          <a:gd name="T32" fmla="*/ 0 w 278"/>
                          <a:gd name="T33" fmla="*/ 0 h 477"/>
                          <a:gd name="T34" fmla="*/ 0 w 278"/>
                          <a:gd name="T35" fmla="*/ 0 h 477"/>
                          <a:gd name="T36" fmla="*/ 0 w 278"/>
                          <a:gd name="T37" fmla="*/ 0 h 477"/>
                          <a:gd name="T38" fmla="*/ 0 w 278"/>
                          <a:gd name="T39" fmla="*/ 0 h 477"/>
                          <a:gd name="T40" fmla="*/ 0 w 278"/>
                          <a:gd name="T41" fmla="*/ 0 h 477"/>
                          <a:gd name="T42" fmla="*/ 0 w 278"/>
                          <a:gd name="T43" fmla="*/ 0 h 477"/>
                          <a:gd name="T44" fmla="*/ 0 w 278"/>
                          <a:gd name="T45" fmla="*/ 0 h 477"/>
                          <a:gd name="T46" fmla="*/ 0 w 278"/>
                          <a:gd name="T47" fmla="*/ 0 h 477"/>
                          <a:gd name="T48" fmla="*/ 0 w 278"/>
                          <a:gd name="T49" fmla="*/ 0 h 477"/>
                          <a:gd name="T50" fmla="*/ 0 w 278"/>
                          <a:gd name="T51" fmla="*/ 0 h 477"/>
                          <a:gd name="T52" fmla="*/ 0 w 278"/>
                          <a:gd name="T53" fmla="*/ 0 h 477"/>
                          <a:gd name="T54" fmla="*/ 0 w 278"/>
                          <a:gd name="T55" fmla="*/ 0 h 477"/>
                          <a:gd name="T56" fmla="*/ 0 w 278"/>
                          <a:gd name="T57" fmla="*/ 0 h 4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8" h="477">
                            <a:moveTo>
                              <a:pt x="240" y="0"/>
                            </a:moveTo>
                            <a:lnTo>
                              <a:pt x="253" y="135"/>
                            </a:lnTo>
                            <a:lnTo>
                              <a:pt x="261" y="206"/>
                            </a:lnTo>
                            <a:lnTo>
                              <a:pt x="268" y="231"/>
                            </a:lnTo>
                            <a:lnTo>
                              <a:pt x="278" y="292"/>
                            </a:lnTo>
                            <a:lnTo>
                              <a:pt x="272" y="339"/>
                            </a:lnTo>
                            <a:lnTo>
                              <a:pt x="261" y="387"/>
                            </a:lnTo>
                            <a:lnTo>
                              <a:pt x="243" y="431"/>
                            </a:lnTo>
                            <a:lnTo>
                              <a:pt x="224" y="455"/>
                            </a:lnTo>
                            <a:lnTo>
                              <a:pt x="191" y="470"/>
                            </a:lnTo>
                            <a:lnTo>
                              <a:pt x="148" y="477"/>
                            </a:lnTo>
                            <a:lnTo>
                              <a:pt x="102" y="470"/>
                            </a:lnTo>
                            <a:lnTo>
                              <a:pt x="65" y="451"/>
                            </a:lnTo>
                            <a:lnTo>
                              <a:pt x="43" y="431"/>
                            </a:lnTo>
                            <a:lnTo>
                              <a:pt x="22" y="402"/>
                            </a:lnTo>
                            <a:lnTo>
                              <a:pt x="3" y="360"/>
                            </a:lnTo>
                            <a:lnTo>
                              <a:pt x="0" y="332"/>
                            </a:lnTo>
                            <a:lnTo>
                              <a:pt x="3" y="305"/>
                            </a:lnTo>
                            <a:lnTo>
                              <a:pt x="12" y="283"/>
                            </a:lnTo>
                            <a:lnTo>
                              <a:pt x="25" y="262"/>
                            </a:lnTo>
                            <a:lnTo>
                              <a:pt x="51" y="240"/>
                            </a:lnTo>
                            <a:lnTo>
                              <a:pt x="53" y="195"/>
                            </a:lnTo>
                            <a:lnTo>
                              <a:pt x="51" y="121"/>
                            </a:lnTo>
                            <a:lnTo>
                              <a:pt x="92" y="121"/>
                            </a:lnTo>
                            <a:lnTo>
                              <a:pt x="120" y="112"/>
                            </a:lnTo>
                            <a:lnTo>
                              <a:pt x="148" y="97"/>
                            </a:lnTo>
                            <a:lnTo>
                              <a:pt x="167" y="72"/>
                            </a:lnTo>
                            <a:lnTo>
                              <a:pt x="192" y="38"/>
                            </a:lnTo>
                            <a:lnTo>
                              <a:pt x="240" y="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67" name="Freeform 295"/>
                      <p:cNvSpPr>
                        <a:spLocks noChangeAspect="1"/>
                      </p:cNvSpPr>
                      <p:nvPr/>
                    </p:nvSpPr>
                    <p:spPr bwMode="auto">
                      <a:xfrm>
                        <a:off x="5225" y="2354"/>
                        <a:ext cx="46" cy="87"/>
                      </a:xfrm>
                      <a:custGeom>
                        <a:avLst/>
                        <a:gdLst>
                          <a:gd name="T0" fmla="*/ 0 w 279"/>
                          <a:gd name="T1" fmla="*/ 0 h 434"/>
                          <a:gd name="T2" fmla="*/ 0 w 279"/>
                          <a:gd name="T3" fmla="*/ 0 h 434"/>
                          <a:gd name="T4" fmla="*/ 0 w 279"/>
                          <a:gd name="T5" fmla="*/ 0 h 434"/>
                          <a:gd name="T6" fmla="*/ 0 w 279"/>
                          <a:gd name="T7" fmla="*/ 0 h 434"/>
                          <a:gd name="T8" fmla="*/ 0 w 279"/>
                          <a:gd name="T9" fmla="*/ 0 h 434"/>
                          <a:gd name="T10" fmla="*/ 0 w 279"/>
                          <a:gd name="T11" fmla="*/ 0 h 434"/>
                          <a:gd name="T12" fmla="*/ 0 w 279"/>
                          <a:gd name="T13" fmla="*/ 0 h 434"/>
                          <a:gd name="T14" fmla="*/ 0 w 279"/>
                          <a:gd name="T15" fmla="*/ 0 h 434"/>
                          <a:gd name="T16" fmla="*/ 0 w 279"/>
                          <a:gd name="T17" fmla="*/ 0 h 434"/>
                          <a:gd name="T18" fmla="*/ 0 w 279"/>
                          <a:gd name="T19" fmla="*/ 0 h 434"/>
                          <a:gd name="T20" fmla="*/ 0 w 279"/>
                          <a:gd name="T21" fmla="*/ 0 h 434"/>
                          <a:gd name="T22" fmla="*/ 0 w 279"/>
                          <a:gd name="T23" fmla="*/ 0 h 434"/>
                          <a:gd name="T24" fmla="*/ 0 w 279"/>
                          <a:gd name="T25" fmla="*/ 0 h 434"/>
                          <a:gd name="T26" fmla="*/ 0 w 279"/>
                          <a:gd name="T27" fmla="*/ 0 h 434"/>
                          <a:gd name="T28" fmla="*/ 0 w 279"/>
                          <a:gd name="T29" fmla="*/ 0 h 434"/>
                          <a:gd name="T30" fmla="*/ 0 w 279"/>
                          <a:gd name="T31" fmla="*/ 0 h 434"/>
                          <a:gd name="T32" fmla="*/ 0 w 279"/>
                          <a:gd name="T33" fmla="*/ 0 h 434"/>
                          <a:gd name="T34" fmla="*/ 0 w 279"/>
                          <a:gd name="T35" fmla="*/ 0 h 434"/>
                          <a:gd name="T36" fmla="*/ 0 w 279"/>
                          <a:gd name="T37" fmla="*/ 0 h 434"/>
                          <a:gd name="T38" fmla="*/ 0 w 279"/>
                          <a:gd name="T39" fmla="*/ 0 h 434"/>
                          <a:gd name="T40" fmla="*/ 0 w 279"/>
                          <a:gd name="T41" fmla="*/ 0 h 434"/>
                          <a:gd name="T42" fmla="*/ 0 w 279"/>
                          <a:gd name="T43" fmla="*/ 0 h 434"/>
                          <a:gd name="T44" fmla="*/ 0 w 279"/>
                          <a:gd name="T45" fmla="*/ 0 h 434"/>
                          <a:gd name="T46" fmla="*/ 0 w 279"/>
                          <a:gd name="T47" fmla="*/ 0 h 434"/>
                          <a:gd name="T48" fmla="*/ 0 w 279"/>
                          <a:gd name="T49" fmla="*/ 0 h 434"/>
                          <a:gd name="T50" fmla="*/ 0 w 279"/>
                          <a:gd name="T51" fmla="*/ 0 h 434"/>
                          <a:gd name="T52" fmla="*/ 0 w 279"/>
                          <a:gd name="T53" fmla="*/ 0 h 434"/>
                          <a:gd name="T54" fmla="*/ 0 w 279"/>
                          <a:gd name="T55" fmla="*/ 0 h 434"/>
                          <a:gd name="T56" fmla="*/ 0 w 279"/>
                          <a:gd name="T57" fmla="*/ 0 h 434"/>
                          <a:gd name="T58" fmla="*/ 0 w 279"/>
                          <a:gd name="T59" fmla="*/ 0 h 434"/>
                          <a:gd name="T60" fmla="*/ 0 w 279"/>
                          <a:gd name="T61" fmla="*/ 0 h 434"/>
                          <a:gd name="T62" fmla="*/ 0 w 279"/>
                          <a:gd name="T63" fmla="*/ 0 h 434"/>
                          <a:gd name="T64" fmla="*/ 0 w 279"/>
                          <a:gd name="T65" fmla="*/ 0 h 434"/>
                          <a:gd name="T66" fmla="*/ 0 w 279"/>
                          <a:gd name="T67" fmla="*/ 0 h 434"/>
                          <a:gd name="T68" fmla="*/ 0 w 279"/>
                          <a:gd name="T69" fmla="*/ 0 h 434"/>
                          <a:gd name="T70" fmla="*/ 0 w 279"/>
                          <a:gd name="T71" fmla="*/ 0 h 434"/>
                          <a:gd name="T72" fmla="*/ 0 w 279"/>
                          <a:gd name="T73" fmla="*/ 0 h 434"/>
                          <a:gd name="T74" fmla="*/ 0 w 279"/>
                          <a:gd name="T75" fmla="*/ 0 h 434"/>
                          <a:gd name="T76" fmla="*/ 0 w 279"/>
                          <a:gd name="T77" fmla="*/ 0 h 434"/>
                          <a:gd name="T78" fmla="*/ 0 w 279"/>
                          <a:gd name="T79" fmla="*/ 0 h 434"/>
                          <a:gd name="T80" fmla="*/ 0 w 279"/>
                          <a:gd name="T81" fmla="*/ 0 h 434"/>
                          <a:gd name="T82" fmla="*/ 0 w 279"/>
                          <a:gd name="T83" fmla="*/ 0 h 434"/>
                          <a:gd name="T84" fmla="*/ 0 w 279"/>
                          <a:gd name="T85" fmla="*/ 0 h 434"/>
                          <a:gd name="T86" fmla="*/ 0 w 279"/>
                          <a:gd name="T87" fmla="*/ 0 h 434"/>
                          <a:gd name="T88" fmla="*/ 0 w 279"/>
                          <a:gd name="T89" fmla="*/ 0 h 434"/>
                          <a:gd name="T90" fmla="*/ 0 w 279"/>
                          <a:gd name="T91" fmla="*/ 0 h 434"/>
                          <a:gd name="T92" fmla="*/ 0 w 279"/>
                          <a:gd name="T93" fmla="*/ 0 h 434"/>
                          <a:gd name="T94" fmla="*/ 0 w 279"/>
                          <a:gd name="T95" fmla="*/ 0 h 434"/>
                          <a:gd name="T96" fmla="*/ 0 w 279"/>
                          <a:gd name="T97" fmla="*/ 0 h 434"/>
                          <a:gd name="T98" fmla="*/ 0 w 279"/>
                          <a:gd name="T99" fmla="*/ 0 h 434"/>
                          <a:gd name="T100" fmla="*/ 0 w 279"/>
                          <a:gd name="T101" fmla="*/ 0 h 434"/>
                          <a:gd name="T102" fmla="*/ 0 w 279"/>
                          <a:gd name="T103" fmla="*/ 0 h 434"/>
                          <a:gd name="T104" fmla="*/ 0 w 279"/>
                          <a:gd name="T105" fmla="*/ 0 h 434"/>
                          <a:gd name="T106" fmla="*/ 0 w 279"/>
                          <a:gd name="T107" fmla="*/ 0 h 4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9" h="434">
                            <a:moveTo>
                              <a:pt x="240" y="0"/>
                            </a:moveTo>
                            <a:lnTo>
                              <a:pt x="254" y="135"/>
                            </a:lnTo>
                            <a:lnTo>
                              <a:pt x="262" y="206"/>
                            </a:lnTo>
                            <a:lnTo>
                              <a:pt x="269" y="231"/>
                            </a:lnTo>
                            <a:lnTo>
                              <a:pt x="279" y="292"/>
                            </a:lnTo>
                            <a:lnTo>
                              <a:pt x="273" y="340"/>
                            </a:lnTo>
                            <a:lnTo>
                              <a:pt x="262" y="387"/>
                            </a:lnTo>
                            <a:lnTo>
                              <a:pt x="245" y="431"/>
                            </a:lnTo>
                            <a:lnTo>
                              <a:pt x="234" y="407"/>
                            </a:lnTo>
                            <a:lnTo>
                              <a:pt x="214" y="398"/>
                            </a:lnTo>
                            <a:lnTo>
                              <a:pt x="199" y="403"/>
                            </a:lnTo>
                            <a:lnTo>
                              <a:pt x="185" y="415"/>
                            </a:lnTo>
                            <a:lnTo>
                              <a:pt x="163" y="434"/>
                            </a:lnTo>
                            <a:lnTo>
                              <a:pt x="133" y="434"/>
                            </a:lnTo>
                            <a:lnTo>
                              <a:pt x="146" y="410"/>
                            </a:lnTo>
                            <a:lnTo>
                              <a:pt x="173" y="374"/>
                            </a:lnTo>
                            <a:lnTo>
                              <a:pt x="201" y="351"/>
                            </a:lnTo>
                            <a:lnTo>
                              <a:pt x="217" y="334"/>
                            </a:lnTo>
                            <a:lnTo>
                              <a:pt x="224" y="309"/>
                            </a:lnTo>
                            <a:lnTo>
                              <a:pt x="227" y="285"/>
                            </a:lnTo>
                            <a:lnTo>
                              <a:pt x="228" y="258"/>
                            </a:lnTo>
                            <a:lnTo>
                              <a:pt x="225" y="230"/>
                            </a:lnTo>
                            <a:lnTo>
                              <a:pt x="227" y="189"/>
                            </a:lnTo>
                            <a:lnTo>
                              <a:pt x="213" y="193"/>
                            </a:lnTo>
                            <a:lnTo>
                              <a:pt x="177" y="194"/>
                            </a:lnTo>
                            <a:lnTo>
                              <a:pt x="147" y="191"/>
                            </a:lnTo>
                            <a:lnTo>
                              <a:pt x="116" y="186"/>
                            </a:lnTo>
                            <a:lnTo>
                              <a:pt x="93" y="178"/>
                            </a:lnTo>
                            <a:lnTo>
                              <a:pt x="76" y="169"/>
                            </a:lnTo>
                            <a:lnTo>
                              <a:pt x="76" y="196"/>
                            </a:lnTo>
                            <a:lnTo>
                              <a:pt x="76" y="231"/>
                            </a:lnTo>
                            <a:lnTo>
                              <a:pt x="68" y="262"/>
                            </a:lnTo>
                            <a:lnTo>
                              <a:pt x="67" y="292"/>
                            </a:lnTo>
                            <a:lnTo>
                              <a:pt x="78" y="322"/>
                            </a:lnTo>
                            <a:lnTo>
                              <a:pt x="90" y="348"/>
                            </a:lnTo>
                            <a:lnTo>
                              <a:pt x="107" y="378"/>
                            </a:lnTo>
                            <a:lnTo>
                              <a:pt x="98" y="400"/>
                            </a:lnTo>
                            <a:lnTo>
                              <a:pt x="84" y="387"/>
                            </a:lnTo>
                            <a:lnTo>
                              <a:pt x="59" y="369"/>
                            </a:lnTo>
                            <a:lnTo>
                              <a:pt x="43" y="353"/>
                            </a:lnTo>
                            <a:lnTo>
                              <a:pt x="22" y="342"/>
                            </a:lnTo>
                            <a:lnTo>
                              <a:pt x="0" y="334"/>
                            </a:lnTo>
                            <a:lnTo>
                              <a:pt x="4" y="305"/>
                            </a:lnTo>
                            <a:lnTo>
                              <a:pt x="12" y="283"/>
                            </a:lnTo>
                            <a:lnTo>
                              <a:pt x="25" y="262"/>
                            </a:lnTo>
                            <a:lnTo>
                              <a:pt x="52" y="240"/>
                            </a:lnTo>
                            <a:lnTo>
                              <a:pt x="54" y="195"/>
                            </a:lnTo>
                            <a:lnTo>
                              <a:pt x="52" y="121"/>
                            </a:lnTo>
                            <a:lnTo>
                              <a:pt x="92" y="121"/>
                            </a:lnTo>
                            <a:lnTo>
                              <a:pt x="121" y="114"/>
                            </a:lnTo>
                            <a:lnTo>
                              <a:pt x="148" y="97"/>
                            </a:lnTo>
                            <a:lnTo>
                              <a:pt x="168" y="72"/>
                            </a:lnTo>
                            <a:lnTo>
                              <a:pt x="193" y="38"/>
                            </a:lnTo>
                            <a:lnTo>
                              <a:pt x="24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26" name="Freeform 296"/>
                    <p:cNvSpPr>
                      <a:spLocks noChangeAspect="1"/>
                    </p:cNvSpPr>
                    <p:nvPr/>
                  </p:nvSpPr>
                  <p:spPr bwMode="auto">
                    <a:xfrm>
                      <a:off x="5214" y="2266"/>
                      <a:ext cx="63" cy="116"/>
                    </a:xfrm>
                    <a:custGeom>
                      <a:avLst/>
                      <a:gdLst>
                        <a:gd name="T0" fmla="*/ 0 w 376"/>
                        <a:gd name="T1" fmla="*/ 0 h 582"/>
                        <a:gd name="T2" fmla="*/ 0 w 376"/>
                        <a:gd name="T3" fmla="*/ 0 h 582"/>
                        <a:gd name="T4" fmla="*/ 0 w 376"/>
                        <a:gd name="T5" fmla="*/ 0 h 582"/>
                        <a:gd name="T6" fmla="*/ 0 w 376"/>
                        <a:gd name="T7" fmla="*/ 0 h 582"/>
                        <a:gd name="T8" fmla="*/ 0 w 376"/>
                        <a:gd name="T9" fmla="*/ 0 h 582"/>
                        <a:gd name="T10" fmla="*/ 0 w 376"/>
                        <a:gd name="T11" fmla="*/ 0 h 582"/>
                        <a:gd name="T12" fmla="*/ 0 w 376"/>
                        <a:gd name="T13" fmla="*/ 0 h 582"/>
                        <a:gd name="T14" fmla="*/ 0 w 376"/>
                        <a:gd name="T15" fmla="*/ 0 h 582"/>
                        <a:gd name="T16" fmla="*/ 0 w 376"/>
                        <a:gd name="T17" fmla="*/ 0 h 582"/>
                        <a:gd name="T18" fmla="*/ 0 w 376"/>
                        <a:gd name="T19" fmla="*/ 0 h 582"/>
                        <a:gd name="T20" fmla="*/ 0 w 376"/>
                        <a:gd name="T21" fmla="*/ 0 h 582"/>
                        <a:gd name="T22" fmla="*/ 0 w 376"/>
                        <a:gd name="T23" fmla="*/ 0 h 582"/>
                        <a:gd name="T24" fmla="*/ 0 w 376"/>
                        <a:gd name="T25" fmla="*/ 0 h 582"/>
                        <a:gd name="T26" fmla="*/ 0 w 376"/>
                        <a:gd name="T27" fmla="*/ 0 h 582"/>
                        <a:gd name="T28" fmla="*/ 0 w 376"/>
                        <a:gd name="T29" fmla="*/ 0 h 582"/>
                        <a:gd name="T30" fmla="*/ 0 w 376"/>
                        <a:gd name="T31" fmla="*/ 0 h 582"/>
                        <a:gd name="T32" fmla="*/ 0 w 376"/>
                        <a:gd name="T33" fmla="*/ 0 h 582"/>
                        <a:gd name="T34" fmla="*/ 0 w 376"/>
                        <a:gd name="T35" fmla="*/ 0 h 582"/>
                        <a:gd name="T36" fmla="*/ 0 w 376"/>
                        <a:gd name="T37" fmla="*/ 0 h 582"/>
                        <a:gd name="T38" fmla="*/ 0 w 376"/>
                        <a:gd name="T39" fmla="*/ 0 h 582"/>
                        <a:gd name="T40" fmla="*/ 0 w 376"/>
                        <a:gd name="T41" fmla="*/ 0 h 582"/>
                        <a:gd name="T42" fmla="*/ 0 w 376"/>
                        <a:gd name="T43" fmla="*/ 0 h 582"/>
                        <a:gd name="T44" fmla="*/ 0 w 376"/>
                        <a:gd name="T45" fmla="*/ 0 h 582"/>
                        <a:gd name="T46" fmla="*/ 0 w 376"/>
                        <a:gd name="T47" fmla="*/ 0 h 582"/>
                        <a:gd name="T48" fmla="*/ 0 w 376"/>
                        <a:gd name="T49" fmla="*/ 0 h 582"/>
                        <a:gd name="T50" fmla="*/ 0 w 376"/>
                        <a:gd name="T51" fmla="*/ 0 h 582"/>
                        <a:gd name="T52" fmla="*/ 0 w 376"/>
                        <a:gd name="T53" fmla="*/ 0 h 582"/>
                        <a:gd name="T54" fmla="*/ 0 w 376"/>
                        <a:gd name="T55" fmla="*/ 0 h 582"/>
                        <a:gd name="T56" fmla="*/ 0 w 376"/>
                        <a:gd name="T57" fmla="*/ 0 h 582"/>
                        <a:gd name="T58" fmla="*/ 0 w 376"/>
                        <a:gd name="T59" fmla="*/ 0 h 582"/>
                        <a:gd name="T60" fmla="*/ 0 w 376"/>
                        <a:gd name="T61" fmla="*/ 0 h 582"/>
                        <a:gd name="T62" fmla="*/ 0 w 376"/>
                        <a:gd name="T63" fmla="*/ 0 h 582"/>
                        <a:gd name="T64" fmla="*/ 0 w 376"/>
                        <a:gd name="T65" fmla="*/ 0 h 582"/>
                        <a:gd name="T66" fmla="*/ 0 w 376"/>
                        <a:gd name="T67" fmla="*/ 0 h 582"/>
                        <a:gd name="T68" fmla="*/ 0 w 376"/>
                        <a:gd name="T69" fmla="*/ 0 h 582"/>
                        <a:gd name="T70" fmla="*/ 0 w 376"/>
                        <a:gd name="T71" fmla="*/ 0 h 582"/>
                        <a:gd name="T72" fmla="*/ 0 w 376"/>
                        <a:gd name="T73" fmla="*/ 0 h 582"/>
                        <a:gd name="T74" fmla="*/ 0 w 376"/>
                        <a:gd name="T75" fmla="*/ 0 h 582"/>
                        <a:gd name="T76" fmla="*/ 0 w 376"/>
                        <a:gd name="T77" fmla="*/ 0 h 582"/>
                        <a:gd name="T78" fmla="*/ 0 w 376"/>
                        <a:gd name="T79" fmla="*/ 0 h 582"/>
                        <a:gd name="T80" fmla="*/ 0 w 376"/>
                        <a:gd name="T81" fmla="*/ 0 h 582"/>
                        <a:gd name="T82" fmla="*/ 0 w 376"/>
                        <a:gd name="T83" fmla="*/ 0 h 582"/>
                        <a:gd name="T84" fmla="*/ 0 w 376"/>
                        <a:gd name="T85" fmla="*/ 0 h 582"/>
                        <a:gd name="T86" fmla="*/ 0 w 376"/>
                        <a:gd name="T87" fmla="*/ 0 h 582"/>
                        <a:gd name="T88" fmla="*/ 0 w 376"/>
                        <a:gd name="T89" fmla="*/ 0 h 582"/>
                        <a:gd name="T90" fmla="*/ 0 w 376"/>
                        <a:gd name="T91" fmla="*/ 0 h 582"/>
                        <a:gd name="T92" fmla="*/ 0 w 376"/>
                        <a:gd name="T93" fmla="*/ 0 h 582"/>
                        <a:gd name="T94" fmla="*/ 0 w 376"/>
                        <a:gd name="T95" fmla="*/ 0 h 5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6" h="582">
                          <a:moveTo>
                            <a:pt x="34" y="100"/>
                          </a:moveTo>
                          <a:lnTo>
                            <a:pt x="19" y="137"/>
                          </a:lnTo>
                          <a:lnTo>
                            <a:pt x="8" y="169"/>
                          </a:lnTo>
                          <a:lnTo>
                            <a:pt x="1" y="195"/>
                          </a:lnTo>
                          <a:lnTo>
                            <a:pt x="0" y="215"/>
                          </a:lnTo>
                          <a:lnTo>
                            <a:pt x="2" y="233"/>
                          </a:lnTo>
                          <a:lnTo>
                            <a:pt x="6" y="262"/>
                          </a:lnTo>
                          <a:lnTo>
                            <a:pt x="4" y="275"/>
                          </a:lnTo>
                          <a:lnTo>
                            <a:pt x="6" y="291"/>
                          </a:lnTo>
                          <a:lnTo>
                            <a:pt x="13" y="312"/>
                          </a:lnTo>
                          <a:lnTo>
                            <a:pt x="15" y="325"/>
                          </a:lnTo>
                          <a:lnTo>
                            <a:pt x="12" y="362"/>
                          </a:lnTo>
                          <a:lnTo>
                            <a:pt x="15" y="388"/>
                          </a:lnTo>
                          <a:lnTo>
                            <a:pt x="22" y="414"/>
                          </a:lnTo>
                          <a:lnTo>
                            <a:pt x="34" y="445"/>
                          </a:lnTo>
                          <a:lnTo>
                            <a:pt x="49" y="477"/>
                          </a:lnTo>
                          <a:lnTo>
                            <a:pt x="62" y="507"/>
                          </a:lnTo>
                          <a:lnTo>
                            <a:pt x="70" y="530"/>
                          </a:lnTo>
                          <a:lnTo>
                            <a:pt x="77" y="555"/>
                          </a:lnTo>
                          <a:lnTo>
                            <a:pt x="88" y="570"/>
                          </a:lnTo>
                          <a:lnTo>
                            <a:pt x="104" y="578"/>
                          </a:lnTo>
                          <a:lnTo>
                            <a:pt x="129" y="582"/>
                          </a:lnTo>
                          <a:lnTo>
                            <a:pt x="163" y="578"/>
                          </a:lnTo>
                          <a:lnTo>
                            <a:pt x="193" y="571"/>
                          </a:lnTo>
                          <a:lnTo>
                            <a:pt x="210" y="559"/>
                          </a:lnTo>
                          <a:lnTo>
                            <a:pt x="235" y="541"/>
                          </a:lnTo>
                          <a:lnTo>
                            <a:pt x="261" y="507"/>
                          </a:lnTo>
                          <a:lnTo>
                            <a:pt x="304" y="444"/>
                          </a:lnTo>
                          <a:lnTo>
                            <a:pt x="315" y="424"/>
                          </a:lnTo>
                          <a:lnTo>
                            <a:pt x="324" y="429"/>
                          </a:lnTo>
                          <a:lnTo>
                            <a:pt x="337" y="429"/>
                          </a:lnTo>
                          <a:lnTo>
                            <a:pt x="344" y="410"/>
                          </a:lnTo>
                          <a:lnTo>
                            <a:pt x="356" y="372"/>
                          </a:lnTo>
                          <a:lnTo>
                            <a:pt x="365" y="336"/>
                          </a:lnTo>
                          <a:lnTo>
                            <a:pt x="363" y="288"/>
                          </a:lnTo>
                          <a:lnTo>
                            <a:pt x="373" y="206"/>
                          </a:lnTo>
                          <a:lnTo>
                            <a:pt x="376" y="157"/>
                          </a:lnTo>
                          <a:lnTo>
                            <a:pt x="374" y="116"/>
                          </a:lnTo>
                          <a:lnTo>
                            <a:pt x="365" y="86"/>
                          </a:lnTo>
                          <a:lnTo>
                            <a:pt x="340" y="48"/>
                          </a:lnTo>
                          <a:lnTo>
                            <a:pt x="304" y="22"/>
                          </a:lnTo>
                          <a:lnTo>
                            <a:pt x="265" y="7"/>
                          </a:lnTo>
                          <a:lnTo>
                            <a:pt x="222" y="0"/>
                          </a:lnTo>
                          <a:lnTo>
                            <a:pt x="178" y="0"/>
                          </a:lnTo>
                          <a:lnTo>
                            <a:pt x="136" y="7"/>
                          </a:lnTo>
                          <a:lnTo>
                            <a:pt x="95" y="27"/>
                          </a:lnTo>
                          <a:lnTo>
                            <a:pt x="65" y="53"/>
                          </a:lnTo>
                          <a:lnTo>
                            <a:pt x="34" y="10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27" name="Group 297"/>
                    <p:cNvGrpSpPr>
                      <a:grpSpLocks noChangeAspect="1"/>
                    </p:cNvGrpSpPr>
                    <p:nvPr/>
                  </p:nvGrpSpPr>
                  <p:grpSpPr bwMode="auto">
                    <a:xfrm>
                      <a:off x="5204" y="2258"/>
                      <a:ext cx="90" cy="143"/>
                      <a:chOff x="5204" y="2258"/>
                      <a:chExt cx="90" cy="143"/>
                    </a:xfrm>
                  </p:grpSpPr>
                  <p:grpSp>
                    <p:nvGrpSpPr>
                      <p:cNvPr id="50562" name="Group 298"/>
                      <p:cNvGrpSpPr>
                        <a:grpSpLocks noChangeAspect="1"/>
                      </p:cNvGrpSpPr>
                      <p:nvPr/>
                    </p:nvGrpSpPr>
                    <p:grpSpPr bwMode="auto">
                      <a:xfrm>
                        <a:off x="5204" y="2258"/>
                        <a:ext cx="90" cy="143"/>
                        <a:chOff x="5204" y="2258"/>
                        <a:chExt cx="90" cy="143"/>
                      </a:xfrm>
                    </p:grpSpPr>
                    <p:sp>
                      <p:nvSpPr>
                        <p:cNvPr id="50564" name="Freeform 299"/>
                        <p:cNvSpPr>
                          <a:spLocks noChangeAspect="1"/>
                        </p:cNvSpPr>
                        <p:nvPr/>
                      </p:nvSpPr>
                      <p:spPr bwMode="auto">
                        <a:xfrm>
                          <a:off x="5225" y="2293"/>
                          <a:ext cx="7" cy="14"/>
                        </a:xfrm>
                        <a:custGeom>
                          <a:avLst/>
                          <a:gdLst>
                            <a:gd name="T0" fmla="*/ 0 w 45"/>
                            <a:gd name="T1" fmla="*/ 0 h 70"/>
                            <a:gd name="T2" fmla="*/ 0 w 45"/>
                            <a:gd name="T3" fmla="*/ 0 h 70"/>
                            <a:gd name="T4" fmla="*/ 0 w 45"/>
                            <a:gd name="T5" fmla="*/ 0 h 70"/>
                            <a:gd name="T6" fmla="*/ 0 w 45"/>
                            <a:gd name="T7" fmla="*/ 0 h 70"/>
                            <a:gd name="T8" fmla="*/ 0 w 45"/>
                            <a:gd name="T9" fmla="*/ 0 h 70"/>
                            <a:gd name="T10" fmla="*/ 0 w 45"/>
                            <a:gd name="T11" fmla="*/ 0 h 70"/>
                            <a:gd name="T12" fmla="*/ 0 w 45"/>
                            <a:gd name="T13" fmla="*/ 0 h 70"/>
                            <a:gd name="T14" fmla="*/ 0 w 45"/>
                            <a:gd name="T15" fmla="*/ 0 h 70"/>
                            <a:gd name="T16" fmla="*/ 0 w 45"/>
                            <a:gd name="T17" fmla="*/ 0 h 70"/>
                            <a:gd name="T18" fmla="*/ 0 w 45"/>
                            <a:gd name="T19" fmla="*/ 0 h 70"/>
                            <a:gd name="T20" fmla="*/ 0 w 45"/>
                            <a:gd name="T21" fmla="*/ 0 h 70"/>
                            <a:gd name="T22" fmla="*/ 0 w 45"/>
                            <a:gd name="T23" fmla="*/ 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70">
                              <a:moveTo>
                                <a:pt x="7" y="0"/>
                              </a:moveTo>
                              <a:lnTo>
                                <a:pt x="1" y="11"/>
                              </a:lnTo>
                              <a:lnTo>
                                <a:pt x="0" y="25"/>
                              </a:lnTo>
                              <a:lnTo>
                                <a:pt x="4" y="37"/>
                              </a:lnTo>
                              <a:lnTo>
                                <a:pt x="12" y="46"/>
                              </a:lnTo>
                              <a:lnTo>
                                <a:pt x="24" y="57"/>
                              </a:lnTo>
                              <a:lnTo>
                                <a:pt x="45" y="70"/>
                              </a:lnTo>
                              <a:lnTo>
                                <a:pt x="26" y="51"/>
                              </a:lnTo>
                              <a:lnTo>
                                <a:pt x="19" y="41"/>
                              </a:lnTo>
                              <a:lnTo>
                                <a:pt x="14" y="32"/>
                              </a:lnTo>
                              <a:lnTo>
                                <a:pt x="10" y="20"/>
                              </a:lnTo>
                              <a:lnTo>
                                <a:pt x="7" y="0"/>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65" name="Freeform 300"/>
                        <p:cNvSpPr>
                          <a:spLocks noChangeAspect="1"/>
                        </p:cNvSpPr>
                        <p:nvPr/>
                      </p:nvSpPr>
                      <p:spPr bwMode="auto">
                        <a:xfrm>
                          <a:off x="5204" y="2258"/>
                          <a:ext cx="90" cy="143"/>
                        </a:xfrm>
                        <a:custGeom>
                          <a:avLst/>
                          <a:gdLst>
                            <a:gd name="T0" fmla="*/ 0 w 540"/>
                            <a:gd name="T1" fmla="*/ 0 h 714"/>
                            <a:gd name="T2" fmla="*/ 0 w 540"/>
                            <a:gd name="T3" fmla="*/ 0 h 714"/>
                            <a:gd name="T4" fmla="*/ 0 w 540"/>
                            <a:gd name="T5" fmla="*/ 0 h 714"/>
                            <a:gd name="T6" fmla="*/ 0 w 540"/>
                            <a:gd name="T7" fmla="*/ 0 h 714"/>
                            <a:gd name="T8" fmla="*/ 0 w 540"/>
                            <a:gd name="T9" fmla="*/ 0 h 714"/>
                            <a:gd name="T10" fmla="*/ 0 w 540"/>
                            <a:gd name="T11" fmla="*/ 0 h 714"/>
                            <a:gd name="T12" fmla="*/ 0 w 540"/>
                            <a:gd name="T13" fmla="*/ 0 h 714"/>
                            <a:gd name="T14" fmla="*/ 0 w 540"/>
                            <a:gd name="T15" fmla="*/ 0 h 714"/>
                            <a:gd name="T16" fmla="*/ 0 w 540"/>
                            <a:gd name="T17" fmla="*/ 0 h 714"/>
                            <a:gd name="T18" fmla="*/ 0 w 540"/>
                            <a:gd name="T19" fmla="*/ 0 h 714"/>
                            <a:gd name="T20" fmla="*/ 0 w 540"/>
                            <a:gd name="T21" fmla="*/ 0 h 714"/>
                            <a:gd name="T22" fmla="*/ 0 w 540"/>
                            <a:gd name="T23" fmla="*/ 0 h 714"/>
                            <a:gd name="T24" fmla="*/ 0 w 540"/>
                            <a:gd name="T25" fmla="*/ 0 h 714"/>
                            <a:gd name="T26" fmla="*/ 0 w 540"/>
                            <a:gd name="T27" fmla="*/ 0 h 714"/>
                            <a:gd name="T28" fmla="*/ 0 w 540"/>
                            <a:gd name="T29" fmla="*/ 0 h 714"/>
                            <a:gd name="T30" fmla="*/ 0 w 540"/>
                            <a:gd name="T31" fmla="*/ 0 h 714"/>
                            <a:gd name="T32" fmla="*/ 0 w 540"/>
                            <a:gd name="T33" fmla="*/ 0 h 714"/>
                            <a:gd name="T34" fmla="*/ 0 w 540"/>
                            <a:gd name="T35" fmla="*/ 0 h 714"/>
                            <a:gd name="T36" fmla="*/ 0 w 540"/>
                            <a:gd name="T37" fmla="*/ 0 h 714"/>
                            <a:gd name="T38" fmla="*/ 0 w 540"/>
                            <a:gd name="T39" fmla="*/ 0 h 714"/>
                            <a:gd name="T40" fmla="*/ 0 w 540"/>
                            <a:gd name="T41" fmla="*/ 0 h 714"/>
                            <a:gd name="T42" fmla="*/ 0 w 540"/>
                            <a:gd name="T43" fmla="*/ 0 h 714"/>
                            <a:gd name="T44" fmla="*/ 0 w 540"/>
                            <a:gd name="T45" fmla="*/ 0 h 714"/>
                            <a:gd name="T46" fmla="*/ 0 w 540"/>
                            <a:gd name="T47" fmla="*/ 0 h 714"/>
                            <a:gd name="T48" fmla="*/ 0 w 540"/>
                            <a:gd name="T49" fmla="*/ 0 h 714"/>
                            <a:gd name="T50" fmla="*/ 0 w 540"/>
                            <a:gd name="T51" fmla="*/ 0 h 714"/>
                            <a:gd name="T52" fmla="*/ 0 w 540"/>
                            <a:gd name="T53" fmla="*/ 0 h 714"/>
                            <a:gd name="T54" fmla="*/ 0 w 540"/>
                            <a:gd name="T55" fmla="*/ 0 h 714"/>
                            <a:gd name="T56" fmla="*/ 0 w 540"/>
                            <a:gd name="T57" fmla="*/ 0 h 714"/>
                            <a:gd name="T58" fmla="*/ 0 w 540"/>
                            <a:gd name="T59" fmla="*/ 0 h 714"/>
                            <a:gd name="T60" fmla="*/ 0 w 540"/>
                            <a:gd name="T61" fmla="*/ 0 h 714"/>
                            <a:gd name="T62" fmla="*/ 0 w 540"/>
                            <a:gd name="T63" fmla="*/ 0 h 714"/>
                            <a:gd name="T64" fmla="*/ 0 w 540"/>
                            <a:gd name="T65" fmla="*/ 0 h 714"/>
                            <a:gd name="T66" fmla="*/ 0 w 540"/>
                            <a:gd name="T67" fmla="*/ 0 h 714"/>
                            <a:gd name="T68" fmla="*/ 0 w 540"/>
                            <a:gd name="T69" fmla="*/ 0 h 714"/>
                            <a:gd name="T70" fmla="*/ 0 w 540"/>
                            <a:gd name="T71" fmla="*/ 0 h 714"/>
                            <a:gd name="T72" fmla="*/ 0 w 540"/>
                            <a:gd name="T73" fmla="*/ 0 h 714"/>
                            <a:gd name="T74" fmla="*/ 0 w 540"/>
                            <a:gd name="T75" fmla="*/ 0 h 714"/>
                            <a:gd name="T76" fmla="*/ 0 w 540"/>
                            <a:gd name="T77" fmla="*/ 0 h 714"/>
                            <a:gd name="T78" fmla="*/ 0 w 540"/>
                            <a:gd name="T79" fmla="*/ 0 h 714"/>
                            <a:gd name="T80" fmla="*/ 0 w 540"/>
                            <a:gd name="T81" fmla="*/ 0 h 714"/>
                            <a:gd name="T82" fmla="*/ 0 w 540"/>
                            <a:gd name="T83" fmla="*/ 0 h 714"/>
                            <a:gd name="T84" fmla="*/ 0 w 540"/>
                            <a:gd name="T85" fmla="*/ 0 h 714"/>
                            <a:gd name="T86" fmla="*/ 0 w 540"/>
                            <a:gd name="T87" fmla="*/ 0 h 714"/>
                            <a:gd name="T88" fmla="*/ 0 w 540"/>
                            <a:gd name="T89" fmla="*/ 0 h 714"/>
                            <a:gd name="T90" fmla="*/ 0 w 540"/>
                            <a:gd name="T91" fmla="*/ 0 h 714"/>
                            <a:gd name="T92" fmla="*/ 0 w 540"/>
                            <a:gd name="T93" fmla="*/ 0 h 714"/>
                            <a:gd name="T94" fmla="*/ 0 w 540"/>
                            <a:gd name="T95" fmla="*/ 0 h 714"/>
                            <a:gd name="T96" fmla="*/ 0 w 540"/>
                            <a:gd name="T97" fmla="*/ 0 h 714"/>
                            <a:gd name="T98" fmla="*/ 0 w 540"/>
                            <a:gd name="T99" fmla="*/ 0 h 714"/>
                            <a:gd name="T100" fmla="*/ 0 w 540"/>
                            <a:gd name="T101" fmla="*/ 0 h 7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0" h="714">
                              <a:moveTo>
                                <a:pt x="71" y="71"/>
                              </a:moveTo>
                              <a:lnTo>
                                <a:pt x="60" y="80"/>
                              </a:lnTo>
                              <a:lnTo>
                                <a:pt x="54" y="88"/>
                              </a:lnTo>
                              <a:lnTo>
                                <a:pt x="50" y="99"/>
                              </a:lnTo>
                              <a:lnTo>
                                <a:pt x="49" y="109"/>
                              </a:lnTo>
                              <a:lnTo>
                                <a:pt x="49" y="120"/>
                              </a:lnTo>
                              <a:lnTo>
                                <a:pt x="32" y="125"/>
                              </a:lnTo>
                              <a:lnTo>
                                <a:pt x="20" y="133"/>
                              </a:lnTo>
                              <a:lnTo>
                                <a:pt x="12" y="141"/>
                              </a:lnTo>
                              <a:lnTo>
                                <a:pt x="7" y="151"/>
                              </a:lnTo>
                              <a:lnTo>
                                <a:pt x="5" y="165"/>
                              </a:lnTo>
                              <a:lnTo>
                                <a:pt x="0" y="175"/>
                              </a:lnTo>
                              <a:lnTo>
                                <a:pt x="5" y="186"/>
                              </a:lnTo>
                              <a:lnTo>
                                <a:pt x="8" y="197"/>
                              </a:lnTo>
                              <a:lnTo>
                                <a:pt x="12" y="207"/>
                              </a:lnTo>
                              <a:lnTo>
                                <a:pt x="18" y="217"/>
                              </a:lnTo>
                              <a:lnTo>
                                <a:pt x="13" y="199"/>
                              </a:lnTo>
                              <a:lnTo>
                                <a:pt x="11" y="186"/>
                              </a:lnTo>
                              <a:lnTo>
                                <a:pt x="11" y="173"/>
                              </a:lnTo>
                              <a:lnTo>
                                <a:pt x="13" y="160"/>
                              </a:lnTo>
                              <a:lnTo>
                                <a:pt x="18" y="148"/>
                              </a:lnTo>
                              <a:lnTo>
                                <a:pt x="24" y="141"/>
                              </a:lnTo>
                              <a:lnTo>
                                <a:pt x="32" y="136"/>
                              </a:lnTo>
                              <a:lnTo>
                                <a:pt x="39" y="133"/>
                              </a:lnTo>
                              <a:lnTo>
                                <a:pt x="49" y="129"/>
                              </a:lnTo>
                              <a:lnTo>
                                <a:pt x="34" y="139"/>
                              </a:lnTo>
                              <a:lnTo>
                                <a:pt x="27" y="146"/>
                              </a:lnTo>
                              <a:lnTo>
                                <a:pt x="22" y="155"/>
                              </a:lnTo>
                              <a:lnTo>
                                <a:pt x="20" y="162"/>
                              </a:lnTo>
                              <a:lnTo>
                                <a:pt x="20" y="175"/>
                              </a:lnTo>
                              <a:lnTo>
                                <a:pt x="24" y="162"/>
                              </a:lnTo>
                              <a:lnTo>
                                <a:pt x="28" y="152"/>
                              </a:lnTo>
                              <a:lnTo>
                                <a:pt x="37" y="145"/>
                              </a:lnTo>
                              <a:lnTo>
                                <a:pt x="46" y="140"/>
                              </a:lnTo>
                              <a:lnTo>
                                <a:pt x="55" y="138"/>
                              </a:lnTo>
                              <a:lnTo>
                                <a:pt x="44" y="144"/>
                              </a:lnTo>
                              <a:lnTo>
                                <a:pt x="38" y="150"/>
                              </a:lnTo>
                              <a:lnTo>
                                <a:pt x="32" y="160"/>
                              </a:lnTo>
                              <a:lnTo>
                                <a:pt x="30" y="170"/>
                              </a:lnTo>
                              <a:lnTo>
                                <a:pt x="28" y="181"/>
                              </a:lnTo>
                              <a:lnTo>
                                <a:pt x="28" y="191"/>
                              </a:lnTo>
                              <a:lnTo>
                                <a:pt x="30" y="198"/>
                              </a:lnTo>
                              <a:lnTo>
                                <a:pt x="33" y="207"/>
                              </a:lnTo>
                              <a:lnTo>
                                <a:pt x="38" y="217"/>
                              </a:lnTo>
                              <a:lnTo>
                                <a:pt x="51" y="237"/>
                              </a:lnTo>
                              <a:lnTo>
                                <a:pt x="40" y="214"/>
                              </a:lnTo>
                              <a:lnTo>
                                <a:pt x="36" y="204"/>
                              </a:lnTo>
                              <a:lnTo>
                                <a:pt x="33" y="194"/>
                              </a:lnTo>
                              <a:lnTo>
                                <a:pt x="34" y="183"/>
                              </a:lnTo>
                              <a:lnTo>
                                <a:pt x="36" y="173"/>
                              </a:lnTo>
                              <a:lnTo>
                                <a:pt x="37" y="165"/>
                              </a:lnTo>
                              <a:lnTo>
                                <a:pt x="44" y="154"/>
                              </a:lnTo>
                              <a:lnTo>
                                <a:pt x="56" y="145"/>
                              </a:lnTo>
                              <a:lnTo>
                                <a:pt x="60" y="148"/>
                              </a:lnTo>
                              <a:lnTo>
                                <a:pt x="54" y="156"/>
                              </a:lnTo>
                              <a:lnTo>
                                <a:pt x="50" y="164"/>
                              </a:lnTo>
                              <a:lnTo>
                                <a:pt x="49" y="172"/>
                              </a:lnTo>
                              <a:lnTo>
                                <a:pt x="50" y="182"/>
                              </a:lnTo>
                              <a:lnTo>
                                <a:pt x="52" y="192"/>
                              </a:lnTo>
                              <a:lnTo>
                                <a:pt x="57" y="203"/>
                              </a:lnTo>
                              <a:lnTo>
                                <a:pt x="64" y="215"/>
                              </a:lnTo>
                              <a:lnTo>
                                <a:pt x="75" y="232"/>
                              </a:lnTo>
                              <a:lnTo>
                                <a:pt x="86" y="246"/>
                              </a:lnTo>
                              <a:lnTo>
                                <a:pt x="69" y="218"/>
                              </a:lnTo>
                              <a:lnTo>
                                <a:pt x="63" y="204"/>
                              </a:lnTo>
                              <a:lnTo>
                                <a:pt x="60" y="193"/>
                              </a:lnTo>
                              <a:lnTo>
                                <a:pt x="62" y="183"/>
                              </a:lnTo>
                              <a:lnTo>
                                <a:pt x="63" y="169"/>
                              </a:lnTo>
                              <a:lnTo>
                                <a:pt x="68" y="156"/>
                              </a:lnTo>
                              <a:lnTo>
                                <a:pt x="71" y="159"/>
                              </a:lnTo>
                              <a:lnTo>
                                <a:pt x="70" y="167"/>
                              </a:lnTo>
                              <a:lnTo>
                                <a:pt x="70" y="181"/>
                              </a:lnTo>
                              <a:lnTo>
                                <a:pt x="71" y="191"/>
                              </a:lnTo>
                              <a:lnTo>
                                <a:pt x="75" y="203"/>
                              </a:lnTo>
                              <a:lnTo>
                                <a:pt x="79" y="214"/>
                              </a:lnTo>
                              <a:lnTo>
                                <a:pt x="87" y="225"/>
                              </a:lnTo>
                              <a:lnTo>
                                <a:pt x="97" y="237"/>
                              </a:lnTo>
                              <a:lnTo>
                                <a:pt x="85" y="215"/>
                              </a:lnTo>
                              <a:lnTo>
                                <a:pt x="80" y="203"/>
                              </a:lnTo>
                              <a:lnTo>
                                <a:pt x="77" y="190"/>
                              </a:lnTo>
                              <a:lnTo>
                                <a:pt x="77" y="172"/>
                              </a:lnTo>
                              <a:lnTo>
                                <a:pt x="80" y="162"/>
                              </a:lnTo>
                              <a:lnTo>
                                <a:pt x="86" y="167"/>
                              </a:lnTo>
                              <a:lnTo>
                                <a:pt x="87" y="183"/>
                              </a:lnTo>
                              <a:lnTo>
                                <a:pt x="89" y="198"/>
                              </a:lnTo>
                              <a:lnTo>
                                <a:pt x="94" y="211"/>
                              </a:lnTo>
                              <a:lnTo>
                                <a:pt x="99" y="223"/>
                              </a:lnTo>
                              <a:lnTo>
                                <a:pt x="106" y="237"/>
                              </a:lnTo>
                              <a:lnTo>
                                <a:pt x="100" y="218"/>
                              </a:lnTo>
                              <a:lnTo>
                                <a:pt x="97" y="207"/>
                              </a:lnTo>
                              <a:lnTo>
                                <a:pt x="94" y="198"/>
                              </a:lnTo>
                              <a:lnTo>
                                <a:pt x="93" y="187"/>
                              </a:lnTo>
                              <a:lnTo>
                                <a:pt x="99" y="207"/>
                              </a:lnTo>
                              <a:lnTo>
                                <a:pt x="104" y="218"/>
                              </a:lnTo>
                              <a:lnTo>
                                <a:pt x="111" y="228"/>
                              </a:lnTo>
                              <a:lnTo>
                                <a:pt x="119" y="240"/>
                              </a:lnTo>
                              <a:lnTo>
                                <a:pt x="129" y="253"/>
                              </a:lnTo>
                              <a:lnTo>
                                <a:pt x="140" y="261"/>
                              </a:lnTo>
                              <a:lnTo>
                                <a:pt x="148" y="267"/>
                              </a:lnTo>
                              <a:lnTo>
                                <a:pt x="134" y="253"/>
                              </a:lnTo>
                              <a:lnTo>
                                <a:pt x="124" y="240"/>
                              </a:lnTo>
                              <a:lnTo>
                                <a:pt x="116" y="227"/>
                              </a:lnTo>
                              <a:lnTo>
                                <a:pt x="108" y="211"/>
                              </a:lnTo>
                              <a:lnTo>
                                <a:pt x="104" y="197"/>
                              </a:lnTo>
                              <a:lnTo>
                                <a:pt x="101" y="185"/>
                              </a:lnTo>
                              <a:lnTo>
                                <a:pt x="104" y="173"/>
                              </a:lnTo>
                              <a:lnTo>
                                <a:pt x="111" y="173"/>
                              </a:lnTo>
                              <a:lnTo>
                                <a:pt x="111" y="187"/>
                              </a:lnTo>
                              <a:lnTo>
                                <a:pt x="112" y="198"/>
                              </a:lnTo>
                              <a:lnTo>
                                <a:pt x="117" y="212"/>
                              </a:lnTo>
                              <a:lnTo>
                                <a:pt x="122" y="224"/>
                              </a:lnTo>
                              <a:lnTo>
                                <a:pt x="132" y="239"/>
                              </a:lnTo>
                              <a:lnTo>
                                <a:pt x="126" y="224"/>
                              </a:lnTo>
                              <a:lnTo>
                                <a:pt x="120" y="211"/>
                              </a:lnTo>
                              <a:lnTo>
                                <a:pt x="118" y="201"/>
                              </a:lnTo>
                              <a:lnTo>
                                <a:pt x="117" y="188"/>
                              </a:lnTo>
                              <a:lnTo>
                                <a:pt x="119" y="176"/>
                              </a:lnTo>
                              <a:lnTo>
                                <a:pt x="137" y="175"/>
                              </a:lnTo>
                              <a:lnTo>
                                <a:pt x="143" y="188"/>
                              </a:lnTo>
                              <a:lnTo>
                                <a:pt x="149" y="199"/>
                              </a:lnTo>
                              <a:lnTo>
                                <a:pt x="154" y="209"/>
                              </a:lnTo>
                              <a:lnTo>
                                <a:pt x="178" y="244"/>
                              </a:lnTo>
                              <a:lnTo>
                                <a:pt x="162" y="212"/>
                              </a:lnTo>
                              <a:lnTo>
                                <a:pt x="157" y="202"/>
                              </a:lnTo>
                              <a:lnTo>
                                <a:pt x="153" y="187"/>
                              </a:lnTo>
                              <a:lnTo>
                                <a:pt x="149" y="172"/>
                              </a:lnTo>
                              <a:lnTo>
                                <a:pt x="154" y="175"/>
                              </a:lnTo>
                              <a:lnTo>
                                <a:pt x="162" y="196"/>
                              </a:lnTo>
                              <a:lnTo>
                                <a:pt x="167" y="207"/>
                              </a:lnTo>
                              <a:lnTo>
                                <a:pt x="175" y="220"/>
                              </a:lnTo>
                              <a:lnTo>
                                <a:pt x="189" y="232"/>
                              </a:lnTo>
                              <a:lnTo>
                                <a:pt x="206" y="239"/>
                              </a:lnTo>
                              <a:lnTo>
                                <a:pt x="190" y="224"/>
                              </a:lnTo>
                              <a:lnTo>
                                <a:pt x="181" y="213"/>
                              </a:lnTo>
                              <a:lnTo>
                                <a:pt x="175" y="203"/>
                              </a:lnTo>
                              <a:lnTo>
                                <a:pt x="172" y="191"/>
                              </a:lnTo>
                              <a:lnTo>
                                <a:pt x="171" y="176"/>
                              </a:lnTo>
                              <a:lnTo>
                                <a:pt x="180" y="172"/>
                              </a:lnTo>
                              <a:lnTo>
                                <a:pt x="180" y="186"/>
                              </a:lnTo>
                              <a:lnTo>
                                <a:pt x="185" y="201"/>
                              </a:lnTo>
                              <a:lnTo>
                                <a:pt x="190" y="211"/>
                              </a:lnTo>
                              <a:lnTo>
                                <a:pt x="208" y="228"/>
                              </a:lnTo>
                              <a:lnTo>
                                <a:pt x="199" y="218"/>
                              </a:lnTo>
                              <a:lnTo>
                                <a:pt x="193" y="206"/>
                              </a:lnTo>
                              <a:lnTo>
                                <a:pt x="192" y="194"/>
                              </a:lnTo>
                              <a:lnTo>
                                <a:pt x="191" y="181"/>
                              </a:lnTo>
                              <a:lnTo>
                                <a:pt x="193" y="170"/>
                              </a:lnTo>
                              <a:lnTo>
                                <a:pt x="198" y="166"/>
                              </a:lnTo>
                              <a:lnTo>
                                <a:pt x="211" y="164"/>
                              </a:lnTo>
                              <a:lnTo>
                                <a:pt x="224" y="159"/>
                              </a:lnTo>
                              <a:lnTo>
                                <a:pt x="241" y="144"/>
                              </a:lnTo>
                              <a:lnTo>
                                <a:pt x="223" y="176"/>
                              </a:lnTo>
                              <a:lnTo>
                                <a:pt x="226" y="193"/>
                              </a:lnTo>
                              <a:lnTo>
                                <a:pt x="233" y="211"/>
                              </a:lnTo>
                              <a:lnTo>
                                <a:pt x="242" y="224"/>
                              </a:lnTo>
                              <a:lnTo>
                                <a:pt x="259" y="241"/>
                              </a:lnTo>
                              <a:lnTo>
                                <a:pt x="283" y="258"/>
                              </a:lnTo>
                              <a:lnTo>
                                <a:pt x="314" y="282"/>
                              </a:lnTo>
                              <a:lnTo>
                                <a:pt x="346" y="322"/>
                              </a:lnTo>
                              <a:lnTo>
                                <a:pt x="346" y="343"/>
                              </a:lnTo>
                              <a:lnTo>
                                <a:pt x="347" y="355"/>
                              </a:lnTo>
                              <a:lnTo>
                                <a:pt x="356" y="363"/>
                              </a:lnTo>
                              <a:lnTo>
                                <a:pt x="367" y="365"/>
                              </a:lnTo>
                              <a:lnTo>
                                <a:pt x="371" y="358"/>
                              </a:lnTo>
                              <a:lnTo>
                                <a:pt x="376" y="345"/>
                              </a:lnTo>
                              <a:lnTo>
                                <a:pt x="375" y="332"/>
                              </a:lnTo>
                              <a:lnTo>
                                <a:pt x="375" y="319"/>
                              </a:lnTo>
                              <a:lnTo>
                                <a:pt x="376" y="303"/>
                              </a:lnTo>
                              <a:lnTo>
                                <a:pt x="381" y="293"/>
                              </a:lnTo>
                              <a:lnTo>
                                <a:pt x="389" y="288"/>
                              </a:lnTo>
                              <a:lnTo>
                                <a:pt x="399" y="288"/>
                              </a:lnTo>
                              <a:lnTo>
                                <a:pt x="412" y="296"/>
                              </a:lnTo>
                              <a:lnTo>
                                <a:pt x="422" y="311"/>
                              </a:lnTo>
                              <a:lnTo>
                                <a:pt x="425" y="326"/>
                              </a:lnTo>
                              <a:lnTo>
                                <a:pt x="426" y="345"/>
                              </a:lnTo>
                              <a:lnTo>
                                <a:pt x="425" y="364"/>
                              </a:lnTo>
                              <a:lnTo>
                                <a:pt x="423" y="387"/>
                              </a:lnTo>
                              <a:lnTo>
                                <a:pt x="411" y="429"/>
                              </a:lnTo>
                              <a:lnTo>
                                <a:pt x="356" y="492"/>
                              </a:lnTo>
                              <a:lnTo>
                                <a:pt x="353" y="516"/>
                              </a:lnTo>
                              <a:lnTo>
                                <a:pt x="357" y="569"/>
                              </a:lnTo>
                              <a:lnTo>
                                <a:pt x="358" y="600"/>
                              </a:lnTo>
                              <a:lnTo>
                                <a:pt x="350" y="616"/>
                              </a:lnTo>
                              <a:lnTo>
                                <a:pt x="343" y="632"/>
                              </a:lnTo>
                              <a:lnTo>
                                <a:pt x="339" y="644"/>
                              </a:lnTo>
                              <a:lnTo>
                                <a:pt x="337" y="664"/>
                              </a:lnTo>
                              <a:lnTo>
                                <a:pt x="342" y="679"/>
                              </a:lnTo>
                              <a:lnTo>
                                <a:pt x="353" y="695"/>
                              </a:lnTo>
                              <a:lnTo>
                                <a:pt x="371" y="705"/>
                              </a:lnTo>
                              <a:lnTo>
                                <a:pt x="393" y="706"/>
                              </a:lnTo>
                              <a:lnTo>
                                <a:pt x="407" y="710"/>
                              </a:lnTo>
                              <a:lnTo>
                                <a:pt x="428" y="714"/>
                              </a:lnTo>
                              <a:lnTo>
                                <a:pt x="447" y="711"/>
                              </a:lnTo>
                              <a:lnTo>
                                <a:pt x="462" y="708"/>
                              </a:lnTo>
                              <a:lnTo>
                                <a:pt x="480" y="700"/>
                              </a:lnTo>
                              <a:lnTo>
                                <a:pt x="493" y="690"/>
                              </a:lnTo>
                              <a:lnTo>
                                <a:pt x="503" y="675"/>
                              </a:lnTo>
                              <a:lnTo>
                                <a:pt x="511" y="662"/>
                              </a:lnTo>
                              <a:lnTo>
                                <a:pt x="517" y="644"/>
                              </a:lnTo>
                              <a:lnTo>
                                <a:pt x="518" y="605"/>
                              </a:lnTo>
                              <a:lnTo>
                                <a:pt x="526" y="598"/>
                              </a:lnTo>
                              <a:lnTo>
                                <a:pt x="534" y="585"/>
                              </a:lnTo>
                              <a:lnTo>
                                <a:pt x="536" y="572"/>
                              </a:lnTo>
                              <a:lnTo>
                                <a:pt x="540" y="549"/>
                              </a:lnTo>
                              <a:lnTo>
                                <a:pt x="536" y="527"/>
                              </a:lnTo>
                              <a:lnTo>
                                <a:pt x="532" y="511"/>
                              </a:lnTo>
                              <a:lnTo>
                                <a:pt x="524" y="501"/>
                              </a:lnTo>
                              <a:lnTo>
                                <a:pt x="510" y="476"/>
                              </a:lnTo>
                              <a:lnTo>
                                <a:pt x="496" y="455"/>
                              </a:lnTo>
                              <a:lnTo>
                                <a:pt x="484" y="424"/>
                              </a:lnTo>
                              <a:lnTo>
                                <a:pt x="485" y="347"/>
                              </a:lnTo>
                              <a:lnTo>
                                <a:pt x="490" y="316"/>
                              </a:lnTo>
                              <a:lnTo>
                                <a:pt x="494" y="281"/>
                              </a:lnTo>
                              <a:lnTo>
                                <a:pt x="494" y="259"/>
                              </a:lnTo>
                              <a:lnTo>
                                <a:pt x="493" y="232"/>
                              </a:lnTo>
                              <a:lnTo>
                                <a:pt x="488" y="207"/>
                              </a:lnTo>
                              <a:lnTo>
                                <a:pt x="486" y="186"/>
                              </a:lnTo>
                              <a:lnTo>
                                <a:pt x="480" y="162"/>
                              </a:lnTo>
                              <a:lnTo>
                                <a:pt x="465" y="117"/>
                              </a:lnTo>
                              <a:lnTo>
                                <a:pt x="451" y="89"/>
                              </a:lnTo>
                              <a:lnTo>
                                <a:pt x="418" y="54"/>
                              </a:lnTo>
                              <a:lnTo>
                                <a:pt x="399" y="46"/>
                              </a:lnTo>
                              <a:lnTo>
                                <a:pt x="399" y="36"/>
                              </a:lnTo>
                              <a:lnTo>
                                <a:pt x="393" y="28"/>
                              </a:lnTo>
                              <a:lnTo>
                                <a:pt x="386" y="20"/>
                              </a:lnTo>
                              <a:lnTo>
                                <a:pt x="374" y="14"/>
                              </a:lnTo>
                              <a:lnTo>
                                <a:pt x="359" y="9"/>
                              </a:lnTo>
                              <a:lnTo>
                                <a:pt x="343" y="5"/>
                              </a:lnTo>
                              <a:lnTo>
                                <a:pt x="328" y="3"/>
                              </a:lnTo>
                              <a:lnTo>
                                <a:pt x="300" y="0"/>
                              </a:lnTo>
                              <a:lnTo>
                                <a:pt x="279" y="0"/>
                              </a:lnTo>
                              <a:lnTo>
                                <a:pt x="250" y="3"/>
                              </a:lnTo>
                              <a:lnTo>
                                <a:pt x="233" y="8"/>
                              </a:lnTo>
                              <a:lnTo>
                                <a:pt x="218" y="14"/>
                              </a:lnTo>
                              <a:lnTo>
                                <a:pt x="204" y="23"/>
                              </a:lnTo>
                              <a:lnTo>
                                <a:pt x="192" y="30"/>
                              </a:lnTo>
                              <a:lnTo>
                                <a:pt x="178" y="42"/>
                              </a:lnTo>
                              <a:lnTo>
                                <a:pt x="166" y="54"/>
                              </a:lnTo>
                              <a:lnTo>
                                <a:pt x="156" y="58"/>
                              </a:lnTo>
                              <a:lnTo>
                                <a:pt x="146" y="61"/>
                              </a:lnTo>
                              <a:lnTo>
                                <a:pt x="138" y="61"/>
                              </a:lnTo>
                              <a:lnTo>
                                <a:pt x="131" y="57"/>
                              </a:lnTo>
                              <a:lnTo>
                                <a:pt x="126" y="47"/>
                              </a:lnTo>
                              <a:lnTo>
                                <a:pt x="125" y="57"/>
                              </a:lnTo>
                              <a:lnTo>
                                <a:pt x="125" y="66"/>
                              </a:lnTo>
                              <a:lnTo>
                                <a:pt x="118" y="65"/>
                              </a:lnTo>
                              <a:lnTo>
                                <a:pt x="111" y="61"/>
                              </a:lnTo>
                              <a:lnTo>
                                <a:pt x="116" y="70"/>
                              </a:lnTo>
                              <a:lnTo>
                                <a:pt x="108" y="76"/>
                              </a:lnTo>
                              <a:lnTo>
                                <a:pt x="101" y="73"/>
                              </a:lnTo>
                              <a:lnTo>
                                <a:pt x="98" y="70"/>
                              </a:lnTo>
                              <a:lnTo>
                                <a:pt x="95" y="63"/>
                              </a:lnTo>
                              <a:lnTo>
                                <a:pt x="98" y="55"/>
                              </a:lnTo>
                              <a:lnTo>
                                <a:pt x="106" y="49"/>
                              </a:lnTo>
                              <a:lnTo>
                                <a:pt x="94" y="51"/>
                              </a:lnTo>
                              <a:lnTo>
                                <a:pt x="83" y="55"/>
                              </a:lnTo>
                              <a:lnTo>
                                <a:pt x="76" y="62"/>
                              </a:lnTo>
                              <a:lnTo>
                                <a:pt x="71" y="71"/>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63" name="Freeform 301"/>
                      <p:cNvSpPr>
                        <a:spLocks noChangeAspect="1"/>
                      </p:cNvSpPr>
                      <p:nvPr/>
                    </p:nvSpPr>
                    <p:spPr bwMode="auto">
                      <a:xfrm>
                        <a:off x="5241" y="2293"/>
                        <a:ext cx="41" cy="106"/>
                      </a:xfrm>
                      <a:custGeom>
                        <a:avLst/>
                        <a:gdLst>
                          <a:gd name="T0" fmla="*/ 0 w 245"/>
                          <a:gd name="T1" fmla="*/ 0 h 529"/>
                          <a:gd name="T2" fmla="*/ 0 w 245"/>
                          <a:gd name="T3" fmla="*/ 0 h 529"/>
                          <a:gd name="T4" fmla="*/ 0 w 245"/>
                          <a:gd name="T5" fmla="*/ 0 h 529"/>
                          <a:gd name="T6" fmla="*/ 0 w 245"/>
                          <a:gd name="T7" fmla="*/ 0 h 529"/>
                          <a:gd name="T8" fmla="*/ 0 w 245"/>
                          <a:gd name="T9" fmla="*/ 0 h 529"/>
                          <a:gd name="T10" fmla="*/ 0 w 245"/>
                          <a:gd name="T11" fmla="*/ 0 h 529"/>
                          <a:gd name="T12" fmla="*/ 0 w 245"/>
                          <a:gd name="T13" fmla="*/ 0 h 529"/>
                          <a:gd name="T14" fmla="*/ 0 w 245"/>
                          <a:gd name="T15" fmla="*/ 0 h 529"/>
                          <a:gd name="T16" fmla="*/ 0 w 245"/>
                          <a:gd name="T17" fmla="*/ 0 h 529"/>
                          <a:gd name="T18" fmla="*/ 0 w 245"/>
                          <a:gd name="T19" fmla="*/ 0 h 529"/>
                          <a:gd name="T20" fmla="*/ 0 w 245"/>
                          <a:gd name="T21" fmla="*/ 0 h 529"/>
                          <a:gd name="T22" fmla="*/ 0 w 245"/>
                          <a:gd name="T23" fmla="*/ 0 h 529"/>
                          <a:gd name="T24" fmla="*/ 0 w 245"/>
                          <a:gd name="T25" fmla="*/ 0 h 529"/>
                          <a:gd name="T26" fmla="*/ 0 w 245"/>
                          <a:gd name="T27" fmla="*/ 0 h 529"/>
                          <a:gd name="T28" fmla="*/ 0 w 245"/>
                          <a:gd name="T29" fmla="*/ 0 h 529"/>
                          <a:gd name="T30" fmla="*/ 0 w 245"/>
                          <a:gd name="T31" fmla="*/ 0 h 529"/>
                          <a:gd name="T32" fmla="*/ 0 w 245"/>
                          <a:gd name="T33" fmla="*/ 0 h 529"/>
                          <a:gd name="T34" fmla="*/ 0 w 245"/>
                          <a:gd name="T35" fmla="*/ 0 h 529"/>
                          <a:gd name="T36" fmla="*/ 0 w 245"/>
                          <a:gd name="T37" fmla="*/ 0 h 529"/>
                          <a:gd name="T38" fmla="*/ 0 w 245"/>
                          <a:gd name="T39" fmla="*/ 0 h 529"/>
                          <a:gd name="T40" fmla="*/ 0 w 245"/>
                          <a:gd name="T41" fmla="*/ 0 h 529"/>
                          <a:gd name="T42" fmla="*/ 0 w 245"/>
                          <a:gd name="T43" fmla="*/ 0 h 529"/>
                          <a:gd name="T44" fmla="*/ 0 w 245"/>
                          <a:gd name="T45" fmla="*/ 0 h 529"/>
                          <a:gd name="T46" fmla="*/ 0 w 245"/>
                          <a:gd name="T47" fmla="*/ 0 h 529"/>
                          <a:gd name="T48" fmla="*/ 0 w 245"/>
                          <a:gd name="T49" fmla="*/ 0 h 529"/>
                          <a:gd name="T50" fmla="*/ 0 w 245"/>
                          <a:gd name="T51" fmla="*/ 0 h 529"/>
                          <a:gd name="T52" fmla="*/ 0 w 245"/>
                          <a:gd name="T53" fmla="*/ 0 h 529"/>
                          <a:gd name="T54" fmla="*/ 0 w 245"/>
                          <a:gd name="T55" fmla="*/ 0 h 529"/>
                          <a:gd name="T56" fmla="*/ 0 w 245"/>
                          <a:gd name="T57" fmla="*/ 0 h 529"/>
                          <a:gd name="T58" fmla="*/ 0 w 245"/>
                          <a:gd name="T59" fmla="*/ 0 h 529"/>
                          <a:gd name="T60" fmla="*/ 0 w 245"/>
                          <a:gd name="T61" fmla="*/ 0 h 529"/>
                          <a:gd name="T62" fmla="*/ 0 w 245"/>
                          <a:gd name="T63" fmla="*/ 0 h 529"/>
                          <a:gd name="T64" fmla="*/ 0 w 245"/>
                          <a:gd name="T65" fmla="*/ 0 h 529"/>
                          <a:gd name="T66" fmla="*/ 0 w 245"/>
                          <a:gd name="T67" fmla="*/ 0 h 529"/>
                          <a:gd name="T68" fmla="*/ 0 w 245"/>
                          <a:gd name="T69" fmla="*/ 0 h 529"/>
                          <a:gd name="T70" fmla="*/ 0 w 245"/>
                          <a:gd name="T71" fmla="*/ 0 h 529"/>
                          <a:gd name="T72" fmla="*/ 0 w 245"/>
                          <a:gd name="T73" fmla="*/ 0 h 529"/>
                          <a:gd name="T74" fmla="*/ 0 w 245"/>
                          <a:gd name="T75" fmla="*/ 0 h 529"/>
                          <a:gd name="T76" fmla="*/ 0 w 245"/>
                          <a:gd name="T77" fmla="*/ 0 h 529"/>
                          <a:gd name="T78" fmla="*/ 0 w 245"/>
                          <a:gd name="T79" fmla="*/ 0 h 529"/>
                          <a:gd name="T80" fmla="*/ 0 w 245"/>
                          <a:gd name="T81" fmla="*/ 0 h 529"/>
                          <a:gd name="T82" fmla="*/ 0 w 245"/>
                          <a:gd name="T83" fmla="*/ 0 h 529"/>
                          <a:gd name="T84" fmla="*/ 0 w 245"/>
                          <a:gd name="T85" fmla="*/ 0 h 529"/>
                          <a:gd name="T86" fmla="*/ 0 w 245"/>
                          <a:gd name="T87" fmla="*/ 0 h 529"/>
                          <a:gd name="T88" fmla="*/ 0 w 245"/>
                          <a:gd name="T89" fmla="*/ 0 h 529"/>
                          <a:gd name="T90" fmla="*/ 0 w 245"/>
                          <a:gd name="T91" fmla="*/ 0 h 529"/>
                          <a:gd name="T92" fmla="*/ 0 w 245"/>
                          <a:gd name="T93" fmla="*/ 0 h 529"/>
                          <a:gd name="T94" fmla="*/ 0 w 245"/>
                          <a:gd name="T95" fmla="*/ 0 h 529"/>
                          <a:gd name="T96" fmla="*/ 0 w 245"/>
                          <a:gd name="T97" fmla="*/ 0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5" h="529">
                            <a:moveTo>
                              <a:pt x="43" y="40"/>
                            </a:moveTo>
                            <a:lnTo>
                              <a:pt x="26" y="32"/>
                            </a:lnTo>
                            <a:lnTo>
                              <a:pt x="18" y="21"/>
                            </a:lnTo>
                            <a:lnTo>
                              <a:pt x="0" y="0"/>
                            </a:lnTo>
                            <a:lnTo>
                              <a:pt x="2" y="16"/>
                            </a:lnTo>
                            <a:lnTo>
                              <a:pt x="10" y="34"/>
                            </a:lnTo>
                            <a:lnTo>
                              <a:pt x="19" y="47"/>
                            </a:lnTo>
                            <a:lnTo>
                              <a:pt x="36" y="64"/>
                            </a:lnTo>
                            <a:lnTo>
                              <a:pt x="60" y="81"/>
                            </a:lnTo>
                            <a:lnTo>
                              <a:pt x="92" y="105"/>
                            </a:lnTo>
                            <a:lnTo>
                              <a:pt x="124" y="146"/>
                            </a:lnTo>
                            <a:lnTo>
                              <a:pt x="124" y="167"/>
                            </a:lnTo>
                            <a:lnTo>
                              <a:pt x="125" y="179"/>
                            </a:lnTo>
                            <a:lnTo>
                              <a:pt x="134" y="187"/>
                            </a:lnTo>
                            <a:lnTo>
                              <a:pt x="145" y="189"/>
                            </a:lnTo>
                            <a:lnTo>
                              <a:pt x="149" y="182"/>
                            </a:lnTo>
                            <a:lnTo>
                              <a:pt x="154" y="170"/>
                            </a:lnTo>
                            <a:lnTo>
                              <a:pt x="153" y="156"/>
                            </a:lnTo>
                            <a:lnTo>
                              <a:pt x="153" y="144"/>
                            </a:lnTo>
                            <a:lnTo>
                              <a:pt x="154" y="126"/>
                            </a:lnTo>
                            <a:lnTo>
                              <a:pt x="159" y="116"/>
                            </a:lnTo>
                            <a:lnTo>
                              <a:pt x="167" y="111"/>
                            </a:lnTo>
                            <a:lnTo>
                              <a:pt x="177" y="111"/>
                            </a:lnTo>
                            <a:lnTo>
                              <a:pt x="190" y="119"/>
                            </a:lnTo>
                            <a:lnTo>
                              <a:pt x="200" y="135"/>
                            </a:lnTo>
                            <a:lnTo>
                              <a:pt x="203" y="150"/>
                            </a:lnTo>
                            <a:lnTo>
                              <a:pt x="204" y="170"/>
                            </a:lnTo>
                            <a:lnTo>
                              <a:pt x="203" y="188"/>
                            </a:lnTo>
                            <a:lnTo>
                              <a:pt x="201" y="212"/>
                            </a:lnTo>
                            <a:lnTo>
                              <a:pt x="189" y="254"/>
                            </a:lnTo>
                            <a:lnTo>
                              <a:pt x="134" y="317"/>
                            </a:lnTo>
                            <a:lnTo>
                              <a:pt x="131" y="340"/>
                            </a:lnTo>
                            <a:lnTo>
                              <a:pt x="135" y="392"/>
                            </a:lnTo>
                            <a:lnTo>
                              <a:pt x="136" y="424"/>
                            </a:lnTo>
                            <a:lnTo>
                              <a:pt x="128" y="440"/>
                            </a:lnTo>
                            <a:lnTo>
                              <a:pt x="121" y="456"/>
                            </a:lnTo>
                            <a:lnTo>
                              <a:pt x="117" y="469"/>
                            </a:lnTo>
                            <a:lnTo>
                              <a:pt x="115" y="488"/>
                            </a:lnTo>
                            <a:lnTo>
                              <a:pt x="120" y="503"/>
                            </a:lnTo>
                            <a:lnTo>
                              <a:pt x="131" y="519"/>
                            </a:lnTo>
                            <a:lnTo>
                              <a:pt x="149" y="529"/>
                            </a:lnTo>
                            <a:lnTo>
                              <a:pt x="167" y="528"/>
                            </a:lnTo>
                            <a:lnTo>
                              <a:pt x="178" y="519"/>
                            </a:lnTo>
                            <a:lnTo>
                              <a:pt x="177" y="503"/>
                            </a:lnTo>
                            <a:lnTo>
                              <a:pt x="167" y="485"/>
                            </a:lnTo>
                            <a:lnTo>
                              <a:pt x="159" y="461"/>
                            </a:lnTo>
                            <a:lnTo>
                              <a:pt x="179" y="481"/>
                            </a:lnTo>
                            <a:lnTo>
                              <a:pt x="196" y="486"/>
                            </a:lnTo>
                            <a:lnTo>
                              <a:pt x="217" y="490"/>
                            </a:lnTo>
                            <a:lnTo>
                              <a:pt x="243" y="491"/>
                            </a:lnTo>
                            <a:lnTo>
                              <a:pt x="227" y="481"/>
                            </a:lnTo>
                            <a:lnTo>
                              <a:pt x="200" y="461"/>
                            </a:lnTo>
                            <a:lnTo>
                              <a:pt x="179" y="450"/>
                            </a:lnTo>
                            <a:lnTo>
                              <a:pt x="166" y="432"/>
                            </a:lnTo>
                            <a:lnTo>
                              <a:pt x="163" y="411"/>
                            </a:lnTo>
                            <a:lnTo>
                              <a:pt x="169" y="401"/>
                            </a:lnTo>
                            <a:lnTo>
                              <a:pt x="189" y="421"/>
                            </a:lnTo>
                            <a:lnTo>
                              <a:pt x="206" y="428"/>
                            </a:lnTo>
                            <a:lnTo>
                              <a:pt x="179" y="401"/>
                            </a:lnTo>
                            <a:lnTo>
                              <a:pt x="173" y="380"/>
                            </a:lnTo>
                            <a:lnTo>
                              <a:pt x="188" y="387"/>
                            </a:lnTo>
                            <a:lnTo>
                              <a:pt x="212" y="412"/>
                            </a:lnTo>
                            <a:lnTo>
                              <a:pt x="228" y="418"/>
                            </a:lnTo>
                            <a:lnTo>
                              <a:pt x="222" y="408"/>
                            </a:lnTo>
                            <a:lnTo>
                              <a:pt x="202" y="378"/>
                            </a:lnTo>
                            <a:lnTo>
                              <a:pt x="197" y="366"/>
                            </a:lnTo>
                            <a:lnTo>
                              <a:pt x="191" y="349"/>
                            </a:lnTo>
                            <a:lnTo>
                              <a:pt x="192" y="333"/>
                            </a:lnTo>
                            <a:lnTo>
                              <a:pt x="191" y="312"/>
                            </a:lnTo>
                            <a:lnTo>
                              <a:pt x="200" y="283"/>
                            </a:lnTo>
                            <a:lnTo>
                              <a:pt x="215" y="322"/>
                            </a:lnTo>
                            <a:lnTo>
                              <a:pt x="234" y="334"/>
                            </a:lnTo>
                            <a:lnTo>
                              <a:pt x="221" y="315"/>
                            </a:lnTo>
                            <a:lnTo>
                              <a:pt x="209" y="275"/>
                            </a:lnTo>
                            <a:lnTo>
                              <a:pt x="226" y="289"/>
                            </a:lnTo>
                            <a:lnTo>
                              <a:pt x="245" y="303"/>
                            </a:lnTo>
                            <a:lnTo>
                              <a:pt x="233" y="276"/>
                            </a:lnTo>
                            <a:lnTo>
                              <a:pt x="225" y="246"/>
                            </a:lnTo>
                            <a:lnTo>
                              <a:pt x="216" y="218"/>
                            </a:lnTo>
                            <a:lnTo>
                              <a:pt x="212" y="200"/>
                            </a:lnTo>
                            <a:lnTo>
                              <a:pt x="212" y="155"/>
                            </a:lnTo>
                            <a:lnTo>
                              <a:pt x="209" y="120"/>
                            </a:lnTo>
                            <a:lnTo>
                              <a:pt x="204" y="102"/>
                            </a:lnTo>
                            <a:lnTo>
                              <a:pt x="186" y="92"/>
                            </a:lnTo>
                            <a:lnTo>
                              <a:pt x="163" y="93"/>
                            </a:lnTo>
                            <a:lnTo>
                              <a:pt x="141" y="78"/>
                            </a:lnTo>
                            <a:lnTo>
                              <a:pt x="116" y="56"/>
                            </a:lnTo>
                            <a:lnTo>
                              <a:pt x="130" y="77"/>
                            </a:lnTo>
                            <a:lnTo>
                              <a:pt x="146" y="102"/>
                            </a:lnTo>
                            <a:lnTo>
                              <a:pt x="104" y="61"/>
                            </a:lnTo>
                            <a:lnTo>
                              <a:pt x="118" y="93"/>
                            </a:lnTo>
                            <a:lnTo>
                              <a:pt x="94" y="77"/>
                            </a:lnTo>
                            <a:lnTo>
                              <a:pt x="114" y="105"/>
                            </a:lnTo>
                            <a:lnTo>
                              <a:pt x="88" y="89"/>
                            </a:lnTo>
                            <a:lnTo>
                              <a:pt x="73" y="66"/>
                            </a:lnTo>
                            <a:lnTo>
                              <a:pt x="55" y="42"/>
                            </a:lnTo>
                            <a:lnTo>
                              <a:pt x="36" y="14"/>
                            </a:lnTo>
                            <a:lnTo>
                              <a:pt x="43" y="4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28" name="Group 302"/>
                    <p:cNvGrpSpPr>
                      <a:grpSpLocks noChangeAspect="1"/>
                    </p:cNvGrpSpPr>
                    <p:nvPr/>
                  </p:nvGrpSpPr>
                  <p:grpSpPr bwMode="auto">
                    <a:xfrm>
                      <a:off x="5214" y="2316"/>
                      <a:ext cx="35" cy="53"/>
                      <a:chOff x="5214" y="2316"/>
                      <a:chExt cx="35" cy="53"/>
                    </a:xfrm>
                  </p:grpSpPr>
                  <p:grpSp>
                    <p:nvGrpSpPr>
                      <p:cNvPr id="50532" name="Group 303"/>
                      <p:cNvGrpSpPr>
                        <a:grpSpLocks noChangeAspect="1"/>
                      </p:cNvGrpSpPr>
                      <p:nvPr/>
                    </p:nvGrpSpPr>
                    <p:grpSpPr bwMode="auto">
                      <a:xfrm>
                        <a:off x="5217" y="2320"/>
                        <a:ext cx="21" cy="37"/>
                        <a:chOff x="5217" y="2320"/>
                        <a:chExt cx="21" cy="37"/>
                      </a:xfrm>
                    </p:grpSpPr>
                    <p:sp>
                      <p:nvSpPr>
                        <p:cNvPr id="50559" name="Freeform 304"/>
                        <p:cNvSpPr>
                          <a:spLocks noChangeAspect="1"/>
                        </p:cNvSpPr>
                        <p:nvPr/>
                      </p:nvSpPr>
                      <p:spPr bwMode="auto">
                        <a:xfrm>
                          <a:off x="5217" y="2321"/>
                          <a:ext cx="7" cy="20"/>
                        </a:xfrm>
                        <a:custGeom>
                          <a:avLst/>
                          <a:gdLst>
                            <a:gd name="T0" fmla="*/ 0 w 45"/>
                            <a:gd name="T1" fmla="*/ 0 h 103"/>
                            <a:gd name="T2" fmla="*/ 0 w 45"/>
                            <a:gd name="T3" fmla="*/ 0 h 103"/>
                            <a:gd name="T4" fmla="*/ 0 w 45"/>
                            <a:gd name="T5" fmla="*/ 0 h 103"/>
                            <a:gd name="T6" fmla="*/ 0 w 45"/>
                            <a:gd name="T7" fmla="*/ 0 h 103"/>
                            <a:gd name="T8" fmla="*/ 0 w 45"/>
                            <a:gd name="T9" fmla="*/ 0 h 103"/>
                            <a:gd name="T10" fmla="*/ 0 w 45"/>
                            <a:gd name="T11" fmla="*/ 0 h 103"/>
                            <a:gd name="T12" fmla="*/ 0 w 45"/>
                            <a:gd name="T13" fmla="*/ 0 h 103"/>
                            <a:gd name="T14" fmla="*/ 0 w 45"/>
                            <a:gd name="T15" fmla="*/ 0 h 103"/>
                            <a:gd name="T16" fmla="*/ 0 w 45"/>
                            <a:gd name="T17" fmla="*/ 0 h 103"/>
                            <a:gd name="T18" fmla="*/ 0 w 45"/>
                            <a:gd name="T19" fmla="*/ 0 h 103"/>
                            <a:gd name="T20" fmla="*/ 0 w 45"/>
                            <a:gd name="T21" fmla="*/ 0 h 103"/>
                            <a:gd name="T22" fmla="*/ 0 w 45"/>
                            <a:gd name="T23" fmla="*/ 0 h 103"/>
                            <a:gd name="T24" fmla="*/ 0 w 45"/>
                            <a:gd name="T25" fmla="*/ 0 h 103"/>
                            <a:gd name="T26" fmla="*/ 0 w 45"/>
                            <a:gd name="T27" fmla="*/ 0 h 103"/>
                            <a:gd name="T28" fmla="*/ 0 w 45"/>
                            <a:gd name="T29" fmla="*/ 0 h 103"/>
                            <a:gd name="T30" fmla="*/ 0 w 45"/>
                            <a:gd name="T31" fmla="*/ 0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103">
                              <a:moveTo>
                                <a:pt x="28" y="0"/>
                              </a:moveTo>
                              <a:lnTo>
                                <a:pt x="29" y="10"/>
                              </a:lnTo>
                              <a:lnTo>
                                <a:pt x="24" y="19"/>
                              </a:lnTo>
                              <a:lnTo>
                                <a:pt x="19" y="23"/>
                              </a:lnTo>
                              <a:lnTo>
                                <a:pt x="0" y="25"/>
                              </a:lnTo>
                              <a:lnTo>
                                <a:pt x="19" y="28"/>
                              </a:lnTo>
                              <a:lnTo>
                                <a:pt x="31" y="30"/>
                              </a:lnTo>
                              <a:lnTo>
                                <a:pt x="38" y="37"/>
                              </a:lnTo>
                              <a:lnTo>
                                <a:pt x="41" y="47"/>
                              </a:lnTo>
                              <a:lnTo>
                                <a:pt x="44" y="65"/>
                              </a:lnTo>
                              <a:lnTo>
                                <a:pt x="42" y="103"/>
                              </a:lnTo>
                              <a:lnTo>
                                <a:pt x="45" y="57"/>
                              </a:lnTo>
                              <a:lnTo>
                                <a:pt x="44" y="37"/>
                              </a:lnTo>
                              <a:lnTo>
                                <a:pt x="44" y="18"/>
                              </a:lnTo>
                              <a:lnTo>
                                <a:pt x="42" y="7"/>
                              </a:lnTo>
                              <a:lnTo>
                                <a:pt x="28"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60" name="Freeform 305"/>
                        <p:cNvSpPr>
                          <a:spLocks noChangeAspect="1"/>
                        </p:cNvSpPr>
                        <p:nvPr/>
                      </p:nvSpPr>
                      <p:spPr bwMode="auto">
                        <a:xfrm>
                          <a:off x="5223" y="2349"/>
                          <a:ext cx="9" cy="8"/>
                        </a:xfrm>
                        <a:custGeom>
                          <a:avLst/>
                          <a:gdLst>
                            <a:gd name="T0" fmla="*/ 0 w 55"/>
                            <a:gd name="T1" fmla="*/ 0 h 41"/>
                            <a:gd name="T2" fmla="*/ 0 w 55"/>
                            <a:gd name="T3" fmla="*/ 0 h 41"/>
                            <a:gd name="T4" fmla="*/ 0 w 55"/>
                            <a:gd name="T5" fmla="*/ 0 h 41"/>
                            <a:gd name="T6" fmla="*/ 0 w 55"/>
                            <a:gd name="T7" fmla="*/ 0 h 41"/>
                            <a:gd name="T8" fmla="*/ 0 w 55"/>
                            <a:gd name="T9" fmla="*/ 0 h 41"/>
                            <a:gd name="T10" fmla="*/ 0 w 55"/>
                            <a:gd name="T11" fmla="*/ 0 h 41"/>
                            <a:gd name="T12" fmla="*/ 0 w 55"/>
                            <a:gd name="T13" fmla="*/ 0 h 41"/>
                            <a:gd name="T14" fmla="*/ 0 w 55"/>
                            <a:gd name="T15" fmla="*/ 0 h 41"/>
                            <a:gd name="T16" fmla="*/ 0 w 55"/>
                            <a:gd name="T17" fmla="*/ 0 h 41"/>
                            <a:gd name="T18" fmla="*/ 0 w 55"/>
                            <a:gd name="T19" fmla="*/ 0 h 41"/>
                            <a:gd name="T20" fmla="*/ 0 w 55"/>
                            <a:gd name="T21" fmla="*/ 0 h 41"/>
                            <a:gd name="T22" fmla="*/ 0 w 55"/>
                            <a:gd name="T23" fmla="*/ 0 h 41"/>
                            <a:gd name="T24" fmla="*/ 0 w 55"/>
                            <a:gd name="T25" fmla="*/ 0 h 41"/>
                            <a:gd name="T26" fmla="*/ 0 w 55"/>
                            <a:gd name="T27" fmla="*/ 0 h 41"/>
                            <a:gd name="T28" fmla="*/ 0 w 55"/>
                            <a:gd name="T29" fmla="*/ 0 h 41"/>
                            <a:gd name="T30" fmla="*/ 0 w 55"/>
                            <a:gd name="T31" fmla="*/ 0 h 41"/>
                            <a:gd name="T32" fmla="*/ 0 w 55"/>
                            <a:gd name="T33" fmla="*/ 0 h 41"/>
                            <a:gd name="T34" fmla="*/ 0 w 55"/>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41">
                              <a:moveTo>
                                <a:pt x="0" y="0"/>
                              </a:moveTo>
                              <a:lnTo>
                                <a:pt x="5" y="4"/>
                              </a:lnTo>
                              <a:lnTo>
                                <a:pt x="15" y="7"/>
                              </a:lnTo>
                              <a:lnTo>
                                <a:pt x="21" y="7"/>
                              </a:lnTo>
                              <a:lnTo>
                                <a:pt x="31" y="5"/>
                              </a:lnTo>
                              <a:lnTo>
                                <a:pt x="39" y="3"/>
                              </a:lnTo>
                              <a:lnTo>
                                <a:pt x="47" y="4"/>
                              </a:lnTo>
                              <a:lnTo>
                                <a:pt x="55" y="11"/>
                              </a:lnTo>
                              <a:lnTo>
                                <a:pt x="42" y="13"/>
                              </a:lnTo>
                              <a:lnTo>
                                <a:pt x="37" y="14"/>
                              </a:lnTo>
                              <a:lnTo>
                                <a:pt x="35" y="23"/>
                              </a:lnTo>
                              <a:lnTo>
                                <a:pt x="33" y="41"/>
                              </a:lnTo>
                              <a:lnTo>
                                <a:pt x="31" y="23"/>
                              </a:lnTo>
                              <a:lnTo>
                                <a:pt x="30" y="13"/>
                              </a:lnTo>
                              <a:lnTo>
                                <a:pt x="19" y="15"/>
                              </a:lnTo>
                              <a:lnTo>
                                <a:pt x="10" y="14"/>
                              </a:lnTo>
                              <a:lnTo>
                                <a:pt x="4" y="7"/>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61" name="Freeform 306"/>
                        <p:cNvSpPr>
                          <a:spLocks noChangeAspect="1"/>
                        </p:cNvSpPr>
                        <p:nvPr/>
                      </p:nvSpPr>
                      <p:spPr bwMode="auto">
                        <a:xfrm>
                          <a:off x="5234" y="2320"/>
                          <a:ext cx="4" cy="6"/>
                        </a:xfrm>
                        <a:custGeom>
                          <a:avLst/>
                          <a:gdLst>
                            <a:gd name="T0" fmla="*/ 0 w 27"/>
                            <a:gd name="T1" fmla="*/ 0 h 30"/>
                            <a:gd name="T2" fmla="*/ 0 w 27"/>
                            <a:gd name="T3" fmla="*/ 0 h 30"/>
                            <a:gd name="T4" fmla="*/ 0 w 27"/>
                            <a:gd name="T5" fmla="*/ 0 h 30"/>
                            <a:gd name="T6" fmla="*/ 0 w 27"/>
                            <a:gd name="T7" fmla="*/ 0 h 30"/>
                            <a:gd name="T8" fmla="*/ 0 w 27"/>
                            <a:gd name="T9" fmla="*/ 0 h 30"/>
                            <a:gd name="T10" fmla="*/ 0 w 27"/>
                            <a:gd name="T11" fmla="*/ 0 h 30"/>
                            <a:gd name="T12" fmla="*/ 0 w 27"/>
                            <a:gd name="T13" fmla="*/ 0 h 30"/>
                            <a:gd name="T14" fmla="*/ 0 w 27"/>
                            <a:gd name="T15" fmla="*/ 0 h 30"/>
                            <a:gd name="T16" fmla="*/ 0 w 27"/>
                            <a:gd name="T17" fmla="*/ 0 h 30"/>
                            <a:gd name="T18" fmla="*/ 0 w 2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0">
                              <a:moveTo>
                                <a:pt x="14" y="0"/>
                              </a:moveTo>
                              <a:lnTo>
                                <a:pt x="12" y="5"/>
                              </a:lnTo>
                              <a:lnTo>
                                <a:pt x="12" y="13"/>
                              </a:lnTo>
                              <a:lnTo>
                                <a:pt x="14" y="18"/>
                              </a:lnTo>
                              <a:lnTo>
                                <a:pt x="27" y="30"/>
                              </a:lnTo>
                              <a:lnTo>
                                <a:pt x="12" y="30"/>
                              </a:lnTo>
                              <a:lnTo>
                                <a:pt x="4" y="21"/>
                              </a:lnTo>
                              <a:lnTo>
                                <a:pt x="1" y="16"/>
                              </a:lnTo>
                              <a:lnTo>
                                <a:pt x="0" y="5"/>
                              </a:lnTo>
                              <a:lnTo>
                                <a:pt x="14"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33" name="Group 307"/>
                      <p:cNvGrpSpPr>
                        <a:grpSpLocks noChangeAspect="1"/>
                      </p:cNvGrpSpPr>
                      <p:nvPr/>
                    </p:nvGrpSpPr>
                    <p:grpSpPr bwMode="auto">
                      <a:xfrm>
                        <a:off x="5214" y="2316"/>
                        <a:ext cx="35" cy="17"/>
                        <a:chOff x="5214" y="2316"/>
                        <a:chExt cx="35" cy="17"/>
                      </a:xfrm>
                    </p:grpSpPr>
                    <p:grpSp>
                      <p:nvGrpSpPr>
                        <p:cNvPr id="50544" name="Group 308"/>
                        <p:cNvGrpSpPr>
                          <a:grpSpLocks noChangeAspect="1"/>
                        </p:cNvGrpSpPr>
                        <p:nvPr/>
                      </p:nvGrpSpPr>
                      <p:grpSpPr bwMode="auto">
                        <a:xfrm>
                          <a:off x="5215" y="2316"/>
                          <a:ext cx="33" cy="7"/>
                          <a:chOff x="5215" y="2316"/>
                          <a:chExt cx="33" cy="7"/>
                        </a:xfrm>
                      </p:grpSpPr>
                      <p:sp>
                        <p:nvSpPr>
                          <p:cNvPr id="50557" name="Freeform 309"/>
                          <p:cNvSpPr>
                            <a:spLocks noChangeAspect="1"/>
                          </p:cNvSpPr>
                          <p:nvPr/>
                        </p:nvSpPr>
                        <p:spPr bwMode="auto">
                          <a:xfrm>
                            <a:off x="5230" y="2317"/>
                            <a:ext cx="18" cy="6"/>
                          </a:xfrm>
                          <a:custGeom>
                            <a:avLst/>
                            <a:gdLst>
                              <a:gd name="T0" fmla="*/ 0 w 105"/>
                              <a:gd name="T1" fmla="*/ 0 h 28"/>
                              <a:gd name="T2" fmla="*/ 0 w 105"/>
                              <a:gd name="T3" fmla="*/ 0 h 28"/>
                              <a:gd name="T4" fmla="*/ 0 w 105"/>
                              <a:gd name="T5" fmla="*/ 0 h 28"/>
                              <a:gd name="T6" fmla="*/ 0 w 105"/>
                              <a:gd name="T7" fmla="*/ 0 h 28"/>
                              <a:gd name="T8" fmla="*/ 0 w 105"/>
                              <a:gd name="T9" fmla="*/ 0 h 28"/>
                              <a:gd name="T10" fmla="*/ 0 w 105"/>
                              <a:gd name="T11" fmla="*/ 0 h 28"/>
                              <a:gd name="T12" fmla="*/ 0 w 105"/>
                              <a:gd name="T13" fmla="*/ 0 h 28"/>
                              <a:gd name="T14" fmla="*/ 0 w 105"/>
                              <a:gd name="T15" fmla="*/ 0 h 28"/>
                              <a:gd name="T16" fmla="*/ 0 w 105"/>
                              <a:gd name="T17" fmla="*/ 0 h 28"/>
                              <a:gd name="T18" fmla="*/ 0 w 105"/>
                              <a:gd name="T19" fmla="*/ 0 h 28"/>
                              <a:gd name="T20" fmla="*/ 0 w 105"/>
                              <a:gd name="T21" fmla="*/ 0 h 28"/>
                              <a:gd name="T22" fmla="*/ 0 w 105"/>
                              <a:gd name="T23" fmla="*/ 0 h 28"/>
                              <a:gd name="T24" fmla="*/ 0 w 105"/>
                              <a:gd name="T25" fmla="*/ 0 h 28"/>
                              <a:gd name="T26" fmla="*/ 0 w 105"/>
                              <a:gd name="T27" fmla="*/ 0 h 28"/>
                              <a:gd name="T28" fmla="*/ 0 w 105"/>
                              <a:gd name="T29" fmla="*/ 0 h 28"/>
                              <a:gd name="T30" fmla="*/ 0 w 105"/>
                              <a:gd name="T31" fmla="*/ 0 h 28"/>
                              <a:gd name="T32" fmla="*/ 0 w 105"/>
                              <a:gd name="T33" fmla="*/ 0 h 28"/>
                              <a:gd name="T34" fmla="*/ 0 w 105"/>
                              <a:gd name="T35" fmla="*/ 0 h 28"/>
                              <a:gd name="T36" fmla="*/ 0 w 105"/>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28">
                                <a:moveTo>
                                  <a:pt x="0" y="18"/>
                                </a:moveTo>
                                <a:lnTo>
                                  <a:pt x="7" y="11"/>
                                </a:lnTo>
                                <a:lnTo>
                                  <a:pt x="17" y="5"/>
                                </a:lnTo>
                                <a:lnTo>
                                  <a:pt x="29" y="1"/>
                                </a:lnTo>
                                <a:lnTo>
                                  <a:pt x="41" y="0"/>
                                </a:lnTo>
                                <a:lnTo>
                                  <a:pt x="53" y="0"/>
                                </a:lnTo>
                                <a:lnTo>
                                  <a:pt x="68" y="2"/>
                                </a:lnTo>
                                <a:lnTo>
                                  <a:pt x="84" y="8"/>
                                </a:lnTo>
                                <a:lnTo>
                                  <a:pt x="105" y="14"/>
                                </a:lnTo>
                                <a:lnTo>
                                  <a:pt x="89" y="14"/>
                                </a:lnTo>
                                <a:lnTo>
                                  <a:pt x="71" y="13"/>
                                </a:lnTo>
                                <a:lnTo>
                                  <a:pt x="56" y="12"/>
                                </a:lnTo>
                                <a:lnTo>
                                  <a:pt x="46" y="14"/>
                                </a:lnTo>
                                <a:lnTo>
                                  <a:pt x="36" y="18"/>
                                </a:lnTo>
                                <a:lnTo>
                                  <a:pt x="28" y="24"/>
                                </a:lnTo>
                                <a:lnTo>
                                  <a:pt x="21" y="28"/>
                                </a:lnTo>
                                <a:lnTo>
                                  <a:pt x="12" y="28"/>
                                </a:lnTo>
                                <a:lnTo>
                                  <a:pt x="4" y="26"/>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58" name="Freeform 310"/>
                          <p:cNvSpPr>
                            <a:spLocks noChangeAspect="1"/>
                          </p:cNvSpPr>
                          <p:nvPr/>
                        </p:nvSpPr>
                        <p:spPr bwMode="auto">
                          <a:xfrm>
                            <a:off x="5215" y="2316"/>
                            <a:ext cx="9" cy="7"/>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5">
                                <a:moveTo>
                                  <a:pt x="0" y="0"/>
                                </a:moveTo>
                                <a:lnTo>
                                  <a:pt x="0" y="5"/>
                                </a:lnTo>
                                <a:lnTo>
                                  <a:pt x="12" y="7"/>
                                </a:lnTo>
                                <a:lnTo>
                                  <a:pt x="22" y="16"/>
                                </a:lnTo>
                                <a:lnTo>
                                  <a:pt x="28" y="23"/>
                                </a:lnTo>
                                <a:lnTo>
                                  <a:pt x="34" y="31"/>
                                </a:lnTo>
                                <a:lnTo>
                                  <a:pt x="42" y="35"/>
                                </a:lnTo>
                                <a:lnTo>
                                  <a:pt x="51" y="33"/>
                                </a:lnTo>
                                <a:lnTo>
                                  <a:pt x="53" y="25"/>
                                </a:lnTo>
                                <a:lnTo>
                                  <a:pt x="49" y="18"/>
                                </a:lnTo>
                                <a:lnTo>
                                  <a:pt x="39" y="12"/>
                                </a:lnTo>
                                <a:lnTo>
                                  <a:pt x="33" y="7"/>
                                </a:lnTo>
                                <a:lnTo>
                                  <a:pt x="22" y="4"/>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45" name="Freeform 311"/>
                        <p:cNvSpPr>
                          <a:spLocks noChangeAspect="1"/>
                        </p:cNvSpPr>
                        <p:nvPr/>
                      </p:nvSpPr>
                      <p:spPr bwMode="auto">
                        <a:xfrm>
                          <a:off x="5234" y="2325"/>
                          <a:ext cx="12" cy="5"/>
                        </a:xfrm>
                        <a:custGeom>
                          <a:avLst/>
                          <a:gdLst>
                            <a:gd name="T0" fmla="*/ 0 w 75"/>
                            <a:gd name="T1" fmla="*/ 0 h 26"/>
                            <a:gd name="T2" fmla="*/ 0 w 75"/>
                            <a:gd name="T3" fmla="*/ 0 h 26"/>
                            <a:gd name="T4" fmla="*/ 0 w 75"/>
                            <a:gd name="T5" fmla="*/ 0 h 26"/>
                            <a:gd name="T6" fmla="*/ 0 w 75"/>
                            <a:gd name="T7" fmla="*/ 0 h 26"/>
                            <a:gd name="T8" fmla="*/ 0 w 75"/>
                            <a:gd name="T9" fmla="*/ 0 h 26"/>
                            <a:gd name="T10" fmla="*/ 0 w 75"/>
                            <a:gd name="T11" fmla="*/ 0 h 26"/>
                            <a:gd name="T12" fmla="*/ 0 w 75"/>
                            <a:gd name="T13" fmla="*/ 0 h 26"/>
                            <a:gd name="T14" fmla="*/ 0 w 75"/>
                            <a:gd name="T15" fmla="*/ 0 h 26"/>
                            <a:gd name="T16" fmla="*/ 0 w 75"/>
                            <a:gd name="T17" fmla="*/ 0 h 26"/>
                            <a:gd name="T18" fmla="*/ 0 w 75"/>
                            <a:gd name="T19" fmla="*/ 0 h 26"/>
                            <a:gd name="T20" fmla="*/ 0 w 75"/>
                            <a:gd name="T21" fmla="*/ 0 h 26"/>
                            <a:gd name="T22" fmla="*/ 0 w 75"/>
                            <a:gd name="T23" fmla="*/ 0 h 26"/>
                            <a:gd name="T24" fmla="*/ 0 w 75"/>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6">
                              <a:moveTo>
                                <a:pt x="0" y="8"/>
                              </a:moveTo>
                              <a:lnTo>
                                <a:pt x="3" y="18"/>
                              </a:lnTo>
                              <a:lnTo>
                                <a:pt x="5" y="21"/>
                              </a:lnTo>
                              <a:lnTo>
                                <a:pt x="8" y="24"/>
                              </a:lnTo>
                              <a:lnTo>
                                <a:pt x="20" y="26"/>
                              </a:lnTo>
                              <a:lnTo>
                                <a:pt x="34" y="26"/>
                              </a:lnTo>
                              <a:lnTo>
                                <a:pt x="45" y="24"/>
                              </a:lnTo>
                              <a:lnTo>
                                <a:pt x="57" y="19"/>
                              </a:lnTo>
                              <a:lnTo>
                                <a:pt x="75" y="8"/>
                              </a:lnTo>
                              <a:lnTo>
                                <a:pt x="48" y="5"/>
                              </a:lnTo>
                              <a:lnTo>
                                <a:pt x="25" y="2"/>
                              </a:lnTo>
                              <a:lnTo>
                                <a:pt x="12" y="0"/>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46" name="Freeform 312"/>
                        <p:cNvSpPr>
                          <a:spLocks noChangeAspect="1"/>
                        </p:cNvSpPr>
                        <p:nvPr/>
                      </p:nvSpPr>
                      <p:spPr bwMode="auto">
                        <a:xfrm>
                          <a:off x="5218" y="2326"/>
                          <a:ext cx="4" cy="5"/>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5">
                              <a:moveTo>
                                <a:pt x="1" y="0"/>
                              </a:moveTo>
                              <a:lnTo>
                                <a:pt x="18" y="3"/>
                              </a:lnTo>
                              <a:lnTo>
                                <a:pt x="21" y="13"/>
                              </a:lnTo>
                              <a:lnTo>
                                <a:pt x="23" y="25"/>
                              </a:lnTo>
                              <a:lnTo>
                                <a:pt x="8" y="23"/>
                              </a:lnTo>
                              <a:lnTo>
                                <a:pt x="0" y="2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47" name="Group 313"/>
                        <p:cNvGrpSpPr>
                          <a:grpSpLocks noChangeAspect="1"/>
                        </p:cNvGrpSpPr>
                        <p:nvPr/>
                      </p:nvGrpSpPr>
                      <p:grpSpPr bwMode="auto">
                        <a:xfrm>
                          <a:off x="5234" y="2325"/>
                          <a:ext cx="9" cy="7"/>
                          <a:chOff x="5234" y="2325"/>
                          <a:chExt cx="9" cy="7"/>
                        </a:xfrm>
                      </p:grpSpPr>
                      <p:sp>
                        <p:nvSpPr>
                          <p:cNvPr id="50555" name="Oval 314"/>
                          <p:cNvSpPr>
                            <a:spLocks noChangeAspect="1" noChangeArrowheads="1"/>
                          </p:cNvSpPr>
                          <p:nvPr/>
                        </p:nvSpPr>
                        <p:spPr bwMode="auto">
                          <a:xfrm>
                            <a:off x="5234" y="2325"/>
                            <a:ext cx="9"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56" name="Oval 315"/>
                          <p:cNvSpPr>
                            <a:spLocks noChangeAspect="1" noChangeArrowheads="1"/>
                          </p:cNvSpPr>
                          <p:nvPr/>
                        </p:nvSpPr>
                        <p:spPr bwMode="auto">
                          <a:xfrm>
                            <a:off x="5236" y="2326"/>
                            <a:ext cx="4"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48" name="Oval 316"/>
                        <p:cNvSpPr>
                          <a:spLocks noChangeAspect="1" noChangeArrowheads="1"/>
                        </p:cNvSpPr>
                        <p:nvPr/>
                      </p:nvSpPr>
                      <p:spPr bwMode="auto">
                        <a:xfrm>
                          <a:off x="5235" y="2326"/>
                          <a:ext cx="3"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49" name="Group 317"/>
                        <p:cNvGrpSpPr>
                          <a:grpSpLocks noChangeAspect="1"/>
                        </p:cNvGrpSpPr>
                        <p:nvPr/>
                      </p:nvGrpSpPr>
                      <p:grpSpPr bwMode="auto">
                        <a:xfrm>
                          <a:off x="5217" y="2326"/>
                          <a:ext cx="5" cy="7"/>
                          <a:chOff x="5217" y="2326"/>
                          <a:chExt cx="5" cy="7"/>
                        </a:xfrm>
                      </p:grpSpPr>
                      <p:sp>
                        <p:nvSpPr>
                          <p:cNvPr id="50553" name="Oval 318"/>
                          <p:cNvSpPr>
                            <a:spLocks noChangeAspect="1" noChangeArrowheads="1"/>
                          </p:cNvSpPr>
                          <p:nvPr/>
                        </p:nvSpPr>
                        <p:spPr bwMode="auto">
                          <a:xfrm>
                            <a:off x="5217" y="2326"/>
                            <a:ext cx="5"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54" name="Oval 319"/>
                          <p:cNvSpPr>
                            <a:spLocks noChangeAspect="1" noChangeArrowheads="1"/>
                          </p:cNvSpPr>
                          <p:nvPr/>
                        </p:nvSpPr>
                        <p:spPr bwMode="auto">
                          <a:xfrm>
                            <a:off x="5217" y="2326"/>
                            <a:ext cx="4" cy="6"/>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50" name="Oval 320"/>
                        <p:cNvSpPr>
                          <a:spLocks noChangeAspect="1" noChangeArrowheads="1"/>
                        </p:cNvSpPr>
                        <p:nvPr/>
                      </p:nvSpPr>
                      <p:spPr bwMode="auto">
                        <a:xfrm>
                          <a:off x="5217" y="2327"/>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51" name="Freeform 321"/>
                        <p:cNvSpPr>
                          <a:spLocks noChangeAspect="1"/>
                        </p:cNvSpPr>
                        <p:nvPr/>
                      </p:nvSpPr>
                      <p:spPr bwMode="auto">
                        <a:xfrm>
                          <a:off x="5231" y="2324"/>
                          <a:ext cx="18" cy="5"/>
                        </a:xfrm>
                        <a:custGeom>
                          <a:avLst/>
                          <a:gdLst>
                            <a:gd name="T0" fmla="*/ 0 w 106"/>
                            <a:gd name="T1" fmla="*/ 0 h 24"/>
                            <a:gd name="T2" fmla="*/ 0 w 106"/>
                            <a:gd name="T3" fmla="*/ 0 h 24"/>
                            <a:gd name="T4" fmla="*/ 0 w 106"/>
                            <a:gd name="T5" fmla="*/ 0 h 24"/>
                            <a:gd name="T6" fmla="*/ 0 w 106"/>
                            <a:gd name="T7" fmla="*/ 0 h 24"/>
                            <a:gd name="T8" fmla="*/ 0 w 106"/>
                            <a:gd name="T9" fmla="*/ 0 h 24"/>
                            <a:gd name="T10" fmla="*/ 0 w 106"/>
                            <a:gd name="T11" fmla="*/ 0 h 24"/>
                            <a:gd name="T12" fmla="*/ 0 w 106"/>
                            <a:gd name="T13" fmla="*/ 0 h 24"/>
                            <a:gd name="T14" fmla="*/ 0 w 106"/>
                            <a:gd name="T15" fmla="*/ 0 h 24"/>
                            <a:gd name="T16" fmla="*/ 0 w 106"/>
                            <a:gd name="T17" fmla="*/ 0 h 24"/>
                            <a:gd name="T18" fmla="*/ 0 w 106"/>
                            <a:gd name="T19" fmla="*/ 0 h 24"/>
                            <a:gd name="T20" fmla="*/ 0 w 106"/>
                            <a:gd name="T21" fmla="*/ 0 h 24"/>
                            <a:gd name="T22" fmla="*/ 0 w 106"/>
                            <a:gd name="T23" fmla="*/ 0 h 24"/>
                            <a:gd name="T24" fmla="*/ 0 w 106"/>
                            <a:gd name="T25" fmla="*/ 0 h 24"/>
                            <a:gd name="T26" fmla="*/ 0 w 106"/>
                            <a:gd name="T27" fmla="*/ 0 h 24"/>
                            <a:gd name="T28" fmla="*/ 0 w 106"/>
                            <a:gd name="T29" fmla="*/ 0 h 24"/>
                            <a:gd name="T30" fmla="*/ 0 w 106"/>
                            <a:gd name="T31" fmla="*/ 0 h 24"/>
                            <a:gd name="T32" fmla="*/ 0 w 106"/>
                            <a:gd name="T33" fmla="*/ 0 h 24"/>
                            <a:gd name="T34" fmla="*/ 0 w 106"/>
                            <a:gd name="T35" fmla="*/ 0 h 24"/>
                            <a:gd name="T36" fmla="*/ 0 w 106"/>
                            <a:gd name="T37" fmla="*/ 0 h 24"/>
                            <a:gd name="T38" fmla="*/ 0 w 106"/>
                            <a:gd name="T39" fmla="*/ 0 h 24"/>
                            <a:gd name="T40" fmla="*/ 0 w 106"/>
                            <a:gd name="T41" fmla="*/ 0 h 24"/>
                            <a:gd name="T42" fmla="*/ 0 w 106"/>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24">
                              <a:moveTo>
                                <a:pt x="0" y="1"/>
                              </a:moveTo>
                              <a:lnTo>
                                <a:pt x="14" y="8"/>
                              </a:lnTo>
                              <a:lnTo>
                                <a:pt x="23" y="3"/>
                              </a:lnTo>
                              <a:lnTo>
                                <a:pt x="31" y="0"/>
                              </a:lnTo>
                              <a:lnTo>
                                <a:pt x="40" y="0"/>
                              </a:lnTo>
                              <a:lnTo>
                                <a:pt x="51" y="3"/>
                              </a:lnTo>
                              <a:lnTo>
                                <a:pt x="68" y="8"/>
                              </a:lnTo>
                              <a:lnTo>
                                <a:pt x="85" y="8"/>
                              </a:lnTo>
                              <a:lnTo>
                                <a:pt x="106" y="5"/>
                              </a:lnTo>
                              <a:lnTo>
                                <a:pt x="92" y="16"/>
                              </a:lnTo>
                              <a:lnTo>
                                <a:pt x="74" y="24"/>
                              </a:lnTo>
                              <a:lnTo>
                                <a:pt x="87" y="15"/>
                              </a:lnTo>
                              <a:lnTo>
                                <a:pt x="73" y="13"/>
                              </a:lnTo>
                              <a:lnTo>
                                <a:pt x="62" y="12"/>
                              </a:lnTo>
                              <a:lnTo>
                                <a:pt x="50" y="10"/>
                              </a:lnTo>
                              <a:lnTo>
                                <a:pt x="41" y="10"/>
                              </a:lnTo>
                              <a:lnTo>
                                <a:pt x="30" y="8"/>
                              </a:lnTo>
                              <a:lnTo>
                                <a:pt x="25" y="8"/>
                              </a:lnTo>
                              <a:lnTo>
                                <a:pt x="19" y="12"/>
                              </a:lnTo>
                              <a:lnTo>
                                <a:pt x="14" y="13"/>
                              </a:lnTo>
                              <a:lnTo>
                                <a:pt x="11" y="13"/>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52" name="Freeform 322"/>
                        <p:cNvSpPr>
                          <a:spLocks noChangeAspect="1"/>
                        </p:cNvSpPr>
                        <p:nvPr/>
                      </p:nvSpPr>
                      <p:spPr bwMode="auto">
                        <a:xfrm>
                          <a:off x="5214" y="2325"/>
                          <a:ext cx="7" cy="4"/>
                        </a:xfrm>
                        <a:custGeom>
                          <a:avLst/>
                          <a:gdLst>
                            <a:gd name="T0" fmla="*/ 0 w 48"/>
                            <a:gd name="T1" fmla="*/ 0 h 21"/>
                            <a:gd name="T2" fmla="*/ 0 w 48"/>
                            <a:gd name="T3" fmla="*/ 0 h 21"/>
                            <a:gd name="T4" fmla="*/ 0 w 48"/>
                            <a:gd name="T5" fmla="*/ 0 h 21"/>
                            <a:gd name="T6" fmla="*/ 0 w 48"/>
                            <a:gd name="T7" fmla="*/ 0 h 21"/>
                            <a:gd name="T8" fmla="*/ 0 w 48"/>
                            <a:gd name="T9" fmla="*/ 0 h 21"/>
                            <a:gd name="T10" fmla="*/ 0 w 48"/>
                            <a:gd name="T11" fmla="*/ 0 h 21"/>
                            <a:gd name="T12" fmla="*/ 0 w 48"/>
                            <a:gd name="T13" fmla="*/ 0 h 21"/>
                            <a:gd name="T14" fmla="*/ 0 w 48"/>
                            <a:gd name="T15" fmla="*/ 0 h 21"/>
                            <a:gd name="T16" fmla="*/ 0 w 48"/>
                            <a:gd name="T17" fmla="*/ 0 h 21"/>
                            <a:gd name="T18" fmla="*/ 0 w 48"/>
                            <a:gd name="T19" fmla="*/ 0 h 21"/>
                            <a:gd name="T20" fmla="*/ 0 w 48"/>
                            <a:gd name="T21" fmla="*/ 0 h 21"/>
                            <a:gd name="T22" fmla="*/ 0 w 48"/>
                            <a:gd name="T23" fmla="*/ 0 h 21"/>
                            <a:gd name="T24" fmla="*/ 0 w 48"/>
                            <a:gd name="T25" fmla="*/ 0 h 21"/>
                            <a:gd name="T26" fmla="*/ 0 w 48"/>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21">
                              <a:moveTo>
                                <a:pt x="0" y="0"/>
                              </a:moveTo>
                              <a:lnTo>
                                <a:pt x="6" y="8"/>
                              </a:lnTo>
                              <a:lnTo>
                                <a:pt x="16" y="6"/>
                              </a:lnTo>
                              <a:lnTo>
                                <a:pt x="24" y="6"/>
                              </a:lnTo>
                              <a:lnTo>
                                <a:pt x="29" y="6"/>
                              </a:lnTo>
                              <a:lnTo>
                                <a:pt x="37" y="6"/>
                              </a:lnTo>
                              <a:lnTo>
                                <a:pt x="43" y="10"/>
                              </a:lnTo>
                              <a:lnTo>
                                <a:pt x="47" y="13"/>
                              </a:lnTo>
                              <a:lnTo>
                                <a:pt x="48" y="21"/>
                              </a:lnTo>
                              <a:lnTo>
                                <a:pt x="46" y="14"/>
                              </a:lnTo>
                              <a:lnTo>
                                <a:pt x="41" y="11"/>
                              </a:lnTo>
                              <a:lnTo>
                                <a:pt x="28" y="10"/>
                              </a:lnTo>
                              <a:lnTo>
                                <a:pt x="14" y="1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34" name="Group 323"/>
                      <p:cNvGrpSpPr>
                        <a:grpSpLocks noChangeAspect="1"/>
                      </p:cNvGrpSpPr>
                      <p:nvPr/>
                    </p:nvGrpSpPr>
                    <p:grpSpPr bwMode="auto">
                      <a:xfrm>
                        <a:off x="5223" y="2358"/>
                        <a:ext cx="18" cy="11"/>
                        <a:chOff x="5223" y="2358"/>
                        <a:chExt cx="18" cy="11"/>
                      </a:xfrm>
                    </p:grpSpPr>
                    <p:grpSp>
                      <p:nvGrpSpPr>
                        <p:cNvPr id="50535" name="Group 324"/>
                        <p:cNvGrpSpPr>
                          <a:grpSpLocks noChangeAspect="1"/>
                        </p:cNvGrpSpPr>
                        <p:nvPr/>
                      </p:nvGrpSpPr>
                      <p:grpSpPr bwMode="auto">
                        <a:xfrm>
                          <a:off x="5223" y="2358"/>
                          <a:ext cx="18" cy="11"/>
                          <a:chOff x="5223" y="2358"/>
                          <a:chExt cx="18" cy="11"/>
                        </a:xfrm>
                      </p:grpSpPr>
                      <p:sp>
                        <p:nvSpPr>
                          <p:cNvPr id="50537" name="Freeform 325"/>
                          <p:cNvSpPr>
                            <a:spLocks noChangeAspect="1"/>
                          </p:cNvSpPr>
                          <p:nvPr/>
                        </p:nvSpPr>
                        <p:spPr bwMode="auto">
                          <a:xfrm>
                            <a:off x="5223" y="2358"/>
                            <a:ext cx="18" cy="11"/>
                          </a:xfrm>
                          <a:custGeom>
                            <a:avLst/>
                            <a:gdLst>
                              <a:gd name="T0" fmla="*/ 0 w 107"/>
                              <a:gd name="T1" fmla="*/ 0 h 58"/>
                              <a:gd name="T2" fmla="*/ 0 w 107"/>
                              <a:gd name="T3" fmla="*/ 0 h 58"/>
                              <a:gd name="T4" fmla="*/ 0 w 107"/>
                              <a:gd name="T5" fmla="*/ 0 h 58"/>
                              <a:gd name="T6" fmla="*/ 0 w 107"/>
                              <a:gd name="T7" fmla="*/ 0 h 58"/>
                              <a:gd name="T8" fmla="*/ 0 w 107"/>
                              <a:gd name="T9" fmla="*/ 0 h 58"/>
                              <a:gd name="T10" fmla="*/ 0 w 107"/>
                              <a:gd name="T11" fmla="*/ 0 h 58"/>
                              <a:gd name="T12" fmla="*/ 0 w 107"/>
                              <a:gd name="T13" fmla="*/ 0 h 58"/>
                              <a:gd name="T14" fmla="*/ 0 w 107"/>
                              <a:gd name="T15" fmla="*/ 0 h 58"/>
                              <a:gd name="T16" fmla="*/ 0 w 107"/>
                              <a:gd name="T17" fmla="*/ 0 h 58"/>
                              <a:gd name="T18" fmla="*/ 0 w 107"/>
                              <a:gd name="T19" fmla="*/ 0 h 58"/>
                              <a:gd name="T20" fmla="*/ 0 w 107"/>
                              <a:gd name="T21" fmla="*/ 0 h 58"/>
                              <a:gd name="T22" fmla="*/ 0 w 107"/>
                              <a:gd name="T23" fmla="*/ 0 h 58"/>
                              <a:gd name="T24" fmla="*/ 0 w 107"/>
                              <a:gd name="T25" fmla="*/ 0 h 58"/>
                              <a:gd name="T26" fmla="*/ 0 w 107"/>
                              <a:gd name="T27" fmla="*/ 0 h 58"/>
                              <a:gd name="T28" fmla="*/ 0 w 107"/>
                              <a:gd name="T29" fmla="*/ 0 h 58"/>
                              <a:gd name="T30" fmla="*/ 0 w 107"/>
                              <a:gd name="T31" fmla="*/ 0 h 58"/>
                              <a:gd name="T32" fmla="*/ 0 w 107"/>
                              <a:gd name="T33" fmla="*/ 0 h 58"/>
                              <a:gd name="T34" fmla="*/ 0 w 107"/>
                              <a:gd name="T35" fmla="*/ 0 h 58"/>
                              <a:gd name="T36" fmla="*/ 0 w 107"/>
                              <a:gd name="T37" fmla="*/ 0 h 58"/>
                              <a:gd name="T38" fmla="*/ 0 w 107"/>
                              <a:gd name="T39" fmla="*/ 0 h 58"/>
                              <a:gd name="T40" fmla="*/ 0 w 107"/>
                              <a:gd name="T41" fmla="*/ 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7" h="58">
                                <a:moveTo>
                                  <a:pt x="11" y="23"/>
                                </a:moveTo>
                                <a:lnTo>
                                  <a:pt x="5" y="16"/>
                                </a:lnTo>
                                <a:lnTo>
                                  <a:pt x="1" y="9"/>
                                </a:lnTo>
                                <a:lnTo>
                                  <a:pt x="0" y="5"/>
                                </a:lnTo>
                                <a:lnTo>
                                  <a:pt x="5" y="1"/>
                                </a:lnTo>
                                <a:lnTo>
                                  <a:pt x="13" y="0"/>
                                </a:lnTo>
                                <a:lnTo>
                                  <a:pt x="25" y="6"/>
                                </a:lnTo>
                                <a:lnTo>
                                  <a:pt x="36" y="0"/>
                                </a:lnTo>
                                <a:lnTo>
                                  <a:pt x="48" y="3"/>
                                </a:lnTo>
                                <a:lnTo>
                                  <a:pt x="61" y="6"/>
                                </a:lnTo>
                                <a:lnTo>
                                  <a:pt x="75" y="7"/>
                                </a:lnTo>
                                <a:lnTo>
                                  <a:pt x="107" y="9"/>
                                </a:lnTo>
                                <a:lnTo>
                                  <a:pt x="88" y="27"/>
                                </a:lnTo>
                                <a:lnTo>
                                  <a:pt x="78" y="35"/>
                                </a:lnTo>
                                <a:lnTo>
                                  <a:pt x="68" y="44"/>
                                </a:lnTo>
                                <a:lnTo>
                                  <a:pt x="58" y="52"/>
                                </a:lnTo>
                                <a:lnTo>
                                  <a:pt x="43" y="58"/>
                                </a:lnTo>
                                <a:lnTo>
                                  <a:pt x="30" y="58"/>
                                </a:lnTo>
                                <a:lnTo>
                                  <a:pt x="18" y="53"/>
                                </a:lnTo>
                                <a:lnTo>
                                  <a:pt x="13" y="44"/>
                                </a:lnTo>
                                <a:lnTo>
                                  <a:pt x="11" y="23"/>
                                </a:lnTo>
                                <a:close/>
                              </a:path>
                            </a:pathLst>
                          </a:custGeom>
                          <a:solidFill>
                            <a:srgbClr val="7F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38" name="Group 326"/>
                          <p:cNvGrpSpPr>
                            <a:grpSpLocks noChangeAspect="1"/>
                          </p:cNvGrpSpPr>
                          <p:nvPr/>
                        </p:nvGrpSpPr>
                        <p:grpSpPr bwMode="auto">
                          <a:xfrm>
                            <a:off x="5223" y="2358"/>
                            <a:ext cx="18" cy="11"/>
                            <a:chOff x="5223" y="2358"/>
                            <a:chExt cx="18" cy="11"/>
                          </a:xfrm>
                        </p:grpSpPr>
                        <p:grpSp>
                          <p:nvGrpSpPr>
                            <p:cNvPr id="50540" name="Group 327"/>
                            <p:cNvGrpSpPr>
                              <a:grpSpLocks noChangeAspect="1"/>
                            </p:cNvGrpSpPr>
                            <p:nvPr/>
                          </p:nvGrpSpPr>
                          <p:grpSpPr bwMode="auto">
                            <a:xfrm>
                              <a:off x="5223" y="2358"/>
                              <a:ext cx="18" cy="5"/>
                              <a:chOff x="5223" y="2358"/>
                              <a:chExt cx="18" cy="5"/>
                            </a:xfrm>
                          </p:grpSpPr>
                          <p:sp>
                            <p:nvSpPr>
                              <p:cNvPr id="50542" name="Freeform 328"/>
                              <p:cNvSpPr>
                                <a:spLocks noChangeAspect="1"/>
                              </p:cNvSpPr>
                              <p:nvPr/>
                            </p:nvSpPr>
                            <p:spPr bwMode="auto">
                              <a:xfrm>
                                <a:off x="5225" y="2360"/>
                                <a:ext cx="12" cy="3"/>
                              </a:xfrm>
                              <a:custGeom>
                                <a:avLst/>
                                <a:gdLst>
                                  <a:gd name="T0" fmla="*/ 0 w 77"/>
                                  <a:gd name="T1" fmla="*/ 0 h 17"/>
                                  <a:gd name="T2" fmla="*/ 0 w 77"/>
                                  <a:gd name="T3" fmla="*/ 0 h 17"/>
                                  <a:gd name="T4" fmla="*/ 0 w 77"/>
                                  <a:gd name="T5" fmla="*/ 0 h 17"/>
                                  <a:gd name="T6" fmla="*/ 0 w 77"/>
                                  <a:gd name="T7" fmla="*/ 0 h 17"/>
                                  <a:gd name="T8" fmla="*/ 0 w 77"/>
                                  <a:gd name="T9" fmla="*/ 0 h 17"/>
                                  <a:gd name="T10" fmla="*/ 0 w 77"/>
                                  <a:gd name="T11" fmla="*/ 0 h 17"/>
                                  <a:gd name="T12" fmla="*/ 0 w 77"/>
                                  <a:gd name="T13" fmla="*/ 0 h 17"/>
                                  <a:gd name="T14" fmla="*/ 0 w 77"/>
                                  <a:gd name="T15" fmla="*/ 0 h 17"/>
                                  <a:gd name="T16" fmla="*/ 0 w 77"/>
                                  <a:gd name="T17" fmla="*/ 0 h 17"/>
                                  <a:gd name="T18" fmla="*/ 0 w 77"/>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 h="17">
                                    <a:moveTo>
                                      <a:pt x="0" y="1"/>
                                    </a:moveTo>
                                    <a:lnTo>
                                      <a:pt x="7" y="10"/>
                                    </a:lnTo>
                                    <a:lnTo>
                                      <a:pt x="14" y="15"/>
                                    </a:lnTo>
                                    <a:lnTo>
                                      <a:pt x="25" y="17"/>
                                    </a:lnTo>
                                    <a:lnTo>
                                      <a:pt x="36" y="17"/>
                                    </a:lnTo>
                                    <a:lnTo>
                                      <a:pt x="44" y="17"/>
                                    </a:lnTo>
                                    <a:lnTo>
                                      <a:pt x="63" y="13"/>
                                    </a:lnTo>
                                    <a:lnTo>
                                      <a:pt x="77" y="7"/>
                                    </a:lnTo>
                                    <a:lnTo>
                                      <a:pt x="45" y="0"/>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43" name="Freeform 329"/>
                              <p:cNvSpPr>
                                <a:spLocks noChangeAspect="1"/>
                              </p:cNvSpPr>
                              <p:nvPr/>
                            </p:nvSpPr>
                            <p:spPr bwMode="auto">
                              <a:xfrm>
                                <a:off x="5223" y="2358"/>
                                <a:ext cx="18" cy="5"/>
                              </a:xfrm>
                              <a:custGeom>
                                <a:avLst/>
                                <a:gdLst>
                                  <a:gd name="T0" fmla="*/ 0 w 107"/>
                                  <a:gd name="T1" fmla="*/ 0 h 24"/>
                                  <a:gd name="T2" fmla="*/ 0 w 107"/>
                                  <a:gd name="T3" fmla="*/ 0 h 24"/>
                                  <a:gd name="T4" fmla="*/ 0 w 107"/>
                                  <a:gd name="T5" fmla="*/ 0 h 24"/>
                                  <a:gd name="T6" fmla="*/ 0 w 107"/>
                                  <a:gd name="T7" fmla="*/ 0 h 24"/>
                                  <a:gd name="T8" fmla="*/ 0 w 107"/>
                                  <a:gd name="T9" fmla="*/ 0 h 24"/>
                                  <a:gd name="T10" fmla="*/ 0 w 107"/>
                                  <a:gd name="T11" fmla="*/ 0 h 24"/>
                                  <a:gd name="T12" fmla="*/ 0 w 107"/>
                                  <a:gd name="T13" fmla="*/ 0 h 24"/>
                                  <a:gd name="T14" fmla="*/ 0 w 107"/>
                                  <a:gd name="T15" fmla="*/ 0 h 24"/>
                                  <a:gd name="T16" fmla="*/ 0 w 107"/>
                                  <a:gd name="T17" fmla="*/ 0 h 24"/>
                                  <a:gd name="T18" fmla="*/ 0 w 107"/>
                                  <a:gd name="T19" fmla="*/ 0 h 24"/>
                                  <a:gd name="T20" fmla="*/ 0 w 107"/>
                                  <a:gd name="T21" fmla="*/ 0 h 24"/>
                                  <a:gd name="T22" fmla="*/ 0 w 107"/>
                                  <a:gd name="T23" fmla="*/ 0 h 24"/>
                                  <a:gd name="T24" fmla="*/ 0 w 107"/>
                                  <a:gd name="T25" fmla="*/ 0 h 24"/>
                                  <a:gd name="T26" fmla="*/ 0 w 107"/>
                                  <a:gd name="T27" fmla="*/ 0 h 24"/>
                                  <a:gd name="T28" fmla="*/ 0 w 107"/>
                                  <a:gd name="T29" fmla="*/ 0 h 24"/>
                                  <a:gd name="T30" fmla="*/ 0 w 107"/>
                                  <a:gd name="T31" fmla="*/ 0 h 24"/>
                                  <a:gd name="T32" fmla="*/ 0 w 107"/>
                                  <a:gd name="T33" fmla="*/ 0 h 24"/>
                                  <a:gd name="T34" fmla="*/ 0 w 107"/>
                                  <a:gd name="T35" fmla="*/ 0 h 24"/>
                                  <a:gd name="T36" fmla="*/ 0 w 107"/>
                                  <a:gd name="T37" fmla="*/ 0 h 24"/>
                                  <a:gd name="T38" fmla="*/ 0 w 107"/>
                                  <a:gd name="T39" fmla="*/ 0 h 24"/>
                                  <a:gd name="T40" fmla="*/ 0 w 107"/>
                                  <a:gd name="T41" fmla="*/ 0 h 24"/>
                                  <a:gd name="T42" fmla="*/ 0 w 107"/>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7" h="24">
                                    <a:moveTo>
                                      <a:pt x="10" y="24"/>
                                    </a:moveTo>
                                    <a:lnTo>
                                      <a:pt x="4" y="16"/>
                                    </a:lnTo>
                                    <a:lnTo>
                                      <a:pt x="1" y="11"/>
                                    </a:lnTo>
                                    <a:lnTo>
                                      <a:pt x="0" y="5"/>
                                    </a:lnTo>
                                    <a:lnTo>
                                      <a:pt x="4" y="1"/>
                                    </a:lnTo>
                                    <a:lnTo>
                                      <a:pt x="13" y="0"/>
                                    </a:lnTo>
                                    <a:lnTo>
                                      <a:pt x="25" y="7"/>
                                    </a:lnTo>
                                    <a:lnTo>
                                      <a:pt x="36" y="0"/>
                                    </a:lnTo>
                                    <a:lnTo>
                                      <a:pt x="47" y="3"/>
                                    </a:lnTo>
                                    <a:lnTo>
                                      <a:pt x="61" y="7"/>
                                    </a:lnTo>
                                    <a:lnTo>
                                      <a:pt x="75" y="8"/>
                                    </a:lnTo>
                                    <a:lnTo>
                                      <a:pt x="107" y="11"/>
                                    </a:lnTo>
                                    <a:lnTo>
                                      <a:pt x="98" y="16"/>
                                    </a:lnTo>
                                    <a:lnTo>
                                      <a:pt x="88" y="21"/>
                                    </a:lnTo>
                                    <a:lnTo>
                                      <a:pt x="77" y="21"/>
                                    </a:lnTo>
                                    <a:lnTo>
                                      <a:pt x="68" y="22"/>
                                    </a:lnTo>
                                    <a:lnTo>
                                      <a:pt x="55" y="19"/>
                                    </a:lnTo>
                                    <a:lnTo>
                                      <a:pt x="41" y="16"/>
                                    </a:lnTo>
                                    <a:lnTo>
                                      <a:pt x="33" y="21"/>
                                    </a:lnTo>
                                    <a:lnTo>
                                      <a:pt x="22" y="16"/>
                                    </a:lnTo>
                                    <a:lnTo>
                                      <a:pt x="12" y="13"/>
                                    </a:lnTo>
                                    <a:lnTo>
                                      <a:pt x="10" y="2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41" name="Freeform 330"/>
                            <p:cNvSpPr>
                              <a:spLocks noChangeAspect="1"/>
                            </p:cNvSpPr>
                            <p:nvPr/>
                          </p:nvSpPr>
                          <p:spPr bwMode="auto">
                            <a:xfrm>
                              <a:off x="5225" y="2360"/>
                              <a:ext cx="16" cy="9"/>
                            </a:xfrm>
                            <a:custGeom>
                              <a:avLst/>
                              <a:gdLst>
                                <a:gd name="T0" fmla="*/ 0 w 96"/>
                                <a:gd name="T1" fmla="*/ 0 h 49"/>
                                <a:gd name="T2" fmla="*/ 0 w 96"/>
                                <a:gd name="T3" fmla="*/ 0 h 49"/>
                                <a:gd name="T4" fmla="*/ 0 w 96"/>
                                <a:gd name="T5" fmla="*/ 0 h 49"/>
                                <a:gd name="T6" fmla="*/ 0 w 96"/>
                                <a:gd name="T7" fmla="*/ 0 h 49"/>
                                <a:gd name="T8" fmla="*/ 0 w 96"/>
                                <a:gd name="T9" fmla="*/ 0 h 49"/>
                                <a:gd name="T10" fmla="*/ 0 w 96"/>
                                <a:gd name="T11" fmla="*/ 0 h 49"/>
                                <a:gd name="T12" fmla="*/ 0 w 96"/>
                                <a:gd name="T13" fmla="*/ 0 h 49"/>
                                <a:gd name="T14" fmla="*/ 0 w 96"/>
                                <a:gd name="T15" fmla="*/ 0 h 49"/>
                                <a:gd name="T16" fmla="*/ 0 w 96"/>
                                <a:gd name="T17" fmla="*/ 0 h 49"/>
                                <a:gd name="T18" fmla="*/ 0 w 96"/>
                                <a:gd name="T19" fmla="*/ 0 h 49"/>
                                <a:gd name="T20" fmla="*/ 0 w 96"/>
                                <a:gd name="T21" fmla="*/ 0 h 49"/>
                                <a:gd name="T22" fmla="*/ 0 w 96"/>
                                <a:gd name="T23" fmla="*/ 0 h 49"/>
                                <a:gd name="T24" fmla="*/ 0 w 96"/>
                                <a:gd name="T25" fmla="*/ 0 h 49"/>
                                <a:gd name="T26" fmla="*/ 0 w 96"/>
                                <a:gd name="T27" fmla="*/ 0 h 49"/>
                                <a:gd name="T28" fmla="*/ 0 w 96"/>
                                <a:gd name="T29" fmla="*/ 0 h 49"/>
                                <a:gd name="T30" fmla="*/ 0 w 96"/>
                                <a:gd name="T31" fmla="*/ 0 h 49"/>
                                <a:gd name="T32" fmla="*/ 0 w 96"/>
                                <a:gd name="T33" fmla="*/ 0 h 49"/>
                                <a:gd name="T34" fmla="*/ 0 w 96"/>
                                <a:gd name="T35" fmla="*/ 0 h 49"/>
                                <a:gd name="T36" fmla="*/ 0 w 96"/>
                                <a:gd name="T37" fmla="*/ 0 h 49"/>
                                <a:gd name="T38" fmla="*/ 0 w 96"/>
                                <a:gd name="T39" fmla="*/ 0 h 49"/>
                                <a:gd name="T40" fmla="*/ 0 w 96"/>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49">
                                  <a:moveTo>
                                    <a:pt x="0" y="14"/>
                                  </a:moveTo>
                                  <a:lnTo>
                                    <a:pt x="6" y="18"/>
                                  </a:lnTo>
                                  <a:lnTo>
                                    <a:pt x="14" y="22"/>
                                  </a:lnTo>
                                  <a:lnTo>
                                    <a:pt x="22" y="23"/>
                                  </a:lnTo>
                                  <a:lnTo>
                                    <a:pt x="34" y="23"/>
                                  </a:lnTo>
                                  <a:lnTo>
                                    <a:pt x="46" y="22"/>
                                  </a:lnTo>
                                  <a:lnTo>
                                    <a:pt x="57" y="19"/>
                                  </a:lnTo>
                                  <a:lnTo>
                                    <a:pt x="67" y="17"/>
                                  </a:lnTo>
                                  <a:lnTo>
                                    <a:pt x="76" y="14"/>
                                  </a:lnTo>
                                  <a:lnTo>
                                    <a:pt x="82" y="8"/>
                                  </a:lnTo>
                                  <a:lnTo>
                                    <a:pt x="88" y="5"/>
                                  </a:lnTo>
                                  <a:lnTo>
                                    <a:pt x="96" y="0"/>
                                  </a:lnTo>
                                  <a:lnTo>
                                    <a:pt x="77" y="18"/>
                                  </a:lnTo>
                                  <a:lnTo>
                                    <a:pt x="67" y="26"/>
                                  </a:lnTo>
                                  <a:lnTo>
                                    <a:pt x="57" y="34"/>
                                  </a:lnTo>
                                  <a:lnTo>
                                    <a:pt x="47" y="43"/>
                                  </a:lnTo>
                                  <a:lnTo>
                                    <a:pt x="32" y="49"/>
                                  </a:lnTo>
                                  <a:lnTo>
                                    <a:pt x="18" y="49"/>
                                  </a:lnTo>
                                  <a:lnTo>
                                    <a:pt x="7" y="44"/>
                                  </a:lnTo>
                                  <a:lnTo>
                                    <a:pt x="2" y="34"/>
                                  </a:lnTo>
                                  <a:lnTo>
                                    <a:pt x="0" y="1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39" name="Freeform 331"/>
                          <p:cNvSpPr>
                            <a:spLocks noChangeAspect="1"/>
                          </p:cNvSpPr>
                          <p:nvPr/>
                        </p:nvSpPr>
                        <p:spPr bwMode="auto">
                          <a:xfrm>
                            <a:off x="5226" y="2363"/>
                            <a:ext cx="10" cy="5"/>
                          </a:xfrm>
                          <a:custGeom>
                            <a:avLst/>
                            <a:gdLst>
                              <a:gd name="T0" fmla="*/ 0 w 62"/>
                              <a:gd name="T1" fmla="*/ 0 h 23"/>
                              <a:gd name="T2" fmla="*/ 0 w 62"/>
                              <a:gd name="T3" fmla="*/ 0 h 23"/>
                              <a:gd name="T4" fmla="*/ 0 w 62"/>
                              <a:gd name="T5" fmla="*/ 0 h 23"/>
                              <a:gd name="T6" fmla="*/ 0 w 62"/>
                              <a:gd name="T7" fmla="*/ 0 h 23"/>
                              <a:gd name="T8" fmla="*/ 0 w 62"/>
                              <a:gd name="T9" fmla="*/ 0 h 23"/>
                              <a:gd name="T10" fmla="*/ 0 w 62"/>
                              <a:gd name="T11" fmla="*/ 0 h 23"/>
                              <a:gd name="T12" fmla="*/ 0 w 62"/>
                              <a:gd name="T13" fmla="*/ 0 h 23"/>
                              <a:gd name="T14" fmla="*/ 0 w 62"/>
                              <a:gd name="T15" fmla="*/ 0 h 23"/>
                              <a:gd name="T16" fmla="*/ 0 w 62"/>
                              <a:gd name="T17" fmla="*/ 0 h 23"/>
                              <a:gd name="T18" fmla="*/ 0 w 62"/>
                              <a:gd name="T19" fmla="*/ 0 h 23"/>
                              <a:gd name="T20" fmla="*/ 0 w 62"/>
                              <a:gd name="T21" fmla="*/ 0 h 23"/>
                              <a:gd name="T22" fmla="*/ 0 w 62"/>
                              <a:gd name="T23" fmla="*/ 0 h 23"/>
                              <a:gd name="T24" fmla="*/ 0 w 62"/>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23">
                                <a:moveTo>
                                  <a:pt x="0" y="0"/>
                                </a:moveTo>
                                <a:lnTo>
                                  <a:pt x="9" y="7"/>
                                </a:lnTo>
                                <a:lnTo>
                                  <a:pt x="21" y="8"/>
                                </a:lnTo>
                                <a:lnTo>
                                  <a:pt x="34" y="8"/>
                                </a:lnTo>
                                <a:lnTo>
                                  <a:pt x="52" y="5"/>
                                </a:lnTo>
                                <a:lnTo>
                                  <a:pt x="62" y="0"/>
                                </a:lnTo>
                                <a:lnTo>
                                  <a:pt x="48" y="13"/>
                                </a:lnTo>
                                <a:lnTo>
                                  <a:pt x="38" y="21"/>
                                </a:lnTo>
                                <a:lnTo>
                                  <a:pt x="28" y="23"/>
                                </a:lnTo>
                                <a:lnTo>
                                  <a:pt x="15" y="23"/>
                                </a:lnTo>
                                <a:lnTo>
                                  <a:pt x="6" y="20"/>
                                </a:lnTo>
                                <a:lnTo>
                                  <a:pt x="1" y="13"/>
                                </a:lnTo>
                                <a:lnTo>
                                  <a:pt x="0" y="0"/>
                                </a:lnTo>
                                <a:close/>
                              </a:path>
                            </a:pathLst>
                          </a:custGeom>
                          <a:solidFill>
                            <a:srgbClr val="FF1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536" name="Oval 332"/>
                        <p:cNvSpPr>
                          <a:spLocks noChangeAspect="1" noChangeArrowheads="1"/>
                        </p:cNvSpPr>
                        <p:nvPr/>
                      </p:nvSpPr>
                      <p:spPr bwMode="auto">
                        <a:xfrm>
                          <a:off x="5227" y="2365"/>
                          <a:ext cx="2" cy="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50529" name="Group 333"/>
                    <p:cNvGrpSpPr>
                      <a:grpSpLocks noChangeAspect="1"/>
                    </p:cNvGrpSpPr>
                    <p:nvPr/>
                  </p:nvGrpSpPr>
                  <p:grpSpPr bwMode="auto">
                    <a:xfrm>
                      <a:off x="5261" y="2339"/>
                      <a:ext cx="12" cy="20"/>
                      <a:chOff x="5261" y="2339"/>
                      <a:chExt cx="12" cy="20"/>
                    </a:xfrm>
                  </p:grpSpPr>
                  <p:sp>
                    <p:nvSpPr>
                      <p:cNvPr id="50530" name="Freeform 334"/>
                      <p:cNvSpPr>
                        <a:spLocks noChangeAspect="1"/>
                      </p:cNvSpPr>
                      <p:nvPr/>
                    </p:nvSpPr>
                    <p:spPr bwMode="auto">
                      <a:xfrm>
                        <a:off x="5261" y="2339"/>
                        <a:ext cx="12" cy="20"/>
                      </a:xfrm>
                      <a:custGeom>
                        <a:avLst/>
                        <a:gdLst>
                          <a:gd name="T0" fmla="*/ 0 w 70"/>
                          <a:gd name="T1" fmla="*/ 0 h 98"/>
                          <a:gd name="T2" fmla="*/ 0 w 70"/>
                          <a:gd name="T3" fmla="*/ 0 h 98"/>
                          <a:gd name="T4" fmla="*/ 0 w 70"/>
                          <a:gd name="T5" fmla="*/ 0 h 98"/>
                          <a:gd name="T6" fmla="*/ 0 w 70"/>
                          <a:gd name="T7" fmla="*/ 0 h 98"/>
                          <a:gd name="T8" fmla="*/ 0 w 70"/>
                          <a:gd name="T9" fmla="*/ 0 h 98"/>
                          <a:gd name="T10" fmla="*/ 0 w 70"/>
                          <a:gd name="T11" fmla="*/ 0 h 98"/>
                          <a:gd name="T12" fmla="*/ 0 w 70"/>
                          <a:gd name="T13" fmla="*/ 0 h 98"/>
                          <a:gd name="T14" fmla="*/ 0 w 70"/>
                          <a:gd name="T15" fmla="*/ 0 h 98"/>
                          <a:gd name="T16" fmla="*/ 0 w 70"/>
                          <a:gd name="T17" fmla="*/ 0 h 98"/>
                          <a:gd name="T18" fmla="*/ 0 w 70"/>
                          <a:gd name="T19" fmla="*/ 0 h 98"/>
                          <a:gd name="T20" fmla="*/ 0 w 70"/>
                          <a:gd name="T21" fmla="*/ 0 h 98"/>
                          <a:gd name="T22" fmla="*/ 0 w 70"/>
                          <a:gd name="T23" fmla="*/ 0 h 98"/>
                          <a:gd name="T24" fmla="*/ 0 w 70"/>
                          <a:gd name="T25" fmla="*/ 0 h 98"/>
                          <a:gd name="T26" fmla="*/ 0 w 70"/>
                          <a:gd name="T27" fmla="*/ 0 h 98"/>
                          <a:gd name="T28" fmla="*/ 0 w 70"/>
                          <a:gd name="T29" fmla="*/ 0 h 98"/>
                          <a:gd name="T30" fmla="*/ 0 w 70"/>
                          <a:gd name="T31" fmla="*/ 0 h 98"/>
                          <a:gd name="T32" fmla="*/ 0 w 70"/>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98">
                            <a:moveTo>
                              <a:pt x="45" y="0"/>
                            </a:moveTo>
                            <a:lnTo>
                              <a:pt x="67" y="8"/>
                            </a:lnTo>
                            <a:lnTo>
                              <a:pt x="70" y="11"/>
                            </a:lnTo>
                            <a:lnTo>
                              <a:pt x="69" y="50"/>
                            </a:lnTo>
                            <a:lnTo>
                              <a:pt x="64" y="71"/>
                            </a:lnTo>
                            <a:lnTo>
                              <a:pt x="57" y="88"/>
                            </a:lnTo>
                            <a:lnTo>
                              <a:pt x="48" y="95"/>
                            </a:lnTo>
                            <a:lnTo>
                              <a:pt x="36" y="98"/>
                            </a:lnTo>
                            <a:lnTo>
                              <a:pt x="12" y="90"/>
                            </a:lnTo>
                            <a:lnTo>
                              <a:pt x="2" y="80"/>
                            </a:lnTo>
                            <a:lnTo>
                              <a:pt x="0" y="72"/>
                            </a:lnTo>
                            <a:lnTo>
                              <a:pt x="0" y="67"/>
                            </a:lnTo>
                            <a:lnTo>
                              <a:pt x="15" y="37"/>
                            </a:lnTo>
                            <a:lnTo>
                              <a:pt x="24" y="11"/>
                            </a:lnTo>
                            <a:lnTo>
                              <a:pt x="26" y="4"/>
                            </a:lnTo>
                            <a:lnTo>
                              <a:pt x="32" y="0"/>
                            </a:lnTo>
                            <a:lnTo>
                              <a:pt x="45" y="0"/>
                            </a:lnTo>
                            <a:close/>
                          </a:path>
                        </a:pathLst>
                      </a:custGeom>
                      <a:solidFill>
                        <a:srgbClr val="FFB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31" name="Freeform 335"/>
                      <p:cNvSpPr>
                        <a:spLocks noChangeAspect="1"/>
                      </p:cNvSpPr>
                      <p:nvPr/>
                    </p:nvSpPr>
                    <p:spPr bwMode="auto">
                      <a:xfrm>
                        <a:off x="5263" y="2339"/>
                        <a:ext cx="9" cy="19"/>
                      </a:xfrm>
                      <a:custGeom>
                        <a:avLst/>
                        <a:gdLst>
                          <a:gd name="T0" fmla="*/ 0 w 50"/>
                          <a:gd name="T1" fmla="*/ 0 h 94"/>
                          <a:gd name="T2" fmla="*/ 0 w 50"/>
                          <a:gd name="T3" fmla="*/ 0 h 94"/>
                          <a:gd name="T4" fmla="*/ 0 w 50"/>
                          <a:gd name="T5" fmla="*/ 0 h 94"/>
                          <a:gd name="T6" fmla="*/ 0 w 50"/>
                          <a:gd name="T7" fmla="*/ 0 h 94"/>
                          <a:gd name="T8" fmla="*/ 0 w 50"/>
                          <a:gd name="T9" fmla="*/ 0 h 94"/>
                          <a:gd name="T10" fmla="*/ 0 w 50"/>
                          <a:gd name="T11" fmla="*/ 0 h 94"/>
                          <a:gd name="T12" fmla="*/ 0 w 50"/>
                          <a:gd name="T13" fmla="*/ 0 h 94"/>
                          <a:gd name="T14" fmla="*/ 0 w 50"/>
                          <a:gd name="T15" fmla="*/ 0 h 94"/>
                          <a:gd name="T16" fmla="*/ 0 w 50"/>
                          <a:gd name="T17" fmla="*/ 0 h 94"/>
                          <a:gd name="T18" fmla="*/ 0 w 50"/>
                          <a:gd name="T19" fmla="*/ 0 h 94"/>
                          <a:gd name="T20" fmla="*/ 0 w 50"/>
                          <a:gd name="T21" fmla="*/ 0 h 94"/>
                          <a:gd name="T22" fmla="*/ 0 w 50"/>
                          <a:gd name="T23" fmla="*/ 0 h 94"/>
                          <a:gd name="T24" fmla="*/ 0 w 50"/>
                          <a:gd name="T25" fmla="*/ 0 h 94"/>
                          <a:gd name="T26" fmla="*/ 0 w 50"/>
                          <a:gd name="T27" fmla="*/ 0 h 94"/>
                          <a:gd name="T28" fmla="*/ 0 w 50"/>
                          <a:gd name="T29" fmla="*/ 0 h 94"/>
                          <a:gd name="T30" fmla="*/ 0 w 50"/>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94">
                            <a:moveTo>
                              <a:pt x="48" y="5"/>
                            </a:moveTo>
                            <a:lnTo>
                              <a:pt x="50" y="12"/>
                            </a:lnTo>
                            <a:lnTo>
                              <a:pt x="49" y="35"/>
                            </a:lnTo>
                            <a:lnTo>
                              <a:pt x="43" y="57"/>
                            </a:lnTo>
                            <a:lnTo>
                              <a:pt x="35" y="74"/>
                            </a:lnTo>
                            <a:lnTo>
                              <a:pt x="25" y="87"/>
                            </a:lnTo>
                            <a:lnTo>
                              <a:pt x="15" y="94"/>
                            </a:lnTo>
                            <a:lnTo>
                              <a:pt x="0" y="90"/>
                            </a:lnTo>
                            <a:lnTo>
                              <a:pt x="9" y="77"/>
                            </a:lnTo>
                            <a:lnTo>
                              <a:pt x="15" y="66"/>
                            </a:lnTo>
                            <a:lnTo>
                              <a:pt x="20" y="52"/>
                            </a:lnTo>
                            <a:lnTo>
                              <a:pt x="24" y="38"/>
                            </a:lnTo>
                            <a:lnTo>
                              <a:pt x="26" y="29"/>
                            </a:lnTo>
                            <a:lnTo>
                              <a:pt x="27" y="17"/>
                            </a:lnTo>
                            <a:lnTo>
                              <a:pt x="27" y="0"/>
                            </a:lnTo>
                            <a:lnTo>
                              <a:pt x="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sp>
                <p:nvSpPr>
                  <p:cNvPr id="50506" name="Freeform 336"/>
                  <p:cNvSpPr>
                    <a:spLocks noChangeAspect="1"/>
                  </p:cNvSpPr>
                  <p:nvPr/>
                </p:nvSpPr>
                <p:spPr bwMode="auto">
                  <a:xfrm>
                    <a:off x="5150" y="2439"/>
                    <a:ext cx="44" cy="55"/>
                  </a:xfrm>
                  <a:custGeom>
                    <a:avLst/>
                    <a:gdLst>
                      <a:gd name="T0" fmla="*/ 0 w 264"/>
                      <a:gd name="T1" fmla="*/ 0 h 272"/>
                      <a:gd name="T2" fmla="*/ 0 w 264"/>
                      <a:gd name="T3" fmla="*/ 0 h 272"/>
                      <a:gd name="T4" fmla="*/ 0 w 264"/>
                      <a:gd name="T5" fmla="*/ 0 h 272"/>
                      <a:gd name="T6" fmla="*/ 0 w 264"/>
                      <a:gd name="T7" fmla="*/ 0 h 272"/>
                      <a:gd name="T8" fmla="*/ 0 w 264"/>
                      <a:gd name="T9" fmla="*/ 0 h 272"/>
                      <a:gd name="T10" fmla="*/ 0 w 264"/>
                      <a:gd name="T11" fmla="*/ 0 h 272"/>
                      <a:gd name="T12" fmla="*/ 0 w 264"/>
                      <a:gd name="T13" fmla="*/ 0 h 272"/>
                      <a:gd name="T14" fmla="*/ 0 w 264"/>
                      <a:gd name="T15" fmla="*/ 0 h 272"/>
                      <a:gd name="T16" fmla="*/ 0 w 264"/>
                      <a:gd name="T17" fmla="*/ 0 h 272"/>
                      <a:gd name="T18" fmla="*/ 0 w 264"/>
                      <a:gd name="T19" fmla="*/ 0 h 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4" h="272">
                        <a:moveTo>
                          <a:pt x="249" y="97"/>
                        </a:moveTo>
                        <a:lnTo>
                          <a:pt x="202" y="21"/>
                        </a:lnTo>
                        <a:lnTo>
                          <a:pt x="166" y="0"/>
                        </a:lnTo>
                        <a:lnTo>
                          <a:pt x="233" y="113"/>
                        </a:lnTo>
                        <a:lnTo>
                          <a:pt x="249" y="171"/>
                        </a:lnTo>
                        <a:lnTo>
                          <a:pt x="61" y="196"/>
                        </a:lnTo>
                        <a:lnTo>
                          <a:pt x="239" y="191"/>
                        </a:lnTo>
                        <a:lnTo>
                          <a:pt x="0" y="272"/>
                        </a:lnTo>
                        <a:lnTo>
                          <a:pt x="264" y="208"/>
                        </a:lnTo>
                        <a:lnTo>
                          <a:pt x="249" y="97"/>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07" name="Group 337"/>
                  <p:cNvGrpSpPr>
                    <a:grpSpLocks noChangeAspect="1"/>
                  </p:cNvGrpSpPr>
                  <p:nvPr/>
                </p:nvGrpSpPr>
                <p:grpSpPr bwMode="auto">
                  <a:xfrm>
                    <a:off x="5085" y="2483"/>
                    <a:ext cx="63" cy="66"/>
                    <a:chOff x="5085" y="2483"/>
                    <a:chExt cx="63" cy="66"/>
                  </a:xfrm>
                </p:grpSpPr>
                <p:sp>
                  <p:nvSpPr>
                    <p:cNvPr id="50523" name="Freeform 338"/>
                    <p:cNvSpPr>
                      <a:spLocks noChangeAspect="1"/>
                    </p:cNvSpPr>
                    <p:nvPr/>
                  </p:nvSpPr>
                  <p:spPr bwMode="auto">
                    <a:xfrm>
                      <a:off x="5142" y="2483"/>
                      <a:ext cx="6" cy="23"/>
                    </a:xfrm>
                    <a:custGeom>
                      <a:avLst/>
                      <a:gdLst>
                        <a:gd name="T0" fmla="*/ 0 w 35"/>
                        <a:gd name="T1" fmla="*/ 0 h 114"/>
                        <a:gd name="T2" fmla="*/ 0 w 35"/>
                        <a:gd name="T3" fmla="*/ 0 h 114"/>
                        <a:gd name="T4" fmla="*/ 0 w 35"/>
                        <a:gd name="T5" fmla="*/ 0 h 114"/>
                        <a:gd name="T6" fmla="*/ 0 w 35"/>
                        <a:gd name="T7" fmla="*/ 0 h 114"/>
                        <a:gd name="T8" fmla="*/ 0 w 35"/>
                        <a:gd name="T9" fmla="*/ 0 h 114"/>
                        <a:gd name="T10" fmla="*/ 0 w 35"/>
                        <a:gd name="T11" fmla="*/ 0 h 114"/>
                        <a:gd name="T12" fmla="*/ 0 w 35"/>
                        <a:gd name="T13" fmla="*/ 0 h 114"/>
                        <a:gd name="T14" fmla="*/ 0 w 35"/>
                        <a:gd name="T15" fmla="*/ 0 h 114"/>
                        <a:gd name="T16" fmla="*/ 0 w 35"/>
                        <a:gd name="T17" fmla="*/ 0 h 114"/>
                        <a:gd name="T18" fmla="*/ 0 w 35"/>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14">
                          <a:moveTo>
                            <a:pt x="17" y="15"/>
                          </a:moveTo>
                          <a:lnTo>
                            <a:pt x="35" y="59"/>
                          </a:lnTo>
                          <a:lnTo>
                            <a:pt x="29" y="92"/>
                          </a:lnTo>
                          <a:lnTo>
                            <a:pt x="17" y="114"/>
                          </a:lnTo>
                          <a:lnTo>
                            <a:pt x="12" y="114"/>
                          </a:lnTo>
                          <a:lnTo>
                            <a:pt x="12" y="53"/>
                          </a:lnTo>
                          <a:lnTo>
                            <a:pt x="0" y="38"/>
                          </a:lnTo>
                          <a:lnTo>
                            <a:pt x="6" y="26"/>
                          </a:lnTo>
                          <a:lnTo>
                            <a:pt x="17" y="0"/>
                          </a:lnTo>
                          <a:lnTo>
                            <a:pt x="17" y="15"/>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24" name="Freeform 339"/>
                    <p:cNvSpPr>
                      <a:spLocks noChangeAspect="1"/>
                    </p:cNvSpPr>
                    <p:nvPr/>
                  </p:nvSpPr>
                  <p:spPr bwMode="auto">
                    <a:xfrm>
                      <a:off x="5085" y="2508"/>
                      <a:ext cx="25" cy="41"/>
                    </a:xfrm>
                    <a:custGeom>
                      <a:avLst/>
                      <a:gdLst>
                        <a:gd name="T0" fmla="*/ 0 w 147"/>
                        <a:gd name="T1" fmla="*/ 0 h 204"/>
                        <a:gd name="T2" fmla="*/ 0 w 147"/>
                        <a:gd name="T3" fmla="*/ 0 h 204"/>
                        <a:gd name="T4" fmla="*/ 0 w 147"/>
                        <a:gd name="T5" fmla="*/ 0 h 204"/>
                        <a:gd name="T6" fmla="*/ 0 w 147"/>
                        <a:gd name="T7" fmla="*/ 0 h 204"/>
                        <a:gd name="T8" fmla="*/ 0 w 147"/>
                        <a:gd name="T9" fmla="*/ 0 h 204"/>
                        <a:gd name="T10" fmla="*/ 0 w 147"/>
                        <a:gd name="T11" fmla="*/ 0 h 204"/>
                        <a:gd name="T12" fmla="*/ 0 w 147"/>
                        <a:gd name="T13" fmla="*/ 0 h 204"/>
                        <a:gd name="T14" fmla="*/ 0 w 147"/>
                        <a:gd name="T15" fmla="*/ 0 h 204"/>
                        <a:gd name="T16" fmla="*/ 0 w 147"/>
                        <a:gd name="T17" fmla="*/ 0 h 204"/>
                        <a:gd name="T18" fmla="*/ 0 w 147"/>
                        <a:gd name="T19" fmla="*/ 0 h 204"/>
                        <a:gd name="T20" fmla="*/ 0 w 147"/>
                        <a:gd name="T21" fmla="*/ 0 h 204"/>
                        <a:gd name="T22" fmla="*/ 0 w 147"/>
                        <a:gd name="T23" fmla="*/ 0 h 204"/>
                        <a:gd name="T24" fmla="*/ 0 w 147"/>
                        <a:gd name="T25" fmla="*/ 0 h 204"/>
                        <a:gd name="T26" fmla="*/ 0 w 147"/>
                        <a:gd name="T27" fmla="*/ 0 h 204"/>
                        <a:gd name="T28" fmla="*/ 0 w 147"/>
                        <a:gd name="T29" fmla="*/ 0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7" h="204">
                          <a:moveTo>
                            <a:pt x="36" y="0"/>
                          </a:moveTo>
                          <a:lnTo>
                            <a:pt x="89" y="32"/>
                          </a:lnTo>
                          <a:lnTo>
                            <a:pt x="121" y="76"/>
                          </a:lnTo>
                          <a:lnTo>
                            <a:pt x="137" y="108"/>
                          </a:lnTo>
                          <a:lnTo>
                            <a:pt x="141" y="134"/>
                          </a:lnTo>
                          <a:lnTo>
                            <a:pt x="147" y="163"/>
                          </a:lnTo>
                          <a:lnTo>
                            <a:pt x="147" y="188"/>
                          </a:lnTo>
                          <a:lnTo>
                            <a:pt x="94" y="204"/>
                          </a:lnTo>
                          <a:lnTo>
                            <a:pt x="84" y="157"/>
                          </a:lnTo>
                          <a:lnTo>
                            <a:pt x="79" y="129"/>
                          </a:lnTo>
                          <a:lnTo>
                            <a:pt x="53" y="92"/>
                          </a:lnTo>
                          <a:lnTo>
                            <a:pt x="36" y="71"/>
                          </a:lnTo>
                          <a:lnTo>
                            <a:pt x="21" y="50"/>
                          </a:lnTo>
                          <a:lnTo>
                            <a:pt x="0" y="32"/>
                          </a:lnTo>
                          <a:lnTo>
                            <a:pt x="3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08" name="Group 340"/>
                  <p:cNvGrpSpPr>
                    <a:grpSpLocks noChangeAspect="1"/>
                  </p:cNvGrpSpPr>
                  <p:nvPr/>
                </p:nvGrpSpPr>
                <p:grpSpPr bwMode="auto">
                  <a:xfrm>
                    <a:off x="5085" y="2397"/>
                    <a:ext cx="259" cy="316"/>
                    <a:chOff x="5085" y="2397"/>
                    <a:chExt cx="259" cy="316"/>
                  </a:xfrm>
                </p:grpSpPr>
                <p:sp>
                  <p:nvSpPr>
                    <p:cNvPr id="50509" name="Freeform 341"/>
                    <p:cNvSpPr>
                      <a:spLocks noChangeAspect="1"/>
                    </p:cNvSpPr>
                    <p:nvPr/>
                  </p:nvSpPr>
                  <p:spPr bwMode="auto">
                    <a:xfrm>
                      <a:off x="5256" y="2397"/>
                      <a:ext cx="88" cy="316"/>
                    </a:xfrm>
                    <a:custGeom>
                      <a:avLst/>
                      <a:gdLst>
                        <a:gd name="T0" fmla="*/ 0 w 527"/>
                        <a:gd name="T1" fmla="*/ 0 h 1580"/>
                        <a:gd name="T2" fmla="*/ 0 w 527"/>
                        <a:gd name="T3" fmla="*/ 0 h 1580"/>
                        <a:gd name="T4" fmla="*/ 0 w 527"/>
                        <a:gd name="T5" fmla="*/ 0 h 1580"/>
                        <a:gd name="T6" fmla="*/ 0 w 527"/>
                        <a:gd name="T7" fmla="*/ 0 h 1580"/>
                        <a:gd name="T8" fmla="*/ 0 w 527"/>
                        <a:gd name="T9" fmla="*/ 0 h 1580"/>
                        <a:gd name="T10" fmla="*/ 0 w 527"/>
                        <a:gd name="T11" fmla="*/ 0 h 1580"/>
                        <a:gd name="T12" fmla="*/ 0 w 527"/>
                        <a:gd name="T13" fmla="*/ 0 h 1580"/>
                        <a:gd name="T14" fmla="*/ 0 w 527"/>
                        <a:gd name="T15" fmla="*/ 0 h 1580"/>
                        <a:gd name="T16" fmla="*/ 0 w 527"/>
                        <a:gd name="T17" fmla="*/ 0 h 1580"/>
                        <a:gd name="T18" fmla="*/ 0 w 527"/>
                        <a:gd name="T19" fmla="*/ 0 h 1580"/>
                        <a:gd name="T20" fmla="*/ 0 w 527"/>
                        <a:gd name="T21" fmla="*/ 0 h 1580"/>
                        <a:gd name="T22" fmla="*/ 0 w 527"/>
                        <a:gd name="T23" fmla="*/ 0 h 1580"/>
                        <a:gd name="T24" fmla="*/ 0 w 527"/>
                        <a:gd name="T25" fmla="*/ 0 h 1580"/>
                        <a:gd name="T26" fmla="*/ 0 w 527"/>
                        <a:gd name="T27" fmla="*/ 0 h 1580"/>
                        <a:gd name="T28" fmla="*/ 0 w 527"/>
                        <a:gd name="T29" fmla="*/ 0 h 1580"/>
                        <a:gd name="T30" fmla="*/ 0 w 527"/>
                        <a:gd name="T31" fmla="*/ 0 h 1580"/>
                        <a:gd name="T32" fmla="*/ 0 w 527"/>
                        <a:gd name="T33" fmla="*/ 0 h 1580"/>
                        <a:gd name="T34" fmla="*/ 0 w 527"/>
                        <a:gd name="T35" fmla="*/ 0 h 1580"/>
                        <a:gd name="T36" fmla="*/ 0 w 527"/>
                        <a:gd name="T37" fmla="*/ 0 h 1580"/>
                        <a:gd name="T38" fmla="*/ 0 w 527"/>
                        <a:gd name="T39" fmla="*/ 0 h 1580"/>
                        <a:gd name="T40" fmla="*/ 0 w 527"/>
                        <a:gd name="T41" fmla="*/ 0 h 1580"/>
                        <a:gd name="T42" fmla="*/ 0 w 527"/>
                        <a:gd name="T43" fmla="*/ 0 h 1580"/>
                        <a:gd name="T44" fmla="*/ 0 w 527"/>
                        <a:gd name="T45" fmla="*/ 0 h 1580"/>
                        <a:gd name="T46" fmla="*/ 0 w 527"/>
                        <a:gd name="T47" fmla="*/ 0 h 1580"/>
                        <a:gd name="T48" fmla="*/ 0 w 527"/>
                        <a:gd name="T49" fmla="*/ 0 h 1580"/>
                        <a:gd name="T50" fmla="*/ 0 w 527"/>
                        <a:gd name="T51" fmla="*/ 0 h 1580"/>
                        <a:gd name="T52" fmla="*/ 0 w 527"/>
                        <a:gd name="T53" fmla="*/ 0 h 1580"/>
                        <a:gd name="T54" fmla="*/ 0 w 527"/>
                        <a:gd name="T55" fmla="*/ 0 h 1580"/>
                        <a:gd name="T56" fmla="*/ 0 w 527"/>
                        <a:gd name="T57" fmla="*/ 0 h 1580"/>
                        <a:gd name="T58" fmla="*/ 0 w 527"/>
                        <a:gd name="T59" fmla="*/ 0 h 1580"/>
                        <a:gd name="T60" fmla="*/ 0 w 527"/>
                        <a:gd name="T61" fmla="*/ 0 h 1580"/>
                        <a:gd name="T62" fmla="*/ 0 w 527"/>
                        <a:gd name="T63" fmla="*/ 0 h 1580"/>
                        <a:gd name="T64" fmla="*/ 0 w 527"/>
                        <a:gd name="T65" fmla="*/ 0 h 1580"/>
                        <a:gd name="T66" fmla="*/ 0 w 527"/>
                        <a:gd name="T67" fmla="*/ 0 h 1580"/>
                        <a:gd name="T68" fmla="*/ 0 w 527"/>
                        <a:gd name="T69" fmla="*/ 0 h 1580"/>
                        <a:gd name="T70" fmla="*/ 0 w 527"/>
                        <a:gd name="T71" fmla="*/ 0 h 1580"/>
                        <a:gd name="T72" fmla="*/ 0 w 527"/>
                        <a:gd name="T73" fmla="*/ 0 h 1580"/>
                        <a:gd name="T74" fmla="*/ 0 w 527"/>
                        <a:gd name="T75" fmla="*/ 0 h 1580"/>
                        <a:gd name="T76" fmla="*/ 0 w 527"/>
                        <a:gd name="T77" fmla="*/ 0 h 1580"/>
                        <a:gd name="T78" fmla="*/ 0 w 527"/>
                        <a:gd name="T79" fmla="*/ 0 h 1580"/>
                        <a:gd name="T80" fmla="*/ 0 w 527"/>
                        <a:gd name="T81" fmla="*/ 0 h 1580"/>
                        <a:gd name="T82" fmla="*/ 0 w 527"/>
                        <a:gd name="T83" fmla="*/ 0 h 1580"/>
                        <a:gd name="T84" fmla="*/ 0 w 527"/>
                        <a:gd name="T85" fmla="*/ 0 h 1580"/>
                        <a:gd name="T86" fmla="*/ 0 w 527"/>
                        <a:gd name="T87" fmla="*/ 0 h 1580"/>
                        <a:gd name="T88" fmla="*/ 0 w 527"/>
                        <a:gd name="T89" fmla="*/ 0 h 1580"/>
                        <a:gd name="T90" fmla="*/ 0 w 527"/>
                        <a:gd name="T91" fmla="*/ 0 h 1580"/>
                        <a:gd name="T92" fmla="*/ 0 w 527"/>
                        <a:gd name="T93" fmla="*/ 0 h 1580"/>
                        <a:gd name="T94" fmla="*/ 0 w 527"/>
                        <a:gd name="T95" fmla="*/ 0 h 1580"/>
                        <a:gd name="T96" fmla="*/ 0 w 527"/>
                        <a:gd name="T97" fmla="*/ 0 h 1580"/>
                        <a:gd name="T98" fmla="*/ 0 w 527"/>
                        <a:gd name="T99" fmla="*/ 0 h 1580"/>
                        <a:gd name="T100" fmla="*/ 0 w 527"/>
                        <a:gd name="T101" fmla="*/ 0 h 1580"/>
                        <a:gd name="T102" fmla="*/ 0 w 527"/>
                        <a:gd name="T103" fmla="*/ 0 h 1580"/>
                        <a:gd name="T104" fmla="*/ 0 w 527"/>
                        <a:gd name="T105" fmla="*/ 0 h 1580"/>
                        <a:gd name="T106" fmla="*/ 0 w 527"/>
                        <a:gd name="T107" fmla="*/ 0 h 1580"/>
                        <a:gd name="T108" fmla="*/ 0 w 527"/>
                        <a:gd name="T109" fmla="*/ 0 h 1580"/>
                        <a:gd name="T110" fmla="*/ 0 w 527"/>
                        <a:gd name="T111" fmla="*/ 0 h 1580"/>
                        <a:gd name="T112" fmla="*/ 0 w 527"/>
                        <a:gd name="T113" fmla="*/ 0 h 1580"/>
                        <a:gd name="T114" fmla="*/ 0 w 527"/>
                        <a:gd name="T115" fmla="*/ 0 h 1580"/>
                        <a:gd name="T116" fmla="*/ 0 w 527"/>
                        <a:gd name="T117" fmla="*/ 0 h 15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27" h="1580">
                          <a:moveTo>
                            <a:pt x="78" y="0"/>
                          </a:moveTo>
                          <a:lnTo>
                            <a:pt x="103" y="16"/>
                          </a:lnTo>
                          <a:lnTo>
                            <a:pt x="132" y="37"/>
                          </a:lnTo>
                          <a:lnTo>
                            <a:pt x="164" y="58"/>
                          </a:lnTo>
                          <a:lnTo>
                            <a:pt x="211" y="84"/>
                          </a:lnTo>
                          <a:lnTo>
                            <a:pt x="315" y="151"/>
                          </a:lnTo>
                          <a:lnTo>
                            <a:pt x="360" y="170"/>
                          </a:lnTo>
                          <a:lnTo>
                            <a:pt x="383" y="180"/>
                          </a:lnTo>
                          <a:lnTo>
                            <a:pt x="406" y="201"/>
                          </a:lnTo>
                          <a:lnTo>
                            <a:pt x="463" y="463"/>
                          </a:lnTo>
                          <a:lnTo>
                            <a:pt x="471" y="567"/>
                          </a:lnTo>
                          <a:lnTo>
                            <a:pt x="461" y="596"/>
                          </a:lnTo>
                          <a:lnTo>
                            <a:pt x="486" y="708"/>
                          </a:lnTo>
                          <a:lnTo>
                            <a:pt x="492" y="892"/>
                          </a:lnTo>
                          <a:lnTo>
                            <a:pt x="504" y="976"/>
                          </a:lnTo>
                          <a:lnTo>
                            <a:pt x="511" y="1033"/>
                          </a:lnTo>
                          <a:lnTo>
                            <a:pt x="522" y="1026"/>
                          </a:lnTo>
                          <a:lnTo>
                            <a:pt x="527" y="1080"/>
                          </a:lnTo>
                          <a:lnTo>
                            <a:pt x="502" y="1099"/>
                          </a:lnTo>
                          <a:lnTo>
                            <a:pt x="467" y="1115"/>
                          </a:lnTo>
                          <a:lnTo>
                            <a:pt x="436" y="1127"/>
                          </a:lnTo>
                          <a:lnTo>
                            <a:pt x="403" y="1140"/>
                          </a:lnTo>
                          <a:lnTo>
                            <a:pt x="376" y="1148"/>
                          </a:lnTo>
                          <a:lnTo>
                            <a:pt x="346" y="1148"/>
                          </a:lnTo>
                          <a:lnTo>
                            <a:pt x="325" y="1143"/>
                          </a:lnTo>
                          <a:lnTo>
                            <a:pt x="312" y="1130"/>
                          </a:lnTo>
                          <a:lnTo>
                            <a:pt x="308" y="1085"/>
                          </a:lnTo>
                          <a:lnTo>
                            <a:pt x="343" y="1091"/>
                          </a:lnTo>
                          <a:lnTo>
                            <a:pt x="331" y="1058"/>
                          </a:lnTo>
                          <a:lnTo>
                            <a:pt x="333" y="995"/>
                          </a:lnTo>
                          <a:lnTo>
                            <a:pt x="325" y="958"/>
                          </a:lnTo>
                          <a:lnTo>
                            <a:pt x="318" y="915"/>
                          </a:lnTo>
                          <a:lnTo>
                            <a:pt x="307" y="854"/>
                          </a:lnTo>
                          <a:lnTo>
                            <a:pt x="287" y="788"/>
                          </a:lnTo>
                          <a:lnTo>
                            <a:pt x="270" y="625"/>
                          </a:lnTo>
                          <a:lnTo>
                            <a:pt x="240" y="860"/>
                          </a:lnTo>
                          <a:lnTo>
                            <a:pt x="252" y="1004"/>
                          </a:lnTo>
                          <a:lnTo>
                            <a:pt x="294" y="1154"/>
                          </a:lnTo>
                          <a:lnTo>
                            <a:pt x="386" y="1436"/>
                          </a:lnTo>
                          <a:lnTo>
                            <a:pt x="313" y="1491"/>
                          </a:lnTo>
                          <a:lnTo>
                            <a:pt x="264" y="1520"/>
                          </a:lnTo>
                          <a:lnTo>
                            <a:pt x="227" y="1539"/>
                          </a:lnTo>
                          <a:lnTo>
                            <a:pt x="203" y="1545"/>
                          </a:lnTo>
                          <a:lnTo>
                            <a:pt x="173" y="1555"/>
                          </a:lnTo>
                          <a:lnTo>
                            <a:pt x="142" y="1566"/>
                          </a:lnTo>
                          <a:lnTo>
                            <a:pt x="103" y="1580"/>
                          </a:lnTo>
                          <a:lnTo>
                            <a:pt x="56" y="1283"/>
                          </a:lnTo>
                          <a:lnTo>
                            <a:pt x="26" y="1080"/>
                          </a:lnTo>
                          <a:lnTo>
                            <a:pt x="9" y="887"/>
                          </a:lnTo>
                          <a:lnTo>
                            <a:pt x="0" y="625"/>
                          </a:lnTo>
                          <a:lnTo>
                            <a:pt x="1" y="519"/>
                          </a:lnTo>
                          <a:lnTo>
                            <a:pt x="8" y="414"/>
                          </a:lnTo>
                          <a:lnTo>
                            <a:pt x="29" y="262"/>
                          </a:lnTo>
                          <a:lnTo>
                            <a:pt x="40" y="226"/>
                          </a:lnTo>
                          <a:lnTo>
                            <a:pt x="56" y="183"/>
                          </a:lnTo>
                          <a:lnTo>
                            <a:pt x="67" y="138"/>
                          </a:lnTo>
                          <a:lnTo>
                            <a:pt x="73" y="106"/>
                          </a:lnTo>
                          <a:lnTo>
                            <a:pt x="80" y="62"/>
                          </a:lnTo>
                          <a:lnTo>
                            <a:pt x="78"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10" name="Freeform 342"/>
                    <p:cNvSpPr>
                      <a:spLocks noChangeAspect="1"/>
                    </p:cNvSpPr>
                    <p:nvPr/>
                  </p:nvSpPr>
                  <p:spPr bwMode="auto">
                    <a:xfrm>
                      <a:off x="5085" y="2397"/>
                      <a:ext cx="149" cy="293"/>
                    </a:xfrm>
                    <a:custGeom>
                      <a:avLst/>
                      <a:gdLst>
                        <a:gd name="T0" fmla="*/ 0 w 896"/>
                        <a:gd name="T1" fmla="*/ 0 h 1465"/>
                        <a:gd name="T2" fmla="*/ 0 w 896"/>
                        <a:gd name="T3" fmla="*/ 0 h 1465"/>
                        <a:gd name="T4" fmla="*/ 0 w 896"/>
                        <a:gd name="T5" fmla="*/ 0 h 1465"/>
                        <a:gd name="T6" fmla="*/ 0 w 896"/>
                        <a:gd name="T7" fmla="*/ 0 h 1465"/>
                        <a:gd name="T8" fmla="*/ 0 w 896"/>
                        <a:gd name="T9" fmla="*/ 0 h 1465"/>
                        <a:gd name="T10" fmla="*/ 0 w 896"/>
                        <a:gd name="T11" fmla="*/ 0 h 1465"/>
                        <a:gd name="T12" fmla="*/ 0 w 896"/>
                        <a:gd name="T13" fmla="*/ 0 h 1465"/>
                        <a:gd name="T14" fmla="*/ 0 w 896"/>
                        <a:gd name="T15" fmla="*/ 0 h 1465"/>
                        <a:gd name="T16" fmla="*/ 0 w 896"/>
                        <a:gd name="T17" fmla="*/ 0 h 1465"/>
                        <a:gd name="T18" fmla="*/ 0 w 896"/>
                        <a:gd name="T19" fmla="*/ 0 h 1465"/>
                        <a:gd name="T20" fmla="*/ 0 w 896"/>
                        <a:gd name="T21" fmla="*/ 0 h 1465"/>
                        <a:gd name="T22" fmla="*/ 0 w 896"/>
                        <a:gd name="T23" fmla="*/ 0 h 1465"/>
                        <a:gd name="T24" fmla="*/ 0 w 896"/>
                        <a:gd name="T25" fmla="*/ 0 h 1465"/>
                        <a:gd name="T26" fmla="*/ 0 w 896"/>
                        <a:gd name="T27" fmla="*/ 0 h 1465"/>
                        <a:gd name="T28" fmla="*/ 0 w 896"/>
                        <a:gd name="T29" fmla="*/ 0 h 1465"/>
                        <a:gd name="T30" fmla="*/ 0 w 896"/>
                        <a:gd name="T31" fmla="*/ 0 h 1465"/>
                        <a:gd name="T32" fmla="*/ 0 w 896"/>
                        <a:gd name="T33" fmla="*/ 0 h 1465"/>
                        <a:gd name="T34" fmla="*/ 0 w 896"/>
                        <a:gd name="T35" fmla="*/ 0 h 1465"/>
                        <a:gd name="T36" fmla="*/ 0 w 896"/>
                        <a:gd name="T37" fmla="*/ 0 h 1465"/>
                        <a:gd name="T38" fmla="*/ 0 w 896"/>
                        <a:gd name="T39" fmla="*/ 0 h 1465"/>
                        <a:gd name="T40" fmla="*/ 0 w 896"/>
                        <a:gd name="T41" fmla="*/ 0 h 1465"/>
                        <a:gd name="T42" fmla="*/ 0 w 896"/>
                        <a:gd name="T43" fmla="*/ 0 h 1465"/>
                        <a:gd name="T44" fmla="*/ 0 w 896"/>
                        <a:gd name="T45" fmla="*/ 0 h 1465"/>
                        <a:gd name="T46" fmla="*/ 0 w 896"/>
                        <a:gd name="T47" fmla="*/ 0 h 1465"/>
                        <a:gd name="T48" fmla="*/ 0 w 896"/>
                        <a:gd name="T49" fmla="*/ 0 h 1465"/>
                        <a:gd name="T50" fmla="*/ 0 w 896"/>
                        <a:gd name="T51" fmla="*/ 0 h 1465"/>
                        <a:gd name="T52" fmla="*/ 0 w 896"/>
                        <a:gd name="T53" fmla="*/ 0 h 1465"/>
                        <a:gd name="T54" fmla="*/ 0 w 896"/>
                        <a:gd name="T55" fmla="*/ 0 h 1465"/>
                        <a:gd name="T56" fmla="*/ 0 w 896"/>
                        <a:gd name="T57" fmla="*/ 0 h 1465"/>
                        <a:gd name="T58" fmla="*/ 0 w 896"/>
                        <a:gd name="T59" fmla="*/ 0 h 1465"/>
                        <a:gd name="T60" fmla="*/ 0 w 896"/>
                        <a:gd name="T61" fmla="*/ 0 h 1465"/>
                        <a:gd name="T62" fmla="*/ 0 w 896"/>
                        <a:gd name="T63" fmla="*/ 0 h 1465"/>
                        <a:gd name="T64" fmla="*/ 0 w 896"/>
                        <a:gd name="T65" fmla="*/ 0 h 1465"/>
                        <a:gd name="T66" fmla="*/ 0 w 896"/>
                        <a:gd name="T67" fmla="*/ 0 h 1465"/>
                        <a:gd name="T68" fmla="*/ 0 w 896"/>
                        <a:gd name="T69" fmla="*/ 0 h 14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6" h="1465">
                          <a:moveTo>
                            <a:pt x="896" y="0"/>
                          </a:moveTo>
                          <a:lnTo>
                            <a:pt x="875" y="17"/>
                          </a:lnTo>
                          <a:lnTo>
                            <a:pt x="829" y="17"/>
                          </a:lnTo>
                          <a:lnTo>
                            <a:pt x="795" y="19"/>
                          </a:lnTo>
                          <a:lnTo>
                            <a:pt x="760" y="23"/>
                          </a:lnTo>
                          <a:lnTo>
                            <a:pt x="716" y="31"/>
                          </a:lnTo>
                          <a:lnTo>
                            <a:pt x="703" y="28"/>
                          </a:lnTo>
                          <a:lnTo>
                            <a:pt x="689" y="29"/>
                          </a:lnTo>
                          <a:lnTo>
                            <a:pt x="676" y="34"/>
                          </a:lnTo>
                          <a:lnTo>
                            <a:pt x="661" y="44"/>
                          </a:lnTo>
                          <a:lnTo>
                            <a:pt x="655" y="54"/>
                          </a:lnTo>
                          <a:lnTo>
                            <a:pt x="645" y="62"/>
                          </a:lnTo>
                          <a:lnTo>
                            <a:pt x="632" y="76"/>
                          </a:lnTo>
                          <a:lnTo>
                            <a:pt x="623" y="99"/>
                          </a:lnTo>
                          <a:lnTo>
                            <a:pt x="612" y="115"/>
                          </a:lnTo>
                          <a:lnTo>
                            <a:pt x="547" y="188"/>
                          </a:lnTo>
                          <a:lnTo>
                            <a:pt x="532" y="191"/>
                          </a:lnTo>
                          <a:lnTo>
                            <a:pt x="513" y="223"/>
                          </a:lnTo>
                          <a:lnTo>
                            <a:pt x="357" y="405"/>
                          </a:lnTo>
                          <a:lnTo>
                            <a:pt x="360" y="414"/>
                          </a:lnTo>
                          <a:lnTo>
                            <a:pt x="343" y="421"/>
                          </a:lnTo>
                          <a:lnTo>
                            <a:pt x="349" y="432"/>
                          </a:lnTo>
                          <a:lnTo>
                            <a:pt x="292" y="455"/>
                          </a:lnTo>
                          <a:lnTo>
                            <a:pt x="219" y="481"/>
                          </a:lnTo>
                          <a:lnTo>
                            <a:pt x="179" y="505"/>
                          </a:lnTo>
                          <a:lnTo>
                            <a:pt x="56" y="566"/>
                          </a:lnTo>
                          <a:lnTo>
                            <a:pt x="37" y="561"/>
                          </a:lnTo>
                          <a:lnTo>
                            <a:pt x="0" y="589"/>
                          </a:lnTo>
                          <a:lnTo>
                            <a:pt x="23" y="607"/>
                          </a:lnTo>
                          <a:lnTo>
                            <a:pt x="48" y="635"/>
                          </a:lnTo>
                          <a:lnTo>
                            <a:pt x="66" y="661"/>
                          </a:lnTo>
                          <a:lnTo>
                            <a:pt x="81" y="688"/>
                          </a:lnTo>
                          <a:lnTo>
                            <a:pt x="93" y="733"/>
                          </a:lnTo>
                          <a:lnTo>
                            <a:pt x="98" y="758"/>
                          </a:lnTo>
                          <a:lnTo>
                            <a:pt x="146" y="745"/>
                          </a:lnTo>
                          <a:lnTo>
                            <a:pt x="146" y="715"/>
                          </a:lnTo>
                          <a:lnTo>
                            <a:pt x="299" y="664"/>
                          </a:lnTo>
                          <a:lnTo>
                            <a:pt x="373" y="625"/>
                          </a:lnTo>
                          <a:lnTo>
                            <a:pt x="468" y="575"/>
                          </a:lnTo>
                          <a:lnTo>
                            <a:pt x="635" y="426"/>
                          </a:lnTo>
                          <a:lnTo>
                            <a:pt x="657" y="531"/>
                          </a:lnTo>
                          <a:lnTo>
                            <a:pt x="667" y="589"/>
                          </a:lnTo>
                          <a:lnTo>
                            <a:pt x="683" y="647"/>
                          </a:lnTo>
                          <a:lnTo>
                            <a:pt x="728" y="772"/>
                          </a:lnTo>
                          <a:lnTo>
                            <a:pt x="706" y="848"/>
                          </a:lnTo>
                          <a:lnTo>
                            <a:pt x="679" y="927"/>
                          </a:lnTo>
                          <a:lnTo>
                            <a:pt x="638" y="1020"/>
                          </a:lnTo>
                          <a:lnTo>
                            <a:pt x="600" y="1096"/>
                          </a:lnTo>
                          <a:lnTo>
                            <a:pt x="532" y="1240"/>
                          </a:lnTo>
                          <a:lnTo>
                            <a:pt x="528" y="1271"/>
                          </a:lnTo>
                          <a:lnTo>
                            <a:pt x="529" y="1298"/>
                          </a:lnTo>
                          <a:lnTo>
                            <a:pt x="531" y="1325"/>
                          </a:lnTo>
                          <a:lnTo>
                            <a:pt x="601" y="1428"/>
                          </a:lnTo>
                          <a:lnTo>
                            <a:pt x="639" y="1465"/>
                          </a:lnTo>
                          <a:lnTo>
                            <a:pt x="700" y="1363"/>
                          </a:lnTo>
                          <a:lnTo>
                            <a:pt x="715" y="1293"/>
                          </a:lnTo>
                          <a:lnTo>
                            <a:pt x="730" y="1233"/>
                          </a:lnTo>
                          <a:lnTo>
                            <a:pt x="737" y="1183"/>
                          </a:lnTo>
                          <a:lnTo>
                            <a:pt x="750" y="1095"/>
                          </a:lnTo>
                          <a:lnTo>
                            <a:pt x="760" y="968"/>
                          </a:lnTo>
                          <a:lnTo>
                            <a:pt x="773" y="751"/>
                          </a:lnTo>
                          <a:lnTo>
                            <a:pt x="780" y="486"/>
                          </a:lnTo>
                          <a:lnTo>
                            <a:pt x="834" y="174"/>
                          </a:lnTo>
                          <a:lnTo>
                            <a:pt x="844" y="142"/>
                          </a:lnTo>
                          <a:lnTo>
                            <a:pt x="851" y="123"/>
                          </a:lnTo>
                          <a:lnTo>
                            <a:pt x="860" y="92"/>
                          </a:lnTo>
                          <a:lnTo>
                            <a:pt x="870" y="65"/>
                          </a:lnTo>
                          <a:lnTo>
                            <a:pt x="883" y="37"/>
                          </a:lnTo>
                          <a:lnTo>
                            <a:pt x="894" y="13"/>
                          </a:lnTo>
                          <a:lnTo>
                            <a:pt x="896"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511" name="Group 343"/>
                    <p:cNvGrpSpPr>
                      <a:grpSpLocks noChangeAspect="1"/>
                    </p:cNvGrpSpPr>
                    <p:nvPr/>
                  </p:nvGrpSpPr>
                  <p:grpSpPr bwMode="auto">
                    <a:xfrm>
                      <a:off x="5256" y="2397"/>
                      <a:ext cx="31" cy="259"/>
                      <a:chOff x="5256" y="2397"/>
                      <a:chExt cx="31" cy="259"/>
                    </a:xfrm>
                  </p:grpSpPr>
                  <p:sp>
                    <p:nvSpPr>
                      <p:cNvPr id="50521" name="Freeform 344"/>
                      <p:cNvSpPr>
                        <a:spLocks noChangeAspect="1"/>
                      </p:cNvSpPr>
                      <p:nvPr/>
                    </p:nvSpPr>
                    <p:spPr bwMode="auto">
                      <a:xfrm>
                        <a:off x="5257" y="2400"/>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3" y="37"/>
                            </a:lnTo>
                            <a:lnTo>
                              <a:pt x="142" y="48"/>
                            </a:lnTo>
                            <a:lnTo>
                              <a:pt x="155" y="81"/>
                            </a:lnTo>
                            <a:lnTo>
                              <a:pt x="159" y="112"/>
                            </a:lnTo>
                            <a:lnTo>
                              <a:pt x="163" y="143"/>
                            </a:lnTo>
                            <a:lnTo>
                              <a:pt x="165" y="174"/>
                            </a:lnTo>
                            <a:lnTo>
                              <a:pt x="170" y="204"/>
                            </a:lnTo>
                            <a:lnTo>
                              <a:pt x="173" y="230"/>
                            </a:lnTo>
                            <a:lnTo>
                              <a:pt x="176" y="256"/>
                            </a:lnTo>
                            <a:lnTo>
                              <a:pt x="179" y="273"/>
                            </a:lnTo>
                            <a:lnTo>
                              <a:pt x="178" y="287"/>
                            </a:lnTo>
                            <a:lnTo>
                              <a:pt x="177" y="298"/>
                            </a:lnTo>
                            <a:lnTo>
                              <a:pt x="173" y="308"/>
                            </a:lnTo>
                            <a:lnTo>
                              <a:pt x="165" y="316"/>
                            </a:lnTo>
                            <a:lnTo>
                              <a:pt x="143" y="327"/>
                            </a:lnTo>
                            <a:lnTo>
                              <a:pt x="60" y="368"/>
                            </a:lnTo>
                            <a:lnTo>
                              <a:pt x="130" y="452"/>
                            </a:lnTo>
                            <a:lnTo>
                              <a:pt x="160" y="486"/>
                            </a:lnTo>
                            <a:lnTo>
                              <a:pt x="171" y="508"/>
                            </a:lnTo>
                            <a:lnTo>
                              <a:pt x="158" y="540"/>
                            </a:lnTo>
                            <a:lnTo>
                              <a:pt x="122" y="619"/>
                            </a:lnTo>
                            <a:lnTo>
                              <a:pt x="88" y="677"/>
                            </a:lnTo>
                            <a:lnTo>
                              <a:pt x="61" y="742"/>
                            </a:lnTo>
                            <a:lnTo>
                              <a:pt x="47" y="790"/>
                            </a:lnTo>
                            <a:lnTo>
                              <a:pt x="27" y="838"/>
                            </a:lnTo>
                            <a:lnTo>
                              <a:pt x="20" y="875"/>
                            </a:lnTo>
                            <a:lnTo>
                              <a:pt x="20" y="923"/>
                            </a:lnTo>
                            <a:lnTo>
                              <a:pt x="57" y="1283"/>
                            </a:lnTo>
                            <a:lnTo>
                              <a:pt x="26" y="1081"/>
                            </a:lnTo>
                            <a:lnTo>
                              <a:pt x="10" y="887"/>
                            </a:lnTo>
                            <a:lnTo>
                              <a:pt x="0" y="625"/>
                            </a:lnTo>
                            <a:lnTo>
                              <a:pt x="1" y="519"/>
                            </a:lnTo>
                            <a:lnTo>
                              <a:pt x="8" y="414"/>
                            </a:lnTo>
                            <a:lnTo>
                              <a:pt x="29" y="262"/>
                            </a:lnTo>
                            <a:lnTo>
                              <a:pt x="41" y="226"/>
                            </a:lnTo>
                            <a:lnTo>
                              <a:pt x="57" y="183"/>
                            </a:lnTo>
                            <a:lnTo>
                              <a:pt x="68" y="138"/>
                            </a:lnTo>
                            <a:lnTo>
                              <a:pt x="74" y="106"/>
                            </a:lnTo>
                            <a:lnTo>
                              <a:pt x="81" y="62"/>
                            </a:lnTo>
                            <a:lnTo>
                              <a:pt x="79"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22" name="Freeform 345"/>
                      <p:cNvSpPr>
                        <a:spLocks noChangeAspect="1"/>
                      </p:cNvSpPr>
                      <p:nvPr/>
                    </p:nvSpPr>
                    <p:spPr bwMode="auto">
                      <a:xfrm>
                        <a:off x="5256" y="2397"/>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2" y="37"/>
                            </a:lnTo>
                            <a:lnTo>
                              <a:pt x="142" y="48"/>
                            </a:lnTo>
                            <a:lnTo>
                              <a:pt x="155" y="82"/>
                            </a:lnTo>
                            <a:lnTo>
                              <a:pt x="159" y="112"/>
                            </a:lnTo>
                            <a:lnTo>
                              <a:pt x="162" y="143"/>
                            </a:lnTo>
                            <a:lnTo>
                              <a:pt x="165" y="174"/>
                            </a:lnTo>
                            <a:lnTo>
                              <a:pt x="170" y="204"/>
                            </a:lnTo>
                            <a:lnTo>
                              <a:pt x="173" y="230"/>
                            </a:lnTo>
                            <a:lnTo>
                              <a:pt x="175" y="256"/>
                            </a:lnTo>
                            <a:lnTo>
                              <a:pt x="179" y="273"/>
                            </a:lnTo>
                            <a:lnTo>
                              <a:pt x="178" y="287"/>
                            </a:lnTo>
                            <a:lnTo>
                              <a:pt x="177" y="298"/>
                            </a:lnTo>
                            <a:lnTo>
                              <a:pt x="173" y="308"/>
                            </a:lnTo>
                            <a:lnTo>
                              <a:pt x="165" y="316"/>
                            </a:lnTo>
                            <a:lnTo>
                              <a:pt x="143" y="328"/>
                            </a:lnTo>
                            <a:lnTo>
                              <a:pt x="60" y="368"/>
                            </a:lnTo>
                            <a:lnTo>
                              <a:pt x="130" y="452"/>
                            </a:lnTo>
                            <a:lnTo>
                              <a:pt x="160" y="486"/>
                            </a:lnTo>
                            <a:lnTo>
                              <a:pt x="171" y="508"/>
                            </a:lnTo>
                            <a:lnTo>
                              <a:pt x="158" y="540"/>
                            </a:lnTo>
                            <a:lnTo>
                              <a:pt x="122" y="621"/>
                            </a:lnTo>
                            <a:lnTo>
                              <a:pt x="88" y="677"/>
                            </a:lnTo>
                            <a:lnTo>
                              <a:pt x="61" y="742"/>
                            </a:lnTo>
                            <a:lnTo>
                              <a:pt x="46" y="790"/>
                            </a:lnTo>
                            <a:lnTo>
                              <a:pt x="27" y="838"/>
                            </a:lnTo>
                            <a:lnTo>
                              <a:pt x="20" y="875"/>
                            </a:lnTo>
                            <a:lnTo>
                              <a:pt x="20" y="923"/>
                            </a:lnTo>
                            <a:lnTo>
                              <a:pt x="57" y="1283"/>
                            </a:lnTo>
                            <a:lnTo>
                              <a:pt x="26" y="1082"/>
                            </a:lnTo>
                            <a:lnTo>
                              <a:pt x="9" y="888"/>
                            </a:lnTo>
                            <a:lnTo>
                              <a:pt x="0" y="625"/>
                            </a:lnTo>
                            <a:lnTo>
                              <a:pt x="1" y="519"/>
                            </a:lnTo>
                            <a:lnTo>
                              <a:pt x="8" y="414"/>
                            </a:lnTo>
                            <a:lnTo>
                              <a:pt x="29" y="262"/>
                            </a:lnTo>
                            <a:lnTo>
                              <a:pt x="40" y="226"/>
                            </a:lnTo>
                            <a:lnTo>
                              <a:pt x="57" y="183"/>
                            </a:lnTo>
                            <a:lnTo>
                              <a:pt x="68" y="138"/>
                            </a:lnTo>
                            <a:lnTo>
                              <a:pt x="74" y="106"/>
                            </a:lnTo>
                            <a:lnTo>
                              <a:pt x="81" y="62"/>
                            </a:lnTo>
                            <a:lnTo>
                              <a:pt x="79"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12" name="Group 346"/>
                    <p:cNvGrpSpPr>
                      <a:grpSpLocks noChangeAspect="1"/>
                    </p:cNvGrpSpPr>
                    <p:nvPr/>
                  </p:nvGrpSpPr>
                  <p:grpSpPr bwMode="auto">
                    <a:xfrm>
                      <a:off x="5194" y="2397"/>
                      <a:ext cx="40" cy="250"/>
                      <a:chOff x="5194" y="2397"/>
                      <a:chExt cx="40" cy="250"/>
                    </a:xfrm>
                  </p:grpSpPr>
                  <p:sp>
                    <p:nvSpPr>
                      <p:cNvPr id="50519" name="Freeform 347"/>
                      <p:cNvSpPr>
                        <a:spLocks noChangeAspect="1"/>
                      </p:cNvSpPr>
                      <p:nvPr/>
                    </p:nvSpPr>
                    <p:spPr bwMode="auto">
                      <a:xfrm>
                        <a:off x="5194" y="2400"/>
                        <a:ext cx="40" cy="247"/>
                      </a:xfrm>
                      <a:custGeom>
                        <a:avLst/>
                        <a:gdLst>
                          <a:gd name="T0" fmla="*/ 0 w 241"/>
                          <a:gd name="T1" fmla="*/ 0 h 1234"/>
                          <a:gd name="T2" fmla="*/ 0 w 241"/>
                          <a:gd name="T3" fmla="*/ 0 h 1234"/>
                          <a:gd name="T4" fmla="*/ 0 w 241"/>
                          <a:gd name="T5" fmla="*/ 0 h 1234"/>
                          <a:gd name="T6" fmla="*/ 0 w 241"/>
                          <a:gd name="T7" fmla="*/ 0 h 1234"/>
                          <a:gd name="T8" fmla="*/ 0 w 241"/>
                          <a:gd name="T9" fmla="*/ 0 h 1234"/>
                          <a:gd name="T10" fmla="*/ 0 w 241"/>
                          <a:gd name="T11" fmla="*/ 0 h 1234"/>
                          <a:gd name="T12" fmla="*/ 0 w 241"/>
                          <a:gd name="T13" fmla="*/ 0 h 1234"/>
                          <a:gd name="T14" fmla="*/ 0 w 241"/>
                          <a:gd name="T15" fmla="*/ 0 h 1234"/>
                          <a:gd name="T16" fmla="*/ 0 w 241"/>
                          <a:gd name="T17" fmla="*/ 0 h 1234"/>
                          <a:gd name="T18" fmla="*/ 0 w 241"/>
                          <a:gd name="T19" fmla="*/ 0 h 1234"/>
                          <a:gd name="T20" fmla="*/ 0 w 241"/>
                          <a:gd name="T21" fmla="*/ 0 h 1234"/>
                          <a:gd name="T22" fmla="*/ 0 w 241"/>
                          <a:gd name="T23" fmla="*/ 0 h 1234"/>
                          <a:gd name="T24" fmla="*/ 0 w 241"/>
                          <a:gd name="T25" fmla="*/ 0 h 1234"/>
                          <a:gd name="T26" fmla="*/ 0 w 241"/>
                          <a:gd name="T27" fmla="*/ 0 h 1234"/>
                          <a:gd name="T28" fmla="*/ 0 w 241"/>
                          <a:gd name="T29" fmla="*/ 0 h 1234"/>
                          <a:gd name="T30" fmla="*/ 0 w 241"/>
                          <a:gd name="T31" fmla="*/ 0 h 1234"/>
                          <a:gd name="T32" fmla="*/ 0 w 241"/>
                          <a:gd name="T33" fmla="*/ 0 h 1234"/>
                          <a:gd name="T34" fmla="*/ 0 w 241"/>
                          <a:gd name="T35" fmla="*/ 0 h 1234"/>
                          <a:gd name="T36" fmla="*/ 0 w 241"/>
                          <a:gd name="T37" fmla="*/ 0 h 1234"/>
                          <a:gd name="T38" fmla="*/ 0 w 241"/>
                          <a:gd name="T39" fmla="*/ 0 h 1234"/>
                          <a:gd name="T40" fmla="*/ 0 w 241"/>
                          <a:gd name="T41" fmla="*/ 0 h 1234"/>
                          <a:gd name="T42" fmla="*/ 0 w 241"/>
                          <a:gd name="T43" fmla="*/ 0 h 1234"/>
                          <a:gd name="T44" fmla="*/ 0 w 241"/>
                          <a:gd name="T45" fmla="*/ 0 h 1234"/>
                          <a:gd name="T46" fmla="*/ 0 w 241"/>
                          <a:gd name="T47" fmla="*/ 0 h 1234"/>
                          <a:gd name="T48" fmla="*/ 0 w 241"/>
                          <a:gd name="T49" fmla="*/ 0 h 1234"/>
                          <a:gd name="T50" fmla="*/ 0 w 241"/>
                          <a:gd name="T51" fmla="*/ 0 h 1234"/>
                          <a:gd name="T52" fmla="*/ 0 w 241"/>
                          <a:gd name="T53" fmla="*/ 0 h 1234"/>
                          <a:gd name="T54" fmla="*/ 0 w 241"/>
                          <a:gd name="T55" fmla="*/ 0 h 1234"/>
                          <a:gd name="T56" fmla="*/ 0 w 241"/>
                          <a:gd name="T57" fmla="*/ 0 h 1234"/>
                          <a:gd name="T58" fmla="*/ 0 w 241"/>
                          <a:gd name="T59" fmla="*/ 0 h 1234"/>
                          <a:gd name="T60" fmla="*/ 0 w 241"/>
                          <a:gd name="T61" fmla="*/ 0 h 1234"/>
                          <a:gd name="T62" fmla="*/ 0 w 241"/>
                          <a:gd name="T63" fmla="*/ 0 h 1234"/>
                          <a:gd name="T64" fmla="*/ 0 w 241"/>
                          <a:gd name="T65" fmla="*/ 0 h 1234"/>
                          <a:gd name="T66" fmla="*/ 0 w 241"/>
                          <a:gd name="T67" fmla="*/ 0 h 1234"/>
                          <a:gd name="T68" fmla="*/ 0 w 241"/>
                          <a:gd name="T69" fmla="*/ 0 h 1234"/>
                          <a:gd name="T70" fmla="*/ 0 w 241"/>
                          <a:gd name="T71" fmla="*/ 0 h 1234"/>
                          <a:gd name="T72" fmla="*/ 0 w 241"/>
                          <a:gd name="T73" fmla="*/ 0 h 1234"/>
                          <a:gd name="T74" fmla="*/ 0 w 241"/>
                          <a:gd name="T75" fmla="*/ 0 h 1234"/>
                          <a:gd name="T76" fmla="*/ 0 w 241"/>
                          <a:gd name="T77" fmla="*/ 0 h 1234"/>
                          <a:gd name="T78" fmla="*/ 0 w 241"/>
                          <a:gd name="T79" fmla="*/ 0 h 1234"/>
                          <a:gd name="T80" fmla="*/ 0 w 241"/>
                          <a:gd name="T81" fmla="*/ 0 h 1234"/>
                          <a:gd name="T82" fmla="*/ 0 w 241"/>
                          <a:gd name="T83" fmla="*/ 0 h 1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4">
                            <a:moveTo>
                              <a:pt x="241" y="0"/>
                            </a:moveTo>
                            <a:lnTo>
                              <a:pt x="220" y="17"/>
                            </a:lnTo>
                            <a:lnTo>
                              <a:pt x="206" y="30"/>
                            </a:lnTo>
                            <a:lnTo>
                              <a:pt x="191" y="43"/>
                            </a:lnTo>
                            <a:lnTo>
                              <a:pt x="176" y="56"/>
                            </a:lnTo>
                            <a:lnTo>
                              <a:pt x="163" y="69"/>
                            </a:lnTo>
                            <a:lnTo>
                              <a:pt x="147" y="79"/>
                            </a:lnTo>
                            <a:lnTo>
                              <a:pt x="133" y="96"/>
                            </a:lnTo>
                            <a:lnTo>
                              <a:pt x="118" y="116"/>
                            </a:lnTo>
                            <a:lnTo>
                              <a:pt x="108" y="131"/>
                            </a:lnTo>
                            <a:lnTo>
                              <a:pt x="94" y="150"/>
                            </a:lnTo>
                            <a:lnTo>
                              <a:pt x="86" y="166"/>
                            </a:lnTo>
                            <a:lnTo>
                              <a:pt x="69" y="199"/>
                            </a:lnTo>
                            <a:lnTo>
                              <a:pt x="56" y="232"/>
                            </a:lnTo>
                            <a:lnTo>
                              <a:pt x="66" y="251"/>
                            </a:lnTo>
                            <a:lnTo>
                              <a:pt x="86" y="265"/>
                            </a:lnTo>
                            <a:lnTo>
                              <a:pt x="125" y="318"/>
                            </a:lnTo>
                            <a:lnTo>
                              <a:pt x="32" y="352"/>
                            </a:lnTo>
                            <a:lnTo>
                              <a:pt x="14" y="357"/>
                            </a:lnTo>
                            <a:lnTo>
                              <a:pt x="5" y="368"/>
                            </a:lnTo>
                            <a:lnTo>
                              <a:pt x="0" y="393"/>
                            </a:lnTo>
                            <a:lnTo>
                              <a:pt x="12" y="476"/>
                            </a:lnTo>
                            <a:lnTo>
                              <a:pt x="32" y="575"/>
                            </a:lnTo>
                            <a:lnTo>
                              <a:pt x="48" y="640"/>
                            </a:lnTo>
                            <a:lnTo>
                              <a:pt x="79" y="780"/>
                            </a:lnTo>
                            <a:lnTo>
                              <a:pt x="85" y="830"/>
                            </a:lnTo>
                            <a:lnTo>
                              <a:pt x="90" y="872"/>
                            </a:lnTo>
                            <a:lnTo>
                              <a:pt x="93" y="928"/>
                            </a:lnTo>
                            <a:lnTo>
                              <a:pt x="74" y="1234"/>
                            </a:lnTo>
                            <a:lnTo>
                              <a:pt x="81" y="1183"/>
                            </a:lnTo>
                            <a:lnTo>
                              <a:pt x="94" y="1097"/>
                            </a:lnTo>
                            <a:lnTo>
                              <a:pt x="104" y="969"/>
                            </a:lnTo>
                            <a:lnTo>
                              <a:pt x="117" y="752"/>
                            </a:lnTo>
                            <a:lnTo>
                              <a:pt x="124" y="486"/>
                            </a:lnTo>
                            <a:lnTo>
                              <a:pt x="178" y="174"/>
                            </a:lnTo>
                            <a:lnTo>
                              <a:pt x="189" y="142"/>
                            </a:lnTo>
                            <a:lnTo>
                              <a:pt x="196" y="124"/>
                            </a:lnTo>
                            <a:lnTo>
                              <a:pt x="206" y="93"/>
                            </a:lnTo>
                            <a:lnTo>
                              <a:pt x="215" y="66"/>
                            </a:lnTo>
                            <a:lnTo>
                              <a:pt x="228" y="37"/>
                            </a:lnTo>
                            <a:lnTo>
                              <a:pt x="239" y="14"/>
                            </a:lnTo>
                            <a:lnTo>
                              <a:pt x="241"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20" name="Freeform 348"/>
                      <p:cNvSpPr>
                        <a:spLocks noChangeAspect="1"/>
                      </p:cNvSpPr>
                      <p:nvPr/>
                    </p:nvSpPr>
                    <p:spPr bwMode="auto">
                      <a:xfrm>
                        <a:off x="5194" y="2397"/>
                        <a:ext cx="40" cy="246"/>
                      </a:xfrm>
                      <a:custGeom>
                        <a:avLst/>
                        <a:gdLst>
                          <a:gd name="T0" fmla="*/ 0 w 241"/>
                          <a:gd name="T1" fmla="*/ 0 h 1233"/>
                          <a:gd name="T2" fmla="*/ 0 w 241"/>
                          <a:gd name="T3" fmla="*/ 0 h 1233"/>
                          <a:gd name="T4" fmla="*/ 0 w 241"/>
                          <a:gd name="T5" fmla="*/ 0 h 1233"/>
                          <a:gd name="T6" fmla="*/ 0 w 241"/>
                          <a:gd name="T7" fmla="*/ 0 h 1233"/>
                          <a:gd name="T8" fmla="*/ 0 w 241"/>
                          <a:gd name="T9" fmla="*/ 0 h 1233"/>
                          <a:gd name="T10" fmla="*/ 0 w 241"/>
                          <a:gd name="T11" fmla="*/ 0 h 1233"/>
                          <a:gd name="T12" fmla="*/ 0 w 241"/>
                          <a:gd name="T13" fmla="*/ 0 h 1233"/>
                          <a:gd name="T14" fmla="*/ 0 w 241"/>
                          <a:gd name="T15" fmla="*/ 0 h 1233"/>
                          <a:gd name="T16" fmla="*/ 0 w 241"/>
                          <a:gd name="T17" fmla="*/ 0 h 1233"/>
                          <a:gd name="T18" fmla="*/ 0 w 241"/>
                          <a:gd name="T19" fmla="*/ 0 h 1233"/>
                          <a:gd name="T20" fmla="*/ 0 w 241"/>
                          <a:gd name="T21" fmla="*/ 0 h 1233"/>
                          <a:gd name="T22" fmla="*/ 0 w 241"/>
                          <a:gd name="T23" fmla="*/ 0 h 1233"/>
                          <a:gd name="T24" fmla="*/ 0 w 241"/>
                          <a:gd name="T25" fmla="*/ 0 h 1233"/>
                          <a:gd name="T26" fmla="*/ 0 w 241"/>
                          <a:gd name="T27" fmla="*/ 0 h 1233"/>
                          <a:gd name="T28" fmla="*/ 0 w 241"/>
                          <a:gd name="T29" fmla="*/ 0 h 1233"/>
                          <a:gd name="T30" fmla="*/ 0 w 241"/>
                          <a:gd name="T31" fmla="*/ 0 h 1233"/>
                          <a:gd name="T32" fmla="*/ 0 w 241"/>
                          <a:gd name="T33" fmla="*/ 0 h 1233"/>
                          <a:gd name="T34" fmla="*/ 0 w 241"/>
                          <a:gd name="T35" fmla="*/ 0 h 1233"/>
                          <a:gd name="T36" fmla="*/ 0 w 241"/>
                          <a:gd name="T37" fmla="*/ 0 h 1233"/>
                          <a:gd name="T38" fmla="*/ 0 w 241"/>
                          <a:gd name="T39" fmla="*/ 0 h 1233"/>
                          <a:gd name="T40" fmla="*/ 0 w 241"/>
                          <a:gd name="T41" fmla="*/ 0 h 1233"/>
                          <a:gd name="T42" fmla="*/ 0 w 241"/>
                          <a:gd name="T43" fmla="*/ 0 h 1233"/>
                          <a:gd name="T44" fmla="*/ 0 w 241"/>
                          <a:gd name="T45" fmla="*/ 0 h 1233"/>
                          <a:gd name="T46" fmla="*/ 0 w 241"/>
                          <a:gd name="T47" fmla="*/ 0 h 1233"/>
                          <a:gd name="T48" fmla="*/ 0 w 241"/>
                          <a:gd name="T49" fmla="*/ 0 h 1233"/>
                          <a:gd name="T50" fmla="*/ 0 w 241"/>
                          <a:gd name="T51" fmla="*/ 0 h 1233"/>
                          <a:gd name="T52" fmla="*/ 0 w 241"/>
                          <a:gd name="T53" fmla="*/ 0 h 1233"/>
                          <a:gd name="T54" fmla="*/ 0 w 241"/>
                          <a:gd name="T55" fmla="*/ 0 h 1233"/>
                          <a:gd name="T56" fmla="*/ 0 w 241"/>
                          <a:gd name="T57" fmla="*/ 0 h 1233"/>
                          <a:gd name="T58" fmla="*/ 0 w 241"/>
                          <a:gd name="T59" fmla="*/ 0 h 1233"/>
                          <a:gd name="T60" fmla="*/ 0 w 241"/>
                          <a:gd name="T61" fmla="*/ 0 h 1233"/>
                          <a:gd name="T62" fmla="*/ 0 w 241"/>
                          <a:gd name="T63" fmla="*/ 0 h 1233"/>
                          <a:gd name="T64" fmla="*/ 0 w 241"/>
                          <a:gd name="T65" fmla="*/ 0 h 1233"/>
                          <a:gd name="T66" fmla="*/ 0 w 241"/>
                          <a:gd name="T67" fmla="*/ 0 h 1233"/>
                          <a:gd name="T68" fmla="*/ 0 w 241"/>
                          <a:gd name="T69" fmla="*/ 0 h 1233"/>
                          <a:gd name="T70" fmla="*/ 0 w 241"/>
                          <a:gd name="T71" fmla="*/ 0 h 1233"/>
                          <a:gd name="T72" fmla="*/ 0 w 241"/>
                          <a:gd name="T73" fmla="*/ 0 h 1233"/>
                          <a:gd name="T74" fmla="*/ 0 w 241"/>
                          <a:gd name="T75" fmla="*/ 0 h 1233"/>
                          <a:gd name="T76" fmla="*/ 0 w 241"/>
                          <a:gd name="T77" fmla="*/ 0 h 1233"/>
                          <a:gd name="T78" fmla="*/ 0 w 241"/>
                          <a:gd name="T79" fmla="*/ 0 h 1233"/>
                          <a:gd name="T80" fmla="*/ 0 w 241"/>
                          <a:gd name="T81" fmla="*/ 0 h 1233"/>
                          <a:gd name="T82" fmla="*/ 0 w 241"/>
                          <a:gd name="T83" fmla="*/ 0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3">
                            <a:moveTo>
                              <a:pt x="241" y="0"/>
                            </a:moveTo>
                            <a:lnTo>
                              <a:pt x="220" y="17"/>
                            </a:lnTo>
                            <a:lnTo>
                              <a:pt x="205" y="29"/>
                            </a:lnTo>
                            <a:lnTo>
                              <a:pt x="191" y="43"/>
                            </a:lnTo>
                            <a:lnTo>
                              <a:pt x="175" y="55"/>
                            </a:lnTo>
                            <a:lnTo>
                              <a:pt x="162" y="69"/>
                            </a:lnTo>
                            <a:lnTo>
                              <a:pt x="147" y="79"/>
                            </a:lnTo>
                            <a:lnTo>
                              <a:pt x="132" y="96"/>
                            </a:lnTo>
                            <a:lnTo>
                              <a:pt x="118" y="116"/>
                            </a:lnTo>
                            <a:lnTo>
                              <a:pt x="107" y="131"/>
                            </a:lnTo>
                            <a:lnTo>
                              <a:pt x="94" y="149"/>
                            </a:lnTo>
                            <a:lnTo>
                              <a:pt x="86" y="167"/>
                            </a:lnTo>
                            <a:lnTo>
                              <a:pt x="69" y="199"/>
                            </a:lnTo>
                            <a:lnTo>
                              <a:pt x="56" y="232"/>
                            </a:lnTo>
                            <a:lnTo>
                              <a:pt x="62" y="251"/>
                            </a:lnTo>
                            <a:lnTo>
                              <a:pt x="86" y="264"/>
                            </a:lnTo>
                            <a:lnTo>
                              <a:pt x="125" y="317"/>
                            </a:lnTo>
                            <a:lnTo>
                              <a:pt x="32" y="352"/>
                            </a:lnTo>
                            <a:lnTo>
                              <a:pt x="14" y="357"/>
                            </a:lnTo>
                            <a:lnTo>
                              <a:pt x="5" y="368"/>
                            </a:lnTo>
                            <a:lnTo>
                              <a:pt x="0" y="384"/>
                            </a:lnTo>
                            <a:lnTo>
                              <a:pt x="12" y="476"/>
                            </a:lnTo>
                            <a:lnTo>
                              <a:pt x="32" y="575"/>
                            </a:lnTo>
                            <a:lnTo>
                              <a:pt x="48" y="640"/>
                            </a:lnTo>
                            <a:lnTo>
                              <a:pt x="79" y="780"/>
                            </a:lnTo>
                            <a:lnTo>
                              <a:pt x="85" y="829"/>
                            </a:lnTo>
                            <a:lnTo>
                              <a:pt x="89" y="871"/>
                            </a:lnTo>
                            <a:lnTo>
                              <a:pt x="93" y="928"/>
                            </a:lnTo>
                            <a:lnTo>
                              <a:pt x="74" y="1233"/>
                            </a:lnTo>
                            <a:lnTo>
                              <a:pt x="81" y="1183"/>
                            </a:lnTo>
                            <a:lnTo>
                              <a:pt x="94" y="1096"/>
                            </a:lnTo>
                            <a:lnTo>
                              <a:pt x="104" y="969"/>
                            </a:lnTo>
                            <a:lnTo>
                              <a:pt x="117" y="751"/>
                            </a:lnTo>
                            <a:lnTo>
                              <a:pt x="124" y="486"/>
                            </a:lnTo>
                            <a:lnTo>
                              <a:pt x="178" y="174"/>
                            </a:lnTo>
                            <a:lnTo>
                              <a:pt x="189" y="142"/>
                            </a:lnTo>
                            <a:lnTo>
                              <a:pt x="196" y="123"/>
                            </a:lnTo>
                            <a:lnTo>
                              <a:pt x="205" y="92"/>
                            </a:lnTo>
                            <a:lnTo>
                              <a:pt x="215" y="65"/>
                            </a:lnTo>
                            <a:lnTo>
                              <a:pt x="228" y="37"/>
                            </a:lnTo>
                            <a:lnTo>
                              <a:pt x="239" y="13"/>
                            </a:lnTo>
                            <a:lnTo>
                              <a:pt x="241"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513" name="Group 349"/>
                    <p:cNvGrpSpPr>
                      <a:grpSpLocks noChangeAspect="1"/>
                    </p:cNvGrpSpPr>
                    <p:nvPr/>
                  </p:nvGrpSpPr>
                  <p:grpSpPr bwMode="auto">
                    <a:xfrm>
                      <a:off x="5142" y="2441"/>
                      <a:ext cx="182" cy="78"/>
                      <a:chOff x="5142" y="2441"/>
                      <a:chExt cx="182" cy="78"/>
                    </a:xfrm>
                  </p:grpSpPr>
                  <p:sp>
                    <p:nvSpPr>
                      <p:cNvPr id="50514" name="Freeform 350"/>
                      <p:cNvSpPr>
                        <a:spLocks noChangeAspect="1"/>
                      </p:cNvSpPr>
                      <p:nvPr/>
                    </p:nvSpPr>
                    <p:spPr bwMode="auto">
                      <a:xfrm>
                        <a:off x="5151" y="2441"/>
                        <a:ext cx="44" cy="52"/>
                      </a:xfrm>
                      <a:custGeom>
                        <a:avLst/>
                        <a:gdLst>
                          <a:gd name="T0" fmla="*/ 0 w 263"/>
                          <a:gd name="T1" fmla="*/ 0 h 260"/>
                          <a:gd name="T2" fmla="*/ 0 w 263"/>
                          <a:gd name="T3" fmla="*/ 0 h 260"/>
                          <a:gd name="T4" fmla="*/ 0 w 263"/>
                          <a:gd name="T5" fmla="*/ 0 h 260"/>
                          <a:gd name="T6" fmla="*/ 0 w 263"/>
                          <a:gd name="T7" fmla="*/ 0 h 260"/>
                          <a:gd name="T8" fmla="*/ 0 w 263"/>
                          <a:gd name="T9" fmla="*/ 0 h 260"/>
                          <a:gd name="T10" fmla="*/ 0 w 263"/>
                          <a:gd name="T11" fmla="*/ 0 h 260"/>
                          <a:gd name="T12" fmla="*/ 0 w 263"/>
                          <a:gd name="T13" fmla="*/ 0 h 260"/>
                          <a:gd name="T14" fmla="*/ 0 w 263"/>
                          <a:gd name="T15" fmla="*/ 0 h 260"/>
                          <a:gd name="T16" fmla="*/ 0 w 263"/>
                          <a:gd name="T17" fmla="*/ 0 h 260"/>
                          <a:gd name="T18" fmla="*/ 0 w 263"/>
                          <a:gd name="T19" fmla="*/ 0 h 260"/>
                          <a:gd name="T20" fmla="*/ 0 w 263"/>
                          <a:gd name="T21" fmla="*/ 0 h 260"/>
                          <a:gd name="T22" fmla="*/ 0 w 263"/>
                          <a:gd name="T23" fmla="*/ 0 h 260"/>
                          <a:gd name="T24" fmla="*/ 0 w 263"/>
                          <a:gd name="T25" fmla="*/ 0 h 260"/>
                          <a:gd name="T26" fmla="*/ 0 w 263"/>
                          <a:gd name="T27" fmla="*/ 0 h 260"/>
                          <a:gd name="T28" fmla="*/ 0 w 263"/>
                          <a:gd name="T29" fmla="*/ 0 h 260"/>
                          <a:gd name="T30" fmla="*/ 0 w 263"/>
                          <a:gd name="T31" fmla="*/ 0 h 260"/>
                          <a:gd name="T32" fmla="*/ 0 w 263"/>
                          <a:gd name="T33" fmla="*/ 0 h 260"/>
                          <a:gd name="T34" fmla="*/ 0 w 263"/>
                          <a:gd name="T35" fmla="*/ 0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260">
                            <a:moveTo>
                              <a:pt x="235" y="205"/>
                            </a:moveTo>
                            <a:lnTo>
                              <a:pt x="0" y="260"/>
                            </a:lnTo>
                            <a:lnTo>
                              <a:pt x="232" y="189"/>
                            </a:lnTo>
                            <a:lnTo>
                              <a:pt x="79" y="188"/>
                            </a:lnTo>
                            <a:lnTo>
                              <a:pt x="235" y="167"/>
                            </a:lnTo>
                            <a:lnTo>
                              <a:pt x="235" y="136"/>
                            </a:lnTo>
                            <a:lnTo>
                              <a:pt x="227" y="105"/>
                            </a:lnTo>
                            <a:lnTo>
                              <a:pt x="209" y="68"/>
                            </a:lnTo>
                            <a:lnTo>
                              <a:pt x="181" y="27"/>
                            </a:lnTo>
                            <a:lnTo>
                              <a:pt x="165" y="0"/>
                            </a:lnTo>
                            <a:lnTo>
                              <a:pt x="187" y="11"/>
                            </a:lnTo>
                            <a:lnTo>
                              <a:pt x="209" y="42"/>
                            </a:lnTo>
                            <a:lnTo>
                              <a:pt x="227" y="77"/>
                            </a:lnTo>
                            <a:lnTo>
                              <a:pt x="238" y="102"/>
                            </a:lnTo>
                            <a:lnTo>
                              <a:pt x="239" y="139"/>
                            </a:lnTo>
                            <a:lnTo>
                              <a:pt x="263" y="84"/>
                            </a:lnTo>
                            <a:lnTo>
                              <a:pt x="239" y="167"/>
                            </a:lnTo>
                            <a:lnTo>
                              <a:pt x="235" y="205"/>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15" name="Freeform 351"/>
                      <p:cNvSpPr>
                        <a:spLocks noChangeAspect="1"/>
                      </p:cNvSpPr>
                      <p:nvPr/>
                    </p:nvSpPr>
                    <p:spPr bwMode="auto">
                      <a:xfrm>
                        <a:off x="5142" y="2484"/>
                        <a:ext cx="6" cy="23"/>
                      </a:xfrm>
                      <a:custGeom>
                        <a:avLst/>
                        <a:gdLst>
                          <a:gd name="T0" fmla="*/ 0 w 33"/>
                          <a:gd name="T1" fmla="*/ 0 h 114"/>
                          <a:gd name="T2" fmla="*/ 0 w 33"/>
                          <a:gd name="T3" fmla="*/ 0 h 114"/>
                          <a:gd name="T4" fmla="*/ 0 w 33"/>
                          <a:gd name="T5" fmla="*/ 0 h 114"/>
                          <a:gd name="T6" fmla="*/ 0 w 33"/>
                          <a:gd name="T7" fmla="*/ 0 h 114"/>
                          <a:gd name="T8" fmla="*/ 0 w 33"/>
                          <a:gd name="T9" fmla="*/ 0 h 114"/>
                          <a:gd name="T10" fmla="*/ 0 w 33"/>
                          <a:gd name="T11" fmla="*/ 0 h 114"/>
                          <a:gd name="T12" fmla="*/ 0 w 33"/>
                          <a:gd name="T13" fmla="*/ 0 h 114"/>
                          <a:gd name="T14" fmla="*/ 0 w 33"/>
                          <a:gd name="T15" fmla="*/ 0 h 114"/>
                          <a:gd name="T16" fmla="*/ 0 w 33"/>
                          <a:gd name="T17" fmla="*/ 0 h 114"/>
                          <a:gd name="T18" fmla="*/ 0 w 33"/>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14">
                            <a:moveTo>
                              <a:pt x="16" y="0"/>
                            </a:moveTo>
                            <a:lnTo>
                              <a:pt x="19" y="25"/>
                            </a:lnTo>
                            <a:lnTo>
                              <a:pt x="33" y="50"/>
                            </a:lnTo>
                            <a:lnTo>
                              <a:pt x="33" y="74"/>
                            </a:lnTo>
                            <a:lnTo>
                              <a:pt x="28" y="95"/>
                            </a:lnTo>
                            <a:lnTo>
                              <a:pt x="10" y="114"/>
                            </a:lnTo>
                            <a:lnTo>
                              <a:pt x="7" y="45"/>
                            </a:lnTo>
                            <a:lnTo>
                              <a:pt x="0" y="37"/>
                            </a:lnTo>
                            <a:lnTo>
                              <a:pt x="2" y="21"/>
                            </a:lnTo>
                            <a:lnTo>
                              <a:pt x="1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16" name="Freeform 352"/>
                      <p:cNvSpPr>
                        <a:spLocks noChangeAspect="1"/>
                      </p:cNvSpPr>
                      <p:nvPr/>
                    </p:nvSpPr>
                    <p:spPr bwMode="auto">
                      <a:xfrm>
                        <a:off x="5300" y="2493"/>
                        <a:ext cx="23" cy="26"/>
                      </a:xfrm>
                      <a:custGeom>
                        <a:avLst/>
                        <a:gdLst>
                          <a:gd name="T0" fmla="*/ 0 w 139"/>
                          <a:gd name="T1" fmla="*/ 0 h 129"/>
                          <a:gd name="T2" fmla="*/ 0 w 139"/>
                          <a:gd name="T3" fmla="*/ 0 h 129"/>
                          <a:gd name="T4" fmla="*/ 0 w 139"/>
                          <a:gd name="T5" fmla="*/ 0 h 129"/>
                          <a:gd name="T6" fmla="*/ 0 w 139"/>
                          <a:gd name="T7" fmla="*/ 0 h 129"/>
                          <a:gd name="T8" fmla="*/ 0 w 139"/>
                          <a:gd name="T9" fmla="*/ 0 h 129"/>
                          <a:gd name="T10" fmla="*/ 0 w 139"/>
                          <a:gd name="T11" fmla="*/ 0 h 129"/>
                          <a:gd name="T12" fmla="*/ 0 w 139"/>
                          <a:gd name="T13" fmla="*/ 0 h 129"/>
                          <a:gd name="T14" fmla="*/ 0 w 139"/>
                          <a:gd name="T15" fmla="*/ 0 h 129"/>
                          <a:gd name="T16" fmla="*/ 0 w 139"/>
                          <a:gd name="T17" fmla="*/ 0 h 129"/>
                          <a:gd name="T18" fmla="*/ 0 w 139"/>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29">
                            <a:moveTo>
                              <a:pt x="0" y="129"/>
                            </a:moveTo>
                            <a:lnTo>
                              <a:pt x="51" y="90"/>
                            </a:lnTo>
                            <a:lnTo>
                              <a:pt x="98" y="57"/>
                            </a:lnTo>
                            <a:lnTo>
                              <a:pt x="124" y="19"/>
                            </a:lnTo>
                            <a:lnTo>
                              <a:pt x="139" y="0"/>
                            </a:lnTo>
                            <a:lnTo>
                              <a:pt x="98" y="26"/>
                            </a:lnTo>
                            <a:lnTo>
                              <a:pt x="73" y="46"/>
                            </a:lnTo>
                            <a:lnTo>
                              <a:pt x="51" y="61"/>
                            </a:lnTo>
                            <a:lnTo>
                              <a:pt x="32" y="83"/>
                            </a:lnTo>
                            <a:lnTo>
                              <a:pt x="0" y="129"/>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17" name="Freeform 353"/>
                      <p:cNvSpPr>
                        <a:spLocks noChangeAspect="1"/>
                      </p:cNvSpPr>
                      <p:nvPr/>
                    </p:nvSpPr>
                    <p:spPr bwMode="auto">
                      <a:xfrm>
                        <a:off x="5312" y="2503"/>
                        <a:ext cx="12" cy="15"/>
                      </a:xfrm>
                      <a:custGeom>
                        <a:avLst/>
                        <a:gdLst>
                          <a:gd name="T0" fmla="*/ 0 w 74"/>
                          <a:gd name="T1" fmla="*/ 0 h 77"/>
                          <a:gd name="T2" fmla="*/ 0 w 74"/>
                          <a:gd name="T3" fmla="*/ 0 h 77"/>
                          <a:gd name="T4" fmla="*/ 0 w 74"/>
                          <a:gd name="T5" fmla="*/ 0 h 77"/>
                          <a:gd name="T6" fmla="*/ 0 w 74"/>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77">
                            <a:moveTo>
                              <a:pt x="0" y="77"/>
                            </a:moveTo>
                            <a:lnTo>
                              <a:pt x="74" y="0"/>
                            </a:lnTo>
                            <a:lnTo>
                              <a:pt x="52" y="50"/>
                            </a:lnTo>
                            <a:lnTo>
                              <a:pt x="0" y="77"/>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18" name="Freeform 354"/>
                      <p:cNvSpPr>
                        <a:spLocks noChangeAspect="1"/>
                      </p:cNvSpPr>
                      <p:nvPr/>
                    </p:nvSpPr>
                    <p:spPr bwMode="auto">
                      <a:xfrm>
                        <a:off x="5302" y="2464"/>
                        <a:ext cx="11" cy="45"/>
                      </a:xfrm>
                      <a:custGeom>
                        <a:avLst/>
                        <a:gdLst>
                          <a:gd name="T0" fmla="*/ 0 w 67"/>
                          <a:gd name="T1" fmla="*/ 0 h 226"/>
                          <a:gd name="T2" fmla="*/ 0 w 67"/>
                          <a:gd name="T3" fmla="*/ 0 h 226"/>
                          <a:gd name="T4" fmla="*/ 0 w 67"/>
                          <a:gd name="T5" fmla="*/ 0 h 226"/>
                          <a:gd name="T6" fmla="*/ 0 w 67"/>
                          <a:gd name="T7" fmla="*/ 0 h 226"/>
                          <a:gd name="T8" fmla="*/ 0 w 67"/>
                          <a:gd name="T9" fmla="*/ 0 h 226"/>
                          <a:gd name="T10" fmla="*/ 0 w 67"/>
                          <a:gd name="T11" fmla="*/ 0 h 226"/>
                          <a:gd name="T12" fmla="*/ 0 w 67"/>
                          <a:gd name="T13" fmla="*/ 0 h 226"/>
                          <a:gd name="T14" fmla="*/ 0 w 67"/>
                          <a:gd name="T15" fmla="*/ 0 h 2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226">
                            <a:moveTo>
                              <a:pt x="0" y="226"/>
                            </a:moveTo>
                            <a:lnTo>
                              <a:pt x="3" y="132"/>
                            </a:lnTo>
                            <a:lnTo>
                              <a:pt x="23" y="37"/>
                            </a:lnTo>
                            <a:lnTo>
                              <a:pt x="37" y="0"/>
                            </a:lnTo>
                            <a:lnTo>
                              <a:pt x="14" y="121"/>
                            </a:lnTo>
                            <a:lnTo>
                              <a:pt x="11" y="186"/>
                            </a:lnTo>
                            <a:lnTo>
                              <a:pt x="67" y="129"/>
                            </a:lnTo>
                            <a:lnTo>
                              <a:pt x="0" y="226"/>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50435" name="Group 355"/>
                <p:cNvGrpSpPr>
                  <a:grpSpLocks noChangeAspect="1"/>
                </p:cNvGrpSpPr>
                <p:nvPr/>
              </p:nvGrpSpPr>
              <p:grpSpPr bwMode="auto">
                <a:xfrm>
                  <a:off x="4779" y="2242"/>
                  <a:ext cx="222" cy="504"/>
                  <a:chOff x="4779" y="2242"/>
                  <a:chExt cx="222" cy="504"/>
                </a:xfrm>
              </p:grpSpPr>
              <p:grpSp>
                <p:nvGrpSpPr>
                  <p:cNvPr id="50455" name="Group 356"/>
                  <p:cNvGrpSpPr>
                    <a:grpSpLocks noChangeAspect="1"/>
                  </p:cNvGrpSpPr>
                  <p:nvPr/>
                </p:nvGrpSpPr>
                <p:grpSpPr bwMode="auto">
                  <a:xfrm>
                    <a:off x="4779" y="2327"/>
                    <a:ext cx="222" cy="419"/>
                    <a:chOff x="4779" y="2327"/>
                    <a:chExt cx="222" cy="419"/>
                  </a:xfrm>
                </p:grpSpPr>
                <p:sp>
                  <p:nvSpPr>
                    <p:cNvPr id="50488" name="Freeform 357"/>
                    <p:cNvSpPr>
                      <a:spLocks noChangeAspect="1"/>
                    </p:cNvSpPr>
                    <p:nvPr/>
                  </p:nvSpPr>
                  <p:spPr bwMode="auto">
                    <a:xfrm>
                      <a:off x="4971" y="2544"/>
                      <a:ext cx="30" cy="44"/>
                    </a:xfrm>
                    <a:custGeom>
                      <a:avLst/>
                      <a:gdLst>
                        <a:gd name="T0" fmla="*/ 0 w 179"/>
                        <a:gd name="T1" fmla="*/ 0 h 220"/>
                        <a:gd name="T2" fmla="*/ 0 w 179"/>
                        <a:gd name="T3" fmla="*/ 0 h 220"/>
                        <a:gd name="T4" fmla="*/ 0 w 179"/>
                        <a:gd name="T5" fmla="*/ 0 h 220"/>
                        <a:gd name="T6" fmla="*/ 0 w 179"/>
                        <a:gd name="T7" fmla="*/ 0 h 220"/>
                        <a:gd name="T8" fmla="*/ 0 w 179"/>
                        <a:gd name="T9" fmla="*/ 0 h 220"/>
                        <a:gd name="T10" fmla="*/ 0 w 179"/>
                        <a:gd name="T11" fmla="*/ 0 h 2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9" h="220">
                          <a:moveTo>
                            <a:pt x="67" y="0"/>
                          </a:moveTo>
                          <a:lnTo>
                            <a:pt x="179" y="7"/>
                          </a:lnTo>
                          <a:lnTo>
                            <a:pt x="166" y="173"/>
                          </a:lnTo>
                          <a:lnTo>
                            <a:pt x="159" y="220"/>
                          </a:lnTo>
                          <a:lnTo>
                            <a:pt x="0" y="206"/>
                          </a:lnTo>
                          <a:lnTo>
                            <a:pt x="67"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89" name="Freeform 358"/>
                    <p:cNvSpPr>
                      <a:spLocks noChangeAspect="1"/>
                    </p:cNvSpPr>
                    <p:nvPr/>
                  </p:nvSpPr>
                  <p:spPr bwMode="auto">
                    <a:xfrm>
                      <a:off x="4844" y="2336"/>
                      <a:ext cx="51" cy="161"/>
                    </a:xfrm>
                    <a:custGeom>
                      <a:avLst/>
                      <a:gdLst>
                        <a:gd name="T0" fmla="*/ 0 w 311"/>
                        <a:gd name="T1" fmla="*/ 0 h 804"/>
                        <a:gd name="T2" fmla="*/ 0 w 311"/>
                        <a:gd name="T3" fmla="*/ 0 h 804"/>
                        <a:gd name="T4" fmla="*/ 0 w 311"/>
                        <a:gd name="T5" fmla="*/ 0 h 804"/>
                        <a:gd name="T6" fmla="*/ 0 w 311"/>
                        <a:gd name="T7" fmla="*/ 0 h 804"/>
                        <a:gd name="T8" fmla="*/ 0 w 311"/>
                        <a:gd name="T9" fmla="*/ 0 h 804"/>
                        <a:gd name="T10" fmla="*/ 0 w 311"/>
                        <a:gd name="T11" fmla="*/ 0 h 804"/>
                        <a:gd name="T12" fmla="*/ 0 w 311"/>
                        <a:gd name="T13" fmla="*/ 0 h 8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1" h="804">
                          <a:moveTo>
                            <a:pt x="0" y="0"/>
                          </a:moveTo>
                          <a:lnTo>
                            <a:pt x="109" y="409"/>
                          </a:lnTo>
                          <a:lnTo>
                            <a:pt x="188" y="804"/>
                          </a:lnTo>
                          <a:lnTo>
                            <a:pt x="311" y="796"/>
                          </a:lnTo>
                          <a:lnTo>
                            <a:pt x="296" y="446"/>
                          </a:lnTo>
                          <a:lnTo>
                            <a:pt x="246" y="17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90" name="Group 359"/>
                    <p:cNvGrpSpPr>
                      <a:grpSpLocks noChangeAspect="1"/>
                    </p:cNvGrpSpPr>
                    <p:nvPr/>
                  </p:nvGrpSpPr>
                  <p:grpSpPr bwMode="auto">
                    <a:xfrm>
                      <a:off x="4904" y="2700"/>
                      <a:ext cx="24" cy="44"/>
                      <a:chOff x="4904" y="2700"/>
                      <a:chExt cx="24" cy="44"/>
                    </a:xfrm>
                  </p:grpSpPr>
                  <p:sp>
                    <p:nvSpPr>
                      <p:cNvPr id="50501" name="Freeform 360"/>
                      <p:cNvSpPr>
                        <a:spLocks noChangeAspect="1"/>
                      </p:cNvSpPr>
                      <p:nvPr/>
                    </p:nvSpPr>
                    <p:spPr bwMode="auto">
                      <a:xfrm>
                        <a:off x="4907" y="2712"/>
                        <a:ext cx="16" cy="32"/>
                      </a:xfrm>
                      <a:custGeom>
                        <a:avLst/>
                        <a:gdLst>
                          <a:gd name="T0" fmla="*/ 0 w 97"/>
                          <a:gd name="T1" fmla="*/ 0 h 163"/>
                          <a:gd name="T2" fmla="*/ 0 w 97"/>
                          <a:gd name="T3" fmla="*/ 0 h 163"/>
                          <a:gd name="T4" fmla="*/ 0 w 97"/>
                          <a:gd name="T5" fmla="*/ 0 h 163"/>
                          <a:gd name="T6" fmla="*/ 0 w 97"/>
                          <a:gd name="T7" fmla="*/ 0 h 163"/>
                          <a:gd name="T8" fmla="*/ 0 w 97"/>
                          <a:gd name="T9" fmla="*/ 0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3">
                            <a:moveTo>
                              <a:pt x="0" y="163"/>
                            </a:moveTo>
                            <a:lnTo>
                              <a:pt x="97" y="163"/>
                            </a:lnTo>
                            <a:lnTo>
                              <a:pt x="80" y="0"/>
                            </a:lnTo>
                            <a:lnTo>
                              <a:pt x="3" y="5"/>
                            </a:lnTo>
                            <a:lnTo>
                              <a:pt x="0" y="1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02" name="Freeform 361"/>
                      <p:cNvSpPr>
                        <a:spLocks noChangeAspect="1"/>
                      </p:cNvSpPr>
                      <p:nvPr/>
                    </p:nvSpPr>
                    <p:spPr bwMode="auto">
                      <a:xfrm>
                        <a:off x="4904" y="2700"/>
                        <a:ext cx="24" cy="18"/>
                      </a:xfrm>
                      <a:custGeom>
                        <a:avLst/>
                        <a:gdLst>
                          <a:gd name="T0" fmla="*/ 0 w 140"/>
                          <a:gd name="T1" fmla="*/ 0 h 90"/>
                          <a:gd name="T2" fmla="*/ 0 w 140"/>
                          <a:gd name="T3" fmla="*/ 0 h 90"/>
                          <a:gd name="T4" fmla="*/ 0 w 140"/>
                          <a:gd name="T5" fmla="*/ 0 h 90"/>
                          <a:gd name="T6" fmla="*/ 0 w 140"/>
                          <a:gd name="T7" fmla="*/ 0 h 90"/>
                          <a:gd name="T8" fmla="*/ 0 w 140"/>
                          <a:gd name="T9" fmla="*/ 0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90">
                            <a:moveTo>
                              <a:pt x="126" y="0"/>
                            </a:moveTo>
                            <a:lnTo>
                              <a:pt x="140" y="76"/>
                            </a:lnTo>
                            <a:lnTo>
                              <a:pt x="4" y="90"/>
                            </a:lnTo>
                            <a:lnTo>
                              <a:pt x="0" y="12"/>
                            </a:lnTo>
                            <a:lnTo>
                              <a:pt x="12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491" name="Freeform 362"/>
                    <p:cNvSpPr>
                      <a:spLocks noChangeAspect="1"/>
                    </p:cNvSpPr>
                    <p:nvPr/>
                  </p:nvSpPr>
                  <p:spPr bwMode="auto">
                    <a:xfrm>
                      <a:off x="4779" y="2327"/>
                      <a:ext cx="150" cy="419"/>
                    </a:xfrm>
                    <a:custGeom>
                      <a:avLst/>
                      <a:gdLst>
                        <a:gd name="T0" fmla="*/ 0 w 899"/>
                        <a:gd name="T1" fmla="*/ 0 h 2097"/>
                        <a:gd name="T2" fmla="*/ 0 w 899"/>
                        <a:gd name="T3" fmla="*/ 0 h 2097"/>
                        <a:gd name="T4" fmla="*/ 0 w 899"/>
                        <a:gd name="T5" fmla="*/ 0 h 2097"/>
                        <a:gd name="T6" fmla="*/ 0 w 899"/>
                        <a:gd name="T7" fmla="*/ 0 h 2097"/>
                        <a:gd name="T8" fmla="*/ 0 w 899"/>
                        <a:gd name="T9" fmla="*/ 0 h 2097"/>
                        <a:gd name="T10" fmla="*/ 0 w 899"/>
                        <a:gd name="T11" fmla="*/ 0 h 2097"/>
                        <a:gd name="T12" fmla="*/ 0 w 899"/>
                        <a:gd name="T13" fmla="*/ 0 h 2097"/>
                        <a:gd name="T14" fmla="*/ 0 w 899"/>
                        <a:gd name="T15" fmla="*/ 0 h 2097"/>
                        <a:gd name="T16" fmla="*/ 0 w 899"/>
                        <a:gd name="T17" fmla="*/ 0 h 2097"/>
                        <a:gd name="T18" fmla="*/ 0 w 899"/>
                        <a:gd name="T19" fmla="*/ 0 h 2097"/>
                        <a:gd name="T20" fmla="*/ 0 w 899"/>
                        <a:gd name="T21" fmla="*/ 0 h 2097"/>
                        <a:gd name="T22" fmla="*/ 0 w 899"/>
                        <a:gd name="T23" fmla="*/ 0 h 2097"/>
                        <a:gd name="T24" fmla="*/ 0 w 899"/>
                        <a:gd name="T25" fmla="*/ 0 h 2097"/>
                        <a:gd name="T26" fmla="*/ 0 w 899"/>
                        <a:gd name="T27" fmla="*/ 0 h 2097"/>
                        <a:gd name="T28" fmla="*/ 0 w 899"/>
                        <a:gd name="T29" fmla="*/ 0 h 2097"/>
                        <a:gd name="T30" fmla="*/ 0 w 899"/>
                        <a:gd name="T31" fmla="*/ 0 h 2097"/>
                        <a:gd name="T32" fmla="*/ 0 w 899"/>
                        <a:gd name="T33" fmla="*/ 0 h 2097"/>
                        <a:gd name="T34" fmla="*/ 0 w 899"/>
                        <a:gd name="T35" fmla="*/ 0 h 2097"/>
                        <a:gd name="T36" fmla="*/ 0 w 899"/>
                        <a:gd name="T37" fmla="*/ 0 h 2097"/>
                        <a:gd name="T38" fmla="*/ 0 w 899"/>
                        <a:gd name="T39" fmla="*/ 0 h 2097"/>
                        <a:gd name="T40" fmla="*/ 0 w 899"/>
                        <a:gd name="T41" fmla="*/ 0 h 2097"/>
                        <a:gd name="T42" fmla="*/ 0 w 899"/>
                        <a:gd name="T43" fmla="*/ 0 h 2097"/>
                        <a:gd name="T44" fmla="*/ 0 w 899"/>
                        <a:gd name="T45" fmla="*/ 0 h 2097"/>
                        <a:gd name="T46" fmla="*/ 0 w 899"/>
                        <a:gd name="T47" fmla="*/ 0 h 2097"/>
                        <a:gd name="T48" fmla="*/ 0 w 899"/>
                        <a:gd name="T49" fmla="*/ 0 h 2097"/>
                        <a:gd name="T50" fmla="*/ 0 w 899"/>
                        <a:gd name="T51" fmla="*/ 0 h 2097"/>
                        <a:gd name="T52" fmla="*/ 0 w 899"/>
                        <a:gd name="T53" fmla="*/ 0 h 2097"/>
                        <a:gd name="T54" fmla="*/ 0 w 899"/>
                        <a:gd name="T55" fmla="*/ 0 h 2097"/>
                        <a:gd name="T56" fmla="*/ 0 w 899"/>
                        <a:gd name="T57" fmla="*/ 0 h 2097"/>
                        <a:gd name="T58" fmla="*/ 0 w 899"/>
                        <a:gd name="T59" fmla="*/ 0 h 2097"/>
                        <a:gd name="T60" fmla="*/ 0 w 899"/>
                        <a:gd name="T61" fmla="*/ 0 h 2097"/>
                        <a:gd name="T62" fmla="*/ 0 w 899"/>
                        <a:gd name="T63" fmla="*/ 0 h 2097"/>
                        <a:gd name="T64" fmla="*/ 0 w 899"/>
                        <a:gd name="T65" fmla="*/ 0 h 20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9" h="2097">
                          <a:moveTo>
                            <a:pt x="391" y="0"/>
                          </a:moveTo>
                          <a:lnTo>
                            <a:pt x="361" y="34"/>
                          </a:lnTo>
                          <a:lnTo>
                            <a:pt x="325" y="80"/>
                          </a:lnTo>
                          <a:lnTo>
                            <a:pt x="287" y="126"/>
                          </a:lnTo>
                          <a:lnTo>
                            <a:pt x="210" y="201"/>
                          </a:lnTo>
                          <a:lnTo>
                            <a:pt x="183" y="227"/>
                          </a:lnTo>
                          <a:lnTo>
                            <a:pt x="164" y="258"/>
                          </a:lnTo>
                          <a:lnTo>
                            <a:pt x="109" y="367"/>
                          </a:lnTo>
                          <a:lnTo>
                            <a:pt x="80" y="440"/>
                          </a:lnTo>
                          <a:lnTo>
                            <a:pt x="58" y="552"/>
                          </a:lnTo>
                          <a:lnTo>
                            <a:pt x="52" y="611"/>
                          </a:lnTo>
                          <a:lnTo>
                            <a:pt x="52" y="646"/>
                          </a:lnTo>
                          <a:lnTo>
                            <a:pt x="36" y="772"/>
                          </a:lnTo>
                          <a:lnTo>
                            <a:pt x="30" y="833"/>
                          </a:lnTo>
                          <a:lnTo>
                            <a:pt x="30" y="894"/>
                          </a:lnTo>
                          <a:lnTo>
                            <a:pt x="29" y="986"/>
                          </a:lnTo>
                          <a:lnTo>
                            <a:pt x="52" y="1087"/>
                          </a:lnTo>
                          <a:lnTo>
                            <a:pt x="53" y="1116"/>
                          </a:lnTo>
                          <a:lnTo>
                            <a:pt x="54" y="1205"/>
                          </a:lnTo>
                          <a:lnTo>
                            <a:pt x="47" y="1439"/>
                          </a:lnTo>
                          <a:lnTo>
                            <a:pt x="29" y="1748"/>
                          </a:lnTo>
                          <a:lnTo>
                            <a:pt x="0" y="2097"/>
                          </a:lnTo>
                          <a:lnTo>
                            <a:pt x="773" y="2089"/>
                          </a:lnTo>
                          <a:lnTo>
                            <a:pt x="773" y="1889"/>
                          </a:lnTo>
                          <a:lnTo>
                            <a:pt x="899" y="1873"/>
                          </a:lnTo>
                          <a:lnTo>
                            <a:pt x="829" y="1273"/>
                          </a:lnTo>
                          <a:lnTo>
                            <a:pt x="871" y="821"/>
                          </a:lnTo>
                          <a:lnTo>
                            <a:pt x="892" y="721"/>
                          </a:lnTo>
                          <a:lnTo>
                            <a:pt x="893" y="615"/>
                          </a:lnTo>
                          <a:lnTo>
                            <a:pt x="893" y="582"/>
                          </a:lnTo>
                          <a:lnTo>
                            <a:pt x="889" y="547"/>
                          </a:lnTo>
                          <a:lnTo>
                            <a:pt x="883" y="508"/>
                          </a:lnTo>
                          <a:lnTo>
                            <a:pt x="877" y="487"/>
                          </a:lnTo>
                          <a:lnTo>
                            <a:pt x="870" y="466"/>
                          </a:lnTo>
                          <a:lnTo>
                            <a:pt x="861" y="449"/>
                          </a:lnTo>
                          <a:lnTo>
                            <a:pt x="844" y="426"/>
                          </a:lnTo>
                          <a:lnTo>
                            <a:pt x="810" y="400"/>
                          </a:lnTo>
                          <a:lnTo>
                            <a:pt x="794" y="372"/>
                          </a:lnTo>
                          <a:lnTo>
                            <a:pt x="696" y="266"/>
                          </a:lnTo>
                          <a:lnTo>
                            <a:pt x="665" y="263"/>
                          </a:lnTo>
                          <a:lnTo>
                            <a:pt x="644" y="259"/>
                          </a:lnTo>
                          <a:lnTo>
                            <a:pt x="626" y="255"/>
                          </a:lnTo>
                          <a:lnTo>
                            <a:pt x="606" y="250"/>
                          </a:lnTo>
                          <a:lnTo>
                            <a:pt x="625" y="330"/>
                          </a:lnTo>
                          <a:lnTo>
                            <a:pt x="635" y="408"/>
                          </a:lnTo>
                          <a:lnTo>
                            <a:pt x="638" y="486"/>
                          </a:lnTo>
                          <a:lnTo>
                            <a:pt x="653" y="634"/>
                          </a:lnTo>
                          <a:lnTo>
                            <a:pt x="645" y="865"/>
                          </a:lnTo>
                          <a:lnTo>
                            <a:pt x="602" y="784"/>
                          </a:lnTo>
                          <a:lnTo>
                            <a:pt x="593" y="739"/>
                          </a:lnTo>
                          <a:lnTo>
                            <a:pt x="586" y="697"/>
                          </a:lnTo>
                          <a:lnTo>
                            <a:pt x="577" y="666"/>
                          </a:lnTo>
                          <a:lnTo>
                            <a:pt x="570" y="615"/>
                          </a:lnTo>
                          <a:lnTo>
                            <a:pt x="563" y="567"/>
                          </a:lnTo>
                          <a:lnTo>
                            <a:pt x="553" y="519"/>
                          </a:lnTo>
                          <a:lnTo>
                            <a:pt x="543" y="472"/>
                          </a:lnTo>
                          <a:lnTo>
                            <a:pt x="530" y="430"/>
                          </a:lnTo>
                          <a:lnTo>
                            <a:pt x="509" y="382"/>
                          </a:lnTo>
                          <a:lnTo>
                            <a:pt x="472" y="303"/>
                          </a:lnTo>
                          <a:lnTo>
                            <a:pt x="447" y="246"/>
                          </a:lnTo>
                          <a:lnTo>
                            <a:pt x="414" y="167"/>
                          </a:lnTo>
                          <a:lnTo>
                            <a:pt x="381" y="93"/>
                          </a:lnTo>
                          <a:lnTo>
                            <a:pt x="371" y="64"/>
                          </a:lnTo>
                          <a:lnTo>
                            <a:pt x="379" y="43"/>
                          </a:lnTo>
                          <a:lnTo>
                            <a:pt x="394" y="13"/>
                          </a:lnTo>
                          <a:lnTo>
                            <a:pt x="391"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2" name="Freeform 363"/>
                    <p:cNvSpPr>
                      <a:spLocks noChangeAspect="1"/>
                    </p:cNvSpPr>
                    <p:nvPr/>
                  </p:nvSpPr>
                  <p:spPr bwMode="auto">
                    <a:xfrm>
                      <a:off x="4908" y="2401"/>
                      <a:ext cx="21" cy="303"/>
                    </a:xfrm>
                    <a:custGeom>
                      <a:avLst/>
                      <a:gdLst>
                        <a:gd name="T0" fmla="*/ 0 w 128"/>
                        <a:gd name="T1" fmla="*/ 0 h 1517"/>
                        <a:gd name="T2" fmla="*/ 0 w 128"/>
                        <a:gd name="T3" fmla="*/ 0 h 1517"/>
                        <a:gd name="T4" fmla="*/ 0 w 128"/>
                        <a:gd name="T5" fmla="*/ 0 h 1517"/>
                        <a:gd name="T6" fmla="*/ 0 w 128"/>
                        <a:gd name="T7" fmla="*/ 0 h 1517"/>
                        <a:gd name="T8" fmla="*/ 0 w 128"/>
                        <a:gd name="T9" fmla="*/ 0 h 1517"/>
                        <a:gd name="T10" fmla="*/ 0 w 128"/>
                        <a:gd name="T11" fmla="*/ 0 h 1517"/>
                        <a:gd name="T12" fmla="*/ 0 w 128"/>
                        <a:gd name="T13" fmla="*/ 0 h 1517"/>
                        <a:gd name="T14" fmla="*/ 0 w 128"/>
                        <a:gd name="T15" fmla="*/ 0 h 1517"/>
                        <a:gd name="T16" fmla="*/ 0 w 128"/>
                        <a:gd name="T17" fmla="*/ 0 h 1517"/>
                        <a:gd name="T18" fmla="*/ 0 w 128"/>
                        <a:gd name="T19" fmla="*/ 0 h 1517"/>
                        <a:gd name="T20" fmla="*/ 0 w 128"/>
                        <a:gd name="T21" fmla="*/ 0 h 1517"/>
                        <a:gd name="T22" fmla="*/ 0 w 128"/>
                        <a:gd name="T23" fmla="*/ 0 h 1517"/>
                        <a:gd name="T24" fmla="*/ 0 w 128"/>
                        <a:gd name="T25" fmla="*/ 0 h 1517"/>
                        <a:gd name="T26" fmla="*/ 0 w 128"/>
                        <a:gd name="T27" fmla="*/ 0 h 1517"/>
                        <a:gd name="T28" fmla="*/ 0 w 128"/>
                        <a:gd name="T29" fmla="*/ 0 h 1517"/>
                        <a:gd name="T30" fmla="*/ 0 w 128"/>
                        <a:gd name="T31" fmla="*/ 0 h 1517"/>
                        <a:gd name="T32" fmla="*/ 0 w 128"/>
                        <a:gd name="T33" fmla="*/ 0 h 1517"/>
                        <a:gd name="T34" fmla="*/ 0 w 128"/>
                        <a:gd name="T35" fmla="*/ 0 h 1517"/>
                        <a:gd name="T36" fmla="*/ 0 w 128"/>
                        <a:gd name="T37" fmla="*/ 0 h 1517"/>
                        <a:gd name="T38" fmla="*/ 0 w 128"/>
                        <a:gd name="T39" fmla="*/ 0 h 1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8" h="1517">
                          <a:moveTo>
                            <a:pt x="64" y="147"/>
                          </a:moveTo>
                          <a:lnTo>
                            <a:pt x="75" y="313"/>
                          </a:lnTo>
                          <a:lnTo>
                            <a:pt x="46" y="691"/>
                          </a:lnTo>
                          <a:lnTo>
                            <a:pt x="0" y="1061"/>
                          </a:lnTo>
                          <a:lnTo>
                            <a:pt x="0" y="1517"/>
                          </a:lnTo>
                          <a:lnTo>
                            <a:pt x="128" y="1501"/>
                          </a:lnTo>
                          <a:lnTo>
                            <a:pt x="57" y="901"/>
                          </a:lnTo>
                          <a:lnTo>
                            <a:pt x="100" y="449"/>
                          </a:lnTo>
                          <a:lnTo>
                            <a:pt x="121" y="347"/>
                          </a:lnTo>
                          <a:lnTo>
                            <a:pt x="122" y="242"/>
                          </a:lnTo>
                          <a:lnTo>
                            <a:pt x="122" y="209"/>
                          </a:lnTo>
                          <a:lnTo>
                            <a:pt x="118" y="174"/>
                          </a:lnTo>
                          <a:lnTo>
                            <a:pt x="112" y="136"/>
                          </a:lnTo>
                          <a:lnTo>
                            <a:pt x="106" y="115"/>
                          </a:lnTo>
                          <a:lnTo>
                            <a:pt x="99" y="94"/>
                          </a:lnTo>
                          <a:lnTo>
                            <a:pt x="88" y="77"/>
                          </a:lnTo>
                          <a:lnTo>
                            <a:pt x="72" y="54"/>
                          </a:lnTo>
                          <a:lnTo>
                            <a:pt x="38" y="28"/>
                          </a:lnTo>
                          <a:lnTo>
                            <a:pt x="20" y="0"/>
                          </a:lnTo>
                          <a:lnTo>
                            <a:pt x="64" y="14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3" name="Freeform 364"/>
                    <p:cNvSpPr>
                      <a:spLocks noChangeAspect="1"/>
                    </p:cNvSpPr>
                    <p:nvPr/>
                  </p:nvSpPr>
                  <p:spPr bwMode="auto">
                    <a:xfrm>
                      <a:off x="4810" y="2473"/>
                      <a:ext cx="87" cy="210"/>
                    </a:xfrm>
                    <a:custGeom>
                      <a:avLst/>
                      <a:gdLst>
                        <a:gd name="T0" fmla="*/ 0 w 525"/>
                        <a:gd name="T1" fmla="*/ 0 h 1048"/>
                        <a:gd name="T2" fmla="*/ 0 w 525"/>
                        <a:gd name="T3" fmla="*/ 0 h 1048"/>
                        <a:gd name="T4" fmla="*/ 0 w 525"/>
                        <a:gd name="T5" fmla="*/ 0 h 1048"/>
                        <a:gd name="T6" fmla="*/ 0 w 525"/>
                        <a:gd name="T7" fmla="*/ 0 h 1048"/>
                        <a:gd name="T8" fmla="*/ 0 w 525"/>
                        <a:gd name="T9" fmla="*/ 0 h 1048"/>
                        <a:gd name="T10" fmla="*/ 0 w 525"/>
                        <a:gd name="T11" fmla="*/ 0 h 1048"/>
                        <a:gd name="T12" fmla="*/ 0 w 525"/>
                        <a:gd name="T13" fmla="*/ 0 h 1048"/>
                        <a:gd name="T14" fmla="*/ 0 w 525"/>
                        <a:gd name="T15" fmla="*/ 0 h 1048"/>
                        <a:gd name="T16" fmla="*/ 0 w 525"/>
                        <a:gd name="T17" fmla="*/ 0 h 1048"/>
                        <a:gd name="T18" fmla="*/ 0 w 525"/>
                        <a:gd name="T19" fmla="*/ 0 h 1048"/>
                        <a:gd name="T20" fmla="*/ 0 w 525"/>
                        <a:gd name="T21" fmla="*/ 0 h 1048"/>
                        <a:gd name="T22" fmla="*/ 0 w 525"/>
                        <a:gd name="T23" fmla="*/ 0 h 1048"/>
                        <a:gd name="T24" fmla="*/ 0 w 525"/>
                        <a:gd name="T25" fmla="*/ 0 h 1048"/>
                        <a:gd name="T26" fmla="*/ 0 w 525"/>
                        <a:gd name="T27" fmla="*/ 0 h 1048"/>
                        <a:gd name="T28" fmla="*/ 0 w 525"/>
                        <a:gd name="T29" fmla="*/ 0 h 1048"/>
                        <a:gd name="T30" fmla="*/ 0 w 525"/>
                        <a:gd name="T31" fmla="*/ 0 h 1048"/>
                        <a:gd name="T32" fmla="*/ 0 w 525"/>
                        <a:gd name="T33" fmla="*/ 0 h 1048"/>
                        <a:gd name="T34" fmla="*/ 0 w 525"/>
                        <a:gd name="T35" fmla="*/ 0 h 1048"/>
                        <a:gd name="T36" fmla="*/ 0 w 525"/>
                        <a:gd name="T37" fmla="*/ 0 h 1048"/>
                        <a:gd name="T38" fmla="*/ 0 w 525"/>
                        <a:gd name="T39" fmla="*/ 0 h 1048"/>
                        <a:gd name="T40" fmla="*/ 0 w 525"/>
                        <a:gd name="T41" fmla="*/ 0 h 1048"/>
                        <a:gd name="T42" fmla="*/ 0 w 525"/>
                        <a:gd name="T43" fmla="*/ 0 h 1048"/>
                        <a:gd name="T44" fmla="*/ 0 w 525"/>
                        <a:gd name="T45" fmla="*/ 0 h 1048"/>
                        <a:gd name="T46" fmla="*/ 0 w 525"/>
                        <a:gd name="T47" fmla="*/ 0 h 1048"/>
                        <a:gd name="T48" fmla="*/ 0 w 525"/>
                        <a:gd name="T49" fmla="*/ 0 h 1048"/>
                        <a:gd name="T50" fmla="*/ 0 w 525"/>
                        <a:gd name="T51" fmla="*/ 0 h 1048"/>
                        <a:gd name="T52" fmla="*/ 0 w 525"/>
                        <a:gd name="T53" fmla="*/ 0 h 10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25" h="1048">
                          <a:moveTo>
                            <a:pt x="0" y="0"/>
                          </a:moveTo>
                          <a:lnTo>
                            <a:pt x="47" y="135"/>
                          </a:lnTo>
                          <a:lnTo>
                            <a:pt x="100" y="245"/>
                          </a:lnTo>
                          <a:lnTo>
                            <a:pt x="121" y="298"/>
                          </a:lnTo>
                          <a:lnTo>
                            <a:pt x="128" y="354"/>
                          </a:lnTo>
                          <a:lnTo>
                            <a:pt x="151" y="376"/>
                          </a:lnTo>
                          <a:lnTo>
                            <a:pt x="233" y="557"/>
                          </a:lnTo>
                          <a:lnTo>
                            <a:pt x="269" y="621"/>
                          </a:lnTo>
                          <a:lnTo>
                            <a:pt x="330" y="750"/>
                          </a:lnTo>
                          <a:lnTo>
                            <a:pt x="366" y="822"/>
                          </a:lnTo>
                          <a:lnTo>
                            <a:pt x="399" y="911"/>
                          </a:lnTo>
                          <a:lnTo>
                            <a:pt x="406" y="952"/>
                          </a:lnTo>
                          <a:lnTo>
                            <a:pt x="489" y="1048"/>
                          </a:lnTo>
                          <a:lnTo>
                            <a:pt x="517" y="826"/>
                          </a:lnTo>
                          <a:lnTo>
                            <a:pt x="525" y="710"/>
                          </a:lnTo>
                          <a:lnTo>
                            <a:pt x="514" y="569"/>
                          </a:lnTo>
                          <a:lnTo>
                            <a:pt x="492" y="409"/>
                          </a:lnTo>
                          <a:lnTo>
                            <a:pt x="464" y="394"/>
                          </a:lnTo>
                          <a:lnTo>
                            <a:pt x="464" y="491"/>
                          </a:lnTo>
                          <a:lnTo>
                            <a:pt x="478" y="576"/>
                          </a:lnTo>
                          <a:lnTo>
                            <a:pt x="489" y="669"/>
                          </a:lnTo>
                          <a:lnTo>
                            <a:pt x="485" y="717"/>
                          </a:lnTo>
                          <a:lnTo>
                            <a:pt x="453" y="565"/>
                          </a:lnTo>
                          <a:lnTo>
                            <a:pt x="428" y="454"/>
                          </a:lnTo>
                          <a:lnTo>
                            <a:pt x="384" y="383"/>
                          </a:lnTo>
                          <a:lnTo>
                            <a:pt x="110" y="83"/>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4" name="Freeform 365"/>
                    <p:cNvSpPr>
                      <a:spLocks noChangeAspect="1"/>
                    </p:cNvSpPr>
                    <p:nvPr/>
                  </p:nvSpPr>
                  <p:spPr bwMode="auto">
                    <a:xfrm>
                      <a:off x="4791" y="2375"/>
                      <a:ext cx="199" cy="223"/>
                    </a:xfrm>
                    <a:custGeom>
                      <a:avLst/>
                      <a:gdLst>
                        <a:gd name="T0" fmla="*/ 0 w 1198"/>
                        <a:gd name="T1" fmla="*/ 0 h 1114"/>
                        <a:gd name="T2" fmla="*/ 0 w 1198"/>
                        <a:gd name="T3" fmla="*/ 0 h 1114"/>
                        <a:gd name="T4" fmla="*/ 0 w 1198"/>
                        <a:gd name="T5" fmla="*/ 0 h 1114"/>
                        <a:gd name="T6" fmla="*/ 0 w 1198"/>
                        <a:gd name="T7" fmla="*/ 0 h 1114"/>
                        <a:gd name="T8" fmla="*/ 0 w 1198"/>
                        <a:gd name="T9" fmla="*/ 0 h 1114"/>
                        <a:gd name="T10" fmla="*/ 0 w 1198"/>
                        <a:gd name="T11" fmla="*/ 0 h 1114"/>
                        <a:gd name="T12" fmla="*/ 0 w 1198"/>
                        <a:gd name="T13" fmla="*/ 0 h 1114"/>
                        <a:gd name="T14" fmla="*/ 0 w 1198"/>
                        <a:gd name="T15" fmla="*/ 0 h 1114"/>
                        <a:gd name="T16" fmla="*/ 0 w 1198"/>
                        <a:gd name="T17" fmla="*/ 0 h 1114"/>
                        <a:gd name="T18" fmla="*/ 0 w 1198"/>
                        <a:gd name="T19" fmla="*/ 0 h 1114"/>
                        <a:gd name="T20" fmla="*/ 0 w 1198"/>
                        <a:gd name="T21" fmla="*/ 0 h 1114"/>
                        <a:gd name="T22" fmla="*/ 0 w 1198"/>
                        <a:gd name="T23" fmla="*/ 0 h 1114"/>
                        <a:gd name="T24" fmla="*/ 0 w 1198"/>
                        <a:gd name="T25" fmla="*/ 0 h 1114"/>
                        <a:gd name="T26" fmla="*/ 0 w 1198"/>
                        <a:gd name="T27" fmla="*/ 0 h 1114"/>
                        <a:gd name="T28" fmla="*/ 0 w 1198"/>
                        <a:gd name="T29" fmla="*/ 0 h 1114"/>
                        <a:gd name="T30" fmla="*/ 0 w 1198"/>
                        <a:gd name="T31" fmla="*/ 0 h 1114"/>
                        <a:gd name="T32" fmla="*/ 0 w 1198"/>
                        <a:gd name="T33" fmla="*/ 0 h 1114"/>
                        <a:gd name="T34" fmla="*/ 0 w 1198"/>
                        <a:gd name="T35" fmla="*/ 0 h 1114"/>
                        <a:gd name="T36" fmla="*/ 0 w 1198"/>
                        <a:gd name="T37" fmla="*/ 0 h 1114"/>
                        <a:gd name="T38" fmla="*/ 0 w 1198"/>
                        <a:gd name="T39" fmla="*/ 0 h 1114"/>
                        <a:gd name="T40" fmla="*/ 0 w 1198"/>
                        <a:gd name="T41" fmla="*/ 0 h 1114"/>
                        <a:gd name="T42" fmla="*/ 0 w 1198"/>
                        <a:gd name="T43" fmla="*/ 0 h 1114"/>
                        <a:gd name="T44" fmla="*/ 0 w 1198"/>
                        <a:gd name="T45" fmla="*/ 0 h 1114"/>
                        <a:gd name="T46" fmla="*/ 0 w 1198"/>
                        <a:gd name="T47" fmla="*/ 0 h 1114"/>
                        <a:gd name="T48" fmla="*/ 0 w 1198"/>
                        <a:gd name="T49" fmla="*/ 0 h 1114"/>
                        <a:gd name="T50" fmla="*/ 0 w 1198"/>
                        <a:gd name="T51" fmla="*/ 0 h 1114"/>
                        <a:gd name="T52" fmla="*/ 0 w 1198"/>
                        <a:gd name="T53" fmla="*/ 0 h 1114"/>
                        <a:gd name="T54" fmla="*/ 0 w 1198"/>
                        <a:gd name="T55" fmla="*/ 0 h 1114"/>
                        <a:gd name="T56" fmla="*/ 0 w 1198"/>
                        <a:gd name="T57" fmla="*/ 0 h 1114"/>
                        <a:gd name="T58" fmla="*/ 0 w 1198"/>
                        <a:gd name="T59" fmla="*/ 0 h 1114"/>
                        <a:gd name="T60" fmla="*/ 0 w 1198"/>
                        <a:gd name="T61" fmla="*/ 0 h 1114"/>
                        <a:gd name="T62" fmla="*/ 0 w 1198"/>
                        <a:gd name="T63" fmla="*/ 0 h 1114"/>
                        <a:gd name="T64" fmla="*/ 0 w 1198"/>
                        <a:gd name="T65" fmla="*/ 0 h 1114"/>
                        <a:gd name="T66" fmla="*/ 0 w 1198"/>
                        <a:gd name="T67" fmla="*/ 0 h 1114"/>
                        <a:gd name="T68" fmla="*/ 0 w 1198"/>
                        <a:gd name="T69" fmla="*/ 0 h 1114"/>
                        <a:gd name="T70" fmla="*/ 0 w 1198"/>
                        <a:gd name="T71" fmla="*/ 0 h 1114"/>
                        <a:gd name="T72" fmla="*/ 0 w 1198"/>
                        <a:gd name="T73" fmla="*/ 0 h 1114"/>
                        <a:gd name="T74" fmla="*/ 0 w 1198"/>
                        <a:gd name="T75" fmla="*/ 0 h 1114"/>
                        <a:gd name="T76" fmla="*/ 0 w 1198"/>
                        <a:gd name="T77" fmla="*/ 0 h 1114"/>
                        <a:gd name="T78" fmla="*/ 0 w 1198"/>
                        <a:gd name="T79" fmla="*/ 0 h 1114"/>
                        <a:gd name="T80" fmla="*/ 0 w 1198"/>
                        <a:gd name="T81" fmla="*/ 0 h 1114"/>
                        <a:gd name="T82" fmla="*/ 0 w 1198"/>
                        <a:gd name="T83" fmla="*/ 0 h 1114"/>
                        <a:gd name="T84" fmla="*/ 0 w 1198"/>
                        <a:gd name="T85" fmla="*/ 0 h 1114"/>
                        <a:gd name="T86" fmla="*/ 0 w 1198"/>
                        <a:gd name="T87" fmla="*/ 0 h 1114"/>
                        <a:gd name="T88" fmla="*/ 0 w 1198"/>
                        <a:gd name="T89" fmla="*/ 0 h 1114"/>
                        <a:gd name="T90" fmla="*/ 0 w 1198"/>
                        <a:gd name="T91" fmla="*/ 0 h 1114"/>
                        <a:gd name="T92" fmla="*/ 0 w 1198"/>
                        <a:gd name="T93" fmla="*/ 0 h 1114"/>
                        <a:gd name="T94" fmla="*/ 0 w 1198"/>
                        <a:gd name="T95" fmla="*/ 0 h 1114"/>
                        <a:gd name="T96" fmla="*/ 0 w 1198"/>
                        <a:gd name="T97" fmla="*/ 0 h 1114"/>
                        <a:gd name="T98" fmla="*/ 0 w 1198"/>
                        <a:gd name="T99" fmla="*/ 0 h 1114"/>
                        <a:gd name="T100" fmla="*/ 0 w 1198"/>
                        <a:gd name="T101" fmla="*/ 0 h 1114"/>
                        <a:gd name="T102" fmla="*/ 0 w 1198"/>
                        <a:gd name="T103" fmla="*/ 0 h 1114"/>
                        <a:gd name="T104" fmla="*/ 0 w 1198"/>
                        <a:gd name="T105" fmla="*/ 0 h 1114"/>
                        <a:gd name="T106" fmla="*/ 0 w 1198"/>
                        <a:gd name="T107" fmla="*/ 0 h 1114"/>
                        <a:gd name="T108" fmla="*/ 0 w 1198"/>
                        <a:gd name="T109" fmla="*/ 0 h 1114"/>
                        <a:gd name="T110" fmla="*/ 0 w 1198"/>
                        <a:gd name="T111" fmla="*/ 0 h 1114"/>
                        <a:gd name="T112" fmla="*/ 0 w 1198"/>
                        <a:gd name="T113" fmla="*/ 0 h 1114"/>
                        <a:gd name="T114" fmla="*/ 0 w 1198"/>
                        <a:gd name="T115" fmla="*/ 0 h 1114"/>
                        <a:gd name="T116" fmla="*/ 0 w 1198"/>
                        <a:gd name="T117" fmla="*/ 0 h 1114"/>
                        <a:gd name="T118" fmla="*/ 0 w 1198"/>
                        <a:gd name="T119" fmla="*/ 0 h 1114"/>
                        <a:gd name="T120" fmla="*/ 0 w 1198"/>
                        <a:gd name="T121" fmla="*/ 0 h 1114"/>
                        <a:gd name="T122" fmla="*/ 0 w 1198"/>
                        <a:gd name="T123" fmla="*/ 0 h 11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8" h="1114">
                          <a:moveTo>
                            <a:pt x="355" y="85"/>
                          </a:moveTo>
                          <a:lnTo>
                            <a:pt x="305" y="41"/>
                          </a:lnTo>
                          <a:lnTo>
                            <a:pt x="261" y="18"/>
                          </a:lnTo>
                          <a:lnTo>
                            <a:pt x="208" y="4"/>
                          </a:lnTo>
                          <a:lnTo>
                            <a:pt x="165" y="0"/>
                          </a:lnTo>
                          <a:lnTo>
                            <a:pt x="147" y="7"/>
                          </a:lnTo>
                          <a:lnTo>
                            <a:pt x="108" y="44"/>
                          </a:lnTo>
                          <a:lnTo>
                            <a:pt x="68" y="93"/>
                          </a:lnTo>
                          <a:lnTo>
                            <a:pt x="50" y="119"/>
                          </a:lnTo>
                          <a:lnTo>
                            <a:pt x="43" y="167"/>
                          </a:lnTo>
                          <a:lnTo>
                            <a:pt x="50" y="234"/>
                          </a:lnTo>
                          <a:lnTo>
                            <a:pt x="65" y="304"/>
                          </a:lnTo>
                          <a:lnTo>
                            <a:pt x="97" y="363"/>
                          </a:lnTo>
                          <a:lnTo>
                            <a:pt x="115" y="419"/>
                          </a:lnTo>
                          <a:lnTo>
                            <a:pt x="0" y="438"/>
                          </a:lnTo>
                          <a:lnTo>
                            <a:pt x="97" y="438"/>
                          </a:lnTo>
                          <a:lnTo>
                            <a:pt x="15" y="572"/>
                          </a:lnTo>
                          <a:lnTo>
                            <a:pt x="104" y="464"/>
                          </a:lnTo>
                          <a:lnTo>
                            <a:pt x="108" y="498"/>
                          </a:lnTo>
                          <a:lnTo>
                            <a:pt x="43" y="756"/>
                          </a:lnTo>
                          <a:lnTo>
                            <a:pt x="126" y="520"/>
                          </a:lnTo>
                          <a:lnTo>
                            <a:pt x="176" y="561"/>
                          </a:lnTo>
                          <a:lnTo>
                            <a:pt x="243" y="665"/>
                          </a:lnTo>
                          <a:lnTo>
                            <a:pt x="301" y="728"/>
                          </a:lnTo>
                          <a:lnTo>
                            <a:pt x="326" y="756"/>
                          </a:lnTo>
                          <a:lnTo>
                            <a:pt x="359" y="790"/>
                          </a:lnTo>
                          <a:lnTo>
                            <a:pt x="373" y="801"/>
                          </a:lnTo>
                          <a:lnTo>
                            <a:pt x="377" y="827"/>
                          </a:lnTo>
                          <a:lnTo>
                            <a:pt x="395" y="843"/>
                          </a:lnTo>
                          <a:lnTo>
                            <a:pt x="427" y="850"/>
                          </a:lnTo>
                          <a:lnTo>
                            <a:pt x="459" y="854"/>
                          </a:lnTo>
                          <a:lnTo>
                            <a:pt x="495" y="873"/>
                          </a:lnTo>
                          <a:lnTo>
                            <a:pt x="552" y="914"/>
                          </a:lnTo>
                          <a:lnTo>
                            <a:pt x="617" y="954"/>
                          </a:lnTo>
                          <a:lnTo>
                            <a:pt x="717" y="999"/>
                          </a:lnTo>
                          <a:lnTo>
                            <a:pt x="813" y="1032"/>
                          </a:lnTo>
                          <a:lnTo>
                            <a:pt x="900" y="1054"/>
                          </a:lnTo>
                          <a:lnTo>
                            <a:pt x="1018" y="1088"/>
                          </a:lnTo>
                          <a:lnTo>
                            <a:pt x="1137" y="1114"/>
                          </a:lnTo>
                          <a:lnTo>
                            <a:pt x="1158" y="1114"/>
                          </a:lnTo>
                          <a:lnTo>
                            <a:pt x="1155" y="1025"/>
                          </a:lnTo>
                          <a:lnTo>
                            <a:pt x="1165" y="984"/>
                          </a:lnTo>
                          <a:lnTo>
                            <a:pt x="1172" y="925"/>
                          </a:lnTo>
                          <a:lnTo>
                            <a:pt x="1190" y="850"/>
                          </a:lnTo>
                          <a:lnTo>
                            <a:pt x="1198" y="834"/>
                          </a:lnTo>
                          <a:lnTo>
                            <a:pt x="1097" y="812"/>
                          </a:lnTo>
                          <a:lnTo>
                            <a:pt x="1011" y="775"/>
                          </a:lnTo>
                          <a:lnTo>
                            <a:pt x="922" y="738"/>
                          </a:lnTo>
                          <a:lnTo>
                            <a:pt x="900" y="713"/>
                          </a:lnTo>
                          <a:lnTo>
                            <a:pt x="859" y="702"/>
                          </a:lnTo>
                          <a:lnTo>
                            <a:pt x="809" y="698"/>
                          </a:lnTo>
                          <a:lnTo>
                            <a:pt x="721" y="672"/>
                          </a:lnTo>
                          <a:lnTo>
                            <a:pt x="667" y="624"/>
                          </a:lnTo>
                          <a:lnTo>
                            <a:pt x="581" y="535"/>
                          </a:lnTo>
                          <a:lnTo>
                            <a:pt x="524" y="438"/>
                          </a:lnTo>
                          <a:lnTo>
                            <a:pt x="491" y="408"/>
                          </a:lnTo>
                          <a:lnTo>
                            <a:pt x="430" y="304"/>
                          </a:lnTo>
                          <a:lnTo>
                            <a:pt x="423" y="260"/>
                          </a:lnTo>
                          <a:lnTo>
                            <a:pt x="413" y="219"/>
                          </a:lnTo>
                          <a:lnTo>
                            <a:pt x="398" y="189"/>
                          </a:lnTo>
                          <a:lnTo>
                            <a:pt x="380" y="137"/>
                          </a:lnTo>
                          <a:lnTo>
                            <a:pt x="355" y="85"/>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5" name="Freeform 366"/>
                    <p:cNvSpPr>
                      <a:spLocks noChangeAspect="1"/>
                    </p:cNvSpPr>
                    <p:nvPr/>
                  </p:nvSpPr>
                  <p:spPr bwMode="auto">
                    <a:xfrm>
                      <a:off x="4810" y="2406"/>
                      <a:ext cx="49" cy="50"/>
                    </a:xfrm>
                    <a:custGeom>
                      <a:avLst/>
                      <a:gdLst>
                        <a:gd name="T0" fmla="*/ 0 w 292"/>
                        <a:gd name="T1" fmla="*/ 0 h 251"/>
                        <a:gd name="T2" fmla="*/ 0 w 292"/>
                        <a:gd name="T3" fmla="*/ 0 h 251"/>
                        <a:gd name="T4" fmla="*/ 0 w 292"/>
                        <a:gd name="T5" fmla="*/ 0 h 251"/>
                        <a:gd name="T6" fmla="*/ 0 w 292"/>
                        <a:gd name="T7" fmla="*/ 0 h 251"/>
                        <a:gd name="T8" fmla="*/ 0 w 292"/>
                        <a:gd name="T9" fmla="*/ 0 h 251"/>
                        <a:gd name="T10" fmla="*/ 0 w 292"/>
                        <a:gd name="T11" fmla="*/ 0 h 251"/>
                        <a:gd name="T12" fmla="*/ 0 w 292"/>
                        <a:gd name="T13" fmla="*/ 0 h 251"/>
                        <a:gd name="T14" fmla="*/ 0 w 292"/>
                        <a:gd name="T15" fmla="*/ 0 h 251"/>
                        <a:gd name="T16" fmla="*/ 0 w 292"/>
                        <a:gd name="T17" fmla="*/ 0 h 251"/>
                        <a:gd name="T18" fmla="*/ 0 w 292"/>
                        <a:gd name="T19" fmla="*/ 0 h 251"/>
                        <a:gd name="T20" fmla="*/ 0 w 292"/>
                        <a:gd name="T21" fmla="*/ 0 h 251"/>
                        <a:gd name="T22" fmla="*/ 0 w 292"/>
                        <a:gd name="T23" fmla="*/ 0 h 251"/>
                        <a:gd name="T24" fmla="*/ 0 w 292"/>
                        <a:gd name="T25" fmla="*/ 0 h 251"/>
                        <a:gd name="T26" fmla="*/ 0 w 292"/>
                        <a:gd name="T27" fmla="*/ 0 h 251"/>
                        <a:gd name="T28" fmla="*/ 0 w 292"/>
                        <a:gd name="T29" fmla="*/ 0 h 251"/>
                        <a:gd name="T30" fmla="*/ 0 w 292"/>
                        <a:gd name="T31" fmla="*/ 0 h 251"/>
                        <a:gd name="T32" fmla="*/ 0 w 292"/>
                        <a:gd name="T33" fmla="*/ 0 h 251"/>
                        <a:gd name="T34" fmla="*/ 0 w 292"/>
                        <a:gd name="T35" fmla="*/ 0 h 251"/>
                        <a:gd name="T36" fmla="*/ 0 w 292"/>
                        <a:gd name="T37" fmla="*/ 0 h 251"/>
                        <a:gd name="T38" fmla="*/ 0 w 292"/>
                        <a:gd name="T39" fmla="*/ 0 h 251"/>
                        <a:gd name="T40" fmla="*/ 0 w 292"/>
                        <a:gd name="T41" fmla="*/ 0 h 251"/>
                        <a:gd name="T42" fmla="*/ 0 w 292"/>
                        <a:gd name="T43" fmla="*/ 0 h 251"/>
                        <a:gd name="T44" fmla="*/ 0 w 292"/>
                        <a:gd name="T45" fmla="*/ 0 h 251"/>
                        <a:gd name="T46" fmla="*/ 0 w 292"/>
                        <a:gd name="T47" fmla="*/ 0 h 251"/>
                        <a:gd name="T48" fmla="*/ 0 w 292"/>
                        <a:gd name="T49" fmla="*/ 0 h 251"/>
                        <a:gd name="T50" fmla="*/ 0 w 292"/>
                        <a:gd name="T51" fmla="*/ 0 h 251"/>
                        <a:gd name="T52" fmla="*/ 0 w 292"/>
                        <a:gd name="T53" fmla="*/ 0 h 251"/>
                        <a:gd name="T54" fmla="*/ 0 w 292"/>
                        <a:gd name="T55" fmla="*/ 0 h 251"/>
                        <a:gd name="T56" fmla="*/ 0 w 292"/>
                        <a:gd name="T57" fmla="*/ 0 h 251"/>
                        <a:gd name="T58" fmla="*/ 0 w 292"/>
                        <a:gd name="T59" fmla="*/ 0 h 251"/>
                        <a:gd name="T60" fmla="*/ 0 w 292"/>
                        <a:gd name="T61" fmla="*/ 0 h 251"/>
                        <a:gd name="T62" fmla="*/ 0 w 292"/>
                        <a:gd name="T63" fmla="*/ 0 h 251"/>
                        <a:gd name="T64" fmla="*/ 0 w 292"/>
                        <a:gd name="T65" fmla="*/ 0 h 251"/>
                        <a:gd name="T66" fmla="*/ 0 w 292"/>
                        <a:gd name="T67" fmla="*/ 0 h 251"/>
                        <a:gd name="T68" fmla="*/ 0 w 292"/>
                        <a:gd name="T69" fmla="*/ 0 h 251"/>
                        <a:gd name="T70" fmla="*/ 0 w 292"/>
                        <a:gd name="T71" fmla="*/ 0 h 251"/>
                        <a:gd name="T72" fmla="*/ 0 w 292"/>
                        <a:gd name="T73" fmla="*/ 0 h 251"/>
                        <a:gd name="T74" fmla="*/ 0 w 292"/>
                        <a:gd name="T75" fmla="*/ 0 h 251"/>
                        <a:gd name="T76" fmla="*/ 0 w 292"/>
                        <a:gd name="T77" fmla="*/ 0 h 251"/>
                        <a:gd name="T78" fmla="*/ 0 w 292"/>
                        <a:gd name="T79" fmla="*/ 0 h 251"/>
                        <a:gd name="T80" fmla="*/ 0 w 292"/>
                        <a:gd name="T81" fmla="*/ 0 h 2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2" h="251">
                          <a:moveTo>
                            <a:pt x="84" y="167"/>
                          </a:moveTo>
                          <a:lnTo>
                            <a:pt x="238" y="3"/>
                          </a:lnTo>
                          <a:lnTo>
                            <a:pt x="214" y="5"/>
                          </a:lnTo>
                          <a:lnTo>
                            <a:pt x="175" y="15"/>
                          </a:lnTo>
                          <a:lnTo>
                            <a:pt x="143" y="34"/>
                          </a:lnTo>
                          <a:lnTo>
                            <a:pt x="107" y="71"/>
                          </a:lnTo>
                          <a:lnTo>
                            <a:pt x="72" y="106"/>
                          </a:lnTo>
                          <a:lnTo>
                            <a:pt x="51" y="141"/>
                          </a:lnTo>
                          <a:lnTo>
                            <a:pt x="36" y="174"/>
                          </a:lnTo>
                          <a:lnTo>
                            <a:pt x="14" y="210"/>
                          </a:lnTo>
                          <a:lnTo>
                            <a:pt x="60" y="214"/>
                          </a:lnTo>
                          <a:lnTo>
                            <a:pt x="98" y="209"/>
                          </a:lnTo>
                          <a:lnTo>
                            <a:pt x="133" y="195"/>
                          </a:lnTo>
                          <a:lnTo>
                            <a:pt x="176" y="168"/>
                          </a:lnTo>
                          <a:lnTo>
                            <a:pt x="211" y="134"/>
                          </a:lnTo>
                          <a:lnTo>
                            <a:pt x="233" y="120"/>
                          </a:lnTo>
                          <a:lnTo>
                            <a:pt x="258" y="102"/>
                          </a:lnTo>
                          <a:lnTo>
                            <a:pt x="278" y="97"/>
                          </a:lnTo>
                          <a:lnTo>
                            <a:pt x="292" y="106"/>
                          </a:lnTo>
                          <a:lnTo>
                            <a:pt x="291" y="129"/>
                          </a:lnTo>
                          <a:lnTo>
                            <a:pt x="278" y="163"/>
                          </a:lnTo>
                          <a:lnTo>
                            <a:pt x="258" y="183"/>
                          </a:lnTo>
                          <a:lnTo>
                            <a:pt x="237" y="199"/>
                          </a:lnTo>
                          <a:lnTo>
                            <a:pt x="212" y="214"/>
                          </a:lnTo>
                          <a:lnTo>
                            <a:pt x="172" y="232"/>
                          </a:lnTo>
                          <a:lnTo>
                            <a:pt x="129" y="247"/>
                          </a:lnTo>
                          <a:lnTo>
                            <a:pt x="104" y="251"/>
                          </a:lnTo>
                          <a:lnTo>
                            <a:pt x="77" y="246"/>
                          </a:lnTo>
                          <a:lnTo>
                            <a:pt x="36" y="232"/>
                          </a:lnTo>
                          <a:lnTo>
                            <a:pt x="14" y="221"/>
                          </a:lnTo>
                          <a:lnTo>
                            <a:pt x="0" y="209"/>
                          </a:lnTo>
                          <a:lnTo>
                            <a:pt x="4" y="168"/>
                          </a:lnTo>
                          <a:lnTo>
                            <a:pt x="21" y="133"/>
                          </a:lnTo>
                          <a:lnTo>
                            <a:pt x="40" y="102"/>
                          </a:lnTo>
                          <a:lnTo>
                            <a:pt x="65" y="75"/>
                          </a:lnTo>
                          <a:lnTo>
                            <a:pt x="97" y="49"/>
                          </a:lnTo>
                          <a:lnTo>
                            <a:pt x="129" y="29"/>
                          </a:lnTo>
                          <a:lnTo>
                            <a:pt x="165" y="15"/>
                          </a:lnTo>
                          <a:lnTo>
                            <a:pt x="223" y="0"/>
                          </a:lnTo>
                          <a:lnTo>
                            <a:pt x="270" y="1"/>
                          </a:lnTo>
                          <a:lnTo>
                            <a:pt x="84" y="16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6" name="Freeform 367"/>
                    <p:cNvSpPr>
                      <a:spLocks noChangeAspect="1"/>
                    </p:cNvSpPr>
                    <p:nvPr/>
                  </p:nvSpPr>
                  <p:spPr bwMode="auto">
                    <a:xfrm>
                      <a:off x="4791" y="2409"/>
                      <a:ext cx="193" cy="189"/>
                    </a:xfrm>
                    <a:custGeom>
                      <a:avLst/>
                      <a:gdLst>
                        <a:gd name="T0" fmla="*/ 0 w 1158"/>
                        <a:gd name="T1" fmla="*/ 0 h 946"/>
                        <a:gd name="T2" fmla="*/ 0 w 1158"/>
                        <a:gd name="T3" fmla="*/ 0 h 946"/>
                        <a:gd name="T4" fmla="*/ 0 w 1158"/>
                        <a:gd name="T5" fmla="*/ 0 h 946"/>
                        <a:gd name="T6" fmla="*/ 0 w 1158"/>
                        <a:gd name="T7" fmla="*/ 0 h 946"/>
                        <a:gd name="T8" fmla="*/ 0 w 1158"/>
                        <a:gd name="T9" fmla="*/ 0 h 946"/>
                        <a:gd name="T10" fmla="*/ 0 w 1158"/>
                        <a:gd name="T11" fmla="*/ 0 h 946"/>
                        <a:gd name="T12" fmla="*/ 0 w 1158"/>
                        <a:gd name="T13" fmla="*/ 0 h 946"/>
                        <a:gd name="T14" fmla="*/ 0 w 1158"/>
                        <a:gd name="T15" fmla="*/ 0 h 946"/>
                        <a:gd name="T16" fmla="*/ 0 w 1158"/>
                        <a:gd name="T17" fmla="*/ 0 h 946"/>
                        <a:gd name="T18" fmla="*/ 0 w 1158"/>
                        <a:gd name="T19" fmla="*/ 0 h 946"/>
                        <a:gd name="T20" fmla="*/ 0 w 1158"/>
                        <a:gd name="T21" fmla="*/ 0 h 946"/>
                        <a:gd name="T22" fmla="*/ 0 w 1158"/>
                        <a:gd name="T23" fmla="*/ 0 h 946"/>
                        <a:gd name="T24" fmla="*/ 0 w 1158"/>
                        <a:gd name="T25" fmla="*/ 0 h 946"/>
                        <a:gd name="T26" fmla="*/ 0 w 1158"/>
                        <a:gd name="T27" fmla="*/ 0 h 946"/>
                        <a:gd name="T28" fmla="*/ 0 w 1158"/>
                        <a:gd name="T29" fmla="*/ 0 h 946"/>
                        <a:gd name="T30" fmla="*/ 0 w 1158"/>
                        <a:gd name="T31" fmla="*/ 0 h 946"/>
                        <a:gd name="T32" fmla="*/ 0 w 1158"/>
                        <a:gd name="T33" fmla="*/ 0 h 946"/>
                        <a:gd name="T34" fmla="*/ 0 w 1158"/>
                        <a:gd name="T35" fmla="*/ 0 h 946"/>
                        <a:gd name="T36" fmla="*/ 0 w 1158"/>
                        <a:gd name="T37" fmla="*/ 0 h 946"/>
                        <a:gd name="T38" fmla="*/ 0 w 1158"/>
                        <a:gd name="T39" fmla="*/ 0 h 946"/>
                        <a:gd name="T40" fmla="*/ 0 w 1158"/>
                        <a:gd name="T41" fmla="*/ 0 h 946"/>
                        <a:gd name="T42" fmla="*/ 0 w 1158"/>
                        <a:gd name="T43" fmla="*/ 0 h 946"/>
                        <a:gd name="T44" fmla="*/ 0 w 1158"/>
                        <a:gd name="T45" fmla="*/ 0 h 946"/>
                        <a:gd name="T46" fmla="*/ 0 w 1158"/>
                        <a:gd name="T47" fmla="*/ 0 h 946"/>
                        <a:gd name="T48" fmla="*/ 0 w 1158"/>
                        <a:gd name="T49" fmla="*/ 0 h 946"/>
                        <a:gd name="T50" fmla="*/ 0 w 1158"/>
                        <a:gd name="T51" fmla="*/ 0 h 946"/>
                        <a:gd name="T52" fmla="*/ 0 w 1158"/>
                        <a:gd name="T53" fmla="*/ 0 h 946"/>
                        <a:gd name="T54" fmla="*/ 0 w 1158"/>
                        <a:gd name="T55" fmla="*/ 0 h 946"/>
                        <a:gd name="T56" fmla="*/ 0 w 1158"/>
                        <a:gd name="T57" fmla="*/ 0 h 946"/>
                        <a:gd name="T58" fmla="*/ 0 w 1158"/>
                        <a:gd name="T59" fmla="*/ 0 h 946"/>
                        <a:gd name="T60" fmla="*/ 0 w 1158"/>
                        <a:gd name="T61" fmla="*/ 0 h 946"/>
                        <a:gd name="T62" fmla="*/ 0 w 1158"/>
                        <a:gd name="T63" fmla="*/ 0 h 946"/>
                        <a:gd name="T64" fmla="*/ 0 w 1158"/>
                        <a:gd name="T65" fmla="*/ 0 h 946"/>
                        <a:gd name="T66" fmla="*/ 0 w 1158"/>
                        <a:gd name="T67" fmla="*/ 0 h 946"/>
                        <a:gd name="T68" fmla="*/ 0 w 1158"/>
                        <a:gd name="T69" fmla="*/ 0 h 946"/>
                        <a:gd name="T70" fmla="*/ 0 w 1158"/>
                        <a:gd name="T71" fmla="*/ 0 h 946"/>
                        <a:gd name="T72" fmla="*/ 0 w 1158"/>
                        <a:gd name="T73" fmla="*/ 0 h 946"/>
                        <a:gd name="T74" fmla="*/ 0 w 1158"/>
                        <a:gd name="T75" fmla="*/ 0 h 9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58" h="946">
                          <a:moveTo>
                            <a:pt x="43" y="0"/>
                          </a:moveTo>
                          <a:lnTo>
                            <a:pt x="50" y="66"/>
                          </a:lnTo>
                          <a:lnTo>
                            <a:pt x="65" y="135"/>
                          </a:lnTo>
                          <a:lnTo>
                            <a:pt x="97" y="195"/>
                          </a:lnTo>
                          <a:lnTo>
                            <a:pt x="115" y="252"/>
                          </a:lnTo>
                          <a:lnTo>
                            <a:pt x="0" y="270"/>
                          </a:lnTo>
                          <a:lnTo>
                            <a:pt x="97" y="270"/>
                          </a:lnTo>
                          <a:lnTo>
                            <a:pt x="15" y="405"/>
                          </a:lnTo>
                          <a:lnTo>
                            <a:pt x="104" y="296"/>
                          </a:lnTo>
                          <a:lnTo>
                            <a:pt x="108" y="338"/>
                          </a:lnTo>
                          <a:lnTo>
                            <a:pt x="43" y="589"/>
                          </a:lnTo>
                          <a:lnTo>
                            <a:pt x="126" y="353"/>
                          </a:lnTo>
                          <a:lnTo>
                            <a:pt x="176" y="394"/>
                          </a:lnTo>
                          <a:lnTo>
                            <a:pt x="243" y="498"/>
                          </a:lnTo>
                          <a:lnTo>
                            <a:pt x="301" y="560"/>
                          </a:lnTo>
                          <a:lnTo>
                            <a:pt x="326" y="589"/>
                          </a:lnTo>
                          <a:lnTo>
                            <a:pt x="359" y="623"/>
                          </a:lnTo>
                          <a:lnTo>
                            <a:pt x="373" y="634"/>
                          </a:lnTo>
                          <a:lnTo>
                            <a:pt x="377" y="660"/>
                          </a:lnTo>
                          <a:lnTo>
                            <a:pt x="395" y="675"/>
                          </a:lnTo>
                          <a:lnTo>
                            <a:pt x="427" y="682"/>
                          </a:lnTo>
                          <a:lnTo>
                            <a:pt x="459" y="686"/>
                          </a:lnTo>
                          <a:lnTo>
                            <a:pt x="495" y="704"/>
                          </a:lnTo>
                          <a:lnTo>
                            <a:pt x="552" y="746"/>
                          </a:lnTo>
                          <a:lnTo>
                            <a:pt x="617" y="787"/>
                          </a:lnTo>
                          <a:lnTo>
                            <a:pt x="717" y="832"/>
                          </a:lnTo>
                          <a:lnTo>
                            <a:pt x="813" y="865"/>
                          </a:lnTo>
                          <a:lnTo>
                            <a:pt x="900" y="887"/>
                          </a:lnTo>
                          <a:lnTo>
                            <a:pt x="1018" y="921"/>
                          </a:lnTo>
                          <a:lnTo>
                            <a:pt x="1137" y="946"/>
                          </a:lnTo>
                          <a:lnTo>
                            <a:pt x="1158" y="946"/>
                          </a:lnTo>
                          <a:lnTo>
                            <a:pt x="1112" y="921"/>
                          </a:lnTo>
                          <a:lnTo>
                            <a:pt x="1072" y="898"/>
                          </a:lnTo>
                          <a:lnTo>
                            <a:pt x="1033" y="880"/>
                          </a:lnTo>
                          <a:lnTo>
                            <a:pt x="990" y="846"/>
                          </a:lnTo>
                          <a:lnTo>
                            <a:pt x="904" y="846"/>
                          </a:lnTo>
                          <a:lnTo>
                            <a:pt x="859" y="824"/>
                          </a:lnTo>
                          <a:lnTo>
                            <a:pt x="838" y="806"/>
                          </a:lnTo>
                          <a:lnTo>
                            <a:pt x="834" y="776"/>
                          </a:lnTo>
                          <a:lnTo>
                            <a:pt x="795" y="776"/>
                          </a:lnTo>
                          <a:lnTo>
                            <a:pt x="767" y="772"/>
                          </a:lnTo>
                          <a:lnTo>
                            <a:pt x="717" y="761"/>
                          </a:lnTo>
                          <a:lnTo>
                            <a:pt x="703" y="754"/>
                          </a:lnTo>
                          <a:lnTo>
                            <a:pt x="692" y="728"/>
                          </a:lnTo>
                          <a:lnTo>
                            <a:pt x="656" y="724"/>
                          </a:lnTo>
                          <a:lnTo>
                            <a:pt x="620" y="713"/>
                          </a:lnTo>
                          <a:lnTo>
                            <a:pt x="599" y="697"/>
                          </a:lnTo>
                          <a:lnTo>
                            <a:pt x="588" y="671"/>
                          </a:lnTo>
                          <a:lnTo>
                            <a:pt x="534" y="682"/>
                          </a:lnTo>
                          <a:lnTo>
                            <a:pt x="552" y="652"/>
                          </a:lnTo>
                          <a:lnTo>
                            <a:pt x="542" y="634"/>
                          </a:lnTo>
                          <a:lnTo>
                            <a:pt x="527" y="623"/>
                          </a:lnTo>
                          <a:lnTo>
                            <a:pt x="499" y="619"/>
                          </a:lnTo>
                          <a:lnTo>
                            <a:pt x="473" y="611"/>
                          </a:lnTo>
                          <a:lnTo>
                            <a:pt x="477" y="571"/>
                          </a:lnTo>
                          <a:lnTo>
                            <a:pt x="466" y="557"/>
                          </a:lnTo>
                          <a:lnTo>
                            <a:pt x="423" y="557"/>
                          </a:lnTo>
                          <a:lnTo>
                            <a:pt x="398" y="557"/>
                          </a:lnTo>
                          <a:lnTo>
                            <a:pt x="384" y="524"/>
                          </a:lnTo>
                          <a:lnTo>
                            <a:pt x="366" y="501"/>
                          </a:lnTo>
                          <a:lnTo>
                            <a:pt x="337" y="494"/>
                          </a:lnTo>
                          <a:lnTo>
                            <a:pt x="309" y="479"/>
                          </a:lnTo>
                          <a:lnTo>
                            <a:pt x="279" y="457"/>
                          </a:lnTo>
                          <a:lnTo>
                            <a:pt x="250" y="427"/>
                          </a:lnTo>
                          <a:lnTo>
                            <a:pt x="236" y="398"/>
                          </a:lnTo>
                          <a:lnTo>
                            <a:pt x="225" y="372"/>
                          </a:lnTo>
                          <a:lnTo>
                            <a:pt x="205" y="353"/>
                          </a:lnTo>
                          <a:lnTo>
                            <a:pt x="190" y="322"/>
                          </a:lnTo>
                          <a:lnTo>
                            <a:pt x="158" y="296"/>
                          </a:lnTo>
                          <a:lnTo>
                            <a:pt x="133" y="267"/>
                          </a:lnTo>
                          <a:lnTo>
                            <a:pt x="126" y="228"/>
                          </a:lnTo>
                          <a:lnTo>
                            <a:pt x="115" y="195"/>
                          </a:lnTo>
                          <a:lnTo>
                            <a:pt x="93" y="158"/>
                          </a:lnTo>
                          <a:lnTo>
                            <a:pt x="79" y="110"/>
                          </a:lnTo>
                          <a:lnTo>
                            <a:pt x="68" y="66"/>
                          </a:lnTo>
                          <a:lnTo>
                            <a:pt x="43"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97" name="Freeform 368"/>
                    <p:cNvSpPr>
                      <a:spLocks noChangeAspect="1"/>
                    </p:cNvSpPr>
                    <p:nvPr/>
                  </p:nvSpPr>
                  <p:spPr bwMode="auto">
                    <a:xfrm>
                      <a:off x="4871" y="2497"/>
                      <a:ext cx="33" cy="46"/>
                    </a:xfrm>
                    <a:custGeom>
                      <a:avLst/>
                      <a:gdLst>
                        <a:gd name="T0" fmla="*/ 0 w 199"/>
                        <a:gd name="T1" fmla="*/ 0 h 231"/>
                        <a:gd name="T2" fmla="*/ 0 w 199"/>
                        <a:gd name="T3" fmla="*/ 0 h 231"/>
                        <a:gd name="T4" fmla="*/ 0 w 199"/>
                        <a:gd name="T5" fmla="*/ 0 h 231"/>
                        <a:gd name="T6" fmla="*/ 0 w 199"/>
                        <a:gd name="T7" fmla="*/ 0 h 231"/>
                        <a:gd name="T8" fmla="*/ 0 w 199"/>
                        <a:gd name="T9" fmla="*/ 0 h 231"/>
                        <a:gd name="T10" fmla="*/ 0 w 199"/>
                        <a:gd name="T11" fmla="*/ 0 h 231"/>
                        <a:gd name="T12" fmla="*/ 0 w 199"/>
                        <a:gd name="T13" fmla="*/ 0 h 231"/>
                        <a:gd name="T14" fmla="*/ 0 w 199"/>
                        <a:gd name="T15" fmla="*/ 0 h 231"/>
                        <a:gd name="T16" fmla="*/ 0 w 199"/>
                        <a:gd name="T17" fmla="*/ 0 h 231"/>
                        <a:gd name="T18" fmla="*/ 0 w 199"/>
                        <a:gd name="T19" fmla="*/ 0 h 231"/>
                        <a:gd name="T20" fmla="*/ 0 w 199"/>
                        <a:gd name="T21" fmla="*/ 0 h 231"/>
                        <a:gd name="T22" fmla="*/ 0 w 199"/>
                        <a:gd name="T23" fmla="*/ 0 h 231"/>
                        <a:gd name="T24" fmla="*/ 0 w 199"/>
                        <a:gd name="T25" fmla="*/ 0 h 231"/>
                        <a:gd name="T26" fmla="*/ 0 w 199"/>
                        <a:gd name="T27" fmla="*/ 0 h 231"/>
                        <a:gd name="T28" fmla="*/ 0 w 199"/>
                        <a:gd name="T29" fmla="*/ 0 h 231"/>
                        <a:gd name="T30" fmla="*/ 0 w 199"/>
                        <a:gd name="T31" fmla="*/ 0 h 231"/>
                        <a:gd name="T32" fmla="*/ 0 w 199"/>
                        <a:gd name="T33" fmla="*/ 0 h 231"/>
                        <a:gd name="T34" fmla="*/ 0 w 199"/>
                        <a:gd name="T35" fmla="*/ 0 h 231"/>
                        <a:gd name="T36" fmla="*/ 0 w 199"/>
                        <a:gd name="T37" fmla="*/ 0 h 231"/>
                        <a:gd name="T38" fmla="*/ 0 w 199"/>
                        <a:gd name="T39" fmla="*/ 0 h 231"/>
                        <a:gd name="T40" fmla="*/ 0 w 199"/>
                        <a:gd name="T41" fmla="*/ 0 h 231"/>
                        <a:gd name="T42" fmla="*/ 0 w 199"/>
                        <a:gd name="T43" fmla="*/ 0 h 231"/>
                        <a:gd name="T44" fmla="*/ 0 w 199"/>
                        <a:gd name="T45" fmla="*/ 0 h 231"/>
                        <a:gd name="T46" fmla="*/ 0 w 199"/>
                        <a:gd name="T47" fmla="*/ 0 h 231"/>
                        <a:gd name="T48" fmla="*/ 0 w 199"/>
                        <a:gd name="T49" fmla="*/ 0 h 2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9" h="231">
                          <a:moveTo>
                            <a:pt x="186" y="69"/>
                          </a:moveTo>
                          <a:lnTo>
                            <a:pt x="126" y="169"/>
                          </a:lnTo>
                          <a:lnTo>
                            <a:pt x="107" y="217"/>
                          </a:lnTo>
                          <a:lnTo>
                            <a:pt x="100" y="231"/>
                          </a:lnTo>
                          <a:lnTo>
                            <a:pt x="94" y="231"/>
                          </a:lnTo>
                          <a:lnTo>
                            <a:pt x="94" y="183"/>
                          </a:lnTo>
                          <a:lnTo>
                            <a:pt x="107" y="116"/>
                          </a:lnTo>
                          <a:lnTo>
                            <a:pt x="133" y="75"/>
                          </a:lnTo>
                          <a:lnTo>
                            <a:pt x="159" y="40"/>
                          </a:lnTo>
                          <a:lnTo>
                            <a:pt x="186" y="33"/>
                          </a:lnTo>
                          <a:lnTo>
                            <a:pt x="193" y="27"/>
                          </a:lnTo>
                          <a:lnTo>
                            <a:pt x="139" y="27"/>
                          </a:lnTo>
                          <a:lnTo>
                            <a:pt x="107" y="53"/>
                          </a:lnTo>
                          <a:lnTo>
                            <a:pt x="54" y="89"/>
                          </a:lnTo>
                          <a:lnTo>
                            <a:pt x="27" y="128"/>
                          </a:lnTo>
                          <a:lnTo>
                            <a:pt x="8" y="162"/>
                          </a:lnTo>
                          <a:lnTo>
                            <a:pt x="0" y="178"/>
                          </a:lnTo>
                          <a:lnTo>
                            <a:pt x="27" y="121"/>
                          </a:lnTo>
                          <a:lnTo>
                            <a:pt x="60" y="61"/>
                          </a:lnTo>
                          <a:lnTo>
                            <a:pt x="107" y="19"/>
                          </a:lnTo>
                          <a:lnTo>
                            <a:pt x="126" y="6"/>
                          </a:lnTo>
                          <a:lnTo>
                            <a:pt x="159" y="0"/>
                          </a:lnTo>
                          <a:lnTo>
                            <a:pt x="180" y="6"/>
                          </a:lnTo>
                          <a:lnTo>
                            <a:pt x="199" y="19"/>
                          </a:lnTo>
                          <a:lnTo>
                            <a:pt x="186" y="69"/>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98" name="Group 369"/>
                    <p:cNvGrpSpPr>
                      <a:grpSpLocks noChangeAspect="1"/>
                    </p:cNvGrpSpPr>
                    <p:nvPr/>
                  </p:nvGrpSpPr>
                  <p:grpSpPr bwMode="auto">
                    <a:xfrm>
                      <a:off x="4842" y="2328"/>
                      <a:ext cx="46" cy="158"/>
                      <a:chOff x="4842" y="2328"/>
                      <a:chExt cx="46" cy="158"/>
                    </a:xfrm>
                  </p:grpSpPr>
                  <p:sp>
                    <p:nvSpPr>
                      <p:cNvPr id="50499" name="Freeform 370"/>
                      <p:cNvSpPr>
                        <a:spLocks noChangeAspect="1"/>
                      </p:cNvSpPr>
                      <p:nvPr/>
                    </p:nvSpPr>
                    <p:spPr bwMode="auto">
                      <a:xfrm>
                        <a:off x="4863" y="2379"/>
                        <a:ext cx="25" cy="107"/>
                      </a:xfrm>
                      <a:custGeom>
                        <a:avLst/>
                        <a:gdLst>
                          <a:gd name="T0" fmla="*/ 0 w 153"/>
                          <a:gd name="T1" fmla="*/ 0 h 534"/>
                          <a:gd name="T2" fmla="*/ 0 w 153"/>
                          <a:gd name="T3" fmla="*/ 0 h 534"/>
                          <a:gd name="T4" fmla="*/ 0 w 153"/>
                          <a:gd name="T5" fmla="*/ 0 h 534"/>
                          <a:gd name="T6" fmla="*/ 0 w 153"/>
                          <a:gd name="T7" fmla="*/ 0 h 534"/>
                          <a:gd name="T8" fmla="*/ 0 w 153"/>
                          <a:gd name="T9" fmla="*/ 0 h 534"/>
                          <a:gd name="T10" fmla="*/ 0 w 153"/>
                          <a:gd name="T11" fmla="*/ 0 h 534"/>
                          <a:gd name="T12" fmla="*/ 0 w 153"/>
                          <a:gd name="T13" fmla="*/ 0 h 534"/>
                          <a:gd name="T14" fmla="*/ 0 w 153"/>
                          <a:gd name="T15" fmla="*/ 0 h 534"/>
                          <a:gd name="T16" fmla="*/ 0 w 153"/>
                          <a:gd name="T17" fmla="*/ 0 h 534"/>
                          <a:gd name="T18" fmla="*/ 0 w 153"/>
                          <a:gd name="T19" fmla="*/ 0 h 534"/>
                          <a:gd name="T20" fmla="*/ 0 w 153"/>
                          <a:gd name="T21" fmla="*/ 0 h 534"/>
                          <a:gd name="T22" fmla="*/ 0 w 153"/>
                          <a:gd name="T23" fmla="*/ 0 h 534"/>
                          <a:gd name="T24" fmla="*/ 0 w 153"/>
                          <a:gd name="T25" fmla="*/ 0 h 534"/>
                          <a:gd name="T26" fmla="*/ 0 w 153"/>
                          <a:gd name="T27" fmla="*/ 0 h 534"/>
                          <a:gd name="T28" fmla="*/ 0 w 153"/>
                          <a:gd name="T29" fmla="*/ 0 h 5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3" h="534">
                            <a:moveTo>
                              <a:pt x="0" y="111"/>
                            </a:moveTo>
                            <a:lnTo>
                              <a:pt x="46" y="63"/>
                            </a:lnTo>
                            <a:lnTo>
                              <a:pt x="61" y="93"/>
                            </a:lnTo>
                            <a:lnTo>
                              <a:pt x="75" y="130"/>
                            </a:lnTo>
                            <a:lnTo>
                              <a:pt x="101" y="402"/>
                            </a:lnTo>
                            <a:lnTo>
                              <a:pt x="94" y="454"/>
                            </a:lnTo>
                            <a:lnTo>
                              <a:pt x="145" y="534"/>
                            </a:lnTo>
                            <a:lnTo>
                              <a:pt x="153" y="365"/>
                            </a:lnTo>
                            <a:lnTo>
                              <a:pt x="138" y="302"/>
                            </a:lnTo>
                            <a:lnTo>
                              <a:pt x="112" y="192"/>
                            </a:lnTo>
                            <a:lnTo>
                              <a:pt x="94" y="105"/>
                            </a:lnTo>
                            <a:lnTo>
                              <a:pt x="101" y="42"/>
                            </a:lnTo>
                            <a:lnTo>
                              <a:pt x="76" y="0"/>
                            </a:lnTo>
                            <a:lnTo>
                              <a:pt x="2" y="90"/>
                            </a:lnTo>
                            <a:lnTo>
                              <a:pt x="0" y="111"/>
                            </a:lnTo>
                            <a:close/>
                          </a:path>
                        </a:pathLst>
                      </a:custGeom>
                      <a:solidFill>
                        <a:srgbClr val="0000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500" name="Freeform 371"/>
                      <p:cNvSpPr>
                        <a:spLocks noChangeAspect="1"/>
                      </p:cNvSpPr>
                      <p:nvPr/>
                    </p:nvSpPr>
                    <p:spPr bwMode="auto">
                      <a:xfrm>
                        <a:off x="4842" y="2328"/>
                        <a:ext cx="42" cy="72"/>
                      </a:xfrm>
                      <a:custGeom>
                        <a:avLst/>
                        <a:gdLst>
                          <a:gd name="T0" fmla="*/ 0 w 254"/>
                          <a:gd name="T1" fmla="*/ 0 h 359"/>
                          <a:gd name="T2" fmla="*/ 0 w 254"/>
                          <a:gd name="T3" fmla="*/ 0 h 359"/>
                          <a:gd name="T4" fmla="*/ 0 w 254"/>
                          <a:gd name="T5" fmla="*/ 0 h 359"/>
                          <a:gd name="T6" fmla="*/ 0 w 254"/>
                          <a:gd name="T7" fmla="*/ 0 h 359"/>
                          <a:gd name="T8" fmla="*/ 0 w 254"/>
                          <a:gd name="T9" fmla="*/ 0 h 359"/>
                          <a:gd name="T10" fmla="*/ 0 w 254"/>
                          <a:gd name="T11" fmla="*/ 0 h 359"/>
                          <a:gd name="T12" fmla="*/ 0 w 254"/>
                          <a:gd name="T13" fmla="*/ 0 h 359"/>
                          <a:gd name="T14" fmla="*/ 0 w 254"/>
                          <a:gd name="T15" fmla="*/ 0 h 359"/>
                          <a:gd name="T16" fmla="*/ 0 w 254"/>
                          <a:gd name="T17" fmla="*/ 0 h 359"/>
                          <a:gd name="T18" fmla="*/ 0 w 254"/>
                          <a:gd name="T19" fmla="*/ 0 h 359"/>
                          <a:gd name="T20" fmla="*/ 0 w 254"/>
                          <a:gd name="T21" fmla="*/ 0 h 359"/>
                          <a:gd name="T22" fmla="*/ 0 w 254"/>
                          <a:gd name="T23" fmla="*/ 0 h 359"/>
                          <a:gd name="T24" fmla="*/ 0 w 254"/>
                          <a:gd name="T25" fmla="*/ 0 h 359"/>
                          <a:gd name="T26" fmla="*/ 0 w 254"/>
                          <a:gd name="T27" fmla="*/ 0 h 359"/>
                          <a:gd name="T28" fmla="*/ 0 w 254"/>
                          <a:gd name="T29" fmla="*/ 0 h 359"/>
                          <a:gd name="T30" fmla="*/ 0 w 254"/>
                          <a:gd name="T31" fmla="*/ 0 h 359"/>
                          <a:gd name="T32" fmla="*/ 0 w 254"/>
                          <a:gd name="T33" fmla="*/ 0 h 359"/>
                          <a:gd name="T34" fmla="*/ 0 w 254"/>
                          <a:gd name="T35" fmla="*/ 0 h 359"/>
                          <a:gd name="T36" fmla="*/ 0 w 254"/>
                          <a:gd name="T37" fmla="*/ 0 h 359"/>
                          <a:gd name="T38" fmla="*/ 0 w 254"/>
                          <a:gd name="T39" fmla="*/ 0 h 359"/>
                          <a:gd name="T40" fmla="*/ 0 w 254"/>
                          <a:gd name="T41" fmla="*/ 0 h 359"/>
                          <a:gd name="T42" fmla="*/ 0 w 254"/>
                          <a:gd name="T43" fmla="*/ 0 h 3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4" h="359">
                            <a:moveTo>
                              <a:pt x="15" y="0"/>
                            </a:moveTo>
                            <a:lnTo>
                              <a:pt x="34" y="56"/>
                            </a:lnTo>
                            <a:lnTo>
                              <a:pt x="51" y="91"/>
                            </a:lnTo>
                            <a:lnTo>
                              <a:pt x="70" y="120"/>
                            </a:lnTo>
                            <a:lnTo>
                              <a:pt x="94" y="158"/>
                            </a:lnTo>
                            <a:lnTo>
                              <a:pt x="123" y="202"/>
                            </a:lnTo>
                            <a:lnTo>
                              <a:pt x="152" y="227"/>
                            </a:lnTo>
                            <a:lnTo>
                              <a:pt x="181" y="247"/>
                            </a:lnTo>
                            <a:lnTo>
                              <a:pt x="230" y="245"/>
                            </a:lnTo>
                            <a:lnTo>
                              <a:pt x="254" y="336"/>
                            </a:lnTo>
                            <a:lnTo>
                              <a:pt x="202" y="258"/>
                            </a:lnTo>
                            <a:lnTo>
                              <a:pt x="127" y="359"/>
                            </a:lnTo>
                            <a:lnTo>
                              <a:pt x="100" y="304"/>
                            </a:lnTo>
                            <a:lnTo>
                              <a:pt x="73" y="256"/>
                            </a:lnTo>
                            <a:lnTo>
                              <a:pt x="59" y="229"/>
                            </a:lnTo>
                            <a:lnTo>
                              <a:pt x="47" y="194"/>
                            </a:lnTo>
                            <a:lnTo>
                              <a:pt x="37" y="162"/>
                            </a:lnTo>
                            <a:lnTo>
                              <a:pt x="29" y="135"/>
                            </a:lnTo>
                            <a:lnTo>
                              <a:pt x="8" y="94"/>
                            </a:lnTo>
                            <a:lnTo>
                              <a:pt x="2" y="67"/>
                            </a:lnTo>
                            <a:lnTo>
                              <a:pt x="0" y="4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50456" name="Group 372"/>
                  <p:cNvGrpSpPr>
                    <a:grpSpLocks noChangeAspect="1"/>
                  </p:cNvGrpSpPr>
                  <p:nvPr/>
                </p:nvGrpSpPr>
                <p:grpSpPr bwMode="auto">
                  <a:xfrm>
                    <a:off x="4840" y="2242"/>
                    <a:ext cx="86" cy="141"/>
                    <a:chOff x="4840" y="2242"/>
                    <a:chExt cx="86" cy="141"/>
                  </a:xfrm>
                </p:grpSpPr>
                <p:sp>
                  <p:nvSpPr>
                    <p:cNvPr id="50457" name="Freeform 373"/>
                    <p:cNvSpPr>
                      <a:spLocks noChangeAspect="1"/>
                    </p:cNvSpPr>
                    <p:nvPr/>
                  </p:nvSpPr>
                  <p:spPr bwMode="auto">
                    <a:xfrm>
                      <a:off x="4842" y="2244"/>
                      <a:ext cx="83" cy="139"/>
                    </a:xfrm>
                    <a:custGeom>
                      <a:avLst/>
                      <a:gdLst>
                        <a:gd name="T0" fmla="*/ 0 w 502"/>
                        <a:gd name="T1" fmla="*/ 0 h 693"/>
                        <a:gd name="T2" fmla="*/ 0 w 502"/>
                        <a:gd name="T3" fmla="*/ 0 h 693"/>
                        <a:gd name="T4" fmla="*/ 0 w 502"/>
                        <a:gd name="T5" fmla="*/ 0 h 693"/>
                        <a:gd name="T6" fmla="*/ 0 w 502"/>
                        <a:gd name="T7" fmla="*/ 0 h 693"/>
                        <a:gd name="T8" fmla="*/ 0 w 502"/>
                        <a:gd name="T9" fmla="*/ 0 h 693"/>
                        <a:gd name="T10" fmla="*/ 0 w 502"/>
                        <a:gd name="T11" fmla="*/ 0 h 693"/>
                        <a:gd name="T12" fmla="*/ 0 w 502"/>
                        <a:gd name="T13" fmla="*/ 0 h 693"/>
                        <a:gd name="T14" fmla="*/ 0 w 502"/>
                        <a:gd name="T15" fmla="*/ 0 h 693"/>
                        <a:gd name="T16" fmla="*/ 0 w 502"/>
                        <a:gd name="T17" fmla="*/ 0 h 693"/>
                        <a:gd name="T18" fmla="*/ 0 w 502"/>
                        <a:gd name="T19" fmla="*/ 0 h 693"/>
                        <a:gd name="T20" fmla="*/ 0 w 502"/>
                        <a:gd name="T21" fmla="*/ 0 h 693"/>
                        <a:gd name="T22" fmla="*/ 0 w 502"/>
                        <a:gd name="T23" fmla="*/ 0 h 693"/>
                        <a:gd name="T24" fmla="*/ 0 w 502"/>
                        <a:gd name="T25" fmla="*/ 0 h 693"/>
                        <a:gd name="T26" fmla="*/ 0 w 502"/>
                        <a:gd name="T27" fmla="*/ 0 h 693"/>
                        <a:gd name="T28" fmla="*/ 0 w 502"/>
                        <a:gd name="T29" fmla="*/ 0 h 693"/>
                        <a:gd name="T30" fmla="*/ 0 w 502"/>
                        <a:gd name="T31" fmla="*/ 0 h 693"/>
                        <a:gd name="T32" fmla="*/ 0 w 502"/>
                        <a:gd name="T33" fmla="*/ 0 h 693"/>
                        <a:gd name="T34" fmla="*/ 0 w 502"/>
                        <a:gd name="T35" fmla="*/ 0 h 693"/>
                        <a:gd name="T36" fmla="*/ 0 w 502"/>
                        <a:gd name="T37" fmla="*/ 0 h 693"/>
                        <a:gd name="T38" fmla="*/ 0 w 502"/>
                        <a:gd name="T39" fmla="*/ 0 h 693"/>
                        <a:gd name="T40" fmla="*/ 0 w 502"/>
                        <a:gd name="T41" fmla="*/ 0 h 693"/>
                        <a:gd name="T42" fmla="*/ 0 w 502"/>
                        <a:gd name="T43" fmla="*/ 0 h 693"/>
                        <a:gd name="T44" fmla="*/ 0 w 502"/>
                        <a:gd name="T45" fmla="*/ 0 h 693"/>
                        <a:gd name="T46" fmla="*/ 0 w 502"/>
                        <a:gd name="T47" fmla="*/ 0 h 693"/>
                        <a:gd name="T48" fmla="*/ 0 w 502"/>
                        <a:gd name="T49" fmla="*/ 0 h 693"/>
                        <a:gd name="T50" fmla="*/ 0 w 502"/>
                        <a:gd name="T51" fmla="*/ 0 h 693"/>
                        <a:gd name="T52" fmla="*/ 0 w 502"/>
                        <a:gd name="T53" fmla="*/ 0 h 693"/>
                        <a:gd name="T54" fmla="*/ 0 w 502"/>
                        <a:gd name="T55" fmla="*/ 0 h 693"/>
                        <a:gd name="T56" fmla="*/ 0 w 502"/>
                        <a:gd name="T57" fmla="*/ 0 h 693"/>
                        <a:gd name="T58" fmla="*/ 0 w 502"/>
                        <a:gd name="T59" fmla="*/ 0 h 693"/>
                        <a:gd name="T60" fmla="*/ 0 w 502"/>
                        <a:gd name="T61" fmla="*/ 0 h 693"/>
                        <a:gd name="T62" fmla="*/ 0 w 502"/>
                        <a:gd name="T63" fmla="*/ 0 h 693"/>
                        <a:gd name="T64" fmla="*/ 0 w 502"/>
                        <a:gd name="T65" fmla="*/ 0 h 693"/>
                        <a:gd name="T66" fmla="*/ 0 w 502"/>
                        <a:gd name="T67" fmla="*/ 0 h 693"/>
                        <a:gd name="T68" fmla="*/ 0 w 502"/>
                        <a:gd name="T69" fmla="*/ 0 h 693"/>
                        <a:gd name="T70" fmla="*/ 0 w 502"/>
                        <a:gd name="T71" fmla="*/ 0 h 693"/>
                        <a:gd name="T72" fmla="*/ 0 w 502"/>
                        <a:gd name="T73" fmla="*/ 0 h 693"/>
                        <a:gd name="T74" fmla="*/ 0 w 502"/>
                        <a:gd name="T75" fmla="*/ 0 h 693"/>
                        <a:gd name="T76" fmla="*/ 0 w 502"/>
                        <a:gd name="T77" fmla="*/ 0 h 693"/>
                        <a:gd name="T78" fmla="*/ 0 w 502"/>
                        <a:gd name="T79" fmla="*/ 0 h 693"/>
                        <a:gd name="T80" fmla="*/ 0 w 502"/>
                        <a:gd name="T81" fmla="*/ 0 h 693"/>
                        <a:gd name="T82" fmla="*/ 0 w 502"/>
                        <a:gd name="T83" fmla="*/ 0 h 693"/>
                        <a:gd name="T84" fmla="*/ 0 w 502"/>
                        <a:gd name="T85" fmla="*/ 0 h 693"/>
                        <a:gd name="T86" fmla="*/ 0 w 502"/>
                        <a:gd name="T87" fmla="*/ 0 h 693"/>
                        <a:gd name="T88" fmla="*/ 0 w 502"/>
                        <a:gd name="T89" fmla="*/ 0 h 693"/>
                        <a:gd name="T90" fmla="*/ 0 w 502"/>
                        <a:gd name="T91" fmla="*/ 0 h 693"/>
                        <a:gd name="T92" fmla="*/ 0 w 502"/>
                        <a:gd name="T93" fmla="*/ 0 h 693"/>
                        <a:gd name="T94" fmla="*/ 0 w 502"/>
                        <a:gd name="T95" fmla="*/ 0 h 693"/>
                        <a:gd name="T96" fmla="*/ 0 w 502"/>
                        <a:gd name="T97" fmla="*/ 0 h 693"/>
                        <a:gd name="T98" fmla="*/ 0 w 502"/>
                        <a:gd name="T99" fmla="*/ 0 h 693"/>
                        <a:gd name="T100" fmla="*/ 0 w 502"/>
                        <a:gd name="T101" fmla="*/ 0 h 693"/>
                        <a:gd name="T102" fmla="*/ 0 w 502"/>
                        <a:gd name="T103" fmla="*/ 0 h 693"/>
                        <a:gd name="T104" fmla="*/ 0 w 502"/>
                        <a:gd name="T105" fmla="*/ 0 h 693"/>
                        <a:gd name="T106" fmla="*/ 0 w 502"/>
                        <a:gd name="T107" fmla="*/ 0 h 693"/>
                        <a:gd name="T108" fmla="*/ 0 w 502"/>
                        <a:gd name="T109" fmla="*/ 0 h 6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2" h="693">
                          <a:moveTo>
                            <a:pt x="201" y="682"/>
                          </a:moveTo>
                          <a:lnTo>
                            <a:pt x="224" y="673"/>
                          </a:lnTo>
                          <a:lnTo>
                            <a:pt x="269" y="684"/>
                          </a:lnTo>
                          <a:lnTo>
                            <a:pt x="302" y="691"/>
                          </a:lnTo>
                          <a:lnTo>
                            <a:pt x="317" y="691"/>
                          </a:lnTo>
                          <a:lnTo>
                            <a:pt x="336" y="693"/>
                          </a:lnTo>
                          <a:lnTo>
                            <a:pt x="355" y="693"/>
                          </a:lnTo>
                          <a:lnTo>
                            <a:pt x="371" y="688"/>
                          </a:lnTo>
                          <a:lnTo>
                            <a:pt x="381" y="674"/>
                          </a:lnTo>
                          <a:lnTo>
                            <a:pt x="390" y="659"/>
                          </a:lnTo>
                          <a:lnTo>
                            <a:pt x="396" y="643"/>
                          </a:lnTo>
                          <a:lnTo>
                            <a:pt x="403" y="617"/>
                          </a:lnTo>
                          <a:lnTo>
                            <a:pt x="406" y="606"/>
                          </a:lnTo>
                          <a:lnTo>
                            <a:pt x="422" y="569"/>
                          </a:lnTo>
                          <a:lnTo>
                            <a:pt x="433" y="537"/>
                          </a:lnTo>
                          <a:lnTo>
                            <a:pt x="445" y="505"/>
                          </a:lnTo>
                          <a:lnTo>
                            <a:pt x="448" y="484"/>
                          </a:lnTo>
                          <a:lnTo>
                            <a:pt x="461" y="453"/>
                          </a:lnTo>
                          <a:lnTo>
                            <a:pt x="472" y="424"/>
                          </a:lnTo>
                          <a:lnTo>
                            <a:pt x="475" y="390"/>
                          </a:lnTo>
                          <a:lnTo>
                            <a:pt x="475" y="368"/>
                          </a:lnTo>
                          <a:lnTo>
                            <a:pt x="500" y="347"/>
                          </a:lnTo>
                          <a:lnTo>
                            <a:pt x="498" y="297"/>
                          </a:lnTo>
                          <a:lnTo>
                            <a:pt x="502" y="219"/>
                          </a:lnTo>
                          <a:lnTo>
                            <a:pt x="498" y="180"/>
                          </a:lnTo>
                          <a:lnTo>
                            <a:pt x="488" y="134"/>
                          </a:lnTo>
                          <a:lnTo>
                            <a:pt x="472" y="110"/>
                          </a:lnTo>
                          <a:lnTo>
                            <a:pt x="451" y="81"/>
                          </a:lnTo>
                          <a:lnTo>
                            <a:pt x="406" y="47"/>
                          </a:lnTo>
                          <a:lnTo>
                            <a:pt x="348" y="20"/>
                          </a:lnTo>
                          <a:lnTo>
                            <a:pt x="298" y="8"/>
                          </a:lnTo>
                          <a:lnTo>
                            <a:pt x="245" y="0"/>
                          </a:lnTo>
                          <a:lnTo>
                            <a:pt x="191" y="0"/>
                          </a:lnTo>
                          <a:lnTo>
                            <a:pt x="152" y="4"/>
                          </a:lnTo>
                          <a:lnTo>
                            <a:pt x="117"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7" y="596"/>
                          </a:lnTo>
                          <a:lnTo>
                            <a:pt x="129" y="627"/>
                          </a:lnTo>
                          <a:lnTo>
                            <a:pt x="146" y="644"/>
                          </a:lnTo>
                          <a:lnTo>
                            <a:pt x="163" y="662"/>
                          </a:lnTo>
                          <a:lnTo>
                            <a:pt x="181" y="674"/>
                          </a:lnTo>
                          <a:lnTo>
                            <a:pt x="201" y="682"/>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58" name="Group 374"/>
                    <p:cNvGrpSpPr>
                      <a:grpSpLocks noChangeAspect="1"/>
                    </p:cNvGrpSpPr>
                    <p:nvPr/>
                  </p:nvGrpSpPr>
                  <p:grpSpPr bwMode="auto">
                    <a:xfrm>
                      <a:off x="4842" y="2244"/>
                      <a:ext cx="76" cy="139"/>
                      <a:chOff x="4842" y="2244"/>
                      <a:chExt cx="76" cy="139"/>
                    </a:xfrm>
                  </p:grpSpPr>
                  <p:sp>
                    <p:nvSpPr>
                      <p:cNvPr id="50482" name="Freeform 375"/>
                      <p:cNvSpPr>
                        <a:spLocks noChangeAspect="1"/>
                      </p:cNvSpPr>
                      <p:nvPr/>
                    </p:nvSpPr>
                    <p:spPr bwMode="auto">
                      <a:xfrm>
                        <a:off x="4842" y="2244"/>
                        <a:ext cx="61" cy="139"/>
                      </a:xfrm>
                      <a:custGeom>
                        <a:avLst/>
                        <a:gdLst>
                          <a:gd name="T0" fmla="*/ 0 w 368"/>
                          <a:gd name="T1" fmla="*/ 0 h 693"/>
                          <a:gd name="T2" fmla="*/ 0 w 368"/>
                          <a:gd name="T3" fmla="*/ 0 h 693"/>
                          <a:gd name="T4" fmla="*/ 0 w 368"/>
                          <a:gd name="T5" fmla="*/ 0 h 693"/>
                          <a:gd name="T6" fmla="*/ 0 w 368"/>
                          <a:gd name="T7" fmla="*/ 0 h 693"/>
                          <a:gd name="T8" fmla="*/ 0 w 368"/>
                          <a:gd name="T9" fmla="*/ 0 h 693"/>
                          <a:gd name="T10" fmla="*/ 0 w 368"/>
                          <a:gd name="T11" fmla="*/ 0 h 693"/>
                          <a:gd name="T12" fmla="*/ 0 w 368"/>
                          <a:gd name="T13" fmla="*/ 0 h 693"/>
                          <a:gd name="T14" fmla="*/ 0 w 368"/>
                          <a:gd name="T15" fmla="*/ 0 h 693"/>
                          <a:gd name="T16" fmla="*/ 0 w 368"/>
                          <a:gd name="T17" fmla="*/ 0 h 693"/>
                          <a:gd name="T18" fmla="*/ 0 w 368"/>
                          <a:gd name="T19" fmla="*/ 0 h 693"/>
                          <a:gd name="T20" fmla="*/ 0 w 368"/>
                          <a:gd name="T21" fmla="*/ 0 h 693"/>
                          <a:gd name="T22" fmla="*/ 0 w 368"/>
                          <a:gd name="T23" fmla="*/ 0 h 693"/>
                          <a:gd name="T24" fmla="*/ 0 w 368"/>
                          <a:gd name="T25" fmla="*/ 0 h 693"/>
                          <a:gd name="T26" fmla="*/ 0 w 368"/>
                          <a:gd name="T27" fmla="*/ 0 h 693"/>
                          <a:gd name="T28" fmla="*/ 0 w 368"/>
                          <a:gd name="T29" fmla="*/ 0 h 693"/>
                          <a:gd name="T30" fmla="*/ 0 w 368"/>
                          <a:gd name="T31" fmla="*/ 0 h 693"/>
                          <a:gd name="T32" fmla="*/ 0 w 368"/>
                          <a:gd name="T33" fmla="*/ 0 h 693"/>
                          <a:gd name="T34" fmla="*/ 0 w 368"/>
                          <a:gd name="T35" fmla="*/ 0 h 693"/>
                          <a:gd name="T36" fmla="*/ 0 w 368"/>
                          <a:gd name="T37" fmla="*/ 0 h 693"/>
                          <a:gd name="T38" fmla="*/ 0 w 368"/>
                          <a:gd name="T39" fmla="*/ 0 h 693"/>
                          <a:gd name="T40" fmla="*/ 0 w 368"/>
                          <a:gd name="T41" fmla="*/ 0 h 693"/>
                          <a:gd name="T42" fmla="*/ 0 w 368"/>
                          <a:gd name="T43" fmla="*/ 0 h 693"/>
                          <a:gd name="T44" fmla="*/ 0 w 368"/>
                          <a:gd name="T45" fmla="*/ 0 h 693"/>
                          <a:gd name="T46" fmla="*/ 0 w 368"/>
                          <a:gd name="T47" fmla="*/ 0 h 693"/>
                          <a:gd name="T48" fmla="*/ 0 w 368"/>
                          <a:gd name="T49" fmla="*/ 0 h 693"/>
                          <a:gd name="T50" fmla="*/ 0 w 368"/>
                          <a:gd name="T51" fmla="*/ 0 h 693"/>
                          <a:gd name="T52" fmla="*/ 0 w 368"/>
                          <a:gd name="T53" fmla="*/ 0 h 693"/>
                          <a:gd name="T54" fmla="*/ 0 w 368"/>
                          <a:gd name="T55" fmla="*/ 0 h 693"/>
                          <a:gd name="T56" fmla="*/ 0 w 368"/>
                          <a:gd name="T57" fmla="*/ 0 h 693"/>
                          <a:gd name="T58" fmla="*/ 0 w 368"/>
                          <a:gd name="T59" fmla="*/ 0 h 693"/>
                          <a:gd name="T60" fmla="*/ 0 w 368"/>
                          <a:gd name="T61" fmla="*/ 0 h 693"/>
                          <a:gd name="T62" fmla="*/ 0 w 368"/>
                          <a:gd name="T63" fmla="*/ 0 h 693"/>
                          <a:gd name="T64" fmla="*/ 0 w 368"/>
                          <a:gd name="T65" fmla="*/ 0 h 693"/>
                          <a:gd name="T66" fmla="*/ 0 w 368"/>
                          <a:gd name="T67" fmla="*/ 0 h 693"/>
                          <a:gd name="T68" fmla="*/ 0 w 368"/>
                          <a:gd name="T69" fmla="*/ 0 h 693"/>
                          <a:gd name="T70" fmla="*/ 0 w 368"/>
                          <a:gd name="T71" fmla="*/ 0 h 693"/>
                          <a:gd name="T72" fmla="*/ 0 w 368"/>
                          <a:gd name="T73" fmla="*/ 0 h 693"/>
                          <a:gd name="T74" fmla="*/ 0 w 368"/>
                          <a:gd name="T75" fmla="*/ 0 h 693"/>
                          <a:gd name="T76" fmla="*/ 0 w 368"/>
                          <a:gd name="T77" fmla="*/ 0 h 693"/>
                          <a:gd name="T78" fmla="*/ 0 w 368"/>
                          <a:gd name="T79" fmla="*/ 0 h 693"/>
                          <a:gd name="T80" fmla="*/ 0 w 368"/>
                          <a:gd name="T81" fmla="*/ 0 h 693"/>
                          <a:gd name="T82" fmla="*/ 0 w 368"/>
                          <a:gd name="T83" fmla="*/ 0 h 693"/>
                          <a:gd name="T84" fmla="*/ 0 w 368"/>
                          <a:gd name="T85" fmla="*/ 0 h 693"/>
                          <a:gd name="T86" fmla="*/ 0 w 368"/>
                          <a:gd name="T87" fmla="*/ 0 h 6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8" h="693">
                            <a:moveTo>
                              <a:pt x="201" y="682"/>
                            </a:moveTo>
                            <a:lnTo>
                              <a:pt x="224" y="673"/>
                            </a:lnTo>
                            <a:lnTo>
                              <a:pt x="269" y="684"/>
                            </a:lnTo>
                            <a:lnTo>
                              <a:pt x="304" y="691"/>
                            </a:lnTo>
                            <a:lnTo>
                              <a:pt x="318" y="691"/>
                            </a:lnTo>
                            <a:lnTo>
                              <a:pt x="329" y="691"/>
                            </a:lnTo>
                            <a:lnTo>
                              <a:pt x="345" y="693"/>
                            </a:lnTo>
                            <a:lnTo>
                              <a:pt x="356" y="691"/>
                            </a:lnTo>
                            <a:lnTo>
                              <a:pt x="368" y="683"/>
                            </a:lnTo>
                            <a:lnTo>
                              <a:pt x="356" y="683"/>
                            </a:lnTo>
                            <a:lnTo>
                              <a:pt x="348" y="679"/>
                            </a:lnTo>
                            <a:lnTo>
                              <a:pt x="340" y="683"/>
                            </a:lnTo>
                            <a:lnTo>
                              <a:pt x="325" y="682"/>
                            </a:lnTo>
                            <a:lnTo>
                              <a:pt x="313" y="679"/>
                            </a:lnTo>
                            <a:lnTo>
                              <a:pt x="299" y="673"/>
                            </a:lnTo>
                            <a:lnTo>
                              <a:pt x="291" y="668"/>
                            </a:lnTo>
                            <a:lnTo>
                              <a:pt x="277" y="656"/>
                            </a:lnTo>
                            <a:lnTo>
                              <a:pt x="267" y="646"/>
                            </a:lnTo>
                            <a:lnTo>
                              <a:pt x="257" y="633"/>
                            </a:lnTo>
                            <a:lnTo>
                              <a:pt x="251" y="623"/>
                            </a:lnTo>
                            <a:lnTo>
                              <a:pt x="259" y="615"/>
                            </a:lnTo>
                            <a:lnTo>
                              <a:pt x="264" y="607"/>
                            </a:lnTo>
                            <a:lnTo>
                              <a:pt x="261" y="601"/>
                            </a:lnTo>
                            <a:lnTo>
                              <a:pt x="258" y="595"/>
                            </a:lnTo>
                            <a:lnTo>
                              <a:pt x="270" y="569"/>
                            </a:lnTo>
                            <a:lnTo>
                              <a:pt x="263" y="552"/>
                            </a:lnTo>
                            <a:lnTo>
                              <a:pt x="253" y="528"/>
                            </a:lnTo>
                            <a:lnTo>
                              <a:pt x="246" y="512"/>
                            </a:lnTo>
                            <a:lnTo>
                              <a:pt x="228" y="486"/>
                            </a:lnTo>
                            <a:lnTo>
                              <a:pt x="222" y="468"/>
                            </a:lnTo>
                            <a:lnTo>
                              <a:pt x="226" y="457"/>
                            </a:lnTo>
                            <a:lnTo>
                              <a:pt x="232" y="445"/>
                            </a:lnTo>
                            <a:lnTo>
                              <a:pt x="242" y="437"/>
                            </a:lnTo>
                            <a:lnTo>
                              <a:pt x="249" y="428"/>
                            </a:lnTo>
                            <a:lnTo>
                              <a:pt x="244" y="419"/>
                            </a:lnTo>
                            <a:lnTo>
                              <a:pt x="236" y="415"/>
                            </a:lnTo>
                            <a:lnTo>
                              <a:pt x="226" y="405"/>
                            </a:lnTo>
                            <a:lnTo>
                              <a:pt x="219" y="397"/>
                            </a:lnTo>
                            <a:lnTo>
                              <a:pt x="208" y="389"/>
                            </a:lnTo>
                            <a:lnTo>
                              <a:pt x="201" y="376"/>
                            </a:lnTo>
                            <a:lnTo>
                              <a:pt x="196" y="364"/>
                            </a:lnTo>
                            <a:lnTo>
                              <a:pt x="189" y="338"/>
                            </a:lnTo>
                            <a:lnTo>
                              <a:pt x="196" y="317"/>
                            </a:lnTo>
                            <a:lnTo>
                              <a:pt x="202" y="309"/>
                            </a:lnTo>
                            <a:lnTo>
                              <a:pt x="210" y="301"/>
                            </a:lnTo>
                            <a:lnTo>
                              <a:pt x="219" y="298"/>
                            </a:lnTo>
                            <a:lnTo>
                              <a:pt x="228" y="306"/>
                            </a:lnTo>
                            <a:lnTo>
                              <a:pt x="240" y="317"/>
                            </a:lnTo>
                            <a:lnTo>
                              <a:pt x="245" y="327"/>
                            </a:lnTo>
                            <a:lnTo>
                              <a:pt x="255" y="337"/>
                            </a:lnTo>
                            <a:lnTo>
                              <a:pt x="264" y="328"/>
                            </a:lnTo>
                            <a:lnTo>
                              <a:pt x="267" y="316"/>
                            </a:lnTo>
                            <a:lnTo>
                              <a:pt x="268" y="302"/>
                            </a:lnTo>
                            <a:lnTo>
                              <a:pt x="262" y="288"/>
                            </a:lnTo>
                            <a:lnTo>
                              <a:pt x="258" y="271"/>
                            </a:lnTo>
                            <a:lnTo>
                              <a:pt x="267" y="235"/>
                            </a:lnTo>
                            <a:lnTo>
                              <a:pt x="273" y="201"/>
                            </a:lnTo>
                            <a:lnTo>
                              <a:pt x="281" y="175"/>
                            </a:lnTo>
                            <a:lnTo>
                              <a:pt x="273" y="141"/>
                            </a:lnTo>
                            <a:lnTo>
                              <a:pt x="273" y="112"/>
                            </a:lnTo>
                            <a:lnTo>
                              <a:pt x="270" y="81"/>
                            </a:lnTo>
                            <a:lnTo>
                              <a:pt x="286" y="58"/>
                            </a:lnTo>
                            <a:lnTo>
                              <a:pt x="317" y="36"/>
                            </a:lnTo>
                            <a:lnTo>
                              <a:pt x="349" y="20"/>
                            </a:lnTo>
                            <a:lnTo>
                              <a:pt x="299" y="8"/>
                            </a:lnTo>
                            <a:lnTo>
                              <a:pt x="245" y="0"/>
                            </a:lnTo>
                            <a:lnTo>
                              <a:pt x="191" y="0"/>
                            </a:lnTo>
                            <a:lnTo>
                              <a:pt x="152" y="4"/>
                            </a:lnTo>
                            <a:lnTo>
                              <a:pt x="118"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8" y="596"/>
                            </a:lnTo>
                            <a:lnTo>
                              <a:pt x="129" y="627"/>
                            </a:lnTo>
                            <a:lnTo>
                              <a:pt x="146" y="644"/>
                            </a:lnTo>
                            <a:lnTo>
                              <a:pt x="163" y="662"/>
                            </a:lnTo>
                            <a:lnTo>
                              <a:pt x="181" y="674"/>
                            </a:lnTo>
                            <a:lnTo>
                              <a:pt x="201" y="68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83" name="Group 376"/>
                      <p:cNvGrpSpPr>
                        <a:grpSpLocks noChangeAspect="1"/>
                      </p:cNvGrpSpPr>
                      <p:nvPr/>
                    </p:nvGrpSpPr>
                    <p:grpSpPr bwMode="auto">
                      <a:xfrm>
                        <a:off x="4882" y="2310"/>
                        <a:ext cx="17" cy="16"/>
                        <a:chOff x="4882" y="2310"/>
                        <a:chExt cx="17" cy="16"/>
                      </a:xfrm>
                    </p:grpSpPr>
                    <p:sp>
                      <p:nvSpPr>
                        <p:cNvPr id="50486" name="Freeform 377"/>
                        <p:cNvSpPr>
                          <a:spLocks noChangeAspect="1"/>
                        </p:cNvSpPr>
                        <p:nvPr/>
                      </p:nvSpPr>
                      <p:spPr bwMode="auto">
                        <a:xfrm>
                          <a:off x="4882" y="2310"/>
                          <a:ext cx="15" cy="15"/>
                        </a:xfrm>
                        <a:custGeom>
                          <a:avLst/>
                          <a:gdLst>
                            <a:gd name="T0" fmla="*/ 0 w 86"/>
                            <a:gd name="T1" fmla="*/ 0 h 78"/>
                            <a:gd name="T2" fmla="*/ 0 w 86"/>
                            <a:gd name="T3" fmla="*/ 0 h 78"/>
                            <a:gd name="T4" fmla="*/ 0 w 86"/>
                            <a:gd name="T5" fmla="*/ 0 h 78"/>
                            <a:gd name="T6" fmla="*/ 0 w 86"/>
                            <a:gd name="T7" fmla="*/ 0 h 78"/>
                            <a:gd name="T8" fmla="*/ 0 w 86"/>
                            <a:gd name="T9" fmla="*/ 0 h 78"/>
                            <a:gd name="T10" fmla="*/ 0 w 86"/>
                            <a:gd name="T11" fmla="*/ 0 h 78"/>
                            <a:gd name="T12" fmla="*/ 0 w 86"/>
                            <a:gd name="T13" fmla="*/ 0 h 78"/>
                            <a:gd name="T14" fmla="*/ 0 w 86"/>
                            <a:gd name="T15" fmla="*/ 0 h 78"/>
                            <a:gd name="T16" fmla="*/ 0 w 86"/>
                            <a:gd name="T17" fmla="*/ 0 h 78"/>
                            <a:gd name="T18" fmla="*/ 0 w 86"/>
                            <a:gd name="T19" fmla="*/ 0 h 78"/>
                            <a:gd name="T20" fmla="*/ 0 w 86"/>
                            <a:gd name="T21" fmla="*/ 0 h 78"/>
                            <a:gd name="T22" fmla="*/ 0 w 86"/>
                            <a:gd name="T23" fmla="*/ 0 h 78"/>
                            <a:gd name="T24" fmla="*/ 0 w 86"/>
                            <a:gd name="T25" fmla="*/ 0 h 78"/>
                            <a:gd name="T26" fmla="*/ 0 w 86"/>
                            <a:gd name="T27" fmla="*/ 0 h 78"/>
                            <a:gd name="T28" fmla="*/ 0 w 86"/>
                            <a:gd name="T29" fmla="*/ 0 h 78"/>
                            <a:gd name="T30" fmla="*/ 0 w 86"/>
                            <a:gd name="T31" fmla="*/ 0 h 78"/>
                            <a:gd name="T32" fmla="*/ 0 w 86"/>
                            <a:gd name="T33" fmla="*/ 0 h 78"/>
                            <a:gd name="T34" fmla="*/ 0 w 86"/>
                            <a:gd name="T35" fmla="*/ 0 h 78"/>
                            <a:gd name="T36" fmla="*/ 0 w 86"/>
                            <a:gd name="T37" fmla="*/ 0 h 78"/>
                            <a:gd name="T38" fmla="*/ 0 w 86"/>
                            <a:gd name="T39" fmla="*/ 0 h 78"/>
                            <a:gd name="T40" fmla="*/ 0 w 86"/>
                            <a:gd name="T41" fmla="*/ 0 h 78"/>
                            <a:gd name="T42" fmla="*/ 0 w 86"/>
                            <a:gd name="T43" fmla="*/ 0 h 78"/>
                            <a:gd name="T44" fmla="*/ 0 w 86"/>
                            <a:gd name="T45" fmla="*/ 0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8">
                              <a:moveTo>
                                <a:pt x="86" y="6"/>
                              </a:moveTo>
                              <a:lnTo>
                                <a:pt x="76" y="12"/>
                              </a:lnTo>
                              <a:lnTo>
                                <a:pt x="61" y="18"/>
                              </a:lnTo>
                              <a:lnTo>
                                <a:pt x="45" y="24"/>
                              </a:lnTo>
                              <a:lnTo>
                                <a:pt x="31" y="28"/>
                              </a:lnTo>
                              <a:lnTo>
                                <a:pt x="24" y="32"/>
                              </a:lnTo>
                              <a:lnTo>
                                <a:pt x="27" y="38"/>
                              </a:lnTo>
                              <a:lnTo>
                                <a:pt x="24" y="42"/>
                              </a:lnTo>
                              <a:lnTo>
                                <a:pt x="31" y="55"/>
                              </a:lnTo>
                              <a:lnTo>
                                <a:pt x="38" y="64"/>
                              </a:lnTo>
                              <a:lnTo>
                                <a:pt x="47" y="70"/>
                              </a:lnTo>
                              <a:lnTo>
                                <a:pt x="60" y="78"/>
                              </a:lnTo>
                              <a:lnTo>
                                <a:pt x="31" y="67"/>
                              </a:lnTo>
                              <a:lnTo>
                                <a:pt x="20" y="59"/>
                              </a:lnTo>
                              <a:lnTo>
                                <a:pt x="11" y="47"/>
                              </a:lnTo>
                              <a:lnTo>
                                <a:pt x="8" y="39"/>
                              </a:lnTo>
                              <a:lnTo>
                                <a:pt x="5" y="32"/>
                              </a:lnTo>
                              <a:lnTo>
                                <a:pt x="0" y="26"/>
                              </a:lnTo>
                              <a:lnTo>
                                <a:pt x="15" y="16"/>
                              </a:lnTo>
                              <a:lnTo>
                                <a:pt x="38" y="1"/>
                              </a:lnTo>
                              <a:lnTo>
                                <a:pt x="51" y="0"/>
                              </a:lnTo>
                              <a:lnTo>
                                <a:pt x="66" y="1"/>
                              </a:lnTo>
                              <a:lnTo>
                                <a:pt x="86" y="6"/>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87" name="Freeform 378"/>
                        <p:cNvSpPr>
                          <a:spLocks noChangeAspect="1"/>
                        </p:cNvSpPr>
                        <p:nvPr/>
                      </p:nvSpPr>
                      <p:spPr bwMode="auto">
                        <a:xfrm>
                          <a:off x="4888" y="2316"/>
                          <a:ext cx="11" cy="10"/>
                        </a:xfrm>
                        <a:custGeom>
                          <a:avLst/>
                          <a:gdLst>
                            <a:gd name="T0" fmla="*/ 0 w 65"/>
                            <a:gd name="T1" fmla="*/ 0 h 51"/>
                            <a:gd name="T2" fmla="*/ 0 w 65"/>
                            <a:gd name="T3" fmla="*/ 0 h 51"/>
                            <a:gd name="T4" fmla="*/ 0 w 65"/>
                            <a:gd name="T5" fmla="*/ 0 h 51"/>
                            <a:gd name="T6" fmla="*/ 0 w 65"/>
                            <a:gd name="T7" fmla="*/ 0 h 51"/>
                            <a:gd name="T8" fmla="*/ 0 w 65"/>
                            <a:gd name="T9" fmla="*/ 0 h 51"/>
                            <a:gd name="T10" fmla="*/ 0 w 65"/>
                            <a:gd name="T11" fmla="*/ 0 h 51"/>
                            <a:gd name="T12" fmla="*/ 0 w 65"/>
                            <a:gd name="T13" fmla="*/ 0 h 51"/>
                            <a:gd name="T14" fmla="*/ 0 w 65"/>
                            <a:gd name="T15" fmla="*/ 0 h 51"/>
                            <a:gd name="T16" fmla="*/ 0 w 65"/>
                            <a:gd name="T17" fmla="*/ 0 h 51"/>
                            <a:gd name="T18" fmla="*/ 0 w 65"/>
                            <a:gd name="T19" fmla="*/ 0 h 51"/>
                            <a:gd name="T20" fmla="*/ 0 w 65"/>
                            <a:gd name="T21" fmla="*/ 0 h 51"/>
                            <a:gd name="T22" fmla="*/ 0 w 65"/>
                            <a:gd name="T23" fmla="*/ 0 h 51"/>
                            <a:gd name="T24" fmla="*/ 0 w 65"/>
                            <a:gd name="T25" fmla="*/ 0 h 51"/>
                            <a:gd name="T26" fmla="*/ 0 w 65"/>
                            <a:gd name="T27" fmla="*/ 0 h 51"/>
                            <a:gd name="T28" fmla="*/ 0 w 65"/>
                            <a:gd name="T29" fmla="*/ 0 h 51"/>
                            <a:gd name="T30" fmla="*/ 0 w 65"/>
                            <a:gd name="T31" fmla="*/ 0 h 51"/>
                            <a:gd name="T32" fmla="*/ 0 w 65"/>
                            <a:gd name="T33" fmla="*/ 0 h 51"/>
                            <a:gd name="T34" fmla="*/ 0 w 65"/>
                            <a:gd name="T35" fmla="*/ 0 h 51"/>
                            <a:gd name="T36" fmla="*/ 0 w 65"/>
                            <a:gd name="T37" fmla="*/ 0 h 51"/>
                            <a:gd name="T38" fmla="*/ 0 w 65"/>
                            <a:gd name="T39" fmla="*/ 0 h 51"/>
                            <a:gd name="T40" fmla="*/ 0 w 65"/>
                            <a:gd name="T41" fmla="*/ 0 h 51"/>
                            <a:gd name="T42" fmla="*/ 0 w 6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5" h="51">
                              <a:moveTo>
                                <a:pt x="10" y="2"/>
                              </a:moveTo>
                              <a:lnTo>
                                <a:pt x="26" y="14"/>
                              </a:lnTo>
                              <a:lnTo>
                                <a:pt x="37" y="19"/>
                              </a:lnTo>
                              <a:lnTo>
                                <a:pt x="46" y="19"/>
                              </a:lnTo>
                              <a:lnTo>
                                <a:pt x="53" y="18"/>
                              </a:lnTo>
                              <a:lnTo>
                                <a:pt x="65" y="18"/>
                              </a:lnTo>
                              <a:lnTo>
                                <a:pt x="64" y="23"/>
                              </a:lnTo>
                              <a:lnTo>
                                <a:pt x="65" y="29"/>
                              </a:lnTo>
                              <a:lnTo>
                                <a:pt x="61" y="38"/>
                              </a:lnTo>
                              <a:lnTo>
                                <a:pt x="52" y="46"/>
                              </a:lnTo>
                              <a:lnTo>
                                <a:pt x="43" y="49"/>
                              </a:lnTo>
                              <a:lnTo>
                                <a:pt x="33" y="51"/>
                              </a:lnTo>
                              <a:lnTo>
                                <a:pt x="50" y="40"/>
                              </a:lnTo>
                              <a:lnTo>
                                <a:pt x="57" y="31"/>
                              </a:lnTo>
                              <a:lnTo>
                                <a:pt x="39" y="33"/>
                              </a:lnTo>
                              <a:lnTo>
                                <a:pt x="32" y="35"/>
                              </a:lnTo>
                              <a:lnTo>
                                <a:pt x="20" y="29"/>
                              </a:lnTo>
                              <a:lnTo>
                                <a:pt x="8" y="19"/>
                              </a:lnTo>
                              <a:lnTo>
                                <a:pt x="2" y="12"/>
                              </a:lnTo>
                              <a:lnTo>
                                <a:pt x="0" y="3"/>
                              </a:lnTo>
                              <a:lnTo>
                                <a:pt x="3" y="0"/>
                              </a:lnTo>
                              <a:lnTo>
                                <a:pt x="10"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484" name="Freeform 379"/>
                      <p:cNvSpPr>
                        <a:spLocks noChangeAspect="1"/>
                      </p:cNvSpPr>
                      <p:nvPr/>
                    </p:nvSpPr>
                    <p:spPr bwMode="auto">
                      <a:xfrm>
                        <a:off x="4911" y="2319"/>
                        <a:ext cx="7" cy="11"/>
                      </a:xfrm>
                      <a:custGeom>
                        <a:avLst/>
                        <a:gdLst>
                          <a:gd name="T0" fmla="*/ 0 w 42"/>
                          <a:gd name="T1" fmla="*/ 0 h 52"/>
                          <a:gd name="T2" fmla="*/ 0 w 42"/>
                          <a:gd name="T3" fmla="*/ 0 h 52"/>
                          <a:gd name="T4" fmla="*/ 0 w 42"/>
                          <a:gd name="T5" fmla="*/ 0 h 52"/>
                          <a:gd name="T6" fmla="*/ 0 w 42"/>
                          <a:gd name="T7" fmla="*/ 0 h 52"/>
                          <a:gd name="T8" fmla="*/ 0 w 42"/>
                          <a:gd name="T9" fmla="*/ 0 h 52"/>
                          <a:gd name="T10" fmla="*/ 0 w 42"/>
                          <a:gd name="T11" fmla="*/ 0 h 52"/>
                          <a:gd name="T12" fmla="*/ 0 w 42"/>
                          <a:gd name="T13" fmla="*/ 0 h 52"/>
                          <a:gd name="T14" fmla="*/ 0 w 42"/>
                          <a:gd name="T15" fmla="*/ 0 h 52"/>
                          <a:gd name="T16" fmla="*/ 0 w 42"/>
                          <a:gd name="T17" fmla="*/ 0 h 52"/>
                          <a:gd name="T18" fmla="*/ 0 w 42"/>
                          <a:gd name="T19" fmla="*/ 0 h 52"/>
                          <a:gd name="T20" fmla="*/ 0 w 42"/>
                          <a:gd name="T21" fmla="*/ 0 h 52"/>
                          <a:gd name="T22" fmla="*/ 0 w 42"/>
                          <a:gd name="T23" fmla="*/ 0 h 52"/>
                          <a:gd name="T24" fmla="*/ 0 w 42"/>
                          <a:gd name="T25" fmla="*/ 0 h 52"/>
                          <a:gd name="T26" fmla="*/ 0 w 42"/>
                          <a:gd name="T27" fmla="*/ 0 h 52"/>
                          <a:gd name="T28" fmla="*/ 0 w 42"/>
                          <a:gd name="T29" fmla="*/ 0 h 52"/>
                          <a:gd name="T30" fmla="*/ 0 w 42"/>
                          <a:gd name="T31" fmla="*/ 0 h 52"/>
                          <a:gd name="T32" fmla="*/ 0 w 4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2">
                            <a:moveTo>
                              <a:pt x="0" y="0"/>
                            </a:moveTo>
                            <a:lnTo>
                              <a:pt x="12" y="14"/>
                            </a:lnTo>
                            <a:lnTo>
                              <a:pt x="22" y="15"/>
                            </a:lnTo>
                            <a:lnTo>
                              <a:pt x="35" y="14"/>
                            </a:lnTo>
                            <a:lnTo>
                              <a:pt x="42" y="14"/>
                            </a:lnTo>
                            <a:lnTo>
                              <a:pt x="35" y="25"/>
                            </a:lnTo>
                            <a:lnTo>
                              <a:pt x="30" y="28"/>
                            </a:lnTo>
                            <a:lnTo>
                              <a:pt x="21" y="28"/>
                            </a:lnTo>
                            <a:lnTo>
                              <a:pt x="13" y="33"/>
                            </a:lnTo>
                            <a:lnTo>
                              <a:pt x="19" y="37"/>
                            </a:lnTo>
                            <a:lnTo>
                              <a:pt x="28" y="40"/>
                            </a:lnTo>
                            <a:lnTo>
                              <a:pt x="25" y="47"/>
                            </a:lnTo>
                            <a:lnTo>
                              <a:pt x="16" y="52"/>
                            </a:lnTo>
                            <a:lnTo>
                              <a:pt x="10" y="52"/>
                            </a:lnTo>
                            <a:lnTo>
                              <a:pt x="4" y="40"/>
                            </a:lnTo>
                            <a:lnTo>
                              <a:pt x="1" y="21"/>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85" name="Freeform 380"/>
                      <p:cNvSpPr>
                        <a:spLocks noChangeAspect="1"/>
                      </p:cNvSpPr>
                      <p:nvPr/>
                    </p:nvSpPr>
                    <p:spPr bwMode="auto">
                      <a:xfrm>
                        <a:off x="4890" y="2361"/>
                        <a:ext cx="16"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4" h="63">
                            <a:moveTo>
                              <a:pt x="6" y="2"/>
                            </a:moveTo>
                            <a:lnTo>
                              <a:pt x="21" y="7"/>
                            </a:lnTo>
                            <a:lnTo>
                              <a:pt x="38" y="12"/>
                            </a:lnTo>
                            <a:lnTo>
                              <a:pt x="49" y="15"/>
                            </a:lnTo>
                            <a:lnTo>
                              <a:pt x="59" y="15"/>
                            </a:lnTo>
                            <a:lnTo>
                              <a:pt x="75" y="11"/>
                            </a:lnTo>
                            <a:lnTo>
                              <a:pt x="86" y="5"/>
                            </a:lnTo>
                            <a:lnTo>
                              <a:pt x="94" y="0"/>
                            </a:lnTo>
                            <a:lnTo>
                              <a:pt x="80" y="23"/>
                            </a:lnTo>
                            <a:lnTo>
                              <a:pt x="86" y="33"/>
                            </a:lnTo>
                            <a:lnTo>
                              <a:pt x="86" y="42"/>
                            </a:lnTo>
                            <a:lnTo>
                              <a:pt x="78" y="37"/>
                            </a:lnTo>
                            <a:lnTo>
                              <a:pt x="74" y="40"/>
                            </a:lnTo>
                            <a:lnTo>
                              <a:pt x="66" y="55"/>
                            </a:lnTo>
                            <a:lnTo>
                              <a:pt x="63" y="63"/>
                            </a:lnTo>
                            <a:lnTo>
                              <a:pt x="63" y="49"/>
                            </a:lnTo>
                            <a:lnTo>
                              <a:pt x="57" y="38"/>
                            </a:lnTo>
                            <a:lnTo>
                              <a:pt x="49" y="32"/>
                            </a:lnTo>
                            <a:lnTo>
                              <a:pt x="37" y="29"/>
                            </a:lnTo>
                            <a:lnTo>
                              <a:pt x="16" y="31"/>
                            </a:lnTo>
                            <a:lnTo>
                              <a:pt x="0" y="36"/>
                            </a:lnTo>
                            <a:lnTo>
                              <a:pt x="19" y="21"/>
                            </a:lnTo>
                            <a:lnTo>
                              <a:pt x="6"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50459" name="Freeform 381"/>
                    <p:cNvSpPr>
                      <a:spLocks noChangeAspect="1"/>
                    </p:cNvSpPr>
                    <p:nvPr/>
                  </p:nvSpPr>
                  <p:spPr bwMode="auto">
                    <a:xfrm>
                      <a:off x="4886" y="2349"/>
                      <a:ext cx="23" cy="11"/>
                    </a:xfrm>
                    <a:custGeom>
                      <a:avLst/>
                      <a:gdLst>
                        <a:gd name="T0" fmla="*/ 0 w 138"/>
                        <a:gd name="T1" fmla="*/ 0 h 56"/>
                        <a:gd name="T2" fmla="*/ 0 w 138"/>
                        <a:gd name="T3" fmla="*/ 0 h 56"/>
                        <a:gd name="T4" fmla="*/ 0 w 138"/>
                        <a:gd name="T5" fmla="*/ 0 h 56"/>
                        <a:gd name="T6" fmla="*/ 0 w 138"/>
                        <a:gd name="T7" fmla="*/ 0 h 56"/>
                        <a:gd name="T8" fmla="*/ 0 w 138"/>
                        <a:gd name="T9" fmla="*/ 0 h 56"/>
                        <a:gd name="T10" fmla="*/ 0 w 138"/>
                        <a:gd name="T11" fmla="*/ 0 h 56"/>
                        <a:gd name="T12" fmla="*/ 0 w 138"/>
                        <a:gd name="T13" fmla="*/ 0 h 56"/>
                        <a:gd name="T14" fmla="*/ 0 w 138"/>
                        <a:gd name="T15" fmla="*/ 0 h 56"/>
                        <a:gd name="T16" fmla="*/ 0 w 138"/>
                        <a:gd name="T17" fmla="*/ 0 h 56"/>
                        <a:gd name="T18" fmla="*/ 0 w 138"/>
                        <a:gd name="T19" fmla="*/ 0 h 56"/>
                        <a:gd name="T20" fmla="*/ 0 w 138"/>
                        <a:gd name="T21" fmla="*/ 0 h 56"/>
                        <a:gd name="T22" fmla="*/ 0 w 138"/>
                        <a:gd name="T23" fmla="*/ 0 h 56"/>
                        <a:gd name="T24" fmla="*/ 0 w 138"/>
                        <a:gd name="T25" fmla="*/ 0 h 56"/>
                        <a:gd name="T26" fmla="*/ 0 w 138"/>
                        <a:gd name="T27" fmla="*/ 0 h 56"/>
                        <a:gd name="T28" fmla="*/ 0 w 138"/>
                        <a:gd name="T29" fmla="*/ 0 h 56"/>
                        <a:gd name="T30" fmla="*/ 0 w 138"/>
                        <a:gd name="T31" fmla="*/ 0 h 56"/>
                        <a:gd name="T32" fmla="*/ 0 w 138"/>
                        <a:gd name="T33" fmla="*/ 0 h 56"/>
                        <a:gd name="T34" fmla="*/ 0 w 138"/>
                        <a:gd name="T35" fmla="*/ 0 h 56"/>
                        <a:gd name="T36" fmla="*/ 0 w 138"/>
                        <a:gd name="T37" fmla="*/ 0 h 56"/>
                        <a:gd name="T38" fmla="*/ 0 w 138"/>
                        <a:gd name="T39" fmla="*/ 0 h 56"/>
                        <a:gd name="T40" fmla="*/ 0 w 138"/>
                        <a:gd name="T41" fmla="*/ 0 h 56"/>
                        <a:gd name="T42" fmla="*/ 0 w 138"/>
                        <a:gd name="T43" fmla="*/ 0 h 56"/>
                        <a:gd name="T44" fmla="*/ 0 w 138"/>
                        <a:gd name="T45" fmla="*/ 0 h 56"/>
                        <a:gd name="T46" fmla="*/ 0 w 138"/>
                        <a:gd name="T47" fmla="*/ 0 h 56"/>
                        <a:gd name="T48" fmla="*/ 0 w 138"/>
                        <a:gd name="T49" fmla="*/ 0 h 56"/>
                        <a:gd name="T50" fmla="*/ 0 w 138"/>
                        <a:gd name="T51" fmla="*/ 0 h 56"/>
                        <a:gd name="T52" fmla="*/ 0 w 138"/>
                        <a:gd name="T53" fmla="*/ 0 h 56"/>
                        <a:gd name="T54" fmla="*/ 0 w 138"/>
                        <a:gd name="T55" fmla="*/ 0 h 56"/>
                        <a:gd name="T56" fmla="*/ 0 w 138"/>
                        <a:gd name="T57" fmla="*/ 0 h 56"/>
                        <a:gd name="T58" fmla="*/ 0 w 138"/>
                        <a:gd name="T59" fmla="*/ 0 h 56"/>
                        <a:gd name="T60" fmla="*/ 0 w 138"/>
                        <a:gd name="T61" fmla="*/ 0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38" h="56">
                          <a:moveTo>
                            <a:pt x="23" y="0"/>
                          </a:moveTo>
                          <a:lnTo>
                            <a:pt x="5" y="15"/>
                          </a:lnTo>
                          <a:lnTo>
                            <a:pt x="0" y="24"/>
                          </a:lnTo>
                          <a:lnTo>
                            <a:pt x="0" y="35"/>
                          </a:lnTo>
                          <a:lnTo>
                            <a:pt x="5" y="45"/>
                          </a:lnTo>
                          <a:lnTo>
                            <a:pt x="5" y="32"/>
                          </a:lnTo>
                          <a:lnTo>
                            <a:pt x="13" y="26"/>
                          </a:lnTo>
                          <a:lnTo>
                            <a:pt x="28" y="26"/>
                          </a:lnTo>
                          <a:lnTo>
                            <a:pt x="47" y="34"/>
                          </a:lnTo>
                          <a:lnTo>
                            <a:pt x="65" y="41"/>
                          </a:lnTo>
                          <a:lnTo>
                            <a:pt x="81" y="46"/>
                          </a:lnTo>
                          <a:lnTo>
                            <a:pt x="95" y="47"/>
                          </a:lnTo>
                          <a:lnTo>
                            <a:pt x="99" y="50"/>
                          </a:lnTo>
                          <a:lnTo>
                            <a:pt x="101" y="56"/>
                          </a:lnTo>
                          <a:lnTo>
                            <a:pt x="108" y="50"/>
                          </a:lnTo>
                          <a:lnTo>
                            <a:pt x="120" y="45"/>
                          </a:lnTo>
                          <a:lnTo>
                            <a:pt x="123" y="44"/>
                          </a:lnTo>
                          <a:lnTo>
                            <a:pt x="127" y="41"/>
                          </a:lnTo>
                          <a:lnTo>
                            <a:pt x="138" y="32"/>
                          </a:lnTo>
                          <a:lnTo>
                            <a:pt x="128" y="23"/>
                          </a:lnTo>
                          <a:lnTo>
                            <a:pt x="120" y="23"/>
                          </a:lnTo>
                          <a:lnTo>
                            <a:pt x="107" y="25"/>
                          </a:lnTo>
                          <a:lnTo>
                            <a:pt x="93" y="26"/>
                          </a:lnTo>
                          <a:lnTo>
                            <a:pt x="86" y="25"/>
                          </a:lnTo>
                          <a:lnTo>
                            <a:pt x="79" y="21"/>
                          </a:lnTo>
                          <a:lnTo>
                            <a:pt x="67" y="21"/>
                          </a:lnTo>
                          <a:lnTo>
                            <a:pt x="50" y="23"/>
                          </a:lnTo>
                          <a:lnTo>
                            <a:pt x="38" y="20"/>
                          </a:lnTo>
                          <a:lnTo>
                            <a:pt x="28" y="18"/>
                          </a:lnTo>
                          <a:lnTo>
                            <a:pt x="19" y="11"/>
                          </a:lnTo>
                          <a:lnTo>
                            <a:pt x="23"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60" name="Freeform 382"/>
                    <p:cNvSpPr>
                      <a:spLocks noChangeAspect="1"/>
                    </p:cNvSpPr>
                    <p:nvPr/>
                  </p:nvSpPr>
                  <p:spPr bwMode="auto">
                    <a:xfrm>
                      <a:off x="4893" y="2334"/>
                      <a:ext cx="20" cy="16"/>
                    </a:xfrm>
                    <a:custGeom>
                      <a:avLst/>
                      <a:gdLst>
                        <a:gd name="T0" fmla="*/ 0 w 120"/>
                        <a:gd name="T1" fmla="*/ 0 h 81"/>
                        <a:gd name="T2" fmla="*/ 0 w 120"/>
                        <a:gd name="T3" fmla="*/ 0 h 81"/>
                        <a:gd name="T4" fmla="*/ 0 w 120"/>
                        <a:gd name="T5" fmla="*/ 0 h 81"/>
                        <a:gd name="T6" fmla="*/ 0 w 120"/>
                        <a:gd name="T7" fmla="*/ 0 h 81"/>
                        <a:gd name="T8" fmla="*/ 0 w 120"/>
                        <a:gd name="T9" fmla="*/ 0 h 81"/>
                        <a:gd name="T10" fmla="*/ 0 w 120"/>
                        <a:gd name="T11" fmla="*/ 0 h 81"/>
                        <a:gd name="T12" fmla="*/ 0 w 120"/>
                        <a:gd name="T13" fmla="*/ 0 h 81"/>
                        <a:gd name="T14" fmla="*/ 0 w 120"/>
                        <a:gd name="T15" fmla="*/ 0 h 81"/>
                        <a:gd name="T16" fmla="*/ 0 w 120"/>
                        <a:gd name="T17" fmla="*/ 0 h 81"/>
                        <a:gd name="T18" fmla="*/ 0 w 120"/>
                        <a:gd name="T19" fmla="*/ 0 h 81"/>
                        <a:gd name="T20" fmla="*/ 0 w 120"/>
                        <a:gd name="T21" fmla="*/ 0 h 81"/>
                        <a:gd name="T22" fmla="*/ 0 w 120"/>
                        <a:gd name="T23" fmla="*/ 0 h 81"/>
                        <a:gd name="T24" fmla="*/ 0 w 120"/>
                        <a:gd name="T25" fmla="*/ 0 h 81"/>
                        <a:gd name="T26" fmla="*/ 0 w 120"/>
                        <a:gd name="T27" fmla="*/ 0 h 81"/>
                        <a:gd name="T28" fmla="*/ 0 w 120"/>
                        <a:gd name="T29" fmla="*/ 0 h 81"/>
                        <a:gd name="T30" fmla="*/ 0 w 120"/>
                        <a:gd name="T31" fmla="*/ 0 h 81"/>
                        <a:gd name="T32" fmla="*/ 0 w 120"/>
                        <a:gd name="T33" fmla="*/ 0 h 81"/>
                        <a:gd name="T34" fmla="*/ 0 w 120"/>
                        <a:gd name="T35" fmla="*/ 0 h 81"/>
                        <a:gd name="T36" fmla="*/ 0 w 120"/>
                        <a:gd name="T37" fmla="*/ 0 h 81"/>
                        <a:gd name="T38" fmla="*/ 0 w 120"/>
                        <a:gd name="T39" fmla="*/ 0 h 81"/>
                        <a:gd name="T40" fmla="*/ 0 w 120"/>
                        <a:gd name="T41" fmla="*/ 0 h 81"/>
                        <a:gd name="T42" fmla="*/ 0 w 120"/>
                        <a:gd name="T43" fmla="*/ 0 h 81"/>
                        <a:gd name="T44" fmla="*/ 0 w 120"/>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0" h="81">
                          <a:moveTo>
                            <a:pt x="32" y="0"/>
                          </a:moveTo>
                          <a:lnTo>
                            <a:pt x="13" y="31"/>
                          </a:lnTo>
                          <a:lnTo>
                            <a:pt x="0" y="37"/>
                          </a:lnTo>
                          <a:lnTo>
                            <a:pt x="18" y="39"/>
                          </a:lnTo>
                          <a:lnTo>
                            <a:pt x="32" y="43"/>
                          </a:lnTo>
                          <a:lnTo>
                            <a:pt x="44" y="53"/>
                          </a:lnTo>
                          <a:lnTo>
                            <a:pt x="55" y="81"/>
                          </a:lnTo>
                          <a:lnTo>
                            <a:pt x="51" y="61"/>
                          </a:lnTo>
                          <a:lnTo>
                            <a:pt x="55" y="54"/>
                          </a:lnTo>
                          <a:lnTo>
                            <a:pt x="62" y="58"/>
                          </a:lnTo>
                          <a:lnTo>
                            <a:pt x="78" y="59"/>
                          </a:lnTo>
                          <a:lnTo>
                            <a:pt x="87" y="49"/>
                          </a:lnTo>
                          <a:lnTo>
                            <a:pt x="103" y="47"/>
                          </a:lnTo>
                          <a:lnTo>
                            <a:pt x="120" y="38"/>
                          </a:lnTo>
                          <a:lnTo>
                            <a:pt x="103" y="38"/>
                          </a:lnTo>
                          <a:lnTo>
                            <a:pt x="92" y="38"/>
                          </a:lnTo>
                          <a:lnTo>
                            <a:pt x="80" y="32"/>
                          </a:lnTo>
                          <a:lnTo>
                            <a:pt x="55" y="31"/>
                          </a:lnTo>
                          <a:lnTo>
                            <a:pt x="41" y="34"/>
                          </a:lnTo>
                          <a:lnTo>
                            <a:pt x="34" y="32"/>
                          </a:lnTo>
                          <a:lnTo>
                            <a:pt x="26" y="26"/>
                          </a:lnTo>
                          <a:lnTo>
                            <a:pt x="25" y="18"/>
                          </a:lnTo>
                          <a:lnTo>
                            <a:pt x="32"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61" name="Freeform 383"/>
                    <p:cNvSpPr>
                      <a:spLocks noChangeAspect="1"/>
                    </p:cNvSpPr>
                    <p:nvPr/>
                  </p:nvSpPr>
                  <p:spPr bwMode="auto">
                    <a:xfrm>
                      <a:off x="4889" y="2354"/>
                      <a:ext cx="18" cy="9"/>
                    </a:xfrm>
                    <a:custGeom>
                      <a:avLst/>
                      <a:gdLst>
                        <a:gd name="T0" fmla="*/ 0 w 110"/>
                        <a:gd name="T1" fmla="*/ 0 h 47"/>
                        <a:gd name="T2" fmla="*/ 0 w 110"/>
                        <a:gd name="T3" fmla="*/ 0 h 47"/>
                        <a:gd name="T4" fmla="*/ 0 w 110"/>
                        <a:gd name="T5" fmla="*/ 0 h 47"/>
                        <a:gd name="T6" fmla="*/ 0 w 110"/>
                        <a:gd name="T7" fmla="*/ 0 h 47"/>
                        <a:gd name="T8" fmla="*/ 0 w 110"/>
                        <a:gd name="T9" fmla="*/ 0 h 47"/>
                        <a:gd name="T10" fmla="*/ 0 w 110"/>
                        <a:gd name="T11" fmla="*/ 0 h 47"/>
                        <a:gd name="T12" fmla="*/ 0 w 110"/>
                        <a:gd name="T13" fmla="*/ 0 h 47"/>
                        <a:gd name="T14" fmla="*/ 0 w 110"/>
                        <a:gd name="T15" fmla="*/ 0 h 47"/>
                        <a:gd name="T16" fmla="*/ 0 w 110"/>
                        <a:gd name="T17" fmla="*/ 0 h 47"/>
                        <a:gd name="T18" fmla="*/ 0 w 110"/>
                        <a:gd name="T19" fmla="*/ 0 h 47"/>
                        <a:gd name="T20" fmla="*/ 0 w 110"/>
                        <a:gd name="T21" fmla="*/ 0 h 47"/>
                        <a:gd name="T22" fmla="*/ 0 w 110"/>
                        <a:gd name="T23" fmla="*/ 0 h 47"/>
                        <a:gd name="T24" fmla="*/ 0 w 110"/>
                        <a:gd name="T25" fmla="*/ 0 h 47"/>
                        <a:gd name="T26" fmla="*/ 0 w 110"/>
                        <a:gd name="T27" fmla="*/ 0 h 47"/>
                        <a:gd name="T28" fmla="*/ 0 w 110"/>
                        <a:gd name="T29" fmla="*/ 0 h 47"/>
                        <a:gd name="T30" fmla="*/ 0 w 110"/>
                        <a:gd name="T31" fmla="*/ 0 h 47"/>
                        <a:gd name="T32" fmla="*/ 0 w 110"/>
                        <a:gd name="T33" fmla="*/ 0 h 47"/>
                        <a:gd name="T34" fmla="*/ 0 w 110"/>
                        <a:gd name="T35" fmla="*/ 0 h 47"/>
                        <a:gd name="T36" fmla="*/ 0 w 110"/>
                        <a:gd name="T37" fmla="*/ 0 h 47"/>
                        <a:gd name="T38" fmla="*/ 0 w 110"/>
                        <a:gd name="T39" fmla="*/ 0 h 47"/>
                        <a:gd name="T40" fmla="*/ 0 w 110"/>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0" h="47">
                          <a:moveTo>
                            <a:pt x="0" y="1"/>
                          </a:moveTo>
                          <a:lnTo>
                            <a:pt x="13" y="0"/>
                          </a:lnTo>
                          <a:lnTo>
                            <a:pt x="25" y="5"/>
                          </a:lnTo>
                          <a:lnTo>
                            <a:pt x="42" y="10"/>
                          </a:lnTo>
                          <a:lnTo>
                            <a:pt x="52" y="15"/>
                          </a:lnTo>
                          <a:lnTo>
                            <a:pt x="63" y="19"/>
                          </a:lnTo>
                          <a:lnTo>
                            <a:pt x="74" y="20"/>
                          </a:lnTo>
                          <a:lnTo>
                            <a:pt x="84" y="21"/>
                          </a:lnTo>
                          <a:lnTo>
                            <a:pt x="98" y="19"/>
                          </a:lnTo>
                          <a:lnTo>
                            <a:pt x="107" y="14"/>
                          </a:lnTo>
                          <a:lnTo>
                            <a:pt x="110" y="10"/>
                          </a:lnTo>
                          <a:lnTo>
                            <a:pt x="107" y="26"/>
                          </a:lnTo>
                          <a:lnTo>
                            <a:pt x="99" y="38"/>
                          </a:lnTo>
                          <a:lnTo>
                            <a:pt x="89" y="45"/>
                          </a:lnTo>
                          <a:lnTo>
                            <a:pt x="75" y="47"/>
                          </a:lnTo>
                          <a:lnTo>
                            <a:pt x="59" y="46"/>
                          </a:lnTo>
                          <a:lnTo>
                            <a:pt x="48" y="42"/>
                          </a:lnTo>
                          <a:lnTo>
                            <a:pt x="36" y="33"/>
                          </a:lnTo>
                          <a:lnTo>
                            <a:pt x="29" y="27"/>
                          </a:lnTo>
                          <a:lnTo>
                            <a:pt x="16" y="17"/>
                          </a:lnTo>
                          <a:lnTo>
                            <a:pt x="0" y="1"/>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62" name="Freeform 384"/>
                    <p:cNvSpPr>
                      <a:spLocks noChangeAspect="1"/>
                    </p:cNvSpPr>
                    <p:nvPr/>
                  </p:nvSpPr>
                  <p:spPr bwMode="auto">
                    <a:xfrm>
                      <a:off x="4890" y="2354"/>
                      <a:ext cx="16" cy="4"/>
                    </a:xfrm>
                    <a:custGeom>
                      <a:avLst/>
                      <a:gdLst>
                        <a:gd name="T0" fmla="*/ 0 w 94"/>
                        <a:gd name="T1" fmla="*/ 0 h 21"/>
                        <a:gd name="T2" fmla="*/ 0 w 94"/>
                        <a:gd name="T3" fmla="*/ 0 h 21"/>
                        <a:gd name="T4" fmla="*/ 0 w 94"/>
                        <a:gd name="T5" fmla="*/ 0 h 21"/>
                        <a:gd name="T6" fmla="*/ 0 w 94"/>
                        <a:gd name="T7" fmla="*/ 0 h 21"/>
                        <a:gd name="T8" fmla="*/ 0 w 94"/>
                        <a:gd name="T9" fmla="*/ 0 h 21"/>
                        <a:gd name="T10" fmla="*/ 0 w 94"/>
                        <a:gd name="T11" fmla="*/ 0 h 21"/>
                        <a:gd name="T12" fmla="*/ 0 w 94"/>
                        <a:gd name="T13" fmla="*/ 0 h 21"/>
                        <a:gd name="T14" fmla="*/ 0 w 94"/>
                        <a:gd name="T15" fmla="*/ 0 h 21"/>
                        <a:gd name="T16" fmla="*/ 0 w 94"/>
                        <a:gd name="T17" fmla="*/ 0 h 21"/>
                        <a:gd name="T18" fmla="*/ 0 w 94"/>
                        <a:gd name="T19" fmla="*/ 0 h 21"/>
                        <a:gd name="T20" fmla="*/ 0 w 94"/>
                        <a:gd name="T21" fmla="*/ 0 h 21"/>
                        <a:gd name="T22" fmla="*/ 0 w 94"/>
                        <a:gd name="T23" fmla="*/ 0 h 21"/>
                        <a:gd name="T24" fmla="*/ 0 w 94"/>
                        <a:gd name="T25" fmla="*/ 0 h 21"/>
                        <a:gd name="T26" fmla="*/ 0 w 94"/>
                        <a:gd name="T27" fmla="*/ 0 h 21"/>
                        <a:gd name="T28" fmla="*/ 0 w 94"/>
                        <a:gd name="T29" fmla="*/ 0 h 21"/>
                        <a:gd name="T30" fmla="*/ 0 w 94"/>
                        <a:gd name="T31" fmla="*/ 0 h 21"/>
                        <a:gd name="T32" fmla="*/ 0 w 94"/>
                        <a:gd name="T33" fmla="*/ 0 h 21"/>
                        <a:gd name="T34" fmla="*/ 0 w 94"/>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21">
                          <a:moveTo>
                            <a:pt x="0" y="0"/>
                          </a:moveTo>
                          <a:lnTo>
                            <a:pt x="13" y="1"/>
                          </a:lnTo>
                          <a:lnTo>
                            <a:pt x="32" y="2"/>
                          </a:lnTo>
                          <a:lnTo>
                            <a:pt x="45" y="4"/>
                          </a:lnTo>
                          <a:lnTo>
                            <a:pt x="57" y="10"/>
                          </a:lnTo>
                          <a:lnTo>
                            <a:pt x="64" y="12"/>
                          </a:lnTo>
                          <a:lnTo>
                            <a:pt x="80" y="8"/>
                          </a:lnTo>
                          <a:lnTo>
                            <a:pt x="92" y="8"/>
                          </a:lnTo>
                          <a:lnTo>
                            <a:pt x="94" y="20"/>
                          </a:lnTo>
                          <a:lnTo>
                            <a:pt x="82" y="18"/>
                          </a:lnTo>
                          <a:lnTo>
                            <a:pt x="72" y="20"/>
                          </a:lnTo>
                          <a:lnTo>
                            <a:pt x="61" y="21"/>
                          </a:lnTo>
                          <a:lnTo>
                            <a:pt x="54" y="21"/>
                          </a:lnTo>
                          <a:lnTo>
                            <a:pt x="45" y="13"/>
                          </a:lnTo>
                          <a:lnTo>
                            <a:pt x="38" y="7"/>
                          </a:lnTo>
                          <a:lnTo>
                            <a:pt x="27" y="6"/>
                          </a:lnTo>
                          <a:lnTo>
                            <a:pt x="12" y="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63" name="Group 385"/>
                    <p:cNvGrpSpPr>
                      <a:grpSpLocks noChangeAspect="1"/>
                    </p:cNvGrpSpPr>
                    <p:nvPr/>
                  </p:nvGrpSpPr>
                  <p:grpSpPr bwMode="auto">
                    <a:xfrm>
                      <a:off x="4840" y="2242"/>
                      <a:ext cx="86" cy="92"/>
                      <a:chOff x="4840" y="2242"/>
                      <a:chExt cx="86" cy="92"/>
                    </a:xfrm>
                  </p:grpSpPr>
                  <p:sp>
                    <p:nvSpPr>
                      <p:cNvPr id="50480" name="Freeform 386"/>
                      <p:cNvSpPr>
                        <a:spLocks noChangeAspect="1"/>
                      </p:cNvSpPr>
                      <p:nvPr/>
                    </p:nvSpPr>
                    <p:spPr bwMode="auto">
                      <a:xfrm>
                        <a:off x="4840" y="2242"/>
                        <a:ext cx="86" cy="92"/>
                      </a:xfrm>
                      <a:custGeom>
                        <a:avLst/>
                        <a:gdLst>
                          <a:gd name="T0" fmla="*/ 0 w 518"/>
                          <a:gd name="T1" fmla="*/ 0 h 463"/>
                          <a:gd name="T2" fmla="*/ 0 w 518"/>
                          <a:gd name="T3" fmla="*/ 0 h 463"/>
                          <a:gd name="T4" fmla="*/ 0 w 518"/>
                          <a:gd name="T5" fmla="*/ 0 h 463"/>
                          <a:gd name="T6" fmla="*/ 0 w 518"/>
                          <a:gd name="T7" fmla="*/ 0 h 463"/>
                          <a:gd name="T8" fmla="*/ 0 w 518"/>
                          <a:gd name="T9" fmla="*/ 0 h 463"/>
                          <a:gd name="T10" fmla="*/ 0 w 518"/>
                          <a:gd name="T11" fmla="*/ 0 h 463"/>
                          <a:gd name="T12" fmla="*/ 0 w 518"/>
                          <a:gd name="T13" fmla="*/ 0 h 463"/>
                          <a:gd name="T14" fmla="*/ 0 w 518"/>
                          <a:gd name="T15" fmla="*/ 0 h 463"/>
                          <a:gd name="T16" fmla="*/ 0 w 518"/>
                          <a:gd name="T17" fmla="*/ 0 h 463"/>
                          <a:gd name="T18" fmla="*/ 0 w 518"/>
                          <a:gd name="T19" fmla="*/ 0 h 463"/>
                          <a:gd name="T20" fmla="*/ 0 w 518"/>
                          <a:gd name="T21" fmla="*/ 0 h 463"/>
                          <a:gd name="T22" fmla="*/ 0 w 518"/>
                          <a:gd name="T23" fmla="*/ 0 h 463"/>
                          <a:gd name="T24" fmla="*/ 0 w 518"/>
                          <a:gd name="T25" fmla="*/ 0 h 463"/>
                          <a:gd name="T26" fmla="*/ 0 w 518"/>
                          <a:gd name="T27" fmla="*/ 0 h 463"/>
                          <a:gd name="T28" fmla="*/ 0 w 518"/>
                          <a:gd name="T29" fmla="*/ 0 h 463"/>
                          <a:gd name="T30" fmla="*/ 0 w 518"/>
                          <a:gd name="T31" fmla="*/ 0 h 463"/>
                          <a:gd name="T32" fmla="*/ 0 w 518"/>
                          <a:gd name="T33" fmla="*/ 0 h 463"/>
                          <a:gd name="T34" fmla="*/ 0 w 518"/>
                          <a:gd name="T35" fmla="*/ 0 h 463"/>
                          <a:gd name="T36" fmla="*/ 0 w 518"/>
                          <a:gd name="T37" fmla="*/ 0 h 463"/>
                          <a:gd name="T38" fmla="*/ 0 w 518"/>
                          <a:gd name="T39" fmla="*/ 0 h 463"/>
                          <a:gd name="T40" fmla="*/ 0 w 518"/>
                          <a:gd name="T41" fmla="*/ 0 h 463"/>
                          <a:gd name="T42" fmla="*/ 0 w 518"/>
                          <a:gd name="T43" fmla="*/ 0 h 463"/>
                          <a:gd name="T44" fmla="*/ 0 w 518"/>
                          <a:gd name="T45" fmla="*/ 0 h 463"/>
                          <a:gd name="T46" fmla="*/ 0 w 518"/>
                          <a:gd name="T47" fmla="*/ 0 h 463"/>
                          <a:gd name="T48" fmla="*/ 0 w 518"/>
                          <a:gd name="T49" fmla="*/ 0 h 463"/>
                          <a:gd name="T50" fmla="*/ 0 w 518"/>
                          <a:gd name="T51" fmla="*/ 0 h 463"/>
                          <a:gd name="T52" fmla="*/ 0 w 518"/>
                          <a:gd name="T53" fmla="*/ 0 h 463"/>
                          <a:gd name="T54" fmla="*/ 0 w 518"/>
                          <a:gd name="T55" fmla="*/ 0 h 463"/>
                          <a:gd name="T56" fmla="*/ 0 w 518"/>
                          <a:gd name="T57" fmla="*/ 0 h 463"/>
                          <a:gd name="T58" fmla="*/ 0 w 518"/>
                          <a:gd name="T59" fmla="*/ 0 h 463"/>
                          <a:gd name="T60" fmla="*/ 0 w 518"/>
                          <a:gd name="T61" fmla="*/ 0 h 463"/>
                          <a:gd name="T62" fmla="*/ 0 w 518"/>
                          <a:gd name="T63" fmla="*/ 0 h 463"/>
                          <a:gd name="T64" fmla="*/ 0 w 518"/>
                          <a:gd name="T65" fmla="*/ 0 h 463"/>
                          <a:gd name="T66" fmla="*/ 0 w 518"/>
                          <a:gd name="T67" fmla="*/ 0 h 463"/>
                          <a:gd name="T68" fmla="*/ 0 w 518"/>
                          <a:gd name="T69" fmla="*/ 0 h 463"/>
                          <a:gd name="T70" fmla="*/ 0 w 518"/>
                          <a:gd name="T71" fmla="*/ 0 h 463"/>
                          <a:gd name="T72" fmla="*/ 0 w 518"/>
                          <a:gd name="T73" fmla="*/ 0 h 463"/>
                          <a:gd name="T74" fmla="*/ 0 w 518"/>
                          <a:gd name="T75" fmla="*/ 0 h 463"/>
                          <a:gd name="T76" fmla="*/ 0 w 518"/>
                          <a:gd name="T77" fmla="*/ 0 h 463"/>
                          <a:gd name="T78" fmla="*/ 0 w 518"/>
                          <a:gd name="T79" fmla="*/ 0 h 463"/>
                          <a:gd name="T80" fmla="*/ 0 w 518"/>
                          <a:gd name="T81" fmla="*/ 0 h 463"/>
                          <a:gd name="T82" fmla="*/ 0 w 518"/>
                          <a:gd name="T83" fmla="*/ 0 h 463"/>
                          <a:gd name="T84" fmla="*/ 0 w 518"/>
                          <a:gd name="T85" fmla="*/ 0 h 463"/>
                          <a:gd name="T86" fmla="*/ 0 w 518"/>
                          <a:gd name="T87" fmla="*/ 0 h 4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18" h="463">
                            <a:moveTo>
                              <a:pt x="46" y="439"/>
                            </a:moveTo>
                            <a:lnTo>
                              <a:pt x="21" y="463"/>
                            </a:lnTo>
                            <a:lnTo>
                              <a:pt x="6" y="426"/>
                            </a:lnTo>
                            <a:lnTo>
                              <a:pt x="6" y="326"/>
                            </a:lnTo>
                            <a:lnTo>
                              <a:pt x="3" y="284"/>
                            </a:lnTo>
                            <a:lnTo>
                              <a:pt x="0" y="248"/>
                            </a:lnTo>
                            <a:lnTo>
                              <a:pt x="3" y="204"/>
                            </a:lnTo>
                            <a:lnTo>
                              <a:pt x="5" y="164"/>
                            </a:lnTo>
                            <a:lnTo>
                              <a:pt x="12" y="109"/>
                            </a:lnTo>
                            <a:lnTo>
                              <a:pt x="21" y="90"/>
                            </a:lnTo>
                            <a:lnTo>
                              <a:pt x="37" y="73"/>
                            </a:lnTo>
                            <a:lnTo>
                              <a:pt x="57" y="54"/>
                            </a:lnTo>
                            <a:lnTo>
                              <a:pt x="82" y="36"/>
                            </a:lnTo>
                            <a:lnTo>
                              <a:pt x="118" y="18"/>
                            </a:lnTo>
                            <a:lnTo>
                              <a:pt x="141" y="10"/>
                            </a:lnTo>
                            <a:lnTo>
                              <a:pt x="159" y="6"/>
                            </a:lnTo>
                            <a:lnTo>
                              <a:pt x="174" y="5"/>
                            </a:lnTo>
                            <a:lnTo>
                              <a:pt x="188" y="4"/>
                            </a:lnTo>
                            <a:lnTo>
                              <a:pt x="235" y="0"/>
                            </a:lnTo>
                            <a:lnTo>
                              <a:pt x="270" y="1"/>
                            </a:lnTo>
                            <a:lnTo>
                              <a:pt x="302" y="6"/>
                            </a:lnTo>
                            <a:lnTo>
                              <a:pt x="323" y="10"/>
                            </a:lnTo>
                            <a:lnTo>
                              <a:pt x="349" y="16"/>
                            </a:lnTo>
                            <a:lnTo>
                              <a:pt x="374" y="25"/>
                            </a:lnTo>
                            <a:lnTo>
                              <a:pt x="398" y="32"/>
                            </a:lnTo>
                            <a:lnTo>
                              <a:pt x="421" y="41"/>
                            </a:lnTo>
                            <a:lnTo>
                              <a:pt x="444" y="49"/>
                            </a:lnTo>
                            <a:lnTo>
                              <a:pt x="472" y="68"/>
                            </a:lnTo>
                            <a:lnTo>
                              <a:pt x="496" y="84"/>
                            </a:lnTo>
                            <a:lnTo>
                              <a:pt x="508" y="96"/>
                            </a:lnTo>
                            <a:lnTo>
                              <a:pt x="515" y="121"/>
                            </a:lnTo>
                            <a:lnTo>
                              <a:pt x="518" y="148"/>
                            </a:lnTo>
                            <a:lnTo>
                              <a:pt x="514" y="191"/>
                            </a:lnTo>
                            <a:lnTo>
                              <a:pt x="509" y="210"/>
                            </a:lnTo>
                            <a:lnTo>
                              <a:pt x="499" y="185"/>
                            </a:lnTo>
                            <a:lnTo>
                              <a:pt x="469" y="167"/>
                            </a:lnTo>
                            <a:lnTo>
                              <a:pt x="433" y="158"/>
                            </a:lnTo>
                            <a:lnTo>
                              <a:pt x="411" y="151"/>
                            </a:lnTo>
                            <a:lnTo>
                              <a:pt x="397" y="143"/>
                            </a:lnTo>
                            <a:lnTo>
                              <a:pt x="385" y="138"/>
                            </a:lnTo>
                            <a:lnTo>
                              <a:pt x="372" y="138"/>
                            </a:lnTo>
                            <a:lnTo>
                              <a:pt x="356" y="135"/>
                            </a:lnTo>
                            <a:lnTo>
                              <a:pt x="345" y="128"/>
                            </a:lnTo>
                            <a:lnTo>
                              <a:pt x="328" y="117"/>
                            </a:lnTo>
                            <a:lnTo>
                              <a:pt x="317" y="107"/>
                            </a:lnTo>
                            <a:lnTo>
                              <a:pt x="299" y="94"/>
                            </a:lnTo>
                            <a:lnTo>
                              <a:pt x="278" y="79"/>
                            </a:lnTo>
                            <a:lnTo>
                              <a:pt x="242" y="60"/>
                            </a:lnTo>
                            <a:lnTo>
                              <a:pt x="255" y="75"/>
                            </a:lnTo>
                            <a:lnTo>
                              <a:pt x="261" y="90"/>
                            </a:lnTo>
                            <a:lnTo>
                              <a:pt x="263" y="110"/>
                            </a:lnTo>
                            <a:lnTo>
                              <a:pt x="262" y="139"/>
                            </a:lnTo>
                            <a:lnTo>
                              <a:pt x="259" y="162"/>
                            </a:lnTo>
                            <a:lnTo>
                              <a:pt x="255" y="189"/>
                            </a:lnTo>
                            <a:lnTo>
                              <a:pt x="244" y="215"/>
                            </a:lnTo>
                            <a:lnTo>
                              <a:pt x="235" y="229"/>
                            </a:lnTo>
                            <a:lnTo>
                              <a:pt x="223" y="243"/>
                            </a:lnTo>
                            <a:lnTo>
                              <a:pt x="208" y="257"/>
                            </a:lnTo>
                            <a:lnTo>
                              <a:pt x="199" y="269"/>
                            </a:lnTo>
                            <a:lnTo>
                              <a:pt x="183" y="295"/>
                            </a:lnTo>
                            <a:lnTo>
                              <a:pt x="177" y="310"/>
                            </a:lnTo>
                            <a:lnTo>
                              <a:pt x="174" y="322"/>
                            </a:lnTo>
                            <a:lnTo>
                              <a:pt x="167" y="340"/>
                            </a:lnTo>
                            <a:lnTo>
                              <a:pt x="161" y="356"/>
                            </a:lnTo>
                            <a:lnTo>
                              <a:pt x="163" y="374"/>
                            </a:lnTo>
                            <a:lnTo>
                              <a:pt x="161" y="392"/>
                            </a:lnTo>
                            <a:lnTo>
                              <a:pt x="152" y="408"/>
                            </a:lnTo>
                            <a:lnTo>
                              <a:pt x="123" y="407"/>
                            </a:lnTo>
                            <a:lnTo>
                              <a:pt x="118" y="387"/>
                            </a:lnTo>
                            <a:lnTo>
                              <a:pt x="114" y="372"/>
                            </a:lnTo>
                            <a:lnTo>
                              <a:pt x="110" y="356"/>
                            </a:lnTo>
                            <a:lnTo>
                              <a:pt x="110" y="337"/>
                            </a:lnTo>
                            <a:lnTo>
                              <a:pt x="108" y="319"/>
                            </a:lnTo>
                            <a:lnTo>
                              <a:pt x="101" y="288"/>
                            </a:lnTo>
                            <a:lnTo>
                              <a:pt x="95" y="272"/>
                            </a:lnTo>
                            <a:lnTo>
                              <a:pt x="85" y="262"/>
                            </a:lnTo>
                            <a:lnTo>
                              <a:pt x="69" y="252"/>
                            </a:lnTo>
                            <a:lnTo>
                              <a:pt x="59" y="253"/>
                            </a:lnTo>
                            <a:lnTo>
                              <a:pt x="43" y="261"/>
                            </a:lnTo>
                            <a:lnTo>
                              <a:pt x="35" y="274"/>
                            </a:lnTo>
                            <a:lnTo>
                              <a:pt x="28" y="292"/>
                            </a:lnTo>
                            <a:lnTo>
                              <a:pt x="24" y="311"/>
                            </a:lnTo>
                            <a:lnTo>
                              <a:pt x="22" y="326"/>
                            </a:lnTo>
                            <a:lnTo>
                              <a:pt x="21" y="348"/>
                            </a:lnTo>
                            <a:lnTo>
                              <a:pt x="24" y="386"/>
                            </a:lnTo>
                            <a:lnTo>
                              <a:pt x="29" y="408"/>
                            </a:lnTo>
                            <a:lnTo>
                              <a:pt x="39" y="426"/>
                            </a:lnTo>
                            <a:lnTo>
                              <a:pt x="46" y="439"/>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81" name="Freeform 387"/>
                      <p:cNvSpPr>
                        <a:spLocks noChangeAspect="1"/>
                      </p:cNvSpPr>
                      <p:nvPr/>
                    </p:nvSpPr>
                    <p:spPr bwMode="auto">
                      <a:xfrm>
                        <a:off x="4860" y="2245"/>
                        <a:ext cx="65" cy="67"/>
                      </a:xfrm>
                      <a:custGeom>
                        <a:avLst/>
                        <a:gdLst>
                          <a:gd name="T0" fmla="*/ 0 w 388"/>
                          <a:gd name="T1" fmla="*/ 0 h 335"/>
                          <a:gd name="T2" fmla="*/ 0 w 388"/>
                          <a:gd name="T3" fmla="*/ 0 h 335"/>
                          <a:gd name="T4" fmla="*/ 0 w 388"/>
                          <a:gd name="T5" fmla="*/ 0 h 335"/>
                          <a:gd name="T6" fmla="*/ 0 w 388"/>
                          <a:gd name="T7" fmla="*/ 0 h 335"/>
                          <a:gd name="T8" fmla="*/ 0 w 388"/>
                          <a:gd name="T9" fmla="*/ 0 h 335"/>
                          <a:gd name="T10" fmla="*/ 0 w 388"/>
                          <a:gd name="T11" fmla="*/ 0 h 335"/>
                          <a:gd name="T12" fmla="*/ 0 w 388"/>
                          <a:gd name="T13" fmla="*/ 0 h 335"/>
                          <a:gd name="T14" fmla="*/ 0 w 388"/>
                          <a:gd name="T15" fmla="*/ 0 h 335"/>
                          <a:gd name="T16" fmla="*/ 0 w 388"/>
                          <a:gd name="T17" fmla="*/ 0 h 335"/>
                          <a:gd name="T18" fmla="*/ 0 w 388"/>
                          <a:gd name="T19" fmla="*/ 0 h 335"/>
                          <a:gd name="T20" fmla="*/ 0 w 388"/>
                          <a:gd name="T21" fmla="*/ 0 h 335"/>
                          <a:gd name="T22" fmla="*/ 0 w 388"/>
                          <a:gd name="T23" fmla="*/ 0 h 335"/>
                          <a:gd name="T24" fmla="*/ 0 w 388"/>
                          <a:gd name="T25" fmla="*/ 0 h 335"/>
                          <a:gd name="T26" fmla="*/ 0 w 388"/>
                          <a:gd name="T27" fmla="*/ 0 h 335"/>
                          <a:gd name="T28" fmla="*/ 0 w 388"/>
                          <a:gd name="T29" fmla="*/ 0 h 335"/>
                          <a:gd name="T30" fmla="*/ 0 w 388"/>
                          <a:gd name="T31" fmla="*/ 0 h 335"/>
                          <a:gd name="T32" fmla="*/ 0 w 388"/>
                          <a:gd name="T33" fmla="*/ 0 h 335"/>
                          <a:gd name="T34" fmla="*/ 0 w 388"/>
                          <a:gd name="T35" fmla="*/ 0 h 335"/>
                          <a:gd name="T36" fmla="*/ 0 w 388"/>
                          <a:gd name="T37" fmla="*/ 0 h 335"/>
                          <a:gd name="T38" fmla="*/ 0 w 388"/>
                          <a:gd name="T39" fmla="*/ 0 h 335"/>
                          <a:gd name="T40" fmla="*/ 0 w 388"/>
                          <a:gd name="T41" fmla="*/ 0 h 335"/>
                          <a:gd name="T42" fmla="*/ 0 w 388"/>
                          <a:gd name="T43" fmla="*/ 0 h 335"/>
                          <a:gd name="T44" fmla="*/ 0 w 388"/>
                          <a:gd name="T45" fmla="*/ 0 h 335"/>
                          <a:gd name="T46" fmla="*/ 0 w 388"/>
                          <a:gd name="T47" fmla="*/ 0 h 335"/>
                          <a:gd name="T48" fmla="*/ 0 w 388"/>
                          <a:gd name="T49" fmla="*/ 0 h 335"/>
                          <a:gd name="T50" fmla="*/ 0 w 388"/>
                          <a:gd name="T51" fmla="*/ 0 h 335"/>
                          <a:gd name="T52" fmla="*/ 0 w 388"/>
                          <a:gd name="T53" fmla="*/ 0 h 335"/>
                          <a:gd name="T54" fmla="*/ 0 w 388"/>
                          <a:gd name="T55" fmla="*/ 0 h 335"/>
                          <a:gd name="T56" fmla="*/ 0 w 388"/>
                          <a:gd name="T57" fmla="*/ 0 h 335"/>
                          <a:gd name="T58" fmla="*/ 0 w 388"/>
                          <a:gd name="T59" fmla="*/ 0 h 335"/>
                          <a:gd name="T60" fmla="*/ 0 w 388"/>
                          <a:gd name="T61" fmla="*/ 0 h 335"/>
                          <a:gd name="T62" fmla="*/ 0 w 388"/>
                          <a:gd name="T63" fmla="*/ 0 h 335"/>
                          <a:gd name="T64" fmla="*/ 0 w 388"/>
                          <a:gd name="T65" fmla="*/ 0 h 335"/>
                          <a:gd name="T66" fmla="*/ 0 w 388"/>
                          <a:gd name="T67" fmla="*/ 0 h 335"/>
                          <a:gd name="T68" fmla="*/ 0 w 388"/>
                          <a:gd name="T69" fmla="*/ 0 h 335"/>
                          <a:gd name="T70" fmla="*/ 0 w 388"/>
                          <a:gd name="T71" fmla="*/ 0 h 335"/>
                          <a:gd name="T72" fmla="*/ 0 w 388"/>
                          <a:gd name="T73" fmla="*/ 0 h 335"/>
                          <a:gd name="T74" fmla="*/ 0 w 388"/>
                          <a:gd name="T75" fmla="*/ 0 h 335"/>
                          <a:gd name="T76" fmla="*/ 0 w 388"/>
                          <a:gd name="T77" fmla="*/ 0 h 335"/>
                          <a:gd name="T78" fmla="*/ 0 w 388"/>
                          <a:gd name="T79" fmla="*/ 0 h 335"/>
                          <a:gd name="T80" fmla="*/ 0 w 388"/>
                          <a:gd name="T81" fmla="*/ 0 h 335"/>
                          <a:gd name="T82" fmla="*/ 0 w 388"/>
                          <a:gd name="T83" fmla="*/ 0 h 335"/>
                          <a:gd name="T84" fmla="*/ 0 w 388"/>
                          <a:gd name="T85" fmla="*/ 0 h 335"/>
                          <a:gd name="T86" fmla="*/ 0 w 388"/>
                          <a:gd name="T87" fmla="*/ 0 h 335"/>
                          <a:gd name="T88" fmla="*/ 0 w 388"/>
                          <a:gd name="T89" fmla="*/ 0 h 335"/>
                          <a:gd name="T90" fmla="*/ 0 w 388"/>
                          <a:gd name="T91" fmla="*/ 0 h 335"/>
                          <a:gd name="T92" fmla="*/ 0 w 388"/>
                          <a:gd name="T93" fmla="*/ 0 h 335"/>
                          <a:gd name="T94" fmla="*/ 0 w 388"/>
                          <a:gd name="T95" fmla="*/ 0 h 335"/>
                          <a:gd name="T96" fmla="*/ 0 w 388"/>
                          <a:gd name="T97" fmla="*/ 0 h 335"/>
                          <a:gd name="T98" fmla="*/ 0 w 388"/>
                          <a:gd name="T99" fmla="*/ 0 h 335"/>
                          <a:gd name="T100" fmla="*/ 0 w 388"/>
                          <a:gd name="T101" fmla="*/ 0 h 335"/>
                          <a:gd name="T102" fmla="*/ 0 w 388"/>
                          <a:gd name="T103" fmla="*/ 0 h 335"/>
                          <a:gd name="T104" fmla="*/ 0 w 388"/>
                          <a:gd name="T105" fmla="*/ 0 h 335"/>
                          <a:gd name="T106" fmla="*/ 0 w 388"/>
                          <a:gd name="T107" fmla="*/ 0 h 335"/>
                          <a:gd name="T108" fmla="*/ 0 w 388"/>
                          <a:gd name="T109" fmla="*/ 0 h 335"/>
                          <a:gd name="T110" fmla="*/ 0 w 388"/>
                          <a:gd name="T111" fmla="*/ 0 h 3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8" h="335">
                            <a:moveTo>
                              <a:pt x="50" y="297"/>
                            </a:moveTo>
                            <a:lnTo>
                              <a:pt x="40" y="309"/>
                            </a:lnTo>
                            <a:lnTo>
                              <a:pt x="46" y="285"/>
                            </a:lnTo>
                            <a:lnTo>
                              <a:pt x="16" y="335"/>
                            </a:lnTo>
                            <a:lnTo>
                              <a:pt x="38" y="277"/>
                            </a:lnTo>
                            <a:lnTo>
                              <a:pt x="17" y="298"/>
                            </a:lnTo>
                            <a:lnTo>
                              <a:pt x="25" y="257"/>
                            </a:lnTo>
                            <a:lnTo>
                              <a:pt x="14" y="278"/>
                            </a:lnTo>
                            <a:lnTo>
                              <a:pt x="17" y="241"/>
                            </a:lnTo>
                            <a:lnTo>
                              <a:pt x="22" y="214"/>
                            </a:lnTo>
                            <a:lnTo>
                              <a:pt x="0" y="247"/>
                            </a:lnTo>
                            <a:lnTo>
                              <a:pt x="23" y="184"/>
                            </a:lnTo>
                            <a:lnTo>
                              <a:pt x="54" y="152"/>
                            </a:lnTo>
                            <a:lnTo>
                              <a:pt x="32" y="188"/>
                            </a:lnTo>
                            <a:lnTo>
                              <a:pt x="71" y="148"/>
                            </a:lnTo>
                            <a:lnTo>
                              <a:pt x="36" y="210"/>
                            </a:lnTo>
                            <a:lnTo>
                              <a:pt x="63" y="187"/>
                            </a:lnTo>
                            <a:lnTo>
                              <a:pt x="26" y="241"/>
                            </a:lnTo>
                            <a:lnTo>
                              <a:pt x="62" y="211"/>
                            </a:lnTo>
                            <a:lnTo>
                              <a:pt x="36" y="255"/>
                            </a:lnTo>
                            <a:lnTo>
                              <a:pt x="71" y="221"/>
                            </a:lnTo>
                            <a:lnTo>
                              <a:pt x="63" y="257"/>
                            </a:lnTo>
                            <a:lnTo>
                              <a:pt x="84" y="220"/>
                            </a:lnTo>
                            <a:lnTo>
                              <a:pt x="99" y="194"/>
                            </a:lnTo>
                            <a:lnTo>
                              <a:pt x="75" y="211"/>
                            </a:lnTo>
                            <a:lnTo>
                              <a:pt x="75" y="193"/>
                            </a:lnTo>
                            <a:lnTo>
                              <a:pt x="56" y="208"/>
                            </a:lnTo>
                            <a:lnTo>
                              <a:pt x="78" y="179"/>
                            </a:lnTo>
                            <a:lnTo>
                              <a:pt x="87" y="170"/>
                            </a:lnTo>
                            <a:lnTo>
                              <a:pt x="83" y="190"/>
                            </a:lnTo>
                            <a:lnTo>
                              <a:pt x="94" y="172"/>
                            </a:lnTo>
                            <a:lnTo>
                              <a:pt x="104" y="158"/>
                            </a:lnTo>
                            <a:lnTo>
                              <a:pt x="111" y="138"/>
                            </a:lnTo>
                            <a:lnTo>
                              <a:pt x="116" y="126"/>
                            </a:lnTo>
                            <a:lnTo>
                              <a:pt x="122" y="105"/>
                            </a:lnTo>
                            <a:lnTo>
                              <a:pt x="124" y="121"/>
                            </a:lnTo>
                            <a:lnTo>
                              <a:pt x="129" y="96"/>
                            </a:lnTo>
                            <a:lnTo>
                              <a:pt x="129" y="80"/>
                            </a:lnTo>
                            <a:lnTo>
                              <a:pt x="128" y="68"/>
                            </a:lnTo>
                            <a:lnTo>
                              <a:pt x="127" y="55"/>
                            </a:lnTo>
                            <a:lnTo>
                              <a:pt x="118" y="48"/>
                            </a:lnTo>
                            <a:lnTo>
                              <a:pt x="109" y="41"/>
                            </a:lnTo>
                            <a:lnTo>
                              <a:pt x="92" y="32"/>
                            </a:lnTo>
                            <a:lnTo>
                              <a:pt x="75" y="26"/>
                            </a:lnTo>
                            <a:lnTo>
                              <a:pt x="60" y="20"/>
                            </a:lnTo>
                            <a:lnTo>
                              <a:pt x="41" y="9"/>
                            </a:lnTo>
                            <a:lnTo>
                              <a:pt x="63" y="16"/>
                            </a:lnTo>
                            <a:lnTo>
                              <a:pt x="49" y="0"/>
                            </a:lnTo>
                            <a:lnTo>
                              <a:pt x="65" y="2"/>
                            </a:lnTo>
                            <a:lnTo>
                              <a:pt x="92" y="5"/>
                            </a:lnTo>
                            <a:lnTo>
                              <a:pt x="106" y="6"/>
                            </a:lnTo>
                            <a:lnTo>
                              <a:pt x="123" y="11"/>
                            </a:lnTo>
                            <a:lnTo>
                              <a:pt x="100" y="15"/>
                            </a:lnTo>
                            <a:lnTo>
                              <a:pt x="109" y="16"/>
                            </a:lnTo>
                            <a:lnTo>
                              <a:pt x="122" y="16"/>
                            </a:lnTo>
                            <a:lnTo>
                              <a:pt x="143" y="16"/>
                            </a:lnTo>
                            <a:lnTo>
                              <a:pt x="160" y="16"/>
                            </a:lnTo>
                            <a:lnTo>
                              <a:pt x="173" y="21"/>
                            </a:lnTo>
                            <a:lnTo>
                              <a:pt x="133" y="25"/>
                            </a:lnTo>
                            <a:lnTo>
                              <a:pt x="147" y="28"/>
                            </a:lnTo>
                            <a:lnTo>
                              <a:pt x="161" y="30"/>
                            </a:lnTo>
                            <a:lnTo>
                              <a:pt x="176" y="30"/>
                            </a:lnTo>
                            <a:lnTo>
                              <a:pt x="147" y="34"/>
                            </a:lnTo>
                            <a:lnTo>
                              <a:pt x="133" y="36"/>
                            </a:lnTo>
                            <a:lnTo>
                              <a:pt x="152" y="43"/>
                            </a:lnTo>
                            <a:lnTo>
                              <a:pt x="165" y="47"/>
                            </a:lnTo>
                            <a:lnTo>
                              <a:pt x="179" y="51"/>
                            </a:lnTo>
                            <a:lnTo>
                              <a:pt x="218" y="59"/>
                            </a:lnTo>
                            <a:lnTo>
                              <a:pt x="177" y="39"/>
                            </a:lnTo>
                            <a:lnTo>
                              <a:pt x="204" y="41"/>
                            </a:lnTo>
                            <a:lnTo>
                              <a:pt x="226" y="46"/>
                            </a:lnTo>
                            <a:lnTo>
                              <a:pt x="246" y="52"/>
                            </a:lnTo>
                            <a:lnTo>
                              <a:pt x="264" y="60"/>
                            </a:lnTo>
                            <a:lnTo>
                              <a:pt x="276" y="67"/>
                            </a:lnTo>
                            <a:lnTo>
                              <a:pt x="294" y="78"/>
                            </a:lnTo>
                            <a:lnTo>
                              <a:pt x="312" y="93"/>
                            </a:lnTo>
                            <a:lnTo>
                              <a:pt x="269" y="81"/>
                            </a:lnTo>
                            <a:lnTo>
                              <a:pt x="314" y="100"/>
                            </a:lnTo>
                            <a:lnTo>
                              <a:pt x="336" y="111"/>
                            </a:lnTo>
                            <a:lnTo>
                              <a:pt x="350" y="122"/>
                            </a:lnTo>
                            <a:lnTo>
                              <a:pt x="363" y="135"/>
                            </a:lnTo>
                            <a:lnTo>
                              <a:pt x="375" y="149"/>
                            </a:lnTo>
                            <a:lnTo>
                              <a:pt x="382" y="166"/>
                            </a:lnTo>
                            <a:lnTo>
                              <a:pt x="388" y="194"/>
                            </a:lnTo>
                            <a:lnTo>
                              <a:pt x="378" y="169"/>
                            </a:lnTo>
                            <a:lnTo>
                              <a:pt x="348" y="151"/>
                            </a:lnTo>
                            <a:lnTo>
                              <a:pt x="312" y="142"/>
                            </a:lnTo>
                            <a:lnTo>
                              <a:pt x="289" y="135"/>
                            </a:lnTo>
                            <a:lnTo>
                              <a:pt x="275" y="127"/>
                            </a:lnTo>
                            <a:lnTo>
                              <a:pt x="264" y="122"/>
                            </a:lnTo>
                            <a:lnTo>
                              <a:pt x="251" y="122"/>
                            </a:lnTo>
                            <a:lnTo>
                              <a:pt x="235" y="119"/>
                            </a:lnTo>
                            <a:lnTo>
                              <a:pt x="224" y="112"/>
                            </a:lnTo>
                            <a:lnTo>
                              <a:pt x="207" y="101"/>
                            </a:lnTo>
                            <a:lnTo>
                              <a:pt x="196" y="93"/>
                            </a:lnTo>
                            <a:lnTo>
                              <a:pt x="178" y="78"/>
                            </a:lnTo>
                            <a:lnTo>
                              <a:pt x="157" y="63"/>
                            </a:lnTo>
                            <a:lnTo>
                              <a:pt x="121" y="44"/>
                            </a:lnTo>
                            <a:lnTo>
                              <a:pt x="134" y="59"/>
                            </a:lnTo>
                            <a:lnTo>
                              <a:pt x="140" y="74"/>
                            </a:lnTo>
                            <a:lnTo>
                              <a:pt x="142" y="95"/>
                            </a:lnTo>
                            <a:lnTo>
                              <a:pt x="141" y="123"/>
                            </a:lnTo>
                            <a:lnTo>
                              <a:pt x="138" y="146"/>
                            </a:lnTo>
                            <a:lnTo>
                              <a:pt x="134" y="173"/>
                            </a:lnTo>
                            <a:lnTo>
                              <a:pt x="123" y="199"/>
                            </a:lnTo>
                            <a:lnTo>
                              <a:pt x="114" y="213"/>
                            </a:lnTo>
                            <a:lnTo>
                              <a:pt x="102" y="227"/>
                            </a:lnTo>
                            <a:lnTo>
                              <a:pt x="86" y="241"/>
                            </a:lnTo>
                            <a:lnTo>
                              <a:pt x="77" y="255"/>
                            </a:lnTo>
                            <a:lnTo>
                              <a:pt x="61" y="280"/>
                            </a:lnTo>
                            <a:lnTo>
                              <a:pt x="55" y="295"/>
                            </a:lnTo>
                            <a:lnTo>
                              <a:pt x="51" y="308"/>
                            </a:lnTo>
                            <a:lnTo>
                              <a:pt x="50" y="297"/>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464" name="Group 388"/>
                    <p:cNvGrpSpPr>
                      <a:grpSpLocks noChangeAspect="1"/>
                    </p:cNvGrpSpPr>
                    <p:nvPr/>
                  </p:nvGrpSpPr>
                  <p:grpSpPr bwMode="auto">
                    <a:xfrm>
                      <a:off x="4845" y="2298"/>
                      <a:ext cx="35" cy="77"/>
                      <a:chOff x="4845" y="2298"/>
                      <a:chExt cx="35" cy="77"/>
                    </a:xfrm>
                  </p:grpSpPr>
                  <p:sp>
                    <p:nvSpPr>
                      <p:cNvPr id="50478" name="Freeform 389"/>
                      <p:cNvSpPr>
                        <a:spLocks noChangeAspect="1"/>
                      </p:cNvSpPr>
                      <p:nvPr/>
                    </p:nvSpPr>
                    <p:spPr bwMode="auto">
                      <a:xfrm>
                        <a:off x="4848" y="2330"/>
                        <a:ext cx="32" cy="45"/>
                      </a:xfrm>
                      <a:custGeom>
                        <a:avLst/>
                        <a:gdLst>
                          <a:gd name="T0" fmla="*/ 0 w 194"/>
                          <a:gd name="T1" fmla="*/ 0 h 223"/>
                          <a:gd name="T2" fmla="*/ 0 w 194"/>
                          <a:gd name="T3" fmla="*/ 0 h 223"/>
                          <a:gd name="T4" fmla="*/ 0 w 194"/>
                          <a:gd name="T5" fmla="*/ 0 h 223"/>
                          <a:gd name="T6" fmla="*/ 0 w 194"/>
                          <a:gd name="T7" fmla="*/ 0 h 223"/>
                          <a:gd name="T8" fmla="*/ 0 w 194"/>
                          <a:gd name="T9" fmla="*/ 0 h 223"/>
                          <a:gd name="T10" fmla="*/ 0 w 194"/>
                          <a:gd name="T11" fmla="*/ 0 h 223"/>
                          <a:gd name="T12" fmla="*/ 0 w 194"/>
                          <a:gd name="T13" fmla="*/ 0 h 223"/>
                          <a:gd name="T14" fmla="*/ 0 w 194"/>
                          <a:gd name="T15" fmla="*/ 0 h 223"/>
                          <a:gd name="T16" fmla="*/ 0 w 194"/>
                          <a:gd name="T17" fmla="*/ 0 h 223"/>
                          <a:gd name="T18" fmla="*/ 0 w 194"/>
                          <a:gd name="T19" fmla="*/ 0 h 223"/>
                          <a:gd name="T20" fmla="*/ 0 w 194"/>
                          <a:gd name="T21" fmla="*/ 0 h 223"/>
                          <a:gd name="T22" fmla="*/ 0 w 194"/>
                          <a:gd name="T23" fmla="*/ 0 h 223"/>
                          <a:gd name="T24" fmla="*/ 0 w 194"/>
                          <a:gd name="T25" fmla="*/ 0 h 223"/>
                          <a:gd name="T26" fmla="*/ 0 w 194"/>
                          <a:gd name="T27" fmla="*/ 0 h 223"/>
                          <a:gd name="T28" fmla="*/ 0 w 194"/>
                          <a:gd name="T29" fmla="*/ 0 h 223"/>
                          <a:gd name="T30" fmla="*/ 0 w 194"/>
                          <a:gd name="T31" fmla="*/ 0 h 223"/>
                          <a:gd name="T32" fmla="*/ 0 w 194"/>
                          <a:gd name="T33" fmla="*/ 0 h 223"/>
                          <a:gd name="T34" fmla="*/ 0 w 194"/>
                          <a:gd name="T35" fmla="*/ 0 h 223"/>
                          <a:gd name="T36" fmla="*/ 0 w 194"/>
                          <a:gd name="T37" fmla="*/ 0 h 223"/>
                          <a:gd name="T38" fmla="*/ 0 w 194"/>
                          <a:gd name="T39" fmla="*/ 0 h 223"/>
                          <a:gd name="T40" fmla="*/ 0 w 194"/>
                          <a:gd name="T41" fmla="*/ 0 h 223"/>
                          <a:gd name="T42" fmla="*/ 0 w 194"/>
                          <a:gd name="T43" fmla="*/ 0 h 223"/>
                          <a:gd name="T44" fmla="*/ 0 w 194"/>
                          <a:gd name="T45" fmla="*/ 0 h 223"/>
                          <a:gd name="T46" fmla="*/ 0 w 194"/>
                          <a:gd name="T47" fmla="*/ 0 h 223"/>
                          <a:gd name="T48" fmla="*/ 0 w 194"/>
                          <a:gd name="T49" fmla="*/ 0 h 223"/>
                          <a:gd name="T50" fmla="*/ 0 w 194"/>
                          <a:gd name="T51" fmla="*/ 0 h 223"/>
                          <a:gd name="T52" fmla="*/ 0 w 194"/>
                          <a:gd name="T53" fmla="*/ 0 h 223"/>
                          <a:gd name="T54" fmla="*/ 0 w 194"/>
                          <a:gd name="T55" fmla="*/ 0 h 223"/>
                          <a:gd name="T56" fmla="*/ 0 w 194"/>
                          <a:gd name="T57" fmla="*/ 0 h 223"/>
                          <a:gd name="T58" fmla="*/ 0 w 194"/>
                          <a:gd name="T59" fmla="*/ 0 h 223"/>
                          <a:gd name="T60" fmla="*/ 0 w 194"/>
                          <a:gd name="T61" fmla="*/ 0 h 223"/>
                          <a:gd name="T62" fmla="*/ 0 w 194"/>
                          <a:gd name="T63" fmla="*/ 0 h 223"/>
                          <a:gd name="T64" fmla="*/ 0 w 194"/>
                          <a:gd name="T65" fmla="*/ 0 h 223"/>
                          <a:gd name="T66" fmla="*/ 0 w 194"/>
                          <a:gd name="T67" fmla="*/ 0 h 223"/>
                          <a:gd name="T68" fmla="*/ 0 w 194"/>
                          <a:gd name="T69" fmla="*/ 0 h 223"/>
                          <a:gd name="T70" fmla="*/ 0 w 194"/>
                          <a:gd name="T71" fmla="*/ 0 h 223"/>
                          <a:gd name="T72" fmla="*/ 0 w 194"/>
                          <a:gd name="T73" fmla="*/ 0 h 223"/>
                          <a:gd name="T74" fmla="*/ 0 w 194"/>
                          <a:gd name="T75" fmla="*/ 0 h 223"/>
                          <a:gd name="T76" fmla="*/ 0 w 194"/>
                          <a:gd name="T77" fmla="*/ 0 h 223"/>
                          <a:gd name="T78" fmla="*/ 0 w 194"/>
                          <a:gd name="T79" fmla="*/ 0 h 223"/>
                          <a:gd name="T80" fmla="*/ 0 w 194"/>
                          <a:gd name="T81" fmla="*/ 0 h 223"/>
                          <a:gd name="T82" fmla="*/ 0 w 194"/>
                          <a:gd name="T83" fmla="*/ 0 h 223"/>
                          <a:gd name="T84" fmla="*/ 0 w 194"/>
                          <a:gd name="T85" fmla="*/ 0 h 223"/>
                          <a:gd name="T86" fmla="*/ 0 w 194"/>
                          <a:gd name="T87" fmla="*/ 0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4" h="223">
                            <a:moveTo>
                              <a:pt x="0" y="0"/>
                            </a:moveTo>
                            <a:lnTo>
                              <a:pt x="11" y="13"/>
                            </a:lnTo>
                            <a:lnTo>
                              <a:pt x="20" y="18"/>
                            </a:lnTo>
                            <a:lnTo>
                              <a:pt x="31" y="19"/>
                            </a:lnTo>
                            <a:lnTo>
                              <a:pt x="41" y="12"/>
                            </a:lnTo>
                            <a:lnTo>
                              <a:pt x="42" y="0"/>
                            </a:lnTo>
                            <a:lnTo>
                              <a:pt x="43" y="24"/>
                            </a:lnTo>
                            <a:lnTo>
                              <a:pt x="51" y="37"/>
                            </a:lnTo>
                            <a:lnTo>
                              <a:pt x="58" y="50"/>
                            </a:lnTo>
                            <a:lnTo>
                              <a:pt x="69" y="70"/>
                            </a:lnTo>
                            <a:lnTo>
                              <a:pt x="76" y="84"/>
                            </a:lnTo>
                            <a:lnTo>
                              <a:pt x="82" y="96"/>
                            </a:lnTo>
                            <a:lnTo>
                              <a:pt x="91" y="108"/>
                            </a:lnTo>
                            <a:lnTo>
                              <a:pt x="108" y="124"/>
                            </a:lnTo>
                            <a:lnTo>
                              <a:pt x="119" y="136"/>
                            </a:lnTo>
                            <a:lnTo>
                              <a:pt x="128" y="145"/>
                            </a:lnTo>
                            <a:lnTo>
                              <a:pt x="133" y="151"/>
                            </a:lnTo>
                            <a:lnTo>
                              <a:pt x="139" y="166"/>
                            </a:lnTo>
                            <a:lnTo>
                              <a:pt x="146" y="178"/>
                            </a:lnTo>
                            <a:lnTo>
                              <a:pt x="156" y="191"/>
                            </a:lnTo>
                            <a:lnTo>
                              <a:pt x="163" y="203"/>
                            </a:lnTo>
                            <a:lnTo>
                              <a:pt x="172" y="212"/>
                            </a:lnTo>
                            <a:lnTo>
                              <a:pt x="182" y="218"/>
                            </a:lnTo>
                            <a:lnTo>
                              <a:pt x="194" y="223"/>
                            </a:lnTo>
                            <a:lnTo>
                              <a:pt x="176" y="222"/>
                            </a:lnTo>
                            <a:lnTo>
                              <a:pt x="159" y="219"/>
                            </a:lnTo>
                            <a:lnTo>
                              <a:pt x="149" y="214"/>
                            </a:lnTo>
                            <a:lnTo>
                              <a:pt x="137" y="204"/>
                            </a:lnTo>
                            <a:lnTo>
                              <a:pt x="129" y="196"/>
                            </a:lnTo>
                            <a:lnTo>
                              <a:pt x="123" y="188"/>
                            </a:lnTo>
                            <a:lnTo>
                              <a:pt x="116" y="181"/>
                            </a:lnTo>
                            <a:lnTo>
                              <a:pt x="113" y="181"/>
                            </a:lnTo>
                            <a:lnTo>
                              <a:pt x="106" y="178"/>
                            </a:lnTo>
                            <a:lnTo>
                              <a:pt x="94" y="171"/>
                            </a:lnTo>
                            <a:lnTo>
                              <a:pt x="83" y="160"/>
                            </a:lnTo>
                            <a:lnTo>
                              <a:pt x="69" y="145"/>
                            </a:lnTo>
                            <a:lnTo>
                              <a:pt x="54" y="125"/>
                            </a:lnTo>
                            <a:lnTo>
                              <a:pt x="42" y="109"/>
                            </a:lnTo>
                            <a:lnTo>
                              <a:pt x="31" y="92"/>
                            </a:lnTo>
                            <a:lnTo>
                              <a:pt x="22" y="76"/>
                            </a:lnTo>
                            <a:lnTo>
                              <a:pt x="17" y="62"/>
                            </a:lnTo>
                            <a:lnTo>
                              <a:pt x="14" y="46"/>
                            </a:lnTo>
                            <a:lnTo>
                              <a:pt x="9" y="28"/>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9" name="Freeform 390"/>
                      <p:cNvSpPr>
                        <a:spLocks noChangeAspect="1"/>
                      </p:cNvSpPr>
                      <p:nvPr/>
                    </p:nvSpPr>
                    <p:spPr bwMode="auto">
                      <a:xfrm>
                        <a:off x="4845" y="2298"/>
                        <a:ext cx="9" cy="28"/>
                      </a:xfrm>
                      <a:custGeom>
                        <a:avLst/>
                        <a:gdLst>
                          <a:gd name="T0" fmla="*/ 0 w 59"/>
                          <a:gd name="T1" fmla="*/ 0 h 140"/>
                          <a:gd name="T2" fmla="*/ 0 w 59"/>
                          <a:gd name="T3" fmla="*/ 0 h 140"/>
                          <a:gd name="T4" fmla="*/ 0 w 59"/>
                          <a:gd name="T5" fmla="*/ 0 h 140"/>
                          <a:gd name="T6" fmla="*/ 0 w 59"/>
                          <a:gd name="T7" fmla="*/ 0 h 140"/>
                          <a:gd name="T8" fmla="*/ 0 w 59"/>
                          <a:gd name="T9" fmla="*/ 0 h 140"/>
                          <a:gd name="T10" fmla="*/ 0 w 59"/>
                          <a:gd name="T11" fmla="*/ 0 h 140"/>
                          <a:gd name="T12" fmla="*/ 0 w 59"/>
                          <a:gd name="T13" fmla="*/ 0 h 140"/>
                          <a:gd name="T14" fmla="*/ 0 w 59"/>
                          <a:gd name="T15" fmla="*/ 0 h 140"/>
                          <a:gd name="T16" fmla="*/ 0 w 59"/>
                          <a:gd name="T17" fmla="*/ 0 h 140"/>
                          <a:gd name="T18" fmla="*/ 0 w 59"/>
                          <a:gd name="T19" fmla="*/ 0 h 140"/>
                          <a:gd name="T20" fmla="*/ 0 w 59"/>
                          <a:gd name="T21" fmla="*/ 0 h 140"/>
                          <a:gd name="T22" fmla="*/ 0 w 59"/>
                          <a:gd name="T23" fmla="*/ 0 h 140"/>
                          <a:gd name="T24" fmla="*/ 0 w 59"/>
                          <a:gd name="T25" fmla="*/ 0 h 140"/>
                          <a:gd name="T26" fmla="*/ 0 w 59"/>
                          <a:gd name="T27" fmla="*/ 0 h 140"/>
                          <a:gd name="T28" fmla="*/ 0 w 59"/>
                          <a:gd name="T29" fmla="*/ 0 h 140"/>
                          <a:gd name="T30" fmla="*/ 0 w 59"/>
                          <a:gd name="T31" fmla="*/ 0 h 140"/>
                          <a:gd name="T32" fmla="*/ 0 w 59"/>
                          <a:gd name="T33" fmla="*/ 0 h 140"/>
                          <a:gd name="T34" fmla="*/ 0 w 59"/>
                          <a:gd name="T35" fmla="*/ 0 h 140"/>
                          <a:gd name="T36" fmla="*/ 0 w 59"/>
                          <a:gd name="T37" fmla="*/ 0 h 140"/>
                          <a:gd name="T38" fmla="*/ 0 w 59"/>
                          <a:gd name="T39" fmla="*/ 0 h 140"/>
                          <a:gd name="T40" fmla="*/ 0 w 59"/>
                          <a:gd name="T41" fmla="*/ 0 h 140"/>
                          <a:gd name="T42" fmla="*/ 0 w 59"/>
                          <a:gd name="T43" fmla="*/ 0 h 140"/>
                          <a:gd name="T44" fmla="*/ 0 w 59"/>
                          <a:gd name="T45" fmla="*/ 0 h 140"/>
                          <a:gd name="T46" fmla="*/ 0 w 59"/>
                          <a:gd name="T47" fmla="*/ 0 h 140"/>
                          <a:gd name="T48" fmla="*/ 0 w 59"/>
                          <a:gd name="T49" fmla="*/ 0 h 140"/>
                          <a:gd name="T50" fmla="*/ 0 w 59"/>
                          <a:gd name="T51" fmla="*/ 0 h 140"/>
                          <a:gd name="T52" fmla="*/ 0 w 59"/>
                          <a:gd name="T53" fmla="*/ 0 h 140"/>
                          <a:gd name="T54" fmla="*/ 0 w 59"/>
                          <a:gd name="T55" fmla="*/ 0 h 140"/>
                          <a:gd name="T56" fmla="*/ 0 w 59"/>
                          <a:gd name="T57" fmla="*/ 0 h 140"/>
                          <a:gd name="T58" fmla="*/ 0 w 59"/>
                          <a:gd name="T59" fmla="*/ 0 h 140"/>
                          <a:gd name="T60" fmla="*/ 0 w 59"/>
                          <a:gd name="T61" fmla="*/ 0 h 140"/>
                          <a:gd name="T62" fmla="*/ 0 w 59"/>
                          <a:gd name="T63" fmla="*/ 0 h 140"/>
                          <a:gd name="T64" fmla="*/ 0 w 59"/>
                          <a:gd name="T65" fmla="*/ 0 h 140"/>
                          <a:gd name="T66" fmla="*/ 0 w 59"/>
                          <a:gd name="T67" fmla="*/ 0 h 140"/>
                          <a:gd name="T68" fmla="*/ 0 w 59"/>
                          <a:gd name="T69" fmla="*/ 0 h 140"/>
                          <a:gd name="T70" fmla="*/ 0 w 59"/>
                          <a:gd name="T71" fmla="*/ 0 h 140"/>
                          <a:gd name="T72" fmla="*/ 0 w 59"/>
                          <a:gd name="T73" fmla="*/ 0 h 140"/>
                          <a:gd name="T74" fmla="*/ 0 w 59"/>
                          <a:gd name="T75" fmla="*/ 0 h 140"/>
                          <a:gd name="T76" fmla="*/ 0 w 59"/>
                          <a:gd name="T77" fmla="*/ 0 h 140"/>
                          <a:gd name="T78" fmla="*/ 0 w 59"/>
                          <a:gd name="T79" fmla="*/ 0 h 140"/>
                          <a:gd name="T80" fmla="*/ 0 w 59"/>
                          <a:gd name="T81" fmla="*/ 0 h 140"/>
                          <a:gd name="T82" fmla="*/ 0 w 59"/>
                          <a:gd name="T83" fmla="*/ 0 h 140"/>
                          <a:gd name="T84" fmla="*/ 0 w 59"/>
                          <a:gd name="T85" fmla="*/ 0 h 140"/>
                          <a:gd name="T86" fmla="*/ 0 w 59"/>
                          <a:gd name="T87" fmla="*/ 0 h 140"/>
                          <a:gd name="T88" fmla="*/ 0 w 59"/>
                          <a:gd name="T89" fmla="*/ 0 h 140"/>
                          <a:gd name="T90" fmla="*/ 0 w 59"/>
                          <a:gd name="T91" fmla="*/ 0 h 140"/>
                          <a:gd name="T92" fmla="*/ 0 w 59"/>
                          <a:gd name="T93" fmla="*/ 0 h 140"/>
                          <a:gd name="T94" fmla="*/ 0 w 59"/>
                          <a:gd name="T95" fmla="*/ 0 h 140"/>
                          <a:gd name="T96" fmla="*/ 0 w 59"/>
                          <a:gd name="T97" fmla="*/ 0 h 140"/>
                          <a:gd name="T98" fmla="*/ 0 w 59"/>
                          <a:gd name="T99" fmla="*/ 0 h 140"/>
                          <a:gd name="T100" fmla="*/ 0 w 59"/>
                          <a:gd name="T101" fmla="*/ 0 h 140"/>
                          <a:gd name="T102" fmla="*/ 0 w 59"/>
                          <a:gd name="T103" fmla="*/ 0 h 140"/>
                          <a:gd name="T104" fmla="*/ 0 w 59"/>
                          <a:gd name="T105" fmla="*/ 0 h 140"/>
                          <a:gd name="T106" fmla="*/ 0 w 59"/>
                          <a:gd name="T107" fmla="*/ 0 h 140"/>
                          <a:gd name="T108" fmla="*/ 0 w 59"/>
                          <a:gd name="T109" fmla="*/ 0 h 140"/>
                          <a:gd name="T110" fmla="*/ 0 w 59"/>
                          <a:gd name="T111" fmla="*/ 0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140">
                            <a:moveTo>
                              <a:pt x="22" y="130"/>
                            </a:moveTo>
                            <a:lnTo>
                              <a:pt x="13" y="119"/>
                            </a:lnTo>
                            <a:lnTo>
                              <a:pt x="11" y="109"/>
                            </a:lnTo>
                            <a:lnTo>
                              <a:pt x="8" y="101"/>
                            </a:lnTo>
                            <a:lnTo>
                              <a:pt x="8" y="91"/>
                            </a:lnTo>
                            <a:lnTo>
                              <a:pt x="12" y="84"/>
                            </a:lnTo>
                            <a:lnTo>
                              <a:pt x="12" y="78"/>
                            </a:lnTo>
                            <a:lnTo>
                              <a:pt x="8" y="73"/>
                            </a:lnTo>
                            <a:lnTo>
                              <a:pt x="11" y="67"/>
                            </a:lnTo>
                            <a:lnTo>
                              <a:pt x="13" y="63"/>
                            </a:lnTo>
                            <a:lnTo>
                              <a:pt x="13" y="56"/>
                            </a:lnTo>
                            <a:lnTo>
                              <a:pt x="13" y="45"/>
                            </a:lnTo>
                            <a:lnTo>
                              <a:pt x="18" y="38"/>
                            </a:lnTo>
                            <a:lnTo>
                              <a:pt x="22" y="29"/>
                            </a:lnTo>
                            <a:lnTo>
                              <a:pt x="24" y="21"/>
                            </a:lnTo>
                            <a:lnTo>
                              <a:pt x="26" y="16"/>
                            </a:lnTo>
                            <a:lnTo>
                              <a:pt x="31" y="12"/>
                            </a:lnTo>
                            <a:lnTo>
                              <a:pt x="37" y="10"/>
                            </a:lnTo>
                            <a:lnTo>
                              <a:pt x="45" y="15"/>
                            </a:lnTo>
                            <a:lnTo>
                              <a:pt x="50" y="23"/>
                            </a:lnTo>
                            <a:lnTo>
                              <a:pt x="54" y="34"/>
                            </a:lnTo>
                            <a:lnTo>
                              <a:pt x="55" y="47"/>
                            </a:lnTo>
                            <a:lnTo>
                              <a:pt x="54" y="60"/>
                            </a:lnTo>
                            <a:lnTo>
                              <a:pt x="47" y="65"/>
                            </a:lnTo>
                            <a:lnTo>
                              <a:pt x="38" y="68"/>
                            </a:lnTo>
                            <a:lnTo>
                              <a:pt x="34" y="71"/>
                            </a:lnTo>
                            <a:lnTo>
                              <a:pt x="28" y="78"/>
                            </a:lnTo>
                            <a:lnTo>
                              <a:pt x="25" y="84"/>
                            </a:lnTo>
                            <a:lnTo>
                              <a:pt x="22" y="96"/>
                            </a:lnTo>
                            <a:lnTo>
                              <a:pt x="23" y="110"/>
                            </a:lnTo>
                            <a:lnTo>
                              <a:pt x="24" y="118"/>
                            </a:lnTo>
                            <a:lnTo>
                              <a:pt x="30" y="125"/>
                            </a:lnTo>
                            <a:lnTo>
                              <a:pt x="38" y="123"/>
                            </a:lnTo>
                            <a:lnTo>
                              <a:pt x="38" y="94"/>
                            </a:lnTo>
                            <a:lnTo>
                              <a:pt x="42" y="86"/>
                            </a:lnTo>
                            <a:lnTo>
                              <a:pt x="51" y="82"/>
                            </a:lnTo>
                            <a:lnTo>
                              <a:pt x="57" y="73"/>
                            </a:lnTo>
                            <a:lnTo>
                              <a:pt x="59" y="63"/>
                            </a:lnTo>
                            <a:lnTo>
                              <a:pt x="59" y="50"/>
                            </a:lnTo>
                            <a:lnTo>
                              <a:pt x="56" y="29"/>
                            </a:lnTo>
                            <a:lnTo>
                              <a:pt x="49" y="15"/>
                            </a:lnTo>
                            <a:lnTo>
                              <a:pt x="38" y="7"/>
                            </a:lnTo>
                            <a:lnTo>
                              <a:pt x="31" y="2"/>
                            </a:lnTo>
                            <a:lnTo>
                              <a:pt x="24" y="0"/>
                            </a:lnTo>
                            <a:lnTo>
                              <a:pt x="19" y="9"/>
                            </a:lnTo>
                            <a:lnTo>
                              <a:pt x="12" y="19"/>
                            </a:lnTo>
                            <a:lnTo>
                              <a:pt x="8" y="33"/>
                            </a:lnTo>
                            <a:lnTo>
                              <a:pt x="4" y="45"/>
                            </a:lnTo>
                            <a:lnTo>
                              <a:pt x="1" y="59"/>
                            </a:lnTo>
                            <a:lnTo>
                              <a:pt x="0" y="70"/>
                            </a:lnTo>
                            <a:lnTo>
                              <a:pt x="1" y="84"/>
                            </a:lnTo>
                            <a:lnTo>
                              <a:pt x="2" y="97"/>
                            </a:lnTo>
                            <a:lnTo>
                              <a:pt x="8" y="117"/>
                            </a:lnTo>
                            <a:lnTo>
                              <a:pt x="12" y="128"/>
                            </a:lnTo>
                            <a:lnTo>
                              <a:pt x="22" y="140"/>
                            </a:lnTo>
                            <a:lnTo>
                              <a:pt x="22" y="13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465" name="Group 391"/>
                    <p:cNvGrpSpPr>
                      <a:grpSpLocks noChangeAspect="1"/>
                    </p:cNvGrpSpPr>
                    <p:nvPr/>
                  </p:nvGrpSpPr>
                  <p:grpSpPr bwMode="auto">
                    <a:xfrm>
                      <a:off x="4887" y="2308"/>
                      <a:ext cx="39" cy="8"/>
                      <a:chOff x="4887" y="2308"/>
                      <a:chExt cx="39" cy="8"/>
                    </a:xfrm>
                  </p:grpSpPr>
                  <p:sp>
                    <p:nvSpPr>
                      <p:cNvPr id="50476" name="Freeform 392"/>
                      <p:cNvSpPr>
                        <a:spLocks noChangeAspect="1"/>
                      </p:cNvSpPr>
                      <p:nvPr/>
                    </p:nvSpPr>
                    <p:spPr bwMode="auto">
                      <a:xfrm>
                        <a:off x="4913" y="2311"/>
                        <a:ext cx="13" cy="5"/>
                      </a:xfrm>
                      <a:custGeom>
                        <a:avLst/>
                        <a:gdLst>
                          <a:gd name="T0" fmla="*/ 0 w 77"/>
                          <a:gd name="T1" fmla="*/ 0 h 21"/>
                          <a:gd name="T2" fmla="*/ 0 w 77"/>
                          <a:gd name="T3" fmla="*/ 0 h 21"/>
                          <a:gd name="T4" fmla="*/ 0 w 77"/>
                          <a:gd name="T5" fmla="*/ 0 h 21"/>
                          <a:gd name="T6" fmla="*/ 0 w 77"/>
                          <a:gd name="T7" fmla="*/ 0 h 21"/>
                          <a:gd name="T8" fmla="*/ 0 w 77"/>
                          <a:gd name="T9" fmla="*/ 0 h 21"/>
                          <a:gd name="T10" fmla="*/ 0 w 77"/>
                          <a:gd name="T11" fmla="*/ 0 h 21"/>
                          <a:gd name="T12" fmla="*/ 0 w 77"/>
                          <a:gd name="T13" fmla="*/ 0 h 21"/>
                          <a:gd name="T14" fmla="*/ 0 w 77"/>
                          <a:gd name="T15" fmla="*/ 0 h 21"/>
                          <a:gd name="T16" fmla="*/ 0 w 77"/>
                          <a:gd name="T17" fmla="*/ 0 h 21"/>
                          <a:gd name="T18" fmla="*/ 0 w 77"/>
                          <a:gd name="T19" fmla="*/ 0 h 21"/>
                          <a:gd name="T20" fmla="*/ 0 w 77"/>
                          <a:gd name="T21" fmla="*/ 0 h 21"/>
                          <a:gd name="T22" fmla="*/ 0 w 77"/>
                          <a:gd name="T23" fmla="*/ 0 h 21"/>
                          <a:gd name="T24" fmla="*/ 0 w 77"/>
                          <a:gd name="T25" fmla="*/ 0 h 21"/>
                          <a:gd name="T26" fmla="*/ 0 w 77"/>
                          <a:gd name="T27" fmla="*/ 0 h 21"/>
                          <a:gd name="T28" fmla="*/ 0 w 77"/>
                          <a:gd name="T29" fmla="*/ 0 h 21"/>
                          <a:gd name="T30" fmla="*/ 0 w 77"/>
                          <a:gd name="T31" fmla="*/ 0 h 21"/>
                          <a:gd name="T32" fmla="*/ 0 w 77"/>
                          <a:gd name="T33" fmla="*/ 0 h 21"/>
                          <a:gd name="T34" fmla="*/ 0 w 77"/>
                          <a:gd name="T35" fmla="*/ 0 h 21"/>
                          <a:gd name="T36" fmla="*/ 0 w 77"/>
                          <a:gd name="T37" fmla="*/ 0 h 21"/>
                          <a:gd name="T38" fmla="*/ 0 w 77"/>
                          <a:gd name="T39" fmla="*/ 0 h 21"/>
                          <a:gd name="T40" fmla="*/ 0 w 77"/>
                          <a:gd name="T41" fmla="*/ 0 h 21"/>
                          <a:gd name="T42" fmla="*/ 0 w 7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7" h="21">
                            <a:moveTo>
                              <a:pt x="0" y="14"/>
                            </a:moveTo>
                            <a:lnTo>
                              <a:pt x="14" y="2"/>
                            </a:lnTo>
                            <a:lnTo>
                              <a:pt x="26" y="2"/>
                            </a:lnTo>
                            <a:lnTo>
                              <a:pt x="34" y="2"/>
                            </a:lnTo>
                            <a:lnTo>
                              <a:pt x="45" y="0"/>
                            </a:lnTo>
                            <a:lnTo>
                              <a:pt x="43" y="9"/>
                            </a:lnTo>
                            <a:lnTo>
                              <a:pt x="55" y="4"/>
                            </a:lnTo>
                            <a:lnTo>
                              <a:pt x="63" y="2"/>
                            </a:lnTo>
                            <a:lnTo>
                              <a:pt x="55" y="9"/>
                            </a:lnTo>
                            <a:lnTo>
                              <a:pt x="71" y="2"/>
                            </a:lnTo>
                            <a:lnTo>
                              <a:pt x="69" y="8"/>
                            </a:lnTo>
                            <a:lnTo>
                              <a:pt x="77" y="3"/>
                            </a:lnTo>
                            <a:lnTo>
                              <a:pt x="75" y="13"/>
                            </a:lnTo>
                            <a:lnTo>
                              <a:pt x="70" y="19"/>
                            </a:lnTo>
                            <a:lnTo>
                              <a:pt x="61" y="21"/>
                            </a:lnTo>
                            <a:lnTo>
                              <a:pt x="48" y="21"/>
                            </a:lnTo>
                            <a:lnTo>
                              <a:pt x="42" y="19"/>
                            </a:lnTo>
                            <a:lnTo>
                              <a:pt x="36" y="18"/>
                            </a:lnTo>
                            <a:lnTo>
                              <a:pt x="30" y="15"/>
                            </a:lnTo>
                            <a:lnTo>
                              <a:pt x="21" y="13"/>
                            </a:lnTo>
                            <a:lnTo>
                              <a:pt x="11" y="9"/>
                            </a:lnTo>
                            <a:lnTo>
                              <a:pt x="0" y="14"/>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7" name="Freeform 393"/>
                      <p:cNvSpPr>
                        <a:spLocks noChangeAspect="1"/>
                      </p:cNvSpPr>
                      <p:nvPr/>
                    </p:nvSpPr>
                    <p:spPr bwMode="auto">
                      <a:xfrm>
                        <a:off x="4887" y="2308"/>
                        <a:ext cx="18" cy="5"/>
                      </a:xfrm>
                      <a:custGeom>
                        <a:avLst/>
                        <a:gdLst>
                          <a:gd name="T0" fmla="*/ 0 w 110"/>
                          <a:gd name="T1" fmla="*/ 0 h 24"/>
                          <a:gd name="T2" fmla="*/ 0 w 110"/>
                          <a:gd name="T3" fmla="*/ 0 h 24"/>
                          <a:gd name="T4" fmla="*/ 0 w 110"/>
                          <a:gd name="T5" fmla="*/ 0 h 24"/>
                          <a:gd name="T6" fmla="*/ 0 w 110"/>
                          <a:gd name="T7" fmla="*/ 0 h 24"/>
                          <a:gd name="T8" fmla="*/ 0 w 110"/>
                          <a:gd name="T9" fmla="*/ 0 h 24"/>
                          <a:gd name="T10" fmla="*/ 0 w 110"/>
                          <a:gd name="T11" fmla="*/ 0 h 24"/>
                          <a:gd name="T12" fmla="*/ 0 w 110"/>
                          <a:gd name="T13" fmla="*/ 0 h 24"/>
                          <a:gd name="T14" fmla="*/ 0 w 110"/>
                          <a:gd name="T15" fmla="*/ 0 h 24"/>
                          <a:gd name="T16" fmla="*/ 0 w 110"/>
                          <a:gd name="T17" fmla="*/ 0 h 24"/>
                          <a:gd name="T18" fmla="*/ 0 w 110"/>
                          <a:gd name="T19" fmla="*/ 0 h 24"/>
                          <a:gd name="T20" fmla="*/ 0 w 110"/>
                          <a:gd name="T21" fmla="*/ 0 h 24"/>
                          <a:gd name="T22" fmla="*/ 0 w 110"/>
                          <a:gd name="T23" fmla="*/ 0 h 24"/>
                          <a:gd name="T24" fmla="*/ 0 w 110"/>
                          <a:gd name="T25" fmla="*/ 0 h 24"/>
                          <a:gd name="T26" fmla="*/ 0 w 110"/>
                          <a:gd name="T27" fmla="*/ 0 h 24"/>
                          <a:gd name="T28" fmla="*/ 0 w 110"/>
                          <a:gd name="T29" fmla="*/ 0 h 24"/>
                          <a:gd name="T30" fmla="*/ 0 w 110"/>
                          <a:gd name="T31" fmla="*/ 0 h 24"/>
                          <a:gd name="T32" fmla="*/ 0 w 110"/>
                          <a:gd name="T33" fmla="*/ 0 h 24"/>
                          <a:gd name="T34" fmla="*/ 0 w 110"/>
                          <a:gd name="T35" fmla="*/ 0 h 24"/>
                          <a:gd name="T36" fmla="*/ 0 w 110"/>
                          <a:gd name="T37" fmla="*/ 0 h 24"/>
                          <a:gd name="T38" fmla="*/ 0 w 110"/>
                          <a:gd name="T39" fmla="*/ 0 h 24"/>
                          <a:gd name="T40" fmla="*/ 0 w 110"/>
                          <a:gd name="T41" fmla="*/ 0 h 24"/>
                          <a:gd name="T42" fmla="*/ 0 w 110"/>
                          <a:gd name="T43" fmla="*/ 0 h 24"/>
                          <a:gd name="T44" fmla="*/ 0 w 110"/>
                          <a:gd name="T45" fmla="*/ 0 h 24"/>
                          <a:gd name="T46" fmla="*/ 0 w 110"/>
                          <a:gd name="T47" fmla="*/ 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 h="24">
                            <a:moveTo>
                              <a:pt x="0" y="20"/>
                            </a:moveTo>
                            <a:lnTo>
                              <a:pt x="8" y="11"/>
                            </a:lnTo>
                            <a:lnTo>
                              <a:pt x="21" y="8"/>
                            </a:lnTo>
                            <a:lnTo>
                              <a:pt x="34" y="4"/>
                            </a:lnTo>
                            <a:lnTo>
                              <a:pt x="49" y="4"/>
                            </a:lnTo>
                            <a:lnTo>
                              <a:pt x="63" y="5"/>
                            </a:lnTo>
                            <a:lnTo>
                              <a:pt x="71" y="0"/>
                            </a:lnTo>
                            <a:lnTo>
                              <a:pt x="73" y="8"/>
                            </a:lnTo>
                            <a:lnTo>
                              <a:pt x="89" y="3"/>
                            </a:lnTo>
                            <a:lnTo>
                              <a:pt x="84" y="12"/>
                            </a:lnTo>
                            <a:lnTo>
                              <a:pt x="96" y="10"/>
                            </a:lnTo>
                            <a:lnTo>
                              <a:pt x="107" y="4"/>
                            </a:lnTo>
                            <a:lnTo>
                              <a:pt x="98" y="20"/>
                            </a:lnTo>
                            <a:lnTo>
                              <a:pt x="109" y="14"/>
                            </a:lnTo>
                            <a:lnTo>
                              <a:pt x="110" y="21"/>
                            </a:lnTo>
                            <a:lnTo>
                              <a:pt x="94" y="24"/>
                            </a:lnTo>
                            <a:lnTo>
                              <a:pt x="82" y="21"/>
                            </a:lnTo>
                            <a:lnTo>
                              <a:pt x="72" y="16"/>
                            </a:lnTo>
                            <a:lnTo>
                              <a:pt x="59" y="15"/>
                            </a:lnTo>
                            <a:lnTo>
                              <a:pt x="47" y="15"/>
                            </a:lnTo>
                            <a:lnTo>
                              <a:pt x="34" y="15"/>
                            </a:lnTo>
                            <a:lnTo>
                              <a:pt x="24" y="11"/>
                            </a:lnTo>
                            <a:lnTo>
                              <a:pt x="16" y="11"/>
                            </a:lnTo>
                            <a:lnTo>
                              <a:pt x="0" y="20"/>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466" name="Group 394"/>
                    <p:cNvGrpSpPr>
                      <a:grpSpLocks noChangeAspect="1"/>
                    </p:cNvGrpSpPr>
                    <p:nvPr/>
                  </p:nvGrpSpPr>
                  <p:grpSpPr bwMode="auto">
                    <a:xfrm>
                      <a:off x="4889" y="2310"/>
                      <a:ext cx="17" cy="11"/>
                      <a:chOff x="4889" y="2310"/>
                      <a:chExt cx="17" cy="11"/>
                    </a:xfrm>
                  </p:grpSpPr>
                  <p:sp>
                    <p:nvSpPr>
                      <p:cNvPr id="50472" name="Freeform 395"/>
                      <p:cNvSpPr>
                        <a:spLocks noChangeAspect="1"/>
                      </p:cNvSpPr>
                      <p:nvPr/>
                    </p:nvSpPr>
                    <p:spPr bwMode="auto">
                      <a:xfrm>
                        <a:off x="4889" y="2315"/>
                        <a:ext cx="11" cy="5"/>
                      </a:xfrm>
                      <a:custGeom>
                        <a:avLst/>
                        <a:gdLst>
                          <a:gd name="T0" fmla="*/ 0 w 64"/>
                          <a:gd name="T1" fmla="*/ 0 h 22"/>
                          <a:gd name="T2" fmla="*/ 0 w 64"/>
                          <a:gd name="T3" fmla="*/ 0 h 22"/>
                          <a:gd name="T4" fmla="*/ 0 w 64"/>
                          <a:gd name="T5" fmla="*/ 0 h 22"/>
                          <a:gd name="T6" fmla="*/ 0 w 64"/>
                          <a:gd name="T7" fmla="*/ 0 h 22"/>
                          <a:gd name="T8" fmla="*/ 0 w 64"/>
                          <a:gd name="T9" fmla="*/ 0 h 22"/>
                          <a:gd name="T10" fmla="*/ 0 w 64"/>
                          <a:gd name="T11" fmla="*/ 0 h 22"/>
                          <a:gd name="T12" fmla="*/ 0 w 64"/>
                          <a:gd name="T13" fmla="*/ 0 h 22"/>
                          <a:gd name="T14" fmla="*/ 0 w 64"/>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2">
                            <a:moveTo>
                              <a:pt x="0" y="0"/>
                            </a:moveTo>
                            <a:lnTo>
                              <a:pt x="12" y="10"/>
                            </a:lnTo>
                            <a:lnTo>
                              <a:pt x="26" y="21"/>
                            </a:lnTo>
                            <a:lnTo>
                              <a:pt x="45" y="22"/>
                            </a:lnTo>
                            <a:lnTo>
                              <a:pt x="58" y="9"/>
                            </a:lnTo>
                            <a:lnTo>
                              <a:pt x="64" y="7"/>
                            </a:lnTo>
                            <a:lnTo>
                              <a:pt x="6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3" name="Freeform 396"/>
                      <p:cNvSpPr>
                        <a:spLocks noChangeAspect="1"/>
                      </p:cNvSpPr>
                      <p:nvPr/>
                    </p:nvSpPr>
                    <p:spPr bwMode="auto">
                      <a:xfrm>
                        <a:off x="4889" y="2310"/>
                        <a:ext cx="17" cy="11"/>
                      </a:xfrm>
                      <a:custGeom>
                        <a:avLst/>
                        <a:gdLst>
                          <a:gd name="T0" fmla="*/ 0 w 98"/>
                          <a:gd name="T1" fmla="*/ 0 h 56"/>
                          <a:gd name="T2" fmla="*/ 0 w 98"/>
                          <a:gd name="T3" fmla="*/ 0 h 56"/>
                          <a:gd name="T4" fmla="*/ 0 w 98"/>
                          <a:gd name="T5" fmla="*/ 0 h 56"/>
                          <a:gd name="T6" fmla="*/ 0 w 98"/>
                          <a:gd name="T7" fmla="*/ 0 h 56"/>
                          <a:gd name="T8" fmla="*/ 0 w 98"/>
                          <a:gd name="T9" fmla="*/ 0 h 56"/>
                          <a:gd name="T10" fmla="*/ 0 w 98"/>
                          <a:gd name="T11" fmla="*/ 0 h 56"/>
                          <a:gd name="T12" fmla="*/ 0 w 98"/>
                          <a:gd name="T13" fmla="*/ 0 h 56"/>
                          <a:gd name="T14" fmla="*/ 0 w 98"/>
                          <a:gd name="T15" fmla="*/ 0 h 56"/>
                          <a:gd name="T16" fmla="*/ 0 w 98"/>
                          <a:gd name="T17" fmla="*/ 0 h 56"/>
                          <a:gd name="T18" fmla="*/ 0 w 98"/>
                          <a:gd name="T19" fmla="*/ 0 h 56"/>
                          <a:gd name="T20" fmla="*/ 0 w 98"/>
                          <a:gd name="T21" fmla="*/ 0 h 56"/>
                          <a:gd name="T22" fmla="*/ 0 w 98"/>
                          <a:gd name="T23" fmla="*/ 0 h 56"/>
                          <a:gd name="T24" fmla="*/ 0 w 98"/>
                          <a:gd name="T25" fmla="*/ 0 h 56"/>
                          <a:gd name="T26" fmla="*/ 0 w 98"/>
                          <a:gd name="T27" fmla="*/ 0 h 56"/>
                          <a:gd name="T28" fmla="*/ 0 w 98"/>
                          <a:gd name="T29" fmla="*/ 0 h 56"/>
                          <a:gd name="T30" fmla="*/ 0 w 98"/>
                          <a:gd name="T31" fmla="*/ 0 h 56"/>
                          <a:gd name="T32" fmla="*/ 0 w 98"/>
                          <a:gd name="T33" fmla="*/ 0 h 56"/>
                          <a:gd name="T34" fmla="*/ 0 w 98"/>
                          <a:gd name="T35" fmla="*/ 0 h 56"/>
                          <a:gd name="T36" fmla="*/ 0 w 98"/>
                          <a:gd name="T37" fmla="*/ 0 h 56"/>
                          <a:gd name="T38" fmla="*/ 0 w 98"/>
                          <a:gd name="T39" fmla="*/ 0 h 56"/>
                          <a:gd name="T40" fmla="*/ 0 w 98"/>
                          <a:gd name="T41" fmla="*/ 0 h 56"/>
                          <a:gd name="T42" fmla="*/ 0 w 98"/>
                          <a:gd name="T43" fmla="*/ 0 h 56"/>
                          <a:gd name="T44" fmla="*/ 0 w 98"/>
                          <a:gd name="T45" fmla="*/ 0 h 56"/>
                          <a:gd name="T46" fmla="*/ 0 w 98"/>
                          <a:gd name="T47" fmla="*/ 0 h 56"/>
                          <a:gd name="T48" fmla="*/ 0 w 98"/>
                          <a:gd name="T49" fmla="*/ 0 h 56"/>
                          <a:gd name="T50" fmla="*/ 0 w 98"/>
                          <a:gd name="T51" fmla="*/ 0 h 56"/>
                          <a:gd name="T52" fmla="*/ 0 w 98"/>
                          <a:gd name="T53" fmla="*/ 0 h 56"/>
                          <a:gd name="T54" fmla="*/ 0 w 98"/>
                          <a:gd name="T55" fmla="*/ 0 h 56"/>
                          <a:gd name="T56" fmla="*/ 0 w 98"/>
                          <a:gd name="T57" fmla="*/ 0 h 56"/>
                          <a:gd name="T58" fmla="*/ 0 w 98"/>
                          <a:gd name="T59" fmla="*/ 0 h 56"/>
                          <a:gd name="T60" fmla="*/ 0 w 98"/>
                          <a:gd name="T61" fmla="*/ 0 h 56"/>
                          <a:gd name="T62" fmla="*/ 0 w 9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56">
                            <a:moveTo>
                              <a:pt x="25" y="0"/>
                            </a:moveTo>
                            <a:lnTo>
                              <a:pt x="43" y="4"/>
                            </a:lnTo>
                            <a:lnTo>
                              <a:pt x="55" y="6"/>
                            </a:lnTo>
                            <a:lnTo>
                              <a:pt x="68" y="11"/>
                            </a:lnTo>
                            <a:lnTo>
                              <a:pt x="75" y="15"/>
                            </a:lnTo>
                            <a:lnTo>
                              <a:pt x="81" y="16"/>
                            </a:lnTo>
                            <a:lnTo>
                              <a:pt x="92" y="17"/>
                            </a:lnTo>
                            <a:lnTo>
                              <a:pt x="98" y="20"/>
                            </a:lnTo>
                            <a:lnTo>
                              <a:pt x="98" y="33"/>
                            </a:lnTo>
                            <a:lnTo>
                              <a:pt x="93" y="41"/>
                            </a:lnTo>
                            <a:lnTo>
                              <a:pt x="89" y="47"/>
                            </a:lnTo>
                            <a:lnTo>
                              <a:pt x="86" y="52"/>
                            </a:lnTo>
                            <a:lnTo>
                              <a:pt x="77" y="56"/>
                            </a:lnTo>
                            <a:lnTo>
                              <a:pt x="69" y="56"/>
                            </a:lnTo>
                            <a:lnTo>
                              <a:pt x="63" y="53"/>
                            </a:lnTo>
                            <a:lnTo>
                              <a:pt x="64" y="47"/>
                            </a:lnTo>
                            <a:lnTo>
                              <a:pt x="63" y="38"/>
                            </a:lnTo>
                            <a:lnTo>
                              <a:pt x="57" y="38"/>
                            </a:lnTo>
                            <a:lnTo>
                              <a:pt x="49" y="30"/>
                            </a:lnTo>
                            <a:lnTo>
                              <a:pt x="50" y="37"/>
                            </a:lnTo>
                            <a:lnTo>
                              <a:pt x="45" y="47"/>
                            </a:lnTo>
                            <a:lnTo>
                              <a:pt x="34" y="49"/>
                            </a:lnTo>
                            <a:lnTo>
                              <a:pt x="22" y="47"/>
                            </a:lnTo>
                            <a:lnTo>
                              <a:pt x="19" y="40"/>
                            </a:lnTo>
                            <a:lnTo>
                              <a:pt x="16" y="32"/>
                            </a:lnTo>
                            <a:lnTo>
                              <a:pt x="16" y="27"/>
                            </a:lnTo>
                            <a:lnTo>
                              <a:pt x="0" y="27"/>
                            </a:lnTo>
                            <a:lnTo>
                              <a:pt x="6" y="23"/>
                            </a:lnTo>
                            <a:lnTo>
                              <a:pt x="55" y="23"/>
                            </a:lnTo>
                            <a:lnTo>
                              <a:pt x="56" y="11"/>
                            </a:lnTo>
                            <a:lnTo>
                              <a:pt x="45" y="10"/>
                            </a:lnTo>
                            <a:lnTo>
                              <a:pt x="2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4" name="Oval 397"/>
                      <p:cNvSpPr>
                        <a:spLocks noChangeAspect="1" noChangeArrowheads="1"/>
                      </p:cNvSpPr>
                      <p:nvPr/>
                    </p:nvSpPr>
                    <p:spPr bwMode="auto">
                      <a:xfrm>
                        <a:off x="4894" y="2315"/>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5" name="Oval 398"/>
                      <p:cNvSpPr>
                        <a:spLocks noChangeAspect="1" noChangeArrowheads="1"/>
                      </p:cNvSpPr>
                      <p:nvPr/>
                    </p:nvSpPr>
                    <p:spPr bwMode="auto">
                      <a:xfrm>
                        <a:off x="4896" y="2315"/>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467" name="Group 399"/>
                    <p:cNvGrpSpPr>
                      <a:grpSpLocks noChangeAspect="1"/>
                    </p:cNvGrpSpPr>
                    <p:nvPr/>
                  </p:nvGrpSpPr>
                  <p:grpSpPr bwMode="auto">
                    <a:xfrm>
                      <a:off x="4910" y="2314"/>
                      <a:ext cx="12" cy="8"/>
                      <a:chOff x="4910" y="2314"/>
                      <a:chExt cx="12" cy="8"/>
                    </a:xfrm>
                  </p:grpSpPr>
                  <p:sp>
                    <p:nvSpPr>
                      <p:cNvPr id="50468" name="Freeform 400"/>
                      <p:cNvSpPr>
                        <a:spLocks noChangeAspect="1"/>
                      </p:cNvSpPr>
                      <p:nvPr/>
                    </p:nvSpPr>
                    <p:spPr bwMode="auto">
                      <a:xfrm>
                        <a:off x="4912" y="2317"/>
                        <a:ext cx="8" cy="5"/>
                      </a:xfrm>
                      <a:custGeom>
                        <a:avLst/>
                        <a:gdLst>
                          <a:gd name="T0" fmla="*/ 0 w 50"/>
                          <a:gd name="T1" fmla="*/ 0 h 22"/>
                          <a:gd name="T2" fmla="*/ 0 w 50"/>
                          <a:gd name="T3" fmla="*/ 0 h 22"/>
                          <a:gd name="T4" fmla="*/ 0 w 50"/>
                          <a:gd name="T5" fmla="*/ 0 h 22"/>
                          <a:gd name="T6" fmla="*/ 0 w 50"/>
                          <a:gd name="T7" fmla="*/ 0 h 22"/>
                          <a:gd name="T8" fmla="*/ 0 w 50"/>
                          <a:gd name="T9" fmla="*/ 0 h 22"/>
                          <a:gd name="T10" fmla="*/ 0 w 50"/>
                          <a:gd name="T11" fmla="*/ 0 h 22"/>
                          <a:gd name="T12" fmla="*/ 0 w 50"/>
                          <a:gd name="T13" fmla="*/ 0 h 22"/>
                          <a:gd name="T14" fmla="*/ 0 w 5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 h="22">
                            <a:moveTo>
                              <a:pt x="50" y="0"/>
                            </a:moveTo>
                            <a:lnTo>
                              <a:pt x="48" y="11"/>
                            </a:lnTo>
                            <a:lnTo>
                              <a:pt x="39" y="21"/>
                            </a:lnTo>
                            <a:lnTo>
                              <a:pt x="19" y="22"/>
                            </a:lnTo>
                            <a:lnTo>
                              <a:pt x="6" y="7"/>
                            </a:lnTo>
                            <a:lnTo>
                              <a:pt x="0" y="7"/>
                            </a:lnTo>
                            <a:lnTo>
                              <a:pt x="4" y="0"/>
                            </a:lnTo>
                            <a:lnTo>
                              <a:pt x="5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69" name="Freeform 401"/>
                      <p:cNvSpPr>
                        <a:spLocks noChangeAspect="1"/>
                      </p:cNvSpPr>
                      <p:nvPr/>
                    </p:nvSpPr>
                    <p:spPr bwMode="auto">
                      <a:xfrm>
                        <a:off x="4910" y="2314"/>
                        <a:ext cx="12" cy="8"/>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w 70"/>
                          <a:gd name="T11" fmla="*/ 0 h 40"/>
                          <a:gd name="T12" fmla="*/ 0 w 70"/>
                          <a:gd name="T13" fmla="*/ 0 h 40"/>
                          <a:gd name="T14" fmla="*/ 0 w 70"/>
                          <a:gd name="T15" fmla="*/ 0 h 40"/>
                          <a:gd name="T16" fmla="*/ 0 w 70"/>
                          <a:gd name="T17" fmla="*/ 0 h 40"/>
                          <a:gd name="T18" fmla="*/ 0 w 70"/>
                          <a:gd name="T19" fmla="*/ 0 h 40"/>
                          <a:gd name="T20" fmla="*/ 0 w 70"/>
                          <a:gd name="T21" fmla="*/ 0 h 40"/>
                          <a:gd name="T22" fmla="*/ 0 w 70"/>
                          <a:gd name="T23" fmla="*/ 0 h 40"/>
                          <a:gd name="T24" fmla="*/ 0 w 70"/>
                          <a:gd name="T25" fmla="*/ 0 h 40"/>
                          <a:gd name="T26" fmla="*/ 0 w 70"/>
                          <a:gd name="T27" fmla="*/ 0 h 40"/>
                          <a:gd name="T28" fmla="*/ 0 w 70"/>
                          <a:gd name="T29" fmla="*/ 0 h 40"/>
                          <a:gd name="T30" fmla="*/ 0 w 70"/>
                          <a:gd name="T31" fmla="*/ 0 h 40"/>
                          <a:gd name="T32" fmla="*/ 0 w 70"/>
                          <a:gd name="T33" fmla="*/ 0 h 40"/>
                          <a:gd name="T34" fmla="*/ 0 w 70"/>
                          <a:gd name="T35" fmla="*/ 0 h 40"/>
                          <a:gd name="T36" fmla="*/ 0 w 70"/>
                          <a:gd name="T37" fmla="*/ 0 h 40"/>
                          <a:gd name="T38" fmla="*/ 0 w 70"/>
                          <a:gd name="T39" fmla="*/ 0 h 40"/>
                          <a:gd name="T40" fmla="*/ 0 w 70"/>
                          <a:gd name="T41" fmla="*/ 0 h 40"/>
                          <a:gd name="T42" fmla="*/ 0 w 70"/>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 h="40">
                            <a:moveTo>
                              <a:pt x="47" y="0"/>
                            </a:moveTo>
                            <a:lnTo>
                              <a:pt x="28" y="1"/>
                            </a:lnTo>
                            <a:lnTo>
                              <a:pt x="18" y="3"/>
                            </a:lnTo>
                            <a:lnTo>
                              <a:pt x="7" y="7"/>
                            </a:lnTo>
                            <a:lnTo>
                              <a:pt x="0" y="17"/>
                            </a:lnTo>
                            <a:lnTo>
                              <a:pt x="4" y="35"/>
                            </a:lnTo>
                            <a:lnTo>
                              <a:pt x="15" y="34"/>
                            </a:lnTo>
                            <a:lnTo>
                              <a:pt x="22" y="23"/>
                            </a:lnTo>
                            <a:lnTo>
                              <a:pt x="29" y="22"/>
                            </a:lnTo>
                            <a:lnTo>
                              <a:pt x="25" y="29"/>
                            </a:lnTo>
                            <a:lnTo>
                              <a:pt x="29" y="39"/>
                            </a:lnTo>
                            <a:lnTo>
                              <a:pt x="37" y="40"/>
                            </a:lnTo>
                            <a:lnTo>
                              <a:pt x="46" y="40"/>
                            </a:lnTo>
                            <a:lnTo>
                              <a:pt x="53" y="34"/>
                            </a:lnTo>
                            <a:lnTo>
                              <a:pt x="54" y="27"/>
                            </a:lnTo>
                            <a:lnTo>
                              <a:pt x="59" y="26"/>
                            </a:lnTo>
                            <a:lnTo>
                              <a:pt x="70" y="21"/>
                            </a:lnTo>
                            <a:lnTo>
                              <a:pt x="61" y="18"/>
                            </a:lnTo>
                            <a:lnTo>
                              <a:pt x="55" y="16"/>
                            </a:lnTo>
                            <a:lnTo>
                              <a:pt x="41" y="16"/>
                            </a:lnTo>
                            <a:lnTo>
                              <a:pt x="36" y="17"/>
                            </a:lnTo>
                            <a:lnTo>
                              <a:pt x="47"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0" name="Oval 402"/>
                      <p:cNvSpPr>
                        <a:spLocks noChangeAspect="1" noChangeArrowheads="1"/>
                      </p:cNvSpPr>
                      <p:nvPr/>
                    </p:nvSpPr>
                    <p:spPr bwMode="auto">
                      <a:xfrm>
                        <a:off x="4916" y="2317"/>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71" name="Oval 403"/>
                      <p:cNvSpPr>
                        <a:spLocks noChangeAspect="1" noChangeArrowheads="1"/>
                      </p:cNvSpPr>
                      <p:nvPr/>
                    </p:nvSpPr>
                    <p:spPr bwMode="auto">
                      <a:xfrm>
                        <a:off x="4918" y="2318"/>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50436" name="Group 404"/>
                <p:cNvGrpSpPr>
                  <a:grpSpLocks noChangeAspect="1"/>
                </p:cNvGrpSpPr>
                <p:nvPr/>
              </p:nvGrpSpPr>
              <p:grpSpPr bwMode="auto">
                <a:xfrm>
                  <a:off x="4981" y="2517"/>
                  <a:ext cx="120" cy="72"/>
                  <a:chOff x="4981" y="2517"/>
                  <a:chExt cx="120" cy="72"/>
                </a:xfrm>
              </p:grpSpPr>
              <p:sp>
                <p:nvSpPr>
                  <p:cNvPr id="50437" name="Freeform 405"/>
                  <p:cNvSpPr>
                    <a:spLocks noChangeAspect="1"/>
                  </p:cNvSpPr>
                  <p:nvPr/>
                </p:nvSpPr>
                <p:spPr bwMode="auto">
                  <a:xfrm>
                    <a:off x="5031" y="2517"/>
                    <a:ext cx="70" cy="60"/>
                  </a:xfrm>
                  <a:custGeom>
                    <a:avLst/>
                    <a:gdLst>
                      <a:gd name="T0" fmla="*/ 0 w 420"/>
                      <a:gd name="T1" fmla="*/ 0 h 299"/>
                      <a:gd name="T2" fmla="*/ 0 w 420"/>
                      <a:gd name="T3" fmla="*/ 0 h 299"/>
                      <a:gd name="T4" fmla="*/ 0 w 420"/>
                      <a:gd name="T5" fmla="*/ 0 h 299"/>
                      <a:gd name="T6" fmla="*/ 0 w 420"/>
                      <a:gd name="T7" fmla="*/ 0 h 299"/>
                      <a:gd name="T8" fmla="*/ 0 w 420"/>
                      <a:gd name="T9" fmla="*/ 0 h 299"/>
                      <a:gd name="T10" fmla="*/ 0 w 420"/>
                      <a:gd name="T11" fmla="*/ 0 h 299"/>
                      <a:gd name="T12" fmla="*/ 0 w 420"/>
                      <a:gd name="T13" fmla="*/ 0 h 299"/>
                      <a:gd name="T14" fmla="*/ 0 w 420"/>
                      <a:gd name="T15" fmla="*/ 0 h 299"/>
                      <a:gd name="T16" fmla="*/ 0 w 420"/>
                      <a:gd name="T17" fmla="*/ 0 h 299"/>
                      <a:gd name="T18" fmla="*/ 0 w 420"/>
                      <a:gd name="T19" fmla="*/ 0 h 299"/>
                      <a:gd name="T20" fmla="*/ 0 w 420"/>
                      <a:gd name="T21" fmla="*/ 0 h 299"/>
                      <a:gd name="T22" fmla="*/ 0 w 420"/>
                      <a:gd name="T23" fmla="*/ 0 h 299"/>
                      <a:gd name="T24" fmla="*/ 0 w 420"/>
                      <a:gd name="T25" fmla="*/ 0 h 299"/>
                      <a:gd name="T26" fmla="*/ 0 w 420"/>
                      <a:gd name="T27" fmla="*/ 0 h 299"/>
                      <a:gd name="T28" fmla="*/ 0 w 420"/>
                      <a:gd name="T29" fmla="*/ 0 h 299"/>
                      <a:gd name="T30" fmla="*/ 0 w 420"/>
                      <a:gd name="T31" fmla="*/ 0 h 2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0" h="299">
                        <a:moveTo>
                          <a:pt x="355" y="0"/>
                        </a:moveTo>
                        <a:lnTo>
                          <a:pt x="148" y="100"/>
                        </a:lnTo>
                        <a:lnTo>
                          <a:pt x="112" y="116"/>
                        </a:lnTo>
                        <a:lnTo>
                          <a:pt x="52" y="127"/>
                        </a:lnTo>
                        <a:lnTo>
                          <a:pt x="25" y="129"/>
                        </a:lnTo>
                        <a:lnTo>
                          <a:pt x="0" y="155"/>
                        </a:lnTo>
                        <a:lnTo>
                          <a:pt x="0" y="299"/>
                        </a:lnTo>
                        <a:lnTo>
                          <a:pt x="34" y="291"/>
                        </a:lnTo>
                        <a:lnTo>
                          <a:pt x="55" y="291"/>
                        </a:lnTo>
                        <a:lnTo>
                          <a:pt x="114" y="247"/>
                        </a:lnTo>
                        <a:lnTo>
                          <a:pt x="153" y="185"/>
                        </a:lnTo>
                        <a:lnTo>
                          <a:pt x="236" y="171"/>
                        </a:lnTo>
                        <a:lnTo>
                          <a:pt x="420" y="127"/>
                        </a:lnTo>
                        <a:lnTo>
                          <a:pt x="411" y="65"/>
                        </a:lnTo>
                        <a:lnTo>
                          <a:pt x="383" y="18"/>
                        </a:lnTo>
                        <a:lnTo>
                          <a:pt x="355" y="0"/>
                        </a:lnTo>
                        <a:close/>
                      </a:path>
                    </a:pathLst>
                  </a:custGeom>
                  <a:solidFill>
                    <a:srgbClr val="FF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38" name="Group 406"/>
                  <p:cNvGrpSpPr>
                    <a:grpSpLocks noChangeAspect="1"/>
                  </p:cNvGrpSpPr>
                  <p:nvPr/>
                </p:nvGrpSpPr>
                <p:grpSpPr bwMode="auto">
                  <a:xfrm>
                    <a:off x="4981" y="2534"/>
                    <a:ext cx="81" cy="55"/>
                    <a:chOff x="4981" y="2534"/>
                    <a:chExt cx="81" cy="55"/>
                  </a:xfrm>
                </p:grpSpPr>
                <p:grpSp>
                  <p:nvGrpSpPr>
                    <p:cNvPr id="50446" name="Group 407"/>
                    <p:cNvGrpSpPr>
                      <a:grpSpLocks noChangeAspect="1"/>
                    </p:cNvGrpSpPr>
                    <p:nvPr/>
                  </p:nvGrpSpPr>
                  <p:grpSpPr bwMode="auto">
                    <a:xfrm>
                      <a:off x="4981" y="2534"/>
                      <a:ext cx="81" cy="55"/>
                      <a:chOff x="4981" y="2534"/>
                      <a:chExt cx="81" cy="55"/>
                    </a:xfrm>
                  </p:grpSpPr>
                  <p:sp>
                    <p:nvSpPr>
                      <p:cNvPr id="50451" name="Freeform 408"/>
                      <p:cNvSpPr>
                        <a:spLocks noChangeAspect="1"/>
                      </p:cNvSpPr>
                      <p:nvPr/>
                    </p:nvSpPr>
                    <p:spPr bwMode="auto">
                      <a:xfrm>
                        <a:off x="4995" y="2534"/>
                        <a:ext cx="67" cy="55"/>
                      </a:xfrm>
                      <a:custGeom>
                        <a:avLst/>
                        <a:gdLst>
                          <a:gd name="T0" fmla="*/ 0 w 403"/>
                          <a:gd name="T1" fmla="*/ 0 h 277"/>
                          <a:gd name="T2" fmla="*/ 0 w 403"/>
                          <a:gd name="T3" fmla="*/ 0 h 277"/>
                          <a:gd name="T4" fmla="*/ 0 w 403"/>
                          <a:gd name="T5" fmla="*/ 0 h 277"/>
                          <a:gd name="T6" fmla="*/ 0 w 403"/>
                          <a:gd name="T7" fmla="*/ 0 h 277"/>
                          <a:gd name="T8" fmla="*/ 0 w 403"/>
                          <a:gd name="T9" fmla="*/ 0 h 277"/>
                          <a:gd name="T10" fmla="*/ 0 w 403"/>
                          <a:gd name="T11" fmla="*/ 0 h 277"/>
                          <a:gd name="T12" fmla="*/ 0 w 403"/>
                          <a:gd name="T13" fmla="*/ 0 h 277"/>
                          <a:gd name="T14" fmla="*/ 0 w 403"/>
                          <a:gd name="T15" fmla="*/ 0 h 277"/>
                          <a:gd name="T16" fmla="*/ 0 w 403"/>
                          <a:gd name="T17" fmla="*/ 0 h 277"/>
                          <a:gd name="T18" fmla="*/ 0 w 403"/>
                          <a:gd name="T19" fmla="*/ 0 h 277"/>
                          <a:gd name="T20" fmla="*/ 0 w 403"/>
                          <a:gd name="T21" fmla="*/ 0 h 277"/>
                          <a:gd name="T22" fmla="*/ 0 w 403"/>
                          <a:gd name="T23" fmla="*/ 0 h 277"/>
                          <a:gd name="T24" fmla="*/ 0 w 403"/>
                          <a:gd name="T25" fmla="*/ 0 h 277"/>
                          <a:gd name="T26" fmla="*/ 0 w 403"/>
                          <a:gd name="T27" fmla="*/ 0 h 277"/>
                          <a:gd name="T28" fmla="*/ 0 w 403"/>
                          <a:gd name="T29" fmla="*/ 0 h 277"/>
                          <a:gd name="T30" fmla="*/ 0 w 403"/>
                          <a:gd name="T31" fmla="*/ 0 h 277"/>
                          <a:gd name="T32" fmla="*/ 0 w 403"/>
                          <a:gd name="T33" fmla="*/ 0 h 277"/>
                          <a:gd name="T34" fmla="*/ 0 w 403"/>
                          <a:gd name="T35" fmla="*/ 0 h 277"/>
                          <a:gd name="T36" fmla="*/ 0 w 403"/>
                          <a:gd name="T37" fmla="*/ 0 h 277"/>
                          <a:gd name="T38" fmla="*/ 0 w 403"/>
                          <a:gd name="T39" fmla="*/ 0 h 277"/>
                          <a:gd name="T40" fmla="*/ 0 w 403"/>
                          <a:gd name="T41" fmla="*/ 0 h 277"/>
                          <a:gd name="T42" fmla="*/ 0 w 403"/>
                          <a:gd name="T43" fmla="*/ 0 h 277"/>
                          <a:gd name="T44" fmla="*/ 0 w 403"/>
                          <a:gd name="T45" fmla="*/ 0 h 277"/>
                          <a:gd name="T46" fmla="*/ 0 w 403"/>
                          <a:gd name="T47" fmla="*/ 0 h 277"/>
                          <a:gd name="T48" fmla="*/ 0 w 403"/>
                          <a:gd name="T49" fmla="*/ 0 h 277"/>
                          <a:gd name="T50" fmla="*/ 0 w 403"/>
                          <a:gd name="T51" fmla="*/ 0 h 277"/>
                          <a:gd name="T52" fmla="*/ 0 w 403"/>
                          <a:gd name="T53" fmla="*/ 0 h 277"/>
                          <a:gd name="T54" fmla="*/ 0 w 403"/>
                          <a:gd name="T55" fmla="*/ 0 h 277"/>
                          <a:gd name="T56" fmla="*/ 0 w 403"/>
                          <a:gd name="T57" fmla="*/ 0 h 277"/>
                          <a:gd name="T58" fmla="*/ 0 w 403"/>
                          <a:gd name="T59" fmla="*/ 0 h 277"/>
                          <a:gd name="T60" fmla="*/ 0 w 403"/>
                          <a:gd name="T61" fmla="*/ 0 h 277"/>
                          <a:gd name="T62" fmla="*/ 0 w 403"/>
                          <a:gd name="T63" fmla="*/ 0 h 277"/>
                          <a:gd name="T64" fmla="*/ 0 w 403"/>
                          <a:gd name="T65" fmla="*/ 0 h 277"/>
                          <a:gd name="T66" fmla="*/ 0 w 403"/>
                          <a:gd name="T67" fmla="*/ 0 h 277"/>
                          <a:gd name="T68" fmla="*/ 0 w 403"/>
                          <a:gd name="T69" fmla="*/ 0 h 277"/>
                          <a:gd name="T70" fmla="*/ 0 w 403"/>
                          <a:gd name="T71" fmla="*/ 0 h 277"/>
                          <a:gd name="T72" fmla="*/ 0 w 403"/>
                          <a:gd name="T73" fmla="*/ 0 h 2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3" h="277">
                            <a:moveTo>
                              <a:pt x="25" y="63"/>
                            </a:moveTo>
                            <a:lnTo>
                              <a:pt x="96" y="63"/>
                            </a:lnTo>
                            <a:lnTo>
                              <a:pt x="221" y="0"/>
                            </a:lnTo>
                            <a:lnTo>
                              <a:pt x="250" y="7"/>
                            </a:lnTo>
                            <a:lnTo>
                              <a:pt x="297" y="39"/>
                            </a:lnTo>
                            <a:lnTo>
                              <a:pt x="341" y="82"/>
                            </a:lnTo>
                            <a:lnTo>
                              <a:pt x="385" y="129"/>
                            </a:lnTo>
                            <a:lnTo>
                              <a:pt x="403" y="166"/>
                            </a:lnTo>
                            <a:lnTo>
                              <a:pt x="399" y="181"/>
                            </a:lnTo>
                            <a:lnTo>
                              <a:pt x="387" y="190"/>
                            </a:lnTo>
                            <a:lnTo>
                              <a:pt x="371" y="186"/>
                            </a:lnTo>
                            <a:lnTo>
                              <a:pt x="353" y="175"/>
                            </a:lnTo>
                            <a:lnTo>
                              <a:pt x="378" y="205"/>
                            </a:lnTo>
                            <a:lnTo>
                              <a:pt x="374" y="228"/>
                            </a:lnTo>
                            <a:lnTo>
                              <a:pt x="356" y="238"/>
                            </a:lnTo>
                            <a:lnTo>
                              <a:pt x="330" y="232"/>
                            </a:lnTo>
                            <a:lnTo>
                              <a:pt x="309" y="220"/>
                            </a:lnTo>
                            <a:lnTo>
                              <a:pt x="291" y="210"/>
                            </a:lnTo>
                            <a:lnTo>
                              <a:pt x="309" y="234"/>
                            </a:lnTo>
                            <a:lnTo>
                              <a:pt x="310" y="254"/>
                            </a:lnTo>
                            <a:lnTo>
                              <a:pt x="298" y="265"/>
                            </a:lnTo>
                            <a:lnTo>
                              <a:pt x="282" y="268"/>
                            </a:lnTo>
                            <a:lnTo>
                              <a:pt x="269" y="262"/>
                            </a:lnTo>
                            <a:lnTo>
                              <a:pt x="257" y="253"/>
                            </a:lnTo>
                            <a:lnTo>
                              <a:pt x="254" y="268"/>
                            </a:lnTo>
                            <a:lnTo>
                              <a:pt x="240" y="277"/>
                            </a:lnTo>
                            <a:lnTo>
                              <a:pt x="221" y="275"/>
                            </a:lnTo>
                            <a:lnTo>
                              <a:pt x="203" y="264"/>
                            </a:lnTo>
                            <a:lnTo>
                              <a:pt x="190" y="258"/>
                            </a:lnTo>
                            <a:lnTo>
                              <a:pt x="168" y="258"/>
                            </a:lnTo>
                            <a:lnTo>
                              <a:pt x="146" y="253"/>
                            </a:lnTo>
                            <a:lnTo>
                              <a:pt x="113" y="246"/>
                            </a:lnTo>
                            <a:lnTo>
                              <a:pt x="79" y="236"/>
                            </a:lnTo>
                            <a:lnTo>
                              <a:pt x="60" y="232"/>
                            </a:lnTo>
                            <a:lnTo>
                              <a:pt x="29" y="228"/>
                            </a:lnTo>
                            <a:lnTo>
                              <a:pt x="0" y="225"/>
                            </a:lnTo>
                            <a:lnTo>
                              <a:pt x="25" y="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50452" name="Group 409"/>
                      <p:cNvGrpSpPr>
                        <a:grpSpLocks noChangeAspect="1"/>
                      </p:cNvGrpSpPr>
                      <p:nvPr/>
                    </p:nvGrpSpPr>
                    <p:grpSpPr bwMode="auto">
                      <a:xfrm>
                        <a:off x="4981" y="2544"/>
                        <a:ext cx="21" cy="44"/>
                        <a:chOff x="4981" y="2544"/>
                        <a:chExt cx="21" cy="44"/>
                      </a:xfrm>
                    </p:grpSpPr>
                    <p:sp>
                      <p:nvSpPr>
                        <p:cNvPr id="50453" name="Freeform 410"/>
                        <p:cNvSpPr>
                          <a:spLocks noChangeAspect="1"/>
                        </p:cNvSpPr>
                        <p:nvPr/>
                      </p:nvSpPr>
                      <p:spPr bwMode="auto">
                        <a:xfrm>
                          <a:off x="4983" y="2545"/>
                          <a:ext cx="19" cy="40"/>
                        </a:xfrm>
                        <a:custGeom>
                          <a:avLst/>
                          <a:gdLst>
                            <a:gd name="T0" fmla="*/ 0 w 113"/>
                            <a:gd name="T1" fmla="*/ 0 h 203"/>
                            <a:gd name="T2" fmla="*/ 0 w 113"/>
                            <a:gd name="T3" fmla="*/ 0 h 203"/>
                            <a:gd name="T4" fmla="*/ 0 w 113"/>
                            <a:gd name="T5" fmla="*/ 0 h 203"/>
                            <a:gd name="T6" fmla="*/ 0 w 113"/>
                            <a:gd name="T7" fmla="*/ 0 h 203"/>
                            <a:gd name="T8" fmla="*/ 0 w 113"/>
                            <a:gd name="T9" fmla="*/ 0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03">
                              <a:moveTo>
                                <a:pt x="33" y="0"/>
                              </a:moveTo>
                              <a:lnTo>
                                <a:pt x="113" y="10"/>
                              </a:lnTo>
                              <a:lnTo>
                                <a:pt x="98" y="176"/>
                              </a:lnTo>
                              <a:lnTo>
                                <a:pt x="0" y="203"/>
                              </a:lnTo>
                              <a:lnTo>
                                <a:pt x="3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54" name="Freeform 411"/>
                        <p:cNvSpPr>
                          <a:spLocks noChangeAspect="1"/>
                        </p:cNvSpPr>
                        <p:nvPr/>
                      </p:nvSpPr>
                      <p:spPr bwMode="auto">
                        <a:xfrm>
                          <a:off x="4981" y="2544"/>
                          <a:ext cx="20" cy="44"/>
                        </a:xfrm>
                        <a:custGeom>
                          <a:avLst/>
                          <a:gdLst>
                            <a:gd name="T0" fmla="*/ 0 w 123"/>
                            <a:gd name="T1" fmla="*/ 0 h 221"/>
                            <a:gd name="T2" fmla="*/ 0 w 123"/>
                            <a:gd name="T3" fmla="*/ 0 h 221"/>
                            <a:gd name="T4" fmla="*/ 0 w 123"/>
                            <a:gd name="T5" fmla="*/ 0 h 221"/>
                            <a:gd name="T6" fmla="*/ 0 w 123"/>
                            <a:gd name="T7" fmla="*/ 0 h 221"/>
                            <a:gd name="T8" fmla="*/ 0 w 123"/>
                            <a:gd name="T9" fmla="*/ 0 h 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 h="221">
                              <a:moveTo>
                                <a:pt x="43" y="0"/>
                              </a:moveTo>
                              <a:lnTo>
                                <a:pt x="123" y="9"/>
                              </a:lnTo>
                              <a:lnTo>
                                <a:pt x="103" y="221"/>
                              </a:lnTo>
                              <a:lnTo>
                                <a:pt x="0" y="212"/>
                              </a:lnTo>
                              <a:lnTo>
                                <a:pt x="4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50447" name="Group 412"/>
                    <p:cNvGrpSpPr>
                      <a:grpSpLocks noChangeAspect="1"/>
                    </p:cNvGrpSpPr>
                    <p:nvPr/>
                  </p:nvGrpSpPr>
                  <p:grpSpPr bwMode="auto">
                    <a:xfrm>
                      <a:off x="5029" y="2558"/>
                      <a:ext cx="25" cy="26"/>
                      <a:chOff x="5029" y="2558"/>
                      <a:chExt cx="25" cy="26"/>
                    </a:xfrm>
                  </p:grpSpPr>
                  <p:sp>
                    <p:nvSpPr>
                      <p:cNvPr id="50448" name="Freeform 413"/>
                      <p:cNvSpPr>
                        <a:spLocks noChangeAspect="1"/>
                      </p:cNvSpPr>
                      <p:nvPr/>
                    </p:nvSpPr>
                    <p:spPr bwMode="auto">
                      <a:xfrm>
                        <a:off x="5045" y="2558"/>
                        <a:ext cx="9" cy="10"/>
                      </a:xfrm>
                      <a:custGeom>
                        <a:avLst/>
                        <a:gdLst>
                          <a:gd name="T0" fmla="*/ 0 w 52"/>
                          <a:gd name="T1" fmla="*/ 0 h 54"/>
                          <a:gd name="T2" fmla="*/ 0 w 52"/>
                          <a:gd name="T3" fmla="*/ 0 h 54"/>
                          <a:gd name="T4" fmla="*/ 0 w 52"/>
                          <a:gd name="T5" fmla="*/ 0 h 54"/>
                          <a:gd name="T6" fmla="*/ 0 w 52"/>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4">
                            <a:moveTo>
                              <a:pt x="52" y="54"/>
                            </a:moveTo>
                            <a:lnTo>
                              <a:pt x="0" y="0"/>
                            </a:lnTo>
                            <a:lnTo>
                              <a:pt x="41" y="54"/>
                            </a:lnTo>
                            <a:lnTo>
                              <a:pt x="52" y="54"/>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49" name="Freeform 414"/>
                      <p:cNvSpPr>
                        <a:spLocks noChangeAspect="1"/>
                      </p:cNvSpPr>
                      <p:nvPr/>
                    </p:nvSpPr>
                    <p:spPr bwMode="auto">
                      <a:xfrm>
                        <a:off x="5034" y="2565"/>
                        <a:ext cx="12" cy="12"/>
                      </a:xfrm>
                      <a:custGeom>
                        <a:avLst/>
                        <a:gdLst>
                          <a:gd name="T0" fmla="*/ 0 w 69"/>
                          <a:gd name="T1" fmla="*/ 0 h 58"/>
                          <a:gd name="T2" fmla="*/ 0 w 69"/>
                          <a:gd name="T3" fmla="*/ 0 h 58"/>
                          <a:gd name="T4" fmla="*/ 0 w 69"/>
                          <a:gd name="T5" fmla="*/ 0 h 58"/>
                          <a:gd name="T6" fmla="*/ 0 w 69"/>
                          <a:gd name="T7" fmla="*/ 0 h 58"/>
                          <a:gd name="T8" fmla="*/ 0 w 69"/>
                          <a:gd name="T9" fmla="*/ 0 h 58"/>
                          <a:gd name="T10" fmla="*/ 0 w 69"/>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58">
                            <a:moveTo>
                              <a:pt x="0" y="0"/>
                            </a:moveTo>
                            <a:lnTo>
                              <a:pt x="39" y="32"/>
                            </a:lnTo>
                            <a:lnTo>
                              <a:pt x="69" y="54"/>
                            </a:lnTo>
                            <a:lnTo>
                              <a:pt x="58" y="58"/>
                            </a:lnTo>
                            <a:lnTo>
                              <a:pt x="30" y="34"/>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50" name="Freeform 415"/>
                      <p:cNvSpPr>
                        <a:spLocks noChangeAspect="1"/>
                      </p:cNvSpPr>
                      <p:nvPr/>
                    </p:nvSpPr>
                    <p:spPr bwMode="auto">
                      <a:xfrm>
                        <a:off x="5029" y="2578"/>
                        <a:ext cx="8" cy="6"/>
                      </a:xfrm>
                      <a:custGeom>
                        <a:avLst/>
                        <a:gdLst>
                          <a:gd name="T0" fmla="*/ 0 w 48"/>
                          <a:gd name="T1" fmla="*/ 0 h 29"/>
                          <a:gd name="T2" fmla="*/ 0 w 48"/>
                          <a:gd name="T3" fmla="*/ 0 h 29"/>
                          <a:gd name="T4" fmla="*/ 0 w 48"/>
                          <a:gd name="T5" fmla="*/ 0 h 29"/>
                          <a:gd name="T6" fmla="*/ 0 w 48"/>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29">
                            <a:moveTo>
                              <a:pt x="48" y="29"/>
                            </a:moveTo>
                            <a:lnTo>
                              <a:pt x="0" y="2"/>
                            </a:lnTo>
                            <a:lnTo>
                              <a:pt x="11" y="0"/>
                            </a:lnTo>
                            <a:lnTo>
                              <a:pt x="48" y="29"/>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50439" name="Group 416"/>
                  <p:cNvGrpSpPr>
                    <a:grpSpLocks noChangeAspect="1"/>
                  </p:cNvGrpSpPr>
                  <p:nvPr/>
                </p:nvGrpSpPr>
                <p:grpSpPr bwMode="auto">
                  <a:xfrm>
                    <a:off x="5016" y="2519"/>
                    <a:ext cx="48" cy="49"/>
                    <a:chOff x="5016" y="2519"/>
                    <a:chExt cx="48" cy="49"/>
                  </a:xfrm>
                </p:grpSpPr>
                <p:grpSp>
                  <p:nvGrpSpPr>
                    <p:cNvPr id="50440" name="Group 417"/>
                    <p:cNvGrpSpPr>
                      <a:grpSpLocks noChangeAspect="1"/>
                    </p:cNvGrpSpPr>
                    <p:nvPr/>
                  </p:nvGrpSpPr>
                  <p:grpSpPr bwMode="auto">
                    <a:xfrm>
                      <a:off x="5016" y="2519"/>
                      <a:ext cx="48" cy="49"/>
                      <a:chOff x="5016" y="2519"/>
                      <a:chExt cx="48" cy="49"/>
                    </a:xfrm>
                  </p:grpSpPr>
                  <p:sp>
                    <p:nvSpPr>
                      <p:cNvPr id="50444" name="Freeform 418"/>
                      <p:cNvSpPr>
                        <a:spLocks noChangeAspect="1"/>
                      </p:cNvSpPr>
                      <p:nvPr/>
                    </p:nvSpPr>
                    <p:spPr bwMode="auto">
                      <a:xfrm>
                        <a:off x="5016" y="2519"/>
                        <a:ext cx="44" cy="49"/>
                      </a:xfrm>
                      <a:custGeom>
                        <a:avLst/>
                        <a:gdLst>
                          <a:gd name="T0" fmla="*/ 0 w 262"/>
                          <a:gd name="T1" fmla="*/ 0 h 244"/>
                          <a:gd name="T2" fmla="*/ 0 w 262"/>
                          <a:gd name="T3" fmla="*/ 0 h 244"/>
                          <a:gd name="T4" fmla="*/ 0 w 262"/>
                          <a:gd name="T5" fmla="*/ 0 h 244"/>
                          <a:gd name="T6" fmla="*/ 0 w 262"/>
                          <a:gd name="T7" fmla="*/ 0 h 244"/>
                          <a:gd name="T8" fmla="*/ 0 w 262"/>
                          <a:gd name="T9" fmla="*/ 0 h 244"/>
                          <a:gd name="T10" fmla="*/ 0 w 262"/>
                          <a:gd name="T11" fmla="*/ 0 h 244"/>
                          <a:gd name="T12" fmla="*/ 0 w 262"/>
                          <a:gd name="T13" fmla="*/ 0 h 244"/>
                          <a:gd name="T14" fmla="*/ 0 w 262"/>
                          <a:gd name="T15" fmla="*/ 0 h 244"/>
                          <a:gd name="T16" fmla="*/ 0 w 262"/>
                          <a:gd name="T17" fmla="*/ 0 h 244"/>
                          <a:gd name="T18" fmla="*/ 0 w 262"/>
                          <a:gd name="T19" fmla="*/ 0 h 244"/>
                          <a:gd name="T20" fmla="*/ 0 w 262"/>
                          <a:gd name="T21" fmla="*/ 0 h 244"/>
                          <a:gd name="T22" fmla="*/ 0 w 262"/>
                          <a:gd name="T23" fmla="*/ 0 h 244"/>
                          <a:gd name="T24" fmla="*/ 0 w 262"/>
                          <a:gd name="T25" fmla="*/ 0 h 244"/>
                          <a:gd name="T26" fmla="*/ 0 w 262"/>
                          <a:gd name="T27" fmla="*/ 0 h 244"/>
                          <a:gd name="T28" fmla="*/ 0 w 262"/>
                          <a:gd name="T29" fmla="*/ 0 h 244"/>
                          <a:gd name="T30" fmla="*/ 0 w 262"/>
                          <a:gd name="T31" fmla="*/ 0 h 244"/>
                          <a:gd name="T32" fmla="*/ 0 w 262"/>
                          <a:gd name="T33" fmla="*/ 0 h 244"/>
                          <a:gd name="T34" fmla="*/ 0 w 262"/>
                          <a:gd name="T35" fmla="*/ 0 h 244"/>
                          <a:gd name="T36" fmla="*/ 0 w 262"/>
                          <a:gd name="T37" fmla="*/ 0 h 244"/>
                          <a:gd name="T38" fmla="*/ 0 w 262"/>
                          <a:gd name="T39" fmla="*/ 0 h 244"/>
                          <a:gd name="T40" fmla="*/ 0 w 262"/>
                          <a:gd name="T41" fmla="*/ 0 h 244"/>
                          <a:gd name="T42" fmla="*/ 0 w 262"/>
                          <a:gd name="T43" fmla="*/ 0 h 244"/>
                          <a:gd name="T44" fmla="*/ 0 w 262"/>
                          <a:gd name="T45" fmla="*/ 0 h 244"/>
                          <a:gd name="T46" fmla="*/ 0 w 262"/>
                          <a:gd name="T47" fmla="*/ 0 h 244"/>
                          <a:gd name="T48" fmla="*/ 0 w 262"/>
                          <a:gd name="T49" fmla="*/ 0 h 244"/>
                          <a:gd name="T50" fmla="*/ 0 w 262"/>
                          <a:gd name="T51" fmla="*/ 0 h 244"/>
                          <a:gd name="T52" fmla="*/ 0 w 262"/>
                          <a:gd name="T53" fmla="*/ 0 h 244"/>
                          <a:gd name="T54" fmla="*/ 0 w 262"/>
                          <a:gd name="T55" fmla="*/ 0 h 244"/>
                          <a:gd name="T56" fmla="*/ 0 w 262"/>
                          <a:gd name="T57" fmla="*/ 0 h 244"/>
                          <a:gd name="T58" fmla="*/ 0 w 262"/>
                          <a:gd name="T59" fmla="*/ 0 h 244"/>
                          <a:gd name="T60" fmla="*/ 0 w 262"/>
                          <a:gd name="T61" fmla="*/ 0 h 244"/>
                          <a:gd name="T62" fmla="*/ 0 w 262"/>
                          <a:gd name="T63" fmla="*/ 0 h 244"/>
                          <a:gd name="T64" fmla="*/ 0 w 262"/>
                          <a:gd name="T65" fmla="*/ 0 h 244"/>
                          <a:gd name="T66" fmla="*/ 0 w 262"/>
                          <a:gd name="T67" fmla="*/ 0 h 244"/>
                          <a:gd name="T68" fmla="*/ 0 w 262"/>
                          <a:gd name="T69" fmla="*/ 0 h 244"/>
                          <a:gd name="T70" fmla="*/ 0 w 262"/>
                          <a:gd name="T71" fmla="*/ 0 h 244"/>
                          <a:gd name="T72" fmla="*/ 0 w 262"/>
                          <a:gd name="T73" fmla="*/ 0 h 244"/>
                          <a:gd name="T74" fmla="*/ 0 w 262"/>
                          <a:gd name="T75" fmla="*/ 0 h 244"/>
                          <a:gd name="T76" fmla="*/ 0 w 262"/>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2" h="244">
                            <a:moveTo>
                              <a:pt x="91" y="33"/>
                            </a:moveTo>
                            <a:lnTo>
                              <a:pt x="104" y="15"/>
                            </a:lnTo>
                            <a:lnTo>
                              <a:pt x="110" y="10"/>
                            </a:lnTo>
                            <a:lnTo>
                              <a:pt x="118" y="11"/>
                            </a:lnTo>
                            <a:lnTo>
                              <a:pt x="127" y="15"/>
                            </a:lnTo>
                            <a:lnTo>
                              <a:pt x="137" y="17"/>
                            </a:lnTo>
                            <a:lnTo>
                              <a:pt x="159" y="3"/>
                            </a:lnTo>
                            <a:lnTo>
                              <a:pt x="165" y="0"/>
                            </a:lnTo>
                            <a:lnTo>
                              <a:pt x="174" y="1"/>
                            </a:lnTo>
                            <a:lnTo>
                              <a:pt x="179" y="5"/>
                            </a:lnTo>
                            <a:lnTo>
                              <a:pt x="186" y="12"/>
                            </a:lnTo>
                            <a:lnTo>
                              <a:pt x="192" y="24"/>
                            </a:lnTo>
                            <a:lnTo>
                              <a:pt x="201" y="27"/>
                            </a:lnTo>
                            <a:lnTo>
                              <a:pt x="210" y="30"/>
                            </a:lnTo>
                            <a:lnTo>
                              <a:pt x="222" y="32"/>
                            </a:lnTo>
                            <a:lnTo>
                              <a:pt x="229" y="36"/>
                            </a:lnTo>
                            <a:lnTo>
                              <a:pt x="237" y="59"/>
                            </a:lnTo>
                            <a:lnTo>
                              <a:pt x="246" y="83"/>
                            </a:lnTo>
                            <a:lnTo>
                              <a:pt x="262" y="113"/>
                            </a:lnTo>
                            <a:lnTo>
                              <a:pt x="258" y="157"/>
                            </a:lnTo>
                            <a:lnTo>
                              <a:pt x="258" y="173"/>
                            </a:lnTo>
                            <a:lnTo>
                              <a:pt x="245" y="176"/>
                            </a:lnTo>
                            <a:lnTo>
                              <a:pt x="235" y="171"/>
                            </a:lnTo>
                            <a:lnTo>
                              <a:pt x="227" y="161"/>
                            </a:lnTo>
                            <a:lnTo>
                              <a:pt x="223" y="151"/>
                            </a:lnTo>
                            <a:lnTo>
                              <a:pt x="221" y="141"/>
                            </a:lnTo>
                            <a:lnTo>
                              <a:pt x="219" y="126"/>
                            </a:lnTo>
                            <a:lnTo>
                              <a:pt x="204" y="100"/>
                            </a:lnTo>
                            <a:lnTo>
                              <a:pt x="201" y="92"/>
                            </a:lnTo>
                            <a:lnTo>
                              <a:pt x="195" y="73"/>
                            </a:lnTo>
                            <a:lnTo>
                              <a:pt x="186" y="113"/>
                            </a:lnTo>
                            <a:lnTo>
                              <a:pt x="188" y="153"/>
                            </a:lnTo>
                            <a:lnTo>
                              <a:pt x="188" y="213"/>
                            </a:lnTo>
                            <a:lnTo>
                              <a:pt x="189" y="228"/>
                            </a:lnTo>
                            <a:lnTo>
                              <a:pt x="182" y="240"/>
                            </a:lnTo>
                            <a:lnTo>
                              <a:pt x="170" y="244"/>
                            </a:lnTo>
                            <a:lnTo>
                              <a:pt x="159" y="242"/>
                            </a:lnTo>
                            <a:lnTo>
                              <a:pt x="152" y="236"/>
                            </a:lnTo>
                            <a:lnTo>
                              <a:pt x="146" y="224"/>
                            </a:lnTo>
                            <a:lnTo>
                              <a:pt x="141" y="205"/>
                            </a:lnTo>
                            <a:lnTo>
                              <a:pt x="141" y="145"/>
                            </a:lnTo>
                            <a:lnTo>
                              <a:pt x="137" y="105"/>
                            </a:lnTo>
                            <a:lnTo>
                              <a:pt x="139" y="68"/>
                            </a:lnTo>
                            <a:lnTo>
                              <a:pt x="128" y="90"/>
                            </a:lnTo>
                            <a:lnTo>
                              <a:pt x="118" y="108"/>
                            </a:lnTo>
                            <a:lnTo>
                              <a:pt x="113" y="123"/>
                            </a:lnTo>
                            <a:lnTo>
                              <a:pt x="115" y="141"/>
                            </a:lnTo>
                            <a:lnTo>
                              <a:pt x="117" y="167"/>
                            </a:lnTo>
                            <a:lnTo>
                              <a:pt x="121" y="202"/>
                            </a:lnTo>
                            <a:lnTo>
                              <a:pt x="121" y="212"/>
                            </a:lnTo>
                            <a:lnTo>
                              <a:pt x="117" y="220"/>
                            </a:lnTo>
                            <a:lnTo>
                              <a:pt x="109" y="229"/>
                            </a:lnTo>
                            <a:lnTo>
                              <a:pt x="98" y="234"/>
                            </a:lnTo>
                            <a:lnTo>
                              <a:pt x="87" y="231"/>
                            </a:lnTo>
                            <a:lnTo>
                              <a:pt x="81" y="220"/>
                            </a:lnTo>
                            <a:lnTo>
                              <a:pt x="74" y="199"/>
                            </a:lnTo>
                            <a:lnTo>
                              <a:pt x="69" y="126"/>
                            </a:lnTo>
                            <a:lnTo>
                              <a:pt x="74" y="98"/>
                            </a:lnTo>
                            <a:lnTo>
                              <a:pt x="63" y="106"/>
                            </a:lnTo>
                            <a:lnTo>
                              <a:pt x="57" y="115"/>
                            </a:lnTo>
                            <a:lnTo>
                              <a:pt x="51" y="131"/>
                            </a:lnTo>
                            <a:lnTo>
                              <a:pt x="48" y="145"/>
                            </a:lnTo>
                            <a:lnTo>
                              <a:pt x="44" y="163"/>
                            </a:lnTo>
                            <a:lnTo>
                              <a:pt x="41" y="188"/>
                            </a:lnTo>
                            <a:lnTo>
                              <a:pt x="37" y="197"/>
                            </a:lnTo>
                            <a:lnTo>
                              <a:pt x="29" y="202"/>
                            </a:lnTo>
                            <a:lnTo>
                              <a:pt x="17" y="203"/>
                            </a:lnTo>
                            <a:lnTo>
                              <a:pt x="6" y="199"/>
                            </a:lnTo>
                            <a:lnTo>
                              <a:pt x="0" y="192"/>
                            </a:lnTo>
                            <a:lnTo>
                              <a:pt x="1" y="160"/>
                            </a:lnTo>
                            <a:lnTo>
                              <a:pt x="8" y="127"/>
                            </a:lnTo>
                            <a:lnTo>
                              <a:pt x="14" y="103"/>
                            </a:lnTo>
                            <a:lnTo>
                              <a:pt x="30" y="67"/>
                            </a:lnTo>
                            <a:lnTo>
                              <a:pt x="55" y="25"/>
                            </a:lnTo>
                            <a:lnTo>
                              <a:pt x="62" y="24"/>
                            </a:lnTo>
                            <a:lnTo>
                              <a:pt x="70" y="24"/>
                            </a:lnTo>
                            <a:lnTo>
                              <a:pt x="80" y="27"/>
                            </a:lnTo>
                            <a:lnTo>
                              <a:pt x="91" y="33"/>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45" name="Freeform 419"/>
                      <p:cNvSpPr>
                        <a:spLocks noChangeAspect="1"/>
                      </p:cNvSpPr>
                      <p:nvPr/>
                    </p:nvSpPr>
                    <p:spPr bwMode="auto">
                      <a:xfrm>
                        <a:off x="5054" y="2525"/>
                        <a:ext cx="10" cy="14"/>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9"/>
                            </a:moveTo>
                            <a:lnTo>
                              <a:pt x="5" y="20"/>
                            </a:lnTo>
                            <a:lnTo>
                              <a:pt x="15" y="5"/>
                            </a:lnTo>
                            <a:lnTo>
                              <a:pt x="25" y="0"/>
                            </a:lnTo>
                            <a:lnTo>
                              <a:pt x="38" y="2"/>
                            </a:lnTo>
                            <a:lnTo>
                              <a:pt x="47" y="6"/>
                            </a:lnTo>
                            <a:lnTo>
                              <a:pt x="59" y="15"/>
                            </a:lnTo>
                            <a:lnTo>
                              <a:pt x="61" y="24"/>
                            </a:lnTo>
                            <a:lnTo>
                              <a:pt x="61" y="37"/>
                            </a:lnTo>
                            <a:lnTo>
                              <a:pt x="59" y="46"/>
                            </a:lnTo>
                            <a:lnTo>
                              <a:pt x="55" y="56"/>
                            </a:lnTo>
                            <a:lnTo>
                              <a:pt x="42" y="62"/>
                            </a:lnTo>
                            <a:lnTo>
                              <a:pt x="18" y="73"/>
                            </a:lnTo>
                            <a:lnTo>
                              <a:pt x="0" y="2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50441" name="Group 420"/>
                    <p:cNvGrpSpPr>
                      <a:grpSpLocks noChangeAspect="1"/>
                    </p:cNvGrpSpPr>
                    <p:nvPr/>
                  </p:nvGrpSpPr>
                  <p:grpSpPr bwMode="auto">
                    <a:xfrm>
                      <a:off x="5016" y="2519"/>
                      <a:ext cx="48" cy="48"/>
                      <a:chOff x="5016" y="2519"/>
                      <a:chExt cx="48" cy="48"/>
                    </a:xfrm>
                  </p:grpSpPr>
                  <p:sp>
                    <p:nvSpPr>
                      <p:cNvPr id="50442" name="Freeform 421"/>
                      <p:cNvSpPr>
                        <a:spLocks noChangeAspect="1"/>
                      </p:cNvSpPr>
                      <p:nvPr/>
                    </p:nvSpPr>
                    <p:spPr bwMode="auto">
                      <a:xfrm>
                        <a:off x="5016" y="2519"/>
                        <a:ext cx="43" cy="48"/>
                      </a:xfrm>
                      <a:custGeom>
                        <a:avLst/>
                        <a:gdLst>
                          <a:gd name="T0" fmla="*/ 0 w 261"/>
                          <a:gd name="T1" fmla="*/ 0 h 244"/>
                          <a:gd name="T2" fmla="*/ 0 w 261"/>
                          <a:gd name="T3" fmla="*/ 0 h 244"/>
                          <a:gd name="T4" fmla="*/ 0 w 261"/>
                          <a:gd name="T5" fmla="*/ 0 h 244"/>
                          <a:gd name="T6" fmla="*/ 0 w 261"/>
                          <a:gd name="T7" fmla="*/ 0 h 244"/>
                          <a:gd name="T8" fmla="*/ 0 w 261"/>
                          <a:gd name="T9" fmla="*/ 0 h 244"/>
                          <a:gd name="T10" fmla="*/ 0 w 261"/>
                          <a:gd name="T11" fmla="*/ 0 h 244"/>
                          <a:gd name="T12" fmla="*/ 0 w 261"/>
                          <a:gd name="T13" fmla="*/ 0 h 244"/>
                          <a:gd name="T14" fmla="*/ 0 w 261"/>
                          <a:gd name="T15" fmla="*/ 0 h 244"/>
                          <a:gd name="T16" fmla="*/ 0 w 261"/>
                          <a:gd name="T17" fmla="*/ 0 h 244"/>
                          <a:gd name="T18" fmla="*/ 0 w 261"/>
                          <a:gd name="T19" fmla="*/ 0 h 244"/>
                          <a:gd name="T20" fmla="*/ 0 w 261"/>
                          <a:gd name="T21" fmla="*/ 0 h 244"/>
                          <a:gd name="T22" fmla="*/ 0 w 261"/>
                          <a:gd name="T23" fmla="*/ 0 h 244"/>
                          <a:gd name="T24" fmla="*/ 0 w 261"/>
                          <a:gd name="T25" fmla="*/ 0 h 244"/>
                          <a:gd name="T26" fmla="*/ 0 w 261"/>
                          <a:gd name="T27" fmla="*/ 0 h 244"/>
                          <a:gd name="T28" fmla="*/ 0 w 261"/>
                          <a:gd name="T29" fmla="*/ 0 h 244"/>
                          <a:gd name="T30" fmla="*/ 0 w 261"/>
                          <a:gd name="T31" fmla="*/ 0 h 244"/>
                          <a:gd name="T32" fmla="*/ 0 w 261"/>
                          <a:gd name="T33" fmla="*/ 0 h 244"/>
                          <a:gd name="T34" fmla="*/ 0 w 261"/>
                          <a:gd name="T35" fmla="*/ 0 h 244"/>
                          <a:gd name="T36" fmla="*/ 0 w 261"/>
                          <a:gd name="T37" fmla="*/ 0 h 244"/>
                          <a:gd name="T38" fmla="*/ 0 w 261"/>
                          <a:gd name="T39" fmla="*/ 0 h 244"/>
                          <a:gd name="T40" fmla="*/ 0 w 261"/>
                          <a:gd name="T41" fmla="*/ 0 h 244"/>
                          <a:gd name="T42" fmla="*/ 0 w 261"/>
                          <a:gd name="T43" fmla="*/ 0 h 244"/>
                          <a:gd name="T44" fmla="*/ 0 w 261"/>
                          <a:gd name="T45" fmla="*/ 0 h 244"/>
                          <a:gd name="T46" fmla="*/ 0 w 261"/>
                          <a:gd name="T47" fmla="*/ 0 h 244"/>
                          <a:gd name="T48" fmla="*/ 0 w 261"/>
                          <a:gd name="T49" fmla="*/ 0 h 244"/>
                          <a:gd name="T50" fmla="*/ 0 w 261"/>
                          <a:gd name="T51" fmla="*/ 0 h 244"/>
                          <a:gd name="T52" fmla="*/ 0 w 261"/>
                          <a:gd name="T53" fmla="*/ 0 h 244"/>
                          <a:gd name="T54" fmla="*/ 0 w 261"/>
                          <a:gd name="T55" fmla="*/ 0 h 244"/>
                          <a:gd name="T56" fmla="*/ 0 w 261"/>
                          <a:gd name="T57" fmla="*/ 0 h 244"/>
                          <a:gd name="T58" fmla="*/ 0 w 261"/>
                          <a:gd name="T59" fmla="*/ 0 h 244"/>
                          <a:gd name="T60" fmla="*/ 0 w 261"/>
                          <a:gd name="T61" fmla="*/ 0 h 244"/>
                          <a:gd name="T62" fmla="*/ 0 w 261"/>
                          <a:gd name="T63" fmla="*/ 0 h 244"/>
                          <a:gd name="T64" fmla="*/ 0 w 261"/>
                          <a:gd name="T65" fmla="*/ 0 h 244"/>
                          <a:gd name="T66" fmla="*/ 0 w 261"/>
                          <a:gd name="T67" fmla="*/ 0 h 244"/>
                          <a:gd name="T68" fmla="*/ 0 w 261"/>
                          <a:gd name="T69" fmla="*/ 0 h 244"/>
                          <a:gd name="T70" fmla="*/ 0 w 261"/>
                          <a:gd name="T71" fmla="*/ 0 h 244"/>
                          <a:gd name="T72" fmla="*/ 0 w 261"/>
                          <a:gd name="T73" fmla="*/ 0 h 244"/>
                          <a:gd name="T74" fmla="*/ 0 w 261"/>
                          <a:gd name="T75" fmla="*/ 0 h 244"/>
                          <a:gd name="T76" fmla="*/ 0 w 261"/>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1" h="244">
                            <a:moveTo>
                              <a:pt x="90" y="34"/>
                            </a:moveTo>
                            <a:lnTo>
                              <a:pt x="103" y="15"/>
                            </a:lnTo>
                            <a:lnTo>
                              <a:pt x="109" y="10"/>
                            </a:lnTo>
                            <a:lnTo>
                              <a:pt x="118" y="12"/>
                            </a:lnTo>
                            <a:lnTo>
                              <a:pt x="126" y="15"/>
                            </a:lnTo>
                            <a:lnTo>
                              <a:pt x="137" y="18"/>
                            </a:lnTo>
                            <a:lnTo>
                              <a:pt x="158" y="3"/>
                            </a:lnTo>
                            <a:lnTo>
                              <a:pt x="164" y="0"/>
                            </a:lnTo>
                            <a:lnTo>
                              <a:pt x="174" y="2"/>
                            </a:lnTo>
                            <a:lnTo>
                              <a:pt x="179" y="5"/>
                            </a:lnTo>
                            <a:lnTo>
                              <a:pt x="186" y="13"/>
                            </a:lnTo>
                            <a:lnTo>
                              <a:pt x="192" y="24"/>
                            </a:lnTo>
                            <a:lnTo>
                              <a:pt x="200" y="28"/>
                            </a:lnTo>
                            <a:lnTo>
                              <a:pt x="210" y="30"/>
                            </a:lnTo>
                            <a:lnTo>
                              <a:pt x="222" y="33"/>
                            </a:lnTo>
                            <a:lnTo>
                              <a:pt x="229" y="36"/>
                            </a:lnTo>
                            <a:lnTo>
                              <a:pt x="236" y="60"/>
                            </a:lnTo>
                            <a:lnTo>
                              <a:pt x="246" y="83"/>
                            </a:lnTo>
                            <a:lnTo>
                              <a:pt x="261" y="113"/>
                            </a:lnTo>
                            <a:lnTo>
                              <a:pt x="258" y="157"/>
                            </a:lnTo>
                            <a:lnTo>
                              <a:pt x="258" y="173"/>
                            </a:lnTo>
                            <a:lnTo>
                              <a:pt x="245" y="176"/>
                            </a:lnTo>
                            <a:lnTo>
                              <a:pt x="235" y="171"/>
                            </a:lnTo>
                            <a:lnTo>
                              <a:pt x="227" y="161"/>
                            </a:lnTo>
                            <a:lnTo>
                              <a:pt x="223" y="151"/>
                            </a:lnTo>
                            <a:lnTo>
                              <a:pt x="221" y="141"/>
                            </a:lnTo>
                            <a:lnTo>
                              <a:pt x="218" y="127"/>
                            </a:lnTo>
                            <a:lnTo>
                              <a:pt x="204" y="101"/>
                            </a:lnTo>
                            <a:lnTo>
                              <a:pt x="200" y="92"/>
                            </a:lnTo>
                            <a:lnTo>
                              <a:pt x="194" y="73"/>
                            </a:lnTo>
                            <a:lnTo>
                              <a:pt x="186" y="113"/>
                            </a:lnTo>
                            <a:lnTo>
                              <a:pt x="187" y="154"/>
                            </a:lnTo>
                            <a:lnTo>
                              <a:pt x="187" y="213"/>
                            </a:lnTo>
                            <a:lnTo>
                              <a:pt x="188" y="228"/>
                            </a:lnTo>
                            <a:lnTo>
                              <a:pt x="181" y="240"/>
                            </a:lnTo>
                            <a:lnTo>
                              <a:pt x="169" y="244"/>
                            </a:lnTo>
                            <a:lnTo>
                              <a:pt x="158" y="243"/>
                            </a:lnTo>
                            <a:lnTo>
                              <a:pt x="151" y="237"/>
                            </a:lnTo>
                            <a:lnTo>
                              <a:pt x="145" y="224"/>
                            </a:lnTo>
                            <a:lnTo>
                              <a:pt x="141" y="206"/>
                            </a:lnTo>
                            <a:lnTo>
                              <a:pt x="141" y="145"/>
                            </a:lnTo>
                            <a:lnTo>
                              <a:pt x="137" y="105"/>
                            </a:lnTo>
                            <a:lnTo>
                              <a:pt x="138" y="68"/>
                            </a:lnTo>
                            <a:lnTo>
                              <a:pt x="127" y="91"/>
                            </a:lnTo>
                            <a:lnTo>
                              <a:pt x="118" y="108"/>
                            </a:lnTo>
                            <a:lnTo>
                              <a:pt x="113" y="123"/>
                            </a:lnTo>
                            <a:lnTo>
                              <a:pt x="114" y="141"/>
                            </a:lnTo>
                            <a:lnTo>
                              <a:pt x="117" y="167"/>
                            </a:lnTo>
                            <a:lnTo>
                              <a:pt x="120" y="202"/>
                            </a:lnTo>
                            <a:lnTo>
                              <a:pt x="120" y="212"/>
                            </a:lnTo>
                            <a:lnTo>
                              <a:pt x="117" y="220"/>
                            </a:lnTo>
                            <a:lnTo>
                              <a:pt x="108" y="229"/>
                            </a:lnTo>
                            <a:lnTo>
                              <a:pt x="98" y="234"/>
                            </a:lnTo>
                            <a:lnTo>
                              <a:pt x="87" y="232"/>
                            </a:lnTo>
                            <a:lnTo>
                              <a:pt x="81" y="220"/>
                            </a:lnTo>
                            <a:lnTo>
                              <a:pt x="74" y="199"/>
                            </a:lnTo>
                            <a:lnTo>
                              <a:pt x="69" y="127"/>
                            </a:lnTo>
                            <a:lnTo>
                              <a:pt x="74" y="98"/>
                            </a:lnTo>
                            <a:lnTo>
                              <a:pt x="63" y="107"/>
                            </a:lnTo>
                            <a:lnTo>
                              <a:pt x="57" y="115"/>
                            </a:lnTo>
                            <a:lnTo>
                              <a:pt x="51" y="131"/>
                            </a:lnTo>
                            <a:lnTo>
                              <a:pt x="47" y="145"/>
                            </a:lnTo>
                            <a:lnTo>
                              <a:pt x="44" y="164"/>
                            </a:lnTo>
                            <a:lnTo>
                              <a:pt x="40" y="188"/>
                            </a:lnTo>
                            <a:lnTo>
                              <a:pt x="37" y="197"/>
                            </a:lnTo>
                            <a:lnTo>
                              <a:pt x="28" y="202"/>
                            </a:lnTo>
                            <a:lnTo>
                              <a:pt x="16" y="203"/>
                            </a:lnTo>
                            <a:lnTo>
                              <a:pt x="6" y="199"/>
                            </a:lnTo>
                            <a:lnTo>
                              <a:pt x="0" y="192"/>
                            </a:lnTo>
                            <a:lnTo>
                              <a:pt x="1" y="160"/>
                            </a:lnTo>
                            <a:lnTo>
                              <a:pt x="8" y="128"/>
                            </a:lnTo>
                            <a:lnTo>
                              <a:pt x="14" y="103"/>
                            </a:lnTo>
                            <a:lnTo>
                              <a:pt x="29" y="67"/>
                            </a:lnTo>
                            <a:lnTo>
                              <a:pt x="55" y="25"/>
                            </a:lnTo>
                            <a:lnTo>
                              <a:pt x="62" y="24"/>
                            </a:lnTo>
                            <a:lnTo>
                              <a:pt x="70" y="24"/>
                            </a:lnTo>
                            <a:lnTo>
                              <a:pt x="80" y="28"/>
                            </a:lnTo>
                            <a:lnTo>
                              <a:pt x="90" y="3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50443" name="Freeform 422"/>
                      <p:cNvSpPr>
                        <a:spLocks noChangeAspect="1"/>
                      </p:cNvSpPr>
                      <p:nvPr/>
                    </p:nvSpPr>
                    <p:spPr bwMode="auto">
                      <a:xfrm>
                        <a:off x="5054" y="2524"/>
                        <a:ext cx="10" cy="15"/>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8"/>
                            </a:moveTo>
                            <a:lnTo>
                              <a:pt x="5" y="19"/>
                            </a:lnTo>
                            <a:lnTo>
                              <a:pt x="14" y="5"/>
                            </a:lnTo>
                            <a:lnTo>
                              <a:pt x="25" y="0"/>
                            </a:lnTo>
                            <a:lnTo>
                              <a:pt x="38" y="1"/>
                            </a:lnTo>
                            <a:lnTo>
                              <a:pt x="46" y="6"/>
                            </a:lnTo>
                            <a:lnTo>
                              <a:pt x="58" y="14"/>
                            </a:lnTo>
                            <a:lnTo>
                              <a:pt x="61" y="23"/>
                            </a:lnTo>
                            <a:lnTo>
                              <a:pt x="61" y="37"/>
                            </a:lnTo>
                            <a:lnTo>
                              <a:pt x="58" y="45"/>
                            </a:lnTo>
                            <a:lnTo>
                              <a:pt x="55" y="55"/>
                            </a:lnTo>
                            <a:lnTo>
                              <a:pt x="42" y="61"/>
                            </a:lnTo>
                            <a:lnTo>
                              <a:pt x="18" y="73"/>
                            </a:lnTo>
                            <a:lnTo>
                              <a:pt x="0" y="28"/>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50203" name="Group 423"/>
              <p:cNvGrpSpPr>
                <a:grpSpLocks noChangeAspect="1"/>
              </p:cNvGrpSpPr>
              <p:nvPr/>
            </p:nvGrpSpPr>
            <p:grpSpPr bwMode="auto">
              <a:xfrm>
                <a:off x="1632" y="2256"/>
                <a:ext cx="660" cy="356"/>
                <a:chOff x="546" y="2289"/>
                <a:chExt cx="708" cy="452"/>
              </a:xfrm>
            </p:grpSpPr>
            <p:grpSp>
              <p:nvGrpSpPr>
                <p:cNvPr id="50331" name="Group 424"/>
                <p:cNvGrpSpPr>
                  <a:grpSpLocks noChangeAspect="1"/>
                </p:cNvGrpSpPr>
                <p:nvPr/>
              </p:nvGrpSpPr>
              <p:grpSpPr bwMode="auto">
                <a:xfrm>
                  <a:off x="1071" y="2289"/>
                  <a:ext cx="76" cy="358"/>
                  <a:chOff x="1071" y="2289"/>
                  <a:chExt cx="76" cy="358"/>
                </a:xfrm>
              </p:grpSpPr>
              <p:sp>
                <p:nvSpPr>
                  <p:cNvPr id="50431" name="Freeform 425"/>
                  <p:cNvSpPr>
                    <a:spLocks noChangeAspect="1"/>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432" name="Freeform 426"/>
                  <p:cNvSpPr>
                    <a:spLocks noChangeAspect="1"/>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50332" name="Group 427"/>
                <p:cNvGrpSpPr>
                  <a:grpSpLocks noChangeAspect="1"/>
                </p:cNvGrpSpPr>
                <p:nvPr/>
              </p:nvGrpSpPr>
              <p:grpSpPr bwMode="auto">
                <a:xfrm>
                  <a:off x="1130" y="2574"/>
                  <a:ext cx="124" cy="153"/>
                  <a:chOff x="1130" y="2574"/>
                  <a:chExt cx="124" cy="153"/>
                </a:xfrm>
              </p:grpSpPr>
              <p:grpSp>
                <p:nvGrpSpPr>
                  <p:cNvPr id="50420" name="Group 428"/>
                  <p:cNvGrpSpPr>
                    <a:grpSpLocks noChangeAspect="1"/>
                  </p:cNvGrpSpPr>
                  <p:nvPr/>
                </p:nvGrpSpPr>
                <p:grpSpPr bwMode="auto">
                  <a:xfrm>
                    <a:off x="1130" y="2574"/>
                    <a:ext cx="124" cy="153"/>
                    <a:chOff x="1130" y="2574"/>
                    <a:chExt cx="124" cy="153"/>
                  </a:xfrm>
                </p:grpSpPr>
                <p:grpSp>
                  <p:nvGrpSpPr>
                    <p:cNvPr id="50425" name="Group 429"/>
                    <p:cNvGrpSpPr>
                      <a:grpSpLocks noChangeAspect="1"/>
                    </p:cNvGrpSpPr>
                    <p:nvPr/>
                  </p:nvGrpSpPr>
                  <p:grpSpPr bwMode="auto">
                    <a:xfrm>
                      <a:off x="1161" y="2574"/>
                      <a:ext cx="35" cy="74"/>
                      <a:chOff x="1161" y="2574"/>
                      <a:chExt cx="35" cy="74"/>
                    </a:xfrm>
                  </p:grpSpPr>
                  <p:sp>
                    <p:nvSpPr>
                      <p:cNvPr id="50429" name="Rectangle 430"/>
                      <p:cNvSpPr>
                        <a:spLocks noChangeAspect="1"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30" name="Rectangle 431"/>
                      <p:cNvSpPr>
                        <a:spLocks noChangeAspect="1"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426" name="Group 432"/>
                    <p:cNvGrpSpPr>
                      <a:grpSpLocks noChangeAspect="1"/>
                    </p:cNvGrpSpPr>
                    <p:nvPr/>
                  </p:nvGrpSpPr>
                  <p:grpSpPr bwMode="auto">
                    <a:xfrm>
                      <a:off x="1130" y="2644"/>
                      <a:ext cx="124" cy="83"/>
                      <a:chOff x="1130" y="2644"/>
                      <a:chExt cx="124" cy="83"/>
                    </a:xfrm>
                  </p:grpSpPr>
                  <p:sp>
                    <p:nvSpPr>
                      <p:cNvPr id="50427" name="Rectangle 433"/>
                      <p:cNvSpPr>
                        <a:spLocks noChangeAspect="1"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28" name="Rectangle 434"/>
                      <p:cNvSpPr>
                        <a:spLocks noChangeAspect="1"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421" name="Group 435"/>
                  <p:cNvGrpSpPr>
                    <a:grpSpLocks noChangeAspect="1"/>
                  </p:cNvGrpSpPr>
                  <p:nvPr/>
                </p:nvGrpSpPr>
                <p:grpSpPr bwMode="auto">
                  <a:xfrm>
                    <a:off x="1143" y="2664"/>
                    <a:ext cx="94" cy="50"/>
                    <a:chOff x="1143" y="2664"/>
                    <a:chExt cx="94" cy="50"/>
                  </a:xfrm>
                </p:grpSpPr>
                <p:sp>
                  <p:nvSpPr>
                    <p:cNvPr id="50422" name="Rectangle 436"/>
                    <p:cNvSpPr>
                      <a:spLocks noChangeAspect="1"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23" name="Rectangle 437"/>
                    <p:cNvSpPr>
                      <a:spLocks noChangeAspect="1"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24" name="Rectangle 438"/>
                    <p:cNvSpPr>
                      <a:spLocks noChangeAspect="1"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333" name="Group 439"/>
                <p:cNvGrpSpPr>
                  <a:grpSpLocks noChangeAspect="1"/>
                </p:cNvGrpSpPr>
                <p:nvPr/>
              </p:nvGrpSpPr>
              <p:grpSpPr bwMode="auto">
                <a:xfrm>
                  <a:off x="546" y="2618"/>
                  <a:ext cx="124" cy="109"/>
                  <a:chOff x="546" y="2618"/>
                  <a:chExt cx="124" cy="109"/>
                </a:xfrm>
              </p:grpSpPr>
              <p:grpSp>
                <p:nvGrpSpPr>
                  <p:cNvPr id="50411" name="Group 440"/>
                  <p:cNvGrpSpPr>
                    <a:grpSpLocks noChangeAspect="1"/>
                  </p:cNvGrpSpPr>
                  <p:nvPr/>
                </p:nvGrpSpPr>
                <p:grpSpPr bwMode="auto">
                  <a:xfrm>
                    <a:off x="546" y="2618"/>
                    <a:ext cx="124" cy="109"/>
                    <a:chOff x="546" y="2618"/>
                    <a:chExt cx="124" cy="109"/>
                  </a:xfrm>
                </p:grpSpPr>
                <p:sp>
                  <p:nvSpPr>
                    <p:cNvPr id="50416" name="Rectangle 441"/>
                    <p:cNvSpPr>
                      <a:spLocks noChangeAspect="1"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50417" name="Group 442"/>
                    <p:cNvGrpSpPr>
                      <a:grpSpLocks noChangeAspect="1"/>
                    </p:cNvGrpSpPr>
                    <p:nvPr/>
                  </p:nvGrpSpPr>
                  <p:grpSpPr bwMode="auto">
                    <a:xfrm>
                      <a:off x="546" y="2644"/>
                      <a:ext cx="124" cy="83"/>
                      <a:chOff x="546" y="2644"/>
                      <a:chExt cx="124" cy="83"/>
                    </a:xfrm>
                  </p:grpSpPr>
                  <p:sp>
                    <p:nvSpPr>
                      <p:cNvPr id="50418" name="Rectangle 443"/>
                      <p:cNvSpPr>
                        <a:spLocks noChangeAspect="1"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19" name="Rectangle 444"/>
                      <p:cNvSpPr>
                        <a:spLocks noChangeAspect="1"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412" name="Group 445"/>
                  <p:cNvGrpSpPr>
                    <a:grpSpLocks noChangeAspect="1"/>
                  </p:cNvGrpSpPr>
                  <p:nvPr/>
                </p:nvGrpSpPr>
                <p:grpSpPr bwMode="auto">
                  <a:xfrm>
                    <a:off x="558" y="2664"/>
                    <a:ext cx="98" cy="50"/>
                    <a:chOff x="558" y="2664"/>
                    <a:chExt cx="98" cy="50"/>
                  </a:xfrm>
                </p:grpSpPr>
                <p:sp>
                  <p:nvSpPr>
                    <p:cNvPr id="50413" name="Rectangle 446"/>
                    <p:cNvSpPr>
                      <a:spLocks noChangeAspect="1"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14" name="Rectangle 447"/>
                    <p:cNvSpPr>
                      <a:spLocks noChangeAspect="1"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15" name="Rectangle 448"/>
                    <p:cNvSpPr>
                      <a:spLocks noChangeAspect="1"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334" name="Group 449"/>
                <p:cNvGrpSpPr>
                  <a:grpSpLocks noChangeAspect="1"/>
                </p:cNvGrpSpPr>
                <p:nvPr/>
              </p:nvGrpSpPr>
              <p:grpSpPr bwMode="auto">
                <a:xfrm>
                  <a:off x="654" y="2479"/>
                  <a:ext cx="488" cy="262"/>
                  <a:chOff x="654" y="2479"/>
                  <a:chExt cx="488" cy="262"/>
                </a:xfrm>
              </p:grpSpPr>
              <p:grpSp>
                <p:nvGrpSpPr>
                  <p:cNvPr id="50335" name="Group 450"/>
                  <p:cNvGrpSpPr>
                    <a:grpSpLocks noChangeAspect="1"/>
                  </p:cNvGrpSpPr>
                  <p:nvPr/>
                </p:nvGrpSpPr>
                <p:grpSpPr bwMode="auto">
                  <a:xfrm>
                    <a:off x="654" y="2479"/>
                    <a:ext cx="488" cy="262"/>
                    <a:chOff x="654" y="2479"/>
                    <a:chExt cx="488" cy="262"/>
                  </a:xfrm>
                </p:grpSpPr>
                <p:sp>
                  <p:nvSpPr>
                    <p:cNvPr id="50406" name="Rectangle 451"/>
                    <p:cNvSpPr>
                      <a:spLocks noChangeAspect="1"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07" name="Rectangle 452"/>
                    <p:cNvSpPr>
                      <a:spLocks noChangeAspect="1"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08" name="Rectangle 453"/>
                    <p:cNvSpPr>
                      <a:spLocks noChangeAspect="1"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09" name="Rectangle 454"/>
                    <p:cNvSpPr>
                      <a:spLocks noChangeAspect="1"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410" name="Rectangle 455"/>
                    <p:cNvSpPr>
                      <a:spLocks noChangeAspect="1"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336" name="Group 456"/>
                  <p:cNvGrpSpPr>
                    <a:grpSpLocks noChangeAspect="1"/>
                  </p:cNvGrpSpPr>
                  <p:nvPr/>
                </p:nvGrpSpPr>
                <p:grpSpPr bwMode="auto">
                  <a:xfrm>
                    <a:off x="670" y="2542"/>
                    <a:ext cx="449" cy="178"/>
                    <a:chOff x="670" y="2542"/>
                    <a:chExt cx="449" cy="178"/>
                  </a:xfrm>
                </p:grpSpPr>
                <p:grpSp>
                  <p:nvGrpSpPr>
                    <p:cNvPr id="50341" name="Group 457"/>
                    <p:cNvGrpSpPr>
                      <a:grpSpLocks noChangeAspect="1"/>
                    </p:cNvGrpSpPr>
                    <p:nvPr/>
                  </p:nvGrpSpPr>
                  <p:grpSpPr bwMode="auto">
                    <a:xfrm>
                      <a:off x="736" y="2649"/>
                      <a:ext cx="57" cy="71"/>
                      <a:chOff x="736" y="2649"/>
                      <a:chExt cx="57" cy="71"/>
                    </a:xfrm>
                  </p:grpSpPr>
                  <p:sp>
                    <p:nvSpPr>
                      <p:cNvPr id="50402" name="Rectangle 458"/>
                      <p:cNvSpPr>
                        <a:spLocks noChangeAspect="1"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03" name="Rectangle 459"/>
                      <p:cNvSpPr>
                        <a:spLocks noChangeAspect="1"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04" name="Line 460"/>
                      <p:cNvSpPr>
                        <a:spLocks noChangeAspect="1"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405" name="Line 461"/>
                      <p:cNvSpPr>
                        <a:spLocks noChangeAspect="1"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2" name="Group 462"/>
                    <p:cNvGrpSpPr>
                      <a:grpSpLocks noChangeAspect="1"/>
                    </p:cNvGrpSpPr>
                    <p:nvPr/>
                  </p:nvGrpSpPr>
                  <p:grpSpPr bwMode="auto">
                    <a:xfrm>
                      <a:off x="801" y="2649"/>
                      <a:ext cx="57" cy="71"/>
                      <a:chOff x="801" y="2649"/>
                      <a:chExt cx="57" cy="71"/>
                    </a:xfrm>
                  </p:grpSpPr>
                  <p:sp>
                    <p:nvSpPr>
                      <p:cNvPr id="50398" name="Rectangle 463"/>
                      <p:cNvSpPr>
                        <a:spLocks noChangeAspect="1"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99" name="Rectangle 464"/>
                      <p:cNvSpPr>
                        <a:spLocks noChangeAspect="1"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400" name="Line 465"/>
                      <p:cNvSpPr>
                        <a:spLocks noChangeAspect="1"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401" name="Line 466"/>
                      <p:cNvSpPr>
                        <a:spLocks noChangeAspect="1"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3" name="Group 467"/>
                    <p:cNvGrpSpPr>
                      <a:grpSpLocks noChangeAspect="1"/>
                    </p:cNvGrpSpPr>
                    <p:nvPr/>
                  </p:nvGrpSpPr>
                  <p:grpSpPr bwMode="auto">
                    <a:xfrm>
                      <a:off x="1061" y="2649"/>
                      <a:ext cx="57" cy="71"/>
                      <a:chOff x="1061" y="2649"/>
                      <a:chExt cx="57" cy="71"/>
                    </a:xfrm>
                  </p:grpSpPr>
                  <p:sp>
                    <p:nvSpPr>
                      <p:cNvPr id="50394" name="Rectangle 468"/>
                      <p:cNvSpPr>
                        <a:spLocks noChangeAspect="1"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95" name="Rectangle 469"/>
                      <p:cNvSpPr>
                        <a:spLocks noChangeAspect="1"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96" name="Line 470"/>
                      <p:cNvSpPr>
                        <a:spLocks noChangeAspect="1"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97" name="Line 471"/>
                      <p:cNvSpPr>
                        <a:spLocks noChangeAspect="1"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4" name="Group 472"/>
                    <p:cNvGrpSpPr>
                      <a:grpSpLocks noChangeAspect="1"/>
                    </p:cNvGrpSpPr>
                    <p:nvPr/>
                  </p:nvGrpSpPr>
                  <p:grpSpPr bwMode="auto">
                    <a:xfrm>
                      <a:off x="670" y="2649"/>
                      <a:ext cx="58" cy="71"/>
                      <a:chOff x="670" y="2649"/>
                      <a:chExt cx="58" cy="71"/>
                    </a:xfrm>
                  </p:grpSpPr>
                  <p:sp>
                    <p:nvSpPr>
                      <p:cNvPr id="50390" name="Rectangle 473"/>
                      <p:cNvSpPr>
                        <a:spLocks noChangeAspect="1"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91" name="Rectangle 474"/>
                      <p:cNvSpPr>
                        <a:spLocks noChangeAspect="1"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92" name="Line 475"/>
                      <p:cNvSpPr>
                        <a:spLocks noChangeAspect="1"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93" name="Line 476"/>
                      <p:cNvSpPr>
                        <a:spLocks noChangeAspect="1"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5" name="Group 477"/>
                    <p:cNvGrpSpPr>
                      <a:grpSpLocks noChangeAspect="1"/>
                    </p:cNvGrpSpPr>
                    <p:nvPr/>
                  </p:nvGrpSpPr>
                  <p:grpSpPr bwMode="auto">
                    <a:xfrm>
                      <a:off x="867" y="2542"/>
                      <a:ext cx="58" cy="71"/>
                      <a:chOff x="867" y="2542"/>
                      <a:chExt cx="58" cy="71"/>
                    </a:xfrm>
                  </p:grpSpPr>
                  <p:sp>
                    <p:nvSpPr>
                      <p:cNvPr id="50386" name="Rectangle 478"/>
                      <p:cNvSpPr>
                        <a:spLocks noChangeAspect="1"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87" name="Rectangle 479"/>
                      <p:cNvSpPr>
                        <a:spLocks noChangeAspect="1"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88" name="Line 480"/>
                      <p:cNvSpPr>
                        <a:spLocks noChangeAspect="1"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89" name="Line 481"/>
                      <p:cNvSpPr>
                        <a:spLocks noChangeAspect="1"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6" name="Group 482"/>
                    <p:cNvGrpSpPr>
                      <a:grpSpLocks noChangeAspect="1"/>
                    </p:cNvGrpSpPr>
                    <p:nvPr/>
                  </p:nvGrpSpPr>
                  <p:grpSpPr bwMode="auto">
                    <a:xfrm>
                      <a:off x="931" y="2649"/>
                      <a:ext cx="57" cy="71"/>
                      <a:chOff x="931" y="2649"/>
                      <a:chExt cx="57" cy="71"/>
                    </a:xfrm>
                  </p:grpSpPr>
                  <p:sp>
                    <p:nvSpPr>
                      <p:cNvPr id="50382" name="Rectangle 483"/>
                      <p:cNvSpPr>
                        <a:spLocks noChangeAspect="1"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83" name="Rectangle 484"/>
                      <p:cNvSpPr>
                        <a:spLocks noChangeAspect="1"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84" name="Line 485"/>
                      <p:cNvSpPr>
                        <a:spLocks noChangeAspect="1"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85" name="Line 486"/>
                      <p:cNvSpPr>
                        <a:spLocks noChangeAspect="1"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7" name="Group 487"/>
                    <p:cNvGrpSpPr>
                      <a:grpSpLocks noChangeAspect="1"/>
                    </p:cNvGrpSpPr>
                    <p:nvPr/>
                  </p:nvGrpSpPr>
                  <p:grpSpPr bwMode="auto">
                    <a:xfrm>
                      <a:off x="996" y="2649"/>
                      <a:ext cx="57" cy="71"/>
                      <a:chOff x="996" y="2649"/>
                      <a:chExt cx="57" cy="71"/>
                    </a:xfrm>
                  </p:grpSpPr>
                  <p:sp>
                    <p:nvSpPr>
                      <p:cNvPr id="50378" name="Rectangle 488"/>
                      <p:cNvSpPr>
                        <a:spLocks noChangeAspect="1"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79" name="Rectangle 489"/>
                      <p:cNvSpPr>
                        <a:spLocks noChangeAspect="1"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80" name="Line 490"/>
                      <p:cNvSpPr>
                        <a:spLocks noChangeAspect="1"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81" name="Line 491"/>
                      <p:cNvSpPr>
                        <a:spLocks noChangeAspect="1"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8" name="Group 492"/>
                    <p:cNvGrpSpPr>
                      <a:grpSpLocks noChangeAspect="1"/>
                    </p:cNvGrpSpPr>
                    <p:nvPr/>
                  </p:nvGrpSpPr>
                  <p:grpSpPr bwMode="auto">
                    <a:xfrm>
                      <a:off x="736" y="2542"/>
                      <a:ext cx="58" cy="71"/>
                      <a:chOff x="736" y="2542"/>
                      <a:chExt cx="58" cy="71"/>
                    </a:xfrm>
                  </p:grpSpPr>
                  <p:sp>
                    <p:nvSpPr>
                      <p:cNvPr id="50374" name="Rectangle 493"/>
                      <p:cNvSpPr>
                        <a:spLocks noChangeAspect="1"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75" name="Rectangle 494"/>
                      <p:cNvSpPr>
                        <a:spLocks noChangeAspect="1"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76" name="Line 495"/>
                      <p:cNvSpPr>
                        <a:spLocks noChangeAspect="1"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77" name="Line 496"/>
                      <p:cNvSpPr>
                        <a:spLocks noChangeAspect="1"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49" name="Group 497"/>
                    <p:cNvGrpSpPr>
                      <a:grpSpLocks noChangeAspect="1"/>
                    </p:cNvGrpSpPr>
                    <p:nvPr/>
                  </p:nvGrpSpPr>
                  <p:grpSpPr bwMode="auto">
                    <a:xfrm>
                      <a:off x="802" y="2542"/>
                      <a:ext cx="57" cy="71"/>
                      <a:chOff x="802" y="2542"/>
                      <a:chExt cx="57" cy="71"/>
                    </a:xfrm>
                  </p:grpSpPr>
                  <p:sp>
                    <p:nvSpPr>
                      <p:cNvPr id="50370" name="Rectangle 498"/>
                      <p:cNvSpPr>
                        <a:spLocks noChangeAspect="1"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71" name="Rectangle 499"/>
                      <p:cNvSpPr>
                        <a:spLocks noChangeAspect="1"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72" name="Line 500"/>
                      <p:cNvSpPr>
                        <a:spLocks noChangeAspect="1"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73" name="Line 501"/>
                      <p:cNvSpPr>
                        <a:spLocks noChangeAspect="1"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50" name="Group 502"/>
                    <p:cNvGrpSpPr>
                      <a:grpSpLocks noChangeAspect="1"/>
                    </p:cNvGrpSpPr>
                    <p:nvPr/>
                  </p:nvGrpSpPr>
                  <p:grpSpPr bwMode="auto">
                    <a:xfrm>
                      <a:off x="1061" y="2542"/>
                      <a:ext cx="58" cy="71"/>
                      <a:chOff x="1061" y="2542"/>
                      <a:chExt cx="58" cy="71"/>
                    </a:xfrm>
                  </p:grpSpPr>
                  <p:sp>
                    <p:nvSpPr>
                      <p:cNvPr id="50366" name="Rectangle 503"/>
                      <p:cNvSpPr>
                        <a:spLocks noChangeAspect="1"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67" name="Rectangle 504"/>
                      <p:cNvSpPr>
                        <a:spLocks noChangeAspect="1"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68" name="Line 505"/>
                      <p:cNvSpPr>
                        <a:spLocks noChangeAspect="1"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69" name="Line 506"/>
                      <p:cNvSpPr>
                        <a:spLocks noChangeAspect="1"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51" name="Group 507"/>
                    <p:cNvGrpSpPr>
                      <a:grpSpLocks noChangeAspect="1"/>
                    </p:cNvGrpSpPr>
                    <p:nvPr/>
                  </p:nvGrpSpPr>
                  <p:grpSpPr bwMode="auto">
                    <a:xfrm>
                      <a:off x="671" y="2542"/>
                      <a:ext cx="58" cy="71"/>
                      <a:chOff x="671" y="2542"/>
                      <a:chExt cx="58" cy="71"/>
                    </a:xfrm>
                  </p:grpSpPr>
                  <p:sp>
                    <p:nvSpPr>
                      <p:cNvPr id="50362" name="Rectangle 508"/>
                      <p:cNvSpPr>
                        <a:spLocks noChangeAspect="1"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63" name="Rectangle 509"/>
                      <p:cNvSpPr>
                        <a:spLocks noChangeAspect="1"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64" name="Line 510"/>
                      <p:cNvSpPr>
                        <a:spLocks noChangeAspect="1"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65" name="Line 511"/>
                      <p:cNvSpPr>
                        <a:spLocks noChangeAspect="1"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52" name="Group 512"/>
                    <p:cNvGrpSpPr>
                      <a:grpSpLocks noChangeAspect="1"/>
                    </p:cNvGrpSpPr>
                    <p:nvPr/>
                  </p:nvGrpSpPr>
                  <p:grpSpPr bwMode="auto">
                    <a:xfrm>
                      <a:off x="931" y="2542"/>
                      <a:ext cx="58" cy="71"/>
                      <a:chOff x="931" y="2542"/>
                      <a:chExt cx="58" cy="71"/>
                    </a:xfrm>
                  </p:grpSpPr>
                  <p:sp>
                    <p:nvSpPr>
                      <p:cNvPr id="50358" name="Rectangle 513"/>
                      <p:cNvSpPr>
                        <a:spLocks noChangeAspect="1"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59" name="Rectangle 514"/>
                      <p:cNvSpPr>
                        <a:spLocks noChangeAspect="1"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60" name="Line 515"/>
                      <p:cNvSpPr>
                        <a:spLocks noChangeAspect="1"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61" name="Line 516"/>
                      <p:cNvSpPr>
                        <a:spLocks noChangeAspect="1"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353" name="Group 517"/>
                    <p:cNvGrpSpPr>
                      <a:grpSpLocks noChangeAspect="1"/>
                    </p:cNvGrpSpPr>
                    <p:nvPr/>
                  </p:nvGrpSpPr>
                  <p:grpSpPr bwMode="auto">
                    <a:xfrm>
                      <a:off x="997" y="2542"/>
                      <a:ext cx="57" cy="71"/>
                      <a:chOff x="997" y="2542"/>
                      <a:chExt cx="57" cy="71"/>
                    </a:xfrm>
                  </p:grpSpPr>
                  <p:sp>
                    <p:nvSpPr>
                      <p:cNvPr id="50354" name="Rectangle 518"/>
                      <p:cNvSpPr>
                        <a:spLocks noChangeAspect="1"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55" name="Rectangle 519"/>
                      <p:cNvSpPr>
                        <a:spLocks noChangeAspect="1"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56" name="Line 520"/>
                      <p:cNvSpPr>
                        <a:spLocks noChangeAspect="1"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57" name="Line 521"/>
                      <p:cNvSpPr>
                        <a:spLocks noChangeAspect="1"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50337" name="Group 522"/>
                  <p:cNvGrpSpPr>
                    <a:grpSpLocks noChangeAspect="1"/>
                  </p:cNvGrpSpPr>
                  <p:nvPr/>
                </p:nvGrpSpPr>
                <p:grpSpPr bwMode="auto">
                  <a:xfrm>
                    <a:off x="868" y="2643"/>
                    <a:ext cx="54" cy="97"/>
                    <a:chOff x="868" y="2643"/>
                    <a:chExt cx="54" cy="97"/>
                  </a:xfrm>
                </p:grpSpPr>
                <p:sp>
                  <p:nvSpPr>
                    <p:cNvPr id="50338" name="Rectangle 523"/>
                    <p:cNvSpPr>
                      <a:spLocks noChangeAspect="1"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39" name="Rectangle 524"/>
                    <p:cNvSpPr>
                      <a:spLocks noChangeAspect="1"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40" name="Oval 525"/>
                    <p:cNvSpPr>
                      <a:spLocks noChangeAspect="1"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50204" name="Group 526"/>
              <p:cNvGrpSpPr>
                <a:grpSpLocks noChangeAspect="1"/>
              </p:cNvGrpSpPr>
              <p:nvPr/>
            </p:nvGrpSpPr>
            <p:grpSpPr bwMode="auto">
              <a:xfrm>
                <a:off x="2688" y="2256"/>
                <a:ext cx="612" cy="356"/>
                <a:chOff x="546" y="2289"/>
                <a:chExt cx="708" cy="452"/>
              </a:xfrm>
            </p:grpSpPr>
            <p:grpSp>
              <p:nvGrpSpPr>
                <p:cNvPr id="50229" name="Group 527"/>
                <p:cNvGrpSpPr>
                  <a:grpSpLocks noChangeAspect="1"/>
                </p:cNvGrpSpPr>
                <p:nvPr/>
              </p:nvGrpSpPr>
              <p:grpSpPr bwMode="auto">
                <a:xfrm>
                  <a:off x="1071" y="2289"/>
                  <a:ext cx="76" cy="358"/>
                  <a:chOff x="1071" y="2289"/>
                  <a:chExt cx="76" cy="358"/>
                </a:xfrm>
              </p:grpSpPr>
              <p:sp>
                <p:nvSpPr>
                  <p:cNvPr id="50329" name="Freeform 528"/>
                  <p:cNvSpPr>
                    <a:spLocks noChangeAspect="1"/>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50330" name="Freeform 529"/>
                  <p:cNvSpPr>
                    <a:spLocks noChangeAspect="1"/>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50230" name="Group 530"/>
                <p:cNvGrpSpPr>
                  <a:grpSpLocks noChangeAspect="1"/>
                </p:cNvGrpSpPr>
                <p:nvPr/>
              </p:nvGrpSpPr>
              <p:grpSpPr bwMode="auto">
                <a:xfrm>
                  <a:off x="1130" y="2574"/>
                  <a:ext cx="124" cy="153"/>
                  <a:chOff x="1130" y="2574"/>
                  <a:chExt cx="124" cy="153"/>
                </a:xfrm>
              </p:grpSpPr>
              <p:grpSp>
                <p:nvGrpSpPr>
                  <p:cNvPr id="50318" name="Group 531"/>
                  <p:cNvGrpSpPr>
                    <a:grpSpLocks noChangeAspect="1"/>
                  </p:cNvGrpSpPr>
                  <p:nvPr/>
                </p:nvGrpSpPr>
                <p:grpSpPr bwMode="auto">
                  <a:xfrm>
                    <a:off x="1130" y="2574"/>
                    <a:ext cx="124" cy="153"/>
                    <a:chOff x="1130" y="2574"/>
                    <a:chExt cx="124" cy="153"/>
                  </a:xfrm>
                </p:grpSpPr>
                <p:grpSp>
                  <p:nvGrpSpPr>
                    <p:cNvPr id="50323" name="Group 532"/>
                    <p:cNvGrpSpPr>
                      <a:grpSpLocks noChangeAspect="1"/>
                    </p:cNvGrpSpPr>
                    <p:nvPr/>
                  </p:nvGrpSpPr>
                  <p:grpSpPr bwMode="auto">
                    <a:xfrm>
                      <a:off x="1161" y="2574"/>
                      <a:ext cx="35" cy="74"/>
                      <a:chOff x="1161" y="2574"/>
                      <a:chExt cx="35" cy="74"/>
                    </a:xfrm>
                  </p:grpSpPr>
                  <p:sp>
                    <p:nvSpPr>
                      <p:cNvPr id="50327" name="Rectangle 533"/>
                      <p:cNvSpPr>
                        <a:spLocks noChangeAspect="1"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28" name="Rectangle 534"/>
                      <p:cNvSpPr>
                        <a:spLocks noChangeAspect="1"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324" name="Group 535"/>
                    <p:cNvGrpSpPr>
                      <a:grpSpLocks noChangeAspect="1"/>
                    </p:cNvGrpSpPr>
                    <p:nvPr/>
                  </p:nvGrpSpPr>
                  <p:grpSpPr bwMode="auto">
                    <a:xfrm>
                      <a:off x="1130" y="2644"/>
                      <a:ext cx="124" cy="83"/>
                      <a:chOff x="1130" y="2644"/>
                      <a:chExt cx="124" cy="83"/>
                    </a:xfrm>
                  </p:grpSpPr>
                  <p:sp>
                    <p:nvSpPr>
                      <p:cNvPr id="50325" name="Rectangle 536"/>
                      <p:cNvSpPr>
                        <a:spLocks noChangeAspect="1"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26" name="Rectangle 537"/>
                      <p:cNvSpPr>
                        <a:spLocks noChangeAspect="1"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319" name="Group 538"/>
                  <p:cNvGrpSpPr>
                    <a:grpSpLocks noChangeAspect="1"/>
                  </p:cNvGrpSpPr>
                  <p:nvPr/>
                </p:nvGrpSpPr>
                <p:grpSpPr bwMode="auto">
                  <a:xfrm>
                    <a:off x="1143" y="2664"/>
                    <a:ext cx="94" cy="50"/>
                    <a:chOff x="1143" y="2664"/>
                    <a:chExt cx="94" cy="50"/>
                  </a:xfrm>
                </p:grpSpPr>
                <p:sp>
                  <p:nvSpPr>
                    <p:cNvPr id="50320" name="Rectangle 539"/>
                    <p:cNvSpPr>
                      <a:spLocks noChangeAspect="1"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21" name="Rectangle 540"/>
                    <p:cNvSpPr>
                      <a:spLocks noChangeAspect="1"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22" name="Rectangle 541"/>
                    <p:cNvSpPr>
                      <a:spLocks noChangeAspect="1"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231" name="Group 542"/>
                <p:cNvGrpSpPr>
                  <a:grpSpLocks noChangeAspect="1"/>
                </p:cNvGrpSpPr>
                <p:nvPr/>
              </p:nvGrpSpPr>
              <p:grpSpPr bwMode="auto">
                <a:xfrm>
                  <a:off x="546" y="2618"/>
                  <a:ext cx="124" cy="109"/>
                  <a:chOff x="546" y="2618"/>
                  <a:chExt cx="124" cy="109"/>
                </a:xfrm>
              </p:grpSpPr>
              <p:grpSp>
                <p:nvGrpSpPr>
                  <p:cNvPr id="50309" name="Group 543"/>
                  <p:cNvGrpSpPr>
                    <a:grpSpLocks noChangeAspect="1"/>
                  </p:cNvGrpSpPr>
                  <p:nvPr/>
                </p:nvGrpSpPr>
                <p:grpSpPr bwMode="auto">
                  <a:xfrm>
                    <a:off x="546" y="2618"/>
                    <a:ext cx="124" cy="109"/>
                    <a:chOff x="546" y="2618"/>
                    <a:chExt cx="124" cy="109"/>
                  </a:xfrm>
                </p:grpSpPr>
                <p:sp>
                  <p:nvSpPr>
                    <p:cNvPr id="50314" name="Rectangle 544"/>
                    <p:cNvSpPr>
                      <a:spLocks noChangeAspect="1"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50315" name="Group 545"/>
                    <p:cNvGrpSpPr>
                      <a:grpSpLocks noChangeAspect="1"/>
                    </p:cNvGrpSpPr>
                    <p:nvPr/>
                  </p:nvGrpSpPr>
                  <p:grpSpPr bwMode="auto">
                    <a:xfrm>
                      <a:off x="546" y="2644"/>
                      <a:ext cx="124" cy="83"/>
                      <a:chOff x="546" y="2644"/>
                      <a:chExt cx="124" cy="83"/>
                    </a:xfrm>
                  </p:grpSpPr>
                  <p:sp>
                    <p:nvSpPr>
                      <p:cNvPr id="50316" name="Rectangle 546"/>
                      <p:cNvSpPr>
                        <a:spLocks noChangeAspect="1"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17" name="Rectangle 547"/>
                      <p:cNvSpPr>
                        <a:spLocks noChangeAspect="1"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310" name="Group 548"/>
                  <p:cNvGrpSpPr>
                    <a:grpSpLocks noChangeAspect="1"/>
                  </p:cNvGrpSpPr>
                  <p:nvPr/>
                </p:nvGrpSpPr>
                <p:grpSpPr bwMode="auto">
                  <a:xfrm>
                    <a:off x="558" y="2664"/>
                    <a:ext cx="98" cy="50"/>
                    <a:chOff x="558" y="2664"/>
                    <a:chExt cx="98" cy="50"/>
                  </a:xfrm>
                </p:grpSpPr>
                <p:sp>
                  <p:nvSpPr>
                    <p:cNvPr id="50311" name="Rectangle 549"/>
                    <p:cNvSpPr>
                      <a:spLocks noChangeAspect="1"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12" name="Rectangle 550"/>
                    <p:cNvSpPr>
                      <a:spLocks noChangeAspect="1"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13" name="Rectangle 551"/>
                    <p:cNvSpPr>
                      <a:spLocks noChangeAspect="1"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232" name="Group 552"/>
                <p:cNvGrpSpPr>
                  <a:grpSpLocks noChangeAspect="1"/>
                </p:cNvGrpSpPr>
                <p:nvPr/>
              </p:nvGrpSpPr>
              <p:grpSpPr bwMode="auto">
                <a:xfrm>
                  <a:off x="654" y="2479"/>
                  <a:ext cx="488" cy="262"/>
                  <a:chOff x="654" y="2479"/>
                  <a:chExt cx="488" cy="262"/>
                </a:xfrm>
              </p:grpSpPr>
              <p:grpSp>
                <p:nvGrpSpPr>
                  <p:cNvPr id="50233" name="Group 553"/>
                  <p:cNvGrpSpPr>
                    <a:grpSpLocks noChangeAspect="1"/>
                  </p:cNvGrpSpPr>
                  <p:nvPr/>
                </p:nvGrpSpPr>
                <p:grpSpPr bwMode="auto">
                  <a:xfrm>
                    <a:off x="654" y="2479"/>
                    <a:ext cx="488" cy="262"/>
                    <a:chOff x="654" y="2479"/>
                    <a:chExt cx="488" cy="262"/>
                  </a:xfrm>
                </p:grpSpPr>
                <p:sp>
                  <p:nvSpPr>
                    <p:cNvPr id="50304" name="Rectangle 554"/>
                    <p:cNvSpPr>
                      <a:spLocks noChangeAspect="1"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05" name="Rectangle 555"/>
                    <p:cNvSpPr>
                      <a:spLocks noChangeAspect="1"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06" name="Rectangle 556"/>
                    <p:cNvSpPr>
                      <a:spLocks noChangeAspect="1"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07" name="Rectangle 557"/>
                    <p:cNvSpPr>
                      <a:spLocks noChangeAspect="1"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50308" name="Rectangle 558"/>
                    <p:cNvSpPr>
                      <a:spLocks noChangeAspect="1"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0234" name="Group 559"/>
                  <p:cNvGrpSpPr>
                    <a:grpSpLocks noChangeAspect="1"/>
                  </p:cNvGrpSpPr>
                  <p:nvPr/>
                </p:nvGrpSpPr>
                <p:grpSpPr bwMode="auto">
                  <a:xfrm>
                    <a:off x="670" y="2542"/>
                    <a:ext cx="449" cy="178"/>
                    <a:chOff x="670" y="2542"/>
                    <a:chExt cx="449" cy="178"/>
                  </a:xfrm>
                </p:grpSpPr>
                <p:grpSp>
                  <p:nvGrpSpPr>
                    <p:cNvPr id="50239" name="Group 560"/>
                    <p:cNvGrpSpPr>
                      <a:grpSpLocks noChangeAspect="1"/>
                    </p:cNvGrpSpPr>
                    <p:nvPr/>
                  </p:nvGrpSpPr>
                  <p:grpSpPr bwMode="auto">
                    <a:xfrm>
                      <a:off x="736" y="2649"/>
                      <a:ext cx="57" cy="71"/>
                      <a:chOff x="736" y="2649"/>
                      <a:chExt cx="57" cy="71"/>
                    </a:xfrm>
                  </p:grpSpPr>
                  <p:sp>
                    <p:nvSpPr>
                      <p:cNvPr id="50300" name="Rectangle 561"/>
                      <p:cNvSpPr>
                        <a:spLocks noChangeAspect="1"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01" name="Rectangle 562"/>
                      <p:cNvSpPr>
                        <a:spLocks noChangeAspect="1"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302" name="Line 563"/>
                      <p:cNvSpPr>
                        <a:spLocks noChangeAspect="1"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303" name="Line 564"/>
                      <p:cNvSpPr>
                        <a:spLocks noChangeAspect="1"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0" name="Group 565"/>
                    <p:cNvGrpSpPr>
                      <a:grpSpLocks noChangeAspect="1"/>
                    </p:cNvGrpSpPr>
                    <p:nvPr/>
                  </p:nvGrpSpPr>
                  <p:grpSpPr bwMode="auto">
                    <a:xfrm>
                      <a:off x="801" y="2649"/>
                      <a:ext cx="57" cy="71"/>
                      <a:chOff x="801" y="2649"/>
                      <a:chExt cx="57" cy="71"/>
                    </a:xfrm>
                  </p:grpSpPr>
                  <p:sp>
                    <p:nvSpPr>
                      <p:cNvPr id="50296" name="Rectangle 566"/>
                      <p:cNvSpPr>
                        <a:spLocks noChangeAspect="1"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97" name="Rectangle 567"/>
                      <p:cNvSpPr>
                        <a:spLocks noChangeAspect="1"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98" name="Line 568"/>
                      <p:cNvSpPr>
                        <a:spLocks noChangeAspect="1"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99" name="Line 569"/>
                      <p:cNvSpPr>
                        <a:spLocks noChangeAspect="1"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1" name="Group 570"/>
                    <p:cNvGrpSpPr>
                      <a:grpSpLocks noChangeAspect="1"/>
                    </p:cNvGrpSpPr>
                    <p:nvPr/>
                  </p:nvGrpSpPr>
                  <p:grpSpPr bwMode="auto">
                    <a:xfrm>
                      <a:off x="1061" y="2649"/>
                      <a:ext cx="57" cy="71"/>
                      <a:chOff x="1061" y="2649"/>
                      <a:chExt cx="57" cy="71"/>
                    </a:xfrm>
                  </p:grpSpPr>
                  <p:sp>
                    <p:nvSpPr>
                      <p:cNvPr id="50292" name="Rectangle 571"/>
                      <p:cNvSpPr>
                        <a:spLocks noChangeAspect="1"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93" name="Rectangle 572"/>
                      <p:cNvSpPr>
                        <a:spLocks noChangeAspect="1"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94" name="Line 573"/>
                      <p:cNvSpPr>
                        <a:spLocks noChangeAspect="1"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95" name="Line 574"/>
                      <p:cNvSpPr>
                        <a:spLocks noChangeAspect="1"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2" name="Group 575"/>
                    <p:cNvGrpSpPr>
                      <a:grpSpLocks noChangeAspect="1"/>
                    </p:cNvGrpSpPr>
                    <p:nvPr/>
                  </p:nvGrpSpPr>
                  <p:grpSpPr bwMode="auto">
                    <a:xfrm>
                      <a:off x="670" y="2649"/>
                      <a:ext cx="58" cy="71"/>
                      <a:chOff x="670" y="2649"/>
                      <a:chExt cx="58" cy="71"/>
                    </a:xfrm>
                  </p:grpSpPr>
                  <p:sp>
                    <p:nvSpPr>
                      <p:cNvPr id="50288" name="Rectangle 576"/>
                      <p:cNvSpPr>
                        <a:spLocks noChangeAspect="1"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89" name="Rectangle 577"/>
                      <p:cNvSpPr>
                        <a:spLocks noChangeAspect="1"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90" name="Line 578"/>
                      <p:cNvSpPr>
                        <a:spLocks noChangeAspect="1"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91" name="Line 579"/>
                      <p:cNvSpPr>
                        <a:spLocks noChangeAspect="1"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3" name="Group 580"/>
                    <p:cNvGrpSpPr>
                      <a:grpSpLocks noChangeAspect="1"/>
                    </p:cNvGrpSpPr>
                    <p:nvPr/>
                  </p:nvGrpSpPr>
                  <p:grpSpPr bwMode="auto">
                    <a:xfrm>
                      <a:off x="867" y="2542"/>
                      <a:ext cx="58" cy="71"/>
                      <a:chOff x="867" y="2542"/>
                      <a:chExt cx="58" cy="71"/>
                    </a:xfrm>
                  </p:grpSpPr>
                  <p:sp>
                    <p:nvSpPr>
                      <p:cNvPr id="50284" name="Rectangle 581"/>
                      <p:cNvSpPr>
                        <a:spLocks noChangeAspect="1"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85" name="Rectangle 582"/>
                      <p:cNvSpPr>
                        <a:spLocks noChangeAspect="1"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86" name="Line 583"/>
                      <p:cNvSpPr>
                        <a:spLocks noChangeAspect="1"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87" name="Line 584"/>
                      <p:cNvSpPr>
                        <a:spLocks noChangeAspect="1"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4" name="Group 585"/>
                    <p:cNvGrpSpPr>
                      <a:grpSpLocks noChangeAspect="1"/>
                    </p:cNvGrpSpPr>
                    <p:nvPr/>
                  </p:nvGrpSpPr>
                  <p:grpSpPr bwMode="auto">
                    <a:xfrm>
                      <a:off x="931" y="2649"/>
                      <a:ext cx="57" cy="71"/>
                      <a:chOff x="931" y="2649"/>
                      <a:chExt cx="57" cy="71"/>
                    </a:xfrm>
                  </p:grpSpPr>
                  <p:sp>
                    <p:nvSpPr>
                      <p:cNvPr id="50280" name="Rectangle 586"/>
                      <p:cNvSpPr>
                        <a:spLocks noChangeAspect="1"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81" name="Rectangle 587"/>
                      <p:cNvSpPr>
                        <a:spLocks noChangeAspect="1"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82" name="Line 588"/>
                      <p:cNvSpPr>
                        <a:spLocks noChangeAspect="1"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83" name="Line 589"/>
                      <p:cNvSpPr>
                        <a:spLocks noChangeAspect="1"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5" name="Group 590"/>
                    <p:cNvGrpSpPr>
                      <a:grpSpLocks noChangeAspect="1"/>
                    </p:cNvGrpSpPr>
                    <p:nvPr/>
                  </p:nvGrpSpPr>
                  <p:grpSpPr bwMode="auto">
                    <a:xfrm>
                      <a:off x="996" y="2649"/>
                      <a:ext cx="57" cy="71"/>
                      <a:chOff x="996" y="2649"/>
                      <a:chExt cx="57" cy="71"/>
                    </a:xfrm>
                  </p:grpSpPr>
                  <p:sp>
                    <p:nvSpPr>
                      <p:cNvPr id="50276" name="Rectangle 591"/>
                      <p:cNvSpPr>
                        <a:spLocks noChangeAspect="1"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77" name="Rectangle 592"/>
                      <p:cNvSpPr>
                        <a:spLocks noChangeAspect="1"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78" name="Line 593"/>
                      <p:cNvSpPr>
                        <a:spLocks noChangeAspect="1"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79" name="Line 594"/>
                      <p:cNvSpPr>
                        <a:spLocks noChangeAspect="1"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6" name="Group 595"/>
                    <p:cNvGrpSpPr>
                      <a:grpSpLocks noChangeAspect="1"/>
                    </p:cNvGrpSpPr>
                    <p:nvPr/>
                  </p:nvGrpSpPr>
                  <p:grpSpPr bwMode="auto">
                    <a:xfrm>
                      <a:off x="736" y="2542"/>
                      <a:ext cx="58" cy="71"/>
                      <a:chOff x="736" y="2542"/>
                      <a:chExt cx="58" cy="71"/>
                    </a:xfrm>
                  </p:grpSpPr>
                  <p:sp>
                    <p:nvSpPr>
                      <p:cNvPr id="50272" name="Rectangle 596"/>
                      <p:cNvSpPr>
                        <a:spLocks noChangeAspect="1"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73" name="Rectangle 597"/>
                      <p:cNvSpPr>
                        <a:spLocks noChangeAspect="1"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74" name="Line 598"/>
                      <p:cNvSpPr>
                        <a:spLocks noChangeAspect="1"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75" name="Line 599"/>
                      <p:cNvSpPr>
                        <a:spLocks noChangeAspect="1"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7" name="Group 600"/>
                    <p:cNvGrpSpPr>
                      <a:grpSpLocks noChangeAspect="1"/>
                    </p:cNvGrpSpPr>
                    <p:nvPr/>
                  </p:nvGrpSpPr>
                  <p:grpSpPr bwMode="auto">
                    <a:xfrm>
                      <a:off x="802" y="2542"/>
                      <a:ext cx="57" cy="71"/>
                      <a:chOff x="802" y="2542"/>
                      <a:chExt cx="57" cy="71"/>
                    </a:xfrm>
                  </p:grpSpPr>
                  <p:sp>
                    <p:nvSpPr>
                      <p:cNvPr id="50268" name="Rectangle 601"/>
                      <p:cNvSpPr>
                        <a:spLocks noChangeAspect="1"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69" name="Rectangle 602"/>
                      <p:cNvSpPr>
                        <a:spLocks noChangeAspect="1"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70" name="Line 603"/>
                      <p:cNvSpPr>
                        <a:spLocks noChangeAspect="1"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71" name="Line 604"/>
                      <p:cNvSpPr>
                        <a:spLocks noChangeAspect="1"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8" name="Group 605"/>
                    <p:cNvGrpSpPr>
                      <a:grpSpLocks noChangeAspect="1"/>
                    </p:cNvGrpSpPr>
                    <p:nvPr/>
                  </p:nvGrpSpPr>
                  <p:grpSpPr bwMode="auto">
                    <a:xfrm>
                      <a:off x="1061" y="2542"/>
                      <a:ext cx="58" cy="71"/>
                      <a:chOff x="1061" y="2542"/>
                      <a:chExt cx="58" cy="71"/>
                    </a:xfrm>
                  </p:grpSpPr>
                  <p:sp>
                    <p:nvSpPr>
                      <p:cNvPr id="50264" name="Rectangle 606"/>
                      <p:cNvSpPr>
                        <a:spLocks noChangeAspect="1"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65" name="Rectangle 607"/>
                      <p:cNvSpPr>
                        <a:spLocks noChangeAspect="1"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66" name="Line 608"/>
                      <p:cNvSpPr>
                        <a:spLocks noChangeAspect="1"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67" name="Line 609"/>
                      <p:cNvSpPr>
                        <a:spLocks noChangeAspect="1"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49" name="Group 610"/>
                    <p:cNvGrpSpPr>
                      <a:grpSpLocks noChangeAspect="1"/>
                    </p:cNvGrpSpPr>
                    <p:nvPr/>
                  </p:nvGrpSpPr>
                  <p:grpSpPr bwMode="auto">
                    <a:xfrm>
                      <a:off x="671" y="2542"/>
                      <a:ext cx="58" cy="71"/>
                      <a:chOff x="671" y="2542"/>
                      <a:chExt cx="58" cy="71"/>
                    </a:xfrm>
                  </p:grpSpPr>
                  <p:sp>
                    <p:nvSpPr>
                      <p:cNvPr id="50260" name="Rectangle 611"/>
                      <p:cNvSpPr>
                        <a:spLocks noChangeAspect="1"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61" name="Rectangle 612"/>
                      <p:cNvSpPr>
                        <a:spLocks noChangeAspect="1"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62" name="Line 613"/>
                      <p:cNvSpPr>
                        <a:spLocks noChangeAspect="1"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63" name="Line 614"/>
                      <p:cNvSpPr>
                        <a:spLocks noChangeAspect="1"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50" name="Group 615"/>
                    <p:cNvGrpSpPr>
                      <a:grpSpLocks noChangeAspect="1"/>
                    </p:cNvGrpSpPr>
                    <p:nvPr/>
                  </p:nvGrpSpPr>
                  <p:grpSpPr bwMode="auto">
                    <a:xfrm>
                      <a:off x="931" y="2542"/>
                      <a:ext cx="58" cy="71"/>
                      <a:chOff x="931" y="2542"/>
                      <a:chExt cx="58" cy="71"/>
                    </a:xfrm>
                  </p:grpSpPr>
                  <p:sp>
                    <p:nvSpPr>
                      <p:cNvPr id="50256" name="Rectangle 616"/>
                      <p:cNvSpPr>
                        <a:spLocks noChangeAspect="1"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57" name="Rectangle 617"/>
                      <p:cNvSpPr>
                        <a:spLocks noChangeAspect="1"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58" name="Line 618"/>
                      <p:cNvSpPr>
                        <a:spLocks noChangeAspect="1"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59" name="Line 619"/>
                      <p:cNvSpPr>
                        <a:spLocks noChangeAspect="1"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50251" name="Group 620"/>
                    <p:cNvGrpSpPr>
                      <a:grpSpLocks noChangeAspect="1"/>
                    </p:cNvGrpSpPr>
                    <p:nvPr/>
                  </p:nvGrpSpPr>
                  <p:grpSpPr bwMode="auto">
                    <a:xfrm>
                      <a:off x="997" y="2542"/>
                      <a:ext cx="57" cy="71"/>
                      <a:chOff x="997" y="2542"/>
                      <a:chExt cx="57" cy="71"/>
                    </a:xfrm>
                  </p:grpSpPr>
                  <p:sp>
                    <p:nvSpPr>
                      <p:cNvPr id="50252" name="Rectangle 621"/>
                      <p:cNvSpPr>
                        <a:spLocks noChangeAspect="1"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53" name="Rectangle 622"/>
                      <p:cNvSpPr>
                        <a:spLocks noChangeAspect="1"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54" name="Line 623"/>
                      <p:cNvSpPr>
                        <a:spLocks noChangeAspect="1"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50255" name="Line 624"/>
                      <p:cNvSpPr>
                        <a:spLocks noChangeAspect="1"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50235" name="Group 625"/>
                  <p:cNvGrpSpPr>
                    <a:grpSpLocks noChangeAspect="1"/>
                  </p:cNvGrpSpPr>
                  <p:nvPr/>
                </p:nvGrpSpPr>
                <p:grpSpPr bwMode="auto">
                  <a:xfrm>
                    <a:off x="868" y="2643"/>
                    <a:ext cx="54" cy="97"/>
                    <a:chOff x="868" y="2643"/>
                    <a:chExt cx="54" cy="97"/>
                  </a:xfrm>
                </p:grpSpPr>
                <p:sp>
                  <p:nvSpPr>
                    <p:cNvPr id="50236" name="Rectangle 626"/>
                    <p:cNvSpPr>
                      <a:spLocks noChangeAspect="1"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37" name="Rectangle 627"/>
                    <p:cNvSpPr>
                      <a:spLocks noChangeAspect="1"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0238" name="Oval 628"/>
                    <p:cNvSpPr>
                      <a:spLocks noChangeAspect="1"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sp>
            <p:nvSpPr>
              <p:cNvPr id="2502261" name="Line 629"/>
              <p:cNvSpPr>
                <a:spLocks noChangeAspect="1" noChangeShapeType="1"/>
              </p:cNvSpPr>
              <p:nvPr/>
            </p:nvSpPr>
            <p:spPr bwMode="auto">
              <a:xfrm>
                <a:off x="1198" y="2545"/>
                <a:ext cx="290"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62" name="Line 630"/>
              <p:cNvSpPr>
                <a:spLocks noChangeAspect="1" noChangeShapeType="1"/>
              </p:cNvSpPr>
              <p:nvPr/>
            </p:nvSpPr>
            <p:spPr bwMode="auto">
              <a:xfrm>
                <a:off x="2351" y="2545"/>
                <a:ext cx="289"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63" name="Line 631"/>
              <p:cNvSpPr>
                <a:spLocks noChangeAspect="1" noChangeShapeType="1"/>
              </p:cNvSpPr>
              <p:nvPr/>
            </p:nvSpPr>
            <p:spPr bwMode="auto">
              <a:xfrm>
                <a:off x="3360" y="2496"/>
                <a:ext cx="2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64" name="Line 632"/>
              <p:cNvSpPr>
                <a:spLocks noChangeAspect="1" noChangeShapeType="1"/>
              </p:cNvSpPr>
              <p:nvPr/>
            </p:nvSpPr>
            <p:spPr bwMode="auto">
              <a:xfrm>
                <a:off x="4464" y="2496"/>
                <a:ext cx="2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65" name="Line 633"/>
              <p:cNvSpPr>
                <a:spLocks noChangeAspect="1" noChangeShapeType="1"/>
              </p:cNvSpPr>
              <p:nvPr/>
            </p:nvSpPr>
            <p:spPr bwMode="auto">
              <a:xfrm flipH="1">
                <a:off x="4368" y="2354"/>
                <a:ext cx="432" cy="0"/>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66" name="Text Box 634"/>
              <p:cNvSpPr txBox="1">
                <a:spLocks noChangeAspect="1" noChangeArrowheads="1"/>
              </p:cNvSpPr>
              <p:nvPr/>
            </p:nvSpPr>
            <p:spPr bwMode="auto">
              <a:xfrm>
                <a:off x="4385" y="2143"/>
                <a:ext cx="499"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用户需求</a:t>
                </a:r>
              </a:p>
            </p:txBody>
          </p:sp>
          <p:sp>
            <p:nvSpPr>
              <p:cNvPr id="2502267" name="Text Box 635"/>
              <p:cNvSpPr txBox="1">
                <a:spLocks noChangeAspect="1" noChangeArrowheads="1"/>
              </p:cNvSpPr>
              <p:nvPr/>
            </p:nvSpPr>
            <p:spPr bwMode="auto">
              <a:xfrm>
                <a:off x="3234" y="1663"/>
                <a:ext cx="873"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总体的用户需求</a:t>
                </a:r>
              </a:p>
            </p:txBody>
          </p:sp>
          <p:sp>
            <p:nvSpPr>
              <p:cNvPr id="2502268" name="Text Box 636"/>
              <p:cNvSpPr txBox="1">
                <a:spLocks noChangeAspect="1" noChangeArrowheads="1"/>
              </p:cNvSpPr>
              <p:nvPr/>
            </p:nvSpPr>
            <p:spPr bwMode="auto">
              <a:xfrm>
                <a:off x="2175" y="1808"/>
                <a:ext cx="507" cy="300"/>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全球物料</a:t>
                </a:r>
                <a:endParaRPr kumimoji="0" lang="en-US" altLang="zh-CN" sz="1400"/>
              </a:p>
              <a:p>
                <a:pPr algn="l">
                  <a:lnSpc>
                    <a:spcPct val="100000"/>
                  </a:lnSpc>
                  <a:spcBef>
                    <a:spcPct val="0"/>
                  </a:spcBef>
                  <a:defRPr/>
                </a:pPr>
                <a:r>
                  <a:rPr kumimoji="0" lang="zh-CN" altLang="en-US" sz="1400"/>
                  <a:t>计划系统</a:t>
                </a:r>
              </a:p>
            </p:txBody>
          </p:sp>
          <p:sp>
            <p:nvSpPr>
              <p:cNvPr id="2502269" name="Text Box 637"/>
              <p:cNvSpPr txBox="1">
                <a:spLocks noChangeAspect="1" noChangeArrowheads="1"/>
              </p:cNvSpPr>
              <p:nvPr/>
            </p:nvSpPr>
            <p:spPr bwMode="auto">
              <a:xfrm>
                <a:off x="1025" y="1712"/>
                <a:ext cx="624"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推动式计划</a:t>
                </a:r>
              </a:p>
            </p:txBody>
          </p:sp>
          <p:sp>
            <p:nvSpPr>
              <p:cNvPr id="2502270" name="Text Box 638"/>
              <p:cNvSpPr txBox="1">
                <a:spLocks noChangeAspect="1" noChangeArrowheads="1"/>
              </p:cNvSpPr>
              <p:nvPr/>
            </p:nvSpPr>
            <p:spPr bwMode="auto">
              <a:xfrm>
                <a:off x="4480" y="2527"/>
                <a:ext cx="250"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502271" name="Text Box 639"/>
              <p:cNvSpPr txBox="1">
                <a:spLocks noChangeAspect="1" noChangeArrowheads="1"/>
              </p:cNvSpPr>
              <p:nvPr/>
            </p:nvSpPr>
            <p:spPr bwMode="auto">
              <a:xfrm>
                <a:off x="2367" y="2384"/>
                <a:ext cx="250" cy="1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502272" name="Text Box 640"/>
              <p:cNvSpPr txBox="1">
                <a:spLocks noChangeAspect="1" noChangeArrowheads="1"/>
              </p:cNvSpPr>
              <p:nvPr/>
            </p:nvSpPr>
            <p:spPr bwMode="auto">
              <a:xfrm>
                <a:off x="3376" y="2335"/>
                <a:ext cx="250"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502273" name="Text Box 641"/>
              <p:cNvSpPr txBox="1">
                <a:spLocks noChangeAspect="1" noChangeArrowheads="1"/>
              </p:cNvSpPr>
              <p:nvPr/>
            </p:nvSpPr>
            <p:spPr bwMode="auto">
              <a:xfrm>
                <a:off x="1168" y="2384"/>
                <a:ext cx="250" cy="1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推动</a:t>
                </a:r>
              </a:p>
            </p:txBody>
          </p:sp>
          <p:sp>
            <p:nvSpPr>
              <p:cNvPr id="2502274" name="Freeform 642"/>
              <p:cNvSpPr>
                <a:spLocks noChangeAspect="1"/>
              </p:cNvSpPr>
              <p:nvPr/>
            </p:nvSpPr>
            <p:spPr bwMode="auto">
              <a:xfrm>
                <a:off x="2688" y="1872"/>
                <a:ext cx="1296" cy="432"/>
              </a:xfrm>
              <a:custGeom>
                <a:avLst/>
                <a:gdLst>
                  <a:gd name="T0" fmla="*/ 1056 w 1056"/>
                  <a:gd name="T1" fmla="*/ 336 h 336"/>
                  <a:gd name="T2" fmla="*/ 1056 w 1056"/>
                  <a:gd name="T3" fmla="*/ 0 h 336"/>
                  <a:gd name="T4" fmla="*/ 0 w 1056"/>
                  <a:gd name="T5" fmla="*/ 0 h 336"/>
                </a:gdLst>
                <a:ahLst/>
                <a:cxnLst>
                  <a:cxn ang="0">
                    <a:pos x="T0" y="T1"/>
                  </a:cxn>
                  <a:cxn ang="0">
                    <a:pos x="T2" y="T3"/>
                  </a:cxn>
                  <a:cxn ang="0">
                    <a:pos x="T4" y="T5"/>
                  </a:cxn>
                </a:cxnLst>
                <a:rect l="0" t="0" r="r" b="b"/>
                <a:pathLst>
                  <a:path w="1056" h="336">
                    <a:moveTo>
                      <a:pt x="1056" y="336"/>
                    </a:moveTo>
                    <a:lnTo>
                      <a:pt x="1056" y="0"/>
                    </a:lnTo>
                    <a:lnTo>
                      <a:pt x="0" y="0"/>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75" name="Freeform 643"/>
              <p:cNvSpPr>
                <a:spLocks noChangeAspect="1"/>
              </p:cNvSpPr>
              <p:nvPr/>
            </p:nvSpPr>
            <p:spPr bwMode="auto">
              <a:xfrm>
                <a:off x="2688" y="2016"/>
                <a:ext cx="384" cy="384"/>
              </a:xfrm>
              <a:custGeom>
                <a:avLst/>
                <a:gdLst>
                  <a:gd name="T0" fmla="*/ 384 w 384"/>
                  <a:gd name="T1" fmla="*/ 384 h 384"/>
                  <a:gd name="T2" fmla="*/ 384 w 384"/>
                  <a:gd name="T3" fmla="*/ 0 h 384"/>
                  <a:gd name="T4" fmla="*/ 0 w 384"/>
                  <a:gd name="T5" fmla="*/ 0 h 384"/>
                </a:gdLst>
                <a:ahLst/>
                <a:cxnLst>
                  <a:cxn ang="0">
                    <a:pos x="T0" y="T1"/>
                  </a:cxn>
                  <a:cxn ang="0">
                    <a:pos x="T2" y="T3"/>
                  </a:cxn>
                  <a:cxn ang="0">
                    <a:pos x="T4" y="T5"/>
                  </a:cxn>
                </a:cxnLst>
                <a:rect l="0" t="0" r="r" b="b"/>
                <a:pathLst>
                  <a:path w="384" h="384">
                    <a:moveTo>
                      <a:pt x="384" y="384"/>
                    </a:moveTo>
                    <a:lnTo>
                      <a:pt x="384" y="0"/>
                    </a:lnTo>
                    <a:lnTo>
                      <a:pt x="0" y="0"/>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76" name="Freeform 644"/>
              <p:cNvSpPr>
                <a:spLocks noChangeAspect="1"/>
              </p:cNvSpPr>
              <p:nvPr/>
            </p:nvSpPr>
            <p:spPr bwMode="auto">
              <a:xfrm>
                <a:off x="719" y="1872"/>
                <a:ext cx="1393" cy="576"/>
              </a:xfrm>
              <a:custGeom>
                <a:avLst/>
                <a:gdLst>
                  <a:gd name="T0" fmla="*/ 1392 w 1392"/>
                  <a:gd name="T1" fmla="*/ 0 h 576"/>
                  <a:gd name="T2" fmla="*/ 0 w 1392"/>
                  <a:gd name="T3" fmla="*/ 0 h 576"/>
                  <a:gd name="T4" fmla="*/ 0 w 1392"/>
                  <a:gd name="T5" fmla="*/ 576 h 576"/>
                </a:gdLst>
                <a:ahLst/>
                <a:cxnLst>
                  <a:cxn ang="0">
                    <a:pos x="T0" y="T1"/>
                  </a:cxn>
                  <a:cxn ang="0">
                    <a:pos x="T2" y="T3"/>
                  </a:cxn>
                  <a:cxn ang="0">
                    <a:pos x="T4" y="T5"/>
                  </a:cxn>
                </a:cxnLst>
                <a:rect l="0" t="0" r="r" b="b"/>
                <a:pathLst>
                  <a:path w="1392" h="576">
                    <a:moveTo>
                      <a:pt x="1392" y="0"/>
                    </a:moveTo>
                    <a:lnTo>
                      <a:pt x="0" y="0"/>
                    </a:lnTo>
                    <a:lnTo>
                      <a:pt x="0" y="57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77" name="Freeform 645"/>
              <p:cNvSpPr>
                <a:spLocks noChangeAspect="1"/>
              </p:cNvSpPr>
              <p:nvPr/>
            </p:nvSpPr>
            <p:spPr bwMode="auto">
              <a:xfrm>
                <a:off x="912" y="2064"/>
                <a:ext cx="1152" cy="336"/>
              </a:xfrm>
              <a:custGeom>
                <a:avLst/>
                <a:gdLst>
                  <a:gd name="T0" fmla="*/ 0 w 1152"/>
                  <a:gd name="T1" fmla="*/ 336 h 336"/>
                  <a:gd name="T2" fmla="*/ 0 w 1152"/>
                  <a:gd name="T3" fmla="*/ 0 h 336"/>
                  <a:gd name="T4" fmla="*/ 1152 w 1152"/>
                  <a:gd name="T5" fmla="*/ 0 h 336"/>
                </a:gdLst>
                <a:ahLst/>
                <a:cxnLst>
                  <a:cxn ang="0">
                    <a:pos x="T0" y="T1"/>
                  </a:cxn>
                  <a:cxn ang="0">
                    <a:pos x="T2" y="T3"/>
                  </a:cxn>
                  <a:cxn ang="0">
                    <a:pos x="T4" y="T5"/>
                  </a:cxn>
                </a:cxnLst>
                <a:rect l="0" t="0" r="r" b="b"/>
                <a:pathLst>
                  <a:path w="1152" h="336">
                    <a:moveTo>
                      <a:pt x="0" y="336"/>
                    </a:moveTo>
                    <a:lnTo>
                      <a:pt x="0" y="0"/>
                    </a:lnTo>
                    <a:lnTo>
                      <a:pt x="1152" y="0"/>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78" name="Text Box 646"/>
              <p:cNvSpPr txBox="1">
                <a:spLocks noChangeAspect="1" noChangeArrowheads="1"/>
              </p:cNvSpPr>
              <p:nvPr/>
            </p:nvSpPr>
            <p:spPr bwMode="auto">
              <a:xfrm>
                <a:off x="1120" y="1903"/>
                <a:ext cx="498"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库存信息</a:t>
                </a:r>
              </a:p>
            </p:txBody>
          </p:sp>
          <p:sp>
            <p:nvSpPr>
              <p:cNvPr id="2502279" name="Text Box 647"/>
              <p:cNvSpPr txBox="1">
                <a:spLocks noChangeAspect="1" noChangeArrowheads="1"/>
              </p:cNvSpPr>
              <p:nvPr/>
            </p:nvSpPr>
            <p:spPr bwMode="auto">
              <a:xfrm>
                <a:off x="3089" y="1950"/>
                <a:ext cx="499"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库存信息</a:t>
                </a:r>
              </a:p>
            </p:txBody>
          </p:sp>
          <p:sp>
            <p:nvSpPr>
              <p:cNvPr id="2502280" name="Line 648"/>
              <p:cNvSpPr>
                <a:spLocks noChangeAspect="1" noChangeShapeType="1"/>
              </p:cNvSpPr>
              <p:nvPr/>
            </p:nvSpPr>
            <p:spPr bwMode="auto">
              <a:xfrm flipV="1">
                <a:off x="2016" y="2112"/>
                <a:ext cx="192" cy="288"/>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81" name="Text Box 649"/>
              <p:cNvSpPr txBox="1">
                <a:spLocks noChangeAspect="1" noChangeArrowheads="1"/>
              </p:cNvSpPr>
              <p:nvPr/>
            </p:nvSpPr>
            <p:spPr bwMode="auto">
              <a:xfrm>
                <a:off x="1601" y="2238"/>
                <a:ext cx="499" cy="1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库存信息</a:t>
                </a:r>
              </a:p>
            </p:txBody>
          </p:sp>
          <p:sp>
            <p:nvSpPr>
              <p:cNvPr id="2502282" name="AutoShape 650"/>
              <p:cNvSpPr>
                <a:spLocks noChangeAspect="1" noChangeArrowheads="1"/>
              </p:cNvSpPr>
              <p:nvPr/>
            </p:nvSpPr>
            <p:spPr bwMode="auto">
              <a:xfrm rot="10742710">
                <a:off x="1440" y="2449"/>
                <a:ext cx="240" cy="245"/>
              </a:xfrm>
              <a:prstGeom prst="triangle">
                <a:avLst>
                  <a:gd name="adj" fmla="val 50000"/>
                </a:avLst>
              </a:prstGeom>
              <a:noFill/>
              <a:ln w="1270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lstStyle/>
              <a:p>
                <a:pPr>
                  <a:defRPr/>
                </a:pPr>
                <a:endParaRPr lang="zh-CN" altLang="en-US"/>
              </a:p>
            </p:txBody>
          </p:sp>
          <p:sp>
            <p:nvSpPr>
              <p:cNvPr id="2502283" name="Line 651"/>
              <p:cNvSpPr>
                <a:spLocks noChangeAspect="1" noChangeShapeType="1"/>
              </p:cNvSpPr>
              <p:nvPr/>
            </p:nvSpPr>
            <p:spPr bwMode="auto">
              <a:xfrm flipV="1">
                <a:off x="1536" y="2112"/>
                <a:ext cx="528" cy="337"/>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02284" name="Freeform 652"/>
              <p:cNvSpPr>
                <a:spLocks noChangeAspect="1"/>
              </p:cNvSpPr>
              <p:nvPr/>
            </p:nvSpPr>
            <p:spPr bwMode="auto">
              <a:xfrm>
                <a:off x="2208" y="2160"/>
                <a:ext cx="1536" cy="240"/>
              </a:xfrm>
              <a:custGeom>
                <a:avLst/>
                <a:gdLst>
                  <a:gd name="T0" fmla="*/ 0 w 1536"/>
                  <a:gd name="T1" fmla="*/ 240 h 240"/>
                  <a:gd name="T2" fmla="*/ 672 w 1536"/>
                  <a:gd name="T3" fmla="*/ 0 h 240"/>
                  <a:gd name="T4" fmla="*/ 1536 w 1536"/>
                  <a:gd name="T5" fmla="*/ 240 h 240"/>
                </a:gdLst>
                <a:ahLst/>
                <a:cxnLst>
                  <a:cxn ang="0">
                    <a:pos x="T0" y="T1"/>
                  </a:cxn>
                  <a:cxn ang="0">
                    <a:pos x="T2" y="T3"/>
                  </a:cxn>
                  <a:cxn ang="0">
                    <a:pos x="T4" y="T5"/>
                  </a:cxn>
                </a:cxnLst>
                <a:rect l="0" t="0" r="r" b="b"/>
                <a:pathLst>
                  <a:path w="1536" h="240">
                    <a:moveTo>
                      <a:pt x="0" y="240"/>
                    </a:moveTo>
                    <a:lnTo>
                      <a:pt x="672" y="0"/>
                    </a:lnTo>
                    <a:lnTo>
                      <a:pt x="1536" y="240"/>
                    </a:lnTo>
                  </a:path>
                </a:pathLst>
              </a:custGeom>
              <a:noFill/>
              <a:ln w="19050" cmpd="sng">
                <a:solidFill>
                  <a:schemeClr val="tx1"/>
                </a:solidFill>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grpSp>
      </p:grpSp>
      <p:sp>
        <p:nvSpPr>
          <p:cNvPr id="2502285" name="AutoShape 653"/>
          <p:cNvSpPr>
            <a:spLocks noChangeArrowheads="1"/>
          </p:cNvSpPr>
          <p:nvPr/>
        </p:nvSpPr>
        <p:spPr bwMode="auto">
          <a:xfrm>
            <a:off x="4500563" y="3213100"/>
            <a:ext cx="358775" cy="431800"/>
          </a:xfrm>
          <a:prstGeom prst="downArrow">
            <a:avLst>
              <a:gd name="adj1" fmla="val 50000"/>
              <a:gd name="adj2" fmla="val 30088"/>
            </a:avLst>
          </a:prstGeom>
          <a:solidFill>
            <a:schemeClr val="accent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grpSp>
        <p:nvGrpSpPr>
          <p:cNvPr id="2502286" name="Group 654"/>
          <p:cNvGrpSpPr>
            <a:grpSpLocks noChangeAspect="1"/>
          </p:cNvGrpSpPr>
          <p:nvPr/>
        </p:nvGrpSpPr>
        <p:grpSpPr bwMode="auto">
          <a:xfrm>
            <a:off x="1835150" y="3686175"/>
            <a:ext cx="5688013" cy="2955925"/>
            <a:chOff x="2439" y="7268"/>
            <a:chExt cx="7020" cy="4090"/>
          </a:xfrm>
        </p:grpSpPr>
        <p:sp>
          <p:nvSpPr>
            <p:cNvPr id="50182" name="AutoShape 655"/>
            <p:cNvSpPr>
              <a:spLocks noChangeAspect="1" noChangeArrowheads="1"/>
            </p:cNvSpPr>
            <p:nvPr/>
          </p:nvSpPr>
          <p:spPr bwMode="auto">
            <a:xfrm>
              <a:off x="2439" y="7268"/>
              <a:ext cx="7020" cy="40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2502288" name="Oval 656"/>
            <p:cNvSpPr>
              <a:spLocks noChangeArrowheads="1"/>
            </p:cNvSpPr>
            <p:nvPr/>
          </p:nvSpPr>
          <p:spPr bwMode="auto">
            <a:xfrm>
              <a:off x="2619" y="7268"/>
              <a:ext cx="6481" cy="3743"/>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89" name="Oval 657"/>
            <p:cNvSpPr>
              <a:spLocks noChangeArrowheads="1"/>
            </p:cNvSpPr>
            <p:nvPr/>
          </p:nvSpPr>
          <p:spPr bwMode="auto">
            <a:xfrm>
              <a:off x="3519" y="7949"/>
              <a:ext cx="4681" cy="2651"/>
            </a:xfrm>
            <a:prstGeom prst="ellipse">
              <a:avLst/>
            </a:prstGeom>
            <a:solidFill>
              <a:srgbClr val="FFFFFF"/>
            </a:solidFill>
            <a:ln w="9525">
              <a:solidFill>
                <a:srgbClr val="000000"/>
              </a:solidFill>
              <a:prstDash val="dash"/>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90" name="Oval 658"/>
            <p:cNvSpPr>
              <a:spLocks noChangeArrowheads="1"/>
            </p:cNvSpPr>
            <p:nvPr/>
          </p:nvSpPr>
          <p:spPr bwMode="auto">
            <a:xfrm>
              <a:off x="4629" y="8709"/>
              <a:ext cx="2339" cy="824"/>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75000"/>
                </a:lnSpc>
                <a:defRPr/>
              </a:pPr>
              <a:r>
                <a:rPr lang="zh-CN" altLang="en-US" sz="1400"/>
                <a:t>核心企业</a:t>
              </a:r>
              <a:r>
                <a:rPr lang="en-US" altLang="zh-CN" sz="1400"/>
                <a:t>Intranet</a:t>
              </a:r>
            </a:p>
            <a:p>
              <a:pPr marL="342900" indent="-342900">
                <a:lnSpc>
                  <a:spcPct val="75000"/>
                </a:lnSpc>
                <a:defRPr/>
              </a:pPr>
              <a:r>
                <a:rPr lang="en-US" altLang="zh-CN" sz="1400"/>
                <a:t>MRP</a:t>
              </a:r>
              <a:r>
                <a:rPr lang="en-US" altLang="zh-CN" sz="1400">
                  <a:latin typeface="宋体" charset="0"/>
                </a:rPr>
                <a:t>Ⅱ</a:t>
              </a:r>
              <a:r>
                <a:rPr lang="en-US" altLang="zh-CN" sz="1400"/>
                <a:t>/ERP</a:t>
              </a:r>
            </a:p>
          </p:txBody>
        </p:sp>
        <p:sp>
          <p:nvSpPr>
            <p:cNvPr id="2502291" name="Oval 659"/>
            <p:cNvSpPr>
              <a:spLocks noChangeArrowheads="1"/>
            </p:cNvSpPr>
            <p:nvPr/>
          </p:nvSpPr>
          <p:spPr bwMode="auto">
            <a:xfrm>
              <a:off x="8019" y="8287"/>
              <a:ext cx="1260" cy="624"/>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8638" tIns="39319" rIns="78638" bIns="39319"/>
            <a:lstStyle/>
            <a:p>
              <a:pPr marL="342900" indent="-342900">
                <a:lnSpc>
                  <a:spcPct val="75000"/>
                </a:lnSpc>
                <a:defRPr/>
              </a:pPr>
              <a:r>
                <a:rPr lang="zh-CN" altLang="en-US" sz="1400"/>
                <a:t>顾客</a:t>
              </a:r>
            </a:p>
          </p:txBody>
        </p:sp>
        <p:sp>
          <p:nvSpPr>
            <p:cNvPr id="2502292" name="Line 660"/>
            <p:cNvSpPr>
              <a:spLocks noChangeShapeType="1"/>
            </p:cNvSpPr>
            <p:nvPr/>
          </p:nvSpPr>
          <p:spPr bwMode="auto">
            <a:xfrm flipV="1">
              <a:off x="3952" y="9139"/>
              <a:ext cx="719" cy="481"/>
            </a:xfrm>
            <a:prstGeom prst="line">
              <a:avLst/>
            </a:prstGeom>
            <a:noFill/>
            <a:ln w="9525">
              <a:solidFill>
                <a:srgbClr val="000000"/>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93" name="Line 661"/>
            <p:cNvSpPr>
              <a:spLocks noChangeShapeType="1"/>
            </p:cNvSpPr>
            <p:nvPr/>
          </p:nvSpPr>
          <p:spPr bwMode="auto">
            <a:xfrm flipV="1">
              <a:off x="8379" y="8968"/>
              <a:ext cx="180" cy="936"/>
            </a:xfrm>
            <a:prstGeom prst="line">
              <a:avLst/>
            </a:prstGeom>
            <a:noFill/>
            <a:ln w="9525">
              <a:solidFill>
                <a:srgbClr val="000000"/>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94" name="Line 662"/>
            <p:cNvSpPr>
              <a:spLocks noChangeShapeType="1"/>
            </p:cNvSpPr>
            <p:nvPr/>
          </p:nvSpPr>
          <p:spPr bwMode="auto">
            <a:xfrm flipV="1">
              <a:off x="6939" y="8628"/>
              <a:ext cx="1080" cy="312"/>
            </a:xfrm>
            <a:prstGeom prst="line">
              <a:avLst/>
            </a:prstGeom>
            <a:noFill/>
            <a:ln w="9525">
              <a:solidFill>
                <a:srgbClr val="000000"/>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95" name="Line 663"/>
            <p:cNvSpPr>
              <a:spLocks noChangeShapeType="1"/>
            </p:cNvSpPr>
            <p:nvPr/>
          </p:nvSpPr>
          <p:spPr bwMode="auto">
            <a:xfrm flipH="1" flipV="1">
              <a:off x="6759" y="9309"/>
              <a:ext cx="719" cy="780"/>
            </a:xfrm>
            <a:prstGeom prst="line">
              <a:avLst/>
            </a:prstGeom>
            <a:noFill/>
            <a:ln w="9525">
              <a:solidFill>
                <a:srgbClr val="000000"/>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2502296" name="Oval 664"/>
            <p:cNvSpPr>
              <a:spLocks noChangeArrowheads="1"/>
            </p:cNvSpPr>
            <p:nvPr/>
          </p:nvSpPr>
          <p:spPr bwMode="auto">
            <a:xfrm>
              <a:off x="7429" y="9805"/>
              <a:ext cx="1215" cy="815"/>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75000"/>
                </a:lnSpc>
                <a:defRPr/>
              </a:pPr>
              <a:r>
                <a:rPr lang="zh-CN" altLang="en-US" sz="1400"/>
                <a:t>零售商</a:t>
              </a:r>
              <a:endParaRPr lang="en-US" altLang="zh-CN" sz="1400"/>
            </a:p>
            <a:p>
              <a:pPr marL="342900" indent="-342900">
                <a:lnSpc>
                  <a:spcPct val="75000"/>
                </a:lnSpc>
                <a:defRPr/>
              </a:pPr>
              <a:r>
                <a:rPr lang="en-US" altLang="zh-CN" sz="1400"/>
                <a:t>Intranet</a:t>
              </a:r>
            </a:p>
          </p:txBody>
        </p:sp>
        <p:sp>
          <p:nvSpPr>
            <p:cNvPr id="2502297" name="Oval 665"/>
            <p:cNvSpPr>
              <a:spLocks noChangeArrowheads="1"/>
            </p:cNvSpPr>
            <p:nvPr/>
          </p:nvSpPr>
          <p:spPr bwMode="auto">
            <a:xfrm>
              <a:off x="2870" y="9328"/>
              <a:ext cx="1213" cy="813"/>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75000"/>
                </a:lnSpc>
                <a:defRPr/>
              </a:pPr>
              <a:r>
                <a:rPr lang="zh-CN" altLang="en-US" sz="1400"/>
                <a:t>供应商</a:t>
              </a:r>
              <a:endParaRPr lang="en-US" altLang="zh-CN" sz="1400"/>
            </a:p>
            <a:p>
              <a:pPr marL="342900" indent="-342900">
                <a:lnSpc>
                  <a:spcPct val="75000"/>
                </a:lnSpc>
                <a:defRPr/>
              </a:pPr>
              <a:r>
                <a:rPr lang="en-US" altLang="zh-CN" sz="1400"/>
                <a:t>Intranet</a:t>
              </a:r>
            </a:p>
          </p:txBody>
        </p:sp>
        <p:sp>
          <p:nvSpPr>
            <p:cNvPr id="2502298" name="Oval 666"/>
            <p:cNvSpPr>
              <a:spLocks noChangeArrowheads="1"/>
            </p:cNvSpPr>
            <p:nvPr/>
          </p:nvSpPr>
          <p:spPr bwMode="auto">
            <a:xfrm>
              <a:off x="5450" y="10543"/>
              <a:ext cx="1213" cy="815"/>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75000"/>
                </a:lnSpc>
                <a:defRPr/>
              </a:pPr>
              <a:r>
                <a:rPr lang="zh-CN" altLang="en-US" sz="1400"/>
                <a:t>分销商</a:t>
              </a:r>
              <a:endParaRPr lang="en-US" altLang="zh-CN" sz="1400"/>
            </a:p>
            <a:p>
              <a:pPr marL="342900" indent="-342900">
                <a:lnSpc>
                  <a:spcPct val="75000"/>
                </a:lnSpc>
                <a:defRPr/>
              </a:pPr>
              <a:r>
                <a:rPr lang="en-US" altLang="zh-CN" sz="1400"/>
                <a:t>Intranet</a:t>
              </a:r>
            </a:p>
          </p:txBody>
        </p:sp>
        <p:sp>
          <p:nvSpPr>
            <p:cNvPr id="2502299" name="Line 667"/>
            <p:cNvSpPr>
              <a:spLocks noChangeShapeType="1"/>
            </p:cNvSpPr>
            <p:nvPr/>
          </p:nvSpPr>
          <p:spPr bwMode="auto">
            <a:xfrm flipV="1">
              <a:off x="5989" y="9544"/>
              <a:ext cx="0" cy="936"/>
            </a:xfrm>
            <a:prstGeom prst="line">
              <a:avLst/>
            </a:prstGeom>
            <a:noFill/>
            <a:ln w="9525">
              <a:solidFill>
                <a:srgbClr val="000000"/>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50195" name="Text Box 668"/>
            <p:cNvSpPr txBox="1">
              <a:spLocks noChangeArrowheads="1"/>
            </p:cNvSpPr>
            <p:nvPr/>
          </p:nvSpPr>
          <p:spPr bwMode="auto">
            <a:xfrm>
              <a:off x="2619" y="7580"/>
              <a:ext cx="1080"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pPr>
              <a:r>
                <a:rPr lang="en-US" altLang="zh-CN" sz="1400"/>
                <a:t>Internet</a:t>
              </a:r>
            </a:p>
          </p:txBody>
        </p:sp>
        <p:sp>
          <p:nvSpPr>
            <p:cNvPr id="50196" name="Text Box 669"/>
            <p:cNvSpPr txBox="1">
              <a:spLocks noChangeArrowheads="1"/>
            </p:cNvSpPr>
            <p:nvPr/>
          </p:nvSpPr>
          <p:spPr bwMode="auto">
            <a:xfrm>
              <a:off x="4240" y="7736"/>
              <a:ext cx="1080" cy="4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pPr>
              <a:r>
                <a:rPr lang="en-US" altLang="zh-CN" sz="1400"/>
                <a:t>Extranet</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502285"/>
                                        </p:tgtEl>
                                        <p:attrNameLst>
                                          <p:attrName>style.visibility</p:attrName>
                                        </p:attrNameLst>
                                      </p:cBhvr>
                                      <p:to>
                                        <p:strVal val="visible"/>
                                      </p:to>
                                    </p:set>
                                    <p:anim calcmode="lin" valueType="num">
                                      <p:cBhvr additive="base">
                                        <p:cTn id="7" dur="500" fill="hold"/>
                                        <p:tgtEl>
                                          <p:spTgt spid="2502285"/>
                                        </p:tgtEl>
                                        <p:attrNameLst>
                                          <p:attrName>ppt_x</p:attrName>
                                        </p:attrNameLst>
                                      </p:cBhvr>
                                      <p:tavLst>
                                        <p:tav tm="0">
                                          <p:val>
                                            <p:strVal val="#ppt_x"/>
                                          </p:val>
                                        </p:tav>
                                        <p:tav tm="100000">
                                          <p:val>
                                            <p:strVal val="#ppt_x"/>
                                          </p:val>
                                        </p:tav>
                                      </p:tavLst>
                                    </p:anim>
                                    <p:anim calcmode="lin" valueType="num">
                                      <p:cBhvr additive="base">
                                        <p:cTn id="8" dur="500" fill="hold"/>
                                        <p:tgtEl>
                                          <p:spTgt spid="250228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5" presetClass="entr" presetSubtype="10" fill="hold" nodeType="afterEffect">
                                  <p:stCondLst>
                                    <p:cond delay="0"/>
                                  </p:stCondLst>
                                  <p:childTnLst>
                                    <p:set>
                                      <p:cBhvr>
                                        <p:cTn id="11" dur="1" fill="hold">
                                          <p:stCondLst>
                                            <p:cond delay="0"/>
                                          </p:stCondLst>
                                        </p:cTn>
                                        <p:tgtEl>
                                          <p:spTgt spid="2502286"/>
                                        </p:tgtEl>
                                        <p:attrNameLst>
                                          <p:attrName>style.visibility</p:attrName>
                                        </p:attrNameLst>
                                      </p:cBhvr>
                                      <p:to>
                                        <p:strVal val="visible"/>
                                      </p:to>
                                    </p:set>
                                    <p:animEffect transition="in" filter="checkerboard(across)">
                                      <p:cBhvr>
                                        <p:cTn id="12" dur="500"/>
                                        <p:tgtEl>
                                          <p:spTgt spid="25022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228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798F8C22-239C-7EE9-1F6A-EEC467EF9ABF}"/>
              </a:ext>
            </a:extLst>
          </p:cNvPr>
          <p:cNvSpPr>
            <a:spLocks noGrp="1"/>
          </p:cNvSpPr>
          <p:nvPr>
            <p:ph type="title"/>
          </p:nvPr>
        </p:nvSpPr>
        <p:spPr/>
        <p:txBody>
          <a:bodyPr/>
          <a:lstStyle/>
          <a:p>
            <a:r>
              <a:rPr kumimoji="1" lang="zh-CN" altLang="en-US" dirty="0"/>
              <a:t>第五节  供应链管理的趋势</a:t>
            </a:r>
          </a:p>
        </p:txBody>
      </p:sp>
      <p:sp>
        <p:nvSpPr>
          <p:cNvPr id="3" name="内容占位符 2">
            <a:extLst>
              <a:ext uri="{FF2B5EF4-FFF2-40B4-BE49-F238E27FC236}">
                <a16:creationId xmlns:a16="http://schemas.microsoft.com/office/drawing/2014/main" id="{98D75B4D-42E7-CD82-F9DE-9B8C1B805F61}"/>
              </a:ext>
            </a:extLst>
          </p:cNvPr>
          <p:cNvSpPr>
            <a:spLocks noGrp="1"/>
          </p:cNvSpPr>
          <p:nvPr>
            <p:ph idx="1"/>
          </p:nvPr>
        </p:nvSpPr>
        <p:spPr/>
        <p:txBody>
          <a:bodyPr/>
          <a:lstStyle/>
          <a:p>
            <a:pPr marL="0" indent="0">
              <a:buNone/>
            </a:pPr>
            <a:r>
              <a:rPr lang="zh-CN" altLang="en-US" dirty="0">
                <a:solidFill>
                  <a:srgbClr val="FF3300"/>
                </a:solidFill>
                <a:latin typeface="Times New Roman" charset="0"/>
                <a:ea typeface="黑体" charset="0"/>
                <a:cs typeface="黑体" charset="0"/>
              </a:rPr>
              <a:t>一、数字供应链</a:t>
            </a:r>
            <a:endParaRPr lang="en-US" altLang="zh-CN" dirty="0">
              <a:solidFill>
                <a:srgbClr val="FF3300"/>
              </a:solidFill>
              <a:latin typeface="Times New Roman" charset="0"/>
              <a:ea typeface="黑体" charset="0"/>
              <a:cs typeface="黑体" charset="0"/>
            </a:endParaRPr>
          </a:p>
          <a:p>
            <a:pPr algn="just"/>
            <a:r>
              <a:rPr lang="zh-CN" altLang="en-US" b="0" dirty="0">
                <a:solidFill>
                  <a:srgbClr val="06071F"/>
                </a:solidFill>
                <a:latin typeface="-apple-system"/>
              </a:rPr>
              <a:t>数字</a:t>
            </a:r>
            <a:r>
              <a:rPr lang="zh-CN" altLang="en-US" b="0" dirty="0">
                <a:solidFill>
                  <a:srgbClr val="06071F"/>
                </a:solidFill>
                <a:latin typeface="Times New Roman" panose="02020603050405020304" pitchFamily="18" charset="0"/>
                <a:cs typeface="Times New Roman" panose="02020603050405020304" pitchFamily="18" charset="0"/>
              </a:rPr>
              <a:t>供应链（</a:t>
            </a:r>
            <a:r>
              <a:rPr lang="en" altLang="zh-CN" b="0" dirty="0">
                <a:solidFill>
                  <a:srgbClr val="06071F"/>
                </a:solidFill>
                <a:latin typeface="Times New Roman" panose="02020603050405020304" pitchFamily="18" charset="0"/>
                <a:cs typeface="Times New Roman" panose="02020603050405020304" pitchFamily="18" charset="0"/>
              </a:rPr>
              <a:t>Digital Supply Chain</a:t>
            </a:r>
            <a:r>
              <a:rPr lang="zh-CN" altLang="en" b="0" dirty="0">
                <a:solidFill>
                  <a:srgbClr val="06071F"/>
                </a:solidFill>
                <a:latin typeface="Times New Roman" panose="02020603050405020304" pitchFamily="18" charset="0"/>
                <a:cs typeface="Times New Roman" panose="02020603050405020304" pitchFamily="18" charset="0"/>
              </a:rPr>
              <a:t>），</a:t>
            </a:r>
            <a:r>
              <a:rPr lang="zh-CN" altLang="en-US" b="0" dirty="0">
                <a:solidFill>
                  <a:srgbClr val="06071F"/>
                </a:solidFill>
                <a:latin typeface="Times New Roman" panose="02020603050405020304" pitchFamily="18" charset="0"/>
                <a:cs typeface="Times New Roman" panose="02020603050405020304" pitchFamily="18" charset="0"/>
              </a:rPr>
              <a:t>是一个利用数字技术和先进信息系统对供应链各环节进行优化、自动化及集成的过程。</a:t>
            </a:r>
            <a:endParaRPr lang="en-US" altLang="zh-CN" b="0" dirty="0">
              <a:solidFill>
                <a:srgbClr val="06071F"/>
              </a:solidFill>
              <a:latin typeface="Times New Roman" panose="02020603050405020304" pitchFamily="18" charset="0"/>
              <a:cs typeface="Times New Roman" panose="02020603050405020304" pitchFamily="18" charset="0"/>
            </a:endParaRPr>
          </a:p>
          <a:p>
            <a:pPr lvl="1"/>
            <a:r>
              <a:rPr lang="zh-CN" altLang="en-US" dirty="0"/>
              <a:t>数字供应链的特征</a:t>
            </a:r>
            <a:endParaRPr lang="en-US" altLang="zh-CN" dirty="0"/>
          </a:p>
          <a:p>
            <a:pPr marL="540000" lvl="1">
              <a:buFont typeface="Wingdings" pitchFamily="2" charset="2"/>
              <a:buChar char="ü"/>
            </a:pPr>
            <a:r>
              <a:rPr lang="zh-CN" altLang="en-US" sz="2200" dirty="0">
                <a:solidFill>
                  <a:schemeClr val="tx1"/>
                </a:solidFill>
                <a:latin typeface="+mn-ea"/>
              </a:rPr>
              <a:t>数字信息的高度渗透</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供应链形态由链向网转变</a:t>
            </a:r>
            <a:endParaRPr lang="en-US" altLang="zh-CN" sz="2200" dirty="0">
              <a:solidFill>
                <a:schemeClr val="tx1"/>
              </a:solidFill>
              <a:latin typeface="+mn-ea"/>
            </a:endParaRPr>
          </a:p>
          <a:p>
            <a:pPr lvl="1"/>
            <a:r>
              <a:rPr lang="zh-CN" altLang="en-US" dirty="0"/>
              <a:t>构建数字供应链的意义</a:t>
            </a:r>
            <a:endParaRPr lang="en-US" altLang="zh-CN" dirty="0"/>
          </a:p>
          <a:p>
            <a:pPr marL="540000" lvl="1">
              <a:buFont typeface="Wingdings" pitchFamily="2" charset="2"/>
              <a:buChar char="ü"/>
            </a:pPr>
            <a:r>
              <a:rPr lang="zh-CN" altLang="en-US" sz="2200" dirty="0">
                <a:solidFill>
                  <a:schemeClr val="tx1"/>
                </a:solidFill>
                <a:latin typeface="+mn-ea"/>
              </a:rPr>
              <a:t>打造信息流通闭环</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实现供应链协同运营</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培育可持续竞争优势</a:t>
            </a:r>
            <a:endParaRPr lang="en-US" altLang="zh-CN" sz="2200" dirty="0">
              <a:solidFill>
                <a:schemeClr val="tx1"/>
              </a:solidFill>
              <a:latin typeface="+mn-ea"/>
            </a:endParaRPr>
          </a:p>
          <a:p>
            <a:pPr marL="540000" lvl="1">
              <a:buFont typeface="Wingdings" pitchFamily="2" charset="2"/>
              <a:buChar char="ü"/>
            </a:pPr>
            <a:endParaRPr lang="en-US" altLang="zh-CN" sz="2200" dirty="0">
              <a:solidFill>
                <a:schemeClr val="tx1"/>
              </a:solidFill>
              <a:latin typeface="+mn-ea"/>
            </a:endParaRPr>
          </a:p>
          <a:p>
            <a:pPr lvl="1">
              <a:buFont typeface="Wingdings" pitchFamily="2" charset="2"/>
              <a:buChar char="ü"/>
            </a:pPr>
            <a:endParaRPr lang="en-US" altLang="zh-CN" sz="2200" dirty="0">
              <a:solidFill>
                <a:schemeClr val="tx1"/>
              </a:solidFill>
              <a:latin typeface="+mn-ea"/>
            </a:endParaRPr>
          </a:p>
          <a:p>
            <a:pPr lvl="1">
              <a:buFont typeface="Wingdings" pitchFamily="2" charset="2"/>
              <a:buChar char="ü"/>
            </a:pPr>
            <a:endParaRPr lang="en-US" altLang="zh-CN" dirty="0">
              <a:solidFill>
                <a:schemeClr val="tx1"/>
              </a:solidFill>
            </a:endParaRPr>
          </a:p>
          <a:p>
            <a:pPr marL="529200" indent="-457200" algn="just">
              <a:buFont typeface="Wingdings" pitchFamily="2" charset="2"/>
              <a:buChar char="n"/>
            </a:pPr>
            <a:endParaRPr lang="en-US" altLang="zh-CN" b="0" dirty="0">
              <a:solidFill>
                <a:srgbClr val="06071F"/>
              </a:solidFill>
              <a:latin typeface="Times New Roman" panose="02020603050405020304" pitchFamily="18" charset="0"/>
              <a:cs typeface="Times New Roman" panose="02020603050405020304" pitchFamily="18" charset="0"/>
            </a:endParaRPr>
          </a:p>
          <a:p>
            <a:pPr marL="0" indent="0" algn="just">
              <a:buNone/>
            </a:pPr>
            <a:endParaRPr lang="en-US" altLang="zh-CN" b="0" dirty="0">
              <a:solidFill>
                <a:srgbClr val="06071F"/>
              </a:solidFill>
              <a:latin typeface="-apple-system"/>
            </a:endParaRPr>
          </a:p>
          <a:p>
            <a:pPr marL="0" indent="0">
              <a:buNone/>
            </a:pPr>
            <a:endParaRPr lang="en-US" altLang="zh-CN" b="0" dirty="0">
              <a:solidFill>
                <a:srgbClr val="06071F"/>
              </a:solidFill>
              <a:latin typeface="-apple-system"/>
            </a:endParaRPr>
          </a:p>
        </p:txBody>
      </p:sp>
      <p:sp>
        <p:nvSpPr>
          <p:cNvPr id="4" name="灯片编号占位符 3">
            <a:extLst>
              <a:ext uri="{FF2B5EF4-FFF2-40B4-BE49-F238E27FC236}">
                <a16:creationId xmlns:a16="http://schemas.microsoft.com/office/drawing/2014/main" id="{D674D90E-C276-0CD6-FC5A-A58F2F91391D}"/>
              </a:ext>
            </a:extLst>
          </p:cNvPr>
          <p:cNvSpPr>
            <a:spLocks noGrp="1"/>
          </p:cNvSpPr>
          <p:nvPr>
            <p:ph type="sldNum" sz="quarter" idx="12"/>
          </p:nvPr>
        </p:nvSpPr>
        <p:spPr/>
        <p:txBody>
          <a:bodyPr/>
          <a:lstStyle/>
          <a:p>
            <a:pPr>
              <a:defRPr/>
            </a:pPr>
            <a:fld id="{A3CC2749-8722-E949-9535-306E1C4ABE4E}" type="slidenum">
              <a:rPr lang="en-US" altLang="zh-CN" smtClean="0"/>
              <a:pPr>
                <a:defRPr/>
              </a:pPr>
              <a:t>24</a:t>
            </a:fld>
            <a:endParaRPr lang="en-US" altLang="zh-CN"/>
          </a:p>
        </p:txBody>
      </p:sp>
      <p:sp>
        <p:nvSpPr>
          <p:cNvPr id="5" name="文本框 4">
            <a:extLst>
              <a:ext uri="{FF2B5EF4-FFF2-40B4-BE49-F238E27FC236}">
                <a16:creationId xmlns:a16="http://schemas.microsoft.com/office/drawing/2014/main" id="{86A7F2C7-6598-0B6B-4645-78C6FC0DE51D}"/>
              </a:ext>
            </a:extLst>
          </p:cNvPr>
          <p:cNvSpPr txBox="1"/>
          <p:nvPr/>
        </p:nvSpPr>
        <p:spPr>
          <a:xfrm>
            <a:off x="-2604211" y="-1487277"/>
            <a:ext cx="184731" cy="269626"/>
          </a:xfrm>
          <a:prstGeom prst="rect">
            <a:avLst/>
          </a:prstGeom>
          <a:noFill/>
        </p:spPr>
        <p:txBody>
          <a:bodyPr wrap="none" rtlCol="0">
            <a:spAutoFit/>
          </a:bodyPr>
          <a:lstStyle/>
          <a:p>
            <a:endParaRPr kumimoji="1" lang="zh-CN" altLang="en-US"/>
          </a:p>
        </p:txBody>
      </p:sp>
    </p:spTree>
    <p:extLst>
      <p:ext uri="{BB962C8B-B14F-4D97-AF65-F5344CB8AC3E}">
        <p14:creationId xmlns:p14="http://schemas.microsoft.com/office/powerpoint/2010/main" val="316261931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237D1C-B71C-9C73-15DD-0B35DE1F81E0}"/>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F7CC0999-4610-6868-872B-77C820D77923}"/>
              </a:ext>
            </a:extLst>
          </p:cNvPr>
          <p:cNvSpPr>
            <a:spLocks noGrp="1"/>
          </p:cNvSpPr>
          <p:nvPr>
            <p:ph type="title"/>
          </p:nvPr>
        </p:nvSpPr>
        <p:spPr/>
        <p:txBody>
          <a:bodyPr/>
          <a:lstStyle/>
          <a:p>
            <a:r>
              <a:rPr kumimoji="1" lang="zh-CN" altLang="en-US" dirty="0"/>
              <a:t>第五节  供应链管理的趋势</a:t>
            </a:r>
          </a:p>
        </p:txBody>
      </p:sp>
      <p:sp>
        <p:nvSpPr>
          <p:cNvPr id="3" name="内容占位符 2">
            <a:extLst>
              <a:ext uri="{FF2B5EF4-FFF2-40B4-BE49-F238E27FC236}">
                <a16:creationId xmlns:a16="http://schemas.microsoft.com/office/drawing/2014/main" id="{1173C6FD-A474-6359-CDB8-3576B0702913}"/>
              </a:ext>
            </a:extLst>
          </p:cNvPr>
          <p:cNvSpPr>
            <a:spLocks noGrp="1"/>
          </p:cNvSpPr>
          <p:nvPr>
            <p:ph idx="1"/>
          </p:nvPr>
        </p:nvSpPr>
        <p:spPr/>
        <p:txBody>
          <a:bodyPr/>
          <a:lstStyle/>
          <a:p>
            <a:pPr lvl="1"/>
            <a:r>
              <a:rPr lang="zh-CN" altLang="en-US" dirty="0"/>
              <a:t>数字供应链管理过程</a:t>
            </a:r>
            <a:endParaRPr lang="en-US" altLang="zh-CN" dirty="0"/>
          </a:p>
          <a:p>
            <a:pPr marL="540000" lvl="1">
              <a:buFont typeface="Wingdings" pitchFamily="2" charset="2"/>
              <a:buChar char="ü"/>
            </a:pPr>
            <a:r>
              <a:rPr lang="zh-CN" altLang="en-US" sz="2200" dirty="0">
                <a:solidFill>
                  <a:schemeClr val="tx1"/>
                </a:solidFill>
                <a:latin typeface="+mn-ea"/>
              </a:rPr>
              <a:t>数字化计划：基于</a:t>
            </a:r>
            <a:r>
              <a:rPr lang="zh-CN" altLang="en-US" sz="2200" dirty="0">
                <a:solidFill>
                  <a:srgbClr val="FF0000"/>
                </a:solidFill>
                <a:latin typeface="+mn-ea"/>
              </a:rPr>
              <a:t>大数据的客户需求分析</a:t>
            </a:r>
            <a:r>
              <a:rPr lang="zh-CN" altLang="en-US" sz="2200" dirty="0">
                <a:solidFill>
                  <a:schemeClr val="tx1"/>
                </a:solidFill>
                <a:latin typeface="+mn-ea"/>
              </a:rPr>
              <a:t>，制定实现</a:t>
            </a:r>
            <a:r>
              <a:rPr lang="zh-CN" altLang="en-US" sz="2200" dirty="0">
                <a:solidFill>
                  <a:srgbClr val="FF0000"/>
                </a:solidFill>
                <a:latin typeface="+mn-ea"/>
              </a:rPr>
              <a:t>供应链网络协同</a:t>
            </a:r>
            <a:r>
              <a:rPr lang="zh-CN" altLang="en-US" sz="2200" dirty="0">
                <a:solidFill>
                  <a:schemeClr val="tx1"/>
                </a:solidFill>
                <a:latin typeface="+mn-ea"/>
              </a:rPr>
              <a:t>的高效计划。</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数字化生产：基于</a:t>
            </a:r>
            <a:r>
              <a:rPr lang="zh-CN" altLang="en-US" sz="2200" dirty="0">
                <a:solidFill>
                  <a:srgbClr val="FF0000"/>
                </a:solidFill>
                <a:latin typeface="+mn-ea"/>
              </a:rPr>
              <a:t>工业物联网平台</a:t>
            </a:r>
            <a:r>
              <a:rPr lang="zh-CN" altLang="en-US" sz="2200" dirty="0">
                <a:solidFill>
                  <a:schemeClr val="tx1"/>
                </a:solidFill>
                <a:latin typeface="+mn-ea"/>
              </a:rPr>
              <a:t>使企业能够与供应商实现</a:t>
            </a:r>
            <a:r>
              <a:rPr lang="zh-CN" altLang="en-US" sz="2200" dirty="0">
                <a:solidFill>
                  <a:srgbClr val="FF0000"/>
                </a:solidFill>
                <a:latin typeface="+mn-ea"/>
              </a:rPr>
              <a:t>联合产品创新</a:t>
            </a:r>
            <a:r>
              <a:rPr lang="zh-CN" altLang="en-US" sz="2200" dirty="0">
                <a:solidFill>
                  <a:schemeClr val="tx1"/>
                </a:solidFill>
                <a:latin typeface="+mn-ea"/>
              </a:rPr>
              <a:t>；鼓励消费者参与产品设计与样品评价。</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数字化物流：通过人工智能技术，实现</a:t>
            </a:r>
            <a:r>
              <a:rPr lang="zh-CN" altLang="en-US" sz="2200" dirty="0">
                <a:solidFill>
                  <a:srgbClr val="FF0000"/>
                </a:solidFill>
                <a:latin typeface="+mn-ea"/>
              </a:rPr>
              <a:t>仓储、运输、配送的一体化和智能化</a:t>
            </a:r>
            <a:r>
              <a:rPr lang="zh-CN" altLang="en-US" sz="2200" dirty="0">
                <a:solidFill>
                  <a:schemeClr val="tx1"/>
                </a:solidFill>
                <a:latin typeface="+mn-ea"/>
              </a:rPr>
              <a:t>。</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数字化服务：实时将</a:t>
            </a:r>
            <a:r>
              <a:rPr lang="zh-CN" altLang="en-US" sz="2200" dirty="0">
                <a:solidFill>
                  <a:srgbClr val="FF0000"/>
                </a:solidFill>
                <a:latin typeface="+mn-ea"/>
              </a:rPr>
              <a:t>客户需求信息</a:t>
            </a:r>
            <a:r>
              <a:rPr lang="zh-CN" altLang="en-US" sz="2200" dirty="0">
                <a:solidFill>
                  <a:schemeClr val="tx1"/>
                </a:solidFill>
                <a:latin typeface="+mn-ea"/>
              </a:rPr>
              <a:t>集成到供应链中，旨在提升供应链整体响应速度，进而提供</a:t>
            </a:r>
            <a:r>
              <a:rPr lang="zh-CN" altLang="en-US" sz="2200" dirty="0">
                <a:solidFill>
                  <a:srgbClr val="FF0000"/>
                </a:solidFill>
                <a:latin typeface="+mn-ea"/>
              </a:rPr>
              <a:t>客户满意度</a:t>
            </a:r>
            <a:r>
              <a:rPr lang="zh-CN" altLang="en-US" sz="2200" dirty="0">
                <a:solidFill>
                  <a:schemeClr val="tx1"/>
                </a:solidFill>
                <a:latin typeface="+mn-ea"/>
              </a:rPr>
              <a:t>。</a:t>
            </a:r>
            <a:endParaRPr lang="en-US" altLang="zh-CN" sz="2200" dirty="0">
              <a:solidFill>
                <a:schemeClr val="tx1"/>
              </a:solidFill>
              <a:latin typeface="+mn-ea"/>
            </a:endParaRPr>
          </a:p>
          <a:p>
            <a:pPr lvl="1"/>
            <a:r>
              <a:rPr lang="zh-CN" altLang="en-US" dirty="0"/>
              <a:t>数字化供应链发展特征</a:t>
            </a:r>
            <a:endParaRPr lang="en-US" altLang="zh-CN" dirty="0"/>
          </a:p>
          <a:p>
            <a:pPr marL="540000" lvl="1">
              <a:buFont typeface="Wingdings" pitchFamily="2" charset="2"/>
              <a:buChar char="ü"/>
            </a:pPr>
            <a:r>
              <a:rPr lang="zh-CN" altLang="en-US" sz="2200" dirty="0">
                <a:solidFill>
                  <a:schemeClr val="tx1"/>
                </a:solidFill>
                <a:latin typeface="+mn-ea"/>
              </a:rPr>
              <a:t>更快速</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更柔型</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更准确</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更高效</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更精细</a:t>
            </a:r>
            <a:endParaRPr lang="en-US" altLang="zh-CN" sz="2200" dirty="0">
              <a:solidFill>
                <a:schemeClr val="tx1"/>
              </a:solidFill>
              <a:latin typeface="+mn-ea"/>
            </a:endParaRPr>
          </a:p>
          <a:p>
            <a:pPr lvl="1">
              <a:buFont typeface="Wingdings" pitchFamily="2" charset="2"/>
              <a:buChar char="ü"/>
            </a:pPr>
            <a:endParaRPr lang="en-US" altLang="zh-CN" sz="2200" dirty="0">
              <a:solidFill>
                <a:schemeClr val="tx1"/>
              </a:solidFill>
              <a:latin typeface="+mn-ea"/>
            </a:endParaRPr>
          </a:p>
          <a:p>
            <a:pPr lvl="1">
              <a:buFont typeface="Wingdings" pitchFamily="2" charset="2"/>
              <a:buChar char="ü"/>
            </a:pPr>
            <a:endParaRPr lang="en-US" altLang="zh-CN" dirty="0">
              <a:solidFill>
                <a:schemeClr val="tx1"/>
              </a:solidFill>
            </a:endParaRPr>
          </a:p>
          <a:p>
            <a:pPr marL="529200" indent="-457200" algn="just">
              <a:buFont typeface="Wingdings" pitchFamily="2" charset="2"/>
              <a:buChar char="n"/>
            </a:pPr>
            <a:endParaRPr lang="en-US" altLang="zh-CN" b="0" dirty="0">
              <a:solidFill>
                <a:srgbClr val="06071F"/>
              </a:solidFill>
              <a:latin typeface="Times New Roman" panose="02020603050405020304" pitchFamily="18" charset="0"/>
              <a:cs typeface="Times New Roman" panose="02020603050405020304" pitchFamily="18" charset="0"/>
            </a:endParaRPr>
          </a:p>
          <a:p>
            <a:pPr marL="0" indent="0" algn="just">
              <a:buNone/>
            </a:pPr>
            <a:endParaRPr lang="en-US" altLang="zh-CN" b="0" dirty="0">
              <a:solidFill>
                <a:srgbClr val="06071F"/>
              </a:solidFill>
              <a:latin typeface="-apple-system"/>
            </a:endParaRPr>
          </a:p>
          <a:p>
            <a:pPr marL="0" indent="0">
              <a:buNone/>
            </a:pPr>
            <a:endParaRPr lang="en-US" altLang="zh-CN" b="0" dirty="0">
              <a:solidFill>
                <a:srgbClr val="06071F"/>
              </a:solidFill>
              <a:latin typeface="-apple-system"/>
            </a:endParaRPr>
          </a:p>
        </p:txBody>
      </p:sp>
      <p:sp>
        <p:nvSpPr>
          <p:cNvPr id="4" name="灯片编号占位符 3">
            <a:extLst>
              <a:ext uri="{FF2B5EF4-FFF2-40B4-BE49-F238E27FC236}">
                <a16:creationId xmlns:a16="http://schemas.microsoft.com/office/drawing/2014/main" id="{628BE141-C517-DC6A-A4C9-57519F8D7341}"/>
              </a:ext>
            </a:extLst>
          </p:cNvPr>
          <p:cNvSpPr>
            <a:spLocks noGrp="1"/>
          </p:cNvSpPr>
          <p:nvPr>
            <p:ph type="sldNum" sz="quarter" idx="12"/>
          </p:nvPr>
        </p:nvSpPr>
        <p:spPr/>
        <p:txBody>
          <a:bodyPr/>
          <a:lstStyle/>
          <a:p>
            <a:pPr>
              <a:defRPr/>
            </a:pPr>
            <a:fld id="{A3CC2749-8722-E949-9535-306E1C4ABE4E}" type="slidenum">
              <a:rPr lang="en-US" altLang="zh-CN" smtClean="0"/>
              <a:pPr>
                <a:defRPr/>
              </a:pPr>
              <a:t>25</a:t>
            </a:fld>
            <a:endParaRPr lang="en-US" altLang="zh-CN"/>
          </a:p>
        </p:txBody>
      </p:sp>
      <p:sp>
        <p:nvSpPr>
          <p:cNvPr id="5" name="文本框 4">
            <a:extLst>
              <a:ext uri="{FF2B5EF4-FFF2-40B4-BE49-F238E27FC236}">
                <a16:creationId xmlns:a16="http://schemas.microsoft.com/office/drawing/2014/main" id="{88FDC8F3-BB64-98D7-9F3E-A1DE6A88D874}"/>
              </a:ext>
            </a:extLst>
          </p:cNvPr>
          <p:cNvSpPr txBox="1"/>
          <p:nvPr/>
        </p:nvSpPr>
        <p:spPr>
          <a:xfrm>
            <a:off x="-2604211" y="-1487277"/>
            <a:ext cx="184731" cy="269626"/>
          </a:xfrm>
          <a:prstGeom prst="rect">
            <a:avLst/>
          </a:prstGeom>
          <a:noFill/>
        </p:spPr>
        <p:txBody>
          <a:bodyPr wrap="none" rtlCol="0">
            <a:spAutoFit/>
          </a:bodyPr>
          <a:lstStyle/>
          <a:p>
            <a:endParaRPr kumimoji="1" lang="zh-CN" altLang="en-US"/>
          </a:p>
        </p:txBody>
      </p:sp>
    </p:spTree>
    <p:extLst>
      <p:ext uri="{BB962C8B-B14F-4D97-AF65-F5344CB8AC3E}">
        <p14:creationId xmlns:p14="http://schemas.microsoft.com/office/powerpoint/2010/main" val="416593061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F24283-4674-9E0B-5C4C-F0CF84885109}"/>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405E4154-0F92-210B-80BD-8DBB77AE8E96}"/>
              </a:ext>
            </a:extLst>
          </p:cNvPr>
          <p:cNvSpPr>
            <a:spLocks noGrp="1"/>
          </p:cNvSpPr>
          <p:nvPr>
            <p:ph type="title"/>
          </p:nvPr>
        </p:nvSpPr>
        <p:spPr/>
        <p:txBody>
          <a:bodyPr/>
          <a:lstStyle/>
          <a:p>
            <a:r>
              <a:rPr kumimoji="1" lang="zh-CN" altLang="en-US" dirty="0"/>
              <a:t>第五节  供应链管理的趋势</a:t>
            </a:r>
          </a:p>
        </p:txBody>
      </p:sp>
      <p:sp>
        <p:nvSpPr>
          <p:cNvPr id="3" name="内容占位符 2">
            <a:extLst>
              <a:ext uri="{FF2B5EF4-FFF2-40B4-BE49-F238E27FC236}">
                <a16:creationId xmlns:a16="http://schemas.microsoft.com/office/drawing/2014/main" id="{7E1B547A-9670-F6EC-E95F-241389739D9A}"/>
              </a:ext>
            </a:extLst>
          </p:cNvPr>
          <p:cNvSpPr>
            <a:spLocks noGrp="1"/>
          </p:cNvSpPr>
          <p:nvPr>
            <p:ph idx="1"/>
          </p:nvPr>
        </p:nvSpPr>
        <p:spPr/>
        <p:txBody>
          <a:bodyPr/>
          <a:lstStyle/>
          <a:p>
            <a:pPr marL="0" indent="0">
              <a:buNone/>
            </a:pPr>
            <a:r>
              <a:rPr lang="zh-CN" altLang="en-US" dirty="0">
                <a:solidFill>
                  <a:srgbClr val="FF3300"/>
                </a:solidFill>
                <a:latin typeface="Times New Roman" charset="0"/>
                <a:ea typeface="黑体" charset="0"/>
                <a:cs typeface="黑体" charset="0"/>
              </a:rPr>
              <a:t>二、平台供应链</a:t>
            </a:r>
            <a:endParaRPr lang="en-US" altLang="zh-CN" dirty="0">
              <a:solidFill>
                <a:srgbClr val="FF3300"/>
              </a:solidFill>
              <a:latin typeface="Times New Roman" charset="0"/>
              <a:ea typeface="黑体" charset="0"/>
              <a:cs typeface="黑体" charset="0"/>
            </a:endParaRPr>
          </a:p>
          <a:p>
            <a:r>
              <a:rPr lang="zh-CN" altLang="en-US" b="0" i="0" u="none" strike="noStrike" dirty="0">
                <a:solidFill>
                  <a:srgbClr val="06071F"/>
                </a:solidFill>
                <a:effectLst/>
                <a:latin typeface="-apple-system"/>
              </a:rPr>
              <a:t>平台供应链是指企业依托互联网服务平台，通过全面实现供应链交易过程的电子化，进而将传统供应链向电子商务形态转型的一种构造。</a:t>
            </a:r>
            <a:endParaRPr lang="en-US" altLang="zh-CN" b="0" i="0" u="none" strike="noStrike" dirty="0">
              <a:solidFill>
                <a:srgbClr val="06071F"/>
              </a:solidFill>
              <a:effectLst/>
              <a:latin typeface="-apple-system"/>
            </a:endParaRPr>
          </a:p>
          <a:p>
            <a:pPr lvl="1"/>
            <a:r>
              <a:rPr lang="zh-CN" altLang="en-US" dirty="0"/>
              <a:t>平台供应链的特征</a:t>
            </a:r>
            <a:endParaRPr lang="en-US" altLang="zh-CN" dirty="0"/>
          </a:p>
          <a:p>
            <a:pPr marL="540000" lvl="1">
              <a:buFont typeface="Wingdings" pitchFamily="2" charset="2"/>
              <a:buChar char="ü"/>
            </a:pPr>
            <a:r>
              <a:rPr lang="zh-CN" altLang="en-US" sz="2200" dirty="0">
                <a:solidFill>
                  <a:schemeClr val="tx1"/>
                </a:solidFill>
                <a:latin typeface="+mn-ea"/>
              </a:rPr>
              <a:t>双边市场特征</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网络外部性</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高度集成与信息化</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智能化决策支持</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全流程协同与优化</a:t>
            </a:r>
            <a:endParaRPr lang="en-US" altLang="zh-CN" sz="2200" dirty="0">
              <a:solidFill>
                <a:schemeClr val="tx1"/>
              </a:solidFill>
              <a:latin typeface="+mn-ea"/>
            </a:endParaRPr>
          </a:p>
          <a:p>
            <a:pPr marL="540000" lvl="1">
              <a:buFont typeface="Wingdings" pitchFamily="2" charset="2"/>
              <a:buChar char="ü"/>
            </a:pPr>
            <a:r>
              <a:rPr lang="zh-CN" altLang="en-US" sz="2200" dirty="0">
                <a:solidFill>
                  <a:schemeClr val="tx1"/>
                </a:solidFill>
                <a:latin typeface="+mn-ea"/>
              </a:rPr>
              <a:t>灵活性和可拓展性</a:t>
            </a:r>
            <a:endParaRPr lang="en-US" altLang="zh-CN" sz="2200" dirty="0">
              <a:solidFill>
                <a:schemeClr val="tx1"/>
              </a:solidFill>
              <a:latin typeface="+mn-ea"/>
            </a:endParaRPr>
          </a:p>
        </p:txBody>
      </p:sp>
      <p:sp>
        <p:nvSpPr>
          <p:cNvPr id="4" name="灯片编号占位符 3">
            <a:extLst>
              <a:ext uri="{FF2B5EF4-FFF2-40B4-BE49-F238E27FC236}">
                <a16:creationId xmlns:a16="http://schemas.microsoft.com/office/drawing/2014/main" id="{4DF8047E-D9A9-C305-54A7-533DE432B6F7}"/>
              </a:ext>
            </a:extLst>
          </p:cNvPr>
          <p:cNvSpPr>
            <a:spLocks noGrp="1"/>
          </p:cNvSpPr>
          <p:nvPr>
            <p:ph type="sldNum" sz="quarter" idx="12"/>
          </p:nvPr>
        </p:nvSpPr>
        <p:spPr/>
        <p:txBody>
          <a:bodyPr/>
          <a:lstStyle/>
          <a:p>
            <a:pPr>
              <a:defRPr/>
            </a:pPr>
            <a:fld id="{A3CC2749-8722-E949-9535-306E1C4ABE4E}" type="slidenum">
              <a:rPr lang="en-US" altLang="zh-CN" smtClean="0"/>
              <a:pPr>
                <a:defRPr/>
              </a:pPr>
              <a:t>26</a:t>
            </a:fld>
            <a:endParaRPr lang="en-US" altLang="zh-CN"/>
          </a:p>
        </p:txBody>
      </p:sp>
      <p:sp>
        <p:nvSpPr>
          <p:cNvPr id="5" name="内容占位符 2">
            <a:extLst>
              <a:ext uri="{FF2B5EF4-FFF2-40B4-BE49-F238E27FC236}">
                <a16:creationId xmlns:a16="http://schemas.microsoft.com/office/drawing/2014/main" id="{46456A13-8BAC-E5AC-7F3C-9D67C671D251}"/>
              </a:ext>
            </a:extLst>
          </p:cNvPr>
          <p:cNvSpPr txBox="1">
            <a:spLocks/>
          </p:cNvSpPr>
          <p:nvPr/>
        </p:nvSpPr>
        <p:spPr bwMode="auto">
          <a:xfrm>
            <a:off x="4456096" y="2609106"/>
            <a:ext cx="3932328" cy="29081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lnSpc>
                <a:spcPct val="100000"/>
              </a:lnSpc>
            </a:pPr>
            <a:r>
              <a:rPr lang="zh-CN" altLang="en-US" kern="0" dirty="0"/>
              <a:t>转型平台供应链的意义</a:t>
            </a:r>
            <a:endParaRPr lang="en-US" altLang="zh-CN" kern="0" dirty="0"/>
          </a:p>
          <a:p>
            <a:pPr marL="540000" lvl="1">
              <a:lnSpc>
                <a:spcPct val="100000"/>
              </a:lnSpc>
              <a:buFont typeface="Wingdings" pitchFamily="2" charset="2"/>
              <a:buChar char="ü"/>
            </a:pPr>
            <a:r>
              <a:rPr lang="zh-CN" altLang="en-US" sz="2200" kern="0" dirty="0">
                <a:solidFill>
                  <a:schemeClr val="tx1"/>
                </a:solidFill>
                <a:latin typeface="+mn-ea"/>
              </a:rPr>
              <a:t>提高效率和响应速度</a:t>
            </a:r>
            <a:endParaRPr lang="en-US" altLang="zh-CN" sz="2200" kern="0" dirty="0">
              <a:solidFill>
                <a:schemeClr val="tx1"/>
              </a:solidFill>
              <a:latin typeface="+mn-ea"/>
            </a:endParaRPr>
          </a:p>
          <a:p>
            <a:pPr marL="540000" lvl="1">
              <a:lnSpc>
                <a:spcPct val="100000"/>
              </a:lnSpc>
              <a:buFont typeface="Wingdings" pitchFamily="2" charset="2"/>
              <a:buChar char="ü"/>
            </a:pPr>
            <a:r>
              <a:rPr lang="zh-CN" altLang="en-US" sz="2200" kern="0" dirty="0">
                <a:solidFill>
                  <a:schemeClr val="tx1"/>
                </a:solidFill>
                <a:latin typeface="+mn-ea"/>
              </a:rPr>
              <a:t>降低运营成本和风险</a:t>
            </a:r>
            <a:endParaRPr lang="en-US" altLang="zh-CN" sz="2200" kern="0" dirty="0">
              <a:solidFill>
                <a:schemeClr val="tx1"/>
              </a:solidFill>
              <a:latin typeface="+mn-ea"/>
            </a:endParaRPr>
          </a:p>
          <a:p>
            <a:pPr marL="540000" lvl="1">
              <a:lnSpc>
                <a:spcPct val="100000"/>
              </a:lnSpc>
              <a:buFont typeface="Wingdings" pitchFamily="2" charset="2"/>
              <a:buChar char="ü"/>
            </a:pPr>
            <a:r>
              <a:rPr lang="zh-CN" altLang="en-US" sz="2200" kern="0" dirty="0">
                <a:solidFill>
                  <a:schemeClr val="tx1"/>
                </a:solidFill>
                <a:latin typeface="+mn-ea"/>
              </a:rPr>
              <a:t>强化产品市场竞争力</a:t>
            </a:r>
            <a:endParaRPr lang="en-US" altLang="zh-CN" sz="2200" kern="0" dirty="0">
              <a:solidFill>
                <a:schemeClr val="tx1"/>
              </a:solidFill>
              <a:latin typeface="+mn-ea"/>
            </a:endParaRPr>
          </a:p>
          <a:p>
            <a:pPr marL="540000" lvl="1">
              <a:lnSpc>
                <a:spcPct val="100000"/>
              </a:lnSpc>
              <a:buFont typeface="Wingdings" pitchFamily="2" charset="2"/>
              <a:buChar char="ü"/>
            </a:pPr>
            <a:r>
              <a:rPr lang="zh-CN" altLang="en-US" sz="2200" kern="0" dirty="0">
                <a:solidFill>
                  <a:schemeClr val="tx1"/>
                </a:solidFill>
                <a:latin typeface="+mn-ea"/>
              </a:rPr>
              <a:t>促进创新和协同发展</a:t>
            </a:r>
            <a:endParaRPr lang="en-US" altLang="zh-CN" sz="2200" kern="0" dirty="0">
              <a:solidFill>
                <a:schemeClr val="tx1"/>
              </a:solidFill>
              <a:latin typeface="+mn-ea"/>
            </a:endParaRPr>
          </a:p>
          <a:p>
            <a:pPr marL="540000" lvl="1">
              <a:lnSpc>
                <a:spcPct val="100000"/>
              </a:lnSpc>
              <a:buFont typeface="Wingdings" pitchFamily="2" charset="2"/>
              <a:buChar char="ü"/>
            </a:pPr>
            <a:r>
              <a:rPr lang="zh-CN" altLang="en-US" sz="2200" kern="0" dirty="0">
                <a:solidFill>
                  <a:schemeClr val="tx1"/>
                </a:solidFill>
                <a:latin typeface="+mn-ea"/>
              </a:rPr>
              <a:t>增强可视化和透明度</a:t>
            </a:r>
            <a:endParaRPr lang="en-US" altLang="zh-CN" sz="2200" kern="0" dirty="0">
              <a:solidFill>
                <a:schemeClr val="tx1"/>
              </a:solidFill>
              <a:latin typeface="+mn-ea"/>
            </a:endParaRPr>
          </a:p>
        </p:txBody>
      </p:sp>
    </p:spTree>
    <p:extLst>
      <p:ext uri="{BB962C8B-B14F-4D97-AF65-F5344CB8AC3E}">
        <p14:creationId xmlns:p14="http://schemas.microsoft.com/office/powerpoint/2010/main" val="143148911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幻灯片编号占位符 5"/>
          <p:cNvSpPr>
            <a:spLocks noGrp="1"/>
          </p:cNvSpPr>
          <p:nvPr>
            <p:ph type="sldNum" sz="quarter" idx="12"/>
          </p:nvPr>
        </p:nvSpPr>
        <p:spPr/>
        <p:txBody>
          <a:bodyPr/>
          <a:lstStyle/>
          <a:p>
            <a:pPr>
              <a:defRPr/>
            </a:pPr>
            <a:fld id="{F5F721D0-C9BB-904E-9132-2BD1759FE477}" type="slidenum">
              <a:rPr lang="en-US" altLang="zh-CN"/>
              <a:pPr>
                <a:defRPr/>
              </a:pPr>
              <a:t>27</a:t>
            </a:fld>
            <a:endParaRPr lang="en-US" altLang="zh-CN"/>
          </a:p>
        </p:txBody>
      </p:sp>
      <p:sp>
        <p:nvSpPr>
          <p:cNvPr id="2287618" name="Rectangle 2"/>
          <p:cNvSpPr>
            <a:spLocks noGrp="1" noChangeArrowheads="1"/>
          </p:cNvSpPr>
          <p:nvPr>
            <p:ph type="title"/>
          </p:nvPr>
        </p:nvSpPr>
        <p:spPr/>
        <p:txBody>
          <a:bodyPr/>
          <a:lstStyle/>
          <a:p>
            <a:pPr>
              <a:defRPr/>
            </a:pPr>
            <a:r>
              <a:rPr lang="zh-CN" altLang="en-US"/>
              <a:t>思考</a:t>
            </a:r>
          </a:p>
        </p:txBody>
      </p:sp>
      <p:sp>
        <p:nvSpPr>
          <p:cNvPr id="2287619" name="Rectangle 3"/>
          <p:cNvSpPr>
            <a:spLocks noGrp="1" noChangeArrowheads="1"/>
          </p:cNvSpPr>
          <p:nvPr>
            <p:ph type="body" idx="1"/>
          </p:nvPr>
        </p:nvSpPr>
        <p:spPr/>
        <p:txBody>
          <a:bodyPr/>
          <a:lstStyle/>
          <a:p>
            <a:r>
              <a:rPr lang="zh-CN" altLang="en-US" dirty="0">
                <a:latin typeface="Times New Roman" charset="0"/>
                <a:ea typeface="黑体" charset="0"/>
                <a:cs typeface="黑体" charset="0"/>
              </a:rPr>
              <a:t>试以你企业为例，绘制其供应链结构关系</a:t>
            </a:r>
            <a:endParaRPr lang="en-US" altLang="zh-CN" dirty="0">
              <a:latin typeface="Times New Roman" charset="0"/>
              <a:ea typeface="黑体" charset="0"/>
              <a:cs typeface="黑体" charset="0"/>
            </a:endParaRPr>
          </a:p>
          <a:p>
            <a:pPr lvl="1"/>
            <a:r>
              <a:rPr lang="zh-CN" altLang="en-US" sz="2000" dirty="0">
                <a:latin typeface="Times New Roman" charset="0"/>
                <a:ea typeface="黑体" charset="0"/>
                <a:cs typeface="黑体" charset="0"/>
              </a:rPr>
              <a:t>估计每个环节的消耗</a:t>
            </a:r>
            <a:endParaRPr lang="en-US" altLang="zh-CN" sz="2000" dirty="0">
              <a:latin typeface="Times New Roman" charset="0"/>
              <a:ea typeface="黑体" charset="0"/>
              <a:cs typeface="黑体" charset="0"/>
            </a:endParaRPr>
          </a:p>
          <a:p>
            <a:pPr lvl="2"/>
            <a:r>
              <a:rPr lang="zh-CN" altLang="en-US" sz="2000" dirty="0">
                <a:latin typeface="Times New Roman" charset="0"/>
              </a:rPr>
              <a:t>统计每项作业的成本</a:t>
            </a:r>
            <a:endParaRPr lang="en-US" altLang="zh-CN" sz="2000" dirty="0">
              <a:latin typeface="Times New Roman" charset="0"/>
            </a:endParaRPr>
          </a:p>
          <a:p>
            <a:pPr lvl="1"/>
            <a:r>
              <a:rPr lang="zh-CN" altLang="en-US" sz="2000" dirty="0">
                <a:latin typeface="Times New Roman" charset="0"/>
                <a:ea typeface="黑体" charset="0"/>
                <a:cs typeface="黑体" charset="0"/>
              </a:rPr>
              <a:t>对你企业的供应链如何评价</a:t>
            </a:r>
            <a:endParaRPr lang="en-US" altLang="zh-CN" sz="2000" dirty="0">
              <a:latin typeface="Times New Roman" charset="0"/>
              <a:ea typeface="黑体" charset="0"/>
              <a:cs typeface="黑体" charset="0"/>
            </a:endParaRPr>
          </a:p>
          <a:p>
            <a:pPr lvl="2"/>
            <a:r>
              <a:rPr lang="zh-CN" altLang="en-US" sz="2000" dirty="0">
                <a:latin typeface="Times New Roman" charset="0"/>
              </a:rPr>
              <a:t>指出可能改进的地方</a:t>
            </a:r>
            <a:endParaRPr lang="en-US" altLang="zh-CN" sz="2000" dirty="0">
              <a:latin typeface="Times New Roman" charset="0"/>
            </a:endParaRPr>
          </a:p>
          <a:p>
            <a:pPr lvl="2"/>
            <a:r>
              <a:rPr lang="zh-CN" altLang="en-US" sz="2000" dirty="0">
                <a:latin typeface="Times New Roman" charset="0"/>
              </a:rPr>
              <a:t>思考其改进策略建议</a:t>
            </a:r>
            <a:endParaRPr lang="en-US" altLang="zh-CN" sz="2000" dirty="0">
              <a:latin typeface="Times New Roman" charset="0"/>
            </a:endParaRPr>
          </a:p>
          <a:p>
            <a:pPr lvl="3"/>
            <a:r>
              <a:rPr lang="zh-CN" altLang="en-US" sz="1800" dirty="0">
                <a:latin typeface="Times New Roman" charset="0"/>
              </a:rPr>
              <a:t>提升服务策略有哪些？</a:t>
            </a:r>
            <a:endParaRPr lang="en-US" altLang="zh-CN" sz="1800" dirty="0">
              <a:latin typeface="Times New Roman" charset="0"/>
            </a:endParaRPr>
          </a:p>
          <a:p>
            <a:pPr lvl="3"/>
            <a:r>
              <a:rPr lang="zh-CN" altLang="en-US" sz="1800" dirty="0">
                <a:latin typeface="Times New Roman" charset="0"/>
              </a:rPr>
              <a:t>降低成本方式有哪些？</a:t>
            </a:r>
            <a:endParaRPr lang="en-US" altLang="zh-CN" sz="1800" dirty="0">
              <a:latin typeface="Times New Roman" charset="0"/>
            </a:endParaRPr>
          </a:p>
          <a:p>
            <a:pPr lvl="1"/>
            <a:r>
              <a:rPr lang="zh-CN" altLang="en-US" sz="2000" dirty="0">
                <a:latin typeface="Times New Roman" charset="0"/>
                <a:ea typeface="黑体" charset="0"/>
                <a:cs typeface="黑体" charset="0"/>
              </a:rPr>
              <a:t>说明供应链管理为什么难做</a:t>
            </a:r>
            <a:endParaRPr lang="en-US" altLang="zh-CN" sz="2000" dirty="0">
              <a:latin typeface="Times New Roman" charset="0"/>
              <a:ea typeface="黑体" charset="0"/>
              <a:cs typeface="黑体" charset="0"/>
            </a:endParaRPr>
          </a:p>
          <a:p>
            <a:pPr lvl="2"/>
            <a:r>
              <a:rPr lang="zh-CN" altLang="en-US" sz="2000" dirty="0">
                <a:latin typeface="Times New Roman" charset="0"/>
              </a:rPr>
              <a:t>供应链的成员目标相冲突</a:t>
            </a:r>
            <a:endParaRPr lang="en-US" altLang="zh-CN" sz="1800" dirty="0">
              <a:latin typeface="Times New Roman" charset="0"/>
            </a:endParaRPr>
          </a:p>
          <a:p>
            <a:pPr lvl="2"/>
            <a:r>
              <a:rPr lang="zh-CN" altLang="en-US" sz="2000" dirty="0">
                <a:latin typeface="Times New Roman" charset="0"/>
              </a:rPr>
              <a:t>供应链是一个动态的系统</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87619">
                                            <p:txEl>
                                              <p:pRg st="0" end="0"/>
                                            </p:txEl>
                                          </p:spTgt>
                                        </p:tgtEl>
                                        <p:attrNameLst>
                                          <p:attrName>style.visibility</p:attrName>
                                        </p:attrNameLst>
                                      </p:cBhvr>
                                      <p:to>
                                        <p:strVal val="visible"/>
                                      </p:to>
                                    </p:set>
                                    <p:anim calcmode="lin" valueType="num">
                                      <p:cBhvr additive="base">
                                        <p:cTn id="7" dur="500" fill="hold"/>
                                        <p:tgtEl>
                                          <p:spTgt spid="228761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8761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87619">
                                            <p:txEl>
                                              <p:pRg st="1" end="1"/>
                                            </p:txEl>
                                          </p:spTgt>
                                        </p:tgtEl>
                                        <p:attrNameLst>
                                          <p:attrName>style.visibility</p:attrName>
                                        </p:attrNameLst>
                                      </p:cBhvr>
                                      <p:to>
                                        <p:strVal val="visible"/>
                                      </p:to>
                                    </p:set>
                                    <p:anim calcmode="lin" valueType="num">
                                      <p:cBhvr additive="base">
                                        <p:cTn id="11" dur="500" fill="hold"/>
                                        <p:tgtEl>
                                          <p:spTgt spid="228761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287619">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287619">
                                            <p:txEl>
                                              <p:pRg st="2" end="2"/>
                                            </p:txEl>
                                          </p:spTgt>
                                        </p:tgtEl>
                                        <p:attrNameLst>
                                          <p:attrName>style.visibility</p:attrName>
                                        </p:attrNameLst>
                                      </p:cBhvr>
                                      <p:to>
                                        <p:strVal val="visible"/>
                                      </p:to>
                                    </p:set>
                                    <p:anim calcmode="lin" valueType="num">
                                      <p:cBhvr additive="base">
                                        <p:cTn id="15" dur="500" fill="hold"/>
                                        <p:tgtEl>
                                          <p:spTgt spid="2287619">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287619">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287619">
                                            <p:txEl>
                                              <p:pRg st="3" end="3"/>
                                            </p:txEl>
                                          </p:spTgt>
                                        </p:tgtEl>
                                        <p:attrNameLst>
                                          <p:attrName>style.visibility</p:attrName>
                                        </p:attrNameLst>
                                      </p:cBhvr>
                                      <p:to>
                                        <p:strVal val="visible"/>
                                      </p:to>
                                    </p:set>
                                    <p:anim calcmode="lin" valueType="num">
                                      <p:cBhvr additive="base">
                                        <p:cTn id="19" dur="500" fill="hold"/>
                                        <p:tgtEl>
                                          <p:spTgt spid="2287619">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87619">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287619">
                                            <p:txEl>
                                              <p:pRg st="4" end="4"/>
                                            </p:txEl>
                                          </p:spTgt>
                                        </p:tgtEl>
                                        <p:attrNameLst>
                                          <p:attrName>style.visibility</p:attrName>
                                        </p:attrNameLst>
                                      </p:cBhvr>
                                      <p:to>
                                        <p:strVal val="visible"/>
                                      </p:to>
                                    </p:set>
                                    <p:anim calcmode="lin" valueType="num">
                                      <p:cBhvr additive="base">
                                        <p:cTn id="23" dur="500" fill="hold"/>
                                        <p:tgtEl>
                                          <p:spTgt spid="2287619">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287619">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287619">
                                            <p:txEl>
                                              <p:pRg st="5" end="5"/>
                                            </p:txEl>
                                          </p:spTgt>
                                        </p:tgtEl>
                                        <p:attrNameLst>
                                          <p:attrName>style.visibility</p:attrName>
                                        </p:attrNameLst>
                                      </p:cBhvr>
                                      <p:to>
                                        <p:strVal val="visible"/>
                                      </p:to>
                                    </p:set>
                                    <p:anim calcmode="lin" valueType="num">
                                      <p:cBhvr additive="base">
                                        <p:cTn id="27" dur="500" fill="hold"/>
                                        <p:tgtEl>
                                          <p:spTgt spid="2287619">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87619">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287619">
                                            <p:txEl>
                                              <p:pRg st="6" end="6"/>
                                            </p:txEl>
                                          </p:spTgt>
                                        </p:tgtEl>
                                        <p:attrNameLst>
                                          <p:attrName>style.visibility</p:attrName>
                                        </p:attrNameLst>
                                      </p:cBhvr>
                                      <p:to>
                                        <p:strVal val="visible"/>
                                      </p:to>
                                    </p:set>
                                    <p:anim calcmode="lin" valueType="num">
                                      <p:cBhvr additive="base">
                                        <p:cTn id="31" dur="500" fill="hold"/>
                                        <p:tgtEl>
                                          <p:spTgt spid="2287619">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287619">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287619">
                                            <p:txEl>
                                              <p:pRg st="7" end="7"/>
                                            </p:txEl>
                                          </p:spTgt>
                                        </p:tgtEl>
                                        <p:attrNameLst>
                                          <p:attrName>style.visibility</p:attrName>
                                        </p:attrNameLst>
                                      </p:cBhvr>
                                      <p:to>
                                        <p:strVal val="visible"/>
                                      </p:to>
                                    </p:set>
                                    <p:anim calcmode="lin" valueType="num">
                                      <p:cBhvr additive="base">
                                        <p:cTn id="35" dur="500" fill="hold"/>
                                        <p:tgtEl>
                                          <p:spTgt spid="2287619">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287619">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287619">
                                            <p:txEl>
                                              <p:pRg st="8" end="8"/>
                                            </p:txEl>
                                          </p:spTgt>
                                        </p:tgtEl>
                                        <p:attrNameLst>
                                          <p:attrName>style.visibility</p:attrName>
                                        </p:attrNameLst>
                                      </p:cBhvr>
                                      <p:to>
                                        <p:strVal val="visible"/>
                                      </p:to>
                                    </p:set>
                                    <p:anim calcmode="lin" valueType="num">
                                      <p:cBhvr additive="base">
                                        <p:cTn id="39" dur="500" fill="hold"/>
                                        <p:tgtEl>
                                          <p:spTgt spid="2287619">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287619">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287619">
                                            <p:txEl>
                                              <p:pRg st="9" end="9"/>
                                            </p:txEl>
                                          </p:spTgt>
                                        </p:tgtEl>
                                        <p:attrNameLst>
                                          <p:attrName>style.visibility</p:attrName>
                                        </p:attrNameLst>
                                      </p:cBhvr>
                                      <p:to>
                                        <p:strVal val="visible"/>
                                      </p:to>
                                    </p:set>
                                    <p:anim calcmode="lin" valueType="num">
                                      <p:cBhvr additive="base">
                                        <p:cTn id="43" dur="500" fill="hold"/>
                                        <p:tgtEl>
                                          <p:spTgt spid="2287619">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287619">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287619">
                                            <p:txEl>
                                              <p:pRg st="10" end="10"/>
                                            </p:txEl>
                                          </p:spTgt>
                                        </p:tgtEl>
                                        <p:attrNameLst>
                                          <p:attrName>style.visibility</p:attrName>
                                        </p:attrNameLst>
                                      </p:cBhvr>
                                      <p:to>
                                        <p:strVal val="visible"/>
                                      </p:to>
                                    </p:set>
                                    <p:anim calcmode="lin" valueType="num">
                                      <p:cBhvr additive="base">
                                        <p:cTn id="47" dur="500" fill="hold"/>
                                        <p:tgtEl>
                                          <p:spTgt spid="2287619">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287619">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7619"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600" dirty="0"/>
              <a:t>实验教学</a:t>
            </a:r>
            <a:r>
              <a:rPr lang="en-US" altLang="zh-CN" sz="2600" dirty="0"/>
              <a:t>1</a:t>
            </a:r>
            <a:r>
              <a:rPr lang="zh-CN" altLang="en-US" sz="2600" dirty="0"/>
              <a:t> 供应链采购决策模拟</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28</a:t>
            </a:fld>
            <a:endParaRPr lang="en-US" altLang="zh-CN"/>
          </a:p>
        </p:txBody>
      </p:sp>
      <p:sp>
        <p:nvSpPr>
          <p:cNvPr id="5" name="Rectangle 3"/>
          <p:cNvSpPr txBox="1">
            <a:spLocks noChangeArrowheads="1"/>
          </p:cNvSpPr>
          <p:nvPr/>
        </p:nvSpPr>
        <p:spPr bwMode="auto">
          <a:xfrm>
            <a:off x="323528" y="764704"/>
            <a:ext cx="8686800" cy="54808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80000"/>
              </a:lnSpc>
            </a:pPr>
            <a:r>
              <a:rPr lang="zh-CN" altLang="en-US" sz="2200" kern="0" dirty="0">
                <a:latin typeface="Times New Roman" charset="0"/>
                <a:ea typeface="黑体" charset="0"/>
                <a:cs typeface="黑体" charset="0"/>
              </a:rPr>
              <a:t>全新产品</a:t>
            </a:r>
            <a:r>
              <a:rPr lang="en-US" altLang="zh-CN" sz="2200" kern="0" dirty="0">
                <a:latin typeface="Times New Roman" charset="0"/>
                <a:ea typeface="黑体" charset="0"/>
                <a:cs typeface="黑体" charset="0"/>
              </a:rPr>
              <a:t>, 201X</a:t>
            </a:r>
            <a:r>
              <a:rPr lang="zh-CN" altLang="en-US" sz="2200" kern="0" dirty="0">
                <a:latin typeface="Times New Roman" charset="0"/>
                <a:ea typeface="黑体" charset="0"/>
                <a:cs typeface="黑体" charset="0"/>
              </a:rPr>
              <a:t>年第</a:t>
            </a:r>
            <a:r>
              <a:rPr lang="en-US" altLang="zh-CN" sz="2200" kern="0" dirty="0">
                <a:latin typeface="Times New Roman" charset="0"/>
                <a:ea typeface="黑体" charset="0"/>
                <a:cs typeface="黑体" charset="0"/>
              </a:rPr>
              <a:t>1</a:t>
            </a:r>
            <a:r>
              <a:rPr lang="zh-CN" altLang="en-US" sz="2200" kern="0" dirty="0">
                <a:latin typeface="Times New Roman" charset="0"/>
                <a:ea typeface="黑体" charset="0"/>
                <a:cs typeface="黑体" charset="0"/>
              </a:rPr>
              <a:t>周分销仓库开始使用</a:t>
            </a:r>
            <a:endParaRPr lang="en-US" altLang="zh-CN" sz="2200" kern="0" dirty="0">
              <a:latin typeface="Times New Roman" charset="0"/>
              <a:ea typeface="黑体" charset="0"/>
              <a:cs typeface="黑体" charset="0"/>
            </a:endParaRPr>
          </a:p>
          <a:p>
            <a:pPr>
              <a:lnSpc>
                <a:spcPct val="80000"/>
              </a:lnSpc>
            </a:pPr>
            <a:r>
              <a:rPr lang="zh-CN" altLang="en-US" sz="2200" kern="0" dirty="0">
                <a:latin typeface="Times New Roman" charset="0"/>
                <a:ea typeface="黑体" charset="0"/>
                <a:cs typeface="黑体" charset="0"/>
              </a:rPr>
              <a:t>需求情况</a:t>
            </a:r>
            <a:endParaRPr lang="en-US" altLang="zh-CN" sz="2200" kern="0" dirty="0">
              <a:latin typeface="Times New Roman" charset="0"/>
              <a:ea typeface="黑体" charset="0"/>
              <a:cs typeface="黑体" charset="0"/>
            </a:endParaRPr>
          </a:p>
          <a:p>
            <a:pPr lvl="1">
              <a:lnSpc>
                <a:spcPct val="80000"/>
              </a:lnSpc>
            </a:pPr>
            <a:r>
              <a:rPr lang="zh-CN" altLang="en-US" sz="2000" kern="0" dirty="0">
                <a:latin typeface="Times New Roman" charset="0"/>
                <a:ea typeface="黑体" charset="0"/>
                <a:cs typeface="黑体" charset="0"/>
              </a:rPr>
              <a:t>预估每周分销需求最少</a:t>
            </a:r>
            <a:r>
              <a:rPr lang="en-US" altLang="zh-CN" sz="2000" kern="0" dirty="0">
                <a:latin typeface="Times New Roman" charset="0"/>
                <a:ea typeface="黑体" charset="0"/>
                <a:cs typeface="黑体" charset="0"/>
              </a:rPr>
              <a:t>100 </a:t>
            </a:r>
            <a:r>
              <a:rPr lang="zh-CN" altLang="en-US" sz="2000" kern="0" dirty="0">
                <a:latin typeface="Times New Roman" charset="0"/>
                <a:ea typeface="黑体" charset="0"/>
                <a:cs typeface="黑体" charset="0"/>
              </a:rPr>
              <a:t>件</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最多</a:t>
            </a:r>
            <a:r>
              <a:rPr lang="en-US" altLang="zh-CN" sz="2000" kern="0" dirty="0">
                <a:latin typeface="Times New Roman" charset="0"/>
                <a:ea typeface="黑体" charset="0"/>
                <a:cs typeface="黑体" charset="0"/>
              </a:rPr>
              <a:t>1200</a:t>
            </a:r>
            <a:r>
              <a:rPr lang="zh-CN" altLang="en-US" sz="2000" kern="0" dirty="0">
                <a:latin typeface="Times New Roman" charset="0"/>
                <a:ea typeface="黑体" charset="0"/>
                <a:cs typeface="黑体" charset="0"/>
              </a:rPr>
              <a:t>件</a:t>
            </a:r>
            <a:endParaRPr lang="en-US" altLang="zh-CN" sz="2000" kern="0" dirty="0">
              <a:latin typeface="Times New Roman" charset="0"/>
              <a:ea typeface="黑体" charset="0"/>
              <a:cs typeface="黑体" charset="0"/>
            </a:endParaRPr>
          </a:p>
          <a:p>
            <a:pPr lvl="1">
              <a:lnSpc>
                <a:spcPct val="80000"/>
              </a:lnSpc>
            </a:pPr>
            <a:r>
              <a:rPr lang="zh-CN" altLang="en-US" sz="2000" kern="0" dirty="0">
                <a:latin typeface="Times New Roman" charset="0"/>
                <a:ea typeface="黑体" charset="0"/>
                <a:cs typeface="黑体" charset="0"/>
              </a:rPr>
              <a:t>需求服从正态分布</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均值</a:t>
            </a:r>
            <a:r>
              <a:rPr lang="en-US" altLang="zh-CN" sz="2000" kern="0" dirty="0">
                <a:latin typeface="Times New Roman" charset="0"/>
                <a:ea typeface="黑体" charset="0"/>
                <a:cs typeface="黑体" charset="0"/>
              </a:rPr>
              <a:t>=600, </a:t>
            </a:r>
            <a:r>
              <a:rPr lang="zh-CN" altLang="en-US" sz="2000" kern="0" dirty="0">
                <a:latin typeface="Times New Roman" charset="0"/>
                <a:ea typeface="黑体" charset="0"/>
                <a:cs typeface="黑体" charset="0"/>
              </a:rPr>
              <a:t>标准差</a:t>
            </a:r>
            <a:r>
              <a:rPr lang="en-US" altLang="zh-CN" sz="2000" kern="0" dirty="0">
                <a:latin typeface="Times New Roman" charset="0"/>
                <a:ea typeface="黑体" charset="0"/>
                <a:cs typeface="黑体" charset="0"/>
              </a:rPr>
              <a:t>=200</a:t>
            </a:r>
          </a:p>
          <a:p>
            <a:pPr>
              <a:lnSpc>
                <a:spcPct val="80000"/>
              </a:lnSpc>
            </a:pPr>
            <a:r>
              <a:rPr lang="zh-CN" altLang="en-US" sz="2200" kern="0" dirty="0">
                <a:latin typeface="Times New Roman" charset="0"/>
                <a:ea typeface="黑体" charset="0"/>
                <a:cs typeface="黑体" charset="0"/>
              </a:rPr>
              <a:t>订货情况</a:t>
            </a:r>
            <a:endParaRPr lang="en-US" altLang="zh-CN" sz="2200" kern="0" dirty="0">
              <a:latin typeface="Times New Roman" charset="0"/>
              <a:ea typeface="黑体" charset="0"/>
              <a:cs typeface="黑体" charset="0"/>
            </a:endParaRPr>
          </a:p>
          <a:p>
            <a:pPr lvl="1">
              <a:lnSpc>
                <a:spcPct val="80000"/>
              </a:lnSpc>
            </a:pPr>
            <a:r>
              <a:rPr lang="zh-CN" altLang="en-US" sz="2000" kern="0" dirty="0">
                <a:latin typeface="Times New Roman" charset="0"/>
                <a:ea typeface="黑体" charset="0"/>
                <a:cs typeface="黑体" charset="0"/>
              </a:rPr>
              <a:t>订货提前期</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生产</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运输时间</a:t>
            </a:r>
            <a:r>
              <a:rPr lang="en-US" altLang="zh-CN" sz="2000" kern="0" dirty="0">
                <a:latin typeface="Times New Roman" charset="0"/>
                <a:ea typeface="黑体" charset="0"/>
                <a:cs typeface="黑体" charset="0"/>
              </a:rPr>
              <a:t>)= 4</a:t>
            </a:r>
            <a:r>
              <a:rPr lang="zh-CN" altLang="en-US" sz="2000" kern="0" dirty="0">
                <a:latin typeface="Times New Roman" charset="0"/>
                <a:ea typeface="黑体" charset="0"/>
                <a:cs typeface="黑体" charset="0"/>
              </a:rPr>
              <a:t>周</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交货准确率</a:t>
            </a:r>
            <a:r>
              <a:rPr lang="en-US" altLang="zh-CN" sz="2000" kern="0" dirty="0">
                <a:latin typeface="Times New Roman" charset="0"/>
                <a:ea typeface="黑体" charset="0"/>
                <a:cs typeface="黑体" charset="0"/>
              </a:rPr>
              <a:t>100%</a:t>
            </a:r>
          </a:p>
          <a:p>
            <a:pPr lvl="1">
              <a:lnSpc>
                <a:spcPct val="80000"/>
              </a:lnSpc>
            </a:pPr>
            <a:r>
              <a:rPr lang="zh-CN" altLang="en-US" sz="2000" kern="0" dirty="0">
                <a:latin typeface="Times New Roman" charset="0"/>
                <a:ea typeface="黑体" charset="0"/>
                <a:cs typeface="黑体" charset="0"/>
              </a:rPr>
              <a:t>下单频率</a:t>
            </a:r>
            <a:r>
              <a:rPr lang="en-US" altLang="zh-CN" sz="2000" kern="0" dirty="0">
                <a:latin typeface="Times New Roman" charset="0"/>
                <a:ea typeface="黑体" charset="0"/>
                <a:cs typeface="黑体" charset="0"/>
              </a:rPr>
              <a:t>=</a:t>
            </a:r>
            <a:r>
              <a:rPr lang="zh-CN" altLang="en-US" sz="2000" kern="0" dirty="0">
                <a:latin typeface="Times New Roman" charset="0"/>
                <a:ea typeface="黑体" charset="0"/>
                <a:cs typeface="黑体" charset="0"/>
              </a:rPr>
              <a:t>每</a:t>
            </a:r>
            <a:r>
              <a:rPr lang="en-US" altLang="zh-CN" sz="2000" kern="0" dirty="0">
                <a:latin typeface="Times New Roman" charset="0"/>
                <a:ea typeface="黑体" charset="0"/>
                <a:cs typeface="黑体" charset="0"/>
              </a:rPr>
              <a:t>2</a:t>
            </a:r>
            <a:r>
              <a:rPr lang="zh-CN" altLang="en-US" sz="2000" kern="0" dirty="0">
                <a:latin typeface="Times New Roman" charset="0"/>
                <a:ea typeface="黑体" charset="0"/>
                <a:cs typeface="黑体" charset="0"/>
              </a:rPr>
              <a:t>周下订单一次</a:t>
            </a:r>
            <a:endParaRPr lang="en-US" altLang="zh-CN" sz="2000" kern="0" dirty="0">
              <a:latin typeface="Times New Roman" charset="0"/>
              <a:ea typeface="黑体" charset="0"/>
              <a:cs typeface="黑体" charset="0"/>
            </a:endParaRPr>
          </a:p>
          <a:p>
            <a:pPr>
              <a:lnSpc>
                <a:spcPct val="80000"/>
              </a:lnSpc>
            </a:pPr>
            <a:r>
              <a:rPr lang="zh-CN" altLang="en-US" sz="2200" kern="0" dirty="0">
                <a:latin typeface="Times New Roman" charset="0"/>
                <a:ea typeface="黑体" charset="0"/>
                <a:cs typeface="黑体" charset="0"/>
              </a:rPr>
              <a:t>游戏规则</a:t>
            </a:r>
            <a:endParaRPr lang="en-US" altLang="zh-CN" sz="2200" kern="0" dirty="0">
              <a:latin typeface="Times New Roman" charset="0"/>
              <a:ea typeface="黑体" charset="0"/>
              <a:cs typeface="黑体" charset="0"/>
            </a:endParaRPr>
          </a:p>
          <a:p>
            <a:pPr lvl="1">
              <a:lnSpc>
                <a:spcPct val="80000"/>
              </a:lnSpc>
            </a:pPr>
            <a:r>
              <a:rPr lang="zh-CN" altLang="en-US" sz="2000" kern="0" dirty="0">
                <a:latin typeface="Times New Roman" charset="0"/>
                <a:ea typeface="黑体" charset="0"/>
                <a:cs typeface="黑体" charset="0"/>
              </a:rPr>
              <a:t>每组讨论所需的期初目标库存量</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请填入期初库存量栏</a:t>
            </a:r>
            <a:endParaRPr lang="en-US" altLang="zh-CN" sz="2000" kern="0" dirty="0">
              <a:latin typeface="Times New Roman" charset="0"/>
              <a:ea typeface="黑体" charset="0"/>
              <a:cs typeface="黑体" charset="0"/>
            </a:endParaRPr>
          </a:p>
          <a:p>
            <a:pPr lvl="1">
              <a:lnSpc>
                <a:spcPct val="80000"/>
              </a:lnSpc>
            </a:pPr>
            <a:r>
              <a:rPr lang="zh-CN" altLang="en-US" sz="2000" kern="0" dirty="0">
                <a:latin typeface="Times New Roman" charset="0"/>
                <a:ea typeface="黑体" charset="0"/>
                <a:cs typeface="黑体" charset="0"/>
              </a:rPr>
              <a:t>老师每周会随机给出市场需求量</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请填入本期订单量栏</a:t>
            </a:r>
            <a:endParaRPr lang="en-US" altLang="zh-CN" sz="2000" kern="0" dirty="0">
              <a:latin typeface="Times New Roman" charset="0"/>
              <a:ea typeface="黑体" charset="0"/>
              <a:cs typeface="黑体" charset="0"/>
            </a:endParaRPr>
          </a:p>
          <a:p>
            <a:pPr lvl="2">
              <a:lnSpc>
                <a:spcPct val="80000"/>
              </a:lnSpc>
            </a:pPr>
            <a:r>
              <a:rPr lang="en-US" altLang="zh-CN" sz="2000" kern="0" dirty="0">
                <a:latin typeface="Times New Roman" charset="0"/>
              </a:rPr>
              <a:t> </a:t>
            </a:r>
            <a:r>
              <a:rPr lang="zh-CN" altLang="en-US" sz="2000" kern="0" dirty="0">
                <a:latin typeface="Times New Roman" charset="0"/>
              </a:rPr>
              <a:t>若仓库库存不足</a:t>
            </a:r>
            <a:r>
              <a:rPr lang="en-US" altLang="zh-CN" sz="2000" kern="0" dirty="0">
                <a:latin typeface="Times New Roman" charset="0"/>
              </a:rPr>
              <a:t>, </a:t>
            </a:r>
            <a:r>
              <a:rPr lang="zh-CN" altLang="en-US" sz="2000" kern="0" dirty="0">
                <a:latin typeface="Times New Roman" charset="0"/>
              </a:rPr>
              <a:t>请计算缺货数量</a:t>
            </a:r>
            <a:r>
              <a:rPr lang="en-US" altLang="zh-CN" sz="2000" kern="0" dirty="0">
                <a:latin typeface="Times New Roman" charset="0"/>
              </a:rPr>
              <a:t>, </a:t>
            </a:r>
            <a:r>
              <a:rPr lang="zh-CN" altLang="en-US" sz="2000" kern="0" dirty="0">
                <a:latin typeface="Times New Roman" charset="0"/>
              </a:rPr>
              <a:t>失去销售机会</a:t>
            </a:r>
            <a:endParaRPr lang="en-US" altLang="zh-CN" sz="2000" kern="0" dirty="0">
              <a:latin typeface="Times New Roman" charset="0"/>
            </a:endParaRPr>
          </a:p>
          <a:p>
            <a:pPr lvl="2">
              <a:lnSpc>
                <a:spcPct val="80000"/>
              </a:lnSpc>
            </a:pPr>
            <a:r>
              <a:rPr lang="zh-CN" altLang="en-US" sz="2000" kern="0" dirty="0">
                <a:latin typeface="Times New Roman" charset="0"/>
              </a:rPr>
              <a:t>反之，计算仓库剩余库存量</a:t>
            </a:r>
            <a:r>
              <a:rPr lang="en-US" altLang="zh-CN" sz="2000" kern="0" dirty="0">
                <a:latin typeface="Times New Roman" charset="0"/>
              </a:rPr>
              <a:t>, </a:t>
            </a:r>
            <a:r>
              <a:rPr lang="zh-CN" altLang="en-US" sz="2000" kern="0" dirty="0">
                <a:latin typeface="Times New Roman" charset="0"/>
              </a:rPr>
              <a:t>即为下周期初库存量</a:t>
            </a:r>
            <a:endParaRPr lang="en-US" altLang="zh-CN" sz="2000" kern="0" dirty="0">
              <a:latin typeface="Times New Roman" charset="0"/>
            </a:endParaRPr>
          </a:p>
          <a:p>
            <a:pPr lvl="1">
              <a:lnSpc>
                <a:spcPct val="80000"/>
              </a:lnSpc>
            </a:pPr>
            <a:r>
              <a:rPr lang="zh-CN" altLang="en-US" sz="2000" kern="0" dirty="0">
                <a:latin typeface="Times New Roman" charset="0"/>
                <a:ea typeface="黑体" charset="0"/>
                <a:cs typeface="黑体" charset="0"/>
              </a:rPr>
              <a:t>偶数周可下单采购</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请讨论每次下单量</a:t>
            </a:r>
            <a:r>
              <a:rPr lang="en-US" altLang="zh-CN" sz="2000" kern="0" dirty="0">
                <a:latin typeface="Times New Roman" charset="0"/>
                <a:ea typeface="黑体" charset="0"/>
                <a:cs typeface="黑体" charset="0"/>
              </a:rPr>
              <a:t>, </a:t>
            </a:r>
            <a:r>
              <a:rPr lang="zh-CN" altLang="en-US" sz="2000" kern="0" dirty="0">
                <a:latin typeface="Times New Roman" charset="0"/>
                <a:ea typeface="黑体" charset="0"/>
                <a:cs typeface="黑体" charset="0"/>
              </a:rPr>
              <a:t>并填入下单数量栏</a:t>
            </a:r>
            <a:endParaRPr lang="en-US" altLang="zh-CN" sz="2000" kern="0" dirty="0">
              <a:latin typeface="Times New Roman" charset="0"/>
              <a:ea typeface="黑体" charset="0"/>
              <a:cs typeface="黑体" charset="0"/>
            </a:endParaRPr>
          </a:p>
          <a:p>
            <a:pPr lvl="2">
              <a:lnSpc>
                <a:spcPct val="80000"/>
              </a:lnSpc>
            </a:pPr>
            <a:r>
              <a:rPr lang="en-US" altLang="zh-CN" sz="2000" kern="0" dirty="0">
                <a:latin typeface="Times New Roman" charset="0"/>
              </a:rPr>
              <a:t> </a:t>
            </a:r>
            <a:r>
              <a:rPr lang="zh-CN" altLang="en-US" sz="2000" kern="0" dirty="0">
                <a:latin typeface="Times New Roman" charset="0"/>
              </a:rPr>
              <a:t>根据订货提前期算出到货日期</a:t>
            </a:r>
            <a:r>
              <a:rPr lang="en-US" altLang="zh-CN" sz="2000" kern="0" dirty="0">
                <a:latin typeface="Times New Roman" charset="0"/>
              </a:rPr>
              <a:t>, </a:t>
            </a:r>
            <a:r>
              <a:rPr lang="zh-CN" altLang="en-US" sz="2000" kern="0" dirty="0">
                <a:latin typeface="Times New Roman" charset="0"/>
              </a:rPr>
              <a:t>并填入此数量于到货日期栏</a:t>
            </a:r>
            <a:r>
              <a:rPr lang="en-US" altLang="zh-CN" sz="2000" kern="0" dirty="0">
                <a:latin typeface="Times New Roman" charset="0"/>
              </a:rPr>
              <a:t>                     (</a:t>
            </a:r>
            <a:r>
              <a:rPr lang="zh-CN" altLang="en-US" sz="2000" kern="0" dirty="0">
                <a:latin typeface="Times New Roman" charset="0"/>
              </a:rPr>
              <a:t>例第</a:t>
            </a:r>
            <a:r>
              <a:rPr lang="en-US" altLang="zh-CN" sz="2000" kern="0" dirty="0">
                <a:latin typeface="Times New Roman" charset="0"/>
              </a:rPr>
              <a:t>2</a:t>
            </a:r>
            <a:r>
              <a:rPr lang="zh-CN" altLang="en-US" sz="2000" kern="0" dirty="0">
                <a:latin typeface="Times New Roman" charset="0"/>
              </a:rPr>
              <a:t>周决定下单</a:t>
            </a:r>
            <a:r>
              <a:rPr lang="en-US" altLang="zh-CN" sz="2000" kern="0" dirty="0">
                <a:latin typeface="Times New Roman" charset="0"/>
              </a:rPr>
              <a:t>1000, </a:t>
            </a:r>
            <a:r>
              <a:rPr lang="zh-CN" altLang="en-US" sz="2000" kern="0" dirty="0">
                <a:latin typeface="Times New Roman" charset="0"/>
              </a:rPr>
              <a:t>填入第</a:t>
            </a:r>
            <a:r>
              <a:rPr lang="en-US" altLang="zh-CN" sz="2000" kern="0" dirty="0">
                <a:latin typeface="Times New Roman" charset="0"/>
              </a:rPr>
              <a:t>2</a:t>
            </a:r>
            <a:r>
              <a:rPr lang="zh-CN" altLang="en-US" sz="2000" kern="0" dirty="0">
                <a:latin typeface="Times New Roman" charset="0"/>
              </a:rPr>
              <a:t>周下单数量栏</a:t>
            </a:r>
            <a:r>
              <a:rPr lang="en-US" altLang="zh-CN" sz="2000" kern="0" dirty="0">
                <a:latin typeface="Times New Roman" charset="0"/>
              </a:rPr>
              <a:t>, </a:t>
            </a:r>
            <a:r>
              <a:rPr lang="zh-CN" altLang="en-US" sz="2000" kern="0" dirty="0">
                <a:latin typeface="Times New Roman" charset="0"/>
              </a:rPr>
              <a:t>将在第</a:t>
            </a:r>
            <a:r>
              <a:rPr lang="en-US" altLang="zh-CN" sz="2000" kern="0" dirty="0">
                <a:latin typeface="Times New Roman" charset="0"/>
              </a:rPr>
              <a:t>7</a:t>
            </a:r>
            <a:r>
              <a:rPr lang="zh-CN" altLang="en-US" sz="2000" kern="0" dirty="0">
                <a:latin typeface="Times New Roman" charset="0"/>
              </a:rPr>
              <a:t>周初入库</a:t>
            </a:r>
            <a:r>
              <a:rPr lang="en-US" altLang="zh-CN" sz="2000" kern="0" dirty="0">
                <a:latin typeface="Times New Roman" charset="0"/>
              </a:rPr>
              <a:t>)</a:t>
            </a:r>
          </a:p>
          <a:p>
            <a:pPr>
              <a:lnSpc>
                <a:spcPct val="80000"/>
              </a:lnSpc>
            </a:pPr>
            <a:r>
              <a:rPr lang="zh-CN" altLang="en-US" sz="2200" kern="0" dirty="0">
                <a:latin typeface="Times New Roman" charset="0"/>
                <a:ea typeface="黑体" charset="0"/>
                <a:cs typeface="黑体" charset="0"/>
              </a:rPr>
              <a:t>游戏时间两年</a:t>
            </a:r>
            <a:r>
              <a:rPr lang="en-US" altLang="zh-CN" sz="2200" kern="0" dirty="0">
                <a:latin typeface="Times New Roman" charset="0"/>
                <a:ea typeface="黑体" charset="0"/>
                <a:cs typeface="黑体" charset="0"/>
              </a:rPr>
              <a:t>, </a:t>
            </a:r>
            <a:r>
              <a:rPr lang="zh-CN" altLang="en-US" sz="2200" kern="0" dirty="0">
                <a:latin typeface="Times New Roman" charset="0"/>
                <a:ea typeface="黑体" charset="0"/>
                <a:cs typeface="黑体" charset="0"/>
              </a:rPr>
              <a:t>每年</a:t>
            </a:r>
            <a:r>
              <a:rPr lang="en-US" altLang="zh-CN" sz="2200" kern="0" dirty="0">
                <a:latin typeface="Times New Roman" charset="0"/>
                <a:ea typeface="黑体" charset="0"/>
                <a:cs typeface="黑体" charset="0"/>
              </a:rPr>
              <a:t>52</a:t>
            </a:r>
            <a:r>
              <a:rPr lang="zh-CN" altLang="en-US" sz="2200" kern="0" dirty="0">
                <a:latin typeface="Times New Roman" charset="0"/>
                <a:ea typeface="黑体" charset="0"/>
                <a:cs typeface="黑体" charset="0"/>
              </a:rPr>
              <a:t>周</a:t>
            </a:r>
          </a:p>
        </p:txBody>
      </p:sp>
      <p:sp>
        <p:nvSpPr>
          <p:cNvPr id="6" name="动作按钮: 结束 5">
            <a:hlinkClick r:id="" action="ppaction://hlinkshowjump?jump=lastslideviewed" highlightClick="1"/>
          </p:cNvPr>
          <p:cNvSpPr/>
          <p:nvPr/>
        </p:nvSpPr>
        <p:spPr bwMode="auto">
          <a:xfrm>
            <a:off x="5076056" y="6642505"/>
            <a:ext cx="421994" cy="215495"/>
          </a:xfrm>
          <a:prstGeom prst="actionButtonEnd">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Tree>
    <p:extLst>
      <p:ext uri="{BB962C8B-B14F-4D97-AF65-F5344CB8AC3E}">
        <p14:creationId xmlns:p14="http://schemas.microsoft.com/office/powerpoint/2010/main" val="366869798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1950" dirty="0"/>
              <a:t>实验教学</a:t>
            </a:r>
            <a:r>
              <a:rPr lang="en-US" altLang="zh-CN" sz="1950" dirty="0"/>
              <a:t>1</a:t>
            </a:r>
            <a:r>
              <a:rPr lang="zh-CN" altLang="en-US" sz="1950" dirty="0"/>
              <a:t> 供应链采购决策模拟</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29</a:t>
            </a:fld>
            <a:endParaRPr lang="en-US" altLang="zh-CN"/>
          </a:p>
        </p:txBody>
      </p:sp>
      <p:sp>
        <p:nvSpPr>
          <p:cNvPr id="5" name="内容占位符 2"/>
          <p:cNvSpPr>
            <a:spLocks noGrp="1"/>
          </p:cNvSpPr>
          <p:nvPr>
            <p:ph idx="1"/>
          </p:nvPr>
        </p:nvSpPr>
        <p:spPr>
          <a:xfrm>
            <a:off x="1451073" y="639934"/>
            <a:ext cx="5579808" cy="324036"/>
          </a:xfrm>
        </p:spPr>
        <p:txBody>
          <a:bodyPr/>
          <a:lstStyle/>
          <a:p>
            <a:pPr marL="0" indent="0">
              <a:buNone/>
            </a:pPr>
            <a:r>
              <a:rPr lang="zh-CN" altLang="zh-CN" sz="1500" b="0" dirty="0"/>
              <a:t>提前期</a:t>
            </a:r>
            <a:r>
              <a:rPr lang="en-US" altLang="zh-CN" sz="1500" b="0" dirty="0"/>
              <a:t>:4     </a:t>
            </a:r>
            <a:r>
              <a:rPr lang="zh-CN" altLang="zh-CN" sz="1500" b="0" dirty="0"/>
              <a:t>下单頻率</a:t>
            </a:r>
            <a:r>
              <a:rPr lang="en-US" altLang="zh-CN" sz="1500" b="0" dirty="0"/>
              <a:t>:2      </a:t>
            </a:r>
            <a:r>
              <a:rPr lang="zh-CN" altLang="zh-CN" sz="1500" b="0" dirty="0"/>
              <a:t>库存成本</a:t>
            </a:r>
            <a:r>
              <a:rPr lang="en-US" altLang="zh-CN" sz="1500" b="0" dirty="0"/>
              <a:t>:1      </a:t>
            </a:r>
            <a:r>
              <a:rPr lang="zh-CN" altLang="zh-CN" sz="1500" b="0" dirty="0"/>
              <a:t>缺货成本</a:t>
            </a:r>
            <a:r>
              <a:rPr lang="en-US" altLang="zh-CN" sz="1500" b="0" dirty="0"/>
              <a:t>:300</a:t>
            </a:r>
            <a:endParaRPr lang="zh-CN" altLang="zh-CN" sz="1500" b="0" dirty="0"/>
          </a:p>
          <a:p>
            <a:pPr marL="0" indent="0">
              <a:buNone/>
            </a:pPr>
            <a:endParaRPr lang="zh-CN" altLang="en-US" sz="1500" b="0" dirty="0"/>
          </a:p>
        </p:txBody>
      </p:sp>
      <p:graphicFrame>
        <p:nvGraphicFramePr>
          <p:cNvPr id="6" name="表格 5"/>
          <p:cNvGraphicFramePr>
            <a:graphicFrameLocks noGrp="1"/>
          </p:cNvGraphicFramePr>
          <p:nvPr>
            <p:extLst>
              <p:ext uri="{D42A27DB-BD31-4B8C-83A1-F6EECF244321}">
                <p14:modId xmlns:p14="http://schemas.microsoft.com/office/powerpoint/2010/main" val="2750244292"/>
              </p:ext>
            </p:extLst>
          </p:nvPr>
        </p:nvGraphicFramePr>
        <p:xfrm>
          <a:off x="467540" y="1027103"/>
          <a:ext cx="8496947" cy="5354233"/>
        </p:xfrm>
        <a:graphic>
          <a:graphicData uri="http://schemas.openxmlformats.org/drawingml/2006/table">
            <a:tbl>
              <a:tblPr firstRow="1" bandRow="1">
                <a:tableStyleId>{5C22544A-7EE6-4342-B048-85BDC9FD1C3A}</a:tableStyleId>
              </a:tblPr>
              <a:tblGrid>
                <a:gridCol w="551557">
                  <a:extLst>
                    <a:ext uri="{9D8B030D-6E8A-4147-A177-3AD203B41FA5}">
                      <a16:colId xmlns:a16="http://schemas.microsoft.com/office/drawing/2014/main" val="20000"/>
                    </a:ext>
                  </a:extLst>
                </a:gridCol>
                <a:gridCol w="901752">
                  <a:extLst>
                    <a:ext uri="{9D8B030D-6E8A-4147-A177-3AD203B41FA5}">
                      <a16:colId xmlns:a16="http://schemas.microsoft.com/office/drawing/2014/main" val="20001"/>
                    </a:ext>
                  </a:extLst>
                </a:gridCol>
                <a:gridCol w="901752">
                  <a:extLst>
                    <a:ext uri="{9D8B030D-6E8A-4147-A177-3AD203B41FA5}">
                      <a16:colId xmlns:a16="http://schemas.microsoft.com/office/drawing/2014/main" val="20002"/>
                    </a:ext>
                  </a:extLst>
                </a:gridCol>
                <a:gridCol w="901752">
                  <a:extLst>
                    <a:ext uri="{9D8B030D-6E8A-4147-A177-3AD203B41FA5}">
                      <a16:colId xmlns:a16="http://schemas.microsoft.com/office/drawing/2014/main" val="20003"/>
                    </a:ext>
                  </a:extLst>
                </a:gridCol>
                <a:gridCol w="901752">
                  <a:extLst>
                    <a:ext uri="{9D8B030D-6E8A-4147-A177-3AD203B41FA5}">
                      <a16:colId xmlns:a16="http://schemas.microsoft.com/office/drawing/2014/main" val="20004"/>
                    </a:ext>
                  </a:extLst>
                </a:gridCol>
                <a:gridCol w="1033073">
                  <a:extLst>
                    <a:ext uri="{9D8B030D-6E8A-4147-A177-3AD203B41FA5}">
                      <a16:colId xmlns:a16="http://schemas.microsoft.com/office/drawing/2014/main" val="20005"/>
                    </a:ext>
                  </a:extLst>
                </a:gridCol>
                <a:gridCol w="770426">
                  <a:extLst>
                    <a:ext uri="{9D8B030D-6E8A-4147-A177-3AD203B41FA5}">
                      <a16:colId xmlns:a16="http://schemas.microsoft.com/office/drawing/2014/main" val="20006"/>
                    </a:ext>
                  </a:extLst>
                </a:gridCol>
                <a:gridCol w="820586">
                  <a:extLst>
                    <a:ext uri="{9D8B030D-6E8A-4147-A177-3AD203B41FA5}">
                      <a16:colId xmlns:a16="http://schemas.microsoft.com/office/drawing/2014/main" val="20007"/>
                    </a:ext>
                  </a:extLst>
                </a:gridCol>
                <a:gridCol w="720268">
                  <a:extLst>
                    <a:ext uri="{9D8B030D-6E8A-4147-A177-3AD203B41FA5}">
                      <a16:colId xmlns:a16="http://schemas.microsoft.com/office/drawing/2014/main" val="20008"/>
                    </a:ext>
                  </a:extLst>
                </a:gridCol>
                <a:gridCol w="994029">
                  <a:extLst>
                    <a:ext uri="{9D8B030D-6E8A-4147-A177-3AD203B41FA5}">
                      <a16:colId xmlns:a16="http://schemas.microsoft.com/office/drawing/2014/main" val="20009"/>
                    </a:ext>
                  </a:extLst>
                </a:gridCol>
              </a:tblGrid>
              <a:tr h="466855">
                <a:tc>
                  <a:txBody>
                    <a:bodyPr/>
                    <a:lstStyle/>
                    <a:p>
                      <a:pPr algn="ctr">
                        <a:lnSpc>
                          <a:spcPts val="1000"/>
                        </a:lnSpc>
                        <a:spcAft>
                          <a:spcPts val="0"/>
                        </a:spcAft>
                      </a:pPr>
                      <a:r>
                        <a:rPr lang="zh-CN" sz="1100" kern="0" dirty="0">
                          <a:solidFill>
                            <a:schemeClr val="tx1"/>
                          </a:solidFill>
                          <a:effectLst/>
                          <a:latin typeface="Courier New"/>
                          <a:ea typeface="宋体"/>
                          <a:cs typeface="Times New Roman"/>
                        </a:rPr>
                        <a:t>期次</a:t>
                      </a:r>
                      <a:endParaRPr lang="zh-CN" sz="1100" kern="100" dirty="0">
                        <a:solidFill>
                          <a:schemeClr val="tx1"/>
                        </a:solidFill>
                        <a:effectLst/>
                        <a:latin typeface="Times New Roman"/>
                        <a:ea typeface="宋体"/>
                        <a:cs typeface="Times New Roman"/>
                      </a:endParaRP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期初库存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采购</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下单量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入库量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可供</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销售量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需求量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期末库存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总成本</a:t>
                      </a:r>
                    </a:p>
                  </a:txBody>
                  <a:tcPr marL="13335" marR="13335" marT="0" marB="0" anchor="ctr">
                    <a:solidFill>
                      <a:schemeClr val="accent5">
                        <a:lumMod val="20000"/>
                        <a:lumOff val="80000"/>
                      </a:schemeClr>
                    </a:solidFill>
                  </a:tcPr>
                </a:tc>
                <a:extLst>
                  <a:ext uri="{0D108BD9-81ED-4DB2-BD59-A6C34878D82A}">
                    <a16:rowId xmlns:a16="http://schemas.microsoft.com/office/drawing/2014/main" val="10000"/>
                  </a:ext>
                </a:extLst>
              </a:tr>
              <a:tr h="271521">
                <a:tc>
                  <a:txBody>
                    <a:bodyPr/>
                    <a:lstStyle/>
                    <a:p>
                      <a:pPr algn="ctr">
                        <a:lnSpc>
                          <a:spcPts val="1500"/>
                        </a:lnSpc>
                      </a:pPr>
                      <a:r>
                        <a:rPr lang="en-US" altLang="zh-CN" sz="1200" dirty="0"/>
                        <a:t>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1"/>
                  </a:ext>
                </a:extLst>
              </a:tr>
              <a:tr h="271521">
                <a:tc>
                  <a:txBody>
                    <a:bodyPr/>
                    <a:lstStyle/>
                    <a:p>
                      <a:pPr algn="ctr">
                        <a:lnSpc>
                          <a:spcPts val="1500"/>
                        </a:lnSpc>
                      </a:pPr>
                      <a:r>
                        <a:rPr lang="en-US" altLang="zh-CN" sz="1200" dirty="0"/>
                        <a:t>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2"/>
                  </a:ext>
                </a:extLst>
              </a:tr>
              <a:tr h="271521">
                <a:tc>
                  <a:txBody>
                    <a:bodyPr/>
                    <a:lstStyle/>
                    <a:p>
                      <a:pPr algn="ctr">
                        <a:lnSpc>
                          <a:spcPts val="1500"/>
                        </a:lnSpc>
                      </a:pPr>
                      <a:r>
                        <a:rPr lang="en-US" altLang="zh-CN" sz="1200" dirty="0"/>
                        <a:t>3</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3"/>
                  </a:ext>
                </a:extLst>
              </a:tr>
              <a:tr h="271521">
                <a:tc>
                  <a:txBody>
                    <a:bodyPr/>
                    <a:lstStyle/>
                    <a:p>
                      <a:pPr algn="ctr">
                        <a:lnSpc>
                          <a:spcPts val="1500"/>
                        </a:lnSpc>
                      </a:pPr>
                      <a:r>
                        <a:rPr lang="en-US" altLang="zh-CN" sz="1200" dirty="0"/>
                        <a:t>4</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4"/>
                  </a:ext>
                </a:extLst>
              </a:tr>
              <a:tr h="271521">
                <a:tc>
                  <a:txBody>
                    <a:bodyPr/>
                    <a:lstStyle/>
                    <a:p>
                      <a:pPr algn="ctr">
                        <a:lnSpc>
                          <a:spcPts val="1500"/>
                        </a:lnSpc>
                      </a:pPr>
                      <a:r>
                        <a:rPr lang="en-US" altLang="zh-CN" sz="1200" dirty="0"/>
                        <a:t>5</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5"/>
                  </a:ext>
                </a:extLst>
              </a:tr>
              <a:tr h="271521">
                <a:tc>
                  <a:txBody>
                    <a:bodyPr/>
                    <a:lstStyle/>
                    <a:p>
                      <a:pPr algn="ctr">
                        <a:lnSpc>
                          <a:spcPts val="1500"/>
                        </a:lnSpc>
                      </a:pPr>
                      <a:r>
                        <a:rPr lang="en-US" altLang="zh-CN" sz="1200" dirty="0"/>
                        <a:t>6</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6"/>
                  </a:ext>
                </a:extLst>
              </a:tr>
              <a:tr h="271521">
                <a:tc>
                  <a:txBody>
                    <a:bodyPr/>
                    <a:lstStyle/>
                    <a:p>
                      <a:pPr algn="ctr">
                        <a:lnSpc>
                          <a:spcPts val="1500"/>
                        </a:lnSpc>
                      </a:pPr>
                      <a:r>
                        <a:rPr lang="en-US" altLang="zh-CN" sz="1200" dirty="0"/>
                        <a:t>7</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7"/>
                  </a:ext>
                </a:extLst>
              </a:tr>
              <a:tr h="271521">
                <a:tc>
                  <a:txBody>
                    <a:bodyPr/>
                    <a:lstStyle/>
                    <a:p>
                      <a:pPr algn="ctr">
                        <a:lnSpc>
                          <a:spcPts val="1500"/>
                        </a:lnSpc>
                      </a:pPr>
                      <a:r>
                        <a:rPr lang="en-US" altLang="zh-CN" sz="1200" dirty="0"/>
                        <a:t>8</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8"/>
                  </a:ext>
                </a:extLst>
              </a:tr>
              <a:tr h="271521">
                <a:tc>
                  <a:txBody>
                    <a:bodyPr/>
                    <a:lstStyle/>
                    <a:p>
                      <a:pPr algn="ctr">
                        <a:lnSpc>
                          <a:spcPts val="1500"/>
                        </a:lnSpc>
                      </a:pPr>
                      <a:r>
                        <a:rPr lang="en-US" altLang="zh-CN" sz="1200" dirty="0"/>
                        <a:t>9</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9"/>
                  </a:ext>
                </a:extLst>
              </a:tr>
              <a:tr h="271521">
                <a:tc>
                  <a:txBody>
                    <a:bodyPr/>
                    <a:lstStyle/>
                    <a:p>
                      <a:pPr algn="ctr">
                        <a:lnSpc>
                          <a:spcPts val="1500"/>
                        </a:lnSpc>
                      </a:pPr>
                      <a:r>
                        <a:rPr lang="en-US" altLang="zh-CN" sz="1200" dirty="0"/>
                        <a:t>10</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0"/>
                  </a:ext>
                </a:extLst>
              </a:tr>
              <a:tr h="271521">
                <a:tc>
                  <a:txBody>
                    <a:bodyPr/>
                    <a:lstStyle/>
                    <a:p>
                      <a:pPr algn="ctr">
                        <a:lnSpc>
                          <a:spcPts val="1500"/>
                        </a:lnSpc>
                      </a:pPr>
                      <a:r>
                        <a:rPr lang="en-US" altLang="zh-CN" sz="1200" dirty="0"/>
                        <a:t>11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1"/>
                  </a:ext>
                </a:extLst>
              </a:tr>
              <a:tr h="271521">
                <a:tc>
                  <a:txBody>
                    <a:bodyPr/>
                    <a:lstStyle/>
                    <a:p>
                      <a:pPr algn="ctr">
                        <a:lnSpc>
                          <a:spcPts val="1500"/>
                        </a:lnSpc>
                      </a:pPr>
                      <a:r>
                        <a:rPr lang="en-US" altLang="zh-CN" sz="1200" dirty="0"/>
                        <a:t>12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2"/>
                  </a:ext>
                </a:extLst>
              </a:tr>
              <a:tr h="271521">
                <a:tc>
                  <a:txBody>
                    <a:bodyPr/>
                    <a:lstStyle/>
                    <a:p>
                      <a:pPr algn="ctr">
                        <a:lnSpc>
                          <a:spcPts val="1500"/>
                        </a:lnSpc>
                      </a:pPr>
                      <a:r>
                        <a:rPr lang="en-US" altLang="zh-CN" sz="1200" dirty="0"/>
                        <a:t>13</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3"/>
                  </a:ext>
                </a:extLst>
              </a:tr>
              <a:tr h="271521">
                <a:tc>
                  <a:txBody>
                    <a:bodyPr/>
                    <a:lstStyle/>
                    <a:p>
                      <a:pPr algn="ctr">
                        <a:lnSpc>
                          <a:spcPts val="1500"/>
                        </a:lnSpc>
                      </a:pPr>
                      <a:r>
                        <a:rPr lang="en-US" altLang="zh-CN" sz="1200" dirty="0"/>
                        <a:t>14</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4"/>
                  </a:ext>
                </a:extLst>
              </a:tr>
              <a:tr h="271521">
                <a:tc>
                  <a:txBody>
                    <a:bodyPr/>
                    <a:lstStyle/>
                    <a:p>
                      <a:pPr algn="ctr">
                        <a:lnSpc>
                          <a:spcPts val="1500"/>
                        </a:lnSpc>
                      </a:pPr>
                      <a:r>
                        <a:rPr lang="en-US" altLang="zh-CN" sz="1200" dirty="0"/>
                        <a:t>15</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5"/>
                  </a:ext>
                </a:extLst>
              </a:tr>
              <a:tr h="271521">
                <a:tc>
                  <a:txBody>
                    <a:bodyPr/>
                    <a:lstStyle/>
                    <a:p>
                      <a:pPr algn="ctr">
                        <a:lnSpc>
                          <a:spcPts val="1500"/>
                        </a:lnSpc>
                      </a:pPr>
                      <a:r>
                        <a:rPr lang="en-US" altLang="zh-CN" sz="1200" dirty="0"/>
                        <a:t>16</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6"/>
                  </a:ext>
                </a:extLst>
              </a:tr>
              <a:tr h="271521">
                <a:tc>
                  <a:txBody>
                    <a:bodyPr/>
                    <a:lstStyle/>
                    <a:p>
                      <a:pPr algn="ctr">
                        <a:lnSpc>
                          <a:spcPts val="1500"/>
                        </a:lnSpc>
                      </a:pPr>
                      <a:r>
                        <a:rPr lang="en-US" altLang="zh-CN" sz="1200" dirty="0"/>
                        <a:t>17</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7"/>
                  </a:ext>
                </a:extLst>
              </a:tr>
              <a:tr h="271521">
                <a:tc>
                  <a:txBody>
                    <a:bodyPr/>
                    <a:lstStyle/>
                    <a:p>
                      <a:pPr algn="ctr">
                        <a:lnSpc>
                          <a:spcPts val="1500"/>
                        </a:lnSpc>
                      </a:pPr>
                      <a:r>
                        <a:rPr lang="en-US" altLang="zh-CN" sz="1200" dirty="0"/>
                        <a:t>18</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8"/>
                  </a:ext>
                </a:extLst>
              </a:tr>
            </a:tbl>
          </a:graphicData>
        </a:graphic>
      </p:graphicFrame>
      <p:sp>
        <p:nvSpPr>
          <p:cNvPr id="7" name="矩形 6"/>
          <p:cNvSpPr/>
          <p:nvPr/>
        </p:nvSpPr>
        <p:spPr>
          <a:xfrm>
            <a:off x="4847660" y="148610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845</a:t>
            </a:r>
          </a:p>
        </p:txBody>
      </p:sp>
      <p:sp>
        <p:nvSpPr>
          <p:cNvPr id="8" name="矩形 7"/>
          <p:cNvSpPr/>
          <p:nvPr/>
        </p:nvSpPr>
        <p:spPr>
          <a:xfrm>
            <a:off x="4847660" y="175662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748</a:t>
            </a:r>
          </a:p>
        </p:txBody>
      </p:sp>
      <p:sp>
        <p:nvSpPr>
          <p:cNvPr id="9" name="矩形 8"/>
          <p:cNvSpPr/>
          <p:nvPr/>
        </p:nvSpPr>
        <p:spPr>
          <a:xfrm>
            <a:off x="4847660" y="202714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510</a:t>
            </a:r>
          </a:p>
        </p:txBody>
      </p:sp>
      <p:sp>
        <p:nvSpPr>
          <p:cNvPr id="10" name="矩形 9"/>
          <p:cNvSpPr/>
          <p:nvPr/>
        </p:nvSpPr>
        <p:spPr>
          <a:xfrm>
            <a:off x="4847660" y="229766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630</a:t>
            </a:r>
          </a:p>
        </p:txBody>
      </p:sp>
      <p:sp>
        <p:nvSpPr>
          <p:cNvPr id="11" name="矩形 10"/>
          <p:cNvSpPr/>
          <p:nvPr/>
        </p:nvSpPr>
        <p:spPr>
          <a:xfrm>
            <a:off x="4847660" y="256818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487</a:t>
            </a:r>
          </a:p>
        </p:txBody>
      </p:sp>
      <p:sp>
        <p:nvSpPr>
          <p:cNvPr id="12" name="矩形 11"/>
          <p:cNvSpPr/>
          <p:nvPr/>
        </p:nvSpPr>
        <p:spPr>
          <a:xfrm>
            <a:off x="4847660" y="283870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554</a:t>
            </a:r>
          </a:p>
        </p:txBody>
      </p:sp>
      <p:sp>
        <p:nvSpPr>
          <p:cNvPr id="13" name="矩形 12"/>
          <p:cNvSpPr/>
          <p:nvPr/>
        </p:nvSpPr>
        <p:spPr>
          <a:xfrm>
            <a:off x="4847660" y="310922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710</a:t>
            </a:r>
          </a:p>
        </p:txBody>
      </p:sp>
      <p:sp>
        <p:nvSpPr>
          <p:cNvPr id="14" name="矩形 13"/>
          <p:cNvSpPr/>
          <p:nvPr/>
        </p:nvSpPr>
        <p:spPr>
          <a:xfrm>
            <a:off x="4847660" y="337974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640</a:t>
            </a:r>
          </a:p>
        </p:txBody>
      </p:sp>
      <p:sp>
        <p:nvSpPr>
          <p:cNvPr id="15" name="矩形 14"/>
          <p:cNvSpPr/>
          <p:nvPr/>
        </p:nvSpPr>
        <p:spPr>
          <a:xfrm>
            <a:off x="4847660" y="365026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649</a:t>
            </a:r>
          </a:p>
        </p:txBody>
      </p:sp>
      <p:sp>
        <p:nvSpPr>
          <p:cNvPr id="16" name="矩形 15"/>
          <p:cNvSpPr/>
          <p:nvPr/>
        </p:nvSpPr>
        <p:spPr>
          <a:xfrm>
            <a:off x="4847660" y="392078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591</a:t>
            </a:r>
          </a:p>
        </p:txBody>
      </p:sp>
      <p:sp>
        <p:nvSpPr>
          <p:cNvPr id="17" name="矩形 16"/>
          <p:cNvSpPr/>
          <p:nvPr/>
        </p:nvSpPr>
        <p:spPr>
          <a:xfrm>
            <a:off x="4847660" y="419130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578</a:t>
            </a:r>
          </a:p>
        </p:txBody>
      </p:sp>
      <p:sp>
        <p:nvSpPr>
          <p:cNvPr id="18" name="矩形 17"/>
          <p:cNvSpPr/>
          <p:nvPr/>
        </p:nvSpPr>
        <p:spPr>
          <a:xfrm>
            <a:off x="4847660" y="446182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284</a:t>
            </a:r>
          </a:p>
        </p:txBody>
      </p:sp>
      <p:sp>
        <p:nvSpPr>
          <p:cNvPr id="19" name="矩形 18"/>
          <p:cNvSpPr/>
          <p:nvPr/>
        </p:nvSpPr>
        <p:spPr>
          <a:xfrm>
            <a:off x="4847660" y="473234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774</a:t>
            </a:r>
          </a:p>
        </p:txBody>
      </p:sp>
      <p:sp>
        <p:nvSpPr>
          <p:cNvPr id="20" name="矩形 19"/>
          <p:cNvSpPr/>
          <p:nvPr/>
        </p:nvSpPr>
        <p:spPr>
          <a:xfrm>
            <a:off x="4847660" y="500286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904</a:t>
            </a:r>
          </a:p>
        </p:txBody>
      </p:sp>
      <p:sp>
        <p:nvSpPr>
          <p:cNvPr id="21" name="矩形 20"/>
          <p:cNvSpPr/>
          <p:nvPr/>
        </p:nvSpPr>
        <p:spPr>
          <a:xfrm>
            <a:off x="4847660" y="5273380"/>
            <a:ext cx="415499" cy="269626"/>
          </a:xfrm>
          <a:prstGeom prst="rect">
            <a:avLst/>
          </a:prstGeom>
        </p:spPr>
        <p:txBody>
          <a:bodyPr wrap="none">
            <a:spAutoFit/>
          </a:bodyPr>
          <a:lstStyle/>
          <a:p>
            <a:pPr fontAlgn="ctr"/>
            <a:r>
              <a:rPr lang="en-US" altLang="zh-CN" b="1" dirty="0">
                <a:latin typeface="宋体"/>
              </a:rPr>
              <a:t>551</a:t>
            </a:r>
          </a:p>
        </p:txBody>
      </p:sp>
      <p:sp>
        <p:nvSpPr>
          <p:cNvPr id="22" name="矩形 21"/>
          <p:cNvSpPr/>
          <p:nvPr/>
        </p:nvSpPr>
        <p:spPr>
          <a:xfrm>
            <a:off x="4847660" y="5536527"/>
            <a:ext cx="415499" cy="269626"/>
          </a:xfrm>
          <a:prstGeom prst="rect">
            <a:avLst/>
          </a:prstGeom>
        </p:spPr>
        <p:txBody>
          <a:bodyPr wrap="none">
            <a:spAutoFit/>
          </a:bodyPr>
          <a:lstStyle/>
          <a:p>
            <a:pPr fontAlgn="ctr"/>
            <a:r>
              <a:rPr lang="en-US" altLang="zh-CN" b="1" dirty="0">
                <a:latin typeface="宋体"/>
              </a:rPr>
              <a:t>452</a:t>
            </a:r>
          </a:p>
        </p:txBody>
      </p:sp>
      <p:sp>
        <p:nvSpPr>
          <p:cNvPr id="23" name="矩形 22"/>
          <p:cNvSpPr/>
          <p:nvPr/>
        </p:nvSpPr>
        <p:spPr>
          <a:xfrm>
            <a:off x="4847660" y="5799674"/>
            <a:ext cx="415499" cy="269626"/>
          </a:xfrm>
          <a:prstGeom prst="rect">
            <a:avLst/>
          </a:prstGeom>
        </p:spPr>
        <p:txBody>
          <a:bodyPr wrap="none">
            <a:spAutoFit/>
          </a:bodyPr>
          <a:lstStyle/>
          <a:p>
            <a:pPr fontAlgn="ctr"/>
            <a:r>
              <a:rPr lang="en-US" altLang="zh-CN" b="1" dirty="0">
                <a:latin typeface="宋体"/>
              </a:rPr>
              <a:t>616</a:t>
            </a:r>
          </a:p>
        </p:txBody>
      </p:sp>
      <p:sp>
        <p:nvSpPr>
          <p:cNvPr id="24" name="矩形 23"/>
          <p:cNvSpPr/>
          <p:nvPr/>
        </p:nvSpPr>
        <p:spPr>
          <a:xfrm>
            <a:off x="4847660" y="6062829"/>
            <a:ext cx="415499" cy="269626"/>
          </a:xfrm>
          <a:prstGeom prst="rect">
            <a:avLst/>
          </a:prstGeom>
        </p:spPr>
        <p:txBody>
          <a:bodyPr wrap="none">
            <a:spAutoFit/>
          </a:bodyPr>
          <a:lstStyle/>
          <a:p>
            <a:pPr fontAlgn="ctr"/>
            <a:r>
              <a:rPr lang="en-US" altLang="zh-CN" b="1" dirty="0">
                <a:latin typeface="宋体"/>
              </a:rPr>
              <a:t>643</a:t>
            </a:r>
          </a:p>
        </p:txBody>
      </p:sp>
      <p:sp>
        <p:nvSpPr>
          <p:cNvPr id="25" name="动作按钮: 结束 24">
            <a:hlinkClick r:id="" action="ppaction://hlinkshowjump?jump=lastslideviewed" highlightClick="1"/>
          </p:cNvPr>
          <p:cNvSpPr/>
          <p:nvPr/>
        </p:nvSpPr>
        <p:spPr bwMode="auto">
          <a:xfrm>
            <a:off x="4689412" y="6602120"/>
            <a:ext cx="316496" cy="161621"/>
          </a:xfrm>
          <a:prstGeom prst="actionButtonEnd">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3500" tIns="0" rIns="13500" bIns="0" numCol="1" rtlCol="0" anchor="t" anchorCtr="0" compatLnSpc="1">
            <a:prstTxWarp prst="textNoShape">
              <a:avLst/>
            </a:prstTxWarp>
          </a:bodyPr>
          <a:lstStyle/>
          <a:p>
            <a:pPr marL="257175" indent="-257175"/>
            <a:endParaRPr lang="zh-CN" altLang="en-US" sz="900"/>
          </a:p>
        </p:txBody>
      </p:sp>
    </p:spTree>
    <p:extLst>
      <p:ext uri="{BB962C8B-B14F-4D97-AF65-F5344CB8AC3E}">
        <p14:creationId xmlns:p14="http://schemas.microsoft.com/office/powerpoint/2010/main" val="1981556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ppt_x"/>
                                          </p:val>
                                        </p:tav>
                                        <p:tav tm="100000">
                                          <p:val>
                                            <p:strVal val="#ppt_x"/>
                                          </p:val>
                                        </p:tav>
                                      </p:tavLst>
                                    </p:anim>
                                    <p:anim calcmode="lin" valueType="num">
                                      <p:cBhvr additive="base">
                                        <p:cTn id="4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ppt_x"/>
                                          </p:val>
                                        </p:tav>
                                        <p:tav tm="100000">
                                          <p:val>
                                            <p:strVal val="#ppt_x"/>
                                          </p:val>
                                        </p:tav>
                                      </p:tavLst>
                                    </p:anim>
                                    <p:anim calcmode="lin" valueType="num">
                                      <p:cBhvr additive="base">
                                        <p:cTn id="5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ppt_x"/>
                                          </p:val>
                                        </p:tav>
                                        <p:tav tm="100000">
                                          <p:val>
                                            <p:strVal val="#ppt_x"/>
                                          </p:val>
                                        </p:tav>
                                      </p:tavLst>
                                    </p:anim>
                                    <p:anim calcmode="lin" valueType="num">
                                      <p:cBhvr additive="base">
                                        <p:cTn id="5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additive="base">
                                        <p:cTn id="67" dur="500" fill="hold"/>
                                        <p:tgtEl>
                                          <p:spTgt spid="17"/>
                                        </p:tgtEl>
                                        <p:attrNameLst>
                                          <p:attrName>ppt_x</p:attrName>
                                        </p:attrNameLst>
                                      </p:cBhvr>
                                      <p:tavLst>
                                        <p:tav tm="0">
                                          <p:val>
                                            <p:strVal val="#ppt_x"/>
                                          </p:val>
                                        </p:tav>
                                        <p:tav tm="100000">
                                          <p:val>
                                            <p:strVal val="#ppt_x"/>
                                          </p:val>
                                        </p:tav>
                                      </p:tavLst>
                                    </p:anim>
                                    <p:anim calcmode="lin" valueType="num">
                                      <p:cBhvr additive="base">
                                        <p:cTn id="6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additive="base">
                                        <p:cTn id="79" dur="500" fill="hold"/>
                                        <p:tgtEl>
                                          <p:spTgt spid="19"/>
                                        </p:tgtEl>
                                        <p:attrNameLst>
                                          <p:attrName>ppt_x</p:attrName>
                                        </p:attrNameLst>
                                      </p:cBhvr>
                                      <p:tavLst>
                                        <p:tav tm="0">
                                          <p:val>
                                            <p:strVal val="#ppt_x"/>
                                          </p:val>
                                        </p:tav>
                                        <p:tav tm="100000">
                                          <p:val>
                                            <p:strVal val="#ppt_x"/>
                                          </p:val>
                                        </p:tav>
                                      </p:tavLst>
                                    </p:anim>
                                    <p:anim calcmode="lin" valueType="num">
                                      <p:cBhvr additive="base">
                                        <p:cTn id="8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0"/>
                                        </p:tgtEl>
                                        <p:attrNameLst>
                                          <p:attrName>style.visibility</p:attrName>
                                        </p:attrNameLst>
                                      </p:cBhvr>
                                      <p:to>
                                        <p:strVal val="visible"/>
                                      </p:to>
                                    </p:set>
                                    <p:anim calcmode="lin" valueType="num">
                                      <p:cBhvr additive="base">
                                        <p:cTn id="85" dur="500" fill="hold"/>
                                        <p:tgtEl>
                                          <p:spTgt spid="20"/>
                                        </p:tgtEl>
                                        <p:attrNameLst>
                                          <p:attrName>ppt_x</p:attrName>
                                        </p:attrNameLst>
                                      </p:cBhvr>
                                      <p:tavLst>
                                        <p:tav tm="0">
                                          <p:val>
                                            <p:strVal val="#ppt_x"/>
                                          </p:val>
                                        </p:tav>
                                        <p:tav tm="100000">
                                          <p:val>
                                            <p:strVal val="#ppt_x"/>
                                          </p:val>
                                        </p:tav>
                                      </p:tavLst>
                                    </p:anim>
                                    <p:anim calcmode="lin" valueType="num">
                                      <p:cBhvr additive="base">
                                        <p:cTn id="8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additive="base">
                                        <p:cTn id="91" dur="500" fill="hold"/>
                                        <p:tgtEl>
                                          <p:spTgt spid="21"/>
                                        </p:tgtEl>
                                        <p:attrNameLst>
                                          <p:attrName>ppt_x</p:attrName>
                                        </p:attrNameLst>
                                      </p:cBhvr>
                                      <p:tavLst>
                                        <p:tav tm="0">
                                          <p:val>
                                            <p:strVal val="#ppt_x"/>
                                          </p:val>
                                        </p:tav>
                                        <p:tav tm="100000">
                                          <p:val>
                                            <p:strVal val="#ppt_x"/>
                                          </p:val>
                                        </p:tav>
                                      </p:tavLst>
                                    </p:anim>
                                    <p:anim calcmode="lin" valueType="num">
                                      <p:cBhvr additive="base">
                                        <p:cTn id="9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2"/>
                                        </p:tgtEl>
                                        <p:attrNameLst>
                                          <p:attrName>style.visibility</p:attrName>
                                        </p:attrNameLst>
                                      </p:cBhvr>
                                      <p:to>
                                        <p:strVal val="visible"/>
                                      </p:to>
                                    </p:set>
                                    <p:anim calcmode="lin" valueType="num">
                                      <p:cBhvr additive="base">
                                        <p:cTn id="97" dur="500" fill="hold"/>
                                        <p:tgtEl>
                                          <p:spTgt spid="22"/>
                                        </p:tgtEl>
                                        <p:attrNameLst>
                                          <p:attrName>ppt_x</p:attrName>
                                        </p:attrNameLst>
                                      </p:cBhvr>
                                      <p:tavLst>
                                        <p:tav tm="0">
                                          <p:val>
                                            <p:strVal val="#ppt_x"/>
                                          </p:val>
                                        </p:tav>
                                        <p:tav tm="100000">
                                          <p:val>
                                            <p:strVal val="#ppt_x"/>
                                          </p:val>
                                        </p:tav>
                                      </p:tavLst>
                                    </p:anim>
                                    <p:anim calcmode="lin" valueType="num">
                                      <p:cBhvr additive="base">
                                        <p:cTn id="9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3"/>
                                        </p:tgtEl>
                                        <p:attrNameLst>
                                          <p:attrName>style.visibility</p:attrName>
                                        </p:attrNameLst>
                                      </p:cBhvr>
                                      <p:to>
                                        <p:strVal val="visible"/>
                                      </p:to>
                                    </p:set>
                                    <p:anim calcmode="lin" valueType="num">
                                      <p:cBhvr additive="base">
                                        <p:cTn id="103" dur="500" fill="hold"/>
                                        <p:tgtEl>
                                          <p:spTgt spid="23"/>
                                        </p:tgtEl>
                                        <p:attrNameLst>
                                          <p:attrName>ppt_x</p:attrName>
                                        </p:attrNameLst>
                                      </p:cBhvr>
                                      <p:tavLst>
                                        <p:tav tm="0">
                                          <p:val>
                                            <p:strVal val="#ppt_x"/>
                                          </p:val>
                                        </p:tav>
                                        <p:tav tm="100000">
                                          <p:val>
                                            <p:strVal val="#ppt_x"/>
                                          </p:val>
                                        </p:tav>
                                      </p:tavLst>
                                    </p:anim>
                                    <p:anim calcmode="lin" valueType="num">
                                      <p:cBhvr additive="base">
                                        <p:cTn id="10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500" fill="hold"/>
                                        <p:tgtEl>
                                          <p:spTgt spid="24"/>
                                        </p:tgtEl>
                                        <p:attrNameLst>
                                          <p:attrName>ppt_x</p:attrName>
                                        </p:attrNameLst>
                                      </p:cBhvr>
                                      <p:tavLst>
                                        <p:tav tm="0">
                                          <p:val>
                                            <p:strVal val="#ppt_x"/>
                                          </p:val>
                                        </p:tav>
                                        <p:tav tm="100000">
                                          <p:val>
                                            <p:strVal val="#ppt_x"/>
                                          </p:val>
                                        </p:tav>
                                      </p:tavLst>
                                    </p:anim>
                                    <p:anim calcmode="lin" valueType="num">
                                      <p:cBhvr additive="base">
                                        <p:cTn id="11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en-US" dirty="0"/>
              <a:t>战略</a:t>
            </a:r>
            <a:r>
              <a:rPr lang="en-US" altLang="zh-CN" sz="2200" dirty="0">
                <a:latin typeface="黑体" panose="02010609060101010101" pitchFamily="49" charset="-122"/>
                <a:ea typeface="黑体" panose="02010609060101010101" pitchFamily="49" charset="-122"/>
              </a:rPr>
              <a:t>(</a:t>
            </a:r>
            <a:r>
              <a:rPr lang="zh-CN" altLang="en-US" sz="2200" dirty="0">
                <a:latin typeface="黑体" panose="02010609060101010101" pitchFamily="49" charset="-122"/>
                <a:ea typeface="黑体" panose="02010609060101010101" pitchFamily="49" charset="-122"/>
              </a:rPr>
              <a:t>愿景</a:t>
            </a:r>
            <a:r>
              <a:rPr lang="en-US" altLang="zh-CN" sz="2200" dirty="0">
                <a:latin typeface="黑体" panose="02010609060101010101" pitchFamily="49" charset="-122"/>
                <a:ea typeface="黑体" panose="02010609060101010101" pitchFamily="49" charset="-122"/>
              </a:rPr>
              <a:t>/</a:t>
            </a:r>
            <a:r>
              <a:rPr lang="zh-CN" altLang="en-US" sz="2200" dirty="0">
                <a:latin typeface="黑体" panose="02010609060101010101" pitchFamily="49" charset="-122"/>
                <a:ea typeface="黑体" panose="02010609060101010101" pitchFamily="49" charset="-122"/>
              </a:rPr>
              <a:t>定位</a:t>
            </a:r>
            <a:r>
              <a:rPr lang="en-US" altLang="zh-CN" sz="2200" dirty="0">
                <a:latin typeface="黑体" panose="02010609060101010101" pitchFamily="49" charset="-122"/>
                <a:ea typeface="黑体" panose="02010609060101010101" pitchFamily="49" charset="-122"/>
              </a:rPr>
              <a:t>/</a:t>
            </a:r>
            <a:r>
              <a:rPr lang="zh-CN" altLang="en-US" sz="2200" dirty="0">
                <a:latin typeface="黑体" panose="02010609060101010101" pitchFamily="49" charset="-122"/>
                <a:ea typeface="黑体" panose="02010609060101010101" pitchFamily="49" charset="-122"/>
              </a:rPr>
              <a:t>规划</a:t>
            </a:r>
            <a:r>
              <a:rPr lang="en-US" altLang="zh-CN" sz="2200" dirty="0">
                <a:latin typeface="黑体" panose="02010609060101010101" pitchFamily="49" charset="-122"/>
                <a:ea typeface="黑体" panose="02010609060101010101" pitchFamily="49" charset="-122"/>
              </a:rPr>
              <a:t>/</a:t>
            </a:r>
            <a:r>
              <a:rPr lang="zh-CN" altLang="en-US" sz="2200" dirty="0">
                <a:latin typeface="黑体" panose="02010609060101010101" pitchFamily="49" charset="-122"/>
                <a:ea typeface="黑体" panose="02010609060101010101" pitchFamily="49" charset="-122"/>
              </a:rPr>
              <a:t>竞争</a:t>
            </a:r>
            <a:r>
              <a:rPr lang="en-US" altLang="zh-CN" sz="2200" dirty="0">
                <a:latin typeface="黑体" panose="02010609060101010101" pitchFamily="49" charset="-122"/>
                <a:ea typeface="黑体" panose="02010609060101010101" pitchFamily="49" charset="-122"/>
              </a:rPr>
              <a:t>)</a:t>
            </a:r>
            <a:r>
              <a:rPr lang="en-US" altLang="zh-CN" dirty="0">
                <a:solidFill>
                  <a:srgbClr val="FF0000"/>
                </a:solidFill>
                <a:sym typeface="Wingdings" panose="05000000000000000000" pitchFamily="2" charset="2"/>
              </a:rPr>
              <a:t></a:t>
            </a:r>
            <a:r>
              <a:rPr lang="zh-CN" altLang="en-US" dirty="0"/>
              <a:t>商业模式</a:t>
            </a:r>
            <a:r>
              <a:rPr lang="en-US" altLang="zh-CN" sz="2200" dirty="0">
                <a:latin typeface="黑体" panose="02010609060101010101" pitchFamily="49" charset="-122"/>
                <a:ea typeface="黑体" panose="02010609060101010101" pitchFamily="49" charset="-122"/>
              </a:rPr>
              <a:t>(</a:t>
            </a:r>
            <a:r>
              <a:rPr lang="zh-CN" altLang="en-US" sz="2200" dirty="0">
                <a:latin typeface="黑体" panose="02010609060101010101" pitchFamily="49" charset="-122"/>
                <a:ea typeface="黑体" panose="02010609060101010101" pitchFamily="49" charset="-122"/>
              </a:rPr>
              <a:t>价值流</a:t>
            </a:r>
            <a:r>
              <a:rPr lang="en-US" altLang="zh-CN" sz="2200" dirty="0">
                <a:latin typeface="黑体" panose="02010609060101010101" pitchFamily="49" charset="-122"/>
                <a:ea typeface="黑体" panose="02010609060101010101" pitchFamily="49" charset="-122"/>
              </a:rPr>
              <a:t>)</a:t>
            </a:r>
            <a:r>
              <a:rPr lang="en-US" altLang="zh-CN" dirty="0">
                <a:solidFill>
                  <a:srgbClr val="FF0000"/>
                </a:solidFill>
                <a:sym typeface="Wingdings" panose="05000000000000000000" pitchFamily="2" charset="2"/>
              </a:rPr>
              <a:t></a:t>
            </a:r>
            <a:r>
              <a:rPr lang="zh-CN" altLang="en-US" dirty="0"/>
              <a:t>职能举措</a:t>
            </a:r>
          </a:p>
        </p:txBody>
      </p:sp>
      <p:sp>
        <p:nvSpPr>
          <p:cNvPr id="4" name="标题 3"/>
          <p:cNvSpPr>
            <a:spLocks noGrp="1"/>
          </p:cNvSpPr>
          <p:nvPr>
            <p:ph type="title"/>
          </p:nvPr>
        </p:nvSpPr>
        <p:spPr>
          <a:xfrm>
            <a:off x="1835696" y="0"/>
            <a:ext cx="5112568" cy="576792"/>
          </a:xfrm>
        </p:spPr>
        <p:txBody>
          <a:bodyPr/>
          <a:lstStyle/>
          <a:p>
            <a:r>
              <a:rPr lang="zh-CN" altLang="en-US" sz="2600" dirty="0"/>
              <a:t>供应链管理与战略管理课程脉络</a:t>
            </a:r>
          </a:p>
        </p:txBody>
      </p:sp>
      <p:graphicFrame>
        <p:nvGraphicFramePr>
          <p:cNvPr id="5" name="表格 4"/>
          <p:cNvGraphicFramePr>
            <a:graphicFrameLocks noGrp="1"/>
          </p:cNvGraphicFramePr>
          <p:nvPr>
            <p:extLst>
              <p:ext uri="{D42A27DB-BD31-4B8C-83A1-F6EECF244321}">
                <p14:modId xmlns:p14="http://schemas.microsoft.com/office/powerpoint/2010/main" val="2855504607"/>
              </p:ext>
            </p:extLst>
          </p:nvPr>
        </p:nvGraphicFramePr>
        <p:xfrm>
          <a:off x="539553" y="1878129"/>
          <a:ext cx="4595510" cy="891689"/>
        </p:xfrm>
        <a:graphic>
          <a:graphicData uri="http://schemas.openxmlformats.org/drawingml/2006/table">
            <a:tbl>
              <a:tblPr firstRow="1" bandRow="1">
                <a:tableStyleId>{5C22544A-7EE6-4342-B048-85BDC9FD1C3A}</a:tableStyleId>
              </a:tblPr>
              <a:tblGrid>
                <a:gridCol w="729446">
                  <a:extLst>
                    <a:ext uri="{9D8B030D-6E8A-4147-A177-3AD203B41FA5}">
                      <a16:colId xmlns:a16="http://schemas.microsoft.com/office/drawing/2014/main" val="20000"/>
                    </a:ext>
                  </a:extLst>
                </a:gridCol>
                <a:gridCol w="437667">
                  <a:extLst>
                    <a:ext uri="{9D8B030D-6E8A-4147-A177-3AD203B41FA5}">
                      <a16:colId xmlns:a16="http://schemas.microsoft.com/office/drawing/2014/main" val="20001"/>
                    </a:ext>
                  </a:extLst>
                </a:gridCol>
                <a:gridCol w="729448">
                  <a:extLst>
                    <a:ext uri="{9D8B030D-6E8A-4147-A177-3AD203B41FA5}">
                      <a16:colId xmlns:a16="http://schemas.microsoft.com/office/drawing/2014/main" val="20002"/>
                    </a:ext>
                  </a:extLst>
                </a:gridCol>
                <a:gridCol w="583556">
                  <a:extLst>
                    <a:ext uri="{9D8B030D-6E8A-4147-A177-3AD203B41FA5}">
                      <a16:colId xmlns:a16="http://schemas.microsoft.com/office/drawing/2014/main" val="20003"/>
                    </a:ext>
                  </a:extLst>
                </a:gridCol>
                <a:gridCol w="729446">
                  <a:extLst>
                    <a:ext uri="{9D8B030D-6E8A-4147-A177-3AD203B41FA5}">
                      <a16:colId xmlns:a16="http://schemas.microsoft.com/office/drawing/2014/main" val="20004"/>
                    </a:ext>
                  </a:extLst>
                </a:gridCol>
                <a:gridCol w="583556">
                  <a:extLst>
                    <a:ext uri="{9D8B030D-6E8A-4147-A177-3AD203B41FA5}">
                      <a16:colId xmlns:a16="http://schemas.microsoft.com/office/drawing/2014/main" val="20005"/>
                    </a:ext>
                  </a:extLst>
                </a:gridCol>
                <a:gridCol w="802391">
                  <a:extLst>
                    <a:ext uri="{9D8B030D-6E8A-4147-A177-3AD203B41FA5}">
                      <a16:colId xmlns:a16="http://schemas.microsoft.com/office/drawing/2014/main" val="20006"/>
                    </a:ext>
                  </a:extLst>
                </a:gridCol>
              </a:tblGrid>
              <a:tr h="211667">
                <a:tc gridSpan="7">
                  <a:txBody>
                    <a:bodyPr/>
                    <a:lstStyle/>
                    <a:p>
                      <a:r>
                        <a:rPr lang="zh-CN" altLang="en-US" sz="1300" dirty="0">
                          <a:solidFill>
                            <a:srgbClr val="002060"/>
                          </a:solidFill>
                        </a:rPr>
                        <a:t>公司战略</a:t>
                      </a:r>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97165">
                <a:tc>
                  <a:txBody>
                    <a:bodyPr/>
                    <a:lstStyle/>
                    <a:p>
                      <a:pPr algn="ctr">
                        <a:lnSpc>
                          <a:spcPts val="1400"/>
                        </a:lnSpc>
                      </a:pPr>
                      <a:r>
                        <a:rPr lang="zh-CN" altLang="en-US" sz="1500" dirty="0">
                          <a:latin typeface="黑体" panose="02010609060101010101" pitchFamily="49" charset="-122"/>
                          <a:ea typeface="黑体" panose="02010609060101010101" pitchFamily="49" charset="-122"/>
                        </a:rPr>
                        <a:t>战略</a:t>
                      </a:r>
                      <a:endParaRPr lang="en-US" altLang="zh-CN" sz="1500" dirty="0">
                        <a:latin typeface="黑体" panose="02010609060101010101" pitchFamily="49" charset="-122"/>
                        <a:ea typeface="黑体" panose="02010609060101010101" pitchFamily="49" charset="-122"/>
                      </a:endParaRPr>
                    </a:p>
                    <a:p>
                      <a:pPr algn="ctr">
                        <a:lnSpc>
                          <a:spcPts val="1400"/>
                        </a:lnSpc>
                      </a:pPr>
                      <a:r>
                        <a:rPr lang="zh-CN" altLang="en-US" sz="1500" dirty="0">
                          <a:latin typeface="黑体" panose="02010609060101010101" pitchFamily="49" charset="-122"/>
                          <a:ea typeface="黑体" panose="02010609060101010101" pitchFamily="49" charset="-122"/>
                        </a:rPr>
                        <a:t>愿景</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1400"/>
                        </a:lnSpc>
                      </a:pPr>
                      <a:r>
                        <a:rPr lang="zh-CN" altLang="en-US" sz="1500" dirty="0">
                          <a:latin typeface="黑体" panose="02010609060101010101" pitchFamily="49" charset="-122"/>
                          <a:ea typeface="黑体" panose="02010609060101010101" pitchFamily="49" charset="-122"/>
                        </a:rPr>
                        <a:t>战略</a:t>
                      </a:r>
                      <a:endParaRPr lang="en-US" altLang="zh-CN" sz="1500" dirty="0">
                        <a:latin typeface="黑体" panose="02010609060101010101" pitchFamily="49" charset="-122"/>
                        <a:ea typeface="黑体" panose="02010609060101010101" pitchFamily="49" charset="-122"/>
                      </a:endParaRPr>
                    </a:p>
                    <a:p>
                      <a:pPr algn="ctr">
                        <a:lnSpc>
                          <a:spcPts val="1400"/>
                        </a:lnSpc>
                      </a:pPr>
                      <a:r>
                        <a:rPr lang="zh-CN" altLang="en-US" sz="1500" dirty="0">
                          <a:latin typeface="黑体" panose="02010609060101010101" pitchFamily="49" charset="-122"/>
                          <a:ea typeface="黑体" panose="02010609060101010101" pitchFamily="49" charset="-122"/>
                        </a:rPr>
                        <a:t>定位</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1400"/>
                        </a:lnSpc>
                      </a:pPr>
                      <a:r>
                        <a:rPr lang="zh-CN" altLang="en-US" sz="1500" dirty="0">
                          <a:latin typeface="黑体" panose="02010609060101010101" pitchFamily="49" charset="-122"/>
                          <a:ea typeface="黑体" panose="02010609060101010101" pitchFamily="49" charset="-122"/>
                        </a:rPr>
                        <a:t>战略</a:t>
                      </a:r>
                      <a:endParaRPr lang="en-US" altLang="zh-CN" sz="1500" dirty="0">
                        <a:latin typeface="黑体" panose="02010609060101010101" pitchFamily="49" charset="-122"/>
                        <a:ea typeface="黑体" panose="02010609060101010101" pitchFamily="49" charset="-122"/>
                      </a:endParaRPr>
                    </a:p>
                    <a:p>
                      <a:pPr algn="ctr">
                        <a:lnSpc>
                          <a:spcPts val="1400"/>
                        </a:lnSpc>
                      </a:pPr>
                      <a:r>
                        <a:rPr lang="zh-CN" altLang="en-US" sz="1500" dirty="0">
                          <a:latin typeface="黑体" panose="02010609060101010101" pitchFamily="49" charset="-122"/>
                          <a:ea typeface="黑体" panose="02010609060101010101" pitchFamily="49" charset="-122"/>
                        </a:rPr>
                        <a:t>规划</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5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1400"/>
                        </a:lnSpc>
                      </a:pPr>
                      <a:r>
                        <a:rPr lang="zh-CN" altLang="en-US" sz="1500" dirty="0">
                          <a:latin typeface="黑体" panose="02010609060101010101" pitchFamily="49" charset="-122"/>
                          <a:ea typeface="黑体" panose="02010609060101010101" pitchFamily="49" charset="-122"/>
                        </a:rPr>
                        <a:t>战略</a:t>
                      </a:r>
                      <a:endParaRPr lang="en-US" altLang="zh-CN" sz="1500" dirty="0">
                        <a:latin typeface="黑体" panose="02010609060101010101" pitchFamily="49" charset="-122"/>
                        <a:ea typeface="黑体" panose="02010609060101010101" pitchFamily="49" charset="-122"/>
                      </a:endParaRPr>
                    </a:p>
                    <a:p>
                      <a:pPr algn="ctr">
                        <a:lnSpc>
                          <a:spcPts val="1400"/>
                        </a:lnSpc>
                      </a:pPr>
                      <a:r>
                        <a:rPr lang="zh-CN" altLang="en-US" sz="1500" dirty="0">
                          <a:latin typeface="黑体" panose="02010609060101010101" pitchFamily="49" charset="-122"/>
                          <a:ea typeface="黑体" panose="02010609060101010101" pitchFamily="49" charset="-122"/>
                        </a:rPr>
                        <a:t>竞争</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extLst>
                  <a:ext uri="{0D108BD9-81ED-4DB2-BD59-A6C34878D82A}">
                    <a16:rowId xmlns:a16="http://schemas.microsoft.com/office/drawing/2014/main" val="10001"/>
                  </a:ext>
                </a:extLst>
              </a:tr>
              <a:tr h="0">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nSpc>
                          <a:spcPts val="600"/>
                        </a:lnSpc>
                      </a:pPr>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12183">
                <a:tc>
                  <a:txBody>
                    <a:bodyPr/>
                    <a:lstStyle/>
                    <a:p>
                      <a:r>
                        <a:rPr lang="zh-CN" altLang="en-US" sz="1500" b="1" dirty="0"/>
                        <a:t>理念</a:t>
                      </a:r>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zh-CN" altLang="en-US" sz="1500" b="1" dirty="0"/>
                        <a:t>方向</a:t>
                      </a:r>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zh-CN" altLang="en-US" sz="1500" b="1" dirty="0"/>
                        <a:t>目标</a:t>
                      </a:r>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tcPr>
                </a:tc>
                <a:tc>
                  <a:txBody>
                    <a:bodyPr/>
                    <a:lstStyle/>
                    <a:p>
                      <a:endParaRPr lang="zh-CN" altLang="en-US"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zh-CN" altLang="en-US" sz="1500" b="1" dirty="0"/>
                        <a:t>方法</a:t>
                      </a:r>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003"/>
                  </a:ext>
                </a:extLst>
              </a:tr>
            </a:tbl>
          </a:graphicData>
        </a:graphic>
      </p:graphicFrame>
      <p:graphicFrame>
        <p:nvGraphicFramePr>
          <p:cNvPr id="6" name="表格 5"/>
          <p:cNvGraphicFramePr>
            <a:graphicFrameLocks noGrp="1"/>
          </p:cNvGraphicFramePr>
          <p:nvPr>
            <p:extLst>
              <p:ext uri="{D42A27DB-BD31-4B8C-83A1-F6EECF244321}">
                <p14:modId xmlns:p14="http://schemas.microsoft.com/office/powerpoint/2010/main" val="3446905826"/>
              </p:ext>
            </p:extLst>
          </p:nvPr>
        </p:nvGraphicFramePr>
        <p:xfrm>
          <a:off x="499326" y="1394328"/>
          <a:ext cx="1010951" cy="487680"/>
        </p:xfrm>
        <a:graphic>
          <a:graphicData uri="http://schemas.openxmlformats.org/drawingml/2006/table">
            <a:tbl>
              <a:tblPr firstRow="1" bandRow="1">
                <a:tableStyleId>{5C22544A-7EE6-4342-B048-85BDC9FD1C3A}</a:tableStyleId>
              </a:tblPr>
              <a:tblGrid>
                <a:gridCol w="884583">
                  <a:extLst>
                    <a:ext uri="{9D8B030D-6E8A-4147-A177-3AD203B41FA5}">
                      <a16:colId xmlns:a16="http://schemas.microsoft.com/office/drawing/2014/main" val="20000"/>
                    </a:ext>
                  </a:extLst>
                </a:gridCol>
                <a:gridCol w="126368">
                  <a:extLst>
                    <a:ext uri="{9D8B030D-6E8A-4147-A177-3AD203B41FA5}">
                      <a16:colId xmlns:a16="http://schemas.microsoft.com/office/drawing/2014/main" val="20001"/>
                    </a:ext>
                  </a:extLst>
                </a:gridCol>
              </a:tblGrid>
              <a:tr h="400848">
                <a:tc>
                  <a:txBody>
                    <a:bodyPr/>
                    <a:lstStyle/>
                    <a:p>
                      <a:pPr algn="ctr"/>
                      <a:r>
                        <a:rPr lang="zh-CN" altLang="en-US" sz="1600" dirty="0">
                          <a:solidFill>
                            <a:srgbClr val="C00000"/>
                          </a:solidFill>
                          <a:latin typeface="黑体" panose="02010609060101010101" pitchFamily="49" charset="-122"/>
                          <a:ea typeface="黑体" panose="02010609060101010101" pitchFamily="49" charset="-122"/>
                        </a:rPr>
                        <a:t>公司价值</a:t>
                      </a:r>
                      <a:endParaRPr lang="en-US" altLang="zh-CN" sz="1600" dirty="0">
                        <a:solidFill>
                          <a:srgbClr val="C00000"/>
                        </a:solidFill>
                        <a:latin typeface="黑体" panose="02010609060101010101" pitchFamily="49" charset="-122"/>
                        <a:ea typeface="黑体" panose="02010609060101010101" pitchFamily="49" charset="-122"/>
                      </a:endParaRPr>
                    </a:p>
                    <a:p>
                      <a:pPr algn="ctr"/>
                      <a:r>
                        <a:rPr lang="zh-CN" altLang="en-US" sz="1600" dirty="0">
                          <a:solidFill>
                            <a:srgbClr val="C00000"/>
                          </a:solidFill>
                          <a:latin typeface="黑体" panose="02010609060101010101" pitchFamily="49" charset="-122"/>
                          <a:ea typeface="黑体" panose="02010609060101010101" pitchFamily="49" charset="-122"/>
                        </a:rPr>
                        <a:t>公司理想</a:t>
                      </a: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1" kern="1200" dirty="0">
                        <a:ln>
                          <a:solidFill>
                            <a:srgbClr val="FF0000"/>
                          </a:solidFill>
                        </a:ln>
                        <a:solidFill>
                          <a:srgbClr val="C0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7" name="表格 6"/>
          <p:cNvGraphicFramePr>
            <a:graphicFrameLocks noGrp="1"/>
          </p:cNvGraphicFramePr>
          <p:nvPr>
            <p:extLst>
              <p:ext uri="{D42A27DB-BD31-4B8C-83A1-F6EECF244321}">
                <p14:modId xmlns:p14="http://schemas.microsoft.com/office/powerpoint/2010/main" val="1758169657"/>
              </p:ext>
            </p:extLst>
          </p:nvPr>
        </p:nvGraphicFramePr>
        <p:xfrm>
          <a:off x="507054" y="2783096"/>
          <a:ext cx="680570" cy="1548000"/>
        </p:xfrm>
        <a:graphic>
          <a:graphicData uri="http://schemas.openxmlformats.org/drawingml/2006/table">
            <a:tbl>
              <a:tblPr firstRow="1" bandRow="1">
                <a:tableStyleId>{5C22544A-7EE6-4342-B048-85BDC9FD1C3A}</a:tableStyleId>
              </a:tblPr>
              <a:tblGrid>
                <a:gridCol w="621210">
                  <a:extLst>
                    <a:ext uri="{9D8B030D-6E8A-4147-A177-3AD203B41FA5}">
                      <a16:colId xmlns:a16="http://schemas.microsoft.com/office/drawing/2014/main" val="20000"/>
                    </a:ext>
                  </a:extLst>
                </a:gridCol>
                <a:gridCol w="59360">
                  <a:extLst>
                    <a:ext uri="{9D8B030D-6E8A-4147-A177-3AD203B41FA5}">
                      <a16:colId xmlns:a16="http://schemas.microsoft.com/office/drawing/2014/main" val="20001"/>
                    </a:ext>
                  </a:extLst>
                </a:gridCol>
              </a:tblGrid>
              <a:tr h="1548000">
                <a:tc>
                  <a:txBody>
                    <a:bodyPr/>
                    <a:lstStyle/>
                    <a:p>
                      <a:pPr algn="ctr"/>
                      <a:r>
                        <a:rPr lang="zh-CN" altLang="en-US" sz="1400" dirty="0">
                          <a:solidFill>
                            <a:srgbClr val="002060"/>
                          </a:solidFill>
                          <a:latin typeface="仿宋" panose="02010609060101010101" pitchFamily="49" charset="-122"/>
                          <a:ea typeface="仿宋" panose="02010609060101010101" pitchFamily="49" charset="-122"/>
                        </a:rPr>
                        <a:t>利益相关者诉求</a:t>
                      </a:r>
                      <a:r>
                        <a:rPr lang="en-US" altLang="zh-CN" sz="1400" dirty="0">
                          <a:solidFill>
                            <a:srgbClr val="FF0000"/>
                          </a:solidFill>
                          <a:latin typeface="仿宋" panose="02010609060101010101" pitchFamily="49" charset="-122"/>
                          <a:ea typeface="仿宋" panose="02010609060101010101" pitchFamily="49" charset="-122"/>
                          <a:sym typeface="Wingdings" panose="05000000000000000000" pitchFamily="2" charset="2"/>
                        </a:rPr>
                        <a:t></a:t>
                      </a:r>
                      <a:r>
                        <a:rPr lang="zh-CN" altLang="en-US" sz="1400" dirty="0">
                          <a:solidFill>
                            <a:srgbClr val="002060"/>
                          </a:solidFill>
                          <a:latin typeface="仿宋" panose="02010609060101010101" pitchFamily="49" charset="-122"/>
                          <a:ea typeface="仿宋" panose="02010609060101010101" pitchFamily="49" charset="-122"/>
                        </a:rPr>
                        <a:t>确定发展到什么样的</a:t>
                      </a:r>
                      <a:r>
                        <a:rPr lang="zh-CN" altLang="en-US"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理想状态</a:t>
                      </a:r>
                    </a:p>
                  </a:txBody>
                  <a:tcPr marL="12511" marR="12511"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1" kern="1200" dirty="0">
                        <a:solidFill>
                          <a:srgbClr val="002060"/>
                        </a:solidFill>
                        <a:latin typeface="仿宋" panose="02010609060101010101" pitchFamily="49" charset="-122"/>
                        <a:ea typeface="仿宋" panose="02010609060101010101" pitchFamily="49" charset="-122"/>
                        <a:cs typeface="+mn-cs"/>
                      </a:endParaRPr>
                    </a:p>
                  </a:txBody>
                  <a:tcPr marL="12511" marR="12511" marT="0" marB="0">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bl>
          </a:graphicData>
        </a:graphic>
      </p:graphicFrame>
      <p:graphicFrame>
        <p:nvGraphicFramePr>
          <p:cNvPr id="8" name="表格 7"/>
          <p:cNvGraphicFramePr>
            <a:graphicFrameLocks noGrp="1"/>
          </p:cNvGraphicFramePr>
          <p:nvPr>
            <p:extLst>
              <p:ext uri="{D42A27DB-BD31-4B8C-83A1-F6EECF244321}">
                <p14:modId xmlns:p14="http://schemas.microsoft.com/office/powerpoint/2010/main" val="864217378"/>
              </p:ext>
            </p:extLst>
          </p:nvPr>
        </p:nvGraphicFramePr>
        <p:xfrm>
          <a:off x="1510276" y="1394328"/>
          <a:ext cx="1137320" cy="487680"/>
        </p:xfrm>
        <a:graphic>
          <a:graphicData uri="http://schemas.openxmlformats.org/drawingml/2006/table">
            <a:tbl>
              <a:tblPr firstRow="1" bandRow="1">
                <a:tableStyleId>{5C22544A-7EE6-4342-B048-85BDC9FD1C3A}</a:tableStyleId>
              </a:tblPr>
              <a:tblGrid>
                <a:gridCol w="1010951">
                  <a:extLst>
                    <a:ext uri="{9D8B030D-6E8A-4147-A177-3AD203B41FA5}">
                      <a16:colId xmlns:a16="http://schemas.microsoft.com/office/drawing/2014/main" val="1031776144"/>
                    </a:ext>
                  </a:extLst>
                </a:gridCol>
                <a:gridCol w="126369">
                  <a:extLst>
                    <a:ext uri="{9D8B030D-6E8A-4147-A177-3AD203B41FA5}">
                      <a16:colId xmlns:a16="http://schemas.microsoft.com/office/drawing/2014/main" val="3536229973"/>
                    </a:ext>
                  </a:extLst>
                </a:gridCol>
              </a:tblGrid>
              <a:tr h="381000">
                <a:tc>
                  <a:txBody>
                    <a:bodyPr/>
                    <a:lstStyle/>
                    <a:p>
                      <a:pPr algn="ctr"/>
                      <a:r>
                        <a:rPr lang="zh-CN" altLang="en-US" sz="1600" dirty="0">
                          <a:solidFill>
                            <a:schemeClr val="tx1">
                              <a:lumMod val="95000"/>
                              <a:lumOff val="5000"/>
                            </a:schemeClr>
                          </a:solidFill>
                          <a:latin typeface="黑体" panose="02010609060101010101" pitchFamily="49" charset="-122"/>
                          <a:ea typeface="黑体" panose="02010609060101010101" pitchFamily="49" charset="-122"/>
                        </a:rPr>
                        <a:t>发展方向</a:t>
                      </a:r>
                      <a:endParaRPr lang="en-US" altLang="zh-CN" sz="1600" dirty="0">
                        <a:solidFill>
                          <a:schemeClr val="tx1">
                            <a:lumMod val="95000"/>
                            <a:lumOff val="5000"/>
                          </a:schemeClr>
                        </a:solidFill>
                        <a:latin typeface="黑体" panose="02010609060101010101" pitchFamily="49" charset="-122"/>
                        <a:ea typeface="黑体" panose="02010609060101010101" pitchFamily="49" charset="-122"/>
                      </a:endParaRPr>
                    </a:p>
                    <a:p>
                      <a:pPr algn="ctr"/>
                      <a:r>
                        <a:rPr lang="zh-CN" altLang="en-US" sz="1600" dirty="0">
                          <a:solidFill>
                            <a:schemeClr val="tx1">
                              <a:lumMod val="95000"/>
                              <a:lumOff val="5000"/>
                            </a:schemeClr>
                          </a:solidFill>
                          <a:latin typeface="黑体" panose="02010609060101010101" pitchFamily="49" charset="-122"/>
                          <a:ea typeface="黑体" panose="02010609060101010101" pitchFamily="49" charset="-122"/>
                        </a:rPr>
                        <a:t>业务选择</a:t>
                      </a: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10083341"/>
                  </a:ext>
                </a:extLst>
              </a:tr>
            </a:tbl>
          </a:graphicData>
        </a:graphic>
      </p:graphicFrame>
      <p:graphicFrame>
        <p:nvGraphicFramePr>
          <p:cNvPr id="9" name="表格 8"/>
          <p:cNvGraphicFramePr>
            <a:graphicFrameLocks noGrp="1"/>
          </p:cNvGraphicFramePr>
          <p:nvPr>
            <p:extLst>
              <p:ext uri="{D42A27DB-BD31-4B8C-83A1-F6EECF244321}">
                <p14:modId xmlns:p14="http://schemas.microsoft.com/office/powerpoint/2010/main" val="1581087919"/>
              </p:ext>
            </p:extLst>
          </p:nvPr>
        </p:nvGraphicFramePr>
        <p:xfrm>
          <a:off x="2924440" y="1408119"/>
          <a:ext cx="1011299" cy="487680"/>
        </p:xfrm>
        <a:graphic>
          <a:graphicData uri="http://schemas.openxmlformats.org/drawingml/2006/table">
            <a:tbl>
              <a:tblPr firstRow="1" bandRow="1">
                <a:tableStyleId>{5C22544A-7EE6-4342-B048-85BDC9FD1C3A}</a:tableStyleId>
              </a:tblPr>
              <a:tblGrid>
                <a:gridCol w="1011299">
                  <a:extLst>
                    <a:ext uri="{9D8B030D-6E8A-4147-A177-3AD203B41FA5}">
                      <a16:colId xmlns:a16="http://schemas.microsoft.com/office/drawing/2014/main" val="2683157689"/>
                    </a:ext>
                  </a:extLst>
                </a:gridCol>
              </a:tblGrid>
              <a:tr h="381000">
                <a:tc>
                  <a:txBody>
                    <a:bodyPr/>
                    <a:lstStyle/>
                    <a:p>
                      <a:pPr algn="ctr"/>
                      <a:r>
                        <a:rPr lang="zh-CN" altLang="en-US" sz="1600" dirty="0">
                          <a:solidFill>
                            <a:schemeClr val="accent4">
                              <a:lumMod val="95000"/>
                              <a:lumOff val="5000"/>
                            </a:schemeClr>
                          </a:solidFill>
                          <a:latin typeface="黑体" panose="02010609060101010101" pitchFamily="49" charset="-122"/>
                          <a:ea typeface="黑体" panose="02010609060101010101" pitchFamily="49" charset="-122"/>
                        </a:rPr>
                        <a:t>总体目标</a:t>
                      </a:r>
                      <a:endParaRPr lang="en-US" altLang="zh-CN" sz="1600" dirty="0">
                        <a:solidFill>
                          <a:schemeClr val="accent4">
                            <a:lumMod val="95000"/>
                            <a:lumOff val="5000"/>
                          </a:schemeClr>
                        </a:solidFill>
                        <a:latin typeface="黑体" panose="02010609060101010101" pitchFamily="49" charset="-122"/>
                        <a:ea typeface="黑体" panose="02010609060101010101" pitchFamily="49" charset="-122"/>
                      </a:endParaRPr>
                    </a:p>
                    <a:p>
                      <a:pPr algn="ctr"/>
                      <a:r>
                        <a:rPr lang="zh-CN" altLang="en-US" sz="1600" dirty="0">
                          <a:solidFill>
                            <a:schemeClr val="accent4">
                              <a:lumMod val="95000"/>
                              <a:lumOff val="5000"/>
                            </a:schemeClr>
                          </a:solidFill>
                          <a:latin typeface="黑体" panose="02010609060101010101" pitchFamily="49" charset="-122"/>
                          <a:ea typeface="黑体" panose="02010609060101010101" pitchFamily="49" charset="-122"/>
                        </a:rPr>
                        <a:t>阶段目标</a:t>
                      </a: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extLst>
                  <a:ext uri="{0D108BD9-81ED-4DB2-BD59-A6C34878D82A}">
                    <a16:rowId xmlns:a16="http://schemas.microsoft.com/office/drawing/2014/main" val="1988281891"/>
                  </a:ext>
                </a:extLst>
              </a:tr>
            </a:tbl>
          </a:graphicData>
        </a:graphic>
      </p:graphicFrame>
      <p:graphicFrame>
        <p:nvGraphicFramePr>
          <p:cNvPr id="10" name="表格 9"/>
          <p:cNvGraphicFramePr>
            <a:graphicFrameLocks noGrp="1"/>
          </p:cNvGraphicFramePr>
          <p:nvPr>
            <p:extLst>
              <p:ext uri="{D42A27DB-BD31-4B8C-83A1-F6EECF244321}">
                <p14:modId xmlns:p14="http://schemas.microsoft.com/office/powerpoint/2010/main" val="4268336533"/>
              </p:ext>
            </p:extLst>
          </p:nvPr>
        </p:nvGraphicFramePr>
        <p:xfrm>
          <a:off x="3851920" y="1408119"/>
          <a:ext cx="1521070" cy="487680"/>
        </p:xfrm>
        <a:graphic>
          <a:graphicData uri="http://schemas.openxmlformats.org/drawingml/2006/table">
            <a:tbl>
              <a:tblPr firstRow="1" bandRow="1">
                <a:tableStyleId>{5C22544A-7EE6-4342-B048-85BDC9FD1C3A}</a:tableStyleId>
              </a:tblPr>
              <a:tblGrid>
                <a:gridCol w="234015">
                  <a:extLst>
                    <a:ext uri="{9D8B030D-6E8A-4147-A177-3AD203B41FA5}">
                      <a16:colId xmlns:a16="http://schemas.microsoft.com/office/drawing/2014/main" val="3981814195"/>
                    </a:ext>
                  </a:extLst>
                </a:gridCol>
                <a:gridCol w="1287055">
                  <a:extLst>
                    <a:ext uri="{9D8B030D-6E8A-4147-A177-3AD203B41FA5}">
                      <a16:colId xmlns:a16="http://schemas.microsoft.com/office/drawing/2014/main" val="3099275893"/>
                    </a:ext>
                  </a:extLst>
                </a:gridCol>
              </a:tblGrid>
              <a:tr h="38100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6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r>
                        <a:rPr lang="zh-CN" altLang="en-US" sz="1600" dirty="0">
                          <a:latin typeface="黑体" panose="02010609060101010101" pitchFamily="49" charset="-122"/>
                          <a:ea typeface="黑体" panose="02010609060101010101" pitchFamily="49" charset="-122"/>
                        </a:rPr>
                        <a:t>商业模式设计</a:t>
                      </a:r>
                      <a:endParaRPr lang="en-US" altLang="zh-CN" sz="1600" dirty="0">
                        <a:latin typeface="黑体" panose="02010609060101010101" pitchFamily="49" charset="-122"/>
                        <a:ea typeface="黑体" panose="02010609060101010101" pitchFamily="49" charset="-122"/>
                      </a:endParaRPr>
                    </a:p>
                    <a:p>
                      <a:pPr algn="ctr"/>
                      <a:r>
                        <a:rPr lang="zh-CN" altLang="en-US" sz="1600" dirty="0">
                          <a:latin typeface="黑体" panose="02010609060101010101" pitchFamily="49" charset="-122"/>
                          <a:ea typeface="黑体" panose="02010609060101010101" pitchFamily="49" charset="-122"/>
                        </a:rPr>
                        <a:t>运行机制</a:t>
                      </a:r>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extLst>
                  <a:ext uri="{0D108BD9-81ED-4DB2-BD59-A6C34878D82A}">
                    <a16:rowId xmlns:a16="http://schemas.microsoft.com/office/drawing/2014/main" val="4052449001"/>
                  </a:ext>
                </a:extLst>
              </a:tr>
            </a:tbl>
          </a:graphicData>
        </a:graphic>
      </p:graphicFrame>
      <p:graphicFrame>
        <p:nvGraphicFramePr>
          <p:cNvPr id="11" name="表格 10"/>
          <p:cNvGraphicFramePr>
            <a:graphicFrameLocks noGrp="1"/>
          </p:cNvGraphicFramePr>
          <p:nvPr>
            <p:extLst>
              <p:ext uri="{D42A27DB-BD31-4B8C-83A1-F6EECF244321}">
                <p14:modId xmlns:p14="http://schemas.microsoft.com/office/powerpoint/2010/main" val="2549677319"/>
              </p:ext>
            </p:extLst>
          </p:nvPr>
        </p:nvGraphicFramePr>
        <p:xfrm>
          <a:off x="1187624" y="2783097"/>
          <a:ext cx="1821191" cy="1785764"/>
        </p:xfrm>
        <a:graphic>
          <a:graphicData uri="http://schemas.openxmlformats.org/drawingml/2006/table">
            <a:tbl>
              <a:tblPr firstRow="1" bandRow="1">
                <a:tableStyleId>{5C22544A-7EE6-4342-B048-85BDC9FD1C3A}</a:tableStyleId>
              </a:tblPr>
              <a:tblGrid>
                <a:gridCol w="1788670">
                  <a:extLst>
                    <a:ext uri="{9D8B030D-6E8A-4147-A177-3AD203B41FA5}">
                      <a16:colId xmlns:a16="http://schemas.microsoft.com/office/drawing/2014/main" val="2517656539"/>
                    </a:ext>
                  </a:extLst>
                </a:gridCol>
                <a:gridCol w="32521">
                  <a:extLst>
                    <a:ext uri="{9D8B030D-6E8A-4147-A177-3AD203B41FA5}">
                      <a16:colId xmlns:a16="http://schemas.microsoft.com/office/drawing/2014/main" val="2172451778"/>
                    </a:ext>
                  </a:extLst>
                </a:gridCol>
              </a:tblGrid>
              <a:tr h="1785764">
                <a:tc>
                  <a:txBody>
                    <a:bodyPr/>
                    <a:lstStyle/>
                    <a:p>
                      <a:pPr marL="0" algn="l" defTabSz="914400" rtl="0" eaLnBrk="1" latinLnBrk="0" hangingPunct="1"/>
                      <a:r>
                        <a:rPr lang="zh-CN" altLang="en-US" sz="1400" b="1" kern="1200" dirty="0">
                          <a:solidFill>
                            <a:srgbClr val="002060"/>
                          </a:solidFill>
                          <a:latin typeface="仿宋" panose="02010609060101010101" pitchFamily="49" charset="-122"/>
                          <a:ea typeface="仿宋" panose="02010609060101010101" pitchFamily="49" charset="-122"/>
                          <a:cs typeface="+mn-cs"/>
                        </a:rPr>
                        <a:t>产业地图</a:t>
                      </a:r>
                      <a:r>
                        <a:rPr lang="en-US" altLang="zh-CN" sz="1400" b="1" kern="1200" dirty="0">
                          <a:solidFill>
                            <a:srgbClr val="002060"/>
                          </a:solidFill>
                          <a:latin typeface="仿宋" panose="02010609060101010101" pitchFamily="49" charset="-122"/>
                          <a:ea typeface="仿宋" panose="02010609060101010101" pitchFamily="49" charset="-122"/>
                          <a:cs typeface="+mn-cs"/>
                          <a:sym typeface="Wingdings" panose="05000000000000000000" pitchFamily="2" charset="2"/>
                        </a:rPr>
                        <a:t></a:t>
                      </a:r>
                      <a:r>
                        <a:rPr lang="zh-CN" altLang="en-US" sz="1400" b="1" kern="1200" dirty="0">
                          <a:solidFill>
                            <a:srgbClr val="002060"/>
                          </a:solidFill>
                          <a:latin typeface="仿宋" panose="02010609060101010101" pitchFamily="49" charset="-122"/>
                          <a:ea typeface="仿宋" panose="02010609060101010101" pitchFamily="49" charset="-122"/>
                          <a:cs typeface="+mn-cs"/>
                          <a:sym typeface="Wingdings" panose="05000000000000000000" pitchFamily="2" charset="2"/>
                        </a:rPr>
                        <a:t>价值链</a:t>
                      </a:r>
                      <a:r>
                        <a:rPr lang="en-US" altLang="zh-CN" sz="1400" b="1" kern="1200" dirty="0">
                          <a:solidFill>
                            <a:srgbClr val="002060"/>
                          </a:solidFill>
                          <a:latin typeface="仿宋" panose="02010609060101010101" pitchFamily="49" charset="-122"/>
                          <a:ea typeface="仿宋" panose="02010609060101010101" pitchFamily="49" charset="-122"/>
                          <a:cs typeface="+mn-cs"/>
                          <a:sym typeface="Wingdings" panose="05000000000000000000" pitchFamily="2" charset="2"/>
                        </a:rPr>
                        <a:t>/</a:t>
                      </a:r>
                      <a:r>
                        <a:rPr lang="zh-CN" altLang="en-US" sz="1400" b="1" kern="1200" dirty="0">
                          <a:solidFill>
                            <a:srgbClr val="002060"/>
                          </a:solidFill>
                          <a:latin typeface="仿宋" panose="02010609060101010101" pitchFamily="49" charset="-122"/>
                          <a:ea typeface="仿宋" panose="02010609060101010101" pitchFamily="49" charset="-122"/>
                          <a:cs typeface="+mn-cs"/>
                          <a:sym typeface="Wingdings" panose="05000000000000000000" pitchFamily="2" charset="2"/>
                        </a:rPr>
                        <a:t>流</a:t>
                      </a:r>
                      <a:r>
                        <a:rPr lang="en-US" altLang="zh-CN" sz="1400" b="1" kern="1200" dirty="0">
                          <a:solidFill>
                            <a:srgbClr val="002060"/>
                          </a:solidFill>
                          <a:latin typeface="仿宋" panose="02010609060101010101" pitchFamily="49" charset="-122"/>
                          <a:ea typeface="仿宋" panose="02010609060101010101" pitchFamily="49" charset="-122"/>
                          <a:cs typeface="+mn-cs"/>
                          <a:sym typeface="Wingdings" panose="05000000000000000000" pitchFamily="2" charset="2"/>
                        </a:rPr>
                        <a:t></a:t>
                      </a:r>
                      <a:r>
                        <a:rPr lang="zh-CN" altLang="en-US" sz="1400" b="1" kern="1200" dirty="0">
                          <a:solidFill>
                            <a:srgbClr val="002060"/>
                          </a:solidFill>
                          <a:latin typeface="仿宋" panose="02010609060101010101" pitchFamily="49" charset="-122"/>
                          <a:ea typeface="仿宋" panose="02010609060101010101" pitchFamily="49" charset="-122"/>
                          <a:cs typeface="+mn-cs"/>
                        </a:rPr>
                        <a:t>业务定位</a:t>
                      </a:r>
                      <a:endParaRPr lang="en-US" altLang="zh-CN" sz="1400" b="1" kern="1200" dirty="0">
                        <a:solidFill>
                          <a:srgbClr val="002060"/>
                        </a:solidFill>
                        <a:latin typeface="仿宋" panose="02010609060101010101" pitchFamily="49" charset="-122"/>
                        <a:ea typeface="仿宋" panose="02010609060101010101" pitchFamily="49" charset="-122"/>
                        <a:cs typeface="+mn-cs"/>
                      </a:endParaRPr>
                    </a:p>
                    <a:p>
                      <a:pPr marL="0" algn="l" defTabSz="914400" rtl="0" eaLnBrk="1" latinLnBrk="0" hangingPunct="1">
                        <a:spcBef>
                          <a:spcPts val="300"/>
                        </a:spcBef>
                        <a:spcAft>
                          <a:spcPts val="0"/>
                        </a:spcAft>
                      </a:pPr>
                      <a:r>
                        <a:rPr lang="zh-CN" altLang="en-US"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资源评估</a:t>
                      </a:r>
                      <a:r>
                        <a:rPr lang="en-US" altLang="zh-CN" sz="14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资金</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人力</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渠道</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客户</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信息</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技术</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品牌</a:t>
                      </a:r>
                      <a:endParaRPr lang="en-US" altLang="zh-CN" sz="1200" b="1" kern="1200" dirty="0">
                        <a:solidFill>
                          <a:srgbClr val="002060"/>
                        </a:solidFill>
                        <a:latin typeface="仿宋" panose="02010609060101010101" pitchFamily="49" charset="-122"/>
                        <a:ea typeface="仿宋" panose="02010609060101010101" pitchFamily="49" charset="-122"/>
                        <a:cs typeface="+mn-cs"/>
                      </a:endParaRPr>
                    </a:p>
                    <a:p>
                      <a:pPr marL="0" algn="l" defTabSz="914400" rtl="0" eaLnBrk="1" latinLnBrk="0" hangingPunct="1">
                        <a:spcBef>
                          <a:spcPts val="300"/>
                        </a:spcBef>
                        <a:spcAft>
                          <a:spcPts val="0"/>
                        </a:spcAft>
                      </a:pPr>
                      <a:r>
                        <a:rPr lang="zh-CN" altLang="en-US"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能力评估</a:t>
                      </a:r>
                      <a:r>
                        <a:rPr lang="en-US" altLang="zh-CN"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研发</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采购</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供应</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制造</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营销</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品牌服务</a:t>
                      </a:r>
                    </a:p>
                    <a:p>
                      <a:pPr marL="0" marR="0" lvl="0" indent="0" algn="l" defTabSz="914400" rtl="0" eaLnBrk="1" fontAlgn="auto" latinLnBrk="0" hangingPunct="1">
                        <a:lnSpc>
                          <a:spcPct val="100000"/>
                        </a:lnSpc>
                        <a:spcBef>
                          <a:spcPts val="300"/>
                        </a:spcBef>
                        <a:spcAft>
                          <a:spcPts val="0"/>
                        </a:spcAft>
                        <a:buClrTx/>
                        <a:buSzTx/>
                        <a:buFontTx/>
                        <a:buNone/>
                        <a:tabLst/>
                        <a:defRPr/>
                      </a:pPr>
                      <a:r>
                        <a:rPr lang="zh-CN" altLang="en-US"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吸引力</a:t>
                      </a:r>
                      <a:r>
                        <a:rPr lang="en-US" altLang="zh-CN"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市场规模</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成长性</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盈利性</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竞争格局</a:t>
                      </a:r>
                      <a:r>
                        <a:rPr lang="en-US" altLang="zh-CN" sz="1200" b="1" kern="1200" dirty="0">
                          <a:solidFill>
                            <a:srgbClr val="002060"/>
                          </a:solidFill>
                          <a:latin typeface="仿宋" panose="02010609060101010101" pitchFamily="49" charset="-122"/>
                          <a:ea typeface="仿宋" panose="02010609060101010101" pitchFamily="49" charset="-122"/>
                          <a:cs typeface="+mn-cs"/>
                        </a:rPr>
                        <a:t>/</a:t>
                      </a:r>
                      <a:r>
                        <a:rPr lang="zh-CN" altLang="en-US" sz="1200" b="1" kern="1200" dirty="0">
                          <a:solidFill>
                            <a:srgbClr val="002060"/>
                          </a:solidFill>
                          <a:latin typeface="仿宋" panose="02010609060101010101" pitchFamily="49" charset="-122"/>
                          <a:ea typeface="仿宋" panose="02010609060101010101" pitchFamily="49" charset="-122"/>
                          <a:cs typeface="+mn-cs"/>
                        </a:rPr>
                        <a:t>规制</a:t>
                      </a:r>
                      <a:endParaRPr lang="zh-CN" altLang="en-US" sz="12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endParaRPr>
                    </a:p>
                  </a:txBody>
                  <a:tcPr marL="0" marR="0" marT="0" marB="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1" kern="1200" dirty="0">
                        <a:ln>
                          <a:solidFill>
                            <a:srgbClr val="FF0000"/>
                          </a:solidFill>
                        </a:ln>
                        <a:solidFill>
                          <a:srgbClr val="002060"/>
                        </a:solidFill>
                        <a:effectLst>
                          <a:innerShdw blurRad="63500" dist="50800" dir="13500000">
                            <a:prstClr val="black">
                              <a:alpha val="50000"/>
                            </a:prstClr>
                          </a:innerShdw>
                        </a:effectLst>
                        <a:latin typeface="仿宋" panose="02010609060101010101" pitchFamily="49" charset="-122"/>
                        <a:ea typeface="仿宋" panose="02010609060101010101" pitchFamily="49" charset="-122"/>
                        <a:cs typeface="+mn-cs"/>
                      </a:endParaRPr>
                    </a:p>
                  </a:txBody>
                  <a:tcPr marL="0" marR="0" marT="0" marB="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8222506"/>
                  </a:ext>
                </a:extLst>
              </a:tr>
            </a:tbl>
          </a:graphicData>
        </a:graphic>
      </p:graphicFrame>
      <p:graphicFrame>
        <p:nvGraphicFramePr>
          <p:cNvPr id="12" name="表格 11"/>
          <p:cNvGraphicFramePr>
            <a:graphicFrameLocks noGrp="1"/>
          </p:cNvGraphicFramePr>
          <p:nvPr>
            <p:extLst>
              <p:ext uri="{D42A27DB-BD31-4B8C-83A1-F6EECF244321}">
                <p14:modId xmlns:p14="http://schemas.microsoft.com/office/powerpoint/2010/main" val="689570215"/>
              </p:ext>
            </p:extLst>
          </p:nvPr>
        </p:nvGraphicFramePr>
        <p:xfrm>
          <a:off x="3075838" y="2783097"/>
          <a:ext cx="1832906" cy="1801966"/>
        </p:xfrm>
        <a:graphic>
          <a:graphicData uri="http://schemas.openxmlformats.org/drawingml/2006/table">
            <a:tbl>
              <a:tblPr firstRow="1" bandRow="1">
                <a:tableStyleId>{5C22544A-7EE6-4342-B048-85BDC9FD1C3A}</a:tableStyleId>
              </a:tblPr>
              <a:tblGrid>
                <a:gridCol w="1755828">
                  <a:extLst>
                    <a:ext uri="{9D8B030D-6E8A-4147-A177-3AD203B41FA5}">
                      <a16:colId xmlns:a16="http://schemas.microsoft.com/office/drawing/2014/main" val="360162024"/>
                    </a:ext>
                  </a:extLst>
                </a:gridCol>
                <a:gridCol w="77078">
                  <a:extLst>
                    <a:ext uri="{9D8B030D-6E8A-4147-A177-3AD203B41FA5}">
                      <a16:colId xmlns:a16="http://schemas.microsoft.com/office/drawing/2014/main" val="2638137669"/>
                    </a:ext>
                  </a:extLst>
                </a:gridCol>
              </a:tblGrid>
              <a:tr h="18019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400" b="1" u="sng" kern="1200" dirty="0">
                          <a:solidFill>
                            <a:srgbClr val="00206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cs typeface="+mn-cs"/>
                        </a:rPr>
                        <a:t>总体目标</a:t>
                      </a:r>
                      <a:r>
                        <a:rPr lang="zh-CN" altLang="en-US" sz="1400" dirty="0">
                          <a:solidFill>
                            <a:srgbClr val="002060"/>
                          </a:solidFill>
                          <a:latin typeface="仿宋" panose="02010609060101010101" pitchFamily="49" charset="-122"/>
                          <a:ea typeface="仿宋" panose="02010609060101010101" pitchFamily="49" charset="-122"/>
                        </a:rPr>
                        <a:t>：经济</a:t>
                      </a:r>
                      <a:r>
                        <a:rPr lang="en-US" altLang="zh-CN" sz="1200" dirty="0">
                          <a:solidFill>
                            <a:srgbClr val="002060"/>
                          </a:solidFill>
                          <a:latin typeface="仿宋" panose="02010609060101010101" pitchFamily="49" charset="-122"/>
                          <a:ea typeface="仿宋" panose="02010609060101010101" pitchFamily="49" charset="-122"/>
                        </a:rPr>
                        <a:t>(</a:t>
                      </a:r>
                      <a:r>
                        <a:rPr lang="zh-CN" altLang="en-US" sz="1200" dirty="0">
                          <a:solidFill>
                            <a:srgbClr val="002060"/>
                          </a:solidFill>
                          <a:latin typeface="仿宋" panose="02010609060101010101" pitchFamily="49" charset="-122"/>
                          <a:ea typeface="仿宋" panose="02010609060101010101" pitchFamily="49" charset="-122"/>
                        </a:rPr>
                        <a:t>销售额</a:t>
                      </a:r>
                      <a:r>
                        <a:rPr lang="en-US" altLang="zh-CN" sz="1200" dirty="0">
                          <a:solidFill>
                            <a:srgbClr val="002060"/>
                          </a:solidFill>
                          <a:latin typeface="仿宋" panose="02010609060101010101" pitchFamily="49" charset="-122"/>
                          <a:ea typeface="仿宋" panose="02010609060101010101" pitchFamily="49" charset="-122"/>
                        </a:rPr>
                        <a:t>/</a:t>
                      </a:r>
                      <a:r>
                        <a:rPr lang="zh-CN" altLang="en-US" sz="1200" dirty="0">
                          <a:solidFill>
                            <a:srgbClr val="002060"/>
                          </a:solidFill>
                          <a:latin typeface="仿宋" panose="02010609060101010101" pitchFamily="49" charset="-122"/>
                          <a:ea typeface="仿宋" panose="02010609060101010101" pitchFamily="49" charset="-122"/>
                        </a:rPr>
                        <a:t>利润</a:t>
                      </a:r>
                      <a:r>
                        <a:rPr lang="en-US" altLang="zh-CN" sz="1200" dirty="0">
                          <a:solidFill>
                            <a:srgbClr val="002060"/>
                          </a:solidFill>
                          <a:latin typeface="仿宋" panose="02010609060101010101" pitchFamily="49" charset="-122"/>
                          <a:ea typeface="仿宋" panose="02010609060101010101" pitchFamily="49" charset="-122"/>
                        </a:rPr>
                        <a:t>/</a:t>
                      </a:r>
                      <a:r>
                        <a:rPr lang="zh-CN" altLang="en-US" sz="1200" dirty="0">
                          <a:solidFill>
                            <a:srgbClr val="002060"/>
                          </a:solidFill>
                          <a:latin typeface="仿宋" panose="02010609060101010101" pitchFamily="49" charset="-122"/>
                          <a:ea typeface="仿宋" panose="02010609060101010101" pitchFamily="49" charset="-122"/>
                        </a:rPr>
                        <a:t>总资产等</a:t>
                      </a:r>
                      <a:r>
                        <a:rPr lang="en-US" altLang="zh-CN" sz="1200" dirty="0">
                          <a:solidFill>
                            <a:srgbClr val="002060"/>
                          </a:solidFill>
                          <a:latin typeface="仿宋" panose="02010609060101010101" pitchFamily="49" charset="-122"/>
                          <a:ea typeface="仿宋" panose="02010609060101010101" pitchFamily="49" charset="-122"/>
                        </a:rPr>
                        <a:t>)</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业务范围</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品牌</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门店数</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行业排名</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市场占有率</a:t>
                      </a:r>
                      <a:r>
                        <a:rPr lang="en-US" altLang="zh-CN" sz="1400" dirty="0">
                          <a:solidFill>
                            <a:srgbClr val="002060"/>
                          </a:solidFill>
                          <a:latin typeface="仿宋" panose="02010609060101010101" pitchFamily="49" charset="-122"/>
                          <a:ea typeface="仿宋" panose="02010609060101010101" pitchFamily="49" charset="-122"/>
                        </a:rPr>
                        <a:t>…</a:t>
                      </a:r>
                      <a:endParaRPr lang="zh-CN" altLang="en-US" sz="1400" dirty="0">
                        <a:solidFill>
                          <a:srgbClr val="002060"/>
                        </a:solidFill>
                        <a:latin typeface="仿宋" panose="02010609060101010101" pitchFamily="49" charset="-122"/>
                        <a:ea typeface="仿宋" panose="02010609060101010101" pitchFamily="49" charset="-122"/>
                      </a:endParaRPr>
                    </a:p>
                    <a:p>
                      <a:pPr algn="l">
                        <a:spcBef>
                          <a:spcPts val="600"/>
                        </a:spcBef>
                      </a:pPr>
                      <a:r>
                        <a:rPr lang="en-US" altLang="zh-CN" sz="1400" dirty="0">
                          <a:solidFill>
                            <a:srgbClr val="002060"/>
                          </a:solidFill>
                          <a:latin typeface="仿宋" panose="02010609060101010101" pitchFamily="49" charset="-122"/>
                          <a:ea typeface="仿宋" panose="02010609060101010101" pitchFamily="49" charset="-122"/>
                          <a:sym typeface="Wingdings" panose="05000000000000000000" pitchFamily="2" charset="2"/>
                        </a:rPr>
                        <a:t></a:t>
                      </a:r>
                      <a:r>
                        <a:rPr lang="zh-CN" altLang="en-US" sz="1400" dirty="0">
                          <a:solidFill>
                            <a:srgbClr val="002060"/>
                          </a:solidFill>
                          <a:latin typeface="仿宋" panose="02010609060101010101" pitchFamily="49" charset="-122"/>
                          <a:ea typeface="仿宋" panose="02010609060101010101" pitchFamily="49" charset="-122"/>
                        </a:rPr>
                        <a:t>阶段目标</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指导思想</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重点工作</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核心能力建设</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关键资源配置</a:t>
                      </a:r>
                      <a:r>
                        <a:rPr lang="en-US" altLang="zh-CN" sz="1400" dirty="0">
                          <a:solidFill>
                            <a:srgbClr val="002060"/>
                          </a:solidFill>
                          <a:latin typeface="仿宋" panose="02010609060101010101" pitchFamily="49" charset="-122"/>
                          <a:ea typeface="仿宋" panose="02010609060101010101" pitchFamily="49" charset="-122"/>
                        </a:rPr>
                        <a:t>,</a:t>
                      </a:r>
                      <a:r>
                        <a:rPr lang="zh-CN" altLang="en-US" sz="1400" dirty="0">
                          <a:solidFill>
                            <a:srgbClr val="002060"/>
                          </a:solidFill>
                          <a:latin typeface="仿宋" panose="02010609060101010101" pitchFamily="49" charset="-122"/>
                          <a:ea typeface="仿宋" panose="02010609060101010101" pitchFamily="49" charset="-122"/>
                        </a:rPr>
                        <a:t>实施措施</a:t>
                      </a:r>
                      <a:endParaRPr lang="en-US" altLang="zh-CN" sz="1400" dirty="0">
                        <a:solidFill>
                          <a:srgbClr val="002060"/>
                        </a:solidFill>
                        <a:latin typeface="仿宋" panose="02010609060101010101" pitchFamily="49" charset="-122"/>
                        <a:ea typeface="仿宋" panose="02010609060101010101" pitchFamily="49" charset="-122"/>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1" kern="1200" dirty="0">
                        <a:ln>
                          <a:solidFill>
                            <a:srgbClr val="FF0000"/>
                          </a:solidFill>
                        </a:ln>
                        <a:solidFill>
                          <a:srgbClr val="002060"/>
                        </a:solidFill>
                        <a:effectLst>
                          <a:innerShdw blurRad="63500" dist="50800" dir="13500000">
                            <a:prstClr val="black">
                              <a:alpha val="50000"/>
                            </a:prstClr>
                          </a:innerShdw>
                        </a:effectLst>
                        <a:latin typeface="仿宋" panose="02010609060101010101" pitchFamily="49" charset="-122"/>
                        <a:ea typeface="仿宋" panose="02010609060101010101" pitchFamily="49" charset="-122"/>
                        <a:cs typeface="+mn-cs"/>
                      </a:endParaRPr>
                    </a:p>
                  </a:txBody>
                  <a:tcPr marL="0" marR="0" marT="0" marB="0">
                    <a:lnL w="12700" cap="flat" cmpd="sng" algn="ctr">
                      <a:solidFill>
                        <a:schemeClr val="tx1"/>
                      </a:solidFill>
                      <a:prstDash val="solid"/>
                      <a:round/>
                      <a:headEnd type="none" w="med" len="med"/>
                      <a:tailEnd type="none" w="med" len="med"/>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88686495"/>
                  </a:ext>
                </a:extLst>
              </a:tr>
            </a:tbl>
          </a:graphicData>
        </a:graphic>
      </p:graphicFrame>
      <p:graphicFrame>
        <p:nvGraphicFramePr>
          <p:cNvPr id="13" name="表格 12"/>
          <p:cNvGraphicFramePr>
            <a:graphicFrameLocks noGrp="1"/>
          </p:cNvGraphicFramePr>
          <p:nvPr>
            <p:extLst>
              <p:ext uri="{D42A27DB-BD31-4B8C-83A1-F6EECF244321}">
                <p14:modId xmlns:p14="http://schemas.microsoft.com/office/powerpoint/2010/main" val="118284268"/>
              </p:ext>
            </p:extLst>
          </p:nvPr>
        </p:nvGraphicFramePr>
        <p:xfrm>
          <a:off x="5871072" y="1846992"/>
          <a:ext cx="2469709" cy="657479"/>
        </p:xfrm>
        <a:graphic>
          <a:graphicData uri="http://schemas.openxmlformats.org/drawingml/2006/table">
            <a:tbl>
              <a:tblPr firstRow="1" bandRow="1">
                <a:tableStyleId>{5C22544A-7EE6-4342-B048-85BDC9FD1C3A}</a:tableStyleId>
              </a:tblPr>
              <a:tblGrid>
                <a:gridCol w="505406">
                  <a:extLst>
                    <a:ext uri="{9D8B030D-6E8A-4147-A177-3AD203B41FA5}">
                      <a16:colId xmlns:a16="http://schemas.microsoft.com/office/drawing/2014/main" val="20000"/>
                    </a:ext>
                  </a:extLst>
                </a:gridCol>
                <a:gridCol w="791074">
                  <a:extLst>
                    <a:ext uri="{9D8B030D-6E8A-4147-A177-3AD203B41FA5}">
                      <a16:colId xmlns:a16="http://schemas.microsoft.com/office/drawing/2014/main" val="3542453686"/>
                    </a:ext>
                  </a:extLst>
                </a:gridCol>
                <a:gridCol w="262617">
                  <a:extLst>
                    <a:ext uri="{9D8B030D-6E8A-4147-A177-3AD203B41FA5}">
                      <a16:colId xmlns:a16="http://schemas.microsoft.com/office/drawing/2014/main" val="3694814343"/>
                    </a:ext>
                  </a:extLst>
                </a:gridCol>
                <a:gridCol w="880529">
                  <a:extLst>
                    <a:ext uri="{9D8B030D-6E8A-4147-A177-3AD203B41FA5}">
                      <a16:colId xmlns:a16="http://schemas.microsoft.com/office/drawing/2014/main" val="20002"/>
                    </a:ext>
                  </a:extLst>
                </a:gridCol>
                <a:gridCol w="30083">
                  <a:extLst>
                    <a:ext uri="{9D8B030D-6E8A-4147-A177-3AD203B41FA5}">
                      <a16:colId xmlns:a16="http://schemas.microsoft.com/office/drawing/2014/main" val="1407445410"/>
                    </a:ext>
                  </a:extLst>
                </a:gridCol>
              </a:tblGrid>
              <a:tr h="190500">
                <a:tc gridSpan="5">
                  <a:txBody>
                    <a:bodyPr/>
                    <a:lstStyle/>
                    <a:p>
                      <a:pPr algn="l"/>
                      <a:endParaRPr lang="zh-CN" altLang="en-US" sz="1300" dirty="0">
                        <a:solidFill>
                          <a:srgbClr val="002060"/>
                        </a:solidFill>
                      </a:endParaRPr>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zh-CN" altLang="en-US" dirty="0"/>
                    </a:p>
                  </a:txBody>
                  <a:tcPr marL="0" marR="0" marT="0" marB="0" anchor="ctr" anchorCtr="1">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32833">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zh-CN" altLang="en-US" sz="1500" dirty="0">
                          <a:solidFill>
                            <a:srgbClr val="002060"/>
                          </a:solidFill>
                          <a:latin typeface="华文琥珀" panose="02010800040101010101" pitchFamily="2" charset="-122"/>
                          <a:ea typeface="华文琥珀" panose="02010800040101010101" pitchFamily="2" charset="-122"/>
                        </a:rPr>
                        <a:t>财务</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zh-CN" altLang="en-US" sz="1300" dirty="0">
                          <a:latin typeface="黑体" panose="02010609060101010101" pitchFamily="49" charset="-122"/>
                          <a:ea typeface="黑体" panose="02010609060101010101" pitchFamily="49" charset="-122"/>
                        </a:rPr>
                        <a:t>资金筹措</a:t>
                      </a:r>
                      <a:endParaRPr lang="en-US" altLang="zh-CN" sz="1300" dirty="0">
                        <a:latin typeface="黑体" panose="02010609060101010101" pitchFamily="49" charset="-122"/>
                        <a:ea typeface="黑体" panose="02010609060101010101" pitchFamily="49" charset="-122"/>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altLang="zh-CN"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b"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2200"/>
                        </a:lnSpc>
                      </a:pPr>
                      <a:r>
                        <a:rPr lang="zh-CN" altLang="en-US" sz="1300" dirty="0">
                          <a:latin typeface="黑体" panose="02010609060101010101" pitchFamily="49" charset="-122"/>
                          <a:ea typeface="黑体" panose="02010609060101010101" pitchFamily="49" charset="-122"/>
                        </a:rPr>
                        <a:t>资金使用</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endParaRPr lang="zh-CN" altLang="en-US" sz="1500" dirty="0"/>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0500">
                <a:tc gridSpan="5">
                  <a:txBody>
                    <a:bodyPr/>
                    <a:lstStyle/>
                    <a:p>
                      <a:r>
                        <a:rPr lang="zh-CN" altLang="en-US" sz="1300" dirty="0"/>
                        <a:t>成本</a:t>
                      </a:r>
                      <a:r>
                        <a:rPr lang="en-US" altLang="zh-CN" sz="1300" dirty="0"/>
                        <a:t>-</a:t>
                      </a:r>
                      <a:r>
                        <a:rPr lang="zh-CN" altLang="en-US" sz="1300" dirty="0"/>
                        <a:t>收入结构</a:t>
                      </a:r>
                      <a:endParaRPr lang="en-US" altLang="zh-CN"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tc hMerge="1">
                  <a:txBody>
                    <a:bodyPr/>
                    <a:lstStyle/>
                    <a:p>
                      <a:endParaRPr lang="en-US" altLang="zh-CN" sz="15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a:lnSpc>
                          <a:spcPts val="1000"/>
                        </a:lnSpc>
                      </a:pPr>
                      <a:endParaRPr lang="zh-CN" altLang="en-US"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graphicFrame>
        <p:nvGraphicFramePr>
          <p:cNvPr id="14" name="表格 13"/>
          <p:cNvGraphicFramePr>
            <a:graphicFrameLocks noGrp="1"/>
          </p:cNvGraphicFramePr>
          <p:nvPr>
            <p:extLst>
              <p:ext uri="{D42A27DB-BD31-4B8C-83A1-F6EECF244321}">
                <p14:modId xmlns:p14="http://schemas.microsoft.com/office/powerpoint/2010/main" val="3854290579"/>
              </p:ext>
            </p:extLst>
          </p:nvPr>
        </p:nvGraphicFramePr>
        <p:xfrm>
          <a:off x="5871072" y="2331041"/>
          <a:ext cx="2517352" cy="657479"/>
        </p:xfrm>
        <a:graphic>
          <a:graphicData uri="http://schemas.openxmlformats.org/drawingml/2006/table">
            <a:tbl>
              <a:tblPr firstRow="1" bandRow="1">
                <a:tableStyleId>{5C22544A-7EE6-4342-B048-85BDC9FD1C3A}</a:tableStyleId>
              </a:tblPr>
              <a:tblGrid>
                <a:gridCol w="553049">
                  <a:extLst>
                    <a:ext uri="{9D8B030D-6E8A-4147-A177-3AD203B41FA5}">
                      <a16:colId xmlns:a16="http://schemas.microsoft.com/office/drawing/2014/main" val="20000"/>
                    </a:ext>
                  </a:extLst>
                </a:gridCol>
                <a:gridCol w="791074">
                  <a:extLst>
                    <a:ext uri="{9D8B030D-6E8A-4147-A177-3AD203B41FA5}">
                      <a16:colId xmlns:a16="http://schemas.microsoft.com/office/drawing/2014/main" val="3542453686"/>
                    </a:ext>
                  </a:extLst>
                </a:gridCol>
                <a:gridCol w="262617">
                  <a:extLst>
                    <a:ext uri="{9D8B030D-6E8A-4147-A177-3AD203B41FA5}">
                      <a16:colId xmlns:a16="http://schemas.microsoft.com/office/drawing/2014/main" val="3694814343"/>
                    </a:ext>
                  </a:extLst>
                </a:gridCol>
                <a:gridCol w="880529">
                  <a:extLst>
                    <a:ext uri="{9D8B030D-6E8A-4147-A177-3AD203B41FA5}">
                      <a16:colId xmlns:a16="http://schemas.microsoft.com/office/drawing/2014/main" val="20002"/>
                    </a:ext>
                  </a:extLst>
                </a:gridCol>
                <a:gridCol w="30083">
                  <a:extLst>
                    <a:ext uri="{9D8B030D-6E8A-4147-A177-3AD203B41FA5}">
                      <a16:colId xmlns:a16="http://schemas.microsoft.com/office/drawing/2014/main" val="1407445410"/>
                    </a:ext>
                  </a:extLst>
                </a:gridCol>
              </a:tblGrid>
              <a:tr h="190500">
                <a:tc gridSpan="5">
                  <a:txBody>
                    <a:bodyPr/>
                    <a:lstStyle/>
                    <a:p>
                      <a:pPr algn="l"/>
                      <a:endParaRPr lang="zh-CN" altLang="en-US" sz="1300" dirty="0">
                        <a:solidFill>
                          <a:srgbClr val="002060"/>
                        </a:solidFill>
                      </a:endParaRPr>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zh-CN" altLang="en-US" dirty="0"/>
                    </a:p>
                  </a:txBody>
                  <a:tcPr marL="0" marR="0" marT="0" marB="0" anchor="ctr" anchorCtr="1">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32833">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zh-CN" altLang="en-US" sz="1500" dirty="0">
                          <a:solidFill>
                            <a:srgbClr val="002060"/>
                          </a:solidFill>
                          <a:latin typeface="华文琥珀" panose="02010800040101010101" pitchFamily="2" charset="-122"/>
                          <a:ea typeface="华文琥珀" panose="02010800040101010101" pitchFamily="2" charset="-122"/>
                        </a:rPr>
                        <a:t>营销</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marL="0" marR="0" lvl="0" indent="0" algn="ctr" defTabSz="914400" rtl="0" eaLnBrk="1" fontAlgn="auto" latinLnBrk="0" hangingPunct="1">
                        <a:lnSpc>
                          <a:spcPts val="2200"/>
                        </a:lnSpc>
                        <a:spcBef>
                          <a:spcPts val="0"/>
                        </a:spcBef>
                        <a:spcAft>
                          <a:spcPts val="0"/>
                        </a:spcAft>
                        <a:buClrTx/>
                        <a:buSzTx/>
                        <a:buFontTx/>
                        <a:buNone/>
                        <a:tabLst/>
                        <a:defRPr/>
                      </a:pPr>
                      <a:r>
                        <a:rPr lang="zh-CN" altLang="en-US" sz="1300" dirty="0">
                          <a:latin typeface="黑体" panose="02010609060101010101" pitchFamily="49" charset="-122"/>
                          <a:ea typeface="黑体" panose="02010609060101010101" pitchFamily="49" charset="-122"/>
                        </a:rPr>
                        <a:t>营销布点</a:t>
                      </a:r>
                      <a:endParaRPr lang="en-US" altLang="zh-CN" sz="1300" dirty="0">
                        <a:latin typeface="黑体" panose="02010609060101010101" pitchFamily="49" charset="-122"/>
                        <a:ea typeface="黑体" panose="02010609060101010101" pitchFamily="49" charset="-122"/>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2200"/>
                        </a:lnSpc>
                        <a:spcBef>
                          <a:spcPts val="0"/>
                        </a:spcBef>
                        <a:spcAft>
                          <a:spcPts val="0"/>
                        </a:spcAft>
                        <a:buClrTx/>
                        <a:buSzTx/>
                        <a:buFontTx/>
                        <a:buNone/>
                        <a:tabLst/>
                        <a:defRPr/>
                      </a:pPr>
                      <a:r>
                        <a:rPr lang="en-US" altLang="zh-CN"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b"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2200"/>
                        </a:lnSpc>
                      </a:pPr>
                      <a:r>
                        <a:rPr lang="zh-CN" altLang="en-US" sz="1300" dirty="0">
                          <a:latin typeface="黑体" panose="02010609060101010101" pitchFamily="49" charset="-122"/>
                          <a:ea typeface="黑体" panose="02010609060101010101" pitchFamily="49" charset="-122"/>
                        </a:rPr>
                        <a:t>营销策略</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endParaRPr lang="zh-CN" altLang="en-US" sz="1500"/>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0500">
                <a:tc gridSpan="5">
                  <a:txBody>
                    <a:bodyPr/>
                    <a:lstStyle/>
                    <a:p>
                      <a:r>
                        <a:rPr lang="zh-CN" altLang="en-US" sz="1300" dirty="0"/>
                        <a:t>交换实现价值</a:t>
                      </a:r>
                      <a:endParaRPr lang="en-US" altLang="zh-CN" sz="13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tc hMerge="1">
                  <a:txBody>
                    <a:bodyPr/>
                    <a:lstStyle/>
                    <a:p>
                      <a:endParaRPr lang="en-US" altLang="zh-CN" sz="15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a:lnSpc>
                          <a:spcPts val="1000"/>
                        </a:lnSpc>
                      </a:pPr>
                      <a:endParaRPr lang="zh-CN" altLang="en-US"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graphicFrame>
        <p:nvGraphicFramePr>
          <p:cNvPr id="15" name="表格 14"/>
          <p:cNvGraphicFramePr>
            <a:graphicFrameLocks noGrp="1"/>
          </p:cNvGraphicFramePr>
          <p:nvPr>
            <p:extLst>
              <p:ext uri="{D42A27DB-BD31-4B8C-83A1-F6EECF244321}">
                <p14:modId xmlns:p14="http://schemas.microsoft.com/office/powerpoint/2010/main" val="754524718"/>
              </p:ext>
            </p:extLst>
          </p:nvPr>
        </p:nvGraphicFramePr>
        <p:xfrm>
          <a:off x="5877418" y="1268760"/>
          <a:ext cx="3179268" cy="721247"/>
        </p:xfrm>
        <a:graphic>
          <a:graphicData uri="http://schemas.openxmlformats.org/drawingml/2006/table">
            <a:tbl>
              <a:tblPr firstRow="1" bandRow="1">
                <a:tableStyleId>{5C22544A-7EE6-4342-B048-85BDC9FD1C3A}</a:tableStyleId>
              </a:tblPr>
              <a:tblGrid>
                <a:gridCol w="541456">
                  <a:extLst>
                    <a:ext uri="{9D8B030D-6E8A-4147-A177-3AD203B41FA5}">
                      <a16:colId xmlns:a16="http://schemas.microsoft.com/office/drawing/2014/main" val="20000"/>
                    </a:ext>
                  </a:extLst>
                </a:gridCol>
                <a:gridCol w="775445">
                  <a:extLst>
                    <a:ext uri="{9D8B030D-6E8A-4147-A177-3AD203B41FA5}">
                      <a16:colId xmlns:a16="http://schemas.microsoft.com/office/drawing/2014/main" val="3542453686"/>
                    </a:ext>
                  </a:extLst>
                </a:gridCol>
                <a:gridCol w="257428">
                  <a:extLst>
                    <a:ext uri="{9D8B030D-6E8A-4147-A177-3AD203B41FA5}">
                      <a16:colId xmlns:a16="http://schemas.microsoft.com/office/drawing/2014/main" val="3694814343"/>
                    </a:ext>
                  </a:extLst>
                </a:gridCol>
                <a:gridCol w="883323">
                  <a:extLst>
                    <a:ext uri="{9D8B030D-6E8A-4147-A177-3AD203B41FA5}">
                      <a16:colId xmlns:a16="http://schemas.microsoft.com/office/drawing/2014/main" val="20002"/>
                    </a:ext>
                  </a:extLst>
                </a:gridCol>
                <a:gridCol w="721616">
                  <a:extLst>
                    <a:ext uri="{9D8B030D-6E8A-4147-A177-3AD203B41FA5}">
                      <a16:colId xmlns:a16="http://schemas.microsoft.com/office/drawing/2014/main" val="1407445410"/>
                    </a:ext>
                  </a:extLst>
                </a:gridCol>
              </a:tblGrid>
              <a:tr h="190500">
                <a:tc gridSpan="2">
                  <a:txBody>
                    <a:bodyPr/>
                    <a:lstStyle/>
                    <a:p>
                      <a:pPr algn="l"/>
                      <a:r>
                        <a:rPr lang="zh-CN" altLang="en-US" sz="1300" dirty="0">
                          <a:solidFill>
                            <a:srgbClr val="002060"/>
                          </a:solidFill>
                        </a:rPr>
                        <a:t>职能战略举措</a:t>
                      </a:r>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a:p>
                  </a:txBody>
                  <a:tcPr/>
                </a:tc>
                <a:tc gridSpan="3">
                  <a:txBody>
                    <a:bodyPr/>
                    <a:lstStyle/>
                    <a:p>
                      <a:endParaRPr lang="zh-CN" altLang="en-US" dirty="0"/>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p>
                  </a:txBody>
                  <a:tcPr marL="0" marR="0" marT="0" marB="0" anchor="ctr" anchorCtr="1">
                    <a:lnL w="12700" cmpd="sng">
                      <a:noFill/>
                    </a:lnL>
                    <a:lnR w="12700" cmpd="sng">
                      <a:noFill/>
                    </a:lnR>
                    <a:lnT w="12700" cmpd="sng">
                      <a:noFill/>
                    </a:lnT>
                    <a:lnB w="38100" cmpd="sng">
                      <a:noFill/>
                    </a:lnB>
                    <a:lnTlToBr w="12700" cmpd="sng">
                      <a:noFill/>
                      <a:prstDash val="solid"/>
                    </a:lnTlToBr>
                    <a:lnBlToTr w="12700" cmpd="sng">
                      <a:noFill/>
                      <a:prstDash val="solid"/>
                    </a:lnBlToTr>
                  </a:tcPr>
                </a:tc>
                <a:tc hMerge="1">
                  <a:txBody>
                    <a:bodyPr/>
                    <a:lstStyle/>
                    <a:p>
                      <a:endParaRPr lang="zh-CN" altLang="en-US" dirty="0"/>
                    </a:p>
                  </a:txBody>
                  <a:tcPr marL="0" marR="0" marT="0" marB="0" anchor="ctr" anchorCtr="1">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48807">
                <a:tc>
                  <a:txBody>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lang="zh-CN" altLang="en-US" sz="1500" dirty="0">
                          <a:solidFill>
                            <a:srgbClr val="002060"/>
                          </a:solidFill>
                          <a:latin typeface="华文琥珀" panose="02010800040101010101" pitchFamily="2" charset="-122"/>
                          <a:ea typeface="华文琥珀" panose="02010800040101010101" pitchFamily="2" charset="-122"/>
                        </a:rPr>
                        <a:t>运营</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5">
                        <a:lumMod val="75000"/>
                      </a:schemeClr>
                    </a:solidFill>
                  </a:tcPr>
                </a:tc>
                <a:tc>
                  <a:txBody>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lang="zh-CN" altLang="en-US" sz="1300" dirty="0">
                          <a:latin typeface="黑体" panose="02010609060101010101" pitchFamily="49" charset="-122"/>
                          <a:ea typeface="黑体" panose="02010609060101010101" pitchFamily="49" charset="-122"/>
                        </a:rPr>
                        <a:t>组织效率</a:t>
                      </a:r>
                      <a:endParaRPr lang="en-US" altLang="zh-CN" sz="1300" dirty="0">
                        <a:latin typeface="黑体" panose="02010609060101010101" pitchFamily="49" charset="-122"/>
                        <a:ea typeface="黑体" panose="02010609060101010101" pitchFamily="49" charset="-122"/>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marL="0" marR="0" indent="0" algn="ctr" defTabSz="914400" rtl="0" eaLnBrk="1" fontAlgn="auto" latinLnBrk="0" hangingPunct="1">
                        <a:lnSpc>
                          <a:spcPts val="2000"/>
                        </a:lnSpc>
                        <a:spcBef>
                          <a:spcPts val="0"/>
                        </a:spcBef>
                        <a:spcAft>
                          <a:spcPts val="0"/>
                        </a:spcAft>
                        <a:buClrTx/>
                        <a:buSzTx/>
                        <a:buFontTx/>
                        <a:buNone/>
                        <a:tabLst/>
                        <a:defRPr/>
                      </a:pPr>
                      <a:r>
                        <a:rPr lang="en-US" altLang="zh-CN"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sym typeface="Wingdings" panose="05000000000000000000" pitchFamily="2" charset="2"/>
                        </a:rPr>
                        <a:t>+</a:t>
                      </a:r>
                      <a:endParaRPr lang="zh-CN" altLang="en-US" sz="1300" b="1" kern="1200" dirty="0">
                        <a:ln>
                          <a:solidFill>
                            <a:srgbClr val="FF0000"/>
                          </a:solidFill>
                        </a:ln>
                        <a:solidFill>
                          <a:srgbClr val="FF0000"/>
                        </a:solidFill>
                        <a:effectLst>
                          <a:innerShdw blurRad="63500" dist="50800" dir="13500000">
                            <a:prstClr val="black">
                              <a:alpha val="50000"/>
                            </a:prstClr>
                          </a:innerShdw>
                        </a:effectLst>
                        <a:latin typeface="黑体" panose="02010609060101010101" pitchFamily="49" charset="-122"/>
                        <a:ea typeface="黑体" panose="02010609060101010101" pitchFamily="49" charset="-122"/>
                        <a:cs typeface="+mn-cs"/>
                      </a:endParaRP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noFill/>
                  </a:tcPr>
                </a:tc>
                <a:tc>
                  <a:txBody>
                    <a:bodyPr/>
                    <a:lstStyle/>
                    <a:p>
                      <a:pPr algn="ctr">
                        <a:lnSpc>
                          <a:spcPts val="2000"/>
                        </a:lnSpc>
                      </a:pPr>
                      <a:r>
                        <a:rPr lang="zh-CN" altLang="en-US" sz="1300" dirty="0">
                          <a:latin typeface="黑体" panose="02010609060101010101" pitchFamily="49" charset="-122"/>
                          <a:ea typeface="黑体" panose="02010609060101010101" pitchFamily="49" charset="-122"/>
                        </a:rPr>
                        <a:t>质量</a:t>
                      </a:r>
                      <a:r>
                        <a:rPr lang="en-US" altLang="zh-CN" sz="1300" dirty="0">
                          <a:latin typeface="黑体" panose="02010609060101010101" pitchFamily="49" charset="-122"/>
                          <a:ea typeface="黑体" panose="02010609060101010101" pitchFamily="49" charset="-122"/>
                        </a:rPr>
                        <a:t>-</a:t>
                      </a:r>
                      <a:r>
                        <a:rPr lang="zh-CN" altLang="en-US" sz="1300" dirty="0">
                          <a:latin typeface="黑体" panose="02010609060101010101" pitchFamily="49" charset="-122"/>
                          <a:ea typeface="黑体" panose="02010609060101010101" pitchFamily="49" charset="-122"/>
                        </a:rPr>
                        <a:t>计划</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tx2">
                        <a:lumMod val="40000"/>
                        <a:lumOff val="60000"/>
                      </a:schemeClr>
                    </a:solidFill>
                  </a:tcPr>
                </a:tc>
                <a:tc>
                  <a:txBody>
                    <a:bodyPr/>
                    <a:lstStyle/>
                    <a:p>
                      <a:pPr>
                        <a:lnSpc>
                          <a:spcPts val="2000"/>
                        </a:lnSpc>
                      </a:pPr>
                      <a:endParaRPr lang="zh-CN" altLang="en-US" sz="1300" dirty="0"/>
                    </a:p>
                  </a:txBody>
                  <a:tcPr marL="0" marR="0" marT="0" marB="0" anchor="ctr" anchorCtr="1">
                    <a:lnL w="12700" cmpd="sng">
                      <a:noFill/>
                    </a:lnL>
                    <a:lnR w="12700" cmpd="sng">
                      <a:noFill/>
                    </a:lnR>
                    <a:lnT w="12700" cap="flat" cmpd="sng" algn="ctr">
                      <a:noFill/>
                      <a:prstDash val="solid"/>
                      <a:round/>
                      <a:headEnd type="none" w="med" len="med"/>
                      <a:tailEnd type="none" w="med" len="med"/>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90500">
                <a:tc gridSpan="5">
                  <a:txBody>
                    <a:bodyPr/>
                    <a:lstStyle/>
                    <a:p>
                      <a:r>
                        <a:rPr lang="zh-CN" altLang="en-US" sz="1300" dirty="0"/>
                        <a:t>价值实现的具体措施</a:t>
                      </a:r>
                      <a:r>
                        <a:rPr lang="en-US" altLang="zh-CN" sz="1300" dirty="0"/>
                        <a:t>/</a:t>
                      </a:r>
                      <a:r>
                        <a:rPr lang="zh-CN" altLang="en-US" sz="1300" dirty="0"/>
                        <a:t>方法</a:t>
                      </a:r>
                      <a:r>
                        <a:rPr lang="en-US" altLang="zh-CN" sz="1300" dirty="0">
                          <a:sym typeface="Wingdings" panose="05000000000000000000" pitchFamily="2" charset="2"/>
                        </a:rPr>
                        <a:t></a:t>
                      </a:r>
                      <a:r>
                        <a:rPr lang="zh-CN" altLang="en-US" sz="1300" dirty="0"/>
                        <a:t>商业模式落地</a:t>
                      </a:r>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tc hMerge="1">
                  <a:txBody>
                    <a:bodyPr/>
                    <a:lstStyle/>
                    <a:p>
                      <a:endParaRPr lang="en-US" altLang="zh-CN" sz="15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a:lnSpc>
                          <a:spcPts val="1000"/>
                        </a:lnSpc>
                      </a:pPr>
                      <a:endParaRPr lang="zh-CN" altLang="en-US"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endParaRPr lang="zh-CN" altLang="en-US"/>
                    </a:p>
                  </a:txBody>
                  <a:tcPr/>
                </a:tc>
                <a:extLst>
                  <a:ext uri="{0D108BD9-81ED-4DB2-BD59-A6C34878D82A}">
                    <a16:rowId xmlns:a16="http://schemas.microsoft.com/office/drawing/2014/main" val="10002"/>
                  </a:ext>
                </a:extLst>
              </a:tr>
            </a:tbl>
          </a:graphicData>
        </a:graphic>
      </p:graphicFrame>
      <p:graphicFrame>
        <p:nvGraphicFramePr>
          <p:cNvPr id="36" name="表格 35"/>
          <p:cNvGraphicFramePr>
            <a:graphicFrameLocks noGrp="1"/>
          </p:cNvGraphicFramePr>
          <p:nvPr>
            <p:extLst>
              <p:ext uri="{D42A27DB-BD31-4B8C-83A1-F6EECF244321}">
                <p14:modId xmlns:p14="http://schemas.microsoft.com/office/powerpoint/2010/main" val="497312556"/>
              </p:ext>
            </p:extLst>
          </p:nvPr>
        </p:nvGraphicFramePr>
        <p:xfrm>
          <a:off x="5652120" y="4239415"/>
          <a:ext cx="3219369" cy="2072073"/>
        </p:xfrm>
        <a:graphic>
          <a:graphicData uri="http://schemas.openxmlformats.org/drawingml/2006/table">
            <a:tbl>
              <a:tblPr firstRow="1" bandRow="1">
                <a:tableStyleId>{5C22544A-7EE6-4342-B048-85BDC9FD1C3A}</a:tableStyleId>
              </a:tblPr>
              <a:tblGrid>
                <a:gridCol w="1595736">
                  <a:extLst>
                    <a:ext uri="{9D8B030D-6E8A-4147-A177-3AD203B41FA5}">
                      <a16:colId xmlns:a16="http://schemas.microsoft.com/office/drawing/2014/main" val="20000"/>
                    </a:ext>
                  </a:extLst>
                </a:gridCol>
                <a:gridCol w="1623633">
                  <a:extLst>
                    <a:ext uri="{9D8B030D-6E8A-4147-A177-3AD203B41FA5}">
                      <a16:colId xmlns:a16="http://schemas.microsoft.com/office/drawing/2014/main" val="20001"/>
                    </a:ext>
                  </a:extLst>
                </a:gridCol>
              </a:tblGrid>
              <a:tr h="1142433">
                <a:tc>
                  <a:txBody>
                    <a:bodyPr/>
                    <a:lstStyle/>
                    <a:p>
                      <a:pPr algn="ctr"/>
                      <a:r>
                        <a:rPr lang="zh-CN" altLang="en-US" sz="1400" b="0" dirty="0">
                          <a:solidFill>
                            <a:schemeClr val="tx1"/>
                          </a:solidFill>
                        </a:rPr>
                        <a:t>没人觉得</a:t>
                      </a:r>
                      <a:endParaRPr lang="en-US" altLang="zh-CN" sz="1400" b="0" dirty="0">
                        <a:solidFill>
                          <a:schemeClr val="tx1"/>
                        </a:solidFill>
                      </a:endParaRPr>
                    </a:p>
                    <a:p>
                      <a:pPr algn="ctr"/>
                      <a:r>
                        <a:rPr lang="zh-CN" altLang="en-US" sz="1400" b="0" dirty="0">
                          <a:solidFill>
                            <a:schemeClr val="tx1"/>
                          </a:solidFill>
                        </a:rPr>
                        <a:t>有用但你在做</a:t>
                      </a:r>
                    </a:p>
                  </a:txBody>
                  <a:tcPr marL="76200" marR="76200" marT="38100" marB="38100">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zh-CN" altLang="en-US" sz="1400" b="0" dirty="0">
                          <a:solidFill>
                            <a:schemeClr val="tx1"/>
                          </a:solidFill>
                        </a:rPr>
                        <a:t>有价值且知道</a:t>
                      </a:r>
                      <a:endParaRPr lang="en-US" altLang="zh-CN" sz="1400" b="0" dirty="0">
                        <a:solidFill>
                          <a:schemeClr val="tx1"/>
                        </a:solidFill>
                      </a:endParaRPr>
                    </a:p>
                    <a:p>
                      <a:pPr algn="ctr"/>
                      <a:r>
                        <a:rPr lang="zh-CN" altLang="en-US" sz="1400" b="0" dirty="0">
                          <a:solidFill>
                            <a:schemeClr val="tx1"/>
                          </a:solidFill>
                        </a:rPr>
                        <a:t>该如何做</a:t>
                      </a:r>
                    </a:p>
                  </a:txBody>
                  <a:tcPr marL="76200" marR="76200" marT="38100" marB="3810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891321">
                <a:tc>
                  <a:txBody>
                    <a:bodyPr/>
                    <a:lstStyle/>
                    <a:p>
                      <a:pPr algn="ctr"/>
                      <a:endParaRPr lang="en-US" altLang="zh-CN" sz="1400" b="0" dirty="0">
                        <a:solidFill>
                          <a:schemeClr val="tx1"/>
                        </a:solidFill>
                      </a:endParaRPr>
                    </a:p>
                    <a:p>
                      <a:pPr algn="ctr"/>
                      <a:endParaRPr lang="en-US" altLang="zh-CN" sz="1400" b="0" dirty="0">
                        <a:solidFill>
                          <a:schemeClr val="tx1"/>
                        </a:solidFill>
                      </a:endParaRPr>
                    </a:p>
                    <a:p>
                      <a:pPr marL="0" algn="ctr" defTabSz="914400" rtl="0" eaLnBrk="1" latinLnBrk="0" hangingPunct="1"/>
                      <a:r>
                        <a:rPr lang="zh-CN" altLang="en-US" sz="1400" b="0" kern="1200" dirty="0">
                          <a:solidFill>
                            <a:schemeClr val="tx1"/>
                          </a:solidFill>
                          <a:latin typeface="+mn-lt"/>
                          <a:ea typeface="+mn-ea"/>
                          <a:cs typeface="+mn-cs"/>
                        </a:rPr>
                        <a:t>没有客户觉得</a:t>
                      </a:r>
                      <a:endParaRPr lang="en-US" altLang="zh-CN" sz="1400" b="0" kern="1200" dirty="0">
                        <a:solidFill>
                          <a:schemeClr val="tx1"/>
                        </a:solidFill>
                        <a:latin typeface="+mn-lt"/>
                        <a:ea typeface="+mn-ea"/>
                        <a:cs typeface="+mn-cs"/>
                      </a:endParaRPr>
                    </a:p>
                    <a:p>
                      <a:pPr marL="0" algn="ctr" defTabSz="914400" rtl="0" eaLnBrk="1" latinLnBrk="0" hangingPunct="1"/>
                      <a:r>
                        <a:rPr lang="zh-CN" altLang="en-US" sz="1400" b="0" kern="1200" dirty="0">
                          <a:solidFill>
                            <a:schemeClr val="tx1"/>
                          </a:solidFill>
                          <a:latin typeface="+mn-lt"/>
                          <a:ea typeface="+mn-ea"/>
                          <a:cs typeface="+mn-cs"/>
                        </a:rPr>
                        <a:t>特别</a:t>
                      </a:r>
                      <a:r>
                        <a:rPr lang="en-US" altLang="zh-CN" sz="1400" b="0" kern="1200" dirty="0">
                          <a:solidFill>
                            <a:schemeClr val="tx1"/>
                          </a:solidFill>
                          <a:latin typeface="+mn-lt"/>
                          <a:ea typeface="+mn-ea"/>
                          <a:cs typeface="+mn-cs"/>
                        </a:rPr>
                        <a:t>,</a:t>
                      </a:r>
                      <a:r>
                        <a:rPr lang="zh-CN" altLang="en-US" sz="1400" b="0" kern="1200" dirty="0">
                          <a:solidFill>
                            <a:schemeClr val="tx1"/>
                          </a:solidFill>
                          <a:latin typeface="+mn-lt"/>
                          <a:ea typeface="+mn-ea"/>
                          <a:cs typeface="+mn-cs"/>
                        </a:rPr>
                        <a:t>但跟风而做</a:t>
                      </a:r>
                      <a:endParaRPr lang="en-US" altLang="zh-CN" sz="1400" b="0" kern="1200" dirty="0">
                        <a:solidFill>
                          <a:schemeClr val="tx1"/>
                        </a:solidFill>
                        <a:latin typeface="+mn-lt"/>
                        <a:ea typeface="+mn-ea"/>
                        <a:cs typeface="+mn-cs"/>
                      </a:endParaRPr>
                    </a:p>
                  </a:txBody>
                  <a:tcPr marL="76200" marR="76200" marT="38100" marB="38100">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pPr algn="ctr"/>
                      <a:endParaRPr lang="en-US" altLang="zh-CN" sz="1400" b="0" dirty="0">
                        <a:solidFill>
                          <a:schemeClr val="tx1"/>
                        </a:solidFill>
                      </a:endParaRPr>
                    </a:p>
                    <a:p>
                      <a:pPr algn="ctr"/>
                      <a:endParaRPr lang="en-US" altLang="zh-CN" sz="1400" b="0" dirty="0">
                        <a:solidFill>
                          <a:schemeClr val="tx1"/>
                        </a:solidFill>
                      </a:endParaRPr>
                    </a:p>
                    <a:p>
                      <a:pPr algn="ctr"/>
                      <a:r>
                        <a:rPr lang="zh-CN" altLang="en-US" sz="1400" b="0" dirty="0">
                          <a:solidFill>
                            <a:schemeClr val="tx1"/>
                          </a:solidFill>
                        </a:rPr>
                        <a:t>做的有用但缺乏独到能力</a:t>
                      </a:r>
                      <a:r>
                        <a:rPr lang="en-US" altLang="zh-CN" sz="1400" b="0" dirty="0">
                          <a:solidFill>
                            <a:schemeClr val="tx1"/>
                          </a:solidFill>
                          <a:sym typeface="Wingdings" panose="05000000000000000000" pitchFamily="2" charset="2"/>
                        </a:rPr>
                        <a:t></a:t>
                      </a:r>
                      <a:r>
                        <a:rPr lang="zh-CN" altLang="en-US" sz="1400" b="0" dirty="0">
                          <a:solidFill>
                            <a:srgbClr val="C00000"/>
                          </a:solidFill>
                          <a:effectLst>
                            <a:outerShdw blurRad="38100" dist="38100" dir="2700000" algn="tl">
                              <a:srgbClr val="000000">
                                <a:alpha val="43137"/>
                              </a:srgbClr>
                            </a:outerShdw>
                          </a:effectLst>
                        </a:rPr>
                        <a:t>惨淡经营</a:t>
                      </a:r>
                    </a:p>
                  </a:txBody>
                  <a:tcPr marL="76200" marR="76200" marT="38100" marB="38100">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pSp>
        <p:nvGrpSpPr>
          <p:cNvPr id="37" name="组合 36"/>
          <p:cNvGrpSpPr/>
          <p:nvPr/>
        </p:nvGrpSpPr>
        <p:grpSpPr>
          <a:xfrm>
            <a:off x="5825732" y="4127087"/>
            <a:ext cx="2951486" cy="2085256"/>
            <a:chOff x="4379859" y="3786396"/>
            <a:chExt cx="3938291" cy="3158847"/>
          </a:xfrm>
        </p:grpSpPr>
        <p:cxnSp>
          <p:nvCxnSpPr>
            <p:cNvPr id="38" name="直接箭头连接符 37"/>
            <p:cNvCxnSpPr/>
            <p:nvPr/>
          </p:nvCxnSpPr>
          <p:spPr>
            <a:xfrm>
              <a:off x="4379859" y="5525995"/>
              <a:ext cx="336254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9" name="组合 38"/>
            <p:cNvGrpSpPr/>
            <p:nvPr/>
          </p:nvGrpSpPr>
          <p:grpSpPr>
            <a:xfrm>
              <a:off x="4885316" y="3786396"/>
              <a:ext cx="3432834" cy="3158847"/>
              <a:chOff x="4885316" y="3786396"/>
              <a:chExt cx="3432834" cy="3158847"/>
            </a:xfrm>
          </p:grpSpPr>
          <p:cxnSp>
            <p:nvCxnSpPr>
              <p:cNvPr id="40" name="直接箭头连接符 39"/>
              <p:cNvCxnSpPr/>
              <p:nvPr/>
            </p:nvCxnSpPr>
            <p:spPr>
              <a:xfrm flipV="1">
                <a:off x="6223875" y="4232470"/>
                <a:ext cx="0" cy="271277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7789644" y="5225960"/>
                <a:ext cx="528506" cy="600069"/>
              </a:xfrm>
              <a:prstGeom prst="rect">
                <a:avLst/>
              </a:prstGeom>
              <a:solidFill>
                <a:schemeClr val="accent6">
                  <a:lumMod val="20000"/>
                  <a:lumOff val="80000"/>
                </a:schemeClr>
              </a:solidFill>
            </p:spPr>
            <p:txBody>
              <a:bodyPr wrap="square" lIns="0" tIns="0" rIns="0" bIns="0" rtlCol="0" anchor="ctr" anchorCtr="1">
                <a:spAutoFit/>
              </a:bodyPr>
              <a:lstStyle/>
              <a:p>
                <a:r>
                  <a:rPr lang="zh-CN" altLang="en-US" sz="1400" dirty="0">
                    <a:latin typeface="等线" panose="02010600030101010101" pitchFamily="2" charset="-122"/>
                    <a:ea typeface="等线" panose="02010600030101010101" pitchFamily="2" charset="-122"/>
                  </a:rPr>
                  <a:t>客户价值</a:t>
                </a:r>
              </a:p>
            </p:txBody>
          </p:sp>
          <p:sp>
            <p:nvSpPr>
              <p:cNvPr id="42" name="文本框 41"/>
              <p:cNvSpPr txBox="1"/>
              <p:nvPr/>
            </p:nvSpPr>
            <p:spPr>
              <a:xfrm>
                <a:off x="5999858" y="3786396"/>
                <a:ext cx="489489" cy="483628"/>
              </a:xfrm>
              <a:prstGeom prst="rect">
                <a:avLst/>
              </a:prstGeom>
              <a:solidFill>
                <a:schemeClr val="accent6">
                  <a:lumMod val="20000"/>
                  <a:lumOff val="80000"/>
                </a:schemeClr>
              </a:solidFill>
            </p:spPr>
            <p:txBody>
              <a:bodyPr wrap="square" lIns="0" tIns="0" rIns="0" bIns="0" rtlCol="0" anchor="ctr" anchorCtr="1">
                <a:spAutoFit/>
              </a:bodyPr>
              <a:lstStyle/>
              <a:p>
                <a:pPr>
                  <a:lnSpc>
                    <a:spcPts val="1250"/>
                  </a:lnSpc>
                </a:pPr>
                <a:r>
                  <a:rPr lang="zh-CN" altLang="en-US" sz="1400" dirty="0">
                    <a:latin typeface="等线" panose="02010600030101010101" pitchFamily="2" charset="-122"/>
                    <a:ea typeface="等线" panose="02010600030101010101" pitchFamily="2" charset="-122"/>
                  </a:rPr>
                  <a:t>独特能力</a:t>
                </a:r>
              </a:p>
            </p:txBody>
          </p:sp>
          <p:sp>
            <p:nvSpPr>
              <p:cNvPr id="43" name="椭圆 42"/>
              <p:cNvSpPr/>
              <p:nvPr/>
            </p:nvSpPr>
            <p:spPr>
              <a:xfrm>
                <a:off x="4931704" y="4714007"/>
                <a:ext cx="1130528" cy="714031"/>
              </a:xfrm>
              <a:prstGeom prst="ellipse">
                <a:avLst/>
              </a:prstGeom>
              <a:solidFill>
                <a:schemeClr val="accent6">
                  <a:lumMod val="20000"/>
                  <a:lumOff val="80000"/>
                </a:schemeClr>
              </a:solidFill>
            </p:spPr>
            <p:style>
              <a:lnRef idx="1">
                <a:schemeClr val="accent2"/>
              </a:lnRef>
              <a:fillRef idx="3">
                <a:schemeClr val="accent2"/>
              </a:fillRef>
              <a:effectRef idx="2">
                <a:schemeClr val="accent2"/>
              </a:effectRef>
              <a:fontRef idx="minor">
                <a:schemeClr val="lt1"/>
              </a:fontRef>
            </p:style>
            <p:txBody>
              <a:bodyPr lIns="0" tIns="0" rIns="0" bIns="0" rtlCol="0" anchor="ctr"/>
              <a:lstStyle/>
              <a:p>
                <a:pPr algn="ctr"/>
                <a:r>
                  <a:rPr lang="zh-CN" altLang="en-US" sz="1400" b="1" dirty="0">
                    <a:solidFill>
                      <a:schemeClr val="accent5">
                        <a:lumMod val="10000"/>
                      </a:schemeClr>
                    </a:solidFill>
                    <a:latin typeface="等线" panose="02010600030101010101" pitchFamily="2" charset="-122"/>
                    <a:ea typeface="等线" panose="02010600030101010101" pitchFamily="2" charset="-122"/>
                  </a:rPr>
                  <a:t>冤大头企业</a:t>
                </a:r>
              </a:p>
            </p:txBody>
          </p:sp>
          <p:sp>
            <p:nvSpPr>
              <p:cNvPr id="44" name="椭圆 43"/>
              <p:cNvSpPr/>
              <p:nvPr/>
            </p:nvSpPr>
            <p:spPr>
              <a:xfrm>
                <a:off x="4885316" y="5606624"/>
                <a:ext cx="1223305" cy="636071"/>
              </a:xfrm>
              <a:prstGeom prst="ellipse">
                <a:avLst/>
              </a:prstGeom>
            </p:spPr>
            <p:style>
              <a:lnRef idx="1">
                <a:schemeClr val="dk1"/>
              </a:lnRef>
              <a:fillRef idx="3">
                <a:schemeClr val="dk1"/>
              </a:fillRef>
              <a:effectRef idx="2">
                <a:schemeClr val="dk1"/>
              </a:effectRef>
              <a:fontRef idx="minor">
                <a:schemeClr val="lt1"/>
              </a:fontRef>
            </p:style>
            <p:txBody>
              <a:bodyPr lIns="0" tIns="0" rIns="0" bIns="0" rtlCol="0" anchor="ctr"/>
              <a:lstStyle/>
              <a:p>
                <a:pPr algn="ctr"/>
                <a:r>
                  <a:rPr lang="zh-CN" altLang="en-US" sz="1400" dirty="0">
                    <a:latin typeface="等线" panose="02010600030101010101" pitchFamily="2" charset="-122"/>
                    <a:ea typeface="等线" panose="02010600030101010101" pitchFamily="2" charset="-122"/>
                  </a:rPr>
                  <a:t>凑趣型企业</a:t>
                </a:r>
              </a:p>
            </p:txBody>
          </p:sp>
          <p:sp>
            <p:nvSpPr>
              <p:cNvPr id="45" name="椭圆 44"/>
              <p:cNvSpPr/>
              <p:nvPr/>
            </p:nvSpPr>
            <p:spPr>
              <a:xfrm>
                <a:off x="6477753" y="5621820"/>
                <a:ext cx="1143702" cy="610019"/>
              </a:xfrm>
              <a:prstGeom prst="ellipse">
                <a:avLst/>
              </a:prstGeom>
              <a:solidFill>
                <a:schemeClr val="accent3">
                  <a:lumMod val="85000"/>
                </a:schemeClr>
              </a:solidFill>
              <a:ln>
                <a:solidFill>
                  <a:schemeClr val="accent3">
                    <a:lumMod val="85000"/>
                  </a:schemeClr>
                </a:solidFill>
              </a:ln>
            </p:spPr>
            <p:style>
              <a:lnRef idx="1">
                <a:schemeClr val="accent6"/>
              </a:lnRef>
              <a:fillRef idx="3">
                <a:schemeClr val="accent6"/>
              </a:fillRef>
              <a:effectRef idx="2">
                <a:schemeClr val="accent6"/>
              </a:effectRef>
              <a:fontRef idx="minor">
                <a:schemeClr val="lt1"/>
              </a:fontRef>
            </p:style>
            <p:txBody>
              <a:bodyPr lIns="0" tIns="0" rIns="0" bIns="0" rtlCol="0" anchor="ctr"/>
              <a:lstStyle/>
              <a:p>
                <a:pPr algn="ctr"/>
                <a:r>
                  <a:rPr lang="zh-CN" altLang="en-US" sz="1400" dirty="0">
                    <a:solidFill>
                      <a:srgbClr val="C00000"/>
                    </a:solidFill>
                    <a:latin typeface="等线" panose="02010600030101010101" pitchFamily="2" charset="-122"/>
                    <a:ea typeface="等线" panose="02010600030101010101" pitchFamily="2" charset="-122"/>
                  </a:rPr>
                  <a:t>平庸型企业</a:t>
                </a:r>
              </a:p>
            </p:txBody>
          </p:sp>
          <p:sp>
            <p:nvSpPr>
              <p:cNvPr id="46" name="椭圆 45"/>
              <p:cNvSpPr/>
              <p:nvPr/>
            </p:nvSpPr>
            <p:spPr>
              <a:xfrm>
                <a:off x="6489348" y="4714007"/>
                <a:ext cx="1120511" cy="720982"/>
              </a:xfrm>
              <a:prstGeom prst="ellipse">
                <a:avLst/>
              </a:prstGeom>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400" b="1" dirty="0">
                    <a:latin typeface="等线" panose="02010600030101010101" pitchFamily="2" charset="-122"/>
                    <a:ea typeface="等线" panose="02010600030101010101" pitchFamily="2" charset="-122"/>
                  </a:rPr>
                  <a:t>商业模式创新</a:t>
                </a:r>
              </a:p>
            </p:txBody>
          </p:sp>
        </p:grpSp>
      </p:grpSp>
      <p:grpSp>
        <p:nvGrpSpPr>
          <p:cNvPr id="26" name="组合 25"/>
          <p:cNvGrpSpPr/>
          <p:nvPr/>
        </p:nvGrpSpPr>
        <p:grpSpPr>
          <a:xfrm>
            <a:off x="2339752" y="4669052"/>
            <a:ext cx="3415115" cy="1716247"/>
            <a:chOff x="5149658" y="922114"/>
            <a:chExt cx="4485697" cy="2218854"/>
          </a:xfrm>
        </p:grpSpPr>
        <p:sp>
          <p:nvSpPr>
            <p:cNvPr id="27" name="椭圆 26"/>
            <p:cNvSpPr/>
            <p:nvPr/>
          </p:nvSpPr>
          <p:spPr>
            <a:xfrm>
              <a:off x="5149658" y="1963632"/>
              <a:ext cx="692141" cy="504056"/>
            </a:xfrm>
            <a:prstGeom prst="ellipse">
              <a:avLst/>
            </a:prstGeom>
            <a:solidFill>
              <a:schemeClr val="bg1">
                <a:lumMod val="95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业务定位</a:t>
              </a:r>
            </a:p>
          </p:txBody>
        </p:sp>
        <p:sp>
          <p:nvSpPr>
            <p:cNvPr id="28" name="椭圆 27"/>
            <p:cNvSpPr/>
            <p:nvPr/>
          </p:nvSpPr>
          <p:spPr>
            <a:xfrm>
              <a:off x="6043235" y="1904509"/>
              <a:ext cx="692141" cy="576000"/>
            </a:xfrm>
            <a:prstGeom prst="ellipse">
              <a:avLst/>
            </a:prstGeom>
            <a:solidFill>
              <a:schemeClr val="accent3">
                <a:lumMod val="20000"/>
                <a:lumOff val="8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业务</a:t>
              </a:r>
              <a:endParaRPr lang="en-US" altLang="zh-CN" sz="1400" dirty="0">
                <a:solidFill>
                  <a:schemeClr val="tx1"/>
                </a:solidFill>
              </a:endParaRPr>
            </a:p>
            <a:p>
              <a:pPr algn="ctr">
                <a:lnSpc>
                  <a:spcPct val="90000"/>
                </a:lnSpc>
                <a:spcBef>
                  <a:spcPts val="0"/>
                </a:spcBef>
              </a:pPr>
              <a:r>
                <a:rPr lang="zh-CN" altLang="en-US" sz="1400" dirty="0">
                  <a:solidFill>
                    <a:schemeClr val="tx1"/>
                  </a:solidFill>
                </a:rPr>
                <a:t>系统</a:t>
              </a:r>
            </a:p>
          </p:txBody>
        </p:sp>
        <p:sp>
          <p:nvSpPr>
            <p:cNvPr id="29" name="椭圆 28"/>
            <p:cNvSpPr/>
            <p:nvPr/>
          </p:nvSpPr>
          <p:spPr>
            <a:xfrm>
              <a:off x="6880409" y="1221733"/>
              <a:ext cx="732855" cy="576000"/>
            </a:xfrm>
            <a:prstGeom prst="ellipse">
              <a:avLst/>
            </a:prstGeom>
            <a:solidFill>
              <a:schemeClr val="accent3">
                <a:lumMod val="20000"/>
                <a:lumOff val="8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核心</a:t>
              </a:r>
              <a:endParaRPr lang="en-US" altLang="zh-CN" sz="1400" dirty="0">
                <a:solidFill>
                  <a:schemeClr val="tx1"/>
                </a:solidFill>
              </a:endParaRPr>
            </a:p>
            <a:p>
              <a:pPr algn="ctr">
                <a:lnSpc>
                  <a:spcPct val="90000"/>
                </a:lnSpc>
                <a:spcBef>
                  <a:spcPts val="0"/>
                </a:spcBef>
              </a:pPr>
              <a:r>
                <a:rPr lang="zh-CN" altLang="en-US" sz="1400" dirty="0">
                  <a:solidFill>
                    <a:schemeClr val="tx1"/>
                  </a:solidFill>
                </a:rPr>
                <a:t>能力</a:t>
              </a:r>
            </a:p>
          </p:txBody>
        </p:sp>
        <p:sp>
          <p:nvSpPr>
            <p:cNvPr id="30" name="椭圆 29"/>
            <p:cNvSpPr/>
            <p:nvPr/>
          </p:nvSpPr>
          <p:spPr>
            <a:xfrm>
              <a:off x="6900765" y="2539562"/>
              <a:ext cx="692141" cy="576000"/>
            </a:xfrm>
            <a:prstGeom prst="ellipse">
              <a:avLst/>
            </a:prstGeom>
            <a:solidFill>
              <a:schemeClr val="accent3">
                <a:lumMod val="20000"/>
                <a:lumOff val="8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盈利</a:t>
              </a:r>
              <a:endParaRPr lang="en-US" altLang="zh-CN" sz="1400" dirty="0">
                <a:solidFill>
                  <a:schemeClr val="tx1"/>
                </a:solidFill>
              </a:endParaRPr>
            </a:p>
            <a:p>
              <a:pPr algn="ctr">
                <a:lnSpc>
                  <a:spcPct val="90000"/>
                </a:lnSpc>
                <a:spcBef>
                  <a:spcPts val="0"/>
                </a:spcBef>
              </a:pPr>
              <a:r>
                <a:rPr lang="zh-CN" altLang="en-US" sz="1400" dirty="0">
                  <a:solidFill>
                    <a:schemeClr val="tx1"/>
                  </a:solidFill>
                </a:rPr>
                <a:t>模式</a:t>
              </a:r>
            </a:p>
          </p:txBody>
        </p:sp>
        <p:sp>
          <p:nvSpPr>
            <p:cNvPr id="31" name="椭圆 30"/>
            <p:cNvSpPr/>
            <p:nvPr/>
          </p:nvSpPr>
          <p:spPr>
            <a:xfrm>
              <a:off x="7758298" y="1889967"/>
              <a:ext cx="992993" cy="576001"/>
            </a:xfrm>
            <a:prstGeom prst="ellipse">
              <a:avLst/>
            </a:prstGeom>
            <a:solidFill>
              <a:schemeClr val="accent3">
                <a:lumMod val="20000"/>
                <a:lumOff val="8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现金流结构</a:t>
              </a:r>
            </a:p>
          </p:txBody>
        </p:sp>
        <p:sp>
          <p:nvSpPr>
            <p:cNvPr id="32" name="椭圆 31"/>
            <p:cNvSpPr/>
            <p:nvPr/>
          </p:nvSpPr>
          <p:spPr>
            <a:xfrm>
              <a:off x="8943214" y="1940480"/>
              <a:ext cx="692141" cy="504056"/>
            </a:xfrm>
            <a:prstGeom prst="ellipse">
              <a:avLst/>
            </a:prstGeom>
            <a:solidFill>
              <a:schemeClr val="bg1">
                <a:lumMod val="95000"/>
              </a:schemeClr>
            </a:solidFill>
            <a:ln w="9525"/>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0000"/>
                </a:lnSpc>
                <a:spcBef>
                  <a:spcPts val="0"/>
                </a:spcBef>
              </a:pPr>
              <a:r>
                <a:rPr lang="zh-CN" altLang="en-US" sz="1400" dirty="0">
                  <a:solidFill>
                    <a:schemeClr val="tx1"/>
                  </a:solidFill>
                </a:rPr>
                <a:t>企业价值</a:t>
              </a:r>
            </a:p>
          </p:txBody>
        </p:sp>
        <p:cxnSp>
          <p:nvCxnSpPr>
            <p:cNvPr id="33" name="直接箭头连接符 32"/>
            <p:cNvCxnSpPr>
              <a:stCxn id="28" idx="6"/>
              <a:endCxn id="31" idx="2"/>
            </p:cNvCxnSpPr>
            <p:nvPr/>
          </p:nvCxnSpPr>
          <p:spPr>
            <a:xfrm flipV="1">
              <a:off x="6735377" y="2177968"/>
              <a:ext cx="1022921" cy="1454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p:cNvCxnSpPr>
              <a:stCxn id="29" idx="4"/>
              <a:endCxn id="30" idx="0"/>
            </p:cNvCxnSpPr>
            <p:nvPr/>
          </p:nvCxnSpPr>
          <p:spPr>
            <a:xfrm flipH="1">
              <a:off x="7246836" y="1797733"/>
              <a:ext cx="1" cy="74182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5" name="直接箭头连接符 34"/>
            <p:cNvCxnSpPr>
              <a:stCxn id="29" idx="3"/>
              <a:endCxn id="28" idx="7"/>
            </p:cNvCxnSpPr>
            <p:nvPr/>
          </p:nvCxnSpPr>
          <p:spPr>
            <a:xfrm flipH="1">
              <a:off x="6634014" y="1713380"/>
              <a:ext cx="353718" cy="27548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直接箭头连接符 46"/>
            <p:cNvCxnSpPr>
              <a:stCxn id="29" idx="5"/>
              <a:endCxn id="31" idx="1"/>
            </p:cNvCxnSpPr>
            <p:nvPr/>
          </p:nvCxnSpPr>
          <p:spPr>
            <a:xfrm>
              <a:off x="7505940" y="1713380"/>
              <a:ext cx="397779" cy="26094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8" name="直接箭头连接符 47"/>
            <p:cNvCxnSpPr>
              <a:stCxn id="28" idx="5"/>
              <a:endCxn id="30" idx="1"/>
            </p:cNvCxnSpPr>
            <p:nvPr/>
          </p:nvCxnSpPr>
          <p:spPr>
            <a:xfrm>
              <a:off x="6634015" y="2396156"/>
              <a:ext cx="368111" cy="227759"/>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9" name="直接箭头连接符 48"/>
            <p:cNvCxnSpPr>
              <a:stCxn id="30" idx="7"/>
              <a:endCxn id="31" idx="3"/>
            </p:cNvCxnSpPr>
            <p:nvPr/>
          </p:nvCxnSpPr>
          <p:spPr>
            <a:xfrm flipV="1">
              <a:off x="7491545" y="2381614"/>
              <a:ext cx="412174" cy="24230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50" name="矩形 49"/>
            <p:cNvSpPr/>
            <p:nvPr/>
          </p:nvSpPr>
          <p:spPr>
            <a:xfrm>
              <a:off x="6012160" y="922114"/>
              <a:ext cx="2842720" cy="2218854"/>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ctr">
                <a:lnSpc>
                  <a:spcPct val="90000"/>
                </a:lnSpc>
                <a:spcBef>
                  <a:spcPts val="0"/>
                </a:spcBef>
              </a:pPr>
              <a:r>
                <a:rPr lang="zh-CN" altLang="en-US" sz="1600" dirty="0">
                  <a:solidFill>
                    <a:schemeClr val="tx1"/>
                  </a:solidFill>
                </a:rPr>
                <a:t>运行机制</a:t>
              </a:r>
            </a:p>
          </p:txBody>
        </p:sp>
        <p:cxnSp>
          <p:nvCxnSpPr>
            <p:cNvPr id="51" name="直接连接符 50"/>
            <p:cNvCxnSpPr/>
            <p:nvPr/>
          </p:nvCxnSpPr>
          <p:spPr>
            <a:xfrm flipV="1">
              <a:off x="6012160" y="1200636"/>
              <a:ext cx="284272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2" name="直接箭头连接符 51"/>
            <p:cNvCxnSpPr>
              <a:stCxn id="27" idx="6"/>
            </p:cNvCxnSpPr>
            <p:nvPr/>
          </p:nvCxnSpPr>
          <p:spPr>
            <a:xfrm>
              <a:off x="5841799" y="2215660"/>
              <a:ext cx="17193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3" name="直接箭头连接符 52"/>
            <p:cNvCxnSpPr/>
            <p:nvPr/>
          </p:nvCxnSpPr>
          <p:spPr>
            <a:xfrm flipV="1">
              <a:off x="8750744" y="2177966"/>
              <a:ext cx="1800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aphicFrame>
        <p:nvGraphicFramePr>
          <p:cNvPr id="54" name="表格 53"/>
          <p:cNvGraphicFramePr>
            <a:graphicFrameLocks noGrp="1"/>
          </p:cNvGraphicFramePr>
          <p:nvPr>
            <p:extLst>
              <p:ext uri="{D42A27DB-BD31-4B8C-83A1-F6EECF244321}">
                <p14:modId xmlns:p14="http://schemas.microsoft.com/office/powerpoint/2010/main" val="4084101224"/>
              </p:ext>
            </p:extLst>
          </p:nvPr>
        </p:nvGraphicFramePr>
        <p:xfrm>
          <a:off x="4908744" y="2930232"/>
          <a:ext cx="3456384" cy="1036320"/>
        </p:xfrm>
        <a:graphic>
          <a:graphicData uri="http://schemas.openxmlformats.org/drawingml/2006/table">
            <a:tbl>
              <a:tblPr firstRow="1" bandRow="1">
                <a:tableStyleId>{5C22544A-7EE6-4342-B048-85BDC9FD1C3A}</a:tableStyleId>
              </a:tblPr>
              <a:tblGrid>
                <a:gridCol w="1872208">
                  <a:extLst>
                    <a:ext uri="{9D8B030D-6E8A-4147-A177-3AD203B41FA5}">
                      <a16:colId xmlns:a16="http://schemas.microsoft.com/office/drawing/2014/main" val="20000"/>
                    </a:ext>
                  </a:extLst>
                </a:gridCol>
                <a:gridCol w="1584176">
                  <a:extLst>
                    <a:ext uri="{9D8B030D-6E8A-4147-A177-3AD203B41FA5}">
                      <a16:colId xmlns:a16="http://schemas.microsoft.com/office/drawing/2014/main" val="20001"/>
                    </a:ext>
                  </a:extLst>
                </a:gridCol>
              </a:tblGrid>
              <a:tr h="304800">
                <a:tc>
                  <a:txBody>
                    <a:bodyPr/>
                    <a:lstStyle/>
                    <a:p>
                      <a:r>
                        <a:rPr lang="zh-CN" altLang="en-US" dirty="0">
                          <a:solidFill>
                            <a:srgbClr val="002060"/>
                          </a:solidFill>
                        </a:rPr>
                        <a:t>商业模式</a:t>
                      </a:r>
                    </a:p>
                  </a:txBody>
                  <a:tcPr marL="0" marR="0" marT="0" marB="0" anchor="ctr" anchorCtr="1">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ltLang="en-US" dirty="0">
                        <a:solidFill>
                          <a:srgbClr val="002060"/>
                        </a:solidFill>
                      </a:endParaRPr>
                    </a:p>
                  </a:txBody>
                  <a:tcPr marL="0" marR="0" marT="0" marB="0" anchor="ctr" anchorCtr="1">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04800">
                <a:tc>
                  <a:txBody>
                    <a:bodyPr/>
                    <a:lstStyle/>
                    <a:p>
                      <a:pPr algn="ctr"/>
                      <a:r>
                        <a:rPr lang="zh-CN" altLang="en-US" dirty="0">
                          <a:latin typeface="黑体" panose="02010609060101010101" pitchFamily="49" charset="-122"/>
                          <a:ea typeface="黑体" panose="02010609060101010101" pitchFamily="49" charset="-122"/>
                        </a:rPr>
                        <a:t>业务价值流程设计</a:t>
                      </a:r>
                    </a:p>
                  </a:txBody>
                  <a:tcPr marL="0" marR="0" marT="0" marB="0" anchor="ctr" anchorCtr="1">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rgbClr val="C00000"/>
                      </a:solidFill>
                      <a:prstDash val="sysDot"/>
                      <a:round/>
                      <a:headEnd type="none" w="med" len="med"/>
                      <a:tailEnd type="none" w="med" len="med"/>
                    </a:lnB>
                    <a:lnTlToBr w="12700" cmpd="sng">
                      <a:noFill/>
                      <a:prstDash val="solid"/>
                    </a:lnTlToBr>
                    <a:lnBlToTr w="12700" cmpd="sng">
                      <a:noFill/>
                      <a:prstDash val="solid"/>
                    </a:lnBlToTr>
                    <a:solidFill>
                      <a:schemeClr val="tx2">
                        <a:lumMod val="40000"/>
                        <a:lumOff val="60000"/>
                      </a:schemeClr>
                    </a:solidFill>
                  </a:tcPr>
                </a:tc>
                <a:tc>
                  <a:txBody>
                    <a:bodyPr/>
                    <a:lstStyle/>
                    <a:p>
                      <a:pPr algn="ctr"/>
                      <a:endParaRPr lang="zh-CN" altLang="en-US" dirty="0">
                        <a:latin typeface="黑体" panose="02010609060101010101" pitchFamily="49" charset="-122"/>
                        <a:ea typeface="黑体" panose="02010609060101010101" pitchFamily="49" charset="-122"/>
                      </a:endParaRPr>
                    </a:p>
                  </a:txBody>
                  <a:tcPr marL="0" marR="0" marT="0" marB="0" anchor="ctr" anchorCtr="1">
                    <a:lnL w="12700" cmpd="sng">
                      <a:noFill/>
                    </a:lnL>
                    <a:lnR w="12700" cmpd="sng">
                      <a:noFill/>
                    </a:lnR>
                    <a:lnT w="12700" cap="flat" cmpd="sng" algn="ctr">
                      <a:noFill/>
                      <a:prstDash val="solid"/>
                      <a:round/>
                      <a:headEnd type="none" w="med" len="med"/>
                      <a:tailEnd type="none" w="med" len="med"/>
                    </a:lnT>
                    <a:lnB w="12700" cap="flat" cmpd="sng" algn="ctr">
                      <a:solidFill>
                        <a:srgbClr val="C00000"/>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26504">
                <a:tc gridSpan="2">
                  <a:txBody>
                    <a:bodyPr/>
                    <a:lstStyle/>
                    <a:p>
                      <a:r>
                        <a:rPr lang="zh-CN" altLang="en-US" sz="1400" dirty="0"/>
                        <a:t>识别并设计</a:t>
                      </a:r>
                      <a:r>
                        <a:rPr lang="zh-CN" altLang="en-US"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利润型</a:t>
                      </a:r>
                      <a:r>
                        <a:rPr lang="en-US" altLang="zh-CN"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a:t>
                      </a:r>
                      <a:r>
                        <a:rPr lang="zh-CN" altLang="en-US"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抗击型</a:t>
                      </a:r>
                      <a:r>
                        <a:rPr lang="en-US" altLang="zh-CN"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a:t>
                      </a:r>
                      <a:r>
                        <a:rPr lang="zh-CN" altLang="en-US" sz="140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明星型</a:t>
                      </a:r>
                      <a:r>
                        <a:rPr lang="zh-CN" altLang="en-US" sz="1400" dirty="0"/>
                        <a:t>的产业</a:t>
                      </a:r>
                      <a:r>
                        <a:rPr lang="en-US" altLang="zh-CN" sz="1400" dirty="0"/>
                        <a:t>/</a:t>
                      </a:r>
                      <a:r>
                        <a:rPr lang="zh-CN" altLang="en-US" sz="1400" dirty="0"/>
                        <a:t>业务</a:t>
                      </a:r>
                      <a:r>
                        <a:rPr lang="en-US" altLang="zh-CN" sz="1400" dirty="0"/>
                        <a:t>/</a:t>
                      </a:r>
                      <a:r>
                        <a:rPr lang="zh-CN" altLang="en-US" sz="1400" dirty="0"/>
                        <a:t>产品组合，如何实现企业赢利和顾客价值</a:t>
                      </a:r>
                    </a:p>
                  </a:txBody>
                  <a:tcPr marL="0" marR="0" marT="0" marB="0" anchor="ctr" anchorCtr="1">
                    <a:lnL w="12700" cap="flat" cmpd="sng" algn="ctr">
                      <a:solidFill>
                        <a:srgbClr val="C00000"/>
                      </a:solidFill>
                      <a:prstDash val="sysDot"/>
                      <a:round/>
                      <a:headEnd type="none" w="med" len="med"/>
                      <a:tailEnd type="none" w="med" len="med"/>
                    </a:lnL>
                    <a:lnR w="12700" cap="flat" cmpd="sng" algn="ctr">
                      <a:solidFill>
                        <a:srgbClr val="C00000"/>
                      </a:solidFill>
                      <a:prstDash val="sysDot"/>
                      <a:round/>
                      <a:headEnd type="none" w="med" len="med"/>
                      <a:tailEnd type="none" w="med" len="med"/>
                    </a:lnR>
                    <a:lnT w="12700" cap="flat" cmpd="sng" algn="ctr">
                      <a:solidFill>
                        <a:srgbClr val="C00000"/>
                      </a:solidFill>
                      <a:prstDash val="sysDot"/>
                      <a:round/>
                      <a:headEnd type="none" w="med" len="med"/>
                      <a:tailEnd type="none" w="med" len="med"/>
                    </a:lnT>
                    <a:lnB w="12700" cap="flat" cmpd="sng" algn="ctr">
                      <a:solidFill>
                        <a:srgbClr val="C00000"/>
                      </a:solidFill>
                      <a:prstDash val="sysDot"/>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sz="1400" dirty="0"/>
                    </a:p>
                  </a:txBody>
                  <a:tcPr marL="0" marR="0" marT="0" marB="0" anchor="ctr" anchorCtr="1">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10236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6" presetClass="entr" presetSubtype="16"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circle(in)">
                                      <p:cBhvr>
                                        <p:cTn id="22" dur="2000"/>
                                        <p:tgtEl>
                                          <p:spTgt spid="8"/>
                                        </p:tgtEl>
                                      </p:cBhvr>
                                    </p:animEffect>
                                  </p:childTnLst>
                                </p:cTn>
                              </p:par>
                              <p:par>
                                <p:cTn id="23" presetID="6" presetClass="entr" presetSubtype="16"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circle(in)">
                                      <p:cBhvr>
                                        <p:cTn id="25" dur="2000"/>
                                        <p:tgtEl>
                                          <p:spTgt spid="1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p:cTn id="30" dur="500" fill="hold"/>
                                        <p:tgtEl>
                                          <p:spTgt spid="9"/>
                                        </p:tgtEl>
                                        <p:attrNameLst>
                                          <p:attrName>ppt_w</p:attrName>
                                        </p:attrNameLst>
                                      </p:cBhvr>
                                      <p:tavLst>
                                        <p:tav tm="0">
                                          <p:val>
                                            <p:fltVal val="0"/>
                                          </p:val>
                                        </p:tav>
                                        <p:tav tm="100000">
                                          <p:val>
                                            <p:strVal val="#ppt_w"/>
                                          </p:val>
                                        </p:tav>
                                      </p:tavLst>
                                    </p:anim>
                                    <p:anim calcmode="lin" valueType="num">
                                      <p:cBhvr>
                                        <p:cTn id="31" dur="500" fill="hold"/>
                                        <p:tgtEl>
                                          <p:spTgt spid="9"/>
                                        </p:tgtEl>
                                        <p:attrNameLst>
                                          <p:attrName>ppt_h</p:attrName>
                                        </p:attrNameLst>
                                      </p:cBhvr>
                                      <p:tavLst>
                                        <p:tav tm="0">
                                          <p:val>
                                            <p:fltVal val="0"/>
                                          </p:val>
                                        </p:tav>
                                        <p:tav tm="100000">
                                          <p:val>
                                            <p:strVal val="#ppt_h"/>
                                          </p:val>
                                        </p:tav>
                                      </p:tavLst>
                                    </p:anim>
                                    <p:animEffect transition="in" filter="fade">
                                      <p:cBhvr>
                                        <p:cTn id="32" dur="500"/>
                                        <p:tgtEl>
                                          <p:spTgt spid="9"/>
                                        </p:tgtEl>
                                      </p:cBhvr>
                                    </p:animEffect>
                                  </p:childTnLst>
                                </p:cTn>
                              </p:par>
                              <p:par>
                                <p:cTn id="33" presetID="53" presetClass="entr" presetSubtype="16"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p:cTn id="35" dur="500" fill="hold"/>
                                        <p:tgtEl>
                                          <p:spTgt spid="12"/>
                                        </p:tgtEl>
                                        <p:attrNameLst>
                                          <p:attrName>ppt_w</p:attrName>
                                        </p:attrNameLst>
                                      </p:cBhvr>
                                      <p:tavLst>
                                        <p:tav tm="0">
                                          <p:val>
                                            <p:fltVal val="0"/>
                                          </p:val>
                                        </p:tav>
                                        <p:tav tm="100000">
                                          <p:val>
                                            <p:strVal val="#ppt_w"/>
                                          </p:val>
                                        </p:tav>
                                      </p:tavLst>
                                    </p:anim>
                                    <p:anim calcmode="lin" valueType="num">
                                      <p:cBhvr>
                                        <p:cTn id="36" dur="500" fill="hold"/>
                                        <p:tgtEl>
                                          <p:spTgt spid="12"/>
                                        </p:tgtEl>
                                        <p:attrNameLst>
                                          <p:attrName>ppt_h</p:attrName>
                                        </p:attrNameLst>
                                      </p:cBhvr>
                                      <p:tavLst>
                                        <p:tav tm="0">
                                          <p:val>
                                            <p:fltVal val="0"/>
                                          </p:val>
                                        </p:tav>
                                        <p:tav tm="100000">
                                          <p:val>
                                            <p:strVal val="#ppt_h"/>
                                          </p:val>
                                        </p:tav>
                                      </p:tavLst>
                                    </p:anim>
                                    <p:animEffect transition="in" filter="fade">
                                      <p:cBhvr>
                                        <p:cTn id="37" dur="5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nodeType="clickEffect">
                                  <p:stCondLst>
                                    <p:cond delay="0"/>
                                  </p:stCondLst>
                                  <p:childTnLst>
                                    <p:set>
                                      <p:cBhvr>
                                        <p:cTn id="41" dur="1" fill="hold">
                                          <p:stCondLst>
                                            <p:cond delay="0"/>
                                          </p:stCondLst>
                                        </p:cTn>
                                        <p:tgtEl>
                                          <p:spTgt spid="54"/>
                                        </p:tgtEl>
                                        <p:attrNameLst>
                                          <p:attrName>style.visibility</p:attrName>
                                        </p:attrNameLst>
                                      </p:cBhvr>
                                      <p:to>
                                        <p:strVal val="visible"/>
                                      </p:to>
                                    </p:set>
                                    <p:anim calcmode="lin" valueType="num">
                                      <p:cBhvr>
                                        <p:cTn id="42" dur="500" fill="hold"/>
                                        <p:tgtEl>
                                          <p:spTgt spid="54"/>
                                        </p:tgtEl>
                                        <p:attrNameLst>
                                          <p:attrName>ppt_w</p:attrName>
                                        </p:attrNameLst>
                                      </p:cBhvr>
                                      <p:tavLst>
                                        <p:tav tm="0">
                                          <p:val>
                                            <p:fltVal val="0"/>
                                          </p:val>
                                        </p:tav>
                                        <p:tav tm="100000">
                                          <p:val>
                                            <p:strVal val="#ppt_w"/>
                                          </p:val>
                                        </p:tav>
                                      </p:tavLst>
                                    </p:anim>
                                    <p:anim calcmode="lin" valueType="num">
                                      <p:cBhvr>
                                        <p:cTn id="43" dur="500" fill="hold"/>
                                        <p:tgtEl>
                                          <p:spTgt spid="54"/>
                                        </p:tgtEl>
                                        <p:attrNameLst>
                                          <p:attrName>ppt_h</p:attrName>
                                        </p:attrNameLst>
                                      </p:cBhvr>
                                      <p:tavLst>
                                        <p:tav tm="0">
                                          <p:val>
                                            <p:fltVal val="0"/>
                                          </p:val>
                                        </p:tav>
                                        <p:tav tm="100000">
                                          <p:val>
                                            <p:strVal val="#ppt_h"/>
                                          </p:val>
                                        </p:tav>
                                      </p:tavLst>
                                    </p:anim>
                                    <p:animEffect transition="in" filter="fade">
                                      <p:cBhvr>
                                        <p:cTn id="44" dur="500"/>
                                        <p:tgtEl>
                                          <p:spTgt spid="54"/>
                                        </p:tgtEl>
                                      </p:cBhvr>
                                    </p:animEffect>
                                  </p:childTnLst>
                                </p:cTn>
                              </p:par>
                            </p:childTnLst>
                          </p:cTn>
                        </p:par>
                        <p:par>
                          <p:cTn id="45" fill="hold">
                            <p:stCondLst>
                              <p:cond delay="500"/>
                            </p:stCondLst>
                            <p:childTnLst>
                              <p:par>
                                <p:cTn id="46" presetID="6" presetClass="entr" presetSubtype="16" fill="hold" nodeType="after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circle(in)">
                                      <p:cBhvr>
                                        <p:cTn id="48" dur="2000"/>
                                        <p:tgtEl>
                                          <p:spTgt spid="10"/>
                                        </p:tgtEl>
                                      </p:cBhvr>
                                    </p:animEffect>
                                  </p:childTnLst>
                                </p:cTn>
                              </p:par>
                            </p:childTnLst>
                          </p:cTn>
                        </p:par>
                        <p:par>
                          <p:cTn id="49" fill="hold">
                            <p:stCondLst>
                              <p:cond delay="2500"/>
                            </p:stCondLst>
                            <p:childTnLst>
                              <p:par>
                                <p:cTn id="50" presetID="53" presetClass="entr" presetSubtype="16" fill="hold" nodeType="afterEffect">
                                  <p:stCondLst>
                                    <p:cond delay="0"/>
                                  </p:stCondLst>
                                  <p:childTnLst>
                                    <p:set>
                                      <p:cBhvr>
                                        <p:cTn id="51" dur="1" fill="hold">
                                          <p:stCondLst>
                                            <p:cond delay="0"/>
                                          </p:stCondLst>
                                        </p:cTn>
                                        <p:tgtEl>
                                          <p:spTgt spid="36"/>
                                        </p:tgtEl>
                                        <p:attrNameLst>
                                          <p:attrName>style.visibility</p:attrName>
                                        </p:attrNameLst>
                                      </p:cBhvr>
                                      <p:to>
                                        <p:strVal val="visible"/>
                                      </p:to>
                                    </p:set>
                                    <p:anim calcmode="lin" valueType="num">
                                      <p:cBhvr>
                                        <p:cTn id="52" dur="500" fill="hold"/>
                                        <p:tgtEl>
                                          <p:spTgt spid="36"/>
                                        </p:tgtEl>
                                        <p:attrNameLst>
                                          <p:attrName>ppt_w</p:attrName>
                                        </p:attrNameLst>
                                      </p:cBhvr>
                                      <p:tavLst>
                                        <p:tav tm="0">
                                          <p:val>
                                            <p:fltVal val="0"/>
                                          </p:val>
                                        </p:tav>
                                        <p:tav tm="100000">
                                          <p:val>
                                            <p:strVal val="#ppt_w"/>
                                          </p:val>
                                        </p:tav>
                                      </p:tavLst>
                                    </p:anim>
                                    <p:anim calcmode="lin" valueType="num">
                                      <p:cBhvr>
                                        <p:cTn id="53" dur="500" fill="hold"/>
                                        <p:tgtEl>
                                          <p:spTgt spid="36"/>
                                        </p:tgtEl>
                                        <p:attrNameLst>
                                          <p:attrName>ppt_h</p:attrName>
                                        </p:attrNameLst>
                                      </p:cBhvr>
                                      <p:tavLst>
                                        <p:tav tm="0">
                                          <p:val>
                                            <p:fltVal val="0"/>
                                          </p:val>
                                        </p:tav>
                                        <p:tav tm="100000">
                                          <p:val>
                                            <p:strVal val="#ppt_h"/>
                                          </p:val>
                                        </p:tav>
                                      </p:tavLst>
                                    </p:anim>
                                    <p:animEffect transition="in" filter="fade">
                                      <p:cBhvr>
                                        <p:cTn id="54" dur="500"/>
                                        <p:tgtEl>
                                          <p:spTgt spid="36"/>
                                        </p:tgtEl>
                                      </p:cBhvr>
                                    </p:animEffect>
                                  </p:childTnLst>
                                </p:cTn>
                              </p:par>
                              <p:par>
                                <p:cTn id="55" presetID="53" presetClass="entr" presetSubtype="16"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p:cTn id="57" dur="500" fill="hold"/>
                                        <p:tgtEl>
                                          <p:spTgt spid="37"/>
                                        </p:tgtEl>
                                        <p:attrNameLst>
                                          <p:attrName>ppt_w</p:attrName>
                                        </p:attrNameLst>
                                      </p:cBhvr>
                                      <p:tavLst>
                                        <p:tav tm="0">
                                          <p:val>
                                            <p:fltVal val="0"/>
                                          </p:val>
                                        </p:tav>
                                        <p:tav tm="100000">
                                          <p:val>
                                            <p:strVal val="#ppt_w"/>
                                          </p:val>
                                        </p:tav>
                                      </p:tavLst>
                                    </p:anim>
                                    <p:anim calcmode="lin" valueType="num">
                                      <p:cBhvr>
                                        <p:cTn id="58" dur="500" fill="hold"/>
                                        <p:tgtEl>
                                          <p:spTgt spid="37"/>
                                        </p:tgtEl>
                                        <p:attrNameLst>
                                          <p:attrName>ppt_h</p:attrName>
                                        </p:attrNameLst>
                                      </p:cBhvr>
                                      <p:tavLst>
                                        <p:tav tm="0">
                                          <p:val>
                                            <p:fltVal val="0"/>
                                          </p:val>
                                        </p:tav>
                                        <p:tav tm="100000">
                                          <p:val>
                                            <p:strVal val="#ppt_h"/>
                                          </p:val>
                                        </p:tav>
                                      </p:tavLst>
                                    </p:anim>
                                    <p:animEffect transition="in" filter="fade">
                                      <p:cBhvr>
                                        <p:cTn id="59" dur="500"/>
                                        <p:tgtEl>
                                          <p:spTgt spid="37"/>
                                        </p:tgtEl>
                                      </p:cBhvr>
                                    </p:animEffect>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nodeType="click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circle(in)">
                                      <p:cBhvr>
                                        <p:cTn id="64" dur="2000"/>
                                        <p:tgtEl>
                                          <p:spTgt spid="15"/>
                                        </p:tgtEl>
                                      </p:cBhvr>
                                    </p:animEffect>
                                  </p:childTnLst>
                                </p:cTn>
                              </p:par>
                            </p:childTnLst>
                          </p:cTn>
                        </p:par>
                        <p:par>
                          <p:cTn id="65" fill="hold">
                            <p:stCondLst>
                              <p:cond delay="2000"/>
                            </p:stCondLst>
                            <p:childTnLst>
                              <p:par>
                                <p:cTn id="66" presetID="6" presetClass="entr" presetSubtype="16" fill="hold"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circle(in)">
                                      <p:cBhvr>
                                        <p:cTn id="68" dur="2000"/>
                                        <p:tgtEl>
                                          <p:spTgt spid="13"/>
                                        </p:tgtEl>
                                      </p:cBhvr>
                                    </p:animEffect>
                                  </p:childTnLst>
                                </p:cTn>
                              </p:par>
                            </p:childTnLst>
                          </p:cTn>
                        </p:par>
                        <p:par>
                          <p:cTn id="69" fill="hold">
                            <p:stCondLst>
                              <p:cond delay="4000"/>
                            </p:stCondLst>
                            <p:childTnLst>
                              <p:par>
                                <p:cTn id="70" presetID="6" presetClass="entr" presetSubtype="16" fill="hold"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circle(in)">
                                      <p:cBhvr>
                                        <p:cTn id="72" dur="2000"/>
                                        <p:tgtEl>
                                          <p:spTgt spid="14"/>
                                        </p:tgtEl>
                                      </p:cBhvr>
                                    </p:animEffect>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nodeType="click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circle(in)">
                                      <p:cBhvr>
                                        <p:cTn id="77"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1950" dirty="0"/>
              <a:t>实验教学</a:t>
            </a:r>
            <a:r>
              <a:rPr lang="en-US" altLang="zh-CN" sz="1950" dirty="0"/>
              <a:t>1</a:t>
            </a:r>
            <a:r>
              <a:rPr lang="zh-CN" altLang="en-US" sz="1950" dirty="0"/>
              <a:t> 供应链采购决策模拟</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30</a:t>
            </a:fld>
            <a:endParaRPr lang="en-US" altLang="zh-CN"/>
          </a:p>
        </p:txBody>
      </p:sp>
      <p:graphicFrame>
        <p:nvGraphicFramePr>
          <p:cNvPr id="5" name="表格 4"/>
          <p:cNvGraphicFramePr>
            <a:graphicFrameLocks noGrp="1"/>
          </p:cNvGraphicFramePr>
          <p:nvPr>
            <p:extLst>
              <p:ext uri="{D42A27DB-BD31-4B8C-83A1-F6EECF244321}">
                <p14:modId xmlns:p14="http://schemas.microsoft.com/office/powerpoint/2010/main" val="126622697"/>
              </p:ext>
            </p:extLst>
          </p:nvPr>
        </p:nvGraphicFramePr>
        <p:xfrm>
          <a:off x="251519" y="1052730"/>
          <a:ext cx="8784977" cy="5328594"/>
        </p:xfrm>
        <a:graphic>
          <a:graphicData uri="http://schemas.openxmlformats.org/drawingml/2006/table">
            <a:tbl>
              <a:tblPr firstRow="1" bandRow="1">
                <a:tableStyleId>{5C22544A-7EE6-4342-B048-85BDC9FD1C3A}</a:tableStyleId>
              </a:tblPr>
              <a:tblGrid>
                <a:gridCol w="570254">
                  <a:extLst>
                    <a:ext uri="{9D8B030D-6E8A-4147-A177-3AD203B41FA5}">
                      <a16:colId xmlns:a16="http://schemas.microsoft.com/office/drawing/2014/main" val="20000"/>
                    </a:ext>
                  </a:extLst>
                </a:gridCol>
                <a:gridCol w="932320">
                  <a:extLst>
                    <a:ext uri="{9D8B030D-6E8A-4147-A177-3AD203B41FA5}">
                      <a16:colId xmlns:a16="http://schemas.microsoft.com/office/drawing/2014/main" val="20001"/>
                    </a:ext>
                  </a:extLst>
                </a:gridCol>
                <a:gridCol w="932320">
                  <a:extLst>
                    <a:ext uri="{9D8B030D-6E8A-4147-A177-3AD203B41FA5}">
                      <a16:colId xmlns:a16="http://schemas.microsoft.com/office/drawing/2014/main" val="20002"/>
                    </a:ext>
                  </a:extLst>
                </a:gridCol>
                <a:gridCol w="932320">
                  <a:extLst>
                    <a:ext uri="{9D8B030D-6E8A-4147-A177-3AD203B41FA5}">
                      <a16:colId xmlns:a16="http://schemas.microsoft.com/office/drawing/2014/main" val="20003"/>
                    </a:ext>
                  </a:extLst>
                </a:gridCol>
                <a:gridCol w="932320">
                  <a:extLst>
                    <a:ext uri="{9D8B030D-6E8A-4147-A177-3AD203B41FA5}">
                      <a16:colId xmlns:a16="http://schemas.microsoft.com/office/drawing/2014/main" val="20004"/>
                    </a:ext>
                  </a:extLst>
                </a:gridCol>
                <a:gridCol w="1068092">
                  <a:extLst>
                    <a:ext uri="{9D8B030D-6E8A-4147-A177-3AD203B41FA5}">
                      <a16:colId xmlns:a16="http://schemas.microsoft.com/office/drawing/2014/main" val="20005"/>
                    </a:ext>
                  </a:extLst>
                </a:gridCol>
                <a:gridCol w="796543">
                  <a:extLst>
                    <a:ext uri="{9D8B030D-6E8A-4147-A177-3AD203B41FA5}">
                      <a16:colId xmlns:a16="http://schemas.microsoft.com/office/drawing/2014/main" val="20006"/>
                    </a:ext>
                  </a:extLst>
                </a:gridCol>
                <a:gridCol w="848402">
                  <a:extLst>
                    <a:ext uri="{9D8B030D-6E8A-4147-A177-3AD203B41FA5}">
                      <a16:colId xmlns:a16="http://schemas.microsoft.com/office/drawing/2014/main" val="20007"/>
                    </a:ext>
                  </a:extLst>
                </a:gridCol>
                <a:gridCol w="744682">
                  <a:extLst>
                    <a:ext uri="{9D8B030D-6E8A-4147-A177-3AD203B41FA5}">
                      <a16:colId xmlns:a16="http://schemas.microsoft.com/office/drawing/2014/main" val="20008"/>
                    </a:ext>
                  </a:extLst>
                </a:gridCol>
                <a:gridCol w="1027724">
                  <a:extLst>
                    <a:ext uri="{9D8B030D-6E8A-4147-A177-3AD203B41FA5}">
                      <a16:colId xmlns:a16="http://schemas.microsoft.com/office/drawing/2014/main" val="20009"/>
                    </a:ext>
                  </a:extLst>
                </a:gridCol>
              </a:tblGrid>
              <a:tr h="488862">
                <a:tc>
                  <a:txBody>
                    <a:bodyPr/>
                    <a:lstStyle/>
                    <a:p>
                      <a:pPr algn="ctr">
                        <a:lnSpc>
                          <a:spcPts val="1000"/>
                        </a:lnSpc>
                        <a:spcAft>
                          <a:spcPts val="0"/>
                        </a:spcAft>
                      </a:pPr>
                      <a:r>
                        <a:rPr lang="zh-CN" sz="1100" kern="0" dirty="0">
                          <a:solidFill>
                            <a:schemeClr val="tx1"/>
                          </a:solidFill>
                          <a:effectLst/>
                          <a:latin typeface="Courier New"/>
                          <a:ea typeface="宋体"/>
                          <a:cs typeface="Times New Roman"/>
                        </a:rPr>
                        <a:t>期次</a:t>
                      </a:r>
                      <a:endParaRPr lang="zh-CN" sz="1100" kern="100" dirty="0">
                        <a:solidFill>
                          <a:schemeClr val="tx1"/>
                        </a:solidFill>
                        <a:effectLst/>
                        <a:latin typeface="Times New Roman"/>
                        <a:ea typeface="宋体"/>
                        <a:cs typeface="Times New Roman"/>
                      </a:endParaRP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期初库存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采购</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下单量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入库量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可供</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销售量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需求量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期末库存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总成本</a:t>
                      </a:r>
                    </a:p>
                  </a:txBody>
                  <a:tcPr marL="13335" marR="13335" marT="0" marB="0" anchor="ctr">
                    <a:solidFill>
                      <a:schemeClr val="accent5">
                        <a:lumMod val="20000"/>
                        <a:lumOff val="80000"/>
                      </a:schemeClr>
                    </a:solidFill>
                  </a:tcPr>
                </a:tc>
                <a:extLst>
                  <a:ext uri="{0D108BD9-81ED-4DB2-BD59-A6C34878D82A}">
                    <a16:rowId xmlns:a16="http://schemas.microsoft.com/office/drawing/2014/main" val="10000"/>
                  </a:ext>
                </a:extLst>
              </a:tr>
              <a:tr h="268874">
                <a:tc>
                  <a:txBody>
                    <a:bodyPr/>
                    <a:lstStyle/>
                    <a:p>
                      <a:pPr algn="ctr">
                        <a:lnSpc>
                          <a:spcPts val="1280"/>
                        </a:lnSpc>
                      </a:pPr>
                      <a:r>
                        <a:rPr lang="en-US" altLang="zh-CN" sz="1200" dirty="0"/>
                        <a:t>19</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1"/>
                  </a:ext>
                </a:extLst>
              </a:tr>
              <a:tr h="268874">
                <a:tc>
                  <a:txBody>
                    <a:bodyPr/>
                    <a:lstStyle/>
                    <a:p>
                      <a:pPr algn="ctr">
                        <a:lnSpc>
                          <a:spcPts val="1280"/>
                        </a:lnSpc>
                      </a:pPr>
                      <a:r>
                        <a:rPr lang="en-US" altLang="zh-CN" sz="1200" dirty="0"/>
                        <a:t>20</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2"/>
                  </a:ext>
                </a:extLst>
              </a:tr>
              <a:tr h="268874">
                <a:tc>
                  <a:txBody>
                    <a:bodyPr/>
                    <a:lstStyle/>
                    <a:p>
                      <a:pPr algn="ctr">
                        <a:lnSpc>
                          <a:spcPts val="1280"/>
                        </a:lnSpc>
                      </a:pPr>
                      <a:r>
                        <a:rPr lang="en-US" altLang="zh-CN" sz="1200" dirty="0"/>
                        <a:t>21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3"/>
                  </a:ext>
                </a:extLst>
              </a:tr>
              <a:tr h="268874">
                <a:tc>
                  <a:txBody>
                    <a:bodyPr/>
                    <a:lstStyle/>
                    <a:p>
                      <a:pPr algn="ctr">
                        <a:lnSpc>
                          <a:spcPts val="1280"/>
                        </a:lnSpc>
                      </a:pPr>
                      <a:r>
                        <a:rPr lang="en-US" altLang="zh-CN" sz="1200" dirty="0"/>
                        <a:t>22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4"/>
                  </a:ext>
                </a:extLst>
              </a:tr>
              <a:tr h="268874">
                <a:tc>
                  <a:txBody>
                    <a:bodyPr/>
                    <a:lstStyle/>
                    <a:p>
                      <a:pPr algn="ctr">
                        <a:lnSpc>
                          <a:spcPts val="1280"/>
                        </a:lnSpc>
                      </a:pPr>
                      <a:r>
                        <a:rPr lang="en-US" altLang="zh-CN" sz="1200" dirty="0"/>
                        <a:t>23</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5"/>
                  </a:ext>
                </a:extLst>
              </a:tr>
              <a:tr h="268874">
                <a:tc>
                  <a:txBody>
                    <a:bodyPr/>
                    <a:lstStyle/>
                    <a:p>
                      <a:pPr algn="ctr">
                        <a:lnSpc>
                          <a:spcPts val="1280"/>
                        </a:lnSpc>
                      </a:pPr>
                      <a:r>
                        <a:rPr lang="en-US" altLang="zh-CN" sz="1200" dirty="0"/>
                        <a:t>24</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6"/>
                  </a:ext>
                </a:extLst>
              </a:tr>
              <a:tr h="268874">
                <a:tc>
                  <a:txBody>
                    <a:bodyPr/>
                    <a:lstStyle/>
                    <a:p>
                      <a:pPr algn="ctr">
                        <a:lnSpc>
                          <a:spcPts val="1280"/>
                        </a:lnSpc>
                      </a:pPr>
                      <a:r>
                        <a:rPr lang="en-US" altLang="zh-CN" sz="1200" dirty="0"/>
                        <a:t>25</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7"/>
                  </a:ext>
                </a:extLst>
              </a:tr>
              <a:tr h="268874">
                <a:tc>
                  <a:txBody>
                    <a:bodyPr/>
                    <a:lstStyle/>
                    <a:p>
                      <a:pPr algn="ctr">
                        <a:lnSpc>
                          <a:spcPts val="1280"/>
                        </a:lnSpc>
                      </a:pPr>
                      <a:r>
                        <a:rPr lang="en-US" altLang="zh-CN" sz="1200" dirty="0"/>
                        <a:t>26</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8"/>
                  </a:ext>
                </a:extLst>
              </a:tr>
              <a:tr h="268874">
                <a:tc>
                  <a:txBody>
                    <a:bodyPr/>
                    <a:lstStyle/>
                    <a:p>
                      <a:pPr algn="ctr">
                        <a:lnSpc>
                          <a:spcPts val="1280"/>
                        </a:lnSpc>
                      </a:pPr>
                      <a:r>
                        <a:rPr lang="en-US" altLang="zh-CN" sz="1200" dirty="0"/>
                        <a:t>27</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9"/>
                  </a:ext>
                </a:extLst>
              </a:tr>
              <a:tr h="268874">
                <a:tc>
                  <a:txBody>
                    <a:bodyPr/>
                    <a:lstStyle/>
                    <a:p>
                      <a:pPr algn="ctr">
                        <a:lnSpc>
                          <a:spcPts val="1280"/>
                        </a:lnSpc>
                      </a:pPr>
                      <a:r>
                        <a:rPr lang="en-US" altLang="zh-CN" sz="1200" dirty="0"/>
                        <a:t>28</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0"/>
                  </a:ext>
                </a:extLst>
              </a:tr>
              <a:tr h="268874">
                <a:tc>
                  <a:txBody>
                    <a:bodyPr/>
                    <a:lstStyle/>
                    <a:p>
                      <a:pPr algn="ctr">
                        <a:lnSpc>
                          <a:spcPts val="1280"/>
                        </a:lnSpc>
                      </a:pPr>
                      <a:r>
                        <a:rPr lang="en-US" altLang="zh-CN" sz="1200" dirty="0"/>
                        <a:t>29</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1"/>
                  </a:ext>
                </a:extLst>
              </a:tr>
              <a:tr h="268874">
                <a:tc>
                  <a:txBody>
                    <a:bodyPr/>
                    <a:lstStyle/>
                    <a:p>
                      <a:pPr algn="ctr">
                        <a:lnSpc>
                          <a:spcPts val="1280"/>
                        </a:lnSpc>
                      </a:pPr>
                      <a:r>
                        <a:rPr lang="en-US" altLang="zh-CN" sz="1200" dirty="0"/>
                        <a:t>30</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2"/>
                  </a:ext>
                </a:extLst>
              </a:tr>
              <a:tr h="268874">
                <a:tc>
                  <a:txBody>
                    <a:bodyPr/>
                    <a:lstStyle/>
                    <a:p>
                      <a:pPr algn="ctr">
                        <a:lnSpc>
                          <a:spcPts val="1280"/>
                        </a:lnSpc>
                      </a:pPr>
                      <a:r>
                        <a:rPr lang="en-US" altLang="zh-CN" sz="1200" dirty="0"/>
                        <a:t>31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3"/>
                  </a:ext>
                </a:extLst>
              </a:tr>
              <a:tr h="268874">
                <a:tc>
                  <a:txBody>
                    <a:bodyPr/>
                    <a:lstStyle/>
                    <a:p>
                      <a:pPr algn="ctr">
                        <a:lnSpc>
                          <a:spcPts val="1280"/>
                        </a:lnSpc>
                      </a:pPr>
                      <a:r>
                        <a:rPr lang="en-US" altLang="zh-CN" sz="1200" dirty="0"/>
                        <a:t>32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4"/>
                  </a:ext>
                </a:extLst>
              </a:tr>
              <a:tr h="268874">
                <a:tc>
                  <a:txBody>
                    <a:bodyPr/>
                    <a:lstStyle/>
                    <a:p>
                      <a:pPr algn="ctr">
                        <a:lnSpc>
                          <a:spcPts val="1280"/>
                        </a:lnSpc>
                      </a:pPr>
                      <a:r>
                        <a:rPr lang="en-US" altLang="zh-CN" sz="1200" dirty="0"/>
                        <a:t>33</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5"/>
                  </a:ext>
                </a:extLst>
              </a:tr>
              <a:tr h="268874">
                <a:tc>
                  <a:txBody>
                    <a:bodyPr/>
                    <a:lstStyle/>
                    <a:p>
                      <a:pPr algn="ctr">
                        <a:lnSpc>
                          <a:spcPts val="1280"/>
                        </a:lnSpc>
                      </a:pPr>
                      <a:r>
                        <a:rPr lang="en-US" altLang="zh-CN" sz="1200" dirty="0"/>
                        <a:t>34</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6"/>
                  </a:ext>
                </a:extLst>
              </a:tr>
              <a:tr h="268874">
                <a:tc>
                  <a:txBody>
                    <a:bodyPr/>
                    <a:lstStyle/>
                    <a:p>
                      <a:pPr algn="ctr">
                        <a:lnSpc>
                          <a:spcPts val="1280"/>
                        </a:lnSpc>
                      </a:pPr>
                      <a:r>
                        <a:rPr lang="en-US" altLang="zh-CN" sz="1200" dirty="0"/>
                        <a:t>35</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7"/>
                  </a:ext>
                </a:extLst>
              </a:tr>
              <a:tr h="268874">
                <a:tc>
                  <a:txBody>
                    <a:bodyPr/>
                    <a:lstStyle/>
                    <a:p>
                      <a:pPr algn="ctr">
                        <a:lnSpc>
                          <a:spcPts val="1280"/>
                        </a:lnSpc>
                      </a:pPr>
                      <a:r>
                        <a:rPr lang="en-US" altLang="zh-CN" sz="1200" dirty="0"/>
                        <a:t>36</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8"/>
                  </a:ext>
                </a:extLst>
              </a:tr>
            </a:tbl>
          </a:graphicData>
        </a:graphic>
      </p:graphicFrame>
      <p:sp>
        <p:nvSpPr>
          <p:cNvPr id="6" name="矩形 5"/>
          <p:cNvSpPr/>
          <p:nvPr/>
        </p:nvSpPr>
        <p:spPr>
          <a:xfrm>
            <a:off x="4860032" y="1533449"/>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640</a:t>
            </a:r>
          </a:p>
        </p:txBody>
      </p:sp>
      <p:sp>
        <p:nvSpPr>
          <p:cNvPr id="7" name="矩形 6"/>
          <p:cNvSpPr/>
          <p:nvPr/>
        </p:nvSpPr>
        <p:spPr>
          <a:xfrm>
            <a:off x="4860032" y="1802593"/>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480</a:t>
            </a:r>
          </a:p>
        </p:txBody>
      </p:sp>
      <p:sp>
        <p:nvSpPr>
          <p:cNvPr id="8" name="矩形 7"/>
          <p:cNvSpPr/>
          <p:nvPr/>
        </p:nvSpPr>
        <p:spPr>
          <a:xfrm>
            <a:off x="4860032" y="2071737"/>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897</a:t>
            </a:r>
          </a:p>
        </p:txBody>
      </p:sp>
      <p:sp>
        <p:nvSpPr>
          <p:cNvPr id="9" name="矩形 8"/>
          <p:cNvSpPr/>
          <p:nvPr/>
        </p:nvSpPr>
        <p:spPr>
          <a:xfrm>
            <a:off x="4860032" y="2340881"/>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447</a:t>
            </a:r>
          </a:p>
        </p:txBody>
      </p:sp>
      <p:sp>
        <p:nvSpPr>
          <p:cNvPr id="10" name="矩形 9"/>
          <p:cNvSpPr/>
          <p:nvPr/>
        </p:nvSpPr>
        <p:spPr>
          <a:xfrm>
            <a:off x="4860032" y="2610025"/>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895</a:t>
            </a:r>
          </a:p>
        </p:txBody>
      </p:sp>
      <p:sp>
        <p:nvSpPr>
          <p:cNvPr id="11" name="矩形 10"/>
          <p:cNvSpPr/>
          <p:nvPr/>
        </p:nvSpPr>
        <p:spPr>
          <a:xfrm>
            <a:off x="4860032" y="2879169"/>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272</a:t>
            </a:r>
          </a:p>
        </p:txBody>
      </p:sp>
      <p:sp>
        <p:nvSpPr>
          <p:cNvPr id="12" name="矩形 11"/>
          <p:cNvSpPr/>
          <p:nvPr/>
        </p:nvSpPr>
        <p:spPr>
          <a:xfrm>
            <a:off x="4860032" y="3148313"/>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623</a:t>
            </a:r>
          </a:p>
        </p:txBody>
      </p:sp>
      <p:sp>
        <p:nvSpPr>
          <p:cNvPr id="13" name="矩形 12"/>
          <p:cNvSpPr/>
          <p:nvPr/>
        </p:nvSpPr>
        <p:spPr>
          <a:xfrm>
            <a:off x="4860032" y="3417457"/>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973</a:t>
            </a:r>
          </a:p>
        </p:txBody>
      </p:sp>
      <p:sp>
        <p:nvSpPr>
          <p:cNvPr id="14" name="矩形 13"/>
          <p:cNvSpPr/>
          <p:nvPr/>
        </p:nvSpPr>
        <p:spPr>
          <a:xfrm>
            <a:off x="4860032" y="3686601"/>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631</a:t>
            </a:r>
          </a:p>
        </p:txBody>
      </p:sp>
      <p:sp>
        <p:nvSpPr>
          <p:cNvPr id="15" name="矩形 14"/>
          <p:cNvSpPr/>
          <p:nvPr/>
        </p:nvSpPr>
        <p:spPr>
          <a:xfrm>
            <a:off x="4860032" y="3955745"/>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734</a:t>
            </a:r>
          </a:p>
        </p:txBody>
      </p:sp>
      <p:sp>
        <p:nvSpPr>
          <p:cNvPr id="16" name="矩形 15"/>
          <p:cNvSpPr/>
          <p:nvPr/>
        </p:nvSpPr>
        <p:spPr>
          <a:xfrm>
            <a:off x="4860032" y="4224889"/>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632</a:t>
            </a:r>
          </a:p>
        </p:txBody>
      </p:sp>
      <p:sp>
        <p:nvSpPr>
          <p:cNvPr id="17" name="矩形 16"/>
          <p:cNvSpPr/>
          <p:nvPr/>
        </p:nvSpPr>
        <p:spPr>
          <a:xfrm>
            <a:off x="4860032" y="4494033"/>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798</a:t>
            </a:r>
          </a:p>
        </p:txBody>
      </p:sp>
      <p:sp>
        <p:nvSpPr>
          <p:cNvPr id="18" name="矩形 17"/>
          <p:cNvSpPr/>
          <p:nvPr/>
        </p:nvSpPr>
        <p:spPr>
          <a:xfrm>
            <a:off x="4860032" y="4763177"/>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349</a:t>
            </a:r>
          </a:p>
        </p:txBody>
      </p:sp>
      <p:sp>
        <p:nvSpPr>
          <p:cNvPr id="19" name="矩形 18"/>
          <p:cNvSpPr/>
          <p:nvPr/>
        </p:nvSpPr>
        <p:spPr>
          <a:xfrm>
            <a:off x="4860032" y="5032321"/>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776</a:t>
            </a:r>
          </a:p>
        </p:txBody>
      </p:sp>
      <p:sp>
        <p:nvSpPr>
          <p:cNvPr id="20" name="矩形 19"/>
          <p:cNvSpPr/>
          <p:nvPr/>
        </p:nvSpPr>
        <p:spPr>
          <a:xfrm>
            <a:off x="4783087" y="5301465"/>
            <a:ext cx="492444" cy="269626"/>
          </a:xfrm>
          <a:prstGeom prst="rect">
            <a:avLst/>
          </a:prstGeom>
        </p:spPr>
        <p:txBody>
          <a:bodyPr wrap="none">
            <a:spAutoFit/>
          </a:bodyPr>
          <a:lstStyle/>
          <a:p>
            <a:pPr fontAlgn="ctr"/>
            <a:r>
              <a:rPr lang="en-US" altLang="zh-CN" b="1" dirty="0">
                <a:latin typeface="宋体"/>
              </a:rPr>
              <a:t>1023</a:t>
            </a:r>
          </a:p>
        </p:txBody>
      </p:sp>
      <p:sp>
        <p:nvSpPr>
          <p:cNvPr id="21" name="矩形 20"/>
          <p:cNvSpPr/>
          <p:nvPr/>
        </p:nvSpPr>
        <p:spPr>
          <a:xfrm>
            <a:off x="4860032" y="5563236"/>
            <a:ext cx="415499" cy="269626"/>
          </a:xfrm>
          <a:prstGeom prst="rect">
            <a:avLst/>
          </a:prstGeom>
        </p:spPr>
        <p:txBody>
          <a:bodyPr wrap="none">
            <a:spAutoFit/>
          </a:bodyPr>
          <a:lstStyle/>
          <a:p>
            <a:pPr fontAlgn="ctr"/>
            <a:r>
              <a:rPr lang="en-US" altLang="zh-CN" b="1" dirty="0">
                <a:latin typeface="宋体"/>
              </a:rPr>
              <a:t>149</a:t>
            </a:r>
          </a:p>
        </p:txBody>
      </p:sp>
      <p:sp>
        <p:nvSpPr>
          <p:cNvPr id="22" name="矩形 21"/>
          <p:cNvSpPr/>
          <p:nvPr/>
        </p:nvSpPr>
        <p:spPr>
          <a:xfrm>
            <a:off x="4860032" y="5825007"/>
            <a:ext cx="415499" cy="269626"/>
          </a:xfrm>
          <a:prstGeom prst="rect">
            <a:avLst/>
          </a:prstGeom>
        </p:spPr>
        <p:txBody>
          <a:bodyPr wrap="none">
            <a:spAutoFit/>
          </a:bodyPr>
          <a:lstStyle/>
          <a:p>
            <a:pPr fontAlgn="ctr"/>
            <a:r>
              <a:rPr lang="en-US" altLang="zh-CN" b="1" dirty="0">
                <a:latin typeface="宋体"/>
              </a:rPr>
              <a:t>132</a:t>
            </a:r>
          </a:p>
        </p:txBody>
      </p:sp>
      <p:sp>
        <p:nvSpPr>
          <p:cNvPr id="23" name="矩形 22"/>
          <p:cNvSpPr/>
          <p:nvPr/>
        </p:nvSpPr>
        <p:spPr>
          <a:xfrm>
            <a:off x="4860032" y="6086779"/>
            <a:ext cx="415499" cy="269626"/>
          </a:xfrm>
          <a:prstGeom prst="rect">
            <a:avLst/>
          </a:prstGeom>
        </p:spPr>
        <p:txBody>
          <a:bodyPr wrap="none">
            <a:spAutoFit/>
          </a:bodyPr>
          <a:lstStyle/>
          <a:p>
            <a:pPr fontAlgn="ctr"/>
            <a:r>
              <a:rPr lang="en-US" altLang="zh-CN" b="1" dirty="0">
                <a:latin typeface="宋体"/>
              </a:rPr>
              <a:t>569</a:t>
            </a:r>
          </a:p>
        </p:txBody>
      </p:sp>
    </p:spTree>
    <p:extLst>
      <p:ext uri="{BB962C8B-B14F-4D97-AF65-F5344CB8AC3E}">
        <p14:creationId xmlns:p14="http://schemas.microsoft.com/office/powerpoint/2010/main" val="2075381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500" fill="hold"/>
                                        <p:tgtEl>
                                          <p:spTgt spid="17"/>
                                        </p:tgtEl>
                                        <p:attrNameLst>
                                          <p:attrName>ppt_x</p:attrName>
                                        </p:attrNameLst>
                                      </p:cBhvr>
                                      <p:tavLst>
                                        <p:tav tm="0">
                                          <p:val>
                                            <p:strVal val="#ppt_x"/>
                                          </p:val>
                                        </p:tav>
                                        <p:tav tm="100000">
                                          <p:val>
                                            <p:strVal val="#ppt_x"/>
                                          </p:val>
                                        </p:tav>
                                      </p:tavLst>
                                    </p:anim>
                                    <p:anim calcmode="lin" valueType="num">
                                      <p:cBhvr additive="base">
                                        <p:cTn id="7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ppt_x"/>
                                          </p:val>
                                        </p:tav>
                                        <p:tav tm="100000">
                                          <p:val>
                                            <p:strVal val="#ppt_x"/>
                                          </p:val>
                                        </p:tav>
                                      </p:tavLst>
                                    </p:anim>
                                    <p:anim calcmode="lin" valueType="num">
                                      <p:cBhvr additive="base">
                                        <p:cTn id="8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9"/>
                                        </p:tgtEl>
                                        <p:attrNameLst>
                                          <p:attrName>style.visibility</p:attrName>
                                        </p:attrNameLst>
                                      </p:cBhvr>
                                      <p:to>
                                        <p:strVal val="visible"/>
                                      </p:to>
                                    </p:set>
                                    <p:anim calcmode="lin" valueType="num">
                                      <p:cBhvr additive="base">
                                        <p:cTn id="85" dur="500" fill="hold"/>
                                        <p:tgtEl>
                                          <p:spTgt spid="19"/>
                                        </p:tgtEl>
                                        <p:attrNameLst>
                                          <p:attrName>ppt_x</p:attrName>
                                        </p:attrNameLst>
                                      </p:cBhvr>
                                      <p:tavLst>
                                        <p:tav tm="0">
                                          <p:val>
                                            <p:strVal val="#ppt_x"/>
                                          </p:val>
                                        </p:tav>
                                        <p:tav tm="100000">
                                          <p:val>
                                            <p:strVal val="#ppt_x"/>
                                          </p:val>
                                        </p:tav>
                                      </p:tavLst>
                                    </p:anim>
                                    <p:anim calcmode="lin" valueType="num">
                                      <p:cBhvr additive="base">
                                        <p:cTn id="8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500" fill="hold"/>
                                        <p:tgtEl>
                                          <p:spTgt spid="20"/>
                                        </p:tgtEl>
                                        <p:attrNameLst>
                                          <p:attrName>ppt_x</p:attrName>
                                        </p:attrNameLst>
                                      </p:cBhvr>
                                      <p:tavLst>
                                        <p:tav tm="0">
                                          <p:val>
                                            <p:strVal val="#ppt_x"/>
                                          </p:val>
                                        </p:tav>
                                        <p:tav tm="100000">
                                          <p:val>
                                            <p:strVal val="#ppt_x"/>
                                          </p:val>
                                        </p:tav>
                                      </p:tavLst>
                                    </p:anim>
                                    <p:anim calcmode="lin" valueType="num">
                                      <p:cBhvr additive="base">
                                        <p:cTn id="9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1"/>
                                        </p:tgtEl>
                                        <p:attrNameLst>
                                          <p:attrName>style.visibility</p:attrName>
                                        </p:attrNameLst>
                                      </p:cBhvr>
                                      <p:to>
                                        <p:strVal val="visible"/>
                                      </p:to>
                                    </p:set>
                                    <p:anim calcmode="lin" valueType="num">
                                      <p:cBhvr additive="base">
                                        <p:cTn id="97" dur="500" fill="hold"/>
                                        <p:tgtEl>
                                          <p:spTgt spid="21"/>
                                        </p:tgtEl>
                                        <p:attrNameLst>
                                          <p:attrName>ppt_x</p:attrName>
                                        </p:attrNameLst>
                                      </p:cBhvr>
                                      <p:tavLst>
                                        <p:tav tm="0">
                                          <p:val>
                                            <p:strVal val="#ppt_x"/>
                                          </p:val>
                                        </p:tav>
                                        <p:tav tm="100000">
                                          <p:val>
                                            <p:strVal val="#ppt_x"/>
                                          </p:val>
                                        </p:tav>
                                      </p:tavLst>
                                    </p:anim>
                                    <p:anim calcmode="lin" valueType="num">
                                      <p:cBhvr additive="base">
                                        <p:cTn id="9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2"/>
                                        </p:tgtEl>
                                        <p:attrNameLst>
                                          <p:attrName>style.visibility</p:attrName>
                                        </p:attrNameLst>
                                      </p:cBhvr>
                                      <p:to>
                                        <p:strVal val="visible"/>
                                      </p:to>
                                    </p:set>
                                    <p:anim calcmode="lin" valueType="num">
                                      <p:cBhvr additive="base">
                                        <p:cTn id="103" dur="500" fill="hold"/>
                                        <p:tgtEl>
                                          <p:spTgt spid="22"/>
                                        </p:tgtEl>
                                        <p:attrNameLst>
                                          <p:attrName>ppt_x</p:attrName>
                                        </p:attrNameLst>
                                      </p:cBhvr>
                                      <p:tavLst>
                                        <p:tav tm="0">
                                          <p:val>
                                            <p:strVal val="#ppt_x"/>
                                          </p:val>
                                        </p:tav>
                                        <p:tav tm="100000">
                                          <p:val>
                                            <p:strVal val="#ppt_x"/>
                                          </p:val>
                                        </p:tav>
                                      </p:tavLst>
                                    </p:anim>
                                    <p:anim calcmode="lin" valueType="num">
                                      <p:cBhvr additive="base">
                                        <p:cTn id="10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23"/>
                                        </p:tgtEl>
                                        <p:attrNameLst>
                                          <p:attrName>style.visibility</p:attrName>
                                        </p:attrNameLst>
                                      </p:cBhvr>
                                      <p:to>
                                        <p:strVal val="visible"/>
                                      </p:to>
                                    </p:set>
                                    <p:anim calcmode="lin" valueType="num">
                                      <p:cBhvr additive="base">
                                        <p:cTn id="109" dur="500" fill="hold"/>
                                        <p:tgtEl>
                                          <p:spTgt spid="23"/>
                                        </p:tgtEl>
                                        <p:attrNameLst>
                                          <p:attrName>ppt_x</p:attrName>
                                        </p:attrNameLst>
                                      </p:cBhvr>
                                      <p:tavLst>
                                        <p:tav tm="0">
                                          <p:val>
                                            <p:strVal val="#ppt_x"/>
                                          </p:val>
                                        </p:tav>
                                        <p:tav tm="100000">
                                          <p:val>
                                            <p:strVal val="#ppt_x"/>
                                          </p:val>
                                        </p:tav>
                                      </p:tavLst>
                                    </p:anim>
                                    <p:anim calcmode="lin" valueType="num">
                                      <p:cBhvr additive="base">
                                        <p:cTn id="11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P spid="22" grpId="0"/>
      <p:bldP spid="2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1950" dirty="0"/>
              <a:t>实验教学</a:t>
            </a:r>
            <a:r>
              <a:rPr lang="en-US" altLang="zh-CN" sz="1950" dirty="0"/>
              <a:t>1 </a:t>
            </a:r>
            <a:r>
              <a:rPr lang="zh-CN" altLang="en-US" sz="1950" dirty="0"/>
              <a:t>供应链采购决策模拟</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31</a:t>
            </a:fld>
            <a:endParaRPr lang="en-US" altLang="zh-CN"/>
          </a:p>
        </p:txBody>
      </p:sp>
      <p:graphicFrame>
        <p:nvGraphicFramePr>
          <p:cNvPr id="5" name="表格 4"/>
          <p:cNvGraphicFramePr>
            <a:graphicFrameLocks noGrp="1"/>
          </p:cNvGraphicFramePr>
          <p:nvPr>
            <p:extLst>
              <p:ext uri="{D42A27DB-BD31-4B8C-83A1-F6EECF244321}">
                <p14:modId xmlns:p14="http://schemas.microsoft.com/office/powerpoint/2010/main" val="773439679"/>
              </p:ext>
            </p:extLst>
          </p:nvPr>
        </p:nvGraphicFramePr>
        <p:xfrm>
          <a:off x="323528" y="836716"/>
          <a:ext cx="8568953" cy="5616613"/>
        </p:xfrm>
        <a:graphic>
          <a:graphicData uri="http://schemas.openxmlformats.org/drawingml/2006/table">
            <a:tbl>
              <a:tblPr firstRow="1" bandRow="1">
                <a:tableStyleId>{5C22544A-7EE6-4342-B048-85BDC9FD1C3A}</a:tableStyleId>
              </a:tblPr>
              <a:tblGrid>
                <a:gridCol w="556231">
                  <a:extLst>
                    <a:ext uri="{9D8B030D-6E8A-4147-A177-3AD203B41FA5}">
                      <a16:colId xmlns:a16="http://schemas.microsoft.com/office/drawing/2014/main" val="20000"/>
                    </a:ext>
                  </a:extLst>
                </a:gridCol>
                <a:gridCol w="909394">
                  <a:extLst>
                    <a:ext uri="{9D8B030D-6E8A-4147-A177-3AD203B41FA5}">
                      <a16:colId xmlns:a16="http://schemas.microsoft.com/office/drawing/2014/main" val="20001"/>
                    </a:ext>
                  </a:extLst>
                </a:gridCol>
                <a:gridCol w="909394">
                  <a:extLst>
                    <a:ext uri="{9D8B030D-6E8A-4147-A177-3AD203B41FA5}">
                      <a16:colId xmlns:a16="http://schemas.microsoft.com/office/drawing/2014/main" val="20002"/>
                    </a:ext>
                  </a:extLst>
                </a:gridCol>
                <a:gridCol w="909394">
                  <a:extLst>
                    <a:ext uri="{9D8B030D-6E8A-4147-A177-3AD203B41FA5}">
                      <a16:colId xmlns:a16="http://schemas.microsoft.com/office/drawing/2014/main" val="20003"/>
                    </a:ext>
                  </a:extLst>
                </a:gridCol>
                <a:gridCol w="909394">
                  <a:extLst>
                    <a:ext uri="{9D8B030D-6E8A-4147-A177-3AD203B41FA5}">
                      <a16:colId xmlns:a16="http://schemas.microsoft.com/office/drawing/2014/main" val="20004"/>
                    </a:ext>
                  </a:extLst>
                </a:gridCol>
                <a:gridCol w="1041827">
                  <a:extLst>
                    <a:ext uri="{9D8B030D-6E8A-4147-A177-3AD203B41FA5}">
                      <a16:colId xmlns:a16="http://schemas.microsoft.com/office/drawing/2014/main" val="20005"/>
                    </a:ext>
                  </a:extLst>
                </a:gridCol>
                <a:gridCol w="776956">
                  <a:extLst>
                    <a:ext uri="{9D8B030D-6E8A-4147-A177-3AD203B41FA5}">
                      <a16:colId xmlns:a16="http://schemas.microsoft.com/office/drawing/2014/main" val="20006"/>
                    </a:ext>
                  </a:extLst>
                </a:gridCol>
                <a:gridCol w="827539">
                  <a:extLst>
                    <a:ext uri="{9D8B030D-6E8A-4147-A177-3AD203B41FA5}">
                      <a16:colId xmlns:a16="http://schemas.microsoft.com/office/drawing/2014/main" val="20007"/>
                    </a:ext>
                  </a:extLst>
                </a:gridCol>
                <a:gridCol w="726370">
                  <a:extLst>
                    <a:ext uri="{9D8B030D-6E8A-4147-A177-3AD203B41FA5}">
                      <a16:colId xmlns:a16="http://schemas.microsoft.com/office/drawing/2014/main" val="20008"/>
                    </a:ext>
                  </a:extLst>
                </a:gridCol>
                <a:gridCol w="1002454">
                  <a:extLst>
                    <a:ext uri="{9D8B030D-6E8A-4147-A177-3AD203B41FA5}">
                      <a16:colId xmlns:a16="http://schemas.microsoft.com/office/drawing/2014/main" val="20009"/>
                    </a:ext>
                  </a:extLst>
                </a:gridCol>
              </a:tblGrid>
              <a:tr h="573125">
                <a:tc>
                  <a:txBody>
                    <a:bodyPr/>
                    <a:lstStyle/>
                    <a:p>
                      <a:pPr algn="ctr">
                        <a:lnSpc>
                          <a:spcPts val="1000"/>
                        </a:lnSpc>
                        <a:spcAft>
                          <a:spcPts val="0"/>
                        </a:spcAft>
                      </a:pPr>
                      <a:r>
                        <a:rPr lang="zh-CN" sz="1100" kern="0" dirty="0">
                          <a:solidFill>
                            <a:schemeClr val="tx1"/>
                          </a:solidFill>
                          <a:effectLst/>
                          <a:latin typeface="Courier New"/>
                          <a:ea typeface="宋体"/>
                          <a:cs typeface="Times New Roman"/>
                        </a:rPr>
                        <a:t>期次</a:t>
                      </a:r>
                      <a:endParaRPr lang="zh-CN" sz="1100" kern="100" dirty="0">
                        <a:solidFill>
                          <a:schemeClr val="tx1"/>
                        </a:solidFill>
                        <a:effectLst/>
                        <a:latin typeface="Times New Roman"/>
                        <a:ea typeface="宋体"/>
                        <a:cs typeface="Times New Roman"/>
                      </a:endParaRP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期初库存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采购</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下单量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入库量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可供</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销售量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需求量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本期</a:t>
                      </a:r>
                    </a:p>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期末库存</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缺货量</a:t>
                      </a:r>
                    </a:p>
                  </a:txBody>
                  <a:tcPr marL="13335" marR="13335" marT="0" marB="0" anchor="ctr">
                    <a:solidFill>
                      <a:schemeClr val="accent5">
                        <a:lumMod val="20000"/>
                        <a:lumOff val="80000"/>
                      </a:schemeClr>
                    </a:solidFill>
                  </a:tcPr>
                </a:tc>
                <a:tc>
                  <a:txBody>
                    <a:bodyPr/>
                    <a:lstStyle/>
                    <a:p>
                      <a:pPr algn="ctr">
                        <a:lnSpc>
                          <a:spcPts val="1400"/>
                        </a:lnSpc>
                        <a:spcAft>
                          <a:spcPts val="0"/>
                        </a:spcAft>
                      </a:pPr>
                      <a:r>
                        <a:rPr lang="zh-CN" sz="1100" dirty="0">
                          <a:solidFill>
                            <a:srgbClr val="000000"/>
                          </a:solidFill>
                          <a:effectLst/>
                          <a:latin typeface="Times New Roman" panose="02020603050405020304" pitchFamily="18" charset="0"/>
                          <a:ea typeface="宋体" panose="02010600030101010101" pitchFamily="2" charset="-122"/>
                          <a:cs typeface="宋体" panose="02010600030101010101" pitchFamily="2" charset="-122"/>
                        </a:rPr>
                        <a:t>总成本</a:t>
                      </a:r>
                    </a:p>
                  </a:txBody>
                  <a:tcPr marL="13335" marR="13335" marT="0" marB="0" anchor="ctr">
                    <a:solidFill>
                      <a:schemeClr val="accent5">
                        <a:lumMod val="20000"/>
                        <a:lumOff val="80000"/>
                      </a:schemeClr>
                    </a:solidFill>
                  </a:tcPr>
                </a:tc>
                <a:extLst>
                  <a:ext uri="{0D108BD9-81ED-4DB2-BD59-A6C34878D82A}">
                    <a16:rowId xmlns:a16="http://schemas.microsoft.com/office/drawing/2014/main" val="10000"/>
                  </a:ext>
                </a:extLst>
              </a:tr>
              <a:tr h="315218">
                <a:tc>
                  <a:txBody>
                    <a:bodyPr/>
                    <a:lstStyle/>
                    <a:p>
                      <a:pPr algn="ctr">
                        <a:lnSpc>
                          <a:spcPts val="1280"/>
                        </a:lnSpc>
                      </a:pPr>
                      <a:r>
                        <a:rPr lang="en-US" altLang="zh-CN" sz="1200" dirty="0"/>
                        <a:t>37</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1"/>
                  </a:ext>
                </a:extLst>
              </a:tr>
              <a:tr h="315218">
                <a:tc>
                  <a:txBody>
                    <a:bodyPr/>
                    <a:lstStyle/>
                    <a:p>
                      <a:pPr algn="ctr">
                        <a:lnSpc>
                          <a:spcPts val="1280"/>
                        </a:lnSpc>
                      </a:pPr>
                      <a:r>
                        <a:rPr lang="en-US" altLang="zh-CN" sz="1200" dirty="0"/>
                        <a:t>38</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2"/>
                  </a:ext>
                </a:extLst>
              </a:tr>
              <a:tr h="315218">
                <a:tc>
                  <a:txBody>
                    <a:bodyPr/>
                    <a:lstStyle/>
                    <a:p>
                      <a:pPr algn="ctr">
                        <a:lnSpc>
                          <a:spcPts val="1280"/>
                        </a:lnSpc>
                      </a:pPr>
                      <a:r>
                        <a:rPr lang="en-US" altLang="zh-CN" sz="1200" dirty="0"/>
                        <a:t>39</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3"/>
                  </a:ext>
                </a:extLst>
              </a:tr>
              <a:tr h="315218">
                <a:tc>
                  <a:txBody>
                    <a:bodyPr/>
                    <a:lstStyle/>
                    <a:p>
                      <a:pPr algn="ctr">
                        <a:lnSpc>
                          <a:spcPts val="1280"/>
                        </a:lnSpc>
                      </a:pPr>
                      <a:r>
                        <a:rPr lang="en-US" altLang="zh-CN" sz="1200" dirty="0"/>
                        <a:t>40</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4"/>
                  </a:ext>
                </a:extLst>
              </a:tr>
              <a:tr h="315218">
                <a:tc>
                  <a:txBody>
                    <a:bodyPr/>
                    <a:lstStyle/>
                    <a:p>
                      <a:pPr algn="ctr">
                        <a:lnSpc>
                          <a:spcPts val="1280"/>
                        </a:lnSpc>
                      </a:pPr>
                      <a:r>
                        <a:rPr lang="en-US" altLang="zh-CN" sz="1200" dirty="0"/>
                        <a:t>41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5"/>
                  </a:ext>
                </a:extLst>
              </a:tr>
              <a:tr h="315218">
                <a:tc>
                  <a:txBody>
                    <a:bodyPr/>
                    <a:lstStyle/>
                    <a:p>
                      <a:pPr algn="ctr">
                        <a:lnSpc>
                          <a:spcPts val="1280"/>
                        </a:lnSpc>
                      </a:pPr>
                      <a:r>
                        <a:rPr lang="en-US" altLang="zh-CN" sz="1200" dirty="0"/>
                        <a:t>42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6"/>
                  </a:ext>
                </a:extLst>
              </a:tr>
              <a:tr h="315218">
                <a:tc>
                  <a:txBody>
                    <a:bodyPr/>
                    <a:lstStyle/>
                    <a:p>
                      <a:pPr algn="ctr">
                        <a:lnSpc>
                          <a:spcPts val="1280"/>
                        </a:lnSpc>
                      </a:pPr>
                      <a:r>
                        <a:rPr lang="en-US" altLang="zh-CN" sz="1200" dirty="0"/>
                        <a:t>43</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7"/>
                  </a:ext>
                </a:extLst>
              </a:tr>
              <a:tr h="315218">
                <a:tc>
                  <a:txBody>
                    <a:bodyPr/>
                    <a:lstStyle/>
                    <a:p>
                      <a:pPr algn="ctr">
                        <a:lnSpc>
                          <a:spcPts val="1280"/>
                        </a:lnSpc>
                      </a:pPr>
                      <a:r>
                        <a:rPr lang="en-US" altLang="zh-CN" sz="1200" dirty="0"/>
                        <a:t>44</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8"/>
                  </a:ext>
                </a:extLst>
              </a:tr>
              <a:tr h="315218">
                <a:tc>
                  <a:txBody>
                    <a:bodyPr/>
                    <a:lstStyle/>
                    <a:p>
                      <a:pPr algn="ctr">
                        <a:lnSpc>
                          <a:spcPts val="1280"/>
                        </a:lnSpc>
                      </a:pPr>
                      <a:r>
                        <a:rPr lang="en-US" altLang="zh-CN" sz="1200" dirty="0"/>
                        <a:t>45</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09"/>
                  </a:ext>
                </a:extLst>
              </a:tr>
              <a:tr h="315218">
                <a:tc>
                  <a:txBody>
                    <a:bodyPr/>
                    <a:lstStyle/>
                    <a:p>
                      <a:pPr algn="ctr">
                        <a:lnSpc>
                          <a:spcPts val="1280"/>
                        </a:lnSpc>
                      </a:pPr>
                      <a:r>
                        <a:rPr lang="en-US" altLang="zh-CN" sz="1200" dirty="0"/>
                        <a:t>46</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0"/>
                  </a:ext>
                </a:extLst>
              </a:tr>
              <a:tr h="315218">
                <a:tc>
                  <a:txBody>
                    <a:bodyPr/>
                    <a:lstStyle/>
                    <a:p>
                      <a:pPr algn="ctr">
                        <a:lnSpc>
                          <a:spcPts val="1280"/>
                        </a:lnSpc>
                      </a:pPr>
                      <a:r>
                        <a:rPr lang="en-US" altLang="zh-CN" sz="1200" dirty="0"/>
                        <a:t>47</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1"/>
                  </a:ext>
                </a:extLst>
              </a:tr>
              <a:tr h="315218">
                <a:tc>
                  <a:txBody>
                    <a:bodyPr/>
                    <a:lstStyle/>
                    <a:p>
                      <a:pPr algn="ctr">
                        <a:lnSpc>
                          <a:spcPts val="1280"/>
                        </a:lnSpc>
                      </a:pPr>
                      <a:r>
                        <a:rPr lang="en-US" altLang="zh-CN" sz="1200" dirty="0"/>
                        <a:t>48</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dirty="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2"/>
                  </a:ext>
                </a:extLst>
              </a:tr>
              <a:tr h="315218">
                <a:tc>
                  <a:txBody>
                    <a:bodyPr/>
                    <a:lstStyle/>
                    <a:p>
                      <a:pPr algn="ctr">
                        <a:lnSpc>
                          <a:spcPts val="1280"/>
                        </a:lnSpc>
                      </a:pPr>
                      <a:r>
                        <a:rPr lang="en-US" altLang="zh-CN" sz="1200" dirty="0"/>
                        <a:t>49</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3"/>
                  </a:ext>
                </a:extLst>
              </a:tr>
              <a:tr h="315218">
                <a:tc>
                  <a:txBody>
                    <a:bodyPr/>
                    <a:lstStyle/>
                    <a:p>
                      <a:pPr algn="ctr">
                        <a:lnSpc>
                          <a:spcPts val="1280"/>
                        </a:lnSpc>
                      </a:pPr>
                      <a:r>
                        <a:rPr lang="en-US" altLang="zh-CN" sz="1200" dirty="0"/>
                        <a:t>50</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4"/>
                  </a:ext>
                </a:extLst>
              </a:tr>
              <a:tr h="315218">
                <a:tc>
                  <a:txBody>
                    <a:bodyPr/>
                    <a:lstStyle/>
                    <a:p>
                      <a:pPr algn="ctr">
                        <a:lnSpc>
                          <a:spcPts val="1280"/>
                        </a:lnSpc>
                      </a:pPr>
                      <a:r>
                        <a:rPr lang="en-US" altLang="zh-CN" sz="1200" dirty="0"/>
                        <a:t>51</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solidFill>
                      <a:schemeClr val="tx1"/>
                    </a:solidFill>
                  </a:tcP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5"/>
                  </a:ext>
                </a:extLst>
              </a:tr>
              <a:tr h="315218">
                <a:tc>
                  <a:txBody>
                    <a:bodyPr/>
                    <a:lstStyle/>
                    <a:p>
                      <a:pPr algn="ctr">
                        <a:lnSpc>
                          <a:spcPts val="1280"/>
                        </a:lnSpc>
                      </a:pPr>
                      <a:r>
                        <a:rPr lang="en-US" altLang="zh-CN" sz="1200" dirty="0"/>
                        <a:t>52</a:t>
                      </a:r>
                      <a:endParaRPr lang="zh-CN" altLang="en-US" sz="1200" dirty="0"/>
                    </a:p>
                  </a:txBody>
                  <a:tcPr marL="0" marR="0" marT="0" marB="0" anchor="ctr" anchorCtr="1"/>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400"/>
                    </a:p>
                  </a:txBody>
                  <a:tcPr marL="4763" marR="4763" marT="4763" marB="0" anchor="ctr"/>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tc>
                  <a:txBody>
                    <a:bodyPr/>
                    <a:lstStyle/>
                    <a:p>
                      <a:pPr>
                        <a:lnSpc>
                          <a:spcPts val="1500"/>
                        </a:lnSpc>
                      </a:pPr>
                      <a:endParaRPr lang="zh-CN" altLang="en-US" sz="1100" dirty="0"/>
                    </a:p>
                  </a:txBody>
                  <a:tcPr marL="0" marR="0" marT="0" marB="0"/>
                </a:tc>
                <a:extLst>
                  <a:ext uri="{0D108BD9-81ED-4DB2-BD59-A6C34878D82A}">
                    <a16:rowId xmlns:a16="http://schemas.microsoft.com/office/drawing/2014/main" val="10016"/>
                  </a:ext>
                </a:extLst>
              </a:tr>
            </a:tbl>
          </a:graphicData>
        </a:graphic>
      </p:graphicFrame>
      <p:sp>
        <p:nvSpPr>
          <p:cNvPr id="6" name="矩形 5"/>
          <p:cNvSpPr/>
          <p:nvPr/>
        </p:nvSpPr>
        <p:spPr>
          <a:xfrm>
            <a:off x="4788024" y="145089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477</a:t>
            </a:r>
          </a:p>
        </p:txBody>
      </p:sp>
      <p:sp>
        <p:nvSpPr>
          <p:cNvPr id="7" name="矩形 6"/>
          <p:cNvSpPr/>
          <p:nvPr/>
        </p:nvSpPr>
        <p:spPr>
          <a:xfrm>
            <a:off x="4788024" y="1764614"/>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191</a:t>
            </a:r>
          </a:p>
        </p:txBody>
      </p:sp>
      <p:sp>
        <p:nvSpPr>
          <p:cNvPr id="8" name="矩形 7"/>
          <p:cNvSpPr/>
          <p:nvPr/>
        </p:nvSpPr>
        <p:spPr>
          <a:xfrm>
            <a:off x="4788024" y="2078338"/>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791</a:t>
            </a:r>
          </a:p>
        </p:txBody>
      </p:sp>
      <p:sp>
        <p:nvSpPr>
          <p:cNvPr id="9" name="矩形 8"/>
          <p:cNvSpPr/>
          <p:nvPr/>
        </p:nvSpPr>
        <p:spPr>
          <a:xfrm>
            <a:off x="4788024" y="2392062"/>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583</a:t>
            </a:r>
          </a:p>
        </p:txBody>
      </p:sp>
      <p:sp>
        <p:nvSpPr>
          <p:cNvPr id="10" name="矩形 9"/>
          <p:cNvSpPr/>
          <p:nvPr/>
        </p:nvSpPr>
        <p:spPr>
          <a:xfrm>
            <a:off x="4788024" y="2705786"/>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745</a:t>
            </a:r>
          </a:p>
        </p:txBody>
      </p:sp>
      <p:sp>
        <p:nvSpPr>
          <p:cNvPr id="11" name="矩形 10"/>
          <p:cNvSpPr/>
          <p:nvPr/>
        </p:nvSpPr>
        <p:spPr>
          <a:xfrm>
            <a:off x="4788024" y="301951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630</a:t>
            </a:r>
          </a:p>
        </p:txBody>
      </p:sp>
      <p:sp>
        <p:nvSpPr>
          <p:cNvPr id="12" name="矩形 11"/>
          <p:cNvSpPr/>
          <p:nvPr/>
        </p:nvSpPr>
        <p:spPr>
          <a:xfrm>
            <a:off x="4788024" y="3333234"/>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715</a:t>
            </a:r>
          </a:p>
        </p:txBody>
      </p:sp>
      <p:sp>
        <p:nvSpPr>
          <p:cNvPr id="13" name="矩形 12"/>
          <p:cNvSpPr/>
          <p:nvPr/>
        </p:nvSpPr>
        <p:spPr>
          <a:xfrm>
            <a:off x="4788024" y="3646958"/>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722</a:t>
            </a:r>
          </a:p>
        </p:txBody>
      </p:sp>
      <p:sp>
        <p:nvSpPr>
          <p:cNvPr id="14" name="矩形 13"/>
          <p:cNvSpPr/>
          <p:nvPr/>
        </p:nvSpPr>
        <p:spPr>
          <a:xfrm>
            <a:off x="4788024" y="3960682"/>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558</a:t>
            </a:r>
          </a:p>
        </p:txBody>
      </p:sp>
      <p:sp>
        <p:nvSpPr>
          <p:cNvPr id="15" name="矩形 14"/>
          <p:cNvSpPr/>
          <p:nvPr/>
        </p:nvSpPr>
        <p:spPr>
          <a:xfrm>
            <a:off x="4788024" y="4274406"/>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601</a:t>
            </a:r>
          </a:p>
        </p:txBody>
      </p:sp>
      <p:sp>
        <p:nvSpPr>
          <p:cNvPr id="16" name="矩形 15"/>
          <p:cNvSpPr/>
          <p:nvPr/>
        </p:nvSpPr>
        <p:spPr>
          <a:xfrm>
            <a:off x="4788024" y="4588130"/>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405</a:t>
            </a:r>
          </a:p>
        </p:txBody>
      </p:sp>
      <p:sp>
        <p:nvSpPr>
          <p:cNvPr id="17" name="矩形 16"/>
          <p:cNvSpPr/>
          <p:nvPr/>
        </p:nvSpPr>
        <p:spPr>
          <a:xfrm>
            <a:off x="4788024" y="4901854"/>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516</a:t>
            </a:r>
          </a:p>
        </p:txBody>
      </p:sp>
      <p:sp>
        <p:nvSpPr>
          <p:cNvPr id="18" name="矩形 17"/>
          <p:cNvSpPr/>
          <p:nvPr/>
        </p:nvSpPr>
        <p:spPr>
          <a:xfrm>
            <a:off x="4788024" y="5215578"/>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420</a:t>
            </a:r>
          </a:p>
        </p:txBody>
      </p:sp>
      <p:sp>
        <p:nvSpPr>
          <p:cNvPr id="19" name="矩形 18"/>
          <p:cNvSpPr/>
          <p:nvPr/>
        </p:nvSpPr>
        <p:spPr>
          <a:xfrm>
            <a:off x="4788024" y="5529302"/>
            <a:ext cx="415499" cy="276999"/>
          </a:xfrm>
          <a:prstGeom prst="rect">
            <a:avLst/>
          </a:prstGeom>
        </p:spPr>
        <p:txBody>
          <a:bodyPr wrap="none">
            <a:spAutoFit/>
          </a:bodyPr>
          <a:lstStyle/>
          <a:p>
            <a:pPr defTabSz="342900" fontAlgn="ctr">
              <a:lnSpc>
                <a:spcPct val="100000"/>
              </a:lnSpc>
              <a:spcBef>
                <a:spcPts val="0"/>
              </a:spcBef>
              <a:spcAft>
                <a:spcPts val="0"/>
              </a:spcAft>
            </a:pPr>
            <a:r>
              <a:rPr kumimoji="0" lang="en-US" altLang="zh-CN" b="1" dirty="0">
                <a:solidFill>
                  <a:srgbClr val="000000"/>
                </a:solidFill>
                <a:latin typeface="宋体"/>
                <a:ea typeface="黑体"/>
                <a:cs typeface="黑体"/>
              </a:rPr>
              <a:t>586</a:t>
            </a:r>
          </a:p>
        </p:txBody>
      </p:sp>
      <p:sp>
        <p:nvSpPr>
          <p:cNvPr id="20" name="矩形 19"/>
          <p:cNvSpPr/>
          <p:nvPr/>
        </p:nvSpPr>
        <p:spPr>
          <a:xfrm>
            <a:off x="4788024" y="5843026"/>
            <a:ext cx="415499" cy="269626"/>
          </a:xfrm>
          <a:prstGeom prst="rect">
            <a:avLst/>
          </a:prstGeom>
        </p:spPr>
        <p:txBody>
          <a:bodyPr wrap="none">
            <a:spAutoFit/>
          </a:bodyPr>
          <a:lstStyle/>
          <a:p>
            <a:pPr fontAlgn="ctr"/>
            <a:r>
              <a:rPr lang="en-US" altLang="zh-CN" b="1" dirty="0">
                <a:latin typeface="宋体"/>
              </a:rPr>
              <a:t>652</a:t>
            </a:r>
          </a:p>
        </p:txBody>
      </p:sp>
      <p:sp>
        <p:nvSpPr>
          <p:cNvPr id="21" name="矩形 20"/>
          <p:cNvSpPr/>
          <p:nvPr/>
        </p:nvSpPr>
        <p:spPr>
          <a:xfrm>
            <a:off x="4788024" y="6149384"/>
            <a:ext cx="415499" cy="269626"/>
          </a:xfrm>
          <a:prstGeom prst="rect">
            <a:avLst/>
          </a:prstGeom>
        </p:spPr>
        <p:txBody>
          <a:bodyPr wrap="none">
            <a:spAutoFit/>
          </a:bodyPr>
          <a:lstStyle/>
          <a:p>
            <a:pPr fontAlgn="ctr"/>
            <a:r>
              <a:rPr lang="en-US" altLang="zh-CN" b="1" dirty="0">
                <a:latin typeface="宋体"/>
              </a:rPr>
              <a:t>999</a:t>
            </a:r>
          </a:p>
        </p:txBody>
      </p:sp>
    </p:spTree>
    <p:extLst>
      <p:ext uri="{BB962C8B-B14F-4D97-AF65-F5344CB8AC3E}">
        <p14:creationId xmlns:p14="http://schemas.microsoft.com/office/powerpoint/2010/main" val="4050919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additive="base">
                                        <p:cTn id="55" dur="500" fill="hold"/>
                                        <p:tgtEl>
                                          <p:spTgt spid="14"/>
                                        </p:tgtEl>
                                        <p:attrNameLst>
                                          <p:attrName>ppt_x</p:attrName>
                                        </p:attrNameLst>
                                      </p:cBhvr>
                                      <p:tavLst>
                                        <p:tav tm="0">
                                          <p:val>
                                            <p:strVal val="#ppt_x"/>
                                          </p:val>
                                        </p:tav>
                                        <p:tav tm="100000">
                                          <p:val>
                                            <p:strVal val="#ppt_x"/>
                                          </p:val>
                                        </p:tav>
                                      </p:tavLst>
                                    </p:anim>
                                    <p:anim calcmode="lin" valueType="num">
                                      <p:cBhvr additive="base">
                                        <p:cTn id="5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additive="base">
                                        <p:cTn id="61" dur="500" fill="hold"/>
                                        <p:tgtEl>
                                          <p:spTgt spid="15"/>
                                        </p:tgtEl>
                                        <p:attrNameLst>
                                          <p:attrName>ppt_x</p:attrName>
                                        </p:attrNameLst>
                                      </p:cBhvr>
                                      <p:tavLst>
                                        <p:tav tm="0">
                                          <p:val>
                                            <p:strVal val="#ppt_x"/>
                                          </p:val>
                                        </p:tav>
                                        <p:tav tm="100000">
                                          <p:val>
                                            <p:strVal val="#ppt_x"/>
                                          </p:val>
                                        </p:tav>
                                      </p:tavLst>
                                    </p:anim>
                                    <p:anim calcmode="lin" valueType="num">
                                      <p:cBhvr additive="base">
                                        <p:cTn id="6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additive="base">
                                        <p:cTn id="67" dur="500" fill="hold"/>
                                        <p:tgtEl>
                                          <p:spTgt spid="16"/>
                                        </p:tgtEl>
                                        <p:attrNameLst>
                                          <p:attrName>ppt_x</p:attrName>
                                        </p:attrNameLst>
                                      </p:cBhvr>
                                      <p:tavLst>
                                        <p:tav tm="0">
                                          <p:val>
                                            <p:strVal val="#ppt_x"/>
                                          </p:val>
                                        </p:tav>
                                        <p:tav tm="100000">
                                          <p:val>
                                            <p:strVal val="#ppt_x"/>
                                          </p:val>
                                        </p:tav>
                                      </p:tavLst>
                                    </p:anim>
                                    <p:anim calcmode="lin" valueType="num">
                                      <p:cBhvr additive="base">
                                        <p:cTn id="6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additive="base">
                                        <p:cTn id="73" dur="500" fill="hold"/>
                                        <p:tgtEl>
                                          <p:spTgt spid="17"/>
                                        </p:tgtEl>
                                        <p:attrNameLst>
                                          <p:attrName>ppt_x</p:attrName>
                                        </p:attrNameLst>
                                      </p:cBhvr>
                                      <p:tavLst>
                                        <p:tav tm="0">
                                          <p:val>
                                            <p:strVal val="#ppt_x"/>
                                          </p:val>
                                        </p:tav>
                                        <p:tav tm="100000">
                                          <p:val>
                                            <p:strVal val="#ppt_x"/>
                                          </p:val>
                                        </p:tav>
                                      </p:tavLst>
                                    </p:anim>
                                    <p:anim calcmode="lin" valueType="num">
                                      <p:cBhvr additive="base">
                                        <p:cTn id="7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ppt_x"/>
                                          </p:val>
                                        </p:tav>
                                        <p:tav tm="100000">
                                          <p:val>
                                            <p:strVal val="#ppt_x"/>
                                          </p:val>
                                        </p:tav>
                                      </p:tavLst>
                                    </p:anim>
                                    <p:anim calcmode="lin" valueType="num">
                                      <p:cBhvr additive="base">
                                        <p:cTn id="8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9"/>
                                        </p:tgtEl>
                                        <p:attrNameLst>
                                          <p:attrName>style.visibility</p:attrName>
                                        </p:attrNameLst>
                                      </p:cBhvr>
                                      <p:to>
                                        <p:strVal val="visible"/>
                                      </p:to>
                                    </p:set>
                                    <p:anim calcmode="lin" valueType="num">
                                      <p:cBhvr additive="base">
                                        <p:cTn id="85" dur="500" fill="hold"/>
                                        <p:tgtEl>
                                          <p:spTgt spid="19"/>
                                        </p:tgtEl>
                                        <p:attrNameLst>
                                          <p:attrName>ppt_x</p:attrName>
                                        </p:attrNameLst>
                                      </p:cBhvr>
                                      <p:tavLst>
                                        <p:tav tm="0">
                                          <p:val>
                                            <p:strVal val="#ppt_x"/>
                                          </p:val>
                                        </p:tav>
                                        <p:tav tm="100000">
                                          <p:val>
                                            <p:strVal val="#ppt_x"/>
                                          </p:val>
                                        </p:tav>
                                      </p:tavLst>
                                    </p:anim>
                                    <p:anim calcmode="lin" valueType="num">
                                      <p:cBhvr additive="base">
                                        <p:cTn id="8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 calcmode="lin" valueType="num">
                                      <p:cBhvr additive="base">
                                        <p:cTn id="91" dur="500" fill="hold"/>
                                        <p:tgtEl>
                                          <p:spTgt spid="20"/>
                                        </p:tgtEl>
                                        <p:attrNameLst>
                                          <p:attrName>ppt_x</p:attrName>
                                        </p:attrNameLst>
                                      </p:cBhvr>
                                      <p:tavLst>
                                        <p:tav tm="0">
                                          <p:val>
                                            <p:strVal val="#ppt_x"/>
                                          </p:val>
                                        </p:tav>
                                        <p:tav tm="100000">
                                          <p:val>
                                            <p:strVal val="#ppt_x"/>
                                          </p:val>
                                        </p:tav>
                                      </p:tavLst>
                                    </p:anim>
                                    <p:anim calcmode="lin" valueType="num">
                                      <p:cBhvr additive="base">
                                        <p:cTn id="9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1"/>
                                        </p:tgtEl>
                                        <p:attrNameLst>
                                          <p:attrName>style.visibility</p:attrName>
                                        </p:attrNameLst>
                                      </p:cBhvr>
                                      <p:to>
                                        <p:strVal val="visible"/>
                                      </p:to>
                                    </p:set>
                                    <p:anim calcmode="lin" valueType="num">
                                      <p:cBhvr additive="base">
                                        <p:cTn id="97" dur="500" fill="hold"/>
                                        <p:tgtEl>
                                          <p:spTgt spid="21"/>
                                        </p:tgtEl>
                                        <p:attrNameLst>
                                          <p:attrName>ppt_x</p:attrName>
                                        </p:attrNameLst>
                                      </p:cBhvr>
                                      <p:tavLst>
                                        <p:tav tm="0">
                                          <p:val>
                                            <p:strVal val="#ppt_x"/>
                                          </p:val>
                                        </p:tav>
                                        <p:tav tm="100000">
                                          <p:val>
                                            <p:strVal val="#ppt_x"/>
                                          </p:val>
                                        </p:tav>
                                      </p:tavLst>
                                    </p:anim>
                                    <p:anim calcmode="lin" valueType="num">
                                      <p:cBhvr additive="base">
                                        <p:cTn id="9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实验教学</a:t>
            </a:r>
            <a:r>
              <a:rPr lang="en-US" altLang="zh-CN" dirty="0"/>
              <a:t>1 </a:t>
            </a:r>
            <a:r>
              <a:rPr lang="zh-CN" altLang="en-US" dirty="0"/>
              <a:t>供应链采购决策模拟</a:t>
            </a:r>
          </a:p>
        </p:txBody>
      </p:sp>
      <p:sp>
        <p:nvSpPr>
          <p:cNvPr id="3" name="内容占位符 2"/>
          <p:cNvSpPr>
            <a:spLocks noGrp="1"/>
          </p:cNvSpPr>
          <p:nvPr>
            <p:ph idx="1"/>
          </p:nvPr>
        </p:nvSpPr>
        <p:spPr/>
        <p:txBody>
          <a:bodyPr/>
          <a:lstStyle/>
          <a:p>
            <a:r>
              <a:rPr lang="zh-CN" altLang="en-US" dirty="0"/>
              <a:t>理论计算期初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solidFill>
                <a:srgbClr val="C00000"/>
              </a:solidFill>
              <a:effectLst>
                <a:outerShdw blurRad="38100" dist="38100" dir="2700000" algn="tl">
                  <a:srgbClr val="000000">
                    <a:alpha val="43137"/>
                  </a:srgbClr>
                </a:outerShdw>
              </a:effectLst>
            </a:endParaRPr>
          </a:p>
          <a:p>
            <a:pPr lvl="1"/>
            <a:r>
              <a:rPr lang="zh-CN" altLang="en-US" dirty="0"/>
              <a:t>周转库存</a:t>
            </a:r>
            <a:endParaRPr lang="en-US" altLang="zh-CN" dirty="0"/>
          </a:p>
          <a:p>
            <a:pPr lvl="2"/>
            <a:r>
              <a:rPr lang="zh-CN" altLang="en-US" dirty="0"/>
              <a:t>第一次订货要第</a:t>
            </a:r>
            <a:r>
              <a:rPr lang="en-US" altLang="zh-CN" dirty="0"/>
              <a:t>6</a:t>
            </a:r>
            <a:r>
              <a:rPr lang="zh-CN" altLang="en-US" dirty="0"/>
              <a:t>周末才能到货</a:t>
            </a:r>
            <a:endParaRPr lang="en-US" altLang="zh-CN" dirty="0"/>
          </a:p>
          <a:p>
            <a:pPr lvl="3"/>
            <a:r>
              <a:rPr lang="zh-CN" altLang="en-US" dirty="0"/>
              <a:t>订货提前期</a:t>
            </a:r>
            <a:r>
              <a:rPr lang="en-US" altLang="zh-CN" dirty="0"/>
              <a:t>(</a:t>
            </a:r>
            <a:r>
              <a:rPr lang="zh-CN" altLang="en-US" dirty="0"/>
              <a:t>生产</a:t>
            </a:r>
            <a:r>
              <a:rPr lang="en-US" altLang="zh-CN" dirty="0"/>
              <a:t>+</a:t>
            </a:r>
            <a:r>
              <a:rPr lang="zh-CN" altLang="en-US" dirty="0"/>
              <a:t>运输</a:t>
            </a:r>
            <a:r>
              <a:rPr lang="en-US" altLang="zh-CN" dirty="0"/>
              <a:t>)= 4</a:t>
            </a:r>
            <a:r>
              <a:rPr lang="zh-CN" altLang="en-US" dirty="0"/>
              <a:t>周</a:t>
            </a:r>
            <a:endParaRPr lang="en-US" altLang="zh-CN" dirty="0"/>
          </a:p>
          <a:p>
            <a:pPr lvl="3"/>
            <a:r>
              <a:rPr lang="zh-CN" altLang="en-US" dirty="0"/>
              <a:t>订货间隔期</a:t>
            </a:r>
            <a:r>
              <a:rPr lang="en-US" altLang="zh-CN" dirty="0"/>
              <a:t>=2</a:t>
            </a:r>
            <a:r>
              <a:rPr lang="zh-CN" altLang="en-US" dirty="0"/>
              <a:t>周</a:t>
            </a:r>
            <a:endParaRPr lang="en-US" altLang="zh-CN" dirty="0"/>
          </a:p>
          <a:p>
            <a:pPr lvl="2"/>
            <a:r>
              <a:rPr lang="en-US" altLang="zh-CN" i="1" dirty="0"/>
              <a:t>T</a:t>
            </a:r>
            <a:r>
              <a:rPr lang="en-US" altLang="zh-CN" sz="1050" i="1" dirty="0"/>
              <a:t>Q</a:t>
            </a:r>
            <a:r>
              <a:rPr lang="en-US" altLang="zh-CN" dirty="0"/>
              <a:t>=600×6=3600</a:t>
            </a:r>
          </a:p>
          <a:p>
            <a:pPr lvl="1"/>
            <a:r>
              <a:rPr lang="zh-CN" altLang="en-US" dirty="0"/>
              <a:t>安全库存</a:t>
            </a:r>
            <a:endParaRPr lang="en-US" altLang="zh-CN" dirty="0"/>
          </a:p>
          <a:p>
            <a:pPr lvl="2"/>
            <a:r>
              <a:rPr lang="zh-CN" altLang="en-US" dirty="0"/>
              <a:t>交货准确率</a:t>
            </a:r>
            <a:r>
              <a:rPr lang="en-US" altLang="zh-CN" dirty="0"/>
              <a:t>100%</a:t>
            </a:r>
            <a:r>
              <a:rPr lang="en-US" altLang="zh-CN" dirty="0">
                <a:sym typeface="Wingdings" panose="05000000000000000000" pitchFamily="2" charset="2"/>
              </a:rPr>
              <a:t></a:t>
            </a:r>
            <a:r>
              <a:rPr lang="zh-CN" altLang="en-US" dirty="0"/>
              <a:t>提前期确定</a:t>
            </a:r>
            <a:r>
              <a:rPr lang="en-US" altLang="zh-CN" i="1" dirty="0"/>
              <a:t>L</a:t>
            </a:r>
            <a:r>
              <a:rPr lang="en-US" altLang="zh-CN" sz="900" i="1" dirty="0"/>
              <a:t>T</a:t>
            </a:r>
            <a:r>
              <a:rPr lang="en-US" altLang="zh-CN" dirty="0"/>
              <a:t>=4</a:t>
            </a:r>
            <a:r>
              <a:rPr lang="zh-CN" altLang="en-US" dirty="0"/>
              <a:t>周</a:t>
            </a:r>
            <a:endParaRPr lang="en-US" altLang="zh-CN" dirty="0"/>
          </a:p>
          <a:p>
            <a:pPr lvl="2"/>
            <a:r>
              <a:rPr lang="zh-CN" altLang="en-US" dirty="0"/>
              <a:t>安全库存如何计算？</a:t>
            </a:r>
            <a:endParaRPr lang="en-US" altLang="zh-CN" dirty="0"/>
          </a:p>
          <a:p>
            <a:pPr lvl="3"/>
            <a:r>
              <a:rPr lang="zh-CN" altLang="en-US" dirty="0"/>
              <a:t>定量订货？</a:t>
            </a:r>
            <a:endParaRPr lang="en-US" altLang="zh-CN" dirty="0"/>
          </a:p>
          <a:p>
            <a:pPr lvl="3"/>
            <a:endParaRPr lang="en-US" altLang="zh-CN" dirty="0"/>
          </a:p>
          <a:p>
            <a:pPr lvl="3"/>
            <a:r>
              <a:rPr lang="zh-CN" altLang="en-US" dirty="0"/>
              <a:t>定期订货</a:t>
            </a:r>
            <a:r>
              <a:rPr lang="en-US" altLang="zh-CN" dirty="0"/>
              <a:t> </a:t>
            </a:r>
            <a:r>
              <a:rPr lang="zh-CN" altLang="en-US" dirty="0"/>
              <a:t>？</a:t>
            </a:r>
            <a:endParaRPr lang="en-US" altLang="zh-CN" dirty="0"/>
          </a:p>
          <a:p>
            <a:pPr lvl="2"/>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32</a:t>
            </a:fld>
            <a:endParaRPr lang="en-US" altLang="zh-CN"/>
          </a:p>
        </p:txBody>
      </p:sp>
      <p:sp>
        <p:nvSpPr>
          <p:cNvPr id="5" name="Rectangle 38"/>
          <p:cNvSpPr>
            <a:spLocks noChangeArrowheads="1"/>
          </p:cNvSpPr>
          <p:nvPr/>
        </p:nvSpPr>
        <p:spPr bwMode="auto">
          <a:xfrm>
            <a:off x="5199741" y="769310"/>
            <a:ext cx="3323840" cy="2249478"/>
          </a:xfrm>
          <a:prstGeom prst="rect">
            <a:avLst/>
          </a:prstGeom>
          <a:solidFill>
            <a:srgbClr val="FFCC99"/>
          </a:solidFill>
          <a:ln w="9525">
            <a:solidFill>
              <a:srgbClr val="FFCC99"/>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3500" tIns="0" rIns="13500" bIns="0" anchor="ctr"/>
          <a:lstStyle/>
          <a:p>
            <a:pPr>
              <a:defRPr/>
            </a:pPr>
            <a:endParaRPr lang="zh-CN" altLang="en-US" sz="900"/>
          </a:p>
        </p:txBody>
      </p:sp>
      <p:grpSp>
        <p:nvGrpSpPr>
          <p:cNvPr id="6" name="Group 4"/>
          <p:cNvGrpSpPr>
            <a:grpSpLocks/>
          </p:cNvGrpSpPr>
          <p:nvPr/>
        </p:nvGrpSpPr>
        <p:grpSpPr bwMode="auto">
          <a:xfrm>
            <a:off x="5290663" y="764704"/>
            <a:ext cx="3097761" cy="2254080"/>
            <a:chOff x="3073" y="2098"/>
            <a:chExt cx="2270" cy="1469"/>
          </a:xfrm>
        </p:grpSpPr>
        <p:grpSp>
          <p:nvGrpSpPr>
            <p:cNvPr id="7" name="Group 5"/>
            <p:cNvGrpSpPr>
              <a:grpSpLocks/>
            </p:cNvGrpSpPr>
            <p:nvPr/>
          </p:nvGrpSpPr>
          <p:grpSpPr bwMode="auto">
            <a:xfrm>
              <a:off x="3369" y="2098"/>
              <a:ext cx="1974" cy="1328"/>
              <a:chOff x="893" y="1416"/>
              <a:chExt cx="2601" cy="1717"/>
            </a:xfrm>
          </p:grpSpPr>
          <p:sp>
            <p:nvSpPr>
              <p:cNvPr id="36" name="Line 6"/>
              <p:cNvSpPr>
                <a:spLocks noChangeShapeType="1"/>
              </p:cNvSpPr>
              <p:nvPr/>
            </p:nvSpPr>
            <p:spPr bwMode="auto">
              <a:xfrm flipH="1">
                <a:off x="1104" y="3010"/>
                <a:ext cx="2088" cy="0"/>
              </a:xfrm>
              <a:prstGeom prst="line">
                <a:avLst/>
              </a:prstGeom>
              <a:noFill/>
              <a:ln w="28575">
                <a:solidFill>
                  <a:srgbClr val="33CCCC"/>
                </a:solidFill>
                <a:round/>
                <a:headEnd type="stealth"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37" name="Line 7"/>
              <p:cNvSpPr>
                <a:spLocks noChangeShapeType="1"/>
              </p:cNvSpPr>
              <p:nvPr/>
            </p:nvSpPr>
            <p:spPr bwMode="auto">
              <a:xfrm flipV="1">
                <a:off x="1104" y="1583"/>
                <a:ext cx="1" cy="1438"/>
              </a:xfrm>
              <a:prstGeom prst="line">
                <a:avLst/>
              </a:prstGeom>
              <a:noFill/>
              <a:ln w="28575">
                <a:solidFill>
                  <a:srgbClr val="33CCCC"/>
                </a:solidFill>
                <a:round/>
                <a:headEnd type="none" w="sm" len="sm"/>
                <a:tailEnd type="stealth"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38" name="Text Box 8"/>
              <p:cNvSpPr txBox="1">
                <a:spLocks noChangeArrowheads="1"/>
              </p:cNvSpPr>
              <p:nvPr/>
            </p:nvSpPr>
            <p:spPr bwMode="auto">
              <a:xfrm>
                <a:off x="893" y="1416"/>
                <a:ext cx="412" cy="1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sz="900"/>
                  <a:t>库存量</a:t>
                </a:r>
              </a:p>
            </p:txBody>
          </p:sp>
          <p:sp>
            <p:nvSpPr>
              <p:cNvPr id="39" name="Text Box 9"/>
              <p:cNvSpPr txBox="1">
                <a:spLocks noChangeArrowheads="1"/>
              </p:cNvSpPr>
              <p:nvPr/>
            </p:nvSpPr>
            <p:spPr bwMode="auto">
              <a:xfrm>
                <a:off x="3220" y="2948"/>
                <a:ext cx="274" cy="18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anchor="ctr">
                <a:spAutoFit/>
              </a:bodyPr>
              <a:lstStyle/>
              <a:p>
                <a:pPr algn="l">
                  <a:lnSpc>
                    <a:spcPct val="100000"/>
                  </a:lnSpc>
                  <a:spcBef>
                    <a:spcPct val="0"/>
                  </a:spcBef>
                  <a:defRPr/>
                </a:pPr>
                <a:r>
                  <a:rPr lang="zh-CN" altLang="en-US" sz="900" dirty="0"/>
                  <a:t>时间</a:t>
                </a:r>
              </a:p>
            </p:txBody>
          </p:sp>
        </p:grpSp>
        <p:grpSp>
          <p:nvGrpSpPr>
            <p:cNvPr id="8" name="Group 10"/>
            <p:cNvGrpSpPr>
              <a:grpSpLocks/>
            </p:cNvGrpSpPr>
            <p:nvPr/>
          </p:nvGrpSpPr>
          <p:grpSpPr bwMode="auto">
            <a:xfrm>
              <a:off x="3073" y="2333"/>
              <a:ext cx="2046" cy="1234"/>
              <a:chOff x="3073" y="2333"/>
              <a:chExt cx="2046" cy="1234"/>
            </a:xfrm>
          </p:grpSpPr>
          <p:sp>
            <p:nvSpPr>
              <p:cNvPr id="9" name="Line 11"/>
              <p:cNvSpPr>
                <a:spLocks noChangeShapeType="1"/>
              </p:cNvSpPr>
              <p:nvPr/>
            </p:nvSpPr>
            <p:spPr bwMode="auto">
              <a:xfrm>
                <a:off x="3341" y="3076"/>
                <a:ext cx="1778" cy="0"/>
              </a:xfrm>
              <a:prstGeom prst="line">
                <a:avLst/>
              </a:prstGeom>
              <a:noFill/>
              <a:ln w="28575">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0" name="Text Box 12"/>
              <p:cNvSpPr txBox="1">
                <a:spLocks noChangeArrowheads="1"/>
              </p:cNvSpPr>
              <p:nvPr/>
            </p:nvSpPr>
            <p:spPr bwMode="auto">
              <a:xfrm>
                <a:off x="3324" y="2560"/>
                <a:ext cx="109" cy="4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sz="900"/>
                  <a:t>周转库存</a:t>
                </a:r>
              </a:p>
            </p:txBody>
          </p:sp>
          <p:sp>
            <p:nvSpPr>
              <p:cNvPr id="11" name="Line 13"/>
              <p:cNvSpPr>
                <a:spLocks noChangeShapeType="1"/>
              </p:cNvSpPr>
              <p:nvPr/>
            </p:nvSpPr>
            <p:spPr bwMode="auto">
              <a:xfrm>
                <a:off x="3141" y="2333"/>
                <a:ext cx="367" cy="0"/>
              </a:xfrm>
              <a:prstGeom prst="line">
                <a:avLst/>
              </a:prstGeom>
              <a:noFill/>
              <a:ln w="28575">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2" name="Line 14"/>
              <p:cNvSpPr>
                <a:spLocks noChangeShapeType="1"/>
              </p:cNvSpPr>
              <p:nvPr/>
            </p:nvSpPr>
            <p:spPr bwMode="auto">
              <a:xfrm>
                <a:off x="3159" y="3336"/>
                <a:ext cx="367" cy="0"/>
              </a:xfrm>
              <a:prstGeom prst="line">
                <a:avLst/>
              </a:prstGeom>
              <a:noFill/>
              <a:ln w="28575">
                <a:solidFill>
                  <a:schemeClr val="tx1"/>
                </a:solidFill>
                <a:round/>
                <a:headEnd type="none" w="sm" len="sm"/>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3" name="Line 15"/>
              <p:cNvSpPr>
                <a:spLocks noChangeShapeType="1"/>
              </p:cNvSpPr>
              <p:nvPr/>
            </p:nvSpPr>
            <p:spPr bwMode="auto">
              <a:xfrm flipV="1">
                <a:off x="3449" y="2333"/>
                <a:ext cx="0" cy="743"/>
              </a:xfrm>
              <a:prstGeom prst="line">
                <a:avLst/>
              </a:prstGeom>
              <a:noFill/>
              <a:ln w="22225">
                <a:solidFill>
                  <a:srgbClr val="00FFFF"/>
                </a:solidFill>
                <a:round/>
                <a:headEnd type="stealth" w="med" len="med"/>
                <a:tailEnd type="stealth"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4" name="Text Box 16"/>
              <p:cNvSpPr txBox="1">
                <a:spLocks noChangeArrowheads="1"/>
              </p:cNvSpPr>
              <p:nvPr/>
            </p:nvSpPr>
            <p:spPr bwMode="auto">
              <a:xfrm>
                <a:off x="3226" y="3127"/>
                <a:ext cx="223" cy="2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sz="900"/>
                  <a:t>安全库存</a:t>
                </a:r>
              </a:p>
            </p:txBody>
          </p:sp>
          <p:sp>
            <p:nvSpPr>
              <p:cNvPr id="15" name="Line 17"/>
              <p:cNvSpPr>
                <a:spLocks noChangeShapeType="1"/>
              </p:cNvSpPr>
              <p:nvPr/>
            </p:nvSpPr>
            <p:spPr bwMode="auto">
              <a:xfrm flipV="1">
                <a:off x="3444" y="3069"/>
                <a:ext cx="0" cy="260"/>
              </a:xfrm>
              <a:prstGeom prst="line">
                <a:avLst/>
              </a:prstGeom>
              <a:noFill/>
              <a:ln w="22225">
                <a:solidFill>
                  <a:srgbClr val="00FFFF"/>
                </a:solidFill>
                <a:round/>
                <a:headEnd type="stealth" w="med" len="med"/>
                <a:tailEnd type="stealth"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6" name="Line 18"/>
              <p:cNvSpPr>
                <a:spLocks noChangeShapeType="1"/>
              </p:cNvSpPr>
              <p:nvPr/>
            </p:nvSpPr>
            <p:spPr bwMode="auto">
              <a:xfrm flipV="1">
                <a:off x="3196" y="2333"/>
                <a:ext cx="0" cy="1003"/>
              </a:xfrm>
              <a:prstGeom prst="line">
                <a:avLst/>
              </a:prstGeom>
              <a:noFill/>
              <a:ln w="22225">
                <a:solidFill>
                  <a:srgbClr val="00FFFF"/>
                </a:solidFill>
                <a:round/>
                <a:headEnd type="stealth" w="med" len="med"/>
                <a:tailEnd type="stealth"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7" name="Text Box 19"/>
              <p:cNvSpPr txBox="1">
                <a:spLocks noChangeArrowheads="1"/>
              </p:cNvSpPr>
              <p:nvPr/>
            </p:nvSpPr>
            <p:spPr bwMode="auto">
              <a:xfrm>
                <a:off x="3073" y="2601"/>
                <a:ext cx="109" cy="4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sz="900" dirty="0"/>
                  <a:t>目标库存</a:t>
                </a:r>
              </a:p>
            </p:txBody>
          </p:sp>
          <p:sp>
            <p:nvSpPr>
              <p:cNvPr id="18" name="Line 20"/>
              <p:cNvSpPr>
                <a:spLocks noChangeShapeType="1"/>
              </p:cNvSpPr>
              <p:nvPr/>
            </p:nvSpPr>
            <p:spPr bwMode="auto">
              <a:xfrm>
                <a:off x="3523" y="2339"/>
                <a:ext cx="728" cy="74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19" name="Line 21"/>
              <p:cNvSpPr>
                <a:spLocks noChangeShapeType="1"/>
              </p:cNvSpPr>
              <p:nvPr/>
            </p:nvSpPr>
            <p:spPr bwMode="auto">
              <a:xfrm flipV="1">
                <a:off x="4251" y="2339"/>
                <a:ext cx="0" cy="74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20" name="Line 22"/>
              <p:cNvSpPr>
                <a:spLocks noChangeShapeType="1"/>
              </p:cNvSpPr>
              <p:nvPr/>
            </p:nvSpPr>
            <p:spPr bwMode="auto">
              <a:xfrm>
                <a:off x="4251" y="2339"/>
                <a:ext cx="729" cy="74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23" name="Text Box 25" descr="70%"/>
              <p:cNvSpPr txBox="1">
                <a:spLocks noChangeArrowheads="1"/>
              </p:cNvSpPr>
              <p:nvPr/>
            </p:nvSpPr>
            <p:spPr bwMode="auto">
              <a:xfrm>
                <a:off x="4023" y="2536"/>
                <a:ext cx="145" cy="387"/>
              </a:xfrm>
              <a:prstGeom prst="rect">
                <a:avLst/>
              </a:prstGeom>
              <a:noFill/>
              <a:ln>
                <a:noFill/>
              </a:ln>
              <a:effectLst/>
              <a:extLst>
                <a:ext uri="{909E8E84-426E-40dd-AFC4-6F175D3DCCD1}">
                  <a14:hiddenFill xmlns="" xmlns:a14="http://schemas.microsoft.com/office/drawing/2010/main">
                    <a:pattFill prst="pct70">
                      <a:fgClr>
                        <a:schemeClr val="accent1"/>
                      </a:fgClr>
                      <a:bgClr>
                        <a:schemeClr val="bg1"/>
                      </a:bgClr>
                    </a:patt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90000"/>
                  </a:lnSpc>
                  <a:spcBef>
                    <a:spcPct val="0"/>
                  </a:spcBef>
                  <a:defRPr/>
                </a:pPr>
                <a:r>
                  <a:rPr lang="zh-CN" altLang="en-US" sz="900" b="1"/>
                  <a:t>订货批量</a:t>
                </a:r>
              </a:p>
            </p:txBody>
          </p:sp>
          <p:sp>
            <p:nvSpPr>
              <p:cNvPr id="24" name="Line 26"/>
              <p:cNvSpPr>
                <a:spLocks noChangeShapeType="1"/>
              </p:cNvSpPr>
              <p:nvPr/>
            </p:nvSpPr>
            <p:spPr bwMode="auto">
              <a:xfrm>
                <a:off x="4242" y="3082"/>
                <a:ext cx="0" cy="408"/>
              </a:xfrm>
              <a:prstGeom prst="line">
                <a:avLst/>
              </a:prstGeom>
              <a:noFill/>
              <a:ln w="28575" cap="rnd">
                <a:solidFill>
                  <a:schemeClr val="tx1"/>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25" name="Line 27"/>
              <p:cNvSpPr>
                <a:spLocks noChangeShapeType="1"/>
              </p:cNvSpPr>
              <p:nvPr/>
            </p:nvSpPr>
            <p:spPr bwMode="auto">
              <a:xfrm>
                <a:off x="3514" y="3342"/>
                <a:ext cx="0" cy="148"/>
              </a:xfrm>
              <a:prstGeom prst="line">
                <a:avLst/>
              </a:prstGeom>
              <a:noFill/>
              <a:ln w="28575" cap="rnd">
                <a:solidFill>
                  <a:srgbClr val="00808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26" name="Line 28"/>
              <p:cNvSpPr>
                <a:spLocks noChangeShapeType="1"/>
              </p:cNvSpPr>
              <p:nvPr/>
            </p:nvSpPr>
            <p:spPr bwMode="auto">
              <a:xfrm>
                <a:off x="3514" y="3416"/>
                <a:ext cx="728" cy="0"/>
              </a:xfrm>
              <a:prstGeom prst="line">
                <a:avLst/>
              </a:prstGeom>
              <a:noFill/>
              <a:ln w="28575">
                <a:solidFill>
                  <a:srgbClr val="008080"/>
                </a:solidFill>
                <a:round/>
                <a:headEnd type="stealth" w="med" len="med"/>
                <a:tailEnd type="stealth"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anchor="ctr"/>
              <a:lstStyle/>
              <a:p>
                <a:pPr>
                  <a:defRPr/>
                </a:pPr>
                <a:endParaRPr lang="zh-CN" altLang="en-US" sz="900"/>
              </a:p>
            </p:txBody>
          </p:sp>
          <p:sp>
            <p:nvSpPr>
              <p:cNvPr id="27" name="Text Box 29"/>
              <p:cNvSpPr txBox="1">
                <a:spLocks noChangeArrowheads="1"/>
              </p:cNvSpPr>
              <p:nvPr/>
            </p:nvSpPr>
            <p:spPr bwMode="auto">
              <a:xfrm>
                <a:off x="3569" y="3172"/>
                <a:ext cx="576" cy="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sz="900"/>
                  <a:t>保险储备</a:t>
                </a:r>
              </a:p>
            </p:txBody>
          </p:sp>
          <p:sp>
            <p:nvSpPr>
              <p:cNvPr id="28" name="Text Box 30" descr="70%"/>
              <p:cNvSpPr txBox="1">
                <a:spLocks noChangeArrowheads="1"/>
              </p:cNvSpPr>
              <p:nvPr/>
            </p:nvSpPr>
            <p:spPr bwMode="auto">
              <a:xfrm>
                <a:off x="3586" y="3460"/>
                <a:ext cx="655" cy="107"/>
              </a:xfrm>
              <a:prstGeom prst="rect">
                <a:avLst/>
              </a:prstGeom>
              <a:noFill/>
              <a:ln>
                <a:noFill/>
              </a:ln>
              <a:effectLst/>
              <a:extLst>
                <a:ext uri="{909E8E84-426E-40dd-AFC4-6F175D3DCCD1}">
                  <a14:hiddenFill xmlns="" xmlns:a14="http://schemas.microsoft.com/office/drawing/2010/main">
                    <a:pattFill prst="pct70">
                      <a:fgClr>
                        <a:schemeClr val="accent1"/>
                      </a:fgClr>
                      <a:bgClr>
                        <a:schemeClr val="bg1"/>
                      </a:bgClr>
                    </a:patt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spAutoFit/>
              </a:bodyPr>
              <a:lstStyle/>
              <a:p>
                <a:pPr>
                  <a:lnSpc>
                    <a:spcPct val="100000"/>
                  </a:lnSpc>
                  <a:spcBef>
                    <a:spcPct val="50000"/>
                  </a:spcBef>
                  <a:defRPr/>
                </a:pPr>
                <a:r>
                  <a:rPr lang="zh-CN" altLang="en-US" sz="900" dirty="0"/>
                  <a:t>订货间隔期</a:t>
                </a:r>
              </a:p>
            </p:txBody>
          </p:sp>
        </p:grpSp>
      </p:grpSp>
      <p:pic>
        <p:nvPicPr>
          <p:cNvPr id="41" name="Picture 5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80731" y="4009891"/>
            <a:ext cx="3473192" cy="23159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1" name="动作按钮: 开始 20">
            <a:hlinkClick r:id="rId3" action="ppaction://hlinksldjump" highlightClick="1"/>
          </p:cNvPr>
          <p:cNvSpPr/>
          <p:nvPr/>
        </p:nvSpPr>
        <p:spPr bwMode="auto">
          <a:xfrm>
            <a:off x="1763688" y="5863047"/>
            <a:ext cx="216024" cy="137703"/>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3500" tIns="0" rIns="13500" bIns="0" numCol="1" rtlCol="0" anchor="t" anchorCtr="0" compatLnSpc="1">
            <a:prstTxWarp prst="textNoShape">
              <a:avLst/>
            </a:prstTxWarp>
          </a:bodyPr>
          <a:lstStyle/>
          <a:p>
            <a:pPr marL="257175" indent="-257175"/>
            <a:endParaRPr lang="zh-CN" altLang="en-US" sz="900"/>
          </a:p>
        </p:txBody>
      </p:sp>
    </p:spTree>
    <p:extLst>
      <p:ext uri="{BB962C8B-B14F-4D97-AF65-F5344CB8AC3E}">
        <p14:creationId xmlns:p14="http://schemas.microsoft.com/office/powerpoint/2010/main" val="4210682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circle(in)">
                                      <p:cBhvr>
                                        <p:cTn id="13" dur="2000"/>
                                        <p:tgtEl>
                                          <p:spTgt spid="5"/>
                                        </p:tgtEl>
                                      </p:cBhvr>
                                    </p:animEffect>
                                  </p:childTnLst>
                                </p:cTn>
                              </p:par>
                              <p:par>
                                <p:cTn id="14" presetID="6"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circle(in)">
                                      <p:cBhvr>
                                        <p:cTn id="16" dur="2000"/>
                                        <p:tgtEl>
                                          <p:spTgt spid="6"/>
                                        </p:tgtEl>
                                      </p:cBhvr>
                                    </p:animEffect>
                                  </p:childTnLst>
                                </p:cTn>
                              </p:par>
                              <p:par>
                                <p:cTn id="17" presetID="2" presetClass="entr" presetSubtype="4" fill="hold" grpId="0" nodeType="withEffect">
                                  <p:stCondLst>
                                    <p:cond delay="0"/>
                                  </p:stCondLst>
                                  <p:childTnLst>
                                    <p:set>
                                      <p:cBhvr>
                                        <p:cTn id="18" dur="1" fill="hold">
                                          <p:stCondLst>
                                            <p:cond delay="0"/>
                                          </p:stCondLst>
                                        </p:cTn>
                                        <p:tgtEl>
                                          <p:spTgt spid="3">
                                            <p:txEl>
                                              <p:pRg st="1" end="1"/>
                                            </p:txEl>
                                          </p:spTgt>
                                        </p:tgtEl>
                                        <p:attrNameLst>
                                          <p:attrName>style.visibility</p:attrName>
                                        </p:attrNameLst>
                                      </p:cBhvr>
                                      <p:to>
                                        <p:strVal val="visible"/>
                                      </p:to>
                                    </p:set>
                                    <p:anim calcmode="lin" valueType="num">
                                      <p:cBhvr additive="base">
                                        <p:cTn id="19"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anim calcmode="lin" valueType="num">
                                      <p:cBhvr additive="base">
                                        <p:cTn id="2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
                                            <p:txEl>
                                              <p:pRg st="2" end="2"/>
                                            </p:txEl>
                                          </p:spTgt>
                                        </p:tgtEl>
                                        <p:attrNameLst>
                                          <p:attrName>style.visibility</p:attrName>
                                        </p:attrNameLst>
                                      </p:cBhvr>
                                      <p:to>
                                        <p:strVal val="visible"/>
                                      </p:to>
                                    </p:set>
                                    <p:anim calcmode="lin" valueType="num">
                                      <p:cBhvr additive="base">
                                        <p:cTn id="2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
                                            <p:txEl>
                                              <p:pRg st="3" end="3"/>
                                            </p:txEl>
                                          </p:spTgt>
                                        </p:tgtEl>
                                        <p:attrNameLst>
                                          <p:attrName>style.visibility</p:attrName>
                                        </p:attrNameLst>
                                      </p:cBhvr>
                                      <p:to>
                                        <p:strVal val="visible"/>
                                      </p:to>
                                    </p:set>
                                    <p:anim calcmode="lin" valueType="num">
                                      <p:cBhvr additive="base">
                                        <p:cTn id="3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
                                            <p:txEl>
                                              <p:pRg st="4" end="4"/>
                                            </p:txEl>
                                          </p:spTgt>
                                        </p:tgtEl>
                                        <p:attrNameLst>
                                          <p:attrName>style.visibility</p:attrName>
                                        </p:attrNameLst>
                                      </p:cBhvr>
                                      <p:to>
                                        <p:strVal val="visible"/>
                                      </p:to>
                                    </p:set>
                                    <p:anim calcmode="lin" valueType="num">
                                      <p:cBhvr additive="base">
                                        <p:cTn id="3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5" end="5"/>
                                            </p:txEl>
                                          </p:spTgt>
                                        </p:tgtEl>
                                        <p:attrNameLst>
                                          <p:attrName>style.visibility</p:attrName>
                                        </p:attrNameLst>
                                      </p:cBhvr>
                                      <p:to>
                                        <p:strVal val="visible"/>
                                      </p:to>
                                    </p:set>
                                    <p:anim calcmode="lin" valueType="num">
                                      <p:cBhvr additive="base">
                                        <p:cTn id="4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par>
                          <p:cTn id="51" fill="hold">
                            <p:stCondLst>
                              <p:cond delay="500"/>
                            </p:stCondLst>
                            <p:childTnLst>
                              <p:par>
                                <p:cTn id="52" presetID="17" presetClass="entr" presetSubtype="10" fill="hold" nodeType="afterEffect">
                                  <p:stCondLst>
                                    <p:cond delay="0"/>
                                  </p:stCondLst>
                                  <p:childTnLst>
                                    <p:set>
                                      <p:cBhvr>
                                        <p:cTn id="53" dur="1" fill="hold">
                                          <p:stCondLst>
                                            <p:cond delay="0"/>
                                          </p:stCondLst>
                                        </p:cTn>
                                        <p:tgtEl>
                                          <p:spTgt spid="41"/>
                                        </p:tgtEl>
                                        <p:attrNameLst>
                                          <p:attrName>style.visibility</p:attrName>
                                        </p:attrNameLst>
                                      </p:cBhvr>
                                      <p:to>
                                        <p:strVal val="visible"/>
                                      </p:to>
                                    </p:set>
                                    <p:anim calcmode="lin" valueType="num">
                                      <p:cBhvr>
                                        <p:cTn id="54" dur="500" fill="hold"/>
                                        <p:tgtEl>
                                          <p:spTgt spid="41"/>
                                        </p:tgtEl>
                                        <p:attrNameLst>
                                          <p:attrName>ppt_w</p:attrName>
                                        </p:attrNameLst>
                                      </p:cBhvr>
                                      <p:tavLst>
                                        <p:tav tm="0">
                                          <p:val>
                                            <p:fltVal val="0"/>
                                          </p:val>
                                        </p:tav>
                                        <p:tav tm="100000">
                                          <p:val>
                                            <p:strVal val="#ppt_w"/>
                                          </p:val>
                                        </p:tav>
                                      </p:tavLst>
                                    </p:anim>
                                    <p:anim calcmode="lin" valueType="num">
                                      <p:cBhvr>
                                        <p:cTn id="55" dur="500" fill="hold"/>
                                        <p:tgtEl>
                                          <p:spTgt spid="41"/>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
                                            <p:txEl>
                                              <p:pRg st="8" end="8"/>
                                            </p:txEl>
                                          </p:spTgt>
                                        </p:tgtEl>
                                        <p:attrNameLst>
                                          <p:attrName>style.visibility</p:attrName>
                                        </p:attrNameLst>
                                      </p:cBhvr>
                                      <p:to>
                                        <p:strVal val="visible"/>
                                      </p:to>
                                    </p:set>
                                    <p:anim calcmode="lin" valueType="num">
                                      <p:cBhvr additive="base">
                                        <p:cTn id="60"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3">
                                            <p:txEl>
                                              <p:pRg st="8" end="8"/>
                                            </p:txEl>
                                          </p:spTgt>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3">
                                            <p:txEl>
                                              <p:pRg st="9" end="9"/>
                                            </p:txEl>
                                          </p:spTgt>
                                        </p:tgtEl>
                                        <p:attrNameLst>
                                          <p:attrName>style.visibility</p:attrName>
                                        </p:attrNameLst>
                                      </p:cBhvr>
                                      <p:to>
                                        <p:strVal val="visible"/>
                                      </p:to>
                                    </p:set>
                                    <p:anim calcmode="lin" valueType="num">
                                      <p:cBhvr additive="base">
                                        <p:cTn id="64"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3">
                                            <p:txEl>
                                              <p:pRg st="9" end="9"/>
                                            </p:txEl>
                                          </p:spTgt>
                                        </p:tgtEl>
                                        <p:attrNameLst>
                                          <p:attrName>ppt_y</p:attrName>
                                        </p:attrNameLst>
                                      </p:cBhvr>
                                      <p:tavLst>
                                        <p:tav tm="0">
                                          <p:val>
                                            <p:strVal val="1+#ppt_h/2"/>
                                          </p:val>
                                        </p:tav>
                                        <p:tav tm="100000">
                                          <p:val>
                                            <p:strVal val="#ppt_y"/>
                                          </p:val>
                                        </p:tav>
                                      </p:tavLst>
                                    </p:anim>
                                  </p:childTnLst>
                                </p:cTn>
                              </p:par>
                              <p:par>
                                <p:cTn id="66" presetID="2" presetClass="entr" presetSubtype="4" fill="hold" grpId="0" nodeType="withEffect">
                                  <p:stCondLst>
                                    <p:cond delay="0"/>
                                  </p:stCondLst>
                                  <p:childTnLst>
                                    <p:set>
                                      <p:cBhvr>
                                        <p:cTn id="67" dur="1" fill="hold">
                                          <p:stCondLst>
                                            <p:cond delay="0"/>
                                          </p:stCondLst>
                                        </p:cTn>
                                        <p:tgtEl>
                                          <p:spTgt spid="3">
                                            <p:txEl>
                                              <p:pRg st="11" end="11"/>
                                            </p:txEl>
                                          </p:spTgt>
                                        </p:tgtEl>
                                        <p:attrNameLst>
                                          <p:attrName>style.visibility</p:attrName>
                                        </p:attrNameLst>
                                      </p:cBhvr>
                                      <p:to>
                                        <p:strVal val="visible"/>
                                      </p:to>
                                    </p:set>
                                    <p:anim calcmode="lin" valueType="num">
                                      <p:cBhvr additive="base">
                                        <p:cTn id="68"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69"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实验教学</a:t>
            </a:r>
            <a:r>
              <a:rPr lang="en-US" altLang="zh-CN" dirty="0"/>
              <a:t>1 </a:t>
            </a:r>
            <a:r>
              <a:rPr lang="zh-CN" altLang="en-US" dirty="0"/>
              <a:t>供应链采购决策模拟</a:t>
            </a:r>
          </a:p>
        </p:txBody>
      </p:sp>
      <p:sp>
        <p:nvSpPr>
          <p:cNvPr id="3" name="内容占位符 2"/>
          <p:cNvSpPr>
            <a:spLocks noGrp="1"/>
          </p:cNvSpPr>
          <p:nvPr>
            <p:ph idx="1"/>
          </p:nvPr>
        </p:nvSpPr>
        <p:spPr/>
        <p:txBody>
          <a:bodyPr/>
          <a:lstStyle/>
          <a:p>
            <a:pPr lvl="1"/>
            <a:r>
              <a:rPr lang="zh-CN" altLang="en-US" dirty="0"/>
              <a:t>安全库存</a:t>
            </a:r>
            <a:endParaRPr lang="en-US" altLang="zh-CN" dirty="0"/>
          </a:p>
          <a:p>
            <a:pPr lvl="2"/>
            <a:r>
              <a:rPr lang="zh-CN" altLang="en-US" dirty="0"/>
              <a:t>安全库存如何计算？</a:t>
            </a:r>
            <a:endParaRPr lang="en-US" altLang="zh-CN" dirty="0"/>
          </a:p>
          <a:p>
            <a:pPr lvl="3">
              <a:spcBef>
                <a:spcPts val="1350"/>
              </a:spcBef>
            </a:pPr>
            <a:r>
              <a:rPr lang="zh-CN" altLang="en-US" dirty="0"/>
              <a:t>定量订货</a:t>
            </a:r>
            <a:endParaRPr lang="en-US" altLang="zh-CN" dirty="0"/>
          </a:p>
          <a:p>
            <a:pPr lvl="4">
              <a:spcBef>
                <a:spcPts val="1350"/>
              </a:spcBef>
            </a:pPr>
            <a:r>
              <a:rPr lang="zh-CN" altLang="en-US" dirty="0"/>
              <a:t>期初目标库存量</a:t>
            </a:r>
            <a:r>
              <a:rPr lang="en-US" altLang="zh-CN" dirty="0"/>
              <a:t>S=3600+800=4400</a:t>
            </a:r>
          </a:p>
          <a:p>
            <a:pPr lvl="4">
              <a:spcBef>
                <a:spcPts val="1350"/>
              </a:spcBef>
            </a:pPr>
            <a:r>
              <a:rPr lang="zh-CN" altLang="en-US" dirty="0"/>
              <a:t>每次订货量</a:t>
            </a:r>
            <a:r>
              <a:rPr lang="en-US" altLang="zh-CN" i="1" dirty="0"/>
              <a:t>Q</a:t>
            </a:r>
            <a:r>
              <a:rPr lang="en-US" altLang="zh-CN" dirty="0"/>
              <a:t>=2×6=1200</a:t>
            </a:r>
          </a:p>
          <a:p>
            <a:pPr lvl="3">
              <a:spcBef>
                <a:spcPts val="1350"/>
              </a:spcBef>
            </a:pPr>
            <a:r>
              <a:rPr lang="zh-CN" altLang="en-US" dirty="0"/>
              <a:t>定期订货</a:t>
            </a:r>
            <a:r>
              <a:rPr lang="en-US" altLang="zh-CN" dirty="0"/>
              <a:t> </a:t>
            </a:r>
          </a:p>
          <a:p>
            <a:pPr lvl="4">
              <a:spcBef>
                <a:spcPts val="1350"/>
              </a:spcBef>
            </a:pPr>
            <a:r>
              <a:rPr lang="zh-CN" altLang="en-US" dirty="0"/>
              <a:t>期初目标库存量</a:t>
            </a:r>
            <a:r>
              <a:rPr lang="en-US" altLang="zh-CN" dirty="0"/>
              <a:t>S=3600+980=4580</a:t>
            </a:r>
          </a:p>
          <a:p>
            <a:pPr lvl="4">
              <a:spcBef>
                <a:spcPts val="1350"/>
              </a:spcBef>
            </a:pPr>
            <a:r>
              <a:rPr lang="zh-CN" altLang="en-US" dirty="0"/>
              <a:t>每次订货量</a:t>
            </a:r>
            <a:r>
              <a:rPr lang="en-US" altLang="zh-CN" i="1"/>
              <a:t>Q</a:t>
            </a:r>
            <a:r>
              <a:rPr lang="en-US" altLang="zh-CN"/>
              <a:t>=S-</a:t>
            </a:r>
            <a:r>
              <a:rPr lang="zh-CN" altLang="en-US" dirty="0"/>
              <a:t>在库量</a:t>
            </a:r>
            <a:r>
              <a:rPr lang="en-US" altLang="zh-CN" dirty="0"/>
              <a:t>-</a:t>
            </a:r>
            <a:r>
              <a:rPr lang="zh-CN" altLang="en-US" dirty="0"/>
              <a:t>在途量</a:t>
            </a:r>
            <a:endParaRPr lang="en-US" altLang="zh-CN" dirty="0"/>
          </a:p>
          <a:p>
            <a:pPr lvl="3"/>
            <a:endParaRPr lang="en-US" altLang="zh-CN" dirty="0"/>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33</a:t>
            </a:fld>
            <a:endParaRPr lang="en-US" altLang="zh-CN"/>
          </a:p>
        </p:txBody>
      </p:sp>
      <p:graphicFrame>
        <p:nvGraphicFramePr>
          <p:cNvPr id="5" name="Object 4"/>
          <p:cNvGraphicFramePr>
            <a:graphicFrameLocks noChangeAspect="1"/>
          </p:cNvGraphicFramePr>
          <p:nvPr>
            <p:extLst>
              <p:ext uri="{D42A27DB-BD31-4B8C-83A1-F6EECF244321}">
                <p14:modId xmlns:p14="http://schemas.microsoft.com/office/powerpoint/2010/main" val="2572871638"/>
              </p:ext>
            </p:extLst>
          </p:nvPr>
        </p:nvGraphicFramePr>
        <p:xfrm>
          <a:off x="2731635" y="1628800"/>
          <a:ext cx="1444229" cy="366713"/>
        </p:xfrm>
        <a:graphic>
          <a:graphicData uri="http://schemas.openxmlformats.org/presentationml/2006/ole">
            <mc:AlternateContent xmlns:mc="http://schemas.openxmlformats.org/markup-compatibility/2006">
              <mc:Choice xmlns:v="urn:schemas-microsoft-com:vml" Requires="v">
                <p:oleObj name="Equation" r:id="rId2" imgW="1054080" imgH="266400" progId="Equation.DSMT4">
                  <p:embed/>
                </p:oleObj>
              </mc:Choice>
              <mc:Fallback>
                <p:oleObj name="Equation" r:id="rId2" imgW="1054080" imgH="266400" progId="Equation.DSMT4">
                  <p:embed/>
                  <p:pic>
                    <p:nvPicPr>
                      <p:cNvPr id="5" name="Object 4"/>
                      <p:cNvPicPr>
                        <a:picLocks noChangeAspect="1" noChangeArrowheads="1"/>
                      </p:cNvPicPr>
                      <p:nvPr/>
                    </p:nvPicPr>
                    <p:blipFill>
                      <a:blip r:embed="rId3"/>
                      <a:srcRect/>
                      <a:stretch>
                        <a:fillRect/>
                      </a:stretch>
                    </p:blipFill>
                    <p:spPr bwMode="auto">
                      <a:xfrm>
                        <a:off x="2731635" y="1628800"/>
                        <a:ext cx="1444229" cy="366713"/>
                      </a:xfrm>
                      <a:prstGeom prst="rect">
                        <a:avLst/>
                      </a:prstGeom>
                      <a:noFill/>
                      <a:ln>
                        <a:noFill/>
                      </a:ln>
                      <a:effectLst/>
                      <a:extLst>
                        <a:ext uri="{909E8E84-426E-40dd-AFC4-6F175D3DCCD1}">
                          <a14:hiddenFill xmlns="" xmlns:a14="http://schemas.microsoft.com/office/drawing/2010/main">
                            <a:solidFill>
                              <a:srgbClr val="00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6" name="Object 4"/>
          <p:cNvGraphicFramePr>
            <a:graphicFrameLocks noChangeAspect="1"/>
          </p:cNvGraphicFramePr>
          <p:nvPr>
            <p:extLst>
              <p:ext uri="{D42A27DB-BD31-4B8C-83A1-F6EECF244321}">
                <p14:modId xmlns:p14="http://schemas.microsoft.com/office/powerpoint/2010/main" val="3288148177"/>
              </p:ext>
            </p:extLst>
          </p:nvPr>
        </p:nvGraphicFramePr>
        <p:xfrm>
          <a:off x="4192978" y="1663923"/>
          <a:ext cx="1739504" cy="296466"/>
        </p:xfrm>
        <a:graphic>
          <a:graphicData uri="http://schemas.openxmlformats.org/presentationml/2006/ole">
            <mc:AlternateContent xmlns:mc="http://schemas.openxmlformats.org/markup-compatibility/2006">
              <mc:Choice xmlns:v="urn:schemas-microsoft-com:vml" Requires="v">
                <p:oleObj name="Equation" r:id="rId4" imgW="1269720" imgH="215640" progId="Equation.DSMT4">
                  <p:embed/>
                </p:oleObj>
              </mc:Choice>
              <mc:Fallback>
                <p:oleObj name="Equation" r:id="rId4" imgW="1269720" imgH="215640" progId="Equation.DSMT4">
                  <p:embed/>
                  <p:pic>
                    <p:nvPicPr>
                      <p:cNvPr id="6" name="Object 4"/>
                      <p:cNvPicPr>
                        <a:picLocks noChangeAspect="1" noChangeArrowheads="1"/>
                      </p:cNvPicPr>
                      <p:nvPr/>
                    </p:nvPicPr>
                    <p:blipFill>
                      <a:blip r:embed="rId5"/>
                      <a:srcRect/>
                      <a:stretch>
                        <a:fillRect/>
                      </a:stretch>
                    </p:blipFill>
                    <p:spPr bwMode="auto">
                      <a:xfrm>
                        <a:off x="4192978" y="1663923"/>
                        <a:ext cx="1739504" cy="296466"/>
                      </a:xfrm>
                      <a:prstGeom prst="rect">
                        <a:avLst/>
                      </a:prstGeom>
                      <a:noFill/>
                      <a:ln>
                        <a:noFill/>
                      </a:ln>
                      <a:effectLst/>
                      <a:extLst>
                        <a:ext uri="{909E8E84-426E-40dd-AFC4-6F175D3DCCD1}">
                          <a14:hiddenFill xmlns="" xmlns:a14="http://schemas.microsoft.com/office/drawing/2010/main">
                            <a:solidFill>
                              <a:srgbClr val="00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7" name="Object 4"/>
          <p:cNvGraphicFramePr>
            <a:graphicFrameLocks noChangeAspect="1"/>
          </p:cNvGraphicFramePr>
          <p:nvPr>
            <p:extLst>
              <p:ext uri="{D42A27DB-BD31-4B8C-83A1-F6EECF244321}">
                <p14:modId xmlns:p14="http://schemas.microsoft.com/office/powerpoint/2010/main" val="3219075031"/>
              </p:ext>
            </p:extLst>
          </p:nvPr>
        </p:nvGraphicFramePr>
        <p:xfrm>
          <a:off x="2681790" y="3140968"/>
          <a:ext cx="1704975" cy="366713"/>
        </p:xfrm>
        <a:graphic>
          <a:graphicData uri="http://schemas.openxmlformats.org/presentationml/2006/ole">
            <mc:AlternateContent xmlns:mc="http://schemas.openxmlformats.org/markup-compatibility/2006">
              <mc:Choice xmlns:v="urn:schemas-microsoft-com:vml" Requires="v">
                <p:oleObj name="Equation" r:id="rId6" imgW="1244520" imgH="266400" progId="Equation.DSMT4">
                  <p:embed/>
                </p:oleObj>
              </mc:Choice>
              <mc:Fallback>
                <p:oleObj name="Equation" r:id="rId6" imgW="1244520" imgH="266400" progId="Equation.DSMT4">
                  <p:embed/>
                  <p:pic>
                    <p:nvPicPr>
                      <p:cNvPr id="7" name="Object 4"/>
                      <p:cNvPicPr>
                        <a:picLocks noChangeAspect="1" noChangeArrowheads="1"/>
                      </p:cNvPicPr>
                      <p:nvPr/>
                    </p:nvPicPr>
                    <p:blipFill>
                      <a:blip r:embed="rId7"/>
                      <a:srcRect/>
                      <a:stretch>
                        <a:fillRect/>
                      </a:stretch>
                    </p:blipFill>
                    <p:spPr bwMode="auto">
                      <a:xfrm>
                        <a:off x="2681790" y="3140968"/>
                        <a:ext cx="1704975" cy="366713"/>
                      </a:xfrm>
                      <a:prstGeom prst="rect">
                        <a:avLst/>
                      </a:prstGeom>
                      <a:noFill/>
                      <a:ln>
                        <a:noFill/>
                      </a:ln>
                      <a:effectLst/>
                      <a:extLst>
                        <a:ext uri="{909E8E84-426E-40dd-AFC4-6F175D3DCCD1}">
                          <a14:hiddenFill xmlns="" xmlns:a14="http://schemas.microsoft.com/office/drawing/2010/main">
                            <a:solidFill>
                              <a:srgbClr val="00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graphicFrame>
        <p:nvGraphicFramePr>
          <p:cNvPr id="8" name="Object 4"/>
          <p:cNvGraphicFramePr>
            <a:graphicFrameLocks noChangeAspect="1"/>
          </p:cNvGraphicFramePr>
          <p:nvPr>
            <p:extLst>
              <p:ext uri="{D42A27DB-BD31-4B8C-83A1-F6EECF244321}">
                <p14:modId xmlns:p14="http://schemas.microsoft.com/office/powerpoint/2010/main" val="2940297687"/>
              </p:ext>
            </p:extLst>
          </p:nvPr>
        </p:nvGraphicFramePr>
        <p:xfrm>
          <a:off x="4436986" y="3140970"/>
          <a:ext cx="2035969" cy="296465"/>
        </p:xfrm>
        <a:graphic>
          <a:graphicData uri="http://schemas.openxmlformats.org/presentationml/2006/ole">
            <mc:AlternateContent xmlns:mc="http://schemas.openxmlformats.org/markup-compatibility/2006">
              <mc:Choice xmlns:v="urn:schemas-microsoft-com:vml" Requires="v">
                <p:oleObj name="Equation" r:id="rId8" imgW="1485720" imgH="215640" progId="Equation.DSMT4">
                  <p:embed/>
                </p:oleObj>
              </mc:Choice>
              <mc:Fallback>
                <p:oleObj name="Equation" r:id="rId8" imgW="1485720" imgH="215640" progId="Equation.DSMT4">
                  <p:embed/>
                  <p:pic>
                    <p:nvPicPr>
                      <p:cNvPr id="8" name="Object 4"/>
                      <p:cNvPicPr>
                        <a:picLocks noChangeAspect="1" noChangeArrowheads="1"/>
                      </p:cNvPicPr>
                      <p:nvPr/>
                    </p:nvPicPr>
                    <p:blipFill>
                      <a:blip r:embed="rId9"/>
                      <a:srcRect/>
                      <a:stretch>
                        <a:fillRect/>
                      </a:stretch>
                    </p:blipFill>
                    <p:spPr bwMode="auto">
                      <a:xfrm>
                        <a:off x="4436986" y="3140970"/>
                        <a:ext cx="2035969" cy="296465"/>
                      </a:xfrm>
                      <a:prstGeom prst="rect">
                        <a:avLst/>
                      </a:prstGeom>
                      <a:noFill/>
                      <a:ln>
                        <a:noFill/>
                      </a:ln>
                      <a:effectLst/>
                      <a:extLst>
                        <a:ext uri="{909E8E84-426E-40dd-AFC4-6F175D3DCCD1}">
                          <a14:hiddenFill xmlns="" xmlns:a14="http://schemas.microsoft.com/office/drawing/2010/main">
                            <a:solidFill>
                              <a:srgbClr val="00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9" name="动作按钮: 开始 8">
            <a:hlinkClick r:id="rId10" action="ppaction://hlinksldjump" highlightClick="1"/>
          </p:cNvPr>
          <p:cNvSpPr/>
          <p:nvPr/>
        </p:nvSpPr>
        <p:spPr bwMode="auto">
          <a:xfrm>
            <a:off x="1763688" y="5863047"/>
            <a:ext cx="216024" cy="137703"/>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3500" tIns="0" rIns="13500" bIns="0" numCol="1" rtlCol="0" anchor="t" anchorCtr="0" compatLnSpc="1">
            <a:prstTxWarp prst="textNoShape">
              <a:avLst/>
            </a:prstTxWarp>
          </a:bodyPr>
          <a:lstStyle/>
          <a:p>
            <a:pPr marL="257175" indent="-257175"/>
            <a:endParaRPr lang="zh-CN" altLang="en-US" sz="900"/>
          </a:p>
        </p:txBody>
      </p:sp>
    </p:spTree>
    <p:extLst>
      <p:ext uri="{BB962C8B-B14F-4D97-AF65-F5344CB8AC3E}">
        <p14:creationId xmlns:p14="http://schemas.microsoft.com/office/powerpoint/2010/main" val="4031433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additive="base">
                                        <p:cTn id="1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1+#ppt_w/2"/>
                                          </p:val>
                                        </p:tav>
                                        <p:tav tm="100000">
                                          <p:val>
                                            <p:strVal val="#ppt_x"/>
                                          </p:val>
                                        </p:tav>
                                      </p:tavLst>
                                    </p:anim>
                                    <p:anim calcmode="lin" valueType="num">
                                      <p:cBhvr additive="base">
                                        <p:cTn id="2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1+#ppt_w/2"/>
                                          </p:val>
                                        </p:tav>
                                        <p:tav tm="100000">
                                          <p:val>
                                            <p:strVal val="#ppt_x"/>
                                          </p:val>
                                        </p:tav>
                                      </p:tavLst>
                                    </p:anim>
                                    <p:anim calcmode="lin" valueType="num">
                                      <p:cBhvr additive="base">
                                        <p:cTn id="32" dur="500" fill="hold"/>
                                        <p:tgtEl>
                                          <p:spTgt spid="6"/>
                                        </p:tgtEl>
                                        <p:attrNameLst>
                                          <p:attrName>ppt_y</p:attrName>
                                        </p:attrNameLst>
                                      </p:cBhvr>
                                      <p:tavLst>
                                        <p:tav tm="0">
                                          <p:val>
                                            <p:strVal val="#ppt_y"/>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
                                            <p:txEl>
                                              <p:pRg st="3" end="3"/>
                                            </p:txEl>
                                          </p:spTgt>
                                        </p:tgtEl>
                                        <p:attrNameLst>
                                          <p:attrName>style.visibility</p:attrName>
                                        </p:attrNameLst>
                                      </p:cBhvr>
                                      <p:to>
                                        <p:strVal val="visible"/>
                                      </p:to>
                                    </p:set>
                                    <p:anim calcmode="lin" valueType="num">
                                      <p:cBhvr additive="base">
                                        <p:cTn id="3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3" end="3"/>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
                                            <p:txEl>
                                              <p:pRg st="4" end="4"/>
                                            </p:txEl>
                                          </p:spTgt>
                                        </p:tgtEl>
                                        <p:attrNameLst>
                                          <p:attrName>style.visibility</p:attrName>
                                        </p:attrNameLst>
                                      </p:cBhvr>
                                      <p:to>
                                        <p:strVal val="visible"/>
                                      </p:to>
                                    </p:set>
                                    <p:anim calcmode="lin" valueType="num">
                                      <p:cBhvr additive="base">
                                        <p:cTn id="3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7"/>
                                        </p:tgtEl>
                                        <p:attrNameLst>
                                          <p:attrName>style.visibility</p:attrName>
                                        </p:attrNameLst>
                                      </p:cBhvr>
                                      <p:to>
                                        <p:strVal val="visible"/>
                                      </p:to>
                                    </p:set>
                                    <p:anim calcmode="lin" valueType="num">
                                      <p:cBhvr additive="base">
                                        <p:cTn id="45" dur="500" fill="hold"/>
                                        <p:tgtEl>
                                          <p:spTgt spid="7"/>
                                        </p:tgtEl>
                                        <p:attrNameLst>
                                          <p:attrName>ppt_x</p:attrName>
                                        </p:attrNameLst>
                                      </p:cBhvr>
                                      <p:tavLst>
                                        <p:tav tm="0">
                                          <p:val>
                                            <p:strVal val="1+#ppt_w/2"/>
                                          </p:val>
                                        </p:tav>
                                        <p:tav tm="100000">
                                          <p:val>
                                            <p:strVal val="#ppt_x"/>
                                          </p:val>
                                        </p:tav>
                                      </p:tavLst>
                                    </p:anim>
                                    <p:anim calcmode="lin" valueType="num">
                                      <p:cBhvr additive="base">
                                        <p:cTn id="46"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1+#ppt_w/2"/>
                                          </p:val>
                                        </p:tav>
                                        <p:tav tm="100000">
                                          <p:val>
                                            <p:strVal val="#ppt_x"/>
                                          </p:val>
                                        </p:tav>
                                      </p:tavLst>
                                    </p:anim>
                                    <p:anim calcmode="lin" valueType="num">
                                      <p:cBhvr additive="base">
                                        <p:cTn id="52" dur="500" fill="hold"/>
                                        <p:tgtEl>
                                          <p:spTgt spid="8"/>
                                        </p:tgtEl>
                                        <p:attrNameLst>
                                          <p:attrName>ppt_y</p:attrName>
                                        </p:attrNameLst>
                                      </p:cBhvr>
                                      <p:tavLst>
                                        <p:tav tm="0">
                                          <p:val>
                                            <p:strVal val="#ppt_y"/>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
                                            <p:txEl>
                                              <p:pRg st="6" end="6"/>
                                            </p:txEl>
                                          </p:spTgt>
                                        </p:tgtEl>
                                        <p:attrNameLst>
                                          <p:attrName>style.visibility</p:attrName>
                                        </p:attrNameLst>
                                      </p:cBhvr>
                                      <p:to>
                                        <p:strVal val="visible"/>
                                      </p:to>
                                    </p:set>
                                    <p:anim calcmode="lin" valueType="num">
                                      <p:cBhvr additive="base">
                                        <p:cTn id="5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
                                            <p:txEl>
                                              <p:pRg st="7" end="7"/>
                                            </p:txEl>
                                          </p:spTgt>
                                        </p:tgtEl>
                                        <p:attrNameLst>
                                          <p:attrName>style.visibility</p:attrName>
                                        </p:attrNameLst>
                                      </p:cBhvr>
                                      <p:to>
                                        <p:strVal val="visible"/>
                                      </p:to>
                                    </p:set>
                                    <p:anim calcmode="lin" valueType="num">
                                      <p:cBhvr additive="base">
                                        <p:cTn id="5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实验教学</a:t>
            </a:r>
            <a:r>
              <a:rPr lang="en-US" altLang="zh-CN" dirty="0"/>
              <a:t>1 </a:t>
            </a:r>
            <a:r>
              <a:rPr lang="zh-CN" altLang="en-US" dirty="0"/>
              <a:t>供应链采购决策模拟</a:t>
            </a:r>
          </a:p>
        </p:txBody>
      </p:sp>
      <p:sp>
        <p:nvSpPr>
          <p:cNvPr id="3" name="内容占位符 2"/>
          <p:cNvSpPr>
            <a:spLocks noGrp="1"/>
          </p:cNvSpPr>
          <p:nvPr>
            <p:ph idx="1"/>
          </p:nvPr>
        </p:nvSpPr>
        <p:spPr/>
        <p:txBody>
          <a:bodyPr/>
          <a:lstStyle/>
          <a:p>
            <a:r>
              <a:rPr lang="zh-CN" altLang="en-US" dirty="0"/>
              <a:t>业界预估期初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solidFill>
                <a:srgbClr val="C00000"/>
              </a:solidFill>
              <a:effectLst>
                <a:outerShdw blurRad="38100" dist="38100" dir="2700000" algn="tl">
                  <a:srgbClr val="000000">
                    <a:alpha val="43137"/>
                  </a:srgbClr>
                </a:outerShdw>
              </a:effectLst>
            </a:endParaRPr>
          </a:p>
          <a:p>
            <a:pPr lvl="1"/>
            <a:r>
              <a:rPr lang="zh-CN" altLang="en-US" dirty="0"/>
              <a:t>周转库存</a:t>
            </a:r>
            <a:endParaRPr lang="en-US" altLang="zh-CN" dirty="0"/>
          </a:p>
          <a:p>
            <a:pPr lvl="2"/>
            <a:r>
              <a:rPr lang="zh-CN" altLang="en-US" dirty="0"/>
              <a:t>第一次订货要第</a:t>
            </a:r>
            <a:r>
              <a:rPr lang="en-US" altLang="zh-CN" dirty="0"/>
              <a:t>6</a:t>
            </a:r>
            <a:r>
              <a:rPr lang="zh-CN" altLang="en-US" dirty="0"/>
              <a:t>周末才能到货</a:t>
            </a:r>
            <a:endParaRPr lang="en-US" altLang="zh-CN" dirty="0"/>
          </a:p>
          <a:p>
            <a:pPr lvl="3"/>
            <a:r>
              <a:rPr lang="zh-CN" altLang="en-US" dirty="0"/>
              <a:t>订货提前期</a:t>
            </a:r>
            <a:r>
              <a:rPr lang="en-US" altLang="zh-CN" dirty="0"/>
              <a:t>(</a:t>
            </a:r>
            <a:r>
              <a:rPr lang="zh-CN" altLang="en-US" dirty="0"/>
              <a:t>生产</a:t>
            </a:r>
            <a:r>
              <a:rPr lang="en-US" altLang="zh-CN" dirty="0"/>
              <a:t>+</a:t>
            </a:r>
            <a:r>
              <a:rPr lang="zh-CN" altLang="en-US" dirty="0"/>
              <a:t>运输</a:t>
            </a:r>
            <a:r>
              <a:rPr lang="en-US" altLang="zh-CN" dirty="0"/>
              <a:t>)= 4</a:t>
            </a:r>
            <a:r>
              <a:rPr lang="zh-CN" altLang="en-US" dirty="0"/>
              <a:t>周</a:t>
            </a:r>
            <a:endParaRPr lang="en-US" altLang="zh-CN" dirty="0"/>
          </a:p>
          <a:p>
            <a:pPr lvl="3"/>
            <a:r>
              <a:rPr lang="zh-CN" altLang="en-US" dirty="0"/>
              <a:t>订货间隔期</a:t>
            </a:r>
            <a:r>
              <a:rPr lang="en-US" altLang="zh-CN" dirty="0"/>
              <a:t>=2</a:t>
            </a:r>
            <a:r>
              <a:rPr lang="zh-CN" altLang="en-US" dirty="0"/>
              <a:t>周</a:t>
            </a:r>
            <a:endParaRPr lang="en-US" altLang="zh-CN" dirty="0"/>
          </a:p>
          <a:p>
            <a:pPr lvl="2"/>
            <a:r>
              <a:rPr lang="en-US" altLang="zh-CN" i="1" dirty="0"/>
              <a:t>T</a:t>
            </a:r>
            <a:r>
              <a:rPr lang="en-US" altLang="zh-CN" sz="1050" i="1" dirty="0"/>
              <a:t>Q</a:t>
            </a:r>
            <a:r>
              <a:rPr lang="en-US" altLang="zh-CN" dirty="0"/>
              <a:t>=600×6=3600</a:t>
            </a:r>
          </a:p>
          <a:p>
            <a:pPr lvl="1"/>
            <a:r>
              <a:rPr lang="zh-CN" altLang="en-US" dirty="0"/>
              <a:t>安全库存</a:t>
            </a:r>
          </a:p>
          <a:p>
            <a:pPr lvl="2"/>
            <a:r>
              <a:rPr lang="zh-CN" altLang="en-US" dirty="0"/>
              <a:t>将</a:t>
            </a:r>
            <a:r>
              <a:rPr lang="en-US" altLang="zh-CN" i="1" dirty="0"/>
              <a:t>T</a:t>
            </a:r>
            <a:r>
              <a:rPr lang="en-US" altLang="zh-CN" sz="900" i="1" dirty="0"/>
              <a:t>Q</a:t>
            </a:r>
            <a:r>
              <a:rPr lang="zh-CN" altLang="en-US" dirty="0"/>
              <a:t>放大倍数</a:t>
            </a:r>
            <a:r>
              <a:rPr lang="en-US" altLang="zh-CN" dirty="0"/>
              <a:t>k</a:t>
            </a:r>
            <a:r>
              <a:rPr lang="zh-CN" altLang="en-US" dirty="0"/>
              <a:t>，例如上次课库存联动效应为</a:t>
            </a:r>
            <a:r>
              <a:rPr lang="en-US" altLang="zh-CN" dirty="0"/>
              <a:t>1</a:t>
            </a:r>
            <a:r>
              <a:rPr lang="zh-CN" altLang="en-US" dirty="0"/>
              <a:t>倍</a:t>
            </a:r>
            <a:endParaRPr lang="en-US" altLang="zh-CN" dirty="0"/>
          </a:p>
          <a:p>
            <a:pPr lvl="3"/>
            <a:r>
              <a:rPr lang="zh-CN" altLang="en-US" dirty="0"/>
              <a:t>香港</a:t>
            </a:r>
            <a:r>
              <a:rPr lang="en-US" altLang="zh-CN" dirty="0"/>
              <a:t>/</a:t>
            </a:r>
            <a:r>
              <a:rPr lang="zh-CN" altLang="en-US" dirty="0"/>
              <a:t>台湾 跨国公司库存保守（不考虑缺货），一般</a:t>
            </a:r>
            <a:r>
              <a:rPr lang="en-US" altLang="zh-CN" dirty="0"/>
              <a:t>0.5</a:t>
            </a:r>
            <a:r>
              <a:rPr lang="zh-CN" altLang="en-US" dirty="0"/>
              <a:t>倍</a:t>
            </a:r>
            <a:endParaRPr lang="en-US" altLang="zh-CN" dirty="0"/>
          </a:p>
          <a:p>
            <a:pPr lvl="1"/>
            <a:r>
              <a:rPr lang="zh-CN" altLang="en-US" dirty="0"/>
              <a:t>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p>
          <a:p>
            <a:pPr lvl="3"/>
            <a:r>
              <a:rPr lang="en-US" altLang="zh-CN" dirty="0"/>
              <a:t>3600×1.5=5400</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34</a:t>
            </a:fld>
            <a:endParaRPr lang="en-US" altLang="zh-CN"/>
          </a:p>
        </p:txBody>
      </p:sp>
    </p:spTree>
    <p:extLst>
      <p:ext uri="{BB962C8B-B14F-4D97-AF65-F5344CB8AC3E}">
        <p14:creationId xmlns:p14="http://schemas.microsoft.com/office/powerpoint/2010/main" val="2448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 calcmode="lin" valueType="num">
                                      <p:cBhvr additive="base">
                                        <p:cTn id="2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anim calcmode="lin" valueType="num">
                                      <p:cBhvr additive="base">
                                        <p:cTn id="3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anim calcmode="lin" valueType="num">
                                      <p:cBhvr additive="base">
                                        <p:cTn id="3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anim calcmode="lin" valueType="num">
                                      <p:cBhvr additive="base">
                                        <p:cTn id="4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
                                            <p:txEl>
                                              <p:pRg st="9" end="9"/>
                                            </p:txEl>
                                          </p:spTgt>
                                        </p:tgtEl>
                                        <p:attrNameLst>
                                          <p:attrName>style.visibility</p:attrName>
                                        </p:attrNameLst>
                                      </p:cBhvr>
                                      <p:to>
                                        <p:strVal val="visible"/>
                                      </p:to>
                                    </p:set>
                                    <p:anim calcmode="lin" valueType="num">
                                      <p:cBhvr additive="base">
                                        <p:cTn id="4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9" end="9"/>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
                                            <p:txEl>
                                              <p:pRg st="10" end="10"/>
                                            </p:txEl>
                                          </p:spTgt>
                                        </p:tgtEl>
                                        <p:attrNameLst>
                                          <p:attrName>style.visibility</p:attrName>
                                        </p:attrNameLst>
                                      </p:cBhvr>
                                      <p:to>
                                        <p:strVal val="visible"/>
                                      </p:to>
                                    </p:set>
                                    <p:anim calcmode="lin" valueType="num">
                                      <p:cBhvr additive="base">
                                        <p:cTn id="53"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实验教学</a:t>
            </a:r>
            <a:r>
              <a:rPr lang="en-US" altLang="zh-CN" dirty="0"/>
              <a:t>1 </a:t>
            </a:r>
            <a:r>
              <a:rPr lang="zh-CN" altLang="en-US" dirty="0"/>
              <a:t>供应链采购决策模拟</a:t>
            </a:r>
          </a:p>
        </p:txBody>
      </p:sp>
      <p:sp>
        <p:nvSpPr>
          <p:cNvPr id="3" name="内容占位符 2"/>
          <p:cNvSpPr>
            <a:spLocks noGrp="1"/>
          </p:cNvSpPr>
          <p:nvPr>
            <p:ph idx="1"/>
          </p:nvPr>
        </p:nvSpPr>
        <p:spPr/>
        <p:txBody>
          <a:bodyPr/>
          <a:lstStyle/>
          <a:p>
            <a:r>
              <a:rPr lang="zh-CN" altLang="en-US" dirty="0"/>
              <a:t>实操统计期初</a:t>
            </a:r>
            <a:r>
              <a:rPr lang="zh-CN" altLang="en-US" dirty="0">
                <a:solidFill>
                  <a:srgbClr val="C00000"/>
                </a:solidFill>
                <a:effectLst>
                  <a:outerShdw blurRad="38100" dist="38100" dir="2700000" algn="tl">
                    <a:srgbClr val="000000">
                      <a:alpha val="43137"/>
                    </a:srgbClr>
                  </a:outerShdw>
                </a:effectLst>
              </a:rPr>
              <a:t>目标库存量</a:t>
            </a:r>
            <a:endParaRPr lang="en-US" altLang="zh-CN" dirty="0"/>
          </a:p>
          <a:p>
            <a:pPr lvl="1"/>
            <a:r>
              <a:rPr lang="zh-CN" altLang="en-US" dirty="0"/>
              <a:t>第一次订货要第</a:t>
            </a:r>
            <a:r>
              <a:rPr lang="en-US" altLang="zh-CN" dirty="0"/>
              <a:t>6</a:t>
            </a:r>
            <a:r>
              <a:rPr lang="zh-CN" altLang="en-US" dirty="0"/>
              <a:t>周末才能到货</a:t>
            </a:r>
            <a:endParaRPr lang="en-US" altLang="zh-CN" dirty="0"/>
          </a:p>
          <a:p>
            <a:pPr lvl="2"/>
            <a:r>
              <a:rPr lang="zh-CN" altLang="en-US" dirty="0"/>
              <a:t>期初目标库存量则为</a:t>
            </a:r>
            <a:r>
              <a:rPr lang="en-US" altLang="zh-CN" dirty="0"/>
              <a:t>6</a:t>
            </a:r>
            <a:r>
              <a:rPr lang="zh-CN" altLang="en-US" dirty="0"/>
              <a:t>周需求量之和</a:t>
            </a:r>
            <a:endParaRPr lang="en-US" altLang="zh-CN" dirty="0"/>
          </a:p>
          <a:p>
            <a:pPr lvl="1"/>
            <a:r>
              <a:rPr lang="zh-CN" altLang="en-US" dirty="0"/>
              <a:t>选择哪</a:t>
            </a:r>
            <a:r>
              <a:rPr lang="en-US" altLang="zh-CN" dirty="0"/>
              <a:t>6</a:t>
            </a:r>
            <a:r>
              <a:rPr lang="zh-CN" altLang="en-US" dirty="0"/>
              <a:t>周呢？</a:t>
            </a:r>
            <a:endParaRPr lang="en-US" altLang="zh-CN" dirty="0"/>
          </a:p>
          <a:p>
            <a:pPr lvl="2"/>
            <a:r>
              <a:rPr lang="zh-CN" altLang="en-US" dirty="0"/>
              <a:t>每</a:t>
            </a:r>
            <a:r>
              <a:rPr lang="en-US" altLang="zh-CN" dirty="0"/>
              <a:t>6</a:t>
            </a:r>
            <a:r>
              <a:rPr lang="zh-CN" altLang="en-US" dirty="0"/>
              <a:t>周之和，选最大</a:t>
            </a:r>
            <a:r>
              <a:rPr lang="en-US" altLang="zh-CN" dirty="0"/>
              <a:t>max</a:t>
            </a:r>
          </a:p>
          <a:p>
            <a:pPr lvl="1"/>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35</a:t>
            </a:fld>
            <a:endParaRPr lang="en-US" altLang="zh-CN"/>
          </a:p>
        </p:txBody>
      </p:sp>
      <p:sp>
        <p:nvSpPr>
          <p:cNvPr id="5" name="动作按钮: 开始 4">
            <a:hlinkClick r:id="" action="ppaction://noaction" highlightClick="1"/>
          </p:cNvPr>
          <p:cNvSpPr/>
          <p:nvPr/>
        </p:nvSpPr>
        <p:spPr bwMode="auto">
          <a:xfrm>
            <a:off x="1763688" y="5863047"/>
            <a:ext cx="216024" cy="137703"/>
          </a:xfrm>
          <a:prstGeom prst="actionButtonBeginning">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3500" tIns="0" rIns="13500" bIns="0" numCol="1" rtlCol="0" anchor="t" anchorCtr="0" compatLnSpc="1">
            <a:prstTxWarp prst="textNoShape">
              <a:avLst/>
            </a:prstTxWarp>
          </a:bodyPr>
          <a:lstStyle/>
          <a:p>
            <a:pPr marL="257175" indent="-257175"/>
            <a:endParaRPr lang="zh-CN" altLang="en-US" sz="900"/>
          </a:p>
        </p:txBody>
      </p:sp>
    </p:spTree>
    <p:extLst>
      <p:ext uri="{BB962C8B-B14F-4D97-AF65-F5344CB8AC3E}">
        <p14:creationId xmlns:p14="http://schemas.microsoft.com/office/powerpoint/2010/main" val="3986865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anim calcmode="lin" valueType="num">
                                      <p:cBhvr additive="base">
                                        <p:cTn id="2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第二讲 供应链战略规划</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36</a:t>
            </a:fld>
            <a:endParaRPr lang="en-US" altLang="zh-CN"/>
          </a:p>
        </p:txBody>
      </p:sp>
      <p:sp>
        <p:nvSpPr>
          <p:cNvPr id="6" name="内容占位符 2"/>
          <p:cNvSpPr txBox="1">
            <a:spLocks/>
          </p:cNvSpPr>
          <p:nvPr/>
        </p:nvSpPr>
        <p:spPr bwMode="auto">
          <a:xfrm>
            <a:off x="2843808" y="2060848"/>
            <a:ext cx="3960440" cy="2952328"/>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buFont typeface="Wingdings" charset="2"/>
              <a:buAutoNum type="circleNumWdBlackPlain"/>
              <a:defRPr/>
            </a:pPr>
            <a:r>
              <a:rPr lang="zh-CN" altLang="en-US" sz="2800" dirty="0">
                <a:latin typeface="宋体" charset="0"/>
              </a:rPr>
              <a:t>供应链战略匹配决策</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供应链网络结构规划</a:t>
            </a:r>
          </a:p>
          <a:p>
            <a:pPr marL="514350" indent="-514350">
              <a:buFont typeface="Wingdings" charset="2"/>
              <a:buAutoNum type="circleNumWdBlackPlain"/>
              <a:defRPr/>
            </a:pPr>
            <a:r>
              <a:rPr lang="zh-CN" altLang="en-US" sz="2800" dirty="0">
                <a:latin typeface="宋体" charset="0"/>
              </a:rPr>
              <a:t>供应链网络建构策略</a:t>
            </a:r>
          </a:p>
          <a:p>
            <a:pPr marL="514350" indent="-514350">
              <a:buFont typeface="Wingdings" charset="2"/>
              <a:buAutoNum type="circleNumWdBlackPlain"/>
              <a:defRPr/>
            </a:pPr>
            <a:r>
              <a:rPr lang="zh-CN" altLang="en-US" sz="2800" dirty="0">
                <a:latin typeface="宋体" charset="0"/>
              </a:rPr>
              <a:t>供应链合作伙伴关系</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供应链业务流程再造</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全球供应链网络建构 </a:t>
            </a:r>
          </a:p>
        </p:txBody>
      </p:sp>
    </p:spTree>
    <p:extLst>
      <p:ext uri="{BB962C8B-B14F-4D97-AF65-F5344CB8AC3E}">
        <p14:creationId xmlns:p14="http://schemas.microsoft.com/office/powerpoint/2010/main" val="68047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linds(horizontal)">
                                      <p:cBhvr>
                                        <p:cTn id="12" dur="500"/>
                                        <p:tgtEl>
                                          <p:spTgt spid="6">
                                            <p:txEl>
                                              <p:pRg st="1" end="1"/>
                                            </p:txEl>
                                          </p:spTgt>
                                        </p:tgtEl>
                                      </p:cBhvr>
                                    </p:animEffect>
                                  </p:childTnLst>
                                </p:cTn>
                              </p:par>
                            </p:childTnLst>
                          </p:cTn>
                        </p:par>
                        <p:par>
                          <p:cTn id="13" fill="hold">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blinds(horizontal)">
                                      <p:cBhvr>
                                        <p:cTn id="16" dur="500"/>
                                        <p:tgtEl>
                                          <p:spTgt spid="6">
                                            <p:txEl>
                                              <p:pRg st="2" end="2"/>
                                            </p:txEl>
                                          </p:spTgt>
                                        </p:tgtEl>
                                      </p:cBhvr>
                                    </p:animEffect>
                                  </p:childTnLst>
                                </p:cTn>
                              </p:par>
                            </p:childTnLst>
                          </p:cTn>
                        </p:par>
                        <p:par>
                          <p:cTn id="17" fill="hold">
                            <p:stCondLst>
                              <p:cond delay="1000"/>
                            </p:stCondLst>
                            <p:childTnLst>
                              <p:par>
                                <p:cTn id="18" presetID="3" presetClass="entr" presetSubtype="10" fill="hold" grpId="0" nodeType="afterEffect">
                                  <p:stCondLst>
                                    <p:cond delay="0"/>
                                  </p:stCondLst>
                                  <p:childTnLst>
                                    <p:set>
                                      <p:cBhvr>
                                        <p:cTn id="19" dur="1" fill="hold">
                                          <p:stCondLst>
                                            <p:cond delay="0"/>
                                          </p:stCondLst>
                                        </p:cTn>
                                        <p:tgtEl>
                                          <p:spTgt spid="6">
                                            <p:txEl>
                                              <p:pRg st="3" end="3"/>
                                            </p:txEl>
                                          </p:spTgt>
                                        </p:tgtEl>
                                        <p:attrNameLst>
                                          <p:attrName>style.visibility</p:attrName>
                                        </p:attrNameLst>
                                      </p:cBhvr>
                                      <p:to>
                                        <p:strVal val="visible"/>
                                      </p:to>
                                    </p:set>
                                    <p:animEffect transition="in" filter="blinds(horizontal)">
                                      <p:cBhvr>
                                        <p:cTn id="20" dur="500"/>
                                        <p:tgtEl>
                                          <p:spTgt spid="6">
                                            <p:txEl>
                                              <p:pRg st="3" end="3"/>
                                            </p:txEl>
                                          </p:spTgt>
                                        </p:tgtEl>
                                      </p:cBhvr>
                                    </p:animEffect>
                                  </p:childTnLst>
                                </p:cTn>
                              </p:par>
                            </p:childTnLst>
                          </p:cTn>
                        </p:par>
                        <p:par>
                          <p:cTn id="21" fill="hold">
                            <p:stCondLst>
                              <p:cond delay="1500"/>
                            </p:stCondLst>
                            <p:childTnLst>
                              <p:par>
                                <p:cTn id="22" presetID="3" presetClass="entr" presetSubtype="10" fill="hold" grpId="0" nodeType="afterEffect">
                                  <p:stCondLst>
                                    <p:cond delay="0"/>
                                  </p:stCondLst>
                                  <p:childTnLst>
                                    <p:set>
                                      <p:cBhvr>
                                        <p:cTn id="23" dur="1" fill="hold">
                                          <p:stCondLst>
                                            <p:cond delay="0"/>
                                          </p:stCondLst>
                                        </p:cTn>
                                        <p:tgtEl>
                                          <p:spTgt spid="6">
                                            <p:txEl>
                                              <p:pRg st="4" end="4"/>
                                            </p:txEl>
                                          </p:spTgt>
                                        </p:tgtEl>
                                        <p:attrNameLst>
                                          <p:attrName>style.visibility</p:attrName>
                                        </p:attrNameLst>
                                      </p:cBhvr>
                                      <p:to>
                                        <p:strVal val="visible"/>
                                      </p:to>
                                    </p:set>
                                    <p:animEffect transition="in" filter="blinds(horizontal)">
                                      <p:cBhvr>
                                        <p:cTn id="24" dur="500"/>
                                        <p:tgtEl>
                                          <p:spTgt spid="6">
                                            <p:txEl>
                                              <p:pRg st="4" end="4"/>
                                            </p:txEl>
                                          </p:spTgt>
                                        </p:tgtEl>
                                      </p:cBhvr>
                                    </p:animEffect>
                                  </p:childTnLst>
                                </p:cTn>
                              </p:par>
                            </p:childTnLst>
                          </p:cTn>
                        </p:par>
                        <p:par>
                          <p:cTn id="25" fill="hold">
                            <p:stCondLst>
                              <p:cond delay="2000"/>
                            </p:stCondLst>
                            <p:childTnLst>
                              <p:par>
                                <p:cTn id="26" presetID="3" presetClass="entr" presetSubtype="10" fill="hold" grpId="0" nodeType="afterEffect">
                                  <p:stCondLst>
                                    <p:cond delay="0"/>
                                  </p:stCondLst>
                                  <p:childTnLst>
                                    <p:set>
                                      <p:cBhvr>
                                        <p:cTn id="27" dur="1" fill="hold">
                                          <p:stCondLst>
                                            <p:cond delay="0"/>
                                          </p:stCondLst>
                                        </p:cTn>
                                        <p:tgtEl>
                                          <p:spTgt spid="6">
                                            <p:txEl>
                                              <p:pRg st="5" end="5"/>
                                            </p:txEl>
                                          </p:spTgt>
                                        </p:tgtEl>
                                        <p:attrNameLst>
                                          <p:attrName>style.visibility</p:attrName>
                                        </p:attrNameLst>
                                      </p:cBhvr>
                                      <p:to>
                                        <p:strVal val="visible"/>
                                      </p:to>
                                    </p:set>
                                    <p:animEffect transition="in" filter="blinds(horizontal)">
                                      <p:cBhvr>
                                        <p:cTn id="28"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第二章 见面课讨论</a:t>
            </a:r>
          </a:p>
        </p:txBody>
      </p:sp>
      <p:sp>
        <p:nvSpPr>
          <p:cNvPr id="3" name="内容占位符 2"/>
          <p:cNvSpPr>
            <a:spLocks noGrp="1"/>
          </p:cNvSpPr>
          <p:nvPr>
            <p:ph idx="1"/>
          </p:nvPr>
        </p:nvSpPr>
        <p:spPr/>
        <p:txBody>
          <a:bodyPr/>
          <a:lstStyle/>
          <a:p>
            <a:r>
              <a:rPr lang="zh-CN" altLang="en-US" dirty="0"/>
              <a:t>第二章 思辨讨论题</a:t>
            </a:r>
          </a:p>
          <a:p>
            <a:pPr lvl="1"/>
            <a:r>
              <a:rPr lang="en-US" altLang="zh-CN" dirty="0"/>
              <a:t>1. </a:t>
            </a:r>
            <a:r>
              <a:rPr lang="zh-CN" altLang="en-US" dirty="0"/>
              <a:t>思考与识别你熟悉的某供应链的问题，构建全球供应链网络重大关注哪些因素</a:t>
            </a:r>
            <a:r>
              <a:rPr lang="en-US" altLang="zh-CN" dirty="0"/>
              <a:t>? </a:t>
            </a:r>
            <a:r>
              <a:rPr lang="zh-CN" altLang="en-US" dirty="0"/>
              <a:t>　　</a:t>
            </a:r>
            <a:endParaRPr lang="en-US" altLang="zh-CN" dirty="0"/>
          </a:p>
          <a:p>
            <a:pPr lvl="1"/>
            <a:r>
              <a:rPr lang="en-US" altLang="zh-CN" dirty="0"/>
              <a:t>2.</a:t>
            </a:r>
            <a:r>
              <a:rPr lang="zh-CN" altLang="en-US" dirty="0"/>
              <a:t>供应链战略与企业战略为何要匹配，如何匹配？ 　　</a:t>
            </a:r>
            <a:endParaRPr lang="en-US" altLang="zh-CN" dirty="0"/>
          </a:p>
          <a:p>
            <a:pPr lvl="1"/>
            <a:r>
              <a:rPr lang="en-US" altLang="zh-CN" dirty="0"/>
              <a:t>3.</a:t>
            </a:r>
            <a:r>
              <a:rPr lang="zh-CN" altLang="en-US" dirty="0"/>
              <a:t>业务外包具有哪些优势和风险</a:t>
            </a:r>
            <a:r>
              <a:rPr lang="en-US" altLang="zh-CN" dirty="0"/>
              <a:t>?</a:t>
            </a:r>
            <a:r>
              <a:rPr lang="zh-CN" altLang="en-US" dirty="0"/>
              <a:t>企业如何规避这些风险</a:t>
            </a:r>
            <a:r>
              <a:rPr lang="en-US" altLang="zh-CN" dirty="0"/>
              <a:t>? </a:t>
            </a:r>
            <a:r>
              <a:rPr lang="zh-CN" altLang="en-US" dirty="0"/>
              <a:t>　　</a:t>
            </a:r>
            <a:endParaRPr lang="en-US" altLang="zh-CN" dirty="0"/>
          </a:p>
          <a:p>
            <a:pPr lvl="1"/>
            <a:r>
              <a:rPr lang="en-US" altLang="zh-CN" dirty="0"/>
              <a:t>4.</a:t>
            </a:r>
            <a:r>
              <a:rPr lang="zh-CN" altLang="en-US" dirty="0"/>
              <a:t>请谈谈你对供应链合作伙伴关系的认识</a:t>
            </a:r>
            <a:r>
              <a:rPr lang="en-US" altLang="zh-CN" dirty="0"/>
              <a:t>? </a:t>
            </a:r>
            <a:r>
              <a:rPr lang="zh-CN" altLang="en-US" dirty="0"/>
              <a:t>　　</a:t>
            </a:r>
            <a:endParaRPr lang="en-US" altLang="zh-CN" dirty="0"/>
          </a:p>
          <a:p>
            <a:pPr lvl="1"/>
            <a:r>
              <a:rPr lang="en-US" altLang="zh-CN" dirty="0"/>
              <a:t>5.</a:t>
            </a:r>
            <a:r>
              <a:rPr lang="zh-CN" altLang="en-US" dirty="0"/>
              <a:t>如何有效实施供应链流程再造，有哪些可借鉴的方法</a:t>
            </a:r>
            <a:r>
              <a:rPr lang="en-US" altLang="zh-CN" dirty="0"/>
              <a:t>?</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37</a:t>
            </a:fld>
            <a:endParaRPr lang="en-US" altLang="zh-CN"/>
          </a:p>
        </p:txBody>
      </p:sp>
    </p:spTree>
    <p:extLst>
      <p:ext uri="{BB962C8B-B14F-4D97-AF65-F5344CB8AC3E}">
        <p14:creationId xmlns:p14="http://schemas.microsoft.com/office/powerpoint/2010/main" val="79166937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 name="幻灯片编号占位符 5"/>
          <p:cNvSpPr>
            <a:spLocks noGrp="1"/>
          </p:cNvSpPr>
          <p:nvPr>
            <p:ph type="sldNum" sz="quarter" idx="4294967295"/>
          </p:nvPr>
        </p:nvSpPr>
        <p:spPr>
          <a:xfrm>
            <a:off x="1" y="6553200"/>
            <a:ext cx="657843" cy="304800"/>
          </a:xfrm>
          <a:prstGeom prst="rect">
            <a:avLst/>
          </a:prstGeom>
        </p:spPr>
        <p:txBody>
          <a:bodyPr/>
          <a:lstStyle/>
          <a:p>
            <a:pPr>
              <a:defRPr/>
            </a:pPr>
            <a:fld id="{CC6F200D-6A74-9149-8EFA-E13B80968F08}" type="slidenum">
              <a:rPr lang="en-US" altLang="zh-CN"/>
              <a:pPr>
                <a:defRPr/>
              </a:pPr>
              <a:t>38</a:t>
            </a:fld>
            <a:endParaRPr lang="en-US" altLang="zh-CN"/>
          </a:p>
        </p:txBody>
      </p:sp>
      <p:sp>
        <p:nvSpPr>
          <p:cNvPr id="2370563" name="Rectangle 3"/>
          <p:cNvSpPr>
            <a:spLocks noGrp="1" noChangeArrowheads="1"/>
          </p:cNvSpPr>
          <p:nvPr>
            <p:ph type="title"/>
          </p:nvPr>
        </p:nvSpPr>
        <p:spPr/>
        <p:txBody>
          <a:bodyPr/>
          <a:lstStyle/>
          <a:p>
            <a:pPr>
              <a:defRPr/>
            </a:pPr>
            <a:r>
              <a:rPr lang="zh-CN" altLang="en-US" dirty="0"/>
              <a:t>第一节</a:t>
            </a:r>
            <a:r>
              <a:rPr lang="en-US" altLang="zh-CN" dirty="0"/>
              <a:t>  </a:t>
            </a:r>
            <a:r>
              <a:rPr lang="zh-CN" altLang="en-US" dirty="0"/>
              <a:t>供应链战略匹配决策</a:t>
            </a:r>
            <a:endParaRPr lang="en-US" altLang="zh-CN" dirty="0"/>
          </a:p>
        </p:txBody>
      </p:sp>
      <p:sp>
        <p:nvSpPr>
          <p:cNvPr id="2370566" name="AutoShape 6"/>
          <p:cNvSpPr>
            <a:spLocks noChangeArrowheads="1"/>
          </p:cNvSpPr>
          <p:nvPr/>
        </p:nvSpPr>
        <p:spPr bwMode="auto">
          <a:xfrm>
            <a:off x="2112936" y="2776100"/>
            <a:ext cx="900000" cy="288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TW" altLang="en-US" sz="1600" b="1" dirty="0">
                <a:ea typeface="黑体" charset="0"/>
                <a:cs typeface="黑体" charset="0"/>
              </a:rPr>
              <a:t>交期</a:t>
            </a:r>
            <a:r>
              <a:rPr lang="zh-CN" altLang="en-US" sz="1600" b="1" dirty="0">
                <a:ea typeface="黑体" charset="0"/>
                <a:cs typeface="黑体" charset="0"/>
              </a:rPr>
              <a:t>表现</a:t>
            </a:r>
          </a:p>
        </p:txBody>
      </p:sp>
      <p:sp>
        <p:nvSpPr>
          <p:cNvPr id="2370567" name="Oval 7"/>
          <p:cNvSpPr>
            <a:spLocks noChangeArrowheads="1"/>
          </p:cNvSpPr>
          <p:nvPr/>
        </p:nvSpPr>
        <p:spPr bwMode="auto">
          <a:xfrm>
            <a:off x="1257390" y="3004580"/>
            <a:ext cx="900000" cy="900000"/>
          </a:xfrm>
          <a:prstGeom prst="ellipse">
            <a:avLst/>
          </a:prstGeom>
          <a:solidFill>
            <a:srgbClr val="93FA96"/>
          </a:solidFill>
          <a:ln w="12700">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1051"/>
          </a:p>
        </p:txBody>
      </p:sp>
      <p:sp>
        <p:nvSpPr>
          <p:cNvPr id="2370568" name="Rectangle 8"/>
          <p:cNvSpPr>
            <a:spLocks noChangeArrowheads="1"/>
          </p:cNvSpPr>
          <p:nvPr/>
        </p:nvSpPr>
        <p:spPr bwMode="auto">
          <a:xfrm>
            <a:off x="1264368" y="3201972"/>
            <a:ext cx="937904" cy="430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0" tIns="0" rIns="0" bIns="0" anchor="ctr" anchorCtr="1">
            <a:spAutoFit/>
          </a:bodyPr>
          <a:lstStyle/>
          <a:p>
            <a:pPr algn="l" eaLnBrk="0" hangingPunct="0">
              <a:lnSpc>
                <a:spcPct val="100000"/>
              </a:lnSpc>
              <a:spcBef>
                <a:spcPct val="0"/>
              </a:spcBef>
              <a:defRPr/>
            </a:pPr>
            <a:r>
              <a:rPr lang="en-US" altLang="zh-CN" sz="1400" b="1" dirty="0">
                <a:ea typeface="黑体" charset="0"/>
                <a:cs typeface="黑体" charset="0"/>
              </a:rPr>
              <a:t>SCM           -</a:t>
            </a:r>
            <a:r>
              <a:rPr lang="zh-CN" altLang="en-US" sz="1400" b="1" dirty="0">
                <a:ea typeface="黑体" charset="0"/>
                <a:cs typeface="黑体" charset="0"/>
              </a:rPr>
              <a:t>目标绩效</a:t>
            </a:r>
          </a:p>
        </p:txBody>
      </p:sp>
      <p:sp>
        <p:nvSpPr>
          <p:cNvPr id="2370569" name="Line 9"/>
          <p:cNvSpPr>
            <a:spLocks noChangeShapeType="1"/>
          </p:cNvSpPr>
          <p:nvPr/>
        </p:nvSpPr>
        <p:spPr bwMode="auto">
          <a:xfrm flipV="1">
            <a:off x="855942" y="3568391"/>
            <a:ext cx="417512" cy="193675"/>
          </a:xfrm>
          <a:prstGeom prst="line">
            <a:avLst/>
          </a:prstGeom>
          <a:noFill/>
          <a:ln w="381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0" name="Line 10"/>
          <p:cNvSpPr>
            <a:spLocks noChangeShapeType="1"/>
          </p:cNvSpPr>
          <p:nvPr/>
        </p:nvSpPr>
        <p:spPr bwMode="auto">
          <a:xfrm flipH="1">
            <a:off x="1780663" y="2625084"/>
            <a:ext cx="9525" cy="217488"/>
          </a:xfrm>
          <a:prstGeom prst="line">
            <a:avLst/>
          </a:prstGeom>
          <a:noFill/>
          <a:ln w="381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a:lstStyle/>
          <a:p>
            <a:pPr>
              <a:defRPr/>
            </a:pPr>
            <a:endParaRPr lang="zh-CN" altLang="en-US"/>
          </a:p>
        </p:txBody>
      </p:sp>
      <p:sp>
        <p:nvSpPr>
          <p:cNvPr id="2370571" name="Line 11"/>
          <p:cNvSpPr>
            <a:spLocks noChangeShapeType="1"/>
          </p:cNvSpPr>
          <p:nvPr/>
        </p:nvSpPr>
        <p:spPr bwMode="auto">
          <a:xfrm>
            <a:off x="2145377" y="3569747"/>
            <a:ext cx="368300"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2" name="Line 12"/>
          <p:cNvSpPr>
            <a:spLocks noChangeShapeType="1"/>
          </p:cNvSpPr>
          <p:nvPr/>
        </p:nvSpPr>
        <p:spPr bwMode="auto">
          <a:xfrm>
            <a:off x="1730598" y="3919528"/>
            <a:ext cx="1588" cy="315912"/>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pic>
        <p:nvPicPr>
          <p:cNvPr id="2370573" name="Picture 13" descr="AG00110_"/>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669537" y="2852098"/>
            <a:ext cx="179387" cy="31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70574" name="AutoShape 14"/>
          <p:cNvSpPr>
            <a:spLocks noChangeArrowheads="1"/>
          </p:cNvSpPr>
          <p:nvPr/>
        </p:nvSpPr>
        <p:spPr bwMode="auto">
          <a:xfrm>
            <a:off x="2087004" y="3809172"/>
            <a:ext cx="900000" cy="288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CN" altLang="en-US" sz="1600" b="1" dirty="0">
                <a:ea typeface="黑体" charset="0"/>
                <a:cs typeface="黑体" charset="0"/>
              </a:rPr>
              <a:t>可承诺量</a:t>
            </a:r>
          </a:p>
        </p:txBody>
      </p:sp>
      <p:sp>
        <p:nvSpPr>
          <p:cNvPr id="2370575" name="AutoShape 15"/>
          <p:cNvSpPr>
            <a:spLocks noChangeArrowheads="1"/>
          </p:cNvSpPr>
          <p:nvPr/>
        </p:nvSpPr>
        <p:spPr bwMode="auto">
          <a:xfrm>
            <a:off x="340287" y="3795822"/>
            <a:ext cx="1008000" cy="396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CN" altLang="en-US" sz="1600" b="1" dirty="0">
                <a:ea typeface="黑体" charset="0"/>
                <a:cs typeface="黑体" charset="0"/>
              </a:rPr>
              <a:t>运营成本</a:t>
            </a:r>
            <a:endParaRPr lang="en-US" altLang="zh-CN" sz="1600" b="1" dirty="0">
              <a:ea typeface="黑体" charset="0"/>
              <a:cs typeface="黑体" charset="0"/>
            </a:endParaRPr>
          </a:p>
          <a:p>
            <a:pPr marL="342891" indent="-342891">
              <a:lnSpc>
                <a:spcPct val="90000"/>
              </a:lnSpc>
              <a:defRPr/>
            </a:pPr>
            <a:r>
              <a:rPr lang="en-US" sz="1100" b="1" dirty="0"/>
              <a:t>Operating Cost</a:t>
            </a:r>
            <a:endParaRPr lang="en-US" altLang="zh-CN" sz="1100" b="1" dirty="0"/>
          </a:p>
        </p:txBody>
      </p:sp>
      <p:sp>
        <p:nvSpPr>
          <p:cNvPr id="2370576" name="AutoShape 16"/>
          <p:cNvSpPr>
            <a:spLocks noChangeArrowheads="1"/>
          </p:cNvSpPr>
          <p:nvPr/>
        </p:nvSpPr>
        <p:spPr bwMode="auto">
          <a:xfrm>
            <a:off x="1398922" y="2284137"/>
            <a:ext cx="900000" cy="288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CN" altLang="en-US" sz="1600" b="1" dirty="0">
                <a:ea typeface="黑体" charset="0"/>
                <a:cs typeface="黑体" charset="0"/>
              </a:rPr>
              <a:t>品质改善</a:t>
            </a:r>
          </a:p>
        </p:txBody>
      </p:sp>
      <p:sp>
        <p:nvSpPr>
          <p:cNvPr id="2370577" name="Line 17"/>
          <p:cNvSpPr>
            <a:spLocks noChangeShapeType="1"/>
          </p:cNvSpPr>
          <p:nvPr/>
        </p:nvSpPr>
        <p:spPr bwMode="auto">
          <a:xfrm flipV="1">
            <a:off x="2153596" y="3105133"/>
            <a:ext cx="369888"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78" name="AutoShape 18"/>
          <p:cNvSpPr>
            <a:spLocks noChangeArrowheads="1"/>
          </p:cNvSpPr>
          <p:nvPr/>
        </p:nvSpPr>
        <p:spPr bwMode="auto">
          <a:xfrm>
            <a:off x="427776" y="2733641"/>
            <a:ext cx="900000" cy="288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CN" altLang="en-US" sz="1600" b="1">
                <a:ea typeface="黑体" charset="0"/>
                <a:cs typeface="黑体" charset="0"/>
              </a:rPr>
              <a:t>库存周转</a:t>
            </a:r>
            <a:endParaRPr lang="zh-CN" altLang="en-US" sz="1600" b="1"/>
          </a:p>
        </p:txBody>
      </p:sp>
      <p:sp>
        <p:nvSpPr>
          <p:cNvPr id="2370579" name="Line 19"/>
          <p:cNvSpPr>
            <a:spLocks noChangeShapeType="1"/>
          </p:cNvSpPr>
          <p:nvPr/>
        </p:nvSpPr>
        <p:spPr bwMode="auto">
          <a:xfrm flipH="1" flipV="1">
            <a:off x="936178" y="3054178"/>
            <a:ext cx="368300" cy="19367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a:p>
        </p:txBody>
      </p:sp>
      <p:sp>
        <p:nvSpPr>
          <p:cNvPr id="2370580" name="AutoShape 20"/>
          <p:cNvSpPr>
            <a:spLocks noChangeArrowheads="1"/>
          </p:cNvSpPr>
          <p:nvPr/>
        </p:nvSpPr>
        <p:spPr bwMode="auto">
          <a:xfrm>
            <a:off x="1302272" y="4233612"/>
            <a:ext cx="900000" cy="288000"/>
          </a:xfrm>
          <a:prstGeom prst="roundRect">
            <a:avLst>
              <a:gd name="adj" fmla="val 12449"/>
            </a:avLst>
          </a:prstGeom>
          <a:solidFill>
            <a:srgbClr val="F4FFC0"/>
          </a:solidFill>
          <a:ln w="12700">
            <a:solidFill>
              <a:srgbClr val="000000"/>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891" indent="-342891">
              <a:lnSpc>
                <a:spcPct val="90000"/>
              </a:lnSpc>
              <a:defRPr/>
            </a:pPr>
            <a:r>
              <a:rPr lang="zh-CN" altLang="en-US" sz="1600" b="1" dirty="0">
                <a:ea typeface="黑体" charset="0"/>
                <a:cs typeface="黑体" charset="0"/>
              </a:rPr>
              <a:t>提前时间</a:t>
            </a:r>
          </a:p>
        </p:txBody>
      </p:sp>
      <p:sp>
        <p:nvSpPr>
          <p:cNvPr id="2" name="日期占位符 1"/>
          <p:cNvSpPr>
            <a:spLocks noGrp="1"/>
          </p:cNvSpPr>
          <p:nvPr>
            <p:ph type="dt" sz="half" idx="4294967295"/>
          </p:nvPr>
        </p:nvSpPr>
        <p:spPr>
          <a:xfrm>
            <a:off x="685800" y="6553200"/>
            <a:ext cx="2158008" cy="304800"/>
          </a:xfrm>
          <a:prstGeom prst="rect">
            <a:avLst/>
          </a:prstGeom>
        </p:spPr>
        <p:txBody>
          <a:bodyPr/>
          <a:lstStyle/>
          <a:p>
            <a:pPr>
              <a:defRPr/>
            </a:pPr>
            <a:fld id="{F29C4A36-0E08-4B82-A267-03193F3B2A81}" type="datetime10">
              <a:rPr lang="zh-CN" altLang="en-US" smtClean="0"/>
              <a:t>18:59</a:t>
            </a:fld>
            <a:endParaRPr lang="en-US" altLang="zh-CN"/>
          </a:p>
        </p:txBody>
      </p:sp>
      <p:sp>
        <p:nvSpPr>
          <p:cNvPr id="3" name="矩形 2"/>
          <p:cNvSpPr/>
          <p:nvPr/>
        </p:nvSpPr>
        <p:spPr>
          <a:xfrm>
            <a:off x="270260" y="1707198"/>
            <a:ext cx="3108543" cy="446917"/>
          </a:xfrm>
          <a:prstGeom prst="rect">
            <a:avLst/>
          </a:prstGeom>
        </p:spPr>
        <p:txBody>
          <a:bodyPr wrap="none">
            <a:spAutoFit/>
          </a:bodyPr>
          <a:lstStyle/>
          <a:p>
            <a:pPr>
              <a:defRPr/>
            </a:pPr>
            <a:r>
              <a:rPr lang="zh-CN" altLang="en-US" sz="2400" dirty="0">
                <a:latin typeface="+mn-ea"/>
                <a:ea typeface="+mn-ea"/>
              </a:rPr>
              <a:t>供应链管理绩效目标</a:t>
            </a:r>
            <a:r>
              <a:rPr lang="en-US" altLang="zh-CN" sz="2400" dirty="0">
                <a:latin typeface="+mn-ea"/>
                <a:ea typeface="+mn-ea"/>
              </a:rPr>
              <a:t> </a:t>
            </a:r>
          </a:p>
        </p:txBody>
      </p:sp>
      <p:graphicFrame>
        <p:nvGraphicFramePr>
          <p:cNvPr id="5" name="图示 4"/>
          <p:cNvGraphicFramePr/>
          <p:nvPr>
            <p:extLst>
              <p:ext uri="{D42A27DB-BD31-4B8C-83A1-F6EECF244321}">
                <p14:modId xmlns:p14="http://schemas.microsoft.com/office/powerpoint/2010/main" val="1409759877"/>
              </p:ext>
            </p:extLst>
          </p:nvPr>
        </p:nvGraphicFramePr>
        <p:xfrm>
          <a:off x="4211960" y="3291183"/>
          <a:ext cx="3088647" cy="294364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矩形 3"/>
          <p:cNvSpPr/>
          <p:nvPr/>
        </p:nvSpPr>
        <p:spPr>
          <a:xfrm>
            <a:off x="5072048" y="4427260"/>
            <a:ext cx="1580402" cy="646331"/>
          </a:xfrm>
          <a:prstGeom prst="rect">
            <a:avLst/>
          </a:prstGeom>
        </p:spPr>
        <p:txBody>
          <a:bodyPr wrap="square">
            <a:spAutoFit/>
          </a:bodyPr>
          <a:lstStyle/>
          <a:p>
            <a:pPr>
              <a:lnSpc>
                <a:spcPct val="90000"/>
              </a:lnSpc>
              <a:spcBef>
                <a:spcPct val="50000"/>
              </a:spcBef>
            </a:pPr>
            <a:r>
              <a:rPr lang="zh-CN" altLang="en-US" sz="2000" dirty="0">
                <a:latin typeface="+mn-ea"/>
                <a:ea typeface="+mn-ea"/>
              </a:rPr>
              <a:t>动力源于追求价值创造！</a:t>
            </a:r>
          </a:p>
        </p:txBody>
      </p:sp>
      <p:sp>
        <p:nvSpPr>
          <p:cNvPr id="53" name="Rectangle 5"/>
          <p:cNvSpPr>
            <a:spLocks noChangeArrowheads="1"/>
          </p:cNvSpPr>
          <p:nvPr/>
        </p:nvSpPr>
        <p:spPr bwMode="auto">
          <a:xfrm>
            <a:off x="-159051" y="1004315"/>
            <a:ext cx="3744913" cy="504825"/>
          </a:xfrm>
          <a:prstGeom prst="rect">
            <a:avLst/>
          </a:prstGeom>
          <a:noFill/>
          <a:ln>
            <a:noFill/>
          </a:ln>
          <a:effectLst/>
          <a:extLst>
            <a:ext uri="{909E8E84-426E-40dd-AFC4-6F175D3DCCD1}">
              <a14:hiddenFill xmlns="" xmlns:a14="http://schemas.microsoft.com/office/drawing/2010/main">
                <a:solidFill>
                  <a:srgbClr val="99CC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marL="342891" indent="-342891">
              <a:defRPr/>
            </a:pPr>
            <a:r>
              <a:rPr lang="zh-CN" altLang="en-US" sz="2800" b="1" dirty="0">
                <a:solidFill>
                  <a:srgbClr val="FF0000"/>
                </a:solidFill>
                <a:ea typeface="黑体" charset="0"/>
                <a:cs typeface="黑体" charset="0"/>
              </a:rPr>
              <a:t>一、供应链规划目标</a:t>
            </a:r>
          </a:p>
        </p:txBody>
      </p:sp>
      <p:grpSp>
        <p:nvGrpSpPr>
          <p:cNvPr id="51" name="组合 1073749570"/>
          <p:cNvGrpSpPr>
            <a:grpSpLocks noChangeAspect="1"/>
          </p:cNvGrpSpPr>
          <p:nvPr/>
        </p:nvGrpSpPr>
        <p:grpSpPr bwMode="auto">
          <a:xfrm>
            <a:off x="3517900" y="1359058"/>
            <a:ext cx="5626100" cy="1746092"/>
            <a:chOff x="1579" y="1162"/>
            <a:chExt cx="7560" cy="2797"/>
          </a:xfrm>
        </p:grpSpPr>
        <p:sp>
          <p:nvSpPr>
            <p:cNvPr id="52" name="矩形 3"/>
            <p:cNvSpPr>
              <a:spLocks noChangeAspect="1" noChangeArrowheads="1" noTextEdit="1"/>
            </p:cNvSpPr>
            <p:nvPr/>
          </p:nvSpPr>
          <p:spPr bwMode="auto">
            <a:xfrm>
              <a:off x="1579" y="1162"/>
              <a:ext cx="7560" cy="20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0" hangingPunct="0"/>
              <a:endParaRPr lang="zh-CN" altLang="en-US" sz="1400"/>
            </a:p>
          </p:txBody>
        </p:sp>
        <p:sp>
          <p:nvSpPr>
            <p:cNvPr id="54" name="矩形 1073749572"/>
            <p:cNvSpPr>
              <a:spLocks noChangeArrowheads="1"/>
            </p:cNvSpPr>
            <p:nvPr/>
          </p:nvSpPr>
          <p:spPr bwMode="auto">
            <a:xfrm>
              <a:off x="1579" y="1222"/>
              <a:ext cx="1440" cy="57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72000" rIns="0" bIns="0" anchor="ctr"/>
            <a:lstStyle/>
            <a:p>
              <a:pPr algn="ctr"/>
              <a:r>
                <a:rPr lang="zh-CN" altLang="en-US" sz="1400"/>
                <a:t>供应链绩效</a:t>
              </a:r>
            </a:p>
          </p:txBody>
        </p:sp>
        <p:sp>
          <p:nvSpPr>
            <p:cNvPr id="55" name="文本框 1073749573"/>
            <p:cNvSpPr txBox="1">
              <a:spLocks noChangeArrowheads="1"/>
            </p:cNvSpPr>
            <p:nvPr/>
          </p:nvSpPr>
          <p:spPr bwMode="auto">
            <a:xfrm>
              <a:off x="1579" y="1942"/>
              <a:ext cx="1800" cy="1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36000" bIns="0"/>
            <a:lstStyle>
              <a:lvl1pPr eaLnBrk="0" hangingPunct="0">
                <a:tabLst>
                  <a:tab pos="0" algn="dec"/>
                </a:tabLst>
                <a:defRPr sz="1200">
                  <a:solidFill>
                    <a:schemeClr val="tx1"/>
                  </a:solidFill>
                  <a:latin typeface="Times New Roman" panose="02020603050405020304" pitchFamily="18" charset="0"/>
                  <a:ea typeface="宋体" panose="02010600030101010101" pitchFamily="2" charset="-122"/>
                </a:defRPr>
              </a:lvl1pPr>
              <a:lvl2pPr eaLnBrk="0" hangingPunct="0">
                <a:tabLst>
                  <a:tab pos="0" algn="dec"/>
                </a:tabLst>
                <a:defRPr sz="1200">
                  <a:solidFill>
                    <a:schemeClr val="tx1"/>
                  </a:solidFill>
                  <a:latin typeface="Times New Roman" panose="02020603050405020304" pitchFamily="18" charset="0"/>
                  <a:ea typeface="宋体" panose="02010600030101010101" pitchFamily="2" charset="-122"/>
                </a:defRPr>
              </a:lvl2pPr>
              <a:lvl3pPr eaLnBrk="0" hangingPunct="0">
                <a:tabLst>
                  <a:tab pos="0" algn="dec"/>
                </a:tabLst>
                <a:defRPr sz="1200">
                  <a:solidFill>
                    <a:schemeClr val="tx1"/>
                  </a:solidFill>
                  <a:latin typeface="Times New Roman" panose="02020603050405020304" pitchFamily="18" charset="0"/>
                  <a:ea typeface="宋体" panose="02010600030101010101" pitchFamily="2" charset="-122"/>
                </a:defRPr>
              </a:lvl3pPr>
              <a:lvl4pPr eaLnBrk="0" hangingPunct="0">
                <a:tabLst>
                  <a:tab pos="0" algn="dec"/>
                </a:tabLst>
                <a:defRPr sz="1200">
                  <a:solidFill>
                    <a:schemeClr val="tx1"/>
                  </a:solidFill>
                  <a:latin typeface="Times New Roman" panose="02020603050405020304" pitchFamily="18" charset="0"/>
                  <a:ea typeface="宋体" panose="02010600030101010101" pitchFamily="2" charset="-122"/>
                </a:defRPr>
              </a:lvl4pPr>
              <a:lvl5pPr eaLnBrk="0" hangingPunct="0">
                <a:tabLst>
                  <a:tab pos="0" algn="dec"/>
                </a:tabLst>
                <a:defRPr sz="1200">
                  <a:solidFill>
                    <a:schemeClr val="tx1"/>
                  </a:solidFill>
                  <a:latin typeface="Times New Roman" panose="02020603050405020304" pitchFamily="18" charset="0"/>
                  <a:ea typeface="宋体" panose="02010600030101010101" pitchFamily="2" charset="-122"/>
                </a:defRPr>
              </a:lvl5pPr>
              <a:lvl6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6pPr>
              <a:lvl7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7pPr>
              <a:lvl8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8pPr>
              <a:lvl9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400" dirty="0"/>
                <a:t>市场分额</a:t>
              </a:r>
            </a:p>
            <a:p>
              <a:pPr eaLnBrk="1" hangingPunct="1"/>
              <a:r>
                <a:rPr lang="zh-CN" altLang="en-US" sz="1400" dirty="0"/>
                <a:t>顾客忠诚度</a:t>
              </a:r>
            </a:p>
            <a:p>
              <a:pPr eaLnBrk="1" hangingPunct="1"/>
              <a:r>
                <a:rPr lang="zh-CN" altLang="en-US" sz="1400" dirty="0"/>
                <a:t>最优回报率</a:t>
              </a:r>
            </a:p>
            <a:p>
              <a:pPr eaLnBrk="1" hangingPunct="1"/>
              <a:r>
                <a:rPr lang="zh-CN" altLang="en-US" sz="1400" dirty="0"/>
                <a:t>需求响应性</a:t>
              </a:r>
            </a:p>
            <a:p>
              <a:pPr eaLnBrk="1" hangingPunct="1"/>
              <a:endParaRPr lang="zh-CN" altLang="en-US" sz="1400" dirty="0"/>
            </a:p>
          </p:txBody>
        </p:sp>
        <p:sp>
          <p:nvSpPr>
            <p:cNvPr id="56" name="文本框 1073749574"/>
            <p:cNvSpPr txBox="1">
              <a:spLocks noChangeArrowheads="1"/>
            </p:cNvSpPr>
            <p:nvPr/>
          </p:nvSpPr>
          <p:spPr bwMode="auto">
            <a:xfrm>
              <a:off x="3019" y="1249"/>
              <a:ext cx="401"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4066" tIns="37033" rIns="74066" bIns="37033"/>
            <a:lstStyle/>
            <a:p>
              <a:r>
                <a:rPr lang="zh-CN" altLang="en-US" sz="1400"/>
                <a:t>=</a:t>
              </a:r>
            </a:p>
            <a:p>
              <a:endParaRPr lang="zh-CN" altLang="en-US" sz="1400"/>
            </a:p>
          </p:txBody>
        </p:sp>
        <p:grpSp>
          <p:nvGrpSpPr>
            <p:cNvPr id="57" name="组合 1073749575"/>
            <p:cNvGrpSpPr>
              <a:grpSpLocks/>
            </p:cNvGrpSpPr>
            <p:nvPr/>
          </p:nvGrpSpPr>
          <p:grpSpPr bwMode="auto">
            <a:xfrm flipV="1">
              <a:off x="7106" y="1378"/>
              <a:ext cx="293" cy="194"/>
              <a:chOff x="1728" y="3792"/>
              <a:chExt cx="96" cy="96"/>
            </a:xfrm>
          </p:grpSpPr>
          <p:sp>
            <p:nvSpPr>
              <p:cNvPr id="67" name="直接连接符 1073749576"/>
              <p:cNvSpPr>
                <a:spLocks noChangeShapeType="1"/>
              </p:cNvSpPr>
              <p:nvPr/>
            </p:nvSpPr>
            <p:spPr bwMode="auto">
              <a:xfrm>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68" name="直接连接符 1073749577"/>
              <p:cNvSpPr>
                <a:spLocks noChangeShapeType="1"/>
              </p:cNvSpPr>
              <p:nvPr/>
            </p:nvSpPr>
            <p:spPr bwMode="auto">
              <a:xfrm flipH="1">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grpSp>
        <p:grpSp>
          <p:nvGrpSpPr>
            <p:cNvPr id="58" name="组合 1073749578"/>
            <p:cNvGrpSpPr>
              <a:grpSpLocks/>
            </p:cNvGrpSpPr>
            <p:nvPr/>
          </p:nvGrpSpPr>
          <p:grpSpPr bwMode="auto">
            <a:xfrm flipV="1">
              <a:off x="5119" y="1366"/>
              <a:ext cx="291" cy="194"/>
              <a:chOff x="1728" y="3792"/>
              <a:chExt cx="96" cy="96"/>
            </a:xfrm>
          </p:grpSpPr>
          <p:sp>
            <p:nvSpPr>
              <p:cNvPr id="65" name="直接连接符 1073749579"/>
              <p:cNvSpPr>
                <a:spLocks noChangeShapeType="1"/>
              </p:cNvSpPr>
              <p:nvPr/>
            </p:nvSpPr>
            <p:spPr bwMode="auto">
              <a:xfrm>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sp>
            <p:nvSpPr>
              <p:cNvPr id="66" name="直接连接符 1073749580"/>
              <p:cNvSpPr>
                <a:spLocks noChangeShapeType="1"/>
              </p:cNvSpPr>
              <p:nvPr/>
            </p:nvSpPr>
            <p:spPr bwMode="auto">
              <a:xfrm flipH="1">
                <a:off x="1728" y="3792"/>
                <a:ext cx="96" cy="96"/>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sz="1400"/>
              </a:p>
            </p:txBody>
          </p:sp>
        </p:grpSp>
        <p:sp>
          <p:nvSpPr>
            <p:cNvPr id="59" name="矩形 1073749581"/>
            <p:cNvSpPr>
              <a:spLocks noChangeArrowheads="1"/>
            </p:cNvSpPr>
            <p:nvPr/>
          </p:nvSpPr>
          <p:spPr bwMode="auto">
            <a:xfrm>
              <a:off x="3475" y="1222"/>
              <a:ext cx="1440" cy="57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72000" rIns="0" bIns="0" anchor="ctr"/>
            <a:lstStyle/>
            <a:p>
              <a:pPr algn="ctr"/>
              <a:r>
                <a:rPr lang="zh-CN" altLang="en-US" sz="1400"/>
                <a:t>消费者选择权</a:t>
              </a:r>
            </a:p>
          </p:txBody>
        </p:sp>
        <p:sp>
          <p:nvSpPr>
            <p:cNvPr id="60" name="矩形 1073749582"/>
            <p:cNvSpPr>
              <a:spLocks noChangeArrowheads="1"/>
            </p:cNvSpPr>
            <p:nvPr/>
          </p:nvSpPr>
          <p:spPr bwMode="auto">
            <a:xfrm>
              <a:off x="5539" y="1222"/>
              <a:ext cx="1440" cy="57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72000" rIns="0" bIns="0" anchor="ctr"/>
            <a:lstStyle/>
            <a:p>
              <a:pPr algn="ctr"/>
              <a:r>
                <a:rPr lang="zh-CN" altLang="en-US" sz="1400"/>
                <a:t>客户选择权</a:t>
              </a:r>
            </a:p>
          </p:txBody>
        </p:sp>
        <p:sp>
          <p:nvSpPr>
            <p:cNvPr id="61" name="矩形 1073749583"/>
            <p:cNvSpPr>
              <a:spLocks noChangeArrowheads="1"/>
            </p:cNvSpPr>
            <p:nvPr/>
          </p:nvSpPr>
          <p:spPr bwMode="auto">
            <a:xfrm>
              <a:off x="7519" y="1222"/>
              <a:ext cx="1440" cy="573"/>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72000" rIns="0" bIns="0" anchor="ctr"/>
            <a:lstStyle/>
            <a:p>
              <a:pPr algn="ctr"/>
              <a:r>
                <a:rPr lang="zh-CN" altLang="en-US" sz="1400"/>
                <a:t>供应链效率</a:t>
              </a:r>
            </a:p>
          </p:txBody>
        </p:sp>
        <p:sp>
          <p:nvSpPr>
            <p:cNvPr id="62" name="文本框 1073749584"/>
            <p:cNvSpPr txBox="1">
              <a:spLocks noChangeArrowheads="1"/>
            </p:cNvSpPr>
            <p:nvPr/>
          </p:nvSpPr>
          <p:spPr bwMode="auto">
            <a:xfrm>
              <a:off x="3535" y="1858"/>
              <a:ext cx="1644" cy="21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36000" bIns="0"/>
            <a:lstStyle>
              <a:lvl1pPr eaLnBrk="0" hangingPunct="0">
                <a:tabLst>
                  <a:tab pos="0" algn="dec"/>
                </a:tabLst>
                <a:defRPr sz="1200">
                  <a:solidFill>
                    <a:schemeClr val="tx1"/>
                  </a:solidFill>
                  <a:latin typeface="Times New Roman" panose="02020603050405020304" pitchFamily="18" charset="0"/>
                  <a:ea typeface="宋体" panose="02010600030101010101" pitchFamily="2" charset="-122"/>
                </a:defRPr>
              </a:lvl1pPr>
              <a:lvl2pPr eaLnBrk="0" hangingPunct="0">
                <a:tabLst>
                  <a:tab pos="0" algn="dec"/>
                </a:tabLst>
                <a:defRPr sz="1200">
                  <a:solidFill>
                    <a:schemeClr val="tx1"/>
                  </a:solidFill>
                  <a:latin typeface="Times New Roman" panose="02020603050405020304" pitchFamily="18" charset="0"/>
                  <a:ea typeface="宋体" panose="02010600030101010101" pitchFamily="2" charset="-122"/>
                </a:defRPr>
              </a:lvl2pPr>
              <a:lvl3pPr eaLnBrk="0" hangingPunct="0">
                <a:tabLst>
                  <a:tab pos="0" algn="dec"/>
                </a:tabLst>
                <a:defRPr sz="1200">
                  <a:solidFill>
                    <a:schemeClr val="tx1"/>
                  </a:solidFill>
                  <a:latin typeface="Times New Roman" panose="02020603050405020304" pitchFamily="18" charset="0"/>
                  <a:ea typeface="宋体" panose="02010600030101010101" pitchFamily="2" charset="-122"/>
                </a:defRPr>
              </a:lvl3pPr>
              <a:lvl4pPr eaLnBrk="0" hangingPunct="0">
                <a:tabLst>
                  <a:tab pos="0" algn="dec"/>
                </a:tabLst>
                <a:defRPr sz="1200">
                  <a:solidFill>
                    <a:schemeClr val="tx1"/>
                  </a:solidFill>
                  <a:latin typeface="Times New Roman" panose="02020603050405020304" pitchFamily="18" charset="0"/>
                  <a:ea typeface="宋体" panose="02010600030101010101" pitchFamily="2" charset="-122"/>
                </a:defRPr>
              </a:lvl4pPr>
              <a:lvl5pPr eaLnBrk="0" hangingPunct="0">
                <a:tabLst>
                  <a:tab pos="0" algn="dec"/>
                </a:tabLst>
                <a:defRPr sz="1200">
                  <a:solidFill>
                    <a:schemeClr val="tx1"/>
                  </a:solidFill>
                  <a:latin typeface="Times New Roman" panose="02020603050405020304" pitchFamily="18" charset="0"/>
                  <a:ea typeface="宋体" panose="02010600030101010101" pitchFamily="2" charset="-122"/>
                </a:defRPr>
              </a:lvl5pPr>
              <a:lvl6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6pPr>
              <a:lvl7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7pPr>
              <a:lvl8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8pPr>
              <a:lvl9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400" dirty="0"/>
                <a:t>公司形象</a:t>
              </a:r>
            </a:p>
            <a:p>
              <a:pPr eaLnBrk="1" hangingPunct="1"/>
              <a:r>
                <a:rPr lang="zh-CN" altLang="en-US" sz="1400" dirty="0"/>
                <a:t>品牌价值</a:t>
              </a:r>
            </a:p>
            <a:p>
              <a:pPr eaLnBrk="1" hangingPunct="1"/>
              <a:r>
                <a:rPr lang="zh-CN" altLang="en-US" sz="1400" dirty="0"/>
                <a:t>便利性</a:t>
              </a:r>
            </a:p>
            <a:p>
              <a:pPr eaLnBrk="1" hangingPunct="1"/>
              <a:r>
                <a:rPr lang="zh-CN" altLang="en-US" sz="1400" dirty="0"/>
                <a:t>即时性</a:t>
              </a:r>
            </a:p>
            <a:p>
              <a:pPr eaLnBrk="1" hangingPunct="1"/>
              <a:r>
                <a:rPr lang="zh-CN" altLang="en-US" sz="1400" dirty="0"/>
                <a:t>个性化</a:t>
              </a:r>
            </a:p>
            <a:p>
              <a:pPr eaLnBrk="1" hangingPunct="1"/>
              <a:endParaRPr lang="zh-CN" altLang="en-US" sz="1400" dirty="0"/>
            </a:p>
          </p:txBody>
        </p:sp>
        <p:sp>
          <p:nvSpPr>
            <p:cNvPr id="63" name="文本框 1073749585"/>
            <p:cNvSpPr txBox="1">
              <a:spLocks noChangeArrowheads="1"/>
            </p:cNvSpPr>
            <p:nvPr/>
          </p:nvSpPr>
          <p:spPr bwMode="auto">
            <a:xfrm>
              <a:off x="5599" y="1822"/>
              <a:ext cx="1380" cy="2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36000" bIns="0"/>
            <a:lstStyle>
              <a:lvl1pPr eaLnBrk="0" hangingPunct="0">
                <a:tabLst>
                  <a:tab pos="0" algn="dec"/>
                </a:tabLst>
                <a:defRPr sz="1200">
                  <a:solidFill>
                    <a:schemeClr val="tx1"/>
                  </a:solidFill>
                  <a:latin typeface="Times New Roman" panose="02020603050405020304" pitchFamily="18" charset="0"/>
                  <a:ea typeface="宋体" panose="02010600030101010101" pitchFamily="2" charset="-122"/>
                </a:defRPr>
              </a:lvl1pPr>
              <a:lvl2pPr eaLnBrk="0" hangingPunct="0">
                <a:tabLst>
                  <a:tab pos="0" algn="dec"/>
                </a:tabLst>
                <a:defRPr sz="1200">
                  <a:solidFill>
                    <a:schemeClr val="tx1"/>
                  </a:solidFill>
                  <a:latin typeface="Times New Roman" panose="02020603050405020304" pitchFamily="18" charset="0"/>
                  <a:ea typeface="宋体" panose="02010600030101010101" pitchFamily="2" charset="-122"/>
                </a:defRPr>
              </a:lvl2pPr>
              <a:lvl3pPr eaLnBrk="0" hangingPunct="0">
                <a:tabLst>
                  <a:tab pos="0" algn="dec"/>
                </a:tabLst>
                <a:defRPr sz="1200">
                  <a:solidFill>
                    <a:schemeClr val="tx1"/>
                  </a:solidFill>
                  <a:latin typeface="Times New Roman" panose="02020603050405020304" pitchFamily="18" charset="0"/>
                  <a:ea typeface="宋体" panose="02010600030101010101" pitchFamily="2" charset="-122"/>
                </a:defRPr>
              </a:lvl3pPr>
              <a:lvl4pPr eaLnBrk="0" hangingPunct="0">
                <a:tabLst>
                  <a:tab pos="0" algn="dec"/>
                </a:tabLst>
                <a:defRPr sz="1200">
                  <a:solidFill>
                    <a:schemeClr val="tx1"/>
                  </a:solidFill>
                  <a:latin typeface="Times New Roman" panose="02020603050405020304" pitchFamily="18" charset="0"/>
                  <a:ea typeface="宋体" panose="02010600030101010101" pitchFamily="2" charset="-122"/>
                </a:defRPr>
              </a:lvl4pPr>
              <a:lvl5pPr eaLnBrk="0" hangingPunct="0">
                <a:tabLst>
                  <a:tab pos="0" algn="dec"/>
                </a:tabLst>
                <a:defRPr sz="1200">
                  <a:solidFill>
                    <a:schemeClr val="tx1"/>
                  </a:solidFill>
                  <a:latin typeface="Times New Roman" panose="02020603050405020304" pitchFamily="18" charset="0"/>
                  <a:ea typeface="宋体" panose="02010600030101010101" pitchFamily="2" charset="-122"/>
                </a:defRPr>
              </a:lvl5pPr>
              <a:lvl6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6pPr>
              <a:lvl7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7pPr>
              <a:lvl8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8pPr>
              <a:lvl9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400" dirty="0"/>
                <a:t>客户服务</a:t>
              </a:r>
            </a:p>
            <a:p>
              <a:pPr eaLnBrk="1" hangingPunct="1"/>
              <a:r>
                <a:rPr lang="zh-CN" altLang="en-US" sz="1400" dirty="0"/>
                <a:t>伙伴关系</a:t>
              </a:r>
            </a:p>
            <a:p>
              <a:pPr eaLnBrk="1" hangingPunct="1"/>
              <a:r>
                <a:rPr lang="zh-CN" altLang="en-US" sz="1400" dirty="0"/>
                <a:t>提前期短</a:t>
              </a:r>
            </a:p>
            <a:p>
              <a:pPr eaLnBrk="1" hangingPunct="1"/>
              <a:r>
                <a:rPr lang="zh-CN" altLang="en-US" sz="1400" dirty="0"/>
                <a:t>快速反应</a:t>
              </a:r>
            </a:p>
            <a:p>
              <a:pPr eaLnBrk="1" hangingPunct="1"/>
              <a:r>
                <a:rPr lang="zh-CN" altLang="en-US" sz="1400" dirty="0"/>
                <a:t>连续交货</a:t>
              </a:r>
            </a:p>
            <a:p>
              <a:pPr eaLnBrk="1" hangingPunct="1"/>
              <a:endParaRPr lang="zh-CN" altLang="en-US" sz="1400" dirty="0"/>
            </a:p>
          </p:txBody>
        </p:sp>
        <p:sp>
          <p:nvSpPr>
            <p:cNvPr id="64" name="文本框 1073749586"/>
            <p:cNvSpPr txBox="1">
              <a:spLocks noChangeArrowheads="1"/>
            </p:cNvSpPr>
            <p:nvPr/>
          </p:nvSpPr>
          <p:spPr bwMode="auto">
            <a:xfrm>
              <a:off x="7555" y="1786"/>
              <a:ext cx="1440" cy="1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36000" bIns="0"/>
            <a:lstStyle>
              <a:lvl1pPr eaLnBrk="0" hangingPunct="0">
                <a:tabLst>
                  <a:tab pos="0" algn="dec"/>
                </a:tabLst>
                <a:defRPr sz="1200">
                  <a:solidFill>
                    <a:schemeClr val="tx1"/>
                  </a:solidFill>
                  <a:latin typeface="Times New Roman" panose="02020603050405020304" pitchFamily="18" charset="0"/>
                  <a:ea typeface="宋体" panose="02010600030101010101" pitchFamily="2" charset="-122"/>
                </a:defRPr>
              </a:lvl1pPr>
              <a:lvl2pPr eaLnBrk="0" hangingPunct="0">
                <a:tabLst>
                  <a:tab pos="0" algn="dec"/>
                </a:tabLst>
                <a:defRPr sz="1200">
                  <a:solidFill>
                    <a:schemeClr val="tx1"/>
                  </a:solidFill>
                  <a:latin typeface="Times New Roman" panose="02020603050405020304" pitchFamily="18" charset="0"/>
                  <a:ea typeface="宋体" panose="02010600030101010101" pitchFamily="2" charset="-122"/>
                </a:defRPr>
              </a:lvl2pPr>
              <a:lvl3pPr eaLnBrk="0" hangingPunct="0">
                <a:tabLst>
                  <a:tab pos="0" algn="dec"/>
                </a:tabLst>
                <a:defRPr sz="1200">
                  <a:solidFill>
                    <a:schemeClr val="tx1"/>
                  </a:solidFill>
                  <a:latin typeface="Times New Roman" panose="02020603050405020304" pitchFamily="18" charset="0"/>
                  <a:ea typeface="宋体" panose="02010600030101010101" pitchFamily="2" charset="-122"/>
                </a:defRPr>
              </a:lvl3pPr>
              <a:lvl4pPr eaLnBrk="0" hangingPunct="0">
                <a:tabLst>
                  <a:tab pos="0" algn="dec"/>
                </a:tabLst>
                <a:defRPr sz="1200">
                  <a:solidFill>
                    <a:schemeClr val="tx1"/>
                  </a:solidFill>
                  <a:latin typeface="Times New Roman" panose="02020603050405020304" pitchFamily="18" charset="0"/>
                  <a:ea typeface="宋体" panose="02010600030101010101" pitchFamily="2" charset="-122"/>
                </a:defRPr>
              </a:lvl4pPr>
              <a:lvl5pPr eaLnBrk="0" hangingPunct="0">
                <a:tabLst>
                  <a:tab pos="0" algn="dec"/>
                </a:tabLst>
                <a:defRPr sz="1200">
                  <a:solidFill>
                    <a:schemeClr val="tx1"/>
                  </a:solidFill>
                  <a:latin typeface="Times New Roman" panose="02020603050405020304" pitchFamily="18" charset="0"/>
                  <a:ea typeface="宋体" panose="02010600030101010101" pitchFamily="2" charset="-122"/>
                </a:defRPr>
              </a:lvl5pPr>
              <a:lvl6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6pPr>
              <a:lvl7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7pPr>
              <a:lvl8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8pPr>
              <a:lvl9pPr eaLnBrk="0" fontAlgn="base" hangingPunct="0">
                <a:spcBef>
                  <a:spcPct val="0"/>
                </a:spcBef>
                <a:spcAft>
                  <a:spcPct val="0"/>
                </a:spcAft>
                <a:tabLst>
                  <a:tab pos="0" algn="dec"/>
                </a:tabLst>
                <a:defRPr sz="12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1400"/>
                <a:t>信息共享</a:t>
              </a:r>
            </a:p>
            <a:p>
              <a:pPr eaLnBrk="1" hangingPunct="1"/>
              <a:r>
                <a:rPr lang="zh-CN" altLang="en-US" sz="1400"/>
                <a:t>能力柔性</a:t>
              </a:r>
            </a:p>
            <a:p>
              <a:pPr eaLnBrk="1" hangingPunct="1"/>
              <a:r>
                <a:rPr lang="zh-CN" altLang="en-US" sz="1400"/>
                <a:t>资源配置</a:t>
              </a:r>
            </a:p>
            <a:p>
              <a:pPr eaLnBrk="1" hangingPunct="1"/>
              <a:r>
                <a:rPr lang="zh-CN" altLang="en-US" sz="1400"/>
                <a:t>反应敏捷</a:t>
              </a:r>
            </a:p>
            <a:p>
              <a:pPr eaLnBrk="1" hangingPunct="1"/>
              <a:r>
                <a:rPr lang="zh-CN" altLang="en-US" sz="1400"/>
                <a:t>成本低廉</a:t>
              </a:r>
            </a:p>
            <a:p>
              <a:pPr eaLnBrk="1" hangingPunct="1"/>
              <a:endParaRPr lang="zh-CN" altLang="en-US" sz="1400"/>
            </a:p>
          </p:txBody>
        </p:sp>
      </p:grpSp>
    </p:spTree>
    <p:extLst>
      <p:ext uri="{BB962C8B-B14F-4D97-AF65-F5344CB8AC3E}">
        <p14:creationId xmlns:p14="http://schemas.microsoft.com/office/powerpoint/2010/main" val="210685657"/>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70567"/>
                                        </p:tgtEl>
                                        <p:attrNameLst>
                                          <p:attrName>style.visibility</p:attrName>
                                        </p:attrNameLst>
                                      </p:cBhvr>
                                      <p:to>
                                        <p:strVal val="visible"/>
                                      </p:to>
                                    </p:set>
                                    <p:anim calcmode="lin" valueType="num">
                                      <p:cBhvr>
                                        <p:cTn id="7" dur="500" fill="hold"/>
                                        <p:tgtEl>
                                          <p:spTgt spid="2370567"/>
                                        </p:tgtEl>
                                        <p:attrNameLst>
                                          <p:attrName>ppt_w</p:attrName>
                                        </p:attrNameLst>
                                      </p:cBhvr>
                                      <p:tavLst>
                                        <p:tav tm="0">
                                          <p:val>
                                            <p:fltVal val="0"/>
                                          </p:val>
                                        </p:tav>
                                        <p:tav tm="100000">
                                          <p:val>
                                            <p:strVal val="#ppt_w"/>
                                          </p:val>
                                        </p:tav>
                                      </p:tavLst>
                                    </p:anim>
                                    <p:anim calcmode="lin" valueType="num">
                                      <p:cBhvr>
                                        <p:cTn id="8" dur="500" fill="hold"/>
                                        <p:tgtEl>
                                          <p:spTgt spid="2370567"/>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2370568"/>
                                        </p:tgtEl>
                                        <p:attrNameLst>
                                          <p:attrName>style.visibility</p:attrName>
                                        </p:attrNameLst>
                                      </p:cBhvr>
                                      <p:to>
                                        <p:strVal val="visible"/>
                                      </p:to>
                                    </p:set>
                                    <p:anim calcmode="lin" valueType="num">
                                      <p:cBhvr>
                                        <p:cTn id="11" dur="500" fill="hold"/>
                                        <p:tgtEl>
                                          <p:spTgt spid="2370568"/>
                                        </p:tgtEl>
                                        <p:attrNameLst>
                                          <p:attrName>ppt_w</p:attrName>
                                        </p:attrNameLst>
                                      </p:cBhvr>
                                      <p:tavLst>
                                        <p:tav tm="0">
                                          <p:val>
                                            <p:fltVal val="0"/>
                                          </p:val>
                                        </p:tav>
                                        <p:tav tm="100000">
                                          <p:val>
                                            <p:strVal val="#ppt_w"/>
                                          </p:val>
                                        </p:tav>
                                      </p:tavLst>
                                    </p:anim>
                                    <p:anim calcmode="lin" valueType="num">
                                      <p:cBhvr>
                                        <p:cTn id="12" dur="500" fill="hold"/>
                                        <p:tgtEl>
                                          <p:spTgt spid="2370568"/>
                                        </p:tgtEl>
                                        <p:attrNameLst>
                                          <p:attrName>ppt_h</p:attrName>
                                        </p:attrNameLst>
                                      </p:cBhvr>
                                      <p:tavLst>
                                        <p:tav tm="0">
                                          <p:val>
                                            <p:strVal val="#ppt_h"/>
                                          </p:val>
                                        </p:tav>
                                        <p:tav tm="100000">
                                          <p:val>
                                            <p:strVal val="#ppt_h"/>
                                          </p:val>
                                        </p:tav>
                                      </p:tavLst>
                                    </p:anim>
                                  </p:childTnLst>
                                </p:cTn>
                              </p:par>
                              <p:par>
                                <p:cTn id="13" presetID="17" presetClass="entr" presetSubtype="10" fill="hold" nodeType="withEffect">
                                  <p:stCondLst>
                                    <p:cond delay="0"/>
                                  </p:stCondLst>
                                  <p:childTnLst>
                                    <p:set>
                                      <p:cBhvr>
                                        <p:cTn id="14" dur="1" fill="hold">
                                          <p:stCondLst>
                                            <p:cond delay="0"/>
                                          </p:stCondLst>
                                        </p:cTn>
                                        <p:tgtEl>
                                          <p:spTgt spid="2370573"/>
                                        </p:tgtEl>
                                        <p:attrNameLst>
                                          <p:attrName>style.visibility</p:attrName>
                                        </p:attrNameLst>
                                      </p:cBhvr>
                                      <p:to>
                                        <p:strVal val="visible"/>
                                      </p:to>
                                    </p:set>
                                    <p:anim calcmode="lin" valueType="num">
                                      <p:cBhvr>
                                        <p:cTn id="15" dur="500" fill="hold"/>
                                        <p:tgtEl>
                                          <p:spTgt spid="2370573"/>
                                        </p:tgtEl>
                                        <p:attrNameLst>
                                          <p:attrName>ppt_w</p:attrName>
                                        </p:attrNameLst>
                                      </p:cBhvr>
                                      <p:tavLst>
                                        <p:tav tm="0">
                                          <p:val>
                                            <p:fltVal val="0"/>
                                          </p:val>
                                        </p:tav>
                                        <p:tav tm="100000">
                                          <p:val>
                                            <p:strVal val="#ppt_w"/>
                                          </p:val>
                                        </p:tav>
                                      </p:tavLst>
                                    </p:anim>
                                    <p:anim calcmode="lin" valueType="num">
                                      <p:cBhvr>
                                        <p:cTn id="16" dur="500" fill="hold"/>
                                        <p:tgtEl>
                                          <p:spTgt spid="2370573"/>
                                        </p:tgtEl>
                                        <p:attrNameLst>
                                          <p:attrName>ppt_h</p:attrName>
                                        </p:attrNameLst>
                                      </p:cBhvr>
                                      <p:tavLst>
                                        <p:tav tm="0">
                                          <p:val>
                                            <p:strVal val="#ppt_h"/>
                                          </p:val>
                                        </p:tav>
                                        <p:tav tm="100000">
                                          <p:val>
                                            <p:strVal val="#ppt_h"/>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7" presetClass="entr" presetSubtype="10" fill="hold" nodeType="clickEffect">
                                  <p:stCondLst>
                                    <p:cond delay="0"/>
                                  </p:stCondLst>
                                  <p:childTnLst>
                                    <p:set>
                                      <p:cBhvr>
                                        <p:cTn id="20" dur="1" fill="hold">
                                          <p:stCondLst>
                                            <p:cond delay="0"/>
                                          </p:stCondLst>
                                        </p:cTn>
                                        <p:tgtEl>
                                          <p:spTgt spid="2370577"/>
                                        </p:tgtEl>
                                        <p:attrNameLst>
                                          <p:attrName>style.visibility</p:attrName>
                                        </p:attrNameLst>
                                      </p:cBhvr>
                                      <p:to>
                                        <p:strVal val="visible"/>
                                      </p:to>
                                    </p:set>
                                    <p:anim calcmode="lin" valueType="num">
                                      <p:cBhvr>
                                        <p:cTn id="21" dur="500" fill="hold"/>
                                        <p:tgtEl>
                                          <p:spTgt spid="2370577"/>
                                        </p:tgtEl>
                                        <p:attrNameLst>
                                          <p:attrName>ppt_w</p:attrName>
                                        </p:attrNameLst>
                                      </p:cBhvr>
                                      <p:tavLst>
                                        <p:tav tm="0">
                                          <p:val>
                                            <p:fltVal val="0"/>
                                          </p:val>
                                        </p:tav>
                                        <p:tav tm="100000">
                                          <p:val>
                                            <p:strVal val="#ppt_w"/>
                                          </p:val>
                                        </p:tav>
                                      </p:tavLst>
                                    </p:anim>
                                    <p:anim calcmode="lin" valueType="num">
                                      <p:cBhvr>
                                        <p:cTn id="22" dur="500" fill="hold"/>
                                        <p:tgtEl>
                                          <p:spTgt spid="2370577"/>
                                        </p:tgtEl>
                                        <p:attrNameLst>
                                          <p:attrName>ppt_h</p:attrName>
                                        </p:attrNameLst>
                                      </p:cBhvr>
                                      <p:tavLst>
                                        <p:tav tm="0">
                                          <p:val>
                                            <p:strVal val="#ppt_h"/>
                                          </p:val>
                                        </p:tav>
                                        <p:tav tm="100000">
                                          <p:val>
                                            <p:strVal val="#ppt_h"/>
                                          </p:val>
                                        </p:tav>
                                      </p:tavLst>
                                    </p:anim>
                                  </p:childTnLst>
                                </p:cTn>
                              </p:par>
                              <p:par>
                                <p:cTn id="23" presetID="17" presetClass="entr" presetSubtype="10" fill="hold" grpId="0" nodeType="withEffect">
                                  <p:stCondLst>
                                    <p:cond delay="0"/>
                                  </p:stCondLst>
                                  <p:childTnLst>
                                    <p:set>
                                      <p:cBhvr>
                                        <p:cTn id="24" dur="1" fill="hold">
                                          <p:stCondLst>
                                            <p:cond delay="0"/>
                                          </p:stCondLst>
                                        </p:cTn>
                                        <p:tgtEl>
                                          <p:spTgt spid="2370566"/>
                                        </p:tgtEl>
                                        <p:attrNameLst>
                                          <p:attrName>style.visibility</p:attrName>
                                        </p:attrNameLst>
                                      </p:cBhvr>
                                      <p:to>
                                        <p:strVal val="visible"/>
                                      </p:to>
                                    </p:set>
                                    <p:anim calcmode="lin" valueType="num">
                                      <p:cBhvr>
                                        <p:cTn id="25" dur="500" fill="hold"/>
                                        <p:tgtEl>
                                          <p:spTgt spid="2370566"/>
                                        </p:tgtEl>
                                        <p:attrNameLst>
                                          <p:attrName>ppt_w</p:attrName>
                                        </p:attrNameLst>
                                      </p:cBhvr>
                                      <p:tavLst>
                                        <p:tav tm="0">
                                          <p:val>
                                            <p:fltVal val="0"/>
                                          </p:val>
                                        </p:tav>
                                        <p:tav tm="100000">
                                          <p:val>
                                            <p:strVal val="#ppt_w"/>
                                          </p:val>
                                        </p:tav>
                                      </p:tavLst>
                                    </p:anim>
                                    <p:anim calcmode="lin" valueType="num">
                                      <p:cBhvr>
                                        <p:cTn id="26" dur="500" fill="hold"/>
                                        <p:tgtEl>
                                          <p:spTgt spid="2370566"/>
                                        </p:tgtEl>
                                        <p:attrNameLst>
                                          <p:attrName>ppt_h</p:attrName>
                                        </p:attrNameLst>
                                      </p:cBhvr>
                                      <p:tavLst>
                                        <p:tav tm="0">
                                          <p:val>
                                            <p:strVal val="#ppt_h"/>
                                          </p:val>
                                        </p:tav>
                                        <p:tav tm="100000">
                                          <p:val>
                                            <p:strVal val="#ppt_h"/>
                                          </p:val>
                                        </p:tav>
                                      </p:tavLst>
                                    </p:anim>
                                  </p:childTnLst>
                                </p:cTn>
                              </p:par>
                              <p:par>
                                <p:cTn id="27" presetID="17" presetClass="entr" presetSubtype="10" fill="hold" nodeType="withEffect">
                                  <p:stCondLst>
                                    <p:cond delay="0"/>
                                  </p:stCondLst>
                                  <p:childTnLst>
                                    <p:set>
                                      <p:cBhvr>
                                        <p:cTn id="28" dur="1" fill="hold">
                                          <p:stCondLst>
                                            <p:cond delay="0"/>
                                          </p:stCondLst>
                                        </p:cTn>
                                        <p:tgtEl>
                                          <p:spTgt spid="2370571"/>
                                        </p:tgtEl>
                                        <p:attrNameLst>
                                          <p:attrName>style.visibility</p:attrName>
                                        </p:attrNameLst>
                                      </p:cBhvr>
                                      <p:to>
                                        <p:strVal val="visible"/>
                                      </p:to>
                                    </p:set>
                                    <p:anim calcmode="lin" valueType="num">
                                      <p:cBhvr>
                                        <p:cTn id="29" dur="500" fill="hold"/>
                                        <p:tgtEl>
                                          <p:spTgt spid="2370571"/>
                                        </p:tgtEl>
                                        <p:attrNameLst>
                                          <p:attrName>ppt_w</p:attrName>
                                        </p:attrNameLst>
                                      </p:cBhvr>
                                      <p:tavLst>
                                        <p:tav tm="0">
                                          <p:val>
                                            <p:fltVal val="0"/>
                                          </p:val>
                                        </p:tav>
                                        <p:tav tm="100000">
                                          <p:val>
                                            <p:strVal val="#ppt_w"/>
                                          </p:val>
                                        </p:tav>
                                      </p:tavLst>
                                    </p:anim>
                                    <p:anim calcmode="lin" valueType="num">
                                      <p:cBhvr>
                                        <p:cTn id="30" dur="500" fill="hold"/>
                                        <p:tgtEl>
                                          <p:spTgt spid="2370571"/>
                                        </p:tgtEl>
                                        <p:attrNameLst>
                                          <p:attrName>ppt_h</p:attrName>
                                        </p:attrNameLst>
                                      </p:cBhvr>
                                      <p:tavLst>
                                        <p:tav tm="0">
                                          <p:val>
                                            <p:strVal val="#ppt_h"/>
                                          </p:val>
                                        </p:tav>
                                        <p:tav tm="100000">
                                          <p:val>
                                            <p:strVal val="#ppt_h"/>
                                          </p:val>
                                        </p:tav>
                                      </p:tavLst>
                                    </p:anim>
                                  </p:childTnLst>
                                </p:cTn>
                              </p:par>
                              <p:par>
                                <p:cTn id="31" presetID="17" presetClass="entr" presetSubtype="10" fill="hold" grpId="0" nodeType="withEffect">
                                  <p:stCondLst>
                                    <p:cond delay="0"/>
                                  </p:stCondLst>
                                  <p:childTnLst>
                                    <p:set>
                                      <p:cBhvr>
                                        <p:cTn id="32" dur="1" fill="hold">
                                          <p:stCondLst>
                                            <p:cond delay="0"/>
                                          </p:stCondLst>
                                        </p:cTn>
                                        <p:tgtEl>
                                          <p:spTgt spid="2370574"/>
                                        </p:tgtEl>
                                        <p:attrNameLst>
                                          <p:attrName>style.visibility</p:attrName>
                                        </p:attrNameLst>
                                      </p:cBhvr>
                                      <p:to>
                                        <p:strVal val="visible"/>
                                      </p:to>
                                    </p:set>
                                    <p:anim calcmode="lin" valueType="num">
                                      <p:cBhvr>
                                        <p:cTn id="33" dur="500" fill="hold"/>
                                        <p:tgtEl>
                                          <p:spTgt spid="2370574"/>
                                        </p:tgtEl>
                                        <p:attrNameLst>
                                          <p:attrName>ppt_w</p:attrName>
                                        </p:attrNameLst>
                                      </p:cBhvr>
                                      <p:tavLst>
                                        <p:tav tm="0">
                                          <p:val>
                                            <p:fltVal val="0"/>
                                          </p:val>
                                        </p:tav>
                                        <p:tav tm="100000">
                                          <p:val>
                                            <p:strVal val="#ppt_w"/>
                                          </p:val>
                                        </p:tav>
                                      </p:tavLst>
                                    </p:anim>
                                    <p:anim calcmode="lin" valueType="num">
                                      <p:cBhvr>
                                        <p:cTn id="34" dur="500" fill="hold"/>
                                        <p:tgtEl>
                                          <p:spTgt spid="2370574"/>
                                        </p:tgtEl>
                                        <p:attrNameLst>
                                          <p:attrName>ppt_h</p:attrName>
                                        </p:attrNameLst>
                                      </p:cBhvr>
                                      <p:tavLst>
                                        <p:tav tm="0">
                                          <p:val>
                                            <p:strVal val="#ppt_h"/>
                                          </p:val>
                                        </p:tav>
                                        <p:tav tm="100000">
                                          <p:val>
                                            <p:strVal val="#ppt_h"/>
                                          </p:val>
                                        </p:tav>
                                      </p:tavLst>
                                    </p:anim>
                                  </p:childTnLst>
                                </p:cTn>
                              </p:par>
                              <p:par>
                                <p:cTn id="35" presetID="17" presetClass="entr" presetSubtype="10" fill="hold" nodeType="withEffect">
                                  <p:stCondLst>
                                    <p:cond delay="0"/>
                                  </p:stCondLst>
                                  <p:childTnLst>
                                    <p:set>
                                      <p:cBhvr>
                                        <p:cTn id="36" dur="1" fill="hold">
                                          <p:stCondLst>
                                            <p:cond delay="0"/>
                                          </p:stCondLst>
                                        </p:cTn>
                                        <p:tgtEl>
                                          <p:spTgt spid="2370572"/>
                                        </p:tgtEl>
                                        <p:attrNameLst>
                                          <p:attrName>style.visibility</p:attrName>
                                        </p:attrNameLst>
                                      </p:cBhvr>
                                      <p:to>
                                        <p:strVal val="visible"/>
                                      </p:to>
                                    </p:set>
                                    <p:anim calcmode="lin" valueType="num">
                                      <p:cBhvr>
                                        <p:cTn id="37" dur="500" fill="hold"/>
                                        <p:tgtEl>
                                          <p:spTgt spid="2370572"/>
                                        </p:tgtEl>
                                        <p:attrNameLst>
                                          <p:attrName>ppt_w</p:attrName>
                                        </p:attrNameLst>
                                      </p:cBhvr>
                                      <p:tavLst>
                                        <p:tav tm="0">
                                          <p:val>
                                            <p:fltVal val="0"/>
                                          </p:val>
                                        </p:tav>
                                        <p:tav tm="100000">
                                          <p:val>
                                            <p:strVal val="#ppt_w"/>
                                          </p:val>
                                        </p:tav>
                                      </p:tavLst>
                                    </p:anim>
                                    <p:anim calcmode="lin" valueType="num">
                                      <p:cBhvr>
                                        <p:cTn id="38" dur="500" fill="hold"/>
                                        <p:tgtEl>
                                          <p:spTgt spid="2370572"/>
                                        </p:tgtEl>
                                        <p:attrNameLst>
                                          <p:attrName>ppt_h</p:attrName>
                                        </p:attrNameLst>
                                      </p:cBhvr>
                                      <p:tavLst>
                                        <p:tav tm="0">
                                          <p:val>
                                            <p:strVal val="#ppt_h"/>
                                          </p:val>
                                        </p:tav>
                                        <p:tav tm="100000">
                                          <p:val>
                                            <p:strVal val="#ppt_h"/>
                                          </p:val>
                                        </p:tav>
                                      </p:tavLst>
                                    </p:anim>
                                  </p:childTnLst>
                                </p:cTn>
                              </p:par>
                              <p:par>
                                <p:cTn id="39" presetID="17" presetClass="entr" presetSubtype="10" fill="hold" grpId="0" nodeType="withEffect">
                                  <p:stCondLst>
                                    <p:cond delay="0"/>
                                  </p:stCondLst>
                                  <p:childTnLst>
                                    <p:set>
                                      <p:cBhvr>
                                        <p:cTn id="40" dur="1" fill="hold">
                                          <p:stCondLst>
                                            <p:cond delay="0"/>
                                          </p:stCondLst>
                                        </p:cTn>
                                        <p:tgtEl>
                                          <p:spTgt spid="2370580"/>
                                        </p:tgtEl>
                                        <p:attrNameLst>
                                          <p:attrName>style.visibility</p:attrName>
                                        </p:attrNameLst>
                                      </p:cBhvr>
                                      <p:to>
                                        <p:strVal val="visible"/>
                                      </p:to>
                                    </p:set>
                                    <p:anim calcmode="lin" valueType="num">
                                      <p:cBhvr>
                                        <p:cTn id="41" dur="500" fill="hold"/>
                                        <p:tgtEl>
                                          <p:spTgt spid="2370580"/>
                                        </p:tgtEl>
                                        <p:attrNameLst>
                                          <p:attrName>ppt_w</p:attrName>
                                        </p:attrNameLst>
                                      </p:cBhvr>
                                      <p:tavLst>
                                        <p:tav tm="0">
                                          <p:val>
                                            <p:fltVal val="0"/>
                                          </p:val>
                                        </p:tav>
                                        <p:tav tm="100000">
                                          <p:val>
                                            <p:strVal val="#ppt_w"/>
                                          </p:val>
                                        </p:tav>
                                      </p:tavLst>
                                    </p:anim>
                                    <p:anim calcmode="lin" valueType="num">
                                      <p:cBhvr>
                                        <p:cTn id="42" dur="500" fill="hold"/>
                                        <p:tgtEl>
                                          <p:spTgt spid="2370580"/>
                                        </p:tgtEl>
                                        <p:attrNameLst>
                                          <p:attrName>ppt_h</p:attrName>
                                        </p:attrNameLst>
                                      </p:cBhvr>
                                      <p:tavLst>
                                        <p:tav tm="0">
                                          <p:val>
                                            <p:strVal val="#ppt_h"/>
                                          </p:val>
                                        </p:tav>
                                        <p:tav tm="100000">
                                          <p:val>
                                            <p:strVal val="#ppt_h"/>
                                          </p:val>
                                        </p:tav>
                                      </p:tavLst>
                                    </p:anim>
                                  </p:childTnLst>
                                </p:cTn>
                              </p:par>
                              <p:par>
                                <p:cTn id="43" presetID="17" presetClass="entr" presetSubtype="10" fill="hold" nodeType="withEffect">
                                  <p:stCondLst>
                                    <p:cond delay="0"/>
                                  </p:stCondLst>
                                  <p:childTnLst>
                                    <p:set>
                                      <p:cBhvr>
                                        <p:cTn id="44" dur="1" fill="hold">
                                          <p:stCondLst>
                                            <p:cond delay="0"/>
                                          </p:stCondLst>
                                        </p:cTn>
                                        <p:tgtEl>
                                          <p:spTgt spid="2370569"/>
                                        </p:tgtEl>
                                        <p:attrNameLst>
                                          <p:attrName>style.visibility</p:attrName>
                                        </p:attrNameLst>
                                      </p:cBhvr>
                                      <p:to>
                                        <p:strVal val="visible"/>
                                      </p:to>
                                    </p:set>
                                    <p:anim calcmode="lin" valueType="num">
                                      <p:cBhvr>
                                        <p:cTn id="45" dur="500" fill="hold"/>
                                        <p:tgtEl>
                                          <p:spTgt spid="2370569"/>
                                        </p:tgtEl>
                                        <p:attrNameLst>
                                          <p:attrName>ppt_w</p:attrName>
                                        </p:attrNameLst>
                                      </p:cBhvr>
                                      <p:tavLst>
                                        <p:tav tm="0">
                                          <p:val>
                                            <p:fltVal val="0"/>
                                          </p:val>
                                        </p:tav>
                                        <p:tav tm="100000">
                                          <p:val>
                                            <p:strVal val="#ppt_w"/>
                                          </p:val>
                                        </p:tav>
                                      </p:tavLst>
                                    </p:anim>
                                    <p:anim calcmode="lin" valueType="num">
                                      <p:cBhvr>
                                        <p:cTn id="46" dur="500" fill="hold"/>
                                        <p:tgtEl>
                                          <p:spTgt spid="2370569"/>
                                        </p:tgtEl>
                                        <p:attrNameLst>
                                          <p:attrName>ppt_h</p:attrName>
                                        </p:attrNameLst>
                                      </p:cBhvr>
                                      <p:tavLst>
                                        <p:tav tm="0">
                                          <p:val>
                                            <p:strVal val="#ppt_h"/>
                                          </p:val>
                                        </p:tav>
                                        <p:tav tm="100000">
                                          <p:val>
                                            <p:strVal val="#ppt_h"/>
                                          </p:val>
                                        </p:tav>
                                      </p:tavLst>
                                    </p:anim>
                                  </p:childTnLst>
                                </p:cTn>
                              </p:par>
                              <p:par>
                                <p:cTn id="47" presetID="17" presetClass="entr" presetSubtype="10" fill="hold" grpId="0" nodeType="withEffect">
                                  <p:stCondLst>
                                    <p:cond delay="0"/>
                                  </p:stCondLst>
                                  <p:childTnLst>
                                    <p:set>
                                      <p:cBhvr>
                                        <p:cTn id="48" dur="1" fill="hold">
                                          <p:stCondLst>
                                            <p:cond delay="0"/>
                                          </p:stCondLst>
                                        </p:cTn>
                                        <p:tgtEl>
                                          <p:spTgt spid="2370575"/>
                                        </p:tgtEl>
                                        <p:attrNameLst>
                                          <p:attrName>style.visibility</p:attrName>
                                        </p:attrNameLst>
                                      </p:cBhvr>
                                      <p:to>
                                        <p:strVal val="visible"/>
                                      </p:to>
                                    </p:set>
                                    <p:anim calcmode="lin" valueType="num">
                                      <p:cBhvr>
                                        <p:cTn id="49" dur="500" fill="hold"/>
                                        <p:tgtEl>
                                          <p:spTgt spid="2370575"/>
                                        </p:tgtEl>
                                        <p:attrNameLst>
                                          <p:attrName>ppt_w</p:attrName>
                                        </p:attrNameLst>
                                      </p:cBhvr>
                                      <p:tavLst>
                                        <p:tav tm="0">
                                          <p:val>
                                            <p:fltVal val="0"/>
                                          </p:val>
                                        </p:tav>
                                        <p:tav tm="100000">
                                          <p:val>
                                            <p:strVal val="#ppt_w"/>
                                          </p:val>
                                        </p:tav>
                                      </p:tavLst>
                                    </p:anim>
                                    <p:anim calcmode="lin" valueType="num">
                                      <p:cBhvr>
                                        <p:cTn id="50" dur="500" fill="hold"/>
                                        <p:tgtEl>
                                          <p:spTgt spid="2370575"/>
                                        </p:tgtEl>
                                        <p:attrNameLst>
                                          <p:attrName>ppt_h</p:attrName>
                                        </p:attrNameLst>
                                      </p:cBhvr>
                                      <p:tavLst>
                                        <p:tav tm="0">
                                          <p:val>
                                            <p:strVal val="#ppt_h"/>
                                          </p:val>
                                        </p:tav>
                                        <p:tav tm="100000">
                                          <p:val>
                                            <p:strVal val="#ppt_h"/>
                                          </p:val>
                                        </p:tav>
                                      </p:tavLst>
                                    </p:anim>
                                  </p:childTnLst>
                                </p:cTn>
                              </p:par>
                              <p:par>
                                <p:cTn id="51" presetID="17" presetClass="entr" presetSubtype="10" fill="hold" nodeType="withEffect">
                                  <p:stCondLst>
                                    <p:cond delay="0"/>
                                  </p:stCondLst>
                                  <p:childTnLst>
                                    <p:set>
                                      <p:cBhvr>
                                        <p:cTn id="52" dur="1" fill="hold">
                                          <p:stCondLst>
                                            <p:cond delay="0"/>
                                          </p:stCondLst>
                                        </p:cTn>
                                        <p:tgtEl>
                                          <p:spTgt spid="2370579"/>
                                        </p:tgtEl>
                                        <p:attrNameLst>
                                          <p:attrName>style.visibility</p:attrName>
                                        </p:attrNameLst>
                                      </p:cBhvr>
                                      <p:to>
                                        <p:strVal val="visible"/>
                                      </p:to>
                                    </p:set>
                                    <p:anim calcmode="lin" valueType="num">
                                      <p:cBhvr>
                                        <p:cTn id="53" dur="500" fill="hold"/>
                                        <p:tgtEl>
                                          <p:spTgt spid="2370579"/>
                                        </p:tgtEl>
                                        <p:attrNameLst>
                                          <p:attrName>ppt_w</p:attrName>
                                        </p:attrNameLst>
                                      </p:cBhvr>
                                      <p:tavLst>
                                        <p:tav tm="0">
                                          <p:val>
                                            <p:fltVal val="0"/>
                                          </p:val>
                                        </p:tav>
                                        <p:tav tm="100000">
                                          <p:val>
                                            <p:strVal val="#ppt_w"/>
                                          </p:val>
                                        </p:tav>
                                      </p:tavLst>
                                    </p:anim>
                                    <p:anim calcmode="lin" valueType="num">
                                      <p:cBhvr>
                                        <p:cTn id="54" dur="500" fill="hold"/>
                                        <p:tgtEl>
                                          <p:spTgt spid="2370579"/>
                                        </p:tgtEl>
                                        <p:attrNameLst>
                                          <p:attrName>ppt_h</p:attrName>
                                        </p:attrNameLst>
                                      </p:cBhvr>
                                      <p:tavLst>
                                        <p:tav tm="0">
                                          <p:val>
                                            <p:strVal val="#ppt_h"/>
                                          </p:val>
                                        </p:tav>
                                        <p:tav tm="100000">
                                          <p:val>
                                            <p:strVal val="#ppt_h"/>
                                          </p:val>
                                        </p:tav>
                                      </p:tavLst>
                                    </p:anim>
                                  </p:childTnLst>
                                </p:cTn>
                              </p:par>
                              <p:par>
                                <p:cTn id="55" presetID="17" presetClass="entr" presetSubtype="10" fill="hold" grpId="0" nodeType="withEffect">
                                  <p:stCondLst>
                                    <p:cond delay="0"/>
                                  </p:stCondLst>
                                  <p:childTnLst>
                                    <p:set>
                                      <p:cBhvr>
                                        <p:cTn id="56" dur="1" fill="hold">
                                          <p:stCondLst>
                                            <p:cond delay="0"/>
                                          </p:stCondLst>
                                        </p:cTn>
                                        <p:tgtEl>
                                          <p:spTgt spid="2370578"/>
                                        </p:tgtEl>
                                        <p:attrNameLst>
                                          <p:attrName>style.visibility</p:attrName>
                                        </p:attrNameLst>
                                      </p:cBhvr>
                                      <p:to>
                                        <p:strVal val="visible"/>
                                      </p:to>
                                    </p:set>
                                    <p:anim calcmode="lin" valueType="num">
                                      <p:cBhvr>
                                        <p:cTn id="57" dur="500" fill="hold"/>
                                        <p:tgtEl>
                                          <p:spTgt spid="2370578"/>
                                        </p:tgtEl>
                                        <p:attrNameLst>
                                          <p:attrName>ppt_w</p:attrName>
                                        </p:attrNameLst>
                                      </p:cBhvr>
                                      <p:tavLst>
                                        <p:tav tm="0">
                                          <p:val>
                                            <p:fltVal val="0"/>
                                          </p:val>
                                        </p:tav>
                                        <p:tav tm="100000">
                                          <p:val>
                                            <p:strVal val="#ppt_w"/>
                                          </p:val>
                                        </p:tav>
                                      </p:tavLst>
                                    </p:anim>
                                    <p:anim calcmode="lin" valueType="num">
                                      <p:cBhvr>
                                        <p:cTn id="58" dur="500" fill="hold"/>
                                        <p:tgtEl>
                                          <p:spTgt spid="2370578"/>
                                        </p:tgtEl>
                                        <p:attrNameLst>
                                          <p:attrName>ppt_h</p:attrName>
                                        </p:attrNameLst>
                                      </p:cBhvr>
                                      <p:tavLst>
                                        <p:tav tm="0">
                                          <p:val>
                                            <p:strVal val="#ppt_h"/>
                                          </p:val>
                                        </p:tav>
                                        <p:tav tm="100000">
                                          <p:val>
                                            <p:strVal val="#ppt_h"/>
                                          </p:val>
                                        </p:tav>
                                      </p:tavLst>
                                    </p:anim>
                                  </p:childTnLst>
                                </p:cTn>
                              </p:par>
                              <p:par>
                                <p:cTn id="59" presetID="17" presetClass="entr" presetSubtype="10" fill="hold" nodeType="withEffect">
                                  <p:stCondLst>
                                    <p:cond delay="0"/>
                                  </p:stCondLst>
                                  <p:childTnLst>
                                    <p:set>
                                      <p:cBhvr>
                                        <p:cTn id="60" dur="1" fill="hold">
                                          <p:stCondLst>
                                            <p:cond delay="0"/>
                                          </p:stCondLst>
                                        </p:cTn>
                                        <p:tgtEl>
                                          <p:spTgt spid="2370570"/>
                                        </p:tgtEl>
                                        <p:attrNameLst>
                                          <p:attrName>style.visibility</p:attrName>
                                        </p:attrNameLst>
                                      </p:cBhvr>
                                      <p:to>
                                        <p:strVal val="visible"/>
                                      </p:to>
                                    </p:set>
                                    <p:anim calcmode="lin" valueType="num">
                                      <p:cBhvr>
                                        <p:cTn id="61" dur="500" fill="hold"/>
                                        <p:tgtEl>
                                          <p:spTgt spid="2370570"/>
                                        </p:tgtEl>
                                        <p:attrNameLst>
                                          <p:attrName>ppt_w</p:attrName>
                                        </p:attrNameLst>
                                      </p:cBhvr>
                                      <p:tavLst>
                                        <p:tav tm="0">
                                          <p:val>
                                            <p:fltVal val="0"/>
                                          </p:val>
                                        </p:tav>
                                        <p:tav tm="100000">
                                          <p:val>
                                            <p:strVal val="#ppt_w"/>
                                          </p:val>
                                        </p:tav>
                                      </p:tavLst>
                                    </p:anim>
                                    <p:anim calcmode="lin" valueType="num">
                                      <p:cBhvr>
                                        <p:cTn id="62" dur="500" fill="hold"/>
                                        <p:tgtEl>
                                          <p:spTgt spid="2370570"/>
                                        </p:tgtEl>
                                        <p:attrNameLst>
                                          <p:attrName>ppt_h</p:attrName>
                                        </p:attrNameLst>
                                      </p:cBhvr>
                                      <p:tavLst>
                                        <p:tav tm="0">
                                          <p:val>
                                            <p:strVal val="#ppt_h"/>
                                          </p:val>
                                        </p:tav>
                                        <p:tav tm="100000">
                                          <p:val>
                                            <p:strVal val="#ppt_h"/>
                                          </p:val>
                                        </p:tav>
                                      </p:tavLst>
                                    </p:anim>
                                  </p:childTnLst>
                                </p:cTn>
                              </p:par>
                              <p:par>
                                <p:cTn id="63" presetID="17" presetClass="entr" presetSubtype="10" fill="hold" grpId="0" nodeType="withEffect">
                                  <p:stCondLst>
                                    <p:cond delay="0"/>
                                  </p:stCondLst>
                                  <p:childTnLst>
                                    <p:set>
                                      <p:cBhvr>
                                        <p:cTn id="64" dur="1" fill="hold">
                                          <p:stCondLst>
                                            <p:cond delay="0"/>
                                          </p:stCondLst>
                                        </p:cTn>
                                        <p:tgtEl>
                                          <p:spTgt spid="2370576"/>
                                        </p:tgtEl>
                                        <p:attrNameLst>
                                          <p:attrName>style.visibility</p:attrName>
                                        </p:attrNameLst>
                                      </p:cBhvr>
                                      <p:to>
                                        <p:strVal val="visible"/>
                                      </p:to>
                                    </p:set>
                                    <p:anim calcmode="lin" valueType="num">
                                      <p:cBhvr>
                                        <p:cTn id="65" dur="500" fill="hold"/>
                                        <p:tgtEl>
                                          <p:spTgt spid="2370576"/>
                                        </p:tgtEl>
                                        <p:attrNameLst>
                                          <p:attrName>ppt_w</p:attrName>
                                        </p:attrNameLst>
                                      </p:cBhvr>
                                      <p:tavLst>
                                        <p:tav tm="0">
                                          <p:val>
                                            <p:fltVal val="0"/>
                                          </p:val>
                                        </p:tav>
                                        <p:tav tm="100000">
                                          <p:val>
                                            <p:strVal val="#ppt_w"/>
                                          </p:val>
                                        </p:tav>
                                      </p:tavLst>
                                    </p:anim>
                                    <p:anim calcmode="lin" valueType="num">
                                      <p:cBhvr>
                                        <p:cTn id="66" dur="500" fill="hold"/>
                                        <p:tgtEl>
                                          <p:spTgt spid="2370576"/>
                                        </p:tgtEl>
                                        <p:attrNameLst>
                                          <p:attrName>ppt_h</p:attrName>
                                        </p:attrNameLst>
                                      </p:cBhvr>
                                      <p:tavLst>
                                        <p:tav tm="0">
                                          <p:val>
                                            <p:strVal val="#ppt_h"/>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51"/>
                                        </p:tgtEl>
                                        <p:attrNameLst>
                                          <p:attrName>style.visibility</p:attrName>
                                        </p:attrNameLst>
                                      </p:cBhvr>
                                      <p:to>
                                        <p:strVal val="visible"/>
                                      </p:to>
                                    </p:set>
                                    <p:anim calcmode="lin" valueType="num">
                                      <p:cBhvr additive="base">
                                        <p:cTn id="71" dur="500" fill="hold"/>
                                        <p:tgtEl>
                                          <p:spTgt spid="51"/>
                                        </p:tgtEl>
                                        <p:attrNameLst>
                                          <p:attrName>ppt_x</p:attrName>
                                        </p:attrNameLst>
                                      </p:cBhvr>
                                      <p:tavLst>
                                        <p:tav tm="0">
                                          <p:val>
                                            <p:strVal val="#ppt_x"/>
                                          </p:val>
                                        </p:tav>
                                        <p:tav tm="100000">
                                          <p:val>
                                            <p:strVal val="#ppt_x"/>
                                          </p:val>
                                        </p:tav>
                                      </p:tavLst>
                                    </p:anim>
                                    <p:anim calcmode="lin" valueType="num">
                                      <p:cBhvr additive="base">
                                        <p:cTn id="7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1" presetClass="entr" presetSubtype="1" fill="hold" grpId="0" nodeType="clickEffect">
                                  <p:stCondLst>
                                    <p:cond delay="0"/>
                                  </p:stCondLst>
                                  <p:childTnLst>
                                    <p:set>
                                      <p:cBhvr>
                                        <p:cTn id="76" dur="1" fill="hold">
                                          <p:stCondLst>
                                            <p:cond delay="0"/>
                                          </p:stCondLst>
                                        </p:cTn>
                                        <p:tgtEl>
                                          <p:spTgt spid="5"/>
                                        </p:tgtEl>
                                        <p:attrNameLst>
                                          <p:attrName>style.visibility</p:attrName>
                                        </p:attrNameLst>
                                      </p:cBhvr>
                                      <p:to>
                                        <p:strVal val="visible"/>
                                      </p:to>
                                    </p:set>
                                    <p:animEffect transition="in" filter="wheel(1)">
                                      <p:cBhvr>
                                        <p:cTn id="77" dur="2000"/>
                                        <p:tgtEl>
                                          <p:spTgt spid="5"/>
                                        </p:tgtEl>
                                      </p:cBhvr>
                                    </p:animEffect>
                                  </p:childTnLst>
                                </p:cTn>
                              </p:par>
                              <p:par>
                                <p:cTn id="78" presetID="21" presetClass="entr" presetSubtype="1" fill="hold" grpId="0" nodeType="withEffect">
                                  <p:stCondLst>
                                    <p:cond delay="0"/>
                                  </p:stCondLst>
                                  <p:childTnLst>
                                    <p:set>
                                      <p:cBhvr>
                                        <p:cTn id="79" dur="1" fill="hold">
                                          <p:stCondLst>
                                            <p:cond delay="0"/>
                                          </p:stCondLst>
                                        </p:cTn>
                                        <p:tgtEl>
                                          <p:spTgt spid="4"/>
                                        </p:tgtEl>
                                        <p:attrNameLst>
                                          <p:attrName>style.visibility</p:attrName>
                                        </p:attrNameLst>
                                      </p:cBhvr>
                                      <p:to>
                                        <p:strVal val="visible"/>
                                      </p:to>
                                    </p:set>
                                    <p:animEffect transition="in" filter="wheel(1)">
                                      <p:cBhvr>
                                        <p:cTn id="80"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0566" grpId="0" animBg="1"/>
      <p:bldP spid="2370567" grpId="0" animBg="1"/>
      <p:bldP spid="2370568" grpId="0"/>
      <p:bldP spid="2370574" grpId="0" animBg="1"/>
      <p:bldP spid="2370575" grpId="0" animBg="1"/>
      <p:bldP spid="2370576" grpId="0" animBg="1"/>
      <p:bldP spid="2370578" grpId="0" animBg="1"/>
      <p:bldP spid="2370580" grpId="0" animBg="1"/>
      <p:bldGraphic spid="5" grpId="0">
        <p:bldAsOne/>
      </p:bldGraphic>
      <p:bldP spid="4" grpId="0"/>
    </p:bld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 name="幻灯片编号占位符 5"/>
          <p:cNvSpPr>
            <a:spLocks noGrp="1"/>
          </p:cNvSpPr>
          <p:nvPr>
            <p:ph type="sldNum" sz="quarter" idx="12"/>
          </p:nvPr>
        </p:nvSpPr>
        <p:spPr/>
        <p:txBody>
          <a:bodyPr/>
          <a:lstStyle/>
          <a:p>
            <a:pPr>
              <a:defRPr/>
            </a:pPr>
            <a:fld id="{0F6B2D07-2A02-884E-9DD9-35E7847344F6}" type="slidenum">
              <a:rPr lang="en-US" altLang="zh-CN"/>
              <a:pPr>
                <a:defRPr/>
              </a:pPr>
              <a:t>39</a:t>
            </a:fld>
            <a:endParaRPr lang="en-US" altLang="zh-CN"/>
          </a:p>
        </p:txBody>
      </p:sp>
      <p:sp>
        <p:nvSpPr>
          <p:cNvPr id="2417666" name="Rectangle 2"/>
          <p:cNvSpPr>
            <a:spLocks noChangeArrowheads="1"/>
          </p:cNvSpPr>
          <p:nvPr/>
        </p:nvSpPr>
        <p:spPr bwMode="auto">
          <a:xfrm>
            <a:off x="4214813" y="2492896"/>
            <a:ext cx="2229395" cy="1944216"/>
          </a:xfrm>
          <a:prstGeom prst="rect">
            <a:avLst/>
          </a:prstGeom>
          <a:solidFill>
            <a:srgbClr val="11FFC1"/>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457200" indent="-457200" algn="l">
              <a:defRPr/>
            </a:pPr>
            <a:r>
              <a:rPr lang="zh-CN" altLang="en-US" sz="2200" b="1" dirty="0">
                <a:ea typeface="黑体" charset="0"/>
                <a:cs typeface="黑体" charset="0"/>
              </a:rPr>
              <a:t>核心问题：</a:t>
            </a:r>
            <a:endParaRPr lang="en-US" altLang="zh-CN" sz="2200" b="1" dirty="0">
              <a:ea typeface="黑体" charset="0"/>
              <a:cs typeface="黑体" charset="0"/>
            </a:endParaRPr>
          </a:p>
          <a:p>
            <a:pPr marL="457200" indent="-457200" algn="l">
              <a:lnSpc>
                <a:spcPct val="85000"/>
              </a:lnSpc>
              <a:defRPr/>
            </a:pPr>
            <a:r>
              <a:rPr lang="zh-CN" altLang="en-US" sz="1800" b="1" dirty="0"/>
              <a:t>降低成本</a:t>
            </a:r>
            <a:r>
              <a:rPr lang="zh-CN" altLang="en-US" sz="1800" b="1" dirty="0">
                <a:sym typeface="Wingdings"/>
              </a:rPr>
              <a:t></a:t>
            </a:r>
            <a:r>
              <a:rPr lang="zh-CN" altLang="zh-CN" sz="1800" b="1" dirty="0">
                <a:sym typeface="Symbol" charset="0"/>
              </a:rPr>
              <a:t>&gt;</a:t>
            </a:r>
            <a:r>
              <a:rPr lang="zh-CN" altLang="en-US" sz="1800" b="1" dirty="0"/>
              <a:t>低库存</a:t>
            </a:r>
            <a:r>
              <a:rPr lang="en-US" altLang="zh-CN" sz="1800" b="1" dirty="0"/>
              <a:t> </a:t>
            </a:r>
          </a:p>
          <a:p>
            <a:pPr marL="457200" indent="-457200" algn="l">
              <a:lnSpc>
                <a:spcPct val="85000"/>
              </a:lnSpc>
              <a:defRPr/>
            </a:pPr>
            <a:r>
              <a:rPr lang="zh-CN" altLang="en-US" sz="1800" b="1" dirty="0"/>
              <a:t>保护销售</a:t>
            </a:r>
            <a:r>
              <a:rPr lang="zh-CN" altLang="en-US" sz="1800" b="1" dirty="0">
                <a:sym typeface="Wingdings"/>
              </a:rPr>
              <a:t></a:t>
            </a:r>
            <a:r>
              <a:rPr lang="zh-CN" altLang="zh-CN" sz="1800" b="1" dirty="0">
                <a:sym typeface="Symbol" charset="0"/>
              </a:rPr>
              <a:t>&gt;</a:t>
            </a:r>
            <a:r>
              <a:rPr lang="zh-CN" altLang="en-US" sz="1800" b="1" dirty="0"/>
              <a:t>高库存</a:t>
            </a:r>
            <a:endParaRPr lang="en-US" altLang="zh-CN" sz="1800" b="1" dirty="0"/>
          </a:p>
          <a:p>
            <a:pPr marL="457200" indent="-457200" algn="l">
              <a:lnSpc>
                <a:spcPct val="85000"/>
              </a:lnSpc>
              <a:buFontTx/>
              <a:buChar char="•"/>
              <a:defRPr/>
            </a:pPr>
            <a:r>
              <a:rPr lang="zh-CN" altLang="en-US" sz="2000" b="1" dirty="0">
                <a:solidFill>
                  <a:srgbClr val="FF0000"/>
                </a:solidFill>
                <a:ea typeface="华文彩云" charset="0"/>
                <a:cs typeface="华文彩云" charset="0"/>
              </a:rPr>
              <a:t>预测精度</a:t>
            </a:r>
            <a:endParaRPr lang="en-US" altLang="zh-CN" sz="2000" b="1" dirty="0">
              <a:solidFill>
                <a:srgbClr val="FF0000"/>
              </a:solidFill>
              <a:ea typeface="华文彩云" charset="0"/>
              <a:cs typeface="华文彩云" charset="0"/>
            </a:endParaRPr>
          </a:p>
          <a:p>
            <a:pPr marL="457200" indent="-457200" algn="l">
              <a:lnSpc>
                <a:spcPct val="85000"/>
              </a:lnSpc>
              <a:buFontTx/>
              <a:buChar char="•"/>
              <a:defRPr/>
            </a:pPr>
            <a:r>
              <a:rPr lang="zh-CN" altLang="en-US" sz="2000" b="1" dirty="0">
                <a:solidFill>
                  <a:srgbClr val="FF0000"/>
                </a:solidFill>
                <a:ea typeface="华文彩云" charset="0"/>
                <a:cs typeface="华文彩云" charset="0"/>
              </a:rPr>
              <a:t>补货时间</a:t>
            </a:r>
            <a:endParaRPr lang="en-US" altLang="zh-CN" sz="2000" b="1" dirty="0">
              <a:solidFill>
                <a:srgbClr val="FF0000"/>
              </a:solidFill>
              <a:ea typeface="华文彩云" charset="0"/>
              <a:cs typeface="华文彩云" charset="0"/>
            </a:endParaRPr>
          </a:p>
          <a:p>
            <a:pPr marL="457200" indent="-457200" algn="l">
              <a:lnSpc>
                <a:spcPct val="85000"/>
              </a:lnSpc>
              <a:buFontTx/>
              <a:buChar char="•"/>
              <a:defRPr/>
            </a:pPr>
            <a:r>
              <a:rPr lang="zh-CN" altLang="en-US" sz="2000" b="1" dirty="0">
                <a:solidFill>
                  <a:srgbClr val="FF0000"/>
                </a:solidFill>
                <a:ea typeface="华文彩云" charset="0"/>
                <a:cs typeface="华文彩云" charset="0"/>
              </a:rPr>
              <a:t>供应可靠</a:t>
            </a:r>
            <a:r>
              <a:rPr lang="en-US" altLang="zh-CN" sz="2000" b="1" dirty="0"/>
              <a:t> </a:t>
            </a:r>
          </a:p>
        </p:txBody>
      </p:sp>
      <p:sp>
        <p:nvSpPr>
          <p:cNvPr id="2417667" name="Rectangle 3"/>
          <p:cNvSpPr>
            <a:spLocks noGrp="1" noChangeArrowheads="1"/>
          </p:cNvSpPr>
          <p:nvPr>
            <p:ph type="title"/>
          </p:nvPr>
        </p:nvSpPr>
        <p:spPr/>
        <p:txBody>
          <a:bodyPr/>
          <a:lstStyle/>
          <a:p>
            <a:pPr>
              <a:defRPr/>
            </a:pPr>
            <a:r>
              <a:rPr lang="zh-CN" altLang="en-US" dirty="0"/>
              <a:t>第一节</a:t>
            </a:r>
            <a:r>
              <a:rPr lang="en-US" altLang="zh-CN" dirty="0"/>
              <a:t>  </a:t>
            </a:r>
            <a:r>
              <a:rPr lang="zh-CN" altLang="en-US" dirty="0"/>
              <a:t>供应链战略匹配决策</a:t>
            </a:r>
          </a:p>
        </p:txBody>
      </p:sp>
      <p:sp>
        <p:nvSpPr>
          <p:cNvPr id="2417668" name="Rectangle 4"/>
          <p:cNvSpPr>
            <a:spLocks noChangeArrowheads="1"/>
          </p:cNvSpPr>
          <p:nvPr/>
        </p:nvSpPr>
        <p:spPr bwMode="auto">
          <a:xfrm>
            <a:off x="6985000" y="2636838"/>
            <a:ext cx="1763713" cy="1800225"/>
          </a:xfrm>
          <a:prstGeom prst="rect">
            <a:avLst/>
          </a:prstGeom>
          <a:solidFill>
            <a:srgbClr val="CCFFCC"/>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457200" indent="-457200" algn="l">
              <a:defRPr/>
            </a:pPr>
            <a:r>
              <a:rPr lang="zh-CN" altLang="en-US" sz="2200" b="1" dirty="0">
                <a:ea typeface="黑体" charset="0"/>
                <a:cs typeface="黑体" charset="0"/>
              </a:rPr>
              <a:t>规划关注点：</a:t>
            </a:r>
            <a:endParaRPr lang="en-US" altLang="zh-CN" sz="2200" b="1" dirty="0">
              <a:ea typeface="黑体" charset="0"/>
              <a:cs typeface="黑体" charset="0"/>
            </a:endParaRPr>
          </a:p>
          <a:p>
            <a:pPr marL="457200" indent="-457200" algn="l">
              <a:lnSpc>
                <a:spcPct val="85000"/>
              </a:lnSpc>
              <a:defRPr/>
            </a:pPr>
            <a:r>
              <a:rPr lang="en-US" altLang="zh-CN" sz="2000" b="1" dirty="0"/>
              <a:t>1. </a:t>
            </a:r>
            <a:r>
              <a:rPr lang="zh-CN" altLang="en-US" sz="2000" b="1" dirty="0"/>
              <a:t>客户服务</a:t>
            </a:r>
            <a:endParaRPr lang="en-US" altLang="zh-CN" sz="2000" b="1" dirty="0"/>
          </a:p>
          <a:p>
            <a:pPr marL="457200" indent="-457200" algn="l">
              <a:lnSpc>
                <a:spcPct val="85000"/>
              </a:lnSpc>
              <a:defRPr/>
            </a:pPr>
            <a:r>
              <a:rPr lang="en-US" altLang="zh-CN" sz="2000" b="1" dirty="0"/>
              <a:t>2. </a:t>
            </a:r>
            <a:r>
              <a:rPr lang="zh-CN" altLang="en-US" sz="2000" b="1" dirty="0"/>
              <a:t>市场反应</a:t>
            </a:r>
            <a:endParaRPr lang="en-US" altLang="zh-CN" sz="2000" b="1" dirty="0"/>
          </a:p>
          <a:p>
            <a:pPr marL="457200" indent="-457200" algn="l">
              <a:lnSpc>
                <a:spcPct val="85000"/>
              </a:lnSpc>
              <a:defRPr/>
            </a:pPr>
            <a:r>
              <a:rPr lang="en-US" altLang="zh-CN" sz="2000" b="1" dirty="0"/>
              <a:t>3. </a:t>
            </a:r>
            <a:r>
              <a:rPr lang="zh-CN" altLang="en-US" sz="2000" b="1" dirty="0"/>
              <a:t>信息处理</a:t>
            </a:r>
            <a:endParaRPr lang="en-US" altLang="zh-CN" sz="2000" b="1" dirty="0"/>
          </a:p>
          <a:p>
            <a:pPr marL="457200" indent="-457200" algn="l">
              <a:lnSpc>
                <a:spcPct val="85000"/>
              </a:lnSpc>
              <a:defRPr/>
            </a:pPr>
            <a:r>
              <a:rPr lang="en-US" altLang="zh-CN" sz="2000" b="1" dirty="0"/>
              <a:t>4. </a:t>
            </a:r>
            <a:r>
              <a:rPr lang="zh-CN" altLang="en-US" sz="2000" b="1" dirty="0"/>
              <a:t>第三方储运</a:t>
            </a:r>
            <a:r>
              <a:rPr lang="en-US" altLang="zh-CN" sz="2000" b="1" dirty="0"/>
              <a:t> </a:t>
            </a:r>
          </a:p>
        </p:txBody>
      </p:sp>
      <p:sp>
        <p:nvSpPr>
          <p:cNvPr id="2417669" name="Rectangle 5"/>
          <p:cNvSpPr>
            <a:spLocks noChangeArrowheads="1"/>
          </p:cNvSpPr>
          <p:nvPr/>
        </p:nvSpPr>
        <p:spPr bwMode="auto">
          <a:xfrm>
            <a:off x="215106" y="816005"/>
            <a:ext cx="3744913" cy="504825"/>
          </a:xfrm>
          <a:prstGeom prst="rect">
            <a:avLst/>
          </a:prstGeom>
          <a:noFill/>
          <a:ln>
            <a:noFill/>
          </a:ln>
          <a:effectLst/>
          <a:extLst>
            <a:ext uri="{909E8E84-426E-40dd-AFC4-6F175D3DCCD1}">
              <a14:hiddenFill xmlns:a14="http://schemas.microsoft.com/office/drawing/2010/main" xmlns="">
                <a:solidFill>
                  <a:srgbClr val="99CC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342900" indent="-342900">
              <a:defRPr/>
            </a:pPr>
            <a:r>
              <a:rPr lang="zh-CN" altLang="en-US" sz="2800" b="1" dirty="0">
                <a:solidFill>
                  <a:srgbClr val="FF0000"/>
                </a:solidFill>
                <a:ea typeface="黑体" charset="0"/>
                <a:cs typeface="黑体" charset="0"/>
              </a:rPr>
              <a:t>一、供应链规划目标</a:t>
            </a:r>
          </a:p>
        </p:txBody>
      </p:sp>
      <p:sp>
        <p:nvSpPr>
          <p:cNvPr id="2417670" name="AutoShape 6"/>
          <p:cNvSpPr>
            <a:spLocks noChangeArrowheads="1"/>
          </p:cNvSpPr>
          <p:nvPr/>
        </p:nvSpPr>
        <p:spPr bwMode="auto">
          <a:xfrm>
            <a:off x="250825" y="5516563"/>
            <a:ext cx="4392613" cy="471487"/>
          </a:xfrm>
          <a:prstGeom prst="roundRect">
            <a:avLst>
              <a:gd name="adj" fmla="val 12449"/>
            </a:avLst>
          </a:prstGeom>
          <a:solidFill>
            <a:srgbClr val="33CCCC"/>
          </a:solidFill>
          <a:ln w="12700">
            <a:solidFill>
              <a:schemeClr val="accent1"/>
            </a:solidFill>
            <a:round/>
            <a:headEnd/>
            <a:tailEnd/>
          </a:ln>
          <a:effectLst/>
          <a:extLst>
            <a:ext uri="{AF507438-7753-43e0-B8FC-AC1667EBCBE1}">
              <a14:hiddenEffects xmlns:a14="http://schemas.microsoft.com/office/drawing/2010/main" xmlns="">
                <a:effectLst>
                  <a:outerShdw blurRad="63500" dist="107763" dir="2700000" algn="ctr" rotWithShape="0">
                    <a:schemeClr val="bg2">
                      <a:alpha val="74998"/>
                    </a:schemeClr>
                  </a:outerShdw>
                </a:effectLst>
              </a14:hiddenEffects>
            </a:ext>
          </a:extLst>
        </p:spPr>
        <p:txBody>
          <a:bodyPr lIns="18000" rIns="18000" bIns="0" anchor="ctr"/>
          <a:lstStyle/>
          <a:p>
            <a:pPr marL="342900" indent="-342900">
              <a:lnSpc>
                <a:spcPct val="90000"/>
              </a:lnSpc>
              <a:defRPr/>
            </a:pPr>
            <a:r>
              <a:rPr lang="en-US" altLang="zh-CN" sz="1800" b="1" dirty="0">
                <a:ea typeface="黑体" charset="0"/>
                <a:cs typeface="黑体" charset="0"/>
              </a:rPr>
              <a:t>SCM</a:t>
            </a:r>
            <a:r>
              <a:rPr lang="zh-CN" altLang="en-US" sz="1800" b="1" dirty="0">
                <a:ea typeface="黑体" charset="0"/>
                <a:cs typeface="黑体" charset="0"/>
              </a:rPr>
              <a:t>系统“</a:t>
            </a:r>
            <a:r>
              <a:rPr lang="zh-CN" altLang="en-US" sz="1800" b="1" dirty="0">
                <a:solidFill>
                  <a:srgbClr val="FF0000"/>
                </a:solidFill>
                <a:ea typeface="黑体" charset="0"/>
                <a:cs typeface="黑体" charset="0"/>
              </a:rPr>
              <a:t>稳健</a:t>
            </a:r>
            <a:r>
              <a:rPr lang="zh-CN" altLang="en-US" sz="1800" b="1" dirty="0">
                <a:ea typeface="黑体" charset="0"/>
                <a:cs typeface="黑体" charset="0"/>
              </a:rPr>
              <a:t>”</a:t>
            </a:r>
            <a:r>
              <a:rPr lang="en-US" altLang="zh-CN" sz="1800" b="1" dirty="0">
                <a:solidFill>
                  <a:srgbClr val="FF0000"/>
                </a:solidFill>
                <a:latin typeface="宋体" charset="0"/>
                <a:ea typeface="黑体" charset="0"/>
                <a:cs typeface="黑体" charset="0"/>
              </a:rPr>
              <a:t>→ </a:t>
            </a:r>
            <a:r>
              <a:rPr lang="zh-CN" altLang="en-US" sz="1800" b="1" dirty="0">
                <a:latin typeface="宋体" charset="0"/>
                <a:ea typeface="黑体" charset="0"/>
                <a:cs typeface="黑体" charset="0"/>
              </a:rPr>
              <a:t>着力降低“</a:t>
            </a:r>
            <a:r>
              <a:rPr lang="zh-CN" altLang="en-US" sz="1800" b="1" dirty="0">
                <a:solidFill>
                  <a:srgbClr val="FF0000"/>
                </a:solidFill>
                <a:latin typeface="宋体" charset="0"/>
                <a:ea typeface="黑体" charset="0"/>
                <a:cs typeface="黑体" charset="0"/>
              </a:rPr>
              <a:t>变异</a:t>
            </a:r>
            <a:r>
              <a:rPr lang="zh-CN" altLang="en-US" sz="1800" b="1" dirty="0">
                <a:latin typeface="宋体" charset="0"/>
                <a:ea typeface="黑体" charset="0"/>
                <a:cs typeface="黑体" charset="0"/>
              </a:rPr>
              <a:t>”</a:t>
            </a:r>
          </a:p>
        </p:txBody>
      </p:sp>
      <p:sp>
        <p:nvSpPr>
          <p:cNvPr id="2417671" name="AutoShape 7"/>
          <p:cNvSpPr>
            <a:spLocks noChangeArrowheads="1"/>
          </p:cNvSpPr>
          <p:nvPr/>
        </p:nvSpPr>
        <p:spPr bwMode="auto">
          <a:xfrm>
            <a:off x="3708400" y="3502025"/>
            <a:ext cx="433388" cy="360363"/>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75FFDB"/>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2417672" name="Rectangle 8"/>
          <p:cNvSpPr>
            <a:spLocks noChangeArrowheads="1"/>
          </p:cNvSpPr>
          <p:nvPr/>
        </p:nvSpPr>
        <p:spPr bwMode="auto">
          <a:xfrm>
            <a:off x="900113" y="1484785"/>
            <a:ext cx="2364764" cy="3596804"/>
          </a:xfrm>
          <a:prstGeom prst="rect">
            <a:avLst/>
          </a:prstGeom>
          <a:solidFill>
            <a:srgbClr val="FFD9D9"/>
          </a:solidFill>
          <a:ln w="9525">
            <a:solidFill>
              <a:srgbClr val="FF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18000" tIns="0" rIns="18000" bIns="0" anchor="ctr" anchorCtr="0">
            <a:noAutofit/>
          </a:bodyPr>
          <a:lstStyle/>
          <a:p>
            <a:pPr marL="342900" indent="-342900">
              <a:lnSpc>
                <a:spcPct val="80000"/>
              </a:lnSpc>
              <a:defRPr/>
            </a:pPr>
            <a:r>
              <a:rPr lang="zh-CN" sz="2200" b="1" dirty="0">
                <a:latin typeface="黑体" charset="0"/>
                <a:ea typeface="黑体" charset="0"/>
                <a:cs typeface="黑体" charset="0"/>
              </a:rPr>
              <a:t>现实问题</a:t>
            </a:r>
            <a:r>
              <a:rPr lang="zh-CN" altLang="zh-CN" sz="2200" b="1" dirty="0">
                <a:latin typeface="黑体" charset="0"/>
                <a:ea typeface="黑体" charset="0"/>
                <a:cs typeface="黑体" charset="0"/>
              </a:rPr>
              <a:t>/</a:t>
            </a:r>
            <a:r>
              <a:rPr lang="zh-CN" sz="2200" b="1" dirty="0">
                <a:latin typeface="黑体" charset="0"/>
                <a:ea typeface="黑体" charset="0"/>
                <a:cs typeface="黑体" charset="0"/>
              </a:rPr>
              <a:t>后果：</a:t>
            </a:r>
            <a:endParaRPr lang="en-US" altLang="zh-CN" sz="2200" b="1" dirty="0">
              <a:latin typeface="黑体" charset="0"/>
              <a:ea typeface="黑体" charset="0"/>
              <a:cs typeface="黑体" charset="0"/>
            </a:endParaRPr>
          </a:p>
          <a:p>
            <a:pPr marL="342900" indent="-342900">
              <a:lnSpc>
                <a:spcPct val="80000"/>
              </a:lnSpc>
              <a:buFontTx/>
              <a:buChar char="•"/>
              <a:defRPr/>
            </a:pPr>
            <a:r>
              <a:rPr lang="zh-CN" sz="2000" dirty="0">
                <a:latin typeface="黑体" charset="0"/>
                <a:ea typeface="黑体" charset="0"/>
                <a:cs typeface="黑体" charset="0"/>
              </a:rPr>
              <a:t>时常紧急运送</a:t>
            </a:r>
          </a:p>
          <a:p>
            <a:pPr marL="342900" indent="-342900">
              <a:lnSpc>
                <a:spcPct val="80000"/>
              </a:lnSpc>
              <a:buFontTx/>
              <a:buChar char="•"/>
              <a:defRPr/>
            </a:pPr>
            <a:r>
              <a:rPr lang="zh-CN" sz="2000" dirty="0">
                <a:latin typeface="黑体" charset="0"/>
                <a:ea typeface="黑体" charset="0"/>
                <a:cs typeface="黑体" charset="0"/>
              </a:rPr>
              <a:t>优先级常改变 </a:t>
            </a:r>
          </a:p>
          <a:p>
            <a:pPr marL="342900" indent="-342900">
              <a:lnSpc>
                <a:spcPct val="80000"/>
              </a:lnSpc>
              <a:buFontTx/>
              <a:buChar char="•"/>
              <a:defRPr/>
            </a:pPr>
            <a:r>
              <a:rPr lang="zh-CN" sz="2000" dirty="0">
                <a:latin typeface="黑体" charset="0"/>
                <a:ea typeface="黑体" charset="0"/>
                <a:cs typeface="黑体" charset="0"/>
              </a:rPr>
              <a:t>产品缺货太多</a:t>
            </a:r>
          </a:p>
          <a:p>
            <a:pPr marL="342900" indent="-342900">
              <a:lnSpc>
                <a:spcPct val="80000"/>
              </a:lnSpc>
              <a:buFontTx/>
              <a:buChar char="•"/>
              <a:defRPr/>
            </a:pPr>
            <a:r>
              <a:rPr lang="zh-CN" sz="2000" dirty="0">
                <a:latin typeface="黑体" charset="0"/>
                <a:ea typeface="黑体" charset="0"/>
                <a:cs typeface="黑体" charset="0"/>
              </a:rPr>
              <a:t>存货库位太高</a:t>
            </a:r>
          </a:p>
          <a:p>
            <a:pPr marL="342900" indent="-342900">
              <a:lnSpc>
                <a:spcPct val="80000"/>
              </a:lnSpc>
              <a:buFontTx/>
              <a:buChar char="•"/>
              <a:defRPr/>
            </a:pPr>
            <a:r>
              <a:rPr lang="zh-CN" sz="2000" dirty="0">
                <a:latin typeface="黑体" charset="0"/>
                <a:ea typeface="黑体" charset="0"/>
                <a:cs typeface="黑体" charset="0"/>
              </a:rPr>
              <a:t>存货过期太多</a:t>
            </a:r>
          </a:p>
          <a:p>
            <a:pPr marL="342900" indent="-342900">
              <a:lnSpc>
                <a:spcPct val="80000"/>
              </a:lnSpc>
              <a:buFontTx/>
              <a:buChar char="•"/>
              <a:defRPr/>
            </a:pPr>
            <a:r>
              <a:rPr lang="zh-CN" sz="2000" dirty="0">
                <a:latin typeface="黑体" charset="0"/>
                <a:ea typeface="黑体" charset="0"/>
                <a:cs typeface="黑体" charset="0"/>
              </a:rPr>
              <a:t>滞销货库位高 </a:t>
            </a:r>
          </a:p>
          <a:p>
            <a:pPr marL="342900" indent="-342900">
              <a:lnSpc>
                <a:spcPct val="80000"/>
              </a:lnSpc>
              <a:buFontTx/>
              <a:buChar char="•"/>
              <a:defRPr/>
            </a:pPr>
            <a:r>
              <a:rPr lang="zh-CN" altLang="en-US" sz="2000" dirty="0">
                <a:latin typeface="黑体" charset="0"/>
                <a:ea typeface="黑体" charset="0"/>
                <a:cs typeface="黑体" charset="0"/>
              </a:rPr>
              <a:t>调货</a:t>
            </a:r>
            <a:r>
              <a:rPr lang="zh-CN" sz="2000" dirty="0">
                <a:latin typeface="黑体" charset="0"/>
                <a:ea typeface="黑体" charset="0"/>
                <a:cs typeface="黑体" charset="0"/>
              </a:rPr>
              <a:t>运送太多</a:t>
            </a:r>
            <a:endParaRPr lang="en-US" altLang="zh-CN" sz="2000" dirty="0">
              <a:latin typeface="黑体" charset="0"/>
              <a:ea typeface="黑体" charset="0"/>
              <a:cs typeface="黑体" charset="0"/>
            </a:endParaRPr>
          </a:p>
          <a:p>
            <a:pPr marL="342900" indent="-342900">
              <a:lnSpc>
                <a:spcPct val="80000"/>
              </a:lnSpc>
              <a:buFontTx/>
              <a:buChar char="•"/>
              <a:defRPr/>
            </a:pPr>
            <a:r>
              <a:rPr lang="zh-CN" altLang="en-US" sz="2000" dirty="0">
                <a:latin typeface="黑体" charset="0"/>
                <a:ea typeface="黑体" charset="0"/>
                <a:cs typeface="黑体" charset="0"/>
              </a:rPr>
              <a:t>客户退货太多</a:t>
            </a:r>
            <a:endParaRPr lang="en-US" altLang="zh-CN" sz="2000" dirty="0">
              <a:latin typeface="黑体" charset="0"/>
              <a:ea typeface="黑体" charset="0"/>
              <a:cs typeface="黑体" charset="0"/>
            </a:endParaRPr>
          </a:p>
          <a:p>
            <a:pPr marL="342900" indent="-342900">
              <a:lnSpc>
                <a:spcPct val="80000"/>
              </a:lnSpc>
              <a:buFontTx/>
              <a:buChar char="•"/>
              <a:defRPr/>
            </a:pPr>
            <a:r>
              <a:rPr lang="zh-CN" altLang="en-US" sz="2000" dirty="0">
                <a:latin typeface="黑体" charset="0"/>
                <a:ea typeface="黑体" charset="0"/>
                <a:cs typeface="黑体" charset="0"/>
              </a:rPr>
              <a:t>运送成本太高</a:t>
            </a:r>
          </a:p>
        </p:txBody>
      </p:sp>
      <p:sp>
        <p:nvSpPr>
          <p:cNvPr id="2417673" name="AutoShape 9"/>
          <p:cNvSpPr>
            <a:spLocks noChangeArrowheads="1"/>
          </p:cNvSpPr>
          <p:nvPr/>
        </p:nvSpPr>
        <p:spPr bwMode="auto">
          <a:xfrm>
            <a:off x="6372225" y="3500438"/>
            <a:ext cx="431800" cy="36036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75FFDB"/>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17672"/>
                                        </p:tgtEl>
                                        <p:attrNameLst>
                                          <p:attrName>style.visibility</p:attrName>
                                        </p:attrNameLst>
                                      </p:cBhvr>
                                      <p:to>
                                        <p:strVal val="visible"/>
                                      </p:to>
                                    </p:set>
                                    <p:anim calcmode="lin" valueType="num">
                                      <p:cBhvr additive="base">
                                        <p:cTn id="7" dur="500" fill="hold"/>
                                        <p:tgtEl>
                                          <p:spTgt spid="2417672"/>
                                        </p:tgtEl>
                                        <p:attrNameLst>
                                          <p:attrName>ppt_x</p:attrName>
                                        </p:attrNameLst>
                                      </p:cBhvr>
                                      <p:tavLst>
                                        <p:tav tm="0">
                                          <p:val>
                                            <p:strVal val="#ppt_x"/>
                                          </p:val>
                                        </p:tav>
                                        <p:tav tm="100000">
                                          <p:val>
                                            <p:strVal val="#ppt_x"/>
                                          </p:val>
                                        </p:tav>
                                      </p:tavLst>
                                    </p:anim>
                                    <p:anim calcmode="lin" valueType="num">
                                      <p:cBhvr additive="base">
                                        <p:cTn id="8" dur="500" fill="hold"/>
                                        <p:tgtEl>
                                          <p:spTgt spid="241767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2417670"/>
                                        </p:tgtEl>
                                        <p:attrNameLst>
                                          <p:attrName>style.visibility</p:attrName>
                                        </p:attrNameLst>
                                      </p:cBhvr>
                                      <p:to>
                                        <p:strVal val="visible"/>
                                      </p:to>
                                    </p:set>
                                    <p:anim calcmode="lin" valueType="num">
                                      <p:cBhvr>
                                        <p:cTn id="13" dur="500" fill="hold"/>
                                        <p:tgtEl>
                                          <p:spTgt spid="2417670"/>
                                        </p:tgtEl>
                                        <p:attrNameLst>
                                          <p:attrName>ppt_w</p:attrName>
                                        </p:attrNameLst>
                                      </p:cBhvr>
                                      <p:tavLst>
                                        <p:tav tm="0">
                                          <p:val>
                                            <p:fltVal val="0"/>
                                          </p:val>
                                        </p:tav>
                                        <p:tav tm="100000">
                                          <p:val>
                                            <p:strVal val="#ppt_w"/>
                                          </p:val>
                                        </p:tav>
                                      </p:tavLst>
                                    </p:anim>
                                    <p:anim calcmode="lin" valueType="num">
                                      <p:cBhvr>
                                        <p:cTn id="14" dur="500" fill="hold"/>
                                        <p:tgtEl>
                                          <p:spTgt spid="2417670"/>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500"/>
                            </p:stCondLst>
                            <p:childTnLst>
                              <p:par>
                                <p:cTn id="16" presetID="17" presetClass="entr" presetSubtype="10" fill="hold" nodeType="afterEffect">
                                  <p:stCondLst>
                                    <p:cond delay="0"/>
                                  </p:stCondLst>
                                  <p:childTnLst>
                                    <p:set>
                                      <p:cBhvr>
                                        <p:cTn id="17" dur="1" fill="hold">
                                          <p:stCondLst>
                                            <p:cond delay="0"/>
                                          </p:stCondLst>
                                        </p:cTn>
                                        <p:tgtEl>
                                          <p:spTgt spid="2417671"/>
                                        </p:tgtEl>
                                        <p:attrNameLst>
                                          <p:attrName>style.visibility</p:attrName>
                                        </p:attrNameLst>
                                      </p:cBhvr>
                                      <p:to>
                                        <p:strVal val="visible"/>
                                      </p:to>
                                    </p:set>
                                    <p:anim calcmode="lin" valueType="num">
                                      <p:cBhvr>
                                        <p:cTn id="18" dur="500" fill="hold"/>
                                        <p:tgtEl>
                                          <p:spTgt spid="2417671"/>
                                        </p:tgtEl>
                                        <p:attrNameLst>
                                          <p:attrName>ppt_w</p:attrName>
                                        </p:attrNameLst>
                                      </p:cBhvr>
                                      <p:tavLst>
                                        <p:tav tm="0">
                                          <p:val>
                                            <p:fltVal val="0"/>
                                          </p:val>
                                        </p:tav>
                                        <p:tav tm="100000">
                                          <p:val>
                                            <p:strVal val="#ppt_w"/>
                                          </p:val>
                                        </p:tav>
                                      </p:tavLst>
                                    </p:anim>
                                    <p:anim calcmode="lin" valueType="num">
                                      <p:cBhvr>
                                        <p:cTn id="19" dur="500" fill="hold"/>
                                        <p:tgtEl>
                                          <p:spTgt spid="2417671"/>
                                        </p:tgtEl>
                                        <p:attrNameLst>
                                          <p:attrName>ppt_h</p:attrName>
                                        </p:attrNameLst>
                                      </p:cBhvr>
                                      <p:tavLst>
                                        <p:tav tm="0">
                                          <p:val>
                                            <p:strVal val="#ppt_h"/>
                                          </p:val>
                                        </p:tav>
                                        <p:tav tm="100000">
                                          <p:val>
                                            <p:strVal val="#ppt_h"/>
                                          </p:val>
                                        </p:tav>
                                      </p:tavLst>
                                    </p:anim>
                                  </p:childTnLst>
                                </p:cTn>
                              </p:par>
                            </p:childTnLst>
                          </p:cTn>
                        </p:par>
                        <p:par>
                          <p:cTn id="20" fill="hold" nodeType="afterGroup">
                            <p:stCondLst>
                              <p:cond delay="1000"/>
                            </p:stCondLst>
                            <p:childTnLst>
                              <p:par>
                                <p:cTn id="21" presetID="17" presetClass="entr" presetSubtype="10" fill="hold" grpId="0" nodeType="afterEffect">
                                  <p:stCondLst>
                                    <p:cond delay="0"/>
                                  </p:stCondLst>
                                  <p:childTnLst>
                                    <p:set>
                                      <p:cBhvr>
                                        <p:cTn id="22" dur="1" fill="hold">
                                          <p:stCondLst>
                                            <p:cond delay="0"/>
                                          </p:stCondLst>
                                        </p:cTn>
                                        <p:tgtEl>
                                          <p:spTgt spid="2417666"/>
                                        </p:tgtEl>
                                        <p:attrNameLst>
                                          <p:attrName>style.visibility</p:attrName>
                                        </p:attrNameLst>
                                      </p:cBhvr>
                                      <p:to>
                                        <p:strVal val="visible"/>
                                      </p:to>
                                    </p:set>
                                    <p:anim calcmode="lin" valueType="num">
                                      <p:cBhvr>
                                        <p:cTn id="23" dur="500" fill="hold"/>
                                        <p:tgtEl>
                                          <p:spTgt spid="2417666"/>
                                        </p:tgtEl>
                                        <p:attrNameLst>
                                          <p:attrName>ppt_w</p:attrName>
                                        </p:attrNameLst>
                                      </p:cBhvr>
                                      <p:tavLst>
                                        <p:tav tm="0">
                                          <p:val>
                                            <p:fltVal val="0"/>
                                          </p:val>
                                        </p:tav>
                                        <p:tav tm="100000">
                                          <p:val>
                                            <p:strVal val="#ppt_w"/>
                                          </p:val>
                                        </p:tav>
                                      </p:tavLst>
                                    </p:anim>
                                    <p:anim calcmode="lin" valueType="num">
                                      <p:cBhvr>
                                        <p:cTn id="24" dur="500" fill="hold"/>
                                        <p:tgtEl>
                                          <p:spTgt spid="2417666"/>
                                        </p:tgtEl>
                                        <p:attrNameLst>
                                          <p:attrName>ppt_h</p:attrName>
                                        </p:attrNameLst>
                                      </p:cBhvr>
                                      <p:tavLst>
                                        <p:tav tm="0">
                                          <p:val>
                                            <p:strVal val="#ppt_h"/>
                                          </p:val>
                                        </p:tav>
                                        <p:tav tm="100000">
                                          <p:val>
                                            <p:strVal val="#ppt_h"/>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7" presetClass="entr" presetSubtype="10" fill="hold" nodeType="clickEffect">
                                  <p:stCondLst>
                                    <p:cond delay="0"/>
                                  </p:stCondLst>
                                  <p:childTnLst>
                                    <p:set>
                                      <p:cBhvr>
                                        <p:cTn id="28" dur="1" fill="hold">
                                          <p:stCondLst>
                                            <p:cond delay="0"/>
                                          </p:stCondLst>
                                        </p:cTn>
                                        <p:tgtEl>
                                          <p:spTgt spid="2417673"/>
                                        </p:tgtEl>
                                        <p:attrNameLst>
                                          <p:attrName>style.visibility</p:attrName>
                                        </p:attrNameLst>
                                      </p:cBhvr>
                                      <p:to>
                                        <p:strVal val="visible"/>
                                      </p:to>
                                    </p:set>
                                    <p:anim calcmode="lin" valueType="num">
                                      <p:cBhvr>
                                        <p:cTn id="29" dur="500" fill="hold"/>
                                        <p:tgtEl>
                                          <p:spTgt spid="2417673"/>
                                        </p:tgtEl>
                                        <p:attrNameLst>
                                          <p:attrName>ppt_w</p:attrName>
                                        </p:attrNameLst>
                                      </p:cBhvr>
                                      <p:tavLst>
                                        <p:tav tm="0">
                                          <p:val>
                                            <p:fltVal val="0"/>
                                          </p:val>
                                        </p:tav>
                                        <p:tav tm="100000">
                                          <p:val>
                                            <p:strVal val="#ppt_w"/>
                                          </p:val>
                                        </p:tav>
                                      </p:tavLst>
                                    </p:anim>
                                    <p:anim calcmode="lin" valueType="num">
                                      <p:cBhvr>
                                        <p:cTn id="30" dur="500" fill="hold"/>
                                        <p:tgtEl>
                                          <p:spTgt spid="2417673"/>
                                        </p:tgtEl>
                                        <p:attrNameLst>
                                          <p:attrName>ppt_h</p:attrName>
                                        </p:attrNameLst>
                                      </p:cBhvr>
                                      <p:tavLst>
                                        <p:tav tm="0">
                                          <p:val>
                                            <p:strVal val="#ppt_h"/>
                                          </p:val>
                                        </p:tav>
                                        <p:tav tm="100000">
                                          <p:val>
                                            <p:strVal val="#ppt_h"/>
                                          </p:val>
                                        </p:tav>
                                      </p:tavLst>
                                    </p:anim>
                                  </p:childTnLst>
                                </p:cTn>
                              </p:par>
                            </p:childTnLst>
                          </p:cTn>
                        </p:par>
                        <p:par>
                          <p:cTn id="31" fill="hold" nodeType="afterGroup">
                            <p:stCondLst>
                              <p:cond delay="500"/>
                            </p:stCondLst>
                            <p:childTnLst>
                              <p:par>
                                <p:cTn id="32" presetID="17" presetClass="entr" presetSubtype="10" fill="hold" grpId="0" nodeType="afterEffect">
                                  <p:stCondLst>
                                    <p:cond delay="0"/>
                                  </p:stCondLst>
                                  <p:childTnLst>
                                    <p:set>
                                      <p:cBhvr>
                                        <p:cTn id="33" dur="1" fill="hold">
                                          <p:stCondLst>
                                            <p:cond delay="0"/>
                                          </p:stCondLst>
                                        </p:cTn>
                                        <p:tgtEl>
                                          <p:spTgt spid="2417668"/>
                                        </p:tgtEl>
                                        <p:attrNameLst>
                                          <p:attrName>style.visibility</p:attrName>
                                        </p:attrNameLst>
                                      </p:cBhvr>
                                      <p:to>
                                        <p:strVal val="visible"/>
                                      </p:to>
                                    </p:set>
                                    <p:anim calcmode="lin" valueType="num">
                                      <p:cBhvr>
                                        <p:cTn id="34" dur="500" fill="hold"/>
                                        <p:tgtEl>
                                          <p:spTgt spid="2417668"/>
                                        </p:tgtEl>
                                        <p:attrNameLst>
                                          <p:attrName>ppt_w</p:attrName>
                                        </p:attrNameLst>
                                      </p:cBhvr>
                                      <p:tavLst>
                                        <p:tav tm="0">
                                          <p:val>
                                            <p:fltVal val="0"/>
                                          </p:val>
                                        </p:tav>
                                        <p:tav tm="100000">
                                          <p:val>
                                            <p:strVal val="#ppt_w"/>
                                          </p:val>
                                        </p:tav>
                                      </p:tavLst>
                                    </p:anim>
                                    <p:anim calcmode="lin" valueType="num">
                                      <p:cBhvr>
                                        <p:cTn id="35" dur="500" fill="hold"/>
                                        <p:tgtEl>
                                          <p:spTgt spid="241766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7666" grpId="0" animBg="1"/>
      <p:bldP spid="2417668" grpId="0" animBg="1"/>
      <p:bldP spid="2417670" grpId="0" animBg="1"/>
      <p:bldP spid="241767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105833" y="1210059"/>
            <a:ext cx="8928992" cy="4752528"/>
          </a:xfrm>
        </p:spPr>
        <p:txBody>
          <a:bodyPr/>
          <a:lstStyle/>
          <a:p>
            <a:pPr indent="0">
              <a:spcBef>
                <a:spcPts val="0"/>
              </a:spcBef>
              <a:buNone/>
            </a:pPr>
            <a:r>
              <a:rPr lang="zh-CN" altLang="en-US" dirty="0">
                <a:solidFill>
                  <a:srgbClr val="FF0000"/>
                </a:solidFill>
              </a:rPr>
              <a:t>商业模式要素：</a:t>
            </a:r>
            <a:r>
              <a:rPr lang="en-US" altLang="zh-CN" dirty="0"/>
              <a:t>9</a:t>
            </a:r>
            <a:r>
              <a:rPr lang="zh-CN" altLang="en-US" dirty="0"/>
              <a:t>要素画布 </a:t>
            </a:r>
            <a:r>
              <a:rPr lang="en-US" altLang="zh-CN" sz="1400" dirty="0">
                <a:latin typeface="+mn-ea"/>
              </a:rPr>
              <a:t>(</a:t>
            </a:r>
            <a:r>
              <a:rPr lang="zh-CN" altLang="en-US" sz="1400" dirty="0">
                <a:latin typeface="+mn-ea"/>
              </a:rPr>
              <a:t>亚历山大</a:t>
            </a:r>
            <a:r>
              <a:rPr lang="en-US" altLang="zh-CN" sz="1400" dirty="0">
                <a:latin typeface="+mn-ea"/>
              </a:rPr>
              <a:t>·</a:t>
            </a:r>
            <a:r>
              <a:rPr lang="zh-CN" altLang="en-US" sz="1400" dirty="0">
                <a:latin typeface="+mn-ea"/>
              </a:rPr>
              <a:t>奥斯特瓦德</a:t>
            </a:r>
            <a:r>
              <a:rPr lang="en-US" altLang="zh-CN" sz="1400" dirty="0">
                <a:latin typeface="+mn-ea"/>
              </a:rPr>
              <a:t>,2005)</a:t>
            </a:r>
            <a:endParaRPr lang="en-US" altLang="zh-CN" sz="1800" dirty="0"/>
          </a:p>
          <a:p>
            <a:endParaRPr lang="zh-CN" altLang="en-US" u="sng" dirty="0"/>
          </a:p>
        </p:txBody>
      </p:sp>
      <p:sp>
        <p:nvSpPr>
          <p:cNvPr id="4" name="标题 3"/>
          <p:cNvSpPr>
            <a:spLocks noGrp="1"/>
          </p:cNvSpPr>
          <p:nvPr>
            <p:ph type="title"/>
          </p:nvPr>
        </p:nvSpPr>
        <p:spPr>
          <a:xfrm>
            <a:off x="1835696" y="0"/>
            <a:ext cx="5184576" cy="576792"/>
          </a:xfrm>
        </p:spPr>
        <p:txBody>
          <a:bodyPr/>
          <a:lstStyle/>
          <a:p>
            <a:r>
              <a:rPr lang="zh-CN" altLang="en-US" dirty="0"/>
              <a:t>供应链管理与战略管理课程脉络</a:t>
            </a:r>
          </a:p>
        </p:txBody>
      </p:sp>
      <p:graphicFrame>
        <p:nvGraphicFramePr>
          <p:cNvPr id="5" name="表格 4"/>
          <p:cNvGraphicFramePr>
            <a:graphicFrameLocks noGrp="1"/>
          </p:cNvGraphicFramePr>
          <p:nvPr/>
        </p:nvGraphicFramePr>
        <p:xfrm>
          <a:off x="254855" y="2288746"/>
          <a:ext cx="2794846" cy="1307855"/>
        </p:xfrm>
        <a:graphic>
          <a:graphicData uri="http://schemas.openxmlformats.org/drawingml/2006/table">
            <a:tbl>
              <a:tblPr firstRow="1" bandRow="1">
                <a:tableStyleId>{5C22544A-7EE6-4342-B048-85BDC9FD1C3A}</a:tableStyleId>
              </a:tblPr>
              <a:tblGrid>
                <a:gridCol w="558969">
                  <a:extLst>
                    <a:ext uri="{9D8B030D-6E8A-4147-A177-3AD203B41FA5}">
                      <a16:colId xmlns:a16="http://schemas.microsoft.com/office/drawing/2014/main" val="20000"/>
                    </a:ext>
                  </a:extLst>
                </a:gridCol>
                <a:gridCol w="558969">
                  <a:extLst>
                    <a:ext uri="{9D8B030D-6E8A-4147-A177-3AD203B41FA5}">
                      <a16:colId xmlns:a16="http://schemas.microsoft.com/office/drawing/2014/main" val="20001"/>
                    </a:ext>
                  </a:extLst>
                </a:gridCol>
                <a:gridCol w="279485">
                  <a:extLst>
                    <a:ext uri="{9D8B030D-6E8A-4147-A177-3AD203B41FA5}">
                      <a16:colId xmlns:a16="http://schemas.microsoft.com/office/drawing/2014/main" val="20002"/>
                    </a:ext>
                  </a:extLst>
                </a:gridCol>
                <a:gridCol w="279485">
                  <a:extLst>
                    <a:ext uri="{9D8B030D-6E8A-4147-A177-3AD203B41FA5}">
                      <a16:colId xmlns:a16="http://schemas.microsoft.com/office/drawing/2014/main" val="20003"/>
                    </a:ext>
                  </a:extLst>
                </a:gridCol>
                <a:gridCol w="558969">
                  <a:extLst>
                    <a:ext uri="{9D8B030D-6E8A-4147-A177-3AD203B41FA5}">
                      <a16:colId xmlns:a16="http://schemas.microsoft.com/office/drawing/2014/main" val="20004"/>
                    </a:ext>
                  </a:extLst>
                </a:gridCol>
                <a:gridCol w="558969">
                  <a:extLst>
                    <a:ext uri="{9D8B030D-6E8A-4147-A177-3AD203B41FA5}">
                      <a16:colId xmlns:a16="http://schemas.microsoft.com/office/drawing/2014/main" val="20005"/>
                    </a:ext>
                  </a:extLst>
                </a:gridCol>
              </a:tblGrid>
              <a:tr h="505263">
                <a:tc rowSpan="2">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重要</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伙伴</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6">
                        <a:lumMod val="20000"/>
                        <a:lumOff val="80000"/>
                      </a:schemeClr>
                    </a:solidFill>
                  </a:tcPr>
                </a:tc>
                <a:tc>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关键</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业务</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6">
                        <a:lumMod val="20000"/>
                        <a:lumOff val="80000"/>
                      </a:schemeClr>
                    </a:solidFill>
                  </a:tcPr>
                </a:tc>
                <a:tc rowSpan="2" gridSpan="2">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价值</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主张</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1">
                        <a:lumMod val="20000"/>
                        <a:lumOff val="80000"/>
                      </a:schemeClr>
                    </a:solidFill>
                  </a:tcPr>
                </a:tc>
                <a:tc rowSpan="2" hMerge="1">
                  <a:txBody>
                    <a:bodyPr/>
                    <a:lstStyle/>
                    <a:p>
                      <a:endParaRPr lang="zh-CN" altLang="en-US"/>
                    </a:p>
                  </a:txBody>
                  <a:tcPr/>
                </a:tc>
                <a:tc>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客户</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关系</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2">
                        <a:lumMod val="20000"/>
                        <a:lumOff val="80000"/>
                      </a:schemeClr>
                    </a:solidFill>
                  </a:tcPr>
                </a:tc>
                <a:tc rowSpan="2">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客户</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细分</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0"/>
                  </a:ext>
                </a:extLst>
              </a:tr>
              <a:tr h="505263">
                <a:tc vMerge="1">
                  <a:txBody>
                    <a:bodyPr/>
                    <a:lstStyle/>
                    <a:p>
                      <a:endParaRPr lang="zh-CN" altLang="en-US" dirty="0"/>
                    </a:p>
                  </a:txBody>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zh-CN" altLang="en-US" sz="1800" b="0" dirty="0">
                          <a:solidFill>
                            <a:schemeClr val="tx1"/>
                          </a:solidFill>
                          <a:latin typeface="黑体" panose="02010609060101010101" pitchFamily="49" charset="-122"/>
                          <a:ea typeface="黑体" panose="02010609060101010101" pitchFamily="49" charset="-122"/>
                        </a:rPr>
                        <a:t>核心</a:t>
                      </a:r>
                      <a:endParaRPr lang="en-US" altLang="zh-CN" sz="1800" b="0" dirty="0">
                        <a:solidFill>
                          <a:schemeClr val="tx1"/>
                        </a:solidFill>
                        <a:latin typeface="黑体" panose="02010609060101010101" pitchFamily="49" charset="-122"/>
                        <a:ea typeface="黑体" panose="02010609060101010101" pitchFamily="49" charset="-122"/>
                      </a:endParaRPr>
                    </a:p>
                    <a:p>
                      <a:pPr marL="0" marR="0" indent="0" algn="l" defTabSz="914400" rtl="0" eaLnBrk="1" fontAlgn="auto" latinLnBrk="0" hangingPunct="1">
                        <a:lnSpc>
                          <a:spcPts val="1800"/>
                        </a:lnSpc>
                        <a:spcBef>
                          <a:spcPts val="0"/>
                        </a:spcBef>
                        <a:spcAft>
                          <a:spcPts val="0"/>
                        </a:spcAft>
                        <a:buClrTx/>
                        <a:buSzTx/>
                        <a:buFontTx/>
                        <a:buNone/>
                        <a:tabLst/>
                        <a:defRPr/>
                      </a:pPr>
                      <a:r>
                        <a:rPr lang="zh-CN" altLang="en-US" sz="1800" b="0" dirty="0">
                          <a:solidFill>
                            <a:schemeClr val="tx1"/>
                          </a:solidFill>
                          <a:latin typeface="黑体" panose="02010609060101010101" pitchFamily="49" charset="-122"/>
                          <a:ea typeface="黑体" panose="02010609060101010101" pitchFamily="49" charset="-122"/>
                        </a:rPr>
                        <a:t>资源</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6">
                        <a:lumMod val="20000"/>
                        <a:lumOff val="80000"/>
                      </a:schemeClr>
                    </a:solidFill>
                  </a:tcPr>
                </a:tc>
                <a:tc gridSpan="2" vMerge="1">
                  <a:txBody>
                    <a:bodyPr/>
                    <a:lstStyle/>
                    <a:p>
                      <a:endParaRPr lang="zh-CN" altLang="en-US" dirty="0"/>
                    </a:p>
                  </a:txBody>
                  <a:tcPr/>
                </a:tc>
                <a:tc hMerge="1" vMerge="1">
                  <a:txBody>
                    <a:bodyPr/>
                    <a:lstStyle/>
                    <a:p>
                      <a:endParaRPr lang="zh-CN" altLang="en-US"/>
                    </a:p>
                  </a:txBody>
                  <a:tcPr/>
                </a:tc>
                <a:tc>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分销</a:t>
                      </a:r>
                      <a:endParaRPr lang="en-US" altLang="zh-CN" sz="1800" b="0" dirty="0">
                        <a:solidFill>
                          <a:schemeClr val="tx1"/>
                        </a:solidFill>
                        <a:latin typeface="黑体" panose="02010609060101010101" pitchFamily="49" charset="-122"/>
                        <a:ea typeface="黑体" panose="02010609060101010101" pitchFamily="49" charset="-122"/>
                      </a:endParaRPr>
                    </a:p>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渠道</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accent2">
                        <a:lumMod val="20000"/>
                        <a:lumOff val="80000"/>
                      </a:schemeClr>
                    </a:solidFill>
                  </a:tcPr>
                </a:tc>
                <a:tc vMerge="1">
                  <a:txBody>
                    <a:bodyPr/>
                    <a:lstStyle/>
                    <a:p>
                      <a:endParaRPr lang="zh-CN" altLang="en-US" dirty="0"/>
                    </a:p>
                  </a:txBody>
                  <a:tcPr/>
                </a:tc>
                <a:extLst>
                  <a:ext uri="{0D108BD9-81ED-4DB2-BD59-A6C34878D82A}">
                    <a16:rowId xmlns:a16="http://schemas.microsoft.com/office/drawing/2014/main" val="10001"/>
                  </a:ext>
                </a:extLst>
              </a:tr>
              <a:tr h="297329">
                <a:tc gridSpan="3">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成本结构</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lumMod val="85000"/>
                      </a:schemeClr>
                    </a:solidFill>
                  </a:tcPr>
                </a:tc>
                <a:tc hMerge="1">
                  <a:txBody>
                    <a:bodyPr/>
                    <a:lstStyle/>
                    <a:p>
                      <a:endParaRPr lang="zh-CN" altLang="en-US" dirty="0"/>
                    </a:p>
                  </a:txBody>
                  <a:tcPr/>
                </a:tc>
                <a:tc hMerge="1">
                  <a:txBody>
                    <a:bodyPr/>
                    <a:lstStyle/>
                    <a:p>
                      <a:endParaRPr lang="zh-CN" altLang="en-US" dirty="0">
                        <a:solidFill>
                          <a:schemeClr val="tx1"/>
                        </a:solidFill>
                      </a:endParaRP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gridSpan="3">
                  <a:txBody>
                    <a:bodyPr/>
                    <a:lstStyle/>
                    <a:p>
                      <a:pPr>
                        <a:lnSpc>
                          <a:spcPts val="1800"/>
                        </a:lnSpc>
                      </a:pPr>
                      <a:r>
                        <a:rPr lang="zh-CN" altLang="en-US" sz="1800" b="0" dirty="0">
                          <a:solidFill>
                            <a:schemeClr val="tx1"/>
                          </a:solidFill>
                          <a:latin typeface="黑体" panose="02010609060101010101" pitchFamily="49" charset="-122"/>
                          <a:ea typeface="黑体" panose="02010609060101010101" pitchFamily="49" charset="-122"/>
                        </a:rPr>
                        <a:t>收入来源</a:t>
                      </a: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solidFill>
                      <a:schemeClr val="bg1">
                        <a:lumMod val="85000"/>
                      </a:schemeClr>
                    </a:solidFill>
                  </a:tcPr>
                </a:tc>
                <a:tc hMerge="1">
                  <a:txBody>
                    <a:bodyPr/>
                    <a:lstStyle/>
                    <a:p>
                      <a:endParaRPr lang="zh-CN" altLang="en-US" dirty="0">
                        <a:solidFill>
                          <a:schemeClr val="tx1"/>
                        </a:solidFill>
                      </a:endParaRPr>
                    </a:p>
                  </a:txBody>
                  <a:tcPr marL="0" marR="0" marT="0" marB="0" anchor="ctr" anchorCtr="1">
                    <a:lnL w="12700" cap="flat" cmpd="sng" algn="ctr">
                      <a:solidFill>
                        <a:srgbClr val="C00000"/>
                      </a:solidFill>
                      <a:prstDash val="solid"/>
                      <a:round/>
                      <a:headEnd type="none" w="med" len="med"/>
                      <a:tailEnd type="none" w="med" len="med"/>
                    </a:lnL>
                    <a:lnR w="12700" cap="flat" cmpd="sng" algn="ctr">
                      <a:solidFill>
                        <a:srgbClr val="C00000"/>
                      </a:solidFill>
                      <a:prstDash val="solid"/>
                      <a:round/>
                      <a:headEnd type="none" w="med" len="med"/>
                      <a:tailEnd type="none" w="med" len="med"/>
                    </a:lnR>
                    <a:lnT w="12700" cap="flat" cmpd="sng" algn="ctr">
                      <a:solidFill>
                        <a:srgbClr val="C00000"/>
                      </a:solidFill>
                      <a:prstDash val="solid"/>
                      <a:round/>
                      <a:headEnd type="none" w="med" len="med"/>
                      <a:tailEnd type="none" w="med" len="med"/>
                    </a:lnT>
                    <a:lnB w="12700" cap="flat" cmpd="sng" algn="ctr">
                      <a:solidFill>
                        <a:srgbClr val="C00000"/>
                      </a:solidFill>
                      <a:prstDash val="solid"/>
                      <a:round/>
                      <a:headEnd type="none" w="med" len="med"/>
                      <a:tailEnd type="none" w="med" len="med"/>
                    </a:lnB>
                    <a:noFill/>
                  </a:tcPr>
                </a:tc>
                <a:tc hMerge="1">
                  <a:txBody>
                    <a:bodyPr/>
                    <a:lstStyle/>
                    <a:p>
                      <a:endParaRPr lang="zh-CN" altLang="en-US" dirty="0"/>
                    </a:p>
                  </a:txBody>
                  <a:tcPr/>
                </a:tc>
                <a:extLst>
                  <a:ext uri="{0D108BD9-81ED-4DB2-BD59-A6C34878D82A}">
                    <a16:rowId xmlns:a16="http://schemas.microsoft.com/office/drawing/2014/main" val="10002"/>
                  </a:ext>
                </a:extLst>
              </a:tr>
            </a:tbl>
          </a:graphicData>
        </a:graphic>
      </p:graphicFrame>
      <p:grpSp>
        <p:nvGrpSpPr>
          <p:cNvPr id="6" name="组合 5"/>
          <p:cNvGrpSpPr/>
          <p:nvPr/>
        </p:nvGrpSpPr>
        <p:grpSpPr>
          <a:xfrm>
            <a:off x="3540333" y="2042325"/>
            <a:ext cx="5209663" cy="1651304"/>
            <a:chOff x="3620223" y="2253945"/>
            <a:chExt cx="5209663" cy="1987623"/>
          </a:xfrm>
        </p:grpSpPr>
        <p:sp>
          <p:nvSpPr>
            <p:cNvPr id="7" name="圆角矩形 6"/>
            <p:cNvSpPr/>
            <p:nvPr/>
          </p:nvSpPr>
          <p:spPr>
            <a:xfrm>
              <a:off x="7965886" y="3068960"/>
              <a:ext cx="864000" cy="360000"/>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目标客户</a:t>
              </a:r>
            </a:p>
          </p:txBody>
        </p:sp>
        <p:sp>
          <p:nvSpPr>
            <p:cNvPr id="8" name="圆角矩形 7"/>
            <p:cNvSpPr/>
            <p:nvPr/>
          </p:nvSpPr>
          <p:spPr>
            <a:xfrm>
              <a:off x="6925289" y="2253945"/>
              <a:ext cx="864000" cy="360001"/>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客户关系</a:t>
              </a:r>
            </a:p>
          </p:txBody>
        </p:sp>
        <p:sp>
          <p:nvSpPr>
            <p:cNvPr id="9" name="圆角矩形 8"/>
            <p:cNvSpPr/>
            <p:nvPr/>
          </p:nvSpPr>
          <p:spPr>
            <a:xfrm>
              <a:off x="6908327" y="3068960"/>
              <a:ext cx="864000" cy="360001"/>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分销渠道</a:t>
              </a:r>
            </a:p>
          </p:txBody>
        </p:sp>
        <p:cxnSp>
          <p:nvCxnSpPr>
            <p:cNvPr id="10" name="直接箭头连接符 9"/>
            <p:cNvCxnSpPr>
              <a:stCxn id="8" idx="3"/>
              <a:endCxn id="7" idx="0"/>
            </p:cNvCxnSpPr>
            <p:nvPr/>
          </p:nvCxnSpPr>
          <p:spPr>
            <a:xfrm>
              <a:off x="7789289" y="2433945"/>
              <a:ext cx="608597" cy="635015"/>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1" name="直接箭头连接符 10"/>
            <p:cNvCxnSpPr>
              <a:stCxn id="8" idx="2"/>
              <a:endCxn id="9" idx="0"/>
            </p:cNvCxnSpPr>
            <p:nvPr/>
          </p:nvCxnSpPr>
          <p:spPr>
            <a:xfrm flipH="1">
              <a:off x="7340327" y="2613945"/>
              <a:ext cx="16962" cy="455014"/>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2" name="直接箭头连接符 11"/>
            <p:cNvCxnSpPr>
              <a:stCxn id="9" idx="3"/>
              <a:endCxn id="7" idx="1"/>
            </p:cNvCxnSpPr>
            <p:nvPr/>
          </p:nvCxnSpPr>
          <p:spPr>
            <a:xfrm>
              <a:off x="7772327" y="3248960"/>
              <a:ext cx="193559"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3" name="圆角矩形 12"/>
            <p:cNvSpPr/>
            <p:nvPr/>
          </p:nvSpPr>
          <p:spPr>
            <a:xfrm>
              <a:off x="6916742" y="3881567"/>
              <a:ext cx="864000" cy="360001"/>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收入结构</a:t>
              </a:r>
            </a:p>
          </p:txBody>
        </p:sp>
        <p:sp>
          <p:nvSpPr>
            <p:cNvPr id="14" name="圆角矩形 13"/>
            <p:cNvSpPr/>
            <p:nvPr/>
          </p:nvSpPr>
          <p:spPr>
            <a:xfrm>
              <a:off x="5799483" y="3068960"/>
              <a:ext cx="864000" cy="360000"/>
            </a:xfrm>
            <a:prstGeom prst="roundRect">
              <a:avLst/>
            </a:prstGeom>
            <a:gradFill flip="none" rotWithShape="1">
              <a:gsLst>
                <a:gs pos="0">
                  <a:schemeClr val="accent2">
                    <a:lumMod val="67000"/>
                  </a:schemeClr>
                </a:gs>
                <a:gs pos="48000">
                  <a:schemeClr val="accent2">
                    <a:lumMod val="97000"/>
                    <a:lumOff val="3000"/>
                  </a:schemeClr>
                </a:gs>
                <a:gs pos="100000">
                  <a:schemeClr val="accent2">
                    <a:lumMod val="60000"/>
                    <a:lumOff val="40000"/>
                  </a:schemeClr>
                </a:gs>
              </a:gsLst>
              <a:lin ang="16200000" scaled="1"/>
              <a:tileRect/>
            </a:gradFill>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价值主张</a:t>
              </a:r>
            </a:p>
          </p:txBody>
        </p:sp>
        <p:cxnSp>
          <p:nvCxnSpPr>
            <p:cNvPr id="15" name="直接箭头连接符 14"/>
            <p:cNvCxnSpPr>
              <a:stCxn id="9" idx="2"/>
              <a:endCxn id="13" idx="0"/>
            </p:cNvCxnSpPr>
            <p:nvPr/>
          </p:nvCxnSpPr>
          <p:spPr>
            <a:xfrm>
              <a:off x="7340327" y="3428960"/>
              <a:ext cx="8415" cy="45260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6" name="直接箭头连接符 15"/>
            <p:cNvCxnSpPr>
              <a:stCxn id="14" idx="0"/>
              <a:endCxn id="8" idx="1"/>
            </p:cNvCxnSpPr>
            <p:nvPr/>
          </p:nvCxnSpPr>
          <p:spPr>
            <a:xfrm flipV="1">
              <a:off x="6231483" y="2433945"/>
              <a:ext cx="693806" cy="635015"/>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直接箭头连接符 16"/>
            <p:cNvCxnSpPr>
              <a:stCxn id="14" idx="3"/>
              <a:endCxn id="9" idx="1"/>
            </p:cNvCxnSpPr>
            <p:nvPr/>
          </p:nvCxnSpPr>
          <p:spPr>
            <a:xfrm>
              <a:off x="6663483" y="3248960"/>
              <a:ext cx="244844"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8" name="直接箭头连接符 17"/>
            <p:cNvCxnSpPr>
              <a:stCxn id="7" idx="2"/>
              <a:endCxn id="13" idx="3"/>
            </p:cNvCxnSpPr>
            <p:nvPr/>
          </p:nvCxnSpPr>
          <p:spPr>
            <a:xfrm flipH="1">
              <a:off x="7780742" y="3428960"/>
              <a:ext cx="617144" cy="63260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9" name="直接箭头连接符 18"/>
            <p:cNvCxnSpPr>
              <a:stCxn id="13" idx="1"/>
              <a:endCxn id="14" idx="2"/>
            </p:cNvCxnSpPr>
            <p:nvPr/>
          </p:nvCxnSpPr>
          <p:spPr>
            <a:xfrm flipH="1" flipV="1">
              <a:off x="6231483" y="3428960"/>
              <a:ext cx="685259" cy="63260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0" name="圆角矩形 19"/>
            <p:cNvSpPr/>
            <p:nvPr/>
          </p:nvSpPr>
          <p:spPr>
            <a:xfrm>
              <a:off x="4582808" y="2282092"/>
              <a:ext cx="864000" cy="360000"/>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重要伙伴</a:t>
              </a:r>
            </a:p>
          </p:txBody>
        </p:sp>
        <p:sp>
          <p:nvSpPr>
            <p:cNvPr id="21" name="圆角矩形 20"/>
            <p:cNvSpPr/>
            <p:nvPr/>
          </p:nvSpPr>
          <p:spPr>
            <a:xfrm>
              <a:off x="4593286" y="3068960"/>
              <a:ext cx="864000" cy="360000"/>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资源配置</a:t>
              </a:r>
            </a:p>
          </p:txBody>
        </p:sp>
        <p:cxnSp>
          <p:nvCxnSpPr>
            <p:cNvPr id="22" name="直接箭头连接符 21"/>
            <p:cNvCxnSpPr>
              <a:stCxn id="20" idx="3"/>
            </p:cNvCxnSpPr>
            <p:nvPr/>
          </p:nvCxnSpPr>
          <p:spPr>
            <a:xfrm>
              <a:off x="5446808" y="2462092"/>
              <a:ext cx="657630" cy="612047"/>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3" name="直接箭头连接符 22"/>
            <p:cNvCxnSpPr>
              <a:stCxn id="20" idx="2"/>
              <a:endCxn id="21" idx="0"/>
            </p:cNvCxnSpPr>
            <p:nvPr/>
          </p:nvCxnSpPr>
          <p:spPr>
            <a:xfrm>
              <a:off x="5014808" y="2642092"/>
              <a:ext cx="10478" cy="426868"/>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接箭头连接符 23"/>
            <p:cNvCxnSpPr>
              <a:stCxn id="21" idx="3"/>
              <a:endCxn id="14" idx="1"/>
            </p:cNvCxnSpPr>
            <p:nvPr/>
          </p:nvCxnSpPr>
          <p:spPr>
            <a:xfrm>
              <a:off x="5457286" y="3248960"/>
              <a:ext cx="342197"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5" name="圆角矩形 24"/>
            <p:cNvSpPr/>
            <p:nvPr/>
          </p:nvSpPr>
          <p:spPr>
            <a:xfrm>
              <a:off x="4588611" y="3855833"/>
              <a:ext cx="864000" cy="360001"/>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成本结构</a:t>
              </a:r>
            </a:p>
          </p:txBody>
        </p:sp>
        <p:sp>
          <p:nvSpPr>
            <p:cNvPr id="26" name="圆角矩形 25"/>
            <p:cNvSpPr/>
            <p:nvPr/>
          </p:nvSpPr>
          <p:spPr>
            <a:xfrm>
              <a:off x="3620223" y="3068960"/>
              <a:ext cx="864000" cy="360000"/>
            </a:xfrm>
            <a:prstGeom prst="roundRect">
              <a:avLst/>
            </a:prstGeom>
            <a:ln/>
          </p:spPr>
          <p:style>
            <a:lnRef idx="1">
              <a:schemeClr val="accent4"/>
            </a:lnRef>
            <a:fillRef idx="2">
              <a:schemeClr val="accent4"/>
            </a:fillRef>
            <a:effectRef idx="1">
              <a:schemeClr val="accent4"/>
            </a:effectRef>
            <a:fontRef idx="minor">
              <a:schemeClr val="dk1"/>
            </a:fontRef>
          </p:style>
          <p:txBody>
            <a:bodyPr lIns="0" tIns="0" rIns="0" bIns="0" rtlCol="0" anchor="ctr"/>
            <a:lstStyle/>
            <a:p>
              <a:pPr algn="ctr"/>
              <a:r>
                <a:rPr lang="zh-CN" altLang="en-US" sz="1600" dirty="0">
                  <a:solidFill>
                    <a:schemeClr val="tx1"/>
                  </a:solidFill>
                </a:rPr>
                <a:t>核心资源</a:t>
              </a:r>
            </a:p>
          </p:txBody>
        </p:sp>
        <p:cxnSp>
          <p:nvCxnSpPr>
            <p:cNvPr id="27" name="直接箭头连接符 26"/>
            <p:cNvCxnSpPr>
              <a:stCxn id="21" idx="2"/>
              <a:endCxn id="25" idx="0"/>
            </p:cNvCxnSpPr>
            <p:nvPr/>
          </p:nvCxnSpPr>
          <p:spPr>
            <a:xfrm flipH="1">
              <a:off x="5020611" y="3428960"/>
              <a:ext cx="4675" cy="42687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8" name="直接箭头连接符 27"/>
            <p:cNvCxnSpPr>
              <a:stCxn id="26" idx="0"/>
              <a:endCxn id="20" idx="1"/>
            </p:cNvCxnSpPr>
            <p:nvPr/>
          </p:nvCxnSpPr>
          <p:spPr>
            <a:xfrm flipV="1">
              <a:off x="4052223" y="2462092"/>
              <a:ext cx="530585" cy="606868"/>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9" name="直接箭头连接符 28"/>
            <p:cNvCxnSpPr>
              <a:stCxn id="26" idx="3"/>
              <a:endCxn id="21" idx="1"/>
            </p:cNvCxnSpPr>
            <p:nvPr/>
          </p:nvCxnSpPr>
          <p:spPr>
            <a:xfrm>
              <a:off x="4484223" y="3248960"/>
              <a:ext cx="109063" cy="0"/>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0" name="直接箭头连接符 29"/>
            <p:cNvCxnSpPr>
              <a:stCxn id="25" idx="3"/>
              <a:endCxn id="14" idx="2"/>
            </p:cNvCxnSpPr>
            <p:nvPr/>
          </p:nvCxnSpPr>
          <p:spPr>
            <a:xfrm flipV="1">
              <a:off x="5452611" y="3428961"/>
              <a:ext cx="778872" cy="60687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a:stCxn id="26" idx="2"/>
              <a:endCxn id="25" idx="1"/>
            </p:cNvCxnSpPr>
            <p:nvPr/>
          </p:nvCxnSpPr>
          <p:spPr>
            <a:xfrm>
              <a:off x="4052223" y="3428961"/>
              <a:ext cx="536388" cy="606873"/>
            </a:xfrm>
            <a:prstGeom prst="straightConnector1">
              <a:avLst/>
            </a:prstGeom>
            <a:ln>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2" name="组合 31"/>
          <p:cNvGrpSpPr/>
          <p:nvPr/>
        </p:nvGrpSpPr>
        <p:grpSpPr>
          <a:xfrm>
            <a:off x="289737" y="1936708"/>
            <a:ext cx="1041904" cy="334390"/>
            <a:chOff x="1232487" y="1364402"/>
            <a:chExt cx="1290238" cy="446021"/>
          </a:xfrm>
        </p:grpSpPr>
        <p:sp>
          <p:nvSpPr>
            <p:cNvPr id="33" name="右大括号 32"/>
            <p:cNvSpPr/>
            <p:nvPr/>
          </p:nvSpPr>
          <p:spPr>
            <a:xfrm rot="16200000">
              <a:off x="1801556" y="1089254"/>
              <a:ext cx="152100" cy="1290237"/>
            </a:xfrm>
            <a:prstGeom prst="rightBrace">
              <a:avLst/>
            </a:prstGeom>
            <a:ln w="222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4" name="文本框 33"/>
            <p:cNvSpPr txBox="1"/>
            <p:nvPr/>
          </p:nvSpPr>
          <p:spPr>
            <a:xfrm>
              <a:off x="1232487" y="1364402"/>
              <a:ext cx="1290238" cy="261637"/>
            </a:xfrm>
            <a:prstGeom prst="roundRect">
              <a:avLst/>
            </a:prstGeom>
            <a:solidFill>
              <a:schemeClr val="accent6">
                <a:lumMod val="20000"/>
                <a:lumOff val="80000"/>
              </a:schemeClr>
            </a:solidFill>
          </p:spPr>
          <p:txBody>
            <a:bodyPr wrap="square" lIns="0" tIns="0" rIns="0" bIns="0" rtlCol="0" anchor="ctr" anchorCtr="1">
              <a:spAutoFit/>
            </a:bodyPr>
            <a:lstStyle/>
            <a:p>
              <a:pPr algn="ctr"/>
              <a:r>
                <a:rPr lang="zh-CN" altLang="en-US" dirty="0"/>
                <a:t>资产管理</a:t>
              </a:r>
            </a:p>
          </p:txBody>
        </p:sp>
      </p:grpSp>
      <p:grpSp>
        <p:nvGrpSpPr>
          <p:cNvPr id="35" name="组合 34"/>
          <p:cNvGrpSpPr/>
          <p:nvPr/>
        </p:nvGrpSpPr>
        <p:grpSpPr>
          <a:xfrm>
            <a:off x="1331640" y="1783226"/>
            <a:ext cx="648072" cy="501959"/>
            <a:chOff x="1141040" y="1140894"/>
            <a:chExt cx="1448479" cy="669529"/>
          </a:xfrm>
        </p:grpSpPr>
        <p:sp>
          <p:nvSpPr>
            <p:cNvPr id="36" name="右大括号 35"/>
            <p:cNvSpPr/>
            <p:nvPr/>
          </p:nvSpPr>
          <p:spPr>
            <a:xfrm rot="16200000">
              <a:off x="1801556" y="1089254"/>
              <a:ext cx="152100" cy="1290237"/>
            </a:xfrm>
            <a:prstGeom prst="rightBrace">
              <a:avLst/>
            </a:prstGeom>
            <a:ln w="22225"/>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7" name="文本框 36"/>
            <p:cNvSpPr txBox="1"/>
            <p:nvPr/>
          </p:nvSpPr>
          <p:spPr>
            <a:xfrm>
              <a:off x="1141040" y="1140894"/>
              <a:ext cx="1448479" cy="610514"/>
            </a:xfrm>
            <a:prstGeom prst="roundRect">
              <a:avLst/>
            </a:prstGeom>
            <a:solidFill>
              <a:schemeClr val="tx2">
                <a:lumMod val="20000"/>
                <a:lumOff val="80000"/>
              </a:schemeClr>
            </a:solidFill>
          </p:spPr>
          <p:txBody>
            <a:bodyPr wrap="square" lIns="0" tIns="0" rIns="0" bIns="0" rtlCol="0" anchor="ctr" anchorCtr="1">
              <a:spAutoFit/>
            </a:bodyPr>
            <a:lstStyle/>
            <a:p>
              <a:pPr algn="ctr"/>
              <a:r>
                <a:rPr lang="zh-CN" altLang="en-US" sz="1400" dirty="0"/>
                <a:t>产品</a:t>
              </a:r>
              <a:r>
                <a:rPr lang="en-US" altLang="zh-CN" sz="1400" dirty="0"/>
                <a:t>/</a:t>
              </a:r>
              <a:r>
                <a:rPr lang="zh-CN" altLang="en-US" sz="1400" dirty="0"/>
                <a:t>服务订单</a:t>
              </a:r>
            </a:p>
          </p:txBody>
        </p:sp>
      </p:grpSp>
      <p:grpSp>
        <p:nvGrpSpPr>
          <p:cNvPr id="38" name="组合 37"/>
          <p:cNvGrpSpPr/>
          <p:nvPr/>
        </p:nvGrpSpPr>
        <p:grpSpPr>
          <a:xfrm>
            <a:off x="1979713" y="1955845"/>
            <a:ext cx="1069989" cy="326992"/>
            <a:chOff x="1232487" y="1374270"/>
            <a:chExt cx="1290237" cy="436153"/>
          </a:xfrm>
        </p:grpSpPr>
        <p:sp>
          <p:nvSpPr>
            <p:cNvPr id="39" name="右大括号 38"/>
            <p:cNvSpPr/>
            <p:nvPr/>
          </p:nvSpPr>
          <p:spPr>
            <a:xfrm rot="16200000">
              <a:off x="1801556" y="1089254"/>
              <a:ext cx="152100" cy="1290237"/>
            </a:xfrm>
            <a:prstGeom prst="rightBrace">
              <a:avLst/>
            </a:prstGeom>
            <a:ln w="22225">
              <a:solidFill>
                <a:srgbClr val="C00000"/>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0" name="文本框 39"/>
            <p:cNvSpPr txBox="1"/>
            <p:nvPr/>
          </p:nvSpPr>
          <p:spPr>
            <a:xfrm>
              <a:off x="1281823" y="1374270"/>
              <a:ext cx="1240901" cy="261637"/>
            </a:xfrm>
            <a:prstGeom prst="roundRect">
              <a:avLst/>
            </a:prstGeom>
            <a:solidFill>
              <a:schemeClr val="accent2">
                <a:lumMod val="20000"/>
                <a:lumOff val="80000"/>
              </a:schemeClr>
            </a:solidFill>
          </p:spPr>
          <p:txBody>
            <a:bodyPr wrap="square" lIns="0" tIns="0" rIns="0" bIns="0" rtlCol="0" anchor="ctr" anchorCtr="1">
              <a:spAutoFit/>
            </a:bodyPr>
            <a:lstStyle/>
            <a:p>
              <a:pPr algn="ctr"/>
              <a:r>
                <a:rPr lang="zh-CN" altLang="en-US" dirty="0"/>
                <a:t>客户界面</a:t>
              </a:r>
            </a:p>
          </p:txBody>
        </p:sp>
      </p:grpSp>
      <p:grpSp>
        <p:nvGrpSpPr>
          <p:cNvPr id="41" name="组合 40"/>
          <p:cNvGrpSpPr/>
          <p:nvPr/>
        </p:nvGrpSpPr>
        <p:grpSpPr>
          <a:xfrm>
            <a:off x="611560" y="3604855"/>
            <a:ext cx="2035174" cy="376127"/>
            <a:chOff x="1227990" y="1259545"/>
            <a:chExt cx="1290237" cy="504469"/>
          </a:xfrm>
        </p:grpSpPr>
        <p:sp>
          <p:nvSpPr>
            <p:cNvPr id="42" name="右大括号 41"/>
            <p:cNvSpPr/>
            <p:nvPr/>
          </p:nvSpPr>
          <p:spPr>
            <a:xfrm rot="16200000" flipH="1">
              <a:off x="1797059" y="690476"/>
              <a:ext cx="152100" cy="1290237"/>
            </a:xfrm>
            <a:prstGeom prst="rightBrace">
              <a:avLst/>
            </a:prstGeom>
            <a:ln w="22225">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43" name="文本框 42"/>
            <p:cNvSpPr txBox="1"/>
            <p:nvPr/>
          </p:nvSpPr>
          <p:spPr>
            <a:xfrm>
              <a:off x="1556589" y="1500929"/>
              <a:ext cx="635992" cy="263085"/>
            </a:xfrm>
            <a:prstGeom prst="roundRect">
              <a:avLst/>
            </a:prstGeom>
            <a:solidFill>
              <a:schemeClr val="bg1">
                <a:lumMod val="85000"/>
              </a:schemeClr>
            </a:solidFill>
          </p:spPr>
          <p:txBody>
            <a:bodyPr wrap="square" lIns="0" tIns="0" rIns="0" bIns="0" rtlCol="0" anchor="ctr" anchorCtr="1">
              <a:spAutoFit/>
            </a:bodyPr>
            <a:lstStyle/>
            <a:p>
              <a:pPr algn="ctr"/>
              <a:r>
                <a:rPr lang="zh-CN" altLang="en-US" dirty="0"/>
                <a:t>财务层面</a:t>
              </a:r>
            </a:p>
          </p:txBody>
        </p:sp>
      </p:grpSp>
      <p:grpSp>
        <p:nvGrpSpPr>
          <p:cNvPr id="44" name="组合 43"/>
          <p:cNvGrpSpPr/>
          <p:nvPr/>
        </p:nvGrpSpPr>
        <p:grpSpPr>
          <a:xfrm>
            <a:off x="6714352" y="1725859"/>
            <a:ext cx="2429649" cy="1280127"/>
            <a:chOff x="3427481" y="3717161"/>
            <a:chExt cx="2570837" cy="1540848"/>
          </a:xfrm>
        </p:grpSpPr>
        <p:grpSp>
          <p:nvGrpSpPr>
            <p:cNvPr id="45" name="组合 44"/>
            <p:cNvGrpSpPr/>
            <p:nvPr/>
          </p:nvGrpSpPr>
          <p:grpSpPr>
            <a:xfrm>
              <a:off x="3427481" y="3717161"/>
              <a:ext cx="2520455" cy="1540848"/>
              <a:chOff x="7050285" y="2925079"/>
              <a:chExt cx="2520455" cy="1602485"/>
            </a:xfrm>
          </p:grpSpPr>
          <p:sp>
            <p:nvSpPr>
              <p:cNvPr id="47" name="椭圆 46"/>
              <p:cNvSpPr/>
              <p:nvPr/>
            </p:nvSpPr>
            <p:spPr>
              <a:xfrm>
                <a:off x="7050285" y="2925079"/>
                <a:ext cx="2520455" cy="1602485"/>
              </a:xfrm>
              <a:prstGeom prst="ellipse">
                <a:avLst/>
              </a:prstGeom>
              <a:noFill/>
              <a:ln w="15875">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ctr"/>
                <a:endParaRPr lang="zh-CN" altLang="en-US" dirty="0">
                  <a:solidFill>
                    <a:schemeClr val="tx1"/>
                  </a:solidFill>
                </a:endParaRPr>
              </a:p>
            </p:txBody>
          </p:sp>
          <p:sp>
            <p:nvSpPr>
              <p:cNvPr id="48" name="矩形 47"/>
              <p:cNvSpPr/>
              <p:nvPr/>
            </p:nvSpPr>
            <p:spPr>
              <a:xfrm>
                <a:off x="7804479" y="2976400"/>
                <a:ext cx="1087824" cy="295863"/>
              </a:xfrm>
              <a:prstGeom prst="rect">
                <a:avLst/>
              </a:prstGeom>
            </p:spPr>
            <p:txBody>
              <a:bodyPr wrap="square" lIns="0" tIns="0" rIns="0" bIns="0">
                <a:spAutoFit/>
              </a:bodyPr>
              <a:lstStyle/>
              <a:p>
                <a:pPr algn="ctr"/>
                <a:r>
                  <a:rPr lang="zh-CN" altLang="en-US" sz="1600" b="1" dirty="0">
                    <a:solidFill>
                      <a:srgbClr val="C00000"/>
                    </a:solidFill>
                    <a:effectLst>
                      <a:outerShdw blurRad="38100" dist="38100" dir="2700000" algn="tl">
                        <a:srgbClr val="000000">
                          <a:alpha val="43137"/>
                        </a:srgbClr>
                      </a:outerShdw>
                    </a:effectLst>
                  </a:rPr>
                  <a:t>客户</a:t>
                </a:r>
                <a:r>
                  <a:rPr lang="zh-CN" altLang="en-US" sz="1600" dirty="0"/>
                  <a:t>界面：</a:t>
                </a:r>
                <a:endParaRPr lang="en-US" altLang="zh-CN" sz="1600" dirty="0"/>
              </a:p>
            </p:txBody>
          </p:sp>
        </p:grpSp>
        <p:sp>
          <p:nvSpPr>
            <p:cNvPr id="46" name="矩形 45"/>
            <p:cNvSpPr/>
            <p:nvPr/>
          </p:nvSpPr>
          <p:spPr>
            <a:xfrm>
              <a:off x="4512732" y="4081356"/>
              <a:ext cx="1485586" cy="640203"/>
            </a:xfrm>
            <a:prstGeom prst="rect">
              <a:avLst/>
            </a:prstGeom>
          </p:spPr>
          <p:txBody>
            <a:bodyPr wrap="square" lIns="0" tIns="0" rIns="0" bIns="0">
              <a:spAutoFit/>
            </a:bodyPr>
            <a:lstStyle/>
            <a:p>
              <a:r>
                <a:rPr lang="zh-CN" altLang="en-US" dirty="0"/>
                <a:t>消费者是谁</a:t>
              </a:r>
              <a:r>
                <a:rPr lang="en-US" altLang="zh-CN" dirty="0"/>
                <a:t>/</a:t>
              </a:r>
              <a:r>
                <a:rPr lang="zh-CN" altLang="en-US" dirty="0"/>
                <a:t>需求？客户希望以何渠道联系？如何建立联系？</a:t>
              </a:r>
            </a:p>
          </p:txBody>
        </p:sp>
      </p:grpSp>
      <p:grpSp>
        <p:nvGrpSpPr>
          <p:cNvPr id="49" name="组合 48"/>
          <p:cNvGrpSpPr/>
          <p:nvPr/>
        </p:nvGrpSpPr>
        <p:grpSpPr>
          <a:xfrm>
            <a:off x="3106408" y="1915908"/>
            <a:ext cx="2267751" cy="1232536"/>
            <a:chOff x="155312" y="3755992"/>
            <a:chExt cx="2414693" cy="1617748"/>
          </a:xfrm>
        </p:grpSpPr>
        <p:grpSp>
          <p:nvGrpSpPr>
            <p:cNvPr id="50" name="组合 49"/>
            <p:cNvGrpSpPr/>
            <p:nvPr/>
          </p:nvGrpSpPr>
          <p:grpSpPr>
            <a:xfrm>
              <a:off x="155312" y="3755992"/>
              <a:ext cx="2414693" cy="1617748"/>
              <a:chOff x="6909835" y="2906592"/>
              <a:chExt cx="2414693" cy="1682461"/>
            </a:xfrm>
          </p:grpSpPr>
          <p:sp>
            <p:nvSpPr>
              <p:cNvPr id="52" name="椭圆 51"/>
              <p:cNvSpPr/>
              <p:nvPr/>
            </p:nvSpPr>
            <p:spPr>
              <a:xfrm>
                <a:off x="6909835" y="2924945"/>
                <a:ext cx="2414693" cy="1664108"/>
              </a:xfrm>
              <a:prstGeom prst="ellipse">
                <a:avLst/>
              </a:prstGeom>
              <a:noFill/>
              <a:ln w="15875">
                <a:solidFill>
                  <a:schemeClr val="accent5">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ctr"/>
                <a:endParaRPr lang="zh-CN" altLang="en-US" dirty="0">
                  <a:solidFill>
                    <a:schemeClr val="tx1"/>
                  </a:solidFill>
                </a:endParaRPr>
              </a:p>
            </p:txBody>
          </p:sp>
          <p:sp>
            <p:nvSpPr>
              <p:cNvPr id="53" name="矩形 52"/>
              <p:cNvSpPr/>
              <p:nvPr/>
            </p:nvSpPr>
            <p:spPr>
              <a:xfrm>
                <a:off x="7256045" y="2906592"/>
                <a:ext cx="1317705" cy="322623"/>
              </a:xfrm>
              <a:prstGeom prst="rect">
                <a:avLst/>
              </a:prstGeom>
            </p:spPr>
            <p:txBody>
              <a:bodyPr wrap="none" lIns="0" tIns="0" rIns="0" bIns="0">
                <a:spAutoFit/>
              </a:bodyPr>
              <a:lstStyle/>
              <a:p>
                <a:pPr algn="ctr"/>
                <a:r>
                  <a:rPr lang="zh-CN" altLang="en-US" sz="1600" b="1" dirty="0">
                    <a:solidFill>
                      <a:srgbClr val="C00000"/>
                    </a:solidFill>
                    <a:effectLst>
                      <a:outerShdw blurRad="38100" dist="38100" dir="2700000" algn="tl">
                        <a:srgbClr val="000000">
                          <a:alpha val="43137"/>
                        </a:srgbClr>
                      </a:outerShdw>
                    </a:effectLst>
                  </a:rPr>
                  <a:t>资产管理</a:t>
                </a:r>
                <a:r>
                  <a:rPr lang="zh-CN" altLang="en-US" sz="1600" dirty="0"/>
                  <a:t>架构</a:t>
                </a:r>
              </a:p>
            </p:txBody>
          </p:sp>
        </p:grpSp>
        <p:sp>
          <p:nvSpPr>
            <p:cNvPr id="51" name="矩形 50"/>
            <p:cNvSpPr/>
            <p:nvPr/>
          </p:nvSpPr>
          <p:spPr>
            <a:xfrm>
              <a:off x="332323" y="4095730"/>
              <a:ext cx="1112877" cy="979286"/>
            </a:xfrm>
            <a:prstGeom prst="rect">
              <a:avLst/>
            </a:prstGeom>
          </p:spPr>
          <p:txBody>
            <a:bodyPr wrap="square" lIns="0" tIns="0" rIns="0" bIns="0">
              <a:spAutoFit/>
            </a:bodyPr>
            <a:lstStyle/>
            <a:p>
              <a:pPr algn="ctr"/>
              <a:r>
                <a:rPr lang="zh-CN" altLang="en-US" dirty="0"/>
                <a:t>关键伙伴是谁？</a:t>
              </a:r>
              <a:endParaRPr lang="en-US" altLang="zh-CN" dirty="0"/>
            </a:p>
            <a:p>
              <a:pPr algn="ctr"/>
              <a:r>
                <a:rPr lang="zh-CN" altLang="en-US" dirty="0"/>
                <a:t>从伙伴那里可获得哪些核心资源</a:t>
              </a:r>
            </a:p>
          </p:txBody>
        </p:sp>
      </p:grpSp>
      <p:grpSp>
        <p:nvGrpSpPr>
          <p:cNvPr id="54" name="组合 53"/>
          <p:cNvGrpSpPr/>
          <p:nvPr/>
        </p:nvGrpSpPr>
        <p:grpSpPr>
          <a:xfrm>
            <a:off x="4379097" y="3168562"/>
            <a:ext cx="3544990" cy="929063"/>
            <a:chOff x="1292638" y="5122023"/>
            <a:chExt cx="3544990" cy="1118283"/>
          </a:xfrm>
        </p:grpSpPr>
        <p:grpSp>
          <p:nvGrpSpPr>
            <p:cNvPr id="55" name="组合 54"/>
            <p:cNvGrpSpPr/>
            <p:nvPr/>
          </p:nvGrpSpPr>
          <p:grpSpPr>
            <a:xfrm>
              <a:off x="1292638" y="5122023"/>
              <a:ext cx="3544990" cy="880554"/>
              <a:chOff x="7105209" y="2712943"/>
              <a:chExt cx="2219319" cy="1831555"/>
            </a:xfrm>
          </p:grpSpPr>
          <p:sp>
            <p:nvSpPr>
              <p:cNvPr id="57" name="椭圆 56"/>
              <p:cNvSpPr/>
              <p:nvPr/>
            </p:nvSpPr>
            <p:spPr>
              <a:xfrm>
                <a:off x="7105209" y="2745493"/>
                <a:ext cx="2219319" cy="1799005"/>
              </a:xfrm>
              <a:prstGeom prst="ellipse">
                <a:avLst/>
              </a:prstGeom>
              <a:noFill/>
              <a:ln w="15875">
                <a:solidFill>
                  <a:srgbClr val="C0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ctr"/>
                <a:endParaRPr lang="zh-CN" altLang="en-US" dirty="0">
                  <a:solidFill>
                    <a:schemeClr val="tx1"/>
                  </a:solidFill>
                </a:endParaRPr>
              </a:p>
            </p:txBody>
          </p:sp>
          <p:sp>
            <p:nvSpPr>
              <p:cNvPr id="58" name="矩形 57"/>
              <p:cNvSpPr/>
              <p:nvPr/>
            </p:nvSpPr>
            <p:spPr>
              <a:xfrm>
                <a:off x="7769585" y="2712943"/>
                <a:ext cx="856028" cy="1128069"/>
              </a:xfrm>
              <a:prstGeom prst="rect">
                <a:avLst/>
              </a:prstGeom>
            </p:spPr>
            <p:txBody>
              <a:bodyPr wrap="none" lIns="0" tIns="0" rIns="0" bIns="0">
                <a:spAutoFit/>
              </a:bodyPr>
              <a:lstStyle/>
              <a:p>
                <a:pPr algn="ctr"/>
                <a:r>
                  <a:rPr lang="zh-CN" altLang="en-US" sz="1600" b="1" dirty="0">
                    <a:solidFill>
                      <a:srgbClr val="C00000"/>
                    </a:solidFill>
                    <a:effectLst>
                      <a:outerShdw blurRad="38100" dist="38100" dir="2700000" algn="tl">
                        <a:srgbClr val="000000">
                          <a:alpha val="43137"/>
                        </a:srgbClr>
                      </a:outerShdw>
                    </a:effectLst>
                  </a:rPr>
                  <a:t>盈利模式</a:t>
                </a:r>
                <a:endParaRPr lang="en-US" altLang="zh-CN" sz="1600" b="1" dirty="0">
                  <a:solidFill>
                    <a:srgbClr val="C00000"/>
                  </a:solidFill>
                  <a:effectLst>
                    <a:outerShdw blurRad="38100" dist="38100" dir="2700000" algn="tl">
                      <a:srgbClr val="000000">
                        <a:alpha val="43137"/>
                      </a:srgbClr>
                    </a:outerShdw>
                  </a:effectLst>
                </a:endParaRPr>
              </a:p>
              <a:p>
                <a:pPr algn="ctr"/>
                <a:r>
                  <a:rPr lang="zh-CN" altLang="en-US" dirty="0"/>
                  <a:t>成本导向</a:t>
                </a:r>
                <a:r>
                  <a:rPr lang="en-US" altLang="zh-CN" dirty="0"/>
                  <a:t>vs</a:t>
                </a:r>
                <a:r>
                  <a:rPr lang="zh-CN" altLang="en-US" dirty="0"/>
                  <a:t>价值导向</a:t>
                </a:r>
                <a:endParaRPr lang="en-US" altLang="zh-CN" dirty="0"/>
              </a:p>
            </p:txBody>
          </p:sp>
        </p:grpSp>
        <p:sp>
          <p:nvSpPr>
            <p:cNvPr id="56" name="矩形 55"/>
            <p:cNvSpPr/>
            <p:nvPr/>
          </p:nvSpPr>
          <p:spPr>
            <a:xfrm>
              <a:off x="1732985" y="5742422"/>
              <a:ext cx="2664296" cy="497884"/>
            </a:xfrm>
            <a:prstGeom prst="rect">
              <a:avLst/>
            </a:prstGeom>
          </p:spPr>
          <p:txBody>
            <a:bodyPr wrap="square" lIns="0" tIns="0" rIns="0" bIns="0">
              <a:spAutoFit/>
            </a:bodyPr>
            <a:lstStyle/>
            <a:p>
              <a:pPr algn="ctr"/>
              <a:r>
                <a:rPr lang="zh-CN" altLang="en-US" sz="1600" b="1" dirty="0">
                  <a:solidFill>
                    <a:srgbClr val="C00000"/>
                  </a:solidFill>
                  <a:effectLst>
                    <a:outerShdw blurRad="38100" dist="38100" dir="2700000" algn="tl">
                      <a:srgbClr val="000000">
                        <a:alpha val="43137"/>
                      </a:srgbClr>
                    </a:outerShdw>
                  </a:effectLst>
                  <a:latin typeface="黑体" panose="02010609060101010101" pitchFamily="49" charset="-122"/>
                  <a:ea typeface="黑体" panose="02010609060101010101" pitchFamily="49" charset="-122"/>
                </a:rPr>
                <a:t>现金流结构</a:t>
              </a:r>
              <a:r>
                <a:rPr lang="zh-CN" altLang="en-US" dirty="0">
                  <a:latin typeface="+mn-ea"/>
                </a:rPr>
                <a:t>：收入</a:t>
              </a:r>
              <a:r>
                <a:rPr lang="en-US" altLang="zh-CN" dirty="0">
                  <a:latin typeface="+mn-ea"/>
                </a:rPr>
                <a:t>vs</a:t>
              </a:r>
              <a:r>
                <a:rPr lang="zh-CN" altLang="en-US" dirty="0">
                  <a:latin typeface="+mn-ea"/>
                </a:rPr>
                <a:t>支出时期安排 </a:t>
              </a:r>
              <a:r>
                <a:rPr lang="en-US" altLang="zh-CN" dirty="0">
                  <a:latin typeface="+mn-ea"/>
                </a:rPr>
                <a:t>(</a:t>
              </a:r>
              <a:r>
                <a:rPr lang="zh-CN" altLang="en-US" dirty="0">
                  <a:latin typeface="+mn-ea"/>
                </a:rPr>
                <a:t>一次性</a:t>
              </a:r>
              <a:r>
                <a:rPr lang="en-US" altLang="zh-CN" dirty="0">
                  <a:latin typeface="+mn-ea"/>
                </a:rPr>
                <a:t>vs</a:t>
              </a:r>
              <a:r>
                <a:rPr lang="zh-CN" altLang="en-US" dirty="0">
                  <a:latin typeface="+mn-ea"/>
                </a:rPr>
                <a:t>持续投入</a:t>
              </a:r>
              <a:r>
                <a:rPr lang="en-US" altLang="zh-CN" dirty="0">
                  <a:latin typeface="+mn-ea"/>
                </a:rPr>
                <a:t>/</a:t>
              </a:r>
              <a:r>
                <a:rPr lang="zh-CN" altLang="en-US" dirty="0">
                  <a:latin typeface="+mn-ea"/>
                </a:rPr>
                <a:t>一次性</a:t>
              </a:r>
              <a:r>
                <a:rPr lang="en-US" altLang="zh-CN" dirty="0">
                  <a:latin typeface="+mn-ea"/>
                </a:rPr>
                <a:t>vs</a:t>
              </a:r>
              <a:r>
                <a:rPr lang="zh-CN" altLang="en-US" dirty="0">
                  <a:latin typeface="+mn-ea"/>
                </a:rPr>
                <a:t>持续收入</a:t>
              </a:r>
              <a:r>
                <a:rPr lang="en-US" altLang="zh-CN" dirty="0">
                  <a:latin typeface="+mn-ea"/>
                </a:rPr>
                <a:t>)</a:t>
              </a:r>
              <a:endParaRPr lang="zh-CN" altLang="en-US" dirty="0">
                <a:latin typeface="+mn-ea"/>
              </a:endParaRPr>
            </a:p>
          </p:txBody>
        </p:sp>
      </p:grpSp>
      <p:grpSp>
        <p:nvGrpSpPr>
          <p:cNvPr id="61" name="组合 60"/>
          <p:cNvGrpSpPr/>
          <p:nvPr/>
        </p:nvGrpSpPr>
        <p:grpSpPr>
          <a:xfrm>
            <a:off x="5117106" y="1700808"/>
            <a:ext cx="1770924" cy="1280126"/>
            <a:chOff x="3427481" y="3717161"/>
            <a:chExt cx="2520455" cy="1540848"/>
          </a:xfrm>
        </p:grpSpPr>
        <p:grpSp>
          <p:nvGrpSpPr>
            <p:cNvPr id="62" name="组合 61"/>
            <p:cNvGrpSpPr/>
            <p:nvPr/>
          </p:nvGrpSpPr>
          <p:grpSpPr>
            <a:xfrm>
              <a:off x="3427481" y="3717161"/>
              <a:ext cx="2520455" cy="1540848"/>
              <a:chOff x="7050285" y="2925079"/>
              <a:chExt cx="2520455" cy="1602485"/>
            </a:xfrm>
          </p:grpSpPr>
          <p:sp>
            <p:nvSpPr>
              <p:cNvPr id="64" name="椭圆 63"/>
              <p:cNvSpPr/>
              <p:nvPr/>
            </p:nvSpPr>
            <p:spPr>
              <a:xfrm>
                <a:off x="7050285" y="2925079"/>
                <a:ext cx="2520455" cy="1602485"/>
              </a:xfrm>
              <a:prstGeom prst="ellipse">
                <a:avLst/>
              </a:prstGeom>
              <a:noFill/>
              <a:ln w="15875">
                <a:solidFill>
                  <a:schemeClr val="accent5">
                    <a:lumMod val="1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algn="ctr"/>
                <a:endParaRPr lang="zh-CN" altLang="en-US" dirty="0">
                  <a:solidFill>
                    <a:schemeClr val="tx1"/>
                  </a:solidFill>
                </a:endParaRPr>
              </a:p>
            </p:txBody>
          </p:sp>
          <p:sp>
            <p:nvSpPr>
              <p:cNvPr id="65" name="矩形 64"/>
              <p:cNvSpPr/>
              <p:nvPr/>
            </p:nvSpPr>
            <p:spPr>
              <a:xfrm>
                <a:off x="7647449" y="2976400"/>
                <a:ext cx="1305208" cy="295863"/>
              </a:xfrm>
              <a:prstGeom prst="rect">
                <a:avLst/>
              </a:prstGeom>
            </p:spPr>
            <p:txBody>
              <a:bodyPr wrap="square" lIns="0" tIns="0" rIns="0" bIns="0">
                <a:spAutoFit/>
              </a:bodyPr>
              <a:lstStyle/>
              <a:p>
                <a:pPr algn="ctr"/>
                <a:r>
                  <a:rPr lang="zh-CN" altLang="en-US" sz="1600" b="1" dirty="0">
                    <a:solidFill>
                      <a:srgbClr val="C00000"/>
                    </a:solidFill>
                    <a:effectLst>
                      <a:outerShdw blurRad="38100" dist="38100" dir="2700000" algn="tl">
                        <a:srgbClr val="000000">
                          <a:alpha val="43137"/>
                        </a:srgbClr>
                      </a:outerShdw>
                    </a:effectLst>
                  </a:rPr>
                  <a:t>业务系统</a:t>
                </a:r>
                <a:r>
                  <a:rPr lang="zh-CN" altLang="en-US" sz="1600" dirty="0"/>
                  <a:t>：</a:t>
                </a:r>
                <a:endParaRPr lang="en-US" altLang="zh-CN" sz="1600" dirty="0"/>
              </a:p>
            </p:txBody>
          </p:sp>
        </p:grpSp>
        <p:sp>
          <p:nvSpPr>
            <p:cNvPr id="63" name="矩形 62"/>
            <p:cNvSpPr/>
            <p:nvPr/>
          </p:nvSpPr>
          <p:spPr>
            <a:xfrm>
              <a:off x="3801176" y="4039685"/>
              <a:ext cx="1895760" cy="640204"/>
            </a:xfrm>
            <a:prstGeom prst="rect">
              <a:avLst/>
            </a:prstGeom>
          </p:spPr>
          <p:txBody>
            <a:bodyPr wrap="square" lIns="0" tIns="0" rIns="0" bIns="0">
              <a:spAutoFit/>
            </a:bodyPr>
            <a:lstStyle/>
            <a:p>
              <a:pPr algn="r"/>
              <a:r>
                <a:rPr lang="zh-CN" altLang="en-US" dirty="0"/>
                <a:t>如何获得产品</a:t>
              </a:r>
              <a:r>
                <a:rPr lang="en-US" altLang="zh-CN" dirty="0"/>
                <a:t>/</a:t>
              </a:r>
              <a:r>
                <a:rPr lang="zh-CN" altLang="en-US" dirty="0"/>
                <a:t>服务？与哪些利益主体交易什么？怎么交易？</a:t>
              </a:r>
            </a:p>
          </p:txBody>
        </p:sp>
      </p:grpSp>
      <p:sp>
        <p:nvSpPr>
          <p:cNvPr id="66" name="内容占位符 1"/>
          <p:cNvSpPr txBox="1">
            <a:spLocks/>
          </p:cNvSpPr>
          <p:nvPr/>
        </p:nvSpPr>
        <p:spPr>
          <a:xfrm>
            <a:off x="210392" y="4369514"/>
            <a:ext cx="8496944" cy="1862471"/>
          </a:xfrm>
          <a:prstGeom prst="rect">
            <a:avLst/>
          </a:prstGeom>
        </p:spPr>
        <p:txBody>
          <a:bodyPr/>
          <a:lstStyle>
            <a:lvl1pPr marL="0" indent="-179705" algn="l" rtl="0" eaLnBrk="1" fontAlgn="base" hangingPunct="1">
              <a:spcBef>
                <a:spcPct val="20000"/>
              </a:spcBef>
              <a:spcAft>
                <a:spcPct val="0"/>
              </a:spcAft>
              <a:buClr>
                <a:schemeClr val="hlink"/>
              </a:buClr>
              <a:buFont typeface="Wingdings" panose="05000000000000000000" pitchFamily="2" charset="2"/>
              <a:buChar char="v"/>
              <a:defRPr sz="2600">
                <a:solidFill>
                  <a:schemeClr val="tx1"/>
                </a:solidFill>
                <a:latin typeface="Arial" panose="020B0604020202020204" pitchFamily="34" charset="0"/>
                <a:ea typeface="华文琥珀" panose="02010800040101010101" pitchFamily="2" charset="-122"/>
                <a:cs typeface="Arial" panose="020B0604020202020204" pitchFamily="34" charset="0"/>
              </a:defRPr>
            </a:lvl1pPr>
            <a:lvl2pPr marL="360045" indent="-179705" algn="l" rtl="0" eaLnBrk="1" fontAlgn="base" hangingPunct="1">
              <a:spcBef>
                <a:spcPct val="20000"/>
              </a:spcBef>
              <a:spcAft>
                <a:spcPct val="0"/>
              </a:spcAft>
              <a:buClr>
                <a:schemeClr val="accent1"/>
              </a:buClr>
              <a:buFont typeface="Wingdings" panose="05000000000000000000" pitchFamily="2" charset="2"/>
              <a:buChar char="§"/>
              <a:defRPr sz="2400">
                <a:solidFill>
                  <a:srgbClr val="002060"/>
                </a:solidFill>
                <a:latin typeface="Arial" panose="020B0604020202020204" pitchFamily="34" charset="0"/>
                <a:ea typeface="黑体" panose="02010609060101010101" pitchFamily="49" charset="-122"/>
                <a:cs typeface="Arial" panose="020B0604020202020204" pitchFamily="34" charset="0"/>
              </a:defRPr>
            </a:lvl2pPr>
            <a:lvl3pPr marL="539750" indent="-179705" algn="l" rtl="0" eaLnBrk="1" fontAlgn="base" hangingPunct="1">
              <a:spcBef>
                <a:spcPct val="20000"/>
              </a:spcBef>
              <a:spcAft>
                <a:spcPct val="0"/>
              </a:spcAft>
              <a:buClr>
                <a:srgbClr val="FF0000"/>
              </a:buClr>
              <a:buChar char="•"/>
              <a:defRPr sz="2200" b="0">
                <a:solidFill>
                  <a:schemeClr val="tx1"/>
                </a:solidFill>
                <a:latin typeface="Arial" panose="020B0604020202020204" pitchFamily="34" charset="0"/>
                <a:ea typeface="华文细黑" panose="02010600040101010101" pitchFamily="2" charset="-122"/>
                <a:cs typeface="Arial" panose="020B0604020202020204" pitchFamily="34" charset="0"/>
              </a:defRPr>
            </a:lvl3pPr>
            <a:lvl4pPr marL="720090" indent="-144145" algn="l" rtl="0" eaLnBrk="1" fontAlgn="base" hangingPunct="1">
              <a:spcBef>
                <a:spcPct val="20000"/>
              </a:spcBef>
              <a:spcAft>
                <a:spcPct val="0"/>
              </a:spcAft>
              <a:buClr>
                <a:srgbClr val="C00000"/>
              </a:buClr>
              <a:buSzPct val="80000"/>
              <a:buFont typeface="Wingdings" panose="05000000000000000000" pitchFamily="2" charset="2"/>
              <a:buChar char="ü"/>
              <a:defRPr sz="2000">
                <a:solidFill>
                  <a:schemeClr val="tx1"/>
                </a:solidFill>
                <a:latin typeface="Arial" panose="020B0604020202020204" pitchFamily="34" charset="0"/>
                <a:ea typeface="+mn-ea"/>
                <a:cs typeface="Arial" panose="020B0604020202020204" pitchFamily="34" charset="0"/>
              </a:defRPr>
            </a:lvl4pPr>
            <a:lvl5pPr marL="899795" indent="-107950" algn="l" rtl="0" eaLnBrk="1" fontAlgn="base" hangingPunct="1">
              <a:spcBef>
                <a:spcPct val="20000"/>
              </a:spcBef>
              <a:spcAft>
                <a:spcPct val="0"/>
              </a:spcAft>
              <a:buChar char="»"/>
              <a:defRPr sz="2000">
                <a:solidFill>
                  <a:schemeClr val="tx1"/>
                </a:solidFill>
                <a:latin typeface="Arial" panose="020B0604020202020204" pitchFamily="34" charset="0"/>
                <a:ea typeface="+mn-ea"/>
                <a:cs typeface="Arial" panose="020B0604020202020204" pitchFamily="34" charset="0"/>
              </a:defRPr>
            </a:lvl5pPr>
            <a:lvl6pPr marL="2514600" indent="-228600" algn="l" rtl="0" eaLnBrk="1" fontAlgn="base" hangingPunct="1">
              <a:spcBef>
                <a:spcPct val="20000"/>
              </a:spcBef>
              <a:spcAft>
                <a:spcPct val="0"/>
              </a:spcAft>
              <a:buChar char="»"/>
              <a:defRPr sz="2000">
                <a:solidFill>
                  <a:schemeClr val="tx1"/>
                </a:solidFill>
                <a:latin typeface="+mj-lt"/>
                <a:ea typeface="+mn-ea"/>
              </a:defRPr>
            </a:lvl6pPr>
            <a:lvl7pPr marL="2971800" indent="-228600" algn="l" rtl="0" eaLnBrk="1" fontAlgn="base" hangingPunct="1">
              <a:spcBef>
                <a:spcPct val="20000"/>
              </a:spcBef>
              <a:spcAft>
                <a:spcPct val="0"/>
              </a:spcAft>
              <a:buChar char="»"/>
              <a:defRPr sz="2000">
                <a:solidFill>
                  <a:schemeClr val="tx1"/>
                </a:solidFill>
                <a:latin typeface="+mj-lt"/>
                <a:ea typeface="+mn-ea"/>
              </a:defRPr>
            </a:lvl7pPr>
            <a:lvl8pPr marL="3429000" indent="-228600" algn="l" rtl="0" eaLnBrk="1" fontAlgn="base" hangingPunct="1">
              <a:spcBef>
                <a:spcPct val="20000"/>
              </a:spcBef>
              <a:spcAft>
                <a:spcPct val="0"/>
              </a:spcAft>
              <a:buChar char="»"/>
              <a:defRPr sz="2000">
                <a:solidFill>
                  <a:schemeClr val="tx1"/>
                </a:solidFill>
                <a:latin typeface="+mj-lt"/>
                <a:ea typeface="+mn-ea"/>
              </a:defRPr>
            </a:lvl8pPr>
            <a:lvl9pPr marL="3886200" indent="-228600" algn="l" rtl="0" eaLnBrk="1" fontAlgn="base" hangingPunct="1">
              <a:spcBef>
                <a:spcPct val="20000"/>
              </a:spcBef>
              <a:spcAft>
                <a:spcPct val="0"/>
              </a:spcAft>
              <a:buChar char="»"/>
              <a:defRPr sz="2000">
                <a:solidFill>
                  <a:schemeClr val="tx1"/>
                </a:solidFill>
                <a:latin typeface="+mj-lt"/>
                <a:ea typeface="+mn-ea"/>
              </a:defRPr>
            </a:lvl9pPr>
          </a:lstStyle>
          <a:p>
            <a:pPr lvl="1">
              <a:lnSpc>
                <a:spcPct val="110000"/>
              </a:lnSpc>
            </a:pPr>
            <a:r>
              <a:rPr lang="zh-CN" altLang="en-US" sz="2600" kern="0" dirty="0"/>
              <a:t>商业模式创新与管理模式转型逻辑</a:t>
            </a:r>
            <a:endParaRPr lang="en-US" altLang="zh-CN" sz="2600" kern="0" dirty="0"/>
          </a:p>
          <a:p>
            <a:pPr lvl="2">
              <a:lnSpc>
                <a:spcPct val="110000"/>
              </a:lnSpc>
              <a:spcBef>
                <a:spcPts val="0"/>
              </a:spcBef>
            </a:pPr>
            <a:r>
              <a:rPr lang="zh-CN" altLang="en-US" sz="2400" kern="0" dirty="0"/>
              <a:t>商业模式是企业基础结构</a:t>
            </a:r>
            <a:r>
              <a:rPr lang="en-US" altLang="zh-CN" sz="2400" kern="0" dirty="0">
                <a:sym typeface="Wingdings" panose="05000000000000000000" pitchFamily="2" charset="2"/>
              </a:rPr>
              <a:t></a:t>
            </a:r>
            <a:r>
              <a:rPr lang="zh-CN" altLang="en-US" sz="2400" kern="0" dirty="0">
                <a:solidFill>
                  <a:srgbClr val="FF0000"/>
                </a:solidFill>
                <a:ea typeface="华文琥珀" panose="02010800040101010101" pitchFamily="2" charset="-122"/>
              </a:rPr>
              <a:t>运行机制</a:t>
            </a:r>
          </a:p>
          <a:p>
            <a:pPr lvl="3">
              <a:spcBef>
                <a:spcPts val="0"/>
              </a:spcBef>
            </a:pPr>
            <a:r>
              <a:rPr lang="zh-CN" altLang="en-US" sz="2200" kern="0" dirty="0"/>
              <a:t>类似战舰构造：结构</a:t>
            </a:r>
            <a:r>
              <a:rPr lang="en-US" altLang="zh-CN" sz="2200" kern="0" dirty="0"/>
              <a:t>/</a:t>
            </a:r>
            <a:r>
              <a:rPr lang="zh-CN" altLang="en-US" sz="2200" kern="0" dirty="0"/>
              <a:t>配置不同，舰队中不同位置</a:t>
            </a:r>
            <a:r>
              <a:rPr lang="en-US" altLang="zh-CN" sz="2200" kern="0" dirty="0"/>
              <a:t>/</a:t>
            </a:r>
            <a:r>
              <a:rPr lang="zh-CN" altLang="en-US" sz="2200" kern="0" dirty="0"/>
              <a:t>功能</a:t>
            </a:r>
            <a:endParaRPr lang="en-US" altLang="zh-CN" sz="2200" kern="0" dirty="0"/>
          </a:p>
          <a:p>
            <a:pPr lvl="2">
              <a:spcBef>
                <a:spcPts val="0"/>
              </a:spcBef>
            </a:pPr>
            <a:r>
              <a:rPr lang="zh-CN" altLang="en-US" kern="0" dirty="0"/>
              <a:t>管理模式类似于驾驶战舰的舰队官兵</a:t>
            </a:r>
            <a:r>
              <a:rPr lang="en-US" altLang="zh-CN" kern="0" dirty="0">
                <a:sym typeface="Wingdings" panose="05000000000000000000" pitchFamily="2" charset="2"/>
              </a:rPr>
              <a:t></a:t>
            </a:r>
            <a:r>
              <a:rPr lang="zh-CN" altLang="en-US" sz="2400" kern="0" dirty="0">
                <a:solidFill>
                  <a:srgbClr val="FF0000"/>
                </a:solidFill>
                <a:ea typeface="华文琥珀" panose="02010800040101010101" pitchFamily="2" charset="-122"/>
              </a:rPr>
              <a:t>执行机制</a:t>
            </a:r>
          </a:p>
          <a:p>
            <a:pPr lvl="2">
              <a:lnSpc>
                <a:spcPct val="110000"/>
              </a:lnSpc>
              <a:spcBef>
                <a:spcPts val="0"/>
              </a:spcBef>
            </a:pPr>
            <a:r>
              <a:rPr lang="zh-CN" altLang="en-US" sz="2400" b="1" kern="0" dirty="0">
                <a:effectLst>
                  <a:outerShdw blurRad="38100" dist="38100" dir="2700000" algn="tl">
                    <a:srgbClr val="000000">
                      <a:alpha val="43137"/>
                    </a:srgbClr>
                  </a:outerShdw>
                </a:effectLst>
                <a:latin typeface="等线" panose="02010600030101010101" pitchFamily="2" charset="-122"/>
                <a:ea typeface="等线" panose="02010600030101010101" pitchFamily="2" charset="-122"/>
              </a:rPr>
              <a:t>商业模式重构须先于管理模式转型</a:t>
            </a:r>
            <a:endParaRPr lang="zh-CN" altLang="en-US" sz="2000" kern="0" dirty="0"/>
          </a:p>
        </p:txBody>
      </p:sp>
    </p:spTree>
    <p:extLst>
      <p:ext uri="{BB962C8B-B14F-4D97-AF65-F5344CB8AC3E}">
        <p14:creationId xmlns:p14="http://schemas.microsoft.com/office/powerpoint/2010/main" val="3655967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750"/>
                                  </p:stCondLst>
                                  <p:childTnLst>
                                    <p:set>
                                      <p:cBhvr>
                                        <p:cTn id="9" dur="1" fill="hold">
                                          <p:stCondLst>
                                            <p:cond delay="0"/>
                                          </p:stCondLst>
                                        </p:cTn>
                                        <p:tgtEl>
                                          <p:spTgt spid="38"/>
                                        </p:tgtEl>
                                        <p:attrNameLst>
                                          <p:attrName>style.visibility</p:attrName>
                                        </p:attrNameLst>
                                      </p:cBhvr>
                                      <p:to>
                                        <p:strVal val="visible"/>
                                      </p:to>
                                    </p:set>
                                  </p:childTnLst>
                                </p:cTn>
                              </p:par>
                            </p:childTnLst>
                          </p:cTn>
                        </p:par>
                        <p:par>
                          <p:cTn id="10" fill="hold">
                            <p:stCondLst>
                              <p:cond delay="750"/>
                            </p:stCondLst>
                            <p:childTnLst>
                              <p:par>
                                <p:cTn id="11" presetID="1" presetClass="entr" presetSubtype="0" fill="hold" nodeType="afterEffect">
                                  <p:stCondLst>
                                    <p:cond delay="250"/>
                                  </p:stCondLst>
                                  <p:childTnLst>
                                    <p:set>
                                      <p:cBhvr>
                                        <p:cTn id="12" dur="1" fill="hold">
                                          <p:stCondLst>
                                            <p:cond delay="0"/>
                                          </p:stCondLst>
                                        </p:cTn>
                                        <p:tgtEl>
                                          <p:spTgt spid="35"/>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nodeType="afterEffect">
                                  <p:stCondLst>
                                    <p:cond delay="250"/>
                                  </p:stCondLst>
                                  <p:childTnLst>
                                    <p:set>
                                      <p:cBhvr>
                                        <p:cTn id="15" dur="1" fill="hold">
                                          <p:stCondLst>
                                            <p:cond delay="0"/>
                                          </p:stCondLst>
                                        </p:cTn>
                                        <p:tgtEl>
                                          <p:spTgt spid="32"/>
                                        </p:tgtEl>
                                        <p:attrNameLst>
                                          <p:attrName>style.visibility</p:attrName>
                                        </p:attrNameLst>
                                      </p:cBhvr>
                                      <p:to>
                                        <p:strVal val="visible"/>
                                      </p:to>
                                    </p:set>
                                  </p:childTnLst>
                                </p:cTn>
                              </p:par>
                            </p:childTnLst>
                          </p:cTn>
                        </p:par>
                        <p:par>
                          <p:cTn id="16" fill="hold">
                            <p:stCondLst>
                              <p:cond delay="1250"/>
                            </p:stCondLst>
                            <p:childTnLst>
                              <p:par>
                                <p:cTn id="17" presetID="1" presetClass="entr" presetSubtype="0" fill="hold" nodeType="afterEffect">
                                  <p:stCondLst>
                                    <p:cond delay="25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nodeType="click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circle(in)">
                                      <p:cBhvr>
                                        <p:cTn id="30" dur="2000"/>
                                        <p:tgtEl>
                                          <p:spTgt spid="44"/>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nodeType="click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circle(in)">
                                      <p:cBhvr>
                                        <p:cTn id="35" dur="2000"/>
                                        <p:tgtEl>
                                          <p:spTgt spid="61"/>
                                        </p:tgtEl>
                                      </p:cBhvr>
                                    </p:animEffect>
                                  </p:childTnLst>
                                </p:cTn>
                              </p:par>
                            </p:childTnLst>
                          </p:cTn>
                        </p:par>
                      </p:childTnLst>
                    </p:cTn>
                  </p:par>
                  <p:par>
                    <p:cTn id="36" fill="hold">
                      <p:stCondLst>
                        <p:cond delay="indefinite"/>
                      </p:stCondLst>
                      <p:childTnLst>
                        <p:par>
                          <p:cTn id="37" fill="hold">
                            <p:stCondLst>
                              <p:cond delay="0"/>
                            </p:stCondLst>
                            <p:childTnLst>
                              <p:par>
                                <p:cTn id="38" presetID="6" presetClass="entr" presetSubtype="16" fill="hold" nodeType="clickEffect">
                                  <p:stCondLst>
                                    <p:cond delay="0"/>
                                  </p:stCondLst>
                                  <p:childTnLst>
                                    <p:set>
                                      <p:cBhvr>
                                        <p:cTn id="39" dur="1" fill="hold">
                                          <p:stCondLst>
                                            <p:cond delay="0"/>
                                          </p:stCondLst>
                                        </p:cTn>
                                        <p:tgtEl>
                                          <p:spTgt spid="49"/>
                                        </p:tgtEl>
                                        <p:attrNameLst>
                                          <p:attrName>style.visibility</p:attrName>
                                        </p:attrNameLst>
                                      </p:cBhvr>
                                      <p:to>
                                        <p:strVal val="visible"/>
                                      </p:to>
                                    </p:set>
                                    <p:animEffect transition="in" filter="circle(in)">
                                      <p:cBhvr>
                                        <p:cTn id="40" dur="2000"/>
                                        <p:tgtEl>
                                          <p:spTgt spid="49"/>
                                        </p:tgtEl>
                                      </p:cBhvr>
                                    </p:animEffect>
                                  </p:childTnLst>
                                </p:cTn>
                              </p:par>
                            </p:childTnLst>
                          </p:cTn>
                        </p:par>
                      </p:childTnLst>
                    </p:cTn>
                  </p:par>
                  <p:par>
                    <p:cTn id="41" fill="hold">
                      <p:stCondLst>
                        <p:cond delay="indefinite"/>
                      </p:stCondLst>
                      <p:childTnLst>
                        <p:par>
                          <p:cTn id="42" fill="hold">
                            <p:stCondLst>
                              <p:cond delay="0"/>
                            </p:stCondLst>
                            <p:childTnLst>
                              <p:par>
                                <p:cTn id="43" presetID="6" presetClass="entr" presetSubtype="16" fill="hold" nodeType="click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circle(in)">
                                      <p:cBhvr>
                                        <p:cTn id="45" dur="2000"/>
                                        <p:tgtEl>
                                          <p:spTgt spid="54"/>
                                        </p:tgtEl>
                                      </p:cBhvr>
                                    </p:animEffect>
                                  </p:childTnLst>
                                </p:cTn>
                              </p:par>
                            </p:childTnLst>
                          </p:cTn>
                        </p:par>
                        <p:par>
                          <p:cTn id="46" fill="hold">
                            <p:stCondLst>
                              <p:cond delay="2000"/>
                            </p:stCondLst>
                            <p:childTnLst>
                              <p:par>
                                <p:cTn id="47" presetID="2" presetClass="entr" presetSubtype="4" fill="hold" grpId="0" nodeType="afterEffect">
                                  <p:stCondLst>
                                    <p:cond delay="0"/>
                                  </p:stCondLst>
                                  <p:childTnLst>
                                    <p:set>
                                      <p:cBhvr>
                                        <p:cTn id="48" dur="1" fill="hold">
                                          <p:stCondLst>
                                            <p:cond delay="0"/>
                                          </p:stCondLst>
                                        </p:cTn>
                                        <p:tgtEl>
                                          <p:spTgt spid="66">
                                            <p:txEl>
                                              <p:pRg st="0" end="0"/>
                                            </p:txEl>
                                          </p:spTgt>
                                        </p:tgtEl>
                                        <p:attrNameLst>
                                          <p:attrName>style.visibility</p:attrName>
                                        </p:attrNameLst>
                                      </p:cBhvr>
                                      <p:to>
                                        <p:strVal val="visible"/>
                                      </p:to>
                                    </p:set>
                                    <p:anim calcmode="lin" valueType="num">
                                      <p:cBhvr additive="base">
                                        <p:cTn id="49"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66">
                                            <p:txEl>
                                              <p:pRg st="1" end="1"/>
                                            </p:txEl>
                                          </p:spTgt>
                                        </p:tgtEl>
                                        <p:attrNameLst>
                                          <p:attrName>style.visibility</p:attrName>
                                        </p:attrNameLst>
                                      </p:cBhvr>
                                      <p:to>
                                        <p:strVal val="visible"/>
                                      </p:to>
                                    </p:set>
                                    <p:anim calcmode="lin" valueType="num">
                                      <p:cBhvr additive="base">
                                        <p:cTn id="53" dur="500" fill="hold"/>
                                        <p:tgtEl>
                                          <p:spTgt spid="66">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66">
                                            <p:txEl>
                                              <p:pRg st="1" end="1"/>
                                            </p:txEl>
                                          </p:spTgt>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66">
                                            <p:txEl>
                                              <p:pRg st="2" end="2"/>
                                            </p:txEl>
                                          </p:spTgt>
                                        </p:tgtEl>
                                        <p:attrNameLst>
                                          <p:attrName>style.visibility</p:attrName>
                                        </p:attrNameLst>
                                      </p:cBhvr>
                                      <p:to>
                                        <p:strVal val="visible"/>
                                      </p:to>
                                    </p:set>
                                    <p:anim calcmode="lin" valueType="num">
                                      <p:cBhvr additive="base">
                                        <p:cTn id="57" dur="500" fill="hold"/>
                                        <p:tgtEl>
                                          <p:spTgt spid="66">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66">
                                            <p:txEl>
                                              <p:pRg st="2" end="2"/>
                                            </p:txEl>
                                          </p:spTgt>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66">
                                            <p:txEl>
                                              <p:pRg st="3" end="3"/>
                                            </p:txEl>
                                          </p:spTgt>
                                        </p:tgtEl>
                                        <p:attrNameLst>
                                          <p:attrName>style.visibility</p:attrName>
                                        </p:attrNameLst>
                                      </p:cBhvr>
                                      <p:to>
                                        <p:strVal val="visible"/>
                                      </p:to>
                                    </p:set>
                                    <p:anim calcmode="lin" valueType="num">
                                      <p:cBhvr additive="base">
                                        <p:cTn id="61" dur="500" fill="hold"/>
                                        <p:tgtEl>
                                          <p:spTgt spid="66">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66">
                                            <p:txEl>
                                              <p:pRg st="3" end="3"/>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66">
                                            <p:txEl>
                                              <p:pRg st="4" end="4"/>
                                            </p:txEl>
                                          </p:spTgt>
                                        </p:tgtEl>
                                        <p:attrNameLst>
                                          <p:attrName>style.visibility</p:attrName>
                                        </p:attrNameLst>
                                      </p:cBhvr>
                                      <p:to>
                                        <p:strVal val="visible"/>
                                      </p:to>
                                    </p:set>
                                    <p:anim calcmode="lin" valueType="num">
                                      <p:cBhvr additive="base">
                                        <p:cTn id="65" dur="500" fill="hold"/>
                                        <p:tgtEl>
                                          <p:spTgt spid="66">
                                            <p:txEl>
                                              <p:pRg st="4" end="4"/>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6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5"/>
          <p:cNvSpPr>
            <a:spLocks noGrp="1"/>
          </p:cNvSpPr>
          <p:nvPr>
            <p:ph type="sldNum" sz="quarter" idx="12"/>
          </p:nvPr>
        </p:nvSpPr>
        <p:spPr/>
        <p:txBody>
          <a:bodyPr/>
          <a:lstStyle/>
          <a:p>
            <a:pPr>
              <a:defRPr/>
            </a:pPr>
            <a:fld id="{03F04D49-8219-A447-8308-7DA2CD3D4E08}" type="slidenum">
              <a:rPr lang="en-US" altLang="zh-CN"/>
              <a:pPr>
                <a:defRPr/>
              </a:pPr>
              <a:t>40</a:t>
            </a:fld>
            <a:endParaRPr lang="en-US" altLang="zh-CN"/>
          </a:p>
        </p:txBody>
      </p:sp>
      <p:sp>
        <p:nvSpPr>
          <p:cNvPr id="2418690" name="Rectangle 2"/>
          <p:cNvSpPr>
            <a:spLocks noGrp="1" noChangeArrowheads="1"/>
          </p:cNvSpPr>
          <p:nvPr>
            <p:ph type="body" idx="1"/>
          </p:nvPr>
        </p:nvSpPr>
        <p:spPr>
          <a:xfrm>
            <a:off x="197540" y="692150"/>
            <a:ext cx="8326437" cy="5327650"/>
          </a:xfrm>
        </p:spPr>
        <p:txBody>
          <a:bodyPr/>
          <a:lstStyle/>
          <a:p>
            <a:pPr>
              <a:buFontTx/>
              <a:buNone/>
              <a:defRPr/>
            </a:pPr>
            <a:r>
              <a:rPr lang="zh-CN" altLang="en-US" dirty="0">
                <a:solidFill>
                  <a:srgbClr val="FF3300"/>
                </a:solidFill>
              </a:rPr>
              <a:t>二、供应链运作模型</a:t>
            </a:r>
            <a:endParaRPr lang="en-US" altLang="zh-CN" dirty="0">
              <a:solidFill>
                <a:srgbClr val="FF3300"/>
              </a:solidFill>
            </a:endParaRPr>
          </a:p>
          <a:p>
            <a:pPr>
              <a:defRPr/>
            </a:pPr>
            <a:r>
              <a:rPr lang="zh-CN" altLang="en-US" sz="2000" dirty="0">
                <a:solidFill>
                  <a:schemeClr val="accent2"/>
                </a:solidFill>
              </a:rPr>
              <a:t>房间</a:t>
            </a:r>
            <a:r>
              <a:rPr lang="zh-CN" altLang="en-US" sz="2000" b="0" dirty="0"/>
              <a:t>：核心企业按订单生产的精细与敏捷物料流运作</a:t>
            </a: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endParaRPr lang="en-US" altLang="zh-CN" sz="2000" b="0" dirty="0"/>
          </a:p>
          <a:p>
            <a:pPr>
              <a:defRPr/>
            </a:pPr>
            <a:r>
              <a:rPr lang="zh-CN" altLang="en-US" sz="2000" dirty="0">
                <a:solidFill>
                  <a:schemeClr val="accent2"/>
                </a:solidFill>
              </a:rPr>
              <a:t>墙体</a:t>
            </a:r>
            <a:r>
              <a:rPr lang="zh-CN" altLang="en-US" sz="2000" b="0" dirty="0"/>
              <a:t>：结点企业间供需伙伴关系</a:t>
            </a:r>
            <a:endParaRPr lang="en-US" altLang="zh-CN" sz="2000" b="0" dirty="0"/>
          </a:p>
          <a:p>
            <a:pPr>
              <a:defRPr/>
            </a:pPr>
            <a:r>
              <a:rPr lang="zh-CN" altLang="en-US" sz="2000" dirty="0">
                <a:solidFill>
                  <a:schemeClr val="accent2"/>
                </a:solidFill>
              </a:rPr>
              <a:t>房基</a:t>
            </a:r>
            <a:r>
              <a:rPr lang="zh-CN" altLang="en-US" sz="2000" b="0" dirty="0"/>
              <a:t>：成员技术能力和组织能力</a:t>
            </a:r>
            <a:endParaRPr lang="en-US" altLang="zh-CN" sz="2000" b="0" dirty="0"/>
          </a:p>
          <a:p>
            <a:pPr>
              <a:defRPr/>
            </a:pPr>
            <a:r>
              <a:rPr lang="zh-CN" altLang="en-US" sz="2000" dirty="0">
                <a:solidFill>
                  <a:schemeClr val="accent2"/>
                </a:solidFill>
              </a:rPr>
              <a:t>房顶</a:t>
            </a:r>
            <a:r>
              <a:rPr lang="zh-CN" altLang="en-US" sz="2000" b="0" dirty="0"/>
              <a:t>：整体绩效评价与持续改进</a:t>
            </a:r>
          </a:p>
        </p:txBody>
      </p:sp>
      <p:sp>
        <p:nvSpPr>
          <p:cNvPr id="2418691" name="Rectangle 3"/>
          <p:cNvSpPr>
            <a:spLocks noGrp="1" noChangeArrowheads="1"/>
          </p:cNvSpPr>
          <p:nvPr>
            <p:ph type="title"/>
          </p:nvPr>
        </p:nvSpPr>
        <p:spPr/>
        <p:txBody>
          <a:bodyPr/>
          <a:lstStyle/>
          <a:p>
            <a:pPr>
              <a:defRPr/>
            </a:pPr>
            <a:r>
              <a:rPr lang="zh-CN" altLang="en-US" dirty="0"/>
              <a:t>第一节</a:t>
            </a:r>
            <a:r>
              <a:rPr lang="en-US" altLang="zh-CN" dirty="0"/>
              <a:t>  </a:t>
            </a:r>
            <a:r>
              <a:rPr lang="zh-CN" altLang="en-US" dirty="0"/>
              <a:t>供应链战略匹配决策</a:t>
            </a:r>
          </a:p>
        </p:txBody>
      </p:sp>
      <p:grpSp>
        <p:nvGrpSpPr>
          <p:cNvPr id="2418692" name="Group 4"/>
          <p:cNvGrpSpPr>
            <a:grpSpLocks/>
          </p:cNvGrpSpPr>
          <p:nvPr/>
        </p:nvGrpSpPr>
        <p:grpSpPr bwMode="auto">
          <a:xfrm>
            <a:off x="1619250" y="1844824"/>
            <a:ext cx="5329238" cy="3240088"/>
            <a:chOff x="1247" y="1389"/>
            <a:chExt cx="2911" cy="1697"/>
          </a:xfrm>
        </p:grpSpPr>
        <p:sp>
          <p:nvSpPr>
            <p:cNvPr id="64523" name="AutoShape 5"/>
            <p:cNvSpPr>
              <a:spLocks noChangeArrowheads="1"/>
            </p:cNvSpPr>
            <p:nvPr/>
          </p:nvSpPr>
          <p:spPr bwMode="auto">
            <a:xfrm rot="16200000" flipV="1">
              <a:off x="2254" y="1150"/>
              <a:ext cx="949" cy="2084"/>
            </a:xfrm>
            <a:prstGeom prst="can">
              <a:avLst>
                <a:gd name="adj" fmla="val 8916"/>
              </a:avLst>
            </a:prstGeom>
            <a:noFill/>
            <a:ln w="9525">
              <a:solidFill>
                <a:srgbClr val="000000"/>
              </a:solidFill>
              <a:round/>
              <a:headEnd/>
              <a:tailEnd/>
            </a:ln>
            <a:extLst>
              <a:ext uri="{909E8E84-426E-40dd-AFC4-6F175D3DCCD1}">
                <a14:hiddenFill xmlns:a14="http://schemas.microsoft.com/office/drawing/2010/main" xmlns="">
                  <a:solidFill>
                    <a:srgbClr val="00CC99"/>
                  </a:solidFill>
                </a14:hiddenFill>
              </a:ext>
            </a:extLst>
          </p:spPr>
          <p:txBody>
            <a:bodyPr rot="10800000" vert="eaVert" lIns="0" tIns="0" rIns="0" bIns="0" anchor="ctr"/>
            <a:lstStyle/>
            <a:p>
              <a:pPr marL="342900" indent="-342900"/>
              <a:endParaRPr lang="zh-CN" altLang="en-US" sz="1400" b="1"/>
            </a:p>
          </p:txBody>
        </p:sp>
        <p:sp>
          <p:nvSpPr>
            <p:cNvPr id="64524" name="AutoShape 6"/>
            <p:cNvSpPr>
              <a:spLocks noChangeArrowheads="1"/>
            </p:cNvSpPr>
            <p:nvPr/>
          </p:nvSpPr>
          <p:spPr bwMode="auto">
            <a:xfrm>
              <a:off x="1276" y="1389"/>
              <a:ext cx="2858" cy="1361"/>
            </a:xfrm>
            <a:prstGeom prst="flowChartAlternateProcess">
              <a:avLst/>
            </a:prstGeom>
            <a:noFill/>
            <a:ln w="9525" cap="rnd">
              <a:solidFill>
                <a:srgbClr val="000000"/>
              </a:solidFill>
              <a:prstDash val="sysDot"/>
              <a:miter lim="800000"/>
              <a:headEnd/>
              <a:tailEnd/>
            </a:ln>
            <a:extLst>
              <a:ext uri="{909E8E84-426E-40dd-AFC4-6F175D3DCCD1}">
                <a14:hiddenFill xmlns:a14="http://schemas.microsoft.com/office/drawing/2010/main" xmlns="">
                  <a:solidFill>
                    <a:srgbClr val="00CC99"/>
                  </a:solidFill>
                </a14:hiddenFill>
              </a:ext>
            </a:extLst>
          </p:spPr>
          <p:txBody>
            <a:bodyPr lIns="0" tIns="0" rIns="0" bIns="0"/>
            <a:lstStyle/>
            <a:p>
              <a:pPr marL="342900" indent="-342900"/>
              <a:endParaRPr lang="zh-CN" altLang="en-US" sz="1400" b="1"/>
            </a:p>
          </p:txBody>
        </p:sp>
        <p:sp>
          <p:nvSpPr>
            <p:cNvPr id="64525" name="AutoShape 7"/>
            <p:cNvSpPr>
              <a:spLocks noChangeArrowheads="1"/>
            </p:cNvSpPr>
            <p:nvPr/>
          </p:nvSpPr>
          <p:spPr bwMode="auto">
            <a:xfrm rot="16200000" flipV="1">
              <a:off x="3575" y="2108"/>
              <a:ext cx="948" cy="187"/>
            </a:xfrm>
            <a:prstGeom prst="can">
              <a:avLst>
                <a:gd name="adj" fmla="val 25000"/>
              </a:avLst>
            </a:prstGeom>
            <a:solidFill>
              <a:srgbClr val="FFFFFF"/>
            </a:solidFill>
            <a:ln w="9525">
              <a:solidFill>
                <a:srgbClr val="000000"/>
              </a:solidFill>
              <a:round/>
              <a:headEnd/>
              <a:tailEnd/>
            </a:ln>
          </p:spPr>
          <p:txBody>
            <a:bodyPr rot="10800000" vert="eaVert" lIns="0" tIns="0" rIns="0" bIns="0" anchor="ctr"/>
            <a:lstStyle/>
            <a:p>
              <a:pPr marL="342900" indent="-342900"/>
              <a:r>
                <a:rPr lang="zh-CN" altLang="en-US" b="1"/>
                <a:t>客</a:t>
              </a:r>
              <a:endParaRPr lang="en-US" altLang="zh-CN" b="1"/>
            </a:p>
            <a:p>
              <a:pPr marL="342900" indent="-342900"/>
              <a:endParaRPr lang="en-US" altLang="zh-CN" b="1"/>
            </a:p>
            <a:p>
              <a:pPr marL="342900" indent="-342900"/>
              <a:r>
                <a:rPr lang="zh-CN" altLang="en-US" b="1"/>
                <a:t>户</a:t>
              </a:r>
            </a:p>
          </p:txBody>
        </p:sp>
        <p:sp>
          <p:nvSpPr>
            <p:cNvPr id="64526" name="Oval 8"/>
            <p:cNvSpPr>
              <a:spLocks noChangeArrowheads="1"/>
            </p:cNvSpPr>
            <p:nvPr/>
          </p:nvSpPr>
          <p:spPr bwMode="auto">
            <a:xfrm>
              <a:off x="1464" y="1525"/>
              <a:ext cx="2307" cy="136"/>
            </a:xfrm>
            <a:prstGeom prst="ellipse">
              <a:avLst/>
            </a:prstGeom>
            <a:solidFill>
              <a:srgbClr val="E7FFFF"/>
            </a:solidFill>
            <a:ln w="9525">
              <a:solidFill>
                <a:srgbClr val="000000"/>
              </a:solidFill>
              <a:round/>
              <a:headEnd/>
              <a:tailEnd/>
            </a:ln>
          </p:spPr>
          <p:txBody>
            <a:bodyPr lIns="0" tIns="0" rIns="0" bIns="0"/>
            <a:lstStyle/>
            <a:p>
              <a:pPr marL="342900" indent="-342900"/>
              <a:r>
                <a:rPr lang="en-US" altLang="zh-CN" b="1" i="1"/>
                <a:t>A</a:t>
              </a:r>
              <a:r>
                <a:rPr lang="en-US" altLang="zh-CN" b="1" baseline="-25000"/>
                <a:t>6 </a:t>
              </a:r>
              <a:r>
                <a:rPr lang="en-US" altLang="zh-CN" b="1" i="1" baseline="-25000">
                  <a:solidFill>
                    <a:srgbClr val="FFFFFF"/>
                  </a:solidFill>
                </a:rPr>
                <a:t>  </a:t>
              </a:r>
              <a:r>
                <a:rPr lang="zh-CN" altLang="en-US" b="1"/>
                <a:t>集成绩效评价</a:t>
              </a:r>
            </a:p>
          </p:txBody>
        </p:sp>
        <p:sp>
          <p:nvSpPr>
            <p:cNvPr id="64527" name="AutoShape 9"/>
            <p:cNvSpPr>
              <a:spLocks noChangeArrowheads="1"/>
            </p:cNvSpPr>
            <p:nvPr/>
          </p:nvSpPr>
          <p:spPr bwMode="auto">
            <a:xfrm rot="16200000" flipV="1">
              <a:off x="892" y="2091"/>
              <a:ext cx="948" cy="221"/>
            </a:xfrm>
            <a:prstGeom prst="can">
              <a:avLst>
                <a:gd name="adj" fmla="val 25000"/>
              </a:avLst>
            </a:prstGeom>
            <a:solidFill>
              <a:srgbClr val="FFFFFF"/>
            </a:solidFill>
            <a:ln w="9525">
              <a:solidFill>
                <a:srgbClr val="000000"/>
              </a:solidFill>
              <a:round/>
              <a:headEnd/>
              <a:tailEnd/>
            </a:ln>
          </p:spPr>
          <p:txBody>
            <a:bodyPr rot="10800000" vert="eaVert" lIns="0" tIns="0" rIns="0" bIns="0" anchor="ctr"/>
            <a:lstStyle/>
            <a:p>
              <a:pPr marL="342900" indent="-342900"/>
              <a:r>
                <a:rPr lang="zh-CN" altLang="en-US" b="1"/>
                <a:t>供</a:t>
              </a:r>
              <a:endParaRPr lang="en-US" altLang="zh-CN" b="1"/>
            </a:p>
            <a:p>
              <a:pPr marL="342900" indent="-342900"/>
              <a:r>
                <a:rPr lang="zh-CN" altLang="en-US" b="1"/>
                <a:t>应</a:t>
              </a:r>
              <a:endParaRPr lang="en-US" altLang="zh-CN" b="1"/>
            </a:p>
            <a:p>
              <a:pPr marL="342900" indent="-342900"/>
              <a:r>
                <a:rPr lang="zh-CN" altLang="en-US" b="1"/>
                <a:t>商</a:t>
              </a:r>
            </a:p>
          </p:txBody>
        </p:sp>
        <p:sp>
          <p:nvSpPr>
            <p:cNvPr id="64528" name="Oval 10"/>
            <p:cNvSpPr>
              <a:spLocks noChangeArrowheads="1"/>
            </p:cNvSpPr>
            <p:nvPr/>
          </p:nvSpPr>
          <p:spPr bwMode="auto">
            <a:xfrm>
              <a:off x="1730" y="2205"/>
              <a:ext cx="1950" cy="222"/>
            </a:xfrm>
            <a:prstGeom prst="ellipse">
              <a:avLst/>
            </a:prstGeom>
            <a:solidFill>
              <a:srgbClr val="EBF9FB"/>
            </a:solidFill>
            <a:ln w="9525">
              <a:solidFill>
                <a:srgbClr val="000000"/>
              </a:solidFill>
              <a:round/>
              <a:headEnd/>
              <a:tailEnd/>
            </a:ln>
          </p:spPr>
          <p:txBody>
            <a:bodyPr lIns="0" tIns="0" rIns="0" bIns="0"/>
            <a:lstStyle/>
            <a:p>
              <a:pPr marL="342900" indent="-342900"/>
              <a:endParaRPr lang="zh-CN" altLang="en-US" sz="1400" b="1"/>
            </a:p>
          </p:txBody>
        </p:sp>
        <p:sp>
          <p:nvSpPr>
            <p:cNvPr id="64529" name="AutoShape 11"/>
            <p:cNvSpPr>
              <a:spLocks noChangeArrowheads="1"/>
            </p:cNvSpPr>
            <p:nvPr/>
          </p:nvSpPr>
          <p:spPr bwMode="auto">
            <a:xfrm>
              <a:off x="1911" y="2251"/>
              <a:ext cx="424" cy="124"/>
            </a:xfrm>
            <a:prstGeom prst="chevron">
              <a:avLst>
                <a:gd name="adj" fmla="val 85484"/>
              </a:avLst>
            </a:prstGeom>
            <a:solidFill>
              <a:srgbClr val="EBF9FB"/>
            </a:solidFill>
            <a:ln w="9525">
              <a:solidFill>
                <a:srgbClr val="800080"/>
              </a:solidFill>
              <a:miter lim="800000"/>
              <a:headEnd/>
              <a:tailEnd/>
            </a:ln>
          </p:spPr>
          <p:txBody>
            <a:bodyPr lIns="0" tIns="0" rIns="0" bIns="0" anchor="ctr"/>
            <a:lstStyle/>
            <a:p>
              <a:pPr marL="342900" indent="-342900"/>
              <a:r>
                <a:rPr lang="en-US" altLang="zh-CN" sz="1400">
                  <a:solidFill>
                    <a:srgbClr val="FFFFFF"/>
                  </a:solidFill>
                </a:rPr>
                <a:t> </a:t>
              </a:r>
              <a:r>
                <a:rPr lang="en-US" altLang="zh-CN" sz="1000" b="1">
                  <a:solidFill>
                    <a:srgbClr val="FFFFFF"/>
                  </a:solidFill>
                </a:rPr>
                <a:t> </a:t>
              </a:r>
              <a:r>
                <a:rPr lang="zh-CN" altLang="en-US" sz="1000" b="1"/>
                <a:t>采购</a:t>
              </a:r>
              <a:endParaRPr lang="zh-CN" altLang="en-US" sz="1400" b="1"/>
            </a:p>
          </p:txBody>
        </p:sp>
        <p:sp>
          <p:nvSpPr>
            <p:cNvPr id="64530" name="AutoShape 12"/>
            <p:cNvSpPr>
              <a:spLocks noChangeArrowheads="1"/>
            </p:cNvSpPr>
            <p:nvPr/>
          </p:nvSpPr>
          <p:spPr bwMode="auto">
            <a:xfrm>
              <a:off x="2271" y="2251"/>
              <a:ext cx="424" cy="124"/>
            </a:xfrm>
            <a:prstGeom prst="chevron">
              <a:avLst>
                <a:gd name="adj" fmla="val 85484"/>
              </a:avLst>
            </a:prstGeom>
            <a:solidFill>
              <a:srgbClr val="EBF9FB"/>
            </a:solidFill>
            <a:ln w="9525">
              <a:solidFill>
                <a:srgbClr val="FF0000"/>
              </a:solidFill>
              <a:miter lim="800000"/>
              <a:headEnd/>
              <a:tailEnd/>
            </a:ln>
          </p:spPr>
          <p:txBody>
            <a:bodyPr lIns="0" tIns="0" rIns="0" bIns="0" anchor="ctr"/>
            <a:lstStyle/>
            <a:p>
              <a:pPr marL="342900" indent="-342900"/>
              <a:r>
                <a:rPr lang="zh-CN" altLang="en-US" sz="1000" b="1"/>
                <a:t>生产</a:t>
              </a:r>
            </a:p>
          </p:txBody>
        </p:sp>
        <p:sp>
          <p:nvSpPr>
            <p:cNvPr id="64531" name="AutoShape 13"/>
            <p:cNvSpPr>
              <a:spLocks noChangeArrowheads="1"/>
            </p:cNvSpPr>
            <p:nvPr/>
          </p:nvSpPr>
          <p:spPr bwMode="auto">
            <a:xfrm>
              <a:off x="2642" y="2251"/>
              <a:ext cx="425" cy="124"/>
            </a:xfrm>
            <a:prstGeom prst="chevron">
              <a:avLst>
                <a:gd name="adj" fmla="val 85685"/>
              </a:avLst>
            </a:prstGeom>
            <a:solidFill>
              <a:srgbClr val="EBF9FB"/>
            </a:solidFill>
            <a:ln w="9525">
              <a:solidFill>
                <a:srgbClr val="000000"/>
              </a:solidFill>
              <a:miter lim="800000"/>
              <a:headEnd/>
              <a:tailEnd/>
            </a:ln>
          </p:spPr>
          <p:txBody>
            <a:bodyPr lIns="0" tIns="0" rIns="0" bIns="0" anchor="ctr"/>
            <a:lstStyle/>
            <a:p>
              <a:pPr marL="342900" indent="-342900"/>
              <a:r>
                <a:rPr lang="en-US" altLang="zh-CN" sz="1000">
                  <a:solidFill>
                    <a:srgbClr val="FFFFFF"/>
                  </a:solidFill>
                </a:rPr>
                <a:t>  </a:t>
              </a:r>
              <a:r>
                <a:rPr lang="zh-CN" altLang="en-US" sz="1000" b="1"/>
                <a:t>包装</a:t>
              </a:r>
              <a:endParaRPr lang="zh-CN" altLang="en-US" sz="1400" b="1"/>
            </a:p>
          </p:txBody>
        </p:sp>
        <p:sp>
          <p:nvSpPr>
            <p:cNvPr id="64532" name="AutoShape 14"/>
            <p:cNvSpPr>
              <a:spLocks noChangeArrowheads="1"/>
            </p:cNvSpPr>
            <p:nvPr/>
          </p:nvSpPr>
          <p:spPr bwMode="auto">
            <a:xfrm>
              <a:off x="3000" y="2251"/>
              <a:ext cx="590" cy="136"/>
            </a:xfrm>
            <a:prstGeom prst="chevron">
              <a:avLst>
                <a:gd name="adj" fmla="val 59259"/>
              </a:avLst>
            </a:prstGeom>
            <a:solidFill>
              <a:srgbClr val="EBF9FB"/>
            </a:solidFill>
            <a:ln w="9525">
              <a:solidFill>
                <a:srgbClr val="008000"/>
              </a:solidFill>
              <a:miter lim="800000"/>
              <a:headEnd/>
              <a:tailEnd/>
            </a:ln>
          </p:spPr>
          <p:txBody>
            <a:bodyPr lIns="0" tIns="0" rIns="0" bIns="0" anchor="ctr"/>
            <a:lstStyle/>
            <a:p>
              <a:pPr marL="342900" indent="-342900"/>
              <a:r>
                <a:rPr lang="en-US" altLang="zh-CN" sz="1000" dirty="0">
                  <a:solidFill>
                    <a:srgbClr val="FFFFFF"/>
                  </a:solidFill>
                </a:rPr>
                <a:t>    </a:t>
              </a:r>
              <a:r>
                <a:rPr lang="zh-CN" altLang="en-US" sz="1000" b="1" dirty="0"/>
                <a:t>订单处理</a:t>
              </a:r>
              <a:endParaRPr lang="zh-CN" altLang="en-US" sz="1400" b="1" dirty="0"/>
            </a:p>
          </p:txBody>
        </p:sp>
        <p:sp>
          <p:nvSpPr>
            <p:cNvPr id="64533" name="Rectangle 15"/>
            <p:cNvSpPr>
              <a:spLocks noChangeArrowheads="1"/>
            </p:cNvSpPr>
            <p:nvPr/>
          </p:nvSpPr>
          <p:spPr bwMode="auto">
            <a:xfrm>
              <a:off x="2319" y="2042"/>
              <a:ext cx="734" cy="139"/>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3094" tIns="68400" rIns="63094" bIns="31547" anchor="ctr" anchorCtr="1"/>
            <a:lstStyle/>
            <a:p>
              <a:pPr marL="342900" indent="-342900">
                <a:lnSpc>
                  <a:spcPct val="100000"/>
                </a:lnSpc>
                <a:spcBef>
                  <a:spcPct val="110000"/>
                </a:spcBef>
              </a:pPr>
              <a:r>
                <a:rPr lang="en-US" altLang="zh-CN" b="1" i="1"/>
                <a:t>A</a:t>
              </a:r>
              <a:r>
                <a:rPr lang="en-US" altLang="zh-CN" b="1" i="1" baseline="-25000"/>
                <a:t>2  </a:t>
              </a:r>
              <a:r>
                <a:rPr lang="zh-CN" altLang="en-US" sz="1400" b="1">
                  <a:ea typeface="黑体" charset="0"/>
                  <a:cs typeface="黑体" charset="0"/>
                </a:rPr>
                <a:t>有效物流</a:t>
              </a:r>
            </a:p>
          </p:txBody>
        </p:sp>
        <p:sp>
          <p:nvSpPr>
            <p:cNvPr id="64534" name="Oval 16"/>
            <p:cNvSpPr>
              <a:spLocks noChangeArrowheads="1"/>
            </p:cNvSpPr>
            <p:nvPr/>
          </p:nvSpPr>
          <p:spPr bwMode="auto">
            <a:xfrm>
              <a:off x="1730" y="1842"/>
              <a:ext cx="1860" cy="203"/>
            </a:xfrm>
            <a:prstGeom prst="ellipse">
              <a:avLst/>
            </a:prstGeom>
            <a:solidFill>
              <a:srgbClr val="EBF9FB"/>
            </a:solidFill>
            <a:ln w="9525">
              <a:solidFill>
                <a:srgbClr val="000000"/>
              </a:solidFill>
              <a:round/>
              <a:headEnd/>
              <a:tailEnd/>
            </a:ln>
          </p:spPr>
          <p:txBody>
            <a:bodyPr lIns="0" tIns="0" rIns="0" bIns="0"/>
            <a:lstStyle/>
            <a:p>
              <a:pPr marL="342900" indent="-342900"/>
              <a:endParaRPr lang="zh-CN" altLang="en-US" sz="1400" b="1"/>
            </a:p>
          </p:txBody>
        </p:sp>
        <p:sp>
          <p:nvSpPr>
            <p:cNvPr id="64535" name="AutoShape 17"/>
            <p:cNvSpPr>
              <a:spLocks noChangeArrowheads="1"/>
            </p:cNvSpPr>
            <p:nvPr/>
          </p:nvSpPr>
          <p:spPr bwMode="auto">
            <a:xfrm flipH="1">
              <a:off x="1680" y="1879"/>
              <a:ext cx="551" cy="114"/>
            </a:xfrm>
            <a:prstGeom prst="chevron">
              <a:avLst>
                <a:gd name="adj" fmla="val 100225"/>
              </a:avLst>
            </a:prstGeom>
            <a:solidFill>
              <a:srgbClr val="EBF9FB"/>
            </a:solidFill>
            <a:ln w="9525">
              <a:solidFill>
                <a:srgbClr val="993366"/>
              </a:solidFill>
              <a:miter lim="800000"/>
              <a:headEnd/>
              <a:tailEnd/>
            </a:ln>
          </p:spPr>
          <p:txBody>
            <a:bodyPr lIns="0" tIns="0" rIns="0" bIns="0" anchor="ctr"/>
            <a:lstStyle/>
            <a:p>
              <a:pPr marL="342900" indent="-342900"/>
              <a:r>
                <a:rPr lang="zh-CN" altLang="en-US" sz="1000" b="1"/>
                <a:t>物料需求</a:t>
              </a:r>
              <a:endParaRPr lang="zh-CN" altLang="en-US" sz="1400" b="1"/>
            </a:p>
          </p:txBody>
        </p:sp>
        <p:sp>
          <p:nvSpPr>
            <p:cNvPr id="64536" name="AutoShape 18"/>
            <p:cNvSpPr>
              <a:spLocks noChangeArrowheads="1"/>
            </p:cNvSpPr>
            <p:nvPr/>
          </p:nvSpPr>
          <p:spPr bwMode="auto">
            <a:xfrm flipH="1">
              <a:off x="2172" y="1884"/>
              <a:ext cx="404" cy="113"/>
            </a:xfrm>
            <a:prstGeom prst="chevron">
              <a:avLst>
                <a:gd name="adj" fmla="val 89381"/>
              </a:avLst>
            </a:prstGeom>
            <a:solidFill>
              <a:srgbClr val="EBF9FB"/>
            </a:solidFill>
            <a:ln w="9525">
              <a:solidFill>
                <a:srgbClr val="FF0000"/>
              </a:solidFill>
              <a:miter lim="800000"/>
              <a:headEnd/>
              <a:tailEnd/>
            </a:ln>
          </p:spPr>
          <p:txBody>
            <a:bodyPr lIns="0" tIns="0" rIns="0" bIns="0" anchor="ctr"/>
            <a:lstStyle/>
            <a:p>
              <a:pPr marL="342900" indent="-342900"/>
              <a:r>
                <a:rPr lang="en-US" altLang="zh-CN" sz="1000" b="1"/>
                <a:t>MRP</a:t>
              </a:r>
              <a:endParaRPr lang="en-US" altLang="zh-CN" sz="1400" b="1"/>
            </a:p>
          </p:txBody>
        </p:sp>
        <p:sp>
          <p:nvSpPr>
            <p:cNvPr id="64537" name="AutoShape 19"/>
            <p:cNvSpPr>
              <a:spLocks noChangeArrowheads="1"/>
            </p:cNvSpPr>
            <p:nvPr/>
          </p:nvSpPr>
          <p:spPr bwMode="auto">
            <a:xfrm flipH="1">
              <a:off x="2543" y="1884"/>
              <a:ext cx="403" cy="113"/>
            </a:xfrm>
            <a:prstGeom prst="chevron">
              <a:avLst>
                <a:gd name="adj" fmla="val 89159"/>
              </a:avLst>
            </a:prstGeom>
            <a:solidFill>
              <a:srgbClr val="EBF9FB"/>
            </a:solidFill>
            <a:ln w="9525">
              <a:solidFill>
                <a:srgbClr val="000000"/>
              </a:solidFill>
              <a:miter lim="800000"/>
              <a:headEnd/>
              <a:tailEnd/>
            </a:ln>
          </p:spPr>
          <p:txBody>
            <a:bodyPr lIns="0" tIns="0" rIns="0" bIns="0" anchor="ctr"/>
            <a:lstStyle/>
            <a:p>
              <a:pPr marL="342900" indent="-342900"/>
              <a:r>
                <a:rPr lang="en-US" altLang="zh-CN" sz="1000" b="1"/>
                <a:t>MPS</a:t>
              </a:r>
              <a:endParaRPr lang="en-US" altLang="zh-CN" sz="1400" b="1"/>
            </a:p>
          </p:txBody>
        </p:sp>
        <p:sp>
          <p:nvSpPr>
            <p:cNvPr id="64538" name="AutoShape 20"/>
            <p:cNvSpPr>
              <a:spLocks noChangeArrowheads="1"/>
            </p:cNvSpPr>
            <p:nvPr/>
          </p:nvSpPr>
          <p:spPr bwMode="auto">
            <a:xfrm flipH="1">
              <a:off x="2954" y="1879"/>
              <a:ext cx="653" cy="118"/>
            </a:xfrm>
            <a:prstGeom prst="chevron">
              <a:avLst>
                <a:gd name="adj" fmla="val 124999"/>
              </a:avLst>
            </a:prstGeom>
            <a:solidFill>
              <a:srgbClr val="EBF9FB"/>
            </a:solidFill>
            <a:ln w="9525">
              <a:solidFill>
                <a:srgbClr val="008000"/>
              </a:solidFill>
              <a:miter lim="800000"/>
              <a:headEnd/>
              <a:tailEnd/>
            </a:ln>
          </p:spPr>
          <p:txBody>
            <a:bodyPr lIns="0" tIns="0" rIns="0" bIns="0" anchor="ctr"/>
            <a:lstStyle/>
            <a:p>
              <a:pPr marL="342900" indent="-342900"/>
              <a:r>
                <a:rPr lang="zh-CN" altLang="en-US" sz="1000" b="1"/>
                <a:t>销售预测</a:t>
              </a:r>
              <a:endParaRPr lang="zh-CN" altLang="en-US" sz="1400" b="1"/>
            </a:p>
          </p:txBody>
        </p:sp>
        <p:sp>
          <p:nvSpPr>
            <p:cNvPr id="64539" name="Rectangle 21"/>
            <p:cNvSpPr>
              <a:spLocks noChangeArrowheads="1"/>
            </p:cNvSpPr>
            <p:nvPr/>
          </p:nvSpPr>
          <p:spPr bwMode="auto">
            <a:xfrm>
              <a:off x="2047" y="1694"/>
              <a:ext cx="1242" cy="148"/>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63094" tIns="31547" rIns="63094" bIns="31547" anchor="ctr" anchorCtr="1"/>
            <a:lstStyle/>
            <a:p>
              <a:pPr marL="342900" indent="-342900"/>
              <a:r>
                <a:rPr lang="en-US" altLang="zh-CN" b="1" i="1"/>
                <a:t>A</a:t>
              </a:r>
              <a:r>
                <a:rPr lang="en-US" altLang="zh-CN" b="1" baseline="-25000"/>
                <a:t>3  </a:t>
              </a:r>
              <a:r>
                <a:rPr lang="zh-CN" altLang="en-US" sz="1400" b="1">
                  <a:ea typeface="黑体" charset="0"/>
                  <a:cs typeface="黑体" charset="0"/>
                </a:rPr>
                <a:t>需求驱动的生产计划</a:t>
              </a:r>
            </a:p>
          </p:txBody>
        </p:sp>
        <p:sp>
          <p:nvSpPr>
            <p:cNvPr id="64540" name="AutoShape 22"/>
            <p:cNvSpPr>
              <a:spLocks noChangeArrowheads="1"/>
            </p:cNvSpPr>
            <p:nvPr/>
          </p:nvSpPr>
          <p:spPr bwMode="auto">
            <a:xfrm>
              <a:off x="3755" y="1745"/>
              <a:ext cx="202" cy="914"/>
            </a:xfrm>
            <a:prstGeom prst="leftRightArrow">
              <a:avLst>
                <a:gd name="adj1" fmla="val 85185"/>
                <a:gd name="adj2" fmla="val 19792"/>
              </a:avLst>
            </a:prstGeom>
            <a:solidFill>
              <a:srgbClr val="E8E8E8"/>
            </a:solidFill>
            <a:ln w="9525">
              <a:solidFill>
                <a:srgbClr val="000000"/>
              </a:solidFill>
              <a:miter lim="800000"/>
              <a:headEnd/>
              <a:tailEnd/>
            </a:ln>
          </p:spPr>
          <p:txBody>
            <a:bodyPr lIns="0" tIns="0" rIns="0" bIns="0" anchor="ctr"/>
            <a:lstStyle/>
            <a:p>
              <a:pPr marL="342900" indent="-342900"/>
              <a:r>
                <a:rPr lang="en-US" altLang="zh-CN" b="1" i="1"/>
                <a:t>A</a:t>
              </a:r>
              <a:r>
                <a:rPr lang="en-US" altLang="zh-CN" b="1" baseline="-25000"/>
                <a:t>1</a:t>
              </a:r>
            </a:p>
            <a:p>
              <a:pPr marL="342900" indent="-342900">
                <a:lnSpc>
                  <a:spcPct val="80000"/>
                </a:lnSpc>
                <a:spcBef>
                  <a:spcPct val="10000"/>
                </a:spcBef>
              </a:pPr>
              <a:r>
                <a:rPr lang="zh-CN" altLang="en-US" sz="1600">
                  <a:ea typeface="黑体" charset="0"/>
                  <a:cs typeface="黑体" charset="0"/>
                </a:rPr>
                <a:t>顾</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客</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化</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延</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迟</a:t>
              </a:r>
            </a:p>
          </p:txBody>
        </p:sp>
        <p:sp>
          <p:nvSpPr>
            <p:cNvPr id="64541" name="AutoShape 23"/>
            <p:cNvSpPr>
              <a:spLocks noChangeArrowheads="1"/>
            </p:cNvSpPr>
            <p:nvPr/>
          </p:nvSpPr>
          <p:spPr bwMode="auto">
            <a:xfrm>
              <a:off x="1464" y="1660"/>
              <a:ext cx="202" cy="1016"/>
            </a:xfrm>
            <a:prstGeom prst="leftRightArrow">
              <a:avLst>
                <a:gd name="adj1" fmla="val 85185"/>
                <a:gd name="adj2" fmla="val 19792"/>
              </a:avLst>
            </a:prstGeom>
            <a:solidFill>
              <a:srgbClr val="E8E8E8"/>
            </a:solidFill>
            <a:ln w="9525">
              <a:solidFill>
                <a:srgbClr val="000000"/>
              </a:solidFill>
              <a:miter lim="800000"/>
              <a:headEnd/>
              <a:tailEnd/>
            </a:ln>
          </p:spPr>
          <p:txBody>
            <a:bodyPr lIns="0" tIns="0" rIns="0" bIns="0" anchor="ctr"/>
            <a:lstStyle/>
            <a:p>
              <a:pPr marL="342900" indent="-342900"/>
              <a:r>
                <a:rPr lang="en-US" altLang="zh-CN" b="1" i="1"/>
                <a:t>A</a:t>
              </a:r>
              <a:r>
                <a:rPr lang="en-US" altLang="zh-CN" b="1" baseline="-25000"/>
                <a:t>5</a:t>
              </a:r>
            </a:p>
            <a:p>
              <a:pPr marL="342900" indent="-342900"/>
              <a:endParaRPr lang="en-US" altLang="zh-CN" b="1" baseline="-25000"/>
            </a:p>
            <a:p>
              <a:pPr marL="342900" indent="-342900">
                <a:lnSpc>
                  <a:spcPct val="80000"/>
                </a:lnSpc>
                <a:spcBef>
                  <a:spcPct val="10000"/>
                </a:spcBef>
              </a:pPr>
              <a:r>
                <a:rPr lang="zh-CN" altLang="en-US" sz="1600">
                  <a:ea typeface="黑体" charset="0"/>
                  <a:cs typeface="黑体" charset="0"/>
                </a:rPr>
                <a:t>伙</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伴</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关</a:t>
              </a:r>
              <a:endParaRPr lang="en-US" altLang="zh-CN" sz="1600">
                <a:ea typeface="黑体" charset="0"/>
                <a:cs typeface="黑体" charset="0"/>
              </a:endParaRPr>
            </a:p>
            <a:p>
              <a:pPr marL="342900" indent="-342900">
                <a:lnSpc>
                  <a:spcPct val="80000"/>
                </a:lnSpc>
                <a:spcBef>
                  <a:spcPct val="10000"/>
                </a:spcBef>
              </a:pPr>
              <a:r>
                <a:rPr lang="zh-CN" altLang="en-US" sz="1600">
                  <a:ea typeface="黑体" charset="0"/>
                  <a:cs typeface="黑体" charset="0"/>
                </a:rPr>
                <a:t>系</a:t>
              </a:r>
            </a:p>
          </p:txBody>
        </p:sp>
        <p:sp>
          <p:nvSpPr>
            <p:cNvPr id="64542" name="AutoShape 24"/>
            <p:cNvSpPr>
              <a:spLocks noChangeArrowheads="1"/>
            </p:cNvSpPr>
            <p:nvPr/>
          </p:nvSpPr>
          <p:spPr bwMode="auto">
            <a:xfrm>
              <a:off x="1788" y="2460"/>
              <a:ext cx="1847" cy="203"/>
            </a:xfrm>
            <a:prstGeom prst="leftRightArrow">
              <a:avLst>
                <a:gd name="adj1" fmla="val 68056"/>
                <a:gd name="adj2" fmla="val 63648"/>
              </a:avLst>
            </a:prstGeom>
            <a:solidFill>
              <a:srgbClr val="EBF9FB"/>
            </a:solidFill>
            <a:ln w="9525">
              <a:solidFill>
                <a:srgbClr val="000000"/>
              </a:solidFill>
              <a:miter lim="800000"/>
              <a:headEnd/>
              <a:tailEnd/>
            </a:ln>
          </p:spPr>
          <p:txBody>
            <a:bodyPr lIns="0" tIns="0" rIns="0" bIns="0" anchor="ctr"/>
            <a:lstStyle/>
            <a:p>
              <a:pPr marL="342900" indent="-342900"/>
              <a:r>
                <a:rPr lang="en-US" altLang="zh-CN" b="1" i="1"/>
                <a:t>A</a:t>
              </a:r>
              <a:r>
                <a:rPr lang="en-US" altLang="zh-CN" b="1" baseline="-25000"/>
                <a:t>4</a:t>
              </a:r>
              <a:r>
                <a:rPr lang="en-US" altLang="zh-CN" b="1" i="1" baseline="-25000">
                  <a:solidFill>
                    <a:srgbClr val="FFFFFF"/>
                  </a:solidFill>
                </a:rPr>
                <a:t>  </a:t>
              </a:r>
              <a:r>
                <a:rPr lang="zh-CN" altLang="en-US" sz="1400" b="1">
                  <a:ea typeface="黑体" charset="0"/>
                  <a:cs typeface="黑体" charset="0"/>
                </a:rPr>
                <a:t>精细生产</a:t>
              </a:r>
            </a:p>
          </p:txBody>
        </p:sp>
        <p:sp>
          <p:nvSpPr>
            <p:cNvPr id="64543" name="AutoShape 25"/>
            <p:cNvSpPr>
              <a:spLocks noChangeArrowheads="1"/>
            </p:cNvSpPr>
            <p:nvPr/>
          </p:nvSpPr>
          <p:spPr bwMode="auto">
            <a:xfrm>
              <a:off x="1247" y="2795"/>
              <a:ext cx="2903" cy="136"/>
            </a:xfrm>
            <a:prstGeom prst="flowChartAlternateProcess">
              <a:avLst/>
            </a:prstGeom>
            <a:solidFill>
              <a:srgbClr val="FFFFFF"/>
            </a:solidFill>
            <a:ln w="9525">
              <a:solidFill>
                <a:srgbClr val="000000"/>
              </a:solidFill>
              <a:miter lim="800000"/>
              <a:headEnd/>
              <a:tailEnd/>
            </a:ln>
          </p:spPr>
          <p:txBody>
            <a:bodyPr lIns="63094" tIns="31547" rIns="63094" bIns="31547" anchor="ctr"/>
            <a:lstStyle/>
            <a:p>
              <a:pPr marL="342900" indent="-342900"/>
              <a:r>
                <a:rPr lang="zh-CN" altLang="en-US" b="1">
                  <a:solidFill>
                    <a:srgbClr val="FF3300"/>
                  </a:solidFill>
                </a:rPr>
                <a:t>技术能力</a:t>
              </a:r>
              <a:r>
                <a:rPr lang="zh-CN" altLang="en-US" b="1"/>
                <a:t>：</a:t>
              </a:r>
              <a:r>
                <a:rPr lang="en-US" altLang="zh-CN" b="1"/>
                <a:t>B</a:t>
              </a:r>
              <a:r>
                <a:rPr lang="en-US" altLang="zh-CN" b="1" baseline="-25000"/>
                <a:t>1</a:t>
              </a:r>
              <a:r>
                <a:rPr lang="zh-CN" altLang="en-US" b="1"/>
                <a:t>集成化信息系统</a:t>
              </a:r>
              <a:r>
                <a:rPr lang="en-US" altLang="zh-CN" b="1"/>
                <a:t>           B</a:t>
              </a:r>
              <a:r>
                <a:rPr lang="en-US" altLang="zh-CN" b="1" baseline="-25000"/>
                <a:t>2</a:t>
              </a:r>
              <a:r>
                <a:rPr lang="en-US" altLang="zh-CN" b="1"/>
                <a:t> </a:t>
              </a:r>
              <a:r>
                <a:rPr lang="zh-CN" altLang="en-US" b="1"/>
                <a:t>先进技术</a:t>
              </a:r>
              <a:r>
                <a:rPr lang="en-US" altLang="zh-CN" b="1"/>
                <a:t>       B</a:t>
              </a:r>
              <a:r>
                <a:rPr lang="en-US" altLang="zh-CN" b="1" baseline="-25000"/>
                <a:t>3</a:t>
              </a:r>
              <a:r>
                <a:rPr lang="en-US" altLang="zh-CN" b="1"/>
                <a:t> </a:t>
              </a:r>
              <a:r>
                <a:rPr lang="zh-CN" altLang="en-US" b="1"/>
                <a:t>产品设计系统</a:t>
              </a:r>
            </a:p>
          </p:txBody>
        </p:sp>
        <p:sp>
          <p:nvSpPr>
            <p:cNvPr id="64544" name="AutoShape 26"/>
            <p:cNvSpPr>
              <a:spLocks noChangeArrowheads="1"/>
            </p:cNvSpPr>
            <p:nvPr/>
          </p:nvSpPr>
          <p:spPr bwMode="auto">
            <a:xfrm>
              <a:off x="1247" y="2950"/>
              <a:ext cx="2911" cy="136"/>
            </a:xfrm>
            <a:prstGeom prst="flowChartAlternateProcess">
              <a:avLst/>
            </a:prstGeom>
            <a:solidFill>
              <a:srgbClr val="FFFFFF"/>
            </a:solidFill>
            <a:ln w="9525">
              <a:solidFill>
                <a:srgbClr val="000000"/>
              </a:solidFill>
              <a:miter lim="800000"/>
              <a:headEnd/>
              <a:tailEnd/>
            </a:ln>
          </p:spPr>
          <p:txBody>
            <a:bodyPr lIns="63094" tIns="31547" rIns="63094" bIns="31547" anchor="ctr"/>
            <a:lstStyle/>
            <a:p>
              <a:pPr marL="342900" indent="-342900"/>
              <a:r>
                <a:rPr lang="zh-CN" altLang="en-US" b="1">
                  <a:solidFill>
                    <a:srgbClr val="FF3300"/>
                  </a:solidFill>
                </a:rPr>
                <a:t>组织能力</a:t>
              </a:r>
              <a:r>
                <a:rPr lang="zh-CN" altLang="en-US" b="1"/>
                <a:t>：</a:t>
              </a:r>
              <a:r>
                <a:rPr lang="en-US" altLang="zh-CN" b="1" i="1"/>
                <a:t>C</a:t>
              </a:r>
              <a:r>
                <a:rPr lang="en-US" altLang="zh-CN" b="1" baseline="-25000"/>
                <a:t>1</a:t>
              </a:r>
              <a:r>
                <a:rPr lang="zh-CN" altLang="en-US" b="1"/>
                <a:t>集成供应链管理</a:t>
              </a:r>
              <a:r>
                <a:rPr lang="en-US" altLang="zh-CN" b="1"/>
                <a:t>         </a:t>
              </a:r>
              <a:r>
                <a:rPr lang="en-US" altLang="zh-CN" b="1" i="1"/>
                <a:t>C</a:t>
              </a:r>
              <a:r>
                <a:rPr lang="en-US" altLang="zh-CN" b="1" baseline="-25000"/>
                <a:t>2</a:t>
              </a:r>
              <a:r>
                <a:rPr lang="en-US" altLang="zh-CN" b="1"/>
                <a:t> </a:t>
              </a:r>
              <a:r>
                <a:rPr lang="zh-CN" altLang="en-US" b="1"/>
                <a:t>团队工作</a:t>
              </a:r>
              <a:r>
                <a:rPr lang="en-US" altLang="zh-CN" b="1"/>
                <a:t>     </a:t>
              </a:r>
              <a:r>
                <a:rPr lang="en-US" altLang="zh-CN" b="1" i="1"/>
                <a:t>C</a:t>
              </a:r>
              <a:r>
                <a:rPr lang="en-US" altLang="zh-CN" b="1" baseline="-25000"/>
                <a:t>3</a:t>
              </a:r>
              <a:r>
                <a:rPr lang="en-US" altLang="zh-CN" b="1"/>
                <a:t> </a:t>
              </a:r>
              <a:r>
                <a:rPr lang="zh-CN" altLang="en-US" b="1"/>
                <a:t>敏捷组织结构</a:t>
              </a:r>
            </a:p>
          </p:txBody>
        </p:sp>
        <p:sp>
          <p:nvSpPr>
            <p:cNvPr id="64545" name="Rectangle 27"/>
            <p:cNvSpPr>
              <a:spLocks noChangeArrowheads="1"/>
            </p:cNvSpPr>
            <p:nvPr/>
          </p:nvSpPr>
          <p:spPr bwMode="auto">
            <a:xfrm>
              <a:off x="1821" y="2519"/>
              <a:ext cx="444" cy="116"/>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3366"/>
                  </a:solidFill>
                  <a:miter lim="800000"/>
                  <a:headEnd/>
                  <a:tailEnd/>
                </a14:hiddenLine>
              </a:ext>
            </a:extLst>
          </p:spPr>
          <p:txBody>
            <a:bodyPr lIns="0" tIns="0" rIns="0" bIns="0"/>
            <a:lstStyle/>
            <a:p>
              <a:pPr marL="342900" indent="-342900"/>
              <a:r>
                <a:rPr lang="zh-CN" altLang="en-US" sz="1000" b="1"/>
                <a:t>库存管理</a:t>
              </a:r>
              <a:endParaRPr lang="zh-CN" altLang="en-US" sz="1400" b="1"/>
            </a:p>
          </p:txBody>
        </p:sp>
        <p:sp>
          <p:nvSpPr>
            <p:cNvPr id="64546" name="Line 28"/>
            <p:cNvSpPr>
              <a:spLocks noChangeShapeType="1"/>
            </p:cNvSpPr>
            <p:nvPr/>
          </p:nvSpPr>
          <p:spPr bwMode="auto">
            <a:xfrm>
              <a:off x="3284" y="2480"/>
              <a:ext cx="0" cy="169"/>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80"/>
                  </a:solidFill>
                  <a:round/>
                  <a:headEnd/>
                  <a:tailEnd/>
                </a14:hiddenLine>
              </a:ext>
            </a:extLst>
          </p:spPr>
          <p:txBody>
            <a:bodyPr/>
            <a:lstStyle/>
            <a:p>
              <a:endParaRPr lang="zh-CN" altLang="en-US"/>
            </a:p>
          </p:txBody>
        </p:sp>
        <p:sp>
          <p:nvSpPr>
            <p:cNvPr id="64547" name="Rectangle 29"/>
            <p:cNvSpPr>
              <a:spLocks noChangeArrowheads="1"/>
            </p:cNvSpPr>
            <p:nvPr/>
          </p:nvSpPr>
          <p:spPr bwMode="auto">
            <a:xfrm>
              <a:off x="3045" y="2523"/>
              <a:ext cx="508" cy="94"/>
            </a:xfrm>
            <a:prstGeom prst="rect">
              <a:avLst/>
            </a:prstGeom>
            <a:noFill/>
            <a:ln>
              <a:noFill/>
            </a:ln>
            <a:extLst>
              <a:ext uri="{909E8E84-426E-40dd-AFC4-6F175D3DCCD1}">
                <a14:hiddenFill xmlns:a14="http://schemas.microsoft.com/office/drawing/2010/main" xmlns="">
                  <a:solidFill>
                    <a:srgbClr val="EBF9FB"/>
                  </a:solidFill>
                </a14:hiddenFill>
              </a:ext>
              <a:ext uri="{91240B29-F687-4f45-9708-019B960494DF}">
                <a14:hiddenLine xmlns:a14="http://schemas.microsoft.com/office/drawing/2010/main" xmlns="" w="9525">
                  <a:solidFill>
                    <a:srgbClr val="003366"/>
                  </a:solidFill>
                  <a:miter lim="800000"/>
                  <a:headEnd/>
                  <a:tailEnd/>
                </a14:hiddenLine>
              </a:ext>
            </a:extLst>
          </p:spPr>
          <p:txBody>
            <a:bodyPr lIns="0" tIns="0" rIns="0" bIns="0"/>
            <a:lstStyle/>
            <a:p>
              <a:pPr marL="342900" indent="-342900"/>
              <a:r>
                <a:rPr lang="zh-CN" altLang="en-US" sz="1000" b="1"/>
                <a:t>分销管理</a:t>
              </a:r>
              <a:endParaRPr lang="zh-CN" altLang="en-US" sz="1400" b="1"/>
            </a:p>
          </p:txBody>
        </p:sp>
        <p:sp>
          <p:nvSpPr>
            <p:cNvPr id="64548" name="Text Box 30"/>
            <p:cNvSpPr txBox="1">
              <a:spLocks noChangeArrowheads="1"/>
            </p:cNvSpPr>
            <p:nvPr/>
          </p:nvSpPr>
          <p:spPr bwMode="auto">
            <a:xfrm>
              <a:off x="1375" y="1407"/>
              <a:ext cx="582" cy="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solidFill>
                    <a:srgbClr val="FF3300"/>
                  </a:solidFill>
                </a:rPr>
                <a:t>流程运作能力</a:t>
              </a:r>
              <a:endParaRPr lang="zh-CN" altLang="en-US" b="1"/>
            </a:p>
          </p:txBody>
        </p:sp>
      </p:grpSp>
      <p:sp>
        <p:nvSpPr>
          <p:cNvPr id="2418719" name="AutoShape 31"/>
          <p:cNvSpPr>
            <a:spLocks/>
          </p:cNvSpPr>
          <p:nvPr/>
        </p:nvSpPr>
        <p:spPr bwMode="auto">
          <a:xfrm>
            <a:off x="6804025" y="2540149"/>
            <a:ext cx="2052638" cy="455613"/>
          </a:xfrm>
          <a:prstGeom prst="borderCallout1">
            <a:avLst>
              <a:gd name="adj1" fmla="val 25088"/>
              <a:gd name="adj2" fmla="val -3713"/>
              <a:gd name="adj3" fmla="val 56796"/>
              <a:gd name="adj4" fmla="val -17477"/>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lstStyle/>
          <a:p>
            <a:pPr>
              <a:lnSpc>
                <a:spcPct val="100000"/>
              </a:lnSpc>
              <a:spcBef>
                <a:spcPct val="10000"/>
              </a:spcBef>
              <a:defRPr/>
            </a:pPr>
            <a:r>
              <a:rPr lang="en-US" altLang="zh-CN"/>
              <a:t> </a:t>
            </a:r>
            <a:r>
              <a:rPr lang="en-US" altLang="zh-CN" b="1"/>
              <a:t>A1 </a:t>
            </a:r>
            <a:r>
              <a:rPr lang="zh-CN" altLang="en-US"/>
              <a:t>客户化驱动：</a:t>
            </a:r>
            <a:endParaRPr lang="en-US" altLang="zh-CN"/>
          </a:p>
          <a:p>
            <a:pPr>
              <a:lnSpc>
                <a:spcPct val="100000"/>
              </a:lnSpc>
              <a:spcBef>
                <a:spcPct val="10000"/>
              </a:spcBef>
              <a:defRPr/>
            </a:pPr>
            <a:r>
              <a:rPr lang="zh-CN" altLang="en-US"/>
              <a:t>恰当识别和主动服务客户需求</a:t>
            </a:r>
          </a:p>
        </p:txBody>
      </p:sp>
      <p:sp>
        <p:nvSpPr>
          <p:cNvPr id="2418720" name="AutoShape 32"/>
          <p:cNvSpPr>
            <a:spLocks/>
          </p:cNvSpPr>
          <p:nvPr/>
        </p:nvSpPr>
        <p:spPr bwMode="auto">
          <a:xfrm>
            <a:off x="7019925" y="3140224"/>
            <a:ext cx="1944688" cy="431800"/>
          </a:xfrm>
          <a:prstGeom prst="borderCallout1">
            <a:avLst>
              <a:gd name="adj1" fmla="val 26472"/>
              <a:gd name="adj2" fmla="val -4231"/>
              <a:gd name="adj3" fmla="val 23528"/>
              <a:gd name="adj4" fmla="val -124866"/>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lnSpc>
                <a:spcPct val="90000"/>
              </a:lnSpc>
              <a:spcBef>
                <a:spcPct val="0"/>
              </a:spcBef>
              <a:defRPr/>
            </a:pPr>
            <a:r>
              <a:rPr lang="en-US" altLang="zh-CN" b="1" dirty="0"/>
              <a:t>A2</a:t>
            </a:r>
            <a:r>
              <a:rPr lang="zh-CN" altLang="en-US" dirty="0"/>
              <a:t>消除“浪费”环节，以最小成本实现最大客户价值</a:t>
            </a:r>
          </a:p>
        </p:txBody>
      </p:sp>
      <p:sp>
        <p:nvSpPr>
          <p:cNvPr id="2418721" name="AutoShape 33"/>
          <p:cNvSpPr>
            <a:spLocks/>
          </p:cNvSpPr>
          <p:nvPr/>
        </p:nvSpPr>
        <p:spPr bwMode="auto">
          <a:xfrm>
            <a:off x="6877050" y="1989287"/>
            <a:ext cx="1800225" cy="431800"/>
          </a:xfrm>
          <a:prstGeom prst="borderCallout1">
            <a:avLst>
              <a:gd name="adj1" fmla="val 26472"/>
              <a:gd name="adj2" fmla="val -4231"/>
              <a:gd name="adj3" fmla="val 130514"/>
              <a:gd name="adj4" fmla="val -96824"/>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lnSpc>
                <a:spcPct val="90000"/>
              </a:lnSpc>
              <a:spcBef>
                <a:spcPct val="0"/>
              </a:spcBef>
              <a:defRPr/>
            </a:pPr>
            <a:r>
              <a:rPr lang="en-US" altLang="zh-CN" b="1"/>
              <a:t>A3  </a:t>
            </a:r>
            <a:r>
              <a:rPr lang="zh-CN" altLang="en-US"/>
              <a:t>形成</a:t>
            </a:r>
            <a:r>
              <a:rPr lang="en-US" altLang="zh-CN"/>
              <a:t> </a:t>
            </a:r>
            <a:r>
              <a:rPr lang="zh-CN" altLang="en-US"/>
              <a:t>“拉动式”按需生产与采购计划链</a:t>
            </a:r>
          </a:p>
        </p:txBody>
      </p:sp>
      <p:sp>
        <p:nvSpPr>
          <p:cNvPr id="2418722" name="AutoShape 34"/>
          <p:cNvSpPr>
            <a:spLocks/>
          </p:cNvSpPr>
          <p:nvPr/>
        </p:nvSpPr>
        <p:spPr bwMode="auto">
          <a:xfrm>
            <a:off x="7019925" y="3860949"/>
            <a:ext cx="1800225" cy="431800"/>
          </a:xfrm>
          <a:prstGeom prst="borderCallout1">
            <a:avLst>
              <a:gd name="adj1" fmla="val 26472"/>
              <a:gd name="adj2" fmla="val -4231"/>
              <a:gd name="adj3" fmla="val 45954"/>
              <a:gd name="adj4" fmla="val -120986"/>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lnSpc>
                <a:spcPct val="90000"/>
              </a:lnSpc>
              <a:spcBef>
                <a:spcPct val="0"/>
              </a:spcBef>
              <a:defRPr/>
            </a:pPr>
            <a:r>
              <a:rPr lang="en-US" altLang="zh-CN" b="1"/>
              <a:t>A4</a:t>
            </a:r>
            <a:r>
              <a:rPr lang="zh-CN" altLang="en-US"/>
              <a:t>柔性和可靠性：运行可靠、低库存、换模时间短</a:t>
            </a:r>
          </a:p>
        </p:txBody>
      </p:sp>
      <p:sp>
        <p:nvSpPr>
          <p:cNvPr id="2418723" name="AutoShape 35"/>
          <p:cNvSpPr>
            <a:spLocks/>
          </p:cNvSpPr>
          <p:nvPr/>
        </p:nvSpPr>
        <p:spPr bwMode="auto">
          <a:xfrm>
            <a:off x="179388" y="3284687"/>
            <a:ext cx="1511300" cy="503237"/>
          </a:xfrm>
          <a:prstGeom prst="borderCallout1">
            <a:avLst>
              <a:gd name="adj1" fmla="val 22713"/>
              <a:gd name="adj2" fmla="val 105042"/>
              <a:gd name="adj3" fmla="val -3153"/>
              <a:gd name="adj4" fmla="val 133718"/>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lnSpc>
                <a:spcPct val="90000"/>
              </a:lnSpc>
              <a:spcBef>
                <a:spcPct val="0"/>
              </a:spcBef>
              <a:defRPr/>
            </a:pPr>
            <a:r>
              <a:rPr lang="en-US" altLang="zh-CN" b="1"/>
              <a:t>A5</a:t>
            </a:r>
            <a:r>
              <a:rPr lang="zh-CN" altLang="en-US"/>
              <a:t>依物料求类型和供应市场确定合作关系</a:t>
            </a:r>
          </a:p>
        </p:txBody>
      </p:sp>
      <p:sp>
        <p:nvSpPr>
          <p:cNvPr id="2418724" name="AutoShape 36"/>
          <p:cNvSpPr>
            <a:spLocks/>
          </p:cNvSpPr>
          <p:nvPr/>
        </p:nvSpPr>
        <p:spPr bwMode="auto">
          <a:xfrm>
            <a:off x="5111750" y="1123950"/>
            <a:ext cx="2592388" cy="433388"/>
          </a:xfrm>
          <a:prstGeom prst="borderCallout1">
            <a:avLst>
              <a:gd name="adj1" fmla="val 26375"/>
              <a:gd name="adj2" fmla="val -2940"/>
              <a:gd name="adj3" fmla="val 267764"/>
              <a:gd name="adj4" fmla="val -39986"/>
            </a:avLst>
          </a:prstGeom>
          <a:solidFill>
            <a:srgbClr val="00FFFF"/>
          </a:solidFill>
          <a:ln w="6350" cap="rnd">
            <a:solidFill>
              <a:srgbClr val="FF0000"/>
            </a:solidFill>
            <a:prstDash val="sysDot"/>
            <a:miter lim="800000"/>
            <a:headEnd type="stealth" w="med" len="me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72000" rIns="0" anchor="ctr"/>
          <a:lstStyle/>
          <a:p>
            <a:pPr algn="l">
              <a:lnSpc>
                <a:spcPct val="90000"/>
              </a:lnSpc>
              <a:spcBef>
                <a:spcPct val="0"/>
              </a:spcBef>
              <a:defRPr/>
            </a:pPr>
            <a:r>
              <a:rPr lang="en-US" altLang="zh-CN" b="1"/>
              <a:t>A6</a:t>
            </a:r>
            <a:r>
              <a:rPr lang="zh-CN" altLang="en-US"/>
              <a:t>定期评价和分析运作绩效对企业、客户和供应商的利益增值性。</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withEffect">
                                  <p:stCondLst>
                                    <p:cond delay="0"/>
                                  </p:stCondLst>
                                  <p:childTnLst>
                                    <p:set>
                                      <p:cBhvr>
                                        <p:cTn id="6" dur="1" fill="hold">
                                          <p:stCondLst>
                                            <p:cond delay="0"/>
                                          </p:stCondLst>
                                        </p:cTn>
                                        <p:tgtEl>
                                          <p:spTgt spid="2418692"/>
                                        </p:tgtEl>
                                        <p:attrNameLst>
                                          <p:attrName>style.visibility</p:attrName>
                                        </p:attrNameLst>
                                      </p:cBhvr>
                                      <p:to>
                                        <p:strVal val="visible"/>
                                      </p:to>
                                    </p:set>
                                    <p:animEffect transition="in" filter="blinds(horizontal)">
                                      <p:cBhvr>
                                        <p:cTn id="7" dur="500"/>
                                        <p:tgtEl>
                                          <p:spTgt spid="2418692"/>
                                        </p:tgtEl>
                                      </p:cBhvr>
                                    </p:animEffect>
                                  </p:childTnLst>
                                </p:cTn>
                              </p:par>
                              <p:par>
                                <p:cTn id="8" presetID="55" presetClass="entr" presetSubtype="0" fill="hold" nodeType="withEffect">
                                  <p:stCondLst>
                                    <p:cond delay="0"/>
                                  </p:stCondLst>
                                  <p:childTnLst>
                                    <p:set>
                                      <p:cBhvr>
                                        <p:cTn id="9" dur="1" fill="hold">
                                          <p:stCondLst>
                                            <p:cond delay="0"/>
                                          </p:stCondLst>
                                        </p:cTn>
                                        <p:tgtEl>
                                          <p:spTgt spid="2418690">
                                            <p:txEl>
                                              <p:pRg st="0" end="0"/>
                                            </p:txEl>
                                          </p:spTgt>
                                        </p:tgtEl>
                                        <p:attrNameLst>
                                          <p:attrName>style.visibility</p:attrName>
                                        </p:attrNameLst>
                                      </p:cBhvr>
                                      <p:to>
                                        <p:strVal val="visible"/>
                                      </p:to>
                                    </p:set>
                                    <p:anim calcmode="lin" valueType="num">
                                      <p:cBhvr>
                                        <p:cTn id="10" dur="1000" fill="hold"/>
                                        <p:tgtEl>
                                          <p:spTgt spid="2418690">
                                            <p:txEl>
                                              <p:pRg st="0" end="0"/>
                                            </p:txEl>
                                          </p:spTgt>
                                        </p:tgtEl>
                                        <p:attrNameLst>
                                          <p:attrName>ppt_w</p:attrName>
                                        </p:attrNameLst>
                                      </p:cBhvr>
                                      <p:tavLst>
                                        <p:tav tm="0">
                                          <p:val>
                                            <p:strVal val="#ppt_w*0.70"/>
                                          </p:val>
                                        </p:tav>
                                        <p:tav tm="100000">
                                          <p:val>
                                            <p:strVal val="#ppt_w"/>
                                          </p:val>
                                        </p:tav>
                                      </p:tavLst>
                                    </p:anim>
                                    <p:anim calcmode="lin" valueType="num">
                                      <p:cBhvr>
                                        <p:cTn id="11" dur="1000" fill="hold"/>
                                        <p:tgtEl>
                                          <p:spTgt spid="2418690">
                                            <p:txEl>
                                              <p:pRg st="0" end="0"/>
                                            </p:txEl>
                                          </p:spTgt>
                                        </p:tgtEl>
                                        <p:attrNameLst>
                                          <p:attrName>ppt_h</p:attrName>
                                        </p:attrNameLst>
                                      </p:cBhvr>
                                      <p:tavLst>
                                        <p:tav tm="0">
                                          <p:val>
                                            <p:strVal val="#ppt_h"/>
                                          </p:val>
                                        </p:tav>
                                        <p:tav tm="100000">
                                          <p:val>
                                            <p:strVal val="#ppt_h"/>
                                          </p:val>
                                        </p:tav>
                                      </p:tavLst>
                                    </p:anim>
                                    <p:animEffect transition="in" filter="fade">
                                      <p:cBhvr>
                                        <p:cTn id="12" dur="1000"/>
                                        <p:tgtEl>
                                          <p:spTgt spid="2418690">
                                            <p:txEl>
                                              <p:pRg st="0" end="0"/>
                                            </p:txEl>
                                          </p:spTgt>
                                        </p:tgtEl>
                                      </p:cBhvr>
                                    </p:animEffect>
                                  </p:childTnLst>
                                </p:cTn>
                              </p:par>
                              <p:par>
                                <p:cTn id="13" presetID="55" presetClass="entr" presetSubtype="0" fill="hold" nodeType="withEffect">
                                  <p:stCondLst>
                                    <p:cond delay="0"/>
                                  </p:stCondLst>
                                  <p:childTnLst>
                                    <p:set>
                                      <p:cBhvr>
                                        <p:cTn id="14" dur="1" fill="hold">
                                          <p:stCondLst>
                                            <p:cond delay="0"/>
                                          </p:stCondLst>
                                        </p:cTn>
                                        <p:tgtEl>
                                          <p:spTgt spid="2418690">
                                            <p:txEl>
                                              <p:pRg st="1" end="1"/>
                                            </p:txEl>
                                          </p:spTgt>
                                        </p:tgtEl>
                                        <p:attrNameLst>
                                          <p:attrName>style.visibility</p:attrName>
                                        </p:attrNameLst>
                                      </p:cBhvr>
                                      <p:to>
                                        <p:strVal val="visible"/>
                                      </p:to>
                                    </p:set>
                                    <p:anim calcmode="lin" valueType="num">
                                      <p:cBhvr>
                                        <p:cTn id="15" dur="1000" fill="hold"/>
                                        <p:tgtEl>
                                          <p:spTgt spid="2418690">
                                            <p:txEl>
                                              <p:pRg st="1" end="1"/>
                                            </p:txEl>
                                          </p:spTgt>
                                        </p:tgtEl>
                                        <p:attrNameLst>
                                          <p:attrName>ppt_w</p:attrName>
                                        </p:attrNameLst>
                                      </p:cBhvr>
                                      <p:tavLst>
                                        <p:tav tm="0">
                                          <p:val>
                                            <p:strVal val="#ppt_w*0.70"/>
                                          </p:val>
                                        </p:tav>
                                        <p:tav tm="100000">
                                          <p:val>
                                            <p:strVal val="#ppt_w"/>
                                          </p:val>
                                        </p:tav>
                                      </p:tavLst>
                                    </p:anim>
                                    <p:anim calcmode="lin" valueType="num">
                                      <p:cBhvr>
                                        <p:cTn id="16" dur="1000" fill="hold"/>
                                        <p:tgtEl>
                                          <p:spTgt spid="2418690">
                                            <p:txEl>
                                              <p:pRg st="1" end="1"/>
                                            </p:txEl>
                                          </p:spTgt>
                                        </p:tgtEl>
                                        <p:attrNameLst>
                                          <p:attrName>ppt_h</p:attrName>
                                        </p:attrNameLst>
                                      </p:cBhvr>
                                      <p:tavLst>
                                        <p:tav tm="0">
                                          <p:val>
                                            <p:strVal val="#ppt_h"/>
                                          </p:val>
                                        </p:tav>
                                        <p:tav tm="100000">
                                          <p:val>
                                            <p:strVal val="#ppt_h"/>
                                          </p:val>
                                        </p:tav>
                                      </p:tavLst>
                                    </p:anim>
                                    <p:animEffect transition="in" filter="fade">
                                      <p:cBhvr>
                                        <p:cTn id="17" dur="1000"/>
                                        <p:tgtEl>
                                          <p:spTgt spid="2418690">
                                            <p:txEl>
                                              <p:pRg st="1" end="1"/>
                                            </p:txEl>
                                          </p:spTgt>
                                        </p:tgtEl>
                                      </p:cBhvr>
                                    </p:animEffect>
                                  </p:childTnLst>
                                </p:cTn>
                              </p:par>
                              <p:par>
                                <p:cTn id="18" presetID="55" presetClass="entr" presetSubtype="0" fill="hold" nodeType="withEffect">
                                  <p:stCondLst>
                                    <p:cond delay="0"/>
                                  </p:stCondLst>
                                  <p:childTnLst>
                                    <p:set>
                                      <p:cBhvr>
                                        <p:cTn id="19" dur="1" fill="hold">
                                          <p:stCondLst>
                                            <p:cond delay="0"/>
                                          </p:stCondLst>
                                        </p:cTn>
                                        <p:tgtEl>
                                          <p:spTgt spid="2418690">
                                            <p:txEl>
                                              <p:pRg st="14" end="14"/>
                                            </p:txEl>
                                          </p:spTgt>
                                        </p:tgtEl>
                                        <p:attrNameLst>
                                          <p:attrName>style.visibility</p:attrName>
                                        </p:attrNameLst>
                                      </p:cBhvr>
                                      <p:to>
                                        <p:strVal val="visible"/>
                                      </p:to>
                                    </p:set>
                                    <p:anim calcmode="lin" valueType="num">
                                      <p:cBhvr>
                                        <p:cTn id="20" dur="1000" fill="hold"/>
                                        <p:tgtEl>
                                          <p:spTgt spid="2418690">
                                            <p:txEl>
                                              <p:pRg st="14" end="14"/>
                                            </p:txEl>
                                          </p:spTgt>
                                        </p:tgtEl>
                                        <p:attrNameLst>
                                          <p:attrName>ppt_w</p:attrName>
                                        </p:attrNameLst>
                                      </p:cBhvr>
                                      <p:tavLst>
                                        <p:tav tm="0">
                                          <p:val>
                                            <p:strVal val="#ppt_w*0.70"/>
                                          </p:val>
                                        </p:tav>
                                        <p:tav tm="100000">
                                          <p:val>
                                            <p:strVal val="#ppt_w"/>
                                          </p:val>
                                        </p:tav>
                                      </p:tavLst>
                                    </p:anim>
                                    <p:anim calcmode="lin" valueType="num">
                                      <p:cBhvr>
                                        <p:cTn id="21" dur="1000" fill="hold"/>
                                        <p:tgtEl>
                                          <p:spTgt spid="2418690">
                                            <p:txEl>
                                              <p:pRg st="14" end="14"/>
                                            </p:txEl>
                                          </p:spTgt>
                                        </p:tgtEl>
                                        <p:attrNameLst>
                                          <p:attrName>ppt_h</p:attrName>
                                        </p:attrNameLst>
                                      </p:cBhvr>
                                      <p:tavLst>
                                        <p:tav tm="0">
                                          <p:val>
                                            <p:strVal val="#ppt_h"/>
                                          </p:val>
                                        </p:tav>
                                        <p:tav tm="100000">
                                          <p:val>
                                            <p:strVal val="#ppt_h"/>
                                          </p:val>
                                        </p:tav>
                                      </p:tavLst>
                                    </p:anim>
                                    <p:animEffect transition="in" filter="fade">
                                      <p:cBhvr>
                                        <p:cTn id="22" dur="1000"/>
                                        <p:tgtEl>
                                          <p:spTgt spid="2418690">
                                            <p:txEl>
                                              <p:pRg st="14" end="14"/>
                                            </p:txEl>
                                          </p:spTgt>
                                        </p:tgtEl>
                                      </p:cBhvr>
                                    </p:animEffect>
                                  </p:childTnLst>
                                </p:cTn>
                              </p:par>
                              <p:par>
                                <p:cTn id="23" presetID="55" presetClass="entr" presetSubtype="0" fill="hold" nodeType="withEffect">
                                  <p:stCondLst>
                                    <p:cond delay="0"/>
                                  </p:stCondLst>
                                  <p:childTnLst>
                                    <p:set>
                                      <p:cBhvr>
                                        <p:cTn id="24" dur="1" fill="hold">
                                          <p:stCondLst>
                                            <p:cond delay="0"/>
                                          </p:stCondLst>
                                        </p:cTn>
                                        <p:tgtEl>
                                          <p:spTgt spid="2418690">
                                            <p:txEl>
                                              <p:pRg st="12" end="12"/>
                                            </p:txEl>
                                          </p:spTgt>
                                        </p:tgtEl>
                                        <p:attrNameLst>
                                          <p:attrName>style.visibility</p:attrName>
                                        </p:attrNameLst>
                                      </p:cBhvr>
                                      <p:to>
                                        <p:strVal val="visible"/>
                                      </p:to>
                                    </p:set>
                                    <p:anim calcmode="lin" valueType="num">
                                      <p:cBhvr>
                                        <p:cTn id="25" dur="1000" fill="hold"/>
                                        <p:tgtEl>
                                          <p:spTgt spid="2418690">
                                            <p:txEl>
                                              <p:pRg st="12" end="12"/>
                                            </p:txEl>
                                          </p:spTgt>
                                        </p:tgtEl>
                                        <p:attrNameLst>
                                          <p:attrName>ppt_w</p:attrName>
                                        </p:attrNameLst>
                                      </p:cBhvr>
                                      <p:tavLst>
                                        <p:tav tm="0">
                                          <p:val>
                                            <p:strVal val="#ppt_w*0.70"/>
                                          </p:val>
                                        </p:tav>
                                        <p:tav tm="100000">
                                          <p:val>
                                            <p:strVal val="#ppt_w"/>
                                          </p:val>
                                        </p:tav>
                                      </p:tavLst>
                                    </p:anim>
                                    <p:anim calcmode="lin" valueType="num">
                                      <p:cBhvr>
                                        <p:cTn id="26" dur="1000" fill="hold"/>
                                        <p:tgtEl>
                                          <p:spTgt spid="2418690">
                                            <p:txEl>
                                              <p:pRg st="12" end="12"/>
                                            </p:txEl>
                                          </p:spTgt>
                                        </p:tgtEl>
                                        <p:attrNameLst>
                                          <p:attrName>ppt_h</p:attrName>
                                        </p:attrNameLst>
                                      </p:cBhvr>
                                      <p:tavLst>
                                        <p:tav tm="0">
                                          <p:val>
                                            <p:strVal val="#ppt_h"/>
                                          </p:val>
                                        </p:tav>
                                        <p:tav tm="100000">
                                          <p:val>
                                            <p:strVal val="#ppt_h"/>
                                          </p:val>
                                        </p:tav>
                                      </p:tavLst>
                                    </p:anim>
                                    <p:animEffect transition="in" filter="fade">
                                      <p:cBhvr>
                                        <p:cTn id="27" dur="1000"/>
                                        <p:tgtEl>
                                          <p:spTgt spid="2418690">
                                            <p:txEl>
                                              <p:pRg st="12" end="12"/>
                                            </p:txEl>
                                          </p:spTgt>
                                        </p:tgtEl>
                                      </p:cBhvr>
                                    </p:animEffect>
                                  </p:childTnLst>
                                </p:cTn>
                              </p:par>
                              <p:par>
                                <p:cTn id="28" presetID="55" presetClass="entr" presetSubtype="0" fill="hold" nodeType="withEffect">
                                  <p:stCondLst>
                                    <p:cond delay="0"/>
                                  </p:stCondLst>
                                  <p:childTnLst>
                                    <p:set>
                                      <p:cBhvr>
                                        <p:cTn id="29" dur="1" fill="hold">
                                          <p:stCondLst>
                                            <p:cond delay="0"/>
                                          </p:stCondLst>
                                        </p:cTn>
                                        <p:tgtEl>
                                          <p:spTgt spid="2418690">
                                            <p:txEl>
                                              <p:pRg st="13" end="13"/>
                                            </p:txEl>
                                          </p:spTgt>
                                        </p:tgtEl>
                                        <p:attrNameLst>
                                          <p:attrName>style.visibility</p:attrName>
                                        </p:attrNameLst>
                                      </p:cBhvr>
                                      <p:to>
                                        <p:strVal val="visible"/>
                                      </p:to>
                                    </p:set>
                                    <p:anim calcmode="lin" valueType="num">
                                      <p:cBhvr>
                                        <p:cTn id="30" dur="1000" fill="hold"/>
                                        <p:tgtEl>
                                          <p:spTgt spid="2418690">
                                            <p:txEl>
                                              <p:pRg st="13" end="13"/>
                                            </p:txEl>
                                          </p:spTgt>
                                        </p:tgtEl>
                                        <p:attrNameLst>
                                          <p:attrName>ppt_w</p:attrName>
                                        </p:attrNameLst>
                                      </p:cBhvr>
                                      <p:tavLst>
                                        <p:tav tm="0">
                                          <p:val>
                                            <p:strVal val="#ppt_w*0.70"/>
                                          </p:val>
                                        </p:tav>
                                        <p:tav tm="100000">
                                          <p:val>
                                            <p:strVal val="#ppt_w"/>
                                          </p:val>
                                        </p:tav>
                                      </p:tavLst>
                                    </p:anim>
                                    <p:anim calcmode="lin" valueType="num">
                                      <p:cBhvr>
                                        <p:cTn id="31" dur="1000" fill="hold"/>
                                        <p:tgtEl>
                                          <p:spTgt spid="2418690">
                                            <p:txEl>
                                              <p:pRg st="13" end="13"/>
                                            </p:txEl>
                                          </p:spTgt>
                                        </p:tgtEl>
                                        <p:attrNameLst>
                                          <p:attrName>ppt_h</p:attrName>
                                        </p:attrNameLst>
                                      </p:cBhvr>
                                      <p:tavLst>
                                        <p:tav tm="0">
                                          <p:val>
                                            <p:strVal val="#ppt_h"/>
                                          </p:val>
                                        </p:tav>
                                        <p:tav tm="100000">
                                          <p:val>
                                            <p:strVal val="#ppt_h"/>
                                          </p:val>
                                        </p:tav>
                                      </p:tavLst>
                                    </p:anim>
                                    <p:animEffect transition="in" filter="fade">
                                      <p:cBhvr>
                                        <p:cTn id="32" dur="1000"/>
                                        <p:tgtEl>
                                          <p:spTgt spid="2418690">
                                            <p:txEl>
                                              <p:pRg st="13" end="13"/>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6" presetClass="entr" presetSubtype="26" fill="hold" grpId="0" nodeType="clickEffect">
                                  <p:stCondLst>
                                    <p:cond delay="0"/>
                                  </p:stCondLst>
                                  <p:childTnLst>
                                    <p:set>
                                      <p:cBhvr>
                                        <p:cTn id="36" dur="1" fill="hold">
                                          <p:stCondLst>
                                            <p:cond delay="0"/>
                                          </p:stCondLst>
                                        </p:cTn>
                                        <p:tgtEl>
                                          <p:spTgt spid="2418719"/>
                                        </p:tgtEl>
                                        <p:attrNameLst>
                                          <p:attrName>style.visibility</p:attrName>
                                        </p:attrNameLst>
                                      </p:cBhvr>
                                      <p:to>
                                        <p:strVal val="visible"/>
                                      </p:to>
                                    </p:set>
                                    <p:animEffect transition="in" filter="barn(inHorizontal)">
                                      <p:cBhvr>
                                        <p:cTn id="37" dur="500"/>
                                        <p:tgtEl>
                                          <p:spTgt spid="241871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6" presetClass="entr" presetSubtype="26" fill="hold" grpId="0" nodeType="clickEffect">
                                  <p:stCondLst>
                                    <p:cond delay="0"/>
                                  </p:stCondLst>
                                  <p:childTnLst>
                                    <p:set>
                                      <p:cBhvr>
                                        <p:cTn id="41" dur="1" fill="hold">
                                          <p:stCondLst>
                                            <p:cond delay="0"/>
                                          </p:stCondLst>
                                        </p:cTn>
                                        <p:tgtEl>
                                          <p:spTgt spid="2418720"/>
                                        </p:tgtEl>
                                        <p:attrNameLst>
                                          <p:attrName>style.visibility</p:attrName>
                                        </p:attrNameLst>
                                      </p:cBhvr>
                                      <p:to>
                                        <p:strVal val="visible"/>
                                      </p:to>
                                    </p:set>
                                    <p:animEffect transition="in" filter="barn(inHorizontal)">
                                      <p:cBhvr>
                                        <p:cTn id="42" dur="500"/>
                                        <p:tgtEl>
                                          <p:spTgt spid="2418720"/>
                                        </p:tgtEl>
                                      </p:cBhvr>
                                    </p:animEffect>
                                  </p:childTnLst>
                                </p:cTn>
                              </p:par>
                            </p:childTnLst>
                          </p:cTn>
                        </p:par>
                        <p:par>
                          <p:cTn id="43" fill="hold" nodeType="afterGroup">
                            <p:stCondLst>
                              <p:cond delay="500"/>
                            </p:stCondLst>
                            <p:childTnLst>
                              <p:par>
                                <p:cTn id="44" presetID="16" presetClass="entr" presetSubtype="26" fill="hold" grpId="0" nodeType="afterEffect">
                                  <p:stCondLst>
                                    <p:cond delay="0"/>
                                  </p:stCondLst>
                                  <p:childTnLst>
                                    <p:set>
                                      <p:cBhvr>
                                        <p:cTn id="45" dur="1" fill="hold">
                                          <p:stCondLst>
                                            <p:cond delay="0"/>
                                          </p:stCondLst>
                                        </p:cTn>
                                        <p:tgtEl>
                                          <p:spTgt spid="2418721"/>
                                        </p:tgtEl>
                                        <p:attrNameLst>
                                          <p:attrName>style.visibility</p:attrName>
                                        </p:attrNameLst>
                                      </p:cBhvr>
                                      <p:to>
                                        <p:strVal val="visible"/>
                                      </p:to>
                                    </p:set>
                                    <p:animEffect transition="in" filter="barn(inHorizontal)">
                                      <p:cBhvr>
                                        <p:cTn id="46" dur="500"/>
                                        <p:tgtEl>
                                          <p:spTgt spid="2418721"/>
                                        </p:tgtEl>
                                      </p:cBhvr>
                                    </p:animEffect>
                                  </p:childTnLst>
                                </p:cTn>
                              </p:par>
                            </p:childTnLst>
                          </p:cTn>
                        </p:par>
                        <p:par>
                          <p:cTn id="47" fill="hold" nodeType="afterGroup">
                            <p:stCondLst>
                              <p:cond delay="1000"/>
                            </p:stCondLst>
                            <p:childTnLst>
                              <p:par>
                                <p:cTn id="48" presetID="16" presetClass="entr" presetSubtype="26" fill="hold" grpId="0" nodeType="afterEffect">
                                  <p:stCondLst>
                                    <p:cond delay="0"/>
                                  </p:stCondLst>
                                  <p:childTnLst>
                                    <p:set>
                                      <p:cBhvr>
                                        <p:cTn id="49" dur="1" fill="hold">
                                          <p:stCondLst>
                                            <p:cond delay="0"/>
                                          </p:stCondLst>
                                        </p:cTn>
                                        <p:tgtEl>
                                          <p:spTgt spid="2418722"/>
                                        </p:tgtEl>
                                        <p:attrNameLst>
                                          <p:attrName>style.visibility</p:attrName>
                                        </p:attrNameLst>
                                      </p:cBhvr>
                                      <p:to>
                                        <p:strVal val="visible"/>
                                      </p:to>
                                    </p:set>
                                    <p:animEffect transition="in" filter="barn(inHorizontal)">
                                      <p:cBhvr>
                                        <p:cTn id="50" dur="500"/>
                                        <p:tgtEl>
                                          <p:spTgt spid="2418722"/>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6" presetClass="entr" presetSubtype="26" fill="hold" grpId="0" nodeType="clickEffect">
                                  <p:stCondLst>
                                    <p:cond delay="0"/>
                                  </p:stCondLst>
                                  <p:childTnLst>
                                    <p:set>
                                      <p:cBhvr>
                                        <p:cTn id="54" dur="1" fill="hold">
                                          <p:stCondLst>
                                            <p:cond delay="0"/>
                                          </p:stCondLst>
                                        </p:cTn>
                                        <p:tgtEl>
                                          <p:spTgt spid="2418723"/>
                                        </p:tgtEl>
                                        <p:attrNameLst>
                                          <p:attrName>style.visibility</p:attrName>
                                        </p:attrNameLst>
                                      </p:cBhvr>
                                      <p:to>
                                        <p:strVal val="visible"/>
                                      </p:to>
                                    </p:set>
                                    <p:animEffect transition="in" filter="barn(inHorizontal)">
                                      <p:cBhvr>
                                        <p:cTn id="55" dur="500"/>
                                        <p:tgtEl>
                                          <p:spTgt spid="2418723"/>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6" presetClass="entr" presetSubtype="26" fill="hold" grpId="0" nodeType="clickEffect">
                                  <p:stCondLst>
                                    <p:cond delay="0"/>
                                  </p:stCondLst>
                                  <p:childTnLst>
                                    <p:set>
                                      <p:cBhvr>
                                        <p:cTn id="59" dur="1" fill="hold">
                                          <p:stCondLst>
                                            <p:cond delay="0"/>
                                          </p:stCondLst>
                                        </p:cTn>
                                        <p:tgtEl>
                                          <p:spTgt spid="2418724"/>
                                        </p:tgtEl>
                                        <p:attrNameLst>
                                          <p:attrName>style.visibility</p:attrName>
                                        </p:attrNameLst>
                                      </p:cBhvr>
                                      <p:to>
                                        <p:strVal val="visible"/>
                                      </p:to>
                                    </p:set>
                                    <p:animEffect transition="in" filter="barn(inHorizontal)">
                                      <p:cBhvr>
                                        <p:cTn id="60" dur="500"/>
                                        <p:tgtEl>
                                          <p:spTgt spid="24187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8719" grpId="0" animBg="1" autoUpdateAnimBg="0"/>
      <p:bldP spid="2418720" grpId="0" animBg="1" autoUpdateAnimBg="0"/>
      <p:bldP spid="2418721" grpId="0" animBg="1" autoUpdateAnimBg="0"/>
      <p:bldP spid="2418722" grpId="0" animBg="1" autoUpdateAnimBg="0"/>
      <p:bldP spid="2418723" grpId="0" animBg="1" autoUpdateAnimBg="0"/>
      <p:bldP spid="2418724" grpId="0" animBg="1"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幻灯片编号占位符 6"/>
          <p:cNvSpPr>
            <a:spLocks noGrp="1"/>
          </p:cNvSpPr>
          <p:nvPr>
            <p:ph type="sldNum" sz="quarter" idx="12"/>
          </p:nvPr>
        </p:nvSpPr>
        <p:spPr/>
        <p:txBody>
          <a:bodyPr/>
          <a:lstStyle/>
          <a:p>
            <a:pPr>
              <a:defRPr/>
            </a:pPr>
            <a:fld id="{DD7414CC-38F8-CF45-AE6E-C40FCAE62E53}" type="slidenum">
              <a:rPr lang="en-US" altLang="zh-CN"/>
              <a:pPr>
                <a:defRPr/>
              </a:pPr>
              <a:t>41</a:t>
            </a:fld>
            <a:endParaRPr lang="en-US" altLang="zh-CN"/>
          </a:p>
        </p:txBody>
      </p:sp>
      <p:sp>
        <p:nvSpPr>
          <p:cNvPr id="2619394" name="Rectangle 2"/>
          <p:cNvSpPr>
            <a:spLocks noGrp="1" noChangeArrowheads="1"/>
          </p:cNvSpPr>
          <p:nvPr>
            <p:ph type="title"/>
          </p:nvPr>
        </p:nvSpPr>
        <p:spPr/>
        <p:txBody>
          <a:bodyPr/>
          <a:lstStyle/>
          <a:p>
            <a:pPr>
              <a:defRPr/>
            </a:pPr>
            <a:r>
              <a:rPr lang="zh-CN" altLang="en-US" dirty="0"/>
              <a:t>第一节</a:t>
            </a:r>
            <a:r>
              <a:rPr lang="en-US" altLang="zh-CN" dirty="0"/>
              <a:t>  </a:t>
            </a:r>
            <a:r>
              <a:rPr lang="zh-CN" altLang="en-US" dirty="0"/>
              <a:t>供应链战略匹配决策</a:t>
            </a:r>
          </a:p>
        </p:txBody>
      </p:sp>
      <p:sp>
        <p:nvSpPr>
          <p:cNvPr id="2619395" name="Rectangle 3"/>
          <p:cNvSpPr>
            <a:spLocks noGrp="1" noChangeArrowheads="1"/>
          </p:cNvSpPr>
          <p:nvPr>
            <p:ph type="body" sz="half" idx="1"/>
          </p:nvPr>
        </p:nvSpPr>
        <p:spPr>
          <a:xfrm>
            <a:off x="250825" y="764704"/>
            <a:ext cx="8664575" cy="5766271"/>
          </a:xfrm>
        </p:spPr>
        <p:txBody>
          <a:bodyPr/>
          <a:lstStyle/>
          <a:p>
            <a:pPr>
              <a:lnSpc>
                <a:spcPct val="90000"/>
              </a:lnSpc>
              <a:buFontTx/>
              <a:buNone/>
            </a:pPr>
            <a:r>
              <a:rPr lang="zh-CN" altLang="en-US" sz="2800" dirty="0">
                <a:solidFill>
                  <a:srgbClr val="FF3300"/>
                </a:solidFill>
                <a:latin typeface="Times New Roman" charset="0"/>
                <a:ea typeface="黑体" charset="0"/>
                <a:cs typeface="黑体" charset="0"/>
              </a:rPr>
              <a:t>三、供应链规划层次</a:t>
            </a:r>
            <a:endParaRPr lang="en-US" altLang="zh-CN" sz="2800" dirty="0">
              <a:solidFill>
                <a:srgbClr val="FF3300"/>
              </a:solidFill>
              <a:latin typeface="Times New Roman" charset="0"/>
              <a:ea typeface="黑体" charset="0"/>
              <a:cs typeface="黑体" charset="0"/>
            </a:endParaRPr>
          </a:p>
          <a:p>
            <a:pPr>
              <a:lnSpc>
                <a:spcPct val="85000"/>
              </a:lnSpc>
              <a:buFontTx/>
              <a:buNone/>
            </a:pPr>
            <a:r>
              <a:rPr lang="en-US" altLang="zh-CN" sz="1800" dirty="0">
                <a:latin typeface="Times New Roman" charset="0"/>
                <a:ea typeface="黑体" charset="0"/>
                <a:cs typeface="黑体" charset="0"/>
              </a:rPr>
              <a:t> </a:t>
            </a:r>
            <a:r>
              <a:rPr lang="en-US" altLang="zh-CN" sz="2400" dirty="0">
                <a:latin typeface="Times New Roman" charset="0"/>
                <a:ea typeface="黑体" charset="0"/>
                <a:cs typeface="黑体" charset="0"/>
              </a:rPr>
              <a:t>1. </a:t>
            </a:r>
            <a:r>
              <a:rPr lang="zh-CN" altLang="en-US" sz="2400" dirty="0">
                <a:latin typeface="Times New Roman" charset="0"/>
                <a:ea typeface="黑体" charset="0"/>
                <a:cs typeface="黑体" charset="0"/>
              </a:rPr>
              <a:t>战略规划：</a:t>
            </a:r>
            <a:r>
              <a:rPr lang="zh-CN" altLang="en-US" sz="2200" b="0" dirty="0">
                <a:latin typeface="Times New Roman" charset="0"/>
                <a:ea typeface="黑体" charset="0"/>
                <a:cs typeface="黑体" charset="0"/>
              </a:rPr>
              <a:t>主要是确定供应链结构和每一环节的流程</a:t>
            </a:r>
            <a:endParaRPr lang="en-US" altLang="zh-CN" sz="2200" b="0" dirty="0">
              <a:latin typeface="Times New Roman" charset="0"/>
              <a:ea typeface="黑体" charset="0"/>
              <a:cs typeface="黑体" charset="0"/>
            </a:endParaRPr>
          </a:p>
          <a:p>
            <a:pPr lvl="1">
              <a:lnSpc>
                <a:spcPct val="85000"/>
              </a:lnSpc>
            </a:pPr>
            <a:r>
              <a:rPr lang="zh-CN" altLang="en-US" sz="2000" dirty="0">
                <a:latin typeface="Times New Roman" charset="0"/>
                <a:ea typeface="黑体" charset="0"/>
                <a:cs typeface="黑体" charset="0"/>
              </a:rPr>
              <a:t>侧重于</a:t>
            </a:r>
            <a:r>
              <a:rPr lang="zh-CN" altLang="en-US" sz="2000" b="0" dirty="0">
                <a:latin typeface="Times New Roman" charset="0"/>
                <a:ea typeface="黑体" charset="0"/>
                <a:cs typeface="黑体" charset="0"/>
              </a:rPr>
              <a:t>合作伙伴的选择、供应链网络的布局设计</a:t>
            </a:r>
            <a:endParaRPr lang="en-US" altLang="zh-CN" sz="2000" b="0" dirty="0">
              <a:latin typeface="Times New Roman" charset="0"/>
              <a:ea typeface="黑体" charset="0"/>
              <a:cs typeface="黑体" charset="0"/>
            </a:endParaRPr>
          </a:p>
          <a:p>
            <a:pPr lvl="1">
              <a:lnSpc>
                <a:spcPct val="85000"/>
              </a:lnSpc>
            </a:pPr>
            <a:r>
              <a:rPr lang="zh-CN" altLang="en-US" sz="2000" dirty="0">
                <a:latin typeface="Times New Roman" charset="0"/>
                <a:ea typeface="黑体" charset="0"/>
                <a:cs typeface="黑体" charset="0"/>
              </a:rPr>
              <a:t>决策内容</a:t>
            </a:r>
            <a:r>
              <a:rPr lang="zh-CN" altLang="en-US" sz="2000" b="0" dirty="0">
                <a:latin typeface="Times New Roman" charset="0"/>
                <a:ea typeface="黑体" charset="0"/>
                <a:cs typeface="黑体" charset="0"/>
              </a:rPr>
              <a:t>：流程确定、设施选址及规模、流程匹配</a:t>
            </a:r>
            <a:endParaRPr lang="en-US" altLang="zh-CN" sz="2000" b="0" dirty="0">
              <a:latin typeface="Times New Roman" charset="0"/>
              <a:ea typeface="黑体" charset="0"/>
              <a:cs typeface="黑体" charset="0"/>
            </a:endParaRPr>
          </a:p>
          <a:p>
            <a:pPr>
              <a:lnSpc>
                <a:spcPct val="85000"/>
              </a:lnSpc>
              <a:buFontTx/>
              <a:buNone/>
            </a:pPr>
            <a:r>
              <a:rPr lang="en-US" altLang="zh-CN" sz="2400" dirty="0">
                <a:latin typeface="Times New Roman" charset="0"/>
                <a:ea typeface="黑体" charset="0"/>
                <a:cs typeface="黑体" charset="0"/>
              </a:rPr>
              <a:t> 2. </a:t>
            </a:r>
            <a:r>
              <a:rPr lang="zh-CN" altLang="en-US" sz="2400" dirty="0">
                <a:latin typeface="Times New Roman" charset="0"/>
                <a:ea typeface="黑体" charset="0"/>
                <a:cs typeface="黑体" charset="0"/>
              </a:rPr>
              <a:t>战术计划：</a:t>
            </a:r>
            <a:r>
              <a:rPr lang="zh-CN" altLang="en-US" sz="2200" b="0" dirty="0">
                <a:latin typeface="Times New Roman" charset="0"/>
                <a:ea typeface="黑体" charset="0"/>
                <a:cs typeface="黑体" charset="0"/>
              </a:rPr>
              <a:t>制定一套供应链运作管理制度以控制短期运营行为</a:t>
            </a:r>
            <a:endParaRPr lang="en-US" altLang="zh-CN" sz="2200" b="0" dirty="0">
              <a:latin typeface="Times New Roman" charset="0"/>
              <a:ea typeface="黑体" charset="0"/>
              <a:cs typeface="黑体" charset="0"/>
            </a:endParaRPr>
          </a:p>
          <a:p>
            <a:pPr lvl="1">
              <a:lnSpc>
                <a:spcPct val="85000"/>
              </a:lnSpc>
            </a:pPr>
            <a:r>
              <a:rPr lang="zh-CN" altLang="en-US" sz="2000" dirty="0">
                <a:latin typeface="Times New Roman" charset="0"/>
                <a:ea typeface="黑体" charset="0"/>
                <a:cs typeface="黑体" charset="0"/>
              </a:rPr>
              <a:t>侧重</a:t>
            </a:r>
            <a:r>
              <a:rPr lang="zh-CN" altLang="en-US" sz="2000" b="0" dirty="0">
                <a:latin typeface="Times New Roman" charset="0"/>
                <a:ea typeface="黑体" charset="0"/>
                <a:cs typeface="黑体" charset="0"/>
              </a:rPr>
              <a:t>于库存策略、配送渠道、运输和转运方案的选择与计划</a:t>
            </a:r>
            <a:endParaRPr lang="en-US" altLang="zh-CN" sz="2000" b="0" dirty="0">
              <a:latin typeface="Times New Roman" charset="0"/>
              <a:ea typeface="黑体" charset="0"/>
              <a:cs typeface="黑体" charset="0"/>
            </a:endParaRPr>
          </a:p>
          <a:p>
            <a:pPr lvl="1">
              <a:lnSpc>
                <a:spcPct val="85000"/>
              </a:lnSpc>
            </a:pPr>
            <a:r>
              <a:rPr lang="zh-CN" altLang="en-US" sz="2000" b="0" dirty="0">
                <a:latin typeface="Times New Roman" charset="0"/>
                <a:ea typeface="黑体" charset="0"/>
                <a:cs typeface="黑体" charset="0"/>
              </a:rPr>
              <a:t>供货点选择</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库存增减</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生产转包</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仓储与补货</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促销时机等</a:t>
            </a:r>
            <a:r>
              <a:rPr lang="zh-CN" altLang="en-US" sz="2000" dirty="0">
                <a:latin typeface="Times New Roman" charset="0"/>
                <a:ea typeface="黑体" charset="0"/>
                <a:cs typeface="黑体" charset="0"/>
              </a:rPr>
              <a:t>具体计划</a:t>
            </a:r>
            <a:endParaRPr lang="en-US" altLang="zh-CN" sz="2000" b="0" dirty="0">
              <a:latin typeface="Times New Roman" charset="0"/>
              <a:ea typeface="黑体" charset="0"/>
              <a:cs typeface="黑体" charset="0"/>
            </a:endParaRPr>
          </a:p>
          <a:p>
            <a:pPr>
              <a:lnSpc>
                <a:spcPct val="85000"/>
              </a:lnSpc>
              <a:buFontTx/>
              <a:buNone/>
            </a:pPr>
            <a:r>
              <a:rPr lang="en-US" altLang="zh-CN" sz="2400" dirty="0">
                <a:latin typeface="Times New Roman" charset="0"/>
                <a:ea typeface="黑体" charset="0"/>
                <a:cs typeface="黑体" charset="0"/>
              </a:rPr>
              <a:t>3. </a:t>
            </a:r>
            <a:r>
              <a:rPr lang="zh-CN" altLang="en-US" sz="2400" dirty="0">
                <a:latin typeface="Times New Roman" charset="0"/>
                <a:ea typeface="黑体" charset="0"/>
                <a:cs typeface="黑体" charset="0"/>
              </a:rPr>
              <a:t>运作优化：</a:t>
            </a:r>
            <a:r>
              <a:rPr lang="zh-CN" altLang="en-US" sz="2200" b="0" dirty="0">
                <a:latin typeface="Times New Roman" charset="0"/>
                <a:ea typeface="黑体" charset="0"/>
                <a:cs typeface="黑体" charset="0"/>
              </a:rPr>
              <a:t>针对每一顾客订单制定运营决策</a:t>
            </a:r>
          </a:p>
        </p:txBody>
      </p:sp>
      <p:graphicFrame>
        <p:nvGraphicFramePr>
          <p:cNvPr id="2619396" name="Group 4"/>
          <p:cNvGraphicFramePr>
            <a:graphicFrameLocks noGrp="1"/>
          </p:cNvGraphicFramePr>
          <p:nvPr>
            <p:ph sz="half" idx="2"/>
            <p:extLst>
              <p:ext uri="{D42A27DB-BD31-4B8C-83A1-F6EECF244321}">
                <p14:modId xmlns:p14="http://schemas.microsoft.com/office/powerpoint/2010/main" val="2377354186"/>
              </p:ext>
            </p:extLst>
          </p:nvPr>
        </p:nvGraphicFramePr>
        <p:xfrm>
          <a:off x="395287" y="4005064"/>
          <a:ext cx="8375650" cy="1836902"/>
        </p:xfrm>
        <a:graphic>
          <a:graphicData uri="http://schemas.openxmlformats.org/drawingml/2006/table">
            <a:tbl>
              <a:tblPr/>
              <a:tblGrid>
                <a:gridCol w="1174750">
                  <a:extLst>
                    <a:ext uri="{9D8B030D-6E8A-4147-A177-3AD203B41FA5}">
                      <a16:colId xmlns:a16="http://schemas.microsoft.com/office/drawing/2014/main" val="20000"/>
                    </a:ext>
                  </a:extLst>
                </a:gridCol>
                <a:gridCol w="2495550">
                  <a:extLst>
                    <a:ext uri="{9D8B030D-6E8A-4147-A177-3AD203B41FA5}">
                      <a16:colId xmlns:a16="http://schemas.microsoft.com/office/drawing/2014/main" val="20001"/>
                    </a:ext>
                  </a:extLst>
                </a:gridCol>
                <a:gridCol w="2352675">
                  <a:extLst>
                    <a:ext uri="{9D8B030D-6E8A-4147-A177-3AD203B41FA5}">
                      <a16:colId xmlns:a16="http://schemas.microsoft.com/office/drawing/2014/main" val="20002"/>
                    </a:ext>
                  </a:extLst>
                </a:gridCol>
                <a:gridCol w="2352675">
                  <a:extLst>
                    <a:ext uri="{9D8B030D-6E8A-4147-A177-3AD203B41FA5}">
                      <a16:colId xmlns:a16="http://schemas.microsoft.com/office/drawing/2014/main" val="20003"/>
                    </a:ext>
                  </a:extLst>
                </a:gridCol>
              </a:tblGrid>
              <a:tr h="365621">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决策问题</a:t>
                      </a:r>
                    </a:p>
                  </a:txBody>
                  <a:tcPr marT="45667" marB="4566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EFEEE"/>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Times New Roman" charset="0"/>
                        </a:rPr>
                        <a:t>战略层次</a:t>
                      </a:r>
                    </a:p>
                  </a:txBody>
                  <a:tcPr marT="45667" marB="4566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策略层次</a:t>
                      </a:r>
                    </a:p>
                  </a:txBody>
                  <a:tcPr marT="45667" marB="45667"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运作层次</a:t>
                      </a:r>
                    </a:p>
                  </a:txBody>
                  <a:tcPr marT="45667" marB="45667"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extLst>
                  <a:ext uri="{0D108BD9-81ED-4DB2-BD59-A6C34878D82A}">
                    <a16:rowId xmlns:a16="http://schemas.microsoft.com/office/drawing/2014/main" val="10000"/>
                  </a:ext>
                </a:extLst>
              </a:tr>
              <a:tr h="36777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货物运输</a:t>
                      </a:r>
                    </a:p>
                  </a:txBody>
                  <a:tcPr marT="45667" marB="45667"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EFEEE"/>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选择运输方式及其组合</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制定运输计划方案</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线路选择、发货、派车</a:t>
                      </a:r>
                    </a:p>
                  </a:txBody>
                  <a:tcPr marL="0" marR="0" marT="46746" marB="46746"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extLst>
                  <a:ext uri="{0D108BD9-81ED-4DB2-BD59-A6C34878D82A}">
                    <a16:rowId xmlns:a16="http://schemas.microsoft.com/office/drawing/2014/main" val="10001"/>
                  </a:ext>
                </a:extLst>
              </a:tr>
              <a:tr h="36777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客户服务</a:t>
                      </a:r>
                    </a:p>
                  </a:txBody>
                  <a:tcPr marT="45667" marB="45667"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EFEEE"/>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设定服务水平和标准</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制定服务内容和规范</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订单处理与失误补救</a:t>
                      </a:r>
                    </a:p>
                  </a:txBody>
                  <a:tcPr marL="0" marR="0" marT="46746" marB="46746"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extLst>
                  <a:ext uri="{0D108BD9-81ED-4DB2-BD59-A6C34878D82A}">
                    <a16:rowId xmlns:a16="http://schemas.microsoft.com/office/drawing/2014/main" val="10002"/>
                  </a:ext>
                </a:extLst>
              </a:tr>
              <a:tr h="36777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货物仓储</a:t>
                      </a:r>
                    </a:p>
                  </a:txBody>
                  <a:tcPr marT="45667" marB="45667"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EFEEE"/>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仓库的数量、规模和位</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仓储货物的库存点定位</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确定补货数量和时间</a:t>
                      </a:r>
                    </a:p>
                  </a:txBody>
                  <a:tcPr marL="0" marR="0" marT="46746" marB="46746"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extLst>
                  <a:ext uri="{0D108BD9-81ED-4DB2-BD59-A6C34878D82A}">
                    <a16:rowId xmlns:a16="http://schemas.microsoft.com/office/drawing/2014/main" val="10003"/>
                  </a:ext>
                </a:extLst>
              </a:tr>
              <a:tr h="36777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物料采购</a:t>
                      </a:r>
                    </a:p>
                  </a:txBody>
                  <a:tcPr marT="45667" marB="45667"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EFEEE"/>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制定采购政策</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Times New Roman" charset="0"/>
                        </a:rPr>
                        <a:t>洽谈合同，选择供应商</a:t>
                      </a:r>
                    </a:p>
                  </a:txBody>
                  <a:tcPr marL="0" marR="0" marT="46746" marB="46746"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宋体" charset="0"/>
                          <a:cs typeface="Times New Roman" charset="0"/>
                        </a:rPr>
                        <a:t>发出采购订单</a:t>
                      </a:r>
                    </a:p>
                  </a:txBody>
                  <a:tcPr marL="0" marR="0" marT="46746" marB="46746"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CCFF"/>
                    </a:solidFill>
                  </a:tcPr>
                </a:tc>
                <a:extLst>
                  <a:ext uri="{0D108BD9-81ED-4DB2-BD59-A6C34878D82A}">
                    <a16:rowId xmlns:a16="http://schemas.microsoft.com/office/drawing/2014/main" val="1000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619396"/>
                                        </p:tgtEl>
                                        <p:attrNameLst>
                                          <p:attrName>style.visibility</p:attrName>
                                        </p:attrNameLst>
                                      </p:cBhvr>
                                      <p:to>
                                        <p:strVal val="visible"/>
                                      </p:to>
                                    </p:set>
                                    <p:anim calcmode="lin" valueType="num">
                                      <p:cBhvr additive="base">
                                        <p:cTn id="7" dur="500" fill="hold"/>
                                        <p:tgtEl>
                                          <p:spTgt spid="2619396"/>
                                        </p:tgtEl>
                                        <p:attrNameLst>
                                          <p:attrName>ppt_x</p:attrName>
                                        </p:attrNameLst>
                                      </p:cBhvr>
                                      <p:tavLst>
                                        <p:tav tm="0">
                                          <p:val>
                                            <p:strVal val="#ppt_x"/>
                                          </p:val>
                                        </p:tav>
                                        <p:tav tm="100000">
                                          <p:val>
                                            <p:strVal val="#ppt_x"/>
                                          </p:val>
                                        </p:tav>
                                      </p:tavLst>
                                    </p:anim>
                                    <p:anim calcmode="lin" valueType="num">
                                      <p:cBhvr additive="base">
                                        <p:cTn id="8" dur="500" fill="hold"/>
                                        <p:tgtEl>
                                          <p:spTgt spid="26193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幻灯片编号占位符 5"/>
          <p:cNvSpPr>
            <a:spLocks noGrp="1"/>
          </p:cNvSpPr>
          <p:nvPr>
            <p:ph type="sldNum" sz="quarter" idx="12"/>
          </p:nvPr>
        </p:nvSpPr>
        <p:spPr/>
        <p:txBody>
          <a:bodyPr/>
          <a:lstStyle/>
          <a:p>
            <a:pPr>
              <a:defRPr/>
            </a:pPr>
            <a:fld id="{BD1F0D69-9663-AD4A-9E52-E86FD38FA526}" type="slidenum">
              <a:rPr lang="en-US" altLang="zh-CN"/>
              <a:pPr>
                <a:defRPr/>
              </a:pPr>
              <a:t>42</a:t>
            </a:fld>
            <a:endParaRPr lang="en-US" altLang="zh-CN"/>
          </a:p>
        </p:txBody>
      </p:sp>
      <p:sp>
        <p:nvSpPr>
          <p:cNvPr id="2421763" name="Rectangle 3"/>
          <p:cNvSpPr>
            <a:spLocks noGrp="1" noChangeArrowheads="1"/>
          </p:cNvSpPr>
          <p:nvPr>
            <p:ph type="title"/>
          </p:nvPr>
        </p:nvSpPr>
        <p:spPr/>
        <p:txBody>
          <a:bodyPr/>
          <a:lstStyle/>
          <a:p>
            <a:pPr>
              <a:defRPr/>
            </a:pPr>
            <a:r>
              <a:rPr lang="zh-CN" altLang="en-US" dirty="0"/>
              <a:t>第二节</a:t>
            </a:r>
            <a:r>
              <a:rPr lang="en-US" altLang="zh-CN" dirty="0"/>
              <a:t>  </a:t>
            </a:r>
            <a:r>
              <a:rPr lang="zh-CN" altLang="en-US" dirty="0"/>
              <a:t>供应链结构匹配规划</a:t>
            </a:r>
          </a:p>
        </p:txBody>
      </p:sp>
      <p:sp>
        <p:nvSpPr>
          <p:cNvPr id="2421798" name="Rectangle 38"/>
          <p:cNvSpPr>
            <a:spLocks noChangeArrowheads="1"/>
          </p:cNvSpPr>
          <p:nvPr/>
        </p:nvSpPr>
        <p:spPr bwMode="auto">
          <a:xfrm>
            <a:off x="301790" y="691629"/>
            <a:ext cx="8686800" cy="6143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indent="-457200" algn="l">
              <a:lnSpc>
                <a:spcPct val="100000"/>
              </a:lnSpc>
              <a:buClr>
                <a:srgbClr val="FF0000"/>
              </a:buClr>
              <a:buFont typeface="Arial" panose="020B0604020202020204" pitchFamily="34" charset="0"/>
              <a:buChar char="•"/>
              <a:defRPr/>
            </a:pPr>
            <a:r>
              <a:rPr lang="zh-CN" altLang="en-US" sz="2600" b="1" dirty="0">
                <a:solidFill>
                  <a:srgbClr val="FF0000"/>
                </a:solidFill>
                <a:latin typeface="宋体" charset="0"/>
                <a:ea typeface="黑体" charset="0"/>
                <a:cs typeface="黑体" charset="0"/>
              </a:rPr>
              <a:t>供应链战略制定</a:t>
            </a:r>
            <a:r>
              <a:rPr lang="en-US" altLang="zh-CN" sz="2600" b="1" dirty="0">
                <a:latin typeface="宋体" charset="0"/>
                <a:ea typeface="黑体" charset="0"/>
                <a:cs typeface="黑体" charset="0"/>
              </a:rPr>
              <a:t> </a:t>
            </a:r>
            <a:r>
              <a:rPr lang="zh-CN" altLang="en-US" sz="1800" dirty="0">
                <a:latin typeface="宋体" charset="0"/>
                <a:ea typeface="黑体" charset="0"/>
                <a:cs typeface="黑体" charset="0"/>
              </a:rPr>
              <a:t>包括</a:t>
            </a:r>
            <a:r>
              <a:rPr lang="zh-CN" altLang="en-US" sz="1800" b="1" dirty="0">
                <a:effectLst>
                  <a:outerShdw blurRad="38100" dist="38100" dir="2700000" algn="tl">
                    <a:srgbClr val="DDDDDD"/>
                  </a:outerShdw>
                </a:effectLst>
                <a:latin typeface="宋体" charset="0"/>
                <a:ea typeface="黑体" charset="0"/>
                <a:cs typeface="黑体" charset="0"/>
              </a:rPr>
              <a:t>供应战略、运营战略、物流战略和分销网络</a:t>
            </a:r>
            <a:endParaRPr lang="zh-CN" altLang="en-US" sz="1800" b="1" dirty="0">
              <a:solidFill>
                <a:srgbClr val="FF3300"/>
              </a:solidFill>
              <a:ea typeface="黑体" charset="0"/>
              <a:cs typeface="黑体" charset="0"/>
            </a:endParaRPr>
          </a:p>
        </p:txBody>
      </p:sp>
      <p:sp>
        <p:nvSpPr>
          <p:cNvPr id="42" name="Rectangle 2"/>
          <p:cNvSpPr txBox="1">
            <a:spLocks noChangeArrowheads="1"/>
          </p:cNvSpPr>
          <p:nvPr/>
        </p:nvSpPr>
        <p:spPr bwMode="auto">
          <a:xfrm>
            <a:off x="301790" y="1305991"/>
            <a:ext cx="4537075" cy="4651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marL="495300" indent="-495300">
              <a:buFontTx/>
              <a:buNone/>
              <a:defRPr/>
            </a:pPr>
            <a:r>
              <a:rPr lang="en-US" altLang="zh-CN" sz="2400"/>
              <a:t>1. </a:t>
            </a:r>
            <a:r>
              <a:rPr lang="zh-CN" altLang="en-US" sz="2400"/>
              <a:t>供应链能力图谱</a:t>
            </a:r>
            <a:endParaRPr lang="zh-CN" altLang="en-US">
              <a:solidFill>
                <a:srgbClr val="FF3300"/>
              </a:solidFill>
            </a:endParaRPr>
          </a:p>
        </p:txBody>
      </p:sp>
      <p:grpSp>
        <p:nvGrpSpPr>
          <p:cNvPr id="43" name="Group 46"/>
          <p:cNvGrpSpPr>
            <a:grpSpLocks/>
          </p:cNvGrpSpPr>
          <p:nvPr/>
        </p:nvGrpSpPr>
        <p:grpSpPr bwMode="auto">
          <a:xfrm>
            <a:off x="446253" y="1771129"/>
            <a:ext cx="4454525" cy="1511300"/>
            <a:chOff x="249" y="1253"/>
            <a:chExt cx="2806" cy="952"/>
          </a:xfrm>
        </p:grpSpPr>
        <p:sp>
          <p:nvSpPr>
            <p:cNvPr id="44" name="Rectangle 5"/>
            <p:cNvSpPr>
              <a:spLocks noChangeArrowheads="1"/>
            </p:cNvSpPr>
            <p:nvPr/>
          </p:nvSpPr>
          <p:spPr bwMode="auto">
            <a:xfrm>
              <a:off x="249" y="1253"/>
              <a:ext cx="2795" cy="952"/>
            </a:xfrm>
            <a:prstGeom prst="rect">
              <a:avLst/>
            </a:prstGeom>
            <a:solidFill>
              <a:srgbClr val="99CC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rIns="0" anchor="ctr"/>
            <a:lstStyle/>
            <a:p>
              <a:pPr>
                <a:defRPr/>
              </a:pPr>
              <a:endParaRPr lang="zh-CN" altLang="en-US"/>
            </a:p>
          </p:txBody>
        </p:sp>
        <p:grpSp>
          <p:nvGrpSpPr>
            <p:cNvPr id="65582" name="Group 6"/>
            <p:cNvGrpSpPr>
              <a:grpSpLocks/>
            </p:cNvGrpSpPr>
            <p:nvPr/>
          </p:nvGrpSpPr>
          <p:grpSpPr bwMode="auto">
            <a:xfrm>
              <a:off x="598" y="1625"/>
              <a:ext cx="2191" cy="98"/>
              <a:chOff x="912" y="3568"/>
              <a:chExt cx="3552" cy="240"/>
            </a:xfrm>
          </p:grpSpPr>
          <p:sp>
            <p:nvSpPr>
              <p:cNvPr id="54" name="Line 7"/>
              <p:cNvSpPr>
                <a:spLocks noChangeShapeType="1"/>
              </p:cNvSpPr>
              <p:nvPr/>
            </p:nvSpPr>
            <p:spPr bwMode="auto">
              <a:xfrm>
                <a:off x="912" y="3695"/>
                <a:ext cx="3552"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nchor="ctr"/>
              <a:lstStyle/>
              <a:p>
                <a:pPr>
                  <a:defRPr/>
                </a:pPr>
                <a:endParaRPr lang="zh-CN" altLang="en-US"/>
              </a:p>
            </p:txBody>
          </p:sp>
          <p:sp>
            <p:nvSpPr>
              <p:cNvPr id="55" name="Line 8"/>
              <p:cNvSpPr>
                <a:spLocks noChangeShapeType="1"/>
              </p:cNvSpPr>
              <p:nvPr/>
            </p:nvSpPr>
            <p:spPr bwMode="auto">
              <a:xfrm>
                <a:off x="912"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nchor="ctr"/>
              <a:lstStyle/>
              <a:p>
                <a:pPr>
                  <a:defRPr/>
                </a:pPr>
                <a:endParaRPr lang="zh-CN" altLang="en-US"/>
              </a:p>
            </p:txBody>
          </p:sp>
          <p:sp>
            <p:nvSpPr>
              <p:cNvPr id="56" name="Line 9"/>
              <p:cNvSpPr>
                <a:spLocks noChangeShapeType="1"/>
              </p:cNvSpPr>
              <p:nvPr/>
            </p:nvSpPr>
            <p:spPr bwMode="auto">
              <a:xfrm>
                <a:off x="2095"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nchor="ctr"/>
              <a:lstStyle/>
              <a:p>
                <a:pPr>
                  <a:defRPr/>
                </a:pPr>
                <a:endParaRPr lang="zh-CN" altLang="en-US"/>
              </a:p>
            </p:txBody>
          </p:sp>
          <p:sp>
            <p:nvSpPr>
              <p:cNvPr id="57" name="Line 10"/>
              <p:cNvSpPr>
                <a:spLocks noChangeShapeType="1"/>
              </p:cNvSpPr>
              <p:nvPr/>
            </p:nvSpPr>
            <p:spPr bwMode="auto">
              <a:xfrm>
                <a:off x="3281"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nchor="ctr"/>
              <a:lstStyle/>
              <a:p>
                <a:pPr>
                  <a:defRPr/>
                </a:pPr>
                <a:endParaRPr lang="zh-CN" altLang="en-US"/>
              </a:p>
            </p:txBody>
          </p:sp>
          <p:sp>
            <p:nvSpPr>
              <p:cNvPr id="58" name="Line 11"/>
              <p:cNvSpPr>
                <a:spLocks noChangeShapeType="1"/>
              </p:cNvSpPr>
              <p:nvPr/>
            </p:nvSpPr>
            <p:spPr bwMode="auto">
              <a:xfrm>
                <a:off x="4464"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nchor="ctr"/>
              <a:lstStyle/>
              <a:p>
                <a:pPr>
                  <a:defRPr/>
                </a:pPr>
                <a:endParaRPr lang="zh-CN" altLang="en-US"/>
              </a:p>
            </p:txBody>
          </p:sp>
        </p:grpSp>
        <p:sp>
          <p:nvSpPr>
            <p:cNvPr id="46" name="Rectangle 12"/>
            <p:cNvSpPr>
              <a:spLocks noChangeArrowheads="1"/>
            </p:cNvSpPr>
            <p:nvPr/>
          </p:nvSpPr>
          <p:spPr bwMode="auto">
            <a:xfrm>
              <a:off x="426" y="1295"/>
              <a:ext cx="444" cy="1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p>
              <a:pPr>
                <a:defRPr/>
              </a:pPr>
              <a:r>
                <a:rPr lang="zh-CN" altLang="en-US" sz="1400" b="1"/>
                <a:t>高盈利水平</a:t>
              </a:r>
              <a:endParaRPr lang="zh-CN" altLang="en-US" sz="1400" b="1">
                <a:effectLst>
                  <a:outerShdw blurRad="38100" dist="38100" dir="2700000" algn="tl">
                    <a:srgbClr val="DDDDDD"/>
                  </a:outerShdw>
                </a:effectLst>
              </a:endParaRPr>
            </a:p>
          </p:txBody>
        </p:sp>
        <p:sp>
          <p:nvSpPr>
            <p:cNvPr id="47" name="Rectangle 13"/>
            <p:cNvSpPr>
              <a:spLocks noChangeArrowheads="1"/>
            </p:cNvSpPr>
            <p:nvPr/>
          </p:nvSpPr>
          <p:spPr bwMode="auto">
            <a:xfrm>
              <a:off x="1096" y="1295"/>
              <a:ext cx="524" cy="1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p>
              <a:pPr>
                <a:defRPr/>
              </a:pPr>
              <a:r>
                <a:rPr lang="zh-CN" altLang="en-US" sz="1400" b="1"/>
                <a:t>一定盈利水平</a:t>
              </a:r>
              <a:endParaRPr lang="zh-CN" altLang="en-US" sz="1400" b="1">
                <a:effectLst>
                  <a:outerShdw blurRad="38100" dist="38100" dir="2700000" algn="tl">
                    <a:srgbClr val="DDDDDD"/>
                  </a:outerShdw>
                </a:effectLst>
              </a:endParaRPr>
            </a:p>
          </p:txBody>
        </p:sp>
        <p:sp>
          <p:nvSpPr>
            <p:cNvPr id="48" name="Rectangle 14"/>
            <p:cNvSpPr>
              <a:spLocks noChangeArrowheads="1"/>
            </p:cNvSpPr>
            <p:nvPr/>
          </p:nvSpPr>
          <p:spPr bwMode="auto">
            <a:xfrm>
              <a:off x="1889" y="1295"/>
              <a:ext cx="524" cy="1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p>
              <a:pPr>
                <a:defRPr/>
              </a:pPr>
              <a:r>
                <a:rPr lang="zh-CN" altLang="en-US" sz="1400" b="1"/>
                <a:t>一定反应能力</a:t>
              </a:r>
              <a:endParaRPr lang="zh-CN" altLang="en-US" sz="1400" b="1">
                <a:effectLst>
                  <a:outerShdw blurRad="38100" dist="38100" dir="2700000" algn="tl">
                    <a:srgbClr val="DDDDDD"/>
                  </a:outerShdw>
                </a:effectLst>
              </a:endParaRPr>
            </a:p>
          </p:txBody>
        </p:sp>
        <p:sp>
          <p:nvSpPr>
            <p:cNvPr id="49" name="Rectangle 15"/>
            <p:cNvSpPr>
              <a:spLocks noChangeArrowheads="1"/>
            </p:cNvSpPr>
            <p:nvPr/>
          </p:nvSpPr>
          <p:spPr bwMode="auto">
            <a:xfrm>
              <a:off x="2600" y="1295"/>
              <a:ext cx="443" cy="1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p>
              <a:pPr>
                <a:defRPr/>
              </a:pPr>
              <a:r>
                <a:rPr lang="zh-CN" altLang="en-US" sz="1400" b="1"/>
                <a:t>高反应能力</a:t>
              </a:r>
              <a:endParaRPr lang="zh-CN" altLang="en-US" sz="1400" b="1">
                <a:effectLst>
                  <a:outerShdw blurRad="38100" dist="38100" dir="2700000" algn="tl">
                    <a:srgbClr val="DDDDDD"/>
                  </a:outerShdw>
                </a:effectLst>
              </a:endParaRPr>
            </a:p>
          </p:txBody>
        </p:sp>
        <p:sp>
          <p:nvSpPr>
            <p:cNvPr id="50" name="Rectangle 16"/>
            <p:cNvSpPr>
              <a:spLocks noChangeArrowheads="1"/>
            </p:cNvSpPr>
            <p:nvPr/>
          </p:nvSpPr>
          <p:spPr bwMode="auto">
            <a:xfrm>
              <a:off x="295" y="1809"/>
              <a:ext cx="741" cy="35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flatTx/>
            </a:bodyPr>
            <a:lstStyle/>
            <a:p>
              <a:pPr>
                <a:defRPr/>
              </a:pPr>
              <a:r>
                <a:rPr lang="en-US" altLang="zh-CN" b="1"/>
                <a:t>   </a:t>
              </a:r>
              <a:r>
                <a:rPr lang="zh-CN" altLang="en-US" b="1"/>
                <a:t>钢铁联合企业：</a:t>
              </a:r>
              <a:endParaRPr lang="en-US" altLang="zh-CN" b="1"/>
            </a:p>
            <a:p>
              <a:pPr>
                <a:defRPr/>
              </a:pPr>
              <a:r>
                <a:rPr lang="en-US" altLang="zh-CN" b="1"/>
                <a:t>  </a:t>
              </a:r>
              <a:r>
                <a:rPr lang="zh-CN" altLang="en-US" b="1"/>
                <a:t>提前数月安排生产计划</a:t>
              </a:r>
              <a:r>
                <a:rPr lang="en-US" altLang="zh-CN" b="1"/>
                <a:t>,</a:t>
              </a:r>
              <a:r>
                <a:rPr lang="zh-CN" altLang="en-US" b="1"/>
                <a:t>缺少变化</a:t>
              </a:r>
              <a:endParaRPr lang="zh-CN" altLang="en-US" b="1">
                <a:effectLst>
                  <a:outerShdw blurRad="38100" dist="38100" dir="2700000" algn="tl">
                    <a:srgbClr val="DDDDDD"/>
                  </a:outerShdw>
                </a:effectLst>
              </a:endParaRPr>
            </a:p>
          </p:txBody>
        </p:sp>
        <p:sp>
          <p:nvSpPr>
            <p:cNvPr id="51" name="Rectangle 17"/>
            <p:cNvSpPr>
              <a:spLocks noChangeArrowheads="1"/>
            </p:cNvSpPr>
            <p:nvPr/>
          </p:nvSpPr>
          <p:spPr bwMode="auto">
            <a:xfrm>
              <a:off x="1059" y="1809"/>
              <a:ext cx="751" cy="35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flatTx/>
            </a:bodyPr>
            <a:lstStyle/>
            <a:p>
              <a:pPr>
                <a:defRPr/>
              </a:pPr>
              <a:r>
                <a:rPr lang="en-US" altLang="zh-CN" b="1"/>
                <a:t>Hanes</a:t>
              </a:r>
              <a:r>
                <a:rPr lang="zh-CN" altLang="en-US" b="1">
                  <a:latin typeface="宋体" charset="0"/>
                </a:rPr>
                <a:t>服装：</a:t>
              </a:r>
              <a:endParaRPr lang="en-US" altLang="zh-CN" b="1">
                <a:latin typeface="宋体" charset="0"/>
              </a:endParaRPr>
            </a:p>
            <a:p>
              <a:pPr>
                <a:defRPr/>
              </a:pPr>
              <a:r>
                <a:rPr lang="en-US" altLang="zh-CN" b="1"/>
                <a:t> </a:t>
              </a:r>
              <a:r>
                <a:rPr lang="zh-CN" altLang="en-US" b="1"/>
                <a:t>传统生产</a:t>
              </a:r>
              <a:r>
                <a:rPr lang="en-US" altLang="zh-CN" b="1"/>
                <a:t>-</a:t>
              </a:r>
              <a:r>
                <a:rPr lang="zh-CN" altLang="en-US" b="1"/>
                <a:t>库存</a:t>
              </a:r>
              <a:r>
                <a:rPr lang="en-US" altLang="zh-CN" b="1"/>
                <a:t>,</a:t>
              </a:r>
              <a:r>
                <a:rPr lang="zh-CN" altLang="en-US" b="1"/>
                <a:t>提前期为几周</a:t>
              </a:r>
              <a:endParaRPr lang="zh-CN" altLang="en-US" b="1">
                <a:effectLst>
                  <a:outerShdw blurRad="38100" dist="38100" dir="2700000" algn="tl">
                    <a:srgbClr val="DDDDDD"/>
                  </a:outerShdw>
                </a:effectLst>
              </a:endParaRPr>
            </a:p>
          </p:txBody>
        </p:sp>
        <p:sp>
          <p:nvSpPr>
            <p:cNvPr id="52" name="Rectangle 18"/>
            <p:cNvSpPr>
              <a:spLocks noChangeArrowheads="1"/>
            </p:cNvSpPr>
            <p:nvPr/>
          </p:nvSpPr>
          <p:spPr bwMode="auto">
            <a:xfrm>
              <a:off x="1882" y="1832"/>
              <a:ext cx="590" cy="35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flatTx/>
            </a:bodyPr>
            <a:lstStyle/>
            <a:p>
              <a:pPr>
                <a:defRPr/>
              </a:pPr>
              <a:r>
                <a:rPr lang="zh-CN" altLang="en-US" b="1"/>
                <a:t>汽车制造商：</a:t>
              </a:r>
              <a:endParaRPr lang="en-US" altLang="zh-CN" b="1"/>
            </a:p>
            <a:p>
              <a:pPr>
                <a:defRPr/>
              </a:pPr>
              <a:r>
                <a:rPr lang="en-US" altLang="zh-CN" b="1"/>
                <a:t> </a:t>
              </a:r>
              <a:r>
                <a:rPr lang="zh-CN" altLang="en-US" b="1"/>
                <a:t>在</a:t>
              </a:r>
              <a:r>
                <a:rPr lang="en-US" altLang="zh-CN" b="1"/>
                <a:t>2</a:t>
              </a:r>
              <a:r>
                <a:rPr lang="zh-CN" altLang="en-US" b="1"/>
                <a:t>周内送达多种产品</a:t>
              </a:r>
            </a:p>
          </p:txBody>
        </p:sp>
        <p:sp>
          <p:nvSpPr>
            <p:cNvPr id="53" name="Rectangle 19"/>
            <p:cNvSpPr>
              <a:spLocks noChangeArrowheads="1"/>
            </p:cNvSpPr>
            <p:nvPr/>
          </p:nvSpPr>
          <p:spPr bwMode="auto">
            <a:xfrm>
              <a:off x="2426" y="1809"/>
              <a:ext cx="629" cy="35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spAutoFit/>
              <a:flatTx/>
            </a:bodyPr>
            <a:lstStyle/>
            <a:p>
              <a:pPr>
                <a:defRPr/>
              </a:pPr>
              <a:r>
                <a:rPr lang="en-US" altLang="zh-CN" b="1"/>
                <a:t> DELL</a:t>
              </a:r>
              <a:r>
                <a:rPr lang="zh-CN" altLang="en-US" b="1">
                  <a:latin typeface="宋体" charset="0"/>
                </a:rPr>
                <a:t>公司：</a:t>
              </a:r>
              <a:endParaRPr lang="en-US" altLang="zh-CN" b="1">
                <a:latin typeface="宋体" charset="0"/>
              </a:endParaRPr>
            </a:p>
            <a:p>
              <a:pPr>
                <a:defRPr/>
              </a:pPr>
              <a:r>
                <a:rPr lang="en-US" altLang="zh-CN" b="1"/>
                <a:t>  </a:t>
              </a:r>
              <a:r>
                <a:rPr lang="zh-CN" altLang="en-US" b="1"/>
                <a:t>个性化</a:t>
              </a:r>
              <a:r>
                <a:rPr lang="en-US" altLang="zh-CN" b="1"/>
                <a:t>PC</a:t>
              </a:r>
              <a:r>
                <a:rPr lang="zh-CN" altLang="en-US" b="1"/>
                <a:t>机</a:t>
              </a:r>
              <a:r>
                <a:rPr lang="en-US" altLang="zh-CN" b="1"/>
                <a:t>,</a:t>
              </a:r>
              <a:r>
                <a:rPr lang="zh-CN" altLang="en-US" b="1"/>
                <a:t>数日内供货</a:t>
              </a:r>
              <a:endParaRPr lang="zh-CN" altLang="en-US" b="1">
                <a:effectLst>
                  <a:outerShdw blurRad="38100" dist="38100" dir="2700000" algn="tl">
                    <a:srgbClr val="DDDDDD"/>
                  </a:outerShdw>
                </a:effectLst>
              </a:endParaRPr>
            </a:p>
          </p:txBody>
        </p:sp>
      </p:grpSp>
      <p:sp>
        <p:nvSpPr>
          <p:cNvPr id="59" name="Rectangle 20"/>
          <p:cNvSpPr>
            <a:spLocks noChangeArrowheads="1"/>
          </p:cNvSpPr>
          <p:nvPr/>
        </p:nvSpPr>
        <p:spPr bwMode="auto">
          <a:xfrm>
            <a:off x="301790" y="3715816"/>
            <a:ext cx="4465638" cy="3603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95300" indent="-495300" algn="l">
              <a:lnSpc>
                <a:spcPct val="100000"/>
              </a:lnSpc>
              <a:buClr>
                <a:srgbClr val="FF0000"/>
              </a:buClr>
              <a:defRPr/>
            </a:pPr>
            <a:r>
              <a:rPr lang="en-US" altLang="zh-CN" sz="2400" b="1">
                <a:ea typeface="黑体" charset="0"/>
                <a:cs typeface="黑体" charset="0"/>
              </a:rPr>
              <a:t>2. </a:t>
            </a:r>
            <a:r>
              <a:rPr lang="zh-CN" altLang="en-US" sz="2400" b="1">
                <a:ea typeface="黑体" charset="0"/>
                <a:cs typeface="黑体" charset="0"/>
              </a:rPr>
              <a:t>需求不确定性图谱</a:t>
            </a:r>
          </a:p>
        </p:txBody>
      </p:sp>
      <p:grpSp>
        <p:nvGrpSpPr>
          <p:cNvPr id="60" name="Group 47"/>
          <p:cNvGrpSpPr>
            <a:grpSpLocks/>
          </p:cNvGrpSpPr>
          <p:nvPr/>
        </p:nvGrpSpPr>
        <p:grpSpPr bwMode="auto">
          <a:xfrm>
            <a:off x="374815" y="4365104"/>
            <a:ext cx="4518025" cy="1582737"/>
            <a:chOff x="204" y="2887"/>
            <a:chExt cx="2846" cy="997"/>
          </a:xfrm>
        </p:grpSpPr>
        <p:sp>
          <p:nvSpPr>
            <p:cNvPr id="61" name="Rectangle 22"/>
            <p:cNvSpPr>
              <a:spLocks noChangeArrowheads="1"/>
            </p:cNvSpPr>
            <p:nvPr/>
          </p:nvSpPr>
          <p:spPr bwMode="auto">
            <a:xfrm>
              <a:off x="204" y="2887"/>
              <a:ext cx="2805" cy="997"/>
            </a:xfrm>
            <a:prstGeom prst="rect">
              <a:avLst/>
            </a:prstGeom>
            <a:solidFill>
              <a:srgbClr val="FFFF99"/>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rIns="0" anchor="ctr"/>
            <a:lstStyle/>
            <a:p>
              <a:pPr>
                <a:defRPr/>
              </a:pPr>
              <a:endParaRPr lang="zh-CN" altLang="en-US"/>
            </a:p>
          </p:txBody>
        </p:sp>
        <p:sp>
          <p:nvSpPr>
            <p:cNvPr id="65567" name="Text Box 29"/>
            <p:cNvSpPr txBox="1">
              <a:spLocks noChangeArrowheads="1"/>
            </p:cNvSpPr>
            <p:nvPr/>
          </p:nvSpPr>
          <p:spPr bwMode="auto">
            <a:xfrm>
              <a:off x="982" y="2926"/>
              <a:ext cx="512" cy="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潜在需求较确定</a:t>
              </a:r>
            </a:p>
          </p:txBody>
        </p:sp>
        <p:sp>
          <p:nvSpPr>
            <p:cNvPr id="65568" name="Text Box 30"/>
            <p:cNvSpPr txBox="1">
              <a:spLocks noChangeArrowheads="1"/>
            </p:cNvSpPr>
            <p:nvPr/>
          </p:nvSpPr>
          <p:spPr bwMode="auto">
            <a:xfrm>
              <a:off x="1817" y="2926"/>
              <a:ext cx="455" cy="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r>
                <a:rPr lang="zh-CN" altLang="en-US" b="1"/>
                <a:t>潜在需求较不确定</a:t>
              </a:r>
            </a:p>
          </p:txBody>
        </p:sp>
        <p:sp>
          <p:nvSpPr>
            <p:cNvPr id="65569" name="Text Box 31"/>
            <p:cNvSpPr txBox="1">
              <a:spLocks noChangeArrowheads="1"/>
            </p:cNvSpPr>
            <p:nvPr/>
          </p:nvSpPr>
          <p:spPr bwMode="auto">
            <a:xfrm>
              <a:off x="204" y="3551"/>
              <a:ext cx="589"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纯粹功能性</a:t>
              </a:r>
              <a:endParaRPr lang="en-US" altLang="zh-CN" b="1"/>
            </a:p>
            <a:p>
              <a:r>
                <a:rPr lang="zh-CN" altLang="en-US" b="1"/>
                <a:t>产品：汽油</a:t>
              </a:r>
            </a:p>
          </p:txBody>
        </p:sp>
        <p:sp>
          <p:nvSpPr>
            <p:cNvPr id="65570" name="Text Box 32"/>
            <p:cNvSpPr txBox="1">
              <a:spLocks noChangeArrowheads="1"/>
            </p:cNvSpPr>
            <p:nvPr/>
          </p:nvSpPr>
          <p:spPr bwMode="auto">
            <a:xfrm>
              <a:off x="911" y="3551"/>
              <a:ext cx="626"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组装产品：</a:t>
              </a:r>
              <a:endParaRPr lang="en-US" altLang="zh-CN" b="1"/>
            </a:p>
            <a:p>
              <a:r>
                <a:rPr lang="zh-CN" altLang="en-US" b="1"/>
                <a:t>佳洁士牙膏</a:t>
              </a:r>
            </a:p>
          </p:txBody>
        </p:sp>
        <p:sp>
          <p:nvSpPr>
            <p:cNvPr id="65571" name="Text Box 33"/>
            <p:cNvSpPr txBox="1">
              <a:spLocks noChangeArrowheads="1"/>
            </p:cNvSpPr>
            <p:nvPr/>
          </p:nvSpPr>
          <p:spPr bwMode="auto">
            <a:xfrm>
              <a:off x="1693" y="3551"/>
              <a:ext cx="627"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改良新产品：</a:t>
              </a:r>
              <a:endParaRPr lang="en-US" altLang="zh-CN" b="1"/>
            </a:p>
            <a:p>
              <a:r>
                <a:rPr lang="zh-CN" altLang="en-US" b="1"/>
                <a:t>新型福特车</a:t>
              </a:r>
            </a:p>
          </p:txBody>
        </p:sp>
        <p:sp>
          <p:nvSpPr>
            <p:cNvPr id="65572" name="Text Box 34"/>
            <p:cNvSpPr txBox="1">
              <a:spLocks noChangeArrowheads="1"/>
            </p:cNvSpPr>
            <p:nvPr/>
          </p:nvSpPr>
          <p:spPr bwMode="auto">
            <a:xfrm>
              <a:off x="2481" y="3551"/>
              <a:ext cx="49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全新产品：</a:t>
              </a:r>
              <a:endParaRPr lang="en-US" altLang="zh-CN" b="1"/>
            </a:p>
            <a:p>
              <a:r>
                <a:rPr lang="zh-CN" altLang="en-US" b="1"/>
                <a:t>掌上电脑</a:t>
              </a:r>
            </a:p>
          </p:txBody>
        </p:sp>
        <p:sp>
          <p:nvSpPr>
            <p:cNvPr id="65573" name="Text Box 35"/>
            <p:cNvSpPr txBox="1">
              <a:spLocks noChangeArrowheads="1"/>
            </p:cNvSpPr>
            <p:nvPr/>
          </p:nvSpPr>
          <p:spPr bwMode="auto">
            <a:xfrm>
              <a:off x="2517" y="2926"/>
              <a:ext cx="533"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潜在需求</a:t>
              </a:r>
              <a:endParaRPr lang="en-US" altLang="zh-CN" b="1"/>
            </a:p>
            <a:p>
              <a:r>
                <a:rPr lang="zh-CN" altLang="en-US" b="1"/>
                <a:t>不确定性高</a:t>
              </a:r>
            </a:p>
          </p:txBody>
        </p:sp>
        <p:sp>
          <p:nvSpPr>
            <p:cNvPr id="65574" name="Text Box 36"/>
            <p:cNvSpPr txBox="1">
              <a:spLocks noChangeArrowheads="1"/>
            </p:cNvSpPr>
            <p:nvPr/>
          </p:nvSpPr>
          <p:spPr bwMode="auto">
            <a:xfrm>
              <a:off x="261" y="2926"/>
              <a:ext cx="398"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r>
                <a:rPr lang="zh-CN" altLang="en-US" b="1"/>
                <a:t>潜在需求</a:t>
              </a:r>
              <a:endParaRPr lang="en-US" altLang="zh-CN" b="1"/>
            </a:p>
            <a:p>
              <a:r>
                <a:rPr lang="zh-CN" altLang="en-US" b="1"/>
                <a:t>确定</a:t>
              </a:r>
            </a:p>
          </p:txBody>
        </p:sp>
        <p:grpSp>
          <p:nvGrpSpPr>
            <p:cNvPr id="65575" name="Group 40"/>
            <p:cNvGrpSpPr>
              <a:grpSpLocks/>
            </p:cNvGrpSpPr>
            <p:nvPr/>
          </p:nvGrpSpPr>
          <p:grpSpPr bwMode="auto">
            <a:xfrm>
              <a:off x="476" y="3294"/>
              <a:ext cx="2191" cy="98"/>
              <a:chOff x="912" y="3568"/>
              <a:chExt cx="3552" cy="240"/>
            </a:xfrm>
          </p:grpSpPr>
          <p:sp>
            <p:nvSpPr>
              <p:cNvPr id="71" name="Line 41"/>
              <p:cNvSpPr>
                <a:spLocks noChangeShapeType="1"/>
              </p:cNvSpPr>
              <p:nvPr/>
            </p:nvSpPr>
            <p:spPr bwMode="auto">
              <a:xfrm>
                <a:off x="912" y="3695"/>
                <a:ext cx="3552"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defRPr/>
                </a:pPr>
                <a:endParaRPr lang="zh-CN" altLang="en-US"/>
              </a:p>
            </p:txBody>
          </p:sp>
          <p:sp>
            <p:nvSpPr>
              <p:cNvPr id="72" name="Line 42"/>
              <p:cNvSpPr>
                <a:spLocks noChangeShapeType="1"/>
              </p:cNvSpPr>
              <p:nvPr/>
            </p:nvSpPr>
            <p:spPr bwMode="auto">
              <a:xfrm>
                <a:off x="912"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defRPr/>
                </a:pPr>
                <a:endParaRPr lang="zh-CN" altLang="en-US"/>
              </a:p>
            </p:txBody>
          </p:sp>
          <p:sp>
            <p:nvSpPr>
              <p:cNvPr id="73" name="Line 43"/>
              <p:cNvSpPr>
                <a:spLocks noChangeShapeType="1"/>
              </p:cNvSpPr>
              <p:nvPr/>
            </p:nvSpPr>
            <p:spPr bwMode="auto">
              <a:xfrm>
                <a:off x="2095"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defRPr/>
                </a:pPr>
                <a:endParaRPr lang="zh-CN" altLang="en-US"/>
              </a:p>
            </p:txBody>
          </p:sp>
          <p:sp>
            <p:nvSpPr>
              <p:cNvPr id="74" name="Line 44"/>
              <p:cNvSpPr>
                <a:spLocks noChangeShapeType="1"/>
              </p:cNvSpPr>
              <p:nvPr/>
            </p:nvSpPr>
            <p:spPr bwMode="auto">
              <a:xfrm>
                <a:off x="3281"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defRPr/>
                </a:pPr>
                <a:endParaRPr lang="zh-CN" altLang="en-US"/>
              </a:p>
            </p:txBody>
          </p:sp>
          <p:sp>
            <p:nvSpPr>
              <p:cNvPr id="75" name="Line 45"/>
              <p:cNvSpPr>
                <a:spLocks noChangeShapeType="1"/>
              </p:cNvSpPr>
              <p:nvPr/>
            </p:nvSpPr>
            <p:spPr bwMode="auto">
              <a:xfrm>
                <a:off x="4464" y="3568"/>
                <a:ext cx="0" cy="24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p>
                <a:pPr>
                  <a:defRPr/>
                </a:pPr>
                <a:endParaRPr lang="zh-CN" altLang="en-US"/>
              </a:p>
            </p:txBody>
          </p:sp>
        </p:grpSp>
      </p:grpSp>
      <p:sp>
        <p:nvSpPr>
          <p:cNvPr id="76" name="Rectangle 48"/>
          <p:cNvSpPr>
            <a:spLocks noChangeArrowheads="1"/>
          </p:cNvSpPr>
          <p:nvPr/>
        </p:nvSpPr>
        <p:spPr bwMode="auto">
          <a:xfrm>
            <a:off x="5127790" y="1842566"/>
            <a:ext cx="3860800" cy="576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defRPr/>
            </a:pPr>
            <a:r>
              <a:rPr lang="en-US" altLang="zh-CN" sz="2400" b="1">
                <a:ea typeface="黑体" charset="0"/>
                <a:cs typeface="黑体" charset="0"/>
              </a:rPr>
              <a:t>3. </a:t>
            </a:r>
            <a:r>
              <a:rPr lang="zh-CN" altLang="en-US" sz="2400" b="1">
                <a:ea typeface="黑体" charset="0"/>
                <a:cs typeface="黑体" charset="0"/>
              </a:rPr>
              <a:t>不确定与能力匹配</a:t>
            </a:r>
          </a:p>
        </p:txBody>
      </p:sp>
      <p:sp>
        <p:nvSpPr>
          <p:cNvPr id="77" name="Rectangle 49"/>
          <p:cNvSpPr>
            <a:spLocks noChangeArrowheads="1"/>
          </p:cNvSpPr>
          <p:nvPr/>
        </p:nvSpPr>
        <p:spPr bwMode="auto">
          <a:xfrm>
            <a:off x="5045240" y="2555354"/>
            <a:ext cx="3995738" cy="3103562"/>
          </a:xfrm>
          <a:prstGeom prst="rect">
            <a:avLst/>
          </a:prstGeom>
          <a:solidFill>
            <a:srgbClr val="CCFF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grpSp>
        <p:nvGrpSpPr>
          <p:cNvPr id="78" name="Group 50"/>
          <p:cNvGrpSpPr>
            <a:grpSpLocks noChangeAspect="1"/>
          </p:cNvGrpSpPr>
          <p:nvPr/>
        </p:nvGrpSpPr>
        <p:grpSpPr bwMode="auto">
          <a:xfrm>
            <a:off x="5054765" y="2634729"/>
            <a:ext cx="4103688" cy="2970212"/>
            <a:chOff x="2581" y="1752"/>
            <a:chExt cx="5940" cy="4128"/>
          </a:xfrm>
        </p:grpSpPr>
        <p:sp>
          <p:nvSpPr>
            <p:cNvPr id="65547" name="AutoShape 51"/>
            <p:cNvSpPr>
              <a:spLocks noChangeAspect="1" noChangeArrowheads="1"/>
            </p:cNvSpPr>
            <p:nvPr/>
          </p:nvSpPr>
          <p:spPr bwMode="auto">
            <a:xfrm>
              <a:off x="2581" y="1752"/>
              <a:ext cx="5940" cy="4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nSpc>
                  <a:spcPct val="75000"/>
                </a:lnSpc>
              </a:pPr>
              <a:endParaRPr lang="zh-CN" altLang="en-US"/>
            </a:p>
          </p:txBody>
        </p:sp>
        <p:sp>
          <p:nvSpPr>
            <p:cNvPr id="80" name="Line 52"/>
            <p:cNvSpPr>
              <a:spLocks noChangeShapeType="1"/>
            </p:cNvSpPr>
            <p:nvPr/>
          </p:nvSpPr>
          <p:spPr bwMode="auto">
            <a:xfrm flipV="1">
              <a:off x="3661" y="1752"/>
              <a:ext cx="0" cy="343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81" name="Line 53"/>
            <p:cNvSpPr>
              <a:spLocks noChangeShapeType="1"/>
            </p:cNvSpPr>
            <p:nvPr/>
          </p:nvSpPr>
          <p:spPr bwMode="auto">
            <a:xfrm>
              <a:off x="3661" y="5185"/>
              <a:ext cx="4678"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82" name="Freeform 54"/>
            <p:cNvSpPr>
              <a:spLocks/>
            </p:cNvSpPr>
            <p:nvPr/>
          </p:nvSpPr>
          <p:spPr bwMode="auto">
            <a:xfrm>
              <a:off x="3661" y="2103"/>
              <a:ext cx="4063" cy="3082"/>
            </a:xfrm>
            <a:custGeom>
              <a:avLst/>
              <a:gdLst>
                <a:gd name="T0" fmla="*/ 0 w 4063"/>
                <a:gd name="T1" fmla="*/ 2458 h 3082"/>
                <a:gd name="T2" fmla="*/ 3559 w 4063"/>
                <a:gd name="T3" fmla="*/ 0 h 3082"/>
                <a:gd name="T4" fmla="*/ 4063 w 4063"/>
                <a:gd name="T5" fmla="*/ 644 h 3082"/>
                <a:gd name="T6" fmla="*/ 540 w 4063"/>
                <a:gd name="T7" fmla="*/ 3082 h 3082"/>
                <a:gd name="T8" fmla="*/ 0 w 4063"/>
                <a:gd name="T9" fmla="*/ 3082 h 3082"/>
                <a:gd name="T10" fmla="*/ 0 w 4063"/>
                <a:gd name="T11" fmla="*/ 2458 h 3082"/>
              </a:gdLst>
              <a:ahLst/>
              <a:cxnLst>
                <a:cxn ang="0">
                  <a:pos x="T0" y="T1"/>
                </a:cxn>
                <a:cxn ang="0">
                  <a:pos x="T2" y="T3"/>
                </a:cxn>
                <a:cxn ang="0">
                  <a:pos x="T4" y="T5"/>
                </a:cxn>
                <a:cxn ang="0">
                  <a:pos x="T6" y="T7"/>
                </a:cxn>
                <a:cxn ang="0">
                  <a:pos x="T8" y="T9"/>
                </a:cxn>
                <a:cxn ang="0">
                  <a:pos x="T10" y="T11"/>
                </a:cxn>
              </a:cxnLst>
              <a:rect l="0" t="0" r="r" b="b"/>
              <a:pathLst>
                <a:path w="4063" h="3082">
                  <a:moveTo>
                    <a:pt x="0" y="2458"/>
                  </a:moveTo>
                  <a:lnTo>
                    <a:pt x="3559" y="0"/>
                  </a:lnTo>
                  <a:lnTo>
                    <a:pt x="4063" y="644"/>
                  </a:lnTo>
                  <a:lnTo>
                    <a:pt x="540" y="3082"/>
                  </a:lnTo>
                  <a:lnTo>
                    <a:pt x="0" y="3082"/>
                  </a:lnTo>
                  <a:lnTo>
                    <a:pt x="0" y="2458"/>
                  </a:lnTo>
                  <a:close/>
                </a:path>
              </a:pathLst>
            </a:custGeom>
            <a:solidFill>
              <a:srgbClr val="C0C0C0">
                <a:alpha val="14999"/>
              </a:srgbClr>
            </a:solidFill>
            <a:ln w="9525" cmpd="sng">
              <a:solidFill>
                <a:srgbClr val="000000"/>
              </a:solidFill>
              <a:prstDash val="solid"/>
              <a:round/>
              <a:headEnd/>
              <a:tailEn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a:defRPr/>
              </a:pPr>
              <a:endParaRPr lang="zh-CN" altLang="en-US"/>
            </a:p>
          </p:txBody>
        </p:sp>
        <p:sp>
          <p:nvSpPr>
            <p:cNvPr id="83" name="Text Box 55"/>
            <p:cNvSpPr txBox="1">
              <a:spLocks noChangeArrowheads="1"/>
            </p:cNvSpPr>
            <p:nvPr/>
          </p:nvSpPr>
          <p:spPr bwMode="auto">
            <a:xfrm>
              <a:off x="4343" y="4212"/>
              <a:ext cx="540" cy="468"/>
            </a:xfrm>
            <a:prstGeom prst="rect">
              <a:avLst/>
            </a:prstGeom>
            <a:noFill/>
            <a:ln>
              <a:noFill/>
            </a:ln>
            <a:effectLst/>
            <a:extLst>
              <a:ext uri="{909E8E84-426E-40dd-AFC4-6F175D3DCCD1}">
                <a14:hiddenFill xmlns:a14="http://schemas.microsoft.com/office/drawing/2010/main" xmlns="">
                  <a:solidFill>
                    <a:srgbClr val="C0C0C0">
                      <a:alpha val="20000"/>
                    </a:srgbClr>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战</a:t>
              </a:r>
            </a:p>
          </p:txBody>
        </p:sp>
        <p:sp>
          <p:nvSpPr>
            <p:cNvPr id="84" name="Text Box 56"/>
            <p:cNvSpPr txBox="1">
              <a:spLocks noChangeArrowheads="1"/>
            </p:cNvSpPr>
            <p:nvPr/>
          </p:nvSpPr>
          <p:spPr bwMode="auto">
            <a:xfrm>
              <a:off x="4920" y="3780"/>
              <a:ext cx="540" cy="468"/>
            </a:xfrm>
            <a:prstGeom prst="rect">
              <a:avLst/>
            </a:prstGeom>
            <a:noFill/>
            <a:ln>
              <a:noFill/>
            </a:ln>
            <a:effectLst/>
            <a:extLst>
              <a:ext uri="{909E8E84-426E-40dd-AFC4-6F175D3DCCD1}">
                <a14:hiddenFill xmlns:a14="http://schemas.microsoft.com/office/drawing/2010/main" xmlns="">
                  <a:solidFill>
                    <a:srgbClr val="C0C0C0">
                      <a:alpha val="20000"/>
                    </a:srgbClr>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略</a:t>
              </a:r>
            </a:p>
          </p:txBody>
        </p:sp>
        <p:sp>
          <p:nvSpPr>
            <p:cNvPr id="85" name="Text Box 57"/>
            <p:cNvSpPr txBox="1">
              <a:spLocks noChangeArrowheads="1"/>
            </p:cNvSpPr>
            <p:nvPr/>
          </p:nvSpPr>
          <p:spPr bwMode="auto">
            <a:xfrm>
              <a:off x="5483" y="3442"/>
              <a:ext cx="540" cy="470"/>
            </a:xfrm>
            <a:prstGeom prst="rect">
              <a:avLst/>
            </a:prstGeom>
            <a:noFill/>
            <a:ln>
              <a:noFill/>
            </a:ln>
            <a:effectLst/>
            <a:extLst>
              <a:ext uri="{909E8E84-426E-40dd-AFC4-6F175D3DCCD1}">
                <a14:hiddenFill xmlns:a14="http://schemas.microsoft.com/office/drawing/2010/main" xmlns="">
                  <a:solidFill>
                    <a:srgbClr val="C0C0C0">
                      <a:alpha val="20000"/>
                    </a:srgbClr>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匹</a:t>
              </a:r>
            </a:p>
          </p:txBody>
        </p:sp>
        <p:sp>
          <p:nvSpPr>
            <p:cNvPr id="86" name="Text Box 58"/>
            <p:cNvSpPr txBox="1">
              <a:spLocks noChangeArrowheads="1"/>
            </p:cNvSpPr>
            <p:nvPr/>
          </p:nvSpPr>
          <p:spPr bwMode="auto">
            <a:xfrm>
              <a:off x="6540" y="2687"/>
              <a:ext cx="535" cy="468"/>
            </a:xfrm>
            <a:prstGeom prst="rect">
              <a:avLst/>
            </a:prstGeom>
            <a:noFill/>
            <a:ln>
              <a:noFill/>
            </a:ln>
            <a:effectLst/>
            <a:extLst>
              <a:ext uri="{909E8E84-426E-40dd-AFC4-6F175D3DCCD1}">
                <a14:hiddenFill xmlns:a14="http://schemas.microsoft.com/office/drawing/2010/main" xmlns="">
                  <a:solidFill>
                    <a:srgbClr val="C0C0C0">
                      <a:alpha val="20000"/>
                    </a:srgbClr>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带</a:t>
              </a:r>
            </a:p>
          </p:txBody>
        </p:sp>
        <p:sp>
          <p:nvSpPr>
            <p:cNvPr id="87" name="Text Box 59"/>
            <p:cNvSpPr txBox="1">
              <a:spLocks noChangeArrowheads="1"/>
            </p:cNvSpPr>
            <p:nvPr/>
          </p:nvSpPr>
          <p:spPr bwMode="auto">
            <a:xfrm>
              <a:off x="2581" y="1752"/>
              <a:ext cx="901" cy="6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反应能力</a:t>
              </a:r>
            </a:p>
          </p:txBody>
        </p:sp>
        <p:sp>
          <p:nvSpPr>
            <p:cNvPr id="88" name="Text Box 60"/>
            <p:cNvSpPr txBox="1">
              <a:spLocks noChangeArrowheads="1"/>
            </p:cNvSpPr>
            <p:nvPr/>
          </p:nvSpPr>
          <p:spPr bwMode="auto">
            <a:xfrm>
              <a:off x="2666" y="3155"/>
              <a:ext cx="717" cy="6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能力变</a:t>
              </a:r>
              <a:endParaRPr lang="en-US" altLang="zh-CN" sz="1200" b="1"/>
            </a:p>
            <a:p>
              <a:pPr algn="ctr">
                <a:lnSpc>
                  <a:spcPct val="75000"/>
                </a:lnSpc>
                <a:spcBef>
                  <a:spcPct val="20000"/>
                </a:spcBef>
                <a:defRPr/>
              </a:pPr>
              <a:r>
                <a:rPr lang="zh-CN" altLang="en-US" sz="1200" b="1"/>
                <a:t>动范围</a:t>
              </a:r>
            </a:p>
          </p:txBody>
        </p:sp>
        <p:sp>
          <p:nvSpPr>
            <p:cNvPr id="89" name="Text Box 61"/>
            <p:cNvSpPr txBox="1">
              <a:spLocks noChangeArrowheads="1"/>
            </p:cNvSpPr>
            <p:nvPr/>
          </p:nvSpPr>
          <p:spPr bwMode="auto">
            <a:xfrm>
              <a:off x="2581" y="4717"/>
              <a:ext cx="901" cy="4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r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成本水平</a:t>
              </a:r>
            </a:p>
          </p:txBody>
        </p:sp>
        <p:sp>
          <p:nvSpPr>
            <p:cNvPr id="90" name="Line 62"/>
            <p:cNvSpPr>
              <a:spLocks noChangeShapeType="1"/>
            </p:cNvSpPr>
            <p:nvPr/>
          </p:nvSpPr>
          <p:spPr bwMode="auto">
            <a:xfrm flipV="1">
              <a:off x="3013" y="2376"/>
              <a:ext cx="2" cy="779"/>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91" name="Line 63"/>
            <p:cNvSpPr>
              <a:spLocks noChangeShapeType="1"/>
            </p:cNvSpPr>
            <p:nvPr/>
          </p:nvSpPr>
          <p:spPr bwMode="auto">
            <a:xfrm>
              <a:off x="3024" y="3780"/>
              <a:ext cx="2" cy="935"/>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92" name="Text Box 64"/>
            <p:cNvSpPr txBox="1">
              <a:spLocks noChangeArrowheads="1"/>
            </p:cNvSpPr>
            <p:nvPr/>
          </p:nvSpPr>
          <p:spPr bwMode="auto">
            <a:xfrm>
              <a:off x="3482" y="5339"/>
              <a:ext cx="719" cy="4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确定的</a:t>
              </a:r>
              <a:endParaRPr lang="en-US" altLang="zh-CN" sz="1200" b="1"/>
            </a:p>
            <a:p>
              <a:pPr algn="ctr">
                <a:lnSpc>
                  <a:spcPct val="75000"/>
                </a:lnSpc>
                <a:spcBef>
                  <a:spcPct val="20000"/>
                </a:spcBef>
                <a:defRPr/>
              </a:pPr>
              <a:r>
                <a:rPr lang="zh-CN" altLang="en-US" sz="1200" b="1"/>
                <a:t>需求</a:t>
              </a:r>
            </a:p>
          </p:txBody>
        </p:sp>
        <p:sp>
          <p:nvSpPr>
            <p:cNvPr id="93" name="Text Box 65"/>
            <p:cNvSpPr txBox="1">
              <a:spLocks noChangeArrowheads="1"/>
            </p:cNvSpPr>
            <p:nvPr/>
          </p:nvSpPr>
          <p:spPr bwMode="auto">
            <a:xfrm>
              <a:off x="5364" y="5373"/>
              <a:ext cx="1082" cy="50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潜在需求</a:t>
              </a:r>
              <a:endParaRPr lang="en-US" altLang="zh-CN" sz="1200" b="1"/>
            </a:p>
            <a:p>
              <a:pPr algn="ctr">
                <a:lnSpc>
                  <a:spcPct val="75000"/>
                </a:lnSpc>
                <a:spcBef>
                  <a:spcPct val="20000"/>
                </a:spcBef>
                <a:defRPr/>
              </a:pPr>
              <a:r>
                <a:rPr lang="zh-CN" altLang="en-US" sz="1200" b="1"/>
                <a:t>不确定性</a:t>
              </a:r>
            </a:p>
          </p:txBody>
        </p:sp>
        <p:sp>
          <p:nvSpPr>
            <p:cNvPr id="94" name="Text Box 66"/>
            <p:cNvSpPr txBox="1">
              <a:spLocks noChangeArrowheads="1"/>
            </p:cNvSpPr>
            <p:nvPr/>
          </p:nvSpPr>
          <p:spPr bwMode="auto">
            <a:xfrm>
              <a:off x="7620" y="5388"/>
              <a:ext cx="719" cy="46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不确定</a:t>
              </a:r>
              <a:endParaRPr lang="en-US" altLang="zh-CN" sz="1200" b="1"/>
            </a:p>
            <a:p>
              <a:pPr algn="ctr">
                <a:lnSpc>
                  <a:spcPct val="75000"/>
                </a:lnSpc>
                <a:spcBef>
                  <a:spcPct val="20000"/>
                </a:spcBef>
                <a:defRPr/>
              </a:pPr>
              <a:r>
                <a:rPr lang="zh-CN" altLang="en-US" sz="1200" b="1"/>
                <a:t>的需求</a:t>
              </a:r>
            </a:p>
          </p:txBody>
        </p:sp>
        <p:sp>
          <p:nvSpPr>
            <p:cNvPr id="95" name="Line 67"/>
            <p:cNvSpPr>
              <a:spLocks noChangeShapeType="1"/>
            </p:cNvSpPr>
            <p:nvPr/>
          </p:nvSpPr>
          <p:spPr bwMode="auto">
            <a:xfrm flipH="1" flipV="1">
              <a:off x="4380" y="5653"/>
              <a:ext cx="901" cy="0"/>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96" name="Line 68"/>
            <p:cNvSpPr>
              <a:spLocks noChangeShapeType="1"/>
            </p:cNvSpPr>
            <p:nvPr/>
          </p:nvSpPr>
          <p:spPr bwMode="auto">
            <a:xfrm flipV="1">
              <a:off x="6540" y="5653"/>
              <a:ext cx="901" cy="0"/>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97" name="Text Box 69"/>
            <p:cNvSpPr txBox="1">
              <a:spLocks noChangeArrowheads="1"/>
            </p:cNvSpPr>
            <p:nvPr/>
          </p:nvSpPr>
          <p:spPr bwMode="auto">
            <a:xfrm>
              <a:off x="6037" y="3047"/>
              <a:ext cx="540" cy="470"/>
            </a:xfrm>
            <a:prstGeom prst="rect">
              <a:avLst/>
            </a:prstGeom>
            <a:noFill/>
            <a:ln>
              <a:noFill/>
            </a:ln>
            <a:effectLst/>
            <a:extLst>
              <a:ext uri="{909E8E84-426E-40dd-AFC4-6F175D3DCCD1}">
                <a14:hiddenFill xmlns:a14="http://schemas.microsoft.com/office/drawing/2010/main" xmlns="">
                  <a:solidFill>
                    <a:srgbClr val="C0C0C0">
                      <a:alpha val="20000"/>
                    </a:srgbClr>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200" b="1"/>
                <a:t>配</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 calcmode="lin" valueType="num">
                                      <p:cBhvr additive="base">
                                        <p:cTn id="7"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76">
                                            <p:txEl>
                                              <p:pRg st="0" end="0"/>
                                            </p:txEl>
                                          </p:spTgt>
                                        </p:tgtEl>
                                        <p:attrNameLst>
                                          <p:attrName>style.visibility</p:attrName>
                                        </p:attrNameLst>
                                      </p:cBhvr>
                                      <p:to>
                                        <p:strVal val="visible"/>
                                      </p:to>
                                    </p:set>
                                    <p:anim calcmode="lin" valueType="num">
                                      <p:cBhvr additive="base">
                                        <p:cTn id="12"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3" presetClass="entr" presetSubtype="1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blinds(horizontal)">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500" fill="hold"/>
                                        <p:tgtEl>
                                          <p:spTgt spid="43"/>
                                        </p:tgtEl>
                                        <p:attrNameLst>
                                          <p:attrName>ppt_x</p:attrName>
                                        </p:attrNameLst>
                                      </p:cBhvr>
                                      <p:tavLst>
                                        <p:tav tm="0">
                                          <p:val>
                                            <p:strVal val="#ppt_x"/>
                                          </p:val>
                                        </p:tav>
                                        <p:tav tm="100000">
                                          <p:val>
                                            <p:strVal val="#ppt_x"/>
                                          </p:val>
                                        </p:tav>
                                      </p:tavLst>
                                    </p:anim>
                                    <p:anim calcmode="lin" valueType="num">
                                      <p:cBhvr additive="base">
                                        <p:cTn id="23"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nodeType="afterGroup">
                            <p:stCondLst>
                              <p:cond delay="0"/>
                            </p:stCondLst>
                            <p:childTnLst>
                              <p:par>
                                <p:cTn id="26" presetID="4" presetClass="entr" presetSubtype="16" fill="hold"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box(in)">
                                      <p:cBhvr>
                                        <p:cTn id="28" dur="500"/>
                                        <p:tgtEl>
                                          <p:spTgt spid="6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ntr" presetSubtype="16" fill="hold" grpId="1" nodeType="clickEffect">
                                  <p:stCondLst>
                                    <p:cond delay="0"/>
                                  </p:stCondLst>
                                  <p:childTnLst>
                                    <p:set>
                                      <p:cBhvr>
                                        <p:cTn id="32" dur="1" fill="hold">
                                          <p:stCondLst>
                                            <p:cond delay="0"/>
                                          </p:stCondLst>
                                        </p:cTn>
                                        <p:tgtEl>
                                          <p:spTgt spid="76">
                                            <p:txEl>
                                              <p:pRg st="0" end="0"/>
                                            </p:txEl>
                                          </p:spTgt>
                                        </p:tgtEl>
                                        <p:attrNameLst>
                                          <p:attrName>style.visibility</p:attrName>
                                        </p:attrNameLst>
                                      </p:cBhvr>
                                      <p:to>
                                        <p:strVal val="visible"/>
                                      </p:to>
                                    </p:set>
                                    <p:animEffect transition="in" filter="diamond(in)">
                                      <p:cBhvr>
                                        <p:cTn id="33" dur="2000"/>
                                        <p:tgtEl>
                                          <p:spTgt spid="76">
                                            <p:txEl>
                                              <p:pRg st="0" end="0"/>
                                            </p:txEl>
                                          </p:spTgt>
                                        </p:tgtEl>
                                      </p:cBhvr>
                                    </p:animEffect>
                                  </p:childTnLst>
                                </p:cTn>
                              </p:par>
                            </p:childTnLst>
                          </p:cTn>
                        </p:par>
                        <p:par>
                          <p:cTn id="34" fill="hold">
                            <p:stCondLst>
                              <p:cond delay="2000"/>
                            </p:stCondLst>
                            <p:childTnLst>
                              <p:par>
                                <p:cTn id="35" presetID="8" presetClass="entr" presetSubtype="16" fill="hold" grpId="0" nodeType="after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amond(in)">
                                      <p:cBhvr>
                                        <p:cTn id="37" dur="2000"/>
                                        <p:tgtEl>
                                          <p:spTgt spid="77"/>
                                        </p:tgtEl>
                                      </p:cBhvr>
                                    </p:animEffect>
                                  </p:childTnLst>
                                </p:cTn>
                              </p:par>
                            </p:childTnLst>
                          </p:cTn>
                        </p:par>
                        <p:par>
                          <p:cTn id="38" fill="hold">
                            <p:stCondLst>
                              <p:cond delay="4000"/>
                            </p:stCondLst>
                            <p:childTnLst>
                              <p:par>
                                <p:cTn id="39" presetID="8" presetClass="entr" presetSubtype="16" fill="hold" nodeType="afterEffect">
                                  <p:stCondLst>
                                    <p:cond delay="0"/>
                                  </p:stCondLst>
                                  <p:childTnLst>
                                    <p:set>
                                      <p:cBhvr>
                                        <p:cTn id="40" dur="1" fill="hold">
                                          <p:stCondLst>
                                            <p:cond delay="0"/>
                                          </p:stCondLst>
                                        </p:cTn>
                                        <p:tgtEl>
                                          <p:spTgt spid="78"/>
                                        </p:tgtEl>
                                        <p:attrNameLst>
                                          <p:attrName>style.visibility</p:attrName>
                                        </p:attrNameLst>
                                      </p:cBhvr>
                                      <p:to>
                                        <p:strVal val="visible"/>
                                      </p:to>
                                    </p:set>
                                    <p:animEffect transition="in" filter="diamond(in)">
                                      <p:cBhvr>
                                        <p:cTn id="41" dur="2000"/>
                                        <p:tgtEl>
                                          <p:spTgt spid="78"/>
                                        </p:tgtEl>
                                      </p:cBhvr>
                                    </p:animEffect>
                                  </p:childTnLst>
                                </p:cTn>
                              </p:par>
                              <p:par>
                                <p:cTn id="42" presetID="8" presetClass="entr" presetSubtype="16" fill="hold" grpId="1" nodeType="withEffect">
                                  <p:stCondLst>
                                    <p:cond delay="0"/>
                                  </p:stCondLst>
                                  <p:childTnLst>
                                    <p:set>
                                      <p:cBhvr>
                                        <p:cTn id="43" dur="1" fill="hold">
                                          <p:stCondLst>
                                            <p:cond delay="0"/>
                                          </p:stCondLst>
                                        </p:cTn>
                                        <p:tgtEl>
                                          <p:spTgt spid="77"/>
                                        </p:tgtEl>
                                        <p:attrNameLst>
                                          <p:attrName>style.visibility</p:attrName>
                                        </p:attrNameLst>
                                      </p:cBhvr>
                                      <p:to>
                                        <p:strVal val="visible"/>
                                      </p:to>
                                    </p:set>
                                    <p:animEffect transition="in" filter="diamond(in)">
                                      <p:cBhvr>
                                        <p:cTn id="44" dur="2000"/>
                                        <p:tgtEl>
                                          <p:spTgt spid="77"/>
                                        </p:tgtEl>
                                      </p:cBhvr>
                                    </p:animEffect>
                                  </p:childTnLst>
                                </p:cTn>
                              </p:par>
                              <p:par>
                                <p:cTn id="45" presetID="8" presetClass="entr" presetSubtype="16" fill="hold" nodeType="withEffect">
                                  <p:stCondLst>
                                    <p:cond delay="0"/>
                                  </p:stCondLst>
                                  <p:childTnLst>
                                    <p:set>
                                      <p:cBhvr>
                                        <p:cTn id="46" dur="1" fill="hold">
                                          <p:stCondLst>
                                            <p:cond delay="0"/>
                                          </p:stCondLst>
                                        </p:cTn>
                                        <p:tgtEl>
                                          <p:spTgt spid="78"/>
                                        </p:tgtEl>
                                        <p:attrNameLst>
                                          <p:attrName>style.visibility</p:attrName>
                                        </p:attrNameLst>
                                      </p:cBhvr>
                                      <p:to>
                                        <p:strVal val="visible"/>
                                      </p:to>
                                    </p:set>
                                    <p:animEffect transition="in" filter="diamond(in)">
                                      <p:cBhvr>
                                        <p:cTn id="47" dur="20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build="p"/>
      <p:bldP spid="59" grpId="0"/>
      <p:bldP spid="76" grpId="0" build="p"/>
      <p:bldP spid="76" grpId="1" build="allAtOnce"/>
      <p:bldP spid="77" grpId="0" animBg="1"/>
      <p:bldP spid="77" grpId="1"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2787" name="Rectangle 3"/>
          <p:cNvSpPr>
            <a:spLocks noGrp="1" noChangeArrowheads="1"/>
          </p:cNvSpPr>
          <p:nvPr>
            <p:ph type="title"/>
          </p:nvPr>
        </p:nvSpPr>
        <p:spPr/>
        <p:txBody>
          <a:bodyPr/>
          <a:lstStyle/>
          <a:p>
            <a:pPr>
              <a:defRPr/>
            </a:pPr>
            <a:r>
              <a:rPr lang="zh-CN" altLang="en-US" dirty="0"/>
              <a:t>第二节</a:t>
            </a:r>
            <a:r>
              <a:rPr lang="en-US" altLang="zh-CN" dirty="0"/>
              <a:t>  </a:t>
            </a:r>
            <a:r>
              <a:rPr lang="zh-CN" altLang="en-US" dirty="0"/>
              <a:t>供应链结构匹配规划</a:t>
            </a:r>
          </a:p>
        </p:txBody>
      </p:sp>
      <p:sp>
        <p:nvSpPr>
          <p:cNvPr id="57" name="Rectangle 2"/>
          <p:cNvSpPr txBox="1">
            <a:spLocks noChangeArrowheads="1"/>
          </p:cNvSpPr>
          <p:nvPr/>
        </p:nvSpPr>
        <p:spPr bwMode="auto">
          <a:xfrm>
            <a:off x="250825" y="764704"/>
            <a:ext cx="8686800" cy="5766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buFontTx/>
              <a:buNone/>
              <a:defRPr/>
            </a:pPr>
            <a:r>
              <a:rPr kumimoji="0" lang="en-US" altLang="zh-CN" sz="2400" dirty="0">
                <a:latin typeface="Times New Roman" charset="0"/>
                <a:ea typeface="黑体" charset="0"/>
                <a:cs typeface="黑体" charset="0"/>
              </a:rPr>
              <a:t>4. </a:t>
            </a:r>
            <a:r>
              <a:rPr lang="zh-CN" altLang="en-US" sz="2400" dirty="0">
                <a:latin typeface="Times New Roman" charset="0"/>
                <a:ea typeface="黑体" charset="0"/>
                <a:cs typeface="黑体" charset="0"/>
              </a:rPr>
              <a:t>供应链结构之匹配</a:t>
            </a:r>
            <a:endParaRPr lang="en-US" altLang="zh-CN" sz="24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lvl="1">
              <a:buFont typeface="Wingdings" charset="0"/>
              <a:buNone/>
              <a:defRPr/>
            </a:pPr>
            <a:endParaRPr lang="en-US" altLang="zh-CN" sz="2000" dirty="0">
              <a:latin typeface="Times New Roman" charset="0"/>
              <a:ea typeface="黑体" charset="0"/>
              <a:cs typeface="黑体" charset="0"/>
            </a:endParaRPr>
          </a:p>
          <a:p>
            <a:pPr>
              <a:buFontTx/>
              <a:buNone/>
              <a:defRPr/>
            </a:pPr>
            <a:r>
              <a:rPr lang="zh-CN" altLang="en-US" sz="2400" dirty="0">
                <a:latin typeface="Times New Roman" charset="0"/>
                <a:ea typeface="黑体" charset="0"/>
                <a:cs typeface="黑体" charset="0"/>
              </a:rPr>
              <a:t>案例</a:t>
            </a:r>
            <a:r>
              <a:rPr lang="en-US" altLang="zh-CN" sz="2400" dirty="0">
                <a:latin typeface="Times New Roman" charset="0"/>
                <a:ea typeface="黑体" charset="0"/>
                <a:cs typeface="黑体" charset="0"/>
              </a:rPr>
              <a:t>2</a:t>
            </a:r>
            <a:r>
              <a:rPr lang="zh-CN" altLang="en-US" sz="2400" dirty="0">
                <a:latin typeface="Times New Roman" charset="0"/>
                <a:ea typeface="黑体" charset="0"/>
                <a:cs typeface="黑体" charset="0"/>
              </a:rPr>
              <a:t>：沃尔玛的成本领先战略</a:t>
            </a:r>
            <a:endParaRPr lang="en-US" altLang="zh-CN" sz="2400" dirty="0">
              <a:latin typeface="Times New Roman" charset="0"/>
              <a:ea typeface="黑体" charset="0"/>
              <a:cs typeface="黑体" charset="0"/>
            </a:endParaRPr>
          </a:p>
          <a:p>
            <a:pPr>
              <a:lnSpc>
                <a:spcPct val="75000"/>
              </a:lnSpc>
              <a:defRPr/>
            </a:pPr>
            <a:r>
              <a:rPr lang="zh-CN" altLang="en-US" sz="2200" dirty="0">
                <a:latin typeface="Times New Roman" charset="0"/>
                <a:ea typeface="黑体" charset="0"/>
                <a:cs typeface="黑体" charset="0"/>
              </a:rPr>
              <a:t>竞争战略：可信赖，低成本</a:t>
            </a:r>
            <a:endParaRPr lang="en-US" altLang="zh-CN" sz="2200" dirty="0">
              <a:latin typeface="Times New Roman" charset="0"/>
              <a:ea typeface="黑体" charset="0"/>
              <a:cs typeface="黑体" charset="0"/>
            </a:endParaRPr>
          </a:p>
          <a:p>
            <a:pPr>
              <a:lnSpc>
                <a:spcPct val="75000"/>
              </a:lnSpc>
              <a:defRPr/>
            </a:pPr>
            <a:r>
              <a:rPr lang="zh-CN" altLang="en-US" sz="2200" dirty="0">
                <a:latin typeface="Times New Roman" charset="0"/>
                <a:ea typeface="黑体" charset="0"/>
                <a:cs typeface="黑体" charset="0"/>
              </a:rPr>
              <a:t>核心竞争力：物流配送</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补货</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能力与吸引客户忠诚的经营能力</a:t>
            </a:r>
            <a:endParaRPr lang="en-US" altLang="zh-CN" sz="2200" dirty="0">
              <a:latin typeface="Times New Roman" charset="0"/>
              <a:ea typeface="黑体" charset="0"/>
              <a:cs typeface="黑体" charset="0"/>
            </a:endParaRPr>
          </a:p>
          <a:p>
            <a:pPr lvl="1">
              <a:lnSpc>
                <a:spcPct val="75000"/>
              </a:lnSpc>
              <a:defRPr/>
            </a:pPr>
            <a:r>
              <a:rPr lang="zh-CN" altLang="en-US" sz="2200" dirty="0">
                <a:latin typeface="Times New Roman" charset="0"/>
                <a:ea typeface="黑体" charset="0"/>
                <a:cs typeface="黑体" charset="0"/>
              </a:rPr>
              <a:t>“连续装卸”，销售成本比行业平均标准低</a:t>
            </a:r>
            <a:r>
              <a:rPr lang="en-US" altLang="zh-CN" sz="2200" b="0" dirty="0">
                <a:solidFill>
                  <a:srgbClr val="FF3300"/>
                </a:solidFill>
                <a:latin typeface="Times New Roman" charset="0"/>
                <a:ea typeface="黑体" charset="0"/>
                <a:cs typeface="黑体" charset="0"/>
              </a:rPr>
              <a:t>3%</a:t>
            </a:r>
            <a:endParaRPr lang="en-US" altLang="zh-CN" sz="2200" dirty="0">
              <a:latin typeface="Times New Roman" charset="0"/>
              <a:ea typeface="黑体" charset="0"/>
              <a:cs typeface="黑体" charset="0"/>
            </a:endParaRPr>
          </a:p>
          <a:p>
            <a:pPr>
              <a:lnSpc>
                <a:spcPct val="75000"/>
              </a:lnSpc>
              <a:defRPr/>
            </a:pPr>
            <a:r>
              <a:rPr lang="zh-CN" altLang="en-US" sz="2200" dirty="0">
                <a:latin typeface="Times New Roman" charset="0"/>
                <a:ea typeface="黑体" charset="0"/>
                <a:cs typeface="黑体" charset="0"/>
              </a:rPr>
              <a:t>供应链战略：即强调盈利能力，又强调相当强的反应能力</a:t>
            </a:r>
            <a:endParaRPr lang="en-US" altLang="zh-CN" sz="2200" dirty="0">
              <a:latin typeface="Times New Roman" charset="0"/>
              <a:ea typeface="黑体" charset="0"/>
              <a:cs typeface="黑体" charset="0"/>
            </a:endParaRPr>
          </a:p>
          <a:p>
            <a:pPr lvl="1">
              <a:lnSpc>
                <a:spcPct val="75000"/>
              </a:lnSpc>
              <a:defRPr/>
            </a:pPr>
            <a:r>
              <a:rPr lang="zh-CN" altLang="en-US" sz="2200" dirty="0">
                <a:latin typeface="Times New Roman" charset="0"/>
                <a:ea typeface="黑体" charset="0"/>
                <a:cs typeface="黑体" charset="0"/>
              </a:rPr>
              <a:t>库存：较低库存</a:t>
            </a:r>
            <a:r>
              <a:rPr lang="en-US" altLang="zh-CN" sz="2200" dirty="0">
                <a:latin typeface="Times New Roman" charset="0"/>
                <a:ea typeface="黑体" charset="0"/>
                <a:cs typeface="黑体" charset="0"/>
              </a:rPr>
              <a:t>(cross dock)                    </a:t>
            </a:r>
            <a:r>
              <a:rPr lang="zh-CN" altLang="en-US" sz="2200" dirty="0">
                <a:latin typeface="Times New Roman" charset="0"/>
                <a:ea typeface="黑体" charset="0"/>
                <a:cs typeface="黑体" charset="0"/>
              </a:rPr>
              <a:t>盈利</a:t>
            </a:r>
            <a:r>
              <a:rPr lang="en-US" altLang="zh-CN" sz="2200" dirty="0">
                <a:latin typeface="Times New Roman" charset="0"/>
                <a:ea typeface="黑体" charset="0"/>
                <a:cs typeface="黑体" charset="0"/>
              </a:rPr>
              <a:t>&gt;</a:t>
            </a:r>
            <a:r>
              <a:rPr lang="zh-CN" altLang="en-US" sz="2200" dirty="0">
                <a:latin typeface="Times New Roman" charset="0"/>
                <a:ea typeface="黑体" charset="0"/>
                <a:cs typeface="黑体" charset="0"/>
              </a:rPr>
              <a:t>反应</a:t>
            </a:r>
            <a:endParaRPr lang="en-US" altLang="zh-CN" sz="2200" dirty="0">
              <a:latin typeface="Times New Roman" charset="0"/>
              <a:ea typeface="黑体" charset="0"/>
              <a:cs typeface="黑体" charset="0"/>
            </a:endParaRPr>
          </a:p>
          <a:p>
            <a:pPr lvl="1">
              <a:lnSpc>
                <a:spcPct val="75000"/>
              </a:lnSpc>
              <a:defRPr/>
            </a:pPr>
            <a:r>
              <a:rPr lang="zh-CN" altLang="en-US" sz="2200" dirty="0">
                <a:latin typeface="Times New Roman" charset="0"/>
                <a:ea typeface="黑体" charset="0"/>
                <a:cs typeface="黑体" charset="0"/>
              </a:rPr>
              <a:t>运输：高水平市场反应</a:t>
            </a:r>
            <a:r>
              <a:rPr lang="en-US" altLang="zh-CN" sz="2200" dirty="0">
                <a:latin typeface="Times New Roman" charset="0"/>
                <a:ea typeface="黑体" charset="0"/>
                <a:cs typeface="黑体" charset="0"/>
              </a:rPr>
              <a:t>:</a:t>
            </a:r>
            <a:r>
              <a:rPr lang="zh-CN" altLang="en-US" sz="2200" dirty="0">
                <a:latin typeface="Times New Roman" charset="0"/>
                <a:ea typeface="黑体" charset="0"/>
                <a:cs typeface="黑体" charset="0"/>
              </a:rPr>
              <a:t>高效车队</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盈利</a:t>
            </a:r>
            <a:r>
              <a:rPr lang="en-US" altLang="zh-CN" sz="2200" dirty="0">
                <a:latin typeface="Times New Roman" charset="0"/>
                <a:ea typeface="黑体" charset="0"/>
                <a:cs typeface="黑体" charset="0"/>
              </a:rPr>
              <a:t>&lt;</a:t>
            </a:r>
            <a:r>
              <a:rPr lang="zh-CN" altLang="en-US" sz="2200" dirty="0">
                <a:latin typeface="Times New Roman" charset="0"/>
                <a:ea typeface="黑体" charset="0"/>
                <a:cs typeface="黑体" charset="0"/>
              </a:rPr>
              <a:t>反应</a:t>
            </a:r>
            <a:endParaRPr lang="en-US" altLang="zh-CN" sz="2200" dirty="0">
              <a:latin typeface="Times New Roman" charset="0"/>
              <a:ea typeface="黑体" charset="0"/>
              <a:cs typeface="黑体" charset="0"/>
            </a:endParaRPr>
          </a:p>
          <a:p>
            <a:pPr lvl="1">
              <a:lnSpc>
                <a:spcPct val="75000"/>
              </a:lnSpc>
              <a:defRPr/>
            </a:pPr>
            <a:r>
              <a:rPr lang="zh-CN" altLang="en-US" sz="2200" dirty="0">
                <a:latin typeface="Times New Roman" charset="0"/>
                <a:ea typeface="黑体" charset="0"/>
                <a:cs typeface="黑体" charset="0"/>
              </a:rPr>
              <a:t>设施：中央配送仓库，减少设施数</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盈利</a:t>
            </a:r>
            <a:r>
              <a:rPr lang="en-US" altLang="zh-CN" sz="2200" dirty="0">
                <a:latin typeface="Times New Roman" charset="0"/>
                <a:ea typeface="黑体" charset="0"/>
                <a:cs typeface="黑体" charset="0"/>
              </a:rPr>
              <a:t>&gt;</a:t>
            </a:r>
            <a:r>
              <a:rPr lang="zh-CN" altLang="en-US" sz="2200" dirty="0">
                <a:latin typeface="Times New Roman" charset="0"/>
                <a:ea typeface="黑体" charset="0"/>
                <a:cs typeface="黑体" charset="0"/>
              </a:rPr>
              <a:t>反应</a:t>
            </a:r>
            <a:endParaRPr lang="en-US" altLang="zh-CN" sz="2200" dirty="0">
              <a:latin typeface="Times New Roman" charset="0"/>
              <a:ea typeface="黑体" charset="0"/>
              <a:cs typeface="黑体" charset="0"/>
            </a:endParaRPr>
          </a:p>
          <a:p>
            <a:pPr lvl="1">
              <a:lnSpc>
                <a:spcPct val="75000"/>
              </a:lnSpc>
              <a:defRPr/>
            </a:pPr>
            <a:r>
              <a:rPr lang="zh-CN" altLang="en-US" sz="2200" dirty="0">
                <a:latin typeface="Times New Roman" charset="0"/>
                <a:ea typeface="黑体" charset="0"/>
                <a:cs typeface="黑体" charset="0"/>
              </a:rPr>
              <a:t>信息：大量投资</a:t>
            </a:r>
            <a:r>
              <a:rPr lang="en-US" altLang="zh-CN" sz="2200" dirty="0">
                <a:latin typeface="Times New Roman" charset="0"/>
                <a:ea typeface="黑体" charset="0"/>
                <a:cs typeface="黑体" charset="0"/>
              </a:rPr>
              <a:t>                                        </a:t>
            </a:r>
            <a:r>
              <a:rPr lang="zh-CN" altLang="en-US" sz="2200" dirty="0">
                <a:latin typeface="Times New Roman" charset="0"/>
                <a:ea typeface="黑体" charset="0"/>
                <a:cs typeface="黑体" charset="0"/>
              </a:rPr>
              <a:t>盈利</a:t>
            </a:r>
            <a:r>
              <a:rPr lang="en-US" altLang="zh-CN" sz="2200" dirty="0">
                <a:latin typeface="Times New Roman" charset="0"/>
                <a:ea typeface="黑体" charset="0"/>
                <a:cs typeface="黑体" charset="0"/>
              </a:rPr>
              <a:t>&lt;</a:t>
            </a:r>
            <a:r>
              <a:rPr lang="zh-CN" altLang="en-US" sz="2200" dirty="0">
                <a:latin typeface="Times New Roman" charset="0"/>
                <a:ea typeface="黑体" charset="0"/>
                <a:cs typeface="黑体" charset="0"/>
              </a:rPr>
              <a:t>反应</a:t>
            </a:r>
          </a:p>
        </p:txBody>
      </p:sp>
      <p:grpSp>
        <p:nvGrpSpPr>
          <p:cNvPr id="58" name="Group 84"/>
          <p:cNvGrpSpPr>
            <a:grpSpLocks/>
          </p:cNvGrpSpPr>
          <p:nvPr/>
        </p:nvGrpSpPr>
        <p:grpSpPr bwMode="auto">
          <a:xfrm>
            <a:off x="4284663" y="764704"/>
            <a:ext cx="4392612" cy="2520950"/>
            <a:chOff x="2744" y="799"/>
            <a:chExt cx="2767" cy="1588"/>
          </a:xfrm>
        </p:grpSpPr>
        <p:sp>
          <p:nvSpPr>
            <p:cNvPr id="59" name="Rectangle 52"/>
            <p:cNvSpPr>
              <a:spLocks noChangeArrowheads="1"/>
            </p:cNvSpPr>
            <p:nvPr/>
          </p:nvSpPr>
          <p:spPr bwMode="auto">
            <a:xfrm>
              <a:off x="2744" y="799"/>
              <a:ext cx="2767" cy="1588"/>
            </a:xfrm>
            <a:prstGeom prst="rect">
              <a:avLst/>
            </a:prstGeom>
            <a:solidFill>
              <a:srgbClr val="99CCFF"/>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60" name="Text Box 55"/>
            <p:cNvSpPr txBox="1">
              <a:spLocks noChangeArrowheads="1"/>
            </p:cNvSpPr>
            <p:nvPr/>
          </p:nvSpPr>
          <p:spPr bwMode="auto">
            <a:xfrm>
              <a:off x="3639" y="809"/>
              <a:ext cx="904" cy="148"/>
            </a:xfrm>
            <a:prstGeom prst="rect">
              <a:avLst/>
            </a:prstGeom>
            <a:noFill/>
            <a:ln w="9525">
              <a:solidFill>
                <a:srgbClr val="000000"/>
              </a:solidFill>
              <a:miter lim="800000"/>
              <a:headEnd type="none" w="sm" len="sm"/>
              <a:tailEnd type="none" w="sm" len="sm"/>
            </a:ln>
            <a:effectLst/>
            <a:extLst>
              <a:ext uri="{909E8E84-426E-40dd-AFC4-6F175D3DCCD1}">
                <a14:hiddenFill xmlns:a14="http://schemas.microsoft.com/office/drawing/2010/main" xmlns="">
                  <a:solidFill>
                    <a:srgbClr val="33CCCC"/>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200" b="1"/>
                <a:t>企业竞争战略</a:t>
              </a:r>
            </a:p>
          </p:txBody>
        </p:sp>
        <p:sp>
          <p:nvSpPr>
            <p:cNvPr id="61" name="Text Box 56"/>
            <p:cNvSpPr txBox="1">
              <a:spLocks noChangeArrowheads="1"/>
            </p:cNvSpPr>
            <p:nvPr/>
          </p:nvSpPr>
          <p:spPr bwMode="auto">
            <a:xfrm>
              <a:off x="3639" y="1055"/>
              <a:ext cx="904" cy="148"/>
            </a:xfrm>
            <a:prstGeom prst="rect">
              <a:avLst/>
            </a:prstGeom>
            <a:noFill/>
            <a:ln w="9525">
              <a:solidFill>
                <a:srgbClr val="000000"/>
              </a:solidFill>
              <a:miter lim="800000"/>
              <a:headEnd type="none" w="sm" len="sm"/>
              <a:tailEnd type="none" w="sm" len="sm"/>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46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t>供应链物流战略</a:t>
              </a:r>
            </a:p>
          </p:txBody>
        </p:sp>
        <p:sp>
          <p:nvSpPr>
            <p:cNvPr id="62" name="Text Box 57"/>
            <p:cNvSpPr txBox="1">
              <a:spLocks noChangeArrowheads="1"/>
            </p:cNvSpPr>
            <p:nvPr/>
          </p:nvSpPr>
          <p:spPr bwMode="auto">
            <a:xfrm>
              <a:off x="2885" y="1639"/>
              <a:ext cx="429" cy="138"/>
            </a:xfrm>
            <a:prstGeom prst="rect">
              <a:avLst/>
            </a:prstGeom>
            <a:noFill/>
            <a:ln w="12700">
              <a:solidFill>
                <a:srgbClr val="000000"/>
              </a:solidFill>
              <a:miter lim="800000"/>
              <a:headEnd type="none" w="sm" len="sm"/>
              <a:tailEnd type="none" w="sm" len="sm"/>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46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solidFill>
                    <a:srgbClr val="FF0000"/>
                  </a:solidFill>
                </a:rPr>
                <a:t>库存</a:t>
              </a:r>
            </a:p>
          </p:txBody>
        </p:sp>
        <p:sp>
          <p:nvSpPr>
            <p:cNvPr id="63" name="Text Box 58"/>
            <p:cNvSpPr txBox="1">
              <a:spLocks noChangeArrowheads="1"/>
            </p:cNvSpPr>
            <p:nvPr/>
          </p:nvSpPr>
          <p:spPr bwMode="auto">
            <a:xfrm>
              <a:off x="3601" y="1639"/>
              <a:ext cx="429" cy="138"/>
            </a:xfrm>
            <a:prstGeom prst="rect">
              <a:avLst/>
            </a:prstGeom>
            <a:noFill/>
            <a:ln w="12700">
              <a:solidFill>
                <a:srgbClr val="000000"/>
              </a:solidFill>
              <a:miter lim="800000"/>
              <a:headEnd type="none" w="sm" len="sm"/>
              <a:tailEnd type="none" w="sm" len="sm"/>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46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solidFill>
                    <a:srgbClr val="FF0000"/>
                  </a:solidFill>
                </a:rPr>
                <a:t>运输</a:t>
              </a:r>
            </a:p>
          </p:txBody>
        </p:sp>
        <p:sp>
          <p:nvSpPr>
            <p:cNvPr id="64" name="Text Box 59"/>
            <p:cNvSpPr txBox="1">
              <a:spLocks noChangeArrowheads="1"/>
            </p:cNvSpPr>
            <p:nvPr/>
          </p:nvSpPr>
          <p:spPr bwMode="auto">
            <a:xfrm>
              <a:off x="4316" y="1639"/>
              <a:ext cx="429" cy="138"/>
            </a:xfrm>
            <a:prstGeom prst="rect">
              <a:avLst/>
            </a:prstGeom>
            <a:noFill/>
            <a:ln w="12700">
              <a:solidFill>
                <a:srgbClr val="000000"/>
              </a:solidFill>
              <a:miter lim="800000"/>
              <a:headEnd type="none" w="sm" len="sm"/>
              <a:tailEnd type="none" w="sm" len="sm"/>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46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solidFill>
                    <a:srgbClr val="FF0000"/>
                  </a:solidFill>
                </a:rPr>
                <a:t>设施</a:t>
              </a:r>
            </a:p>
          </p:txBody>
        </p:sp>
        <p:sp>
          <p:nvSpPr>
            <p:cNvPr id="65" name="Text Box 60"/>
            <p:cNvSpPr txBox="1">
              <a:spLocks noChangeArrowheads="1"/>
            </p:cNvSpPr>
            <p:nvPr/>
          </p:nvSpPr>
          <p:spPr bwMode="auto">
            <a:xfrm>
              <a:off x="5031" y="1639"/>
              <a:ext cx="430" cy="138"/>
            </a:xfrm>
            <a:prstGeom prst="rect">
              <a:avLst/>
            </a:prstGeom>
            <a:noFill/>
            <a:ln w="12700">
              <a:solidFill>
                <a:srgbClr val="000000"/>
              </a:solidFill>
              <a:miter lim="800000"/>
              <a:headEnd type="none" w="sm" len="sm"/>
              <a:tailEnd type="none" w="sm" len="sm"/>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46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solidFill>
                    <a:srgbClr val="FF0000"/>
                  </a:solidFill>
                </a:rPr>
                <a:t>信息</a:t>
              </a:r>
            </a:p>
          </p:txBody>
        </p:sp>
        <p:sp>
          <p:nvSpPr>
            <p:cNvPr id="66" name="Text Box 63"/>
            <p:cNvSpPr txBox="1">
              <a:spLocks noChangeArrowheads="1"/>
            </p:cNvSpPr>
            <p:nvPr/>
          </p:nvSpPr>
          <p:spPr bwMode="auto">
            <a:xfrm>
              <a:off x="2835" y="1116"/>
              <a:ext cx="660" cy="116"/>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t>盈利能力</a:t>
              </a:r>
            </a:p>
          </p:txBody>
        </p:sp>
        <p:sp>
          <p:nvSpPr>
            <p:cNvPr id="67" name="Text Box 64"/>
            <p:cNvSpPr txBox="1">
              <a:spLocks noChangeArrowheads="1"/>
            </p:cNvSpPr>
            <p:nvPr/>
          </p:nvSpPr>
          <p:spPr bwMode="auto">
            <a:xfrm>
              <a:off x="4760" y="1116"/>
              <a:ext cx="633" cy="116"/>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400" b="1"/>
                <a:t>反应能力</a:t>
              </a:r>
            </a:p>
          </p:txBody>
        </p:sp>
        <p:sp>
          <p:nvSpPr>
            <p:cNvPr id="68" name="Line 65"/>
            <p:cNvSpPr>
              <a:spLocks noChangeShapeType="1"/>
            </p:cNvSpPr>
            <p:nvPr/>
          </p:nvSpPr>
          <p:spPr bwMode="auto">
            <a:xfrm>
              <a:off x="4091" y="948"/>
              <a:ext cx="1" cy="116"/>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sp>
          <p:nvSpPr>
            <p:cNvPr id="69" name="Line 66"/>
            <p:cNvSpPr>
              <a:spLocks noChangeShapeType="1"/>
            </p:cNvSpPr>
            <p:nvPr/>
          </p:nvSpPr>
          <p:spPr bwMode="auto">
            <a:xfrm>
              <a:off x="4092" y="1206"/>
              <a:ext cx="0" cy="138"/>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grpSp>
          <p:nvGrpSpPr>
            <p:cNvPr id="66575" name="Group 83"/>
            <p:cNvGrpSpPr>
              <a:grpSpLocks/>
            </p:cNvGrpSpPr>
            <p:nvPr/>
          </p:nvGrpSpPr>
          <p:grpSpPr bwMode="auto">
            <a:xfrm>
              <a:off x="2837" y="1298"/>
              <a:ext cx="2588" cy="350"/>
              <a:chOff x="2837" y="1244"/>
              <a:chExt cx="2588" cy="404"/>
            </a:xfrm>
          </p:grpSpPr>
          <p:sp>
            <p:nvSpPr>
              <p:cNvPr id="82" name="Text Box 61"/>
              <p:cNvSpPr txBox="1">
                <a:spLocks noChangeArrowheads="1"/>
              </p:cNvSpPr>
              <p:nvPr/>
            </p:nvSpPr>
            <p:spPr bwMode="auto">
              <a:xfrm>
                <a:off x="3484" y="1423"/>
                <a:ext cx="1293" cy="132"/>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200" b="1"/>
                  <a:t>供应链物流结构规划</a:t>
                </a:r>
              </a:p>
            </p:txBody>
          </p:sp>
          <p:sp>
            <p:nvSpPr>
              <p:cNvPr id="83" name="Line 62"/>
              <p:cNvSpPr>
                <a:spLocks noChangeShapeType="1"/>
              </p:cNvSpPr>
              <p:nvPr/>
            </p:nvSpPr>
            <p:spPr bwMode="auto">
              <a:xfrm>
                <a:off x="2837" y="1244"/>
                <a:ext cx="2588" cy="0"/>
              </a:xfrm>
              <a:prstGeom prst="line">
                <a:avLst/>
              </a:prstGeom>
              <a:noFill/>
              <a:ln w="38100">
                <a:solidFill>
                  <a:srgbClr val="000000"/>
                </a:solidFill>
                <a:round/>
                <a:headEnd type="triangl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sp>
            <p:nvSpPr>
              <p:cNvPr id="84" name="Line 67"/>
              <p:cNvSpPr>
                <a:spLocks noChangeShapeType="1"/>
              </p:cNvSpPr>
              <p:nvPr/>
            </p:nvSpPr>
            <p:spPr bwMode="auto">
              <a:xfrm flipH="1">
                <a:off x="3134" y="1244"/>
                <a:ext cx="958" cy="395"/>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sp>
            <p:nvSpPr>
              <p:cNvPr id="85" name="Line 68"/>
              <p:cNvSpPr>
                <a:spLocks noChangeShapeType="1"/>
              </p:cNvSpPr>
              <p:nvPr/>
            </p:nvSpPr>
            <p:spPr bwMode="auto">
              <a:xfrm flipH="1">
                <a:off x="3766" y="1244"/>
                <a:ext cx="326" cy="395"/>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sp>
            <p:nvSpPr>
              <p:cNvPr id="86" name="Line 69"/>
              <p:cNvSpPr>
                <a:spLocks noChangeShapeType="1"/>
              </p:cNvSpPr>
              <p:nvPr/>
            </p:nvSpPr>
            <p:spPr bwMode="auto">
              <a:xfrm>
                <a:off x="4092" y="1244"/>
                <a:ext cx="488" cy="395"/>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sp>
            <p:nvSpPr>
              <p:cNvPr id="87" name="Line 70"/>
              <p:cNvSpPr>
                <a:spLocks noChangeShapeType="1"/>
              </p:cNvSpPr>
              <p:nvPr/>
            </p:nvSpPr>
            <p:spPr bwMode="auto">
              <a:xfrm>
                <a:off x="4105" y="1253"/>
                <a:ext cx="1120" cy="395"/>
              </a:xfrm>
              <a:prstGeom prst="line">
                <a:avLst/>
              </a:prstGeom>
              <a:noFill/>
              <a:ln w="12700">
                <a:solidFill>
                  <a:srgbClr val="000000"/>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p>
                <a:pPr>
                  <a:defRPr/>
                </a:pPr>
                <a:endParaRPr lang="zh-CN" altLang="en-US"/>
              </a:p>
            </p:txBody>
          </p:sp>
        </p:grpSp>
        <p:sp>
          <p:nvSpPr>
            <p:cNvPr id="66576" name="Oval 71"/>
            <p:cNvSpPr>
              <a:spLocks noChangeArrowheads="1"/>
            </p:cNvSpPr>
            <p:nvPr/>
          </p:nvSpPr>
          <p:spPr bwMode="auto">
            <a:xfrm>
              <a:off x="2925" y="1888"/>
              <a:ext cx="2531" cy="181"/>
            </a:xfrm>
            <a:prstGeom prst="ellipse">
              <a:avLst/>
            </a:prstGeom>
            <a:solidFill>
              <a:srgbClr val="99CCFF"/>
            </a:solidFill>
            <a:ln w="9525">
              <a:solidFill>
                <a:srgbClr val="000000"/>
              </a:solidFill>
              <a:round/>
              <a:headEnd/>
              <a:tailEnd/>
            </a:ln>
          </p:spPr>
          <p:txBody>
            <a:bodyPr/>
            <a:lstStyle/>
            <a:p>
              <a:endParaRPr lang="zh-CN" altLang="en-US"/>
            </a:p>
          </p:txBody>
        </p:sp>
        <p:sp>
          <p:nvSpPr>
            <p:cNvPr id="72" name="Text Box 72"/>
            <p:cNvSpPr txBox="1">
              <a:spLocks noChangeArrowheads="1"/>
            </p:cNvSpPr>
            <p:nvPr/>
          </p:nvSpPr>
          <p:spPr bwMode="auto">
            <a:xfrm>
              <a:off x="3061" y="1906"/>
              <a:ext cx="2169" cy="16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200" b="1" dirty="0"/>
                <a:t>驱动要素组合方式决定供应链物流运营规划</a:t>
              </a:r>
            </a:p>
          </p:txBody>
        </p:sp>
        <p:grpSp>
          <p:nvGrpSpPr>
            <p:cNvPr id="66578" name="Group 82"/>
            <p:cNvGrpSpPr>
              <a:grpSpLocks/>
            </p:cNvGrpSpPr>
            <p:nvPr/>
          </p:nvGrpSpPr>
          <p:grpSpPr bwMode="auto">
            <a:xfrm>
              <a:off x="3106" y="1756"/>
              <a:ext cx="2079" cy="132"/>
              <a:chOff x="3106" y="1756"/>
              <a:chExt cx="2079" cy="255"/>
            </a:xfrm>
          </p:grpSpPr>
          <p:sp>
            <p:nvSpPr>
              <p:cNvPr id="66583" name="Line 73"/>
              <p:cNvSpPr>
                <a:spLocks noChangeShapeType="1"/>
              </p:cNvSpPr>
              <p:nvPr/>
            </p:nvSpPr>
            <p:spPr bwMode="auto">
              <a:xfrm>
                <a:off x="3106" y="1778"/>
                <a:ext cx="181" cy="233"/>
              </a:xfrm>
              <a:prstGeom prst="line">
                <a:avLst/>
              </a:prstGeom>
              <a:noFill/>
              <a:ln w="9525">
                <a:solidFill>
                  <a:srgbClr val="000000"/>
                </a:solidFill>
                <a:round/>
                <a:headEnd/>
                <a:tailEnd type="arrow" w="med" len="med"/>
              </a:ln>
              <a:extLst>
                <a:ext uri="{909E8E84-426E-40dd-AFC4-6F175D3DCCD1}">
                  <a14:hiddenFill xmlns:a14="http://schemas.microsoft.com/office/drawing/2010/main" xmlns="">
                    <a:noFill/>
                  </a14:hiddenFill>
                </a:ext>
              </a:extLst>
            </p:spPr>
            <p:txBody>
              <a:bodyPr/>
              <a:lstStyle/>
              <a:p>
                <a:endParaRPr lang="zh-CN" altLang="en-US"/>
              </a:p>
            </p:txBody>
          </p:sp>
          <p:sp>
            <p:nvSpPr>
              <p:cNvPr id="66584" name="Line 74"/>
              <p:cNvSpPr>
                <a:spLocks noChangeShapeType="1"/>
              </p:cNvSpPr>
              <p:nvPr/>
            </p:nvSpPr>
            <p:spPr bwMode="auto">
              <a:xfrm>
                <a:off x="3829" y="1756"/>
                <a:ext cx="1" cy="232"/>
              </a:xfrm>
              <a:prstGeom prst="line">
                <a:avLst/>
              </a:prstGeom>
              <a:noFill/>
              <a:ln w="9525">
                <a:solidFill>
                  <a:srgbClr val="000000"/>
                </a:solidFill>
                <a:round/>
                <a:headEnd/>
                <a:tailEnd type="arrow" w="med" len="med"/>
              </a:ln>
              <a:extLst>
                <a:ext uri="{909E8E84-426E-40dd-AFC4-6F175D3DCCD1}">
                  <a14:hiddenFill xmlns:a14="http://schemas.microsoft.com/office/drawing/2010/main" xmlns="">
                    <a:noFill/>
                  </a14:hiddenFill>
                </a:ext>
              </a:extLst>
            </p:spPr>
            <p:txBody>
              <a:bodyPr/>
              <a:lstStyle/>
              <a:p>
                <a:endParaRPr lang="zh-CN" altLang="en-US"/>
              </a:p>
            </p:txBody>
          </p:sp>
          <p:sp>
            <p:nvSpPr>
              <p:cNvPr id="66585" name="Line 75"/>
              <p:cNvSpPr>
                <a:spLocks noChangeShapeType="1"/>
              </p:cNvSpPr>
              <p:nvPr/>
            </p:nvSpPr>
            <p:spPr bwMode="auto">
              <a:xfrm>
                <a:off x="4552" y="1756"/>
                <a:ext cx="0" cy="232"/>
              </a:xfrm>
              <a:prstGeom prst="line">
                <a:avLst/>
              </a:prstGeom>
              <a:noFill/>
              <a:ln w="9525">
                <a:solidFill>
                  <a:srgbClr val="000000"/>
                </a:solidFill>
                <a:round/>
                <a:headEnd/>
                <a:tailEnd type="arrow" w="med" len="med"/>
              </a:ln>
              <a:extLst>
                <a:ext uri="{909E8E84-426E-40dd-AFC4-6F175D3DCCD1}">
                  <a14:hiddenFill xmlns:a14="http://schemas.microsoft.com/office/drawing/2010/main" xmlns="">
                    <a:noFill/>
                  </a14:hiddenFill>
                </a:ext>
              </a:extLst>
            </p:spPr>
            <p:txBody>
              <a:bodyPr/>
              <a:lstStyle/>
              <a:p>
                <a:endParaRPr lang="zh-CN" altLang="en-US"/>
              </a:p>
            </p:txBody>
          </p:sp>
          <p:sp>
            <p:nvSpPr>
              <p:cNvPr id="66586" name="Line 76"/>
              <p:cNvSpPr>
                <a:spLocks noChangeShapeType="1"/>
              </p:cNvSpPr>
              <p:nvPr/>
            </p:nvSpPr>
            <p:spPr bwMode="auto">
              <a:xfrm flipH="1">
                <a:off x="5094" y="1756"/>
                <a:ext cx="91" cy="232"/>
              </a:xfrm>
              <a:prstGeom prst="line">
                <a:avLst/>
              </a:prstGeom>
              <a:noFill/>
              <a:ln w="9525">
                <a:solidFill>
                  <a:srgbClr val="000000"/>
                </a:solidFill>
                <a:round/>
                <a:headEnd/>
                <a:tailEnd type="arrow" w="med" len="med"/>
              </a:ln>
              <a:extLst>
                <a:ext uri="{909E8E84-426E-40dd-AFC4-6F175D3DCCD1}">
                  <a14:hiddenFill xmlns:a14="http://schemas.microsoft.com/office/drawing/2010/main" xmlns="">
                    <a:noFill/>
                  </a14:hiddenFill>
                </a:ext>
              </a:extLst>
            </p:spPr>
            <p:txBody>
              <a:bodyPr/>
              <a:lstStyle/>
              <a:p>
                <a:endParaRPr lang="zh-CN" altLang="en-US"/>
              </a:p>
            </p:txBody>
          </p:sp>
        </p:grpSp>
        <p:sp>
          <p:nvSpPr>
            <p:cNvPr id="66579" name="Oval 77"/>
            <p:cNvSpPr>
              <a:spLocks noChangeArrowheads="1"/>
            </p:cNvSpPr>
            <p:nvPr/>
          </p:nvSpPr>
          <p:spPr bwMode="auto">
            <a:xfrm>
              <a:off x="2835" y="1434"/>
              <a:ext cx="2621" cy="408"/>
            </a:xfrm>
            <a:prstGeom prst="ellipse">
              <a:avLst/>
            </a:prstGeom>
            <a:noFill/>
            <a:ln w="9525" cap="rnd">
              <a:solidFill>
                <a:srgbClr val="000000"/>
              </a:solidFill>
              <a:prstDash val="sysDot"/>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66580" name="AutoShape 78"/>
            <p:cNvSpPr>
              <a:spLocks noChangeArrowheads="1"/>
            </p:cNvSpPr>
            <p:nvPr/>
          </p:nvSpPr>
          <p:spPr bwMode="auto">
            <a:xfrm>
              <a:off x="3107" y="2167"/>
              <a:ext cx="2169" cy="175"/>
            </a:xfrm>
            <a:prstGeom prst="roundRect">
              <a:avLst>
                <a:gd name="adj" fmla="val 16667"/>
              </a:avLst>
            </a:prstGeom>
            <a:solidFill>
              <a:srgbClr val="99CCFF"/>
            </a:solidFill>
            <a:ln w="9525">
              <a:solidFill>
                <a:srgbClr val="000000"/>
              </a:solidFill>
              <a:round/>
              <a:headEnd/>
              <a:tailEnd/>
            </a:ln>
          </p:spPr>
          <p:txBody>
            <a:bodyPr/>
            <a:lstStyle/>
            <a:p>
              <a:endParaRPr lang="zh-CN" altLang="en-US"/>
            </a:p>
          </p:txBody>
        </p:sp>
        <p:sp>
          <p:nvSpPr>
            <p:cNvPr id="76" name="Text Box 79"/>
            <p:cNvSpPr txBox="1">
              <a:spLocks noChangeArrowheads="1"/>
            </p:cNvSpPr>
            <p:nvPr/>
          </p:nvSpPr>
          <p:spPr bwMode="auto">
            <a:xfrm>
              <a:off x="3196" y="2189"/>
              <a:ext cx="1989" cy="141"/>
            </a:xfrm>
            <a:prstGeom prst="rect">
              <a:avLst/>
            </a:prstGeom>
            <a:noFill/>
            <a:ln>
              <a:noFill/>
            </a:ln>
            <a:effectLst/>
            <a:extLst>
              <a:ext uri="{909E8E84-426E-40dd-AFC4-6F175D3DCCD1}">
                <a14:hiddenFill xmlns:a14="http://schemas.microsoft.com/office/drawing/2010/main" xmlns="">
                  <a:solidFill>
                    <a:srgbClr val="99CC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10800" rIns="18000" bIns="10800"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spcBef>
                  <a:spcPct val="20000"/>
                </a:spcBef>
                <a:defRPr/>
              </a:pPr>
              <a:r>
                <a:rPr lang="zh-CN" altLang="en-US" sz="1200" b="1"/>
                <a:t>客户订单执行作业：运输与配送交货计划</a:t>
              </a:r>
            </a:p>
          </p:txBody>
        </p:sp>
        <p:sp>
          <p:nvSpPr>
            <p:cNvPr id="66582" name="Line 80"/>
            <p:cNvSpPr>
              <a:spLocks noChangeShapeType="1"/>
            </p:cNvSpPr>
            <p:nvPr/>
          </p:nvSpPr>
          <p:spPr bwMode="auto">
            <a:xfrm>
              <a:off x="4195" y="2069"/>
              <a:ext cx="0" cy="118"/>
            </a:xfrm>
            <a:prstGeom prst="line">
              <a:avLst/>
            </a:prstGeom>
            <a:noFill/>
            <a:ln w="9525">
              <a:solidFill>
                <a:srgbClr val="000000"/>
              </a:solidFill>
              <a:round/>
              <a:headEnd/>
              <a:tailEnd type="arrow" w="med" len="med"/>
            </a:ln>
            <a:extLst>
              <a:ext uri="{909E8E84-426E-40dd-AFC4-6F175D3DCCD1}">
                <a14:hiddenFill xmlns:a14="http://schemas.microsoft.com/office/drawing/2010/main" xmlns="">
                  <a:noFill/>
                </a14:hiddenFill>
              </a:ext>
            </a:extLst>
          </p:spPr>
          <p:txBody>
            <a:bodyPr/>
            <a:lstStyle/>
            <a:p>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5" presetClass="entr" presetSubtype="10" fill="hold"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checkerboard(across)">
                                      <p:cBhvr>
                                        <p:cTn id="12" dur="500"/>
                                        <p:tgtEl>
                                          <p:spTgt spid="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7">
                                            <p:txEl>
                                              <p:pRg st="7" end="7"/>
                                            </p:txEl>
                                          </p:spTgt>
                                        </p:tgtEl>
                                        <p:attrNameLst>
                                          <p:attrName>style.visibility</p:attrName>
                                        </p:attrNameLst>
                                      </p:cBhvr>
                                      <p:to>
                                        <p:strVal val="visible"/>
                                      </p:to>
                                    </p:set>
                                    <p:anim calcmode="lin" valueType="num">
                                      <p:cBhvr additive="base">
                                        <p:cTn id="17" dur="500" fill="hold"/>
                                        <p:tgtEl>
                                          <p:spTgt spid="57">
                                            <p:txEl>
                                              <p:pRg st="7" end="7"/>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7">
                                            <p:txEl>
                                              <p:pRg st="7" end="7"/>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2" presetClass="entr" presetSubtype="4" fill="hold" grpId="0" nodeType="afterEffect">
                                  <p:stCondLst>
                                    <p:cond delay="0"/>
                                  </p:stCondLst>
                                  <p:childTnLst>
                                    <p:set>
                                      <p:cBhvr>
                                        <p:cTn id="21" dur="1" fill="hold">
                                          <p:stCondLst>
                                            <p:cond delay="0"/>
                                          </p:stCondLst>
                                        </p:cTn>
                                        <p:tgtEl>
                                          <p:spTgt spid="57">
                                            <p:txEl>
                                              <p:pRg st="8" end="8"/>
                                            </p:txEl>
                                          </p:spTgt>
                                        </p:tgtEl>
                                        <p:attrNameLst>
                                          <p:attrName>style.visibility</p:attrName>
                                        </p:attrNameLst>
                                      </p:cBhvr>
                                      <p:to>
                                        <p:strVal val="visible"/>
                                      </p:to>
                                    </p:set>
                                    <p:anim calcmode="lin" valueType="num">
                                      <p:cBhvr additive="base">
                                        <p:cTn id="22" dur="500" fill="hold"/>
                                        <p:tgtEl>
                                          <p:spTgt spid="57">
                                            <p:txEl>
                                              <p:pRg st="8" end="8"/>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57">
                                            <p:txEl>
                                              <p:pRg st="8" end="8"/>
                                            </p:txEl>
                                          </p:spTgt>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1000"/>
                            </p:stCondLst>
                            <p:childTnLst>
                              <p:par>
                                <p:cTn id="25" presetID="2" presetClass="entr" presetSubtype="4" fill="hold" grpId="0" nodeType="afterEffect">
                                  <p:stCondLst>
                                    <p:cond delay="0"/>
                                  </p:stCondLst>
                                  <p:childTnLst>
                                    <p:set>
                                      <p:cBhvr>
                                        <p:cTn id="26" dur="1" fill="hold">
                                          <p:stCondLst>
                                            <p:cond delay="0"/>
                                          </p:stCondLst>
                                        </p:cTn>
                                        <p:tgtEl>
                                          <p:spTgt spid="57">
                                            <p:txEl>
                                              <p:pRg st="9" end="9"/>
                                            </p:txEl>
                                          </p:spTgt>
                                        </p:tgtEl>
                                        <p:attrNameLst>
                                          <p:attrName>style.visibility</p:attrName>
                                        </p:attrNameLst>
                                      </p:cBhvr>
                                      <p:to>
                                        <p:strVal val="visible"/>
                                      </p:to>
                                    </p:set>
                                    <p:anim calcmode="lin" valueType="num">
                                      <p:cBhvr additive="base">
                                        <p:cTn id="27" dur="500" fill="hold"/>
                                        <p:tgtEl>
                                          <p:spTgt spid="57">
                                            <p:txEl>
                                              <p:pRg st="9" end="9"/>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7">
                                            <p:txEl>
                                              <p:pRg st="9" end="9"/>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57">
                                            <p:txEl>
                                              <p:pRg st="10" end="10"/>
                                            </p:txEl>
                                          </p:spTgt>
                                        </p:tgtEl>
                                        <p:attrNameLst>
                                          <p:attrName>style.visibility</p:attrName>
                                        </p:attrNameLst>
                                      </p:cBhvr>
                                      <p:to>
                                        <p:strVal val="visible"/>
                                      </p:to>
                                    </p:set>
                                    <p:anim calcmode="lin" valueType="num">
                                      <p:cBhvr additive="base">
                                        <p:cTn id="31" dur="500" fill="hold"/>
                                        <p:tgtEl>
                                          <p:spTgt spid="57">
                                            <p:txEl>
                                              <p:pRg st="10" end="1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7">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7">
                                            <p:txEl>
                                              <p:pRg st="11" end="11"/>
                                            </p:txEl>
                                          </p:spTgt>
                                        </p:tgtEl>
                                        <p:attrNameLst>
                                          <p:attrName>style.visibility</p:attrName>
                                        </p:attrNameLst>
                                      </p:cBhvr>
                                      <p:to>
                                        <p:strVal val="visible"/>
                                      </p:to>
                                    </p:set>
                                    <p:anim calcmode="lin" valueType="num">
                                      <p:cBhvr additive="base">
                                        <p:cTn id="37" dur="500" fill="hold"/>
                                        <p:tgtEl>
                                          <p:spTgt spid="57">
                                            <p:txEl>
                                              <p:pRg st="11" end="1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7">
                                            <p:txEl>
                                              <p:pRg st="11" end="11"/>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57">
                                            <p:txEl>
                                              <p:pRg st="12" end="12"/>
                                            </p:txEl>
                                          </p:spTgt>
                                        </p:tgtEl>
                                        <p:attrNameLst>
                                          <p:attrName>style.visibility</p:attrName>
                                        </p:attrNameLst>
                                      </p:cBhvr>
                                      <p:to>
                                        <p:strVal val="visible"/>
                                      </p:to>
                                    </p:set>
                                    <p:anim calcmode="lin" valueType="num">
                                      <p:cBhvr additive="base">
                                        <p:cTn id="41" dur="500" fill="hold"/>
                                        <p:tgtEl>
                                          <p:spTgt spid="57">
                                            <p:txEl>
                                              <p:pRg st="12" end="1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7">
                                            <p:txEl>
                                              <p:pRg st="12" end="12"/>
                                            </p:txEl>
                                          </p:spTgt>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57">
                                            <p:txEl>
                                              <p:pRg st="13" end="13"/>
                                            </p:txEl>
                                          </p:spTgt>
                                        </p:tgtEl>
                                        <p:attrNameLst>
                                          <p:attrName>style.visibility</p:attrName>
                                        </p:attrNameLst>
                                      </p:cBhvr>
                                      <p:to>
                                        <p:strVal val="visible"/>
                                      </p:to>
                                    </p:set>
                                    <p:anim calcmode="lin" valueType="num">
                                      <p:cBhvr additive="base">
                                        <p:cTn id="45" dur="500" fill="hold"/>
                                        <p:tgtEl>
                                          <p:spTgt spid="57">
                                            <p:txEl>
                                              <p:pRg st="13" end="1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57">
                                            <p:txEl>
                                              <p:pRg st="13" end="13"/>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57">
                                            <p:txEl>
                                              <p:pRg st="14" end="14"/>
                                            </p:txEl>
                                          </p:spTgt>
                                        </p:tgtEl>
                                        <p:attrNameLst>
                                          <p:attrName>style.visibility</p:attrName>
                                        </p:attrNameLst>
                                      </p:cBhvr>
                                      <p:to>
                                        <p:strVal val="visible"/>
                                      </p:to>
                                    </p:set>
                                    <p:anim calcmode="lin" valueType="num">
                                      <p:cBhvr additive="base">
                                        <p:cTn id="49" dur="500" fill="hold"/>
                                        <p:tgtEl>
                                          <p:spTgt spid="57">
                                            <p:txEl>
                                              <p:pRg st="14" end="1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7">
                                            <p:txEl>
                                              <p:pRg st="14" end="14"/>
                                            </p:txEl>
                                          </p:spTgt>
                                        </p:tgtEl>
                                        <p:attrNameLst>
                                          <p:attrName>ppt_y</p:attrName>
                                        </p:attrNameLst>
                                      </p:cBhvr>
                                      <p:tavLst>
                                        <p:tav tm="0">
                                          <p:val>
                                            <p:strVal val="1+#ppt_h/2"/>
                                          </p:val>
                                        </p:tav>
                                        <p:tav tm="100000">
                                          <p:val>
                                            <p:strVal val="#ppt_y"/>
                                          </p:val>
                                        </p:tav>
                                      </p:tavLst>
                                    </p:anim>
                                  </p:childTnLst>
                                </p:cTn>
                              </p:par>
                            </p:childTnLst>
                          </p:cTn>
                        </p:par>
                        <p:par>
                          <p:cTn id="51" fill="hold" nodeType="afterGroup">
                            <p:stCondLst>
                              <p:cond delay="500"/>
                            </p:stCondLst>
                            <p:childTnLst>
                              <p:par>
                                <p:cTn id="52" presetID="2" presetClass="entr" presetSubtype="4" fill="hold" grpId="0" nodeType="afterEffect">
                                  <p:stCondLst>
                                    <p:cond delay="0"/>
                                  </p:stCondLst>
                                  <p:childTnLst>
                                    <p:set>
                                      <p:cBhvr>
                                        <p:cTn id="53" dur="1" fill="hold">
                                          <p:stCondLst>
                                            <p:cond delay="0"/>
                                          </p:stCondLst>
                                        </p:cTn>
                                        <p:tgtEl>
                                          <p:spTgt spid="57">
                                            <p:txEl>
                                              <p:pRg st="15" end="15"/>
                                            </p:txEl>
                                          </p:spTgt>
                                        </p:tgtEl>
                                        <p:attrNameLst>
                                          <p:attrName>style.visibility</p:attrName>
                                        </p:attrNameLst>
                                      </p:cBhvr>
                                      <p:to>
                                        <p:strVal val="visible"/>
                                      </p:to>
                                    </p:set>
                                    <p:anim calcmode="lin" valueType="num">
                                      <p:cBhvr additive="base">
                                        <p:cTn id="54" dur="500" fill="hold"/>
                                        <p:tgtEl>
                                          <p:spTgt spid="57">
                                            <p:txEl>
                                              <p:pRg st="15" end="15"/>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57">
                                            <p:txEl>
                                              <p:pRg st="15" end="1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606EEE0-A9E6-4BD6-95B4-C8B6F1329EEF}"/>
              </a:ext>
            </a:extLst>
          </p:cNvPr>
          <p:cNvSpPr>
            <a:spLocks noGrp="1"/>
          </p:cNvSpPr>
          <p:nvPr>
            <p:ph type="title"/>
          </p:nvPr>
        </p:nvSpPr>
        <p:spPr/>
        <p:txBody>
          <a:bodyPr/>
          <a:lstStyle/>
          <a:p>
            <a:r>
              <a:rPr lang="zh-CN" altLang="en-US" dirty="0"/>
              <a:t>导引思考思辨</a:t>
            </a:r>
          </a:p>
        </p:txBody>
      </p:sp>
      <p:sp>
        <p:nvSpPr>
          <p:cNvPr id="4" name="灯片编号占位符 3">
            <a:extLst>
              <a:ext uri="{FF2B5EF4-FFF2-40B4-BE49-F238E27FC236}">
                <a16:creationId xmlns:a16="http://schemas.microsoft.com/office/drawing/2014/main" id="{FF126E8B-4F17-40B8-BC69-7F37585F81DA}"/>
              </a:ext>
            </a:extLst>
          </p:cNvPr>
          <p:cNvSpPr>
            <a:spLocks noGrp="1"/>
          </p:cNvSpPr>
          <p:nvPr>
            <p:ph type="sldNum" sz="quarter" idx="12"/>
          </p:nvPr>
        </p:nvSpPr>
        <p:spPr/>
        <p:txBody>
          <a:bodyPr/>
          <a:lstStyle/>
          <a:p>
            <a:pPr>
              <a:defRPr/>
            </a:pPr>
            <a:fld id="{A3CC2749-8722-E949-9535-306E1C4ABE4E}" type="slidenum">
              <a:rPr lang="en-US" altLang="zh-CN" smtClean="0"/>
              <a:pPr>
                <a:defRPr/>
              </a:pPr>
              <a:t>44</a:t>
            </a:fld>
            <a:endParaRPr lang="en-US" altLang="zh-CN"/>
          </a:p>
        </p:txBody>
      </p:sp>
      <p:pic>
        <p:nvPicPr>
          <p:cNvPr id="7" name="图片 6">
            <a:extLst>
              <a:ext uri="{FF2B5EF4-FFF2-40B4-BE49-F238E27FC236}">
                <a16:creationId xmlns:a16="http://schemas.microsoft.com/office/drawing/2014/main" id="{7B80149D-538D-40F8-9CC1-D5225A61750E}"/>
              </a:ext>
            </a:extLst>
          </p:cNvPr>
          <p:cNvPicPr>
            <a:picLocks noChangeAspect="1"/>
          </p:cNvPicPr>
          <p:nvPr/>
        </p:nvPicPr>
        <p:blipFill>
          <a:blip r:embed="rId2"/>
          <a:stretch>
            <a:fillRect/>
          </a:stretch>
        </p:blipFill>
        <p:spPr>
          <a:xfrm>
            <a:off x="-13443" y="629479"/>
            <a:ext cx="9157443" cy="5923721"/>
          </a:xfrm>
          <a:prstGeom prst="rect">
            <a:avLst/>
          </a:prstGeom>
        </p:spPr>
      </p:pic>
      <p:sp>
        <p:nvSpPr>
          <p:cNvPr id="6" name="矩形 5">
            <a:extLst>
              <a:ext uri="{FF2B5EF4-FFF2-40B4-BE49-F238E27FC236}">
                <a16:creationId xmlns:a16="http://schemas.microsoft.com/office/drawing/2014/main" id="{ABECFBE5-FA52-455B-9423-A415143AAFE1}"/>
              </a:ext>
            </a:extLst>
          </p:cNvPr>
          <p:cNvSpPr/>
          <p:nvPr/>
        </p:nvSpPr>
        <p:spPr bwMode="auto">
          <a:xfrm>
            <a:off x="0" y="2547224"/>
            <a:ext cx="9144000" cy="2088232"/>
          </a:xfrm>
          <a:prstGeom prst="rect">
            <a:avLst/>
          </a:prstGeom>
          <a:solidFill>
            <a:schemeClr val="accent1">
              <a:lumMod val="40000"/>
              <a:lumOff val="60000"/>
              <a:alpha val="61176"/>
            </a:schemeClr>
          </a:solidFill>
          <a:ln w="9525" cap="flat" cmpd="sng" algn="ctr">
            <a:no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a:lnSpc>
                <a:spcPct val="100000"/>
              </a:lnSpc>
              <a:spcBef>
                <a:spcPts val="1000"/>
              </a:spcBef>
            </a:pPr>
            <a:endParaRPr lang="en-US" altLang="zh-CN" sz="1000" b="1" dirty="0">
              <a:solidFill>
                <a:srgbClr val="FF0000"/>
              </a:solidFill>
              <a:latin typeface="微软雅黑" panose="020B0503020204020204" pitchFamily="34" charset="-122"/>
              <a:ea typeface="微软雅黑" panose="020B0503020204020204" pitchFamily="34" charset="-122"/>
            </a:endParaRPr>
          </a:p>
          <a:p>
            <a:pPr>
              <a:lnSpc>
                <a:spcPct val="100000"/>
              </a:lnSpc>
              <a:spcBef>
                <a:spcPts val="1000"/>
              </a:spcBef>
            </a:pPr>
            <a:r>
              <a:rPr lang="zh-CN" altLang="en-US" sz="4800" b="1" dirty="0">
                <a:latin typeface="微软雅黑" panose="020B0503020204020204" pitchFamily="34" charset="-122"/>
                <a:ea typeface="微软雅黑" panose="020B0503020204020204" pitchFamily="34" charset="-122"/>
              </a:rPr>
              <a:t>华为被制裁，</a:t>
            </a:r>
            <a:endParaRPr lang="en-US" altLang="zh-CN" sz="4800" b="1" dirty="0">
              <a:latin typeface="微软雅黑" panose="020B0503020204020204" pitchFamily="34" charset="-122"/>
              <a:ea typeface="微软雅黑" panose="020B0503020204020204" pitchFamily="34" charset="-122"/>
            </a:endParaRPr>
          </a:p>
          <a:p>
            <a:pPr>
              <a:lnSpc>
                <a:spcPct val="100000"/>
              </a:lnSpc>
              <a:spcBef>
                <a:spcPts val="0"/>
              </a:spcBef>
            </a:pPr>
            <a:r>
              <a:rPr lang="zh-CN" altLang="en-US" sz="4800" b="1" dirty="0">
                <a:latin typeface="微软雅黑" panose="020B0503020204020204" pitchFamily="34" charset="-122"/>
                <a:ea typeface="微软雅黑" panose="020B0503020204020204" pitchFamily="34" charset="-122"/>
              </a:rPr>
              <a:t>是技术问题还是模式问题？</a:t>
            </a:r>
            <a:endParaRPr kumimoji="1" lang="zh-CN" altLang="en-US" sz="4800" b="1" i="0" u="none" strike="noStrike" cap="none" normalizeH="0" baseline="0" dirty="0">
              <a:ln>
                <a:noFill/>
              </a:ln>
              <a:effectLst/>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9131705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2423810">
            <a:extLst>
              <a:ext uri="{FF2B5EF4-FFF2-40B4-BE49-F238E27FC236}">
                <a16:creationId xmlns:a16="http://schemas.microsoft.com/office/drawing/2014/main" id="{BDF2E953-0AE3-4B29-9537-155BCBD798A9}"/>
              </a:ext>
            </a:extLst>
          </p:cNvPr>
          <p:cNvSpPr>
            <a:spLocks noGrp="1"/>
          </p:cNvSpPr>
          <p:nvPr>
            <p:ph type="title"/>
          </p:nvPr>
        </p:nvSpPr>
        <p:spPr>
          <a:xfrm>
            <a:off x="558800" y="-21431"/>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2" name="内容占位符 1"/>
          <p:cNvSpPr>
            <a:spLocks noGrp="1"/>
          </p:cNvSpPr>
          <p:nvPr>
            <p:ph idx="1"/>
          </p:nvPr>
        </p:nvSpPr>
        <p:spPr/>
        <p:txBody>
          <a:bodyPr/>
          <a:lstStyle/>
          <a:p>
            <a:r>
              <a:rPr lang="zh-CN" altLang="en-US" sz="2800" dirty="0"/>
              <a:t>供应链增值在于</a:t>
            </a:r>
            <a:r>
              <a:rPr lang="zh-CN" altLang="en-US" sz="2800" dirty="0">
                <a:solidFill>
                  <a:srgbClr val="C00000"/>
                </a:solidFill>
                <a:effectLst>
                  <a:outerShdw blurRad="38100" dist="38100" dir="2700000" algn="tl">
                    <a:srgbClr val="000000">
                      <a:alpha val="43137"/>
                    </a:srgbClr>
                  </a:outerShdw>
                </a:effectLst>
              </a:rPr>
              <a:t>谋略非博弈</a:t>
            </a:r>
            <a:endParaRPr lang="en-US" altLang="zh-CN" sz="2800" dirty="0">
              <a:solidFill>
                <a:srgbClr val="C00000"/>
              </a:solidFill>
              <a:effectLst>
                <a:outerShdw blurRad="38100" dist="38100" dir="2700000" algn="tl">
                  <a:srgbClr val="000000">
                    <a:alpha val="43137"/>
                  </a:srgbClr>
                </a:outerShdw>
              </a:effectLst>
            </a:endParaRPr>
          </a:p>
          <a:p>
            <a:r>
              <a:rPr lang="zh-CN" altLang="en-US" dirty="0">
                <a:solidFill>
                  <a:srgbClr val="002060"/>
                </a:solidFill>
              </a:rPr>
              <a:t>供应链网络</a:t>
            </a:r>
            <a:r>
              <a:rPr lang="zh-CN" altLang="en-US" dirty="0">
                <a:solidFill>
                  <a:srgbClr val="FF0000"/>
                </a:solidFill>
                <a:effectLst>
                  <a:outerShdw blurRad="38100" dist="38100" dir="2700000" algn="tl">
                    <a:srgbClr val="000000">
                      <a:alpha val="43137"/>
                    </a:srgbClr>
                  </a:outerShdw>
                </a:effectLst>
              </a:rPr>
              <a:t>规划</a:t>
            </a:r>
            <a:r>
              <a:rPr lang="zh-CN" altLang="en-US" dirty="0"/>
              <a:t>要立足</a:t>
            </a:r>
            <a:r>
              <a:rPr lang="zh-CN" altLang="en-US" dirty="0">
                <a:solidFill>
                  <a:srgbClr val="C00000"/>
                </a:solidFill>
                <a:effectLst>
                  <a:outerShdw blurRad="38100" dist="38100" dir="2700000" algn="tl">
                    <a:srgbClr val="000000">
                      <a:alpha val="43137"/>
                    </a:srgbClr>
                  </a:outerShdw>
                </a:effectLst>
              </a:rPr>
              <a:t>系统观</a:t>
            </a:r>
            <a:endParaRPr lang="zh-CN" altLang="en-US" dirty="0"/>
          </a:p>
        </p:txBody>
      </p:sp>
      <p:sp>
        <p:nvSpPr>
          <p:cNvPr id="24" name="内容占位符 2"/>
          <p:cNvSpPr txBox="1">
            <a:spLocks/>
          </p:cNvSpPr>
          <p:nvPr/>
        </p:nvSpPr>
        <p:spPr bwMode="auto">
          <a:xfrm>
            <a:off x="166929" y="1700808"/>
            <a:ext cx="5197159" cy="47525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0" indent="-180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lnSpc>
                <a:spcPct val="100000"/>
              </a:lnSpc>
            </a:pPr>
            <a:r>
              <a:rPr lang="zh-CN" altLang="zh-CN" kern="0" dirty="0"/>
              <a:t>根植中华儒家思想</a:t>
            </a:r>
            <a:r>
              <a:rPr lang="zh-CN" altLang="en-US" kern="0" dirty="0"/>
              <a:t>，合作整合资源</a:t>
            </a:r>
            <a:endParaRPr lang="zh-CN" altLang="zh-CN" kern="0" dirty="0"/>
          </a:p>
          <a:p>
            <a:pPr lvl="2">
              <a:lnSpc>
                <a:spcPct val="100000"/>
              </a:lnSpc>
            </a:pPr>
            <a:r>
              <a:rPr lang="zh-CN" altLang="en-US" kern="0" dirty="0"/>
              <a:t>供应商</a:t>
            </a:r>
            <a:r>
              <a:rPr lang="zh-CN" altLang="en-US" b="1" kern="0" dirty="0">
                <a:latin typeface="黑体" panose="02010609060101010101" pitchFamily="49" charset="-122"/>
                <a:ea typeface="黑体" panose="02010609060101010101" pitchFamily="49" charset="-122"/>
              </a:rPr>
              <a:t>圈子结构</a:t>
            </a:r>
            <a:r>
              <a:rPr lang="en-US" altLang="zh-CN" kern="0" dirty="0">
                <a:solidFill>
                  <a:srgbClr val="FF0000"/>
                </a:solidFill>
                <a:sym typeface="Wingdings" panose="05000000000000000000" pitchFamily="2" charset="2"/>
              </a:rPr>
              <a:t></a:t>
            </a:r>
            <a:r>
              <a:rPr lang="zh-CN" altLang="en-US" kern="0" dirty="0">
                <a:latin typeface="黑体" panose="02010609060101010101" pitchFamily="49" charset="-122"/>
                <a:ea typeface="黑体" panose="02010609060101010101" pitchFamily="49" charset="-122"/>
              </a:rPr>
              <a:t>圈伦</a:t>
            </a:r>
            <a:endParaRPr lang="en-US" altLang="zh-CN" kern="0" dirty="0">
              <a:latin typeface="黑体" panose="02010609060101010101" pitchFamily="49" charset="-122"/>
              <a:ea typeface="黑体" panose="02010609060101010101" pitchFamily="49" charset="-122"/>
            </a:endParaRPr>
          </a:p>
          <a:p>
            <a:pPr lvl="3">
              <a:lnSpc>
                <a:spcPct val="100000"/>
              </a:lnSpc>
            </a:pPr>
            <a:r>
              <a:rPr lang="zh-CN" altLang="en-US" kern="0" dirty="0"/>
              <a:t>供应商位置</a:t>
            </a:r>
            <a:r>
              <a:rPr lang="en-US" altLang="zh-CN" kern="0" dirty="0"/>
              <a:t>+</a:t>
            </a:r>
            <a:r>
              <a:rPr lang="zh-CN" altLang="en-US" kern="0" dirty="0"/>
              <a:t>货源地供应商密度</a:t>
            </a:r>
            <a:r>
              <a:rPr lang="en-US" altLang="zh-CN" kern="0" dirty="0"/>
              <a:t>+</a:t>
            </a:r>
            <a:r>
              <a:rPr lang="zh-CN" altLang="en-US" kern="0" dirty="0"/>
              <a:t>供应商沟通频次</a:t>
            </a:r>
            <a:r>
              <a:rPr lang="en-US" altLang="zh-CN" kern="0" dirty="0"/>
              <a:t>+</a:t>
            </a:r>
            <a:r>
              <a:rPr lang="zh-CN" altLang="en-US" kern="0" dirty="0"/>
              <a:t>供应商之间交流圈子</a:t>
            </a:r>
            <a:endParaRPr lang="en-US" altLang="zh-CN" kern="0" dirty="0"/>
          </a:p>
          <a:p>
            <a:pPr lvl="2">
              <a:lnSpc>
                <a:spcPct val="100000"/>
              </a:lnSpc>
            </a:pPr>
            <a:r>
              <a:rPr lang="zh-CN" altLang="en-US" kern="0" dirty="0"/>
              <a:t>供应伙伴</a:t>
            </a:r>
            <a:r>
              <a:rPr lang="zh-CN" altLang="en-US" b="1" kern="0" dirty="0">
                <a:latin typeface="黑体" panose="02010609060101010101" pitchFamily="49" charset="-122"/>
                <a:ea typeface="黑体" panose="02010609060101010101" pitchFamily="49" charset="-122"/>
              </a:rPr>
              <a:t>圈子关系</a:t>
            </a:r>
            <a:r>
              <a:rPr lang="en-US" altLang="zh-CN" kern="0" dirty="0">
                <a:solidFill>
                  <a:srgbClr val="FF0000"/>
                </a:solidFill>
                <a:sym typeface="Wingdings" panose="05000000000000000000" pitchFamily="2" charset="2"/>
              </a:rPr>
              <a:t></a:t>
            </a:r>
            <a:r>
              <a:rPr lang="zh-CN" altLang="en-US" kern="0" dirty="0">
                <a:latin typeface="+mn-ea"/>
                <a:ea typeface="+mn-ea"/>
              </a:rPr>
              <a:t>圈系</a:t>
            </a:r>
            <a:endParaRPr lang="en-US" altLang="zh-CN" kern="0" dirty="0">
              <a:latin typeface="+mn-ea"/>
              <a:ea typeface="+mn-ea"/>
            </a:endParaRPr>
          </a:p>
          <a:p>
            <a:pPr lvl="3">
              <a:lnSpc>
                <a:spcPct val="100000"/>
              </a:lnSpc>
            </a:pPr>
            <a:r>
              <a:rPr lang="zh-CN" altLang="en-US" kern="0" dirty="0"/>
              <a:t>供需合作感情</a:t>
            </a:r>
            <a:r>
              <a:rPr lang="en-US" altLang="zh-CN" kern="0" dirty="0"/>
              <a:t>+</a:t>
            </a:r>
            <a:r>
              <a:rPr lang="zh-CN" altLang="en-US" kern="0" dirty="0"/>
              <a:t>领导者义气</a:t>
            </a:r>
            <a:r>
              <a:rPr lang="en-US" altLang="zh-CN" kern="0" dirty="0"/>
              <a:t>(</a:t>
            </a:r>
            <a:r>
              <a:rPr lang="zh-CN" altLang="en-US" kern="0" dirty="0"/>
              <a:t>人情</a:t>
            </a:r>
            <a:r>
              <a:rPr lang="en-US" altLang="zh-CN" kern="0" dirty="0"/>
              <a:t>/</a:t>
            </a:r>
            <a:r>
              <a:rPr lang="zh-CN" altLang="en-US" kern="0" dirty="0"/>
              <a:t>面子</a:t>
            </a:r>
            <a:r>
              <a:rPr lang="en-US" altLang="zh-CN" kern="0" dirty="0"/>
              <a:t>)+</a:t>
            </a:r>
            <a:r>
              <a:rPr lang="zh-CN" altLang="en-US" kern="0" dirty="0"/>
              <a:t>互助礼让</a:t>
            </a:r>
            <a:r>
              <a:rPr lang="en-US" altLang="zh-CN" kern="0" dirty="0"/>
              <a:t>+</a:t>
            </a:r>
            <a:r>
              <a:rPr lang="zh-CN" altLang="en-US" kern="0" dirty="0"/>
              <a:t>诚信可靠</a:t>
            </a:r>
            <a:endParaRPr lang="en-US" altLang="zh-CN" kern="0" dirty="0"/>
          </a:p>
          <a:p>
            <a:pPr lvl="2">
              <a:lnSpc>
                <a:spcPct val="100000"/>
              </a:lnSpc>
            </a:pPr>
            <a:r>
              <a:rPr lang="zh-CN" altLang="en-US" kern="0" dirty="0"/>
              <a:t>伙伴</a:t>
            </a:r>
            <a:r>
              <a:rPr lang="zh-CN" altLang="en-US" b="1" kern="0" dirty="0">
                <a:latin typeface="黑体" panose="02010609060101010101" pitchFamily="49" charset="-122"/>
                <a:ea typeface="黑体" panose="02010609060101010101" pitchFamily="49" charset="-122"/>
              </a:rPr>
              <a:t>圈子认知</a:t>
            </a:r>
            <a:r>
              <a:rPr lang="en-US" altLang="zh-CN" kern="0" dirty="0">
                <a:solidFill>
                  <a:srgbClr val="FF0000"/>
                </a:solidFill>
                <a:sym typeface="Wingdings" panose="05000000000000000000" pitchFamily="2" charset="2"/>
              </a:rPr>
              <a:t></a:t>
            </a:r>
            <a:r>
              <a:rPr lang="zh-CN" altLang="en-US" kern="0" dirty="0">
                <a:latin typeface="+mn-ea"/>
                <a:ea typeface="+mn-ea"/>
              </a:rPr>
              <a:t>圈智圈谋</a:t>
            </a:r>
            <a:endParaRPr lang="en-US" altLang="zh-CN" kern="0" dirty="0">
              <a:latin typeface="+mn-ea"/>
              <a:ea typeface="+mn-ea"/>
            </a:endParaRPr>
          </a:p>
          <a:p>
            <a:pPr lvl="3">
              <a:lnSpc>
                <a:spcPct val="100000"/>
              </a:lnSpc>
            </a:pPr>
            <a:r>
              <a:rPr lang="zh-CN" altLang="en-US" kern="0" dirty="0"/>
              <a:t>企业合作者之间观念意识</a:t>
            </a:r>
            <a:r>
              <a:rPr lang="en-US" altLang="zh-CN" kern="0" dirty="0"/>
              <a:t>+</a:t>
            </a:r>
            <a:r>
              <a:rPr lang="zh-CN" altLang="en-US" kern="0" dirty="0"/>
              <a:t>共同议题</a:t>
            </a:r>
            <a:r>
              <a:rPr lang="en-US" altLang="zh-CN" kern="0" dirty="0"/>
              <a:t>+</a:t>
            </a:r>
            <a:r>
              <a:rPr lang="zh-CN" altLang="en-US" kern="0" dirty="0"/>
              <a:t>事件认同</a:t>
            </a:r>
            <a:endParaRPr lang="en-US" altLang="zh-CN" kern="0" dirty="0"/>
          </a:p>
          <a:p>
            <a:pPr lvl="2">
              <a:lnSpc>
                <a:spcPct val="100000"/>
              </a:lnSpc>
            </a:pPr>
            <a:r>
              <a:rPr lang="en-US" altLang="zh-CN" kern="0" dirty="0"/>
              <a:t>3</a:t>
            </a:r>
            <a:r>
              <a:rPr lang="zh-CN" altLang="en-US" kern="0" dirty="0"/>
              <a:t>维度形成供应圈子</a:t>
            </a:r>
            <a:r>
              <a:rPr lang="zh-CN" altLang="en-US" kern="0" dirty="0">
                <a:latin typeface="+mn-ea"/>
                <a:ea typeface="+mn-ea"/>
              </a:rPr>
              <a:t>社会资本</a:t>
            </a:r>
            <a:endParaRPr lang="en-US" altLang="zh-CN" kern="0" dirty="0">
              <a:latin typeface="+mn-ea"/>
              <a:ea typeface="+mn-ea"/>
            </a:endParaRPr>
          </a:p>
          <a:p>
            <a:pPr lvl="3">
              <a:lnSpc>
                <a:spcPct val="100000"/>
              </a:lnSpc>
            </a:pPr>
            <a:r>
              <a:rPr lang="zh-CN" altLang="en-US" kern="0" dirty="0"/>
              <a:t>大家行为遵守诚实守信原则，合作降低供应物流成本，实现价值创造</a:t>
            </a:r>
          </a:p>
        </p:txBody>
      </p:sp>
      <p:grpSp>
        <p:nvGrpSpPr>
          <p:cNvPr id="25" name="组 59"/>
          <p:cNvGrpSpPr>
            <a:grpSpLocks/>
          </p:cNvGrpSpPr>
          <p:nvPr/>
        </p:nvGrpSpPr>
        <p:grpSpPr bwMode="auto">
          <a:xfrm>
            <a:off x="6714480" y="4562625"/>
            <a:ext cx="1619251" cy="1620441"/>
            <a:chOff x="2808536" y="2996952"/>
            <a:chExt cx="2843584" cy="2845408"/>
          </a:xfrm>
        </p:grpSpPr>
        <p:sp>
          <p:nvSpPr>
            <p:cNvPr id="26" name="任意形状 46"/>
            <p:cNvSpPr/>
            <p:nvPr/>
          </p:nvSpPr>
          <p:spPr>
            <a:xfrm>
              <a:off x="2808536" y="3003225"/>
              <a:ext cx="2151506"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 fmla="*/ 567299 w 1113399"/>
                <a:gd name="connsiteY0" fmla="*/ 1358900 h 1358900"/>
                <a:gd name="connsiteX1" fmla="*/ 567299 w 1113399"/>
                <a:gd name="connsiteY1" fmla="*/ 1358900 h 1358900"/>
                <a:gd name="connsiteX2" fmla="*/ 554599 w 1113399"/>
                <a:gd name="connsiteY2" fmla="*/ 1117600 h 1358900"/>
                <a:gd name="connsiteX3" fmla="*/ 529199 w 1113399"/>
                <a:gd name="connsiteY3" fmla="*/ 901700 h 1358900"/>
                <a:gd name="connsiteX4" fmla="*/ 516499 w 1113399"/>
                <a:gd name="connsiteY4" fmla="*/ 736600 h 1358900"/>
                <a:gd name="connsiteX5" fmla="*/ 503799 w 1113399"/>
                <a:gd name="connsiteY5" fmla="*/ 533400 h 1358900"/>
                <a:gd name="connsiteX6" fmla="*/ 402199 w 1113399"/>
                <a:gd name="connsiteY6" fmla="*/ 520700 h 1358900"/>
                <a:gd name="connsiteX7" fmla="*/ 364099 w 1113399"/>
                <a:gd name="connsiteY7" fmla="*/ 482600 h 1358900"/>
                <a:gd name="connsiteX8" fmla="*/ 364099 w 1113399"/>
                <a:gd name="connsiteY8" fmla="*/ 482600 h 1358900"/>
                <a:gd name="connsiteX9" fmla="*/ 1113399 w 1113399"/>
                <a:gd name="connsiteY9" fmla="*/ 0 h 1358900"/>
                <a:gd name="connsiteX10" fmla="*/ 1113399 w 1113399"/>
                <a:gd name="connsiteY10" fmla="*/ 0 h 1358900"/>
                <a:gd name="connsiteX11" fmla="*/ 0 w 1113399"/>
                <a:gd name="connsiteY11" fmla="*/ 77497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0 w 1146884"/>
                <a:gd name="connsiteY11" fmla="*/ 325486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471481 w 1146884"/>
                <a:gd name="connsiteY11" fmla="*/ 103455 h 1358900"/>
                <a:gd name="connsiteX12" fmla="*/ 0 w 1146884"/>
                <a:gd name="connsiteY12" fmla="*/ 325486 h 1358900"/>
                <a:gd name="connsiteX0" fmla="*/ 600784 w 1146884"/>
                <a:gd name="connsiteY0" fmla="*/ 1521265 h 1521265"/>
                <a:gd name="connsiteX1" fmla="*/ 600784 w 1146884"/>
                <a:gd name="connsiteY1" fmla="*/ 1521265 h 1521265"/>
                <a:gd name="connsiteX2" fmla="*/ 588084 w 1146884"/>
                <a:gd name="connsiteY2" fmla="*/ 1279965 h 1521265"/>
                <a:gd name="connsiteX3" fmla="*/ 562684 w 1146884"/>
                <a:gd name="connsiteY3" fmla="*/ 1064065 h 1521265"/>
                <a:gd name="connsiteX4" fmla="*/ 549984 w 1146884"/>
                <a:gd name="connsiteY4" fmla="*/ 898965 h 1521265"/>
                <a:gd name="connsiteX5" fmla="*/ 537284 w 1146884"/>
                <a:gd name="connsiteY5" fmla="*/ 695765 h 1521265"/>
                <a:gd name="connsiteX6" fmla="*/ 435684 w 1146884"/>
                <a:gd name="connsiteY6" fmla="*/ 683065 h 1521265"/>
                <a:gd name="connsiteX7" fmla="*/ 397584 w 1146884"/>
                <a:gd name="connsiteY7" fmla="*/ 644965 h 1521265"/>
                <a:gd name="connsiteX8" fmla="*/ 397584 w 1146884"/>
                <a:gd name="connsiteY8" fmla="*/ 644965 h 1521265"/>
                <a:gd name="connsiteX9" fmla="*/ 1146884 w 1146884"/>
                <a:gd name="connsiteY9" fmla="*/ 162365 h 1521265"/>
                <a:gd name="connsiteX10" fmla="*/ 1146884 w 1146884"/>
                <a:gd name="connsiteY10" fmla="*/ 162365 h 1521265"/>
                <a:gd name="connsiteX11" fmla="*/ 404510 w 1146884"/>
                <a:gd name="connsiteY11" fmla="*/ 10081 h 1521265"/>
                <a:gd name="connsiteX12" fmla="*/ 0 w 1146884"/>
                <a:gd name="connsiteY12" fmla="*/ 487851 h 152126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795451 w 795451"/>
                <a:gd name="connsiteY9" fmla="*/ 162365 h 1534055"/>
                <a:gd name="connsiteX10" fmla="*/ 795451 w 795451"/>
                <a:gd name="connsiteY10" fmla="*/ 162365 h 1534055"/>
                <a:gd name="connsiteX11" fmla="*/ 53077 w 795451"/>
                <a:gd name="connsiteY11" fmla="*/ 10081 h 1534055"/>
                <a:gd name="connsiteX12" fmla="*/ 175967 w 795451"/>
                <a:gd name="connsiteY12"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19590 w 795451"/>
                <a:gd name="connsiteY9" fmla="*/ 645554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305665 w 795451"/>
                <a:gd name="connsiteY8" fmla="*/ 265232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84333 w 830433"/>
                <a:gd name="connsiteY0" fmla="*/ 1521265 h 1521265"/>
                <a:gd name="connsiteX1" fmla="*/ 284333 w 830433"/>
                <a:gd name="connsiteY1" fmla="*/ 1521265 h 1521265"/>
                <a:gd name="connsiteX2" fmla="*/ 271633 w 830433"/>
                <a:gd name="connsiteY2" fmla="*/ 1279965 h 1521265"/>
                <a:gd name="connsiteX3" fmla="*/ 246233 w 830433"/>
                <a:gd name="connsiteY3" fmla="*/ 1064065 h 1521265"/>
                <a:gd name="connsiteX4" fmla="*/ 233533 w 830433"/>
                <a:gd name="connsiteY4" fmla="*/ 898965 h 1521265"/>
                <a:gd name="connsiteX5" fmla="*/ 220833 w 830433"/>
                <a:gd name="connsiteY5" fmla="*/ 695765 h 1521265"/>
                <a:gd name="connsiteX6" fmla="*/ 119233 w 830433"/>
                <a:gd name="connsiteY6" fmla="*/ 683065 h 1521265"/>
                <a:gd name="connsiteX7" fmla="*/ 81133 w 830433"/>
                <a:gd name="connsiteY7" fmla="*/ 644965 h 1521265"/>
                <a:gd name="connsiteX8" fmla="*/ 340647 w 830433"/>
                <a:gd name="connsiteY8" fmla="*/ 265232 h 1521265"/>
                <a:gd name="connsiteX9" fmla="*/ 431286 w 830433"/>
                <a:gd name="connsiteY9" fmla="*/ 529309 h 1521265"/>
                <a:gd name="connsiteX10" fmla="*/ 830433 w 830433"/>
                <a:gd name="connsiteY10" fmla="*/ 162365 h 1521265"/>
                <a:gd name="connsiteX11" fmla="*/ 830433 w 830433"/>
                <a:gd name="connsiteY11" fmla="*/ 162365 h 1521265"/>
                <a:gd name="connsiteX12" fmla="*/ 88059 w 830433"/>
                <a:gd name="connsiteY12" fmla="*/ 10081 h 1521265"/>
                <a:gd name="connsiteX13" fmla="*/ 10034 w 830433"/>
                <a:gd name="connsiteY13" fmla="*/ 1464308 h 1521265"/>
                <a:gd name="connsiteX0" fmla="*/ 299845 w 845945"/>
                <a:gd name="connsiteY0" fmla="*/ 1521265 h 1521265"/>
                <a:gd name="connsiteX1" fmla="*/ 299845 w 845945"/>
                <a:gd name="connsiteY1" fmla="*/ 1521265 h 1521265"/>
                <a:gd name="connsiteX2" fmla="*/ 287145 w 845945"/>
                <a:gd name="connsiteY2" fmla="*/ 1279965 h 1521265"/>
                <a:gd name="connsiteX3" fmla="*/ 261745 w 845945"/>
                <a:gd name="connsiteY3" fmla="*/ 1064065 h 1521265"/>
                <a:gd name="connsiteX4" fmla="*/ 249045 w 845945"/>
                <a:gd name="connsiteY4" fmla="*/ 898965 h 1521265"/>
                <a:gd name="connsiteX5" fmla="*/ 236345 w 845945"/>
                <a:gd name="connsiteY5" fmla="*/ 695765 h 1521265"/>
                <a:gd name="connsiteX6" fmla="*/ 134745 w 845945"/>
                <a:gd name="connsiteY6" fmla="*/ 683065 h 1521265"/>
                <a:gd name="connsiteX7" fmla="*/ 96645 w 845945"/>
                <a:gd name="connsiteY7" fmla="*/ 644965 h 1521265"/>
                <a:gd name="connsiteX8" fmla="*/ 356159 w 845945"/>
                <a:gd name="connsiteY8" fmla="*/ 265232 h 1521265"/>
                <a:gd name="connsiteX9" fmla="*/ 446798 w 845945"/>
                <a:gd name="connsiteY9" fmla="*/ 529309 h 1521265"/>
                <a:gd name="connsiteX10" fmla="*/ 845945 w 845945"/>
                <a:gd name="connsiteY10" fmla="*/ 162365 h 1521265"/>
                <a:gd name="connsiteX11" fmla="*/ 845945 w 845945"/>
                <a:gd name="connsiteY11" fmla="*/ 162365 h 1521265"/>
                <a:gd name="connsiteX12" fmla="*/ 103571 w 845945"/>
                <a:gd name="connsiteY12" fmla="*/ 10081 h 1521265"/>
                <a:gd name="connsiteX13" fmla="*/ 3113 w 845945"/>
                <a:gd name="connsiteY13" fmla="*/ 699802 h 1521265"/>
                <a:gd name="connsiteX14" fmla="*/ 25546 w 845945"/>
                <a:gd name="connsiteY14" fmla="*/ 1464308 h 1521265"/>
                <a:gd name="connsiteX0" fmla="*/ 581750 w 1127850"/>
                <a:gd name="connsiteY0" fmla="*/ 1521265 h 1521265"/>
                <a:gd name="connsiteX1" fmla="*/ 581750 w 1127850"/>
                <a:gd name="connsiteY1" fmla="*/ 1521265 h 1521265"/>
                <a:gd name="connsiteX2" fmla="*/ 569050 w 1127850"/>
                <a:gd name="connsiteY2" fmla="*/ 1279965 h 1521265"/>
                <a:gd name="connsiteX3" fmla="*/ 543650 w 1127850"/>
                <a:gd name="connsiteY3" fmla="*/ 1064065 h 1521265"/>
                <a:gd name="connsiteX4" fmla="*/ 530950 w 1127850"/>
                <a:gd name="connsiteY4" fmla="*/ 898965 h 1521265"/>
                <a:gd name="connsiteX5" fmla="*/ 518250 w 1127850"/>
                <a:gd name="connsiteY5" fmla="*/ 695765 h 1521265"/>
                <a:gd name="connsiteX6" fmla="*/ 416650 w 1127850"/>
                <a:gd name="connsiteY6" fmla="*/ 683065 h 1521265"/>
                <a:gd name="connsiteX7" fmla="*/ 378550 w 1127850"/>
                <a:gd name="connsiteY7" fmla="*/ 644965 h 1521265"/>
                <a:gd name="connsiteX8" fmla="*/ 638064 w 1127850"/>
                <a:gd name="connsiteY8" fmla="*/ 265232 h 1521265"/>
                <a:gd name="connsiteX9" fmla="*/ 728703 w 1127850"/>
                <a:gd name="connsiteY9" fmla="*/ 529309 h 1521265"/>
                <a:gd name="connsiteX10" fmla="*/ 1127850 w 1127850"/>
                <a:gd name="connsiteY10" fmla="*/ 162365 h 1521265"/>
                <a:gd name="connsiteX11" fmla="*/ 1127850 w 1127850"/>
                <a:gd name="connsiteY11" fmla="*/ 162365 h 1521265"/>
                <a:gd name="connsiteX12" fmla="*/ 385476 w 1127850"/>
                <a:gd name="connsiteY12" fmla="*/ 10081 h 1521265"/>
                <a:gd name="connsiteX13" fmla="*/ 390 w 1127850"/>
                <a:gd name="connsiteY13" fmla="*/ 668804 h 1521265"/>
                <a:gd name="connsiteX14" fmla="*/ 307451 w 1127850"/>
                <a:gd name="connsiteY14" fmla="*/ 1464308 h 1521265"/>
                <a:gd name="connsiteX0" fmla="*/ 581587 w 1127687"/>
                <a:gd name="connsiteY0" fmla="*/ 1521265 h 1549554"/>
                <a:gd name="connsiteX1" fmla="*/ 581587 w 1127687"/>
                <a:gd name="connsiteY1" fmla="*/ 1521265 h 1549554"/>
                <a:gd name="connsiteX2" fmla="*/ 568887 w 1127687"/>
                <a:gd name="connsiteY2" fmla="*/ 1279965 h 1549554"/>
                <a:gd name="connsiteX3" fmla="*/ 543487 w 1127687"/>
                <a:gd name="connsiteY3" fmla="*/ 1064065 h 1549554"/>
                <a:gd name="connsiteX4" fmla="*/ 530787 w 1127687"/>
                <a:gd name="connsiteY4" fmla="*/ 898965 h 1549554"/>
                <a:gd name="connsiteX5" fmla="*/ 518087 w 1127687"/>
                <a:gd name="connsiteY5" fmla="*/ 695765 h 1549554"/>
                <a:gd name="connsiteX6" fmla="*/ 416487 w 1127687"/>
                <a:gd name="connsiteY6" fmla="*/ 683065 h 1549554"/>
                <a:gd name="connsiteX7" fmla="*/ 378387 w 1127687"/>
                <a:gd name="connsiteY7" fmla="*/ 644965 h 1549554"/>
                <a:gd name="connsiteX8" fmla="*/ 637901 w 1127687"/>
                <a:gd name="connsiteY8" fmla="*/ 265232 h 1549554"/>
                <a:gd name="connsiteX9" fmla="*/ 728540 w 1127687"/>
                <a:gd name="connsiteY9" fmla="*/ 529309 h 1549554"/>
                <a:gd name="connsiteX10" fmla="*/ 1127687 w 1127687"/>
                <a:gd name="connsiteY10" fmla="*/ 162365 h 1549554"/>
                <a:gd name="connsiteX11" fmla="*/ 1127687 w 1127687"/>
                <a:gd name="connsiteY11" fmla="*/ 162365 h 1549554"/>
                <a:gd name="connsiteX12" fmla="*/ 385313 w 1127687"/>
                <a:gd name="connsiteY12" fmla="*/ 10081 h 1549554"/>
                <a:gd name="connsiteX13" fmla="*/ 227 w 1127687"/>
                <a:gd name="connsiteY13" fmla="*/ 668804 h 1549554"/>
                <a:gd name="connsiteX14" fmla="*/ 541688 w 1127687"/>
                <a:gd name="connsiteY14" fmla="*/ 1549554 h 1549554"/>
                <a:gd name="connsiteX0" fmla="*/ 582956 w 1129056"/>
                <a:gd name="connsiteY0" fmla="*/ 1521265 h 1549554"/>
                <a:gd name="connsiteX1" fmla="*/ 582956 w 1129056"/>
                <a:gd name="connsiteY1" fmla="*/ 1521265 h 1549554"/>
                <a:gd name="connsiteX2" fmla="*/ 570256 w 1129056"/>
                <a:gd name="connsiteY2" fmla="*/ 1279965 h 1549554"/>
                <a:gd name="connsiteX3" fmla="*/ 544856 w 1129056"/>
                <a:gd name="connsiteY3" fmla="*/ 1064065 h 1549554"/>
                <a:gd name="connsiteX4" fmla="*/ 532156 w 1129056"/>
                <a:gd name="connsiteY4" fmla="*/ 898965 h 1549554"/>
                <a:gd name="connsiteX5" fmla="*/ 519456 w 1129056"/>
                <a:gd name="connsiteY5" fmla="*/ 695765 h 1549554"/>
                <a:gd name="connsiteX6" fmla="*/ 417856 w 1129056"/>
                <a:gd name="connsiteY6" fmla="*/ 683065 h 1549554"/>
                <a:gd name="connsiteX7" fmla="*/ 379756 w 1129056"/>
                <a:gd name="connsiteY7" fmla="*/ 644965 h 1549554"/>
                <a:gd name="connsiteX8" fmla="*/ 639270 w 1129056"/>
                <a:gd name="connsiteY8" fmla="*/ 265232 h 1549554"/>
                <a:gd name="connsiteX9" fmla="*/ 729909 w 1129056"/>
                <a:gd name="connsiteY9" fmla="*/ 529309 h 1549554"/>
                <a:gd name="connsiteX10" fmla="*/ 1129056 w 1129056"/>
                <a:gd name="connsiteY10" fmla="*/ 162365 h 1549554"/>
                <a:gd name="connsiteX11" fmla="*/ 1129056 w 1129056"/>
                <a:gd name="connsiteY11" fmla="*/ 162365 h 1549554"/>
                <a:gd name="connsiteX12" fmla="*/ 386682 w 1129056"/>
                <a:gd name="connsiteY12" fmla="*/ 10081 h 1549554"/>
                <a:gd name="connsiteX13" fmla="*/ 1596 w 1129056"/>
                <a:gd name="connsiteY13" fmla="*/ 668804 h 1549554"/>
                <a:gd name="connsiteX14" fmla="*/ 261110 w 1129056"/>
                <a:gd name="connsiteY14" fmla="*/ 1164781 h 1549554"/>
                <a:gd name="connsiteX15" fmla="*/ 543057 w 1129056"/>
                <a:gd name="connsiteY15" fmla="*/ 1549554 h 1549554"/>
                <a:gd name="connsiteX0" fmla="*/ 584428 w 1130528"/>
                <a:gd name="connsiteY0" fmla="*/ 1521265 h 1549554"/>
                <a:gd name="connsiteX1" fmla="*/ 584428 w 1130528"/>
                <a:gd name="connsiteY1" fmla="*/ 1521265 h 1549554"/>
                <a:gd name="connsiteX2" fmla="*/ 571728 w 1130528"/>
                <a:gd name="connsiteY2" fmla="*/ 1279965 h 1549554"/>
                <a:gd name="connsiteX3" fmla="*/ 546328 w 1130528"/>
                <a:gd name="connsiteY3" fmla="*/ 1064065 h 1549554"/>
                <a:gd name="connsiteX4" fmla="*/ 533628 w 1130528"/>
                <a:gd name="connsiteY4" fmla="*/ 898965 h 1549554"/>
                <a:gd name="connsiteX5" fmla="*/ 520928 w 1130528"/>
                <a:gd name="connsiteY5" fmla="*/ 695765 h 1549554"/>
                <a:gd name="connsiteX6" fmla="*/ 419328 w 1130528"/>
                <a:gd name="connsiteY6" fmla="*/ 683065 h 1549554"/>
                <a:gd name="connsiteX7" fmla="*/ 381228 w 1130528"/>
                <a:gd name="connsiteY7" fmla="*/ 644965 h 1549554"/>
                <a:gd name="connsiteX8" fmla="*/ 640742 w 1130528"/>
                <a:gd name="connsiteY8" fmla="*/ 265232 h 1549554"/>
                <a:gd name="connsiteX9" fmla="*/ 731381 w 1130528"/>
                <a:gd name="connsiteY9" fmla="*/ 529309 h 1549554"/>
                <a:gd name="connsiteX10" fmla="*/ 1130528 w 1130528"/>
                <a:gd name="connsiteY10" fmla="*/ 162365 h 1549554"/>
                <a:gd name="connsiteX11" fmla="*/ 1130528 w 1130528"/>
                <a:gd name="connsiteY11" fmla="*/ 162365 h 1549554"/>
                <a:gd name="connsiteX12" fmla="*/ 388154 w 1130528"/>
                <a:gd name="connsiteY12" fmla="*/ 10081 h 1549554"/>
                <a:gd name="connsiteX13" fmla="*/ 3068 w 1130528"/>
                <a:gd name="connsiteY13" fmla="*/ 668804 h 1549554"/>
                <a:gd name="connsiteX14" fmla="*/ 162125 w 1130528"/>
                <a:gd name="connsiteY14" fmla="*/ 1226778 h 1549554"/>
                <a:gd name="connsiteX15" fmla="*/ 544529 w 1130528"/>
                <a:gd name="connsiteY15" fmla="*/ 1549554 h 1549554"/>
                <a:gd name="connsiteX0" fmla="*/ 584428 w 1130528"/>
                <a:gd name="connsiteY0" fmla="*/ 1547079 h 1575368"/>
                <a:gd name="connsiteX1" fmla="*/ 584428 w 1130528"/>
                <a:gd name="connsiteY1" fmla="*/ 1547079 h 1575368"/>
                <a:gd name="connsiteX2" fmla="*/ 571728 w 1130528"/>
                <a:gd name="connsiteY2" fmla="*/ 1305779 h 1575368"/>
                <a:gd name="connsiteX3" fmla="*/ 546328 w 1130528"/>
                <a:gd name="connsiteY3" fmla="*/ 1089879 h 1575368"/>
                <a:gd name="connsiteX4" fmla="*/ 533628 w 1130528"/>
                <a:gd name="connsiteY4" fmla="*/ 924779 h 1575368"/>
                <a:gd name="connsiteX5" fmla="*/ 520928 w 1130528"/>
                <a:gd name="connsiteY5" fmla="*/ 721579 h 1575368"/>
                <a:gd name="connsiteX6" fmla="*/ 419328 w 1130528"/>
                <a:gd name="connsiteY6" fmla="*/ 708879 h 1575368"/>
                <a:gd name="connsiteX7" fmla="*/ 381228 w 1130528"/>
                <a:gd name="connsiteY7" fmla="*/ 670779 h 1575368"/>
                <a:gd name="connsiteX8" fmla="*/ 640742 w 1130528"/>
                <a:gd name="connsiteY8" fmla="*/ 291046 h 1575368"/>
                <a:gd name="connsiteX9" fmla="*/ 731381 w 1130528"/>
                <a:gd name="connsiteY9" fmla="*/ 555123 h 1575368"/>
                <a:gd name="connsiteX10" fmla="*/ 1130528 w 1130528"/>
                <a:gd name="connsiteY10" fmla="*/ 188179 h 1575368"/>
                <a:gd name="connsiteX11" fmla="*/ 1130528 w 1130528"/>
                <a:gd name="connsiteY11" fmla="*/ 188179 h 1575368"/>
                <a:gd name="connsiteX12" fmla="*/ 823468 w 1130528"/>
                <a:gd name="connsiteY12" fmla="*/ 97893 h 1575368"/>
                <a:gd name="connsiteX13" fmla="*/ 388154 w 1130528"/>
                <a:gd name="connsiteY13" fmla="*/ 35895 h 1575368"/>
                <a:gd name="connsiteX14" fmla="*/ 3068 w 1130528"/>
                <a:gd name="connsiteY14" fmla="*/ 694618 h 1575368"/>
                <a:gd name="connsiteX15" fmla="*/ 162125 w 1130528"/>
                <a:gd name="connsiteY15" fmla="*/ 1252592 h 1575368"/>
                <a:gd name="connsiteX16" fmla="*/ 544529 w 1130528"/>
                <a:gd name="connsiteY16" fmla="*/ 1575368 h 1575368"/>
                <a:gd name="connsiteX0" fmla="*/ 584428 w 1130528"/>
                <a:gd name="connsiteY0" fmla="*/ 1663495 h 1691784"/>
                <a:gd name="connsiteX1" fmla="*/ 584428 w 1130528"/>
                <a:gd name="connsiteY1" fmla="*/ 1663495 h 1691784"/>
                <a:gd name="connsiteX2" fmla="*/ 571728 w 1130528"/>
                <a:gd name="connsiteY2" fmla="*/ 1422195 h 1691784"/>
                <a:gd name="connsiteX3" fmla="*/ 546328 w 1130528"/>
                <a:gd name="connsiteY3" fmla="*/ 1206295 h 1691784"/>
                <a:gd name="connsiteX4" fmla="*/ 533628 w 1130528"/>
                <a:gd name="connsiteY4" fmla="*/ 1041195 h 1691784"/>
                <a:gd name="connsiteX5" fmla="*/ 520928 w 1130528"/>
                <a:gd name="connsiteY5" fmla="*/ 837995 h 1691784"/>
                <a:gd name="connsiteX6" fmla="*/ 419328 w 1130528"/>
                <a:gd name="connsiteY6" fmla="*/ 825295 h 1691784"/>
                <a:gd name="connsiteX7" fmla="*/ 381228 w 1130528"/>
                <a:gd name="connsiteY7" fmla="*/ 787195 h 1691784"/>
                <a:gd name="connsiteX8" fmla="*/ 640742 w 1130528"/>
                <a:gd name="connsiteY8" fmla="*/ 407462 h 1691784"/>
                <a:gd name="connsiteX9" fmla="*/ 731381 w 1130528"/>
                <a:gd name="connsiteY9" fmla="*/ 671539 h 1691784"/>
                <a:gd name="connsiteX10" fmla="*/ 1130528 w 1130528"/>
                <a:gd name="connsiteY10" fmla="*/ 304595 h 1691784"/>
                <a:gd name="connsiteX11" fmla="*/ 1130528 w 1130528"/>
                <a:gd name="connsiteY11" fmla="*/ 304595 h 1691784"/>
                <a:gd name="connsiteX12" fmla="*/ 990897 w 1130528"/>
                <a:gd name="connsiteY12" fmla="*/ 5068 h 1691784"/>
                <a:gd name="connsiteX13" fmla="*/ 388154 w 1130528"/>
                <a:gd name="connsiteY13" fmla="*/ 152311 h 1691784"/>
                <a:gd name="connsiteX14" fmla="*/ 3068 w 1130528"/>
                <a:gd name="connsiteY14" fmla="*/ 811034 h 1691784"/>
                <a:gd name="connsiteX15" fmla="*/ 162125 w 1130528"/>
                <a:gd name="connsiteY15" fmla="*/ 1369008 h 1691784"/>
                <a:gd name="connsiteX16" fmla="*/ 544529 w 1130528"/>
                <a:gd name="connsiteY16" fmla="*/ 1691784 h 1691784"/>
                <a:gd name="connsiteX0" fmla="*/ 584428 w 1306328"/>
                <a:gd name="connsiteY0" fmla="*/ 1663495 h 1691784"/>
                <a:gd name="connsiteX1" fmla="*/ 584428 w 1306328"/>
                <a:gd name="connsiteY1" fmla="*/ 1663495 h 1691784"/>
                <a:gd name="connsiteX2" fmla="*/ 571728 w 1306328"/>
                <a:gd name="connsiteY2" fmla="*/ 1422195 h 1691784"/>
                <a:gd name="connsiteX3" fmla="*/ 546328 w 1306328"/>
                <a:gd name="connsiteY3" fmla="*/ 1206295 h 1691784"/>
                <a:gd name="connsiteX4" fmla="*/ 533628 w 1306328"/>
                <a:gd name="connsiteY4" fmla="*/ 1041195 h 1691784"/>
                <a:gd name="connsiteX5" fmla="*/ 520928 w 1306328"/>
                <a:gd name="connsiteY5" fmla="*/ 837995 h 1691784"/>
                <a:gd name="connsiteX6" fmla="*/ 419328 w 1306328"/>
                <a:gd name="connsiteY6" fmla="*/ 825295 h 1691784"/>
                <a:gd name="connsiteX7" fmla="*/ 381228 w 1306328"/>
                <a:gd name="connsiteY7" fmla="*/ 787195 h 1691784"/>
                <a:gd name="connsiteX8" fmla="*/ 640742 w 1306328"/>
                <a:gd name="connsiteY8" fmla="*/ 407462 h 1691784"/>
                <a:gd name="connsiteX9" fmla="*/ 731381 w 1306328"/>
                <a:gd name="connsiteY9" fmla="*/ 671539 h 1691784"/>
                <a:gd name="connsiteX10" fmla="*/ 1130528 w 1306328"/>
                <a:gd name="connsiteY10" fmla="*/ 304595 h 1691784"/>
                <a:gd name="connsiteX11" fmla="*/ 1306328 w 1306328"/>
                <a:gd name="connsiteY11" fmla="*/ 165101 h 1691784"/>
                <a:gd name="connsiteX12" fmla="*/ 990897 w 1306328"/>
                <a:gd name="connsiteY12" fmla="*/ 5068 h 1691784"/>
                <a:gd name="connsiteX13" fmla="*/ 388154 w 1306328"/>
                <a:gd name="connsiteY13" fmla="*/ 152311 h 1691784"/>
                <a:gd name="connsiteX14" fmla="*/ 3068 w 1306328"/>
                <a:gd name="connsiteY14" fmla="*/ 811034 h 1691784"/>
                <a:gd name="connsiteX15" fmla="*/ 162125 w 1306328"/>
                <a:gd name="connsiteY15" fmla="*/ 1369008 h 1691784"/>
                <a:gd name="connsiteX16" fmla="*/ 544529 w 1306328"/>
                <a:gd name="connsiteY16" fmla="*/ 1691784 h 1691784"/>
                <a:gd name="connsiteX0" fmla="*/ 584428 w 1399693"/>
                <a:gd name="connsiteY0" fmla="*/ 1663495 h 1691784"/>
                <a:gd name="connsiteX1" fmla="*/ 584428 w 1399693"/>
                <a:gd name="connsiteY1" fmla="*/ 1663495 h 1691784"/>
                <a:gd name="connsiteX2" fmla="*/ 571728 w 1399693"/>
                <a:gd name="connsiteY2" fmla="*/ 1422195 h 1691784"/>
                <a:gd name="connsiteX3" fmla="*/ 546328 w 1399693"/>
                <a:gd name="connsiteY3" fmla="*/ 1206295 h 1691784"/>
                <a:gd name="connsiteX4" fmla="*/ 533628 w 1399693"/>
                <a:gd name="connsiteY4" fmla="*/ 1041195 h 1691784"/>
                <a:gd name="connsiteX5" fmla="*/ 520928 w 1399693"/>
                <a:gd name="connsiteY5" fmla="*/ 837995 h 1691784"/>
                <a:gd name="connsiteX6" fmla="*/ 419328 w 1399693"/>
                <a:gd name="connsiteY6" fmla="*/ 825295 h 1691784"/>
                <a:gd name="connsiteX7" fmla="*/ 381228 w 1399693"/>
                <a:gd name="connsiteY7" fmla="*/ 787195 h 1691784"/>
                <a:gd name="connsiteX8" fmla="*/ 640742 w 1399693"/>
                <a:gd name="connsiteY8" fmla="*/ 407462 h 1691784"/>
                <a:gd name="connsiteX9" fmla="*/ 731381 w 1399693"/>
                <a:gd name="connsiteY9" fmla="*/ 671539 h 1691784"/>
                <a:gd name="connsiteX10" fmla="*/ 1356557 w 1399693"/>
                <a:gd name="connsiteY10" fmla="*/ 451838 h 1691784"/>
                <a:gd name="connsiteX11" fmla="*/ 1306328 w 1399693"/>
                <a:gd name="connsiteY11" fmla="*/ 165101 h 1691784"/>
                <a:gd name="connsiteX12" fmla="*/ 990897 w 1399693"/>
                <a:gd name="connsiteY12" fmla="*/ 5068 h 1691784"/>
                <a:gd name="connsiteX13" fmla="*/ 388154 w 1399693"/>
                <a:gd name="connsiteY13" fmla="*/ 152311 h 1691784"/>
                <a:gd name="connsiteX14" fmla="*/ 3068 w 1399693"/>
                <a:gd name="connsiteY14" fmla="*/ 811034 h 1691784"/>
                <a:gd name="connsiteX15" fmla="*/ 162125 w 1399693"/>
                <a:gd name="connsiteY15" fmla="*/ 1369008 h 1691784"/>
                <a:gd name="connsiteX16" fmla="*/ 544529 w 1399693"/>
                <a:gd name="connsiteY16" fmla="*/ 1691784 h 1691784"/>
                <a:gd name="connsiteX0" fmla="*/ 584428 w 1374915"/>
                <a:gd name="connsiteY0" fmla="*/ 1663495 h 1691784"/>
                <a:gd name="connsiteX1" fmla="*/ 584428 w 1374915"/>
                <a:gd name="connsiteY1" fmla="*/ 1663495 h 1691784"/>
                <a:gd name="connsiteX2" fmla="*/ 571728 w 1374915"/>
                <a:gd name="connsiteY2" fmla="*/ 1422195 h 1691784"/>
                <a:gd name="connsiteX3" fmla="*/ 546328 w 1374915"/>
                <a:gd name="connsiteY3" fmla="*/ 1206295 h 1691784"/>
                <a:gd name="connsiteX4" fmla="*/ 533628 w 1374915"/>
                <a:gd name="connsiteY4" fmla="*/ 1041195 h 1691784"/>
                <a:gd name="connsiteX5" fmla="*/ 520928 w 1374915"/>
                <a:gd name="connsiteY5" fmla="*/ 837995 h 1691784"/>
                <a:gd name="connsiteX6" fmla="*/ 419328 w 1374915"/>
                <a:gd name="connsiteY6" fmla="*/ 825295 h 1691784"/>
                <a:gd name="connsiteX7" fmla="*/ 381228 w 1374915"/>
                <a:gd name="connsiteY7" fmla="*/ 787195 h 1691784"/>
                <a:gd name="connsiteX8" fmla="*/ 640742 w 1374915"/>
                <a:gd name="connsiteY8" fmla="*/ 407462 h 1691784"/>
                <a:gd name="connsiteX9" fmla="*/ 1066238 w 1374915"/>
                <a:gd name="connsiteY9" fmla="*/ 842032 h 1691784"/>
                <a:gd name="connsiteX10" fmla="*/ 1356557 w 1374915"/>
                <a:gd name="connsiteY10" fmla="*/ 451838 h 1691784"/>
                <a:gd name="connsiteX11" fmla="*/ 1306328 w 1374915"/>
                <a:gd name="connsiteY11" fmla="*/ 165101 h 1691784"/>
                <a:gd name="connsiteX12" fmla="*/ 990897 w 1374915"/>
                <a:gd name="connsiteY12" fmla="*/ 5068 h 1691784"/>
                <a:gd name="connsiteX13" fmla="*/ 388154 w 1374915"/>
                <a:gd name="connsiteY13" fmla="*/ 152311 h 1691784"/>
                <a:gd name="connsiteX14" fmla="*/ 3068 w 1374915"/>
                <a:gd name="connsiteY14" fmla="*/ 811034 h 1691784"/>
                <a:gd name="connsiteX15" fmla="*/ 162125 w 1374915"/>
                <a:gd name="connsiteY15" fmla="*/ 1369008 h 1691784"/>
                <a:gd name="connsiteX16" fmla="*/ 544529 w 1374915"/>
                <a:gd name="connsiteY16" fmla="*/ 1691784 h 1691784"/>
                <a:gd name="connsiteX0" fmla="*/ 584428 w 1350790"/>
                <a:gd name="connsiteY0" fmla="*/ 1663495 h 1691784"/>
                <a:gd name="connsiteX1" fmla="*/ 584428 w 1350790"/>
                <a:gd name="connsiteY1" fmla="*/ 1663495 h 1691784"/>
                <a:gd name="connsiteX2" fmla="*/ 571728 w 1350790"/>
                <a:gd name="connsiteY2" fmla="*/ 1422195 h 1691784"/>
                <a:gd name="connsiteX3" fmla="*/ 546328 w 1350790"/>
                <a:gd name="connsiteY3" fmla="*/ 1206295 h 1691784"/>
                <a:gd name="connsiteX4" fmla="*/ 533628 w 1350790"/>
                <a:gd name="connsiteY4" fmla="*/ 1041195 h 1691784"/>
                <a:gd name="connsiteX5" fmla="*/ 520928 w 1350790"/>
                <a:gd name="connsiteY5" fmla="*/ 837995 h 1691784"/>
                <a:gd name="connsiteX6" fmla="*/ 419328 w 1350790"/>
                <a:gd name="connsiteY6" fmla="*/ 825295 h 1691784"/>
                <a:gd name="connsiteX7" fmla="*/ 381228 w 1350790"/>
                <a:gd name="connsiteY7" fmla="*/ 787195 h 1691784"/>
                <a:gd name="connsiteX8" fmla="*/ 640742 w 1350790"/>
                <a:gd name="connsiteY8" fmla="*/ 407462 h 1691784"/>
                <a:gd name="connsiteX9" fmla="*/ 1066238 w 1350790"/>
                <a:gd name="connsiteY9" fmla="*/ 842032 h 1691784"/>
                <a:gd name="connsiteX10" fmla="*/ 1323071 w 1350790"/>
                <a:gd name="connsiteY10" fmla="*/ 606831 h 1691784"/>
                <a:gd name="connsiteX11" fmla="*/ 1306328 w 1350790"/>
                <a:gd name="connsiteY11" fmla="*/ 165101 h 1691784"/>
                <a:gd name="connsiteX12" fmla="*/ 990897 w 1350790"/>
                <a:gd name="connsiteY12" fmla="*/ 5068 h 1691784"/>
                <a:gd name="connsiteX13" fmla="*/ 388154 w 1350790"/>
                <a:gd name="connsiteY13" fmla="*/ 152311 h 1691784"/>
                <a:gd name="connsiteX14" fmla="*/ 3068 w 1350790"/>
                <a:gd name="connsiteY14" fmla="*/ 811034 h 1691784"/>
                <a:gd name="connsiteX15" fmla="*/ 162125 w 1350790"/>
                <a:gd name="connsiteY15" fmla="*/ 1369008 h 1691784"/>
                <a:gd name="connsiteX16" fmla="*/ 544529 w 1350790"/>
                <a:gd name="connsiteY16" fmla="*/ 1691784 h 1691784"/>
                <a:gd name="connsiteX0" fmla="*/ 584428 w 1381717"/>
                <a:gd name="connsiteY0" fmla="*/ 1663495 h 1691784"/>
                <a:gd name="connsiteX1" fmla="*/ 584428 w 1381717"/>
                <a:gd name="connsiteY1" fmla="*/ 1663495 h 1691784"/>
                <a:gd name="connsiteX2" fmla="*/ 571728 w 1381717"/>
                <a:gd name="connsiteY2" fmla="*/ 1422195 h 1691784"/>
                <a:gd name="connsiteX3" fmla="*/ 546328 w 1381717"/>
                <a:gd name="connsiteY3" fmla="*/ 1206295 h 1691784"/>
                <a:gd name="connsiteX4" fmla="*/ 533628 w 1381717"/>
                <a:gd name="connsiteY4" fmla="*/ 1041195 h 1691784"/>
                <a:gd name="connsiteX5" fmla="*/ 520928 w 1381717"/>
                <a:gd name="connsiteY5" fmla="*/ 837995 h 1691784"/>
                <a:gd name="connsiteX6" fmla="*/ 419328 w 1381717"/>
                <a:gd name="connsiteY6" fmla="*/ 825295 h 1691784"/>
                <a:gd name="connsiteX7" fmla="*/ 381228 w 1381717"/>
                <a:gd name="connsiteY7" fmla="*/ 787195 h 1691784"/>
                <a:gd name="connsiteX8" fmla="*/ 640742 w 1381717"/>
                <a:gd name="connsiteY8" fmla="*/ 407462 h 1691784"/>
                <a:gd name="connsiteX9" fmla="*/ 1066238 w 1381717"/>
                <a:gd name="connsiteY9" fmla="*/ 842032 h 1691784"/>
                <a:gd name="connsiteX10" fmla="*/ 1364928 w 1381717"/>
                <a:gd name="connsiteY10" fmla="*/ 428589 h 1691784"/>
                <a:gd name="connsiteX11" fmla="*/ 1306328 w 1381717"/>
                <a:gd name="connsiteY11" fmla="*/ 165101 h 1691784"/>
                <a:gd name="connsiteX12" fmla="*/ 990897 w 1381717"/>
                <a:gd name="connsiteY12" fmla="*/ 5068 h 1691784"/>
                <a:gd name="connsiteX13" fmla="*/ 388154 w 1381717"/>
                <a:gd name="connsiteY13" fmla="*/ 152311 h 1691784"/>
                <a:gd name="connsiteX14" fmla="*/ 3068 w 1381717"/>
                <a:gd name="connsiteY14" fmla="*/ 811034 h 1691784"/>
                <a:gd name="connsiteX15" fmla="*/ 162125 w 1381717"/>
                <a:gd name="connsiteY15" fmla="*/ 1369008 h 1691784"/>
                <a:gd name="connsiteX16" fmla="*/ 544529 w 1381717"/>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640742 w 1370826"/>
                <a:gd name="connsiteY8" fmla="*/ 40746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595128 w 1370826"/>
                <a:gd name="connsiteY6" fmla="*/ 957040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69065"/>
                <a:gd name="connsiteY0" fmla="*/ 1663495 h 1691784"/>
                <a:gd name="connsiteX1" fmla="*/ 584428 w 1369065"/>
                <a:gd name="connsiteY1" fmla="*/ 1663495 h 1691784"/>
                <a:gd name="connsiteX2" fmla="*/ 504757 w 1369065"/>
                <a:gd name="connsiteY2" fmla="*/ 1577188 h 1691784"/>
                <a:gd name="connsiteX3" fmla="*/ 429128 w 1369065"/>
                <a:gd name="connsiteY3" fmla="*/ 1330290 h 1691784"/>
                <a:gd name="connsiteX4" fmla="*/ 458285 w 1369065"/>
                <a:gd name="connsiteY4" fmla="*/ 1134191 h 1691784"/>
                <a:gd name="connsiteX5" fmla="*/ 512557 w 1369065"/>
                <a:gd name="connsiteY5" fmla="*/ 1016237 h 1691784"/>
                <a:gd name="connsiteX6" fmla="*/ 595128 w 1369065"/>
                <a:gd name="connsiteY6" fmla="*/ 957040 h 1691784"/>
                <a:gd name="connsiteX7" fmla="*/ 749571 w 1369065"/>
                <a:gd name="connsiteY7" fmla="*/ 864692 h 1691784"/>
                <a:gd name="connsiteX8" fmla="*/ 1042571 w 1369065"/>
                <a:gd name="connsiteY8" fmla="*/ 833694 h 1691784"/>
                <a:gd name="connsiteX9" fmla="*/ 1242039 w 1369065"/>
                <a:gd name="connsiteY9" fmla="*/ 687039 h 1691784"/>
                <a:gd name="connsiteX10" fmla="*/ 1364928 w 1369065"/>
                <a:gd name="connsiteY10" fmla="*/ 428589 h 1691784"/>
                <a:gd name="connsiteX11" fmla="*/ 1306328 w 1369065"/>
                <a:gd name="connsiteY11" fmla="*/ 165101 h 1691784"/>
                <a:gd name="connsiteX12" fmla="*/ 990897 w 1369065"/>
                <a:gd name="connsiteY12" fmla="*/ 5068 h 1691784"/>
                <a:gd name="connsiteX13" fmla="*/ 388154 w 1369065"/>
                <a:gd name="connsiteY13" fmla="*/ 152311 h 1691784"/>
                <a:gd name="connsiteX14" fmla="*/ 3068 w 1369065"/>
                <a:gd name="connsiteY14" fmla="*/ 811034 h 1691784"/>
                <a:gd name="connsiteX15" fmla="*/ 162125 w 1369065"/>
                <a:gd name="connsiteY15" fmla="*/ 1369008 h 1691784"/>
                <a:gd name="connsiteX16" fmla="*/ 544529 w 1369065"/>
                <a:gd name="connsiteY16" fmla="*/ 1691784 h 1691784"/>
                <a:gd name="connsiteX0" fmla="*/ 584428 w 1369065"/>
                <a:gd name="connsiteY0" fmla="*/ 1662615 h 1690904"/>
                <a:gd name="connsiteX1" fmla="*/ 584428 w 1369065"/>
                <a:gd name="connsiteY1" fmla="*/ 1662615 h 1690904"/>
                <a:gd name="connsiteX2" fmla="*/ 504757 w 1369065"/>
                <a:gd name="connsiteY2" fmla="*/ 1576308 h 1690904"/>
                <a:gd name="connsiteX3" fmla="*/ 429128 w 1369065"/>
                <a:gd name="connsiteY3" fmla="*/ 1329410 h 1690904"/>
                <a:gd name="connsiteX4" fmla="*/ 458285 w 1369065"/>
                <a:gd name="connsiteY4" fmla="*/ 1133311 h 1690904"/>
                <a:gd name="connsiteX5" fmla="*/ 512557 w 1369065"/>
                <a:gd name="connsiteY5" fmla="*/ 1015357 h 1690904"/>
                <a:gd name="connsiteX6" fmla="*/ 595128 w 1369065"/>
                <a:gd name="connsiteY6" fmla="*/ 956160 h 1690904"/>
                <a:gd name="connsiteX7" fmla="*/ 749571 w 1369065"/>
                <a:gd name="connsiteY7" fmla="*/ 863812 h 1690904"/>
                <a:gd name="connsiteX8" fmla="*/ 1042571 w 1369065"/>
                <a:gd name="connsiteY8" fmla="*/ 832814 h 1690904"/>
                <a:gd name="connsiteX9" fmla="*/ 1242039 w 1369065"/>
                <a:gd name="connsiteY9" fmla="*/ 686159 h 1690904"/>
                <a:gd name="connsiteX10" fmla="*/ 1364928 w 1369065"/>
                <a:gd name="connsiteY10" fmla="*/ 427709 h 1690904"/>
                <a:gd name="connsiteX11" fmla="*/ 1306328 w 1369065"/>
                <a:gd name="connsiteY11" fmla="*/ 164221 h 1690904"/>
                <a:gd name="connsiteX12" fmla="*/ 990897 w 1369065"/>
                <a:gd name="connsiteY12" fmla="*/ 4188 h 1690904"/>
                <a:gd name="connsiteX13" fmla="*/ 388154 w 1369065"/>
                <a:gd name="connsiteY13" fmla="*/ 151431 h 1690904"/>
                <a:gd name="connsiteX14" fmla="*/ 103525 w 1369065"/>
                <a:gd name="connsiteY14" fmla="*/ 469168 h 1690904"/>
                <a:gd name="connsiteX15" fmla="*/ 3068 w 1369065"/>
                <a:gd name="connsiteY15" fmla="*/ 810154 h 1690904"/>
                <a:gd name="connsiteX16" fmla="*/ 162125 w 1369065"/>
                <a:gd name="connsiteY16" fmla="*/ 1368128 h 1690904"/>
                <a:gd name="connsiteX17" fmla="*/ 544529 w 1369065"/>
                <a:gd name="connsiteY17" fmla="*/ 1690904 h 1690904"/>
                <a:gd name="connsiteX0" fmla="*/ 584428 w 1369065"/>
                <a:gd name="connsiteY0" fmla="*/ 1666107 h 1694396"/>
                <a:gd name="connsiteX1" fmla="*/ 584428 w 1369065"/>
                <a:gd name="connsiteY1" fmla="*/ 1666107 h 1694396"/>
                <a:gd name="connsiteX2" fmla="*/ 504757 w 1369065"/>
                <a:gd name="connsiteY2" fmla="*/ 1579800 h 1694396"/>
                <a:gd name="connsiteX3" fmla="*/ 429128 w 1369065"/>
                <a:gd name="connsiteY3" fmla="*/ 1332902 h 1694396"/>
                <a:gd name="connsiteX4" fmla="*/ 458285 w 1369065"/>
                <a:gd name="connsiteY4" fmla="*/ 1136803 h 1694396"/>
                <a:gd name="connsiteX5" fmla="*/ 512557 w 1369065"/>
                <a:gd name="connsiteY5" fmla="*/ 1018849 h 1694396"/>
                <a:gd name="connsiteX6" fmla="*/ 595128 w 1369065"/>
                <a:gd name="connsiteY6" fmla="*/ 959652 h 1694396"/>
                <a:gd name="connsiteX7" fmla="*/ 749571 w 1369065"/>
                <a:gd name="connsiteY7" fmla="*/ 867304 h 1694396"/>
                <a:gd name="connsiteX8" fmla="*/ 1042571 w 1369065"/>
                <a:gd name="connsiteY8" fmla="*/ 836306 h 1694396"/>
                <a:gd name="connsiteX9" fmla="*/ 1242039 w 1369065"/>
                <a:gd name="connsiteY9" fmla="*/ 689651 h 1694396"/>
                <a:gd name="connsiteX10" fmla="*/ 1364928 w 1369065"/>
                <a:gd name="connsiteY10" fmla="*/ 431201 h 1694396"/>
                <a:gd name="connsiteX11" fmla="*/ 1306328 w 1369065"/>
                <a:gd name="connsiteY11" fmla="*/ 167713 h 1694396"/>
                <a:gd name="connsiteX12" fmla="*/ 990897 w 1369065"/>
                <a:gd name="connsiteY12" fmla="*/ 7680 h 1694396"/>
                <a:gd name="connsiteX13" fmla="*/ 697896 w 1369065"/>
                <a:gd name="connsiteY13" fmla="*/ 38679 h 1694396"/>
                <a:gd name="connsiteX14" fmla="*/ 388154 w 1369065"/>
                <a:gd name="connsiteY14" fmla="*/ 154923 h 1694396"/>
                <a:gd name="connsiteX15" fmla="*/ 103525 w 1369065"/>
                <a:gd name="connsiteY15" fmla="*/ 472660 h 1694396"/>
                <a:gd name="connsiteX16" fmla="*/ 3068 w 1369065"/>
                <a:gd name="connsiteY16" fmla="*/ 813646 h 1694396"/>
                <a:gd name="connsiteX17" fmla="*/ 162125 w 1369065"/>
                <a:gd name="connsiteY17" fmla="*/ 1371620 h 1694396"/>
                <a:gd name="connsiteX18" fmla="*/ 544529 w 1369065"/>
                <a:gd name="connsiteY18" fmla="*/ 1694396 h 1694396"/>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103525 w 1369065"/>
                <a:gd name="connsiteY15" fmla="*/ 474081 h 1695817"/>
                <a:gd name="connsiteX16" fmla="*/ 3068 w 1369065"/>
                <a:gd name="connsiteY16" fmla="*/ 815067 h 1695817"/>
                <a:gd name="connsiteX17" fmla="*/ 162125 w 1369065"/>
                <a:gd name="connsiteY17" fmla="*/ 1373041 h 1695817"/>
                <a:gd name="connsiteX18" fmla="*/ 544529 w 1369065"/>
                <a:gd name="connsiteY18"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37468 w 1369065"/>
                <a:gd name="connsiteY15" fmla="*/ 29583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12354 w 1369065"/>
                <a:gd name="connsiteY15" fmla="*/ 28808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9208 w 1373845"/>
                <a:gd name="connsiteY0" fmla="*/ 1667528 h 1695817"/>
                <a:gd name="connsiteX1" fmla="*/ 589208 w 1373845"/>
                <a:gd name="connsiteY1" fmla="*/ 1667528 h 1695817"/>
                <a:gd name="connsiteX2" fmla="*/ 509537 w 1373845"/>
                <a:gd name="connsiteY2" fmla="*/ 1581221 h 1695817"/>
                <a:gd name="connsiteX3" fmla="*/ 433908 w 1373845"/>
                <a:gd name="connsiteY3" fmla="*/ 1334323 h 1695817"/>
                <a:gd name="connsiteX4" fmla="*/ 463065 w 1373845"/>
                <a:gd name="connsiteY4" fmla="*/ 1138224 h 1695817"/>
                <a:gd name="connsiteX5" fmla="*/ 517337 w 1373845"/>
                <a:gd name="connsiteY5" fmla="*/ 1020270 h 1695817"/>
                <a:gd name="connsiteX6" fmla="*/ 599908 w 1373845"/>
                <a:gd name="connsiteY6" fmla="*/ 961073 h 1695817"/>
                <a:gd name="connsiteX7" fmla="*/ 754351 w 1373845"/>
                <a:gd name="connsiteY7" fmla="*/ 868725 h 1695817"/>
                <a:gd name="connsiteX8" fmla="*/ 1047351 w 1373845"/>
                <a:gd name="connsiteY8" fmla="*/ 837727 h 1695817"/>
                <a:gd name="connsiteX9" fmla="*/ 1246819 w 1373845"/>
                <a:gd name="connsiteY9" fmla="*/ 691072 h 1695817"/>
                <a:gd name="connsiteX10" fmla="*/ 1369708 w 1373845"/>
                <a:gd name="connsiteY10" fmla="*/ 432622 h 1695817"/>
                <a:gd name="connsiteX11" fmla="*/ 1311108 w 1373845"/>
                <a:gd name="connsiteY11" fmla="*/ 169134 h 1695817"/>
                <a:gd name="connsiteX12" fmla="*/ 995677 w 1373845"/>
                <a:gd name="connsiteY12" fmla="*/ 9101 h 1695817"/>
                <a:gd name="connsiteX13" fmla="*/ 660819 w 1373845"/>
                <a:gd name="connsiteY13" fmla="*/ 32350 h 1695817"/>
                <a:gd name="connsiteX14" fmla="*/ 392934 w 1373845"/>
                <a:gd name="connsiteY14" fmla="*/ 156344 h 1695817"/>
                <a:gd name="connsiteX15" fmla="*/ 217134 w 1373845"/>
                <a:gd name="connsiteY15" fmla="*/ 288089 h 1695817"/>
                <a:gd name="connsiteX16" fmla="*/ 108305 w 1373845"/>
                <a:gd name="connsiteY16" fmla="*/ 474081 h 1695817"/>
                <a:gd name="connsiteX17" fmla="*/ 32963 w 1373845"/>
                <a:gd name="connsiteY17" fmla="*/ 605826 h 1695817"/>
                <a:gd name="connsiteX18" fmla="*/ 7848 w 1373845"/>
                <a:gd name="connsiteY18" fmla="*/ 815067 h 1695817"/>
                <a:gd name="connsiteX19" fmla="*/ 166905 w 1373845"/>
                <a:gd name="connsiteY19" fmla="*/ 1373041 h 1695817"/>
                <a:gd name="connsiteX20" fmla="*/ 549309 w 1373845"/>
                <a:gd name="connsiteY20"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541474 w 1366010"/>
                <a:gd name="connsiteY21"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309756 w 1366010"/>
                <a:gd name="connsiteY21" fmla="*/ 1528036 h 1695817"/>
                <a:gd name="connsiteX22" fmla="*/ 541474 w 1366010"/>
                <a:gd name="connsiteY22"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60442 w 1366010"/>
                <a:gd name="connsiteY3" fmla="*/ 1458289 h 1695817"/>
                <a:gd name="connsiteX4" fmla="*/ 426073 w 1366010"/>
                <a:gd name="connsiteY4" fmla="*/ 1334323 h 1695817"/>
                <a:gd name="connsiteX5" fmla="*/ 455230 w 1366010"/>
                <a:gd name="connsiteY5" fmla="*/ 1138224 h 1695817"/>
                <a:gd name="connsiteX6" fmla="*/ 509502 w 1366010"/>
                <a:gd name="connsiteY6" fmla="*/ 1020270 h 1695817"/>
                <a:gd name="connsiteX7" fmla="*/ 592073 w 1366010"/>
                <a:gd name="connsiteY7" fmla="*/ 961073 h 1695817"/>
                <a:gd name="connsiteX8" fmla="*/ 746516 w 1366010"/>
                <a:gd name="connsiteY8" fmla="*/ 868725 h 1695817"/>
                <a:gd name="connsiteX9" fmla="*/ 1039516 w 1366010"/>
                <a:gd name="connsiteY9" fmla="*/ 837727 h 1695817"/>
                <a:gd name="connsiteX10" fmla="*/ 1238984 w 1366010"/>
                <a:gd name="connsiteY10" fmla="*/ 691072 h 1695817"/>
                <a:gd name="connsiteX11" fmla="*/ 1361873 w 1366010"/>
                <a:gd name="connsiteY11" fmla="*/ 432622 h 1695817"/>
                <a:gd name="connsiteX12" fmla="*/ 1303273 w 1366010"/>
                <a:gd name="connsiteY12" fmla="*/ 169134 h 1695817"/>
                <a:gd name="connsiteX13" fmla="*/ 987842 w 1366010"/>
                <a:gd name="connsiteY13" fmla="*/ 9101 h 1695817"/>
                <a:gd name="connsiteX14" fmla="*/ 652984 w 1366010"/>
                <a:gd name="connsiteY14" fmla="*/ 32350 h 1695817"/>
                <a:gd name="connsiteX15" fmla="*/ 385099 w 1366010"/>
                <a:gd name="connsiteY15" fmla="*/ 156344 h 1695817"/>
                <a:gd name="connsiteX16" fmla="*/ 209299 w 1366010"/>
                <a:gd name="connsiteY16" fmla="*/ 288089 h 1695817"/>
                <a:gd name="connsiteX17" fmla="*/ 100470 w 1366010"/>
                <a:gd name="connsiteY17" fmla="*/ 474081 h 1695817"/>
                <a:gd name="connsiteX18" fmla="*/ 25128 w 1366010"/>
                <a:gd name="connsiteY18" fmla="*/ 605826 h 1695817"/>
                <a:gd name="connsiteX19" fmla="*/ 13 w 1366010"/>
                <a:gd name="connsiteY19" fmla="*/ 815067 h 1695817"/>
                <a:gd name="connsiteX20" fmla="*/ 25128 w 1366010"/>
                <a:gd name="connsiteY20" fmla="*/ 1117304 h 1695817"/>
                <a:gd name="connsiteX21" fmla="*/ 159070 w 1366010"/>
                <a:gd name="connsiteY21" fmla="*/ 1373041 h 1695817"/>
                <a:gd name="connsiteX22" fmla="*/ 309756 w 1366010"/>
                <a:gd name="connsiteY22" fmla="*/ 1528036 h 1695817"/>
                <a:gd name="connsiteX23" fmla="*/ 541474 w 1366010"/>
                <a:gd name="connsiteY23" fmla="*/ 1695817 h 1695817"/>
                <a:gd name="connsiteX0" fmla="*/ 581373 w 1363734"/>
                <a:gd name="connsiteY0" fmla="*/ 1660972 h 1689261"/>
                <a:gd name="connsiteX1" fmla="*/ 581373 w 1363734"/>
                <a:gd name="connsiteY1" fmla="*/ 1660972 h 1689261"/>
                <a:gd name="connsiteX2" fmla="*/ 501702 w 1363734"/>
                <a:gd name="connsiteY2" fmla="*/ 1574665 h 1689261"/>
                <a:gd name="connsiteX3" fmla="*/ 460442 w 1363734"/>
                <a:gd name="connsiteY3" fmla="*/ 1451733 h 1689261"/>
                <a:gd name="connsiteX4" fmla="*/ 426073 w 1363734"/>
                <a:gd name="connsiteY4" fmla="*/ 1327767 h 1689261"/>
                <a:gd name="connsiteX5" fmla="*/ 455230 w 1363734"/>
                <a:gd name="connsiteY5" fmla="*/ 1131668 h 1689261"/>
                <a:gd name="connsiteX6" fmla="*/ 509502 w 1363734"/>
                <a:gd name="connsiteY6" fmla="*/ 1013714 h 1689261"/>
                <a:gd name="connsiteX7" fmla="*/ 592073 w 1363734"/>
                <a:gd name="connsiteY7" fmla="*/ 954517 h 1689261"/>
                <a:gd name="connsiteX8" fmla="*/ 746516 w 1363734"/>
                <a:gd name="connsiteY8" fmla="*/ 862169 h 1689261"/>
                <a:gd name="connsiteX9" fmla="*/ 1039516 w 1363734"/>
                <a:gd name="connsiteY9" fmla="*/ 831171 h 1689261"/>
                <a:gd name="connsiteX10" fmla="*/ 1238984 w 1363734"/>
                <a:gd name="connsiteY10" fmla="*/ 684516 h 1689261"/>
                <a:gd name="connsiteX11" fmla="*/ 1361873 w 1363734"/>
                <a:gd name="connsiteY11" fmla="*/ 426066 h 1689261"/>
                <a:gd name="connsiteX12" fmla="*/ 1303273 w 1363734"/>
                <a:gd name="connsiteY12" fmla="*/ 162578 h 1689261"/>
                <a:gd name="connsiteX13" fmla="*/ 1172013 w 1363734"/>
                <a:gd name="connsiteY13" fmla="*/ 64543 h 1689261"/>
                <a:gd name="connsiteX14" fmla="*/ 987842 w 1363734"/>
                <a:gd name="connsiteY14" fmla="*/ 2545 h 1689261"/>
                <a:gd name="connsiteX15" fmla="*/ 652984 w 1363734"/>
                <a:gd name="connsiteY15" fmla="*/ 25794 h 1689261"/>
                <a:gd name="connsiteX16" fmla="*/ 385099 w 1363734"/>
                <a:gd name="connsiteY16" fmla="*/ 149788 h 1689261"/>
                <a:gd name="connsiteX17" fmla="*/ 209299 w 1363734"/>
                <a:gd name="connsiteY17" fmla="*/ 281533 h 1689261"/>
                <a:gd name="connsiteX18" fmla="*/ 100470 w 1363734"/>
                <a:gd name="connsiteY18" fmla="*/ 467525 h 1689261"/>
                <a:gd name="connsiteX19" fmla="*/ 25128 w 1363734"/>
                <a:gd name="connsiteY19" fmla="*/ 599270 h 1689261"/>
                <a:gd name="connsiteX20" fmla="*/ 13 w 1363734"/>
                <a:gd name="connsiteY20" fmla="*/ 808511 h 1689261"/>
                <a:gd name="connsiteX21" fmla="*/ 25128 w 1363734"/>
                <a:gd name="connsiteY21" fmla="*/ 1110748 h 1689261"/>
                <a:gd name="connsiteX22" fmla="*/ 159070 w 1363734"/>
                <a:gd name="connsiteY22" fmla="*/ 1366485 h 1689261"/>
                <a:gd name="connsiteX23" fmla="*/ 309756 w 1363734"/>
                <a:gd name="connsiteY23" fmla="*/ 1521480 h 1689261"/>
                <a:gd name="connsiteX24" fmla="*/ 541474 w 1363734"/>
                <a:gd name="connsiteY24" fmla="*/ 1689261 h 1689261"/>
                <a:gd name="connsiteX0" fmla="*/ 581373 w 1363683"/>
                <a:gd name="connsiteY0" fmla="*/ 1660972 h 1689261"/>
                <a:gd name="connsiteX1" fmla="*/ 581373 w 1363683"/>
                <a:gd name="connsiteY1" fmla="*/ 1660972 h 1689261"/>
                <a:gd name="connsiteX2" fmla="*/ 501702 w 1363683"/>
                <a:gd name="connsiteY2" fmla="*/ 1574665 h 1689261"/>
                <a:gd name="connsiteX3" fmla="*/ 460442 w 1363683"/>
                <a:gd name="connsiteY3" fmla="*/ 1451733 h 1689261"/>
                <a:gd name="connsiteX4" fmla="*/ 426073 w 1363683"/>
                <a:gd name="connsiteY4" fmla="*/ 1327767 h 1689261"/>
                <a:gd name="connsiteX5" fmla="*/ 455230 w 1363683"/>
                <a:gd name="connsiteY5" fmla="*/ 1131668 h 1689261"/>
                <a:gd name="connsiteX6" fmla="*/ 509502 w 1363683"/>
                <a:gd name="connsiteY6" fmla="*/ 1013714 h 1689261"/>
                <a:gd name="connsiteX7" fmla="*/ 592073 w 1363683"/>
                <a:gd name="connsiteY7" fmla="*/ 954517 h 1689261"/>
                <a:gd name="connsiteX8" fmla="*/ 746516 w 1363683"/>
                <a:gd name="connsiteY8" fmla="*/ 862169 h 1689261"/>
                <a:gd name="connsiteX9" fmla="*/ 1039516 w 1363683"/>
                <a:gd name="connsiteY9" fmla="*/ 831171 h 1689261"/>
                <a:gd name="connsiteX10" fmla="*/ 1238984 w 1363683"/>
                <a:gd name="connsiteY10" fmla="*/ 684516 h 1689261"/>
                <a:gd name="connsiteX11" fmla="*/ 1361873 w 1363683"/>
                <a:gd name="connsiteY11" fmla="*/ 426066 h 1689261"/>
                <a:gd name="connsiteX12" fmla="*/ 1303273 w 1363683"/>
                <a:gd name="connsiteY12" fmla="*/ 162578 h 1689261"/>
                <a:gd name="connsiteX13" fmla="*/ 1180385 w 1363683"/>
                <a:gd name="connsiteY13" fmla="*/ 33544 h 1689261"/>
                <a:gd name="connsiteX14" fmla="*/ 987842 w 1363683"/>
                <a:gd name="connsiteY14" fmla="*/ 2545 h 1689261"/>
                <a:gd name="connsiteX15" fmla="*/ 652984 w 1363683"/>
                <a:gd name="connsiteY15" fmla="*/ 25794 h 1689261"/>
                <a:gd name="connsiteX16" fmla="*/ 385099 w 1363683"/>
                <a:gd name="connsiteY16" fmla="*/ 149788 h 1689261"/>
                <a:gd name="connsiteX17" fmla="*/ 209299 w 1363683"/>
                <a:gd name="connsiteY17" fmla="*/ 281533 h 1689261"/>
                <a:gd name="connsiteX18" fmla="*/ 100470 w 1363683"/>
                <a:gd name="connsiteY18" fmla="*/ 467525 h 1689261"/>
                <a:gd name="connsiteX19" fmla="*/ 25128 w 1363683"/>
                <a:gd name="connsiteY19" fmla="*/ 599270 h 1689261"/>
                <a:gd name="connsiteX20" fmla="*/ 13 w 1363683"/>
                <a:gd name="connsiteY20" fmla="*/ 808511 h 1689261"/>
                <a:gd name="connsiteX21" fmla="*/ 25128 w 1363683"/>
                <a:gd name="connsiteY21" fmla="*/ 1110748 h 1689261"/>
                <a:gd name="connsiteX22" fmla="*/ 159070 w 1363683"/>
                <a:gd name="connsiteY22" fmla="*/ 1366485 h 1689261"/>
                <a:gd name="connsiteX23" fmla="*/ 309756 w 1363683"/>
                <a:gd name="connsiteY23" fmla="*/ 1521480 h 1689261"/>
                <a:gd name="connsiteX24" fmla="*/ 541474 w 1363683"/>
                <a:gd name="connsiteY24"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746516 w 1366926"/>
                <a:gd name="connsiteY7" fmla="*/ 862169 h 1689261"/>
                <a:gd name="connsiteX8" fmla="*/ 1039516 w 1366926"/>
                <a:gd name="connsiteY8" fmla="*/ 831171 h 1689261"/>
                <a:gd name="connsiteX9" fmla="*/ 1238984 w 1366926"/>
                <a:gd name="connsiteY9" fmla="*/ 684516 h 1689261"/>
                <a:gd name="connsiteX10" fmla="*/ 1331070 w 1366926"/>
                <a:gd name="connsiteY10" fmla="*/ 560521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4385 w 1366926"/>
                <a:gd name="connsiteY7" fmla="*/ 940255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89159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410213 w 1366926"/>
                <a:gd name="connsiteY18" fmla="*/ 140423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80385 w 1366926"/>
                <a:gd name="connsiteY15" fmla="*/ 55885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253044 w 1366926"/>
                <a:gd name="connsiteY14" fmla="*/ 146171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53044 w 1369472"/>
                <a:gd name="connsiteY14" fmla="*/ 146171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05498 w 1369472"/>
                <a:gd name="connsiteY10" fmla="*/ 753355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870642 w 1369472"/>
                <a:gd name="connsiteY9" fmla="*/ 869601 h 1711602"/>
                <a:gd name="connsiteX10" fmla="*/ 1039516 w 1369472"/>
                <a:gd name="connsiteY10" fmla="*/ 853512 h 1711602"/>
                <a:gd name="connsiteX11" fmla="*/ 1205498 w 1369472"/>
                <a:gd name="connsiteY11" fmla="*/ 753355 h 1711602"/>
                <a:gd name="connsiteX12" fmla="*/ 1331070 w 1369472"/>
                <a:gd name="connsiteY12" fmla="*/ 582862 h 1711602"/>
                <a:gd name="connsiteX13" fmla="*/ 1361873 w 1369472"/>
                <a:gd name="connsiteY13" fmla="*/ 448407 h 1711602"/>
                <a:gd name="connsiteX14" fmla="*/ 1364555 w 1369472"/>
                <a:gd name="connsiteY14" fmla="*/ 280626 h 1711602"/>
                <a:gd name="connsiteX15" fmla="*/ 1261415 w 1369472"/>
                <a:gd name="connsiteY15" fmla="*/ 122922 h 1711602"/>
                <a:gd name="connsiteX16" fmla="*/ 1138528 w 1369472"/>
                <a:gd name="connsiteY16" fmla="*/ 40386 h 1711602"/>
                <a:gd name="connsiteX17" fmla="*/ 979470 w 1369472"/>
                <a:gd name="connsiteY17" fmla="*/ 1637 h 1711602"/>
                <a:gd name="connsiteX18" fmla="*/ 803671 w 1369472"/>
                <a:gd name="connsiteY18" fmla="*/ 17137 h 1711602"/>
                <a:gd name="connsiteX19" fmla="*/ 652984 w 1369472"/>
                <a:gd name="connsiteY19" fmla="*/ 48135 h 1711602"/>
                <a:gd name="connsiteX20" fmla="*/ 410213 w 1369472"/>
                <a:gd name="connsiteY20" fmla="*/ 141130 h 1711602"/>
                <a:gd name="connsiteX21" fmla="*/ 234414 w 1369472"/>
                <a:gd name="connsiteY21" fmla="*/ 272875 h 1711602"/>
                <a:gd name="connsiteX22" fmla="*/ 100470 w 1369472"/>
                <a:gd name="connsiteY22" fmla="*/ 451117 h 1711602"/>
                <a:gd name="connsiteX23" fmla="*/ 25128 w 1369472"/>
                <a:gd name="connsiteY23" fmla="*/ 621611 h 1711602"/>
                <a:gd name="connsiteX24" fmla="*/ 13 w 1369472"/>
                <a:gd name="connsiteY24" fmla="*/ 830852 h 1711602"/>
                <a:gd name="connsiteX25" fmla="*/ 25128 w 1369472"/>
                <a:gd name="connsiteY25" fmla="*/ 1133089 h 1711602"/>
                <a:gd name="connsiteX26" fmla="*/ 159070 w 1369472"/>
                <a:gd name="connsiteY26" fmla="*/ 1388826 h 1711602"/>
                <a:gd name="connsiteX27" fmla="*/ 309756 w 1369472"/>
                <a:gd name="connsiteY27" fmla="*/ 1543821 h 1711602"/>
                <a:gd name="connsiteX28" fmla="*/ 541474 w 1369472"/>
                <a:gd name="connsiteY28" fmla="*/ 1711602 h 1711602"/>
                <a:gd name="connsiteX0" fmla="*/ 581373 w 1369472"/>
                <a:gd name="connsiteY0" fmla="*/ 1683313 h 1688353"/>
                <a:gd name="connsiteX1" fmla="*/ 581373 w 1369472"/>
                <a:gd name="connsiteY1" fmla="*/ 1683313 h 1688353"/>
                <a:gd name="connsiteX2" fmla="*/ 501702 w 1369472"/>
                <a:gd name="connsiteY2" fmla="*/ 1597006 h 1688353"/>
                <a:gd name="connsiteX3" fmla="*/ 460442 w 1369472"/>
                <a:gd name="connsiteY3" fmla="*/ 1474074 h 1688353"/>
                <a:gd name="connsiteX4" fmla="*/ 426073 w 1369472"/>
                <a:gd name="connsiteY4" fmla="*/ 1350108 h 1688353"/>
                <a:gd name="connsiteX5" fmla="*/ 455230 w 1369472"/>
                <a:gd name="connsiteY5" fmla="*/ 1154009 h 1688353"/>
                <a:gd name="connsiteX6" fmla="*/ 509502 w 1369472"/>
                <a:gd name="connsiteY6" fmla="*/ 1036055 h 1688353"/>
                <a:gd name="connsiteX7" fmla="*/ 594385 w 1369472"/>
                <a:gd name="connsiteY7" fmla="*/ 962596 h 1688353"/>
                <a:gd name="connsiteX8" fmla="*/ 746516 w 1369472"/>
                <a:gd name="connsiteY8" fmla="*/ 884510 h 1688353"/>
                <a:gd name="connsiteX9" fmla="*/ 870642 w 1369472"/>
                <a:gd name="connsiteY9" fmla="*/ 869601 h 1688353"/>
                <a:gd name="connsiteX10" fmla="*/ 1039516 w 1369472"/>
                <a:gd name="connsiteY10" fmla="*/ 853512 h 1688353"/>
                <a:gd name="connsiteX11" fmla="*/ 1205498 w 1369472"/>
                <a:gd name="connsiteY11" fmla="*/ 753355 h 1688353"/>
                <a:gd name="connsiteX12" fmla="*/ 1331070 w 1369472"/>
                <a:gd name="connsiteY12" fmla="*/ 582862 h 1688353"/>
                <a:gd name="connsiteX13" fmla="*/ 1361873 w 1369472"/>
                <a:gd name="connsiteY13" fmla="*/ 448407 h 1688353"/>
                <a:gd name="connsiteX14" fmla="*/ 1364555 w 1369472"/>
                <a:gd name="connsiteY14" fmla="*/ 280626 h 1688353"/>
                <a:gd name="connsiteX15" fmla="*/ 1261415 w 1369472"/>
                <a:gd name="connsiteY15" fmla="*/ 122922 h 1688353"/>
                <a:gd name="connsiteX16" fmla="*/ 1138528 w 1369472"/>
                <a:gd name="connsiteY16" fmla="*/ 40386 h 1688353"/>
                <a:gd name="connsiteX17" fmla="*/ 979470 w 1369472"/>
                <a:gd name="connsiteY17" fmla="*/ 1637 h 1688353"/>
                <a:gd name="connsiteX18" fmla="*/ 803671 w 1369472"/>
                <a:gd name="connsiteY18" fmla="*/ 17137 h 1688353"/>
                <a:gd name="connsiteX19" fmla="*/ 652984 w 1369472"/>
                <a:gd name="connsiteY19" fmla="*/ 48135 h 1688353"/>
                <a:gd name="connsiteX20" fmla="*/ 410213 w 1369472"/>
                <a:gd name="connsiteY20" fmla="*/ 141130 h 1688353"/>
                <a:gd name="connsiteX21" fmla="*/ 234414 w 1369472"/>
                <a:gd name="connsiteY21" fmla="*/ 272875 h 1688353"/>
                <a:gd name="connsiteX22" fmla="*/ 100470 w 1369472"/>
                <a:gd name="connsiteY22" fmla="*/ 451117 h 1688353"/>
                <a:gd name="connsiteX23" fmla="*/ 25128 w 1369472"/>
                <a:gd name="connsiteY23" fmla="*/ 621611 h 1688353"/>
                <a:gd name="connsiteX24" fmla="*/ 13 w 1369472"/>
                <a:gd name="connsiteY24" fmla="*/ 830852 h 1688353"/>
                <a:gd name="connsiteX25" fmla="*/ 25128 w 1369472"/>
                <a:gd name="connsiteY25" fmla="*/ 1133089 h 1688353"/>
                <a:gd name="connsiteX26" fmla="*/ 159070 w 1369472"/>
                <a:gd name="connsiteY26" fmla="*/ 1388826 h 1688353"/>
                <a:gd name="connsiteX27" fmla="*/ 309756 w 1369472"/>
                <a:gd name="connsiteY27" fmla="*/ 1543821 h 1688353"/>
                <a:gd name="connsiteX28" fmla="*/ 566588 w 1369472"/>
                <a:gd name="connsiteY28" fmla="*/ 1688353 h 1688353"/>
                <a:gd name="connsiteX0" fmla="*/ 581360 w 1369459"/>
                <a:gd name="connsiteY0" fmla="*/ 1683313 h 1688353"/>
                <a:gd name="connsiteX1" fmla="*/ 581360 w 1369459"/>
                <a:gd name="connsiteY1" fmla="*/ 1683313 h 1688353"/>
                <a:gd name="connsiteX2" fmla="*/ 501689 w 1369459"/>
                <a:gd name="connsiteY2" fmla="*/ 1597006 h 1688353"/>
                <a:gd name="connsiteX3" fmla="*/ 460429 w 1369459"/>
                <a:gd name="connsiteY3" fmla="*/ 1474074 h 1688353"/>
                <a:gd name="connsiteX4" fmla="*/ 426060 w 1369459"/>
                <a:gd name="connsiteY4" fmla="*/ 1350108 h 1688353"/>
                <a:gd name="connsiteX5" fmla="*/ 455217 w 1369459"/>
                <a:gd name="connsiteY5" fmla="*/ 1154009 h 1688353"/>
                <a:gd name="connsiteX6" fmla="*/ 509489 w 1369459"/>
                <a:gd name="connsiteY6" fmla="*/ 1036055 h 1688353"/>
                <a:gd name="connsiteX7" fmla="*/ 594372 w 1369459"/>
                <a:gd name="connsiteY7" fmla="*/ 962596 h 1688353"/>
                <a:gd name="connsiteX8" fmla="*/ 746503 w 1369459"/>
                <a:gd name="connsiteY8" fmla="*/ 884510 h 1688353"/>
                <a:gd name="connsiteX9" fmla="*/ 870629 w 1369459"/>
                <a:gd name="connsiteY9" fmla="*/ 869601 h 1688353"/>
                <a:gd name="connsiteX10" fmla="*/ 1039503 w 1369459"/>
                <a:gd name="connsiteY10" fmla="*/ 853512 h 1688353"/>
                <a:gd name="connsiteX11" fmla="*/ 1205485 w 1369459"/>
                <a:gd name="connsiteY11" fmla="*/ 753355 h 1688353"/>
                <a:gd name="connsiteX12" fmla="*/ 1331057 w 1369459"/>
                <a:gd name="connsiteY12" fmla="*/ 582862 h 1688353"/>
                <a:gd name="connsiteX13" fmla="*/ 1361860 w 1369459"/>
                <a:gd name="connsiteY13" fmla="*/ 448407 h 1688353"/>
                <a:gd name="connsiteX14" fmla="*/ 1364542 w 1369459"/>
                <a:gd name="connsiteY14" fmla="*/ 280626 h 1688353"/>
                <a:gd name="connsiteX15" fmla="*/ 1261402 w 1369459"/>
                <a:gd name="connsiteY15" fmla="*/ 122922 h 1688353"/>
                <a:gd name="connsiteX16" fmla="*/ 1138515 w 1369459"/>
                <a:gd name="connsiteY16" fmla="*/ 40386 h 1688353"/>
                <a:gd name="connsiteX17" fmla="*/ 979457 w 1369459"/>
                <a:gd name="connsiteY17" fmla="*/ 1637 h 1688353"/>
                <a:gd name="connsiteX18" fmla="*/ 803658 w 1369459"/>
                <a:gd name="connsiteY18" fmla="*/ 17137 h 1688353"/>
                <a:gd name="connsiteX19" fmla="*/ 652971 w 1369459"/>
                <a:gd name="connsiteY19" fmla="*/ 48135 h 1688353"/>
                <a:gd name="connsiteX20" fmla="*/ 410200 w 1369459"/>
                <a:gd name="connsiteY20" fmla="*/ 141130 h 1688353"/>
                <a:gd name="connsiteX21" fmla="*/ 234401 w 1369459"/>
                <a:gd name="connsiteY21" fmla="*/ 272875 h 1688353"/>
                <a:gd name="connsiteX22" fmla="*/ 100457 w 1369459"/>
                <a:gd name="connsiteY22" fmla="*/ 451117 h 1688353"/>
                <a:gd name="connsiteX23" fmla="*/ 25115 w 1369459"/>
                <a:gd name="connsiteY23" fmla="*/ 621611 h 1688353"/>
                <a:gd name="connsiteX24" fmla="*/ 0 w 1369459"/>
                <a:gd name="connsiteY24" fmla="*/ 830852 h 1688353"/>
                <a:gd name="connsiteX25" fmla="*/ 25115 w 1369459"/>
                <a:gd name="connsiteY25" fmla="*/ 1133089 h 1688353"/>
                <a:gd name="connsiteX26" fmla="*/ 66973 w 1369459"/>
                <a:gd name="connsiteY26" fmla="*/ 1257084 h 1688353"/>
                <a:gd name="connsiteX27" fmla="*/ 159057 w 1369459"/>
                <a:gd name="connsiteY27" fmla="*/ 1388826 h 1688353"/>
                <a:gd name="connsiteX28" fmla="*/ 309743 w 1369459"/>
                <a:gd name="connsiteY28" fmla="*/ 1543821 h 1688353"/>
                <a:gd name="connsiteX29" fmla="*/ 566575 w 1369459"/>
                <a:gd name="connsiteY29" fmla="*/ 1688353 h 1688353"/>
                <a:gd name="connsiteX0" fmla="*/ 584499 w 1372598"/>
                <a:gd name="connsiteY0" fmla="*/ 1683313 h 1688353"/>
                <a:gd name="connsiteX1" fmla="*/ 584499 w 1372598"/>
                <a:gd name="connsiteY1" fmla="*/ 1683313 h 1688353"/>
                <a:gd name="connsiteX2" fmla="*/ 504828 w 1372598"/>
                <a:gd name="connsiteY2" fmla="*/ 1597006 h 1688353"/>
                <a:gd name="connsiteX3" fmla="*/ 463568 w 1372598"/>
                <a:gd name="connsiteY3" fmla="*/ 1474074 h 1688353"/>
                <a:gd name="connsiteX4" fmla="*/ 429199 w 1372598"/>
                <a:gd name="connsiteY4" fmla="*/ 1350108 h 1688353"/>
                <a:gd name="connsiteX5" fmla="*/ 458356 w 1372598"/>
                <a:gd name="connsiteY5" fmla="*/ 1154009 h 1688353"/>
                <a:gd name="connsiteX6" fmla="*/ 512628 w 1372598"/>
                <a:gd name="connsiteY6" fmla="*/ 1036055 h 1688353"/>
                <a:gd name="connsiteX7" fmla="*/ 597511 w 1372598"/>
                <a:gd name="connsiteY7" fmla="*/ 962596 h 1688353"/>
                <a:gd name="connsiteX8" fmla="*/ 749642 w 1372598"/>
                <a:gd name="connsiteY8" fmla="*/ 884510 h 1688353"/>
                <a:gd name="connsiteX9" fmla="*/ 873768 w 1372598"/>
                <a:gd name="connsiteY9" fmla="*/ 869601 h 1688353"/>
                <a:gd name="connsiteX10" fmla="*/ 1042642 w 1372598"/>
                <a:gd name="connsiteY10" fmla="*/ 853512 h 1688353"/>
                <a:gd name="connsiteX11" fmla="*/ 1208624 w 1372598"/>
                <a:gd name="connsiteY11" fmla="*/ 753355 h 1688353"/>
                <a:gd name="connsiteX12" fmla="*/ 1334196 w 1372598"/>
                <a:gd name="connsiteY12" fmla="*/ 582862 h 1688353"/>
                <a:gd name="connsiteX13" fmla="*/ 1364999 w 1372598"/>
                <a:gd name="connsiteY13" fmla="*/ 448407 h 1688353"/>
                <a:gd name="connsiteX14" fmla="*/ 1367681 w 1372598"/>
                <a:gd name="connsiteY14" fmla="*/ 280626 h 1688353"/>
                <a:gd name="connsiteX15" fmla="*/ 1264541 w 1372598"/>
                <a:gd name="connsiteY15" fmla="*/ 122922 h 1688353"/>
                <a:gd name="connsiteX16" fmla="*/ 1141654 w 1372598"/>
                <a:gd name="connsiteY16" fmla="*/ 40386 h 1688353"/>
                <a:gd name="connsiteX17" fmla="*/ 982596 w 1372598"/>
                <a:gd name="connsiteY17" fmla="*/ 1637 h 1688353"/>
                <a:gd name="connsiteX18" fmla="*/ 806797 w 1372598"/>
                <a:gd name="connsiteY18" fmla="*/ 17137 h 1688353"/>
                <a:gd name="connsiteX19" fmla="*/ 656110 w 1372598"/>
                <a:gd name="connsiteY19" fmla="*/ 48135 h 1688353"/>
                <a:gd name="connsiteX20" fmla="*/ 413339 w 1372598"/>
                <a:gd name="connsiteY20" fmla="*/ 141130 h 1688353"/>
                <a:gd name="connsiteX21" fmla="*/ 237540 w 1372598"/>
                <a:gd name="connsiteY21" fmla="*/ 272875 h 1688353"/>
                <a:gd name="connsiteX22" fmla="*/ 103596 w 1372598"/>
                <a:gd name="connsiteY22" fmla="*/ 451117 h 1688353"/>
                <a:gd name="connsiteX23" fmla="*/ 28254 w 1372598"/>
                <a:gd name="connsiteY23" fmla="*/ 621611 h 1688353"/>
                <a:gd name="connsiteX24" fmla="*/ 3139 w 1372598"/>
                <a:gd name="connsiteY24" fmla="*/ 830852 h 1688353"/>
                <a:gd name="connsiteX25" fmla="*/ 3140 w 1372598"/>
                <a:gd name="connsiteY25" fmla="*/ 978096 h 1688353"/>
                <a:gd name="connsiteX26" fmla="*/ 28254 w 1372598"/>
                <a:gd name="connsiteY26" fmla="*/ 1133089 h 1688353"/>
                <a:gd name="connsiteX27" fmla="*/ 70112 w 1372598"/>
                <a:gd name="connsiteY27" fmla="*/ 1257084 h 1688353"/>
                <a:gd name="connsiteX28" fmla="*/ 162196 w 1372598"/>
                <a:gd name="connsiteY28" fmla="*/ 1388826 h 1688353"/>
                <a:gd name="connsiteX29" fmla="*/ 312882 w 1372598"/>
                <a:gd name="connsiteY29" fmla="*/ 1543821 h 1688353"/>
                <a:gd name="connsiteX30" fmla="*/ 569714 w 1372598"/>
                <a:gd name="connsiteY30" fmla="*/ 1688353 h 1688353"/>
                <a:gd name="connsiteX0" fmla="*/ 606941 w 1395040"/>
                <a:gd name="connsiteY0" fmla="*/ 1683313 h 1688353"/>
                <a:gd name="connsiteX1" fmla="*/ 606941 w 1395040"/>
                <a:gd name="connsiteY1" fmla="*/ 1683313 h 1688353"/>
                <a:gd name="connsiteX2" fmla="*/ 527270 w 1395040"/>
                <a:gd name="connsiteY2" fmla="*/ 1597006 h 1688353"/>
                <a:gd name="connsiteX3" fmla="*/ 486010 w 1395040"/>
                <a:gd name="connsiteY3" fmla="*/ 1474074 h 1688353"/>
                <a:gd name="connsiteX4" fmla="*/ 451641 w 1395040"/>
                <a:gd name="connsiteY4" fmla="*/ 1350108 h 1688353"/>
                <a:gd name="connsiteX5" fmla="*/ 480798 w 1395040"/>
                <a:gd name="connsiteY5" fmla="*/ 1154009 h 1688353"/>
                <a:gd name="connsiteX6" fmla="*/ 535070 w 1395040"/>
                <a:gd name="connsiteY6" fmla="*/ 1036055 h 1688353"/>
                <a:gd name="connsiteX7" fmla="*/ 619953 w 1395040"/>
                <a:gd name="connsiteY7" fmla="*/ 962596 h 1688353"/>
                <a:gd name="connsiteX8" fmla="*/ 772084 w 1395040"/>
                <a:gd name="connsiteY8" fmla="*/ 884510 h 1688353"/>
                <a:gd name="connsiteX9" fmla="*/ 896210 w 1395040"/>
                <a:gd name="connsiteY9" fmla="*/ 869601 h 1688353"/>
                <a:gd name="connsiteX10" fmla="*/ 1065084 w 1395040"/>
                <a:gd name="connsiteY10" fmla="*/ 853512 h 1688353"/>
                <a:gd name="connsiteX11" fmla="*/ 1231066 w 1395040"/>
                <a:gd name="connsiteY11" fmla="*/ 753355 h 1688353"/>
                <a:gd name="connsiteX12" fmla="*/ 1356638 w 1395040"/>
                <a:gd name="connsiteY12" fmla="*/ 582862 h 1688353"/>
                <a:gd name="connsiteX13" fmla="*/ 1387441 w 1395040"/>
                <a:gd name="connsiteY13" fmla="*/ 448407 h 1688353"/>
                <a:gd name="connsiteX14" fmla="*/ 1390123 w 1395040"/>
                <a:gd name="connsiteY14" fmla="*/ 280626 h 1688353"/>
                <a:gd name="connsiteX15" fmla="*/ 1286983 w 1395040"/>
                <a:gd name="connsiteY15" fmla="*/ 122922 h 1688353"/>
                <a:gd name="connsiteX16" fmla="*/ 1164096 w 1395040"/>
                <a:gd name="connsiteY16" fmla="*/ 40386 h 1688353"/>
                <a:gd name="connsiteX17" fmla="*/ 1005038 w 1395040"/>
                <a:gd name="connsiteY17" fmla="*/ 1637 h 1688353"/>
                <a:gd name="connsiteX18" fmla="*/ 829239 w 1395040"/>
                <a:gd name="connsiteY18" fmla="*/ 17137 h 1688353"/>
                <a:gd name="connsiteX19" fmla="*/ 678552 w 1395040"/>
                <a:gd name="connsiteY19" fmla="*/ 48135 h 1688353"/>
                <a:gd name="connsiteX20" fmla="*/ 435781 w 1395040"/>
                <a:gd name="connsiteY20" fmla="*/ 141130 h 1688353"/>
                <a:gd name="connsiteX21" fmla="*/ 259982 w 1395040"/>
                <a:gd name="connsiteY21" fmla="*/ 272875 h 1688353"/>
                <a:gd name="connsiteX22" fmla="*/ 126038 w 1395040"/>
                <a:gd name="connsiteY22" fmla="*/ 451117 h 1688353"/>
                <a:gd name="connsiteX23" fmla="*/ 50696 w 1395040"/>
                <a:gd name="connsiteY23" fmla="*/ 621611 h 1688353"/>
                <a:gd name="connsiteX24" fmla="*/ 25581 w 1395040"/>
                <a:gd name="connsiteY24" fmla="*/ 830852 h 1688353"/>
                <a:gd name="connsiteX25" fmla="*/ 468 w 1395040"/>
                <a:gd name="connsiteY25" fmla="*/ 985846 h 1688353"/>
                <a:gd name="connsiteX26" fmla="*/ 50696 w 1395040"/>
                <a:gd name="connsiteY26" fmla="*/ 1133089 h 1688353"/>
                <a:gd name="connsiteX27" fmla="*/ 92554 w 1395040"/>
                <a:gd name="connsiteY27" fmla="*/ 1257084 h 1688353"/>
                <a:gd name="connsiteX28" fmla="*/ 184638 w 1395040"/>
                <a:gd name="connsiteY28" fmla="*/ 1388826 h 1688353"/>
                <a:gd name="connsiteX29" fmla="*/ 335324 w 1395040"/>
                <a:gd name="connsiteY29" fmla="*/ 1543821 h 1688353"/>
                <a:gd name="connsiteX30" fmla="*/ 592156 w 1395040"/>
                <a:gd name="connsiteY30"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33978 w 1395064"/>
                <a:gd name="connsiteY24" fmla="*/ 72235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17235 w 1395064"/>
                <a:gd name="connsiteY24" fmla="*/ 71460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53910 w 1398254"/>
                <a:gd name="connsiteY23" fmla="*/ 621611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598052 w 1398254"/>
                <a:gd name="connsiteY19" fmla="*/ 86883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219 h 1688259"/>
                <a:gd name="connsiteX1" fmla="*/ 610155 w 1398254"/>
                <a:gd name="connsiteY1" fmla="*/ 1683219 h 1688259"/>
                <a:gd name="connsiteX2" fmla="*/ 530484 w 1398254"/>
                <a:gd name="connsiteY2" fmla="*/ 1596912 h 1688259"/>
                <a:gd name="connsiteX3" fmla="*/ 489224 w 1398254"/>
                <a:gd name="connsiteY3" fmla="*/ 1473980 h 1688259"/>
                <a:gd name="connsiteX4" fmla="*/ 454855 w 1398254"/>
                <a:gd name="connsiteY4" fmla="*/ 1350014 h 1688259"/>
                <a:gd name="connsiteX5" fmla="*/ 484012 w 1398254"/>
                <a:gd name="connsiteY5" fmla="*/ 1153915 h 1688259"/>
                <a:gd name="connsiteX6" fmla="*/ 538284 w 1398254"/>
                <a:gd name="connsiteY6" fmla="*/ 1035961 h 1688259"/>
                <a:gd name="connsiteX7" fmla="*/ 623167 w 1398254"/>
                <a:gd name="connsiteY7" fmla="*/ 962502 h 1688259"/>
                <a:gd name="connsiteX8" fmla="*/ 775298 w 1398254"/>
                <a:gd name="connsiteY8" fmla="*/ 884416 h 1688259"/>
                <a:gd name="connsiteX9" fmla="*/ 899424 w 1398254"/>
                <a:gd name="connsiteY9" fmla="*/ 869507 h 1688259"/>
                <a:gd name="connsiteX10" fmla="*/ 1068298 w 1398254"/>
                <a:gd name="connsiteY10" fmla="*/ 853418 h 1688259"/>
                <a:gd name="connsiteX11" fmla="*/ 1234280 w 1398254"/>
                <a:gd name="connsiteY11" fmla="*/ 753261 h 1688259"/>
                <a:gd name="connsiteX12" fmla="*/ 1359852 w 1398254"/>
                <a:gd name="connsiteY12" fmla="*/ 582768 h 1688259"/>
                <a:gd name="connsiteX13" fmla="*/ 1390655 w 1398254"/>
                <a:gd name="connsiteY13" fmla="*/ 448313 h 1688259"/>
                <a:gd name="connsiteX14" fmla="*/ 1393337 w 1398254"/>
                <a:gd name="connsiteY14" fmla="*/ 280532 h 1688259"/>
                <a:gd name="connsiteX15" fmla="*/ 1290197 w 1398254"/>
                <a:gd name="connsiteY15" fmla="*/ 122828 h 1688259"/>
                <a:gd name="connsiteX16" fmla="*/ 1167310 w 1398254"/>
                <a:gd name="connsiteY16" fmla="*/ 40292 h 1688259"/>
                <a:gd name="connsiteX17" fmla="*/ 1008252 w 1398254"/>
                <a:gd name="connsiteY17" fmla="*/ 1543 h 1688259"/>
                <a:gd name="connsiteX18" fmla="*/ 832453 w 1398254"/>
                <a:gd name="connsiteY18" fmla="*/ 17043 h 1688259"/>
                <a:gd name="connsiteX19" fmla="*/ 715253 w 1398254"/>
                <a:gd name="connsiteY19" fmla="*/ 40293 h 1688259"/>
                <a:gd name="connsiteX20" fmla="*/ 598052 w 1398254"/>
                <a:gd name="connsiteY20" fmla="*/ 86789 h 1688259"/>
                <a:gd name="connsiteX21" fmla="*/ 438995 w 1398254"/>
                <a:gd name="connsiteY21" fmla="*/ 141036 h 1688259"/>
                <a:gd name="connsiteX22" fmla="*/ 263196 w 1398254"/>
                <a:gd name="connsiteY22" fmla="*/ 272781 h 1688259"/>
                <a:gd name="connsiteX23" fmla="*/ 137624 w 1398254"/>
                <a:gd name="connsiteY23" fmla="*/ 435524 h 1688259"/>
                <a:gd name="connsiteX24" fmla="*/ 62281 w 1398254"/>
                <a:gd name="connsiteY24" fmla="*/ 567269 h 1688259"/>
                <a:gd name="connsiteX25" fmla="*/ 20425 w 1398254"/>
                <a:gd name="connsiteY25" fmla="*/ 714513 h 1688259"/>
                <a:gd name="connsiteX26" fmla="*/ 3680 w 1398254"/>
                <a:gd name="connsiteY26" fmla="*/ 830758 h 1688259"/>
                <a:gd name="connsiteX27" fmla="*/ 3682 w 1398254"/>
                <a:gd name="connsiteY27" fmla="*/ 985752 h 1688259"/>
                <a:gd name="connsiteX28" fmla="*/ 53910 w 1398254"/>
                <a:gd name="connsiteY28" fmla="*/ 1132995 h 1688259"/>
                <a:gd name="connsiteX29" fmla="*/ 95768 w 1398254"/>
                <a:gd name="connsiteY29" fmla="*/ 1256990 h 1688259"/>
                <a:gd name="connsiteX30" fmla="*/ 187852 w 1398254"/>
                <a:gd name="connsiteY30" fmla="*/ 1388732 h 1688259"/>
                <a:gd name="connsiteX31" fmla="*/ 338538 w 1398254"/>
                <a:gd name="connsiteY31" fmla="*/ 1543727 h 1688259"/>
                <a:gd name="connsiteX32" fmla="*/ 595370 w 1398254"/>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86789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23624 w 1393275"/>
                <a:gd name="connsiteY19" fmla="*/ 3254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6519 h 1691559"/>
                <a:gd name="connsiteX1" fmla="*/ 610155 w 1393275"/>
                <a:gd name="connsiteY1" fmla="*/ 1686519 h 1691559"/>
                <a:gd name="connsiteX2" fmla="*/ 530484 w 1393275"/>
                <a:gd name="connsiteY2" fmla="*/ 1600212 h 1691559"/>
                <a:gd name="connsiteX3" fmla="*/ 489224 w 1393275"/>
                <a:gd name="connsiteY3" fmla="*/ 1477280 h 1691559"/>
                <a:gd name="connsiteX4" fmla="*/ 454855 w 1393275"/>
                <a:gd name="connsiteY4" fmla="*/ 1353314 h 1691559"/>
                <a:gd name="connsiteX5" fmla="*/ 484012 w 1393275"/>
                <a:gd name="connsiteY5" fmla="*/ 1157215 h 1691559"/>
                <a:gd name="connsiteX6" fmla="*/ 538284 w 1393275"/>
                <a:gd name="connsiteY6" fmla="*/ 1039261 h 1691559"/>
                <a:gd name="connsiteX7" fmla="*/ 623167 w 1393275"/>
                <a:gd name="connsiteY7" fmla="*/ 965802 h 1691559"/>
                <a:gd name="connsiteX8" fmla="*/ 775298 w 1393275"/>
                <a:gd name="connsiteY8" fmla="*/ 887716 h 1691559"/>
                <a:gd name="connsiteX9" fmla="*/ 899424 w 1393275"/>
                <a:gd name="connsiteY9" fmla="*/ 872807 h 1691559"/>
                <a:gd name="connsiteX10" fmla="*/ 1068298 w 1393275"/>
                <a:gd name="connsiteY10" fmla="*/ 856718 h 1691559"/>
                <a:gd name="connsiteX11" fmla="*/ 1234280 w 1393275"/>
                <a:gd name="connsiteY11" fmla="*/ 756561 h 1691559"/>
                <a:gd name="connsiteX12" fmla="*/ 1359852 w 1393275"/>
                <a:gd name="connsiteY12" fmla="*/ 586068 h 1691559"/>
                <a:gd name="connsiteX13" fmla="*/ 1390655 w 1393275"/>
                <a:gd name="connsiteY13" fmla="*/ 451613 h 1691559"/>
                <a:gd name="connsiteX14" fmla="*/ 1384966 w 1393275"/>
                <a:gd name="connsiteY14" fmla="*/ 322581 h 1691559"/>
                <a:gd name="connsiteX15" fmla="*/ 1290197 w 1393275"/>
                <a:gd name="connsiteY15" fmla="*/ 126128 h 1691559"/>
                <a:gd name="connsiteX16" fmla="*/ 1167310 w 1393275"/>
                <a:gd name="connsiteY16" fmla="*/ 43592 h 1691559"/>
                <a:gd name="connsiteX17" fmla="*/ 1008252 w 1393275"/>
                <a:gd name="connsiteY17" fmla="*/ 4843 h 1691559"/>
                <a:gd name="connsiteX18" fmla="*/ 899424 w 1393275"/>
                <a:gd name="connsiteY18" fmla="*/ 4844 h 1691559"/>
                <a:gd name="connsiteX19" fmla="*/ 723624 w 1393275"/>
                <a:gd name="connsiteY19" fmla="*/ 35843 h 1691559"/>
                <a:gd name="connsiteX20" fmla="*/ 598052 w 1393275"/>
                <a:gd name="connsiteY20" fmla="*/ 66840 h 1691559"/>
                <a:gd name="connsiteX21" fmla="*/ 438995 w 1393275"/>
                <a:gd name="connsiteY21" fmla="*/ 144336 h 1691559"/>
                <a:gd name="connsiteX22" fmla="*/ 263196 w 1393275"/>
                <a:gd name="connsiteY22" fmla="*/ 276081 h 1691559"/>
                <a:gd name="connsiteX23" fmla="*/ 137624 w 1393275"/>
                <a:gd name="connsiteY23" fmla="*/ 438824 h 1691559"/>
                <a:gd name="connsiteX24" fmla="*/ 62281 w 1393275"/>
                <a:gd name="connsiteY24" fmla="*/ 570569 h 1691559"/>
                <a:gd name="connsiteX25" fmla="*/ 20425 w 1393275"/>
                <a:gd name="connsiteY25" fmla="*/ 717813 h 1691559"/>
                <a:gd name="connsiteX26" fmla="*/ 3680 w 1393275"/>
                <a:gd name="connsiteY26" fmla="*/ 834058 h 1691559"/>
                <a:gd name="connsiteX27" fmla="*/ 3682 w 1393275"/>
                <a:gd name="connsiteY27" fmla="*/ 989052 h 1691559"/>
                <a:gd name="connsiteX28" fmla="*/ 53910 w 1393275"/>
                <a:gd name="connsiteY28" fmla="*/ 1136295 h 1691559"/>
                <a:gd name="connsiteX29" fmla="*/ 95768 w 1393275"/>
                <a:gd name="connsiteY29" fmla="*/ 1260290 h 1691559"/>
                <a:gd name="connsiteX30" fmla="*/ 187852 w 1393275"/>
                <a:gd name="connsiteY30" fmla="*/ 1392032 h 1691559"/>
                <a:gd name="connsiteX31" fmla="*/ 338538 w 1393275"/>
                <a:gd name="connsiteY31" fmla="*/ 1547027 h 1691559"/>
                <a:gd name="connsiteX32" fmla="*/ 595370 w 1393275"/>
                <a:gd name="connsiteY32" fmla="*/ 1691559 h 1691559"/>
                <a:gd name="connsiteX0" fmla="*/ 609697 w 1392817"/>
                <a:gd name="connsiteY0" fmla="*/ 1686519 h 1691559"/>
                <a:gd name="connsiteX1" fmla="*/ 609697 w 1392817"/>
                <a:gd name="connsiteY1" fmla="*/ 1686519 h 1691559"/>
                <a:gd name="connsiteX2" fmla="*/ 530026 w 1392817"/>
                <a:gd name="connsiteY2" fmla="*/ 1600212 h 1691559"/>
                <a:gd name="connsiteX3" fmla="*/ 488766 w 1392817"/>
                <a:gd name="connsiteY3" fmla="*/ 1477280 h 1691559"/>
                <a:gd name="connsiteX4" fmla="*/ 454397 w 1392817"/>
                <a:gd name="connsiteY4" fmla="*/ 1353314 h 1691559"/>
                <a:gd name="connsiteX5" fmla="*/ 483554 w 1392817"/>
                <a:gd name="connsiteY5" fmla="*/ 1157215 h 1691559"/>
                <a:gd name="connsiteX6" fmla="*/ 537826 w 1392817"/>
                <a:gd name="connsiteY6" fmla="*/ 1039261 h 1691559"/>
                <a:gd name="connsiteX7" fmla="*/ 622709 w 1392817"/>
                <a:gd name="connsiteY7" fmla="*/ 965802 h 1691559"/>
                <a:gd name="connsiteX8" fmla="*/ 774840 w 1392817"/>
                <a:gd name="connsiteY8" fmla="*/ 887716 h 1691559"/>
                <a:gd name="connsiteX9" fmla="*/ 898966 w 1392817"/>
                <a:gd name="connsiteY9" fmla="*/ 872807 h 1691559"/>
                <a:gd name="connsiteX10" fmla="*/ 1067840 w 1392817"/>
                <a:gd name="connsiteY10" fmla="*/ 856718 h 1691559"/>
                <a:gd name="connsiteX11" fmla="*/ 1233822 w 1392817"/>
                <a:gd name="connsiteY11" fmla="*/ 756561 h 1691559"/>
                <a:gd name="connsiteX12" fmla="*/ 1359394 w 1392817"/>
                <a:gd name="connsiteY12" fmla="*/ 586068 h 1691559"/>
                <a:gd name="connsiteX13" fmla="*/ 1390197 w 1392817"/>
                <a:gd name="connsiteY13" fmla="*/ 451613 h 1691559"/>
                <a:gd name="connsiteX14" fmla="*/ 1384508 w 1392817"/>
                <a:gd name="connsiteY14" fmla="*/ 322581 h 1691559"/>
                <a:gd name="connsiteX15" fmla="*/ 1289739 w 1392817"/>
                <a:gd name="connsiteY15" fmla="*/ 126128 h 1691559"/>
                <a:gd name="connsiteX16" fmla="*/ 1166852 w 1392817"/>
                <a:gd name="connsiteY16" fmla="*/ 43592 h 1691559"/>
                <a:gd name="connsiteX17" fmla="*/ 1007794 w 1392817"/>
                <a:gd name="connsiteY17" fmla="*/ 4843 h 1691559"/>
                <a:gd name="connsiteX18" fmla="*/ 898966 w 1392817"/>
                <a:gd name="connsiteY18" fmla="*/ 4844 h 1691559"/>
                <a:gd name="connsiteX19" fmla="*/ 723166 w 1392817"/>
                <a:gd name="connsiteY19" fmla="*/ 35843 h 1691559"/>
                <a:gd name="connsiteX20" fmla="*/ 597594 w 1392817"/>
                <a:gd name="connsiteY20" fmla="*/ 66840 h 1691559"/>
                <a:gd name="connsiteX21" fmla="*/ 438537 w 1392817"/>
                <a:gd name="connsiteY21" fmla="*/ 144336 h 1691559"/>
                <a:gd name="connsiteX22" fmla="*/ 262738 w 1392817"/>
                <a:gd name="connsiteY22" fmla="*/ 276081 h 1691559"/>
                <a:gd name="connsiteX23" fmla="*/ 137166 w 1392817"/>
                <a:gd name="connsiteY23" fmla="*/ 438824 h 1691559"/>
                <a:gd name="connsiteX24" fmla="*/ 61823 w 1392817"/>
                <a:gd name="connsiteY24" fmla="*/ 570569 h 1691559"/>
                <a:gd name="connsiteX25" fmla="*/ 19967 w 1392817"/>
                <a:gd name="connsiteY25" fmla="*/ 717813 h 1691559"/>
                <a:gd name="connsiteX26" fmla="*/ 3222 w 1392817"/>
                <a:gd name="connsiteY26" fmla="*/ 834058 h 1691559"/>
                <a:gd name="connsiteX27" fmla="*/ 3224 w 1392817"/>
                <a:gd name="connsiteY27" fmla="*/ 989052 h 1691559"/>
                <a:gd name="connsiteX28" fmla="*/ 19967 w 1392817"/>
                <a:gd name="connsiteY28" fmla="*/ 1053632 h 1691559"/>
                <a:gd name="connsiteX29" fmla="*/ 53452 w 1392817"/>
                <a:gd name="connsiteY29" fmla="*/ 1136295 h 1691559"/>
                <a:gd name="connsiteX30" fmla="*/ 95310 w 1392817"/>
                <a:gd name="connsiteY30" fmla="*/ 1260290 h 1691559"/>
                <a:gd name="connsiteX31" fmla="*/ 187394 w 1392817"/>
                <a:gd name="connsiteY31" fmla="*/ 1392032 h 1691559"/>
                <a:gd name="connsiteX32" fmla="*/ 338080 w 1392817"/>
                <a:gd name="connsiteY32" fmla="*/ 1547027 h 1691559"/>
                <a:gd name="connsiteX33" fmla="*/ 594912 w 1392817"/>
                <a:gd name="connsiteY33"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896056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340437 w 1395174"/>
                <a:gd name="connsiteY34" fmla="*/ 1547027 h 1691559"/>
                <a:gd name="connsiteX35" fmla="*/ 597269 w 1395174"/>
                <a:gd name="connsiteY35"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597269 w 1395174"/>
                <a:gd name="connsiteY36"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597269 w 1395174"/>
                <a:gd name="connsiteY37"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491124 w 1395174"/>
                <a:gd name="connsiteY37" fmla="*/ 1634856 h 1691559"/>
                <a:gd name="connsiteX38" fmla="*/ 597269 w 1395174"/>
                <a:gd name="connsiteY38" fmla="*/ 1691559 h 1691559"/>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39" fmla="*/ 612054 w 1395174"/>
                <a:gd name="connsiteY39"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85911 w 1395174"/>
                <a:gd name="connsiteY6" fmla="*/ 1157215 h 1688976"/>
                <a:gd name="connsiteX7" fmla="*/ 540183 w 1395174"/>
                <a:gd name="connsiteY7" fmla="*/ 1039261 h 1688976"/>
                <a:gd name="connsiteX8" fmla="*/ 625066 w 1395174"/>
                <a:gd name="connsiteY8" fmla="*/ 965802 h 1688976"/>
                <a:gd name="connsiteX9" fmla="*/ 777197 w 1395174"/>
                <a:gd name="connsiteY9" fmla="*/ 887716 h 1688976"/>
                <a:gd name="connsiteX10" fmla="*/ 901323 w 1395174"/>
                <a:gd name="connsiteY10" fmla="*/ 872807 h 1688976"/>
                <a:gd name="connsiteX11" fmla="*/ 1070197 w 1395174"/>
                <a:gd name="connsiteY11" fmla="*/ 856718 h 1688976"/>
                <a:gd name="connsiteX12" fmla="*/ 1236179 w 1395174"/>
                <a:gd name="connsiteY12" fmla="*/ 756561 h 1688976"/>
                <a:gd name="connsiteX13" fmla="*/ 1361751 w 1395174"/>
                <a:gd name="connsiteY13" fmla="*/ 586068 h 1688976"/>
                <a:gd name="connsiteX14" fmla="*/ 1392554 w 1395174"/>
                <a:gd name="connsiteY14" fmla="*/ 451613 h 1688976"/>
                <a:gd name="connsiteX15" fmla="*/ 1386865 w 1395174"/>
                <a:gd name="connsiteY15" fmla="*/ 322581 h 1688976"/>
                <a:gd name="connsiteX16" fmla="*/ 1292096 w 1395174"/>
                <a:gd name="connsiteY16" fmla="*/ 126128 h 1688976"/>
                <a:gd name="connsiteX17" fmla="*/ 1169209 w 1395174"/>
                <a:gd name="connsiteY17" fmla="*/ 43592 h 1688976"/>
                <a:gd name="connsiteX18" fmla="*/ 1010151 w 1395174"/>
                <a:gd name="connsiteY18" fmla="*/ 4843 h 1688976"/>
                <a:gd name="connsiteX19" fmla="*/ 901323 w 1395174"/>
                <a:gd name="connsiteY19" fmla="*/ 4844 h 1688976"/>
                <a:gd name="connsiteX20" fmla="*/ 725523 w 1395174"/>
                <a:gd name="connsiteY20" fmla="*/ 35843 h 1688976"/>
                <a:gd name="connsiteX21" fmla="*/ 599951 w 1395174"/>
                <a:gd name="connsiteY21" fmla="*/ 66840 h 1688976"/>
                <a:gd name="connsiteX22" fmla="*/ 440894 w 1395174"/>
                <a:gd name="connsiteY22" fmla="*/ 144336 h 1688976"/>
                <a:gd name="connsiteX23" fmla="*/ 265095 w 1395174"/>
                <a:gd name="connsiteY23" fmla="*/ 276081 h 1688976"/>
                <a:gd name="connsiteX24" fmla="*/ 139523 w 1395174"/>
                <a:gd name="connsiteY24" fmla="*/ 438824 h 1688976"/>
                <a:gd name="connsiteX25" fmla="*/ 64180 w 1395174"/>
                <a:gd name="connsiteY25" fmla="*/ 570569 h 1688976"/>
                <a:gd name="connsiteX26" fmla="*/ 22324 w 1395174"/>
                <a:gd name="connsiteY26" fmla="*/ 717813 h 1688976"/>
                <a:gd name="connsiteX27" fmla="*/ 5579 w 1395174"/>
                <a:gd name="connsiteY27" fmla="*/ 834058 h 1688976"/>
                <a:gd name="connsiteX28" fmla="*/ 0 w 1395174"/>
                <a:gd name="connsiteY28" fmla="*/ 934805 h 1688976"/>
                <a:gd name="connsiteX29" fmla="*/ 5581 w 1395174"/>
                <a:gd name="connsiteY29" fmla="*/ 989052 h 1688976"/>
                <a:gd name="connsiteX30" fmla="*/ 22324 w 1395174"/>
                <a:gd name="connsiteY30" fmla="*/ 1069131 h 1688976"/>
                <a:gd name="connsiteX31" fmla="*/ 41856 w 1395174"/>
                <a:gd name="connsiteY31" fmla="*/ 1136295 h 1688976"/>
                <a:gd name="connsiteX32" fmla="*/ 97667 w 1395174"/>
                <a:gd name="connsiteY32" fmla="*/ 1260290 h 1688976"/>
                <a:gd name="connsiteX33" fmla="*/ 131153 w 1395174"/>
                <a:gd name="connsiteY33" fmla="*/ 1317120 h 1688976"/>
                <a:gd name="connsiteX34" fmla="*/ 189751 w 1395174"/>
                <a:gd name="connsiteY34" fmla="*/ 1392032 h 1688976"/>
                <a:gd name="connsiteX35" fmla="*/ 259514 w 1395174"/>
                <a:gd name="connsiteY35" fmla="*/ 1472114 h 1688976"/>
                <a:gd name="connsiteX36" fmla="*/ 340437 w 1395174"/>
                <a:gd name="connsiteY36" fmla="*/ 1547027 h 1688976"/>
                <a:gd name="connsiteX37" fmla="*/ 432524 w 1395174"/>
                <a:gd name="connsiteY37" fmla="*/ 1601275 h 1688976"/>
                <a:gd name="connsiteX38" fmla="*/ 491124 w 1395174"/>
                <a:gd name="connsiteY38" fmla="*/ 1634856 h 1688976"/>
                <a:gd name="connsiteX39" fmla="*/ 608431 w 1395174"/>
                <a:gd name="connsiteY39" fmla="*/ 1688976 h 1688976"/>
                <a:gd name="connsiteX40" fmla="*/ 612054 w 1395174"/>
                <a:gd name="connsiteY40"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66009 w 1395174"/>
                <a:gd name="connsiteY6" fmla="*/ 1255123 h 1688976"/>
                <a:gd name="connsiteX7" fmla="*/ 485911 w 1395174"/>
                <a:gd name="connsiteY7" fmla="*/ 1157215 h 1688976"/>
                <a:gd name="connsiteX8" fmla="*/ 540183 w 1395174"/>
                <a:gd name="connsiteY8" fmla="*/ 1039261 h 1688976"/>
                <a:gd name="connsiteX9" fmla="*/ 625066 w 1395174"/>
                <a:gd name="connsiteY9" fmla="*/ 965802 h 1688976"/>
                <a:gd name="connsiteX10" fmla="*/ 777197 w 1395174"/>
                <a:gd name="connsiteY10" fmla="*/ 887716 h 1688976"/>
                <a:gd name="connsiteX11" fmla="*/ 901323 w 1395174"/>
                <a:gd name="connsiteY11" fmla="*/ 872807 h 1688976"/>
                <a:gd name="connsiteX12" fmla="*/ 1070197 w 1395174"/>
                <a:gd name="connsiteY12" fmla="*/ 856718 h 1688976"/>
                <a:gd name="connsiteX13" fmla="*/ 1236179 w 1395174"/>
                <a:gd name="connsiteY13" fmla="*/ 756561 h 1688976"/>
                <a:gd name="connsiteX14" fmla="*/ 1361751 w 1395174"/>
                <a:gd name="connsiteY14" fmla="*/ 586068 h 1688976"/>
                <a:gd name="connsiteX15" fmla="*/ 1392554 w 1395174"/>
                <a:gd name="connsiteY15" fmla="*/ 451613 h 1688976"/>
                <a:gd name="connsiteX16" fmla="*/ 1386865 w 1395174"/>
                <a:gd name="connsiteY16" fmla="*/ 322581 h 1688976"/>
                <a:gd name="connsiteX17" fmla="*/ 1292096 w 1395174"/>
                <a:gd name="connsiteY17" fmla="*/ 126128 h 1688976"/>
                <a:gd name="connsiteX18" fmla="*/ 1169209 w 1395174"/>
                <a:gd name="connsiteY18" fmla="*/ 43592 h 1688976"/>
                <a:gd name="connsiteX19" fmla="*/ 1010151 w 1395174"/>
                <a:gd name="connsiteY19" fmla="*/ 4843 h 1688976"/>
                <a:gd name="connsiteX20" fmla="*/ 901323 w 1395174"/>
                <a:gd name="connsiteY20" fmla="*/ 4844 h 1688976"/>
                <a:gd name="connsiteX21" fmla="*/ 725523 w 1395174"/>
                <a:gd name="connsiteY21" fmla="*/ 35843 h 1688976"/>
                <a:gd name="connsiteX22" fmla="*/ 599951 w 1395174"/>
                <a:gd name="connsiteY22" fmla="*/ 66840 h 1688976"/>
                <a:gd name="connsiteX23" fmla="*/ 440894 w 1395174"/>
                <a:gd name="connsiteY23" fmla="*/ 144336 h 1688976"/>
                <a:gd name="connsiteX24" fmla="*/ 265095 w 1395174"/>
                <a:gd name="connsiteY24" fmla="*/ 276081 h 1688976"/>
                <a:gd name="connsiteX25" fmla="*/ 139523 w 1395174"/>
                <a:gd name="connsiteY25" fmla="*/ 438824 h 1688976"/>
                <a:gd name="connsiteX26" fmla="*/ 64180 w 1395174"/>
                <a:gd name="connsiteY26" fmla="*/ 570569 h 1688976"/>
                <a:gd name="connsiteX27" fmla="*/ 22324 w 1395174"/>
                <a:gd name="connsiteY27" fmla="*/ 717813 h 1688976"/>
                <a:gd name="connsiteX28" fmla="*/ 5579 w 1395174"/>
                <a:gd name="connsiteY28" fmla="*/ 834058 h 1688976"/>
                <a:gd name="connsiteX29" fmla="*/ 0 w 1395174"/>
                <a:gd name="connsiteY29" fmla="*/ 934805 h 1688976"/>
                <a:gd name="connsiteX30" fmla="*/ 5581 w 1395174"/>
                <a:gd name="connsiteY30" fmla="*/ 989052 h 1688976"/>
                <a:gd name="connsiteX31" fmla="*/ 22324 w 1395174"/>
                <a:gd name="connsiteY31" fmla="*/ 1069131 h 1688976"/>
                <a:gd name="connsiteX32" fmla="*/ 41856 w 1395174"/>
                <a:gd name="connsiteY32" fmla="*/ 1136295 h 1688976"/>
                <a:gd name="connsiteX33" fmla="*/ 97667 w 1395174"/>
                <a:gd name="connsiteY33" fmla="*/ 1260290 h 1688976"/>
                <a:gd name="connsiteX34" fmla="*/ 131153 w 1395174"/>
                <a:gd name="connsiteY34" fmla="*/ 1317120 h 1688976"/>
                <a:gd name="connsiteX35" fmla="*/ 189751 w 1395174"/>
                <a:gd name="connsiteY35" fmla="*/ 1392032 h 1688976"/>
                <a:gd name="connsiteX36" fmla="*/ 259514 w 1395174"/>
                <a:gd name="connsiteY36" fmla="*/ 1472114 h 1688976"/>
                <a:gd name="connsiteX37" fmla="*/ 340437 w 1395174"/>
                <a:gd name="connsiteY37" fmla="*/ 1547027 h 1688976"/>
                <a:gd name="connsiteX38" fmla="*/ 432524 w 1395174"/>
                <a:gd name="connsiteY38" fmla="*/ 1601275 h 1688976"/>
                <a:gd name="connsiteX39" fmla="*/ 491124 w 1395174"/>
                <a:gd name="connsiteY39" fmla="*/ 1634856 h 1688976"/>
                <a:gd name="connsiteX40" fmla="*/ 608431 w 1395174"/>
                <a:gd name="connsiteY40" fmla="*/ 1688976 h 1688976"/>
                <a:gd name="connsiteX41" fmla="*/ 612054 w 1395174"/>
                <a:gd name="connsiteY41"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777197 w 1395174"/>
                <a:gd name="connsiteY11" fmla="*/ 887716 h 1688976"/>
                <a:gd name="connsiteX12" fmla="*/ 901323 w 1395174"/>
                <a:gd name="connsiteY12" fmla="*/ 872807 h 1688976"/>
                <a:gd name="connsiteX13" fmla="*/ 1070197 w 1395174"/>
                <a:gd name="connsiteY13" fmla="*/ 856718 h 1688976"/>
                <a:gd name="connsiteX14" fmla="*/ 1236179 w 1395174"/>
                <a:gd name="connsiteY14" fmla="*/ 756561 h 1688976"/>
                <a:gd name="connsiteX15" fmla="*/ 1361751 w 1395174"/>
                <a:gd name="connsiteY15" fmla="*/ 586068 h 1688976"/>
                <a:gd name="connsiteX16" fmla="*/ 1392554 w 1395174"/>
                <a:gd name="connsiteY16" fmla="*/ 451613 h 1688976"/>
                <a:gd name="connsiteX17" fmla="*/ 1386865 w 1395174"/>
                <a:gd name="connsiteY17" fmla="*/ 322581 h 1688976"/>
                <a:gd name="connsiteX18" fmla="*/ 1292096 w 1395174"/>
                <a:gd name="connsiteY18" fmla="*/ 126128 h 1688976"/>
                <a:gd name="connsiteX19" fmla="*/ 1169209 w 1395174"/>
                <a:gd name="connsiteY19" fmla="*/ 43592 h 1688976"/>
                <a:gd name="connsiteX20" fmla="*/ 1010151 w 1395174"/>
                <a:gd name="connsiteY20" fmla="*/ 4843 h 1688976"/>
                <a:gd name="connsiteX21" fmla="*/ 901323 w 1395174"/>
                <a:gd name="connsiteY21" fmla="*/ 4844 h 1688976"/>
                <a:gd name="connsiteX22" fmla="*/ 725523 w 1395174"/>
                <a:gd name="connsiteY22" fmla="*/ 35843 h 1688976"/>
                <a:gd name="connsiteX23" fmla="*/ 599951 w 1395174"/>
                <a:gd name="connsiteY23" fmla="*/ 66840 h 1688976"/>
                <a:gd name="connsiteX24" fmla="*/ 440894 w 1395174"/>
                <a:gd name="connsiteY24" fmla="*/ 144336 h 1688976"/>
                <a:gd name="connsiteX25" fmla="*/ 265095 w 1395174"/>
                <a:gd name="connsiteY25" fmla="*/ 276081 h 1688976"/>
                <a:gd name="connsiteX26" fmla="*/ 139523 w 1395174"/>
                <a:gd name="connsiteY26" fmla="*/ 438824 h 1688976"/>
                <a:gd name="connsiteX27" fmla="*/ 64180 w 1395174"/>
                <a:gd name="connsiteY27" fmla="*/ 570569 h 1688976"/>
                <a:gd name="connsiteX28" fmla="*/ 22324 w 1395174"/>
                <a:gd name="connsiteY28" fmla="*/ 717813 h 1688976"/>
                <a:gd name="connsiteX29" fmla="*/ 5579 w 1395174"/>
                <a:gd name="connsiteY29" fmla="*/ 834058 h 1688976"/>
                <a:gd name="connsiteX30" fmla="*/ 0 w 1395174"/>
                <a:gd name="connsiteY30" fmla="*/ 934805 h 1688976"/>
                <a:gd name="connsiteX31" fmla="*/ 5581 w 1395174"/>
                <a:gd name="connsiteY31" fmla="*/ 989052 h 1688976"/>
                <a:gd name="connsiteX32" fmla="*/ 22324 w 1395174"/>
                <a:gd name="connsiteY32" fmla="*/ 1069131 h 1688976"/>
                <a:gd name="connsiteX33" fmla="*/ 41856 w 1395174"/>
                <a:gd name="connsiteY33" fmla="*/ 1136295 h 1688976"/>
                <a:gd name="connsiteX34" fmla="*/ 97667 w 1395174"/>
                <a:gd name="connsiteY34" fmla="*/ 1260290 h 1688976"/>
                <a:gd name="connsiteX35" fmla="*/ 131153 w 1395174"/>
                <a:gd name="connsiteY35" fmla="*/ 1317120 h 1688976"/>
                <a:gd name="connsiteX36" fmla="*/ 189751 w 1395174"/>
                <a:gd name="connsiteY36" fmla="*/ 1392032 h 1688976"/>
                <a:gd name="connsiteX37" fmla="*/ 259514 w 1395174"/>
                <a:gd name="connsiteY37" fmla="*/ 1472114 h 1688976"/>
                <a:gd name="connsiteX38" fmla="*/ 340437 w 1395174"/>
                <a:gd name="connsiteY38" fmla="*/ 1547027 h 1688976"/>
                <a:gd name="connsiteX39" fmla="*/ 432524 w 1395174"/>
                <a:gd name="connsiteY39" fmla="*/ 1601275 h 1688976"/>
                <a:gd name="connsiteX40" fmla="*/ 491124 w 1395174"/>
                <a:gd name="connsiteY40" fmla="*/ 1634856 h 1688976"/>
                <a:gd name="connsiteX41" fmla="*/ 608431 w 1395174"/>
                <a:gd name="connsiteY41" fmla="*/ 1688976 h 1688976"/>
                <a:gd name="connsiteX42" fmla="*/ 612054 w 1395174"/>
                <a:gd name="connsiteY42"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1070197 w 1395174"/>
                <a:gd name="connsiteY14" fmla="*/ 856718 h 1688976"/>
                <a:gd name="connsiteX15" fmla="*/ 1236179 w 1395174"/>
                <a:gd name="connsiteY15" fmla="*/ 756561 h 1688976"/>
                <a:gd name="connsiteX16" fmla="*/ 1361751 w 1395174"/>
                <a:gd name="connsiteY16" fmla="*/ 586068 h 1688976"/>
                <a:gd name="connsiteX17" fmla="*/ 1392554 w 1395174"/>
                <a:gd name="connsiteY17" fmla="*/ 451613 h 1688976"/>
                <a:gd name="connsiteX18" fmla="*/ 1386865 w 1395174"/>
                <a:gd name="connsiteY18" fmla="*/ 322581 h 1688976"/>
                <a:gd name="connsiteX19" fmla="*/ 1292096 w 1395174"/>
                <a:gd name="connsiteY19" fmla="*/ 126128 h 1688976"/>
                <a:gd name="connsiteX20" fmla="*/ 1169209 w 1395174"/>
                <a:gd name="connsiteY20" fmla="*/ 43592 h 1688976"/>
                <a:gd name="connsiteX21" fmla="*/ 1010151 w 1395174"/>
                <a:gd name="connsiteY21" fmla="*/ 4843 h 1688976"/>
                <a:gd name="connsiteX22" fmla="*/ 901323 w 1395174"/>
                <a:gd name="connsiteY22" fmla="*/ 4844 h 1688976"/>
                <a:gd name="connsiteX23" fmla="*/ 725523 w 1395174"/>
                <a:gd name="connsiteY23" fmla="*/ 35843 h 1688976"/>
                <a:gd name="connsiteX24" fmla="*/ 599951 w 1395174"/>
                <a:gd name="connsiteY24" fmla="*/ 66840 h 1688976"/>
                <a:gd name="connsiteX25" fmla="*/ 440894 w 1395174"/>
                <a:gd name="connsiteY25" fmla="*/ 144336 h 1688976"/>
                <a:gd name="connsiteX26" fmla="*/ 265095 w 1395174"/>
                <a:gd name="connsiteY26" fmla="*/ 276081 h 1688976"/>
                <a:gd name="connsiteX27" fmla="*/ 139523 w 1395174"/>
                <a:gd name="connsiteY27" fmla="*/ 438824 h 1688976"/>
                <a:gd name="connsiteX28" fmla="*/ 64180 w 1395174"/>
                <a:gd name="connsiteY28" fmla="*/ 570569 h 1688976"/>
                <a:gd name="connsiteX29" fmla="*/ 22324 w 1395174"/>
                <a:gd name="connsiteY29" fmla="*/ 717813 h 1688976"/>
                <a:gd name="connsiteX30" fmla="*/ 5579 w 1395174"/>
                <a:gd name="connsiteY30" fmla="*/ 834058 h 1688976"/>
                <a:gd name="connsiteX31" fmla="*/ 0 w 1395174"/>
                <a:gd name="connsiteY31" fmla="*/ 934805 h 1688976"/>
                <a:gd name="connsiteX32" fmla="*/ 5581 w 1395174"/>
                <a:gd name="connsiteY32" fmla="*/ 989052 h 1688976"/>
                <a:gd name="connsiteX33" fmla="*/ 22324 w 1395174"/>
                <a:gd name="connsiteY33" fmla="*/ 1069131 h 1688976"/>
                <a:gd name="connsiteX34" fmla="*/ 41856 w 1395174"/>
                <a:gd name="connsiteY34" fmla="*/ 1136295 h 1688976"/>
                <a:gd name="connsiteX35" fmla="*/ 97667 w 1395174"/>
                <a:gd name="connsiteY35" fmla="*/ 1260290 h 1688976"/>
                <a:gd name="connsiteX36" fmla="*/ 131153 w 1395174"/>
                <a:gd name="connsiteY36" fmla="*/ 1317120 h 1688976"/>
                <a:gd name="connsiteX37" fmla="*/ 189751 w 1395174"/>
                <a:gd name="connsiteY37" fmla="*/ 1392032 h 1688976"/>
                <a:gd name="connsiteX38" fmla="*/ 259514 w 1395174"/>
                <a:gd name="connsiteY38" fmla="*/ 1472114 h 1688976"/>
                <a:gd name="connsiteX39" fmla="*/ 340437 w 1395174"/>
                <a:gd name="connsiteY39" fmla="*/ 1547027 h 1688976"/>
                <a:gd name="connsiteX40" fmla="*/ 432524 w 1395174"/>
                <a:gd name="connsiteY40" fmla="*/ 1601275 h 1688976"/>
                <a:gd name="connsiteX41" fmla="*/ 491124 w 1395174"/>
                <a:gd name="connsiteY41" fmla="*/ 1634856 h 1688976"/>
                <a:gd name="connsiteX42" fmla="*/ 608431 w 1395174"/>
                <a:gd name="connsiteY42" fmla="*/ 1688976 h 1688976"/>
                <a:gd name="connsiteX43" fmla="*/ 612054 w 1395174"/>
                <a:gd name="connsiteY43"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236179 w 1395174"/>
                <a:gd name="connsiteY16" fmla="*/ 756561 h 1688976"/>
                <a:gd name="connsiteX17" fmla="*/ 1361751 w 1395174"/>
                <a:gd name="connsiteY17" fmla="*/ 586068 h 1688976"/>
                <a:gd name="connsiteX18" fmla="*/ 1392554 w 1395174"/>
                <a:gd name="connsiteY18" fmla="*/ 451613 h 1688976"/>
                <a:gd name="connsiteX19" fmla="*/ 1386865 w 1395174"/>
                <a:gd name="connsiteY19" fmla="*/ 322581 h 1688976"/>
                <a:gd name="connsiteX20" fmla="*/ 1292096 w 1395174"/>
                <a:gd name="connsiteY20" fmla="*/ 126128 h 1688976"/>
                <a:gd name="connsiteX21" fmla="*/ 1169209 w 1395174"/>
                <a:gd name="connsiteY21" fmla="*/ 43592 h 1688976"/>
                <a:gd name="connsiteX22" fmla="*/ 1010151 w 1395174"/>
                <a:gd name="connsiteY22" fmla="*/ 4843 h 1688976"/>
                <a:gd name="connsiteX23" fmla="*/ 901323 w 1395174"/>
                <a:gd name="connsiteY23" fmla="*/ 4844 h 1688976"/>
                <a:gd name="connsiteX24" fmla="*/ 725523 w 1395174"/>
                <a:gd name="connsiteY24" fmla="*/ 35843 h 1688976"/>
                <a:gd name="connsiteX25" fmla="*/ 599951 w 1395174"/>
                <a:gd name="connsiteY25" fmla="*/ 66840 h 1688976"/>
                <a:gd name="connsiteX26" fmla="*/ 440894 w 1395174"/>
                <a:gd name="connsiteY26" fmla="*/ 144336 h 1688976"/>
                <a:gd name="connsiteX27" fmla="*/ 265095 w 1395174"/>
                <a:gd name="connsiteY27" fmla="*/ 276081 h 1688976"/>
                <a:gd name="connsiteX28" fmla="*/ 139523 w 1395174"/>
                <a:gd name="connsiteY28" fmla="*/ 438824 h 1688976"/>
                <a:gd name="connsiteX29" fmla="*/ 64180 w 1395174"/>
                <a:gd name="connsiteY29" fmla="*/ 570569 h 1688976"/>
                <a:gd name="connsiteX30" fmla="*/ 22324 w 1395174"/>
                <a:gd name="connsiteY30" fmla="*/ 717813 h 1688976"/>
                <a:gd name="connsiteX31" fmla="*/ 5579 w 1395174"/>
                <a:gd name="connsiteY31" fmla="*/ 834058 h 1688976"/>
                <a:gd name="connsiteX32" fmla="*/ 0 w 1395174"/>
                <a:gd name="connsiteY32" fmla="*/ 934805 h 1688976"/>
                <a:gd name="connsiteX33" fmla="*/ 5581 w 1395174"/>
                <a:gd name="connsiteY33" fmla="*/ 989052 h 1688976"/>
                <a:gd name="connsiteX34" fmla="*/ 22324 w 1395174"/>
                <a:gd name="connsiteY34" fmla="*/ 1069131 h 1688976"/>
                <a:gd name="connsiteX35" fmla="*/ 41856 w 1395174"/>
                <a:gd name="connsiteY35" fmla="*/ 1136295 h 1688976"/>
                <a:gd name="connsiteX36" fmla="*/ 97667 w 1395174"/>
                <a:gd name="connsiteY36" fmla="*/ 1260290 h 1688976"/>
                <a:gd name="connsiteX37" fmla="*/ 131153 w 1395174"/>
                <a:gd name="connsiteY37" fmla="*/ 1317120 h 1688976"/>
                <a:gd name="connsiteX38" fmla="*/ 189751 w 1395174"/>
                <a:gd name="connsiteY38" fmla="*/ 1392032 h 1688976"/>
                <a:gd name="connsiteX39" fmla="*/ 259514 w 1395174"/>
                <a:gd name="connsiteY39" fmla="*/ 1472114 h 1688976"/>
                <a:gd name="connsiteX40" fmla="*/ 340437 w 1395174"/>
                <a:gd name="connsiteY40" fmla="*/ 1547027 h 1688976"/>
                <a:gd name="connsiteX41" fmla="*/ 432524 w 1395174"/>
                <a:gd name="connsiteY41" fmla="*/ 1601275 h 1688976"/>
                <a:gd name="connsiteX42" fmla="*/ 491124 w 1395174"/>
                <a:gd name="connsiteY42" fmla="*/ 1634856 h 1688976"/>
                <a:gd name="connsiteX43" fmla="*/ 608431 w 1395174"/>
                <a:gd name="connsiteY43" fmla="*/ 1688976 h 1688976"/>
                <a:gd name="connsiteX44" fmla="*/ 612054 w 1395174"/>
                <a:gd name="connsiteY44"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61751 w 1395174"/>
                <a:gd name="connsiteY18" fmla="*/ 586068 h 1688976"/>
                <a:gd name="connsiteX19" fmla="*/ 1392554 w 1395174"/>
                <a:gd name="connsiteY19" fmla="*/ 451613 h 1688976"/>
                <a:gd name="connsiteX20" fmla="*/ 1386865 w 1395174"/>
                <a:gd name="connsiteY20" fmla="*/ 322581 h 1688976"/>
                <a:gd name="connsiteX21" fmla="*/ 1292096 w 1395174"/>
                <a:gd name="connsiteY21" fmla="*/ 126128 h 1688976"/>
                <a:gd name="connsiteX22" fmla="*/ 1169209 w 1395174"/>
                <a:gd name="connsiteY22" fmla="*/ 43592 h 1688976"/>
                <a:gd name="connsiteX23" fmla="*/ 1010151 w 1395174"/>
                <a:gd name="connsiteY23" fmla="*/ 4843 h 1688976"/>
                <a:gd name="connsiteX24" fmla="*/ 901323 w 1395174"/>
                <a:gd name="connsiteY24" fmla="*/ 4844 h 1688976"/>
                <a:gd name="connsiteX25" fmla="*/ 725523 w 1395174"/>
                <a:gd name="connsiteY25" fmla="*/ 35843 h 1688976"/>
                <a:gd name="connsiteX26" fmla="*/ 599951 w 1395174"/>
                <a:gd name="connsiteY26" fmla="*/ 66840 h 1688976"/>
                <a:gd name="connsiteX27" fmla="*/ 440894 w 1395174"/>
                <a:gd name="connsiteY27" fmla="*/ 144336 h 1688976"/>
                <a:gd name="connsiteX28" fmla="*/ 265095 w 1395174"/>
                <a:gd name="connsiteY28" fmla="*/ 276081 h 1688976"/>
                <a:gd name="connsiteX29" fmla="*/ 139523 w 1395174"/>
                <a:gd name="connsiteY29" fmla="*/ 438824 h 1688976"/>
                <a:gd name="connsiteX30" fmla="*/ 64180 w 1395174"/>
                <a:gd name="connsiteY30" fmla="*/ 570569 h 1688976"/>
                <a:gd name="connsiteX31" fmla="*/ 22324 w 1395174"/>
                <a:gd name="connsiteY31" fmla="*/ 717813 h 1688976"/>
                <a:gd name="connsiteX32" fmla="*/ 5579 w 1395174"/>
                <a:gd name="connsiteY32" fmla="*/ 834058 h 1688976"/>
                <a:gd name="connsiteX33" fmla="*/ 0 w 1395174"/>
                <a:gd name="connsiteY33" fmla="*/ 934805 h 1688976"/>
                <a:gd name="connsiteX34" fmla="*/ 5581 w 1395174"/>
                <a:gd name="connsiteY34" fmla="*/ 989052 h 1688976"/>
                <a:gd name="connsiteX35" fmla="*/ 22324 w 1395174"/>
                <a:gd name="connsiteY35" fmla="*/ 1069131 h 1688976"/>
                <a:gd name="connsiteX36" fmla="*/ 41856 w 1395174"/>
                <a:gd name="connsiteY36" fmla="*/ 1136295 h 1688976"/>
                <a:gd name="connsiteX37" fmla="*/ 97667 w 1395174"/>
                <a:gd name="connsiteY37" fmla="*/ 1260290 h 1688976"/>
                <a:gd name="connsiteX38" fmla="*/ 131153 w 1395174"/>
                <a:gd name="connsiteY38" fmla="*/ 1317120 h 1688976"/>
                <a:gd name="connsiteX39" fmla="*/ 189751 w 1395174"/>
                <a:gd name="connsiteY39" fmla="*/ 1392032 h 1688976"/>
                <a:gd name="connsiteX40" fmla="*/ 259514 w 1395174"/>
                <a:gd name="connsiteY40" fmla="*/ 1472114 h 1688976"/>
                <a:gd name="connsiteX41" fmla="*/ 340437 w 1395174"/>
                <a:gd name="connsiteY41" fmla="*/ 1547027 h 1688976"/>
                <a:gd name="connsiteX42" fmla="*/ 432524 w 1395174"/>
                <a:gd name="connsiteY42" fmla="*/ 1601275 h 1688976"/>
                <a:gd name="connsiteX43" fmla="*/ 491124 w 1395174"/>
                <a:gd name="connsiteY43" fmla="*/ 1634856 h 1688976"/>
                <a:gd name="connsiteX44" fmla="*/ 608431 w 1395174"/>
                <a:gd name="connsiteY44" fmla="*/ 1688976 h 1688976"/>
                <a:gd name="connsiteX45" fmla="*/ 612054 w 1395174"/>
                <a:gd name="connsiteY45"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08733 w 1395174"/>
                <a:gd name="connsiteY18" fmla="*/ 658399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17104 w 1395174"/>
                <a:gd name="connsiteY18" fmla="*/ 671315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47799 w 1394597"/>
                <a:gd name="connsiteY22" fmla="*/ 216668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64542 w 1394597"/>
                <a:gd name="connsiteY22" fmla="*/ 237333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5021"/>
                <a:gd name="connsiteY0" fmla="*/ 1686519 h 1688976"/>
                <a:gd name="connsiteX1" fmla="*/ 612054 w 1395021"/>
                <a:gd name="connsiteY1" fmla="*/ 1686519 h 1688976"/>
                <a:gd name="connsiteX2" fmla="*/ 532383 w 1395021"/>
                <a:gd name="connsiteY2" fmla="*/ 1600212 h 1688976"/>
                <a:gd name="connsiteX3" fmla="*/ 502285 w 1395021"/>
                <a:gd name="connsiteY3" fmla="*/ 1528945 h 1688976"/>
                <a:gd name="connsiteX4" fmla="*/ 491123 w 1395021"/>
                <a:gd name="connsiteY4" fmla="*/ 1477280 h 1688976"/>
                <a:gd name="connsiteX5" fmla="*/ 468800 w 1395021"/>
                <a:gd name="connsiteY5" fmla="*/ 1415283 h 1688976"/>
                <a:gd name="connsiteX6" fmla="*/ 456754 w 1395021"/>
                <a:gd name="connsiteY6" fmla="*/ 1353314 h 1688976"/>
                <a:gd name="connsiteX7" fmla="*/ 466009 w 1395021"/>
                <a:gd name="connsiteY7" fmla="*/ 1255123 h 1688976"/>
                <a:gd name="connsiteX8" fmla="*/ 485911 w 1395021"/>
                <a:gd name="connsiteY8" fmla="*/ 1157215 h 1688976"/>
                <a:gd name="connsiteX9" fmla="*/ 540183 w 1395021"/>
                <a:gd name="connsiteY9" fmla="*/ 1039261 h 1688976"/>
                <a:gd name="connsiteX10" fmla="*/ 625066 w 1395021"/>
                <a:gd name="connsiteY10" fmla="*/ 965802 h 1688976"/>
                <a:gd name="connsiteX11" fmla="*/ 694828 w 1395021"/>
                <a:gd name="connsiteY11" fmla="*/ 921888 h 1688976"/>
                <a:gd name="connsiteX12" fmla="*/ 777197 w 1395021"/>
                <a:gd name="connsiteY12" fmla="*/ 887716 h 1688976"/>
                <a:gd name="connsiteX13" fmla="*/ 901323 w 1395021"/>
                <a:gd name="connsiteY13" fmla="*/ 872807 h 1688976"/>
                <a:gd name="connsiteX14" fmla="*/ 979456 w 1395021"/>
                <a:gd name="connsiteY14" fmla="*/ 870224 h 1688976"/>
                <a:gd name="connsiteX15" fmla="*/ 1070197 w 1395021"/>
                <a:gd name="connsiteY15" fmla="*/ 856718 h 1688976"/>
                <a:gd name="connsiteX16" fmla="*/ 1160837 w 1395021"/>
                <a:gd name="connsiteY16" fmla="*/ 805643 h 1688976"/>
                <a:gd name="connsiteX17" fmla="*/ 1236179 w 1395021"/>
                <a:gd name="connsiteY17" fmla="*/ 756561 h 1688976"/>
                <a:gd name="connsiteX18" fmla="*/ 1317104 w 1395021"/>
                <a:gd name="connsiteY18" fmla="*/ 671315 h 1688976"/>
                <a:gd name="connsiteX19" fmla="*/ 1361751 w 1395021"/>
                <a:gd name="connsiteY19" fmla="*/ 586068 h 1688976"/>
                <a:gd name="connsiteX20" fmla="*/ 1392554 w 1395021"/>
                <a:gd name="connsiteY20" fmla="*/ 451613 h 1688976"/>
                <a:gd name="connsiteX21" fmla="*/ 1392447 w 1395021"/>
                <a:gd name="connsiteY21" fmla="*/ 376828 h 1688976"/>
                <a:gd name="connsiteX22" fmla="*/ 1386865 w 1395021"/>
                <a:gd name="connsiteY22" fmla="*/ 322581 h 1688976"/>
                <a:gd name="connsiteX23" fmla="*/ 1364542 w 1395021"/>
                <a:gd name="connsiteY23" fmla="*/ 237333 h 1688976"/>
                <a:gd name="connsiteX24" fmla="*/ 1292096 w 1395021"/>
                <a:gd name="connsiteY24" fmla="*/ 126128 h 1688976"/>
                <a:gd name="connsiteX25" fmla="*/ 1169209 w 1395021"/>
                <a:gd name="connsiteY25" fmla="*/ 43592 h 1688976"/>
                <a:gd name="connsiteX26" fmla="*/ 1010151 w 1395021"/>
                <a:gd name="connsiteY26" fmla="*/ 4843 h 1688976"/>
                <a:gd name="connsiteX27" fmla="*/ 901323 w 1395021"/>
                <a:gd name="connsiteY27" fmla="*/ 4844 h 1688976"/>
                <a:gd name="connsiteX28" fmla="*/ 725523 w 1395021"/>
                <a:gd name="connsiteY28" fmla="*/ 35843 h 1688976"/>
                <a:gd name="connsiteX29" fmla="*/ 599951 w 1395021"/>
                <a:gd name="connsiteY29" fmla="*/ 66840 h 1688976"/>
                <a:gd name="connsiteX30" fmla="*/ 440894 w 1395021"/>
                <a:gd name="connsiteY30" fmla="*/ 144336 h 1688976"/>
                <a:gd name="connsiteX31" fmla="*/ 265095 w 1395021"/>
                <a:gd name="connsiteY31" fmla="*/ 276081 h 1688976"/>
                <a:gd name="connsiteX32" fmla="*/ 139523 w 1395021"/>
                <a:gd name="connsiteY32" fmla="*/ 438824 h 1688976"/>
                <a:gd name="connsiteX33" fmla="*/ 64180 w 1395021"/>
                <a:gd name="connsiteY33" fmla="*/ 570569 h 1688976"/>
                <a:gd name="connsiteX34" fmla="*/ 22324 w 1395021"/>
                <a:gd name="connsiteY34" fmla="*/ 717813 h 1688976"/>
                <a:gd name="connsiteX35" fmla="*/ 5579 w 1395021"/>
                <a:gd name="connsiteY35" fmla="*/ 834058 h 1688976"/>
                <a:gd name="connsiteX36" fmla="*/ 0 w 1395021"/>
                <a:gd name="connsiteY36" fmla="*/ 934805 h 1688976"/>
                <a:gd name="connsiteX37" fmla="*/ 5581 w 1395021"/>
                <a:gd name="connsiteY37" fmla="*/ 989052 h 1688976"/>
                <a:gd name="connsiteX38" fmla="*/ 22324 w 1395021"/>
                <a:gd name="connsiteY38" fmla="*/ 1069131 h 1688976"/>
                <a:gd name="connsiteX39" fmla="*/ 41856 w 1395021"/>
                <a:gd name="connsiteY39" fmla="*/ 1136295 h 1688976"/>
                <a:gd name="connsiteX40" fmla="*/ 97667 w 1395021"/>
                <a:gd name="connsiteY40" fmla="*/ 1260290 h 1688976"/>
                <a:gd name="connsiteX41" fmla="*/ 131153 w 1395021"/>
                <a:gd name="connsiteY41" fmla="*/ 1317120 h 1688976"/>
                <a:gd name="connsiteX42" fmla="*/ 189751 w 1395021"/>
                <a:gd name="connsiteY42" fmla="*/ 1392032 h 1688976"/>
                <a:gd name="connsiteX43" fmla="*/ 259514 w 1395021"/>
                <a:gd name="connsiteY43" fmla="*/ 1472114 h 1688976"/>
                <a:gd name="connsiteX44" fmla="*/ 340437 w 1395021"/>
                <a:gd name="connsiteY44" fmla="*/ 1547027 h 1688976"/>
                <a:gd name="connsiteX45" fmla="*/ 432524 w 1395021"/>
                <a:gd name="connsiteY45" fmla="*/ 1601275 h 1688976"/>
                <a:gd name="connsiteX46" fmla="*/ 491124 w 1395021"/>
                <a:gd name="connsiteY46" fmla="*/ 1634856 h 1688976"/>
                <a:gd name="connsiteX47" fmla="*/ 608431 w 1395021"/>
                <a:gd name="connsiteY47" fmla="*/ 1688976 h 1688976"/>
                <a:gd name="connsiteX48" fmla="*/ 612054 w 1395021"/>
                <a:gd name="connsiteY48" fmla="*/ 1686519 h 1688976"/>
                <a:gd name="connsiteX0" fmla="*/ 612054 w 1401002"/>
                <a:gd name="connsiteY0" fmla="*/ 1686519 h 1688976"/>
                <a:gd name="connsiteX1" fmla="*/ 612054 w 1401002"/>
                <a:gd name="connsiteY1" fmla="*/ 1686519 h 1688976"/>
                <a:gd name="connsiteX2" fmla="*/ 532383 w 1401002"/>
                <a:gd name="connsiteY2" fmla="*/ 1600212 h 1688976"/>
                <a:gd name="connsiteX3" fmla="*/ 502285 w 1401002"/>
                <a:gd name="connsiteY3" fmla="*/ 1528945 h 1688976"/>
                <a:gd name="connsiteX4" fmla="*/ 491123 w 1401002"/>
                <a:gd name="connsiteY4" fmla="*/ 1477280 h 1688976"/>
                <a:gd name="connsiteX5" fmla="*/ 468800 w 1401002"/>
                <a:gd name="connsiteY5" fmla="*/ 1415283 h 1688976"/>
                <a:gd name="connsiteX6" fmla="*/ 456754 w 1401002"/>
                <a:gd name="connsiteY6" fmla="*/ 1353314 h 1688976"/>
                <a:gd name="connsiteX7" fmla="*/ 466009 w 1401002"/>
                <a:gd name="connsiteY7" fmla="*/ 1255123 h 1688976"/>
                <a:gd name="connsiteX8" fmla="*/ 485911 w 1401002"/>
                <a:gd name="connsiteY8" fmla="*/ 1157215 h 1688976"/>
                <a:gd name="connsiteX9" fmla="*/ 540183 w 1401002"/>
                <a:gd name="connsiteY9" fmla="*/ 1039261 h 1688976"/>
                <a:gd name="connsiteX10" fmla="*/ 625066 w 1401002"/>
                <a:gd name="connsiteY10" fmla="*/ 965802 h 1688976"/>
                <a:gd name="connsiteX11" fmla="*/ 694828 w 1401002"/>
                <a:gd name="connsiteY11" fmla="*/ 921888 h 1688976"/>
                <a:gd name="connsiteX12" fmla="*/ 777197 w 1401002"/>
                <a:gd name="connsiteY12" fmla="*/ 887716 h 1688976"/>
                <a:gd name="connsiteX13" fmla="*/ 901323 w 1401002"/>
                <a:gd name="connsiteY13" fmla="*/ 872807 h 1688976"/>
                <a:gd name="connsiteX14" fmla="*/ 979456 w 1401002"/>
                <a:gd name="connsiteY14" fmla="*/ 870224 h 1688976"/>
                <a:gd name="connsiteX15" fmla="*/ 1070197 w 1401002"/>
                <a:gd name="connsiteY15" fmla="*/ 856718 h 1688976"/>
                <a:gd name="connsiteX16" fmla="*/ 1160837 w 1401002"/>
                <a:gd name="connsiteY16" fmla="*/ 805643 h 1688976"/>
                <a:gd name="connsiteX17" fmla="*/ 1236179 w 1401002"/>
                <a:gd name="connsiteY17" fmla="*/ 756561 h 1688976"/>
                <a:gd name="connsiteX18" fmla="*/ 1317104 w 1401002"/>
                <a:gd name="connsiteY18" fmla="*/ 671315 h 1688976"/>
                <a:gd name="connsiteX19" fmla="*/ 1361751 w 1401002"/>
                <a:gd name="connsiteY19" fmla="*/ 586068 h 1688976"/>
                <a:gd name="connsiteX20" fmla="*/ 1392554 w 1401002"/>
                <a:gd name="connsiteY20" fmla="*/ 451613 h 1688976"/>
                <a:gd name="connsiteX21" fmla="*/ 1400818 w 1401002"/>
                <a:gd name="connsiteY21" fmla="*/ 381995 h 1688976"/>
                <a:gd name="connsiteX22" fmla="*/ 1386865 w 1401002"/>
                <a:gd name="connsiteY22" fmla="*/ 322581 h 1688976"/>
                <a:gd name="connsiteX23" fmla="*/ 1364542 w 1401002"/>
                <a:gd name="connsiteY23" fmla="*/ 237333 h 1688976"/>
                <a:gd name="connsiteX24" fmla="*/ 1292096 w 1401002"/>
                <a:gd name="connsiteY24" fmla="*/ 126128 h 1688976"/>
                <a:gd name="connsiteX25" fmla="*/ 1169209 w 1401002"/>
                <a:gd name="connsiteY25" fmla="*/ 43592 h 1688976"/>
                <a:gd name="connsiteX26" fmla="*/ 1010151 w 1401002"/>
                <a:gd name="connsiteY26" fmla="*/ 4843 h 1688976"/>
                <a:gd name="connsiteX27" fmla="*/ 901323 w 1401002"/>
                <a:gd name="connsiteY27" fmla="*/ 4844 h 1688976"/>
                <a:gd name="connsiteX28" fmla="*/ 725523 w 1401002"/>
                <a:gd name="connsiteY28" fmla="*/ 35843 h 1688976"/>
                <a:gd name="connsiteX29" fmla="*/ 599951 w 1401002"/>
                <a:gd name="connsiteY29" fmla="*/ 66840 h 1688976"/>
                <a:gd name="connsiteX30" fmla="*/ 440894 w 1401002"/>
                <a:gd name="connsiteY30" fmla="*/ 144336 h 1688976"/>
                <a:gd name="connsiteX31" fmla="*/ 265095 w 1401002"/>
                <a:gd name="connsiteY31" fmla="*/ 276081 h 1688976"/>
                <a:gd name="connsiteX32" fmla="*/ 139523 w 1401002"/>
                <a:gd name="connsiteY32" fmla="*/ 438824 h 1688976"/>
                <a:gd name="connsiteX33" fmla="*/ 64180 w 1401002"/>
                <a:gd name="connsiteY33" fmla="*/ 570569 h 1688976"/>
                <a:gd name="connsiteX34" fmla="*/ 22324 w 1401002"/>
                <a:gd name="connsiteY34" fmla="*/ 717813 h 1688976"/>
                <a:gd name="connsiteX35" fmla="*/ 5579 w 1401002"/>
                <a:gd name="connsiteY35" fmla="*/ 834058 h 1688976"/>
                <a:gd name="connsiteX36" fmla="*/ 0 w 1401002"/>
                <a:gd name="connsiteY36" fmla="*/ 934805 h 1688976"/>
                <a:gd name="connsiteX37" fmla="*/ 5581 w 1401002"/>
                <a:gd name="connsiteY37" fmla="*/ 989052 h 1688976"/>
                <a:gd name="connsiteX38" fmla="*/ 22324 w 1401002"/>
                <a:gd name="connsiteY38" fmla="*/ 1069131 h 1688976"/>
                <a:gd name="connsiteX39" fmla="*/ 41856 w 1401002"/>
                <a:gd name="connsiteY39" fmla="*/ 1136295 h 1688976"/>
                <a:gd name="connsiteX40" fmla="*/ 97667 w 1401002"/>
                <a:gd name="connsiteY40" fmla="*/ 1260290 h 1688976"/>
                <a:gd name="connsiteX41" fmla="*/ 131153 w 1401002"/>
                <a:gd name="connsiteY41" fmla="*/ 1317120 h 1688976"/>
                <a:gd name="connsiteX42" fmla="*/ 189751 w 1401002"/>
                <a:gd name="connsiteY42" fmla="*/ 1392032 h 1688976"/>
                <a:gd name="connsiteX43" fmla="*/ 259514 w 1401002"/>
                <a:gd name="connsiteY43" fmla="*/ 1472114 h 1688976"/>
                <a:gd name="connsiteX44" fmla="*/ 340437 w 1401002"/>
                <a:gd name="connsiteY44" fmla="*/ 1547027 h 1688976"/>
                <a:gd name="connsiteX45" fmla="*/ 432524 w 1401002"/>
                <a:gd name="connsiteY45" fmla="*/ 1601275 h 1688976"/>
                <a:gd name="connsiteX46" fmla="*/ 491124 w 1401002"/>
                <a:gd name="connsiteY46" fmla="*/ 1634856 h 1688976"/>
                <a:gd name="connsiteX47" fmla="*/ 608431 w 1401002"/>
                <a:gd name="connsiteY47" fmla="*/ 1688976 h 1688976"/>
                <a:gd name="connsiteX48" fmla="*/ 612054 w 1401002"/>
                <a:gd name="connsiteY48" fmla="*/ 1686519 h 1688976"/>
                <a:gd name="connsiteX0" fmla="*/ 612054 w 1400934"/>
                <a:gd name="connsiteY0" fmla="*/ 1686519 h 1688976"/>
                <a:gd name="connsiteX1" fmla="*/ 612054 w 1400934"/>
                <a:gd name="connsiteY1" fmla="*/ 1686519 h 1688976"/>
                <a:gd name="connsiteX2" fmla="*/ 532383 w 1400934"/>
                <a:gd name="connsiteY2" fmla="*/ 1600212 h 1688976"/>
                <a:gd name="connsiteX3" fmla="*/ 502285 w 1400934"/>
                <a:gd name="connsiteY3" fmla="*/ 1528945 h 1688976"/>
                <a:gd name="connsiteX4" fmla="*/ 491123 w 1400934"/>
                <a:gd name="connsiteY4" fmla="*/ 1477280 h 1688976"/>
                <a:gd name="connsiteX5" fmla="*/ 468800 w 1400934"/>
                <a:gd name="connsiteY5" fmla="*/ 1415283 h 1688976"/>
                <a:gd name="connsiteX6" fmla="*/ 456754 w 1400934"/>
                <a:gd name="connsiteY6" fmla="*/ 1353314 h 1688976"/>
                <a:gd name="connsiteX7" fmla="*/ 466009 w 1400934"/>
                <a:gd name="connsiteY7" fmla="*/ 1255123 h 1688976"/>
                <a:gd name="connsiteX8" fmla="*/ 485911 w 1400934"/>
                <a:gd name="connsiteY8" fmla="*/ 1157215 h 1688976"/>
                <a:gd name="connsiteX9" fmla="*/ 540183 w 1400934"/>
                <a:gd name="connsiteY9" fmla="*/ 1039261 h 1688976"/>
                <a:gd name="connsiteX10" fmla="*/ 625066 w 1400934"/>
                <a:gd name="connsiteY10" fmla="*/ 965802 h 1688976"/>
                <a:gd name="connsiteX11" fmla="*/ 694828 w 1400934"/>
                <a:gd name="connsiteY11" fmla="*/ 921888 h 1688976"/>
                <a:gd name="connsiteX12" fmla="*/ 777197 w 1400934"/>
                <a:gd name="connsiteY12" fmla="*/ 887716 h 1688976"/>
                <a:gd name="connsiteX13" fmla="*/ 901323 w 1400934"/>
                <a:gd name="connsiteY13" fmla="*/ 872807 h 1688976"/>
                <a:gd name="connsiteX14" fmla="*/ 979456 w 1400934"/>
                <a:gd name="connsiteY14" fmla="*/ 870224 h 1688976"/>
                <a:gd name="connsiteX15" fmla="*/ 1070197 w 1400934"/>
                <a:gd name="connsiteY15" fmla="*/ 856718 h 1688976"/>
                <a:gd name="connsiteX16" fmla="*/ 1160837 w 1400934"/>
                <a:gd name="connsiteY16" fmla="*/ 805643 h 1688976"/>
                <a:gd name="connsiteX17" fmla="*/ 1236179 w 1400934"/>
                <a:gd name="connsiteY17" fmla="*/ 756561 h 1688976"/>
                <a:gd name="connsiteX18" fmla="*/ 1317104 w 1400934"/>
                <a:gd name="connsiteY18" fmla="*/ 671315 h 1688976"/>
                <a:gd name="connsiteX19" fmla="*/ 1361751 w 1400934"/>
                <a:gd name="connsiteY19" fmla="*/ 586068 h 1688976"/>
                <a:gd name="connsiteX20" fmla="*/ 1375704 w 1400934"/>
                <a:gd name="connsiteY20" fmla="*/ 518905 h 1688976"/>
                <a:gd name="connsiteX21" fmla="*/ 1392554 w 1400934"/>
                <a:gd name="connsiteY21" fmla="*/ 451613 h 1688976"/>
                <a:gd name="connsiteX22" fmla="*/ 1400818 w 1400934"/>
                <a:gd name="connsiteY22" fmla="*/ 381995 h 1688976"/>
                <a:gd name="connsiteX23" fmla="*/ 1386865 w 1400934"/>
                <a:gd name="connsiteY23" fmla="*/ 322581 h 1688976"/>
                <a:gd name="connsiteX24" fmla="*/ 1364542 w 1400934"/>
                <a:gd name="connsiteY24" fmla="*/ 237333 h 1688976"/>
                <a:gd name="connsiteX25" fmla="*/ 1292096 w 1400934"/>
                <a:gd name="connsiteY25" fmla="*/ 126128 h 1688976"/>
                <a:gd name="connsiteX26" fmla="*/ 1169209 w 1400934"/>
                <a:gd name="connsiteY26" fmla="*/ 43592 h 1688976"/>
                <a:gd name="connsiteX27" fmla="*/ 1010151 w 1400934"/>
                <a:gd name="connsiteY27" fmla="*/ 4843 h 1688976"/>
                <a:gd name="connsiteX28" fmla="*/ 901323 w 1400934"/>
                <a:gd name="connsiteY28" fmla="*/ 4844 h 1688976"/>
                <a:gd name="connsiteX29" fmla="*/ 725523 w 1400934"/>
                <a:gd name="connsiteY29" fmla="*/ 35843 h 1688976"/>
                <a:gd name="connsiteX30" fmla="*/ 599951 w 1400934"/>
                <a:gd name="connsiteY30" fmla="*/ 66840 h 1688976"/>
                <a:gd name="connsiteX31" fmla="*/ 440894 w 1400934"/>
                <a:gd name="connsiteY31" fmla="*/ 144336 h 1688976"/>
                <a:gd name="connsiteX32" fmla="*/ 265095 w 1400934"/>
                <a:gd name="connsiteY32" fmla="*/ 276081 h 1688976"/>
                <a:gd name="connsiteX33" fmla="*/ 139523 w 1400934"/>
                <a:gd name="connsiteY33" fmla="*/ 438824 h 1688976"/>
                <a:gd name="connsiteX34" fmla="*/ 64180 w 1400934"/>
                <a:gd name="connsiteY34" fmla="*/ 570569 h 1688976"/>
                <a:gd name="connsiteX35" fmla="*/ 22324 w 1400934"/>
                <a:gd name="connsiteY35" fmla="*/ 717813 h 1688976"/>
                <a:gd name="connsiteX36" fmla="*/ 5579 w 1400934"/>
                <a:gd name="connsiteY36" fmla="*/ 834058 h 1688976"/>
                <a:gd name="connsiteX37" fmla="*/ 0 w 1400934"/>
                <a:gd name="connsiteY37" fmla="*/ 934805 h 1688976"/>
                <a:gd name="connsiteX38" fmla="*/ 5581 w 1400934"/>
                <a:gd name="connsiteY38" fmla="*/ 989052 h 1688976"/>
                <a:gd name="connsiteX39" fmla="*/ 22324 w 1400934"/>
                <a:gd name="connsiteY39" fmla="*/ 1069131 h 1688976"/>
                <a:gd name="connsiteX40" fmla="*/ 41856 w 1400934"/>
                <a:gd name="connsiteY40" fmla="*/ 1136295 h 1688976"/>
                <a:gd name="connsiteX41" fmla="*/ 97667 w 1400934"/>
                <a:gd name="connsiteY41" fmla="*/ 1260290 h 1688976"/>
                <a:gd name="connsiteX42" fmla="*/ 131153 w 1400934"/>
                <a:gd name="connsiteY42" fmla="*/ 1317120 h 1688976"/>
                <a:gd name="connsiteX43" fmla="*/ 189751 w 1400934"/>
                <a:gd name="connsiteY43" fmla="*/ 1392032 h 1688976"/>
                <a:gd name="connsiteX44" fmla="*/ 259514 w 1400934"/>
                <a:gd name="connsiteY44" fmla="*/ 1472114 h 1688976"/>
                <a:gd name="connsiteX45" fmla="*/ 340437 w 1400934"/>
                <a:gd name="connsiteY45" fmla="*/ 1547027 h 1688976"/>
                <a:gd name="connsiteX46" fmla="*/ 432524 w 1400934"/>
                <a:gd name="connsiteY46" fmla="*/ 1601275 h 1688976"/>
                <a:gd name="connsiteX47" fmla="*/ 491124 w 1400934"/>
                <a:gd name="connsiteY47" fmla="*/ 1634856 h 1688976"/>
                <a:gd name="connsiteX48" fmla="*/ 608431 w 1400934"/>
                <a:gd name="connsiteY48" fmla="*/ 1688976 h 1688976"/>
                <a:gd name="connsiteX49" fmla="*/ 612054 w 1400934"/>
                <a:gd name="connsiteY49" fmla="*/ 1686519 h 1688976"/>
                <a:gd name="connsiteX0" fmla="*/ 612054 w 1400918"/>
                <a:gd name="connsiteY0" fmla="*/ 1686519 h 1688976"/>
                <a:gd name="connsiteX1" fmla="*/ 612054 w 1400918"/>
                <a:gd name="connsiteY1" fmla="*/ 1686519 h 1688976"/>
                <a:gd name="connsiteX2" fmla="*/ 532383 w 1400918"/>
                <a:gd name="connsiteY2" fmla="*/ 1600212 h 1688976"/>
                <a:gd name="connsiteX3" fmla="*/ 502285 w 1400918"/>
                <a:gd name="connsiteY3" fmla="*/ 1528945 h 1688976"/>
                <a:gd name="connsiteX4" fmla="*/ 491123 w 1400918"/>
                <a:gd name="connsiteY4" fmla="*/ 1477280 h 1688976"/>
                <a:gd name="connsiteX5" fmla="*/ 468800 w 1400918"/>
                <a:gd name="connsiteY5" fmla="*/ 1415283 h 1688976"/>
                <a:gd name="connsiteX6" fmla="*/ 456754 w 1400918"/>
                <a:gd name="connsiteY6" fmla="*/ 1353314 h 1688976"/>
                <a:gd name="connsiteX7" fmla="*/ 466009 w 1400918"/>
                <a:gd name="connsiteY7" fmla="*/ 1255123 h 1688976"/>
                <a:gd name="connsiteX8" fmla="*/ 485911 w 1400918"/>
                <a:gd name="connsiteY8" fmla="*/ 1157215 h 1688976"/>
                <a:gd name="connsiteX9" fmla="*/ 540183 w 1400918"/>
                <a:gd name="connsiteY9" fmla="*/ 1039261 h 1688976"/>
                <a:gd name="connsiteX10" fmla="*/ 625066 w 1400918"/>
                <a:gd name="connsiteY10" fmla="*/ 965802 h 1688976"/>
                <a:gd name="connsiteX11" fmla="*/ 694828 w 1400918"/>
                <a:gd name="connsiteY11" fmla="*/ 921888 h 1688976"/>
                <a:gd name="connsiteX12" fmla="*/ 777197 w 1400918"/>
                <a:gd name="connsiteY12" fmla="*/ 887716 h 1688976"/>
                <a:gd name="connsiteX13" fmla="*/ 901323 w 1400918"/>
                <a:gd name="connsiteY13" fmla="*/ 872807 h 1688976"/>
                <a:gd name="connsiteX14" fmla="*/ 979456 w 1400918"/>
                <a:gd name="connsiteY14" fmla="*/ 870224 h 1688976"/>
                <a:gd name="connsiteX15" fmla="*/ 1070197 w 1400918"/>
                <a:gd name="connsiteY15" fmla="*/ 856718 h 1688976"/>
                <a:gd name="connsiteX16" fmla="*/ 1160837 w 1400918"/>
                <a:gd name="connsiteY16" fmla="*/ 805643 h 1688976"/>
                <a:gd name="connsiteX17" fmla="*/ 1236179 w 1400918"/>
                <a:gd name="connsiteY17" fmla="*/ 756561 h 1688976"/>
                <a:gd name="connsiteX18" fmla="*/ 1317104 w 1400918"/>
                <a:gd name="connsiteY18" fmla="*/ 671315 h 1688976"/>
                <a:gd name="connsiteX19" fmla="*/ 1361751 w 1400918"/>
                <a:gd name="connsiteY19" fmla="*/ 586068 h 1688976"/>
                <a:gd name="connsiteX20" fmla="*/ 1381285 w 1400918"/>
                <a:gd name="connsiteY20" fmla="*/ 547321 h 1688976"/>
                <a:gd name="connsiteX21" fmla="*/ 1392554 w 1400918"/>
                <a:gd name="connsiteY21" fmla="*/ 451613 h 1688976"/>
                <a:gd name="connsiteX22" fmla="*/ 1400818 w 1400918"/>
                <a:gd name="connsiteY22" fmla="*/ 381995 h 1688976"/>
                <a:gd name="connsiteX23" fmla="*/ 1386865 w 1400918"/>
                <a:gd name="connsiteY23" fmla="*/ 322581 h 1688976"/>
                <a:gd name="connsiteX24" fmla="*/ 1364542 w 1400918"/>
                <a:gd name="connsiteY24" fmla="*/ 237333 h 1688976"/>
                <a:gd name="connsiteX25" fmla="*/ 1292096 w 1400918"/>
                <a:gd name="connsiteY25" fmla="*/ 126128 h 1688976"/>
                <a:gd name="connsiteX26" fmla="*/ 1169209 w 1400918"/>
                <a:gd name="connsiteY26" fmla="*/ 43592 h 1688976"/>
                <a:gd name="connsiteX27" fmla="*/ 1010151 w 1400918"/>
                <a:gd name="connsiteY27" fmla="*/ 4843 h 1688976"/>
                <a:gd name="connsiteX28" fmla="*/ 901323 w 1400918"/>
                <a:gd name="connsiteY28" fmla="*/ 4844 h 1688976"/>
                <a:gd name="connsiteX29" fmla="*/ 725523 w 1400918"/>
                <a:gd name="connsiteY29" fmla="*/ 35843 h 1688976"/>
                <a:gd name="connsiteX30" fmla="*/ 599951 w 1400918"/>
                <a:gd name="connsiteY30" fmla="*/ 66840 h 1688976"/>
                <a:gd name="connsiteX31" fmla="*/ 440894 w 1400918"/>
                <a:gd name="connsiteY31" fmla="*/ 144336 h 1688976"/>
                <a:gd name="connsiteX32" fmla="*/ 265095 w 1400918"/>
                <a:gd name="connsiteY32" fmla="*/ 276081 h 1688976"/>
                <a:gd name="connsiteX33" fmla="*/ 139523 w 1400918"/>
                <a:gd name="connsiteY33" fmla="*/ 438824 h 1688976"/>
                <a:gd name="connsiteX34" fmla="*/ 64180 w 1400918"/>
                <a:gd name="connsiteY34" fmla="*/ 570569 h 1688976"/>
                <a:gd name="connsiteX35" fmla="*/ 22324 w 1400918"/>
                <a:gd name="connsiteY35" fmla="*/ 717813 h 1688976"/>
                <a:gd name="connsiteX36" fmla="*/ 5579 w 1400918"/>
                <a:gd name="connsiteY36" fmla="*/ 834058 h 1688976"/>
                <a:gd name="connsiteX37" fmla="*/ 0 w 1400918"/>
                <a:gd name="connsiteY37" fmla="*/ 934805 h 1688976"/>
                <a:gd name="connsiteX38" fmla="*/ 5581 w 1400918"/>
                <a:gd name="connsiteY38" fmla="*/ 989052 h 1688976"/>
                <a:gd name="connsiteX39" fmla="*/ 22324 w 1400918"/>
                <a:gd name="connsiteY39" fmla="*/ 1069131 h 1688976"/>
                <a:gd name="connsiteX40" fmla="*/ 41856 w 1400918"/>
                <a:gd name="connsiteY40" fmla="*/ 1136295 h 1688976"/>
                <a:gd name="connsiteX41" fmla="*/ 97667 w 1400918"/>
                <a:gd name="connsiteY41" fmla="*/ 1260290 h 1688976"/>
                <a:gd name="connsiteX42" fmla="*/ 131153 w 1400918"/>
                <a:gd name="connsiteY42" fmla="*/ 1317120 h 1688976"/>
                <a:gd name="connsiteX43" fmla="*/ 189751 w 1400918"/>
                <a:gd name="connsiteY43" fmla="*/ 1392032 h 1688976"/>
                <a:gd name="connsiteX44" fmla="*/ 259514 w 1400918"/>
                <a:gd name="connsiteY44" fmla="*/ 1472114 h 1688976"/>
                <a:gd name="connsiteX45" fmla="*/ 340437 w 1400918"/>
                <a:gd name="connsiteY45" fmla="*/ 1547027 h 1688976"/>
                <a:gd name="connsiteX46" fmla="*/ 432524 w 1400918"/>
                <a:gd name="connsiteY46" fmla="*/ 1601275 h 1688976"/>
                <a:gd name="connsiteX47" fmla="*/ 491124 w 1400918"/>
                <a:gd name="connsiteY47" fmla="*/ 1634856 h 1688976"/>
                <a:gd name="connsiteX48" fmla="*/ 608431 w 1400918"/>
                <a:gd name="connsiteY48" fmla="*/ 1688976 h 1688976"/>
                <a:gd name="connsiteX49" fmla="*/ 612054 w 140091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86865 w 1400988"/>
                <a:gd name="connsiteY23" fmla="*/ 322581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39523 w 1400988"/>
                <a:gd name="connsiteY34" fmla="*/ 438824 h 1688976"/>
                <a:gd name="connsiteX35" fmla="*/ 64180 w 1400988"/>
                <a:gd name="connsiteY35" fmla="*/ 570569 h 1688976"/>
                <a:gd name="connsiteX36" fmla="*/ 22324 w 1400988"/>
                <a:gd name="connsiteY36" fmla="*/ 717813 h 1688976"/>
                <a:gd name="connsiteX37" fmla="*/ 5579 w 1400988"/>
                <a:gd name="connsiteY37" fmla="*/ 834058 h 1688976"/>
                <a:gd name="connsiteX38" fmla="*/ 0 w 1400988"/>
                <a:gd name="connsiteY38" fmla="*/ 934805 h 1688976"/>
                <a:gd name="connsiteX39" fmla="*/ 5581 w 1400988"/>
                <a:gd name="connsiteY39" fmla="*/ 989052 h 1688976"/>
                <a:gd name="connsiteX40" fmla="*/ 22324 w 1400988"/>
                <a:gd name="connsiteY40" fmla="*/ 1069131 h 1688976"/>
                <a:gd name="connsiteX41" fmla="*/ 41856 w 1400988"/>
                <a:gd name="connsiteY41" fmla="*/ 1136295 h 1688976"/>
                <a:gd name="connsiteX42" fmla="*/ 97667 w 1400988"/>
                <a:gd name="connsiteY42" fmla="*/ 1260290 h 1688976"/>
                <a:gd name="connsiteX43" fmla="*/ 131153 w 1400988"/>
                <a:gd name="connsiteY43" fmla="*/ 1317120 h 1688976"/>
                <a:gd name="connsiteX44" fmla="*/ 189751 w 1400988"/>
                <a:gd name="connsiteY44" fmla="*/ 1392032 h 1688976"/>
                <a:gd name="connsiteX45" fmla="*/ 259514 w 1400988"/>
                <a:gd name="connsiteY45" fmla="*/ 1472114 h 1688976"/>
                <a:gd name="connsiteX46" fmla="*/ 340437 w 1400988"/>
                <a:gd name="connsiteY46" fmla="*/ 1547027 h 1688976"/>
                <a:gd name="connsiteX47" fmla="*/ 432524 w 1400988"/>
                <a:gd name="connsiteY47" fmla="*/ 1601275 h 1688976"/>
                <a:gd name="connsiteX48" fmla="*/ 491124 w 1400988"/>
                <a:gd name="connsiteY48" fmla="*/ 1634856 h 1688976"/>
                <a:gd name="connsiteX49" fmla="*/ 608431 w 1400988"/>
                <a:gd name="connsiteY49" fmla="*/ 1688976 h 1688976"/>
                <a:gd name="connsiteX50" fmla="*/ 612054 w 1400988"/>
                <a:gd name="connsiteY50"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95334 w 1400988"/>
                <a:gd name="connsiteY34" fmla="*/ 358746 h 1688976"/>
                <a:gd name="connsiteX35" fmla="*/ 139523 w 1400988"/>
                <a:gd name="connsiteY35" fmla="*/ 438824 h 1688976"/>
                <a:gd name="connsiteX36" fmla="*/ 64180 w 1400988"/>
                <a:gd name="connsiteY36" fmla="*/ 570569 h 1688976"/>
                <a:gd name="connsiteX37" fmla="*/ 22324 w 1400988"/>
                <a:gd name="connsiteY37" fmla="*/ 717813 h 1688976"/>
                <a:gd name="connsiteX38" fmla="*/ 5579 w 1400988"/>
                <a:gd name="connsiteY38" fmla="*/ 834058 h 1688976"/>
                <a:gd name="connsiteX39" fmla="*/ 0 w 1400988"/>
                <a:gd name="connsiteY39" fmla="*/ 934805 h 1688976"/>
                <a:gd name="connsiteX40" fmla="*/ 5581 w 1400988"/>
                <a:gd name="connsiteY40" fmla="*/ 989052 h 1688976"/>
                <a:gd name="connsiteX41" fmla="*/ 22324 w 1400988"/>
                <a:gd name="connsiteY41" fmla="*/ 1069131 h 1688976"/>
                <a:gd name="connsiteX42" fmla="*/ 41856 w 1400988"/>
                <a:gd name="connsiteY42" fmla="*/ 1136295 h 1688976"/>
                <a:gd name="connsiteX43" fmla="*/ 97667 w 1400988"/>
                <a:gd name="connsiteY43" fmla="*/ 1260290 h 1688976"/>
                <a:gd name="connsiteX44" fmla="*/ 131153 w 1400988"/>
                <a:gd name="connsiteY44" fmla="*/ 1317120 h 1688976"/>
                <a:gd name="connsiteX45" fmla="*/ 189751 w 1400988"/>
                <a:gd name="connsiteY45" fmla="*/ 1392032 h 1688976"/>
                <a:gd name="connsiteX46" fmla="*/ 259514 w 1400988"/>
                <a:gd name="connsiteY46" fmla="*/ 1472114 h 1688976"/>
                <a:gd name="connsiteX47" fmla="*/ 340437 w 1400988"/>
                <a:gd name="connsiteY47" fmla="*/ 1547027 h 1688976"/>
                <a:gd name="connsiteX48" fmla="*/ 432524 w 1400988"/>
                <a:gd name="connsiteY48" fmla="*/ 1601275 h 1688976"/>
                <a:gd name="connsiteX49" fmla="*/ 491124 w 1400988"/>
                <a:gd name="connsiteY49" fmla="*/ 1634856 h 1688976"/>
                <a:gd name="connsiteX50" fmla="*/ 608431 w 1400988"/>
                <a:gd name="connsiteY50" fmla="*/ 1688976 h 1688976"/>
                <a:gd name="connsiteX51" fmla="*/ 612054 w 1400988"/>
                <a:gd name="connsiteY51"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524609 w 1400988"/>
                <a:gd name="connsiteY31" fmla="*/ 92674 h 1688976"/>
                <a:gd name="connsiteX32" fmla="*/ 440894 w 1400988"/>
                <a:gd name="connsiteY32" fmla="*/ 144336 h 1688976"/>
                <a:gd name="connsiteX33" fmla="*/ 354391 w 1400988"/>
                <a:gd name="connsiteY33" fmla="*/ 196003 h 1688976"/>
                <a:gd name="connsiteX34" fmla="*/ 265095 w 1400988"/>
                <a:gd name="connsiteY34" fmla="*/ 276081 h 1688976"/>
                <a:gd name="connsiteX35" fmla="*/ 195334 w 1400988"/>
                <a:gd name="connsiteY35" fmla="*/ 358746 h 1688976"/>
                <a:gd name="connsiteX36" fmla="*/ 139523 w 1400988"/>
                <a:gd name="connsiteY36" fmla="*/ 438824 h 1688976"/>
                <a:gd name="connsiteX37" fmla="*/ 64180 w 1400988"/>
                <a:gd name="connsiteY37" fmla="*/ 570569 h 1688976"/>
                <a:gd name="connsiteX38" fmla="*/ 22324 w 1400988"/>
                <a:gd name="connsiteY38" fmla="*/ 717813 h 1688976"/>
                <a:gd name="connsiteX39" fmla="*/ 5579 w 1400988"/>
                <a:gd name="connsiteY39" fmla="*/ 834058 h 1688976"/>
                <a:gd name="connsiteX40" fmla="*/ 0 w 1400988"/>
                <a:gd name="connsiteY40" fmla="*/ 934805 h 1688976"/>
                <a:gd name="connsiteX41" fmla="*/ 5581 w 1400988"/>
                <a:gd name="connsiteY41" fmla="*/ 989052 h 1688976"/>
                <a:gd name="connsiteX42" fmla="*/ 22324 w 1400988"/>
                <a:gd name="connsiteY42" fmla="*/ 1069131 h 1688976"/>
                <a:gd name="connsiteX43" fmla="*/ 41856 w 1400988"/>
                <a:gd name="connsiteY43" fmla="*/ 1136295 h 1688976"/>
                <a:gd name="connsiteX44" fmla="*/ 97667 w 1400988"/>
                <a:gd name="connsiteY44" fmla="*/ 1260290 h 1688976"/>
                <a:gd name="connsiteX45" fmla="*/ 131153 w 1400988"/>
                <a:gd name="connsiteY45" fmla="*/ 1317120 h 1688976"/>
                <a:gd name="connsiteX46" fmla="*/ 189751 w 1400988"/>
                <a:gd name="connsiteY46" fmla="*/ 1392032 h 1688976"/>
                <a:gd name="connsiteX47" fmla="*/ 259514 w 1400988"/>
                <a:gd name="connsiteY47" fmla="*/ 1472114 h 1688976"/>
                <a:gd name="connsiteX48" fmla="*/ 340437 w 1400988"/>
                <a:gd name="connsiteY48" fmla="*/ 1547027 h 1688976"/>
                <a:gd name="connsiteX49" fmla="*/ 432524 w 1400988"/>
                <a:gd name="connsiteY49" fmla="*/ 1601275 h 1688976"/>
                <a:gd name="connsiteX50" fmla="*/ 491124 w 1400988"/>
                <a:gd name="connsiteY50" fmla="*/ 1634856 h 1688976"/>
                <a:gd name="connsiteX51" fmla="*/ 608431 w 1400988"/>
                <a:gd name="connsiteY51" fmla="*/ 1688976 h 1688976"/>
                <a:gd name="connsiteX52" fmla="*/ 612054 w 1400988"/>
                <a:gd name="connsiteY52" fmla="*/ 1686519 h 1688976"/>
                <a:gd name="connsiteX0" fmla="*/ 612054 w 1400988"/>
                <a:gd name="connsiteY0" fmla="*/ 1685087 h 1687544"/>
                <a:gd name="connsiteX1" fmla="*/ 612054 w 1400988"/>
                <a:gd name="connsiteY1" fmla="*/ 1685087 h 1687544"/>
                <a:gd name="connsiteX2" fmla="*/ 532383 w 1400988"/>
                <a:gd name="connsiteY2" fmla="*/ 1598780 h 1687544"/>
                <a:gd name="connsiteX3" fmla="*/ 502285 w 1400988"/>
                <a:gd name="connsiteY3" fmla="*/ 1527513 h 1687544"/>
                <a:gd name="connsiteX4" fmla="*/ 491123 w 1400988"/>
                <a:gd name="connsiteY4" fmla="*/ 1475848 h 1687544"/>
                <a:gd name="connsiteX5" fmla="*/ 468800 w 1400988"/>
                <a:gd name="connsiteY5" fmla="*/ 1413851 h 1687544"/>
                <a:gd name="connsiteX6" fmla="*/ 456754 w 1400988"/>
                <a:gd name="connsiteY6" fmla="*/ 1351882 h 1687544"/>
                <a:gd name="connsiteX7" fmla="*/ 466009 w 1400988"/>
                <a:gd name="connsiteY7" fmla="*/ 1253691 h 1687544"/>
                <a:gd name="connsiteX8" fmla="*/ 485911 w 1400988"/>
                <a:gd name="connsiteY8" fmla="*/ 1155783 h 1687544"/>
                <a:gd name="connsiteX9" fmla="*/ 540183 w 1400988"/>
                <a:gd name="connsiteY9" fmla="*/ 1037829 h 1687544"/>
                <a:gd name="connsiteX10" fmla="*/ 625066 w 1400988"/>
                <a:gd name="connsiteY10" fmla="*/ 964370 h 1687544"/>
                <a:gd name="connsiteX11" fmla="*/ 694828 w 1400988"/>
                <a:gd name="connsiteY11" fmla="*/ 920456 h 1687544"/>
                <a:gd name="connsiteX12" fmla="*/ 777197 w 1400988"/>
                <a:gd name="connsiteY12" fmla="*/ 886284 h 1687544"/>
                <a:gd name="connsiteX13" fmla="*/ 901323 w 1400988"/>
                <a:gd name="connsiteY13" fmla="*/ 871375 h 1687544"/>
                <a:gd name="connsiteX14" fmla="*/ 979456 w 1400988"/>
                <a:gd name="connsiteY14" fmla="*/ 868792 h 1687544"/>
                <a:gd name="connsiteX15" fmla="*/ 1070197 w 1400988"/>
                <a:gd name="connsiteY15" fmla="*/ 855286 h 1687544"/>
                <a:gd name="connsiteX16" fmla="*/ 1158047 w 1400988"/>
                <a:gd name="connsiteY16" fmla="*/ 819711 h 1687544"/>
                <a:gd name="connsiteX17" fmla="*/ 1236179 w 1400988"/>
                <a:gd name="connsiteY17" fmla="*/ 755129 h 1687544"/>
                <a:gd name="connsiteX18" fmla="*/ 1317104 w 1400988"/>
                <a:gd name="connsiteY18" fmla="*/ 669883 h 1687544"/>
                <a:gd name="connsiteX19" fmla="*/ 1361751 w 1400988"/>
                <a:gd name="connsiteY19" fmla="*/ 584636 h 1687544"/>
                <a:gd name="connsiteX20" fmla="*/ 1381285 w 1400988"/>
                <a:gd name="connsiteY20" fmla="*/ 545889 h 1687544"/>
                <a:gd name="connsiteX21" fmla="*/ 1395345 w 1400988"/>
                <a:gd name="connsiteY21" fmla="*/ 460514 h 1687544"/>
                <a:gd name="connsiteX22" fmla="*/ 1400818 w 1400988"/>
                <a:gd name="connsiteY22" fmla="*/ 380563 h 1687544"/>
                <a:gd name="connsiteX23" fmla="*/ 1395237 w 1400988"/>
                <a:gd name="connsiteY23" fmla="*/ 318566 h 1687544"/>
                <a:gd name="connsiteX24" fmla="*/ 1364542 w 1400988"/>
                <a:gd name="connsiteY24" fmla="*/ 235901 h 1687544"/>
                <a:gd name="connsiteX25" fmla="*/ 1292096 w 1400988"/>
                <a:gd name="connsiteY25" fmla="*/ 124696 h 1687544"/>
                <a:gd name="connsiteX26" fmla="*/ 1169209 w 1400988"/>
                <a:gd name="connsiteY26" fmla="*/ 42160 h 1687544"/>
                <a:gd name="connsiteX27" fmla="*/ 1010151 w 1400988"/>
                <a:gd name="connsiteY27" fmla="*/ 3411 h 1687544"/>
                <a:gd name="connsiteX28" fmla="*/ 901323 w 1400988"/>
                <a:gd name="connsiteY28" fmla="*/ 3412 h 1687544"/>
                <a:gd name="connsiteX29" fmla="*/ 803656 w 1400988"/>
                <a:gd name="connsiteY29" fmla="*/ 16329 h 1687544"/>
                <a:gd name="connsiteX30" fmla="*/ 725523 w 1400988"/>
                <a:gd name="connsiteY30" fmla="*/ 34411 h 1687544"/>
                <a:gd name="connsiteX31" fmla="*/ 599951 w 1400988"/>
                <a:gd name="connsiteY31" fmla="*/ 65408 h 1687544"/>
                <a:gd name="connsiteX32" fmla="*/ 524609 w 1400988"/>
                <a:gd name="connsiteY32" fmla="*/ 91242 h 1687544"/>
                <a:gd name="connsiteX33" fmla="*/ 440894 w 1400988"/>
                <a:gd name="connsiteY33" fmla="*/ 142904 h 1687544"/>
                <a:gd name="connsiteX34" fmla="*/ 354391 w 1400988"/>
                <a:gd name="connsiteY34" fmla="*/ 194571 h 1687544"/>
                <a:gd name="connsiteX35" fmla="*/ 265095 w 1400988"/>
                <a:gd name="connsiteY35" fmla="*/ 274649 h 1687544"/>
                <a:gd name="connsiteX36" fmla="*/ 195334 w 1400988"/>
                <a:gd name="connsiteY36" fmla="*/ 357314 h 1687544"/>
                <a:gd name="connsiteX37" fmla="*/ 139523 w 1400988"/>
                <a:gd name="connsiteY37" fmla="*/ 437392 h 1687544"/>
                <a:gd name="connsiteX38" fmla="*/ 64180 w 1400988"/>
                <a:gd name="connsiteY38" fmla="*/ 569137 h 1687544"/>
                <a:gd name="connsiteX39" fmla="*/ 22324 w 1400988"/>
                <a:gd name="connsiteY39" fmla="*/ 716381 h 1687544"/>
                <a:gd name="connsiteX40" fmla="*/ 5579 w 1400988"/>
                <a:gd name="connsiteY40" fmla="*/ 832626 h 1687544"/>
                <a:gd name="connsiteX41" fmla="*/ 0 w 1400988"/>
                <a:gd name="connsiteY41" fmla="*/ 933373 h 1687544"/>
                <a:gd name="connsiteX42" fmla="*/ 5581 w 1400988"/>
                <a:gd name="connsiteY42" fmla="*/ 987620 h 1687544"/>
                <a:gd name="connsiteX43" fmla="*/ 22324 w 1400988"/>
                <a:gd name="connsiteY43" fmla="*/ 1067699 h 1687544"/>
                <a:gd name="connsiteX44" fmla="*/ 41856 w 1400988"/>
                <a:gd name="connsiteY44" fmla="*/ 1134863 h 1687544"/>
                <a:gd name="connsiteX45" fmla="*/ 97667 w 1400988"/>
                <a:gd name="connsiteY45" fmla="*/ 1258858 h 1687544"/>
                <a:gd name="connsiteX46" fmla="*/ 131153 w 1400988"/>
                <a:gd name="connsiteY46" fmla="*/ 1315688 h 1687544"/>
                <a:gd name="connsiteX47" fmla="*/ 189751 w 1400988"/>
                <a:gd name="connsiteY47" fmla="*/ 1390600 h 1687544"/>
                <a:gd name="connsiteX48" fmla="*/ 259514 w 1400988"/>
                <a:gd name="connsiteY48" fmla="*/ 1470682 h 1687544"/>
                <a:gd name="connsiteX49" fmla="*/ 340437 w 1400988"/>
                <a:gd name="connsiteY49" fmla="*/ 1545595 h 1687544"/>
                <a:gd name="connsiteX50" fmla="*/ 432524 w 1400988"/>
                <a:gd name="connsiteY50" fmla="*/ 1599843 h 1687544"/>
                <a:gd name="connsiteX51" fmla="*/ 491124 w 1400988"/>
                <a:gd name="connsiteY51" fmla="*/ 1633424 h 1687544"/>
                <a:gd name="connsiteX52" fmla="*/ 608431 w 1400988"/>
                <a:gd name="connsiteY52" fmla="*/ 1687544 h 1687544"/>
                <a:gd name="connsiteX53" fmla="*/ 612054 w 1400988"/>
                <a:gd name="connsiteY53" fmla="*/ 1685087 h 1687544"/>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169209 w 1400988"/>
                <a:gd name="connsiteY26" fmla="*/ 40364 h 1685748"/>
                <a:gd name="connsiteX27" fmla="*/ 1091075 w 1400988"/>
                <a:gd name="connsiteY27" fmla="*/ 14533 h 1685748"/>
                <a:gd name="connsiteX28" fmla="*/ 1010151 w 1400988"/>
                <a:gd name="connsiteY28" fmla="*/ 1615 h 1685748"/>
                <a:gd name="connsiteX29" fmla="*/ 901323 w 1400988"/>
                <a:gd name="connsiteY29" fmla="*/ 1616 h 1685748"/>
                <a:gd name="connsiteX30" fmla="*/ 803656 w 1400988"/>
                <a:gd name="connsiteY30" fmla="*/ 14533 h 1685748"/>
                <a:gd name="connsiteX31" fmla="*/ 725523 w 1400988"/>
                <a:gd name="connsiteY31" fmla="*/ 32615 h 1685748"/>
                <a:gd name="connsiteX32" fmla="*/ 599951 w 1400988"/>
                <a:gd name="connsiteY32" fmla="*/ 63612 h 1685748"/>
                <a:gd name="connsiteX33" fmla="*/ 524609 w 1400988"/>
                <a:gd name="connsiteY33" fmla="*/ 89446 h 1685748"/>
                <a:gd name="connsiteX34" fmla="*/ 440894 w 1400988"/>
                <a:gd name="connsiteY34" fmla="*/ 141108 h 1685748"/>
                <a:gd name="connsiteX35" fmla="*/ 354391 w 1400988"/>
                <a:gd name="connsiteY35" fmla="*/ 192775 h 1685748"/>
                <a:gd name="connsiteX36" fmla="*/ 265095 w 1400988"/>
                <a:gd name="connsiteY36" fmla="*/ 272853 h 1685748"/>
                <a:gd name="connsiteX37" fmla="*/ 195334 w 1400988"/>
                <a:gd name="connsiteY37" fmla="*/ 355518 h 1685748"/>
                <a:gd name="connsiteX38" fmla="*/ 139523 w 1400988"/>
                <a:gd name="connsiteY38" fmla="*/ 435596 h 1685748"/>
                <a:gd name="connsiteX39" fmla="*/ 64180 w 1400988"/>
                <a:gd name="connsiteY39" fmla="*/ 567341 h 1685748"/>
                <a:gd name="connsiteX40" fmla="*/ 22324 w 1400988"/>
                <a:gd name="connsiteY40" fmla="*/ 714585 h 1685748"/>
                <a:gd name="connsiteX41" fmla="*/ 5579 w 1400988"/>
                <a:gd name="connsiteY41" fmla="*/ 830830 h 1685748"/>
                <a:gd name="connsiteX42" fmla="*/ 0 w 1400988"/>
                <a:gd name="connsiteY42" fmla="*/ 931577 h 1685748"/>
                <a:gd name="connsiteX43" fmla="*/ 5581 w 1400988"/>
                <a:gd name="connsiteY43" fmla="*/ 985824 h 1685748"/>
                <a:gd name="connsiteX44" fmla="*/ 22324 w 1400988"/>
                <a:gd name="connsiteY44" fmla="*/ 1065903 h 1685748"/>
                <a:gd name="connsiteX45" fmla="*/ 41856 w 1400988"/>
                <a:gd name="connsiteY45" fmla="*/ 1133067 h 1685748"/>
                <a:gd name="connsiteX46" fmla="*/ 97667 w 1400988"/>
                <a:gd name="connsiteY46" fmla="*/ 1257062 h 1685748"/>
                <a:gd name="connsiteX47" fmla="*/ 131153 w 1400988"/>
                <a:gd name="connsiteY47" fmla="*/ 1313892 h 1685748"/>
                <a:gd name="connsiteX48" fmla="*/ 189751 w 1400988"/>
                <a:gd name="connsiteY48" fmla="*/ 1388804 h 1685748"/>
                <a:gd name="connsiteX49" fmla="*/ 259514 w 1400988"/>
                <a:gd name="connsiteY49" fmla="*/ 1468886 h 1685748"/>
                <a:gd name="connsiteX50" fmla="*/ 340437 w 1400988"/>
                <a:gd name="connsiteY50" fmla="*/ 1543799 h 1685748"/>
                <a:gd name="connsiteX51" fmla="*/ 432524 w 1400988"/>
                <a:gd name="connsiteY51" fmla="*/ 1598047 h 1685748"/>
                <a:gd name="connsiteX52" fmla="*/ 491124 w 1400988"/>
                <a:gd name="connsiteY52" fmla="*/ 1631628 h 1685748"/>
                <a:gd name="connsiteX53" fmla="*/ 608431 w 1400988"/>
                <a:gd name="connsiteY53" fmla="*/ 1685748 h 1685748"/>
                <a:gd name="connsiteX54" fmla="*/ 612054 w 1400988"/>
                <a:gd name="connsiteY54"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233390 w 1400988"/>
                <a:gd name="connsiteY26" fmla="*/ 73946 h 1685748"/>
                <a:gd name="connsiteX27" fmla="*/ 1169209 w 1400988"/>
                <a:gd name="connsiteY27" fmla="*/ 40364 h 1685748"/>
                <a:gd name="connsiteX28" fmla="*/ 1091075 w 1400988"/>
                <a:gd name="connsiteY28" fmla="*/ 14533 h 1685748"/>
                <a:gd name="connsiteX29" fmla="*/ 1010151 w 1400988"/>
                <a:gd name="connsiteY29" fmla="*/ 1615 h 1685748"/>
                <a:gd name="connsiteX30" fmla="*/ 901323 w 1400988"/>
                <a:gd name="connsiteY30" fmla="*/ 1616 h 1685748"/>
                <a:gd name="connsiteX31" fmla="*/ 803656 w 1400988"/>
                <a:gd name="connsiteY31" fmla="*/ 14533 h 1685748"/>
                <a:gd name="connsiteX32" fmla="*/ 725523 w 1400988"/>
                <a:gd name="connsiteY32" fmla="*/ 32615 h 1685748"/>
                <a:gd name="connsiteX33" fmla="*/ 599951 w 1400988"/>
                <a:gd name="connsiteY33" fmla="*/ 63612 h 1685748"/>
                <a:gd name="connsiteX34" fmla="*/ 524609 w 1400988"/>
                <a:gd name="connsiteY34" fmla="*/ 89446 h 1685748"/>
                <a:gd name="connsiteX35" fmla="*/ 440894 w 1400988"/>
                <a:gd name="connsiteY35" fmla="*/ 141108 h 1685748"/>
                <a:gd name="connsiteX36" fmla="*/ 354391 w 1400988"/>
                <a:gd name="connsiteY36" fmla="*/ 192775 h 1685748"/>
                <a:gd name="connsiteX37" fmla="*/ 265095 w 1400988"/>
                <a:gd name="connsiteY37" fmla="*/ 272853 h 1685748"/>
                <a:gd name="connsiteX38" fmla="*/ 195334 w 1400988"/>
                <a:gd name="connsiteY38" fmla="*/ 355518 h 1685748"/>
                <a:gd name="connsiteX39" fmla="*/ 139523 w 1400988"/>
                <a:gd name="connsiteY39" fmla="*/ 435596 h 1685748"/>
                <a:gd name="connsiteX40" fmla="*/ 64180 w 1400988"/>
                <a:gd name="connsiteY40" fmla="*/ 567341 h 1685748"/>
                <a:gd name="connsiteX41" fmla="*/ 22324 w 1400988"/>
                <a:gd name="connsiteY41" fmla="*/ 714585 h 1685748"/>
                <a:gd name="connsiteX42" fmla="*/ 5579 w 1400988"/>
                <a:gd name="connsiteY42" fmla="*/ 830830 h 1685748"/>
                <a:gd name="connsiteX43" fmla="*/ 0 w 1400988"/>
                <a:gd name="connsiteY43" fmla="*/ 931577 h 1685748"/>
                <a:gd name="connsiteX44" fmla="*/ 5581 w 1400988"/>
                <a:gd name="connsiteY44" fmla="*/ 985824 h 1685748"/>
                <a:gd name="connsiteX45" fmla="*/ 22324 w 1400988"/>
                <a:gd name="connsiteY45" fmla="*/ 1065903 h 1685748"/>
                <a:gd name="connsiteX46" fmla="*/ 41856 w 1400988"/>
                <a:gd name="connsiteY46" fmla="*/ 1133067 h 1685748"/>
                <a:gd name="connsiteX47" fmla="*/ 97667 w 1400988"/>
                <a:gd name="connsiteY47" fmla="*/ 1257062 h 1685748"/>
                <a:gd name="connsiteX48" fmla="*/ 131153 w 1400988"/>
                <a:gd name="connsiteY48" fmla="*/ 1313892 h 1685748"/>
                <a:gd name="connsiteX49" fmla="*/ 189751 w 1400988"/>
                <a:gd name="connsiteY49" fmla="*/ 1388804 h 1685748"/>
                <a:gd name="connsiteX50" fmla="*/ 259514 w 1400988"/>
                <a:gd name="connsiteY50" fmla="*/ 1468886 h 1685748"/>
                <a:gd name="connsiteX51" fmla="*/ 340437 w 1400988"/>
                <a:gd name="connsiteY51" fmla="*/ 1543799 h 1685748"/>
                <a:gd name="connsiteX52" fmla="*/ 432524 w 1400988"/>
                <a:gd name="connsiteY52" fmla="*/ 1598047 h 1685748"/>
                <a:gd name="connsiteX53" fmla="*/ 491124 w 1400988"/>
                <a:gd name="connsiteY53" fmla="*/ 1631628 h 1685748"/>
                <a:gd name="connsiteX54" fmla="*/ 608431 w 1400988"/>
                <a:gd name="connsiteY54" fmla="*/ 1685748 h 1685748"/>
                <a:gd name="connsiteX55" fmla="*/ 612054 w 1400988"/>
                <a:gd name="connsiteY55"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325475 w 1400988"/>
                <a:gd name="connsiteY25" fmla="*/ 164359 h 1685748"/>
                <a:gd name="connsiteX26" fmla="*/ 1292096 w 1400988"/>
                <a:gd name="connsiteY26" fmla="*/ 122900 h 1685748"/>
                <a:gd name="connsiteX27" fmla="*/ 1233390 w 1400988"/>
                <a:gd name="connsiteY27" fmla="*/ 73946 h 1685748"/>
                <a:gd name="connsiteX28" fmla="*/ 1169209 w 1400988"/>
                <a:gd name="connsiteY28" fmla="*/ 40364 h 1685748"/>
                <a:gd name="connsiteX29" fmla="*/ 1091075 w 1400988"/>
                <a:gd name="connsiteY29" fmla="*/ 14533 h 1685748"/>
                <a:gd name="connsiteX30" fmla="*/ 1010151 w 1400988"/>
                <a:gd name="connsiteY30" fmla="*/ 1615 h 1685748"/>
                <a:gd name="connsiteX31" fmla="*/ 901323 w 1400988"/>
                <a:gd name="connsiteY31" fmla="*/ 1616 h 1685748"/>
                <a:gd name="connsiteX32" fmla="*/ 803656 w 1400988"/>
                <a:gd name="connsiteY32" fmla="*/ 14533 h 1685748"/>
                <a:gd name="connsiteX33" fmla="*/ 725523 w 1400988"/>
                <a:gd name="connsiteY33" fmla="*/ 32615 h 1685748"/>
                <a:gd name="connsiteX34" fmla="*/ 599951 w 1400988"/>
                <a:gd name="connsiteY34" fmla="*/ 63612 h 1685748"/>
                <a:gd name="connsiteX35" fmla="*/ 524609 w 1400988"/>
                <a:gd name="connsiteY35" fmla="*/ 89446 h 1685748"/>
                <a:gd name="connsiteX36" fmla="*/ 440894 w 1400988"/>
                <a:gd name="connsiteY36" fmla="*/ 141108 h 1685748"/>
                <a:gd name="connsiteX37" fmla="*/ 354391 w 1400988"/>
                <a:gd name="connsiteY37" fmla="*/ 192775 h 1685748"/>
                <a:gd name="connsiteX38" fmla="*/ 265095 w 1400988"/>
                <a:gd name="connsiteY38" fmla="*/ 272853 h 1685748"/>
                <a:gd name="connsiteX39" fmla="*/ 195334 w 1400988"/>
                <a:gd name="connsiteY39" fmla="*/ 355518 h 1685748"/>
                <a:gd name="connsiteX40" fmla="*/ 139523 w 1400988"/>
                <a:gd name="connsiteY40" fmla="*/ 435596 h 1685748"/>
                <a:gd name="connsiteX41" fmla="*/ 64180 w 1400988"/>
                <a:gd name="connsiteY41" fmla="*/ 567341 h 1685748"/>
                <a:gd name="connsiteX42" fmla="*/ 22324 w 1400988"/>
                <a:gd name="connsiteY42" fmla="*/ 714585 h 1685748"/>
                <a:gd name="connsiteX43" fmla="*/ 5579 w 1400988"/>
                <a:gd name="connsiteY43" fmla="*/ 830830 h 1685748"/>
                <a:gd name="connsiteX44" fmla="*/ 0 w 1400988"/>
                <a:gd name="connsiteY44" fmla="*/ 931577 h 1685748"/>
                <a:gd name="connsiteX45" fmla="*/ 5581 w 1400988"/>
                <a:gd name="connsiteY45" fmla="*/ 985824 h 1685748"/>
                <a:gd name="connsiteX46" fmla="*/ 22324 w 1400988"/>
                <a:gd name="connsiteY46" fmla="*/ 1065903 h 1685748"/>
                <a:gd name="connsiteX47" fmla="*/ 41856 w 1400988"/>
                <a:gd name="connsiteY47" fmla="*/ 1133067 h 1685748"/>
                <a:gd name="connsiteX48" fmla="*/ 97667 w 1400988"/>
                <a:gd name="connsiteY48" fmla="*/ 1257062 h 1685748"/>
                <a:gd name="connsiteX49" fmla="*/ 131153 w 1400988"/>
                <a:gd name="connsiteY49" fmla="*/ 1313892 h 1685748"/>
                <a:gd name="connsiteX50" fmla="*/ 189751 w 1400988"/>
                <a:gd name="connsiteY50" fmla="*/ 1388804 h 1685748"/>
                <a:gd name="connsiteX51" fmla="*/ 259514 w 1400988"/>
                <a:gd name="connsiteY51" fmla="*/ 1468886 h 1685748"/>
                <a:gd name="connsiteX52" fmla="*/ 340437 w 1400988"/>
                <a:gd name="connsiteY52" fmla="*/ 1543799 h 1685748"/>
                <a:gd name="connsiteX53" fmla="*/ 432524 w 1400988"/>
                <a:gd name="connsiteY53" fmla="*/ 1598047 h 1685748"/>
                <a:gd name="connsiteX54" fmla="*/ 491124 w 1400988"/>
                <a:gd name="connsiteY54" fmla="*/ 1631628 h 1685748"/>
                <a:gd name="connsiteX55" fmla="*/ 608431 w 1400988"/>
                <a:gd name="connsiteY55" fmla="*/ 1685748 h 1685748"/>
                <a:gd name="connsiteX56" fmla="*/ 612054 w 1400988"/>
                <a:gd name="connsiteY56" fmla="*/ 1683291 h 1685748"/>
                <a:gd name="connsiteX0" fmla="*/ 612054 w 1407281"/>
                <a:gd name="connsiteY0" fmla="*/ 1683291 h 1685748"/>
                <a:gd name="connsiteX1" fmla="*/ 612054 w 1407281"/>
                <a:gd name="connsiteY1" fmla="*/ 1683291 h 1685748"/>
                <a:gd name="connsiteX2" fmla="*/ 532383 w 1407281"/>
                <a:gd name="connsiteY2" fmla="*/ 1596984 h 1685748"/>
                <a:gd name="connsiteX3" fmla="*/ 502285 w 1407281"/>
                <a:gd name="connsiteY3" fmla="*/ 1525717 h 1685748"/>
                <a:gd name="connsiteX4" fmla="*/ 491123 w 1407281"/>
                <a:gd name="connsiteY4" fmla="*/ 1474052 h 1685748"/>
                <a:gd name="connsiteX5" fmla="*/ 468800 w 1407281"/>
                <a:gd name="connsiteY5" fmla="*/ 1412055 h 1685748"/>
                <a:gd name="connsiteX6" fmla="*/ 456754 w 1407281"/>
                <a:gd name="connsiteY6" fmla="*/ 1350086 h 1685748"/>
                <a:gd name="connsiteX7" fmla="*/ 466009 w 1407281"/>
                <a:gd name="connsiteY7" fmla="*/ 1251895 h 1685748"/>
                <a:gd name="connsiteX8" fmla="*/ 485911 w 1407281"/>
                <a:gd name="connsiteY8" fmla="*/ 1153987 h 1685748"/>
                <a:gd name="connsiteX9" fmla="*/ 540183 w 1407281"/>
                <a:gd name="connsiteY9" fmla="*/ 1036033 h 1685748"/>
                <a:gd name="connsiteX10" fmla="*/ 625066 w 1407281"/>
                <a:gd name="connsiteY10" fmla="*/ 962574 h 1685748"/>
                <a:gd name="connsiteX11" fmla="*/ 694828 w 1407281"/>
                <a:gd name="connsiteY11" fmla="*/ 918660 h 1685748"/>
                <a:gd name="connsiteX12" fmla="*/ 777197 w 1407281"/>
                <a:gd name="connsiteY12" fmla="*/ 884488 h 1685748"/>
                <a:gd name="connsiteX13" fmla="*/ 901323 w 1407281"/>
                <a:gd name="connsiteY13" fmla="*/ 869579 h 1685748"/>
                <a:gd name="connsiteX14" fmla="*/ 979456 w 1407281"/>
                <a:gd name="connsiteY14" fmla="*/ 866996 h 1685748"/>
                <a:gd name="connsiteX15" fmla="*/ 1070197 w 1407281"/>
                <a:gd name="connsiteY15" fmla="*/ 853490 h 1685748"/>
                <a:gd name="connsiteX16" fmla="*/ 1158047 w 1407281"/>
                <a:gd name="connsiteY16" fmla="*/ 817915 h 1685748"/>
                <a:gd name="connsiteX17" fmla="*/ 1236179 w 1407281"/>
                <a:gd name="connsiteY17" fmla="*/ 753333 h 1685748"/>
                <a:gd name="connsiteX18" fmla="*/ 1317104 w 1407281"/>
                <a:gd name="connsiteY18" fmla="*/ 668087 h 1685748"/>
                <a:gd name="connsiteX19" fmla="*/ 1361751 w 1407281"/>
                <a:gd name="connsiteY19" fmla="*/ 582840 h 1685748"/>
                <a:gd name="connsiteX20" fmla="*/ 1381285 w 1407281"/>
                <a:gd name="connsiteY20" fmla="*/ 544093 h 1685748"/>
                <a:gd name="connsiteX21" fmla="*/ 1406507 w 1407281"/>
                <a:gd name="connsiteY21" fmla="*/ 479384 h 1685748"/>
                <a:gd name="connsiteX22" fmla="*/ 1400818 w 1407281"/>
                <a:gd name="connsiteY22" fmla="*/ 378767 h 1685748"/>
                <a:gd name="connsiteX23" fmla="*/ 1395237 w 1407281"/>
                <a:gd name="connsiteY23" fmla="*/ 316770 h 1685748"/>
                <a:gd name="connsiteX24" fmla="*/ 1364542 w 1407281"/>
                <a:gd name="connsiteY24" fmla="*/ 234105 h 1685748"/>
                <a:gd name="connsiteX25" fmla="*/ 1325475 w 1407281"/>
                <a:gd name="connsiteY25" fmla="*/ 164359 h 1685748"/>
                <a:gd name="connsiteX26" fmla="*/ 1292096 w 1407281"/>
                <a:gd name="connsiteY26" fmla="*/ 122900 h 1685748"/>
                <a:gd name="connsiteX27" fmla="*/ 1233390 w 1407281"/>
                <a:gd name="connsiteY27" fmla="*/ 73946 h 1685748"/>
                <a:gd name="connsiteX28" fmla="*/ 1169209 w 1407281"/>
                <a:gd name="connsiteY28" fmla="*/ 40364 h 1685748"/>
                <a:gd name="connsiteX29" fmla="*/ 1091075 w 1407281"/>
                <a:gd name="connsiteY29" fmla="*/ 14533 h 1685748"/>
                <a:gd name="connsiteX30" fmla="*/ 1010151 w 1407281"/>
                <a:gd name="connsiteY30" fmla="*/ 1615 h 1685748"/>
                <a:gd name="connsiteX31" fmla="*/ 901323 w 1407281"/>
                <a:gd name="connsiteY31" fmla="*/ 1616 h 1685748"/>
                <a:gd name="connsiteX32" fmla="*/ 803656 w 1407281"/>
                <a:gd name="connsiteY32" fmla="*/ 14533 h 1685748"/>
                <a:gd name="connsiteX33" fmla="*/ 725523 w 1407281"/>
                <a:gd name="connsiteY33" fmla="*/ 32615 h 1685748"/>
                <a:gd name="connsiteX34" fmla="*/ 599951 w 1407281"/>
                <a:gd name="connsiteY34" fmla="*/ 63612 h 1685748"/>
                <a:gd name="connsiteX35" fmla="*/ 524609 w 1407281"/>
                <a:gd name="connsiteY35" fmla="*/ 89446 h 1685748"/>
                <a:gd name="connsiteX36" fmla="*/ 440894 w 1407281"/>
                <a:gd name="connsiteY36" fmla="*/ 141108 h 1685748"/>
                <a:gd name="connsiteX37" fmla="*/ 354391 w 1407281"/>
                <a:gd name="connsiteY37" fmla="*/ 192775 h 1685748"/>
                <a:gd name="connsiteX38" fmla="*/ 265095 w 1407281"/>
                <a:gd name="connsiteY38" fmla="*/ 272853 h 1685748"/>
                <a:gd name="connsiteX39" fmla="*/ 195334 w 1407281"/>
                <a:gd name="connsiteY39" fmla="*/ 355518 h 1685748"/>
                <a:gd name="connsiteX40" fmla="*/ 139523 w 1407281"/>
                <a:gd name="connsiteY40" fmla="*/ 435596 h 1685748"/>
                <a:gd name="connsiteX41" fmla="*/ 64180 w 1407281"/>
                <a:gd name="connsiteY41" fmla="*/ 567341 h 1685748"/>
                <a:gd name="connsiteX42" fmla="*/ 22324 w 1407281"/>
                <a:gd name="connsiteY42" fmla="*/ 714585 h 1685748"/>
                <a:gd name="connsiteX43" fmla="*/ 5579 w 1407281"/>
                <a:gd name="connsiteY43" fmla="*/ 830830 h 1685748"/>
                <a:gd name="connsiteX44" fmla="*/ 0 w 1407281"/>
                <a:gd name="connsiteY44" fmla="*/ 931577 h 1685748"/>
                <a:gd name="connsiteX45" fmla="*/ 5581 w 1407281"/>
                <a:gd name="connsiteY45" fmla="*/ 985824 h 1685748"/>
                <a:gd name="connsiteX46" fmla="*/ 22324 w 1407281"/>
                <a:gd name="connsiteY46" fmla="*/ 1065903 h 1685748"/>
                <a:gd name="connsiteX47" fmla="*/ 41856 w 1407281"/>
                <a:gd name="connsiteY47" fmla="*/ 1133067 h 1685748"/>
                <a:gd name="connsiteX48" fmla="*/ 97667 w 1407281"/>
                <a:gd name="connsiteY48" fmla="*/ 1257062 h 1685748"/>
                <a:gd name="connsiteX49" fmla="*/ 131153 w 1407281"/>
                <a:gd name="connsiteY49" fmla="*/ 1313892 h 1685748"/>
                <a:gd name="connsiteX50" fmla="*/ 189751 w 1407281"/>
                <a:gd name="connsiteY50" fmla="*/ 1388804 h 1685748"/>
                <a:gd name="connsiteX51" fmla="*/ 259514 w 1407281"/>
                <a:gd name="connsiteY51" fmla="*/ 1468886 h 1685748"/>
                <a:gd name="connsiteX52" fmla="*/ 340437 w 1407281"/>
                <a:gd name="connsiteY52" fmla="*/ 1543799 h 1685748"/>
                <a:gd name="connsiteX53" fmla="*/ 432524 w 1407281"/>
                <a:gd name="connsiteY53" fmla="*/ 1598047 h 1685748"/>
                <a:gd name="connsiteX54" fmla="*/ 491124 w 1407281"/>
                <a:gd name="connsiteY54" fmla="*/ 1631628 h 1685748"/>
                <a:gd name="connsiteX55" fmla="*/ 608431 w 1407281"/>
                <a:gd name="connsiteY55" fmla="*/ 1685748 h 1685748"/>
                <a:gd name="connsiteX56" fmla="*/ 612054 w 1407281"/>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61751 w 1406536"/>
                <a:gd name="connsiteY19" fmla="*/ 582840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52922 w 1406536"/>
                <a:gd name="connsiteY17" fmla="*/ 779166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17678"/>
                <a:gd name="connsiteY0" fmla="*/ 1683291 h 1685748"/>
                <a:gd name="connsiteX1" fmla="*/ 612054 w 1417678"/>
                <a:gd name="connsiteY1" fmla="*/ 1683291 h 1685748"/>
                <a:gd name="connsiteX2" fmla="*/ 532383 w 1417678"/>
                <a:gd name="connsiteY2" fmla="*/ 1596984 h 1685748"/>
                <a:gd name="connsiteX3" fmla="*/ 502285 w 1417678"/>
                <a:gd name="connsiteY3" fmla="*/ 1525717 h 1685748"/>
                <a:gd name="connsiteX4" fmla="*/ 491123 w 1417678"/>
                <a:gd name="connsiteY4" fmla="*/ 1474052 h 1685748"/>
                <a:gd name="connsiteX5" fmla="*/ 468800 w 1417678"/>
                <a:gd name="connsiteY5" fmla="*/ 1412055 h 1685748"/>
                <a:gd name="connsiteX6" fmla="*/ 456754 w 1417678"/>
                <a:gd name="connsiteY6" fmla="*/ 1350086 h 1685748"/>
                <a:gd name="connsiteX7" fmla="*/ 466009 w 1417678"/>
                <a:gd name="connsiteY7" fmla="*/ 1251895 h 1685748"/>
                <a:gd name="connsiteX8" fmla="*/ 485911 w 1417678"/>
                <a:gd name="connsiteY8" fmla="*/ 1153987 h 1685748"/>
                <a:gd name="connsiteX9" fmla="*/ 540183 w 1417678"/>
                <a:gd name="connsiteY9" fmla="*/ 1036033 h 1685748"/>
                <a:gd name="connsiteX10" fmla="*/ 625066 w 1417678"/>
                <a:gd name="connsiteY10" fmla="*/ 962574 h 1685748"/>
                <a:gd name="connsiteX11" fmla="*/ 694828 w 1417678"/>
                <a:gd name="connsiteY11" fmla="*/ 918660 h 1685748"/>
                <a:gd name="connsiteX12" fmla="*/ 777197 w 1417678"/>
                <a:gd name="connsiteY12" fmla="*/ 884488 h 1685748"/>
                <a:gd name="connsiteX13" fmla="*/ 901323 w 1417678"/>
                <a:gd name="connsiteY13" fmla="*/ 869579 h 1685748"/>
                <a:gd name="connsiteX14" fmla="*/ 979456 w 1417678"/>
                <a:gd name="connsiteY14" fmla="*/ 866996 h 1685748"/>
                <a:gd name="connsiteX15" fmla="*/ 1070197 w 1417678"/>
                <a:gd name="connsiteY15" fmla="*/ 853490 h 1685748"/>
                <a:gd name="connsiteX16" fmla="*/ 1158047 w 1417678"/>
                <a:gd name="connsiteY16" fmla="*/ 817915 h 1685748"/>
                <a:gd name="connsiteX17" fmla="*/ 1252922 w 1417678"/>
                <a:gd name="connsiteY17" fmla="*/ 779166 h 1685748"/>
                <a:gd name="connsiteX18" fmla="*/ 1345009 w 1417678"/>
                <a:gd name="connsiteY18" fmla="*/ 709418 h 1685748"/>
                <a:gd name="connsiteX19" fmla="*/ 1389655 w 1417678"/>
                <a:gd name="connsiteY19" fmla="*/ 624171 h 1685748"/>
                <a:gd name="connsiteX20" fmla="*/ 1398028 w 1417678"/>
                <a:gd name="connsiteY20" fmla="*/ 544093 h 1685748"/>
                <a:gd name="connsiteX21" fmla="*/ 1417669 w 1417678"/>
                <a:gd name="connsiteY21" fmla="*/ 463884 h 1685748"/>
                <a:gd name="connsiteX22" fmla="*/ 1400818 w 1417678"/>
                <a:gd name="connsiteY22" fmla="*/ 378767 h 1685748"/>
                <a:gd name="connsiteX23" fmla="*/ 1395237 w 1417678"/>
                <a:gd name="connsiteY23" fmla="*/ 316770 h 1685748"/>
                <a:gd name="connsiteX24" fmla="*/ 1364542 w 1417678"/>
                <a:gd name="connsiteY24" fmla="*/ 234105 h 1685748"/>
                <a:gd name="connsiteX25" fmla="*/ 1325475 w 1417678"/>
                <a:gd name="connsiteY25" fmla="*/ 164359 h 1685748"/>
                <a:gd name="connsiteX26" fmla="*/ 1292096 w 1417678"/>
                <a:gd name="connsiteY26" fmla="*/ 122900 h 1685748"/>
                <a:gd name="connsiteX27" fmla="*/ 1233390 w 1417678"/>
                <a:gd name="connsiteY27" fmla="*/ 73946 h 1685748"/>
                <a:gd name="connsiteX28" fmla="*/ 1169209 w 1417678"/>
                <a:gd name="connsiteY28" fmla="*/ 40364 h 1685748"/>
                <a:gd name="connsiteX29" fmla="*/ 1091075 w 1417678"/>
                <a:gd name="connsiteY29" fmla="*/ 14533 h 1685748"/>
                <a:gd name="connsiteX30" fmla="*/ 1010151 w 1417678"/>
                <a:gd name="connsiteY30" fmla="*/ 1615 h 1685748"/>
                <a:gd name="connsiteX31" fmla="*/ 901323 w 1417678"/>
                <a:gd name="connsiteY31" fmla="*/ 1616 h 1685748"/>
                <a:gd name="connsiteX32" fmla="*/ 803656 w 1417678"/>
                <a:gd name="connsiteY32" fmla="*/ 14533 h 1685748"/>
                <a:gd name="connsiteX33" fmla="*/ 725523 w 1417678"/>
                <a:gd name="connsiteY33" fmla="*/ 32615 h 1685748"/>
                <a:gd name="connsiteX34" fmla="*/ 599951 w 1417678"/>
                <a:gd name="connsiteY34" fmla="*/ 63612 h 1685748"/>
                <a:gd name="connsiteX35" fmla="*/ 524609 w 1417678"/>
                <a:gd name="connsiteY35" fmla="*/ 89446 h 1685748"/>
                <a:gd name="connsiteX36" fmla="*/ 440894 w 1417678"/>
                <a:gd name="connsiteY36" fmla="*/ 141108 h 1685748"/>
                <a:gd name="connsiteX37" fmla="*/ 354391 w 1417678"/>
                <a:gd name="connsiteY37" fmla="*/ 192775 h 1685748"/>
                <a:gd name="connsiteX38" fmla="*/ 265095 w 1417678"/>
                <a:gd name="connsiteY38" fmla="*/ 272853 h 1685748"/>
                <a:gd name="connsiteX39" fmla="*/ 195334 w 1417678"/>
                <a:gd name="connsiteY39" fmla="*/ 355518 h 1685748"/>
                <a:gd name="connsiteX40" fmla="*/ 139523 w 1417678"/>
                <a:gd name="connsiteY40" fmla="*/ 435596 h 1685748"/>
                <a:gd name="connsiteX41" fmla="*/ 64180 w 1417678"/>
                <a:gd name="connsiteY41" fmla="*/ 567341 h 1685748"/>
                <a:gd name="connsiteX42" fmla="*/ 22324 w 1417678"/>
                <a:gd name="connsiteY42" fmla="*/ 714585 h 1685748"/>
                <a:gd name="connsiteX43" fmla="*/ 5579 w 1417678"/>
                <a:gd name="connsiteY43" fmla="*/ 830830 h 1685748"/>
                <a:gd name="connsiteX44" fmla="*/ 0 w 1417678"/>
                <a:gd name="connsiteY44" fmla="*/ 931577 h 1685748"/>
                <a:gd name="connsiteX45" fmla="*/ 5581 w 1417678"/>
                <a:gd name="connsiteY45" fmla="*/ 985824 h 1685748"/>
                <a:gd name="connsiteX46" fmla="*/ 22324 w 1417678"/>
                <a:gd name="connsiteY46" fmla="*/ 1065903 h 1685748"/>
                <a:gd name="connsiteX47" fmla="*/ 41856 w 1417678"/>
                <a:gd name="connsiteY47" fmla="*/ 1133067 h 1685748"/>
                <a:gd name="connsiteX48" fmla="*/ 97667 w 1417678"/>
                <a:gd name="connsiteY48" fmla="*/ 1257062 h 1685748"/>
                <a:gd name="connsiteX49" fmla="*/ 131153 w 1417678"/>
                <a:gd name="connsiteY49" fmla="*/ 1313892 h 1685748"/>
                <a:gd name="connsiteX50" fmla="*/ 189751 w 1417678"/>
                <a:gd name="connsiteY50" fmla="*/ 1388804 h 1685748"/>
                <a:gd name="connsiteX51" fmla="*/ 259514 w 1417678"/>
                <a:gd name="connsiteY51" fmla="*/ 1468886 h 1685748"/>
                <a:gd name="connsiteX52" fmla="*/ 340437 w 1417678"/>
                <a:gd name="connsiteY52" fmla="*/ 1543799 h 1685748"/>
                <a:gd name="connsiteX53" fmla="*/ 432524 w 1417678"/>
                <a:gd name="connsiteY53" fmla="*/ 1598047 h 1685748"/>
                <a:gd name="connsiteX54" fmla="*/ 491124 w 1417678"/>
                <a:gd name="connsiteY54" fmla="*/ 1631628 h 1685748"/>
                <a:gd name="connsiteX55" fmla="*/ 608431 w 1417678"/>
                <a:gd name="connsiteY55" fmla="*/ 1685748 h 1685748"/>
                <a:gd name="connsiteX56" fmla="*/ 612054 w 1417678"/>
                <a:gd name="connsiteY56" fmla="*/ 1683291 h 1685748"/>
                <a:gd name="connsiteX0" fmla="*/ 612054 w 1419315"/>
                <a:gd name="connsiteY0" fmla="*/ 1683291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12054 w 1419315"/>
                <a:gd name="connsiteY56" fmla="*/ 1683291 h 1685748"/>
                <a:gd name="connsiteX0" fmla="*/ 623216 w 1419315"/>
                <a:gd name="connsiteY0" fmla="*/ 1641960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685748"/>
                <a:gd name="connsiteX1" fmla="*/ 612054 w 1419315"/>
                <a:gd name="connsiteY1" fmla="*/ 1683291 h 1685748"/>
                <a:gd name="connsiteX2" fmla="*/ 543544 w 1419315"/>
                <a:gd name="connsiteY2" fmla="*/ 1581485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23216 w 1419315"/>
                <a:gd name="connsiteY56" fmla="*/ 1641960 h 1711580"/>
                <a:gd name="connsiteX0" fmla="*/ 679025 w 1419315"/>
                <a:gd name="connsiteY0" fmla="*/ 1688458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82611 w 1419315"/>
                <a:gd name="connsiteY2" fmla="*/ 1612484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8149"/>
                <a:gd name="connsiteY0" fmla="*/ 1688458 h 1711580"/>
                <a:gd name="connsiteX1" fmla="*/ 639959 w 1418149"/>
                <a:gd name="connsiteY1" fmla="*/ 1667792 h 1711580"/>
                <a:gd name="connsiteX2" fmla="*/ 582611 w 1418149"/>
                <a:gd name="connsiteY2" fmla="*/ 1612484 h 1711580"/>
                <a:gd name="connsiteX3" fmla="*/ 524609 w 1418149"/>
                <a:gd name="connsiteY3" fmla="*/ 1530884 h 1711580"/>
                <a:gd name="connsiteX4" fmla="*/ 491123 w 1418149"/>
                <a:gd name="connsiteY4" fmla="*/ 1474052 h 1711580"/>
                <a:gd name="connsiteX5" fmla="*/ 468800 w 1418149"/>
                <a:gd name="connsiteY5" fmla="*/ 1412055 h 1711580"/>
                <a:gd name="connsiteX6" fmla="*/ 456754 w 1418149"/>
                <a:gd name="connsiteY6" fmla="*/ 1350086 h 1711580"/>
                <a:gd name="connsiteX7" fmla="*/ 466009 w 1418149"/>
                <a:gd name="connsiteY7" fmla="*/ 1251895 h 1711580"/>
                <a:gd name="connsiteX8" fmla="*/ 485911 w 1418149"/>
                <a:gd name="connsiteY8" fmla="*/ 1153987 h 1711580"/>
                <a:gd name="connsiteX9" fmla="*/ 540183 w 1418149"/>
                <a:gd name="connsiteY9" fmla="*/ 1036033 h 1711580"/>
                <a:gd name="connsiteX10" fmla="*/ 625066 w 1418149"/>
                <a:gd name="connsiteY10" fmla="*/ 962574 h 1711580"/>
                <a:gd name="connsiteX11" fmla="*/ 694828 w 1418149"/>
                <a:gd name="connsiteY11" fmla="*/ 918660 h 1711580"/>
                <a:gd name="connsiteX12" fmla="*/ 777197 w 1418149"/>
                <a:gd name="connsiteY12" fmla="*/ 884488 h 1711580"/>
                <a:gd name="connsiteX13" fmla="*/ 901323 w 1418149"/>
                <a:gd name="connsiteY13" fmla="*/ 869579 h 1711580"/>
                <a:gd name="connsiteX14" fmla="*/ 979456 w 1418149"/>
                <a:gd name="connsiteY14" fmla="*/ 866996 h 1711580"/>
                <a:gd name="connsiteX15" fmla="*/ 1070197 w 1418149"/>
                <a:gd name="connsiteY15" fmla="*/ 853490 h 1711580"/>
                <a:gd name="connsiteX16" fmla="*/ 1158047 w 1418149"/>
                <a:gd name="connsiteY16" fmla="*/ 817915 h 1711580"/>
                <a:gd name="connsiteX17" fmla="*/ 1252922 w 1418149"/>
                <a:gd name="connsiteY17" fmla="*/ 779166 h 1711580"/>
                <a:gd name="connsiteX18" fmla="*/ 1345009 w 1418149"/>
                <a:gd name="connsiteY18" fmla="*/ 709418 h 1711580"/>
                <a:gd name="connsiteX19" fmla="*/ 1389655 w 1418149"/>
                <a:gd name="connsiteY19" fmla="*/ 624171 h 1711580"/>
                <a:gd name="connsiteX20" fmla="*/ 1414771 w 1418149"/>
                <a:gd name="connsiteY20" fmla="*/ 554425 h 1711580"/>
                <a:gd name="connsiteX21" fmla="*/ 1417669 w 1418149"/>
                <a:gd name="connsiteY21" fmla="*/ 463884 h 1711580"/>
                <a:gd name="connsiteX22" fmla="*/ 1417561 w 1418149"/>
                <a:gd name="connsiteY22" fmla="*/ 378767 h 1711580"/>
                <a:gd name="connsiteX23" fmla="*/ 1395237 w 1418149"/>
                <a:gd name="connsiteY23" fmla="*/ 316770 h 1711580"/>
                <a:gd name="connsiteX24" fmla="*/ 1364542 w 1418149"/>
                <a:gd name="connsiteY24" fmla="*/ 234105 h 1711580"/>
                <a:gd name="connsiteX25" fmla="*/ 1325475 w 1418149"/>
                <a:gd name="connsiteY25" fmla="*/ 164359 h 1711580"/>
                <a:gd name="connsiteX26" fmla="*/ 1292096 w 1418149"/>
                <a:gd name="connsiteY26" fmla="*/ 122900 h 1711580"/>
                <a:gd name="connsiteX27" fmla="*/ 1233390 w 1418149"/>
                <a:gd name="connsiteY27" fmla="*/ 73946 h 1711580"/>
                <a:gd name="connsiteX28" fmla="*/ 1169209 w 1418149"/>
                <a:gd name="connsiteY28" fmla="*/ 40364 h 1711580"/>
                <a:gd name="connsiteX29" fmla="*/ 1091075 w 1418149"/>
                <a:gd name="connsiteY29" fmla="*/ 14533 h 1711580"/>
                <a:gd name="connsiteX30" fmla="*/ 1010151 w 1418149"/>
                <a:gd name="connsiteY30" fmla="*/ 1615 h 1711580"/>
                <a:gd name="connsiteX31" fmla="*/ 901323 w 1418149"/>
                <a:gd name="connsiteY31" fmla="*/ 1616 h 1711580"/>
                <a:gd name="connsiteX32" fmla="*/ 803656 w 1418149"/>
                <a:gd name="connsiteY32" fmla="*/ 14533 h 1711580"/>
                <a:gd name="connsiteX33" fmla="*/ 725523 w 1418149"/>
                <a:gd name="connsiteY33" fmla="*/ 32615 h 1711580"/>
                <a:gd name="connsiteX34" fmla="*/ 599951 w 1418149"/>
                <a:gd name="connsiteY34" fmla="*/ 63612 h 1711580"/>
                <a:gd name="connsiteX35" fmla="*/ 524609 w 1418149"/>
                <a:gd name="connsiteY35" fmla="*/ 89446 h 1711580"/>
                <a:gd name="connsiteX36" fmla="*/ 440894 w 1418149"/>
                <a:gd name="connsiteY36" fmla="*/ 141108 h 1711580"/>
                <a:gd name="connsiteX37" fmla="*/ 354391 w 1418149"/>
                <a:gd name="connsiteY37" fmla="*/ 192775 h 1711580"/>
                <a:gd name="connsiteX38" fmla="*/ 265095 w 1418149"/>
                <a:gd name="connsiteY38" fmla="*/ 272853 h 1711580"/>
                <a:gd name="connsiteX39" fmla="*/ 195334 w 1418149"/>
                <a:gd name="connsiteY39" fmla="*/ 355518 h 1711580"/>
                <a:gd name="connsiteX40" fmla="*/ 139523 w 1418149"/>
                <a:gd name="connsiteY40" fmla="*/ 435596 h 1711580"/>
                <a:gd name="connsiteX41" fmla="*/ 64180 w 1418149"/>
                <a:gd name="connsiteY41" fmla="*/ 567341 h 1711580"/>
                <a:gd name="connsiteX42" fmla="*/ 22324 w 1418149"/>
                <a:gd name="connsiteY42" fmla="*/ 714585 h 1711580"/>
                <a:gd name="connsiteX43" fmla="*/ 5579 w 1418149"/>
                <a:gd name="connsiteY43" fmla="*/ 830830 h 1711580"/>
                <a:gd name="connsiteX44" fmla="*/ 0 w 1418149"/>
                <a:gd name="connsiteY44" fmla="*/ 931577 h 1711580"/>
                <a:gd name="connsiteX45" fmla="*/ 5581 w 1418149"/>
                <a:gd name="connsiteY45" fmla="*/ 985824 h 1711580"/>
                <a:gd name="connsiteX46" fmla="*/ 22324 w 1418149"/>
                <a:gd name="connsiteY46" fmla="*/ 1065903 h 1711580"/>
                <a:gd name="connsiteX47" fmla="*/ 41856 w 1418149"/>
                <a:gd name="connsiteY47" fmla="*/ 1133067 h 1711580"/>
                <a:gd name="connsiteX48" fmla="*/ 97667 w 1418149"/>
                <a:gd name="connsiteY48" fmla="*/ 1257062 h 1711580"/>
                <a:gd name="connsiteX49" fmla="*/ 131153 w 1418149"/>
                <a:gd name="connsiteY49" fmla="*/ 1313892 h 1711580"/>
                <a:gd name="connsiteX50" fmla="*/ 189751 w 1418149"/>
                <a:gd name="connsiteY50" fmla="*/ 1388804 h 1711580"/>
                <a:gd name="connsiteX51" fmla="*/ 259514 w 1418149"/>
                <a:gd name="connsiteY51" fmla="*/ 1468886 h 1711580"/>
                <a:gd name="connsiteX52" fmla="*/ 340437 w 1418149"/>
                <a:gd name="connsiteY52" fmla="*/ 1543799 h 1711580"/>
                <a:gd name="connsiteX53" fmla="*/ 432524 w 1418149"/>
                <a:gd name="connsiteY53" fmla="*/ 1598047 h 1711580"/>
                <a:gd name="connsiteX54" fmla="*/ 491124 w 1418149"/>
                <a:gd name="connsiteY54" fmla="*/ 1631628 h 1711580"/>
                <a:gd name="connsiteX55" fmla="*/ 703307 w 1418149"/>
                <a:gd name="connsiteY55" fmla="*/ 1711580 h 1711580"/>
                <a:gd name="connsiteX56" fmla="*/ 679025 w 1418149"/>
                <a:gd name="connsiteY56" fmla="*/ 1688458 h 1711580"/>
                <a:gd name="connsiteX0" fmla="*/ 679025 w 1418149"/>
                <a:gd name="connsiteY0" fmla="*/ 1688458 h 1742579"/>
                <a:gd name="connsiteX1" fmla="*/ 639959 w 1418149"/>
                <a:gd name="connsiteY1" fmla="*/ 1667792 h 1742579"/>
                <a:gd name="connsiteX2" fmla="*/ 582611 w 1418149"/>
                <a:gd name="connsiteY2" fmla="*/ 1612484 h 1742579"/>
                <a:gd name="connsiteX3" fmla="*/ 524609 w 1418149"/>
                <a:gd name="connsiteY3" fmla="*/ 1530884 h 1742579"/>
                <a:gd name="connsiteX4" fmla="*/ 491123 w 1418149"/>
                <a:gd name="connsiteY4" fmla="*/ 1474052 h 1742579"/>
                <a:gd name="connsiteX5" fmla="*/ 468800 w 1418149"/>
                <a:gd name="connsiteY5" fmla="*/ 1412055 h 1742579"/>
                <a:gd name="connsiteX6" fmla="*/ 456754 w 1418149"/>
                <a:gd name="connsiteY6" fmla="*/ 1350086 h 1742579"/>
                <a:gd name="connsiteX7" fmla="*/ 466009 w 1418149"/>
                <a:gd name="connsiteY7" fmla="*/ 1251895 h 1742579"/>
                <a:gd name="connsiteX8" fmla="*/ 485911 w 1418149"/>
                <a:gd name="connsiteY8" fmla="*/ 1153987 h 1742579"/>
                <a:gd name="connsiteX9" fmla="*/ 540183 w 1418149"/>
                <a:gd name="connsiteY9" fmla="*/ 1036033 h 1742579"/>
                <a:gd name="connsiteX10" fmla="*/ 625066 w 1418149"/>
                <a:gd name="connsiteY10" fmla="*/ 962574 h 1742579"/>
                <a:gd name="connsiteX11" fmla="*/ 694828 w 1418149"/>
                <a:gd name="connsiteY11" fmla="*/ 918660 h 1742579"/>
                <a:gd name="connsiteX12" fmla="*/ 777197 w 1418149"/>
                <a:gd name="connsiteY12" fmla="*/ 884488 h 1742579"/>
                <a:gd name="connsiteX13" fmla="*/ 901323 w 1418149"/>
                <a:gd name="connsiteY13" fmla="*/ 869579 h 1742579"/>
                <a:gd name="connsiteX14" fmla="*/ 979456 w 1418149"/>
                <a:gd name="connsiteY14" fmla="*/ 866996 h 1742579"/>
                <a:gd name="connsiteX15" fmla="*/ 1070197 w 1418149"/>
                <a:gd name="connsiteY15" fmla="*/ 853490 h 1742579"/>
                <a:gd name="connsiteX16" fmla="*/ 1158047 w 1418149"/>
                <a:gd name="connsiteY16" fmla="*/ 817915 h 1742579"/>
                <a:gd name="connsiteX17" fmla="*/ 1252922 w 1418149"/>
                <a:gd name="connsiteY17" fmla="*/ 779166 h 1742579"/>
                <a:gd name="connsiteX18" fmla="*/ 1345009 w 1418149"/>
                <a:gd name="connsiteY18" fmla="*/ 709418 h 1742579"/>
                <a:gd name="connsiteX19" fmla="*/ 1389655 w 1418149"/>
                <a:gd name="connsiteY19" fmla="*/ 624171 h 1742579"/>
                <a:gd name="connsiteX20" fmla="*/ 1414771 w 1418149"/>
                <a:gd name="connsiteY20" fmla="*/ 554425 h 1742579"/>
                <a:gd name="connsiteX21" fmla="*/ 1417669 w 1418149"/>
                <a:gd name="connsiteY21" fmla="*/ 463884 h 1742579"/>
                <a:gd name="connsiteX22" fmla="*/ 1417561 w 1418149"/>
                <a:gd name="connsiteY22" fmla="*/ 378767 h 1742579"/>
                <a:gd name="connsiteX23" fmla="*/ 1395237 w 1418149"/>
                <a:gd name="connsiteY23" fmla="*/ 316770 h 1742579"/>
                <a:gd name="connsiteX24" fmla="*/ 1364542 w 1418149"/>
                <a:gd name="connsiteY24" fmla="*/ 234105 h 1742579"/>
                <a:gd name="connsiteX25" fmla="*/ 1325475 w 1418149"/>
                <a:gd name="connsiteY25" fmla="*/ 164359 h 1742579"/>
                <a:gd name="connsiteX26" fmla="*/ 1292096 w 1418149"/>
                <a:gd name="connsiteY26" fmla="*/ 122900 h 1742579"/>
                <a:gd name="connsiteX27" fmla="*/ 1233390 w 1418149"/>
                <a:gd name="connsiteY27" fmla="*/ 73946 h 1742579"/>
                <a:gd name="connsiteX28" fmla="*/ 1169209 w 1418149"/>
                <a:gd name="connsiteY28" fmla="*/ 40364 h 1742579"/>
                <a:gd name="connsiteX29" fmla="*/ 1091075 w 1418149"/>
                <a:gd name="connsiteY29" fmla="*/ 14533 h 1742579"/>
                <a:gd name="connsiteX30" fmla="*/ 1010151 w 1418149"/>
                <a:gd name="connsiteY30" fmla="*/ 1615 h 1742579"/>
                <a:gd name="connsiteX31" fmla="*/ 901323 w 1418149"/>
                <a:gd name="connsiteY31" fmla="*/ 1616 h 1742579"/>
                <a:gd name="connsiteX32" fmla="*/ 803656 w 1418149"/>
                <a:gd name="connsiteY32" fmla="*/ 14533 h 1742579"/>
                <a:gd name="connsiteX33" fmla="*/ 725523 w 1418149"/>
                <a:gd name="connsiteY33" fmla="*/ 32615 h 1742579"/>
                <a:gd name="connsiteX34" fmla="*/ 599951 w 1418149"/>
                <a:gd name="connsiteY34" fmla="*/ 63612 h 1742579"/>
                <a:gd name="connsiteX35" fmla="*/ 524609 w 1418149"/>
                <a:gd name="connsiteY35" fmla="*/ 89446 h 1742579"/>
                <a:gd name="connsiteX36" fmla="*/ 440894 w 1418149"/>
                <a:gd name="connsiteY36" fmla="*/ 141108 h 1742579"/>
                <a:gd name="connsiteX37" fmla="*/ 354391 w 1418149"/>
                <a:gd name="connsiteY37" fmla="*/ 192775 h 1742579"/>
                <a:gd name="connsiteX38" fmla="*/ 265095 w 1418149"/>
                <a:gd name="connsiteY38" fmla="*/ 272853 h 1742579"/>
                <a:gd name="connsiteX39" fmla="*/ 195334 w 1418149"/>
                <a:gd name="connsiteY39" fmla="*/ 355518 h 1742579"/>
                <a:gd name="connsiteX40" fmla="*/ 139523 w 1418149"/>
                <a:gd name="connsiteY40" fmla="*/ 435596 h 1742579"/>
                <a:gd name="connsiteX41" fmla="*/ 64180 w 1418149"/>
                <a:gd name="connsiteY41" fmla="*/ 567341 h 1742579"/>
                <a:gd name="connsiteX42" fmla="*/ 22324 w 1418149"/>
                <a:gd name="connsiteY42" fmla="*/ 714585 h 1742579"/>
                <a:gd name="connsiteX43" fmla="*/ 5579 w 1418149"/>
                <a:gd name="connsiteY43" fmla="*/ 830830 h 1742579"/>
                <a:gd name="connsiteX44" fmla="*/ 0 w 1418149"/>
                <a:gd name="connsiteY44" fmla="*/ 931577 h 1742579"/>
                <a:gd name="connsiteX45" fmla="*/ 5581 w 1418149"/>
                <a:gd name="connsiteY45" fmla="*/ 985824 h 1742579"/>
                <a:gd name="connsiteX46" fmla="*/ 22324 w 1418149"/>
                <a:gd name="connsiteY46" fmla="*/ 1065903 h 1742579"/>
                <a:gd name="connsiteX47" fmla="*/ 41856 w 1418149"/>
                <a:gd name="connsiteY47" fmla="*/ 1133067 h 1742579"/>
                <a:gd name="connsiteX48" fmla="*/ 97667 w 1418149"/>
                <a:gd name="connsiteY48" fmla="*/ 1257062 h 1742579"/>
                <a:gd name="connsiteX49" fmla="*/ 131153 w 1418149"/>
                <a:gd name="connsiteY49" fmla="*/ 1313892 h 1742579"/>
                <a:gd name="connsiteX50" fmla="*/ 189751 w 1418149"/>
                <a:gd name="connsiteY50" fmla="*/ 1388804 h 1742579"/>
                <a:gd name="connsiteX51" fmla="*/ 259514 w 1418149"/>
                <a:gd name="connsiteY51" fmla="*/ 1468886 h 1742579"/>
                <a:gd name="connsiteX52" fmla="*/ 340437 w 1418149"/>
                <a:gd name="connsiteY52" fmla="*/ 1543799 h 1742579"/>
                <a:gd name="connsiteX53" fmla="*/ 432524 w 1418149"/>
                <a:gd name="connsiteY53" fmla="*/ 1598047 h 1742579"/>
                <a:gd name="connsiteX54" fmla="*/ 491124 w 1418149"/>
                <a:gd name="connsiteY54" fmla="*/ 1631628 h 1742579"/>
                <a:gd name="connsiteX55" fmla="*/ 831668 w 1418149"/>
                <a:gd name="connsiteY55" fmla="*/ 1742579 h 1742579"/>
                <a:gd name="connsiteX56" fmla="*/ 679025 w 1418149"/>
                <a:gd name="connsiteY56" fmla="*/ 1688458 h 1742579"/>
                <a:gd name="connsiteX0" fmla="*/ 831668 w 1418149"/>
                <a:gd name="connsiteY0" fmla="*/ 1742579 h 1742579"/>
                <a:gd name="connsiteX1" fmla="*/ 639959 w 1418149"/>
                <a:gd name="connsiteY1" fmla="*/ 1667792 h 1742579"/>
                <a:gd name="connsiteX2" fmla="*/ 582611 w 1418149"/>
                <a:gd name="connsiteY2" fmla="*/ 1612484 h 1742579"/>
                <a:gd name="connsiteX3" fmla="*/ 524609 w 1418149"/>
                <a:gd name="connsiteY3" fmla="*/ 1530884 h 1742579"/>
                <a:gd name="connsiteX4" fmla="*/ 491123 w 1418149"/>
                <a:gd name="connsiteY4" fmla="*/ 1474052 h 1742579"/>
                <a:gd name="connsiteX5" fmla="*/ 468800 w 1418149"/>
                <a:gd name="connsiteY5" fmla="*/ 1412055 h 1742579"/>
                <a:gd name="connsiteX6" fmla="*/ 456754 w 1418149"/>
                <a:gd name="connsiteY6" fmla="*/ 1350086 h 1742579"/>
                <a:gd name="connsiteX7" fmla="*/ 466009 w 1418149"/>
                <a:gd name="connsiteY7" fmla="*/ 1251895 h 1742579"/>
                <a:gd name="connsiteX8" fmla="*/ 485911 w 1418149"/>
                <a:gd name="connsiteY8" fmla="*/ 1153987 h 1742579"/>
                <a:gd name="connsiteX9" fmla="*/ 540183 w 1418149"/>
                <a:gd name="connsiteY9" fmla="*/ 1036033 h 1742579"/>
                <a:gd name="connsiteX10" fmla="*/ 625066 w 1418149"/>
                <a:gd name="connsiteY10" fmla="*/ 962574 h 1742579"/>
                <a:gd name="connsiteX11" fmla="*/ 694828 w 1418149"/>
                <a:gd name="connsiteY11" fmla="*/ 918660 h 1742579"/>
                <a:gd name="connsiteX12" fmla="*/ 777197 w 1418149"/>
                <a:gd name="connsiteY12" fmla="*/ 884488 h 1742579"/>
                <a:gd name="connsiteX13" fmla="*/ 901323 w 1418149"/>
                <a:gd name="connsiteY13" fmla="*/ 869579 h 1742579"/>
                <a:gd name="connsiteX14" fmla="*/ 979456 w 1418149"/>
                <a:gd name="connsiteY14" fmla="*/ 866996 h 1742579"/>
                <a:gd name="connsiteX15" fmla="*/ 1070197 w 1418149"/>
                <a:gd name="connsiteY15" fmla="*/ 853490 h 1742579"/>
                <a:gd name="connsiteX16" fmla="*/ 1158047 w 1418149"/>
                <a:gd name="connsiteY16" fmla="*/ 817915 h 1742579"/>
                <a:gd name="connsiteX17" fmla="*/ 1252922 w 1418149"/>
                <a:gd name="connsiteY17" fmla="*/ 779166 h 1742579"/>
                <a:gd name="connsiteX18" fmla="*/ 1345009 w 1418149"/>
                <a:gd name="connsiteY18" fmla="*/ 709418 h 1742579"/>
                <a:gd name="connsiteX19" fmla="*/ 1389655 w 1418149"/>
                <a:gd name="connsiteY19" fmla="*/ 624171 h 1742579"/>
                <a:gd name="connsiteX20" fmla="*/ 1414771 w 1418149"/>
                <a:gd name="connsiteY20" fmla="*/ 554425 h 1742579"/>
                <a:gd name="connsiteX21" fmla="*/ 1417669 w 1418149"/>
                <a:gd name="connsiteY21" fmla="*/ 463884 h 1742579"/>
                <a:gd name="connsiteX22" fmla="*/ 1417561 w 1418149"/>
                <a:gd name="connsiteY22" fmla="*/ 378767 h 1742579"/>
                <a:gd name="connsiteX23" fmla="*/ 1395237 w 1418149"/>
                <a:gd name="connsiteY23" fmla="*/ 316770 h 1742579"/>
                <a:gd name="connsiteX24" fmla="*/ 1364542 w 1418149"/>
                <a:gd name="connsiteY24" fmla="*/ 234105 h 1742579"/>
                <a:gd name="connsiteX25" fmla="*/ 1325475 w 1418149"/>
                <a:gd name="connsiteY25" fmla="*/ 164359 h 1742579"/>
                <a:gd name="connsiteX26" fmla="*/ 1292096 w 1418149"/>
                <a:gd name="connsiteY26" fmla="*/ 122900 h 1742579"/>
                <a:gd name="connsiteX27" fmla="*/ 1233390 w 1418149"/>
                <a:gd name="connsiteY27" fmla="*/ 73946 h 1742579"/>
                <a:gd name="connsiteX28" fmla="*/ 1169209 w 1418149"/>
                <a:gd name="connsiteY28" fmla="*/ 40364 h 1742579"/>
                <a:gd name="connsiteX29" fmla="*/ 1091075 w 1418149"/>
                <a:gd name="connsiteY29" fmla="*/ 14533 h 1742579"/>
                <a:gd name="connsiteX30" fmla="*/ 1010151 w 1418149"/>
                <a:gd name="connsiteY30" fmla="*/ 1615 h 1742579"/>
                <a:gd name="connsiteX31" fmla="*/ 901323 w 1418149"/>
                <a:gd name="connsiteY31" fmla="*/ 1616 h 1742579"/>
                <a:gd name="connsiteX32" fmla="*/ 803656 w 1418149"/>
                <a:gd name="connsiteY32" fmla="*/ 14533 h 1742579"/>
                <a:gd name="connsiteX33" fmla="*/ 725523 w 1418149"/>
                <a:gd name="connsiteY33" fmla="*/ 32615 h 1742579"/>
                <a:gd name="connsiteX34" fmla="*/ 599951 w 1418149"/>
                <a:gd name="connsiteY34" fmla="*/ 63612 h 1742579"/>
                <a:gd name="connsiteX35" fmla="*/ 524609 w 1418149"/>
                <a:gd name="connsiteY35" fmla="*/ 89446 h 1742579"/>
                <a:gd name="connsiteX36" fmla="*/ 440894 w 1418149"/>
                <a:gd name="connsiteY36" fmla="*/ 141108 h 1742579"/>
                <a:gd name="connsiteX37" fmla="*/ 354391 w 1418149"/>
                <a:gd name="connsiteY37" fmla="*/ 192775 h 1742579"/>
                <a:gd name="connsiteX38" fmla="*/ 265095 w 1418149"/>
                <a:gd name="connsiteY38" fmla="*/ 272853 h 1742579"/>
                <a:gd name="connsiteX39" fmla="*/ 195334 w 1418149"/>
                <a:gd name="connsiteY39" fmla="*/ 355518 h 1742579"/>
                <a:gd name="connsiteX40" fmla="*/ 139523 w 1418149"/>
                <a:gd name="connsiteY40" fmla="*/ 435596 h 1742579"/>
                <a:gd name="connsiteX41" fmla="*/ 64180 w 1418149"/>
                <a:gd name="connsiteY41" fmla="*/ 567341 h 1742579"/>
                <a:gd name="connsiteX42" fmla="*/ 22324 w 1418149"/>
                <a:gd name="connsiteY42" fmla="*/ 714585 h 1742579"/>
                <a:gd name="connsiteX43" fmla="*/ 5579 w 1418149"/>
                <a:gd name="connsiteY43" fmla="*/ 830830 h 1742579"/>
                <a:gd name="connsiteX44" fmla="*/ 0 w 1418149"/>
                <a:gd name="connsiteY44" fmla="*/ 931577 h 1742579"/>
                <a:gd name="connsiteX45" fmla="*/ 5581 w 1418149"/>
                <a:gd name="connsiteY45" fmla="*/ 985824 h 1742579"/>
                <a:gd name="connsiteX46" fmla="*/ 22324 w 1418149"/>
                <a:gd name="connsiteY46" fmla="*/ 1065903 h 1742579"/>
                <a:gd name="connsiteX47" fmla="*/ 41856 w 1418149"/>
                <a:gd name="connsiteY47" fmla="*/ 1133067 h 1742579"/>
                <a:gd name="connsiteX48" fmla="*/ 97667 w 1418149"/>
                <a:gd name="connsiteY48" fmla="*/ 1257062 h 1742579"/>
                <a:gd name="connsiteX49" fmla="*/ 131153 w 1418149"/>
                <a:gd name="connsiteY49" fmla="*/ 1313892 h 1742579"/>
                <a:gd name="connsiteX50" fmla="*/ 189751 w 1418149"/>
                <a:gd name="connsiteY50" fmla="*/ 1388804 h 1742579"/>
                <a:gd name="connsiteX51" fmla="*/ 259514 w 1418149"/>
                <a:gd name="connsiteY51" fmla="*/ 1468886 h 1742579"/>
                <a:gd name="connsiteX52" fmla="*/ 340437 w 1418149"/>
                <a:gd name="connsiteY52" fmla="*/ 1543799 h 1742579"/>
                <a:gd name="connsiteX53" fmla="*/ 432524 w 1418149"/>
                <a:gd name="connsiteY53" fmla="*/ 1598047 h 1742579"/>
                <a:gd name="connsiteX54" fmla="*/ 491124 w 1418149"/>
                <a:gd name="connsiteY54" fmla="*/ 1631628 h 1742579"/>
                <a:gd name="connsiteX55" fmla="*/ 831668 w 1418149"/>
                <a:gd name="connsiteY55" fmla="*/ 1742579 h 1742579"/>
                <a:gd name="connsiteX0" fmla="*/ 831668 w 1418149"/>
                <a:gd name="connsiteY0" fmla="*/ 1732246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831668 w 1418149"/>
                <a:gd name="connsiteY55" fmla="*/ 1732246 h 1732246"/>
                <a:gd name="connsiteX0" fmla="*/ 831668 w 1418149"/>
                <a:gd name="connsiteY0" fmla="*/ 1732246 h 1732441"/>
                <a:gd name="connsiteX1" fmla="*/ 639959 w 1418149"/>
                <a:gd name="connsiteY1" fmla="*/ 1667792 h 1732441"/>
                <a:gd name="connsiteX2" fmla="*/ 582611 w 1418149"/>
                <a:gd name="connsiteY2" fmla="*/ 1612484 h 1732441"/>
                <a:gd name="connsiteX3" fmla="*/ 524609 w 1418149"/>
                <a:gd name="connsiteY3" fmla="*/ 1530884 h 1732441"/>
                <a:gd name="connsiteX4" fmla="*/ 491123 w 1418149"/>
                <a:gd name="connsiteY4" fmla="*/ 1474052 h 1732441"/>
                <a:gd name="connsiteX5" fmla="*/ 468800 w 1418149"/>
                <a:gd name="connsiteY5" fmla="*/ 1412055 h 1732441"/>
                <a:gd name="connsiteX6" fmla="*/ 456754 w 1418149"/>
                <a:gd name="connsiteY6" fmla="*/ 1350086 h 1732441"/>
                <a:gd name="connsiteX7" fmla="*/ 466009 w 1418149"/>
                <a:gd name="connsiteY7" fmla="*/ 1251895 h 1732441"/>
                <a:gd name="connsiteX8" fmla="*/ 485911 w 1418149"/>
                <a:gd name="connsiteY8" fmla="*/ 1153987 h 1732441"/>
                <a:gd name="connsiteX9" fmla="*/ 540183 w 1418149"/>
                <a:gd name="connsiteY9" fmla="*/ 1036033 h 1732441"/>
                <a:gd name="connsiteX10" fmla="*/ 625066 w 1418149"/>
                <a:gd name="connsiteY10" fmla="*/ 962574 h 1732441"/>
                <a:gd name="connsiteX11" fmla="*/ 694828 w 1418149"/>
                <a:gd name="connsiteY11" fmla="*/ 918660 h 1732441"/>
                <a:gd name="connsiteX12" fmla="*/ 777197 w 1418149"/>
                <a:gd name="connsiteY12" fmla="*/ 884488 h 1732441"/>
                <a:gd name="connsiteX13" fmla="*/ 901323 w 1418149"/>
                <a:gd name="connsiteY13" fmla="*/ 869579 h 1732441"/>
                <a:gd name="connsiteX14" fmla="*/ 979456 w 1418149"/>
                <a:gd name="connsiteY14" fmla="*/ 866996 h 1732441"/>
                <a:gd name="connsiteX15" fmla="*/ 1070197 w 1418149"/>
                <a:gd name="connsiteY15" fmla="*/ 853490 h 1732441"/>
                <a:gd name="connsiteX16" fmla="*/ 1158047 w 1418149"/>
                <a:gd name="connsiteY16" fmla="*/ 817915 h 1732441"/>
                <a:gd name="connsiteX17" fmla="*/ 1252922 w 1418149"/>
                <a:gd name="connsiteY17" fmla="*/ 779166 h 1732441"/>
                <a:gd name="connsiteX18" fmla="*/ 1345009 w 1418149"/>
                <a:gd name="connsiteY18" fmla="*/ 709418 h 1732441"/>
                <a:gd name="connsiteX19" fmla="*/ 1389655 w 1418149"/>
                <a:gd name="connsiteY19" fmla="*/ 624171 h 1732441"/>
                <a:gd name="connsiteX20" fmla="*/ 1414771 w 1418149"/>
                <a:gd name="connsiteY20" fmla="*/ 554425 h 1732441"/>
                <a:gd name="connsiteX21" fmla="*/ 1417669 w 1418149"/>
                <a:gd name="connsiteY21" fmla="*/ 463884 h 1732441"/>
                <a:gd name="connsiteX22" fmla="*/ 1417561 w 1418149"/>
                <a:gd name="connsiteY22" fmla="*/ 378767 h 1732441"/>
                <a:gd name="connsiteX23" fmla="*/ 1395237 w 1418149"/>
                <a:gd name="connsiteY23" fmla="*/ 316770 h 1732441"/>
                <a:gd name="connsiteX24" fmla="*/ 1364542 w 1418149"/>
                <a:gd name="connsiteY24" fmla="*/ 234105 h 1732441"/>
                <a:gd name="connsiteX25" fmla="*/ 1325475 w 1418149"/>
                <a:gd name="connsiteY25" fmla="*/ 164359 h 1732441"/>
                <a:gd name="connsiteX26" fmla="*/ 1292096 w 1418149"/>
                <a:gd name="connsiteY26" fmla="*/ 122900 h 1732441"/>
                <a:gd name="connsiteX27" fmla="*/ 1233390 w 1418149"/>
                <a:gd name="connsiteY27" fmla="*/ 73946 h 1732441"/>
                <a:gd name="connsiteX28" fmla="*/ 1169209 w 1418149"/>
                <a:gd name="connsiteY28" fmla="*/ 40364 h 1732441"/>
                <a:gd name="connsiteX29" fmla="*/ 1091075 w 1418149"/>
                <a:gd name="connsiteY29" fmla="*/ 14533 h 1732441"/>
                <a:gd name="connsiteX30" fmla="*/ 1010151 w 1418149"/>
                <a:gd name="connsiteY30" fmla="*/ 1615 h 1732441"/>
                <a:gd name="connsiteX31" fmla="*/ 901323 w 1418149"/>
                <a:gd name="connsiteY31" fmla="*/ 1616 h 1732441"/>
                <a:gd name="connsiteX32" fmla="*/ 803656 w 1418149"/>
                <a:gd name="connsiteY32" fmla="*/ 14533 h 1732441"/>
                <a:gd name="connsiteX33" fmla="*/ 725523 w 1418149"/>
                <a:gd name="connsiteY33" fmla="*/ 32615 h 1732441"/>
                <a:gd name="connsiteX34" fmla="*/ 599951 w 1418149"/>
                <a:gd name="connsiteY34" fmla="*/ 63612 h 1732441"/>
                <a:gd name="connsiteX35" fmla="*/ 524609 w 1418149"/>
                <a:gd name="connsiteY35" fmla="*/ 89446 h 1732441"/>
                <a:gd name="connsiteX36" fmla="*/ 440894 w 1418149"/>
                <a:gd name="connsiteY36" fmla="*/ 141108 h 1732441"/>
                <a:gd name="connsiteX37" fmla="*/ 354391 w 1418149"/>
                <a:gd name="connsiteY37" fmla="*/ 192775 h 1732441"/>
                <a:gd name="connsiteX38" fmla="*/ 265095 w 1418149"/>
                <a:gd name="connsiteY38" fmla="*/ 272853 h 1732441"/>
                <a:gd name="connsiteX39" fmla="*/ 195334 w 1418149"/>
                <a:gd name="connsiteY39" fmla="*/ 355518 h 1732441"/>
                <a:gd name="connsiteX40" fmla="*/ 139523 w 1418149"/>
                <a:gd name="connsiteY40" fmla="*/ 435596 h 1732441"/>
                <a:gd name="connsiteX41" fmla="*/ 64180 w 1418149"/>
                <a:gd name="connsiteY41" fmla="*/ 567341 h 1732441"/>
                <a:gd name="connsiteX42" fmla="*/ 22324 w 1418149"/>
                <a:gd name="connsiteY42" fmla="*/ 714585 h 1732441"/>
                <a:gd name="connsiteX43" fmla="*/ 5579 w 1418149"/>
                <a:gd name="connsiteY43" fmla="*/ 830830 h 1732441"/>
                <a:gd name="connsiteX44" fmla="*/ 0 w 1418149"/>
                <a:gd name="connsiteY44" fmla="*/ 931577 h 1732441"/>
                <a:gd name="connsiteX45" fmla="*/ 5581 w 1418149"/>
                <a:gd name="connsiteY45" fmla="*/ 985824 h 1732441"/>
                <a:gd name="connsiteX46" fmla="*/ 22324 w 1418149"/>
                <a:gd name="connsiteY46" fmla="*/ 1065903 h 1732441"/>
                <a:gd name="connsiteX47" fmla="*/ 41856 w 1418149"/>
                <a:gd name="connsiteY47" fmla="*/ 1133067 h 1732441"/>
                <a:gd name="connsiteX48" fmla="*/ 97667 w 1418149"/>
                <a:gd name="connsiteY48" fmla="*/ 1257062 h 1732441"/>
                <a:gd name="connsiteX49" fmla="*/ 131153 w 1418149"/>
                <a:gd name="connsiteY49" fmla="*/ 1313892 h 1732441"/>
                <a:gd name="connsiteX50" fmla="*/ 189751 w 1418149"/>
                <a:gd name="connsiteY50" fmla="*/ 1388804 h 1732441"/>
                <a:gd name="connsiteX51" fmla="*/ 259514 w 1418149"/>
                <a:gd name="connsiteY51" fmla="*/ 1468886 h 1732441"/>
                <a:gd name="connsiteX52" fmla="*/ 340437 w 1418149"/>
                <a:gd name="connsiteY52" fmla="*/ 1543799 h 1732441"/>
                <a:gd name="connsiteX53" fmla="*/ 432524 w 1418149"/>
                <a:gd name="connsiteY53" fmla="*/ 1598047 h 1732441"/>
                <a:gd name="connsiteX54" fmla="*/ 491124 w 1418149"/>
                <a:gd name="connsiteY54" fmla="*/ 1631628 h 1732441"/>
                <a:gd name="connsiteX55" fmla="*/ 666923 w 1418149"/>
                <a:gd name="connsiteY55" fmla="*/ 1685875 h 1732441"/>
                <a:gd name="connsiteX56" fmla="*/ 831668 w 1418149"/>
                <a:gd name="connsiteY56" fmla="*/ 1732246 h 17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418149" h="1732441">
                  <a:moveTo>
                    <a:pt x="831668" y="1732246"/>
                  </a:moveTo>
                  <a:cubicBezTo>
                    <a:pt x="767765" y="1710761"/>
                    <a:pt x="681469" y="1687752"/>
                    <a:pt x="639959" y="1667792"/>
                  </a:cubicBezTo>
                  <a:cubicBezTo>
                    <a:pt x="598450" y="1647832"/>
                    <a:pt x="601836" y="1635302"/>
                    <a:pt x="582611" y="1612484"/>
                  </a:cubicBezTo>
                  <a:cubicBezTo>
                    <a:pt x="563386" y="1589666"/>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52058" y="1616990"/>
                    <a:pt x="491124" y="1631628"/>
                  </a:cubicBezTo>
                  <a:cubicBezTo>
                    <a:pt x="530190" y="1646266"/>
                    <a:pt x="610166" y="1669105"/>
                    <a:pt x="666923" y="1685875"/>
                  </a:cubicBezTo>
                  <a:cubicBezTo>
                    <a:pt x="723680" y="1702645"/>
                    <a:pt x="836162" y="1735260"/>
                    <a:pt x="831668" y="1732246"/>
                  </a:cubicBezTo>
                  <a:close/>
                </a:path>
              </a:pathLst>
            </a:custGeom>
            <a:gradFill flip="none" rotWithShape="1">
              <a:gsLst>
                <a:gs pos="0">
                  <a:schemeClr val="accent1">
                    <a:lumMod val="60000"/>
                    <a:lumOff val="40000"/>
                  </a:schemeClr>
                </a:gs>
                <a:gs pos="100000">
                  <a:srgbClr val="FFFFFF"/>
                </a:gs>
              </a:gsLst>
              <a:path path="shape">
                <a:fillToRect l="50000" t="50000" r="50000" b="50000"/>
              </a:path>
              <a:tileRect/>
            </a:gradFill>
            <a:ln>
              <a:noFill/>
            </a:ln>
          </p:spPr>
          <p:txBody>
            <a:bodyPr/>
            <a:lstStyle/>
            <a:p>
              <a:pPr marL="257168" indent="-257168">
                <a:defRPr/>
              </a:pPr>
              <a:endParaRPr lang="zh-CN" altLang="en-US" sz="900"/>
            </a:p>
          </p:txBody>
        </p:sp>
        <p:sp>
          <p:nvSpPr>
            <p:cNvPr id="27" name="任意形状 47"/>
            <p:cNvSpPr/>
            <p:nvPr/>
          </p:nvSpPr>
          <p:spPr>
            <a:xfrm rot="10800000">
              <a:off x="3500615" y="2996952"/>
              <a:ext cx="2151505"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 fmla="*/ 567299 w 1113399"/>
                <a:gd name="connsiteY0" fmla="*/ 1358900 h 1358900"/>
                <a:gd name="connsiteX1" fmla="*/ 567299 w 1113399"/>
                <a:gd name="connsiteY1" fmla="*/ 1358900 h 1358900"/>
                <a:gd name="connsiteX2" fmla="*/ 554599 w 1113399"/>
                <a:gd name="connsiteY2" fmla="*/ 1117600 h 1358900"/>
                <a:gd name="connsiteX3" fmla="*/ 529199 w 1113399"/>
                <a:gd name="connsiteY3" fmla="*/ 901700 h 1358900"/>
                <a:gd name="connsiteX4" fmla="*/ 516499 w 1113399"/>
                <a:gd name="connsiteY4" fmla="*/ 736600 h 1358900"/>
                <a:gd name="connsiteX5" fmla="*/ 503799 w 1113399"/>
                <a:gd name="connsiteY5" fmla="*/ 533400 h 1358900"/>
                <a:gd name="connsiteX6" fmla="*/ 402199 w 1113399"/>
                <a:gd name="connsiteY6" fmla="*/ 520700 h 1358900"/>
                <a:gd name="connsiteX7" fmla="*/ 364099 w 1113399"/>
                <a:gd name="connsiteY7" fmla="*/ 482600 h 1358900"/>
                <a:gd name="connsiteX8" fmla="*/ 364099 w 1113399"/>
                <a:gd name="connsiteY8" fmla="*/ 482600 h 1358900"/>
                <a:gd name="connsiteX9" fmla="*/ 1113399 w 1113399"/>
                <a:gd name="connsiteY9" fmla="*/ 0 h 1358900"/>
                <a:gd name="connsiteX10" fmla="*/ 1113399 w 1113399"/>
                <a:gd name="connsiteY10" fmla="*/ 0 h 1358900"/>
                <a:gd name="connsiteX11" fmla="*/ 0 w 1113399"/>
                <a:gd name="connsiteY11" fmla="*/ 77497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0 w 1146884"/>
                <a:gd name="connsiteY11" fmla="*/ 325486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471481 w 1146884"/>
                <a:gd name="connsiteY11" fmla="*/ 103455 h 1358900"/>
                <a:gd name="connsiteX12" fmla="*/ 0 w 1146884"/>
                <a:gd name="connsiteY12" fmla="*/ 325486 h 1358900"/>
                <a:gd name="connsiteX0" fmla="*/ 600784 w 1146884"/>
                <a:gd name="connsiteY0" fmla="*/ 1521265 h 1521265"/>
                <a:gd name="connsiteX1" fmla="*/ 600784 w 1146884"/>
                <a:gd name="connsiteY1" fmla="*/ 1521265 h 1521265"/>
                <a:gd name="connsiteX2" fmla="*/ 588084 w 1146884"/>
                <a:gd name="connsiteY2" fmla="*/ 1279965 h 1521265"/>
                <a:gd name="connsiteX3" fmla="*/ 562684 w 1146884"/>
                <a:gd name="connsiteY3" fmla="*/ 1064065 h 1521265"/>
                <a:gd name="connsiteX4" fmla="*/ 549984 w 1146884"/>
                <a:gd name="connsiteY4" fmla="*/ 898965 h 1521265"/>
                <a:gd name="connsiteX5" fmla="*/ 537284 w 1146884"/>
                <a:gd name="connsiteY5" fmla="*/ 695765 h 1521265"/>
                <a:gd name="connsiteX6" fmla="*/ 435684 w 1146884"/>
                <a:gd name="connsiteY6" fmla="*/ 683065 h 1521265"/>
                <a:gd name="connsiteX7" fmla="*/ 397584 w 1146884"/>
                <a:gd name="connsiteY7" fmla="*/ 644965 h 1521265"/>
                <a:gd name="connsiteX8" fmla="*/ 397584 w 1146884"/>
                <a:gd name="connsiteY8" fmla="*/ 644965 h 1521265"/>
                <a:gd name="connsiteX9" fmla="*/ 1146884 w 1146884"/>
                <a:gd name="connsiteY9" fmla="*/ 162365 h 1521265"/>
                <a:gd name="connsiteX10" fmla="*/ 1146884 w 1146884"/>
                <a:gd name="connsiteY10" fmla="*/ 162365 h 1521265"/>
                <a:gd name="connsiteX11" fmla="*/ 404510 w 1146884"/>
                <a:gd name="connsiteY11" fmla="*/ 10081 h 1521265"/>
                <a:gd name="connsiteX12" fmla="*/ 0 w 1146884"/>
                <a:gd name="connsiteY12" fmla="*/ 487851 h 152126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795451 w 795451"/>
                <a:gd name="connsiteY9" fmla="*/ 162365 h 1534055"/>
                <a:gd name="connsiteX10" fmla="*/ 795451 w 795451"/>
                <a:gd name="connsiteY10" fmla="*/ 162365 h 1534055"/>
                <a:gd name="connsiteX11" fmla="*/ 53077 w 795451"/>
                <a:gd name="connsiteY11" fmla="*/ 10081 h 1534055"/>
                <a:gd name="connsiteX12" fmla="*/ 175967 w 795451"/>
                <a:gd name="connsiteY12"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19590 w 795451"/>
                <a:gd name="connsiteY9" fmla="*/ 645554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305665 w 795451"/>
                <a:gd name="connsiteY8" fmla="*/ 265232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84333 w 830433"/>
                <a:gd name="connsiteY0" fmla="*/ 1521265 h 1521265"/>
                <a:gd name="connsiteX1" fmla="*/ 284333 w 830433"/>
                <a:gd name="connsiteY1" fmla="*/ 1521265 h 1521265"/>
                <a:gd name="connsiteX2" fmla="*/ 271633 w 830433"/>
                <a:gd name="connsiteY2" fmla="*/ 1279965 h 1521265"/>
                <a:gd name="connsiteX3" fmla="*/ 246233 w 830433"/>
                <a:gd name="connsiteY3" fmla="*/ 1064065 h 1521265"/>
                <a:gd name="connsiteX4" fmla="*/ 233533 w 830433"/>
                <a:gd name="connsiteY4" fmla="*/ 898965 h 1521265"/>
                <a:gd name="connsiteX5" fmla="*/ 220833 w 830433"/>
                <a:gd name="connsiteY5" fmla="*/ 695765 h 1521265"/>
                <a:gd name="connsiteX6" fmla="*/ 119233 w 830433"/>
                <a:gd name="connsiteY6" fmla="*/ 683065 h 1521265"/>
                <a:gd name="connsiteX7" fmla="*/ 81133 w 830433"/>
                <a:gd name="connsiteY7" fmla="*/ 644965 h 1521265"/>
                <a:gd name="connsiteX8" fmla="*/ 340647 w 830433"/>
                <a:gd name="connsiteY8" fmla="*/ 265232 h 1521265"/>
                <a:gd name="connsiteX9" fmla="*/ 431286 w 830433"/>
                <a:gd name="connsiteY9" fmla="*/ 529309 h 1521265"/>
                <a:gd name="connsiteX10" fmla="*/ 830433 w 830433"/>
                <a:gd name="connsiteY10" fmla="*/ 162365 h 1521265"/>
                <a:gd name="connsiteX11" fmla="*/ 830433 w 830433"/>
                <a:gd name="connsiteY11" fmla="*/ 162365 h 1521265"/>
                <a:gd name="connsiteX12" fmla="*/ 88059 w 830433"/>
                <a:gd name="connsiteY12" fmla="*/ 10081 h 1521265"/>
                <a:gd name="connsiteX13" fmla="*/ 10034 w 830433"/>
                <a:gd name="connsiteY13" fmla="*/ 1464308 h 1521265"/>
                <a:gd name="connsiteX0" fmla="*/ 299845 w 845945"/>
                <a:gd name="connsiteY0" fmla="*/ 1521265 h 1521265"/>
                <a:gd name="connsiteX1" fmla="*/ 299845 w 845945"/>
                <a:gd name="connsiteY1" fmla="*/ 1521265 h 1521265"/>
                <a:gd name="connsiteX2" fmla="*/ 287145 w 845945"/>
                <a:gd name="connsiteY2" fmla="*/ 1279965 h 1521265"/>
                <a:gd name="connsiteX3" fmla="*/ 261745 w 845945"/>
                <a:gd name="connsiteY3" fmla="*/ 1064065 h 1521265"/>
                <a:gd name="connsiteX4" fmla="*/ 249045 w 845945"/>
                <a:gd name="connsiteY4" fmla="*/ 898965 h 1521265"/>
                <a:gd name="connsiteX5" fmla="*/ 236345 w 845945"/>
                <a:gd name="connsiteY5" fmla="*/ 695765 h 1521265"/>
                <a:gd name="connsiteX6" fmla="*/ 134745 w 845945"/>
                <a:gd name="connsiteY6" fmla="*/ 683065 h 1521265"/>
                <a:gd name="connsiteX7" fmla="*/ 96645 w 845945"/>
                <a:gd name="connsiteY7" fmla="*/ 644965 h 1521265"/>
                <a:gd name="connsiteX8" fmla="*/ 356159 w 845945"/>
                <a:gd name="connsiteY8" fmla="*/ 265232 h 1521265"/>
                <a:gd name="connsiteX9" fmla="*/ 446798 w 845945"/>
                <a:gd name="connsiteY9" fmla="*/ 529309 h 1521265"/>
                <a:gd name="connsiteX10" fmla="*/ 845945 w 845945"/>
                <a:gd name="connsiteY10" fmla="*/ 162365 h 1521265"/>
                <a:gd name="connsiteX11" fmla="*/ 845945 w 845945"/>
                <a:gd name="connsiteY11" fmla="*/ 162365 h 1521265"/>
                <a:gd name="connsiteX12" fmla="*/ 103571 w 845945"/>
                <a:gd name="connsiteY12" fmla="*/ 10081 h 1521265"/>
                <a:gd name="connsiteX13" fmla="*/ 3113 w 845945"/>
                <a:gd name="connsiteY13" fmla="*/ 699802 h 1521265"/>
                <a:gd name="connsiteX14" fmla="*/ 25546 w 845945"/>
                <a:gd name="connsiteY14" fmla="*/ 1464308 h 1521265"/>
                <a:gd name="connsiteX0" fmla="*/ 581750 w 1127850"/>
                <a:gd name="connsiteY0" fmla="*/ 1521265 h 1521265"/>
                <a:gd name="connsiteX1" fmla="*/ 581750 w 1127850"/>
                <a:gd name="connsiteY1" fmla="*/ 1521265 h 1521265"/>
                <a:gd name="connsiteX2" fmla="*/ 569050 w 1127850"/>
                <a:gd name="connsiteY2" fmla="*/ 1279965 h 1521265"/>
                <a:gd name="connsiteX3" fmla="*/ 543650 w 1127850"/>
                <a:gd name="connsiteY3" fmla="*/ 1064065 h 1521265"/>
                <a:gd name="connsiteX4" fmla="*/ 530950 w 1127850"/>
                <a:gd name="connsiteY4" fmla="*/ 898965 h 1521265"/>
                <a:gd name="connsiteX5" fmla="*/ 518250 w 1127850"/>
                <a:gd name="connsiteY5" fmla="*/ 695765 h 1521265"/>
                <a:gd name="connsiteX6" fmla="*/ 416650 w 1127850"/>
                <a:gd name="connsiteY6" fmla="*/ 683065 h 1521265"/>
                <a:gd name="connsiteX7" fmla="*/ 378550 w 1127850"/>
                <a:gd name="connsiteY7" fmla="*/ 644965 h 1521265"/>
                <a:gd name="connsiteX8" fmla="*/ 638064 w 1127850"/>
                <a:gd name="connsiteY8" fmla="*/ 265232 h 1521265"/>
                <a:gd name="connsiteX9" fmla="*/ 728703 w 1127850"/>
                <a:gd name="connsiteY9" fmla="*/ 529309 h 1521265"/>
                <a:gd name="connsiteX10" fmla="*/ 1127850 w 1127850"/>
                <a:gd name="connsiteY10" fmla="*/ 162365 h 1521265"/>
                <a:gd name="connsiteX11" fmla="*/ 1127850 w 1127850"/>
                <a:gd name="connsiteY11" fmla="*/ 162365 h 1521265"/>
                <a:gd name="connsiteX12" fmla="*/ 385476 w 1127850"/>
                <a:gd name="connsiteY12" fmla="*/ 10081 h 1521265"/>
                <a:gd name="connsiteX13" fmla="*/ 390 w 1127850"/>
                <a:gd name="connsiteY13" fmla="*/ 668804 h 1521265"/>
                <a:gd name="connsiteX14" fmla="*/ 307451 w 1127850"/>
                <a:gd name="connsiteY14" fmla="*/ 1464308 h 1521265"/>
                <a:gd name="connsiteX0" fmla="*/ 581587 w 1127687"/>
                <a:gd name="connsiteY0" fmla="*/ 1521265 h 1549554"/>
                <a:gd name="connsiteX1" fmla="*/ 581587 w 1127687"/>
                <a:gd name="connsiteY1" fmla="*/ 1521265 h 1549554"/>
                <a:gd name="connsiteX2" fmla="*/ 568887 w 1127687"/>
                <a:gd name="connsiteY2" fmla="*/ 1279965 h 1549554"/>
                <a:gd name="connsiteX3" fmla="*/ 543487 w 1127687"/>
                <a:gd name="connsiteY3" fmla="*/ 1064065 h 1549554"/>
                <a:gd name="connsiteX4" fmla="*/ 530787 w 1127687"/>
                <a:gd name="connsiteY4" fmla="*/ 898965 h 1549554"/>
                <a:gd name="connsiteX5" fmla="*/ 518087 w 1127687"/>
                <a:gd name="connsiteY5" fmla="*/ 695765 h 1549554"/>
                <a:gd name="connsiteX6" fmla="*/ 416487 w 1127687"/>
                <a:gd name="connsiteY6" fmla="*/ 683065 h 1549554"/>
                <a:gd name="connsiteX7" fmla="*/ 378387 w 1127687"/>
                <a:gd name="connsiteY7" fmla="*/ 644965 h 1549554"/>
                <a:gd name="connsiteX8" fmla="*/ 637901 w 1127687"/>
                <a:gd name="connsiteY8" fmla="*/ 265232 h 1549554"/>
                <a:gd name="connsiteX9" fmla="*/ 728540 w 1127687"/>
                <a:gd name="connsiteY9" fmla="*/ 529309 h 1549554"/>
                <a:gd name="connsiteX10" fmla="*/ 1127687 w 1127687"/>
                <a:gd name="connsiteY10" fmla="*/ 162365 h 1549554"/>
                <a:gd name="connsiteX11" fmla="*/ 1127687 w 1127687"/>
                <a:gd name="connsiteY11" fmla="*/ 162365 h 1549554"/>
                <a:gd name="connsiteX12" fmla="*/ 385313 w 1127687"/>
                <a:gd name="connsiteY12" fmla="*/ 10081 h 1549554"/>
                <a:gd name="connsiteX13" fmla="*/ 227 w 1127687"/>
                <a:gd name="connsiteY13" fmla="*/ 668804 h 1549554"/>
                <a:gd name="connsiteX14" fmla="*/ 541688 w 1127687"/>
                <a:gd name="connsiteY14" fmla="*/ 1549554 h 1549554"/>
                <a:gd name="connsiteX0" fmla="*/ 582956 w 1129056"/>
                <a:gd name="connsiteY0" fmla="*/ 1521265 h 1549554"/>
                <a:gd name="connsiteX1" fmla="*/ 582956 w 1129056"/>
                <a:gd name="connsiteY1" fmla="*/ 1521265 h 1549554"/>
                <a:gd name="connsiteX2" fmla="*/ 570256 w 1129056"/>
                <a:gd name="connsiteY2" fmla="*/ 1279965 h 1549554"/>
                <a:gd name="connsiteX3" fmla="*/ 544856 w 1129056"/>
                <a:gd name="connsiteY3" fmla="*/ 1064065 h 1549554"/>
                <a:gd name="connsiteX4" fmla="*/ 532156 w 1129056"/>
                <a:gd name="connsiteY4" fmla="*/ 898965 h 1549554"/>
                <a:gd name="connsiteX5" fmla="*/ 519456 w 1129056"/>
                <a:gd name="connsiteY5" fmla="*/ 695765 h 1549554"/>
                <a:gd name="connsiteX6" fmla="*/ 417856 w 1129056"/>
                <a:gd name="connsiteY6" fmla="*/ 683065 h 1549554"/>
                <a:gd name="connsiteX7" fmla="*/ 379756 w 1129056"/>
                <a:gd name="connsiteY7" fmla="*/ 644965 h 1549554"/>
                <a:gd name="connsiteX8" fmla="*/ 639270 w 1129056"/>
                <a:gd name="connsiteY8" fmla="*/ 265232 h 1549554"/>
                <a:gd name="connsiteX9" fmla="*/ 729909 w 1129056"/>
                <a:gd name="connsiteY9" fmla="*/ 529309 h 1549554"/>
                <a:gd name="connsiteX10" fmla="*/ 1129056 w 1129056"/>
                <a:gd name="connsiteY10" fmla="*/ 162365 h 1549554"/>
                <a:gd name="connsiteX11" fmla="*/ 1129056 w 1129056"/>
                <a:gd name="connsiteY11" fmla="*/ 162365 h 1549554"/>
                <a:gd name="connsiteX12" fmla="*/ 386682 w 1129056"/>
                <a:gd name="connsiteY12" fmla="*/ 10081 h 1549554"/>
                <a:gd name="connsiteX13" fmla="*/ 1596 w 1129056"/>
                <a:gd name="connsiteY13" fmla="*/ 668804 h 1549554"/>
                <a:gd name="connsiteX14" fmla="*/ 261110 w 1129056"/>
                <a:gd name="connsiteY14" fmla="*/ 1164781 h 1549554"/>
                <a:gd name="connsiteX15" fmla="*/ 543057 w 1129056"/>
                <a:gd name="connsiteY15" fmla="*/ 1549554 h 1549554"/>
                <a:gd name="connsiteX0" fmla="*/ 584428 w 1130528"/>
                <a:gd name="connsiteY0" fmla="*/ 1521265 h 1549554"/>
                <a:gd name="connsiteX1" fmla="*/ 584428 w 1130528"/>
                <a:gd name="connsiteY1" fmla="*/ 1521265 h 1549554"/>
                <a:gd name="connsiteX2" fmla="*/ 571728 w 1130528"/>
                <a:gd name="connsiteY2" fmla="*/ 1279965 h 1549554"/>
                <a:gd name="connsiteX3" fmla="*/ 546328 w 1130528"/>
                <a:gd name="connsiteY3" fmla="*/ 1064065 h 1549554"/>
                <a:gd name="connsiteX4" fmla="*/ 533628 w 1130528"/>
                <a:gd name="connsiteY4" fmla="*/ 898965 h 1549554"/>
                <a:gd name="connsiteX5" fmla="*/ 520928 w 1130528"/>
                <a:gd name="connsiteY5" fmla="*/ 695765 h 1549554"/>
                <a:gd name="connsiteX6" fmla="*/ 419328 w 1130528"/>
                <a:gd name="connsiteY6" fmla="*/ 683065 h 1549554"/>
                <a:gd name="connsiteX7" fmla="*/ 381228 w 1130528"/>
                <a:gd name="connsiteY7" fmla="*/ 644965 h 1549554"/>
                <a:gd name="connsiteX8" fmla="*/ 640742 w 1130528"/>
                <a:gd name="connsiteY8" fmla="*/ 265232 h 1549554"/>
                <a:gd name="connsiteX9" fmla="*/ 731381 w 1130528"/>
                <a:gd name="connsiteY9" fmla="*/ 529309 h 1549554"/>
                <a:gd name="connsiteX10" fmla="*/ 1130528 w 1130528"/>
                <a:gd name="connsiteY10" fmla="*/ 162365 h 1549554"/>
                <a:gd name="connsiteX11" fmla="*/ 1130528 w 1130528"/>
                <a:gd name="connsiteY11" fmla="*/ 162365 h 1549554"/>
                <a:gd name="connsiteX12" fmla="*/ 388154 w 1130528"/>
                <a:gd name="connsiteY12" fmla="*/ 10081 h 1549554"/>
                <a:gd name="connsiteX13" fmla="*/ 3068 w 1130528"/>
                <a:gd name="connsiteY13" fmla="*/ 668804 h 1549554"/>
                <a:gd name="connsiteX14" fmla="*/ 162125 w 1130528"/>
                <a:gd name="connsiteY14" fmla="*/ 1226778 h 1549554"/>
                <a:gd name="connsiteX15" fmla="*/ 544529 w 1130528"/>
                <a:gd name="connsiteY15" fmla="*/ 1549554 h 1549554"/>
                <a:gd name="connsiteX0" fmla="*/ 584428 w 1130528"/>
                <a:gd name="connsiteY0" fmla="*/ 1547079 h 1575368"/>
                <a:gd name="connsiteX1" fmla="*/ 584428 w 1130528"/>
                <a:gd name="connsiteY1" fmla="*/ 1547079 h 1575368"/>
                <a:gd name="connsiteX2" fmla="*/ 571728 w 1130528"/>
                <a:gd name="connsiteY2" fmla="*/ 1305779 h 1575368"/>
                <a:gd name="connsiteX3" fmla="*/ 546328 w 1130528"/>
                <a:gd name="connsiteY3" fmla="*/ 1089879 h 1575368"/>
                <a:gd name="connsiteX4" fmla="*/ 533628 w 1130528"/>
                <a:gd name="connsiteY4" fmla="*/ 924779 h 1575368"/>
                <a:gd name="connsiteX5" fmla="*/ 520928 w 1130528"/>
                <a:gd name="connsiteY5" fmla="*/ 721579 h 1575368"/>
                <a:gd name="connsiteX6" fmla="*/ 419328 w 1130528"/>
                <a:gd name="connsiteY6" fmla="*/ 708879 h 1575368"/>
                <a:gd name="connsiteX7" fmla="*/ 381228 w 1130528"/>
                <a:gd name="connsiteY7" fmla="*/ 670779 h 1575368"/>
                <a:gd name="connsiteX8" fmla="*/ 640742 w 1130528"/>
                <a:gd name="connsiteY8" fmla="*/ 291046 h 1575368"/>
                <a:gd name="connsiteX9" fmla="*/ 731381 w 1130528"/>
                <a:gd name="connsiteY9" fmla="*/ 555123 h 1575368"/>
                <a:gd name="connsiteX10" fmla="*/ 1130528 w 1130528"/>
                <a:gd name="connsiteY10" fmla="*/ 188179 h 1575368"/>
                <a:gd name="connsiteX11" fmla="*/ 1130528 w 1130528"/>
                <a:gd name="connsiteY11" fmla="*/ 188179 h 1575368"/>
                <a:gd name="connsiteX12" fmla="*/ 823468 w 1130528"/>
                <a:gd name="connsiteY12" fmla="*/ 97893 h 1575368"/>
                <a:gd name="connsiteX13" fmla="*/ 388154 w 1130528"/>
                <a:gd name="connsiteY13" fmla="*/ 35895 h 1575368"/>
                <a:gd name="connsiteX14" fmla="*/ 3068 w 1130528"/>
                <a:gd name="connsiteY14" fmla="*/ 694618 h 1575368"/>
                <a:gd name="connsiteX15" fmla="*/ 162125 w 1130528"/>
                <a:gd name="connsiteY15" fmla="*/ 1252592 h 1575368"/>
                <a:gd name="connsiteX16" fmla="*/ 544529 w 1130528"/>
                <a:gd name="connsiteY16" fmla="*/ 1575368 h 1575368"/>
                <a:gd name="connsiteX0" fmla="*/ 584428 w 1130528"/>
                <a:gd name="connsiteY0" fmla="*/ 1663495 h 1691784"/>
                <a:gd name="connsiteX1" fmla="*/ 584428 w 1130528"/>
                <a:gd name="connsiteY1" fmla="*/ 1663495 h 1691784"/>
                <a:gd name="connsiteX2" fmla="*/ 571728 w 1130528"/>
                <a:gd name="connsiteY2" fmla="*/ 1422195 h 1691784"/>
                <a:gd name="connsiteX3" fmla="*/ 546328 w 1130528"/>
                <a:gd name="connsiteY3" fmla="*/ 1206295 h 1691784"/>
                <a:gd name="connsiteX4" fmla="*/ 533628 w 1130528"/>
                <a:gd name="connsiteY4" fmla="*/ 1041195 h 1691784"/>
                <a:gd name="connsiteX5" fmla="*/ 520928 w 1130528"/>
                <a:gd name="connsiteY5" fmla="*/ 837995 h 1691784"/>
                <a:gd name="connsiteX6" fmla="*/ 419328 w 1130528"/>
                <a:gd name="connsiteY6" fmla="*/ 825295 h 1691784"/>
                <a:gd name="connsiteX7" fmla="*/ 381228 w 1130528"/>
                <a:gd name="connsiteY7" fmla="*/ 787195 h 1691784"/>
                <a:gd name="connsiteX8" fmla="*/ 640742 w 1130528"/>
                <a:gd name="connsiteY8" fmla="*/ 407462 h 1691784"/>
                <a:gd name="connsiteX9" fmla="*/ 731381 w 1130528"/>
                <a:gd name="connsiteY9" fmla="*/ 671539 h 1691784"/>
                <a:gd name="connsiteX10" fmla="*/ 1130528 w 1130528"/>
                <a:gd name="connsiteY10" fmla="*/ 304595 h 1691784"/>
                <a:gd name="connsiteX11" fmla="*/ 1130528 w 1130528"/>
                <a:gd name="connsiteY11" fmla="*/ 304595 h 1691784"/>
                <a:gd name="connsiteX12" fmla="*/ 990897 w 1130528"/>
                <a:gd name="connsiteY12" fmla="*/ 5068 h 1691784"/>
                <a:gd name="connsiteX13" fmla="*/ 388154 w 1130528"/>
                <a:gd name="connsiteY13" fmla="*/ 152311 h 1691784"/>
                <a:gd name="connsiteX14" fmla="*/ 3068 w 1130528"/>
                <a:gd name="connsiteY14" fmla="*/ 811034 h 1691784"/>
                <a:gd name="connsiteX15" fmla="*/ 162125 w 1130528"/>
                <a:gd name="connsiteY15" fmla="*/ 1369008 h 1691784"/>
                <a:gd name="connsiteX16" fmla="*/ 544529 w 1130528"/>
                <a:gd name="connsiteY16" fmla="*/ 1691784 h 1691784"/>
                <a:gd name="connsiteX0" fmla="*/ 584428 w 1306328"/>
                <a:gd name="connsiteY0" fmla="*/ 1663495 h 1691784"/>
                <a:gd name="connsiteX1" fmla="*/ 584428 w 1306328"/>
                <a:gd name="connsiteY1" fmla="*/ 1663495 h 1691784"/>
                <a:gd name="connsiteX2" fmla="*/ 571728 w 1306328"/>
                <a:gd name="connsiteY2" fmla="*/ 1422195 h 1691784"/>
                <a:gd name="connsiteX3" fmla="*/ 546328 w 1306328"/>
                <a:gd name="connsiteY3" fmla="*/ 1206295 h 1691784"/>
                <a:gd name="connsiteX4" fmla="*/ 533628 w 1306328"/>
                <a:gd name="connsiteY4" fmla="*/ 1041195 h 1691784"/>
                <a:gd name="connsiteX5" fmla="*/ 520928 w 1306328"/>
                <a:gd name="connsiteY5" fmla="*/ 837995 h 1691784"/>
                <a:gd name="connsiteX6" fmla="*/ 419328 w 1306328"/>
                <a:gd name="connsiteY6" fmla="*/ 825295 h 1691784"/>
                <a:gd name="connsiteX7" fmla="*/ 381228 w 1306328"/>
                <a:gd name="connsiteY7" fmla="*/ 787195 h 1691784"/>
                <a:gd name="connsiteX8" fmla="*/ 640742 w 1306328"/>
                <a:gd name="connsiteY8" fmla="*/ 407462 h 1691784"/>
                <a:gd name="connsiteX9" fmla="*/ 731381 w 1306328"/>
                <a:gd name="connsiteY9" fmla="*/ 671539 h 1691784"/>
                <a:gd name="connsiteX10" fmla="*/ 1130528 w 1306328"/>
                <a:gd name="connsiteY10" fmla="*/ 304595 h 1691784"/>
                <a:gd name="connsiteX11" fmla="*/ 1306328 w 1306328"/>
                <a:gd name="connsiteY11" fmla="*/ 165101 h 1691784"/>
                <a:gd name="connsiteX12" fmla="*/ 990897 w 1306328"/>
                <a:gd name="connsiteY12" fmla="*/ 5068 h 1691784"/>
                <a:gd name="connsiteX13" fmla="*/ 388154 w 1306328"/>
                <a:gd name="connsiteY13" fmla="*/ 152311 h 1691784"/>
                <a:gd name="connsiteX14" fmla="*/ 3068 w 1306328"/>
                <a:gd name="connsiteY14" fmla="*/ 811034 h 1691784"/>
                <a:gd name="connsiteX15" fmla="*/ 162125 w 1306328"/>
                <a:gd name="connsiteY15" fmla="*/ 1369008 h 1691784"/>
                <a:gd name="connsiteX16" fmla="*/ 544529 w 1306328"/>
                <a:gd name="connsiteY16" fmla="*/ 1691784 h 1691784"/>
                <a:gd name="connsiteX0" fmla="*/ 584428 w 1399693"/>
                <a:gd name="connsiteY0" fmla="*/ 1663495 h 1691784"/>
                <a:gd name="connsiteX1" fmla="*/ 584428 w 1399693"/>
                <a:gd name="connsiteY1" fmla="*/ 1663495 h 1691784"/>
                <a:gd name="connsiteX2" fmla="*/ 571728 w 1399693"/>
                <a:gd name="connsiteY2" fmla="*/ 1422195 h 1691784"/>
                <a:gd name="connsiteX3" fmla="*/ 546328 w 1399693"/>
                <a:gd name="connsiteY3" fmla="*/ 1206295 h 1691784"/>
                <a:gd name="connsiteX4" fmla="*/ 533628 w 1399693"/>
                <a:gd name="connsiteY4" fmla="*/ 1041195 h 1691784"/>
                <a:gd name="connsiteX5" fmla="*/ 520928 w 1399693"/>
                <a:gd name="connsiteY5" fmla="*/ 837995 h 1691784"/>
                <a:gd name="connsiteX6" fmla="*/ 419328 w 1399693"/>
                <a:gd name="connsiteY6" fmla="*/ 825295 h 1691784"/>
                <a:gd name="connsiteX7" fmla="*/ 381228 w 1399693"/>
                <a:gd name="connsiteY7" fmla="*/ 787195 h 1691784"/>
                <a:gd name="connsiteX8" fmla="*/ 640742 w 1399693"/>
                <a:gd name="connsiteY8" fmla="*/ 407462 h 1691784"/>
                <a:gd name="connsiteX9" fmla="*/ 731381 w 1399693"/>
                <a:gd name="connsiteY9" fmla="*/ 671539 h 1691784"/>
                <a:gd name="connsiteX10" fmla="*/ 1356557 w 1399693"/>
                <a:gd name="connsiteY10" fmla="*/ 451838 h 1691784"/>
                <a:gd name="connsiteX11" fmla="*/ 1306328 w 1399693"/>
                <a:gd name="connsiteY11" fmla="*/ 165101 h 1691784"/>
                <a:gd name="connsiteX12" fmla="*/ 990897 w 1399693"/>
                <a:gd name="connsiteY12" fmla="*/ 5068 h 1691784"/>
                <a:gd name="connsiteX13" fmla="*/ 388154 w 1399693"/>
                <a:gd name="connsiteY13" fmla="*/ 152311 h 1691784"/>
                <a:gd name="connsiteX14" fmla="*/ 3068 w 1399693"/>
                <a:gd name="connsiteY14" fmla="*/ 811034 h 1691784"/>
                <a:gd name="connsiteX15" fmla="*/ 162125 w 1399693"/>
                <a:gd name="connsiteY15" fmla="*/ 1369008 h 1691784"/>
                <a:gd name="connsiteX16" fmla="*/ 544529 w 1399693"/>
                <a:gd name="connsiteY16" fmla="*/ 1691784 h 1691784"/>
                <a:gd name="connsiteX0" fmla="*/ 584428 w 1374915"/>
                <a:gd name="connsiteY0" fmla="*/ 1663495 h 1691784"/>
                <a:gd name="connsiteX1" fmla="*/ 584428 w 1374915"/>
                <a:gd name="connsiteY1" fmla="*/ 1663495 h 1691784"/>
                <a:gd name="connsiteX2" fmla="*/ 571728 w 1374915"/>
                <a:gd name="connsiteY2" fmla="*/ 1422195 h 1691784"/>
                <a:gd name="connsiteX3" fmla="*/ 546328 w 1374915"/>
                <a:gd name="connsiteY3" fmla="*/ 1206295 h 1691784"/>
                <a:gd name="connsiteX4" fmla="*/ 533628 w 1374915"/>
                <a:gd name="connsiteY4" fmla="*/ 1041195 h 1691784"/>
                <a:gd name="connsiteX5" fmla="*/ 520928 w 1374915"/>
                <a:gd name="connsiteY5" fmla="*/ 837995 h 1691784"/>
                <a:gd name="connsiteX6" fmla="*/ 419328 w 1374915"/>
                <a:gd name="connsiteY6" fmla="*/ 825295 h 1691784"/>
                <a:gd name="connsiteX7" fmla="*/ 381228 w 1374915"/>
                <a:gd name="connsiteY7" fmla="*/ 787195 h 1691784"/>
                <a:gd name="connsiteX8" fmla="*/ 640742 w 1374915"/>
                <a:gd name="connsiteY8" fmla="*/ 407462 h 1691784"/>
                <a:gd name="connsiteX9" fmla="*/ 1066238 w 1374915"/>
                <a:gd name="connsiteY9" fmla="*/ 842032 h 1691784"/>
                <a:gd name="connsiteX10" fmla="*/ 1356557 w 1374915"/>
                <a:gd name="connsiteY10" fmla="*/ 451838 h 1691784"/>
                <a:gd name="connsiteX11" fmla="*/ 1306328 w 1374915"/>
                <a:gd name="connsiteY11" fmla="*/ 165101 h 1691784"/>
                <a:gd name="connsiteX12" fmla="*/ 990897 w 1374915"/>
                <a:gd name="connsiteY12" fmla="*/ 5068 h 1691784"/>
                <a:gd name="connsiteX13" fmla="*/ 388154 w 1374915"/>
                <a:gd name="connsiteY13" fmla="*/ 152311 h 1691784"/>
                <a:gd name="connsiteX14" fmla="*/ 3068 w 1374915"/>
                <a:gd name="connsiteY14" fmla="*/ 811034 h 1691784"/>
                <a:gd name="connsiteX15" fmla="*/ 162125 w 1374915"/>
                <a:gd name="connsiteY15" fmla="*/ 1369008 h 1691784"/>
                <a:gd name="connsiteX16" fmla="*/ 544529 w 1374915"/>
                <a:gd name="connsiteY16" fmla="*/ 1691784 h 1691784"/>
                <a:gd name="connsiteX0" fmla="*/ 584428 w 1350790"/>
                <a:gd name="connsiteY0" fmla="*/ 1663495 h 1691784"/>
                <a:gd name="connsiteX1" fmla="*/ 584428 w 1350790"/>
                <a:gd name="connsiteY1" fmla="*/ 1663495 h 1691784"/>
                <a:gd name="connsiteX2" fmla="*/ 571728 w 1350790"/>
                <a:gd name="connsiteY2" fmla="*/ 1422195 h 1691784"/>
                <a:gd name="connsiteX3" fmla="*/ 546328 w 1350790"/>
                <a:gd name="connsiteY3" fmla="*/ 1206295 h 1691784"/>
                <a:gd name="connsiteX4" fmla="*/ 533628 w 1350790"/>
                <a:gd name="connsiteY4" fmla="*/ 1041195 h 1691784"/>
                <a:gd name="connsiteX5" fmla="*/ 520928 w 1350790"/>
                <a:gd name="connsiteY5" fmla="*/ 837995 h 1691784"/>
                <a:gd name="connsiteX6" fmla="*/ 419328 w 1350790"/>
                <a:gd name="connsiteY6" fmla="*/ 825295 h 1691784"/>
                <a:gd name="connsiteX7" fmla="*/ 381228 w 1350790"/>
                <a:gd name="connsiteY7" fmla="*/ 787195 h 1691784"/>
                <a:gd name="connsiteX8" fmla="*/ 640742 w 1350790"/>
                <a:gd name="connsiteY8" fmla="*/ 407462 h 1691784"/>
                <a:gd name="connsiteX9" fmla="*/ 1066238 w 1350790"/>
                <a:gd name="connsiteY9" fmla="*/ 842032 h 1691784"/>
                <a:gd name="connsiteX10" fmla="*/ 1323071 w 1350790"/>
                <a:gd name="connsiteY10" fmla="*/ 606831 h 1691784"/>
                <a:gd name="connsiteX11" fmla="*/ 1306328 w 1350790"/>
                <a:gd name="connsiteY11" fmla="*/ 165101 h 1691784"/>
                <a:gd name="connsiteX12" fmla="*/ 990897 w 1350790"/>
                <a:gd name="connsiteY12" fmla="*/ 5068 h 1691784"/>
                <a:gd name="connsiteX13" fmla="*/ 388154 w 1350790"/>
                <a:gd name="connsiteY13" fmla="*/ 152311 h 1691784"/>
                <a:gd name="connsiteX14" fmla="*/ 3068 w 1350790"/>
                <a:gd name="connsiteY14" fmla="*/ 811034 h 1691784"/>
                <a:gd name="connsiteX15" fmla="*/ 162125 w 1350790"/>
                <a:gd name="connsiteY15" fmla="*/ 1369008 h 1691784"/>
                <a:gd name="connsiteX16" fmla="*/ 544529 w 1350790"/>
                <a:gd name="connsiteY16" fmla="*/ 1691784 h 1691784"/>
                <a:gd name="connsiteX0" fmla="*/ 584428 w 1381717"/>
                <a:gd name="connsiteY0" fmla="*/ 1663495 h 1691784"/>
                <a:gd name="connsiteX1" fmla="*/ 584428 w 1381717"/>
                <a:gd name="connsiteY1" fmla="*/ 1663495 h 1691784"/>
                <a:gd name="connsiteX2" fmla="*/ 571728 w 1381717"/>
                <a:gd name="connsiteY2" fmla="*/ 1422195 h 1691784"/>
                <a:gd name="connsiteX3" fmla="*/ 546328 w 1381717"/>
                <a:gd name="connsiteY3" fmla="*/ 1206295 h 1691784"/>
                <a:gd name="connsiteX4" fmla="*/ 533628 w 1381717"/>
                <a:gd name="connsiteY4" fmla="*/ 1041195 h 1691784"/>
                <a:gd name="connsiteX5" fmla="*/ 520928 w 1381717"/>
                <a:gd name="connsiteY5" fmla="*/ 837995 h 1691784"/>
                <a:gd name="connsiteX6" fmla="*/ 419328 w 1381717"/>
                <a:gd name="connsiteY6" fmla="*/ 825295 h 1691784"/>
                <a:gd name="connsiteX7" fmla="*/ 381228 w 1381717"/>
                <a:gd name="connsiteY7" fmla="*/ 787195 h 1691784"/>
                <a:gd name="connsiteX8" fmla="*/ 640742 w 1381717"/>
                <a:gd name="connsiteY8" fmla="*/ 407462 h 1691784"/>
                <a:gd name="connsiteX9" fmla="*/ 1066238 w 1381717"/>
                <a:gd name="connsiteY9" fmla="*/ 842032 h 1691784"/>
                <a:gd name="connsiteX10" fmla="*/ 1364928 w 1381717"/>
                <a:gd name="connsiteY10" fmla="*/ 428589 h 1691784"/>
                <a:gd name="connsiteX11" fmla="*/ 1306328 w 1381717"/>
                <a:gd name="connsiteY11" fmla="*/ 165101 h 1691784"/>
                <a:gd name="connsiteX12" fmla="*/ 990897 w 1381717"/>
                <a:gd name="connsiteY12" fmla="*/ 5068 h 1691784"/>
                <a:gd name="connsiteX13" fmla="*/ 388154 w 1381717"/>
                <a:gd name="connsiteY13" fmla="*/ 152311 h 1691784"/>
                <a:gd name="connsiteX14" fmla="*/ 3068 w 1381717"/>
                <a:gd name="connsiteY14" fmla="*/ 811034 h 1691784"/>
                <a:gd name="connsiteX15" fmla="*/ 162125 w 1381717"/>
                <a:gd name="connsiteY15" fmla="*/ 1369008 h 1691784"/>
                <a:gd name="connsiteX16" fmla="*/ 544529 w 1381717"/>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640742 w 1370826"/>
                <a:gd name="connsiteY8" fmla="*/ 40746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595128 w 1370826"/>
                <a:gd name="connsiteY6" fmla="*/ 957040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69065"/>
                <a:gd name="connsiteY0" fmla="*/ 1663495 h 1691784"/>
                <a:gd name="connsiteX1" fmla="*/ 584428 w 1369065"/>
                <a:gd name="connsiteY1" fmla="*/ 1663495 h 1691784"/>
                <a:gd name="connsiteX2" fmla="*/ 504757 w 1369065"/>
                <a:gd name="connsiteY2" fmla="*/ 1577188 h 1691784"/>
                <a:gd name="connsiteX3" fmla="*/ 429128 w 1369065"/>
                <a:gd name="connsiteY3" fmla="*/ 1330290 h 1691784"/>
                <a:gd name="connsiteX4" fmla="*/ 458285 w 1369065"/>
                <a:gd name="connsiteY4" fmla="*/ 1134191 h 1691784"/>
                <a:gd name="connsiteX5" fmla="*/ 512557 w 1369065"/>
                <a:gd name="connsiteY5" fmla="*/ 1016237 h 1691784"/>
                <a:gd name="connsiteX6" fmla="*/ 595128 w 1369065"/>
                <a:gd name="connsiteY6" fmla="*/ 957040 h 1691784"/>
                <a:gd name="connsiteX7" fmla="*/ 749571 w 1369065"/>
                <a:gd name="connsiteY7" fmla="*/ 864692 h 1691784"/>
                <a:gd name="connsiteX8" fmla="*/ 1042571 w 1369065"/>
                <a:gd name="connsiteY8" fmla="*/ 833694 h 1691784"/>
                <a:gd name="connsiteX9" fmla="*/ 1242039 w 1369065"/>
                <a:gd name="connsiteY9" fmla="*/ 687039 h 1691784"/>
                <a:gd name="connsiteX10" fmla="*/ 1364928 w 1369065"/>
                <a:gd name="connsiteY10" fmla="*/ 428589 h 1691784"/>
                <a:gd name="connsiteX11" fmla="*/ 1306328 w 1369065"/>
                <a:gd name="connsiteY11" fmla="*/ 165101 h 1691784"/>
                <a:gd name="connsiteX12" fmla="*/ 990897 w 1369065"/>
                <a:gd name="connsiteY12" fmla="*/ 5068 h 1691784"/>
                <a:gd name="connsiteX13" fmla="*/ 388154 w 1369065"/>
                <a:gd name="connsiteY13" fmla="*/ 152311 h 1691784"/>
                <a:gd name="connsiteX14" fmla="*/ 3068 w 1369065"/>
                <a:gd name="connsiteY14" fmla="*/ 811034 h 1691784"/>
                <a:gd name="connsiteX15" fmla="*/ 162125 w 1369065"/>
                <a:gd name="connsiteY15" fmla="*/ 1369008 h 1691784"/>
                <a:gd name="connsiteX16" fmla="*/ 544529 w 1369065"/>
                <a:gd name="connsiteY16" fmla="*/ 1691784 h 1691784"/>
                <a:gd name="connsiteX0" fmla="*/ 584428 w 1369065"/>
                <a:gd name="connsiteY0" fmla="*/ 1662615 h 1690904"/>
                <a:gd name="connsiteX1" fmla="*/ 584428 w 1369065"/>
                <a:gd name="connsiteY1" fmla="*/ 1662615 h 1690904"/>
                <a:gd name="connsiteX2" fmla="*/ 504757 w 1369065"/>
                <a:gd name="connsiteY2" fmla="*/ 1576308 h 1690904"/>
                <a:gd name="connsiteX3" fmla="*/ 429128 w 1369065"/>
                <a:gd name="connsiteY3" fmla="*/ 1329410 h 1690904"/>
                <a:gd name="connsiteX4" fmla="*/ 458285 w 1369065"/>
                <a:gd name="connsiteY4" fmla="*/ 1133311 h 1690904"/>
                <a:gd name="connsiteX5" fmla="*/ 512557 w 1369065"/>
                <a:gd name="connsiteY5" fmla="*/ 1015357 h 1690904"/>
                <a:gd name="connsiteX6" fmla="*/ 595128 w 1369065"/>
                <a:gd name="connsiteY6" fmla="*/ 956160 h 1690904"/>
                <a:gd name="connsiteX7" fmla="*/ 749571 w 1369065"/>
                <a:gd name="connsiteY7" fmla="*/ 863812 h 1690904"/>
                <a:gd name="connsiteX8" fmla="*/ 1042571 w 1369065"/>
                <a:gd name="connsiteY8" fmla="*/ 832814 h 1690904"/>
                <a:gd name="connsiteX9" fmla="*/ 1242039 w 1369065"/>
                <a:gd name="connsiteY9" fmla="*/ 686159 h 1690904"/>
                <a:gd name="connsiteX10" fmla="*/ 1364928 w 1369065"/>
                <a:gd name="connsiteY10" fmla="*/ 427709 h 1690904"/>
                <a:gd name="connsiteX11" fmla="*/ 1306328 w 1369065"/>
                <a:gd name="connsiteY11" fmla="*/ 164221 h 1690904"/>
                <a:gd name="connsiteX12" fmla="*/ 990897 w 1369065"/>
                <a:gd name="connsiteY12" fmla="*/ 4188 h 1690904"/>
                <a:gd name="connsiteX13" fmla="*/ 388154 w 1369065"/>
                <a:gd name="connsiteY13" fmla="*/ 151431 h 1690904"/>
                <a:gd name="connsiteX14" fmla="*/ 103525 w 1369065"/>
                <a:gd name="connsiteY14" fmla="*/ 469168 h 1690904"/>
                <a:gd name="connsiteX15" fmla="*/ 3068 w 1369065"/>
                <a:gd name="connsiteY15" fmla="*/ 810154 h 1690904"/>
                <a:gd name="connsiteX16" fmla="*/ 162125 w 1369065"/>
                <a:gd name="connsiteY16" fmla="*/ 1368128 h 1690904"/>
                <a:gd name="connsiteX17" fmla="*/ 544529 w 1369065"/>
                <a:gd name="connsiteY17" fmla="*/ 1690904 h 1690904"/>
                <a:gd name="connsiteX0" fmla="*/ 584428 w 1369065"/>
                <a:gd name="connsiteY0" fmla="*/ 1666107 h 1694396"/>
                <a:gd name="connsiteX1" fmla="*/ 584428 w 1369065"/>
                <a:gd name="connsiteY1" fmla="*/ 1666107 h 1694396"/>
                <a:gd name="connsiteX2" fmla="*/ 504757 w 1369065"/>
                <a:gd name="connsiteY2" fmla="*/ 1579800 h 1694396"/>
                <a:gd name="connsiteX3" fmla="*/ 429128 w 1369065"/>
                <a:gd name="connsiteY3" fmla="*/ 1332902 h 1694396"/>
                <a:gd name="connsiteX4" fmla="*/ 458285 w 1369065"/>
                <a:gd name="connsiteY4" fmla="*/ 1136803 h 1694396"/>
                <a:gd name="connsiteX5" fmla="*/ 512557 w 1369065"/>
                <a:gd name="connsiteY5" fmla="*/ 1018849 h 1694396"/>
                <a:gd name="connsiteX6" fmla="*/ 595128 w 1369065"/>
                <a:gd name="connsiteY6" fmla="*/ 959652 h 1694396"/>
                <a:gd name="connsiteX7" fmla="*/ 749571 w 1369065"/>
                <a:gd name="connsiteY7" fmla="*/ 867304 h 1694396"/>
                <a:gd name="connsiteX8" fmla="*/ 1042571 w 1369065"/>
                <a:gd name="connsiteY8" fmla="*/ 836306 h 1694396"/>
                <a:gd name="connsiteX9" fmla="*/ 1242039 w 1369065"/>
                <a:gd name="connsiteY9" fmla="*/ 689651 h 1694396"/>
                <a:gd name="connsiteX10" fmla="*/ 1364928 w 1369065"/>
                <a:gd name="connsiteY10" fmla="*/ 431201 h 1694396"/>
                <a:gd name="connsiteX11" fmla="*/ 1306328 w 1369065"/>
                <a:gd name="connsiteY11" fmla="*/ 167713 h 1694396"/>
                <a:gd name="connsiteX12" fmla="*/ 990897 w 1369065"/>
                <a:gd name="connsiteY12" fmla="*/ 7680 h 1694396"/>
                <a:gd name="connsiteX13" fmla="*/ 697896 w 1369065"/>
                <a:gd name="connsiteY13" fmla="*/ 38679 h 1694396"/>
                <a:gd name="connsiteX14" fmla="*/ 388154 w 1369065"/>
                <a:gd name="connsiteY14" fmla="*/ 154923 h 1694396"/>
                <a:gd name="connsiteX15" fmla="*/ 103525 w 1369065"/>
                <a:gd name="connsiteY15" fmla="*/ 472660 h 1694396"/>
                <a:gd name="connsiteX16" fmla="*/ 3068 w 1369065"/>
                <a:gd name="connsiteY16" fmla="*/ 813646 h 1694396"/>
                <a:gd name="connsiteX17" fmla="*/ 162125 w 1369065"/>
                <a:gd name="connsiteY17" fmla="*/ 1371620 h 1694396"/>
                <a:gd name="connsiteX18" fmla="*/ 544529 w 1369065"/>
                <a:gd name="connsiteY18" fmla="*/ 1694396 h 1694396"/>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103525 w 1369065"/>
                <a:gd name="connsiteY15" fmla="*/ 474081 h 1695817"/>
                <a:gd name="connsiteX16" fmla="*/ 3068 w 1369065"/>
                <a:gd name="connsiteY16" fmla="*/ 815067 h 1695817"/>
                <a:gd name="connsiteX17" fmla="*/ 162125 w 1369065"/>
                <a:gd name="connsiteY17" fmla="*/ 1373041 h 1695817"/>
                <a:gd name="connsiteX18" fmla="*/ 544529 w 1369065"/>
                <a:gd name="connsiteY18"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37468 w 1369065"/>
                <a:gd name="connsiteY15" fmla="*/ 29583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12354 w 1369065"/>
                <a:gd name="connsiteY15" fmla="*/ 28808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9208 w 1373845"/>
                <a:gd name="connsiteY0" fmla="*/ 1667528 h 1695817"/>
                <a:gd name="connsiteX1" fmla="*/ 589208 w 1373845"/>
                <a:gd name="connsiteY1" fmla="*/ 1667528 h 1695817"/>
                <a:gd name="connsiteX2" fmla="*/ 509537 w 1373845"/>
                <a:gd name="connsiteY2" fmla="*/ 1581221 h 1695817"/>
                <a:gd name="connsiteX3" fmla="*/ 433908 w 1373845"/>
                <a:gd name="connsiteY3" fmla="*/ 1334323 h 1695817"/>
                <a:gd name="connsiteX4" fmla="*/ 463065 w 1373845"/>
                <a:gd name="connsiteY4" fmla="*/ 1138224 h 1695817"/>
                <a:gd name="connsiteX5" fmla="*/ 517337 w 1373845"/>
                <a:gd name="connsiteY5" fmla="*/ 1020270 h 1695817"/>
                <a:gd name="connsiteX6" fmla="*/ 599908 w 1373845"/>
                <a:gd name="connsiteY6" fmla="*/ 961073 h 1695817"/>
                <a:gd name="connsiteX7" fmla="*/ 754351 w 1373845"/>
                <a:gd name="connsiteY7" fmla="*/ 868725 h 1695817"/>
                <a:gd name="connsiteX8" fmla="*/ 1047351 w 1373845"/>
                <a:gd name="connsiteY8" fmla="*/ 837727 h 1695817"/>
                <a:gd name="connsiteX9" fmla="*/ 1246819 w 1373845"/>
                <a:gd name="connsiteY9" fmla="*/ 691072 h 1695817"/>
                <a:gd name="connsiteX10" fmla="*/ 1369708 w 1373845"/>
                <a:gd name="connsiteY10" fmla="*/ 432622 h 1695817"/>
                <a:gd name="connsiteX11" fmla="*/ 1311108 w 1373845"/>
                <a:gd name="connsiteY11" fmla="*/ 169134 h 1695817"/>
                <a:gd name="connsiteX12" fmla="*/ 995677 w 1373845"/>
                <a:gd name="connsiteY12" fmla="*/ 9101 h 1695817"/>
                <a:gd name="connsiteX13" fmla="*/ 660819 w 1373845"/>
                <a:gd name="connsiteY13" fmla="*/ 32350 h 1695817"/>
                <a:gd name="connsiteX14" fmla="*/ 392934 w 1373845"/>
                <a:gd name="connsiteY14" fmla="*/ 156344 h 1695817"/>
                <a:gd name="connsiteX15" fmla="*/ 217134 w 1373845"/>
                <a:gd name="connsiteY15" fmla="*/ 288089 h 1695817"/>
                <a:gd name="connsiteX16" fmla="*/ 108305 w 1373845"/>
                <a:gd name="connsiteY16" fmla="*/ 474081 h 1695817"/>
                <a:gd name="connsiteX17" fmla="*/ 32963 w 1373845"/>
                <a:gd name="connsiteY17" fmla="*/ 605826 h 1695817"/>
                <a:gd name="connsiteX18" fmla="*/ 7848 w 1373845"/>
                <a:gd name="connsiteY18" fmla="*/ 815067 h 1695817"/>
                <a:gd name="connsiteX19" fmla="*/ 166905 w 1373845"/>
                <a:gd name="connsiteY19" fmla="*/ 1373041 h 1695817"/>
                <a:gd name="connsiteX20" fmla="*/ 549309 w 1373845"/>
                <a:gd name="connsiteY20"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541474 w 1366010"/>
                <a:gd name="connsiteY21"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309756 w 1366010"/>
                <a:gd name="connsiteY21" fmla="*/ 1528036 h 1695817"/>
                <a:gd name="connsiteX22" fmla="*/ 541474 w 1366010"/>
                <a:gd name="connsiteY22"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60442 w 1366010"/>
                <a:gd name="connsiteY3" fmla="*/ 1458289 h 1695817"/>
                <a:gd name="connsiteX4" fmla="*/ 426073 w 1366010"/>
                <a:gd name="connsiteY4" fmla="*/ 1334323 h 1695817"/>
                <a:gd name="connsiteX5" fmla="*/ 455230 w 1366010"/>
                <a:gd name="connsiteY5" fmla="*/ 1138224 h 1695817"/>
                <a:gd name="connsiteX6" fmla="*/ 509502 w 1366010"/>
                <a:gd name="connsiteY6" fmla="*/ 1020270 h 1695817"/>
                <a:gd name="connsiteX7" fmla="*/ 592073 w 1366010"/>
                <a:gd name="connsiteY7" fmla="*/ 961073 h 1695817"/>
                <a:gd name="connsiteX8" fmla="*/ 746516 w 1366010"/>
                <a:gd name="connsiteY8" fmla="*/ 868725 h 1695817"/>
                <a:gd name="connsiteX9" fmla="*/ 1039516 w 1366010"/>
                <a:gd name="connsiteY9" fmla="*/ 837727 h 1695817"/>
                <a:gd name="connsiteX10" fmla="*/ 1238984 w 1366010"/>
                <a:gd name="connsiteY10" fmla="*/ 691072 h 1695817"/>
                <a:gd name="connsiteX11" fmla="*/ 1361873 w 1366010"/>
                <a:gd name="connsiteY11" fmla="*/ 432622 h 1695817"/>
                <a:gd name="connsiteX12" fmla="*/ 1303273 w 1366010"/>
                <a:gd name="connsiteY12" fmla="*/ 169134 h 1695817"/>
                <a:gd name="connsiteX13" fmla="*/ 987842 w 1366010"/>
                <a:gd name="connsiteY13" fmla="*/ 9101 h 1695817"/>
                <a:gd name="connsiteX14" fmla="*/ 652984 w 1366010"/>
                <a:gd name="connsiteY14" fmla="*/ 32350 h 1695817"/>
                <a:gd name="connsiteX15" fmla="*/ 385099 w 1366010"/>
                <a:gd name="connsiteY15" fmla="*/ 156344 h 1695817"/>
                <a:gd name="connsiteX16" fmla="*/ 209299 w 1366010"/>
                <a:gd name="connsiteY16" fmla="*/ 288089 h 1695817"/>
                <a:gd name="connsiteX17" fmla="*/ 100470 w 1366010"/>
                <a:gd name="connsiteY17" fmla="*/ 474081 h 1695817"/>
                <a:gd name="connsiteX18" fmla="*/ 25128 w 1366010"/>
                <a:gd name="connsiteY18" fmla="*/ 605826 h 1695817"/>
                <a:gd name="connsiteX19" fmla="*/ 13 w 1366010"/>
                <a:gd name="connsiteY19" fmla="*/ 815067 h 1695817"/>
                <a:gd name="connsiteX20" fmla="*/ 25128 w 1366010"/>
                <a:gd name="connsiteY20" fmla="*/ 1117304 h 1695817"/>
                <a:gd name="connsiteX21" fmla="*/ 159070 w 1366010"/>
                <a:gd name="connsiteY21" fmla="*/ 1373041 h 1695817"/>
                <a:gd name="connsiteX22" fmla="*/ 309756 w 1366010"/>
                <a:gd name="connsiteY22" fmla="*/ 1528036 h 1695817"/>
                <a:gd name="connsiteX23" fmla="*/ 541474 w 1366010"/>
                <a:gd name="connsiteY23" fmla="*/ 1695817 h 1695817"/>
                <a:gd name="connsiteX0" fmla="*/ 581373 w 1363734"/>
                <a:gd name="connsiteY0" fmla="*/ 1660972 h 1689261"/>
                <a:gd name="connsiteX1" fmla="*/ 581373 w 1363734"/>
                <a:gd name="connsiteY1" fmla="*/ 1660972 h 1689261"/>
                <a:gd name="connsiteX2" fmla="*/ 501702 w 1363734"/>
                <a:gd name="connsiteY2" fmla="*/ 1574665 h 1689261"/>
                <a:gd name="connsiteX3" fmla="*/ 460442 w 1363734"/>
                <a:gd name="connsiteY3" fmla="*/ 1451733 h 1689261"/>
                <a:gd name="connsiteX4" fmla="*/ 426073 w 1363734"/>
                <a:gd name="connsiteY4" fmla="*/ 1327767 h 1689261"/>
                <a:gd name="connsiteX5" fmla="*/ 455230 w 1363734"/>
                <a:gd name="connsiteY5" fmla="*/ 1131668 h 1689261"/>
                <a:gd name="connsiteX6" fmla="*/ 509502 w 1363734"/>
                <a:gd name="connsiteY6" fmla="*/ 1013714 h 1689261"/>
                <a:gd name="connsiteX7" fmla="*/ 592073 w 1363734"/>
                <a:gd name="connsiteY7" fmla="*/ 954517 h 1689261"/>
                <a:gd name="connsiteX8" fmla="*/ 746516 w 1363734"/>
                <a:gd name="connsiteY8" fmla="*/ 862169 h 1689261"/>
                <a:gd name="connsiteX9" fmla="*/ 1039516 w 1363734"/>
                <a:gd name="connsiteY9" fmla="*/ 831171 h 1689261"/>
                <a:gd name="connsiteX10" fmla="*/ 1238984 w 1363734"/>
                <a:gd name="connsiteY10" fmla="*/ 684516 h 1689261"/>
                <a:gd name="connsiteX11" fmla="*/ 1361873 w 1363734"/>
                <a:gd name="connsiteY11" fmla="*/ 426066 h 1689261"/>
                <a:gd name="connsiteX12" fmla="*/ 1303273 w 1363734"/>
                <a:gd name="connsiteY12" fmla="*/ 162578 h 1689261"/>
                <a:gd name="connsiteX13" fmla="*/ 1172013 w 1363734"/>
                <a:gd name="connsiteY13" fmla="*/ 64543 h 1689261"/>
                <a:gd name="connsiteX14" fmla="*/ 987842 w 1363734"/>
                <a:gd name="connsiteY14" fmla="*/ 2545 h 1689261"/>
                <a:gd name="connsiteX15" fmla="*/ 652984 w 1363734"/>
                <a:gd name="connsiteY15" fmla="*/ 25794 h 1689261"/>
                <a:gd name="connsiteX16" fmla="*/ 385099 w 1363734"/>
                <a:gd name="connsiteY16" fmla="*/ 149788 h 1689261"/>
                <a:gd name="connsiteX17" fmla="*/ 209299 w 1363734"/>
                <a:gd name="connsiteY17" fmla="*/ 281533 h 1689261"/>
                <a:gd name="connsiteX18" fmla="*/ 100470 w 1363734"/>
                <a:gd name="connsiteY18" fmla="*/ 467525 h 1689261"/>
                <a:gd name="connsiteX19" fmla="*/ 25128 w 1363734"/>
                <a:gd name="connsiteY19" fmla="*/ 599270 h 1689261"/>
                <a:gd name="connsiteX20" fmla="*/ 13 w 1363734"/>
                <a:gd name="connsiteY20" fmla="*/ 808511 h 1689261"/>
                <a:gd name="connsiteX21" fmla="*/ 25128 w 1363734"/>
                <a:gd name="connsiteY21" fmla="*/ 1110748 h 1689261"/>
                <a:gd name="connsiteX22" fmla="*/ 159070 w 1363734"/>
                <a:gd name="connsiteY22" fmla="*/ 1366485 h 1689261"/>
                <a:gd name="connsiteX23" fmla="*/ 309756 w 1363734"/>
                <a:gd name="connsiteY23" fmla="*/ 1521480 h 1689261"/>
                <a:gd name="connsiteX24" fmla="*/ 541474 w 1363734"/>
                <a:gd name="connsiteY24" fmla="*/ 1689261 h 1689261"/>
                <a:gd name="connsiteX0" fmla="*/ 581373 w 1363683"/>
                <a:gd name="connsiteY0" fmla="*/ 1660972 h 1689261"/>
                <a:gd name="connsiteX1" fmla="*/ 581373 w 1363683"/>
                <a:gd name="connsiteY1" fmla="*/ 1660972 h 1689261"/>
                <a:gd name="connsiteX2" fmla="*/ 501702 w 1363683"/>
                <a:gd name="connsiteY2" fmla="*/ 1574665 h 1689261"/>
                <a:gd name="connsiteX3" fmla="*/ 460442 w 1363683"/>
                <a:gd name="connsiteY3" fmla="*/ 1451733 h 1689261"/>
                <a:gd name="connsiteX4" fmla="*/ 426073 w 1363683"/>
                <a:gd name="connsiteY4" fmla="*/ 1327767 h 1689261"/>
                <a:gd name="connsiteX5" fmla="*/ 455230 w 1363683"/>
                <a:gd name="connsiteY5" fmla="*/ 1131668 h 1689261"/>
                <a:gd name="connsiteX6" fmla="*/ 509502 w 1363683"/>
                <a:gd name="connsiteY6" fmla="*/ 1013714 h 1689261"/>
                <a:gd name="connsiteX7" fmla="*/ 592073 w 1363683"/>
                <a:gd name="connsiteY7" fmla="*/ 954517 h 1689261"/>
                <a:gd name="connsiteX8" fmla="*/ 746516 w 1363683"/>
                <a:gd name="connsiteY8" fmla="*/ 862169 h 1689261"/>
                <a:gd name="connsiteX9" fmla="*/ 1039516 w 1363683"/>
                <a:gd name="connsiteY9" fmla="*/ 831171 h 1689261"/>
                <a:gd name="connsiteX10" fmla="*/ 1238984 w 1363683"/>
                <a:gd name="connsiteY10" fmla="*/ 684516 h 1689261"/>
                <a:gd name="connsiteX11" fmla="*/ 1361873 w 1363683"/>
                <a:gd name="connsiteY11" fmla="*/ 426066 h 1689261"/>
                <a:gd name="connsiteX12" fmla="*/ 1303273 w 1363683"/>
                <a:gd name="connsiteY12" fmla="*/ 162578 h 1689261"/>
                <a:gd name="connsiteX13" fmla="*/ 1180385 w 1363683"/>
                <a:gd name="connsiteY13" fmla="*/ 33544 h 1689261"/>
                <a:gd name="connsiteX14" fmla="*/ 987842 w 1363683"/>
                <a:gd name="connsiteY14" fmla="*/ 2545 h 1689261"/>
                <a:gd name="connsiteX15" fmla="*/ 652984 w 1363683"/>
                <a:gd name="connsiteY15" fmla="*/ 25794 h 1689261"/>
                <a:gd name="connsiteX16" fmla="*/ 385099 w 1363683"/>
                <a:gd name="connsiteY16" fmla="*/ 149788 h 1689261"/>
                <a:gd name="connsiteX17" fmla="*/ 209299 w 1363683"/>
                <a:gd name="connsiteY17" fmla="*/ 281533 h 1689261"/>
                <a:gd name="connsiteX18" fmla="*/ 100470 w 1363683"/>
                <a:gd name="connsiteY18" fmla="*/ 467525 h 1689261"/>
                <a:gd name="connsiteX19" fmla="*/ 25128 w 1363683"/>
                <a:gd name="connsiteY19" fmla="*/ 599270 h 1689261"/>
                <a:gd name="connsiteX20" fmla="*/ 13 w 1363683"/>
                <a:gd name="connsiteY20" fmla="*/ 808511 h 1689261"/>
                <a:gd name="connsiteX21" fmla="*/ 25128 w 1363683"/>
                <a:gd name="connsiteY21" fmla="*/ 1110748 h 1689261"/>
                <a:gd name="connsiteX22" fmla="*/ 159070 w 1363683"/>
                <a:gd name="connsiteY22" fmla="*/ 1366485 h 1689261"/>
                <a:gd name="connsiteX23" fmla="*/ 309756 w 1363683"/>
                <a:gd name="connsiteY23" fmla="*/ 1521480 h 1689261"/>
                <a:gd name="connsiteX24" fmla="*/ 541474 w 1363683"/>
                <a:gd name="connsiteY24"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746516 w 1366926"/>
                <a:gd name="connsiteY7" fmla="*/ 862169 h 1689261"/>
                <a:gd name="connsiteX8" fmla="*/ 1039516 w 1366926"/>
                <a:gd name="connsiteY8" fmla="*/ 831171 h 1689261"/>
                <a:gd name="connsiteX9" fmla="*/ 1238984 w 1366926"/>
                <a:gd name="connsiteY9" fmla="*/ 684516 h 1689261"/>
                <a:gd name="connsiteX10" fmla="*/ 1331070 w 1366926"/>
                <a:gd name="connsiteY10" fmla="*/ 560521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4385 w 1366926"/>
                <a:gd name="connsiteY7" fmla="*/ 940255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89159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410213 w 1366926"/>
                <a:gd name="connsiteY18" fmla="*/ 140423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80385 w 1366926"/>
                <a:gd name="connsiteY15" fmla="*/ 55885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253044 w 1366926"/>
                <a:gd name="connsiteY14" fmla="*/ 146171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53044 w 1369472"/>
                <a:gd name="connsiteY14" fmla="*/ 146171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05498 w 1369472"/>
                <a:gd name="connsiteY10" fmla="*/ 753355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870642 w 1369472"/>
                <a:gd name="connsiteY9" fmla="*/ 869601 h 1711602"/>
                <a:gd name="connsiteX10" fmla="*/ 1039516 w 1369472"/>
                <a:gd name="connsiteY10" fmla="*/ 853512 h 1711602"/>
                <a:gd name="connsiteX11" fmla="*/ 1205498 w 1369472"/>
                <a:gd name="connsiteY11" fmla="*/ 753355 h 1711602"/>
                <a:gd name="connsiteX12" fmla="*/ 1331070 w 1369472"/>
                <a:gd name="connsiteY12" fmla="*/ 582862 h 1711602"/>
                <a:gd name="connsiteX13" fmla="*/ 1361873 w 1369472"/>
                <a:gd name="connsiteY13" fmla="*/ 448407 h 1711602"/>
                <a:gd name="connsiteX14" fmla="*/ 1364555 w 1369472"/>
                <a:gd name="connsiteY14" fmla="*/ 280626 h 1711602"/>
                <a:gd name="connsiteX15" fmla="*/ 1261415 w 1369472"/>
                <a:gd name="connsiteY15" fmla="*/ 122922 h 1711602"/>
                <a:gd name="connsiteX16" fmla="*/ 1138528 w 1369472"/>
                <a:gd name="connsiteY16" fmla="*/ 40386 h 1711602"/>
                <a:gd name="connsiteX17" fmla="*/ 979470 w 1369472"/>
                <a:gd name="connsiteY17" fmla="*/ 1637 h 1711602"/>
                <a:gd name="connsiteX18" fmla="*/ 803671 w 1369472"/>
                <a:gd name="connsiteY18" fmla="*/ 17137 h 1711602"/>
                <a:gd name="connsiteX19" fmla="*/ 652984 w 1369472"/>
                <a:gd name="connsiteY19" fmla="*/ 48135 h 1711602"/>
                <a:gd name="connsiteX20" fmla="*/ 410213 w 1369472"/>
                <a:gd name="connsiteY20" fmla="*/ 141130 h 1711602"/>
                <a:gd name="connsiteX21" fmla="*/ 234414 w 1369472"/>
                <a:gd name="connsiteY21" fmla="*/ 272875 h 1711602"/>
                <a:gd name="connsiteX22" fmla="*/ 100470 w 1369472"/>
                <a:gd name="connsiteY22" fmla="*/ 451117 h 1711602"/>
                <a:gd name="connsiteX23" fmla="*/ 25128 w 1369472"/>
                <a:gd name="connsiteY23" fmla="*/ 621611 h 1711602"/>
                <a:gd name="connsiteX24" fmla="*/ 13 w 1369472"/>
                <a:gd name="connsiteY24" fmla="*/ 830852 h 1711602"/>
                <a:gd name="connsiteX25" fmla="*/ 25128 w 1369472"/>
                <a:gd name="connsiteY25" fmla="*/ 1133089 h 1711602"/>
                <a:gd name="connsiteX26" fmla="*/ 159070 w 1369472"/>
                <a:gd name="connsiteY26" fmla="*/ 1388826 h 1711602"/>
                <a:gd name="connsiteX27" fmla="*/ 309756 w 1369472"/>
                <a:gd name="connsiteY27" fmla="*/ 1543821 h 1711602"/>
                <a:gd name="connsiteX28" fmla="*/ 541474 w 1369472"/>
                <a:gd name="connsiteY28" fmla="*/ 1711602 h 1711602"/>
                <a:gd name="connsiteX0" fmla="*/ 581373 w 1369472"/>
                <a:gd name="connsiteY0" fmla="*/ 1683313 h 1688353"/>
                <a:gd name="connsiteX1" fmla="*/ 581373 w 1369472"/>
                <a:gd name="connsiteY1" fmla="*/ 1683313 h 1688353"/>
                <a:gd name="connsiteX2" fmla="*/ 501702 w 1369472"/>
                <a:gd name="connsiteY2" fmla="*/ 1597006 h 1688353"/>
                <a:gd name="connsiteX3" fmla="*/ 460442 w 1369472"/>
                <a:gd name="connsiteY3" fmla="*/ 1474074 h 1688353"/>
                <a:gd name="connsiteX4" fmla="*/ 426073 w 1369472"/>
                <a:gd name="connsiteY4" fmla="*/ 1350108 h 1688353"/>
                <a:gd name="connsiteX5" fmla="*/ 455230 w 1369472"/>
                <a:gd name="connsiteY5" fmla="*/ 1154009 h 1688353"/>
                <a:gd name="connsiteX6" fmla="*/ 509502 w 1369472"/>
                <a:gd name="connsiteY6" fmla="*/ 1036055 h 1688353"/>
                <a:gd name="connsiteX7" fmla="*/ 594385 w 1369472"/>
                <a:gd name="connsiteY7" fmla="*/ 962596 h 1688353"/>
                <a:gd name="connsiteX8" fmla="*/ 746516 w 1369472"/>
                <a:gd name="connsiteY8" fmla="*/ 884510 h 1688353"/>
                <a:gd name="connsiteX9" fmla="*/ 870642 w 1369472"/>
                <a:gd name="connsiteY9" fmla="*/ 869601 h 1688353"/>
                <a:gd name="connsiteX10" fmla="*/ 1039516 w 1369472"/>
                <a:gd name="connsiteY10" fmla="*/ 853512 h 1688353"/>
                <a:gd name="connsiteX11" fmla="*/ 1205498 w 1369472"/>
                <a:gd name="connsiteY11" fmla="*/ 753355 h 1688353"/>
                <a:gd name="connsiteX12" fmla="*/ 1331070 w 1369472"/>
                <a:gd name="connsiteY12" fmla="*/ 582862 h 1688353"/>
                <a:gd name="connsiteX13" fmla="*/ 1361873 w 1369472"/>
                <a:gd name="connsiteY13" fmla="*/ 448407 h 1688353"/>
                <a:gd name="connsiteX14" fmla="*/ 1364555 w 1369472"/>
                <a:gd name="connsiteY14" fmla="*/ 280626 h 1688353"/>
                <a:gd name="connsiteX15" fmla="*/ 1261415 w 1369472"/>
                <a:gd name="connsiteY15" fmla="*/ 122922 h 1688353"/>
                <a:gd name="connsiteX16" fmla="*/ 1138528 w 1369472"/>
                <a:gd name="connsiteY16" fmla="*/ 40386 h 1688353"/>
                <a:gd name="connsiteX17" fmla="*/ 979470 w 1369472"/>
                <a:gd name="connsiteY17" fmla="*/ 1637 h 1688353"/>
                <a:gd name="connsiteX18" fmla="*/ 803671 w 1369472"/>
                <a:gd name="connsiteY18" fmla="*/ 17137 h 1688353"/>
                <a:gd name="connsiteX19" fmla="*/ 652984 w 1369472"/>
                <a:gd name="connsiteY19" fmla="*/ 48135 h 1688353"/>
                <a:gd name="connsiteX20" fmla="*/ 410213 w 1369472"/>
                <a:gd name="connsiteY20" fmla="*/ 141130 h 1688353"/>
                <a:gd name="connsiteX21" fmla="*/ 234414 w 1369472"/>
                <a:gd name="connsiteY21" fmla="*/ 272875 h 1688353"/>
                <a:gd name="connsiteX22" fmla="*/ 100470 w 1369472"/>
                <a:gd name="connsiteY22" fmla="*/ 451117 h 1688353"/>
                <a:gd name="connsiteX23" fmla="*/ 25128 w 1369472"/>
                <a:gd name="connsiteY23" fmla="*/ 621611 h 1688353"/>
                <a:gd name="connsiteX24" fmla="*/ 13 w 1369472"/>
                <a:gd name="connsiteY24" fmla="*/ 830852 h 1688353"/>
                <a:gd name="connsiteX25" fmla="*/ 25128 w 1369472"/>
                <a:gd name="connsiteY25" fmla="*/ 1133089 h 1688353"/>
                <a:gd name="connsiteX26" fmla="*/ 159070 w 1369472"/>
                <a:gd name="connsiteY26" fmla="*/ 1388826 h 1688353"/>
                <a:gd name="connsiteX27" fmla="*/ 309756 w 1369472"/>
                <a:gd name="connsiteY27" fmla="*/ 1543821 h 1688353"/>
                <a:gd name="connsiteX28" fmla="*/ 566588 w 1369472"/>
                <a:gd name="connsiteY28" fmla="*/ 1688353 h 1688353"/>
                <a:gd name="connsiteX0" fmla="*/ 581360 w 1369459"/>
                <a:gd name="connsiteY0" fmla="*/ 1683313 h 1688353"/>
                <a:gd name="connsiteX1" fmla="*/ 581360 w 1369459"/>
                <a:gd name="connsiteY1" fmla="*/ 1683313 h 1688353"/>
                <a:gd name="connsiteX2" fmla="*/ 501689 w 1369459"/>
                <a:gd name="connsiteY2" fmla="*/ 1597006 h 1688353"/>
                <a:gd name="connsiteX3" fmla="*/ 460429 w 1369459"/>
                <a:gd name="connsiteY3" fmla="*/ 1474074 h 1688353"/>
                <a:gd name="connsiteX4" fmla="*/ 426060 w 1369459"/>
                <a:gd name="connsiteY4" fmla="*/ 1350108 h 1688353"/>
                <a:gd name="connsiteX5" fmla="*/ 455217 w 1369459"/>
                <a:gd name="connsiteY5" fmla="*/ 1154009 h 1688353"/>
                <a:gd name="connsiteX6" fmla="*/ 509489 w 1369459"/>
                <a:gd name="connsiteY6" fmla="*/ 1036055 h 1688353"/>
                <a:gd name="connsiteX7" fmla="*/ 594372 w 1369459"/>
                <a:gd name="connsiteY7" fmla="*/ 962596 h 1688353"/>
                <a:gd name="connsiteX8" fmla="*/ 746503 w 1369459"/>
                <a:gd name="connsiteY8" fmla="*/ 884510 h 1688353"/>
                <a:gd name="connsiteX9" fmla="*/ 870629 w 1369459"/>
                <a:gd name="connsiteY9" fmla="*/ 869601 h 1688353"/>
                <a:gd name="connsiteX10" fmla="*/ 1039503 w 1369459"/>
                <a:gd name="connsiteY10" fmla="*/ 853512 h 1688353"/>
                <a:gd name="connsiteX11" fmla="*/ 1205485 w 1369459"/>
                <a:gd name="connsiteY11" fmla="*/ 753355 h 1688353"/>
                <a:gd name="connsiteX12" fmla="*/ 1331057 w 1369459"/>
                <a:gd name="connsiteY12" fmla="*/ 582862 h 1688353"/>
                <a:gd name="connsiteX13" fmla="*/ 1361860 w 1369459"/>
                <a:gd name="connsiteY13" fmla="*/ 448407 h 1688353"/>
                <a:gd name="connsiteX14" fmla="*/ 1364542 w 1369459"/>
                <a:gd name="connsiteY14" fmla="*/ 280626 h 1688353"/>
                <a:gd name="connsiteX15" fmla="*/ 1261402 w 1369459"/>
                <a:gd name="connsiteY15" fmla="*/ 122922 h 1688353"/>
                <a:gd name="connsiteX16" fmla="*/ 1138515 w 1369459"/>
                <a:gd name="connsiteY16" fmla="*/ 40386 h 1688353"/>
                <a:gd name="connsiteX17" fmla="*/ 979457 w 1369459"/>
                <a:gd name="connsiteY17" fmla="*/ 1637 h 1688353"/>
                <a:gd name="connsiteX18" fmla="*/ 803658 w 1369459"/>
                <a:gd name="connsiteY18" fmla="*/ 17137 h 1688353"/>
                <a:gd name="connsiteX19" fmla="*/ 652971 w 1369459"/>
                <a:gd name="connsiteY19" fmla="*/ 48135 h 1688353"/>
                <a:gd name="connsiteX20" fmla="*/ 410200 w 1369459"/>
                <a:gd name="connsiteY20" fmla="*/ 141130 h 1688353"/>
                <a:gd name="connsiteX21" fmla="*/ 234401 w 1369459"/>
                <a:gd name="connsiteY21" fmla="*/ 272875 h 1688353"/>
                <a:gd name="connsiteX22" fmla="*/ 100457 w 1369459"/>
                <a:gd name="connsiteY22" fmla="*/ 451117 h 1688353"/>
                <a:gd name="connsiteX23" fmla="*/ 25115 w 1369459"/>
                <a:gd name="connsiteY23" fmla="*/ 621611 h 1688353"/>
                <a:gd name="connsiteX24" fmla="*/ 0 w 1369459"/>
                <a:gd name="connsiteY24" fmla="*/ 830852 h 1688353"/>
                <a:gd name="connsiteX25" fmla="*/ 25115 w 1369459"/>
                <a:gd name="connsiteY25" fmla="*/ 1133089 h 1688353"/>
                <a:gd name="connsiteX26" fmla="*/ 66973 w 1369459"/>
                <a:gd name="connsiteY26" fmla="*/ 1257084 h 1688353"/>
                <a:gd name="connsiteX27" fmla="*/ 159057 w 1369459"/>
                <a:gd name="connsiteY27" fmla="*/ 1388826 h 1688353"/>
                <a:gd name="connsiteX28" fmla="*/ 309743 w 1369459"/>
                <a:gd name="connsiteY28" fmla="*/ 1543821 h 1688353"/>
                <a:gd name="connsiteX29" fmla="*/ 566575 w 1369459"/>
                <a:gd name="connsiteY29" fmla="*/ 1688353 h 1688353"/>
                <a:gd name="connsiteX0" fmla="*/ 584499 w 1372598"/>
                <a:gd name="connsiteY0" fmla="*/ 1683313 h 1688353"/>
                <a:gd name="connsiteX1" fmla="*/ 584499 w 1372598"/>
                <a:gd name="connsiteY1" fmla="*/ 1683313 h 1688353"/>
                <a:gd name="connsiteX2" fmla="*/ 504828 w 1372598"/>
                <a:gd name="connsiteY2" fmla="*/ 1597006 h 1688353"/>
                <a:gd name="connsiteX3" fmla="*/ 463568 w 1372598"/>
                <a:gd name="connsiteY3" fmla="*/ 1474074 h 1688353"/>
                <a:gd name="connsiteX4" fmla="*/ 429199 w 1372598"/>
                <a:gd name="connsiteY4" fmla="*/ 1350108 h 1688353"/>
                <a:gd name="connsiteX5" fmla="*/ 458356 w 1372598"/>
                <a:gd name="connsiteY5" fmla="*/ 1154009 h 1688353"/>
                <a:gd name="connsiteX6" fmla="*/ 512628 w 1372598"/>
                <a:gd name="connsiteY6" fmla="*/ 1036055 h 1688353"/>
                <a:gd name="connsiteX7" fmla="*/ 597511 w 1372598"/>
                <a:gd name="connsiteY7" fmla="*/ 962596 h 1688353"/>
                <a:gd name="connsiteX8" fmla="*/ 749642 w 1372598"/>
                <a:gd name="connsiteY8" fmla="*/ 884510 h 1688353"/>
                <a:gd name="connsiteX9" fmla="*/ 873768 w 1372598"/>
                <a:gd name="connsiteY9" fmla="*/ 869601 h 1688353"/>
                <a:gd name="connsiteX10" fmla="*/ 1042642 w 1372598"/>
                <a:gd name="connsiteY10" fmla="*/ 853512 h 1688353"/>
                <a:gd name="connsiteX11" fmla="*/ 1208624 w 1372598"/>
                <a:gd name="connsiteY11" fmla="*/ 753355 h 1688353"/>
                <a:gd name="connsiteX12" fmla="*/ 1334196 w 1372598"/>
                <a:gd name="connsiteY12" fmla="*/ 582862 h 1688353"/>
                <a:gd name="connsiteX13" fmla="*/ 1364999 w 1372598"/>
                <a:gd name="connsiteY13" fmla="*/ 448407 h 1688353"/>
                <a:gd name="connsiteX14" fmla="*/ 1367681 w 1372598"/>
                <a:gd name="connsiteY14" fmla="*/ 280626 h 1688353"/>
                <a:gd name="connsiteX15" fmla="*/ 1264541 w 1372598"/>
                <a:gd name="connsiteY15" fmla="*/ 122922 h 1688353"/>
                <a:gd name="connsiteX16" fmla="*/ 1141654 w 1372598"/>
                <a:gd name="connsiteY16" fmla="*/ 40386 h 1688353"/>
                <a:gd name="connsiteX17" fmla="*/ 982596 w 1372598"/>
                <a:gd name="connsiteY17" fmla="*/ 1637 h 1688353"/>
                <a:gd name="connsiteX18" fmla="*/ 806797 w 1372598"/>
                <a:gd name="connsiteY18" fmla="*/ 17137 h 1688353"/>
                <a:gd name="connsiteX19" fmla="*/ 656110 w 1372598"/>
                <a:gd name="connsiteY19" fmla="*/ 48135 h 1688353"/>
                <a:gd name="connsiteX20" fmla="*/ 413339 w 1372598"/>
                <a:gd name="connsiteY20" fmla="*/ 141130 h 1688353"/>
                <a:gd name="connsiteX21" fmla="*/ 237540 w 1372598"/>
                <a:gd name="connsiteY21" fmla="*/ 272875 h 1688353"/>
                <a:gd name="connsiteX22" fmla="*/ 103596 w 1372598"/>
                <a:gd name="connsiteY22" fmla="*/ 451117 h 1688353"/>
                <a:gd name="connsiteX23" fmla="*/ 28254 w 1372598"/>
                <a:gd name="connsiteY23" fmla="*/ 621611 h 1688353"/>
                <a:gd name="connsiteX24" fmla="*/ 3139 w 1372598"/>
                <a:gd name="connsiteY24" fmla="*/ 830852 h 1688353"/>
                <a:gd name="connsiteX25" fmla="*/ 3140 w 1372598"/>
                <a:gd name="connsiteY25" fmla="*/ 978096 h 1688353"/>
                <a:gd name="connsiteX26" fmla="*/ 28254 w 1372598"/>
                <a:gd name="connsiteY26" fmla="*/ 1133089 h 1688353"/>
                <a:gd name="connsiteX27" fmla="*/ 70112 w 1372598"/>
                <a:gd name="connsiteY27" fmla="*/ 1257084 h 1688353"/>
                <a:gd name="connsiteX28" fmla="*/ 162196 w 1372598"/>
                <a:gd name="connsiteY28" fmla="*/ 1388826 h 1688353"/>
                <a:gd name="connsiteX29" fmla="*/ 312882 w 1372598"/>
                <a:gd name="connsiteY29" fmla="*/ 1543821 h 1688353"/>
                <a:gd name="connsiteX30" fmla="*/ 569714 w 1372598"/>
                <a:gd name="connsiteY30" fmla="*/ 1688353 h 1688353"/>
                <a:gd name="connsiteX0" fmla="*/ 606941 w 1395040"/>
                <a:gd name="connsiteY0" fmla="*/ 1683313 h 1688353"/>
                <a:gd name="connsiteX1" fmla="*/ 606941 w 1395040"/>
                <a:gd name="connsiteY1" fmla="*/ 1683313 h 1688353"/>
                <a:gd name="connsiteX2" fmla="*/ 527270 w 1395040"/>
                <a:gd name="connsiteY2" fmla="*/ 1597006 h 1688353"/>
                <a:gd name="connsiteX3" fmla="*/ 486010 w 1395040"/>
                <a:gd name="connsiteY3" fmla="*/ 1474074 h 1688353"/>
                <a:gd name="connsiteX4" fmla="*/ 451641 w 1395040"/>
                <a:gd name="connsiteY4" fmla="*/ 1350108 h 1688353"/>
                <a:gd name="connsiteX5" fmla="*/ 480798 w 1395040"/>
                <a:gd name="connsiteY5" fmla="*/ 1154009 h 1688353"/>
                <a:gd name="connsiteX6" fmla="*/ 535070 w 1395040"/>
                <a:gd name="connsiteY6" fmla="*/ 1036055 h 1688353"/>
                <a:gd name="connsiteX7" fmla="*/ 619953 w 1395040"/>
                <a:gd name="connsiteY7" fmla="*/ 962596 h 1688353"/>
                <a:gd name="connsiteX8" fmla="*/ 772084 w 1395040"/>
                <a:gd name="connsiteY8" fmla="*/ 884510 h 1688353"/>
                <a:gd name="connsiteX9" fmla="*/ 896210 w 1395040"/>
                <a:gd name="connsiteY9" fmla="*/ 869601 h 1688353"/>
                <a:gd name="connsiteX10" fmla="*/ 1065084 w 1395040"/>
                <a:gd name="connsiteY10" fmla="*/ 853512 h 1688353"/>
                <a:gd name="connsiteX11" fmla="*/ 1231066 w 1395040"/>
                <a:gd name="connsiteY11" fmla="*/ 753355 h 1688353"/>
                <a:gd name="connsiteX12" fmla="*/ 1356638 w 1395040"/>
                <a:gd name="connsiteY12" fmla="*/ 582862 h 1688353"/>
                <a:gd name="connsiteX13" fmla="*/ 1387441 w 1395040"/>
                <a:gd name="connsiteY13" fmla="*/ 448407 h 1688353"/>
                <a:gd name="connsiteX14" fmla="*/ 1390123 w 1395040"/>
                <a:gd name="connsiteY14" fmla="*/ 280626 h 1688353"/>
                <a:gd name="connsiteX15" fmla="*/ 1286983 w 1395040"/>
                <a:gd name="connsiteY15" fmla="*/ 122922 h 1688353"/>
                <a:gd name="connsiteX16" fmla="*/ 1164096 w 1395040"/>
                <a:gd name="connsiteY16" fmla="*/ 40386 h 1688353"/>
                <a:gd name="connsiteX17" fmla="*/ 1005038 w 1395040"/>
                <a:gd name="connsiteY17" fmla="*/ 1637 h 1688353"/>
                <a:gd name="connsiteX18" fmla="*/ 829239 w 1395040"/>
                <a:gd name="connsiteY18" fmla="*/ 17137 h 1688353"/>
                <a:gd name="connsiteX19" fmla="*/ 678552 w 1395040"/>
                <a:gd name="connsiteY19" fmla="*/ 48135 h 1688353"/>
                <a:gd name="connsiteX20" fmla="*/ 435781 w 1395040"/>
                <a:gd name="connsiteY20" fmla="*/ 141130 h 1688353"/>
                <a:gd name="connsiteX21" fmla="*/ 259982 w 1395040"/>
                <a:gd name="connsiteY21" fmla="*/ 272875 h 1688353"/>
                <a:gd name="connsiteX22" fmla="*/ 126038 w 1395040"/>
                <a:gd name="connsiteY22" fmla="*/ 451117 h 1688353"/>
                <a:gd name="connsiteX23" fmla="*/ 50696 w 1395040"/>
                <a:gd name="connsiteY23" fmla="*/ 621611 h 1688353"/>
                <a:gd name="connsiteX24" fmla="*/ 25581 w 1395040"/>
                <a:gd name="connsiteY24" fmla="*/ 830852 h 1688353"/>
                <a:gd name="connsiteX25" fmla="*/ 468 w 1395040"/>
                <a:gd name="connsiteY25" fmla="*/ 985846 h 1688353"/>
                <a:gd name="connsiteX26" fmla="*/ 50696 w 1395040"/>
                <a:gd name="connsiteY26" fmla="*/ 1133089 h 1688353"/>
                <a:gd name="connsiteX27" fmla="*/ 92554 w 1395040"/>
                <a:gd name="connsiteY27" fmla="*/ 1257084 h 1688353"/>
                <a:gd name="connsiteX28" fmla="*/ 184638 w 1395040"/>
                <a:gd name="connsiteY28" fmla="*/ 1388826 h 1688353"/>
                <a:gd name="connsiteX29" fmla="*/ 335324 w 1395040"/>
                <a:gd name="connsiteY29" fmla="*/ 1543821 h 1688353"/>
                <a:gd name="connsiteX30" fmla="*/ 592156 w 1395040"/>
                <a:gd name="connsiteY30"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33978 w 1395064"/>
                <a:gd name="connsiteY24" fmla="*/ 72235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17235 w 1395064"/>
                <a:gd name="connsiteY24" fmla="*/ 71460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53910 w 1398254"/>
                <a:gd name="connsiteY23" fmla="*/ 621611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598052 w 1398254"/>
                <a:gd name="connsiteY19" fmla="*/ 86883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219 h 1688259"/>
                <a:gd name="connsiteX1" fmla="*/ 610155 w 1398254"/>
                <a:gd name="connsiteY1" fmla="*/ 1683219 h 1688259"/>
                <a:gd name="connsiteX2" fmla="*/ 530484 w 1398254"/>
                <a:gd name="connsiteY2" fmla="*/ 1596912 h 1688259"/>
                <a:gd name="connsiteX3" fmla="*/ 489224 w 1398254"/>
                <a:gd name="connsiteY3" fmla="*/ 1473980 h 1688259"/>
                <a:gd name="connsiteX4" fmla="*/ 454855 w 1398254"/>
                <a:gd name="connsiteY4" fmla="*/ 1350014 h 1688259"/>
                <a:gd name="connsiteX5" fmla="*/ 484012 w 1398254"/>
                <a:gd name="connsiteY5" fmla="*/ 1153915 h 1688259"/>
                <a:gd name="connsiteX6" fmla="*/ 538284 w 1398254"/>
                <a:gd name="connsiteY6" fmla="*/ 1035961 h 1688259"/>
                <a:gd name="connsiteX7" fmla="*/ 623167 w 1398254"/>
                <a:gd name="connsiteY7" fmla="*/ 962502 h 1688259"/>
                <a:gd name="connsiteX8" fmla="*/ 775298 w 1398254"/>
                <a:gd name="connsiteY8" fmla="*/ 884416 h 1688259"/>
                <a:gd name="connsiteX9" fmla="*/ 899424 w 1398254"/>
                <a:gd name="connsiteY9" fmla="*/ 869507 h 1688259"/>
                <a:gd name="connsiteX10" fmla="*/ 1068298 w 1398254"/>
                <a:gd name="connsiteY10" fmla="*/ 853418 h 1688259"/>
                <a:gd name="connsiteX11" fmla="*/ 1234280 w 1398254"/>
                <a:gd name="connsiteY11" fmla="*/ 753261 h 1688259"/>
                <a:gd name="connsiteX12" fmla="*/ 1359852 w 1398254"/>
                <a:gd name="connsiteY12" fmla="*/ 582768 h 1688259"/>
                <a:gd name="connsiteX13" fmla="*/ 1390655 w 1398254"/>
                <a:gd name="connsiteY13" fmla="*/ 448313 h 1688259"/>
                <a:gd name="connsiteX14" fmla="*/ 1393337 w 1398254"/>
                <a:gd name="connsiteY14" fmla="*/ 280532 h 1688259"/>
                <a:gd name="connsiteX15" fmla="*/ 1290197 w 1398254"/>
                <a:gd name="connsiteY15" fmla="*/ 122828 h 1688259"/>
                <a:gd name="connsiteX16" fmla="*/ 1167310 w 1398254"/>
                <a:gd name="connsiteY16" fmla="*/ 40292 h 1688259"/>
                <a:gd name="connsiteX17" fmla="*/ 1008252 w 1398254"/>
                <a:gd name="connsiteY17" fmla="*/ 1543 h 1688259"/>
                <a:gd name="connsiteX18" fmla="*/ 832453 w 1398254"/>
                <a:gd name="connsiteY18" fmla="*/ 17043 h 1688259"/>
                <a:gd name="connsiteX19" fmla="*/ 715253 w 1398254"/>
                <a:gd name="connsiteY19" fmla="*/ 40293 h 1688259"/>
                <a:gd name="connsiteX20" fmla="*/ 598052 w 1398254"/>
                <a:gd name="connsiteY20" fmla="*/ 86789 h 1688259"/>
                <a:gd name="connsiteX21" fmla="*/ 438995 w 1398254"/>
                <a:gd name="connsiteY21" fmla="*/ 141036 h 1688259"/>
                <a:gd name="connsiteX22" fmla="*/ 263196 w 1398254"/>
                <a:gd name="connsiteY22" fmla="*/ 272781 h 1688259"/>
                <a:gd name="connsiteX23" fmla="*/ 137624 w 1398254"/>
                <a:gd name="connsiteY23" fmla="*/ 435524 h 1688259"/>
                <a:gd name="connsiteX24" fmla="*/ 62281 w 1398254"/>
                <a:gd name="connsiteY24" fmla="*/ 567269 h 1688259"/>
                <a:gd name="connsiteX25" fmla="*/ 20425 w 1398254"/>
                <a:gd name="connsiteY25" fmla="*/ 714513 h 1688259"/>
                <a:gd name="connsiteX26" fmla="*/ 3680 w 1398254"/>
                <a:gd name="connsiteY26" fmla="*/ 830758 h 1688259"/>
                <a:gd name="connsiteX27" fmla="*/ 3682 w 1398254"/>
                <a:gd name="connsiteY27" fmla="*/ 985752 h 1688259"/>
                <a:gd name="connsiteX28" fmla="*/ 53910 w 1398254"/>
                <a:gd name="connsiteY28" fmla="*/ 1132995 h 1688259"/>
                <a:gd name="connsiteX29" fmla="*/ 95768 w 1398254"/>
                <a:gd name="connsiteY29" fmla="*/ 1256990 h 1688259"/>
                <a:gd name="connsiteX30" fmla="*/ 187852 w 1398254"/>
                <a:gd name="connsiteY30" fmla="*/ 1388732 h 1688259"/>
                <a:gd name="connsiteX31" fmla="*/ 338538 w 1398254"/>
                <a:gd name="connsiteY31" fmla="*/ 1543727 h 1688259"/>
                <a:gd name="connsiteX32" fmla="*/ 595370 w 1398254"/>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86789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23624 w 1393275"/>
                <a:gd name="connsiteY19" fmla="*/ 3254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6519 h 1691559"/>
                <a:gd name="connsiteX1" fmla="*/ 610155 w 1393275"/>
                <a:gd name="connsiteY1" fmla="*/ 1686519 h 1691559"/>
                <a:gd name="connsiteX2" fmla="*/ 530484 w 1393275"/>
                <a:gd name="connsiteY2" fmla="*/ 1600212 h 1691559"/>
                <a:gd name="connsiteX3" fmla="*/ 489224 w 1393275"/>
                <a:gd name="connsiteY3" fmla="*/ 1477280 h 1691559"/>
                <a:gd name="connsiteX4" fmla="*/ 454855 w 1393275"/>
                <a:gd name="connsiteY4" fmla="*/ 1353314 h 1691559"/>
                <a:gd name="connsiteX5" fmla="*/ 484012 w 1393275"/>
                <a:gd name="connsiteY5" fmla="*/ 1157215 h 1691559"/>
                <a:gd name="connsiteX6" fmla="*/ 538284 w 1393275"/>
                <a:gd name="connsiteY6" fmla="*/ 1039261 h 1691559"/>
                <a:gd name="connsiteX7" fmla="*/ 623167 w 1393275"/>
                <a:gd name="connsiteY7" fmla="*/ 965802 h 1691559"/>
                <a:gd name="connsiteX8" fmla="*/ 775298 w 1393275"/>
                <a:gd name="connsiteY8" fmla="*/ 887716 h 1691559"/>
                <a:gd name="connsiteX9" fmla="*/ 899424 w 1393275"/>
                <a:gd name="connsiteY9" fmla="*/ 872807 h 1691559"/>
                <a:gd name="connsiteX10" fmla="*/ 1068298 w 1393275"/>
                <a:gd name="connsiteY10" fmla="*/ 856718 h 1691559"/>
                <a:gd name="connsiteX11" fmla="*/ 1234280 w 1393275"/>
                <a:gd name="connsiteY11" fmla="*/ 756561 h 1691559"/>
                <a:gd name="connsiteX12" fmla="*/ 1359852 w 1393275"/>
                <a:gd name="connsiteY12" fmla="*/ 586068 h 1691559"/>
                <a:gd name="connsiteX13" fmla="*/ 1390655 w 1393275"/>
                <a:gd name="connsiteY13" fmla="*/ 451613 h 1691559"/>
                <a:gd name="connsiteX14" fmla="*/ 1384966 w 1393275"/>
                <a:gd name="connsiteY14" fmla="*/ 322581 h 1691559"/>
                <a:gd name="connsiteX15" fmla="*/ 1290197 w 1393275"/>
                <a:gd name="connsiteY15" fmla="*/ 126128 h 1691559"/>
                <a:gd name="connsiteX16" fmla="*/ 1167310 w 1393275"/>
                <a:gd name="connsiteY16" fmla="*/ 43592 h 1691559"/>
                <a:gd name="connsiteX17" fmla="*/ 1008252 w 1393275"/>
                <a:gd name="connsiteY17" fmla="*/ 4843 h 1691559"/>
                <a:gd name="connsiteX18" fmla="*/ 899424 w 1393275"/>
                <a:gd name="connsiteY18" fmla="*/ 4844 h 1691559"/>
                <a:gd name="connsiteX19" fmla="*/ 723624 w 1393275"/>
                <a:gd name="connsiteY19" fmla="*/ 35843 h 1691559"/>
                <a:gd name="connsiteX20" fmla="*/ 598052 w 1393275"/>
                <a:gd name="connsiteY20" fmla="*/ 66840 h 1691559"/>
                <a:gd name="connsiteX21" fmla="*/ 438995 w 1393275"/>
                <a:gd name="connsiteY21" fmla="*/ 144336 h 1691559"/>
                <a:gd name="connsiteX22" fmla="*/ 263196 w 1393275"/>
                <a:gd name="connsiteY22" fmla="*/ 276081 h 1691559"/>
                <a:gd name="connsiteX23" fmla="*/ 137624 w 1393275"/>
                <a:gd name="connsiteY23" fmla="*/ 438824 h 1691559"/>
                <a:gd name="connsiteX24" fmla="*/ 62281 w 1393275"/>
                <a:gd name="connsiteY24" fmla="*/ 570569 h 1691559"/>
                <a:gd name="connsiteX25" fmla="*/ 20425 w 1393275"/>
                <a:gd name="connsiteY25" fmla="*/ 717813 h 1691559"/>
                <a:gd name="connsiteX26" fmla="*/ 3680 w 1393275"/>
                <a:gd name="connsiteY26" fmla="*/ 834058 h 1691559"/>
                <a:gd name="connsiteX27" fmla="*/ 3682 w 1393275"/>
                <a:gd name="connsiteY27" fmla="*/ 989052 h 1691559"/>
                <a:gd name="connsiteX28" fmla="*/ 53910 w 1393275"/>
                <a:gd name="connsiteY28" fmla="*/ 1136295 h 1691559"/>
                <a:gd name="connsiteX29" fmla="*/ 95768 w 1393275"/>
                <a:gd name="connsiteY29" fmla="*/ 1260290 h 1691559"/>
                <a:gd name="connsiteX30" fmla="*/ 187852 w 1393275"/>
                <a:gd name="connsiteY30" fmla="*/ 1392032 h 1691559"/>
                <a:gd name="connsiteX31" fmla="*/ 338538 w 1393275"/>
                <a:gd name="connsiteY31" fmla="*/ 1547027 h 1691559"/>
                <a:gd name="connsiteX32" fmla="*/ 595370 w 1393275"/>
                <a:gd name="connsiteY32" fmla="*/ 1691559 h 1691559"/>
                <a:gd name="connsiteX0" fmla="*/ 609697 w 1392817"/>
                <a:gd name="connsiteY0" fmla="*/ 1686519 h 1691559"/>
                <a:gd name="connsiteX1" fmla="*/ 609697 w 1392817"/>
                <a:gd name="connsiteY1" fmla="*/ 1686519 h 1691559"/>
                <a:gd name="connsiteX2" fmla="*/ 530026 w 1392817"/>
                <a:gd name="connsiteY2" fmla="*/ 1600212 h 1691559"/>
                <a:gd name="connsiteX3" fmla="*/ 488766 w 1392817"/>
                <a:gd name="connsiteY3" fmla="*/ 1477280 h 1691559"/>
                <a:gd name="connsiteX4" fmla="*/ 454397 w 1392817"/>
                <a:gd name="connsiteY4" fmla="*/ 1353314 h 1691559"/>
                <a:gd name="connsiteX5" fmla="*/ 483554 w 1392817"/>
                <a:gd name="connsiteY5" fmla="*/ 1157215 h 1691559"/>
                <a:gd name="connsiteX6" fmla="*/ 537826 w 1392817"/>
                <a:gd name="connsiteY6" fmla="*/ 1039261 h 1691559"/>
                <a:gd name="connsiteX7" fmla="*/ 622709 w 1392817"/>
                <a:gd name="connsiteY7" fmla="*/ 965802 h 1691559"/>
                <a:gd name="connsiteX8" fmla="*/ 774840 w 1392817"/>
                <a:gd name="connsiteY8" fmla="*/ 887716 h 1691559"/>
                <a:gd name="connsiteX9" fmla="*/ 898966 w 1392817"/>
                <a:gd name="connsiteY9" fmla="*/ 872807 h 1691559"/>
                <a:gd name="connsiteX10" fmla="*/ 1067840 w 1392817"/>
                <a:gd name="connsiteY10" fmla="*/ 856718 h 1691559"/>
                <a:gd name="connsiteX11" fmla="*/ 1233822 w 1392817"/>
                <a:gd name="connsiteY11" fmla="*/ 756561 h 1691559"/>
                <a:gd name="connsiteX12" fmla="*/ 1359394 w 1392817"/>
                <a:gd name="connsiteY12" fmla="*/ 586068 h 1691559"/>
                <a:gd name="connsiteX13" fmla="*/ 1390197 w 1392817"/>
                <a:gd name="connsiteY13" fmla="*/ 451613 h 1691559"/>
                <a:gd name="connsiteX14" fmla="*/ 1384508 w 1392817"/>
                <a:gd name="connsiteY14" fmla="*/ 322581 h 1691559"/>
                <a:gd name="connsiteX15" fmla="*/ 1289739 w 1392817"/>
                <a:gd name="connsiteY15" fmla="*/ 126128 h 1691559"/>
                <a:gd name="connsiteX16" fmla="*/ 1166852 w 1392817"/>
                <a:gd name="connsiteY16" fmla="*/ 43592 h 1691559"/>
                <a:gd name="connsiteX17" fmla="*/ 1007794 w 1392817"/>
                <a:gd name="connsiteY17" fmla="*/ 4843 h 1691559"/>
                <a:gd name="connsiteX18" fmla="*/ 898966 w 1392817"/>
                <a:gd name="connsiteY18" fmla="*/ 4844 h 1691559"/>
                <a:gd name="connsiteX19" fmla="*/ 723166 w 1392817"/>
                <a:gd name="connsiteY19" fmla="*/ 35843 h 1691559"/>
                <a:gd name="connsiteX20" fmla="*/ 597594 w 1392817"/>
                <a:gd name="connsiteY20" fmla="*/ 66840 h 1691559"/>
                <a:gd name="connsiteX21" fmla="*/ 438537 w 1392817"/>
                <a:gd name="connsiteY21" fmla="*/ 144336 h 1691559"/>
                <a:gd name="connsiteX22" fmla="*/ 262738 w 1392817"/>
                <a:gd name="connsiteY22" fmla="*/ 276081 h 1691559"/>
                <a:gd name="connsiteX23" fmla="*/ 137166 w 1392817"/>
                <a:gd name="connsiteY23" fmla="*/ 438824 h 1691559"/>
                <a:gd name="connsiteX24" fmla="*/ 61823 w 1392817"/>
                <a:gd name="connsiteY24" fmla="*/ 570569 h 1691559"/>
                <a:gd name="connsiteX25" fmla="*/ 19967 w 1392817"/>
                <a:gd name="connsiteY25" fmla="*/ 717813 h 1691559"/>
                <a:gd name="connsiteX26" fmla="*/ 3222 w 1392817"/>
                <a:gd name="connsiteY26" fmla="*/ 834058 h 1691559"/>
                <a:gd name="connsiteX27" fmla="*/ 3224 w 1392817"/>
                <a:gd name="connsiteY27" fmla="*/ 989052 h 1691559"/>
                <a:gd name="connsiteX28" fmla="*/ 19967 w 1392817"/>
                <a:gd name="connsiteY28" fmla="*/ 1053632 h 1691559"/>
                <a:gd name="connsiteX29" fmla="*/ 53452 w 1392817"/>
                <a:gd name="connsiteY29" fmla="*/ 1136295 h 1691559"/>
                <a:gd name="connsiteX30" fmla="*/ 95310 w 1392817"/>
                <a:gd name="connsiteY30" fmla="*/ 1260290 h 1691559"/>
                <a:gd name="connsiteX31" fmla="*/ 187394 w 1392817"/>
                <a:gd name="connsiteY31" fmla="*/ 1392032 h 1691559"/>
                <a:gd name="connsiteX32" fmla="*/ 338080 w 1392817"/>
                <a:gd name="connsiteY32" fmla="*/ 1547027 h 1691559"/>
                <a:gd name="connsiteX33" fmla="*/ 594912 w 1392817"/>
                <a:gd name="connsiteY33"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896056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340437 w 1395174"/>
                <a:gd name="connsiteY34" fmla="*/ 1547027 h 1691559"/>
                <a:gd name="connsiteX35" fmla="*/ 597269 w 1395174"/>
                <a:gd name="connsiteY35"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597269 w 1395174"/>
                <a:gd name="connsiteY36"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597269 w 1395174"/>
                <a:gd name="connsiteY37"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491124 w 1395174"/>
                <a:gd name="connsiteY37" fmla="*/ 1634856 h 1691559"/>
                <a:gd name="connsiteX38" fmla="*/ 597269 w 1395174"/>
                <a:gd name="connsiteY38" fmla="*/ 1691559 h 1691559"/>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39" fmla="*/ 612054 w 1395174"/>
                <a:gd name="connsiteY39"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85911 w 1395174"/>
                <a:gd name="connsiteY6" fmla="*/ 1157215 h 1688976"/>
                <a:gd name="connsiteX7" fmla="*/ 540183 w 1395174"/>
                <a:gd name="connsiteY7" fmla="*/ 1039261 h 1688976"/>
                <a:gd name="connsiteX8" fmla="*/ 625066 w 1395174"/>
                <a:gd name="connsiteY8" fmla="*/ 965802 h 1688976"/>
                <a:gd name="connsiteX9" fmla="*/ 777197 w 1395174"/>
                <a:gd name="connsiteY9" fmla="*/ 887716 h 1688976"/>
                <a:gd name="connsiteX10" fmla="*/ 901323 w 1395174"/>
                <a:gd name="connsiteY10" fmla="*/ 872807 h 1688976"/>
                <a:gd name="connsiteX11" fmla="*/ 1070197 w 1395174"/>
                <a:gd name="connsiteY11" fmla="*/ 856718 h 1688976"/>
                <a:gd name="connsiteX12" fmla="*/ 1236179 w 1395174"/>
                <a:gd name="connsiteY12" fmla="*/ 756561 h 1688976"/>
                <a:gd name="connsiteX13" fmla="*/ 1361751 w 1395174"/>
                <a:gd name="connsiteY13" fmla="*/ 586068 h 1688976"/>
                <a:gd name="connsiteX14" fmla="*/ 1392554 w 1395174"/>
                <a:gd name="connsiteY14" fmla="*/ 451613 h 1688976"/>
                <a:gd name="connsiteX15" fmla="*/ 1386865 w 1395174"/>
                <a:gd name="connsiteY15" fmla="*/ 322581 h 1688976"/>
                <a:gd name="connsiteX16" fmla="*/ 1292096 w 1395174"/>
                <a:gd name="connsiteY16" fmla="*/ 126128 h 1688976"/>
                <a:gd name="connsiteX17" fmla="*/ 1169209 w 1395174"/>
                <a:gd name="connsiteY17" fmla="*/ 43592 h 1688976"/>
                <a:gd name="connsiteX18" fmla="*/ 1010151 w 1395174"/>
                <a:gd name="connsiteY18" fmla="*/ 4843 h 1688976"/>
                <a:gd name="connsiteX19" fmla="*/ 901323 w 1395174"/>
                <a:gd name="connsiteY19" fmla="*/ 4844 h 1688976"/>
                <a:gd name="connsiteX20" fmla="*/ 725523 w 1395174"/>
                <a:gd name="connsiteY20" fmla="*/ 35843 h 1688976"/>
                <a:gd name="connsiteX21" fmla="*/ 599951 w 1395174"/>
                <a:gd name="connsiteY21" fmla="*/ 66840 h 1688976"/>
                <a:gd name="connsiteX22" fmla="*/ 440894 w 1395174"/>
                <a:gd name="connsiteY22" fmla="*/ 144336 h 1688976"/>
                <a:gd name="connsiteX23" fmla="*/ 265095 w 1395174"/>
                <a:gd name="connsiteY23" fmla="*/ 276081 h 1688976"/>
                <a:gd name="connsiteX24" fmla="*/ 139523 w 1395174"/>
                <a:gd name="connsiteY24" fmla="*/ 438824 h 1688976"/>
                <a:gd name="connsiteX25" fmla="*/ 64180 w 1395174"/>
                <a:gd name="connsiteY25" fmla="*/ 570569 h 1688976"/>
                <a:gd name="connsiteX26" fmla="*/ 22324 w 1395174"/>
                <a:gd name="connsiteY26" fmla="*/ 717813 h 1688976"/>
                <a:gd name="connsiteX27" fmla="*/ 5579 w 1395174"/>
                <a:gd name="connsiteY27" fmla="*/ 834058 h 1688976"/>
                <a:gd name="connsiteX28" fmla="*/ 0 w 1395174"/>
                <a:gd name="connsiteY28" fmla="*/ 934805 h 1688976"/>
                <a:gd name="connsiteX29" fmla="*/ 5581 w 1395174"/>
                <a:gd name="connsiteY29" fmla="*/ 989052 h 1688976"/>
                <a:gd name="connsiteX30" fmla="*/ 22324 w 1395174"/>
                <a:gd name="connsiteY30" fmla="*/ 1069131 h 1688976"/>
                <a:gd name="connsiteX31" fmla="*/ 41856 w 1395174"/>
                <a:gd name="connsiteY31" fmla="*/ 1136295 h 1688976"/>
                <a:gd name="connsiteX32" fmla="*/ 97667 w 1395174"/>
                <a:gd name="connsiteY32" fmla="*/ 1260290 h 1688976"/>
                <a:gd name="connsiteX33" fmla="*/ 131153 w 1395174"/>
                <a:gd name="connsiteY33" fmla="*/ 1317120 h 1688976"/>
                <a:gd name="connsiteX34" fmla="*/ 189751 w 1395174"/>
                <a:gd name="connsiteY34" fmla="*/ 1392032 h 1688976"/>
                <a:gd name="connsiteX35" fmla="*/ 259514 w 1395174"/>
                <a:gd name="connsiteY35" fmla="*/ 1472114 h 1688976"/>
                <a:gd name="connsiteX36" fmla="*/ 340437 w 1395174"/>
                <a:gd name="connsiteY36" fmla="*/ 1547027 h 1688976"/>
                <a:gd name="connsiteX37" fmla="*/ 432524 w 1395174"/>
                <a:gd name="connsiteY37" fmla="*/ 1601275 h 1688976"/>
                <a:gd name="connsiteX38" fmla="*/ 491124 w 1395174"/>
                <a:gd name="connsiteY38" fmla="*/ 1634856 h 1688976"/>
                <a:gd name="connsiteX39" fmla="*/ 608431 w 1395174"/>
                <a:gd name="connsiteY39" fmla="*/ 1688976 h 1688976"/>
                <a:gd name="connsiteX40" fmla="*/ 612054 w 1395174"/>
                <a:gd name="connsiteY40"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66009 w 1395174"/>
                <a:gd name="connsiteY6" fmla="*/ 1255123 h 1688976"/>
                <a:gd name="connsiteX7" fmla="*/ 485911 w 1395174"/>
                <a:gd name="connsiteY7" fmla="*/ 1157215 h 1688976"/>
                <a:gd name="connsiteX8" fmla="*/ 540183 w 1395174"/>
                <a:gd name="connsiteY8" fmla="*/ 1039261 h 1688976"/>
                <a:gd name="connsiteX9" fmla="*/ 625066 w 1395174"/>
                <a:gd name="connsiteY9" fmla="*/ 965802 h 1688976"/>
                <a:gd name="connsiteX10" fmla="*/ 777197 w 1395174"/>
                <a:gd name="connsiteY10" fmla="*/ 887716 h 1688976"/>
                <a:gd name="connsiteX11" fmla="*/ 901323 w 1395174"/>
                <a:gd name="connsiteY11" fmla="*/ 872807 h 1688976"/>
                <a:gd name="connsiteX12" fmla="*/ 1070197 w 1395174"/>
                <a:gd name="connsiteY12" fmla="*/ 856718 h 1688976"/>
                <a:gd name="connsiteX13" fmla="*/ 1236179 w 1395174"/>
                <a:gd name="connsiteY13" fmla="*/ 756561 h 1688976"/>
                <a:gd name="connsiteX14" fmla="*/ 1361751 w 1395174"/>
                <a:gd name="connsiteY14" fmla="*/ 586068 h 1688976"/>
                <a:gd name="connsiteX15" fmla="*/ 1392554 w 1395174"/>
                <a:gd name="connsiteY15" fmla="*/ 451613 h 1688976"/>
                <a:gd name="connsiteX16" fmla="*/ 1386865 w 1395174"/>
                <a:gd name="connsiteY16" fmla="*/ 322581 h 1688976"/>
                <a:gd name="connsiteX17" fmla="*/ 1292096 w 1395174"/>
                <a:gd name="connsiteY17" fmla="*/ 126128 h 1688976"/>
                <a:gd name="connsiteX18" fmla="*/ 1169209 w 1395174"/>
                <a:gd name="connsiteY18" fmla="*/ 43592 h 1688976"/>
                <a:gd name="connsiteX19" fmla="*/ 1010151 w 1395174"/>
                <a:gd name="connsiteY19" fmla="*/ 4843 h 1688976"/>
                <a:gd name="connsiteX20" fmla="*/ 901323 w 1395174"/>
                <a:gd name="connsiteY20" fmla="*/ 4844 h 1688976"/>
                <a:gd name="connsiteX21" fmla="*/ 725523 w 1395174"/>
                <a:gd name="connsiteY21" fmla="*/ 35843 h 1688976"/>
                <a:gd name="connsiteX22" fmla="*/ 599951 w 1395174"/>
                <a:gd name="connsiteY22" fmla="*/ 66840 h 1688976"/>
                <a:gd name="connsiteX23" fmla="*/ 440894 w 1395174"/>
                <a:gd name="connsiteY23" fmla="*/ 144336 h 1688976"/>
                <a:gd name="connsiteX24" fmla="*/ 265095 w 1395174"/>
                <a:gd name="connsiteY24" fmla="*/ 276081 h 1688976"/>
                <a:gd name="connsiteX25" fmla="*/ 139523 w 1395174"/>
                <a:gd name="connsiteY25" fmla="*/ 438824 h 1688976"/>
                <a:gd name="connsiteX26" fmla="*/ 64180 w 1395174"/>
                <a:gd name="connsiteY26" fmla="*/ 570569 h 1688976"/>
                <a:gd name="connsiteX27" fmla="*/ 22324 w 1395174"/>
                <a:gd name="connsiteY27" fmla="*/ 717813 h 1688976"/>
                <a:gd name="connsiteX28" fmla="*/ 5579 w 1395174"/>
                <a:gd name="connsiteY28" fmla="*/ 834058 h 1688976"/>
                <a:gd name="connsiteX29" fmla="*/ 0 w 1395174"/>
                <a:gd name="connsiteY29" fmla="*/ 934805 h 1688976"/>
                <a:gd name="connsiteX30" fmla="*/ 5581 w 1395174"/>
                <a:gd name="connsiteY30" fmla="*/ 989052 h 1688976"/>
                <a:gd name="connsiteX31" fmla="*/ 22324 w 1395174"/>
                <a:gd name="connsiteY31" fmla="*/ 1069131 h 1688976"/>
                <a:gd name="connsiteX32" fmla="*/ 41856 w 1395174"/>
                <a:gd name="connsiteY32" fmla="*/ 1136295 h 1688976"/>
                <a:gd name="connsiteX33" fmla="*/ 97667 w 1395174"/>
                <a:gd name="connsiteY33" fmla="*/ 1260290 h 1688976"/>
                <a:gd name="connsiteX34" fmla="*/ 131153 w 1395174"/>
                <a:gd name="connsiteY34" fmla="*/ 1317120 h 1688976"/>
                <a:gd name="connsiteX35" fmla="*/ 189751 w 1395174"/>
                <a:gd name="connsiteY35" fmla="*/ 1392032 h 1688976"/>
                <a:gd name="connsiteX36" fmla="*/ 259514 w 1395174"/>
                <a:gd name="connsiteY36" fmla="*/ 1472114 h 1688976"/>
                <a:gd name="connsiteX37" fmla="*/ 340437 w 1395174"/>
                <a:gd name="connsiteY37" fmla="*/ 1547027 h 1688976"/>
                <a:gd name="connsiteX38" fmla="*/ 432524 w 1395174"/>
                <a:gd name="connsiteY38" fmla="*/ 1601275 h 1688976"/>
                <a:gd name="connsiteX39" fmla="*/ 491124 w 1395174"/>
                <a:gd name="connsiteY39" fmla="*/ 1634856 h 1688976"/>
                <a:gd name="connsiteX40" fmla="*/ 608431 w 1395174"/>
                <a:gd name="connsiteY40" fmla="*/ 1688976 h 1688976"/>
                <a:gd name="connsiteX41" fmla="*/ 612054 w 1395174"/>
                <a:gd name="connsiteY41"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777197 w 1395174"/>
                <a:gd name="connsiteY11" fmla="*/ 887716 h 1688976"/>
                <a:gd name="connsiteX12" fmla="*/ 901323 w 1395174"/>
                <a:gd name="connsiteY12" fmla="*/ 872807 h 1688976"/>
                <a:gd name="connsiteX13" fmla="*/ 1070197 w 1395174"/>
                <a:gd name="connsiteY13" fmla="*/ 856718 h 1688976"/>
                <a:gd name="connsiteX14" fmla="*/ 1236179 w 1395174"/>
                <a:gd name="connsiteY14" fmla="*/ 756561 h 1688976"/>
                <a:gd name="connsiteX15" fmla="*/ 1361751 w 1395174"/>
                <a:gd name="connsiteY15" fmla="*/ 586068 h 1688976"/>
                <a:gd name="connsiteX16" fmla="*/ 1392554 w 1395174"/>
                <a:gd name="connsiteY16" fmla="*/ 451613 h 1688976"/>
                <a:gd name="connsiteX17" fmla="*/ 1386865 w 1395174"/>
                <a:gd name="connsiteY17" fmla="*/ 322581 h 1688976"/>
                <a:gd name="connsiteX18" fmla="*/ 1292096 w 1395174"/>
                <a:gd name="connsiteY18" fmla="*/ 126128 h 1688976"/>
                <a:gd name="connsiteX19" fmla="*/ 1169209 w 1395174"/>
                <a:gd name="connsiteY19" fmla="*/ 43592 h 1688976"/>
                <a:gd name="connsiteX20" fmla="*/ 1010151 w 1395174"/>
                <a:gd name="connsiteY20" fmla="*/ 4843 h 1688976"/>
                <a:gd name="connsiteX21" fmla="*/ 901323 w 1395174"/>
                <a:gd name="connsiteY21" fmla="*/ 4844 h 1688976"/>
                <a:gd name="connsiteX22" fmla="*/ 725523 w 1395174"/>
                <a:gd name="connsiteY22" fmla="*/ 35843 h 1688976"/>
                <a:gd name="connsiteX23" fmla="*/ 599951 w 1395174"/>
                <a:gd name="connsiteY23" fmla="*/ 66840 h 1688976"/>
                <a:gd name="connsiteX24" fmla="*/ 440894 w 1395174"/>
                <a:gd name="connsiteY24" fmla="*/ 144336 h 1688976"/>
                <a:gd name="connsiteX25" fmla="*/ 265095 w 1395174"/>
                <a:gd name="connsiteY25" fmla="*/ 276081 h 1688976"/>
                <a:gd name="connsiteX26" fmla="*/ 139523 w 1395174"/>
                <a:gd name="connsiteY26" fmla="*/ 438824 h 1688976"/>
                <a:gd name="connsiteX27" fmla="*/ 64180 w 1395174"/>
                <a:gd name="connsiteY27" fmla="*/ 570569 h 1688976"/>
                <a:gd name="connsiteX28" fmla="*/ 22324 w 1395174"/>
                <a:gd name="connsiteY28" fmla="*/ 717813 h 1688976"/>
                <a:gd name="connsiteX29" fmla="*/ 5579 w 1395174"/>
                <a:gd name="connsiteY29" fmla="*/ 834058 h 1688976"/>
                <a:gd name="connsiteX30" fmla="*/ 0 w 1395174"/>
                <a:gd name="connsiteY30" fmla="*/ 934805 h 1688976"/>
                <a:gd name="connsiteX31" fmla="*/ 5581 w 1395174"/>
                <a:gd name="connsiteY31" fmla="*/ 989052 h 1688976"/>
                <a:gd name="connsiteX32" fmla="*/ 22324 w 1395174"/>
                <a:gd name="connsiteY32" fmla="*/ 1069131 h 1688976"/>
                <a:gd name="connsiteX33" fmla="*/ 41856 w 1395174"/>
                <a:gd name="connsiteY33" fmla="*/ 1136295 h 1688976"/>
                <a:gd name="connsiteX34" fmla="*/ 97667 w 1395174"/>
                <a:gd name="connsiteY34" fmla="*/ 1260290 h 1688976"/>
                <a:gd name="connsiteX35" fmla="*/ 131153 w 1395174"/>
                <a:gd name="connsiteY35" fmla="*/ 1317120 h 1688976"/>
                <a:gd name="connsiteX36" fmla="*/ 189751 w 1395174"/>
                <a:gd name="connsiteY36" fmla="*/ 1392032 h 1688976"/>
                <a:gd name="connsiteX37" fmla="*/ 259514 w 1395174"/>
                <a:gd name="connsiteY37" fmla="*/ 1472114 h 1688976"/>
                <a:gd name="connsiteX38" fmla="*/ 340437 w 1395174"/>
                <a:gd name="connsiteY38" fmla="*/ 1547027 h 1688976"/>
                <a:gd name="connsiteX39" fmla="*/ 432524 w 1395174"/>
                <a:gd name="connsiteY39" fmla="*/ 1601275 h 1688976"/>
                <a:gd name="connsiteX40" fmla="*/ 491124 w 1395174"/>
                <a:gd name="connsiteY40" fmla="*/ 1634856 h 1688976"/>
                <a:gd name="connsiteX41" fmla="*/ 608431 w 1395174"/>
                <a:gd name="connsiteY41" fmla="*/ 1688976 h 1688976"/>
                <a:gd name="connsiteX42" fmla="*/ 612054 w 1395174"/>
                <a:gd name="connsiteY42"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1070197 w 1395174"/>
                <a:gd name="connsiteY14" fmla="*/ 856718 h 1688976"/>
                <a:gd name="connsiteX15" fmla="*/ 1236179 w 1395174"/>
                <a:gd name="connsiteY15" fmla="*/ 756561 h 1688976"/>
                <a:gd name="connsiteX16" fmla="*/ 1361751 w 1395174"/>
                <a:gd name="connsiteY16" fmla="*/ 586068 h 1688976"/>
                <a:gd name="connsiteX17" fmla="*/ 1392554 w 1395174"/>
                <a:gd name="connsiteY17" fmla="*/ 451613 h 1688976"/>
                <a:gd name="connsiteX18" fmla="*/ 1386865 w 1395174"/>
                <a:gd name="connsiteY18" fmla="*/ 322581 h 1688976"/>
                <a:gd name="connsiteX19" fmla="*/ 1292096 w 1395174"/>
                <a:gd name="connsiteY19" fmla="*/ 126128 h 1688976"/>
                <a:gd name="connsiteX20" fmla="*/ 1169209 w 1395174"/>
                <a:gd name="connsiteY20" fmla="*/ 43592 h 1688976"/>
                <a:gd name="connsiteX21" fmla="*/ 1010151 w 1395174"/>
                <a:gd name="connsiteY21" fmla="*/ 4843 h 1688976"/>
                <a:gd name="connsiteX22" fmla="*/ 901323 w 1395174"/>
                <a:gd name="connsiteY22" fmla="*/ 4844 h 1688976"/>
                <a:gd name="connsiteX23" fmla="*/ 725523 w 1395174"/>
                <a:gd name="connsiteY23" fmla="*/ 35843 h 1688976"/>
                <a:gd name="connsiteX24" fmla="*/ 599951 w 1395174"/>
                <a:gd name="connsiteY24" fmla="*/ 66840 h 1688976"/>
                <a:gd name="connsiteX25" fmla="*/ 440894 w 1395174"/>
                <a:gd name="connsiteY25" fmla="*/ 144336 h 1688976"/>
                <a:gd name="connsiteX26" fmla="*/ 265095 w 1395174"/>
                <a:gd name="connsiteY26" fmla="*/ 276081 h 1688976"/>
                <a:gd name="connsiteX27" fmla="*/ 139523 w 1395174"/>
                <a:gd name="connsiteY27" fmla="*/ 438824 h 1688976"/>
                <a:gd name="connsiteX28" fmla="*/ 64180 w 1395174"/>
                <a:gd name="connsiteY28" fmla="*/ 570569 h 1688976"/>
                <a:gd name="connsiteX29" fmla="*/ 22324 w 1395174"/>
                <a:gd name="connsiteY29" fmla="*/ 717813 h 1688976"/>
                <a:gd name="connsiteX30" fmla="*/ 5579 w 1395174"/>
                <a:gd name="connsiteY30" fmla="*/ 834058 h 1688976"/>
                <a:gd name="connsiteX31" fmla="*/ 0 w 1395174"/>
                <a:gd name="connsiteY31" fmla="*/ 934805 h 1688976"/>
                <a:gd name="connsiteX32" fmla="*/ 5581 w 1395174"/>
                <a:gd name="connsiteY32" fmla="*/ 989052 h 1688976"/>
                <a:gd name="connsiteX33" fmla="*/ 22324 w 1395174"/>
                <a:gd name="connsiteY33" fmla="*/ 1069131 h 1688976"/>
                <a:gd name="connsiteX34" fmla="*/ 41856 w 1395174"/>
                <a:gd name="connsiteY34" fmla="*/ 1136295 h 1688976"/>
                <a:gd name="connsiteX35" fmla="*/ 97667 w 1395174"/>
                <a:gd name="connsiteY35" fmla="*/ 1260290 h 1688976"/>
                <a:gd name="connsiteX36" fmla="*/ 131153 w 1395174"/>
                <a:gd name="connsiteY36" fmla="*/ 1317120 h 1688976"/>
                <a:gd name="connsiteX37" fmla="*/ 189751 w 1395174"/>
                <a:gd name="connsiteY37" fmla="*/ 1392032 h 1688976"/>
                <a:gd name="connsiteX38" fmla="*/ 259514 w 1395174"/>
                <a:gd name="connsiteY38" fmla="*/ 1472114 h 1688976"/>
                <a:gd name="connsiteX39" fmla="*/ 340437 w 1395174"/>
                <a:gd name="connsiteY39" fmla="*/ 1547027 h 1688976"/>
                <a:gd name="connsiteX40" fmla="*/ 432524 w 1395174"/>
                <a:gd name="connsiteY40" fmla="*/ 1601275 h 1688976"/>
                <a:gd name="connsiteX41" fmla="*/ 491124 w 1395174"/>
                <a:gd name="connsiteY41" fmla="*/ 1634856 h 1688976"/>
                <a:gd name="connsiteX42" fmla="*/ 608431 w 1395174"/>
                <a:gd name="connsiteY42" fmla="*/ 1688976 h 1688976"/>
                <a:gd name="connsiteX43" fmla="*/ 612054 w 1395174"/>
                <a:gd name="connsiteY43"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236179 w 1395174"/>
                <a:gd name="connsiteY16" fmla="*/ 756561 h 1688976"/>
                <a:gd name="connsiteX17" fmla="*/ 1361751 w 1395174"/>
                <a:gd name="connsiteY17" fmla="*/ 586068 h 1688976"/>
                <a:gd name="connsiteX18" fmla="*/ 1392554 w 1395174"/>
                <a:gd name="connsiteY18" fmla="*/ 451613 h 1688976"/>
                <a:gd name="connsiteX19" fmla="*/ 1386865 w 1395174"/>
                <a:gd name="connsiteY19" fmla="*/ 322581 h 1688976"/>
                <a:gd name="connsiteX20" fmla="*/ 1292096 w 1395174"/>
                <a:gd name="connsiteY20" fmla="*/ 126128 h 1688976"/>
                <a:gd name="connsiteX21" fmla="*/ 1169209 w 1395174"/>
                <a:gd name="connsiteY21" fmla="*/ 43592 h 1688976"/>
                <a:gd name="connsiteX22" fmla="*/ 1010151 w 1395174"/>
                <a:gd name="connsiteY22" fmla="*/ 4843 h 1688976"/>
                <a:gd name="connsiteX23" fmla="*/ 901323 w 1395174"/>
                <a:gd name="connsiteY23" fmla="*/ 4844 h 1688976"/>
                <a:gd name="connsiteX24" fmla="*/ 725523 w 1395174"/>
                <a:gd name="connsiteY24" fmla="*/ 35843 h 1688976"/>
                <a:gd name="connsiteX25" fmla="*/ 599951 w 1395174"/>
                <a:gd name="connsiteY25" fmla="*/ 66840 h 1688976"/>
                <a:gd name="connsiteX26" fmla="*/ 440894 w 1395174"/>
                <a:gd name="connsiteY26" fmla="*/ 144336 h 1688976"/>
                <a:gd name="connsiteX27" fmla="*/ 265095 w 1395174"/>
                <a:gd name="connsiteY27" fmla="*/ 276081 h 1688976"/>
                <a:gd name="connsiteX28" fmla="*/ 139523 w 1395174"/>
                <a:gd name="connsiteY28" fmla="*/ 438824 h 1688976"/>
                <a:gd name="connsiteX29" fmla="*/ 64180 w 1395174"/>
                <a:gd name="connsiteY29" fmla="*/ 570569 h 1688976"/>
                <a:gd name="connsiteX30" fmla="*/ 22324 w 1395174"/>
                <a:gd name="connsiteY30" fmla="*/ 717813 h 1688976"/>
                <a:gd name="connsiteX31" fmla="*/ 5579 w 1395174"/>
                <a:gd name="connsiteY31" fmla="*/ 834058 h 1688976"/>
                <a:gd name="connsiteX32" fmla="*/ 0 w 1395174"/>
                <a:gd name="connsiteY32" fmla="*/ 934805 h 1688976"/>
                <a:gd name="connsiteX33" fmla="*/ 5581 w 1395174"/>
                <a:gd name="connsiteY33" fmla="*/ 989052 h 1688976"/>
                <a:gd name="connsiteX34" fmla="*/ 22324 w 1395174"/>
                <a:gd name="connsiteY34" fmla="*/ 1069131 h 1688976"/>
                <a:gd name="connsiteX35" fmla="*/ 41856 w 1395174"/>
                <a:gd name="connsiteY35" fmla="*/ 1136295 h 1688976"/>
                <a:gd name="connsiteX36" fmla="*/ 97667 w 1395174"/>
                <a:gd name="connsiteY36" fmla="*/ 1260290 h 1688976"/>
                <a:gd name="connsiteX37" fmla="*/ 131153 w 1395174"/>
                <a:gd name="connsiteY37" fmla="*/ 1317120 h 1688976"/>
                <a:gd name="connsiteX38" fmla="*/ 189751 w 1395174"/>
                <a:gd name="connsiteY38" fmla="*/ 1392032 h 1688976"/>
                <a:gd name="connsiteX39" fmla="*/ 259514 w 1395174"/>
                <a:gd name="connsiteY39" fmla="*/ 1472114 h 1688976"/>
                <a:gd name="connsiteX40" fmla="*/ 340437 w 1395174"/>
                <a:gd name="connsiteY40" fmla="*/ 1547027 h 1688976"/>
                <a:gd name="connsiteX41" fmla="*/ 432524 w 1395174"/>
                <a:gd name="connsiteY41" fmla="*/ 1601275 h 1688976"/>
                <a:gd name="connsiteX42" fmla="*/ 491124 w 1395174"/>
                <a:gd name="connsiteY42" fmla="*/ 1634856 h 1688976"/>
                <a:gd name="connsiteX43" fmla="*/ 608431 w 1395174"/>
                <a:gd name="connsiteY43" fmla="*/ 1688976 h 1688976"/>
                <a:gd name="connsiteX44" fmla="*/ 612054 w 1395174"/>
                <a:gd name="connsiteY44"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61751 w 1395174"/>
                <a:gd name="connsiteY18" fmla="*/ 586068 h 1688976"/>
                <a:gd name="connsiteX19" fmla="*/ 1392554 w 1395174"/>
                <a:gd name="connsiteY19" fmla="*/ 451613 h 1688976"/>
                <a:gd name="connsiteX20" fmla="*/ 1386865 w 1395174"/>
                <a:gd name="connsiteY20" fmla="*/ 322581 h 1688976"/>
                <a:gd name="connsiteX21" fmla="*/ 1292096 w 1395174"/>
                <a:gd name="connsiteY21" fmla="*/ 126128 h 1688976"/>
                <a:gd name="connsiteX22" fmla="*/ 1169209 w 1395174"/>
                <a:gd name="connsiteY22" fmla="*/ 43592 h 1688976"/>
                <a:gd name="connsiteX23" fmla="*/ 1010151 w 1395174"/>
                <a:gd name="connsiteY23" fmla="*/ 4843 h 1688976"/>
                <a:gd name="connsiteX24" fmla="*/ 901323 w 1395174"/>
                <a:gd name="connsiteY24" fmla="*/ 4844 h 1688976"/>
                <a:gd name="connsiteX25" fmla="*/ 725523 w 1395174"/>
                <a:gd name="connsiteY25" fmla="*/ 35843 h 1688976"/>
                <a:gd name="connsiteX26" fmla="*/ 599951 w 1395174"/>
                <a:gd name="connsiteY26" fmla="*/ 66840 h 1688976"/>
                <a:gd name="connsiteX27" fmla="*/ 440894 w 1395174"/>
                <a:gd name="connsiteY27" fmla="*/ 144336 h 1688976"/>
                <a:gd name="connsiteX28" fmla="*/ 265095 w 1395174"/>
                <a:gd name="connsiteY28" fmla="*/ 276081 h 1688976"/>
                <a:gd name="connsiteX29" fmla="*/ 139523 w 1395174"/>
                <a:gd name="connsiteY29" fmla="*/ 438824 h 1688976"/>
                <a:gd name="connsiteX30" fmla="*/ 64180 w 1395174"/>
                <a:gd name="connsiteY30" fmla="*/ 570569 h 1688976"/>
                <a:gd name="connsiteX31" fmla="*/ 22324 w 1395174"/>
                <a:gd name="connsiteY31" fmla="*/ 717813 h 1688976"/>
                <a:gd name="connsiteX32" fmla="*/ 5579 w 1395174"/>
                <a:gd name="connsiteY32" fmla="*/ 834058 h 1688976"/>
                <a:gd name="connsiteX33" fmla="*/ 0 w 1395174"/>
                <a:gd name="connsiteY33" fmla="*/ 934805 h 1688976"/>
                <a:gd name="connsiteX34" fmla="*/ 5581 w 1395174"/>
                <a:gd name="connsiteY34" fmla="*/ 989052 h 1688976"/>
                <a:gd name="connsiteX35" fmla="*/ 22324 w 1395174"/>
                <a:gd name="connsiteY35" fmla="*/ 1069131 h 1688976"/>
                <a:gd name="connsiteX36" fmla="*/ 41856 w 1395174"/>
                <a:gd name="connsiteY36" fmla="*/ 1136295 h 1688976"/>
                <a:gd name="connsiteX37" fmla="*/ 97667 w 1395174"/>
                <a:gd name="connsiteY37" fmla="*/ 1260290 h 1688976"/>
                <a:gd name="connsiteX38" fmla="*/ 131153 w 1395174"/>
                <a:gd name="connsiteY38" fmla="*/ 1317120 h 1688976"/>
                <a:gd name="connsiteX39" fmla="*/ 189751 w 1395174"/>
                <a:gd name="connsiteY39" fmla="*/ 1392032 h 1688976"/>
                <a:gd name="connsiteX40" fmla="*/ 259514 w 1395174"/>
                <a:gd name="connsiteY40" fmla="*/ 1472114 h 1688976"/>
                <a:gd name="connsiteX41" fmla="*/ 340437 w 1395174"/>
                <a:gd name="connsiteY41" fmla="*/ 1547027 h 1688976"/>
                <a:gd name="connsiteX42" fmla="*/ 432524 w 1395174"/>
                <a:gd name="connsiteY42" fmla="*/ 1601275 h 1688976"/>
                <a:gd name="connsiteX43" fmla="*/ 491124 w 1395174"/>
                <a:gd name="connsiteY43" fmla="*/ 1634856 h 1688976"/>
                <a:gd name="connsiteX44" fmla="*/ 608431 w 1395174"/>
                <a:gd name="connsiteY44" fmla="*/ 1688976 h 1688976"/>
                <a:gd name="connsiteX45" fmla="*/ 612054 w 1395174"/>
                <a:gd name="connsiteY45"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08733 w 1395174"/>
                <a:gd name="connsiteY18" fmla="*/ 658399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17104 w 1395174"/>
                <a:gd name="connsiteY18" fmla="*/ 671315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47799 w 1394597"/>
                <a:gd name="connsiteY22" fmla="*/ 216668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64542 w 1394597"/>
                <a:gd name="connsiteY22" fmla="*/ 237333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5021"/>
                <a:gd name="connsiteY0" fmla="*/ 1686519 h 1688976"/>
                <a:gd name="connsiteX1" fmla="*/ 612054 w 1395021"/>
                <a:gd name="connsiteY1" fmla="*/ 1686519 h 1688976"/>
                <a:gd name="connsiteX2" fmla="*/ 532383 w 1395021"/>
                <a:gd name="connsiteY2" fmla="*/ 1600212 h 1688976"/>
                <a:gd name="connsiteX3" fmla="*/ 502285 w 1395021"/>
                <a:gd name="connsiteY3" fmla="*/ 1528945 h 1688976"/>
                <a:gd name="connsiteX4" fmla="*/ 491123 w 1395021"/>
                <a:gd name="connsiteY4" fmla="*/ 1477280 h 1688976"/>
                <a:gd name="connsiteX5" fmla="*/ 468800 w 1395021"/>
                <a:gd name="connsiteY5" fmla="*/ 1415283 h 1688976"/>
                <a:gd name="connsiteX6" fmla="*/ 456754 w 1395021"/>
                <a:gd name="connsiteY6" fmla="*/ 1353314 h 1688976"/>
                <a:gd name="connsiteX7" fmla="*/ 466009 w 1395021"/>
                <a:gd name="connsiteY7" fmla="*/ 1255123 h 1688976"/>
                <a:gd name="connsiteX8" fmla="*/ 485911 w 1395021"/>
                <a:gd name="connsiteY8" fmla="*/ 1157215 h 1688976"/>
                <a:gd name="connsiteX9" fmla="*/ 540183 w 1395021"/>
                <a:gd name="connsiteY9" fmla="*/ 1039261 h 1688976"/>
                <a:gd name="connsiteX10" fmla="*/ 625066 w 1395021"/>
                <a:gd name="connsiteY10" fmla="*/ 965802 h 1688976"/>
                <a:gd name="connsiteX11" fmla="*/ 694828 w 1395021"/>
                <a:gd name="connsiteY11" fmla="*/ 921888 h 1688976"/>
                <a:gd name="connsiteX12" fmla="*/ 777197 w 1395021"/>
                <a:gd name="connsiteY12" fmla="*/ 887716 h 1688976"/>
                <a:gd name="connsiteX13" fmla="*/ 901323 w 1395021"/>
                <a:gd name="connsiteY13" fmla="*/ 872807 h 1688976"/>
                <a:gd name="connsiteX14" fmla="*/ 979456 w 1395021"/>
                <a:gd name="connsiteY14" fmla="*/ 870224 h 1688976"/>
                <a:gd name="connsiteX15" fmla="*/ 1070197 w 1395021"/>
                <a:gd name="connsiteY15" fmla="*/ 856718 h 1688976"/>
                <a:gd name="connsiteX16" fmla="*/ 1160837 w 1395021"/>
                <a:gd name="connsiteY16" fmla="*/ 805643 h 1688976"/>
                <a:gd name="connsiteX17" fmla="*/ 1236179 w 1395021"/>
                <a:gd name="connsiteY17" fmla="*/ 756561 h 1688976"/>
                <a:gd name="connsiteX18" fmla="*/ 1317104 w 1395021"/>
                <a:gd name="connsiteY18" fmla="*/ 671315 h 1688976"/>
                <a:gd name="connsiteX19" fmla="*/ 1361751 w 1395021"/>
                <a:gd name="connsiteY19" fmla="*/ 586068 h 1688976"/>
                <a:gd name="connsiteX20" fmla="*/ 1392554 w 1395021"/>
                <a:gd name="connsiteY20" fmla="*/ 451613 h 1688976"/>
                <a:gd name="connsiteX21" fmla="*/ 1392447 w 1395021"/>
                <a:gd name="connsiteY21" fmla="*/ 376828 h 1688976"/>
                <a:gd name="connsiteX22" fmla="*/ 1386865 w 1395021"/>
                <a:gd name="connsiteY22" fmla="*/ 322581 h 1688976"/>
                <a:gd name="connsiteX23" fmla="*/ 1364542 w 1395021"/>
                <a:gd name="connsiteY23" fmla="*/ 237333 h 1688976"/>
                <a:gd name="connsiteX24" fmla="*/ 1292096 w 1395021"/>
                <a:gd name="connsiteY24" fmla="*/ 126128 h 1688976"/>
                <a:gd name="connsiteX25" fmla="*/ 1169209 w 1395021"/>
                <a:gd name="connsiteY25" fmla="*/ 43592 h 1688976"/>
                <a:gd name="connsiteX26" fmla="*/ 1010151 w 1395021"/>
                <a:gd name="connsiteY26" fmla="*/ 4843 h 1688976"/>
                <a:gd name="connsiteX27" fmla="*/ 901323 w 1395021"/>
                <a:gd name="connsiteY27" fmla="*/ 4844 h 1688976"/>
                <a:gd name="connsiteX28" fmla="*/ 725523 w 1395021"/>
                <a:gd name="connsiteY28" fmla="*/ 35843 h 1688976"/>
                <a:gd name="connsiteX29" fmla="*/ 599951 w 1395021"/>
                <a:gd name="connsiteY29" fmla="*/ 66840 h 1688976"/>
                <a:gd name="connsiteX30" fmla="*/ 440894 w 1395021"/>
                <a:gd name="connsiteY30" fmla="*/ 144336 h 1688976"/>
                <a:gd name="connsiteX31" fmla="*/ 265095 w 1395021"/>
                <a:gd name="connsiteY31" fmla="*/ 276081 h 1688976"/>
                <a:gd name="connsiteX32" fmla="*/ 139523 w 1395021"/>
                <a:gd name="connsiteY32" fmla="*/ 438824 h 1688976"/>
                <a:gd name="connsiteX33" fmla="*/ 64180 w 1395021"/>
                <a:gd name="connsiteY33" fmla="*/ 570569 h 1688976"/>
                <a:gd name="connsiteX34" fmla="*/ 22324 w 1395021"/>
                <a:gd name="connsiteY34" fmla="*/ 717813 h 1688976"/>
                <a:gd name="connsiteX35" fmla="*/ 5579 w 1395021"/>
                <a:gd name="connsiteY35" fmla="*/ 834058 h 1688976"/>
                <a:gd name="connsiteX36" fmla="*/ 0 w 1395021"/>
                <a:gd name="connsiteY36" fmla="*/ 934805 h 1688976"/>
                <a:gd name="connsiteX37" fmla="*/ 5581 w 1395021"/>
                <a:gd name="connsiteY37" fmla="*/ 989052 h 1688976"/>
                <a:gd name="connsiteX38" fmla="*/ 22324 w 1395021"/>
                <a:gd name="connsiteY38" fmla="*/ 1069131 h 1688976"/>
                <a:gd name="connsiteX39" fmla="*/ 41856 w 1395021"/>
                <a:gd name="connsiteY39" fmla="*/ 1136295 h 1688976"/>
                <a:gd name="connsiteX40" fmla="*/ 97667 w 1395021"/>
                <a:gd name="connsiteY40" fmla="*/ 1260290 h 1688976"/>
                <a:gd name="connsiteX41" fmla="*/ 131153 w 1395021"/>
                <a:gd name="connsiteY41" fmla="*/ 1317120 h 1688976"/>
                <a:gd name="connsiteX42" fmla="*/ 189751 w 1395021"/>
                <a:gd name="connsiteY42" fmla="*/ 1392032 h 1688976"/>
                <a:gd name="connsiteX43" fmla="*/ 259514 w 1395021"/>
                <a:gd name="connsiteY43" fmla="*/ 1472114 h 1688976"/>
                <a:gd name="connsiteX44" fmla="*/ 340437 w 1395021"/>
                <a:gd name="connsiteY44" fmla="*/ 1547027 h 1688976"/>
                <a:gd name="connsiteX45" fmla="*/ 432524 w 1395021"/>
                <a:gd name="connsiteY45" fmla="*/ 1601275 h 1688976"/>
                <a:gd name="connsiteX46" fmla="*/ 491124 w 1395021"/>
                <a:gd name="connsiteY46" fmla="*/ 1634856 h 1688976"/>
                <a:gd name="connsiteX47" fmla="*/ 608431 w 1395021"/>
                <a:gd name="connsiteY47" fmla="*/ 1688976 h 1688976"/>
                <a:gd name="connsiteX48" fmla="*/ 612054 w 1395021"/>
                <a:gd name="connsiteY48" fmla="*/ 1686519 h 1688976"/>
                <a:gd name="connsiteX0" fmla="*/ 612054 w 1401002"/>
                <a:gd name="connsiteY0" fmla="*/ 1686519 h 1688976"/>
                <a:gd name="connsiteX1" fmla="*/ 612054 w 1401002"/>
                <a:gd name="connsiteY1" fmla="*/ 1686519 h 1688976"/>
                <a:gd name="connsiteX2" fmla="*/ 532383 w 1401002"/>
                <a:gd name="connsiteY2" fmla="*/ 1600212 h 1688976"/>
                <a:gd name="connsiteX3" fmla="*/ 502285 w 1401002"/>
                <a:gd name="connsiteY3" fmla="*/ 1528945 h 1688976"/>
                <a:gd name="connsiteX4" fmla="*/ 491123 w 1401002"/>
                <a:gd name="connsiteY4" fmla="*/ 1477280 h 1688976"/>
                <a:gd name="connsiteX5" fmla="*/ 468800 w 1401002"/>
                <a:gd name="connsiteY5" fmla="*/ 1415283 h 1688976"/>
                <a:gd name="connsiteX6" fmla="*/ 456754 w 1401002"/>
                <a:gd name="connsiteY6" fmla="*/ 1353314 h 1688976"/>
                <a:gd name="connsiteX7" fmla="*/ 466009 w 1401002"/>
                <a:gd name="connsiteY7" fmla="*/ 1255123 h 1688976"/>
                <a:gd name="connsiteX8" fmla="*/ 485911 w 1401002"/>
                <a:gd name="connsiteY8" fmla="*/ 1157215 h 1688976"/>
                <a:gd name="connsiteX9" fmla="*/ 540183 w 1401002"/>
                <a:gd name="connsiteY9" fmla="*/ 1039261 h 1688976"/>
                <a:gd name="connsiteX10" fmla="*/ 625066 w 1401002"/>
                <a:gd name="connsiteY10" fmla="*/ 965802 h 1688976"/>
                <a:gd name="connsiteX11" fmla="*/ 694828 w 1401002"/>
                <a:gd name="connsiteY11" fmla="*/ 921888 h 1688976"/>
                <a:gd name="connsiteX12" fmla="*/ 777197 w 1401002"/>
                <a:gd name="connsiteY12" fmla="*/ 887716 h 1688976"/>
                <a:gd name="connsiteX13" fmla="*/ 901323 w 1401002"/>
                <a:gd name="connsiteY13" fmla="*/ 872807 h 1688976"/>
                <a:gd name="connsiteX14" fmla="*/ 979456 w 1401002"/>
                <a:gd name="connsiteY14" fmla="*/ 870224 h 1688976"/>
                <a:gd name="connsiteX15" fmla="*/ 1070197 w 1401002"/>
                <a:gd name="connsiteY15" fmla="*/ 856718 h 1688976"/>
                <a:gd name="connsiteX16" fmla="*/ 1160837 w 1401002"/>
                <a:gd name="connsiteY16" fmla="*/ 805643 h 1688976"/>
                <a:gd name="connsiteX17" fmla="*/ 1236179 w 1401002"/>
                <a:gd name="connsiteY17" fmla="*/ 756561 h 1688976"/>
                <a:gd name="connsiteX18" fmla="*/ 1317104 w 1401002"/>
                <a:gd name="connsiteY18" fmla="*/ 671315 h 1688976"/>
                <a:gd name="connsiteX19" fmla="*/ 1361751 w 1401002"/>
                <a:gd name="connsiteY19" fmla="*/ 586068 h 1688976"/>
                <a:gd name="connsiteX20" fmla="*/ 1392554 w 1401002"/>
                <a:gd name="connsiteY20" fmla="*/ 451613 h 1688976"/>
                <a:gd name="connsiteX21" fmla="*/ 1400818 w 1401002"/>
                <a:gd name="connsiteY21" fmla="*/ 381995 h 1688976"/>
                <a:gd name="connsiteX22" fmla="*/ 1386865 w 1401002"/>
                <a:gd name="connsiteY22" fmla="*/ 322581 h 1688976"/>
                <a:gd name="connsiteX23" fmla="*/ 1364542 w 1401002"/>
                <a:gd name="connsiteY23" fmla="*/ 237333 h 1688976"/>
                <a:gd name="connsiteX24" fmla="*/ 1292096 w 1401002"/>
                <a:gd name="connsiteY24" fmla="*/ 126128 h 1688976"/>
                <a:gd name="connsiteX25" fmla="*/ 1169209 w 1401002"/>
                <a:gd name="connsiteY25" fmla="*/ 43592 h 1688976"/>
                <a:gd name="connsiteX26" fmla="*/ 1010151 w 1401002"/>
                <a:gd name="connsiteY26" fmla="*/ 4843 h 1688976"/>
                <a:gd name="connsiteX27" fmla="*/ 901323 w 1401002"/>
                <a:gd name="connsiteY27" fmla="*/ 4844 h 1688976"/>
                <a:gd name="connsiteX28" fmla="*/ 725523 w 1401002"/>
                <a:gd name="connsiteY28" fmla="*/ 35843 h 1688976"/>
                <a:gd name="connsiteX29" fmla="*/ 599951 w 1401002"/>
                <a:gd name="connsiteY29" fmla="*/ 66840 h 1688976"/>
                <a:gd name="connsiteX30" fmla="*/ 440894 w 1401002"/>
                <a:gd name="connsiteY30" fmla="*/ 144336 h 1688976"/>
                <a:gd name="connsiteX31" fmla="*/ 265095 w 1401002"/>
                <a:gd name="connsiteY31" fmla="*/ 276081 h 1688976"/>
                <a:gd name="connsiteX32" fmla="*/ 139523 w 1401002"/>
                <a:gd name="connsiteY32" fmla="*/ 438824 h 1688976"/>
                <a:gd name="connsiteX33" fmla="*/ 64180 w 1401002"/>
                <a:gd name="connsiteY33" fmla="*/ 570569 h 1688976"/>
                <a:gd name="connsiteX34" fmla="*/ 22324 w 1401002"/>
                <a:gd name="connsiteY34" fmla="*/ 717813 h 1688976"/>
                <a:gd name="connsiteX35" fmla="*/ 5579 w 1401002"/>
                <a:gd name="connsiteY35" fmla="*/ 834058 h 1688976"/>
                <a:gd name="connsiteX36" fmla="*/ 0 w 1401002"/>
                <a:gd name="connsiteY36" fmla="*/ 934805 h 1688976"/>
                <a:gd name="connsiteX37" fmla="*/ 5581 w 1401002"/>
                <a:gd name="connsiteY37" fmla="*/ 989052 h 1688976"/>
                <a:gd name="connsiteX38" fmla="*/ 22324 w 1401002"/>
                <a:gd name="connsiteY38" fmla="*/ 1069131 h 1688976"/>
                <a:gd name="connsiteX39" fmla="*/ 41856 w 1401002"/>
                <a:gd name="connsiteY39" fmla="*/ 1136295 h 1688976"/>
                <a:gd name="connsiteX40" fmla="*/ 97667 w 1401002"/>
                <a:gd name="connsiteY40" fmla="*/ 1260290 h 1688976"/>
                <a:gd name="connsiteX41" fmla="*/ 131153 w 1401002"/>
                <a:gd name="connsiteY41" fmla="*/ 1317120 h 1688976"/>
                <a:gd name="connsiteX42" fmla="*/ 189751 w 1401002"/>
                <a:gd name="connsiteY42" fmla="*/ 1392032 h 1688976"/>
                <a:gd name="connsiteX43" fmla="*/ 259514 w 1401002"/>
                <a:gd name="connsiteY43" fmla="*/ 1472114 h 1688976"/>
                <a:gd name="connsiteX44" fmla="*/ 340437 w 1401002"/>
                <a:gd name="connsiteY44" fmla="*/ 1547027 h 1688976"/>
                <a:gd name="connsiteX45" fmla="*/ 432524 w 1401002"/>
                <a:gd name="connsiteY45" fmla="*/ 1601275 h 1688976"/>
                <a:gd name="connsiteX46" fmla="*/ 491124 w 1401002"/>
                <a:gd name="connsiteY46" fmla="*/ 1634856 h 1688976"/>
                <a:gd name="connsiteX47" fmla="*/ 608431 w 1401002"/>
                <a:gd name="connsiteY47" fmla="*/ 1688976 h 1688976"/>
                <a:gd name="connsiteX48" fmla="*/ 612054 w 1401002"/>
                <a:gd name="connsiteY48" fmla="*/ 1686519 h 1688976"/>
                <a:gd name="connsiteX0" fmla="*/ 612054 w 1400934"/>
                <a:gd name="connsiteY0" fmla="*/ 1686519 h 1688976"/>
                <a:gd name="connsiteX1" fmla="*/ 612054 w 1400934"/>
                <a:gd name="connsiteY1" fmla="*/ 1686519 h 1688976"/>
                <a:gd name="connsiteX2" fmla="*/ 532383 w 1400934"/>
                <a:gd name="connsiteY2" fmla="*/ 1600212 h 1688976"/>
                <a:gd name="connsiteX3" fmla="*/ 502285 w 1400934"/>
                <a:gd name="connsiteY3" fmla="*/ 1528945 h 1688976"/>
                <a:gd name="connsiteX4" fmla="*/ 491123 w 1400934"/>
                <a:gd name="connsiteY4" fmla="*/ 1477280 h 1688976"/>
                <a:gd name="connsiteX5" fmla="*/ 468800 w 1400934"/>
                <a:gd name="connsiteY5" fmla="*/ 1415283 h 1688976"/>
                <a:gd name="connsiteX6" fmla="*/ 456754 w 1400934"/>
                <a:gd name="connsiteY6" fmla="*/ 1353314 h 1688976"/>
                <a:gd name="connsiteX7" fmla="*/ 466009 w 1400934"/>
                <a:gd name="connsiteY7" fmla="*/ 1255123 h 1688976"/>
                <a:gd name="connsiteX8" fmla="*/ 485911 w 1400934"/>
                <a:gd name="connsiteY8" fmla="*/ 1157215 h 1688976"/>
                <a:gd name="connsiteX9" fmla="*/ 540183 w 1400934"/>
                <a:gd name="connsiteY9" fmla="*/ 1039261 h 1688976"/>
                <a:gd name="connsiteX10" fmla="*/ 625066 w 1400934"/>
                <a:gd name="connsiteY10" fmla="*/ 965802 h 1688976"/>
                <a:gd name="connsiteX11" fmla="*/ 694828 w 1400934"/>
                <a:gd name="connsiteY11" fmla="*/ 921888 h 1688976"/>
                <a:gd name="connsiteX12" fmla="*/ 777197 w 1400934"/>
                <a:gd name="connsiteY12" fmla="*/ 887716 h 1688976"/>
                <a:gd name="connsiteX13" fmla="*/ 901323 w 1400934"/>
                <a:gd name="connsiteY13" fmla="*/ 872807 h 1688976"/>
                <a:gd name="connsiteX14" fmla="*/ 979456 w 1400934"/>
                <a:gd name="connsiteY14" fmla="*/ 870224 h 1688976"/>
                <a:gd name="connsiteX15" fmla="*/ 1070197 w 1400934"/>
                <a:gd name="connsiteY15" fmla="*/ 856718 h 1688976"/>
                <a:gd name="connsiteX16" fmla="*/ 1160837 w 1400934"/>
                <a:gd name="connsiteY16" fmla="*/ 805643 h 1688976"/>
                <a:gd name="connsiteX17" fmla="*/ 1236179 w 1400934"/>
                <a:gd name="connsiteY17" fmla="*/ 756561 h 1688976"/>
                <a:gd name="connsiteX18" fmla="*/ 1317104 w 1400934"/>
                <a:gd name="connsiteY18" fmla="*/ 671315 h 1688976"/>
                <a:gd name="connsiteX19" fmla="*/ 1361751 w 1400934"/>
                <a:gd name="connsiteY19" fmla="*/ 586068 h 1688976"/>
                <a:gd name="connsiteX20" fmla="*/ 1375704 w 1400934"/>
                <a:gd name="connsiteY20" fmla="*/ 518905 h 1688976"/>
                <a:gd name="connsiteX21" fmla="*/ 1392554 w 1400934"/>
                <a:gd name="connsiteY21" fmla="*/ 451613 h 1688976"/>
                <a:gd name="connsiteX22" fmla="*/ 1400818 w 1400934"/>
                <a:gd name="connsiteY22" fmla="*/ 381995 h 1688976"/>
                <a:gd name="connsiteX23" fmla="*/ 1386865 w 1400934"/>
                <a:gd name="connsiteY23" fmla="*/ 322581 h 1688976"/>
                <a:gd name="connsiteX24" fmla="*/ 1364542 w 1400934"/>
                <a:gd name="connsiteY24" fmla="*/ 237333 h 1688976"/>
                <a:gd name="connsiteX25" fmla="*/ 1292096 w 1400934"/>
                <a:gd name="connsiteY25" fmla="*/ 126128 h 1688976"/>
                <a:gd name="connsiteX26" fmla="*/ 1169209 w 1400934"/>
                <a:gd name="connsiteY26" fmla="*/ 43592 h 1688976"/>
                <a:gd name="connsiteX27" fmla="*/ 1010151 w 1400934"/>
                <a:gd name="connsiteY27" fmla="*/ 4843 h 1688976"/>
                <a:gd name="connsiteX28" fmla="*/ 901323 w 1400934"/>
                <a:gd name="connsiteY28" fmla="*/ 4844 h 1688976"/>
                <a:gd name="connsiteX29" fmla="*/ 725523 w 1400934"/>
                <a:gd name="connsiteY29" fmla="*/ 35843 h 1688976"/>
                <a:gd name="connsiteX30" fmla="*/ 599951 w 1400934"/>
                <a:gd name="connsiteY30" fmla="*/ 66840 h 1688976"/>
                <a:gd name="connsiteX31" fmla="*/ 440894 w 1400934"/>
                <a:gd name="connsiteY31" fmla="*/ 144336 h 1688976"/>
                <a:gd name="connsiteX32" fmla="*/ 265095 w 1400934"/>
                <a:gd name="connsiteY32" fmla="*/ 276081 h 1688976"/>
                <a:gd name="connsiteX33" fmla="*/ 139523 w 1400934"/>
                <a:gd name="connsiteY33" fmla="*/ 438824 h 1688976"/>
                <a:gd name="connsiteX34" fmla="*/ 64180 w 1400934"/>
                <a:gd name="connsiteY34" fmla="*/ 570569 h 1688976"/>
                <a:gd name="connsiteX35" fmla="*/ 22324 w 1400934"/>
                <a:gd name="connsiteY35" fmla="*/ 717813 h 1688976"/>
                <a:gd name="connsiteX36" fmla="*/ 5579 w 1400934"/>
                <a:gd name="connsiteY36" fmla="*/ 834058 h 1688976"/>
                <a:gd name="connsiteX37" fmla="*/ 0 w 1400934"/>
                <a:gd name="connsiteY37" fmla="*/ 934805 h 1688976"/>
                <a:gd name="connsiteX38" fmla="*/ 5581 w 1400934"/>
                <a:gd name="connsiteY38" fmla="*/ 989052 h 1688976"/>
                <a:gd name="connsiteX39" fmla="*/ 22324 w 1400934"/>
                <a:gd name="connsiteY39" fmla="*/ 1069131 h 1688976"/>
                <a:gd name="connsiteX40" fmla="*/ 41856 w 1400934"/>
                <a:gd name="connsiteY40" fmla="*/ 1136295 h 1688976"/>
                <a:gd name="connsiteX41" fmla="*/ 97667 w 1400934"/>
                <a:gd name="connsiteY41" fmla="*/ 1260290 h 1688976"/>
                <a:gd name="connsiteX42" fmla="*/ 131153 w 1400934"/>
                <a:gd name="connsiteY42" fmla="*/ 1317120 h 1688976"/>
                <a:gd name="connsiteX43" fmla="*/ 189751 w 1400934"/>
                <a:gd name="connsiteY43" fmla="*/ 1392032 h 1688976"/>
                <a:gd name="connsiteX44" fmla="*/ 259514 w 1400934"/>
                <a:gd name="connsiteY44" fmla="*/ 1472114 h 1688976"/>
                <a:gd name="connsiteX45" fmla="*/ 340437 w 1400934"/>
                <a:gd name="connsiteY45" fmla="*/ 1547027 h 1688976"/>
                <a:gd name="connsiteX46" fmla="*/ 432524 w 1400934"/>
                <a:gd name="connsiteY46" fmla="*/ 1601275 h 1688976"/>
                <a:gd name="connsiteX47" fmla="*/ 491124 w 1400934"/>
                <a:gd name="connsiteY47" fmla="*/ 1634856 h 1688976"/>
                <a:gd name="connsiteX48" fmla="*/ 608431 w 1400934"/>
                <a:gd name="connsiteY48" fmla="*/ 1688976 h 1688976"/>
                <a:gd name="connsiteX49" fmla="*/ 612054 w 1400934"/>
                <a:gd name="connsiteY49" fmla="*/ 1686519 h 1688976"/>
                <a:gd name="connsiteX0" fmla="*/ 612054 w 1400918"/>
                <a:gd name="connsiteY0" fmla="*/ 1686519 h 1688976"/>
                <a:gd name="connsiteX1" fmla="*/ 612054 w 1400918"/>
                <a:gd name="connsiteY1" fmla="*/ 1686519 h 1688976"/>
                <a:gd name="connsiteX2" fmla="*/ 532383 w 1400918"/>
                <a:gd name="connsiteY2" fmla="*/ 1600212 h 1688976"/>
                <a:gd name="connsiteX3" fmla="*/ 502285 w 1400918"/>
                <a:gd name="connsiteY3" fmla="*/ 1528945 h 1688976"/>
                <a:gd name="connsiteX4" fmla="*/ 491123 w 1400918"/>
                <a:gd name="connsiteY4" fmla="*/ 1477280 h 1688976"/>
                <a:gd name="connsiteX5" fmla="*/ 468800 w 1400918"/>
                <a:gd name="connsiteY5" fmla="*/ 1415283 h 1688976"/>
                <a:gd name="connsiteX6" fmla="*/ 456754 w 1400918"/>
                <a:gd name="connsiteY6" fmla="*/ 1353314 h 1688976"/>
                <a:gd name="connsiteX7" fmla="*/ 466009 w 1400918"/>
                <a:gd name="connsiteY7" fmla="*/ 1255123 h 1688976"/>
                <a:gd name="connsiteX8" fmla="*/ 485911 w 1400918"/>
                <a:gd name="connsiteY8" fmla="*/ 1157215 h 1688976"/>
                <a:gd name="connsiteX9" fmla="*/ 540183 w 1400918"/>
                <a:gd name="connsiteY9" fmla="*/ 1039261 h 1688976"/>
                <a:gd name="connsiteX10" fmla="*/ 625066 w 1400918"/>
                <a:gd name="connsiteY10" fmla="*/ 965802 h 1688976"/>
                <a:gd name="connsiteX11" fmla="*/ 694828 w 1400918"/>
                <a:gd name="connsiteY11" fmla="*/ 921888 h 1688976"/>
                <a:gd name="connsiteX12" fmla="*/ 777197 w 1400918"/>
                <a:gd name="connsiteY12" fmla="*/ 887716 h 1688976"/>
                <a:gd name="connsiteX13" fmla="*/ 901323 w 1400918"/>
                <a:gd name="connsiteY13" fmla="*/ 872807 h 1688976"/>
                <a:gd name="connsiteX14" fmla="*/ 979456 w 1400918"/>
                <a:gd name="connsiteY14" fmla="*/ 870224 h 1688976"/>
                <a:gd name="connsiteX15" fmla="*/ 1070197 w 1400918"/>
                <a:gd name="connsiteY15" fmla="*/ 856718 h 1688976"/>
                <a:gd name="connsiteX16" fmla="*/ 1160837 w 1400918"/>
                <a:gd name="connsiteY16" fmla="*/ 805643 h 1688976"/>
                <a:gd name="connsiteX17" fmla="*/ 1236179 w 1400918"/>
                <a:gd name="connsiteY17" fmla="*/ 756561 h 1688976"/>
                <a:gd name="connsiteX18" fmla="*/ 1317104 w 1400918"/>
                <a:gd name="connsiteY18" fmla="*/ 671315 h 1688976"/>
                <a:gd name="connsiteX19" fmla="*/ 1361751 w 1400918"/>
                <a:gd name="connsiteY19" fmla="*/ 586068 h 1688976"/>
                <a:gd name="connsiteX20" fmla="*/ 1381285 w 1400918"/>
                <a:gd name="connsiteY20" fmla="*/ 547321 h 1688976"/>
                <a:gd name="connsiteX21" fmla="*/ 1392554 w 1400918"/>
                <a:gd name="connsiteY21" fmla="*/ 451613 h 1688976"/>
                <a:gd name="connsiteX22" fmla="*/ 1400818 w 1400918"/>
                <a:gd name="connsiteY22" fmla="*/ 381995 h 1688976"/>
                <a:gd name="connsiteX23" fmla="*/ 1386865 w 1400918"/>
                <a:gd name="connsiteY23" fmla="*/ 322581 h 1688976"/>
                <a:gd name="connsiteX24" fmla="*/ 1364542 w 1400918"/>
                <a:gd name="connsiteY24" fmla="*/ 237333 h 1688976"/>
                <a:gd name="connsiteX25" fmla="*/ 1292096 w 1400918"/>
                <a:gd name="connsiteY25" fmla="*/ 126128 h 1688976"/>
                <a:gd name="connsiteX26" fmla="*/ 1169209 w 1400918"/>
                <a:gd name="connsiteY26" fmla="*/ 43592 h 1688976"/>
                <a:gd name="connsiteX27" fmla="*/ 1010151 w 1400918"/>
                <a:gd name="connsiteY27" fmla="*/ 4843 h 1688976"/>
                <a:gd name="connsiteX28" fmla="*/ 901323 w 1400918"/>
                <a:gd name="connsiteY28" fmla="*/ 4844 h 1688976"/>
                <a:gd name="connsiteX29" fmla="*/ 725523 w 1400918"/>
                <a:gd name="connsiteY29" fmla="*/ 35843 h 1688976"/>
                <a:gd name="connsiteX30" fmla="*/ 599951 w 1400918"/>
                <a:gd name="connsiteY30" fmla="*/ 66840 h 1688976"/>
                <a:gd name="connsiteX31" fmla="*/ 440894 w 1400918"/>
                <a:gd name="connsiteY31" fmla="*/ 144336 h 1688976"/>
                <a:gd name="connsiteX32" fmla="*/ 265095 w 1400918"/>
                <a:gd name="connsiteY32" fmla="*/ 276081 h 1688976"/>
                <a:gd name="connsiteX33" fmla="*/ 139523 w 1400918"/>
                <a:gd name="connsiteY33" fmla="*/ 438824 h 1688976"/>
                <a:gd name="connsiteX34" fmla="*/ 64180 w 1400918"/>
                <a:gd name="connsiteY34" fmla="*/ 570569 h 1688976"/>
                <a:gd name="connsiteX35" fmla="*/ 22324 w 1400918"/>
                <a:gd name="connsiteY35" fmla="*/ 717813 h 1688976"/>
                <a:gd name="connsiteX36" fmla="*/ 5579 w 1400918"/>
                <a:gd name="connsiteY36" fmla="*/ 834058 h 1688976"/>
                <a:gd name="connsiteX37" fmla="*/ 0 w 1400918"/>
                <a:gd name="connsiteY37" fmla="*/ 934805 h 1688976"/>
                <a:gd name="connsiteX38" fmla="*/ 5581 w 1400918"/>
                <a:gd name="connsiteY38" fmla="*/ 989052 h 1688976"/>
                <a:gd name="connsiteX39" fmla="*/ 22324 w 1400918"/>
                <a:gd name="connsiteY39" fmla="*/ 1069131 h 1688976"/>
                <a:gd name="connsiteX40" fmla="*/ 41856 w 1400918"/>
                <a:gd name="connsiteY40" fmla="*/ 1136295 h 1688976"/>
                <a:gd name="connsiteX41" fmla="*/ 97667 w 1400918"/>
                <a:gd name="connsiteY41" fmla="*/ 1260290 h 1688976"/>
                <a:gd name="connsiteX42" fmla="*/ 131153 w 1400918"/>
                <a:gd name="connsiteY42" fmla="*/ 1317120 h 1688976"/>
                <a:gd name="connsiteX43" fmla="*/ 189751 w 1400918"/>
                <a:gd name="connsiteY43" fmla="*/ 1392032 h 1688976"/>
                <a:gd name="connsiteX44" fmla="*/ 259514 w 1400918"/>
                <a:gd name="connsiteY44" fmla="*/ 1472114 h 1688976"/>
                <a:gd name="connsiteX45" fmla="*/ 340437 w 1400918"/>
                <a:gd name="connsiteY45" fmla="*/ 1547027 h 1688976"/>
                <a:gd name="connsiteX46" fmla="*/ 432524 w 1400918"/>
                <a:gd name="connsiteY46" fmla="*/ 1601275 h 1688976"/>
                <a:gd name="connsiteX47" fmla="*/ 491124 w 1400918"/>
                <a:gd name="connsiteY47" fmla="*/ 1634856 h 1688976"/>
                <a:gd name="connsiteX48" fmla="*/ 608431 w 1400918"/>
                <a:gd name="connsiteY48" fmla="*/ 1688976 h 1688976"/>
                <a:gd name="connsiteX49" fmla="*/ 612054 w 140091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86865 w 1400988"/>
                <a:gd name="connsiteY23" fmla="*/ 322581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39523 w 1400988"/>
                <a:gd name="connsiteY34" fmla="*/ 438824 h 1688976"/>
                <a:gd name="connsiteX35" fmla="*/ 64180 w 1400988"/>
                <a:gd name="connsiteY35" fmla="*/ 570569 h 1688976"/>
                <a:gd name="connsiteX36" fmla="*/ 22324 w 1400988"/>
                <a:gd name="connsiteY36" fmla="*/ 717813 h 1688976"/>
                <a:gd name="connsiteX37" fmla="*/ 5579 w 1400988"/>
                <a:gd name="connsiteY37" fmla="*/ 834058 h 1688976"/>
                <a:gd name="connsiteX38" fmla="*/ 0 w 1400988"/>
                <a:gd name="connsiteY38" fmla="*/ 934805 h 1688976"/>
                <a:gd name="connsiteX39" fmla="*/ 5581 w 1400988"/>
                <a:gd name="connsiteY39" fmla="*/ 989052 h 1688976"/>
                <a:gd name="connsiteX40" fmla="*/ 22324 w 1400988"/>
                <a:gd name="connsiteY40" fmla="*/ 1069131 h 1688976"/>
                <a:gd name="connsiteX41" fmla="*/ 41856 w 1400988"/>
                <a:gd name="connsiteY41" fmla="*/ 1136295 h 1688976"/>
                <a:gd name="connsiteX42" fmla="*/ 97667 w 1400988"/>
                <a:gd name="connsiteY42" fmla="*/ 1260290 h 1688976"/>
                <a:gd name="connsiteX43" fmla="*/ 131153 w 1400988"/>
                <a:gd name="connsiteY43" fmla="*/ 1317120 h 1688976"/>
                <a:gd name="connsiteX44" fmla="*/ 189751 w 1400988"/>
                <a:gd name="connsiteY44" fmla="*/ 1392032 h 1688976"/>
                <a:gd name="connsiteX45" fmla="*/ 259514 w 1400988"/>
                <a:gd name="connsiteY45" fmla="*/ 1472114 h 1688976"/>
                <a:gd name="connsiteX46" fmla="*/ 340437 w 1400988"/>
                <a:gd name="connsiteY46" fmla="*/ 1547027 h 1688976"/>
                <a:gd name="connsiteX47" fmla="*/ 432524 w 1400988"/>
                <a:gd name="connsiteY47" fmla="*/ 1601275 h 1688976"/>
                <a:gd name="connsiteX48" fmla="*/ 491124 w 1400988"/>
                <a:gd name="connsiteY48" fmla="*/ 1634856 h 1688976"/>
                <a:gd name="connsiteX49" fmla="*/ 608431 w 1400988"/>
                <a:gd name="connsiteY49" fmla="*/ 1688976 h 1688976"/>
                <a:gd name="connsiteX50" fmla="*/ 612054 w 1400988"/>
                <a:gd name="connsiteY50"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95334 w 1400988"/>
                <a:gd name="connsiteY34" fmla="*/ 358746 h 1688976"/>
                <a:gd name="connsiteX35" fmla="*/ 139523 w 1400988"/>
                <a:gd name="connsiteY35" fmla="*/ 438824 h 1688976"/>
                <a:gd name="connsiteX36" fmla="*/ 64180 w 1400988"/>
                <a:gd name="connsiteY36" fmla="*/ 570569 h 1688976"/>
                <a:gd name="connsiteX37" fmla="*/ 22324 w 1400988"/>
                <a:gd name="connsiteY37" fmla="*/ 717813 h 1688976"/>
                <a:gd name="connsiteX38" fmla="*/ 5579 w 1400988"/>
                <a:gd name="connsiteY38" fmla="*/ 834058 h 1688976"/>
                <a:gd name="connsiteX39" fmla="*/ 0 w 1400988"/>
                <a:gd name="connsiteY39" fmla="*/ 934805 h 1688976"/>
                <a:gd name="connsiteX40" fmla="*/ 5581 w 1400988"/>
                <a:gd name="connsiteY40" fmla="*/ 989052 h 1688976"/>
                <a:gd name="connsiteX41" fmla="*/ 22324 w 1400988"/>
                <a:gd name="connsiteY41" fmla="*/ 1069131 h 1688976"/>
                <a:gd name="connsiteX42" fmla="*/ 41856 w 1400988"/>
                <a:gd name="connsiteY42" fmla="*/ 1136295 h 1688976"/>
                <a:gd name="connsiteX43" fmla="*/ 97667 w 1400988"/>
                <a:gd name="connsiteY43" fmla="*/ 1260290 h 1688976"/>
                <a:gd name="connsiteX44" fmla="*/ 131153 w 1400988"/>
                <a:gd name="connsiteY44" fmla="*/ 1317120 h 1688976"/>
                <a:gd name="connsiteX45" fmla="*/ 189751 w 1400988"/>
                <a:gd name="connsiteY45" fmla="*/ 1392032 h 1688976"/>
                <a:gd name="connsiteX46" fmla="*/ 259514 w 1400988"/>
                <a:gd name="connsiteY46" fmla="*/ 1472114 h 1688976"/>
                <a:gd name="connsiteX47" fmla="*/ 340437 w 1400988"/>
                <a:gd name="connsiteY47" fmla="*/ 1547027 h 1688976"/>
                <a:gd name="connsiteX48" fmla="*/ 432524 w 1400988"/>
                <a:gd name="connsiteY48" fmla="*/ 1601275 h 1688976"/>
                <a:gd name="connsiteX49" fmla="*/ 491124 w 1400988"/>
                <a:gd name="connsiteY49" fmla="*/ 1634856 h 1688976"/>
                <a:gd name="connsiteX50" fmla="*/ 608431 w 1400988"/>
                <a:gd name="connsiteY50" fmla="*/ 1688976 h 1688976"/>
                <a:gd name="connsiteX51" fmla="*/ 612054 w 1400988"/>
                <a:gd name="connsiteY51"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524609 w 1400988"/>
                <a:gd name="connsiteY31" fmla="*/ 92674 h 1688976"/>
                <a:gd name="connsiteX32" fmla="*/ 440894 w 1400988"/>
                <a:gd name="connsiteY32" fmla="*/ 144336 h 1688976"/>
                <a:gd name="connsiteX33" fmla="*/ 354391 w 1400988"/>
                <a:gd name="connsiteY33" fmla="*/ 196003 h 1688976"/>
                <a:gd name="connsiteX34" fmla="*/ 265095 w 1400988"/>
                <a:gd name="connsiteY34" fmla="*/ 276081 h 1688976"/>
                <a:gd name="connsiteX35" fmla="*/ 195334 w 1400988"/>
                <a:gd name="connsiteY35" fmla="*/ 358746 h 1688976"/>
                <a:gd name="connsiteX36" fmla="*/ 139523 w 1400988"/>
                <a:gd name="connsiteY36" fmla="*/ 438824 h 1688976"/>
                <a:gd name="connsiteX37" fmla="*/ 64180 w 1400988"/>
                <a:gd name="connsiteY37" fmla="*/ 570569 h 1688976"/>
                <a:gd name="connsiteX38" fmla="*/ 22324 w 1400988"/>
                <a:gd name="connsiteY38" fmla="*/ 717813 h 1688976"/>
                <a:gd name="connsiteX39" fmla="*/ 5579 w 1400988"/>
                <a:gd name="connsiteY39" fmla="*/ 834058 h 1688976"/>
                <a:gd name="connsiteX40" fmla="*/ 0 w 1400988"/>
                <a:gd name="connsiteY40" fmla="*/ 934805 h 1688976"/>
                <a:gd name="connsiteX41" fmla="*/ 5581 w 1400988"/>
                <a:gd name="connsiteY41" fmla="*/ 989052 h 1688976"/>
                <a:gd name="connsiteX42" fmla="*/ 22324 w 1400988"/>
                <a:gd name="connsiteY42" fmla="*/ 1069131 h 1688976"/>
                <a:gd name="connsiteX43" fmla="*/ 41856 w 1400988"/>
                <a:gd name="connsiteY43" fmla="*/ 1136295 h 1688976"/>
                <a:gd name="connsiteX44" fmla="*/ 97667 w 1400988"/>
                <a:gd name="connsiteY44" fmla="*/ 1260290 h 1688976"/>
                <a:gd name="connsiteX45" fmla="*/ 131153 w 1400988"/>
                <a:gd name="connsiteY45" fmla="*/ 1317120 h 1688976"/>
                <a:gd name="connsiteX46" fmla="*/ 189751 w 1400988"/>
                <a:gd name="connsiteY46" fmla="*/ 1392032 h 1688976"/>
                <a:gd name="connsiteX47" fmla="*/ 259514 w 1400988"/>
                <a:gd name="connsiteY47" fmla="*/ 1472114 h 1688976"/>
                <a:gd name="connsiteX48" fmla="*/ 340437 w 1400988"/>
                <a:gd name="connsiteY48" fmla="*/ 1547027 h 1688976"/>
                <a:gd name="connsiteX49" fmla="*/ 432524 w 1400988"/>
                <a:gd name="connsiteY49" fmla="*/ 1601275 h 1688976"/>
                <a:gd name="connsiteX50" fmla="*/ 491124 w 1400988"/>
                <a:gd name="connsiteY50" fmla="*/ 1634856 h 1688976"/>
                <a:gd name="connsiteX51" fmla="*/ 608431 w 1400988"/>
                <a:gd name="connsiteY51" fmla="*/ 1688976 h 1688976"/>
                <a:gd name="connsiteX52" fmla="*/ 612054 w 1400988"/>
                <a:gd name="connsiteY52" fmla="*/ 1686519 h 1688976"/>
                <a:gd name="connsiteX0" fmla="*/ 612054 w 1400988"/>
                <a:gd name="connsiteY0" fmla="*/ 1685087 h 1687544"/>
                <a:gd name="connsiteX1" fmla="*/ 612054 w 1400988"/>
                <a:gd name="connsiteY1" fmla="*/ 1685087 h 1687544"/>
                <a:gd name="connsiteX2" fmla="*/ 532383 w 1400988"/>
                <a:gd name="connsiteY2" fmla="*/ 1598780 h 1687544"/>
                <a:gd name="connsiteX3" fmla="*/ 502285 w 1400988"/>
                <a:gd name="connsiteY3" fmla="*/ 1527513 h 1687544"/>
                <a:gd name="connsiteX4" fmla="*/ 491123 w 1400988"/>
                <a:gd name="connsiteY4" fmla="*/ 1475848 h 1687544"/>
                <a:gd name="connsiteX5" fmla="*/ 468800 w 1400988"/>
                <a:gd name="connsiteY5" fmla="*/ 1413851 h 1687544"/>
                <a:gd name="connsiteX6" fmla="*/ 456754 w 1400988"/>
                <a:gd name="connsiteY6" fmla="*/ 1351882 h 1687544"/>
                <a:gd name="connsiteX7" fmla="*/ 466009 w 1400988"/>
                <a:gd name="connsiteY7" fmla="*/ 1253691 h 1687544"/>
                <a:gd name="connsiteX8" fmla="*/ 485911 w 1400988"/>
                <a:gd name="connsiteY8" fmla="*/ 1155783 h 1687544"/>
                <a:gd name="connsiteX9" fmla="*/ 540183 w 1400988"/>
                <a:gd name="connsiteY9" fmla="*/ 1037829 h 1687544"/>
                <a:gd name="connsiteX10" fmla="*/ 625066 w 1400988"/>
                <a:gd name="connsiteY10" fmla="*/ 964370 h 1687544"/>
                <a:gd name="connsiteX11" fmla="*/ 694828 w 1400988"/>
                <a:gd name="connsiteY11" fmla="*/ 920456 h 1687544"/>
                <a:gd name="connsiteX12" fmla="*/ 777197 w 1400988"/>
                <a:gd name="connsiteY12" fmla="*/ 886284 h 1687544"/>
                <a:gd name="connsiteX13" fmla="*/ 901323 w 1400988"/>
                <a:gd name="connsiteY13" fmla="*/ 871375 h 1687544"/>
                <a:gd name="connsiteX14" fmla="*/ 979456 w 1400988"/>
                <a:gd name="connsiteY14" fmla="*/ 868792 h 1687544"/>
                <a:gd name="connsiteX15" fmla="*/ 1070197 w 1400988"/>
                <a:gd name="connsiteY15" fmla="*/ 855286 h 1687544"/>
                <a:gd name="connsiteX16" fmla="*/ 1158047 w 1400988"/>
                <a:gd name="connsiteY16" fmla="*/ 819711 h 1687544"/>
                <a:gd name="connsiteX17" fmla="*/ 1236179 w 1400988"/>
                <a:gd name="connsiteY17" fmla="*/ 755129 h 1687544"/>
                <a:gd name="connsiteX18" fmla="*/ 1317104 w 1400988"/>
                <a:gd name="connsiteY18" fmla="*/ 669883 h 1687544"/>
                <a:gd name="connsiteX19" fmla="*/ 1361751 w 1400988"/>
                <a:gd name="connsiteY19" fmla="*/ 584636 h 1687544"/>
                <a:gd name="connsiteX20" fmla="*/ 1381285 w 1400988"/>
                <a:gd name="connsiteY20" fmla="*/ 545889 h 1687544"/>
                <a:gd name="connsiteX21" fmla="*/ 1395345 w 1400988"/>
                <a:gd name="connsiteY21" fmla="*/ 460514 h 1687544"/>
                <a:gd name="connsiteX22" fmla="*/ 1400818 w 1400988"/>
                <a:gd name="connsiteY22" fmla="*/ 380563 h 1687544"/>
                <a:gd name="connsiteX23" fmla="*/ 1395237 w 1400988"/>
                <a:gd name="connsiteY23" fmla="*/ 318566 h 1687544"/>
                <a:gd name="connsiteX24" fmla="*/ 1364542 w 1400988"/>
                <a:gd name="connsiteY24" fmla="*/ 235901 h 1687544"/>
                <a:gd name="connsiteX25" fmla="*/ 1292096 w 1400988"/>
                <a:gd name="connsiteY25" fmla="*/ 124696 h 1687544"/>
                <a:gd name="connsiteX26" fmla="*/ 1169209 w 1400988"/>
                <a:gd name="connsiteY26" fmla="*/ 42160 h 1687544"/>
                <a:gd name="connsiteX27" fmla="*/ 1010151 w 1400988"/>
                <a:gd name="connsiteY27" fmla="*/ 3411 h 1687544"/>
                <a:gd name="connsiteX28" fmla="*/ 901323 w 1400988"/>
                <a:gd name="connsiteY28" fmla="*/ 3412 h 1687544"/>
                <a:gd name="connsiteX29" fmla="*/ 803656 w 1400988"/>
                <a:gd name="connsiteY29" fmla="*/ 16329 h 1687544"/>
                <a:gd name="connsiteX30" fmla="*/ 725523 w 1400988"/>
                <a:gd name="connsiteY30" fmla="*/ 34411 h 1687544"/>
                <a:gd name="connsiteX31" fmla="*/ 599951 w 1400988"/>
                <a:gd name="connsiteY31" fmla="*/ 65408 h 1687544"/>
                <a:gd name="connsiteX32" fmla="*/ 524609 w 1400988"/>
                <a:gd name="connsiteY32" fmla="*/ 91242 h 1687544"/>
                <a:gd name="connsiteX33" fmla="*/ 440894 w 1400988"/>
                <a:gd name="connsiteY33" fmla="*/ 142904 h 1687544"/>
                <a:gd name="connsiteX34" fmla="*/ 354391 w 1400988"/>
                <a:gd name="connsiteY34" fmla="*/ 194571 h 1687544"/>
                <a:gd name="connsiteX35" fmla="*/ 265095 w 1400988"/>
                <a:gd name="connsiteY35" fmla="*/ 274649 h 1687544"/>
                <a:gd name="connsiteX36" fmla="*/ 195334 w 1400988"/>
                <a:gd name="connsiteY36" fmla="*/ 357314 h 1687544"/>
                <a:gd name="connsiteX37" fmla="*/ 139523 w 1400988"/>
                <a:gd name="connsiteY37" fmla="*/ 437392 h 1687544"/>
                <a:gd name="connsiteX38" fmla="*/ 64180 w 1400988"/>
                <a:gd name="connsiteY38" fmla="*/ 569137 h 1687544"/>
                <a:gd name="connsiteX39" fmla="*/ 22324 w 1400988"/>
                <a:gd name="connsiteY39" fmla="*/ 716381 h 1687544"/>
                <a:gd name="connsiteX40" fmla="*/ 5579 w 1400988"/>
                <a:gd name="connsiteY40" fmla="*/ 832626 h 1687544"/>
                <a:gd name="connsiteX41" fmla="*/ 0 w 1400988"/>
                <a:gd name="connsiteY41" fmla="*/ 933373 h 1687544"/>
                <a:gd name="connsiteX42" fmla="*/ 5581 w 1400988"/>
                <a:gd name="connsiteY42" fmla="*/ 987620 h 1687544"/>
                <a:gd name="connsiteX43" fmla="*/ 22324 w 1400988"/>
                <a:gd name="connsiteY43" fmla="*/ 1067699 h 1687544"/>
                <a:gd name="connsiteX44" fmla="*/ 41856 w 1400988"/>
                <a:gd name="connsiteY44" fmla="*/ 1134863 h 1687544"/>
                <a:gd name="connsiteX45" fmla="*/ 97667 w 1400988"/>
                <a:gd name="connsiteY45" fmla="*/ 1258858 h 1687544"/>
                <a:gd name="connsiteX46" fmla="*/ 131153 w 1400988"/>
                <a:gd name="connsiteY46" fmla="*/ 1315688 h 1687544"/>
                <a:gd name="connsiteX47" fmla="*/ 189751 w 1400988"/>
                <a:gd name="connsiteY47" fmla="*/ 1390600 h 1687544"/>
                <a:gd name="connsiteX48" fmla="*/ 259514 w 1400988"/>
                <a:gd name="connsiteY48" fmla="*/ 1470682 h 1687544"/>
                <a:gd name="connsiteX49" fmla="*/ 340437 w 1400988"/>
                <a:gd name="connsiteY49" fmla="*/ 1545595 h 1687544"/>
                <a:gd name="connsiteX50" fmla="*/ 432524 w 1400988"/>
                <a:gd name="connsiteY50" fmla="*/ 1599843 h 1687544"/>
                <a:gd name="connsiteX51" fmla="*/ 491124 w 1400988"/>
                <a:gd name="connsiteY51" fmla="*/ 1633424 h 1687544"/>
                <a:gd name="connsiteX52" fmla="*/ 608431 w 1400988"/>
                <a:gd name="connsiteY52" fmla="*/ 1687544 h 1687544"/>
                <a:gd name="connsiteX53" fmla="*/ 612054 w 1400988"/>
                <a:gd name="connsiteY53" fmla="*/ 1685087 h 1687544"/>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169209 w 1400988"/>
                <a:gd name="connsiteY26" fmla="*/ 40364 h 1685748"/>
                <a:gd name="connsiteX27" fmla="*/ 1091075 w 1400988"/>
                <a:gd name="connsiteY27" fmla="*/ 14533 h 1685748"/>
                <a:gd name="connsiteX28" fmla="*/ 1010151 w 1400988"/>
                <a:gd name="connsiteY28" fmla="*/ 1615 h 1685748"/>
                <a:gd name="connsiteX29" fmla="*/ 901323 w 1400988"/>
                <a:gd name="connsiteY29" fmla="*/ 1616 h 1685748"/>
                <a:gd name="connsiteX30" fmla="*/ 803656 w 1400988"/>
                <a:gd name="connsiteY30" fmla="*/ 14533 h 1685748"/>
                <a:gd name="connsiteX31" fmla="*/ 725523 w 1400988"/>
                <a:gd name="connsiteY31" fmla="*/ 32615 h 1685748"/>
                <a:gd name="connsiteX32" fmla="*/ 599951 w 1400988"/>
                <a:gd name="connsiteY32" fmla="*/ 63612 h 1685748"/>
                <a:gd name="connsiteX33" fmla="*/ 524609 w 1400988"/>
                <a:gd name="connsiteY33" fmla="*/ 89446 h 1685748"/>
                <a:gd name="connsiteX34" fmla="*/ 440894 w 1400988"/>
                <a:gd name="connsiteY34" fmla="*/ 141108 h 1685748"/>
                <a:gd name="connsiteX35" fmla="*/ 354391 w 1400988"/>
                <a:gd name="connsiteY35" fmla="*/ 192775 h 1685748"/>
                <a:gd name="connsiteX36" fmla="*/ 265095 w 1400988"/>
                <a:gd name="connsiteY36" fmla="*/ 272853 h 1685748"/>
                <a:gd name="connsiteX37" fmla="*/ 195334 w 1400988"/>
                <a:gd name="connsiteY37" fmla="*/ 355518 h 1685748"/>
                <a:gd name="connsiteX38" fmla="*/ 139523 w 1400988"/>
                <a:gd name="connsiteY38" fmla="*/ 435596 h 1685748"/>
                <a:gd name="connsiteX39" fmla="*/ 64180 w 1400988"/>
                <a:gd name="connsiteY39" fmla="*/ 567341 h 1685748"/>
                <a:gd name="connsiteX40" fmla="*/ 22324 w 1400988"/>
                <a:gd name="connsiteY40" fmla="*/ 714585 h 1685748"/>
                <a:gd name="connsiteX41" fmla="*/ 5579 w 1400988"/>
                <a:gd name="connsiteY41" fmla="*/ 830830 h 1685748"/>
                <a:gd name="connsiteX42" fmla="*/ 0 w 1400988"/>
                <a:gd name="connsiteY42" fmla="*/ 931577 h 1685748"/>
                <a:gd name="connsiteX43" fmla="*/ 5581 w 1400988"/>
                <a:gd name="connsiteY43" fmla="*/ 985824 h 1685748"/>
                <a:gd name="connsiteX44" fmla="*/ 22324 w 1400988"/>
                <a:gd name="connsiteY44" fmla="*/ 1065903 h 1685748"/>
                <a:gd name="connsiteX45" fmla="*/ 41856 w 1400988"/>
                <a:gd name="connsiteY45" fmla="*/ 1133067 h 1685748"/>
                <a:gd name="connsiteX46" fmla="*/ 97667 w 1400988"/>
                <a:gd name="connsiteY46" fmla="*/ 1257062 h 1685748"/>
                <a:gd name="connsiteX47" fmla="*/ 131153 w 1400988"/>
                <a:gd name="connsiteY47" fmla="*/ 1313892 h 1685748"/>
                <a:gd name="connsiteX48" fmla="*/ 189751 w 1400988"/>
                <a:gd name="connsiteY48" fmla="*/ 1388804 h 1685748"/>
                <a:gd name="connsiteX49" fmla="*/ 259514 w 1400988"/>
                <a:gd name="connsiteY49" fmla="*/ 1468886 h 1685748"/>
                <a:gd name="connsiteX50" fmla="*/ 340437 w 1400988"/>
                <a:gd name="connsiteY50" fmla="*/ 1543799 h 1685748"/>
                <a:gd name="connsiteX51" fmla="*/ 432524 w 1400988"/>
                <a:gd name="connsiteY51" fmla="*/ 1598047 h 1685748"/>
                <a:gd name="connsiteX52" fmla="*/ 491124 w 1400988"/>
                <a:gd name="connsiteY52" fmla="*/ 1631628 h 1685748"/>
                <a:gd name="connsiteX53" fmla="*/ 608431 w 1400988"/>
                <a:gd name="connsiteY53" fmla="*/ 1685748 h 1685748"/>
                <a:gd name="connsiteX54" fmla="*/ 612054 w 1400988"/>
                <a:gd name="connsiteY54"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233390 w 1400988"/>
                <a:gd name="connsiteY26" fmla="*/ 73946 h 1685748"/>
                <a:gd name="connsiteX27" fmla="*/ 1169209 w 1400988"/>
                <a:gd name="connsiteY27" fmla="*/ 40364 h 1685748"/>
                <a:gd name="connsiteX28" fmla="*/ 1091075 w 1400988"/>
                <a:gd name="connsiteY28" fmla="*/ 14533 h 1685748"/>
                <a:gd name="connsiteX29" fmla="*/ 1010151 w 1400988"/>
                <a:gd name="connsiteY29" fmla="*/ 1615 h 1685748"/>
                <a:gd name="connsiteX30" fmla="*/ 901323 w 1400988"/>
                <a:gd name="connsiteY30" fmla="*/ 1616 h 1685748"/>
                <a:gd name="connsiteX31" fmla="*/ 803656 w 1400988"/>
                <a:gd name="connsiteY31" fmla="*/ 14533 h 1685748"/>
                <a:gd name="connsiteX32" fmla="*/ 725523 w 1400988"/>
                <a:gd name="connsiteY32" fmla="*/ 32615 h 1685748"/>
                <a:gd name="connsiteX33" fmla="*/ 599951 w 1400988"/>
                <a:gd name="connsiteY33" fmla="*/ 63612 h 1685748"/>
                <a:gd name="connsiteX34" fmla="*/ 524609 w 1400988"/>
                <a:gd name="connsiteY34" fmla="*/ 89446 h 1685748"/>
                <a:gd name="connsiteX35" fmla="*/ 440894 w 1400988"/>
                <a:gd name="connsiteY35" fmla="*/ 141108 h 1685748"/>
                <a:gd name="connsiteX36" fmla="*/ 354391 w 1400988"/>
                <a:gd name="connsiteY36" fmla="*/ 192775 h 1685748"/>
                <a:gd name="connsiteX37" fmla="*/ 265095 w 1400988"/>
                <a:gd name="connsiteY37" fmla="*/ 272853 h 1685748"/>
                <a:gd name="connsiteX38" fmla="*/ 195334 w 1400988"/>
                <a:gd name="connsiteY38" fmla="*/ 355518 h 1685748"/>
                <a:gd name="connsiteX39" fmla="*/ 139523 w 1400988"/>
                <a:gd name="connsiteY39" fmla="*/ 435596 h 1685748"/>
                <a:gd name="connsiteX40" fmla="*/ 64180 w 1400988"/>
                <a:gd name="connsiteY40" fmla="*/ 567341 h 1685748"/>
                <a:gd name="connsiteX41" fmla="*/ 22324 w 1400988"/>
                <a:gd name="connsiteY41" fmla="*/ 714585 h 1685748"/>
                <a:gd name="connsiteX42" fmla="*/ 5579 w 1400988"/>
                <a:gd name="connsiteY42" fmla="*/ 830830 h 1685748"/>
                <a:gd name="connsiteX43" fmla="*/ 0 w 1400988"/>
                <a:gd name="connsiteY43" fmla="*/ 931577 h 1685748"/>
                <a:gd name="connsiteX44" fmla="*/ 5581 w 1400988"/>
                <a:gd name="connsiteY44" fmla="*/ 985824 h 1685748"/>
                <a:gd name="connsiteX45" fmla="*/ 22324 w 1400988"/>
                <a:gd name="connsiteY45" fmla="*/ 1065903 h 1685748"/>
                <a:gd name="connsiteX46" fmla="*/ 41856 w 1400988"/>
                <a:gd name="connsiteY46" fmla="*/ 1133067 h 1685748"/>
                <a:gd name="connsiteX47" fmla="*/ 97667 w 1400988"/>
                <a:gd name="connsiteY47" fmla="*/ 1257062 h 1685748"/>
                <a:gd name="connsiteX48" fmla="*/ 131153 w 1400988"/>
                <a:gd name="connsiteY48" fmla="*/ 1313892 h 1685748"/>
                <a:gd name="connsiteX49" fmla="*/ 189751 w 1400988"/>
                <a:gd name="connsiteY49" fmla="*/ 1388804 h 1685748"/>
                <a:gd name="connsiteX50" fmla="*/ 259514 w 1400988"/>
                <a:gd name="connsiteY50" fmla="*/ 1468886 h 1685748"/>
                <a:gd name="connsiteX51" fmla="*/ 340437 w 1400988"/>
                <a:gd name="connsiteY51" fmla="*/ 1543799 h 1685748"/>
                <a:gd name="connsiteX52" fmla="*/ 432524 w 1400988"/>
                <a:gd name="connsiteY52" fmla="*/ 1598047 h 1685748"/>
                <a:gd name="connsiteX53" fmla="*/ 491124 w 1400988"/>
                <a:gd name="connsiteY53" fmla="*/ 1631628 h 1685748"/>
                <a:gd name="connsiteX54" fmla="*/ 608431 w 1400988"/>
                <a:gd name="connsiteY54" fmla="*/ 1685748 h 1685748"/>
                <a:gd name="connsiteX55" fmla="*/ 612054 w 1400988"/>
                <a:gd name="connsiteY55"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325475 w 1400988"/>
                <a:gd name="connsiteY25" fmla="*/ 164359 h 1685748"/>
                <a:gd name="connsiteX26" fmla="*/ 1292096 w 1400988"/>
                <a:gd name="connsiteY26" fmla="*/ 122900 h 1685748"/>
                <a:gd name="connsiteX27" fmla="*/ 1233390 w 1400988"/>
                <a:gd name="connsiteY27" fmla="*/ 73946 h 1685748"/>
                <a:gd name="connsiteX28" fmla="*/ 1169209 w 1400988"/>
                <a:gd name="connsiteY28" fmla="*/ 40364 h 1685748"/>
                <a:gd name="connsiteX29" fmla="*/ 1091075 w 1400988"/>
                <a:gd name="connsiteY29" fmla="*/ 14533 h 1685748"/>
                <a:gd name="connsiteX30" fmla="*/ 1010151 w 1400988"/>
                <a:gd name="connsiteY30" fmla="*/ 1615 h 1685748"/>
                <a:gd name="connsiteX31" fmla="*/ 901323 w 1400988"/>
                <a:gd name="connsiteY31" fmla="*/ 1616 h 1685748"/>
                <a:gd name="connsiteX32" fmla="*/ 803656 w 1400988"/>
                <a:gd name="connsiteY32" fmla="*/ 14533 h 1685748"/>
                <a:gd name="connsiteX33" fmla="*/ 725523 w 1400988"/>
                <a:gd name="connsiteY33" fmla="*/ 32615 h 1685748"/>
                <a:gd name="connsiteX34" fmla="*/ 599951 w 1400988"/>
                <a:gd name="connsiteY34" fmla="*/ 63612 h 1685748"/>
                <a:gd name="connsiteX35" fmla="*/ 524609 w 1400988"/>
                <a:gd name="connsiteY35" fmla="*/ 89446 h 1685748"/>
                <a:gd name="connsiteX36" fmla="*/ 440894 w 1400988"/>
                <a:gd name="connsiteY36" fmla="*/ 141108 h 1685748"/>
                <a:gd name="connsiteX37" fmla="*/ 354391 w 1400988"/>
                <a:gd name="connsiteY37" fmla="*/ 192775 h 1685748"/>
                <a:gd name="connsiteX38" fmla="*/ 265095 w 1400988"/>
                <a:gd name="connsiteY38" fmla="*/ 272853 h 1685748"/>
                <a:gd name="connsiteX39" fmla="*/ 195334 w 1400988"/>
                <a:gd name="connsiteY39" fmla="*/ 355518 h 1685748"/>
                <a:gd name="connsiteX40" fmla="*/ 139523 w 1400988"/>
                <a:gd name="connsiteY40" fmla="*/ 435596 h 1685748"/>
                <a:gd name="connsiteX41" fmla="*/ 64180 w 1400988"/>
                <a:gd name="connsiteY41" fmla="*/ 567341 h 1685748"/>
                <a:gd name="connsiteX42" fmla="*/ 22324 w 1400988"/>
                <a:gd name="connsiteY42" fmla="*/ 714585 h 1685748"/>
                <a:gd name="connsiteX43" fmla="*/ 5579 w 1400988"/>
                <a:gd name="connsiteY43" fmla="*/ 830830 h 1685748"/>
                <a:gd name="connsiteX44" fmla="*/ 0 w 1400988"/>
                <a:gd name="connsiteY44" fmla="*/ 931577 h 1685748"/>
                <a:gd name="connsiteX45" fmla="*/ 5581 w 1400988"/>
                <a:gd name="connsiteY45" fmla="*/ 985824 h 1685748"/>
                <a:gd name="connsiteX46" fmla="*/ 22324 w 1400988"/>
                <a:gd name="connsiteY46" fmla="*/ 1065903 h 1685748"/>
                <a:gd name="connsiteX47" fmla="*/ 41856 w 1400988"/>
                <a:gd name="connsiteY47" fmla="*/ 1133067 h 1685748"/>
                <a:gd name="connsiteX48" fmla="*/ 97667 w 1400988"/>
                <a:gd name="connsiteY48" fmla="*/ 1257062 h 1685748"/>
                <a:gd name="connsiteX49" fmla="*/ 131153 w 1400988"/>
                <a:gd name="connsiteY49" fmla="*/ 1313892 h 1685748"/>
                <a:gd name="connsiteX50" fmla="*/ 189751 w 1400988"/>
                <a:gd name="connsiteY50" fmla="*/ 1388804 h 1685748"/>
                <a:gd name="connsiteX51" fmla="*/ 259514 w 1400988"/>
                <a:gd name="connsiteY51" fmla="*/ 1468886 h 1685748"/>
                <a:gd name="connsiteX52" fmla="*/ 340437 w 1400988"/>
                <a:gd name="connsiteY52" fmla="*/ 1543799 h 1685748"/>
                <a:gd name="connsiteX53" fmla="*/ 432524 w 1400988"/>
                <a:gd name="connsiteY53" fmla="*/ 1598047 h 1685748"/>
                <a:gd name="connsiteX54" fmla="*/ 491124 w 1400988"/>
                <a:gd name="connsiteY54" fmla="*/ 1631628 h 1685748"/>
                <a:gd name="connsiteX55" fmla="*/ 608431 w 1400988"/>
                <a:gd name="connsiteY55" fmla="*/ 1685748 h 1685748"/>
                <a:gd name="connsiteX56" fmla="*/ 612054 w 1400988"/>
                <a:gd name="connsiteY56" fmla="*/ 1683291 h 1685748"/>
                <a:gd name="connsiteX0" fmla="*/ 612054 w 1407281"/>
                <a:gd name="connsiteY0" fmla="*/ 1683291 h 1685748"/>
                <a:gd name="connsiteX1" fmla="*/ 612054 w 1407281"/>
                <a:gd name="connsiteY1" fmla="*/ 1683291 h 1685748"/>
                <a:gd name="connsiteX2" fmla="*/ 532383 w 1407281"/>
                <a:gd name="connsiteY2" fmla="*/ 1596984 h 1685748"/>
                <a:gd name="connsiteX3" fmla="*/ 502285 w 1407281"/>
                <a:gd name="connsiteY3" fmla="*/ 1525717 h 1685748"/>
                <a:gd name="connsiteX4" fmla="*/ 491123 w 1407281"/>
                <a:gd name="connsiteY4" fmla="*/ 1474052 h 1685748"/>
                <a:gd name="connsiteX5" fmla="*/ 468800 w 1407281"/>
                <a:gd name="connsiteY5" fmla="*/ 1412055 h 1685748"/>
                <a:gd name="connsiteX6" fmla="*/ 456754 w 1407281"/>
                <a:gd name="connsiteY6" fmla="*/ 1350086 h 1685748"/>
                <a:gd name="connsiteX7" fmla="*/ 466009 w 1407281"/>
                <a:gd name="connsiteY7" fmla="*/ 1251895 h 1685748"/>
                <a:gd name="connsiteX8" fmla="*/ 485911 w 1407281"/>
                <a:gd name="connsiteY8" fmla="*/ 1153987 h 1685748"/>
                <a:gd name="connsiteX9" fmla="*/ 540183 w 1407281"/>
                <a:gd name="connsiteY9" fmla="*/ 1036033 h 1685748"/>
                <a:gd name="connsiteX10" fmla="*/ 625066 w 1407281"/>
                <a:gd name="connsiteY10" fmla="*/ 962574 h 1685748"/>
                <a:gd name="connsiteX11" fmla="*/ 694828 w 1407281"/>
                <a:gd name="connsiteY11" fmla="*/ 918660 h 1685748"/>
                <a:gd name="connsiteX12" fmla="*/ 777197 w 1407281"/>
                <a:gd name="connsiteY12" fmla="*/ 884488 h 1685748"/>
                <a:gd name="connsiteX13" fmla="*/ 901323 w 1407281"/>
                <a:gd name="connsiteY13" fmla="*/ 869579 h 1685748"/>
                <a:gd name="connsiteX14" fmla="*/ 979456 w 1407281"/>
                <a:gd name="connsiteY14" fmla="*/ 866996 h 1685748"/>
                <a:gd name="connsiteX15" fmla="*/ 1070197 w 1407281"/>
                <a:gd name="connsiteY15" fmla="*/ 853490 h 1685748"/>
                <a:gd name="connsiteX16" fmla="*/ 1158047 w 1407281"/>
                <a:gd name="connsiteY16" fmla="*/ 817915 h 1685748"/>
                <a:gd name="connsiteX17" fmla="*/ 1236179 w 1407281"/>
                <a:gd name="connsiteY17" fmla="*/ 753333 h 1685748"/>
                <a:gd name="connsiteX18" fmla="*/ 1317104 w 1407281"/>
                <a:gd name="connsiteY18" fmla="*/ 668087 h 1685748"/>
                <a:gd name="connsiteX19" fmla="*/ 1361751 w 1407281"/>
                <a:gd name="connsiteY19" fmla="*/ 582840 h 1685748"/>
                <a:gd name="connsiteX20" fmla="*/ 1381285 w 1407281"/>
                <a:gd name="connsiteY20" fmla="*/ 544093 h 1685748"/>
                <a:gd name="connsiteX21" fmla="*/ 1406507 w 1407281"/>
                <a:gd name="connsiteY21" fmla="*/ 479384 h 1685748"/>
                <a:gd name="connsiteX22" fmla="*/ 1400818 w 1407281"/>
                <a:gd name="connsiteY22" fmla="*/ 378767 h 1685748"/>
                <a:gd name="connsiteX23" fmla="*/ 1395237 w 1407281"/>
                <a:gd name="connsiteY23" fmla="*/ 316770 h 1685748"/>
                <a:gd name="connsiteX24" fmla="*/ 1364542 w 1407281"/>
                <a:gd name="connsiteY24" fmla="*/ 234105 h 1685748"/>
                <a:gd name="connsiteX25" fmla="*/ 1325475 w 1407281"/>
                <a:gd name="connsiteY25" fmla="*/ 164359 h 1685748"/>
                <a:gd name="connsiteX26" fmla="*/ 1292096 w 1407281"/>
                <a:gd name="connsiteY26" fmla="*/ 122900 h 1685748"/>
                <a:gd name="connsiteX27" fmla="*/ 1233390 w 1407281"/>
                <a:gd name="connsiteY27" fmla="*/ 73946 h 1685748"/>
                <a:gd name="connsiteX28" fmla="*/ 1169209 w 1407281"/>
                <a:gd name="connsiteY28" fmla="*/ 40364 h 1685748"/>
                <a:gd name="connsiteX29" fmla="*/ 1091075 w 1407281"/>
                <a:gd name="connsiteY29" fmla="*/ 14533 h 1685748"/>
                <a:gd name="connsiteX30" fmla="*/ 1010151 w 1407281"/>
                <a:gd name="connsiteY30" fmla="*/ 1615 h 1685748"/>
                <a:gd name="connsiteX31" fmla="*/ 901323 w 1407281"/>
                <a:gd name="connsiteY31" fmla="*/ 1616 h 1685748"/>
                <a:gd name="connsiteX32" fmla="*/ 803656 w 1407281"/>
                <a:gd name="connsiteY32" fmla="*/ 14533 h 1685748"/>
                <a:gd name="connsiteX33" fmla="*/ 725523 w 1407281"/>
                <a:gd name="connsiteY33" fmla="*/ 32615 h 1685748"/>
                <a:gd name="connsiteX34" fmla="*/ 599951 w 1407281"/>
                <a:gd name="connsiteY34" fmla="*/ 63612 h 1685748"/>
                <a:gd name="connsiteX35" fmla="*/ 524609 w 1407281"/>
                <a:gd name="connsiteY35" fmla="*/ 89446 h 1685748"/>
                <a:gd name="connsiteX36" fmla="*/ 440894 w 1407281"/>
                <a:gd name="connsiteY36" fmla="*/ 141108 h 1685748"/>
                <a:gd name="connsiteX37" fmla="*/ 354391 w 1407281"/>
                <a:gd name="connsiteY37" fmla="*/ 192775 h 1685748"/>
                <a:gd name="connsiteX38" fmla="*/ 265095 w 1407281"/>
                <a:gd name="connsiteY38" fmla="*/ 272853 h 1685748"/>
                <a:gd name="connsiteX39" fmla="*/ 195334 w 1407281"/>
                <a:gd name="connsiteY39" fmla="*/ 355518 h 1685748"/>
                <a:gd name="connsiteX40" fmla="*/ 139523 w 1407281"/>
                <a:gd name="connsiteY40" fmla="*/ 435596 h 1685748"/>
                <a:gd name="connsiteX41" fmla="*/ 64180 w 1407281"/>
                <a:gd name="connsiteY41" fmla="*/ 567341 h 1685748"/>
                <a:gd name="connsiteX42" fmla="*/ 22324 w 1407281"/>
                <a:gd name="connsiteY42" fmla="*/ 714585 h 1685748"/>
                <a:gd name="connsiteX43" fmla="*/ 5579 w 1407281"/>
                <a:gd name="connsiteY43" fmla="*/ 830830 h 1685748"/>
                <a:gd name="connsiteX44" fmla="*/ 0 w 1407281"/>
                <a:gd name="connsiteY44" fmla="*/ 931577 h 1685748"/>
                <a:gd name="connsiteX45" fmla="*/ 5581 w 1407281"/>
                <a:gd name="connsiteY45" fmla="*/ 985824 h 1685748"/>
                <a:gd name="connsiteX46" fmla="*/ 22324 w 1407281"/>
                <a:gd name="connsiteY46" fmla="*/ 1065903 h 1685748"/>
                <a:gd name="connsiteX47" fmla="*/ 41856 w 1407281"/>
                <a:gd name="connsiteY47" fmla="*/ 1133067 h 1685748"/>
                <a:gd name="connsiteX48" fmla="*/ 97667 w 1407281"/>
                <a:gd name="connsiteY48" fmla="*/ 1257062 h 1685748"/>
                <a:gd name="connsiteX49" fmla="*/ 131153 w 1407281"/>
                <a:gd name="connsiteY49" fmla="*/ 1313892 h 1685748"/>
                <a:gd name="connsiteX50" fmla="*/ 189751 w 1407281"/>
                <a:gd name="connsiteY50" fmla="*/ 1388804 h 1685748"/>
                <a:gd name="connsiteX51" fmla="*/ 259514 w 1407281"/>
                <a:gd name="connsiteY51" fmla="*/ 1468886 h 1685748"/>
                <a:gd name="connsiteX52" fmla="*/ 340437 w 1407281"/>
                <a:gd name="connsiteY52" fmla="*/ 1543799 h 1685748"/>
                <a:gd name="connsiteX53" fmla="*/ 432524 w 1407281"/>
                <a:gd name="connsiteY53" fmla="*/ 1598047 h 1685748"/>
                <a:gd name="connsiteX54" fmla="*/ 491124 w 1407281"/>
                <a:gd name="connsiteY54" fmla="*/ 1631628 h 1685748"/>
                <a:gd name="connsiteX55" fmla="*/ 608431 w 1407281"/>
                <a:gd name="connsiteY55" fmla="*/ 1685748 h 1685748"/>
                <a:gd name="connsiteX56" fmla="*/ 612054 w 1407281"/>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61751 w 1406536"/>
                <a:gd name="connsiteY19" fmla="*/ 582840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52922 w 1406536"/>
                <a:gd name="connsiteY17" fmla="*/ 779166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17678"/>
                <a:gd name="connsiteY0" fmla="*/ 1683291 h 1685748"/>
                <a:gd name="connsiteX1" fmla="*/ 612054 w 1417678"/>
                <a:gd name="connsiteY1" fmla="*/ 1683291 h 1685748"/>
                <a:gd name="connsiteX2" fmla="*/ 532383 w 1417678"/>
                <a:gd name="connsiteY2" fmla="*/ 1596984 h 1685748"/>
                <a:gd name="connsiteX3" fmla="*/ 502285 w 1417678"/>
                <a:gd name="connsiteY3" fmla="*/ 1525717 h 1685748"/>
                <a:gd name="connsiteX4" fmla="*/ 491123 w 1417678"/>
                <a:gd name="connsiteY4" fmla="*/ 1474052 h 1685748"/>
                <a:gd name="connsiteX5" fmla="*/ 468800 w 1417678"/>
                <a:gd name="connsiteY5" fmla="*/ 1412055 h 1685748"/>
                <a:gd name="connsiteX6" fmla="*/ 456754 w 1417678"/>
                <a:gd name="connsiteY6" fmla="*/ 1350086 h 1685748"/>
                <a:gd name="connsiteX7" fmla="*/ 466009 w 1417678"/>
                <a:gd name="connsiteY7" fmla="*/ 1251895 h 1685748"/>
                <a:gd name="connsiteX8" fmla="*/ 485911 w 1417678"/>
                <a:gd name="connsiteY8" fmla="*/ 1153987 h 1685748"/>
                <a:gd name="connsiteX9" fmla="*/ 540183 w 1417678"/>
                <a:gd name="connsiteY9" fmla="*/ 1036033 h 1685748"/>
                <a:gd name="connsiteX10" fmla="*/ 625066 w 1417678"/>
                <a:gd name="connsiteY10" fmla="*/ 962574 h 1685748"/>
                <a:gd name="connsiteX11" fmla="*/ 694828 w 1417678"/>
                <a:gd name="connsiteY11" fmla="*/ 918660 h 1685748"/>
                <a:gd name="connsiteX12" fmla="*/ 777197 w 1417678"/>
                <a:gd name="connsiteY12" fmla="*/ 884488 h 1685748"/>
                <a:gd name="connsiteX13" fmla="*/ 901323 w 1417678"/>
                <a:gd name="connsiteY13" fmla="*/ 869579 h 1685748"/>
                <a:gd name="connsiteX14" fmla="*/ 979456 w 1417678"/>
                <a:gd name="connsiteY14" fmla="*/ 866996 h 1685748"/>
                <a:gd name="connsiteX15" fmla="*/ 1070197 w 1417678"/>
                <a:gd name="connsiteY15" fmla="*/ 853490 h 1685748"/>
                <a:gd name="connsiteX16" fmla="*/ 1158047 w 1417678"/>
                <a:gd name="connsiteY16" fmla="*/ 817915 h 1685748"/>
                <a:gd name="connsiteX17" fmla="*/ 1252922 w 1417678"/>
                <a:gd name="connsiteY17" fmla="*/ 779166 h 1685748"/>
                <a:gd name="connsiteX18" fmla="*/ 1345009 w 1417678"/>
                <a:gd name="connsiteY18" fmla="*/ 709418 h 1685748"/>
                <a:gd name="connsiteX19" fmla="*/ 1389655 w 1417678"/>
                <a:gd name="connsiteY19" fmla="*/ 624171 h 1685748"/>
                <a:gd name="connsiteX20" fmla="*/ 1398028 w 1417678"/>
                <a:gd name="connsiteY20" fmla="*/ 544093 h 1685748"/>
                <a:gd name="connsiteX21" fmla="*/ 1417669 w 1417678"/>
                <a:gd name="connsiteY21" fmla="*/ 463884 h 1685748"/>
                <a:gd name="connsiteX22" fmla="*/ 1400818 w 1417678"/>
                <a:gd name="connsiteY22" fmla="*/ 378767 h 1685748"/>
                <a:gd name="connsiteX23" fmla="*/ 1395237 w 1417678"/>
                <a:gd name="connsiteY23" fmla="*/ 316770 h 1685748"/>
                <a:gd name="connsiteX24" fmla="*/ 1364542 w 1417678"/>
                <a:gd name="connsiteY24" fmla="*/ 234105 h 1685748"/>
                <a:gd name="connsiteX25" fmla="*/ 1325475 w 1417678"/>
                <a:gd name="connsiteY25" fmla="*/ 164359 h 1685748"/>
                <a:gd name="connsiteX26" fmla="*/ 1292096 w 1417678"/>
                <a:gd name="connsiteY26" fmla="*/ 122900 h 1685748"/>
                <a:gd name="connsiteX27" fmla="*/ 1233390 w 1417678"/>
                <a:gd name="connsiteY27" fmla="*/ 73946 h 1685748"/>
                <a:gd name="connsiteX28" fmla="*/ 1169209 w 1417678"/>
                <a:gd name="connsiteY28" fmla="*/ 40364 h 1685748"/>
                <a:gd name="connsiteX29" fmla="*/ 1091075 w 1417678"/>
                <a:gd name="connsiteY29" fmla="*/ 14533 h 1685748"/>
                <a:gd name="connsiteX30" fmla="*/ 1010151 w 1417678"/>
                <a:gd name="connsiteY30" fmla="*/ 1615 h 1685748"/>
                <a:gd name="connsiteX31" fmla="*/ 901323 w 1417678"/>
                <a:gd name="connsiteY31" fmla="*/ 1616 h 1685748"/>
                <a:gd name="connsiteX32" fmla="*/ 803656 w 1417678"/>
                <a:gd name="connsiteY32" fmla="*/ 14533 h 1685748"/>
                <a:gd name="connsiteX33" fmla="*/ 725523 w 1417678"/>
                <a:gd name="connsiteY33" fmla="*/ 32615 h 1685748"/>
                <a:gd name="connsiteX34" fmla="*/ 599951 w 1417678"/>
                <a:gd name="connsiteY34" fmla="*/ 63612 h 1685748"/>
                <a:gd name="connsiteX35" fmla="*/ 524609 w 1417678"/>
                <a:gd name="connsiteY35" fmla="*/ 89446 h 1685748"/>
                <a:gd name="connsiteX36" fmla="*/ 440894 w 1417678"/>
                <a:gd name="connsiteY36" fmla="*/ 141108 h 1685748"/>
                <a:gd name="connsiteX37" fmla="*/ 354391 w 1417678"/>
                <a:gd name="connsiteY37" fmla="*/ 192775 h 1685748"/>
                <a:gd name="connsiteX38" fmla="*/ 265095 w 1417678"/>
                <a:gd name="connsiteY38" fmla="*/ 272853 h 1685748"/>
                <a:gd name="connsiteX39" fmla="*/ 195334 w 1417678"/>
                <a:gd name="connsiteY39" fmla="*/ 355518 h 1685748"/>
                <a:gd name="connsiteX40" fmla="*/ 139523 w 1417678"/>
                <a:gd name="connsiteY40" fmla="*/ 435596 h 1685748"/>
                <a:gd name="connsiteX41" fmla="*/ 64180 w 1417678"/>
                <a:gd name="connsiteY41" fmla="*/ 567341 h 1685748"/>
                <a:gd name="connsiteX42" fmla="*/ 22324 w 1417678"/>
                <a:gd name="connsiteY42" fmla="*/ 714585 h 1685748"/>
                <a:gd name="connsiteX43" fmla="*/ 5579 w 1417678"/>
                <a:gd name="connsiteY43" fmla="*/ 830830 h 1685748"/>
                <a:gd name="connsiteX44" fmla="*/ 0 w 1417678"/>
                <a:gd name="connsiteY44" fmla="*/ 931577 h 1685748"/>
                <a:gd name="connsiteX45" fmla="*/ 5581 w 1417678"/>
                <a:gd name="connsiteY45" fmla="*/ 985824 h 1685748"/>
                <a:gd name="connsiteX46" fmla="*/ 22324 w 1417678"/>
                <a:gd name="connsiteY46" fmla="*/ 1065903 h 1685748"/>
                <a:gd name="connsiteX47" fmla="*/ 41856 w 1417678"/>
                <a:gd name="connsiteY47" fmla="*/ 1133067 h 1685748"/>
                <a:gd name="connsiteX48" fmla="*/ 97667 w 1417678"/>
                <a:gd name="connsiteY48" fmla="*/ 1257062 h 1685748"/>
                <a:gd name="connsiteX49" fmla="*/ 131153 w 1417678"/>
                <a:gd name="connsiteY49" fmla="*/ 1313892 h 1685748"/>
                <a:gd name="connsiteX50" fmla="*/ 189751 w 1417678"/>
                <a:gd name="connsiteY50" fmla="*/ 1388804 h 1685748"/>
                <a:gd name="connsiteX51" fmla="*/ 259514 w 1417678"/>
                <a:gd name="connsiteY51" fmla="*/ 1468886 h 1685748"/>
                <a:gd name="connsiteX52" fmla="*/ 340437 w 1417678"/>
                <a:gd name="connsiteY52" fmla="*/ 1543799 h 1685748"/>
                <a:gd name="connsiteX53" fmla="*/ 432524 w 1417678"/>
                <a:gd name="connsiteY53" fmla="*/ 1598047 h 1685748"/>
                <a:gd name="connsiteX54" fmla="*/ 491124 w 1417678"/>
                <a:gd name="connsiteY54" fmla="*/ 1631628 h 1685748"/>
                <a:gd name="connsiteX55" fmla="*/ 608431 w 1417678"/>
                <a:gd name="connsiteY55" fmla="*/ 1685748 h 1685748"/>
                <a:gd name="connsiteX56" fmla="*/ 612054 w 1417678"/>
                <a:gd name="connsiteY56" fmla="*/ 1683291 h 1685748"/>
                <a:gd name="connsiteX0" fmla="*/ 612054 w 1419315"/>
                <a:gd name="connsiteY0" fmla="*/ 1683291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12054 w 1419315"/>
                <a:gd name="connsiteY56" fmla="*/ 1683291 h 1685748"/>
                <a:gd name="connsiteX0" fmla="*/ 623216 w 1419315"/>
                <a:gd name="connsiteY0" fmla="*/ 1641960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685748"/>
                <a:gd name="connsiteX1" fmla="*/ 612054 w 1419315"/>
                <a:gd name="connsiteY1" fmla="*/ 1683291 h 1685748"/>
                <a:gd name="connsiteX2" fmla="*/ 543544 w 1419315"/>
                <a:gd name="connsiteY2" fmla="*/ 1581485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23216 w 1419315"/>
                <a:gd name="connsiteY56" fmla="*/ 1641960 h 1711580"/>
                <a:gd name="connsiteX0" fmla="*/ 679025 w 1419315"/>
                <a:gd name="connsiteY0" fmla="*/ 1688458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82611 w 1419315"/>
                <a:gd name="connsiteY2" fmla="*/ 1612484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8149"/>
                <a:gd name="connsiteY0" fmla="*/ 1688458 h 1711580"/>
                <a:gd name="connsiteX1" fmla="*/ 639959 w 1418149"/>
                <a:gd name="connsiteY1" fmla="*/ 1667792 h 1711580"/>
                <a:gd name="connsiteX2" fmla="*/ 582611 w 1418149"/>
                <a:gd name="connsiteY2" fmla="*/ 1612484 h 1711580"/>
                <a:gd name="connsiteX3" fmla="*/ 524609 w 1418149"/>
                <a:gd name="connsiteY3" fmla="*/ 1530884 h 1711580"/>
                <a:gd name="connsiteX4" fmla="*/ 491123 w 1418149"/>
                <a:gd name="connsiteY4" fmla="*/ 1474052 h 1711580"/>
                <a:gd name="connsiteX5" fmla="*/ 468800 w 1418149"/>
                <a:gd name="connsiteY5" fmla="*/ 1412055 h 1711580"/>
                <a:gd name="connsiteX6" fmla="*/ 456754 w 1418149"/>
                <a:gd name="connsiteY6" fmla="*/ 1350086 h 1711580"/>
                <a:gd name="connsiteX7" fmla="*/ 466009 w 1418149"/>
                <a:gd name="connsiteY7" fmla="*/ 1251895 h 1711580"/>
                <a:gd name="connsiteX8" fmla="*/ 485911 w 1418149"/>
                <a:gd name="connsiteY8" fmla="*/ 1153987 h 1711580"/>
                <a:gd name="connsiteX9" fmla="*/ 540183 w 1418149"/>
                <a:gd name="connsiteY9" fmla="*/ 1036033 h 1711580"/>
                <a:gd name="connsiteX10" fmla="*/ 625066 w 1418149"/>
                <a:gd name="connsiteY10" fmla="*/ 962574 h 1711580"/>
                <a:gd name="connsiteX11" fmla="*/ 694828 w 1418149"/>
                <a:gd name="connsiteY11" fmla="*/ 918660 h 1711580"/>
                <a:gd name="connsiteX12" fmla="*/ 777197 w 1418149"/>
                <a:gd name="connsiteY12" fmla="*/ 884488 h 1711580"/>
                <a:gd name="connsiteX13" fmla="*/ 901323 w 1418149"/>
                <a:gd name="connsiteY13" fmla="*/ 869579 h 1711580"/>
                <a:gd name="connsiteX14" fmla="*/ 979456 w 1418149"/>
                <a:gd name="connsiteY14" fmla="*/ 866996 h 1711580"/>
                <a:gd name="connsiteX15" fmla="*/ 1070197 w 1418149"/>
                <a:gd name="connsiteY15" fmla="*/ 853490 h 1711580"/>
                <a:gd name="connsiteX16" fmla="*/ 1158047 w 1418149"/>
                <a:gd name="connsiteY16" fmla="*/ 817915 h 1711580"/>
                <a:gd name="connsiteX17" fmla="*/ 1252922 w 1418149"/>
                <a:gd name="connsiteY17" fmla="*/ 779166 h 1711580"/>
                <a:gd name="connsiteX18" fmla="*/ 1345009 w 1418149"/>
                <a:gd name="connsiteY18" fmla="*/ 709418 h 1711580"/>
                <a:gd name="connsiteX19" fmla="*/ 1389655 w 1418149"/>
                <a:gd name="connsiteY19" fmla="*/ 624171 h 1711580"/>
                <a:gd name="connsiteX20" fmla="*/ 1414771 w 1418149"/>
                <a:gd name="connsiteY20" fmla="*/ 554425 h 1711580"/>
                <a:gd name="connsiteX21" fmla="*/ 1417669 w 1418149"/>
                <a:gd name="connsiteY21" fmla="*/ 463884 h 1711580"/>
                <a:gd name="connsiteX22" fmla="*/ 1417561 w 1418149"/>
                <a:gd name="connsiteY22" fmla="*/ 378767 h 1711580"/>
                <a:gd name="connsiteX23" fmla="*/ 1395237 w 1418149"/>
                <a:gd name="connsiteY23" fmla="*/ 316770 h 1711580"/>
                <a:gd name="connsiteX24" fmla="*/ 1364542 w 1418149"/>
                <a:gd name="connsiteY24" fmla="*/ 234105 h 1711580"/>
                <a:gd name="connsiteX25" fmla="*/ 1325475 w 1418149"/>
                <a:gd name="connsiteY25" fmla="*/ 164359 h 1711580"/>
                <a:gd name="connsiteX26" fmla="*/ 1292096 w 1418149"/>
                <a:gd name="connsiteY26" fmla="*/ 122900 h 1711580"/>
                <a:gd name="connsiteX27" fmla="*/ 1233390 w 1418149"/>
                <a:gd name="connsiteY27" fmla="*/ 73946 h 1711580"/>
                <a:gd name="connsiteX28" fmla="*/ 1169209 w 1418149"/>
                <a:gd name="connsiteY28" fmla="*/ 40364 h 1711580"/>
                <a:gd name="connsiteX29" fmla="*/ 1091075 w 1418149"/>
                <a:gd name="connsiteY29" fmla="*/ 14533 h 1711580"/>
                <a:gd name="connsiteX30" fmla="*/ 1010151 w 1418149"/>
                <a:gd name="connsiteY30" fmla="*/ 1615 h 1711580"/>
                <a:gd name="connsiteX31" fmla="*/ 901323 w 1418149"/>
                <a:gd name="connsiteY31" fmla="*/ 1616 h 1711580"/>
                <a:gd name="connsiteX32" fmla="*/ 803656 w 1418149"/>
                <a:gd name="connsiteY32" fmla="*/ 14533 h 1711580"/>
                <a:gd name="connsiteX33" fmla="*/ 725523 w 1418149"/>
                <a:gd name="connsiteY33" fmla="*/ 32615 h 1711580"/>
                <a:gd name="connsiteX34" fmla="*/ 599951 w 1418149"/>
                <a:gd name="connsiteY34" fmla="*/ 63612 h 1711580"/>
                <a:gd name="connsiteX35" fmla="*/ 524609 w 1418149"/>
                <a:gd name="connsiteY35" fmla="*/ 89446 h 1711580"/>
                <a:gd name="connsiteX36" fmla="*/ 440894 w 1418149"/>
                <a:gd name="connsiteY36" fmla="*/ 141108 h 1711580"/>
                <a:gd name="connsiteX37" fmla="*/ 354391 w 1418149"/>
                <a:gd name="connsiteY37" fmla="*/ 192775 h 1711580"/>
                <a:gd name="connsiteX38" fmla="*/ 265095 w 1418149"/>
                <a:gd name="connsiteY38" fmla="*/ 272853 h 1711580"/>
                <a:gd name="connsiteX39" fmla="*/ 195334 w 1418149"/>
                <a:gd name="connsiteY39" fmla="*/ 355518 h 1711580"/>
                <a:gd name="connsiteX40" fmla="*/ 139523 w 1418149"/>
                <a:gd name="connsiteY40" fmla="*/ 435596 h 1711580"/>
                <a:gd name="connsiteX41" fmla="*/ 64180 w 1418149"/>
                <a:gd name="connsiteY41" fmla="*/ 567341 h 1711580"/>
                <a:gd name="connsiteX42" fmla="*/ 22324 w 1418149"/>
                <a:gd name="connsiteY42" fmla="*/ 714585 h 1711580"/>
                <a:gd name="connsiteX43" fmla="*/ 5579 w 1418149"/>
                <a:gd name="connsiteY43" fmla="*/ 830830 h 1711580"/>
                <a:gd name="connsiteX44" fmla="*/ 0 w 1418149"/>
                <a:gd name="connsiteY44" fmla="*/ 931577 h 1711580"/>
                <a:gd name="connsiteX45" fmla="*/ 5581 w 1418149"/>
                <a:gd name="connsiteY45" fmla="*/ 985824 h 1711580"/>
                <a:gd name="connsiteX46" fmla="*/ 22324 w 1418149"/>
                <a:gd name="connsiteY46" fmla="*/ 1065903 h 1711580"/>
                <a:gd name="connsiteX47" fmla="*/ 41856 w 1418149"/>
                <a:gd name="connsiteY47" fmla="*/ 1133067 h 1711580"/>
                <a:gd name="connsiteX48" fmla="*/ 97667 w 1418149"/>
                <a:gd name="connsiteY48" fmla="*/ 1257062 h 1711580"/>
                <a:gd name="connsiteX49" fmla="*/ 131153 w 1418149"/>
                <a:gd name="connsiteY49" fmla="*/ 1313892 h 1711580"/>
                <a:gd name="connsiteX50" fmla="*/ 189751 w 1418149"/>
                <a:gd name="connsiteY50" fmla="*/ 1388804 h 1711580"/>
                <a:gd name="connsiteX51" fmla="*/ 259514 w 1418149"/>
                <a:gd name="connsiteY51" fmla="*/ 1468886 h 1711580"/>
                <a:gd name="connsiteX52" fmla="*/ 340437 w 1418149"/>
                <a:gd name="connsiteY52" fmla="*/ 1543799 h 1711580"/>
                <a:gd name="connsiteX53" fmla="*/ 432524 w 1418149"/>
                <a:gd name="connsiteY53" fmla="*/ 1598047 h 1711580"/>
                <a:gd name="connsiteX54" fmla="*/ 491124 w 1418149"/>
                <a:gd name="connsiteY54" fmla="*/ 1631628 h 1711580"/>
                <a:gd name="connsiteX55" fmla="*/ 703307 w 1418149"/>
                <a:gd name="connsiteY55" fmla="*/ 1711580 h 1711580"/>
                <a:gd name="connsiteX56" fmla="*/ 679025 w 1418149"/>
                <a:gd name="connsiteY56" fmla="*/ 1688458 h 1711580"/>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809345 w 1418149"/>
                <a:gd name="connsiteY55" fmla="*/ 1732246 h 1732246"/>
                <a:gd name="connsiteX56" fmla="*/ 679025 w 1418149"/>
                <a:gd name="connsiteY56" fmla="*/ 1688458 h 1732246"/>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576827 w 1418149"/>
                <a:gd name="connsiteY55" fmla="*/ 1669946 h 1732246"/>
                <a:gd name="connsiteX56" fmla="*/ 809345 w 1418149"/>
                <a:gd name="connsiteY56" fmla="*/ 1732246 h 1732246"/>
                <a:gd name="connsiteX57" fmla="*/ 679025 w 1418149"/>
                <a:gd name="connsiteY57" fmla="*/ 1688458 h 1732246"/>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621475 w 1418149"/>
                <a:gd name="connsiteY55" fmla="*/ 1685445 h 1732246"/>
                <a:gd name="connsiteX56" fmla="*/ 809345 w 1418149"/>
                <a:gd name="connsiteY56" fmla="*/ 1732246 h 1732246"/>
                <a:gd name="connsiteX57" fmla="*/ 679025 w 1418149"/>
                <a:gd name="connsiteY57" fmla="*/ 1688458 h 1732246"/>
                <a:gd name="connsiteX0" fmla="*/ 679025 w 1418149"/>
                <a:gd name="connsiteY0" fmla="*/ 1688458 h 1732246"/>
                <a:gd name="connsiteX1" fmla="*/ 582611 w 1418149"/>
                <a:gd name="connsiteY1" fmla="*/ 1612484 h 1732246"/>
                <a:gd name="connsiteX2" fmla="*/ 524609 w 1418149"/>
                <a:gd name="connsiteY2" fmla="*/ 1530884 h 1732246"/>
                <a:gd name="connsiteX3" fmla="*/ 491123 w 1418149"/>
                <a:gd name="connsiteY3" fmla="*/ 1474052 h 1732246"/>
                <a:gd name="connsiteX4" fmla="*/ 468800 w 1418149"/>
                <a:gd name="connsiteY4" fmla="*/ 1412055 h 1732246"/>
                <a:gd name="connsiteX5" fmla="*/ 456754 w 1418149"/>
                <a:gd name="connsiteY5" fmla="*/ 1350086 h 1732246"/>
                <a:gd name="connsiteX6" fmla="*/ 466009 w 1418149"/>
                <a:gd name="connsiteY6" fmla="*/ 1251895 h 1732246"/>
                <a:gd name="connsiteX7" fmla="*/ 485911 w 1418149"/>
                <a:gd name="connsiteY7" fmla="*/ 1153987 h 1732246"/>
                <a:gd name="connsiteX8" fmla="*/ 540183 w 1418149"/>
                <a:gd name="connsiteY8" fmla="*/ 1036033 h 1732246"/>
                <a:gd name="connsiteX9" fmla="*/ 625066 w 1418149"/>
                <a:gd name="connsiteY9" fmla="*/ 962574 h 1732246"/>
                <a:gd name="connsiteX10" fmla="*/ 694828 w 1418149"/>
                <a:gd name="connsiteY10" fmla="*/ 918660 h 1732246"/>
                <a:gd name="connsiteX11" fmla="*/ 777197 w 1418149"/>
                <a:gd name="connsiteY11" fmla="*/ 884488 h 1732246"/>
                <a:gd name="connsiteX12" fmla="*/ 901323 w 1418149"/>
                <a:gd name="connsiteY12" fmla="*/ 869579 h 1732246"/>
                <a:gd name="connsiteX13" fmla="*/ 979456 w 1418149"/>
                <a:gd name="connsiteY13" fmla="*/ 866996 h 1732246"/>
                <a:gd name="connsiteX14" fmla="*/ 1070197 w 1418149"/>
                <a:gd name="connsiteY14" fmla="*/ 853490 h 1732246"/>
                <a:gd name="connsiteX15" fmla="*/ 1158047 w 1418149"/>
                <a:gd name="connsiteY15" fmla="*/ 817915 h 1732246"/>
                <a:gd name="connsiteX16" fmla="*/ 1252922 w 1418149"/>
                <a:gd name="connsiteY16" fmla="*/ 779166 h 1732246"/>
                <a:gd name="connsiteX17" fmla="*/ 1345009 w 1418149"/>
                <a:gd name="connsiteY17" fmla="*/ 709418 h 1732246"/>
                <a:gd name="connsiteX18" fmla="*/ 1389655 w 1418149"/>
                <a:gd name="connsiteY18" fmla="*/ 624171 h 1732246"/>
                <a:gd name="connsiteX19" fmla="*/ 1414771 w 1418149"/>
                <a:gd name="connsiteY19" fmla="*/ 554425 h 1732246"/>
                <a:gd name="connsiteX20" fmla="*/ 1417669 w 1418149"/>
                <a:gd name="connsiteY20" fmla="*/ 463884 h 1732246"/>
                <a:gd name="connsiteX21" fmla="*/ 1417561 w 1418149"/>
                <a:gd name="connsiteY21" fmla="*/ 378767 h 1732246"/>
                <a:gd name="connsiteX22" fmla="*/ 1395237 w 1418149"/>
                <a:gd name="connsiteY22" fmla="*/ 316770 h 1732246"/>
                <a:gd name="connsiteX23" fmla="*/ 1364542 w 1418149"/>
                <a:gd name="connsiteY23" fmla="*/ 234105 h 1732246"/>
                <a:gd name="connsiteX24" fmla="*/ 1325475 w 1418149"/>
                <a:gd name="connsiteY24" fmla="*/ 164359 h 1732246"/>
                <a:gd name="connsiteX25" fmla="*/ 1292096 w 1418149"/>
                <a:gd name="connsiteY25" fmla="*/ 122900 h 1732246"/>
                <a:gd name="connsiteX26" fmla="*/ 1233390 w 1418149"/>
                <a:gd name="connsiteY26" fmla="*/ 73946 h 1732246"/>
                <a:gd name="connsiteX27" fmla="*/ 1169209 w 1418149"/>
                <a:gd name="connsiteY27" fmla="*/ 40364 h 1732246"/>
                <a:gd name="connsiteX28" fmla="*/ 1091075 w 1418149"/>
                <a:gd name="connsiteY28" fmla="*/ 14533 h 1732246"/>
                <a:gd name="connsiteX29" fmla="*/ 1010151 w 1418149"/>
                <a:gd name="connsiteY29" fmla="*/ 1615 h 1732246"/>
                <a:gd name="connsiteX30" fmla="*/ 901323 w 1418149"/>
                <a:gd name="connsiteY30" fmla="*/ 1616 h 1732246"/>
                <a:gd name="connsiteX31" fmla="*/ 803656 w 1418149"/>
                <a:gd name="connsiteY31" fmla="*/ 14533 h 1732246"/>
                <a:gd name="connsiteX32" fmla="*/ 725523 w 1418149"/>
                <a:gd name="connsiteY32" fmla="*/ 32615 h 1732246"/>
                <a:gd name="connsiteX33" fmla="*/ 599951 w 1418149"/>
                <a:gd name="connsiteY33" fmla="*/ 63612 h 1732246"/>
                <a:gd name="connsiteX34" fmla="*/ 524609 w 1418149"/>
                <a:gd name="connsiteY34" fmla="*/ 89446 h 1732246"/>
                <a:gd name="connsiteX35" fmla="*/ 440894 w 1418149"/>
                <a:gd name="connsiteY35" fmla="*/ 141108 h 1732246"/>
                <a:gd name="connsiteX36" fmla="*/ 354391 w 1418149"/>
                <a:gd name="connsiteY36" fmla="*/ 192775 h 1732246"/>
                <a:gd name="connsiteX37" fmla="*/ 265095 w 1418149"/>
                <a:gd name="connsiteY37" fmla="*/ 272853 h 1732246"/>
                <a:gd name="connsiteX38" fmla="*/ 195334 w 1418149"/>
                <a:gd name="connsiteY38" fmla="*/ 355518 h 1732246"/>
                <a:gd name="connsiteX39" fmla="*/ 139523 w 1418149"/>
                <a:gd name="connsiteY39" fmla="*/ 435596 h 1732246"/>
                <a:gd name="connsiteX40" fmla="*/ 64180 w 1418149"/>
                <a:gd name="connsiteY40" fmla="*/ 567341 h 1732246"/>
                <a:gd name="connsiteX41" fmla="*/ 22324 w 1418149"/>
                <a:gd name="connsiteY41" fmla="*/ 714585 h 1732246"/>
                <a:gd name="connsiteX42" fmla="*/ 5579 w 1418149"/>
                <a:gd name="connsiteY42" fmla="*/ 830830 h 1732246"/>
                <a:gd name="connsiteX43" fmla="*/ 0 w 1418149"/>
                <a:gd name="connsiteY43" fmla="*/ 931577 h 1732246"/>
                <a:gd name="connsiteX44" fmla="*/ 5581 w 1418149"/>
                <a:gd name="connsiteY44" fmla="*/ 985824 h 1732246"/>
                <a:gd name="connsiteX45" fmla="*/ 22324 w 1418149"/>
                <a:gd name="connsiteY45" fmla="*/ 1065903 h 1732246"/>
                <a:gd name="connsiteX46" fmla="*/ 41856 w 1418149"/>
                <a:gd name="connsiteY46" fmla="*/ 1133067 h 1732246"/>
                <a:gd name="connsiteX47" fmla="*/ 97667 w 1418149"/>
                <a:gd name="connsiteY47" fmla="*/ 1257062 h 1732246"/>
                <a:gd name="connsiteX48" fmla="*/ 131153 w 1418149"/>
                <a:gd name="connsiteY48" fmla="*/ 1313892 h 1732246"/>
                <a:gd name="connsiteX49" fmla="*/ 189751 w 1418149"/>
                <a:gd name="connsiteY49" fmla="*/ 1388804 h 1732246"/>
                <a:gd name="connsiteX50" fmla="*/ 259514 w 1418149"/>
                <a:gd name="connsiteY50" fmla="*/ 1468886 h 1732246"/>
                <a:gd name="connsiteX51" fmla="*/ 340437 w 1418149"/>
                <a:gd name="connsiteY51" fmla="*/ 1543799 h 1732246"/>
                <a:gd name="connsiteX52" fmla="*/ 432524 w 1418149"/>
                <a:gd name="connsiteY52" fmla="*/ 1598047 h 1732246"/>
                <a:gd name="connsiteX53" fmla="*/ 491124 w 1418149"/>
                <a:gd name="connsiteY53" fmla="*/ 1631628 h 1732246"/>
                <a:gd name="connsiteX54" fmla="*/ 621475 w 1418149"/>
                <a:gd name="connsiteY54" fmla="*/ 1685445 h 1732246"/>
                <a:gd name="connsiteX55" fmla="*/ 809345 w 1418149"/>
                <a:gd name="connsiteY55" fmla="*/ 1732246 h 1732246"/>
                <a:gd name="connsiteX56" fmla="*/ 679025 w 1418149"/>
                <a:gd name="connsiteY56" fmla="*/ 1688458 h 173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418149" h="1732246">
                  <a:moveTo>
                    <a:pt x="679025" y="1688458"/>
                  </a:moveTo>
                  <a:cubicBezTo>
                    <a:pt x="641236" y="1668498"/>
                    <a:pt x="608347" y="1638746"/>
                    <a:pt x="582611" y="1612484"/>
                  </a:cubicBezTo>
                  <a:cubicBezTo>
                    <a:pt x="556875" y="1586222"/>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67073" y="1619645"/>
                    <a:pt x="491124" y="1631628"/>
                  </a:cubicBezTo>
                  <a:cubicBezTo>
                    <a:pt x="515175" y="1643611"/>
                    <a:pt x="568438" y="1668675"/>
                    <a:pt x="621475" y="1685445"/>
                  </a:cubicBezTo>
                  <a:cubicBezTo>
                    <a:pt x="674512" y="1702215"/>
                    <a:pt x="792312" y="1729161"/>
                    <a:pt x="809345" y="1732246"/>
                  </a:cubicBezTo>
                  <a:lnTo>
                    <a:pt x="679025" y="1688458"/>
                  </a:lnTo>
                  <a:close/>
                </a:path>
              </a:pathLst>
            </a:custGeom>
            <a:solidFill>
              <a:srgbClr val="EEF9F4"/>
            </a:solidFill>
            <a:ln w="3175">
              <a:solidFill>
                <a:schemeClr val="accent1">
                  <a:lumMod val="60000"/>
                  <a:lumOff val="40000"/>
                </a:schemeClr>
              </a:solidFill>
              <a:prstDash val="sysDot"/>
            </a:ln>
          </p:spPr>
          <p:txBody>
            <a:bodyPr/>
            <a:lstStyle/>
            <a:p>
              <a:pPr marL="257168" indent="-257168">
                <a:defRPr/>
              </a:pPr>
              <a:endParaRPr lang="zh-CN" altLang="en-US" sz="900"/>
            </a:p>
          </p:txBody>
        </p:sp>
        <p:sp>
          <p:nvSpPr>
            <p:cNvPr id="28" name="椭圆 27"/>
            <p:cNvSpPr/>
            <p:nvPr/>
          </p:nvSpPr>
          <p:spPr>
            <a:xfrm>
              <a:off x="3661751" y="4705085"/>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rPr>
                <a:t>核心价值 </a:t>
              </a:r>
              <a:endParaRPr lang="en-US" altLang="zh-CN"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endParaRPr>
            </a:p>
          </p:txBody>
        </p:sp>
        <p:sp>
          <p:nvSpPr>
            <p:cNvPr id="29" name="椭圆 28"/>
            <p:cNvSpPr/>
            <p:nvPr/>
          </p:nvSpPr>
          <p:spPr>
            <a:xfrm>
              <a:off x="3860733" y="3188473"/>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spcBef>
                  <a:spcPts val="0"/>
                </a:spcBef>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rPr>
                <a:t>目标定位 </a:t>
              </a:r>
              <a:endParaRPr lang="en-US" altLang="zh-CN"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endParaRPr>
            </a:p>
          </p:txBody>
        </p:sp>
        <p:sp>
          <p:nvSpPr>
            <p:cNvPr id="30" name="文本框 29"/>
            <p:cNvSpPr txBox="1"/>
            <p:nvPr/>
          </p:nvSpPr>
          <p:spPr>
            <a:xfrm rot="1634282">
              <a:off x="3236614" y="3517444"/>
              <a:ext cx="394856" cy="1556466"/>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ea typeface="+mn-ea"/>
                </a:rPr>
                <a:t>核心能力</a:t>
              </a:r>
            </a:p>
          </p:txBody>
        </p:sp>
        <p:sp>
          <p:nvSpPr>
            <p:cNvPr id="31" name="文本框 30"/>
            <p:cNvSpPr txBox="1"/>
            <p:nvPr/>
          </p:nvSpPr>
          <p:spPr>
            <a:xfrm rot="1634282">
              <a:off x="4840806" y="3569823"/>
              <a:ext cx="428329" cy="1556466"/>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mn-ea"/>
                  <a:ea typeface="+mn-ea"/>
                </a:rPr>
                <a:t>合作共赢</a:t>
              </a:r>
            </a:p>
          </p:txBody>
        </p:sp>
      </p:grpSp>
      <p:grpSp>
        <p:nvGrpSpPr>
          <p:cNvPr id="32" name="组 6"/>
          <p:cNvGrpSpPr>
            <a:grpSpLocks/>
          </p:cNvGrpSpPr>
          <p:nvPr/>
        </p:nvGrpSpPr>
        <p:grpSpPr bwMode="auto">
          <a:xfrm>
            <a:off x="6444208" y="4293541"/>
            <a:ext cx="2159795" cy="2159795"/>
            <a:chOff x="2555776" y="2132856"/>
            <a:chExt cx="3635992" cy="3636000"/>
          </a:xfrm>
        </p:grpSpPr>
        <p:grpSp>
          <p:nvGrpSpPr>
            <p:cNvPr id="33" name="组 5"/>
            <p:cNvGrpSpPr>
              <a:grpSpLocks/>
            </p:cNvGrpSpPr>
            <p:nvPr/>
          </p:nvGrpSpPr>
          <p:grpSpPr bwMode="auto">
            <a:xfrm>
              <a:off x="2555776" y="2132856"/>
              <a:ext cx="3635992" cy="3636000"/>
              <a:chOff x="2483697" y="1916604"/>
              <a:chExt cx="3923997" cy="4032005"/>
            </a:xfrm>
          </p:grpSpPr>
          <p:sp>
            <p:nvSpPr>
              <p:cNvPr id="36" name="空心弧 35"/>
              <p:cNvSpPr/>
              <p:nvPr/>
            </p:nvSpPr>
            <p:spPr>
              <a:xfrm>
                <a:off x="2483697" y="1916604"/>
                <a:ext cx="3923996" cy="3923996"/>
              </a:xfrm>
              <a:prstGeom prst="blockArc">
                <a:avLst>
                  <a:gd name="adj1" fmla="val 10807657"/>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sp>
            <p:nvSpPr>
              <p:cNvPr id="37" name="空心弧 36"/>
              <p:cNvSpPr/>
              <p:nvPr/>
            </p:nvSpPr>
            <p:spPr>
              <a:xfrm rot="10800000">
                <a:off x="2483698" y="2024613"/>
                <a:ext cx="3923996" cy="3923996"/>
              </a:xfrm>
              <a:prstGeom prst="blockArc">
                <a:avLst>
                  <a:gd name="adj1" fmla="val 10838223"/>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sz="900">
                  <a:solidFill>
                    <a:schemeClr val="tx1"/>
                  </a:solidFill>
                  <a:latin typeface="+mn-ea"/>
                </a:endParaRPr>
              </a:p>
            </p:txBody>
          </p:sp>
        </p:grpSp>
        <p:sp>
          <p:nvSpPr>
            <p:cNvPr id="34" name="WordArt 27"/>
            <p:cNvSpPr>
              <a:spLocks noChangeArrowheads="1" noChangeShapeType="1" noTextEdit="1"/>
            </p:cNvSpPr>
            <p:nvPr/>
          </p:nvSpPr>
          <p:spPr bwMode="auto">
            <a:xfrm>
              <a:off x="2699721" y="2492897"/>
              <a:ext cx="3312439" cy="3096343"/>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spcFirstLastPara="1" wrap="none" fromWordArt="1">
              <a:prstTxWarp prst="textArchDown">
                <a:avLst>
                  <a:gd name="adj" fmla="val 21488611"/>
                </a:avLst>
              </a:prstTxWarp>
            </a:bodyPr>
            <a:lstStyle/>
            <a:p>
              <a:pPr>
                <a:defRPr/>
              </a:pPr>
              <a:r>
                <a:rPr lang="zh-CN" altLang="en-US" sz="600" kern="10" normalizeH="1" dirty="0">
                  <a:solidFill>
                    <a:srgbClr val="000000"/>
                  </a:solidFill>
                  <a:latin typeface="+mn-ea"/>
                  <a:ea typeface="+mn-ea"/>
                  <a:cs typeface="Arial Black"/>
                </a:rPr>
                <a:t>合作关系</a:t>
              </a:r>
              <a:r>
                <a:rPr lang="en-US" altLang="zh-CN" sz="600" kern="10" normalizeH="1" dirty="0">
                  <a:solidFill>
                    <a:srgbClr val="000000"/>
                  </a:solidFill>
                  <a:latin typeface="+mn-ea"/>
                  <a:ea typeface="+mn-ea"/>
                  <a:cs typeface="Arial Black"/>
                </a:rPr>
                <a:t>:</a:t>
              </a:r>
              <a:r>
                <a:rPr lang="zh-CN" altLang="en-US" sz="600" kern="10" normalizeH="1" dirty="0">
                  <a:solidFill>
                    <a:schemeClr val="accent6">
                      <a:lumMod val="50000"/>
                    </a:schemeClr>
                  </a:solidFill>
                  <a:latin typeface="+mn-ea"/>
                  <a:ea typeface="+mn-ea"/>
                  <a:cs typeface="Arial Black"/>
                </a:rPr>
                <a:t>虚拟资源运用</a:t>
              </a:r>
              <a:r>
                <a:rPr lang="en-US" altLang="zh-CN" sz="600" kern="10" normalizeH="1" dirty="0">
                  <a:solidFill>
                    <a:srgbClr val="000000"/>
                  </a:solidFill>
                  <a:latin typeface="+mn-ea"/>
                  <a:ea typeface="+mn-ea"/>
                  <a:cs typeface="Arial Black"/>
                </a:rPr>
                <a:t>&amp;</a:t>
              </a:r>
              <a:r>
                <a:rPr lang="zh-CN" altLang="en-US" sz="600" kern="10" normalizeH="1" dirty="0">
                  <a:solidFill>
                    <a:srgbClr val="FF6600"/>
                  </a:solidFill>
                  <a:latin typeface="+mn-ea"/>
                  <a:ea typeface="+mn-ea"/>
                  <a:cs typeface="Arial Black"/>
                </a:rPr>
                <a:t>流程整合服务</a:t>
              </a:r>
              <a:r>
                <a:rPr lang="zh-CN" altLang="en-US" sz="600" kern="10" normalizeH="1" dirty="0">
                  <a:solidFill>
                    <a:srgbClr val="000000"/>
                  </a:solidFill>
                  <a:latin typeface="+mn-ea"/>
                  <a:ea typeface="+mn-ea"/>
                  <a:cs typeface="Wingdings"/>
                  <a:sym typeface="Wingdings"/>
                </a:rPr>
                <a:t>供应链</a:t>
              </a:r>
              <a:r>
                <a:rPr lang="zh-CN" altLang="en-US" sz="600" kern="10" normalizeH="1" dirty="0">
                  <a:solidFill>
                    <a:srgbClr val="000000"/>
                  </a:solidFill>
                  <a:latin typeface="+mn-ea"/>
                  <a:ea typeface="+mn-ea"/>
                  <a:cs typeface="Arial Black"/>
                  <a:sym typeface="Wingdings"/>
                </a:rPr>
                <a:t>效率</a:t>
              </a:r>
              <a:endParaRPr lang="en-US" altLang="zh-CN" sz="600" kern="10" normalizeH="1" dirty="0">
                <a:solidFill>
                  <a:srgbClr val="000000"/>
                </a:solidFill>
                <a:latin typeface="+mn-ea"/>
                <a:ea typeface="+mn-ea"/>
                <a:cs typeface="Arial Black"/>
              </a:endParaRPr>
            </a:p>
            <a:p>
              <a:pPr>
                <a:defRPr/>
              </a:pPr>
              <a:endParaRPr lang="zh-CN" altLang="en-US" sz="600" kern="10" normalizeH="1" dirty="0">
                <a:solidFill>
                  <a:srgbClr val="000000"/>
                </a:solidFill>
                <a:latin typeface="+mn-ea"/>
                <a:ea typeface="+mn-ea"/>
                <a:cs typeface="Arial Black"/>
              </a:endParaRPr>
            </a:p>
            <a:p>
              <a:pPr>
                <a:defRPr/>
              </a:pPr>
              <a:endParaRPr lang="zh-CN" altLang="en-US" sz="600" kern="10" normalizeH="1" dirty="0">
                <a:solidFill>
                  <a:srgbClr val="000000"/>
                </a:solidFill>
                <a:latin typeface="+mn-ea"/>
                <a:ea typeface="+mn-ea"/>
                <a:cs typeface="Arial Black"/>
              </a:endParaRPr>
            </a:p>
          </p:txBody>
        </p:sp>
        <p:sp>
          <p:nvSpPr>
            <p:cNvPr id="35" name="WordArt 27"/>
            <p:cNvSpPr>
              <a:spLocks noChangeArrowheads="1" noChangeShapeType="1" noTextEdit="1"/>
            </p:cNvSpPr>
            <p:nvPr/>
          </p:nvSpPr>
          <p:spPr bwMode="auto">
            <a:xfrm rot="10800000">
              <a:off x="2699792" y="2269639"/>
              <a:ext cx="3384375" cy="3175584"/>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spcFirstLastPara="1" wrap="none" fromWordArt="1">
              <a:prstTxWarp prst="textArchDown">
                <a:avLst>
                  <a:gd name="adj" fmla="val 221768"/>
                </a:avLst>
              </a:prstTxWarp>
              <a:scene3d>
                <a:camera prst="orthographicFront"/>
                <a:lightRig rig="threePt" dir="t"/>
              </a:scene3d>
              <a:sp3d extrusionH="57150">
                <a:bevelT w="38100" h="38100" prst="angle"/>
              </a:sp3d>
            </a:bodyPr>
            <a:lstStyle/>
            <a:p>
              <a:pPr>
                <a:defRPr/>
              </a:pPr>
              <a:r>
                <a:rPr lang="zh-CN" altLang="en-US" sz="600" kern="10" normalizeH="1" dirty="0">
                  <a:latin typeface="+mn-ea"/>
                  <a:ea typeface="+mn-ea"/>
                  <a:cs typeface="Arial Black"/>
                </a:rPr>
                <a:t>网络结构</a:t>
              </a:r>
              <a:r>
                <a:rPr lang="en-US" altLang="zh-CN" sz="600" kern="10" normalizeH="1" dirty="0">
                  <a:solidFill>
                    <a:srgbClr val="000000"/>
                  </a:solidFill>
                  <a:latin typeface="+mn-ea"/>
                  <a:ea typeface="+mn-ea"/>
                  <a:cs typeface="Arial Black"/>
                </a:rPr>
                <a:t>:</a:t>
              </a:r>
              <a:r>
                <a:rPr lang="zh-CN" altLang="en-US" sz="600" kern="10" normalizeH="1" dirty="0">
                  <a:solidFill>
                    <a:srgbClr val="000090"/>
                  </a:solidFill>
                  <a:latin typeface="+mn-ea"/>
                  <a:ea typeface="+mn-ea"/>
                  <a:cs typeface="Arial Black"/>
                </a:rPr>
                <a:t>参与主体网络</a:t>
              </a:r>
              <a:r>
                <a:rPr lang="en-US" altLang="zh-CN" sz="600" kern="10" normalizeH="1" dirty="0">
                  <a:solidFill>
                    <a:srgbClr val="000000"/>
                  </a:solidFill>
                  <a:latin typeface="+mn-ea"/>
                  <a:ea typeface="+mn-ea"/>
                  <a:cs typeface="Arial Black"/>
                </a:rPr>
                <a:t>&amp;</a:t>
              </a:r>
              <a:r>
                <a:rPr lang="zh-CN" altLang="en-US" sz="600" kern="10" normalizeH="1" dirty="0">
                  <a:solidFill>
                    <a:srgbClr val="660066"/>
                  </a:solidFill>
                  <a:latin typeface="+mn-ea"/>
                  <a:ea typeface="+mn-ea"/>
                  <a:cs typeface="Arial Black"/>
                </a:rPr>
                <a:t>物流客体网络</a:t>
              </a:r>
              <a:r>
                <a:rPr lang="zh-CN" altLang="en-US" sz="600" kern="10" normalizeH="1" dirty="0">
                  <a:solidFill>
                    <a:srgbClr val="000000"/>
                  </a:solidFill>
                  <a:latin typeface="+mn-ea"/>
                  <a:ea typeface="+mn-ea"/>
                  <a:cs typeface="Wingdings"/>
                  <a:sym typeface="Wingdings"/>
                </a:rPr>
                <a:t></a:t>
              </a:r>
              <a:r>
                <a:rPr lang="zh-CN" altLang="en-US" sz="600" kern="10" normalizeH="1" dirty="0">
                  <a:solidFill>
                    <a:schemeClr val="accent5">
                      <a:lumMod val="50000"/>
                    </a:schemeClr>
                  </a:solidFill>
                  <a:latin typeface="+mn-ea"/>
                  <a:ea typeface="+mn-ea"/>
                  <a:cs typeface="Wingdings"/>
                  <a:sym typeface="Wingdings"/>
                </a:rPr>
                <a:t>供应链</a:t>
              </a:r>
              <a:r>
                <a:rPr lang="zh-CN" altLang="en-US" sz="600" kern="10" normalizeH="1" dirty="0">
                  <a:solidFill>
                    <a:schemeClr val="accent5">
                      <a:lumMod val="50000"/>
                    </a:schemeClr>
                  </a:solidFill>
                  <a:latin typeface="+mn-ea"/>
                  <a:ea typeface="+mn-ea"/>
                  <a:cs typeface="Arial Black"/>
                </a:rPr>
                <a:t>效益</a:t>
              </a:r>
              <a:endParaRPr lang="en-US" altLang="zh-CN" sz="600" kern="10" normalizeH="1" dirty="0">
                <a:solidFill>
                  <a:schemeClr val="accent5">
                    <a:lumMod val="50000"/>
                  </a:schemeClr>
                </a:solidFill>
                <a:latin typeface="+mn-ea"/>
                <a:ea typeface="+mn-ea"/>
                <a:cs typeface="Arial Black"/>
              </a:endParaRPr>
            </a:p>
            <a:p>
              <a:pPr>
                <a:defRPr/>
              </a:pPr>
              <a:endParaRPr lang="zh-CN" altLang="en-US" sz="600" kern="10" normalizeH="1" dirty="0">
                <a:solidFill>
                  <a:srgbClr val="000000"/>
                </a:solidFill>
                <a:latin typeface="+mn-ea"/>
                <a:ea typeface="+mn-ea"/>
                <a:cs typeface="Arial Black"/>
              </a:endParaRPr>
            </a:p>
            <a:p>
              <a:pPr>
                <a:defRPr/>
              </a:pPr>
              <a:endParaRPr lang="zh-CN" altLang="en-US" sz="600" kern="10" normalizeH="1" dirty="0">
                <a:solidFill>
                  <a:srgbClr val="000000"/>
                </a:solidFill>
                <a:latin typeface="+mn-ea"/>
                <a:ea typeface="+mn-ea"/>
                <a:cs typeface="Arial Black"/>
              </a:endParaRPr>
            </a:p>
          </p:txBody>
        </p:sp>
      </p:grpSp>
      <p:sp>
        <p:nvSpPr>
          <p:cNvPr id="38" name="AutoShape 50"/>
          <p:cNvSpPr>
            <a:spLocks/>
          </p:cNvSpPr>
          <p:nvPr/>
        </p:nvSpPr>
        <p:spPr bwMode="auto">
          <a:xfrm>
            <a:off x="6529712" y="3727617"/>
            <a:ext cx="2258688" cy="597618"/>
          </a:xfrm>
          <a:prstGeom prst="accentCallout1">
            <a:avLst>
              <a:gd name="adj1" fmla="val 33644"/>
              <a:gd name="adj2" fmla="val -8856"/>
              <a:gd name="adj3" fmla="val 229089"/>
              <a:gd name="adj4" fmla="val -8653"/>
            </a:avLst>
          </a:prstGeom>
          <a:noFill/>
          <a:ln w="9525" cap="rnd">
            <a:solidFill>
              <a:srgbClr val="FF0000"/>
            </a:solidFill>
            <a:prstDash val="sysDot"/>
            <a:miter lim="800000"/>
            <a:headEnd/>
            <a:tailEnd type="stealth" w="med" len="med"/>
          </a:ln>
          <a:extLst>
            <a:ext uri="{909E8E84-426E-40dd-AFC4-6F175D3DCCD1}">
              <a14:hiddenFill xmlns:a14="http://schemas.microsoft.com/office/drawing/2010/main" xmlns="">
                <a:solidFill>
                  <a:srgbClr val="FFFFFF"/>
                </a:solidFill>
              </a14:hiddenFill>
            </a:ext>
          </a:extLst>
        </p:spPr>
        <p:txBody>
          <a:bodyPr lIns="0" tIns="0" rIns="0" bIns="0"/>
          <a:lstStyle/>
          <a:p>
            <a:pPr marL="257168" indent="-257168" algn="l"/>
            <a:r>
              <a:rPr lang="zh-CN" altLang="en-US" sz="1600" b="1" dirty="0">
                <a:solidFill>
                  <a:srgbClr val="C00000"/>
                </a:solidFill>
                <a:effectLst>
                  <a:outerShdw blurRad="38100" dist="38100" dir="2700000" algn="tl">
                    <a:srgbClr val="000000">
                      <a:alpha val="43137"/>
                    </a:srgbClr>
                  </a:outerShdw>
                </a:effectLst>
                <a:ea typeface="黑体" charset="0"/>
                <a:cs typeface="黑体" charset="0"/>
              </a:rPr>
              <a:t>订单集中度</a:t>
            </a:r>
            <a:r>
              <a:rPr lang="en-US" altLang="zh-CN" sz="1400" dirty="0">
                <a:ea typeface="黑体" charset="0"/>
                <a:cs typeface="黑体" charset="0"/>
              </a:rPr>
              <a:t>+</a:t>
            </a:r>
            <a:r>
              <a:rPr lang="zh-CN" altLang="en-US" sz="1600" b="1" dirty="0">
                <a:solidFill>
                  <a:srgbClr val="C00000"/>
                </a:solidFill>
                <a:effectLst>
                  <a:outerShdw blurRad="38100" dist="38100" dir="2700000" algn="tl">
                    <a:srgbClr val="000000">
                      <a:alpha val="43137"/>
                    </a:srgbClr>
                  </a:outerShdw>
                </a:effectLst>
                <a:ea typeface="黑体" charset="0"/>
                <a:cs typeface="黑体" charset="0"/>
              </a:rPr>
              <a:t>国别集中度</a:t>
            </a:r>
            <a:endParaRPr lang="en-US" altLang="zh-CN" sz="1600" b="1" dirty="0">
              <a:solidFill>
                <a:srgbClr val="C00000"/>
              </a:solidFill>
              <a:effectLst>
                <a:outerShdw blurRad="38100" dist="38100" dir="2700000" algn="tl">
                  <a:srgbClr val="000000">
                    <a:alpha val="43137"/>
                  </a:srgbClr>
                </a:outerShdw>
              </a:effectLst>
              <a:ea typeface="黑体" charset="0"/>
              <a:cs typeface="黑体" charset="0"/>
            </a:endParaRPr>
          </a:p>
          <a:p>
            <a:pPr marL="257168" indent="-257168"/>
            <a:r>
              <a:rPr lang="zh-CN" altLang="en-US" sz="1400" dirty="0">
                <a:ea typeface="黑体" charset="0"/>
                <a:cs typeface="黑体" charset="0"/>
              </a:rPr>
              <a:t>中兴通讯</a:t>
            </a:r>
            <a:r>
              <a:rPr lang="en-US" altLang="zh-CN" sz="1400" dirty="0">
                <a:ea typeface="黑体" charset="0"/>
                <a:cs typeface="黑体" charset="0"/>
              </a:rPr>
              <a:t>/</a:t>
            </a:r>
            <a:r>
              <a:rPr lang="zh-CN" altLang="en-US" sz="1400" dirty="0">
                <a:ea typeface="黑体" charset="0"/>
                <a:cs typeface="黑体" charset="0"/>
              </a:rPr>
              <a:t>华为</a:t>
            </a:r>
            <a:r>
              <a:rPr lang="en-US" altLang="zh-CN" sz="1400" dirty="0">
                <a:ea typeface="黑体" charset="0"/>
                <a:cs typeface="黑体" charset="0"/>
              </a:rPr>
              <a:t>5G</a:t>
            </a:r>
            <a:endParaRPr lang="zh-CN" altLang="en-US" sz="1400" dirty="0">
              <a:ea typeface="黑体" charset="0"/>
              <a:cs typeface="黑体" charset="0"/>
            </a:endParaRPr>
          </a:p>
        </p:txBody>
      </p:sp>
      <p:grpSp>
        <p:nvGrpSpPr>
          <p:cNvPr id="39" name="组合 38"/>
          <p:cNvGrpSpPr/>
          <p:nvPr/>
        </p:nvGrpSpPr>
        <p:grpSpPr>
          <a:xfrm>
            <a:off x="5652120" y="980728"/>
            <a:ext cx="3491520" cy="2512277"/>
            <a:chOff x="5427" y="1102"/>
            <a:chExt cx="2884" cy="2752"/>
          </a:xfrm>
        </p:grpSpPr>
        <p:grpSp>
          <p:nvGrpSpPr>
            <p:cNvPr id="40" name="组合 39"/>
            <p:cNvGrpSpPr/>
            <p:nvPr/>
          </p:nvGrpSpPr>
          <p:grpSpPr>
            <a:xfrm>
              <a:off x="5427" y="1102"/>
              <a:ext cx="2884" cy="2752"/>
              <a:chOff x="4059" y="1780"/>
              <a:chExt cx="2884" cy="2752"/>
            </a:xfrm>
          </p:grpSpPr>
          <p:grpSp>
            <p:nvGrpSpPr>
              <p:cNvPr id="44" name="组合 43"/>
              <p:cNvGrpSpPr/>
              <p:nvPr/>
            </p:nvGrpSpPr>
            <p:grpSpPr>
              <a:xfrm>
                <a:off x="4625" y="1845"/>
                <a:ext cx="1992" cy="2011"/>
                <a:chOff x="5228" y="1845"/>
                <a:chExt cx="1992" cy="2011"/>
              </a:xfrm>
            </p:grpSpPr>
            <p:cxnSp>
              <p:nvCxnSpPr>
                <p:cNvPr id="59" name="直接箭头连接符 58"/>
                <p:cNvCxnSpPr/>
                <p:nvPr/>
              </p:nvCxnSpPr>
              <p:spPr>
                <a:xfrm flipV="1">
                  <a:off x="5228" y="3856"/>
                  <a:ext cx="199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flipV="1">
                  <a:off x="5248" y="1845"/>
                  <a:ext cx="1" cy="198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45" name="组合 44"/>
              <p:cNvGrpSpPr/>
              <p:nvPr/>
            </p:nvGrpSpPr>
            <p:grpSpPr>
              <a:xfrm>
                <a:off x="4059" y="1780"/>
                <a:ext cx="2884" cy="2752"/>
                <a:chOff x="4662" y="1780"/>
                <a:chExt cx="2884" cy="2752"/>
              </a:xfrm>
            </p:grpSpPr>
            <p:cxnSp>
              <p:nvCxnSpPr>
                <p:cNvPr id="46" name="直接连接符 45"/>
                <p:cNvCxnSpPr>
                  <a:stCxn id="51" idx="1"/>
                  <a:endCxn id="51" idx="3"/>
                </p:cNvCxnSpPr>
                <p:nvPr/>
              </p:nvCxnSpPr>
              <p:spPr>
                <a:xfrm>
                  <a:off x="5246" y="3003"/>
                  <a:ext cx="1701" cy="0"/>
                </a:xfrm>
                <a:prstGeom prst="line">
                  <a:avLst/>
                </a:prstGeom>
                <a:ln w="12700"/>
              </p:spPr>
              <p:style>
                <a:lnRef idx="3">
                  <a:schemeClr val="accent5"/>
                </a:lnRef>
                <a:fillRef idx="0">
                  <a:schemeClr val="accent5"/>
                </a:fillRef>
                <a:effectRef idx="2">
                  <a:schemeClr val="accent5"/>
                </a:effectRef>
                <a:fontRef idx="minor">
                  <a:schemeClr val="tx1"/>
                </a:fontRef>
              </p:style>
            </p:cxnSp>
            <p:grpSp>
              <p:nvGrpSpPr>
                <p:cNvPr id="47" name="组合 46"/>
                <p:cNvGrpSpPr/>
                <p:nvPr/>
              </p:nvGrpSpPr>
              <p:grpSpPr>
                <a:xfrm>
                  <a:off x="4662" y="1780"/>
                  <a:ext cx="2884" cy="2752"/>
                  <a:chOff x="4662" y="1780"/>
                  <a:chExt cx="2884" cy="2752"/>
                </a:xfrm>
              </p:grpSpPr>
              <p:sp>
                <p:nvSpPr>
                  <p:cNvPr id="48" name="圆角矩形 47"/>
                  <p:cNvSpPr/>
                  <p:nvPr/>
                </p:nvSpPr>
                <p:spPr>
                  <a:xfrm>
                    <a:off x="4662" y="2224"/>
                    <a:ext cx="297" cy="1468"/>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FF"/>
                        </a:solidFill>
                        <a:latin typeface="Times New Roman" panose="02020603050405020304" pitchFamily="18" charset="0"/>
                        <a:ea typeface="宋体" panose="02010600030101010101" pitchFamily="2" charset="-122"/>
                        <a:cs typeface="宋体" panose="02010600030101010101" pitchFamily="2" charset="-122"/>
                      </a:rPr>
                      <a:t>圈仁</a:t>
                    </a:r>
                    <a:r>
                      <a:rPr lang="en-US" sz="1800" kern="100" dirty="0">
                        <a:solidFill>
                          <a:srgbClr val="000000"/>
                        </a:solidFill>
                        <a:latin typeface="宋体" panose="02010600030101010101" pitchFamily="2" charset="-122"/>
                        <a:ea typeface="宋体" panose="02010600030101010101" pitchFamily="2" charset="-122"/>
                        <a:cs typeface="宋体" panose="02010600030101010101" pitchFamily="2" charset="-122"/>
                      </a:rPr>
                      <a:t>(</a:t>
                    </a: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关系</a:t>
                    </a:r>
                    <a:r>
                      <a:rPr 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a:t>
                    </a:r>
                    <a:endParaRPr lang="zh-CN" altLang="en-US" sz="1800" kern="100" dirty="0">
                      <a:latin typeface="Times New Roman" panose="02020603050405020304" pitchFamily="18" charset="0"/>
                      <a:ea typeface="宋体" panose="02010600030101010101" pitchFamily="2" charset="-122"/>
                    </a:endParaRPr>
                  </a:p>
                </p:txBody>
              </p:sp>
              <p:sp>
                <p:nvSpPr>
                  <p:cNvPr id="49" name="圆角矩形 48"/>
                  <p:cNvSpPr/>
                  <p:nvPr/>
                </p:nvSpPr>
                <p:spPr>
                  <a:xfrm>
                    <a:off x="5388" y="4113"/>
                    <a:ext cx="1677"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FF"/>
                        </a:solidFill>
                        <a:latin typeface="Times New Roman" panose="02020603050405020304" pitchFamily="18" charset="0"/>
                        <a:ea typeface="宋体" panose="02010600030101010101" pitchFamily="2" charset="-122"/>
                        <a:cs typeface="宋体" panose="02010600030101010101" pitchFamily="2" charset="-122"/>
                      </a:rPr>
                      <a:t>圈伦</a:t>
                    </a:r>
                    <a:r>
                      <a:rPr lang="en-US" sz="1800" kern="100" dirty="0">
                        <a:solidFill>
                          <a:srgbClr val="000000"/>
                        </a:solidFill>
                        <a:latin typeface="宋体" panose="02010600030101010101" pitchFamily="2" charset="-122"/>
                        <a:ea typeface="宋体" panose="02010600030101010101" pitchFamily="2" charset="-122"/>
                        <a:cs typeface="宋体" panose="02010600030101010101" pitchFamily="2" charset="-122"/>
                      </a:rPr>
                      <a:t>(</a:t>
                    </a: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结构</a:t>
                    </a:r>
                    <a:r>
                      <a:rPr 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a:t>
                    </a:r>
                    <a:endParaRPr lang="zh-CN" altLang="en-US" sz="1800" kern="100" dirty="0">
                      <a:latin typeface="Times New Roman" panose="02020603050405020304" pitchFamily="18" charset="0"/>
                      <a:ea typeface="宋体" panose="02010600030101010101" pitchFamily="2" charset="-122"/>
                    </a:endParaRPr>
                  </a:p>
                </p:txBody>
              </p:sp>
              <p:sp>
                <p:nvSpPr>
                  <p:cNvPr id="50" name="圆角矩形 49"/>
                  <p:cNvSpPr/>
                  <p:nvPr/>
                </p:nvSpPr>
                <p:spPr>
                  <a:xfrm>
                    <a:off x="5191" y="3839"/>
                    <a:ext cx="1817"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a:solidFill>
                          <a:srgbClr val="000000"/>
                        </a:solidFill>
                        <a:latin typeface="Times New Roman" panose="02020603050405020304" pitchFamily="18" charset="0"/>
                        <a:ea typeface="宋体" panose="02010600030101010101" pitchFamily="2" charset="-122"/>
                        <a:cs typeface="宋体" panose="02010600030101010101" pitchFamily="2" charset="-122"/>
                      </a:rPr>
                      <a:t>圈核</a:t>
                    </a:r>
                    <a:r>
                      <a:rPr lang="en-US" sz="1800" kern="100">
                        <a:solidFill>
                          <a:srgbClr val="000000"/>
                        </a:solidFill>
                        <a:latin typeface="Times New Roman" panose="02020603050405020304" pitchFamily="18" charset="0"/>
                        <a:ea typeface="宋体" panose="02010600030101010101" pitchFamily="2" charset="-122"/>
                        <a:cs typeface="宋体" panose="02010600030101010101" pitchFamily="2" charset="-122"/>
                      </a:rPr>
                      <a:t>        </a:t>
                    </a:r>
                    <a:r>
                      <a:rPr lang="zh-CN" altLang="en-US" sz="1800" kern="100">
                        <a:solidFill>
                          <a:srgbClr val="000000"/>
                        </a:solidFill>
                        <a:latin typeface="Times New Roman" panose="02020603050405020304" pitchFamily="18" charset="0"/>
                        <a:ea typeface="宋体" panose="02010600030101010101" pitchFamily="2" charset="-122"/>
                        <a:cs typeface="宋体" panose="02010600030101010101" pitchFamily="2" charset="-122"/>
                      </a:rPr>
                      <a:t>圈缘</a:t>
                    </a:r>
                    <a:endParaRPr lang="zh-CN" altLang="en-US" sz="1800" kern="100">
                      <a:latin typeface="Times New Roman" panose="02020603050405020304" pitchFamily="18" charset="0"/>
                      <a:ea typeface="宋体" panose="02010600030101010101" pitchFamily="2" charset="-122"/>
                    </a:endParaRPr>
                  </a:p>
                </p:txBody>
              </p:sp>
              <p:sp>
                <p:nvSpPr>
                  <p:cNvPr id="51" name="矩形 50"/>
                  <p:cNvSpPr/>
                  <p:nvPr/>
                </p:nvSpPr>
                <p:spPr>
                  <a:xfrm>
                    <a:off x="5246" y="2152"/>
                    <a:ext cx="1701" cy="170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1" rIns="68580" bIns="34291" numCol="1" spcCol="0" rtlCol="0" fromWordArt="0" anchor="ctr" anchorCtr="0" forceAA="0" compatLnSpc="1">
                    <a:noAutofit/>
                  </a:bodyPr>
                  <a:lstStyle/>
                  <a:p>
                    <a:pPr>
                      <a:lnSpc>
                        <a:spcPts val="1600"/>
                      </a:lnSpc>
                      <a:spcBef>
                        <a:spcPts val="0"/>
                      </a:spcBef>
                      <a:spcAft>
                        <a:spcPts val="0"/>
                      </a:spcAft>
                    </a:pPr>
                    <a:endParaRPr lang="zh-CN" altLang="en-US" sz="1800"/>
                  </a:p>
                </p:txBody>
              </p:sp>
              <p:cxnSp>
                <p:nvCxnSpPr>
                  <p:cNvPr id="52" name="直接连接符 51"/>
                  <p:cNvCxnSpPr>
                    <a:stCxn id="51" idx="0"/>
                    <a:endCxn id="51" idx="2"/>
                  </p:cNvCxnSpPr>
                  <p:nvPr/>
                </p:nvCxnSpPr>
                <p:spPr>
                  <a:xfrm>
                    <a:off x="6097" y="2152"/>
                    <a:ext cx="0" cy="1701"/>
                  </a:xfrm>
                  <a:prstGeom prst="line">
                    <a:avLst/>
                  </a:prstGeom>
                  <a:ln w="12700"/>
                </p:spPr>
                <p:style>
                  <a:lnRef idx="3">
                    <a:schemeClr val="accent5"/>
                  </a:lnRef>
                  <a:fillRef idx="0">
                    <a:schemeClr val="accent5"/>
                  </a:fillRef>
                  <a:effectRef idx="2">
                    <a:schemeClr val="accent5"/>
                  </a:effectRef>
                  <a:fontRef idx="minor">
                    <a:schemeClr val="tx1"/>
                  </a:fontRef>
                </p:style>
              </p:cxnSp>
              <p:sp>
                <p:nvSpPr>
                  <p:cNvPr id="53" name="圆角矩形 52"/>
                  <p:cNvSpPr/>
                  <p:nvPr/>
                </p:nvSpPr>
                <p:spPr>
                  <a:xfrm>
                    <a:off x="4947" y="2328"/>
                    <a:ext cx="297" cy="1468"/>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交情</a:t>
                    </a:r>
                    <a:endParaRPr lang="zh-CN" altLang="en-US" sz="1800" kern="100" dirty="0">
                      <a:latin typeface="Times New Roman" panose="02020603050405020304" pitchFamily="18" charset="0"/>
                      <a:ea typeface="宋体" panose="02010600030101010101" pitchFamily="2" charset="-122"/>
                    </a:endParaRPr>
                  </a:p>
                  <a:p>
                    <a:pPr>
                      <a:lnSpc>
                        <a:spcPts val="1200"/>
                      </a:lnSpc>
                      <a:spcBef>
                        <a:spcPts val="0"/>
                      </a:spcBef>
                      <a:spcAft>
                        <a:spcPts val="0"/>
                      </a:spcAft>
                    </a:pPr>
                    <a:r>
                      <a:rPr lang="en-US" kern="100" dirty="0">
                        <a:solidFill>
                          <a:srgbClr val="000000"/>
                        </a:solidFill>
                        <a:latin typeface="宋体" panose="02010600030101010101" pitchFamily="2" charset="-122"/>
                        <a:ea typeface="宋体" panose="02010600030101010101" pitchFamily="2" charset="-122"/>
                        <a:cs typeface="宋体" panose="02010600030101010101" pitchFamily="2" charset="-122"/>
                      </a:rPr>
                      <a:t> </a:t>
                    </a:r>
                  </a:p>
                  <a:p>
                    <a:pPr>
                      <a:lnSpc>
                        <a:spcPts val="1200"/>
                      </a:lnSpc>
                      <a:spcBef>
                        <a:spcPts val="0"/>
                      </a:spcBef>
                      <a:spcAft>
                        <a:spcPts val="0"/>
                      </a:spcAft>
                    </a:pPr>
                    <a:r>
                      <a:rPr lang="en-US" kern="100" dirty="0">
                        <a:solidFill>
                          <a:srgbClr val="000000"/>
                        </a:solidFill>
                        <a:latin typeface="宋体" panose="02010600030101010101" pitchFamily="2" charset="-122"/>
                        <a:ea typeface="宋体" panose="02010600030101010101" pitchFamily="2" charset="-122"/>
                        <a:cs typeface="宋体" panose="02010600030101010101" pitchFamily="2" charset="-122"/>
                      </a:rPr>
                      <a:t> </a:t>
                    </a:r>
                    <a:endParaRPr lang="zh-CN" altLang="en-US" kern="100" dirty="0">
                      <a:latin typeface="Times New Roman" panose="02020603050405020304" pitchFamily="18" charset="0"/>
                      <a:ea typeface="宋体" panose="02010600030101010101" pitchFamily="2" charset="-122"/>
                    </a:endParaRPr>
                  </a:p>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亲近</a:t>
                    </a:r>
                    <a:endParaRPr lang="zh-CN" altLang="en-US" sz="1800" kern="100" dirty="0">
                      <a:latin typeface="Times New Roman" panose="02020603050405020304" pitchFamily="18" charset="0"/>
                      <a:ea typeface="宋体" panose="02010600030101010101" pitchFamily="2" charset="-122"/>
                    </a:endParaRPr>
                  </a:p>
                </p:txBody>
              </p:sp>
              <p:sp>
                <p:nvSpPr>
                  <p:cNvPr id="54" name="圆角矩形 53"/>
                  <p:cNvSpPr/>
                  <p:nvPr/>
                </p:nvSpPr>
                <p:spPr>
                  <a:xfrm>
                    <a:off x="5272" y="2406"/>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核心</a:t>
                    </a:r>
                    <a:endParaRPr lang="en-US" altLang="zh-CN"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endParaRPr>
                  </a:p>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成员</a:t>
                    </a:r>
                    <a:endParaRPr lang="zh-CN" altLang="en-US" sz="1800" kern="100" dirty="0">
                      <a:latin typeface="Times New Roman" panose="02020603050405020304" pitchFamily="18" charset="0"/>
                      <a:ea typeface="宋体" panose="02010600030101010101" pitchFamily="2" charset="-122"/>
                    </a:endParaRPr>
                  </a:p>
                </p:txBody>
              </p:sp>
              <p:sp>
                <p:nvSpPr>
                  <p:cNvPr id="55" name="圆角矩形 54"/>
                  <p:cNvSpPr/>
                  <p:nvPr/>
                </p:nvSpPr>
                <p:spPr>
                  <a:xfrm>
                    <a:off x="5272" y="3237"/>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长期</a:t>
                    </a:r>
                    <a:endParaRPr lang="en-US" altLang="zh-CN"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endParaRPr>
                  </a:p>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rPr>
                      <a:t>共盟</a:t>
                    </a:r>
                    <a:endParaRPr lang="zh-CN" altLang="en-US" sz="1800" kern="100" dirty="0">
                      <a:latin typeface="Times New Roman" panose="02020603050405020304" pitchFamily="18" charset="0"/>
                      <a:ea typeface="宋体" panose="02010600030101010101" pitchFamily="2" charset="-122"/>
                    </a:endParaRPr>
                  </a:p>
                </p:txBody>
              </p:sp>
              <p:sp>
                <p:nvSpPr>
                  <p:cNvPr id="56" name="圆角矩形 55"/>
                  <p:cNvSpPr/>
                  <p:nvPr/>
                </p:nvSpPr>
                <p:spPr>
                  <a:xfrm>
                    <a:off x="6108" y="2406"/>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单次</a:t>
                    </a:r>
                    <a:endParaRPr lang="en-US" altLang="zh-CN"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endParaRPr>
                  </a:p>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交易</a:t>
                    </a:r>
                    <a:endParaRPr lang="zh-CN" altLang="en-US" sz="1800" kern="100" dirty="0">
                      <a:latin typeface="Times New Roman" panose="02020603050405020304" pitchFamily="18" charset="0"/>
                      <a:ea typeface="宋体" panose="02010600030101010101" pitchFamily="2" charset="-122"/>
                    </a:endParaRPr>
                  </a:p>
                </p:txBody>
              </p:sp>
              <p:sp>
                <p:nvSpPr>
                  <p:cNvPr id="57" name="圆角矩形 56"/>
                  <p:cNvSpPr/>
                  <p:nvPr/>
                </p:nvSpPr>
                <p:spPr>
                  <a:xfrm>
                    <a:off x="6108" y="3237"/>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关键</a:t>
                    </a:r>
                    <a:endParaRPr lang="en-US" altLang="zh-CN"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endParaRPr>
                  </a:p>
                  <a:p>
                    <a:pPr>
                      <a:lnSpc>
                        <a:spcPts val="1600"/>
                      </a:lnSpc>
                      <a:spcBef>
                        <a:spcPts val="0"/>
                      </a:spcBef>
                      <a:spcAft>
                        <a:spcPts val="0"/>
                      </a:spcAft>
                    </a:pP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成员</a:t>
                    </a:r>
                    <a:endParaRPr lang="zh-CN" altLang="en-US" sz="1800" kern="100" dirty="0">
                      <a:latin typeface="Times New Roman" panose="02020603050405020304" pitchFamily="18" charset="0"/>
                      <a:ea typeface="宋体" panose="02010600030101010101" pitchFamily="2" charset="-122"/>
                    </a:endParaRPr>
                  </a:p>
                </p:txBody>
              </p:sp>
              <p:sp>
                <p:nvSpPr>
                  <p:cNvPr id="58" name="圆角矩形 57"/>
                  <p:cNvSpPr/>
                  <p:nvPr/>
                </p:nvSpPr>
                <p:spPr>
                  <a:xfrm>
                    <a:off x="6920" y="1780"/>
                    <a:ext cx="626" cy="55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nSpc>
                        <a:spcPts val="1600"/>
                      </a:lnSpc>
                      <a:spcBef>
                        <a:spcPts val="0"/>
                      </a:spcBef>
                      <a:spcAft>
                        <a:spcPts val="0"/>
                      </a:spcAft>
                    </a:pPr>
                    <a:r>
                      <a:rPr lang="zh-CN" altLang="en-US" sz="1800" kern="100" dirty="0">
                        <a:solidFill>
                          <a:srgbClr val="0000FF"/>
                        </a:solidFill>
                        <a:latin typeface="Times New Roman" panose="02020603050405020304" pitchFamily="18" charset="0"/>
                        <a:ea typeface="宋体" panose="02010600030101010101" pitchFamily="2" charset="-122"/>
                        <a:cs typeface="宋体" panose="02010600030101010101" pitchFamily="2" charset="-122"/>
                      </a:rPr>
                      <a:t>圈智</a:t>
                    </a:r>
                    <a:endParaRPr lang="zh-CN" altLang="en-US" sz="1800" kern="100" dirty="0">
                      <a:latin typeface="Times New Roman" panose="02020603050405020304" pitchFamily="18" charset="0"/>
                      <a:ea typeface="宋体" panose="02010600030101010101" pitchFamily="2" charset="-122"/>
                    </a:endParaRPr>
                  </a:p>
                  <a:p>
                    <a:pPr>
                      <a:lnSpc>
                        <a:spcPts val="1600"/>
                      </a:lnSpc>
                      <a:spcBef>
                        <a:spcPts val="0"/>
                      </a:spcBef>
                      <a:spcAft>
                        <a:spcPts val="0"/>
                      </a:spcAft>
                    </a:pPr>
                    <a:r>
                      <a:rPr lang="en-US" sz="1800" kern="100" dirty="0">
                        <a:solidFill>
                          <a:srgbClr val="0000FF"/>
                        </a:solidFill>
                        <a:latin typeface="宋体" panose="02010600030101010101" pitchFamily="2" charset="-122"/>
                        <a:ea typeface="宋体" panose="02010600030101010101" pitchFamily="2" charset="-122"/>
                        <a:cs typeface="宋体" panose="02010600030101010101" pitchFamily="2" charset="-122"/>
                      </a:rPr>
                      <a:t>(</a:t>
                    </a:r>
                    <a:r>
                      <a:rPr lang="zh-CN" alt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共识</a:t>
                    </a:r>
                    <a:r>
                      <a:rPr lang="en-US" sz="1800" kern="100" dirty="0">
                        <a:solidFill>
                          <a:srgbClr val="000000"/>
                        </a:solidFill>
                        <a:latin typeface="Times New Roman" panose="02020603050405020304" pitchFamily="18" charset="0"/>
                        <a:ea typeface="宋体" panose="02010600030101010101" pitchFamily="2" charset="-122"/>
                        <a:cs typeface="宋体" panose="02010600030101010101" pitchFamily="2" charset="-122"/>
                      </a:rPr>
                      <a:t>)</a:t>
                    </a:r>
                    <a:endParaRPr lang="zh-CN" altLang="en-US" sz="1800" kern="100" dirty="0">
                      <a:latin typeface="Times New Roman" panose="02020603050405020304" pitchFamily="18" charset="0"/>
                      <a:ea typeface="宋体" panose="02010600030101010101" pitchFamily="2" charset="-122"/>
                    </a:endParaRPr>
                  </a:p>
                </p:txBody>
              </p:sp>
            </p:grpSp>
          </p:grpSp>
        </p:grpSp>
        <p:cxnSp>
          <p:nvCxnSpPr>
            <p:cNvPr id="41" name="直接箭头连接符 40"/>
            <p:cNvCxnSpPr/>
            <p:nvPr/>
          </p:nvCxnSpPr>
          <p:spPr>
            <a:xfrm flipV="1">
              <a:off x="6027" y="1402"/>
              <a:ext cx="1769" cy="1757"/>
            </a:xfrm>
            <a:prstGeom prst="straightConnector1">
              <a:avLst/>
            </a:prstGeom>
            <a:ln w="15875">
              <a:solidFill>
                <a:schemeClr val="accent5">
                  <a:lumMod val="50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2" name="任意多边形 41"/>
            <p:cNvSpPr/>
            <p:nvPr/>
          </p:nvSpPr>
          <p:spPr>
            <a:xfrm>
              <a:off x="6023" y="2320"/>
              <a:ext cx="850" cy="850"/>
            </a:xfrm>
            <a:custGeom>
              <a:avLst/>
              <a:gdLst>
                <a:gd name="connisteX0" fmla="*/ 0 w 403225"/>
                <a:gd name="connsiteY0" fmla="*/ 0 h 335915"/>
                <a:gd name="connisteX1" fmla="*/ 140335 w 403225"/>
                <a:gd name="connsiteY1" fmla="*/ 55880 h 335915"/>
                <a:gd name="connisteX2" fmla="*/ 212725 w 403225"/>
                <a:gd name="connsiteY2" fmla="*/ 106680 h 335915"/>
                <a:gd name="connisteX3" fmla="*/ 268605 w 403225"/>
                <a:gd name="connsiteY3" fmla="*/ 140335 h 335915"/>
                <a:gd name="connisteX4" fmla="*/ 341630 w 403225"/>
                <a:gd name="connsiteY4" fmla="*/ 224155 h 335915"/>
                <a:gd name="connisteX5" fmla="*/ 403225 w 403225"/>
                <a:gd name="connsiteY5" fmla="*/ 335915 h 335915"/>
                <a:gd name="connsiteX0" fmla="*/ 0 w 403225"/>
                <a:gd name="connsiteY0" fmla="*/ 0 h 335915"/>
                <a:gd name="connsiteX1" fmla="*/ 140335 w 403225"/>
                <a:gd name="connsiteY1" fmla="*/ 55880 h 335915"/>
                <a:gd name="connsiteX2" fmla="*/ 268605 w 403225"/>
                <a:gd name="connsiteY2" fmla="*/ 140335 h 335915"/>
                <a:gd name="connsiteX3" fmla="*/ 341630 w 403225"/>
                <a:gd name="connsiteY3" fmla="*/ 224155 h 335915"/>
                <a:gd name="connsiteX4" fmla="*/ 403225 w 403225"/>
                <a:gd name="connsiteY4" fmla="*/ 335915 h 335915"/>
                <a:gd name="connsiteX0" fmla="*/ 0 w 403225"/>
                <a:gd name="connsiteY0" fmla="*/ 0 h 335915"/>
                <a:gd name="connsiteX1" fmla="*/ 140335 w 403225"/>
                <a:gd name="connsiteY1" fmla="*/ 55880 h 335915"/>
                <a:gd name="connsiteX2" fmla="*/ 256461 w 403225"/>
                <a:gd name="connsiteY2" fmla="*/ 127194 h 335915"/>
                <a:gd name="connsiteX3" fmla="*/ 341630 w 403225"/>
                <a:gd name="connsiteY3" fmla="*/ 224155 h 335915"/>
                <a:gd name="connsiteX4" fmla="*/ 403225 w 403225"/>
                <a:gd name="connsiteY4" fmla="*/ 335915 h 33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25" h="335915">
                  <a:moveTo>
                    <a:pt x="0" y="0"/>
                  </a:moveTo>
                  <a:cubicBezTo>
                    <a:pt x="26670" y="10160"/>
                    <a:pt x="97592" y="34681"/>
                    <a:pt x="140335" y="55880"/>
                  </a:cubicBezTo>
                  <a:cubicBezTo>
                    <a:pt x="183078" y="77079"/>
                    <a:pt x="222912" y="99148"/>
                    <a:pt x="256461" y="127194"/>
                  </a:cubicBezTo>
                  <a:cubicBezTo>
                    <a:pt x="282496" y="150689"/>
                    <a:pt x="314960" y="184785"/>
                    <a:pt x="341630" y="224155"/>
                  </a:cubicBezTo>
                  <a:cubicBezTo>
                    <a:pt x="368300" y="263525"/>
                    <a:pt x="392430" y="314960"/>
                    <a:pt x="403225" y="335915"/>
                  </a:cubicBezTo>
                </a:path>
              </a:pathLst>
            </a:custGeom>
            <a:noFill/>
            <a:ln w="952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nSpc>
                  <a:spcPts val="1600"/>
                </a:lnSpc>
                <a:spcBef>
                  <a:spcPts val="0"/>
                </a:spcBef>
                <a:spcAft>
                  <a:spcPts val="0"/>
                </a:spcAft>
              </a:pPr>
              <a:endParaRPr lang="zh-CN" altLang="en-US" sz="1800"/>
            </a:p>
          </p:txBody>
        </p:sp>
        <p:sp>
          <p:nvSpPr>
            <p:cNvPr id="43" name="任意多边形 42"/>
            <p:cNvSpPr/>
            <p:nvPr/>
          </p:nvSpPr>
          <p:spPr>
            <a:xfrm>
              <a:off x="6034" y="1510"/>
              <a:ext cx="1644" cy="1644"/>
            </a:xfrm>
            <a:custGeom>
              <a:avLst/>
              <a:gdLst>
                <a:gd name="connisteX0" fmla="*/ 0 w 403225"/>
                <a:gd name="connsiteY0" fmla="*/ 0 h 335915"/>
                <a:gd name="connisteX1" fmla="*/ 140335 w 403225"/>
                <a:gd name="connsiteY1" fmla="*/ 55880 h 335915"/>
                <a:gd name="connisteX2" fmla="*/ 212725 w 403225"/>
                <a:gd name="connsiteY2" fmla="*/ 106680 h 335915"/>
                <a:gd name="connisteX3" fmla="*/ 268605 w 403225"/>
                <a:gd name="connsiteY3" fmla="*/ 140335 h 335915"/>
                <a:gd name="connisteX4" fmla="*/ 341630 w 403225"/>
                <a:gd name="connsiteY4" fmla="*/ 224155 h 335915"/>
                <a:gd name="connisteX5" fmla="*/ 403225 w 403225"/>
                <a:gd name="connsiteY5" fmla="*/ 335915 h 335915"/>
                <a:gd name="connsiteX0" fmla="*/ 0 w 403225"/>
                <a:gd name="connsiteY0" fmla="*/ 0 h 335915"/>
                <a:gd name="connsiteX1" fmla="*/ 140335 w 403225"/>
                <a:gd name="connsiteY1" fmla="*/ 55880 h 335915"/>
                <a:gd name="connsiteX2" fmla="*/ 212725 w 403225"/>
                <a:gd name="connsiteY2" fmla="*/ 106680 h 335915"/>
                <a:gd name="connsiteX3" fmla="*/ 268605 w 403225"/>
                <a:gd name="connsiteY3" fmla="*/ 140335 h 335915"/>
                <a:gd name="connsiteX4" fmla="*/ 341630 w 403225"/>
                <a:gd name="connsiteY4" fmla="*/ 224155 h 335915"/>
                <a:gd name="connsiteX5" fmla="*/ 403225 w 403225"/>
                <a:gd name="connsiteY5" fmla="*/ 335915 h 335915"/>
                <a:gd name="connsiteX0" fmla="*/ 0 w 403225"/>
                <a:gd name="connsiteY0" fmla="*/ 0 h 335915"/>
                <a:gd name="connsiteX1" fmla="*/ 140335 w 403225"/>
                <a:gd name="connsiteY1" fmla="*/ 55880 h 335915"/>
                <a:gd name="connsiteX2" fmla="*/ 268605 w 403225"/>
                <a:gd name="connsiteY2" fmla="*/ 140335 h 335915"/>
                <a:gd name="connsiteX3" fmla="*/ 341630 w 403225"/>
                <a:gd name="connsiteY3" fmla="*/ 224155 h 335915"/>
                <a:gd name="connsiteX4" fmla="*/ 403225 w 403225"/>
                <a:gd name="connsiteY4" fmla="*/ 335915 h 335915"/>
                <a:gd name="connsiteX0" fmla="*/ 0 w 403225"/>
                <a:gd name="connsiteY0" fmla="*/ 0 h 335915"/>
                <a:gd name="connsiteX1" fmla="*/ 140335 w 403225"/>
                <a:gd name="connsiteY1" fmla="*/ 55880 h 335915"/>
                <a:gd name="connsiteX2" fmla="*/ 253536 w 403225"/>
                <a:gd name="connsiteY2" fmla="*/ 128105 h 335915"/>
                <a:gd name="connsiteX3" fmla="*/ 341630 w 403225"/>
                <a:gd name="connsiteY3" fmla="*/ 224155 h 335915"/>
                <a:gd name="connsiteX4" fmla="*/ 403225 w 403225"/>
                <a:gd name="connsiteY4" fmla="*/ 335915 h 335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225" h="335915">
                  <a:moveTo>
                    <a:pt x="0" y="0"/>
                  </a:moveTo>
                  <a:cubicBezTo>
                    <a:pt x="26670" y="10160"/>
                    <a:pt x="98079" y="34529"/>
                    <a:pt x="140335" y="55880"/>
                  </a:cubicBezTo>
                  <a:cubicBezTo>
                    <a:pt x="182591" y="77231"/>
                    <a:pt x="219987" y="100059"/>
                    <a:pt x="253536" y="128105"/>
                  </a:cubicBezTo>
                  <a:cubicBezTo>
                    <a:pt x="275020" y="147684"/>
                    <a:pt x="314960" y="184785"/>
                    <a:pt x="341630" y="224155"/>
                  </a:cubicBezTo>
                  <a:cubicBezTo>
                    <a:pt x="368300" y="263525"/>
                    <a:pt x="392430" y="314960"/>
                    <a:pt x="403225" y="335915"/>
                  </a:cubicBezTo>
                </a:path>
              </a:pathLst>
            </a:custGeom>
            <a:noFill/>
            <a:ln w="952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nSpc>
                  <a:spcPts val="1600"/>
                </a:lnSpc>
                <a:spcBef>
                  <a:spcPts val="0"/>
                </a:spcBef>
                <a:spcAft>
                  <a:spcPts val="0"/>
                </a:spcAft>
              </a:pPr>
              <a:endParaRPr lang="zh-CN" altLang="en-US" sz="1800"/>
            </a:p>
          </p:txBody>
        </p:sp>
      </p:grpSp>
    </p:spTree>
    <p:extLst>
      <p:ext uri="{BB962C8B-B14F-4D97-AF65-F5344CB8AC3E}">
        <p14:creationId xmlns:p14="http://schemas.microsoft.com/office/powerpoint/2010/main" val="211840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6" presetClass="entr" presetSubtype="16"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circle(in)">
                                      <p:cBhvr>
                                        <p:cTn id="12" dur="2000"/>
                                        <p:tgtEl>
                                          <p:spTgt spid="39"/>
                                        </p:tgtEl>
                                      </p:cBhvr>
                                    </p:animEffect>
                                  </p:childTnLst>
                                </p:cTn>
                              </p:par>
                              <p:par>
                                <p:cTn id="13" presetID="2" presetClass="entr" presetSubtype="4" fill="hold" grpId="0" nodeType="withEffect">
                                  <p:stCondLst>
                                    <p:cond delay="0"/>
                                  </p:stCondLst>
                                  <p:childTnLst>
                                    <p:set>
                                      <p:cBhvr>
                                        <p:cTn id="14" dur="1" fill="hold">
                                          <p:stCondLst>
                                            <p:cond delay="0"/>
                                          </p:stCondLst>
                                        </p:cTn>
                                        <p:tgtEl>
                                          <p:spTgt spid="24">
                                            <p:txEl>
                                              <p:pRg st="1" end="1"/>
                                            </p:txEl>
                                          </p:spTgt>
                                        </p:tgtEl>
                                        <p:attrNameLst>
                                          <p:attrName>style.visibility</p:attrName>
                                        </p:attrNameLst>
                                      </p:cBhvr>
                                      <p:to>
                                        <p:strVal val="visible"/>
                                      </p:to>
                                    </p:set>
                                    <p:anim calcmode="lin" valueType="num">
                                      <p:cBhvr additive="base">
                                        <p:cTn id="15"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4">
                                            <p:txEl>
                                              <p:pRg st="1" end="1"/>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4">
                                            <p:txEl>
                                              <p:pRg st="2" end="2"/>
                                            </p:txEl>
                                          </p:spTgt>
                                        </p:tgtEl>
                                        <p:attrNameLst>
                                          <p:attrName>style.visibility</p:attrName>
                                        </p:attrNameLst>
                                      </p:cBhvr>
                                      <p:to>
                                        <p:strVal val="visible"/>
                                      </p:to>
                                    </p:set>
                                    <p:anim calcmode="lin" valueType="num">
                                      <p:cBhvr additive="base">
                                        <p:cTn id="19"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4">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
                                            <p:txEl>
                                              <p:pRg st="3" end="3"/>
                                            </p:txEl>
                                          </p:spTgt>
                                        </p:tgtEl>
                                        <p:attrNameLst>
                                          <p:attrName>style.visibility</p:attrName>
                                        </p:attrNameLst>
                                      </p:cBhvr>
                                      <p:to>
                                        <p:strVal val="visible"/>
                                      </p:to>
                                    </p:set>
                                    <p:anim calcmode="lin" valueType="num">
                                      <p:cBhvr additive="base">
                                        <p:cTn id="23" dur="500" fill="hold"/>
                                        <p:tgtEl>
                                          <p:spTgt spid="24">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4">
                                            <p:txEl>
                                              <p:pRg st="4" end="4"/>
                                            </p:txEl>
                                          </p:spTgt>
                                        </p:tgtEl>
                                        <p:attrNameLst>
                                          <p:attrName>style.visibility</p:attrName>
                                        </p:attrNameLst>
                                      </p:cBhvr>
                                      <p:to>
                                        <p:strVal val="visible"/>
                                      </p:to>
                                    </p:set>
                                    <p:anim calcmode="lin" valueType="num">
                                      <p:cBhvr additive="base">
                                        <p:cTn id="27" dur="500" fill="hold"/>
                                        <p:tgtEl>
                                          <p:spTgt spid="24">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4">
                                            <p:txEl>
                                              <p:pRg st="4" end="4"/>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4">
                                            <p:txEl>
                                              <p:pRg st="5" end="5"/>
                                            </p:txEl>
                                          </p:spTgt>
                                        </p:tgtEl>
                                        <p:attrNameLst>
                                          <p:attrName>style.visibility</p:attrName>
                                        </p:attrNameLst>
                                      </p:cBhvr>
                                      <p:to>
                                        <p:strVal val="visible"/>
                                      </p:to>
                                    </p:set>
                                    <p:anim calcmode="lin" valueType="num">
                                      <p:cBhvr additive="base">
                                        <p:cTn id="31" dur="500" fill="hold"/>
                                        <p:tgtEl>
                                          <p:spTgt spid="24">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4">
                                            <p:txEl>
                                              <p:pRg st="5" end="5"/>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4">
                                            <p:txEl>
                                              <p:pRg st="6" end="6"/>
                                            </p:txEl>
                                          </p:spTgt>
                                        </p:tgtEl>
                                        <p:attrNameLst>
                                          <p:attrName>style.visibility</p:attrName>
                                        </p:attrNameLst>
                                      </p:cBhvr>
                                      <p:to>
                                        <p:strVal val="visible"/>
                                      </p:to>
                                    </p:set>
                                    <p:anim calcmode="lin" valueType="num">
                                      <p:cBhvr additive="base">
                                        <p:cTn id="35" dur="500" fill="hold"/>
                                        <p:tgtEl>
                                          <p:spTgt spid="2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4">
                                            <p:txEl>
                                              <p:pRg st="7" end="7"/>
                                            </p:txEl>
                                          </p:spTgt>
                                        </p:tgtEl>
                                        <p:attrNameLst>
                                          <p:attrName>style.visibility</p:attrName>
                                        </p:attrNameLst>
                                      </p:cBhvr>
                                      <p:to>
                                        <p:strVal val="visible"/>
                                      </p:to>
                                    </p:set>
                                    <p:anim calcmode="lin" valueType="num">
                                      <p:cBhvr additive="base">
                                        <p:cTn id="39" dur="500" fill="hold"/>
                                        <p:tgtEl>
                                          <p:spTgt spid="24">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4">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4">
                                            <p:txEl>
                                              <p:pRg st="8" end="8"/>
                                            </p:txEl>
                                          </p:spTgt>
                                        </p:tgtEl>
                                        <p:attrNameLst>
                                          <p:attrName>style.visibility</p:attrName>
                                        </p:attrNameLst>
                                      </p:cBhvr>
                                      <p:to>
                                        <p:strVal val="visible"/>
                                      </p:to>
                                    </p:set>
                                    <p:anim calcmode="lin" valueType="num">
                                      <p:cBhvr additive="base">
                                        <p:cTn id="43" dur="500" fill="hold"/>
                                        <p:tgtEl>
                                          <p:spTgt spid="24">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4">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 presetClass="entr" presetSubtype="16" fill="hold" grpId="0" nodeType="click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box(in)">
                                      <p:cBhvr>
                                        <p:cTn id="49" dur="500"/>
                                        <p:tgtEl>
                                          <p:spTgt spid="38"/>
                                        </p:tgtEl>
                                      </p:cBhvr>
                                    </p:animEffect>
                                  </p:childTnLst>
                                </p:cTn>
                              </p:par>
                            </p:childTnLst>
                          </p:cTn>
                        </p:par>
                        <p:par>
                          <p:cTn id="50" fill="hold">
                            <p:stCondLst>
                              <p:cond delay="500"/>
                            </p:stCondLst>
                            <p:childTnLst>
                              <p:par>
                                <p:cTn id="51" presetID="1" presetClass="entr" presetSubtype="0" fill="hold" nodeType="afterEffect">
                                  <p:stCondLst>
                                    <p:cond delay="0"/>
                                  </p:stCondLst>
                                  <p:childTnLst>
                                    <p:set>
                                      <p:cBhvr>
                                        <p:cTn id="52" dur="1" fill="hold">
                                          <p:stCondLst>
                                            <p:cond delay="0"/>
                                          </p:stCondLst>
                                        </p:cTn>
                                        <p:tgtEl>
                                          <p:spTgt spid="25"/>
                                        </p:tgtEl>
                                        <p:attrNameLst>
                                          <p:attrName>style.visibility</p:attrName>
                                        </p:attrNameLst>
                                      </p:cBhvr>
                                      <p:to>
                                        <p:strVal val="visible"/>
                                      </p:to>
                                    </p:set>
                                  </p:childTnLst>
                                </p:cTn>
                              </p:par>
                            </p:childTnLst>
                          </p:cTn>
                        </p:par>
                        <p:par>
                          <p:cTn id="53" fill="hold">
                            <p:stCondLst>
                              <p:cond delay="500"/>
                            </p:stCondLst>
                            <p:childTnLst>
                              <p:par>
                                <p:cTn id="54" presetID="1" presetClass="entr" presetSubtype="0" fill="hold" nodeType="afterEffect">
                                  <p:stCondLst>
                                    <p:cond delay="0"/>
                                  </p:stCondLst>
                                  <p:childTnLst>
                                    <p:set>
                                      <p:cBhvr>
                                        <p:cTn id="55"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uiExpand="1" build="p"/>
      <p:bldP spid="38"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2423810">
            <a:extLst>
              <a:ext uri="{FF2B5EF4-FFF2-40B4-BE49-F238E27FC236}">
                <a16:creationId xmlns:a16="http://schemas.microsoft.com/office/drawing/2014/main" id="{1AF5B5CE-72EA-4FD2-9E39-C061115C1B0C}"/>
              </a:ext>
            </a:extLst>
          </p:cNvPr>
          <p:cNvSpPr>
            <a:spLocks noGrp="1"/>
          </p:cNvSpPr>
          <p:nvPr>
            <p:ph type="title"/>
          </p:nvPr>
        </p:nvSpPr>
        <p:spPr>
          <a:xfrm>
            <a:off x="381000" y="-46779"/>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37" name="文本占位符 2423809">
            <a:extLst>
              <a:ext uri="{FF2B5EF4-FFF2-40B4-BE49-F238E27FC236}">
                <a16:creationId xmlns:a16="http://schemas.microsoft.com/office/drawing/2014/main" id="{DE59CA37-6527-40F2-A5F6-617E4CF6C876}"/>
              </a:ext>
            </a:extLst>
          </p:cNvPr>
          <p:cNvSpPr txBox="1"/>
          <p:nvPr/>
        </p:nvSpPr>
        <p:spPr bwMode="auto">
          <a:xfrm>
            <a:off x="179512" y="3356992"/>
            <a:ext cx="8686800" cy="576263"/>
          </a:xfrm>
          <a:prstGeom prst="rect">
            <a:avLst/>
          </a:prstGeom>
          <a:noFill/>
          <a:ln>
            <a:noFill/>
          </a:ln>
        </p:spPr>
        <p:txBody>
          <a:bodyPr/>
          <a:lstStyle>
            <a:lvl1pPr marL="342900" indent="-342900" algn="l" rtl="0" eaLnBrk="0" fontAlgn="base" hangingPunct="0">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eaLnBrk="0" fontAlgn="base" hangingPunct="0">
              <a:spcBef>
                <a:spcPct val="20000"/>
              </a:spcBef>
              <a:spcAft>
                <a:spcPct val="0"/>
              </a:spcAft>
              <a:buClr>
                <a:srgbClr val="009900"/>
              </a:buClr>
              <a:buFont typeface="Wingdings" panose="05000000000000000000" pitchFamily="2" charset="2"/>
              <a:buChar char="§"/>
              <a:defRPr kumimoji="1" sz="2400" b="1">
                <a:solidFill>
                  <a:srgbClr val="000066"/>
                </a:solidFill>
                <a:latin typeface="+mn-lt"/>
                <a:ea typeface="+mn-ea"/>
                <a:cs typeface="+mn-cs"/>
              </a:defRPr>
            </a:lvl2pPr>
            <a:lvl3pPr marL="1143000" indent="-228600" algn="l" rtl="0" eaLnBrk="0" fontAlgn="base" hangingPunct="0">
              <a:spcBef>
                <a:spcPct val="20000"/>
              </a:spcBef>
              <a:spcAft>
                <a:spcPct val="0"/>
              </a:spcAft>
              <a:buClr>
                <a:srgbClr val="990000"/>
              </a:buClr>
              <a:buSzPct val="85000"/>
              <a:buChar char="•"/>
              <a:defRPr kumimoji="1" sz="2200">
                <a:solidFill>
                  <a:schemeClr val="tx1"/>
                </a:solidFill>
                <a:latin typeface="+mn-lt"/>
                <a:ea typeface="宋体" panose="02010600030101010101" pitchFamily="2" charset="-122"/>
                <a:cs typeface="宋体" panose="02010600030101010101" pitchFamily="2" charset="-122"/>
              </a:defRPr>
            </a:lvl3pPr>
            <a:lvl4pPr marL="1600200" indent="-228600" algn="l" rtl="0" eaLnBrk="0" fontAlgn="base" hangingPunct="0">
              <a:spcBef>
                <a:spcPct val="20000"/>
              </a:spcBef>
              <a:spcAft>
                <a:spcPct val="0"/>
              </a:spcAft>
              <a:buClr>
                <a:srgbClr val="66FFFF"/>
              </a:buClr>
              <a:buFont typeface="Wingdings" panose="05000000000000000000" pitchFamily="2" charset="2"/>
              <a:buChar char="§"/>
              <a:defRPr kumimoji="1" sz="2000">
                <a:solidFill>
                  <a:schemeClr val="tx1"/>
                </a:solidFill>
                <a:latin typeface="+mn-lt"/>
                <a:ea typeface="宋体" panose="02010600030101010101" pitchFamily="2" charset="-122"/>
              </a:defRPr>
            </a:lvl4pPr>
            <a:lvl5pPr marL="2057400" indent="-228600" algn="l" rtl="0" eaLnBrk="0" fontAlgn="base" hangingPunct="0">
              <a:spcBef>
                <a:spcPct val="20000"/>
              </a:spcBef>
              <a:spcAft>
                <a:spcPct val="0"/>
              </a:spcAft>
              <a:buClr>
                <a:schemeClr val="hlink"/>
              </a:buClr>
              <a:buChar char="»"/>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a:buFontTx/>
              <a:buNone/>
              <a:defRPr/>
            </a:pPr>
            <a:r>
              <a:rPr lang="zh-CN" altLang="en-US" kern="0" dirty="0">
                <a:solidFill>
                  <a:srgbClr val="FF3300"/>
                </a:solidFill>
                <a:latin typeface="黑体" panose="02010609060101010101" pitchFamily="49" charset="-122"/>
                <a:sym typeface="+mn-ea"/>
              </a:rPr>
              <a:t>二、供应链网络构建目标</a:t>
            </a:r>
            <a:endParaRPr lang="zh-CN" altLang="en-US" kern="0" dirty="0">
              <a:solidFill>
                <a:srgbClr val="000000"/>
              </a:solidFill>
              <a:latin typeface="黑体" panose="02010609060101010101" pitchFamily="49" charset="-122"/>
              <a:sym typeface="+mn-ea"/>
            </a:endParaRPr>
          </a:p>
        </p:txBody>
      </p:sp>
      <p:sp>
        <p:nvSpPr>
          <p:cNvPr id="103428" name="任意多边形: 形状 25">
            <a:extLst>
              <a:ext uri="{FF2B5EF4-FFF2-40B4-BE49-F238E27FC236}">
                <a16:creationId xmlns:a16="http://schemas.microsoft.com/office/drawing/2014/main" id="{27D12955-56C4-4F3C-8CA6-E4935A64802B}"/>
              </a:ext>
            </a:extLst>
          </p:cNvPr>
          <p:cNvSpPr>
            <a:spLocks noChangeArrowheads="1"/>
          </p:cNvSpPr>
          <p:nvPr/>
        </p:nvSpPr>
        <p:spPr bwMode="auto">
          <a:xfrm>
            <a:off x="4485557" y="4918446"/>
            <a:ext cx="2579825" cy="354013"/>
          </a:xfrm>
          <a:custGeom>
            <a:avLst/>
            <a:gdLst>
              <a:gd name="T0" fmla="*/ 0 w 3092734"/>
              <a:gd name="T1" fmla="*/ 0 h 353403"/>
              <a:gd name="T2" fmla="*/ 0 w 3092734"/>
              <a:gd name="T3" fmla="*/ 189199 h 353403"/>
              <a:gd name="T4" fmla="*/ 3270439 w 3092734"/>
              <a:gd name="T5" fmla="*/ 189199 h 353403"/>
              <a:gd name="T6" fmla="*/ 3270439 w 3092734"/>
              <a:gd name="T7" fmla="*/ 378398 h 353403"/>
            </a:gdLst>
            <a:ahLst/>
            <a:cxnLst>
              <a:cxn ang="0">
                <a:pos x="T0" y="T1"/>
              </a:cxn>
              <a:cxn ang="0">
                <a:pos x="T2" y="T3"/>
              </a:cxn>
              <a:cxn ang="0">
                <a:pos x="T4" y="T5"/>
              </a:cxn>
              <a:cxn ang="0">
                <a:pos x="T6" y="T7"/>
              </a:cxn>
            </a:cxnLst>
            <a:rect l="0" t="0" r="r" b="b"/>
            <a:pathLst>
              <a:path w="3092734" h="353403">
                <a:moveTo>
                  <a:pt x="0" y="0"/>
                </a:moveTo>
                <a:lnTo>
                  <a:pt x="0" y="189199"/>
                </a:lnTo>
                <a:lnTo>
                  <a:pt x="3270439" y="189199"/>
                </a:lnTo>
                <a:lnTo>
                  <a:pt x="3270439" y="378398"/>
                </a:lnTo>
              </a:path>
            </a:pathLst>
          </a:custGeom>
          <a:noFill/>
          <a:ln w="12700">
            <a:solidFill>
              <a:srgbClr val="A5A5A5"/>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03431" name="任意多边形: 形状 28">
            <a:extLst>
              <a:ext uri="{FF2B5EF4-FFF2-40B4-BE49-F238E27FC236}">
                <a16:creationId xmlns:a16="http://schemas.microsoft.com/office/drawing/2014/main" id="{7EF00DDB-A283-4269-B757-C3EA6089E4DD}"/>
              </a:ext>
            </a:extLst>
          </p:cNvPr>
          <p:cNvSpPr>
            <a:spLocks noChangeArrowheads="1"/>
          </p:cNvSpPr>
          <p:nvPr/>
        </p:nvSpPr>
        <p:spPr bwMode="auto">
          <a:xfrm>
            <a:off x="1763689" y="4918447"/>
            <a:ext cx="2592288" cy="354013"/>
          </a:xfrm>
          <a:custGeom>
            <a:avLst/>
            <a:gdLst>
              <a:gd name="T0" fmla="*/ 3270439 w 3092734"/>
              <a:gd name="T1" fmla="*/ 0 h 353403"/>
              <a:gd name="T2" fmla="*/ 3270439 w 3092734"/>
              <a:gd name="T3" fmla="*/ 189199 h 353403"/>
              <a:gd name="T4" fmla="*/ 0 w 3092734"/>
              <a:gd name="T5" fmla="*/ 189199 h 353403"/>
              <a:gd name="T6" fmla="*/ 0 w 3092734"/>
              <a:gd name="T7" fmla="*/ 378398 h 353403"/>
            </a:gdLst>
            <a:ahLst/>
            <a:cxnLst>
              <a:cxn ang="0">
                <a:pos x="T0" y="T1"/>
              </a:cxn>
              <a:cxn ang="0">
                <a:pos x="T2" y="T3"/>
              </a:cxn>
              <a:cxn ang="0">
                <a:pos x="T4" y="T5"/>
              </a:cxn>
              <a:cxn ang="0">
                <a:pos x="T6" y="T7"/>
              </a:cxn>
            </a:cxnLst>
            <a:rect l="0" t="0" r="r" b="b"/>
            <a:pathLst>
              <a:path w="3092734" h="353403">
                <a:moveTo>
                  <a:pt x="3270439" y="0"/>
                </a:moveTo>
                <a:lnTo>
                  <a:pt x="3270439" y="189199"/>
                </a:lnTo>
                <a:lnTo>
                  <a:pt x="0" y="189199"/>
                </a:lnTo>
                <a:lnTo>
                  <a:pt x="0" y="378398"/>
                </a:lnTo>
              </a:path>
            </a:pathLst>
          </a:custGeom>
          <a:noFill/>
          <a:ln w="12700">
            <a:solidFill>
              <a:srgbClr val="A5A5A5"/>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30" name="任意多边形: 形状 29">
            <a:extLst>
              <a:ext uri="{FF2B5EF4-FFF2-40B4-BE49-F238E27FC236}">
                <a16:creationId xmlns:a16="http://schemas.microsoft.com/office/drawing/2014/main" id="{835DD70C-EBC2-4E0B-BB2A-69A11CE1FF2B}"/>
              </a:ext>
            </a:extLst>
          </p:cNvPr>
          <p:cNvSpPr/>
          <p:nvPr/>
        </p:nvSpPr>
        <p:spPr>
          <a:xfrm>
            <a:off x="3765352" y="4077072"/>
            <a:ext cx="1467173" cy="841375"/>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4472C4">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2100" b="1" kern="0" dirty="0">
                <a:solidFill>
                  <a:prstClr val="white"/>
                </a:solidFill>
                <a:latin typeface="微软雅黑" panose="020B0503020204020204" pitchFamily="34" charset="-122"/>
                <a:ea typeface="微软雅黑" panose="020B0503020204020204" pitchFamily="34" charset="-122"/>
              </a:rPr>
              <a:t>供应链网络</a:t>
            </a:r>
            <a:endParaRPr lang="en-US" altLang="zh-CN" sz="2100" b="1" kern="0" dirty="0">
              <a:solidFill>
                <a:prstClr val="white"/>
              </a:solidFill>
              <a:latin typeface="微软雅黑" panose="020B0503020204020204" pitchFamily="34" charset="-122"/>
              <a:ea typeface="微软雅黑" panose="020B0503020204020204" pitchFamily="34" charset="-122"/>
            </a:endParaRPr>
          </a:p>
          <a:p>
            <a:pPr algn="ctr" defTabSz="933450" fontAlgn="auto">
              <a:lnSpc>
                <a:spcPct val="90000"/>
              </a:lnSpc>
              <a:spcBef>
                <a:spcPts val="0"/>
              </a:spcBef>
              <a:spcAft>
                <a:spcPct val="35000"/>
              </a:spcAft>
              <a:defRPr/>
            </a:pPr>
            <a:r>
              <a:rPr lang="zh-CN" altLang="en-US" sz="2100" b="1" kern="0" dirty="0">
                <a:solidFill>
                  <a:prstClr val="white"/>
                </a:solidFill>
                <a:latin typeface="微软雅黑" panose="020B0503020204020204" pitchFamily="34" charset="-122"/>
                <a:ea typeface="微软雅黑" panose="020B0503020204020204" pitchFamily="34" charset="-122"/>
              </a:rPr>
              <a:t>构建目标</a:t>
            </a:r>
            <a:endParaRPr lang="zh-CN" altLang="en-US" sz="2100" kern="0" dirty="0">
              <a:solidFill>
                <a:prstClr val="white"/>
              </a:solidFill>
              <a:latin typeface="微软雅黑" panose="020B0503020204020204" pitchFamily="34" charset="-122"/>
              <a:ea typeface="微软雅黑" panose="020B0503020204020204" pitchFamily="34" charset="-122"/>
            </a:endParaRPr>
          </a:p>
        </p:txBody>
      </p:sp>
      <p:sp>
        <p:nvSpPr>
          <p:cNvPr id="31" name="任意多边形: 形状 30">
            <a:extLst>
              <a:ext uri="{FF2B5EF4-FFF2-40B4-BE49-F238E27FC236}">
                <a16:creationId xmlns:a16="http://schemas.microsoft.com/office/drawing/2014/main" id="{53ECD36F-8D14-40B4-8DD2-E9B36041E212}"/>
              </a:ext>
            </a:extLst>
          </p:cNvPr>
          <p:cNvSpPr/>
          <p:nvPr/>
        </p:nvSpPr>
        <p:spPr>
          <a:xfrm>
            <a:off x="1025336" y="5272460"/>
            <a:ext cx="1467173" cy="631179"/>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2100" kern="0" dirty="0">
                <a:solidFill>
                  <a:prstClr val="white"/>
                </a:solidFill>
                <a:latin typeface="微软雅黑" panose="020B0503020204020204" pitchFamily="34" charset="-122"/>
                <a:ea typeface="微软雅黑" panose="020B0503020204020204" pitchFamily="34" charset="-122"/>
              </a:rPr>
              <a:t>网络</a:t>
            </a:r>
            <a:r>
              <a:rPr lang="zh-CN" altLang="en-US" sz="2100" b="1" kern="0" dirty="0">
                <a:solidFill>
                  <a:srgbClr val="FF0000"/>
                </a:solidFill>
                <a:latin typeface="微软雅黑" panose="020B0503020204020204" pitchFamily="34" charset="-122"/>
                <a:ea typeface="微软雅黑" panose="020B0503020204020204" pitchFamily="34" charset="-122"/>
              </a:rPr>
              <a:t>整体性</a:t>
            </a:r>
          </a:p>
        </p:txBody>
      </p:sp>
      <p:sp>
        <p:nvSpPr>
          <p:cNvPr id="32" name="任意多边形: 形状 31">
            <a:extLst>
              <a:ext uri="{FF2B5EF4-FFF2-40B4-BE49-F238E27FC236}">
                <a16:creationId xmlns:a16="http://schemas.microsoft.com/office/drawing/2014/main" id="{E76DF91D-EB2F-4367-8226-4886DECBFB26}"/>
              </a:ext>
            </a:extLst>
          </p:cNvPr>
          <p:cNvSpPr/>
          <p:nvPr/>
        </p:nvSpPr>
        <p:spPr>
          <a:xfrm>
            <a:off x="2856540" y="5272460"/>
            <a:ext cx="1465807" cy="631179"/>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defTabSz="933450" fontAlgn="auto">
              <a:lnSpc>
                <a:spcPct val="90000"/>
              </a:lnSpc>
              <a:spcBef>
                <a:spcPts val="0"/>
              </a:spcBef>
              <a:spcAft>
                <a:spcPct val="35000"/>
              </a:spcAft>
              <a:defRPr/>
            </a:pPr>
            <a:r>
              <a:rPr lang="zh-CN" altLang="en-US" sz="2100" kern="0" dirty="0">
                <a:solidFill>
                  <a:prstClr val="white"/>
                </a:solidFill>
                <a:latin typeface="微软雅黑" panose="020B0503020204020204" pitchFamily="34" charset="-122"/>
                <a:ea typeface="微软雅黑" panose="020B0503020204020204" pitchFamily="34" charset="-122"/>
              </a:rPr>
              <a:t>运作</a:t>
            </a:r>
            <a:r>
              <a:rPr lang="zh-CN" altLang="en-US" sz="2100" b="1" kern="0" dirty="0">
                <a:solidFill>
                  <a:srgbClr val="FF0000"/>
                </a:solidFill>
                <a:latin typeface="微软雅黑" panose="020B0503020204020204" pitchFamily="34" charset="-122"/>
                <a:ea typeface="微软雅黑" panose="020B0503020204020204" pitchFamily="34" charset="-122"/>
              </a:rPr>
              <a:t>高效率</a:t>
            </a:r>
          </a:p>
        </p:txBody>
      </p:sp>
      <p:sp>
        <p:nvSpPr>
          <p:cNvPr id="33" name="任意多边形: 形状 32">
            <a:extLst>
              <a:ext uri="{FF2B5EF4-FFF2-40B4-BE49-F238E27FC236}">
                <a16:creationId xmlns:a16="http://schemas.microsoft.com/office/drawing/2014/main" id="{20DB26F6-A54D-4B50-80F5-0D72948FB60C}"/>
              </a:ext>
            </a:extLst>
          </p:cNvPr>
          <p:cNvSpPr/>
          <p:nvPr/>
        </p:nvSpPr>
        <p:spPr>
          <a:xfrm>
            <a:off x="4686378" y="5272460"/>
            <a:ext cx="1465806" cy="631179"/>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defTabSz="933450" fontAlgn="auto">
              <a:lnSpc>
                <a:spcPct val="90000"/>
              </a:lnSpc>
              <a:spcBef>
                <a:spcPts val="0"/>
              </a:spcBef>
              <a:spcAft>
                <a:spcPct val="35000"/>
              </a:spcAft>
              <a:defRPr/>
            </a:pPr>
            <a:r>
              <a:rPr lang="zh-CN" altLang="en-US" sz="2100" kern="0" dirty="0">
                <a:solidFill>
                  <a:prstClr val="white"/>
                </a:solidFill>
                <a:latin typeface="微软雅黑" panose="020B0503020204020204" pitchFamily="34" charset="-122"/>
                <a:ea typeface="微软雅黑" panose="020B0503020204020204" pitchFamily="34" charset="-122"/>
              </a:rPr>
              <a:t>运营</a:t>
            </a:r>
            <a:r>
              <a:rPr lang="zh-CN" altLang="en-US" sz="2100" b="1" kern="0" dirty="0">
                <a:solidFill>
                  <a:srgbClr val="FF0000"/>
                </a:solidFill>
                <a:latin typeface="微软雅黑" panose="020B0503020204020204" pitchFamily="34" charset="-122"/>
                <a:ea typeface="微软雅黑" panose="020B0503020204020204" pitchFamily="34" charset="-122"/>
              </a:rPr>
              <a:t>低成本</a:t>
            </a:r>
          </a:p>
        </p:txBody>
      </p:sp>
      <p:sp>
        <p:nvSpPr>
          <p:cNvPr id="34" name="任意多边形: 形状 33">
            <a:extLst>
              <a:ext uri="{FF2B5EF4-FFF2-40B4-BE49-F238E27FC236}">
                <a16:creationId xmlns:a16="http://schemas.microsoft.com/office/drawing/2014/main" id="{D2E35A8A-E99F-4406-9882-1B9A568F4BCC}"/>
              </a:ext>
            </a:extLst>
          </p:cNvPr>
          <p:cNvSpPr/>
          <p:nvPr/>
        </p:nvSpPr>
        <p:spPr>
          <a:xfrm>
            <a:off x="6516215" y="5272460"/>
            <a:ext cx="1368153" cy="631179"/>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defTabSz="933450" fontAlgn="auto">
              <a:lnSpc>
                <a:spcPct val="90000"/>
              </a:lnSpc>
              <a:spcBef>
                <a:spcPts val="0"/>
              </a:spcBef>
              <a:spcAft>
                <a:spcPct val="35000"/>
              </a:spcAft>
              <a:defRPr/>
            </a:pPr>
            <a:r>
              <a:rPr lang="zh-CN" altLang="en-US" sz="2100" kern="0" dirty="0">
                <a:solidFill>
                  <a:prstClr val="white"/>
                </a:solidFill>
                <a:latin typeface="微软雅黑" panose="020B0503020204020204" pitchFamily="34" charset="-122"/>
                <a:ea typeface="微软雅黑" panose="020B0503020204020204" pitchFamily="34" charset="-122"/>
              </a:rPr>
              <a:t>快速</a:t>
            </a:r>
            <a:r>
              <a:rPr lang="zh-CN" altLang="en-US" sz="2100" b="1" kern="0" dirty="0">
                <a:solidFill>
                  <a:srgbClr val="FF0000"/>
                </a:solidFill>
                <a:latin typeface="微软雅黑" panose="020B0503020204020204" pitchFamily="34" charset="-122"/>
                <a:ea typeface="微软雅黑" panose="020B0503020204020204" pitchFamily="34" charset="-122"/>
              </a:rPr>
              <a:t>反应力</a:t>
            </a:r>
          </a:p>
        </p:txBody>
      </p:sp>
      <p:sp>
        <p:nvSpPr>
          <p:cNvPr id="13" name="文本占位符 2423809">
            <a:extLst>
              <a:ext uri="{FF2B5EF4-FFF2-40B4-BE49-F238E27FC236}">
                <a16:creationId xmlns:a16="http://schemas.microsoft.com/office/drawing/2014/main" id="{583B86D9-E462-441C-8791-83F863342B03}"/>
              </a:ext>
            </a:extLst>
          </p:cNvPr>
          <p:cNvSpPr>
            <a:spLocks noGrp="1" noChangeArrowheads="1"/>
          </p:cNvSpPr>
          <p:nvPr>
            <p:ph idx="1"/>
          </p:nvPr>
        </p:nvSpPr>
        <p:spPr>
          <a:xfrm>
            <a:off x="216025" y="711252"/>
            <a:ext cx="8686800" cy="576263"/>
          </a:xfrm>
        </p:spPr>
        <p:txBody>
          <a:bodyPr/>
          <a:lstStyle/>
          <a:p>
            <a:pPr>
              <a:buFontTx/>
              <a:buNone/>
            </a:pPr>
            <a:r>
              <a:rPr lang="zh-CN" altLang="en-US" dirty="0">
                <a:solidFill>
                  <a:srgbClr val="FF3300"/>
                </a:solidFill>
                <a:latin typeface="黑体" panose="02010609060101010101" pitchFamily="49" charset="-122"/>
              </a:rPr>
              <a:t>一、供应链网络构建原则</a:t>
            </a:r>
            <a:endParaRPr lang="zh-CN" altLang="en-US" dirty="0">
              <a:latin typeface="黑体" panose="02010609060101010101" pitchFamily="49" charset="-122"/>
            </a:endParaRPr>
          </a:p>
        </p:txBody>
      </p:sp>
      <p:grpSp>
        <p:nvGrpSpPr>
          <p:cNvPr id="14" name="组合 7">
            <a:extLst>
              <a:ext uri="{FF2B5EF4-FFF2-40B4-BE49-F238E27FC236}">
                <a16:creationId xmlns:a16="http://schemas.microsoft.com/office/drawing/2014/main" id="{9A6B518A-7EA4-4ED3-A930-EC42A3DBB0B3}"/>
              </a:ext>
            </a:extLst>
          </p:cNvPr>
          <p:cNvGrpSpPr>
            <a:grpSpLocks/>
          </p:cNvGrpSpPr>
          <p:nvPr/>
        </p:nvGrpSpPr>
        <p:grpSpPr bwMode="auto">
          <a:xfrm>
            <a:off x="538729" y="1450750"/>
            <a:ext cx="8209786" cy="1649573"/>
            <a:chOff x="1629211" y="2153728"/>
            <a:chExt cx="9084683" cy="2704645"/>
          </a:xfrm>
        </p:grpSpPr>
        <p:sp>
          <p:nvSpPr>
            <p:cNvPr id="15" name="任意多边形: 形状 8">
              <a:extLst>
                <a:ext uri="{FF2B5EF4-FFF2-40B4-BE49-F238E27FC236}">
                  <a16:creationId xmlns:a16="http://schemas.microsoft.com/office/drawing/2014/main" id="{1B62A2B6-3C1B-4C84-A1DC-04AA392BD830}"/>
                </a:ext>
              </a:extLst>
            </p:cNvPr>
            <p:cNvSpPr/>
            <p:nvPr/>
          </p:nvSpPr>
          <p:spPr>
            <a:xfrm>
              <a:off x="1629211" y="2153728"/>
              <a:ext cx="1633709" cy="604566"/>
            </a:xfrm>
            <a:custGeom>
              <a:avLst/>
              <a:gdLst>
                <a:gd name="connsiteX0" fmla="*/ 0 w 1633772"/>
                <a:gd name="connsiteY0" fmla="*/ 0 h 604800"/>
                <a:gd name="connsiteX1" fmla="*/ 1633772 w 1633772"/>
                <a:gd name="connsiteY1" fmla="*/ 0 h 604800"/>
                <a:gd name="connsiteX2" fmla="*/ 1633772 w 1633772"/>
                <a:gd name="connsiteY2" fmla="*/ 604800 h 604800"/>
                <a:gd name="connsiteX3" fmla="*/ 0 w 1633772"/>
                <a:gd name="connsiteY3" fmla="*/ 604800 h 604800"/>
                <a:gd name="connsiteX4" fmla="*/ 0 w 1633772"/>
                <a:gd name="connsiteY4" fmla="*/ 0 h 6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772" h="604800">
                  <a:moveTo>
                    <a:pt x="0" y="0"/>
                  </a:moveTo>
                  <a:lnTo>
                    <a:pt x="1633772" y="0"/>
                  </a:lnTo>
                  <a:lnTo>
                    <a:pt x="1633772" y="604800"/>
                  </a:lnTo>
                  <a:lnTo>
                    <a:pt x="0" y="604800"/>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txBody>
            <a:bodyPr lIns="149352" tIns="85344" rIns="149352" bIns="85344" spcCol="1270" anchor="ctr"/>
            <a:lstStyle/>
            <a:p>
              <a:pPr algn="ctr" defTabSz="933450" fontAlgn="auto">
                <a:lnSpc>
                  <a:spcPct val="90000"/>
                </a:lnSpc>
                <a:spcBef>
                  <a:spcPts val="0"/>
                </a:spcBef>
                <a:spcAft>
                  <a:spcPct val="35000"/>
                </a:spcAft>
                <a:defRPr/>
              </a:pPr>
              <a:r>
                <a:rPr lang="zh-CN" altLang="en-US" sz="2000" kern="0" dirty="0">
                  <a:solidFill>
                    <a:prstClr val="white"/>
                  </a:solidFill>
                  <a:latin typeface="微软雅黑" panose="020B0503020204020204" pitchFamily="34" charset="-122"/>
                  <a:ea typeface="微软雅黑" panose="020B0503020204020204" pitchFamily="34" charset="-122"/>
                </a:rPr>
                <a:t>经济性</a:t>
              </a:r>
            </a:p>
          </p:txBody>
        </p:sp>
        <p:sp>
          <p:nvSpPr>
            <p:cNvPr id="16" name="矩形 9">
              <a:extLst>
                <a:ext uri="{FF2B5EF4-FFF2-40B4-BE49-F238E27FC236}">
                  <a16:creationId xmlns:a16="http://schemas.microsoft.com/office/drawing/2014/main" id="{7859C09A-4859-4B36-9A08-F995C5B97C8B}"/>
                </a:ext>
              </a:extLst>
            </p:cNvPr>
            <p:cNvSpPr>
              <a:spLocks noChangeArrowheads="1"/>
            </p:cNvSpPr>
            <p:nvPr/>
          </p:nvSpPr>
          <p:spPr bwMode="auto">
            <a:xfrm>
              <a:off x="1630122" y="2781139"/>
              <a:ext cx="1633772" cy="2019201"/>
            </a:xfrm>
            <a:prstGeom prst="rect">
              <a:avLst/>
            </a:prstGeom>
            <a:solidFill>
              <a:srgbClr val="CFD5EA">
                <a:alpha val="90195"/>
              </a:srgbClr>
            </a:solidFill>
            <a:ln w="12700">
              <a:solidFill>
                <a:srgbClr val="CFD5EA">
                  <a:alpha val="90195"/>
                </a:srgbClr>
              </a:solidFill>
              <a:miter lim="800000"/>
              <a:headEnd/>
              <a:tailEnd/>
            </a:ln>
          </p:spPr>
          <p:txBody>
            <a:bodyPr/>
            <a:lstStyle/>
            <a:p>
              <a:pPr eaLnBrk="0" hangingPunct="0"/>
              <a:endParaRPr lang="zh-CN" altLang="en-US"/>
            </a:p>
          </p:txBody>
        </p:sp>
        <p:sp>
          <p:nvSpPr>
            <p:cNvPr id="17" name="任意多边形: 形状 10">
              <a:extLst>
                <a:ext uri="{FF2B5EF4-FFF2-40B4-BE49-F238E27FC236}">
                  <a16:creationId xmlns:a16="http://schemas.microsoft.com/office/drawing/2014/main" id="{782B6943-CA13-4418-991D-D1ABB383A775}"/>
                </a:ext>
              </a:extLst>
            </p:cNvPr>
            <p:cNvSpPr/>
            <p:nvPr/>
          </p:nvSpPr>
          <p:spPr>
            <a:xfrm>
              <a:off x="3491289" y="2153728"/>
              <a:ext cx="1633709" cy="604566"/>
            </a:xfrm>
            <a:custGeom>
              <a:avLst/>
              <a:gdLst>
                <a:gd name="connsiteX0" fmla="*/ 0 w 1633772"/>
                <a:gd name="connsiteY0" fmla="*/ 0 h 604800"/>
                <a:gd name="connsiteX1" fmla="*/ 1633772 w 1633772"/>
                <a:gd name="connsiteY1" fmla="*/ 0 h 604800"/>
                <a:gd name="connsiteX2" fmla="*/ 1633772 w 1633772"/>
                <a:gd name="connsiteY2" fmla="*/ 604800 h 604800"/>
                <a:gd name="connsiteX3" fmla="*/ 0 w 1633772"/>
                <a:gd name="connsiteY3" fmla="*/ 604800 h 604800"/>
                <a:gd name="connsiteX4" fmla="*/ 0 w 1633772"/>
                <a:gd name="connsiteY4" fmla="*/ 0 h 6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772" h="604800">
                  <a:moveTo>
                    <a:pt x="0" y="0"/>
                  </a:moveTo>
                  <a:lnTo>
                    <a:pt x="1633772" y="0"/>
                  </a:lnTo>
                  <a:lnTo>
                    <a:pt x="1633772" y="604800"/>
                  </a:lnTo>
                  <a:lnTo>
                    <a:pt x="0" y="604800"/>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txBody>
            <a:bodyPr lIns="149352" tIns="85344" rIns="149352" bIns="85344" spcCol="1270" anchor="ctr"/>
            <a:lstStyle/>
            <a:p>
              <a:pPr algn="ctr" defTabSz="933450" fontAlgn="auto">
                <a:lnSpc>
                  <a:spcPct val="90000"/>
                </a:lnSpc>
                <a:spcBef>
                  <a:spcPts val="0"/>
                </a:spcBef>
                <a:spcAft>
                  <a:spcPct val="35000"/>
                </a:spcAft>
                <a:defRPr/>
              </a:pPr>
              <a:r>
                <a:rPr lang="zh-CN" altLang="en-US" sz="2000" kern="0" dirty="0">
                  <a:solidFill>
                    <a:prstClr val="white"/>
                  </a:solidFill>
                  <a:latin typeface="微软雅黑" panose="020B0503020204020204" pitchFamily="34" charset="-122"/>
                  <a:ea typeface="微软雅黑" panose="020B0503020204020204" pitchFamily="34" charset="-122"/>
                </a:rPr>
                <a:t>柔性韧性</a:t>
              </a:r>
            </a:p>
          </p:txBody>
        </p:sp>
        <p:sp>
          <p:nvSpPr>
            <p:cNvPr id="18" name="矩形 11">
              <a:extLst>
                <a:ext uri="{FF2B5EF4-FFF2-40B4-BE49-F238E27FC236}">
                  <a16:creationId xmlns:a16="http://schemas.microsoft.com/office/drawing/2014/main" id="{9276EFCC-1E22-403F-9A61-FE77EF3A5630}"/>
                </a:ext>
              </a:extLst>
            </p:cNvPr>
            <p:cNvSpPr>
              <a:spLocks noChangeArrowheads="1"/>
            </p:cNvSpPr>
            <p:nvPr/>
          </p:nvSpPr>
          <p:spPr bwMode="auto">
            <a:xfrm>
              <a:off x="3492622" y="2781139"/>
              <a:ext cx="1633772" cy="2019201"/>
            </a:xfrm>
            <a:prstGeom prst="rect">
              <a:avLst/>
            </a:prstGeom>
            <a:solidFill>
              <a:srgbClr val="CFD5EA">
                <a:alpha val="90195"/>
              </a:srgbClr>
            </a:solidFill>
            <a:ln w="12700">
              <a:solidFill>
                <a:srgbClr val="CFD5EA">
                  <a:alpha val="90195"/>
                </a:srgbClr>
              </a:solidFill>
              <a:miter lim="800000"/>
              <a:headEnd/>
              <a:tailEnd/>
            </a:ln>
          </p:spPr>
          <p:txBody>
            <a:bodyPr/>
            <a:lstStyle/>
            <a:p>
              <a:pPr eaLnBrk="0" hangingPunct="0"/>
              <a:endParaRPr lang="zh-CN" altLang="en-US"/>
            </a:p>
          </p:txBody>
        </p:sp>
        <p:sp>
          <p:nvSpPr>
            <p:cNvPr id="19" name="任意多边形: 形状 12">
              <a:extLst>
                <a:ext uri="{FF2B5EF4-FFF2-40B4-BE49-F238E27FC236}">
                  <a16:creationId xmlns:a16="http://schemas.microsoft.com/office/drawing/2014/main" id="{1E07A62F-E838-4B3E-8A2F-3432666BEBC4}"/>
                </a:ext>
              </a:extLst>
            </p:cNvPr>
            <p:cNvSpPr/>
            <p:nvPr/>
          </p:nvSpPr>
          <p:spPr>
            <a:xfrm>
              <a:off x="5353364" y="2153728"/>
              <a:ext cx="1635466" cy="604566"/>
            </a:xfrm>
            <a:custGeom>
              <a:avLst/>
              <a:gdLst>
                <a:gd name="connsiteX0" fmla="*/ 0 w 1633772"/>
                <a:gd name="connsiteY0" fmla="*/ 0 h 604800"/>
                <a:gd name="connsiteX1" fmla="*/ 1633772 w 1633772"/>
                <a:gd name="connsiteY1" fmla="*/ 0 h 604800"/>
                <a:gd name="connsiteX2" fmla="*/ 1633772 w 1633772"/>
                <a:gd name="connsiteY2" fmla="*/ 604800 h 604800"/>
                <a:gd name="connsiteX3" fmla="*/ 0 w 1633772"/>
                <a:gd name="connsiteY3" fmla="*/ 604800 h 604800"/>
                <a:gd name="connsiteX4" fmla="*/ 0 w 1633772"/>
                <a:gd name="connsiteY4" fmla="*/ 0 h 6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772" h="604800">
                  <a:moveTo>
                    <a:pt x="0" y="0"/>
                  </a:moveTo>
                  <a:lnTo>
                    <a:pt x="1633772" y="0"/>
                  </a:lnTo>
                  <a:lnTo>
                    <a:pt x="1633772" y="604800"/>
                  </a:lnTo>
                  <a:lnTo>
                    <a:pt x="0" y="604800"/>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txBody>
            <a:bodyPr lIns="149352" tIns="85344" rIns="149352" bIns="85344" spcCol="1270" anchor="ctr"/>
            <a:lstStyle/>
            <a:p>
              <a:pPr algn="ctr" defTabSz="933450" fontAlgn="auto">
                <a:lnSpc>
                  <a:spcPct val="90000"/>
                </a:lnSpc>
                <a:spcBef>
                  <a:spcPts val="0"/>
                </a:spcBef>
                <a:spcAft>
                  <a:spcPct val="35000"/>
                </a:spcAft>
                <a:defRPr/>
              </a:pPr>
              <a:r>
                <a:rPr lang="zh-CN" altLang="en-US" sz="2000" kern="0" dirty="0">
                  <a:solidFill>
                    <a:prstClr val="white"/>
                  </a:solidFill>
                  <a:latin typeface="微软雅黑" panose="020B0503020204020204" pitchFamily="34" charset="-122"/>
                  <a:ea typeface="微软雅黑" panose="020B0503020204020204" pitchFamily="34" charset="-122"/>
                </a:rPr>
                <a:t>延迟化</a:t>
              </a:r>
            </a:p>
          </p:txBody>
        </p:sp>
        <p:sp>
          <p:nvSpPr>
            <p:cNvPr id="20" name="矩形 13">
              <a:extLst>
                <a:ext uri="{FF2B5EF4-FFF2-40B4-BE49-F238E27FC236}">
                  <a16:creationId xmlns:a16="http://schemas.microsoft.com/office/drawing/2014/main" id="{64269984-D3AE-48BA-9D4F-F70CE6ADE6B5}"/>
                </a:ext>
              </a:extLst>
            </p:cNvPr>
            <p:cNvSpPr>
              <a:spLocks noChangeArrowheads="1"/>
            </p:cNvSpPr>
            <p:nvPr/>
          </p:nvSpPr>
          <p:spPr bwMode="auto">
            <a:xfrm>
              <a:off x="5355122" y="2781139"/>
              <a:ext cx="1633772" cy="2019201"/>
            </a:xfrm>
            <a:prstGeom prst="rect">
              <a:avLst/>
            </a:prstGeom>
            <a:solidFill>
              <a:srgbClr val="CFD5EA">
                <a:alpha val="90195"/>
              </a:srgbClr>
            </a:solidFill>
            <a:ln w="12700">
              <a:solidFill>
                <a:srgbClr val="CFD5EA">
                  <a:alpha val="90195"/>
                </a:srgbClr>
              </a:solidFill>
              <a:miter lim="800000"/>
              <a:headEnd/>
              <a:tailEnd/>
            </a:ln>
          </p:spPr>
          <p:txBody>
            <a:bodyPr/>
            <a:lstStyle/>
            <a:p>
              <a:pPr eaLnBrk="0" hangingPunct="0"/>
              <a:endParaRPr lang="zh-CN" altLang="en-US"/>
            </a:p>
          </p:txBody>
        </p:sp>
        <p:sp>
          <p:nvSpPr>
            <p:cNvPr id="21" name="任意多边形: 形状 14">
              <a:extLst>
                <a:ext uri="{FF2B5EF4-FFF2-40B4-BE49-F238E27FC236}">
                  <a16:creationId xmlns:a16="http://schemas.microsoft.com/office/drawing/2014/main" id="{11FBD720-163E-422A-830B-7716D7B2C107}"/>
                </a:ext>
              </a:extLst>
            </p:cNvPr>
            <p:cNvSpPr/>
            <p:nvPr/>
          </p:nvSpPr>
          <p:spPr>
            <a:xfrm>
              <a:off x="7217198" y="2153728"/>
              <a:ext cx="1633709" cy="604566"/>
            </a:xfrm>
            <a:custGeom>
              <a:avLst/>
              <a:gdLst>
                <a:gd name="connsiteX0" fmla="*/ 0 w 1633772"/>
                <a:gd name="connsiteY0" fmla="*/ 0 h 604800"/>
                <a:gd name="connsiteX1" fmla="*/ 1633772 w 1633772"/>
                <a:gd name="connsiteY1" fmla="*/ 0 h 604800"/>
                <a:gd name="connsiteX2" fmla="*/ 1633772 w 1633772"/>
                <a:gd name="connsiteY2" fmla="*/ 604800 h 604800"/>
                <a:gd name="connsiteX3" fmla="*/ 0 w 1633772"/>
                <a:gd name="connsiteY3" fmla="*/ 604800 h 604800"/>
                <a:gd name="connsiteX4" fmla="*/ 0 w 1633772"/>
                <a:gd name="connsiteY4" fmla="*/ 0 h 6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772" h="604800">
                  <a:moveTo>
                    <a:pt x="0" y="0"/>
                  </a:moveTo>
                  <a:lnTo>
                    <a:pt x="1633772" y="0"/>
                  </a:lnTo>
                  <a:lnTo>
                    <a:pt x="1633772" y="604800"/>
                  </a:lnTo>
                  <a:lnTo>
                    <a:pt x="0" y="604800"/>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txBody>
            <a:bodyPr lIns="149352" tIns="85344" rIns="149352" bIns="85344" spcCol="1270" anchor="ctr"/>
            <a:lstStyle/>
            <a:p>
              <a:pPr algn="ctr" defTabSz="933450" fontAlgn="auto">
                <a:lnSpc>
                  <a:spcPct val="90000"/>
                </a:lnSpc>
                <a:spcBef>
                  <a:spcPts val="0"/>
                </a:spcBef>
                <a:spcAft>
                  <a:spcPct val="35000"/>
                </a:spcAft>
                <a:defRPr/>
              </a:pPr>
              <a:r>
                <a:rPr lang="zh-CN" altLang="en-US" sz="2000" kern="0" dirty="0">
                  <a:solidFill>
                    <a:prstClr val="white"/>
                  </a:solidFill>
                  <a:latin typeface="微软雅黑" panose="020B0503020204020204" pitchFamily="34" charset="-122"/>
                  <a:ea typeface="微软雅黑" panose="020B0503020204020204" pitchFamily="34" charset="-122"/>
                </a:rPr>
                <a:t>合并性</a:t>
              </a:r>
            </a:p>
          </p:txBody>
        </p:sp>
        <p:sp>
          <p:nvSpPr>
            <p:cNvPr id="22" name="矩形 15">
              <a:extLst>
                <a:ext uri="{FF2B5EF4-FFF2-40B4-BE49-F238E27FC236}">
                  <a16:creationId xmlns:a16="http://schemas.microsoft.com/office/drawing/2014/main" id="{E9326FF8-1F4D-4D13-BFC9-7446B9C682F2}"/>
                </a:ext>
              </a:extLst>
            </p:cNvPr>
            <p:cNvSpPr>
              <a:spLocks noChangeArrowheads="1"/>
            </p:cNvSpPr>
            <p:nvPr/>
          </p:nvSpPr>
          <p:spPr bwMode="auto">
            <a:xfrm>
              <a:off x="7217622" y="2781139"/>
              <a:ext cx="1633772" cy="2019201"/>
            </a:xfrm>
            <a:prstGeom prst="rect">
              <a:avLst/>
            </a:prstGeom>
            <a:solidFill>
              <a:srgbClr val="CFD5EA">
                <a:alpha val="90195"/>
              </a:srgbClr>
            </a:solidFill>
            <a:ln w="12700">
              <a:solidFill>
                <a:srgbClr val="CFD5EA">
                  <a:alpha val="90195"/>
                </a:srgbClr>
              </a:solidFill>
              <a:miter lim="800000"/>
              <a:headEnd/>
              <a:tailEnd/>
            </a:ln>
          </p:spPr>
          <p:txBody>
            <a:bodyPr/>
            <a:lstStyle/>
            <a:p>
              <a:pPr eaLnBrk="0" hangingPunct="0"/>
              <a:endParaRPr lang="zh-CN" altLang="en-US"/>
            </a:p>
          </p:txBody>
        </p:sp>
        <p:sp>
          <p:nvSpPr>
            <p:cNvPr id="23" name="任意多边形: 形状 16">
              <a:extLst>
                <a:ext uri="{FF2B5EF4-FFF2-40B4-BE49-F238E27FC236}">
                  <a16:creationId xmlns:a16="http://schemas.microsoft.com/office/drawing/2014/main" id="{9536B8E0-336E-4FD0-A6B6-7BBCBAAC48DA}"/>
                </a:ext>
              </a:extLst>
            </p:cNvPr>
            <p:cNvSpPr/>
            <p:nvPr/>
          </p:nvSpPr>
          <p:spPr>
            <a:xfrm>
              <a:off x="9079275" y="2153728"/>
              <a:ext cx="1633709" cy="604566"/>
            </a:xfrm>
            <a:custGeom>
              <a:avLst/>
              <a:gdLst>
                <a:gd name="connsiteX0" fmla="*/ 0 w 1633772"/>
                <a:gd name="connsiteY0" fmla="*/ 0 h 604800"/>
                <a:gd name="connsiteX1" fmla="*/ 1633772 w 1633772"/>
                <a:gd name="connsiteY1" fmla="*/ 0 h 604800"/>
                <a:gd name="connsiteX2" fmla="*/ 1633772 w 1633772"/>
                <a:gd name="connsiteY2" fmla="*/ 604800 h 604800"/>
                <a:gd name="connsiteX3" fmla="*/ 0 w 1633772"/>
                <a:gd name="connsiteY3" fmla="*/ 604800 h 604800"/>
                <a:gd name="connsiteX4" fmla="*/ 0 w 1633772"/>
                <a:gd name="connsiteY4" fmla="*/ 0 h 6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3772" h="604800">
                  <a:moveTo>
                    <a:pt x="0" y="0"/>
                  </a:moveTo>
                  <a:lnTo>
                    <a:pt x="1633772" y="0"/>
                  </a:lnTo>
                  <a:lnTo>
                    <a:pt x="1633772" y="604800"/>
                  </a:lnTo>
                  <a:lnTo>
                    <a:pt x="0" y="604800"/>
                  </a:lnTo>
                  <a:lnTo>
                    <a:pt x="0" y="0"/>
                  </a:lnTo>
                  <a:close/>
                </a:path>
              </a:pathLst>
            </a:custGeom>
            <a:solidFill>
              <a:srgbClr val="4472C4">
                <a:hueOff val="0"/>
                <a:satOff val="0"/>
                <a:lumOff val="0"/>
                <a:alphaOff val="0"/>
              </a:srgbClr>
            </a:solidFill>
            <a:ln w="12700" cap="flat" cmpd="sng" algn="ctr">
              <a:solidFill>
                <a:srgbClr val="4472C4">
                  <a:hueOff val="0"/>
                  <a:satOff val="0"/>
                  <a:lumOff val="0"/>
                  <a:alphaOff val="0"/>
                </a:srgbClr>
              </a:solidFill>
              <a:prstDash val="solid"/>
              <a:miter lim="800000"/>
            </a:ln>
            <a:effectLst/>
          </p:spPr>
          <p:txBody>
            <a:bodyPr lIns="149352" tIns="85344" rIns="149352" bIns="85344" spcCol="1270" anchor="ctr"/>
            <a:lstStyle/>
            <a:p>
              <a:pPr algn="ctr" defTabSz="933450" fontAlgn="auto">
                <a:lnSpc>
                  <a:spcPct val="90000"/>
                </a:lnSpc>
                <a:spcBef>
                  <a:spcPts val="0"/>
                </a:spcBef>
                <a:spcAft>
                  <a:spcPct val="35000"/>
                </a:spcAft>
                <a:defRPr/>
              </a:pPr>
              <a:r>
                <a:rPr lang="zh-CN" altLang="en-US" sz="2000" kern="0" dirty="0">
                  <a:solidFill>
                    <a:prstClr val="white"/>
                  </a:solidFill>
                  <a:latin typeface="微软雅黑" panose="020B0503020204020204" pitchFamily="34" charset="-122"/>
                  <a:ea typeface="微软雅黑" panose="020B0503020204020204" pitchFamily="34" charset="-122"/>
                </a:rPr>
                <a:t>标准化</a:t>
              </a:r>
            </a:p>
          </p:txBody>
        </p:sp>
        <p:sp>
          <p:nvSpPr>
            <p:cNvPr id="24" name="矩形 17">
              <a:extLst>
                <a:ext uri="{FF2B5EF4-FFF2-40B4-BE49-F238E27FC236}">
                  <a16:creationId xmlns:a16="http://schemas.microsoft.com/office/drawing/2014/main" id="{40257C40-BF82-43D2-9972-A2CFE677BD2E}"/>
                </a:ext>
              </a:extLst>
            </p:cNvPr>
            <p:cNvSpPr>
              <a:spLocks noChangeArrowheads="1"/>
            </p:cNvSpPr>
            <p:nvPr/>
          </p:nvSpPr>
          <p:spPr bwMode="auto">
            <a:xfrm>
              <a:off x="9080122" y="2781139"/>
              <a:ext cx="1633772" cy="2019201"/>
            </a:xfrm>
            <a:prstGeom prst="rect">
              <a:avLst/>
            </a:prstGeom>
            <a:solidFill>
              <a:srgbClr val="CFD5EA">
                <a:alpha val="90195"/>
              </a:srgbClr>
            </a:solidFill>
            <a:ln w="12700">
              <a:solidFill>
                <a:srgbClr val="CFD5EA">
                  <a:alpha val="90195"/>
                </a:srgbClr>
              </a:solidFill>
              <a:miter lim="800000"/>
              <a:headEnd/>
              <a:tailEnd/>
            </a:ln>
          </p:spPr>
          <p:txBody>
            <a:bodyPr/>
            <a:lstStyle/>
            <a:p>
              <a:pPr eaLnBrk="0" hangingPunct="0"/>
              <a:endParaRPr lang="zh-CN" altLang="en-US"/>
            </a:p>
          </p:txBody>
        </p:sp>
        <p:sp>
          <p:nvSpPr>
            <p:cNvPr id="25" name="矩形 24">
              <a:extLst>
                <a:ext uri="{FF2B5EF4-FFF2-40B4-BE49-F238E27FC236}">
                  <a16:creationId xmlns:a16="http://schemas.microsoft.com/office/drawing/2014/main" id="{EBE7DEC4-CAF2-4004-927A-93EC34ABCCC0}"/>
                </a:ext>
              </a:extLst>
            </p:cNvPr>
            <p:cNvSpPr/>
            <p:nvPr/>
          </p:nvSpPr>
          <p:spPr>
            <a:xfrm>
              <a:off x="1777683" y="3605633"/>
              <a:ext cx="1338587" cy="370213"/>
            </a:xfrm>
            <a:prstGeom prst="rect">
              <a:avLst/>
            </a:prstGeom>
          </p:spPr>
          <p:txBody>
            <a:bodyPr wrap="none">
              <a:spAutoFit/>
            </a:bodyPr>
            <a:lstStyle/>
            <a:p>
              <a:pPr fontAlgn="auto">
                <a:spcBef>
                  <a:spcPts val="0"/>
                </a:spcBef>
                <a:spcAft>
                  <a:spcPts val="0"/>
                </a:spcAft>
                <a:defRPr/>
              </a:pPr>
              <a:r>
                <a:rPr lang="zh-CN" altLang="en-US" sz="1600" kern="0" dirty="0">
                  <a:solidFill>
                    <a:srgbClr val="000000"/>
                  </a:solidFill>
                  <a:latin typeface="等线" panose="02010600030101010101" pitchFamily="2" charset="-122"/>
                </a:rPr>
                <a:t>经济合理化</a:t>
              </a:r>
              <a:endParaRPr lang="zh-CN" altLang="en-US" sz="1600" kern="0" dirty="0">
                <a:solidFill>
                  <a:prstClr val="black"/>
                </a:solidFill>
                <a:latin typeface="等线" panose="02010600030101010101" pitchFamily="2" charset="-122"/>
                <a:ea typeface="等线" panose="02010600030101010101" pitchFamily="2" charset="-122"/>
              </a:endParaRPr>
            </a:p>
          </p:txBody>
        </p:sp>
        <p:sp>
          <p:nvSpPr>
            <p:cNvPr id="26" name="矩形 25">
              <a:extLst>
                <a:ext uri="{FF2B5EF4-FFF2-40B4-BE49-F238E27FC236}">
                  <a16:creationId xmlns:a16="http://schemas.microsoft.com/office/drawing/2014/main" id="{7F9E0F0C-CE56-4F92-A4BB-EF6FBE12997D}"/>
                </a:ext>
              </a:extLst>
            </p:cNvPr>
            <p:cNvSpPr/>
            <p:nvPr/>
          </p:nvSpPr>
          <p:spPr>
            <a:xfrm>
              <a:off x="3625706" y="2940015"/>
              <a:ext cx="1350884" cy="1701449"/>
            </a:xfrm>
            <a:prstGeom prst="rect">
              <a:avLst/>
            </a:prstGeom>
          </p:spPr>
          <p:txBody>
            <a:bodyPr>
              <a:spAutoFit/>
            </a:bodyPr>
            <a:lstStyle/>
            <a:p>
              <a:pPr algn="ctr" fontAlgn="auto">
                <a:spcBef>
                  <a:spcPts val="0"/>
                </a:spcBef>
                <a:spcAft>
                  <a:spcPts val="0"/>
                </a:spcAft>
                <a:defRPr/>
              </a:pPr>
              <a:r>
                <a:rPr lang="zh-CN" altLang="en-US" sz="1600" kern="0" dirty="0">
                  <a:solidFill>
                    <a:srgbClr val="000000"/>
                  </a:solidFill>
                  <a:latin typeface="等线" panose="02010600030101010101" pitchFamily="2" charset="-122"/>
                </a:rPr>
                <a:t>多样化产品与服务</a:t>
              </a:r>
              <a:endParaRPr lang="en-US" altLang="zh-CN" sz="1600" kern="0" dirty="0">
                <a:solidFill>
                  <a:srgbClr val="000000"/>
                </a:solidFill>
                <a:latin typeface="等线" panose="02010600030101010101" pitchFamily="2" charset="-122"/>
              </a:endParaRPr>
            </a:p>
            <a:p>
              <a:pPr algn="ctr" fontAlgn="auto">
                <a:spcBef>
                  <a:spcPts val="0"/>
                </a:spcBef>
                <a:spcAft>
                  <a:spcPts val="0"/>
                </a:spcAft>
                <a:defRPr/>
              </a:pPr>
              <a:r>
                <a:rPr lang="zh-CN" altLang="en-US" sz="1600" kern="0" dirty="0">
                  <a:solidFill>
                    <a:srgbClr val="000000"/>
                  </a:solidFill>
                  <a:latin typeface="等线" panose="02010600030101010101" pitchFamily="2" charset="-122"/>
                  <a:ea typeface="等线" panose="02010600030101010101" pitchFamily="2" charset="-122"/>
                </a:rPr>
                <a:t>供应链稳定不断链</a:t>
              </a:r>
              <a:endParaRPr lang="zh-CN" altLang="en-US" sz="1600" kern="0" dirty="0">
                <a:solidFill>
                  <a:prstClr val="black"/>
                </a:solidFill>
                <a:latin typeface="等线" panose="02010600030101010101" pitchFamily="2" charset="-122"/>
                <a:ea typeface="等线" panose="02010600030101010101" pitchFamily="2" charset="-122"/>
              </a:endParaRPr>
            </a:p>
          </p:txBody>
        </p:sp>
        <p:sp>
          <p:nvSpPr>
            <p:cNvPr id="27" name="矩形 26">
              <a:extLst>
                <a:ext uri="{FF2B5EF4-FFF2-40B4-BE49-F238E27FC236}">
                  <a16:creationId xmlns:a16="http://schemas.microsoft.com/office/drawing/2014/main" id="{6B6534AE-1B54-4A21-8A10-54FEFBC09F72}"/>
                </a:ext>
              </a:extLst>
            </p:cNvPr>
            <p:cNvSpPr/>
            <p:nvPr/>
          </p:nvSpPr>
          <p:spPr>
            <a:xfrm>
              <a:off x="5419273" y="3605633"/>
              <a:ext cx="1570468" cy="370213"/>
            </a:xfrm>
            <a:prstGeom prst="rect">
              <a:avLst/>
            </a:prstGeom>
          </p:spPr>
          <p:txBody>
            <a:bodyPr wrap="none">
              <a:spAutoFit/>
            </a:bodyPr>
            <a:lstStyle/>
            <a:p>
              <a:pPr fontAlgn="auto">
                <a:spcBef>
                  <a:spcPts val="0"/>
                </a:spcBef>
                <a:spcAft>
                  <a:spcPts val="0"/>
                </a:spcAft>
                <a:defRPr/>
              </a:pPr>
              <a:r>
                <a:rPr lang="zh-CN" altLang="en-US" sz="1600" kern="0" dirty="0">
                  <a:solidFill>
                    <a:srgbClr val="000000"/>
                  </a:solidFill>
                  <a:latin typeface="等线" panose="02010600030101010101" pitchFamily="2" charset="-122"/>
                </a:rPr>
                <a:t>需求差异延迟</a:t>
              </a:r>
              <a:endParaRPr lang="zh-CN" altLang="en-US" sz="1600" kern="0" dirty="0">
                <a:solidFill>
                  <a:prstClr val="black"/>
                </a:solidFill>
                <a:latin typeface="等线" panose="02010600030101010101" pitchFamily="2" charset="-122"/>
                <a:ea typeface="等线" panose="02010600030101010101" pitchFamily="2" charset="-122"/>
              </a:endParaRPr>
            </a:p>
          </p:txBody>
        </p:sp>
        <p:sp>
          <p:nvSpPr>
            <p:cNvPr id="28" name="矩形 27">
              <a:extLst>
                <a:ext uri="{FF2B5EF4-FFF2-40B4-BE49-F238E27FC236}">
                  <a16:creationId xmlns:a16="http://schemas.microsoft.com/office/drawing/2014/main" id="{2F6CDF07-DE97-418C-97DD-253201E27B1C}"/>
                </a:ext>
              </a:extLst>
            </p:cNvPr>
            <p:cNvSpPr/>
            <p:nvPr/>
          </p:nvSpPr>
          <p:spPr>
            <a:xfrm>
              <a:off x="7399046" y="3328823"/>
              <a:ext cx="1212106" cy="923833"/>
            </a:xfrm>
            <a:prstGeom prst="rect">
              <a:avLst/>
            </a:prstGeom>
          </p:spPr>
          <p:txBody>
            <a:bodyPr>
              <a:spAutoFit/>
            </a:bodyPr>
            <a:lstStyle/>
            <a:p>
              <a:pPr algn="ctr" fontAlgn="auto">
                <a:spcBef>
                  <a:spcPts val="0"/>
                </a:spcBef>
                <a:spcAft>
                  <a:spcPts val="0"/>
                </a:spcAft>
                <a:defRPr/>
              </a:pPr>
              <a:r>
                <a:rPr lang="zh-CN" altLang="en-US" sz="1600" kern="0" dirty="0">
                  <a:solidFill>
                    <a:srgbClr val="000000"/>
                  </a:solidFill>
                  <a:latin typeface="等线" panose="02010600030101010101" pitchFamily="2" charset="-122"/>
                </a:rPr>
                <a:t>并单采购</a:t>
              </a:r>
              <a:endParaRPr lang="en-US" altLang="zh-CN" sz="1600" kern="0" dirty="0">
                <a:solidFill>
                  <a:srgbClr val="000000"/>
                </a:solidFill>
                <a:latin typeface="等线" panose="02010600030101010101" pitchFamily="2" charset="-122"/>
              </a:endParaRPr>
            </a:p>
            <a:p>
              <a:pPr algn="ctr" fontAlgn="auto">
                <a:spcBef>
                  <a:spcPts val="0"/>
                </a:spcBef>
                <a:spcAft>
                  <a:spcPts val="0"/>
                </a:spcAft>
                <a:defRPr/>
              </a:pPr>
              <a:r>
                <a:rPr lang="zh-CN" altLang="en-US" sz="1600" kern="0" dirty="0">
                  <a:solidFill>
                    <a:srgbClr val="000000"/>
                  </a:solidFill>
                  <a:latin typeface="等线" panose="02010600030101010101" pitchFamily="2" charset="-122"/>
                </a:rPr>
                <a:t>并单发运</a:t>
              </a:r>
              <a:endParaRPr lang="en-US" altLang="zh-CN" sz="1600" kern="0" dirty="0">
                <a:solidFill>
                  <a:srgbClr val="000000"/>
                </a:solidFill>
                <a:latin typeface="等线" panose="02010600030101010101" pitchFamily="2" charset="-122"/>
              </a:endParaRPr>
            </a:p>
            <a:p>
              <a:pPr algn="ctr" fontAlgn="auto">
                <a:spcBef>
                  <a:spcPts val="0"/>
                </a:spcBef>
                <a:spcAft>
                  <a:spcPts val="0"/>
                </a:spcAft>
                <a:defRPr/>
              </a:pPr>
              <a:r>
                <a:rPr lang="zh-CN" altLang="en-US" sz="1600" kern="0" dirty="0">
                  <a:solidFill>
                    <a:srgbClr val="000000"/>
                  </a:solidFill>
                  <a:latin typeface="等线" panose="02010600030101010101" pitchFamily="2" charset="-122"/>
                </a:rPr>
                <a:t>集中库存</a:t>
              </a:r>
              <a:endParaRPr lang="zh-CN" altLang="en-US" sz="1600" kern="0" dirty="0">
                <a:solidFill>
                  <a:prstClr val="black"/>
                </a:solidFill>
                <a:latin typeface="等线" panose="02010600030101010101" pitchFamily="2" charset="-122"/>
                <a:ea typeface="等线" panose="02010600030101010101" pitchFamily="2" charset="-122"/>
              </a:endParaRPr>
            </a:p>
          </p:txBody>
        </p:sp>
        <p:sp>
          <p:nvSpPr>
            <p:cNvPr id="29" name="矩形 28">
              <a:extLst>
                <a:ext uri="{FF2B5EF4-FFF2-40B4-BE49-F238E27FC236}">
                  <a16:creationId xmlns:a16="http://schemas.microsoft.com/office/drawing/2014/main" id="{89764066-3D2C-42E3-AFD7-18A182F567CD}"/>
                </a:ext>
              </a:extLst>
            </p:cNvPr>
            <p:cNvSpPr/>
            <p:nvPr/>
          </p:nvSpPr>
          <p:spPr>
            <a:xfrm>
              <a:off x="9079275" y="2723105"/>
              <a:ext cx="1634619" cy="2135268"/>
            </a:xfrm>
            <a:prstGeom prst="rect">
              <a:avLst/>
            </a:prstGeom>
          </p:spPr>
          <p:txBody>
            <a:bodyPr wrap="square">
              <a:spAutoFit/>
            </a:bodyPr>
            <a:lstStyle/>
            <a:p>
              <a:pPr fontAlgn="auto">
                <a:spcBef>
                  <a:spcPts val="0"/>
                </a:spcBef>
                <a:spcAft>
                  <a:spcPts val="0"/>
                </a:spcAft>
                <a:defRPr/>
              </a:pPr>
              <a:r>
                <a:rPr lang="zh-CN" altLang="en-US" sz="1600" kern="0" dirty="0">
                  <a:solidFill>
                    <a:srgbClr val="000000"/>
                  </a:solidFill>
                  <a:latin typeface="等线" panose="02010600030101010101" pitchFamily="2" charset="-122"/>
                </a:rPr>
                <a:t>零件标准化、通用性</a:t>
              </a:r>
              <a:endParaRPr lang="en-US" altLang="zh-CN" sz="1600" kern="0" dirty="0">
                <a:solidFill>
                  <a:srgbClr val="000000"/>
                </a:solidFill>
                <a:latin typeface="等线" panose="02010600030101010101" pitchFamily="2" charset="-122"/>
              </a:endParaRPr>
            </a:p>
            <a:p>
              <a:pPr fontAlgn="auto">
                <a:spcBef>
                  <a:spcPts val="600"/>
                </a:spcBef>
                <a:spcAft>
                  <a:spcPts val="0"/>
                </a:spcAft>
                <a:defRPr/>
              </a:pPr>
              <a:r>
                <a:rPr lang="zh-CN" altLang="en-US" sz="1600" kern="0" dirty="0">
                  <a:solidFill>
                    <a:srgbClr val="000000"/>
                  </a:solidFill>
                  <a:latin typeface="等线" panose="02010600030101010101" pitchFamily="2" charset="-122"/>
                </a:rPr>
                <a:t>物流业务、流程、作业标准化、规范化</a:t>
              </a:r>
              <a:endParaRPr lang="zh-CN" altLang="en-US" sz="1600" kern="0" dirty="0">
                <a:solidFill>
                  <a:prstClr val="black"/>
                </a:solidFill>
                <a:latin typeface="等线" panose="02010600030101010101" pitchFamily="2" charset="-122"/>
                <a:ea typeface="等线" panose="02010600030101010101" pitchFamily="2" charset="-122"/>
              </a:endParaRPr>
            </a:p>
          </p:txBody>
        </p:sp>
      </p:grpSp>
      <p:cxnSp>
        <p:nvCxnSpPr>
          <p:cNvPr id="3" name="直接连接符 2"/>
          <p:cNvCxnSpPr/>
          <p:nvPr/>
        </p:nvCxnSpPr>
        <p:spPr bwMode="auto">
          <a:xfrm>
            <a:off x="3563740" y="5100042"/>
            <a:ext cx="0" cy="180000"/>
          </a:xfrm>
          <a:prstGeom prst="line">
            <a:avLst/>
          </a:prstGeom>
          <a:solidFill>
            <a:srgbClr val="FFFFFF"/>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35" name="直接连接符 34"/>
          <p:cNvCxnSpPr/>
          <p:nvPr/>
        </p:nvCxnSpPr>
        <p:spPr bwMode="auto">
          <a:xfrm>
            <a:off x="5436096" y="5104234"/>
            <a:ext cx="0" cy="180000"/>
          </a:xfrm>
          <a:prstGeom prst="line">
            <a:avLst/>
          </a:prstGeom>
          <a:solidFill>
            <a:srgbClr val="FFFFFF"/>
          </a:solidFill>
          <a:ln w="9525" cap="flat" cmpd="sng" algn="ctr">
            <a:solidFill>
              <a:schemeClr val="bg1">
                <a:lumMod val="75000"/>
              </a:schemeClr>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Tree>
    <p:extLst>
      <p:ext uri="{BB962C8B-B14F-4D97-AF65-F5344CB8AC3E}">
        <p14:creationId xmlns:p14="http://schemas.microsoft.com/office/powerpoint/2010/main" val="2550135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additive="base">
                                        <p:cTn id="17" dur="500" fill="hold"/>
                                        <p:tgtEl>
                                          <p:spTgt spid="37"/>
                                        </p:tgtEl>
                                        <p:attrNameLst>
                                          <p:attrName>ppt_x</p:attrName>
                                        </p:attrNameLst>
                                      </p:cBhvr>
                                      <p:tavLst>
                                        <p:tav tm="0">
                                          <p:val>
                                            <p:strVal val="#ppt_x"/>
                                          </p:val>
                                        </p:tav>
                                        <p:tav tm="100000">
                                          <p:val>
                                            <p:strVal val="#ppt_x"/>
                                          </p:val>
                                        </p:tav>
                                      </p:tavLst>
                                    </p:anim>
                                    <p:anim calcmode="lin" valueType="num">
                                      <p:cBhvr additive="base">
                                        <p:cTn id="18" dur="500" fill="hold"/>
                                        <p:tgtEl>
                                          <p:spTgt spid="3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03428"/>
                                        </p:tgtEl>
                                        <p:attrNameLst>
                                          <p:attrName>style.visibility</p:attrName>
                                        </p:attrNameLst>
                                      </p:cBhvr>
                                      <p:to>
                                        <p:strVal val="visible"/>
                                      </p:to>
                                    </p:set>
                                    <p:anim calcmode="lin" valueType="num">
                                      <p:cBhvr additive="base">
                                        <p:cTn id="21" dur="500" fill="hold"/>
                                        <p:tgtEl>
                                          <p:spTgt spid="103428"/>
                                        </p:tgtEl>
                                        <p:attrNameLst>
                                          <p:attrName>ppt_x</p:attrName>
                                        </p:attrNameLst>
                                      </p:cBhvr>
                                      <p:tavLst>
                                        <p:tav tm="0">
                                          <p:val>
                                            <p:strVal val="#ppt_x"/>
                                          </p:val>
                                        </p:tav>
                                        <p:tav tm="100000">
                                          <p:val>
                                            <p:strVal val="#ppt_x"/>
                                          </p:val>
                                        </p:tav>
                                      </p:tavLst>
                                    </p:anim>
                                    <p:anim calcmode="lin" valueType="num">
                                      <p:cBhvr additive="base">
                                        <p:cTn id="22" dur="500" fill="hold"/>
                                        <p:tgtEl>
                                          <p:spTgt spid="10342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3431"/>
                                        </p:tgtEl>
                                        <p:attrNameLst>
                                          <p:attrName>style.visibility</p:attrName>
                                        </p:attrNameLst>
                                      </p:cBhvr>
                                      <p:to>
                                        <p:strVal val="visible"/>
                                      </p:to>
                                    </p:set>
                                    <p:anim calcmode="lin" valueType="num">
                                      <p:cBhvr additive="base">
                                        <p:cTn id="25" dur="500" fill="hold"/>
                                        <p:tgtEl>
                                          <p:spTgt spid="103431"/>
                                        </p:tgtEl>
                                        <p:attrNameLst>
                                          <p:attrName>ppt_x</p:attrName>
                                        </p:attrNameLst>
                                      </p:cBhvr>
                                      <p:tavLst>
                                        <p:tav tm="0">
                                          <p:val>
                                            <p:strVal val="#ppt_x"/>
                                          </p:val>
                                        </p:tav>
                                        <p:tav tm="100000">
                                          <p:val>
                                            <p:strVal val="#ppt_x"/>
                                          </p:val>
                                        </p:tav>
                                      </p:tavLst>
                                    </p:anim>
                                    <p:anim calcmode="lin" valueType="num">
                                      <p:cBhvr additive="base">
                                        <p:cTn id="26" dur="500" fill="hold"/>
                                        <p:tgtEl>
                                          <p:spTgt spid="103431"/>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additive="base">
                                        <p:cTn id="33" dur="500" fill="hold"/>
                                        <p:tgtEl>
                                          <p:spTgt spid="31"/>
                                        </p:tgtEl>
                                        <p:attrNameLst>
                                          <p:attrName>ppt_x</p:attrName>
                                        </p:attrNameLst>
                                      </p:cBhvr>
                                      <p:tavLst>
                                        <p:tav tm="0">
                                          <p:val>
                                            <p:strVal val="#ppt_x"/>
                                          </p:val>
                                        </p:tav>
                                        <p:tav tm="100000">
                                          <p:val>
                                            <p:strVal val="#ppt_x"/>
                                          </p:val>
                                        </p:tav>
                                      </p:tavLst>
                                    </p:anim>
                                    <p:anim calcmode="lin" valueType="num">
                                      <p:cBhvr additive="base">
                                        <p:cTn id="34" dur="500" fill="hold"/>
                                        <p:tgtEl>
                                          <p:spTgt spid="31"/>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500" fill="hold"/>
                                        <p:tgtEl>
                                          <p:spTgt spid="32"/>
                                        </p:tgtEl>
                                        <p:attrNameLst>
                                          <p:attrName>ppt_x</p:attrName>
                                        </p:attrNameLst>
                                      </p:cBhvr>
                                      <p:tavLst>
                                        <p:tav tm="0">
                                          <p:val>
                                            <p:strVal val="#ppt_x"/>
                                          </p:val>
                                        </p:tav>
                                        <p:tav tm="100000">
                                          <p:val>
                                            <p:strVal val="#ppt_x"/>
                                          </p:val>
                                        </p:tav>
                                      </p:tavLst>
                                    </p:anim>
                                    <p:anim calcmode="lin" valueType="num">
                                      <p:cBhvr additive="base">
                                        <p:cTn id="38" dur="500" fill="hold"/>
                                        <p:tgtEl>
                                          <p:spTgt spid="3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ppt_x"/>
                                          </p:val>
                                        </p:tav>
                                        <p:tav tm="100000">
                                          <p:val>
                                            <p:strVal val="#ppt_x"/>
                                          </p:val>
                                        </p:tav>
                                      </p:tavLst>
                                    </p:anim>
                                    <p:anim calcmode="lin" valueType="num">
                                      <p:cBhvr additive="base">
                                        <p:cTn id="42" dur="500" fill="hold"/>
                                        <p:tgtEl>
                                          <p:spTgt spid="3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additive="base">
                                        <p:cTn id="45" dur="500" fill="hold"/>
                                        <p:tgtEl>
                                          <p:spTgt spid="34"/>
                                        </p:tgtEl>
                                        <p:attrNameLst>
                                          <p:attrName>ppt_x</p:attrName>
                                        </p:attrNameLst>
                                      </p:cBhvr>
                                      <p:tavLst>
                                        <p:tav tm="0">
                                          <p:val>
                                            <p:strVal val="#ppt_x"/>
                                          </p:val>
                                        </p:tav>
                                        <p:tav tm="100000">
                                          <p:val>
                                            <p:strVal val="#ppt_x"/>
                                          </p:val>
                                        </p:tav>
                                      </p:tavLst>
                                    </p:anim>
                                    <p:anim calcmode="lin" valueType="num">
                                      <p:cBhvr additive="base">
                                        <p:cTn id="46"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103428" grpId="0" animBg="1"/>
      <p:bldP spid="103431" grpId="0" animBg="1"/>
      <p:bldP spid="30" grpId="0" animBg="1"/>
      <p:bldP spid="31" grpId="0" animBg="1"/>
      <p:bldP spid="32" grpId="0" animBg="1"/>
      <p:bldP spid="33" grpId="0" animBg="1"/>
      <p:bldP spid="34" grpId="0" animBg="1"/>
      <p:bldP spid="13"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C3D9418-FE74-41F5-BD81-F18AE29A142E}"/>
              </a:ext>
            </a:extLst>
          </p:cNvPr>
          <p:cNvSpPr>
            <a:spLocks noGrp="1"/>
          </p:cNvSpPr>
          <p:nvPr>
            <p:ph type="title"/>
          </p:nvPr>
        </p:nvSpPr>
        <p:spPr/>
        <p:txBody>
          <a:bodyPr/>
          <a:lstStyle/>
          <a:p>
            <a:r>
              <a:rPr lang="zh-CN" altLang="en-US" dirty="0"/>
              <a:t>第三节 供应链网络构建</a:t>
            </a:r>
          </a:p>
        </p:txBody>
      </p:sp>
      <p:sp>
        <p:nvSpPr>
          <p:cNvPr id="4" name="灯片编号占位符 3">
            <a:extLst>
              <a:ext uri="{FF2B5EF4-FFF2-40B4-BE49-F238E27FC236}">
                <a16:creationId xmlns:a16="http://schemas.microsoft.com/office/drawing/2014/main" id="{C798520E-384A-43E5-8069-C8332CC60745}"/>
              </a:ext>
            </a:extLst>
          </p:cNvPr>
          <p:cNvSpPr>
            <a:spLocks noGrp="1"/>
          </p:cNvSpPr>
          <p:nvPr>
            <p:ph type="sldNum" sz="quarter" idx="12"/>
          </p:nvPr>
        </p:nvSpPr>
        <p:spPr/>
        <p:txBody>
          <a:bodyPr/>
          <a:lstStyle/>
          <a:p>
            <a:pPr>
              <a:defRPr/>
            </a:pPr>
            <a:fld id="{A3CC2749-8722-E949-9535-306E1C4ABE4E}" type="slidenum">
              <a:rPr lang="en-US" altLang="zh-CN" smtClean="0"/>
              <a:pPr>
                <a:defRPr/>
              </a:pPr>
              <a:t>47</a:t>
            </a:fld>
            <a:endParaRPr lang="en-US" altLang="zh-CN"/>
          </a:p>
        </p:txBody>
      </p:sp>
      <p:pic>
        <p:nvPicPr>
          <p:cNvPr id="6" name="图片 5">
            <a:extLst>
              <a:ext uri="{FF2B5EF4-FFF2-40B4-BE49-F238E27FC236}">
                <a16:creationId xmlns:a16="http://schemas.microsoft.com/office/drawing/2014/main" id="{34E8E6C4-C725-4D6F-8DD6-5DB12C494444}"/>
              </a:ext>
            </a:extLst>
          </p:cNvPr>
          <p:cNvPicPr>
            <a:picLocks noChangeAspect="1"/>
          </p:cNvPicPr>
          <p:nvPr/>
        </p:nvPicPr>
        <p:blipFill rotWithShape="1">
          <a:blip r:embed="rId2"/>
          <a:srcRect l="21650" t="30499" r="20863" b="31800"/>
          <a:stretch/>
        </p:blipFill>
        <p:spPr>
          <a:xfrm>
            <a:off x="342900" y="5377657"/>
            <a:ext cx="2788940" cy="1028823"/>
          </a:xfrm>
          <a:prstGeom prst="rect">
            <a:avLst/>
          </a:prstGeom>
        </p:spPr>
      </p:pic>
      <p:sp>
        <p:nvSpPr>
          <p:cNvPr id="7" name="文本框 6">
            <a:extLst>
              <a:ext uri="{FF2B5EF4-FFF2-40B4-BE49-F238E27FC236}">
                <a16:creationId xmlns:a16="http://schemas.microsoft.com/office/drawing/2014/main" id="{84739F69-F5DE-4F44-9A7D-2705B617664B}"/>
              </a:ext>
            </a:extLst>
          </p:cNvPr>
          <p:cNvSpPr txBox="1"/>
          <p:nvPr/>
        </p:nvSpPr>
        <p:spPr>
          <a:xfrm>
            <a:off x="342900" y="1185170"/>
            <a:ext cx="3965375" cy="744819"/>
          </a:xfrm>
          <a:prstGeom prst="rect">
            <a:avLst/>
          </a:prstGeom>
          <a:noFill/>
        </p:spPr>
        <p:txBody>
          <a:bodyPr wrap="square" rtlCol="0">
            <a:spAutoFit/>
          </a:bodyPr>
          <a:lstStyle/>
          <a:p>
            <a:r>
              <a:rPr lang="zh-CN" altLang="en-US" sz="2000" b="1" dirty="0">
                <a:latin typeface="微软雅黑" panose="020B0503020204020204" pitchFamily="34" charset="-122"/>
                <a:ea typeface="微软雅黑" panose="020B0503020204020204" pitchFamily="34" charset="-122"/>
              </a:rPr>
              <a:t>上海电气：全价值链协同</a:t>
            </a:r>
            <a:endParaRPr lang="en-US" altLang="zh-CN" sz="2000" b="1" dirty="0">
              <a:latin typeface="微软雅黑" panose="020B0503020204020204" pitchFamily="34" charset="-122"/>
              <a:ea typeface="微软雅黑" panose="020B0503020204020204" pitchFamily="34" charset="-122"/>
            </a:endParaRPr>
          </a:p>
          <a:p>
            <a:r>
              <a:rPr lang="en-US" altLang="zh-CN" sz="2000" b="1" dirty="0">
                <a:latin typeface="微软雅黑" panose="020B0503020204020204" pitchFamily="34" charset="-122"/>
                <a:ea typeface="微软雅黑" panose="020B0503020204020204" pitchFamily="34" charset="-122"/>
              </a:rPr>
              <a:t>-</a:t>
            </a:r>
            <a:r>
              <a:rPr lang="zh-CN" altLang="en-US" sz="2000" b="1" dirty="0">
                <a:latin typeface="微软雅黑" panose="020B0503020204020204" pitchFamily="34" charset="-122"/>
                <a:ea typeface="微软雅黑" panose="020B0503020204020204" pitchFamily="34" charset="-122"/>
              </a:rPr>
              <a:t>构筑全生命周期供应链</a:t>
            </a:r>
          </a:p>
        </p:txBody>
      </p:sp>
      <p:sp>
        <p:nvSpPr>
          <p:cNvPr id="8" name="文本框 7">
            <a:extLst>
              <a:ext uri="{FF2B5EF4-FFF2-40B4-BE49-F238E27FC236}">
                <a16:creationId xmlns:a16="http://schemas.microsoft.com/office/drawing/2014/main" id="{76534046-C7D8-4BF3-A9AB-00D4AEBF0CAD}"/>
              </a:ext>
            </a:extLst>
          </p:cNvPr>
          <p:cNvSpPr txBox="1"/>
          <p:nvPr/>
        </p:nvSpPr>
        <p:spPr>
          <a:xfrm>
            <a:off x="342900" y="2139919"/>
            <a:ext cx="3965375" cy="3077766"/>
          </a:xfrm>
          <a:prstGeom prst="rect">
            <a:avLst/>
          </a:prstGeom>
          <a:noFill/>
        </p:spPr>
        <p:txBody>
          <a:bodyPr wrap="square" rtlCol="0">
            <a:spAutoFit/>
          </a:bodyPr>
          <a:lstStyle/>
          <a:p>
            <a:pPr marL="285750" indent="-285750" algn="l">
              <a:lnSpc>
                <a:spcPct val="150000"/>
              </a:lnSpc>
              <a:spcBef>
                <a:spcPts val="0"/>
              </a:spcBef>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全球领先的供应链体系</a:t>
            </a:r>
            <a:endParaRPr lang="en-US" altLang="zh-CN" sz="1800" dirty="0">
              <a:latin typeface="华文仿宋" panose="02010600040101010101" pitchFamily="2" charset="-122"/>
              <a:ea typeface="华文仿宋" panose="02010600040101010101" pitchFamily="2" charset="-122"/>
            </a:endParaRPr>
          </a:p>
          <a:p>
            <a:pPr marL="285750" indent="-285750" algn="l">
              <a:lnSpc>
                <a:spcPct val="150000"/>
              </a:lnSpc>
              <a:spcBef>
                <a:spcPts val="0"/>
              </a:spcBef>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全球化布局支撑全球化市场开发</a:t>
            </a:r>
            <a:endParaRPr lang="en-US" altLang="zh-CN" sz="1800" dirty="0">
              <a:latin typeface="华文仿宋" panose="02010600040101010101" pitchFamily="2" charset="-122"/>
              <a:ea typeface="华文仿宋" panose="02010600040101010101" pitchFamily="2" charset="-122"/>
            </a:endParaRPr>
          </a:p>
          <a:p>
            <a:pPr marL="285750" indent="-285750" algn="l">
              <a:lnSpc>
                <a:spcPct val="150000"/>
              </a:lnSpc>
              <a:spcBef>
                <a:spcPts val="0"/>
              </a:spcBef>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构建利益联合体，打造共赢供应链</a:t>
            </a:r>
            <a:endParaRPr lang="en-US" altLang="zh-CN" sz="1800" dirty="0">
              <a:latin typeface="华文仿宋" panose="02010600040101010101" pitchFamily="2" charset="-122"/>
              <a:ea typeface="华文仿宋" panose="02010600040101010101" pitchFamily="2" charset="-122"/>
            </a:endParaRPr>
          </a:p>
          <a:p>
            <a:pPr algn="l">
              <a:lnSpc>
                <a:spcPct val="150000"/>
              </a:lnSpc>
            </a:pPr>
            <a:endParaRPr lang="en-US" altLang="zh-CN" sz="1800" dirty="0">
              <a:latin typeface="华文仿宋" panose="02010600040101010101" pitchFamily="2" charset="-122"/>
              <a:ea typeface="华文仿宋" panose="02010600040101010101" pitchFamily="2" charset="-122"/>
            </a:endParaRPr>
          </a:p>
          <a:p>
            <a:pPr algn="l">
              <a:lnSpc>
                <a:spcPct val="150000"/>
              </a:lnSpc>
            </a:pPr>
            <a:r>
              <a:rPr lang="zh-CN" altLang="en-US" sz="1600" dirty="0">
                <a:latin typeface="仿宋" panose="02010609060101010101" pitchFamily="49" charset="-122"/>
                <a:ea typeface="仿宋" panose="02010609060101010101" pitchFamily="49" charset="-122"/>
              </a:rPr>
              <a:t>基于物流追溯系统、库存管理系统、物流路径规划系统等提升供应链运作效率，降低供应链风险。</a:t>
            </a:r>
          </a:p>
        </p:txBody>
      </p:sp>
      <p:sp>
        <p:nvSpPr>
          <p:cNvPr id="10" name="任意多边形: 形状 9">
            <a:extLst>
              <a:ext uri="{FF2B5EF4-FFF2-40B4-BE49-F238E27FC236}">
                <a16:creationId xmlns:a16="http://schemas.microsoft.com/office/drawing/2014/main" id="{E1D4D0D9-2AC8-495F-8616-E1C599E94C4E}"/>
              </a:ext>
            </a:extLst>
          </p:cNvPr>
          <p:cNvSpPr/>
          <p:nvPr/>
        </p:nvSpPr>
        <p:spPr>
          <a:xfrm>
            <a:off x="4856063" y="3812507"/>
            <a:ext cx="1556004" cy="576792"/>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1800" kern="0" dirty="0">
                <a:solidFill>
                  <a:prstClr val="white"/>
                </a:solidFill>
                <a:latin typeface="微软雅黑" panose="020B0503020204020204" pitchFamily="34" charset="-122"/>
                <a:ea typeface="微软雅黑" panose="020B0503020204020204" pitchFamily="34" charset="-122"/>
              </a:rPr>
              <a:t>供应链运作的高效率</a:t>
            </a:r>
          </a:p>
        </p:txBody>
      </p:sp>
      <p:sp>
        <p:nvSpPr>
          <p:cNvPr id="11" name="任意多边形: 形状 10">
            <a:extLst>
              <a:ext uri="{FF2B5EF4-FFF2-40B4-BE49-F238E27FC236}">
                <a16:creationId xmlns:a16="http://schemas.microsoft.com/office/drawing/2014/main" id="{FC54AD7E-87D4-4FF3-AE64-EF612D969797}"/>
              </a:ext>
            </a:extLst>
          </p:cNvPr>
          <p:cNvSpPr/>
          <p:nvPr/>
        </p:nvSpPr>
        <p:spPr>
          <a:xfrm>
            <a:off x="7258913" y="3789990"/>
            <a:ext cx="1556003" cy="576792"/>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1800" kern="0" dirty="0">
                <a:solidFill>
                  <a:prstClr val="white"/>
                </a:solidFill>
                <a:latin typeface="微软雅黑" panose="020B0503020204020204" pitchFamily="34" charset="-122"/>
                <a:ea typeface="微软雅黑" panose="020B0503020204020204" pitchFamily="34" charset="-122"/>
              </a:rPr>
              <a:t>供应链运营的低成本</a:t>
            </a:r>
          </a:p>
        </p:txBody>
      </p:sp>
      <p:sp>
        <p:nvSpPr>
          <p:cNvPr id="12" name="任意多边形: 形状 11">
            <a:extLst>
              <a:ext uri="{FF2B5EF4-FFF2-40B4-BE49-F238E27FC236}">
                <a16:creationId xmlns:a16="http://schemas.microsoft.com/office/drawing/2014/main" id="{F7E6C2AA-2C14-440F-A9E1-4ED917A7E066}"/>
              </a:ext>
            </a:extLst>
          </p:cNvPr>
          <p:cNvSpPr/>
          <p:nvPr/>
        </p:nvSpPr>
        <p:spPr>
          <a:xfrm>
            <a:off x="4854477" y="4813556"/>
            <a:ext cx="1557454" cy="576792"/>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1800" kern="0" dirty="0">
                <a:solidFill>
                  <a:prstClr val="white"/>
                </a:solidFill>
                <a:latin typeface="微软雅黑" panose="020B0503020204020204" pitchFamily="34" charset="-122"/>
                <a:ea typeface="微软雅黑" panose="020B0503020204020204" pitchFamily="34" charset="-122"/>
              </a:rPr>
              <a:t>快速的系统   反应能力</a:t>
            </a:r>
          </a:p>
        </p:txBody>
      </p:sp>
      <p:cxnSp>
        <p:nvCxnSpPr>
          <p:cNvPr id="14" name="直接箭头连接符 13">
            <a:extLst>
              <a:ext uri="{FF2B5EF4-FFF2-40B4-BE49-F238E27FC236}">
                <a16:creationId xmlns:a16="http://schemas.microsoft.com/office/drawing/2014/main" id="{C4E62173-62CC-4E97-A390-FAD03D67A356}"/>
              </a:ext>
            </a:extLst>
          </p:cNvPr>
          <p:cNvCxnSpPr>
            <a:cxnSpLocks/>
          </p:cNvCxnSpPr>
          <p:nvPr/>
        </p:nvCxnSpPr>
        <p:spPr bwMode="auto">
          <a:xfrm>
            <a:off x="5633204" y="4389299"/>
            <a:ext cx="0" cy="424257"/>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15" name="文本框 14">
            <a:extLst>
              <a:ext uri="{FF2B5EF4-FFF2-40B4-BE49-F238E27FC236}">
                <a16:creationId xmlns:a16="http://schemas.microsoft.com/office/drawing/2014/main" id="{D0A17C54-8F1F-4F53-92E1-3B5C7FD1E8C6}"/>
              </a:ext>
            </a:extLst>
          </p:cNvPr>
          <p:cNvSpPr txBox="1"/>
          <p:nvPr/>
        </p:nvSpPr>
        <p:spPr>
          <a:xfrm>
            <a:off x="6663564" y="4256383"/>
            <a:ext cx="479619" cy="358240"/>
          </a:xfrm>
          <a:prstGeom prst="rect">
            <a:avLst/>
          </a:prstGeom>
          <a:noFill/>
        </p:spPr>
        <p:txBody>
          <a:bodyPr wrap="none" rtlCol="0">
            <a:spAutoFit/>
          </a:bodyPr>
          <a:lstStyle/>
          <a:p>
            <a:r>
              <a:rPr lang="en-US" altLang="zh-CN" sz="1800" dirty="0"/>
              <a:t>VS</a:t>
            </a:r>
            <a:endParaRPr lang="zh-CN" altLang="en-US" sz="1800" dirty="0"/>
          </a:p>
        </p:txBody>
      </p:sp>
      <p:sp>
        <p:nvSpPr>
          <p:cNvPr id="19" name="任意多边形: 形状 18">
            <a:extLst>
              <a:ext uri="{FF2B5EF4-FFF2-40B4-BE49-F238E27FC236}">
                <a16:creationId xmlns:a16="http://schemas.microsoft.com/office/drawing/2014/main" id="{B85347C3-CF2C-4D70-AF91-20331390F0F1}"/>
              </a:ext>
            </a:extLst>
          </p:cNvPr>
          <p:cNvSpPr/>
          <p:nvPr/>
        </p:nvSpPr>
        <p:spPr>
          <a:xfrm>
            <a:off x="6070537" y="1808211"/>
            <a:ext cx="1541388" cy="676982"/>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4472C4">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2000" b="1" kern="0" dirty="0">
                <a:solidFill>
                  <a:prstClr val="white"/>
                </a:solidFill>
                <a:latin typeface="微软雅黑" panose="020B0503020204020204" pitchFamily="34" charset="-122"/>
                <a:ea typeface="微软雅黑" panose="020B0503020204020204" pitchFamily="34" charset="-122"/>
              </a:rPr>
              <a:t>供应链网络构建目标</a:t>
            </a:r>
            <a:endParaRPr lang="zh-CN" altLang="en-US" sz="2000" kern="0" dirty="0">
              <a:solidFill>
                <a:prstClr val="white"/>
              </a:solidFill>
              <a:latin typeface="微软雅黑" panose="020B0503020204020204" pitchFamily="34" charset="-122"/>
              <a:ea typeface="微软雅黑" panose="020B0503020204020204" pitchFamily="34" charset="-122"/>
            </a:endParaRPr>
          </a:p>
        </p:txBody>
      </p:sp>
      <p:sp>
        <p:nvSpPr>
          <p:cNvPr id="20" name="任意多边形: 形状 19">
            <a:extLst>
              <a:ext uri="{FF2B5EF4-FFF2-40B4-BE49-F238E27FC236}">
                <a16:creationId xmlns:a16="http://schemas.microsoft.com/office/drawing/2014/main" id="{DC3A555E-45C0-4761-A4E1-EAD837D75AF3}"/>
              </a:ext>
            </a:extLst>
          </p:cNvPr>
          <p:cNvSpPr/>
          <p:nvPr/>
        </p:nvSpPr>
        <p:spPr>
          <a:xfrm>
            <a:off x="6070537" y="2764529"/>
            <a:ext cx="1535584" cy="596330"/>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1800" kern="0" dirty="0">
                <a:solidFill>
                  <a:prstClr val="white"/>
                </a:solidFill>
                <a:latin typeface="微软雅黑" panose="020B0503020204020204" pitchFamily="34" charset="-122"/>
                <a:ea typeface="微软雅黑" panose="020B0503020204020204" pitchFamily="34" charset="-122"/>
              </a:rPr>
              <a:t>供应链系统的整体性</a:t>
            </a:r>
          </a:p>
        </p:txBody>
      </p:sp>
      <p:cxnSp>
        <p:nvCxnSpPr>
          <p:cNvPr id="22" name="直接箭头连接符 21">
            <a:extLst>
              <a:ext uri="{FF2B5EF4-FFF2-40B4-BE49-F238E27FC236}">
                <a16:creationId xmlns:a16="http://schemas.microsoft.com/office/drawing/2014/main" id="{24BC077B-0087-4091-B634-571F318486C3}"/>
              </a:ext>
            </a:extLst>
          </p:cNvPr>
          <p:cNvCxnSpPr>
            <a:stCxn id="20" idx="3"/>
          </p:cNvCxnSpPr>
          <p:nvPr/>
        </p:nvCxnSpPr>
        <p:spPr bwMode="auto">
          <a:xfrm flipH="1">
            <a:off x="5714997" y="3360859"/>
            <a:ext cx="355540" cy="419535"/>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24" name="直接箭头连接符 23">
            <a:extLst>
              <a:ext uri="{FF2B5EF4-FFF2-40B4-BE49-F238E27FC236}">
                <a16:creationId xmlns:a16="http://schemas.microsoft.com/office/drawing/2014/main" id="{08F1A8A7-3ABA-4360-8FA8-AD76E477C0CC}"/>
              </a:ext>
            </a:extLst>
          </p:cNvPr>
          <p:cNvCxnSpPr>
            <a:stCxn id="20" idx="2"/>
          </p:cNvCxnSpPr>
          <p:nvPr/>
        </p:nvCxnSpPr>
        <p:spPr bwMode="auto">
          <a:xfrm>
            <a:off x="7606121" y="3360859"/>
            <a:ext cx="512585" cy="419535"/>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25" name="箭头: 下 24">
            <a:extLst>
              <a:ext uri="{FF2B5EF4-FFF2-40B4-BE49-F238E27FC236}">
                <a16:creationId xmlns:a16="http://schemas.microsoft.com/office/drawing/2014/main" id="{062CB1E1-B959-4AF5-9CCD-C4E72BA11C3C}"/>
              </a:ext>
            </a:extLst>
          </p:cNvPr>
          <p:cNvSpPr/>
          <p:nvPr/>
        </p:nvSpPr>
        <p:spPr bwMode="auto">
          <a:xfrm>
            <a:off x="6661211" y="2502775"/>
            <a:ext cx="360040" cy="192414"/>
          </a:xfrm>
          <a:prstGeom prst="down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17" name="任意多边形: 形状 11">
            <a:extLst>
              <a:ext uri="{FF2B5EF4-FFF2-40B4-BE49-F238E27FC236}">
                <a16:creationId xmlns:a16="http://schemas.microsoft.com/office/drawing/2014/main" id="{F7E6C2AA-2C14-440F-A9E1-4ED917A7E066}"/>
              </a:ext>
            </a:extLst>
          </p:cNvPr>
          <p:cNvSpPr/>
          <p:nvPr/>
        </p:nvSpPr>
        <p:spPr>
          <a:xfrm>
            <a:off x="7277045" y="4800865"/>
            <a:ext cx="1557454" cy="576792"/>
          </a:xfrm>
          <a:custGeom>
            <a:avLst/>
            <a:gdLst>
              <a:gd name="connsiteX0" fmla="*/ 0 w 1801895"/>
              <a:gd name="connsiteY0" fmla="*/ 0 h 900947"/>
              <a:gd name="connsiteX1" fmla="*/ 1801895 w 1801895"/>
              <a:gd name="connsiteY1" fmla="*/ 0 h 900947"/>
              <a:gd name="connsiteX2" fmla="*/ 1801895 w 1801895"/>
              <a:gd name="connsiteY2" fmla="*/ 900947 h 900947"/>
              <a:gd name="connsiteX3" fmla="*/ 0 w 1801895"/>
              <a:gd name="connsiteY3" fmla="*/ 900947 h 900947"/>
              <a:gd name="connsiteX4" fmla="*/ 0 w 1801895"/>
              <a:gd name="connsiteY4" fmla="*/ 0 h 900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1895" h="900947">
                <a:moveTo>
                  <a:pt x="0" y="0"/>
                </a:moveTo>
                <a:lnTo>
                  <a:pt x="1801895" y="0"/>
                </a:lnTo>
                <a:lnTo>
                  <a:pt x="1801895" y="900947"/>
                </a:lnTo>
                <a:lnTo>
                  <a:pt x="0" y="900947"/>
                </a:lnTo>
                <a:lnTo>
                  <a:pt x="0" y="0"/>
                </a:lnTo>
                <a:close/>
              </a:path>
            </a:pathLst>
          </a:custGeom>
          <a:solidFill>
            <a:srgbClr val="A5A5A5">
              <a:hueOff val="0"/>
              <a:satOff val="0"/>
              <a:lumOff val="0"/>
              <a:alphaOff val="0"/>
            </a:srgbClr>
          </a:solidFill>
          <a:ln w="12700" cap="flat" cmpd="sng" algn="ctr">
            <a:solidFill>
              <a:sysClr val="window" lastClr="FFFFFF">
                <a:hueOff val="0"/>
                <a:satOff val="0"/>
                <a:lumOff val="0"/>
                <a:alphaOff val="0"/>
              </a:sysClr>
            </a:solidFill>
            <a:prstDash val="solid"/>
            <a:miter lim="800000"/>
          </a:ln>
          <a:effectLst/>
        </p:spPr>
        <p:txBody>
          <a:bodyPr lIns="13335" tIns="13335" rIns="13335" bIns="13335" spcCol="1270" anchor="ctr"/>
          <a:lstStyle/>
          <a:p>
            <a:pPr algn="ctr" defTabSz="933450" fontAlgn="auto">
              <a:lnSpc>
                <a:spcPct val="90000"/>
              </a:lnSpc>
              <a:spcBef>
                <a:spcPts val="0"/>
              </a:spcBef>
              <a:spcAft>
                <a:spcPct val="35000"/>
              </a:spcAft>
              <a:defRPr/>
            </a:pPr>
            <a:r>
              <a:rPr lang="zh-CN" altLang="en-US" sz="1800" kern="0" dirty="0">
                <a:solidFill>
                  <a:prstClr val="white"/>
                </a:solidFill>
                <a:latin typeface="微软雅黑" panose="020B0503020204020204" pitchFamily="34" charset="-122"/>
                <a:ea typeface="微软雅黑" panose="020B0503020204020204" pitchFamily="34" charset="-122"/>
              </a:rPr>
              <a:t>有效的系统   降本能力</a:t>
            </a:r>
          </a:p>
        </p:txBody>
      </p:sp>
      <p:cxnSp>
        <p:nvCxnSpPr>
          <p:cNvPr id="18" name="直接箭头连接符 17">
            <a:extLst>
              <a:ext uri="{FF2B5EF4-FFF2-40B4-BE49-F238E27FC236}">
                <a16:creationId xmlns:a16="http://schemas.microsoft.com/office/drawing/2014/main" id="{C4E62173-62CC-4E97-A390-FAD03D67A356}"/>
              </a:ext>
            </a:extLst>
          </p:cNvPr>
          <p:cNvCxnSpPr>
            <a:cxnSpLocks/>
          </p:cNvCxnSpPr>
          <p:nvPr/>
        </p:nvCxnSpPr>
        <p:spPr bwMode="auto">
          <a:xfrm>
            <a:off x="8055772" y="4376608"/>
            <a:ext cx="0" cy="424257"/>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Tree>
    <p:extLst>
      <p:ext uri="{BB962C8B-B14F-4D97-AF65-F5344CB8AC3E}">
        <p14:creationId xmlns:p14="http://schemas.microsoft.com/office/powerpoint/2010/main" val="398021242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 name="内容占位符 5"/>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auto">
          <a:xfrm>
            <a:off x="6670004" y="5288508"/>
            <a:ext cx="2305029" cy="12292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pic>
      <p:pic>
        <p:nvPicPr>
          <p:cNvPr id="62" name="图片 6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5793" y="4077072"/>
            <a:ext cx="2305028" cy="1176310"/>
          </a:xfrm>
          <a:prstGeom prst="rect">
            <a:avLst/>
          </a:prstGeom>
        </p:spPr>
      </p:pic>
      <p:pic>
        <p:nvPicPr>
          <p:cNvPr id="63" name="图片 62"/>
          <p:cNvPicPr>
            <a:picLocks noChangeAspect="1"/>
          </p:cNvPicPr>
          <p:nvPr/>
        </p:nvPicPr>
        <p:blipFill>
          <a:blip r:embed="rId4"/>
          <a:stretch>
            <a:fillRect/>
          </a:stretch>
        </p:blipFill>
        <p:spPr>
          <a:xfrm>
            <a:off x="5468035" y="4954300"/>
            <a:ext cx="1192197" cy="1355020"/>
          </a:xfrm>
          <a:prstGeom prst="rect">
            <a:avLst/>
          </a:prstGeom>
        </p:spPr>
      </p:pic>
      <p:pic>
        <p:nvPicPr>
          <p:cNvPr id="8" name="图片 7" descr="https://t10.baidu.com/it/app=49&amp;f=JPEG&amp;fm=173&amp;fmt=auto&amp;u=3710473965%2C2467458968?w=640&amp;h=443&amp;s=67E20BE680038F552EC1BCA603001001"/>
          <p:cNvPicPr/>
          <p:nvPr/>
        </p:nvPicPr>
        <p:blipFill>
          <a:blip r:embed="rId5">
            <a:extLst>
              <a:ext uri="{28A0092B-C50C-407E-A947-70E740481C1C}">
                <a14:useLocalDpi xmlns:a14="http://schemas.microsoft.com/office/drawing/2010/main" val="0"/>
              </a:ext>
            </a:extLst>
          </a:blip>
          <a:srcRect/>
          <a:stretch>
            <a:fillRect/>
          </a:stretch>
        </p:blipFill>
        <p:spPr bwMode="auto">
          <a:xfrm>
            <a:off x="683568" y="2276872"/>
            <a:ext cx="2664296" cy="1728192"/>
          </a:xfrm>
          <a:prstGeom prst="rect">
            <a:avLst/>
          </a:prstGeom>
          <a:noFill/>
          <a:ln>
            <a:noFill/>
          </a:ln>
        </p:spPr>
      </p:pic>
      <p:sp>
        <p:nvSpPr>
          <p:cNvPr id="56322" name="标题 2423810">
            <a:extLst>
              <a:ext uri="{FF2B5EF4-FFF2-40B4-BE49-F238E27FC236}">
                <a16:creationId xmlns:a16="http://schemas.microsoft.com/office/drawing/2014/main" id="{BDF2E953-0AE3-4B29-9537-155BCBD798A9}"/>
              </a:ext>
            </a:extLst>
          </p:cNvPr>
          <p:cNvSpPr>
            <a:spLocks noGrp="1"/>
          </p:cNvSpPr>
          <p:nvPr>
            <p:ph type="title"/>
          </p:nvPr>
        </p:nvSpPr>
        <p:spPr>
          <a:xfrm>
            <a:off x="558800" y="-21431"/>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2" name="内容占位符 1"/>
          <p:cNvSpPr>
            <a:spLocks noGrp="1"/>
          </p:cNvSpPr>
          <p:nvPr>
            <p:ph idx="1"/>
          </p:nvPr>
        </p:nvSpPr>
        <p:spPr/>
        <p:txBody>
          <a:bodyPr/>
          <a:lstStyle/>
          <a:p>
            <a:r>
              <a:rPr lang="zh-CN" altLang="en-US" dirty="0">
                <a:solidFill>
                  <a:srgbClr val="002060"/>
                </a:solidFill>
              </a:rPr>
              <a:t>供应链网络</a:t>
            </a:r>
            <a:r>
              <a:rPr lang="zh-CN" altLang="en-US" dirty="0">
                <a:solidFill>
                  <a:srgbClr val="FF0000"/>
                </a:solidFill>
                <a:effectLst>
                  <a:outerShdw blurRad="38100" dist="38100" dir="2700000" algn="tl">
                    <a:srgbClr val="000000">
                      <a:alpha val="43137"/>
                    </a:srgbClr>
                  </a:outerShdw>
                </a:effectLst>
              </a:rPr>
              <a:t>规划</a:t>
            </a:r>
            <a:r>
              <a:rPr lang="zh-CN" altLang="en-US" dirty="0"/>
              <a:t>要立足</a:t>
            </a:r>
            <a:r>
              <a:rPr lang="zh-CN" altLang="en-US" dirty="0">
                <a:solidFill>
                  <a:srgbClr val="C00000"/>
                </a:solidFill>
                <a:effectLst>
                  <a:outerShdw blurRad="38100" dist="38100" dir="2700000" algn="tl">
                    <a:srgbClr val="000000">
                      <a:alpha val="43137"/>
                    </a:srgbClr>
                  </a:outerShdw>
                </a:effectLst>
              </a:rPr>
              <a:t>科学观</a:t>
            </a:r>
            <a:endParaRPr lang="zh-CN" altLang="en-US" dirty="0"/>
          </a:p>
        </p:txBody>
      </p:sp>
      <p:sp>
        <p:nvSpPr>
          <p:cNvPr id="64" name="文本占位符 2"/>
          <p:cNvSpPr txBox="1">
            <a:spLocks/>
          </p:cNvSpPr>
          <p:nvPr/>
        </p:nvSpPr>
        <p:spPr bwMode="auto">
          <a:xfrm>
            <a:off x="228600" y="1124744"/>
            <a:ext cx="8755494" cy="54284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1" rIns="68580" bIns="34291"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spcBef>
                <a:spcPts val="8"/>
              </a:spcBef>
            </a:pPr>
            <a:r>
              <a:rPr lang="zh-CN" altLang="en-US" kern="0" dirty="0">
                <a:solidFill>
                  <a:srgbClr val="C00000"/>
                </a:solidFill>
                <a:effectLst>
                  <a:outerShdw blurRad="38100" dist="38100" dir="2700000" algn="tl">
                    <a:srgbClr val="000000">
                      <a:alpha val="43137"/>
                    </a:srgbClr>
                  </a:outerShdw>
                </a:effectLst>
              </a:rPr>
              <a:t>系统思维</a:t>
            </a:r>
            <a:r>
              <a:rPr lang="en-US" altLang="zh-CN" kern="0" dirty="0">
                <a:solidFill>
                  <a:srgbClr val="C00000"/>
                </a:solidFill>
                <a:effectLst>
                  <a:outerShdw blurRad="38100" dist="38100" dir="2700000" algn="tl">
                    <a:srgbClr val="000000">
                      <a:alpha val="43137"/>
                    </a:srgbClr>
                  </a:outerShdw>
                </a:effectLst>
                <a:sym typeface="Wingdings" panose="05000000000000000000" pitchFamily="2" charset="2"/>
              </a:rPr>
              <a:t></a:t>
            </a:r>
            <a:r>
              <a:rPr lang="zh-CN" altLang="en-US" kern="0" dirty="0">
                <a:solidFill>
                  <a:srgbClr val="C00000"/>
                </a:solidFill>
                <a:effectLst>
                  <a:outerShdw blurRad="38100" dist="38100" dir="2700000" algn="tl">
                    <a:srgbClr val="000000">
                      <a:alpha val="43137"/>
                    </a:srgbClr>
                  </a:outerShdw>
                </a:effectLst>
              </a:rPr>
              <a:t>顶层设计</a:t>
            </a:r>
            <a:r>
              <a:rPr lang="en-US" altLang="zh-CN" kern="0" dirty="0">
                <a:solidFill>
                  <a:srgbClr val="C00000"/>
                </a:solidFill>
                <a:effectLst>
                  <a:outerShdw blurRad="38100" dist="38100" dir="2700000" algn="tl">
                    <a:srgbClr val="000000">
                      <a:alpha val="43137"/>
                    </a:srgbClr>
                  </a:outerShdw>
                </a:effectLst>
                <a:sym typeface="Wingdings" panose="05000000000000000000" pitchFamily="2" charset="2"/>
              </a:rPr>
              <a:t></a:t>
            </a:r>
            <a:r>
              <a:rPr lang="zh-CN" altLang="en-US" kern="0" dirty="0">
                <a:solidFill>
                  <a:srgbClr val="C00000"/>
                </a:solidFill>
                <a:effectLst>
                  <a:outerShdw blurRad="38100" dist="38100" dir="2700000" algn="tl">
                    <a:srgbClr val="000000">
                      <a:alpha val="43137"/>
                    </a:srgbClr>
                  </a:outerShdw>
                </a:effectLst>
              </a:rPr>
              <a:t>整体谋划</a:t>
            </a:r>
            <a:r>
              <a:rPr lang="en-US" altLang="zh-CN" kern="0" dirty="0">
                <a:solidFill>
                  <a:srgbClr val="C00000"/>
                </a:solidFill>
                <a:effectLst>
                  <a:outerShdw blurRad="38100" dist="38100" dir="2700000" algn="tl">
                    <a:srgbClr val="000000">
                      <a:alpha val="43137"/>
                    </a:srgbClr>
                  </a:outerShdw>
                </a:effectLst>
                <a:sym typeface="Wingdings" panose="05000000000000000000" pitchFamily="2" charset="2"/>
              </a:rPr>
              <a:t></a:t>
            </a:r>
            <a:r>
              <a:rPr lang="zh-CN" altLang="en-US" kern="0" dirty="0">
                <a:solidFill>
                  <a:srgbClr val="C00000"/>
                </a:solidFill>
                <a:effectLst>
                  <a:outerShdw blurRad="38100" dist="38100" dir="2700000" algn="tl">
                    <a:srgbClr val="000000">
                      <a:alpha val="43137"/>
                    </a:srgbClr>
                  </a:outerShdw>
                </a:effectLst>
                <a:sym typeface="Wingdings" panose="05000000000000000000" pitchFamily="2" charset="2"/>
              </a:rPr>
              <a:t>科学发展观</a:t>
            </a:r>
            <a:endParaRPr lang="en-US" altLang="zh-CN" kern="0" dirty="0">
              <a:solidFill>
                <a:srgbClr val="C00000"/>
              </a:solidFill>
              <a:effectLst>
                <a:outerShdw blurRad="38100" dist="38100" dir="2700000" algn="tl">
                  <a:srgbClr val="000000">
                    <a:alpha val="43137"/>
                  </a:srgbClr>
                </a:outerShdw>
              </a:effectLst>
            </a:endParaRPr>
          </a:p>
          <a:p>
            <a:pPr lvl="1">
              <a:spcBef>
                <a:spcPts val="8"/>
              </a:spcBef>
            </a:pPr>
            <a:r>
              <a:rPr lang="zh-CN" altLang="en-US" dirty="0"/>
              <a:t>战术谋略</a:t>
            </a:r>
            <a:r>
              <a:rPr lang="zh-CN" altLang="en-US" sz="1600" dirty="0"/>
              <a:t>：</a:t>
            </a:r>
            <a:r>
              <a:rPr lang="zh-CN" altLang="en-US" dirty="0"/>
              <a:t>以己之长克彼之短</a:t>
            </a:r>
            <a:r>
              <a:rPr lang="en-US" altLang="zh-CN" dirty="0">
                <a:sym typeface="Wingdings" panose="05000000000000000000" pitchFamily="2" charset="2"/>
              </a:rPr>
              <a:t></a:t>
            </a:r>
            <a:r>
              <a:rPr lang="zh-CN" altLang="en-US" dirty="0">
                <a:sym typeface="Wingdings" panose="05000000000000000000" pitchFamily="2" charset="2"/>
              </a:rPr>
              <a:t>战术取胜</a:t>
            </a:r>
            <a:r>
              <a:rPr lang="en-US" altLang="zh-CN" dirty="0">
                <a:sym typeface="Wingdings" panose="05000000000000000000" pitchFamily="2" charset="2"/>
              </a:rPr>
              <a:t>(</a:t>
            </a:r>
            <a:r>
              <a:rPr lang="zh-CN" altLang="en-US" dirty="0"/>
              <a:t>局部优势</a:t>
            </a:r>
            <a:r>
              <a:rPr lang="en-US" altLang="zh-CN" dirty="0"/>
              <a:t>)</a:t>
            </a:r>
          </a:p>
          <a:p>
            <a:pPr lvl="1"/>
            <a:r>
              <a:rPr lang="zh-CN" altLang="en-US" dirty="0"/>
              <a:t>战略谋略</a:t>
            </a:r>
            <a:r>
              <a:rPr lang="zh-CN" altLang="en-US" sz="1600" dirty="0"/>
              <a:t>：</a:t>
            </a:r>
            <a:r>
              <a:rPr lang="zh-CN" altLang="en-US" dirty="0"/>
              <a:t>合作共享</a:t>
            </a:r>
            <a:r>
              <a:rPr lang="en-US" altLang="zh-CN" sz="1800" dirty="0">
                <a:sym typeface="Wingdings" panose="05000000000000000000" pitchFamily="2" charset="2"/>
              </a:rPr>
              <a:t></a:t>
            </a:r>
            <a:r>
              <a:rPr lang="zh-CN" altLang="en-US" dirty="0">
                <a:solidFill>
                  <a:srgbClr val="C00000"/>
                </a:solidFill>
                <a:effectLst>
                  <a:outerShdw blurRad="38100" dist="38100" dir="2700000" algn="tl">
                    <a:srgbClr val="000000">
                      <a:alpha val="43137"/>
                    </a:srgbClr>
                  </a:outerShdw>
                </a:effectLst>
                <a:sym typeface="Wingdings" panose="05000000000000000000" pitchFamily="2" charset="2"/>
              </a:rPr>
              <a:t>科学计划</a:t>
            </a:r>
            <a:r>
              <a:rPr lang="en-US" altLang="zh-CN" dirty="0">
                <a:sym typeface="Wingdings" panose="05000000000000000000" pitchFamily="2" charset="2"/>
              </a:rPr>
              <a:t>(</a:t>
            </a:r>
            <a:r>
              <a:rPr lang="zh-CN" altLang="en-US" sz="2000" dirty="0">
                <a:sym typeface="Wingdings" panose="05000000000000000000" pitchFamily="2" charset="2"/>
              </a:rPr>
              <a:t>成本</a:t>
            </a:r>
            <a:r>
              <a:rPr lang="zh-CN" altLang="en-US" dirty="0">
                <a:solidFill>
                  <a:srgbClr val="FF0000"/>
                </a:solidFill>
                <a:sym typeface="Wingdings" panose="05000000000000000000" pitchFamily="2" charset="2"/>
              </a:rPr>
              <a:t>↓</a:t>
            </a:r>
            <a:r>
              <a:rPr lang="en-US" altLang="zh-CN" dirty="0">
                <a:sym typeface="Wingdings" panose="05000000000000000000" pitchFamily="2" charset="2"/>
              </a:rPr>
              <a:t>)+</a:t>
            </a:r>
            <a:r>
              <a:rPr lang="zh-CN" altLang="en-US" dirty="0">
                <a:solidFill>
                  <a:srgbClr val="C00000"/>
                </a:solidFill>
                <a:effectLst>
                  <a:outerShdw blurRad="38100" dist="38100" dir="2700000" algn="tl">
                    <a:srgbClr val="000000">
                      <a:alpha val="43137"/>
                    </a:srgbClr>
                  </a:outerShdw>
                </a:effectLst>
                <a:sym typeface="Wingdings" panose="05000000000000000000" pitchFamily="2" charset="2"/>
              </a:rPr>
              <a:t>联合开发</a:t>
            </a:r>
            <a:r>
              <a:rPr lang="en-US" altLang="zh-CN" dirty="0">
                <a:sym typeface="Wingdings" panose="05000000000000000000" pitchFamily="2" charset="2"/>
              </a:rPr>
              <a:t>(</a:t>
            </a:r>
            <a:r>
              <a:rPr lang="zh-CN" altLang="en-US" sz="2000" dirty="0">
                <a:sym typeface="Wingdings" panose="05000000000000000000" pitchFamily="2" charset="2"/>
              </a:rPr>
              <a:t>市场</a:t>
            </a:r>
            <a:r>
              <a:rPr lang="zh-CN" altLang="en-US" dirty="0">
                <a:solidFill>
                  <a:srgbClr val="FF0000"/>
                </a:solidFill>
                <a:sym typeface="Wingdings" panose="05000000000000000000" pitchFamily="2" charset="2"/>
              </a:rPr>
              <a:t>↑</a:t>
            </a:r>
            <a:r>
              <a:rPr lang="en-US" altLang="zh-CN" dirty="0">
                <a:sym typeface="Wingdings" panose="05000000000000000000" pitchFamily="2" charset="2"/>
              </a:rPr>
              <a:t>)</a:t>
            </a:r>
            <a:r>
              <a:rPr lang="en-US" altLang="zh-CN" sz="1800" dirty="0">
                <a:sym typeface="Wingdings" panose="05000000000000000000" pitchFamily="2" charset="2"/>
              </a:rPr>
              <a:t></a:t>
            </a:r>
            <a:r>
              <a:rPr lang="zh-CN" altLang="en-US" dirty="0">
                <a:sym typeface="Wingdings" panose="05000000000000000000" pitchFamily="2" charset="2"/>
              </a:rPr>
              <a:t>共赢</a:t>
            </a:r>
            <a:r>
              <a:rPr lang="zh-CN" altLang="en-US" dirty="0">
                <a:solidFill>
                  <a:srgbClr val="FF0000"/>
                </a:solidFill>
                <a:sym typeface="Wingdings" panose="05000000000000000000" pitchFamily="2" charset="2"/>
              </a:rPr>
              <a:t>↑</a:t>
            </a:r>
            <a:endParaRPr lang="zh-CN" altLang="en-US" dirty="0">
              <a:solidFill>
                <a:srgbClr val="FF0000"/>
              </a:solidFill>
            </a:endParaRPr>
          </a:p>
        </p:txBody>
      </p:sp>
      <p:sp>
        <p:nvSpPr>
          <p:cNvPr id="9" name="文本占位符 2"/>
          <p:cNvSpPr txBox="1">
            <a:spLocks/>
          </p:cNvSpPr>
          <p:nvPr/>
        </p:nvSpPr>
        <p:spPr bwMode="auto">
          <a:xfrm>
            <a:off x="3203848" y="2348880"/>
            <a:ext cx="5827632" cy="1728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1" rIns="68580" bIns="34291"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r>
              <a:rPr lang="zh-CN" altLang="zh-CN" sz="2600" dirty="0"/>
              <a:t>习近平</a:t>
            </a:r>
            <a:r>
              <a:rPr lang="en-US" altLang="zh-CN" sz="2600" dirty="0"/>
              <a:t>2018-11-08</a:t>
            </a:r>
            <a:r>
              <a:rPr lang="zh-CN" altLang="zh-CN" sz="2600" dirty="0"/>
              <a:t>考察上海：</a:t>
            </a:r>
            <a:endParaRPr lang="zh-CN" altLang="zh-CN" dirty="0"/>
          </a:p>
          <a:p>
            <a:pPr lvl="2"/>
            <a:r>
              <a:rPr lang="en-US" altLang="zh-CN" sz="2400" dirty="0">
                <a:solidFill>
                  <a:srgbClr val="FFFF00"/>
                </a:solidFill>
              </a:rPr>
              <a:t> </a:t>
            </a:r>
            <a:r>
              <a:rPr lang="zh-CN" altLang="zh-CN" sz="2400" dirty="0"/>
              <a:t>习近平强调，推动改革开放向纵深发展。要进一步解放思想</a:t>
            </a:r>
            <a:r>
              <a:rPr lang="en-US" altLang="zh-CN" sz="2400" dirty="0"/>
              <a:t>, </a:t>
            </a:r>
            <a:r>
              <a:rPr lang="zh-CN" altLang="zh-CN" sz="2400" b="1" dirty="0">
                <a:solidFill>
                  <a:srgbClr val="FF0000"/>
                </a:solidFill>
                <a:effectLst>
                  <a:outerShdw blurRad="38100" dist="38100" dir="2700000" algn="tl">
                    <a:srgbClr val="000000">
                      <a:alpha val="43137"/>
                    </a:srgbClr>
                  </a:outerShdw>
                </a:effectLst>
              </a:rPr>
              <a:t>准确识变</a:t>
            </a:r>
            <a:r>
              <a:rPr lang="zh-CN" altLang="zh-CN" sz="2400" dirty="0">
                <a:solidFill>
                  <a:srgbClr val="FF0000"/>
                </a:solidFill>
              </a:rPr>
              <a:t>、</a:t>
            </a:r>
            <a:r>
              <a:rPr lang="zh-CN" altLang="zh-CN" sz="2400" b="1" dirty="0">
                <a:solidFill>
                  <a:srgbClr val="FF0000"/>
                </a:solidFill>
                <a:effectLst>
                  <a:outerShdw blurRad="38100" dist="38100" dir="2700000" algn="tl">
                    <a:srgbClr val="000000">
                      <a:alpha val="43137"/>
                    </a:srgbClr>
                  </a:outerShdw>
                </a:effectLst>
              </a:rPr>
              <a:t>科学应变、主动求变</a:t>
            </a:r>
            <a:r>
              <a:rPr lang="en-US" altLang="zh-CN" sz="2400" dirty="0"/>
              <a:t>,…,</a:t>
            </a:r>
            <a:r>
              <a:rPr lang="zh-CN" altLang="zh-CN" sz="2400" dirty="0"/>
              <a:t>加强</a:t>
            </a:r>
            <a:r>
              <a:rPr lang="zh-CN" altLang="zh-CN" sz="2400" dirty="0">
                <a:latin typeface="黑体" panose="02010609060101010101" pitchFamily="49" charset="-122"/>
                <a:ea typeface="黑体" panose="02010609060101010101" pitchFamily="49" charset="-122"/>
              </a:rPr>
              <a:t>系统集成</a:t>
            </a:r>
            <a:r>
              <a:rPr lang="zh-CN" altLang="zh-CN" sz="2400" dirty="0"/>
              <a:t>。</a:t>
            </a:r>
            <a:endParaRPr lang="en-US" altLang="zh-CN" sz="2400" dirty="0"/>
          </a:p>
        </p:txBody>
      </p:sp>
      <p:sp>
        <p:nvSpPr>
          <p:cNvPr id="10" name="文本占位符 2"/>
          <p:cNvSpPr txBox="1">
            <a:spLocks/>
          </p:cNvSpPr>
          <p:nvPr/>
        </p:nvSpPr>
        <p:spPr bwMode="auto">
          <a:xfrm>
            <a:off x="381000" y="4149080"/>
            <a:ext cx="8755494" cy="2556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1" rIns="68580" bIns="34291"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r>
              <a:rPr lang="zh-CN" altLang="en-US" kern="0" dirty="0"/>
              <a:t>中国文化经典案例</a:t>
            </a:r>
            <a:endParaRPr lang="en-US" altLang="zh-CN" kern="0" dirty="0"/>
          </a:p>
          <a:p>
            <a:pPr lvl="2">
              <a:lnSpc>
                <a:spcPct val="100000"/>
              </a:lnSpc>
              <a:spcBef>
                <a:spcPts val="0"/>
              </a:spcBef>
            </a:pPr>
            <a:r>
              <a:rPr lang="zh-CN" altLang="en-US" kern="0" dirty="0"/>
              <a:t>北宋真宗年间，皇城失火，修复</a:t>
            </a:r>
            <a:r>
              <a:rPr lang="en-US" altLang="zh-CN" kern="0" dirty="0"/>
              <a:t>3</a:t>
            </a:r>
            <a:r>
              <a:rPr lang="zh-CN" altLang="en-US" kern="0" dirty="0"/>
              <a:t>大难题</a:t>
            </a:r>
            <a:endParaRPr lang="en-US" altLang="zh-CN" kern="0" dirty="0"/>
          </a:p>
          <a:p>
            <a:pPr lvl="3">
              <a:lnSpc>
                <a:spcPct val="100000"/>
              </a:lnSpc>
              <a:spcBef>
                <a:spcPts val="0"/>
              </a:spcBef>
            </a:pPr>
            <a:r>
              <a:rPr lang="zh-CN" altLang="en-US" sz="1800" kern="0" dirty="0"/>
              <a:t>清理废墟、挖土烧砖、外地运来建材</a:t>
            </a:r>
            <a:endParaRPr lang="en-US" altLang="zh-CN" sz="1800" kern="0" dirty="0"/>
          </a:p>
          <a:p>
            <a:pPr lvl="2">
              <a:lnSpc>
                <a:spcPct val="100000"/>
              </a:lnSpc>
              <a:spcBef>
                <a:spcPts val="0"/>
              </a:spcBef>
            </a:pPr>
            <a:r>
              <a:rPr lang="zh-CN" altLang="en-US" kern="0" dirty="0"/>
              <a:t>丁渭主持修复</a:t>
            </a:r>
          </a:p>
          <a:p>
            <a:pPr lvl="3">
              <a:lnSpc>
                <a:spcPct val="100000"/>
              </a:lnSpc>
              <a:spcBef>
                <a:spcPts val="0"/>
              </a:spcBef>
            </a:pPr>
            <a:r>
              <a:rPr lang="zh-CN" altLang="en-US" sz="1800" kern="0" dirty="0"/>
              <a:t>皇宫前面大街挖土烧砖</a:t>
            </a:r>
            <a:r>
              <a:rPr lang="en-US" altLang="zh-CN" sz="1800" kern="0" dirty="0">
                <a:sym typeface="Wingdings" panose="05000000000000000000" pitchFamily="2" charset="2"/>
              </a:rPr>
              <a:t></a:t>
            </a:r>
            <a:r>
              <a:rPr lang="zh-CN" altLang="en-US" sz="1800" kern="0" dirty="0"/>
              <a:t>省去远处运土</a:t>
            </a:r>
            <a:endParaRPr lang="en-US" altLang="zh-CN" sz="1800" kern="0" dirty="0"/>
          </a:p>
          <a:p>
            <a:pPr lvl="3">
              <a:lnSpc>
                <a:spcPct val="100000"/>
              </a:lnSpc>
              <a:spcBef>
                <a:spcPts val="0"/>
              </a:spcBef>
            </a:pPr>
            <a:r>
              <a:rPr lang="zh-CN" altLang="en-US" sz="1800" kern="0" dirty="0"/>
              <a:t>汴水引入大沟</a:t>
            </a:r>
            <a:r>
              <a:rPr lang="en-US" altLang="zh-CN" sz="1800" kern="0" dirty="0">
                <a:sym typeface="Wingdings" panose="05000000000000000000" pitchFamily="2" charset="2"/>
              </a:rPr>
              <a:t></a:t>
            </a:r>
            <a:r>
              <a:rPr lang="zh-CN" altLang="en-US" sz="1800" kern="0" dirty="0"/>
              <a:t>改陆运成水运建筑材料</a:t>
            </a:r>
            <a:endParaRPr lang="en-US" altLang="zh-CN" sz="1800" kern="0" dirty="0"/>
          </a:p>
          <a:p>
            <a:pPr lvl="3">
              <a:lnSpc>
                <a:spcPct val="100000"/>
              </a:lnSpc>
              <a:spcBef>
                <a:spcPts val="0"/>
              </a:spcBef>
            </a:pPr>
            <a:r>
              <a:rPr lang="zh-CN" altLang="en-US" sz="1800" kern="0" dirty="0"/>
              <a:t>碎砖烂瓦填沟中</a:t>
            </a:r>
            <a:r>
              <a:rPr lang="en-US" altLang="zh-CN" sz="1800" kern="0" dirty="0">
                <a:sym typeface="Wingdings" panose="05000000000000000000" pitchFamily="2" charset="2"/>
              </a:rPr>
              <a:t></a:t>
            </a:r>
            <a:r>
              <a:rPr lang="zh-CN" altLang="en-US" sz="1800" kern="0" dirty="0"/>
              <a:t>修复大街，清除废墟</a:t>
            </a:r>
          </a:p>
        </p:txBody>
      </p:sp>
    </p:spTree>
    <p:extLst>
      <p:ext uri="{BB962C8B-B14F-4D97-AF65-F5344CB8AC3E}">
        <p14:creationId xmlns:p14="http://schemas.microsoft.com/office/powerpoint/2010/main" val="396747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4">
                                            <p:txEl>
                                              <p:pRg st="0" end="0"/>
                                            </p:txEl>
                                          </p:spTgt>
                                        </p:tgtEl>
                                        <p:attrNameLst>
                                          <p:attrName>style.visibility</p:attrName>
                                        </p:attrNameLst>
                                      </p:cBhvr>
                                      <p:to>
                                        <p:strVal val="visible"/>
                                      </p:to>
                                    </p:set>
                                    <p:anim calcmode="lin" valueType="num">
                                      <p:cBhvr additive="base">
                                        <p:cTn id="7"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4">
                                            <p:txEl>
                                              <p:pRg st="1" end="1"/>
                                            </p:txEl>
                                          </p:spTgt>
                                        </p:tgtEl>
                                        <p:attrNameLst>
                                          <p:attrName>style.visibility</p:attrName>
                                        </p:attrNameLst>
                                      </p:cBhvr>
                                      <p:to>
                                        <p:strVal val="visible"/>
                                      </p:to>
                                    </p:set>
                                    <p:anim calcmode="lin" valueType="num">
                                      <p:cBhvr additive="base">
                                        <p:cTn id="11" dur="500" fill="hold"/>
                                        <p:tgtEl>
                                          <p:spTgt spid="64">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4">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64">
                                            <p:txEl>
                                              <p:pRg st="2" end="2"/>
                                            </p:txEl>
                                          </p:spTgt>
                                        </p:tgtEl>
                                        <p:attrNameLst>
                                          <p:attrName>style.visibility</p:attrName>
                                        </p:attrNameLst>
                                      </p:cBhvr>
                                      <p:to>
                                        <p:strVal val="visible"/>
                                      </p:to>
                                    </p:set>
                                    <p:anim calcmode="lin" valueType="num">
                                      <p:cBhvr additive="base">
                                        <p:cTn id="15" dur="500" fill="hold"/>
                                        <p:tgtEl>
                                          <p:spTgt spid="64">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6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heel(1)">
                                      <p:cBhvr>
                                        <p:cTn id="21" dur="2000"/>
                                        <p:tgtEl>
                                          <p:spTgt spid="8"/>
                                        </p:tgtEl>
                                      </p:cBhvr>
                                    </p:animEffect>
                                  </p:childTnLst>
                                </p:cTn>
                              </p:par>
                              <p:par>
                                <p:cTn id="22" presetID="2" presetClass="entr" presetSubtype="4" fill="hold" nodeType="withEffect">
                                  <p:stCondLst>
                                    <p:cond delay="0"/>
                                  </p:stCondLst>
                                  <p:childTnLst>
                                    <p:set>
                                      <p:cBhvr>
                                        <p:cTn id="23" dur="1" fill="hold">
                                          <p:stCondLst>
                                            <p:cond delay="0"/>
                                          </p:stCondLst>
                                        </p:cTn>
                                        <p:tgtEl>
                                          <p:spTgt spid="9">
                                            <p:txEl>
                                              <p:pRg st="0" end="0"/>
                                            </p:txEl>
                                          </p:spTgt>
                                        </p:tgtEl>
                                        <p:attrNameLst>
                                          <p:attrName>style.visibility</p:attrName>
                                        </p:attrNameLst>
                                      </p:cBhvr>
                                      <p:to>
                                        <p:strVal val="visible"/>
                                      </p:to>
                                    </p:set>
                                    <p:anim calcmode="lin" valueType="num">
                                      <p:cBhvr additive="base">
                                        <p:cTn id="24"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9">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9">
                                            <p:txEl>
                                              <p:pRg st="1" end="1"/>
                                            </p:txEl>
                                          </p:spTgt>
                                        </p:tgtEl>
                                        <p:attrNameLst>
                                          <p:attrName>style.visibility</p:attrName>
                                        </p:attrNameLst>
                                      </p:cBhvr>
                                      <p:to>
                                        <p:strVal val="visible"/>
                                      </p:to>
                                    </p:set>
                                    <p:anim calcmode="lin" valueType="num">
                                      <p:cBhvr additive="base">
                                        <p:cTn id="28"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0">
                                            <p:txEl>
                                              <p:pRg st="0" end="0"/>
                                            </p:txEl>
                                          </p:spTgt>
                                        </p:tgtEl>
                                        <p:attrNameLst>
                                          <p:attrName>style.visibility</p:attrName>
                                        </p:attrNameLst>
                                      </p:cBhvr>
                                      <p:to>
                                        <p:strVal val="visible"/>
                                      </p:to>
                                    </p:set>
                                    <p:anim calcmode="lin" valueType="num">
                                      <p:cBhvr additive="base">
                                        <p:cTn id="34"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35"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nodeType="after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p:cTn id="39" dur="500" fill="hold"/>
                                        <p:tgtEl>
                                          <p:spTgt spid="62"/>
                                        </p:tgtEl>
                                        <p:attrNameLst>
                                          <p:attrName>ppt_w</p:attrName>
                                        </p:attrNameLst>
                                      </p:cBhvr>
                                      <p:tavLst>
                                        <p:tav tm="0">
                                          <p:val>
                                            <p:fltVal val="0"/>
                                          </p:val>
                                        </p:tav>
                                        <p:tav tm="100000">
                                          <p:val>
                                            <p:strVal val="#ppt_w"/>
                                          </p:val>
                                        </p:tav>
                                      </p:tavLst>
                                    </p:anim>
                                    <p:anim calcmode="lin" valueType="num">
                                      <p:cBhvr>
                                        <p:cTn id="40" dur="500" fill="hold"/>
                                        <p:tgtEl>
                                          <p:spTgt spid="62"/>
                                        </p:tgtEl>
                                        <p:attrNameLst>
                                          <p:attrName>ppt_h</p:attrName>
                                        </p:attrNameLst>
                                      </p:cBhvr>
                                      <p:tavLst>
                                        <p:tav tm="0">
                                          <p:val>
                                            <p:fltVal val="0"/>
                                          </p:val>
                                        </p:tav>
                                        <p:tav tm="100000">
                                          <p:val>
                                            <p:strVal val="#ppt_h"/>
                                          </p:val>
                                        </p:tav>
                                      </p:tavLst>
                                    </p:anim>
                                    <p:animEffect transition="in" filter="fade">
                                      <p:cBhvr>
                                        <p:cTn id="41" dur="500"/>
                                        <p:tgtEl>
                                          <p:spTgt spid="62"/>
                                        </p:tgtEl>
                                      </p:cBhvr>
                                    </p:animEffect>
                                  </p:childTnLst>
                                </p:cTn>
                              </p:par>
                            </p:childTnLst>
                          </p:cTn>
                        </p:par>
                        <p:par>
                          <p:cTn id="42" fill="hold">
                            <p:stCondLst>
                              <p:cond delay="1500"/>
                            </p:stCondLst>
                            <p:childTnLst>
                              <p:par>
                                <p:cTn id="43" presetID="2" presetClass="entr" presetSubtype="4" fill="hold" nodeType="afterEffect">
                                  <p:stCondLst>
                                    <p:cond delay="0"/>
                                  </p:stCondLst>
                                  <p:childTnLst>
                                    <p:set>
                                      <p:cBhvr>
                                        <p:cTn id="44" dur="1" fill="hold">
                                          <p:stCondLst>
                                            <p:cond delay="0"/>
                                          </p:stCondLst>
                                        </p:cTn>
                                        <p:tgtEl>
                                          <p:spTgt spid="10">
                                            <p:txEl>
                                              <p:pRg st="1" end="1"/>
                                            </p:txEl>
                                          </p:spTgt>
                                        </p:tgtEl>
                                        <p:attrNameLst>
                                          <p:attrName>style.visibility</p:attrName>
                                        </p:attrNameLst>
                                      </p:cBhvr>
                                      <p:to>
                                        <p:strVal val="visible"/>
                                      </p:to>
                                    </p:set>
                                    <p:anim calcmode="lin" valueType="num">
                                      <p:cBhvr additive="base">
                                        <p:cTn id="45"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0">
                                            <p:txEl>
                                              <p:pRg st="1" end="1"/>
                                            </p:txEl>
                                          </p:spTgt>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10">
                                            <p:txEl>
                                              <p:pRg st="2" end="2"/>
                                            </p:txEl>
                                          </p:spTgt>
                                        </p:tgtEl>
                                        <p:attrNameLst>
                                          <p:attrName>style.visibility</p:attrName>
                                        </p:attrNameLst>
                                      </p:cBhvr>
                                      <p:to>
                                        <p:strVal val="visible"/>
                                      </p:to>
                                    </p:set>
                                    <p:anim calcmode="lin" valueType="num">
                                      <p:cBhvr additive="base">
                                        <p:cTn id="49"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0">
                                            <p:txEl>
                                              <p:pRg st="3" end="3"/>
                                            </p:txEl>
                                          </p:spTgt>
                                        </p:tgtEl>
                                        <p:attrNameLst>
                                          <p:attrName>style.visibility</p:attrName>
                                        </p:attrNameLst>
                                      </p:cBhvr>
                                      <p:to>
                                        <p:strVal val="visible"/>
                                      </p:to>
                                    </p:set>
                                    <p:anim calcmode="lin" valueType="num">
                                      <p:cBhvr additive="base">
                                        <p:cTn id="55"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0">
                                            <p:txEl>
                                              <p:pRg st="3" end="3"/>
                                            </p:txEl>
                                          </p:spTgt>
                                        </p:tgtEl>
                                        <p:attrNameLst>
                                          <p:attrName>ppt_y</p:attrName>
                                        </p:attrNameLst>
                                      </p:cBhvr>
                                      <p:tavLst>
                                        <p:tav tm="0">
                                          <p:val>
                                            <p:strVal val="1+#ppt_h/2"/>
                                          </p:val>
                                        </p:tav>
                                        <p:tav tm="100000">
                                          <p:val>
                                            <p:strVal val="#ppt_y"/>
                                          </p:val>
                                        </p:tav>
                                      </p:tavLst>
                                    </p:anim>
                                  </p:childTnLst>
                                </p:cTn>
                              </p:par>
                              <p:par>
                                <p:cTn id="57" presetID="53" presetClass="entr" presetSubtype="16" fill="hold" nodeType="with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p:cTn id="59" dur="500" fill="hold"/>
                                        <p:tgtEl>
                                          <p:spTgt spid="63"/>
                                        </p:tgtEl>
                                        <p:attrNameLst>
                                          <p:attrName>ppt_w</p:attrName>
                                        </p:attrNameLst>
                                      </p:cBhvr>
                                      <p:tavLst>
                                        <p:tav tm="0">
                                          <p:val>
                                            <p:fltVal val="0"/>
                                          </p:val>
                                        </p:tav>
                                        <p:tav tm="100000">
                                          <p:val>
                                            <p:strVal val="#ppt_w"/>
                                          </p:val>
                                        </p:tav>
                                      </p:tavLst>
                                    </p:anim>
                                    <p:anim calcmode="lin" valueType="num">
                                      <p:cBhvr>
                                        <p:cTn id="60" dur="500" fill="hold"/>
                                        <p:tgtEl>
                                          <p:spTgt spid="63"/>
                                        </p:tgtEl>
                                        <p:attrNameLst>
                                          <p:attrName>ppt_h</p:attrName>
                                        </p:attrNameLst>
                                      </p:cBhvr>
                                      <p:tavLst>
                                        <p:tav tm="0">
                                          <p:val>
                                            <p:fltVal val="0"/>
                                          </p:val>
                                        </p:tav>
                                        <p:tav tm="100000">
                                          <p:val>
                                            <p:strVal val="#ppt_h"/>
                                          </p:val>
                                        </p:tav>
                                      </p:tavLst>
                                    </p:anim>
                                    <p:animEffect transition="in" filter="fade">
                                      <p:cBhvr>
                                        <p:cTn id="61" dur="500"/>
                                        <p:tgtEl>
                                          <p:spTgt spid="63"/>
                                        </p:tgtEl>
                                      </p:cBhvr>
                                    </p:animEffect>
                                  </p:childTnLst>
                                </p:cTn>
                              </p:par>
                            </p:childTnLst>
                          </p:cTn>
                        </p:par>
                        <p:par>
                          <p:cTn id="62" fill="hold">
                            <p:stCondLst>
                              <p:cond delay="500"/>
                            </p:stCondLst>
                            <p:childTnLst>
                              <p:par>
                                <p:cTn id="63" presetID="2" presetClass="entr" presetSubtype="4" fill="hold" nodeType="afterEffect">
                                  <p:stCondLst>
                                    <p:cond delay="0"/>
                                  </p:stCondLst>
                                  <p:childTnLst>
                                    <p:set>
                                      <p:cBhvr>
                                        <p:cTn id="64" dur="1" fill="hold">
                                          <p:stCondLst>
                                            <p:cond delay="0"/>
                                          </p:stCondLst>
                                        </p:cTn>
                                        <p:tgtEl>
                                          <p:spTgt spid="10">
                                            <p:txEl>
                                              <p:pRg st="4" end="4"/>
                                            </p:txEl>
                                          </p:spTgt>
                                        </p:tgtEl>
                                        <p:attrNameLst>
                                          <p:attrName>style.visibility</p:attrName>
                                        </p:attrNameLst>
                                      </p:cBhvr>
                                      <p:to>
                                        <p:strVal val="visible"/>
                                      </p:to>
                                    </p:set>
                                    <p:anim calcmode="lin" valueType="num">
                                      <p:cBhvr additive="base">
                                        <p:cTn id="65"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0">
                                            <p:txEl>
                                              <p:pRg st="4" end="4"/>
                                            </p:txEl>
                                          </p:spTgt>
                                        </p:tgtEl>
                                        <p:attrNameLst>
                                          <p:attrName>ppt_y</p:attrName>
                                        </p:attrNameLst>
                                      </p:cBhvr>
                                      <p:tavLst>
                                        <p:tav tm="0">
                                          <p:val>
                                            <p:strVal val="1+#ppt_h/2"/>
                                          </p:val>
                                        </p:tav>
                                        <p:tav tm="100000">
                                          <p:val>
                                            <p:strVal val="#ppt_y"/>
                                          </p:val>
                                        </p:tav>
                                      </p:tavLst>
                                    </p:anim>
                                  </p:childTnLst>
                                </p:cTn>
                              </p:par>
                            </p:childTnLst>
                          </p:cTn>
                        </p:par>
                        <p:par>
                          <p:cTn id="67" fill="hold">
                            <p:stCondLst>
                              <p:cond delay="1500"/>
                            </p:stCondLst>
                            <p:childTnLst>
                              <p:par>
                                <p:cTn id="68" presetID="2" presetClass="entr" presetSubtype="4" fill="hold" nodeType="afterEffect">
                                  <p:stCondLst>
                                    <p:cond delay="0"/>
                                  </p:stCondLst>
                                  <p:childTnLst>
                                    <p:set>
                                      <p:cBhvr>
                                        <p:cTn id="69" dur="1" fill="hold">
                                          <p:stCondLst>
                                            <p:cond delay="0"/>
                                          </p:stCondLst>
                                        </p:cTn>
                                        <p:tgtEl>
                                          <p:spTgt spid="10">
                                            <p:txEl>
                                              <p:pRg st="5" end="5"/>
                                            </p:txEl>
                                          </p:spTgt>
                                        </p:tgtEl>
                                        <p:attrNameLst>
                                          <p:attrName>style.visibility</p:attrName>
                                        </p:attrNameLst>
                                      </p:cBhvr>
                                      <p:to>
                                        <p:strVal val="visible"/>
                                      </p:to>
                                    </p:set>
                                    <p:anim calcmode="lin" valueType="num">
                                      <p:cBhvr additive="base">
                                        <p:cTn id="70"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10">
                                            <p:txEl>
                                              <p:pRg st="5" end="5"/>
                                            </p:txEl>
                                          </p:spTgt>
                                        </p:tgtEl>
                                        <p:attrNameLst>
                                          <p:attrName>ppt_y</p:attrName>
                                        </p:attrNameLst>
                                      </p:cBhvr>
                                      <p:tavLst>
                                        <p:tav tm="0">
                                          <p:val>
                                            <p:strVal val="1+#ppt_h/2"/>
                                          </p:val>
                                        </p:tav>
                                        <p:tav tm="100000">
                                          <p:val>
                                            <p:strVal val="#ppt_y"/>
                                          </p:val>
                                        </p:tav>
                                      </p:tavLst>
                                    </p:anim>
                                  </p:childTnLst>
                                </p:cTn>
                              </p:par>
                            </p:childTnLst>
                          </p:cTn>
                        </p:par>
                        <p:par>
                          <p:cTn id="72" fill="hold">
                            <p:stCondLst>
                              <p:cond delay="2000"/>
                            </p:stCondLst>
                            <p:childTnLst>
                              <p:par>
                                <p:cTn id="73" presetID="2" presetClass="entr" presetSubtype="4" fill="hold" nodeType="afterEffect">
                                  <p:stCondLst>
                                    <p:cond delay="0"/>
                                  </p:stCondLst>
                                  <p:childTnLst>
                                    <p:set>
                                      <p:cBhvr>
                                        <p:cTn id="74" dur="1" fill="hold">
                                          <p:stCondLst>
                                            <p:cond delay="0"/>
                                          </p:stCondLst>
                                        </p:cTn>
                                        <p:tgtEl>
                                          <p:spTgt spid="10">
                                            <p:txEl>
                                              <p:pRg st="6" end="6"/>
                                            </p:txEl>
                                          </p:spTgt>
                                        </p:tgtEl>
                                        <p:attrNameLst>
                                          <p:attrName>style.visibility</p:attrName>
                                        </p:attrNameLst>
                                      </p:cBhvr>
                                      <p:to>
                                        <p:strVal val="visible"/>
                                      </p:to>
                                    </p:set>
                                    <p:anim calcmode="lin" valueType="num">
                                      <p:cBhvr additive="base">
                                        <p:cTn id="75"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0">
                                            <p:txEl>
                                              <p:pRg st="6" end="6"/>
                                            </p:txEl>
                                          </p:spTgt>
                                        </p:tgtEl>
                                        <p:attrNameLst>
                                          <p:attrName>ppt_y</p:attrName>
                                        </p:attrNameLst>
                                      </p:cBhvr>
                                      <p:tavLst>
                                        <p:tav tm="0">
                                          <p:val>
                                            <p:strVal val="1+#ppt_h/2"/>
                                          </p:val>
                                        </p:tav>
                                        <p:tav tm="100000">
                                          <p:val>
                                            <p:strVal val="#ppt_y"/>
                                          </p:val>
                                        </p:tav>
                                      </p:tavLst>
                                    </p:anim>
                                  </p:childTnLst>
                                </p:cTn>
                              </p:par>
                            </p:childTnLst>
                          </p:cTn>
                        </p:par>
                        <p:par>
                          <p:cTn id="77" fill="hold">
                            <p:stCondLst>
                              <p:cond delay="2500"/>
                            </p:stCondLst>
                            <p:childTnLst>
                              <p:par>
                                <p:cTn id="78" presetID="53" presetClass="entr" presetSubtype="16" fill="hold" nodeType="afterEffect">
                                  <p:stCondLst>
                                    <p:cond delay="0"/>
                                  </p:stCondLst>
                                  <p:childTnLst>
                                    <p:set>
                                      <p:cBhvr>
                                        <p:cTn id="79" dur="1" fill="hold">
                                          <p:stCondLst>
                                            <p:cond delay="0"/>
                                          </p:stCondLst>
                                        </p:cTn>
                                        <p:tgtEl>
                                          <p:spTgt spid="61"/>
                                        </p:tgtEl>
                                        <p:attrNameLst>
                                          <p:attrName>style.visibility</p:attrName>
                                        </p:attrNameLst>
                                      </p:cBhvr>
                                      <p:to>
                                        <p:strVal val="visible"/>
                                      </p:to>
                                    </p:set>
                                    <p:anim calcmode="lin" valueType="num">
                                      <p:cBhvr>
                                        <p:cTn id="80" dur="500" fill="hold"/>
                                        <p:tgtEl>
                                          <p:spTgt spid="61"/>
                                        </p:tgtEl>
                                        <p:attrNameLst>
                                          <p:attrName>ppt_w</p:attrName>
                                        </p:attrNameLst>
                                      </p:cBhvr>
                                      <p:tavLst>
                                        <p:tav tm="0">
                                          <p:val>
                                            <p:fltVal val="0"/>
                                          </p:val>
                                        </p:tav>
                                        <p:tav tm="100000">
                                          <p:val>
                                            <p:strVal val="#ppt_w"/>
                                          </p:val>
                                        </p:tav>
                                      </p:tavLst>
                                    </p:anim>
                                    <p:anim calcmode="lin" valueType="num">
                                      <p:cBhvr>
                                        <p:cTn id="81" dur="500" fill="hold"/>
                                        <p:tgtEl>
                                          <p:spTgt spid="61"/>
                                        </p:tgtEl>
                                        <p:attrNameLst>
                                          <p:attrName>ppt_h</p:attrName>
                                        </p:attrNameLst>
                                      </p:cBhvr>
                                      <p:tavLst>
                                        <p:tav tm="0">
                                          <p:val>
                                            <p:fltVal val="0"/>
                                          </p:val>
                                        </p:tav>
                                        <p:tav tm="100000">
                                          <p:val>
                                            <p:strVal val="#ppt_h"/>
                                          </p:val>
                                        </p:tav>
                                      </p:tavLst>
                                    </p:anim>
                                    <p:animEffect transition="in" filter="fade">
                                      <p:cBhvr>
                                        <p:cTn id="82"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文本占位符 2423809">
            <a:extLst>
              <a:ext uri="{FF2B5EF4-FFF2-40B4-BE49-F238E27FC236}">
                <a16:creationId xmlns:a16="http://schemas.microsoft.com/office/drawing/2014/main" id="{68B066E8-53FB-4252-8882-7613CC0F826C}"/>
              </a:ext>
            </a:extLst>
          </p:cNvPr>
          <p:cNvSpPr>
            <a:spLocks noGrp="1" noChangeArrowheads="1"/>
          </p:cNvSpPr>
          <p:nvPr>
            <p:ph idx="1"/>
          </p:nvPr>
        </p:nvSpPr>
        <p:spPr>
          <a:xfrm>
            <a:off x="107504" y="768770"/>
            <a:ext cx="8686800" cy="576263"/>
          </a:xfrm>
        </p:spPr>
        <p:txBody>
          <a:bodyPr/>
          <a:lstStyle/>
          <a:p>
            <a:pPr>
              <a:buFontTx/>
              <a:buNone/>
            </a:pPr>
            <a:r>
              <a:rPr lang="zh-CN" altLang="en-US" dirty="0">
                <a:solidFill>
                  <a:srgbClr val="FF3300"/>
                </a:solidFill>
                <a:latin typeface="黑体" panose="02010609060101010101" pitchFamily="49" charset="-122"/>
              </a:rPr>
              <a:t>三、供应链网络构建步骤</a:t>
            </a:r>
            <a:endParaRPr lang="zh-CN" altLang="en-US" dirty="0">
              <a:latin typeface="黑体" panose="02010609060101010101" pitchFamily="49" charset="-122"/>
            </a:endParaRPr>
          </a:p>
        </p:txBody>
      </p:sp>
      <p:sp>
        <p:nvSpPr>
          <p:cNvPr id="56322" name="标题 2423810">
            <a:extLst>
              <a:ext uri="{FF2B5EF4-FFF2-40B4-BE49-F238E27FC236}">
                <a16:creationId xmlns:a16="http://schemas.microsoft.com/office/drawing/2014/main" id="{BD64C36B-AF20-47AB-BA9E-8F554B74BAE8}"/>
              </a:ext>
            </a:extLst>
          </p:cNvPr>
          <p:cNvSpPr>
            <a:spLocks noGrp="1"/>
          </p:cNvSpPr>
          <p:nvPr>
            <p:ph type="title"/>
          </p:nvPr>
        </p:nvSpPr>
        <p:spPr>
          <a:xfrm>
            <a:off x="223368" y="-57895"/>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104452" name="文本框 3">
            <a:extLst>
              <a:ext uri="{FF2B5EF4-FFF2-40B4-BE49-F238E27FC236}">
                <a16:creationId xmlns:a16="http://schemas.microsoft.com/office/drawing/2014/main" id="{7DC9EC5D-263A-4172-A0C0-0247C6D2E6D2}"/>
              </a:ext>
            </a:extLst>
          </p:cNvPr>
          <p:cNvSpPr txBox="1">
            <a:spLocks noChangeArrowheads="1"/>
          </p:cNvSpPr>
          <p:nvPr/>
        </p:nvSpPr>
        <p:spPr bwMode="auto">
          <a:xfrm>
            <a:off x="352094" y="1633864"/>
            <a:ext cx="223651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0" hangingPunct="0">
              <a:lnSpc>
                <a:spcPct val="100000"/>
              </a:lnSpc>
              <a:spcBef>
                <a:spcPts val="1200"/>
              </a:spcBef>
            </a:pPr>
            <a:r>
              <a:rPr lang="zh-CN" altLang="en-US" sz="2000" b="1" dirty="0">
                <a:solidFill>
                  <a:srgbClr val="000000"/>
                </a:solidFill>
                <a:latin typeface="+mn-ea"/>
                <a:ea typeface="+mn-ea"/>
              </a:rPr>
              <a:t>第一阶段：</a:t>
            </a:r>
            <a:endParaRPr lang="en-US" altLang="zh-CN" sz="2000" b="1" dirty="0">
              <a:solidFill>
                <a:srgbClr val="000000"/>
              </a:solidFill>
              <a:latin typeface="+mn-ea"/>
              <a:ea typeface="+mn-ea"/>
            </a:endParaRPr>
          </a:p>
          <a:p>
            <a:pPr eaLnBrk="0" hangingPunct="0">
              <a:lnSpc>
                <a:spcPct val="100000"/>
              </a:lnSpc>
              <a:spcBef>
                <a:spcPts val="1200"/>
              </a:spcBef>
            </a:pPr>
            <a:r>
              <a:rPr lang="zh-CN" altLang="en-US" sz="2000" dirty="0">
                <a:solidFill>
                  <a:srgbClr val="000000"/>
                </a:solidFill>
                <a:latin typeface="+mn-ea"/>
                <a:ea typeface="+mn-ea"/>
              </a:rPr>
              <a:t>分析市场竞争需求</a:t>
            </a:r>
            <a:endParaRPr lang="en-US" altLang="zh-CN" sz="2000" dirty="0">
              <a:solidFill>
                <a:srgbClr val="000000"/>
              </a:solidFill>
              <a:latin typeface="+mn-ea"/>
              <a:ea typeface="+mn-ea"/>
            </a:endParaRPr>
          </a:p>
          <a:p>
            <a:pPr eaLnBrk="0" hangingPunct="0">
              <a:lnSpc>
                <a:spcPct val="100000"/>
              </a:lnSpc>
              <a:spcBef>
                <a:spcPts val="1200"/>
              </a:spcBef>
            </a:pPr>
            <a:endParaRPr lang="zh-CN" altLang="en-US" sz="2000" dirty="0">
              <a:solidFill>
                <a:srgbClr val="000000"/>
              </a:solidFill>
              <a:latin typeface="+mn-ea"/>
              <a:ea typeface="+mn-ea"/>
            </a:endParaRPr>
          </a:p>
        </p:txBody>
      </p:sp>
      <p:sp>
        <p:nvSpPr>
          <p:cNvPr id="104453" name="TextBox 19">
            <a:extLst>
              <a:ext uri="{FF2B5EF4-FFF2-40B4-BE49-F238E27FC236}">
                <a16:creationId xmlns:a16="http://schemas.microsoft.com/office/drawing/2014/main" id="{A11FD6CA-D49F-4FEB-8DE3-DF708AA9D55D}"/>
              </a:ext>
            </a:extLst>
          </p:cNvPr>
          <p:cNvSpPr txBox="1">
            <a:spLocks noChangeArrowheads="1"/>
          </p:cNvSpPr>
          <p:nvPr/>
        </p:nvSpPr>
        <p:spPr bwMode="auto">
          <a:xfrm>
            <a:off x="3401100" y="1457930"/>
            <a:ext cx="5227631" cy="300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60" tIns="34279" rIns="68560" bIns="34279">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l">
              <a:lnSpc>
                <a:spcPct val="100000"/>
              </a:lnSpc>
            </a:pPr>
            <a:r>
              <a:rPr lang="zh-CN" altLang="en-US" sz="1500" dirty="0">
                <a:latin typeface="微软雅黑" panose="020B0503020204020204" pitchFamily="34" charset="-122"/>
                <a:ea typeface="微软雅黑" panose="020B0503020204020204" pitchFamily="34" charset="-122"/>
              </a:rPr>
              <a:t>知己知彼</a:t>
            </a:r>
            <a:r>
              <a:rPr lang="en-US" altLang="zh-CN" sz="1500" dirty="0">
                <a:latin typeface="微软雅黑" panose="020B0503020204020204" pitchFamily="34" charset="-122"/>
                <a:ea typeface="微软雅黑" panose="020B0503020204020204" pitchFamily="34" charset="-122"/>
              </a:rPr>
              <a:t>:</a:t>
            </a:r>
            <a:r>
              <a:rPr lang="zh-CN" altLang="en-US" sz="1500" dirty="0">
                <a:latin typeface="微软雅黑" panose="020B0503020204020204" pitchFamily="34" charset="-122"/>
                <a:ea typeface="微软雅黑" panose="020B0503020204020204" pitchFamily="34" charset="-122"/>
              </a:rPr>
              <a:t>调查研究</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客户评价</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消费需求</a:t>
            </a:r>
            <a:r>
              <a:rPr lang="en-US" altLang="zh-CN" sz="1500" dirty="0">
                <a:latin typeface="微软雅黑" panose="020B0503020204020204" pitchFamily="34" charset="-122"/>
                <a:ea typeface="微软雅黑" panose="020B0503020204020204" pitchFamily="34" charset="-122"/>
              </a:rPr>
              <a:t>/</a:t>
            </a:r>
            <a:r>
              <a:rPr lang="zh-CN" altLang="en-US" sz="1500" dirty="0">
                <a:latin typeface="微软雅黑" panose="020B0503020204020204" pitchFamily="34" charset="-122"/>
                <a:ea typeface="微软雅黑" panose="020B0503020204020204" pitchFamily="34" charset="-122"/>
              </a:rPr>
              <a:t>结构↑↓</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目标市场</a:t>
            </a:r>
          </a:p>
        </p:txBody>
      </p:sp>
      <p:cxnSp>
        <p:nvCxnSpPr>
          <p:cNvPr id="10" name="直接连接符 9">
            <a:extLst>
              <a:ext uri="{FF2B5EF4-FFF2-40B4-BE49-F238E27FC236}">
                <a16:creationId xmlns:a16="http://schemas.microsoft.com/office/drawing/2014/main" id="{D90546A1-2FCE-49BC-86A8-5CD0BA865225}"/>
              </a:ext>
            </a:extLst>
          </p:cNvPr>
          <p:cNvCxnSpPr/>
          <p:nvPr/>
        </p:nvCxnSpPr>
        <p:spPr bwMode="auto">
          <a:xfrm>
            <a:off x="2649760" y="1968031"/>
            <a:ext cx="5519738"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104455" name="TextBox 21">
            <a:extLst>
              <a:ext uri="{FF2B5EF4-FFF2-40B4-BE49-F238E27FC236}">
                <a16:creationId xmlns:a16="http://schemas.microsoft.com/office/drawing/2014/main" id="{1E817DF9-AA48-49B6-8BF4-C33E51C4D93E}"/>
              </a:ext>
            </a:extLst>
          </p:cNvPr>
          <p:cNvSpPr txBox="1">
            <a:spLocks noChangeArrowheads="1"/>
          </p:cNvSpPr>
          <p:nvPr/>
        </p:nvSpPr>
        <p:spPr bwMode="auto">
          <a:xfrm>
            <a:off x="3401100" y="2258766"/>
            <a:ext cx="4779963" cy="300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0" tIns="34279" rIns="68560" bIns="34279">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l">
              <a:lnSpc>
                <a:spcPct val="100000"/>
              </a:lnSpc>
            </a:pPr>
            <a:r>
              <a:rPr lang="zh-CN" altLang="en-US" sz="1500" dirty="0">
                <a:latin typeface="微软雅黑" panose="020B0503020204020204" pitchFamily="34" charset="-122"/>
                <a:ea typeface="微软雅黑" panose="020B0503020204020204" pitchFamily="34" charset="-122"/>
              </a:rPr>
              <a:t>预期目标市场的自身优劣势</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目标市场与企业目标匹配</a:t>
            </a:r>
          </a:p>
        </p:txBody>
      </p:sp>
      <p:grpSp>
        <p:nvGrpSpPr>
          <p:cNvPr id="104456" name="组合 11">
            <a:extLst>
              <a:ext uri="{FF2B5EF4-FFF2-40B4-BE49-F238E27FC236}">
                <a16:creationId xmlns:a16="http://schemas.microsoft.com/office/drawing/2014/main" id="{E1D3CD95-B4B3-4D35-9DE1-CC59DAE3A905}"/>
              </a:ext>
            </a:extLst>
          </p:cNvPr>
          <p:cNvGrpSpPr>
            <a:grpSpLocks/>
          </p:cNvGrpSpPr>
          <p:nvPr/>
        </p:nvGrpSpPr>
        <p:grpSpPr bwMode="auto">
          <a:xfrm>
            <a:off x="2627784" y="1272982"/>
            <a:ext cx="790575" cy="615116"/>
            <a:chOff x="3962648" y="2816138"/>
            <a:chExt cx="1218704" cy="1221966"/>
          </a:xfrm>
        </p:grpSpPr>
        <p:grpSp>
          <p:nvGrpSpPr>
            <p:cNvPr id="27" name="组合 26">
              <a:extLst>
                <a:ext uri="{FF2B5EF4-FFF2-40B4-BE49-F238E27FC236}">
                  <a16:creationId xmlns:a16="http://schemas.microsoft.com/office/drawing/2014/main" id="{55785674-A909-4874-8881-4DC23340E4DD}"/>
                </a:ext>
              </a:extLst>
            </p:cNvPr>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29" name="同心圆 9">
                <a:extLst>
                  <a:ext uri="{FF2B5EF4-FFF2-40B4-BE49-F238E27FC236}">
                    <a16:creationId xmlns:a16="http://schemas.microsoft.com/office/drawing/2014/main" id="{AA262EFB-D801-4AD7-B1F7-F3BC102BC4F9}"/>
                  </a:ext>
                </a:extLst>
              </p:cNvPr>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30" name="椭圆 29">
                <a:extLst>
                  <a:ext uri="{FF2B5EF4-FFF2-40B4-BE49-F238E27FC236}">
                    <a16:creationId xmlns:a16="http://schemas.microsoft.com/office/drawing/2014/main" id="{16E4D5D5-9193-4047-8A34-C7395F28844D}"/>
                  </a:ext>
                </a:extLst>
              </p:cNvPr>
              <p:cNvSpPr/>
              <p:nvPr/>
            </p:nvSpPr>
            <p:spPr>
              <a:xfrm>
                <a:off x="392112" y="760412"/>
                <a:ext cx="3825874" cy="3825874"/>
              </a:xfrm>
              <a:prstGeom prst="ellipse">
                <a:avLst/>
              </a:prstGeom>
              <a:solidFill>
                <a:srgbClr val="007A3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latin typeface="微软雅黑" panose="020B0503020204020204" pitchFamily="34" charset="-122"/>
                  <a:ea typeface="微软雅黑" panose="020B0503020204020204" pitchFamily="34" charset="-122"/>
                </a:endParaRPr>
              </a:p>
            </p:txBody>
          </p:sp>
        </p:grpSp>
        <p:sp>
          <p:nvSpPr>
            <p:cNvPr id="104458" name="TextBox 4">
              <a:extLst>
                <a:ext uri="{FF2B5EF4-FFF2-40B4-BE49-F238E27FC236}">
                  <a16:creationId xmlns:a16="http://schemas.microsoft.com/office/drawing/2014/main" id="{0DFE0DD6-7D0E-4381-A80C-F1D7CACD9BD0}"/>
                </a:ext>
              </a:extLst>
            </p:cNvPr>
            <p:cNvSpPr txBox="1">
              <a:spLocks noChangeArrowheads="1"/>
            </p:cNvSpPr>
            <p:nvPr/>
          </p:nvSpPr>
          <p:spPr bwMode="auto">
            <a:xfrm>
              <a:off x="4133130" y="2816138"/>
              <a:ext cx="877734" cy="1135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客户</a:t>
              </a:r>
              <a:endParaRPr lang="en-US" altLang="zh-CN" sz="1500" b="1" dirty="0">
                <a:solidFill>
                  <a:schemeClr val="bg1"/>
                </a:solidFill>
                <a:latin typeface="微软雅黑" panose="020B0503020204020204" pitchFamily="34" charset="-122"/>
                <a:ea typeface="微软雅黑" panose="020B0503020204020204" pitchFamily="34" charset="-122"/>
              </a:endParaRPr>
            </a:p>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评价</a:t>
              </a:r>
              <a:endParaRPr lang="en-US" altLang="zh-CN" sz="1500" b="1" dirty="0">
                <a:solidFill>
                  <a:schemeClr val="bg1"/>
                </a:solidFill>
                <a:latin typeface="微软雅黑" panose="020B0503020204020204" pitchFamily="34" charset="-122"/>
                <a:ea typeface="微软雅黑" panose="020B0503020204020204" pitchFamily="34" charset="-122"/>
              </a:endParaRPr>
            </a:p>
          </p:txBody>
        </p:sp>
      </p:grpSp>
      <p:grpSp>
        <p:nvGrpSpPr>
          <p:cNvPr id="104459" name="组合 12">
            <a:extLst>
              <a:ext uri="{FF2B5EF4-FFF2-40B4-BE49-F238E27FC236}">
                <a16:creationId xmlns:a16="http://schemas.microsoft.com/office/drawing/2014/main" id="{0BEACE35-97A9-498A-BDA4-B7F1615CD628}"/>
              </a:ext>
            </a:extLst>
          </p:cNvPr>
          <p:cNvGrpSpPr>
            <a:grpSpLocks/>
          </p:cNvGrpSpPr>
          <p:nvPr/>
        </p:nvGrpSpPr>
        <p:grpSpPr bwMode="auto">
          <a:xfrm>
            <a:off x="2645039" y="2098599"/>
            <a:ext cx="795297" cy="604291"/>
            <a:chOff x="3955366" y="2798953"/>
            <a:chExt cx="1225982" cy="1239152"/>
          </a:xfrm>
        </p:grpSpPr>
        <p:grpSp>
          <p:nvGrpSpPr>
            <p:cNvPr id="23" name="组合 22">
              <a:extLst>
                <a:ext uri="{FF2B5EF4-FFF2-40B4-BE49-F238E27FC236}">
                  <a16:creationId xmlns:a16="http://schemas.microsoft.com/office/drawing/2014/main" id="{E783F1E2-9A72-4E66-87E3-20080ABB2F02}"/>
                </a:ext>
              </a:extLst>
            </p:cNvPr>
            <p:cNvGrpSpPr/>
            <p:nvPr/>
          </p:nvGrpSpPr>
          <p:grpSpPr>
            <a:xfrm>
              <a:off x="3962645" y="2819402"/>
              <a:ext cx="1218703" cy="1218703"/>
              <a:chOff x="304795" y="673107"/>
              <a:chExt cx="4000500" cy="4000499"/>
            </a:xfrm>
            <a:effectLst>
              <a:outerShdw blurRad="444500" dist="254000" dir="8100000" algn="tr" rotWithShape="0">
                <a:prstClr val="black">
                  <a:alpha val="50000"/>
                </a:prstClr>
              </a:outerShdw>
            </a:effectLst>
          </p:grpSpPr>
          <p:sp>
            <p:nvSpPr>
              <p:cNvPr id="25" name="同心圆 14">
                <a:extLst>
                  <a:ext uri="{FF2B5EF4-FFF2-40B4-BE49-F238E27FC236}">
                    <a16:creationId xmlns:a16="http://schemas.microsoft.com/office/drawing/2014/main" id="{51918EEF-A574-4D30-9558-3BD5E58AEE88}"/>
                  </a:ext>
                </a:extLst>
              </p:cNvPr>
              <p:cNvSpPr/>
              <p:nvPr/>
            </p:nvSpPr>
            <p:spPr>
              <a:xfrm>
                <a:off x="304795" y="673107"/>
                <a:ext cx="4000500" cy="4000499"/>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26" name="椭圆 25">
                <a:extLst>
                  <a:ext uri="{FF2B5EF4-FFF2-40B4-BE49-F238E27FC236}">
                    <a16:creationId xmlns:a16="http://schemas.microsoft.com/office/drawing/2014/main" id="{54890EFE-DBCD-4860-A8FC-4D1C01CA7955}"/>
                  </a:ext>
                </a:extLst>
              </p:cNvPr>
              <p:cNvSpPr/>
              <p:nvPr/>
            </p:nvSpPr>
            <p:spPr>
              <a:xfrm>
                <a:off x="392112" y="760412"/>
                <a:ext cx="3825874" cy="3825874"/>
              </a:xfrm>
              <a:prstGeom prst="ellipse">
                <a:avLst/>
              </a:prstGeom>
              <a:solidFill>
                <a:srgbClr val="007A3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latin typeface="微软雅黑" panose="020B0503020204020204" pitchFamily="34" charset="-122"/>
                  <a:ea typeface="微软雅黑" panose="020B0503020204020204" pitchFamily="34" charset="-122"/>
                </a:endParaRPr>
              </a:p>
            </p:txBody>
          </p:sp>
        </p:grpSp>
        <p:sp>
          <p:nvSpPr>
            <p:cNvPr id="104461" name="TextBox 4">
              <a:extLst>
                <a:ext uri="{FF2B5EF4-FFF2-40B4-BE49-F238E27FC236}">
                  <a16:creationId xmlns:a16="http://schemas.microsoft.com/office/drawing/2014/main" id="{365072CC-DAD7-4BD9-B707-ABF029F03D17}"/>
                </a:ext>
              </a:extLst>
            </p:cNvPr>
            <p:cNvSpPr txBox="1">
              <a:spLocks noChangeArrowheads="1"/>
            </p:cNvSpPr>
            <p:nvPr/>
          </p:nvSpPr>
          <p:spPr bwMode="auto">
            <a:xfrm>
              <a:off x="3955366" y="2798953"/>
              <a:ext cx="1174263" cy="11355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目标市</a:t>
              </a:r>
              <a:endParaRPr lang="en-US" altLang="zh-CN" sz="1500" b="1" dirty="0">
                <a:solidFill>
                  <a:schemeClr val="bg1"/>
                </a:solidFill>
                <a:latin typeface="微软雅黑" panose="020B0503020204020204" pitchFamily="34" charset="-122"/>
                <a:ea typeface="微软雅黑" panose="020B0503020204020204" pitchFamily="34" charset="-122"/>
              </a:endParaRPr>
            </a:p>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场评估</a:t>
              </a:r>
              <a:endParaRPr lang="en-US" altLang="zh-CN" sz="1500" b="1" dirty="0">
                <a:solidFill>
                  <a:schemeClr val="bg1"/>
                </a:solidFill>
                <a:latin typeface="微软雅黑" panose="020B0503020204020204" pitchFamily="34" charset="-122"/>
                <a:ea typeface="微软雅黑" panose="020B0503020204020204" pitchFamily="34" charset="-122"/>
              </a:endParaRPr>
            </a:p>
          </p:txBody>
        </p:sp>
      </p:grpSp>
      <p:cxnSp>
        <p:nvCxnSpPr>
          <p:cNvPr id="14" name="直接连接符 13">
            <a:extLst>
              <a:ext uri="{FF2B5EF4-FFF2-40B4-BE49-F238E27FC236}">
                <a16:creationId xmlns:a16="http://schemas.microsoft.com/office/drawing/2014/main" id="{DDF6B52C-B686-4A72-94ED-FB9ADDB0CE42}"/>
              </a:ext>
            </a:extLst>
          </p:cNvPr>
          <p:cNvCxnSpPr/>
          <p:nvPr/>
        </p:nvCxnSpPr>
        <p:spPr bwMode="auto">
          <a:xfrm>
            <a:off x="2649760" y="2745800"/>
            <a:ext cx="5557838" cy="0"/>
          </a:xfrm>
          <a:prstGeom prst="line">
            <a:avLst/>
          </a:prstGeom>
          <a:noFill/>
          <a:ln w="9525" cap="flat" cmpd="sng" algn="ctr">
            <a:solidFill>
              <a:schemeClr val="bg1">
                <a:lumMod val="75000"/>
              </a:schemeClr>
            </a:solidFill>
            <a:prstDash val="dash"/>
            <a:headEnd type="oval" w="med" len="med"/>
            <a:tailEnd type="oval" w="med" len="med"/>
          </a:ln>
          <a:effectLst>
            <a:outerShdw blurRad="12700" dist="6350" dir="5400000" rotWithShape="0">
              <a:srgbClr val="000000">
                <a:alpha val="38000"/>
              </a:srgbClr>
            </a:outerShdw>
          </a:effectLst>
        </p:spPr>
      </p:cxnSp>
      <p:sp>
        <p:nvSpPr>
          <p:cNvPr id="104463" name="TextBox 126">
            <a:extLst>
              <a:ext uri="{FF2B5EF4-FFF2-40B4-BE49-F238E27FC236}">
                <a16:creationId xmlns:a16="http://schemas.microsoft.com/office/drawing/2014/main" id="{907957C8-BC2E-41AB-A0C0-680942ECC36E}"/>
              </a:ext>
            </a:extLst>
          </p:cNvPr>
          <p:cNvSpPr txBox="1">
            <a:spLocks noChangeArrowheads="1"/>
          </p:cNvSpPr>
          <p:nvPr/>
        </p:nvSpPr>
        <p:spPr bwMode="auto">
          <a:xfrm>
            <a:off x="3401100" y="3123520"/>
            <a:ext cx="4779963" cy="3000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60" tIns="34279" rIns="68560" bIns="34279">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l">
              <a:lnSpc>
                <a:spcPct val="100000"/>
              </a:lnSpc>
            </a:pPr>
            <a:r>
              <a:rPr lang="zh-CN" altLang="en-US" sz="1500" dirty="0">
                <a:latin typeface="微软雅黑" panose="020B0503020204020204" pitchFamily="34" charset="-122"/>
                <a:ea typeface="微软雅黑" panose="020B0503020204020204" pitchFamily="34" charset="-122"/>
              </a:rPr>
              <a:t>企业营销策略</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锁定目标市场</a:t>
            </a:r>
            <a:r>
              <a:rPr lang="en-US" altLang="zh-CN" sz="1500" dirty="0">
                <a:latin typeface="微软雅黑" panose="020B0503020204020204" pitchFamily="34" charset="-122"/>
                <a:ea typeface="微软雅黑" panose="020B0503020204020204" pitchFamily="34" charset="-122"/>
                <a:sym typeface="Wingdings" panose="05000000000000000000" pitchFamily="2" charset="2"/>
              </a:rPr>
              <a:t></a:t>
            </a:r>
            <a:r>
              <a:rPr lang="zh-CN" altLang="en-US" sz="1500" dirty="0">
                <a:latin typeface="微软雅黑" panose="020B0503020204020204" pitchFamily="34" charset="-122"/>
                <a:ea typeface="微软雅黑" panose="020B0503020204020204" pitchFamily="34" charset="-122"/>
              </a:rPr>
              <a:t>供应链战略与目标</a:t>
            </a:r>
          </a:p>
        </p:txBody>
      </p:sp>
      <p:grpSp>
        <p:nvGrpSpPr>
          <p:cNvPr id="104464" name="组合 15">
            <a:extLst>
              <a:ext uri="{FF2B5EF4-FFF2-40B4-BE49-F238E27FC236}">
                <a16:creationId xmlns:a16="http://schemas.microsoft.com/office/drawing/2014/main" id="{095F40BD-999A-4527-89A8-6C65847F40D2}"/>
              </a:ext>
            </a:extLst>
          </p:cNvPr>
          <p:cNvGrpSpPr>
            <a:grpSpLocks/>
          </p:cNvGrpSpPr>
          <p:nvPr/>
        </p:nvGrpSpPr>
        <p:grpSpPr bwMode="auto">
          <a:xfrm>
            <a:off x="2649760" y="2927614"/>
            <a:ext cx="790575" cy="645402"/>
            <a:chOff x="3962648" y="2819400"/>
            <a:chExt cx="1218704" cy="1218704"/>
          </a:xfrm>
        </p:grpSpPr>
        <p:grpSp>
          <p:nvGrpSpPr>
            <p:cNvPr id="19" name="组合 18">
              <a:extLst>
                <a:ext uri="{FF2B5EF4-FFF2-40B4-BE49-F238E27FC236}">
                  <a16:creationId xmlns:a16="http://schemas.microsoft.com/office/drawing/2014/main" id="{D1E7094E-C1D5-4D8E-9936-6A255AC58801}"/>
                </a:ext>
              </a:extLst>
            </p:cNvPr>
            <p:cNvGrpSpPr/>
            <p:nvPr/>
          </p:nvGrpSpPr>
          <p:grpSpPr>
            <a:xfrm>
              <a:off x="3962648" y="2819400"/>
              <a:ext cx="1218704" cy="1218704"/>
              <a:chOff x="304800" y="673100"/>
              <a:chExt cx="4000500" cy="4000500"/>
            </a:xfrm>
            <a:effectLst>
              <a:outerShdw blurRad="444500" dist="254000" dir="8100000" algn="tr" rotWithShape="0">
                <a:prstClr val="black">
                  <a:alpha val="50000"/>
                </a:prstClr>
              </a:outerShdw>
            </a:effectLst>
          </p:grpSpPr>
          <p:sp>
            <p:nvSpPr>
              <p:cNvPr id="21" name="同心圆 24">
                <a:extLst>
                  <a:ext uri="{FF2B5EF4-FFF2-40B4-BE49-F238E27FC236}">
                    <a16:creationId xmlns:a16="http://schemas.microsoft.com/office/drawing/2014/main" id="{C15FAFDB-B45E-49DF-B27C-1D7BAC1F918D}"/>
                  </a:ext>
                </a:extLst>
              </p:cNvPr>
              <p:cNvSpPr/>
              <p:nvPr/>
            </p:nvSpPr>
            <p:spPr>
              <a:xfrm>
                <a:off x="304800" y="673100"/>
                <a:ext cx="4000500" cy="4000500"/>
              </a:xfrm>
              <a:prstGeom prst="donut">
                <a:avLst>
                  <a:gd name="adj" fmla="val 4879"/>
                </a:avLst>
              </a:prstGeom>
              <a:gradFill>
                <a:gsLst>
                  <a:gs pos="0">
                    <a:schemeClr val="bg1"/>
                  </a:gs>
                  <a:gs pos="55000">
                    <a:schemeClr val="bg1">
                      <a:lumMod val="95000"/>
                    </a:schemeClr>
                  </a:gs>
                  <a:gs pos="100000">
                    <a:schemeClr val="bg1">
                      <a:lumMod val="65000"/>
                    </a:scheme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solidFill>
                    <a:schemeClr val="tx1"/>
                  </a:solidFill>
                  <a:latin typeface="微软雅黑" panose="020B0503020204020204" pitchFamily="34" charset="-122"/>
                  <a:ea typeface="微软雅黑" panose="020B0503020204020204" pitchFamily="34" charset="-122"/>
                </a:endParaRPr>
              </a:p>
            </p:txBody>
          </p:sp>
          <p:sp>
            <p:nvSpPr>
              <p:cNvPr id="22" name="椭圆 21">
                <a:extLst>
                  <a:ext uri="{FF2B5EF4-FFF2-40B4-BE49-F238E27FC236}">
                    <a16:creationId xmlns:a16="http://schemas.microsoft.com/office/drawing/2014/main" id="{3910BA19-113D-4C31-B308-1088499FF1E3}"/>
                  </a:ext>
                </a:extLst>
              </p:cNvPr>
              <p:cNvSpPr/>
              <p:nvPr/>
            </p:nvSpPr>
            <p:spPr>
              <a:xfrm>
                <a:off x="392112" y="760412"/>
                <a:ext cx="3825874" cy="3825874"/>
              </a:xfrm>
              <a:prstGeom prst="ellipse">
                <a:avLst/>
              </a:prstGeom>
              <a:solidFill>
                <a:srgbClr val="007A3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solidFill>
                      <a:schemeClr val="lt1"/>
                    </a:solidFill>
                  </a:defRPr>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lnSpc>
                    <a:spcPct val="100000"/>
                  </a:lnSpc>
                  <a:spcBef>
                    <a:spcPts val="0"/>
                  </a:spcBef>
                  <a:defRPr/>
                </a:pPr>
                <a:endParaRPr lang="zh-CN" altLang="en-US" sz="1200">
                  <a:latin typeface="微软雅黑" panose="020B0503020204020204" pitchFamily="34" charset="-122"/>
                  <a:ea typeface="微软雅黑" panose="020B0503020204020204" pitchFamily="34" charset="-122"/>
                </a:endParaRPr>
              </a:p>
            </p:txBody>
          </p:sp>
        </p:grpSp>
        <p:sp>
          <p:nvSpPr>
            <p:cNvPr id="104466" name="TextBox 4">
              <a:extLst>
                <a:ext uri="{FF2B5EF4-FFF2-40B4-BE49-F238E27FC236}">
                  <a16:creationId xmlns:a16="http://schemas.microsoft.com/office/drawing/2014/main" id="{2D459A49-A259-4833-8FE0-CA8ABA5F8C75}"/>
                </a:ext>
              </a:extLst>
            </p:cNvPr>
            <p:cNvSpPr txBox="1">
              <a:spLocks noChangeArrowheads="1"/>
            </p:cNvSpPr>
            <p:nvPr/>
          </p:nvSpPr>
          <p:spPr bwMode="auto">
            <a:xfrm>
              <a:off x="3979533" y="2867357"/>
              <a:ext cx="1174264" cy="1046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defTabSz="685800">
                <a:defRPr sz="1200">
                  <a:solidFill>
                    <a:schemeClr val="tx1"/>
                  </a:solidFill>
                  <a:latin typeface="Times New Roman" panose="02020603050405020304" pitchFamily="18" charset="0"/>
                  <a:ea typeface="宋体" panose="02010600030101010101" pitchFamily="2" charset="-122"/>
                </a:defRPr>
              </a:lvl1pPr>
              <a:lvl2pPr defTabSz="685800">
                <a:defRPr sz="1200">
                  <a:solidFill>
                    <a:schemeClr val="tx1"/>
                  </a:solidFill>
                  <a:latin typeface="Times New Roman" panose="02020603050405020304" pitchFamily="18" charset="0"/>
                  <a:ea typeface="宋体" panose="02010600030101010101" pitchFamily="2" charset="-122"/>
                </a:defRPr>
              </a:lvl2pPr>
              <a:lvl3pPr defTabSz="685800">
                <a:defRPr sz="1200">
                  <a:solidFill>
                    <a:schemeClr val="tx1"/>
                  </a:solidFill>
                  <a:latin typeface="Times New Roman" panose="02020603050405020304" pitchFamily="18" charset="0"/>
                  <a:ea typeface="宋体" panose="02010600030101010101" pitchFamily="2" charset="-122"/>
                </a:defRPr>
              </a:lvl3pPr>
              <a:lvl4pPr defTabSz="685800">
                <a:defRPr sz="1200">
                  <a:solidFill>
                    <a:schemeClr val="tx1"/>
                  </a:solidFill>
                  <a:latin typeface="Times New Roman" panose="02020603050405020304" pitchFamily="18" charset="0"/>
                  <a:ea typeface="宋体" panose="02010600030101010101" pitchFamily="2" charset="-122"/>
                </a:defRPr>
              </a:lvl4pPr>
              <a:lvl5pPr defTabSz="685800">
                <a:defRPr sz="1200">
                  <a:solidFill>
                    <a:schemeClr val="tx1"/>
                  </a:solidFill>
                  <a:latin typeface="Times New Roman" panose="02020603050405020304" pitchFamily="18" charset="0"/>
                  <a:ea typeface="宋体" panose="02010600030101010101" pitchFamily="2" charset="-122"/>
                </a:defRPr>
              </a:lvl5pPr>
              <a:lvl6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defTabSz="685800"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确定战</a:t>
              </a:r>
              <a:endParaRPr lang="en-US" altLang="zh-CN" sz="1500" b="1" dirty="0">
                <a:solidFill>
                  <a:schemeClr val="bg1"/>
                </a:solidFill>
                <a:latin typeface="微软雅黑" panose="020B0503020204020204" pitchFamily="34" charset="-122"/>
                <a:ea typeface="微软雅黑" panose="020B0503020204020204" pitchFamily="34" charset="-122"/>
              </a:endParaRPr>
            </a:p>
            <a:p>
              <a:pPr algn="ctr">
                <a:lnSpc>
                  <a:spcPct val="100000"/>
                </a:lnSpc>
                <a:spcBef>
                  <a:spcPts val="0"/>
                </a:spcBef>
              </a:pPr>
              <a:r>
                <a:rPr lang="zh-CN" altLang="en-US" sz="1500" b="1" dirty="0">
                  <a:solidFill>
                    <a:schemeClr val="bg1"/>
                  </a:solidFill>
                  <a:latin typeface="微软雅黑" panose="020B0503020204020204" pitchFamily="34" charset="-122"/>
                  <a:ea typeface="微软雅黑" panose="020B0503020204020204" pitchFamily="34" charset="-122"/>
                </a:rPr>
                <a:t>略目标</a:t>
              </a:r>
              <a:endParaRPr lang="en-US" altLang="zh-CN" sz="1500" b="1" dirty="0">
                <a:solidFill>
                  <a:schemeClr val="bg1"/>
                </a:solidFill>
                <a:latin typeface="微软雅黑" panose="020B0503020204020204" pitchFamily="34" charset="-122"/>
                <a:ea typeface="微软雅黑" panose="020B0503020204020204" pitchFamily="34" charset="-122"/>
              </a:endParaRPr>
            </a:p>
          </p:txBody>
        </p:sp>
      </p:grpSp>
      <p:sp>
        <p:nvSpPr>
          <p:cNvPr id="17" name="箭头: 下 16">
            <a:extLst>
              <a:ext uri="{FF2B5EF4-FFF2-40B4-BE49-F238E27FC236}">
                <a16:creationId xmlns:a16="http://schemas.microsoft.com/office/drawing/2014/main" id="{966179F3-D2F8-4ED0-B54D-C41B6CA89C8F}"/>
              </a:ext>
            </a:extLst>
          </p:cNvPr>
          <p:cNvSpPr/>
          <p:nvPr/>
        </p:nvSpPr>
        <p:spPr>
          <a:xfrm>
            <a:off x="2897410" y="1906634"/>
            <a:ext cx="252000" cy="144000"/>
          </a:xfrm>
          <a:prstGeom prst="downArrow">
            <a:avLst/>
          </a:prstGeom>
        </p:spPr>
        <p:style>
          <a:lnRef idx="3">
            <a:schemeClr val="lt1"/>
          </a:lnRef>
          <a:fillRef idx="1">
            <a:schemeClr val="accent6"/>
          </a:fillRef>
          <a:effectRef idx="1">
            <a:schemeClr val="accent6"/>
          </a:effectRef>
          <a:fontRef idx="minor">
            <a:schemeClr val="lt1"/>
          </a:fontRef>
        </p:style>
        <p:txBody>
          <a:bodyPr anchor="ctr"/>
          <a:lstStyle/>
          <a:p>
            <a:pPr algn="ctr" eaLnBrk="0" hangingPunct="0">
              <a:lnSpc>
                <a:spcPct val="100000"/>
              </a:lnSpc>
              <a:spcBef>
                <a:spcPts val="0"/>
              </a:spcBef>
              <a:defRPr/>
            </a:pPr>
            <a:endParaRPr lang="zh-CN" altLang="en-US"/>
          </a:p>
        </p:txBody>
      </p:sp>
      <p:sp>
        <p:nvSpPr>
          <p:cNvPr id="18" name="箭头: 下 17">
            <a:extLst>
              <a:ext uri="{FF2B5EF4-FFF2-40B4-BE49-F238E27FC236}">
                <a16:creationId xmlns:a16="http://schemas.microsoft.com/office/drawing/2014/main" id="{878D0860-81C2-4DAD-9444-3EFCABAD5E4C}"/>
              </a:ext>
            </a:extLst>
          </p:cNvPr>
          <p:cNvSpPr/>
          <p:nvPr/>
        </p:nvSpPr>
        <p:spPr>
          <a:xfrm>
            <a:off x="2897410" y="2760135"/>
            <a:ext cx="252000" cy="144000"/>
          </a:xfrm>
          <a:prstGeom prst="downArrow">
            <a:avLst/>
          </a:prstGeom>
        </p:spPr>
        <p:style>
          <a:lnRef idx="3">
            <a:schemeClr val="lt1"/>
          </a:lnRef>
          <a:fillRef idx="1">
            <a:schemeClr val="accent6"/>
          </a:fillRef>
          <a:effectRef idx="1">
            <a:schemeClr val="accent6"/>
          </a:effectRef>
          <a:fontRef idx="minor">
            <a:schemeClr val="lt1"/>
          </a:fontRef>
        </p:style>
        <p:txBody>
          <a:bodyPr anchor="ctr"/>
          <a:lstStyle/>
          <a:p>
            <a:pPr algn="ctr" eaLnBrk="0" hangingPunct="0">
              <a:lnSpc>
                <a:spcPct val="100000"/>
              </a:lnSpc>
              <a:spcBef>
                <a:spcPts val="0"/>
              </a:spcBef>
              <a:defRPr/>
            </a:pPr>
            <a:endParaRPr lang="zh-CN" altLang="en-US"/>
          </a:p>
        </p:txBody>
      </p:sp>
      <p:sp>
        <p:nvSpPr>
          <p:cNvPr id="28" name="文本框 3">
            <a:extLst>
              <a:ext uri="{FF2B5EF4-FFF2-40B4-BE49-F238E27FC236}">
                <a16:creationId xmlns:a16="http://schemas.microsoft.com/office/drawing/2014/main" id="{7DF7DCF1-B638-4C37-8870-CBE964F596BB}"/>
              </a:ext>
            </a:extLst>
          </p:cNvPr>
          <p:cNvSpPr txBox="1">
            <a:spLocks noChangeArrowheads="1"/>
          </p:cNvSpPr>
          <p:nvPr/>
        </p:nvSpPr>
        <p:spPr bwMode="auto">
          <a:xfrm>
            <a:off x="352094" y="4005064"/>
            <a:ext cx="223651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00000"/>
              </a:lnSpc>
              <a:spcBef>
                <a:spcPts val="1200"/>
              </a:spcBef>
            </a:pPr>
            <a:r>
              <a:rPr lang="zh-CN" altLang="en-US" sz="2000" b="1" dirty="0">
                <a:solidFill>
                  <a:srgbClr val="000000"/>
                </a:solidFill>
                <a:latin typeface="+mn-ea"/>
                <a:ea typeface="+mn-ea"/>
              </a:rPr>
              <a:t>第二阶段：</a:t>
            </a:r>
            <a:endParaRPr lang="en-US" altLang="zh-CN" sz="2000" b="1" dirty="0">
              <a:solidFill>
                <a:srgbClr val="000000"/>
              </a:solidFill>
              <a:latin typeface="+mn-ea"/>
              <a:ea typeface="+mn-ea"/>
            </a:endParaRPr>
          </a:p>
          <a:p>
            <a:pPr>
              <a:lnSpc>
                <a:spcPct val="100000"/>
              </a:lnSpc>
              <a:spcBef>
                <a:spcPts val="1200"/>
              </a:spcBef>
            </a:pPr>
            <a:r>
              <a:rPr lang="zh-CN" altLang="en-US" sz="2000" dirty="0">
                <a:solidFill>
                  <a:srgbClr val="000000"/>
                </a:solidFill>
                <a:latin typeface="+mn-ea"/>
                <a:ea typeface="+mn-ea"/>
              </a:rPr>
              <a:t>定供应链网络结构</a:t>
            </a:r>
            <a:endParaRPr lang="en-US" altLang="zh-CN" sz="2000" dirty="0">
              <a:solidFill>
                <a:srgbClr val="000000"/>
              </a:solidFill>
              <a:latin typeface="+mn-ea"/>
              <a:ea typeface="+mn-ea"/>
            </a:endParaRPr>
          </a:p>
        </p:txBody>
      </p:sp>
      <p:sp>
        <p:nvSpPr>
          <p:cNvPr id="31" name="矩形 3">
            <a:extLst>
              <a:ext uri="{FF2B5EF4-FFF2-40B4-BE49-F238E27FC236}">
                <a16:creationId xmlns:a16="http://schemas.microsoft.com/office/drawing/2014/main" id="{5C31A042-0BCC-4583-AEBC-2890A3EFE862}"/>
              </a:ext>
            </a:extLst>
          </p:cNvPr>
          <p:cNvSpPr>
            <a:spLocks noChangeArrowheads="1"/>
          </p:cNvSpPr>
          <p:nvPr/>
        </p:nvSpPr>
        <p:spPr bwMode="auto">
          <a:xfrm>
            <a:off x="2699792" y="3984792"/>
            <a:ext cx="1897230" cy="1057107"/>
          </a:xfrm>
          <a:prstGeom prst="rect">
            <a:avLst/>
          </a:prstGeom>
          <a:solidFill>
            <a:sysClr val="window" lastClr="FFFFFF"/>
          </a:solidFill>
          <a:ln w="12700" cap="flat" cmpd="sng" algn="ctr">
            <a:solidFill>
              <a:srgbClr val="70AD47"/>
            </a:solidFill>
            <a:prstDash val="solid"/>
            <a:miter lim="800000"/>
          </a:ln>
          <a:effectLst/>
        </p:spPr>
        <p:txBody>
          <a:bodyPr lIns="18000" tIns="0" rIns="1800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algn="ctr" fontAlgn="auto">
              <a:lnSpc>
                <a:spcPct val="100000"/>
              </a:lnSpc>
              <a:spcBef>
                <a:spcPts val="0"/>
              </a:spcBef>
              <a:spcAft>
                <a:spcPts val="0"/>
              </a:spcAft>
              <a:buClrTx/>
              <a:buFontTx/>
              <a:buNone/>
              <a:defRPr/>
            </a:pPr>
            <a:endParaRPr kumimoji="1" lang="zh-CN" altLang="en-US" sz="1200" b="0" kern="0">
              <a:solidFill>
                <a:prstClr val="black"/>
              </a:solidFill>
              <a:ea typeface="宋体" panose="02010600030101010101" pitchFamily="2" charset="-122"/>
            </a:endParaRPr>
          </a:p>
        </p:txBody>
      </p:sp>
      <p:sp>
        <p:nvSpPr>
          <p:cNvPr id="32" name="矩形 1">
            <a:extLst>
              <a:ext uri="{FF2B5EF4-FFF2-40B4-BE49-F238E27FC236}">
                <a16:creationId xmlns:a16="http://schemas.microsoft.com/office/drawing/2014/main" id="{C9169C82-B211-4FBA-B7B7-16068EDF32F8}"/>
              </a:ext>
            </a:extLst>
          </p:cNvPr>
          <p:cNvSpPr>
            <a:spLocks noChangeArrowheads="1"/>
          </p:cNvSpPr>
          <p:nvPr/>
        </p:nvSpPr>
        <p:spPr bwMode="auto">
          <a:xfrm>
            <a:off x="2483891" y="3768891"/>
            <a:ext cx="2016125" cy="360363"/>
          </a:xfrm>
          <a:prstGeom prst="rect">
            <a:avLst/>
          </a:prstGeom>
          <a:solidFill>
            <a:srgbClr val="FFFFFF"/>
          </a:solidFill>
          <a:ln w="9525">
            <a:solidFill>
              <a:srgbClr val="000000"/>
            </a:solidFill>
            <a:round/>
            <a:headEnd/>
            <a:tailEnd/>
          </a:ln>
        </p:spPr>
        <p:txBody>
          <a:bodyPr lIns="18000" tIns="0" rIns="1800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endParaRPr lang="zh-CN" altLang="en-US">
              <a:solidFill>
                <a:srgbClr val="000000"/>
              </a:solidFill>
            </a:endParaRPr>
          </a:p>
        </p:txBody>
      </p:sp>
      <p:sp>
        <p:nvSpPr>
          <p:cNvPr id="33" name="文本框 2">
            <a:extLst>
              <a:ext uri="{FF2B5EF4-FFF2-40B4-BE49-F238E27FC236}">
                <a16:creationId xmlns:a16="http://schemas.microsoft.com/office/drawing/2014/main" id="{9FB42241-63E0-4B1F-9065-BA065503EDF1}"/>
              </a:ext>
            </a:extLst>
          </p:cNvPr>
          <p:cNvSpPr txBox="1">
            <a:spLocks noChangeArrowheads="1"/>
          </p:cNvSpPr>
          <p:nvPr/>
        </p:nvSpPr>
        <p:spPr bwMode="auto">
          <a:xfrm>
            <a:off x="2477816" y="3768891"/>
            <a:ext cx="2044150" cy="358240"/>
          </a:xfrm>
          <a:prstGeom prst="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wrap="none">
            <a:spAutoFit/>
          </a:bodyPr>
          <a:lstStyle>
            <a:lvl1pPr>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fontAlgn="auto">
              <a:spcBef>
                <a:spcPct val="0"/>
              </a:spcBef>
              <a:spcAft>
                <a:spcPts val="0"/>
              </a:spcAft>
              <a:buClrTx/>
              <a:buFontTx/>
              <a:buNone/>
              <a:defRPr/>
            </a:pPr>
            <a:r>
              <a:rPr kumimoji="1" lang="zh-CN" altLang="en-US" sz="1800" kern="0" dirty="0">
                <a:solidFill>
                  <a:prstClr val="white"/>
                </a:solidFill>
                <a:ea typeface="宋体" panose="02010600030101010101" pitchFamily="2" charset="-122"/>
              </a:rPr>
              <a:t>成员主体网络结构</a:t>
            </a:r>
          </a:p>
        </p:txBody>
      </p:sp>
      <p:sp>
        <p:nvSpPr>
          <p:cNvPr id="34" name="文本框 4">
            <a:extLst>
              <a:ext uri="{FF2B5EF4-FFF2-40B4-BE49-F238E27FC236}">
                <a16:creationId xmlns:a16="http://schemas.microsoft.com/office/drawing/2014/main" id="{6185ECB5-15A3-406E-A2FC-FBDEAA37376E}"/>
              </a:ext>
            </a:extLst>
          </p:cNvPr>
          <p:cNvSpPr txBox="1">
            <a:spLocks noChangeArrowheads="1"/>
          </p:cNvSpPr>
          <p:nvPr/>
        </p:nvSpPr>
        <p:spPr bwMode="auto">
          <a:xfrm>
            <a:off x="2663660" y="4118569"/>
            <a:ext cx="198195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85750" indent="-28575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分析供应链成员</a:t>
            </a:r>
            <a:endParaRPr lang="en-US" altLang="zh-CN" sz="1800" dirty="0">
              <a:solidFill>
                <a:srgbClr val="000000"/>
              </a:solidFill>
              <a:latin typeface="Arial" panose="020B0604020202020204" pitchFamily="34" charset="0"/>
              <a:ea typeface="黑体" panose="02010609060101010101" pitchFamily="49" charset="-122"/>
            </a:endParaRPr>
          </a:p>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确定遴选标准</a:t>
            </a:r>
            <a:endParaRPr lang="en-US" altLang="zh-CN" sz="1800" dirty="0">
              <a:solidFill>
                <a:srgbClr val="000000"/>
              </a:solidFill>
              <a:latin typeface="Arial" panose="020B0604020202020204" pitchFamily="34" charset="0"/>
              <a:ea typeface="黑体" panose="02010609060101010101" pitchFamily="49" charset="-122"/>
            </a:endParaRPr>
          </a:p>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建立合作关系</a:t>
            </a:r>
          </a:p>
        </p:txBody>
      </p:sp>
      <p:sp>
        <p:nvSpPr>
          <p:cNvPr id="35" name="矩形 10">
            <a:extLst>
              <a:ext uri="{FF2B5EF4-FFF2-40B4-BE49-F238E27FC236}">
                <a16:creationId xmlns:a16="http://schemas.microsoft.com/office/drawing/2014/main" id="{C4C38D67-EDFB-4448-9DA7-4C4D498C5F7C}"/>
              </a:ext>
            </a:extLst>
          </p:cNvPr>
          <p:cNvSpPr>
            <a:spLocks noChangeArrowheads="1"/>
          </p:cNvSpPr>
          <p:nvPr/>
        </p:nvSpPr>
        <p:spPr bwMode="auto">
          <a:xfrm>
            <a:off x="5301877" y="3984792"/>
            <a:ext cx="2582491" cy="1057107"/>
          </a:xfrm>
          <a:prstGeom prst="rect">
            <a:avLst/>
          </a:prstGeom>
          <a:solidFill>
            <a:sysClr val="window" lastClr="FFFFFF"/>
          </a:solidFill>
          <a:ln w="12700" cap="flat" cmpd="sng" algn="ctr">
            <a:solidFill>
              <a:srgbClr val="70AD47"/>
            </a:solidFill>
            <a:prstDash val="solid"/>
            <a:miter lim="800000"/>
          </a:ln>
          <a:effectLst/>
        </p:spPr>
        <p:txBody>
          <a:bodyPr lIns="18000" tIns="0" rIns="1800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algn="ctr" fontAlgn="auto">
              <a:lnSpc>
                <a:spcPct val="100000"/>
              </a:lnSpc>
              <a:spcBef>
                <a:spcPts val="0"/>
              </a:spcBef>
              <a:spcAft>
                <a:spcPts val="0"/>
              </a:spcAft>
              <a:buClrTx/>
              <a:buFontTx/>
              <a:buNone/>
              <a:defRPr/>
            </a:pPr>
            <a:endParaRPr kumimoji="1" lang="zh-CN" altLang="en-US" sz="1200" b="0" kern="0">
              <a:solidFill>
                <a:prstClr val="black"/>
              </a:solidFill>
              <a:ea typeface="宋体" panose="02010600030101010101" pitchFamily="2" charset="-122"/>
            </a:endParaRPr>
          </a:p>
        </p:txBody>
      </p:sp>
      <p:sp>
        <p:nvSpPr>
          <p:cNvPr id="36" name="文本框 11">
            <a:extLst>
              <a:ext uri="{FF2B5EF4-FFF2-40B4-BE49-F238E27FC236}">
                <a16:creationId xmlns:a16="http://schemas.microsoft.com/office/drawing/2014/main" id="{87004132-3AE8-4D05-B7A2-42F1D7FE6A0C}"/>
              </a:ext>
            </a:extLst>
          </p:cNvPr>
          <p:cNvSpPr txBox="1">
            <a:spLocks noChangeArrowheads="1"/>
          </p:cNvSpPr>
          <p:nvPr/>
        </p:nvSpPr>
        <p:spPr bwMode="auto">
          <a:xfrm>
            <a:off x="5301878" y="4118569"/>
            <a:ext cx="265449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设施选址</a:t>
            </a:r>
            <a:r>
              <a:rPr lang="en-US" altLang="zh-CN" sz="1800" dirty="0">
                <a:solidFill>
                  <a:srgbClr val="000000"/>
                </a:solidFill>
                <a:latin typeface="Arial" panose="020B0604020202020204" pitchFamily="34" charset="0"/>
                <a:ea typeface="黑体" panose="02010609060101010101" pitchFamily="49" charset="-122"/>
              </a:rPr>
              <a:t>/</a:t>
            </a:r>
            <a:r>
              <a:rPr lang="zh-CN" altLang="en-US" sz="1800" dirty="0">
                <a:solidFill>
                  <a:srgbClr val="000000"/>
                </a:solidFill>
                <a:latin typeface="Arial" panose="020B0604020202020204" pitchFamily="34" charset="0"/>
                <a:ea typeface="黑体" panose="02010609060101010101" pitchFamily="49" charset="-122"/>
              </a:rPr>
              <a:t>数量与规模</a:t>
            </a:r>
            <a:endParaRPr lang="en-US" altLang="zh-CN" sz="1800" dirty="0">
              <a:solidFill>
                <a:srgbClr val="000000"/>
              </a:solidFill>
              <a:latin typeface="Arial" panose="020B0604020202020204" pitchFamily="34" charset="0"/>
              <a:ea typeface="黑体" panose="02010609060101010101" pitchFamily="49" charset="-122"/>
            </a:endParaRPr>
          </a:p>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选择适当的运输方式</a:t>
            </a:r>
            <a:endParaRPr lang="en-US" altLang="zh-CN" sz="1800" dirty="0">
              <a:solidFill>
                <a:srgbClr val="000000"/>
              </a:solidFill>
              <a:latin typeface="Arial" panose="020B0604020202020204" pitchFamily="34" charset="0"/>
              <a:ea typeface="黑体" panose="02010609060101010101" pitchFamily="49" charset="-122"/>
            </a:endParaRPr>
          </a:p>
          <a:p>
            <a:pPr marL="180000" indent="-180000" algn="l">
              <a:lnSpc>
                <a:spcPct val="100000"/>
              </a:lnSpc>
              <a:spcBef>
                <a:spcPts val="0"/>
              </a:spcBef>
              <a:buClr>
                <a:schemeClr val="accent1">
                  <a:lumMod val="50000"/>
                </a:schemeClr>
              </a:buClr>
              <a:buFont typeface="Arial" panose="020B0604020202020204" pitchFamily="34" charset="0"/>
              <a:buChar char="•"/>
            </a:pPr>
            <a:r>
              <a:rPr lang="zh-CN" altLang="en-US" sz="1800" dirty="0">
                <a:solidFill>
                  <a:srgbClr val="000000"/>
                </a:solidFill>
                <a:latin typeface="Arial" panose="020B0604020202020204" pitchFamily="34" charset="0"/>
                <a:ea typeface="黑体" panose="02010609060101010101" pitchFamily="49" charset="-122"/>
              </a:rPr>
              <a:t>合理仓位与库存水平</a:t>
            </a:r>
          </a:p>
        </p:txBody>
      </p:sp>
      <p:sp>
        <p:nvSpPr>
          <p:cNvPr id="37" name="矩形 6">
            <a:extLst>
              <a:ext uri="{FF2B5EF4-FFF2-40B4-BE49-F238E27FC236}">
                <a16:creationId xmlns:a16="http://schemas.microsoft.com/office/drawing/2014/main" id="{AB2E1B4E-6BFF-42B5-9D75-D24C9981B7BD}"/>
              </a:ext>
            </a:extLst>
          </p:cNvPr>
          <p:cNvSpPr>
            <a:spLocks noChangeArrowheads="1"/>
          </p:cNvSpPr>
          <p:nvPr/>
        </p:nvSpPr>
        <p:spPr bwMode="auto">
          <a:xfrm>
            <a:off x="5088829" y="3733732"/>
            <a:ext cx="2016125" cy="360363"/>
          </a:xfrm>
          <a:prstGeom prst="rect">
            <a:avLst/>
          </a:prstGeom>
          <a:solidFill>
            <a:srgbClr val="FFFFFF"/>
          </a:solidFill>
          <a:ln w="9525">
            <a:solidFill>
              <a:srgbClr val="000000"/>
            </a:solidFill>
            <a:round/>
            <a:headEnd/>
            <a:tailEnd/>
          </a:ln>
        </p:spPr>
        <p:txBody>
          <a:bodyPr lIns="18000" tIns="0" rIns="1800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endParaRPr lang="zh-CN" altLang="en-US">
              <a:solidFill>
                <a:srgbClr val="000000"/>
              </a:solidFill>
            </a:endParaRPr>
          </a:p>
        </p:txBody>
      </p:sp>
      <p:sp>
        <p:nvSpPr>
          <p:cNvPr id="38" name="文本框 7">
            <a:extLst>
              <a:ext uri="{FF2B5EF4-FFF2-40B4-BE49-F238E27FC236}">
                <a16:creationId xmlns:a16="http://schemas.microsoft.com/office/drawing/2014/main" id="{B7EBF6CC-0138-4B46-A982-BD72D6F85286}"/>
              </a:ext>
            </a:extLst>
          </p:cNvPr>
          <p:cNvSpPr txBox="1">
            <a:spLocks noChangeArrowheads="1"/>
          </p:cNvSpPr>
          <p:nvPr/>
        </p:nvSpPr>
        <p:spPr bwMode="auto">
          <a:xfrm>
            <a:off x="5085460" y="3736042"/>
            <a:ext cx="2044150" cy="358240"/>
          </a:xfrm>
          <a:prstGeom prst="rect">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wrap="none">
            <a:spAutoFit/>
          </a:bodyPr>
          <a:lstStyle>
            <a:lvl1pPr>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fontAlgn="auto">
              <a:spcBef>
                <a:spcPct val="0"/>
              </a:spcBef>
              <a:spcAft>
                <a:spcPts val="0"/>
              </a:spcAft>
              <a:buClrTx/>
              <a:buFontTx/>
              <a:buNone/>
              <a:defRPr/>
            </a:pPr>
            <a:r>
              <a:rPr kumimoji="1" lang="zh-CN" altLang="en-US" sz="1800" kern="0" dirty="0">
                <a:solidFill>
                  <a:prstClr val="white"/>
                </a:solidFill>
                <a:ea typeface="宋体" panose="02010600030101010101" pitchFamily="2" charset="-122"/>
              </a:rPr>
              <a:t>成员客体网络结构</a:t>
            </a:r>
          </a:p>
        </p:txBody>
      </p:sp>
      <p:pic>
        <p:nvPicPr>
          <p:cNvPr id="39" name="Picture 2">
            <a:extLst>
              <a:ext uri="{FF2B5EF4-FFF2-40B4-BE49-F238E27FC236}">
                <a16:creationId xmlns:a16="http://schemas.microsoft.com/office/drawing/2014/main" id="{66CF3F06-72ED-47BE-84BB-20DFA8CB9E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903" y="5138201"/>
            <a:ext cx="2405833" cy="13871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矩形 2">
            <a:extLst>
              <a:ext uri="{FF2B5EF4-FFF2-40B4-BE49-F238E27FC236}">
                <a16:creationId xmlns:a16="http://schemas.microsoft.com/office/drawing/2014/main" id="{DFDDB40A-9DD8-475E-B7A8-9E3A2A1F1005}"/>
              </a:ext>
            </a:extLst>
          </p:cNvPr>
          <p:cNvSpPr>
            <a:spLocks noChangeArrowheads="1"/>
          </p:cNvSpPr>
          <p:nvPr/>
        </p:nvSpPr>
        <p:spPr bwMode="auto">
          <a:xfrm>
            <a:off x="3113434" y="5576581"/>
            <a:ext cx="4443238" cy="646331"/>
          </a:xfrm>
          <a:prstGeom prst="rect">
            <a:avLst/>
          </a:prstGeom>
          <a:solidFill>
            <a:srgbClr val="007A37"/>
          </a:solidFill>
          <a:ln>
            <a:noFill/>
          </a:ln>
          <a:effectLst>
            <a:outerShdw blurRad="57150" dist="19050" dir="5400000" algn="ctr" rotWithShape="0">
              <a:srgbClr val="000000">
                <a:alpha val="63000"/>
              </a:srgbClr>
            </a:outerShdw>
          </a:effectLst>
        </p:spPr>
        <p:txBody>
          <a:bodyPr/>
          <a:lstStyle/>
          <a:p>
            <a:pPr fontAlgn="auto">
              <a:spcBef>
                <a:spcPts val="0"/>
              </a:spcBef>
              <a:spcAft>
                <a:spcPts val="0"/>
              </a:spcAft>
              <a:defRPr/>
            </a:pPr>
            <a:endParaRPr lang="zh-CN" altLang="zh-CN" sz="1800" kern="0">
              <a:solidFill>
                <a:srgbClr val="000000"/>
              </a:solidFill>
              <a:latin typeface="微软雅黑" panose="020B0503020204020204" pitchFamily="34" charset="-122"/>
              <a:ea typeface="微软雅黑" panose="020B0503020204020204" pitchFamily="34" charset="-122"/>
            </a:endParaRPr>
          </a:p>
        </p:txBody>
      </p:sp>
      <p:sp>
        <p:nvSpPr>
          <p:cNvPr id="41" name="TextBox 13">
            <a:extLst>
              <a:ext uri="{FF2B5EF4-FFF2-40B4-BE49-F238E27FC236}">
                <a16:creationId xmlns:a16="http://schemas.microsoft.com/office/drawing/2014/main" id="{04474E18-DCCB-46C2-927F-B4928FD484DB}"/>
              </a:ext>
            </a:extLst>
          </p:cNvPr>
          <p:cNvSpPr txBox="1">
            <a:spLocks noChangeArrowheads="1"/>
          </p:cNvSpPr>
          <p:nvPr/>
        </p:nvSpPr>
        <p:spPr bwMode="auto">
          <a:xfrm>
            <a:off x="3110258" y="5576581"/>
            <a:ext cx="444641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nSpc>
                <a:spcPct val="100000"/>
              </a:lnSpc>
              <a:spcBef>
                <a:spcPts val="1200"/>
              </a:spcBef>
            </a:pPr>
            <a:r>
              <a:rPr lang="zh-CN" altLang="en-US" sz="1800" dirty="0">
                <a:solidFill>
                  <a:srgbClr val="FFFFFF"/>
                </a:solidFill>
                <a:latin typeface="微软雅黑" panose="020B0503020204020204" pitchFamily="34" charset="-122"/>
                <a:ea typeface="微软雅黑" panose="020B0503020204020204" pitchFamily="34" charset="-122"/>
              </a:rPr>
              <a:t>依标准评估绩效</a:t>
            </a:r>
            <a:r>
              <a:rPr lang="en-US" altLang="zh-CN" sz="1800" dirty="0">
                <a:solidFill>
                  <a:srgbClr val="FFFFFF"/>
                </a:solidFill>
                <a:latin typeface="微软雅黑" panose="020B0503020204020204" pitchFamily="34" charset="-122"/>
                <a:ea typeface="微软雅黑" panose="020B0503020204020204" pitchFamily="34" charset="-122"/>
                <a:sym typeface="Wingdings" panose="05000000000000000000" pitchFamily="2" charset="2"/>
              </a:rPr>
              <a:t></a:t>
            </a:r>
            <a:r>
              <a:rPr lang="zh-CN" altLang="en-US" sz="1800" dirty="0">
                <a:solidFill>
                  <a:srgbClr val="FFFFFF"/>
                </a:solidFill>
                <a:latin typeface="微软雅黑" panose="020B0503020204020204" pitchFamily="34" charset="-122"/>
                <a:ea typeface="微软雅黑" panose="020B0503020204020204" pitchFamily="34" charset="-122"/>
              </a:rPr>
              <a:t>据评估结果</a:t>
            </a:r>
            <a:r>
              <a:rPr lang="en-US" altLang="zh-CN" sz="1800" dirty="0">
                <a:solidFill>
                  <a:srgbClr val="FFFFFF"/>
                </a:solidFill>
                <a:latin typeface="微软雅黑" panose="020B0503020204020204" pitchFamily="34" charset="-122"/>
                <a:ea typeface="微软雅黑" panose="020B0503020204020204" pitchFamily="34" charset="-122"/>
                <a:sym typeface="Wingdings" panose="05000000000000000000" pitchFamily="2" charset="2"/>
              </a:rPr>
              <a:t></a:t>
            </a:r>
            <a:r>
              <a:rPr lang="zh-CN" altLang="en-US" sz="1800" dirty="0">
                <a:solidFill>
                  <a:srgbClr val="FFFFFF"/>
                </a:solidFill>
                <a:latin typeface="微软雅黑" panose="020B0503020204020204" pitchFamily="34" charset="-122"/>
                <a:ea typeface="微软雅黑" panose="020B0503020204020204" pitchFamily="34" charset="-122"/>
              </a:rPr>
              <a:t>重新设计</a:t>
            </a:r>
            <a:r>
              <a:rPr lang="en-US" altLang="zh-CN" sz="1800" dirty="0">
                <a:solidFill>
                  <a:srgbClr val="FFFFFF"/>
                </a:solidFill>
                <a:latin typeface="微软雅黑" panose="020B0503020204020204" pitchFamily="34" charset="-122"/>
                <a:ea typeface="微软雅黑" panose="020B0503020204020204" pitchFamily="34" charset="-122"/>
              </a:rPr>
              <a:t>/</a:t>
            </a:r>
            <a:r>
              <a:rPr lang="zh-CN" altLang="en-US" sz="1800" dirty="0">
                <a:solidFill>
                  <a:srgbClr val="FFFFFF"/>
                </a:solidFill>
                <a:latin typeface="微软雅黑" panose="020B0503020204020204" pitchFamily="34" charset="-122"/>
                <a:ea typeface="微软雅黑" panose="020B0503020204020204" pitchFamily="34" charset="-122"/>
              </a:rPr>
              <a:t>流程再造</a:t>
            </a:r>
            <a:r>
              <a:rPr lang="en-US" altLang="zh-CN" sz="1800" dirty="0">
                <a:solidFill>
                  <a:srgbClr val="FFFFFF"/>
                </a:solidFill>
                <a:latin typeface="微软雅黑" panose="020B0503020204020204" pitchFamily="34" charset="-122"/>
                <a:ea typeface="微软雅黑" panose="020B0503020204020204" pitchFamily="34" charset="-122"/>
                <a:sym typeface="Wingdings" panose="05000000000000000000" pitchFamily="2" charset="2"/>
              </a:rPr>
              <a:t></a:t>
            </a:r>
            <a:r>
              <a:rPr lang="zh-CN" altLang="en-US" sz="1800" dirty="0">
                <a:solidFill>
                  <a:srgbClr val="FFFFFF"/>
                </a:solidFill>
                <a:latin typeface="微软雅黑" panose="020B0503020204020204" pitchFamily="34" charset="-122"/>
                <a:ea typeface="微软雅黑" panose="020B0503020204020204" pitchFamily="34" charset="-122"/>
              </a:rPr>
              <a:t>优化供应链网络</a:t>
            </a:r>
          </a:p>
        </p:txBody>
      </p:sp>
      <p:sp>
        <p:nvSpPr>
          <p:cNvPr id="42" name="矩形 16">
            <a:extLst>
              <a:ext uri="{FF2B5EF4-FFF2-40B4-BE49-F238E27FC236}">
                <a16:creationId xmlns:a16="http://schemas.microsoft.com/office/drawing/2014/main" id="{5CA0F671-3E98-47FF-869C-F33C3385EF93}"/>
              </a:ext>
            </a:extLst>
          </p:cNvPr>
          <p:cNvSpPr>
            <a:spLocks noChangeArrowheads="1"/>
          </p:cNvSpPr>
          <p:nvPr/>
        </p:nvSpPr>
        <p:spPr bwMode="auto">
          <a:xfrm>
            <a:off x="223052" y="5295754"/>
            <a:ext cx="2509021" cy="861774"/>
          </a:xfrm>
          <a:prstGeom prst="rect">
            <a:avLst/>
          </a:prstGeom>
          <a:noFill/>
          <a:ln>
            <a:noFill/>
          </a:ln>
        </p:spPr>
        <p:txBody>
          <a:bodyPr wrap="none">
            <a:spAutoFit/>
          </a:bodyPr>
          <a:lstStyle/>
          <a:p>
            <a:pPr fontAlgn="auto">
              <a:lnSpc>
                <a:spcPct val="100000"/>
              </a:lnSpc>
              <a:spcBef>
                <a:spcPts val="1200"/>
              </a:spcBef>
              <a:spcAft>
                <a:spcPts val="0"/>
              </a:spcAft>
              <a:defRPr/>
            </a:pPr>
            <a:r>
              <a:rPr lang="zh-CN" altLang="en-US" sz="2000" b="1" kern="0" dirty="0">
                <a:solidFill>
                  <a:prstClr val="black"/>
                </a:solidFill>
                <a:latin typeface="+mn-ea"/>
                <a:ea typeface="+mn-ea"/>
              </a:rPr>
              <a:t>第三阶段：</a:t>
            </a:r>
            <a:endParaRPr lang="en-US" altLang="zh-CN" sz="2000" b="1" kern="0" dirty="0">
              <a:solidFill>
                <a:prstClr val="black"/>
              </a:solidFill>
              <a:latin typeface="+mn-ea"/>
              <a:ea typeface="+mn-ea"/>
            </a:endParaRPr>
          </a:p>
          <a:p>
            <a:pPr fontAlgn="auto">
              <a:lnSpc>
                <a:spcPct val="100000"/>
              </a:lnSpc>
              <a:spcBef>
                <a:spcPts val="1200"/>
              </a:spcBef>
              <a:spcAft>
                <a:spcPts val="0"/>
              </a:spcAft>
              <a:defRPr/>
            </a:pPr>
            <a:r>
              <a:rPr lang="zh-CN" altLang="en-US" sz="2000" b="1" kern="0" dirty="0">
                <a:solidFill>
                  <a:prstClr val="black"/>
                </a:solidFill>
                <a:latin typeface="+mn-ea"/>
                <a:ea typeface="+mn-ea"/>
              </a:rPr>
              <a:t>绩效评估与流程再造</a:t>
            </a:r>
          </a:p>
        </p:txBody>
      </p:sp>
    </p:spTree>
    <p:extLst>
      <p:ext uri="{BB962C8B-B14F-4D97-AF65-F5344CB8AC3E}">
        <p14:creationId xmlns:p14="http://schemas.microsoft.com/office/powerpoint/2010/main" val="3384477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1000"/>
                                        <p:tgtEl>
                                          <p:spTgt spid="28"/>
                                        </p:tgtEl>
                                      </p:cBhvr>
                                    </p:animEffect>
                                    <p:anim calcmode="lin" valueType="num">
                                      <p:cBhvr>
                                        <p:cTn id="8" dur="1000" fill="hold"/>
                                        <p:tgtEl>
                                          <p:spTgt spid="28"/>
                                        </p:tgtEl>
                                        <p:attrNameLst>
                                          <p:attrName>ppt_x</p:attrName>
                                        </p:attrNameLst>
                                      </p:cBhvr>
                                      <p:tavLst>
                                        <p:tav tm="0">
                                          <p:val>
                                            <p:strVal val="#ppt_x"/>
                                          </p:val>
                                        </p:tav>
                                        <p:tav tm="100000">
                                          <p:val>
                                            <p:strVal val="#ppt_x"/>
                                          </p:val>
                                        </p:tav>
                                      </p:tavLst>
                                    </p:anim>
                                    <p:anim calcmode="lin" valueType="num">
                                      <p:cBhvr>
                                        <p:cTn id="9" dur="1000" fill="hold"/>
                                        <p:tgtEl>
                                          <p:spTgt spid="2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1000"/>
                                        <p:tgtEl>
                                          <p:spTgt spid="31"/>
                                        </p:tgtEl>
                                      </p:cBhvr>
                                    </p:animEffect>
                                    <p:anim calcmode="lin" valueType="num">
                                      <p:cBhvr>
                                        <p:cTn id="13" dur="1000" fill="hold"/>
                                        <p:tgtEl>
                                          <p:spTgt spid="31"/>
                                        </p:tgtEl>
                                        <p:attrNameLst>
                                          <p:attrName>ppt_x</p:attrName>
                                        </p:attrNameLst>
                                      </p:cBhvr>
                                      <p:tavLst>
                                        <p:tav tm="0">
                                          <p:val>
                                            <p:strVal val="#ppt_x"/>
                                          </p:val>
                                        </p:tav>
                                        <p:tav tm="100000">
                                          <p:val>
                                            <p:strVal val="#ppt_x"/>
                                          </p:val>
                                        </p:tav>
                                      </p:tavLst>
                                    </p:anim>
                                    <p:anim calcmode="lin" valueType="num">
                                      <p:cBhvr>
                                        <p:cTn id="14" dur="1000" fill="hold"/>
                                        <p:tgtEl>
                                          <p:spTgt spid="3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1000"/>
                                        <p:tgtEl>
                                          <p:spTgt spid="33"/>
                                        </p:tgtEl>
                                      </p:cBhvr>
                                    </p:animEffect>
                                    <p:anim calcmode="lin" valueType="num">
                                      <p:cBhvr>
                                        <p:cTn id="23" dur="1000" fill="hold"/>
                                        <p:tgtEl>
                                          <p:spTgt spid="33"/>
                                        </p:tgtEl>
                                        <p:attrNameLst>
                                          <p:attrName>ppt_x</p:attrName>
                                        </p:attrNameLst>
                                      </p:cBhvr>
                                      <p:tavLst>
                                        <p:tav tm="0">
                                          <p:val>
                                            <p:strVal val="#ppt_x"/>
                                          </p:val>
                                        </p:tav>
                                        <p:tav tm="100000">
                                          <p:val>
                                            <p:strVal val="#ppt_x"/>
                                          </p:val>
                                        </p:tav>
                                      </p:tavLst>
                                    </p:anim>
                                    <p:anim calcmode="lin" valueType="num">
                                      <p:cBhvr>
                                        <p:cTn id="24" dur="1000" fill="hold"/>
                                        <p:tgtEl>
                                          <p:spTgt spid="3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anim calcmode="lin" valueType="num">
                                      <p:cBhvr>
                                        <p:cTn id="28" dur="1000" fill="hold"/>
                                        <p:tgtEl>
                                          <p:spTgt spid="34"/>
                                        </p:tgtEl>
                                        <p:attrNameLst>
                                          <p:attrName>ppt_x</p:attrName>
                                        </p:attrNameLst>
                                      </p:cBhvr>
                                      <p:tavLst>
                                        <p:tav tm="0">
                                          <p:val>
                                            <p:strVal val="#ppt_x"/>
                                          </p:val>
                                        </p:tav>
                                        <p:tav tm="100000">
                                          <p:val>
                                            <p:strVal val="#ppt_x"/>
                                          </p:val>
                                        </p:tav>
                                      </p:tavLst>
                                    </p:anim>
                                    <p:anim calcmode="lin" valueType="num">
                                      <p:cBhvr>
                                        <p:cTn id="29" dur="1000" fill="hold"/>
                                        <p:tgtEl>
                                          <p:spTgt spid="34"/>
                                        </p:tgtEl>
                                        <p:attrNameLst>
                                          <p:attrName>ppt_y</p:attrName>
                                        </p:attrNameLst>
                                      </p:cBhvr>
                                      <p:tavLst>
                                        <p:tav tm="0">
                                          <p:val>
                                            <p:strVal val="#ppt_y+.1"/>
                                          </p:val>
                                        </p:tav>
                                        <p:tav tm="100000">
                                          <p:val>
                                            <p:strVal val="#ppt_y"/>
                                          </p:val>
                                        </p:tav>
                                      </p:tavLst>
                                    </p:anim>
                                  </p:childTnLst>
                                </p:cTn>
                              </p:par>
                            </p:childTnLst>
                          </p:cTn>
                        </p:par>
                        <p:par>
                          <p:cTn id="30" fill="hold">
                            <p:stCondLst>
                              <p:cond delay="1000"/>
                            </p:stCondLst>
                            <p:childTnLst>
                              <p:par>
                                <p:cTn id="31" presetID="42" presetClass="entr" presetSubtype="0" fill="hold" grpId="0" nodeType="after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750"/>
                                        <p:tgtEl>
                                          <p:spTgt spid="35"/>
                                        </p:tgtEl>
                                      </p:cBhvr>
                                    </p:animEffect>
                                    <p:anim calcmode="lin" valueType="num">
                                      <p:cBhvr>
                                        <p:cTn id="34" dur="750" fill="hold"/>
                                        <p:tgtEl>
                                          <p:spTgt spid="35"/>
                                        </p:tgtEl>
                                        <p:attrNameLst>
                                          <p:attrName>ppt_x</p:attrName>
                                        </p:attrNameLst>
                                      </p:cBhvr>
                                      <p:tavLst>
                                        <p:tav tm="0">
                                          <p:val>
                                            <p:strVal val="#ppt_x"/>
                                          </p:val>
                                        </p:tav>
                                        <p:tav tm="100000">
                                          <p:val>
                                            <p:strVal val="#ppt_x"/>
                                          </p:val>
                                        </p:tav>
                                      </p:tavLst>
                                    </p:anim>
                                    <p:anim calcmode="lin" valueType="num">
                                      <p:cBhvr>
                                        <p:cTn id="35" dur="750" fill="hold"/>
                                        <p:tgtEl>
                                          <p:spTgt spid="35"/>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fade">
                                      <p:cBhvr>
                                        <p:cTn id="38" dur="250"/>
                                        <p:tgtEl>
                                          <p:spTgt spid="36"/>
                                        </p:tgtEl>
                                      </p:cBhvr>
                                    </p:animEffect>
                                    <p:anim calcmode="lin" valueType="num">
                                      <p:cBhvr>
                                        <p:cTn id="39" dur="250" fill="hold"/>
                                        <p:tgtEl>
                                          <p:spTgt spid="36"/>
                                        </p:tgtEl>
                                        <p:attrNameLst>
                                          <p:attrName>ppt_x</p:attrName>
                                        </p:attrNameLst>
                                      </p:cBhvr>
                                      <p:tavLst>
                                        <p:tav tm="0">
                                          <p:val>
                                            <p:strVal val="#ppt_x"/>
                                          </p:val>
                                        </p:tav>
                                        <p:tav tm="100000">
                                          <p:val>
                                            <p:strVal val="#ppt_x"/>
                                          </p:val>
                                        </p:tav>
                                      </p:tavLst>
                                    </p:anim>
                                    <p:anim calcmode="lin" valueType="num">
                                      <p:cBhvr>
                                        <p:cTn id="40" dur="250" fill="hold"/>
                                        <p:tgtEl>
                                          <p:spTgt spid="3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fade">
                                      <p:cBhvr>
                                        <p:cTn id="43" dur="250"/>
                                        <p:tgtEl>
                                          <p:spTgt spid="37"/>
                                        </p:tgtEl>
                                      </p:cBhvr>
                                    </p:animEffect>
                                    <p:anim calcmode="lin" valueType="num">
                                      <p:cBhvr>
                                        <p:cTn id="44" dur="250" fill="hold"/>
                                        <p:tgtEl>
                                          <p:spTgt spid="37"/>
                                        </p:tgtEl>
                                        <p:attrNameLst>
                                          <p:attrName>ppt_x</p:attrName>
                                        </p:attrNameLst>
                                      </p:cBhvr>
                                      <p:tavLst>
                                        <p:tav tm="0">
                                          <p:val>
                                            <p:strVal val="#ppt_x"/>
                                          </p:val>
                                        </p:tav>
                                        <p:tav tm="100000">
                                          <p:val>
                                            <p:strVal val="#ppt_x"/>
                                          </p:val>
                                        </p:tav>
                                      </p:tavLst>
                                    </p:anim>
                                    <p:anim calcmode="lin" valueType="num">
                                      <p:cBhvr>
                                        <p:cTn id="45" dur="250" fill="hold"/>
                                        <p:tgtEl>
                                          <p:spTgt spid="37"/>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fade">
                                      <p:cBhvr>
                                        <p:cTn id="48" dur="250"/>
                                        <p:tgtEl>
                                          <p:spTgt spid="38"/>
                                        </p:tgtEl>
                                      </p:cBhvr>
                                    </p:animEffect>
                                    <p:anim calcmode="lin" valueType="num">
                                      <p:cBhvr>
                                        <p:cTn id="49" dur="250" fill="hold"/>
                                        <p:tgtEl>
                                          <p:spTgt spid="38"/>
                                        </p:tgtEl>
                                        <p:attrNameLst>
                                          <p:attrName>ppt_x</p:attrName>
                                        </p:attrNameLst>
                                      </p:cBhvr>
                                      <p:tavLst>
                                        <p:tav tm="0">
                                          <p:val>
                                            <p:strVal val="#ppt_x"/>
                                          </p:val>
                                        </p:tav>
                                        <p:tav tm="100000">
                                          <p:val>
                                            <p:strVal val="#ppt_x"/>
                                          </p:val>
                                        </p:tav>
                                      </p:tavLst>
                                    </p:anim>
                                    <p:anim calcmode="lin" valueType="num">
                                      <p:cBhvr>
                                        <p:cTn id="50" dur="25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fade">
                                      <p:cBhvr>
                                        <p:cTn id="55" dur="1000"/>
                                        <p:tgtEl>
                                          <p:spTgt spid="39"/>
                                        </p:tgtEl>
                                      </p:cBhvr>
                                    </p:animEffect>
                                    <p:anim calcmode="lin" valueType="num">
                                      <p:cBhvr>
                                        <p:cTn id="56" dur="1000" fill="hold"/>
                                        <p:tgtEl>
                                          <p:spTgt spid="39"/>
                                        </p:tgtEl>
                                        <p:attrNameLst>
                                          <p:attrName>ppt_x</p:attrName>
                                        </p:attrNameLst>
                                      </p:cBhvr>
                                      <p:tavLst>
                                        <p:tav tm="0">
                                          <p:val>
                                            <p:strVal val="#ppt_x"/>
                                          </p:val>
                                        </p:tav>
                                        <p:tav tm="100000">
                                          <p:val>
                                            <p:strVal val="#ppt_x"/>
                                          </p:val>
                                        </p:tav>
                                      </p:tavLst>
                                    </p:anim>
                                    <p:anim calcmode="lin" valueType="num">
                                      <p:cBhvr>
                                        <p:cTn id="57" dur="1000" fill="hold"/>
                                        <p:tgtEl>
                                          <p:spTgt spid="39"/>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250"/>
                                        <p:tgtEl>
                                          <p:spTgt spid="42"/>
                                        </p:tgtEl>
                                      </p:cBhvr>
                                    </p:animEffect>
                                    <p:anim calcmode="lin" valueType="num">
                                      <p:cBhvr>
                                        <p:cTn id="61" dur="250" fill="hold"/>
                                        <p:tgtEl>
                                          <p:spTgt spid="42"/>
                                        </p:tgtEl>
                                        <p:attrNameLst>
                                          <p:attrName>ppt_x</p:attrName>
                                        </p:attrNameLst>
                                      </p:cBhvr>
                                      <p:tavLst>
                                        <p:tav tm="0">
                                          <p:val>
                                            <p:strVal val="#ppt_x"/>
                                          </p:val>
                                        </p:tav>
                                        <p:tav tm="100000">
                                          <p:val>
                                            <p:strVal val="#ppt_x"/>
                                          </p:val>
                                        </p:tav>
                                      </p:tavLst>
                                    </p:anim>
                                    <p:anim calcmode="lin" valueType="num">
                                      <p:cBhvr>
                                        <p:cTn id="62" dur="250" fill="hold"/>
                                        <p:tgtEl>
                                          <p:spTgt spid="42"/>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42" presetClass="entr" presetSubtype="0" fill="hold" grpId="0" nodeType="afterEffect">
                                  <p:stCondLst>
                                    <p:cond delay="0"/>
                                  </p:stCondLst>
                                  <p:childTnLst>
                                    <p:set>
                                      <p:cBhvr>
                                        <p:cTn id="65" dur="1" fill="hold">
                                          <p:stCondLst>
                                            <p:cond delay="0"/>
                                          </p:stCondLst>
                                        </p:cTn>
                                        <p:tgtEl>
                                          <p:spTgt spid="40"/>
                                        </p:tgtEl>
                                        <p:attrNameLst>
                                          <p:attrName>style.visibility</p:attrName>
                                        </p:attrNameLst>
                                      </p:cBhvr>
                                      <p:to>
                                        <p:strVal val="visible"/>
                                      </p:to>
                                    </p:set>
                                    <p:animEffect transition="in" filter="fade">
                                      <p:cBhvr>
                                        <p:cTn id="66" dur="250"/>
                                        <p:tgtEl>
                                          <p:spTgt spid="40"/>
                                        </p:tgtEl>
                                      </p:cBhvr>
                                    </p:animEffect>
                                    <p:anim calcmode="lin" valueType="num">
                                      <p:cBhvr>
                                        <p:cTn id="67" dur="250" fill="hold"/>
                                        <p:tgtEl>
                                          <p:spTgt spid="40"/>
                                        </p:tgtEl>
                                        <p:attrNameLst>
                                          <p:attrName>ppt_x</p:attrName>
                                        </p:attrNameLst>
                                      </p:cBhvr>
                                      <p:tavLst>
                                        <p:tav tm="0">
                                          <p:val>
                                            <p:strVal val="#ppt_x"/>
                                          </p:val>
                                        </p:tav>
                                        <p:tav tm="100000">
                                          <p:val>
                                            <p:strVal val="#ppt_x"/>
                                          </p:val>
                                        </p:tav>
                                      </p:tavLst>
                                    </p:anim>
                                    <p:anim calcmode="lin" valueType="num">
                                      <p:cBhvr>
                                        <p:cTn id="68" dur="250" fill="hold"/>
                                        <p:tgtEl>
                                          <p:spTgt spid="40"/>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250"/>
                                        <p:tgtEl>
                                          <p:spTgt spid="41"/>
                                        </p:tgtEl>
                                      </p:cBhvr>
                                    </p:animEffect>
                                    <p:anim calcmode="lin" valueType="num">
                                      <p:cBhvr>
                                        <p:cTn id="72" dur="250" fill="hold"/>
                                        <p:tgtEl>
                                          <p:spTgt spid="41"/>
                                        </p:tgtEl>
                                        <p:attrNameLst>
                                          <p:attrName>ppt_x</p:attrName>
                                        </p:attrNameLst>
                                      </p:cBhvr>
                                      <p:tavLst>
                                        <p:tav tm="0">
                                          <p:val>
                                            <p:strVal val="#ppt_x"/>
                                          </p:val>
                                        </p:tav>
                                        <p:tav tm="100000">
                                          <p:val>
                                            <p:strVal val="#ppt_x"/>
                                          </p:val>
                                        </p:tav>
                                      </p:tavLst>
                                    </p:anim>
                                    <p:anim calcmode="lin" valueType="num">
                                      <p:cBhvr>
                                        <p:cTn id="73" dur="250" fill="hold"/>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1" grpId="0" animBg="1"/>
      <p:bldP spid="32" grpId="0" animBg="1"/>
      <p:bldP spid="33" grpId="0" animBg="1"/>
      <p:bldP spid="34" grpId="0"/>
      <p:bldP spid="35" grpId="0" animBg="1"/>
      <p:bldP spid="36" grpId="0"/>
      <p:bldP spid="37" grpId="0" animBg="1"/>
      <p:bldP spid="38" grpId="0" animBg="1"/>
      <p:bldP spid="40" grpId="0" animBg="1"/>
      <p:bldP spid="41" grpId="0"/>
      <p:bldP spid="4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6562" name="Rectangle 2"/>
          <p:cNvSpPr>
            <a:spLocks noGrp="1" noChangeArrowheads="1"/>
          </p:cNvSpPr>
          <p:nvPr>
            <p:ph type="title"/>
          </p:nvPr>
        </p:nvSpPr>
        <p:spPr/>
        <p:txBody>
          <a:bodyPr/>
          <a:lstStyle/>
          <a:p>
            <a:pPr algn="ctr">
              <a:defRPr/>
            </a:pPr>
            <a:r>
              <a:rPr lang="zh-CN" altLang="en-US" dirty="0"/>
              <a:t>讲课提纲与教材</a:t>
            </a:r>
          </a:p>
        </p:txBody>
      </p:sp>
      <p:sp>
        <p:nvSpPr>
          <p:cNvPr id="2626563" name="Rectangle 3"/>
          <p:cNvSpPr>
            <a:spLocks noGrp="1" noChangeArrowheads="1"/>
          </p:cNvSpPr>
          <p:nvPr>
            <p:ph type="body" sz="half" idx="1"/>
          </p:nvPr>
        </p:nvSpPr>
        <p:spPr>
          <a:xfrm>
            <a:off x="222038" y="750944"/>
            <a:ext cx="8310402" cy="503237"/>
          </a:xfrm>
        </p:spPr>
        <p:txBody>
          <a:bodyPr/>
          <a:lstStyle/>
          <a:p>
            <a:pPr>
              <a:defRPr/>
            </a:pPr>
            <a:r>
              <a:rPr lang="zh-CN" altLang="en-US" sz="1600" dirty="0"/>
              <a:t>教材：</a:t>
            </a:r>
            <a:r>
              <a:rPr lang="zh-CN" altLang="en-US" sz="1600" dirty="0">
                <a:solidFill>
                  <a:srgbClr val="FF0000"/>
                </a:solidFill>
              </a:rPr>
              <a:t>谢家平，梁玲，张广思主编：</a:t>
            </a:r>
            <a:r>
              <a:rPr lang="zh-CN" altLang="en-US" sz="1600" dirty="0">
                <a:solidFill>
                  <a:srgbClr val="FF0000"/>
                </a:solidFill>
                <a:effectLst>
                  <a:outerShdw blurRad="38100" dist="38100" dir="2700000" algn="tl">
                    <a:srgbClr val="DDDDDD"/>
                  </a:outerShdw>
                </a:effectLst>
              </a:rPr>
              <a:t>供应链管理</a:t>
            </a:r>
            <a:r>
              <a:rPr lang="zh-CN" altLang="en-US" sz="1600" dirty="0">
                <a:solidFill>
                  <a:srgbClr val="FF0000"/>
                </a:solidFill>
              </a:rPr>
              <a:t>，上海财经大学出版社（第四版）</a:t>
            </a:r>
          </a:p>
        </p:txBody>
      </p:sp>
      <p:graphicFrame>
        <p:nvGraphicFramePr>
          <p:cNvPr id="2626564" name="Group 4"/>
          <p:cNvGraphicFramePr>
            <a:graphicFrameLocks noGrp="1"/>
          </p:cNvGraphicFramePr>
          <p:nvPr>
            <p:ph sz="half" idx="2"/>
            <p:extLst>
              <p:ext uri="{D42A27DB-BD31-4B8C-83A1-F6EECF244321}">
                <p14:modId xmlns:p14="http://schemas.microsoft.com/office/powerpoint/2010/main" val="4184640957"/>
              </p:ext>
            </p:extLst>
          </p:nvPr>
        </p:nvGraphicFramePr>
        <p:xfrm>
          <a:off x="254695" y="1355595"/>
          <a:ext cx="8712200" cy="1511945"/>
        </p:xfrm>
        <a:graphic>
          <a:graphicData uri="http://schemas.openxmlformats.org/drawingml/2006/table">
            <a:tbl>
              <a:tblPr/>
              <a:tblGrid>
                <a:gridCol w="2088927">
                  <a:extLst>
                    <a:ext uri="{9D8B030D-6E8A-4147-A177-3AD203B41FA5}">
                      <a16:colId xmlns:a16="http://schemas.microsoft.com/office/drawing/2014/main" val="20000"/>
                    </a:ext>
                  </a:extLst>
                </a:gridCol>
                <a:gridCol w="4536504">
                  <a:extLst>
                    <a:ext uri="{9D8B030D-6E8A-4147-A177-3AD203B41FA5}">
                      <a16:colId xmlns:a16="http://schemas.microsoft.com/office/drawing/2014/main" val="20001"/>
                    </a:ext>
                  </a:extLst>
                </a:gridCol>
                <a:gridCol w="2086769">
                  <a:extLst>
                    <a:ext uri="{9D8B030D-6E8A-4147-A177-3AD203B41FA5}">
                      <a16:colId xmlns:a16="http://schemas.microsoft.com/office/drawing/2014/main" val="20002"/>
                    </a:ext>
                  </a:extLst>
                </a:gridCol>
              </a:tblGrid>
              <a:tr h="1511945">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宋体"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1</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供应链管理引论</a:t>
                      </a:r>
                      <a:endParaRPr kumimoji="1" lang="en-US" altLang="zh-CN" sz="1600" b="1" i="0" u="none" strike="noStrike" cap="none" normalizeH="0" baseline="0" dirty="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黑体" charset="0"/>
                          <a:ea typeface="宋体" charset="0"/>
                          <a:cs typeface="宋体" charset="0"/>
                        </a:rPr>
                        <a:t>企业物流管理概述</a:t>
                      </a:r>
                      <a:endParaRPr kumimoji="1" lang="en-US" altLang="zh-CN" sz="1600" b="0" i="0" u="none" strike="noStrike" cap="none" normalizeH="0" baseline="0" dirty="0">
                        <a:ln>
                          <a:noFill/>
                        </a:ln>
                        <a:solidFill>
                          <a:schemeClr val="tx1"/>
                        </a:solidFill>
                        <a:effectLst/>
                        <a:latin typeface="黑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黑体" charset="0"/>
                          <a:ea typeface="宋体" charset="0"/>
                          <a:cs typeface="宋体" charset="0"/>
                        </a:rPr>
                        <a:t>供应链的基本概念</a:t>
                      </a:r>
                      <a:endParaRPr kumimoji="1" lang="en-US" altLang="zh-CN" sz="1600" b="0" i="0" u="none" strike="noStrike" cap="none" normalizeH="0" baseline="0" dirty="0">
                        <a:ln>
                          <a:noFill/>
                        </a:ln>
                        <a:solidFill>
                          <a:schemeClr val="tx1"/>
                        </a:solidFill>
                        <a:effectLst/>
                        <a:latin typeface="黑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黑体" charset="0"/>
                          <a:ea typeface="宋体" charset="0"/>
                          <a:cs typeface="宋体" charset="0"/>
                        </a:rPr>
                        <a:t>供应链管理的内涵</a:t>
                      </a:r>
                      <a:endParaRPr kumimoji="1" lang="en-US" altLang="zh-CN" sz="1600" b="0" i="0" u="none" strike="noStrike" cap="none" normalizeH="0" baseline="0" dirty="0">
                        <a:ln>
                          <a:noFill/>
                        </a:ln>
                        <a:solidFill>
                          <a:schemeClr val="tx1"/>
                        </a:solidFill>
                        <a:effectLst/>
                        <a:latin typeface="黑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黑体" charset="0"/>
                          <a:ea typeface="宋体" charset="0"/>
                          <a:cs typeface="宋体" charset="0"/>
                        </a:rPr>
                        <a:t>供应链管理的意义</a:t>
                      </a:r>
                    </a:p>
                  </a:txBody>
                  <a:tcPr marL="18000" marR="18000" marT="12600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宋体" charset="0"/>
                          <a:ea typeface="宋体" charset="0"/>
                          <a:cs typeface="宋体" charset="0"/>
                        </a:rPr>
                        <a:t> </a:t>
                      </a:r>
                    </a:p>
                  </a:txBody>
                  <a:tcPr marL="18000" marR="18000" marT="12600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2</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供应链系统规划</a:t>
                      </a:r>
                      <a:endParaRPr kumimoji="1" lang="en-US" altLang="zh-CN" sz="1600" b="1" i="0" u="none" strike="noStrike" cap="none" normalizeH="0" baseline="0" dirty="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战略匹配决策</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物流网络规划</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业务流程再造</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合作伙伴关系</a:t>
                      </a:r>
                    </a:p>
                  </a:txBody>
                  <a:tcPr marL="18000" marR="18000" marT="12600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86" name="幻灯片编号占位符 6"/>
          <p:cNvSpPr>
            <a:spLocks noGrp="1"/>
          </p:cNvSpPr>
          <p:nvPr>
            <p:ph type="sldNum" sz="quarter" idx="12"/>
          </p:nvPr>
        </p:nvSpPr>
        <p:spPr/>
        <p:txBody>
          <a:bodyPr/>
          <a:lstStyle/>
          <a:p>
            <a:pPr>
              <a:defRPr/>
            </a:pPr>
            <a:fld id="{955CA805-B610-8C4B-A7A9-2BCAA4A213F1}" type="slidenum">
              <a:rPr lang="en-US" altLang="zh-CN"/>
              <a:pPr>
                <a:defRPr/>
              </a:pPr>
              <a:t>5</a:t>
            </a:fld>
            <a:endParaRPr lang="en-US" altLang="zh-CN"/>
          </a:p>
        </p:txBody>
      </p:sp>
      <p:graphicFrame>
        <p:nvGraphicFramePr>
          <p:cNvPr id="2626645" name="Group 85"/>
          <p:cNvGraphicFramePr>
            <a:graphicFrameLocks noGrp="1"/>
          </p:cNvGraphicFramePr>
          <p:nvPr>
            <p:extLst>
              <p:ext uri="{D42A27DB-BD31-4B8C-83A1-F6EECF244321}">
                <p14:modId xmlns:p14="http://schemas.microsoft.com/office/powerpoint/2010/main" val="2745105233"/>
              </p:ext>
            </p:extLst>
          </p:nvPr>
        </p:nvGraphicFramePr>
        <p:xfrm>
          <a:off x="255390" y="2867763"/>
          <a:ext cx="8712200" cy="2952327"/>
        </p:xfrm>
        <a:graphic>
          <a:graphicData uri="http://schemas.openxmlformats.org/drawingml/2006/table">
            <a:tbl>
              <a:tblPr/>
              <a:tblGrid>
                <a:gridCol w="2088927">
                  <a:extLst>
                    <a:ext uri="{9D8B030D-6E8A-4147-A177-3AD203B41FA5}">
                      <a16:colId xmlns:a16="http://schemas.microsoft.com/office/drawing/2014/main" val="20000"/>
                    </a:ext>
                  </a:extLst>
                </a:gridCol>
                <a:gridCol w="4536504">
                  <a:extLst>
                    <a:ext uri="{9D8B030D-6E8A-4147-A177-3AD203B41FA5}">
                      <a16:colId xmlns:a16="http://schemas.microsoft.com/office/drawing/2014/main" val="20001"/>
                    </a:ext>
                  </a:extLst>
                </a:gridCol>
                <a:gridCol w="2086769">
                  <a:extLst>
                    <a:ext uri="{9D8B030D-6E8A-4147-A177-3AD203B41FA5}">
                      <a16:colId xmlns:a16="http://schemas.microsoft.com/office/drawing/2014/main" val="20002"/>
                    </a:ext>
                  </a:extLst>
                </a:gridCol>
              </a:tblGrid>
              <a:tr h="1437214">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宋体"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3</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宋体" charset="0"/>
                          <a:ea typeface="黑体" charset="0"/>
                          <a:cs typeface="黑体" charset="0"/>
                        </a:rPr>
                        <a:t>供应链运作模式</a:t>
                      </a:r>
                      <a:endParaRPr kumimoji="1" lang="en-US" altLang="zh-CN" sz="1600" b="1" i="0" u="none" strike="noStrike" cap="none" normalizeH="0" baseline="0" dirty="0">
                        <a:ln>
                          <a:noFill/>
                        </a:ln>
                        <a:solidFill>
                          <a:schemeClr val="tx1"/>
                        </a:solidFill>
                        <a:effectLst/>
                        <a:latin typeface="宋体" charset="0"/>
                        <a:ea typeface="黑体" charset="0"/>
                        <a:cs typeface="黑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推动式与拉动式</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有效性与反应性</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精细化与敏捷化</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定制化与延迟化</a:t>
                      </a:r>
                    </a:p>
                  </a:txBody>
                  <a:tcPr marL="18000" marR="18000" marT="125971"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endParaRPr kumimoji="1" lang="zh-CN" altLang="en-US" sz="1600" b="0" i="0" u="none" strike="noStrike" cap="none" normalizeH="0" baseline="0" dirty="0">
                        <a:ln>
                          <a:noFill/>
                        </a:ln>
                        <a:solidFill>
                          <a:schemeClr val="tx1"/>
                        </a:solidFill>
                        <a:effectLst/>
                        <a:latin typeface="宋体" charset="0"/>
                        <a:ea typeface="宋体" charset="0"/>
                        <a:cs typeface="宋体" charset="0"/>
                      </a:endParaRPr>
                    </a:p>
                  </a:txBody>
                  <a:tcPr marL="18000" marR="18000" marT="125971"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0" lang="zh-CN" altLang="en-US" sz="1600" b="1" i="0" u="none" strike="noStrike" cap="none" normalizeH="0" baseline="0" dirty="0">
                          <a:ln>
                            <a:noFill/>
                          </a:ln>
                          <a:solidFill>
                            <a:schemeClr val="tx2"/>
                          </a:solidFill>
                          <a:effectLst/>
                          <a:latin typeface="Times New Roman" charset="0"/>
                          <a:ea typeface="黑体" charset="0"/>
                          <a:cs typeface="黑体" charset="0"/>
                        </a:rPr>
                        <a:t>第</a:t>
                      </a:r>
                      <a:r>
                        <a:rPr kumimoji="0" lang="en-US" altLang="zh-CN" sz="1600" b="1" i="0" u="none" strike="noStrike" cap="none" normalizeH="0" baseline="0" dirty="0">
                          <a:ln>
                            <a:noFill/>
                          </a:ln>
                          <a:solidFill>
                            <a:schemeClr val="tx2"/>
                          </a:solidFill>
                          <a:effectLst/>
                          <a:latin typeface="Times New Roman" charset="0"/>
                          <a:ea typeface="黑体" charset="0"/>
                          <a:cs typeface="黑体" charset="0"/>
                        </a:rPr>
                        <a:t>5</a:t>
                      </a:r>
                      <a:r>
                        <a:rPr kumimoji="0" lang="zh-CN" altLang="en-US" sz="1600" b="1" i="0" u="none" strike="noStrike" cap="none" normalizeH="0" baseline="0" dirty="0">
                          <a:ln>
                            <a:noFill/>
                          </a:ln>
                          <a:solidFill>
                            <a:schemeClr val="tx2"/>
                          </a:solidFill>
                          <a:effectLst/>
                          <a:latin typeface="Times New Roman" charset="0"/>
                          <a:ea typeface="黑体" charset="0"/>
                          <a:cs typeface="黑体" charset="0"/>
                        </a:rPr>
                        <a:t>讲</a:t>
                      </a:r>
                      <a:r>
                        <a:rPr kumimoji="0" lang="en-US" altLang="zh-CN" sz="1600" b="1" i="0" u="none" strike="noStrike" cap="none" normalizeH="0" baseline="0" dirty="0">
                          <a:ln>
                            <a:noFill/>
                          </a:ln>
                          <a:solidFill>
                            <a:schemeClr val="tx2"/>
                          </a:solidFill>
                          <a:effectLst/>
                          <a:latin typeface="Times New Roman" charset="0"/>
                          <a:ea typeface="黑体" charset="0"/>
                          <a:cs typeface="黑体" charset="0"/>
                        </a:rPr>
                        <a:t> </a:t>
                      </a:r>
                      <a:r>
                        <a:rPr kumimoji="0" lang="zh-CN" altLang="en-US" sz="1600" b="1" i="0" u="none" strike="noStrike" cap="none" normalizeH="0" baseline="0" dirty="0">
                          <a:ln>
                            <a:noFill/>
                          </a:ln>
                          <a:solidFill>
                            <a:schemeClr val="tx2"/>
                          </a:solidFill>
                          <a:effectLst/>
                          <a:latin typeface="Times New Roman" charset="0"/>
                          <a:ea typeface="黑体" charset="0"/>
                          <a:cs typeface="黑体" charset="0"/>
                        </a:rPr>
                        <a:t>供应链分销管理</a:t>
                      </a:r>
                      <a:endParaRPr kumimoji="0" lang="en-US" altLang="zh-CN" sz="1600" b="1" i="0" u="none" strike="noStrike" cap="none" normalizeH="0" baseline="0" dirty="0">
                        <a:ln>
                          <a:noFill/>
                        </a:ln>
                        <a:solidFill>
                          <a:schemeClr val="tx2"/>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分销需求预测</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分销仓储设置</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分销配送管理</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分销网络优化</a:t>
                      </a:r>
                    </a:p>
                  </a:txBody>
                  <a:tcPr marL="18000" marR="18000" marT="125971"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515113">
                <a:tc>
                  <a:txBody>
                    <a:bodyPr/>
                    <a:lstStyle/>
                    <a:p>
                      <a:pPr marL="0" marR="0" lvl="0" indent="0" algn="l" defTabSz="914400" rtl="0" eaLnBrk="1" fontAlgn="base" latinLnBrk="0" hangingPunct="1">
                        <a:lnSpc>
                          <a:spcPct val="9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宋体"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4</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供应链采购管理</a:t>
                      </a:r>
                      <a:endParaRPr kumimoji="1" lang="en-US" altLang="zh-CN" sz="1600" b="1" i="0" u="none" strike="noStrike" cap="none" normalizeH="0" baseline="0" dirty="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9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采购管理理念</a:t>
                      </a:r>
                      <a:r>
                        <a:rPr kumimoji="1" lang="en-US" altLang="zh-CN" sz="1600" b="0" i="0" u="none" strike="noStrike" cap="none" normalizeH="0" baseline="0" dirty="0">
                          <a:ln>
                            <a:noFill/>
                          </a:ln>
                          <a:solidFill>
                            <a:schemeClr val="tx1"/>
                          </a:solidFill>
                          <a:effectLst/>
                          <a:latin typeface="宋体" charset="0"/>
                          <a:ea typeface="宋体" charset="0"/>
                          <a:cs typeface="宋体" charset="0"/>
                        </a:rPr>
                        <a:t> </a:t>
                      </a:r>
                    </a:p>
                    <a:p>
                      <a:pPr marL="0" marR="0" lvl="0" indent="0" algn="l" defTabSz="914400" rtl="0" eaLnBrk="1" fontAlgn="base" latinLnBrk="0" hangingPunct="1">
                        <a:lnSpc>
                          <a:spcPct val="9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采购组织策略</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9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战略采购程序</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9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低成本供应商</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9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供货关系管理</a:t>
                      </a:r>
                    </a:p>
                  </a:txBody>
                  <a:tcPr marL="18000" marR="18000" marT="125971"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宋体"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6</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供应链库存管理</a:t>
                      </a:r>
                      <a:endParaRPr kumimoji="1" lang="en-US" altLang="zh-CN" sz="1600" b="1" i="0" u="none" strike="noStrike" cap="none" normalizeH="0" baseline="0" dirty="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独立需求库存控制</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供应链下库存问题</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不确定性库存控制</a:t>
                      </a:r>
                      <a:endParaRPr kumimoji="1" lang="en-US" altLang="zh-CN" sz="1600" b="0" i="0" u="none" strike="noStrike" cap="none" normalizeH="0" baseline="0" dirty="0">
                        <a:ln>
                          <a:noFill/>
                        </a:ln>
                        <a:solidFill>
                          <a:schemeClr val="tx1"/>
                        </a:solidFill>
                        <a:effectLst/>
                        <a:latin typeface="宋体" charset="0"/>
                        <a:ea typeface="宋体" charset="0"/>
                        <a:cs typeface="宋体" charset="0"/>
                      </a:endParaRPr>
                    </a:p>
                    <a:p>
                      <a:pPr marL="0" marR="0" lvl="0" indent="0" algn="l" defTabSz="914400" rtl="0" eaLnBrk="1" fontAlgn="base" latinLnBrk="0" hangingPunct="1">
                        <a:lnSpc>
                          <a:spcPct val="100000"/>
                        </a:lnSpc>
                        <a:spcBef>
                          <a:spcPct val="0"/>
                        </a:spcBef>
                        <a:spcAft>
                          <a:spcPct val="0"/>
                        </a:spcAft>
                        <a:buClr>
                          <a:srgbClr val="FF0000"/>
                        </a:buClr>
                        <a:buSzTx/>
                        <a:buFontTx/>
                        <a:buChar char="•"/>
                        <a:tabLst/>
                      </a:pPr>
                      <a:r>
                        <a:rPr kumimoji="1" lang="zh-CN" altLang="en-US" sz="1600" b="0" i="0" u="none" strike="noStrike" cap="none" normalizeH="0" baseline="0" dirty="0">
                          <a:ln>
                            <a:noFill/>
                          </a:ln>
                          <a:solidFill>
                            <a:schemeClr val="tx1"/>
                          </a:solidFill>
                          <a:effectLst/>
                          <a:latin typeface="宋体" charset="0"/>
                          <a:ea typeface="宋体" charset="0"/>
                          <a:cs typeface="宋体" charset="0"/>
                        </a:rPr>
                        <a:t>供应链下库存管理</a:t>
                      </a:r>
                    </a:p>
                  </a:txBody>
                  <a:tcPr marL="18000" marR="18000" marT="125971"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2626632" name="Group 72"/>
          <p:cNvGraphicFramePr>
            <a:graphicFrameLocks noGrp="1"/>
          </p:cNvGraphicFramePr>
          <p:nvPr>
            <p:extLst>
              <p:ext uri="{D42A27DB-BD31-4B8C-83A1-F6EECF244321}">
                <p14:modId xmlns:p14="http://schemas.microsoft.com/office/powerpoint/2010/main" val="1361443908"/>
              </p:ext>
            </p:extLst>
          </p:nvPr>
        </p:nvGraphicFramePr>
        <p:xfrm>
          <a:off x="251520" y="5820091"/>
          <a:ext cx="8712200" cy="504825"/>
        </p:xfrm>
        <a:graphic>
          <a:graphicData uri="http://schemas.openxmlformats.org/drawingml/2006/table">
            <a:tbl>
              <a:tblPr/>
              <a:tblGrid>
                <a:gridCol w="2092102">
                  <a:extLst>
                    <a:ext uri="{9D8B030D-6E8A-4147-A177-3AD203B41FA5}">
                      <a16:colId xmlns:a16="http://schemas.microsoft.com/office/drawing/2014/main" val="20000"/>
                    </a:ext>
                  </a:extLst>
                </a:gridCol>
                <a:gridCol w="2157636">
                  <a:extLst>
                    <a:ext uri="{9D8B030D-6E8A-4147-A177-3AD203B41FA5}">
                      <a16:colId xmlns:a16="http://schemas.microsoft.com/office/drawing/2014/main" val="20001"/>
                    </a:ext>
                  </a:extLst>
                </a:gridCol>
                <a:gridCol w="2378868">
                  <a:extLst>
                    <a:ext uri="{9D8B030D-6E8A-4147-A177-3AD203B41FA5}">
                      <a16:colId xmlns:a16="http://schemas.microsoft.com/office/drawing/2014/main" val="20002"/>
                    </a:ext>
                  </a:extLst>
                </a:gridCol>
                <a:gridCol w="2083594">
                  <a:extLst>
                    <a:ext uri="{9D8B030D-6E8A-4147-A177-3AD203B41FA5}">
                      <a16:colId xmlns:a16="http://schemas.microsoft.com/office/drawing/2014/main" val="20003"/>
                    </a:ext>
                  </a:extLst>
                </a:gridCol>
              </a:tblGrid>
              <a:tr h="504825">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defRPr/>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7</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供应链合同管理</a:t>
                      </a:r>
                      <a:endParaRPr kumimoji="1" lang="zh-CN" altLang="en-US" sz="1600" b="0" i="0" u="none" strike="noStrike" cap="none" normalizeH="0" baseline="0" dirty="0">
                        <a:ln>
                          <a:noFill/>
                        </a:ln>
                        <a:solidFill>
                          <a:schemeClr val="tx1"/>
                        </a:solidFill>
                        <a:effectLst/>
                        <a:latin typeface="宋体" charset="0"/>
                        <a:ea typeface="宋体" charset="0"/>
                        <a:cs typeface="宋体" charset="0"/>
                      </a:endParaRPr>
                    </a:p>
                  </a:txBody>
                  <a:tcPr marL="18000" marR="18000" marT="126332"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8</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 </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供应链融资管理</a:t>
                      </a:r>
                      <a:endParaRPr kumimoji="1" lang="zh-CN" altLang="en-US" sz="1600" b="0" i="0" u="none" strike="noStrike" cap="none" normalizeH="0" baseline="0" dirty="0">
                        <a:ln>
                          <a:noFill/>
                        </a:ln>
                        <a:solidFill>
                          <a:schemeClr val="tx1"/>
                        </a:solidFill>
                        <a:effectLst/>
                        <a:latin typeface="宋体" charset="0"/>
                        <a:ea typeface="宋体" charset="0"/>
                        <a:cs typeface="宋体" charset="0"/>
                      </a:endParaRPr>
                    </a:p>
                  </a:txBody>
                  <a:tcPr marL="18000" marR="18000" marT="126332"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defRPr/>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9</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  供应链信息集成</a:t>
                      </a:r>
                    </a:p>
                  </a:txBody>
                  <a:tcPr marL="18000" marR="18000" marT="126332"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defRPr/>
                      </a:pP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第</a:t>
                      </a:r>
                      <a:r>
                        <a:rPr kumimoji="1" lang="en-US" altLang="zh-CN" sz="1600" b="1" i="0" u="none" strike="noStrike" cap="none" normalizeH="0" baseline="0" dirty="0">
                          <a:ln>
                            <a:noFill/>
                          </a:ln>
                          <a:solidFill>
                            <a:schemeClr val="tx1"/>
                          </a:solidFill>
                          <a:effectLst/>
                          <a:latin typeface="Times New Roman" charset="0"/>
                          <a:ea typeface="黑体" charset="0"/>
                          <a:cs typeface="黑体" charset="0"/>
                        </a:rPr>
                        <a:t>10</a:t>
                      </a:r>
                      <a:r>
                        <a:rPr kumimoji="1" lang="zh-CN" altLang="en-US" sz="1600" b="1" i="0" u="none" strike="noStrike" cap="none" normalizeH="0" baseline="0" dirty="0">
                          <a:ln>
                            <a:noFill/>
                          </a:ln>
                          <a:solidFill>
                            <a:schemeClr val="tx1"/>
                          </a:solidFill>
                          <a:effectLst/>
                          <a:latin typeface="Times New Roman" charset="0"/>
                          <a:ea typeface="黑体" charset="0"/>
                          <a:cs typeface="黑体" charset="0"/>
                        </a:rPr>
                        <a:t>讲供应链绩效评价</a:t>
                      </a:r>
                    </a:p>
                  </a:txBody>
                  <a:tcPr marL="18000" marR="18000" marT="126332"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grpSp>
        <p:nvGrpSpPr>
          <p:cNvPr id="46" name="组 59"/>
          <p:cNvGrpSpPr>
            <a:grpSpLocks/>
          </p:cNvGrpSpPr>
          <p:nvPr/>
        </p:nvGrpSpPr>
        <p:grpSpPr bwMode="auto">
          <a:xfrm>
            <a:off x="3572570" y="2532726"/>
            <a:ext cx="2159000" cy="2160588"/>
            <a:chOff x="2808536" y="2996952"/>
            <a:chExt cx="2843584" cy="2845408"/>
          </a:xfrm>
        </p:grpSpPr>
        <p:sp>
          <p:nvSpPr>
            <p:cNvPr id="47" name="任意形状 46"/>
            <p:cNvSpPr/>
            <p:nvPr/>
          </p:nvSpPr>
          <p:spPr>
            <a:xfrm>
              <a:off x="2808536" y="3003225"/>
              <a:ext cx="2151506"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 fmla="*/ 567299 w 1113399"/>
                <a:gd name="connsiteY0" fmla="*/ 1358900 h 1358900"/>
                <a:gd name="connsiteX1" fmla="*/ 567299 w 1113399"/>
                <a:gd name="connsiteY1" fmla="*/ 1358900 h 1358900"/>
                <a:gd name="connsiteX2" fmla="*/ 554599 w 1113399"/>
                <a:gd name="connsiteY2" fmla="*/ 1117600 h 1358900"/>
                <a:gd name="connsiteX3" fmla="*/ 529199 w 1113399"/>
                <a:gd name="connsiteY3" fmla="*/ 901700 h 1358900"/>
                <a:gd name="connsiteX4" fmla="*/ 516499 w 1113399"/>
                <a:gd name="connsiteY4" fmla="*/ 736600 h 1358900"/>
                <a:gd name="connsiteX5" fmla="*/ 503799 w 1113399"/>
                <a:gd name="connsiteY5" fmla="*/ 533400 h 1358900"/>
                <a:gd name="connsiteX6" fmla="*/ 402199 w 1113399"/>
                <a:gd name="connsiteY6" fmla="*/ 520700 h 1358900"/>
                <a:gd name="connsiteX7" fmla="*/ 364099 w 1113399"/>
                <a:gd name="connsiteY7" fmla="*/ 482600 h 1358900"/>
                <a:gd name="connsiteX8" fmla="*/ 364099 w 1113399"/>
                <a:gd name="connsiteY8" fmla="*/ 482600 h 1358900"/>
                <a:gd name="connsiteX9" fmla="*/ 1113399 w 1113399"/>
                <a:gd name="connsiteY9" fmla="*/ 0 h 1358900"/>
                <a:gd name="connsiteX10" fmla="*/ 1113399 w 1113399"/>
                <a:gd name="connsiteY10" fmla="*/ 0 h 1358900"/>
                <a:gd name="connsiteX11" fmla="*/ 0 w 1113399"/>
                <a:gd name="connsiteY11" fmla="*/ 77497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0 w 1146884"/>
                <a:gd name="connsiteY11" fmla="*/ 325486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471481 w 1146884"/>
                <a:gd name="connsiteY11" fmla="*/ 103455 h 1358900"/>
                <a:gd name="connsiteX12" fmla="*/ 0 w 1146884"/>
                <a:gd name="connsiteY12" fmla="*/ 325486 h 1358900"/>
                <a:gd name="connsiteX0" fmla="*/ 600784 w 1146884"/>
                <a:gd name="connsiteY0" fmla="*/ 1521265 h 1521265"/>
                <a:gd name="connsiteX1" fmla="*/ 600784 w 1146884"/>
                <a:gd name="connsiteY1" fmla="*/ 1521265 h 1521265"/>
                <a:gd name="connsiteX2" fmla="*/ 588084 w 1146884"/>
                <a:gd name="connsiteY2" fmla="*/ 1279965 h 1521265"/>
                <a:gd name="connsiteX3" fmla="*/ 562684 w 1146884"/>
                <a:gd name="connsiteY3" fmla="*/ 1064065 h 1521265"/>
                <a:gd name="connsiteX4" fmla="*/ 549984 w 1146884"/>
                <a:gd name="connsiteY4" fmla="*/ 898965 h 1521265"/>
                <a:gd name="connsiteX5" fmla="*/ 537284 w 1146884"/>
                <a:gd name="connsiteY5" fmla="*/ 695765 h 1521265"/>
                <a:gd name="connsiteX6" fmla="*/ 435684 w 1146884"/>
                <a:gd name="connsiteY6" fmla="*/ 683065 h 1521265"/>
                <a:gd name="connsiteX7" fmla="*/ 397584 w 1146884"/>
                <a:gd name="connsiteY7" fmla="*/ 644965 h 1521265"/>
                <a:gd name="connsiteX8" fmla="*/ 397584 w 1146884"/>
                <a:gd name="connsiteY8" fmla="*/ 644965 h 1521265"/>
                <a:gd name="connsiteX9" fmla="*/ 1146884 w 1146884"/>
                <a:gd name="connsiteY9" fmla="*/ 162365 h 1521265"/>
                <a:gd name="connsiteX10" fmla="*/ 1146884 w 1146884"/>
                <a:gd name="connsiteY10" fmla="*/ 162365 h 1521265"/>
                <a:gd name="connsiteX11" fmla="*/ 404510 w 1146884"/>
                <a:gd name="connsiteY11" fmla="*/ 10081 h 1521265"/>
                <a:gd name="connsiteX12" fmla="*/ 0 w 1146884"/>
                <a:gd name="connsiteY12" fmla="*/ 487851 h 152126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795451 w 795451"/>
                <a:gd name="connsiteY9" fmla="*/ 162365 h 1534055"/>
                <a:gd name="connsiteX10" fmla="*/ 795451 w 795451"/>
                <a:gd name="connsiteY10" fmla="*/ 162365 h 1534055"/>
                <a:gd name="connsiteX11" fmla="*/ 53077 w 795451"/>
                <a:gd name="connsiteY11" fmla="*/ 10081 h 1534055"/>
                <a:gd name="connsiteX12" fmla="*/ 175967 w 795451"/>
                <a:gd name="connsiteY12"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19590 w 795451"/>
                <a:gd name="connsiteY9" fmla="*/ 645554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305665 w 795451"/>
                <a:gd name="connsiteY8" fmla="*/ 265232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84333 w 830433"/>
                <a:gd name="connsiteY0" fmla="*/ 1521265 h 1521265"/>
                <a:gd name="connsiteX1" fmla="*/ 284333 w 830433"/>
                <a:gd name="connsiteY1" fmla="*/ 1521265 h 1521265"/>
                <a:gd name="connsiteX2" fmla="*/ 271633 w 830433"/>
                <a:gd name="connsiteY2" fmla="*/ 1279965 h 1521265"/>
                <a:gd name="connsiteX3" fmla="*/ 246233 w 830433"/>
                <a:gd name="connsiteY3" fmla="*/ 1064065 h 1521265"/>
                <a:gd name="connsiteX4" fmla="*/ 233533 w 830433"/>
                <a:gd name="connsiteY4" fmla="*/ 898965 h 1521265"/>
                <a:gd name="connsiteX5" fmla="*/ 220833 w 830433"/>
                <a:gd name="connsiteY5" fmla="*/ 695765 h 1521265"/>
                <a:gd name="connsiteX6" fmla="*/ 119233 w 830433"/>
                <a:gd name="connsiteY6" fmla="*/ 683065 h 1521265"/>
                <a:gd name="connsiteX7" fmla="*/ 81133 w 830433"/>
                <a:gd name="connsiteY7" fmla="*/ 644965 h 1521265"/>
                <a:gd name="connsiteX8" fmla="*/ 340647 w 830433"/>
                <a:gd name="connsiteY8" fmla="*/ 265232 h 1521265"/>
                <a:gd name="connsiteX9" fmla="*/ 431286 w 830433"/>
                <a:gd name="connsiteY9" fmla="*/ 529309 h 1521265"/>
                <a:gd name="connsiteX10" fmla="*/ 830433 w 830433"/>
                <a:gd name="connsiteY10" fmla="*/ 162365 h 1521265"/>
                <a:gd name="connsiteX11" fmla="*/ 830433 w 830433"/>
                <a:gd name="connsiteY11" fmla="*/ 162365 h 1521265"/>
                <a:gd name="connsiteX12" fmla="*/ 88059 w 830433"/>
                <a:gd name="connsiteY12" fmla="*/ 10081 h 1521265"/>
                <a:gd name="connsiteX13" fmla="*/ 10034 w 830433"/>
                <a:gd name="connsiteY13" fmla="*/ 1464308 h 1521265"/>
                <a:gd name="connsiteX0" fmla="*/ 299845 w 845945"/>
                <a:gd name="connsiteY0" fmla="*/ 1521265 h 1521265"/>
                <a:gd name="connsiteX1" fmla="*/ 299845 w 845945"/>
                <a:gd name="connsiteY1" fmla="*/ 1521265 h 1521265"/>
                <a:gd name="connsiteX2" fmla="*/ 287145 w 845945"/>
                <a:gd name="connsiteY2" fmla="*/ 1279965 h 1521265"/>
                <a:gd name="connsiteX3" fmla="*/ 261745 w 845945"/>
                <a:gd name="connsiteY3" fmla="*/ 1064065 h 1521265"/>
                <a:gd name="connsiteX4" fmla="*/ 249045 w 845945"/>
                <a:gd name="connsiteY4" fmla="*/ 898965 h 1521265"/>
                <a:gd name="connsiteX5" fmla="*/ 236345 w 845945"/>
                <a:gd name="connsiteY5" fmla="*/ 695765 h 1521265"/>
                <a:gd name="connsiteX6" fmla="*/ 134745 w 845945"/>
                <a:gd name="connsiteY6" fmla="*/ 683065 h 1521265"/>
                <a:gd name="connsiteX7" fmla="*/ 96645 w 845945"/>
                <a:gd name="connsiteY7" fmla="*/ 644965 h 1521265"/>
                <a:gd name="connsiteX8" fmla="*/ 356159 w 845945"/>
                <a:gd name="connsiteY8" fmla="*/ 265232 h 1521265"/>
                <a:gd name="connsiteX9" fmla="*/ 446798 w 845945"/>
                <a:gd name="connsiteY9" fmla="*/ 529309 h 1521265"/>
                <a:gd name="connsiteX10" fmla="*/ 845945 w 845945"/>
                <a:gd name="connsiteY10" fmla="*/ 162365 h 1521265"/>
                <a:gd name="connsiteX11" fmla="*/ 845945 w 845945"/>
                <a:gd name="connsiteY11" fmla="*/ 162365 h 1521265"/>
                <a:gd name="connsiteX12" fmla="*/ 103571 w 845945"/>
                <a:gd name="connsiteY12" fmla="*/ 10081 h 1521265"/>
                <a:gd name="connsiteX13" fmla="*/ 3113 w 845945"/>
                <a:gd name="connsiteY13" fmla="*/ 699802 h 1521265"/>
                <a:gd name="connsiteX14" fmla="*/ 25546 w 845945"/>
                <a:gd name="connsiteY14" fmla="*/ 1464308 h 1521265"/>
                <a:gd name="connsiteX0" fmla="*/ 581750 w 1127850"/>
                <a:gd name="connsiteY0" fmla="*/ 1521265 h 1521265"/>
                <a:gd name="connsiteX1" fmla="*/ 581750 w 1127850"/>
                <a:gd name="connsiteY1" fmla="*/ 1521265 h 1521265"/>
                <a:gd name="connsiteX2" fmla="*/ 569050 w 1127850"/>
                <a:gd name="connsiteY2" fmla="*/ 1279965 h 1521265"/>
                <a:gd name="connsiteX3" fmla="*/ 543650 w 1127850"/>
                <a:gd name="connsiteY3" fmla="*/ 1064065 h 1521265"/>
                <a:gd name="connsiteX4" fmla="*/ 530950 w 1127850"/>
                <a:gd name="connsiteY4" fmla="*/ 898965 h 1521265"/>
                <a:gd name="connsiteX5" fmla="*/ 518250 w 1127850"/>
                <a:gd name="connsiteY5" fmla="*/ 695765 h 1521265"/>
                <a:gd name="connsiteX6" fmla="*/ 416650 w 1127850"/>
                <a:gd name="connsiteY6" fmla="*/ 683065 h 1521265"/>
                <a:gd name="connsiteX7" fmla="*/ 378550 w 1127850"/>
                <a:gd name="connsiteY7" fmla="*/ 644965 h 1521265"/>
                <a:gd name="connsiteX8" fmla="*/ 638064 w 1127850"/>
                <a:gd name="connsiteY8" fmla="*/ 265232 h 1521265"/>
                <a:gd name="connsiteX9" fmla="*/ 728703 w 1127850"/>
                <a:gd name="connsiteY9" fmla="*/ 529309 h 1521265"/>
                <a:gd name="connsiteX10" fmla="*/ 1127850 w 1127850"/>
                <a:gd name="connsiteY10" fmla="*/ 162365 h 1521265"/>
                <a:gd name="connsiteX11" fmla="*/ 1127850 w 1127850"/>
                <a:gd name="connsiteY11" fmla="*/ 162365 h 1521265"/>
                <a:gd name="connsiteX12" fmla="*/ 385476 w 1127850"/>
                <a:gd name="connsiteY12" fmla="*/ 10081 h 1521265"/>
                <a:gd name="connsiteX13" fmla="*/ 390 w 1127850"/>
                <a:gd name="connsiteY13" fmla="*/ 668804 h 1521265"/>
                <a:gd name="connsiteX14" fmla="*/ 307451 w 1127850"/>
                <a:gd name="connsiteY14" fmla="*/ 1464308 h 1521265"/>
                <a:gd name="connsiteX0" fmla="*/ 581587 w 1127687"/>
                <a:gd name="connsiteY0" fmla="*/ 1521265 h 1549554"/>
                <a:gd name="connsiteX1" fmla="*/ 581587 w 1127687"/>
                <a:gd name="connsiteY1" fmla="*/ 1521265 h 1549554"/>
                <a:gd name="connsiteX2" fmla="*/ 568887 w 1127687"/>
                <a:gd name="connsiteY2" fmla="*/ 1279965 h 1549554"/>
                <a:gd name="connsiteX3" fmla="*/ 543487 w 1127687"/>
                <a:gd name="connsiteY3" fmla="*/ 1064065 h 1549554"/>
                <a:gd name="connsiteX4" fmla="*/ 530787 w 1127687"/>
                <a:gd name="connsiteY4" fmla="*/ 898965 h 1549554"/>
                <a:gd name="connsiteX5" fmla="*/ 518087 w 1127687"/>
                <a:gd name="connsiteY5" fmla="*/ 695765 h 1549554"/>
                <a:gd name="connsiteX6" fmla="*/ 416487 w 1127687"/>
                <a:gd name="connsiteY6" fmla="*/ 683065 h 1549554"/>
                <a:gd name="connsiteX7" fmla="*/ 378387 w 1127687"/>
                <a:gd name="connsiteY7" fmla="*/ 644965 h 1549554"/>
                <a:gd name="connsiteX8" fmla="*/ 637901 w 1127687"/>
                <a:gd name="connsiteY8" fmla="*/ 265232 h 1549554"/>
                <a:gd name="connsiteX9" fmla="*/ 728540 w 1127687"/>
                <a:gd name="connsiteY9" fmla="*/ 529309 h 1549554"/>
                <a:gd name="connsiteX10" fmla="*/ 1127687 w 1127687"/>
                <a:gd name="connsiteY10" fmla="*/ 162365 h 1549554"/>
                <a:gd name="connsiteX11" fmla="*/ 1127687 w 1127687"/>
                <a:gd name="connsiteY11" fmla="*/ 162365 h 1549554"/>
                <a:gd name="connsiteX12" fmla="*/ 385313 w 1127687"/>
                <a:gd name="connsiteY12" fmla="*/ 10081 h 1549554"/>
                <a:gd name="connsiteX13" fmla="*/ 227 w 1127687"/>
                <a:gd name="connsiteY13" fmla="*/ 668804 h 1549554"/>
                <a:gd name="connsiteX14" fmla="*/ 541688 w 1127687"/>
                <a:gd name="connsiteY14" fmla="*/ 1549554 h 1549554"/>
                <a:gd name="connsiteX0" fmla="*/ 582956 w 1129056"/>
                <a:gd name="connsiteY0" fmla="*/ 1521265 h 1549554"/>
                <a:gd name="connsiteX1" fmla="*/ 582956 w 1129056"/>
                <a:gd name="connsiteY1" fmla="*/ 1521265 h 1549554"/>
                <a:gd name="connsiteX2" fmla="*/ 570256 w 1129056"/>
                <a:gd name="connsiteY2" fmla="*/ 1279965 h 1549554"/>
                <a:gd name="connsiteX3" fmla="*/ 544856 w 1129056"/>
                <a:gd name="connsiteY3" fmla="*/ 1064065 h 1549554"/>
                <a:gd name="connsiteX4" fmla="*/ 532156 w 1129056"/>
                <a:gd name="connsiteY4" fmla="*/ 898965 h 1549554"/>
                <a:gd name="connsiteX5" fmla="*/ 519456 w 1129056"/>
                <a:gd name="connsiteY5" fmla="*/ 695765 h 1549554"/>
                <a:gd name="connsiteX6" fmla="*/ 417856 w 1129056"/>
                <a:gd name="connsiteY6" fmla="*/ 683065 h 1549554"/>
                <a:gd name="connsiteX7" fmla="*/ 379756 w 1129056"/>
                <a:gd name="connsiteY7" fmla="*/ 644965 h 1549554"/>
                <a:gd name="connsiteX8" fmla="*/ 639270 w 1129056"/>
                <a:gd name="connsiteY8" fmla="*/ 265232 h 1549554"/>
                <a:gd name="connsiteX9" fmla="*/ 729909 w 1129056"/>
                <a:gd name="connsiteY9" fmla="*/ 529309 h 1549554"/>
                <a:gd name="connsiteX10" fmla="*/ 1129056 w 1129056"/>
                <a:gd name="connsiteY10" fmla="*/ 162365 h 1549554"/>
                <a:gd name="connsiteX11" fmla="*/ 1129056 w 1129056"/>
                <a:gd name="connsiteY11" fmla="*/ 162365 h 1549554"/>
                <a:gd name="connsiteX12" fmla="*/ 386682 w 1129056"/>
                <a:gd name="connsiteY12" fmla="*/ 10081 h 1549554"/>
                <a:gd name="connsiteX13" fmla="*/ 1596 w 1129056"/>
                <a:gd name="connsiteY13" fmla="*/ 668804 h 1549554"/>
                <a:gd name="connsiteX14" fmla="*/ 261110 w 1129056"/>
                <a:gd name="connsiteY14" fmla="*/ 1164781 h 1549554"/>
                <a:gd name="connsiteX15" fmla="*/ 543057 w 1129056"/>
                <a:gd name="connsiteY15" fmla="*/ 1549554 h 1549554"/>
                <a:gd name="connsiteX0" fmla="*/ 584428 w 1130528"/>
                <a:gd name="connsiteY0" fmla="*/ 1521265 h 1549554"/>
                <a:gd name="connsiteX1" fmla="*/ 584428 w 1130528"/>
                <a:gd name="connsiteY1" fmla="*/ 1521265 h 1549554"/>
                <a:gd name="connsiteX2" fmla="*/ 571728 w 1130528"/>
                <a:gd name="connsiteY2" fmla="*/ 1279965 h 1549554"/>
                <a:gd name="connsiteX3" fmla="*/ 546328 w 1130528"/>
                <a:gd name="connsiteY3" fmla="*/ 1064065 h 1549554"/>
                <a:gd name="connsiteX4" fmla="*/ 533628 w 1130528"/>
                <a:gd name="connsiteY4" fmla="*/ 898965 h 1549554"/>
                <a:gd name="connsiteX5" fmla="*/ 520928 w 1130528"/>
                <a:gd name="connsiteY5" fmla="*/ 695765 h 1549554"/>
                <a:gd name="connsiteX6" fmla="*/ 419328 w 1130528"/>
                <a:gd name="connsiteY6" fmla="*/ 683065 h 1549554"/>
                <a:gd name="connsiteX7" fmla="*/ 381228 w 1130528"/>
                <a:gd name="connsiteY7" fmla="*/ 644965 h 1549554"/>
                <a:gd name="connsiteX8" fmla="*/ 640742 w 1130528"/>
                <a:gd name="connsiteY8" fmla="*/ 265232 h 1549554"/>
                <a:gd name="connsiteX9" fmla="*/ 731381 w 1130528"/>
                <a:gd name="connsiteY9" fmla="*/ 529309 h 1549554"/>
                <a:gd name="connsiteX10" fmla="*/ 1130528 w 1130528"/>
                <a:gd name="connsiteY10" fmla="*/ 162365 h 1549554"/>
                <a:gd name="connsiteX11" fmla="*/ 1130528 w 1130528"/>
                <a:gd name="connsiteY11" fmla="*/ 162365 h 1549554"/>
                <a:gd name="connsiteX12" fmla="*/ 388154 w 1130528"/>
                <a:gd name="connsiteY12" fmla="*/ 10081 h 1549554"/>
                <a:gd name="connsiteX13" fmla="*/ 3068 w 1130528"/>
                <a:gd name="connsiteY13" fmla="*/ 668804 h 1549554"/>
                <a:gd name="connsiteX14" fmla="*/ 162125 w 1130528"/>
                <a:gd name="connsiteY14" fmla="*/ 1226778 h 1549554"/>
                <a:gd name="connsiteX15" fmla="*/ 544529 w 1130528"/>
                <a:gd name="connsiteY15" fmla="*/ 1549554 h 1549554"/>
                <a:gd name="connsiteX0" fmla="*/ 584428 w 1130528"/>
                <a:gd name="connsiteY0" fmla="*/ 1547079 h 1575368"/>
                <a:gd name="connsiteX1" fmla="*/ 584428 w 1130528"/>
                <a:gd name="connsiteY1" fmla="*/ 1547079 h 1575368"/>
                <a:gd name="connsiteX2" fmla="*/ 571728 w 1130528"/>
                <a:gd name="connsiteY2" fmla="*/ 1305779 h 1575368"/>
                <a:gd name="connsiteX3" fmla="*/ 546328 w 1130528"/>
                <a:gd name="connsiteY3" fmla="*/ 1089879 h 1575368"/>
                <a:gd name="connsiteX4" fmla="*/ 533628 w 1130528"/>
                <a:gd name="connsiteY4" fmla="*/ 924779 h 1575368"/>
                <a:gd name="connsiteX5" fmla="*/ 520928 w 1130528"/>
                <a:gd name="connsiteY5" fmla="*/ 721579 h 1575368"/>
                <a:gd name="connsiteX6" fmla="*/ 419328 w 1130528"/>
                <a:gd name="connsiteY6" fmla="*/ 708879 h 1575368"/>
                <a:gd name="connsiteX7" fmla="*/ 381228 w 1130528"/>
                <a:gd name="connsiteY7" fmla="*/ 670779 h 1575368"/>
                <a:gd name="connsiteX8" fmla="*/ 640742 w 1130528"/>
                <a:gd name="connsiteY8" fmla="*/ 291046 h 1575368"/>
                <a:gd name="connsiteX9" fmla="*/ 731381 w 1130528"/>
                <a:gd name="connsiteY9" fmla="*/ 555123 h 1575368"/>
                <a:gd name="connsiteX10" fmla="*/ 1130528 w 1130528"/>
                <a:gd name="connsiteY10" fmla="*/ 188179 h 1575368"/>
                <a:gd name="connsiteX11" fmla="*/ 1130528 w 1130528"/>
                <a:gd name="connsiteY11" fmla="*/ 188179 h 1575368"/>
                <a:gd name="connsiteX12" fmla="*/ 823468 w 1130528"/>
                <a:gd name="connsiteY12" fmla="*/ 97893 h 1575368"/>
                <a:gd name="connsiteX13" fmla="*/ 388154 w 1130528"/>
                <a:gd name="connsiteY13" fmla="*/ 35895 h 1575368"/>
                <a:gd name="connsiteX14" fmla="*/ 3068 w 1130528"/>
                <a:gd name="connsiteY14" fmla="*/ 694618 h 1575368"/>
                <a:gd name="connsiteX15" fmla="*/ 162125 w 1130528"/>
                <a:gd name="connsiteY15" fmla="*/ 1252592 h 1575368"/>
                <a:gd name="connsiteX16" fmla="*/ 544529 w 1130528"/>
                <a:gd name="connsiteY16" fmla="*/ 1575368 h 1575368"/>
                <a:gd name="connsiteX0" fmla="*/ 584428 w 1130528"/>
                <a:gd name="connsiteY0" fmla="*/ 1663495 h 1691784"/>
                <a:gd name="connsiteX1" fmla="*/ 584428 w 1130528"/>
                <a:gd name="connsiteY1" fmla="*/ 1663495 h 1691784"/>
                <a:gd name="connsiteX2" fmla="*/ 571728 w 1130528"/>
                <a:gd name="connsiteY2" fmla="*/ 1422195 h 1691784"/>
                <a:gd name="connsiteX3" fmla="*/ 546328 w 1130528"/>
                <a:gd name="connsiteY3" fmla="*/ 1206295 h 1691784"/>
                <a:gd name="connsiteX4" fmla="*/ 533628 w 1130528"/>
                <a:gd name="connsiteY4" fmla="*/ 1041195 h 1691784"/>
                <a:gd name="connsiteX5" fmla="*/ 520928 w 1130528"/>
                <a:gd name="connsiteY5" fmla="*/ 837995 h 1691784"/>
                <a:gd name="connsiteX6" fmla="*/ 419328 w 1130528"/>
                <a:gd name="connsiteY6" fmla="*/ 825295 h 1691784"/>
                <a:gd name="connsiteX7" fmla="*/ 381228 w 1130528"/>
                <a:gd name="connsiteY7" fmla="*/ 787195 h 1691784"/>
                <a:gd name="connsiteX8" fmla="*/ 640742 w 1130528"/>
                <a:gd name="connsiteY8" fmla="*/ 407462 h 1691784"/>
                <a:gd name="connsiteX9" fmla="*/ 731381 w 1130528"/>
                <a:gd name="connsiteY9" fmla="*/ 671539 h 1691784"/>
                <a:gd name="connsiteX10" fmla="*/ 1130528 w 1130528"/>
                <a:gd name="connsiteY10" fmla="*/ 304595 h 1691784"/>
                <a:gd name="connsiteX11" fmla="*/ 1130528 w 1130528"/>
                <a:gd name="connsiteY11" fmla="*/ 304595 h 1691784"/>
                <a:gd name="connsiteX12" fmla="*/ 990897 w 1130528"/>
                <a:gd name="connsiteY12" fmla="*/ 5068 h 1691784"/>
                <a:gd name="connsiteX13" fmla="*/ 388154 w 1130528"/>
                <a:gd name="connsiteY13" fmla="*/ 152311 h 1691784"/>
                <a:gd name="connsiteX14" fmla="*/ 3068 w 1130528"/>
                <a:gd name="connsiteY14" fmla="*/ 811034 h 1691784"/>
                <a:gd name="connsiteX15" fmla="*/ 162125 w 1130528"/>
                <a:gd name="connsiteY15" fmla="*/ 1369008 h 1691784"/>
                <a:gd name="connsiteX16" fmla="*/ 544529 w 1130528"/>
                <a:gd name="connsiteY16" fmla="*/ 1691784 h 1691784"/>
                <a:gd name="connsiteX0" fmla="*/ 584428 w 1306328"/>
                <a:gd name="connsiteY0" fmla="*/ 1663495 h 1691784"/>
                <a:gd name="connsiteX1" fmla="*/ 584428 w 1306328"/>
                <a:gd name="connsiteY1" fmla="*/ 1663495 h 1691784"/>
                <a:gd name="connsiteX2" fmla="*/ 571728 w 1306328"/>
                <a:gd name="connsiteY2" fmla="*/ 1422195 h 1691784"/>
                <a:gd name="connsiteX3" fmla="*/ 546328 w 1306328"/>
                <a:gd name="connsiteY3" fmla="*/ 1206295 h 1691784"/>
                <a:gd name="connsiteX4" fmla="*/ 533628 w 1306328"/>
                <a:gd name="connsiteY4" fmla="*/ 1041195 h 1691784"/>
                <a:gd name="connsiteX5" fmla="*/ 520928 w 1306328"/>
                <a:gd name="connsiteY5" fmla="*/ 837995 h 1691784"/>
                <a:gd name="connsiteX6" fmla="*/ 419328 w 1306328"/>
                <a:gd name="connsiteY6" fmla="*/ 825295 h 1691784"/>
                <a:gd name="connsiteX7" fmla="*/ 381228 w 1306328"/>
                <a:gd name="connsiteY7" fmla="*/ 787195 h 1691784"/>
                <a:gd name="connsiteX8" fmla="*/ 640742 w 1306328"/>
                <a:gd name="connsiteY8" fmla="*/ 407462 h 1691784"/>
                <a:gd name="connsiteX9" fmla="*/ 731381 w 1306328"/>
                <a:gd name="connsiteY9" fmla="*/ 671539 h 1691784"/>
                <a:gd name="connsiteX10" fmla="*/ 1130528 w 1306328"/>
                <a:gd name="connsiteY10" fmla="*/ 304595 h 1691784"/>
                <a:gd name="connsiteX11" fmla="*/ 1306328 w 1306328"/>
                <a:gd name="connsiteY11" fmla="*/ 165101 h 1691784"/>
                <a:gd name="connsiteX12" fmla="*/ 990897 w 1306328"/>
                <a:gd name="connsiteY12" fmla="*/ 5068 h 1691784"/>
                <a:gd name="connsiteX13" fmla="*/ 388154 w 1306328"/>
                <a:gd name="connsiteY13" fmla="*/ 152311 h 1691784"/>
                <a:gd name="connsiteX14" fmla="*/ 3068 w 1306328"/>
                <a:gd name="connsiteY14" fmla="*/ 811034 h 1691784"/>
                <a:gd name="connsiteX15" fmla="*/ 162125 w 1306328"/>
                <a:gd name="connsiteY15" fmla="*/ 1369008 h 1691784"/>
                <a:gd name="connsiteX16" fmla="*/ 544529 w 1306328"/>
                <a:gd name="connsiteY16" fmla="*/ 1691784 h 1691784"/>
                <a:gd name="connsiteX0" fmla="*/ 584428 w 1399693"/>
                <a:gd name="connsiteY0" fmla="*/ 1663495 h 1691784"/>
                <a:gd name="connsiteX1" fmla="*/ 584428 w 1399693"/>
                <a:gd name="connsiteY1" fmla="*/ 1663495 h 1691784"/>
                <a:gd name="connsiteX2" fmla="*/ 571728 w 1399693"/>
                <a:gd name="connsiteY2" fmla="*/ 1422195 h 1691784"/>
                <a:gd name="connsiteX3" fmla="*/ 546328 w 1399693"/>
                <a:gd name="connsiteY3" fmla="*/ 1206295 h 1691784"/>
                <a:gd name="connsiteX4" fmla="*/ 533628 w 1399693"/>
                <a:gd name="connsiteY4" fmla="*/ 1041195 h 1691784"/>
                <a:gd name="connsiteX5" fmla="*/ 520928 w 1399693"/>
                <a:gd name="connsiteY5" fmla="*/ 837995 h 1691784"/>
                <a:gd name="connsiteX6" fmla="*/ 419328 w 1399693"/>
                <a:gd name="connsiteY6" fmla="*/ 825295 h 1691784"/>
                <a:gd name="connsiteX7" fmla="*/ 381228 w 1399693"/>
                <a:gd name="connsiteY7" fmla="*/ 787195 h 1691784"/>
                <a:gd name="connsiteX8" fmla="*/ 640742 w 1399693"/>
                <a:gd name="connsiteY8" fmla="*/ 407462 h 1691784"/>
                <a:gd name="connsiteX9" fmla="*/ 731381 w 1399693"/>
                <a:gd name="connsiteY9" fmla="*/ 671539 h 1691784"/>
                <a:gd name="connsiteX10" fmla="*/ 1356557 w 1399693"/>
                <a:gd name="connsiteY10" fmla="*/ 451838 h 1691784"/>
                <a:gd name="connsiteX11" fmla="*/ 1306328 w 1399693"/>
                <a:gd name="connsiteY11" fmla="*/ 165101 h 1691784"/>
                <a:gd name="connsiteX12" fmla="*/ 990897 w 1399693"/>
                <a:gd name="connsiteY12" fmla="*/ 5068 h 1691784"/>
                <a:gd name="connsiteX13" fmla="*/ 388154 w 1399693"/>
                <a:gd name="connsiteY13" fmla="*/ 152311 h 1691784"/>
                <a:gd name="connsiteX14" fmla="*/ 3068 w 1399693"/>
                <a:gd name="connsiteY14" fmla="*/ 811034 h 1691784"/>
                <a:gd name="connsiteX15" fmla="*/ 162125 w 1399693"/>
                <a:gd name="connsiteY15" fmla="*/ 1369008 h 1691784"/>
                <a:gd name="connsiteX16" fmla="*/ 544529 w 1399693"/>
                <a:gd name="connsiteY16" fmla="*/ 1691784 h 1691784"/>
                <a:gd name="connsiteX0" fmla="*/ 584428 w 1374915"/>
                <a:gd name="connsiteY0" fmla="*/ 1663495 h 1691784"/>
                <a:gd name="connsiteX1" fmla="*/ 584428 w 1374915"/>
                <a:gd name="connsiteY1" fmla="*/ 1663495 h 1691784"/>
                <a:gd name="connsiteX2" fmla="*/ 571728 w 1374915"/>
                <a:gd name="connsiteY2" fmla="*/ 1422195 h 1691784"/>
                <a:gd name="connsiteX3" fmla="*/ 546328 w 1374915"/>
                <a:gd name="connsiteY3" fmla="*/ 1206295 h 1691784"/>
                <a:gd name="connsiteX4" fmla="*/ 533628 w 1374915"/>
                <a:gd name="connsiteY4" fmla="*/ 1041195 h 1691784"/>
                <a:gd name="connsiteX5" fmla="*/ 520928 w 1374915"/>
                <a:gd name="connsiteY5" fmla="*/ 837995 h 1691784"/>
                <a:gd name="connsiteX6" fmla="*/ 419328 w 1374915"/>
                <a:gd name="connsiteY6" fmla="*/ 825295 h 1691784"/>
                <a:gd name="connsiteX7" fmla="*/ 381228 w 1374915"/>
                <a:gd name="connsiteY7" fmla="*/ 787195 h 1691784"/>
                <a:gd name="connsiteX8" fmla="*/ 640742 w 1374915"/>
                <a:gd name="connsiteY8" fmla="*/ 407462 h 1691784"/>
                <a:gd name="connsiteX9" fmla="*/ 1066238 w 1374915"/>
                <a:gd name="connsiteY9" fmla="*/ 842032 h 1691784"/>
                <a:gd name="connsiteX10" fmla="*/ 1356557 w 1374915"/>
                <a:gd name="connsiteY10" fmla="*/ 451838 h 1691784"/>
                <a:gd name="connsiteX11" fmla="*/ 1306328 w 1374915"/>
                <a:gd name="connsiteY11" fmla="*/ 165101 h 1691784"/>
                <a:gd name="connsiteX12" fmla="*/ 990897 w 1374915"/>
                <a:gd name="connsiteY12" fmla="*/ 5068 h 1691784"/>
                <a:gd name="connsiteX13" fmla="*/ 388154 w 1374915"/>
                <a:gd name="connsiteY13" fmla="*/ 152311 h 1691784"/>
                <a:gd name="connsiteX14" fmla="*/ 3068 w 1374915"/>
                <a:gd name="connsiteY14" fmla="*/ 811034 h 1691784"/>
                <a:gd name="connsiteX15" fmla="*/ 162125 w 1374915"/>
                <a:gd name="connsiteY15" fmla="*/ 1369008 h 1691784"/>
                <a:gd name="connsiteX16" fmla="*/ 544529 w 1374915"/>
                <a:gd name="connsiteY16" fmla="*/ 1691784 h 1691784"/>
                <a:gd name="connsiteX0" fmla="*/ 584428 w 1350790"/>
                <a:gd name="connsiteY0" fmla="*/ 1663495 h 1691784"/>
                <a:gd name="connsiteX1" fmla="*/ 584428 w 1350790"/>
                <a:gd name="connsiteY1" fmla="*/ 1663495 h 1691784"/>
                <a:gd name="connsiteX2" fmla="*/ 571728 w 1350790"/>
                <a:gd name="connsiteY2" fmla="*/ 1422195 h 1691784"/>
                <a:gd name="connsiteX3" fmla="*/ 546328 w 1350790"/>
                <a:gd name="connsiteY3" fmla="*/ 1206295 h 1691784"/>
                <a:gd name="connsiteX4" fmla="*/ 533628 w 1350790"/>
                <a:gd name="connsiteY4" fmla="*/ 1041195 h 1691784"/>
                <a:gd name="connsiteX5" fmla="*/ 520928 w 1350790"/>
                <a:gd name="connsiteY5" fmla="*/ 837995 h 1691784"/>
                <a:gd name="connsiteX6" fmla="*/ 419328 w 1350790"/>
                <a:gd name="connsiteY6" fmla="*/ 825295 h 1691784"/>
                <a:gd name="connsiteX7" fmla="*/ 381228 w 1350790"/>
                <a:gd name="connsiteY7" fmla="*/ 787195 h 1691784"/>
                <a:gd name="connsiteX8" fmla="*/ 640742 w 1350790"/>
                <a:gd name="connsiteY8" fmla="*/ 407462 h 1691784"/>
                <a:gd name="connsiteX9" fmla="*/ 1066238 w 1350790"/>
                <a:gd name="connsiteY9" fmla="*/ 842032 h 1691784"/>
                <a:gd name="connsiteX10" fmla="*/ 1323071 w 1350790"/>
                <a:gd name="connsiteY10" fmla="*/ 606831 h 1691784"/>
                <a:gd name="connsiteX11" fmla="*/ 1306328 w 1350790"/>
                <a:gd name="connsiteY11" fmla="*/ 165101 h 1691784"/>
                <a:gd name="connsiteX12" fmla="*/ 990897 w 1350790"/>
                <a:gd name="connsiteY12" fmla="*/ 5068 h 1691784"/>
                <a:gd name="connsiteX13" fmla="*/ 388154 w 1350790"/>
                <a:gd name="connsiteY13" fmla="*/ 152311 h 1691784"/>
                <a:gd name="connsiteX14" fmla="*/ 3068 w 1350790"/>
                <a:gd name="connsiteY14" fmla="*/ 811034 h 1691784"/>
                <a:gd name="connsiteX15" fmla="*/ 162125 w 1350790"/>
                <a:gd name="connsiteY15" fmla="*/ 1369008 h 1691784"/>
                <a:gd name="connsiteX16" fmla="*/ 544529 w 1350790"/>
                <a:gd name="connsiteY16" fmla="*/ 1691784 h 1691784"/>
                <a:gd name="connsiteX0" fmla="*/ 584428 w 1381717"/>
                <a:gd name="connsiteY0" fmla="*/ 1663495 h 1691784"/>
                <a:gd name="connsiteX1" fmla="*/ 584428 w 1381717"/>
                <a:gd name="connsiteY1" fmla="*/ 1663495 h 1691784"/>
                <a:gd name="connsiteX2" fmla="*/ 571728 w 1381717"/>
                <a:gd name="connsiteY2" fmla="*/ 1422195 h 1691784"/>
                <a:gd name="connsiteX3" fmla="*/ 546328 w 1381717"/>
                <a:gd name="connsiteY3" fmla="*/ 1206295 h 1691784"/>
                <a:gd name="connsiteX4" fmla="*/ 533628 w 1381717"/>
                <a:gd name="connsiteY4" fmla="*/ 1041195 h 1691784"/>
                <a:gd name="connsiteX5" fmla="*/ 520928 w 1381717"/>
                <a:gd name="connsiteY5" fmla="*/ 837995 h 1691784"/>
                <a:gd name="connsiteX6" fmla="*/ 419328 w 1381717"/>
                <a:gd name="connsiteY6" fmla="*/ 825295 h 1691784"/>
                <a:gd name="connsiteX7" fmla="*/ 381228 w 1381717"/>
                <a:gd name="connsiteY7" fmla="*/ 787195 h 1691784"/>
                <a:gd name="connsiteX8" fmla="*/ 640742 w 1381717"/>
                <a:gd name="connsiteY8" fmla="*/ 407462 h 1691784"/>
                <a:gd name="connsiteX9" fmla="*/ 1066238 w 1381717"/>
                <a:gd name="connsiteY9" fmla="*/ 842032 h 1691784"/>
                <a:gd name="connsiteX10" fmla="*/ 1364928 w 1381717"/>
                <a:gd name="connsiteY10" fmla="*/ 428589 h 1691784"/>
                <a:gd name="connsiteX11" fmla="*/ 1306328 w 1381717"/>
                <a:gd name="connsiteY11" fmla="*/ 165101 h 1691784"/>
                <a:gd name="connsiteX12" fmla="*/ 990897 w 1381717"/>
                <a:gd name="connsiteY12" fmla="*/ 5068 h 1691784"/>
                <a:gd name="connsiteX13" fmla="*/ 388154 w 1381717"/>
                <a:gd name="connsiteY13" fmla="*/ 152311 h 1691784"/>
                <a:gd name="connsiteX14" fmla="*/ 3068 w 1381717"/>
                <a:gd name="connsiteY14" fmla="*/ 811034 h 1691784"/>
                <a:gd name="connsiteX15" fmla="*/ 162125 w 1381717"/>
                <a:gd name="connsiteY15" fmla="*/ 1369008 h 1691784"/>
                <a:gd name="connsiteX16" fmla="*/ 544529 w 1381717"/>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640742 w 1370826"/>
                <a:gd name="connsiteY8" fmla="*/ 40746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595128 w 1370826"/>
                <a:gd name="connsiteY6" fmla="*/ 957040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69065"/>
                <a:gd name="connsiteY0" fmla="*/ 1663495 h 1691784"/>
                <a:gd name="connsiteX1" fmla="*/ 584428 w 1369065"/>
                <a:gd name="connsiteY1" fmla="*/ 1663495 h 1691784"/>
                <a:gd name="connsiteX2" fmla="*/ 504757 w 1369065"/>
                <a:gd name="connsiteY2" fmla="*/ 1577188 h 1691784"/>
                <a:gd name="connsiteX3" fmla="*/ 429128 w 1369065"/>
                <a:gd name="connsiteY3" fmla="*/ 1330290 h 1691784"/>
                <a:gd name="connsiteX4" fmla="*/ 458285 w 1369065"/>
                <a:gd name="connsiteY4" fmla="*/ 1134191 h 1691784"/>
                <a:gd name="connsiteX5" fmla="*/ 512557 w 1369065"/>
                <a:gd name="connsiteY5" fmla="*/ 1016237 h 1691784"/>
                <a:gd name="connsiteX6" fmla="*/ 595128 w 1369065"/>
                <a:gd name="connsiteY6" fmla="*/ 957040 h 1691784"/>
                <a:gd name="connsiteX7" fmla="*/ 749571 w 1369065"/>
                <a:gd name="connsiteY7" fmla="*/ 864692 h 1691784"/>
                <a:gd name="connsiteX8" fmla="*/ 1042571 w 1369065"/>
                <a:gd name="connsiteY8" fmla="*/ 833694 h 1691784"/>
                <a:gd name="connsiteX9" fmla="*/ 1242039 w 1369065"/>
                <a:gd name="connsiteY9" fmla="*/ 687039 h 1691784"/>
                <a:gd name="connsiteX10" fmla="*/ 1364928 w 1369065"/>
                <a:gd name="connsiteY10" fmla="*/ 428589 h 1691784"/>
                <a:gd name="connsiteX11" fmla="*/ 1306328 w 1369065"/>
                <a:gd name="connsiteY11" fmla="*/ 165101 h 1691784"/>
                <a:gd name="connsiteX12" fmla="*/ 990897 w 1369065"/>
                <a:gd name="connsiteY12" fmla="*/ 5068 h 1691784"/>
                <a:gd name="connsiteX13" fmla="*/ 388154 w 1369065"/>
                <a:gd name="connsiteY13" fmla="*/ 152311 h 1691784"/>
                <a:gd name="connsiteX14" fmla="*/ 3068 w 1369065"/>
                <a:gd name="connsiteY14" fmla="*/ 811034 h 1691784"/>
                <a:gd name="connsiteX15" fmla="*/ 162125 w 1369065"/>
                <a:gd name="connsiteY15" fmla="*/ 1369008 h 1691784"/>
                <a:gd name="connsiteX16" fmla="*/ 544529 w 1369065"/>
                <a:gd name="connsiteY16" fmla="*/ 1691784 h 1691784"/>
                <a:gd name="connsiteX0" fmla="*/ 584428 w 1369065"/>
                <a:gd name="connsiteY0" fmla="*/ 1662615 h 1690904"/>
                <a:gd name="connsiteX1" fmla="*/ 584428 w 1369065"/>
                <a:gd name="connsiteY1" fmla="*/ 1662615 h 1690904"/>
                <a:gd name="connsiteX2" fmla="*/ 504757 w 1369065"/>
                <a:gd name="connsiteY2" fmla="*/ 1576308 h 1690904"/>
                <a:gd name="connsiteX3" fmla="*/ 429128 w 1369065"/>
                <a:gd name="connsiteY3" fmla="*/ 1329410 h 1690904"/>
                <a:gd name="connsiteX4" fmla="*/ 458285 w 1369065"/>
                <a:gd name="connsiteY4" fmla="*/ 1133311 h 1690904"/>
                <a:gd name="connsiteX5" fmla="*/ 512557 w 1369065"/>
                <a:gd name="connsiteY5" fmla="*/ 1015357 h 1690904"/>
                <a:gd name="connsiteX6" fmla="*/ 595128 w 1369065"/>
                <a:gd name="connsiteY6" fmla="*/ 956160 h 1690904"/>
                <a:gd name="connsiteX7" fmla="*/ 749571 w 1369065"/>
                <a:gd name="connsiteY7" fmla="*/ 863812 h 1690904"/>
                <a:gd name="connsiteX8" fmla="*/ 1042571 w 1369065"/>
                <a:gd name="connsiteY8" fmla="*/ 832814 h 1690904"/>
                <a:gd name="connsiteX9" fmla="*/ 1242039 w 1369065"/>
                <a:gd name="connsiteY9" fmla="*/ 686159 h 1690904"/>
                <a:gd name="connsiteX10" fmla="*/ 1364928 w 1369065"/>
                <a:gd name="connsiteY10" fmla="*/ 427709 h 1690904"/>
                <a:gd name="connsiteX11" fmla="*/ 1306328 w 1369065"/>
                <a:gd name="connsiteY11" fmla="*/ 164221 h 1690904"/>
                <a:gd name="connsiteX12" fmla="*/ 990897 w 1369065"/>
                <a:gd name="connsiteY12" fmla="*/ 4188 h 1690904"/>
                <a:gd name="connsiteX13" fmla="*/ 388154 w 1369065"/>
                <a:gd name="connsiteY13" fmla="*/ 151431 h 1690904"/>
                <a:gd name="connsiteX14" fmla="*/ 103525 w 1369065"/>
                <a:gd name="connsiteY14" fmla="*/ 469168 h 1690904"/>
                <a:gd name="connsiteX15" fmla="*/ 3068 w 1369065"/>
                <a:gd name="connsiteY15" fmla="*/ 810154 h 1690904"/>
                <a:gd name="connsiteX16" fmla="*/ 162125 w 1369065"/>
                <a:gd name="connsiteY16" fmla="*/ 1368128 h 1690904"/>
                <a:gd name="connsiteX17" fmla="*/ 544529 w 1369065"/>
                <a:gd name="connsiteY17" fmla="*/ 1690904 h 1690904"/>
                <a:gd name="connsiteX0" fmla="*/ 584428 w 1369065"/>
                <a:gd name="connsiteY0" fmla="*/ 1666107 h 1694396"/>
                <a:gd name="connsiteX1" fmla="*/ 584428 w 1369065"/>
                <a:gd name="connsiteY1" fmla="*/ 1666107 h 1694396"/>
                <a:gd name="connsiteX2" fmla="*/ 504757 w 1369065"/>
                <a:gd name="connsiteY2" fmla="*/ 1579800 h 1694396"/>
                <a:gd name="connsiteX3" fmla="*/ 429128 w 1369065"/>
                <a:gd name="connsiteY3" fmla="*/ 1332902 h 1694396"/>
                <a:gd name="connsiteX4" fmla="*/ 458285 w 1369065"/>
                <a:gd name="connsiteY4" fmla="*/ 1136803 h 1694396"/>
                <a:gd name="connsiteX5" fmla="*/ 512557 w 1369065"/>
                <a:gd name="connsiteY5" fmla="*/ 1018849 h 1694396"/>
                <a:gd name="connsiteX6" fmla="*/ 595128 w 1369065"/>
                <a:gd name="connsiteY6" fmla="*/ 959652 h 1694396"/>
                <a:gd name="connsiteX7" fmla="*/ 749571 w 1369065"/>
                <a:gd name="connsiteY7" fmla="*/ 867304 h 1694396"/>
                <a:gd name="connsiteX8" fmla="*/ 1042571 w 1369065"/>
                <a:gd name="connsiteY8" fmla="*/ 836306 h 1694396"/>
                <a:gd name="connsiteX9" fmla="*/ 1242039 w 1369065"/>
                <a:gd name="connsiteY9" fmla="*/ 689651 h 1694396"/>
                <a:gd name="connsiteX10" fmla="*/ 1364928 w 1369065"/>
                <a:gd name="connsiteY10" fmla="*/ 431201 h 1694396"/>
                <a:gd name="connsiteX11" fmla="*/ 1306328 w 1369065"/>
                <a:gd name="connsiteY11" fmla="*/ 167713 h 1694396"/>
                <a:gd name="connsiteX12" fmla="*/ 990897 w 1369065"/>
                <a:gd name="connsiteY12" fmla="*/ 7680 h 1694396"/>
                <a:gd name="connsiteX13" fmla="*/ 697896 w 1369065"/>
                <a:gd name="connsiteY13" fmla="*/ 38679 h 1694396"/>
                <a:gd name="connsiteX14" fmla="*/ 388154 w 1369065"/>
                <a:gd name="connsiteY14" fmla="*/ 154923 h 1694396"/>
                <a:gd name="connsiteX15" fmla="*/ 103525 w 1369065"/>
                <a:gd name="connsiteY15" fmla="*/ 472660 h 1694396"/>
                <a:gd name="connsiteX16" fmla="*/ 3068 w 1369065"/>
                <a:gd name="connsiteY16" fmla="*/ 813646 h 1694396"/>
                <a:gd name="connsiteX17" fmla="*/ 162125 w 1369065"/>
                <a:gd name="connsiteY17" fmla="*/ 1371620 h 1694396"/>
                <a:gd name="connsiteX18" fmla="*/ 544529 w 1369065"/>
                <a:gd name="connsiteY18" fmla="*/ 1694396 h 1694396"/>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103525 w 1369065"/>
                <a:gd name="connsiteY15" fmla="*/ 474081 h 1695817"/>
                <a:gd name="connsiteX16" fmla="*/ 3068 w 1369065"/>
                <a:gd name="connsiteY16" fmla="*/ 815067 h 1695817"/>
                <a:gd name="connsiteX17" fmla="*/ 162125 w 1369065"/>
                <a:gd name="connsiteY17" fmla="*/ 1373041 h 1695817"/>
                <a:gd name="connsiteX18" fmla="*/ 544529 w 1369065"/>
                <a:gd name="connsiteY18"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37468 w 1369065"/>
                <a:gd name="connsiteY15" fmla="*/ 29583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12354 w 1369065"/>
                <a:gd name="connsiteY15" fmla="*/ 28808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9208 w 1373845"/>
                <a:gd name="connsiteY0" fmla="*/ 1667528 h 1695817"/>
                <a:gd name="connsiteX1" fmla="*/ 589208 w 1373845"/>
                <a:gd name="connsiteY1" fmla="*/ 1667528 h 1695817"/>
                <a:gd name="connsiteX2" fmla="*/ 509537 w 1373845"/>
                <a:gd name="connsiteY2" fmla="*/ 1581221 h 1695817"/>
                <a:gd name="connsiteX3" fmla="*/ 433908 w 1373845"/>
                <a:gd name="connsiteY3" fmla="*/ 1334323 h 1695817"/>
                <a:gd name="connsiteX4" fmla="*/ 463065 w 1373845"/>
                <a:gd name="connsiteY4" fmla="*/ 1138224 h 1695817"/>
                <a:gd name="connsiteX5" fmla="*/ 517337 w 1373845"/>
                <a:gd name="connsiteY5" fmla="*/ 1020270 h 1695817"/>
                <a:gd name="connsiteX6" fmla="*/ 599908 w 1373845"/>
                <a:gd name="connsiteY6" fmla="*/ 961073 h 1695817"/>
                <a:gd name="connsiteX7" fmla="*/ 754351 w 1373845"/>
                <a:gd name="connsiteY7" fmla="*/ 868725 h 1695817"/>
                <a:gd name="connsiteX8" fmla="*/ 1047351 w 1373845"/>
                <a:gd name="connsiteY8" fmla="*/ 837727 h 1695817"/>
                <a:gd name="connsiteX9" fmla="*/ 1246819 w 1373845"/>
                <a:gd name="connsiteY9" fmla="*/ 691072 h 1695817"/>
                <a:gd name="connsiteX10" fmla="*/ 1369708 w 1373845"/>
                <a:gd name="connsiteY10" fmla="*/ 432622 h 1695817"/>
                <a:gd name="connsiteX11" fmla="*/ 1311108 w 1373845"/>
                <a:gd name="connsiteY11" fmla="*/ 169134 h 1695817"/>
                <a:gd name="connsiteX12" fmla="*/ 995677 w 1373845"/>
                <a:gd name="connsiteY12" fmla="*/ 9101 h 1695817"/>
                <a:gd name="connsiteX13" fmla="*/ 660819 w 1373845"/>
                <a:gd name="connsiteY13" fmla="*/ 32350 h 1695817"/>
                <a:gd name="connsiteX14" fmla="*/ 392934 w 1373845"/>
                <a:gd name="connsiteY14" fmla="*/ 156344 h 1695817"/>
                <a:gd name="connsiteX15" fmla="*/ 217134 w 1373845"/>
                <a:gd name="connsiteY15" fmla="*/ 288089 h 1695817"/>
                <a:gd name="connsiteX16" fmla="*/ 108305 w 1373845"/>
                <a:gd name="connsiteY16" fmla="*/ 474081 h 1695817"/>
                <a:gd name="connsiteX17" fmla="*/ 32963 w 1373845"/>
                <a:gd name="connsiteY17" fmla="*/ 605826 h 1695817"/>
                <a:gd name="connsiteX18" fmla="*/ 7848 w 1373845"/>
                <a:gd name="connsiteY18" fmla="*/ 815067 h 1695817"/>
                <a:gd name="connsiteX19" fmla="*/ 166905 w 1373845"/>
                <a:gd name="connsiteY19" fmla="*/ 1373041 h 1695817"/>
                <a:gd name="connsiteX20" fmla="*/ 549309 w 1373845"/>
                <a:gd name="connsiteY20"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541474 w 1366010"/>
                <a:gd name="connsiteY21"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309756 w 1366010"/>
                <a:gd name="connsiteY21" fmla="*/ 1528036 h 1695817"/>
                <a:gd name="connsiteX22" fmla="*/ 541474 w 1366010"/>
                <a:gd name="connsiteY22"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60442 w 1366010"/>
                <a:gd name="connsiteY3" fmla="*/ 1458289 h 1695817"/>
                <a:gd name="connsiteX4" fmla="*/ 426073 w 1366010"/>
                <a:gd name="connsiteY4" fmla="*/ 1334323 h 1695817"/>
                <a:gd name="connsiteX5" fmla="*/ 455230 w 1366010"/>
                <a:gd name="connsiteY5" fmla="*/ 1138224 h 1695817"/>
                <a:gd name="connsiteX6" fmla="*/ 509502 w 1366010"/>
                <a:gd name="connsiteY6" fmla="*/ 1020270 h 1695817"/>
                <a:gd name="connsiteX7" fmla="*/ 592073 w 1366010"/>
                <a:gd name="connsiteY7" fmla="*/ 961073 h 1695817"/>
                <a:gd name="connsiteX8" fmla="*/ 746516 w 1366010"/>
                <a:gd name="connsiteY8" fmla="*/ 868725 h 1695817"/>
                <a:gd name="connsiteX9" fmla="*/ 1039516 w 1366010"/>
                <a:gd name="connsiteY9" fmla="*/ 837727 h 1695817"/>
                <a:gd name="connsiteX10" fmla="*/ 1238984 w 1366010"/>
                <a:gd name="connsiteY10" fmla="*/ 691072 h 1695817"/>
                <a:gd name="connsiteX11" fmla="*/ 1361873 w 1366010"/>
                <a:gd name="connsiteY11" fmla="*/ 432622 h 1695817"/>
                <a:gd name="connsiteX12" fmla="*/ 1303273 w 1366010"/>
                <a:gd name="connsiteY12" fmla="*/ 169134 h 1695817"/>
                <a:gd name="connsiteX13" fmla="*/ 987842 w 1366010"/>
                <a:gd name="connsiteY13" fmla="*/ 9101 h 1695817"/>
                <a:gd name="connsiteX14" fmla="*/ 652984 w 1366010"/>
                <a:gd name="connsiteY14" fmla="*/ 32350 h 1695817"/>
                <a:gd name="connsiteX15" fmla="*/ 385099 w 1366010"/>
                <a:gd name="connsiteY15" fmla="*/ 156344 h 1695817"/>
                <a:gd name="connsiteX16" fmla="*/ 209299 w 1366010"/>
                <a:gd name="connsiteY16" fmla="*/ 288089 h 1695817"/>
                <a:gd name="connsiteX17" fmla="*/ 100470 w 1366010"/>
                <a:gd name="connsiteY17" fmla="*/ 474081 h 1695817"/>
                <a:gd name="connsiteX18" fmla="*/ 25128 w 1366010"/>
                <a:gd name="connsiteY18" fmla="*/ 605826 h 1695817"/>
                <a:gd name="connsiteX19" fmla="*/ 13 w 1366010"/>
                <a:gd name="connsiteY19" fmla="*/ 815067 h 1695817"/>
                <a:gd name="connsiteX20" fmla="*/ 25128 w 1366010"/>
                <a:gd name="connsiteY20" fmla="*/ 1117304 h 1695817"/>
                <a:gd name="connsiteX21" fmla="*/ 159070 w 1366010"/>
                <a:gd name="connsiteY21" fmla="*/ 1373041 h 1695817"/>
                <a:gd name="connsiteX22" fmla="*/ 309756 w 1366010"/>
                <a:gd name="connsiteY22" fmla="*/ 1528036 h 1695817"/>
                <a:gd name="connsiteX23" fmla="*/ 541474 w 1366010"/>
                <a:gd name="connsiteY23" fmla="*/ 1695817 h 1695817"/>
                <a:gd name="connsiteX0" fmla="*/ 581373 w 1363734"/>
                <a:gd name="connsiteY0" fmla="*/ 1660972 h 1689261"/>
                <a:gd name="connsiteX1" fmla="*/ 581373 w 1363734"/>
                <a:gd name="connsiteY1" fmla="*/ 1660972 h 1689261"/>
                <a:gd name="connsiteX2" fmla="*/ 501702 w 1363734"/>
                <a:gd name="connsiteY2" fmla="*/ 1574665 h 1689261"/>
                <a:gd name="connsiteX3" fmla="*/ 460442 w 1363734"/>
                <a:gd name="connsiteY3" fmla="*/ 1451733 h 1689261"/>
                <a:gd name="connsiteX4" fmla="*/ 426073 w 1363734"/>
                <a:gd name="connsiteY4" fmla="*/ 1327767 h 1689261"/>
                <a:gd name="connsiteX5" fmla="*/ 455230 w 1363734"/>
                <a:gd name="connsiteY5" fmla="*/ 1131668 h 1689261"/>
                <a:gd name="connsiteX6" fmla="*/ 509502 w 1363734"/>
                <a:gd name="connsiteY6" fmla="*/ 1013714 h 1689261"/>
                <a:gd name="connsiteX7" fmla="*/ 592073 w 1363734"/>
                <a:gd name="connsiteY7" fmla="*/ 954517 h 1689261"/>
                <a:gd name="connsiteX8" fmla="*/ 746516 w 1363734"/>
                <a:gd name="connsiteY8" fmla="*/ 862169 h 1689261"/>
                <a:gd name="connsiteX9" fmla="*/ 1039516 w 1363734"/>
                <a:gd name="connsiteY9" fmla="*/ 831171 h 1689261"/>
                <a:gd name="connsiteX10" fmla="*/ 1238984 w 1363734"/>
                <a:gd name="connsiteY10" fmla="*/ 684516 h 1689261"/>
                <a:gd name="connsiteX11" fmla="*/ 1361873 w 1363734"/>
                <a:gd name="connsiteY11" fmla="*/ 426066 h 1689261"/>
                <a:gd name="connsiteX12" fmla="*/ 1303273 w 1363734"/>
                <a:gd name="connsiteY12" fmla="*/ 162578 h 1689261"/>
                <a:gd name="connsiteX13" fmla="*/ 1172013 w 1363734"/>
                <a:gd name="connsiteY13" fmla="*/ 64543 h 1689261"/>
                <a:gd name="connsiteX14" fmla="*/ 987842 w 1363734"/>
                <a:gd name="connsiteY14" fmla="*/ 2545 h 1689261"/>
                <a:gd name="connsiteX15" fmla="*/ 652984 w 1363734"/>
                <a:gd name="connsiteY15" fmla="*/ 25794 h 1689261"/>
                <a:gd name="connsiteX16" fmla="*/ 385099 w 1363734"/>
                <a:gd name="connsiteY16" fmla="*/ 149788 h 1689261"/>
                <a:gd name="connsiteX17" fmla="*/ 209299 w 1363734"/>
                <a:gd name="connsiteY17" fmla="*/ 281533 h 1689261"/>
                <a:gd name="connsiteX18" fmla="*/ 100470 w 1363734"/>
                <a:gd name="connsiteY18" fmla="*/ 467525 h 1689261"/>
                <a:gd name="connsiteX19" fmla="*/ 25128 w 1363734"/>
                <a:gd name="connsiteY19" fmla="*/ 599270 h 1689261"/>
                <a:gd name="connsiteX20" fmla="*/ 13 w 1363734"/>
                <a:gd name="connsiteY20" fmla="*/ 808511 h 1689261"/>
                <a:gd name="connsiteX21" fmla="*/ 25128 w 1363734"/>
                <a:gd name="connsiteY21" fmla="*/ 1110748 h 1689261"/>
                <a:gd name="connsiteX22" fmla="*/ 159070 w 1363734"/>
                <a:gd name="connsiteY22" fmla="*/ 1366485 h 1689261"/>
                <a:gd name="connsiteX23" fmla="*/ 309756 w 1363734"/>
                <a:gd name="connsiteY23" fmla="*/ 1521480 h 1689261"/>
                <a:gd name="connsiteX24" fmla="*/ 541474 w 1363734"/>
                <a:gd name="connsiteY24" fmla="*/ 1689261 h 1689261"/>
                <a:gd name="connsiteX0" fmla="*/ 581373 w 1363683"/>
                <a:gd name="connsiteY0" fmla="*/ 1660972 h 1689261"/>
                <a:gd name="connsiteX1" fmla="*/ 581373 w 1363683"/>
                <a:gd name="connsiteY1" fmla="*/ 1660972 h 1689261"/>
                <a:gd name="connsiteX2" fmla="*/ 501702 w 1363683"/>
                <a:gd name="connsiteY2" fmla="*/ 1574665 h 1689261"/>
                <a:gd name="connsiteX3" fmla="*/ 460442 w 1363683"/>
                <a:gd name="connsiteY3" fmla="*/ 1451733 h 1689261"/>
                <a:gd name="connsiteX4" fmla="*/ 426073 w 1363683"/>
                <a:gd name="connsiteY4" fmla="*/ 1327767 h 1689261"/>
                <a:gd name="connsiteX5" fmla="*/ 455230 w 1363683"/>
                <a:gd name="connsiteY5" fmla="*/ 1131668 h 1689261"/>
                <a:gd name="connsiteX6" fmla="*/ 509502 w 1363683"/>
                <a:gd name="connsiteY6" fmla="*/ 1013714 h 1689261"/>
                <a:gd name="connsiteX7" fmla="*/ 592073 w 1363683"/>
                <a:gd name="connsiteY7" fmla="*/ 954517 h 1689261"/>
                <a:gd name="connsiteX8" fmla="*/ 746516 w 1363683"/>
                <a:gd name="connsiteY8" fmla="*/ 862169 h 1689261"/>
                <a:gd name="connsiteX9" fmla="*/ 1039516 w 1363683"/>
                <a:gd name="connsiteY9" fmla="*/ 831171 h 1689261"/>
                <a:gd name="connsiteX10" fmla="*/ 1238984 w 1363683"/>
                <a:gd name="connsiteY10" fmla="*/ 684516 h 1689261"/>
                <a:gd name="connsiteX11" fmla="*/ 1361873 w 1363683"/>
                <a:gd name="connsiteY11" fmla="*/ 426066 h 1689261"/>
                <a:gd name="connsiteX12" fmla="*/ 1303273 w 1363683"/>
                <a:gd name="connsiteY12" fmla="*/ 162578 h 1689261"/>
                <a:gd name="connsiteX13" fmla="*/ 1180385 w 1363683"/>
                <a:gd name="connsiteY13" fmla="*/ 33544 h 1689261"/>
                <a:gd name="connsiteX14" fmla="*/ 987842 w 1363683"/>
                <a:gd name="connsiteY14" fmla="*/ 2545 h 1689261"/>
                <a:gd name="connsiteX15" fmla="*/ 652984 w 1363683"/>
                <a:gd name="connsiteY15" fmla="*/ 25794 h 1689261"/>
                <a:gd name="connsiteX16" fmla="*/ 385099 w 1363683"/>
                <a:gd name="connsiteY16" fmla="*/ 149788 h 1689261"/>
                <a:gd name="connsiteX17" fmla="*/ 209299 w 1363683"/>
                <a:gd name="connsiteY17" fmla="*/ 281533 h 1689261"/>
                <a:gd name="connsiteX18" fmla="*/ 100470 w 1363683"/>
                <a:gd name="connsiteY18" fmla="*/ 467525 h 1689261"/>
                <a:gd name="connsiteX19" fmla="*/ 25128 w 1363683"/>
                <a:gd name="connsiteY19" fmla="*/ 599270 h 1689261"/>
                <a:gd name="connsiteX20" fmla="*/ 13 w 1363683"/>
                <a:gd name="connsiteY20" fmla="*/ 808511 h 1689261"/>
                <a:gd name="connsiteX21" fmla="*/ 25128 w 1363683"/>
                <a:gd name="connsiteY21" fmla="*/ 1110748 h 1689261"/>
                <a:gd name="connsiteX22" fmla="*/ 159070 w 1363683"/>
                <a:gd name="connsiteY22" fmla="*/ 1366485 h 1689261"/>
                <a:gd name="connsiteX23" fmla="*/ 309756 w 1363683"/>
                <a:gd name="connsiteY23" fmla="*/ 1521480 h 1689261"/>
                <a:gd name="connsiteX24" fmla="*/ 541474 w 1363683"/>
                <a:gd name="connsiteY24"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746516 w 1366926"/>
                <a:gd name="connsiteY7" fmla="*/ 862169 h 1689261"/>
                <a:gd name="connsiteX8" fmla="*/ 1039516 w 1366926"/>
                <a:gd name="connsiteY8" fmla="*/ 831171 h 1689261"/>
                <a:gd name="connsiteX9" fmla="*/ 1238984 w 1366926"/>
                <a:gd name="connsiteY9" fmla="*/ 684516 h 1689261"/>
                <a:gd name="connsiteX10" fmla="*/ 1331070 w 1366926"/>
                <a:gd name="connsiteY10" fmla="*/ 560521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4385 w 1366926"/>
                <a:gd name="connsiteY7" fmla="*/ 940255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89159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410213 w 1366926"/>
                <a:gd name="connsiteY18" fmla="*/ 140423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80385 w 1366926"/>
                <a:gd name="connsiteY15" fmla="*/ 55885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253044 w 1366926"/>
                <a:gd name="connsiteY14" fmla="*/ 146171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53044 w 1369472"/>
                <a:gd name="connsiteY14" fmla="*/ 146171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05498 w 1369472"/>
                <a:gd name="connsiteY10" fmla="*/ 753355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870642 w 1369472"/>
                <a:gd name="connsiteY9" fmla="*/ 869601 h 1711602"/>
                <a:gd name="connsiteX10" fmla="*/ 1039516 w 1369472"/>
                <a:gd name="connsiteY10" fmla="*/ 853512 h 1711602"/>
                <a:gd name="connsiteX11" fmla="*/ 1205498 w 1369472"/>
                <a:gd name="connsiteY11" fmla="*/ 753355 h 1711602"/>
                <a:gd name="connsiteX12" fmla="*/ 1331070 w 1369472"/>
                <a:gd name="connsiteY12" fmla="*/ 582862 h 1711602"/>
                <a:gd name="connsiteX13" fmla="*/ 1361873 w 1369472"/>
                <a:gd name="connsiteY13" fmla="*/ 448407 h 1711602"/>
                <a:gd name="connsiteX14" fmla="*/ 1364555 w 1369472"/>
                <a:gd name="connsiteY14" fmla="*/ 280626 h 1711602"/>
                <a:gd name="connsiteX15" fmla="*/ 1261415 w 1369472"/>
                <a:gd name="connsiteY15" fmla="*/ 122922 h 1711602"/>
                <a:gd name="connsiteX16" fmla="*/ 1138528 w 1369472"/>
                <a:gd name="connsiteY16" fmla="*/ 40386 h 1711602"/>
                <a:gd name="connsiteX17" fmla="*/ 979470 w 1369472"/>
                <a:gd name="connsiteY17" fmla="*/ 1637 h 1711602"/>
                <a:gd name="connsiteX18" fmla="*/ 803671 w 1369472"/>
                <a:gd name="connsiteY18" fmla="*/ 17137 h 1711602"/>
                <a:gd name="connsiteX19" fmla="*/ 652984 w 1369472"/>
                <a:gd name="connsiteY19" fmla="*/ 48135 h 1711602"/>
                <a:gd name="connsiteX20" fmla="*/ 410213 w 1369472"/>
                <a:gd name="connsiteY20" fmla="*/ 141130 h 1711602"/>
                <a:gd name="connsiteX21" fmla="*/ 234414 w 1369472"/>
                <a:gd name="connsiteY21" fmla="*/ 272875 h 1711602"/>
                <a:gd name="connsiteX22" fmla="*/ 100470 w 1369472"/>
                <a:gd name="connsiteY22" fmla="*/ 451117 h 1711602"/>
                <a:gd name="connsiteX23" fmla="*/ 25128 w 1369472"/>
                <a:gd name="connsiteY23" fmla="*/ 621611 h 1711602"/>
                <a:gd name="connsiteX24" fmla="*/ 13 w 1369472"/>
                <a:gd name="connsiteY24" fmla="*/ 830852 h 1711602"/>
                <a:gd name="connsiteX25" fmla="*/ 25128 w 1369472"/>
                <a:gd name="connsiteY25" fmla="*/ 1133089 h 1711602"/>
                <a:gd name="connsiteX26" fmla="*/ 159070 w 1369472"/>
                <a:gd name="connsiteY26" fmla="*/ 1388826 h 1711602"/>
                <a:gd name="connsiteX27" fmla="*/ 309756 w 1369472"/>
                <a:gd name="connsiteY27" fmla="*/ 1543821 h 1711602"/>
                <a:gd name="connsiteX28" fmla="*/ 541474 w 1369472"/>
                <a:gd name="connsiteY28" fmla="*/ 1711602 h 1711602"/>
                <a:gd name="connsiteX0" fmla="*/ 581373 w 1369472"/>
                <a:gd name="connsiteY0" fmla="*/ 1683313 h 1688353"/>
                <a:gd name="connsiteX1" fmla="*/ 581373 w 1369472"/>
                <a:gd name="connsiteY1" fmla="*/ 1683313 h 1688353"/>
                <a:gd name="connsiteX2" fmla="*/ 501702 w 1369472"/>
                <a:gd name="connsiteY2" fmla="*/ 1597006 h 1688353"/>
                <a:gd name="connsiteX3" fmla="*/ 460442 w 1369472"/>
                <a:gd name="connsiteY3" fmla="*/ 1474074 h 1688353"/>
                <a:gd name="connsiteX4" fmla="*/ 426073 w 1369472"/>
                <a:gd name="connsiteY4" fmla="*/ 1350108 h 1688353"/>
                <a:gd name="connsiteX5" fmla="*/ 455230 w 1369472"/>
                <a:gd name="connsiteY5" fmla="*/ 1154009 h 1688353"/>
                <a:gd name="connsiteX6" fmla="*/ 509502 w 1369472"/>
                <a:gd name="connsiteY6" fmla="*/ 1036055 h 1688353"/>
                <a:gd name="connsiteX7" fmla="*/ 594385 w 1369472"/>
                <a:gd name="connsiteY7" fmla="*/ 962596 h 1688353"/>
                <a:gd name="connsiteX8" fmla="*/ 746516 w 1369472"/>
                <a:gd name="connsiteY8" fmla="*/ 884510 h 1688353"/>
                <a:gd name="connsiteX9" fmla="*/ 870642 w 1369472"/>
                <a:gd name="connsiteY9" fmla="*/ 869601 h 1688353"/>
                <a:gd name="connsiteX10" fmla="*/ 1039516 w 1369472"/>
                <a:gd name="connsiteY10" fmla="*/ 853512 h 1688353"/>
                <a:gd name="connsiteX11" fmla="*/ 1205498 w 1369472"/>
                <a:gd name="connsiteY11" fmla="*/ 753355 h 1688353"/>
                <a:gd name="connsiteX12" fmla="*/ 1331070 w 1369472"/>
                <a:gd name="connsiteY12" fmla="*/ 582862 h 1688353"/>
                <a:gd name="connsiteX13" fmla="*/ 1361873 w 1369472"/>
                <a:gd name="connsiteY13" fmla="*/ 448407 h 1688353"/>
                <a:gd name="connsiteX14" fmla="*/ 1364555 w 1369472"/>
                <a:gd name="connsiteY14" fmla="*/ 280626 h 1688353"/>
                <a:gd name="connsiteX15" fmla="*/ 1261415 w 1369472"/>
                <a:gd name="connsiteY15" fmla="*/ 122922 h 1688353"/>
                <a:gd name="connsiteX16" fmla="*/ 1138528 w 1369472"/>
                <a:gd name="connsiteY16" fmla="*/ 40386 h 1688353"/>
                <a:gd name="connsiteX17" fmla="*/ 979470 w 1369472"/>
                <a:gd name="connsiteY17" fmla="*/ 1637 h 1688353"/>
                <a:gd name="connsiteX18" fmla="*/ 803671 w 1369472"/>
                <a:gd name="connsiteY18" fmla="*/ 17137 h 1688353"/>
                <a:gd name="connsiteX19" fmla="*/ 652984 w 1369472"/>
                <a:gd name="connsiteY19" fmla="*/ 48135 h 1688353"/>
                <a:gd name="connsiteX20" fmla="*/ 410213 w 1369472"/>
                <a:gd name="connsiteY20" fmla="*/ 141130 h 1688353"/>
                <a:gd name="connsiteX21" fmla="*/ 234414 w 1369472"/>
                <a:gd name="connsiteY21" fmla="*/ 272875 h 1688353"/>
                <a:gd name="connsiteX22" fmla="*/ 100470 w 1369472"/>
                <a:gd name="connsiteY22" fmla="*/ 451117 h 1688353"/>
                <a:gd name="connsiteX23" fmla="*/ 25128 w 1369472"/>
                <a:gd name="connsiteY23" fmla="*/ 621611 h 1688353"/>
                <a:gd name="connsiteX24" fmla="*/ 13 w 1369472"/>
                <a:gd name="connsiteY24" fmla="*/ 830852 h 1688353"/>
                <a:gd name="connsiteX25" fmla="*/ 25128 w 1369472"/>
                <a:gd name="connsiteY25" fmla="*/ 1133089 h 1688353"/>
                <a:gd name="connsiteX26" fmla="*/ 159070 w 1369472"/>
                <a:gd name="connsiteY26" fmla="*/ 1388826 h 1688353"/>
                <a:gd name="connsiteX27" fmla="*/ 309756 w 1369472"/>
                <a:gd name="connsiteY27" fmla="*/ 1543821 h 1688353"/>
                <a:gd name="connsiteX28" fmla="*/ 566588 w 1369472"/>
                <a:gd name="connsiteY28" fmla="*/ 1688353 h 1688353"/>
                <a:gd name="connsiteX0" fmla="*/ 581360 w 1369459"/>
                <a:gd name="connsiteY0" fmla="*/ 1683313 h 1688353"/>
                <a:gd name="connsiteX1" fmla="*/ 581360 w 1369459"/>
                <a:gd name="connsiteY1" fmla="*/ 1683313 h 1688353"/>
                <a:gd name="connsiteX2" fmla="*/ 501689 w 1369459"/>
                <a:gd name="connsiteY2" fmla="*/ 1597006 h 1688353"/>
                <a:gd name="connsiteX3" fmla="*/ 460429 w 1369459"/>
                <a:gd name="connsiteY3" fmla="*/ 1474074 h 1688353"/>
                <a:gd name="connsiteX4" fmla="*/ 426060 w 1369459"/>
                <a:gd name="connsiteY4" fmla="*/ 1350108 h 1688353"/>
                <a:gd name="connsiteX5" fmla="*/ 455217 w 1369459"/>
                <a:gd name="connsiteY5" fmla="*/ 1154009 h 1688353"/>
                <a:gd name="connsiteX6" fmla="*/ 509489 w 1369459"/>
                <a:gd name="connsiteY6" fmla="*/ 1036055 h 1688353"/>
                <a:gd name="connsiteX7" fmla="*/ 594372 w 1369459"/>
                <a:gd name="connsiteY7" fmla="*/ 962596 h 1688353"/>
                <a:gd name="connsiteX8" fmla="*/ 746503 w 1369459"/>
                <a:gd name="connsiteY8" fmla="*/ 884510 h 1688353"/>
                <a:gd name="connsiteX9" fmla="*/ 870629 w 1369459"/>
                <a:gd name="connsiteY9" fmla="*/ 869601 h 1688353"/>
                <a:gd name="connsiteX10" fmla="*/ 1039503 w 1369459"/>
                <a:gd name="connsiteY10" fmla="*/ 853512 h 1688353"/>
                <a:gd name="connsiteX11" fmla="*/ 1205485 w 1369459"/>
                <a:gd name="connsiteY11" fmla="*/ 753355 h 1688353"/>
                <a:gd name="connsiteX12" fmla="*/ 1331057 w 1369459"/>
                <a:gd name="connsiteY12" fmla="*/ 582862 h 1688353"/>
                <a:gd name="connsiteX13" fmla="*/ 1361860 w 1369459"/>
                <a:gd name="connsiteY13" fmla="*/ 448407 h 1688353"/>
                <a:gd name="connsiteX14" fmla="*/ 1364542 w 1369459"/>
                <a:gd name="connsiteY14" fmla="*/ 280626 h 1688353"/>
                <a:gd name="connsiteX15" fmla="*/ 1261402 w 1369459"/>
                <a:gd name="connsiteY15" fmla="*/ 122922 h 1688353"/>
                <a:gd name="connsiteX16" fmla="*/ 1138515 w 1369459"/>
                <a:gd name="connsiteY16" fmla="*/ 40386 h 1688353"/>
                <a:gd name="connsiteX17" fmla="*/ 979457 w 1369459"/>
                <a:gd name="connsiteY17" fmla="*/ 1637 h 1688353"/>
                <a:gd name="connsiteX18" fmla="*/ 803658 w 1369459"/>
                <a:gd name="connsiteY18" fmla="*/ 17137 h 1688353"/>
                <a:gd name="connsiteX19" fmla="*/ 652971 w 1369459"/>
                <a:gd name="connsiteY19" fmla="*/ 48135 h 1688353"/>
                <a:gd name="connsiteX20" fmla="*/ 410200 w 1369459"/>
                <a:gd name="connsiteY20" fmla="*/ 141130 h 1688353"/>
                <a:gd name="connsiteX21" fmla="*/ 234401 w 1369459"/>
                <a:gd name="connsiteY21" fmla="*/ 272875 h 1688353"/>
                <a:gd name="connsiteX22" fmla="*/ 100457 w 1369459"/>
                <a:gd name="connsiteY22" fmla="*/ 451117 h 1688353"/>
                <a:gd name="connsiteX23" fmla="*/ 25115 w 1369459"/>
                <a:gd name="connsiteY23" fmla="*/ 621611 h 1688353"/>
                <a:gd name="connsiteX24" fmla="*/ 0 w 1369459"/>
                <a:gd name="connsiteY24" fmla="*/ 830852 h 1688353"/>
                <a:gd name="connsiteX25" fmla="*/ 25115 w 1369459"/>
                <a:gd name="connsiteY25" fmla="*/ 1133089 h 1688353"/>
                <a:gd name="connsiteX26" fmla="*/ 66973 w 1369459"/>
                <a:gd name="connsiteY26" fmla="*/ 1257084 h 1688353"/>
                <a:gd name="connsiteX27" fmla="*/ 159057 w 1369459"/>
                <a:gd name="connsiteY27" fmla="*/ 1388826 h 1688353"/>
                <a:gd name="connsiteX28" fmla="*/ 309743 w 1369459"/>
                <a:gd name="connsiteY28" fmla="*/ 1543821 h 1688353"/>
                <a:gd name="connsiteX29" fmla="*/ 566575 w 1369459"/>
                <a:gd name="connsiteY29" fmla="*/ 1688353 h 1688353"/>
                <a:gd name="connsiteX0" fmla="*/ 584499 w 1372598"/>
                <a:gd name="connsiteY0" fmla="*/ 1683313 h 1688353"/>
                <a:gd name="connsiteX1" fmla="*/ 584499 w 1372598"/>
                <a:gd name="connsiteY1" fmla="*/ 1683313 h 1688353"/>
                <a:gd name="connsiteX2" fmla="*/ 504828 w 1372598"/>
                <a:gd name="connsiteY2" fmla="*/ 1597006 h 1688353"/>
                <a:gd name="connsiteX3" fmla="*/ 463568 w 1372598"/>
                <a:gd name="connsiteY3" fmla="*/ 1474074 h 1688353"/>
                <a:gd name="connsiteX4" fmla="*/ 429199 w 1372598"/>
                <a:gd name="connsiteY4" fmla="*/ 1350108 h 1688353"/>
                <a:gd name="connsiteX5" fmla="*/ 458356 w 1372598"/>
                <a:gd name="connsiteY5" fmla="*/ 1154009 h 1688353"/>
                <a:gd name="connsiteX6" fmla="*/ 512628 w 1372598"/>
                <a:gd name="connsiteY6" fmla="*/ 1036055 h 1688353"/>
                <a:gd name="connsiteX7" fmla="*/ 597511 w 1372598"/>
                <a:gd name="connsiteY7" fmla="*/ 962596 h 1688353"/>
                <a:gd name="connsiteX8" fmla="*/ 749642 w 1372598"/>
                <a:gd name="connsiteY8" fmla="*/ 884510 h 1688353"/>
                <a:gd name="connsiteX9" fmla="*/ 873768 w 1372598"/>
                <a:gd name="connsiteY9" fmla="*/ 869601 h 1688353"/>
                <a:gd name="connsiteX10" fmla="*/ 1042642 w 1372598"/>
                <a:gd name="connsiteY10" fmla="*/ 853512 h 1688353"/>
                <a:gd name="connsiteX11" fmla="*/ 1208624 w 1372598"/>
                <a:gd name="connsiteY11" fmla="*/ 753355 h 1688353"/>
                <a:gd name="connsiteX12" fmla="*/ 1334196 w 1372598"/>
                <a:gd name="connsiteY12" fmla="*/ 582862 h 1688353"/>
                <a:gd name="connsiteX13" fmla="*/ 1364999 w 1372598"/>
                <a:gd name="connsiteY13" fmla="*/ 448407 h 1688353"/>
                <a:gd name="connsiteX14" fmla="*/ 1367681 w 1372598"/>
                <a:gd name="connsiteY14" fmla="*/ 280626 h 1688353"/>
                <a:gd name="connsiteX15" fmla="*/ 1264541 w 1372598"/>
                <a:gd name="connsiteY15" fmla="*/ 122922 h 1688353"/>
                <a:gd name="connsiteX16" fmla="*/ 1141654 w 1372598"/>
                <a:gd name="connsiteY16" fmla="*/ 40386 h 1688353"/>
                <a:gd name="connsiteX17" fmla="*/ 982596 w 1372598"/>
                <a:gd name="connsiteY17" fmla="*/ 1637 h 1688353"/>
                <a:gd name="connsiteX18" fmla="*/ 806797 w 1372598"/>
                <a:gd name="connsiteY18" fmla="*/ 17137 h 1688353"/>
                <a:gd name="connsiteX19" fmla="*/ 656110 w 1372598"/>
                <a:gd name="connsiteY19" fmla="*/ 48135 h 1688353"/>
                <a:gd name="connsiteX20" fmla="*/ 413339 w 1372598"/>
                <a:gd name="connsiteY20" fmla="*/ 141130 h 1688353"/>
                <a:gd name="connsiteX21" fmla="*/ 237540 w 1372598"/>
                <a:gd name="connsiteY21" fmla="*/ 272875 h 1688353"/>
                <a:gd name="connsiteX22" fmla="*/ 103596 w 1372598"/>
                <a:gd name="connsiteY22" fmla="*/ 451117 h 1688353"/>
                <a:gd name="connsiteX23" fmla="*/ 28254 w 1372598"/>
                <a:gd name="connsiteY23" fmla="*/ 621611 h 1688353"/>
                <a:gd name="connsiteX24" fmla="*/ 3139 w 1372598"/>
                <a:gd name="connsiteY24" fmla="*/ 830852 h 1688353"/>
                <a:gd name="connsiteX25" fmla="*/ 3140 w 1372598"/>
                <a:gd name="connsiteY25" fmla="*/ 978096 h 1688353"/>
                <a:gd name="connsiteX26" fmla="*/ 28254 w 1372598"/>
                <a:gd name="connsiteY26" fmla="*/ 1133089 h 1688353"/>
                <a:gd name="connsiteX27" fmla="*/ 70112 w 1372598"/>
                <a:gd name="connsiteY27" fmla="*/ 1257084 h 1688353"/>
                <a:gd name="connsiteX28" fmla="*/ 162196 w 1372598"/>
                <a:gd name="connsiteY28" fmla="*/ 1388826 h 1688353"/>
                <a:gd name="connsiteX29" fmla="*/ 312882 w 1372598"/>
                <a:gd name="connsiteY29" fmla="*/ 1543821 h 1688353"/>
                <a:gd name="connsiteX30" fmla="*/ 569714 w 1372598"/>
                <a:gd name="connsiteY30" fmla="*/ 1688353 h 1688353"/>
                <a:gd name="connsiteX0" fmla="*/ 606941 w 1395040"/>
                <a:gd name="connsiteY0" fmla="*/ 1683313 h 1688353"/>
                <a:gd name="connsiteX1" fmla="*/ 606941 w 1395040"/>
                <a:gd name="connsiteY1" fmla="*/ 1683313 h 1688353"/>
                <a:gd name="connsiteX2" fmla="*/ 527270 w 1395040"/>
                <a:gd name="connsiteY2" fmla="*/ 1597006 h 1688353"/>
                <a:gd name="connsiteX3" fmla="*/ 486010 w 1395040"/>
                <a:gd name="connsiteY3" fmla="*/ 1474074 h 1688353"/>
                <a:gd name="connsiteX4" fmla="*/ 451641 w 1395040"/>
                <a:gd name="connsiteY4" fmla="*/ 1350108 h 1688353"/>
                <a:gd name="connsiteX5" fmla="*/ 480798 w 1395040"/>
                <a:gd name="connsiteY5" fmla="*/ 1154009 h 1688353"/>
                <a:gd name="connsiteX6" fmla="*/ 535070 w 1395040"/>
                <a:gd name="connsiteY6" fmla="*/ 1036055 h 1688353"/>
                <a:gd name="connsiteX7" fmla="*/ 619953 w 1395040"/>
                <a:gd name="connsiteY7" fmla="*/ 962596 h 1688353"/>
                <a:gd name="connsiteX8" fmla="*/ 772084 w 1395040"/>
                <a:gd name="connsiteY8" fmla="*/ 884510 h 1688353"/>
                <a:gd name="connsiteX9" fmla="*/ 896210 w 1395040"/>
                <a:gd name="connsiteY9" fmla="*/ 869601 h 1688353"/>
                <a:gd name="connsiteX10" fmla="*/ 1065084 w 1395040"/>
                <a:gd name="connsiteY10" fmla="*/ 853512 h 1688353"/>
                <a:gd name="connsiteX11" fmla="*/ 1231066 w 1395040"/>
                <a:gd name="connsiteY11" fmla="*/ 753355 h 1688353"/>
                <a:gd name="connsiteX12" fmla="*/ 1356638 w 1395040"/>
                <a:gd name="connsiteY12" fmla="*/ 582862 h 1688353"/>
                <a:gd name="connsiteX13" fmla="*/ 1387441 w 1395040"/>
                <a:gd name="connsiteY13" fmla="*/ 448407 h 1688353"/>
                <a:gd name="connsiteX14" fmla="*/ 1390123 w 1395040"/>
                <a:gd name="connsiteY14" fmla="*/ 280626 h 1688353"/>
                <a:gd name="connsiteX15" fmla="*/ 1286983 w 1395040"/>
                <a:gd name="connsiteY15" fmla="*/ 122922 h 1688353"/>
                <a:gd name="connsiteX16" fmla="*/ 1164096 w 1395040"/>
                <a:gd name="connsiteY16" fmla="*/ 40386 h 1688353"/>
                <a:gd name="connsiteX17" fmla="*/ 1005038 w 1395040"/>
                <a:gd name="connsiteY17" fmla="*/ 1637 h 1688353"/>
                <a:gd name="connsiteX18" fmla="*/ 829239 w 1395040"/>
                <a:gd name="connsiteY18" fmla="*/ 17137 h 1688353"/>
                <a:gd name="connsiteX19" fmla="*/ 678552 w 1395040"/>
                <a:gd name="connsiteY19" fmla="*/ 48135 h 1688353"/>
                <a:gd name="connsiteX20" fmla="*/ 435781 w 1395040"/>
                <a:gd name="connsiteY20" fmla="*/ 141130 h 1688353"/>
                <a:gd name="connsiteX21" fmla="*/ 259982 w 1395040"/>
                <a:gd name="connsiteY21" fmla="*/ 272875 h 1688353"/>
                <a:gd name="connsiteX22" fmla="*/ 126038 w 1395040"/>
                <a:gd name="connsiteY22" fmla="*/ 451117 h 1688353"/>
                <a:gd name="connsiteX23" fmla="*/ 50696 w 1395040"/>
                <a:gd name="connsiteY23" fmla="*/ 621611 h 1688353"/>
                <a:gd name="connsiteX24" fmla="*/ 25581 w 1395040"/>
                <a:gd name="connsiteY24" fmla="*/ 830852 h 1688353"/>
                <a:gd name="connsiteX25" fmla="*/ 468 w 1395040"/>
                <a:gd name="connsiteY25" fmla="*/ 985846 h 1688353"/>
                <a:gd name="connsiteX26" fmla="*/ 50696 w 1395040"/>
                <a:gd name="connsiteY26" fmla="*/ 1133089 h 1688353"/>
                <a:gd name="connsiteX27" fmla="*/ 92554 w 1395040"/>
                <a:gd name="connsiteY27" fmla="*/ 1257084 h 1688353"/>
                <a:gd name="connsiteX28" fmla="*/ 184638 w 1395040"/>
                <a:gd name="connsiteY28" fmla="*/ 1388826 h 1688353"/>
                <a:gd name="connsiteX29" fmla="*/ 335324 w 1395040"/>
                <a:gd name="connsiteY29" fmla="*/ 1543821 h 1688353"/>
                <a:gd name="connsiteX30" fmla="*/ 592156 w 1395040"/>
                <a:gd name="connsiteY30"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33978 w 1395064"/>
                <a:gd name="connsiteY24" fmla="*/ 72235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17235 w 1395064"/>
                <a:gd name="connsiteY24" fmla="*/ 71460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53910 w 1398254"/>
                <a:gd name="connsiteY23" fmla="*/ 621611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598052 w 1398254"/>
                <a:gd name="connsiteY19" fmla="*/ 86883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219 h 1688259"/>
                <a:gd name="connsiteX1" fmla="*/ 610155 w 1398254"/>
                <a:gd name="connsiteY1" fmla="*/ 1683219 h 1688259"/>
                <a:gd name="connsiteX2" fmla="*/ 530484 w 1398254"/>
                <a:gd name="connsiteY2" fmla="*/ 1596912 h 1688259"/>
                <a:gd name="connsiteX3" fmla="*/ 489224 w 1398254"/>
                <a:gd name="connsiteY3" fmla="*/ 1473980 h 1688259"/>
                <a:gd name="connsiteX4" fmla="*/ 454855 w 1398254"/>
                <a:gd name="connsiteY4" fmla="*/ 1350014 h 1688259"/>
                <a:gd name="connsiteX5" fmla="*/ 484012 w 1398254"/>
                <a:gd name="connsiteY5" fmla="*/ 1153915 h 1688259"/>
                <a:gd name="connsiteX6" fmla="*/ 538284 w 1398254"/>
                <a:gd name="connsiteY6" fmla="*/ 1035961 h 1688259"/>
                <a:gd name="connsiteX7" fmla="*/ 623167 w 1398254"/>
                <a:gd name="connsiteY7" fmla="*/ 962502 h 1688259"/>
                <a:gd name="connsiteX8" fmla="*/ 775298 w 1398254"/>
                <a:gd name="connsiteY8" fmla="*/ 884416 h 1688259"/>
                <a:gd name="connsiteX9" fmla="*/ 899424 w 1398254"/>
                <a:gd name="connsiteY9" fmla="*/ 869507 h 1688259"/>
                <a:gd name="connsiteX10" fmla="*/ 1068298 w 1398254"/>
                <a:gd name="connsiteY10" fmla="*/ 853418 h 1688259"/>
                <a:gd name="connsiteX11" fmla="*/ 1234280 w 1398254"/>
                <a:gd name="connsiteY11" fmla="*/ 753261 h 1688259"/>
                <a:gd name="connsiteX12" fmla="*/ 1359852 w 1398254"/>
                <a:gd name="connsiteY12" fmla="*/ 582768 h 1688259"/>
                <a:gd name="connsiteX13" fmla="*/ 1390655 w 1398254"/>
                <a:gd name="connsiteY13" fmla="*/ 448313 h 1688259"/>
                <a:gd name="connsiteX14" fmla="*/ 1393337 w 1398254"/>
                <a:gd name="connsiteY14" fmla="*/ 280532 h 1688259"/>
                <a:gd name="connsiteX15" fmla="*/ 1290197 w 1398254"/>
                <a:gd name="connsiteY15" fmla="*/ 122828 h 1688259"/>
                <a:gd name="connsiteX16" fmla="*/ 1167310 w 1398254"/>
                <a:gd name="connsiteY16" fmla="*/ 40292 h 1688259"/>
                <a:gd name="connsiteX17" fmla="*/ 1008252 w 1398254"/>
                <a:gd name="connsiteY17" fmla="*/ 1543 h 1688259"/>
                <a:gd name="connsiteX18" fmla="*/ 832453 w 1398254"/>
                <a:gd name="connsiteY18" fmla="*/ 17043 h 1688259"/>
                <a:gd name="connsiteX19" fmla="*/ 715253 w 1398254"/>
                <a:gd name="connsiteY19" fmla="*/ 40293 h 1688259"/>
                <a:gd name="connsiteX20" fmla="*/ 598052 w 1398254"/>
                <a:gd name="connsiteY20" fmla="*/ 86789 h 1688259"/>
                <a:gd name="connsiteX21" fmla="*/ 438995 w 1398254"/>
                <a:gd name="connsiteY21" fmla="*/ 141036 h 1688259"/>
                <a:gd name="connsiteX22" fmla="*/ 263196 w 1398254"/>
                <a:gd name="connsiteY22" fmla="*/ 272781 h 1688259"/>
                <a:gd name="connsiteX23" fmla="*/ 137624 w 1398254"/>
                <a:gd name="connsiteY23" fmla="*/ 435524 h 1688259"/>
                <a:gd name="connsiteX24" fmla="*/ 62281 w 1398254"/>
                <a:gd name="connsiteY24" fmla="*/ 567269 h 1688259"/>
                <a:gd name="connsiteX25" fmla="*/ 20425 w 1398254"/>
                <a:gd name="connsiteY25" fmla="*/ 714513 h 1688259"/>
                <a:gd name="connsiteX26" fmla="*/ 3680 w 1398254"/>
                <a:gd name="connsiteY26" fmla="*/ 830758 h 1688259"/>
                <a:gd name="connsiteX27" fmla="*/ 3682 w 1398254"/>
                <a:gd name="connsiteY27" fmla="*/ 985752 h 1688259"/>
                <a:gd name="connsiteX28" fmla="*/ 53910 w 1398254"/>
                <a:gd name="connsiteY28" fmla="*/ 1132995 h 1688259"/>
                <a:gd name="connsiteX29" fmla="*/ 95768 w 1398254"/>
                <a:gd name="connsiteY29" fmla="*/ 1256990 h 1688259"/>
                <a:gd name="connsiteX30" fmla="*/ 187852 w 1398254"/>
                <a:gd name="connsiteY30" fmla="*/ 1388732 h 1688259"/>
                <a:gd name="connsiteX31" fmla="*/ 338538 w 1398254"/>
                <a:gd name="connsiteY31" fmla="*/ 1543727 h 1688259"/>
                <a:gd name="connsiteX32" fmla="*/ 595370 w 1398254"/>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86789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23624 w 1393275"/>
                <a:gd name="connsiteY19" fmla="*/ 3254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6519 h 1691559"/>
                <a:gd name="connsiteX1" fmla="*/ 610155 w 1393275"/>
                <a:gd name="connsiteY1" fmla="*/ 1686519 h 1691559"/>
                <a:gd name="connsiteX2" fmla="*/ 530484 w 1393275"/>
                <a:gd name="connsiteY2" fmla="*/ 1600212 h 1691559"/>
                <a:gd name="connsiteX3" fmla="*/ 489224 w 1393275"/>
                <a:gd name="connsiteY3" fmla="*/ 1477280 h 1691559"/>
                <a:gd name="connsiteX4" fmla="*/ 454855 w 1393275"/>
                <a:gd name="connsiteY4" fmla="*/ 1353314 h 1691559"/>
                <a:gd name="connsiteX5" fmla="*/ 484012 w 1393275"/>
                <a:gd name="connsiteY5" fmla="*/ 1157215 h 1691559"/>
                <a:gd name="connsiteX6" fmla="*/ 538284 w 1393275"/>
                <a:gd name="connsiteY6" fmla="*/ 1039261 h 1691559"/>
                <a:gd name="connsiteX7" fmla="*/ 623167 w 1393275"/>
                <a:gd name="connsiteY7" fmla="*/ 965802 h 1691559"/>
                <a:gd name="connsiteX8" fmla="*/ 775298 w 1393275"/>
                <a:gd name="connsiteY8" fmla="*/ 887716 h 1691559"/>
                <a:gd name="connsiteX9" fmla="*/ 899424 w 1393275"/>
                <a:gd name="connsiteY9" fmla="*/ 872807 h 1691559"/>
                <a:gd name="connsiteX10" fmla="*/ 1068298 w 1393275"/>
                <a:gd name="connsiteY10" fmla="*/ 856718 h 1691559"/>
                <a:gd name="connsiteX11" fmla="*/ 1234280 w 1393275"/>
                <a:gd name="connsiteY11" fmla="*/ 756561 h 1691559"/>
                <a:gd name="connsiteX12" fmla="*/ 1359852 w 1393275"/>
                <a:gd name="connsiteY12" fmla="*/ 586068 h 1691559"/>
                <a:gd name="connsiteX13" fmla="*/ 1390655 w 1393275"/>
                <a:gd name="connsiteY13" fmla="*/ 451613 h 1691559"/>
                <a:gd name="connsiteX14" fmla="*/ 1384966 w 1393275"/>
                <a:gd name="connsiteY14" fmla="*/ 322581 h 1691559"/>
                <a:gd name="connsiteX15" fmla="*/ 1290197 w 1393275"/>
                <a:gd name="connsiteY15" fmla="*/ 126128 h 1691559"/>
                <a:gd name="connsiteX16" fmla="*/ 1167310 w 1393275"/>
                <a:gd name="connsiteY16" fmla="*/ 43592 h 1691559"/>
                <a:gd name="connsiteX17" fmla="*/ 1008252 w 1393275"/>
                <a:gd name="connsiteY17" fmla="*/ 4843 h 1691559"/>
                <a:gd name="connsiteX18" fmla="*/ 899424 w 1393275"/>
                <a:gd name="connsiteY18" fmla="*/ 4844 h 1691559"/>
                <a:gd name="connsiteX19" fmla="*/ 723624 w 1393275"/>
                <a:gd name="connsiteY19" fmla="*/ 35843 h 1691559"/>
                <a:gd name="connsiteX20" fmla="*/ 598052 w 1393275"/>
                <a:gd name="connsiteY20" fmla="*/ 66840 h 1691559"/>
                <a:gd name="connsiteX21" fmla="*/ 438995 w 1393275"/>
                <a:gd name="connsiteY21" fmla="*/ 144336 h 1691559"/>
                <a:gd name="connsiteX22" fmla="*/ 263196 w 1393275"/>
                <a:gd name="connsiteY22" fmla="*/ 276081 h 1691559"/>
                <a:gd name="connsiteX23" fmla="*/ 137624 w 1393275"/>
                <a:gd name="connsiteY23" fmla="*/ 438824 h 1691559"/>
                <a:gd name="connsiteX24" fmla="*/ 62281 w 1393275"/>
                <a:gd name="connsiteY24" fmla="*/ 570569 h 1691559"/>
                <a:gd name="connsiteX25" fmla="*/ 20425 w 1393275"/>
                <a:gd name="connsiteY25" fmla="*/ 717813 h 1691559"/>
                <a:gd name="connsiteX26" fmla="*/ 3680 w 1393275"/>
                <a:gd name="connsiteY26" fmla="*/ 834058 h 1691559"/>
                <a:gd name="connsiteX27" fmla="*/ 3682 w 1393275"/>
                <a:gd name="connsiteY27" fmla="*/ 989052 h 1691559"/>
                <a:gd name="connsiteX28" fmla="*/ 53910 w 1393275"/>
                <a:gd name="connsiteY28" fmla="*/ 1136295 h 1691559"/>
                <a:gd name="connsiteX29" fmla="*/ 95768 w 1393275"/>
                <a:gd name="connsiteY29" fmla="*/ 1260290 h 1691559"/>
                <a:gd name="connsiteX30" fmla="*/ 187852 w 1393275"/>
                <a:gd name="connsiteY30" fmla="*/ 1392032 h 1691559"/>
                <a:gd name="connsiteX31" fmla="*/ 338538 w 1393275"/>
                <a:gd name="connsiteY31" fmla="*/ 1547027 h 1691559"/>
                <a:gd name="connsiteX32" fmla="*/ 595370 w 1393275"/>
                <a:gd name="connsiteY32" fmla="*/ 1691559 h 1691559"/>
                <a:gd name="connsiteX0" fmla="*/ 609697 w 1392817"/>
                <a:gd name="connsiteY0" fmla="*/ 1686519 h 1691559"/>
                <a:gd name="connsiteX1" fmla="*/ 609697 w 1392817"/>
                <a:gd name="connsiteY1" fmla="*/ 1686519 h 1691559"/>
                <a:gd name="connsiteX2" fmla="*/ 530026 w 1392817"/>
                <a:gd name="connsiteY2" fmla="*/ 1600212 h 1691559"/>
                <a:gd name="connsiteX3" fmla="*/ 488766 w 1392817"/>
                <a:gd name="connsiteY3" fmla="*/ 1477280 h 1691559"/>
                <a:gd name="connsiteX4" fmla="*/ 454397 w 1392817"/>
                <a:gd name="connsiteY4" fmla="*/ 1353314 h 1691559"/>
                <a:gd name="connsiteX5" fmla="*/ 483554 w 1392817"/>
                <a:gd name="connsiteY5" fmla="*/ 1157215 h 1691559"/>
                <a:gd name="connsiteX6" fmla="*/ 537826 w 1392817"/>
                <a:gd name="connsiteY6" fmla="*/ 1039261 h 1691559"/>
                <a:gd name="connsiteX7" fmla="*/ 622709 w 1392817"/>
                <a:gd name="connsiteY7" fmla="*/ 965802 h 1691559"/>
                <a:gd name="connsiteX8" fmla="*/ 774840 w 1392817"/>
                <a:gd name="connsiteY8" fmla="*/ 887716 h 1691559"/>
                <a:gd name="connsiteX9" fmla="*/ 898966 w 1392817"/>
                <a:gd name="connsiteY9" fmla="*/ 872807 h 1691559"/>
                <a:gd name="connsiteX10" fmla="*/ 1067840 w 1392817"/>
                <a:gd name="connsiteY10" fmla="*/ 856718 h 1691559"/>
                <a:gd name="connsiteX11" fmla="*/ 1233822 w 1392817"/>
                <a:gd name="connsiteY11" fmla="*/ 756561 h 1691559"/>
                <a:gd name="connsiteX12" fmla="*/ 1359394 w 1392817"/>
                <a:gd name="connsiteY12" fmla="*/ 586068 h 1691559"/>
                <a:gd name="connsiteX13" fmla="*/ 1390197 w 1392817"/>
                <a:gd name="connsiteY13" fmla="*/ 451613 h 1691559"/>
                <a:gd name="connsiteX14" fmla="*/ 1384508 w 1392817"/>
                <a:gd name="connsiteY14" fmla="*/ 322581 h 1691559"/>
                <a:gd name="connsiteX15" fmla="*/ 1289739 w 1392817"/>
                <a:gd name="connsiteY15" fmla="*/ 126128 h 1691559"/>
                <a:gd name="connsiteX16" fmla="*/ 1166852 w 1392817"/>
                <a:gd name="connsiteY16" fmla="*/ 43592 h 1691559"/>
                <a:gd name="connsiteX17" fmla="*/ 1007794 w 1392817"/>
                <a:gd name="connsiteY17" fmla="*/ 4843 h 1691559"/>
                <a:gd name="connsiteX18" fmla="*/ 898966 w 1392817"/>
                <a:gd name="connsiteY18" fmla="*/ 4844 h 1691559"/>
                <a:gd name="connsiteX19" fmla="*/ 723166 w 1392817"/>
                <a:gd name="connsiteY19" fmla="*/ 35843 h 1691559"/>
                <a:gd name="connsiteX20" fmla="*/ 597594 w 1392817"/>
                <a:gd name="connsiteY20" fmla="*/ 66840 h 1691559"/>
                <a:gd name="connsiteX21" fmla="*/ 438537 w 1392817"/>
                <a:gd name="connsiteY21" fmla="*/ 144336 h 1691559"/>
                <a:gd name="connsiteX22" fmla="*/ 262738 w 1392817"/>
                <a:gd name="connsiteY22" fmla="*/ 276081 h 1691559"/>
                <a:gd name="connsiteX23" fmla="*/ 137166 w 1392817"/>
                <a:gd name="connsiteY23" fmla="*/ 438824 h 1691559"/>
                <a:gd name="connsiteX24" fmla="*/ 61823 w 1392817"/>
                <a:gd name="connsiteY24" fmla="*/ 570569 h 1691559"/>
                <a:gd name="connsiteX25" fmla="*/ 19967 w 1392817"/>
                <a:gd name="connsiteY25" fmla="*/ 717813 h 1691559"/>
                <a:gd name="connsiteX26" fmla="*/ 3222 w 1392817"/>
                <a:gd name="connsiteY26" fmla="*/ 834058 h 1691559"/>
                <a:gd name="connsiteX27" fmla="*/ 3224 w 1392817"/>
                <a:gd name="connsiteY27" fmla="*/ 989052 h 1691559"/>
                <a:gd name="connsiteX28" fmla="*/ 19967 w 1392817"/>
                <a:gd name="connsiteY28" fmla="*/ 1053632 h 1691559"/>
                <a:gd name="connsiteX29" fmla="*/ 53452 w 1392817"/>
                <a:gd name="connsiteY29" fmla="*/ 1136295 h 1691559"/>
                <a:gd name="connsiteX30" fmla="*/ 95310 w 1392817"/>
                <a:gd name="connsiteY30" fmla="*/ 1260290 h 1691559"/>
                <a:gd name="connsiteX31" fmla="*/ 187394 w 1392817"/>
                <a:gd name="connsiteY31" fmla="*/ 1392032 h 1691559"/>
                <a:gd name="connsiteX32" fmla="*/ 338080 w 1392817"/>
                <a:gd name="connsiteY32" fmla="*/ 1547027 h 1691559"/>
                <a:gd name="connsiteX33" fmla="*/ 594912 w 1392817"/>
                <a:gd name="connsiteY33"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896056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340437 w 1395174"/>
                <a:gd name="connsiteY34" fmla="*/ 1547027 h 1691559"/>
                <a:gd name="connsiteX35" fmla="*/ 597269 w 1395174"/>
                <a:gd name="connsiteY35"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597269 w 1395174"/>
                <a:gd name="connsiteY36"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597269 w 1395174"/>
                <a:gd name="connsiteY37"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491124 w 1395174"/>
                <a:gd name="connsiteY37" fmla="*/ 1634856 h 1691559"/>
                <a:gd name="connsiteX38" fmla="*/ 597269 w 1395174"/>
                <a:gd name="connsiteY38" fmla="*/ 1691559 h 1691559"/>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39" fmla="*/ 612054 w 1395174"/>
                <a:gd name="connsiteY39"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85911 w 1395174"/>
                <a:gd name="connsiteY6" fmla="*/ 1157215 h 1688976"/>
                <a:gd name="connsiteX7" fmla="*/ 540183 w 1395174"/>
                <a:gd name="connsiteY7" fmla="*/ 1039261 h 1688976"/>
                <a:gd name="connsiteX8" fmla="*/ 625066 w 1395174"/>
                <a:gd name="connsiteY8" fmla="*/ 965802 h 1688976"/>
                <a:gd name="connsiteX9" fmla="*/ 777197 w 1395174"/>
                <a:gd name="connsiteY9" fmla="*/ 887716 h 1688976"/>
                <a:gd name="connsiteX10" fmla="*/ 901323 w 1395174"/>
                <a:gd name="connsiteY10" fmla="*/ 872807 h 1688976"/>
                <a:gd name="connsiteX11" fmla="*/ 1070197 w 1395174"/>
                <a:gd name="connsiteY11" fmla="*/ 856718 h 1688976"/>
                <a:gd name="connsiteX12" fmla="*/ 1236179 w 1395174"/>
                <a:gd name="connsiteY12" fmla="*/ 756561 h 1688976"/>
                <a:gd name="connsiteX13" fmla="*/ 1361751 w 1395174"/>
                <a:gd name="connsiteY13" fmla="*/ 586068 h 1688976"/>
                <a:gd name="connsiteX14" fmla="*/ 1392554 w 1395174"/>
                <a:gd name="connsiteY14" fmla="*/ 451613 h 1688976"/>
                <a:gd name="connsiteX15" fmla="*/ 1386865 w 1395174"/>
                <a:gd name="connsiteY15" fmla="*/ 322581 h 1688976"/>
                <a:gd name="connsiteX16" fmla="*/ 1292096 w 1395174"/>
                <a:gd name="connsiteY16" fmla="*/ 126128 h 1688976"/>
                <a:gd name="connsiteX17" fmla="*/ 1169209 w 1395174"/>
                <a:gd name="connsiteY17" fmla="*/ 43592 h 1688976"/>
                <a:gd name="connsiteX18" fmla="*/ 1010151 w 1395174"/>
                <a:gd name="connsiteY18" fmla="*/ 4843 h 1688976"/>
                <a:gd name="connsiteX19" fmla="*/ 901323 w 1395174"/>
                <a:gd name="connsiteY19" fmla="*/ 4844 h 1688976"/>
                <a:gd name="connsiteX20" fmla="*/ 725523 w 1395174"/>
                <a:gd name="connsiteY20" fmla="*/ 35843 h 1688976"/>
                <a:gd name="connsiteX21" fmla="*/ 599951 w 1395174"/>
                <a:gd name="connsiteY21" fmla="*/ 66840 h 1688976"/>
                <a:gd name="connsiteX22" fmla="*/ 440894 w 1395174"/>
                <a:gd name="connsiteY22" fmla="*/ 144336 h 1688976"/>
                <a:gd name="connsiteX23" fmla="*/ 265095 w 1395174"/>
                <a:gd name="connsiteY23" fmla="*/ 276081 h 1688976"/>
                <a:gd name="connsiteX24" fmla="*/ 139523 w 1395174"/>
                <a:gd name="connsiteY24" fmla="*/ 438824 h 1688976"/>
                <a:gd name="connsiteX25" fmla="*/ 64180 w 1395174"/>
                <a:gd name="connsiteY25" fmla="*/ 570569 h 1688976"/>
                <a:gd name="connsiteX26" fmla="*/ 22324 w 1395174"/>
                <a:gd name="connsiteY26" fmla="*/ 717813 h 1688976"/>
                <a:gd name="connsiteX27" fmla="*/ 5579 w 1395174"/>
                <a:gd name="connsiteY27" fmla="*/ 834058 h 1688976"/>
                <a:gd name="connsiteX28" fmla="*/ 0 w 1395174"/>
                <a:gd name="connsiteY28" fmla="*/ 934805 h 1688976"/>
                <a:gd name="connsiteX29" fmla="*/ 5581 w 1395174"/>
                <a:gd name="connsiteY29" fmla="*/ 989052 h 1688976"/>
                <a:gd name="connsiteX30" fmla="*/ 22324 w 1395174"/>
                <a:gd name="connsiteY30" fmla="*/ 1069131 h 1688976"/>
                <a:gd name="connsiteX31" fmla="*/ 41856 w 1395174"/>
                <a:gd name="connsiteY31" fmla="*/ 1136295 h 1688976"/>
                <a:gd name="connsiteX32" fmla="*/ 97667 w 1395174"/>
                <a:gd name="connsiteY32" fmla="*/ 1260290 h 1688976"/>
                <a:gd name="connsiteX33" fmla="*/ 131153 w 1395174"/>
                <a:gd name="connsiteY33" fmla="*/ 1317120 h 1688976"/>
                <a:gd name="connsiteX34" fmla="*/ 189751 w 1395174"/>
                <a:gd name="connsiteY34" fmla="*/ 1392032 h 1688976"/>
                <a:gd name="connsiteX35" fmla="*/ 259514 w 1395174"/>
                <a:gd name="connsiteY35" fmla="*/ 1472114 h 1688976"/>
                <a:gd name="connsiteX36" fmla="*/ 340437 w 1395174"/>
                <a:gd name="connsiteY36" fmla="*/ 1547027 h 1688976"/>
                <a:gd name="connsiteX37" fmla="*/ 432524 w 1395174"/>
                <a:gd name="connsiteY37" fmla="*/ 1601275 h 1688976"/>
                <a:gd name="connsiteX38" fmla="*/ 491124 w 1395174"/>
                <a:gd name="connsiteY38" fmla="*/ 1634856 h 1688976"/>
                <a:gd name="connsiteX39" fmla="*/ 608431 w 1395174"/>
                <a:gd name="connsiteY39" fmla="*/ 1688976 h 1688976"/>
                <a:gd name="connsiteX40" fmla="*/ 612054 w 1395174"/>
                <a:gd name="connsiteY40"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66009 w 1395174"/>
                <a:gd name="connsiteY6" fmla="*/ 1255123 h 1688976"/>
                <a:gd name="connsiteX7" fmla="*/ 485911 w 1395174"/>
                <a:gd name="connsiteY7" fmla="*/ 1157215 h 1688976"/>
                <a:gd name="connsiteX8" fmla="*/ 540183 w 1395174"/>
                <a:gd name="connsiteY8" fmla="*/ 1039261 h 1688976"/>
                <a:gd name="connsiteX9" fmla="*/ 625066 w 1395174"/>
                <a:gd name="connsiteY9" fmla="*/ 965802 h 1688976"/>
                <a:gd name="connsiteX10" fmla="*/ 777197 w 1395174"/>
                <a:gd name="connsiteY10" fmla="*/ 887716 h 1688976"/>
                <a:gd name="connsiteX11" fmla="*/ 901323 w 1395174"/>
                <a:gd name="connsiteY11" fmla="*/ 872807 h 1688976"/>
                <a:gd name="connsiteX12" fmla="*/ 1070197 w 1395174"/>
                <a:gd name="connsiteY12" fmla="*/ 856718 h 1688976"/>
                <a:gd name="connsiteX13" fmla="*/ 1236179 w 1395174"/>
                <a:gd name="connsiteY13" fmla="*/ 756561 h 1688976"/>
                <a:gd name="connsiteX14" fmla="*/ 1361751 w 1395174"/>
                <a:gd name="connsiteY14" fmla="*/ 586068 h 1688976"/>
                <a:gd name="connsiteX15" fmla="*/ 1392554 w 1395174"/>
                <a:gd name="connsiteY15" fmla="*/ 451613 h 1688976"/>
                <a:gd name="connsiteX16" fmla="*/ 1386865 w 1395174"/>
                <a:gd name="connsiteY16" fmla="*/ 322581 h 1688976"/>
                <a:gd name="connsiteX17" fmla="*/ 1292096 w 1395174"/>
                <a:gd name="connsiteY17" fmla="*/ 126128 h 1688976"/>
                <a:gd name="connsiteX18" fmla="*/ 1169209 w 1395174"/>
                <a:gd name="connsiteY18" fmla="*/ 43592 h 1688976"/>
                <a:gd name="connsiteX19" fmla="*/ 1010151 w 1395174"/>
                <a:gd name="connsiteY19" fmla="*/ 4843 h 1688976"/>
                <a:gd name="connsiteX20" fmla="*/ 901323 w 1395174"/>
                <a:gd name="connsiteY20" fmla="*/ 4844 h 1688976"/>
                <a:gd name="connsiteX21" fmla="*/ 725523 w 1395174"/>
                <a:gd name="connsiteY21" fmla="*/ 35843 h 1688976"/>
                <a:gd name="connsiteX22" fmla="*/ 599951 w 1395174"/>
                <a:gd name="connsiteY22" fmla="*/ 66840 h 1688976"/>
                <a:gd name="connsiteX23" fmla="*/ 440894 w 1395174"/>
                <a:gd name="connsiteY23" fmla="*/ 144336 h 1688976"/>
                <a:gd name="connsiteX24" fmla="*/ 265095 w 1395174"/>
                <a:gd name="connsiteY24" fmla="*/ 276081 h 1688976"/>
                <a:gd name="connsiteX25" fmla="*/ 139523 w 1395174"/>
                <a:gd name="connsiteY25" fmla="*/ 438824 h 1688976"/>
                <a:gd name="connsiteX26" fmla="*/ 64180 w 1395174"/>
                <a:gd name="connsiteY26" fmla="*/ 570569 h 1688976"/>
                <a:gd name="connsiteX27" fmla="*/ 22324 w 1395174"/>
                <a:gd name="connsiteY27" fmla="*/ 717813 h 1688976"/>
                <a:gd name="connsiteX28" fmla="*/ 5579 w 1395174"/>
                <a:gd name="connsiteY28" fmla="*/ 834058 h 1688976"/>
                <a:gd name="connsiteX29" fmla="*/ 0 w 1395174"/>
                <a:gd name="connsiteY29" fmla="*/ 934805 h 1688976"/>
                <a:gd name="connsiteX30" fmla="*/ 5581 w 1395174"/>
                <a:gd name="connsiteY30" fmla="*/ 989052 h 1688976"/>
                <a:gd name="connsiteX31" fmla="*/ 22324 w 1395174"/>
                <a:gd name="connsiteY31" fmla="*/ 1069131 h 1688976"/>
                <a:gd name="connsiteX32" fmla="*/ 41856 w 1395174"/>
                <a:gd name="connsiteY32" fmla="*/ 1136295 h 1688976"/>
                <a:gd name="connsiteX33" fmla="*/ 97667 w 1395174"/>
                <a:gd name="connsiteY33" fmla="*/ 1260290 h 1688976"/>
                <a:gd name="connsiteX34" fmla="*/ 131153 w 1395174"/>
                <a:gd name="connsiteY34" fmla="*/ 1317120 h 1688976"/>
                <a:gd name="connsiteX35" fmla="*/ 189751 w 1395174"/>
                <a:gd name="connsiteY35" fmla="*/ 1392032 h 1688976"/>
                <a:gd name="connsiteX36" fmla="*/ 259514 w 1395174"/>
                <a:gd name="connsiteY36" fmla="*/ 1472114 h 1688976"/>
                <a:gd name="connsiteX37" fmla="*/ 340437 w 1395174"/>
                <a:gd name="connsiteY37" fmla="*/ 1547027 h 1688976"/>
                <a:gd name="connsiteX38" fmla="*/ 432524 w 1395174"/>
                <a:gd name="connsiteY38" fmla="*/ 1601275 h 1688976"/>
                <a:gd name="connsiteX39" fmla="*/ 491124 w 1395174"/>
                <a:gd name="connsiteY39" fmla="*/ 1634856 h 1688976"/>
                <a:gd name="connsiteX40" fmla="*/ 608431 w 1395174"/>
                <a:gd name="connsiteY40" fmla="*/ 1688976 h 1688976"/>
                <a:gd name="connsiteX41" fmla="*/ 612054 w 1395174"/>
                <a:gd name="connsiteY41"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777197 w 1395174"/>
                <a:gd name="connsiteY11" fmla="*/ 887716 h 1688976"/>
                <a:gd name="connsiteX12" fmla="*/ 901323 w 1395174"/>
                <a:gd name="connsiteY12" fmla="*/ 872807 h 1688976"/>
                <a:gd name="connsiteX13" fmla="*/ 1070197 w 1395174"/>
                <a:gd name="connsiteY13" fmla="*/ 856718 h 1688976"/>
                <a:gd name="connsiteX14" fmla="*/ 1236179 w 1395174"/>
                <a:gd name="connsiteY14" fmla="*/ 756561 h 1688976"/>
                <a:gd name="connsiteX15" fmla="*/ 1361751 w 1395174"/>
                <a:gd name="connsiteY15" fmla="*/ 586068 h 1688976"/>
                <a:gd name="connsiteX16" fmla="*/ 1392554 w 1395174"/>
                <a:gd name="connsiteY16" fmla="*/ 451613 h 1688976"/>
                <a:gd name="connsiteX17" fmla="*/ 1386865 w 1395174"/>
                <a:gd name="connsiteY17" fmla="*/ 322581 h 1688976"/>
                <a:gd name="connsiteX18" fmla="*/ 1292096 w 1395174"/>
                <a:gd name="connsiteY18" fmla="*/ 126128 h 1688976"/>
                <a:gd name="connsiteX19" fmla="*/ 1169209 w 1395174"/>
                <a:gd name="connsiteY19" fmla="*/ 43592 h 1688976"/>
                <a:gd name="connsiteX20" fmla="*/ 1010151 w 1395174"/>
                <a:gd name="connsiteY20" fmla="*/ 4843 h 1688976"/>
                <a:gd name="connsiteX21" fmla="*/ 901323 w 1395174"/>
                <a:gd name="connsiteY21" fmla="*/ 4844 h 1688976"/>
                <a:gd name="connsiteX22" fmla="*/ 725523 w 1395174"/>
                <a:gd name="connsiteY22" fmla="*/ 35843 h 1688976"/>
                <a:gd name="connsiteX23" fmla="*/ 599951 w 1395174"/>
                <a:gd name="connsiteY23" fmla="*/ 66840 h 1688976"/>
                <a:gd name="connsiteX24" fmla="*/ 440894 w 1395174"/>
                <a:gd name="connsiteY24" fmla="*/ 144336 h 1688976"/>
                <a:gd name="connsiteX25" fmla="*/ 265095 w 1395174"/>
                <a:gd name="connsiteY25" fmla="*/ 276081 h 1688976"/>
                <a:gd name="connsiteX26" fmla="*/ 139523 w 1395174"/>
                <a:gd name="connsiteY26" fmla="*/ 438824 h 1688976"/>
                <a:gd name="connsiteX27" fmla="*/ 64180 w 1395174"/>
                <a:gd name="connsiteY27" fmla="*/ 570569 h 1688976"/>
                <a:gd name="connsiteX28" fmla="*/ 22324 w 1395174"/>
                <a:gd name="connsiteY28" fmla="*/ 717813 h 1688976"/>
                <a:gd name="connsiteX29" fmla="*/ 5579 w 1395174"/>
                <a:gd name="connsiteY29" fmla="*/ 834058 h 1688976"/>
                <a:gd name="connsiteX30" fmla="*/ 0 w 1395174"/>
                <a:gd name="connsiteY30" fmla="*/ 934805 h 1688976"/>
                <a:gd name="connsiteX31" fmla="*/ 5581 w 1395174"/>
                <a:gd name="connsiteY31" fmla="*/ 989052 h 1688976"/>
                <a:gd name="connsiteX32" fmla="*/ 22324 w 1395174"/>
                <a:gd name="connsiteY32" fmla="*/ 1069131 h 1688976"/>
                <a:gd name="connsiteX33" fmla="*/ 41856 w 1395174"/>
                <a:gd name="connsiteY33" fmla="*/ 1136295 h 1688976"/>
                <a:gd name="connsiteX34" fmla="*/ 97667 w 1395174"/>
                <a:gd name="connsiteY34" fmla="*/ 1260290 h 1688976"/>
                <a:gd name="connsiteX35" fmla="*/ 131153 w 1395174"/>
                <a:gd name="connsiteY35" fmla="*/ 1317120 h 1688976"/>
                <a:gd name="connsiteX36" fmla="*/ 189751 w 1395174"/>
                <a:gd name="connsiteY36" fmla="*/ 1392032 h 1688976"/>
                <a:gd name="connsiteX37" fmla="*/ 259514 w 1395174"/>
                <a:gd name="connsiteY37" fmla="*/ 1472114 h 1688976"/>
                <a:gd name="connsiteX38" fmla="*/ 340437 w 1395174"/>
                <a:gd name="connsiteY38" fmla="*/ 1547027 h 1688976"/>
                <a:gd name="connsiteX39" fmla="*/ 432524 w 1395174"/>
                <a:gd name="connsiteY39" fmla="*/ 1601275 h 1688976"/>
                <a:gd name="connsiteX40" fmla="*/ 491124 w 1395174"/>
                <a:gd name="connsiteY40" fmla="*/ 1634856 h 1688976"/>
                <a:gd name="connsiteX41" fmla="*/ 608431 w 1395174"/>
                <a:gd name="connsiteY41" fmla="*/ 1688976 h 1688976"/>
                <a:gd name="connsiteX42" fmla="*/ 612054 w 1395174"/>
                <a:gd name="connsiteY42"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1070197 w 1395174"/>
                <a:gd name="connsiteY14" fmla="*/ 856718 h 1688976"/>
                <a:gd name="connsiteX15" fmla="*/ 1236179 w 1395174"/>
                <a:gd name="connsiteY15" fmla="*/ 756561 h 1688976"/>
                <a:gd name="connsiteX16" fmla="*/ 1361751 w 1395174"/>
                <a:gd name="connsiteY16" fmla="*/ 586068 h 1688976"/>
                <a:gd name="connsiteX17" fmla="*/ 1392554 w 1395174"/>
                <a:gd name="connsiteY17" fmla="*/ 451613 h 1688976"/>
                <a:gd name="connsiteX18" fmla="*/ 1386865 w 1395174"/>
                <a:gd name="connsiteY18" fmla="*/ 322581 h 1688976"/>
                <a:gd name="connsiteX19" fmla="*/ 1292096 w 1395174"/>
                <a:gd name="connsiteY19" fmla="*/ 126128 h 1688976"/>
                <a:gd name="connsiteX20" fmla="*/ 1169209 w 1395174"/>
                <a:gd name="connsiteY20" fmla="*/ 43592 h 1688976"/>
                <a:gd name="connsiteX21" fmla="*/ 1010151 w 1395174"/>
                <a:gd name="connsiteY21" fmla="*/ 4843 h 1688976"/>
                <a:gd name="connsiteX22" fmla="*/ 901323 w 1395174"/>
                <a:gd name="connsiteY22" fmla="*/ 4844 h 1688976"/>
                <a:gd name="connsiteX23" fmla="*/ 725523 w 1395174"/>
                <a:gd name="connsiteY23" fmla="*/ 35843 h 1688976"/>
                <a:gd name="connsiteX24" fmla="*/ 599951 w 1395174"/>
                <a:gd name="connsiteY24" fmla="*/ 66840 h 1688976"/>
                <a:gd name="connsiteX25" fmla="*/ 440894 w 1395174"/>
                <a:gd name="connsiteY25" fmla="*/ 144336 h 1688976"/>
                <a:gd name="connsiteX26" fmla="*/ 265095 w 1395174"/>
                <a:gd name="connsiteY26" fmla="*/ 276081 h 1688976"/>
                <a:gd name="connsiteX27" fmla="*/ 139523 w 1395174"/>
                <a:gd name="connsiteY27" fmla="*/ 438824 h 1688976"/>
                <a:gd name="connsiteX28" fmla="*/ 64180 w 1395174"/>
                <a:gd name="connsiteY28" fmla="*/ 570569 h 1688976"/>
                <a:gd name="connsiteX29" fmla="*/ 22324 w 1395174"/>
                <a:gd name="connsiteY29" fmla="*/ 717813 h 1688976"/>
                <a:gd name="connsiteX30" fmla="*/ 5579 w 1395174"/>
                <a:gd name="connsiteY30" fmla="*/ 834058 h 1688976"/>
                <a:gd name="connsiteX31" fmla="*/ 0 w 1395174"/>
                <a:gd name="connsiteY31" fmla="*/ 934805 h 1688976"/>
                <a:gd name="connsiteX32" fmla="*/ 5581 w 1395174"/>
                <a:gd name="connsiteY32" fmla="*/ 989052 h 1688976"/>
                <a:gd name="connsiteX33" fmla="*/ 22324 w 1395174"/>
                <a:gd name="connsiteY33" fmla="*/ 1069131 h 1688976"/>
                <a:gd name="connsiteX34" fmla="*/ 41856 w 1395174"/>
                <a:gd name="connsiteY34" fmla="*/ 1136295 h 1688976"/>
                <a:gd name="connsiteX35" fmla="*/ 97667 w 1395174"/>
                <a:gd name="connsiteY35" fmla="*/ 1260290 h 1688976"/>
                <a:gd name="connsiteX36" fmla="*/ 131153 w 1395174"/>
                <a:gd name="connsiteY36" fmla="*/ 1317120 h 1688976"/>
                <a:gd name="connsiteX37" fmla="*/ 189751 w 1395174"/>
                <a:gd name="connsiteY37" fmla="*/ 1392032 h 1688976"/>
                <a:gd name="connsiteX38" fmla="*/ 259514 w 1395174"/>
                <a:gd name="connsiteY38" fmla="*/ 1472114 h 1688976"/>
                <a:gd name="connsiteX39" fmla="*/ 340437 w 1395174"/>
                <a:gd name="connsiteY39" fmla="*/ 1547027 h 1688976"/>
                <a:gd name="connsiteX40" fmla="*/ 432524 w 1395174"/>
                <a:gd name="connsiteY40" fmla="*/ 1601275 h 1688976"/>
                <a:gd name="connsiteX41" fmla="*/ 491124 w 1395174"/>
                <a:gd name="connsiteY41" fmla="*/ 1634856 h 1688976"/>
                <a:gd name="connsiteX42" fmla="*/ 608431 w 1395174"/>
                <a:gd name="connsiteY42" fmla="*/ 1688976 h 1688976"/>
                <a:gd name="connsiteX43" fmla="*/ 612054 w 1395174"/>
                <a:gd name="connsiteY43"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236179 w 1395174"/>
                <a:gd name="connsiteY16" fmla="*/ 756561 h 1688976"/>
                <a:gd name="connsiteX17" fmla="*/ 1361751 w 1395174"/>
                <a:gd name="connsiteY17" fmla="*/ 586068 h 1688976"/>
                <a:gd name="connsiteX18" fmla="*/ 1392554 w 1395174"/>
                <a:gd name="connsiteY18" fmla="*/ 451613 h 1688976"/>
                <a:gd name="connsiteX19" fmla="*/ 1386865 w 1395174"/>
                <a:gd name="connsiteY19" fmla="*/ 322581 h 1688976"/>
                <a:gd name="connsiteX20" fmla="*/ 1292096 w 1395174"/>
                <a:gd name="connsiteY20" fmla="*/ 126128 h 1688976"/>
                <a:gd name="connsiteX21" fmla="*/ 1169209 w 1395174"/>
                <a:gd name="connsiteY21" fmla="*/ 43592 h 1688976"/>
                <a:gd name="connsiteX22" fmla="*/ 1010151 w 1395174"/>
                <a:gd name="connsiteY22" fmla="*/ 4843 h 1688976"/>
                <a:gd name="connsiteX23" fmla="*/ 901323 w 1395174"/>
                <a:gd name="connsiteY23" fmla="*/ 4844 h 1688976"/>
                <a:gd name="connsiteX24" fmla="*/ 725523 w 1395174"/>
                <a:gd name="connsiteY24" fmla="*/ 35843 h 1688976"/>
                <a:gd name="connsiteX25" fmla="*/ 599951 w 1395174"/>
                <a:gd name="connsiteY25" fmla="*/ 66840 h 1688976"/>
                <a:gd name="connsiteX26" fmla="*/ 440894 w 1395174"/>
                <a:gd name="connsiteY26" fmla="*/ 144336 h 1688976"/>
                <a:gd name="connsiteX27" fmla="*/ 265095 w 1395174"/>
                <a:gd name="connsiteY27" fmla="*/ 276081 h 1688976"/>
                <a:gd name="connsiteX28" fmla="*/ 139523 w 1395174"/>
                <a:gd name="connsiteY28" fmla="*/ 438824 h 1688976"/>
                <a:gd name="connsiteX29" fmla="*/ 64180 w 1395174"/>
                <a:gd name="connsiteY29" fmla="*/ 570569 h 1688976"/>
                <a:gd name="connsiteX30" fmla="*/ 22324 w 1395174"/>
                <a:gd name="connsiteY30" fmla="*/ 717813 h 1688976"/>
                <a:gd name="connsiteX31" fmla="*/ 5579 w 1395174"/>
                <a:gd name="connsiteY31" fmla="*/ 834058 h 1688976"/>
                <a:gd name="connsiteX32" fmla="*/ 0 w 1395174"/>
                <a:gd name="connsiteY32" fmla="*/ 934805 h 1688976"/>
                <a:gd name="connsiteX33" fmla="*/ 5581 w 1395174"/>
                <a:gd name="connsiteY33" fmla="*/ 989052 h 1688976"/>
                <a:gd name="connsiteX34" fmla="*/ 22324 w 1395174"/>
                <a:gd name="connsiteY34" fmla="*/ 1069131 h 1688976"/>
                <a:gd name="connsiteX35" fmla="*/ 41856 w 1395174"/>
                <a:gd name="connsiteY35" fmla="*/ 1136295 h 1688976"/>
                <a:gd name="connsiteX36" fmla="*/ 97667 w 1395174"/>
                <a:gd name="connsiteY36" fmla="*/ 1260290 h 1688976"/>
                <a:gd name="connsiteX37" fmla="*/ 131153 w 1395174"/>
                <a:gd name="connsiteY37" fmla="*/ 1317120 h 1688976"/>
                <a:gd name="connsiteX38" fmla="*/ 189751 w 1395174"/>
                <a:gd name="connsiteY38" fmla="*/ 1392032 h 1688976"/>
                <a:gd name="connsiteX39" fmla="*/ 259514 w 1395174"/>
                <a:gd name="connsiteY39" fmla="*/ 1472114 h 1688976"/>
                <a:gd name="connsiteX40" fmla="*/ 340437 w 1395174"/>
                <a:gd name="connsiteY40" fmla="*/ 1547027 h 1688976"/>
                <a:gd name="connsiteX41" fmla="*/ 432524 w 1395174"/>
                <a:gd name="connsiteY41" fmla="*/ 1601275 h 1688976"/>
                <a:gd name="connsiteX42" fmla="*/ 491124 w 1395174"/>
                <a:gd name="connsiteY42" fmla="*/ 1634856 h 1688976"/>
                <a:gd name="connsiteX43" fmla="*/ 608431 w 1395174"/>
                <a:gd name="connsiteY43" fmla="*/ 1688976 h 1688976"/>
                <a:gd name="connsiteX44" fmla="*/ 612054 w 1395174"/>
                <a:gd name="connsiteY44"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61751 w 1395174"/>
                <a:gd name="connsiteY18" fmla="*/ 586068 h 1688976"/>
                <a:gd name="connsiteX19" fmla="*/ 1392554 w 1395174"/>
                <a:gd name="connsiteY19" fmla="*/ 451613 h 1688976"/>
                <a:gd name="connsiteX20" fmla="*/ 1386865 w 1395174"/>
                <a:gd name="connsiteY20" fmla="*/ 322581 h 1688976"/>
                <a:gd name="connsiteX21" fmla="*/ 1292096 w 1395174"/>
                <a:gd name="connsiteY21" fmla="*/ 126128 h 1688976"/>
                <a:gd name="connsiteX22" fmla="*/ 1169209 w 1395174"/>
                <a:gd name="connsiteY22" fmla="*/ 43592 h 1688976"/>
                <a:gd name="connsiteX23" fmla="*/ 1010151 w 1395174"/>
                <a:gd name="connsiteY23" fmla="*/ 4843 h 1688976"/>
                <a:gd name="connsiteX24" fmla="*/ 901323 w 1395174"/>
                <a:gd name="connsiteY24" fmla="*/ 4844 h 1688976"/>
                <a:gd name="connsiteX25" fmla="*/ 725523 w 1395174"/>
                <a:gd name="connsiteY25" fmla="*/ 35843 h 1688976"/>
                <a:gd name="connsiteX26" fmla="*/ 599951 w 1395174"/>
                <a:gd name="connsiteY26" fmla="*/ 66840 h 1688976"/>
                <a:gd name="connsiteX27" fmla="*/ 440894 w 1395174"/>
                <a:gd name="connsiteY27" fmla="*/ 144336 h 1688976"/>
                <a:gd name="connsiteX28" fmla="*/ 265095 w 1395174"/>
                <a:gd name="connsiteY28" fmla="*/ 276081 h 1688976"/>
                <a:gd name="connsiteX29" fmla="*/ 139523 w 1395174"/>
                <a:gd name="connsiteY29" fmla="*/ 438824 h 1688976"/>
                <a:gd name="connsiteX30" fmla="*/ 64180 w 1395174"/>
                <a:gd name="connsiteY30" fmla="*/ 570569 h 1688976"/>
                <a:gd name="connsiteX31" fmla="*/ 22324 w 1395174"/>
                <a:gd name="connsiteY31" fmla="*/ 717813 h 1688976"/>
                <a:gd name="connsiteX32" fmla="*/ 5579 w 1395174"/>
                <a:gd name="connsiteY32" fmla="*/ 834058 h 1688976"/>
                <a:gd name="connsiteX33" fmla="*/ 0 w 1395174"/>
                <a:gd name="connsiteY33" fmla="*/ 934805 h 1688976"/>
                <a:gd name="connsiteX34" fmla="*/ 5581 w 1395174"/>
                <a:gd name="connsiteY34" fmla="*/ 989052 h 1688976"/>
                <a:gd name="connsiteX35" fmla="*/ 22324 w 1395174"/>
                <a:gd name="connsiteY35" fmla="*/ 1069131 h 1688976"/>
                <a:gd name="connsiteX36" fmla="*/ 41856 w 1395174"/>
                <a:gd name="connsiteY36" fmla="*/ 1136295 h 1688976"/>
                <a:gd name="connsiteX37" fmla="*/ 97667 w 1395174"/>
                <a:gd name="connsiteY37" fmla="*/ 1260290 h 1688976"/>
                <a:gd name="connsiteX38" fmla="*/ 131153 w 1395174"/>
                <a:gd name="connsiteY38" fmla="*/ 1317120 h 1688976"/>
                <a:gd name="connsiteX39" fmla="*/ 189751 w 1395174"/>
                <a:gd name="connsiteY39" fmla="*/ 1392032 h 1688976"/>
                <a:gd name="connsiteX40" fmla="*/ 259514 w 1395174"/>
                <a:gd name="connsiteY40" fmla="*/ 1472114 h 1688976"/>
                <a:gd name="connsiteX41" fmla="*/ 340437 w 1395174"/>
                <a:gd name="connsiteY41" fmla="*/ 1547027 h 1688976"/>
                <a:gd name="connsiteX42" fmla="*/ 432524 w 1395174"/>
                <a:gd name="connsiteY42" fmla="*/ 1601275 h 1688976"/>
                <a:gd name="connsiteX43" fmla="*/ 491124 w 1395174"/>
                <a:gd name="connsiteY43" fmla="*/ 1634856 h 1688976"/>
                <a:gd name="connsiteX44" fmla="*/ 608431 w 1395174"/>
                <a:gd name="connsiteY44" fmla="*/ 1688976 h 1688976"/>
                <a:gd name="connsiteX45" fmla="*/ 612054 w 1395174"/>
                <a:gd name="connsiteY45"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08733 w 1395174"/>
                <a:gd name="connsiteY18" fmla="*/ 658399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17104 w 1395174"/>
                <a:gd name="connsiteY18" fmla="*/ 671315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47799 w 1394597"/>
                <a:gd name="connsiteY22" fmla="*/ 216668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64542 w 1394597"/>
                <a:gd name="connsiteY22" fmla="*/ 237333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5021"/>
                <a:gd name="connsiteY0" fmla="*/ 1686519 h 1688976"/>
                <a:gd name="connsiteX1" fmla="*/ 612054 w 1395021"/>
                <a:gd name="connsiteY1" fmla="*/ 1686519 h 1688976"/>
                <a:gd name="connsiteX2" fmla="*/ 532383 w 1395021"/>
                <a:gd name="connsiteY2" fmla="*/ 1600212 h 1688976"/>
                <a:gd name="connsiteX3" fmla="*/ 502285 w 1395021"/>
                <a:gd name="connsiteY3" fmla="*/ 1528945 h 1688976"/>
                <a:gd name="connsiteX4" fmla="*/ 491123 w 1395021"/>
                <a:gd name="connsiteY4" fmla="*/ 1477280 h 1688976"/>
                <a:gd name="connsiteX5" fmla="*/ 468800 w 1395021"/>
                <a:gd name="connsiteY5" fmla="*/ 1415283 h 1688976"/>
                <a:gd name="connsiteX6" fmla="*/ 456754 w 1395021"/>
                <a:gd name="connsiteY6" fmla="*/ 1353314 h 1688976"/>
                <a:gd name="connsiteX7" fmla="*/ 466009 w 1395021"/>
                <a:gd name="connsiteY7" fmla="*/ 1255123 h 1688976"/>
                <a:gd name="connsiteX8" fmla="*/ 485911 w 1395021"/>
                <a:gd name="connsiteY8" fmla="*/ 1157215 h 1688976"/>
                <a:gd name="connsiteX9" fmla="*/ 540183 w 1395021"/>
                <a:gd name="connsiteY9" fmla="*/ 1039261 h 1688976"/>
                <a:gd name="connsiteX10" fmla="*/ 625066 w 1395021"/>
                <a:gd name="connsiteY10" fmla="*/ 965802 h 1688976"/>
                <a:gd name="connsiteX11" fmla="*/ 694828 w 1395021"/>
                <a:gd name="connsiteY11" fmla="*/ 921888 h 1688976"/>
                <a:gd name="connsiteX12" fmla="*/ 777197 w 1395021"/>
                <a:gd name="connsiteY12" fmla="*/ 887716 h 1688976"/>
                <a:gd name="connsiteX13" fmla="*/ 901323 w 1395021"/>
                <a:gd name="connsiteY13" fmla="*/ 872807 h 1688976"/>
                <a:gd name="connsiteX14" fmla="*/ 979456 w 1395021"/>
                <a:gd name="connsiteY14" fmla="*/ 870224 h 1688976"/>
                <a:gd name="connsiteX15" fmla="*/ 1070197 w 1395021"/>
                <a:gd name="connsiteY15" fmla="*/ 856718 h 1688976"/>
                <a:gd name="connsiteX16" fmla="*/ 1160837 w 1395021"/>
                <a:gd name="connsiteY16" fmla="*/ 805643 h 1688976"/>
                <a:gd name="connsiteX17" fmla="*/ 1236179 w 1395021"/>
                <a:gd name="connsiteY17" fmla="*/ 756561 h 1688976"/>
                <a:gd name="connsiteX18" fmla="*/ 1317104 w 1395021"/>
                <a:gd name="connsiteY18" fmla="*/ 671315 h 1688976"/>
                <a:gd name="connsiteX19" fmla="*/ 1361751 w 1395021"/>
                <a:gd name="connsiteY19" fmla="*/ 586068 h 1688976"/>
                <a:gd name="connsiteX20" fmla="*/ 1392554 w 1395021"/>
                <a:gd name="connsiteY20" fmla="*/ 451613 h 1688976"/>
                <a:gd name="connsiteX21" fmla="*/ 1392447 w 1395021"/>
                <a:gd name="connsiteY21" fmla="*/ 376828 h 1688976"/>
                <a:gd name="connsiteX22" fmla="*/ 1386865 w 1395021"/>
                <a:gd name="connsiteY22" fmla="*/ 322581 h 1688976"/>
                <a:gd name="connsiteX23" fmla="*/ 1364542 w 1395021"/>
                <a:gd name="connsiteY23" fmla="*/ 237333 h 1688976"/>
                <a:gd name="connsiteX24" fmla="*/ 1292096 w 1395021"/>
                <a:gd name="connsiteY24" fmla="*/ 126128 h 1688976"/>
                <a:gd name="connsiteX25" fmla="*/ 1169209 w 1395021"/>
                <a:gd name="connsiteY25" fmla="*/ 43592 h 1688976"/>
                <a:gd name="connsiteX26" fmla="*/ 1010151 w 1395021"/>
                <a:gd name="connsiteY26" fmla="*/ 4843 h 1688976"/>
                <a:gd name="connsiteX27" fmla="*/ 901323 w 1395021"/>
                <a:gd name="connsiteY27" fmla="*/ 4844 h 1688976"/>
                <a:gd name="connsiteX28" fmla="*/ 725523 w 1395021"/>
                <a:gd name="connsiteY28" fmla="*/ 35843 h 1688976"/>
                <a:gd name="connsiteX29" fmla="*/ 599951 w 1395021"/>
                <a:gd name="connsiteY29" fmla="*/ 66840 h 1688976"/>
                <a:gd name="connsiteX30" fmla="*/ 440894 w 1395021"/>
                <a:gd name="connsiteY30" fmla="*/ 144336 h 1688976"/>
                <a:gd name="connsiteX31" fmla="*/ 265095 w 1395021"/>
                <a:gd name="connsiteY31" fmla="*/ 276081 h 1688976"/>
                <a:gd name="connsiteX32" fmla="*/ 139523 w 1395021"/>
                <a:gd name="connsiteY32" fmla="*/ 438824 h 1688976"/>
                <a:gd name="connsiteX33" fmla="*/ 64180 w 1395021"/>
                <a:gd name="connsiteY33" fmla="*/ 570569 h 1688976"/>
                <a:gd name="connsiteX34" fmla="*/ 22324 w 1395021"/>
                <a:gd name="connsiteY34" fmla="*/ 717813 h 1688976"/>
                <a:gd name="connsiteX35" fmla="*/ 5579 w 1395021"/>
                <a:gd name="connsiteY35" fmla="*/ 834058 h 1688976"/>
                <a:gd name="connsiteX36" fmla="*/ 0 w 1395021"/>
                <a:gd name="connsiteY36" fmla="*/ 934805 h 1688976"/>
                <a:gd name="connsiteX37" fmla="*/ 5581 w 1395021"/>
                <a:gd name="connsiteY37" fmla="*/ 989052 h 1688976"/>
                <a:gd name="connsiteX38" fmla="*/ 22324 w 1395021"/>
                <a:gd name="connsiteY38" fmla="*/ 1069131 h 1688976"/>
                <a:gd name="connsiteX39" fmla="*/ 41856 w 1395021"/>
                <a:gd name="connsiteY39" fmla="*/ 1136295 h 1688976"/>
                <a:gd name="connsiteX40" fmla="*/ 97667 w 1395021"/>
                <a:gd name="connsiteY40" fmla="*/ 1260290 h 1688976"/>
                <a:gd name="connsiteX41" fmla="*/ 131153 w 1395021"/>
                <a:gd name="connsiteY41" fmla="*/ 1317120 h 1688976"/>
                <a:gd name="connsiteX42" fmla="*/ 189751 w 1395021"/>
                <a:gd name="connsiteY42" fmla="*/ 1392032 h 1688976"/>
                <a:gd name="connsiteX43" fmla="*/ 259514 w 1395021"/>
                <a:gd name="connsiteY43" fmla="*/ 1472114 h 1688976"/>
                <a:gd name="connsiteX44" fmla="*/ 340437 w 1395021"/>
                <a:gd name="connsiteY44" fmla="*/ 1547027 h 1688976"/>
                <a:gd name="connsiteX45" fmla="*/ 432524 w 1395021"/>
                <a:gd name="connsiteY45" fmla="*/ 1601275 h 1688976"/>
                <a:gd name="connsiteX46" fmla="*/ 491124 w 1395021"/>
                <a:gd name="connsiteY46" fmla="*/ 1634856 h 1688976"/>
                <a:gd name="connsiteX47" fmla="*/ 608431 w 1395021"/>
                <a:gd name="connsiteY47" fmla="*/ 1688976 h 1688976"/>
                <a:gd name="connsiteX48" fmla="*/ 612054 w 1395021"/>
                <a:gd name="connsiteY48" fmla="*/ 1686519 h 1688976"/>
                <a:gd name="connsiteX0" fmla="*/ 612054 w 1401002"/>
                <a:gd name="connsiteY0" fmla="*/ 1686519 h 1688976"/>
                <a:gd name="connsiteX1" fmla="*/ 612054 w 1401002"/>
                <a:gd name="connsiteY1" fmla="*/ 1686519 h 1688976"/>
                <a:gd name="connsiteX2" fmla="*/ 532383 w 1401002"/>
                <a:gd name="connsiteY2" fmla="*/ 1600212 h 1688976"/>
                <a:gd name="connsiteX3" fmla="*/ 502285 w 1401002"/>
                <a:gd name="connsiteY3" fmla="*/ 1528945 h 1688976"/>
                <a:gd name="connsiteX4" fmla="*/ 491123 w 1401002"/>
                <a:gd name="connsiteY4" fmla="*/ 1477280 h 1688976"/>
                <a:gd name="connsiteX5" fmla="*/ 468800 w 1401002"/>
                <a:gd name="connsiteY5" fmla="*/ 1415283 h 1688976"/>
                <a:gd name="connsiteX6" fmla="*/ 456754 w 1401002"/>
                <a:gd name="connsiteY6" fmla="*/ 1353314 h 1688976"/>
                <a:gd name="connsiteX7" fmla="*/ 466009 w 1401002"/>
                <a:gd name="connsiteY7" fmla="*/ 1255123 h 1688976"/>
                <a:gd name="connsiteX8" fmla="*/ 485911 w 1401002"/>
                <a:gd name="connsiteY8" fmla="*/ 1157215 h 1688976"/>
                <a:gd name="connsiteX9" fmla="*/ 540183 w 1401002"/>
                <a:gd name="connsiteY9" fmla="*/ 1039261 h 1688976"/>
                <a:gd name="connsiteX10" fmla="*/ 625066 w 1401002"/>
                <a:gd name="connsiteY10" fmla="*/ 965802 h 1688976"/>
                <a:gd name="connsiteX11" fmla="*/ 694828 w 1401002"/>
                <a:gd name="connsiteY11" fmla="*/ 921888 h 1688976"/>
                <a:gd name="connsiteX12" fmla="*/ 777197 w 1401002"/>
                <a:gd name="connsiteY12" fmla="*/ 887716 h 1688976"/>
                <a:gd name="connsiteX13" fmla="*/ 901323 w 1401002"/>
                <a:gd name="connsiteY13" fmla="*/ 872807 h 1688976"/>
                <a:gd name="connsiteX14" fmla="*/ 979456 w 1401002"/>
                <a:gd name="connsiteY14" fmla="*/ 870224 h 1688976"/>
                <a:gd name="connsiteX15" fmla="*/ 1070197 w 1401002"/>
                <a:gd name="connsiteY15" fmla="*/ 856718 h 1688976"/>
                <a:gd name="connsiteX16" fmla="*/ 1160837 w 1401002"/>
                <a:gd name="connsiteY16" fmla="*/ 805643 h 1688976"/>
                <a:gd name="connsiteX17" fmla="*/ 1236179 w 1401002"/>
                <a:gd name="connsiteY17" fmla="*/ 756561 h 1688976"/>
                <a:gd name="connsiteX18" fmla="*/ 1317104 w 1401002"/>
                <a:gd name="connsiteY18" fmla="*/ 671315 h 1688976"/>
                <a:gd name="connsiteX19" fmla="*/ 1361751 w 1401002"/>
                <a:gd name="connsiteY19" fmla="*/ 586068 h 1688976"/>
                <a:gd name="connsiteX20" fmla="*/ 1392554 w 1401002"/>
                <a:gd name="connsiteY20" fmla="*/ 451613 h 1688976"/>
                <a:gd name="connsiteX21" fmla="*/ 1400818 w 1401002"/>
                <a:gd name="connsiteY21" fmla="*/ 381995 h 1688976"/>
                <a:gd name="connsiteX22" fmla="*/ 1386865 w 1401002"/>
                <a:gd name="connsiteY22" fmla="*/ 322581 h 1688976"/>
                <a:gd name="connsiteX23" fmla="*/ 1364542 w 1401002"/>
                <a:gd name="connsiteY23" fmla="*/ 237333 h 1688976"/>
                <a:gd name="connsiteX24" fmla="*/ 1292096 w 1401002"/>
                <a:gd name="connsiteY24" fmla="*/ 126128 h 1688976"/>
                <a:gd name="connsiteX25" fmla="*/ 1169209 w 1401002"/>
                <a:gd name="connsiteY25" fmla="*/ 43592 h 1688976"/>
                <a:gd name="connsiteX26" fmla="*/ 1010151 w 1401002"/>
                <a:gd name="connsiteY26" fmla="*/ 4843 h 1688976"/>
                <a:gd name="connsiteX27" fmla="*/ 901323 w 1401002"/>
                <a:gd name="connsiteY27" fmla="*/ 4844 h 1688976"/>
                <a:gd name="connsiteX28" fmla="*/ 725523 w 1401002"/>
                <a:gd name="connsiteY28" fmla="*/ 35843 h 1688976"/>
                <a:gd name="connsiteX29" fmla="*/ 599951 w 1401002"/>
                <a:gd name="connsiteY29" fmla="*/ 66840 h 1688976"/>
                <a:gd name="connsiteX30" fmla="*/ 440894 w 1401002"/>
                <a:gd name="connsiteY30" fmla="*/ 144336 h 1688976"/>
                <a:gd name="connsiteX31" fmla="*/ 265095 w 1401002"/>
                <a:gd name="connsiteY31" fmla="*/ 276081 h 1688976"/>
                <a:gd name="connsiteX32" fmla="*/ 139523 w 1401002"/>
                <a:gd name="connsiteY32" fmla="*/ 438824 h 1688976"/>
                <a:gd name="connsiteX33" fmla="*/ 64180 w 1401002"/>
                <a:gd name="connsiteY33" fmla="*/ 570569 h 1688976"/>
                <a:gd name="connsiteX34" fmla="*/ 22324 w 1401002"/>
                <a:gd name="connsiteY34" fmla="*/ 717813 h 1688976"/>
                <a:gd name="connsiteX35" fmla="*/ 5579 w 1401002"/>
                <a:gd name="connsiteY35" fmla="*/ 834058 h 1688976"/>
                <a:gd name="connsiteX36" fmla="*/ 0 w 1401002"/>
                <a:gd name="connsiteY36" fmla="*/ 934805 h 1688976"/>
                <a:gd name="connsiteX37" fmla="*/ 5581 w 1401002"/>
                <a:gd name="connsiteY37" fmla="*/ 989052 h 1688976"/>
                <a:gd name="connsiteX38" fmla="*/ 22324 w 1401002"/>
                <a:gd name="connsiteY38" fmla="*/ 1069131 h 1688976"/>
                <a:gd name="connsiteX39" fmla="*/ 41856 w 1401002"/>
                <a:gd name="connsiteY39" fmla="*/ 1136295 h 1688976"/>
                <a:gd name="connsiteX40" fmla="*/ 97667 w 1401002"/>
                <a:gd name="connsiteY40" fmla="*/ 1260290 h 1688976"/>
                <a:gd name="connsiteX41" fmla="*/ 131153 w 1401002"/>
                <a:gd name="connsiteY41" fmla="*/ 1317120 h 1688976"/>
                <a:gd name="connsiteX42" fmla="*/ 189751 w 1401002"/>
                <a:gd name="connsiteY42" fmla="*/ 1392032 h 1688976"/>
                <a:gd name="connsiteX43" fmla="*/ 259514 w 1401002"/>
                <a:gd name="connsiteY43" fmla="*/ 1472114 h 1688976"/>
                <a:gd name="connsiteX44" fmla="*/ 340437 w 1401002"/>
                <a:gd name="connsiteY44" fmla="*/ 1547027 h 1688976"/>
                <a:gd name="connsiteX45" fmla="*/ 432524 w 1401002"/>
                <a:gd name="connsiteY45" fmla="*/ 1601275 h 1688976"/>
                <a:gd name="connsiteX46" fmla="*/ 491124 w 1401002"/>
                <a:gd name="connsiteY46" fmla="*/ 1634856 h 1688976"/>
                <a:gd name="connsiteX47" fmla="*/ 608431 w 1401002"/>
                <a:gd name="connsiteY47" fmla="*/ 1688976 h 1688976"/>
                <a:gd name="connsiteX48" fmla="*/ 612054 w 1401002"/>
                <a:gd name="connsiteY48" fmla="*/ 1686519 h 1688976"/>
                <a:gd name="connsiteX0" fmla="*/ 612054 w 1400934"/>
                <a:gd name="connsiteY0" fmla="*/ 1686519 h 1688976"/>
                <a:gd name="connsiteX1" fmla="*/ 612054 w 1400934"/>
                <a:gd name="connsiteY1" fmla="*/ 1686519 h 1688976"/>
                <a:gd name="connsiteX2" fmla="*/ 532383 w 1400934"/>
                <a:gd name="connsiteY2" fmla="*/ 1600212 h 1688976"/>
                <a:gd name="connsiteX3" fmla="*/ 502285 w 1400934"/>
                <a:gd name="connsiteY3" fmla="*/ 1528945 h 1688976"/>
                <a:gd name="connsiteX4" fmla="*/ 491123 w 1400934"/>
                <a:gd name="connsiteY4" fmla="*/ 1477280 h 1688976"/>
                <a:gd name="connsiteX5" fmla="*/ 468800 w 1400934"/>
                <a:gd name="connsiteY5" fmla="*/ 1415283 h 1688976"/>
                <a:gd name="connsiteX6" fmla="*/ 456754 w 1400934"/>
                <a:gd name="connsiteY6" fmla="*/ 1353314 h 1688976"/>
                <a:gd name="connsiteX7" fmla="*/ 466009 w 1400934"/>
                <a:gd name="connsiteY7" fmla="*/ 1255123 h 1688976"/>
                <a:gd name="connsiteX8" fmla="*/ 485911 w 1400934"/>
                <a:gd name="connsiteY8" fmla="*/ 1157215 h 1688976"/>
                <a:gd name="connsiteX9" fmla="*/ 540183 w 1400934"/>
                <a:gd name="connsiteY9" fmla="*/ 1039261 h 1688976"/>
                <a:gd name="connsiteX10" fmla="*/ 625066 w 1400934"/>
                <a:gd name="connsiteY10" fmla="*/ 965802 h 1688976"/>
                <a:gd name="connsiteX11" fmla="*/ 694828 w 1400934"/>
                <a:gd name="connsiteY11" fmla="*/ 921888 h 1688976"/>
                <a:gd name="connsiteX12" fmla="*/ 777197 w 1400934"/>
                <a:gd name="connsiteY12" fmla="*/ 887716 h 1688976"/>
                <a:gd name="connsiteX13" fmla="*/ 901323 w 1400934"/>
                <a:gd name="connsiteY13" fmla="*/ 872807 h 1688976"/>
                <a:gd name="connsiteX14" fmla="*/ 979456 w 1400934"/>
                <a:gd name="connsiteY14" fmla="*/ 870224 h 1688976"/>
                <a:gd name="connsiteX15" fmla="*/ 1070197 w 1400934"/>
                <a:gd name="connsiteY15" fmla="*/ 856718 h 1688976"/>
                <a:gd name="connsiteX16" fmla="*/ 1160837 w 1400934"/>
                <a:gd name="connsiteY16" fmla="*/ 805643 h 1688976"/>
                <a:gd name="connsiteX17" fmla="*/ 1236179 w 1400934"/>
                <a:gd name="connsiteY17" fmla="*/ 756561 h 1688976"/>
                <a:gd name="connsiteX18" fmla="*/ 1317104 w 1400934"/>
                <a:gd name="connsiteY18" fmla="*/ 671315 h 1688976"/>
                <a:gd name="connsiteX19" fmla="*/ 1361751 w 1400934"/>
                <a:gd name="connsiteY19" fmla="*/ 586068 h 1688976"/>
                <a:gd name="connsiteX20" fmla="*/ 1375704 w 1400934"/>
                <a:gd name="connsiteY20" fmla="*/ 518905 h 1688976"/>
                <a:gd name="connsiteX21" fmla="*/ 1392554 w 1400934"/>
                <a:gd name="connsiteY21" fmla="*/ 451613 h 1688976"/>
                <a:gd name="connsiteX22" fmla="*/ 1400818 w 1400934"/>
                <a:gd name="connsiteY22" fmla="*/ 381995 h 1688976"/>
                <a:gd name="connsiteX23" fmla="*/ 1386865 w 1400934"/>
                <a:gd name="connsiteY23" fmla="*/ 322581 h 1688976"/>
                <a:gd name="connsiteX24" fmla="*/ 1364542 w 1400934"/>
                <a:gd name="connsiteY24" fmla="*/ 237333 h 1688976"/>
                <a:gd name="connsiteX25" fmla="*/ 1292096 w 1400934"/>
                <a:gd name="connsiteY25" fmla="*/ 126128 h 1688976"/>
                <a:gd name="connsiteX26" fmla="*/ 1169209 w 1400934"/>
                <a:gd name="connsiteY26" fmla="*/ 43592 h 1688976"/>
                <a:gd name="connsiteX27" fmla="*/ 1010151 w 1400934"/>
                <a:gd name="connsiteY27" fmla="*/ 4843 h 1688976"/>
                <a:gd name="connsiteX28" fmla="*/ 901323 w 1400934"/>
                <a:gd name="connsiteY28" fmla="*/ 4844 h 1688976"/>
                <a:gd name="connsiteX29" fmla="*/ 725523 w 1400934"/>
                <a:gd name="connsiteY29" fmla="*/ 35843 h 1688976"/>
                <a:gd name="connsiteX30" fmla="*/ 599951 w 1400934"/>
                <a:gd name="connsiteY30" fmla="*/ 66840 h 1688976"/>
                <a:gd name="connsiteX31" fmla="*/ 440894 w 1400934"/>
                <a:gd name="connsiteY31" fmla="*/ 144336 h 1688976"/>
                <a:gd name="connsiteX32" fmla="*/ 265095 w 1400934"/>
                <a:gd name="connsiteY32" fmla="*/ 276081 h 1688976"/>
                <a:gd name="connsiteX33" fmla="*/ 139523 w 1400934"/>
                <a:gd name="connsiteY33" fmla="*/ 438824 h 1688976"/>
                <a:gd name="connsiteX34" fmla="*/ 64180 w 1400934"/>
                <a:gd name="connsiteY34" fmla="*/ 570569 h 1688976"/>
                <a:gd name="connsiteX35" fmla="*/ 22324 w 1400934"/>
                <a:gd name="connsiteY35" fmla="*/ 717813 h 1688976"/>
                <a:gd name="connsiteX36" fmla="*/ 5579 w 1400934"/>
                <a:gd name="connsiteY36" fmla="*/ 834058 h 1688976"/>
                <a:gd name="connsiteX37" fmla="*/ 0 w 1400934"/>
                <a:gd name="connsiteY37" fmla="*/ 934805 h 1688976"/>
                <a:gd name="connsiteX38" fmla="*/ 5581 w 1400934"/>
                <a:gd name="connsiteY38" fmla="*/ 989052 h 1688976"/>
                <a:gd name="connsiteX39" fmla="*/ 22324 w 1400934"/>
                <a:gd name="connsiteY39" fmla="*/ 1069131 h 1688976"/>
                <a:gd name="connsiteX40" fmla="*/ 41856 w 1400934"/>
                <a:gd name="connsiteY40" fmla="*/ 1136295 h 1688976"/>
                <a:gd name="connsiteX41" fmla="*/ 97667 w 1400934"/>
                <a:gd name="connsiteY41" fmla="*/ 1260290 h 1688976"/>
                <a:gd name="connsiteX42" fmla="*/ 131153 w 1400934"/>
                <a:gd name="connsiteY42" fmla="*/ 1317120 h 1688976"/>
                <a:gd name="connsiteX43" fmla="*/ 189751 w 1400934"/>
                <a:gd name="connsiteY43" fmla="*/ 1392032 h 1688976"/>
                <a:gd name="connsiteX44" fmla="*/ 259514 w 1400934"/>
                <a:gd name="connsiteY44" fmla="*/ 1472114 h 1688976"/>
                <a:gd name="connsiteX45" fmla="*/ 340437 w 1400934"/>
                <a:gd name="connsiteY45" fmla="*/ 1547027 h 1688976"/>
                <a:gd name="connsiteX46" fmla="*/ 432524 w 1400934"/>
                <a:gd name="connsiteY46" fmla="*/ 1601275 h 1688976"/>
                <a:gd name="connsiteX47" fmla="*/ 491124 w 1400934"/>
                <a:gd name="connsiteY47" fmla="*/ 1634856 h 1688976"/>
                <a:gd name="connsiteX48" fmla="*/ 608431 w 1400934"/>
                <a:gd name="connsiteY48" fmla="*/ 1688976 h 1688976"/>
                <a:gd name="connsiteX49" fmla="*/ 612054 w 1400934"/>
                <a:gd name="connsiteY49" fmla="*/ 1686519 h 1688976"/>
                <a:gd name="connsiteX0" fmla="*/ 612054 w 1400918"/>
                <a:gd name="connsiteY0" fmla="*/ 1686519 h 1688976"/>
                <a:gd name="connsiteX1" fmla="*/ 612054 w 1400918"/>
                <a:gd name="connsiteY1" fmla="*/ 1686519 h 1688976"/>
                <a:gd name="connsiteX2" fmla="*/ 532383 w 1400918"/>
                <a:gd name="connsiteY2" fmla="*/ 1600212 h 1688976"/>
                <a:gd name="connsiteX3" fmla="*/ 502285 w 1400918"/>
                <a:gd name="connsiteY3" fmla="*/ 1528945 h 1688976"/>
                <a:gd name="connsiteX4" fmla="*/ 491123 w 1400918"/>
                <a:gd name="connsiteY4" fmla="*/ 1477280 h 1688976"/>
                <a:gd name="connsiteX5" fmla="*/ 468800 w 1400918"/>
                <a:gd name="connsiteY5" fmla="*/ 1415283 h 1688976"/>
                <a:gd name="connsiteX6" fmla="*/ 456754 w 1400918"/>
                <a:gd name="connsiteY6" fmla="*/ 1353314 h 1688976"/>
                <a:gd name="connsiteX7" fmla="*/ 466009 w 1400918"/>
                <a:gd name="connsiteY7" fmla="*/ 1255123 h 1688976"/>
                <a:gd name="connsiteX8" fmla="*/ 485911 w 1400918"/>
                <a:gd name="connsiteY8" fmla="*/ 1157215 h 1688976"/>
                <a:gd name="connsiteX9" fmla="*/ 540183 w 1400918"/>
                <a:gd name="connsiteY9" fmla="*/ 1039261 h 1688976"/>
                <a:gd name="connsiteX10" fmla="*/ 625066 w 1400918"/>
                <a:gd name="connsiteY10" fmla="*/ 965802 h 1688976"/>
                <a:gd name="connsiteX11" fmla="*/ 694828 w 1400918"/>
                <a:gd name="connsiteY11" fmla="*/ 921888 h 1688976"/>
                <a:gd name="connsiteX12" fmla="*/ 777197 w 1400918"/>
                <a:gd name="connsiteY12" fmla="*/ 887716 h 1688976"/>
                <a:gd name="connsiteX13" fmla="*/ 901323 w 1400918"/>
                <a:gd name="connsiteY13" fmla="*/ 872807 h 1688976"/>
                <a:gd name="connsiteX14" fmla="*/ 979456 w 1400918"/>
                <a:gd name="connsiteY14" fmla="*/ 870224 h 1688976"/>
                <a:gd name="connsiteX15" fmla="*/ 1070197 w 1400918"/>
                <a:gd name="connsiteY15" fmla="*/ 856718 h 1688976"/>
                <a:gd name="connsiteX16" fmla="*/ 1160837 w 1400918"/>
                <a:gd name="connsiteY16" fmla="*/ 805643 h 1688976"/>
                <a:gd name="connsiteX17" fmla="*/ 1236179 w 1400918"/>
                <a:gd name="connsiteY17" fmla="*/ 756561 h 1688976"/>
                <a:gd name="connsiteX18" fmla="*/ 1317104 w 1400918"/>
                <a:gd name="connsiteY18" fmla="*/ 671315 h 1688976"/>
                <a:gd name="connsiteX19" fmla="*/ 1361751 w 1400918"/>
                <a:gd name="connsiteY19" fmla="*/ 586068 h 1688976"/>
                <a:gd name="connsiteX20" fmla="*/ 1381285 w 1400918"/>
                <a:gd name="connsiteY20" fmla="*/ 547321 h 1688976"/>
                <a:gd name="connsiteX21" fmla="*/ 1392554 w 1400918"/>
                <a:gd name="connsiteY21" fmla="*/ 451613 h 1688976"/>
                <a:gd name="connsiteX22" fmla="*/ 1400818 w 1400918"/>
                <a:gd name="connsiteY22" fmla="*/ 381995 h 1688976"/>
                <a:gd name="connsiteX23" fmla="*/ 1386865 w 1400918"/>
                <a:gd name="connsiteY23" fmla="*/ 322581 h 1688976"/>
                <a:gd name="connsiteX24" fmla="*/ 1364542 w 1400918"/>
                <a:gd name="connsiteY24" fmla="*/ 237333 h 1688976"/>
                <a:gd name="connsiteX25" fmla="*/ 1292096 w 1400918"/>
                <a:gd name="connsiteY25" fmla="*/ 126128 h 1688976"/>
                <a:gd name="connsiteX26" fmla="*/ 1169209 w 1400918"/>
                <a:gd name="connsiteY26" fmla="*/ 43592 h 1688976"/>
                <a:gd name="connsiteX27" fmla="*/ 1010151 w 1400918"/>
                <a:gd name="connsiteY27" fmla="*/ 4843 h 1688976"/>
                <a:gd name="connsiteX28" fmla="*/ 901323 w 1400918"/>
                <a:gd name="connsiteY28" fmla="*/ 4844 h 1688976"/>
                <a:gd name="connsiteX29" fmla="*/ 725523 w 1400918"/>
                <a:gd name="connsiteY29" fmla="*/ 35843 h 1688976"/>
                <a:gd name="connsiteX30" fmla="*/ 599951 w 1400918"/>
                <a:gd name="connsiteY30" fmla="*/ 66840 h 1688976"/>
                <a:gd name="connsiteX31" fmla="*/ 440894 w 1400918"/>
                <a:gd name="connsiteY31" fmla="*/ 144336 h 1688976"/>
                <a:gd name="connsiteX32" fmla="*/ 265095 w 1400918"/>
                <a:gd name="connsiteY32" fmla="*/ 276081 h 1688976"/>
                <a:gd name="connsiteX33" fmla="*/ 139523 w 1400918"/>
                <a:gd name="connsiteY33" fmla="*/ 438824 h 1688976"/>
                <a:gd name="connsiteX34" fmla="*/ 64180 w 1400918"/>
                <a:gd name="connsiteY34" fmla="*/ 570569 h 1688976"/>
                <a:gd name="connsiteX35" fmla="*/ 22324 w 1400918"/>
                <a:gd name="connsiteY35" fmla="*/ 717813 h 1688976"/>
                <a:gd name="connsiteX36" fmla="*/ 5579 w 1400918"/>
                <a:gd name="connsiteY36" fmla="*/ 834058 h 1688976"/>
                <a:gd name="connsiteX37" fmla="*/ 0 w 1400918"/>
                <a:gd name="connsiteY37" fmla="*/ 934805 h 1688976"/>
                <a:gd name="connsiteX38" fmla="*/ 5581 w 1400918"/>
                <a:gd name="connsiteY38" fmla="*/ 989052 h 1688976"/>
                <a:gd name="connsiteX39" fmla="*/ 22324 w 1400918"/>
                <a:gd name="connsiteY39" fmla="*/ 1069131 h 1688976"/>
                <a:gd name="connsiteX40" fmla="*/ 41856 w 1400918"/>
                <a:gd name="connsiteY40" fmla="*/ 1136295 h 1688976"/>
                <a:gd name="connsiteX41" fmla="*/ 97667 w 1400918"/>
                <a:gd name="connsiteY41" fmla="*/ 1260290 h 1688976"/>
                <a:gd name="connsiteX42" fmla="*/ 131153 w 1400918"/>
                <a:gd name="connsiteY42" fmla="*/ 1317120 h 1688976"/>
                <a:gd name="connsiteX43" fmla="*/ 189751 w 1400918"/>
                <a:gd name="connsiteY43" fmla="*/ 1392032 h 1688976"/>
                <a:gd name="connsiteX44" fmla="*/ 259514 w 1400918"/>
                <a:gd name="connsiteY44" fmla="*/ 1472114 h 1688976"/>
                <a:gd name="connsiteX45" fmla="*/ 340437 w 1400918"/>
                <a:gd name="connsiteY45" fmla="*/ 1547027 h 1688976"/>
                <a:gd name="connsiteX46" fmla="*/ 432524 w 1400918"/>
                <a:gd name="connsiteY46" fmla="*/ 1601275 h 1688976"/>
                <a:gd name="connsiteX47" fmla="*/ 491124 w 1400918"/>
                <a:gd name="connsiteY47" fmla="*/ 1634856 h 1688976"/>
                <a:gd name="connsiteX48" fmla="*/ 608431 w 1400918"/>
                <a:gd name="connsiteY48" fmla="*/ 1688976 h 1688976"/>
                <a:gd name="connsiteX49" fmla="*/ 612054 w 140091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86865 w 1400988"/>
                <a:gd name="connsiteY23" fmla="*/ 322581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39523 w 1400988"/>
                <a:gd name="connsiteY34" fmla="*/ 438824 h 1688976"/>
                <a:gd name="connsiteX35" fmla="*/ 64180 w 1400988"/>
                <a:gd name="connsiteY35" fmla="*/ 570569 h 1688976"/>
                <a:gd name="connsiteX36" fmla="*/ 22324 w 1400988"/>
                <a:gd name="connsiteY36" fmla="*/ 717813 h 1688976"/>
                <a:gd name="connsiteX37" fmla="*/ 5579 w 1400988"/>
                <a:gd name="connsiteY37" fmla="*/ 834058 h 1688976"/>
                <a:gd name="connsiteX38" fmla="*/ 0 w 1400988"/>
                <a:gd name="connsiteY38" fmla="*/ 934805 h 1688976"/>
                <a:gd name="connsiteX39" fmla="*/ 5581 w 1400988"/>
                <a:gd name="connsiteY39" fmla="*/ 989052 h 1688976"/>
                <a:gd name="connsiteX40" fmla="*/ 22324 w 1400988"/>
                <a:gd name="connsiteY40" fmla="*/ 1069131 h 1688976"/>
                <a:gd name="connsiteX41" fmla="*/ 41856 w 1400988"/>
                <a:gd name="connsiteY41" fmla="*/ 1136295 h 1688976"/>
                <a:gd name="connsiteX42" fmla="*/ 97667 w 1400988"/>
                <a:gd name="connsiteY42" fmla="*/ 1260290 h 1688976"/>
                <a:gd name="connsiteX43" fmla="*/ 131153 w 1400988"/>
                <a:gd name="connsiteY43" fmla="*/ 1317120 h 1688976"/>
                <a:gd name="connsiteX44" fmla="*/ 189751 w 1400988"/>
                <a:gd name="connsiteY44" fmla="*/ 1392032 h 1688976"/>
                <a:gd name="connsiteX45" fmla="*/ 259514 w 1400988"/>
                <a:gd name="connsiteY45" fmla="*/ 1472114 h 1688976"/>
                <a:gd name="connsiteX46" fmla="*/ 340437 w 1400988"/>
                <a:gd name="connsiteY46" fmla="*/ 1547027 h 1688976"/>
                <a:gd name="connsiteX47" fmla="*/ 432524 w 1400988"/>
                <a:gd name="connsiteY47" fmla="*/ 1601275 h 1688976"/>
                <a:gd name="connsiteX48" fmla="*/ 491124 w 1400988"/>
                <a:gd name="connsiteY48" fmla="*/ 1634856 h 1688976"/>
                <a:gd name="connsiteX49" fmla="*/ 608431 w 1400988"/>
                <a:gd name="connsiteY49" fmla="*/ 1688976 h 1688976"/>
                <a:gd name="connsiteX50" fmla="*/ 612054 w 1400988"/>
                <a:gd name="connsiteY50"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95334 w 1400988"/>
                <a:gd name="connsiteY34" fmla="*/ 358746 h 1688976"/>
                <a:gd name="connsiteX35" fmla="*/ 139523 w 1400988"/>
                <a:gd name="connsiteY35" fmla="*/ 438824 h 1688976"/>
                <a:gd name="connsiteX36" fmla="*/ 64180 w 1400988"/>
                <a:gd name="connsiteY36" fmla="*/ 570569 h 1688976"/>
                <a:gd name="connsiteX37" fmla="*/ 22324 w 1400988"/>
                <a:gd name="connsiteY37" fmla="*/ 717813 h 1688976"/>
                <a:gd name="connsiteX38" fmla="*/ 5579 w 1400988"/>
                <a:gd name="connsiteY38" fmla="*/ 834058 h 1688976"/>
                <a:gd name="connsiteX39" fmla="*/ 0 w 1400988"/>
                <a:gd name="connsiteY39" fmla="*/ 934805 h 1688976"/>
                <a:gd name="connsiteX40" fmla="*/ 5581 w 1400988"/>
                <a:gd name="connsiteY40" fmla="*/ 989052 h 1688976"/>
                <a:gd name="connsiteX41" fmla="*/ 22324 w 1400988"/>
                <a:gd name="connsiteY41" fmla="*/ 1069131 h 1688976"/>
                <a:gd name="connsiteX42" fmla="*/ 41856 w 1400988"/>
                <a:gd name="connsiteY42" fmla="*/ 1136295 h 1688976"/>
                <a:gd name="connsiteX43" fmla="*/ 97667 w 1400988"/>
                <a:gd name="connsiteY43" fmla="*/ 1260290 h 1688976"/>
                <a:gd name="connsiteX44" fmla="*/ 131153 w 1400988"/>
                <a:gd name="connsiteY44" fmla="*/ 1317120 h 1688976"/>
                <a:gd name="connsiteX45" fmla="*/ 189751 w 1400988"/>
                <a:gd name="connsiteY45" fmla="*/ 1392032 h 1688976"/>
                <a:gd name="connsiteX46" fmla="*/ 259514 w 1400988"/>
                <a:gd name="connsiteY46" fmla="*/ 1472114 h 1688976"/>
                <a:gd name="connsiteX47" fmla="*/ 340437 w 1400988"/>
                <a:gd name="connsiteY47" fmla="*/ 1547027 h 1688976"/>
                <a:gd name="connsiteX48" fmla="*/ 432524 w 1400988"/>
                <a:gd name="connsiteY48" fmla="*/ 1601275 h 1688976"/>
                <a:gd name="connsiteX49" fmla="*/ 491124 w 1400988"/>
                <a:gd name="connsiteY49" fmla="*/ 1634856 h 1688976"/>
                <a:gd name="connsiteX50" fmla="*/ 608431 w 1400988"/>
                <a:gd name="connsiteY50" fmla="*/ 1688976 h 1688976"/>
                <a:gd name="connsiteX51" fmla="*/ 612054 w 1400988"/>
                <a:gd name="connsiteY51"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524609 w 1400988"/>
                <a:gd name="connsiteY31" fmla="*/ 92674 h 1688976"/>
                <a:gd name="connsiteX32" fmla="*/ 440894 w 1400988"/>
                <a:gd name="connsiteY32" fmla="*/ 144336 h 1688976"/>
                <a:gd name="connsiteX33" fmla="*/ 354391 w 1400988"/>
                <a:gd name="connsiteY33" fmla="*/ 196003 h 1688976"/>
                <a:gd name="connsiteX34" fmla="*/ 265095 w 1400988"/>
                <a:gd name="connsiteY34" fmla="*/ 276081 h 1688976"/>
                <a:gd name="connsiteX35" fmla="*/ 195334 w 1400988"/>
                <a:gd name="connsiteY35" fmla="*/ 358746 h 1688976"/>
                <a:gd name="connsiteX36" fmla="*/ 139523 w 1400988"/>
                <a:gd name="connsiteY36" fmla="*/ 438824 h 1688976"/>
                <a:gd name="connsiteX37" fmla="*/ 64180 w 1400988"/>
                <a:gd name="connsiteY37" fmla="*/ 570569 h 1688976"/>
                <a:gd name="connsiteX38" fmla="*/ 22324 w 1400988"/>
                <a:gd name="connsiteY38" fmla="*/ 717813 h 1688976"/>
                <a:gd name="connsiteX39" fmla="*/ 5579 w 1400988"/>
                <a:gd name="connsiteY39" fmla="*/ 834058 h 1688976"/>
                <a:gd name="connsiteX40" fmla="*/ 0 w 1400988"/>
                <a:gd name="connsiteY40" fmla="*/ 934805 h 1688976"/>
                <a:gd name="connsiteX41" fmla="*/ 5581 w 1400988"/>
                <a:gd name="connsiteY41" fmla="*/ 989052 h 1688976"/>
                <a:gd name="connsiteX42" fmla="*/ 22324 w 1400988"/>
                <a:gd name="connsiteY42" fmla="*/ 1069131 h 1688976"/>
                <a:gd name="connsiteX43" fmla="*/ 41856 w 1400988"/>
                <a:gd name="connsiteY43" fmla="*/ 1136295 h 1688976"/>
                <a:gd name="connsiteX44" fmla="*/ 97667 w 1400988"/>
                <a:gd name="connsiteY44" fmla="*/ 1260290 h 1688976"/>
                <a:gd name="connsiteX45" fmla="*/ 131153 w 1400988"/>
                <a:gd name="connsiteY45" fmla="*/ 1317120 h 1688976"/>
                <a:gd name="connsiteX46" fmla="*/ 189751 w 1400988"/>
                <a:gd name="connsiteY46" fmla="*/ 1392032 h 1688976"/>
                <a:gd name="connsiteX47" fmla="*/ 259514 w 1400988"/>
                <a:gd name="connsiteY47" fmla="*/ 1472114 h 1688976"/>
                <a:gd name="connsiteX48" fmla="*/ 340437 w 1400988"/>
                <a:gd name="connsiteY48" fmla="*/ 1547027 h 1688976"/>
                <a:gd name="connsiteX49" fmla="*/ 432524 w 1400988"/>
                <a:gd name="connsiteY49" fmla="*/ 1601275 h 1688976"/>
                <a:gd name="connsiteX50" fmla="*/ 491124 w 1400988"/>
                <a:gd name="connsiteY50" fmla="*/ 1634856 h 1688976"/>
                <a:gd name="connsiteX51" fmla="*/ 608431 w 1400988"/>
                <a:gd name="connsiteY51" fmla="*/ 1688976 h 1688976"/>
                <a:gd name="connsiteX52" fmla="*/ 612054 w 1400988"/>
                <a:gd name="connsiteY52" fmla="*/ 1686519 h 1688976"/>
                <a:gd name="connsiteX0" fmla="*/ 612054 w 1400988"/>
                <a:gd name="connsiteY0" fmla="*/ 1685087 h 1687544"/>
                <a:gd name="connsiteX1" fmla="*/ 612054 w 1400988"/>
                <a:gd name="connsiteY1" fmla="*/ 1685087 h 1687544"/>
                <a:gd name="connsiteX2" fmla="*/ 532383 w 1400988"/>
                <a:gd name="connsiteY2" fmla="*/ 1598780 h 1687544"/>
                <a:gd name="connsiteX3" fmla="*/ 502285 w 1400988"/>
                <a:gd name="connsiteY3" fmla="*/ 1527513 h 1687544"/>
                <a:gd name="connsiteX4" fmla="*/ 491123 w 1400988"/>
                <a:gd name="connsiteY4" fmla="*/ 1475848 h 1687544"/>
                <a:gd name="connsiteX5" fmla="*/ 468800 w 1400988"/>
                <a:gd name="connsiteY5" fmla="*/ 1413851 h 1687544"/>
                <a:gd name="connsiteX6" fmla="*/ 456754 w 1400988"/>
                <a:gd name="connsiteY6" fmla="*/ 1351882 h 1687544"/>
                <a:gd name="connsiteX7" fmla="*/ 466009 w 1400988"/>
                <a:gd name="connsiteY7" fmla="*/ 1253691 h 1687544"/>
                <a:gd name="connsiteX8" fmla="*/ 485911 w 1400988"/>
                <a:gd name="connsiteY8" fmla="*/ 1155783 h 1687544"/>
                <a:gd name="connsiteX9" fmla="*/ 540183 w 1400988"/>
                <a:gd name="connsiteY9" fmla="*/ 1037829 h 1687544"/>
                <a:gd name="connsiteX10" fmla="*/ 625066 w 1400988"/>
                <a:gd name="connsiteY10" fmla="*/ 964370 h 1687544"/>
                <a:gd name="connsiteX11" fmla="*/ 694828 w 1400988"/>
                <a:gd name="connsiteY11" fmla="*/ 920456 h 1687544"/>
                <a:gd name="connsiteX12" fmla="*/ 777197 w 1400988"/>
                <a:gd name="connsiteY12" fmla="*/ 886284 h 1687544"/>
                <a:gd name="connsiteX13" fmla="*/ 901323 w 1400988"/>
                <a:gd name="connsiteY13" fmla="*/ 871375 h 1687544"/>
                <a:gd name="connsiteX14" fmla="*/ 979456 w 1400988"/>
                <a:gd name="connsiteY14" fmla="*/ 868792 h 1687544"/>
                <a:gd name="connsiteX15" fmla="*/ 1070197 w 1400988"/>
                <a:gd name="connsiteY15" fmla="*/ 855286 h 1687544"/>
                <a:gd name="connsiteX16" fmla="*/ 1158047 w 1400988"/>
                <a:gd name="connsiteY16" fmla="*/ 819711 h 1687544"/>
                <a:gd name="connsiteX17" fmla="*/ 1236179 w 1400988"/>
                <a:gd name="connsiteY17" fmla="*/ 755129 h 1687544"/>
                <a:gd name="connsiteX18" fmla="*/ 1317104 w 1400988"/>
                <a:gd name="connsiteY18" fmla="*/ 669883 h 1687544"/>
                <a:gd name="connsiteX19" fmla="*/ 1361751 w 1400988"/>
                <a:gd name="connsiteY19" fmla="*/ 584636 h 1687544"/>
                <a:gd name="connsiteX20" fmla="*/ 1381285 w 1400988"/>
                <a:gd name="connsiteY20" fmla="*/ 545889 h 1687544"/>
                <a:gd name="connsiteX21" fmla="*/ 1395345 w 1400988"/>
                <a:gd name="connsiteY21" fmla="*/ 460514 h 1687544"/>
                <a:gd name="connsiteX22" fmla="*/ 1400818 w 1400988"/>
                <a:gd name="connsiteY22" fmla="*/ 380563 h 1687544"/>
                <a:gd name="connsiteX23" fmla="*/ 1395237 w 1400988"/>
                <a:gd name="connsiteY23" fmla="*/ 318566 h 1687544"/>
                <a:gd name="connsiteX24" fmla="*/ 1364542 w 1400988"/>
                <a:gd name="connsiteY24" fmla="*/ 235901 h 1687544"/>
                <a:gd name="connsiteX25" fmla="*/ 1292096 w 1400988"/>
                <a:gd name="connsiteY25" fmla="*/ 124696 h 1687544"/>
                <a:gd name="connsiteX26" fmla="*/ 1169209 w 1400988"/>
                <a:gd name="connsiteY26" fmla="*/ 42160 h 1687544"/>
                <a:gd name="connsiteX27" fmla="*/ 1010151 w 1400988"/>
                <a:gd name="connsiteY27" fmla="*/ 3411 h 1687544"/>
                <a:gd name="connsiteX28" fmla="*/ 901323 w 1400988"/>
                <a:gd name="connsiteY28" fmla="*/ 3412 h 1687544"/>
                <a:gd name="connsiteX29" fmla="*/ 803656 w 1400988"/>
                <a:gd name="connsiteY29" fmla="*/ 16329 h 1687544"/>
                <a:gd name="connsiteX30" fmla="*/ 725523 w 1400988"/>
                <a:gd name="connsiteY30" fmla="*/ 34411 h 1687544"/>
                <a:gd name="connsiteX31" fmla="*/ 599951 w 1400988"/>
                <a:gd name="connsiteY31" fmla="*/ 65408 h 1687544"/>
                <a:gd name="connsiteX32" fmla="*/ 524609 w 1400988"/>
                <a:gd name="connsiteY32" fmla="*/ 91242 h 1687544"/>
                <a:gd name="connsiteX33" fmla="*/ 440894 w 1400988"/>
                <a:gd name="connsiteY33" fmla="*/ 142904 h 1687544"/>
                <a:gd name="connsiteX34" fmla="*/ 354391 w 1400988"/>
                <a:gd name="connsiteY34" fmla="*/ 194571 h 1687544"/>
                <a:gd name="connsiteX35" fmla="*/ 265095 w 1400988"/>
                <a:gd name="connsiteY35" fmla="*/ 274649 h 1687544"/>
                <a:gd name="connsiteX36" fmla="*/ 195334 w 1400988"/>
                <a:gd name="connsiteY36" fmla="*/ 357314 h 1687544"/>
                <a:gd name="connsiteX37" fmla="*/ 139523 w 1400988"/>
                <a:gd name="connsiteY37" fmla="*/ 437392 h 1687544"/>
                <a:gd name="connsiteX38" fmla="*/ 64180 w 1400988"/>
                <a:gd name="connsiteY38" fmla="*/ 569137 h 1687544"/>
                <a:gd name="connsiteX39" fmla="*/ 22324 w 1400988"/>
                <a:gd name="connsiteY39" fmla="*/ 716381 h 1687544"/>
                <a:gd name="connsiteX40" fmla="*/ 5579 w 1400988"/>
                <a:gd name="connsiteY40" fmla="*/ 832626 h 1687544"/>
                <a:gd name="connsiteX41" fmla="*/ 0 w 1400988"/>
                <a:gd name="connsiteY41" fmla="*/ 933373 h 1687544"/>
                <a:gd name="connsiteX42" fmla="*/ 5581 w 1400988"/>
                <a:gd name="connsiteY42" fmla="*/ 987620 h 1687544"/>
                <a:gd name="connsiteX43" fmla="*/ 22324 w 1400988"/>
                <a:gd name="connsiteY43" fmla="*/ 1067699 h 1687544"/>
                <a:gd name="connsiteX44" fmla="*/ 41856 w 1400988"/>
                <a:gd name="connsiteY44" fmla="*/ 1134863 h 1687544"/>
                <a:gd name="connsiteX45" fmla="*/ 97667 w 1400988"/>
                <a:gd name="connsiteY45" fmla="*/ 1258858 h 1687544"/>
                <a:gd name="connsiteX46" fmla="*/ 131153 w 1400988"/>
                <a:gd name="connsiteY46" fmla="*/ 1315688 h 1687544"/>
                <a:gd name="connsiteX47" fmla="*/ 189751 w 1400988"/>
                <a:gd name="connsiteY47" fmla="*/ 1390600 h 1687544"/>
                <a:gd name="connsiteX48" fmla="*/ 259514 w 1400988"/>
                <a:gd name="connsiteY48" fmla="*/ 1470682 h 1687544"/>
                <a:gd name="connsiteX49" fmla="*/ 340437 w 1400988"/>
                <a:gd name="connsiteY49" fmla="*/ 1545595 h 1687544"/>
                <a:gd name="connsiteX50" fmla="*/ 432524 w 1400988"/>
                <a:gd name="connsiteY50" fmla="*/ 1599843 h 1687544"/>
                <a:gd name="connsiteX51" fmla="*/ 491124 w 1400988"/>
                <a:gd name="connsiteY51" fmla="*/ 1633424 h 1687544"/>
                <a:gd name="connsiteX52" fmla="*/ 608431 w 1400988"/>
                <a:gd name="connsiteY52" fmla="*/ 1687544 h 1687544"/>
                <a:gd name="connsiteX53" fmla="*/ 612054 w 1400988"/>
                <a:gd name="connsiteY53" fmla="*/ 1685087 h 1687544"/>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169209 w 1400988"/>
                <a:gd name="connsiteY26" fmla="*/ 40364 h 1685748"/>
                <a:gd name="connsiteX27" fmla="*/ 1091075 w 1400988"/>
                <a:gd name="connsiteY27" fmla="*/ 14533 h 1685748"/>
                <a:gd name="connsiteX28" fmla="*/ 1010151 w 1400988"/>
                <a:gd name="connsiteY28" fmla="*/ 1615 h 1685748"/>
                <a:gd name="connsiteX29" fmla="*/ 901323 w 1400988"/>
                <a:gd name="connsiteY29" fmla="*/ 1616 h 1685748"/>
                <a:gd name="connsiteX30" fmla="*/ 803656 w 1400988"/>
                <a:gd name="connsiteY30" fmla="*/ 14533 h 1685748"/>
                <a:gd name="connsiteX31" fmla="*/ 725523 w 1400988"/>
                <a:gd name="connsiteY31" fmla="*/ 32615 h 1685748"/>
                <a:gd name="connsiteX32" fmla="*/ 599951 w 1400988"/>
                <a:gd name="connsiteY32" fmla="*/ 63612 h 1685748"/>
                <a:gd name="connsiteX33" fmla="*/ 524609 w 1400988"/>
                <a:gd name="connsiteY33" fmla="*/ 89446 h 1685748"/>
                <a:gd name="connsiteX34" fmla="*/ 440894 w 1400988"/>
                <a:gd name="connsiteY34" fmla="*/ 141108 h 1685748"/>
                <a:gd name="connsiteX35" fmla="*/ 354391 w 1400988"/>
                <a:gd name="connsiteY35" fmla="*/ 192775 h 1685748"/>
                <a:gd name="connsiteX36" fmla="*/ 265095 w 1400988"/>
                <a:gd name="connsiteY36" fmla="*/ 272853 h 1685748"/>
                <a:gd name="connsiteX37" fmla="*/ 195334 w 1400988"/>
                <a:gd name="connsiteY37" fmla="*/ 355518 h 1685748"/>
                <a:gd name="connsiteX38" fmla="*/ 139523 w 1400988"/>
                <a:gd name="connsiteY38" fmla="*/ 435596 h 1685748"/>
                <a:gd name="connsiteX39" fmla="*/ 64180 w 1400988"/>
                <a:gd name="connsiteY39" fmla="*/ 567341 h 1685748"/>
                <a:gd name="connsiteX40" fmla="*/ 22324 w 1400988"/>
                <a:gd name="connsiteY40" fmla="*/ 714585 h 1685748"/>
                <a:gd name="connsiteX41" fmla="*/ 5579 w 1400988"/>
                <a:gd name="connsiteY41" fmla="*/ 830830 h 1685748"/>
                <a:gd name="connsiteX42" fmla="*/ 0 w 1400988"/>
                <a:gd name="connsiteY42" fmla="*/ 931577 h 1685748"/>
                <a:gd name="connsiteX43" fmla="*/ 5581 w 1400988"/>
                <a:gd name="connsiteY43" fmla="*/ 985824 h 1685748"/>
                <a:gd name="connsiteX44" fmla="*/ 22324 w 1400988"/>
                <a:gd name="connsiteY44" fmla="*/ 1065903 h 1685748"/>
                <a:gd name="connsiteX45" fmla="*/ 41856 w 1400988"/>
                <a:gd name="connsiteY45" fmla="*/ 1133067 h 1685748"/>
                <a:gd name="connsiteX46" fmla="*/ 97667 w 1400988"/>
                <a:gd name="connsiteY46" fmla="*/ 1257062 h 1685748"/>
                <a:gd name="connsiteX47" fmla="*/ 131153 w 1400988"/>
                <a:gd name="connsiteY47" fmla="*/ 1313892 h 1685748"/>
                <a:gd name="connsiteX48" fmla="*/ 189751 w 1400988"/>
                <a:gd name="connsiteY48" fmla="*/ 1388804 h 1685748"/>
                <a:gd name="connsiteX49" fmla="*/ 259514 w 1400988"/>
                <a:gd name="connsiteY49" fmla="*/ 1468886 h 1685748"/>
                <a:gd name="connsiteX50" fmla="*/ 340437 w 1400988"/>
                <a:gd name="connsiteY50" fmla="*/ 1543799 h 1685748"/>
                <a:gd name="connsiteX51" fmla="*/ 432524 w 1400988"/>
                <a:gd name="connsiteY51" fmla="*/ 1598047 h 1685748"/>
                <a:gd name="connsiteX52" fmla="*/ 491124 w 1400988"/>
                <a:gd name="connsiteY52" fmla="*/ 1631628 h 1685748"/>
                <a:gd name="connsiteX53" fmla="*/ 608431 w 1400988"/>
                <a:gd name="connsiteY53" fmla="*/ 1685748 h 1685748"/>
                <a:gd name="connsiteX54" fmla="*/ 612054 w 1400988"/>
                <a:gd name="connsiteY54"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233390 w 1400988"/>
                <a:gd name="connsiteY26" fmla="*/ 73946 h 1685748"/>
                <a:gd name="connsiteX27" fmla="*/ 1169209 w 1400988"/>
                <a:gd name="connsiteY27" fmla="*/ 40364 h 1685748"/>
                <a:gd name="connsiteX28" fmla="*/ 1091075 w 1400988"/>
                <a:gd name="connsiteY28" fmla="*/ 14533 h 1685748"/>
                <a:gd name="connsiteX29" fmla="*/ 1010151 w 1400988"/>
                <a:gd name="connsiteY29" fmla="*/ 1615 h 1685748"/>
                <a:gd name="connsiteX30" fmla="*/ 901323 w 1400988"/>
                <a:gd name="connsiteY30" fmla="*/ 1616 h 1685748"/>
                <a:gd name="connsiteX31" fmla="*/ 803656 w 1400988"/>
                <a:gd name="connsiteY31" fmla="*/ 14533 h 1685748"/>
                <a:gd name="connsiteX32" fmla="*/ 725523 w 1400988"/>
                <a:gd name="connsiteY32" fmla="*/ 32615 h 1685748"/>
                <a:gd name="connsiteX33" fmla="*/ 599951 w 1400988"/>
                <a:gd name="connsiteY33" fmla="*/ 63612 h 1685748"/>
                <a:gd name="connsiteX34" fmla="*/ 524609 w 1400988"/>
                <a:gd name="connsiteY34" fmla="*/ 89446 h 1685748"/>
                <a:gd name="connsiteX35" fmla="*/ 440894 w 1400988"/>
                <a:gd name="connsiteY35" fmla="*/ 141108 h 1685748"/>
                <a:gd name="connsiteX36" fmla="*/ 354391 w 1400988"/>
                <a:gd name="connsiteY36" fmla="*/ 192775 h 1685748"/>
                <a:gd name="connsiteX37" fmla="*/ 265095 w 1400988"/>
                <a:gd name="connsiteY37" fmla="*/ 272853 h 1685748"/>
                <a:gd name="connsiteX38" fmla="*/ 195334 w 1400988"/>
                <a:gd name="connsiteY38" fmla="*/ 355518 h 1685748"/>
                <a:gd name="connsiteX39" fmla="*/ 139523 w 1400988"/>
                <a:gd name="connsiteY39" fmla="*/ 435596 h 1685748"/>
                <a:gd name="connsiteX40" fmla="*/ 64180 w 1400988"/>
                <a:gd name="connsiteY40" fmla="*/ 567341 h 1685748"/>
                <a:gd name="connsiteX41" fmla="*/ 22324 w 1400988"/>
                <a:gd name="connsiteY41" fmla="*/ 714585 h 1685748"/>
                <a:gd name="connsiteX42" fmla="*/ 5579 w 1400988"/>
                <a:gd name="connsiteY42" fmla="*/ 830830 h 1685748"/>
                <a:gd name="connsiteX43" fmla="*/ 0 w 1400988"/>
                <a:gd name="connsiteY43" fmla="*/ 931577 h 1685748"/>
                <a:gd name="connsiteX44" fmla="*/ 5581 w 1400988"/>
                <a:gd name="connsiteY44" fmla="*/ 985824 h 1685748"/>
                <a:gd name="connsiteX45" fmla="*/ 22324 w 1400988"/>
                <a:gd name="connsiteY45" fmla="*/ 1065903 h 1685748"/>
                <a:gd name="connsiteX46" fmla="*/ 41856 w 1400988"/>
                <a:gd name="connsiteY46" fmla="*/ 1133067 h 1685748"/>
                <a:gd name="connsiteX47" fmla="*/ 97667 w 1400988"/>
                <a:gd name="connsiteY47" fmla="*/ 1257062 h 1685748"/>
                <a:gd name="connsiteX48" fmla="*/ 131153 w 1400988"/>
                <a:gd name="connsiteY48" fmla="*/ 1313892 h 1685748"/>
                <a:gd name="connsiteX49" fmla="*/ 189751 w 1400988"/>
                <a:gd name="connsiteY49" fmla="*/ 1388804 h 1685748"/>
                <a:gd name="connsiteX50" fmla="*/ 259514 w 1400988"/>
                <a:gd name="connsiteY50" fmla="*/ 1468886 h 1685748"/>
                <a:gd name="connsiteX51" fmla="*/ 340437 w 1400988"/>
                <a:gd name="connsiteY51" fmla="*/ 1543799 h 1685748"/>
                <a:gd name="connsiteX52" fmla="*/ 432524 w 1400988"/>
                <a:gd name="connsiteY52" fmla="*/ 1598047 h 1685748"/>
                <a:gd name="connsiteX53" fmla="*/ 491124 w 1400988"/>
                <a:gd name="connsiteY53" fmla="*/ 1631628 h 1685748"/>
                <a:gd name="connsiteX54" fmla="*/ 608431 w 1400988"/>
                <a:gd name="connsiteY54" fmla="*/ 1685748 h 1685748"/>
                <a:gd name="connsiteX55" fmla="*/ 612054 w 1400988"/>
                <a:gd name="connsiteY55"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325475 w 1400988"/>
                <a:gd name="connsiteY25" fmla="*/ 164359 h 1685748"/>
                <a:gd name="connsiteX26" fmla="*/ 1292096 w 1400988"/>
                <a:gd name="connsiteY26" fmla="*/ 122900 h 1685748"/>
                <a:gd name="connsiteX27" fmla="*/ 1233390 w 1400988"/>
                <a:gd name="connsiteY27" fmla="*/ 73946 h 1685748"/>
                <a:gd name="connsiteX28" fmla="*/ 1169209 w 1400988"/>
                <a:gd name="connsiteY28" fmla="*/ 40364 h 1685748"/>
                <a:gd name="connsiteX29" fmla="*/ 1091075 w 1400988"/>
                <a:gd name="connsiteY29" fmla="*/ 14533 h 1685748"/>
                <a:gd name="connsiteX30" fmla="*/ 1010151 w 1400988"/>
                <a:gd name="connsiteY30" fmla="*/ 1615 h 1685748"/>
                <a:gd name="connsiteX31" fmla="*/ 901323 w 1400988"/>
                <a:gd name="connsiteY31" fmla="*/ 1616 h 1685748"/>
                <a:gd name="connsiteX32" fmla="*/ 803656 w 1400988"/>
                <a:gd name="connsiteY32" fmla="*/ 14533 h 1685748"/>
                <a:gd name="connsiteX33" fmla="*/ 725523 w 1400988"/>
                <a:gd name="connsiteY33" fmla="*/ 32615 h 1685748"/>
                <a:gd name="connsiteX34" fmla="*/ 599951 w 1400988"/>
                <a:gd name="connsiteY34" fmla="*/ 63612 h 1685748"/>
                <a:gd name="connsiteX35" fmla="*/ 524609 w 1400988"/>
                <a:gd name="connsiteY35" fmla="*/ 89446 h 1685748"/>
                <a:gd name="connsiteX36" fmla="*/ 440894 w 1400988"/>
                <a:gd name="connsiteY36" fmla="*/ 141108 h 1685748"/>
                <a:gd name="connsiteX37" fmla="*/ 354391 w 1400988"/>
                <a:gd name="connsiteY37" fmla="*/ 192775 h 1685748"/>
                <a:gd name="connsiteX38" fmla="*/ 265095 w 1400988"/>
                <a:gd name="connsiteY38" fmla="*/ 272853 h 1685748"/>
                <a:gd name="connsiteX39" fmla="*/ 195334 w 1400988"/>
                <a:gd name="connsiteY39" fmla="*/ 355518 h 1685748"/>
                <a:gd name="connsiteX40" fmla="*/ 139523 w 1400988"/>
                <a:gd name="connsiteY40" fmla="*/ 435596 h 1685748"/>
                <a:gd name="connsiteX41" fmla="*/ 64180 w 1400988"/>
                <a:gd name="connsiteY41" fmla="*/ 567341 h 1685748"/>
                <a:gd name="connsiteX42" fmla="*/ 22324 w 1400988"/>
                <a:gd name="connsiteY42" fmla="*/ 714585 h 1685748"/>
                <a:gd name="connsiteX43" fmla="*/ 5579 w 1400988"/>
                <a:gd name="connsiteY43" fmla="*/ 830830 h 1685748"/>
                <a:gd name="connsiteX44" fmla="*/ 0 w 1400988"/>
                <a:gd name="connsiteY44" fmla="*/ 931577 h 1685748"/>
                <a:gd name="connsiteX45" fmla="*/ 5581 w 1400988"/>
                <a:gd name="connsiteY45" fmla="*/ 985824 h 1685748"/>
                <a:gd name="connsiteX46" fmla="*/ 22324 w 1400988"/>
                <a:gd name="connsiteY46" fmla="*/ 1065903 h 1685748"/>
                <a:gd name="connsiteX47" fmla="*/ 41856 w 1400988"/>
                <a:gd name="connsiteY47" fmla="*/ 1133067 h 1685748"/>
                <a:gd name="connsiteX48" fmla="*/ 97667 w 1400988"/>
                <a:gd name="connsiteY48" fmla="*/ 1257062 h 1685748"/>
                <a:gd name="connsiteX49" fmla="*/ 131153 w 1400988"/>
                <a:gd name="connsiteY49" fmla="*/ 1313892 h 1685748"/>
                <a:gd name="connsiteX50" fmla="*/ 189751 w 1400988"/>
                <a:gd name="connsiteY50" fmla="*/ 1388804 h 1685748"/>
                <a:gd name="connsiteX51" fmla="*/ 259514 w 1400988"/>
                <a:gd name="connsiteY51" fmla="*/ 1468886 h 1685748"/>
                <a:gd name="connsiteX52" fmla="*/ 340437 w 1400988"/>
                <a:gd name="connsiteY52" fmla="*/ 1543799 h 1685748"/>
                <a:gd name="connsiteX53" fmla="*/ 432524 w 1400988"/>
                <a:gd name="connsiteY53" fmla="*/ 1598047 h 1685748"/>
                <a:gd name="connsiteX54" fmla="*/ 491124 w 1400988"/>
                <a:gd name="connsiteY54" fmla="*/ 1631628 h 1685748"/>
                <a:gd name="connsiteX55" fmla="*/ 608431 w 1400988"/>
                <a:gd name="connsiteY55" fmla="*/ 1685748 h 1685748"/>
                <a:gd name="connsiteX56" fmla="*/ 612054 w 1400988"/>
                <a:gd name="connsiteY56" fmla="*/ 1683291 h 1685748"/>
                <a:gd name="connsiteX0" fmla="*/ 612054 w 1407281"/>
                <a:gd name="connsiteY0" fmla="*/ 1683291 h 1685748"/>
                <a:gd name="connsiteX1" fmla="*/ 612054 w 1407281"/>
                <a:gd name="connsiteY1" fmla="*/ 1683291 h 1685748"/>
                <a:gd name="connsiteX2" fmla="*/ 532383 w 1407281"/>
                <a:gd name="connsiteY2" fmla="*/ 1596984 h 1685748"/>
                <a:gd name="connsiteX3" fmla="*/ 502285 w 1407281"/>
                <a:gd name="connsiteY3" fmla="*/ 1525717 h 1685748"/>
                <a:gd name="connsiteX4" fmla="*/ 491123 w 1407281"/>
                <a:gd name="connsiteY4" fmla="*/ 1474052 h 1685748"/>
                <a:gd name="connsiteX5" fmla="*/ 468800 w 1407281"/>
                <a:gd name="connsiteY5" fmla="*/ 1412055 h 1685748"/>
                <a:gd name="connsiteX6" fmla="*/ 456754 w 1407281"/>
                <a:gd name="connsiteY6" fmla="*/ 1350086 h 1685748"/>
                <a:gd name="connsiteX7" fmla="*/ 466009 w 1407281"/>
                <a:gd name="connsiteY7" fmla="*/ 1251895 h 1685748"/>
                <a:gd name="connsiteX8" fmla="*/ 485911 w 1407281"/>
                <a:gd name="connsiteY8" fmla="*/ 1153987 h 1685748"/>
                <a:gd name="connsiteX9" fmla="*/ 540183 w 1407281"/>
                <a:gd name="connsiteY9" fmla="*/ 1036033 h 1685748"/>
                <a:gd name="connsiteX10" fmla="*/ 625066 w 1407281"/>
                <a:gd name="connsiteY10" fmla="*/ 962574 h 1685748"/>
                <a:gd name="connsiteX11" fmla="*/ 694828 w 1407281"/>
                <a:gd name="connsiteY11" fmla="*/ 918660 h 1685748"/>
                <a:gd name="connsiteX12" fmla="*/ 777197 w 1407281"/>
                <a:gd name="connsiteY12" fmla="*/ 884488 h 1685748"/>
                <a:gd name="connsiteX13" fmla="*/ 901323 w 1407281"/>
                <a:gd name="connsiteY13" fmla="*/ 869579 h 1685748"/>
                <a:gd name="connsiteX14" fmla="*/ 979456 w 1407281"/>
                <a:gd name="connsiteY14" fmla="*/ 866996 h 1685748"/>
                <a:gd name="connsiteX15" fmla="*/ 1070197 w 1407281"/>
                <a:gd name="connsiteY15" fmla="*/ 853490 h 1685748"/>
                <a:gd name="connsiteX16" fmla="*/ 1158047 w 1407281"/>
                <a:gd name="connsiteY16" fmla="*/ 817915 h 1685748"/>
                <a:gd name="connsiteX17" fmla="*/ 1236179 w 1407281"/>
                <a:gd name="connsiteY17" fmla="*/ 753333 h 1685748"/>
                <a:gd name="connsiteX18" fmla="*/ 1317104 w 1407281"/>
                <a:gd name="connsiteY18" fmla="*/ 668087 h 1685748"/>
                <a:gd name="connsiteX19" fmla="*/ 1361751 w 1407281"/>
                <a:gd name="connsiteY19" fmla="*/ 582840 h 1685748"/>
                <a:gd name="connsiteX20" fmla="*/ 1381285 w 1407281"/>
                <a:gd name="connsiteY20" fmla="*/ 544093 h 1685748"/>
                <a:gd name="connsiteX21" fmla="*/ 1406507 w 1407281"/>
                <a:gd name="connsiteY21" fmla="*/ 479384 h 1685748"/>
                <a:gd name="connsiteX22" fmla="*/ 1400818 w 1407281"/>
                <a:gd name="connsiteY22" fmla="*/ 378767 h 1685748"/>
                <a:gd name="connsiteX23" fmla="*/ 1395237 w 1407281"/>
                <a:gd name="connsiteY23" fmla="*/ 316770 h 1685748"/>
                <a:gd name="connsiteX24" fmla="*/ 1364542 w 1407281"/>
                <a:gd name="connsiteY24" fmla="*/ 234105 h 1685748"/>
                <a:gd name="connsiteX25" fmla="*/ 1325475 w 1407281"/>
                <a:gd name="connsiteY25" fmla="*/ 164359 h 1685748"/>
                <a:gd name="connsiteX26" fmla="*/ 1292096 w 1407281"/>
                <a:gd name="connsiteY26" fmla="*/ 122900 h 1685748"/>
                <a:gd name="connsiteX27" fmla="*/ 1233390 w 1407281"/>
                <a:gd name="connsiteY27" fmla="*/ 73946 h 1685748"/>
                <a:gd name="connsiteX28" fmla="*/ 1169209 w 1407281"/>
                <a:gd name="connsiteY28" fmla="*/ 40364 h 1685748"/>
                <a:gd name="connsiteX29" fmla="*/ 1091075 w 1407281"/>
                <a:gd name="connsiteY29" fmla="*/ 14533 h 1685748"/>
                <a:gd name="connsiteX30" fmla="*/ 1010151 w 1407281"/>
                <a:gd name="connsiteY30" fmla="*/ 1615 h 1685748"/>
                <a:gd name="connsiteX31" fmla="*/ 901323 w 1407281"/>
                <a:gd name="connsiteY31" fmla="*/ 1616 h 1685748"/>
                <a:gd name="connsiteX32" fmla="*/ 803656 w 1407281"/>
                <a:gd name="connsiteY32" fmla="*/ 14533 h 1685748"/>
                <a:gd name="connsiteX33" fmla="*/ 725523 w 1407281"/>
                <a:gd name="connsiteY33" fmla="*/ 32615 h 1685748"/>
                <a:gd name="connsiteX34" fmla="*/ 599951 w 1407281"/>
                <a:gd name="connsiteY34" fmla="*/ 63612 h 1685748"/>
                <a:gd name="connsiteX35" fmla="*/ 524609 w 1407281"/>
                <a:gd name="connsiteY35" fmla="*/ 89446 h 1685748"/>
                <a:gd name="connsiteX36" fmla="*/ 440894 w 1407281"/>
                <a:gd name="connsiteY36" fmla="*/ 141108 h 1685748"/>
                <a:gd name="connsiteX37" fmla="*/ 354391 w 1407281"/>
                <a:gd name="connsiteY37" fmla="*/ 192775 h 1685748"/>
                <a:gd name="connsiteX38" fmla="*/ 265095 w 1407281"/>
                <a:gd name="connsiteY38" fmla="*/ 272853 h 1685748"/>
                <a:gd name="connsiteX39" fmla="*/ 195334 w 1407281"/>
                <a:gd name="connsiteY39" fmla="*/ 355518 h 1685748"/>
                <a:gd name="connsiteX40" fmla="*/ 139523 w 1407281"/>
                <a:gd name="connsiteY40" fmla="*/ 435596 h 1685748"/>
                <a:gd name="connsiteX41" fmla="*/ 64180 w 1407281"/>
                <a:gd name="connsiteY41" fmla="*/ 567341 h 1685748"/>
                <a:gd name="connsiteX42" fmla="*/ 22324 w 1407281"/>
                <a:gd name="connsiteY42" fmla="*/ 714585 h 1685748"/>
                <a:gd name="connsiteX43" fmla="*/ 5579 w 1407281"/>
                <a:gd name="connsiteY43" fmla="*/ 830830 h 1685748"/>
                <a:gd name="connsiteX44" fmla="*/ 0 w 1407281"/>
                <a:gd name="connsiteY44" fmla="*/ 931577 h 1685748"/>
                <a:gd name="connsiteX45" fmla="*/ 5581 w 1407281"/>
                <a:gd name="connsiteY45" fmla="*/ 985824 h 1685748"/>
                <a:gd name="connsiteX46" fmla="*/ 22324 w 1407281"/>
                <a:gd name="connsiteY46" fmla="*/ 1065903 h 1685748"/>
                <a:gd name="connsiteX47" fmla="*/ 41856 w 1407281"/>
                <a:gd name="connsiteY47" fmla="*/ 1133067 h 1685748"/>
                <a:gd name="connsiteX48" fmla="*/ 97667 w 1407281"/>
                <a:gd name="connsiteY48" fmla="*/ 1257062 h 1685748"/>
                <a:gd name="connsiteX49" fmla="*/ 131153 w 1407281"/>
                <a:gd name="connsiteY49" fmla="*/ 1313892 h 1685748"/>
                <a:gd name="connsiteX50" fmla="*/ 189751 w 1407281"/>
                <a:gd name="connsiteY50" fmla="*/ 1388804 h 1685748"/>
                <a:gd name="connsiteX51" fmla="*/ 259514 w 1407281"/>
                <a:gd name="connsiteY51" fmla="*/ 1468886 h 1685748"/>
                <a:gd name="connsiteX52" fmla="*/ 340437 w 1407281"/>
                <a:gd name="connsiteY52" fmla="*/ 1543799 h 1685748"/>
                <a:gd name="connsiteX53" fmla="*/ 432524 w 1407281"/>
                <a:gd name="connsiteY53" fmla="*/ 1598047 h 1685748"/>
                <a:gd name="connsiteX54" fmla="*/ 491124 w 1407281"/>
                <a:gd name="connsiteY54" fmla="*/ 1631628 h 1685748"/>
                <a:gd name="connsiteX55" fmla="*/ 608431 w 1407281"/>
                <a:gd name="connsiteY55" fmla="*/ 1685748 h 1685748"/>
                <a:gd name="connsiteX56" fmla="*/ 612054 w 1407281"/>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61751 w 1406536"/>
                <a:gd name="connsiteY19" fmla="*/ 582840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52922 w 1406536"/>
                <a:gd name="connsiteY17" fmla="*/ 779166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17678"/>
                <a:gd name="connsiteY0" fmla="*/ 1683291 h 1685748"/>
                <a:gd name="connsiteX1" fmla="*/ 612054 w 1417678"/>
                <a:gd name="connsiteY1" fmla="*/ 1683291 h 1685748"/>
                <a:gd name="connsiteX2" fmla="*/ 532383 w 1417678"/>
                <a:gd name="connsiteY2" fmla="*/ 1596984 h 1685748"/>
                <a:gd name="connsiteX3" fmla="*/ 502285 w 1417678"/>
                <a:gd name="connsiteY3" fmla="*/ 1525717 h 1685748"/>
                <a:gd name="connsiteX4" fmla="*/ 491123 w 1417678"/>
                <a:gd name="connsiteY4" fmla="*/ 1474052 h 1685748"/>
                <a:gd name="connsiteX5" fmla="*/ 468800 w 1417678"/>
                <a:gd name="connsiteY5" fmla="*/ 1412055 h 1685748"/>
                <a:gd name="connsiteX6" fmla="*/ 456754 w 1417678"/>
                <a:gd name="connsiteY6" fmla="*/ 1350086 h 1685748"/>
                <a:gd name="connsiteX7" fmla="*/ 466009 w 1417678"/>
                <a:gd name="connsiteY7" fmla="*/ 1251895 h 1685748"/>
                <a:gd name="connsiteX8" fmla="*/ 485911 w 1417678"/>
                <a:gd name="connsiteY8" fmla="*/ 1153987 h 1685748"/>
                <a:gd name="connsiteX9" fmla="*/ 540183 w 1417678"/>
                <a:gd name="connsiteY9" fmla="*/ 1036033 h 1685748"/>
                <a:gd name="connsiteX10" fmla="*/ 625066 w 1417678"/>
                <a:gd name="connsiteY10" fmla="*/ 962574 h 1685748"/>
                <a:gd name="connsiteX11" fmla="*/ 694828 w 1417678"/>
                <a:gd name="connsiteY11" fmla="*/ 918660 h 1685748"/>
                <a:gd name="connsiteX12" fmla="*/ 777197 w 1417678"/>
                <a:gd name="connsiteY12" fmla="*/ 884488 h 1685748"/>
                <a:gd name="connsiteX13" fmla="*/ 901323 w 1417678"/>
                <a:gd name="connsiteY13" fmla="*/ 869579 h 1685748"/>
                <a:gd name="connsiteX14" fmla="*/ 979456 w 1417678"/>
                <a:gd name="connsiteY14" fmla="*/ 866996 h 1685748"/>
                <a:gd name="connsiteX15" fmla="*/ 1070197 w 1417678"/>
                <a:gd name="connsiteY15" fmla="*/ 853490 h 1685748"/>
                <a:gd name="connsiteX16" fmla="*/ 1158047 w 1417678"/>
                <a:gd name="connsiteY16" fmla="*/ 817915 h 1685748"/>
                <a:gd name="connsiteX17" fmla="*/ 1252922 w 1417678"/>
                <a:gd name="connsiteY17" fmla="*/ 779166 h 1685748"/>
                <a:gd name="connsiteX18" fmla="*/ 1345009 w 1417678"/>
                <a:gd name="connsiteY18" fmla="*/ 709418 h 1685748"/>
                <a:gd name="connsiteX19" fmla="*/ 1389655 w 1417678"/>
                <a:gd name="connsiteY19" fmla="*/ 624171 h 1685748"/>
                <a:gd name="connsiteX20" fmla="*/ 1398028 w 1417678"/>
                <a:gd name="connsiteY20" fmla="*/ 544093 h 1685748"/>
                <a:gd name="connsiteX21" fmla="*/ 1417669 w 1417678"/>
                <a:gd name="connsiteY21" fmla="*/ 463884 h 1685748"/>
                <a:gd name="connsiteX22" fmla="*/ 1400818 w 1417678"/>
                <a:gd name="connsiteY22" fmla="*/ 378767 h 1685748"/>
                <a:gd name="connsiteX23" fmla="*/ 1395237 w 1417678"/>
                <a:gd name="connsiteY23" fmla="*/ 316770 h 1685748"/>
                <a:gd name="connsiteX24" fmla="*/ 1364542 w 1417678"/>
                <a:gd name="connsiteY24" fmla="*/ 234105 h 1685748"/>
                <a:gd name="connsiteX25" fmla="*/ 1325475 w 1417678"/>
                <a:gd name="connsiteY25" fmla="*/ 164359 h 1685748"/>
                <a:gd name="connsiteX26" fmla="*/ 1292096 w 1417678"/>
                <a:gd name="connsiteY26" fmla="*/ 122900 h 1685748"/>
                <a:gd name="connsiteX27" fmla="*/ 1233390 w 1417678"/>
                <a:gd name="connsiteY27" fmla="*/ 73946 h 1685748"/>
                <a:gd name="connsiteX28" fmla="*/ 1169209 w 1417678"/>
                <a:gd name="connsiteY28" fmla="*/ 40364 h 1685748"/>
                <a:gd name="connsiteX29" fmla="*/ 1091075 w 1417678"/>
                <a:gd name="connsiteY29" fmla="*/ 14533 h 1685748"/>
                <a:gd name="connsiteX30" fmla="*/ 1010151 w 1417678"/>
                <a:gd name="connsiteY30" fmla="*/ 1615 h 1685748"/>
                <a:gd name="connsiteX31" fmla="*/ 901323 w 1417678"/>
                <a:gd name="connsiteY31" fmla="*/ 1616 h 1685748"/>
                <a:gd name="connsiteX32" fmla="*/ 803656 w 1417678"/>
                <a:gd name="connsiteY32" fmla="*/ 14533 h 1685748"/>
                <a:gd name="connsiteX33" fmla="*/ 725523 w 1417678"/>
                <a:gd name="connsiteY33" fmla="*/ 32615 h 1685748"/>
                <a:gd name="connsiteX34" fmla="*/ 599951 w 1417678"/>
                <a:gd name="connsiteY34" fmla="*/ 63612 h 1685748"/>
                <a:gd name="connsiteX35" fmla="*/ 524609 w 1417678"/>
                <a:gd name="connsiteY35" fmla="*/ 89446 h 1685748"/>
                <a:gd name="connsiteX36" fmla="*/ 440894 w 1417678"/>
                <a:gd name="connsiteY36" fmla="*/ 141108 h 1685748"/>
                <a:gd name="connsiteX37" fmla="*/ 354391 w 1417678"/>
                <a:gd name="connsiteY37" fmla="*/ 192775 h 1685748"/>
                <a:gd name="connsiteX38" fmla="*/ 265095 w 1417678"/>
                <a:gd name="connsiteY38" fmla="*/ 272853 h 1685748"/>
                <a:gd name="connsiteX39" fmla="*/ 195334 w 1417678"/>
                <a:gd name="connsiteY39" fmla="*/ 355518 h 1685748"/>
                <a:gd name="connsiteX40" fmla="*/ 139523 w 1417678"/>
                <a:gd name="connsiteY40" fmla="*/ 435596 h 1685748"/>
                <a:gd name="connsiteX41" fmla="*/ 64180 w 1417678"/>
                <a:gd name="connsiteY41" fmla="*/ 567341 h 1685748"/>
                <a:gd name="connsiteX42" fmla="*/ 22324 w 1417678"/>
                <a:gd name="connsiteY42" fmla="*/ 714585 h 1685748"/>
                <a:gd name="connsiteX43" fmla="*/ 5579 w 1417678"/>
                <a:gd name="connsiteY43" fmla="*/ 830830 h 1685748"/>
                <a:gd name="connsiteX44" fmla="*/ 0 w 1417678"/>
                <a:gd name="connsiteY44" fmla="*/ 931577 h 1685748"/>
                <a:gd name="connsiteX45" fmla="*/ 5581 w 1417678"/>
                <a:gd name="connsiteY45" fmla="*/ 985824 h 1685748"/>
                <a:gd name="connsiteX46" fmla="*/ 22324 w 1417678"/>
                <a:gd name="connsiteY46" fmla="*/ 1065903 h 1685748"/>
                <a:gd name="connsiteX47" fmla="*/ 41856 w 1417678"/>
                <a:gd name="connsiteY47" fmla="*/ 1133067 h 1685748"/>
                <a:gd name="connsiteX48" fmla="*/ 97667 w 1417678"/>
                <a:gd name="connsiteY48" fmla="*/ 1257062 h 1685748"/>
                <a:gd name="connsiteX49" fmla="*/ 131153 w 1417678"/>
                <a:gd name="connsiteY49" fmla="*/ 1313892 h 1685748"/>
                <a:gd name="connsiteX50" fmla="*/ 189751 w 1417678"/>
                <a:gd name="connsiteY50" fmla="*/ 1388804 h 1685748"/>
                <a:gd name="connsiteX51" fmla="*/ 259514 w 1417678"/>
                <a:gd name="connsiteY51" fmla="*/ 1468886 h 1685748"/>
                <a:gd name="connsiteX52" fmla="*/ 340437 w 1417678"/>
                <a:gd name="connsiteY52" fmla="*/ 1543799 h 1685748"/>
                <a:gd name="connsiteX53" fmla="*/ 432524 w 1417678"/>
                <a:gd name="connsiteY53" fmla="*/ 1598047 h 1685748"/>
                <a:gd name="connsiteX54" fmla="*/ 491124 w 1417678"/>
                <a:gd name="connsiteY54" fmla="*/ 1631628 h 1685748"/>
                <a:gd name="connsiteX55" fmla="*/ 608431 w 1417678"/>
                <a:gd name="connsiteY55" fmla="*/ 1685748 h 1685748"/>
                <a:gd name="connsiteX56" fmla="*/ 612054 w 1417678"/>
                <a:gd name="connsiteY56" fmla="*/ 1683291 h 1685748"/>
                <a:gd name="connsiteX0" fmla="*/ 612054 w 1419315"/>
                <a:gd name="connsiteY0" fmla="*/ 1683291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12054 w 1419315"/>
                <a:gd name="connsiteY56" fmla="*/ 1683291 h 1685748"/>
                <a:gd name="connsiteX0" fmla="*/ 623216 w 1419315"/>
                <a:gd name="connsiteY0" fmla="*/ 1641960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685748"/>
                <a:gd name="connsiteX1" fmla="*/ 612054 w 1419315"/>
                <a:gd name="connsiteY1" fmla="*/ 1683291 h 1685748"/>
                <a:gd name="connsiteX2" fmla="*/ 543544 w 1419315"/>
                <a:gd name="connsiteY2" fmla="*/ 1581485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23216 w 1419315"/>
                <a:gd name="connsiteY56" fmla="*/ 1641960 h 1711580"/>
                <a:gd name="connsiteX0" fmla="*/ 679025 w 1419315"/>
                <a:gd name="connsiteY0" fmla="*/ 1688458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82611 w 1419315"/>
                <a:gd name="connsiteY2" fmla="*/ 1612484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8149"/>
                <a:gd name="connsiteY0" fmla="*/ 1688458 h 1711580"/>
                <a:gd name="connsiteX1" fmla="*/ 639959 w 1418149"/>
                <a:gd name="connsiteY1" fmla="*/ 1667792 h 1711580"/>
                <a:gd name="connsiteX2" fmla="*/ 582611 w 1418149"/>
                <a:gd name="connsiteY2" fmla="*/ 1612484 h 1711580"/>
                <a:gd name="connsiteX3" fmla="*/ 524609 w 1418149"/>
                <a:gd name="connsiteY3" fmla="*/ 1530884 h 1711580"/>
                <a:gd name="connsiteX4" fmla="*/ 491123 w 1418149"/>
                <a:gd name="connsiteY4" fmla="*/ 1474052 h 1711580"/>
                <a:gd name="connsiteX5" fmla="*/ 468800 w 1418149"/>
                <a:gd name="connsiteY5" fmla="*/ 1412055 h 1711580"/>
                <a:gd name="connsiteX6" fmla="*/ 456754 w 1418149"/>
                <a:gd name="connsiteY6" fmla="*/ 1350086 h 1711580"/>
                <a:gd name="connsiteX7" fmla="*/ 466009 w 1418149"/>
                <a:gd name="connsiteY7" fmla="*/ 1251895 h 1711580"/>
                <a:gd name="connsiteX8" fmla="*/ 485911 w 1418149"/>
                <a:gd name="connsiteY8" fmla="*/ 1153987 h 1711580"/>
                <a:gd name="connsiteX9" fmla="*/ 540183 w 1418149"/>
                <a:gd name="connsiteY9" fmla="*/ 1036033 h 1711580"/>
                <a:gd name="connsiteX10" fmla="*/ 625066 w 1418149"/>
                <a:gd name="connsiteY10" fmla="*/ 962574 h 1711580"/>
                <a:gd name="connsiteX11" fmla="*/ 694828 w 1418149"/>
                <a:gd name="connsiteY11" fmla="*/ 918660 h 1711580"/>
                <a:gd name="connsiteX12" fmla="*/ 777197 w 1418149"/>
                <a:gd name="connsiteY12" fmla="*/ 884488 h 1711580"/>
                <a:gd name="connsiteX13" fmla="*/ 901323 w 1418149"/>
                <a:gd name="connsiteY13" fmla="*/ 869579 h 1711580"/>
                <a:gd name="connsiteX14" fmla="*/ 979456 w 1418149"/>
                <a:gd name="connsiteY14" fmla="*/ 866996 h 1711580"/>
                <a:gd name="connsiteX15" fmla="*/ 1070197 w 1418149"/>
                <a:gd name="connsiteY15" fmla="*/ 853490 h 1711580"/>
                <a:gd name="connsiteX16" fmla="*/ 1158047 w 1418149"/>
                <a:gd name="connsiteY16" fmla="*/ 817915 h 1711580"/>
                <a:gd name="connsiteX17" fmla="*/ 1252922 w 1418149"/>
                <a:gd name="connsiteY17" fmla="*/ 779166 h 1711580"/>
                <a:gd name="connsiteX18" fmla="*/ 1345009 w 1418149"/>
                <a:gd name="connsiteY18" fmla="*/ 709418 h 1711580"/>
                <a:gd name="connsiteX19" fmla="*/ 1389655 w 1418149"/>
                <a:gd name="connsiteY19" fmla="*/ 624171 h 1711580"/>
                <a:gd name="connsiteX20" fmla="*/ 1414771 w 1418149"/>
                <a:gd name="connsiteY20" fmla="*/ 554425 h 1711580"/>
                <a:gd name="connsiteX21" fmla="*/ 1417669 w 1418149"/>
                <a:gd name="connsiteY21" fmla="*/ 463884 h 1711580"/>
                <a:gd name="connsiteX22" fmla="*/ 1417561 w 1418149"/>
                <a:gd name="connsiteY22" fmla="*/ 378767 h 1711580"/>
                <a:gd name="connsiteX23" fmla="*/ 1395237 w 1418149"/>
                <a:gd name="connsiteY23" fmla="*/ 316770 h 1711580"/>
                <a:gd name="connsiteX24" fmla="*/ 1364542 w 1418149"/>
                <a:gd name="connsiteY24" fmla="*/ 234105 h 1711580"/>
                <a:gd name="connsiteX25" fmla="*/ 1325475 w 1418149"/>
                <a:gd name="connsiteY25" fmla="*/ 164359 h 1711580"/>
                <a:gd name="connsiteX26" fmla="*/ 1292096 w 1418149"/>
                <a:gd name="connsiteY26" fmla="*/ 122900 h 1711580"/>
                <a:gd name="connsiteX27" fmla="*/ 1233390 w 1418149"/>
                <a:gd name="connsiteY27" fmla="*/ 73946 h 1711580"/>
                <a:gd name="connsiteX28" fmla="*/ 1169209 w 1418149"/>
                <a:gd name="connsiteY28" fmla="*/ 40364 h 1711580"/>
                <a:gd name="connsiteX29" fmla="*/ 1091075 w 1418149"/>
                <a:gd name="connsiteY29" fmla="*/ 14533 h 1711580"/>
                <a:gd name="connsiteX30" fmla="*/ 1010151 w 1418149"/>
                <a:gd name="connsiteY30" fmla="*/ 1615 h 1711580"/>
                <a:gd name="connsiteX31" fmla="*/ 901323 w 1418149"/>
                <a:gd name="connsiteY31" fmla="*/ 1616 h 1711580"/>
                <a:gd name="connsiteX32" fmla="*/ 803656 w 1418149"/>
                <a:gd name="connsiteY32" fmla="*/ 14533 h 1711580"/>
                <a:gd name="connsiteX33" fmla="*/ 725523 w 1418149"/>
                <a:gd name="connsiteY33" fmla="*/ 32615 h 1711580"/>
                <a:gd name="connsiteX34" fmla="*/ 599951 w 1418149"/>
                <a:gd name="connsiteY34" fmla="*/ 63612 h 1711580"/>
                <a:gd name="connsiteX35" fmla="*/ 524609 w 1418149"/>
                <a:gd name="connsiteY35" fmla="*/ 89446 h 1711580"/>
                <a:gd name="connsiteX36" fmla="*/ 440894 w 1418149"/>
                <a:gd name="connsiteY36" fmla="*/ 141108 h 1711580"/>
                <a:gd name="connsiteX37" fmla="*/ 354391 w 1418149"/>
                <a:gd name="connsiteY37" fmla="*/ 192775 h 1711580"/>
                <a:gd name="connsiteX38" fmla="*/ 265095 w 1418149"/>
                <a:gd name="connsiteY38" fmla="*/ 272853 h 1711580"/>
                <a:gd name="connsiteX39" fmla="*/ 195334 w 1418149"/>
                <a:gd name="connsiteY39" fmla="*/ 355518 h 1711580"/>
                <a:gd name="connsiteX40" fmla="*/ 139523 w 1418149"/>
                <a:gd name="connsiteY40" fmla="*/ 435596 h 1711580"/>
                <a:gd name="connsiteX41" fmla="*/ 64180 w 1418149"/>
                <a:gd name="connsiteY41" fmla="*/ 567341 h 1711580"/>
                <a:gd name="connsiteX42" fmla="*/ 22324 w 1418149"/>
                <a:gd name="connsiteY42" fmla="*/ 714585 h 1711580"/>
                <a:gd name="connsiteX43" fmla="*/ 5579 w 1418149"/>
                <a:gd name="connsiteY43" fmla="*/ 830830 h 1711580"/>
                <a:gd name="connsiteX44" fmla="*/ 0 w 1418149"/>
                <a:gd name="connsiteY44" fmla="*/ 931577 h 1711580"/>
                <a:gd name="connsiteX45" fmla="*/ 5581 w 1418149"/>
                <a:gd name="connsiteY45" fmla="*/ 985824 h 1711580"/>
                <a:gd name="connsiteX46" fmla="*/ 22324 w 1418149"/>
                <a:gd name="connsiteY46" fmla="*/ 1065903 h 1711580"/>
                <a:gd name="connsiteX47" fmla="*/ 41856 w 1418149"/>
                <a:gd name="connsiteY47" fmla="*/ 1133067 h 1711580"/>
                <a:gd name="connsiteX48" fmla="*/ 97667 w 1418149"/>
                <a:gd name="connsiteY48" fmla="*/ 1257062 h 1711580"/>
                <a:gd name="connsiteX49" fmla="*/ 131153 w 1418149"/>
                <a:gd name="connsiteY49" fmla="*/ 1313892 h 1711580"/>
                <a:gd name="connsiteX50" fmla="*/ 189751 w 1418149"/>
                <a:gd name="connsiteY50" fmla="*/ 1388804 h 1711580"/>
                <a:gd name="connsiteX51" fmla="*/ 259514 w 1418149"/>
                <a:gd name="connsiteY51" fmla="*/ 1468886 h 1711580"/>
                <a:gd name="connsiteX52" fmla="*/ 340437 w 1418149"/>
                <a:gd name="connsiteY52" fmla="*/ 1543799 h 1711580"/>
                <a:gd name="connsiteX53" fmla="*/ 432524 w 1418149"/>
                <a:gd name="connsiteY53" fmla="*/ 1598047 h 1711580"/>
                <a:gd name="connsiteX54" fmla="*/ 491124 w 1418149"/>
                <a:gd name="connsiteY54" fmla="*/ 1631628 h 1711580"/>
                <a:gd name="connsiteX55" fmla="*/ 703307 w 1418149"/>
                <a:gd name="connsiteY55" fmla="*/ 1711580 h 1711580"/>
                <a:gd name="connsiteX56" fmla="*/ 679025 w 1418149"/>
                <a:gd name="connsiteY56" fmla="*/ 1688458 h 1711580"/>
                <a:gd name="connsiteX0" fmla="*/ 679025 w 1418149"/>
                <a:gd name="connsiteY0" fmla="*/ 1688458 h 1742579"/>
                <a:gd name="connsiteX1" fmla="*/ 639959 w 1418149"/>
                <a:gd name="connsiteY1" fmla="*/ 1667792 h 1742579"/>
                <a:gd name="connsiteX2" fmla="*/ 582611 w 1418149"/>
                <a:gd name="connsiteY2" fmla="*/ 1612484 h 1742579"/>
                <a:gd name="connsiteX3" fmla="*/ 524609 w 1418149"/>
                <a:gd name="connsiteY3" fmla="*/ 1530884 h 1742579"/>
                <a:gd name="connsiteX4" fmla="*/ 491123 w 1418149"/>
                <a:gd name="connsiteY4" fmla="*/ 1474052 h 1742579"/>
                <a:gd name="connsiteX5" fmla="*/ 468800 w 1418149"/>
                <a:gd name="connsiteY5" fmla="*/ 1412055 h 1742579"/>
                <a:gd name="connsiteX6" fmla="*/ 456754 w 1418149"/>
                <a:gd name="connsiteY6" fmla="*/ 1350086 h 1742579"/>
                <a:gd name="connsiteX7" fmla="*/ 466009 w 1418149"/>
                <a:gd name="connsiteY7" fmla="*/ 1251895 h 1742579"/>
                <a:gd name="connsiteX8" fmla="*/ 485911 w 1418149"/>
                <a:gd name="connsiteY8" fmla="*/ 1153987 h 1742579"/>
                <a:gd name="connsiteX9" fmla="*/ 540183 w 1418149"/>
                <a:gd name="connsiteY9" fmla="*/ 1036033 h 1742579"/>
                <a:gd name="connsiteX10" fmla="*/ 625066 w 1418149"/>
                <a:gd name="connsiteY10" fmla="*/ 962574 h 1742579"/>
                <a:gd name="connsiteX11" fmla="*/ 694828 w 1418149"/>
                <a:gd name="connsiteY11" fmla="*/ 918660 h 1742579"/>
                <a:gd name="connsiteX12" fmla="*/ 777197 w 1418149"/>
                <a:gd name="connsiteY12" fmla="*/ 884488 h 1742579"/>
                <a:gd name="connsiteX13" fmla="*/ 901323 w 1418149"/>
                <a:gd name="connsiteY13" fmla="*/ 869579 h 1742579"/>
                <a:gd name="connsiteX14" fmla="*/ 979456 w 1418149"/>
                <a:gd name="connsiteY14" fmla="*/ 866996 h 1742579"/>
                <a:gd name="connsiteX15" fmla="*/ 1070197 w 1418149"/>
                <a:gd name="connsiteY15" fmla="*/ 853490 h 1742579"/>
                <a:gd name="connsiteX16" fmla="*/ 1158047 w 1418149"/>
                <a:gd name="connsiteY16" fmla="*/ 817915 h 1742579"/>
                <a:gd name="connsiteX17" fmla="*/ 1252922 w 1418149"/>
                <a:gd name="connsiteY17" fmla="*/ 779166 h 1742579"/>
                <a:gd name="connsiteX18" fmla="*/ 1345009 w 1418149"/>
                <a:gd name="connsiteY18" fmla="*/ 709418 h 1742579"/>
                <a:gd name="connsiteX19" fmla="*/ 1389655 w 1418149"/>
                <a:gd name="connsiteY19" fmla="*/ 624171 h 1742579"/>
                <a:gd name="connsiteX20" fmla="*/ 1414771 w 1418149"/>
                <a:gd name="connsiteY20" fmla="*/ 554425 h 1742579"/>
                <a:gd name="connsiteX21" fmla="*/ 1417669 w 1418149"/>
                <a:gd name="connsiteY21" fmla="*/ 463884 h 1742579"/>
                <a:gd name="connsiteX22" fmla="*/ 1417561 w 1418149"/>
                <a:gd name="connsiteY22" fmla="*/ 378767 h 1742579"/>
                <a:gd name="connsiteX23" fmla="*/ 1395237 w 1418149"/>
                <a:gd name="connsiteY23" fmla="*/ 316770 h 1742579"/>
                <a:gd name="connsiteX24" fmla="*/ 1364542 w 1418149"/>
                <a:gd name="connsiteY24" fmla="*/ 234105 h 1742579"/>
                <a:gd name="connsiteX25" fmla="*/ 1325475 w 1418149"/>
                <a:gd name="connsiteY25" fmla="*/ 164359 h 1742579"/>
                <a:gd name="connsiteX26" fmla="*/ 1292096 w 1418149"/>
                <a:gd name="connsiteY26" fmla="*/ 122900 h 1742579"/>
                <a:gd name="connsiteX27" fmla="*/ 1233390 w 1418149"/>
                <a:gd name="connsiteY27" fmla="*/ 73946 h 1742579"/>
                <a:gd name="connsiteX28" fmla="*/ 1169209 w 1418149"/>
                <a:gd name="connsiteY28" fmla="*/ 40364 h 1742579"/>
                <a:gd name="connsiteX29" fmla="*/ 1091075 w 1418149"/>
                <a:gd name="connsiteY29" fmla="*/ 14533 h 1742579"/>
                <a:gd name="connsiteX30" fmla="*/ 1010151 w 1418149"/>
                <a:gd name="connsiteY30" fmla="*/ 1615 h 1742579"/>
                <a:gd name="connsiteX31" fmla="*/ 901323 w 1418149"/>
                <a:gd name="connsiteY31" fmla="*/ 1616 h 1742579"/>
                <a:gd name="connsiteX32" fmla="*/ 803656 w 1418149"/>
                <a:gd name="connsiteY32" fmla="*/ 14533 h 1742579"/>
                <a:gd name="connsiteX33" fmla="*/ 725523 w 1418149"/>
                <a:gd name="connsiteY33" fmla="*/ 32615 h 1742579"/>
                <a:gd name="connsiteX34" fmla="*/ 599951 w 1418149"/>
                <a:gd name="connsiteY34" fmla="*/ 63612 h 1742579"/>
                <a:gd name="connsiteX35" fmla="*/ 524609 w 1418149"/>
                <a:gd name="connsiteY35" fmla="*/ 89446 h 1742579"/>
                <a:gd name="connsiteX36" fmla="*/ 440894 w 1418149"/>
                <a:gd name="connsiteY36" fmla="*/ 141108 h 1742579"/>
                <a:gd name="connsiteX37" fmla="*/ 354391 w 1418149"/>
                <a:gd name="connsiteY37" fmla="*/ 192775 h 1742579"/>
                <a:gd name="connsiteX38" fmla="*/ 265095 w 1418149"/>
                <a:gd name="connsiteY38" fmla="*/ 272853 h 1742579"/>
                <a:gd name="connsiteX39" fmla="*/ 195334 w 1418149"/>
                <a:gd name="connsiteY39" fmla="*/ 355518 h 1742579"/>
                <a:gd name="connsiteX40" fmla="*/ 139523 w 1418149"/>
                <a:gd name="connsiteY40" fmla="*/ 435596 h 1742579"/>
                <a:gd name="connsiteX41" fmla="*/ 64180 w 1418149"/>
                <a:gd name="connsiteY41" fmla="*/ 567341 h 1742579"/>
                <a:gd name="connsiteX42" fmla="*/ 22324 w 1418149"/>
                <a:gd name="connsiteY42" fmla="*/ 714585 h 1742579"/>
                <a:gd name="connsiteX43" fmla="*/ 5579 w 1418149"/>
                <a:gd name="connsiteY43" fmla="*/ 830830 h 1742579"/>
                <a:gd name="connsiteX44" fmla="*/ 0 w 1418149"/>
                <a:gd name="connsiteY44" fmla="*/ 931577 h 1742579"/>
                <a:gd name="connsiteX45" fmla="*/ 5581 w 1418149"/>
                <a:gd name="connsiteY45" fmla="*/ 985824 h 1742579"/>
                <a:gd name="connsiteX46" fmla="*/ 22324 w 1418149"/>
                <a:gd name="connsiteY46" fmla="*/ 1065903 h 1742579"/>
                <a:gd name="connsiteX47" fmla="*/ 41856 w 1418149"/>
                <a:gd name="connsiteY47" fmla="*/ 1133067 h 1742579"/>
                <a:gd name="connsiteX48" fmla="*/ 97667 w 1418149"/>
                <a:gd name="connsiteY48" fmla="*/ 1257062 h 1742579"/>
                <a:gd name="connsiteX49" fmla="*/ 131153 w 1418149"/>
                <a:gd name="connsiteY49" fmla="*/ 1313892 h 1742579"/>
                <a:gd name="connsiteX50" fmla="*/ 189751 w 1418149"/>
                <a:gd name="connsiteY50" fmla="*/ 1388804 h 1742579"/>
                <a:gd name="connsiteX51" fmla="*/ 259514 w 1418149"/>
                <a:gd name="connsiteY51" fmla="*/ 1468886 h 1742579"/>
                <a:gd name="connsiteX52" fmla="*/ 340437 w 1418149"/>
                <a:gd name="connsiteY52" fmla="*/ 1543799 h 1742579"/>
                <a:gd name="connsiteX53" fmla="*/ 432524 w 1418149"/>
                <a:gd name="connsiteY53" fmla="*/ 1598047 h 1742579"/>
                <a:gd name="connsiteX54" fmla="*/ 491124 w 1418149"/>
                <a:gd name="connsiteY54" fmla="*/ 1631628 h 1742579"/>
                <a:gd name="connsiteX55" fmla="*/ 831668 w 1418149"/>
                <a:gd name="connsiteY55" fmla="*/ 1742579 h 1742579"/>
                <a:gd name="connsiteX56" fmla="*/ 679025 w 1418149"/>
                <a:gd name="connsiteY56" fmla="*/ 1688458 h 1742579"/>
                <a:gd name="connsiteX0" fmla="*/ 831668 w 1418149"/>
                <a:gd name="connsiteY0" fmla="*/ 1742579 h 1742579"/>
                <a:gd name="connsiteX1" fmla="*/ 639959 w 1418149"/>
                <a:gd name="connsiteY1" fmla="*/ 1667792 h 1742579"/>
                <a:gd name="connsiteX2" fmla="*/ 582611 w 1418149"/>
                <a:gd name="connsiteY2" fmla="*/ 1612484 h 1742579"/>
                <a:gd name="connsiteX3" fmla="*/ 524609 w 1418149"/>
                <a:gd name="connsiteY3" fmla="*/ 1530884 h 1742579"/>
                <a:gd name="connsiteX4" fmla="*/ 491123 w 1418149"/>
                <a:gd name="connsiteY4" fmla="*/ 1474052 h 1742579"/>
                <a:gd name="connsiteX5" fmla="*/ 468800 w 1418149"/>
                <a:gd name="connsiteY5" fmla="*/ 1412055 h 1742579"/>
                <a:gd name="connsiteX6" fmla="*/ 456754 w 1418149"/>
                <a:gd name="connsiteY6" fmla="*/ 1350086 h 1742579"/>
                <a:gd name="connsiteX7" fmla="*/ 466009 w 1418149"/>
                <a:gd name="connsiteY7" fmla="*/ 1251895 h 1742579"/>
                <a:gd name="connsiteX8" fmla="*/ 485911 w 1418149"/>
                <a:gd name="connsiteY8" fmla="*/ 1153987 h 1742579"/>
                <a:gd name="connsiteX9" fmla="*/ 540183 w 1418149"/>
                <a:gd name="connsiteY9" fmla="*/ 1036033 h 1742579"/>
                <a:gd name="connsiteX10" fmla="*/ 625066 w 1418149"/>
                <a:gd name="connsiteY10" fmla="*/ 962574 h 1742579"/>
                <a:gd name="connsiteX11" fmla="*/ 694828 w 1418149"/>
                <a:gd name="connsiteY11" fmla="*/ 918660 h 1742579"/>
                <a:gd name="connsiteX12" fmla="*/ 777197 w 1418149"/>
                <a:gd name="connsiteY12" fmla="*/ 884488 h 1742579"/>
                <a:gd name="connsiteX13" fmla="*/ 901323 w 1418149"/>
                <a:gd name="connsiteY13" fmla="*/ 869579 h 1742579"/>
                <a:gd name="connsiteX14" fmla="*/ 979456 w 1418149"/>
                <a:gd name="connsiteY14" fmla="*/ 866996 h 1742579"/>
                <a:gd name="connsiteX15" fmla="*/ 1070197 w 1418149"/>
                <a:gd name="connsiteY15" fmla="*/ 853490 h 1742579"/>
                <a:gd name="connsiteX16" fmla="*/ 1158047 w 1418149"/>
                <a:gd name="connsiteY16" fmla="*/ 817915 h 1742579"/>
                <a:gd name="connsiteX17" fmla="*/ 1252922 w 1418149"/>
                <a:gd name="connsiteY17" fmla="*/ 779166 h 1742579"/>
                <a:gd name="connsiteX18" fmla="*/ 1345009 w 1418149"/>
                <a:gd name="connsiteY18" fmla="*/ 709418 h 1742579"/>
                <a:gd name="connsiteX19" fmla="*/ 1389655 w 1418149"/>
                <a:gd name="connsiteY19" fmla="*/ 624171 h 1742579"/>
                <a:gd name="connsiteX20" fmla="*/ 1414771 w 1418149"/>
                <a:gd name="connsiteY20" fmla="*/ 554425 h 1742579"/>
                <a:gd name="connsiteX21" fmla="*/ 1417669 w 1418149"/>
                <a:gd name="connsiteY21" fmla="*/ 463884 h 1742579"/>
                <a:gd name="connsiteX22" fmla="*/ 1417561 w 1418149"/>
                <a:gd name="connsiteY22" fmla="*/ 378767 h 1742579"/>
                <a:gd name="connsiteX23" fmla="*/ 1395237 w 1418149"/>
                <a:gd name="connsiteY23" fmla="*/ 316770 h 1742579"/>
                <a:gd name="connsiteX24" fmla="*/ 1364542 w 1418149"/>
                <a:gd name="connsiteY24" fmla="*/ 234105 h 1742579"/>
                <a:gd name="connsiteX25" fmla="*/ 1325475 w 1418149"/>
                <a:gd name="connsiteY25" fmla="*/ 164359 h 1742579"/>
                <a:gd name="connsiteX26" fmla="*/ 1292096 w 1418149"/>
                <a:gd name="connsiteY26" fmla="*/ 122900 h 1742579"/>
                <a:gd name="connsiteX27" fmla="*/ 1233390 w 1418149"/>
                <a:gd name="connsiteY27" fmla="*/ 73946 h 1742579"/>
                <a:gd name="connsiteX28" fmla="*/ 1169209 w 1418149"/>
                <a:gd name="connsiteY28" fmla="*/ 40364 h 1742579"/>
                <a:gd name="connsiteX29" fmla="*/ 1091075 w 1418149"/>
                <a:gd name="connsiteY29" fmla="*/ 14533 h 1742579"/>
                <a:gd name="connsiteX30" fmla="*/ 1010151 w 1418149"/>
                <a:gd name="connsiteY30" fmla="*/ 1615 h 1742579"/>
                <a:gd name="connsiteX31" fmla="*/ 901323 w 1418149"/>
                <a:gd name="connsiteY31" fmla="*/ 1616 h 1742579"/>
                <a:gd name="connsiteX32" fmla="*/ 803656 w 1418149"/>
                <a:gd name="connsiteY32" fmla="*/ 14533 h 1742579"/>
                <a:gd name="connsiteX33" fmla="*/ 725523 w 1418149"/>
                <a:gd name="connsiteY33" fmla="*/ 32615 h 1742579"/>
                <a:gd name="connsiteX34" fmla="*/ 599951 w 1418149"/>
                <a:gd name="connsiteY34" fmla="*/ 63612 h 1742579"/>
                <a:gd name="connsiteX35" fmla="*/ 524609 w 1418149"/>
                <a:gd name="connsiteY35" fmla="*/ 89446 h 1742579"/>
                <a:gd name="connsiteX36" fmla="*/ 440894 w 1418149"/>
                <a:gd name="connsiteY36" fmla="*/ 141108 h 1742579"/>
                <a:gd name="connsiteX37" fmla="*/ 354391 w 1418149"/>
                <a:gd name="connsiteY37" fmla="*/ 192775 h 1742579"/>
                <a:gd name="connsiteX38" fmla="*/ 265095 w 1418149"/>
                <a:gd name="connsiteY38" fmla="*/ 272853 h 1742579"/>
                <a:gd name="connsiteX39" fmla="*/ 195334 w 1418149"/>
                <a:gd name="connsiteY39" fmla="*/ 355518 h 1742579"/>
                <a:gd name="connsiteX40" fmla="*/ 139523 w 1418149"/>
                <a:gd name="connsiteY40" fmla="*/ 435596 h 1742579"/>
                <a:gd name="connsiteX41" fmla="*/ 64180 w 1418149"/>
                <a:gd name="connsiteY41" fmla="*/ 567341 h 1742579"/>
                <a:gd name="connsiteX42" fmla="*/ 22324 w 1418149"/>
                <a:gd name="connsiteY42" fmla="*/ 714585 h 1742579"/>
                <a:gd name="connsiteX43" fmla="*/ 5579 w 1418149"/>
                <a:gd name="connsiteY43" fmla="*/ 830830 h 1742579"/>
                <a:gd name="connsiteX44" fmla="*/ 0 w 1418149"/>
                <a:gd name="connsiteY44" fmla="*/ 931577 h 1742579"/>
                <a:gd name="connsiteX45" fmla="*/ 5581 w 1418149"/>
                <a:gd name="connsiteY45" fmla="*/ 985824 h 1742579"/>
                <a:gd name="connsiteX46" fmla="*/ 22324 w 1418149"/>
                <a:gd name="connsiteY46" fmla="*/ 1065903 h 1742579"/>
                <a:gd name="connsiteX47" fmla="*/ 41856 w 1418149"/>
                <a:gd name="connsiteY47" fmla="*/ 1133067 h 1742579"/>
                <a:gd name="connsiteX48" fmla="*/ 97667 w 1418149"/>
                <a:gd name="connsiteY48" fmla="*/ 1257062 h 1742579"/>
                <a:gd name="connsiteX49" fmla="*/ 131153 w 1418149"/>
                <a:gd name="connsiteY49" fmla="*/ 1313892 h 1742579"/>
                <a:gd name="connsiteX50" fmla="*/ 189751 w 1418149"/>
                <a:gd name="connsiteY50" fmla="*/ 1388804 h 1742579"/>
                <a:gd name="connsiteX51" fmla="*/ 259514 w 1418149"/>
                <a:gd name="connsiteY51" fmla="*/ 1468886 h 1742579"/>
                <a:gd name="connsiteX52" fmla="*/ 340437 w 1418149"/>
                <a:gd name="connsiteY52" fmla="*/ 1543799 h 1742579"/>
                <a:gd name="connsiteX53" fmla="*/ 432524 w 1418149"/>
                <a:gd name="connsiteY53" fmla="*/ 1598047 h 1742579"/>
                <a:gd name="connsiteX54" fmla="*/ 491124 w 1418149"/>
                <a:gd name="connsiteY54" fmla="*/ 1631628 h 1742579"/>
                <a:gd name="connsiteX55" fmla="*/ 831668 w 1418149"/>
                <a:gd name="connsiteY55" fmla="*/ 1742579 h 1742579"/>
                <a:gd name="connsiteX0" fmla="*/ 831668 w 1418149"/>
                <a:gd name="connsiteY0" fmla="*/ 1732246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831668 w 1418149"/>
                <a:gd name="connsiteY55" fmla="*/ 1732246 h 1732246"/>
                <a:gd name="connsiteX0" fmla="*/ 831668 w 1418149"/>
                <a:gd name="connsiteY0" fmla="*/ 1732246 h 1732441"/>
                <a:gd name="connsiteX1" fmla="*/ 639959 w 1418149"/>
                <a:gd name="connsiteY1" fmla="*/ 1667792 h 1732441"/>
                <a:gd name="connsiteX2" fmla="*/ 582611 w 1418149"/>
                <a:gd name="connsiteY2" fmla="*/ 1612484 h 1732441"/>
                <a:gd name="connsiteX3" fmla="*/ 524609 w 1418149"/>
                <a:gd name="connsiteY3" fmla="*/ 1530884 h 1732441"/>
                <a:gd name="connsiteX4" fmla="*/ 491123 w 1418149"/>
                <a:gd name="connsiteY4" fmla="*/ 1474052 h 1732441"/>
                <a:gd name="connsiteX5" fmla="*/ 468800 w 1418149"/>
                <a:gd name="connsiteY5" fmla="*/ 1412055 h 1732441"/>
                <a:gd name="connsiteX6" fmla="*/ 456754 w 1418149"/>
                <a:gd name="connsiteY6" fmla="*/ 1350086 h 1732441"/>
                <a:gd name="connsiteX7" fmla="*/ 466009 w 1418149"/>
                <a:gd name="connsiteY7" fmla="*/ 1251895 h 1732441"/>
                <a:gd name="connsiteX8" fmla="*/ 485911 w 1418149"/>
                <a:gd name="connsiteY8" fmla="*/ 1153987 h 1732441"/>
                <a:gd name="connsiteX9" fmla="*/ 540183 w 1418149"/>
                <a:gd name="connsiteY9" fmla="*/ 1036033 h 1732441"/>
                <a:gd name="connsiteX10" fmla="*/ 625066 w 1418149"/>
                <a:gd name="connsiteY10" fmla="*/ 962574 h 1732441"/>
                <a:gd name="connsiteX11" fmla="*/ 694828 w 1418149"/>
                <a:gd name="connsiteY11" fmla="*/ 918660 h 1732441"/>
                <a:gd name="connsiteX12" fmla="*/ 777197 w 1418149"/>
                <a:gd name="connsiteY12" fmla="*/ 884488 h 1732441"/>
                <a:gd name="connsiteX13" fmla="*/ 901323 w 1418149"/>
                <a:gd name="connsiteY13" fmla="*/ 869579 h 1732441"/>
                <a:gd name="connsiteX14" fmla="*/ 979456 w 1418149"/>
                <a:gd name="connsiteY14" fmla="*/ 866996 h 1732441"/>
                <a:gd name="connsiteX15" fmla="*/ 1070197 w 1418149"/>
                <a:gd name="connsiteY15" fmla="*/ 853490 h 1732441"/>
                <a:gd name="connsiteX16" fmla="*/ 1158047 w 1418149"/>
                <a:gd name="connsiteY16" fmla="*/ 817915 h 1732441"/>
                <a:gd name="connsiteX17" fmla="*/ 1252922 w 1418149"/>
                <a:gd name="connsiteY17" fmla="*/ 779166 h 1732441"/>
                <a:gd name="connsiteX18" fmla="*/ 1345009 w 1418149"/>
                <a:gd name="connsiteY18" fmla="*/ 709418 h 1732441"/>
                <a:gd name="connsiteX19" fmla="*/ 1389655 w 1418149"/>
                <a:gd name="connsiteY19" fmla="*/ 624171 h 1732441"/>
                <a:gd name="connsiteX20" fmla="*/ 1414771 w 1418149"/>
                <a:gd name="connsiteY20" fmla="*/ 554425 h 1732441"/>
                <a:gd name="connsiteX21" fmla="*/ 1417669 w 1418149"/>
                <a:gd name="connsiteY21" fmla="*/ 463884 h 1732441"/>
                <a:gd name="connsiteX22" fmla="*/ 1417561 w 1418149"/>
                <a:gd name="connsiteY22" fmla="*/ 378767 h 1732441"/>
                <a:gd name="connsiteX23" fmla="*/ 1395237 w 1418149"/>
                <a:gd name="connsiteY23" fmla="*/ 316770 h 1732441"/>
                <a:gd name="connsiteX24" fmla="*/ 1364542 w 1418149"/>
                <a:gd name="connsiteY24" fmla="*/ 234105 h 1732441"/>
                <a:gd name="connsiteX25" fmla="*/ 1325475 w 1418149"/>
                <a:gd name="connsiteY25" fmla="*/ 164359 h 1732441"/>
                <a:gd name="connsiteX26" fmla="*/ 1292096 w 1418149"/>
                <a:gd name="connsiteY26" fmla="*/ 122900 h 1732441"/>
                <a:gd name="connsiteX27" fmla="*/ 1233390 w 1418149"/>
                <a:gd name="connsiteY27" fmla="*/ 73946 h 1732441"/>
                <a:gd name="connsiteX28" fmla="*/ 1169209 w 1418149"/>
                <a:gd name="connsiteY28" fmla="*/ 40364 h 1732441"/>
                <a:gd name="connsiteX29" fmla="*/ 1091075 w 1418149"/>
                <a:gd name="connsiteY29" fmla="*/ 14533 h 1732441"/>
                <a:gd name="connsiteX30" fmla="*/ 1010151 w 1418149"/>
                <a:gd name="connsiteY30" fmla="*/ 1615 h 1732441"/>
                <a:gd name="connsiteX31" fmla="*/ 901323 w 1418149"/>
                <a:gd name="connsiteY31" fmla="*/ 1616 h 1732441"/>
                <a:gd name="connsiteX32" fmla="*/ 803656 w 1418149"/>
                <a:gd name="connsiteY32" fmla="*/ 14533 h 1732441"/>
                <a:gd name="connsiteX33" fmla="*/ 725523 w 1418149"/>
                <a:gd name="connsiteY33" fmla="*/ 32615 h 1732441"/>
                <a:gd name="connsiteX34" fmla="*/ 599951 w 1418149"/>
                <a:gd name="connsiteY34" fmla="*/ 63612 h 1732441"/>
                <a:gd name="connsiteX35" fmla="*/ 524609 w 1418149"/>
                <a:gd name="connsiteY35" fmla="*/ 89446 h 1732441"/>
                <a:gd name="connsiteX36" fmla="*/ 440894 w 1418149"/>
                <a:gd name="connsiteY36" fmla="*/ 141108 h 1732441"/>
                <a:gd name="connsiteX37" fmla="*/ 354391 w 1418149"/>
                <a:gd name="connsiteY37" fmla="*/ 192775 h 1732441"/>
                <a:gd name="connsiteX38" fmla="*/ 265095 w 1418149"/>
                <a:gd name="connsiteY38" fmla="*/ 272853 h 1732441"/>
                <a:gd name="connsiteX39" fmla="*/ 195334 w 1418149"/>
                <a:gd name="connsiteY39" fmla="*/ 355518 h 1732441"/>
                <a:gd name="connsiteX40" fmla="*/ 139523 w 1418149"/>
                <a:gd name="connsiteY40" fmla="*/ 435596 h 1732441"/>
                <a:gd name="connsiteX41" fmla="*/ 64180 w 1418149"/>
                <a:gd name="connsiteY41" fmla="*/ 567341 h 1732441"/>
                <a:gd name="connsiteX42" fmla="*/ 22324 w 1418149"/>
                <a:gd name="connsiteY42" fmla="*/ 714585 h 1732441"/>
                <a:gd name="connsiteX43" fmla="*/ 5579 w 1418149"/>
                <a:gd name="connsiteY43" fmla="*/ 830830 h 1732441"/>
                <a:gd name="connsiteX44" fmla="*/ 0 w 1418149"/>
                <a:gd name="connsiteY44" fmla="*/ 931577 h 1732441"/>
                <a:gd name="connsiteX45" fmla="*/ 5581 w 1418149"/>
                <a:gd name="connsiteY45" fmla="*/ 985824 h 1732441"/>
                <a:gd name="connsiteX46" fmla="*/ 22324 w 1418149"/>
                <a:gd name="connsiteY46" fmla="*/ 1065903 h 1732441"/>
                <a:gd name="connsiteX47" fmla="*/ 41856 w 1418149"/>
                <a:gd name="connsiteY47" fmla="*/ 1133067 h 1732441"/>
                <a:gd name="connsiteX48" fmla="*/ 97667 w 1418149"/>
                <a:gd name="connsiteY48" fmla="*/ 1257062 h 1732441"/>
                <a:gd name="connsiteX49" fmla="*/ 131153 w 1418149"/>
                <a:gd name="connsiteY49" fmla="*/ 1313892 h 1732441"/>
                <a:gd name="connsiteX50" fmla="*/ 189751 w 1418149"/>
                <a:gd name="connsiteY50" fmla="*/ 1388804 h 1732441"/>
                <a:gd name="connsiteX51" fmla="*/ 259514 w 1418149"/>
                <a:gd name="connsiteY51" fmla="*/ 1468886 h 1732441"/>
                <a:gd name="connsiteX52" fmla="*/ 340437 w 1418149"/>
                <a:gd name="connsiteY52" fmla="*/ 1543799 h 1732441"/>
                <a:gd name="connsiteX53" fmla="*/ 432524 w 1418149"/>
                <a:gd name="connsiteY53" fmla="*/ 1598047 h 1732441"/>
                <a:gd name="connsiteX54" fmla="*/ 491124 w 1418149"/>
                <a:gd name="connsiteY54" fmla="*/ 1631628 h 1732441"/>
                <a:gd name="connsiteX55" fmla="*/ 666923 w 1418149"/>
                <a:gd name="connsiteY55" fmla="*/ 1685875 h 1732441"/>
                <a:gd name="connsiteX56" fmla="*/ 831668 w 1418149"/>
                <a:gd name="connsiteY56" fmla="*/ 1732246 h 17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418149" h="1732441">
                  <a:moveTo>
                    <a:pt x="831668" y="1732246"/>
                  </a:moveTo>
                  <a:cubicBezTo>
                    <a:pt x="767765" y="1710761"/>
                    <a:pt x="681469" y="1687752"/>
                    <a:pt x="639959" y="1667792"/>
                  </a:cubicBezTo>
                  <a:cubicBezTo>
                    <a:pt x="598450" y="1647832"/>
                    <a:pt x="601836" y="1635302"/>
                    <a:pt x="582611" y="1612484"/>
                  </a:cubicBezTo>
                  <a:cubicBezTo>
                    <a:pt x="563386" y="1589666"/>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52058" y="1616990"/>
                    <a:pt x="491124" y="1631628"/>
                  </a:cubicBezTo>
                  <a:cubicBezTo>
                    <a:pt x="530190" y="1646266"/>
                    <a:pt x="610166" y="1669105"/>
                    <a:pt x="666923" y="1685875"/>
                  </a:cubicBezTo>
                  <a:cubicBezTo>
                    <a:pt x="723680" y="1702645"/>
                    <a:pt x="836162" y="1735260"/>
                    <a:pt x="831668" y="1732246"/>
                  </a:cubicBezTo>
                  <a:close/>
                </a:path>
              </a:pathLst>
            </a:custGeom>
            <a:gradFill flip="none" rotWithShape="1">
              <a:gsLst>
                <a:gs pos="0">
                  <a:schemeClr val="accent1">
                    <a:lumMod val="60000"/>
                    <a:lumOff val="40000"/>
                  </a:schemeClr>
                </a:gs>
                <a:gs pos="100000">
                  <a:srgbClr val="FFFFFF"/>
                </a:gs>
              </a:gsLst>
              <a:path path="shape">
                <a:fillToRect l="50000" t="50000" r="50000" b="50000"/>
              </a:path>
              <a:tileRect/>
            </a:gradFill>
            <a:ln>
              <a:noFill/>
            </a:ln>
          </p:spPr>
          <p:txBody>
            <a:bodyPr/>
            <a:lstStyle/>
            <a:p>
              <a:pPr marL="342900" indent="-342900">
                <a:defRPr/>
              </a:pPr>
              <a:endParaRPr lang="zh-CN" altLang="en-US"/>
            </a:p>
          </p:txBody>
        </p:sp>
        <p:sp>
          <p:nvSpPr>
            <p:cNvPr id="48" name="任意形状 47"/>
            <p:cNvSpPr/>
            <p:nvPr/>
          </p:nvSpPr>
          <p:spPr>
            <a:xfrm rot="10800000">
              <a:off x="3500615" y="2996952"/>
              <a:ext cx="2151505"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 fmla="*/ 567299 w 1113399"/>
                <a:gd name="connsiteY0" fmla="*/ 1358900 h 1358900"/>
                <a:gd name="connsiteX1" fmla="*/ 567299 w 1113399"/>
                <a:gd name="connsiteY1" fmla="*/ 1358900 h 1358900"/>
                <a:gd name="connsiteX2" fmla="*/ 554599 w 1113399"/>
                <a:gd name="connsiteY2" fmla="*/ 1117600 h 1358900"/>
                <a:gd name="connsiteX3" fmla="*/ 529199 w 1113399"/>
                <a:gd name="connsiteY3" fmla="*/ 901700 h 1358900"/>
                <a:gd name="connsiteX4" fmla="*/ 516499 w 1113399"/>
                <a:gd name="connsiteY4" fmla="*/ 736600 h 1358900"/>
                <a:gd name="connsiteX5" fmla="*/ 503799 w 1113399"/>
                <a:gd name="connsiteY5" fmla="*/ 533400 h 1358900"/>
                <a:gd name="connsiteX6" fmla="*/ 402199 w 1113399"/>
                <a:gd name="connsiteY6" fmla="*/ 520700 h 1358900"/>
                <a:gd name="connsiteX7" fmla="*/ 364099 w 1113399"/>
                <a:gd name="connsiteY7" fmla="*/ 482600 h 1358900"/>
                <a:gd name="connsiteX8" fmla="*/ 364099 w 1113399"/>
                <a:gd name="connsiteY8" fmla="*/ 482600 h 1358900"/>
                <a:gd name="connsiteX9" fmla="*/ 1113399 w 1113399"/>
                <a:gd name="connsiteY9" fmla="*/ 0 h 1358900"/>
                <a:gd name="connsiteX10" fmla="*/ 1113399 w 1113399"/>
                <a:gd name="connsiteY10" fmla="*/ 0 h 1358900"/>
                <a:gd name="connsiteX11" fmla="*/ 0 w 1113399"/>
                <a:gd name="connsiteY11" fmla="*/ 77497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34270 w 1180370"/>
                <a:gd name="connsiteY0" fmla="*/ 1358900 h 1358900"/>
                <a:gd name="connsiteX1" fmla="*/ 634270 w 1180370"/>
                <a:gd name="connsiteY1" fmla="*/ 1358900 h 1358900"/>
                <a:gd name="connsiteX2" fmla="*/ 621570 w 1180370"/>
                <a:gd name="connsiteY2" fmla="*/ 1117600 h 1358900"/>
                <a:gd name="connsiteX3" fmla="*/ 596170 w 1180370"/>
                <a:gd name="connsiteY3" fmla="*/ 901700 h 1358900"/>
                <a:gd name="connsiteX4" fmla="*/ 583470 w 1180370"/>
                <a:gd name="connsiteY4" fmla="*/ 736600 h 1358900"/>
                <a:gd name="connsiteX5" fmla="*/ 570770 w 1180370"/>
                <a:gd name="connsiteY5" fmla="*/ 533400 h 1358900"/>
                <a:gd name="connsiteX6" fmla="*/ 469170 w 1180370"/>
                <a:gd name="connsiteY6" fmla="*/ 520700 h 1358900"/>
                <a:gd name="connsiteX7" fmla="*/ 431070 w 1180370"/>
                <a:gd name="connsiteY7" fmla="*/ 482600 h 1358900"/>
                <a:gd name="connsiteX8" fmla="*/ 431070 w 1180370"/>
                <a:gd name="connsiteY8" fmla="*/ 482600 h 1358900"/>
                <a:gd name="connsiteX9" fmla="*/ 1180370 w 1180370"/>
                <a:gd name="connsiteY9" fmla="*/ 0 h 1358900"/>
                <a:gd name="connsiteX10" fmla="*/ 1180370 w 1180370"/>
                <a:gd name="connsiteY10" fmla="*/ 0 h 1358900"/>
                <a:gd name="connsiteX11" fmla="*/ 0 w 1180370"/>
                <a:gd name="connsiteY11" fmla="*/ 240240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0 w 1146884"/>
                <a:gd name="connsiteY11" fmla="*/ 325486 h 1358900"/>
                <a:gd name="connsiteX0" fmla="*/ 600784 w 1146884"/>
                <a:gd name="connsiteY0" fmla="*/ 1358900 h 1358900"/>
                <a:gd name="connsiteX1" fmla="*/ 600784 w 1146884"/>
                <a:gd name="connsiteY1" fmla="*/ 1358900 h 1358900"/>
                <a:gd name="connsiteX2" fmla="*/ 588084 w 1146884"/>
                <a:gd name="connsiteY2" fmla="*/ 1117600 h 1358900"/>
                <a:gd name="connsiteX3" fmla="*/ 562684 w 1146884"/>
                <a:gd name="connsiteY3" fmla="*/ 901700 h 1358900"/>
                <a:gd name="connsiteX4" fmla="*/ 549984 w 1146884"/>
                <a:gd name="connsiteY4" fmla="*/ 736600 h 1358900"/>
                <a:gd name="connsiteX5" fmla="*/ 537284 w 1146884"/>
                <a:gd name="connsiteY5" fmla="*/ 533400 h 1358900"/>
                <a:gd name="connsiteX6" fmla="*/ 435684 w 1146884"/>
                <a:gd name="connsiteY6" fmla="*/ 520700 h 1358900"/>
                <a:gd name="connsiteX7" fmla="*/ 397584 w 1146884"/>
                <a:gd name="connsiteY7" fmla="*/ 482600 h 1358900"/>
                <a:gd name="connsiteX8" fmla="*/ 397584 w 1146884"/>
                <a:gd name="connsiteY8" fmla="*/ 482600 h 1358900"/>
                <a:gd name="connsiteX9" fmla="*/ 1146884 w 1146884"/>
                <a:gd name="connsiteY9" fmla="*/ 0 h 1358900"/>
                <a:gd name="connsiteX10" fmla="*/ 1146884 w 1146884"/>
                <a:gd name="connsiteY10" fmla="*/ 0 h 1358900"/>
                <a:gd name="connsiteX11" fmla="*/ 471481 w 1146884"/>
                <a:gd name="connsiteY11" fmla="*/ 103455 h 1358900"/>
                <a:gd name="connsiteX12" fmla="*/ 0 w 1146884"/>
                <a:gd name="connsiteY12" fmla="*/ 325486 h 1358900"/>
                <a:gd name="connsiteX0" fmla="*/ 600784 w 1146884"/>
                <a:gd name="connsiteY0" fmla="*/ 1521265 h 1521265"/>
                <a:gd name="connsiteX1" fmla="*/ 600784 w 1146884"/>
                <a:gd name="connsiteY1" fmla="*/ 1521265 h 1521265"/>
                <a:gd name="connsiteX2" fmla="*/ 588084 w 1146884"/>
                <a:gd name="connsiteY2" fmla="*/ 1279965 h 1521265"/>
                <a:gd name="connsiteX3" fmla="*/ 562684 w 1146884"/>
                <a:gd name="connsiteY3" fmla="*/ 1064065 h 1521265"/>
                <a:gd name="connsiteX4" fmla="*/ 549984 w 1146884"/>
                <a:gd name="connsiteY4" fmla="*/ 898965 h 1521265"/>
                <a:gd name="connsiteX5" fmla="*/ 537284 w 1146884"/>
                <a:gd name="connsiteY5" fmla="*/ 695765 h 1521265"/>
                <a:gd name="connsiteX6" fmla="*/ 435684 w 1146884"/>
                <a:gd name="connsiteY6" fmla="*/ 683065 h 1521265"/>
                <a:gd name="connsiteX7" fmla="*/ 397584 w 1146884"/>
                <a:gd name="connsiteY7" fmla="*/ 644965 h 1521265"/>
                <a:gd name="connsiteX8" fmla="*/ 397584 w 1146884"/>
                <a:gd name="connsiteY8" fmla="*/ 644965 h 1521265"/>
                <a:gd name="connsiteX9" fmla="*/ 1146884 w 1146884"/>
                <a:gd name="connsiteY9" fmla="*/ 162365 h 1521265"/>
                <a:gd name="connsiteX10" fmla="*/ 1146884 w 1146884"/>
                <a:gd name="connsiteY10" fmla="*/ 162365 h 1521265"/>
                <a:gd name="connsiteX11" fmla="*/ 404510 w 1146884"/>
                <a:gd name="connsiteY11" fmla="*/ 10081 h 1521265"/>
                <a:gd name="connsiteX12" fmla="*/ 0 w 1146884"/>
                <a:gd name="connsiteY12" fmla="*/ 487851 h 152126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795451 w 795451"/>
                <a:gd name="connsiteY9" fmla="*/ 162365 h 1534055"/>
                <a:gd name="connsiteX10" fmla="*/ 795451 w 795451"/>
                <a:gd name="connsiteY10" fmla="*/ 162365 h 1534055"/>
                <a:gd name="connsiteX11" fmla="*/ 53077 w 795451"/>
                <a:gd name="connsiteY11" fmla="*/ 10081 h 1534055"/>
                <a:gd name="connsiteX12" fmla="*/ 175967 w 795451"/>
                <a:gd name="connsiteY12"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19590 w 795451"/>
                <a:gd name="connsiteY9" fmla="*/ 645554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46151 w 795451"/>
                <a:gd name="connsiteY8" fmla="*/ 644965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49351 w 795451"/>
                <a:gd name="connsiteY0" fmla="*/ 1521265 h 1534055"/>
                <a:gd name="connsiteX1" fmla="*/ 249351 w 795451"/>
                <a:gd name="connsiteY1" fmla="*/ 1521265 h 1534055"/>
                <a:gd name="connsiteX2" fmla="*/ 236651 w 795451"/>
                <a:gd name="connsiteY2" fmla="*/ 1279965 h 1534055"/>
                <a:gd name="connsiteX3" fmla="*/ 211251 w 795451"/>
                <a:gd name="connsiteY3" fmla="*/ 1064065 h 1534055"/>
                <a:gd name="connsiteX4" fmla="*/ 198551 w 795451"/>
                <a:gd name="connsiteY4" fmla="*/ 898965 h 1534055"/>
                <a:gd name="connsiteX5" fmla="*/ 185851 w 795451"/>
                <a:gd name="connsiteY5" fmla="*/ 695765 h 1534055"/>
                <a:gd name="connsiteX6" fmla="*/ 84251 w 795451"/>
                <a:gd name="connsiteY6" fmla="*/ 683065 h 1534055"/>
                <a:gd name="connsiteX7" fmla="*/ 46151 w 795451"/>
                <a:gd name="connsiteY7" fmla="*/ 644965 h 1534055"/>
                <a:gd name="connsiteX8" fmla="*/ 305665 w 795451"/>
                <a:gd name="connsiteY8" fmla="*/ 265232 h 1534055"/>
                <a:gd name="connsiteX9" fmla="*/ 396304 w 795451"/>
                <a:gd name="connsiteY9" fmla="*/ 529309 h 1534055"/>
                <a:gd name="connsiteX10" fmla="*/ 795451 w 795451"/>
                <a:gd name="connsiteY10" fmla="*/ 162365 h 1534055"/>
                <a:gd name="connsiteX11" fmla="*/ 795451 w 795451"/>
                <a:gd name="connsiteY11" fmla="*/ 162365 h 1534055"/>
                <a:gd name="connsiteX12" fmla="*/ 53077 w 795451"/>
                <a:gd name="connsiteY12" fmla="*/ 10081 h 1534055"/>
                <a:gd name="connsiteX13" fmla="*/ 175967 w 795451"/>
                <a:gd name="connsiteY13" fmla="*/ 1534055 h 1534055"/>
                <a:gd name="connsiteX0" fmla="*/ 284333 w 830433"/>
                <a:gd name="connsiteY0" fmla="*/ 1521265 h 1521265"/>
                <a:gd name="connsiteX1" fmla="*/ 284333 w 830433"/>
                <a:gd name="connsiteY1" fmla="*/ 1521265 h 1521265"/>
                <a:gd name="connsiteX2" fmla="*/ 271633 w 830433"/>
                <a:gd name="connsiteY2" fmla="*/ 1279965 h 1521265"/>
                <a:gd name="connsiteX3" fmla="*/ 246233 w 830433"/>
                <a:gd name="connsiteY3" fmla="*/ 1064065 h 1521265"/>
                <a:gd name="connsiteX4" fmla="*/ 233533 w 830433"/>
                <a:gd name="connsiteY4" fmla="*/ 898965 h 1521265"/>
                <a:gd name="connsiteX5" fmla="*/ 220833 w 830433"/>
                <a:gd name="connsiteY5" fmla="*/ 695765 h 1521265"/>
                <a:gd name="connsiteX6" fmla="*/ 119233 w 830433"/>
                <a:gd name="connsiteY6" fmla="*/ 683065 h 1521265"/>
                <a:gd name="connsiteX7" fmla="*/ 81133 w 830433"/>
                <a:gd name="connsiteY7" fmla="*/ 644965 h 1521265"/>
                <a:gd name="connsiteX8" fmla="*/ 340647 w 830433"/>
                <a:gd name="connsiteY8" fmla="*/ 265232 h 1521265"/>
                <a:gd name="connsiteX9" fmla="*/ 431286 w 830433"/>
                <a:gd name="connsiteY9" fmla="*/ 529309 h 1521265"/>
                <a:gd name="connsiteX10" fmla="*/ 830433 w 830433"/>
                <a:gd name="connsiteY10" fmla="*/ 162365 h 1521265"/>
                <a:gd name="connsiteX11" fmla="*/ 830433 w 830433"/>
                <a:gd name="connsiteY11" fmla="*/ 162365 h 1521265"/>
                <a:gd name="connsiteX12" fmla="*/ 88059 w 830433"/>
                <a:gd name="connsiteY12" fmla="*/ 10081 h 1521265"/>
                <a:gd name="connsiteX13" fmla="*/ 10034 w 830433"/>
                <a:gd name="connsiteY13" fmla="*/ 1464308 h 1521265"/>
                <a:gd name="connsiteX0" fmla="*/ 299845 w 845945"/>
                <a:gd name="connsiteY0" fmla="*/ 1521265 h 1521265"/>
                <a:gd name="connsiteX1" fmla="*/ 299845 w 845945"/>
                <a:gd name="connsiteY1" fmla="*/ 1521265 h 1521265"/>
                <a:gd name="connsiteX2" fmla="*/ 287145 w 845945"/>
                <a:gd name="connsiteY2" fmla="*/ 1279965 h 1521265"/>
                <a:gd name="connsiteX3" fmla="*/ 261745 w 845945"/>
                <a:gd name="connsiteY3" fmla="*/ 1064065 h 1521265"/>
                <a:gd name="connsiteX4" fmla="*/ 249045 w 845945"/>
                <a:gd name="connsiteY4" fmla="*/ 898965 h 1521265"/>
                <a:gd name="connsiteX5" fmla="*/ 236345 w 845945"/>
                <a:gd name="connsiteY5" fmla="*/ 695765 h 1521265"/>
                <a:gd name="connsiteX6" fmla="*/ 134745 w 845945"/>
                <a:gd name="connsiteY6" fmla="*/ 683065 h 1521265"/>
                <a:gd name="connsiteX7" fmla="*/ 96645 w 845945"/>
                <a:gd name="connsiteY7" fmla="*/ 644965 h 1521265"/>
                <a:gd name="connsiteX8" fmla="*/ 356159 w 845945"/>
                <a:gd name="connsiteY8" fmla="*/ 265232 h 1521265"/>
                <a:gd name="connsiteX9" fmla="*/ 446798 w 845945"/>
                <a:gd name="connsiteY9" fmla="*/ 529309 h 1521265"/>
                <a:gd name="connsiteX10" fmla="*/ 845945 w 845945"/>
                <a:gd name="connsiteY10" fmla="*/ 162365 h 1521265"/>
                <a:gd name="connsiteX11" fmla="*/ 845945 w 845945"/>
                <a:gd name="connsiteY11" fmla="*/ 162365 h 1521265"/>
                <a:gd name="connsiteX12" fmla="*/ 103571 w 845945"/>
                <a:gd name="connsiteY12" fmla="*/ 10081 h 1521265"/>
                <a:gd name="connsiteX13" fmla="*/ 3113 w 845945"/>
                <a:gd name="connsiteY13" fmla="*/ 699802 h 1521265"/>
                <a:gd name="connsiteX14" fmla="*/ 25546 w 845945"/>
                <a:gd name="connsiteY14" fmla="*/ 1464308 h 1521265"/>
                <a:gd name="connsiteX0" fmla="*/ 581750 w 1127850"/>
                <a:gd name="connsiteY0" fmla="*/ 1521265 h 1521265"/>
                <a:gd name="connsiteX1" fmla="*/ 581750 w 1127850"/>
                <a:gd name="connsiteY1" fmla="*/ 1521265 h 1521265"/>
                <a:gd name="connsiteX2" fmla="*/ 569050 w 1127850"/>
                <a:gd name="connsiteY2" fmla="*/ 1279965 h 1521265"/>
                <a:gd name="connsiteX3" fmla="*/ 543650 w 1127850"/>
                <a:gd name="connsiteY3" fmla="*/ 1064065 h 1521265"/>
                <a:gd name="connsiteX4" fmla="*/ 530950 w 1127850"/>
                <a:gd name="connsiteY4" fmla="*/ 898965 h 1521265"/>
                <a:gd name="connsiteX5" fmla="*/ 518250 w 1127850"/>
                <a:gd name="connsiteY5" fmla="*/ 695765 h 1521265"/>
                <a:gd name="connsiteX6" fmla="*/ 416650 w 1127850"/>
                <a:gd name="connsiteY6" fmla="*/ 683065 h 1521265"/>
                <a:gd name="connsiteX7" fmla="*/ 378550 w 1127850"/>
                <a:gd name="connsiteY7" fmla="*/ 644965 h 1521265"/>
                <a:gd name="connsiteX8" fmla="*/ 638064 w 1127850"/>
                <a:gd name="connsiteY8" fmla="*/ 265232 h 1521265"/>
                <a:gd name="connsiteX9" fmla="*/ 728703 w 1127850"/>
                <a:gd name="connsiteY9" fmla="*/ 529309 h 1521265"/>
                <a:gd name="connsiteX10" fmla="*/ 1127850 w 1127850"/>
                <a:gd name="connsiteY10" fmla="*/ 162365 h 1521265"/>
                <a:gd name="connsiteX11" fmla="*/ 1127850 w 1127850"/>
                <a:gd name="connsiteY11" fmla="*/ 162365 h 1521265"/>
                <a:gd name="connsiteX12" fmla="*/ 385476 w 1127850"/>
                <a:gd name="connsiteY12" fmla="*/ 10081 h 1521265"/>
                <a:gd name="connsiteX13" fmla="*/ 390 w 1127850"/>
                <a:gd name="connsiteY13" fmla="*/ 668804 h 1521265"/>
                <a:gd name="connsiteX14" fmla="*/ 307451 w 1127850"/>
                <a:gd name="connsiteY14" fmla="*/ 1464308 h 1521265"/>
                <a:gd name="connsiteX0" fmla="*/ 581587 w 1127687"/>
                <a:gd name="connsiteY0" fmla="*/ 1521265 h 1549554"/>
                <a:gd name="connsiteX1" fmla="*/ 581587 w 1127687"/>
                <a:gd name="connsiteY1" fmla="*/ 1521265 h 1549554"/>
                <a:gd name="connsiteX2" fmla="*/ 568887 w 1127687"/>
                <a:gd name="connsiteY2" fmla="*/ 1279965 h 1549554"/>
                <a:gd name="connsiteX3" fmla="*/ 543487 w 1127687"/>
                <a:gd name="connsiteY3" fmla="*/ 1064065 h 1549554"/>
                <a:gd name="connsiteX4" fmla="*/ 530787 w 1127687"/>
                <a:gd name="connsiteY4" fmla="*/ 898965 h 1549554"/>
                <a:gd name="connsiteX5" fmla="*/ 518087 w 1127687"/>
                <a:gd name="connsiteY5" fmla="*/ 695765 h 1549554"/>
                <a:gd name="connsiteX6" fmla="*/ 416487 w 1127687"/>
                <a:gd name="connsiteY6" fmla="*/ 683065 h 1549554"/>
                <a:gd name="connsiteX7" fmla="*/ 378387 w 1127687"/>
                <a:gd name="connsiteY7" fmla="*/ 644965 h 1549554"/>
                <a:gd name="connsiteX8" fmla="*/ 637901 w 1127687"/>
                <a:gd name="connsiteY8" fmla="*/ 265232 h 1549554"/>
                <a:gd name="connsiteX9" fmla="*/ 728540 w 1127687"/>
                <a:gd name="connsiteY9" fmla="*/ 529309 h 1549554"/>
                <a:gd name="connsiteX10" fmla="*/ 1127687 w 1127687"/>
                <a:gd name="connsiteY10" fmla="*/ 162365 h 1549554"/>
                <a:gd name="connsiteX11" fmla="*/ 1127687 w 1127687"/>
                <a:gd name="connsiteY11" fmla="*/ 162365 h 1549554"/>
                <a:gd name="connsiteX12" fmla="*/ 385313 w 1127687"/>
                <a:gd name="connsiteY12" fmla="*/ 10081 h 1549554"/>
                <a:gd name="connsiteX13" fmla="*/ 227 w 1127687"/>
                <a:gd name="connsiteY13" fmla="*/ 668804 h 1549554"/>
                <a:gd name="connsiteX14" fmla="*/ 541688 w 1127687"/>
                <a:gd name="connsiteY14" fmla="*/ 1549554 h 1549554"/>
                <a:gd name="connsiteX0" fmla="*/ 582956 w 1129056"/>
                <a:gd name="connsiteY0" fmla="*/ 1521265 h 1549554"/>
                <a:gd name="connsiteX1" fmla="*/ 582956 w 1129056"/>
                <a:gd name="connsiteY1" fmla="*/ 1521265 h 1549554"/>
                <a:gd name="connsiteX2" fmla="*/ 570256 w 1129056"/>
                <a:gd name="connsiteY2" fmla="*/ 1279965 h 1549554"/>
                <a:gd name="connsiteX3" fmla="*/ 544856 w 1129056"/>
                <a:gd name="connsiteY3" fmla="*/ 1064065 h 1549554"/>
                <a:gd name="connsiteX4" fmla="*/ 532156 w 1129056"/>
                <a:gd name="connsiteY4" fmla="*/ 898965 h 1549554"/>
                <a:gd name="connsiteX5" fmla="*/ 519456 w 1129056"/>
                <a:gd name="connsiteY5" fmla="*/ 695765 h 1549554"/>
                <a:gd name="connsiteX6" fmla="*/ 417856 w 1129056"/>
                <a:gd name="connsiteY6" fmla="*/ 683065 h 1549554"/>
                <a:gd name="connsiteX7" fmla="*/ 379756 w 1129056"/>
                <a:gd name="connsiteY7" fmla="*/ 644965 h 1549554"/>
                <a:gd name="connsiteX8" fmla="*/ 639270 w 1129056"/>
                <a:gd name="connsiteY8" fmla="*/ 265232 h 1549554"/>
                <a:gd name="connsiteX9" fmla="*/ 729909 w 1129056"/>
                <a:gd name="connsiteY9" fmla="*/ 529309 h 1549554"/>
                <a:gd name="connsiteX10" fmla="*/ 1129056 w 1129056"/>
                <a:gd name="connsiteY10" fmla="*/ 162365 h 1549554"/>
                <a:gd name="connsiteX11" fmla="*/ 1129056 w 1129056"/>
                <a:gd name="connsiteY11" fmla="*/ 162365 h 1549554"/>
                <a:gd name="connsiteX12" fmla="*/ 386682 w 1129056"/>
                <a:gd name="connsiteY12" fmla="*/ 10081 h 1549554"/>
                <a:gd name="connsiteX13" fmla="*/ 1596 w 1129056"/>
                <a:gd name="connsiteY13" fmla="*/ 668804 h 1549554"/>
                <a:gd name="connsiteX14" fmla="*/ 261110 w 1129056"/>
                <a:gd name="connsiteY14" fmla="*/ 1164781 h 1549554"/>
                <a:gd name="connsiteX15" fmla="*/ 543057 w 1129056"/>
                <a:gd name="connsiteY15" fmla="*/ 1549554 h 1549554"/>
                <a:gd name="connsiteX0" fmla="*/ 584428 w 1130528"/>
                <a:gd name="connsiteY0" fmla="*/ 1521265 h 1549554"/>
                <a:gd name="connsiteX1" fmla="*/ 584428 w 1130528"/>
                <a:gd name="connsiteY1" fmla="*/ 1521265 h 1549554"/>
                <a:gd name="connsiteX2" fmla="*/ 571728 w 1130528"/>
                <a:gd name="connsiteY2" fmla="*/ 1279965 h 1549554"/>
                <a:gd name="connsiteX3" fmla="*/ 546328 w 1130528"/>
                <a:gd name="connsiteY3" fmla="*/ 1064065 h 1549554"/>
                <a:gd name="connsiteX4" fmla="*/ 533628 w 1130528"/>
                <a:gd name="connsiteY4" fmla="*/ 898965 h 1549554"/>
                <a:gd name="connsiteX5" fmla="*/ 520928 w 1130528"/>
                <a:gd name="connsiteY5" fmla="*/ 695765 h 1549554"/>
                <a:gd name="connsiteX6" fmla="*/ 419328 w 1130528"/>
                <a:gd name="connsiteY6" fmla="*/ 683065 h 1549554"/>
                <a:gd name="connsiteX7" fmla="*/ 381228 w 1130528"/>
                <a:gd name="connsiteY7" fmla="*/ 644965 h 1549554"/>
                <a:gd name="connsiteX8" fmla="*/ 640742 w 1130528"/>
                <a:gd name="connsiteY8" fmla="*/ 265232 h 1549554"/>
                <a:gd name="connsiteX9" fmla="*/ 731381 w 1130528"/>
                <a:gd name="connsiteY9" fmla="*/ 529309 h 1549554"/>
                <a:gd name="connsiteX10" fmla="*/ 1130528 w 1130528"/>
                <a:gd name="connsiteY10" fmla="*/ 162365 h 1549554"/>
                <a:gd name="connsiteX11" fmla="*/ 1130528 w 1130528"/>
                <a:gd name="connsiteY11" fmla="*/ 162365 h 1549554"/>
                <a:gd name="connsiteX12" fmla="*/ 388154 w 1130528"/>
                <a:gd name="connsiteY12" fmla="*/ 10081 h 1549554"/>
                <a:gd name="connsiteX13" fmla="*/ 3068 w 1130528"/>
                <a:gd name="connsiteY13" fmla="*/ 668804 h 1549554"/>
                <a:gd name="connsiteX14" fmla="*/ 162125 w 1130528"/>
                <a:gd name="connsiteY14" fmla="*/ 1226778 h 1549554"/>
                <a:gd name="connsiteX15" fmla="*/ 544529 w 1130528"/>
                <a:gd name="connsiteY15" fmla="*/ 1549554 h 1549554"/>
                <a:gd name="connsiteX0" fmla="*/ 584428 w 1130528"/>
                <a:gd name="connsiteY0" fmla="*/ 1547079 h 1575368"/>
                <a:gd name="connsiteX1" fmla="*/ 584428 w 1130528"/>
                <a:gd name="connsiteY1" fmla="*/ 1547079 h 1575368"/>
                <a:gd name="connsiteX2" fmla="*/ 571728 w 1130528"/>
                <a:gd name="connsiteY2" fmla="*/ 1305779 h 1575368"/>
                <a:gd name="connsiteX3" fmla="*/ 546328 w 1130528"/>
                <a:gd name="connsiteY3" fmla="*/ 1089879 h 1575368"/>
                <a:gd name="connsiteX4" fmla="*/ 533628 w 1130528"/>
                <a:gd name="connsiteY4" fmla="*/ 924779 h 1575368"/>
                <a:gd name="connsiteX5" fmla="*/ 520928 w 1130528"/>
                <a:gd name="connsiteY5" fmla="*/ 721579 h 1575368"/>
                <a:gd name="connsiteX6" fmla="*/ 419328 w 1130528"/>
                <a:gd name="connsiteY6" fmla="*/ 708879 h 1575368"/>
                <a:gd name="connsiteX7" fmla="*/ 381228 w 1130528"/>
                <a:gd name="connsiteY7" fmla="*/ 670779 h 1575368"/>
                <a:gd name="connsiteX8" fmla="*/ 640742 w 1130528"/>
                <a:gd name="connsiteY8" fmla="*/ 291046 h 1575368"/>
                <a:gd name="connsiteX9" fmla="*/ 731381 w 1130528"/>
                <a:gd name="connsiteY9" fmla="*/ 555123 h 1575368"/>
                <a:gd name="connsiteX10" fmla="*/ 1130528 w 1130528"/>
                <a:gd name="connsiteY10" fmla="*/ 188179 h 1575368"/>
                <a:gd name="connsiteX11" fmla="*/ 1130528 w 1130528"/>
                <a:gd name="connsiteY11" fmla="*/ 188179 h 1575368"/>
                <a:gd name="connsiteX12" fmla="*/ 823468 w 1130528"/>
                <a:gd name="connsiteY12" fmla="*/ 97893 h 1575368"/>
                <a:gd name="connsiteX13" fmla="*/ 388154 w 1130528"/>
                <a:gd name="connsiteY13" fmla="*/ 35895 h 1575368"/>
                <a:gd name="connsiteX14" fmla="*/ 3068 w 1130528"/>
                <a:gd name="connsiteY14" fmla="*/ 694618 h 1575368"/>
                <a:gd name="connsiteX15" fmla="*/ 162125 w 1130528"/>
                <a:gd name="connsiteY15" fmla="*/ 1252592 h 1575368"/>
                <a:gd name="connsiteX16" fmla="*/ 544529 w 1130528"/>
                <a:gd name="connsiteY16" fmla="*/ 1575368 h 1575368"/>
                <a:gd name="connsiteX0" fmla="*/ 584428 w 1130528"/>
                <a:gd name="connsiteY0" fmla="*/ 1663495 h 1691784"/>
                <a:gd name="connsiteX1" fmla="*/ 584428 w 1130528"/>
                <a:gd name="connsiteY1" fmla="*/ 1663495 h 1691784"/>
                <a:gd name="connsiteX2" fmla="*/ 571728 w 1130528"/>
                <a:gd name="connsiteY2" fmla="*/ 1422195 h 1691784"/>
                <a:gd name="connsiteX3" fmla="*/ 546328 w 1130528"/>
                <a:gd name="connsiteY3" fmla="*/ 1206295 h 1691784"/>
                <a:gd name="connsiteX4" fmla="*/ 533628 w 1130528"/>
                <a:gd name="connsiteY4" fmla="*/ 1041195 h 1691784"/>
                <a:gd name="connsiteX5" fmla="*/ 520928 w 1130528"/>
                <a:gd name="connsiteY5" fmla="*/ 837995 h 1691784"/>
                <a:gd name="connsiteX6" fmla="*/ 419328 w 1130528"/>
                <a:gd name="connsiteY6" fmla="*/ 825295 h 1691784"/>
                <a:gd name="connsiteX7" fmla="*/ 381228 w 1130528"/>
                <a:gd name="connsiteY7" fmla="*/ 787195 h 1691784"/>
                <a:gd name="connsiteX8" fmla="*/ 640742 w 1130528"/>
                <a:gd name="connsiteY8" fmla="*/ 407462 h 1691784"/>
                <a:gd name="connsiteX9" fmla="*/ 731381 w 1130528"/>
                <a:gd name="connsiteY9" fmla="*/ 671539 h 1691784"/>
                <a:gd name="connsiteX10" fmla="*/ 1130528 w 1130528"/>
                <a:gd name="connsiteY10" fmla="*/ 304595 h 1691784"/>
                <a:gd name="connsiteX11" fmla="*/ 1130528 w 1130528"/>
                <a:gd name="connsiteY11" fmla="*/ 304595 h 1691784"/>
                <a:gd name="connsiteX12" fmla="*/ 990897 w 1130528"/>
                <a:gd name="connsiteY12" fmla="*/ 5068 h 1691784"/>
                <a:gd name="connsiteX13" fmla="*/ 388154 w 1130528"/>
                <a:gd name="connsiteY13" fmla="*/ 152311 h 1691784"/>
                <a:gd name="connsiteX14" fmla="*/ 3068 w 1130528"/>
                <a:gd name="connsiteY14" fmla="*/ 811034 h 1691784"/>
                <a:gd name="connsiteX15" fmla="*/ 162125 w 1130528"/>
                <a:gd name="connsiteY15" fmla="*/ 1369008 h 1691784"/>
                <a:gd name="connsiteX16" fmla="*/ 544529 w 1130528"/>
                <a:gd name="connsiteY16" fmla="*/ 1691784 h 1691784"/>
                <a:gd name="connsiteX0" fmla="*/ 584428 w 1306328"/>
                <a:gd name="connsiteY0" fmla="*/ 1663495 h 1691784"/>
                <a:gd name="connsiteX1" fmla="*/ 584428 w 1306328"/>
                <a:gd name="connsiteY1" fmla="*/ 1663495 h 1691784"/>
                <a:gd name="connsiteX2" fmla="*/ 571728 w 1306328"/>
                <a:gd name="connsiteY2" fmla="*/ 1422195 h 1691784"/>
                <a:gd name="connsiteX3" fmla="*/ 546328 w 1306328"/>
                <a:gd name="connsiteY3" fmla="*/ 1206295 h 1691784"/>
                <a:gd name="connsiteX4" fmla="*/ 533628 w 1306328"/>
                <a:gd name="connsiteY4" fmla="*/ 1041195 h 1691784"/>
                <a:gd name="connsiteX5" fmla="*/ 520928 w 1306328"/>
                <a:gd name="connsiteY5" fmla="*/ 837995 h 1691784"/>
                <a:gd name="connsiteX6" fmla="*/ 419328 w 1306328"/>
                <a:gd name="connsiteY6" fmla="*/ 825295 h 1691784"/>
                <a:gd name="connsiteX7" fmla="*/ 381228 w 1306328"/>
                <a:gd name="connsiteY7" fmla="*/ 787195 h 1691784"/>
                <a:gd name="connsiteX8" fmla="*/ 640742 w 1306328"/>
                <a:gd name="connsiteY8" fmla="*/ 407462 h 1691784"/>
                <a:gd name="connsiteX9" fmla="*/ 731381 w 1306328"/>
                <a:gd name="connsiteY9" fmla="*/ 671539 h 1691784"/>
                <a:gd name="connsiteX10" fmla="*/ 1130528 w 1306328"/>
                <a:gd name="connsiteY10" fmla="*/ 304595 h 1691784"/>
                <a:gd name="connsiteX11" fmla="*/ 1306328 w 1306328"/>
                <a:gd name="connsiteY11" fmla="*/ 165101 h 1691784"/>
                <a:gd name="connsiteX12" fmla="*/ 990897 w 1306328"/>
                <a:gd name="connsiteY12" fmla="*/ 5068 h 1691784"/>
                <a:gd name="connsiteX13" fmla="*/ 388154 w 1306328"/>
                <a:gd name="connsiteY13" fmla="*/ 152311 h 1691784"/>
                <a:gd name="connsiteX14" fmla="*/ 3068 w 1306328"/>
                <a:gd name="connsiteY14" fmla="*/ 811034 h 1691784"/>
                <a:gd name="connsiteX15" fmla="*/ 162125 w 1306328"/>
                <a:gd name="connsiteY15" fmla="*/ 1369008 h 1691784"/>
                <a:gd name="connsiteX16" fmla="*/ 544529 w 1306328"/>
                <a:gd name="connsiteY16" fmla="*/ 1691784 h 1691784"/>
                <a:gd name="connsiteX0" fmla="*/ 584428 w 1399693"/>
                <a:gd name="connsiteY0" fmla="*/ 1663495 h 1691784"/>
                <a:gd name="connsiteX1" fmla="*/ 584428 w 1399693"/>
                <a:gd name="connsiteY1" fmla="*/ 1663495 h 1691784"/>
                <a:gd name="connsiteX2" fmla="*/ 571728 w 1399693"/>
                <a:gd name="connsiteY2" fmla="*/ 1422195 h 1691784"/>
                <a:gd name="connsiteX3" fmla="*/ 546328 w 1399693"/>
                <a:gd name="connsiteY3" fmla="*/ 1206295 h 1691784"/>
                <a:gd name="connsiteX4" fmla="*/ 533628 w 1399693"/>
                <a:gd name="connsiteY4" fmla="*/ 1041195 h 1691784"/>
                <a:gd name="connsiteX5" fmla="*/ 520928 w 1399693"/>
                <a:gd name="connsiteY5" fmla="*/ 837995 h 1691784"/>
                <a:gd name="connsiteX6" fmla="*/ 419328 w 1399693"/>
                <a:gd name="connsiteY6" fmla="*/ 825295 h 1691784"/>
                <a:gd name="connsiteX7" fmla="*/ 381228 w 1399693"/>
                <a:gd name="connsiteY7" fmla="*/ 787195 h 1691784"/>
                <a:gd name="connsiteX8" fmla="*/ 640742 w 1399693"/>
                <a:gd name="connsiteY8" fmla="*/ 407462 h 1691784"/>
                <a:gd name="connsiteX9" fmla="*/ 731381 w 1399693"/>
                <a:gd name="connsiteY9" fmla="*/ 671539 h 1691784"/>
                <a:gd name="connsiteX10" fmla="*/ 1356557 w 1399693"/>
                <a:gd name="connsiteY10" fmla="*/ 451838 h 1691784"/>
                <a:gd name="connsiteX11" fmla="*/ 1306328 w 1399693"/>
                <a:gd name="connsiteY11" fmla="*/ 165101 h 1691784"/>
                <a:gd name="connsiteX12" fmla="*/ 990897 w 1399693"/>
                <a:gd name="connsiteY12" fmla="*/ 5068 h 1691784"/>
                <a:gd name="connsiteX13" fmla="*/ 388154 w 1399693"/>
                <a:gd name="connsiteY13" fmla="*/ 152311 h 1691784"/>
                <a:gd name="connsiteX14" fmla="*/ 3068 w 1399693"/>
                <a:gd name="connsiteY14" fmla="*/ 811034 h 1691784"/>
                <a:gd name="connsiteX15" fmla="*/ 162125 w 1399693"/>
                <a:gd name="connsiteY15" fmla="*/ 1369008 h 1691784"/>
                <a:gd name="connsiteX16" fmla="*/ 544529 w 1399693"/>
                <a:gd name="connsiteY16" fmla="*/ 1691784 h 1691784"/>
                <a:gd name="connsiteX0" fmla="*/ 584428 w 1374915"/>
                <a:gd name="connsiteY0" fmla="*/ 1663495 h 1691784"/>
                <a:gd name="connsiteX1" fmla="*/ 584428 w 1374915"/>
                <a:gd name="connsiteY1" fmla="*/ 1663495 h 1691784"/>
                <a:gd name="connsiteX2" fmla="*/ 571728 w 1374915"/>
                <a:gd name="connsiteY2" fmla="*/ 1422195 h 1691784"/>
                <a:gd name="connsiteX3" fmla="*/ 546328 w 1374915"/>
                <a:gd name="connsiteY3" fmla="*/ 1206295 h 1691784"/>
                <a:gd name="connsiteX4" fmla="*/ 533628 w 1374915"/>
                <a:gd name="connsiteY4" fmla="*/ 1041195 h 1691784"/>
                <a:gd name="connsiteX5" fmla="*/ 520928 w 1374915"/>
                <a:gd name="connsiteY5" fmla="*/ 837995 h 1691784"/>
                <a:gd name="connsiteX6" fmla="*/ 419328 w 1374915"/>
                <a:gd name="connsiteY6" fmla="*/ 825295 h 1691784"/>
                <a:gd name="connsiteX7" fmla="*/ 381228 w 1374915"/>
                <a:gd name="connsiteY7" fmla="*/ 787195 h 1691784"/>
                <a:gd name="connsiteX8" fmla="*/ 640742 w 1374915"/>
                <a:gd name="connsiteY8" fmla="*/ 407462 h 1691784"/>
                <a:gd name="connsiteX9" fmla="*/ 1066238 w 1374915"/>
                <a:gd name="connsiteY9" fmla="*/ 842032 h 1691784"/>
                <a:gd name="connsiteX10" fmla="*/ 1356557 w 1374915"/>
                <a:gd name="connsiteY10" fmla="*/ 451838 h 1691784"/>
                <a:gd name="connsiteX11" fmla="*/ 1306328 w 1374915"/>
                <a:gd name="connsiteY11" fmla="*/ 165101 h 1691784"/>
                <a:gd name="connsiteX12" fmla="*/ 990897 w 1374915"/>
                <a:gd name="connsiteY12" fmla="*/ 5068 h 1691784"/>
                <a:gd name="connsiteX13" fmla="*/ 388154 w 1374915"/>
                <a:gd name="connsiteY13" fmla="*/ 152311 h 1691784"/>
                <a:gd name="connsiteX14" fmla="*/ 3068 w 1374915"/>
                <a:gd name="connsiteY14" fmla="*/ 811034 h 1691784"/>
                <a:gd name="connsiteX15" fmla="*/ 162125 w 1374915"/>
                <a:gd name="connsiteY15" fmla="*/ 1369008 h 1691784"/>
                <a:gd name="connsiteX16" fmla="*/ 544529 w 1374915"/>
                <a:gd name="connsiteY16" fmla="*/ 1691784 h 1691784"/>
                <a:gd name="connsiteX0" fmla="*/ 584428 w 1350790"/>
                <a:gd name="connsiteY0" fmla="*/ 1663495 h 1691784"/>
                <a:gd name="connsiteX1" fmla="*/ 584428 w 1350790"/>
                <a:gd name="connsiteY1" fmla="*/ 1663495 h 1691784"/>
                <a:gd name="connsiteX2" fmla="*/ 571728 w 1350790"/>
                <a:gd name="connsiteY2" fmla="*/ 1422195 h 1691784"/>
                <a:gd name="connsiteX3" fmla="*/ 546328 w 1350790"/>
                <a:gd name="connsiteY3" fmla="*/ 1206295 h 1691784"/>
                <a:gd name="connsiteX4" fmla="*/ 533628 w 1350790"/>
                <a:gd name="connsiteY4" fmla="*/ 1041195 h 1691784"/>
                <a:gd name="connsiteX5" fmla="*/ 520928 w 1350790"/>
                <a:gd name="connsiteY5" fmla="*/ 837995 h 1691784"/>
                <a:gd name="connsiteX6" fmla="*/ 419328 w 1350790"/>
                <a:gd name="connsiteY6" fmla="*/ 825295 h 1691784"/>
                <a:gd name="connsiteX7" fmla="*/ 381228 w 1350790"/>
                <a:gd name="connsiteY7" fmla="*/ 787195 h 1691784"/>
                <a:gd name="connsiteX8" fmla="*/ 640742 w 1350790"/>
                <a:gd name="connsiteY8" fmla="*/ 407462 h 1691784"/>
                <a:gd name="connsiteX9" fmla="*/ 1066238 w 1350790"/>
                <a:gd name="connsiteY9" fmla="*/ 842032 h 1691784"/>
                <a:gd name="connsiteX10" fmla="*/ 1323071 w 1350790"/>
                <a:gd name="connsiteY10" fmla="*/ 606831 h 1691784"/>
                <a:gd name="connsiteX11" fmla="*/ 1306328 w 1350790"/>
                <a:gd name="connsiteY11" fmla="*/ 165101 h 1691784"/>
                <a:gd name="connsiteX12" fmla="*/ 990897 w 1350790"/>
                <a:gd name="connsiteY12" fmla="*/ 5068 h 1691784"/>
                <a:gd name="connsiteX13" fmla="*/ 388154 w 1350790"/>
                <a:gd name="connsiteY13" fmla="*/ 152311 h 1691784"/>
                <a:gd name="connsiteX14" fmla="*/ 3068 w 1350790"/>
                <a:gd name="connsiteY14" fmla="*/ 811034 h 1691784"/>
                <a:gd name="connsiteX15" fmla="*/ 162125 w 1350790"/>
                <a:gd name="connsiteY15" fmla="*/ 1369008 h 1691784"/>
                <a:gd name="connsiteX16" fmla="*/ 544529 w 1350790"/>
                <a:gd name="connsiteY16" fmla="*/ 1691784 h 1691784"/>
                <a:gd name="connsiteX0" fmla="*/ 584428 w 1381717"/>
                <a:gd name="connsiteY0" fmla="*/ 1663495 h 1691784"/>
                <a:gd name="connsiteX1" fmla="*/ 584428 w 1381717"/>
                <a:gd name="connsiteY1" fmla="*/ 1663495 h 1691784"/>
                <a:gd name="connsiteX2" fmla="*/ 571728 w 1381717"/>
                <a:gd name="connsiteY2" fmla="*/ 1422195 h 1691784"/>
                <a:gd name="connsiteX3" fmla="*/ 546328 w 1381717"/>
                <a:gd name="connsiteY3" fmla="*/ 1206295 h 1691784"/>
                <a:gd name="connsiteX4" fmla="*/ 533628 w 1381717"/>
                <a:gd name="connsiteY4" fmla="*/ 1041195 h 1691784"/>
                <a:gd name="connsiteX5" fmla="*/ 520928 w 1381717"/>
                <a:gd name="connsiteY5" fmla="*/ 837995 h 1691784"/>
                <a:gd name="connsiteX6" fmla="*/ 419328 w 1381717"/>
                <a:gd name="connsiteY6" fmla="*/ 825295 h 1691784"/>
                <a:gd name="connsiteX7" fmla="*/ 381228 w 1381717"/>
                <a:gd name="connsiteY7" fmla="*/ 787195 h 1691784"/>
                <a:gd name="connsiteX8" fmla="*/ 640742 w 1381717"/>
                <a:gd name="connsiteY8" fmla="*/ 407462 h 1691784"/>
                <a:gd name="connsiteX9" fmla="*/ 1066238 w 1381717"/>
                <a:gd name="connsiteY9" fmla="*/ 842032 h 1691784"/>
                <a:gd name="connsiteX10" fmla="*/ 1364928 w 1381717"/>
                <a:gd name="connsiteY10" fmla="*/ 428589 h 1691784"/>
                <a:gd name="connsiteX11" fmla="*/ 1306328 w 1381717"/>
                <a:gd name="connsiteY11" fmla="*/ 165101 h 1691784"/>
                <a:gd name="connsiteX12" fmla="*/ 990897 w 1381717"/>
                <a:gd name="connsiteY12" fmla="*/ 5068 h 1691784"/>
                <a:gd name="connsiteX13" fmla="*/ 388154 w 1381717"/>
                <a:gd name="connsiteY13" fmla="*/ 152311 h 1691784"/>
                <a:gd name="connsiteX14" fmla="*/ 3068 w 1381717"/>
                <a:gd name="connsiteY14" fmla="*/ 811034 h 1691784"/>
                <a:gd name="connsiteX15" fmla="*/ 162125 w 1381717"/>
                <a:gd name="connsiteY15" fmla="*/ 1369008 h 1691784"/>
                <a:gd name="connsiteX16" fmla="*/ 544529 w 1381717"/>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640742 w 1370826"/>
                <a:gd name="connsiteY8" fmla="*/ 40746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71728 w 1370826"/>
                <a:gd name="connsiteY2" fmla="*/ 1422195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546328 w 1370826"/>
                <a:gd name="connsiteY3" fmla="*/ 1206295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533628 w 1370826"/>
                <a:gd name="connsiteY4" fmla="*/ 1041195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20928 w 1370826"/>
                <a:gd name="connsiteY5" fmla="*/ 837995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824914 w 1370826"/>
                <a:gd name="connsiteY8" fmla="*/ 864692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381228 w 1370826"/>
                <a:gd name="connsiteY7" fmla="*/ 787195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419328 w 1370826"/>
                <a:gd name="connsiteY6" fmla="*/ 825295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70826"/>
                <a:gd name="connsiteY0" fmla="*/ 1663495 h 1691784"/>
                <a:gd name="connsiteX1" fmla="*/ 584428 w 1370826"/>
                <a:gd name="connsiteY1" fmla="*/ 1663495 h 1691784"/>
                <a:gd name="connsiteX2" fmla="*/ 504757 w 1370826"/>
                <a:gd name="connsiteY2" fmla="*/ 1577188 h 1691784"/>
                <a:gd name="connsiteX3" fmla="*/ 429128 w 1370826"/>
                <a:gd name="connsiteY3" fmla="*/ 1330290 h 1691784"/>
                <a:gd name="connsiteX4" fmla="*/ 458285 w 1370826"/>
                <a:gd name="connsiteY4" fmla="*/ 1134191 h 1691784"/>
                <a:gd name="connsiteX5" fmla="*/ 512557 w 1370826"/>
                <a:gd name="connsiteY5" fmla="*/ 1016237 h 1691784"/>
                <a:gd name="connsiteX6" fmla="*/ 595128 w 1370826"/>
                <a:gd name="connsiteY6" fmla="*/ 957040 h 1691784"/>
                <a:gd name="connsiteX7" fmla="*/ 749571 w 1370826"/>
                <a:gd name="connsiteY7" fmla="*/ 864692 h 1691784"/>
                <a:gd name="connsiteX8" fmla="*/ 1042571 w 1370826"/>
                <a:gd name="connsiteY8" fmla="*/ 833694 h 1691784"/>
                <a:gd name="connsiteX9" fmla="*/ 1216924 w 1370826"/>
                <a:gd name="connsiteY9" fmla="*/ 741286 h 1691784"/>
                <a:gd name="connsiteX10" fmla="*/ 1364928 w 1370826"/>
                <a:gd name="connsiteY10" fmla="*/ 428589 h 1691784"/>
                <a:gd name="connsiteX11" fmla="*/ 1306328 w 1370826"/>
                <a:gd name="connsiteY11" fmla="*/ 165101 h 1691784"/>
                <a:gd name="connsiteX12" fmla="*/ 990897 w 1370826"/>
                <a:gd name="connsiteY12" fmla="*/ 5068 h 1691784"/>
                <a:gd name="connsiteX13" fmla="*/ 388154 w 1370826"/>
                <a:gd name="connsiteY13" fmla="*/ 152311 h 1691784"/>
                <a:gd name="connsiteX14" fmla="*/ 3068 w 1370826"/>
                <a:gd name="connsiteY14" fmla="*/ 811034 h 1691784"/>
                <a:gd name="connsiteX15" fmla="*/ 162125 w 1370826"/>
                <a:gd name="connsiteY15" fmla="*/ 1369008 h 1691784"/>
                <a:gd name="connsiteX16" fmla="*/ 544529 w 1370826"/>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87317"/>
                <a:gd name="connsiteY0" fmla="*/ 1663495 h 1691784"/>
                <a:gd name="connsiteX1" fmla="*/ 584428 w 1387317"/>
                <a:gd name="connsiteY1" fmla="*/ 1663495 h 1691784"/>
                <a:gd name="connsiteX2" fmla="*/ 504757 w 1387317"/>
                <a:gd name="connsiteY2" fmla="*/ 1577188 h 1691784"/>
                <a:gd name="connsiteX3" fmla="*/ 429128 w 1387317"/>
                <a:gd name="connsiteY3" fmla="*/ 1330290 h 1691784"/>
                <a:gd name="connsiteX4" fmla="*/ 458285 w 1387317"/>
                <a:gd name="connsiteY4" fmla="*/ 1134191 h 1691784"/>
                <a:gd name="connsiteX5" fmla="*/ 512557 w 1387317"/>
                <a:gd name="connsiteY5" fmla="*/ 1016237 h 1691784"/>
                <a:gd name="connsiteX6" fmla="*/ 595128 w 1387317"/>
                <a:gd name="connsiteY6" fmla="*/ 957040 h 1691784"/>
                <a:gd name="connsiteX7" fmla="*/ 749571 w 1387317"/>
                <a:gd name="connsiteY7" fmla="*/ 864692 h 1691784"/>
                <a:gd name="connsiteX8" fmla="*/ 1042571 w 1387317"/>
                <a:gd name="connsiteY8" fmla="*/ 833694 h 1691784"/>
                <a:gd name="connsiteX9" fmla="*/ 1309010 w 1387317"/>
                <a:gd name="connsiteY9" fmla="*/ 609542 h 1691784"/>
                <a:gd name="connsiteX10" fmla="*/ 1364928 w 1387317"/>
                <a:gd name="connsiteY10" fmla="*/ 428589 h 1691784"/>
                <a:gd name="connsiteX11" fmla="*/ 1306328 w 1387317"/>
                <a:gd name="connsiteY11" fmla="*/ 165101 h 1691784"/>
                <a:gd name="connsiteX12" fmla="*/ 990897 w 1387317"/>
                <a:gd name="connsiteY12" fmla="*/ 5068 h 1691784"/>
                <a:gd name="connsiteX13" fmla="*/ 388154 w 1387317"/>
                <a:gd name="connsiteY13" fmla="*/ 152311 h 1691784"/>
                <a:gd name="connsiteX14" fmla="*/ 3068 w 1387317"/>
                <a:gd name="connsiteY14" fmla="*/ 811034 h 1691784"/>
                <a:gd name="connsiteX15" fmla="*/ 162125 w 1387317"/>
                <a:gd name="connsiteY15" fmla="*/ 1369008 h 1691784"/>
                <a:gd name="connsiteX16" fmla="*/ 544529 w 1387317"/>
                <a:gd name="connsiteY16" fmla="*/ 1691784 h 1691784"/>
                <a:gd name="connsiteX0" fmla="*/ 584428 w 1369065"/>
                <a:gd name="connsiteY0" fmla="*/ 1663495 h 1691784"/>
                <a:gd name="connsiteX1" fmla="*/ 584428 w 1369065"/>
                <a:gd name="connsiteY1" fmla="*/ 1663495 h 1691784"/>
                <a:gd name="connsiteX2" fmla="*/ 504757 w 1369065"/>
                <a:gd name="connsiteY2" fmla="*/ 1577188 h 1691784"/>
                <a:gd name="connsiteX3" fmla="*/ 429128 w 1369065"/>
                <a:gd name="connsiteY3" fmla="*/ 1330290 h 1691784"/>
                <a:gd name="connsiteX4" fmla="*/ 458285 w 1369065"/>
                <a:gd name="connsiteY4" fmla="*/ 1134191 h 1691784"/>
                <a:gd name="connsiteX5" fmla="*/ 512557 w 1369065"/>
                <a:gd name="connsiteY5" fmla="*/ 1016237 h 1691784"/>
                <a:gd name="connsiteX6" fmla="*/ 595128 w 1369065"/>
                <a:gd name="connsiteY6" fmla="*/ 957040 h 1691784"/>
                <a:gd name="connsiteX7" fmla="*/ 749571 w 1369065"/>
                <a:gd name="connsiteY7" fmla="*/ 864692 h 1691784"/>
                <a:gd name="connsiteX8" fmla="*/ 1042571 w 1369065"/>
                <a:gd name="connsiteY8" fmla="*/ 833694 h 1691784"/>
                <a:gd name="connsiteX9" fmla="*/ 1242039 w 1369065"/>
                <a:gd name="connsiteY9" fmla="*/ 687039 h 1691784"/>
                <a:gd name="connsiteX10" fmla="*/ 1364928 w 1369065"/>
                <a:gd name="connsiteY10" fmla="*/ 428589 h 1691784"/>
                <a:gd name="connsiteX11" fmla="*/ 1306328 w 1369065"/>
                <a:gd name="connsiteY11" fmla="*/ 165101 h 1691784"/>
                <a:gd name="connsiteX12" fmla="*/ 990897 w 1369065"/>
                <a:gd name="connsiteY12" fmla="*/ 5068 h 1691784"/>
                <a:gd name="connsiteX13" fmla="*/ 388154 w 1369065"/>
                <a:gd name="connsiteY13" fmla="*/ 152311 h 1691784"/>
                <a:gd name="connsiteX14" fmla="*/ 3068 w 1369065"/>
                <a:gd name="connsiteY14" fmla="*/ 811034 h 1691784"/>
                <a:gd name="connsiteX15" fmla="*/ 162125 w 1369065"/>
                <a:gd name="connsiteY15" fmla="*/ 1369008 h 1691784"/>
                <a:gd name="connsiteX16" fmla="*/ 544529 w 1369065"/>
                <a:gd name="connsiteY16" fmla="*/ 1691784 h 1691784"/>
                <a:gd name="connsiteX0" fmla="*/ 584428 w 1369065"/>
                <a:gd name="connsiteY0" fmla="*/ 1662615 h 1690904"/>
                <a:gd name="connsiteX1" fmla="*/ 584428 w 1369065"/>
                <a:gd name="connsiteY1" fmla="*/ 1662615 h 1690904"/>
                <a:gd name="connsiteX2" fmla="*/ 504757 w 1369065"/>
                <a:gd name="connsiteY2" fmla="*/ 1576308 h 1690904"/>
                <a:gd name="connsiteX3" fmla="*/ 429128 w 1369065"/>
                <a:gd name="connsiteY3" fmla="*/ 1329410 h 1690904"/>
                <a:gd name="connsiteX4" fmla="*/ 458285 w 1369065"/>
                <a:gd name="connsiteY4" fmla="*/ 1133311 h 1690904"/>
                <a:gd name="connsiteX5" fmla="*/ 512557 w 1369065"/>
                <a:gd name="connsiteY5" fmla="*/ 1015357 h 1690904"/>
                <a:gd name="connsiteX6" fmla="*/ 595128 w 1369065"/>
                <a:gd name="connsiteY6" fmla="*/ 956160 h 1690904"/>
                <a:gd name="connsiteX7" fmla="*/ 749571 w 1369065"/>
                <a:gd name="connsiteY7" fmla="*/ 863812 h 1690904"/>
                <a:gd name="connsiteX8" fmla="*/ 1042571 w 1369065"/>
                <a:gd name="connsiteY8" fmla="*/ 832814 h 1690904"/>
                <a:gd name="connsiteX9" fmla="*/ 1242039 w 1369065"/>
                <a:gd name="connsiteY9" fmla="*/ 686159 h 1690904"/>
                <a:gd name="connsiteX10" fmla="*/ 1364928 w 1369065"/>
                <a:gd name="connsiteY10" fmla="*/ 427709 h 1690904"/>
                <a:gd name="connsiteX11" fmla="*/ 1306328 w 1369065"/>
                <a:gd name="connsiteY11" fmla="*/ 164221 h 1690904"/>
                <a:gd name="connsiteX12" fmla="*/ 990897 w 1369065"/>
                <a:gd name="connsiteY12" fmla="*/ 4188 h 1690904"/>
                <a:gd name="connsiteX13" fmla="*/ 388154 w 1369065"/>
                <a:gd name="connsiteY13" fmla="*/ 151431 h 1690904"/>
                <a:gd name="connsiteX14" fmla="*/ 103525 w 1369065"/>
                <a:gd name="connsiteY14" fmla="*/ 469168 h 1690904"/>
                <a:gd name="connsiteX15" fmla="*/ 3068 w 1369065"/>
                <a:gd name="connsiteY15" fmla="*/ 810154 h 1690904"/>
                <a:gd name="connsiteX16" fmla="*/ 162125 w 1369065"/>
                <a:gd name="connsiteY16" fmla="*/ 1368128 h 1690904"/>
                <a:gd name="connsiteX17" fmla="*/ 544529 w 1369065"/>
                <a:gd name="connsiteY17" fmla="*/ 1690904 h 1690904"/>
                <a:gd name="connsiteX0" fmla="*/ 584428 w 1369065"/>
                <a:gd name="connsiteY0" fmla="*/ 1666107 h 1694396"/>
                <a:gd name="connsiteX1" fmla="*/ 584428 w 1369065"/>
                <a:gd name="connsiteY1" fmla="*/ 1666107 h 1694396"/>
                <a:gd name="connsiteX2" fmla="*/ 504757 w 1369065"/>
                <a:gd name="connsiteY2" fmla="*/ 1579800 h 1694396"/>
                <a:gd name="connsiteX3" fmla="*/ 429128 w 1369065"/>
                <a:gd name="connsiteY3" fmla="*/ 1332902 h 1694396"/>
                <a:gd name="connsiteX4" fmla="*/ 458285 w 1369065"/>
                <a:gd name="connsiteY4" fmla="*/ 1136803 h 1694396"/>
                <a:gd name="connsiteX5" fmla="*/ 512557 w 1369065"/>
                <a:gd name="connsiteY5" fmla="*/ 1018849 h 1694396"/>
                <a:gd name="connsiteX6" fmla="*/ 595128 w 1369065"/>
                <a:gd name="connsiteY6" fmla="*/ 959652 h 1694396"/>
                <a:gd name="connsiteX7" fmla="*/ 749571 w 1369065"/>
                <a:gd name="connsiteY7" fmla="*/ 867304 h 1694396"/>
                <a:gd name="connsiteX8" fmla="*/ 1042571 w 1369065"/>
                <a:gd name="connsiteY8" fmla="*/ 836306 h 1694396"/>
                <a:gd name="connsiteX9" fmla="*/ 1242039 w 1369065"/>
                <a:gd name="connsiteY9" fmla="*/ 689651 h 1694396"/>
                <a:gd name="connsiteX10" fmla="*/ 1364928 w 1369065"/>
                <a:gd name="connsiteY10" fmla="*/ 431201 h 1694396"/>
                <a:gd name="connsiteX11" fmla="*/ 1306328 w 1369065"/>
                <a:gd name="connsiteY11" fmla="*/ 167713 h 1694396"/>
                <a:gd name="connsiteX12" fmla="*/ 990897 w 1369065"/>
                <a:gd name="connsiteY12" fmla="*/ 7680 h 1694396"/>
                <a:gd name="connsiteX13" fmla="*/ 697896 w 1369065"/>
                <a:gd name="connsiteY13" fmla="*/ 38679 h 1694396"/>
                <a:gd name="connsiteX14" fmla="*/ 388154 w 1369065"/>
                <a:gd name="connsiteY14" fmla="*/ 154923 h 1694396"/>
                <a:gd name="connsiteX15" fmla="*/ 103525 w 1369065"/>
                <a:gd name="connsiteY15" fmla="*/ 472660 h 1694396"/>
                <a:gd name="connsiteX16" fmla="*/ 3068 w 1369065"/>
                <a:gd name="connsiteY16" fmla="*/ 813646 h 1694396"/>
                <a:gd name="connsiteX17" fmla="*/ 162125 w 1369065"/>
                <a:gd name="connsiteY17" fmla="*/ 1371620 h 1694396"/>
                <a:gd name="connsiteX18" fmla="*/ 544529 w 1369065"/>
                <a:gd name="connsiteY18" fmla="*/ 1694396 h 1694396"/>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103525 w 1369065"/>
                <a:gd name="connsiteY15" fmla="*/ 474081 h 1695817"/>
                <a:gd name="connsiteX16" fmla="*/ 3068 w 1369065"/>
                <a:gd name="connsiteY16" fmla="*/ 815067 h 1695817"/>
                <a:gd name="connsiteX17" fmla="*/ 162125 w 1369065"/>
                <a:gd name="connsiteY17" fmla="*/ 1373041 h 1695817"/>
                <a:gd name="connsiteX18" fmla="*/ 544529 w 1369065"/>
                <a:gd name="connsiteY18"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37468 w 1369065"/>
                <a:gd name="connsiteY15" fmla="*/ 29583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4428 w 1369065"/>
                <a:gd name="connsiteY0" fmla="*/ 1667528 h 1695817"/>
                <a:gd name="connsiteX1" fmla="*/ 584428 w 1369065"/>
                <a:gd name="connsiteY1" fmla="*/ 1667528 h 1695817"/>
                <a:gd name="connsiteX2" fmla="*/ 504757 w 1369065"/>
                <a:gd name="connsiteY2" fmla="*/ 1581221 h 1695817"/>
                <a:gd name="connsiteX3" fmla="*/ 429128 w 1369065"/>
                <a:gd name="connsiteY3" fmla="*/ 1334323 h 1695817"/>
                <a:gd name="connsiteX4" fmla="*/ 458285 w 1369065"/>
                <a:gd name="connsiteY4" fmla="*/ 1138224 h 1695817"/>
                <a:gd name="connsiteX5" fmla="*/ 512557 w 1369065"/>
                <a:gd name="connsiteY5" fmla="*/ 1020270 h 1695817"/>
                <a:gd name="connsiteX6" fmla="*/ 595128 w 1369065"/>
                <a:gd name="connsiteY6" fmla="*/ 961073 h 1695817"/>
                <a:gd name="connsiteX7" fmla="*/ 749571 w 1369065"/>
                <a:gd name="connsiteY7" fmla="*/ 868725 h 1695817"/>
                <a:gd name="connsiteX8" fmla="*/ 1042571 w 1369065"/>
                <a:gd name="connsiteY8" fmla="*/ 837727 h 1695817"/>
                <a:gd name="connsiteX9" fmla="*/ 1242039 w 1369065"/>
                <a:gd name="connsiteY9" fmla="*/ 691072 h 1695817"/>
                <a:gd name="connsiteX10" fmla="*/ 1364928 w 1369065"/>
                <a:gd name="connsiteY10" fmla="*/ 432622 h 1695817"/>
                <a:gd name="connsiteX11" fmla="*/ 1306328 w 1369065"/>
                <a:gd name="connsiteY11" fmla="*/ 169134 h 1695817"/>
                <a:gd name="connsiteX12" fmla="*/ 990897 w 1369065"/>
                <a:gd name="connsiteY12" fmla="*/ 9101 h 1695817"/>
                <a:gd name="connsiteX13" fmla="*/ 656039 w 1369065"/>
                <a:gd name="connsiteY13" fmla="*/ 32350 h 1695817"/>
                <a:gd name="connsiteX14" fmla="*/ 388154 w 1369065"/>
                <a:gd name="connsiteY14" fmla="*/ 156344 h 1695817"/>
                <a:gd name="connsiteX15" fmla="*/ 212354 w 1369065"/>
                <a:gd name="connsiteY15" fmla="*/ 288089 h 1695817"/>
                <a:gd name="connsiteX16" fmla="*/ 103525 w 1369065"/>
                <a:gd name="connsiteY16" fmla="*/ 474081 h 1695817"/>
                <a:gd name="connsiteX17" fmla="*/ 3068 w 1369065"/>
                <a:gd name="connsiteY17" fmla="*/ 815067 h 1695817"/>
                <a:gd name="connsiteX18" fmla="*/ 162125 w 1369065"/>
                <a:gd name="connsiteY18" fmla="*/ 1373041 h 1695817"/>
                <a:gd name="connsiteX19" fmla="*/ 544529 w 1369065"/>
                <a:gd name="connsiteY19" fmla="*/ 1695817 h 1695817"/>
                <a:gd name="connsiteX0" fmla="*/ 589208 w 1373845"/>
                <a:gd name="connsiteY0" fmla="*/ 1667528 h 1695817"/>
                <a:gd name="connsiteX1" fmla="*/ 589208 w 1373845"/>
                <a:gd name="connsiteY1" fmla="*/ 1667528 h 1695817"/>
                <a:gd name="connsiteX2" fmla="*/ 509537 w 1373845"/>
                <a:gd name="connsiteY2" fmla="*/ 1581221 h 1695817"/>
                <a:gd name="connsiteX3" fmla="*/ 433908 w 1373845"/>
                <a:gd name="connsiteY3" fmla="*/ 1334323 h 1695817"/>
                <a:gd name="connsiteX4" fmla="*/ 463065 w 1373845"/>
                <a:gd name="connsiteY4" fmla="*/ 1138224 h 1695817"/>
                <a:gd name="connsiteX5" fmla="*/ 517337 w 1373845"/>
                <a:gd name="connsiteY5" fmla="*/ 1020270 h 1695817"/>
                <a:gd name="connsiteX6" fmla="*/ 599908 w 1373845"/>
                <a:gd name="connsiteY6" fmla="*/ 961073 h 1695817"/>
                <a:gd name="connsiteX7" fmla="*/ 754351 w 1373845"/>
                <a:gd name="connsiteY7" fmla="*/ 868725 h 1695817"/>
                <a:gd name="connsiteX8" fmla="*/ 1047351 w 1373845"/>
                <a:gd name="connsiteY8" fmla="*/ 837727 h 1695817"/>
                <a:gd name="connsiteX9" fmla="*/ 1246819 w 1373845"/>
                <a:gd name="connsiteY9" fmla="*/ 691072 h 1695817"/>
                <a:gd name="connsiteX10" fmla="*/ 1369708 w 1373845"/>
                <a:gd name="connsiteY10" fmla="*/ 432622 h 1695817"/>
                <a:gd name="connsiteX11" fmla="*/ 1311108 w 1373845"/>
                <a:gd name="connsiteY11" fmla="*/ 169134 h 1695817"/>
                <a:gd name="connsiteX12" fmla="*/ 995677 w 1373845"/>
                <a:gd name="connsiteY12" fmla="*/ 9101 h 1695817"/>
                <a:gd name="connsiteX13" fmla="*/ 660819 w 1373845"/>
                <a:gd name="connsiteY13" fmla="*/ 32350 h 1695817"/>
                <a:gd name="connsiteX14" fmla="*/ 392934 w 1373845"/>
                <a:gd name="connsiteY14" fmla="*/ 156344 h 1695817"/>
                <a:gd name="connsiteX15" fmla="*/ 217134 w 1373845"/>
                <a:gd name="connsiteY15" fmla="*/ 288089 h 1695817"/>
                <a:gd name="connsiteX16" fmla="*/ 108305 w 1373845"/>
                <a:gd name="connsiteY16" fmla="*/ 474081 h 1695817"/>
                <a:gd name="connsiteX17" fmla="*/ 32963 w 1373845"/>
                <a:gd name="connsiteY17" fmla="*/ 605826 h 1695817"/>
                <a:gd name="connsiteX18" fmla="*/ 7848 w 1373845"/>
                <a:gd name="connsiteY18" fmla="*/ 815067 h 1695817"/>
                <a:gd name="connsiteX19" fmla="*/ 166905 w 1373845"/>
                <a:gd name="connsiteY19" fmla="*/ 1373041 h 1695817"/>
                <a:gd name="connsiteX20" fmla="*/ 549309 w 1373845"/>
                <a:gd name="connsiteY20"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541474 w 1366010"/>
                <a:gd name="connsiteY21"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26073 w 1366010"/>
                <a:gd name="connsiteY3" fmla="*/ 1334323 h 1695817"/>
                <a:gd name="connsiteX4" fmla="*/ 455230 w 1366010"/>
                <a:gd name="connsiteY4" fmla="*/ 1138224 h 1695817"/>
                <a:gd name="connsiteX5" fmla="*/ 509502 w 1366010"/>
                <a:gd name="connsiteY5" fmla="*/ 1020270 h 1695817"/>
                <a:gd name="connsiteX6" fmla="*/ 592073 w 1366010"/>
                <a:gd name="connsiteY6" fmla="*/ 961073 h 1695817"/>
                <a:gd name="connsiteX7" fmla="*/ 746516 w 1366010"/>
                <a:gd name="connsiteY7" fmla="*/ 868725 h 1695817"/>
                <a:gd name="connsiteX8" fmla="*/ 1039516 w 1366010"/>
                <a:gd name="connsiteY8" fmla="*/ 837727 h 1695817"/>
                <a:gd name="connsiteX9" fmla="*/ 1238984 w 1366010"/>
                <a:gd name="connsiteY9" fmla="*/ 691072 h 1695817"/>
                <a:gd name="connsiteX10" fmla="*/ 1361873 w 1366010"/>
                <a:gd name="connsiteY10" fmla="*/ 432622 h 1695817"/>
                <a:gd name="connsiteX11" fmla="*/ 1303273 w 1366010"/>
                <a:gd name="connsiteY11" fmla="*/ 169134 h 1695817"/>
                <a:gd name="connsiteX12" fmla="*/ 987842 w 1366010"/>
                <a:gd name="connsiteY12" fmla="*/ 9101 h 1695817"/>
                <a:gd name="connsiteX13" fmla="*/ 652984 w 1366010"/>
                <a:gd name="connsiteY13" fmla="*/ 32350 h 1695817"/>
                <a:gd name="connsiteX14" fmla="*/ 385099 w 1366010"/>
                <a:gd name="connsiteY14" fmla="*/ 156344 h 1695817"/>
                <a:gd name="connsiteX15" fmla="*/ 209299 w 1366010"/>
                <a:gd name="connsiteY15" fmla="*/ 288089 h 1695817"/>
                <a:gd name="connsiteX16" fmla="*/ 100470 w 1366010"/>
                <a:gd name="connsiteY16" fmla="*/ 474081 h 1695817"/>
                <a:gd name="connsiteX17" fmla="*/ 25128 w 1366010"/>
                <a:gd name="connsiteY17" fmla="*/ 605826 h 1695817"/>
                <a:gd name="connsiteX18" fmla="*/ 13 w 1366010"/>
                <a:gd name="connsiteY18" fmla="*/ 815067 h 1695817"/>
                <a:gd name="connsiteX19" fmla="*/ 25128 w 1366010"/>
                <a:gd name="connsiteY19" fmla="*/ 1117304 h 1695817"/>
                <a:gd name="connsiteX20" fmla="*/ 159070 w 1366010"/>
                <a:gd name="connsiteY20" fmla="*/ 1373041 h 1695817"/>
                <a:gd name="connsiteX21" fmla="*/ 309756 w 1366010"/>
                <a:gd name="connsiteY21" fmla="*/ 1528036 h 1695817"/>
                <a:gd name="connsiteX22" fmla="*/ 541474 w 1366010"/>
                <a:gd name="connsiteY22" fmla="*/ 1695817 h 1695817"/>
                <a:gd name="connsiteX0" fmla="*/ 581373 w 1366010"/>
                <a:gd name="connsiteY0" fmla="*/ 1667528 h 1695817"/>
                <a:gd name="connsiteX1" fmla="*/ 581373 w 1366010"/>
                <a:gd name="connsiteY1" fmla="*/ 1667528 h 1695817"/>
                <a:gd name="connsiteX2" fmla="*/ 501702 w 1366010"/>
                <a:gd name="connsiteY2" fmla="*/ 1581221 h 1695817"/>
                <a:gd name="connsiteX3" fmla="*/ 460442 w 1366010"/>
                <a:gd name="connsiteY3" fmla="*/ 1458289 h 1695817"/>
                <a:gd name="connsiteX4" fmla="*/ 426073 w 1366010"/>
                <a:gd name="connsiteY4" fmla="*/ 1334323 h 1695817"/>
                <a:gd name="connsiteX5" fmla="*/ 455230 w 1366010"/>
                <a:gd name="connsiteY5" fmla="*/ 1138224 h 1695817"/>
                <a:gd name="connsiteX6" fmla="*/ 509502 w 1366010"/>
                <a:gd name="connsiteY6" fmla="*/ 1020270 h 1695817"/>
                <a:gd name="connsiteX7" fmla="*/ 592073 w 1366010"/>
                <a:gd name="connsiteY7" fmla="*/ 961073 h 1695817"/>
                <a:gd name="connsiteX8" fmla="*/ 746516 w 1366010"/>
                <a:gd name="connsiteY8" fmla="*/ 868725 h 1695817"/>
                <a:gd name="connsiteX9" fmla="*/ 1039516 w 1366010"/>
                <a:gd name="connsiteY9" fmla="*/ 837727 h 1695817"/>
                <a:gd name="connsiteX10" fmla="*/ 1238984 w 1366010"/>
                <a:gd name="connsiteY10" fmla="*/ 691072 h 1695817"/>
                <a:gd name="connsiteX11" fmla="*/ 1361873 w 1366010"/>
                <a:gd name="connsiteY11" fmla="*/ 432622 h 1695817"/>
                <a:gd name="connsiteX12" fmla="*/ 1303273 w 1366010"/>
                <a:gd name="connsiteY12" fmla="*/ 169134 h 1695817"/>
                <a:gd name="connsiteX13" fmla="*/ 987842 w 1366010"/>
                <a:gd name="connsiteY13" fmla="*/ 9101 h 1695817"/>
                <a:gd name="connsiteX14" fmla="*/ 652984 w 1366010"/>
                <a:gd name="connsiteY14" fmla="*/ 32350 h 1695817"/>
                <a:gd name="connsiteX15" fmla="*/ 385099 w 1366010"/>
                <a:gd name="connsiteY15" fmla="*/ 156344 h 1695817"/>
                <a:gd name="connsiteX16" fmla="*/ 209299 w 1366010"/>
                <a:gd name="connsiteY16" fmla="*/ 288089 h 1695817"/>
                <a:gd name="connsiteX17" fmla="*/ 100470 w 1366010"/>
                <a:gd name="connsiteY17" fmla="*/ 474081 h 1695817"/>
                <a:gd name="connsiteX18" fmla="*/ 25128 w 1366010"/>
                <a:gd name="connsiteY18" fmla="*/ 605826 h 1695817"/>
                <a:gd name="connsiteX19" fmla="*/ 13 w 1366010"/>
                <a:gd name="connsiteY19" fmla="*/ 815067 h 1695817"/>
                <a:gd name="connsiteX20" fmla="*/ 25128 w 1366010"/>
                <a:gd name="connsiteY20" fmla="*/ 1117304 h 1695817"/>
                <a:gd name="connsiteX21" fmla="*/ 159070 w 1366010"/>
                <a:gd name="connsiteY21" fmla="*/ 1373041 h 1695817"/>
                <a:gd name="connsiteX22" fmla="*/ 309756 w 1366010"/>
                <a:gd name="connsiteY22" fmla="*/ 1528036 h 1695817"/>
                <a:gd name="connsiteX23" fmla="*/ 541474 w 1366010"/>
                <a:gd name="connsiteY23" fmla="*/ 1695817 h 1695817"/>
                <a:gd name="connsiteX0" fmla="*/ 581373 w 1363734"/>
                <a:gd name="connsiteY0" fmla="*/ 1660972 h 1689261"/>
                <a:gd name="connsiteX1" fmla="*/ 581373 w 1363734"/>
                <a:gd name="connsiteY1" fmla="*/ 1660972 h 1689261"/>
                <a:gd name="connsiteX2" fmla="*/ 501702 w 1363734"/>
                <a:gd name="connsiteY2" fmla="*/ 1574665 h 1689261"/>
                <a:gd name="connsiteX3" fmla="*/ 460442 w 1363734"/>
                <a:gd name="connsiteY3" fmla="*/ 1451733 h 1689261"/>
                <a:gd name="connsiteX4" fmla="*/ 426073 w 1363734"/>
                <a:gd name="connsiteY4" fmla="*/ 1327767 h 1689261"/>
                <a:gd name="connsiteX5" fmla="*/ 455230 w 1363734"/>
                <a:gd name="connsiteY5" fmla="*/ 1131668 h 1689261"/>
                <a:gd name="connsiteX6" fmla="*/ 509502 w 1363734"/>
                <a:gd name="connsiteY6" fmla="*/ 1013714 h 1689261"/>
                <a:gd name="connsiteX7" fmla="*/ 592073 w 1363734"/>
                <a:gd name="connsiteY7" fmla="*/ 954517 h 1689261"/>
                <a:gd name="connsiteX8" fmla="*/ 746516 w 1363734"/>
                <a:gd name="connsiteY8" fmla="*/ 862169 h 1689261"/>
                <a:gd name="connsiteX9" fmla="*/ 1039516 w 1363734"/>
                <a:gd name="connsiteY9" fmla="*/ 831171 h 1689261"/>
                <a:gd name="connsiteX10" fmla="*/ 1238984 w 1363734"/>
                <a:gd name="connsiteY10" fmla="*/ 684516 h 1689261"/>
                <a:gd name="connsiteX11" fmla="*/ 1361873 w 1363734"/>
                <a:gd name="connsiteY11" fmla="*/ 426066 h 1689261"/>
                <a:gd name="connsiteX12" fmla="*/ 1303273 w 1363734"/>
                <a:gd name="connsiteY12" fmla="*/ 162578 h 1689261"/>
                <a:gd name="connsiteX13" fmla="*/ 1172013 w 1363734"/>
                <a:gd name="connsiteY13" fmla="*/ 64543 h 1689261"/>
                <a:gd name="connsiteX14" fmla="*/ 987842 w 1363734"/>
                <a:gd name="connsiteY14" fmla="*/ 2545 h 1689261"/>
                <a:gd name="connsiteX15" fmla="*/ 652984 w 1363734"/>
                <a:gd name="connsiteY15" fmla="*/ 25794 h 1689261"/>
                <a:gd name="connsiteX16" fmla="*/ 385099 w 1363734"/>
                <a:gd name="connsiteY16" fmla="*/ 149788 h 1689261"/>
                <a:gd name="connsiteX17" fmla="*/ 209299 w 1363734"/>
                <a:gd name="connsiteY17" fmla="*/ 281533 h 1689261"/>
                <a:gd name="connsiteX18" fmla="*/ 100470 w 1363734"/>
                <a:gd name="connsiteY18" fmla="*/ 467525 h 1689261"/>
                <a:gd name="connsiteX19" fmla="*/ 25128 w 1363734"/>
                <a:gd name="connsiteY19" fmla="*/ 599270 h 1689261"/>
                <a:gd name="connsiteX20" fmla="*/ 13 w 1363734"/>
                <a:gd name="connsiteY20" fmla="*/ 808511 h 1689261"/>
                <a:gd name="connsiteX21" fmla="*/ 25128 w 1363734"/>
                <a:gd name="connsiteY21" fmla="*/ 1110748 h 1689261"/>
                <a:gd name="connsiteX22" fmla="*/ 159070 w 1363734"/>
                <a:gd name="connsiteY22" fmla="*/ 1366485 h 1689261"/>
                <a:gd name="connsiteX23" fmla="*/ 309756 w 1363734"/>
                <a:gd name="connsiteY23" fmla="*/ 1521480 h 1689261"/>
                <a:gd name="connsiteX24" fmla="*/ 541474 w 1363734"/>
                <a:gd name="connsiteY24" fmla="*/ 1689261 h 1689261"/>
                <a:gd name="connsiteX0" fmla="*/ 581373 w 1363683"/>
                <a:gd name="connsiteY0" fmla="*/ 1660972 h 1689261"/>
                <a:gd name="connsiteX1" fmla="*/ 581373 w 1363683"/>
                <a:gd name="connsiteY1" fmla="*/ 1660972 h 1689261"/>
                <a:gd name="connsiteX2" fmla="*/ 501702 w 1363683"/>
                <a:gd name="connsiteY2" fmla="*/ 1574665 h 1689261"/>
                <a:gd name="connsiteX3" fmla="*/ 460442 w 1363683"/>
                <a:gd name="connsiteY3" fmla="*/ 1451733 h 1689261"/>
                <a:gd name="connsiteX4" fmla="*/ 426073 w 1363683"/>
                <a:gd name="connsiteY4" fmla="*/ 1327767 h 1689261"/>
                <a:gd name="connsiteX5" fmla="*/ 455230 w 1363683"/>
                <a:gd name="connsiteY5" fmla="*/ 1131668 h 1689261"/>
                <a:gd name="connsiteX6" fmla="*/ 509502 w 1363683"/>
                <a:gd name="connsiteY6" fmla="*/ 1013714 h 1689261"/>
                <a:gd name="connsiteX7" fmla="*/ 592073 w 1363683"/>
                <a:gd name="connsiteY7" fmla="*/ 954517 h 1689261"/>
                <a:gd name="connsiteX8" fmla="*/ 746516 w 1363683"/>
                <a:gd name="connsiteY8" fmla="*/ 862169 h 1689261"/>
                <a:gd name="connsiteX9" fmla="*/ 1039516 w 1363683"/>
                <a:gd name="connsiteY9" fmla="*/ 831171 h 1689261"/>
                <a:gd name="connsiteX10" fmla="*/ 1238984 w 1363683"/>
                <a:gd name="connsiteY10" fmla="*/ 684516 h 1689261"/>
                <a:gd name="connsiteX11" fmla="*/ 1361873 w 1363683"/>
                <a:gd name="connsiteY11" fmla="*/ 426066 h 1689261"/>
                <a:gd name="connsiteX12" fmla="*/ 1303273 w 1363683"/>
                <a:gd name="connsiteY12" fmla="*/ 162578 h 1689261"/>
                <a:gd name="connsiteX13" fmla="*/ 1180385 w 1363683"/>
                <a:gd name="connsiteY13" fmla="*/ 33544 h 1689261"/>
                <a:gd name="connsiteX14" fmla="*/ 987842 w 1363683"/>
                <a:gd name="connsiteY14" fmla="*/ 2545 h 1689261"/>
                <a:gd name="connsiteX15" fmla="*/ 652984 w 1363683"/>
                <a:gd name="connsiteY15" fmla="*/ 25794 h 1689261"/>
                <a:gd name="connsiteX16" fmla="*/ 385099 w 1363683"/>
                <a:gd name="connsiteY16" fmla="*/ 149788 h 1689261"/>
                <a:gd name="connsiteX17" fmla="*/ 209299 w 1363683"/>
                <a:gd name="connsiteY17" fmla="*/ 281533 h 1689261"/>
                <a:gd name="connsiteX18" fmla="*/ 100470 w 1363683"/>
                <a:gd name="connsiteY18" fmla="*/ 467525 h 1689261"/>
                <a:gd name="connsiteX19" fmla="*/ 25128 w 1363683"/>
                <a:gd name="connsiteY19" fmla="*/ 599270 h 1689261"/>
                <a:gd name="connsiteX20" fmla="*/ 13 w 1363683"/>
                <a:gd name="connsiteY20" fmla="*/ 808511 h 1689261"/>
                <a:gd name="connsiteX21" fmla="*/ 25128 w 1363683"/>
                <a:gd name="connsiteY21" fmla="*/ 1110748 h 1689261"/>
                <a:gd name="connsiteX22" fmla="*/ 159070 w 1363683"/>
                <a:gd name="connsiteY22" fmla="*/ 1366485 h 1689261"/>
                <a:gd name="connsiteX23" fmla="*/ 309756 w 1363683"/>
                <a:gd name="connsiteY23" fmla="*/ 1521480 h 1689261"/>
                <a:gd name="connsiteX24" fmla="*/ 541474 w 1363683"/>
                <a:gd name="connsiteY24"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2073 w 1366926"/>
                <a:gd name="connsiteY7" fmla="*/ 954517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746516 w 1366926"/>
                <a:gd name="connsiteY7" fmla="*/ 862169 h 1689261"/>
                <a:gd name="connsiteX8" fmla="*/ 1039516 w 1366926"/>
                <a:gd name="connsiteY8" fmla="*/ 831171 h 1689261"/>
                <a:gd name="connsiteX9" fmla="*/ 1238984 w 1366926"/>
                <a:gd name="connsiteY9" fmla="*/ 684516 h 1689261"/>
                <a:gd name="connsiteX10" fmla="*/ 1331070 w 1366926"/>
                <a:gd name="connsiteY10" fmla="*/ 560521 h 1689261"/>
                <a:gd name="connsiteX11" fmla="*/ 1361873 w 1366926"/>
                <a:gd name="connsiteY11" fmla="*/ 426066 h 1689261"/>
                <a:gd name="connsiteX12" fmla="*/ 1339441 w 1366926"/>
                <a:gd name="connsiteY12" fmla="*/ 289283 h 1689261"/>
                <a:gd name="connsiteX13" fmla="*/ 1303273 w 1366926"/>
                <a:gd name="connsiteY13" fmla="*/ 162578 h 1689261"/>
                <a:gd name="connsiteX14" fmla="*/ 1180385 w 1366926"/>
                <a:gd name="connsiteY14" fmla="*/ 33544 h 1689261"/>
                <a:gd name="connsiteX15" fmla="*/ 987842 w 1366926"/>
                <a:gd name="connsiteY15" fmla="*/ 2545 h 1689261"/>
                <a:gd name="connsiteX16" fmla="*/ 652984 w 1366926"/>
                <a:gd name="connsiteY16" fmla="*/ 25794 h 1689261"/>
                <a:gd name="connsiteX17" fmla="*/ 385099 w 1366926"/>
                <a:gd name="connsiteY17" fmla="*/ 149788 h 1689261"/>
                <a:gd name="connsiteX18" fmla="*/ 209299 w 1366926"/>
                <a:gd name="connsiteY18" fmla="*/ 281533 h 1689261"/>
                <a:gd name="connsiteX19" fmla="*/ 100470 w 1366926"/>
                <a:gd name="connsiteY19" fmla="*/ 467525 h 1689261"/>
                <a:gd name="connsiteX20" fmla="*/ 25128 w 1366926"/>
                <a:gd name="connsiteY20" fmla="*/ 599270 h 1689261"/>
                <a:gd name="connsiteX21" fmla="*/ 13 w 1366926"/>
                <a:gd name="connsiteY21" fmla="*/ 808511 h 1689261"/>
                <a:gd name="connsiteX22" fmla="*/ 25128 w 1366926"/>
                <a:gd name="connsiteY22" fmla="*/ 1110748 h 1689261"/>
                <a:gd name="connsiteX23" fmla="*/ 159070 w 1366926"/>
                <a:gd name="connsiteY23" fmla="*/ 1366485 h 1689261"/>
                <a:gd name="connsiteX24" fmla="*/ 309756 w 1366926"/>
                <a:gd name="connsiteY24" fmla="*/ 1521480 h 1689261"/>
                <a:gd name="connsiteX25" fmla="*/ 541474 w 1366926"/>
                <a:gd name="connsiteY25" fmla="*/ 1689261 h 1689261"/>
                <a:gd name="connsiteX0" fmla="*/ 581373 w 1366926"/>
                <a:gd name="connsiteY0" fmla="*/ 1660972 h 1689261"/>
                <a:gd name="connsiteX1" fmla="*/ 581373 w 1366926"/>
                <a:gd name="connsiteY1" fmla="*/ 1660972 h 1689261"/>
                <a:gd name="connsiteX2" fmla="*/ 501702 w 1366926"/>
                <a:gd name="connsiteY2" fmla="*/ 1574665 h 1689261"/>
                <a:gd name="connsiteX3" fmla="*/ 460442 w 1366926"/>
                <a:gd name="connsiteY3" fmla="*/ 1451733 h 1689261"/>
                <a:gd name="connsiteX4" fmla="*/ 426073 w 1366926"/>
                <a:gd name="connsiteY4" fmla="*/ 1327767 h 1689261"/>
                <a:gd name="connsiteX5" fmla="*/ 455230 w 1366926"/>
                <a:gd name="connsiteY5" fmla="*/ 1131668 h 1689261"/>
                <a:gd name="connsiteX6" fmla="*/ 509502 w 1366926"/>
                <a:gd name="connsiteY6" fmla="*/ 1013714 h 1689261"/>
                <a:gd name="connsiteX7" fmla="*/ 594385 w 1366926"/>
                <a:gd name="connsiteY7" fmla="*/ 940255 h 1689261"/>
                <a:gd name="connsiteX8" fmla="*/ 746516 w 1366926"/>
                <a:gd name="connsiteY8" fmla="*/ 862169 h 1689261"/>
                <a:gd name="connsiteX9" fmla="*/ 1039516 w 1366926"/>
                <a:gd name="connsiteY9" fmla="*/ 831171 h 1689261"/>
                <a:gd name="connsiteX10" fmla="*/ 1238984 w 1366926"/>
                <a:gd name="connsiteY10" fmla="*/ 684516 h 1689261"/>
                <a:gd name="connsiteX11" fmla="*/ 1331070 w 1366926"/>
                <a:gd name="connsiteY11" fmla="*/ 560521 h 1689261"/>
                <a:gd name="connsiteX12" fmla="*/ 1361873 w 1366926"/>
                <a:gd name="connsiteY12" fmla="*/ 426066 h 1689261"/>
                <a:gd name="connsiteX13" fmla="*/ 1339441 w 1366926"/>
                <a:gd name="connsiteY13" fmla="*/ 289283 h 1689261"/>
                <a:gd name="connsiteX14" fmla="*/ 1303273 w 1366926"/>
                <a:gd name="connsiteY14" fmla="*/ 162578 h 1689261"/>
                <a:gd name="connsiteX15" fmla="*/ 1180385 w 1366926"/>
                <a:gd name="connsiteY15" fmla="*/ 33544 h 1689261"/>
                <a:gd name="connsiteX16" fmla="*/ 987842 w 1366926"/>
                <a:gd name="connsiteY16" fmla="*/ 2545 h 1689261"/>
                <a:gd name="connsiteX17" fmla="*/ 652984 w 1366926"/>
                <a:gd name="connsiteY17" fmla="*/ 25794 h 1689261"/>
                <a:gd name="connsiteX18" fmla="*/ 385099 w 1366926"/>
                <a:gd name="connsiteY18" fmla="*/ 149788 h 1689261"/>
                <a:gd name="connsiteX19" fmla="*/ 209299 w 1366926"/>
                <a:gd name="connsiteY19" fmla="*/ 281533 h 1689261"/>
                <a:gd name="connsiteX20" fmla="*/ 100470 w 1366926"/>
                <a:gd name="connsiteY20" fmla="*/ 467525 h 1689261"/>
                <a:gd name="connsiteX21" fmla="*/ 25128 w 1366926"/>
                <a:gd name="connsiteY21" fmla="*/ 599270 h 1689261"/>
                <a:gd name="connsiteX22" fmla="*/ 13 w 1366926"/>
                <a:gd name="connsiteY22" fmla="*/ 808511 h 1689261"/>
                <a:gd name="connsiteX23" fmla="*/ 25128 w 1366926"/>
                <a:gd name="connsiteY23" fmla="*/ 1110748 h 1689261"/>
                <a:gd name="connsiteX24" fmla="*/ 159070 w 1366926"/>
                <a:gd name="connsiteY24" fmla="*/ 1366485 h 1689261"/>
                <a:gd name="connsiteX25" fmla="*/ 309756 w 1366926"/>
                <a:gd name="connsiteY25" fmla="*/ 1521480 h 1689261"/>
                <a:gd name="connsiteX26" fmla="*/ 541474 w 1366926"/>
                <a:gd name="connsiteY26" fmla="*/ 1689261 h 1689261"/>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89159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09299 w 1366926"/>
                <a:gd name="connsiteY19" fmla="*/ 303167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385099 w 1366926"/>
                <a:gd name="connsiteY18" fmla="*/ 171422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2606 h 1710895"/>
                <a:gd name="connsiteX1" fmla="*/ 581373 w 1366926"/>
                <a:gd name="connsiteY1" fmla="*/ 1682606 h 1710895"/>
                <a:gd name="connsiteX2" fmla="*/ 501702 w 1366926"/>
                <a:gd name="connsiteY2" fmla="*/ 1596299 h 1710895"/>
                <a:gd name="connsiteX3" fmla="*/ 460442 w 1366926"/>
                <a:gd name="connsiteY3" fmla="*/ 1473367 h 1710895"/>
                <a:gd name="connsiteX4" fmla="*/ 426073 w 1366926"/>
                <a:gd name="connsiteY4" fmla="*/ 1349401 h 1710895"/>
                <a:gd name="connsiteX5" fmla="*/ 455230 w 1366926"/>
                <a:gd name="connsiteY5" fmla="*/ 1153302 h 1710895"/>
                <a:gd name="connsiteX6" fmla="*/ 509502 w 1366926"/>
                <a:gd name="connsiteY6" fmla="*/ 1035348 h 1710895"/>
                <a:gd name="connsiteX7" fmla="*/ 594385 w 1366926"/>
                <a:gd name="connsiteY7" fmla="*/ 961889 h 1710895"/>
                <a:gd name="connsiteX8" fmla="*/ 746516 w 1366926"/>
                <a:gd name="connsiteY8" fmla="*/ 883803 h 1710895"/>
                <a:gd name="connsiteX9" fmla="*/ 1039516 w 1366926"/>
                <a:gd name="connsiteY9" fmla="*/ 852805 h 1710895"/>
                <a:gd name="connsiteX10" fmla="*/ 1238984 w 1366926"/>
                <a:gd name="connsiteY10" fmla="*/ 706150 h 1710895"/>
                <a:gd name="connsiteX11" fmla="*/ 1331070 w 1366926"/>
                <a:gd name="connsiteY11" fmla="*/ 582155 h 1710895"/>
                <a:gd name="connsiteX12" fmla="*/ 1361873 w 1366926"/>
                <a:gd name="connsiteY12" fmla="*/ 447700 h 1710895"/>
                <a:gd name="connsiteX13" fmla="*/ 1339441 w 1366926"/>
                <a:gd name="connsiteY13" fmla="*/ 310917 h 1710895"/>
                <a:gd name="connsiteX14" fmla="*/ 1303273 w 1366926"/>
                <a:gd name="connsiteY14" fmla="*/ 184212 h 1710895"/>
                <a:gd name="connsiteX15" fmla="*/ 1180385 w 1366926"/>
                <a:gd name="connsiteY15" fmla="*/ 55178 h 1710895"/>
                <a:gd name="connsiteX16" fmla="*/ 979470 w 1366926"/>
                <a:gd name="connsiteY16" fmla="*/ 930 h 1710895"/>
                <a:gd name="connsiteX17" fmla="*/ 652984 w 1366926"/>
                <a:gd name="connsiteY17" fmla="*/ 47428 h 1710895"/>
                <a:gd name="connsiteX18" fmla="*/ 410213 w 1366926"/>
                <a:gd name="connsiteY18" fmla="*/ 140423 h 1710895"/>
                <a:gd name="connsiteX19" fmla="*/ 234414 w 1366926"/>
                <a:gd name="connsiteY19" fmla="*/ 272168 h 1710895"/>
                <a:gd name="connsiteX20" fmla="*/ 100470 w 1366926"/>
                <a:gd name="connsiteY20" fmla="*/ 450410 h 1710895"/>
                <a:gd name="connsiteX21" fmla="*/ 25128 w 1366926"/>
                <a:gd name="connsiteY21" fmla="*/ 620904 h 1710895"/>
                <a:gd name="connsiteX22" fmla="*/ 13 w 1366926"/>
                <a:gd name="connsiteY22" fmla="*/ 830145 h 1710895"/>
                <a:gd name="connsiteX23" fmla="*/ 25128 w 1366926"/>
                <a:gd name="connsiteY23" fmla="*/ 1132382 h 1710895"/>
                <a:gd name="connsiteX24" fmla="*/ 159070 w 1366926"/>
                <a:gd name="connsiteY24" fmla="*/ 1388119 h 1710895"/>
                <a:gd name="connsiteX25" fmla="*/ 309756 w 1366926"/>
                <a:gd name="connsiteY25" fmla="*/ 1543114 h 1710895"/>
                <a:gd name="connsiteX26" fmla="*/ 541474 w 1366926"/>
                <a:gd name="connsiteY26" fmla="*/ 1710895 h 1710895"/>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80385 w 1366926"/>
                <a:gd name="connsiteY15" fmla="*/ 55885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303273 w 1366926"/>
                <a:gd name="connsiteY14" fmla="*/ 184919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6926"/>
                <a:gd name="connsiteY0" fmla="*/ 1683313 h 1711602"/>
                <a:gd name="connsiteX1" fmla="*/ 581373 w 1366926"/>
                <a:gd name="connsiteY1" fmla="*/ 1683313 h 1711602"/>
                <a:gd name="connsiteX2" fmla="*/ 501702 w 1366926"/>
                <a:gd name="connsiteY2" fmla="*/ 1597006 h 1711602"/>
                <a:gd name="connsiteX3" fmla="*/ 460442 w 1366926"/>
                <a:gd name="connsiteY3" fmla="*/ 1474074 h 1711602"/>
                <a:gd name="connsiteX4" fmla="*/ 426073 w 1366926"/>
                <a:gd name="connsiteY4" fmla="*/ 1350108 h 1711602"/>
                <a:gd name="connsiteX5" fmla="*/ 455230 w 1366926"/>
                <a:gd name="connsiteY5" fmla="*/ 1154009 h 1711602"/>
                <a:gd name="connsiteX6" fmla="*/ 509502 w 1366926"/>
                <a:gd name="connsiteY6" fmla="*/ 1036055 h 1711602"/>
                <a:gd name="connsiteX7" fmla="*/ 594385 w 1366926"/>
                <a:gd name="connsiteY7" fmla="*/ 962596 h 1711602"/>
                <a:gd name="connsiteX8" fmla="*/ 746516 w 1366926"/>
                <a:gd name="connsiteY8" fmla="*/ 884510 h 1711602"/>
                <a:gd name="connsiteX9" fmla="*/ 1039516 w 1366926"/>
                <a:gd name="connsiteY9" fmla="*/ 853512 h 1711602"/>
                <a:gd name="connsiteX10" fmla="*/ 1238984 w 1366926"/>
                <a:gd name="connsiteY10" fmla="*/ 706857 h 1711602"/>
                <a:gd name="connsiteX11" fmla="*/ 1331070 w 1366926"/>
                <a:gd name="connsiteY11" fmla="*/ 582862 h 1711602"/>
                <a:gd name="connsiteX12" fmla="*/ 1361873 w 1366926"/>
                <a:gd name="connsiteY12" fmla="*/ 448407 h 1711602"/>
                <a:gd name="connsiteX13" fmla="*/ 1339441 w 1366926"/>
                <a:gd name="connsiteY13" fmla="*/ 311624 h 1711602"/>
                <a:gd name="connsiteX14" fmla="*/ 1253044 w 1366926"/>
                <a:gd name="connsiteY14" fmla="*/ 146171 h 1711602"/>
                <a:gd name="connsiteX15" fmla="*/ 1138528 w 1366926"/>
                <a:gd name="connsiteY15" fmla="*/ 40386 h 1711602"/>
                <a:gd name="connsiteX16" fmla="*/ 979470 w 1366926"/>
                <a:gd name="connsiteY16" fmla="*/ 1637 h 1711602"/>
                <a:gd name="connsiteX17" fmla="*/ 803671 w 1366926"/>
                <a:gd name="connsiteY17" fmla="*/ 17137 h 1711602"/>
                <a:gd name="connsiteX18" fmla="*/ 652984 w 1366926"/>
                <a:gd name="connsiteY18" fmla="*/ 48135 h 1711602"/>
                <a:gd name="connsiteX19" fmla="*/ 410213 w 1366926"/>
                <a:gd name="connsiteY19" fmla="*/ 141130 h 1711602"/>
                <a:gd name="connsiteX20" fmla="*/ 234414 w 1366926"/>
                <a:gd name="connsiteY20" fmla="*/ 272875 h 1711602"/>
                <a:gd name="connsiteX21" fmla="*/ 100470 w 1366926"/>
                <a:gd name="connsiteY21" fmla="*/ 451117 h 1711602"/>
                <a:gd name="connsiteX22" fmla="*/ 25128 w 1366926"/>
                <a:gd name="connsiteY22" fmla="*/ 621611 h 1711602"/>
                <a:gd name="connsiteX23" fmla="*/ 13 w 1366926"/>
                <a:gd name="connsiteY23" fmla="*/ 830852 h 1711602"/>
                <a:gd name="connsiteX24" fmla="*/ 25128 w 1366926"/>
                <a:gd name="connsiteY24" fmla="*/ 1133089 h 1711602"/>
                <a:gd name="connsiteX25" fmla="*/ 159070 w 1366926"/>
                <a:gd name="connsiteY25" fmla="*/ 1388826 h 1711602"/>
                <a:gd name="connsiteX26" fmla="*/ 309756 w 1366926"/>
                <a:gd name="connsiteY26" fmla="*/ 1543821 h 1711602"/>
                <a:gd name="connsiteX27" fmla="*/ 541474 w 1366926"/>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53044 w 1369472"/>
                <a:gd name="connsiteY14" fmla="*/ 146171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38984 w 1369472"/>
                <a:gd name="connsiteY10" fmla="*/ 706857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1039516 w 1369472"/>
                <a:gd name="connsiteY9" fmla="*/ 853512 h 1711602"/>
                <a:gd name="connsiteX10" fmla="*/ 1205498 w 1369472"/>
                <a:gd name="connsiteY10" fmla="*/ 753355 h 1711602"/>
                <a:gd name="connsiteX11" fmla="*/ 1331070 w 1369472"/>
                <a:gd name="connsiteY11" fmla="*/ 582862 h 1711602"/>
                <a:gd name="connsiteX12" fmla="*/ 1361873 w 1369472"/>
                <a:gd name="connsiteY12" fmla="*/ 448407 h 1711602"/>
                <a:gd name="connsiteX13" fmla="*/ 1364555 w 1369472"/>
                <a:gd name="connsiteY13" fmla="*/ 280626 h 1711602"/>
                <a:gd name="connsiteX14" fmla="*/ 1261415 w 1369472"/>
                <a:gd name="connsiteY14" fmla="*/ 122922 h 1711602"/>
                <a:gd name="connsiteX15" fmla="*/ 1138528 w 1369472"/>
                <a:gd name="connsiteY15" fmla="*/ 40386 h 1711602"/>
                <a:gd name="connsiteX16" fmla="*/ 979470 w 1369472"/>
                <a:gd name="connsiteY16" fmla="*/ 1637 h 1711602"/>
                <a:gd name="connsiteX17" fmla="*/ 803671 w 1369472"/>
                <a:gd name="connsiteY17" fmla="*/ 17137 h 1711602"/>
                <a:gd name="connsiteX18" fmla="*/ 652984 w 1369472"/>
                <a:gd name="connsiteY18" fmla="*/ 48135 h 1711602"/>
                <a:gd name="connsiteX19" fmla="*/ 410213 w 1369472"/>
                <a:gd name="connsiteY19" fmla="*/ 141130 h 1711602"/>
                <a:gd name="connsiteX20" fmla="*/ 234414 w 1369472"/>
                <a:gd name="connsiteY20" fmla="*/ 272875 h 1711602"/>
                <a:gd name="connsiteX21" fmla="*/ 100470 w 1369472"/>
                <a:gd name="connsiteY21" fmla="*/ 451117 h 1711602"/>
                <a:gd name="connsiteX22" fmla="*/ 25128 w 1369472"/>
                <a:gd name="connsiteY22" fmla="*/ 621611 h 1711602"/>
                <a:gd name="connsiteX23" fmla="*/ 13 w 1369472"/>
                <a:gd name="connsiteY23" fmla="*/ 830852 h 1711602"/>
                <a:gd name="connsiteX24" fmla="*/ 25128 w 1369472"/>
                <a:gd name="connsiteY24" fmla="*/ 1133089 h 1711602"/>
                <a:gd name="connsiteX25" fmla="*/ 159070 w 1369472"/>
                <a:gd name="connsiteY25" fmla="*/ 1388826 h 1711602"/>
                <a:gd name="connsiteX26" fmla="*/ 309756 w 1369472"/>
                <a:gd name="connsiteY26" fmla="*/ 1543821 h 1711602"/>
                <a:gd name="connsiteX27" fmla="*/ 541474 w 1369472"/>
                <a:gd name="connsiteY27" fmla="*/ 1711602 h 1711602"/>
                <a:gd name="connsiteX0" fmla="*/ 581373 w 1369472"/>
                <a:gd name="connsiteY0" fmla="*/ 1683313 h 1711602"/>
                <a:gd name="connsiteX1" fmla="*/ 581373 w 1369472"/>
                <a:gd name="connsiteY1" fmla="*/ 1683313 h 1711602"/>
                <a:gd name="connsiteX2" fmla="*/ 501702 w 1369472"/>
                <a:gd name="connsiteY2" fmla="*/ 1597006 h 1711602"/>
                <a:gd name="connsiteX3" fmla="*/ 460442 w 1369472"/>
                <a:gd name="connsiteY3" fmla="*/ 1474074 h 1711602"/>
                <a:gd name="connsiteX4" fmla="*/ 426073 w 1369472"/>
                <a:gd name="connsiteY4" fmla="*/ 1350108 h 1711602"/>
                <a:gd name="connsiteX5" fmla="*/ 455230 w 1369472"/>
                <a:gd name="connsiteY5" fmla="*/ 1154009 h 1711602"/>
                <a:gd name="connsiteX6" fmla="*/ 509502 w 1369472"/>
                <a:gd name="connsiteY6" fmla="*/ 1036055 h 1711602"/>
                <a:gd name="connsiteX7" fmla="*/ 594385 w 1369472"/>
                <a:gd name="connsiteY7" fmla="*/ 962596 h 1711602"/>
                <a:gd name="connsiteX8" fmla="*/ 746516 w 1369472"/>
                <a:gd name="connsiteY8" fmla="*/ 884510 h 1711602"/>
                <a:gd name="connsiteX9" fmla="*/ 870642 w 1369472"/>
                <a:gd name="connsiteY9" fmla="*/ 869601 h 1711602"/>
                <a:gd name="connsiteX10" fmla="*/ 1039516 w 1369472"/>
                <a:gd name="connsiteY10" fmla="*/ 853512 h 1711602"/>
                <a:gd name="connsiteX11" fmla="*/ 1205498 w 1369472"/>
                <a:gd name="connsiteY11" fmla="*/ 753355 h 1711602"/>
                <a:gd name="connsiteX12" fmla="*/ 1331070 w 1369472"/>
                <a:gd name="connsiteY12" fmla="*/ 582862 h 1711602"/>
                <a:gd name="connsiteX13" fmla="*/ 1361873 w 1369472"/>
                <a:gd name="connsiteY13" fmla="*/ 448407 h 1711602"/>
                <a:gd name="connsiteX14" fmla="*/ 1364555 w 1369472"/>
                <a:gd name="connsiteY14" fmla="*/ 280626 h 1711602"/>
                <a:gd name="connsiteX15" fmla="*/ 1261415 w 1369472"/>
                <a:gd name="connsiteY15" fmla="*/ 122922 h 1711602"/>
                <a:gd name="connsiteX16" fmla="*/ 1138528 w 1369472"/>
                <a:gd name="connsiteY16" fmla="*/ 40386 h 1711602"/>
                <a:gd name="connsiteX17" fmla="*/ 979470 w 1369472"/>
                <a:gd name="connsiteY17" fmla="*/ 1637 h 1711602"/>
                <a:gd name="connsiteX18" fmla="*/ 803671 w 1369472"/>
                <a:gd name="connsiteY18" fmla="*/ 17137 h 1711602"/>
                <a:gd name="connsiteX19" fmla="*/ 652984 w 1369472"/>
                <a:gd name="connsiteY19" fmla="*/ 48135 h 1711602"/>
                <a:gd name="connsiteX20" fmla="*/ 410213 w 1369472"/>
                <a:gd name="connsiteY20" fmla="*/ 141130 h 1711602"/>
                <a:gd name="connsiteX21" fmla="*/ 234414 w 1369472"/>
                <a:gd name="connsiteY21" fmla="*/ 272875 h 1711602"/>
                <a:gd name="connsiteX22" fmla="*/ 100470 w 1369472"/>
                <a:gd name="connsiteY22" fmla="*/ 451117 h 1711602"/>
                <a:gd name="connsiteX23" fmla="*/ 25128 w 1369472"/>
                <a:gd name="connsiteY23" fmla="*/ 621611 h 1711602"/>
                <a:gd name="connsiteX24" fmla="*/ 13 w 1369472"/>
                <a:gd name="connsiteY24" fmla="*/ 830852 h 1711602"/>
                <a:gd name="connsiteX25" fmla="*/ 25128 w 1369472"/>
                <a:gd name="connsiteY25" fmla="*/ 1133089 h 1711602"/>
                <a:gd name="connsiteX26" fmla="*/ 159070 w 1369472"/>
                <a:gd name="connsiteY26" fmla="*/ 1388826 h 1711602"/>
                <a:gd name="connsiteX27" fmla="*/ 309756 w 1369472"/>
                <a:gd name="connsiteY27" fmla="*/ 1543821 h 1711602"/>
                <a:gd name="connsiteX28" fmla="*/ 541474 w 1369472"/>
                <a:gd name="connsiteY28" fmla="*/ 1711602 h 1711602"/>
                <a:gd name="connsiteX0" fmla="*/ 581373 w 1369472"/>
                <a:gd name="connsiteY0" fmla="*/ 1683313 h 1688353"/>
                <a:gd name="connsiteX1" fmla="*/ 581373 w 1369472"/>
                <a:gd name="connsiteY1" fmla="*/ 1683313 h 1688353"/>
                <a:gd name="connsiteX2" fmla="*/ 501702 w 1369472"/>
                <a:gd name="connsiteY2" fmla="*/ 1597006 h 1688353"/>
                <a:gd name="connsiteX3" fmla="*/ 460442 w 1369472"/>
                <a:gd name="connsiteY3" fmla="*/ 1474074 h 1688353"/>
                <a:gd name="connsiteX4" fmla="*/ 426073 w 1369472"/>
                <a:gd name="connsiteY4" fmla="*/ 1350108 h 1688353"/>
                <a:gd name="connsiteX5" fmla="*/ 455230 w 1369472"/>
                <a:gd name="connsiteY5" fmla="*/ 1154009 h 1688353"/>
                <a:gd name="connsiteX6" fmla="*/ 509502 w 1369472"/>
                <a:gd name="connsiteY6" fmla="*/ 1036055 h 1688353"/>
                <a:gd name="connsiteX7" fmla="*/ 594385 w 1369472"/>
                <a:gd name="connsiteY7" fmla="*/ 962596 h 1688353"/>
                <a:gd name="connsiteX8" fmla="*/ 746516 w 1369472"/>
                <a:gd name="connsiteY8" fmla="*/ 884510 h 1688353"/>
                <a:gd name="connsiteX9" fmla="*/ 870642 w 1369472"/>
                <a:gd name="connsiteY9" fmla="*/ 869601 h 1688353"/>
                <a:gd name="connsiteX10" fmla="*/ 1039516 w 1369472"/>
                <a:gd name="connsiteY10" fmla="*/ 853512 h 1688353"/>
                <a:gd name="connsiteX11" fmla="*/ 1205498 w 1369472"/>
                <a:gd name="connsiteY11" fmla="*/ 753355 h 1688353"/>
                <a:gd name="connsiteX12" fmla="*/ 1331070 w 1369472"/>
                <a:gd name="connsiteY12" fmla="*/ 582862 h 1688353"/>
                <a:gd name="connsiteX13" fmla="*/ 1361873 w 1369472"/>
                <a:gd name="connsiteY13" fmla="*/ 448407 h 1688353"/>
                <a:gd name="connsiteX14" fmla="*/ 1364555 w 1369472"/>
                <a:gd name="connsiteY14" fmla="*/ 280626 h 1688353"/>
                <a:gd name="connsiteX15" fmla="*/ 1261415 w 1369472"/>
                <a:gd name="connsiteY15" fmla="*/ 122922 h 1688353"/>
                <a:gd name="connsiteX16" fmla="*/ 1138528 w 1369472"/>
                <a:gd name="connsiteY16" fmla="*/ 40386 h 1688353"/>
                <a:gd name="connsiteX17" fmla="*/ 979470 w 1369472"/>
                <a:gd name="connsiteY17" fmla="*/ 1637 h 1688353"/>
                <a:gd name="connsiteX18" fmla="*/ 803671 w 1369472"/>
                <a:gd name="connsiteY18" fmla="*/ 17137 h 1688353"/>
                <a:gd name="connsiteX19" fmla="*/ 652984 w 1369472"/>
                <a:gd name="connsiteY19" fmla="*/ 48135 h 1688353"/>
                <a:gd name="connsiteX20" fmla="*/ 410213 w 1369472"/>
                <a:gd name="connsiteY20" fmla="*/ 141130 h 1688353"/>
                <a:gd name="connsiteX21" fmla="*/ 234414 w 1369472"/>
                <a:gd name="connsiteY21" fmla="*/ 272875 h 1688353"/>
                <a:gd name="connsiteX22" fmla="*/ 100470 w 1369472"/>
                <a:gd name="connsiteY22" fmla="*/ 451117 h 1688353"/>
                <a:gd name="connsiteX23" fmla="*/ 25128 w 1369472"/>
                <a:gd name="connsiteY23" fmla="*/ 621611 h 1688353"/>
                <a:gd name="connsiteX24" fmla="*/ 13 w 1369472"/>
                <a:gd name="connsiteY24" fmla="*/ 830852 h 1688353"/>
                <a:gd name="connsiteX25" fmla="*/ 25128 w 1369472"/>
                <a:gd name="connsiteY25" fmla="*/ 1133089 h 1688353"/>
                <a:gd name="connsiteX26" fmla="*/ 159070 w 1369472"/>
                <a:gd name="connsiteY26" fmla="*/ 1388826 h 1688353"/>
                <a:gd name="connsiteX27" fmla="*/ 309756 w 1369472"/>
                <a:gd name="connsiteY27" fmla="*/ 1543821 h 1688353"/>
                <a:gd name="connsiteX28" fmla="*/ 566588 w 1369472"/>
                <a:gd name="connsiteY28" fmla="*/ 1688353 h 1688353"/>
                <a:gd name="connsiteX0" fmla="*/ 581360 w 1369459"/>
                <a:gd name="connsiteY0" fmla="*/ 1683313 h 1688353"/>
                <a:gd name="connsiteX1" fmla="*/ 581360 w 1369459"/>
                <a:gd name="connsiteY1" fmla="*/ 1683313 h 1688353"/>
                <a:gd name="connsiteX2" fmla="*/ 501689 w 1369459"/>
                <a:gd name="connsiteY2" fmla="*/ 1597006 h 1688353"/>
                <a:gd name="connsiteX3" fmla="*/ 460429 w 1369459"/>
                <a:gd name="connsiteY3" fmla="*/ 1474074 h 1688353"/>
                <a:gd name="connsiteX4" fmla="*/ 426060 w 1369459"/>
                <a:gd name="connsiteY4" fmla="*/ 1350108 h 1688353"/>
                <a:gd name="connsiteX5" fmla="*/ 455217 w 1369459"/>
                <a:gd name="connsiteY5" fmla="*/ 1154009 h 1688353"/>
                <a:gd name="connsiteX6" fmla="*/ 509489 w 1369459"/>
                <a:gd name="connsiteY6" fmla="*/ 1036055 h 1688353"/>
                <a:gd name="connsiteX7" fmla="*/ 594372 w 1369459"/>
                <a:gd name="connsiteY7" fmla="*/ 962596 h 1688353"/>
                <a:gd name="connsiteX8" fmla="*/ 746503 w 1369459"/>
                <a:gd name="connsiteY8" fmla="*/ 884510 h 1688353"/>
                <a:gd name="connsiteX9" fmla="*/ 870629 w 1369459"/>
                <a:gd name="connsiteY9" fmla="*/ 869601 h 1688353"/>
                <a:gd name="connsiteX10" fmla="*/ 1039503 w 1369459"/>
                <a:gd name="connsiteY10" fmla="*/ 853512 h 1688353"/>
                <a:gd name="connsiteX11" fmla="*/ 1205485 w 1369459"/>
                <a:gd name="connsiteY11" fmla="*/ 753355 h 1688353"/>
                <a:gd name="connsiteX12" fmla="*/ 1331057 w 1369459"/>
                <a:gd name="connsiteY12" fmla="*/ 582862 h 1688353"/>
                <a:gd name="connsiteX13" fmla="*/ 1361860 w 1369459"/>
                <a:gd name="connsiteY13" fmla="*/ 448407 h 1688353"/>
                <a:gd name="connsiteX14" fmla="*/ 1364542 w 1369459"/>
                <a:gd name="connsiteY14" fmla="*/ 280626 h 1688353"/>
                <a:gd name="connsiteX15" fmla="*/ 1261402 w 1369459"/>
                <a:gd name="connsiteY15" fmla="*/ 122922 h 1688353"/>
                <a:gd name="connsiteX16" fmla="*/ 1138515 w 1369459"/>
                <a:gd name="connsiteY16" fmla="*/ 40386 h 1688353"/>
                <a:gd name="connsiteX17" fmla="*/ 979457 w 1369459"/>
                <a:gd name="connsiteY17" fmla="*/ 1637 h 1688353"/>
                <a:gd name="connsiteX18" fmla="*/ 803658 w 1369459"/>
                <a:gd name="connsiteY18" fmla="*/ 17137 h 1688353"/>
                <a:gd name="connsiteX19" fmla="*/ 652971 w 1369459"/>
                <a:gd name="connsiteY19" fmla="*/ 48135 h 1688353"/>
                <a:gd name="connsiteX20" fmla="*/ 410200 w 1369459"/>
                <a:gd name="connsiteY20" fmla="*/ 141130 h 1688353"/>
                <a:gd name="connsiteX21" fmla="*/ 234401 w 1369459"/>
                <a:gd name="connsiteY21" fmla="*/ 272875 h 1688353"/>
                <a:gd name="connsiteX22" fmla="*/ 100457 w 1369459"/>
                <a:gd name="connsiteY22" fmla="*/ 451117 h 1688353"/>
                <a:gd name="connsiteX23" fmla="*/ 25115 w 1369459"/>
                <a:gd name="connsiteY23" fmla="*/ 621611 h 1688353"/>
                <a:gd name="connsiteX24" fmla="*/ 0 w 1369459"/>
                <a:gd name="connsiteY24" fmla="*/ 830852 h 1688353"/>
                <a:gd name="connsiteX25" fmla="*/ 25115 w 1369459"/>
                <a:gd name="connsiteY25" fmla="*/ 1133089 h 1688353"/>
                <a:gd name="connsiteX26" fmla="*/ 66973 w 1369459"/>
                <a:gd name="connsiteY26" fmla="*/ 1257084 h 1688353"/>
                <a:gd name="connsiteX27" fmla="*/ 159057 w 1369459"/>
                <a:gd name="connsiteY27" fmla="*/ 1388826 h 1688353"/>
                <a:gd name="connsiteX28" fmla="*/ 309743 w 1369459"/>
                <a:gd name="connsiteY28" fmla="*/ 1543821 h 1688353"/>
                <a:gd name="connsiteX29" fmla="*/ 566575 w 1369459"/>
                <a:gd name="connsiteY29" fmla="*/ 1688353 h 1688353"/>
                <a:gd name="connsiteX0" fmla="*/ 584499 w 1372598"/>
                <a:gd name="connsiteY0" fmla="*/ 1683313 h 1688353"/>
                <a:gd name="connsiteX1" fmla="*/ 584499 w 1372598"/>
                <a:gd name="connsiteY1" fmla="*/ 1683313 h 1688353"/>
                <a:gd name="connsiteX2" fmla="*/ 504828 w 1372598"/>
                <a:gd name="connsiteY2" fmla="*/ 1597006 h 1688353"/>
                <a:gd name="connsiteX3" fmla="*/ 463568 w 1372598"/>
                <a:gd name="connsiteY3" fmla="*/ 1474074 h 1688353"/>
                <a:gd name="connsiteX4" fmla="*/ 429199 w 1372598"/>
                <a:gd name="connsiteY4" fmla="*/ 1350108 h 1688353"/>
                <a:gd name="connsiteX5" fmla="*/ 458356 w 1372598"/>
                <a:gd name="connsiteY5" fmla="*/ 1154009 h 1688353"/>
                <a:gd name="connsiteX6" fmla="*/ 512628 w 1372598"/>
                <a:gd name="connsiteY6" fmla="*/ 1036055 h 1688353"/>
                <a:gd name="connsiteX7" fmla="*/ 597511 w 1372598"/>
                <a:gd name="connsiteY7" fmla="*/ 962596 h 1688353"/>
                <a:gd name="connsiteX8" fmla="*/ 749642 w 1372598"/>
                <a:gd name="connsiteY8" fmla="*/ 884510 h 1688353"/>
                <a:gd name="connsiteX9" fmla="*/ 873768 w 1372598"/>
                <a:gd name="connsiteY9" fmla="*/ 869601 h 1688353"/>
                <a:gd name="connsiteX10" fmla="*/ 1042642 w 1372598"/>
                <a:gd name="connsiteY10" fmla="*/ 853512 h 1688353"/>
                <a:gd name="connsiteX11" fmla="*/ 1208624 w 1372598"/>
                <a:gd name="connsiteY11" fmla="*/ 753355 h 1688353"/>
                <a:gd name="connsiteX12" fmla="*/ 1334196 w 1372598"/>
                <a:gd name="connsiteY12" fmla="*/ 582862 h 1688353"/>
                <a:gd name="connsiteX13" fmla="*/ 1364999 w 1372598"/>
                <a:gd name="connsiteY13" fmla="*/ 448407 h 1688353"/>
                <a:gd name="connsiteX14" fmla="*/ 1367681 w 1372598"/>
                <a:gd name="connsiteY14" fmla="*/ 280626 h 1688353"/>
                <a:gd name="connsiteX15" fmla="*/ 1264541 w 1372598"/>
                <a:gd name="connsiteY15" fmla="*/ 122922 h 1688353"/>
                <a:gd name="connsiteX16" fmla="*/ 1141654 w 1372598"/>
                <a:gd name="connsiteY16" fmla="*/ 40386 h 1688353"/>
                <a:gd name="connsiteX17" fmla="*/ 982596 w 1372598"/>
                <a:gd name="connsiteY17" fmla="*/ 1637 h 1688353"/>
                <a:gd name="connsiteX18" fmla="*/ 806797 w 1372598"/>
                <a:gd name="connsiteY18" fmla="*/ 17137 h 1688353"/>
                <a:gd name="connsiteX19" fmla="*/ 656110 w 1372598"/>
                <a:gd name="connsiteY19" fmla="*/ 48135 h 1688353"/>
                <a:gd name="connsiteX20" fmla="*/ 413339 w 1372598"/>
                <a:gd name="connsiteY20" fmla="*/ 141130 h 1688353"/>
                <a:gd name="connsiteX21" fmla="*/ 237540 w 1372598"/>
                <a:gd name="connsiteY21" fmla="*/ 272875 h 1688353"/>
                <a:gd name="connsiteX22" fmla="*/ 103596 w 1372598"/>
                <a:gd name="connsiteY22" fmla="*/ 451117 h 1688353"/>
                <a:gd name="connsiteX23" fmla="*/ 28254 w 1372598"/>
                <a:gd name="connsiteY23" fmla="*/ 621611 h 1688353"/>
                <a:gd name="connsiteX24" fmla="*/ 3139 w 1372598"/>
                <a:gd name="connsiteY24" fmla="*/ 830852 h 1688353"/>
                <a:gd name="connsiteX25" fmla="*/ 3140 w 1372598"/>
                <a:gd name="connsiteY25" fmla="*/ 978096 h 1688353"/>
                <a:gd name="connsiteX26" fmla="*/ 28254 w 1372598"/>
                <a:gd name="connsiteY26" fmla="*/ 1133089 h 1688353"/>
                <a:gd name="connsiteX27" fmla="*/ 70112 w 1372598"/>
                <a:gd name="connsiteY27" fmla="*/ 1257084 h 1688353"/>
                <a:gd name="connsiteX28" fmla="*/ 162196 w 1372598"/>
                <a:gd name="connsiteY28" fmla="*/ 1388826 h 1688353"/>
                <a:gd name="connsiteX29" fmla="*/ 312882 w 1372598"/>
                <a:gd name="connsiteY29" fmla="*/ 1543821 h 1688353"/>
                <a:gd name="connsiteX30" fmla="*/ 569714 w 1372598"/>
                <a:gd name="connsiteY30" fmla="*/ 1688353 h 1688353"/>
                <a:gd name="connsiteX0" fmla="*/ 606941 w 1395040"/>
                <a:gd name="connsiteY0" fmla="*/ 1683313 h 1688353"/>
                <a:gd name="connsiteX1" fmla="*/ 606941 w 1395040"/>
                <a:gd name="connsiteY1" fmla="*/ 1683313 h 1688353"/>
                <a:gd name="connsiteX2" fmla="*/ 527270 w 1395040"/>
                <a:gd name="connsiteY2" fmla="*/ 1597006 h 1688353"/>
                <a:gd name="connsiteX3" fmla="*/ 486010 w 1395040"/>
                <a:gd name="connsiteY3" fmla="*/ 1474074 h 1688353"/>
                <a:gd name="connsiteX4" fmla="*/ 451641 w 1395040"/>
                <a:gd name="connsiteY4" fmla="*/ 1350108 h 1688353"/>
                <a:gd name="connsiteX5" fmla="*/ 480798 w 1395040"/>
                <a:gd name="connsiteY5" fmla="*/ 1154009 h 1688353"/>
                <a:gd name="connsiteX6" fmla="*/ 535070 w 1395040"/>
                <a:gd name="connsiteY6" fmla="*/ 1036055 h 1688353"/>
                <a:gd name="connsiteX7" fmla="*/ 619953 w 1395040"/>
                <a:gd name="connsiteY7" fmla="*/ 962596 h 1688353"/>
                <a:gd name="connsiteX8" fmla="*/ 772084 w 1395040"/>
                <a:gd name="connsiteY8" fmla="*/ 884510 h 1688353"/>
                <a:gd name="connsiteX9" fmla="*/ 896210 w 1395040"/>
                <a:gd name="connsiteY9" fmla="*/ 869601 h 1688353"/>
                <a:gd name="connsiteX10" fmla="*/ 1065084 w 1395040"/>
                <a:gd name="connsiteY10" fmla="*/ 853512 h 1688353"/>
                <a:gd name="connsiteX11" fmla="*/ 1231066 w 1395040"/>
                <a:gd name="connsiteY11" fmla="*/ 753355 h 1688353"/>
                <a:gd name="connsiteX12" fmla="*/ 1356638 w 1395040"/>
                <a:gd name="connsiteY12" fmla="*/ 582862 h 1688353"/>
                <a:gd name="connsiteX13" fmla="*/ 1387441 w 1395040"/>
                <a:gd name="connsiteY13" fmla="*/ 448407 h 1688353"/>
                <a:gd name="connsiteX14" fmla="*/ 1390123 w 1395040"/>
                <a:gd name="connsiteY14" fmla="*/ 280626 h 1688353"/>
                <a:gd name="connsiteX15" fmla="*/ 1286983 w 1395040"/>
                <a:gd name="connsiteY15" fmla="*/ 122922 h 1688353"/>
                <a:gd name="connsiteX16" fmla="*/ 1164096 w 1395040"/>
                <a:gd name="connsiteY16" fmla="*/ 40386 h 1688353"/>
                <a:gd name="connsiteX17" fmla="*/ 1005038 w 1395040"/>
                <a:gd name="connsiteY17" fmla="*/ 1637 h 1688353"/>
                <a:gd name="connsiteX18" fmla="*/ 829239 w 1395040"/>
                <a:gd name="connsiteY18" fmla="*/ 17137 h 1688353"/>
                <a:gd name="connsiteX19" fmla="*/ 678552 w 1395040"/>
                <a:gd name="connsiteY19" fmla="*/ 48135 h 1688353"/>
                <a:gd name="connsiteX20" fmla="*/ 435781 w 1395040"/>
                <a:gd name="connsiteY20" fmla="*/ 141130 h 1688353"/>
                <a:gd name="connsiteX21" fmla="*/ 259982 w 1395040"/>
                <a:gd name="connsiteY21" fmla="*/ 272875 h 1688353"/>
                <a:gd name="connsiteX22" fmla="*/ 126038 w 1395040"/>
                <a:gd name="connsiteY22" fmla="*/ 451117 h 1688353"/>
                <a:gd name="connsiteX23" fmla="*/ 50696 w 1395040"/>
                <a:gd name="connsiteY23" fmla="*/ 621611 h 1688353"/>
                <a:gd name="connsiteX24" fmla="*/ 25581 w 1395040"/>
                <a:gd name="connsiteY24" fmla="*/ 830852 h 1688353"/>
                <a:gd name="connsiteX25" fmla="*/ 468 w 1395040"/>
                <a:gd name="connsiteY25" fmla="*/ 985846 h 1688353"/>
                <a:gd name="connsiteX26" fmla="*/ 50696 w 1395040"/>
                <a:gd name="connsiteY26" fmla="*/ 1133089 h 1688353"/>
                <a:gd name="connsiteX27" fmla="*/ 92554 w 1395040"/>
                <a:gd name="connsiteY27" fmla="*/ 1257084 h 1688353"/>
                <a:gd name="connsiteX28" fmla="*/ 184638 w 1395040"/>
                <a:gd name="connsiteY28" fmla="*/ 1388826 h 1688353"/>
                <a:gd name="connsiteX29" fmla="*/ 335324 w 1395040"/>
                <a:gd name="connsiteY29" fmla="*/ 1543821 h 1688353"/>
                <a:gd name="connsiteX30" fmla="*/ 592156 w 1395040"/>
                <a:gd name="connsiteY30"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33978 w 1395064"/>
                <a:gd name="connsiteY24" fmla="*/ 72235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06965 w 1395064"/>
                <a:gd name="connsiteY0" fmla="*/ 1683313 h 1688353"/>
                <a:gd name="connsiteX1" fmla="*/ 606965 w 1395064"/>
                <a:gd name="connsiteY1" fmla="*/ 1683313 h 1688353"/>
                <a:gd name="connsiteX2" fmla="*/ 527294 w 1395064"/>
                <a:gd name="connsiteY2" fmla="*/ 1597006 h 1688353"/>
                <a:gd name="connsiteX3" fmla="*/ 486034 w 1395064"/>
                <a:gd name="connsiteY3" fmla="*/ 1474074 h 1688353"/>
                <a:gd name="connsiteX4" fmla="*/ 451665 w 1395064"/>
                <a:gd name="connsiteY4" fmla="*/ 1350108 h 1688353"/>
                <a:gd name="connsiteX5" fmla="*/ 480822 w 1395064"/>
                <a:gd name="connsiteY5" fmla="*/ 1154009 h 1688353"/>
                <a:gd name="connsiteX6" fmla="*/ 535094 w 1395064"/>
                <a:gd name="connsiteY6" fmla="*/ 1036055 h 1688353"/>
                <a:gd name="connsiteX7" fmla="*/ 619977 w 1395064"/>
                <a:gd name="connsiteY7" fmla="*/ 962596 h 1688353"/>
                <a:gd name="connsiteX8" fmla="*/ 772108 w 1395064"/>
                <a:gd name="connsiteY8" fmla="*/ 884510 h 1688353"/>
                <a:gd name="connsiteX9" fmla="*/ 896234 w 1395064"/>
                <a:gd name="connsiteY9" fmla="*/ 869601 h 1688353"/>
                <a:gd name="connsiteX10" fmla="*/ 1065108 w 1395064"/>
                <a:gd name="connsiteY10" fmla="*/ 853512 h 1688353"/>
                <a:gd name="connsiteX11" fmla="*/ 1231090 w 1395064"/>
                <a:gd name="connsiteY11" fmla="*/ 753355 h 1688353"/>
                <a:gd name="connsiteX12" fmla="*/ 1356662 w 1395064"/>
                <a:gd name="connsiteY12" fmla="*/ 582862 h 1688353"/>
                <a:gd name="connsiteX13" fmla="*/ 1387465 w 1395064"/>
                <a:gd name="connsiteY13" fmla="*/ 448407 h 1688353"/>
                <a:gd name="connsiteX14" fmla="*/ 1390147 w 1395064"/>
                <a:gd name="connsiteY14" fmla="*/ 280626 h 1688353"/>
                <a:gd name="connsiteX15" fmla="*/ 1287007 w 1395064"/>
                <a:gd name="connsiteY15" fmla="*/ 122922 h 1688353"/>
                <a:gd name="connsiteX16" fmla="*/ 1164120 w 1395064"/>
                <a:gd name="connsiteY16" fmla="*/ 40386 h 1688353"/>
                <a:gd name="connsiteX17" fmla="*/ 1005062 w 1395064"/>
                <a:gd name="connsiteY17" fmla="*/ 1637 h 1688353"/>
                <a:gd name="connsiteX18" fmla="*/ 829263 w 1395064"/>
                <a:gd name="connsiteY18" fmla="*/ 17137 h 1688353"/>
                <a:gd name="connsiteX19" fmla="*/ 678576 w 1395064"/>
                <a:gd name="connsiteY19" fmla="*/ 48135 h 1688353"/>
                <a:gd name="connsiteX20" fmla="*/ 435805 w 1395064"/>
                <a:gd name="connsiteY20" fmla="*/ 141130 h 1688353"/>
                <a:gd name="connsiteX21" fmla="*/ 260006 w 1395064"/>
                <a:gd name="connsiteY21" fmla="*/ 272875 h 1688353"/>
                <a:gd name="connsiteX22" fmla="*/ 126062 w 1395064"/>
                <a:gd name="connsiteY22" fmla="*/ 451117 h 1688353"/>
                <a:gd name="connsiteX23" fmla="*/ 50720 w 1395064"/>
                <a:gd name="connsiteY23" fmla="*/ 621611 h 1688353"/>
                <a:gd name="connsiteX24" fmla="*/ 17235 w 1395064"/>
                <a:gd name="connsiteY24" fmla="*/ 714607 h 1688353"/>
                <a:gd name="connsiteX25" fmla="*/ 25605 w 1395064"/>
                <a:gd name="connsiteY25" fmla="*/ 830852 h 1688353"/>
                <a:gd name="connsiteX26" fmla="*/ 492 w 1395064"/>
                <a:gd name="connsiteY26" fmla="*/ 985846 h 1688353"/>
                <a:gd name="connsiteX27" fmla="*/ 50720 w 1395064"/>
                <a:gd name="connsiteY27" fmla="*/ 1133089 h 1688353"/>
                <a:gd name="connsiteX28" fmla="*/ 92578 w 1395064"/>
                <a:gd name="connsiteY28" fmla="*/ 1257084 h 1688353"/>
                <a:gd name="connsiteX29" fmla="*/ 184662 w 1395064"/>
                <a:gd name="connsiteY29" fmla="*/ 1388826 h 1688353"/>
                <a:gd name="connsiteX30" fmla="*/ 335348 w 1395064"/>
                <a:gd name="connsiteY30" fmla="*/ 1543821 h 1688353"/>
                <a:gd name="connsiteX31" fmla="*/ 592180 w 139506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53910 w 1398254"/>
                <a:gd name="connsiteY23" fmla="*/ 621611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29252 w 1398254"/>
                <a:gd name="connsiteY22" fmla="*/ 451117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681766 w 1398254"/>
                <a:gd name="connsiteY19" fmla="*/ 48135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313 h 1688353"/>
                <a:gd name="connsiteX1" fmla="*/ 610155 w 1398254"/>
                <a:gd name="connsiteY1" fmla="*/ 1683313 h 1688353"/>
                <a:gd name="connsiteX2" fmla="*/ 530484 w 1398254"/>
                <a:gd name="connsiteY2" fmla="*/ 1597006 h 1688353"/>
                <a:gd name="connsiteX3" fmla="*/ 489224 w 1398254"/>
                <a:gd name="connsiteY3" fmla="*/ 1474074 h 1688353"/>
                <a:gd name="connsiteX4" fmla="*/ 454855 w 1398254"/>
                <a:gd name="connsiteY4" fmla="*/ 1350108 h 1688353"/>
                <a:gd name="connsiteX5" fmla="*/ 484012 w 1398254"/>
                <a:gd name="connsiteY5" fmla="*/ 1154009 h 1688353"/>
                <a:gd name="connsiteX6" fmla="*/ 538284 w 1398254"/>
                <a:gd name="connsiteY6" fmla="*/ 1036055 h 1688353"/>
                <a:gd name="connsiteX7" fmla="*/ 623167 w 1398254"/>
                <a:gd name="connsiteY7" fmla="*/ 962596 h 1688353"/>
                <a:gd name="connsiteX8" fmla="*/ 775298 w 1398254"/>
                <a:gd name="connsiteY8" fmla="*/ 884510 h 1688353"/>
                <a:gd name="connsiteX9" fmla="*/ 899424 w 1398254"/>
                <a:gd name="connsiteY9" fmla="*/ 869601 h 1688353"/>
                <a:gd name="connsiteX10" fmla="*/ 1068298 w 1398254"/>
                <a:gd name="connsiteY10" fmla="*/ 853512 h 1688353"/>
                <a:gd name="connsiteX11" fmla="*/ 1234280 w 1398254"/>
                <a:gd name="connsiteY11" fmla="*/ 753355 h 1688353"/>
                <a:gd name="connsiteX12" fmla="*/ 1359852 w 1398254"/>
                <a:gd name="connsiteY12" fmla="*/ 582862 h 1688353"/>
                <a:gd name="connsiteX13" fmla="*/ 1390655 w 1398254"/>
                <a:gd name="connsiteY13" fmla="*/ 448407 h 1688353"/>
                <a:gd name="connsiteX14" fmla="*/ 1393337 w 1398254"/>
                <a:gd name="connsiteY14" fmla="*/ 280626 h 1688353"/>
                <a:gd name="connsiteX15" fmla="*/ 1290197 w 1398254"/>
                <a:gd name="connsiteY15" fmla="*/ 122922 h 1688353"/>
                <a:gd name="connsiteX16" fmla="*/ 1167310 w 1398254"/>
                <a:gd name="connsiteY16" fmla="*/ 40386 h 1688353"/>
                <a:gd name="connsiteX17" fmla="*/ 1008252 w 1398254"/>
                <a:gd name="connsiteY17" fmla="*/ 1637 h 1688353"/>
                <a:gd name="connsiteX18" fmla="*/ 832453 w 1398254"/>
                <a:gd name="connsiteY18" fmla="*/ 17137 h 1688353"/>
                <a:gd name="connsiteX19" fmla="*/ 598052 w 1398254"/>
                <a:gd name="connsiteY19" fmla="*/ 86883 h 1688353"/>
                <a:gd name="connsiteX20" fmla="*/ 438995 w 1398254"/>
                <a:gd name="connsiteY20" fmla="*/ 141130 h 1688353"/>
                <a:gd name="connsiteX21" fmla="*/ 263196 w 1398254"/>
                <a:gd name="connsiteY21" fmla="*/ 272875 h 1688353"/>
                <a:gd name="connsiteX22" fmla="*/ 137624 w 1398254"/>
                <a:gd name="connsiteY22" fmla="*/ 435618 h 1688353"/>
                <a:gd name="connsiteX23" fmla="*/ 62281 w 1398254"/>
                <a:gd name="connsiteY23" fmla="*/ 567363 h 1688353"/>
                <a:gd name="connsiteX24" fmla="*/ 20425 w 1398254"/>
                <a:gd name="connsiteY24" fmla="*/ 714607 h 1688353"/>
                <a:gd name="connsiteX25" fmla="*/ 3680 w 1398254"/>
                <a:gd name="connsiteY25" fmla="*/ 830852 h 1688353"/>
                <a:gd name="connsiteX26" fmla="*/ 3682 w 1398254"/>
                <a:gd name="connsiteY26" fmla="*/ 985846 h 1688353"/>
                <a:gd name="connsiteX27" fmla="*/ 53910 w 1398254"/>
                <a:gd name="connsiteY27" fmla="*/ 1133089 h 1688353"/>
                <a:gd name="connsiteX28" fmla="*/ 95768 w 1398254"/>
                <a:gd name="connsiteY28" fmla="*/ 1257084 h 1688353"/>
                <a:gd name="connsiteX29" fmla="*/ 187852 w 1398254"/>
                <a:gd name="connsiteY29" fmla="*/ 1388826 h 1688353"/>
                <a:gd name="connsiteX30" fmla="*/ 338538 w 1398254"/>
                <a:gd name="connsiteY30" fmla="*/ 1543821 h 1688353"/>
                <a:gd name="connsiteX31" fmla="*/ 595370 w 1398254"/>
                <a:gd name="connsiteY31" fmla="*/ 1688353 h 1688353"/>
                <a:gd name="connsiteX0" fmla="*/ 610155 w 1398254"/>
                <a:gd name="connsiteY0" fmla="*/ 1683219 h 1688259"/>
                <a:gd name="connsiteX1" fmla="*/ 610155 w 1398254"/>
                <a:gd name="connsiteY1" fmla="*/ 1683219 h 1688259"/>
                <a:gd name="connsiteX2" fmla="*/ 530484 w 1398254"/>
                <a:gd name="connsiteY2" fmla="*/ 1596912 h 1688259"/>
                <a:gd name="connsiteX3" fmla="*/ 489224 w 1398254"/>
                <a:gd name="connsiteY3" fmla="*/ 1473980 h 1688259"/>
                <a:gd name="connsiteX4" fmla="*/ 454855 w 1398254"/>
                <a:gd name="connsiteY4" fmla="*/ 1350014 h 1688259"/>
                <a:gd name="connsiteX5" fmla="*/ 484012 w 1398254"/>
                <a:gd name="connsiteY5" fmla="*/ 1153915 h 1688259"/>
                <a:gd name="connsiteX6" fmla="*/ 538284 w 1398254"/>
                <a:gd name="connsiteY6" fmla="*/ 1035961 h 1688259"/>
                <a:gd name="connsiteX7" fmla="*/ 623167 w 1398254"/>
                <a:gd name="connsiteY7" fmla="*/ 962502 h 1688259"/>
                <a:gd name="connsiteX8" fmla="*/ 775298 w 1398254"/>
                <a:gd name="connsiteY8" fmla="*/ 884416 h 1688259"/>
                <a:gd name="connsiteX9" fmla="*/ 899424 w 1398254"/>
                <a:gd name="connsiteY9" fmla="*/ 869507 h 1688259"/>
                <a:gd name="connsiteX10" fmla="*/ 1068298 w 1398254"/>
                <a:gd name="connsiteY10" fmla="*/ 853418 h 1688259"/>
                <a:gd name="connsiteX11" fmla="*/ 1234280 w 1398254"/>
                <a:gd name="connsiteY11" fmla="*/ 753261 h 1688259"/>
                <a:gd name="connsiteX12" fmla="*/ 1359852 w 1398254"/>
                <a:gd name="connsiteY12" fmla="*/ 582768 h 1688259"/>
                <a:gd name="connsiteX13" fmla="*/ 1390655 w 1398254"/>
                <a:gd name="connsiteY13" fmla="*/ 448313 h 1688259"/>
                <a:gd name="connsiteX14" fmla="*/ 1393337 w 1398254"/>
                <a:gd name="connsiteY14" fmla="*/ 280532 h 1688259"/>
                <a:gd name="connsiteX15" fmla="*/ 1290197 w 1398254"/>
                <a:gd name="connsiteY15" fmla="*/ 122828 h 1688259"/>
                <a:gd name="connsiteX16" fmla="*/ 1167310 w 1398254"/>
                <a:gd name="connsiteY16" fmla="*/ 40292 h 1688259"/>
                <a:gd name="connsiteX17" fmla="*/ 1008252 w 1398254"/>
                <a:gd name="connsiteY17" fmla="*/ 1543 h 1688259"/>
                <a:gd name="connsiteX18" fmla="*/ 832453 w 1398254"/>
                <a:gd name="connsiteY18" fmla="*/ 17043 h 1688259"/>
                <a:gd name="connsiteX19" fmla="*/ 715253 w 1398254"/>
                <a:gd name="connsiteY19" fmla="*/ 40293 h 1688259"/>
                <a:gd name="connsiteX20" fmla="*/ 598052 w 1398254"/>
                <a:gd name="connsiteY20" fmla="*/ 86789 h 1688259"/>
                <a:gd name="connsiteX21" fmla="*/ 438995 w 1398254"/>
                <a:gd name="connsiteY21" fmla="*/ 141036 h 1688259"/>
                <a:gd name="connsiteX22" fmla="*/ 263196 w 1398254"/>
                <a:gd name="connsiteY22" fmla="*/ 272781 h 1688259"/>
                <a:gd name="connsiteX23" fmla="*/ 137624 w 1398254"/>
                <a:gd name="connsiteY23" fmla="*/ 435524 h 1688259"/>
                <a:gd name="connsiteX24" fmla="*/ 62281 w 1398254"/>
                <a:gd name="connsiteY24" fmla="*/ 567269 h 1688259"/>
                <a:gd name="connsiteX25" fmla="*/ 20425 w 1398254"/>
                <a:gd name="connsiteY25" fmla="*/ 714513 h 1688259"/>
                <a:gd name="connsiteX26" fmla="*/ 3680 w 1398254"/>
                <a:gd name="connsiteY26" fmla="*/ 830758 h 1688259"/>
                <a:gd name="connsiteX27" fmla="*/ 3682 w 1398254"/>
                <a:gd name="connsiteY27" fmla="*/ 985752 h 1688259"/>
                <a:gd name="connsiteX28" fmla="*/ 53910 w 1398254"/>
                <a:gd name="connsiteY28" fmla="*/ 1132995 h 1688259"/>
                <a:gd name="connsiteX29" fmla="*/ 95768 w 1398254"/>
                <a:gd name="connsiteY29" fmla="*/ 1256990 h 1688259"/>
                <a:gd name="connsiteX30" fmla="*/ 187852 w 1398254"/>
                <a:gd name="connsiteY30" fmla="*/ 1388732 h 1688259"/>
                <a:gd name="connsiteX31" fmla="*/ 338538 w 1398254"/>
                <a:gd name="connsiteY31" fmla="*/ 1543727 h 1688259"/>
                <a:gd name="connsiteX32" fmla="*/ 595370 w 1398254"/>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86789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15253 w 1393275"/>
                <a:gd name="connsiteY19" fmla="*/ 4029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3219 h 1688259"/>
                <a:gd name="connsiteX1" fmla="*/ 610155 w 1393275"/>
                <a:gd name="connsiteY1" fmla="*/ 1683219 h 1688259"/>
                <a:gd name="connsiteX2" fmla="*/ 530484 w 1393275"/>
                <a:gd name="connsiteY2" fmla="*/ 1596912 h 1688259"/>
                <a:gd name="connsiteX3" fmla="*/ 489224 w 1393275"/>
                <a:gd name="connsiteY3" fmla="*/ 1473980 h 1688259"/>
                <a:gd name="connsiteX4" fmla="*/ 454855 w 1393275"/>
                <a:gd name="connsiteY4" fmla="*/ 1350014 h 1688259"/>
                <a:gd name="connsiteX5" fmla="*/ 484012 w 1393275"/>
                <a:gd name="connsiteY5" fmla="*/ 1153915 h 1688259"/>
                <a:gd name="connsiteX6" fmla="*/ 538284 w 1393275"/>
                <a:gd name="connsiteY6" fmla="*/ 1035961 h 1688259"/>
                <a:gd name="connsiteX7" fmla="*/ 623167 w 1393275"/>
                <a:gd name="connsiteY7" fmla="*/ 962502 h 1688259"/>
                <a:gd name="connsiteX8" fmla="*/ 775298 w 1393275"/>
                <a:gd name="connsiteY8" fmla="*/ 884416 h 1688259"/>
                <a:gd name="connsiteX9" fmla="*/ 899424 w 1393275"/>
                <a:gd name="connsiteY9" fmla="*/ 869507 h 1688259"/>
                <a:gd name="connsiteX10" fmla="*/ 1068298 w 1393275"/>
                <a:gd name="connsiteY10" fmla="*/ 853418 h 1688259"/>
                <a:gd name="connsiteX11" fmla="*/ 1234280 w 1393275"/>
                <a:gd name="connsiteY11" fmla="*/ 753261 h 1688259"/>
                <a:gd name="connsiteX12" fmla="*/ 1359852 w 1393275"/>
                <a:gd name="connsiteY12" fmla="*/ 582768 h 1688259"/>
                <a:gd name="connsiteX13" fmla="*/ 1390655 w 1393275"/>
                <a:gd name="connsiteY13" fmla="*/ 448313 h 1688259"/>
                <a:gd name="connsiteX14" fmla="*/ 1384966 w 1393275"/>
                <a:gd name="connsiteY14" fmla="*/ 319281 h 1688259"/>
                <a:gd name="connsiteX15" fmla="*/ 1290197 w 1393275"/>
                <a:gd name="connsiteY15" fmla="*/ 122828 h 1688259"/>
                <a:gd name="connsiteX16" fmla="*/ 1167310 w 1393275"/>
                <a:gd name="connsiteY16" fmla="*/ 40292 h 1688259"/>
                <a:gd name="connsiteX17" fmla="*/ 1008252 w 1393275"/>
                <a:gd name="connsiteY17" fmla="*/ 1543 h 1688259"/>
                <a:gd name="connsiteX18" fmla="*/ 832453 w 1393275"/>
                <a:gd name="connsiteY18" fmla="*/ 17043 h 1688259"/>
                <a:gd name="connsiteX19" fmla="*/ 723624 w 1393275"/>
                <a:gd name="connsiteY19" fmla="*/ 32543 h 1688259"/>
                <a:gd name="connsiteX20" fmla="*/ 598052 w 1393275"/>
                <a:gd name="connsiteY20" fmla="*/ 63540 h 1688259"/>
                <a:gd name="connsiteX21" fmla="*/ 438995 w 1393275"/>
                <a:gd name="connsiteY21" fmla="*/ 141036 h 1688259"/>
                <a:gd name="connsiteX22" fmla="*/ 263196 w 1393275"/>
                <a:gd name="connsiteY22" fmla="*/ 272781 h 1688259"/>
                <a:gd name="connsiteX23" fmla="*/ 137624 w 1393275"/>
                <a:gd name="connsiteY23" fmla="*/ 435524 h 1688259"/>
                <a:gd name="connsiteX24" fmla="*/ 62281 w 1393275"/>
                <a:gd name="connsiteY24" fmla="*/ 567269 h 1688259"/>
                <a:gd name="connsiteX25" fmla="*/ 20425 w 1393275"/>
                <a:gd name="connsiteY25" fmla="*/ 714513 h 1688259"/>
                <a:gd name="connsiteX26" fmla="*/ 3680 w 1393275"/>
                <a:gd name="connsiteY26" fmla="*/ 830758 h 1688259"/>
                <a:gd name="connsiteX27" fmla="*/ 3682 w 1393275"/>
                <a:gd name="connsiteY27" fmla="*/ 985752 h 1688259"/>
                <a:gd name="connsiteX28" fmla="*/ 53910 w 1393275"/>
                <a:gd name="connsiteY28" fmla="*/ 1132995 h 1688259"/>
                <a:gd name="connsiteX29" fmla="*/ 95768 w 1393275"/>
                <a:gd name="connsiteY29" fmla="*/ 1256990 h 1688259"/>
                <a:gd name="connsiteX30" fmla="*/ 187852 w 1393275"/>
                <a:gd name="connsiteY30" fmla="*/ 1388732 h 1688259"/>
                <a:gd name="connsiteX31" fmla="*/ 338538 w 1393275"/>
                <a:gd name="connsiteY31" fmla="*/ 1543727 h 1688259"/>
                <a:gd name="connsiteX32" fmla="*/ 595370 w 1393275"/>
                <a:gd name="connsiteY32" fmla="*/ 1688259 h 1688259"/>
                <a:gd name="connsiteX0" fmla="*/ 610155 w 1393275"/>
                <a:gd name="connsiteY0" fmla="*/ 1686519 h 1691559"/>
                <a:gd name="connsiteX1" fmla="*/ 610155 w 1393275"/>
                <a:gd name="connsiteY1" fmla="*/ 1686519 h 1691559"/>
                <a:gd name="connsiteX2" fmla="*/ 530484 w 1393275"/>
                <a:gd name="connsiteY2" fmla="*/ 1600212 h 1691559"/>
                <a:gd name="connsiteX3" fmla="*/ 489224 w 1393275"/>
                <a:gd name="connsiteY3" fmla="*/ 1477280 h 1691559"/>
                <a:gd name="connsiteX4" fmla="*/ 454855 w 1393275"/>
                <a:gd name="connsiteY4" fmla="*/ 1353314 h 1691559"/>
                <a:gd name="connsiteX5" fmla="*/ 484012 w 1393275"/>
                <a:gd name="connsiteY5" fmla="*/ 1157215 h 1691559"/>
                <a:gd name="connsiteX6" fmla="*/ 538284 w 1393275"/>
                <a:gd name="connsiteY6" fmla="*/ 1039261 h 1691559"/>
                <a:gd name="connsiteX7" fmla="*/ 623167 w 1393275"/>
                <a:gd name="connsiteY7" fmla="*/ 965802 h 1691559"/>
                <a:gd name="connsiteX8" fmla="*/ 775298 w 1393275"/>
                <a:gd name="connsiteY8" fmla="*/ 887716 h 1691559"/>
                <a:gd name="connsiteX9" fmla="*/ 899424 w 1393275"/>
                <a:gd name="connsiteY9" fmla="*/ 872807 h 1691559"/>
                <a:gd name="connsiteX10" fmla="*/ 1068298 w 1393275"/>
                <a:gd name="connsiteY10" fmla="*/ 856718 h 1691559"/>
                <a:gd name="connsiteX11" fmla="*/ 1234280 w 1393275"/>
                <a:gd name="connsiteY11" fmla="*/ 756561 h 1691559"/>
                <a:gd name="connsiteX12" fmla="*/ 1359852 w 1393275"/>
                <a:gd name="connsiteY12" fmla="*/ 586068 h 1691559"/>
                <a:gd name="connsiteX13" fmla="*/ 1390655 w 1393275"/>
                <a:gd name="connsiteY13" fmla="*/ 451613 h 1691559"/>
                <a:gd name="connsiteX14" fmla="*/ 1384966 w 1393275"/>
                <a:gd name="connsiteY14" fmla="*/ 322581 h 1691559"/>
                <a:gd name="connsiteX15" fmla="*/ 1290197 w 1393275"/>
                <a:gd name="connsiteY15" fmla="*/ 126128 h 1691559"/>
                <a:gd name="connsiteX16" fmla="*/ 1167310 w 1393275"/>
                <a:gd name="connsiteY16" fmla="*/ 43592 h 1691559"/>
                <a:gd name="connsiteX17" fmla="*/ 1008252 w 1393275"/>
                <a:gd name="connsiteY17" fmla="*/ 4843 h 1691559"/>
                <a:gd name="connsiteX18" fmla="*/ 899424 w 1393275"/>
                <a:gd name="connsiteY18" fmla="*/ 4844 h 1691559"/>
                <a:gd name="connsiteX19" fmla="*/ 723624 w 1393275"/>
                <a:gd name="connsiteY19" fmla="*/ 35843 h 1691559"/>
                <a:gd name="connsiteX20" fmla="*/ 598052 w 1393275"/>
                <a:gd name="connsiteY20" fmla="*/ 66840 h 1691559"/>
                <a:gd name="connsiteX21" fmla="*/ 438995 w 1393275"/>
                <a:gd name="connsiteY21" fmla="*/ 144336 h 1691559"/>
                <a:gd name="connsiteX22" fmla="*/ 263196 w 1393275"/>
                <a:gd name="connsiteY22" fmla="*/ 276081 h 1691559"/>
                <a:gd name="connsiteX23" fmla="*/ 137624 w 1393275"/>
                <a:gd name="connsiteY23" fmla="*/ 438824 h 1691559"/>
                <a:gd name="connsiteX24" fmla="*/ 62281 w 1393275"/>
                <a:gd name="connsiteY24" fmla="*/ 570569 h 1691559"/>
                <a:gd name="connsiteX25" fmla="*/ 20425 w 1393275"/>
                <a:gd name="connsiteY25" fmla="*/ 717813 h 1691559"/>
                <a:gd name="connsiteX26" fmla="*/ 3680 w 1393275"/>
                <a:gd name="connsiteY26" fmla="*/ 834058 h 1691559"/>
                <a:gd name="connsiteX27" fmla="*/ 3682 w 1393275"/>
                <a:gd name="connsiteY27" fmla="*/ 989052 h 1691559"/>
                <a:gd name="connsiteX28" fmla="*/ 53910 w 1393275"/>
                <a:gd name="connsiteY28" fmla="*/ 1136295 h 1691559"/>
                <a:gd name="connsiteX29" fmla="*/ 95768 w 1393275"/>
                <a:gd name="connsiteY29" fmla="*/ 1260290 h 1691559"/>
                <a:gd name="connsiteX30" fmla="*/ 187852 w 1393275"/>
                <a:gd name="connsiteY30" fmla="*/ 1392032 h 1691559"/>
                <a:gd name="connsiteX31" fmla="*/ 338538 w 1393275"/>
                <a:gd name="connsiteY31" fmla="*/ 1547027 h 1691559"/>
                <a:gd name="connsiteX32" fmla="*/ 595370 w 1393275"/>
                <a:gd name="connsiteY32" fmla="*/ 1691559 h 1691559"/>
                <a:gd name="connsiteX0" fmla="*/ 609697 w 1392817"/>
                <a:gd name="connsiteY0" fmla="*/ 1686519 h 1691559"/>
                <a:gd name="connsiteX1" fmla="*/ 609697 w 1392817"/>
                <a:gd name="connsiteY1" fmla="*/ 1686519 h 1691559"/>
                <a:gd name="connsiteX2" fmla="*/ 530026 w 1392817"/>
                <a:gd name="connsiteY2" fmla="*/ 1600212 h 1691559"/>
                <a:gd name="connsiteX3" fmla="*/ 488766 w 1392817"/>
                <a:gd name="connsiteY3" fmla="*/ 1477280 h 1691559"/>
                <a:gd name="connsiteX4" fmla="*/ 454397 w 1392817"/>
                <a:gd name="connsiteY4" fmla="*/ 1353314 h 1691559"/>
                <a:gd name="connsiteX5" fmla="*/ 483554 w 1392817"/>
                <a:gd name="connsiteY5" fmla="*/ 1157215 h 1691559"/>
                <a:gd name="connsiteX6" fmla="*/ 537826 w 1392817"/>
                <a:gd name="connsiteY6" fmla="*/ 1039261 h 1691559"/>
                <a:gd name="connsiteX7" fmla="*/ 622709 w 1392817"/>
                <a:gd name="connsiteY7" fmla="*/ 965802 h 1691559"/>
                <a:gd name="connsiteX8" fmla="*/ 774840 w 1392817"/>
                <a:gd name="connsiteY8" fmla="*/ 887716 h 1691559"/>
                <a:gd name="connsiteX9" fmla="*/ 898966 w 1392817"/>
                <a:gd name="connsiteY9" fmla="*/ 872807 h 1691559"/>
                <a:gd name="connsiteX10" fmla="*/ 1067840 w 1392817"/>
                <a:gd name="connsiteY10" fmla="*/ 856718 h 1691559"/>
                <a:gd name="connsiteX11" fmla="*/ 1233822 w 1392817"/>
                <a:gd name="connsiteY11" fmla="*/ 756561 h 1691559"/>
                <a:gd name="connsiteX12" fmla="*/ 1359394 w 1392817"/>
                <a:gd name="connsiteY12" fmla="*/ 586068 h 1691559"/>
                <a:gd name="connsiteX13" fmla="*/ 1390197 w 1392817"/>
                <a:gd name="connsiteY13" fmla="*/ 451613 h 1691559"/>
                <a:gd name="connsiteX14" fmla="*/ 1384508 w 1392817"/>
                <a:gd name="connsiteY14" fmla="*/ 322581 h 1691559"/>
                <a:gd name="connsiteX15" fmla="*/ 1289739 w 1392817"/>
                <a:gd name="connsiteY15" fmla="*/ 126128 h 1691559"/>
                <a:gd name="connsiteX16" fmla="*/ 1166852 w 1392817"/>
                <a:gd name="connsiteY16" fmla="*/ 43592 h 1691559"/>
                <a:gd name="connsiteX17" fmla="*/ 1007794 w 1392817"/>
                <a:gd name="connsiteY17" fmla="*/ 4843 h 1691559"/>
                <a:gd name="connsiteX18" fmla="*/ 898966 w 1392817"/>
                <a:gd name="connsiteY18" fmla="*/ 4844 h 1691559"/>
                <a:gd name="connsiteX19" fmla="*/ 723166 w 1392817"/>
                <a:gd name="connsiteY19" fmla="*/ 35843 h 1691559"/>
                <a:gd name="connsiteX20" fmla="*/ 597594 w 1392817"/>
                <a:gd name="connsiteY20" fmla="*/ 66840 h 1691559"/>
                <a:gd name="connsiteX21" fmla="*/ 438537 w 1392817"/>
                <a:gd name="connsiteY21" fmla="*/ 144336 h 1691559"/>
                <a:gd name="connsiteX22" fmla="*/ 262738 w 1392817"/>
                <a:gd name="connsiteY22" fmla="*/ 276081 h 1691559"/>
                <a:gd name="connsiteX23" fmla="*/ 137166 w 1392817"/>
                <a:gd name="connsiteY23" fmla="*/ 438824 h 1691559"/>
                <a:gd name="connsiteX24" fmla="*/ 61823 w 1392817"/>
                <a:gd name="connsiteY24" fmla="*/ 570569 h 1691559"/>
                <a:gd name="connsiteX25" fmla="*/ 19967 w 1392817"/>
                <a:gd name="connsiteY25" fmla="*/ 717813 h 1691559"/>
                <a:gd name="connsiteX26" fmla="*/ 3222 w 1392817"/>
                <a:gd name="connsiteY26" fmla="*/ 834058 h 1691559"/>
                <a:gd name="connsiteX27" fmla="*/ 3224 w 1392817"/>
                <a:gd name="connsiteY27" fmla="*/ 989052 h 1691559"/>
                <a:gd name="connsiteX28" fmla="*/ 19967 w 1392817"/>
                <a:gd name="connsiteY28" fmla="*/ 1053632 h 1691559"/>
                <a:gd name="connsiteX29" fmla="*/ 53452 w 1392817"/>
                <a:gd name="connsiteY29" fmla="*/ 1136295 h 1691559"/>
                <a:gd name="connsiteX30" fmla="*/ 95310 w 1392817"/>
                <a:gd name="connsiteY30" fmla="*/ 1260290 h 1691559"/>
                <a:gd name="connsiteX31" fmla="*/ 187394 w 1392817"/>
                <a:gd name="connsiteY31" fmla="*/ 1392032 h 1691559"/>
                <a:gd name="connsiteX32" fmla="*/ 338080 w 1392817"/>
                <a:gd name="connsiteY32" fmla="*/ 1547027 h 1691559"/>
                <a:gd name="connsiteX33" fmla="*/ 594912 w 1392817"/>
                <a:gd name="connsiteY33"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896056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53632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55809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89751 w 1395174"/>
                <a:gd name="connsiteY32" fmla="*/ 1392032 h 1691559"/>
                <a:gd name="connsiteX33" fmla="*/ 340437 w 1395174"/>
                <a:gd name="connsiteY33" fmla="*/ 1547027 h 1691559"/>
                <a:gd name="connsiteX34" fmla="*/ 597269 w 1395174"/>
                <a:gd name="connsiteY34"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340437 w 1395174"/>
                <a:gd name="connsiteY34" fmla="*/ 1547027 h 1691559"/>
                <a:gd name="connsiteX35" fmla="*/ 597269 w 1395174"/>
                <a:gd name="connsiteY35"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597269 w 1395174"/>
                <a:gd name="connsiteY36"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597269 w 1395174"/>
                <a:gd name="connsiteY37" fmla="*/ 1691559 h 1691559"/>
                <a:gd name="connsiteX0" fmla="*/ 612054 w 1395174"/>
                <a:gd name="connsiteY0" fmla="*/ 1686519 h 1691559"/>
                <a:gd name="connsiteX1" fmla="*/ 612054 w 1395174"/>
                <a:gd name="connsiteY1" fmla="*/ 1686519 h 1691559"/>
                <a:gd name="connsiteX2" fmla="*/ 532383 w 1395174"/>
                <a:gd name="connsiteY2" fmla="*/ 1600212 h 1691559"/>
                <a:gd name="connsiteX3" fmla="*/ 491123 w 1395174"/>
                <a:gd name="connsiteY3" fmla="*/ 1477280 h 1691559"/>
                <a:gd name="connsiteX4" fmla="*/ 456754 w 1395174"/>
                <a:gd name="connsiteY4" fmla="*/ 1353314 h 1691559"/>
                <a:gd name="connsiteX5" fmla="*/ 485911 w 1395174"/>
                <a:gd name="connsiteY5" fmla="*/ 1157215 h 1691559"/>
                <a:gd name="connsiteX6" fmla="*/ 540183 w 1395174"/>
                <a:gd name="connsiteY6" fmla="*/ 1039261 h 1691559"/>
                <a:gd name="connsiteX7" fmla="*/ 625066 w 1395174"/>
                <a:gd name="connsiteY7" fmla="*/ 965802 h 1691559"/>
                <a:gd name="connsiteX8" fmla="*/ 777197 w 1395174"/>
                <a:gd name="connsiteY8" fmla="*/ 887716 h 1691559"/>
                <a:gd name="connsiteX9" fmla="*/ 901323 w 1395174"/>
                <a:gd name="connsiteY9" fmla="*/ 872807 h 1691559"/>
                <a:gd name="connsiteX10" fmla="*/ 1070197 w 1395174"/>
                <a:gd name="connsiteY10" fmla="*/ 856718 h 1691559"/>
                <a:gd name="connsiteX11" fmla="*/ 1236179 w 1395174"/>
                <a:gd name="connsiteY11" fmla="*/ 756561 h 1691559"/>
                <a:gd name="connsiteX12" fmla="*/ 1361751 w 1395174"/>
                <a:gd name="connsiteY12" fmla="*/ 586068 h 1691559"/>
                <a:gd name="connsiteX13" fmla="*/ 1392554 w 1395174"/>
                <a:gd name="connsiteY13" fmla="*/ 451613 h 1691559"/>
                <a:gd name="connsiteX14" fmla="*/ 1386865 w 1395174"/>
                <a:gd name="connsiteY14" fmla="*/ 322581 h 1691559"/>
                <a:gd name="connsiteX15" fmla="*/ 1292096 w 1395174"/>
                <a:gd name="connsiteY15" fmla="*/ 126128 h 1691559"/>
                <a:gd name="connsiteX16" fmla="*/ 1169209 w 1395174"/>
                <a:gd name="connsiteY16" fmla="*/ 43592 h 1691559"/>
                <a:gd name="connsiteX17" fmla="*/ 1010151 w 1395174"/>
                <a:gd name="connsiteY17" fmla="*/ 4843 h 1691559"/>
                <a:gd name="connsiteX18" fmla="*/ 901323 w 1395174"/>
                <a:gd name="connsiteY18" fmla="*/ 4844 h 1691559"/>
                <a:gd name="connsiteX19" fmla="*/ 725523 w 1395174"/>
                <a:gd name="connsiteY19" fmla="*/ 35843 h 1691559"/>
                <a:gd name="connsiteX20" fmla="*/ 599951 w 1395174"/>
                <a:gd name="connsiteY20" fmla="*/ 66840 h 1691559"/>
                <a:gd name="connsiteX21" fmla="*/ 440894 w 1395174"/>
                <a:gd name="connsiteY21" fmla="*/ 144336 h 1691559"/>
                <a:gd name="connsiteX22" fmla="*/ 265095 w 1395174"/>
                <a:gd name="connsiteY22" fmla="*/ 276081 h 1691559"/>
                <a:gd name="connsiteX23" fmla="*/ 139523 w 1395174"/>
                <a:gd name="connsiteY23" fmla="*/ 438824 h 1691559"/>
                <a:gd name="connsiteX24" fmla="*/ 64180 w 1395174"/>
                <a:gd name="connsiteY24" fmla="*/ 570569 h 1691559"/>
                <a:gd name="connsiteX25" fmla="*/ 22324 w 1395174"/>
                <a:gd name="connsiteY25" fmla="*/ 717813 h 1691559"/>
                <a:gd name="connsiteX26" fmla="*/ 5579 w 1395174"/>
                <a:gd name="connsiteY26" fmla="*/ 834058 h 1691559"/>
                <a:gd name="connsiteX27" fmla="*/ 0 w 1395174"/>
                <a:gd name="connsiteY27" fmla="*/ 934805 h 1691559"/>
                <a:gd name="connsiteX28" fmla="*/ 5581 w 1395174"/>
                <a:gd name="connsiteY28" fmla="*/ 989052 h 1691559"/>
                <a:gd name="connsiteX29" fmla="*/ 22324 w 1395174"/>
                <a:gd name="connsiteY29" fmla="*/ 1069131 h 1691559"/>
                <a:gd name="connsiteX30" fmla="*/ 41856 w 1395174"/>
                <a:gd name="connsiteY30" fmla="*/ 1136295 h 1691559"/>
                <a:gd name="connsiteX31" fmla="*/ 97667 w 1395174"/>
                <a:gd name="connsiteY31" fmla="*/ 1260290 h 1691559"/>
                <a:gd name="connsiteX32" fmla="*/ 131153 w 1395174"/>
                <a:gd name="connsiteY32" fmla="*/ 1317120 h 1691559"/>
                <a:gd name="connsiteX33" fmla="*/ 189751 w 1395174"/>
                <a:gd name="connsiteY33" fmla="*/ 1392032 h 1691559"/>
                <a:gd name="connsiteX34" fmla="*/ 259514 w 1395174"/>
                <a:gd name="connsiteY34" fmla="*/ 1472114 h 1691559"/>
                <a:gd name="connsiteX35" fmla="*/ 340437 w 1395174"/>
                <a:gd name="connsiteY35" fmla="*/ 1547027 h 1691559"/>
                <a:gd name="connsiteX36" fmla="*/ 432524 w 1395174"/>
                <a:gd name="connsiteY36" fmla="*/ 1601275 h 1691559"/>
                <a:gd name="connsiteX37" fmla="*/ 491124 w 1395174"/>
                <a:gd name="connsiteY37" fmla="*/ 1634856 h 1691559"/>
                <a:gd name="connsiteX38" fmla="*/ 597269 w 1395174"/>
                <a:gd name="connsiteY38" fmla="*/ 1691559 h 1691559"/>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56754 w 1395174"/>
                <a:gd name="connsiteY4" fmla="*/ 1353314 h 1688976"/>
                <a:gd name="connsiteX5" fmla="*/ 485911 w 1395174"/>
                <a:gd name="connsiteY5" fmla="*/ 1157215 h 1688976"/>
                <a:gd name="connsiteX6" fmla="*/ 540183 w 1395174"/>
                <a:gd name="connsiteY6" fmla="*/ 1039261 h 1688976"/>
                <a:gd name="connsiteX7" fmla="*/ 625066 w 1395174"/>
                <a:gd name="connsiteY7" fmla="*/ 965802 h 1688976"/>
                <a:gd name="connsiteX8" fmla="*/ 777197 w 1395174"/>
                <a:gd name="connsiteY8" fmla="*/ 887716 h 1688976"/>
                <a:gd name="connsiteX9" fmla="*/ 901323 w 1395174"/>
                <a:gd name="connsiteY9" fmla="*/ 872807 h 1688976"/>
                <a:gd name="connsiteX10" fmla="*/ 1070197 w 1395174"/>
                <a:gd name="connsiteY10" fmla="*/ 856718 h 1688976"/>
                <a:gd name="connsiteX11" fmla="*/ 1236179 w 1395174"/>
                <a:gd name="connsiteY11" fmla="*/ 756561 h 1688976"/>
                <a:gd name="connsiteX12" fmla="*/ 1361751 w 1395174"/>
                <a:gd name="connsiteY12" fmla="*/ 586068 h 1688976"/>
                <a:gd name="connsiteX13" fmla="*/ 1392554 w 1395174"/>
                <a:gd name="connsiteY13" fmla="*/ 451613 h 1688976"/>
                <a:gd name="connsiteX14" fmla="*/ 1386865 w 1395174"/>
                <a:gd name="connsiteY14" fmla="*/ 322581 h 1688976"/>
                <a:gd name="connsiteX15" fmla="*/ 1292096 w 1395174"/>
                <a:gd name="connsiteY15" fmla="*/ 126128 h 1688976"/>
                <a:gd name="connsiteX16" fmla="*/ 1169209 w 1395174"/>
                <a:gd name="connsiteY16" fmla="*/ 43592 h 1688976"/>
                <a:gd name="connsiteX17" fmla="*/ 1010151 w 1395174"/>
                <a:gd name="connsiteY17" fmla="*/ 4843 h 1688976"/>
                <a:gd name="connsiteX18" fmla="*/ 901323 w 1395174"/>
                <a:gd name="connsiteY18" fmla="*/ 4844 h 1688976"/>
                <a:gd name="connsiteX19" fmla="*/ 725523 w 1395174"/>
                <a:gd name="connsiteY19" fmla="*/ 35843 h 1688976"/>
                <a:gd name="connsiteX20" fmla="*/ 599951 w 1395174"/>
                <a:gd name="connsiteY20" fmla="*/ 66840 h 1688976"/>
                <a:gd name="connsiteX21" fmla="*/ 440894 w 1395174"/>
                <a:gd name="connsiteY21" fmla="*/ 144336 h 1688976"/>
                <a:gd name="connsiteX22" fmla="*/ 265095 w 1395174"/>
                <a:gd name="connsiteY22" fmla="*/ 276081 h 1688976"/>
                <a:gd name="connsiteX23" fmla="*/ 139523 w 1395174"/>
                <a:gd name="connsiteY23" fmla="*/ 438824 h 1688976"/>
                <a:gd name="connsiteX24" fmla="*/ 64180 w 1395174"/>
                <a:gd name="connsiteY24" fmla="*/ 570569 h 1688976"/>
                <a:gd name="connsiteX25" fmla="*/ 22324 w 1395174"/>
                <a:gd name="connsiteY25" fmla="*/ 717813 h 1688976"/>
                <a:gd name="connsiteX26" fmla="*/ 5579 w 1395174"/>
                <a:gd name="connsiteY26" fmla="*/ 834058 h 1688976"/>
                <a:gd name="connsiteX27" fmla="*/ 0 w 1395174"/>
                <a:gd name="connsiteY27" fmla="*/ 934805 h 1688976"/>
                <a:gd name="connsiteX28" fmla="*/ 5581 w 1395174"/>
                <a:gd name="connsiteY28" fmla="*/ 989052 h 1688976"/>
                <a:gd name="connsiteX29" fmla="*/ 22324 w 1395174"/>
                <a:gd name="connsiteY29" fmla="*/ 1069131 h 1688976"/>
                <a:gd name="connsiteX30" fmla="*/ 41856 w 1395174"/>
                <a:gd name="connsiteY30" fmla="*/ 1136295 h 1688976"/>
                <a:gd name="connsiteX31" fmla="*/ 97667 w 1395174"/>
                <a:gd name="connsiteY31" fmla="*/ 1260290 h 1688976"/>
                <a:gd name="connsiteX32" fmla="*/ 131153 w 1395174"/>
                <a:gd name="connsiteY32" fmla="*/ 1317120 h 1688976"/>
                <a:gd name="connsiteX33" fmla="*/ 189751 w 1395174"/>
                <a:gd name="connsiteY33" fmla="*/ 1392032 h 1688976"/>
                <a:gd name="connsiteX34" fmla="*/ 259514 w 1395174"/>
                <a:gd name="connsiteY34" fmla="*/ 1472114 h 1688976"/>
                <a:gd name="connsiteX35" fmla="*/ 340437 w 1395174"/>
                <a:gd name="connsiteY35" fmla="*/ 1547027 h 1688976"/>
                <a:gd name="connsiteX36" fmla="*/ 432524 w 1395174"/>
                <a:gd name="connsiteY36" fmla="*/ 1601275 h 1688976"/>
                <a:gd name="connsiteX37" fmla="*/ 491124 w 1395174"/>
                <a:gd name="connsiteY37" fmla="*/ 1634856 h 1688976"/>
                <a:gd name="connsiteX38" fmla="*/ 608431 w 1395174"/>
                <a:gd name="connsiteY38" fmla="*/ 1688976 h 1688976"/>
                <a:gd name="connsiteX39" fmla="*/ 612054 w 1395174"/>
                <a:gd name="connsiteY39"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85911 w 1395174"/>
                <a:gd name="connsiteY6" fmla="*/ 1157215 h 1688976"/>
                <a:gd name="connsiteX7" fmla="*/ 540183 w 1395174"/>
                <a:gd name="connsiteY7" fmla="*/ 1039261 h 1688976"/>
                <a:gd name="connsiteX8" fmla="*/ 625066 w 1395174"/>
                <a:gd name="connsiteY8" fmla="*/ 965802 h 1688976"/>
                <a:gd name="connsiteX9" fmla="*/ 777197 w 1395174"/>
                <a:gd name="connsiteY9" fmla="*/ 887716 h 1688976"/>
                <a:gd name="connsiteX10" fmla="*/ 901323 w 1395174"/>
                <a:gd name="connsiteY10" fmla="*/ 872807 h 1688976"/>
                <a:gd name="connsiteX11" fmla="*/ 1070197 w 1395174"/>
                <a:gd name="connsiteY11" fmla="*/ 856718 h 1688976"/>
                <a:gd name="connsiteX12" fmla="*/ 1236179 w 1395174"/>
                <a:gd name="connsiteY12" fmla="*/ 756561 h 1688976"/>
                <a:gd name="connsiteX13" fmla="*/ 1361751 w 1395174"/>
                <a:gd name="connsiteY13" fmla="*/ 586068 h 1688976"/>
                <a:gd name="connsiteX14" fmla="*/ 1392554 w 1395174"/>
                <a:gd name="connsiteY14" fmla="*/ 451613 h 1688976"/>
                <a:gd name="connsiteX15" fmla="*/ 1386865 w 1395174"/>
                <a:gd name="connsiteY15" fmla="*/ 322581 h 1688976"/>
                <a:gd name="connsiteX16" fmla="*/ 1292096 w 1395174"/>
                <a:gd name="connsiteY16" fmla="*/ 126128 h 1688976"/>
                <a:gd name="connsiteX17" fmla="*/ 1169209 w 1395174"/>
                <a:gd name="connsiteY17" fmla="*/ 43592 h 1688976"/>
                <a:gd name="connsiteX18" fmla="*/ 1010151 w 1395174"/>
                <a:gd name="connsiteY18" fmla="*/ 4843 h 1688976"/>
                <a:gd name="connsiteX19" fmla="*/ 901323 w 1395174"/>
                <a:gd name="connsiteY19" fmla="*/ 4844 h 1688976"/>
                <a:gd name="connsiteX20" fmla="*/ 725523 w 1395174"/>
                <a:gd name="connsiteY20" fmla="*/ 35843 h 1688976"/>
                <a:gd name="connsiteX21" fmla="*/ 599951 w 1395174"/>
                <a:gd name="connsiteY21" fmla="*/ 66840 h 1688976"/>
                <a:gd name="connsiteX22" fmla="*/ 440894 w 1395174"/>
                <a:gd name="connsiteY22" fmla="*/ 144336 h 1688976"/>
                <a:gd name="connsiteX23" fmla="*/ 265095 w 1395174"/>
                <a:gd name="connsiteY23" fmla="*/ 276081 h 1688976"/>
                <a:gd name="connsiteX24" fmla="*/ 139523 w 1395174"/>
                <a:gd name="connsiteY24" fmla="*/ 438824 h 1688976"/>
                <a:gd name="connsiteX25" fmla="*/ 64180 w 1395174"/>
                <a:gd name="connsiteY25" fmla="*/ 570569 h 1688976"/>
                <a:gd name="connsiteX26" fmla="*/ 22324 w 1395174"/>
                <a:gd name="connsiteY26" fmla="*/ 717813 h 1688976"/>
                <a:gd name="connsiteX27" fmla="*/ 5579 w 1395174"/>
                <a:gd name="connsiteY27" fmla="*/ 834058 h 1688976"/>
                <a:gd name="connsiteX28" fmla="*/ 0 w 1395174"/>
                <a:gd name="connsiteY28" fmla="*/ 934805 h 1688976"/>
                <a:gd name="connsiteX29" fmla="*/ 5581 w 1395174"/>
                <a:gd name="connsiteY29" fmla="*/ 989052 h 1688976"/>
                <a:gd name="connsiteX30" fmla="*/ 22324 w 1395174"/>
                <a:gd name="connsiteY30" fmla="*/ 1069131 h 1688976"/>
                <a:gd name="connsiteX31" fmla="*/ 41856 w 1395174"/>
                <a:gd name="connsiteY31" fmla="*/ 1136295 h 1688976"/>
                <a:gd name="connsiteX32" fmla="*/ 97667 w 1395174"/>
                <a:gd name="connsiteY32" fmla="*/ 1260290 h 1688976"/>
                <a:gd name="connsiteX33" fmla="*/ 131153 w 1395174"/>
                <a:gd name="connsiteY33" fmla="*/ 1317120 h 1688976"/>
                <a:gd name="connsiteX34" fmla="*/ 189751 w 1395174"/>
                <a:gd name="connsiteY34" fmla="*/ 1392032 h 1688976"/>
                <a:gd name="connsiteX35" fmla="*/ 259514 w 1395174"/>
                <a:gd name="connsiteY35" fmla="*/ 1472114 h 1688976"/>
                <a:gd name="connsiteX36" fmla="*/ 340437 w 1395174"/>
                <a:gd name="connsiteY36" fmla="*/ 1547027 h 1688976"/>
                <a:gd name="connsiteX37" fmla="*/ 432524 w 1395174"/>
                <a:gd name="connsiteY37" fmla="*/ 1601275 h 1688976"/>
                <a:gd name="connsiteX38" fmla="*/ 491124 w 1395174"/>
                <a:gd name="connsiteY38" fmla="*/ 1634856 h 1688976"/>
                <a:gd name="connsiteX39" fmla="*/ 608431 w 1395174"/>
                <a:gd name="connsiteY39" fmla="*/ 1688976 h 1688976"/>
                <a:gd name="connsiteX40" fmla="*/ 612054 w 1395174"/>
                <a:gd name="connsiteY40"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491123 w 1395174"/>
                <a:gd name="connsiteY3" fmla="*/ 1477280 h 1688976"/>
                <a:gd name="connsiteX4" fmla="*/ 468800 w 1395174"/>
                <a:gd name="connsiteY4" fmla="*/ 1415283 h 1688976"/>
                <a:gd name="connsiteX5" fmla="*/ 456754 w 1395174"/>
                <a:gd name="connsiteY5" fmla="*/ 1353314 h 1688976"/>
                <a:gd name="connsiteX6" fmla="*/ 466009 w 1395174"/>
                <a:gd name="connsiteY6" fmla="*/ 1255123 h 1688976"/>
                <a:gd name="connsiteX7" fmla="*/ 485911 w 1395174"/>
                <a:gd name="connsiteY7" fmla="*/ 1157215 h 1688976"/>
                <a:gd name="connsiteX8" fmla="*/ 540183 w 1395174"/>
                <a:gd name="connsiteY8" fmla="*/ 1039261 h 1688976"/>
                <a:gd name="connsiteX9" fmla="*/ 625066 w 1395174"/>
                <a:gd name="connsiteY9" fmla="*/ 965802 h 1688976"/>
                <a:gd name="connsiteX10" fmla="*/ 777197 w 1395174"/>
                <a:gd name="connsiteY10" fmla="*/ 887716 h 1688976"/>
                <a:gd name="connsiteX11" fmla="*/ 901323 w 1395174"/>
                <a:gd name="connsiteY11" fmla="*/ 872807 h 1688976"/>
                <a:gd name="connsiteX12" fmla="*/ 1070197 w 1395174"/>
                <a:gd name="connsiteY12" fmla="*/ 856718 h 1688976"/>
                <a:gd name="connsiteX13" fmla="*/ 1236179 w 1395174"/>
                <a:gd name="connsiteY13" fmla="*/ 756561 h 1688976"/>
                <a:gd name="connsiteX14" fmla="*/ 1361751 w 1395174"/>
                <a:gd name="connsiteY14" fmla="*/ 586068 h 1688976"/>
                <a:gd name="connsiteX15" fmla="*/ 1392554 w 1395174"/>
                <a:gd name="connsiteY15" fmla="*/ 451613 h 1688976"/>
                <a:gd name="connsiteX16" fmla="*/ 1386865 w 1395174"/>
                <a:gd name="connsiteY16" fmla="*/ 322581 h 1688976"/>
                <a:gd name="connsiteX17" fmla="*/ 1292096 w 1395174"/>
                <a:gd name="connsiteY17" fmla="*/ 126128 h 1688976"/>
                <a:gd name="connsiteX18" fmla="*/ 1169209 w 1395174"/>
                <a:gd name="connsiteY18" fmla="*/ 43592 h 1688976"/>
                <a:gd name="connsiteX19" fmla="*/ 1010151 w 1395174"/>
                <a:gd name="connsiteY19" fmla="*/ 4843 h 1688976"/>
                <a:gd name="connsiteX20" fmla="*/ 901323 w 1395174"/>
                <a:gd name="connsiteY20" fmla="*/ 4844 h 1688976"/>
                <a:gd name="connsiteX21" fmla="*/ 725523 w 1395174"/>
                <a:gd name="connsiteY21" fmla="*/ 35843 h 1688976"/>
                <a:gd name="connsiteX22" fmla="*/ 599951 w 1395174"/>
                <a:gd name="connsiteY22" fmla="*/ 66840 h 1688976"/>
                <a:gd name="connsiteX23" fmla="*/ 440894 w 1395174"/>
                <a:gd name="connsiteY23" fmla="*/ 144336 h 1688976"/>
                <a:gd name="connsiteX24" fmla="*/ 265095 w 1395174"/>
                <a:gd name="connsiteY24" fmla="*/ 276081 h 1688976"/>
                <a:gd name="connsiteX25" fmla="*/ 139523 w 1395174"/>
                <a:gd name="connsiteY25" fmla="*/ 438824 h 1688976"/>
                <a:gd name="connsiteX26" fmla="*/ 64180 w 1395174"/>
                <a:gd name="connsiteY26" fmla="*/ 570569 h 1688976"/>
                <a:gd name="connsiteX27" fmla="*/ 22324 w 1395174"/>
                <a:gd name="connsiteY27" fmla="*/ 717813 h 1688976"/>
                <a:gd name="connsiteX28" fmla="*/ 5579 w 1395174"/>
                <a:gd name="connsiteY28" fmla="*/ 834058 h 1688976"/>
                <a:gd name="connsiteX29" fmla="*/ 0 w 1395174"/>
                <a:gd name="connsiteY29" fmla="*/ 934805 h 1688976"/>
                <a:gd name="connsiteX30" fmla="*/ 5581 w 1395174"/>
                <a:gd name="connsiteY30" fmla="*/ 989052 h 1688976"/>
                <a:gd name="connsiteX31" fmla="*/ 22324 w 1395174"/>
                <a:gd name="connsiteY31" fmla="*/ 1069131 h 1688976"/>
                <a:gd name="connsiteX32" fmla="*/ 41856 w 1395174"/>
                <a:gd name="connsiteY32" fmla="*/ 1136295 h 1688976"/>
                <a:gd name="connsiteX33" fmla="*/ 97667 w 1395174"/>
                <a:gd name="connsiteY33" fmla="*/ 1260290 h 1688976"/>
                <a:gd name="connsiteX34" fmla="*/ 131153 w 1395174"/>
                <a:gd name="connsiteY34" fmla="*/ 1317120 h 1688976"/>
                <a:gd name="connsiteX35" fmla="*/ 189751 w 1395174"/>
                <a:gd name="connsiteY35" fmla="*/ 1392032 h 1688976"/>
                <a:gd name="connsiteX36" fmla="*/ 259514 w 1395174"/>
                <a:gd name="connsiteY36" fmla="*/ 1472114 h 1688976"/>
                <a:gd name="connsiteX37" fmla="*/ 340437 w 1395174"/>
                <a:gd name="connsiteY37" fmla="*/ 1547027 h 1688976"/>
                <a:gd name="connsiteX38" fmla="*/ 432524 w 1395174"/>
                <a:gd name="connsiteY38" fmla="*/ 1601275 h 1688976"/>
                <a:gd name="connsiteX39" fmla="*/ 491124 w 1395174"/>
                <a:gd name="connsiteY39" fmla="*/ 1634856 h 1688976"/>
                <a:gd name="connsiteX40" fmla="*/ 608431 w 1395174"/>
                <a:gd name="connsiteY40" fmla="*/ 1688976 h 1688976"/>
                <a:gd name="connsiteX41" fmla="*/ 612054 w 1395174"/>
                <a:gd name="connsiteY41"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777197 w 1395174"/>
                <a:gd name="connsiteY11" fmla="*/ 887716 h 1688976"/>
                <a:gd name="connsiteX12" fmla="*/ 901323 w 1395174"/>
                <a:gd name="connsiteY12" fmla="*/ 872807 h 1688976"/>
                <a:gd name="connsiteX13" fmla="*/ 1070197 w 1395174"/>
                <a:gd name="connsiteY13" fmla="*/ 856718 h 1688976"/>
                <a:gd name="connsiteX14" fmla="*/ 1236179 w 1395174"/>
                <a:gd name="connsiteY14" fmla="*/ 756561 h 1688976"/>
                <a:gd name="connsiteX15" fmla="*/ 1361751 w 1395174"/>
                <a:gd name="connsiteY15" fmla="*/ 586068 h 1688976"/>
                <a:gd name="connsiteX16" fmla="*/ 1392554 w 1395174"/>
                <a:gd name="connsiteY16" fmla="*/ 451613 h 1688976"/>
                <a:gd name="connsiteX17" fmla="*/ 1386865 w 1395174"/>
                <a:gd name="connsiteY17" fmla="*/ 322581 h 1688976"/>
                <a:gd name="connsiteX18" fmla="*/ 1292096 w 1395174"/>
                <a:gd name="connsiteY18" fmla="*/ 126128 h 1688976"/>
                <a:gd name="connsiteX19" fmla="*/ 1169209 w 1395174"/>
                <a:gd name="connsiteY19" fmla="*/ 43592 h 1688976"/>
                <a:gd name="connsiteX20" fmla="*/ 1010151 w 1395174"/>
                <a:gd name="connsiteY20" fmla="*/ 4843 h 1688976"/>
                <a:gd name="connsiteX21" fmla="*/ 901323 w 1395174"/>
                <a:gd name="connsiteY21" fmla="*/ 4844 h 1688976"/>
                <a:gd name="connsiteX22" fmla="*/ 725523 w 1395174"/>
                <a:gd name="connsiteY22" fmla="*/ 35843 h 1688976"/>
                <a:gd name="connsiteX23" fmla="*/ 599951 w 1395174"/>
                <a:gd name="connsiteY23" fmla="*/ 66840 h 1688976"/>
                <a:gd name="connsiteX24" fmla="*/ 440894 w 1395174"/>
                <a:gd name="connsiteY24" fmla="*/ 144336 h 1688976"/>
                <a:gd name="connsiteX25" fmla="*/ 265095 w 1395174"/>
                <a:gd name="connsiteY25" fmla="*/ 276081 h 1688976"/>
                <a:gd name="connsiteX26" fmla="*/ 139523 w 1395174"/>
                <a:gd name="connsiteY26" fmla="*/ 438824 h 1688976"/>
                <a:gd name="connsiteX27" fmla="*/ 64180 w 1395174"/>
                <a:gd name="connsiteY27" fmla="*/ 570569 h 1688976"/>
                <a:gd name="connsiteX28" fmla="*/ 22324 w 1395174"/>
                <a:gd name="connsiteY28" fmla="*/ 717813 h 1688976"/>
                <a:gd name="connsiteX29" fmla="*/ 5579 w 1395174"/>
                <a:gd name="connsiteY29" fmla="*/ 834058 h 1688976"/>
                <a:gd name="connsiteX30" fmla="*/ 0 w 1395174"/>
                <a:gd name="connsiteY30" fmla="*/ 934805 h 1688976"/>
                <a:gd name="connsiteX31" fmla="*/ 5581 w 1395174"/>
                <a:gd name="connsiteY31" fmla="*/ 989052 h 1688976"/>
                <a:gd name="connsiteX32" fmla="*/ 22324 w 1395174"/>
                <a:gd name="connsiteY32" fmla="*/ 1069131 h 1688976"/>
                <a:gd name="connsiteX33" fmla="*/ 41856 w 1395174"/>
                <a:gd name="connsiteY33" fmla="*/ 1136295 h 1688976"/>
                <a:gd name="connsiteX34" fmla="*/ 97667 w 1395174"/>
                <a:gd name="connsiteY34" fmla="*/ 1260290 h 1688976"/>
                <a:gd name="connsiteX35" fmla="*/ 131153 w 1395174"/>
                <a:gd name="connsiteY35" fmla="*/ 1317120 h 1688976"/>
                <a:gd name="connsiteX36" fmla="*/ 189751 w 1395174"/>
                <a:gd name="connsiteY36" fmla="*/ 1392032 h 1688976"/>
                <a:gd name="connsiteX37" fmla="*/ 259514 w 1395174"/>
                <a:gd name="connsiteY37" fmla="*/ 1472114 h 1688976"/>
                <a:gd name="connsiteX38" fmla="*/ 340437 w 1395174"/>
                <a:gd name="connsiteY38" fmla="*/ 1547027 h 1688976"/>
                <a:gd name="connsiteX39" fmla="*/ 432524 w 1395174"/>
                <a:gd name="connsiteY39" fmla="*/ 1601275 h 1688976"/>
                <a:gd name="connsiteX40" fmla="*/ 491124 w 1395174"/>
                <a:gd name="connsiteY40" fmla="*/ 1634856 h 1688976"/>
                <a:gd name="connsiteX41" fmla="*/ 608431 w 1395174"/>
                <a:gd name="connsiteY41" fmla="*/ 1688976 h 1688976"/>
                <a:gd name="connsiteX42" fmla="*/ 612054 w 1395174"/>
                <a:gd name="connsiteY42"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1070197 w 1395174"/>
                <a:gd name="connsiteY14" fmla="*/ 856718 h 1688976"/>
                <a:gd name="connsiteX15" fmla="*/ 1236179 w 1395174"/>
                <a:gd name="connsiteY15" fmla="*/ 756561 h 1688976"/>
                <a:gd name="connsiteX16" fmla="*/ 1361751 w 1395174"/>
                <a:gd name="connsiteY16" fmla="*/ 586068 h 1688976"/>
                <a:gd name="connsiteX17" fmla="*/ 1392554 w 1395174"/>
                <a:gd name="connsiteY17" fmla="*/ 451613 h 1688976"/>
                <a:gd name="connsiteX18" fmla="*/ 1386865 w 1395174"/>
                <a:gd name="connsiteY18" fmla="*/ 322581 h 1688976"/>
                <a:gd name="connsiteX19" fmla="*/ 1292096 w 1395174"/>
                <a:gd name="connsiteY19" fmla="*/ 126128 h 1688976"/>
                <a:gd name="connsiteX20" fmla="*/ 1169209 w 1395174"/>
                <a:gd name="connsiteY20" fmla="*/ 43592 h 1688976"/>
                <a:gd name="connsiteX21" fmla="*/ 1010151 w 1395174"/>
                <a:gd name="connsiteY21" fmla="*/ 4843 h 1688976"/>
                <a:gd name="connsiteX22" fmla="*/ 901323 w 1395174"/>
                <a:gd name="connsiteY22" fmla="*/ 4844 h 1688976"/>
                <a:gd name="connsiteX23" fmla="*/ 725523 w 1395174"/>
                <a:gd name="connsiteY23" fmla="*/ 35843 h 1688976"/>
                <a:gd name="connsiteX24" fmla="*/ 599951 w 1395174"/>
                <a:gd name="connsiteY24" fmla="*/ 66840 h 1688976"/>
                <a:gd name="connsiteX25" fmla="*/ 440894 w 1395174"/>
                <a:gd name="connsiteY25" fmla="*/ 144336 h 1688976"/>
                <a:gd name="connsiteX26" fmla="*/ 265095 w 1395174"/>
                <a:gd name="connsiteY26" fmla="*/ 276081 h 1688976"/>
                <a:gd name="connsiteX27" fmla="*/ 139523 w 1395174"/>
                <a:gd name="connsiteY27" fmla="*/ 438824 h 1688976"/>
                <a:gd name="connsiteX28" fmla="*/ 64180 w 1395174"/>
                <a:gd name="connsiteY28" fmla="*/ 570569 h 1688976"/>
                <a:gd name="connsiteX29" fmla="*/ 22324 w 1395174"/>
                <a:gd name="connsiteY29" fmla="*/ 717813 h 1688976"/>
                <a:gd name="connsiteX30" fmla="*/ 5579 w 1395174"/>
                <a:gd name="connsiteY30" fmla="*/ 834058 h 1688976"/>
                <a:gd name="connsiteX31" fmla="*/ 0 w 1395174"/>
                <a:gd name="connsiteY31" fmla="*/ 934805 h 1688976"/>
                <a:gd name="connsiteX32" fmla="*/ 5581 w 1395174"/>
                <a:gd name="connsiteY32" fmla="*/ 989052 h 1688976"/>
                <a:gd name="connsiteX33" fmla="*/ 22324 w 1395174"/>
                <a:gd name="connsiteY33" fmla="*/ 1069131 h 1688976"/>
                <a:gd name="connsiteX34" fmla="*/ 41856 w 1395174"/>
                <a:gd name="connsiteY34" fmla="*/ 1136295 h 1688976"/>
                <a:gd name="connsiteX35" fmla="*/ 97667 w 1395174"/>
                <a:gd name="connsiteY35" fmla="*/ 1260290 h 1688976"/>
                <a:gd name="connsiteX36" fmla="*/ 131153 w 1395174"/>
                <a:gd name="connsiteY36" fmla="*/ 1317120 h 1688976"/>
                <a:gd name="connsiteX37" fmla="*/ 189751 w 1395174"/>
                <a:gd name="connsiteY37" fmla="*/ 1392032 h 1688976"/>
                <a:gd name="connsiteX38" fmla="*/ 259514 w 1395174"/>
                <a:gd name="connsiteY38" fmla="*/ 1472114 h 1688976"/>
                <a:gd name="connsiteX39" fmla="*/ 340437 w 1395174"/>
                <a:gd name="connsiteY39" fmla="*/ 1547027 h 1688976"/>
                <a:gd name="connsiteX40" fmla="*/ 432524 w 1395174"/>
                <a:gd name="connsiteY40" fmla="*/ 1601275 h 1688976"/>
                <a:gd name="connsiteX41" fmla="*/ 491124 w 1395174"/>
                <a:gd name="connsiteY41" fmla="*/ 1634856 h 1688976"/>
                <a:gd name="connsiteX42" fmla="*/ 608431 w 1395174"/>
                <a:gd name="connsiteY42" fmla="*/ 1688976 h 1688976"/>
                <a:gd name="connsiteX43" fmla="*/ 612054 w 1395174"/>
                <a:gd name="connsiteY43"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236179 w 1395174"/>
                <a:gd name="connsiteY16" fmla="*/ 756561 h 1688976"/>
                <a:gd name="connsiteX17" fmla="*/ 1361751 w 1395174"/>
                <a:gd name="connsiteY17" fmla="*/ 586068 h 1688976"/>
                <a:gd name="connsiteX18" fmla="*/ 1392554 w 1395174"/>
                <a:gd name="connsiteY18" fmla="*/ 451613 h 1688976"/>
                <a:gd name="connsiteX19" fmla="*/ 1386865 w 1395174"/>
                <a:gd name="connsiteY19" fmla="*/ 322581 h 1688976"/>
                <a:gd name="connsiteX20" fmla="*/ 1292096 w 1395174"/>
                <a:gd name="connsiteY20" fmla="*/ 126128 h 1688976"/>
                <a:gd name="connsiteX21" fmla="*/ 1169209 w 1395174"/>
                <a:gd name="connsiteY21" fmla="*/ 43592 h 1688976"/>
                <a:gd name="connsiteX22" fmla="*/ 1010151 w 1395174"/>
                <a:gd name="connsiteY22" fmla="*/ 4843 h 1688976"/>
                <a:gd name="connsiteX23" fmla="*/ 901323 w 1395174"/>
                <a:gd name="connsiteY23" fmla="*/ 4844 h 1688976"/>
                <a:gd name="connsiteX24" fmla="*/ 725523 w 1395174"/>
                <a:gd name="connsiteY24" fmla="*/ 35843 h 1688976"/>
                <a:gd name="connsiteX25" fmla="*/ 599951 w 1395174"/>
                <a:gd name="connsiteY25" fmla="*/ 66840 h 1688976"/>
                <a:gd name="connsiteX26" fmla="*/ 440894 w 1395174"/>
                <a:gd name="connsiteY26" fmla="*/ 144336 h 1688976"/>
                <a:gd name="connsiteX27" fmla="*/ 265095 w 1395174"/>
                <a:gd name="connsiteY27" fmla="*/ 276081 h 1688976"/>
                <a:gd name="connsiteX28" fmla="*/ 139523 w 1395174"/>
                <a:gd name="connsiteY28" fmla="*/ 438824 h 1688976"/>
                <a:gd name="connsiteX29" fmla="*/ 64180 w 1395174"/>
                <a:gd name="connsiteY29" fmla="*/ 570569 h 1688976"/>
                <a:gd name="connsiteX30" fmla="*/ 22324 w 1395174"/>
                <a:gd name="connsiteY30" fmla="*/ 717813 h 1688976"/>
                <a:gd name="connsiteX31" fmla="*/ 5579 w 1395174"/>
                <a:gd name="connsiteY31" fmla="*/ 834058 h 1688976"/>
                <a:gd name="connsiteX32" fmla="*/ 0 w 1395174"/>
                <a:gd name="connsiteY32" fmla="*/ 934805 h 1688976"/>
                <a:gd name="connsiteX33" fmla="*/ 5581 w 1395174"/>
                <a:gd name="connsiteY33" fmla="*/ 989052 h 1688976"/>
                <a:gd name="connsiteX34" fmla="*/ 22324 w 1395174"/>
                <a:gd name="connsiteY34" fmla="*/ 1069131 h 1688976"/>
                <a:gd name="connsiteX35" fmla="*/ 41856 w 1395174"/>
                <a:gd name="connsiteY35" fmla="*/ 1136295 h 1688976"/>
                <a:gd name="connsiteX36" fmla="*/ 97667 w 1395174"/>
                <a:gd name="connsiteY36" fmla="*/ 1260290 h 1688976"/>
                <a:gd name="connsiteX37" fmla="*/ 131153 w 1395174"/>
                <a:gd name="connsiteY37" fmla="*/ 1317120 h 1688976"/>
                <a:gd name="connsiteX38" fmla="*/ 189751 w 1395174"/>
                <a:gd name="connsiteY38" fmla="*/ 1392032 h 1688976"/>
                <a:gd name="connsiteX39" fmla="*/ 259514 w 1395174"/>
                <a:gd name="connsiteY39" fmla="*/ 1472114 h 1688976"/>
                <a:gd name="connsiteX40" fmla="*/ 340437 w 1395174"/>
                <a:gd name="connsiteY40" fmla="*/ 1547027 h 1688976"/>
                <a:gd name="connsiteX41" fmla="*/ 432524 w 1395174"/>
                <a:gd name="connsiteY41" fmla="*/ 1601275 h 1688976"/>
                <a:gd name="connsiteX42" fmla="*/ 491124 w 1395174"/>
                <a:gd name="connsiteY42" fmla="*/ 1634856 h 1688976"/>
                <a:gd name="connsiteX43" fmla="*/ 608431 w 1395174"/>
                <a:gd name="connsiteY43" fmla="*/ 1688976 h 1688976"/>
                <a:gd name="connsiteX44" fmla="*/ 612054 w 1395174"/>
                <a:gd name="connsiteY44"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61751 w 1395174"/>
                <a:gd name="connsiteY18" fmla="*/ 586068 h 1688976"/>
                <a:gd name="connsiteX19" fmla="*/ 1392554 w 1395174"/>
                <a:gd name="connsiteY19" fmla="*/ 451613 h 1688976"/>
                <a:gd name="connsiteX20" fmla="*/ 1386865 w 1395174"/>
                <a:gd name="connsiteY20" fmla="*/ 322581 h 1688976"/>
                <a:gd name="connsiteX21" fmla="*/ 1292096 w 1395174"/>
                <a:gd name="connsiteY21" fmla="*/ 126128 h 1688976"/>
                <a:gd name="connsiteX22" fmla="*/ 1169209 w 1395174"/>
                <a:gd name="connsiteY22" fmla="*/ 43592 h 1688976"/>
                <a:gd name="connsiteX23" fmla="*/ 1010151 w 1395174"/>
                <a:gd name="connsiteY23" fmla="*/ 4843 h 1688976"/>
                <a:gd name="connsiteX24" fmla="*/ 901323 w 1395174"/>
                <a:gd name="connsiteY24" fmla="*/ 4844 h 1688976"/>
                <a:gd name="connsiteX25" fmla="*/ 725523 w 1395174"/>
                <a:gd name="connsiteY25" fmla="*/ 35843 h 1688976"/>
                <a:gd name="connsiteX26" fmla="*/ 599951 w 1395174"/>
                <a:gd name="connsiteY26" fmla="*/ 66840 h 1688976"/>
                <a:gd name="connsiteX27" fmla="*/ 440894 w 1395174"/>
                <a:gd name="connsiteY27" fmla="*/ 144336 h 1688976"/>
                <a:gd name="connsiteX28" fmla="*/ 265095 w 1395174"/>
                <a:gd name="connsiteY28" fmla="*/ 276081 h 1688976"/>
                <a:gd name="connsiteX29" fmla="*/ 139523 w 1395174"/>
                <a:gd name="connsiteY29" fmla="*/ 438824 h 1688976"/>
                <a:gd name="connsiteX30" fmla="*/ 64180 w 1395174"/>
                <a:gd name="connsiteY30" fmla="*/ 570569 h 1688976"/>
                <a:gd name="connsiteX31" fmla="*/ 22324 w 1395174"/>
                <a:gd name="connsiteY31" fmla="*/ 717813 h 1688976"/>
                <a:gd name="connsiteX32" fmla="*/ 5579 w 1395174"/>
                <a:gd name="connsiteY32" fmla="*/ 834058 h 1688976"/>
                <a:gd name="connsiteX33" fmla="*/ 0 w 1395174"/>
                <a:gd name="connsiteY33" fmla="*/ 934805 h 1688976"/>
                <a:gd name="connsiteX34" fmla="*/ 5581 w 1395174"/>
                <a:gd name="connsiteY34" fmla="*/ 989052 h 1688976"/>
                <a:gd name="connsiteX35" fmla="*/ 22324 w 1395174"/>
                <a:gd name="connsiteY35" fmla="*/ 1069131 h 1688976"/>
                <a:gd name="connsiteX36" fmla="*/ 41856 w 1395174"/>
                <a:gd name="connsiteY36" fmla="*/ 1136295 h 1688976"/>
                <a:gd name="connsiteX37" fmla="*/ 97667 w 1395174"/>
                <a:gd name="connsiteY37" fmla="*/ 1260290 h 1688976"/>
                <a:gd name="connsiteX38" fmla="*/ 131153 w 1395174"/>
                <a:gd name="connsiteY38" fmla="*/ 1317120 h 1688976"/>
                <a:gd name="connsiteX39" fmla="*/ 189751 w 1395174"/>
                <a:gd name="connsiteY39" fmla="*/ 1392032 h 1688976"/>
                <a:gd name="connsiteX40" fmla="*/ 259514 w 1395174"/>
                <a:gd name="connsiteY40" fmla="*/ 1472114 h 1688976"/>
                <a:gd name="connsiteX41" fmla="*/ 340437 w 1395174"/>
                <a:gd name="connsiteY41" fmla="*/ 1547027 h 1688976"/>
                <a:gd name="connsiteX42" fmla="*/ 432524 w 1395174"/>
                <a:gd name="connsiteY42" fmla="*/ 1601275 h 1688976"/>
                <a:gd name="connsiteX43" fmla="*/ 491124 w 1395174"/>
                <a:gd name="connsiteY43" fmla="*/ 1634856 h 1688976"/>
                <a:gd name="connsiteX44" fmla="*/ 608431 w 1395174"/>
                <a:gd name="connsiteY44" fmla="*/ 1688976 h 1688976"/>
                <a:gd name="connsiteX45" fmla="*/ 612054 w 1395174"/>
                <a:gd name="connsiteY45"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08733 w 1395174"/>
                <a:gd name="connsiteY18" fmla="*/ 658399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5174"/>
                <a:gd name="connsiteY0" fmla="*/ 1686519 h 1688976"/>
                <a:gd name="connsiteX1" fmla="*/ 612054 w 1395174"/>
                <a:gd name="connsiteY1" fmla="*/ 1686519 h 1688976"/>
                <a:gd name="connsiteX2" fmla="*/ 532383 w 1395174"/>
                <a:gd name="connsiteY2" fmla="*/ 1600212 h 1688976"/>
                <a:gd name="connsiteX3" fmla="*/ 502285 w 1395174"/>
                <a:gd name="connsiteY3" fmla="*/ 1528945 h 1688976"/>
                <a:gd name="connsiteX4" fmla="*/ 491123 w 1395174"/>
                <a:gd name="connsiteY4" fmla="*/ 1477280 h 1688976"/>
                <a:gd name="connsiteX5" fmla="*/ 468800 w 1395174"/>
                <a:gd name="connsiteY5" fmla="*/ 1415283 h 1688976"/>
                <a:gd name="connsiteX6" fmla="*/ 456754 w 1395174"/>
                <a:gd name="connsiteY6" fmla="*/ 1353314 h 1688976"/>
                <a:gd name="connsiteX7" fmla="*/ 466009 w 1395174"/>
                <a:gd name="connsiteY7" fmla="*/ 1255123 h 1688976"/>
                <a:gd name="connsiteX8" fmla="*/ 485911 w 1395174"/>
                <a:gd name="connsiteY8" fmla="*/ 1157215 h 1688976"/>
                <a:gd name="connsiteX9" fmla="*/ 540183 w 1395174"/>
                <a:gd name="connsiteY9" fmla="*/ 1039261 h 1688976"/>
                <a:gd name="connsiteX10" fmla="*/ 625066 w 1395174"/>
                <a:gd name="connsiteY10" fmla="*/ 965802 h 1688976"/>
                <a:gd name="connsiteX11" fmla="*/ 694828 w 1395174"/>
                <a:gd name="connsiteY11" fmla="*/ 921888 h 1688976"/>
                <a:gd name="connsiteX12" fmla="*/ 777197 w 1395174"/>
                <a:gd name="connsiteY12" fmla="*/ 887716 h 1688976"/>
                <a:gd name="connsiteX13" fmla="*/ 901323 w 1395174"/>
                <a:gd name="connsiteY13" fmla="*/ 872807 h 1688976"/>
                <a:gd name="connsiteX14" fmla="*/ 979456 w 1395174"/>
                <a:gd name="connsiteY14" fmla="*/ 870224 h 1688976"/>
                <a:gd name="connsiteX15" fmla="*/ 1070197 w 1395174"/>
                <a:gd name="connsiteY15" fmla="*/ 856718 h 1688976"/>
                <a:gd name="connsiteX16" fmla="*/ 1160837 w 1395174"/>
                <a:gd name="connsiteY16" fmla="*/ 805643 h 1688976"/>
                <a:gd name="connsiteX17" fmla="*/ 1236179 w 1395174"/>
                <a:gd name="connsiteY17" fmla="*/ 756561 h 1688976"/>
                <a:gd name="connsiteX18" fmla="*/ 1317104 w 1395174"/>
                <a:gd name="connsiteY18" fmla="*/ 671315 h 1688976"/>
                <a:gd name="connsiteX19" fmla="*/ 1361751 w 1395174"/>
                <a:gd name="connsiteY19" fmla="*/ 586068 h 1688976"/>
                <a:gd name="connsiteX20" fmla="*/ 1392554 w 1395174"/>
                <a:gd name="connsiteY20" fmla="*/ 451613 h 1688976"/>
                <a:gd name="connsiteX21" fmla="*/ 1386865 w 1395174"/>
                <a:gd name="connsiteY21" fmla="*/ 322581 h 1688976"/>
                <a:gd name="connsiteX22" fmla="*/ 1292096 w 1395174"/>
                <a:gd name="connsiteY22" fmla="*/ 126128 h 1688976"/>
                <a:gd name="connsiteX23" fmla="*/ 1169209 w 1395174"/>
                <a:gd name="connsiteY23" fmla="*/ 43592 h 1688976"/>
                <a:gd name="connsiteX24" fmla="*/ 1010151 w 1395174"/>
                <a:gd name="connsiteY24" fmla="*/ 4843 h 1688976"/>
                <a:gd name="connsiteX25" fmla="*/ 901323 w 1395174"/>
                <a:gd name="connsiteY25" fmla="*/ 4844 h 1688976"/>
                <a:gd name="connsiteX26" fmla="*/ 725523 w 1395174"/>
                <a:gd name="connsiteY26" fmla="*/ 35843 h 1688976"/>
                <a:gd name="connsiteX27" fmla="*/ 599951 w 1395174"/>
                <a:gd name="connsiteY27" fmla="*/ 66840 h 1688976"/>
                <a:gd name="connsiteX28" fmla="*/ 440894 w 1395174"/>
                <a:gd name="connsiteY28" fmla="*/ 144336 h 1688976"/>
                <a:gd name="connsiteX29" fmla="*/ 265095 w 1395174"/>
                <a:gd name="connsiteY29" fmla="*/ 276081 h 1688976"/>
                <a:gd name="connsiteX30" fmla="*/ 139523 w 1395174"/>
                <a:gd name="connsiteY30" fmla="*/ 438824 h 1688976"/>
                <a:gd name="connsiteX31" fmla="*/ 64180 w 1395174"/>
                <a:gd name="connsiteY31" fmla="*/ 570569 h 1688976"/>
                <a:gd name="connsiteX32" fmla="*/ 22324 w 1395174"/>
                <a:gd name="connsiteY32" fmla="*/ 717813 h 1688976"/>
                <a:gd name="connsiteX33" fmla="*/ 5579 w 1395174"/>
                <a:gd name="connsiteY33" fmla="*/ 834058 h 1688976"/>
                <a:gd name="connsiteX34" fmla="*/ 0 w 1395174"/>
                <a:gd name="connsiteY34" fmla="*/ 934805 h 1688976"/>
                <a:gd name="connsiteX35" fmla="*/ 5581 w 1395174"/>
                <a:gd name="connsiteY35" fmla="*/ 989052 h 1688976"/>
                <a:gd name="connsiteX36" fmla="*/ 22324 w 1395174"/>
                <a:gd name="connsiteY36" fmla="*/ 1069131 h 1688976"/>
                <a:gd name="connsiteX37" fmla="*/ 41856 w 1395174"/>
                <a:gd name="connsiteY37" fmla="*/ 1136295 h 1688976"/>
                <a:gd name="connsiteX38" fmla="*/ 97667 w 1395174"/>
                <a:gd name="connsiteY38" fmla="*/ 1260290 h 1688976"/>
                <a:gd name="connsiteX39" fmla="*/ 131153 w 1395174"/>
                <a:gd name="connsiteY39" fmla="*/ 1317120 h 1688976"/>
                <a:gd name="connsiteX40" fmla="*/ 189751 w 1395174"/>
                <a:gd name="connsiteY40" fmla="*/ 1392032 h 1688976"/>
                <a:gd name="connsiteX41" fmla="*/ 259514 w 1395174"/>
                <a:gd name="connsiteY41" fmla="*/ 1472114 h 1688976"/>
                <a:gd name="connsiteX42" fmla="*/ 340437 w 1395174"/>
                <a:gd name="connsiteY42" fmla="*/ 1547027 h 1688976"/>
                <a:gd name="connsiteX43" fmla="*/ 432524 w 1395174"/>
                <a:gd name="connsiteY43" fmla="*/ 1601275 h 1688976"/>
                <a:gd name="connsiteX44" fmla="*/ 491124 w 1395174"/>
                <a:gd name="connsiteY44" fmla="*/ 1634856 h 1688976"/>
                <a:gd name="connsiteX45" fmla="*/ 608431 w 1395174"/>
                <a:gd name="connsiteY45" fmla="*/ 1688976 h 1688976"/>
                <a:gd name="connsiteX46" fmla="*/ 612054 w 1395174"/>
                <a:gd name="connsiteY46"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47799 w 1394597"/>
                <a:gd name="connsiteY22" fmla="*/ 216668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4597"/>
                <a:gd name="connsiteY0" fmla="*/ 1686519 h 1688976"/>
                <a:gd name="connsiteX1" fmla="*/ 612054 w 1394597"/>
                <a:gd name="connsiteY1" fmla="*/ 1686519 h 1688976"/>
                <a:gd name="connsiteX2" fmla="*/ 532383 w 1394597"/>
                <a:gd name="connsiteY2" fmla="*/ 1600212 h 1688976"/>
                <a:gd name="connsiteX3" fmla="*/ 502285 w 1394597"/>
                <a:gd name="connsiteY3" fmla="*/ 1528945 h 1688976"/>
                <a:gd name="connsiteX4" fmla="*/ 491123 w 1394597"/>
                <a:gd name="connsiteY4" fmla="*/ 1477280 h 1688976"/>
                <a:gd name="connsiteX5" fmla="*/ 468800 w 1394597"/>
                <a:gd name="connsiteY5" fmla="*/ 1415283 h 1688976"/>
                <a:gd name="connsiteX6" fmla="*/ 456754 w 1394597"/>
                <a:gd name="connsiteY6" fmla="*/ 1353314 h 1688976"/>
                <a:gd name="connsiteX7" fmla="*/ 466009 w 1394597"/>
                <a:gd name="connsiteY7" fmla="*/ 1255123 h 1688976"/>
                <a:gd name="connsiteX8" fmla="*/ 485911 w 1394597"/>
                <a:gd name="connsiteY8" fmla="*/ 1157215 h 1688976"/>
                <a:gd name="connsiteX9" fmla="*/ 540183 w 1394597"/>
                <a:gd name="connsiteY9" fmla="*/ 1039261 h 1688976"/>
                <a:gd name="connsiteX10" fmla="*/ 625066 w 1394597"/>
                <a:gd name="connsiteY10" fmla="*/ 965802 h 1688976"/>
                <a:gd name="connsiteX11" fmla="*/ 694828 w 1394597"/>
                <a:gd name="connsiteY11" fmla="*/ 921888 h 1688976"/>
                <a:gd name="connsiteX12" fmla="*/ 777197 w 1394597"/>
                <a:gd name="connsiteY12" fmla="*/ 887716 h 1688976"/>
                <a:gd name="connsiteX13" fmla="*/ 901323 w 1394597"/>
                <a:gd name="connsiteY13" fmla="*/ 872807 h 1688976"/>
                <a:gd name="connsiteX14" fmla="*/ 979456 w 1394597"/>
                <a:gd name="connsiteY14" fmla="*/ 870224 h 1688976"/>
                <a:gd name="connsiteX15" fmla="*/ 1070197 w 1394597"/>
                <a:gd name="connsiteY15" fmla="*/ 856718 h 1688976"/>
                <a:gd name="connsiteX16" fmla="*/ 1160837 w 1394597"/>
                <a:gd name="connsiteY16" fmla="*/ 805643 h 1688976"/>
                <a:gd name="connsiteX17" fmla="*/ 1236179 w 1394597"/>
                <a:gd name="connsiteY17" fmla="*/ 756561 h 1688976"/>
                <a:gd name="connsiteX18" fmla="*/ 1317104 w 1394597"/>
                <a:gd name="connsiteY18" fmla="*/ 671315 h 1688976"/>
                <a:gd name="connsiteX19" fmla="*/ 1361751 w 1394597"/>
                <a:gd name="connsiteY19" fmla="*/ 586068 h 1688976"/>
                <a:gd name="connsiteX20" fmla="*/ 1392554 w 1394597"/>
                <a:gd name="connsiteY20" fmla="*/ 451613 h 1688976"/>
                <a:gd name="connsiteX21" fmla="*/ 1386865 w 1394597"/>
                <a:gd name="connsiteY21" fmla="*/ 322581 h 1688976"/>
                <a:gd name="connsiteX22" fmla="*/ 1364542 w 1394597"/>
                <a:gd name="connsiteY22" fmla="*/ 237333 h 1688976"/>
                <a:gd name="connsiteX23" fmla="*/ 1292096 w 1394597"/>
                <a:gd name="connsiteY23" fmla="*/ 126128 h 1688976"/>
                <a:gd name="connsiteX24" fmla="*/ 1169209 w 1394597"/>
                <a:gd name="connsiteY24" fmla="*/ 43592 h 1688976"/>
                <a:gd name="connsiteX25" fmla="*/ 1010151 w 1394597"/>
                <a:gd name="connsiteY25" fmla="*/ 4843 h 1688976"/>
                <a:gd name="connsiteX26" fmla="*/ 901323 w 1394597"/>
                <a:gd name="connsiteY26" fmla="*/ 4844 h 1688976"/>
                <a:gd name="connsiteX27" fmla="*/ 725523 w 1394597"/>
                <a:gd name="connsiteY27" fmla="*/ 35843 h 1688976"/>
                <a:gd name="connsiteX28" fmla="*/ 599951 w 1394597"/>
                <a:gd name="connsiteY28" fmla="*/ 66840 h 1688976"/>
                <a:gd name="connsiteX29" fmla="*/ 440894 w 1394597"/>
                <a:gd name="connsiteY29" fmla="*/ 144336 h 1688976"/>
                <a:gd name="connsiteX30" fmla="*/ 265095 w 1394597"/>
                <a:gd name="connsiteY30" fmla="*/ 276081 h 1688976"/>
                <a:gd name="connsiteX31" fmla="*/ 139523 w 1394597"/>
                <a:gd name="connsiteY31" fmla="*/ 438824 h 1688976"/>
                <a:gd name="connsiteX32" fmla="*/ 64180 w 1394597"/>
                <a:gd name="connsiteY32" fmla="*/ 570569 h 1688976"/>
                <a:gd name="connsiteX33" fmla="*/ 22324 w 1394597"/>
                <a:gd name="connsiteY33" fmla="*/ 717813 h 1688976"/>
                <a:gd name="connsiteX34" fmla="*/ 5579 w 1394597"/>
                <a:gd name="connsiteY34" fmla="*/ 834058 h 1688976"/>
                <a:gd name="connsiteX35" fmla="*/ 0 w 1394597"/>
                <a:gd name="connsiteY35" fmla="*/ 934805 h 1688976"/>
                <a:gd name="connsiteX36" fmla="*/ 5581 w 1394597"/>
                <a:gd name="connsiteY36" fmla="*/ 989052 h 1688976"/>
                <a:gd name="connsiteX37" fmla="*/ 22324 w 1394597"/>
                <a:gd name="connsiteY37" fmla="*/ 1069131 h 1688976"/>
                <a:gd name="connsiteX38" fmla="*/ 41856 w 1394597"/>
                <a:gd name="connsiteY38" fmla="*/ 1136295 h 1688976"/>
                <a:gd name="connsiteX39" fmla="*/ 97667 w 1394597"/>
                <a:gd name="connsiteY39" fmla="*/ 1260290 h 1688976"/>
                <a:gd name="connsiteX40" fmla="*/ 131153 w 1394597"/>
                <a:gd name="connsiteY40" fmla="*/ 1317120 h 1688976"/>
                <a:gd name="connsiteX41" fmla="*/ 189751 w 1394597"/>
                <a:gd name="connsiteY41" fmla="*/ 1392032 h 1688976"/>
                <a:gd name="connsiteX42" fmla="*/ 259514 w 1394597"/>
                <a:gd name="connsiteY42" fmla="*/ 1472114 h 1688976"/>
                <a:gd name="connsiteX43" fmla="*/ 340437 w 1394597"/>
                <a:gd name="connsiteY43" fmla="*/ 1547027 h 1688976"/>
                <a:gd name="connsiteX44" fmla="*/ 432524 w 1394597"/>
                <a:gd name="connsiteY44" fmla="*/ 1601275 h 1688976"/>
                <a:gd name="connsiteX45" fmla="*/ 491124 w 1394597"/>
                <a:gd name="connsiteY45" fmla="*/ 1634856 h 1688976"/>
                <a:gd name="connsiteX46" fmla="*/ 608431 w 1394597"/>
                <a:gd name="connsiteY46" fmla="*/ 1688976 h 1688976"/>
                <a:gd name="connsiteX47" fmla="*/ 612054 w 1394597"/>
                <a:gd name="connsiteY47" fmla="*/ 1686519 h 1688976"/>
                <a:gd name="connsiteX0" fmla="*/ 612054 w 1395021"/>
                <a:gd name="connsiteY0" fmla="*/ 1686519 h 1688976"/>
                <a:gd name="connsiteX1" fmla="*/ 612054 w 1395021"/>
                <a:gd name="connsiteY1" fmla="*/ 1686519 h 1688976"/>
                <a:gd name="connsiteX2" fmla="*/ 532383 w 1395021"/>
                <a:gd name="connsiteY2" fmla="*/ 1600212 h 1688976"/>
                <a:gd name="connsiteX3" fmla="*/ 502285 w 1395021"/>
                <a:gd name="connsiteY3" fmla="*/ 1528945 h 1688976"/>
                <a:gd name="connsiteX4" fmla="*/ 491123 w 1395021"/>
                <a:gd name="connsiteY4" fmla="*/ 1477280 h 1688976"/>
                <a:gd name="connsiteX5" fmla="*/ 468800 w 1395021"/>
                <a:gd name="connsiteY5" fmla="*/ 1415283 h 1688976"/>
                <a:gd name="connsiteX6" fmla="*/ 456754 w 1395021"/>
                <a:gd name="connsiteY6" fmla="*/ 1353314 h 1688976"/>
                <a:gd name="connsiteX7" fmla="*/ 466009 w 1395021"/>
                <a:gd name="connsiteY7" fmla="*/ 1255123 h 1688976"/>
                <a:gd name="connsiteX8" fmla="*/ 485911 w 1395021"/>
                <a:gd name="connsiteY8" fmla="*/ 1157215 h 1688976"/>
                <a:gd name="connsiteX9" fmla="*/ 540183 w 1395021"/>
                <a:gd name="connsiteY9" fmla="*/ 1039261 h 1688976"/>
                <a:gd name="connsiteX10" fmla="*/ 625066 w 1395021"/>
                <a:gd name="connsiteY10" fmla="*/ 965802 h 1688976"/>
                <a:gd name="connsiteX11" fmla="*/ 694828 w 1395021"/>
                <a:gd name="connsiteY11" fmla="*/ 921888 h 1688976"/>
                <a:gd name="connsiteX12" fmla="*/ 777197 w 1395021"/>
                <a:gd name="connsiteY12" fmla="*/ 887716 h 1688976"/>
                <a:gd name="connsiteX13" fmla="*/ 901323 w 1395021"/>
                <a:gd name="connsiteY13" fmla="*/ 872807 h 1688976"/>
                <a:gd name="connsiteX14" fmla="*/ 979456 w 1395021"/>
                <a:gd name="connsiteY14" fmla="*/ 870224 h 1688976"/>
                <a:gd name="connsiteX15" fmla="*/ 1070197 w 1395021"/>
                <a:gd name="connsiteY15" fmla="*/ 856718 h 1688976"/>
                <a:gd name="connsiteX16" fmla="*/ 1160837 w 1395021"/>
                <a:gd name="connsiteY16" fmla="*/ 805643 h 1688976"/>
                <a:gd name="connsiteX17" fmla="*/ 1236179 w 1395021"/>
                <a:gd name="connsiteY17" fmla="*/ 756561 h 1688976"/>
                <a:gd name="connsiteX18" fmla="*/ 1317104 w 1395021"/>
                <a:gd name="connsiteY18" fmla="*/ 671315 h 1688976"/>
                <a:gd name="connsiteX19" fmla="*/ 1361751 w 1395021"/>
                <a:gd name="connsiteY19" fmla="*/ 586068 h 1688976"/>
                <a:gd name="connsiteX20" fmla="*/ 1392554 w 1395021"/>
                <a:gd name="connsiteY20" fmla="*/ 451613 h 1688976"/>
                <a:gd name="connsiteX21" fmla="*/ 1392447 w 1395021"/>
                <a:gd name="connsiteY21" fmla="*/ 376828 h 1688976"/>
                <a:gd name="connsiteX22" fmla="*/ 1386865 w 1395021"/>
                <a:gd name="connsiteY22" fmla="*/ 322581 h 1688976"/>
                <a:gd name="connsiteX23" fmla="*/ 1364542 w 1395021"/>
                <a:gd name="connsiteY23" fmla="*/ 237333 h 1688976"/>
                <a:gd name="connsiteX24" fmla="*/ 1292096 w 1395021"/>
                <a:gd name="connsiteY24" fmla="*/ 126128 h 1688976"/>
                <a:gd name="connsiteX25" fmla="*/ 1169209 w 1395021"/>
                <a:gd name="connsiteY25" fmla="*/ 43592 h 1688976"/>
                <a:gd name="connsiteX26" fmla="*/ 1010151 w 1395021"/>
                <a:gd name="connsiteY26" fmla="*/ 4843 h 1688976"/>
                <a:gd name="connsiteX27" fmla="*/ 901323 w 1395021"/>
                <a:gd name="connsiteY27" fmla="*/ 4844 h 1688976"/>
                <a:gd name="connsiteX28" fmla="*/ 725523 w 1395021"/>
                <a:gd name="connsiteY28" fmla="*/ 35843 h 1688976"/>
                <a:gd name="connsiteX29" fmla="*/ 599951 w 1395021"/>
                <a:gd name="connsiteY29" fmla="*/ 66840 h 1688976"/>
                <a:gd name="connsiteX30" fmla="*/ 440894 w 1395021"/>
                <a:gd name="connsiteY30" fmla="*/ 144336 h 1688976"/>
                <a:gd name="connsiteX31" fmla="*/ 265095 w 1395021"/>
                <a:gd name="connsiteY31" fmla="*/ 276081 h 1688976"/>
                <a:gd name="connsiteX32" fmla="*/ 139523 w 1395021"/>
                <a:gd name="connsiteY32" fmla="*/ 438824 h 1688976"/>
                <a:gd name="connsiteX33" fmla="*/ 64180 w 1395021"/>
                <a:gd name="connsiteY33" fmla="*/ 570569 h 1688976"/>
                <a:gd name="connsiteX34" fmla="*/ 22324 w 1395021"/>
                <a:gd name="connsiteY34" fmla="*/ 717813 h 1688976"/>
                <a:gd name="connsiteX35" fmla="*/ 5579 w 1395021"/>
                <a:gd name="connsiteY35" fmla="*/ 834058 h 1688976"/>
                <a:gd name="connsiteX36" fmla="*/ 0 w 1395021"/>
                <a:gd name="connsiteY36" fmla="*/ 934805 h 1688976"/>
                <a:gd name="connsiteX37" fmla="*/ 5581 w 1395021"/>
                <a:gd name="connsiteY37" fmla="*/ 989052 h 1688976"/>
                <a:gd name="connsiteX38" fmla="*/ 22324 w 1395021"/>
                <a:gd name="connsiteY38" fmla="*/ 1069131 h 1688976"/>
                <a:gd name="connsiteX39" fmla="*/ 41856 w 1395021"/>
                <a:gd name="connsiteY39" fmla="*/ 1136295 h 1688976"/>
                <a:gd name="connsiteX40" fmla="*/ 97667 w 1395021"/>
                <a:gd name="connsiteY40" fmla="*/ 1260290 h 1688976"/>
                <a:gd name="connsiteX41" fmla="*/ 131153 w 1395021"/>
                <a:gd name="connsiteY41" fmla="*/ 1317120 h 1688976"/>
                <a:gd name="connsiteX42" fmla="*/ 189751 w 1395021"/>
                <a:gd name="connsiteY42" fmla="*/ 1392032 h 1688976"/>
                <a:gd name="connsiteX43" fmla="*/ 259514 w 1395021"/>
                <a:gd name="connsiteY43" fmla="*/ 1472114 h 1688976"/>
                <a:gd name="connsiteX44" fmla="*/ 340437 w 1395021"/>
                <a:gd name="connsiteY44" fmla="*/ 1547027 h 1688976"/>
                <a:gd name="connsiteX45" fmla="*/ 432524 w 1395021"/>
                <a:gd name="connsiteY45" fmla="*/ 1601275 h 1688976"/>
                <a:gd name="connsiteX46" fmla="*/ 491124 w 1395021"/>
                <a:gd name="connsiteY46" fmla="*/ 1634856 h 1688976"/>
                <a:gd name="connsiteX47" fmla="*/ 608431 w 1395021"/>
                <a:gd name="connsiteY47" fmla="*/ 1688976 h 1688976"/>
                <a:gd name="connsiteX48" fmla="*/ 612054 w 1395021"/>
                <a:gd name="connsiteY48" fmla="*/ 1686519 h 1688976"/>
                <a:gd name="connsiteX0" fmla="*/ 612054 w 1401002"/>
                <a:gd name="connsiteY0" fmla="*/ 1686519 h 1688976"/>
                <a:gd name="connsiteX1" fmla="*/ 612054 w 1401002"/>
                <a:gd name="connsiteY1" fmla="*/ 1686519 h 1688976"/>
                <a:gd name="connsiteX2" fmla="*/ 532383 w 1401002"/>
                <a:gd name="connsiteY2" fmla="*/ 1600212 h 1688976"/>
                <a:gd name="connsiteX3" fmla="*/ 502285 w 1401002"/>
                <a:gd name="connsiteY3" fmla="*/ 1528945 h 1688976"/>
                <a:gd name="connsiteX4" fmla="*/ 491123 w 1401002"/>
                <a:gd name="connsiteY4" fmla="*/ 1477280 h 1688976"/>
                <a:gd name="connsiteX5" fmla="*/ 468800 w 1401002"/>
                <a:gd name="connsiteY5" fmla="*/ 1415283 h 1688976"/>
                <a:gd name="connsiteX6" fmla="*/ 456754 w 1401002"/>
                <a:gd name="connsiteY6" fmla="*/ 1353314 h 1688976"/>
                <a:gd name="connsiteX7" fmla="*/ 466009 w 1401002"/>
                <a:gd name="connsiteY7" fmla="*/ 1255123 h 1688976"/>
                <a:gd name="connsiteX8" fmla="*/ 485911 w 1401002"/>
                <a:gd name="connsiteY8" fmla="*/ 1157215 h 1688976"/>
                <a:gd name="connsiteX9" fmla="*/ 540183 w 1401002"/>
                <a:gd name="connsiteY9" fmla="*/ 1039261 h 1688976"/>
                <a:gd name="connsiteX10" fmla="*/ 625066 w 1401002"/>
                <a:gd name="connsiteY10" fmla="*/ 965802 h 1688976"/>
                <a:gd name="connsiteX11" fmla="*/ 694828 w 1401002"/>
                <a:gd name="connsiteY11" fmla="*/ 921888 h 1688976"/>
                <a:gd name="connsiteX12" fmla="*/ 777197 w 1401002"/>
                <a:gd name="connsiteY12" fmla="*/ 887716 h 1688976"/>
                <a:gd name="connsiteX13" fmla="*/ 901323 w 1401002"/>
                <a:gd name="connsiteY13" fmla="*/ 872807 h 1688976"/>
                <a:gd name="connsiteX14" fmla="*/ 979456 w 1401002"/>
                <a:gd name="connsiteY14" fmla="*/ 870224 h 1688976"/>
                <a:gd name="connsiteX15" fmla="*/ 1070197 w 1401002"/>
                <a:gd name="connsiteY15" fmla="*/ 856718 h 1688976"/>
                <a:gd name="connsiteX16" fmla="*/ 1160837 w 1401002"/>
                <a:gd name="connsiteY16" fmla="*/ 805643 h 1688976"/>
                <a:gd name="connsiteX17" fmla="*/ 1236179 w 1401002"/>
                <a:gd name="connsiteY17" fmla="*/ 756561 h 1688976"/>
                <a:gd name="connsiteX18" fmla="*/ 1317104 w 1401002"/>
                <a:gd name="connsiteY18" fmla="*/ 671315 h 1688976"/>
                <a:gd name="connsiteX19" fmla="*/ 1361751 w 1401002"/>
                <a:gd name="connsiteY19" fmla="*/ 586068 h 1688976"/>
                <a:gd name="connsiteX20" fmla="*/ 1392554 w 1401002"/>
                <a:gd name="connsiteY20" fmla="*/ 451613 h 1688976"/>
                <a:gd name="connsiteX21" fmla="*/ 1400818 w 1401002"/>
                <a:gd name="connsiteY21" fmla="*/ 381995 h 1688976"/>
                <a:gd name="connsiteX22" fmla="*/ 1386865 w 1401002"/>
                <a:gd name="connsiteY22" fmla="*/ 322581 h 1688976"/>
                <a:gd name="connsiteX23" fmla="*/ 1364542 w 1401002"/>
                <a:gd name="connsiteY23" fmla="*/ 237333 h 1688976"/>
                <a:gd name="connsiteX24" fmla="*/ 1292096 w 1401002"/>
                <a:gd name="connsiteY24" fmla="*/ 126128 h 1688976"/>
                <a:gd name="connsiteX25" fmla="*/ 1169209 w 1401002"/>
                <a:gd name="connsiteY25" fmla="*/ 43592 h 1688976"/>
                <a:gd name="connsiteX26" fmla="*/ 1010151 w 1401002"/>
                <a:gd name="connsiteY26" fmla="*/ 4843 h 1688976"/>
                <a:gd name="connsiteX27" fmla="*/ 901323 w 1401002"/>
                <a:gd name="connsiteY27" fmla="*/ 4844 h 1688976"/>
                <a:gd name="connsiteX28" fmla="*/ 725523 w 1401002"/>
                <a:gd name="connsiteY28" fmla="*/ 35843 h 1688976"/>
                <a:gd name="connsiteX29" fmla="*/ 599951 w 1401002"/>
                <a:gd name="connsiteY29" fmla="*/ 66840 h 1688976"/>
                <a:gd name="connsiteX30" fmla="*/ 440894 w 1401002"/>
                <a:gd name="connsiteY30" fmla="*/ 144336 h 1688976"/>
                <a:gd name="connsiteX31" fmla="*/ 265095 w 1401002"/>
                <a:gd name="connsiteY31" fmla="*/ 276081 h 1688976"/>
                <a:gd name="connsiteX32" fmla="*/ 139523 w 1401002"/>
                <a:gd name="connsiteY32" fmla="*/ 438824 h 1688976"/>
                <a:gd name="connsiteX33" fmla="*/ 64180 w 1401002"/>
                <a:gd name="connsiteY33" fmla="*/ 570569 h 1688976"/>
                <a:gd name="connsiteX34" fmla="*/ 22324 w 1401002"/>
                <a:gd name="connsiteY34" fmla="*/ 717813 h 1688976"/>
                <a:gd name="connsiteX35" fmla="*/ 5579 w 1401002"/>
                <a:gd name="connsiteY35" fmla="*/ 834058 h 1688976"/>
                <a:gd name="connsiteX36" fmla="*/ 0 w 1401002"/>
                <a:gd name="connsiteY36" fmla="*/ 934805 h 1688976"/>
                <a:gd name="connsiteX37" fmla="*/ 5581 w 1401002"/>
                <a:gd name="connsiteY37" fmla="*/ 989052 h 1688976"/>
                <a:gd name="connsiteX38" fmla="*/ 22324 w 1401002"/>
                <a:gd name="connsiteY38" fmla="*/ 1069131 h 1688976"/>
                <a:gd name="connsiteX39" fmla="*/ 41856 w 1401002"/>
                <a:gd name="connsiteY39" fmla="*/ 1136295 h 1688976"/>
                <a:gd name="connsiteX40" fmla="*/ 97667 w 1401002"/>
                <a:gd name="connsiteY40" fmla="*/ 1260290 h 1688976"/>
                <a:gd name="connsiteX41" fmla="*/ 131153 w 1401002"/>
                <a:gd name="connsiteY41" fmla="*/ 1317120 h 1688976"/>
                <a:gd name="connsiteX42" fmla="*/ 189751 w 1401002"/>
                <a:gd name="connsiteY42" fmla="*/ 1392032 h 1688976"/>
                <a:gd name="connsiteX43" fmla="*/ 259514 w 1401002"/>
                <a:gd name="connsiteY43" fmla="*/ 1472114 h 1688976"/>
                <a:gd name="connsiteX44" fmla="*/ 340437 w 1401002"/>
                <a:gd name="connsiteY44" fmla="*/ 1547027 h 1688976"/>
                <a:gd name="connsiteX45" fmla="*/ 432524 w 1401002"/>
                <a:gd name="connsiteY45" fmla="*/ 1601275 h 1688976"/>
                <a:gd name="connsiteX46" fmla="*/ 491124 w 1401002"/>
                <a:gd name="connsiteY46" fmla="*/ 1634856 h 1688976"/>
                <a:gd name="connsiteX47" fmla="*/ 608431 w 1401002"/>
                <a:gd name="connsiteY47" fmla="*/ 1688976 h 1688976"/>
                <a:gd name="connsiteX48" fmla="*/ 612054 w 1401002"/>
                <a:gd name="connsiteY48" fmla="*/ 1686519 h 1688976"/>
                <a:gd name="connsiteX0" fmla="*/ 612054 w 1400934"/>
                <a:gd name="connsiteY0" fmla="*/ 1686519 h 1688976"/>
                <a:gd name="connsiteX1" fmla="*/ 612054 w 1400934"/>
                <a:gd name="connsiteY1" fmla="*/ 1686519 h 1688976"/>
                <a:gd name="connsiteX2" fmla="*/ 532383 w 1400934"/>
                <a:gd name="connsiteY2" fmla="*/ 1600212 h 1688976"/>
                <a:gd name="connsiteX3" fmla="*/ 502285 w 1400934"/>
                <a:gd name="connsiteY3" fmla="*/ 1528945 h 1688976"/>
                <a:gd name="connsiteX4" fmla="*/ 491123 w 1400934"/>
                <a:gd name="connsiteY4" fmla="*/ 1477280 h 1688976"/>
                <a:gd name="connsiteX5" fmla="*/ 468800 w 1400934"/>
                <a:gd name="connsiteY5" fmla="*/ 1415283 h 1688976"/>
                <a:gd name="connsiteX6" fmla="*/ 456754 w 1400934"/>
                <a:gd name="connsiteY6" fmla="*/ 1353314 h 1688976"/>
                <a:gd name="connsiteX7" fmla="*/ 466009 w 1400934"/>
                <a:gd name="connsiteY7" fmla="*/ 1255123 h 1688976"/>
                <a:gd name="connsiteX8" fmla="*/ 485911 w 1400934"/>
                <a:gd name="connsiteY8" fmla="*/ 1157215 h 1688976"/>
                <a:gd name="connsiteX9" fmla="*/ 540183 w 1400934"/>
                <a:gd name="connsiteY9" fmla="*/ 1039261 h 1688976"/>
                <a:gd name="connsiteX10" fmla="*/ 625066 w 1400934"/>
                <a:gd name="connsiteY10" fmla="*/ 965802 h 1688976"/>
                <a:gd name="connsiteX11" fmla="*/ 694828 w 1400934"/>
                <a:gd name="connsiteY11" fmla="*/ 921888 h 1688976"/>
                <a:gd name="connsiteX12" fmla="*/ 777197 w 1400934"/>
                <a:gd name="connsiteY12" fmla="*/ 887716 h 1688976"/>
                <a:gd name="connsiteX13" fmla="*/ 901323 w 1400934"/>
                <a:gd name="connsiteY13" fmla="*/ 872807 h 1688976"/>
                <a:gd name="connsiteX14" fmla="*/ 979456 w 1400934"/>
                <a:gd name="connsiteY14" fmla="*/ 870224 h 1688976"/>
                <a:gd name="connsiteX15" fmla="*/ 1070197 w 1400934"/>
                <a:gd name="connsiteY15" fmla="*/ 856718 h 1688976"/>
                <a:gd name="connsiteX16" fmla="*/ 1160837 w 1400934"/>
                <a:gd name="connsiteY16" fmla="*/ 805643 h 1688976"/>
                <a:gd name="connsiteX17" fmla="*/ 1236179 w 1400934"/>
                <a:gd name="connsiteY17" fmla="*/ 756561 h 1688976"/>
                <a:gd name="connsiteX18" fmla="*/ 1317104 w 1400934"/>
                <a:gd name="connsiteY18" fmla="*/ 671315 h 1688976"/>
                <a:gd name="connsiteX19" fmla="*/ 1361751 w 1400934"/>
                <a:gd name="connsiteY19" fmla="*/ 586068 h 1688976"/>
                <a:gd name="connsiteX20" fmla="*/ 1375704 w 1400934"/>
                <a:gd name="connsiteY20" fmla="*/ 518905 h 1688976"/>
                <a:gd name="connsiteX21" fmla="*/ 1392554 w 1400934"/>
                <a:gd name="connsiteY21" fmla="*/ 451613 h 1688976"/>
                <a:gd name="connsiteX22" fmla="*/ 1400818 w 1400934"/>
                <a:gd name="connsiteY22" fmla="*/ 381995 h 1688976"/>
                <a:gd name="connsiteX23" fmla="*/ 1386865 w 1400934"/>
                <a:gd name="connsiteY23" fmla="*/ 322581 h 1688976"/>
                <a:gd name="connsiteX24" fmla="*/ 1364542 w 1400934"/>
                <a:gd name="connsiteY24" fmla="*/ 237333 h 1688976"/>
                <a:gd name="connsiteX25" fmla="*/ 1292096 w 1400934"/>
                <a:gd name="connsiteY25" fmla="*/ 126128 h 1688976"/>
                <a:gd name="connsiteX26" fmla="*/ 1169209 w 1400934"/>
                <a:gd name="connsiteY26" fmla="*/ 43592 h 1688976"/>
                <a:gd name="connsiteX27" fmla="*/ 1010151 w 1400934"/>
                <a:gd name="connsiteY27" fmla="*/ 4843 h 1688976"/>
                <a:gd name="connsiteX28" fmla="*/ 901323 w 1400934"/>
                <a:gd name="connsiteY28" fmla="*/ 4844 h 1688976"/>
                <a:gd name="connsiteX29" fmla="*/ 725523 w 1400934"/>
                <a:gd name="connsiteY29" fmla="*/ 35843 h 1688976"/>
                <a:gd name="connsiteX30" fmla="*/ 599951 w 1400934"/>
                <a:gd name="connsiteY30" fmla="*/ 66840 h 1688976"/>
                <a:gd name="connsiteX31" fmla="*/ 440894 w 1400934"/>
                <a:gd name="connsiteY31" fmla="*/ 144336 h 1688976"/>
                <a:gd name="connsiteX32" fmla="*/ 265095 w 1400934"/>
                <a:gd name="connsiteY32" fmla="*/ 276081 h 1688976"/>
                <a:gd name="connsiteX33" fmla="*/ 139523 w 1400934"/>
                <a:gd name="connsiteY33" fmla="*/ 438824 h 1688976"/>
                <a:gd name="connsiteX34" fmla="*/ 64180 w 1400934"/>
                <a:gd name="connsiteY34" fmla="*/ 570569 h 1688976"/>
                <a:gd name="connsiteX35" fmla="*/ 22324 w 1400934"/>
                <a:gd name="connsiteY35" fmla="*/ 717813 h 1688976"/>
                <a:gd name="connsiteX36" fmla="*/ 5579 w 1400934"/>
                <a:gd name="connsiteY36" fmla="*/ 834058 h 1688976"/>
                <a:gd name="connsiteX37" fmla="*/ 0 w 1400934"/>
                <a:gd name="connsiteY37" fmla="*/ 934805 h 1688976"/>
                <a:gd name="connsiteX38" fmla="*/ 5581 w 1400934"/>
                <a:gd name="connsiteY38" fmla="*/ 989052 h 1688976"/>
                <a:gd name="connsiteX39" fmla="*/ 22324 w 1400934"/>
                <a:gd name="connsiteY39" fmla="*/ 1069131 h 1688976"/>
                <a:gd name="connsiteX40" fmla="*/ 41856 w 1400934"/>
                <a:gd name="connsiteY40" fmla="*/ 1136295 h 1688976"/>
                <a:gd name="connsiteX41" fmla="*/ 97667 w 1400934"/>
                <a:gd name="connsiteY41" fmla="*/ 1260290 h 1688976"/>
                <a:gd name="connsiteX42" fmla="*/ 131153 w 1400934"/>
                <a:gd name="connsiteY42" fmla="*/ 1317120 h 1688976"/>
                <a:gd name="connsiteX43" fmla="*/ 189751 w 1400934"/>
                <a:gd name="connsiteY43" fmla="*/ 1392032 h 1688976"/>
                <a:gd name="connsiteX44" fmla="*/ 259514 w 1400934"/>
                <a:gd name="connsiteY44" fmla="*/ 1472114 h 1688976"/>
                <a:gd name="connsiteX45" fmla="*/ 340437 w 1400934"/>
                <a:gd name="connsiteY45" fmla="*/ 1547027 h 1688976"/>
                <a:gd name="connsiteX46" fmla="*/ 432524 w 1400934"/>
                <a:gd name="connsiteY46" fmla="*/ 1601275 h 1688976"/>
                <a:gd name="connsiteX47" fmla="*/ 491124 w 1400934"/>
                <a:gd name="connsiteY47" fmla="*/ 1634856 h 1688976"/>
                <a:gd name="connsiteX48" fmla="*/ 608431 w 1400934"/>
                <a:gd name="connsiteY48" fmla="*/ 1688976 h 1688976"/>
                <a:gd name="connsiteX49" fmla="*/ 612054 w 1400934"/>
                <a:gd name="connsiteY49" fmla="*/ 1686519 h 1688976"/>
                <a:gd name="connsiteX0" fmla="*/ 612054 w 1400918"/>
                <a:gd name="connsiteY0" fmla="*/ 1686519 h 1688976"/>
                <a:gd name="connsiteX1" fmla="*/ 612054 w 1400918"/>
                <a:gd name="connsiteY1" fmla="*/ 1686519 h 1688976"/>
                <a:gd name="connsiteX2" fmla="*/ 532383 w 1400918"/>
                <a:gd name="connsiteY2" fmla="*/ 1600212 h 1688976"/>
                <a:gd name="connsiteX3" fmla="*/ 502285 w 1400918"/>
                <a:gd name="connsiteY3" fmla="*/ 1528945 h 1688976"/>
                <a:gd name="connsiteX4" fmla="*/ 491123 w 1400918"/>
                <a:gd name="connsiteY4" fmla="*/ 1477280 h 1688976"/>
                <a:gd name="connsiteX5" fmla="*/ 468800 w 1400918"/>
                <a:gd name="connsiteY5" fmla="*/ 1415283 h 1688976"/>
                <a:gd name="connsiteX6" fmla="*/ 456754 w 1400918"/>
                <a:gd name="connsiteY6" fmla="*/ 1353314 h 1688976"/>
                <a:gd name="connsiteX7" fmla="*/ 466009 w 1400918"/>
                <a:gd name="connsiteY7" fmla="*/ 1255123 h 1688976"/>
                <a:gd name="connsiteX8" fmla="*/ 485911 w 1400918"/>
                <a:gd name="connsiteY8" fmla="*/ 1157215 h 1688976"/>
                <a:gd name="connsiteX9" fmla="*/ 540183 w 1400918"/>
                <a:gd name="connsiteY9" fmla="*/ 1039261 h 1688976"/>
                <a:gd name="connsiteX10" fmla="*/ 625066 w 1400918"/>
                <a:gd name="connsiteY10" fmla="*/ 965802 h 1688976"/>
                <a:gd name="connsiteX11" fmla="*/ 694828 w 1400918"/>
                <a:gd name="connsiteY11" fmla="*/ 921888 h 1688976"/>
                <a:gd name="connsiteX12" fmla="*/ 777197 w 1400918"/>
                <a:gd name="connsiteY12" fmla="*/ 887716 h 1688976"/>
                <a:gd name="connsiteX13" fmla="*/ 901323 w 1400918"/>
                <a:gd name="connsiteY13" fmla="*/ 872807 h 1688976"/>
                <a:gd name="connsiteX14" fmla="*/ 979456 w 1400918"/>
                <a:gd name="connsiteY14" fmla="*/ 870224 h 1688976"/>
                <a:gd name="connsiteX15" fmla="*/ 1070197 w 1400918"/>
                <a:gd name="connsiteY15" fmla="*/ 856718 h 1688976"/>
                <a:gd name="connsiteX16" fmla="*/ 1160837 w 1400918"/>
                <a:gd name="connsiteY16" fmla="*/ 805643 h 1688976"/>
                <a:gd name="connsiteX17" fmla="*/ 1236179 w 1400918"/>
                <a:gd name="connsiteY17" fmla="*/ 756561 h 1688976"/>
                <a:gd name="connsiteX18" fmla="*/ 1317104 w 1400918"/>
                <a:gd name="connsiteY18" fmla="*/ 671315 h 1688976"/>
                <a:gd name="connsiteX19" fmla="*/ 1361751 w 1400918"/>
                <a:gd name="connsiteY19" fmla="*/ 586068 h 1688976"/>
                <a:gd name="connsiteX20" fmla="*/ 1381285 w 1400918"/>
                <a:gd name="connsiteY20" fmla="*/ 547321 h 1688976"/>
                <a:gd name="connsiteX21" fmla="*/ 1392554 w 1400918"/>
                <a:gd name="connsiteY21" fmla="*/ 451613 h 1688976"/>
                <a:gd name="connsiteX22" fmla="*/ 1400818 w 1400918"/>
                <a:gd name="connsiteY22" fmla="*/ 381995 h 1688976"/>
                <a:gd name="connsiteX23" fmla="*/ 1386865 w 1400918"/>
                <a:gd name="connsiteY23" fmla="*/ 322581 h 1688976"/>
                <a:gd name="connsiteX24" fmla="*/ 1364542 w 1400918"/>
                <a:gd name="connsiteY24" fmla="*/ 237333 h 1688976"/>
                <a:gd name="connsiteX25" fmla="*/ 1292096 w 1400918"/>
                <a:gd name="connsiteY25" fmla="*/ 126128 h 1688976"/>
                <a:gd name="connsiteX26" fmla="*/ 1169209 w 1400918"/>
                <a:gd name="connsiteY26" fmla="*/ 43592 h 1688976"/>
                <a:gd name="connsiteX27" fmla="*/ 1010151 w 1400918"/>
                <a:gd name="connsiteY27" fmla="*/ 4843 h 1688976"/>
                <a:gd name="connsiteX28" fmla="*/ 901323 w 1400918"/>
                <a:gd name="connsiteY28" fmla="*/ 4844 h 1688976"/>
                <a:gd name="connsiteX29" fmla="*/ 725523 w 1400918"/>
                <a:gd name="connsiteY29" fmla="*/ 35843 h 1688976"/>
                <a:gd name="connsiteX30" fmla="*/ 599951 w 1400918"/>
                <a:gd name="connsiteY30" fmla="*/ 66840 h 1688976"/>
                <a:gd name="connsiteX31" fmla="*/ 440894 w 1400918"/>
                <a:gd name="connsiteY31" fmla="*/ 144336 h 1688976"/>
                <a:gd name="connsiteX32" fmla="*/ 265095 w 1400918"/>
                <a:gd name="connsiteY32" fmla="*/ 276081 h 1688976"/>
                <a:gd name="connsiteX33" fmla="*/ 139523 w 1400918"/>
                <a:gd name="connsiteY33" fmla="*/ 438824 h 1688976"/>
                <a:gd name="connsiteX34" fmla="*/ 64180 w 1400918"/>
                <a:gd name="connsiteY34" fmla="*/ 570569 h 1688976"/>
                <a:gd name="connsiteX35" fmla="*/ 22324 w 1400918"/>
                <a:gd name="connsiteY35" fmla="*/ 717813 h 1688976"/>
                <a:gd name="connsiteX36" fmla="*/ 5579 w 1400918"/>
                <a:gd name="connsiteY36" fmla="*/ 834058 h 1688976"/>
                <a:gd name="connsiteX37" fmla="*/ 0 w 1400918"/>
                <a:gd name="connsiteY37" fmla="*/ 934805 h 1688976"/>
                <a:gd name="connsiteX38" fmla="*/ 5581 w 1400918"/>
                <a:gd name="connsiteY38" fmla="*/ 989052 h 1688976"/>
                <a:gd name="connsiteX39" fmla="*/ 22324 w 1400918"/>
                <a:gd name="connsiteY39" fmla="*/ 1069131 h 1688976"/>
                <a:gd name="connsiteX40" fmla="*/ 41856 w 1400918"/>
                <a:gd name="connsiteY40" fmla="*/ 1136295 h 1688976"/>
                <a:gd name="connsiteX41" fmla="*/ 97667 w 1400918"/>
                <a:gd name="connsiteY41" fmla="*/ 1260290 h 1688976"/>
                <a:gd name="connsiteX42" fmla="*/ 131153 w 1400918"/>
                <a:gd name="connsiteY42" fmla="*/ 1317120 h 1688976"/>
                <a:gd name="connsiteX43" fmla="*/ 189751 w 1400918"/>
                <a:gd name="connsiteY43" fmla="*/ 1392032 h 1688976"/>
                <a:gd name="connsiteX44" fmla="*/ 259514 w 1400918"/>
                <a:gd name="connsiteY44" fmla="*/ 1472114 h 1688976"/>
                <a:gd name="connsiteX45" fmla="*/ 340437 w 1400918"/>
                <a:gd name="connsiteY45" fmla="*/ 1547027 h 1688976"/>
                <a:gd name="connsiteX46" fmla="*/ 432524 w 1400918"/>
                <a:gd name="connsiteY46" fmla="*/ 1601275 h 1688976"/>
                <a:gd name="connsiteX47" fmla="*/ 491124 w 1400918"/>
                <a:gd name="connsiteY47" fmla="*/ 1634856 h 1688976"/>
                <a:gd name="connsiteX48" fmla="*/ 608431 w 1400918"/>
                <a:gd name="connsiteY48" fmla="*/ 1688976 h 1688976"/>
                <a:gd name="connsiteX49" fmla="*/ 612054 w 140091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86865 w 1400988"/>
                <a:gd name="connsiteY23" fmla="*/ 322581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60837 w 1400988"/>
                <a:gd name="connsiteY16" fmla="*/ 8056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265095 w 1400988"/>
                <a:gd name="connsiteY32" fmla="*/ 276081 h 1688976"/>
                <a:gd name="connsiteX33" fmla="*/ 139523 w 1400988"/>
                <a:gd name="connsiteY33" fmla="*/ 438824 h 1688976"/>
                <a:gd name="connsiteX34" fmla="*/ 64180 w 1400988"/>
                <a:gd name="connsiteY34" fmla="*/ 570569 h 1688976"/>
                <a:gd name="connsiteX35" fmla="*/ 22324 w 1400988"/>
                <a:gd name="connsiteY35" fmla="*/ 717813 h 1688976"/>
                <a:gd name="connsiteX36" fmla="*/ 5579 w 1400988"/>
                <a:gd name="connsiteY36" fmla="*/ 834058 h 1688976"/>
                <a:gd name="connsiteX37" fmla="*/ 0 w 1400988"/>
                <a:gd name="connsiteY37" fmla="*/ 934805 h 1688976"/>
                <a:gd name="connsiteX38" fmla="*/ 5581 w 1400988"/>
                <a:gd name="connsiteY38" fmla="*/ 989052 h 1688976"/>
                <a:gd name="connsiteX39" fmla="*/ 22324 w 1400988"/>
                <a:gd name="connsiteY39" fmla="*/ 1069131 h 1688976"/>
                <a:gd name="connsiteX40" fmla="*/ 41856 w 1400988"/>
                <a:gd name="connsiteY40" fmla="*/ 1136295 h 1688976"/>
                <a:gd name="connsiteX41" fmla="*/ 97667 w 1400988"/>
                <a:gd name="connsiteY41" fmla="*/ 1260290 h 1688976"/>
                <a:gd name="connsiteX42" fmla="*/ 131153 w 1400988"/>
                <a:gd name="connsiteY42" fmla="*/ 1317120 h 1688976"/>
                <a:gd name="connsiteX43" fmla="*/ 189751 w 1400988"/>
                <a:gd name="connsiteY43" fmla="*/ 1392032 h 1688976"/>
                <a:gd name="connsiteX44" fmla="*/ 259514 w 1400988"/>
                <a:gd name="connsiteY44" fmla="*/ 1472114 h 1688976"/>
                <a:gd name="connsiteX45" fmla="*/ 340437 w 1400988"/>
                <a:gd name="connsiteY45" fmla="*/ 1547027 h 1688976"/>
                <a:gd name="connsiteX46" fmla="*/ 432524 w 1400988"/>
                <a:gd name="connsiteY46" fmla="*/ 1601275 h 1688976"/>
                <a:gd name="connsiteX47" fmla="*/ 491124 w 1400988"/>
                <a:gd name="connsiteY47" fmla="*/ 1634856 h 1688976"/>
                <a:gd name="connsiteX48" fmla="*/ 608431 w 1400988"/>
                <a:gd name="connsiteY48" fmla="*/ 1688976 h 1688976"/>
                <a:gd name="connsiteX49" fmla="*/ 612054 w 1400988"/>
                <a:gd name="connsiteY49"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39523 w 1400988"/>
                <a:gd name="connsiteY34" fmla="*/ 438824 h 1688976"/>
                <a:gd name="connsiteX35" fmla="*/ 64180 w 1400988"/>
                <a:gd name="connsiteY35" fmla="*/ 570569 h 1688976"/>
                <a:gd name="connsiteX36" fmla="*/ 22324 w 1400988"/>
                <a:gd name="connsiteY36" fmla="*/ 717813 h 1688976"/>
                <a:gd name="connsiteX37" fmla="*/ 5579 w 1400988"/>
                <a:gd name="connsiteY37" fmla="*/ 834058 h 1688976"/>
                <a:gd name="connsiteX38" fmla="*/ 0 w 1400988"/>
                <a:gd name="connsiteY38" fmla="*/ 934805 h 1688976"/>
                <a:gd name="connsiteX39" fmla="*/ 5581 w 1400988"/>
                <a:gd name="connsiteY39" fmla="*/ 989052 h 1688976"/>
                <a:gd name="connsiteX40" fmla="*/ 22324 w 1400988"/>
                <a:gd name="connsiteY40" fmla="*/ 1069131 h 1688976"/>
                <a:gd name="connsiteX41" fmla="*/ 41856 w 1400988"/>
                <a:gd name="connsiteY41" fmla="*/ 1136295 h 1688976"/>
                <a:gd name="connsiteX42" fmla="*/ 97667 w 1400988"/>
                <a:gd name="connsiteY42" fmla="*/ 1260290 h 1688976"/>
                <a:gd name="connsiteX43" fmla="*/ 131153 w 1400988"/>
                <a:gd name="connsiteY43" fmla="*/ 1317120 h 1688976"/>
                <a:gd name="connsiteX44" fmla="*/ 189751 w 1400988"/>
                <a:gd name="connsiteY44" fmla="*/ 1392032 h 1688976"/>
                <a:gd name="connsiteX45" fmla="*/ 259514 w 1400988"/>
                <a:gd name="connsiteY45" fmla="*/ 1472114 h 1688976"/>
                <a:gd name="connsiteX46" fmla="*/ 340437 w 1400988"/>
                <a:gd name="connsiteY46" fmla="*/ 1547027 h 1688976"/>
                <a:gd name="connsiteX47" fmla="*/ 432524 w 1400988"/>
                <a:gd name="connsiteY47" fmla="*/ 1601275 h 1688976"/>
                <a:gd name="connsiteX48" fmla="*/ 491124 w 1400988"/>
                <a:gd name="connsiteY48" fmla="*/ 1634856 h 1688976"/>
                <a:gd name="connsiteX49" fmla="*/ 608431 w 1400988"/>
                <a:gd name="connsiteY49" fmla="*/ 1688976 h 1688976"/>
                <a:gd name="connsiteX50" fmla="*/ 612054 w 1400988"/>
                <a:gd name="connsiteY50"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440894 w 1400988"/>
                <a:gd name="connsiteY31" fmla="*/ 144336 h 1688976"/>
                <a:gd name="connsiteX32" fmla="*/ 354391 w 1400988"/>
                <a:gd name="connsiteY32" fmla="*/ 196003 h 1688976"/>
                <a:gd name="connsiteX33" fmla="*/ 265095 w 1400988"/>
                <a:gd name="connsiteY33" fmla="*/ 276081 h 1688976"/>
                <a:gd name="connsiteX34" fmla="*/ 195334 w 1400988"/>
                <a:gd name="connsiteY34" fmla="*/ 358746 h 1688976"/>
                <a:gd name="connsiteX35" fmla="*/ 139523 w 1400988"/>
                <a:gd name="connsiteY35" fmla="*/ 438824 h 1688976"/>
                <a:gd name="connsiteX36" fmla="*/ 64180 w 1400988"/>
                <a:gd name="connsiteY36" fmla="*/ 570569 h 1688976"/>
                <a:gd name="connsiteX37" fmla="*/ 22324 w 1400988"/>
                <a:gd name="connsiteY37" fmla="*/ 717813 h 1688976"/>
                <a:gd name="connsiteX38" fmla="*/ 5579 w 1400988"/>
                <a:gd name="connsiteY38" fmla="*/ 834058 h 1688976"/>
                <a:gd name="connsiteX39" fmla="*/ 0 w 1400988"/>
                <a:gd name="connsiteY39" fmla="*/ 934805 h 1688976"/>
                <a:gd name="connsiteX40" fmla="*/ 5581 w 1400988"/>
                <a:gd name="connsiteY40" fmla="*/ 989052 h 1688976"/>
                <a:gd name="connsiteX41" fmla="*/ 22324 w 1400988"/>
                <a:gd name="connsiteY41" fmla="*/ 1069131 h 1688976"/>
                <a:gd name="connsiteX42" fmla="*/ 41856 w 1400988"/>
                <a:gd name="connsiteY42" fmla="*/ 1136295 h 1688976"/>
                <a:gd name="connsiteX43" fmla="*/ 97667 w 1400988"/>
                <a:gd name="connsiteY43" fmla="*/ 1260290 h 1688976"/>
                <a:gd name="connsiteX44" fmla="*/ 131153 w 1400988"/>
                <a:gd name="connsiteY44" fmla="*/ 1317120 h 1688976"/>
                <a:gd name="connsiteX45" fmla="*/ 189751 w 1400988"/>
                <a:gd name="connsiteY45" fmla="*/ 1392032 h 1688976"/>
                <a:gd name="connsiteX46" fmla="*/ 259514 w 1400988"/>
                <a:gd name="connsiteY46" fmla="*/ 1472114 h 1688976"/>
                <a:gd name="connsiteX47" fmla="*/ 340437 w 1400988"/>
                <a:gd name="connsiteY47" fmla="*/ 1547027 h 1688976"/>
                <a:gd name="connsiteX48" fmla="*/ 432524 w 1400988"/>
                <a:gd name="connsiteY48" fmla="*/ 1601275 h 1688976"/>
                <a:gd name="connsiteX49" fmla="*/ 491124 w 1400988"/>
                <a:gd name="connsiteY49" fmla="*/ 1634856 h 1688976"/>
                <a:gd name="connsiteX50" fmla="*/ 608431 w 1400988"/>
                <a:gd name="connsiteY50" fmla="*/ 1688976 h 1688976"/>
                <a:gd name="connsiteX51" fmla="*/ 612054 w 1400988"/>
                <a:gd name="connsiteY51" fmla="*/ 1686519 h 1688976"/>
                <a:gd name="connsiteX0" fmla="*/ 612054 w 1400988"/>
                <a:gd name="connsiteY0" fmla="*/ 1686519 h 1688976"/>
                <a:gd name="connsiteX1" fmla="*/ 612054 w 1400988"/>
                <a:gd name="connsiteY1" fmla="*/ 1686519 h 1688976"/>
                <a:gd name="connsiteX2" fmla="*/ 532383 w 1400988"/>
                <a:gd name="connsiteY2" fmla="*/ 1600212 h 1688976"/>
                <a:gd name="connsiteX3" fmla="*/ 502285 w 1400988"/>
                <a:gd name="connsiteY3" fmla="*/ 1528945 h 1688976"/>
                <a:gd name="connsiteX4" fmla="*/ 491123 w 1400988"/>
                <a:gd name="connsiteY4" fmla="*/ 1477280 h 1688976"/>
                <a:gd name="connsiteX5" fmla="*/ 468800 w 1400988"/>
                <a:gd name="connsiteY5" fmla="*/ 1415283 h 1688976"/>
                <a:gd name="connsiteX6" fmla="*/ 456754 w 1400988"/>
                <a:gd name="connsiteY6" fmla="*/ 1353314 h 1688976"/>
                <a:gd name="connsiteX7" fmla="*/ 466009 w 1400988"/>
                <a:gd name="connsiteY7" fmla="*/ 1255123 h 1688976"/>
                <a:gd name="connsiteX8" fmla="*/ 485911 w 1400988"/>
                <a:gd name="connsiteY8" fmla="*/ 1157215 h 1688976"/>
                <a:gd name="connsiteX9" fmla="*/ 540183 w 1400988"/>
                <a:gd name="connsiteY9" fmla="*/ 1039261 h 1688976"/>
                <a:gd name="connsiteX10" fmla="*/ 625066 w 1400988"/>
                <a:gd name="connsiteY10" fmla="*/ 965802 h 1688976"/>
                <a:gd name="connsiteX11" fmla="*/ 694828 w 1400988"/>
                <a:gd name="connsiteY11" fmla="*/ 921888 h 1688976"/>
                <a:gd name="connsiteX12" fmla="*/ 777197 w 1400988"/>
                <a:gd name="connsiteY12" fmla="*/ 887716 h 1688976"/>
                <a:gd name="connsiteX13" fmla="*/ 901323 w 1400988"/>
                <a:gd name="connsiteY13" fmla="*/ 872807 h 1688976"/>
                <a:gd name="connsiteX14" fmla="*/ 979456 w 1400988"/>
                <a:gd name="connsiteY14" fmla="*/ 870224 h 1688976"/>
                <a:gd name="connsiteX15" fmla="*/ 1070197 w 1400988"/>
                <a:gd name="connsiteY15" fmla="*/ 856718 h 1688976"/>
                <a:gd name="connsiteX16" fmla="*/ 1158047 w 1400988"/>
                <a:gd name="connsiteY16" fmla="*/ 821143 h 1688976"/>
                <a:gd name="connsiteX17" fmla="*/ 1236179 w 1400988"/>
                <a:gd name="connsiteY17" fmla="*/ 756561 h 1688976"/>
                <a:gd name="connsiteX18" fmla="*/ 1317104 w 1400988"/>
                <a:gd name="connsiteY18" fmla="*/ 671315 h 1688976"/>
                <a:gd name="connsiteX19" fmla="*/ 1361751 w 1400988"/>
                <a:gd name="connsiteY19" fmla="*/ 586068 h 1688976"/>
                <a:gd name="connsiteX20" fmla="*/ 1381285 w 1400988"/>
                <a:gd name="connsiteY20" fmla="*/ 547321 h 1688976"/>
                <a:gd name="connsiteX21" fmla="*/ 1395345 w 1400988"/>
                <a:gd name="connsiteY21" fmla="*/ 461946 h 1688976"/>
                <a:gd name="connsiteX22" fmla="*/ 1400818 w 1400988"/>
                <a:gd name="connsiteY22" fmla="*/ 381995 h 1688976"/>
                <a:gd name="connsiteX23" fmla="*/ 1395237 w 1400988"/>
                <a:gd name="connsiteY23" fmla="*/ 319998 h 1688976"/>
                <a:gd name="connsiteX24" fmla="*/ 1364542 w 1400988"/>
                <a:gd name="connsiteY24" fmla="*/ 237333 h 1688976"/>
                <a:gd name="connsiteX25" fmla="*/ 1292096 w 1400988"/>
                <a:gd name="connsiteY25" fmla="*/ 126128 h 1688976"/>
                <a:gd name="connsiteX26" fmla="*/ 1169209 w 1400988"/>
                <a:gd name="connsiteY26" fmla="*/ 43592 h 1688976"/>
                <a:gd name="connsiteX27" fmla="*/ 1010151 w 1400988"/>
                <a:gd name="connsiteY27" fmla="*/ 4843 h 1688976"/>
                <a:gd name="connsiteX28" fmla="*/ 901323 w 1400988"/>
                <a:gd name="connsiteY28" fmla="*/ 4844 h 1688976"/>
                <a:gd name="connsiteX29" fmla="*/ 725523 w 1400988"/>
                <a:gd name="connsiteY29" fmla="*/ 35843 h 1688976"/>
                <a:gd name="connsiteX30" fmla="*/ 599951 w 1400988"/>
                <a:gd name="connsiteY30" fmla="*/ 66840 h 1688976"/>
                <a:gd name="connsiteX31" fmla="*/ 524609 w 1400988"/>
                <a:gd name="connsiteY31" fmla="*/ 92674 h 1688976"/>
                <a:gd name="connsiteX32" fmla="*/ 440894 w 1400988"/>
                <a:gd name="connsiteY32" fmla="*/ 144336 h 1688976"/>
                <a:gd name="connsiteX33" fmla="*/ 354391 w 1400988"/>
                <a:gd name="connsiteY33" fmla="*/ 196003 h 1688976"/>
                <a:gd name="connsiteX34" fmla="*/ 265095 w 1400988"/>
                <a:gd name="connsiteY34" fmla="*/ 276081 h 1688976"/>
                <a:gd name="connsiteX35" fmla="*/ 195334 w 1400988"/>
                <a:gd name="connsiteY35" fmla="*/ 358746 h 1688976"/>
                <a:gd name="connsiteX36" fmla="*/ 139523 w 1400988"/>
                <a:gd name="connsiteY36" fmla="*/ 438824 h 1688976"/>
                <a:gd name="connsiteX37" fmla="*/ 64180 w 1400988"/>
                <a:gd name="connsiteY37" fmla="*/ 570569 h 1688976"/>
                <a:gd name="connsiteX38" fmla="*/ 22324 w 1400988"/>
                <a:gd name="connsiteY38" fmla="*/ 717813 h 1688976"/>
                <a:gd name="connsiteX39" fmla="*/ 5579 w 1400988"/>
                <a:gd name="connsiteY39" fmla="*/ 834058 h 1688976"/>
                <a:gd name="connsiteX40" fmla="*/ 0 w 1400988"/>
                <a:gd name="connsiteY40" fmla="*/ 934805 h 1688976"/>
                <a:gd name="connsiteX41" fmla="*/ 5581 w 1400988"/>
                <a:gd name="connsiteY41" fmla="*/ 989052 h 1688976"/>
                <a:gd name="connsiteX42" fmla="*/ 22324 w 1400988"/>
                <a:gd name="connsiteY42" fmla="*/ 1069131 h 1688976"/>
                <a:gd name="connsiteX43" fmla="*/ 41856 w 1400988"/>
                <a:gd name="connsiteY43" fmla="*/ 1136295 h 1688976"/>
                <a:gd name="connsiteX44" fmla="*/ 97667 w 1400988"/>
                <a:gd name="connsiteY44" fmla="*/ 1260290 h 1688976"/>
                <a:gd name="connsiteX45" fmla="*/ 131153 w 1400988"/>
                <a:gd name="connsiteY45" fmla="*/ 1317120 h 1688976"/>
                <a:gd name="connsiteX46" fmla="*/ 189751 w 1400988"/>
                <a:gd name="connsiteY46" fmla="*/ 1392032 h 1688976"/>
                <a:gd name="connsiteX47" fmla="*/ 259514 w 1400988"/>
                <a:gd name="connsiteY47" fmla="*/ 1472114 h 1688976"/>
                <a:gd name="connsiteX48" fmla="*/ 340437 w 1400988"/>
                <a:gd name="connsiteY48" fmla="*/ 1547027 h 1688976"/>
                <a:gd name="connsiteX49" fmla="*/ 432524 w 1400988"/>
                <a:gd name="connsiteY49" fmla="*/ 1601275 h 1688976"/>
                <a:gd name="connsiteX50" fmla="*/ 491124 w 1400988"/>
                <a:gd name="connsiteY50" fmla="*/ 1634856 h 1688976"/>
                <a:gd name="connsiteX51" fmla="*/ 608431 w 1400988"/>
                <a:gd name="connsiteY51" fmla="*/ 1688976 h 1688976"/>
                <a:gd name="connsiteX52" fmla="*/ 612054 w 1400988"/>
                <a:gd name="connsiteY52" fmla="*/ 1686519 h 1688976"/>
                <a:gd name="connsiteX0" fmla="*/ 612054 w 1400988"/>
                <a:gd name="connsiteY0" fmla="*/ 1685087 h 1687544"/>
                <a:gd name="connsiteX1" fmla="*/ 612054 w 1400988"/>
                <a:gd name="connsiteY1" fmla="*/ 1685087 h 1687544"/>
                <a:gd name="connsiteX2" fmla="*/ 532383 w 1400988"/>
                <a:gd name="connsiteY2" fmla="*/ 1598780 h 1687544"/>
                <a:gd name="connsiteX3" fmla="*/ 502285 w 1400988"/>
                <a:gd name="connsiteY3" fmla="*/ 1527513 h 1687544"/>
                <a:gd name="connsiteX4" fmla="*/ 491123 w 1400988"/>
                <a:gd name="connsiteY4" fmla="*/ 1475848 h 1687544"/>
                <a:gd name="connsiteX5" fmla="*/ 468800 w 1400988"/>
                <a:gd name="connsiteY5" fmla="*/ 1413851 h 1687544"/>
                <a:gd name="connsiteX6" fmla="*/ 456754 w 1400988"/>
                <a:gd name="connsiteY6" fmla="*/ 1351882 h 1687544"/>
                <a:gd name="connsiteX7" fmla="*/ 466009 w 1400988"/>
                <a:gd name="connsiteY7" fmla="*/ 1253691 h 1687544"/>
                <a:gd name="connsiteX8" fmla="*/ 485911 w 1400988"/>
                <a:gd name="connsiteY8" fmla="*/ 1155783 h 1687544"/>
                <a:gd name="connsiteX9" fmla="*/ 540183 w 1400988"/>
                <a:gd name="connsiteY9" fmla="*/ 1037829 h 1687544"/>
                <a:gd name="connsiteX10" fmla="*/ 625066 w 1400988"/>
                <a:gd name="connsiteY10" fmla="*/ 964370 h 1687544"/>
                <a:gd name="connsiteX11" fmla="*/ 694828 w 1400988"/>
                <a:gd name="connsiteY11" fmla="*/ 920456 h 1687544"/>
                <a:gd name="connsiteX12" fmla="*/ 777197 w 1400988"/>
                <a:gd name="connsiteY12" fmla="*/ 886284 h 1687544"/>
                <a:gd name="connsiteX13" fmla="*/ 901323 w 1400988"/>
                <a:gd name="connsiteY13" fmla="*/ 871375 h 1687544"/>
                <a:gd name="connsiteX14" fmla="*/ 979456 w 1400988"/>
                <a:gd name="connsiteY14" fmla="*/ 868792 h 1687544"/>
                <a:gd name="connsiteX15" fmla="*/ 1070197 w 1400988"/>
                <a:gd name="connsiteY15" fmla="*/ 855286 h 1687544"/>
                <a:gd name="connsiteX16" fmla="*/ 1158047 w 1400988"/>
                <a:gd name="connsiteY16" fmla="*/ 819711 h 1687544"/>
                <a:gd name="connsiteX17" fmla="*/ 1236179 w 1400988"/>
                <a:gd name="connsiteY17" fmla="*/ 755129 h 1687544"/>
                <a:gd name="connsiteX18" fmla="*/ 1317104 w 1400988"/>
                <a:gd name="connsiteY18" fmla="*/ 669883 h 1687544"/>
                <a:gd name="connsiteX19" fmla="*/ 1361751 w 1400988"/>
                <a:gd name="connsiteY19" fmla="*/ 584636 h 1687544"/>
                <a:gd name="connsiteX20" fmla="*/ 1381285 w 1400988"/>
                <a:gd name="connsiteY20" fmla="*/ 545889 h 1687544"/>
                <a:gd name="connsiteX21" fmla="*/ 1395345 w 1400988"/>
                <a:gd name="connsiteY21" fmla="*/ 460514 h 1687544"/>
                <a:gd name="connsiteX22" fmla="*/ 1400818 w 1400988"/>
                <a:gd name="connsiteY22" fmla="*/ 380563 h 1687544"/>
                <a:gd name="connsiteX23" fmla="*/ 1395237 w 1400988"/>
                <a:gd name="connsiteY23" fmla="*/ 318566 h 1687544"/>
                <a:gd name="connsiteX24" fmla="*/ 1364542 w 1400988"/>
                <a:gd name="connsiteY24" fmla="*/ 235901 h 1687544"/>
                <a:gd name="connsiteX25" fmla="*/ 1292096 w 1400988"/>
                <a:gd name="connsiteY25" fmla="*/ 124696 h 1687544"/>
                <a:gd name="connsiteX26" fmla="*/ 1169209 w 1400988"/>
                <a:gd name="connsiteY26" fmla="*/ 42160 h 1687544"/>
                <a:gd name="connsiteX27" fmla="*/ 1010151 w 1400988"/>
                <a:gd name="connsiteY27" fmla="*/ 3411 h 1687544"/>
                <a:gd name="connsiteX28" fmla="*/ 901323 w 1400988"/>
                <a:gd name="connsiteY28" fmla="*/ 3412 h 1687544"/>
                <a:gd name="connsiteX29" fmla="*/ 803656 w 1400988"/>
                <a:gd name="connsiteY29" fmla="*/ 16329 h 1687544"/>
                <a:gd name="connsiteX30" fmla="*/ 725523 w 1400988"/>
                <a:gd name="connsiteY30" fmla="*/ 34411 h 1687544"/>
                <a:gd name="connsiteX31" fmla="*/ 599951 w 1400988"/>
                <a:gd name="connsiteY31" fmla="*/ 65408 h 1687544"/>
                <a:gd name="connsiteX32" fmla="*/ 524609 w 1400988"/>
                <a:gd name="connsiteY32" fmla="*/ 91242 h 1687544"/>
                <a:gd name="connsiteX33" fmla="*/ 440894 w 1400988"/>
                <a:gd name="connsiteY33" fmla="*/ 142904 h 1687544"/>
                <a:gd name="connsiteX34" fmla="*/ 354391 w 1400988"/>
                <a:gd name="connsiteY34" fmla="*/ 194571 h 1687544"/>
                <a:gd name="connsiteX35" fmla="*/ 265095 w 1400988"/>
                <a:gd name="connsiteY35" fmla="*/ 274649 h 1687544"/>
                <a:gd name="connsiteX36" fmla="*/ 195334 w 1400988"/>
                <a:gd name="connsiteY36" fmla="*/ 357314 h 1687544"/>
                <a:gd name="connsiteX37" fmla="*/ 139523 w 1400988"/>
                <a:gd name="connsiteY37" fmla="*/ 437392 h 1687544"/>
                <a:gd name="connsiteX38" fmla="*/ 64180 w 1400988"/>
                <a:gd name="connsiteY38" fmla="*/ 569137 h 1687544"/>
                <a:gd name="connsiteX39" fmla="*/ 22324 w 1400988"/>
                <a:gd name="connsiteY39" fmla="*/ 716381 h 1687544"/>
                <a:gd name="connsiteX40" fmla="*/ 5579 w 1400988"/>
                <a:gd name="connsiteY40" fmla="*/ 832626 h 1687544"/>
                <a:gd name="connsiteX41" fmla="*/ 0 w 1400988"/>
                <a:gd name="connsiteY41" fmla="*/ 933373 h 1687544"/>
                <a:gd name="connsiteX42" fmla="*/ 5581 w 1400988"/>
                <a:gd name="connsiteY42" fmla="*/ 987620 h 1687544"/>
                <a:gd name="connsiteX43" fmla="*/ 22324 w 1400988"/>
                <a:gd name="connsiteY43" fmla="*/ 1067699 h 1687544"/>
                <a:gd name="connsiteX44" fmla="*/ 41856 w 1400988"/>
                <a:gd name="connsiteY44" fmla="*/ 1134863 h 1687544"/>
                <a:gd name="connsiteX45" fmla="*/ 97667 w 1400988"/>
                <a:gd name="connsiteY45" fmla="*/ 1258858 h 1687544"/>
                <a:gd name="connsiteX46" fmla="*/ 131153 w 1400988"/>
                <a:gd name="connsiteY46" fmla="*/ 1315688 h 1687544"/>
                <a:gd name="connsiteX47" fmla="*/ 189751 w 1400988"/>
                <a:gd name="connsiteY47" fmla="*/ 1390600 h 1687544"/>
                <a:gd name="connsiteX48" fmla="*/ 259514 w 1400988"/>
                <a:gd name="connsiteY48" fmla="*/ 1470682 h 1687544"/>
                <a:gd name="connsiteX49" fmla="*/ 340437 w 1400988"/>
                <a:gd name="connsiteY49" fmla="*/ 1545595 h 1687544"/>
                <a:gd name="connsiteX50" fmla="*/ 432524 w 1400988"/>
                <a:gd name="connsiteY50" fmla="*/ 1599843 h 1687544"/>
                <a:gd name="connsiteX51" fmla="*/ 491124 w 1400988"/>
                <a:gd name="connsiteY51" fmla="*/ 1633424 h 1687544"/>
                <a:gd name="connsiteX52" fmla="*/ 608431 w 1400988"/>
                <a:gd name="connsiteY52" fmla="*/ 1687544 h 1687544"/>
                <a:gd name="connsiteX53" fmla="*/ 612054 w 1400988"/>
                <a:gd name="connsiteY53" fmla="*/ 1685087 h 1687544"/>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169209 w 1400988"/>
                <a:gd name="connsiteY26" fmla="*/ 40364 h 1685748"/>
                <a:gd name="connsiteX27" fmla="*/ 1091075 w 1400988"/>
                <a:gd name="connsiteY27" fmla="*/ 14533 h 1685748"/>
                <a:gd name="connsiteX28" fmla="*/ 1010151 w 1400988"/>
                <a:gd name="connsiteY28" fmla="*/ 1615 h 1685748"/>
                <a:gd name="connsiteX29" fmla="*/ 901323 w 1400988"/>
                <a:gd name="connsiteY29" fmla="*/ 1616 h 1685748"/>
                <a:gd name="connsiteX30" fmla="*/ 803656 w 1400988"/>
                <a:gd name="connsiteY30" fmla="*/ 14533 h 1685748"/>
                <a:gd name="connsiteX31" fmla="*/ 725523 w 1400988"/>
                <a:gd name="connsiteY31" fmla="*/ 32615 h 1685748"/>
                <a:gd name="connsiteX32" fmla="*/ 599951 w 1400988"/>
                <a:gd name="connsiteY32" fmla="*/ 63612 h 1685748"/>
                <a:gd name="connsiteX33" fmla="*/ 524609 w 1400988"/>
                <a:gd name="connsiteY33" fmla="*/ 89446 h 1685748"/>
                <a:gd name="connsiteX34" fmla="*/ 440894 w 1400988"/>
                <a:gd name="connsiteY34" fmla="*/ 141108 h 1685748"/>
                <a:gd name="connsiteX35" fmla="*/ 354391 w 1400988"/>
                <a:gd name="connsiteY35" fmla="*/ 192775 h 1685748"/>
                <a:gd name="connsiteX36" fmla="*/ 265095 w 1400988"/>
                <a:gd name="connsiteY36" fmla="*/ 272853 h 1685748"/>
                <a:gd name="connsiteX37" fmla="*/ 195334 w 1400988"/>
                <a:gd name="connsiteY37" fmla="*/ 355518 h 1685748"/>
                <a:gd name="connsiteX38" fmla="*/ 139523 w 1400988"/>
                <a:gd name="connsiteY38" fmla="*/ 435596 h 1685748"/>
                <a:gd name="connsiteX39" fmla="*/ 64180 w 1400988"/>
                <a:gd name="connsiteY39" fmla="*/ 567341 h 1685748"/>
                <a:gd name="connsiteX40" fmla="*/ 22324 w 1400988"/>
                <a:gd name="connsiteY40" fmla="*/ 714585 h 1685748"/>
                <a:gd name="connsiteX41" fmla="*/ 5579 w 1400988"/>
                <a:gd name="connsiteY41" fmla="*/ 830830 h 1685748"/>
                <a:gd name="connsiteX42" fmla="*/ 0 w 1400988"/>
                <a:gd name="connsiteY42" fmla="*/ 931577 h 1685748"/>
                <a:gd name="connsiteX43" fmla="*/ 5581 w 1400988"/>
                <a:gd name="connsiteY43" fmla="*/ 985824 h 1685748"/>
                <a:gd name="connsiteX44" fmla="*/ 22324 w 1400988"/>
                <a:gd name="connsiteY44" fmla="*/ 1065903 h 1685748"/>
                <a:gd name="connsiteX45" fmla="*/ 41856 w 1400988"/>
                <a:gd name="connsiteY45" fmla="*/ 1133067 h 1685748"/>
                <a:gd name="connsiteX46" fmla="*/ 97667 w 1400988"/>
                <a:gd name="connsiteY46" fmla="*/ 1257062 h 1685748"/>
                <a:gd name="connsiteX47" fmla="*/ 131153 w 1400988"/>
                <a:gd name="connsiteY47" fmla="*/ 1313892 h 1685748"/>
                <a:gd name="connsiteX48" fmla="*/ 189751 w 1400988"/>
                <a:gd name="connsiteY48" fmla="*/ 1388804 h 1685748"/>
                <a:gd name="connsiteX49" fmla="*/ 259514 w 1400988"/>
                <a:gd name="connsiteY49" fmla="*/ 1468886 h 1685748"/>
                <a:gd name="connsiteX50" fmla="*/ 340437 w 1400988"/>
                <a:gd name="connsiteY50" fmla="*/ 1543799 h 1685748"/>
                <a:gd name="connsiteX51" fmla="*/ 432524 w 1400988"/>
                <a:gd name="connsiteY51" fmla="*/ 1598047 h 1685748"/>
                <a:gd name="connsiteX52" fmla="*/ 491124 w 1400988"/>
                <a:gd name="connsiteY52" fmla="*/ 1631628 h 1685748"/>
                <a:gd name="connsiteX53" fmla="*/ 608431 w 1400988"/>
                <a:gd name="connsiteY53" fmla="*/ 1685748 h 1685748"/>
                <a:gd name="connsiteX54" fmla="*/ 612054 w 1400988"/>
                <a:gd name="connsiteY54"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292096 w 1400988"/>
                <a:gd name="connsiteY25" fmla="*/ 122900 h 1685748"/>
                <a:gd name="connsiteX26" fmla="*/ 1233390 w 1400988"/>
                <a:gd name="connsiteY26" fmla="*/ 73946 h 1685748"/>
                <a:gd name="connsiteX27" fmla="*/ 1169209 w 1400988"/>
                <a:gd name="connsiteY27" fmla="*/ 40364 h 1685748"/>
                <a:gd name="connsiteX28" fmla="*/ 1091075 w 1400988"/>
                <a:gd name="connsiteY28" fmla="*/ 14533 h 1685748"/>
                <a:gd name="connsiteX29" fmla="*/ 1010151 w 1400988"/>
                <a:gd name="connsiteY29" fmla="*/ 1615 h 1685748"/>
                <a:gd name="connsiteX30" fmla="*/ 901323 w 1400988"/>
                <a:gd name="connsiteY30" fmla="*/ 1616 h 1685748"/>
                <a:gd name="connsiteX31" fmla="*/ 803656 w 1400988"/>
                <a:gd name="connsiteY31" fmla="*/ 14533 h 1685748"/>
                <a:gd name="connsiteX32" fmla="*/ 725523 w 1400988"/>
                <a:gd name="connsiteY32" fmla="*/ 32615 h 1685748"/>
                <a:gd name="connsiteX33" fmla="*/ 599951 w 1400988"/>
                <a:gd name="connsiteY33" fmla="*/ 63612 h 1685748"/>
                <a:gd name="connsiteX34" fmla="*/ 524609 w 1400988"/>
                <a:gd name="connsiteY34" fmla="*/ 89446 h 1685748"/>
                <a:gd name="connsiteX35" fmla="*/ 440894 w 1400988"/>
                <a:gd name="connsiteY35" fmla="*/ 141108 h 1685748"/>
                <a:gd name="connsiteX36" fmla="*/ 354391 w 1400988"/>
                <a:gd name="connsiteY36" fmla="*/ 192775 h 1685748"/>
                <a:gd name="connsiteX37" fmla="*/ 265095 w 1400988"/>
                <a:gd name="connsiteY37" fmla="*/ 272853 h 1685748"/>
                <a:gd name="connsiteX38" fmla="*/ 195334 w 1400988"/>
                <a:gd name="connsiteY38" fmla="*/ 355518 h 1685748"/>
                <a:gd name="connsiteX39" fmla="*/ 139523 w 1400988"/>
                <a:gd name="connsiteY39" fmla="*/ 435596 h 1685748"/>
                <a:gd name="connsiteX40" fmla="*/ 64180 w 1400988"/>
                <a:gd name="connsiteY40" fmla="*/ 567341 h 1685748"/>
                <a:gd name="connsiteX41" fmla="*/ 22324 w 1400988"/>
                <a:gd name="connsiteY41" fmla="*/ 714585 h 1685748"/>
                <a:gd name="connsiteX42" fmla="*/ 5579 w 1400988"/>
                <a:gd name="connsiteY42" fmla="*/ 830830 h 1685748"/>
                <a:gd name="connsiteX43" fmla="*/ 0 w 1400988"/>
                <a:gd name="connsiteY43" fmla="*/ 931577 h 1685748"/>
                <a:gd name="connsiteX44" fmla="*/ 5581 w 1400988"/>
                <a:gd name="connsiteY44" fmla="*/ 985824 h 1685748"/>
                <a:gd name="connsiteX45" fmla="*/ 22324 w 1400988"/>
                <a:gd name="connsiteY45" fmla="*/ 1065903 h 1685748"/>
                <a:gd name="connsiteX46" fmla="*/ 41856 w 1400988"/>
                <a:gd name="connsiteY46" fmla="*/ 1133067 h 1685748"/>
                <a:gd name="connsiteX47" fmla="*/ 97667 w 1400988"/>
                <a:gd name="connsiteY47" fmla="*/ 1257062 h 1685748"/>
                <a:gd name="connsiteX48" fmla="*/ 131153 w 1400988"/>
                <a:gd name="connsiteY48" fmla="*/ 1313892 h 1685748"/>
                <a:gd name="connsiteX49" fmla="*/ 189751 w 1400988"/>
                <a:gd name="connsiteY49" fmla="*/ 1388804 h 1685748"/>
                <a:gd name="connsiteX50" fmla="*/ 259514 w 1400988"/>
                <a:gd name="connsiteY50" fmla="*/ 1468886 h 1685748"/>
                <a:gd name="connsiteX51" fmla="*/ 340437 w 1400988"/>
                <a:gd name="connsiteY51" fmla="*/ 1543799 h 1685748"/>
                <a:gd name="connsiteX52" fmla="*/ 432524 w 1400988"/>
                <a:gd name="connsiteY52" fmla="*/ 1598047 h 1685748"/>
                <a:gd name="connsiteX53" fmla="*/ 491124 w 1400988"/>
                <a:gd name="connsiteY53" fmla="*/ 1631628 h 1685748"/>
                <a:gd name="connsiteX54" fmla="*/ 608431 w 1400988"/>
                <a:gd name="connsiteY54" fmla="*/ 1685748 h 1685748"/>
                <a:gd name="connsiteX55" fmla="*/ 612054 w 1400988"/>
                <a:gd name="connsiteY55" fmla="*/ 1683291 h 1685748"/>
                <a:gd name="connsiteX0" fmla="*/ 612054 w 1400988"/>
                <a:gd name="connsiteY0" fmla="*/ 1683291 h 1685748"/>
                <a:gd name="connsiteX1" fmla="*/ 612054 w 1400988"/>
                <a:gd name="connsiteY1" fmla="*/ 1683291 h 1685748"/>
                <a:gd name="connsiteX2" fmla="*/ 532383 w 1400988"/>
                <a:gd name="connsiteY2" fmla="*/ 1596984 h 1685748"/>
                <a:gd name="connsiteX3" fmla="*/ 502285 w 1400988"/>
                <a:gd name="connsiteY3" fmla="*/ 1525717 h 1685748"/>
                <a:gd name="connsiteX4" fmla="*/ 491123 w 1400988"/>
                <a:gd name="connsiteY4" fmla="*/ 1474052 h 1685748"/>
                <a:gd name="connsiteX5" fmla="*/ 468800 w 1400988"/>
                <a:gd name="connsiteY5" fmla="*/ 1412055 h 1685748"/>
                <a:gd name="connsiteX6" fmla="*/ 456754 w 1400988"/>
                <a:gd name="connsiteY6" fmla="*/ 1350086 h 1685748"/>
                <a:gd name="connsiteX7" fmla="*/ 466009 w 1400988"/>
                <a:gd name="connsiteY7" fmla="*/ 1251895 h 1685748"/>
                <a:gd name="connsiteX8" fmla="*/ 485911 w 1400988"/>
                <a:gd name="connsiteY8" fmla="*/ 1153987 h 1685748"/>
                <a:gd name="connsiteX9" fmla="*/ 540183 w 1400988"/>
                <a:gd name="connsiteY9" fmla="*/ 1036033 h 1685748"/>
                <a:gd name="connsiteX10" fmla="*/ 625066 w 1400988"/>
                <a:gd name="connsiteY10" fmla="*/ 962574 h 1685748"/>
                <a:gd name="connsiteX11" fmla="*/ 694828 w 1400988"/>
                <a:gd name="connsiteY11" fmla="*/ 918660 h 1685748"/>
                <a:gd name="connsiteX12" fmla="*/ 777197 w 1400988"/>
                <a:gd name="connsiteY12" fmla="*/ 884488 h 1685748"/>
                <a:gd name="connsiteX13" fmla="*/ 901323 w 1400988"/>
                <a:gd name="connsiteY13" fmla="*/ 869579 h 1685748"/>
                <a:gd name="connsiteX14" fmla="*/ 979456 w 1400988"/>
                <a:gd name="connsiteY14" fmla="*/ 866996 h 1685748"/>
                <a:gd name="connsiteX15" fmla="*/ 1070197 w 1400988"/>
                <a:gd name="connsiteY15" fmla="*/ 853490 h 1685748"/>
                <a:gd name="connsiteX16" fmla="*/ 1158047 w 1400988"/>
                <a:gd name="connsiteY16" fmla="*/ 817915 h 1685748"/>
                <a:gd name="connsiteX17" fmla="*/ 1236179 w 1400988"/>
                <a:gd name="connsiteY17" fmla="*/ 753333 h 1685748"/>
                <a:gd name="connsiteX18" fmla="*/ 1317104 w 1400988"/>
                <a:gd name="connsiteY18" fmla="*/ 668087 h 1685748"/>
                <a:gd name="connsiteX19" fmla="*/ 1361751 w 1400988"/>
                <a:gd name="connsiteY19" fmla="*/ 582840 h 1685748"/>
                <a:gd name="connsiteX20" fmla="*/ 1381285 w 1400988"/>
                <a:gd name="connsiteY20" fmla="*/ 544093 h 1685748"/>
                <a:gd name="connsiteX21" fmla="*/ 1395345 w 1400988"/>
                <a:gd name="connsiteY21" fmla="*/ 458718 h 1685748"/>
                <a:gd name="connsiteX22" fmla="*/ 1400818 w 1400988"/>
                <a:gd name="connsiteY22" fmla="*/ 378767 h 1685748"/>
                <a:gd name="connsiteX23" fmla="*/ 1395237 w 1400988"/>
                <a:gd name="connsiteY23" fmla="*/ 316770 h 1685748"/>
                <a:gd name="connsiteX24" fmla="*/ 1364542 w 1400988"/>
                <a:gd name="connsiteY24" fmla="*/ 234105 h 1685748"/>
                <a:gd name="connsiteX25" fmla="*/ 1325475 w 1400988"/>
                <a:gd name="connsiteY25" fmla="*/ 164359 h 1685748"/>
                <a:gd name="connsiteX26" fmla="*/ 1292096 w 1400988"/>
                <a:gd name="connsiteY26" fmla="*/ 122900 h 1685748"/>
                <a:gd name="connsiteX27" fmla="*/ 1233390 w 1400988"/>
                <a:gd name="connsiteY27" fmla="*/ 73946 h 1685748"/>
                <a:gd name="connsiteX28" fmla="*/ 1169209 w 1400988"/>
                <a:gd name="connsiteY28" fmla="*/ 40364 h 1685748"/>
                <a:gd name="connsiteX29" fmla="*/ 1091075 w 1400988"/>
                <a:gd name="connsiteY29" fmla="*/ 14533 h 1685748"/>
                <a:gd name="connsiteX30" fmla="*/ 1010151 w 1400988"/>
                <a:gd name="connsiteY30" fmla="*/ 1615 h 1685748"/>
                <a:gd name="connsiteX31" fmla="*/ 901323 w 1400988"/>
                <a:gd name="connsiteY31" fmla="*/ 1616 h 1685748"/>
                <a:gd name="connsiteX32" fmla="*/ 803656 w 1400988"/>
                <a:gd name="connsiteY32" fmla="*/ 14533 h 1685748"/>
                <a:gd name="connsiteX33" fmla="*/ 725523 w 1400988"/>
                <a:gd name="connsiteY33" fmla="*/ 32615 h 1685748"/>
                <a:gd name="connsiteX34" fmla="*/ 599951 w 1400988"/>
                <a:gd name="connsiteY34" fmla="*/ 63612 h 1685748"/>
                <a:gd name="connsiteX35" fmla="*/ 524609 w 1400988"/>
                <a:gd name="connsiteY35" fmla="*/ 89446 h 1685748"/>
                <a:gd name="connsiteX36" fmla="*/ 440894 w 1400988"/>
                <a:gd name="connsiteY36" fmla="*/ 141108 h 1685748"/>
                <a:gd name="connsiteX37" fmla="*/ 354391 w 1400988"/>
                <a:gd name="connsiteY37" fmla="*/ 192775 h 1685748"/>
                <a:gd name="connsiteX38" fmla="*/ 265095 w 1400988"/>
                <a:gd name="connsiteY38" fmla="*/ 272853 h 1685748"/>
                <a:gd name="connsiteX39" fmla="*/ 195334 w 1400988"/>
                <a:gd name="connsiteY39" fmla="*/ 355518 h 1685748"/>
                <a:gd name="connsiteX40" fmla="*/ 139523 w 1400988"/>
                <a:gd name="connsiteY40" fmla="*/ 435596 h 1685748"/>
                <a:gd name="connsiteX41" fmla="*/ 64180 w 1400988"/>
                <a:gd name="connsiteY41" fmla="*/ 567341 h 1685748"/>
                <a:gd name="connsiteX42" fmla="*/ 22324 w 1400988"/>
                <a:gd name="connsiteY42" fmla="*/ 714585 h 1685748"/>
                <a:gd name="connsiteX43" fmla="*/ 5579 w 1400988"/>
                <a:gd name="connsiteY43" fmla="*/ 830830 h 1685748"/>
                <a:gd name="connsiteX44" fmla="*/ 0 w 1400988"/>
                <a:gd name="connsiteY44" fmla="*/ 931577 h 1685748"/>
                <a:gd name="connsiteX45" fmla="*/ 5581 w 1400988"/>
                <a:gd name="connsiteY45" fmla="*/ 985824 h 1685748"/>
                <a:gd name="connsiteX46" fmla="*/ 22324 w 1400988"/>
                <a:gd name="connsiteY46" fmla="*/ 1065903 h 1685748"/>
                <a:gd name="connsiteX47" fmla="*/ 41856 w 1400988"/>
                <a:gd name="connsiteY47" fmla="*/ 1133067 h 1685748"/>
                <a:gd name="connsiteX48" fmla="*/ 97667 w 1400988"/>
                <a:gd name="connsiteY48" fmla="*/ 1257062 h 1685748"/>
                <a:gd name="connsiteX49" fmla="*/ 131153 w 1400988"/>
                <a:gd name="connsiteY49" fmla="*/ 1313892 h 1685748"/>
                <a:gd name="connsiteX50" fmla="*/ 189751 w 1400988"/>
                <a:gd name="connsiteY50" fmla="*/ 1388804 h 1685748"/>
                <a:gd name="connsiteX51" fmla="*/ 259514 w 1400988"/>
                <a:gd name="connsiteY51" fmla="*/ 1468886 h 1685748"/>
                <a:gd name="connsiteX52" fmla="*/ 340437 w 1400988"/>
                <a:gd name="connsiteY52" fmla="*/ 1543799 h 1685748"/>
                <a:gd name="connsiteX53" fmla="*/ 432524 w 1400988"/>
                <a:gd name="connsiteY53" fmla="*/ 1598047 h 1685748"/>
                <a:gd name="connsiteX54" fmla="*/ 491124 w 1400988"/>
                <a:gd name="connsiteY54" fmla="*/ 1631628 h 1685748"/>
                <a:gd name="connsiteX55" fmla="*/ 608431 w 1400988"/>
                <a:gd name="connsiteY55" fmla="*/ 1685748 h 1685748"/>
                <a:gd name="connsiteX56" fmla="*/ 612054 w 1400988"/>
                <a:gd name="connsiteY56" fmla="*/ 1683291 h 1685748"/>
                <a:gd name="connsiteX0" fmla="*/ 612054 w 1407281"/>
                <a:gd name="connsiteY0" fmla="*/ 1683291 h 1685748"/>
                <a:gd name="connsiteX1" fmla="*/ 612054 w 1407281"/>
                <a:gd name="connsiteY1" fmla="*/ 1683291 h 1685748"/>
                <a:gd name="connsiteX2" fmla="*/ 532383 w 1407281"/>
                <a:gd name="connsiteY2" fmla="*/ 1596984 h 1685748"/>
                <a:gd name="connsiteX3" fmla="*/ 502285 w 1407281"/>
                <a:gd name="connsiteY3" fmla="*/ 1525717 h 1685748"/>
                <a:gd name="connsiteX4" fmla="*/ 491123 w 1407281"/>
                <a:gd name="connsiteY4" fmla="*/ 1474052 h 1685748"/>
                <a:gd name="connsiteX5" fmla="*/ 468800 w 1407281"/>
                <a:gd name="connsiteY5" fmla="*/ 1412055 h 1685748"/>
                <a:gd name="connsiteX6" fmla="*/ 456754 w 1407281"/>
                <a:gd name="connsiteY6" fmla="*/ 1350086 h 1685748"/>
                <a:gd name="connsiteX7" fmla="*/ 466009 w 1407281"/>
                <a:gd name="connsiteY7" fmla="*/ 1251895 h 1685748"/>
                <a:gd name="connsiteX8" fmla="*/ 485911 w 1407281"/>
                <a:gd name="connsiteY8" fmla="*/ 1153987 h 1685748"/>
                <a:gd name="connsiteX9" fmla="*/ 540183 w 1407281"/>
                <a:gd name="connsiteY9" fmla="*/ 1036033 h 1685748"/>
                <a:gd name="connsiteX10" fmla="*/ 625066 w 1407281"/>
                <a:gd name="connsiteY10" fmla="*/ 962574 h 1685748"/>
                <a:gd name="connsiteX11" fmla="*/ 694828 w 1407281"/>
                <a:gd name="connsiteY11" fmla="*/ 918660 h 1685748"/>
                <a:gd name="connsiteX12" fmla="*/ 777197 w 1407281"/>
                <a:gd name="connsiteY12" fmla="*/ 884488 h 1685748"/>
                <a:gd name="connsiteX13" fmla="*/ 901323 w 1407281"/>
                <a:gd name="connsiteY13" fmla="*/ 869579 h 1685748"/>
                <a:gd name="connsiteX14" fmla="*/ 979456 w 1407281"/>
                <a:gd name="connsiteY14" fmla="*/ 866996 h 1685748"/>
                <a:gd name="connsiteX15" fmla="*/ 1070197 w 1407281"/>
                <a:gd name="connsiteY15" fmla="*/ 853490 h 1685748"/>
                <a:gd name="connsiteX16" fmla="*/ 1158047 w 1407281"/>
                <a:gd name="connsiteY16" fmla="*/ 817915 h 1685748"/>
                <a:gd name="connsiteX17" fmla="*/ 1236179 w 1407281"/>
                <a:gd name="connsiteY17" fmla="*/ 753333 h 1685748"/>
                <a:gd name="connsiteX18" fmla="*/ 1317104 w 1407281"/>
                <a:gd name="connsiteY18" fmla="*/ 668087 h 1685748"/>
                <a:gd name="connsiteX19" fmla="*/ 1361751 w 1407281"/>
                <a:gd name="connsiteY19" fmla="*/ 582840 h 1685748"/>
                <a:gd name="connsiteX20" fmla="*/ 1381285 w 1407281"/>
                <a:gd name="connsiteY20" fmla="*/ 544093 h 1685748"/>
                <a:gd name="connsiteX21" fmla="*/ 1406507 w 1407281"/>
                <a:gd name="connsiteY21" fmla="*/ 479384 h 1685748"/>
                <a:gd name="connsiteX22" fmla="*/ 1400818 w 1407281"/>
                <a:gd name="connsiteY22" fmla="*/ 378767 h 1685748"/>
                <a:gd name="connsiteX23" fmla="*/ 1395237 w 1407281"/>
                <a:gd name="connsiteY23" fmla="*/ 316770 h 1685748"/>
                <a:gd name="connsiteX24" fmla="*/ 1364542 w 1407281"/>
                <a:gd name="connsiteY24" fmla="*/ 234105 h 1685748"/>
                <a:gd name="connsiteX25" fmla="*/ 1325475 w 1407281"/>
                <a:gd name="connsiteY25" fmla="*/ 164359 h 1685748"/>
                <a:gd name="connsiteX26" fmla="*/ 1292096 w 1407281"/>
                <a:gd name="connsiteY26" fmla="*/ 122900 h 1685748"/>
                <a:gd name="connsiteX27" fmla="*/ 1233390 w 1407281"/>
                <a:gd name="connsiteY27" fmla="*/ 73946 h 1685748"/>
                <a:gd name="connsiteX28" fmla="*/ 1169209 w 1407281"/>
                <a:gd name="connsiteY28" fmla="*/ 40364 h 1685748"/>
                <a:gd name="connsiteX29" fmla="*/ 1091075 w 1407281"/>
                <a:gd name="connsiteY29" fmla="*/ 14533 h 1685748"/>
                <a:gd name="connsiteX30" fmla="*/ 1010151 w 1407281"/>
                <a:gd name="connsiteY30" fmla="*/ 1615 h 1685748"/>
                <a:gd name="connsiteX31" fmla="*/ 901323 w 1407281"/>
                <a:gd name="connsiteY31" fmla="*/ 1616 h 1685748"/>
                <a:gd name="connsiteX32" fmla="*/ 803656 w 1407281"/>
                <a:gd name="connsiteY32" fmla="*/ 14533 h 1685748"/>
                <a:gd name="connsiteX33" fmla="*/ 725523 w 1407281"/>
                <a:gd name="connsiteY33" fmla="*/ 32615 h 1685748"/>
                <a:gd name="connsiteX34" fmla="*/ 599951 w 1407281"/>
                <a:gd name="connsiteY34" fmla="*/ 63612 h 1685748"/>
                <a:gd name="connsiteX35" fmla="*/ 524609 w 1407281"/>
                <a:gd name="connsiteY35" fmla="*/ 89446 h 1685748"/>
                <a:gd name="connsiteX36" fmla="*/ 440894 w 1407281"/>
                <a:gd name="connsiteY36" fmla="*/ 141108 h 1685748"/>
                <a:gd name="connsiteX37" fmla="*/ 354391 w 1407281"/>
                <a:gd name="connsiteY37" fmla="*/ 192775 h 1685748"/>
                <a:gd name="connsiteX38" fmla="*/ 265095 w 1407281"/>
                <a:gd name="connsiteY38" fmla="*/ 272853 h 1685748"/>
                <a:gd name="connsiteX39" fmla="*/ 195334 w 1407281"/>
                <a:gd name="connsiteY39" fmla="*/ 355518 h 1685748"/>
                <a:gd name="connsiteX40" fmla="*/ 139523 w 1407281"/>
                <a:gd name="connsiteY40" fmla="*/ 435596 h 1685748"/>
                <a:gd name="connsiteX41" fmla="*/ 64180 w 1407281"/>
                <a:gd name="connsiteY41" fmla="*/ 567341 h 1685748"/>
                <a:gd name="connsiteX42" fmla="*/ 22324 w 1407281"/>
                <a:gd name="connsiteY42" fmla="*/ 714585 h 1685748"/>
                <a:gd name="connsiteX43" fmla="*/ 5579 w 1407281"/>
                <a:gd name="connsiteY43" fmla="*/ 830830 h 1685748"/>
                <a:gd name="connsiteX44" fmla="*/ 0 w 1407281"/>
                <a:gd name="connsiteY44" fmla="*/ 931577 h 1685748"/>
                <a:gd name="connsiteX45" fmla="*/ 5581 w 1407281"/>
                <a:gd name="connsiteY45" fmla="*/ 985824 h 1685748"/>
                <a:gd name="connsiteX46" fmla="*/ 22324 w 1407281"/>
                <a:gd name="connsiteY46" fmla="*/ 1065903 h 1685748"/>
                <a:gd name="connsiteX47" fmla="*/ 41856 w 1407281"/>
                <a:gd name="connsiteY47" fmla="*/ 1133067 h 1685748"/>
                <a:gd name="connsiteX48" fmla="*/ 97667 w 1407281"/>
                <a:gd name="connsiteY48" fmla="*/ 1257062 h 1685748"/>
                <a:gd name="connsiteX49" fmla="*/ 131153 w 1407281"/>
                <a:gd name="connsiteY49" fmla="*/ 1313892 h 1685748"/>
                <a:gd name="connsiteX50" fmla="*/ 189751 w 1407281"/>
                <a:gd name="connsiteY50" fmla="*/ 1388804 h 1685748"/>
                <a:gd name="connsiteX51" fmla="*/ 259514 w 1407281"/>
                <a:gd name="connsiteY51" fmla="*/ 1468886 h 1685748"/>
                <a:gd name="connsiteX52" fmla="*/ 340437 w 1407281"/>
                <a:gd name="connsiteY52" fmla="*/ 1543799 h 1685748"/>
                <a:gd name="connsiteX53" fmla="*/ 432524 w 1407281"/>
                <a:gd name="connsiteY53" fmla="*/ 1598047 h 1685748"/>
                <a:gd name="connsiteX54" fmla="*/ 491124 w 1407281"/>
                <a:gd name="connsiteY54" fmla="*/ 1631628 h 1685748"/>
                <a:gd name="connsiteX55" fmla="*/ 608431 w 1407281"/>
                <a:gd name="connsiteY55" fmla="*/ 1685748 h 1685748"/>
                <a:gd name="connsiteX56" fmla="*/ 612054 w 1407281"/>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61751 w 1406536"/>
                <a:gd name="connsiteY19" fmla="*/ 582840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17104 w 1406536"/>
                <a:gd name="connsiteY18" fmla="*/ 668087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36179 w 1406536"/>
                <a:gd name="connsiteY17" fmla="*/ 753333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06536"/>
                <a:gd name="connsiteY0" fmla="*/ 1683291 h 1685748"/>
                <a:gd name="connsiteX1" fmla="*/ 612054 w 1406536"/>
                <a:gd name="connsiteY1" fmla="*/ 1683291 h 1685748"/>
                <a:gd name="connsiteX2" fmla="*/ 532383 w 1406536"/>
                <a:gd name="connsiteY2" fmla="*/ 1596984 h 1685748"/>
                <a:gd name="connsiteX3" fmla="*/ 502285 w 1406536"/>
                <a:gd name="connsiteY3" fmla="*/ 1525717 h 1685748"/>
                <a:gd name="connsiteX4" fmla="*/ 491123 w 1406536"/>
                <a:gd name="connsiteY4" fmla="*/ 1474052 h 1685748"/>
                <a:gd name="connsiteX5" fmla="*/ 468800 w 1406536"/>
                <a:gd name="connsiteY5" fmla="*/ 1412055 h 1685748"/>
                <a:gd name="connsiteX6" fmla="*/ 456754 w 1406536"/>
                <a:gd name="connsiteY6" fmla="*/ 1350086 h 1685748"/>
                <a:gd name="connsiteX7" fmla="*/ 466009 w 1406536"/>
                <a:gd name="connsiteY7" fmla="*/ 1251895 h 1685748"/>
                <a:gd name="connsiteX8" fmla="*/ 485911 w 1406536"/>
                <a:gd name="connsiteY8" fmla="*/ 1153987 h 1685748"/>
                <a:gd name="connsiteX9" fmla="*/ 540183 w 1406536"/>
                <a:gd name="connsiteY9" fmla="*/ 1036033 h 1685748"/>
                <a:gd name="connsiteX10" fmla="*/ 625066 w 1406536"/>
                <a:gd name="connsiteY10" fmla="*/ 962574 h 1685748"/>
                <a:gd name="connsiteX11" fmla="*/ 694828 w 1406536"/>
                <a:gd name="connsiteY11" fmla="*/ 918660 h 1685748"/>
                <a:gd name="connsiteX12" fmla="*/ 777197 w 1406536"/>
                <a:gd name="connsiteY12" fmla="*/ 884488 h 1685748"/>
                <a:gd name="connsiteX13" fmla="*/ 901323 w 1406536"/>
                <a:gd name="connsiteY13" fmla="*/ 869579 h 1685748"/>
                <a:gd name="connsiteX14" fmla="*/ 979456 w 1406536"/>
                <a:gd name="connsiteY14" fmla="*/ 866996 h 1685748"/>
                <a:gd name="connsiteX15" fmla="*/ 1070197 w 1406536"/>
                <a:gd name="connsiteY15" fmla="*/ 853490 h 1685748"/>
                <a:gd name="connsiteX16" fmla="*/ 1158047 w 1406536"/>
                <a:gd name="connsiteY16" fmla="*/ 817915 h 1685748"/>
                <a:gd name="connsiteX17" fmla="*/ 1252922 w 1406536"/>
                <a:gd name="connsiteY17" fmla="*/ 779166 h 1685748"/>
                <a:gd name="connsiteX18" fmla="*/ 1345009 w 1406536"/>
                <a:gd name="connsiteY18" fmla="*/ 709418 h 1685748"/>
                <a:gd name="connsiteX19" fmla="*/ 1389655 w 1406536"/>
                <a:gd name="connsiteY19" fmla="*/ 624171 h 1685748"/>
                <a:gd name="connsiteX20" fmla="*/ 1398028 w 1406536"/>
                <a:gd name="connsiteY20" fmla="*/ 544093 h 1685748"/>
                <a:gd name="connsiteX21" fmla="*/ 1406507 w 1406536"/>
                <a:gd name="connsiteY21" fmla="*/ 479384 h 1685748"/>
                <a:gd name="connsiteX22" fmla="*/ 1400818 w 1406536"/>
                <a:gd name="connsiteY22" fmla="*/ 378767 h 1685748"/>
                <a:gd name="connsiteX23" fmla="*/ 1395237 w 1406536"/>
                <a:gd name="connsiteY23" fmla="*/ 316770 h 1685748"/>
                <a:gd name="connsiteX24" fmla="*/ 1364542 w 1406536"/>
                <a:gd name="connsiteY24" fmla="*/ 234105 h 1685748"/>
                <a:gd name="connsiteX25" fmla="*/ 1325475 w 1406536"/>
                <a:gd name="connsiteY25" fmla="*/ 164359 h 1685748"/>
                <a:gd name="connsiteX26" fmla="*/ 1292096 w 1406536"/>
                <a:gd name="connsiteY26" fmla="*/ 122900 h 1685748"/>
                <a:gd name="connsiteX27" fmla="*/ 1233390 w 1406536"/>
                <a:gd name="connsiteY27" fmla="*/ 73946 h 1685748"/>
                <a:gd name="connsiteX28" fmla="*/ 1169209 w 1406536"/>
                <a:gd name="connsiteY28" fmla="*/ 40364 h 1685748"/>
                <a:gd name="connsiteX29" fmla="*/ 1091075 w 1406536"/>
                <a:gd name="connsiteY29" fmla="*/ 14533 h 1685748"/>
                <a:gd name="connsiteX30" fmla="*/ 1010151 w 1406536"/>
                <a:gd name="connsiteY30" fmla="*/ 1615 h 1685748"/>
                <a:gd name="connsiteX31" fmla="*/ 901323 w 1406536"/>
                <a:gd name="connsiteY31" fmla="*/ 1616 h 1685748"/>
                <a:gd name="connsiteX32" fmla="*/ 803656 w 1406536"/>
                <a:gd name="connsiteY32" fmla="*/ 14533 h 1685748"/>
                <a:gd name="connsiteX33" fmla="*/ 725523 w 1406536"/>
                <a:gd name="connsiteY33" fmla="*/ 32615 h 1685748"/>
                <a:gd name="connsiteX34" fmla="*/ 599951 w 1406536"/>
                <a:gd name="connsiteY34" fmla="*/ 63612 h 1685748"/>
                <a:gd name="connsiteX35" fmla="*/ 524609 w 1406536"/>
                <a:gd name="connsiteY35" fmla="*/ 89446 h 1685748"/>
                <a:gd name="connsiteX36" fmla="*/ 440894 w 1406536"/>
                <a:gd name="connsiteY36" fmla="*/ 141108 h 1685748"/>
                <a:gd name="connsiteX37" fmla="*/ 354391 w 1406536"/>
                <a:gd name="connsiteY37" fmla="*/ 192775 h 1685748"/>
                <a:gd name="connsiteX38" fmla="*/ 265095 w 1406536"/>
                <a:gd name="connsiteY38" fmla="*/ 272853 h 1685748"/>
                <a:gd name="connsiteX39" fmla="*/ 195334 w 1406536"/>
                <a:gd name="connsiteY39" fmla="*/ 355518 h 1685748"/>
                <a:gd name="connsiteX40" fmla="*/ 139523 w 1406536"/>
                <a:gd name="connsiteY40" fmla="*/ 435596 h 1685748"/>
                <a:gd name="connsiteX41" fmla="*/ 64180 w 1406536"/>
                <a:gd name="connsiteY41" fmla="*/ 567341 h 1685748"/>
                <a:gd name="connsiteX42" fmla="*/ 22324 w 1406536"/>
                <a:gd name="connsiteY42" fmla="*/ 714585 h 1685748"/>
                <a:gd name="connsiteX43" fmla="*/ 5579 w 1406536"/>
                <a:gd name="connsiteY43" fmla="*/ 830830 h 1685748"/>
                <a:gd name="connsiteX44" fmla="*/ 0 w 1406536"/>
                <a:gd name="connsiteY44" fmla="*/ 931577 h 1685748"/>
                <a:gd name="connsiteX45" fmla="*/ 5581 w 1406536"/>
                <a:gd name="connsiteY45" fmla="*/ 985824 h 1685748"/>
                <a:gd name="connsiteX46" fmla="*/ 22324 w 1406536"/>
                <a:gd name="connsiteY46" fmla="*/ 1065903 h 1685748"/>
                <a:gd name="connsiteX47" fmla="*/ 41856 w 1406536"/>
                <a:gd name="connsiteY47" fmla="*/ 1133067 h 1685748"/>
                <a:gd name="connsiteX48" fmla="*/ 97667 w 1406536"/>
                <a:gd name="connsiteY48" fmla="*/ 1257062 h 1685748"/>
                <a:gd name="connsiteX49" fmla="*/ 131153 w 1406536"/>
                <a:gd name="connsiteY49" fmla="*/ 1313892 h 1685748"/>
                <a:gd name="connsiteX50" fmla="*/ 189751 w 1406536"/>
                <a:gd name="connsiteY50" fmla="*/ 1388804 h 1685748"/>
                <a:gd name="connsiteX51" fmla="*/ 259514 w 1406536"/>
                <a:gd name="connsiteY51" fmla="*/ 1468886 h 1685748"/>
                <a:gd name="connsiteX52" fmla="*/ 340437 w 1406536"/>
                <a:gd name="connsiteY52" fmla="*/ 1543799 h 1685748"/>
                <a:gd name="connsiteX53" fmla="*/ 432524 w 1406536"/>
                <a:gd name="connsiteY53" fmla="*/ 1598047 h 1685748"/>
                <a:gd name="connsiteX54" fmla="*/ 491124 w 1406536"/>
                <a:gd name="connsiteY54" fmla="*/ 1631628 h 1685748"/>
                <a:gd name="connsiteX55" fmla="*/ 608431 w 1406536"/>
                <a:gd name="connsiteY55" fmla="*/ 1685748 h 1685748"/>
                <a:gd name="connsiteX56" fmla="*/ 612054 w 1406536"/>
                <a:gd name="connsiteY56" fmla="*/ 1683291 h 1685748"/>
                <a:gd name="connsiteX0" fmla="*/ 612054 w 1417678"/>
                <a:gd name="connsiteY0" fmla="*/ 1683291 h 1685748"/>
                <a:gd name="connsiteX1" fmla="*/ 612054 w 1417678"/>
                <a:gd name="connsiteY1" fmla="*/ 1683291 h 1685748"/>
                <a:gd name="connsiteX2" fmla="*/ 532383 w 1417678"/>
                <a:gd name="connsiteY2" fmla="*/ 1596984 h 1685748"/>
                <a:gd name="connsiteX3" fmla="*/ 502285 w 1417678"/>
                <a:gd name="connsiteY3" fmla="*/ 1525717 h 1685748"/>
                <a:gd name="connsiteX4" fmla="*/ 491123 w 1417678"/>
                <a:gd name="connsiteY4" fmla="*/ 1474052 h 1685748"/>
                <a:gd name="connsiteX5" fmla="*/ 468800 w 1417678"/>
                <a:gd name="connsiteY5" fmla="*/ 1412055 h 1685748"/>
                <a:gd name="connsiteX6" fmla="*/ 456754 w 1417678"/>
                <a:gd name="connsiteY6" fmla="*/ 1350086 h 1685748"/>
                <a:gd name="connsiteX7" fmla="*/ 466009 w 1417678"/>
                <a:gd name="connsiteY7" fmla="*/ 1251895 h 1685748"/>
                <a:gd name="connsiteX8" fmla="*/ 485911 w 1417678"/>
                <a:gd name="connsiteY8" fmla="*/ 1153987 h 1685748"/>
                <a:gd name="connsiteX9" fmla="*/ 540183 w 1417678"/>
                <a:gd name="connsiteY9" fmla="*/ 1036033 h 1685748"/>
                <a:gd name="connsiteX10" fmla="*/ 625066 w 1417678"/>
                <a:gd name="connsiteY10" fmla="*/ 962574 h 1685748"/>
                <a:gd name="connsiteX11" fmla="*/ 694828 w 1417678"/>
                <a:gd name="connsiteY11" fmla="*/ 918660 h 1685748"/>
                <a:gd name="connsiteX12" fmla="*/ 777197 w 1417678"/>
                <a:gd name="connsiteY12" fmla="*/ 884488 h 1685748"/>
                <a:gd name="connsiteX13" fmla="*/ 901323 w 1417678"/>
                <a:gd name="connsiteY13" fmla="*/ 869579 h 1685748"/>
                <a:gd name="connsiteX14" fmla="*/ 979456 w 1417678"/>
                <a:gd name="connsiteY14" fmla="*/ 866996 h 1685748"/>
                <a:gd name="connsiteX15" fmla="*/ 1070197 w 1417678"/>
                <a:gd name="connsiteY15" fmla="*/ 853490 h 1685748"/>
                <a:gd name="connsiteX16" fmla="*/ 1158047 w 1417678"/>
                <a:gd name="connsiteY16" fmla="*/ 817915 h 1685748"/>
                <a:gd name="connsiteX17" fmla="*/ 1252922 w 1417678"/>
                <a:gd name="connsiteY17" fmla="*/ 779166 h 1685748"/>
                <a:gd name="connsiteX18" fmla="*/ 1345009 w 1417678"/>
                <a:gd name="connsiteY18" fmla="*/ 709418 h 1685748"/>
                <a:gd name="connsiteX19" fmla="*/ 1389655 w 1417678"/>
                <a:gd name="connsiteY19" fmla="*/ 624171 h 1685748"/>
                <a:gd name="connsiteX20" fmla="*/ 1398028 w 1417678"/>
                <a:gd name="connsiteY20" fmla="*/ 544093 h 1685748"/>
                <a:gd name="connsiteX21" fmla="*/ 1417669 w 1417678"/>
                <a:gd name="connsiteY21" fmla="*/ 463884 h 1685748"/>
                <a:gd name="connsiteX22" fmla="*/ 1400818 w 1417678"/>
                <a:gd name="connsiteY22" fmla="*/ 378767 h 1685748"/>
                <a:gd name="connsiteX23" fmla="*/ 1395237 w 1417678"/>
                <a:gd name="connsiteY23" fmla="*/ 316770 h 1685748"/>
                <a:gd name="connsiteX24" fmla="*/ 1364542 w 1417678"/>
                <a:gd name="connsiteY24" fmla="*/ 234105 h 1685748"/>
                <a:gd name="connsiteX25" fmla="*/ 1325475 w 1417678"/>
                <a:gd name="connsiteY25" fmla="*/ 164359 h 1685748"/>
                <a:gd name="connsiteX26" fmla="*/ 1292096 w 1417678"/>
                <a:gd name="connsiteY26" fmla="*/ 122900 h 1685748"/>
                <a:gd name="connsiteX27" fmla="*/ 1233390 w 1417678"/>
                <a:gd name="connsiteY27" fmla="*/ 73946 h 1685748"/>
                <a:gd name="connsiteX28" fmla="*/ 1169209 w 1417678"/>
                <a:gd name="connsiteY28" fmla="*/ 40364 h 1685748"/>
                <a:gd name="connsiteX29" fmla="*/ 1091075 w 1417678"/>
                <a:gd name="connsiteY29" fmla="*/ 14533 h 1685748"/>
                <a:gd name="connsiteX30" fmla="*/ 1010151 w 1417678"/>
                <a:gd name="connsiteY30" fmla="*/ 1615 h 1685748"/>
                <a:gd name="connsiteX31" fmla="*/ 901323 w 1417678"/>
                <a:gd name="connsiteY31" fmla="*/ 1616 h 1685748"/>
                <a:gd name="connsiteX32" fmla="*/ 803656 w 1417678"/>
                <a:gd name="connsiteY32" fmla="*/ 14533 h 1685748"/>
                <a:gd name="connsiteX33" fmla="*/ 725523 w 1417678"/>
                <a:gd name="connsiteY33" fmla="*/ 32615 h 1685748"/>
                <a:gd name="connsiteX34" fmla="*/ 599951 w 1417678"/>
                <a:gd name="connsiteY34" fmla="*/ 63612 h 1685748"/>
                <a:gd name="connsiteX35" fmla="*/ 524609 w 1417678"/>
                <a:gd name="connsiteY35" fmla="*/ 89446 h 1685748"/>
                <a:gd name="connsiteX36" fmla="*/ 440894 w 1417678"/>
                <a:gd name="connsiteY36" fmla="*/ 141108 h 1685748"/>
                <a:gd name="connsiteX37" fmla="*/ 354391 w 1417678"/>
                <a:gd name="connsiteY37" fmla="*/ 192775 h 1685748"/>
                <a:gd name="connsiteX38" fmla="*/ 265095 w 1417678"/>
                <a:gd name="connsiteY38" fmla="*/ 272853 h 1685748"/>
                <a:gd name="connsiteX39" fmla="*/ 195334 w 1417678"/>
                <a:gd name="connsiteY39" fmla="*/ 355518 h 1685748"/>
                <a:gd name="connsiteX40" fmla="*/ 139523 w 1417678"/>
                <a:gd name="connsiteY40" fmla="*/ 435596 h 1685748"/>
                <a:gd name="connsiteX41" fmla="*/ 64180 w 1417678"/>
                <a:gd name="connsiteY41" fmla="*/ 567341 h 1685748"/>
                <a:gd name="connsiteX42" fmla="*/ 22324 w 1417678"/>
                <a:gd name="connsiteY42" fmla="*/ 714585 h 1685748"/>
                <a:gd name="connsiteX43" fmla="*/ 5579 w 1417678"/>
                <a:gd name="connsiteY43" fmla="*/ 830830 h 1685748"/>
                <a:gd name="connsiteX44" fmla="*/ 0 w 1417678"/>
                <a:gd name="connsiteY44" fmla="*/ 931577 h 1685748"/>
                <a:gd name="connsiteX45" fmla="*/ 5581 w 1417678"/>
                <a:gd name="connsiteY45" fmla="*/ 985824 h 1685748"/>
                <a:gd name="connsiteX46" fmla="*/ 22324 w 1417678"/>
                <a:gd name="connsiteY46" fmla="*/ 1065903 h 1685748"/>
                <a:gd name="connsiteX47" fmla="*/ 41856 w 1417678"/>
                <a:gd name="connsiteY47" fmla="*/ 1133067 h 1685748"/>
                <a:gd name="connsiteX48" fmla="*/ 97667 w 1417678"/>
                <a:gd name="connsiteY48" fmla="*/ 1257062 h 1685748"/>
                <a:gd name="connsiteX49" fmla="*/ 131153 w 1417678"/>
                <a:gd name="connsiteY49" fmla="*/ 1313892 h 1685748"/>
                <a:gd name="connsiteX50" fmla="*/ 189751 w 1417678"/>
                <a:gd name="connsiteY50" fmla="*/ 1388804 h 1685748"/>
                <a:gd name="connsiteX51" fmla="*/ 259514 w 1417678"/>
                <a:gd name="connsiteY51" fmla="*/ 1468886 h 1685748"/>
                <a:gd name="connsiteX52" fmla="*/ 340437 w 1417678"/>
                <a:gd name="connsiteY52" fmla="*/ 1543799 h 1685748"/>
                <a:gd name="connsiteX53" fmla="*/ 432524 w 1417678"/>
                <a:gd name="connsiteY53" fmla="*/ 1598047 h 1685748"/>
                <a:gd name="connsiteX54" fmla="*/ 491124 w 1417678"/>
                <a:gd name="connsiteY54" fmla="*/ 1631628 h 1685748"/>
                <a:gd name="connsiteX55" fmla="*/ 608431 w 1417678"/>
                <a:gd name="connsiteY55" fmla="*/ 1685748 h 1685748"/>
                <a:gd name="connsiteX56" fmla="*/ 612054 w 1417678"/>
                <a:gd name="connsiteY56" fmla="*/ 1683291 h 1685748"/>
                <a:gd name="connsiteX0" fmla="*/ 612054 w 1419315"/>
                <a:gd name="connsiteY0" fmla="*/ 1683291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12054 w 1419315"/>
                <a:gd name="connsiteY56" fmla="*/ 1683291 h 1685748"/>
                <a:gd name="connsiteX0" fmla="*/ 623216 w 1419315"/>
                <a:gd name="connsiteY0" fmla="*/ 1641960 h 1685748"/>
                <a:gd name="connsiteX1" fmla="*/ 612054 w 1419315"/>
                <a:gd name="connsiteY1" fmla="*/ 1683291 h 1685748"/>
                <a:gd name="connsiteX2" fmla="*/ 532383 w 1419315"/>
                <a:gd name="connsiteY2" fmla="*/ 1596984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685748"/>
                <a:gd name="connsiteX1" fmla="*/ 612054 w 1419315"/>
                <a:gd name="connsiteY1" fmla="*/ 1683291 h 1685748"/>
                <a:gd name="connsiteX2" fmla="*/ 543544 w 1419315"/>
                <a:gd name="connsiteY2" fmla="*/ 1581485 h 1685748"/>
                <a:gd name="connsiteX3" fmla="*/ 502285 w 1419315"/>
                <a:gd name="connsiteY3" fmla="*/ 1525717 h 1685748"/>
                <a:gd name="connsiteX4" fmla="*/ 491123 w 1419315"/>
                <a:gd name="connsiteY4" fmla="*/ 1474052 h 1685748"/>
                <a:gd name="connsiteX5" fmla="*/ 468800 w 1419315"/>
                <a:gd name="connsiteY5" fmla="*/ 1412055 h 1685748"/>
                <a:gd name="connsiteX6" fmla="*/ 456754 w 1419315"/>
                <a:gd name="connsiteY6" fmla="*/ 1350086 h 1685748"/>
                <a:gd name="connsiteX7" fmla="*/ 466009 w 1419315"/>
                <a:gd name="connsiteY7" fmla="*/ 1251895 h 1685748"/>
                <a:gd name="connsiteX8" fmla="*/ 485911 w 1419315"/>
                <a:gd name="connsiteY8" fmla="*/ 1153987 h 1685748"/>
                <a:gd name="connsiteX9" fmla="*/ 540183 w 1419315"/>
                <a:gd name="connsiteY9" fmla="*/ 1036033 h 1685748"/>
                <a:gd name="connsiteX10" fmla="*/ 625066 w 1419315"/>
                <a:gd name="connsiteY10" fmla="*/ 962574 h 1685748"/>
                <a:gd name="connsiteX11" fmla="*/ 694828 w 1419315"/>
                <a:gd name="connsiteY11" fmla="*/ 918660 h 1685748"/>
                <a:gd name="connsiteX12" fmla="*/ 777197 w 1419315"/>
                <a:gd name="connsiteY12" fmla="*/ 884488 h 1685748"/>
                <a:gd name="connsiteX13" fmla="*/ 901323 w 1419315"/>
                <a:gd name="connsiteY13" fmla="*/ 869579 h 1685748"/>
                <a:gd name="connsiteX14" fmla="*/ 979456 w 1419315"/>
                <a:gd name="connsiteY14" fmla="*/ 866996 h 1685748"/>
                <a:gd name="connsiteX15" fmla="*/ 1070197 w 1419315"/>
                <a:gd name="connsiteY15" fmla="*/ 853490 h 1685748"/>
                <a:gd name="connsiteX16" fmla="*/ 1158047 w 1419315"/>
                <a:gd name="connsiteY16" fmla="*/ 817915 h 1685748"/>
                <a:gd name="connsiteX17" fmla="*/ 1252922 w 1419315"/>
                <a:gd name="connsiteY17" fmla="*/ 779166 h 1685748"/>
                <a:gd name="connsiteX18" fmla="*/ 1345009 w 1419315"/>
                <a:gd name="connsiteY18" fmla="*/ 709418 h 1685748"/>
                <a:gd name="connsiteX19" fmla="*/ 1389655 w 1419315"/>
                <a:gd name="connsiteY19" fmla="*/ 624171 h 1685748"/>
                <a:gd name="connsiteX20" fmla="*/ 1398028 w 1419315"/>
                <a:gd name="connsiteY20" fmla="*/ 544093 h 1685748"/>
                <a:gd name="connsiteX21" fmla="*/ 1417669 w 1419315"/>
                <a:gd name="connsiteY21" fmla="*/ 463884 h 1685748"/>
                <a:gd name="connsiteX22" fmla="*/ 1417561 w 1419315"/>
                <a:gd name="connsiteY22" fmla="*/ 378767 h 1685748"/>
                <a:gd name="connsiteX23" fmla="*/ 1395237 w 1419315"/>
                <a:gd name="connsiteY23" fmla="*/ 316770 h 1685748"/>
                <a:gd name="connsiteX24" fmla="*/ 1364542 w 1419315"/>
                <a:gd name="connsiteY24" fmla="*/ 234105 h 1685748"/>
                <a:gd name="connsiteX25" fmla="*/ 1325475 w 1419315"/>
                <a:gd name="connsiteY25" fmla="*/ 164359 h 1685748"/>
                <a:gd name="connsiteX26" fmla="*/ 1292096 w 1419315"/>
                <a:gd name="connsiteY26" fmla="*/ 122900 h 1685748"/>
                <a:gd name="connsiteX27" fmla="*/ 1233390 w 1419315"/>
                <a:gd name="connsiteY27" fmla="*/ 73946 h 1685748"/>
                <a:gd name="connsiteX28" fmla="*/ 1169209 w 1419315"/>
                <a:gd name="connsiteY28" fmla="*/ 40364 h 1685748"/>
                <a:gd name="connsiteX29" fmla="*/ 1091075 w 1419315"/>
                <a:gd name="connsiteY29" fmla="*/ 14533 h 1685748"/>
                <a:gd name="connsiteX30" fmla="*/ 1010151 w 1419315"/>
                <a:gd name="connsiteY30" fmla="*/ 1615 h 1685748"/>
                <a:gd name="connsiteX31" fmla="*/ 901323 w 1419315"/>
                <a:gd name="connsiteY31" fmla="*/ 1616 h 1685748"/>
                <a:gd name="connsiteX32" fmla="*/ 803656 w 1419315"/>
                <a:gd name="connsiteY32" fmla="*/ 14533 h 1685748"/>
                <a:gd name="connsiteX33" fmla="*/ 725523 w 1419315"/>
                <a:gd name="connsiteY33" fmla="*/ 32615 h 1685748"/>
                <a:gd name="connsiteX34" fmla="*/ 599951 w 1419315"/>
                <a:gd name="connsiteY34" fmla="*/ 63612 h 1685748"/>
                <a:gd name="connsiteX35" fmla="*/ 524609 w 1419315"/>
                <a:gd name="connsiteY35" fmla="*/ 89446 h 1685748"/>
                <a:gd name="connsiteX36" fmla="*/ 440894 w 1419315"/>
                <a:gd name="connsiteY36" fmla="*/ 141108 h 1685748"/>
                <a:gd name="connsiteX37" fmla="*/ 354391 w 1419315"/>
                <a:gd name="connsiteY37" fmla="*/ 192775 h 1685748"/>
                <a:gd name="connsiteX38" fmla="*/ 265095 w 1419315"/>
                <a:gd name="connsiteY38" fmla="*/ 272853 h 1685748"/>
                <a:gd name="connsiteX39" fmla="*/ 195334 w 1419315"/>
                <a:gd name="connsiteY39" fmla="*/ 355518 h 1685748"/>
                <a:gd name="connsiteX40" fmla="*/ 139523 w 1419315"/>
                <a:gd name="connsiteY40" fmla="*/ 435596 h 1685748"/>
                <a:gd name="connsiteX41" fmla="*/ 64180 w 1419315"/>
                <a:gd name="connsiteY41" fmla="*/ 567341 h 1685748"/>
                <a:gd name="connsiteX42" fmla="*/ 22324 w 1419315"/>
                <a:gd name="connsiteY42" fmla="*/ 714585 h 1685748"/>
                <a:gd name="connsiteX43" fmla="*/ 5579 w 1419315"/>
                <a:gd name="connsiteY43" fmla="*/ 830830 h 1685748"/>
                <a:gd name="connsiteX44" fmla="*/ 0 w 1419315"/>
                <a:gd name="connsiteY44" fmla="*/ 931577 h 1685748"/>
                <a:gd name="connsiteX45" fmla="*/ 5581 w 1419315"/>
                <a:gd name="connsiteY45" fmla="*/ 985824 h 1685748"/>
                <a:gd name="connsiteX46" fmla="*/ 22324 w 1419315"/>
                <a:gd name="connsiteY46" fmla="*/ 1065903 h 1685748"/>
                <a:gd name="connsiteX47" fmla="*/ 41856 w 1419315"/>
                <a:gd name="connsiteY47" fmla="*/ 1133067 h 1685748"/>
                <a:gd name="connsiteX48" fmla="*/ 97667 w 1419315"/>
                <a:gd name="connsiteY48" fmla="*/ 1257062 h 1685748"/>
                <a:gd name="connsiteX49" fmla="*/ 131153 w 1419315"/>
                <a:gd name="connsiteY49" fmla="*/ 1313892 h 1685748"/>
                <a:gd name="connsiteX50" fmla="*/ 189751 w 1419315"/>
                <a:gd name="connsiteY50" fmla="*/ 1388804 h 1685748"/>
                <a:gd name="connsiteX51" fmla="*/ 259514 w 1419315"/>
                <a:gd name="connsiteY51" fmla="*/ 1468886 h 1685748"/>
                <a:gd name="connsiteX52" fmla="*/ 340437 w 1419315"/>
                <a:gd name="connsiteY52" fmla="*/ 1543799 h 1685748"/>
                <a:gd name="connsiteX53" fmla="*/ 432524 w 1419315"/>
                <a:gd name="connsiteY53" fmla="*/ 1598047 h 1685748"/>
                <a:gd name="connsiteX54" fmla="*/ 491124 w 1419315"/>
                <a:gd name="connsiteY54" fmla="*/ 1631628 h 1685748"/>
                <a:gd name="connsiteX55" fmla="*/ 608431 w 1419315"/>
                <a:gd name="connsiteY55" fmla="*/ 1685748 h 1685748"/>
                <a:gd name="connsiteX56" fmla="*/ 623216 w 1419315"/>
                <a:gd name="connsiteY56" fmla="*/ 1641960 h 1685748"/>
                <a:gd name="connsiteX0" fmla="*/ 623216 w 1419315"/>
                <a:gd name="connsiteY0" fmla="*/ 1641960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23216 w 1419315"/>
                <a:gd name="connsiteY56" fmla="*/ 1641960 h 1711580"/>
                <a:gd name="connsiteX0" fmla="*/ 679025 w 1419315"/>
                <a:gd name="connsiteY0" fmla="*/ 1688458 h 1711580"/>
                <a:gd name="connsiteX1" fmla="*/ 612054 w 1419315"/>
                <a:gd name="connsiteY1" fmla="*/ 1683291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02285 w 1419315"/>
                <a:gd name="connsiteY3" fmla="*/ 1525717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43544 w 1419315"/>
                <a:gd name="connsiteY2" fmla="*/ 1581485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9315"/>
                <a:gd name="connsiteY0" fmla="*/ 1688458 h 1711580"/>
                <a:gd name="connsiteX1" fmla="*/ 639959 w 1419315"/>
                <a:gd name="connsiteY1" fmla="*/ 1667792 h 1711580"/>
                <a:gd name="connsiteX2" fmla="*/ 582611 w 1419315"/>
                <a:gd name="connsiteY2" fmla="*/ 1612484 h 1711580"/>
                <a:gd name="connsiteX3" fmla="*/ 524609 w 1419315"/>
                <a:gd name="connsiteY3" fmla="*/ 1530884 h 1711580"/>
                <a:gd name="connsiteX4" fmla="*/ 491123 w 1419315"/>
                <a:gd name="connsiteY4" fmla="*/ 1474052 h 1711580"/>
                <a:gd name="connsiteX5" fmla="*/ 468800 w 1419315"/>
                <a:gd name="connsiteY5" fmla="*/ 1412055 h 1711580"/>
                <a:gd name="connsiteX6" fmla="*/ 456754 w 1419315"/>
                <a:gd name="connsiteY6" fmla="*/ 1350086 h 1711580"/>
                <a:gd name="connsiteX7" fmla="*/ 466009 w 1419315"/>
                <a:gd name="connsiteY7" fmla="*/ 1251895 h 1711580"/>
                <a:gd name="connsiteX8" fmla="*/ 485911 w 1419315"/>
                <a:gd name="connsiteY8" fmla="*/ 1153987 h 1711580"/>
                <a:gd name="connsiteX9" fmla="*/ 540183 w 1419315"/>
                <a:gd name="connsiteY9" fmla="*/ 1036033 h 1711580"/>
                <a:gd name="connsiteX10" fmla="*/ 625066 w 1419315"/>
                <a:gd name="connsiteY10" fmla="*/ 962574 h 1711580"/>
                <a:gd name="connsiteX11" fmla="*/ 694828 w 1419315"/>
                <a:gd name="connsiteY11" fmla="*/ 918660 h 1711580"/>
                <a:gd name="connsiteX12" fmla="*/ 777197 w 1419315"/>
                <a:gd name="connsiteY12" fmla="*/ 884488 h 1711580"/>
                <a:gd name="connsiteX13" fmla="*/ 901323 w 1419315"/>
                <a:gd name="connsiteY13" fmla="*/ 869579 h 1711580"/>
                <a:gd name="connsiteX14" fmla="*/ 979456 w 1419315"/>
                <a:gd name="connsiteY14" fmla="*/ 866996 h 1711580"/>
                <a:gd name="connsiteX15" fmla="*/ 1070197 w 1419315"/>
                <a:gd name="connsiteY15" fmla="*/ 853490 h 1711580"/>
                <a:gd name="connsiteX16" fmla="*/ 1158047 w 1419315"/>
                <a:gd name="connsiteY16" fmla="*/ 817915 h 1711580"/>
                <a:gd name="connsiteX17" fmla="*/ 1252922 w 1419315"/>
                <a:gd name="connsiteY17" fmla="*/ 779166 h 1711580"/>
                <a:gd name="connsiteX18" fmla="*/ 1345009 w 1419315"/>
                <a:gd name="connsiteY18" fmla="*/ 709418 h 1711580"/>
                <a:gd name="connsiteX19" fmla="*/ 1389655 w 1419315"/>
                <a:gd name="connsiteY19" fmla="*/ 624171 h 1711580"/>
                <a:gd name="connsiteX20" fmla="*/ 1398028 w 1419315"/>
                <a:gd name="connsiteY20" fmla="*/ 544093 h 1711580"/>
                <a:gd name="connsiteX21" fmla="*/ 1417669 w 1419315"/>
                <a:gd name="connsiteY21" fmla="*/ 463884 h 1711580"/>
                <a:gd name="connsiteX22" fmla="*/ 1417561 w 1419315"/>
                <a:gd name="connsiteY22" fmla="*/ 378767 h 1711580"/>
                <a:gd name="connsiteX23" fmla="*/ 1395237 w 1419315"/>
                <a:gd name="connsiteY23" fmla="*/ 316770 h 1711580"/>
                <a:gd name="connsiteX24" fmla="*/ 1364542 w 1419315"/>
                <a:gd name="connsiteY24" fmla="*/ 234105 h 1711580"/>
                <a:gd name="connsiteX25" fmla="*/ 1325475 w 1419315"/>
                <a:gd name="connsiteY25" fmla="*/ 164359 h 1711580"/>
                <a:gd name="connsiteX26" fmla="*/ 1292096 w 1419315"/>
                <a:gd name="connsiteY26" fmla="*/ 122900 h 1711580"/>
                <a:gd name="connsiteX27" fmla="*/ 1233390 w 1419315"/>
                <a:gd name="connsiteY27" fmla="*/ 73946 h 1711580"/>
                <a:gd name="connsiteX28" fmla="*/ 1169209 w 1419315"/>
                <a:gd name="connsiteY28" fmla="*/ 40364 h 1711580"/>
                <a:gd name="connsiteX29" fmla="*/ 1091075 w 1419315"/>
                <a:gd name="connsiteY29" fmla="*/ 14533 h 1711580"/>
                <a:gd name="connsiteX30" fmla="*/ 1010151 w 1419315"/>
                <a:gd name="connsiteY30" fmla="*/ 1615 h 1711580"/>
                <a:gd name="connsiteX31" fmla="*/ 901323 w 1419315"/>
                <a:gd name="connsiteY31" fmla="*/ 1616 h 1711580"/>
                <a:gd name="connsiteX32" fmla="*/ 803656 w 1419315"/>
                <a:gd name="connsiteY32" fmla="*/ 14533 h 1711580"/>
                <a:gd name="connsiteX33" fmla="*/ 725523 w 1419315"/>
                <a:gd name="connsiteY33" fmla="*/ 32615 h 1711580"/>
                <a:gd name="connsiteX34" fmla="*/ 599951 w 1419315"/>
                <a:gd name="connsiteY34" fmla="*/ 63612 h 1711580"/>
                <a:gd name="connsiteX35" fmla="*/ 524609 w 1419315"/>
                <a:gd name="connsiteY35" fmla="*/ 89446 h 1711580"/>
                <a:gd name="connsiteX36" fmla="*/ 440894 w 1419315"/>
                <a:gd name="connsiteY36" fmla="*/ 141108 h 1711580"/>
                <a:gd name="connsiteX37" fmla="*/ 354391 w 1419315"/>
                <a:gd name="connsiteY37" fmla="*/ 192775 h 1711580"/>
                <a:gd name="connsiteX38" fmla="*/ 265095 w 1419315"/>
                <a:gd name="connsiteY38" fmla="*/ 272853 h 1711580"/>
                <a:gd name="connsiteX39" fmla="*/ 195334 w 1419315"/>
                <a:gd name="connsiteY39" fmla="*/ 355518 h 1711580"/>
                <a:gd name="connsiteX40" fmla="*/ 139523 w 1419315"/>
                <a:gd name="connsiteY40" fmla="*/ 435596 h 1711580"/>
                <a:gd name="connsiteX41" fmla="*/ 64180 w 1419315"/>
                <a:gd name="connsiteY41" fmla="*/ 567341 h 1711580"/>
                <a:gd name="connsiteX42" fmla="*/ 22324 w 1419315"/>
                <a:gd name="connsiteY42" fmla="*/ 714585 h 1711580"/>
                <a:gd name="connsiteX43" fmla="*/ 5579 w 1419315"/>
                <a:gd name="connsiteY43" fmla="*/ 830830 h 1711580"/>
                <a:gd name="connsiteX44" fmla="*/ 0 w 1419315"/>
                <a:gd name="connsiteY44" fmla="*/ 931577 h 1711580"/>
                <a:gd name="connsiteX45" fmla="*/ 5581 w 1419315"/>
                <a:gd name="connsiteY45" fmla="*/ 985824 h 1711580"/>
                <a:gd name="connsiteX46" fmla="*/ 22324 w 1419315"/>
                <a:gd name="connsiteY46" fmla="*/ 1065903 h 1711580"/>
                <a:gd name="connsiteX47" fmla="*/ 41856 w 1419315"/>
                <a:gd name="connsiteY47" fmla="*/ 1133067 h 1711580"/>
                <a:gd name="connsiteX48" fmla="*/ 97667 w 1419315"/>
                <a:gd name="connsiteY48" fmla="*/ 1257062 h 1711580"/>
                <a:gd name="connsiteX49" fmla="*/ 131153 w 1419315"/>
                <a:gd name="connsiteY49" fmla="*/ 1313892 h 1711580"/>
                <a:gd name="connsiteX50" fmla="*/ 189751 w 1419315"/>
                <a:gd name="connsiteY50" fmla="*/ 1388804 h 1711580"/>
                <a:gd name="connsiteX51" fmla="*/ 259514 w 1419315"/>
                <a:gd name="connsiteY51" fmla="*/ 1468886 h 1711580"/>
                <a:gd name="connsiteX52" fmla="*/ 340437 w 1419315"/>
                <a:gd name="connsiteY52" fmla="*/ 1543799 h 1711580"/>
                <a:gd name="connsiteX53" fmla="*/ 432524 w 1419315"/>
                <a:gd name="connsiteY53" fmla="*/ 1598047 h 1711580"/>
                <a:gd name="connsiteX54" fmla="*/ 491124 w 1419315"/>
                <a:gd name="connsiteY54" fmla="*/ 1631628 h 1711580"/>
                <a:gd name="connsiteX55" fmla="*/ 703307 w 1419315"/>
                <a:gd name="connsiteY55" fmla="*/ 1711580 h 1711580"/>
                <a:gd name="connsiteX56" fmla="*/ 679025 w 1419315"/>
                <a:gd name="connsiteY56" fmla="*/ 1688458 h 1711580"/>
                <a:gd name="connsiteX0" fmla="*/ 679025 w 1418149"/>
                <a:gd name="connsiteY0" fmla="*/ 1688458 h 1711580"/>
                <a:gd name="connsiteX1" fmla="*/ 639959 w 1418149"/>
                <a:gd name="connsiteY1" fmla="*/ 1667792 h 1711580"/>
                <a:gd name="connsiteX2" fmla="*/ 582611 w 1418149"/>
                <a:gd name="connsiteY2" fmla="*/ 1612484 h 1711580"/>
                <a:gd name="connsiteX3" fmla="*/ 524609 w 1418149"/>
                <a:gd name="connsiteY3" fmla="*/ 1530884 h 1711580"/>
                <a:gd name="connsiteX4" fmla="*/ 491123 w 1418149"/>
                <a:gd name="connsiteY4" fmla="*/ 1474052 h 1711580"/>
                <a:gd name="connsiteX5" fmla="*/ 468800 w 1418149"/>
                <a:gd name="connsiteY5" fmla="*/ 1412055 h 1711580"/>
                <a:gd name="connsiteX6" fmla="*/ 456754 w 1418149"/>
                <a:gd name="connsiteY6" fmla="*/ 1350086 h 1711580"/>
                <a:gd name="connsiteX7" fmla="*/ 466009 w 1418149"/>
                <a:gd name="connsiteY7" fmla="*/ 1251895 h 1711580"/>
                <a:gd name="connsiteX8" fmla="*/ 485911 w 1418149"/>
                <a:gd name="connsiteY8" fmla="*/ 1153987 h 1711580"/>
                <a:gd name="connsiteX9" fmla="*/ 540183 w 1418149"/>
                <a:gd name="connsiteY9" fmla="*/ 1036033 h 1711580"/>
                <a:gd name="connsiteX10" fmla="*/ 625066 w 1418149"/>
                <a:gd name="connsiteY10" fmla="*/ 962574 h 1711580"/>
                <a:gd name="connsiteX11" fmla="*/ 694828 w 1418149"/>
                <a:gd name="connsiteY11" fmla="*/ 918660 h 1711580"/>
                <a:gd name="connsiteX12" fmla="*/ 777197 w 1418149"/>
                <a:gd name="connsiteY12" fmla="*/ 884488 h 1711580"/>
                <a:gd name="connsiteX13" fmla="*/ 901323 w 1418149"/>
                <a:gd name="connsiteY13" fmla="*/ 869579 h 1711580"/>
                <a:gd name="connsiteX14" fmla="*/ 979456 w 1418149"/>
                <a:gd name="connsiteY14" fmla="*/ 866996 h 1711580"/>
                <a:gd name="connsiteX15" fmla="*/ 1070197 w 1418149"/>
                <a:gd name="connsiteY15" fmla="*/ 853490 h 1711580"/>
                <a:gd name="connsiteX16" fmla="*/ 1158047 w 1418149"/>
                <a:gd name="connsiteY16" fmla="*/ 817915 h 1711580"/>
                <a:gd name="connsiteX17" fmla="*/ 1252922 w 1418149"/>
                <a:gd name="connsiteY17" fmla="*/ 779166 h 1711580"/>
                <a:gd name="connsiteX18" fmla="*/ 1345009 w 1418149"/>
                <a:gd name="connsiteY18" fmla="*/ 709418 h 1711580"/>
                <a:gd name="connsiteX19" fmla="*/ 1389655 w 1418149"/>
                <a:gd name="connsiteY19" fmla="*/ 624171 h 1711580"/>
                <a:gd name="connsiteX20" fmla="*/ 1414771 w 1418149"/>
                <a:gd name="connsiteY20" fmla="*/ 554425 h 1711580"/>
                <a:gd name="connsiteX21" fmla="*/ 1417669 w 1418149"/>
                <a:gd name="connsiteY21" fmla="*/ 463884 h 1711580"/>
                <a:gd name="connsiteX22" fmla="*/ 1417561 w 1418149"/>
                <a:gd name="connsiteY22" fmla="*/ 378767 h 1711580"/>
                <a:gd name="connsiteX23" fmla="*/ 1395237 w 1418149"/>
                <a:gd name="connsiteY23" fmla="*/ 316770 h 1711580"/>
                <a:gd name="connsiteX24" fmla="*/ 1364542 w 1418149"/>
                <a:gd name="connsiteY24" fmla="*/ 234105 h 1711580"/>
                <a:gd name="connsiteX25" fmla="*/ 1325475 w 1418149"/>
                <a:gd name="connsiteY25" fmla="*/ 164359 h 1711580"/>
                <a:gd name="connsiteX26" fmla="*/ 1292096 w 1418149"/>
                <a:gd name="connsiteY26" fmla="*/ 122900 h 1711580"/>
                <a:gd name="connsiteX27" fmla="*/ 1233390 w 1418149"/>
                <a:gd name="connsiteY27" fmla="*/ 73946 h 1711580"/>
                <a:gd name="connsiteX28" fmla="*/ 1169209 w 1418149"/>
                <a:gd name="connsiteY28" fmla="*/ 40364 h 1711580"/>
                <a:gd name="connsiteX29" fmla="*/ 1091075 w 1418149"/>
                <a:gd name="connsiteY29" fmla="*/ 14533 h 1711580"/>
                <a:gd name="connsiteX30" fmla="*/ 1010151 w 1418149"/>
                <a:gd name="connsiteY30" fmla="*/ 1615 h 1711580"/>
                <a:gd name="connsiteX31" fmla="*/ 901323 w 1418149"/>
                <a:gd name="connsiteY31" fmla="*/ 1616 h 1711580"/>
                <a:gd name="connsiteX32" fmla="*/ 803656 w 1418149"/>
                <a:gd name="connsiteY32" fmla="*/ 14533 h 1711580"/>
                <a:gd name="connsiteX33" fmla="*/ 725523 w 1418149"/>
                <a:gd name="connsiteY33" fmla="*/ 32615 h 1711580"/>
                <a:gd name="connsiteX34" fmla="*/ 599951 w 1418149"/>
                <a:gd name="connsiteY34" fmla="*/ 63612 h 1711580"/>
                <a:gd name="connsiteX35" fmla="*/ 524609 w 1418149"/>
                <a:gd name="connsiteY35" fmla="*/ 89446 h 1711580"/>
                <a:gd name="connsiteX36" fmla="*/ 440894 w 1418149"/>
                <a:gd name="connsiteY36" fmla="*/ 141108 h 1711580"/>
                <a:gd name="connsiteX37" fmla="*/ 354391 w 1418149"/>
                <a:gd name="connsiteY37" fmla="*/ 192775 h 1711580"/>
                <a:gd name="connsiteX38" fmla="*/ 265095 w 1418149"/>
                <a:gd name="connsiteY38" fmla="*/ 272853 h 1711580"/>
                <a:gd name="connsiteX39" fmla="*/ 195334 w 1418149"/>
                <a:gd name="connsiteY39" fmla="*/ 355518 h 1711580"/>
                <a:gd name="connsiteX40" fmla="*/ 139523 w 1418149"/>
                <a:gd name="connsiteY40" fmla="*/ 435596 h 1711580"/>
                <a:gd name="connsiteX41" fmla="*/ 64180 w 1418149"/>
                <a:gd name="connsiteY41" fmla="*/ 567341 h 1711580"/>
                <a:gd name="connsiteX42" fmla="*/ 22324 w 1418149"/>
                <a:gd name="connsiteY42" fmla="*/ 714585 h 1711580"/>
                <a:gd name="connsiteX43" fmla="*/ 5579 w 1418149"/>
                <a:gd name="connsiteY43" fmla="*/ 830830 h 1711580"/>
                <a:gd name="connsiteX44" fmla="*/ 0 w 1418149"/>
                <a:gd name="connsiteY44" fmla="*/ 931577 h 1711580"/>
                <a:gd name="connsiteX45" fmla="*/ 5581 w 1418149"/>
                <a:gd name="connsiteY45" fmla="*/ 985824 h 1711580"/>
                <a:gd name="connsiteX46" fmla="*/ 22324 w 1418149"/>
                <a:gd name="connsiteY46" fmla="*/ 1065903 h 1711580"/>
                <a:gd name="connsiteX47" fmla="*/ 41856 w 1418149"/>
                <a:gd name="connsiteY47" fmla="*/ 1133067 h 1711580"/>
                <a:gd name="connsiteX48" fmla="*/ 97667 w 1418149"/>
                <a:gd name="connsiteY48" fmla="*/ 1257062 h 1711580"/>
                <a:gd name="connsiteX49" fmla="*/ 131153 w 1418149"/>
                <a:gd name="connsiteY49" fmla="*/ 1313892 h 1711580"/>
                <a:gd name="connsiteX50" fmla="*/ 189751 w 1418149"/>
                <a:gd name="connsiteY50" fmla="*/ 1388804 h 1711580"/>
                <a:gd name="connsiteX51" fmla="*/ 259514 w 1418149"/>
                <a:gd name="connsiteY51" fmla="*/ 1468886 h 1711580"/>
                <a:gd name="connsiteX52" fmla="*/ 340437 w 1418149"/>
                <a:gd name="connsiteY52" fmla="*/ 1543799 h 1711580"/>
                <a:gd name="connsiteX53" fmla="*/ 432524 w 1418149"/>
                <a:gd name="connsiteY53" fmla="*/ 1598047 h 1711580"/>
                <a:gd name="connsiteX54" fmla="*/ 491124 w 1418149"/>
                <a:gd name="connsiteY54" fmla="*/ 1631628 h 1711580"/>
                <a:gd name="connsiteX55" fmla="*/ 703307 w 1418149"/>
                <a:gd name="connsiteY55" fmla="*/ 1711580 h 1711580"/>
                <a:gd name="connsiteX56" fmla="*/ 679025 w 1418149"/>
                <a:gd name="connsiteY56" fmla="*/ 1688458 h 1711580"/>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809345 w 1418149"/>
                <a:gd name="connsiteY55" fmla="*/ 1732246 h 1732246"/>
                <a:gd name="connsiteX56" fmla="*/ 679025 w 1418149"/>
                <a:gd name="connsiteY56" fmla="*/ 1688458 h 1732246"/>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576827 w 1418149"/>
                <a:gd name="connsiteY55" fmla="*/ 1669946 h 1732246"/>
                <a:gd name="connsiteX56" fmla="*/ 809345 w 1418149"/>
                <a:gd name="connsiteY56" fmla="*/ 1732246 h 1732246"/>
                <a:gd name="connsiteX57" fmla="*/ 679025 w 1418149"/>
                <a:gd name="connsiteY57" fmla="*/ 1688458 h 1732246"/>
                <a:gd name="connsiteX0" fmla="*/ 679025 w 1418149"/>
                <a:gd name="connsiteY0" fmla="*/ 1688458 h 1732246"/>
                <a:gd name="connsiteX1" fmla="*/ 639959 w 1418149"/>
                <a:gd name="connsiteY1" fmla="*/ 1667792 h 1732246"/>
                <a:gd name="connsiteX2" fmla="*/ 582611 w 1418149"/>
                <a:gd name="connsiteY2" fmla="*/ 1612484 h 1732246"/>
                <a:gd name="connsiteX3" fmla="*/ 524609 w 1418149"/>
                <a:gd name="connsiteY3" fmla="*/ 1530884 h 1732246"/>
                <a:gd name="connsiteX4" fmla="*/ 491123 w 1418149"/>
                <a:gd name="connsiteY4" fmla="*/ 1474052 h 1732246"/>
                <a:gd name="connsiteX5" fmla="*/ 468800 w 1418149"/>
                <a:gd name="connsiteY5" fmla="*/ 1412055 h 1732246"/>
                <a:gd name="connsiteX6" fmla="*/ 456754 w 1418149"/>
                <a:gd name="connsiteY6" fmla="*/ 1350086 h 1732246"/>
                <a:gd name="connsiteX7" fmla="*/ 466009 w 1418149"/>
                <a:gd name="connsiteY7" fmla="*/ 1251895 h 1732246"/>
                <a:gd name="connsiteX8" fmla="*/ 485911 w 1418149"/>
                <a:gd name="connsiteY8" fmla="*/ 1153987 h 1732246"/>
                <a:gd name="connsiteX9" fmla="*/ 540183 w 1418149"/>
                <a:gd name="connsiteY9" fmla="*/ 1036033 h 1732246"/>
                <a:gd name="connsiteX10" fmla="*/ 625066 w 1418149"/>
                <a:gd name="connsiteY10" fmla="*/ 962574 h 1732246"/>
                <a:gd name="connsiteX11" fmla="*/ 694828 w 1418149"/>
                <a:gd name="connsiteY11" fmla="*/ 918660 h 1732246"/>
                <a:gd name="connsiteX12" fmla="*/ 777197 w 1418149"/>
                <a:gd name="connsiteY12" fmla="*/ 884488 h 1732246"/>
                <a:gd name="connsiteX13" fmla="*/ 901323 w 1418149"/>
                <a:gd name="connsiteY13" fmla="*/ 869579 h 1732246"/>
                <a:gd name="connsiteX14" fmla="*/ 979456 w 1418149"/>
                <a:gd name="connsiteY14" fmla="*/ 866996 h 1732246"/>
                <a:gd name="connsiteX15" fmla="*/ 1070197 w 1418149"/>
                <a:gd name="connsiteY15" fmla="*/ 853490 h 1732246"/>
                <a:gd name="connsiteX16" fmla="*/ 1158047 w 1418149"/>
                <a:gd name="connsiteY16" fmla="*/ 817915 h 1732246"/>
                <a:gd name="connsiteX17" fmla="*/ 1252922 w 1418149"/>
                <a:gd name="connsiteY17" fmla="*/ 779166 h 1732246"/>
                <a:gd name="connsiteX18" fmla="*/ 1345009 w 1418149"/>
                <a:gd name="connsiteY18" fmla="*/ 709418 h 1732246"/>
                <a:gd name="connsiteX19" fmla="*/ 1389655 w 1418149"/>
                <a:gd name="connsiteY19" fmla="*/ 624171 h 1732246"/>
                <a:gd name="connsiteX20" fmla="*/ 1414771 w 1418149"/>
                <a:gd name="connsiteY20" fmla="*/ 554425 h 1732246"/>
                <a:gd name="connsiteX21" fmla="*/ 1417669 w 1418149"/>
                <a:gd name="connsiteY21" fmla="*/ 463884 h 1732246"/>
                <a:gd name="connsiteX22" fmla="*/ 1417561 w 1418149"/>
                <a:gd name="connsiteY22" fmla="*/ 378767 h 1732246"/>
                <a:gd name="connsiteX23" fmla="*/ 1395237 w 1418149"/>
                <a:gd name="connsiteY23" fmla="*/ 316770 h 1732246"/>
                <a:gd name="connsiteX24" fmla="*/ 1364542 w 1418149"/>
                <a:gd name="connsiteY24" fmla="*/ 234105 h 1732246"/>
                <a:gd name="connsiteX25" fmla="*/ 1325475 w 1418149"/>
                <a:gd name="connsiteY25" fmla="*/ 164359 h 1732246"/>
                <a:gd name="connsiteX26" fmla="*/ 1292096 w 1418149"/>
                <a:gd name="connsiteY26" fmla="*/ 122900 h 1732246"/>
                <a:gd name="connsiteX27" fmla="*/ 1233390 w 1418149"/>
                <a:gd name="connsiteY27" fmla="*/ 73946 h 1732246"/>
                <a:gd name="connsiteX28" fmla="*/ 1169209 w 1418149"/>
                <a:gd name="connsiteY28" fmla="*/ 40364 h 1732246"/>
                <a:gd name="connsiteX29" fmla="*/ 1091075 w 1418149"/>
                <a:gd name="connsiteY29" fmla="*/ 14533 h 1732246"/>
                <a:gd name="connsiteX30" fmla="*/ 1010151 w 1418149"/>
                <a:gd name="connsiteY30" fmla="*/ 1615 h 1732246"/>
                <a:gd name="connsiteX31" fmla="*/ 901323 w 1418149"/>
                <a:gd name="connsiteY31" fmla="*/ 1616 h 1732246"/>
                <a:gd name="connsiteX32" fmla="*/ 803656 w 1418149"/>
                <a:gd name="connsiteY32" fmla="*/ 14533 h 1732246"/>
                <a:gd name="connsiteX33" fmla="*/ 725523 w 1418149"/>
                <a:gd name="connsiteY33" fmla="*/ 32615 h 1732246"/>
                <a:gd name="connsiteX34" fmla="*/ 599951 w 1418149"/>
                <a:gd name="connsiteY34" fmla="*/ 63612 h 1732246"/>
                <a:gd name="connsiteX35" fmla="*/ 524609 w 1418149"/>
                <a:gd name="connsiteY35" fmla="*/ 89446 h 1732246"/>
                <a:gd name="connsiteX36" fmla="*/ 440894 w 1418149"/>
                <a:gd name="connsiteY36" fmla="*/ 141108 h 1732246"/>
                <a:gd name="connsiteX37" fmla="*/ 354391 w 1418149"/>
                <a:gd name="connsiteY37" fmla="*/ 192775 h 1732246"/>
                <a:gd name="connsiteX38" fmla="*/ 265095 w 1418149"/>
                <a:gd name="connsiteY38" fmla="*/ 272853 h 1732246"/>
                <a:gd name="connsiteX39" fmla="*/ 195334 w 1418149"/>
                <a:gd name="connsiteY39" fmla="*/ 355518 h 1732246"/>
                <a:gd name="connsiteX40" fmla="*/ 139523 w 1418149"/>
                <a:gd name="connsiteY40" fmla="*/ 435596 h 1732246"/>
                <a:gd name="connsiteX41" fmla="*/ 64180 w 1418149"/>
                <a:gd name="connsiteY41" fmla="*/ 567341 h 1732246"/>
                <a:gd name="connsiteX42" fmla="*/ 22324 w 1418149"/>
                <a:gd name="connsiteY42" fmla="*/ 714585 h 1732246"/>
                <a:gd name="connsiteX43" fmla="*/ 5579 w 1418149"/>
                <a:gd name="connsiteY43" fmla="*/ 830830 h 1732246"/>
                <a:gd name="connsiteX44" fmla="*/ 0 w 1418149"/>
                <a:gd name="connsiteY44" fmla="*/ 931577 h 1732246"/>
                <a:gd name="connsiteX45" fmla="*/ 5581 w 1418149"/>
                <a:gd name="connsiteY45" fmla="*/ 985824 h 1732246"/>
                <a:gd name="connsiteX46" fmla="*/ 22324 w 1418149"/>
                <a:gd name="connsiteY46" fmla="*/ 1065903 h 1732246"/>
                <a:gd name="connsiteX47" fmla="*/ 41856 w 1418149"/>
                <a:gd name="connsiteY47" fmla="*/ 1133067 h 1732246"/>
                <a:gd name="connsiteX48" fmla="*/ 97667 w 1418149"/>
                <a:gd name="connsiteY48" fmla="*/ 1257062 h 1732246"/>
                <a:gd name="connsiteX49" fmla="*/ 131153 w 1418149"/>
                <a:gd name="connsiteY49" fmla="*/ 1313892 h 1732246"/>
                <a:gd name="connsiteX50" fmla="*/ 189751 w 1418149"/>
                <a:gd name="connsiteY50" fmla="*/ 1388804 h 1732246"/>
                <a:gd name="connsiteX51" fmla="*/ 259514 w 1418149"/>
                <a:gd name="connsiteY51" fmla="*/ 1468886 h 1732246"/>
                <a:gd name="connsiteX52" fmla="*/ 340437 w 1418149"/>
                <a:gd name="connsiteY52" fmla="*/ 1543799 h 1732246"/>
                <a:gd name="connsiteX53" fmla="*/ 432524 w 1418149"/>
                <a:gd name="connsiteY53" fmla="*/ 1598047 h 1732246"/>
                <a:gd name="connsiteX54" fmla="*/ 491124 w 1418149"/>
                <a:gd name="connsiteY54" fmla="*/ 1631628 h 1732246"/>
                <a:gd name="connsiteX55" fmla="*/ 621475 w 1418149"/>
                <a:gd name="connsiteY55" fmla="*/ 1685445 h 1732246"/>
                <a:gd name="connsiteX56" fmla="*/ 809345 w 1418149"/>
                <a:gd name="connsiteY56" fmla="*/ 1732246 h 1732246"/>
                <a:gd name="connsiteX57" fmla="*/ 679025 w 1418149"/>
                <a:gd name="connsiteY57" fmla="*/ 1688458 h 1732246"/>
                <a:gd name="connsiteX0" fmla="*/ 679025 w 1418149"/>
                <a:gd name="connsiteY0" fmla="*/ 1688458 h 1732246"/>
                <a:gd name="connsiteX1" fmla="*/ 582611 w 1418149"/>
                <a:gd name="connsiteY1" fmla="*/ 1612484 h 1732246"/>
                <a:gd name="connsiteX2" fmla="*/ 524609 w 1418149"/>
                <a:gd name="connsiteY2" fmla="*/ 1530884 h 1732246"/>
                <a:gd name="connsiteX3" fmla="*/ 491123 w 1418149"/>
                <a:gd name="connsiteY3" fmla="*/ 1474052 h 1732246"/>
                <a:gd name="connsiteX4" fmla="*/ 468800 w 1418149"/>
                <a:gd name="connsiteY4" fmla="*/ 1412055 h 1732246"/>
                <a:gd name="connsiteX5" fmla="*/ 456754 w 1418149"/>
                <a:gd name="connsiteY5" fmla="*/ 1350086 h 1732246"/>
                <a:gd name="connsiteX6" fmla="*/ 466009 w 1418149"/>
                <a:gd name="connsiteY6" fmla="*/ 1251895 h 1732246"/>
                <a:gd name="connsiteX7" fmla="*/ 485911 w 1418149"/>
                <a:gd name="connsiteY7" fmla="*/ 1153987 h 1732246"/>
                <a:gd name="connsiteX8" fmla="*/ 540183 w 1418149"/>
                <a:gd name="connsiteY8" fmla="*/ 1036033 h 1732246"/>
                <a:gd name="connsiteX9" fmla="*/ 625066 w 1418149"/>
                <a:gd name="connsiteY9" fmla="*/ 962574 h 1732246"/>
                <a:gd name="connsiteX10" fmla="*/ 694828 w 1418149"/>
                <a:gd name="connsiteY10" fmla="*/ 918660 h 1732246"/>
                <a:gd name="connsiteX11" fmla="*/ 777197 w 1418149"/>
                <a:gd name="connsiteY11" fmla="*/ 884488 h 1732246"/>
                <a:gd name="connsiteX12" fmla="*/ 901323 w 1418149"/>
                <a:gd name="connsiteY12" fmla="*/ 869579 h 1732246"/>
                <a:gd name="connsiteX13" fmla="*/ 979456 w 1418149"/>
                <a:gd name="connsiteY13" fmla="*/ 866996 h 1732246"/>
                <a:gd name="connsiteX14" fmla="*/ 1070197 w 1418149"/>
                <a:gd name="connsiteY14" fmla="*/ 853490 h 1732246"/>
                <a:gd name="connsiteX15" fmla="*/ 1158047 w 1418149"/>
                <a:gd name="connsiteY15" fmla="*/ 817915 h 1732246"/>
                <a:gd name="connsiteX16" fmla="*/ 1252922 w 1418149"/>
                <a:gd name="connsiteY16" fmla="*/ 779166 h 1732246"/>
                <a:gd name="connsiteX17" fmla="*/ 1345009 w 1418149"/>
                <a:gd name="connsiteY17" fmla="*/ 709418 h 1732246"/>
                <a:gd name="connsiteX18" fmla="*/ 1389655 w 1418149"/>
                <a:gd name="connsiteY18" fmla="*/ 624171 h 1732246"/>
                <a:gd name="connsiteX19" fmla="*/ 1414771 w 1418149"/>
                <a:gd name="connsiteY19" fmla="*/ 554425 h 1732246"/>
                <a:gd name="connsiteX20" fmla="*/ 1417669 w 1418149"/>
                <a:gd name="connsiteY20" fmla="*/ 463884 h 1732246"/>
                <a:gd name="connsiteX21" fmla="*/ 1417561 w 1418149"/>
                <a:gd name="connsiteY21" fmla="*/ 378767 h 1732246"/>
                <a:gd name="connsiteX22" fmla="*/ 1395237 w 1418149"/>
                <a:gd name="connsiteY22" fmla="*/ 316770 h 1732246"/>
                <a:gd name="connsiteX23" fmla="*/ 1364542 w 1418149"/>
                <a:gd name="connsiteY23" fmla="*/ 234105 h 1732246"/>
                <a:gd name="connsiteX24" fmla="*/ 1325475 w 1418149"/>
                <a:gd name="connsiteY24" fmla="*/ 164359 h 1732246"/>
                <a:gd name="connsiteX25" fmla="*/ 1292096 w 1418149"/>
                <a:gd name="connsiteY25" fmla="*/ 122900 h 1732246"/>
                <a:gd name="connsiteX26" fmla="*/ 1233390 w 1418149"/>
                <a:gd name="connsiteY26" fmla="*/ 73946 h 1732246"/>
                <a:gd name="connsiteX27" fmla="*/ 1169209 w 1418149"/>
                <a:gd name="connsiteY27" fmla="*/ 40364 h 1732246"/>
                <a:gd name="connsiteX28" fmla="*/ 1091075 w 1418149"/>
                <a:gd name="connsiteY28" fmla="*/ 14533 h 1732246"/>
                <a:gd name="connsiteX29" fmla="*/ 1010151 w 1418149"/>
                <a:gd name="connsiteY29" fmla="*/ 1615 h 1732246"/>
                <a:gd name="connsiteX30" fmla="*/ 901323 w 1418149"/>
                <a:gd name="connsiteY30" fmla="*/ 1616 h 1732246"/>
                <a:gd name="connsiteX31" fmla="*/ 803656 w 1418149"/>
                <a:gd name="connsiteY31" fmla="*/ 14533 h 1732246"/>
                <a:gd name="connsiteX32" fmla="*/ 725523 w 1418149"/>
                <a:gd name="connsiteY32" fmla="*/ 32615 h 1732246"/>
                <a:gd name="connsiteX33" fmla="*/ 599951 w 1418149"/>
                <a:gd name="connsiteY33" fmla="*/ 63612 h 1732246"/>
                <a:gd name="connsiteX34" fmla="*/ 524609 w 1418149"/>
                <a:gd name="connsiteY34" fmla="*/ 89446 h 1732246"/>
                <a:gd name="connsiteX35" fmla="*/ 440894 w 1418149"/>
                <a:gd name="connsiteY35" fmla="*/ 141108 h 1732246"/>
                <a:gd name="connsiteX36" fmla="*/ 354391 w 1418149"/>
                <a:gd name="connsiteY36" fmla="*/ 192775 h 1732246"/>
                <a:gd name="connsiteX37" fmla="*/ 265095 w 1418149"/>
                <a:gd name="connsiteY37" fmla="*/ 272853 h 1732246"/>
                <a:gd name="connsiteX38" fmla="*/ 195334 w 1418149"/>
                <a:gd name="connsiteY38" fmla="*/ 355518 h 1732246"/>
                <a:gd name="connsiteX39" fmla="*/ 139523 w 1418149"/>
                <a:gd name="connsiteY39" fmla="*/ 435596 h 1732246"/>
                <a:gd name="connsiteX40" fmla="*/ 64180 w 1418149"/>
                <a:gd name="connsiteY40" fmla="*/ 567341 h 1732246"/>
                <a:gd name="connsiteX41" fmla="*/ 22324 w 1418149"/>
                <a:gd name="connsiteY41" fmla="*/ 714585 h 1732246"/>
                <a:gd name="connsiteX42" fmla="*/ 5579 w 1418149"/>
                <a:gd name="connsiteY42" fmla="*/ 830830 h 1732246"/>
                <a:gd name="connsiteX43" fmla="*/ 0 w 1418149"/>
                <a:gd name="connsiteY43" fmla="*/ 931577 h 1732246"/>
                <a:gd name="connsiteX44" fmla="*/ 5581 w 1418149"/>
                <a:gd name="connsiteY44" fmla="*/ 985824 h 1732246"/>
                <a:gd name="connsiteX45" fmla="*/ 22324 w 1418149"/>
                <a:gd name="connsiteY45" fmla="*/ 1065903 h 1732246"/>
                <a:gd name="connsiteX46" fmla="*/ 41856 w 1418149"/>
                <a:gd name="connsiteY46" fmla="*/ 1133067 h 1732246"/>
                <a:gd name="connsiteX47" fmla="*/ 97667 w 1418149"/>
                <a:gd name="connsiteY47" fmla="*/ 1257062 h 1732246"/>
                <a:gd name="connsiteX48" fmla="*/ 131153 w 1418149"/>
                <a:gd name="connsiteY48" fmla="*/ 1313892 h 1732246"/>
                <a:gd name="connsiteX49" fmla="*/ 189751 w 1418149"/>
                <a:gd name="connsiteY49" fmla="*/ 1388804 h 1732246"/>
                <a:gd name="connsiteX50" fmla="*/ 259514 w 1418149"/>
                <a:gd name="connsiteY50" fmla="*/ 1468886 h 1732246"/>
                <a:gd name="connsiteX51" fmla="*/ 340437 w 1418149"/>
                <a:gd name="connsiteY51" fmla="*/ 1543799 h 1732246"/>
                <a:gd name="connsiteX52" fmla="*/ 432524 w 1418149"/>
                <a:gd name="connsiteY52" fmla="*/ 1598047 h 1732246"/>
                <a:gd name="connsiteX53" fmla="*/ 491124 w 1418149"/>
                <a:gd name="connsiteY53" fmla="*/ 1631628 h 1732246"/>
                <a:gd name="connsiteX54" fmla="*/ 621475 w 1418149"/>
                <a:gd name="connsiteY54" fmla="*/ 1685445 h 1732246"/>
                <a:gd name="connsiteX55" fmla="*/ 809345 w 1418149"/>
                <a:gd name="connsiteY55" fmla="*/ 1732246 h 1732246"/>
                <a:gd name="connsiteX56" fmla="*/ 679025 w 1418149"/>
                <a:gd name="connsiteY56" fmla="*/ 1688458 h 173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418149" h="1732246">
                  <a:moveTo>
                    <a:pt x="679025" y="1688458"/>
                  </a:moveTo>
                  <a:cubicBezTo>
                    <a:pt x="641236" y="1668498"/>
                    <a:pt x="608347" y="1638746"/>
                    <a:pt x="582611" y="1612484"/>
                  </a:cubicBezTo>
                  <a:cubicBezTo>
                    <a:pt x="556875" y="1586222"/>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67073" y="1619645"/>
                    <a:pt x="491124" y="1631628"/>
                  </a:cubicBezTo>
                  <a:cubicBezTo>
                    <a:pt x="515175" y="1643611"/>
                    <a:pt x="568438" y="1668675"/>
                    <a:pt x="621475" y="1685445"/>
                  </a:cubicBezTo>
                  <a:cubicBezTo>
                    <a:pt x="674512" y="1702215"/>
                    <a:pt x="792312" y="1729161"/>
                    <a:pt x="809345" y="1732246"/>
                  </a:cubicBezTo>
                  <a:lnTo>
                    <a:pt x="679025" y="1688458"/>
                  </a:lnTo>
                  <a:close/>
                </a:path>
              </a:pathLst>
            </a:custGeom>
            <a:solidFill>
              <a:srgbClr val="EEF9F4"/>
            </a:solidFill>
            <a:ln w="3175">
              <a:solidFill>
                <a:schemeClr val="accent1">
                  <a:lumMod val="60000"/>
                  <a:lumOff val="40000"/>
                </a:schemeClr>
              </a:solidFill>
              <a:prstDash val="sysDot"/>
            </a:ln>
          </p:spPr>
          <p:txBody>
            <a:bodyPr/>
            <a:lstStyle/>
            <a:p>
              <a:pPr marL="342900" indent="-342900">
                <a:defRPr/>
              </a:pPr>
              <a:endParaRPr lang="zh-CN" altLang="en-US"/>
            </a:p>
          </p:txBody>
        </p:sp>
        <p:sp>
          <p:nvSpPr>
            <p:cNvPr id="49" name="椭圆 48"/>
            <p:cNvSpPr/>
            <p:nvPr/>
          </p:nvSpPr>
          <p:spPr>
            <a:xfrm>
              <a:off x="3661751" y="4705085"/>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defRPr/>
              </a:pPr>
              <a:r>
                <a:rPr lang="zh-CN" altLang="en-US" sz="20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rPr>
                <a:t>核心价值 </a:t>
              </a:r>
              <a:endParaRPr lang="en-US" altLang="zh-CN" sz="20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endParaRPr>
            </a:p>
          </p:txBody>
        </p:sp>
        <p:sp>
          <p:nvSpPr>
            <p:cNvPr id="50" name="椭圆 49"/>
            <p:cNvSpPr/>
            <p:nvPr/>
          </p:nvSpPr>
          <p:spPr>
            <a:xfrm>
              <a:off x="3860733" y="3188473"/>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spcBef>
                  <a:spcPts val="0"/>
                </a:spcBef>
                <a:defRPr/>
              </a:pPr>
              <a:r>
                <a:rPr lang="zh-CN" altLang="en-US"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rPr>
                <a:t>目标定位 </a:t>
              </a:r>
              <a:endParaRPr lang="en-US" altLang="zh-CN"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endParaRPr>
            </a:p>
          </p:txBody>
        </p:sp>
        <p:sp>
          <p:nvSpPr>
            <p:cNvPr id="51" name="文本框 50"/>
            <p:cNvSpPr txBox="1"/>
            <p:nvPr/>
          </p:nvSpPr>
          <p:spPr>
            <a:xfrm rot="1634282">
              <a:off x="3236614" y="3667673"/>
              <a:ext cx="394857" cy="1256002"/>
            </a:xfrm>
            <a:prstGeom prst="rect">
              <a:avLst/>
            </a:prstGeom>
            <a:noFill/>
          </p:spPr>
          <p:txBody>
            <a:bodyPr lIns="0" tIns="0" rIns="0" bIns="0" anchor="ctr">
              <a:spAutoFit/>
            </a:bodyPr>
            <a:lstStyle/>
            <a:p>
              <a:pPr>
                <a:defRPr/>
              </a:pPr>
              <a:r>
                <a:rPr lang="zh-CN" altLang="en-US" sz="20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ea typeface="+mn-ea"/>
                </a:rPr>
                <a:t>核心能力</a:t>
              </a:r>
            </a:p>
          </p:txBody>
        </p:sp>
        <p:sp>
          <p:nvSpPr>
            <p:cNvPr id="52" name="文本框 51"/>
            <p:cNvSpPr txBox="1"/>
            <p:nvPr/>
          </p:nvSpPr>
          <p:spPr>
            <a:xfrm rot="1634282">
              <a:off x="4840806" y="3791491"/>
              <a:ext cx="428329" cy="1113125"/>
            </a:xfrm>
            <a:prstGeom prst="rect">
              <a:avLst/>
            </a:prstGeom>
            <a:noFill/>
          </p:spPr>
          <p:txBody>
            <a:bodyPr lIns="0" tIns="0" rIns="0" bIns="0" anchor="ctr">
              <a:spAutoFit/>
            </a:bodyPr>
            <a:lstStyle/>
            <a:p>
              <a:pPr>
                <a:defRPr/>
              </a:pPr>
              <a:r>
                <a:rPr lang="zh-CN" altLang="en-US" sz="20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mn-ea"/>
                  <a:ea typeface="+mn-ea"/>
                </a:rPr>
                <a:t>合作共赢</a:t>
              </a:r>
            </a:p>
          </p:txBody>
        </p:sp>
      </p:grpSp>
      <p:grpSp>
        <p:nvGrpSpPr>
          <p:cNvPr id="53" name="组 4"/>
          <p:cNvGrpSpPr>
            <a:grpSpLocks/>
          </p:cNvGrpSpPr>
          <p:nvPr/>
        </p:nvGrpSpPr>
        <p:grpSpPr bwMode="auto">
          <a:xfrm>
            <a:off x="2780408" y="1742151"/>
            <a:ext cx="3743325" cy="3743325"/>
            <a:chOff x="1646689" y="1755451"/>
            <a:chExt cx="5141466" cy="5205629"/>
          </a:xfrm>
        </p:grpSpPr>
        <p:sp>
          <p:nvSpPr>
            <p:cNvPr id="54" name="空心弧 53"/>
            <p:cNvSpPr/>
            <p:nvPr/>
          </p:nvSpPr>
          <p:spPr>
            <a:xfrm rot="2305736">
              <a:off x="1673698" y="1795987"/>
              <a:ext cx="5114457" cy="4968528"/>
            </a:xfrm>
            <a:prstGeom prst="blockArc">
              <a:avLst>
                <a:gd name="adj1" fmla="val 16345075"/>
                <a:gd name="adj2" fmla="val 19150"/>
                <a:gd name="adj3" fmla="val 10561"/>
              </a:avLst>
            </a:prstGeom>
            <a:solidFill>
              <a:schemeClr val="accent5">
                <a:lumMod val="7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55" name="空心弧 54"/>
            <p:cNvSpPr/>
            <p:nvPr/>
          </p:nvSpPr>
          <p:spPr>
            <a:xfrm rot="7767200">
              <a:off x="1727952" y="1956816"/>
              <a:ext cx="5040000" cy="4968528"/>
            </a:xfrm>
            <a:prstGeom prst="blockArc">
              <a:avLst>
                <a:gd name="adj1" fmla="val 16213383"/>
                <a:gd name="adj2" fmla="val 37574"/>
                <a:gd name="adj3" fmla="val 10994"/>
              </a:avLst>
            </a:prstGeom>
            <a:solidFill>
              <a:schemeClr val="accent6">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56" name="空心弧 55"/>
            <p:cNvSpPr/>
            <p:nvPr/>
          </p:nvSpPr>
          <p:spPr>
            <a:xfrm rot="2389043" flipH="1">
              <a:off x="1758374" y="1755451"/>
              <a:ext cx="4962582" cy="4968528"/>
            </a:xfrm>
            <a:prstGeom prst="blockArc">
              <a:avLst>
                <a:gd name="adj1" fmla="val 16335639"/>
                <a:gd name="adj2" fmla="val 34079"/>
                <a:gd name="adj3" fmla="val 11986"/>
              </a:avLst>
            </a:prstGeom>
            <a:solidFill>
              <a:schemeClr val="accent3">
                <a:lumMod val="8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57" name="空心弧 56"/>
            <p:cNvSpPr/>
            <p:nvPr/>
          </p:nvSpPr>
          <p:spPr>
            <a:xfrm rot="18565838" flipH="1">
              <a:off x="1610953" y="1876746"/>
              <a:ext cx="5040000" cy="4968528"/>
            </a:xfrm>
            <a:prstGeom prst="blockArc">
              <a:avLst>
                <a:gd name="adj1" fmla="val 16185032"/>
                <a:gd name="adj2" fmla="val 16424"/>
                <a:gd name="adj3" fmla="val 11258"/>
              </a:avLst>
            </a:prstGeom>
            <a:solidFill>
              <a:schemeClr val="accent5">
                <a:lumMod val="20000"/>
                <a:lumOff val="8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58" name="文本框 57"/>
            <p:cNvSpPr txBox="1"/>
            <p:nvPr/>
          </p:nvSpPr>
          <p:spPr>
            <a:xfrm rot="5660303">
              <a:off x="4808643" y="3861050"/>
              <a:ext cx="2160242" cy="1008112"/>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采购管理</a:t>
              </a:r>
            </a:p>
          </p:txBody>
        </p:sp>
        <p:sp>
          <p:nvSpPr>
            <p:cNvPr id="59" name="文本框 58"/>
            <p:cNvSpPr txBox="1"/>
            <p:nvPr/>
          </p:nvSpPr>
          <p:spPr>
            <a:xfrm rot="10800000">
              <a:off x="3212103" y="5623936"/>
              <a:ext cx="2160241" cy="1008112"/>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运营管理</a:t>
              </a:r>
            </a:p>
          </p:txBody>
        </p:sp>
        <p:sp>
          <p:nvSpPr>
            <p:cNvPr id="60" name="文本框 59"/>
            <p:cNvSpPr txBox="1"/>
            <p:nvPr/>
          </p:nvSpPr>
          <p:spPr>
            <a:xfrm rot="16200000">
              <a:off x="1446908" y="3861048"/>
              <a:ext cx="2160242" cy="1008112"/>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分销管理</a:t>
              </a:r>
            </a:p>
          </p:txBody>
        </p:sp>
        <p:sp>
          <p:nvSpPr>
            <p:cNvPr id="61" name="文本框 60"/>
            <p:cNvSpPr txBox="1"/>
            <p:nvPr/>
          </p:nvSpPr>
          <p:spPr>
            <a:xfrm>
              <a:off x="3203849" y="2112389"/>
              <a:ext cx="2160241" cy="1008112"/>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库存管理</a:t>
              </a:r>
            </a:p>
          </p:txBody>
        </p:sp>
      </p:grpSp>
      <p:grpSp>
        <p:nvGrpSpPr>
          <p:cNvPr id="62" name="组 6"/>
          <p:cNvGrpSpPr>
            <a:grpSpLocks/>
          </p:cNvGrpSpPr>
          <p:nvPr/>
        </p:nvGrpSpPr>
        <p:grpSpPr bwMode="auto">
          <a:xfrm>
            <a:off x="3212208" y="2173951"/>
            <a:ext cx="2879725" cy="2879725"/>
            <a:chOff x="2555776" y="2132856"/>
            <a:chExt cx="3635992" cy="3636000"/>
          </a:xfrm>
        </p:grpSpPr>
        <p:grpSp>
          <p:nvGrpSpPr>
            <p:cNvPr id="33856" name="组 5"/>
            <p:cNvGrpSpPr>
              <a:grpSpLocks/>
            </p:cNvGrpSpPr>
            <p:nvPr/>
          </p:nvGrpSpPr>
          <p:grpSpPr bwMode="auto">
            <a:xfrm>
              <a:off x="2555776" y="2132856"/>
              <a:ext cx="3635992" cy="3636000"/>
              <a:chOff x="2483697" y="1916604"/>
              <a:chExt cx="3923997" cy="4032005"/>
            </a:xfrm>
          </p:grpSpPr>
          <p:sp>
            <p:nvSpPr>
              <p:cNvPr id="66" name="空心弧 65"/>
              <p:cNvSpPr/>
              <p:nvPr/>
            </p:nvSpPr>
            <p:spPr>
              <a:xfrm>
                <a:off x="2483697" y="1916604"/>
                <a:ext cx="3923996" cy="3923996"/>
              </a:xfrm>
              <a:prstGeom prst="blockArc">
                <a:avLst>
                  <a:gd name="adj1" fmla="val 10807657"/>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latin typeface="+mn-ea"/>
                </a:endParaRPr>
              </a:p>
            </p:txBody>
          </p:sp>
          <p:sp>
            <p:nvSpPr>
              <p:cNvPr id="67" name="空心弧 66"/>
              <p:cNvSpPr/>
              <p:nvPr/>
            </p:nvSpPr>
            <p:spPr>
              <a:xfrm rot="10800000">
                <a:off x="2483698" y="2024613"/>
                <a:ext cx="3923996" cy="3923996"/>
              </a:xfrm>
              <a:prstGeom prst="blockArc">
                <a:avLst>
                  <a:gd name="adj1" fmla="val 10838223"/>
                  <a:gd name="adj2" fmla="val 21563338"/>
                  <a:gd name="adj3" fmla="val 13717"/>
                </a:avLst>
              </a:prstGeom>
              <a:gradFill flip="none" rotWithShape="1">
                <a:gsLst>
                  <a:gs pos="0">
                    <a:srgbClr val="800000"/>
                  </a:gs>
                  <a:gs pos="100000">
                    <a:srgbClr val="FFFFFF"/>
                  </a:gs>
                </a:gsLst>
                <a:path path="circle">
                  <a:fillToRect l="100000" t="100000"/>
                </a:path>
                <a:tileRect r="-100000" b="-100000"/>
              </a:gra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latin typeface="+mn-ea"/>
                </a:endParaRPr>
              </a:p>
            </p:txBody>
          </p:sp>
        </p:grpSp>
        <p:sp>
          <p:nvSpPr>
            <p:cNvPr id="64" name="WordArt 27"/>
            <p:cNvSpPr>
              <a:spLocks noChangeArrowheads="1" noChangeShapeType="1" noTextEdit="1"/>
            </p:cNvSpPr>
            <p:nvPr/>
          </p:nvSpPr>
          <p:spPr bwMode="auto">
            <a:xfrm>
              <a:off x="2699721" y="2492897"/>
              <a:ext cx="3312439" cy="3096343"/>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spcFirstLastPara="1" wrap="none" fromWordArt="1">
              <a:prstTxWarp prst="textArchDown">
                <a:avLst>
                  <a:gd name="adj" fmla="val 21488611"/>
                </a:avLst>
              </a:prstTxWarp>
            </a:bodyPr>
            <a:lstStyle/>
            <a:p>
              <a:pPr>
                <a:defRPr/>
              </a:pPr>
              <a:r>
                <a:rPr lang="zh-CN" altLang="en-US" sz="800" kern="10" normalizeH="1" dirty="0">
                  <a:solidFill>
                    <a:srgbClr val="000000"/>
                  </a:solidFill>
                  <a:latin typeface="+mn-ea"/>
                  <a:ea typeface="+mn-ea"/>
                  <a:cs typeface="Arial Black"/>
                </a:rPr>
                <a:t>合作关系</a:t>
              </a:r>
              <a:r>
                <a:rPr lang="en-US" altLang="zh-CN" sz="800" kern="10" normalizeH="1" dirty="0">
                  <a:solidFill>
                    <a:srgbClr val="000000"/>
                  </a:solidFill>
                  <a:latin typeface="+mn-ea"/>
                  <a:ea typeface="+mn-ea"/>
                  <a:cs typeface="Arial Black"/>
                </a:rPr>
                <a:t>:</a:t>
              </a:r>
              <a:r>
                <a:rPr lang="zh-CN" altLang="en-US" sz="800" kern="10" normalizeH="1" dirty="0">
                  <a:solidFill>
                    <a:schemeClr val="accent6">
                      <a:lumMod val="50000"/>
                    </a:schemeClr>
                  </a:solidFill>
                  <a:latin typeface="+mn-ea"/>
                  <a:ea typeface="+mn-ea"/>
                  <a:cs typeface="Arial Black"/>
                </a:rPr>
                <a:t>虚拟资源运用</a:t>
              </a:r>
              <a:r>
                <a:rPr lang="en-US" altLang="zh-CN" sz="800" kern="10" normalizeH="1" dirty="0">
                  <a:solidFill>
                    <a:srgbClr val="000000"/>
                  </a:solidFill>
                  <a:latin typeface="+mn-ea"/>
                  <a:ea typeface="+mn-ea"/>
                  <a:cs typeface="Arial Black"/>
                </a:rPr>
                <a:t>&amp;</a:t>
              </a:r>
              <a:r>
                <a:rPr lang="zh-CN" altLang="en-US" sz="800" kern="10" normalizeH="1" dirty="0">
                  <a:solidFill>
                    <a:srgbClr val="FF6600"/>
                  </a:solidFill>
                  <a:latin typeface="+mn-ea"/>
                  <a:ea typeface="+mn-ea"/>
                  <a:cs typeface="Arial Black"/>
                </a:rPr>
                <a:t>流程整合服务</a:t>
              </a:r>
              <a:r>
                <a:rPr lang="zh-CN" altLang="en-US" sz="800" kern="10" normalizeH="1" dirty="0">
                  <a:solidFill>
                    <a:srgbClr val="000000"/>
                  </a:solidFill>
                  <a:latin typeface="+mn-ea"/>
                  <a:ea typeface="+mn-ea"/>
                  <a:cs typeface="Wingdings"/>
                  <a:sym typeface="Wingdings"/>
                </a:rPr>
                <a:t>供应链</a:t>
              </a:r>
              <a:r>
                <a:rPr lang="zh-CN" altLang="en-US" sz="800" kern="10" normalizeH="1" dirty="0">
                  <a:solidFill>
                    <a:srgbClr val="000000"/>
                  </a:solidFill>
                  <a:latin typeface="+mn-ea"/>
                  <a:ea typeface="+mn-ea"/>
                  <a:cs typeface="Arial Black"/>
                  <a:sym typeface="Wingdings"/>
                </a:rPr>
                <a:t>效率</a:t>
              </a:r>
              <a:endParaRPr lang="en-US" altLang="zh-CN" sz="800" kern="10" normalizeH="1" dirty="0">
                <a:solidFill>
                  <a:srgbClr val="000000"/>
                </a:solidFill>
                <a:latin typeface="+mn-ea"/>
                <a:ea typeface="+mn-ea"/>
                <a:cs typeface="Arial Black"/>
              </a:endParaRPr>
            </a:p>
            <a:p>
              <a:pPr>
                <a:defRPr/>
              </a:pPr>
              <a:endParaRPr lang="zh-CN" altLang="en-US" sz="800" kern="10" normalizeH="1" dirty="0">
                <a:solidFill>
                  <a:srgbClr val="000000"/>
                </a:solidFill>
                <a:latin typeface="+mn-ea"/>
                <a:ea typeface="+mn-ea"/>
                <a:cs typeface="Arial Black"/>
              </a:endParaRPr>
            </a:p>
            <a:p>
              <a:pPr>
                <a:defRPr/>
              </a:pPr>
              <a:endParaRPr lang="zh-CN" altLang="en-US" sz="800" kern="10" normalizeH="1" dirty="0">
                <a:solidFill>
                  <a:srgbClr val="000000"/>
                </a:solidFill>
                <a:latin typeface="+mn-ea"/>
                <a:ea typeface="+mn-ea"/>
                <a:cs typeface="Arial Black"/>
              </a:endParaRPr>
            </a:p>
          </p:txBody>
        </p:sp>
        <p:sp>
          <p:nvSpPr>
            <p:cNvPr id="65" name="WordArt 27"/>
            <p:cNvSpPr>
              <a:spLocks noChangeArrowheads="1" noChangeShapeType="1" noTextEdit="1"/>
            </p:cNvSpPr>
            <p:nvPr/>
          </p:nvSpPr>
          <p:spPr bwMode="auto">
            <a:xfrm rot="10800000">
              <a:off x="2699792" y="2269639"/>
              <a:ext cx="3384375" cy="3175584"/>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spcFirstLastPara="1" wrap="none" fromWordArt="1">
              <a:prstTxWarp prst="textArchDown">
                <a:avLst>
                  <a:gd name="adj" fmla="val 221768"/>
                </a:avLst>
              </a:prstTxWarp>
              <a:scene3d>
                <a:camera prst="orthographicFront"/>
                <a:lightRig rig="threePt" dir="t"/>
              </a:scene3d>
              <a:sp3d extrusionH="57150">
                <a:bevelT w="38100" h="38100" prst="angle"/>
              </a:sp3d>
            </a:bodyPr>
            <a:lstStyle/>
            <a:p>
              <a:pPr>
                <a:defRPr/>
              </a:pPr>
              <a:r>
                <a:rPr lang="zh-CN" altLang="en-US" sz="800" kern="10" normalizeH="1" dirty="0">
                  <a:latin typeface="+mn-ea"/>
                  <a:ea typeface="+mn-ea"/>
                  <a:cs typeface="Arial Black"/>
                </a:rPr>
                <a:t>网络结构</a:t>
              </a:r>
              <a:r>
                <a:rPr lang="en-US" altLang="zh-CN" sz="800" kern="10" normalizeH="1" dirty="0">
                  <a:solidFill>
                    <a:srgbClr val="000000"/>
                  </a:solidFill>
                  <a:latin typeface="+mn-ea"/>
                  <a:ea typeface="+mn-ea"/>
                  <a:cs typeface="Arial Black"/>
                </a:rPr>
                <a:t>:</a:t>
              </a:r>
              <a:r>
                <a:rPr lang="zh-CN" altLang="en-US" sz="800" kern="10" normalizeH="1" dirty="0">
                  <a:solidFill>
                    <a:srgbClr val="000090"/>
                  </a:solidFill>
                  <a:latin typeface="+mn-ea"/>
                  <a:ea typeface="+mn-ea"/>
                  <a:cs typeface="Arial Black"/>
                </a:rPr>
                <a:t>参与主体网络</a:t>
              </a:r>
              <a:r>
                <a:rPr lang="en-US" altLang="zh-CN" sz="800" kern="10" normalizeH="1" dirty="0">
                  <a:solidFill>
                    <a:srgbClr val="000000"/>
                  </a:solidFill>
                  <a:latin typeface="+mn-ea"/>
                  <a:ea typeface="+mn-ea"/>
                  <a:cs typeface="Arial Black"/>
                </a:rPr>
                <a:t>&amp;</a:t>
              </a:r>
              <a:r>
                <a:rPr lang="zh-CN" altLang="en-US" sz="800" kern="10" normalizeH="1" dirty="0">
                  <a:solidFill>
                    <a:srgbClr val="660066"/>
                  </a:solidFill>
                  <a:latin typeface="+mn-ea"/>
                  <a:ea typeface="+mn-ea"/>
                  <a:cs typeface="Arial Black"/>
                </a:rPr>
                <a:t>物流客体网络</a:t>
              </a:r>
              <a:r>
                <a:rPr lang="zh-CN" altLang="en-US" sz="800" kern="10" normalizeH="1" dirty="0">
                  <a:solidFill>
                    <a:srgbClr val="000000"/>
                  </a:solidFill>
                  <a:latin typeface="+mn-ea"/>
                  <a:ea typeface="+mn-ea"/>
                  <a:cs typeface="Wingdings"/>
                  <a:sym typeface="Wingdings"/>
                </a:rPr>
                <a:t></a:t>
              </a:r>
              <a:r>
                <a:rPr lang="zh-CN" altLang="en-US" sz="800" kern="10" normalizeH="1" dirty="0">
                  <a:solidFill>
                    <a:schemeClr val="accent5">
                      <a:lumMod val="50000"/>
                    </a:schemeClr>
                  </a:solidFill>
                  <a:latin typeface="+mn-ea"/>
                  <a:ea typeface="+mn-ea"/>
                  <a:cs typeface="Wingdings"/>
                  <a:sym typeface="Wingdings"/>
                </a:rPr>
                <a:t>供应链</a:t>
              </a:r>
              <a:r>
                <a:rPr lang="zh-CN" altLang="en-US" sz="800" kern="10" normalizeH="1" dirty="0">
                  <a:solidFill>
                    <a:schemeClr val="accent5">
                      <a:lumMod val="50000"/>
                    </a:schemeClr>
                  </a:solidFill>
                  <a:latin typeface="+mn-ea"/>
                  <a:ea typeface="+mn-ea"/>
                  <a:cs typeface="Arial Black"/>
                </a:rPr>
                <a:t>效益</a:t>
              </a:r>
              <a:endParaRPr lang="en-US" altLang="zh-CN" sz="800" kern="10" normalizeH="1" dirty="0">
                <a:solidFill>
                  <a:schemeClr val="accent5">
                    <a:lumMod val="50000"/>
                  </a:schemeClr>
                </a:solidFill>
                <a:latin typeface="+mn-ea"/>
                <a:ea typeface="+mn-ea"/>
                <a:cs typeface="Arial Black"/>
              </a:endParaRPr>
            </a:p>
            <a:p>
              <a:pPr>
                <a:defRPr/>
              </a:pPr>
              <a:endParaRPr lang="zh-CN" altLang="en-US" sz="800" kern="10" normalizeH="1" dirty="0">
                <a:solidFill>
                  <a:srgbClr val="000000"/>
                </a:solidFill>
                <a:latin typeface="+mn-ea"/>
                <a:ea typeface="+mn-ea"/>
                <a:cs typeface="Arial Black"/>
              </a:endParaRPr>
            </a:p>
            <a:p>
              <a:pPr>
                <a:defRPr/>
              </a:pPr>
              <a:endParaRPr lang="zh-CN" altLang="en-US" sz="800" kern="10" normalizeH="1" dirty="0">
                <a:solidFill>
                  <a:srgbClr val="000000"/>
                </a:solidFill>
                <a:latin typeface="+mn-ea"/>
                <a:ea typeface="+mn-ea"/>
                <a:cs typeface="Arial Black"/>
              </a:endParaRPr>
            </a:p>
          </p:txBody>
        </p:sp>
      </p:grpSp>
      <p:grpSp>
        <p:nvGrpSpPr>
          <p:cNvPr id="68" name="组 8"/>
          <p:cNvGrpSpPr>
            <a:grpSpLocks/>
          </p:cNvGrpSpPr>
          <p:nvPr/>
        </p:nvGrpSpPr>
        <p:grpSpPr bwMode="auto">
          <a:xfrm>
            <a:off x="2351783" y="1340514"/>
            <a:ext cx="4537075" cy="4437062"/>
            <a:chOff x="1484616" y="1103913"/>
            <a:chExt cx="5712267" cy="5580151"/>
          </a:xfrm>
        </p:grpSpPr>
        <p:sp>
          <p:nvSpPr>
            <p:cNvPr id="69" name="空心弧 68"/>
            <p:cNvSpPr/>
            <p:nvPr/>
          </p:nvSpPr>
          <p:spPr>
            <a:xfrm rot="5077207">
              <a:off x="1700178" y="1217366"/>
              <a:ext cx="5478198" cy="5437787"/>
            </a:xfrm>
            <a:prstGeom prst="blockArc">
              <a:avLst>
                <a:gd name="adj1" fmla="val 16690275"/>
                <a:gd name="adj2" fmla="val 119815"/>
                <a:gd name="adj3" fmla="val 7675"/>
              </a:avLst>
            </a:prstGeom>
            <a:solidFill>
              <a:schemeClr val="accent5">
                <a:lumMod val="60000"/>
                <a:lumOff val="4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70" name="空心弧 69"/>
            <p:cNvSpPr/>
            <p:nvPr/>
          </p:nvSpPr>
          <p:spPr>
            <a:xfrm rot="10314626">
              <a:off x="1484616" y="1205868"/>
              <a:ext cx="5437787" cy="5478196"/>
            </a:xfrm>
            <a:prstGeom prst="blockArc">
              <a:avLst>
                <a:gd name="adj1" fmla="val 16826729"/>
                <a:gd name="adj2" fmla="val 222168"/>
                <a:gd name="adj3" fmla="val 8581"/>
              </a:avLst>
            </a:prstGeom>
            <a:solidFill>
              <a:schemeClr val="accent1">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71" name="空心弧 70"/>
            <p:cNvSpPr/>
            <p:nvPr/>
          </p:nvSpPr>
          <p:spPr>
            <a:xfrm rot="5083345" flipH="1">
              <a:off x="1738868" y="1128988"/>
              <a:ext cx="5432926" cy="5483105"/>
            </a:xfrm>
            <a:prstGeom prst="blockArc">
              <a:avLst>
                <a:gd name="adj1" fmla="val 15788389"/>
                <a:gd name="adj2" fmla="val 21414714"/>
                <a:gd name="adj3" fmla="val 8582"/>
              </a:avLst>
            </a:prstGeom>
            <a:solidFill>
              <a:schemeClr val="accent3">
                <a:lumMod val="85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72" name="空心弧 71"/>
            <p:cNvSpPr/>
            <p:nvPr/>
          </p:nvSpPr>
          <p:spPr>
            <a:xfrm rot="21140245" flipH="1">
              <a:off x="1497497" y="1103913"/>
              <a:ext cx="5437787" cy="5476325"/>
            </a:xfrm>
            <a:prstGeom prst="blockArc">
              <a:avLst>
                <a:gd name="adj1" fmla="val 15877022"/>
                <a:gd name="adj2" fmla="val 21302642"/>
                <a:gd name="adj3" fmla="val 8964"/>
              </a:avLst>
            </a:prstGeom>
            <a:solidFill>
              <a:schemeClr val="accent5">
                <a:lumMod val="40000"/>
                <a:lumOff val="60000"/>
              </a:schemeClr>
            </a:solidFill>
          </p:spPr>
          <p:style>
            <a:lnRef idx="0">
              <a:schemeClr val="accent4"/>
            </a:lnRef>
            <a:fillRef idx="3">
              <a:schemeClr val="accent4"/>
            </a:fillRef>
            <a:effectRef idx="3">
              <a:schemeClr val="accent4"/>
            </a:effectRef>
            <a:fontRef idx="minor">
              <a:schemeClr val="lt1"/>
            </a:fontRef>
          </p:style>
          <p:txBody>
            <a:bodyPr anchor="ctr"/>
            <a:lstStyle/>
            <a:p>
              <a:pPr>
                <a:defRPr/>
              </a:pPr>
              <a:endParaRPr lang="zh-CN" altLang="en-US">
                <a:solidFill>
                  <a:schemeClr val="tx1"/>
                </a:solidFill>
              </a:endParaRPr>
            </a:p>
          </p:txBody>
        </p:sp>
        <p:sp>
          <p:nvSpPr>
            <p:cNvPr id="73" name="文本框 72"/>
            <p:cNvSpPr txBox="1"/>
            <p:nvPr/>
          </p:nvSpPr>
          <p:spPr>
            <a:xfrm rot="7916565">
              <a:off x="4866438" y="4835291"/>
              <a:ext cx="2137187" cy="980017"/>
            </a:xfrm>
            <a:prstGeom prst="rect">
              <a:avLst/>
            </a:prstGeom>
            <a:noFill/>
          </p:spPr>
          <p:txBody>
            <a:bodyPr spcFirstLastPara="1" lIns="0" tIns="0" rIns="0" bIns="0">
              <a:prstTxWarp prst="textArchUp">
                <a:avLst>
                  <a:gd name="adj" fmla="val 11821734"/>
                </a:avLst>
              </a:prstTxWarp>
              <a:spAutoFit/>
            </a:bodyPr>
            <a:lstStyle/>
            <a:p>
              <a:pPr>
                <a:defRPr/>
              </a:pPr>
              <a:r>
                <a:rPr lang="en-US" altLang="en-US" sz="2000" dirty="0">
                  <a:solidFill>
                    <a:srgbClr val="000000"/>
                  </a:solidFill>
                  <a:latin typeface="Heiti SC Light"/>
                  <a:ea typeface="Heiti SC Light"/>
                  <a:cs typeface="Heiti SC Light"/>
                </a:rPr>
                <a:t>信息集成</a:t>
              </a:r>
              <a:endParaRPr lang="zh-CN" altLang="en-US" sz="2000" dirty="0">
                <a:solidFill>
                  <a:srgbClr val="000000"/>
                </a:solidFill>
                <a:latin typeface="Heiti SC Light"/>
                <a:ea typeface="Heiti SC Light"/>
                <a:cs typeface="Heiti SC Light"/>
              </a:endParaRPr>
            </a:p>
          </p:txBody>
        </p:sp>
        <p:sp>
          <p:nvSpPr>
            <p:cNvPr id="74" name="文本框 73"/>
            <p:cNvSpPr txBox="1"/>
            <p:nvPr/>
          </p:nvSpPr>
          <p:spPr>
            <a:xfrm rot="13280805">
              <a:off x="1720143" y="4768707"/>
              <a:ext cx="2420393" cy="1129539"/>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合同管理</a:t>
              </a:r>
            </a:p>
          </p:txBody>
        </p:sp>
        <p:sp>
          <p:nvSpPr>
            <p:cNvPr id="75" name="文本框 74"/>
            <p:cNvSpPr txBox="1"/>
            <p:nvPr/>
          </p:nvSpPr>
          <p:spPr>
            <a:xfrm rot="18039576">
              <a:off x="1427592" y="2202256"/>
              <a:ext cx="2420442" cy="1129516"/>
            </a:xfrm>
            <a:prstGeom prst="rect">
              <a:avLst/>
            </a:prstGeom>
            <a:noFill/>
          </p:spPr>
          <p:txBody>
            <a:bodyPr spcFirstLastPara="1" lIns="0" tIns="0" rIns="0" bIns="0">
              <a:prstTxWarp prst="textArchUp">
                <a:avLst>
                  <a:gd name="adj" fmla="val 11821734"/>
                </a:avLst>
              </a:prstTxWarp>
              <a:spAutoFit/>
            </a:bodyPr>
            <a:lstStyle/>
            <a:p>
              <a:pPr>
                <a:defRPr/>
              </a:pPr>
              <a:r>
                <a:rPr lang="zh-CN" altLang="en-US" sz="2000" dirty="0">
                  <a:solidFill>
                    <a:srgbClr val="000000"/>
                  </a:solidFill>
                  <a:latin typeface="Heiti SC Light"/>
                  <a:ea typeface="Heiti SC Light"/>
                  <a:cs typeface="Heiti SC Light"/>
                </a:rPr>
                <a:t>融资管理</a:t>
              </a:r>
            </a:p>
          </p:txBody>
        </p:sp>
        <p:sp>
          <p:nvSpPr>
            <p:cNvPr id="76" name="文本框 75"/>
            <p:cNvSpPr txBox="1"/>
            <p:nvPr/>
          </p:nvSpPr>
          <p:spPr>
            <a:xfrm rot="2505466">
              <a:off x="4444954" y="1866812"/>
              <a:ext cx="2420393" cy="1129539"/>
            </a:xfrm>
            <a:prstGeom prst="rect">
              <a:avLst/>
            </a:prstGeom>
            <a:noFill/>
          </p:spPr>
          <p:txBody>
            <a:bodyPr spcFirstLastPara="1" lIns="0" tIns="0" rIns="0" bIns="0">
              <a:prstTxWarp prst="textArchUp">
                <a:avLst>
                  <a:gd name="adj" fmla="val 11821734"/>
                </a:avLst>
              </a:prstTxWarp>
              <a:spAutoFit/>
            </a:bodyPr>
            <a:lstStyle/>
            <a:p>
              <a:pPr>
                <a:defRPr/>
              </a:pPr>
              <a:r>
                <a:rPr lang="en-US" altLang="en-US" sz="2000" dirty="0">
                  <a:solidFill>
                    <a:srgbClr val="000000"/>
                  </a:solidFill>
                  <a:latin typeface="Heiti SC Light"/>
                  <a:ea typeface="Heiti SC Light"/>
                  <a:cs typeface="Heiti SC Light"/>
                </a:rPr>
                <a:t>绩效评估</a:t>
              </a:r>
              <a:endParaRPr lang="zh-CN" altLang="en-US" sz="2000" dirty="0">
                <a:solidFill>
                  <a:srgbClr val="000000"/>
                </a:solidFill>
                <a:latin typeface="Heiti SC Light"/>
                <a:ea typeface="Heiti SC Light"/>
                <a:cs typeface="Heiti SC Light"/>
              </a:endParaRPr>
            </a:p>
          </p:txBody>
        </p:sp>
      </p:grpSp>
      <p:sp>
        <p:nvSpPr>
          <p:cNvPr id="77" name="AutoShape 23"/>
          <p:cNvSpPr>
            <a:spLocks/>
          </p:cNvSpPr>
          <p:nvPr/>
        </p:nvSpPr>
        <p:spPr bwMode="auto">
          <a:xfrm>
            <a:off x="2343845" y="5315614"/>
            <a:ext cx="719138" cy="327025"/>
          </a:xfrm>
          <a:prstGeom prst="accentCallout1">
            <a:avLst>
              <a:gd name="adj1" fmla="val 34954"/>
              <a:gd name="adj2" fmla="val 110597"/>
              <a:gd name="adj3" fmla="val -53884"/>
              <a:gd name="adj4" fmla="val 138852"/>
            </a:avLst>
          </a:prstGeom>
          <a:noFill/>
          <a:ln w="9525" cap="rnd">
            <a:solidFill>
              <a:schemeClr val="accent1"/>
            </a:solidFill>
            <a:prstDash val="sysDot"/>
            <a:miter lim="800000"/>
            <a:headEnd/>
            <a:tailEnd type="stealth" w="med" len="med"/>
          </a:ln>
          <a:extLst>
            <a:ext uri="{909E8E84-426E-40dd-AFC4-6F175D3DCCD1}">
              <a14:hiddenFill xmlns:a14="http://schemas.microsoft.com/office/drawing/2010/main" xmlns="">
                <a:solidFill>
                  <a:srgbClr val="FFFFFF">
                    <a:alpha val="96861"/>
                  </a:srgbClr>
                </a:solidFill>
              </a14:hiddenFill>
            </a:ext>
          </a:extLst>
        </p:spPr>
        <p:txBody>
          <a:bodyPr lIns="0" tIns="0" rIns="0" bIns="0"/>
          <a:lstStyle/>
          <a:p>
            <a:pPr algn="l"/>
            <a:r>
              <a:rPr lang="zh-CN" altLang="en-US" sz="1800">
                <a:ea typeface="黑体" charset="0"/>
                <a:cs typeface="黑体" charset="0"/>
              </a:rPr>
              <a:t>支持层</a:t>
            </a:r>
          </a:p>
        </p:txBody>
      </p:sp>
      <p:sp>
        <p:nvSpPr>
          <p:cNvPr id="78" name="AutoShape 50"/>
          <p:cNvSpPr>
            <a:spLocks/>
          </p:cNvSpPr>
          <p:nvPr/>
        </p:nvSpPr>
        <p:spPr bwMode="auto">
          <a:xfrm>
            <a:off x="6088758" y="1427826"/>
            <a:ext cx="860425" cy="339725"/>
          </a:xfrm>
          <a:prstGeom prst="accentCallout1">
            <a:avLst>
              <a:gd name="adj1" fmla="val 33644"/>
              <a:gd name="adj2" fmla="val -8856"/>
              <a:gd name="adj3" fmla="val 334426"/>
              <a:gd name="adj4" fmla="val -110519"/>
            </a:avLst>
          </a:prstGeom>
          <a:noFill/>
          <a:ln w="9525" cap="rnd">
            <a:solidFill>
              <a:srgbClr val="FF0000"/>
            </a:solidFill>
            <a:prstDash val="sysDot"/>
            <a:miter lim="800000"/>
            <a:headEnd/>
            <a:tailEnd type="stealth" w="med" len="med"/>
          </a:ln>
          <a:extLst>
            <a:ext uri="{909E8E84-426E-40dd-AFC4-6F175D3DCCD1}">
              <a14:hiddenFill xmlns:a14="http://schemas.microsoft.com/office/drawing/2010/main" xmlns="">
                <a:solidFill>
                  <a:srgbClr val="FFFFFF"/>
                </a:solidFill>
              </a14:hiddenFill>
            </a:ext>
          </a:extLst>
        </p:spPr>
        <p:txBody>
          <a:bodyPr lIns="0" tIns="0" rIns="0" bIns="0"/>
          <a:lstStyle/>
          <a:p>
            <a:pPr marL="342900" indent="-342900" algn="l"/>
            <a:r>
              <a:rPr lang="zh-CN" altLang="en-US" sz="1800">
                <a:ea typeface="黑体" charset="0"/>
                <a:cs typeface="黑体" charset="0"/>
              </a:rPr>
              <a:t>规划层</a:t>
            </a:r>
          </a:p>
        </p:txBody>
      </p:sp>
      <p:sp>
        <p:nvSpPr>
          <p:cNvPr id="79" name="AutoShape 35"/>
          <p:cNvSpPr>
            <a:spLocks/>
          </p:cNvSpPr>
          <p:nvPr/>
        </p:nvSpPr>
        <p:spPr bwMode="auto">
          <a:xfrm>
            <a:off x="2345433" y="1453226"/>
            <a:ext cx="717550" cy="339725"/>
          </a:xfrm>
          <a:prstGeom prst="accentCallout1">
            <a:avLst>
              <a:gd name="adj1" fmla="val 33644"/>
              <a:gd name="adj2" fmla="val 110620"/>
              <a:gd name="adj3" fmla="val 619315"/>
              <a:gd name="adj4" fmla="val 295134"/>
            </a:avLst>
          </a:prstGeom>
          <a:noFill/>
          <a:ln w="9525" cap="rnd">
            <a:solidFill>
              <a:srgbClr val="CC3300"/>
            </a:solidFill>
            <a:prstDash val="sysDot"/>
            <a:miter lim="800000"/>
            <a:headEnd/>
            <a:tailEnd type="stealth" w="med" len="med"/>
          </a:ln>
          <a:extLst>
            <a:ext uri="{909E8E84-426E-40dd-AFC4-6F175D3DCCD1}">
              <a14:hiddenFill xmlns:a14="http://schemas.microsoft.com/office/drawing/2010/main" xmlns="">
                <a:solidFill>
                  <a:srgbClr val="FFFFFF"/>
                </a:solidFill>
              </a14:hiddenFill>
            </a:ext>
          </a:extLst>
        </p:spPr>
        <p:txBody>
          <a:bodyPr lIns="0" tIns="0" rIns="0" bIns="0"/>
          <a:lstStyle/>
          <a:p>
            <a:pPr marL="342900" indent="-342900" algn="r"/>
            <a:r>
              <a:rPr lang="zh-CN" altLang="en-US" sz="1800">
                <a:ea typeface="黑体" charset="0"/>
                <a:cs typeface="黑体" charset="0"/>
              </a:rPr>
              <a:t>核心层</a:t>
            </a:r>
          </a:p>
        </p:txBody>
      </p:sp>
      <p:sp>
        <p:nvSpPr>
          <p:cNvPr id="80" name="AutoShape 22"/>
          <p:cNvSpPr>
            <a:spLocks/>
          </p:cNvSpPr>
          <p:nvPr/>
        </p:nvSpPr>
        <p:spPr bwMode="auto">
          <a:xfrm>
            <a:off x="6087170" y="5315614"/>
            <a:ext cx="865188" cy="288925"/>
          </a:xfrm>
          <a:prstGeom prst="accentCallout1">
            <a:avLst>
              <a:gd name="adj1" fmla="val -1468"/>
              <a:gd name="adj2" fmla="val -10764"/>
              <a:gd name="adj3" fmla="val -179852"/>
              <a:gd name="adj4" fmla="val -48194"/>
            </a:avLst>
          </a:prstGeom>
          <a:noFill/>
          <a:ln w="9525" cap="rnd">
            <a:solidFill>
              <a:schemeClr val="accent2"/>
            </a:solidFill>
            <a:prstDash val="sysDot"/>
            <a:miter lim="800000"/>
            <a:headEnd/>
            <a:tailEnd type="stealth" w="med" len="med"/>
          </a:ln>
          <a:extLst>
            <a:ext uri="{909E8E84-426E-40dd-AFC4-6F175D3DCCD1}">
              <a14:hiddenFill xmlns:a14="http://schemas.microsoft.com/office/drawing/2010/main" xmlns="">
                <a:solidFill>
                  <a:srgbClr val="FFFFFF"/>
                </a:solidFill>
              </a14:hiddenFill>
            </a:ext>
          </a:extLst>
        </p:spPr>
        <p:txBody>
          <a:bodyPr lIns="77166" tIns="0" rIns="77166" bIns="0"/>
          <a:lstStyle/>
          <a:p>
            <a:pPr marL="342900" indent="-342900" algn="l"/>
            <a:r>
              <a:rPr lang="zh-CN" altLang="en-US" sz="1800">
                <a:ea typeface="黑体" charset="0"/>
                <a:cs typeface="黑体" charset="0"/>
              </a:rPr>
              <a:t>业务层</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2626564"/>
                                        </p:tgtEl>
                                        <p:attrNameLst>
                                          <p:attrName>style.visibility</p:attrName>
                                        </p:attrNameLst>
                                      </p:cBhvr>
                                      <p:to>
                                        <p:strVal val="visible"/>
                                      </p:to>
                                    </p:set>
                                    <p:animEffect transition="in" filter="diamond(in)">
                                      <p:cBhvr>
                                        <p:cTn id="7" dur="2000"/>
                                        <p:tgtEl>
                                          <p:spTgt spid="2626564"/>
                                        </p:tgtEl>
                                      </p:cBhvr>
                                    </p:animEffect>
                                  </p:childTnLst>
                                </p:cTn>
                              </p:par>
                            </p:childTnLst>
                          </p:cTn>
                        </p:par>
                        <p:par>
                          <p:cTn id="8" fill="hold" nodeType="afterGroup">
                            <p:stCondLst>
                              <p:cond delay="2000"/>
                            </p:stCondLst>
                            <p:childTnLst>
                              <p:par>
                                <p:cTn id="9" presetID="1" presetClass="entr" presetSubtype="0"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par>
                                <p:cTn id="11" presetID="3" presetClass="entr" presetSubtype="10"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blinds(horizontal)">
                                      <p:cBhvr>
                                        <p:cTn id="13" dur="500"/>
                                        <p:tgtEl>
                                          <p:spTgt spid="79"/>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62"/>
                                        </p:tgtEl>
                                        <p:attrNameLst>
                                          <p:attrName>style.visibility</p:attrName>
                                        </p:attrNameLst>
                                      </p:cBhvr>
                                      <p:to>
                                        <p:strVal val="visible"/>
                                      </p:to>
                                    </p:set>
                                  </p:childTnLst>
                                </p:cTn>
                              </p:par>
                            </p:childTnLst>
                          </p:cTn>
                        </p:par>
                        <p:par>
                          <p:cTn id="18" fill="hold" nodeType="afterGroup">
                            <p:stCondLst>
                              <p:cond delay="0"/>
                            </p:stCondLst>
                            <p:childTnLst>
                              <p:par>
                                <p:cTn id="19" presetID="4" presetClass="entr" presetSubtype="16" fill="hold" grpId="0" nodeType="afterEffect">
                                  <p:stCondLst>
                                    <p:cond delay="0"/>
                                  </p:stCondLst>
                                  <p:childTnLst>
                                    <p:set>
                                      <p:cBhvr>
                                        <p:cTn id="20" dur="1" fill="hold">
                                          <p:stCondLst>
                                            <p:cond delay="0"/>
                                          </p:stCondLst>
                                        </p:cTn>
                                        <p:tgtEl>
                                          <p:spTgt spid="78"/>
                                        </p:tgtEl>
                                        <p:attrNameLst>
                                          <p:attrName>style.visibility</p:attrName>
                                        </p:attrNameLst>
                                      </p:cBhvr>
                                      <p:to>
                                        <p:strVal val="visible"/>
                                      </p:to>
                                    </p:set>
                                    <p:animEffect transition="in" filter="box(in)">
                                      <p:cBhvr>
                                        <p:cTn id="21" dur="500"/>
                                        <p:tgtEl>
                                          <p:spTgt spid="7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 presetClass="entr" presetSubtype="10" fill="hold" nodeType="clickEffect">
                                  <p:stCondLst>
                                    <p:cond delay="0"/>
                                  </p:stCondLst>
                                  <p:childTnLst>
                                    <p:set>
                                      <p:cBhvr>
                                        <p:cTn id="25" dur="1" fill="hold">
                                          <p:stCondLst>
                                            <p:cond delay="0"/>
                                          </p:stCondLst>
                                        </p:cTn>
                                        <p:tgtEl>
                                          <p:spTgt spid="53"/>
                                        </p:tgtEl>
                                        <p:attrNameLst>
                                          <p:attrName>style.visibility</p:attrName>
                                        </p:attrNameLst>
                                      </p:cBhvr>
                                      <p:to>
                                        <p:strVal val="visible"/>
                                      </p:to>
                                    </p:set>
                                    <p:animEffect transition="in" filter="blinds(horizontal)">
                                      <p:cBhvr>
                                        <p:cTn id="26" dur="500"/>
                                        <p:tgtEl>
                                          <p:spTgt spid="53"/>
                                        </p:tgtEl>
                                      </p:cBhvr>
                                    </p:animEffect>
                                  </p:childTnLst>
                                </p:cTn>
                              </p:par>
                            </p:childTnLst>
                          </p:cTn>
                        </p:par>
                        <p:par>
                          <p:cTn id="27" fill="hold" nodeType="afterGroup">
                            <p:stCondLst>
                              <p:cond delay="500"/>
                            </p:stCondLst>
                            <p:childTnLst>
                              <p:par>
                                <p:cTn id="28" presetID="8" presetClass="entr" presetSubtype="16" fill="hold" nodeType="afterEffect">
                                  <p:stCondLst>
                                    <p:cond delay="0"/>
                                  </p:stCondLst>
                                  <p:childTnLst>
                                    <p:set>
                                      <p:cBhvr>
                                        <p:cTn id="29" dur="1" fill="hold">
                                          <p:stCondLst>
                                            <p:cond delay="0"/>
                                          </p:stCondLst>
                                        </p:cTn>
                                        <p:tgtEl>
                                          <p:spTgt spid="80"/>
                                        </p:tgtEl>
                                        <p:attrNameLst>
                                          <p:attrName>style.visibility</p:attrName>
                                        </p:attrNameLst>
                                      </p:cBhvr>
                                      <p:to>
                                        <p:strVal val="visible"/>
                                      </p:to>
                                    </p:set>
                                    <p:animEffect transition="in" filter="diamond(in)">
                                      <p:cBhvr>
                                        <p:cTn id="30" dur="2000"/>
                                        <p:tgtEl>
                                          <p:spTgt spid="80"/>
                                        </p:tgtEl>
                                      </p:cBhvr>
                                    </p:animEffect>
                                  </p:childTnLst>
                                </p:cTn>
                              </p:par>
                            </p:childTnLst>
                          </p:cTn>
                        </p:par>
                        <p:par>
                          <p:cTn id="31" fill="hold" nodeType="afterGroup">
                            <p:stCondLst>
                              <p:cond delay="2500"/>
                            </p:stCondLst>
                            <p:childTnLst>
                              <p:par>
                                <p:cTn id="32" presetID="8" presetClass="entr" presetSubtype="16" fill="hold" nodeType="afterEffect">
                                  <p:stCondLst>
                                    <p:cond delay="0"/>
                                  </p:stCondLst>
                                  <p:childTnLst>
                                    <p:set>
                                      <p:cBhvr>
                                        <p:cTn id="33" dur="1" fill="hold">
                                          <p:stCondLst>
                                            <p:cond delay="0"/>
                                          </p:stCondLst>
                                        </p:cTn>
                                        <p:tgtEl>
                                          <p:spTgt spid="2626645"/>
                                        </p:tgtEl>
                                        <p:attrNameLst>
                                          <p:attrName>style.visibility</p:attrName>
                                        </p:attrNameLst>
                                      </p:cBhvr>
                                      <p:to>
                                        <p:strVal val="visible"/>
                                      </p:to>
                                    </p:set>
                                    <p:animEffect transition="in" filter="diamond(in)">
                                      <p:cBhvr>
                                        <p:cTn id="34" dur="2000"/>
                                        <p:tgtEl>
                                          <p:spTgt spid="2626645"/>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 presetClass="entr" presetSubtype="10" fill="hold" grpId="0" nodeType="click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checkerboard(across)">
                                      <p:cBhvr>
                                        <p:cTn id="39" dur="500"/>
                                        <p:tgtEl>
                                          <p:spTgt spid="77"/>
                                        </p:tgtEl>
                                      </p:cBhvr>
                                    </p:animEffect>
                                  </p:childTnLst>
                                </p:cTn>
                              </p:par>
                            </p:childTnLst>
                          </p:cTn>
                        </p:par>
                        <p:par>
                          <p:cTn id="40" fill="hold" nodeType="afterGroup">
                            <p:stCondLst>
                              <p:cond delay="500"/>
                            </p:stCondLst>
                            <p:childTnLst>
                              <p:par>
                                <p:cTn id="41" presetID="3" presetClass="entr" presetSubtype="10" fill="hold" nodeType="afterEffect">
                                  <p:stCondLst>
                                    <p:cond delay="0"/>
                                  </p:stCondLst>
                                  <p:childTnLst>
                                    <p:set>
                                      <p:cBhvr>
                                        <p:cTn id="42" dur="1" fill="hold">
                                          <p:stCondLst>
                                            <p:cond delay="0"/>
                                          </p:stCondLst>
                                        </p:cTn>
                                        <p:tgtEl>
                                          <p:spTgt spid="68"/>
                                        </p:tgtEl>
                                        <p:attrNameLst>
                                          <p:attrName>style.visibility</p:attrName>
                                        </p:attrNameLst>
                                      </p:cBhvr>
                                      <p:to>
                                        <p:strVal val="visible"/>
                                      </p:to>
                                    </p:set>
                                    <p:animEffect transition="in" filter="blinds(horizontal)">
                                      <p:cBhvr>
                                        <p:cTn id="43" dur="500"/>
                                        <p:tgtEl>
                                          <p:spTgt spid="68"/>
                                        </p:tgtEl>
                                      </p:cBhvr>
                                    </p:animEffect>
                                  </p:childTnLst>
                                </p:cTn>
                              </p:par>
                            </p:childTnLst>
                          </p:cTn>
                        </p:par>
                        <p:par>
                          <p:cTn id="44" fill="hold" nodeType="afterGroup">
                            <p:stCondLst>
                              <p:cond delay="1000"/>
                            </p:stCondLst>
                            <p:childTnLst>
                              <p:par>
                                <p:cTn id="45" presetID="8" presetClass="entr" presetSubtype="16" fill="hold" nodeType="afterEffect">
                                  <p:stCondLst>
                                    <p:cond delay="0"/>
                                  </p:stCondLst>
                                  <p:childTnLst>
                                    <p:set>
                                      <p:cBhvr>
                                        <p:cTn id="46" dur="1" fill="hold">
                                          <p:stCondLst>
                                            <p:cond delay="0"/>
                                          </p:stCondLst>
                                        </p:cTn>
                                        <p:tgtEl>
                                          <p:spTgt spid="2626632"/>
                                        </p:tgtEl>
                                        <p:attrNameLst>
                                          <p:attrName>style.visibility</p:attrName>
                                        </p:attrNameLst>
                                      </p:cBhvr>
                                      <p:to>
                                        <p:strVal val="visible"/>
                                      </p:to>
                                    </p:set>
                                    <p:animEffect transition="in" filter="diamond(in)">
                                      <p:cBhvr>
                                        <p:cTn id="47" dur="2000"/>
                                        <p:tgtEl>
                                          <p:spTgt spid="2626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7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2423810">
            <a:extLst>
              <a:ext uri="{FF2B5EF4-FFF2-40B4-BE49-F238E27FC236}">
                <a16:creationId xmlns:a16="http://schemas.microsoft.com/office/drawing/2014/main" id="{B0C7B7E5-D244-47B0-B25E-9EA648793E0C}"/>
              </a:ext>
            </a:extLst>
          </p:cNvPr>
          <p:cNvSpPr>
            <a:spLocks noGrp="1"/>
          </p:cNvSpPr>
          <p:nvPr>
            <p:ph type="title"/>
          </p:nvPr>
        </p:nvSpPr>
        <p:spPr>
          <a:xfrm>
            <a:off x="386556" y="-14288"/>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8" name="矩形 7">
            <a:extLst>
              <a:ext uri="{FF2B5EF4-FFF2-40B4-BE49-F238E27FC236}">
                <a16:creationId xmlns:a16="http://schemas.microsoft.com/office/drawing/2014/main" id="{1D90463B-99C7-4FB8-9CC4-E237B3F413C6}"/>
              </a:ext>
            </a:extLst>
          </p:cNvPr>
          <p:cNvSpPr/>
          <p:nvPr/>
        </p:nvSpPr>
        <p:spPr>
          <a:xfrm>
            <a:off x="2457450" y="4647853"/>
            <a:ext cx="5858966" cy="1486247"/>
          </a:xfrm>
          <a:prstGeom prst="rect">
            <a:avLst/>
          </a:prstGeom>
          <a:solidFill>
            <a:srgbClr val="70AD47">
              <a:lumMod val="20000"/>
              <a:lumOff val="80000"/>
            </a:srgbClr>
          </a:solidFill>
          <a:ln w="12700" cap="flat" cmpd="sng" algn="ctr">
            <a:noFill/>
            <a:prstDash val="solid"/>
            <a:miter lim="800000"/>
          </a:ln>
          <a:effectLst/>
        </p:spPr>
        <p:txBody>
          <a:bodyPr lIns="0" tIns="0" rIns="0" bIns="0" anchor="ctr"/>
          <a:lstStyle/>
          <a:p>
            <a:pPr algn="ctr" fontAlgn="auto">
              <a:spcBef>
                <a:spcPts val="0"/>
              </a:spcBef>
              <a:spcAft>
                <a:spcPts val="0"/>
              </a:spcAft>
              <a:defRPr/>
            </a:pPr>
            <a:endParaRPr lang="zh-CN" altLang="en-US" sz="2400" kern="0">
              <a:solidFill>
                <a:prstClr val="white"/>
              </a:solidFill>
              <a:latin typeface="等线" panose="02010600030101010101" pitchFamily="2" charset="-122"/>
              <a:ea typeface="等线" panose="02010600030101010101" pitchFamily="2" charset="-122"/>
            </a:endParaRPr>
          </a:p>
        </p:txBody>
      </p:sp>
      <p:sp>
        <p:nvSpPr>
          <p:cNvPr id="9" name="矩形 8">
            <a:extLst>
              <a:ext uri="{FF2B5EF4-FFF2-40B4-BE49-F238E27FC236}">
                <a16:creationId xmlns:a16="http://schemas.microsoft.com/office/drawing/2014/main" id="{6E318BF5-033E-498D-A34C-29DA16105680}"/>
              </a:ext>
            </a:extLst>
          </p:cNvPr>
          <p:cNvSpPr/>
          <p:nvPr/>
        </p:nvSpPr>
        <p:spPr>
          <a:xfrm>
            <a:off x="2457450" y="3819972"/>
            <a:ext cx="5858966" cy="842962"/>
          </a:xfrm>
          <a:prstGeom prst="rect">
            <a:avLst/>
          </a:prstGeom>
          <a:solidFill>
            <a:srgbClr val="FFC000">
              <a:lumMod val="20000"/>
              <a:lumOff val="80000"/>
            </a:srgbClr>
          </a:solidFill>
          <a:ln w="12700" cap="flat" cmpd="sng" algn="ctr">
            <a:noFill/>
            <a:prstDash val="solid"/>
            <a:miter lim="800000"/>
          </a:ln>
          <a:effectLst/>
        </p:spPr>
        <p:txBody>
          <a:bodyPr lIns="0" tIns="0" rIns="0" bIns="0" anchor="ctr"/>
          <a:lstStyle/>
          <a:p>
            <a:pPr algn="ctr" fontAlgn="auto">
              <a:spcBef>
                <a:spcPts val="0"/>
              </a:spcBef>
              <a:spcAft>
                <a:spcPts val="0"/>
              </a:spcAft>
              <a:defRPr/>
            </a:pPr>
            <a:endParaRPr lang="zh-CN" altLang="en-US" sz="2400" kern="0">
              <a:solidFill>
                <a:prstClr val="white"/>
              </a:solidFill>
              <a:latin typeface="等线" panose="02010600030101010101" pitchFamily="2" charset="-122"/>
              <a:ea typeface="等线" panose="02010600030101010101" pitchFamily="2" charset="-122"/>
            </a:endParaRPr>
          </a:p>
        </p:txBody>
      </p:sp>
      <p:sp>
        <p:nvSpPr>
          <p:cNvPr id="10" name="矩形 9">
            <a:extLst>
              <a:ext uri="{FF2B5EF4-FFF2-40B4-BE49-F238E27FC236}">
                <a16:creationId xmlns:a16="http://schemas.microsoft.com/office/drawing/2014/main" id="{BDF37A40-3688-4323-B9A2-B697DDC9A7E7}"/>
              </a:ext>
            </a:extLst>
          </p:cNvPr>
          <p:cNvSpPr/>
          <p:nvPr/>
        </p:nvSpPr>
        <p:spPr>
          <a:xfrm>
            <a:off x="2457450" y="2766665"/>
            <a:ext cx="5858966" cy="1084263"/>
          </a:xfrm>
          <a:prstGeom prst="rect">
            <a:avLst/>
          </a:prstGeom>
          <a:solidFill>
            <a:srgbClr val="4472C4">
              <a:lumMod val="40000"/>
              <a:lumOff val="60000"/>
            </a:srgbClr>
          </a:solidFill>
          <a:ln w="12700" cap="flat" cmpd="sng" algn="ctr">
            <a:noFill/>
            <a:prstDash val="solid"/>
            <a:miter lim="800000"/>
          </a:ln>
          <a:effectLst/>
        </p:spPr>
        <p:txBody>
          <a:bodyPr lIns="0" tIns="0" rIns="0" bIns="0" anchor="ctr"/>
          <a:lstStyle/>
          <a:p>
            <a:pPr algn="ctr" fontAlgn="auto">
              <a:spcBef>
                <a:spcPts val="0"/>
              </a:spcBef>
              <a:spcAft>
                <a:spcPts val="0"/>
              </a:spcAft>
              <a:defRPr/>
            </a:pPr>
            <a:endParaRPr lang="zh-CN" altLang="en-US" sz="2400" kern="0">
              <a:solidFill>
                <a:prstClr val="white"/>
              </a:solidFill>
              <a:latin typeface="等线" panose="02010600030101010101" pitchFamily="2" charset="-122"/>
              <a:ea typeface="等线" panose="02010600030101010101" pitchFamily="2" charset="-122"/>
            </a:endParaRPr>
          </a:p>
        </p:txBody>
      </p:sp>
      <p:sp>
        <p:nvSpPr>
          <p:cNvPr id="11" name="矩形 10">
            <a:extLst>
              <a:ext uri="{FF2B5EF4-FFF2-40B4-BE49-F238E27FC236}">
                <a16:creationId xmlns:a16="http://schemas.microsoft.com/office/drawing/2014/main" id="{683EC327-D2CA-4547-8A91-5B7FAA8678CE}"/>
              </a:ext>
            </a:extLst>
          </p:cNvPr>
          <p:cNvSpPr/>
          <p:nvPr/>
        </p:nvSpPr>
        <p:spPr>
          <a:xfrm>
            <a:off x="2457450" y="920751"/>
            <a:ext cx="5858966" cy="1857027"/>
          </a:xfrm>
          <a:prstGeom prst="rect">
            <a:avLst/>
          </a:prstGeom>
          <a:solidFill>
            <a:sysClr val="window" lastClr="FFFFFF">
              <a:lumMod val="85000"/>
            </a:sysClr>
          </a:solidFill>
          <a:ln w="12700" cap="flat" cmpd="sng" algn="ctr">
            <a:noFill/>
            <a:prstDash val="solid"/>
            <a:miter lim="800000"/>
          </a:ln>
          <a:effectLst/>
        </p:spPr>
        <p:txBody>
          <a:bodyPr lIns="0" tIns="0" rIns="0" bIns="0" anchor="ctr"/>
          <a:lstStyle/>
          <a:p>
            <a:pPr algn="ctr" fontAlgn="auto">
              <a:spcBef>
                <a:spcPts val="0"/>
              </a:spcBef>
              <a:spcAft>
                <a:spcPts val="0"/>
              </a:spcAft>
              <a:defRPr/>
            </a:pPr>
            <a:endParaRPr lang="zh-CN" altLang="en-US" sz="2400" kern="0">
              <a:solidFill>
                <a:prstClr val="white"/>
              </a:solidFill>
              <a:latin typeface="等线" panose="02010600030101010101" pitchFamily="2" charset="-122"/>
              <a:ea typeface="等线" panose="02010600030101010101" pitchFamily="2" charset="-122"/>
            </a:endParaRPr>
          </a:p>
        </p:txBody>
      </p:sp>
      <p:sp>
        <p:nvSpPr>
          <p:cNvPr id="12" name="矩形 11">
            <a:extLst>
              <a:ext uri="{FF2B5EF4-FFF2-40B4-BE49-F238E27FC236}">
                <a16:creationId xmlns:a16="http://schemas.microsoft.com/office/drawing/2014/main" id="{BBAEE4A4-E24D-47E9-A92C-B81731E9C910}"/>
              </a:ext>
            </a:extLst>
          </p:cNvPr>
          <p:cNvSpPr/>
          <p:nvPr/>
        </p:nvSpPr>
        <p:spPr>
          <a:xfrm>
            <a:off x="4837113" y="980728"/>
            <a:ext cx="1365250" cy="207962"/>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目标市场选择</a:t>
            </a:r>
          </a:p>
        </p:txBody>
      </p:sp>
      <p:sp>
        <p:nvSpPr>
          <p:cNvPr id="13" name="矩形 12">
            <a:extLst>
              <a:ext uri="{FF2B5EF4-FFF2-40B4-BE49-F238E27FC236}">
                <a16:creationId xmlns:a16="http://schemas.microsoft.com/office/drawing/2014/main" id="{81F9CE71-E5F8-492E-A5F5-4A6301724DCD}"/>
              </a:ext>
            </a:extLst>
          </p:cNvPr>
          <p:cNvSpPr/>
          <p:nvPr/>
        </p:nvSpPr>
        <p:spPr>
          <a:xfrm>
            <a:off x="4773613" y="1383953"/>
            <a:ext cx="1592262" cy="249237"/>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制定供应链目标</a:t>
            </a:r>
            <a:r>
              <a:rPr lang="en-US" altLang="zh-CN" sz="1200" dirty="0">
                <a:solidFill>
                  <a:prstClr val="black"/>
                </a:solidFill>
                <a:latin typeface="等线" panose="02010600030101010101" pitchFamily="2" charset="-122"/>
                <a:ea typeface="等线" panose="02010600030101010101" pitchFamily="2" charset="-122"/>
              </a:rPr>
              <a:t>/</a:t>
            </a:r>
            <a:r>
              <a:rPr lang="zh-CN" altLang="en-US" sz="1200" dirty="0">
                <a:solidFill>
                  <a:prstClr val="black"/>
                </a:solidFill>
                <a:latin typeface="等线" panose="02010600030101010101" pitchFamily="2" charset="-122"/>
                <a:ea typeface="等线" panose="02010600030101010101" pitchFamily="2" charset="-122"/>
              </a:rPr>
              <a:t>战略</a:t>
            </a:r>
          </a:p>
        </p:txBody>
      </p:sp>
      <p:sp>
        <p:nvSpPr>
          <p:cNvPr id="14" name="菱形 13">
            <a:extLst>
              <a:ext uri="{FF2B5EF4-FFF2-40B4-BE49-F238E27FC236}">
                <a16:creationId xmlns:a16="http://schemas.microsoft.com/office/drawing/2014/main" id="{FC3A66AF-C2F8-4418-B275-B724EDBF4EAE}"/>
              </a:ext>
            </a:extLst>
          </p:cNvPr>
          <p:cNvSpPr/>
          <p:nvPr/>
        </p:nvSpPr>
        <p:spPr>
          <a:xfrm>
            <a:off x="4600575" y="2309465"/>
            <a:ext cx="1895475" cy="454025"/>
          </a:xfrm>
          <a:prstGeom prst="diamond">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a:solidFill>
                  <a:prstClr val="black"/>
                </a:solidFill>
                <a:latin typeface="等线" panose="02010600030101010101" pitchFamily="2" charset="-122"/>
                <a:ea typeface="等线" panose="02010600030101010101" pitchFamily="2" charset="-122"/>
              </a:rPr>
              <a:t>评估供应链结构方案</a:t>
            </a:r>
            <a:endParaRPr lang="zh-CN" altLang="en-US" sz="1200" dirty="0">
              <a:solidFill>
                <a:prstClr val="black"/>
              </a:solidFill>
              <a:latin typeface="等线" panose="02010600030101010101" pitchFamily="2" charset="-122"/>
              <a:ea typeface="等线" panose="02010600030101010101" pitchFamily="2" charset="-122"/>
            </a:endParaRPr>
          </a:p>
        </p:txBody>
      </p:sp>
      <p:sp>
        <p:nvSpPr>
          <p:cNvPr id="15" name="矩形 14">
            <a:extLst>
              <a:ext uri="{FF2B5EF4-FFF2-40B4-BE49-F238E27FC236}">
                <a16:creationId xmlns:a16="http://schemas.microsoft.com/office/drawing/2014/main" id="{05AD0843-2F4E-4716-BFC7-6BA5279F7F3E}"/>
              </a:ext>
            </a:extLst>
          </p:cNvPr>
          <p:cNvSpPr/>
          <p:nvPr/>
        </p:nvSpPr>
        <p:spPr>
          <a:xfrm>
            <a:off x="4773613" y="2917478"/>
            <a:ext cx="1579562" cy="201612"/>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选择供应链结构</a:t>
            </a:r>
          </a:p>
        </p:txBody>
      </p:sp>
      <p:sp>
        <p:nvSpPr>
          <p:cNvPr id="16" name="矩形 15">
            <a:extLst>
              <a:ext uri="{FF2B5EF4-FFF2-40B4-BE49-F238E27FC236}">
                <a16:creationId xmlns:a16="http://schemas.microsoft.com/office/drawing/2014/main" id="{6692B6F8-9204-4B7F-AB41-78128A1B5303}"/>
              </a:ext>
            </a:extLst>
          </p:cNvPr>
          <p:cNvSpPr/>
          <p:nvPr/>
        </p:nvSpPr>
        <p:spPr>
          <a:xfrm>
            <a:off x="4773613" y="3265140"/>
            <a:ext cx="1585912" cy="201613"/>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产生供应链成员方案</a:t>
            </a:r>
          </a:p>
        </p:txBody>
      </p:sp>
      <p:sp>
        <p:nvSpPr>
          <p:cNvPr id="17" name="矩形 16">
            <a:extLst>
              <a:ext uri="{FF2B5EF4-FFF2-40B4-BE49-F238E27FC236}">
                <a16:creationId xmlns:a16="http://schemas.microsoft.com/office/drawing/2014/main" id="{2B8542A4-AE23-4211-B287-CA2BAAB68204}"/>
              </a:ext>
            </a:extLst>
          </p:cNvPr>
          <p:cNvSpPr/>
          <p:nvPr/>
        </p:nvSpPr>
        <p:spPr>
          <a:xfrm>
            <a:off x="4773613" y="3593753"/>
            <a:ext cx="1590675" cy="2032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供应链合作伙伴选择</a:t>
            </a:r>
          </a:p>
        </p:txBody>
      </p:sp>
      <p:sp>
        <p:nvSpPr>
          <p:cNvPr id="18" name="矩形 17">
            <a:extLst>
              <a:ext uri="{FF2B5EF4-FFF2-40B4-BE49-F238E27FC236}">
                <a16:creationId xmlns:a16="http://schemas.microsoft.com/office/drawing/2014/main" id="{940FFA96-B72A-4D95-B808-65843B1B1B0F}"/>
              </a:ext>
            </a:extLst>
          </p:cNvPr>
          <p:cNvSpPr/>
          <p:nvPr/>
        </p:nvSpPr>
        <p:spPr>
          <a:xfrm>
            <a:off x="4773613" y="3928715"/>
            <a:ext cx="1590675" cy="201613"/>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制定物流战略方案</a:t>
            </a:r>
          </a:p>
        </p:txBody>
      </p:sp>
      <p:sp>
        <p:nvSpPr>
          <p:cNvPr id="19" name="矩形 18">
            <a:extLst>
              <a:ext uri="{FF2B5EF4-FFF2-40B4-BE49-F238E27FC236}">
                <a16:creationId xmlns:a16="http://schemas.microsoft.com/office/drawing/2014/main" id="{0AF82377-3F62-41B9-BE77-5F35F59B7F67}"/>
              </a:ext>
            </a:extLst>
          </p:cNvPr>
          <p:cNvSpPr/>
          <p:nvPr/>
        </p:nvSpPr>
        <p:spPr>
          <a:xfrm>
            <a:off x="4773613" y="4235103"/>
            <a:ext cx="1584325" cy="201612"/>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供应链流程集成</a:t>
            </a:r>
          </a:p>
        </p:txBody>
      </p:sp>
      <p:sp>
        <p:nvSpPr>
          <p:cNvPr id="20" name="矩形 19">
            <a:extLst>
              <a:ext uri="{FF2B5EF4-FFF2-40B4-BE49-F238E27FC236}">
                <a16:creationId xmlns:a16="http://schemas.microsoft.com/office/drawing/2014/main" id="{60F65E94-3DD0-47F4-A9EA-F7EEFB1C60B3}"/>
              </a:ext>
            </a:extLst>
          </p:cNvPr>
          <p:cNvSpPr/>
          <p:nvPr/>
        </p:nvSpPr>
        <p:spPr>
          <a:xfrm>
            <a:off x="4773613" y="4701828"/>
            <a:ext cx="1584325" cy="201612"/>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绩效的评测</a:t>
            </a:r>
          </a:p>
        </p:txBody>
      </p:sp>
      <p:sp>
        <p:nvSpPr>
          <p:cNvPr id="21" name="流程图: 决策 20">
            <a:extLst>
              <a:ext uri="{FF2B5EF4-FFF2-40B4-BE49-F238E27FC236}">
                <a16:creationId xmlns:a16="http://schemas.microsoft.com/office/drawing/2014/main" id="{A0C1CA49-EF05-40D8-9304-B11A141D5F9D}"/>
              </a:ext>
            </a:extLst>
          </p:cNvPr>
          <p:cNvSpPr/>
          <p:nvPr/>
        </p:nvSpPr>
        <p:spPr>
          <a:xfrm>
            <a:off x="4654550" y="5047903"/>
            <a:ext cx="1817688" cy="358775"/>
          </a:xfrm>
          <a:prstGeom prst="flowChartDecision">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a:solidFill>
                  <a:prstClr val="black"/>
                </a:solidFill>
                <a:latin typeface="等线" panose="02010600030101010101" pitchFamily="2" charset="-122"/>
                <a:ea typeface="等线" panose="02010600030101010101" pitchFamily="2" charset="-122"/>
              </a:rPr>
              <a:t>供应链结构能否改变</a:t>
            </a:r>
            <a:endParaRPr lang="zh-CN" altLang="en-US" sz="1200" dirty="0">
              <a:solidFill>
                <a:prstClr val="black"/>
              </a:solidFill>
              <a:latin typeface="等线" panose="02010600030101010101" pitchFamily="2" charset="-122"/>
              <a:ea typeface="等线" panose="02010600030101010101" pitchFamily="2" charset="-122"/>
            </a:endParaRPr>
          </a:p>
        </p:txBody>
      </p:sp>
      <p:sp>
        <p:nvSpPr>
          <p:cNvPr id="22" name="矩形 21">
            <a:extLst>
              <a:ext uri="{FF2B5EF4-FFF2-40B4-BE49-F238E27FC236}">
                <a16:creationId xmlns:a16="http://schemas.microsoft.com/office/drawing/2014/main" id="{05A6777C-6DAE-410F-A9B7-CD54140DA5EA}"/>
              </a:ext>
            </a:extLst>
          </p:cNvPr>
          <p:cNvSpPr/>
          <p:nvPr/>
        </p:nvSpPr>
        <p:spPr>
          <a:xfrm>
            <a:off x="3408361" y="1213744"/>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功能性产品</a:t>
            </a:r>
          </a:p>
        </p:txBody>
      </p:sp>
      <p:sp>
        <p:nvSpPr>
          <p:cNvPr id="23" name="矩形 22">
            <a:extLst>
              <a:ext uri="{FF2B5EF4-FFF2-40B4-BE49-F238E27FC236}">
                <a16:creationId xmlns:a16="http://schemas.microsoft.com/office/drawing/2014/main" id="{E575EEB1-F5F3-42EB-84C5-561EFDF71E50}"/>
              </a:ext>
            </a:extLst>
          </p:cNvPr>
          <p:cNvSpPr/>
          <p:nvPr/>
        </p:nvSpPr>
        <p:spPr>
          <a:xfrm>
            <a:off x="3408361" y="1528069"/>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创新性产品</a:t>
            </a:r>
          </a:p>
        </p:txBody>
      </p:sp>
      <p:sp>
        <p:nvSpPr>
          <p:cNvPr id="24" name="矩形 23">
            <a:extLst>
              <a:ext uri="{FF2B5EF4-FFF2-40B4-BE49-F238E27FC236}">
                <a16:creationId xmlns:a16="http://schemas.microsoft.com/office/drawing/2014/main" id="{392EA397-885A-46CA-BEDC-3C8ABEA39A12}"/>
              </a:ext>
            </a:extLst>
          </p:cNvPr>
          <p:cNvSpPr/>
          <p:nvPr/>
        </p:nvSpPr>
        <p:spPr>
          <a:xfrm>
            <a:off x="3408361" y="1851919"/>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反应能力</a:t>
            </a:r>
          </a:p>
        </p:txBody>
      </p:sp>
      <p:sp>
        <p:nvSpPr>
          <p:cNvPr id="25" name="矩形 24">
            <a:extLst>
              <a:ext uri="{FF2B5EF4-FFF2-40B4-BE49-F238E27FC236}">
                <a16:creationId xmlns:a16="http://schemas.microsoft.com/office/drawing/2014/main" id="{8578F46A-C513-46FF-9923-855A09B1E302}"/>
              </a:ext>
            </a:extLst>
          </p:cNvPr>
          <p:cNvSpPr/>
          <p:nvPr/>
        </p:nvSpPr>
        <p:spPr>
          <a:xfrm>
            <a:off x="3408361" y="2155131"/>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盈利能力</a:t>
            </a:r>
          </a:p>
        </p:txBody>
      </p:sp>
      <p:sp>
        <p:nvSpPr>
          <p:cNvPr id="30" name="矩形 29">
            <a:extLst>
              <a:ext uri="{FF2B5EF4-FFF2-40B4-BE49-F238E27FC236}">
                <a16:creationId xmlns:a16="http://schemas.microsoft.com/office/drawing/2014/main" id="{1065BE9D-1322-49EE-8E0E-653A361CA36E}"/>
              </a:ext>
            </a:extLst>
          </p:cNvPr>
          <p:cNvSpPr/>
          <p:nvPr/>
        </p:nvSpPr>
        <p:spPr>
          <a:xfrm>
            <a:off x="4773613" y="1960215"/>
            <a:ext cx="1579562"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确定供应链结构方案</a:t>
            </a:r>
          </a:p>
        </p:txBody>
      </p:sp>
      <p:sp>
        <p:nvSpPr>
          <p:cNvPr id="31" name="流程图: 决策 30">
            <a:extLst>
              <a:ext uri="{FF2B5EF4-FFF2-40B4-BE49-F238E27FC236}">
                <a16:creationId xmlns:a16="http://schemas.microsoft.com/office/drawing/2014/main" id="{370E2657-2C83-4C90-9927-BB0CF25113C9}"/>
              </a:ext>
            </a:extLst>
          </p:cNvPr>
          <p:cNvSpPr/>
          <p:nvPr/>
        </p:nvSpPr>
        <p:spPr>
          <a:xfrm>
            <a:off x="4635500" y="5579715"/>
            <a:ext cx="1860550" cy="452438"/>
          </a:xfrm>
          <a:prstGeom prst="flowChartDecision">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供应链</a:t>
            </a:r>
            <a:endParaRPr lang="en-US" altLang="zh-CN" sz="1200" dirty="0">
              <a:solidFill>
                <a:prstClr val="black"/>
              </a:solidFill>
              <a:latin typeface="等线" panose="02010600030101010101" pitchFamily="2" charset="-122"/>
              <a:ea typeface="等线" panose="02010600030101010101" pitchFamily="2" charset="-122"/>
            </a:endParaRPr>
          </a:p>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能否改变</a:t>
            </a:r>
          </a:p>
        </p:txBody>
      </p:sp>
      <p:sp>
        <p:nvSpPr>
          <p:cNvPr id="32" name="圆柱形 19">
            <a:extLst>
              <a:ext uri="{FF2B5EF4-FFF2-40B4-BE49-F238E27FC236}">
                <a16:creationId xmlns:a16="http://schemas.microsoft.com/office/drawing/2014/main" id="{A074D8FA-F867-4EB7-A308-8955B7807A9D}"/>
              </a:ext>
            </a:extLst>
          </p:cNvPr>
          <p:cNvSpPr/>
          <p:nvPr/>
        </p:nvSpPr>
        <p:spPr>
          <a:xfrm>
            <a:off x="3460602" y="3155456"/>
            <a:ext cx="941386" cy="442913"/>
          </a:xfrm>
          <a:prstGeom prst="can">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供应商关系</a:t>
            </a:r>
            <a:endParaRPr lang="en-US" altLang="zh-CN" sz="1200" dirty="0">
              <a:solidFill>
                <a:prstClr val="black"/>
              </a:solidFill>
              <a:latin typeface="等线" panose="02010600030101010101" pitchFamily="2" charset="-122"/>
              <a:ea typeface="等线" panose="02010600030101010101" pitchFamily="2" charset="-122"/>
            </a:endParaRPr>
          </a:p>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管理系统</a:t>
            </a:r>
          </a:p>
        </p:txBody>
      </p:sp>
      <p:sp>
        <p:nvSpPr>
          <p:cNvPr id="33" name="矩形 32">
            <a:extLst>
              <a:ext uri="{FF2B5EF4-FFF2-40B4-BE49-F238E27FC236}">
                <a16:creationId xmlns:a16="http://schemas.microsoft.com/office/drawing/2014/main" id="{8EF6ADDC-EFF4-473F-AB82-B791687B775A}"/>
              </a:ext>
            </a:extLst>
          </p:cNvPr>
          <p:cNvSpPr/>
          <p:nvPr/>
        </p:nvSpPr>
        <p:spPr>
          <a:xfrm>
            <a:off x="3336476" y="4247803"/>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仓储与库存</a:t>
            </a:r>
          </a:p>
        </p:txBody>
      </p:sp>
      <p:sp>
        <p:nvSpPr>
          <p:cNvPr id="34" name="矩形 33">
            <a:extLst>
              <a:ext uri="{FF2B5EF4-FFF2-40B4-BE49-F238E27FC236}">
                <a16:creationId xmlns:a16="http://schemas.microsoft.com/office/drawing/2014/main" id="{F3B7D594-AEBB-4D3C-A1CA-0E09180CDF2C}"/>
              </a:ext>
            </a:extLst>
          </p:cNvPr>
          <p:cNvSpPr/>
          <p:nvPr/>
        </p:nvSpPr>
        <p:spPr>
          <a:xfrm>
            <a:off x="3336476" y="3912840"/>
            <a:ext cx="972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运输与配送</a:t>
            </a:r>
          </a:p>
        </p:txBody>
      </p:sp>
      <p:sp>
        <p:nvSpPr>
          <p:cNvPr id="35" name="矩形 34">
            <a:extLst>
              <a:ext uri="{FF2B5EF4-FFF2-40B4-BE49-F238E27FC236}">
                <a16:creationId xmlns:a16="http://schemas.microsoft.com/office/drawing/2014/main" id="{BF7A0326-8061-42BF-BC45-7AEAB412F016}"/>
              </a:ext>
            </a:extLst>
          </p:cNvPr>
          <p:cNvSpPr/>
          <p:nvPr/>
        </p:nvSpPr>
        <p:spPr>
          <a:xfrm>
            <a:off x="7045325" y="1976090"/>
            <a:ext cx="100965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评价标准</a:t>
            </a:r>
          </a:p>
        </p:txBody>
      </p:sp>
      <p:sp>
        <p:nvSpPr>
          <p:cNvPr id="36" name="圆柱形 23">
            <a:extLst>
              <a:ext uri="{FF2B5EF4-FFF2-40B4-BE49-F238E27FC236}">
                <a16:creationId xmlns:a16="http://schemas.microsoft.com/office/drawing/2014/main" id="{0A739968-AF6C-4E41-950F-83F9A799A23F}"/>
              </a:ext>
            </a:extLst>
          </p:cNvPr>
          <p:cNvSpPr/>
          <p:nvPr/>
        </p:nvSpPr>
        <p:spPr>
          <a:xfrm>
            <a:off x="6697663" y="3094931"/>
            <a:ext cx="898673" cy="450850"/>
          </a:xfrm>
          <a:prstGeom prst="can">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客户关系</a:t>
            </a:r>
            <a:endParaRPr lang="en-US" altLang="zh-CN" sz="1200" dirty="0">
              <a:solidFill>
                <a:prstClr val="black"/>
              </a:solidFill>
              <a:latin typeface="等线" panose="02010600030101010101" pitchFamily="2" charset="-122"/>
              <a:ea typeface="等线" panose="02010600030101010101" pitchFamily="2" charset="-122"/>
            </a:endParaRPr>
          </a:p>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管理系统</a:t>
            </a:r>
          </a:p>
        </p:txBody>
      </p:sp>
      <p:sp>
        <p:nvSpPr>
          <p:cNvPr id="37" name="矩形 36">
            <a:extLst>
              <a:ext uri="{FF2B5EF4-FFF2-40B4-BE49-F238E27FC236}">
                <a16:creationId xmlns:a16="http://schemas.microsoft.com/office/drawing/2014/main" id="{845F211A-45D5-4456-BAC0-DBAE4677EFB8}"/>
              </a:ext>
            </a:extLst>
          </p:cNvPr>
          <p:cNvSpPr/>
          <p:nvPr/>
        </p:nvSpPr>
        <p:spPr>
          <a:xfrm>
            <a:off x="6689726" y="3581051"/>
            <a:ext cx="864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选择标准</a:t>
            </a:r>
          </a:p>
        </p:txBody>
      </p:sp>
      <p:sp>
        <p:nvSpPr>
          <p:cNvPr id="38" name="矩形 37">
            <a:extLst>
              <a:ext uri="{FF2B5EF4-FFF2-40B4-BE49-F238E27FC236}">
                <a16:creationId xmlns:a16="http://schemas.microsoft.com/office/drawing/2014/main" id="{D0AF7032-A7A6-40F6-A46C-F8AFB2BB40F4}"/>
              </a:ext>
            </a:extLst>
          </p:cNvPr>
          <p:cNvSpPr/>
          <p:nvPr/>
        </p:nvSpPr>
        <p:spPr>
          <a:xfrm>
            <a:off x="6689726" y="3912838"/>
            <a:ext cx="864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效率要求</a:t>
            </a:r>
          </a:p>
        </p:txBody>
      </p:sp>
      <p:sp>
        <p:nvSpPr>
          <p:cNvPr id="39" name="矩形 38">
            <a:extLst>
              <a:ext uri="{FF2B5EF4-FFF2-40B4-BE49-F238E27FC236}">
                <a16:creationId xmlns:a16="http://schemas.microsoft.com/office/drawing/2014/main" id="{56F12AB6-1A84-4304-836D-BCEF271DFC07}"/>
              </a:ext>
            </a:extLst>
          </p:cNvPr>
          <p:cNvSpPr/>
          <p:nvPr/>
        </p:nvSpPr>
        <p:spPr>
          <a:xfrm>
            <a:off x="6689726" y="4181126"/>
            <a:ext cx="864000" cy="228600"/>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信息集成</a:t>
            </a:r>
          </a:p>
        </p:txBody>
      </p:sp>
      <p:sp>
        <p:nvSpPr>
          <p:cNvPr id="40" name="矩形 39">
            <a:extLst>
              <a:ext uri="{FF2B5EF4-FFF2-40B4-BE49-F238E27FC236}">
                <a16:creationId xmlns:a16="http://schemas.microsoft.com/office/drawing/2014/main" id="{90418A10-440F-47B0-84EC-40DC35DF7E91}"/>
              </a:ext>
            </a:extLst>
          </p:cNvPr>
          <p:cNvSpPr/>
          <p:nvPr/>
        </p:nvSpPr>
        <p:spPr>
          <a:xfrm>
            <a:off x="6689726" y="4701826"/>
            <a:ext cx="864000" cy="206375"/>
          </a:xfrm>
          <a:prstGeom prst="rect">
            <a:avLst/>
          </a:prstGeom>
          <a:solidFill>
            <a:sysClr val="window" lastClr="FFFFFF"/>
          </a:solidFill>
          <a:ln w="12700" cap="flat" cmpd="sng" algn="ctr">
            <a:solidFill>
              <a:sysClr val="windowText" lastClr="000000"/>
            </a:solidFill>
            <a:prstDash val="solid"/>
            <a:miter lim="800000"/>
          </a:ln>
          <a:effectLst/>
        </p:spPr>
        <p:txBody>
          <a:bodyPr lIns="0" tIns="0" rIns="0" bIns="0" anchor="ctr"/>
          <a:lstStyle>
            <a:defPPr>
              <a:defRPr lang="zh-CN">
                <a:solidFill>
                  <a:schemeClr val="dk1"/>
                </a:solidFill>
              </a:defRPr>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algn="ctr" fontAlgn="auto">
              <a:spcBef>
                <a:spcPts val="0"/>
              </a:spcBef>
              <a:spcAft>
                <a:spcPts val="0"/>
              </a:spcAft>
              <a:defRPr/>
            </a:pPr>
            <a:r>
              <a:rPr lang="zh-CN" altLang="en-US" sz="1200" dirty="0">
                <a:solidFill>
                  <a:prstClr val="black"/>
                </a:solidFill>
                <a:latin typeface="等线" panose="02010600030101010101" pitchFamily="2" charset="-122"/>
                <a:ea typeface="等线" panose="02010600030101010101" pitchFamily="2" charset="-122"/>
              </a:rPr>
              <a:t>绩效报告</a:t>
            </a:r>
          </a:p>
        </p:txBody>
      </p:sp>
      <p:cxnSp>
        <p:nvCxnSpPr>
          <p:cNvPr id="41" name="直接箭头连接符 40">
            <a:extLst>
              <a:ext uri="{FF2B5EF4-FFF2-40B4-BE49-F238E27FC236}">
                <a16:creationId xmlns:a16="http://schemas.microsoft.com/office/drawing/2014/main" id="{9B21E6C0-03AB-448D-9D87-6A6E0B857999}"/>
              </a:ext>
            </a:extLst>
          </p:cNvPr>
          <p:cNvCxnSpPr>
            <a:cxnSpLocks noChangeShapeType="1"/>
          </p:cNvCxnSpPr>
          <p:nvPr/>
        </p:nvCxnSpPr>
        <p:spPr bwMode="auto">
          <a:xfrm>
            <a:off x="5548313" y="2763490"/>
            <a:ext cx="0" cy="153988"/>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2" name="直接箭头连接符 41">
            <a:extLst>
              <a:ext uri="{FF2B5EF4-FFF2-40B4-BE49-F238E27FC236}">
                <a16:creationId xmlns:a16="http://schemas.microsoft.com/office/drawing/2014/main" id="{7763FAD2-6666-4F84-8346-ED95D1F6F844}"/>
              </a:ext>
            </a:extLst>
          </p:cNvPr>
          <p:cNvCxnSpPr>
            <a:cxnSpLocks noChangeShapeType="1"/>
            <a:stCxn id="12" idx="2"/>
          </p:cNvCxnSpPr>
          <p:nvPr/>
        </p:nvCxnSpPr>
        <p:spPr bwMode="auto">
          <a:xfrm>
            <a:off x="5519738" y="1188690"/>
            <a:ext cx="0" cy="21590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3" name="直接箭头连接符 42">
            <a:extLst>
              <a:ext uri="{FF2B5EF4-FFF2-40B4-BE49-F238E27FC236}">
                <a16:creationId xmlns:a16="http://schemas.microsoft.com/office/drawing/2014/main" id="{80782C07-B443-45BB-8530-9A64D53510BD}"/>
              </a:ext>
            </a:extLst>
          </p:cNvPr>
          <p:cNvCxnSpPr>
            <a:cxnSpLocks noChangeShapeType="1"/>
            <a:stCxn id="12" idx="2"/>
          </p:cNvCxnSpPr>
          <p:nvPr/>
        </p:nvCxnSpPr>
        <p:spPr bwMode="auto">
          <a:xfrm>
            <a:off x="5543550" y="2195165"/>
            <a:ext cx="0" cy="109538"/>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4" name="直接箭头连接符 43">
            <a:extLst>
              <a:ext uri="{FF2B5EF4-FFF2-40B4-BE49-F238E27FC236}">
                <a16:creationId xmlns:a16="http://schemas.microsoft.com/office/drawing/2014/main" id="{5E27BF2C-3B11-4925-8F9E-6C8FFF19E957}"/>
              </a:ext>
            </a:extLst>
          </p:cNvPr>
          <p:cNvCxnSpPr>
            <a:cxnSpLocks noChangeShapeType="1"/>
            <a:stCxn id="32" idx="4"/>
            <a:endCxn id="16" idx="1"/>
          </p:cNvCxnSpPr>
          <p:nvPr/>
        </p:nvCxnSpPr>
        <p:spPr bwMode="auto">
          <a:xfrm flipV="1">
            <a:off x="4401988" y="3365947"/>
            <a:ext cx="371625" cy="10966"/>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5" name="肘形连接符 116">
            <a:extLst>
              <a:ext uri="{FF2B5EF4-FFF2-40B4-BE49-F238E27FC236}">
                <a16:creationId xmlns:a16="http://schemas.microsoft.com/office/drawing/2014/main" id="{228F8B15-A09C-40A4-81F2-06D95581F836}"/>
              </a:ext>
            </a:extLst>
          </p:cNvPr>
          <p:cNvCxnSpPr>
            <a:cxnSpLocks noChangeShapeType="1"/>
            <a:stCxn id="34" idx="3"/>
            <a:endCxn id="33" idx="3"/>
          </p:cNvCxnSpPr>
          <p:nvPr/>
        </p:nvCxnSpPr>
        <p:spPr bwMode="auto">
          <a:xfrm>
            <a:off x="4308476" y="4027140"/>
            <a:ext cx="12700" cy="334963"/>
          </a:xfrm>
          <a:prstGeom prst="bentConnector3">
            <a:avLst>
              <a:gd name="adj1" fmla="val 1800000"/>
            </a:avLst>
          </a:prstGeom>
          <a:noFill/>
          <a:ln w="6350">
            <a:solidFill>
              <a:srgbClr val="000000"/>
            </a:solidFill>
            <a:miter lim="800000"/>
            <a:headEnd/>
            <a:tailEnd/>
          </a:ln>
          <a:extLst>
            <a:ext uri="{909E8E84-426E-40DD-AFC4-6F175D3DCCD1}">
              <a14:hiddenFill xmlns:a14="http://schemas.microsoft.com/office/drawing/2010/main">
                <a:noFill/>
              </a14:hiddenFill>
            </a:ext>
          </a:extLst>
        </p:spPr>
      </p:cxnSp>
      <p:cxnSp>
        <p:nvCxnSpPr>
          <p:cNvPr id="46" name="直接箭头连接符 45">
            <a:extLst>
              <a:ext uri="{FF2B5EF4-FFF2-40B4-BE49-F238E27FC236}">
                <a16:creationId xmlns:a16="http://schemas.microsoft.com/office/drawing/2014/main" id="{7BDBEF20-AF77-4984-A368-EF18499C67C2}"/>
              </a:ext>
            </a:extLst>
          </p:cNvPr>
          <p:cNvCxnSpPr>
            <a:cxnSpLocks noChangeShapeType="1"/>
            <a:stCxn id="34" idx="3"/>
            <a:endCxn id="18" idx="1"/>
          </p:cNvCxnSpPr>
          <p:nvPr/>
        </p:nvCxnSpPr>
        <p:spPr bwMode="auto">
          <a:xfrm>
            <a:off x="4308476" y="4027140"/>
            <a:ext cx="465137" cy="2382"/>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7" name="直接箭头连接符 46">
            <a:extLst>
              <a:ext uri="{FF2B5EF4-FFF2-40B4-BE49-F238E27FC236}">
                <a16:creationId xmlns:a16="http://schemas.microsoft.com/office/drawing/2014/main" id="{9C408D67-C8DD-44D0-A75B-113AE2782A84}"/>
              </a:ext>
            </a:extLst>
          </p:cNvPr>
          <p:cNvCxnSpPr>
            <a:cxnSpLocks noChangeShapeType="1"/>
            <a:stCxn id="34" idx="3"/>
            <a:endCxn id="18" idx="1"/>
          </p:cNvCxnSpPr>
          <p:nvPr/>
        </p:nvCxnSpPr>
        <p:spPr bwMode="auto">
          <a:xfrm>
            <a:off x="4308476" y="4027140"/>
            <a:ext cx="465137" cy="2382"/>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48" name="直接箭头连接符 47">
            <a:extLst>
              <a:ext uri="{FF2B5EF4-FFF2-40B4-BE49-F238E27FC236}">
                <a16:creationId xmlns:a16="http://schemas.microsoft.com/office/drawing/2014/main" id="{5B65324A-EBEE-4878-8C53-0846CBDE24EF}"/>
              </a:ext>
            </a:extLst>
          </p:cNvPr>
          <p:cNvCxnSpPr>
            <a:cxnSpLocks noChangeShapeType="1"/>
            <a:stCxn id="37" idx="1"/>
            <a:endCxn id="17" idx="3"/>
          </p:cNvCxnSpPr>
          <p:nvPr/>
        </p:nvCxnSpPr>
        <p:spPr bwMode="auto">
          <a:xfrm flipH="1">
            <a:off x="6364288" y="3695351"/>
            <a:ext cx="325438" cy="2"/>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03464" name="肘形连接符 161">
            <a:extLst>
              <a:ext uri="{FF2B5EF4-FFF2-40B4-BE49-F238E27FC236}">
                <a16:creationId xmlns:a16="http://schemas.microsoft.com/office/drawing/2014/main" id="{5C7EB27A-CFC8-471A-AB0D-966DBB59384B}"/>
              </a:ext>
            </a:extLst>
          </p:cNvPr>
          <p:cNvCxnSpPr>
            <a:cxnSpLocks noChangeShapeType="1"/>
            <a:stCxn id="12" idx="3"/>
            <a:endCxn id="35" idx="0"/>
          </p:cNvCxnSpPr>
          <p:nvPr/>
        </p:nvCxnSpPr>
        <p:spPr bwMode="auto">
          <a:xfrm>
            <a:off x="6202363" y="1083915"/>
            <a:ext cx="1347787" cy="892175"/>
          </a:xfrm>
          <a:prstGeom prst="bentConnector2">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50" name="直接箭头连接符 49">
            <a:extLst>
              <a:ext uri="{FF2B5EF4-FFF2-40B4-BE49-F238E27FC236}">
                <a16:creationId xmlns:a16="http://schemas.microsoft.com/office/drawing/2014/main" id="{538CCFDC-F972-47CA-A75B-78EE5D1F2C9D}"/>
              </a:ext>
            </a:extLst>
          </p:cNvPr>
          <p:cNvCxnSpPr>
            <a:cxnSpLocks noChangeShapeType="1"/>
            <a:stCxn id="13" idx="3"/>
            <a:endCxn id="35" idx="0"/>
          </p:cNvCxnSpPr>
          <p:nvPr/>
        </p:nvCxnSpPr>
        <p:spPr bwMode="auto">
          <a:xfrm>
            <a:off x="6365875" y="1509365"/>
            <a:ext cx="1184275" cy="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03466" name="肘形连接符 165">
            <a:extLst>
              <a:ext uri="{FF2B5EF4-FFF2-40B4-BE49-F238E27FC236}">
                <a16:creationId xmlns:a16="http://schemas.microsoft.com/office/drawing/2014/main" id="{034736CB-B1C3-4403-ABC1-F3562ED06DC2}"/>
              </a:ext>
            </a:extLst>
          </p:cNvPr>
          <p:cNvCxnSpPr>
            <a:cxnSpLocks noChangeShapeType="1"/>
            <a:stCxn id="13" idx="3"/>
            <a:endCxn id="35" idx="0"/>
          </p:cNvCxnSpPr>
          <p:nvPr/>
        </p:nvCxnSpPr>
        <p:spPr bwMode="auto">
          <a:xfrm rot="5400000">
            <a:off x="6855619" y="1841947"/>
            <a:ext cx="331787" cy="1054100"/>
          </a:xfrm>
          <a:prstGeom prst="bentConnector2">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03467" name="肘形连接符 204">
            <a:extLst>
              <a:ext uri="{FF2B5EF4-FFF2-40B4-BE49-F238E27FC236}">
                <a16:creationId xmlns:a16="http://schemas.microsoft.com/office/drawing/2014/main" id="{F72F6F8B-F071-4E9F-AE3B-97D4DE122329}"/>
              </a:ext>
            </a:extLst>
          </p:cNvPr>
          <p:cNvCxnSpPr>
            <a:cxnSpLocks noChangeShapeType="1"/>
            <a:stCxn id="21" idx="3"/>
          </p:cNvCxnSpPr>
          <p:nvPr/>
        </p:nvCxnSpPr>
        <p:spPr bwMode="auto">
          <a:xfrm flipV="1">
            <a:off x="6472238" y="2858740"/>
            <a:ext cx="1398587" cy="2368551"/>
          </a:xfrm>
          <a:prstGeom prst="bentConnector2">
            <a:avLst/>
          </a:prstGeom>
          <a:noFill/>
          <a:ln w="6350">
            <a:solidFill>
              <a:srgbClr val="000000"/>
            </a:solidFill>
            <a:miter lim="800000"/>
            <a:headEnd/>
            <a:tailEnd/>
          </a:ln>
          <a:extLst>
            <a:ext uri="{909E8E84-426E-40DD-AFC4-6F175D3DCCD1}">
              <a14:hiddenFill xmlns:a14="http://schemas.microsoft.com/office/drawing/2010/main">
                <a:noFill/>
              </a14:hiddenFill>
            </a:ext>
          </a:extLst>
        </p:spPr>
      </p:cxnSp>
      <p:cxnSp>
        <p:nvCxnSpPr>
          <p:cNvPr id="53" name="直接箭头连接符 52">
            <a:extLst>
              <a:ext uri="{FF2B5EF4-FFF2-40B4-BE49-F238E27FC236}">
                <a16:creationId xmlns:a16="http://schemas.microsoft.com/office/drawing/2014/main" id="{D90B9D12-F665-4778-A635-0AFDC466790D}"/>
              </a:ext>
            </a:extLst>
          </p:cNvPr>
          <p:cNvCxnSpPr>
            <a:cxnSpLocks noChangeShapeType="1"/>
            <a:stCxn id="21" idx="3"/>
            <a:endCxn id="35" idx="0"/>
          </p:cNvCxnSpPr>
          <p:nvPr/>
        </p:nvCxnSpPr>
        <p:spPr bwMode="auto">
          <a:xfrm flipH="1">
            <a:off x="5586413" y="2858740"/>
            <a:ext cx="2268000" cy="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03469" name="肘形连接符 214">
            <a:extLst>
              <a:ext uri="{FF2B5EF4-FFF2-40B4-BE49-F238E27FC236}">
                <a16:creationId xmlns:a16="http://schemas.microsoft.com/office/drawing/2014/main" id="{F9003699-0BE2-4148-8595-ACB4BC58BC87}"/>
              </a:ext>
            </a:extLst>
          </p:cNvPr>
          <p:cNvCxnSpPr>
            <a:cxnSpLocks noChangeShapeType="1"/>
            <a:stCxn id="31" idx="3"/>
          </p:cNvCxnSpPr>
          <p:nvPr/>
        </p:nvCxnSpPr>
        <p:spPr bwMode="auto">
          <a:xfrm flipV="1">
            <a:off x="6496050" y="1058965"/>
            <a:ext cx="1666876" cy="4746969"/>
          </a:xfrm>
          <a:prstGeom prst="bentConnector2">
            <a:avLst/>
          </a:prstGeom>
          <a:noFill/>
          <a:ln w="6350">
            <a:solidFill>
              <a:schemeClr val="accent6">
                <a:lumMod val="75000"/>
              </a:schemeClr>
            </a:solidFill>
            <a:miter lim="800000"/>
            <a:headEnd/>
            <a:tailEnd/>
          </a:ln>
          <a:extLst>
            <a:ext uri="{909E8E84-426E-40DD-AFC4-6F175D3DCCD1}">
              <a14:hiddenFill xmlns:a14="http://schemas.microsoft.com/office/drawing/2010/main">
                <a:noFill/>
              </a14:hiddenFill>
            </a:ext>
          </a:extLst>
        </p:spPr>
      </p:cxnSp>
      <p:cxnSp>
        <p:nvCxnSpPr>
          <p:cNvPr id="55" name="直接箭头连接符 54">
            <a:extLst>
              <a:ext uri="{FF2B5EF4-FFF2-40B4-BE49-F238E27FC236}">
                <a16:creationId xmlns:a16="http://schemas.microsoft.com/office/drawing/2014/main" id="{C3271AEA-2BDB-46CA-9521-07210C9438D4}"/>
              </a:ext>
            </a:extLst>
          </p:cNvPr>
          <p:cNvCxnSpPr>
            <a:cxnSpLocks noChangeShapeType="1"/>
            <a:stCxn id="31" idx="3"/>
            <a:endCxn id="35" idx="0"/>
          </p:cNvCxnSpPr>
          <p:nvPr/>
        </p:nvCxnSpPr>
        <p:spPr bwMode="auto">
          <a:xfrm flipH="1">
            <a:off x="6202363" y="1047403"/>
            <a:ext cx="1944000" cy="0"/>
          </a:xfrm>
          <a:prstGeom prst="straightConnector1">
            <a:avLst/>
          </a:prstGeom>
          <a:noFill/>
          <a:ln w="6350">
            <a:solidFill>
              <a:schemeClr val="accent6">
                <a:lumMod val="75000"/>
              </a:schemeClr>
            </a:solidFill>
            <a:miter lim="800000"/>
            <a:headEnd/>
            <a:tailEnd type="triangle" w="med" len="med"/>
          </a:ln>
          <a:extLst>
            <a:ext uri="{909E8E84-426E-40DD-AFC4-6F175D3DCCD1}">
              <a14:hiddenFill xmlns:a14="http://schemas.microsoft.com/office/drawing/2010/main">
                <a:noFill/>
              </a14:hiddenFill>
            </a:ext>
          </a:extLst>
        </p:spPr>
      </p:cxnSp>
      <p:cxnSp>
        <p:nvCxnSpPr>
          <p:cNvPr id="56" name="直接箭头连接符 55">
            <a:extLst>
              <a:ext uri="{FF2B5EF4-FFF2-40B4-BE49-F238E27FC236}">
                <a16:creationId xmlns:a16="http://schemas.microsoft.com/office/drawing/2014/main" id="{3479D0F1-E593-423C-A05E-F5C9D10F36F7}"/>
              </a:ext>
            </a:extLst>
          </p:cNvPr>
          <p:cNvCxnSpPr>
            <a:cxnSpLocks noChangeShapeType="1"/>
          </p:cNvCxnSpPr>
          <p:nvPr/>
        </p:nvCxnSpPr>
        <p:spPr bwMode="auto">
          <a:xfrm flipV="1">
            <a:off x="3043238" y="1801912"/>
            <a:ext cx="2476500" cy="8731"/>
          </a:xfrm>
          <a:prstGeom prst="straightConnector1">
            <a:avLst/>
          </a:prstGeom>
          <a:noFill/>
          <a:ln w="6350">
            <a:solidFill>
              <a:srgbClr val="FF0000"/>
            </a:solidFill>
            <a:miter lim="800000"/>
            <a:headEnd/>
            <a:tailEnd type="triangle" w="med" len="med"/>
          </a:ln>
          <a:extLst>
            <a:ext uri="{909E8E84-426E-40DD-AFC4-6F175D3DCCD1}">
              <a14:hiddenFill xmlns:a14="http://schemas.microsoft.com/office/drawing/2010/main">
                <a:noFill/>
              </a14:hiddenFill>
            </a:ext>
          </a:extLst>
        </p:spPr>
      </p:cxnSp>
      <p:cxnSp>
        <p:nvCxnSpPr>
          <p:cNvPr id="103472" name="肘形连接符 226">
            <a:extLst>
              <a:ext uri="{FF2B5EF4-FFF2-40B4-BE49-F238E27FC236}">
                <a16:creationId xmlns:a16="http://schemas.microsoft.com/office/drawing/2014/main" id="{7578F56C-11D4-411F-9A33-80C7ED19B4C7}"/>
              </a:ext>
            </a:extLst>
          </p:cNvPr>
          <p:cNvCxnSpPr>
            <a:cxnSpLocks noChangeShapeType="1"/>
          </p:cNvCxnSpPr>
          <p:nvPr/>
        </p:nvCxnSpPr>
        <p:spPr bwMode="auto">
          <a:xfrm rot="10800000">
            <a:off x="3022599" y="1816200"/>
            <a:ext cx="1746250" cy="4003675"/>
          </a:xfrm>
          <a:prstGeom prst="bentConnector2">
            <a:avLst/>
          </a:prstGeom>
          <a:noFill/>
          <a:ln w="6350">
            <a:solidFill>
              <a:srgbClr val="FF0000"/>
            </a:solidFill>
            <a:miter lim="800000"/>
            <a:headEnd/>
            <a:tailEnd/>
          </a:ln>
          <a:extLst>
            <a:ext uri="{909E8E84-426E-40DD-AFC4-6F175D3DCCD1}">
              <a14:hiddenFill xmlns:a14="http://schemas.microsoft.com/office/drawing/2010/main">
                <a:noFill/>
              </a14:hiddenFill>
            </a:ext>
          </a:extLst>
        </p:spPr>
      </p:cxnSp>
      <p:sp>
        <p:nvSpPr>
          <p:cNvPr id="58" name="TextBox 237">
            <a:extLst>
              <a:ext uri="{FF2B5EF4-FFF2-40B4-BE49-F238E27FC236}">
                <a16:creationId xmlns:a16="http://schemas.microsoft.com/office/drawing/2014/main" id="{8D0AD83F-551C-422C-B0D9-6E40A7CFE793}"/>
              </a:ext>
            </a:extLst>
          </p:cNvPr>
          <p:cNvSpPr txBox="1">
            <a:spLocks noChangeArrowheads="1"/>
          </p:cNvSpPr>
          <p:nvPr/>
        </p:nvSpPr>
        <p:spPr bwMode="auto">
          <a:xfrm>
            <a:off x="6664325" y="5216178"/>
            <a:ext cx="612775" cy="177293"/>
          </a:xfrm>
          <a:prstGeom prst="rect">
            <a:avLst/>
          </a:prstGeom>
          <a:noFill/>
          <a:ln>
            <a:noFill/>
          </a:ln>
        </p:spPr>
        <p:txBody>
          <a:bodyPr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fontAlgn="auto">
              <a:spcBef>
                <a:spcPct val="0"/>
              </a:spcBef>
              <a:spcAft>
                <a:spcPts val="0"/>
              </a:spcAft>
              <a:buFontTx/>
              <a:buNone/>
              <a:defRPr/>
            </a:pPr>
            <a:r>
              <a:rPr lang="zh-CN" altLang="en-US" sz="1200" kern="0" dirty="0">
                <a:solidFill>
                  <a:prstClr val="black"/>
                </a:solidFill>
              </a:rPr>
              <a:t>能改变</a:t>
            </a:r>
          </a:p>
        </p:txBody>
      </p:sp>
      <p:sp>
        <p:nvSpPr>
          <p:cNvPr id="59" name="TextBox 238">
            <a:extLst>
              <a:ext uri="{FF2B5EF4-FFF2-40B4-BE49-F238E27FC236}">
                <a16:creationId xmlns:a16="http://schemas.microsoft.com/office/drawing/2014/main" id="{4D8E4423-751B-47D9-94AC-F8F6D8C5C7E4}"/>
              </a:ext>
            </a:extLst>
          </p:cNvPr>
          <p:cNvSpPr txBox="1">
            <a:spLocks noChangeArrowheads="1"/>
          </p:cNvSpPr>
          <p:nvPr/>
        </p:nvSpPr>
        <p:spPr bwMode="auto">
          <a:xfrm>
            <a:off x="6711354" y="5784503"/>
            <a:ext cx="615553" cy="177293"/>
          </a:xfrm>
          <a:prstGeom prst="rect">
            <a:avLst/>
          </a:prstGeom>
          <a:noFill/>
          <a:ln>
            <a:noFill/>
          </a:ln>
        </p:spPr>
        <p:txBody>
          <a:bodyPr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fontAlgn="auto">
              <a:spcBef>
                <a:spcPct val="0"/>
              </a:spcBef>
              <a:spcAft>
                <a:spcPts val="0"/>
              </a:spcAft>
              <a:buFontTx/>
              <a:buNone/>
              <a:defRPr/>
            </a:pPr>
            <a:r>
              <a:rPr lang="zh-CN" altLang="en-US" sz="1200" kern="0" dirty="0">
                <a:solidFill>
                  <a:prstClr val="black"/>
                </a:solidFill>
              </a:rPr>
              <a:t>不能改变</a:t>
            </a:r>
          </a:p>
        </p:txBody>
      </p:sp>
      <p:sp>
        <p:nvSpPr>
          <p:cNvPr id="60" name="TextBox 239">
            <a:extLst>
              <a:ext uri="{FF2B5EF4-FFF2-40B4-BE49-F238E27FC236}">
                <a16:creationId xmlns:a16="http://schemas.microsoft.com/office/drawing/2014/main" id="{C66338A7-6BC4-4356-B15C-EF8C2D51CD29}"/>
              </a:ext>
            </a:extLst>
          </p:cNvPr>
          <p:cNvSpPr txBox="1">
            <a:spLocks noChangeArrowheads="1"/>
          </p:cNvSpPr>
          <p:nvPr/>
        </p:nvSpPr>
        <p:spPr bwMode="auto">
          <a:xfrm>
            <a:off x="3940323" y="5782915"/>
            <a:ext cx="461665" cy="177293"/>
          </a:xfrm>
          <a:prstGeom prst="rect">
            <a:avLst/>
          </a:prstGeom>
          <a:noFill/>
          <a:ln>
            <a:noFill/>
          </a:ln>
        </p:spPr>
        <p:txBody>
          <a:bodyPr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fontAlgn="auto">
              <a:spcBef>
                <a:spcPct val="0"/>
              </a:spcBef>
              <a:spcAft>
                <a:spcPts val="0"/>
              </a:spcAft>
              <a:buFontTx/>
              <a:buNone/>
              <a:defRPr/>
            </a:pPr>
            <a:r>
              <a:rPr lang="zh-CN" altLang="en-US" sz="1200" kern="0" dirty="0">
                <a:solidFill>
                  <a:prstClr val="black"/>
                </a:solidFill>
              </a:rPr>
              <a:t>能改变</a:t>
            </a:r>
          </a:p>
        </p:txBody>
      </p:sp>
      <p:sp>
        <p:nvSpPr>
          <p:cNvPr id="61" name="左大括号 60">
            <a:extLst>
              <a:ext uri="{FF2B5EF4-FFF2-40B4-BE49-F238E27FC236}">
                <a16:creationId xmlns:a16="http://schemas.microsoft.com/office/drawing/2014/main" id="{90E9B2E9-A5B4-4398-818F-23D424F7E00F}"/>
              </a:ext>
            </a:extLst>
          </p:cNvPr>
          <p:cNvSpPr>
            <a:spLocks/>
          </p:cNvSpPr>
          <p:nvPr/>
        </p:nvSpPr>
        <p:spPr bwMode="auto">
          <a:xfrm>
            <a:off x="2762250" y="1047403"/>
            <a:ext cx="107950" cy="1687512"/>
          </a:xfrm>
          <a:prstGeom prst="leftBrace">
            <a:avLst>
              <a:gd name="adj1" fmla="val 8106"/>
              <a:gd name="adj2" fmla="val 50000"/>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algn="ctr"/>
            <a:endParaRPr lang="zh-CN" altLang="en-US" sz="1600">
              <a:solidFill>
                <a:srgbClr val="000000"/>
              </a:solidFill>
              <a:latin typeface="等线" panose="02010600030101010101" pitchFamily="2" charset="-122"/>
              <a:ea typeface="等线" panose="02010600030101010101" pitchFamily="2" charset="-122"/>
            </a:endParaRPr>
          </a:p>
        </p:txBody>
      </p:sp>
      <p:sp>
        <p:nvSpPr>
          <p:cNvPr id="62" name="左大括号 61">
            <a:extLst>
              <a:ext uri="{FF2B5EF4-FFF2-40B4-BE49-F238E27FC236}">
                <a16:creationId xmlns:a16="http://schemas.microsoft.com/office/drawing/2014/main" id="{40AA5498-3ED6-4A3A-BD6C-ADE7D108BB00}"/>
              </a:ext>
            </a:extLst>
          </p:cNvPr>
          <p:cNvSpPr>
            <a:spLocks/>
          </p:cNvSpPr>
          <p:nvPr/>
        </p:nvSpPr>
        <p:spPr bwMode="auto">
          <a:xfrm>
            <a:off x="2751138" y="2800003"/>
            <a:ext cx="119062" cy="895350"/>
          </a:xfrm>
          <a:prstGeom prst="leftBrace">
            <a:avLst>
              <a:gd name="adj1" fmla="val 8182"/>
              <a:gd name="adj2" fmla="val 50000"/>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algn="ctr"/>
            <a:endParaRPr lang="zh-CN" altLang="en-US" sz="1600">
              <a:solidFill>
                <a:srgbClr val="000000"/>
              </a:solidFill>
              <a:latin typeface="等线" panose="02010600030101010101" pitchFamily="2" charset="-122"/>
              <a:ea typeface="等线" panose="02010600030101010101" pitchFamily="2" charset="-122"/>
            </a:endParaRPr>
          </a:p>
        </p:txBody>
      </p:sp>
      <p:sp>
        <p:nvSpPr>
          <p:cNvPr id="63" name="TextBox 254">
            <a:extLst>
              <a:ext uri="{FF2B5EF4-FFF2-40B4-BE49-F238E27FC236}">
                <a16:creationId xmlns:a16="http://schemas.microsoft.com/office/drawing/2014/main" id="{C7FBC054-99FD-4114-979F-70C220269CBC}"/>
              </a:ext>
            </a:extLst>
          </p:cNvPr>
          <p:cNvSpPr txBox="1">
            <a:spLocks noChangeArrowheads="1"/>
          </p:cNvSpPr>
          <p:nvPr/>
        </p:nvSpPr>
        <p:spPr bwMode="auto">
          <a:xfrm>
            <a:off x="2580195" y="2788392"/>
            <a:ext cx="177293" cy="923330"/>
          </a:xfrm>
          <a:prstGeom prst="rect">
            <a:avLst/>
          </a:prstGeom>
          <a:noFill/>
          <a:ln>
            <a:noFill/>
          </a:ln>
        </p:spPr>
        <p:txBody>
          <a:bodyPr vert="eaVert"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fontAlgn="auto">
              <a:spcBef>
                <a:spcPct val="0"/>
              </a:spcBef>
              <a:spcAft>
                <a:spcPts val="0"/>
              </a:spcAft>
              <a:buFontTx/>
              <a:buNone/>
              <a:defRPr/>
            </a:pPr>
            <a:r>
              <a:rPr lang="zh-CN" altLang="en-US" sz="1200">
                <a:solidFill>
                  <a:prstClr val="black"/>
                </a:solidFill>
                <a:latin typeface="微软雅黑" panose="020B0503020204020204" pitchFamily="34" charset="-122"/>
                <a:ea typeface="微软雅黑" panose="020B0503020204020204" pitchFamily="34" charset="-122"/>
              </a:rPr>
              <a:t>参与主体网络</a:t>
            </a:r>
          </a:p>
        </p:txBody>
      </p:sp>
      <p:sp>
        <p:nvSpPr>
          <p:cNvPr id="64" name="左大括号 63">
            <a:extLst>
              <a:ext uri="{FF2B5EF4-FFF2-40B4-BE49-F238E27FC236}">
                <a16:creationId xmlns:a16="http://schemas.microsoft.com/office/drawing/2014/main" id="{9B61C6DD-7C92-4526-BC60-5EAAF80AEE5C}"/>
              </a:ext>
            </a:extLst>
          </p:cNvPr>
          <p:cNvSpPr>
            <a:spLocks/>
          </p:cNvSpPr>
          <p:nvPr/>
        </p:nvSpPr>
        <p:spPr bwMode="auto">
          <a:xfrm>
            <a:off x="2759075" y="3885853"/>
            <a:ext cx="115888" cy="758825"/>
          </a:xfrm>
          <a:prstGeom prst="leftBrace">
            <a:avLst>
              <a:gd name="adj1" fmla="val 8246"/>
              <a:gd name="adj2" fmla="val 50000"/>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algn="ctr"/>
            <a:endParaRPr lang="zh-CN" altLang="en-US" sz="1600">
              <a:solidFill>
                <a:srgbClr val="000000"/>
              </a:solidFill>
              <a:latin typeface="等线" panose="02010600030101010101" pitchFamily="2" charset="-122"/>
              <a:ea typeface="等线" panose="02010600030101010101" pitchFamily="2" charset="-122"/>
            </a:endParaRPr>
          </a:p>
        </p:txBody>
      </p:sp>
      <p:sp>
        <p:nvSpPr>
          <p:cNvPr id="65" name="左大括号 64">
            <a:extLst>
              <a:ext uri="{FF2B5EF4-FFF2-40B4-BE49-F238E27FC236}">
                <a16:creationId xmlns:a16="http://schemas.microsoft.com/office/drawing/2014/main" id="{9ED0BE3F-56F8-4DE0-A175-5EABCAD38E08}"/>
              </a:ext>
            </a:extLst>
          </p:cNvPr>
          <p:cNvSpPr>
            <a:spLocks/>
          </p:cNvSpPr>
          <p:nvPr/>
        </p:nvSpPr>
        <p:spPr bwMode="auto">
          <a:xfrm>
            <a:off x="2751138" y="4701828"/>
            <a:ext cx="101600" cy="1104900"/>
          </a:xfrm>
          <a:prstGeom prst="leftBrace">
            <a:avLst>
              <a:gd name="adj1" fmla="val 7955"/>
              <a:gd name="adj2" fmla="val 50000"/>
            </a:avLst>
          </a:prstGeom>
          <a:noFill/>
          <a:ln w="63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nchor="ctr"/>
          <a:lstStyle/>
          <a:p>
            <a:pPr algn="ctr"/>
            <a:endParaRPr lang="zh-CN" altLang="en-US" sz="1600">
              <a:solidFill>
                <a:srgbClr val="000000"/>
              </a:solidFill>
              <a:latin typeface="等线" panose="02010600030101010101" pitchFamily="2" charset="-122"/>
              <a:ea typeface="等线" panose="02010600030101010101" pitchFamily="2" charset="-122"/>
            </a:endParaRPr>
          </a:p>
        </p:txBody>
      </p:sp>
      <p:sp>
        <p:nvSpPr>
          <p:cNvPr id="66" name="TextBox 266">
            <a:extLst>
              <a:ext uri="{FF2B5EF4-FFF2-40B4-BE49-F238E27FC236}">
                <a16:creationId xmlns:a16="http://schemas.microsoft.com/office/drawing/2014/main" id="{06B16E02-5F73-4BAD-938E-5EE493F2159B}"/>
              </a:ext>
            </a:extLst>
          </p:cNvPr>
          <p:cNvSpPr txBox="1">
            <a:spLocks noChangeArrowheads="1"/>
          </p:cNvSpPr>
          <p:nvPr/>
        </p:nvSpPr>
        <p:spPr bwMode="auto">
          <a:xfrm>
            <a:off x="2586545" y="3778992"/>
            <a:ext cx="177293" cy="923330"/>
          </a:xfrm>
          <a:prstGeom prst="rect">
            <a:avLst/>
          </a:prstGeom>
          <a:noFill/>
          <a:ln>
            <a:noFill/>
          </a:ln>
        </p:spPr>
        <p:txBody>
          <a:bodyPr vert="eaVert"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fontAlgn="auto">
              <a:spcBef>
                <a:spcPct val="0"/>
              </a:spcBef>
              <a:spcAft>
                <a:spcPts val="0"/>
              </a:spcAft>
              <a:buFontTx/>
              <a:buNone/>
              <a:defRPr/>
            </a:pPr>
            <a:r>
              <a:rPr lang="zh-CN" altLang="en-US" sz="1200" dirty="0">
                <a:solidFill>
                  <a:prstClr val="black"/>
                </a:solidFill>
                <a:latin typeface="微软雅黑" panose="020B0503020204020204" pitchFamily="34" charset="-122"/>
                <a:ea typeface="微软雅黑" panose="020B0503020204020204" pitchFamily="34" charset="-122"/>
              </a:rPr>
              <a:t>物流客体网络</a:t>
            </a:r>
          </a:p>
        </p:txBody>
      </p:sp>
      <p:sp>
        <p:nvSpPr>
          <p:cNvPr id="67" name="TextBox 267">
            <a:extLst>
              <a:ext uri="{FF2B5EF4-FFF2-40B4-BE49-F238E27FC236}">
                <a16:creationId xmlns:a16="http://schemas.microsoft.com/office/drawing/2014/main" id="{47FDD325-E15B-4365-996C-926C84806CD6}"/>
              </a:ext>
            </a:extLst>
          </p:cNvPr>
          <p:cNvSpPr txBox="1">
            <a:spLocks noChangeArrowheads="1"/>
          </p:cNvSpPr>
          <p:nvPr/>
        </p:nvSpPr>
        <p:spPr bwMode="auto">
          <a:xfrm>
            <a:off x="2580195" y="4927450"/>
            <a:ext cx="177293" cy="615553"/>
          </a:xfrm>
          <a:prstGeom prst="rect">
            <a:avLst/>
          </a:prstGeom>
          <a:noFill/>
          <a:ln>
            <a:noFill/>
          </a:ln>
        </p:spPr>
        <p:txBody>
          <a:bodyPr vert="eaVert"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fontAlgn="auto">
              <a:spcBef>
                <a:spcPct val="0"/>
              </a:spcBef>
              <a:spcAft>
                <a:spcPts val="0"/>
              </a:spcAft>
              <a:buFontTx/>
              <a:buNone/>
              <a:defRPr/>
            </a:pPr>
            <a:r>
              <a:rPr lang="zh-CN" altLang="en-US" sz="1200">
                <a:solidFill>
                  <a:prstClr val="black"/>
                </a:solidFill>
                <a:latin typeface="微软雅黑" panose="020B0503020204020204" pitchFamily="34" charset="-122"/>
                <a:ea typeface="微软雅黑" panose="020B0503020204020204" pitchFamily="34" charset="-122"/>
              </a:rPr>
              <a:t>绩效评估</a:t>
            </a:r>
          </a:p>
        </p:txBody>
      </p:sp>
      <p:sp>
        <p:nvSpPr>
          <p:cNvPr id="68" name="TextBox 268">
            <a:extLst>
              <a:ext uri="{FF2B5EF4-FFF2-40B4-BE49-F238E27FC236}">
                <a16:creationId xmlns:a16="http://schemas.microsoft.com/office/drawing/2014/main" id="{6651AB88-99E9-42AE-8E2B-17C6DD58310B}"/>
              </a:ext>
            </a:extLst>
          </p:cNvPr>
          <p:cNvSpPr txBox="1">
            <a:spLocks noChangeArrowheads="1"/>
          </p:cNvSpPr>
          <p:nvPr/>
        </p:nvSpPr>
        <p:spPr bwMode="auto">
          <a:xfrm>
            <a:off x="2580195" y="1572269"/>
            <a:ext cx="177293" cy="615553"/>
          </a:xfrm>
          <a:prstGeom prst="rect">
            <a:avLst/>
          </a:prstGeom>
          <a:noFill/>
          <a:ln>
            <a:noFill/>
          </a:ln>
        </p:spPr>
        <p:txBody>
          <a:bodyPr vert="eaVert" wrap="none" lIns="0" tIns="0" rIns="0" bIns="0">
            <a:spAutoFit/>
          </a:bodyPr>
          <a:lstStyle>
            <a:lvl1pPr>
              <a:spcBef>
                <a:spcPct val="20000"/>
              </a:spcBef>
              <a:buChar char="•"/>
              <a:defRPr sz="3200">
                <a:solidFill>
                  <a:schemeClr val="tx1"/>
                </a:solidFill>
                <a:latin typeface="Arial" panose="020B0604020202020204" pitchFamily="34" charset="0"/>
                <a:ea typeface="宋体" panose="02010600030101010101" pitchFamily="2" charset="-122"/>
              </a:defRPr>
            </a:lvl1pPr>
            <a:lvl2pPr marL="742950" indent="-285750">
              <a:spcBef>
                <a:spcPct val="20000"/>
              </a:spcBef>
              <a:buChar char="–"/>
              <a:defRPr sz="2800">
                <a:solidFill>
                  <a:schemeClr val="tx1"/>
                </a:solidFill>
                <a:latin typeface="Arial" panose="020B0604020202020204" pitchFamily="34" charset="0"/>
                <a:ea typeface="宋体" panose="02010600030101010101" pitchFamily="2" charset="-122"/>
              </a:defRPr>
            </a:lvl2pPr>
            <a:lvl3pPr marL="1143000" indent="-228600">
              <a:spcBef>
                <a:spcPct val="20000"/>
              </a:spcBef>
              <a:buChar char="•"/>
              <a:defRPr sz="2400">
                <a:solidFill>
                  <a:schemeClr val="tx1"/>
                </a:solidFill>
                <a:latin typeface="Arial" panose="020B0604020202020204" pitchFamily="34" charset="0"/>
                <a:ea typeface="宋体" panose="02010600030101010101" pitchFamily="2" charset="-122"/>
              </a:defRPr>
            </a:lvl3pPr>
            <a:lvl4pPr marL="1600200" indent="-228600">
              <a:spcBef>
                <a:spcPct val="20000"/>
              </a:spcBef>
              <a:buChar char="–"/>
              <a:defRPr sz="2000">
                <a:solidFill>
                  <a:schemeClr val="tx1"/>
                </a:solidFill>
                <a:latin typeface="Arial" panose="020B0604020202020204" pitchFamily="34" charset="0"/>
                <a:ea typeface="宋体" panose="02010600030101010101" pitchFamily="2" charset="-122"/>
              </a:defRPr>
            </a:lvl4pPr>
            <a:lvl5pPr marL="2057400" indent="-228600">
              <a:spcBef>
                <a:spcPct val="20000"/>
              </a:spcBef>
              <a:buChar char="»"/>
              <a:defRPr sz="20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宋体" panose="02010600030101010101" pitchFamily="2" charset="-122"/>
              </a:defRPr>
            </a:lvl9pPr>
          </a:lstStyle>
          <a:p>
            <a:pPr algn="ctr" fontAlgn="auto">
              <a:spcBef>
                <a:spcPct val="0"/>
              </a:spcBef>
              <a:spcAft>
                <a:spcPts val="0"/>
              </a:spcAft>
              <a:buFontTx/>
              <a:buNone/>
              <a:defRPr/>
            </a:pPr>
            <a:r>
              <a:rPr lang="zh-CN" altLang="en-US" sz="1200" dirty="0">
                <a:solidFill>
                  <a:prstClr val="black"/>
                </a:solidFill>
                <a:latin typeface="微软雅黑" panose="020B0503020204020204" pitchFamily="34" charset="-122"/>
                <a:ea typeface="微软雅黑" panose="020B0503020204020204" pitchFamily="34" charset="-122"/>
              </a:rPr>
              <a:t>战略匹配</a:t>
            </a:r>
          </a:p>
        </p:txBody>
      </p:sp>
      <p:cxnSp>
        <p:nvCxnSpPr>
          <p:cNvPr id="69" name="直接箭头连接符 68">
            <a:extLst>
              <a:ext uri="{FF2B5EF4-FFF2-40B4-BE49-F238E27FC236}">
                <a16:creationId xmlns:a16="http://schemas.microsoft.com/office/drawing/2014/main" id="{4BF3B72D-4694-4C03-8C47-43C90488CFBC}"/>
              </a:ext>
            </a:extLst>
          </p:cNvPr>
          <p:cNvCxnSpPr>
            <a:cxnSpLocks noChangeShapeType="1"/>
            <a:stCxn id="31" idx="3"/>
            <a:endCxn id="35" idx="0"/>
          </p:cNvCxnSpPr>
          <p:nvPr/>
        </p:nvCxnSpPr>
        <p:spPr bwMode="auto">
          <a:xfrm>
            <a:off x="5502275" y="1653828"/>
            <a:ext cx="0" cy="29845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0" name="直接箭头连接符 69">
            <a:extLst>
              <a:ext uri="{FF2B5EF4-FFF2-40B4-BE49-F238E27FC236}">
                <a16:creationId xmlns:a16="http://schemas.microsoft.com/office/drawing/2014/main" id="{859EFE16-F4A5-4E7B-AE9F-462A33ACA0E0}"/>
              </a:ext>
            </a:extLst>
          </p:cNvPr>
          <p:cNvCxnSpPr>
            <a:cxnSpLocks noChangeShapeType="1"/>
            <a:stCxn id="40" idx="1"/>
            <a:endCxn id="20" idx="3"/>
          </p:cNvCxnSpPr>
          <p:nvPr/>
        </p:nvCxnSpPr>
        <p:spPr bwMode="auto">
          <a:xfrm flipH="1" flipV="1">
            <a:off x="6357938" y="4802634"/>
            <a:ext cx="331788" cy="238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1" name="连接符: 肘形 70">
            <a:extLst>
              <a:ext uri="{FF2B5EF4-FFF2-40B4-BE49-F238E27FC236}">
                <a16:creationId xmlns:a16="http://schemas.microsoft.com/office/drawing/2014/main" id="{99EC2AF8-50D9-45AB-82C5-619F9BD5C754}"/>
              </a:ext>
            </a:extLst>
          </p:cNvPr>
          <p:cNvCxnSpPr>
            <a:cxnSpLocks noChangeShapeType="1"/>
            <a:stCxn id="22" idx="3"/>
            <a:endCxn id="13" idx="1"/>
          </p:cNvCxnSpPr>
          <p:nvPr/>
        </p:nvCxnSpPr>
        <p:spPr bwMode="auto">
          <a:xfrm>
            <a:off x="4380361" y="1328044"/>
            <a:ext cx="393252" cy="180528"/>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2" name="连接符: 肘形 71">
            <a:extLst>
              <a:ext uri="{FF2B5EF4-FFF2-40B4-BE49-F238E27FC236}">
                <a16:creationId xmlns:a16="http://schemas.microsoft.com/office/drawing/2014/main" id="{449E6C69-5251-4900-A649-DC231D54ED80}"/>
              </a:ext>
            </a:extLst>
          </p:cNvPr>
          <p:cNvCxnSpPr>
            <a:cxnSpLocks noChangeShapeType="1"/>
            <a:stCxn id="23" idx="3"/>
            <a:endCxn id="13" idx="1"/>
          </p:cNvCxnSpPr>
          <p:nvPr/>
        </p:nvCxnSpPr>
        <p:spPr bwMode="auto">
          <a:xfrm flipV="1">
            <a:off x="4380361" y="1508572"/>
            <a:ext cx="393252" cy="133797"/>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3" name="连接符: 肘形 72">
            <a:extLst>
              <a:ext uri="{FF2B5EF4-FFF2-40B4-BE49-F238E27FC236}">
                <a16:creationId xmlns:a16="http://schemas.microsoft.com/office/drawing/2014/main" id="{FFCFC22F-9E03-4206-9A9E-5189D98CCD6D}"/>
              </a:ext>
            </a:extLst>
          </p:cNvPr>
          <p:cNvCxnSpPr>
            <a:cxnSpLocks noChangeShapeType="1"/>
            <a:stCxn id="23" idx="3"/>
            <a:endCxn id="13" idx="1"/>
          </p:cNvCxnSpPr>
          <p:nvPr/>
        </p:nvCxnSpPr>
        <p:spPr bwMode="auto">
          <a:xfrm flipV="1">
            <a:off x="4380361" y="1508572"/>
            <a:ext cx="393252" cy="133797"/>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4" name="连接符: 肘形 73">
            <a:extLst>
              <a:ext uri="{FF2B5EF4-FFF2-40B4-BE49-F238E27FC236}">
                <a16:creationId xmlns:a16="http://schemas.microsoft.com/office/drawing/2014/main" id="{B9AE4E5E-EA02-452B-A487-38EE317025BD}"/>
              </a:ext>
            </a:extLst>
          </p:cNvPr>
          <p:cNvCxnSpPr>
            <a:cxnSpLocks noChangeShapeType="1"/>
            <a:stCxn id="23" idx="3"/>
            <a:endCxn id="13" idx="1"/>
          </p:cNvCxnSpPr>
          <p:nvPr/>
        </p:nvCxnSpPr>
        <p:spPr bwMode="auto">
          <a:xfrm flipV="1">
            <a:off x="4380361" y="1508572"/>
            <a:ext cx="393252" cy="133797"/>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5" name="连接符: 肘形 74">
            <a:extLst>
              <a:ext uri="{FF2B5EF4-FFF2-40B4-BE49-F238E27FC236}">
                <a16:creationId xmlns:a16="http://schemas.microsoft.com/office/drawing/2014/main" id="{463E8CEB-890C-483F-82FE-6D1F74692A50}"/>
              </a:ext>
            </a:extLst>
          </p:cNvPr>
          <p:cNvCxnSpPr>
            <a:cxnSpLocks noChangeShapeType="1"/>
            <a:stCxn id="23" idx="3"/>
            <a:endCxn id="13" idx="1"/>
          </p:cNvCxnSpPr>
          <p:nvPr/>
        </p:nvCxnSpPr>
        <p:spPr bwMode="auto">
          <a:xfrm flipV="1">
            <a:off x="4380361" y="1508572"/>
            <a:ext cx="393252" cy="133797"/>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6" name="直接箭头连接符 75">
            <a:extLst>
              <a:ext uri="{FF2B5EF4-FFF2-40B4-BE49-F238E27FC236}">
                <a16:creationId xmlns:a16="http://schemas.microsoft.com/office/drawing/2014/main" id="{9632EC3F-8D4C-4089-AA9C-4DA3E6E55895}"/>
              </a:ext>
            </a:extLst>
          </p:cNvPr>
          <p:cNvCxnSpPr>
            <a:cxnSpLocks noChangeShapeType="1"/>
            <a:stCxn id="21" idx="2"/>
            <a:endCxn id="31" idx="0"/>
          </p:cNvCxnSpPr>
          <p:nvPr/>
        </p:nvCxnSpPr>
        <p:spPr bwMode="auto">
          <a:xfrm>
            <a:off x="5564188" y="5406678"/>
            <a:ext cx="1587" cy="173037"/>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7" name="连接符: 肘形 76">
            <a:extLst>
              <a:ext uri="{FF2B5EF4-FFF2-40B4-BE49-F238E27FC236}">
                <a16:creationId xmlns:a16="http://schemas.microsoft.com/office/drawing/2014/main" id="{65C65031-75EA-476F-8AD0-B1D415FCBB92}"/>
              </a:ext>
            </a:extLst>
          </p:cNvPr>
          <p:cNvCxnSpPr>
            <a:cxnSpLocks noChangeShapeType="1"/>
            <a:stCxn id="24" idx="3"/>
            <a:endCxn id="30" idx="1"/>
          </p:cNvCxnSpPr>
          <p:nvPr/>
        </p:nvCxnSpPr>
        <p:spPr bwMode="auto">
          <a:xfrm>
            <a:off x="4380361" y="1966219"/>
            <a:ext cx="393252" cy="108296"/>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78" name="连接符: 肘形 77">
            <a:extLst>
              <a:ext uri="{FF2B5EF4-FFF2-40B4-BE49-F238E27FC236}">
                <a16:creationId xmlns:a16="http://schemas.microsoft.com/office/drawing/2014/main" id="{83159BC6-27D2-4133-B6D6-3C973A079E85}"/>
              </a:ext>
            </a:extLst>
          </p:cNvPr>
          <p:cNvCxnSpPr>
            <a:cxnSpLocks noChangeShapeType="1"/>
            <a:stCxn id="25" idx="3"/>
            <a:endCxn id="30" idx="1"/>
          </p:cNvCxnSpPr>
          <p:nvPr/>
        </p:nvCxnSpPr>
        <p:spPr bwMode="auto">
          <a:xfrm flipV="1">
            <a:off x="4380361" y="2074515"/>
            <a:ext cx="393252" cy="194916"/>
          </a:xfrm>
          <a:prstGeom prst="bentConnector3">
            <a:avLst>
              <a:gd name="adj1" fmla="val 50000"/>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83" name="直接箭头连接符 82">
            <a:extLst>
              <a:ext uri="{FF2B5EF4-FFF2-40B4-BE49-F238E27FC236}">
                <a16:creationId xmlns:a16="http://schemas.microsoft.com/office/drawing/2014/main" id="{4DAB2066-8B7E-4710-AF90-E2D03972D51C}"/>
              </a:ext>
            </a:extLst>
          </p:cNvPr>
          <p:cNvCxnSpPr>
            <a:cxnSpLocks noChangeShapeType="1"/>
            <a:stCxn id="15" idx="2"/>
            <a:endCxn id="16" idx="0"/>
          </p:cNvCxnSpPr>
          <p:nvPr/>
        </p:nvCxnSpPr>
        <p:spPr bwMode="auto">
          <a:xfrm>
            <a:off x="5563394" y="3119090"/>
            <a:ext cx="3175" cy="14605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84" name="直接箭头连接符 83">
            <a:extLst>
              <a:ext uri="{FF2B5EF4-FFF2-40B4-BE49-F238E27FC236}">
                <a16:creationId xmlns:a16="http://schemas.microsoft.com/office/drawing/2014/main" id="{3F4EB165-AB86-45CD-88D1-9C471F880C68}"/>
              </a:ext>
            </a:extLst>
          </p:cNvPr>
          <p:cNvCxnSpPr>
            <a:cxnSpLocks noChangeShapeType="1"/>
            <a:stCxn id="20" idx="2"/>
          </p:cNvCxnSpPr>
          <p:nvPr/>
        </p:nvCxnSpPr>
        <p:spPr bwMode="auto">
          <a:xfrm flipH="1">
            <a:off x="5565775" y="4903440"/>
            <a:ext cx="1" cy="123552"/>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86" name="直接箭头连接符 85">
            <a:extLst>
              <a:ext uri="{FF2B5EF4-FFF2-40B4-BE49-F238E27FC236}">
                <a16:creationId xmlns:a16="http://schemas.microsoft.com/office/drawing/2014/main" id="{C2AAC528-9FC8-45F9-A0F8-3F8E99BE7E94}"/>
              </a:ext>
            </a:extLst>
          </p:cNvPr>
          <p:cNvCxnSpPr>
            <a:cxnSpLocks noChangeShapeType="1"/>
            <a:endCxn id="20" idx="0"/>
          </p:cNvCxnSpPr>
          <p:nvPr/>
        </p:nvCxnSpPr>
        <p:spPr bwMode="auto">
          <a:xfrm flipH="1">
            <a:off x="5565776" y="4447654"/>
            <a:ext cx="14336" cy="254174"/>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87" name="直接连接符 86">
            <a:extLst>
              <a:ext uri="{FF2B5EF4-FFF2-40B4-BE49-F238E27FC236}">
                <a16:creationId xmlns:a16="http://schemas.microsoft.com/office/drawing/2014/main" id="{FB8FA336-1869-4628-906F-18C9AFBB7C3F}"/>
              </a:ext>
            </a:extLst>
          </p:cNvPr>
          <p:cNvCxnSpPr>
            <a:cxnSpLocks noChangeShapeType="1"/>
            <a:stCxn id="19" idx="2"/>
            <a:endCxn id="20" idx="0"/>
          </p:cNvCxnSpPr>
          <p:nvPr/>
        </p:nvCxnSpPr>
        <p:spPr bwMode="auto">
          <a:xfrm>
            <a:off x="5565776" y="4436715"/>
            <a:ext cx="0" cy="265113"/>
          </a:xfrm>
          <a:prstGeom prst="line">
            <a:avLst/>
          </a:prstGeom>
          <a:noFill/>
          <a:ln w="6350">
            <a:solidFill>
              <a:srgbClr val="A6A6A6"/>
            </a:solidFill>
            <a:prstDash val="lgDash"/>
            <a:miter lim="800000"/>
            <a:headEnd/>
            <a:tailEnd/>
          </a:ln>
          <a:extLst>
            <a:ext uri="{909E8E84-426E-40DD-AFC4-6F175D3DCCD1}">
              <a14:hiddenFill xmlns:a14="http://schemas.microsoft.com/office/drawing/2010/main">
                <a:noFill/>
              </a14:hiddenFill>
            </a:ext>
          </a:extLst>
        </p:spPr>
      </p:cxnSp>
      <p:sp>
        <p:nvSpPr>
          <p:cNvPr id="88" name="文本框 87">
            <a:extLst>
              <a:ext uri="{FF2B5EF4-FFF2-40B4-BE49-F238E27FC236}">
                <a16:creationId xmlns:a16="http://schemas.microsoft.com/office/drawing/2014/main" id="{96037DD1-AABC-441D-8B1B-4077061A3F56}"/>
              </a:ext>
            </a:extLst>
          </p:cNvPr>
          <p:cNvSpPr txBox="1">
            <a:spLocks noChangeArrowheads="1"/>
          </p:cNvSpPr>
          <p:nvPr/>
        </p:nvSpPr>
        <p:spPr bwMode="auto">
          <a:xfrm>
            <a:off x="2066925" y="1506190"/>
            <a:ext cx="390525" cy="797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zh-CN" altLang="en-US" sz="1800">
                <a:solidFill>
                  <a:srgbClr val="000000"/>
                </a:solidFill>
                <a:latin typeface="黑体" panose="02010609060101010101" pitchFamily="49" charset="-122"/>
                <a:ea typeface="黑体" panose="02010609060101010101" pitchFamily="49" charset="-122"/>
              </a:rPr>
              <a:t>第一步</a:t>
            </a:r>
          </a:p>
        </p:txBody>
      </p:sp>
      <p:sp>
        <p:nvSpPr>
          <p:cNvPr id="89" name="文本框 88">
            <a:extLst>
              <a:ext uri="{FF2B5EF4-FFF2-40B4-BE49-F238E27FC236}">
                <a16:creationId xmlns:a16="http://schemas.microsoft.com/office/drawing/2014/main" id="{DE35FBEA-50FE-4F68-AC7B-398452DE612A}"/>
              </a:ext>
            </a:extLst>
          </p:cNvPr>
          <p:cNvSpPr txBox="1">
            <a:spLocks noChangeArrowheads="1"/>
          </p:cNvSpPr>
          <p:nvPr/>
        </p:nvSpPr>
        <p:spPr bwMode="auto">
          <a:xfrm>
            <a:off x="2066925" y="2907953"/>
            <a:ext cx="390525" cy="797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zh-CN" altLang="en-US" sz="1800">
                <a:solidFill>
                  <a:srgbClr val="000000"/>
                </a:solidFill>
                <a:latin typeface="黑体" panose="02010609060101010101" pitchFamily="49" charset="-122"/>
                <a:ea typeface="黑体" panose="02010609060101010101" pitchFamily="49" charset="-122"/>
              </a:rPr>
              <a:t>第二步</a:t>
            </a:r>
          </a:p>
        </p:txBody>
      </p:sp>
      <p:sp>
        <p:nvSpPr>
          <p:cNvPr id="90" name="文本框 89">
            <a:extLst>
              <a:ext uri="{FF2B5EF4-FFF2-40B4-BE49-F238E27FC236}">
                <a16:creationId xmlns:a16="http://schemas.microsoft.com/office/drawing/2014/main" id="{7420E4A4-1523-4AB0-964A-668EB6BF9D45}"/>
              </a:ext>
            </a:extLst>
          </p:cNvPr>
          <p:cNvSpPr txBox="1">
            <a:spLocks noChangeArrowheads="1"/>
          </p:cNvSpPr>
          <p:nvPr/>
        </p:nvSpPr>
        <p:spPr bwMode="auto">
          <a:xfrm>
            <a:off x="2066925" y="3873153"/>
            <a:ext cx="390525" cy="797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zh-CN" altLang="en-US" sz="1800">
                <a:solidFill>
                  <a:srgbClr val="000000"/>
                </a:solidFill>
                <a:latin typeface="黑体" panose="02010609060101010101" pitchFamily="49" charset="-122"/>
                <a:ea typeface="黑体" panose="02010609060101010101" pitchFamily="49" charset="-122"/>
              </a:rPr>
              <a:t>第三步</a:t>
            </a:r>
          </a:p>
        </p:txBody>
      </p:sp>
      <p:sp>
        <p:nvSpPr>
          <p:cNvPr id="91" name="文本框 90">
            <a:extLst>
              <a:ext uri="{FF2B5EF4-FFF2-40B4-BE49-F238E27FC236}">
                <a16:creationId xmlns:a16="http://schemas.microsoft.com/office/drawing/2014/main" id="{5A57D4E9-48BB-4760-815A-86A178E1EB48}"/>
              </a:ext>
            </a:extLst>
          </p:cNvPr>
          <p:cNvSpPr txBox="1">
            <a:spLocks noChangeArrowheads="1"/>
          </p:cNvSpPr>
          <p:nvPr/>
        </p:nvSpPr>
        <p:spPr bwMode="auto">
          <a:xfrm>
            <a:off x="2066925" y="4900265"/>
            <a:ext cx="390525" cy="797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r>
              <a:rPr lang="zh-CN" altLang="en-US" sz="1800">
                <a:solidFill>
                  <a:srgbClr val="000000"/>
                </a:solidFill>
                <a:latin typeface="黑体" panose="02010609060101010101" pitchFamily="49" charset="-122"/>
                <a:ea typeface="黑体" panose="02010609060101010101" pitchFamily="49" charset="-122"/>
              </a:rPr>
              <a:t>第四步</a:t>
            </a:r>
          </a:p>
        </p:txBody>
      </p:sp>
      <p:sp>
        <p:nvSpPr>
          <p:cNvPr id="2" name="矩形 1">
            <a:extLst>
              <a:ext uri="{FF2B5EF4-FFF2-40B4-BE49-F238E27FC236}">
                <a16:creationId xmlns:a16="http://schemas.microsoft.com/office/drawing/2014/main" id="{AE13DBA1-8AC6-43FA-90C9-11CFE5824E15}"/>
              </a:ext>
            </a:extLst>
          </p:cNvPr>
          <p:cNvSpPr/>
          <p:nvPr/>
        </p:nvSpPr>
        <p:spPr>
          <a:xfrm>
            <a:off x="606425" y="2144713"/>
            <a:ext cx="422275" cy="3168650"/>
          </a:xfrm>
          <a:prstGeom prst="rect">
            <a:avLst/>
          </a:prstGeom>
        </p:spPr>
        <p:txBody>
          <a:bodyPr>
            <a:spAutoFit/>
          </a:bodyPr>
          <a:lstStyle/>
          <a:p>
            <a:pPr eaLnBrk="0" hangingPunct="0">
              <a:defRPr/>
            </a:pPr>
            <a:r>
              <a:rPr lang="zh-CN" altLang="zh-CN" sz="2000" b="1" kern="100" dirty="0">
                <a:latin typeface="微软雅黑" panose="020B0503020204020204" pitchFamily="34" charset="-122"/>
                <a:ea typeface="微软雅黑" panose="020B0503020204020204" pitchFamily="34" charset="-122"/>
                <a:cs typeface="Times New Roman" panose="02020603050405020304" pitchFamily="18" charset="0"/>
              </a:rPr>
              <a:t>供应链网络的构建步骤</a:t>
            </a:r>
            <a:endParaRPr lang="zh-CN" altLang="en-US" sz="2000" dirty="0">
              <a:latin typeface="微软雅黑" panose="020B0503020204020204" pitchFamily="34" charset="-122"/>
              <a:ea typeface="微软雅黑" panose="020B0503020204020204" pitchFamily="34" charset="-122"/>
            </a:endParaRPr>
          </a:p>
        </p:txBody>
      </p:sp>
      <p:cxnSp>
        <p:nvCxnSpPr>
          <p:cNvPr id="108" name="直接箭头连接符 107">
            <a:extLst>
              <a:ext uri="{FF2B5EF4-FFF2-40B4-BE49-F238E27FC236}">
                <a16:creationId xmlns:a16="http://schemas.microsoft.com/office/drawing/2014/main" id="{5B65324A-EBEE-4878-8C53-0846CBDE24EF}"/>
              </a:ext>
            </a:extLst>
          </p:cNvPr>
          <p:cNvCxnSpPr>
            <a:cxnSpLocks noChangeShapeType="1"/>
            <a:stCxn id="36" idx="2"/>
          </p:cNvCxnSpPr>
          <p:nvPr/>
        </p:nvCxnSpPr>
        <p:spPr bwMode="auto">
          <a:xfrm flipH="1">
            <a:off x="6352383" y="3320356"/>
            <a:ext cx="345280" cy="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12" name="直接箭头连接符 111">
            <a:extLst>
              <a:ext uri="{FF2B5EF4-FFF2-40B4-BE49-F238E27FC236}">
                <a16:creationId xmlns:a16="http://schemas.microsoft.com/office/drawing/2014/main" id="{9C408D67-C8DD-44D0-A75B-113AE2782A84}"/>
              </a:ext>
            </a:extLst>
          </p:cNvPr>
          <p:cNvCxnSpPr>
            <a:cxnSpLocks noChangeShapeType="1"/>
            <a:stCxn id="38" idx="1"/>
            <a:endCxn id="18" idx="3"/>
          </p:cNvCxnSpPr>
          <p:nvPr/>
        </p:nvCxnSpPr>
        <p:spPr bwMode="auto">
          <a:xfrm flipH="1">
            <a:off x="6364288" y="4027138"/>
            <a:ext cx="325438" cy="2384"/>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16" name="肘形连接符 116">
            <a:extLst>
              <a:ext uri="{FF2B5EF4-FFF2-40B4-BE49-F238E27FC236}">
                <a16:creationId xmlns:a16="http://schemas.microsoft.com/office/drawing/2014/main" id="{228F8B15-A09C-40A4-81F2-06D95581F836}"/>
              </a:ext>
            </a:extLst>
          </p:cNvPr>
          <p:cNvCxnSpPr>
            <a:cxnSpLocks noChangeShapeType="1"/>
          </p:cNvCxnSpPr>
          <p:nvPr/>
        </p:nvCxnSpPr>
        <p:spPr bwMode="auto">
          <a:xfrm flipH="1" flipV="1">
            <a:off x="6724651" y="4020789"/>
            <a:ext cx="12700" cy="334963"/>
          </a:xfrm>
          <a:prstGeom prst="bentConnector3">
            <a:avLst>
              <a:gd name="adj1" fmla="val 1450000"/>
            </a:avLst>
          </a:prstGeom>
          <a:noFill/>
          <a:ln w="6350">
            <a:solidFill>
              <a:srgbClr val="000000"/>
            </a:solidFill>
            <a:miter lim="800000"/>
            <a:headEnd/>
            <a:tailEnd/>
          </a:ln>
          <a:extLst>
            <a:ext uri="{909E8E84-426E-40DD-AFC4-6F175D3DCCD1}">
              <a14:hiddenFill xmlns:a14="http://schemas.microsoft.com/office/drawing/2010/main">
                <a:noFill/>
              </a14:hiddenFill>
            </a:ext>
          </a:extLst>
        </p:spPr>
      </p:cxnSp>
      <p:cxnSp>
        <p:nvCxnSpPr>
          <p:cNvPr id="122" name="直接箭头连接符 121">
            <a:extLst>
              <a:ext uri="{FF2B5EF4-FFF2-40B4-BE49-F238E27FC236}">
                <a16:creationId xmlns:a16="http://schemas.microsoft.com/office/drawing/2014/main" id="{4DAB2066-8B7E-4710-AF90-E2D03972D51C}"/>
              </a:ext>
            </a:extLst>
          </p:cNvPr>
          <p:cNvCxnSpPr>
            <a:cxnSpLocks noChangeShapeType="1"/>
          </p:cNvCxnSpPr>
          <p:nvPr/>
        </p:nvCxnSpPr>
        <p:spPr bwMode="auto">
          <a:xfrm>
            <a:off x="5537201" y="3469009"/>
            <a:ext cx="3175" cy="14605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23" name="直接箭头连接符 122">
            <a:extLst>
              <a:ext uri="{FF2B5EF4-FFF2-40B4-BE49-F238E27FC236}">
                <a16:creationId xmlns:a16="http://schemas.microsoft.com/office/drawing/2014/main" id="{4DAB2066-8B7E-4710-AF90-E2D03972D51C}"/>
              </a:ext>
            </a:extLst>
          </p:cNvPr>
          <p:cNvCxnSpPr>
            <a:cxnSpLocks noChangeShapeType="1"/>
          </p:cNvCxnSpPr>
          <p:nvPr/>
        </p:nvCxnSpPr>
        <p:spPr bwMode="auto">
          <a:xfrm>
            <a:off x="5543551" y="3823940"/>
            <a:ext cx="3175" cy="14605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cxnSp>
        <p:nvCxnSpPr>
          <p:cNvPr id="124" name="直接箭头连接符 123">
            <a:extLst>
              <a:ext uri="{FF2B5EF4-FFF2-40B4-BE49-F238E27FC236}">
                <a16:creationId xmlns:a16="http://schemas.microsoft.com/office/drawing/2014/main" id="{4DAB2066-8B7E-4710-AF90-E2D03972D51C}"/>
              </a:ext>
            </a:extLst>
          </p:cNvPr>
          <p:cNvCxnSpPr>
            <a:cxnSpLocks noChangeShapeType="1"/>
          </p:cNvCxnSpPr>
          <p:nvPr/>
        </p:nvCxnSpPr>
        <p:spPr bwMode="auto">
          <a:xfrm>
            <a:off x="5543551" y="4129535"/>
            <a:ext cx="3175" cy="146050"/>
          </a:xfrm>
          <a:prstGeom prst="straightConnector1">
            <a:avLst/>
          </a:prstGeom>
          <a:noFill/>
          <a:ln w="6350">
            <a:solidFill>
              <a:srgbClr val="000000"/>
            </a:solidFill>
            <a:miter lim="800000"/>
            <a:headEnd/>
            <a:tailEnd type="triangle"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141119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anim calcmode="lin" valueType="num">
                                      <p:cBhvr>
                                        <p:cTn id="23" dur="1000" fill="hold"/>
                                        <p:tgtEl>
                                          <p:spTgt spid="14"/>
                                        </p:tgtEl>
                                        <p:attrNameLst>
                                          <p:attrName>ppt_x</p:attrName>
                                        </p:attrNameLst>
                                      </p:cBhvr>
                                      <p:tavLst>
                                        <p:tav tm="0">
                                          <p:val>
                                            <p:strVal val="#ppt_x"/>
                                          </p:val>
                                        </p:tav>
                                        <p:tav tm="100000">
                                          <p:val>
                                            <p:strVal val="#ppt_x"/>
                                          </p:val>
                                        </p:tav>
                                      </p:tavLst>
                                    </p:anim>
                                    <p:anim calcmode="lin" valueType="num">
                                      <p:cBhvr>
                                        <p:cTn id="24" dur="1000" fill="hold"/>
                                        <p:tgtEl>
                                          <p:spTgt spid="14"/>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1000"/>
                                        <p:tgtEl>
                                          <p:spTgt spid="22"/>
                                        </p:tgtEl>
                                      </p:cBhvr>
                                    </p:animEffect>
                                    <p:anim calcmode="lin" valueType="num">
                                      <p:cBhvr>
                                        <p:cTn id="28" dur="1000" fill="hold"/>
                                        <p:tgtEl>
                                          <p:spTgt spid="22"/>
                                        </p:tgtEl>
                                        <p:attrNameLst>
                                          <p:attrName>ppt_x</p:attrName>
                                        </p:attrNameLst>
                                      </p:cBhvr>
                                      <p:tavLst>
                                        <p:tav tm="0">
                                          <p:val>
                                            <p:strVal val="#ppt_x"/>
                                          </p:val>
                                        </p:tav>
                                        <p:tav tm="100000">
                                          <p:val>
                                            <p:strVal val="#ppt_x"/>
                                          </p:val>
                                        </p:tav>
                                      </p:tavLst>
                                    </p:anim>
                                    <p:anim calcmode="lin" valueType="num">
                                      <p:cBhvr>
                                        <p:cTn id="29" dur="1000" fill="hold"/>
                                        <p:tgtEl>
                                          <p:spTgt spid="22"/>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1000"/>
                                        <p:tgtEl>
                                          <p:spTgt spid="23"/>
                                        </p:tgtEl>
                                      </p:cBhvr>
                                    </p:animEffect>
                                    <p:anim calcmode="lin" valueType="num">
                                      <p:cBhvr>
                                        <p:cTn id="33" dur="1000" fill="hold"/>
                                        <p:tgtEl>
                                          <p:spTgt spid="23"/>
                                        </p:tgtEl>
                                        <p:attrNameLst>
                                          <p:attrName>ppt_x</p:attrName>
                                        </p:attrNameLst>
                                      </p:cBhvr>
                                      <p:tavLst>
                                        <p:tav tm="0">
                                          <p:val>
                                            <p:strVal val="#ppt_x"/>
                                          </p:val>
                                        </p:tav>
                                        <p:tav tm="100000">
                                          <p:val>
                                            <p:strVal val="#ppt_x"/>
                                          </p:val>
                                        </p:tav>
                                      </p:tavLst>
                                    </p:anim>
                                    <p:anim calcmode="lin" valueType="num">
                                      <p:cBhvr>
                                        <p:cTn id="34" dur="1000" fill="hold"/>
                                        <p:tgtEl>
                                          <p:spTgt spid="23"/>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1000"/>
                                        <p:tgtEl>
                                          <p:spTgt spid="24"/>
                                        </p:tgtEl>
                                      </p:cBhvr>
                                    </p:animEffect>
                                    <p:anim calcmode="lin" valueType="num">
                                      <p:cBhvr>
                                        <p:cTn id="38" dur="1000" fill="hold"/>
                                        <p:tgtEl>
                                          <p:spTgt spid="24"/>
                                        </p:tgtEl>
                                        <p:attrNameLst>
                                          <p:attrName>ppt_x</p:attrName>
                                        </p:attrNameLst>
                                      </p:cBhvr>
                                      <p:tavLst>
                                        <p:tav tm="0">
                                          <p:val>
                                            <p:strVal val="#ppt_x"/>
                                          </p:val>
                                        </p:tav>
                                        <p:tav tm="100000">
                                          <p:val>
                                            <p:strVal val="#ppt_x"/>
                                          </p:val>
                                        </p:tav>
                                      </p:tavLst>
                                    </p:anim>
                                    <p:anim calcmode="lin" valueType="num">
                                      <p:cBhvr>
                                        <p:cTn id="39" dur="1000" fill="hold"/>
                                        <p:tgtEl>
                                          <p:spTgt spid="2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1000"/>
                                        <p:tgtEl>
                                          <p:spTgt spid="30"/>
                                        </p:tgtEl>
                                      </p:cBhvr>
                                    </p:animEffect>
                                    <p:anim calcmode="lin" valueType="num">
                                      <p:cBhvr>
                                        <p:cTn id="48" dur="1000" fill="hold"/>
                                        <p:tgtEl>
                                          <p:spTgt spid="30"/>
                                        </p:tgtEl>
                                        <p:attrNameLst>
                                          <p:attrName>ppt_x</p:attrName>
                                        </p:attrNameLst>
                                      </p:cBhvr>
                                      <p:tavLst>
                                        <p:tav tm="0">
                                          <p:val>
                                            <p:strVal val="#ppt_x"/>
                                          </p:val>
                                        </p:tav>
                                        <p:tav tm="100000">
                                          <p:val>
                                            <p:strVal val="#ppt_x"/>
                                          </p:val>
                                        </p:tav>
                                      </p:tavLst>
                                    </p:anim>
                                    <p:anim calcmode="lin" valueType="num">
                                      <p:cBhvr>
                                        <p:cTn id="49" dur="1000" fill="hold"/>
                                        <p:tgtEl>
                                          <p:spTgt spid="30"/>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animEffect transition="in" filter="fade">
                                      <p:cBhvr>
                                        <p:cTn id="57" dur="1000"/>
                                        <p:tgtEl>
                                          <p:spTgt spid="42"/>
                                        </p:tgtEl>
                                      </p:cBhvr>
                                    </p:animEffect>
                                    <p:anim calcmode="lin" valueType="num">
                                      <p:cBhvr>
                                        <p:cTn id="58" dur="1000" fill="hold"/>
                                        <p:tgtEl>
                                          <p:spTgt spid="42"/>
                                        </p:tgtEl>
                                        <p:attrNameLst>
                                          <p:attrName>ppt_x</p:attrName>
                                        </p:attrNameLst>
                                      </p:cBhvr>
                                      <p:tavLst>
                                        <p:tav tm="0">
                                          <p:val>
                                            <p:strVal val="#ppt_x"/>
                                          </p:val>
                                        </p:tav>
                                        <p:tav tm="100000">
                                          <p:val>
                                            <p:strVal val="#ppt_x"/>
                                          </p:val>
                                        </p:tav>
                                      </p:tavLst>
                                    </p:anim>
                                    <p:anim calcmode="lin" valueType="num">
                                      <p:cBhvr>
                                        <p:cTn id="59" dur="1000" fill="hold"/>
                                        <p:tgtEl>
                                          <p:spTgt spid="42"/>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03464"/>
                                        </p:tgtEl>
                                        <p:attrNameLst>
                                          <p:attrName>style.visibility</p:attrName>
                                        </p:attrNameLst>
                                      </p:cBhvr>
                                      <p:to>
                                        <p:strVal val="visible"/>
                                      </p:to>
                                    </p:set>
                                    <p:animEffect transition="in" filter="fade">
                                      <p:cBhvr>
                                        <p:cTn id="67" dur="1000"/>
                                        <p:tgtEl>
                                          <p:spTgt spid="103464"/>
                                        </p:tgtEl>
                                      </p:cBhvr>
                                    </p:animEffect>
                                    <p:anim calcmode="lin" valueType="num">
                                      <p:cBhvr>
                                        <p:cTn id="68" dur="1000" fill="hold"/>
                                        <p:tgtEl>
                                          <p:spTgt spid="103464"/>
                                        </p:tgtEl>
                                        <p:attrNameLst>
                                          <p:attrName>ppt_x</p:attrName>
                                        </p:attrNameLst>
                                      </p:cBhvr>
                                      <p:tavLst>
                                        <p:tav tm="0">
                                          <p:val>
                                            <p:strVal val="#ppt_x"/>
                                          </p:val>
                                        </p:tav>
                                        <p:tav tm="100000">
                                          <p:val>
                                            <p:strVal val="#ppt_x"/>
                                          </p:val>
                                        </p:tav>
                                      </p:tavLst>
                                    </p:anim>
                                    <p:anim calcmode="lin" valueType="num">
                                      <p:cBhvr>
                                        <p:cTn id="69" dur="1000" fill="hold"/>
                                        <p:tgtEl>
                                          <p:spTgt spid="103464"/>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03466"/>
                                        </p:tgtEl>
                                        <p:attrNameLst>
                                          <p:attrName>style.visibility</p:attrName>
                                        </p:attrNameLst>
                                      </p:cBhvr>
                                      <p:to>
                                        <p:strVal val="visible"/>
                                      </p:to>
                                    </p:set>
                                    <p:animEffect transition="in" filter="fade">
                                      <p:cBhvr>
                                        <p:cTn id="77" dur="1000"/>
                                        <p:tgtEl>
                                          <p:spTgt spid="103466"/>
                                        </p:tgtEl>
                                      </p:cBhvr>
                                    </p:animEffect>
                                    <p:anim calcmode="lin" valueType="num">
                                      <p:cBhvr>
                                        <p:cTn id="78" dur="1000" fill="hold"/>
                                        <p:tgtEl>
                                          <p:spTgt spid="103466"/>
                                        </p:tgtEl>
                                        <p:attrNameLst>
                                          <p:attrName>ppt_x</p:attrName>
                                        </p:attrNameLst>
                                      </p:cBhvr>
                                      <p:tavLst>
                                        <p:tav tm="0">
                                          <p:val>
                                            <p:strVal val="#ppt_x"/>
                                          </p:val>
                                        </p:tav>
                                        <p:tav tm="100000">
                                          <p:val>
                                            <p:strVal val="#ppt_x"/>
                                          </p:val>
                                        </p:tav>
                                      </p:tavLst>
                                    </p:anim>
                                    <p:anim calcmode="lin" valueType="num">
                                      <p:cBhvr>
                                        <p:cTn id="79" dur="1000" fill="hold"/>
                                        <p:tgtEl>
                                          <p:spTgt spid="103466"/>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61"/>
                                        </p:tgtEl>
                                        <p:attrNameLst>
                                          <p:attrName>style.visibility</p:attrName>
                                        </p:attrNameLst>
                                      </p:cBhvr>
                                      <p:to>
                                        <p:strVal val="visible"/>
                                      </p:to>
                                    </p:set>
                                    <p:animEffect transition="in" filter="fade">
                                      <p:cBhvr>
                                        <p:cTn id="82" dur="1000"/>
                                        <p:tgtEl>
                                          <p:spTgt spid="61"/>
                                        </p:tgtEl>
                                      </p:cBhvr>
                                    </p:animEffect>
                                    <p:anim calcmode="lin" valueType="num">
                                      <p:cBhvr>
                                        <p:cTn id="83" dur="1000" fill="hold"/>
                                        <p:tgtEl>
                                          <p:spTgt spid="61"/>
                                        </p:tgtEl>
                                        <p:attrNameLst>
                                          <p:attrName>ppt_x</p:attrName>
                                        </p:attrNameLst>
                                      </p:cBhvr>
                                      <p:tavLst>
                                        <p:tav tm="0">
                                          <p:val>
                                            <p:strVal val="#ppt_x"/>
                                          </p:val>
                                        </p:tav>
                                        <p:tav tm="100000">
                                          <p:val>
                                            <p:strVal val="#ppt_x"/>
                                          </p:val>
                                        </p:tav>
                                      </p:tavLst>
                                    </p:anim>
                                    <p:anim calcmode="lin" valueType="num">
                                      <p:cBhvr>
                                        <p:cTn id="84" dur="1000" fill="hold"/>
                                        <p:tgtEl>
                                          <p:spTgt spid="61"/>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68"/>
                                        </p:tgtEl>
                                        <p:attrNameLst>
                                          <p:attrName>style.visibility</p:attrName>
                                        </p:attrNameLst>
                                      </p:cBhvr>
                                      <p:to>
                                        <p:strVal val="visible"/>
                                      </p:to>
                                    </p:set>
                                    <p:animEffect transition="in" filter="fade">
                                      <p:cBhvr>
                                        <p:cTn id="87" dur="1000"/>
                                        <p:tgtEl>
                                          <p:spTgt spid="68"/>
                                        </p:tgtEl>
                                      </p:cBhvr>
                                    </p:animEffect>
                                    <p:anim calcmode="lin" valueType="num">
                                      <p:cBhvr>
                                        <p:cTn id="88" dur="1000" fill="hold"/>
                                        <p:tgtEl>
                                          <p:spTgt spid="68"/>
                                        </p:tgtEl>
                                        <p:attrNameLst>
                                          <p:attrName>ppt_x</p:attrName>
                                        </p:attrNameLst>
                                      </p:cBhvr>
                                      <p:tavLst>
                                        <p:tav tm="0">
                                          <p:val>
                                            <p:strVal val="#ppt_x"/>
                                          </p:val>
                                        </p:tav>
                                        <p:tav tm="100000">
                                          <p:val>
                                            <p:strVal val="#ppt_x"/>
                                          </p:val>
                                        </p:tav>
                                      </p:tavLst>
                                    </p:anim>
                                    <p:anim calcmode="lin" valueType="num">
                                      <p:cBhvr>
                                        <p:cTn id="89" dur="1000" fill="hold"/>
                                        <p:tgtEl>
                                          <p:spTgt spid="68"/>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69"/>
                                        </p:tgtEl>
                                        <p:attrNameLst>
                                          <p:attrName>style.visibility</p:attrName>
                                        </p:attrNameLst>
                                      </p:cBhvr>
                                      <p:to>
                                        <p:strVal val="visible"/>
                                      </p:to>
                                    </p:set>
                                    <p:animEffect transition="in" filter="fade">
                                      <p:cBhvr>
                                        <p:cTn id="92" dur="1000"/>
                                        <p:tgtEl>
                                          <p:spTgt spid="69"/>
                                        </p:tgtEl>
                                      </p:cBhvr>
                                    </p:animEffect>
                                    <p:anim calcmode="lin" valueType="num">
                                      <p:cBhvr>
                                        <p:cTn id="93" dur="1000" fill="hold"/>
                                        <p:tgtEl>
                                          <p:spTgt spid="69"/>
                                        </p:tgtEl>
                                        <p:attrNameLst>
                                          <p:attrName>ppt_x</p:attrName>
                                        </p:attrNameLst>
                                      </p:cBhvr>
                                      <p:tavLst>
                                        <p:tav tm="0">
                                          <p:val>
                                            <p:strVal val="#ppt_x"/>
                                          </p:val>
                                        </p:tav>
                                        <p:tav tm="100000">
                                          <p:val>
                                            <p:strVal val="#ppt_x"/>
                                          </p:val>
                                        </p:tav>
                                      </p:tavLst>
                                    </p:anim>
                                    <p:anim calcmode="lin" valueType="num">
                                      <p:cBhvr>
                                        <p:cTn id="94" dur="1000" fill="hold"/>
                                        <p:tgtEl>
                                          <p:spTgt spid="69"/>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71"/>
                                        </p:tgtEl>
                                        <p:attrNameLst>
                                          <p:attrName>style.visibility</p:attrName>
                                        </p:attrNameLst>
                                      </p:cBhvr>
                                      <p:to>
                                        <p:strVal val="visible"/>
                                      </p:to>
                                    </p:set>
                                    <p:animEffect transition="in" filter="fade">
                                      <p:cBhvr>
                                        <p:cTn id="97" dur="1000"/>
                                        <p:tgtEl>
                                          <p:spTgt spid="71"/>
                                        </p:tgtEl>
                                      </p:cBhvr>
                                    </p:animEffect>
                                    <p:anim calcmode="lin" valueType="num">
                                      <p:cBhvr>
                                        <p:cTn id="98" dur="1000" fill="hold"/>
                                        <p:tgtEl>
                                          <p:spTgt spid="71"/>
                                        </p:tgtEl>
                                        <p:attrNameLst>
                                          <p:attrName>ppt_x</p:attrName>
                                        </p:attrNameLst>
                                      </p:cBhvr>
                                      <p:tavLst>
                                        <p:tav tm="0">
                                          <p:val>
                                            <p:strVal val="#ppt_x"/>
                                          </p:val>
                                        </p:tav>
                                        <p:tav tm="100000">
                                          <p:val>
                                            <p:strVal val="#ppt_x"/>
                                          </p:val>
                                        </p:tav>
                                      </p:tavLst>
                                    </p:anim>
                                    <p:anim calcmode="lin" valueType="num">
                                      <p:cBhvr>
                                        <p:cTn id="99" dur="1000" fill="hold"/>
                                        <p:tgtEl>
                                          <p:spTgt spid="71"/>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72"/>
                                        </p:tgtEl>
                                        <p:attrNameLst>
                                          <p:attrName>style.visibility</p:attrName>
                                        </p:attrNameLst>
                                      </p:cBhvr>
                                      <p:to>
                                        <p:strVal val="visible"/>
                                      </p:to>
                                    </p:set>
                                    <p:animEffect transition="in" filter="fade">
                                      <p:cBhvr>
                                        <p:cTn id="102" dur="1000"/>
                                        <p:tgtEl>
                                          <p:spTgt spid="72"/>
                                        </p:tgtEl>
                                      </p:cBhvr>
                                    </p:animEffect>
                                    <p:anim calcmode="lin" valueType="num">
                                      <p:cBhvr>
                                        <p:cTn id="103" dur="1000" fill="hold"/>
                                        <p:tgtEl>
                                          <p:spTgt spid="72"/>
                                        </p:tgtEl>
                                        <p:attrNameLst>
                                          <p:attrName>ppt_x</p:attrName>
                                        </p:attrNameLst>
                                      </p:cBhvr>
                                      <p:tavLst>
                                        <p:tav tm="0">
                                          <p:val>
                                            <p:strVal val="#ppt_x"/>
                                          </p:val>
                                        </p:tav>
                                        <p:tav tm="100000">
                                          <p:val>
                                            <p:strVal val="#ppt_x"/>
                                          </p:val>
                                        </p:tav>
                                      </p:tavLst>
                                    </p:anim>
                                    <p:anim calcmode="lin" valueType="num">
                                      <p:cBhvr>
                                        <p:cTn id="104" dur="1000" fill="hold"/>
                                        <p:tgtEl>
                                          <p:spTgt spid="72"/>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73"/>
                                        </p:tgtEl>
                                        <p:attrNameLst>
                                          <p:attrName>style.visibility</p:attrName>
                                        </p:attrNameLst>
                                      </p:cBhvr>
                                      <p:to>
                                        <p:strVal val="visible"/>
                                      </p:to>
                                    </p:set>
                                    <p:animEffect transition="in" filter="fade">
                                      <p:cBhvr>
                                        <p:cTn id="107" dur="1000"/>
                                        <p:tgtEl>
                                          <p:spTgt spid="73"/>
                                        </p:tgtEl>
                                      </p:cBhvr>
                                    </p:animEffect>
                                    <p:anim calcmode="lin" valueType="num">
                                      <p:cBhvr>
                                        <p:cTn id="108" dur="1000" fill="hold"/>
                                        <p:tgtEl>
                                          <p:spTgt spid="73"/>
                                        </p:tgtEl>
                                        <p:attrNameLst>
                                          <p:attrName>ppt_x</p:attrName>
                                        </p:attrNameLst>
                                      </p:cBhvr>
                                      <p:tavLst>
                                        <p:tav tm="0">
                                          <p:val>
                                            <p:strVal val="#ppt_x"/>
                                          </p:val>
                                        </p:tav>
                                        <p:tav tm="100000">
                                          <p:val>
                                            <p:strVal val="#ppt_x"/>
                                          </p:val>
                                        </p:tav>
                                      </p:tavLst>
                                    </p:anim>
                                    <p:anim calcmode="lin" valueType="num">
                                      <p:cBhvr>
                                        <p:cTn id="109" dur="1000" fill="hold"/>
                                        <p:tgtEl>
                                          <p:spTgt spid="73"/>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77"/>
                                        </p:tgtEl>
                                        <p:attrNameLst>
                                          <p:attrName>style.visibility</p:attrName>
                                        </p:attrNameLst>
                                      </p:cBhvr>
                                      <p:to>
                                        <p:strVal val="visible"/>
                                      </p:to>
                                    </p:set>
                                    <p:animEffect transition="in" filter="fade">
                                      <p:cBhvr>
                                        <p:cTn id="112" dur="1000"/>
                                        <p:tgtEl>
                                          <p:spTgt spid="77"/>
                                        </p:tgtEl>
                                      </p:cBhvr>
                                    </p:animEffect>
                                    <p:anim calcmode="lin" valueType="num">
                                      <p:cBhvr>
                                        <p:cTn id="113" dur="1000" fill="hold"/>
                                        <p:tgtEl>
                                          <p:spTgt spid="77"/>
                                        </p:tgtEl>
                                        <p:attrNameLst>
                                          <p:attrName>ppt_x</p:attrName>
                                        </p:attrNameLst>
                                      </p:cBhvr>
                                      <p:tavLst>
                                        <p:tav tm="0">
                                          <p:val>
                                            <p:strVal val="#ppt_x"/>
                                          </p:val>
                                        </p:tav>
                                        <p:tav tm="100000">
                                          <p:val>
                                            <p:strVal val="#ppt_x"/>
                                          </p:val>
                                        </p:tav>
                                      </p:tavLst>
                                    </p:anim>
                                    <p:anim calcmode="lin" valueType="num">
                                      <p:cBhvr>
                                        <p:cTn id="114" dur="1000" fill="hold"/>
                                        <p:tgtEl>
                                          <p:spTgt spid="77"/>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78"/>
                                        </p:tgtEl>
                                        <p:attrNameLst>
                                          <p:attrName>style.visibility</p:attrName>
                                        </p:attrNameLst>
                                      </p:cBhvr>
                                      <p:to>
                                        <p:strVal val="visible"/>
                                      </p:to>
                                    </p:set>
                                    <p:animEffect transition="in" filter="fade">
                                      <p:cBhvr>
                                        <p:cTn id="117" dur="1000"/>
                                        <p:tgtEl>
                                          <p:spTgt spid="78"/>
                                        </p:tgtEl>
                                      </p:cBhvr>
                                    </p:animEffect>
                                    <p:anim calcmode="lin" valueType="num">
                                      <p:cBhvr>
                                        <p:cTn id="118" dur="1000" fill="hold"/>
                                        <p:tgtEl>
                                          <p:spTgt spid="78"/>
                                        </p:tgtEl>
                                        <p:attrNameLst>
                                          <p:attrName>ppt_x</p:attrName>
                                        </p:attrNameLst>
                                      </p:cBhvr>
                                      <p:tavLst>
                                        <p:tav tm="0">
                                          <p:val>
                                            <p:strVal val="#ppt_x"/>
                                          </p:val>
                                        </p:tav>
                                        <p:tav tm="100000">
                                          <p:val>
                                            <p:strVal val="#ppt_x"/>
                                          </p:val>
                                        </p:tav>
                                      </p:tavLst>
                                    </p:anim>
                                    <p:anim calcmode="lin" valueType="num">
                                      <p:cBhvr>
                                        <p:cTn id="119" dur="1000" fill="hold"/>
                                        <p:tgtEl>
                                          <p:spTgt spid="78"/>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88"/>
                                        </p:tgtEl>
                                        <p:attrNameLst>
                                          <p:attrName>style.visibility</p:attrName>
                                        </p:attrNameLst>
                                      </p:cBhvr>
                                      <p:to>
                                        <p:strVal val="visible"/>
                                      </p:to>
                                    </p:set>
                                    <p:animEffect transition="in" filter="fade">
                                      <p:cBhvr>
                                        <p:cTn id="122" dur="1000"/>
                                        <p:tgtEl>
                                          <p:spTgt spid="88"/>
                                        </p:tgtEl>
                                      </p:cBhvr>
                                    </p:animEffect>
                                    <p:anim calcmode="lin" valueType="num">
                                      <p:cBhvr>
                                        <p:cTn id="123" dur="1000" fill="hold"/>
                                        <p:tgtEl>
                                          <p:spTgt spid="88"/>
                                        </p:tgtEl>
                                        <p:attrNameLst>
                                          <p:attrName>ppt_x</p:attrName>
                                        </p:attrNameLst>
                                      </p:cBhvr>
                                      <p:tavLst>
                                        <p:tav tm="0">
                                          <p:val>
                                            <p:strVal val="#ppt_x"/>
                                          </p:val>
                                        </p:tav>
                                        <p:tav tm="100000">
                                          <p:val>
                                            <p:strVal val="#ppt_x"/>
                                          </p:val>
                                        </p:tav>
                                      </p:tavLst>
                                    </p:anim>
                                    <p:anim calcmode="lin" valueType="num">
                                      <p:cBhvr>
                                        <p:cTn id="124" dur="1000" fill="hold"/>
                                        <p:tgtEl>
                                          <p:spTgt spid="88"/>
                                        </p:tgtEl>
                                        <p:attrNameLst>
                                          <p:attrName>ppt_y</p:attrName>
                                        </p:attrNameLst>
                                      </p:cBhvr>
                                      <p:tavLst>
                                        <p:tav tm="0">
                                          <p:val>
                                            <p:strVal val="#ppt_y+.1"/>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42" presetClass="entr" presetSubtype="0" fill="hold" grpId="0" nodeType="clickEffect">
                                  <p:stCondLst>
                                    <p:cond delay="0"/>
                                  </p:stCondLst>
                                  <p:childTnLst>
                                    <p:set>
                                      <p:cBhvr>
                                        <p:cTn id="128" dur="1" fill="hold">
                                          <p:stCondLst>
                                            <p:cond delay="0"/>
                                          </p:stCondLst>
                                        </p:cTn>
                                        <p:tgtEl>
                                          <p:spTgt spid="15"/>
                                        </p:tgtEl>
                                        <p:attrNameLst>
                                          <p:attrName>style.visibility</p:attrName>
                                        </p:attrNameLst>
                                      </p:cBhvr>
                                      <p:to>
                                        <p:strVal val="visible"/>
                                      </p:to>
                                    </p:set>
                                    <p:animEffect transition="in" filter="fade">
                                      <p:cBhvr>
                                        <p:cTn id="129" dur="1000"/>
                                        <p:tgtEl>
                                          <p:spTgt spid="15"/>
                                        </p:tgtEl>
                                      </p:cBhvr>
                                    </p:animEffect>
                                    <p:anim calcmode="lin" valueType="num">
                                      <p:cBhvr>
                                        <p:cTn id="130" dur="1000" fill="hold"/>
                                        <p:tgtEl>
                                          <p:spTgt spid="15"/>
                                        </p:tgtEl>
                                        <p:attrNameLst>
                                          <p:attrName>ppt_x</p:attrName>
                                        </p:attrNameLst>
                                      </p:cBhvr>
                                      <p:tavLst>
                                        <p:tav tm="0">
                                          <p:val>
                                            <p:strVal val="#ppt_x"/>
                                          </p:val>
                                        </p:tav>
                                        <p:tav tm="100000">
                                          <p:val>
                                            <p:strVal val="#ppt_x"/>
                                          </p:val>
                                        </p:tav>
                                      </p:tavLst>
                                    </p:anim>
                                    <p:anim calcmode="lin" valueType="num">
                                      <p:cBhvr>
                                        <p:cTn id="131" dur="1000" fill="hold"/>
                                        <p:tgtEl>
                                          <p:spTgt spid="15"/>
                                        </p:tgtEl>
                                        <p:attrNameLst>
                                          <p:attrName>ppt_y</p:attrName>
                                        </p:attrNameLst>
                                      </p:cBhvr>
                                      <p:tavLst>
                                        <p:tav tm="0">
                                          <p:val>
                                            <p:strVal val="#ppt_y+.1"/>
                                          </p:val>
                                        </p:tav>
                                        <p:tav tm="100000">
                                          <p:val>
                                            <p:strVal val="#ppt_y"/>
                                          </p:val>
                                        </p:tav>
                                      </p:tavLst>
                                    </p:anim>
                                  </p:childTnLst>
                                </p:cTn>
                              </p:par>
                              <p:par>
                                <p:cTn id="132" presetID="42" presetClass="entr" presetSubtype="0" fill="hold" grpId="0" nodeType="withEffect">
                                  <p:stCondLst>
                                    <p:cond delay="0"/>
                                  </p:stCondLst>
                                  <p:childTnLst>
                                    <p:set>
                                      <p:cBhvr>
                                        <p:cTn id="133" dur="1" fill="hold">
                                          <p:stCondLst>
                                            <p:cond delay="0"/>
                                          </p:stCondLst>
                                        </p:cTn>
                                        <p:tgtEl>
                                          <p:spTgt spid="16"/>
                                        </p:tgtEl>
                                        <p:attrNameLst>
                                          <p:attrName>style.visibility</p:attrName>
                                        </p:attrNameLst>
                                      </p:cBhvr>
                                      <p:to>
                                        <p:strVal val="visible"/>
                                      </p:to>
                                    </p:set>
                                    <p:animEffect transition="in" filter="fade">
                                      <p:cBhvr>
                                        <p:cTn id="134" dur="1000"/>
                                        <p:tgtEl>
                                          <p:spTgt spid="16"/>
                                        </p:tgtEl>
                                      </p:cBhvr>
                                    </p:animEffect>
                                    <p:anim calcmode="lin" valueType="num">
                                      <p:cBhvr>
                                        <p:cTn id="135" dur="1000" fill="hold"/>
                                        <p:tgtEl>
                                          <p:spTgt spid="16"/>
                                        </p:tgtEl>
                                        <p:attrNameLst>
                                          <p:attrName>ppt_x</p:attrName>
                                        </p:attrNameLst>
                                      </p:cBhvr>
                                      <p:tavLst>
                                        <p:tav tm="0">
                                          <p:val>
                                            <p:strVal val="#ppt_x"/>
                                          </p:val>
                                        </p:tav>
                                        <p:tav tm="100000">
                                          <p:val>
                                            <p:strVal val="#ppt_x"/>
                                          </p:val>
                                        </p:tav>
                                      </p:tavLst>
                                    </p:anim>
                                    <p:anim calcmode="lin" valueType="num">
                                      <p:cBhvr>
                                        <p:cTn id="136" dur="1000" fill="hold"/>
                                        <p:tgtEl>
                                          <p:spTgt spid="16"/>
                                        </p:tgtEl>
                                        <p:attrNameLst>
                                          <p:attrName>ppt_y</p:attrName>
                                        </p:attrNameLst>
                                      </p:cBhvr>
                                      <p:tavLst>
                                        <p:tav tm="0">
                                          <p:val>
                                            <p:strVal val="#ppt_y+.1"/>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17"/>
                                        </p:tgtEl>
                                        <p:attrNameLst>
                                          <p:attrName>style.visibility</p:attrName>
                                        </p:attrNameLst>
                                      </p:cBhvr>
                                      <p:to>
                                        <p:strVal val="visible"/>
                                      </p:to>
                                    </p:set>
                                    <p:animEffect transition="in" filter="fade">
                                      <p:cBhvr>
                                        <p:cTn id="139" dur="1000"/>
                                        <p:tgtEl>
                                          <p:spTgt spid="17"/>
                                        </p:tgtEl>
                                      </p:cBhvr>
                                    </p:animEffect>
                                    <p:anim calcmode="lin" valueType="num">
                                      <p:cBhvr>
                                        <p:cTn id="140" dur="1000" fill="hold"/>
                                        <p:tgtEl>
                                          <p:spTgt spid="17"/>
                                        </p:tgtEl>
                                        <p:attrNameLst>
                                          <p:attrName>ppt_x</p:attrName>
                                        </p:attrNameLst>
                                      </p:cBhvr>
                                      <p:tavLst>
                                        <p:tav tm="0">
                                          <p:val>
                                            <p:strVal val="#ppt_x"/>
                                          </p:val>
                                        </p:tav>
                                        <p:tav tm="100000">
                                          <p:val>
                                            <p:strVal val="#ppt_x"/>
                                          </p:val>
                                        </p:tav>
                                      </p:tavLst>
                                    </p:anim>
                                    <p:anim calcmode="lin" valueType="num">
                                      <p:cBhvr>
                                        <p:cTn id="141" dur="1000" fill="hold"/>
                                        <p:tgtEl>
                                          <p:spTgt spid="17"/>
                                        </p:tgtEl>
                                        <p:attrNameLst>
                                          <p:attrName>ppt_y</p:attrName>
                                        </p:attrNameLst>
                                      </p:cBhvr>
                                      <p:tavLst>
                                        <p:tav tm="0">
                                          <p:val>
                                            <p:strVal val="#ppt_y+.1"/>
                                          </p:val>
                                        </p:tav>
                                        <p:tav tm="100000">
                                          <p:val>
                                            <p:strVal val="#ppt_y"/>
                                          </p:val>
                                        </p:tav>
                                      </p:tavLst>
                                    </p:anim>
                                  </p:childTnLst>
                                </p:cTn>
                              </p:par>
                              <p:par>
                                <p:cTn id="142" presetID="42" presetClass="entr" presetSubtype="0" fill="hold" grpId="0" nodeType="withEffect">
                                  <p:stCondLst>
                                    <p:cond delay="0"/>
                                  </p:stCondLst>
                                  <p:childTnLst>
                                    <p:set>
                                      <p:cBhvr>
                                        <p:cTn id="143" dur="1" fill="hold">
                                          <p:stCondLst>
                                            <p:cond delay="0"/>
                                          </p:stCondLst>
                                        </p:cTn>
                                        <p:tgtEl>
                                          <p:spTgt spid="10"/>
                                        </p:tgtEl>
                                        <p:attrNameLst>
                                          <p:attrName>style.visibility</p:attrName>
                                        </p:attrNameLst>
                                      </p:cBhvr>
                                      <p:to>
                                        <p:strVal val="visible"/>
                                      </p:to>
                                    </p:set>
                                    <p:animEffect transition="in" filter="fade">
                                      <p:cBhvr>
                                        <p:cTn id="144" dur="1000"/>
                                        <p:tgtEl>
                                          <p:spTgt spid="10"/>
                                        </p:tgtEl>
                                      </p:cBhvr>
                                    </p:animEffect>
                                    <p:anim calcmode="lin" valueType="num">
                                      <p:cBhvr>
                                        <p:cTn id="145" dur="1000" fill="hold"/>
                                        <p:tgtEl>
                                          <p:spTgt spid="10"/>
                                        </p:tgtEl>
                                        <p:attrNameLst>
                                          <p:attrName>ppt_x</p:attrName>
                                        </p:attrNameLst>
                                      </p:cBhvr>
                                      <p:tavLst>
                                        <p:tav tm="0">
                                          <p:val>
                                            <p:strVal val="#ppt_x"/>
                                          </p:val>
                                        </p:tav>
                                        <p:tav tm="100000">
                                          <p:val>
                                            <p:strVal val="#ppt_x"/>
                                          </p:val>
                                        </p:tav>
                                      </p:tavLst>
                                    </p:anim>
                                    <p:anim calcmode="lin" valueType="num">
                                      <p:cBhvr>
                                        <p:cTn id="146" dur="1000" fill="hold"/>
                                        <p:tgtEl>
                                          <p:spTgt spid="10"/>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Effect transition="in" filter="fade">
                                      <p:cBhvr>
                                        <p:cTn id="149" dur="1000"/>
                                        <p:tgtEl>
                                          <p:spTgt spid="32"/>
                                        </p:tgtEl>
                                      </p:cBhvr>
                                    </p:animEffect>
                                    <p:anim calcmode="lin" valueType="num">
                                      <p:cBhvr>
                                        <p:cTn id="150" dur="1000" fill="hold"/>
                                        <p:tgtEl>
                                          <p:spTgt spid="32"/>
                                        </p:tgtEl>
                                        <p:attrNameLst>
                                          <p:attrName>ppt_x</p:attrName>
                                        </p:attrNameLst>
                                      </p:cBhvr>
                                      <p:tavLst>
                                        <p:tav tm="0">
                                          <p:val>
                                            <p:strVal val="#ppt_x"/>
                                          </p:val>
                                        </p:tav>
                                        <p:tav tm="100000">
                                          <p:val>
                                            <p:strVal val="#ppt_x"/>
                                          </p:val>
                                        </p:tav>
                                      </p:tavLst>
                                    </p:anim>
                                    <p:anim calcmode="lin" valueType="num">
                                      <p:cBhvr>
                                        <p:cTn id="151" dur="1000" fill="hold"/>
                                        <p:tgtEl>
                                          <p:spTgt spid="32"/>
                                        </p:tgtEl>
                                        <p:attrNameLst>
                                          <p:attrName>ppt_y</p:attrName>
                                        </p:attrNameLst>
                                      </p:cBhvr>
                                      <p:tavLst>
                                        <p:tav tm="0">
                                          <p:val>
                                            <p:strVal val="#ppt_y+.1"/>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36"/>
                                        </p:tgtEl>
                                        <p:attrNameLst>
                                          <p:attrName>style.visibility</p:attrName>
                                        </p:attrNameLst>
                                      </p:cBhvr>
                                      <p:to>
                                        <p:strVal val="visible"/>
                                      </p:to>
                                    </p:set>
                                    <p:animEffect transition="in" filter="fade">
                                      <p:cBhvr>
                                        <p:cTn id="154" dur="1000"/>
                                        <p:tgtEl>
                                          <p:spTgt spid="36"/>
                                        </p:tgtEl>
                                      </p:cBhvr>
                                    </p:animEffect>
                                    <p:anim calcmode="lin" valueType="num">
                                      <p:cBhvr>
                                        <p:cTn id="155" dur="1000" fill="hold"/>
                                        <p:tgtEl>
                                          <p:spTgt spid="36"/>
                                        </p:tgtEl>
                                        <p:attrNameLst>
                                          <p:attrName>ppt_x</p:attrName>
                                        </p:attrNameLst>
                                      </p:cBhvr>
                                      <p:tavLst>
                                        <p:tav tm="0">
                                          <p:val>
                                            <p:strVal val="#ppt_x"/>
                                          </p:val>
                                        </p:tav>
                                        <p:tav tm="100000">
                                          <p:val>
                                            <p:strVal val="#ppt_x"/>
                                          </p:val>
                                        </p:tav>
                                      </p:tavLst>
                                    </p:anim>
                                    <p:anim calcmode="lin" valueType="num">
                                      <p:cBhvr>
                                        <p:cTn id="156" dur="1000" fill="hold"/>
                                        <p:tgtEl>
                                          <p:spTgt spid="36"/>
                                        </p:tgtEl>
                                        <p:attrNameLst>
                                          <p:attrName>ppt_y</p:attrName>
                                        </p:attrNameLst>
                                      </p:cBhvr>
                                      <p:tavLst>
                                        <p:tav tm="0">
                                          <p:val>
                                            <p:strVal val="#ppt_y+.1"/>
                                          </p:val>
                                        </p:tav>
                                        <p:tav tm="100000">
                                          <p:val>
                                            <p:strVal val="#ppt_y"/>
                                          </p:val>
                                        </p:tav>
                                      </p:tavLst>
                                    </p:anim>
                                  </p:childTnLst>
                                </p:cTn>
                              </p:par>
                              <p:par>
                                <p:cTn id="157" presetID="42" presetClass="entr" presetSubtype="0" fill="hold" grpId="0" nodeType="withEffect">
                                  <p:stCondLst>
                                    <p:cond delay="0"/>
                                  </p:stCondLst>
                                  <p:childTnLst>
                                    <p:set>
                                      <p:cBhvr>
                                        <p:cTn id="158" dur="1" fill="hold">
                                          <p:stCondLst>
                                            <p:cond delay="0"/>
                                          </p:stCondLst>
                                        </p:cTn>
                                        <p:tgtEl>
                                          <p:spTgt spid="37"/>
                                        </p:tgtEl>
                                        <p:attrNameLst>
                                          <p:attrName>style.visibility</p:attrName>
                                        </p:attrNameLst>
                                      </p:cBhvr>
                                      <p:to>
                                        <p:strVal val="visible"/>
                                      </p:to>
                                    </p:set>
                                    <p:animEffect transition="in" filter="fade">
                                      <p:cBhvr>
                                        <p:cTn id="159" dur="1000"/>
                                        <p:tgtEl>
                                          <p:spTgt spid="37"/>
                                        </p:tgtEl>
                                      </p:cBhvr>
                                    </p:animEffect>
                                    <p:anim calcmode="lin" valueType="num">
                                      <p:cBhvr>
                                        <p:cTn id="160" dur="1000" fill="hold"/>
                                        <p:tgtEl>
                                          <p:spTgt spid="37"/>
                                        </p:tgtEl>
                                        <p:attrNameLst>
                                          <p:attrName>ppt_x</p:attrName>
                                        </p:attrNameLst>
                                      </p:cBhvr>
                                      <p:tavLst>
                                        <p:tav tm="0">
                                          <p:val>
                                            <p:strVal val="#ppt_x"/>
                                          </p:val>
                                        </p:tav>
                                        <p:tav tm="100000">
                                          <p:val>
                                            <p:strVal val="#ppt_x"/>
                                          </p:val>
                                        </p:tav>
                                      </p:tavLst>
                                    </p:anim>
                                    <p:anim calcmode="lin" valueType="num">
                                      <p:cBhvr>
                                        <p:cTn id="161" dur="1000" fill="hold"/>
                                        <p:tgtEl>
                                          <p:spTgt spid="37"/>
                                        </p:tgtEl>
                                        <p:attrNameLst>
                                          <p:attrName>ppt_y</p:attrName>
                                        </p:attrNameLst>
                                      </p:cBhvr>
                                      <p:tavLst>
                                        <p:tav tm="0">
                                          <p:val>
                                            <p:strVal val="#ppt_y+.1"/>
                                          </p:val>
                                        </p:tav>
                                        <p:tav tm="100000">
                                          <p:val>
                                            <p:strVal val="#ppt_y"/>
                                          </p:val>
                                        </p:tav>
                                      </p:tavLst>
                                    </p:anim>
                                  </p:childTnLst>
                                </p:cTn>
                              </p:par>
                              <p:par>
                                <p:cTn id="162" presetID="42" presetClass="entr" presetSubtype="0" fill="hold" nodeType="withEffect">
                                  <p:stCondLst>
                                    <p:cond delay="0"/>
                                  </p:stCondLst>
                                  <p:childTnLst>
                                    <p:set>
                                      <p:cBhvr>
                                        <p:cTn id="163" dur="1" fill="hold">
                                          <p:stCondLst>
                                            <p:cond delay="0"/>
                                          </p:stCondLst>
                                        </p:cTn>
                                        <p:tgtEl>
                                          <p:spTgt spid="41"/>
                                        </p:tgtEl>
                                        <p:attrNameLst>
                                          <p:attrName>style.visibility</p:attrName>
                                        </p:attrNameLst>
                                      </p:cBhvr>
                                      <p:to>
                                        <p:strVal val="visible"/>
                                      </p:to>
                                    </p:set>
                                    <p:animEffect transition="in" filter="fade">
                                      <p:cBhvr>
                                        <p:cTn id="164" dur="1000"/>
                                        <p:tgtEl>
                                          <p:spTgt spid="41"/>
                                        </p:tgtEl>
                                      </p:cBhvr>
                                    </p:animEffect>
                                    <p:anim calcmode="lin" valueType="num">
                                      <p:cBhvr>
                                        <p:cTn id="165" dur="1000" fill="hold"/>
                                        <p:tgtEl>
                                          <p:spTgt spid="41"/>
                                        </p:tgtEl>
                                        <p:attrNameLst>
                                          <p:attrName>ppt_x</p:attrName>
                                        </p:attrNameLst>
                                      </p:cBhvr>
                                      <p:tavLst>
                                        <p:tav tm="0">
                                          <p:val>
                                            <p:strVal val="#ppt_x"/>
                                          </p:val>
                                        </p:tav>
                                        <p:tav tm="100000">
                                          <p:val>
                                            <p:strVal val="#ppt_x"/>
                                          </p:val>
                                        </p:tav>
                                      </p:tavLst>
                                    </p:anim>
                                    <p:anim calcmode="lin" valueType="num">
                                      <p:cBhvr>
                                        <p:cTn id="166" dur="1000" fill="hold"/>
                                        <p:tgtEl>
                                          <p:spTgt spid="41"/>
                                        </p:tgtEl>
                                        <p:attrNameLst>
                                          <p:attrName>ppt_y</p:attrName>
                                        </p:attrNameLst>
                                      </p:cBhvr>
                                      <p:tavLst>
                                        <p:tav tm="0">
                                          <p:val>
                                            <p:strVal val="#ppt_y+.1"/>
                                          </p:val>
                                        </p:tav>
                                        <p:tav tm="100000">
                                          <p:val>
                                            <p:strVal val="#ppt_y"/>
                                          </p:val>
                                        </p:tav>
                                      </p:tavLst>
                                    </p:anim>
                                  </p:childTnLst>
                                </p:cTn>
                              </p:par>
                              <p:par>
                                <p:cTn id="167" presetID="42" presetClass="entr" presetSubtype="0" fill="hold" nodeType="withEffect">
                                  <p:stCondLst>
                                    <p:cond delay="0"/>
                                  </p:stCondLst>
                                  <p:childTnLst>
                                    <p:set>
                                      <p:cBhvr>
                                        <p:cTn id="168" dur="1" fill="hold">
                                          <p:stCondLst>
                                            <p:cond delay="0"/>
                                          </p:stCondLst>
                                        </p:cTn>
                                        <p:tgtEl>
                                          <p:spTgt spid="44"/>
                                        </p:tgtEl>
                                        <p:attrNameLst>
                                          <p:attrName>style.visibility</p:attrName>
                                        </p:attrNameLst>
                                      </p:cBhvr>
                                      <p:to>
                                        <p:strVal val="visible"/>
                                      </p:to>
                                    </p:set>
                                    <p:animEffect transition="in" filter="fade">
                                      <p:cBhvr>
                                        <p:cTn id="169" dur="1000"/>
                                        <p:tgtEl>
                                          <p:spTgt spid="44"/>
                                        </p:tgtEl>
                                      </p:cBhvr>
                                    </p:animEffect>
                                    <p:anim calcmode="lin" valueType="num">
                                      <p:cBhvr>
                                        <p:cTn id="170" dur="1000" fill="hold"/>
                                        <p:tgtEl>
                                          <p:spTgt spid="44"/>
                                        </p:tgtEl>
                                        <p:attrNameLst>
                                          <p:attrName>ppt_x</p:attrName>
                                        </p:attrNameLst>
                                      </p:cBhvr>
                                      <p:tavLst>
                                        <p:tav tm="0">
                                          <p:val>
                                            <p:strVal val="#ppt_x"/>
                                          </p:val>
                                        </p:tav>
                                        <p:tav tm="100000">
                                          <p:val>
                                            <p:strVal val="#ppt_x"/>
                                          </p:val>
                                        </p:tav>
                                      </p:tavLst>
                                    </p:anim>
                                    <p:anim calcmode="lin" valueType="num">
                                      <p:cBhvr>
                                        <p:cTn id="171" dur="1000" fill="hold"/>
                                        <p:tgtEl>
                                          <p:spTgt spid="44"/>
                                        </p:tgtEl>
                                        <p:attrNameLst>
                                          <p:attrName>ppt_y</p:attrName>
                                        </p:attrNameLst>
                                      </p:cBhvr>
                                      <p:tavLst>
                                        <p:tav tm="0">
                                          <p:val>
                                            <p:strVal val="#ppt_y+.1"/>
                                          </p:val>
                                        </p:tav>
                                        <p:tav tm="100000">
                                          <p:val>
                                            <p:strVal val="#ppt_y"/>
                                          </p:val>
                                        </p:tav>
                                      </p:tavLst>
                                    </p:anim>
                                  </p:childTnLst>
                                </p:cTn>
                              </p:par>
                              <p:par>
                                <p:cTn id="172" presetID="42" presetClass="entr" presetSubtype="0" fill="hold" nodeType="withEffect">
                                  <p:stCondLst>
                                    <p:cond delay="0"/>
                                  </p:stCondLst>
                                  <p:childTnLst>
                                    <p:set>
                                      <p:cBhvr>
                                        <p:cTn id="173" dur="1" fill="hold">
                                          <p:stCondLst>
                                            <p:cond delay="0"/>
                                          </p:stCondLst>
                                        </p:cTn>
                                        <p:tgtEl>
                                          <p:spTgt spid="47"/>
                                        </p:tgtEl>
                                        <p:attrNameLst>
                                          <p:attrName>style.visibility</p:attrName>
                                        </p:attrNameLst>
                                      </p:cBhvr>
                                      <p:to>
                                        <p:strVal val="visible"/>
                                      </p:to>
                                    </p:set>
                                    <p:animEffect transition="in" filter="fade">
                                      <p:cBhvr>
                                        <p:cTn id="174" dur="1000"/>
                                        <p:tgtEl>
                                          <p:spTgt spid="47"/>
                                        </p:tgtEl>
                                      </p:cBhvr>
                                    </p:animEffect>
                                    <p:anim calcmode="lin" valueType="num">
                                      <p:cBhvr>
                                        <p:cTn id="175" dur="1000" fill="hold"/>
                                        <p:tgtEl>
                                          <p:spTgt spid="47"/>
                                        </p:tgtEl>
                                        <p:attrNameLst>
                                          <p:attrName>ppt_x</p:attrName>
                                        </p:attrNameLst>
                                      </p:cBhvr>
                                      <p:tavLst>
                                        <p:tav tm="0">
                                          <p:val>
                                            <p:strVal val="#ppt_x"/>
                                          </p:val>
                                        </p:tav>
                                        <p:tav tm="100000">
                                          <p:val>
                                            <p:strVal val="#ppt_x"/>
                                          </p:val>
                                        </p:tav>
                                      </p:tavLst>
                                    </p:anim>
                                    <p:anim calcmode="lin" valueType="num">
                                      <p:cBhvr>
                                        <p:cTn id="176" dur="1000" fill="hold"/>
                                        <p:tgtEl>
                                          <p:spTgt spid="47"/>
                                        </p:tgtEl>
                                        <p:attrNameLst>
                                          <p:attrName>ppt_y</p:attrName>
                                        </p:attrNameLst>
                                      </p:cBhvr>
                                      <p:tavLst>
                                        <p:tav tm="0">
                                          <p:val>
                                            <p:strVal val="#ppt_y+.1"/>
                                          </p:val>
                                        </p:tav>
                                        <p:tav tm="100000">
                                          <p:val>
                                            <p:strVal val="#ppt_y"/>
                                          </p:val>
                                        </p:tav>
                                      </p:tavLst>
                                    </p:anim>
                                  </p:childTnLst>
                                </p:cTn>
                              </p:par>
                              <p:par>
                                <p:cTn id="177" presetID="42" presetClass="entr" presetSubtype="0" fill="hold" nodeType="withEffect">
                                  <p:stCondLst>
                                    <p:cond delay="0"/>
                                  </p:stCondLst>
                                  <p:childTnLst>
                                    <p:set>
                                      <p:cBhvr>
                                        <p:cTn id="178" dur="1" fill="hold">
                                          <p:stCondLst>
                                            <p:cond delay="0"/>
                                          </p:stCondLst>
                                        </p:cTn>
                                        <p:tgtEl>
                                          <p:spTgt spid="48"/>
                                        </p:tgtEl>
                                        <p:attrNameLst>
                                          <p:attrName>style.visibility</p:attrName>
                                        </p:attrNameLst>
                                      </p:cBhvr>
                                      <p:to>
                                        <p:strVal val="visible"/>
                                      </p:to>
                                    </p:set>
                                    <p:animEffect transition="in" filter="fade">
                                      <p:cBhvr>
                                        <p:cTn id="179" dur="1000"/>
                                        <p:tgtEl>
                                          <p:spTgt spid="48"/>
                                        </p:tgtEl>
                                      </p:cBhvr>
                                    </p:animEffect>
                                    <p:anim calcmode="lin" valueType="num">
                                      <p:cBhvr>
                                        <p:cTn id="180" dur="1000" fill="hold"/>
                                        <p:tgtEl>
                                          <p:spTgt spid="48"/>
                                        </p:tgtEl>
                                        <p:attrNameLst>
                                          <p:attrName>ppt_x</p:attrName>
                                        </p:attrNameLst>
                                      </p:cBhvr>
                                      <p:tavLst>
                                        <p:tav tm="0">
                                          <p:val>
                                            <p:strVal val="#ppt_x"/>
                                          </p:val>
                                        </p:tav>
                                        <p:tav tm="100000">
                                          <p:val>
                                            <p:strVal val="#ppt_x"/>
                                          </p:val>
                                        </p:tav>
                                      </p:tavLst>
                                    </p:anim>
                                    <p:anim calcmode="lin" valueType="num">
                                      <p:cBhvr>
                                        <p:cTn id="181" dur="1000" fill="hold"/>
                                        <p:tgtEl>
                                          <p:spTgt spid="48"/>
                                        </p:tgtEl>
                                        <p:attrNameLst>
                                          <p:attrName>ppt_y</p:attrName>
                                        </p:attrNameLst>
                                      </p:cBhvr>
                                      <p:tavLst>
                                        <p:tav tm="0">
                                          <p:val>
                                            <p:strVal val="#ppt_y+.1"/>
                                          </p:val>
                                        </p:tav>
                                        <p:tav tm="100000">
                                          <p:val>
                                            <p:strVal val="#ppt_y"/>
                                          </p:val>
                                        </p:tav>
                                      </p:tavLst>
                                    </p:anim>
                                  </p:childTnLst>
                                </p:cTn>
                              </p:par>
                              <p:par>
                                <p:cTn id="182" presetID="42" presetClass="entr" presetSubtype="0" fill="hold" grpId="0" nodeType="withEffect">
                                  <p:stCondLst>
                                    <p:cond delay="0"/>
                                  </p:stCondLst>
                                  <p:childTnLst>
                                    <p:set>
                                      <p:cBhvr>
                                        <p:cTn id="183" dur="1" fill="hold">
                                          <p:stCondLst>
                                            <p:cond delay="0"/>
                                          </p:stCondLst>
                                        </p:cTn>
                                        <p:tgtEl>
                                          <p:spTgt spid="62"/>
                                        </p:tgtEl>
                                        <p:attrNameLst>
                                          <p:attrName>style.visibility</p:attrName>
                                        </p:attrNameLst>
                                      </p:cBhvr>
                                      <p:to>
                                        <p:strVal val="visible"/>
                                      </p:to>
                                    </p:set>
                                    <p:animEffect transition="in" filter="fade">
                                      <p:cBhvr>
                                        <p:cTn id="184" dur="1000"/>
                                        <p:tgtEl>
                                          <p:spTgt spid="62"/>
                                        </p:tgtEl>
                                      </p:cBhvr>
                                    </p:animEffect>
                                    <p:anim calcmode="lin" valueType="num">
                                      <p:cBhvr>
                                        <p:cTn id="185" dur="1000" fill="hold"/>
                                        <p:tgtEl>
                                          <p:spTgt spid="62"/>
                                        </p:tgtEl>
                                        <p:attrNameLst>
                                          <p:attrName>ppt_x</p:attrName>
                                        </p:attrNameLst>
                                      </p:cBhvr>
                                      <p:tavLst>
                                        <p:tav tm="0">
                                          <p:val>
                                            <p:strVal val="#ppt_x"/>
                                          </p:val>
                                        </p:tav>
                                        <p:tav tm="100000">
                                          <p:val>
                                            <p:strVal val="#ppt_x"/>
                                          </p:val>
                                        </p:tav>
                                      </p:tavLst>
                                    </p:anim>
                                    <p:anim calcmode="lin" valueType="num">
                                      <p:cBhvr>
                                        <p:cTn id="186" dur="1000" fill="hold"/>
                                        <p:tgtEl>
                                          <p:spTgt spid="62"/>
                                        </p:tgtEl>
                                        <p:attrNameLst>
                                          <p:attrName>ppt_y</p:attrName>
                                        </p:attrNameLst>
                                      </p:cBhvr>
                                      <p:tavLst>
                                        <p:tav tm="0">
                                          <p:val>
                                            <p:strVal val="#ppt_y+.1"/>
                                          </p:val>
                                        </p:tav>
                                        <p:tav tm="100000">
                                          <p:val>
                                            <p:strVal val="#ppt_y"/>
                                          </p:val>
                                        </p:tav>
                                      </p:tavLst>
                                    </p:anim>
                                  </p:childTnLst>
                                </p:cTn>
                              </p:par>
                              <p:par>
                                <p:cTn id="187" presetID="42" presetClass="entr" presetSubtype="0" fill="hold" grpId="0" nodeType="withEffect">
                                  <p:stCondLst>
                                    <p:cond delay="0"/>
                                  </p:stCondLst>
                                  <p:childTnLst>
                                    <p:set>
                                      <p:cBhvr>
                                        <p:cTn id="188" dur="1" fill="hold">
                                          <p:stCondLst>
                                            <p:cond delay="0"/>
                                          </p:stCondLst>
                                        </p:cTn>
                                        <p:tgtEl>
                                          <p:spTgt spid="63"/>
                                        </p:tgtEl>
                                        <p:attrNameLst>
                                          <p:attrName>style.visibility</p:attrName>
                                        </p:attrNameLst>
                                      </p:cBhvr>
                                      <p:to>
                                        <p:strVal val="visible"/>
                                      </p:to>
                                    </p:set>
                                    <p:animEffect transition="in" filter="fade">
                                      <p:cBhvr>
                                        <p:cTn id="189" dur="1000"/>
                                        <p:tgtEl>
                                          <p:spTgt spid="63"/>
                                        </p:tgtEl>
                                      </p:cBhvr>
                                    </p:animEffect>
                                    <p:anim calcmode="lin" valueType="num">
                                      <p:cBhvr>
                                        <p:cTn id="190" dur="1000" fill="hold"/>
                                        <p:tgtEl>
                                          <p:spTgt spid="63"/>
                                        </p:tgtEl>
                                        <p:attrNameLst>
                                          <p:attrName>ppt_x</p:attrName>
                                        </p:attrNameLst>
                                      </p:cBhvr>
                                      <p:tavLst>
                                        <p:tav tm="0">
                                          <p:val>
                                            <p:strVal val="#ppt_x"/>
                                          </p:val>
                                        </p:tav>
                                        <p:tav tm="100000">
                                          <p:val>
                                            <p:strVal val="#ppt_x"/>
                                          </p:val>
                                        </p:tav>
                                      </p:tavLst>
                                    </p:anim>
                                    <p:anim calcmode="lin" valueType="num">
                                      <p:cBhvr>
                                        <p:cTn id="191" dur="1000" fill="hold"/>
                                        <p:tgtEl>
                                          <p:spTgt spid="63"/>
                                        </p:tgtEl>
                                        <p:attrNameLst>
                                          <p:attrName>ppt_y</p:attrName>
                                        </p:attrNameLst>
                                      </p:cBhvr>
                                      <p:tavLst>
                                        <p:tav tm="0">
                                          <p:val>
                                            <p:strVal val="#ppt_y+.1"/>
                                          </p:val>
                                        </p:tav>
                                        <p:tav tm="100000">
                                          <p:val>
                                            <p:strVal val="#ppt_y"/>
                                          </p:val>
                                        </p:tav>
                                      </p:tavLst>
                                    </p:anim>
                                  </p:childTnLst>
                                </p:cTn>
                              </p:par>
                              <p:par>
                                <p:cTn id="192" presetID="42" presetClass="entr" presetSubtype="0" fill="hold" grpId="0" nodeType="withEffect">
                                  <p:stCondLst>
                                    <p:cond delay="0"/>
                                  </p:stCondLst>
                                  <p:childTnLst>
                                    <p:set>
                                      <p:cBhvr>
                                        <p:cTn id="193" dur="1" fill="hold">
                                          <p:stCondLst>
                                            <p:cond delay="0"/>
                                          </p:stCondLst>
                                        </p:cTn>
                                        <p:tgtEl>
                                          <p:spTgt spid="89"/>
                                        </p:tgtEl>
                                        <p:attrNameLst>
                                          <p:attrName>style.visibility</p:attrName>
                                        </p:attrNameLst>
                                      </p:cBhvr>
                                      <p:to>
                                        <p:strVal val="visible"/>
                                      </p:to>
                                    </p:set>
                                    <p:animEffect transition="in" filter="fade">
                                      <p:cBhvr>
                                        <p:cTn id="194" dur="1000"/>
                                        <p:tgtEl>
                                          <p:spTgt spid="89"/>
                                        </p:tgtEl>
                                      </p:cBhvr>
                                    </p:animEffect>
                                    <p:anim calcmode="lin" valueType="num">
                                      <p:cBhvr>
                                        <p:cTn id="195" dur="1000" fill="hold"/>
                                        <p:tgtEl>
                                          <p:spTgt spid="89"/>
                                        </p:tgtEl>
                                        <p:attrNameLst>
                                          <p:attrName>ppt_x</p:attrName>
                                        </p:attrNameLst>
                                      </p:cBhvr>
                                      <p:tavLst>
                                        <p:tav tm="0">
                                          <p:val>
                                            <p:strVal val="#ppt_x"/>
                                          </p:val>
                                        </p:tav>
                                        <p:tav tm="100000">
                                          <p:val>
                                            <p:strVal val="#ppt_x"/>
                                          </p:val>
                                        </p:tav>
                                      </p:tavLst>
                                    </p:anim>
                                    <p:anim calcmode="lin" valueType="num">
                                      <p:cBhvr>
                                        <p:cTn id="196" dur="1000" fill="hold"/>
                                        <p:tgtEl>
                                          <p:spTgt spid="89"/>
                                        </p:tgtEl>
                                        <p:attrNameLst>
                                          <p:attrName>ppt_y</p:attrName>
                                        </p:attrNameLst>
                                      </p:cBhvr>
                                      <p:tavLst>
                                        <p:tav tm="0">
                                          <p:val>
                                            <p:strVal val="#ppt_y+.1"/>
                                          </p:val>
                                        </p:tav>
                                        <p:tav tm="100000">
                                          <p:val>
                                            <p:strVal val="#ppt_y"/>
                                          </p:val>
                                        </p:tav>
                                      </p:tavLst>
                                    </p:anim>
                                  </p:childTnLst>
                                </p:cTn>
                              </p:par>
                              <p:par>
                                <p:cTn id="197" presetID="42" presetClass="entr" presetSubtype="0" fill="hold" grpId="0" nodeType="withEffect">
                                  <p:stCondLst>
                                    <p:cond delay="0"/>
                                  </p:stCondLst>
                                  <p:childTnLst>
                                    <p:set>
                                      <p:cBhvr>
                                        <p:cTn id="198" dur="1" fill="hold">
                                          <p:stCondLst>
                                            <p:cond delay="0"/>
                                          </p:stCondLst>
                                        </p:cTn>
                                        <p:tgtEl>
                                          <p:spTgt spid="18"/>
                                        </p:tgtEl>
                                        <p:attrNameLst>
                                          <p:attrName>style.visibility</p:attrName>
                                        </p:attrNameLst>
                                      </p:cBhvr>
                                      <p:to>
                                        <p:strVal val="visible"/>
                                      </p:to>
                                    </p:set>
                                    <p:animEffect transition="in" filter="fade">
                                      <p:cBhvr>
                                        <p:cTn id="199" dur="1000"/>
                                        <p:tgtEl>
                                          <p:spTgt spid="18"/>
                                        </p:tgtEl>
                                      </p:cBhvr>
                                    </p:animEffect>
                                    <p:anim calcmode="lin" valueType="num">
                                      <p:cBhvr>
                                        <p:cTn id="200" dur="1000" fill="hold"/>
                                        <p:tgtEl>
                                          <p:spTgt spid="18"/>
                                        </p:tgtEl>
                                        <p:attrNameLst>
                                          <p:attrName>ppt_x</p:attrName>
                                        </p:attrNameLst>
                                      </p:cBhvr>
                                      <p:tavLst>
                                        <p:tav tm="0">
                                          <p:val>
                                            <p:strVal val="#ppt_x"/>
                                          </p:val>
                                        </p:tav>
                                        <p:tav tm="100000">
                                          <p:val>
                                            <p:strVal val="#ppt_x"/>
                                          </p:val>
                                        </p:tav>
                                      </p:tavLst>
                                    </p:anim>
                                    <p:anim calcmode="lin" valueType="num">
                                      <p:cBhvr>
                                        <p:cTn id="201" dur="1000" fill="hold"/>
                                        <p:tgtEl>
                                          <p:spTgt spid="18"/>
                                        </p:tgtEl>
                                        <p:attrNameLst>
                                          <p:attrName>ppt_y</p:attrName>
                                        </p:attrNameLst>
                                      </p:cBhvr>
                                      <p:tavLst>
                                        <p:tav tm="0">
                                          <p:val>
                                            <p:strVal val="#ppt_y+.1"/>
                                          </p:val>
                                        </p:tav>
                                        <p:tav tm="100000">
                                          <p:val>
                                            <p:strVal val="#ppt_y"/>
                                          </p:val>
                                        </p:tav>
                                      </p:tavLst>
                                    </p:anim>
                                  </p:childTnLst>
                                </p:cTn>
                              </p:par>
                              <p:par>
                                <p:cTn id="202" presetID="42" presetClass="entr" presetSubtype="0" fill="hold" grpId="0" nodeType="withEffect">
                                  <p:stCondLst>
                                    <p:cond delay="0"/>
                                  </p:stCondLst>
                                  <p:childTnLst>
                                    <p:set>
                                      <p:cBhvr>
                                        <p:cTn id="203" dur="1" fill="hold">
                                          <p:stCondLst>
                                            <p:cond delay="0"/>
                                          </p:stCondLst>
                                        </p:cTn>
                                        <p:tgtEl>
                                          <p:spTgt spid="19"/>
                                        </p:tgtEl>
                                        <p:attrNameLst>
                                          <p:attrName>style.visibility</p:attrName>
                                        </p:attrNameLst>
                                      </p:cBhvr>
                                      <p:to>
                                        <p:strVal val="visible"/>
                                      </p:to>
                                    </p:set>
                                    <p:animEffect transition="in" filter="fade">
                                      <p:cBhvr>
                                        <p:cTn id="204" dur="1000"/>
                                        <p:tgtEl>
                                          <p:spTgt spid="19"/>
                                        </p:tgtEl>
                                      </p:cBhvr>
                                    </p:animEffect>
                                    <p:anim calcmode="lin" valueType="num">
                                      <p:cBhvr>
                                        <p:cTn id="205" dur="1000" fill="hold"/>
                                        <p:tgtEl>
                                          <p:spTgt spid="19"/>
                                        </p:tgtEl>
                                        <p:attrNameLst>
                                          <p:attrName>ppt_x</p:attrName>
                                        </p:attrNameLst>
                                      </p:cBhvr>
                                      <p:tavLst>
                                        <p:tav tm="0">
                                          <p:val>
                                            <p:strVal val="#ppt_x"/>
                                          </p:val>
                                        </p:tav>
                                        <p:tav tm="100000">
                                          <p:val>
                                            <p:strVal val="#ppt_x"/>
                                          </p:val>
                                        </p:tav>
                                      </p:tavLst>
                                    </p:anim>
                                    <p:anim calcmode="lin" valueType="num">
                                      <p:cBhvr>
                                        <p:cTn id="206" dur="1000" fill="hold"/>
                                        <p:tgtEl>
                                          <p:spTgt spid="19"/>
                                        </p:tgtEl>
                                        <p:attrNameLst>
                                          <p:attrName>ppt_y</p:attrName>
                                        </p:attrNameLst>
                                      </p:cBhvr>
                                      <p:tavLst>
                                        <p:tav tm="0">
                                          <p:val>
                                            <p:strVal val="#ppt_y+.1"/>
                                          </p:val>
                                        </p:tav>
                                        <p:tav tm="100000">
                                          <p:val>
                                            <p:strVal val="#ppt_y"/>
                                          </p:val>
                                        </p:tav>
                                      </p:tavLst>
                                    </p:anim>
                                  </p:childTnLst>
                                </p:cTn>
                              </p:par>
                              <p:par>
                                <p:cTn id="207" presetID="42" presetClass="entr" presetSubtype="0" fill="hold" grpId="0" nodeType="withEffect">
                                  <p:stCondLst>
                                    <p:cond delay="0"/>
                                  </p:stCondLst>
                                  <p:childTnLst>
                                    <p:set>
                                      <p:cBhvr>
                                        <p:cTn id="208" dur="1" fill="hold">
                                          <p:stCondLst>
                                            <p:cond delay="0"/>
                                          </p:stCondLst>
                                        </p:cTn>
                                        <p:tgtEl>
                                          <p:spTgt spid="33"/>
                                        </p:tgtEl>
                                        <p:attrNameLst>
                                          <p:attrName>style.visibility</p:attrName>
                                        </p:attrNameLst>
                                      </p:cBhvr>
                                      <p:to>
                                        <p:strVal val="visible"/>
                                      </p:to>
                                    </p:set>
                                    <p:animEffect transition="in" filter="fade">
                                      <p:cBhvr>
                                        <p:cTn id="209" dur="1000"/>
                                        <p:tgtEl>
                                          <p:spTgt spid="33"/>
                                        </p:tgtEl>
                                      </p:cBhvr>
                                    </p:animEffect>
                                    <p:anim calcmode="lin" valueType="num">
                                      <p:cBhvr>
                                        <p:cTn id="210" dur="1000" fill="hold"/>
                                        <p:tgtEl>
                                          <p:spTgt spid="33"/>
                                        </p:tgtEl>
                                        <p:attrNameLst>
                                          <p:attrName>ppt_x</p:attrName>
                                        </p:attrNameLst>
                                      </p:cBhvr>
                                      <p:tavLst>
                                        <p:tav tm="0">
                                          <p:val>
                                            <p:strVal val="#ppt_x"/>
                                          </p:val>
                                        </p:tav>
                                        <p:tav tm="100000">
                                          <p:val>
                                            <p:strVal val="#ppt_x"/>
                                          </p:val>
                                        </p:tav>
                                      </p:tavLst>
                                    </p:anim>
                                    <p:anim calcmode="lin" valueType="num">
                                      <p:cBhvr>
                                        <p:cTn id="211" dur="1000" fill="hold"/>
                                        <p:tgtEl>
                                          <p:spTgt spid="33"/>
                                        </p:tgtEl>
                                        <p:attrNameLst>
                                          <p:attrName>ppt_y</p:attrName>
                                        </p:attrNameLst>
                                      </p:cBhvr>
                                      <p:tavLst>
                                        <p:tav tm="0">
                                          <p:val>
                                            <p:strVal val="#ppt_y+.1"/>
                                          </p:val>
                                        </p:tav>
                                        <p:tav tm="100000">
                                          <p:val>
                                            <p:strVal val="#ppt_y"/>
                                          </p:val>
                                        </p:tav>
                                      </p:tavLst>
                                    </p:anim>
                                  </p:childTnLst>
                                </p:cTn>
                              </p:par>
                              <p:par>
                                <p:cTn id="212" presetID="42" presetClass="entr" presetSubtype="0" fill="hold" grpId="0" nodeType="withEffect">
                                  <p:stCondLst>
                                    <p:cond delay="0"/>
                                  </p:stCondLst>
                                  <p:childTnLst>
                                    <p:set>
                                      <p:cBhvr>
                                        <p:cTn id="213" dur="1" fill="hold">
                                          <p:stCondLst>
                                            <p:cond delay="0"/>
                                          </p:stCondLst>
                                        </p:cTn>
                                        <p:tgtEl>
                                          <p:spTgt spid="34"/>
                                        </p:tgtEl>
                                        <p:attrNameLst>
                                          <p:attrName>style.visibility</p:attrName>
                                        </p:attrNameLst>
                                      </p:cBhvr>
                                      <p:to>
                                        <p:strVal val="visible"/>
                                      </p:to>
                                    </p:set>
                                    <p:animEffect transition="in" filter="fade">
                                      <p:cBhvr>
                                        <p:cTn id="214" dur="1000"/>
                                        <p:tgtEl>
                                          <p:spTgt spid="34"/>
                                        </p:tgtEl>
                                      </p:cBhvr>
                                    </p:animEffect>
                                    <p:anim calcmode="lin" valueType="num">
                                      <p:cBhvr>
                                        <p:cTn id="215" dur="1000" fill="hold"/>
                                        <p:tgtEl>
                                          <p:spTgt spid="34"/>
                                        </p:tgtEl>
                                        <p:attrNameLst>
                                          <p:attrName>ppt_x</p:attrName>
                                        </p:attrNameLst>
                                      </p:cBhvr>
                                      <p:tavLst>
                                        <p:tav tm="0">
                                          <p:val>
                                            <p:strVal val="#ppt_x"/>
                                          </p:val>
                                        </p:tav>
                                        <p:tav tm="100000">
                                          <p:val>
                                            <p:strVal val="#ppt_x"/>
                                          </p:val>
                                        </p:tav>
                                      </p:tavLst>
                                    </p:anim>
                                    <p:anim calcmode="lin" valueType="num">
                                      <p:cBhvr>
                                        <p:cTn id="216" dur="1000" fill="hold"/>
                                        <p:tgtEl>
                                          <p:spTgt spid="34"/>
                                        </p:tgtEl>
                                        <p:attrNameLst>
                                          <p:attrName>ppt_y</p:attrName>
                                        </p:attrNameLst>
                                      </p:cBhvr>
                                      <p:tavLst>
                                        <p:tav tm="0">
                                          <p:val>
                                            <p:strVal val="#ppt_y+.1"/>
                                          </p:val>
                                        </p:tav>
                                        <p:tav tm="100000">
                                          <p:val>
                                            <p:strVal val="#ppt_y"/>
                                          </p:val>
                                        </p:tav>
                                      </p:tavLst>
                                    </p:anim>
                                  </p:childTnLst>
                                </p:cTn>
                              </p:par>
                              <p:par>
                                <p:cTn id="217" presetID="42" presetClass="entr" presetSubtype="0" fill="hold" grpId="0" nodeType="withEffect">
                                  <p:stCondLst>
                                    <p:cond delay="0"/>
                                  </p:stCondLst>
                                  <p:childTnLst>
                                    <p:set>
                                      <p:cBhvr>
                                        <p:cTn id="218" dur="1" fill="hold">
                                          <p:stCondLst>
                                            <p:cond delay="0"/>
                                          </p:stCondLst>
                                        </p:cTn>
                                        <p:tgtEl>
                                          <p:spTgt spid="38"/>
                                        </p:tgtEl>
                                        <p:attrNameLst>
                                          <p:attrName>style.visibility</p:attrName>
                                        </p:attrNameLst>
                                      </p:cBhvr>
                                      <p:to>
                                        <p:strVal val="visible"/>
                                      </p:to>
                                    </p:set>
                                    <p:animEffect transition="in" filter="fade">
                                      <p:cBhvr>
                                        <p:cTn id="219" dur="1000"/>
                                        <p:tgtEl>
                                          <p:spTgt spid="38"/>
                                        </p:tgtEl>
                                      </p:cBhvr>
                                    </p:animEffect>
                                    <p:anim calcmode="lin" valueType="num">
                                      <p:cBhvr>
                                        <p:cTn id="220" dur="1000" fill="hold"/>
                                        <p:tgtEl>
                                          <p:spTgt spid="38"/>
                                        </p:tgtEl>
                                        <p:attrNameLst>
                                          <p:attrName>ppt_x</p:attrName>
                                        </p:attrNameLst>
                                      </p:cBhvr>
                                      <p:tavLst>
                                        <p:tav tm="0">
                                          <p:val>
                                            <p:strVal val="#ppt_x"/>
                                          </p:val>
                                        </p:tav>
                                        <p:tav tm="100000">
                                          <p:val>
                                            <p:strVal val="#ppt_x"/>
                                          </p:val>
                                        </p:tav>
                                      </p:tavLst>
                                    </p:anim>
                                    <p:anim calcmode="lin" valueType="num">
                                      <p:cBhvr>
                                        <p:cTn id="221" dur="1000" fill="hold"/>
                                        <p:tgtEl>
                                          <p:spTgt spid="38"/>
                                        </p:tgtEl>
                                        <p:attrNameLst>
                                          <p:attrName>ppt_y</p:attrName>
                                        </p:attrNameLst>
                                      </p:cBhvr>
                                      <p:tavLst>
                                        <p:tav tm="0">
                                          <p:val>
                                            <p:strVal val="#ppt_y+.1"/>
                                          </p:val>
                                        </p:tav>
                                        <p:tav tm="100000">
                                          <p:val>
                                            <p:strVal val="#ppt_y"/>
                                          </p:val>
                                        </p:tav>
                                      </p:tavLst>
                                    </p:anim>
                                  </p:childTnLst>
                                </p:cTn>
                              </p:par>
                              <p:par>
                                <p:cTn id="222" presetID="42" presetClass="entr" presetSubtype="0" fill="hold" grpId="0" nodeType="withEffect">
                                  <p:stCondLst>
                                    <p:cond delay="0"/>
                                  </p:stCondLst>
                                  <p:childTnLst>
                                    <p:set>
                                      <p:cBhvr>
                                        <p:cTn id="223" dur="1" fill="hold">
                                          <p:stCondLst>
                                            <p:cond delay="0"/>
                                          </p:stCondLst>
                                        </p:cTn>
                                        <p:tgtEl>
                                          <p:spTgt spid="39"/>
                                        </p:tgtEl>
                                        <p:attrNameLst>
                                          <p:attrName>style.visibility</p:attrName>
                                        </p:attrNameLst>
                                      </p:cBhvr>
                                      <p:to>
                                        <p:strVal val="visible"/>
                                      </p:to>
                                    </p:set>
                                    <p:animEffect transition="in" filter="fade">
                                      <p:cBhvr>
                                        <p:cTn id="224" dur="1000"/>
                                        <p:tgtEl>
                                          <p:spTgt spid="39"/>
                                        </p:tgtEl>
                                      </p:cBhvr>
                                    </p:animEffect>
                                    <p:anim calcmode="lin" valueType="num">
                                      <p:cBhvr>
                                        <p:cTn id="225" dur="1000" fill="hold"/>
                                        <p:tgtEl>
                                          <p:spTgt spid="39"/>
                                        </p:tgtEl>
                                        <p:attrNameLst>
                                          <p:attrName>ppt_x</p:attrName>
                                        </p:attrNameLst>
                                      </p:cBhvr>
                                      <p:tavLst>
                                        <p:tav tm="0">
                                          <p:val>
                                            <p:strVal val="#ppt_x"/>
                                          </p:val>
                                        </p:tav>
                                        <p:tav tm="100000">
                                          <p:val>
                                            <p:strVal val="#ppt_x"/>
                                          </p:val>
                                        </p:tav>
                                      </p:tavLst>
                                    </p:anim>
                                    <p:anim calcmode="lin" valueType="num">
                                      <p:cBhvr>
                                        <p:cTn id="226" dur="1000" fill="hold"/>
                                        <p:tgtEl>
                                          <p:spTgt spid="39"/>
                                        </p:tgtEl>
                                        <p:attrNameLst>
                                          <p:attrName>ppt_y</p:attrName>
                                        </p:attrNameLst>
                                      </p:cBhvr>
                                      <p:tavLst>
                                        <p:tav tm="0">
                                          <p:val>
                                            <p:strVal val="#ppt_y+.1"/>
                                          </p:val>
                                        </p:tav>
                                        <p:tav tm="100000">
                                          <p:val>
                                            <p:strVal val="#ppt_y"/>
                                          </p:val>
                                        </p:tav>
                                      </p:tavLst>
                                    </p:anim>
                                  </p:childTnLst>
                                </p:cTn>
                              </p:par>
                              <p:par>
                                <p:cTn id="227" presetID="42" presetClass="entr" presetSubtype="0" fill="hold" nodeType="withEffect">
                                  <p:stCondLst>
                                    <p:cond delay="0"/>
                                  </p:stCondLst>
                                  <p:childTnLst>
                                    <p:set>
                                      <p:cBhvr>
                                        <p:cTn id="228" dur="1" fill="hold">
                                          <p:stCondLst>
                                            <p:cond delay="0"/>
                                          </p:stCondLst>
                                        </p:cTn>
                                        <p:tgtEl>
                                          <p:spTgt spid="45"/>
                                        </p:tgtEl>
                                        <p:attrNameLst>
                                          <p:attrName>style.visibility</p:attrName>
                                        </p:attrNameLst>
                                      </p:cBhvr>
                                      <p:to>
                                        <p:strVal val="visible"/>
                                      </p:to>
                                    </p:set>
                                    <p:animEffect transition="in" filter="fade">
                                      <p:cBhvr>
                                        <p:cTn id="229" dur="1000"/>
                                        <p:tgtEl>
                                          <p:spTgt spid="45"/>
                                        </p:tgtEl>
                                      </p:cBhvr>
                                    </p:animEffect>
                                    <p:anim calcmode="lin" valueType="num">
                                      <p:cBhvr>
                                        <p:cTn id="230" dur="1000" fill="hold"/>
                                        <p:tgtEl>
                                          <p:spTgt spid="45"/>
                                        </p:tgtEl>
                                        <p:attrNameLst>
                                          <p:attrName>ppt_x</p:attrName>
                                        </p:attrNameLst>
                                      </p:cBhvr>
                                      <p:tavLst>
                                        <p:tav tm="0">
                                          <p:val>
                                            <p:strVal val="#ppt_x"/>
                                          </p:val>
                                        </p:tav>
                                        <p:tav tm="100000">
                                          <p:val>
                                            <p:strVal val="#ppt_x"/>
                                          </p:val>
                                        </p:tav>
                                      </p:tavLst>
                                    </p:anim>
                                    <p:anim calcmode="lin" valueType="num">
                                      <p:cBhvr>
                                        <p:cTn id="231" dur="1000" fill="hold"/>
                                        <p:tgtEl>
                                          <p:spTgt spid="45"/>
                                        </p:tgtEl>
                                        <p:attrNameLst>
                                          <p:attrName>ppt_y</p:attrName>
                                        </p:attrNameLst>
                                      </p:cBhvr>
                                      <p:tavLst>
                                        <p:tav tm="0">
                                          <p:val>
                                            <p:strVal val="#ppt_y+.1"/>
                                          </p:val>
                                        </p:tav>
                                        <p:tav tm="100000">
                                          <p:val>
                                            <p:strVal val="#ppt_y"/>
                                          </p:val>
                                        </p:tav>
                                      </p:tavLst>
                                    </p:anim>
                                  </p:childTnLst>
                                </p:cTn>
                              </p:par>
                              <p:par>
                                <p:cTn id="232" presetID="42" presetClass="entr" presetSubtype="0" fill="hold" nodeType="withEffect">
                                  <p:stCondLst>
                                    <p:cond delay="0"/>
                                  </p:stCondLst>
                                  <p:childTnLst>
                                    <p:set>
                                      <p:cBhvr>
                                        <p:cTn id="233" dur="1" fill="hold">
                                          <p:stCondLst>
                                            <p:cond delay="0"/>
                                          </p:stCondLst>
                                        </p:cTn>
                                        <p:tgtEl>
                                          <p:spTgt spid="46"/>
                                        </p:tgtEl>
                                        <p:attrNameLst>
                                          <p:attrName>style.visibility</p:attrName>
                                        </p:attrNameLst>
                                      </p:cBhvr>
                                      <p:to>
                                        <p:strVal val="visible"/>
                                      </p:to>
                                    </p:set>
                                    <p:animEffect transition="in" filter="fade">
                                      <p:cBhvr>
                                        <p:cTn id="234" dur="1000"/>
                                        <p:tgtEl>
                                          <p:spTgt spid="46"/>
                                        </p:tgtEl>
                                      </p:cBhvr>
                                    </p:animEffect>
                                    <p:anim calcmode="lin" valueType="num">
                                      <p:cBhvr>
                                        <p:cTn id="235" dur="1000" fill="hold"/>
                                        <p:tgtEl>
                                          <p:spTgt spid="46"/>
                                        </p:tgtEl>
                                        <p:attrNameLst>
                                          <p:attrName>ppt_x</p:attrName>
                                        </p:attrNameLst>
                                      </p:cBhvr>
                                      <p:tavLst>
                                        <p:tav tm="0">
                                          <p:val>
                                            <p:strVal val="#ppt_x"/>
                                          </p:val>
                                        </p:tav>
                                        <p:tav tm="100000">
                                          <p:val>
                                            <p:strVal val="#ppt_x"/>
                                          </p:val>
                                        </p:tav>
                                      </p:tavLst>
                                    </p:anim>
                                    <p:anim calcmode="lin" valueType="num">
                                      <p:cBhvr>
                                        <p:cTn id="236" dur="1000" fill="hold"/>
                                        <p:tgtEl>
                                          <p:spTgt spid="46"/>
                                        </p:tgtEl>
                                        <p:attrNameLst>
                                          <p:attrName>ppt_y</p:attrName>
                                        </p:attrNameLst>
                                      </p:cBhvr>
                                      <p:tavLst>
                                        <p:tav tm="0">
                                          <p:val>
                                            <p:strVal val="#ppt_y+.1"/>
                                          </p:val>
                                        </p:tav>
                                        <p:tav tm="100000">
                                          <p:val>
                                            <p:strVal val="#ppt_y"/>
                                          </p:val>
                                        </p:tav>
                                      </p:tavLst>
                                    </p:anim>
                                  </p:childTnLst>
                                </p:cTn>
                              </p:par>
                              <p:par>
                                <p:cTn id="237" presetID="42" presetClass="entr" presetSubtype="0" fill="hold" grpId="0" nodeType="withEffect">
                                  <p:stCondLst>
                                    <p:cond delay="0"/>
                                  </p:stCondLst>
                                  <p:childTnLst>
                                    <p:set>
                                      <p:cBhvr>
                                        <p:cTn id="238" dur="1" fill="hold">
                                          <p:stCondLst>
                                            <p:cond delay="0"/>
                                          </p:stCondLst>
                                        </p:cTn>
                                        <p:tgtEl>
                                          <p:spTgt spid="64"/>
                                        </p:tgtEl>
                                        <p:attrNameLst>
                                          <p:attrName>style.visibility</p:attrName>
                                        </p:attrNameLst>
                                      </p:cBhvr>
                                      <p:to>
                                        <p:strVal val="visible"/>
                                      </p:to>
                                    </p:set>
                                    <p:animEffect transition="in" filter="fade">
                                      <p:cBhvr>
                                        <p:cTn id="239" dur="1000"/>
                                        <p:tgtEl>
                                          <p:spTgt spid="64"/>
                                        </p:tgtEl>
                                      </p:cBhvr>
                                    </p:animEffect>
                                    <p:anim calcmode="lin" valueType="num">
                                      <p:cBhvr>
                                        <p:cTn id="240" dur="1000" fill="hold"/>
                                        <p:tgtEl>
                                          <p:spTgt spid="64"/>
                                        </p:tgtEl>
                                        <p:attrNameLst>
                                          <p:attrName>ppt_x</p:attrName>
                                        </p:attrNameLst>
                                      </p:cBhvr>
                                      <p:tavLst>
                                        <p:tav tm="0">
                                          <p:val>
                                            <p:strVal val="#ppt_x"/>
                                          </p:val>
                                        </p:tav>
                                        <p:tav tm="100000">
                                          <p:val>
                                            <p:strVal val="#ppt_x"/>
                                          </p:val>
                                        </p:tav>
                                      </p:tavLst>
                                    </p:anim>
                                    <p:anim calcmode="lin" valueType="num">
                                      <p:cBhvr>
                                        <p:cTn id="241" dur="1000" fill="hold"/>
                                        <p:tgtEl>
                                          <p:spTgt spid="64"/>
                                        </p:tgtEl>
                                        <p:attrNameLst>
                                          <p:attrName>ppt_y</p:attrName>
                                        </p:attrNameLst>
                                      </p:cBhvr>
                                      <p:tavLst>
                                        <p:tav tm="0">
                                          <p:val>
                                            <p:strVal val="#ppt_y+.1"/>
                                          </p:val>
                                        </p:tav>
                                        <p:tav tm="100000">
                                          <p:val>
                                            <p:strVal val="#ppt_y"/>
                                          </p:val>
                                        </p:tav>
                                      </p:tavLst>
                                    </p:anim>
                                  </p:childTnLst>
                                </p:cTn>
                              </p:par>
                              <p:par>
                                <p:cTn id="242" presetID="42" presetClass="entr" presetSubtype="0" fill="hold" nodeType="withEffect">
                                  <p:stCondLst>
                                    <p:cond delay="0"/>
                                  </p:stCondLst>
                                  <p:childTnLst>
                                    <p:set>
                                      <p:cBhvr>
                                        <p:cTn id="243" dur="1" fill="hold">
                                          <p:stCondLst>
                                            <p:cond delay="0"/>
                                          </p:stCondLst>
                                        </p:cTn>
                                        <p:tgtEl>
                                          <p:spTgt spid="74"/>
                                        </p:tgtEl>
                                        <p:attrNameLst>
                                          <p:attrName>style.visibility</p:attrName>
                                        </p:attrNameLst>
                                      </p:cBhvr>
                                      <p:to>
                                        <p:strVal val="visible"/>
                                      </p:to>
                                    </p:set>
                                    <p:animEffect transition="in" filter="fade">
                                      <p:cBhvr>
                                        <p:cTn id="244" dur="1000"/>
                                        <p:tgtEl>
                                          <p:spTgt spid="74"/>
                                        </p:tgtEl>
                                      </p:cBhvr>
                                    </p:animEffect>
                                    <p:anim calcmode="lin" valueType="num">
                                      <p:cBhvr>
                                        <p:cTn id="245" dur="1000" fill="hold"/>
                                        <p:tgtEl>
                                          <p:spTgt spid="74"/>
                                        </p:tgtEl>
                                        <p:attrNameLst>
                                          <p:attrName>ppt_x</p:attrName>
                                        </p:attrNameLst>
                                      </p:cBhvr>
                                      <p:tavLst>
                                        <p:tav tm="0">
                                          <p:val>
                                            <p:strVal val="#ppt_x"/>
                                          </p:val>
                                        </p:tav>
                                        <p:tav tm="100000">
                                          <p:val>
                                            <p:strVal val="#ppt_x"/>
                                          </p:val>
                                        </p:tav>
                                      </p:tavLst>
                                    </p:anim>
                                    <p:anim calcmode="lin" valueType="num">
                                      <p:cBhvr>
                                        <p:cTn id="246" dur="1000" fill="hold"/>
                                        <p:tgtEl>
                                          <p:spTgt spid="74"/>
                                        </p:tgtEl>
                                        <p:attrNameLst>
                                          <p:attrName>ppt_y</p:attrName>
                                        </p:attrNameLst>
                                      </p:cBhvr>
                                      <p:tavLst>
                                        <p:tav tm="0">
                                          <p:val>
                                            <p:strVal val="#ppt_y+.1"/>
                                          </p:val>
                                        </p:tav>
                                        <p:tav tm="100000">
                                          <p:val>
                                            <p:strVal val="#ppt_y"/>
                                          </p:val>
                                        </p:tav>
                                      </p:tavLst>
                                    </p:anim>
                                  </p:childTnLst>
                                </p:cTn>
                              </p:par>
                              <p:par>
                                <p:cTn id="247" presetID="42" presetClass="entr" presetSubtype="0" fill="hold" nodeType="withEffect">
                                  <p:stCondLst>
                                    <p:cond delay="0"/>
                                  </p:stCondLst>
                                  <p:childTnLst>
                                    <p:set>
                                      <p:cBhvr>
                                        <p:cTn id="248" dur="1" fill="hold">
                                          <p:stCondLst>
                                            <p:cond delay="0"/>
                                          </p:stCondLst>
                                        </p:cTn>
                                        <p:tgtEl>
                                          <p:spTgt spid="75"/>
                                        </p:tgtEl>
                                        <p:attrNameLst>
                                          <p:attrName>style.visibility</p:attrName>
                                        </p:attrNameLst>
                                      </p:cBhvr>
                                      <p:to>
                                        <p:strVal val="visible"/>
                                      </p:to>
                                    </p:set>
                                    <p:animEffect transition="in" filter="fade">
                                      <p:cBhvr>
                                        <p:cTn id="249" dur="1000"/>
                                        <p:tgtEl>
                                          <p:spTgt spid="75"/>
                                        </p:tgtEl>
                                      </p:cBhvr>
                                    </p:animEffect>
                                    <p:anim calcmode="lin" valueType="num">
                                      <p:cBhvr>
                                        <p:cTn id="250" dur="1000" fill="hold"/>
                                        <p:tgtEl>
                                          <p:spTgt spid="75"/>
                                        </p:tgtEl>
                                        <p:attrNameLst>
                                          <p:attrName>ppt_x</p:attrName>
                                        </p:attrNameLst>
                                      </p:cBhvr>
                                      <p:tavLst>
                                        <p:tav tm="0">
                                          <p:val>
                                            <p:strVal val="#ppt_x"/>
                                          </p:val>
                                        </p:tav>
                                        <p:tav tm="100000">
                                          <p:val>
                                            <p:strVal val="#ppt_x"/>
                                          </p:val>
                                        </p:tav>
                                      </p:tavLst>
                                    </p:anim>
                                    <p:anim calcmode="lin" valueType="num">
                                      <p:cBhvr>
                                        <p:cTn id="251" dur="1000" fill="hold"/>
                                        <p:tgtEl>
                                          <p:spTgt spid="75"/>
                                        </p:tgtEl>
                                        <p:attrNameLst>
                                          <p:attrName>ppt_y</p:attrName>
                                        </p:attrNameLst>
                                      </p:cBhvr>
                                      <p:tavLst>
                                        <p:tav tm="0">
                                          <p:val>
                                            <p:strVal val="#ppt_y+.1"/>
                                          </p:val>
                                        </p:tav>
                                        <p:tav tm="100000">
                                          <p:val>
                                            <p:strVal val="#ppt_y"/>
                                          </p:val>
                                        </p:tav>
                                      </p:tavLst>
                                    </p:anim>
                                  </p:childTnLst>
                                </p:cTn>
                              </p:par>
                              <p:par>
                                <p:cTn id="252" presetID="42" presetClass="entr" presetSubtype="0" fill="hold" nodeType="withEffect">
                                  <p:stCondLst>
                                    <p:cond delay="0"/>
                                  </p:stCondLst>
                                  <p:childTnLst>
                                    <p:set>
                                      <p:cBhvr>
                                        <p:cTn id="253" dur="1" fill="hold">
                                          <p:stCondLst>
                                            <p:cond delay="0"/>
                                          </p:stCondLst>
                                        </p:cTn>
                                        <p:tgtEl>
                                          <p:spTgt spid="84"/>
                                        </p:tgtEl>
                                        <p:attrNameLst>
                                          <p:attrName>style.visibility</p:attrName>
                                        </p:attrNameLst>
                                      </p:cBhvr>
                                      <p:to>
                                        <p:strVal val="visible"/>
                                      </p:to>
                                    </p:set>
                                    <p:animEffect transition="in" filter="fade">
                                      <p:cBhvr>
                                        <p:cTn id="254" dur="1000"/>
                                        <p:tgtEl>
                                          <p:spTgt spid="84"/>
                                        </p:tgtEl>
                                      </p:cBhvr>
                                    </p:animEffect>
                                    <p:anim calcmode="lin" valueType="num">
                                      <p:cBhvr>
                                        <p:cTn id="255" dur="1000" fill="hold"/>
                                        <p:tgtEl>
                                          <p:spTgt spid="84"/>
                                        </p:tgtEl>
                                        <p:attrNameLst>
                                          <p:attrName>ppt_x</p:attrName>
                                        </p:attrNameLst>
                                      </p:cBhvr>
                                      <p:tavLst>
                                        <p:tav tm="0">
                                          <p:val>
                                            <p:strVal val="#ppt_x"/>
                                          </p:val>
                                        </p:tav>
                                        <p:tav tm="100000">
                                          <p:val>
                                            <p:strVal val="#ppt_x"/>
                                          </p:val>
                                        </p:tav>
                                      </p:tavLst>
                                    </p:anim>
                                    <p:anim calcmode="lin" valueType="num">
                                      <p:cBhvr>
                                        <p:cTn id="256" dur="1000" fill="hold"/>
                                        <p:tgtEl>
                                          <p:spTgt spid="84"/>
                                        </p:tgtEl>
                                        <p:attrNameLst>
                                          <p:attrName>ppt_y</p:attrName>
                                        </p:attrNameLst>
                                      </p:cBhvr>
                                      <p:tavLst>
                                        <p:tav tm="0">
                                          <p:val>
                                            <p:strVal val="#ppt_y+.1"/>
                                          </p:val>
                                        </p:tav>
                                        <p:tav tm="100000">
                                          <p:val>
                                            <p:strVal val="#ppt_y"/>
                                          </p:val>
                                        </p:tav>
                                      </p:tavLst>
                                    </p:anim>
                                  </p:childTnLst>
                                </p:cTn>
                              </p:par>
                              <p:par>
                                <p:cTn id="257" presetID="42" presetClass="entr" presetSubtype="0" fill="hold" grpId="0" nodeType="withEffect">
                                  <p:stCondLst>
                                    <p:cond delay="0"/>
                                  </p:stCondLst>
                                  <p:childTnLst>
                                    <p:set>
                                      <p:cBhvr>
                                        <p:cTn id="258" dur="1" fill="hold">
                                          <p:stCondLst>
                                            <p:cond delay="0"/>
                                          </p:stCondLst>
                                        </p:cTn>
                                        <p:tgtEl>
                                          <p:spTgt spid="90"/>
                                        </p:tgtEl>
                                        <p:attrNameLst>
                                          <p:attrName>style.visibility</p:attrName>
                                        </p:attrNameLst>
                                      </p:cBhvr>
                                      <p:to>
                                        <p:strVal val="visible"/>
                                      </p:to>
                                    </p:set>
                                    <p:animEffect transition="in" filter="fade">
                                      <p:cBhvr>
                                        <p:cTn id="259" dur="1000"/>
                                        <p:tgtEl>
                                          <p:spTgt spid="90"/>
                                        </p:tgtEl>
                                      </p:cBhvr>
                                    </p:animEffect>
                                    <p:anim calcmode="lin" valueType="num">
                                      <p:cBhvr>
                                        <p:cTn id="260" dur="1000" fill="hold"/>
                                        <p:tgtEl>
                                          <p:spTgt spid="90"/>
                                        </p:tgtEl>
                                        <p:attrNameLst>
                                          <p:attrName>ppt_x</p:attrName>
                                        </p:attrNameLst>
                                      </p:cBhvr>
                                      <p:tavLst>
                                        <p:tav tm="0">
                                          <p:val>
                                            <p:strVal val="#ppt_x"/>
                                          </p:val>
                                        </p:tav>
                                        <p:tav tm="100000">
                                          <p:val>
                                            <p:strVal val="#ppt_x"/>
                                          </p:val>
                                        </p:tav>
                                      </p:tavLst>
                                    </p:anim>
                                    <p:anim calcmode="lin" valueType="num">
                                      <p:cBhvr>
                                        <p:cTn id="261" dur="1000" fill="hold"/>
                                        <p:tgtEl>
                                          <p:spTgt spid="90"/>
                                        </p:tgtEl>
                                        <p:attrNameLst>
                                          <p:attrName>ppt_y</p:attrName>
                                        </p:attrNameLst>
                                      </p:cBhvr>
                                      <p:tavLst>
                                        <p:tav tm="0">
                                          <p:val>
                                            <p:strVal val="#ppt_y+.1"/>
                                          </p:val>
                                        </p:tav>
                                        <p:tav tm="100000">
                                          <p:val>
                                            <p:strVal val="#ppt_y"/>
                                          </p:val>
                                        </p:tav>
                                      </p:tavLst>
                                    </p:anim>
                                  </p:childTnLst>
                                </p:cTn>
                              </p:par>
                              <p:par>
                                <p:cTn id="262" presetID="42" presetClass="entr" presetSubtype="0" fill="hold" grpId="0" nodeType="withEffect">
                                  <p:stCondLst>
                                    <p:cond delay="0"/>
                                  </p:stCondLst>
                                  <p:childTnLst>
                                    <p:set>
                                      <p:cBhvr>
                                        <p:cTn id="263" dur="1" fill="hold">
                                          <p:stCondLst>
                                            <p:cond delay="0"/>
                                          </p:stCondLst>
                                        </p:cTn>
                                        <p:tgtEl>
                                          <p:spTgt spid="9"/>
                                        </p:tgtEl>
                                        <p:attrNameLst>
                                          <p:attrName>style.visibility</p:attrName>
                                        </p:attrNameLst>
                                      </p:cBhvr>
                                      <p:to>
                                        <p:strVal val="visible"/>
                                      </p:to>
                                    </p:set>
                                    <p:animEffect transition="in" filter="fade">
                                      <p:cBhvr>
                                        <p:cTn id="264" dur="1000"/>
                                        <p:tgtEl>
                                          <p:spTgt spid="9"/>
                                        </p:tgtEl>
                                      </p:cBhvr>
                                    </p:animEffect>
                                    <p:anim calcmode="lin" valueType="num">
                                      <p:cBhvr>
                                        <p:cTn id="265" dur="1000" fill="hold"/>
                                        <p:tgtEl>
                                          <p:spTgt spid="9"/>
                                        </p:tgtEl>
                                        <p:attrNameLst>
                                          <p:attrName>ppt_x</p:attrName>
                                        </p:attrNameLst>
                                      </p:cBhvr>
                                      <p:tavLst>
                                        <p:tav tm="0">
                                          <p:val>
                                            <p:strVal val="#ppt_x"/>
                                          </p:val>
                                        </p:tav>
                                        <p:tav tm="100000">
                                          <p:val>
                                            <p:strVal val="#ppt_x"/>
                                          </p:val>
                                        </p:tav>
                                      </p:tavLst>
                                    </p:anim>
                                    <p:anim calcmode="lin" valueType="num">
                                      <p:cBhvr>
                                        <p:cTn id="266" dur="1000" fill="hold"/>
                                        <p:tgtEl>
                                          <p:spTgt spid="9"/>
                                        </p:tgtEl>
                                        <p:attrNameLst>
                                          <p:attrName>ppt_y</p:attrName>
                                        </p:attrNameLst>
                                      </p:cBhvr>
                                      <p:tavLst>
                                        <p:tav tm="0">
                                          <p:val>
                                            <p:strVal val="#ppt_y+.1"/>
                                          </p:val>
                                        </p:tav>
                                        <p:tav tm="100000">
                                          <p:val>
                                            <p:strVal val="#ppt_y"/>
                                          </p:val>
                                        </p:tav>
                                      </p:tavLst>
                                    </p:anim>
                                  </p:childTnLst>
                                </p:cTn>
                              </p:par>
                              <p:par>
                                <p:cTn id="267" presetID="42" presetClass="entr" presetSubtype="0" fill="hold" nodeType="withEffect">
                                  <p:stCondLst>
                                    <p:cond delay="0"/>
                                  </p:stCondLst>
                                  <p:childTnLst>
                                    <p:set>
                                      <p:cBhvr>
                                        <p:cTn id="268" dur="1" fill="hold">
                                          <p:stCondLst>
                                            <p:cond delay="0"/>
                                          </p:stCondLst>
                                        </p:cTn>
                                        <p:tgtEl>
                                          <p:spTgt spid="83"/>
                                        </p:tgtEl>
                                        <p:attrNameLst>
                                          <p:attrName>style.visibility</p:attrName>
                                        </p:attrNameLst>
                                      </p:cBhvr>
                                      <p:to>
                                        <p:strVal val="visible"/>
                                      </p:to>
                                    </p:set>
                                    <p:animEffect transition="in" filter="fade">
                                      <p:cBhvr>
                                        <p:cTn id="269" dur="1000"/>
                                        <p:tgtEl>
                                          <p:spTgt spid="83"/>
                                        </p:tgtEl>
                                      </p:cBhvr>
                                    </p:animEffect>
                                    <p:anim calcmode="lin" valueType="num">
                                      <p:cBhvr>
                                        <p:cTn id="270" dur="1000" fill="hold"/>
                                        <p:tgtEl>
                                          <p:spTgt spid="83"/>
                                        </p:tgtEl>
                                        <p:attrNameLst>
                                          <p:attrName>ppt_x</p:attrName>
                                        </p:attrNameLst>
                                      </p:cBhvr>
                                      <p:tavLst>
                                        <p:tav tm="0">
                                          <p:val>
                                            <p:strVal val="#ppt_x"/>
                                          </p:val>
                                        </p:tav>
                                        <p:tav tm="100000">
                                          <p:val>
                                            <p:strVal val="#ppt_x"/>
                                          </p:val>
                                        </p:tav>
                                      </p:tavLst>
                                    </p:anim>
                                    <p:anim calcmode="lin" valueType="num">
                                      <p:cBhvr>
                                        <p:cTn id="271" dur="1000" fill="hold"/>
                                        <p:tgtEl>
                                          <p:spTgt spid="83"/>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6"/>
                                        </p:tgtEl>
                                        <p:attrNameLst>
                                          <p:attrName>style.visibility</p:attrName>
                                        </p:attrNameLst>
                                      </p:cBhvr>
                                      <p:to>
                                        <p:strVal val="visible"/>
                                      </p:to>
                                    </p:set>
                                    <p:animEffect transition="in" filter="fade">
                                      <p:cBhvr>
                                        <p:cTn id="274" dur="1000"/>
                                        <p:tgtEl>
                                          <p:spTgt spid="66"/>
                                        </p:tgtEl>
                                      </p:cBhvr>
                                    </p:animEffect>
                                    <p:anim calcmode="lin" valueType="num">
                                      <p:cBhvr>
                                        <p:cTn id="275" dur="1000" fill="hold"/>
                                        <p:tgtEl>
                                          <p:spTgt spid="66"/>
                                        </p:tgtEl>
                                        <p:attrNameLst>
                                          <p:attrName>ppt_x</p:attrName>
                                        </p:attrNameLst>
                                      </p:cBhvr>
                                      <p:tavLst>
                                        <p:tav tm="0">
                                          <p:val>
                                            <p:strVal val="#ppt_x"/>
                                          </p:val>
                                        </p:tav>
                                        <p:tav tm="100000">
                                          <p:val>
                                            <p:strVal val="#ppt_x"/>
                                          </p:val>
                                        </p:tav>
                                      </p:tavLst>
                                    </p:anim>
                                    <p:anim calcmode="lin" valueType="num">
                                      <p:cBhvr>
                                        <p:cTn id="2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277" fill="hold" nodeType="clickPar">
                      <p:stCondLst>
                        <p:cond delay="indefinite"/>
                      </p:stCondLst>
                      <p:childTnLst>
                        <p:par>
                          <p:cTn id="278" fill="hold" nodeType="withGroup">
                            <p:stCondLst>
                              <p:cond delay="0"/>
                            </p:stCondLst>
                            <p:childTnLst>
                              <p:par>
                                <p:cTn id="279" presetID="42" presetClass="entr" presetSubtype="0" fill="hold" nodeType="clickEffect">
                                  <p:stCondLst>
                                    <p:cond delay="0"/>
                                  </p:stCondLst>
                                  <p:childTnLst>
                                    <p:set>
                                      <p:cBhvr>
                                        <p:cTn id="280" dur="1" fill="hold">
                                          <p:stCondLst>
                                            <p:cond delay="0"/>
                                          </p:stCondLst>
                                        </p:cTn>
                                        <p:tgtEl>
                                          <p:spTgt spid="87"/>
                                        </p:tgtEl>
                                        <p:attrNameLst>
                                          <p:attrName>style.visibility</p:attrName>
                                        </p:attrNameLst>
                                      </p:cBhvr>
                                      <p:to>
                                        <p:strVal val="visible"/>
                                      </p:to>
                                    </p:set>
                                    <p:animEffect transition="in" filter="fade">
                                      <p:cBhvr>
                                        <p:cTn id="281" dur="1000"/>
                                        <p:tgtEl>
                                          <p:spTgt spid="87"/>
                                        </p:tgtEl>
                                      </p:cBhvr>
                                    </p:animEffect>
                                    <p:anim calcmode="lin" valueType="num">
                                      <p:cBhvr>
                                        <p:cTn id="282" dur="1000" fill="hold"/>
                                        <p:tgtEl>
                                          <p:spTgt spid="87"/>
                                        </p:tgtEl>
                                        <p:attrNameLst>
                                          <p:attrName>ppt_x</p:attrName>
                                        </p:attrNameLst>
                                      </p:cBhvr>
                                      <p:tavLst>
                                        <p:tav tm="0">
                                          <p:val>
                                            <p:strVal val="#ppt_x"/>
                                          </p:val>
                                        </p:tav>
                                        <p:tav tm="100000">
                                          <p:val>
                                            <p:strVal val="#ppt_x"/>
                                          </p:val>
                                        </p:tav>
                                      </p:tavLst>
                                    </p:anim>
                                    <p:anim calcmode="lin" valueType="num">
                                      <p:cBhvr>
                                        <p:cTn id="283" dur="1000" fill="hold"/>
                                        <p:tgtEl>
                                          <p:spTgt spid="87"/>
                                        </p:tgtEl>
                                        <p:attrNameLst>
                                          <p:attrName>ppt_y</p:attrName>
                                        </p:attrNameLst>
                                      </p:cBhvr>
                                      <p:tavLst>
                                        <p:tav tm="0">
                                          <p:val>
                                            <p:strVal val="#ppt_y+.1"/>
                                          </p:val>
                                        </p:tav>
                                        <p:tav tm="100000">
                                          <p:val>
                                            <p:strVal val="#ppt_y"/>
                                          </p:val>
                                        </p:tav>
                                      </p:tavLst>
                                    </p:anim>
                                  </p:childTnLst>
                                </p:cTn>
                              </p:par>
                              <p:par>
                                <p:cTn id="284" presetID="42" presetClass="entr" presetSubtype="0" fill="hold" grpId="0" nodeType="withEffect">
                                  <p:stCondLst>
                                    <p:cond delay="0"/>
                                  </p:stCondLst>
                                  <p:childTnLst>
                                    <p:set>
                                      <p:cBhvr>
                                        <p:cTn id="285" dur="1" fill="hold">
                                          <p:stCondLst>
                                            <p:cond delay="0"/>
                                          </p:stCondLst>
                                        </p:cTn>
                                        <p:tgtEl>
                                          <p:spTgt spid="8"/>
                                        </p:tgtEl>
                                        <p:attrNameLst>
                                          <p:attrName>style.visibility</p:attrName>
                                        </p:attrNameLst>
                                      </p:cBhvr>
                                      <p:to>
                                        <p:strVal val="visible"/>
                                      </p:to>
                                    </p:set>
                                    <p:animEffect transition="in" filter="fade">
                                      <p:cBhvr>
                                        <p:cTn id="286" dur="1000"/>
                                        <p:tgtEl>
                                          <p:spTgt spid="8"/>
                                        </p:tgtEl>
                                      </p:cBhvr>
                                    </p:animEffect>
                                    <p:anim calcmode="lin" valueType="num">
                                      <p:cBhvr>
                                        <p:cTn id="287" dur="1000" fill="hold"/>
                                        <p:tgtEl>
                                          <p:spTgt spid="8"/>
                                        </p:tgtEl>
                                        <p:attrNameLst>
                                          <p:attrName>ppt_x</p:attrName>
                                        </p:attrNameLst>
                                      </p:cBhvr>
                                      <p:tavLst>
                                        <p:tav tm="0">
                                          <p:val>
                                            <p:strVal val="#ppt_x"/>
                                          </p:val>
                                        </p:tav>
                                        <p:tav tm="100000">
                                          <p:val>
                                            <p:strVal val="#ppt_x"/>
                                          </p:val>
                                        </p:tav>
                                      </p:tavLst>
                                    </p:anim>
                                    <p:anim calcmode="lin" valueType="num">
                                      <p:cBhvr>
                                        <p:cTn id="288" dur="1000" fill="hold"/>
                                        <p:tgtEl>
                                          <p:spTgt spid="8"/>
                                        </p:tgtEl>
                                        <p:attrNameLst>
                                          <p:attrName>ppt_y</p:attrName>
                                        </p:attrNameLst>
                                      </p:cBhvr>
                                      <p:tavLst>
                                        <p:tav tm="0">
                                          <p:val>
                                            <p:strVal val="#ppt_y+.1"/>
                                          </p:val>
                                        </p:tav>
                                        <p:tav tm="100000">
                                          <p:val>
                                            <p:strVal val="#ppt_y"/>
                                          </p:val>
                                        </p:tav>
                                      </p:tavLst>
                                    </p:anim>
                                  </p:childTnLst>
                                </p:cTn>
                              </p:par>
                              <p:par>
                                <p:cTn id="289" presetID="42" presetClass="entr" presetSubtype="0" fill="hold" grpId="0" nodeType="withEffect">
                                  <p:stCondLst>
                                    <p:cond delay="0"/>
                                  </p:stCondLst>
                                  <p:childTnLst>
                                    <p:set>
                                      <p:cBhvr>
                                        <p:cTn id="290" dur="1" fill="hold">
                                          <p:stCondLst>
                                            <p:cond delay="0"/>
                                          </p:stCondLst>
                                        </p:cTn>
                                        <p:tgtEl>
                                          <p:spTgt spid="20"/>
                                        </p:tgtEl>
                                        <p:attrNameLst>
                                          <p:attrName>style.visibility</p:attrName>
                                        </p:attrNameLst>
                                      </p:cBhvr>
                                      <p:to>
                                        <p:strVal val="visible"/>
                                      </p:to>
                                    </p:set>
                                    <p:animEffect transition="in" filter="fade">
                                      <p:cBhvr>
                                        <p:cTn id="291" dur="1000"/>
                                        <p:tgtEl>
                                          <p:spTgt spid="20"/>
                                        </p:tgtEl>
                                      </p:cBhvr>
                                    </p:animEffect>
                                    <p:anim calcmode="lin" valueType="num">
                                      <p:cBhvr>
                                        <p:cTn id="292" dur="1000" fill="hold"/>
                                        <p:tgtEl>
                                          <p:spTgt spid="20"/>
                                        </p:tgtEl>
                                        <p:attrNameLst>
                                          <p:attrName>ppt_x</p:attrName>
                                        </p:attrNameLst>
                                      </p:cBhvr>
                                      <p:tavLst>
                                        <p:tav tm="0">
                                          <p:val>
                                            <p:strVal val="#ppt_x"/>
                                          </p:val>
                                        </p:tav>
                                        <p:tav tm="100000">
                                          <p:val>
                                            <p:strVal val="#ppt_x"/>
                                          </p:val>
                                        </p:tav>
                                      </p:tavLst>
                                    </p:anim>
                                    <p:anim calcmode="lin" valueType="num">
                                      <p:cBhvr>
                                        <p:cTn id="293" dur="1000" fill="hold"/>
                                        <p:tgtEl>
                                          <p:spTgt spid="20"/>
                                        </p:tgtEl>
                                        <p:attrNameLst>
                                          <p:attrName>ppt_y</p:attrName>
                                        </p:attrNameLst>
                                      </p:cBhvr>
                                      <p:tavLst>
                                        <p:tav tm="0">
                                          <p:val>
                                            <p:strVal val="#ppt_y+.1"/>
                                          </p:val>
                                        </p:tav>
                                        <p:tav tm="100000">
                                          <p:val>
                                            <p:strVal val="#ppt_y"/>
                                          </p:val>
                                        </p:tav>
                                      </p:tavLst>
                                    </p:anim>
                                  </p:childTnLst>
                                </p:cTn>
                              </p:par>
                              <p:par>
                                <p:cTn id="294" presetID="42" presetClass="entr" presetSubtype="0" fill="hold" grpId="0" nodeType="withEffect">
                                  <p:stCondLst>
                                    <p:cond delay="0"/>
                                  </p:stCondLst>
                                  <p:childTnLst>
                                    <p:set>
                                      <p:cBhvr>
                                        <p:cTn id="295" dur="1" fill="hold">
                                          <p:stCondLst>
                                            <p:cond delay="0"/>
                                          </p:stCondLst>
                                        </p:cTn>
                                        <p:tgtEl>
                                          <p:spTgt spid="21"/>
                                        </p:tgtEl>
                                        <p:attrNameLst>
                                          <p:attrName>style.visibility</p:attrName>
                                        </p:attrNameLst>
                                      </p:cBhvr>
                                      <p:to>
                                        <p:strVal val="visible"/>
                                      </p:to>
                                    </p:set>
                                    <p:animEffect transition="in" filter="fade">
                                      <p:cBhvr>
                                        <p:cTn id="296" dur="1000"/>
                                        <p:tgtEl>
                                          <p:spTgt spid="21"/>
                                        </p:tgtEl>
                                      </p:cBhvr>
                                    </p:animEffect>
                                    <p:anim calcmode="lin" valueType="num">
                                      <p:cBhvr>
                                        <p:cTn id="297" dur="1000" fill="hold"/>
                                        <p:tgtEl>
                                          <p:spTgt spid="21"/>
                                        </p:tgtEl>
                                        <p:attrNameLst>
                                          <p:attrName>ppt_x</p:attrName>
                                        </p:attrNameLst>
                                      </p:cBhvr>
                                      <p:tavLst>
                                        <p:tav tm="0">
                                          <p:val>
                                            <p:strVal val="#ppt_x"/>
                                          </p:val>
                                        </p:tav>
                                        <p:tav tm="100000">
                                          <p:val>
                                            <p:strVal val="#ppt_x"/>
                                          </p:val>
                                        </p:tav>
                                      </p:tavLst>
                                    </p:anim>
                                    <p:anim calcmode="lin" valueType="num">
                                      <p:cBhvr>
                                        <p:cTn id="298" dur="1000" fill="hold"/>
                                        <p:tgtEl>
                                          <p:spTgt spid="21"/>
                                        </p:tgtEl>
                                        <p:attrNameLst>
                                          <p:attrName>ppt_y</p:attrName>
                                        </p:attrNameLst>
                                      </p:cBhvr>
                                      <p:tavLst>
                                        <p:tav tm="0">
                                          <p:val>
                                            <p:strVal val="#ppt_y+.1"/>
                                          </p:val>
                                        </p:tav>
                                        <p:tav tm="100000">
                                          <p:val>
                                            <p:strVal val="#ppt_y"/>
                                          </p:val>
                                        </p:tav>
                                      </p:tavLst>
                                    </p:anim>
                                  </p:childTnLst>
                                </p:cTn>
                              </p:par>
                              <p:par>
                                <p:cTn id="299" presetID="42" presetClass="entr" presetSubtype="0" fill="hold" grpId="0" nodeType="withEffect">
                                  <p:stCondLst>
                                    <p:cond delay="0"/>
                                  </p:stCondLst>
                                  <p:childTnLst>
                                    <p:set>
                                      <p:cBhvr>
                                        <p:cTn id="300" dur="1" fill="hold">
                                          <p:stCondLst>
                                            <p:cond delay="0"/>
                                          </p:stCondLst>
                                        </p:cTn>
                                        <p:tgtEl>
                                          <p:spTgt spid="31"/>
                                        </p:tgtEl>
                                        <p:attrNameLst>
                                          <p:attrName>style.visibility</p:attrName>
                                        </p:attrNameLst>
                                      </p:cBhvr>
                                      <p:to>
                                        <p:strVal val="visible"/>
                                      </p:to>
                                    </p:set>
                                    <p:animEffect transition="in" filter="fade">
                                      <p:cBhvr>
                                        <p:cTn id="301" dur="1000"/>
                                        <p:tgtEl>
                                          <p:spTgt spid="31"/>
                                        </p:tgtEl>
                                      </p:cBhvr>
                                    </p:animEffect>
                                    <p:anim calcmode="lin" valueType="num">
                                      <p:cBhvr>
                                        <p:cTn id="302" dur="1000" fill="hold"/>
                                        <p:tgtEl>
                                          <p:spTgt spid="31"/>
                                        </p:tgtEl>
                                        <p:attrNameLst>
                                          <p:attrName>ppt_x</p:attrName>
                                        </p:attrNameLst>
                                      </p:cBhvr>
                                      <p:tavLst>
                                        <p:tav tm="0">
                                          <p:val>
                                            <p:strVal val="#ppt_x"/>
                                          </p:val>
                                        </p:tav>
                                        <p:tav tm="100000">
                                          <p:val>
                                            <p:strVal val="#ppt_x"/>
                                          </p:val>
                                        </p:tav>
                                      </p:tavLst>
                                    </p:anim>
                                    <p:anim calcmode="lin" valueType="num">
                                      <p:cBhvr>
                                        <p:cTn id="303" dur="1000" fill="hold"/>
                                        <p:tgtEl>
                                          <p:spTgt spid="31"/>
                                        </p:tgtEl>
                                        <p:attrNameLst>
                                          <p:attrName>ppt_y</p:attrName>
                                        </p:attrNameLst>
                                      </p:cBhvr>
                                      <p:tavLst>
                                        <p:tav tm="0">
                                          <p:val>
                                            <p:strVal val="#ppt_y+.1"/>
                                          </p:val>
                                        </p:tav>
                                        <p:tav tm="100000">
                                          <p:val>
                                            <p:strVal val="#ppt_y"/>
                                          </p:val>
                                        </p:tav>
                                      </p:tavLst>
                                    </p:anim>
                                  </p:childTnLst>
                                </p:cTn>
                              </p:par>
                              <p:par>
                                <p:cTn id="304" presetID="42" presetClass="entr" presetSubtype="0" fill="hold" grpId="0" nodeType="withEffect">
                                  <p:stCondLst>
                                    <p:cond delay="0"/>
                                  </p:stCondLst>
                                  <p:childTnLst>
                                    <p:set>
                                      <p:cBhvr>
                                        <p:cTn id="305" dur="1" fill="hold">
                                          <p:stCondLst>
                                            <p:cond delay="0"/>
                                          </p:stCondLst>
                                        </p:cTn>
                                        <p:tgtEl>
                                          <p:spTgt spid="40"/>
                                        </p:tgtEl>
                                        <p:attrNameLst>
                                          <p:attrName>style.visibility</p:attrName>
                                        </p:attrNameLst>
                                      </p:cBhvr>
                                      <p:to>
                                        <p:strVal val="visible"/>
                                      </p:to>
                                    </p:set>
                                    <p:animEffect transition="in" filter="fade">
                                      <p:cBhvr>
                                        <p:cTn id="306" dur="1000"/>
                                        <p:tgtEl>
                                          <p:spTgt spid="40"/>
                                        </p:tgtEl>
                                      </p:cBhvr>
                                    </p:animEffect>
                                    <p:anim calcmode="lin" valueType="num">
                                      <p:cBhvr>
                                        <p:cTn id="307" dur="1000" fill="hold"/>
                                        <p:tgtEl>
                                          <p:spTgt spid="40"/>
                                        </p:tgtEl>
                                        <p:attrNameLst>
                                          <p:attrName>ppt_x</p:attrName>
                                        </p:attrNameLst>
                                      </p:cBhvr>
                                      <p:tavLst>
                                        <p:tav tm="0">
                                          <p:val>
                                            <p:strVal val="#ppt_x"/>
                                          </p:val>
                                        </p:tav>
                                        <p:tav tm="100000">
                                          <p:val>
                                            <p:strVal val="#ppt_x"/>
                                          </p:val>
                                        </p:tav>
                                      </p:tavLst>
                                    </p:anim>
                                    <p:anim calcmode="lin" valueType="num">
                                      <p:cBhvr>
                                        <p:cTn id="308" dur="1000" fill="hold"/>
                                        <p:tgtEl>
                                          <p:spTgt spid="40"/>
                                        </p:tgtEl>
                                        <p:attrNameLst>
                                          <p:attrName>ppt_y</p:attrName>
                                        </p:attrNameLst>
                                      </p:cBhvr>
                                      <p:tavLst>
                                        <p:tav tm="0">
                                          <p:val>
                                            <p:strVal val="#ppt_y+.1"/>
                                          </p:val>
                                        </p:tav>
                                        <p:tav tm="100000">
                                          <p:val>
                                            <p:strVal val="#ppt_y"/>
                                          </p:val>
                                        </p:tav>
                                      </p:tavLst>
                                    </p:anim>
                                  </p:childTnLst>
                                </p:cTn>
                              </p:par>
                              <p:par>
                                <p:cTn id="309" presetID="42" presetClass="entr" presetSubtype="0" fill="hold" grpId="0" nodeType="withEffect">
                                  <p:stCondLst>
                                    <p:cond delay="0"/>
                                  </p:stCondLst>
                                  <p:childTnLst>
                                    <p:set>
                                      <p:cBhvr>
                                        <p:cTn id="310" dur="1" fill="hold">
                                          <p:stCondLst>
                                            <p:cond delay="0"/>
                                          </p:stCondLst>
                                        </p:cTn>
                                        <p:tgtEl>
                                          <p:spTgt spid="58"/>
                                        </p:tgtEl>
                                        <p:attrNameLst>
                                          <p:attrName>style.visibility</p:attrName>
                                        </p:attrNameLst>
                                      </p:cBhvr>
                                      <p:to>
                                        <p:strVal val="visible"/>
                                      </p:to>
                                    </p:set>
                                    <p:animEffect transition="in" filter="fade">
                                      <p:cBhvr>
                                        <p:cTn id="311" dur="1000"/>
                                        <p:tgtEl>
                                          <p:spTgt spid="58"/>
                                        </p:tgtEl>
                                      </p:cBhvr>
                                    </p:animEffect>
                                    <p:anim calcmode="lin" valueType="num">
                                      <p:cBhvr>
                                        <p:cTn id="312" dur="1000" fill="hold"/>
                                        <p:tgtEl>
                                          <p:spTgt spid="58"/>
                                        </p:tgtEl>
                                        <p:attrNameLst>
                                          <p:attrName>ppt_x</p:attrName>
                                        </p:attrNameLst>
                                      </p:cBhvr>
                                      <p:tavLst>
                                        <p:tav tm="0">
                                          <p:val>
                                            <p:strVal val="#ppt_x"/>
                                          </p:val>
                                        </p:tav>
                                        <p:tav tm="100000">
                                          <p:val>
                                            <p:strVal val="#ppt_x"/>
                                          </p:val>
                                        </p:tav>
                                      </p:tavLst>
                                    </p:anim>
                                    <p:anim calcmode="lin" valueType="num">
                                      <p:cBhvr>
                                        <p:cTn id="313" dur="1000" fill="hold"/>
                                        <p:tgtEl>
                                          <p:spTgt spid="58"/>
                                        </p:tgtEl>
                                        <p:attrNameLst>
                                          <p:attrName>ppt_y</p:attrName>
                                        </p:attrNameLst>
                                      </p:cBhvr>
                                      <p:tavLst>
                                        <p:tav tm="0">
                                          <p:val>
                                            <p:strVal val="#ppt_y+.1"/>
                                          </p:val>
                                        </p:tav>
                                        <p:tav tm="100000">
                                          <p:val>
                                            <p:strVal val="#ppt_y"/>
                                          </p:val>
                                        </p:tav>
                                      </p:tavLst>
                                    </p:anim>
                                  </p:childTnLst>
                                </p:cTn>
                              </p:par>
                              <p:par>
                                <p:cTn id="314" presetID="42" presetClass="entr" presetSubtype="0" fill="hold" grpId="0" nodeType="withEffect">
                                  <p:stCondLst>
                                    <p:cond delay="0"/>
                                  </p:stCondLst>
                                  <p:childTnLst>
                                    <p:set>
                                      <p:cBhvr>
                                        <p:cTn id="315" dur="1" fill="hold">
                                          <p:stCondLst>
                                            <p:cond delay="0"/>
                                          </p:stCondLst>
                                        </p:cTn>
                                        <p:tgtEl>
                                          <p:spTgt spid="59"/>
                                        </p:tgtEl>
                                        <p:attrNameLst>
                                          <p:attrName>style.visibility</p:attrName>
                                        </p:attrNameLst>
                                      </p:cBhvr>
                                      <p:to>
                                        <p:strVal val="visible"/>
                                      </p:to>
                                    </p:set>
                                    <p:animEffect transition="in" filter="fade">
                                      <p:cBhvr>
                                        <p:cTn id="316" dur="1000"/>
                                        <p:tgtEl>
                                          <p:spTgt spid="59"/>
                                        </p:tgtEl>
                                      </p:cBhvr>
                                    </p:animEffect>
                                    <p:anim calcmode="lin" valueType="num">
                                      <p:cBhvr>
                                        <p:cTn id="317" dur="1000" fill="hold"/>
                                        <p:tgtEl>
                                          <p:spTgt spid="59"/>
                                        </p:tgtEl>
                                        <p:attrNameLst>
                                          <p:attrName>ppt_x</p:attrName>
                                        </p:attrNameLst>
                                      </p:cBhvr>
                                      <p:tavLst>
                                        <p:tav tm="0">
                                          <p:val>
                                            <p:strVal val="#ppt_x"/>
                                          </p:val>
                                        </p:tav>
                                        <p:tav tm="100000">
                                          <p:val>
                                            <p:strVal val="#ppt_x"/>
                                          </p:val>
                                        </p:tav>
                                      </p:tavLst>
                                    </p:anim>
                                    <p:anim calcmode="lin" valueType="num">
                                      <p:cBhvr>
                                        <p:cTn id="318" dur="1000" fill="hold"/>
                                        <p:tgtEl>
                                          <p:spTgt spid="59"/>
                                        </p:tgtEl>
                                        <p:attrNameLst>
                                          <p:attrName>ppt_y</p:attrName>
                                        </p:attrNameLst>
                                      </p:cBhvr>
                                      <p:tavLst>
                                        <p:tav tm="0">
                                          <p:val>
                                            <p:strVal val="#ppt_y+.1"/>
                                          </p:val>
                                        </p:tav>
                                        <p:tav tm="100000">
                                          <p:val>
                                            <p:strVal val="#ppt_y"/>
                                          </p:val>
                                        </p:tav>
                                      </p:tavLst>
                                    </p:anim>
                                  </p:childTnLst>
                                </p:cTn>
                              </p:par>
                              <p:par>
                                <p:cTn id="319" presetID="42" presetClass="entr" presetSubtype="0" fill="hold" grpId="0" nodeType="withEffect">
                                  <p:stCondLst>
                                    <p:cond delay="0"/>
                                  </p:stCondLst>
                                  <p:childTnLst>
                                    <p:set>
                                      <p:cBhvr>
                                        <p:cTn id="320" dur="1" fill="hold">
                                          <p:stCondLst>
                                            <p:cond delay="0"/>
                                          </p:stCondLst>
                                        </p:cTn>
                                        <p:tgtEl>
                                          <p:spTgt spid="60"/>
                                        </p:tgtEl>
                                        <p:attrNameLst>
                                          <p:attrName>style.visibility</p:attrName>
                                        </p:attrNameLst>
                                      </p:cBhvr>
                                      <p:to>
                                        <p:strVal val="visible"/>
                                      </p:to>
                                    </p:set>
                                    <p:animEffect transition="in" filter="fade">
                                      <p:cBhvr>
                                        <p:cTn id="321" dur="1000"/>
                                        <p:tgtEl>
                                          <p:spTgt spid="60"/>
                                        </p:tgtEl>
                                      </p:cBhvr>
                                    </p:animEffect>
                                    <p:anim calcmode="lin" valueType="num">
                                      <p:cBhvr>
                                        <p:cTn id="322" dur="1000" fill="hold"/>
                                        <p:tgtEl>
                                          <p:spTgt spid="60"/>
                                        </p:tgtEl>
                                        <p:attrNameLst>
                                          <p:attrName>ppt_x</p:attrName>
                                        </p:attrNameLst>
                                      </p:cBhvr>
                                      <p:tavLst>
                                        <p:tav tm="0">
                                          <p:val>
                                            <p:strVal val="#ppt_x"/>
                                          </p:val>
                                        </p:tav>
                                        <p:tav tm="100000">
                                          <p:val>
                                            <p:strVal val="#ppt_x"/>
                                          </p:val>
                                        </p:tav>
                                      </p:tavLst>
                                    </p:anim>
                                    <p:anim calcmode="lin" valueType="num">
                                      <p:cBhvr>
                                        <p:cTn id="323" dur="1000" fill="hold"/>
                                        <p:tgtEl>
                                          <p:spTgt spid="60"/>
                                        </p:tgtEl>
                                        <p:attrNameLst>
                                          <p:attrName>ppt_y</p:attrName>
                                        </p:attrNameLst>
                                      </p:cBhvr>
                                      <p:tavLst>
                                        <p:tav tm="0">
                                          <p:val>
                                            <p:strVal val="#ppt_y+.1"/>
                                          </p:val>
                                        </p:tav>
                                        <p:tav tm="100000">
                                          <p:val>
                                            <p:strVal val="#ppt_y"/>
                                          </p:val>
                                        </p:tav>
                                      </p:tavLst>
                                    </p:anim>
                                  </p:childTnLst>
                                </p:cTn>
                              </p:par>
                              <p:par>
                                <p:cTn id="324" presetID="42" presetClass="entr" presetSubtype="0" fill="hold" grpId="0" nodeType="withEffect">
                                  <p:stCondLst>
                                    <p:cond delay="0"/>
                                  </p:stCondLst>
                                  <p:childTnLst>
                                    <p:set>
                                      <p:cBhvr>
                                        <p:cTn id="325" dur="1" fill="hold">
                                          <p:stCondLst>
                                            <p:cond delay="0"/>
                                          </p:stCondLst>
                                        </p:cTn>
                                        <p:tgtEl>
                                          <p:spTgt spid="65"/>
                                        </p:tgtEl>
                                        <p:attrNameLst>
                                          <p:attrName>style.visibility</p:attrName>
                                        </p:attrNameLst>
                                      </p:cBhvr>
                                      <p:to>
                                        <p:strVal val="visible"/>
                                      </p:to>
                                    </p:set>
                                    <p:animEffect transition="in" filter="fade">
                                      <p:cBhvr>
                                        <p:cTn id="326" dur="1000"/>
                                        <p:tgtEl>
                                          <p:spTgt spid="65"/>
                                        </p:tgtEl>
                                      </p:cBhvr>
                                    </p:animEffect>
                                    <p:anim calcmode="lin" valueType="num">
                                      <p:cBhvr>
                                        <p:cTn id="327" dur="1000" fill="hold"/>
                                        <p:tgtEl>
                                          <p:spTgt spid="65"/>
                                        </p:tgtEl>
                                        <p:attrNameLst>
                                          <p:attrName>ppt_x</p:attrName>
                                        </p:attrNameLst>
                                      </p:cBhvr>
                                      <p:tavLst>
                                        <p:tav tm="0">
                                          <p:val>
                                            <p:strVal val="#ppt_x"/>
                                          </p:val>
                                        </p:tav>
                                        <p:tav tm="100000">
                                          <p:val>
                                            <p:strVal val="#ppt_x"/>
                                          </p:val>
                                        </p:tav>
                                      </p:tavLst>
                                    </p:anim>
                                    <p:anim calcmode="lin" valueType="num">
                                      <p:cBhvr>
                                        <p:cTn id="328" dur="1000" fill="hold"/>
                                        <p:tgtEl>
                                          <p:spTgt spid="65"/>
                                        </p:tgtEl>
                                        <p:attrNameLst>
                                          <p:attrName>ppt_y</p:attrName>
                                        </p:attrNameLst>
                                      </p:cBhvr>
                                      <p:tavLst>
                                        <p:tav tm="0">
                                          <p:val>
                                            <p:strVal val="#ppt_y+.1"/>
                                          </p:val>
                                        </p:tav>
                                        <p:tav tm="100000">
                                          <p:val>
                                            <p:strVal val="#ppt_y"/>
                                          </p:val>
                                        </p:tav>
                                      </p:tavLst>
                                    </p:anim>
                                  </p:childTnLst>
                                </p:cTn>
                              </p:par>
                              <p:par>
                                <p:cTn id="329" presetID="42" presetClass="entr" presetSubtype="0" fill="hold" grpId="0" nodeType="withEffect">
                                  <p:stCondLst>
                                    <p:cond delay="0"/>
                                  </p:stCondLst>
                                  <p:childTnLst>
                                    <p:set>
                                      <p:cBhvr>
                                        <p:cTn id="330" dur="1" fill="hold">
                                          <p:stCondLst>
                                            <p:cond delay="0"/>
                                          </p:stCondLst>
                                        </p:cTn>
                                        <p:tgtEl>
                                          <p:spTgt spid="67"/>
                                        </p:tgtEl>
                                        <p:attrNameLst>
                                          <p:attrName>style.visibility</p:attrName>
                                        </p:attrNameLst>
                                      </p:cBhvr>
                                      <p:to>
                                        <p:strVal val="visible"/>
                                      </p:to>
                                    </p:set>
                                    <p:animEffect transition="in" filter="fade">
                                      <p:cBhvr>
                                        <p:cTn id="331" dur="1000"/>
                                        <p:tgtEl>
                                          <p:spTgt spid="67"/>
                                        </p:tgtEl>
                                      </p:cBhvr>
                                    </p:animEffect>
                                    <p:anim calcmode="lin" valueType="num">
                                      <p:cBhvr>
                                        <p:cTn id="332" dur="1000" fill="hold"/>
                                        <p:tgtEl>
                                          <p:spTgt spid="67"/>
                                        </p:tgtEl>
                                        <p:attrNameLst>
                                          <p:attrName>ppt_x</p:attrName>
                                        </p:attrNameLst>
                                      </p:cBhvr>
                                      <p:tavLst>
                                        <p:tav tm="0">
                                          <p:val>
                                            <p:strVal val="#ppt_x"/>
                                          </p:val>
                                        </p:tav>
                                        <p:tav tm="100000">
                                          <p:val>
                                            <p:strVal val="#ppt_x"/>
                                          </p:val>
                                        </p:tav>
                                      </p:tavLst>
                                    </p:anim>
                                    <p:anim calcmode="lin" valueType="num">
                                      <p:cBhvr>
                                        <p:cTn id="333" dur="1000" fill="hold"/>
                                        <p:tgtEl>
                                          <p:spTgt spid="67"/>
                                        </p:tgtEl>
                                        <p:attrNameLst>
                                          <p:attrName>ppt_y</p:attrName>
                                        </p:attrNameLst>
                                      </p:cBhvr>
                                      <p:tavLst>
                                        <p:tav tm="0">
                                          <p:val>
                                            <p:strVal val="#ppt_y+.1"/>
                                          </p:val>
                                        </p:tav>
                                        <p:tav tm="100000">
                                          <p:val>
                                            <p:strVal val="#ppt_y"/>
                                          </p:val>
                                        </p:tav>
                                      </p:tavLst>
                                    </p:anim>
                                  </p:childTnLst>
                                </p:cTn>
                              </p:par>
                              <p:par>
                                <p:cTn id="334" presetID="42" presetClass="entr" presetSubtype="0" fill="hold" nodeType="withEffect">
                                  <p:stCondLst>
                                    <p:cond delay="0"/>
                                  </p:stCondLst>
                                  <p:childTnLst>
                                    <p:set>
                                      <p:cBhvr>
                                        <p:cTn id="335" dur="1" fill="hold">
                                          <p:stCondLst>
                                            <p:cond delay="0"/>
                                          </p:stCondLst>
                                        </p:cTn>
                                        <p:tgtEl>
                                          <p:spTgt spid="70"/>
                                        </p:tgtEl>
                                        <p:attrNameLst>
                                          <p:attrName>style.visibility</p:attrName>
                                        </p:attrNameLst>
                                      </p:cBhvr>
                                      <p:to>
                                        <p:strVal val="visible"/>
                                      </p:to>
                                    </p:set>
                                    <p:animEffect transition="in" filter="fade">
                                      <p:cBhvr>
                                        <p:cTn id="336" dur="1000"/>
                                        <p:tgtEl>
                                          <p:spTgt spid="70"/>
                                        </p:tgtEl>
                                      </p:cBhvr>
                                    </p:animEffect>
                                    <p:anim calcmode="lin" valueType="num">
                                      <p:cBhvr>
                                        <p:cTn id="337" dur="1000" fill="hold"/>
                                        <p:tgtEl>
                                          <p:spTgt spid="70"/>
                                        </p:tgtEl>
                                        <p:attrNameLst>
                                          <p:attrName>ppt_x</p:attrName>
                                        </p:attrNameLst>
                                      </p:cBhvr>
                                      <p:tavLst>
                                        <p:tav tm="0">
                                          <p:val>
                                            <p:strVal val="#ppt_x"/>
                                          </p:val>
                                        </p:tav>
                                        <p:tav tm="100000">
                                          <p:val>
                                            <p:strVal val="#ppt_x"/>
                                          </p:val>
                                        </p:tav>
                                      </p:tavLst>
                                    </p:anim>
                                    <p:anim calcmode="lin" valueType="num">
                                      <p:cBhvr>
                                        <p:cTn id="338" dur="1000" fill="hold"/>
                                        <p:tgtEl>
                                          <p:spTgt spid="70"/>
                                        </p:tgtEl>
                                        <p:attrNameLst>
                                          <p:attrName>ppt_y</p:attrName>
                                        </p:attrNameLst>
                                      </p:cBhvr>
                                      <p:tavLst>
                                        <p:tav tm="0">
                                          <p:val>
                                            <p:strVal val="#ppt_y+.1"/>
                                          </p:val>
                                        </p:tav>
                                        <p:tav tm="100000">
                                          <p:val>
                                            <p:strVal val="#ppt_y"/>
                                          </p:val>
                                        </p:tav>
                                      </p:tavLst>
                                    </p:anim>
                                  </p:childTnLst>
                                </p:cTn>
                              </p:par>
                              <p:par>
                                <p:cTn id="339" presetID="42" presetClass="entr" presetSubtype="0" fill="hold" nodeType="withEffect">
                                  <p:stCondLst>
                                    <p:cond delay="0"/>
                                  </p:stCondLst>
                                  <p:childTnLst>
                                    <p:set>
                                      <p:cBhvr>
                                        <p:cTn id="340" dur="1" fill="hold">
                                          <p:stCondLst>
                                            <p:cond delay="0"/>
                                          </p:stCondLst>
                                        </p:cTn>
                                        <p:tgtEl>
                                          <p:spTgt spid="76"/>
                                        </p:tgtEl>
                                        <p:attrNameLst>
                                          <p:attrName>style.visibility</p:attrName>
                                        </p:attrNameLst>
                                      </p:cBhvr>
                                      <p:to>
                                        <p:strVal val="visible"/>
                                      </p:to>
                                    </p:set>
                                    <p:animEffect transition="in" filter="fade">
                                      <p:cBhvr>
                                        <p:cTn id="341" dur="1000"/>
                                        <p:tgtEl>
                                          <p:spTgt spid="76"/>
                                        </p:tgtEl>
                                      </p:cBhvr>
                                    </p:animEffect>
                                    <p:anim calcmode="lin" valueType="num">
                                      <p:cBhvr>
                                        <p:cTn id="342" dur="1000" fill="hold"/>
                                        <p:tgtEl>
                                          <p:spTgt spid="76"/>
                                        </p:tgtEl>
                                        <p:attrNameLst>
                                          <p:attrName>ppt_x</p:attrName>
                                        </p:attrNameLst>
                                      </p:cBhvr>
                                      <p:tavLst>
                                        <p:tav tm="0">
                                          <p:val>
                                            <p:strVal val="#ppt_x"/>
                                          </p:val>
                                        </p:tav>
                                        <p:tav tm="100000">
                                          <p:val>
                                            <p:strVal val="#ppt_x"/>
                                          </p:val>
                                        </p:tav>
                                      </p:tavLst>
                                    </p:anim>
                                    <p:anim calcmode="lin" valueType="num">
                                      <p:cBhvr>
                                        <p:cTn id="343" dur="1000" fill="hold"/>
                                        <p:tgtEl>
                                          <p:spTgt spid="76"/>
                                        </p:tgtEl>
                                        <p:attrNameLst>
                                          <p:attrName>ppt_y</p:attrName>
                                        </p:attrNameLst>
                                      </p:cBhvr>
                                      <p:tavLst>
                                        <p:tav tm="0">
                                          <p:val>
                                            <p:strVal val="#ppt_y+.1"/>
                                          </p:val>
                                        </p:tav>
                                        <p:tav tm="100000">
                                          <p:val>
                                            <p:strVal val="#ppt_y"/>
                                          </p:val>
                                        </p:tav>
                                      </p:tavLst>
                                    </p:anim>
                                  </p:childTnLst>
                                </p:cTn>
                              </p:par>
                              <p:par>
                                <p:cTn id="344" presetID="42" presetClass="entr" presetSubtype="0" fill="hold" nodeType="withEffect">
                                  <p:stCondLst>
                                    <p:cond delay="0"/>
                                  </p:stCondLst>
                                  <p:childTnLst>
                                    <p:set>
                                      <p:cBhvr>
                                        <p:cTn id="345" dur="1" fill="hold">
                                          <p:stCondLst>
                                            <p:cond delay="0"/>
                                          </p:stCondLst>
                                        </p:cTn>
                                        <p:tgtEl>
                                          <p:spTgt spid="86"/>
                                        </p:tgtEl>
                                        <p:attrNameLst>
                                          <p:attrName>style.visibility</p:attrName>
                                        </p:attrNameLst>
                                      </p:cBhvr>
                                      <p:to>
                                        <p:strVal val="visible"/>
                                      </p:to>
                                    </p:set>
                                    <p:animEffect transition="in" filter="fade">
                                      <p:cBhvr>
                                        <p:cTn id="346" dur="1000"/>
                                        <p:tgtEl>
                                          <p:spTgt spid="86"/>
                                        </p:tgtEl>
                                      </p:cBhvr>
                                    </p:animEffect>
                                    <p:anim calcmode="lin" valueType="num">
                                      <p:cBhvr>
                                        <p:cTn id="347" dur="1000" fill="hold"/>
                                        <p:tgtEl>
                                          <p:spTgt spid="86"/>
                                        </p:tgtEl>
                                        <p:attrNameLst>
                                          <p:attrName>ppt_x</p:attrName>
                                        </p:attrNameLst>
                                      </p:cBhvr>
                                      <p:tavLst>
                                        <p:tav tm="0">
                                          <p:val>
                                            <p:strVal val="#ppt_x"/>
                                          </p:val>
                                        </p:tav>
                                        <p:tav tm="100000">
                                          <p:val>
                                            <p:strVal val="#ppt_x"/>
                                          </p:val>
                                        </p:tav>
                                      </p:tavLst>
                                    </p:anim>
                                    <p:anim calcmode="lin" valueType="num">
                                      <p:cBhvr>
                                        <p:cTn id="348" dur="1000" fill="hold"/>
                                        <p:tgtEl>
                                          <p:spTgt spid="86"/>
                                        </p:tgtEl>
                                        <p:attrNameLst>
                                          <p:attrName>ppt_y</p:attrName>
                                        </p:attrNameLst>
                                      </p:cBhvr>
                                      <p:tavLst>
                                        <p:tav tm="0">
                                          <p:val>
                                            <p:strVal val="#ppt_y+.1"/>
                                          </p:val>
                                        </p:tav>
                                        <p:tav tm="100000">
                                          <p:val>
                                            <p:strVal val="#ppt_y"/>
                                          </p:val>
                                        </p:tav>
                                      </p:tavLst>
                                    </p:anim>
                                  </p:childTnLst>
                                </p:cTn>
                              </p:par>
                              <p:par>
                                <p:cTn id="349" presetID="42" presetClass="entr" presetSubtype="0" fill="hold" grpId="0" nodeType="withEffect">
                                  <p:stCondLst>
                                    <p:cond delay="0"/>
                                  </p:stCondLst>
                                  <p:childTnLst>
                                    <p:set>
                                      <p:cBhvr>
                                        <p:cTn id="350" dur="1" fill="hold">
                                          <p:stCondLst>
                                            <p:cond delay="0"/>
                                          </p:stCondLst>
                                        </p:cTn>
                                        <p:tgtEl>
                                          <p:spTgt spid="91"/>
                                        </p:tgtEl>
                                        <p:attrNameLst>
                                          <p:attrName>style.visibility</p:attrName>
                                        </p:attrNameLst>
                                      </p:cBhvr>
                                      <p:to>
                                        <p:strVal val="visible"/>
                                      </p:to>
                                    </p:set>
                                    <p:animEffect transition="in" filter="fade">
                                      <p:cBhvr>
                                        <p:cTn id="351" dur="1000"/>
                                        <p:tgtEl>
                                          <p:spTgt spid="91"/>
                                        </p:tgtEl>
                                      </p:cBhvr>
                                    </p:animEffect>
                                    <p:anim calcmode="lin" valueType="num">
                                      <p:cBhvr>
                                        <p:cTn id="352" dur="1000" fill="hold"/>
                                        <p:tgtEl>
                                          <p:spTgt spid="91"/>
                                        </p:tgtEl>
                                        <p:attrNameLst>
                                          <p:attrName>ppt_x</p:attrName>
                                        </p:attrNameLst>
                                      </p:cBhvr>
                                      <p:tavLst>
                                        <p:tav tm="0">
                                          <p:val>
                                            <p:strVal val="#ppt_x"/>
                                          </p:val>
                                        </p:tav>
                                        <p:tav tm="100000">
                                          <p:val>
                                            <p:strVal val="#ppt_x"/>
                                          </p:val>
                                        </p:tav>
                                      </p:tavLst>
                                    </p:anim>
                                    <p:anim calcmode="lin" valueType="num">
                                      <p:cBhvr>
                                        <p:cTn id="353" dur="1000" fill="hold"/>
                                        <p:tgtEl>
                                          <p:spTgt spid="91"/>
                                        </p:tgtEl>
                                        <p:attrNameLst>
                                          <p:attrName>ppt_y</p:attrName>
                                        </p:attrNameLst>
                                      </p:cBhvr>
                                      <p:tavLst>
                                        <p:tav tm="0">
                                          <p:val>
                                            <p:strVal val="#ppt_y+.1"/>
                                          </p:val>
                                        </p:tav>
                                        <p:tav tm="100000">
                                          <p:val>
                                            <p:strVal val="#ppt_y"/>
                                          </p:val>
                                        </p:tav>
                                      </p:tavLst>
                                    </p:anim>
                                  </p:childTnLst>
                                </p:cTn>
                              </p:par>
                              <p:par>
                                <p:cTn id="354" presetID="42" presetClass="entr" presetSubtype="0" fill="hold" nodeType="withEffect">
                                  <p:stCondLst>
                                    <p:cond delay="0"/>
                                  </p:stCondLst>
                                  <p:childTnLst>
                                    <p:set>
                                      <p:cBhvr>
                                        <p:cTn id="355" dur="1" fill="hold">
                                          <p:stCondLst>
                                            <p:cond delay="0"/>
                                          </p:stCondLst>
                                        </p:cTn>
                                        <p:tgtEl>
                                          <p:spTgt spid="103469"/>
                                        </p:tgtEl>
                                        <p:attrNameLst>
                                          <p:attrName>style.visibility</p:attrName>
                                        </p:attrNameLst>
                                      </p:cBhvr>
                                      <p:to>
                                        <p:strVal val="visible"/>
                                      </p:to>
                                    </p:set>
                                    <p:animEffect transition="in" filter="fade">
                                      <p:cBhvr>
                                        <p:cTn id="356" dur="1000"/>
                                        <p:tgtEl>
                                          <p:spTgt spid="103469"/>
                                        </p:tgtEl>
                                      </p:cBhvr>
                                    </p:animEffect>
                                    <p:anim calcmode="lin" valueType="num">
                                      <p:cBhvr>
                                        <p:cTn id="357" dur="1000" fill="hold"/>
                                        <p:tgtEl>
                                          <p:spTgt spid="103469"/>
                                        </p:tgtEl>
                                        <p:attrNameLst>
                                          <p:attrName>ppt_x</p:attrName>
                                        </p:attrNameLst>
                                      </p:cBhvr>
                                      <p:tavLst>
                                        <p:tav tm="0">
                                          <p:val>
                                            <p:strVal val="#ppt_x"/>
                                          </p:val>
                                        </p:tav>
                                        <p:tav tm="100000">
                                          <p:val>
                                            <p:strVal val="#ppt_x"/>
                                          </p:val>
                                        </p:tav>
                                      </p:tavLst>
                                    </p:anim>
                                    <p:anim calcmode="lin" valueType="num">
                                      <p:cBhvr>
                                        <p:cTn id="358" dur="1000" fill="hold"/>
                                        <p:tgtEl>
                                          <p:spTgt spid="103469"/>
                                        </p:tgtEl>
                                        <p:attrNameLst>
                                          <p:attrName>ppt_y</p:attrName>
                                        </p:attrNameLst>
                                      </p:cBhvr>
                                      <p:tavLst>
                                        <p:tav tm="0">
                                          <p:val>
                                            <p:strVal val="#ppt_y+.1"/>
                                          </p:val>
                                        </p:tav>
                                        <p:tav tm="100000">
                                          <p:val>
                                            <p:strVal val="#ppt_y"/>
                                          </p:val>
                                        </p:tav>
                                      </p:tavLst>
                                    </p:anim>
                                  </p:childTnLst>
                                </p:cTn>
                              </p:par>
                              <p:par>
                                <p:cTn id="359" presetID="42" presetClass="entr" presetSubtype="0" fill="hold" nodeType="withEffect">
                                  <p:stCondLst>
                                    <p:cond delay="0"/>
                                  </p:stCondLst>
                                  <p:childTnLst>
                                    <p:set>
                                      <p:cBhvr>
                                        <p:cTn id="360" dur="1" fill="hold">
                                          <p:stCondLst>
                                            <p:cond delay="0"/>
                                          </p:stCondLst>
                                        </p:cTn>
                                        <p:tgtEl>
                                          <p:spTgt spid="55"/>
                                        </p:tgtEl>
                                        <p:attrNameLst>
                                          <p:attrName>style.visibility</p:attrName>
                                        </p:attrNameLst>
                                      </p:cBhvr>
                                      <p:to>
                                        <p:strVal val="visible"/>
                                      </p:to>
                                    </p:set>
                                    <p:animEffect transition="in" filter="fade">
                                      <p:cBhvr>
                                        <p:cTn id="361" dur="1000"/>
                                        <p:tgtEl>
                                          <p:spTgt spid="55"/>
                                        </p:tgtEl>
                                      </p:cBhvr>
                                    </p:animEffect>
                                    <p:anim calcmode="lin" valueType="num">
                                      <p:cBhvr>
                                        <p:cTn id="362" dur="1000" fill="hold"/>
                                        <p:tgtEl>
                                          <p:spTgt spid="55"/>
                                        </p:tgtEl>
                                        <p:attrNameLst>
                                          <p:attrName>ppt_x</p:attrName>
                                        </p:attrNameLst>
                                      </p:cBhvr>
                                      <p:tavLst>
                                        <p:tav tm="0">
                                          <p:val>
                                            <p:strVal val="#ppt_x"/>
                                          </p:val>
                                        </p:tav>
                                        <p:tav tm="100000">
                                          <p:val>
                                            <p:strVal val="#ppt_x"/>
                                          </p:val>
                                        </p:tav>
                                      </p:tavLst>
                                    </p:anim>
                                    <p:anim calcmode="lin" valueType="num">
                                      <p:cBhvr>
                                        <p:cTn id="363" dur="1000" fill="hold"/>
                                        <p:tgtEl>
                                          <p:spTgt spid="55"/>
                                        </p:tgtEl>
                                        <p:attrNameLst>
                                          <p:attrName>ppt_y</p:attrName>
                                        </p:attrNameLst>
                                      </p:cBhvr>
                                      <p:tavLst>
                                        <p:tav tm="0">
                                          <p:val>
                                            <p:strVal val="#ppt_y+.1"/>
                                          </p:val>
                                        </p:tav>
                                        <p:tav tm="100000">
                                          <p:val>
                                            <p:strVal val="#ppt_y"/>
                                          </p:val>
                                        </p:tav>
                                      </p:tavLst>
                                    </p:anim>
                                  </p:childTnLst>
                                </p:cTn>
                              </p:par>
                              <p:par>
                                <p:cTn id="364" presetID="42" presetClass="entr" presetSubtype="0" fill="hold" nodeType="withEffect">
                                  <p:stCondLst>
                                    <p:cond delay="0"/>
                                  </p:stCondLst>
                                  <p:childTnLst>
                                    <p:set>
                                      <p:cBhvr>
                                        <p:cTn id="365" dur="1" fill="hold">
                                          <p:stCondLst>
                                            <p:cond delay="0"/>
                                          </p:stCondLst>
                                        </p:cTn>
                                        <p:tgtEl>
                                          <p:spTgt spid="103467"/>
                                        </p:tgtEl>
                                        <p:attrNameLst>
                                          <p:attrName>style.visibility</p:attrName>
                                        </p:attrNameLst>
                                      </p:cBhvr>
                                      <p:to>
                                        <p:strVal val="visible"/>
                                      </p:to>
                                    </p:set>
                                    <p:animEffect transition="in" filter="fade">
                                      <p:cBhvr>
                                        <p:cTn id="366" dur="1000"/>
                                        <p:tgtEl>
                                          <p:spTgt spid="103467"/>
                                        </p:tgtEl>
                                      </p:cBhvr>
                                    </p:animEffect>
                                    <p:anim calcmode="lin" valueType="num">
                                      <p:cBhvr>
                                        <p:cTn id="367" dur="1000" fill="hold"/>
                                        <p:tgtEl>
                                          <p:spTgt spid="103467"/>
                                        </p:tgtEl>
                                        <p:attrNameLst>
                                          <p:attrName>ppt_x</p:attrName>
                                        </p:attrNameLst>
                                      </p:cBhvr>
                                      <p:tavLst>
                                        <p:tav tm="0">
                                          <p:val>
                                            <p:strVal val="#ppt_x"/>
                                          </p:val>
                                        </p:tav>
                                        <p:tav tm="100000">
                                          <p:val>
                                            <p:strVal val="#ppt_x"/>
                                          </p:val>
                                        </p:tav>
                                      </p:tavLst>
                                    </p:anim>
                                    <p:anim calcmode="lin" valueType="num">
                                      <p:cBhvr>
                                        <p:cTn id="368" dur="1000" fill="hold"/>
                                        <p:tgtEl>
                                          <p:spTgt spid="103467"/>
                                        </p:tgtEl>
                                        <p:attrNameLst>
                                          <p:attrName>ppt_y</p:attrName>
                                        </p:attrNameLst>
                                      </p:cBhvr>
                                      <p:tavLst>
                                        <p:tav tm="0">
                                          <p:val>
                                            <p:strVal val="#ppt_y+.1"/>
                                          </p:val>
                                        </p:tav>
                                        <p:tav tm="100000">
                                          <p:val>
                                            <p:strVal val="#ppt_y"/>
                                          </p:val>
                                        </p:tav>
                                      </p:tavLst>
                                    </p:anim>
                                  </p:childTnLst>
                                </p:cTn>
                              </p:par>
                              <p:par>
                                <p:cTn id="369" presetID="42" presetClass="entr" presetSubtype="0" fill="hold" nodeType="withEffect">
                                  <p:stCondLst>
                                    <p:cond delay="0"/>
                                  </p:stCondLst>
                                  <p:childTnLst>
                                    <p:set>
                                      <p:cBhvr>
                                        <p:cTn id="370" dur="1" fill="hold">
                                          <p:stCondLst>
                                            <p:cond delay="0"/>
                                          </p:stCondLst>
                                        </p:cTn>
                                        <p:tgtEl>
                                          <p:spTgt spid="53"/>
                                        </p:tgtEl>
                                        <p:attrNameLst>
                                          <p:attrName>style.visibility</p:attrName>
                                        </p:attrNameLst>
                                      </p:cBhvr>
                                      <p:to>
                                        <p:strVal val="visible"/>
                                      </p:to>
                                    </p:set>
                                    <p:animEffect transition="in" filter="fade">
                                      <p:cBhvr>
                                        <p:cTn id="371" dur="1000"/>
                                        <p:tgtEl>
                                          <p:spTgt spid="53"/>
                                        </p:tgtEl>
                                      </p:cBhvr>
                                    </p:animEffect>
                                    <p:anim calcmode="lin" valueType="num">
                                      <p:cBhvr>
                                        <p:cTn id="372" dur="1000" fill="hold"/>
                                        <p:tgtEl>
                                          <p:spTgt spid="53"/>
                                        </p:tgtEl>
                                        <p:attrNameLst>
                                          <p:attrName>ppt_x</p:attrName>
                                        </p:attrNameLst>
                                      </p:cBhvr>
                                      <p:tavLst>
                                        <p:tav tm="0">
                                          <p:val>
                                            <p:strVal val="#ppt_x"/>
                                          </p:val>
                                        </p:tav>
                                        <p:tav tm="100000">
                                          <p:val>
                                            <p:strVal val="#ppt_x"/>
                                          </p:val>
                                        </p:tav>
                                      </p:tavLst>
                                    </p:anim>
                                    <p:anim calcmode="lin" valueType="num">
                                      <p:cBhvr>
                                        <p:cTn id="373" dur="1000" fill="hold"/>
                                        <p:tgtEl>
                                          <p:spTgt spid="53"/>
                                        </p:tgtEl>
                                        <p:attrNameLst>
                                          <p:attrName>ppt_y</p:attrName>
                                        </p:attrNameLst>
                                      </p:cBhvr>
                                      <p:tavLst>
                                        <p:tav tm="0">
                                          <p:val>
                                            <p:strVal val="#ppt_y+.1"/>
                                          </p:val>
                                        </p:tav>
                                        <p:tav tm="100000">
                                          <p:val>
                                            <p:strVal val="#ppt_y"/>
                                          </p:val>
                                        </p:tav>
                                      </p:tavLst>
                                    </p:anim>
                                  </p:childTnLst>
                                </p:cTn>
                              </p:par>
                              <p:par>
                                <p:cTn id="374" presetID="42" presetClass="entr" presetSubtype="0" fill="hold" nodeType="withEffect">
                                  <p:stCondLst>
                                    <p:cond delay="0"/>
                                  </p:stCondLst>
                                  <p:childTnLst>
                                    <p:set>
                                      <p:cBhvr>
                                        <p:cTn id="375" dur="1" fill="hold">
                                          <p:stCondLst>
                                            <p:cond delay="0"/>
                                          </p:stCondLst>
                                        </p:cTn>
                                        <p:tgtEl>
                                          <p:spTgt spid="103472"/>
                                        </p:tgtEl>
                                        <p:attrNameLst>
                                          <p:attrName>style.visibility</p:attrName>
                                        </p:attrNameLst>
                                      </p:cBhvr>
                                      <p:to>
                                        <p:strVal val="visible"/>
                                      </p:to>
                                    </p:set>
                                    <p:animEffect transition="in" filter="fade">
                                      <p:cBhvr>
                                        <p:cTn id="376" dur="1000"/>
                                        <p:tgtEl>
                                          <p:spTgt spid="103472"/>
                                        </p:tgtEl>
                                      </p:cBhvr>
                                    </p:animEffect>
                                    <p:anim calcmode="lin" valueType="num">
                                      <p:cBhvr>
                                        <p:cTn id="377" dur="1000" fill="hold"/>
                                        <p:tgtEl>
                                          <p:spTgt spid="103472"/>
                                        </p:tgtEl>
                                        <p:attrNameLst>
                                          <p:attrName>ppt_x</p:attrName>
                                        </p:attrNameLst>
                                      </p:cBhvr>
                                      <p:tavLst>
                                        <p:tav tm="0">
                                          <p:val>
                                            <p:strVal val="#ppt_x"/>
                                          </p:val>
                                        </p:tav>
                                        <p:tav tm="100000">
                                          <p:val>
                                            <p:strVal val="#ppt_x"/>
                                          </p:val>
                                        </p:tav>
                                      </p:tavLst>
                                    </p:anim>
                                    <p:anim calcmode="lin" valueType="num">
                                      <p:cBhvr>
                                        <p:cTn id="378" dur="1000" fill="hold"/>
                                        <p:tgtEl>
                                          <p:spTgt spid="103472"/>
                                        </p:tgtEl>
                                        <p:attrNameLst>
                                          <p:attrName>ppt_y</p:attrName>
                                        </p:attrNameLst>
                                      </p:cBhvr>
                                      <p:tavLst>
                                        <p:tav tm="0">
                                          <p:val>
                                            <p:strVal val="#ppt_y+.1"/>
                                          </p:val>
                                        </p:tav>
                                        <p:tav tm="100000">
                                          <p:val>
                                            <p:strVal val="#ppt_y"/>
                                          </p:val>
                                        </p:tav>
                                      </p:tavLst>
                                    </p:anim>
                                  </p:childTnLst>
                                </p:cTn>
                              </p:par>
                              <p:par>
                                <p:cTn id="379" presetID="42" presetClass="entr" presetSubtype="0" fill="hold" nodeType="withEffect">
                                  <p:stCondLst>
                                    <p:cond delay="0"/>
                                  </p:stCondLst>
                                  <p:childTnLst>
                                    <p:set>
                                      <p:cBhvr>
                                        <p:cTn id="380" dur="1" fill="hold">
                                          <p:stCondLst>
                                            <p:cond delay="0"/>
                                          </p:stCondLst>
                                        </p:cTn>
                                        <p:tgtEl>
                                          <p:spTgt spid="56"/>
                                        </p:tgtEl>
                                        <p:attrNameLst>
                                          <p:attrName>style.visibility</p:attrName>
                                        </p:attrNameLst>
                                      </p:cBhvr>
                                      <p:to>
                                        <p:strVal val="visible"/>
                                      </p:to>
                                    </p:set>
                                    <p:animEffect transition="in" filter="fade">
                                      <p:cBhvr>
                                        <p:cTn id="381" dur="1000"/>
                                        <p:tgtEl>
                                          <p:spTgt spid="56"/>
                                        </p:tgtEl>
                                      </p:cBhvr>
                                    </p:animEffect>
                                    <p:anim calcmode="lin" valueType="num">
                                      <p:cBhvr>
                                        <p:cTn id="382" dur="1000" fill="hold"/>
                                        <p:tgtEl>
                                          <p:spTgt spid="56"/>
                                        </p:tgtEl>
                                        <p:attrNameLst>
                                          <p:attrName>ppt_x</p:attrName>
                                        </p:attrNameLst>
                                      </p:cBhvr>
                                      <p:tavLst>
                                        <p:tav tm="0">
                                          <p:val>
                                            <p:strVal val="#ppt_x"/>
                                          </p:val>
                                        </p:tav>
                                        <p:tav tm="100000">
                                          <p:val>
                                            <p:strVal val="#ppt_x"/>
                                          </p:val>
                                        </p:tav>
                                      </p:tavLst>
                                    </p:anim>
                                    <p:anim calcmode="lin" valueType="num">
                                      <p:cBhvr>
                                        <p:cTn id="383" dur="1000" fill="hold"/>
                                        <p:tgtEl>
                                          <p:spTgt spid="56"/>
                                        </p:tgtEl>
                                        <p:attrNameLst>
                                          <p:attrName>ppt_y</p:attrName>
                                        </p:attrNameLst>
                                      </p:cBhvr>
                                      <p:tavLst>
                                        <p:tav tm="0">
                                          <p:val>
                                            <p:strVal val="#ppt_y+.1"/>
                                          </p:val>
                                        </p:tav>
                                        <p:tav tm="100000">
                                          <p:val>
                                            <p:strVal val="#ppt_y"/>
                                          </p:val>
                                        </p:tav>
                                      </p:tavLst>
                                    </p:anim>
                                  </p:childTnLst>
                                </p:cTn>
                              </p:par>
                              <p:par>
                                <p:cTn id="384" presetID="42" presetClass="entr" presetSubtype="0" fill="hold" nodeType="withEffect">
                                  <p:stCondLst>
                                    <p:cond delay="0"/>
                                  </p:stCondLst>
                                  <p:childTnLst>
                                    <p:set>
                                      <p:cBhvr>
                                        <p:cTn id="385" dur="1" fill="hold">
                                          <p:stCondLst>
                                            <p:cond delay="0"/>
                                          </p:stCondLst>
                                        </p:cTn>
                                        <p:tgtEl>
                                          <p:spTgt spid="108"/>
                                        </p:tgtEl>
                                        <p:attrNameLst>
                                          <p:attrName>style.visibility</p:attrName>
                                        </p:attrNameLst>
                                      </p:cBhvr>
                                      <p:to>
                                        <p:strVal val="visible"/>
                                      </p:to>
                                    </p:set>
                                    <p:animEffect transition="in" filter="fade">
                                      <p:cBhvr>
                                        <p:cTn id="386" dur="1000"/>
                                        <p:tgtEl>
                                          <p:spTgt spid="108"/>
                                        </p:tgtEl>
                                      </p:cBhvr>
                                    </p:animEffect>
                                    <p:anim calcmode="lin" valueType="num">
                                      <p:cBhvr>
                                        <p:cTn id="387" dur="1000" fill="hold"/>
                                        <p:tgtEl>
                                          <p:spTgt spid="108"/>
                                        </p:tgtEl>
                                        <p:attrNameLst>
                                          <p:attrName>ppt_x</p:attrName>
                                        </p:attrNameLst>
                                      </p:cBhvr>
                                      <p:tavLst>
                                        <p:tav tm="0">
                                          <p:val>
                                            <p:strVal val="#ppt_x"/>
                                          </p:val>
                                        </p:tav>
                                        <p:tav tm="100000">
                                          <p:val>
                                            <p:strVal val="#ppt_x"/>
                                          </p:val>
                                        </p:tav>
                                      </p:tavLst>
                                    </p:anim>
                                    <p:anim calcmode="lin" valueType="num">
                                      <p:cBhvr>
                                        <p:cTn id="388" dur="1000" fill="hold"/>
                                        <p:tgtEl>
                                          <p:spTgt spid="108"/>
                                        </p:tgtEl>
                                        <p:attrNameLst>
                                          <p:attrName>ppt_y</p:attrName>
                                        </p:attrNameLst>
                                      </p:cBhvr>
                                      <p:tavLst>
                                        <p:tav tm="0">
                                          <p:val>
                                            <p:strVal val="#ppt_y+.1"/>
                                          </p:val>
                                        </p:tav>
                                        <p:tav tm="100000">
                                          <p:val>
                                            <p:strVal val="#ppt_y"/>
                                          </p:val>
                                        </p:tav>
                                      </p:tavLst>
                                    </p:anim>
                                  </p:childTnLst>
                                </p:cTn>
                              </p:par>
                              <p:par>
                                <p:cTn id="389" presetID="42" presetClass="entr" presetSubtype="0" fill="hold" nodeType="withEffect">
                                  <p:stCondLst>
                                    <p:cond delay="0"/>
                                  </p:stCondLst>
                                  <p:childTnLst>
                                    <p:set>
                                      <p:cBhvr>
                                        <p:cTn id="390" dur="1" fill="hold">
                                          <p:stCondLst>
                                            <p:cond delay="0"/>
                                          </p:stCondLst>
                                        </p:cTn>
                                        <p:tgtEl>
                                          <p:spTgt spid="112"/>
                                        </p:tgtEl>
                                        <p:attrNameLst>
                                          <p:attrName>style.visibility</p:attrName>
                                        </p:attrNameLst>
                                      </p:cBhvr>
                                      <p:to>
                                        <p:strVal val="visible"/>
                                      </p:to>
                                    </p:set>
                                    <p:animEffect transition="in" filter="fade">
                                      <p:cBhvr>
                                        <p:cTn id="391" dur="1000"/>
                                        <p:tgtEl>
                                          <p:spTgt spid="112"/>
                                        </p:tgtEl>
                                      </p:cBhvr>
                                    </p:animEffect>
                                    <p:anim calcmode="lin" valueType="num">
                                      <p:cBhvr>
                                        <p:cTn id="392" dur="1000" fill="hold"/>
                                        <p:tgtEl>
                                          <p:spTgt spid="112"/>
                                        </p:tgtEl>
                                        <p:attrNameLst>
                                          <p:attrName>ppt_x</p:attrName>
                                        </p:attrNameLst>
                                      </p:cBhvr>
                                      <p:tavLst>
                                        <p:tav tm="0">
                                          <p:val>
                                            <p:strVal val="#ppt_x"/>
                                          </p:val>
                                        </p:tav>
                                        <p:tav tm="100000">
                                          <p:val>
                                            <p:strVal val="#ppt_x"/>
                                          </p:val>
                                        </p:tav>
                                      </p:tavLst>
                                    </p:anim>
                                    <p:anim calcmode="lin" valueType="num">
                                      <p:cBhvr>
                                        <p:cTn id="393" dur="1000" fill="hold"/>
                                        <p:tgtEl>
                                          <p:spTgt spid="112"/>
                                        </p:tgtEl>
                                        <p:attrNameLst>
                                          <p:attrName>ppt_y</p:attrName>
                                        </p:attrNameLst>
                                      </p:cBhvr>
                                      <p:tavLst>
                                        <p:tav tm="0">
                                          <p:val>
                                            <p:strVal val="#ppt_y+.1"/>
                                          </p:val>
                                        </p:tav>
                                        <p:tav tm="100000">
                                          <p:val>
                                            <p:strVal val="#ppt_y"/>
                                          </p:val>
                                        </p:tav>
                                      </p:tavLst>
                                    </p:anim>
                                  </p:childTnLst>
                                </p:cTn>
                              </p:par>
                              <p:par>
                                <p:cTn id="394" presetID="42" presetClass="entr" presetSubtype="0" fill="hold" nodeType="withEffect">
                                  <p:stCondLst>
                                    <p:cond delay="0"/>
                                  </p:stCondLst>
                                  <p:childTnLst>
                                    <p:set>
                                      <p:cBhvr>
                                        <p:cTn id="395" dur="1" fill="hold">
                                          <p:stCondLst>
                                            <p:cond delay="0"/>
                                          </p:stCondLst>
                                        </p:cTn>
                                        <p:tgtEl>
                                          <p:spTgt spid="116"/>
                                        </p:tgtEl>
                                        <p:attrNameLst>
                                          <p:attrName>style.visibility</p:attrName>
                                        </p:attrNameLst>
                                      </p:cBhvr>
                                      <p:to>
                                        <p:strVal val="visible"/>
                                      </p:to>
                                    </p:set>
                                    <p:animEffect transition="in" filter="fade">
                                      <p:cBhvr>
                                        <p:cTn id="396" dur="1000"/>
                                        <p:tgtEl>
                                          <p:spTgt spid="116"/>
                                        </p:tgtEl>
                                      </p:cBhvr>
                                    </p:animEffect>
                                    <p:anim calcmode="lin" valueType="num">
                                      <p:cBhvr>
                                        <p:cTn id="397" dur="1000" fill="hold"/>
                                        <p:tgtEl>
                                          <p:spTgt spid="116"/>
                                        </p:tgtEl>
                                        <p:attrNameLst>
                                          <p:attrName>ppt_x</p:attrName>
                                        </p:attrNameLst>
                                      </p:cBhvr>
                                      <p:tavLst>
                                        <p:tav tm="0">
                                          <p:val>
                                            <p:strVal val="#ppt_x"/>
                                          </p:val>
                                        </p:tav>
                                        <p:tav tm="100000">
                                          <p:val>
                                            <p:strVal val="#ppt_x"/>
                                          </p:val>
                                        </p:tav>
                                      </p:tavLst>
                                    </p:anim>
                                    <p:anim calcmode="lin" valueType="num">
                                      <p:cBhvr>
                                        <p:cTn id="398" dur="1000" fill="hold"/>
                                        <p:tgtEl>
                                          <p:spTgt spid="116"/>
                                        </p:tgtEl>
                                        <p:attrNameLst>
                                          <p:attrName>ppt_y</p:attrName>
                                        </p:attrNameLst>
                                      </p:cBhvr>
                                      <p:tavLst>
                                        <p:tav tm="0">
                                          <p:val>
                                            <p:strVal val="#ppt_y+.1"/>
                                          </p:val>
                                        </p:tav>
                                        <p:tav tm="100000">
                                          <p:val>
                                            <p:strVal val="#ppt_y"/>
                                          </p:val>
                                        </p:tav>
                                      </p:tavLst>
                                    </p:anim>
                                  </p:childTnLst>
                                </p:cTn>
                              </p:par>
                              <p:par>
                                <p:cTn id="399" presetID="42" presetClass="entr" presetSubtype="0" fill="hold" nodeType="withEffect">
                                  <p:stCondLst>
                                    <p:cond delay="0"/>
                                  </p:stCondLst>
                                  <p:childTnLst>
                                    <p:set>
                                      <p:cBhvr>
                                        <p:cTn id="400" dur="1" fill="hold">
                                          <p:stCondLst>
                                            <p:cond delay="0"/>
                                          </p:stCondLst>
                                        </p:cTn>
                                        <p:tgtEl>
                                          <p:spTgt spid="122"/>
                                        </p:tgtEl>
                                        <p:attrNameLst>
                                          <p:attrName>style.visibility</p:attrName>
                                        </p:attrNameLst>
                                      </p:cBhvr>
                                      <p:to>
                                        <p:strVal val="visible"/>
                                      </p:to>
                                    </p:set>
                                    <p:animEffect transition="in" filter="fade">
                                      <p:cBhvr>
                                        <p:cTn id="401" dur="1000"/>
                                        <p:tgtEl>
                                          <p:spTgt spid="122"/>
                                        </p:tgtEl>
                                      </p:cBhvr>
                                    </p:animEffect>
                                    <p:anim calcmode="lin" valueType="num">
                                      <p:cBhvr>
                                        <p:cTn id="402" dur="1000" fill="hold"/>
                                        <p:tgtEl>
                                          <p:spTgt spid="122"/>
                                        </p:tgtEl>
                                        <p:attrNameLst>
                                          <p:attrName>ppt_x</p:attrName>
                                        </p:attrNameLst>
                                      </p:cBhvr>
                                      <p:tavLst>
                                        <p:tav tm="0">
                                          <p:val>
                                            <p:strVal val="#ppt_x"/>
                                          </p:val>
                                        </p:tav>
                                        <p:tav tm="100000">
                                          <p:val>
                                            <p:strVal val="#ppt_x"/>
                                          </p:val>
                                        </p:tav>
                                      </p:tavLst>
                                    </p:anim>
                                    <p:anim calcmode="lin" valueType="num">
                                      <p:cBhvr>
                                        <p:cTn id="403" dur="1000" fill="hold"/>
                                        <p:tgtEl>
                                          <p:spTgt spid="122"/>
                                        </p:tgtEl>
                                        <p:attrNameLst>
                                          <p:attrName>ppt_y</p:attrName>
                                        </p:attrNameLst>
                                      </p:cBhvr>
                                      <p:tavLst>
                                        <p:tav tm="0">
                                          <p:val>
                                            <p:strVal val="#ppt_y+.1"/>
                                          </p:val>
                                        </p:tav>
                                        <p:tav tm="100000">
                                          <p:val>
                                            <p:strVal val="#ppt_y"/>
                                          </p:val>
                                        </p:tav>
                                      </p:tavLst>
                                    </p:anim>
                                  </p:childTnLst>
                                </p:cTn>
                              </p:par>
                              <p:par>
                                <p:cTn id="404" presetID="42" presetClass="entr" presetSubtype="0" fill="hold" nodeType="withEffect">
                                  <p:stCondLst>
                                    <p:cond delay="0"/>
                                  </p:stCondLst>
                                  <p:childTnLst>
                                    <p:set>
                                      <p:cBhvr>
                                        <p:cTn id="405" dur="1" fill="hold">
                                          <p:stCondLst>
                                            <p:cond delay="0"/>
                                          </p:stCondLst>
                                        </p:cTn>
                                        <p:tgtEl>
                                          <p:spTgt spid="123"/>
                                        </p:tgtEl>
                                        <p:attrNameLst>
                                          <p:attrName>style.visibility</p:attrName>
                                        </p:attrNameLst>
                                      </p:cBhvr>
                                      <p:to>
                                        <p:strVal val="visible"/>
                                      </p:to>
                                    </p:set>
                                    <p:animEffect transition="in" filter="fade">
                                      <p:cBhvr>
                                        <p:cTn id="406" dur="1000"/>
                                        <p:tgtEl>
                                          <p:spTgt spid="123"/>
                                        </p:tgtEl>
                                      </p:cBhvr>
                                    </p:animEffect>
                                    <p:anim calcmode="lin" valueType="num">
                                      <p:cBhvr>
                                        <p:cTn id="407" dur="1000" fill="hold"/>
                                        <p:tgtEl>
                                          <p:spTgt spid="123"/>
                                        </p:tgtEl>
                                        <p:attrNameLst>
                                          <p:attrName>ppt_x</p:attrName>
                                        </p:attrNameLst>
                                      </p:cBhvr>
                                      <p:tavLst>
                                        <p:tav tm="0">
                                          <p:val>
                                            <p:strVal val="#ppt_x"/>
                                          </p:val>
                                        </p:tav>
                                        <p:tav tm="100000">
                                          <p:val>
                                            <p:strVal val="#ppt_x"/>
                                          </p:val>
                                        </p:tav>
                                      </p:tavLst>
                                    </p:anim>
                                    <p:anim calcmode="lin" valueType="num">
                                      <p:cBhvr>
                                        <p:cTn id="408" dur="1000" fill="hold"/>
                                        <p:tgtEl>
                                          <p:spTgt spid="123"/>
                                        </p:tgtEl>
                                        <p:attrNameLst>
                                          <p:attrName>ppt_y</p:attrName>
                                        </p:attrNameLst>
                                      </p:cBhvr>
                                      <p:tavLst>
                                        <p:tav tm="0">
                                          <p:val>
                                            <p:strVal val="#ppt_y+.1"/>
                                          </p:val>
                                        </p:tav>
                                        <p:tav tm="100000">
                                          <p:val>
                                            <p:strVal val="#ppt_y"/>
                                          </p:val>
                                        </p:tav>
                                      </p:tavLst>
                                    </p:anim>
                                  </p:childTnLst>
                                </p:cTn>
                              </p:par>
                              <p:par>
                                <p:cTn id="409" presetID="42" presetClass="entr" presetSubtype="0" fill="hold" nodeType="withEffect">
                                  <p:stCondLst>
                                    <p:cond delay="0"/>
                                  </p:stCondLst>
                                  <p:childTnLst>
                                    <p:set>
                                      <p:cBhvr>
                                        <p:cTn id="410" dur="1" fill="hold">
                                          <p:stCondLst>
                                            <p:cond delay="0"/>
                                          </p:stCondLst>
                                        </p:cTn>
                                        <p:tgtEl>
                                          <p:spTgt spid="124"/>
                                        </p:tgtEl>
                                        <p:attrNameLst>
                                          <p:attrName>style.visibility</p:attrName>
                                        </p:attrNameLst>
                                      </p:cBhvr>
                                      <p:to>
                                        <p:strVal val="visible"/>
                                      </p:to>
                                    </p:set>
                                    <p:animEffect transition="in" filter="fade">
                                      <p:cBhvr>
                                        <p:cTn id="411" dur="1000"/>
                                        <p:tgtEl>
                                          <p:spTgt spid="124"/>
                                        </p:tgtEl>
                                      </p:cBhvr>
                                    </p:animEffect>
                                    <p:anim calcmode="lin" valueType="num">
                                      <p:cBhvr>
                                        <p:cTn id="412" dur="1000" fill="hold"/>
                                        <p:tgtEl>
                                          <p:spTgt spid="124"/>
                                        </p:tgtEl>
                                        <p:attrNameLst>
                                          <p:attrName>ppt_x</p:attrName>
                                        </p:attrNameLst>
                                      </p:cBhvr>
                                      <p:tavLst>
                                        <p:tav tm="0">
                                          <p:val>
                                            <p:strVal val="#ppt_x"/>
                                          </p:val>
                                        </p:tav>
                                        <p:tav tm="100000">
                                          <p:val>
                                            <p:strVal val="#ppt_x"/>
                                          </p:val>
                                        </p:tav>
                                      </p:tavLst>
                                    </p:anim>
                                    <p:anim calcmode="lin" valueType="num">
                                      <p:cBhvr>
                                        <p:cTn id="413"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58" grpId="0"/>
      <p:bldP spid="59" grpId="0"/>
      <p:bldP spid="60" grpId="0"/>
      <p:bldP spid="61" grpId="0" animBg="1"/>
      <p:bldP spid="62" grpId="0" animBg="1"/>
      <p:bldP spid="63" grpId="0"/>
      <p:bldP spid="64" grpId="0" animBg="1"/>
      <p:bldP spid="65" grpId="0" animBg="1"/>
      <p:bldP spid="66" grpId="0"/>
      <p:bldP spid="67" grpId="0"/>
      <p:bldP spid="68" grpId="0"/>
      <p:bldP spid="88" grpId="0"/>
      <p:bldP spid="89" grpId="0"/>
      <p:bldP spid="90" grpId="0"/>
      <p:bldP spid="91"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标题 2423810">
            <a:extLst>
              <a:ext uri="{FF2B5EF4-FFF2-40B4-BE49-F238E27FC236}">
                <a16:creationId xmlns:a16="http://schemas.microsoft.com/office/drawing/2014/main" id="{BDF2E953-0AE3-4B29-9537-155BCBD798A9}"/>
              </a:ext>
            </a:extLst>
          </p:cNvPr>
          <p:cNvSpPr>
            <a:spLocks noGrp="1"/>
          </p:cNvSpPr>
          <p:nvPr>
            <p:ph type="title"/>
          </p:nvPr>
        </p:nvSpPr>
        <p:spPr>
          <a:xfrm>
            <a:off x="558800" y="-21431"/>
            <a:ext cx="8229600" cy="692150"/>
          </a:xfrm>
        </p:spPr>
        <p:txBody>
          <a:bodyPr/>
          <a:lstStyle/>
          <a:p>
            <a:pPr>
              <a:defRPr/>
            </a:pPr>
            <a:r>
              <a:rPr kumimoji="1" lang="zh-CN" altLang="en-US" dirty="0">
                <a:latin typeface="黑体" panose="02010609060101010101" pitchFamily="49" charset="-122"/>
              </a:rPr>
              <a:t>第三节 供应链网络构建</a:t>
            </a:r>
          </a:p>
        </p:txBody>
      </p:sp>
      <p:sp>
        <p:nvSpPr>
          <p:cNvPr id="2" name="内容占位符 1"/>
          <p:cNvSpPr>
            <a:spLocks noGrp="1"/>
          </p:cNvSpPr>
          <p:nvPr>
            <p:ph idx="1"/>
          </p:nvPr>
        </p:nvSpPr>
        <p:spPr/>
        <p:txBody>
          <a:bodyPr/>
          <a:lstStyle/>
          <a:p>
            <a:r>
              <a:rPr lang="zh-CN" altLang="en-US" dirty="0">
                <a:solidFill>
                  <a:srgbClr val="002060"/>
                </a:solidFill>
              </a:rPr>
              <a:t>供应链网络</a:t>
            </a:r>
            <a:r>
              <a:rPr lang="zh-CN" altLang="en-US" dirty="0">
                <a:solidFill>
                  <a:srgbClr val="FF0000"/>
                </a:solidFill>
                <a:effectLst>
                  <a:outerShdw blurRad="38100" dist="38100" dir="2700000" algn="tl">
                    <a:srgbClr val="000000">
                      <a:alpha val="43137"/>
                    </a:srgbClr>
                  </a:outerShdw>
                </a:effectLst>
              </a:rPr>
              <a:t>规划</a:t>
            </a:r>
            <a:r>
              <a:rPr lang="zh-CN" altLang="en-US" dirty="0"/>
              <a:t>要立足</a:t>
            </a:r>
            <a:r>
              <a:rPr lang="zh-CN" altLang="en-US" dirty="0">
                <a:solidFill>
                  <a:srgbClr val="C00000"/>
                </a:solidFill>
                <a:effectLst>
                  <a:outerShdw blurRad="38100" dist="38100" dir="2700000" algn="tl">
                    <a:srgbClr val="000000">
                      <a:alpha val="43137"/>
                    </a:srgbClr>
                  </a:outerShdw>
                </a:effectLst>
              </a:rPr>
              <a:t>全局观</a:t>
            </a:r>
            <a:endParaRPr lang="zh-CN" altLang="en-US" dirty="0"/>
          </a:p>
        </p:txBody>
      </p:sp>
      <p:pic>
        <p:nvPicPr>
          <p:cNvPr id="9" name="图片 8"/>
          <p:cNvPicPr>
            <a:picLocks noChangeAspect="1"/>
          </p:cNvPicPr>
          <p:nvPr/>
        </p:nvPicPr>
        <p:blipFill rotWithShape="1">
          <a:blip r:embed="rId2">
            <a:extLst>
              <a:ext uri="{28A0092B-C50C-407E-A947-70E740481C1C}">
                <a14:useLocalDpi xmlns:a14="http://schemas.microsoft.com/office/drawing/2010/main" val="0"/>
              </a:ext>
            </a:extLst>
          </a:blip>
          <a:srcRect t="-1" b="-7922"/>
          <a:stretch/>
        </p:blipFill>
        <p:spPr>
          <a:xfrm>
            <a:off x="5582270" y="3358927"/>
            <a:ext cx="3168352" cy="1909537"/>
          </a:xfrm>
          <a:prstGeom prst="rect">
            <a:avLst/>
          </a:prstGeom>
        </p:spPr>
      </p:pic>
      <p:sp>
        <p:nvSpPr>
          <p:cNvPr id="11" name="内容占位符 11"/>
          <p:cNvSpPr txBox="1">
            <a:spLocks/>
          </p:cNvSpPr>
          <p:nvPr/>
        </p:nvSpPr>
        <p:spPr bwMode="auto">
          <a:xfrm>
            <a:off x="107504" y="1196752"/>
            <a:ext cx="7416821" cy="49685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0" indent="-180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lvl="1">
              <a:lnSpc>
                <a:spcPct val="100000"/>
              </a:lnSpc>
            </a:pPr>
            <a:r>
              <a:rPr lang="zh-CN" altLang="en-US" kern="0" dirty="0"/>
              <a:t>习近平</a:t>
            </a:r>
            <a:r>
              <a:rPr lang="en-US" altLang="zh-CN" kern="0" dirty="0"/>
              <a:t>2018-11-08</a:t>
            </a:r>
            <a:r>
              <a:rPr lang="zh-CN" altLang="en-US" kern="0" dirty="0"/>
              <a:t>在上海考察</a:t>
            </a:r>
            <a:endParaRPr lang="en-US" altLang="zh-CN" kern="0" dirty="0"/>
          </a:p>
          <a:p>
            <a:pPr lvl="2">
              <a:lnSpc>
                <a:spcPct val="100000"/>
              </a:lnSpc>
            </a:pPr>
            <a:r>
              <a:rPr lang="zh-CN" altLang="zh-CN" dirty="0"/>
              <a:t>习近平强调，上海在党和国家工作</a:t>
            </a:r>
            <a:endParaRPr lang="en-US" altLang="zh-CN" dirty="0"/>
          </a:p>
          <a:p>
            <a:pPr marL="360000" lvl="2" indent="0">
              <a:lnSpc>
                <a:spcPct val="100000"/>
              </a:lnSpc>
              <a:buNone/>
            </a:pPr>
            <a:r>
              <a:rPr lang="zh-CN" altLang="zh-CN" dirty="0"/>
              <a:t>全局中具有十分重要的地位，做好</a:t>
            </a:r>
            <a:endParaRPr lang="en-US" altLang="zh-CN" dirty="0"/>
          </a:p>
          <a:p>
            <a:pPr marL="360000" lvl="2" indent="0">
              <a:lnSpc>
                <a:spcPct val="100000"/>
              </a:lnSpc>
              <a:buNone/>
            </a:pPr>
            <a:r>
              <a:rPr lang="zh-CN" altLang="zh-CN" dirty="0"/>
              <a:t>上海工作要有</a:t>
            </a:r>
            <a:r>
              <a:rPr lang="zh-CN" altLang="zh-CN" b="1" dirty="0">
                <a:solidFill>
                  <a:srgbClr val="002060"/>
                </a:solidFill>
                <a:effectLst>
                  <a:outerShdw blurRad="38100" dist="38100" dir="2700000" algn="tl">
                    <a:srgbClr val="000000">
                      <a:alpha val="43137"/>
                    </a:srgbClr>
                  </a:outerShdw>
                </a:effectLst>
              </a:rPr>
              <a:t>大局意识、全局观念</a:t>
            </a:r>
            <a:r>
              <a:rPr lang="zh-CN" altLang="zh-CN" dirty="0"/>
              <a:t>，</a:t>
            </a:r>
            <a:endParaRPr lang="en-US" altLang="zh-CN" dirty="0"/>
          </a:p>
          <a:p>
            <a:pPr marL="360000" lvl="2" indent="0">
              <a:lnSpc>
                <a:spcPct val="100000"/>
              </a:lnSpc>
              <a:buNone/>
            </a:pPr>
            <a:r>
              <a:rPr lang="zh-CN" altLang="zh-CN" dirty="0"/>
              <a:t>在服务全国中发展上海。</a:t>
            </a:r>
            <a:endParaRPr lang="en-US" altLang="zh-CN" kern="0" dirty="0"/>
          </a:p>
          <a:p>
            <a:pPr lvl="1">
              <a:lnSpc>
                <a:spcPct val="100000"/>
              </a:lnSpc>
            </a:pPr>
            <a:r>
              <a:rPr lang="zh-CN" altLang="en-US" kern="0" dirty="0"/>
              <a:t>中国文化经典案例</a:t>
            </a:r>
            <a:endParaRPr lang="en-US" altLang="zh-CN" kern="0" dirty="0"/>
          </a:p>
          <a:p>
            <a:pPr lvl="2">
              <a:lnSpc>
                <a:spcPct val="100000"/>
              </a:lnSpc>
            </a:pPr>
            <a:r>
              <a:rPr lang="zh-CN" altLang="en-US" kern="0" dirty="0"/>
              <a:t>都江堰始建于秦昭王末年</a:t>
            </a:r>
            <a:r>
              <a:rPr lang="en-US" altLang="zh-CN" sz="1400" kern="0" dirty="0"/>
              <a:t>(</a:t>
            </a:r>
            <a:r>
              <a:rPr lang="zh-CN" altLang="en-US" sz="1400" kern="0" dirty="0"/>
              <a:t>公元前</a:t>
            </a:r>
            <a:r>
              <a:rPr lang="en-US" altLang="zh-CN" sz="1400" kern="0" dirty="0"/>
              <a:t>256~</a:t>
            </a:r>
            <a:r>
              <a:rPr lang="zh-CN" altLang="en-US" sz="1400" kern="0" dirty="0"/>
              <a:t>前</a:t>
            </a:r>
            <a:r>
              <a:rPr lang="en-US" altLang="zh-CN" sz="1400" kern="0" dirty="0"/>
              <a:t>251) </a:t>
            </a:r>
            <a:endParaRPr lang="en-US" altLang="zh-CN" kern="0" dirty="0"/>
          </a:p>
          <a:p>
            <a:pPr lvl="3">
              <a:lnSpc>
                <a:spcPct val="100000"/>
              </a:lnSpc>
            </a:pPr>
            <a:r>
              <a:rPr lang="zh-CN" altLang="en-US" kern="0" dirty="0"/>
              <a:t>蜀郡太守李冰父子组织修建</a:t>
            </a:r>
            <a:endParaRPr lang="en-US" altLang="zh-CN" kern="0" dirty="0"/>
          </a:p>
          <a:p>
            <a:pPr lvl="3">
              <a:lnSpc>
                <a:spcPct val="100000"/>
              </a:lnSpc>
            </a:pPr>
            <a:r>
              <a:rPr lang="zh-CN" altLang="en-US" kern="0" dirty="0"/>
              <a:t>水鱼嘴、飞沙堰、宝瓶口</a:t>
            </a:r>
            <a:endParaRPr lang="en-US" altLang="zh-CN" kern="0" dirty="0"/>
          </a:p>
          <a:p>
            <a:pPr lvl="1">
              <a:lnSpc>
                <a:spcPct val="100000"/>
              </a:lnSpc>
            </a:pPr>
            <a:r>
              <a:rPr lang="zh-CN" altLang="en-US" kern="0" dirty="0"/>
              <a:t>供应链</a:t>
            </a:r>
            <a:r>
              <a:rPr lang="zh-CN" altLang="en-US" kern="0" dirty="0">
                <a:solidFill>
                  <a:srgbClr val="C00000"/>
                </a:solidFill>
                <a:effectLst>
                  <a:outerShdw blurRad="38100" dist="38100" dir="2700000" algn="tl">
                    <a:srgbClr val="000000">
                      <a:alpha val="43137"/>
                    </a:srgbClr>
                  </a:outerShdw>
                </a:effectLst>
              </a:rPr>
              <a:t>网络渠道</a:t>
            </a:r>
            <a:r>
              <a:rPr lang="zh-CN" altLang="en-US" kern="0" dirty="0"/>
              <a:t>相互作用相互依靠</a:t>
            </a:r>
            <a:endParaRPr lang="en-US" altLang="zh-CN" kern="0" dirty="0"/>
          </a:p>
          <a:p>
            <a:pPr lvl="2">
              <a:lnSpc>
                <a:spcPct val="100000"/>
              </a:lnSpc>
            </a:pPr>
            <a:r>
              <a:rPr lang="zh-CN" altLang="en-US" dirty="0"/>
              <a:t>正确理解 供应链</a:t>
            </a:r>
            <a:r>
              <a:rPr lang="zh-CN" altLang="en-US" u="sng" dirty="0">
                <a:solidFill>
                  <a:srgbClr val="FF0000"/>
                </a:solidFill>
              </a:rPr>
              <a:t>柔性</a:t>
            </a:r>
            <a:r>
              <a:rPr lang="zh-CN" altLang="en-US" dirty="0"/>
              <a:t>与供应链</a:t>
            </a:r>
            <a:r>
              <a:rPr lang="zh-CN" altLang="en-US" u="sng" dirty="0">
                <a:solidFill>
                  <a:srgbClr val="FF0000"/>
                </a:solidFill>
              </a:rPr>
              <a:t>韧性</a:t>
            </a:r>
            <a:endParaRPr lang="en-US" altLang="zh-CN" u="sng" dirty="0">
              <a:solidFill>
                <a:srgbClr val="FF0000"/>
              </a:solidFill>
            </a:endParaRPr>
          </a:p>
          <a:p>
            <a:pPr lvl="2">
              <a:lnSpc>
                <a:spcPct val="100000"/>
              </a:lnSpc>
            </a:pPr>
            <a:r>
              <a:rPr lang="en-US" altLang="zh-CN" sz="1600" i="1" dirty="0"/>
              <a:t>Supply</a:t>
            </a:r>
            <a:r>
              <a:rPr lang="en-US" altLang="zh-CN" sz="1600" dirty="0"/>
              <a:t> Chain Flexibility </a:t>
            </a:r>
            <a:r>
              <a:rPr lang="en-US" altLang="zh-CN" sz="1600" i="1" dirty="0">
                <a:solidFill>
                  <a:srgbClr val="FF0000"/>
                </a:solidFill>
              </a:rPr>
              <a:t>vs</a:t>
            </a:r>
            <a:r>
              <a:rPr lang="en-US" altLang="zh-CN" sz="1600" i="1" dirty="0"/>
              <a:t> Supply</a:t>
            </a:r>
            <a:r>
              <a:rPr lang="en-US" altLang="zh-CN" sz="1600" dirty="0"/>
              <a:t> Chain </a:t>
            </a:r>
            <a:r>
              <a:rPr lang="en-US" altLang="zh-CN" sz="1600" i="1" dirty="0"/>
              <a:t>Resilience</a:t>
            </a:r>
            <a:endParaRPr lang="zh-CN" altLang="en-US" sz="1400" kern="0" dirty="0"/>
          </a:p>
        </p:txBody>
      </p:sp>
      <p:pic>
        <p:nvPicPr>
          <p:cNvPr id="12" name="图片 11" descr="https://t10.baidu.com/it/app=49&amp;f=JPEG&amp;fm=173&amp;fmt=auto&amp;u=3710473965%2C2467458968?w=640&amp;h=443&amp;s=67E20BE680038F552EC1BCA603001001"/>
          <p:cNvPicPr/>
          <p:nvPr/>
        </p:nvPicPr>
        <p:blipFill>
          <a:blip r:embed="rId3">
            <a:extLst>
              <a:ext uri="{28A0092B-C50C-407E-A947-70E740481C1C}">
                <a14:useLocalDpi xmlns:a14="http://schemas.microsoft.com/office/drawing/2010/main" val="0"/>
              </a:ext>
            </a:extLst>
          </a:blip>
          <a:srcRect/>
          <a:stretch>
            <a:fillRect/>
          </a:stretch>
        </p:blipFill>
        <p:spPr bwMode="auto">
          <a:xfrm>
            <a:off x="5605512" y="1052736"/>
            <a:ext cx="3124200" cy="2162175"/>
          </a:xfrm>
          <a:prstGeom prst="rect">
            <a:avLst/>
          </a:prstGeom>
          <a:noFill/>
          <a:ln>
            <a:noFill/>
          </a:ln>
        </p:spPr>
      </p:pic>
    </p:spTree>
    <p:extLst>
      <p:ext uri="{BB962C8B-B14F-4D97-AF65-F5344CB8AC3E}">
        <p14:creationId xmlns:p14="http://schemas.microsoft.com/office/powerpoint/2010/main" val="378079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 calcmode="lin" valueType="num">
                                      <p:cBhvr additive="base">
                                        <p:cTn id="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9" presetID="21" presetClass="entr" presetSubtype="1"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heel(1)">
                                      <p:cBhvr>
                                        <p:cTn id="11" dur="2000"/>
                                        <p:tgtEl>
                                          <p:spTgt spid="12"/>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11">
                                            <p:txEl>
                                              <p:pRg st="1" end="1"/>
                                            </p:txEl>
                                          </p:spTgt>
                                        </p:tgtEl>
                                        <p:attrNameLst>
                                          <p:attrName>style.visibility</p:attrName>
                                        </p:attrNameLst>
                                      </p:cBhvr>
                                      <p:to>
                                        <p:strVal val="visible"/>
                                      </p:to>
                                    </p:set>
                                    <p:anim calcmode="lin" valueType="num">
                                      <p:cBhvr additive="base">
                                        <p:cTn id="14"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5" dur="500" fill="hold"/>
                                        <p:tgtEl>
                                          <p:spTgt spid="11">
                                            <p:txEl>
                                              <p:pRg st="1" end="1"/>
                                            </p:txEl>
                                          </p:spTgt>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11">
                                            <p:txEl>
                                              <p:pRg st="2" end="2"/>
                                            </p:txEl>
                                          </p:spTgt>
                                        </p:tgtEl>
                                        <p:attrNameLst>
                                          <p:attrName>style.visibility</p:attrName>
                                        </p:attrNameLst>
                                      </p:cBhvr>
                                      <p:to>
                                        <p:strVal val="visible"/>
                                      </p:to>
                                    </p:set>
                                    <p:anim calcmode="lin" valueType="num">
                                      <p:cBhvr additive="base">
                                        <p:cTn id="18"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1">
                                            <p:txEl>
                                              <p:pRg st="2" end="2"/>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 calcmode="lin" valueType="num">
                                      <p:cBhvr additive="base">
                                        <p:cTn id="22"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1">
                                            <p:txEl>
                                              <p:pRg st="3" end="3"/>
                                            </p:tx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 calcmode="lin" valueType="num">
                                      <p:cBhvr additive="base">
                                        <p:cTn id="26"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1">
                                            <p:txEl>
                                              <p:pRg st="5" end="5"/>
                                            </p:txEl>
                                          </p:spTgt>
                                        </p:tgtEl>
                                        <p:attrNameLst>
                                          <p:attrName>style.visibility</p:attrName>
                                        </p:attrNameLst>
                                      </p:cBhvr>
                                      <p:to>
                                        <p:strVal val="visible"/>
                                      </p:to>
                                    </p:set>
                                    <p:anim calcmode="lin" valueType="num">
                                      <p:cBhvr additive="base">
                                        <p:cTn id="32" dur="500" fill="hold"/>
                                        <p:tgtEl>
                                          <p:spTgt spid="11">
                                            <p:txEl>
                                              <p:pRg st="5" end="5"/>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11">
                                            <p:txEl>
                                              <p:pRg st="5" end="5"/>
                                            </p:txEl>
                                          </p:spTgt>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11">
                                            <p:txEl>
                                              <p:pRg st="6" end="6"/>
                                            </p:txEl>
                                          </p:spTgt>
                                        </p:tgtEl>
                                        <p:attrNameLst>
                                          <p:attrName>style.visibility</p:attrName>
                                        </p:attrNameLst>
                                      </p:cBhvr>
                                      <p:to>
                                        <p:strVal val="visible"/>
                                      </p:to>
                                    </p:set>
                                    <p:anim calcmode="lin" valueType="num">
                                      <p:cBhvr additive="base">
                                        <p:cTn id="36"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11">
                                            <p:txEl>
                                              <p:pRg st="6" end="6"/>
                                            </p:txEl>
                                          </p:spTgt>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11">
                                            <p:txEl>
                                              <p:pRg st="7" end="7"/>
                                            </p:txEl>
                                          </p:spTgt>
                                        </p:tgtEl>
                                        <p:attrNameLst>
                                          <p:attrName>style.visibility</p:attrName>
                                        </p:attrNameLst>
                                      </p:cBhvr>
                                      <p:to>
                                        <p:strVal val="visible"/>
                                      </p:to>
                                    </p:set>
                                    <p:anim calcmode="lin" valueType="num">
                                      <p:cBhvr additive="base">
                                        <p:cTn id="40" dur="500" fill="hold"/>
                                        <p:tgtEl>
                                          <p:spTgt spid="11">
                                            <p:txEl>
                                              <p:pRg st="7" end="7"/>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11">
                                            <p:txEl>
                                              <p:pRg st="7" end="7"/>
                                            </p:txEl>
                                          </p:spTgt>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11">
                                            <p:txEl>
                                              <p:pRg st="8" end="8"/>
                                            </p:txEl>
                                          </p:spTgt>
                                        </p:tgtEl>
                                        <p:attrNameLst>
                                          <p:attrName>style.visibility</p:attrName>
                                        </p:attrNameLst>
                                      </p:cBhvr>
                                      <p:to>
                                        <p:strVal val="visible"/>
                                      </p:to>
                                    </p:set>
                                    <p:anim calcmode="lin" valueType="num">
                                      <p:cBhvr additive="base">
                                        <p:cTn id="44"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11">
                                            <p:txEl>
                                              <p:pRg st="8" end="8"/>
                                            </p:txEl>
                                          </p:spTgt>
                                        </p:tgtEl>
                                        <p:attrNameLst>
                                          <p:attrName>ppt_y</p:attrName>
                                        </p:attrNameLst>
                                      </p:cBhvr>
                                      <p:tavLst>
                                        <p:tav tm="0">
                                          <p:val>
                                            <p:strVal val="1+#ppt_h/2"/>
                                          </p:val>
                                        </p:tav>
                                        <p:tav tm="100000">
                                          <p:val>
                                            <p:strVal val="#ppt_y"/>
                                          </p:val>
                                        </p:tav>
                                      </p:tavLst>
                                    </p:anim>
                                  </p:childTnLst>
                                </p:cTn>
                              </p:par>
                            </p:childTnLst>
                          </p:cTn>
                        </p:par>
                        <p:par>
                          <p:cTn id="46" fill="hold">
                            <p:stCondLst>
                              <p:cond delay="500"/>
                            </p:stCondLst>
                            <p:childTnLst>
                              <p:par>
                                <p:cTn id="47" presetID="53" presetClass="entr" presetSubtype="16" fill="hold"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11">
                                            <p:txEl>
                                              <p:pRg st="9" end="9"/>
                                            </p:txEl>
                                          </p:spTgt>
                                        </p:tgtEl>
                                        <p:attrNameLst>
                                          <p:attrName>style.visibility</p:attrName>
                                        </p:attrNameLst>
                                      </p:cBhvr>
                                      <p:to>
                                        <p:strVal val="visible"/>
                                      </p:to>
                                    </p:set>
                                    <p:anim calcmode="lin" valueType="num">
                                      <p:cBhvr additive="base">
                                        <p:cTn id="56" dur="500" fill="hold"/>
                                        <p:tgtEl>
                                          <p:spTgt spid="11">
                                            <p:txEl>
                                              <p:pRg st="9" end="9"/>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11">
                                            <p:txEl>
                                              <p:pRg st="9" end="9"/>
                                            </p:txEl>
                                          </p:spTgt>
                                        </p:tgtEl>
                                        <p:attrNameLst>
                                          <p:attrName>ppt_y</p:attrName>
                                        </p:attrNameLst>
                                      </p:cBhvr>
                                      <p:tavLst>
                                        <p:tav tm="0">
                                          <p:val>
                                            <p:strVal val="1+#ppt_h/2"/>
                                          </p:val>
                                        </p:tav>
                                        <p:tav tm="100000">
                                          <p:val>
                                            <p:strVal val="#ppt_y"/>
                                          </p:val>
                                        </p:tav>
                                      </p:tavLst>
                                    </p:anim>
                                  </p:childTnLst>
                                </p:cTn>
                              </p:par>
                              <p:par>
                                <p:cTn id="58" presetID="2" presetClass="entr" presetSubtype="4" fill="hold" grpId="0" nodeType="withEffect">
                                  <p:stCondLst>
                                    <p:cond delay="0"/>
                                  </p:stCondLst>
                                  <p:childTnLst>
                                    <p:set>
                                      <p:cBhvr>
                                        <p:cTn id="59" dur="1" fill="hold">
                                          <p:stCondLst>
                                            <p:cond delay="0"/>
                                          </p:stCondLst>
                                        </p:cTn>
                                        <p:tgtEl>
                                          <p:spTgt spid="11">
                                            <p:txEl>
                                              <p:pRg st="10" end="10"/>
                                            </p:txEl>
                                          </p:spTgt>
                                        </p:tgtEl>
                                        <p:attrNameLst>
                                          <p:attrName>style.visibility</p:attrName>
                                        </p:attrNameLst>
                                      </p:cBhvr>
                                      <p:to>
                                        <p:strVal val="visible"/>
                                      </p:to>
                                    </p:set>
                                    <p:anim calcmode="lin" valueType="num">
                                      <p:cBhvr additive="base">
                                        <p:cTn id="60"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11">
                                            <p:txEl>
                                              <p:pRg st="10" end="10"/>
                                            </p:txEl>
                                          </p:spTgt>
                                        </p:tgtEl>
                                        <p:attrNameLst>
                                          <p:attrName>ppt_y</p:attrName>
                                        </p:attrNameLst>
                                      </p:cBhvr>
                                      <p:tavLst>
                                        <p:tav tm="0">
                                          <p:val>
                                            <p:strVal val="1+#ppt_h/2"/>
                                          </p:val>
                                        </p:tav>
                                        <p:tav tm="100000">
                                          <p:val>
                                            <p:strVal val="#ppt_y"/>
                                          </p:val>
                                        </p:tav>
                                      </p:tavLst>
                                    </p:anim>
                                  </p:childTnLst>
                                </p:cTn>
                              </p:par>
                              <p:par>
                                <p:cTn id="62" presetID="2" presetClass="entr" presetSubtype="4" fill="hold" grpId="0" nodeType="withEffect">
                                  <p:stCondLst>
                                    <p:cond delay="0"/>
                                  </p:stCondLst>
                                  <p:childTnLst>
                                    <p:set>
                                      <p:cBhvr>
                                        <p:cTn id="63" dur="1" fill="hold">
                                          <p:stCondLst>
                                            <p:cond delay="0"/>
                                          </p:stCondLst>
                                        </p:cTn>
                                        <p:tgtEl>
                                          <p:spTgt spid="11">
                                            <p:txEl>
                                              <p:pRg st="11" end="11"/>
                                            </p:txEl>
                                          </p:spTgt>
                                        </p:tgtEl>
                                        <p:attrNameLst>
                                          <p:attrName>style.visibility</p:attrName>
                                        </p:attrNameLst>
                                      </p:cBhvr>
                                      <p:to>
                                        <p:strVal val="visible"/>
                                      </p:to>
                                    </p:set>
                                    <p:anim calcmode="lin" valueType="num">
                                      <p:cBhvr additive="base">
                                        <p:cTn id="64" dur="500" fill="hold"/>
                                        <p:tgtEl>
                                          <p:spTgt spid="11">
                                            <p:txEl>
                                              <p:pRg st="11" end="11"/>
                                            </p:txEl>
                                          </p:spTgt>
                                        </p:tgtEl>
                                        <p:attrNameLst>
                                          <p:attrName>ppt_x</p:attrName>
                                        </p:attrNameLst>
                                      </p:cBhvr>
                                      <p:tavLst>
                                        <p:tav tm="0">
                                          <p:val>
                                            <p:strVal val="#ppt_x"/>
                                          </p:val>
                                        </p:tav>
                                        <p:tav tm="100000">
                                          <p:val>
                                            <p:strVal val="#ppt_x"/>
                                          </p:val>
                                        </p:tav>
                                      </p:tavLst>
                                    </p:anim>
                                    <p:anim calcmode="lin" valueType="num">
                                      <p:cBhvr additive="base">
                                        <p:cTn id="65" dur="500" fill="hold"/>
                                        <p:tgtEl>
                                          <p:spTgt spid="11">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文本占位符 2423809">
            <a:extLst>
              <a:ext uri="{FF2B5EF4-FFF2-40B4-BE49-F238E27FC236}">
                <a16:creationId xmlns:a16="http://schemas.microsoft.com/office/drawing/2014/main" id="{80A24982-A9B1-411B-A4B1-8DE8ED5DCB75}"/>
              </a:ext>
            </a:extLst>
          </p:cNvPr>
          <p:cNvSpPr>
            <a:spLocks noGrp="1" noChangeArrowheads="1"/>
          </p:cNvSpPr>
          <p:nvPr>
            <p:ph idx="1"/>
          </p:nvPr>
        </p:nvSpPr>
        <p:spPr>
          <a:xfrm>
            <a:off x="250825" y="1196975"/>
            <a:ext cx="8686800" cy="576263"/>
          </a:xfrm>
        </p:spPr>
        <p:txBody>
          <a:bodyPr/>
          <a:lstStyle/>
          <a:p>
            <a:pPr>
              <a:buFontTx/>
              <a:buNone/>
            </a:pPr>
            <a:r>
              <a:rPr lang="zh-CN" altLang="en-US">
                <a:solidFill>
                  <a:srgbClr val="FF3300"/>
                </a:solidFill>
                <a:latin typeface="黑体" panose="02010609060101010101" pitchFamily="49" charset="-122"/>
              </a:rPr>
              <a:t>四、供应链网络构建策略</a:t>
            </a:r>
            <a:endParaRPr lang="zh-CN" altLang="en-US">
              <a:latin typeface="黑体" panose="02010609060101010101" pitchFamily="49" charset="-122"/>
            </a:endParaRPr>
          </a:p>
        </p:txBody>
      </p:sp>
      <p:sp>
        <p:nvSpPr>
          <p:cNvPr id="56322" name="标题 2423810">
            <a:extLst>
              <a:ext uri="{FF2B5EF4-FFF2-40B4-BE49-F238E27FC236}">
                <a16:creationId xmlns:a16="http://schemas.microsoft.com/office/drawing/2014/main" id="{166AD750-D021-4BE7-B3CD-421E978F2BBA}"/>
              </a:ext>
            </a:extLst>
          </p:cNvPr>
          <p:cNvSpPr>
            <a:spLocks noGrp="1"/>
          </p:cNvSpPr>
          <p:nvPr>
            <p:ph type="title"/>
          </p:nvPr>
        </p:nvSpPr>
        <p:spPr>
          <a:xfrm>
            <a:off x="381000" y="0"/>
            <a:ext cx="8229600" cy="692150"/>
          </a:xfrm>
        </p:spPr>
        <p:txBody>
          <a:bodyPr/>
          <a:lstStyle/>
          <a:p>
            <a:pPr>
              <a:defRPr/>
            </a:pPr>
            <a:r>
              <a:rPr kumimoji="1" lang="zh-CN" altLang="en-US" dirty="0">
                <a:latin typeface="黑体" panose="02010609060101010101" pitchFamily="49" charset="-122"/>
              </a:rPr>
              <a:t>第三节 供应链网络构建</a:t>
            </a:r>
          </a:p>
        </p:txBody>
      </p:sp>
      <p:graphicFrame>
        <p:nvGraphicFramePr>
          <p:cNvPr id="3" name="图示 2">
            <a:extLst>
              <a:ext uri="{FF2B5EF4-FFF2-40B4-BE49-F238E27FC236}">
                <a16:creationId xmlns:a16="http://schemas.microsoft.com/office/drawing/2014/main" id="{5DDEC50A-45CA-4ADB-8FD7-81C858D51AFD}"/>
              </a:ext>
            </a:extLst>
          </p:cNvPr>
          <p:cNvGraphicFramePr/>
          <p:nvPr/>
        </p:nvGraphicFramePr>
        <p:xfrm>
          <a:off x="605445" y="2072258"/>
          <a:ext cx="7837860" cy="387712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0668058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latin typeface="黑体" panose="02010609060101010101" pitchFamily="49" charset="-122"/>
              </a:rPr>
              <a:t>第三节 供应链网络构建</a:t>
            </a:r>
            <a:endParaRPr lang="zh-CN" altLang="en-US" dirty="0"/>
          </a:p>
        </p:txBody>
      </p:sp>
      <p:sp>
        <p:nvSpPr>
          <p:cNvPr id="3" name="内容占位符 2"/>
          <p:cNvSpPr>
            <a:spLocks noGrp="1"/>
          </p:cNvSpPr>
          <p:nvPr>
            <p:ph idx="1"/>
          </p:nvPr>
        </p:nvSpPr>
        <p:spPr/>
        <p:txBody>
          <a:bodyPr/>
          <a:lstStyle/>
          <a:p>
            <a:r>
              <a:rPr lang="zh-CN" altLang="en-US" dirty="0">
                <a:solidFill>
                  <a:srgbClr val="002060"/>
                </a:solidFill>
              </a:rPr>
              <a:t>供应链</a:t>
            </a:r>
            <a:r>
              <a:rPr lang="zh-CN" altLang="en-US" dirty="0">
                <a:solidFill>
                  <a:srgbClr val="C00000"/>
                </a:solidFill>
                <a:effectLst>
                  <a:outerShdw blurRad="38100" dist="38100" dir="2700000" algn="tl">
                    <a:srgbClr val="000000">
                      <a:alpha val="43137"/>
                    </a:srgbClr>
                  </a:outerShdw>
                </a:effectLst>
              </a:rPr>
              <a:t>全局观</a:t>
            </a:r>
            <a:r>
              <a:rPr lang="zh-CN" altLang="en-US" dirty="0"/>
              <a:t>重在</a:t>
            </a:r>
            <a:r>
              <a:rPr lang="zh-CN" altLang="en-US" dirty="0">
                <a:solidFill>
                  <a:srgbClr val="C00000"/>
                </a:solidFill>
              </a:rPr>
              <a:t>科学权衡 </a:t>
            </a:r>
            <a:endParaRPr lang="en-US" altLang="zh-CN" dirty="0">
              <a:solidFill>
                <a:srgbClr val="C00000"/>
              </a:solidFill>
            </a:endParaRPr>
          </a:p>
          <a:p>
            <a:pPr lvl="1"/>
            <a:r>
              <a:rPr lang="zh-CN" altLang="en-US" sz="2600" dirty="0"/>
              <a:t>权衡 </a:t>
            </a:r>
            <a:r>
              <a:rPr lang="en-US" altLang="zh-CN" sz="2600" dirty="0"/>
              <a:t>Trade-off</a:t>
            </a:r>
            <a:r>
              <a:rPr lang="zh-CN" altLang="en-US" sz="2600" dirty="0"/>
              <a:t>兼顾各方利益</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53</a:t>
            </a:fld>
            <a:endParaRPr lang="en-US" altLang="zh-CN"/>
          </a:p>
        </p:txBody>
      </p:sp>
      <p:pic>
        <p:nvPicPr>
          <p:cNvPr id="5" name="图片 4">
            <a:extLst>
              <a:ext uri="{FF2B5EF4-FFF2-40B4-BE49-F238E27FC236}">
                <a16:creationId xmlns:a16="http://schemas.microsoft.com/office/drawing/2014/main" id="{38A7CB7C-0F11-4CB1-B4D1-3FCFB8E8A1BA}"/>
              </a:ext>
            </a:extLst>
          </p:cNvPr>
          <p:cNvPicPr>
            <a:picLocks noChangeAspect="1"/>
          </p:cNvPicPr>
          <p:nvPr/>
        </p:nvPicPr>
        <p:blipFill rotWithShape="1">
          <a:blip r:embed="rId2"/>
          <a:srcRect t="37400" b="34250"/>
          <a:stretch/>
        </p:blipFill>
        <p:spPr>
          <a:xfrm>
            <a:off x="5539237" y="4878540"/>
            <a:ext cx="1818015" cy="515400"/>
          </a:xfrm>
          <a:prstGeom prst="rect">
            <a:avLst/>
          </a:prstGeom>
        </p:spPr>
      </p:pic>
      <p:sp>
        <p:nvSpPr>
          <p:cNvPr id="6" name="矩形 5">
            <a:extLst>
              <a:ext uri="{FF2B5EF4-FFF2-40B4-BE49-F238E27FC236}">
                <a16:creationId xmlns:a16="http://schemas.microsoft.com/office/drawing/2014/main" id="{D6A4B23C-6F2E-4753-A8DA-8BEF423BC3F9}"/>
              </a:ext>
            </a:extLst>
          </p:cNvPr>
          <p:cNvSpPr/>
          <p:nvPr/>
        </p:nvSpPr>
        <p:spPr>
          <a:xfrm>
            <a:off x="204482" y="2040526"/>
            <a:ext cx="4288353" cy="387798"/>
          </a:xfrm>
          <a:prstGeom prst="rect">
            <a:avLst/>
          </a:prstGeom>
        </p:spPr>
        <p:txBody>
          <a:bodyPr wrap="none">
            <a:spAutoFit/>
          </a:bodyPr>
          <a:lstStyle/>
          <a:p>
            <a:r>
              <a:rPr lang="zh-CN" altLang="en-US" sz="2000" b="1" dirty="0">
                <a:latin typeface="微软雅黑" panose="020B0503020204020204" pitchFamily="34" charset="-122"/>
                <a:ea typeface="微软雅黑" panose="020B0503020204020204" pitchFamily="34" charset="-122"/>
              </a:rPr>
              <a:t>复星医药：创新助力供应链网络优化</a:t>
            </a:r>
            <a:endParaRPr lang="en-US" altLang="zh-CN" sz="2000" b="1" dirty="0">
              <a:latin typeface="微软雅黑" panose="020B0503020204020204" pitchFamily="34" charset="-122"/>
              <a:ea typeface="微软雅黑" panose="020B0503020204020204" pitchFamily="34" charset="-122"/>
            </a:endParaRPr>
          </a:p>
        </p:txBody>
      </p:sp>
      <p:sp>
        <p:nvSpPr>
          <p:cNvPr id="7" name="文本框 6">
            <a:extLst>
              <a:ext uri="{FF2B5EF4-FFF2-40B4-BE49-F238E27FC236}">
                <a16:creationId xmlns:a16="http://schemas.microsoft.com/office/drawing/2014/main" id="{CCA36425-0175-4446-A248-32CC3A87862E}"/>
              </a:ext>
            </a:extLst>
          </p:cNvPr>
          <p:cNvSpPr txBox="1"/>
          <p:nvPr/>
        </p:nvSpPr>
        <p:spPr>
          <a:xfrm>
            <a:off x="411193" y="2407297"/>
            <a:ext cx="3860848" cy="2928687"/>
          </a:xfrm>
          <a:prstGeom prst="rect">
            <a:avLst/>
          </a:prstGeom>
          <a:noFill/>
        </p:spPr>
        <p:txBody>
          <a:bodyPr wrap="square" rtlCol="0">
            <a:spAutoFit/>
          </a:bodyPr>
          <a:lstStyle/>
          <a:p>
            <a:pPr marL="285750" indent="-285750" algn="l">
              <a:buFont typeface="Wingdings" panose="05000000000000000000" pitchFamily="2" charset="2"/>
              <a:buChar char="Ø"/>
            </a:pPr>
            <a:r>
              <a:rPr lang="zh-CN" altLang="en-US" sz="1800" b="1" dirty="0">
                <a:solidFill>
                  <a:srgbClr val="FF0000"/>
                </a:solidFill>
                <a:latin typeface="华文仿宋" panose="02010600040101010101" pitchFamily="2" charset="-122"/>
                <a:ea typeface="华文仿宋" panose="02010600040101010101" pitchFamily="2" charset="-122"/>
              </a:rPr>
              <a:t>开放式创新模式</a:t>
            </a:r>
            <a:endParaRPr lang="en-US" altLang="zh-CN" sz="1800" b="1" dirty="0">
              <a:solidFill>
                <a:srgbClr val="FF0000"/>
              </a:solidFill>
              <a:latin typeface="华文仿宋" panose="02010600040101010101" pitchFamily="2" charset="-122"/>
              <a:ea typeface="华文仿宋" panose="02010600040101010101" pitchFamily="2" charset="-122"/>
            </a:endParaRPr>
          </a:p>
          <a:p>
            <a:pPr marL="171450" indent="280988" algn="l">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自主研发</a:t>
            </a:r>
            <a:endParaRPr lang="en-US" altLang="zh-CN" sz="1800" dirty="0">
              <a:latin typeface="华文仿宋" panose="02010600040101010101" pitchFamily="2" charset="-122"/>
              <a:ea typeface="华文仿宋" panose="02010600040101010101" pitchFamily="2" charset="-122"/>
            </a:endParaRPr>
          </a:p>
          <a:p>
            <a:pPr marL="171450" indent="280988" algn="l">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合作开发</a:t>
            </a:r>
            <a:endParaRPr lang="en-US" altLang="zh-CN" sz="1800" dirty="0">
              <a:latin typeface="华文仿宋" panose="02010600040101010101" pitchFamily="2" charset="-122"/>
              <a:ea typeface="华文仿宋" panose="02010600040101010101" pitchFamily="2" charset="-122"/>
            </a:endParaRPr>
          </a:p>
          <a:p>
            <a:pPr marL="171450" indent="280988" algn="l">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许可引进</a:t>
            </a:r>
            <a:endParaRPr lang="en-US" altLang="zh-CN" sz="1800" dirty="0">
              <a:latin typeface="华文仿宋" panose="02010600040101010101" pitchFamily="2" charset="-122"/>
              <a:ea typeface="华文仿宋" panose="02010600040101010101" pitchFamily="2" charset="-122"/>
            </a:endParaRPr>
          </a:p>
          <a:p>
            <a:pPr marL="171450" indent="280988" algn="l">
              <a:buFont typeface="Arial" panose="020B0604020202020204" pitchFamily="34" charset="0"/>
              <a:buChar char="•"/>
            </a:pPr>
            <a:r>
              <a:rPr lang="zh-CN" altLang="en-US" sz="1800" dirty="0">
                <a:latin typeface="华文仿宋" panose="02010600040101010101" pitchFamily="2" charset="-122"/>
                <a:ea typeface="华文仿宋" panose="02010600040101010101" pitchFamily="2" charset="-122"/>
              </a:rPr>
              <a:t>深度孵化</a:t>
            </a:r>
            <a:endParaRPr lang="en-US" altLang="zh-CN" sz="1800" dirty="0">
              <a:latin typeface="华文仿宋" panose="02010600040101010101" pitchFamily="2" charset="-122"/>
              <a:ea typeface="华文仿宋" panose="02010600040101010101" pitchFamily="2" charset="-122"/>
            </a:endParaRPr>
          </a:p>
          <a:p>
            <a:pPr marL="285750" indent="-285750" algn="l">
              <a:buFont typeface="Wingdings" panose="05000000000000000000" pitchFamily="2" charset="2"/>
              <a:buChar char="Ø"/>
            </a:pPr>
            <a:r>
              <a:rPr lang="zh-CN" altLang="en-US" sz="1800" b="1" dirty="0">
                <a:solidFill>
                  <a:srgbClr val="FF0000"/>
                </a:solidFill>
                <a:latin typeface="华文仿宋" panose="02010600040101010101" pitchFamily="2" charset="-122"/>
                <a:ea typeface="华文仿宋" panose="02010600040101010101" pitchFamily="2" charset="-122"/>
              </a:rPr>
              <a:t>全球研发中心</a:t>
            </a:r>
            <a:endParaRPr lang="en-US" altLang="zh-CN" sz="1800" b="1" dirty="0">
              <a:solidFill>
                <a:srgbClr val="FF0000"/>
              </a:solidFill>
              <a:latin typeface="华文仿宋" panose="02010600040101010101" pitchFamily="2" charset="-122"/>
              <a:ea typeface="华文仿宋" panose="02010600040101010101" pitchFamily="2" charset="-122"/>
            </a:endParaRPr>
          </a:p>
          <a:p>
            <a:pPr marL="285750" indent="-285750" algn="l">
              <a:buFont typeface="Wingdings" panose="05000000000000000000" pitchFamily="2" charset="2"/>
              <a:buChar char="Ø"/>
            </a:pPr>
            <a:r>
              <a:rPr lang="zh-CN" altLang="en-US" sz="1800" b="1" dirty="0">
                <a:solidFill>
                  <a:srgbClr val="FF0000"/>
                </a:solidFill>
                <a:latin typeface="华文仿宋" panose="02010600040101010101" pitchFamily="2" charset="-122"/>
                <a:ea typeface="华文仿宋" panose="02010600040101010101" pitchFamily="2" charset="-122"/>
              </a:rPr>
              <a:t>国际化运营团队</a:t>
            </a:r>
            <a:endParaRPr lang="en-US" altLang="zh-CN" sz="1800" b="1" dirty="0">
              <a:solidFill>
                <a:srgbClr val="FF0000"/>
              </a:solidFill>
              <a:latin typeface="华文仿宋" panose="02010600040101010101" pitchFamily="2" charset="-122"/>
              <a:ea typeface="华文仿宋" panose="02010600040101010101" pitchFamily="2" charset="-122"/>
            </a:endParaRPr>
          </a:p>
          <a:p>
            <a:pPr marL="285750" indent="-285750" algn="l">
              <a:buFont typeface="Wingdings" panose="05000000000000000000" pitchFamily="2" charset="2"/>
              <a:buChar char="Ø"/>
            </a:pPr>
            <a:r>
              <a:rPr lang="zh-CN" altLang="en-US" sz="1800" b="1" dirty="0">
                <a:solidFill>
                  <a:srgbClr val="FF0000"/>
                </a:solidFill>
                <a:latin typeface="华文仿宋" panose="02010600040101010101" pitchFamily="2" charset="-122"/>
                <a:ea typeface="华文仿宋" panose="02010600040101010101" pitchFamily="2" charset="-122"/>
              </a:rPr>
              <a:t>国际化制造能力</a:t>
            </a:r>
            <a:endParaRPr lang="en-US" altLang="zh-CN" sz="1800" b="1" dirty="0">
              <a:solidFill>
                <a:srgbClr val="FF0000"/>
              </a:solidFill>
              <a:latin typeface="华文仿宋" panose="02010600040101010101" pitchFamily="2" charset="-122"/>
              <a:ea typeface="华文仿宋" panose="02010600040101010101" pitchFamily="2" charset="-122"/>
            </a:endParaRPr>
          </a:p>
          <a:p>
            <a:pPr marL="285750" indent="-285750" algn="l">
              <a:buFont typeface="Wingdings" panose="05000000000000000000" pitchFamily="2" charset="2"/>
              <a:buChar char="Ø"/>
            </a:pPr>
            <a:r>
              <a:rPr lang="zh-CN" altLang="en-US" sz="1800" b="1" dirty="0">
                <a:solidFill>
                  <a:srgbClr val="FF0000"/>
                </a:solidFill>
                <a:latin typeface="华文仿宋" panose="02010600040101010101" pitchFamily="2" charset="-122"/>
                <a:ea typeface="华文仿宋" panose="02010600040101010101" pitchFamily="2" charset="-122"/>
              </a:rPr>
              <a:t>上下游产业链共同发展及创新</a:t>
            </a:r>
            <a:endParaRPr lang="en-US" altLang="zh-CN" sz="1800" b="1" dirty="0">
              <a:solidFill>
                <a:srgbClr val="FF0000"/>
              </a:solidFill>
              <a:latin typeface="华文仿宋" panose="02010600040101010101" pitchFamily="2" charset="-122"/>
              <a:ea typeface="华文仿宋" panose="02010600040101010101" pitchFamily="2" charset="-122"/>
            </a:endParaRPr>
          </a:p>
        </p:txBody>
      </p:sp>
      <p:grpSp>
        <p:nvGrpSpPr>
          <p:cNvPr id="26" name="组合 25"/>
          <p:cNvGrpSpPr/>
          <p:nvPr/>
        </p:nvGrpSpPr>
        <p:grpSpPr>
          <a:xfrm>
            <a:off x="4932041" y="2806300"/>
            <a:ext cx="2914644" cy="1980483"/>
            <a:chOff x="5151466" y="3743479"/>
            <a:chExt cx="3452982" cy="2151552"/>
          </a:xfrm>
        </p:grpSpPr>
        <p:sp>
          <p:nvSpPr>
            <p:cNvPr id="8" name="文本框 7">
              <a:extLst>
                <a:ext uri="{FF2B5EF4-FFF2-40B4-BE49-F238E27FC236}">
                  <a16:creationId xmlns:a16="http://schemas.microsoft.com/office/drawing/2014/main" id="{9B64B514-84CD-48B8-9306-A2D2820D465F}"/>
                </a:ext>
              </a:extLst>
            </p:cNvPr>
            <p:cNvSpPr txBox="1"/>
            <p:nvPr/>
          </p:nvSpPr>
          <p:spPr>
            <a:xfrm>
              <a:off x="6429910" y="3743479"/>
              <a:ext cx="766814" cy="577749"/>
            </a:xfrm>
            <a:prstGeom prst="rect">
              <a:avLst/>
            </a:prstGeom>
            <a:noFill/>
          </p:spPr>
          <p:txBody>
            <a:bodyPr wrap="square" lIns="0" tIns="0" rIns="0" bIns="0" rtlCol="0">
              <a:spAutoFit/>
            </a:bodyPr>
            <a:lstStyle/>
            <a:p>
              <a:r>
                <a:rPr lang="zh-CN" altLang="en-US" sz="1800" dirty="0">
                  <a:latin typeface="微软雅黑" panose="020B0503020204020204" pitchFamily="34" charset="-122"/>
                  <a:ea typeface="微软雅黑" panose="020B0503020204020204" pitchFamily="34" charset="-122"/>
                </a:rPr>
                <a:t>科技 创新</a:t>
              </a:r>
            </a:p>
          </p:txBody>
        </p:sp>
        <p:sp>
          <p:nvSpPr>
            <p:cNvPr id="9" name="文本框 8">
              <a:extLst>
                <a:ext uri="{FF2B5EF4-FFF2-40B4-BE49-F238E27FC236}">
                  <a16:creationId xmlns:a16="http://schemas.microsoft.com/office/drawing/2014/main" id="{C648EB9E-247C-4341-8C33-608963B11F44}"/>
                </a:ext>
              </a:extLst>
            </p:cNvPr>
            <p:cNvSpPr txBox="1"/>
            <p:nvPr/>
          </p:nvSpPr>
          <p:spPr>
            <a:xfrm>
              <a:off x="5151466" y="5316617"/>
              <a:ext cx="716679" cy="578414"/>
            </a:xfrm>
            <a:prstGeom prst="rect">
              <a:avLst/>
            </a:prstGeom>
            <a:noFill/>
          </p:spPr>
          <p:txBody>
            <a:bodyPr wrap="square" lIns="0" tIns="0" rIns="0" bIns="0" rtlCol="0">
              <a:spAutoFit/>
            </a:bodyPr>
            <a:lstStyle/>
            <a:p>
              <a:r>
                <a:rPr lang="zh-CN" altLang="en-US" sz="1800" dirty="0">
                  <a:latin typeface="微软雅黑" panose="020B0503020204020204" pitchFamily="34" charset="-122"/>
                  <a:ea typeface="微软雅黑" panose="020B0503020204020204" pitchFamily="34" charset="-122"/>
                </a:rPr>
                <a:t>竞争实力</a:t>
              </a:r>
            </a:p>
          </p:txBody>
        </p:sp>
        <p:sp>
          <p:nvSpPr>
            <p:cNvPr id="10" name="文本框 9">
              <a:extLst>
                <a:ext uri="{FF2B5EF4-FFF2-40B4-BE49-F238E27FC236}">
                  <a16:creationId xmlns:a16="http://schemas.microsoft.com/office/drawing/2014/main" id="{7054E095-0407-4BC6-9423-7D9624ACCE27}"/>
                </a:ext>
              </a:extLst>
            </p:cNvPr>
            <p:cNvSpPr txBox="1"/>
            <p:nvPr/>
          </p:nvSpPr>
          <p:spPr>
            <a:xfrm>
              <a:off x="7758494" y="5316617"/>
              <a:ext cx="845954" cy="578414"/>
            </a:xfrm>
            <a:prstGeom prst="rect">
              <a:avLst/>
            </a:prstGeom>
            <a:noFill/>
          </p:spPr>
          <p:txBody>
            <a:bodyPr wrap="square" lIns="0" tIns="0" rIns="0" bIns="0" rtlCol="0">
              <a:spAutoFit/>
            </a:bodyPr>
            <a:lstStyle/>
            <a:p>
              <a:r>
                <a:rPr lang="zh-CN" altLang="en-US" sz="1800" dirty="0">
                  <a:latin typeface="微软雅黑" panose="020B0503020204020204" pitchFamily="34" charset="-122"/>
                  <a:ea typeface="微软雅黑" panose="020B0503020204020204" pitchFamily="34" charset="-122"/>
                </a:rPr>
                <a:t>高质量发展</a:t>
              </a:r>
            </a:p>
          </p:txBody>
        </p:sp>
        <p:cxnSp>
          <p:nvCxnSpPr>
            <p:cNvPr id="11" name="直接箭头连接符 10">
              <a:extLst>
                <a:ext uri="{FF2B5EF4-FFF2-40B4-BE49-F238E27FC236}">
                  <a16:creationId xmlns:a16="http://schemas.microsoft.com/office/drawing/2014/main" id="{E8303B2F-3394-473B-9566-7389208BCCC4}"/>
                </a:ext>
              </a:extLst>
            </p:cNvPr>
            <p:cNvCxnSpPr>
              <a:cxnSpLocks/>
              <a:stCxn id="8" idx="2"/>
              <a:endCxn id="9" idx="3"/>
            </p:cNvCxnSpPr>
            <p:nvPr/>
          </p:nvCxnSpPr>
          <p:spPr bwMode="auto">
            <a:xfrm flipH="1">
              <a:off x="5868145" y="4321228"/>
              <a:ext cx="945172" cy="1284597"/>
            </a:xfrm>
            <a:prstGeom prst="straightConnector1">
              <a:avLst/>
            </a:prstGeom>
            <a:solidFill>
              <a:srgbClr val="FFFFFF"/>
            </a:solidFill>
            <a:ln w="9525" cap="flat" cmpd="sng" algn="ctr">
              <a:solidFill>
                <a:srgbClr val="0070C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12" name="直接箭头连接符 11">
              <a:extLst>
                <a:ext uri="{FF2B5EF4-FFF2-40B4-BE49-F238E27FC236}">
                  <a16:creationId xmlns:a16="http://schemas.microsoft.com/office/drawing/2014/main" id="{CBE4654B-E0AE-4689-A089-7165290627BB}"/>
                </a:ext>
              </a:extLst>
            </p:cNvPr>
            <p:cNvCxnSpPr>
              <a:cxnSpLocks/>
              <a:stCxn id="9" idx="3"/>
              <a:endCxn id="10" idx="1"/>
            </p:cNvCxnSpPr>
            <p:nvPr/>
          </p:nvCxnSpPr>
          <p:spPr bwMode="auto">
            <a:xfrm>
              <a:off x="5868145" y="5605824"/>
              <a:ext cx="1890349" cy="0"/>
            </a:xfrm>
            <a:prstGeom prst="straightConnector1">
              <a:avLst/>
            </a:prstGeom>
            <a:solidFill>
              <a:srgbClr val="FFFFFF"/>
            </a:solidFill>
            <a:ln w="9525" cap="flat" cmpd="sng" algn="ctr">
              <a:solidFill>
                <a:srgbClr val="0070C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13" name="直接箭头连接符 12">
              <a:extLst>
                <a:ext uri="{FF2B5EF4-FFF2-40B4-BE49-F238E27FC236}">
                  <a16:creationId xmlns:a16="http://schemas.microsoft.com/office/drawing/2014/main" id="{C409F60B-DD41-4DAD-A1E9-3E72F2CCA036}"/>
                </a:ext>
              </a:extLst>
            </p:cNvPr>
            <p:cNvCxnSpPr>
              <a:cxnSpLocks/>
              <a:stCxn id="10" idx="1"/>
              <a:endCxn id="8" idx="2"/>
            </p:cNvCxnSpPr>
            <p:nvPr/>
          </p:nvCxnSpPr>
          <p:spPr bwMode="auto">
            <a:xfrm flipH="1" flipV="1">
              <a:off x="6813317" y="4321228"/>
              <a:ext cx="945177" cy="1284597"/>
            </a:xfrm>
            <a:prstGeom prst="straightConnector1">
              <a:avLst/>
            </a:prstGeom>
            <a:solidFill>
              <a:srgbClr val="FFFFFF"/>
            </a:solidFill>
            <a:ln w="9525" cap="flat" cmpd="sng" algn="ctr">
              <a:solidFill>
                <a:srgbClr val="0070C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14" name="文本框 13">
              <a:extLst>
                <a:ext uri="{FF2B5EF4-FFF2-40B4-BE49-F238E27FC236}">
                  <a16:creationId xmlns:a16="http://schemas.microsoft.com/office/drawing/2014/main" id="{0C96267B-DCFC-4324-BFA3-3290EF18DB5E}"/>
                </a:ext>
              </a:extLst>
            </p:cNvPr>
            <p:cNvSpPr txBox="1"/>
            <p:nvPr/>
          </p:nvSpPr>
          <p:spPr>
            <a:xfrm>
              <a:off x="5984910" y="4677749"/>
              <a:ext cx="425395" cy="224718"/>
            </a:xfrm>
            <a:prstGeom prst="rect">
              <a:avLst/>
            </a:prstGeom>
            <a:noFill/>
          </p:spPr>
          <p:txBody>
            <a:bodyPr wrap="none" lIns="0" tIns="0" rIns="0" bIns="0" rtlCol="0">
              <a:spAutoFit/>
            </a:bodyPr>
            <a:lstStyle/>
            <a:p>
              <a:r>
                <a:rPr lang="zh-CN" altLang="en-US" sz="1400" dirty="0"/>
                <a:t>支撑</a:t>
              </a:r>
            </a:p>
          </p:txBody>
        </p:sp>
        <p:sp>
          <p:nvSpPr>
            <p:cNvPr id="15" name="文本框 14">
              <a:extLst>
                <a:ext uri="{FF2B5EF4-FFF2-40B4-BE49-F238E27FC236}">
                  <a16:creationId xmlns:a16="http://schemas.microsoft.com/office/drawing/2014/main" id="{E0CE9431-C0DF-4746-AC54-C6BCBC798DBB}"/>
                </a:ext>
              </a:extLst>
            </p:cNvPr>
            <p:cNvSpPr txBox="1"/>
            <p:nvPr/>
          </p:nvSpPr>
          <p:spPr>
            <a:xfrm>
              <a:off x="6600617" y="5620805"/>
              <a:ext cx="425395" cy="224718"/>
            </a:xfrm>
            <a:prstGeom prst="rect">
              <a:avLst/>
            </a:prstGeom>
            <a:noFill/>
          </p:spPr>
          <p:txBody>
            <a:bodyPr wrap="none" lIns="0" tIns="0" rIns="0" bIns="0" rtlCol="0">
              <a:spAutoFit/>
            </a:bodyPr>
            <a:lstStyle/>
            <a:p>
              <a:r>
                <a:rPr lang="zh-CN" altLang="en-US" sz="1400" dirty="0"/>
                <a:t>助力</a:t>
              </a:r>
            </a:p>
          </p:txBody>
        </p:sp>
        <p:sp>
          <p:nvSpPr>
            <p:cNvPr id="16" name="文本框 15">
              <a:extLst>
                <a:ext uri="{FF2B5EF4-FFF2-40B4-BE49-F238E27FC236}">
                  <a16:creationId xmlns:a16="http://schemas.microsoft.com/office/drawing/2014/main" id="{7F00A0B1-9123-43FF-8451-1338D42BDFED}"/>
                </a:ext>
              </a:extLst>
            </p:cNvPr>
            <p:cNvSpPr txBox="1"/>
            <p:nvPr/>
          </p:nvSpPr>
          <p:spPr>
            <a:xfrm>
              <a:off x="7230248" y="4677749"/>
              <a:ext cx="425395" cy="224718"/>
            </a:xfrm>
            <a:prstGeom prst="rect">
              <a:avLst/>
            </a:prstGeom>
            <a:noFill/>
          </p:spPr>
          <p:txBody>
            <a:bodyPr wrap="none" lIns="0" tIns="0" rIns="0" bIns="0" rtlCol="0">
              <a:spAutoFit/>
            </a:bodyPr>
            <a:lstStyle/>
            <a:p>
              <a:r>
                <a:rPr lang="zh-CN" altLang="en-US" sz="1400" dirty="0"/>
                <a:t>反哺</a:t>
              </a:r>
            </a:p>
          </p:txBody>
        </p:sp>
      </p:grpSp>
      <p:grpSp>
        <p:nvGrpSpPr>
          <p:cNvPr id="17" name="Group"/>
          <p:cNvGrpSpPr/>
          <p:nvPr/>
        </p:nvGrpSpPr>
        <p:grpSpPr>
          <a:xfrm>
            <a:off x="5049976" y="545898"/>
            <a:ext cx="2878470" cy="1799893"/>
            <a:chOff x="-219672" y="-540803"/>
            <a:chExt cx="4652736" cy="3320704"/>
          </a:xfrm>
        </p:grpSpPr>
        <p:sp>
          <p:nvSpPr>
            <p:cNvPr id="18" name="生产成本Cost"/>
            <p:cNvSpPr txBox="1"/>
            <p:nvPr/>
          </p:nvSpPr>
          <p:spPr>
            <a:xfrm>
              <a:off x="1350807" y="-540803"/>
              <a:ext cx="1697163" cy="6693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33339" tIns="33339" rIns="33339" bIns="33339" numCol="1" anchor="t">
              <a:spAutoFit/>
            </a:bodyPr>
            <a:lstStyle/>
            <a:p>
              <a:pPr defTabSz="342891">
                <a:defRPr sz="2000">
                  <a:solidFill>
                    <a:srgbClr val="1F4300"/>
                  </a:solidFill>
                  <a:latin typeface="Corbel"/>
                  <a:ea typeface="Corbel"/>
                  <a:cs typeface="Corbel"/>
                  <a:sym typeface="Corbel"/>
                </a:defRPr>
              </a:pPr>
              <a:r>
                <a:rPr sz="2000" b="1" dirty="0" err="1">
                  <a:latin typeface="+mn-lt"/>
                </a:rPr>
                <a:t>成本</a:t>
              </a:r>
              <a:r>
                <a:rPr sz="2000" i="1" dirty="0" err="1">
                  <a:latin typeface="+mn-lt"/>
                </a:rPr>
                <a:t>Cost</a:t>
              </a:r>
              <a:endParaRPr sz="2000" i="1" dirty="0">
                <a:latin typeface="+mn-lt"/>
              </a:endParaRPr>
            </a:p>
          </p:txBody>
        </p:sp>
        <p:sp>
          <p:nvSpPr>
            <p:cNvPr id="19" name="产品质量Quality"/>
            <p:cNvSpPr txBox="1"/>
            <p:nvPr/>
          </p:nvSpPr>
          <p:spPr>
            <a:xfrm>
              <a:off x="1398741" y="2110564"/>
              <a:ext cx="2179105" cy="669337"/>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33339" tIns="33339" rIns="33339" bIns="33339" numCol="1" anchor="t">
              <a:spAutoFit/>
            </a:bodyPr>
            <a:lstStyle/>
            <a:p>
              <a:pPr defTabSz="342891">
                <a:defRPr sz="2000">
                  <a:solidFill>
                    <a:srgbClr val="1F4300"/>
                  </a:solidFill>
                  <a:latin typeface="Corbel"/>
                  <a:ea typeface="Corbel"/>
                  <a:cs typeface="Corbel"/>
                  <a:sym typeface="Corbel"/>
                </a:defRPr>
              </a:pPr>
              <a:r>
                <a:rPr sz="2000" b="1" dirty="0" err="1">
                  <a:latin typeface="+mn-lt"/>
                </a:rPr>
                <a:t>质量</a:t>
              </a:r>
              <a:r>
                <a:rPr sz="2000" i="1" dirty="0" err="1">
                  <a:solidFill>
                    <a:srgbClr val="1F4300"/>
                  </a:solidFill>
                  <a:latin typeface="+mn-lt"/>
                  <a:ea typeface="Corbel"/>
                  <a:cs typeface="Times New Roman" panose="02020603050405020304" pitchFamily="18" charset="0"/>
                </a:rPr>
                <a:t>Quality</a:t>
              </a:r>
              <a:endParaRPr sz="2000" i="1" dirty="0">
                <a:solidFill>
                  <a:srgbClr val="1F4300"/>
                </a:solidFill>
                <a:latin typeface="+mn-lt"/>
                <a:ea typeface="Corbel"/>
                <a:cs typeface="Times New Roman" panose="02020603050405020304" pitchFamily="18" charset="0"/>
              </a:endParaRPr>
            </a:p>
          </p:txBody>
        </p:sp>
        <p:sp>
          <p:nvSpPr>
            <p:cNvPr id="20" name="生产效率Efficiency"/>
            <p:cNvSpPr txBox="1"/>
            <p:nvPr/>
          </p:nvSpPr>
          <p:spPr>
            <a:xfrm>
              <a:off x="2671124" y="836375"/>
              <a:ext cx="1761940" cy="132801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33339" tIns="33339" rIns="33339" bIns="33339" numCol="1" anchor="t">
              <a:spAutoFit/>
            </a:bodyPr>
            <a:lstStyle/>
            <a:p>
              <a:pPr defTabSz="342891">
                <a:defRPr sz="2000">
                  <a:solidFill>
                    <a:srgbClr val="1F4300"/>
                  </a:solidFill>
                  <a:latin typeface="Corbel"/>
                  <a:ea typeface="Corbel"/>
                  <a:cs typeface="Corbel"/>
                  <a:sym typeface="Corbel"/>
                </a:defRPr>
              </a:pPr>
              <a:r>
                <a:rPr sz="2000" b="1" dirty="0" err="1">
                  <a:latin typeface="+mn-lt"/>
                </a:rPr>
                <a:t>效率</a:t>
              </a:r>
              <a:endParaRPr lang="en-US" sz="2000" b="1" dirty="0">
                <a:latin typeface="+mn-lt"/>
              </a:endParaRPr>
            </a:p>
            <a:p>
              <a:pPr defTabSz="342891">
                <a:defRPr sz="2000">
                  <a:solidFill>
                    <a:srgbClr val="1F4300"/>
                  </a:solidFill>
                  <a:latin typeface="Corbel"/>
                  <a:ea typeface="Corbel"/>
                  <a:cs typeface="Corbel"/>
                  <a:sym typeface="Corbel"/>
                </a:defRPr>
              </a:pPr>
              <a:r>
                <a:rPr sz="2000" i="1" dirty="0">
                  <a:solidFill>
                    <a:srgbClr val="1F4300"/>
                  </a:solidFill>
                  <a:latin typeface="+mn-lt"/>
                  <a:ea typeface="Corbel"/>
                  <a:cs typeface="Corbel"/>
                </a:rPr>
                <a:t>Efficiency</a:t>
              </a:r>
            </a:p>
          </p:txBody>
        </p:sp>
        <p:sp>
          <p:nvSpPr>
            <p:cNvPr id="21" name="生产任性Flexibility"/>
            <p:cNvSpPr txBox="1"/>
            <p:nvPr/>
          </p:nvSpPr>
          <p:spPr>
            <a:xfrm>
              <a:off x="-219672" y="791201"/>
              <a:ext cx="1805988" cy="1328019"/>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33339" tIns="33339" rIns="33339" bIns="33339" numCol="1" anchor="t">
              <a:spAutoFit/>
            </a:bodyPr>
            <a:lstStyle/>
            <a:p>
              <a:pPr defTabSz="342891">
                <a:defRPr sz="2000">
                  <a:solidFill>
                    <a:srgbClr val="1F4300"/>
                  </a:solidFill>
                  <a:latin typeface="Corbel"/>
                  <a:ea typeface="Corbel"/>
                  <a:cs typeface="Corbel"/>
                  <a:sym typeface="Corbel"/>
                </a:defRPr>
              </a:pPr>
              <a:r>
                <a:rPr lang="zh-CN" altLang="en-US" sz="2000" b="1" dirty="0">
                  <a:latin typeface="+mn-lt"/>
                </a:rPr>
                <a:t>柔性</a:t>
              </a:r>
              <a:endParaRPr lang="en-US" altLang="zh-CN" sz="2000" b="1" dirty="0">
                <a:latin typeface="+mn-lt"/>
              </a:endParaRPr>
            </a:p>
            <a:p>
              <a:pPr defTabSz="342891">
                <a:defRPr sz="2000">
                  <a:solidFill>
                    <a:srgbClr val="1F4300"/>
                  </a:solidFill>
                  <a:latin typeface="Corbel"/>
                  <a:ea typeface="Corbel"/>
                  <a:cs typeface="Corbel"/>
                  <a:sym typeface="Corbel"/>
                </a:defRPr>
              </a:pPr>
              <a:r>
                <a:rPr sz="2000" i="1" dirty="0">
                  <a:solidFill>
                    <a:srgbClr val="1F4300"/>
                  </a:solidFill>
                  <a:latin typeface="+mn-lt"/>
                  <a:ea typeface="Corbel"/>
                  <a:cs typeface="Corbel"/>
                </a:rPr>
                <a:t>Flexibility</a:t>
              </a:r>
            </a:p>
          </p:txBody>
        </p:sp>
        <p:sp>
          <p:nvSpPr>
            <p:cNvPr id="22" name="Double Arrow"/>
            <p:cNvSpPr/>
            <p:nvPr/>
          </p:nvSpPr>
          <p:spPr>
            <a:xfrm>
              <a:off x="1113279" y="986218"/>
              <a:ext cx="2041587" cy="370548"/>
            </a:xfrm>
            <a:prstGeom prst="leftRightArrow">
              <a:avLst>
                <a:gd name="adj1" fmla="val 32000"/>
                <a:gd name="adj2" fmla="val 150804"/>
              </a:avLst>
            </a:prstGeom>
            <a:solidFill>
              <a:schemeClr val="accent2"/>
            </a:solidFill>
            <a:ln w="12700" cap="flat">
              <a:solidFill>
                <a:srgbClr val="B17834"/>
              </a:solidFill>
              <a:prstDash val="solid"/>
              <a:miter lim="800000"/>
            </a:ln>
            <a:effectLst>
              <a:outerShdw blurRad="63500" rotWithShape="0">
                <a:srgbClr val="000000">
                  <a:alpha val="40000"/>
                </a:srgbClr>
              </a:outerShdw>
            </a:effectLst>
          </p:spPr>
          <p:txBody>
            <a:bodyPr wrap="square" lIns="34289" tIns="34289" rIns="34289" bIns="34289" numCol="1" anchor="ctr">
              <a:noAutofit/>
            </a:bodyPr>
            <a:lstStyle/>
            <a:p>
              <a:pPr>
                <a:defRPr>
                  <a:solidFill>
                    <a:srgbClr val="FFFFFF"/>
                  </a:solidFill>
                </a:defRPr>
              </a:pPr>
              <a:endParaRPr sz="2000">
                <a:latin typeface="+mn-lt"/>
              </a:endParaRPr>
            </a:p>
          </p:txBody>
        </p:sp>
        <p:sp>
          <p:nvSpPr>
            <p:cNvPr id="23" name="Double Arrow"/>
            <p:cNvSpPr/>
            <p:nvPr/>
          </p:nvSpPr>
          <p:spPr>
            <a:xfrm rot="16200000">
              <a:off x="1113279" y="986218"/>
              <a:ext cx="2041587" cy="370548"/>
            </a:xfrm>
            <a:prstGeom prst="leftRightArrow">
              <a:avLst>
                <a:gd name="adj1" fmla="val 32000"/>
                <a:gd name="adj2" fmla="val 150804"/>
              </a:avLst>
            </a:prstGeom>
            <a:solidFill>
              <a:schemeClr val="accent2"/>
            </a:solidFill>
            <a:ln w="12700" cap="flat">
              <a:solidFill>
                <a:srgbClr val="B17834"/>
              </a:solidFill>
              <a:prstDash val="solid"/>
              <a:miter lim="800000"/>
            </a:ln>
            <a:effectLst>
              <a:outerShdw blurRad="63500" rotWithShape="0">
                <a:srgbClr val="000000">
                  <a:alpha val="40000"/>
                </a:srgbClr>
              </a:outerShdw>
            </a:effectLst>
          </p:spPr>
          <p:txBody>
            <a:bodyPr wrap="square" lIns="34289" tIns="34289" rIns="34289" bIns="34289" numCol="1" anchor="ctr">
              <a:noAutofit/>
            </a:bodyPr>
            <a:lstStyle/>
            <a:p>
              <a:pPr>
                <a:defRPr>
                  <a:solidFill>
                    <a:srgbClr val="FFFFFF"/>
                  </a:solidFill>
                </a:defRPr>
              </a:pPr>
              <a:endParaRPr sz="2000">
                <a:latin typeface="+mn-lt"/>
              </a:endParaRPr>
            </a:p>
          </p:txBody>
        </p:sp>
      </p:grpSp>
    </p:spTree>
    <p:extLst>
      <p:ext uri="{BB962C8B-B14F-4D97-AF65-F5344CB8AC3E}">
        <p14:creationId xmlns:p14="http://schemas.microsoft.com/office/powerpoint/2010/main" val="3405864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21" presetClass="entr" presetSubtype="1"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heel(1)">
                                      <p:cBhvr>
                                        <p:cTn id="19" dur="2000"/>
                                        <p:tgtEl>
                                          <p:spTgt spid="7"/>
                                        </p:tgtEl>
                                      </p:cBhvr>
                                    </p:animEffect>
                                  </p:childTnLst>
                                </p:cTn>
                              </p:par>
                            </p:childTnLst>
                          </p:cTn>
                        </p:par>
                        <p:par>
                          <p:cTn id="20" fill="hold">
                            <p:stCondLst>
                              <p:cond delay="2500"/>
                            </p:stCondLst>
                            <p:childTnLst>
                              <p:par>
                                <p:cTn id="21" presetID="21" presetClass="entr" presetSubtype="1"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heel(1)">
                                      <p:cBhvr>
                                        <p:cTn id="23" dur="2000"/>
                                        <p:tgtEl>
                                          <p:spTgt spid="5"/>
                                        </p:tgtEl>
                                      </p:cBhvr>
                                    </p:animEffect>
                                  </p:childTnLst>
                                </p:cTn>
                              </p:par>
                            </p:childTnLst>
                          </p:cTn>
                        </p:par>
                        <p:par>
                          <p:cTn id="24" fill="hold">
                            <p:stCondLst>
                              <p:cond delay="4500"/>
                            </p:stCondLst>
                            <p:childTnLst>
                              <p:par>
                                <p:cTn id="25" presetID="21" presetClass="entr" presetSubtype="1" fill="hold"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幻灯片编号占位符 5"/>
          <p:cNvSpPr>
            <a:spLocks noGrp="1"/>
          </p:cNvSpPr>
          <p:nvPr>
            <p:ph type="sldNum" sz="quarter" idx="12"/>
          </p:nvPr>
        </p:nvSpPr>
        <p:spPr/>
        <p:txBody>
          <a:bodyPr/>
          <a:lstStyle/>
          <a:p>
            <a:pPr>
              <a:defRPr/>
            </a:pPr>
            <a:fld id="{0F9B4E7C-A025-A845-8C16-0F5B485878C8}" type="slidenum">
              <a:rPr lang="en-US" altLang="zh-CN"/>
              <a:pPr>
                <a:defRPr/>
              </a:pPr>
              <a:t>54</a:t>
            </a:fld>
            <a:endParaRPr lang="en-US" altLang="zh-CN"/>
          </a:p>
        </p:txBody>
      </p:sp>
      <p:sp>
        <p:nvSpPr>
          <p:cNvPr id="2430979" name="Rectangle 3"/>
          <p:cNvSpPr>
            <a:spLocks noGrp="1" noChangeArrowheads="1"/>
          </p:cNvSpPr>
          <p:nvPr>
            <p:ph type="body" idx="1"/>
          </p:nvPr>
        </p:nvSpPr>
        <p:spPr/>
        <p:txBody>
          <a:bodyPr/>
          <a:lstStyle/>
          <a:p>
            <a:pPr>
              <a:lnSpc>
                <a:spcPct val="80000"/>
              </a:lnSpc>
            </a:pPr>
            <a:r>
              <a:rPr lang="zh-CN" altLang="en-US">
                <a:solidFill>
                  <a:srgbClr val="FF0000"/>
                </a:solidFill>
                <a:latin typeface="Times New Roman" charset="0"/>
                <a:ea typeface="黑体" charset="0"/>
                <a:cs typeface="黑体" charset="0"/>
              </a:rPr>
              <a:t>流程再造：获取供应链竞争力之路</a:t>
            </a:r>
            <a:endParaRPr lang="en-US" altLang="zh-CN">
              <a:solidFill>
                <a:srgbClr val="FF0000"/>
              </a:solidFill>
              <a:latin typeface="Times New Roman" charset="0"/>
              <a:ea typeface="黑体" charset="0"/>
              <a:cs typeface="黑体" charset="0"/>
            </a:endParaRPr>
          </a:p>
          <a:p>
            <a:pPr lvl="1">
              <a:lnSpc>
                <a:spcPct val="80000"/>
              </a:lnSpc>
            </a:pPr>
            <a:r>
              <a:rPr lang="zh-CN" altLang="en-US">
                <a:latin typeface="黑体" charset="0"/>
                <a:ea typeface="黑体" charset="0"/>
                <a:cs typeface="黑体" charset="0"/>
              </a:rPr>
              <a:t>组织是依赖各种流程而运作的</a:t>
            </a:r>
            <a:endParaRPr lang="en-US" altLang="zh-CN">
              <a:latin typeface="黑体" charset="0"/>
              <a:ea typeface="黑体" charset="0"/>
              <a:cs typeface="黑体" charset="0"/>
            </a:endParaRPr>
          </a:p>
          <a:p>
            <a:pPr lvl="1">
              <a:lnSpc>
                <a:spcPct val="80000"/>
              </a:lnSpc>
            </a:pPr>
            <a:r>
              <a:rPr lang="zh-CN" altLang="en-US">
                <a:latin typeface="黑体" charset="0"/>
                <a:ea typeface="黑体" charset="0"/>
                <a:cs typeface="黑体" charset="0"/>
              </a:rPr>
              <a:t>流程从根本上影响组织竞争力</a:t>
            </a:r>
          </a:p>
        </p:txBody>
      </p:sp>
      <p:sp>
        <p:nvSpPr>
          <p:cNvPr id="2430978" name="Rectangle 2"/>
          <p:cNvSpPr>
            <a:spLocks noGrp="1" noChangeArrowheads="1"/>
          </p:cNvSpPr>
          <p:nvPr>
            <p:ph type="title"/>
          </p:nvPr>
        </p:nvSpPr>
        <p:spPr/>
        <p:txBody>
          <a:bodyPr/>
          <a:lstStyle/>
          <a:p>
            <a:pPr>
              <a:defRPr/>
            </a:pPr>
            <a:r>
              <a:rPr lang="zh-CN" altLang="en-US" dirty="0">
                <a:latin typeface="宋体" charset="0"/>
              </a:rPr>
              <a:t>第四节</a:t>
            </a:r>
            <a:r>
              <a:rPr lang="en-US" altLang="zh-CN" dirty="0">
                <a:latin typeface="宋体" charset="0"/>
              </a:rPr>
              <a:t> </a:t>
            </a:r>
            <a:r>
              <a:rPr lang="zh-CN" altLang="en-US" dirty="0"/>
              <a:t>供应链业务流程再造</a:t>
            </a:r>
          </a:p>
        </p:txBody>
      </p:sp>
      <p:grpSp>
        <p:nvGrpSpPr>
          <p:cNvPr id="76804" name="Group 4"/>
          <p:cNvGrpSpPr>
            <a:grpSpLocks/>
          </p:cNvGrpSpPr>
          <p:nvPr/>
        </p:nvGrpSpPr>
        <p:grpSpPr bwMode="auto">
          <a:xfrm>
            <a:off x="6172200" y="1016000"/>
            <a:ext cx="2720975" cy="1981200"/>
            <a:chOff x="3456" y="1152"/>
            <a:chExt cx="2016" cy="1248"/>
          </a:xfrm>
        </p:grpSpPr>
        <p:sp>
          <p:nvSpPr>
            <p:cNvPr id="2430981" name="Oval 5"/>
            <p:cNvSpPr>
              <a:spLocks noChangeArrowheads="1"/>
            </p:cNvSpPr>
            <p:nvPr/>
          </p:nvSpPr>
          <p:spPr bwMode="auto">
            <a:xfrm>
              <a:off x="4081" y="1152"/>
              <a:ext cx="815" cy="336"/>
            </a:xfrm>
            <a:prstGeom prst="ellipse">
              <a:avLst/>
            </a:prstGeom>
            <a:solidFill>
              <a:srgbClr val="009999"/>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lang="zh-CN" altLang="en-US" sz="1400" b="1"/>
                <a:t>业务流程</a:t>
              </a:r>
            </a:p>
          </p:txBody>
        </p:sp>
        <p:sp>
          <p:nvSpPr>
            <p:cNvPr id="2430982" name="Oval 6"/>
            <p:cNvSpPr>
              <a:spLocks noChangeArrowheads="1"/>
            </p:cNvSpPr>
            <p:nvPr/>
          </p:nvSpPr>
          <p:spPr bwMode="auto">
            <a:xfrm>
              <a:off x="4656" y="1584"/>
              <a:ext cx="816" cy="336"/>
            </a:xfrm>
            <a:prstGeom prst="ellipse">
              <a:avLst/>
            </a:prstGeom>
            <a:solidFill>
              <a:srgbClr val="009999"/>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lang="zh-CN" altLang="en-US" sz="1400" b="1"/>
                <a:t>文化和价值</a:t>
              </a:r>
            </a:p>
          </p:txBody>
        </p:sp>
        <p:sp>
          <p:nvSpPr>
            <p:cNvPr id="2430983" name="Oval 7"/>
            <p:cNvSpPr>
              <a:spLocks noChangeArrowheads="1"/>
            </p:cNvSpPr>
            <p:nvPr/>
          </p:nvSpPr>
          <p:spPr bwMode="auto">
            <a:xfrm>
              <a:off x="3456" y="1584"/>
              <a:ext cx="816" cy="336"/>
            </a:xfrm>
            <a:prstGeom prst="ellipse">
              <a:avLst/>
            </a:prstGeom>
            <a:solidFill>
              <a:srgbClr val="009999"/>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lang="zh-CN" altLang="en-US" sz="1400" b="1"/>
                <a:t>组织结构</a:t>
              </a:r>
            </a:p>
          </p:txBody>
        </p:sp>
        <p:sp>
          <p:nvSpPr>
            <p:cNvPr id="2430984" name="Oval 8"/>
            <p:cNvSpPr>
              <a:spLocks noChangeArrowheads="1"/>
            </p:cNvSpPr>
            <p:nvPr/>
          </p:nvSpPr>
          <p:spPr bwMode="auto">
            <a:xfrm>
              <a:off x="4081" y="2064"/>
              <a:ext cx="815" cy="336"/>
            </a:xfrm>
            <a:prstGeom prst="ellipse">
              <a:avLst/>
            </a:prstGeom>
            <a:solidFill>
              <a:srgbClr val="009999"/>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100000"/>
                </a:lnSpc>
                <a:spcBef>
                  <a:spcPct val="0"/>
                </a:spcBef>
                <a:defRPr/>
              </a:pPr>
              <a:r>
                <a:rPr lang="zh-CN" altLang="en-US" sz="1400" b="1"/>
                <a:t>管理制度</a:t>
              </a:r>
            </a:p>
          </p:txBody>
        </p:sp>
        <p:sp>
          <p:nvSpPr>
            <p:cNvPr id="2430985" name="Line 9"/>
            <p:cNvSpPr>
              <a:spLocks noChangeShapeType="1"/>
            </p:cNvSpPr>
            <p:nvPr/>
          </p:nvSpPr>
          <p:spPr bwMode="auto">
            <a:xfrm flipH="1">
              <a:off x="3936" y="1440"/>
              <a:ext cx="288" cy="144"/>
            </a:xfrm>
            <a:prstGeom prst="line">
              <a:avLst/>
            </a:prstGeom>
            <a:noFill/>
            <a:ln w="38100">
              <a:solidFill>
                <a:srgbClr val="FF66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430986" name="Line 10"/>
            <p:cNvSpPr>
              <a:spLocks noChangeShapeType="1"/>
            </p:cNvSpPr>
            <p:nvPr/>
          </p:nvSpPr>
          <p:spPr bwMode="auto">
            <a:xfrm>
              <a:off x="3936" y="1920"/>
              <a:ext cx="336" cy="192"/>
            </a:xfrm>
            <a:prstGeom prst="line">
              <a:avLst/>
            </a:prstGeom>
            <a:noFill/>
            <a:ln w="38100">
              <a:solidFill>
                <a:srgbClr val="FF66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430987" name="Line 11"/>
            <p:cNvSpPr>
              <a:spLocks noChangeShapeType="1"/>
            </p:cNvSpPr>
            <p:nvPr/>
          </p:nvSpPr>
          <p:spPr bwMode="auto">
            <a:xfrm flipV="1">
              <a:off x="4800" y="1920"/>
              <a:ext cx="240" cy="192"/>
            </a:xfrm>
            <a:prstGeom prst="line">
              <a:avLst/>
            </a:prstGeom>
            <a:noFill/>
            <a:ln w="38100">
              <a:solidFill>
                <a:srgbClr val="FF66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430988" name="Line 12"/>
            <p:cNvSpPr>
              <a:spLocks noChangeShapeType="1"/>
            </p:cNvSpPr>
            <p:nvPr/>
          </p:nvSpPr>
          <p:spPr bwMode="auto">
            <a:xfrm flipH="1" flipV="1">
              <a:off x="4800" y="1440"/>
              <a:ext cx="240" cy="144"/>
            </a:xfrm>
            <a:prstGeom prst="line">
              <a:avLst/>
            </a:prstGeom>
            <a:noFill/>
            <a:ln w="38100">
              <a:solidFill>
                <a:srgbClr val="FF66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sp>
        <p:nvSpPr>
          <p:cNvPr id="2430989" name="Rectangle 13"/>
          <p:cNvSpPr>
            <a:spLocks noChangeArrowheads="1"/>
          </p:cNvSpPr>
          <p:nvPr/>
        </p:nvSpPr>
        <p:spPr bwMode="auto">
          <a:xfrm>
            <a:off x="228600" y="2492375"/>
            <a:ext cx="8686800" cy="1152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80000"/>
              </a:lnSpc>
              <a:buClr>
                <a:srgbClr val="FF0000"/>
              </a:buClr>
              <a:buFontTx/>
              <a:buChar char="•"/>
              <a:defRPr/>
            </a:pPr>
            <a:r>
              <a:rPr lang="zh-CN" altLang="en-US" sz="2600" b="1">
                <a:ea typeface="黑体" charset="0"/>
                <a:cs typeface="黑体" charset="0"/>
              </a:rPr>
              <a:t>案例</a:t>
            </a:r>
            <a:r>
              <a:rPr lang="en-US" altLang="zh-CN" sz="2600" b="1">
                <a:ea typeface="黑体" charset="0"/>
                <a:cs typeface="黑体" charset="0"/>
              </a:rPr>
              <a:t>3</a:t>
            </a:r>
            <a:r>
              <a:rPr lang="zh-CN" altLang="en-US" sz="2600" b="1">
                <a:ea typeface="黑体" charset="0"/>
                <a:cs typeface="黑体" charset="0"/>
              </a:rPr>
              <a:t>：完成顾客订单的业务流程</a:t>
            </a:r>
            <a:endParaRPr lang="en-US" altLang="zh-CN" sz="2600" b="1">
              <a:ea typeface="黑体" charset="0"/>
              <a:cs typeface="黑体" charset="0"/>
            </a:endParaRPr>
          </a:p>
          <a:p>
            <a:pPr marL="742950" lvl="1" indent="-285750" algn="l">
              <a:lnSpc>
                <a:spcPct val="80000"/>
              </a:lnSpc>
              <a:buClr>
                <a:srgbClr val="009900"/>
              </a:buClr>
              <a:buFont typeface="Wingdings" charset="0"/>
              <a:buChar char="§"/>
              <a:defRPr/>
            </a:pPr>
            <a:r>
              <a:rPr lang="zh-CN" altLang="en-US" sz="2200" b="1">
                <a:solidFill>
                  <a:srgbClr val="000066"/>
                </a:solidFill>
                <a:ea typeface="黑体" charset="0"/>
                <a:cs typeface="黑体" charset="0"/>
              </a:rPr>
              <a:t>科层制的业务流程被不同部门所分割</a:t>
            </a:r>
            <a:endParaRPr lang="en-US" altLang="zh-CN" sz="2200" b="1">
              <a:solidFill>
                <a:srgbClr val="000066"/>
              </a:solidFill>
              <a:ea typeface="黑体" charset="0"/>
              <a:cs typeface="黑体" charset="0"/>
            </a:endParaRPr>
          </a:p>
          <a:p>
            <a:pPr marL="742950" lvl="1" indent="-285750" algn="l">
              <a:lnSpc>
                <a:spcPct val="80000"/>
              </a:lnSpc>
              <a:buClr>
                <a:srgbClr val="009900"/>
              </a:buClr>
              <a:buFont typeface="Wingdings" charset="0"/>
              <a:buChar char="§"/>
              <a:defRPr/>
            </a:pPr>
            <a:r>
              <a:rPr lang="zh-CN" altLang="en-US" sz="2200" b="1">
                <a:solidFill>
                  <a:srgbClr val="000066"/>
                </a:solidFill>
                <a:ea typeface="黑体" charset="0"/>
                <a:cs typeface="黑体" charset="0"/>
              </a:rPr>
              <a:t>被分割的业务流程对服务有哪些弊端？</a:t>
            </a:r>
          </a:p>
        </p:txBody>
      </p:sp>
      <p:grpSp>
        <p:nvGrpSpPr>
          <p:cNvPr id="2430990" name="Group 14"/>
          <p:cNvGrpSpPr>
            <a:grpSpLocks/>
          </p:cNvGrpSpPr>
          <p:nvPr/>
        </p:nvGrpSpPr>
        <p:grpSpPr bwMode="auto">
          <a:xfrm>
            <a:off x="1403350" y="3689350"/>
            <a:ext cx="6048375" cy="2736850"/>
            <a:chOff x="884" y="2659"/>
            <a:chExt cx="3810" cy="1588"/>
          </a:xfrm>
        </p:grpSpPr>
        <p:sp>
          <p:nvSpPr>
            <p:cNvPr id="2430991" name="Rectangle 15"/>
            <p:cNvSpPr>
              <a:spLocks noChangeArrowheads="1"/>
            </p:cNvSpPr>
            <p:nvPr/>
          </p:nvSpPr>
          <p:spPr bwMode="auto">
            <a:xfrm>
              <a:off x="884" y="2659"/>
              <a:ext cx="3810" cy="1588"/>
            </a:xfrm>
            <a:prstGeom prst="rect">
              <a:avLst/>
            </a:prstGeom>
            <a:solidFill>
              <a:srgbClr val="339966"/>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76833" name="Rectangle 16"/>
            <p:cNvSpPr>
              <a:spLocks noChangeArrowheads="1"/>
            </p:cNvSpPr>
            <p:nvPr/>
          </p:nvSpPr>
          <p:spPr bwMode="auto">
            <a:xfrm>
              <a:off x="975"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600" b="1"/>
                <a:t>销售定单录入</a:t>
              </a:r>
              <a:endParaRPr lang="zh-CN" altLang="en-US" sz="1600" b="1">
                <a:latin typeface="黑体" charset="0"/>
                <a:ea typeface="黑体" charset="0"/>
                <a:cs typeface="黑体" charset="0"/>
              </a:endParaRPr>
            </a:p>
          </p:txBody>
        </p:sp>
        <p:sp>
          <p:nvSpPr>
            <p:cNvPr id="76834" name="Rectangle 17"/>
            <p:cNvSpPr>
              <a:spLocks noChangeArrowheads="1"/>
            </p:cNvSpPr>
            <p:nvPr/>
          </p:nvSpPr>
          <p:spPr bwMode="auto">
            <a:xfrm>
              <a:off x="1292"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600" b="1"/>
                <a:t>销售发票处理</a:t>
              </a:r>
            </a:p>
          </p:txBody>
        </p:sp>
        <p:sp>
          <p:nvSpPr>
            <p:cNvPr id="76835" name="Rectangle 18"/>
            <p:cNvSpPr>
              <a:spLocks noChangeArrowheads="1"/>
            </p:cNvSpPr>
            <p:nvPr/>
          </p:nvSpPr>
          <p:spPr bwMode="auto">
            <a:xfrm>
              <a:off x="1610"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报价与交期</a:t>
              </a:r>
            </a:p>
          </p:txBody>
        </p:sp>
        <p:sp>
          <p:nvSpPr>
            <p:cNvPr id="76836" name="Rectangle 19"/>
            <p:cNvSpPr>
              <a:spLocks noChangeArrowheads="1"/>
            </p:cNvSpPr>
            <p:nvPr/>
          </p:nvSpPr>
          <p:spPr bwMode="auto">
            <a:xfrm>
              <a:off x="2336"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资金计划</a:t>
              </a:r>
            </a:p>
          </p:txBody>
        </p:sp>
        <p:sp>
          <p:nvSpPr>
            <p:cNvPr id="76837" name="Rectangle 20"/>
            <p:cNvSpPr>
              <a:spLocks noChangeArrowheads="1"/>
            </p:cNvSpPr>
            <p:nvPr/>
          </p:nvSpPr>
          <p:spPr bwMode="auto">
            <a:xfrm>
              <a:off x="2653" y="3351"/>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应收帐管理</a:t>
              </a:r>
            </a:p>
          </p:txBody>
        </p:sp>
        <p:sp>
          <p:nvSpPr>
            <p:cNvPr id="76838" name="Rectangle 21"/>
            <p:cNvSpPr>
              <a:spLocks noChangeArrowheads="1"/>
            </p:cNvSpPr>
            <p:nvPr/>
          </p:nvSpPr>
          <p:spPr bwMode="auto">
            <a:xfrm>
              <a:off x="3016" y="3351"/>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信用检验</a:t>
              </a:r>
            </a:p>
          </p:txBody>
        </p:sp>
        <p:sp>
          <p:nvSpPr>
            <p:cNvPr id="76839" name="Rectangle 22"/>
            <p:cNvSpPr>
              <a:spLocks noChangeArrowheads="1"/>
            </p:cNvSpPr>
            <p:nvPr/>
          </p:nvSpPr>
          <p:spPr bwMode="auto">
            <a:xfrm>
              <a:off x="3606"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生产制造</a:t>
              </a:r>
            </a:p>
          </p:txBody>
        </p:sp>
        <p:sp>
          <p:nvSpPr>
            <p:cNvPr id="76840" name="Rectangle 23"/>
            <p:cNvSpPr>
              <a:spLocks noChangeArrowheads="1"/>
            </p:cNvSpPr>
            <p:nvPr/>
          </p:nvSpPr>
          <p:spPr bwMode="auto">
            <a:xfrm>
              <a:off x="3969"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客户化设计</a:t>
              </a:r>
            </a:p>
          </p:txBody>
        </p:sp>
        <p:sp>
          <p:nvSpPr>
            <p:cNvPr id="76841" name="Rectangle 24"/>
            <p:cNvSpPr>
              <a:spLocks noChangeArrowheads="1"/>
            </p:cNvSpPr>
            <p:nvPr/>
          </p:nvSpPr>
          <p:spPr bwMode="auto">
            <a:xfrm>
              <a:off x="4286" y="3350"/>
              <a:ext cx="271" cy="816"/>
            </a:xfrm>
            <a:prstGeom prst="rect">
              <a:avLst/>
            </a:prstGeom>
            <a:solidFill>
              <a:srgbClr val="66FFFF"/>
            </a:solidFill>
            <a:ln w="9525">
              <a:solidFill>
                <a:srgbClr val="33CCCC"/>
              </a:solidFill>
              <a:miter lim="800000"/>
              <a:headEnd/>
              <a:tailEnd/>
            </a:ln>
          </p:spPr>
          <p:txBody>
            <a:bodyPr lIns="36000" tIns="10800" rIns="36000" bIns="0"/>
            <a:lstStyle/>
            <a:p>
              <a:pPr>
                <a:lnSpc>
                  <a:spcPct val="90000"/>
                </a:lnSpc>
                <a:spcBef>
                  <a:spcPct val="50000"/>
                </a:spcBef>
              </a:pPr>
              <a:r>
                <a:rPr kumimoji="0" lang="zh-CN" altLang="en-US" sz="1800" b="1"/>
                <a:t>库存控制</a:t>
              </a:r>
            </a:p>
          </p:txBody>
        </p:sp>
        <p:grpSp>
          <p:nvGrpSpPr>
            <p:cNvPr id="76842" name="Group 25"/>
            <p:cNvGrpSpPr>
              <a:grpSpLocks/>
            </p:cNvGrpSpPr>
            <p:nvPr/>
          </p:nvGrpSpPr>
          <p:grpSpPr bwMode="auto">
            <a:xfrm>
              <a:off x="896" y="2677"/>
              <a:ext cx="3704" cy="662"/>
              <a:chOff x="896" y="2677"/>
              <a:chExt cx="3704" cy="662"/>
            </a:xfrm>
          </p:grpSpPr>
          <p:sp>
            <p:nvSpPr>
              <p:cNvPr id="2431002" name="Rectangle 26"/>
              <p:cNvSpPr>
                <a:spLocks noChangeArrowheads="1"/>
              </p:cNvSpPr>
              <p:nvPr/>
            </p:nvSpPr>
            <p:spPr bwMode="auto">
              <a:xfrm>
                <a:off x="1329" y="3067"/>
                <a:ext cx="295" cy="134"/>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lstStyle/>
              <a:p>
                <a:pPr marL="342900" indent="-342900">
                  <a:lnSpc>
                    <a:spcPct val="90000"/>
                  </a:lnSpc>
                  <a:defRPr/>
                </a:pPr>
                <a:r>
                  <a:rPr kumimoji="0" lang="zh-CN" altLang="en-US" sz="1400" b="1"/>
                  <a:t>销售</a:t>
                </a:r>
              </a:p>
            </p:txBody>
          </p:sp>
          <p:sp>
            <p:nvSpPr>
              <p:cNvPr id="2431003" name="Rectangle 27"/>
              <p:cNvSpPr>
                <a:spLocks noChangeArrowheads="1"/>
              </p:cNvSpPr>
              <p:nvPr/>
            </p:nvSpPr>
            <p:spPr bwMode="auto">
              <a:xfrm>
                <a:off x="2701" y="3067"/>
                <a:ext cx="295" cy="134"/>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lstStyle/>
              <a:p>
                <a:pPr marL="342900" indent="-342900" eaLnBrk="0" hangingPunct="0">
                  <a:lnSpc>
                    <a:spcPct val="100000"/>
                  </a:lnSpc>
                  <a:spcBef>
                    <a:spcPct val="0"/>
                  </a:spcBef>
                  <a:defRPr/>
                </a:pPr>
                <a:r>
                  <a:rPr kumimoji="0" lang="zh-CN" altLang="en-US" sz="1400" b="1"/>
                  <a:t>财务</a:t>
                </a:r>
                <a:endParaRPr lang="zh-CN" altLang="en-US" sz="1400"/>
              </a:p>
            </p:txBody>
          </p:sp>
          <p:grpSp>
            <p:nvGrpSpPr>
              <p:cNvPr id="76845" name="Group 28"/>
              <p:cNvGrpSpPr>
                <a:grpSpLocks/>
              </p:cNvGrpSpPr>
              <p:nvPr/>
            </p:nvGrpSpPr>
            <p:grpSpPr bwMode="auto">
              <a:xfrm>
                <a:off x="2497" y="3152"/>
                <a:ext cx="594" cy="177"/>
                <a:chOff x="2497" y="2286"/>
                <a:chExt cx="594" cy="245"/>
              </a:xfrm>
            </p:grpSpPr>
            <p:sp>
              <p:nvSpPr>
                <p:cNvPr id="2431005" name="Line 29"/>
                <p:cNvSpPr>
                  <a:spLocks noChangeShapeType="1"/>
                </p:cNvSpPr>
                <p:nvPr/>
              </p:nvSpPr>
              <p:spPr bwMode="auto">
                <a:xfrm>
                  <a:off x="2497" y="2435"/>
                  <a:ext cx="59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06" name="Line 30"/>
                <p:cNvSpPr>
                  <a:spLocks noChangeShapeType="1"/>
                </p:cNvSpPr>
                <p:nvPr/>
              </p:nvSpPr>
              <p:spPr bwMode="auto">
                <a:xfrm>
                  <a:off x="2497"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07" name="Line 31"/>
                <p:cNvSpPr>
                  <a:spLocks noChangeShapeType="1"/>
                </p:cNvSpPr>
                <p:nvPr/>
              </p:nvSpPr>
              <p:spPr bwMode="auto">
                <a:xfrm>
                  <a:off x="2817" y="2286"/>
                  <a:ext cx="0" cy="144"/>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08" name="Line 32"/>
                <p:cNvSpPr>
                  <a:spLocks noChangeShapeType="1"/>
                </p:cNvSpPr>
                <p:nvPr/>
              </p:nvSpPr>
              <p:spPr bwMode="auto">
                <a:xfrm>
                  <a:off x="3091"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grpSp>
          <p:sp>
            <p:nvSpPr>
              <p:cNvPr id="2431009" name="Rectangle 33"/>
              <p:cNvSpPr>
                <a:spLocks noChangeArrowheads="1"/>
              </p:cNvSpPr>
              <p:nvPr/>
            </p:nvSpPr>
            <p:spPr bwMode="auto">
              <a:xfrm>
                <a:off x="3981" y="3067"/>
                <a:ext cx="295" cy="134"/>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lstStyle/>
              <a:p>
                <a:pPr marL="342900" indent="-342900" eaLnBrk="0" hangingPunct="0">
                  <a:lnSpc>
                    <a:spcPct val="100000"/>
                  </a:lnSpc>
                  <a:spcBef>
                    <a:spcPct val="0"/>
                  </a:spcBef>
                  <a:defRPr/>
                </a:pPr>
                <a:r>
                  <a:rPr kumimoji="0" lang="zh-CN" altLang="en-US" sz="1400" b="1"/>
                  <a:t>生产</a:t>
                </a:r>
                <a:endParaRPr lang="zh-CN" altLang="en-US" sz="1400"/>
              </a:p>
            </p:txBody>
          </p:sp>
          <p:sp>
            <p:nvSpPr>
              <p:cNvPr id="2431010" name="Rectangle 34"/>
              <p:cNvSpPr>
                <a:spLocks noChangeArrowheads="1"/>
              </p:cNvSpPr>
              <p:nvPr/>
            </p:nvSpPr>
            <p:spPr bwMode="auto">
              <a:xfrm>
                <a:off x="2472" y="2677"/>
                <a:ext cx="686" cy="209"/>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11" name="Line 35"/>
              <p:cNvSpPr>
                <a:spLocks noChangeShapeType="1"/>
              </p:cNvSpPr>
              <p:nvPr/>
            </p:nvSpPr>
            <p:spPr bwMode="auto">
              <a:xfrm>
                <a:off x="896" y="2964"/>
                <a:ext cx="370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12" name="Line 36"/>
              <p:cNvSpPr>
                <a:spLocks noChangeShapeType="1"/>
              </p:cNvSpPr>
              <p:nvPr/>
            </p:nvSpPr>
            <p:spPr bwMode="auto">
              <a:xfrm>
                <a:off x="1445" y="2964"/>
                <a:ext cx="0" cy="12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13" name="Line 37"/>
              <p:cNvSpPr>
                <a:spLocks noChangeShapeType="1"/>
              </p:cNvSpPr>
              <p:nvPr/>
            </p:nvSpPr>
            <p:spPr bwMode="auto">
              <a:xfrm flipV="1">
                <a:off x="2817" y="2857"/>
                <a:ext cx="0" cy="227"/>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14" name="Line 38"/>
              <p:cNvSpPr>
                <a:spLocks noChangeShapeType="1"/>
              </p:cNvSpPr>
              <p:nvPr/>
            </p:nvSpPr>
            <p:spPr bwMode="auto">
              <a:xfrm flipV="1">
                <a:off x="4097" y="2964"/>
                <a:ext cx="0" cy="12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grpSp>
            <p:nvGrpSpPr>
              <p:cNvPr id="76852" name="Group 39"/>
              <p:cNvGrpSpPr>
                <a:grpSpLocks/>
              </p:cNvGrpSpPr>
              <p:nvPr/>
            </p:nvGrpSpPr>
            <p:grpSpPr bwMode="auto">
              <a:xfrm>
                <a:off x="1111" y="3162"/>
                <a:ext cx="594" cy="177"/>
                <a:chOff x="2497" y="2286"/>
                <a:chExt cx="594" cy="245"/>
              </a:xfrm>
            </p:grpSpPr>
            <p:sp>
              <p:nvSpPr>
                <p:cNvPr id="2431016" name="Line 40"/>
                <p:cNvSpPr>
                  <a:spLocks noChangeShapeType="1"/>
                </p:cNvSpPr>
                <p:nvPr/>
              </p:nvSpPr>
              <p:spPr bwMode="auto">
                <a:xfrm>
                  <a:off x="2497" y="2435"/>
                  <a:ext cx="59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17" name="Line 41"/>
                <p:cNvSpPr>
                  <a:spLocks noChangeShapeType="1"/>
                </p:cNvSpPr>
                <p:nvPr/>
              </p:nvSpPr>
              <p:spPr bwMode="auto">
                <a:xfrm>
                  <a:off x="2497"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18" name="Line 42"/>
                <p:cNvSpPr>
                  <a:spLocks noChangeShapeType="1"/>
                </p:cNvSpPr>
                <p:nvPr/>
              </p:nvSpPr>
              <p:spPr bwMode="auto">
                <a:xfrm>
                  <a:off x="2817" y="2286"/>
                  <a:ext cx="0" cy="144"/>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19" name="Line 43"/>
                <p:cNvSpPr>
                  <a:spLocks noChangeShapeType="1"/>
                </p:cNvSpPr>
                <p:nvPr/>
              </p:nvSpPr>
              <p:spPr bwMode="auto">
                <a:xfrm>
                  <a:off x="3091"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grpSp>
          <p:grpSp>
            <p:nvGrpSpPr>
              <p:cNvPr id="76853" name="Group 44"/>
              <p:cNvGrpSpPr>
                <a:grpSpLocks/>
              </p:cNvGrpSpPr>
              <p:nvPr/>
            </p:nvGrpSpPr>
            <p:grpSpPr bwMode="auto">
              <a:xfrm>
                <a:off x="3787" y="3162"/>
                <a:ext cx="594" cy="177"/>
                <a:chOff x="2497" y="2286"/>
                <a:chExt cx="594" cy="245"/>
              </a:xfrm>
            </p:grpSpPr>
            <p:sp>
              <p:nvSpPr>
                <p:cNvPr id="2431021" name="Line 45"/>
                <p:cNvSpPr>
                  <a:spLocks noChangeShapeType="1"/>
                </p:cNvSpPr>
                <p:nvPr/>
              </p:nvSpPr>
              <p:spPr bwMode="auto">
                <a:xfrm>
                  <a:off x="2497" y="2435"/>
                  <a:ext cx="59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22" name="Line 46"/>
                <p:cNvSpPr>
                  <a:spLocks noChangeShapeType="1"/>
                </p:cNvSpPr>
                <p:nvPr/>
              </p:nvSpPr>
              <p:spPr bwMode="auto">
                <a:xfrm>
                  <a:off x="2497"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23" name="Line 47"/>
                <p:cNvSpPr>
                  <a:spLocks noChangeShapeType="1"/>
                </p:cNvSpPr>
                <p:nvPr/>
              </p:nvSpPr>
              <p:spPr bwMode="auto">
                <a:xfrm>
                  <a:off x="2817" y="2286"/>
                  <a:ext cx="0" cy="144"/>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24" name="Line 48"/>
                <p:cNvSpPr>
                  <a:spLocks noChangeShapeType="1"/>
                </p:cNvSpPr>
                <p:nvPr/>
              </p:nvSpPr>
              <p:spPr bwMode="auto">
                <a:xfrm>
                  <a:off x="3091" y="2435"/>
                  <a:ext cx="0" cy="96"/>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grpSp>
        </p:grpSp>
      </p:grpSp>
      <p:sp>
        <p:nvSpPr>
          <p:cNvPr id="2431025" name="Line 49"/>
          <p:cNvSpPr>
            <a:spLocks noChangeShapeType="1"/>
          </p:cNvSpPr>
          <p:nvPr/>
        </p:nvSpPr>
        <p:spPr bwMode="auto">
          <a:xfrm flipV="1">
            <a:off x="914400" y="5122863"/>
            <a:ext cx="1670050" cy="82550"/>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26" name="Line 50"/>
          <p:cNvSpPr>
            <a:spLocks noChangeShapeType="1"/>
          </p:cNvSpPr>
          <p:nvPr/>
        </p:nvSpPr>
        <p:spPr bwMode="auto">
          <a:xfrm flipV="1">
            <a:off x="2916238" y="5129213"/>
            <a:ext cx="1846262" cy="0"/>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27" name="Line 51"/>
          <p:cNvSpPr>
            <a:spLocks noChangeShapeType="1"/>
          </p:cNvSpPr>
          <p:nvPr/>
        </p:nvSpPr>
        <p:spPr bwMode="auto">
          <a:xfrm>
            <a:off x="5053013" y="5195888"/>
            <a:ext cx="1306512" cy="82550"/>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28" name="Line 52"/>
          <p:cNvSpPr>
            <a:spLocks noChangeShapeType="1"/>
          </p:cNvSpPr>
          <p:nvPr/>
        </p:nvSpPr>
        <p:spPr bwMode="auto">
          <a:xfrm flipH="1">
            <a:off x="1908175" y="5462588"/>
            <a:ext cx="4451350" cy="26987"/>
          </a:xfrm>
          <a:prstGeom prst="line">
            <a:avLst/>
          </a:prstGeom>
          <a:noFill/>
          <a:ln w="12700">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29" name="Line 53"/>
          <p:cNvSpPr>
            <a:spLocks noChangeShapeType="1"/>
          </p:cNvSpPr>
          <p:nvPr/>
        </p:nvSpPr>
        <p:spPr bwMode="auto">
          <a:xfrm>
            <a:off x="1908175" y="5629275"/>
            <a:ext cx="3943350" cy="68263"/>
          </a:xfrm>
          <a:prstGeom prst="line">
            <a:avLst/>
          </a:prstGeom>
          <a:noFill/>
          <a:ln w="127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30" name="Line 54"/>
          <p:cNvSpPr>
            <a:spLocks noChangeShapeType="1"/>
          </p:cNvSpPr>
          <p:nvPr/>
        </p:nvSpPr>
        <p:spPr bwMode="auto">
          <a:xfrm flipH="1">
            <a:off x="2438400" y="5818188"/>
            <a:ext cx="3413125" cy="247650"/>
          </a:xfrm>
          <a:prstGeom prst="line">
            <a:avLst/>
          </a:prstGeom>
          <a:noFill/>
          <a:ln w="12700">
            <a:solidFill>
              <a:srgbClr val="FF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31" name="Line 55"/>
          <p:cNvSpPr>
            <a:spLocks noChangeShapeType="1"/>
          </p:cNvSpPr>
          <p:nvPr/>
        </p:nvSpPr>
        <p:spPr bwMode="auto">
          <a:xfrm>
            <a:off x="2438400" y="6130925"/>
            <a:ext cx="1917700" cy="79375"/>
          </a:xfrm>
          <a:prstGeom prst="line">
            <a:avLst/>
          </a:prstGeom>
          <a:noFill/>
          <a:ln w="12700">
            <a:solidFill>
              <a:srgbClr val="FF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32" name="Line 56"/>
          <p:cNvSpPr>
            <a:spLocks noChangeShapeType="1"/>
          </p:cNvSpPr>
          <p:nvPr/>
        </p:nvSpPr>
        <p:spPr bwMode="auto">
          <a:xfrm flipV="1">
            <a:off x="4687888" y="5962650"/>
            <a:ext cx="3340100" cy="247650"/>
          </a:xfrm>
          <a:prstGeom prst="line">
            <a:avLst/>
          </a:prstGeom>
          <a:noFill/>
          <a:ln w="12700">
            <a:solidFill>
              <a:srgbClr val="FF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33" name="Line 57"/>
          <p:cNvSpPr>
            <a:spLocks noChangeShapeType="1"/>
          </p:cNvSpPr>
          <p:nvPr/>
        </p:nvSpPr>
        <p:spPr bwMode="auto">
          <a:xfrm flipV="1">
            <a:off x="6142038" y="5451475"/>
            <a:ext cx="652462" cy="165100"/>
          </a:xfrm>
          <a:prstGeom prst="line">
            <a:avLst/>
          </a:prstGeom>
          <a:noFill/>
          <a:ln w="127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34" name="Line 58"/>
          <p:cNvSpPr>
            <a:spLocks noChangeShapeType="1"/>
          </p:cNvSpPr>
          <p:nvPr/>
        </p:nvSpPr>
        <p:spPr bwMode="auto">
          <a:xfrm flipH="1">
            <a:off x="6142038" y="5764213"/>
            <a:ext cx="652462" cy="0"/>
          </a:xfrm>
          <a:prstGeom prst="line">
            <a:avLst/>
          </a:prstGeom>
          <a:noFill/>
          <a:ln w="12700">
            <a:solidFill>
              <a:srgbClr val="FFFF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grpSp>
        <p:nvGrpSpPr>
          <p:cNvPr id="2431035" name="Group 59"/>
          <p:cNvGrpSpPr>
            <a:grpSpLocks/>
          </p:cNvGrpSpPr>
          <p:nvPr/>
        </p:nvGrpSpPr>
        <p:grpSpPr bwMode="auto">
          <a:xfrm>
            <a:off x="7951788" y="5216525"/>
            <a:ext cx="925512" cy="1198563"/>
            <a:chOff x="5117" y="2400"/>
            <a:chExt cx="583" cy="696"/>
          </a:xfrm>
        </p:grpSpPr>
        <p:grpSp>
          <p:nvGrpSpPr>
            <p:cNvPr id="76826" name="Group 60"/>
            <p:cNvGrpSpPr>
              <a:grpSpLocks/>
            </p:cNvGrpSpPr>
            <p:nvPr/>
          </p:nvGrpSpPr>
          <p:grpSpPr bwMode="auto">
            <a:xfrm>
              <a:off x="5232" y="2400"/>
              <a:ext cx="432" cy="480"/>
              <a:chOff x="5232" y="2400"/>
              <a:chExt cx="432" cy="480"/>
            </a:xfrm>
          </p:grpSpPr>
          <p:sp>
            <p:nvSpPr>
              <p:cNvPr id="2431037" name="Oval 61"/>
              <p:cNvSpPr>
                <a:spLocks noChangeArrowheads="1"/>
              </p:cNvSpPr>
              <p:nvPr/>
            </p:nvSpPr>
            <p:spPr bwMode="auto">
              <a:xfrm>
                <a:off x="5232" y="2400"/>
                <a:ext cx="432" cy="480"/>
              </a:xfrm>
              <a:prstGeom prst="ellipse">
                <a:avLst/>
              </a:prstGeom>
              <a:solidFill>
                <a:srgbClr val="FFFF99"/>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38" name="Oval 62"/>
              <p:cNvSpPr>
                <a:spLocks noChangeArrowheads="1"/>
              </p:cNvSpPr>
              <p:nvPr/>
            </p:nvSpPr>
            <p:spPr bwMode="auto">
              <a:xfrm>
                <a:off x="5340" y="2585"/>
                <a:ext cx="36" cy="37"/>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39" name="Oval 63"/>
              <p:cNvSpPr>
                <a:spLocks noChangeArrowheads="1"/>
              </p:cNvSpPr>
              <p:nvPr/>
            </p:nvSpPr>
            <p:spPr bwMode="auto">
              <a:xfrm>
                <a:off x="5520" y="2585"/>
                <a:ext cx="36" cy="37"/>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40" name="弧 64"/>
              <p:cNvSpPr>
                <a:spLocks/>
              </p:cNvSpPr>
              <p:nvPr/>
            </p:nvSpPr>
            <p:spPr bwMode="auto">
              <a:xfrm rot="-24272141">
                <a:off x="5376" y="2703"/>
                <a:ext cx="144" cy="14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grpSp>
        <p:sp>
          <p:nvSpPr>
            <p:cNvPr id="2431041" name="Text Box 65"/>
            <p:cNvSpPr txBox="1">
              <a:spLocks noChangeArrowheads="1"/>
            </p:cNvSpPr>
            <p:nvPr/>
          </p:nvSpPr>
          <p:spPr bwMode="auto">
            <a:xfrm>
              <a:off x="5117" y="2954"/>
              <a:ext cx="583"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eaLnBrk="0" hangingPunct="0">
                <a:lnSpc>
                  <a:spcPct val="100000"/>
                </a:lnSpc>
                <a:spcBef>
                  <a:spcPct val="0"/>
                </a:spcBef>
                <a:defRPr/>
              </a:pPr>
              <a:r>
                <a:rPr kumimoji="0" lang="zh-CN" altLang="en-US" sz="1600">
                  <a:latin typeface="Arial" charset="0"/>
                </a:rPr>
                <a:t>客户满意</a:t>
              </a:r>
              <a:r>
                <a:rPr kumimoji="0" lang="en-US" altLang="zh-CN" sz="1600">
                  <a:latin typeface="Arial" charset="0"/>
                </a:rPr>
                <a:t>?</a:t>
              </a:r>
            </a:p>
          </p:txBody>
        </p:sp>
      </p:grpSp>
      <p:grpSp>
        <p:nvGrpSpPr>
          <p:cNvPr id="2431042" name="Group 66"/>
          <p:cNvGrpSpPr>
            <a:grpSpLocks/>
          </p:cNvGrpSpPr>
          <p:nvPr/>
        </p:nvGrpSpPr>
        <p:grpSpPr bwMode="auto">
          <a:xfrm>
            <a:off x="127000" y="5064125"/>
            <a:ext cx="812800" cy="1198563"/>
            <a:chOff x="80" y="2304"/>
            <a:chExt cx="512" cy="696"/>
          </a:xfrm>
        </p:grpSpPr>
        <p:sp>
          <p:nvSpPr>
            <p:cNvPr id="2431043" name="Text Box 67"/>
            <p:cNvSpPr txBox="1">
              <a:spLocks noChangeArrowheads="1"/>
            </p:cNvSpPr>
            <p:nvPr/>
          </p:nvSpPr>
          <p:spPr bwMode="auto">
            <a:xfrm>
              <a:off x="80" y="2858"/>
              <a:ext cx="512" cy="1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eaLnBrk="0" hangingPunct="0">
                <a:lnSpc>
                  <a:spcPct val="100000"/>
                </a:lnSpc>
                <a:spcBef>
                  <a:spcPct val="0"/>
                </a:spcBef>
                <a:defRPr/>
              </a:pPr>
              <a:r>
                <a:rPr kumimoji="0" lang="zh-CN" altLang="en-US" sz="1600">
                  <a:latin typeface="Arial" charset="0"/>
                </a:rPr>
                <a:t>客户需求</a:t>
              </a:r>
            </a:p>
          </p:txBody>
        </p:sp>
        <p:grpSp>
          <p:nvGrpSpPr>
            <p:cNvPr id="76820" name="Group 68"/>
            <p:cNvGrpSpPr>
              <a:grpSpLocks/>
            </p:cNvGrpSpPr>
            <p:nvPr/>
          </p:nvGrpSpPr>
          <p:grpSpPr bwMode="auto">
            <a:xfrm>
              <a:off x="96" y="2304"/>
              <a:ext cx="432" cy="480"/>
              <a:chOff x="96" y="2304"/>
              <a:chExt cx="432" cy="480"/>
            </a:xfrm>
          </p:grpSpPr>
          <p:sp>
            <p:nvSpPr>
              <p:cNvPr id="2431045" name="Line 69"/>
              <p:cNvSpPr>
                <a:spLocks noChangeShapeType="1"/>
              </p:cNvSpPr>
              <p:nvPr/>
            </p:nvSpPr>
            <p:spPr bwMode="auto">
              <a:xfrm>
                <a:off x="240" y="2640"/>
                <a:ext cx="144" cy="0"/>
              </a:xfrm>
              <a:prstGeom prst="line">
                <a:avLst/>
              </a:prstGeom>
              <a:noFill/>
              <a:ln w="127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46" name="Oval 70"/>
              <p:cNvSpPr>
                <a:spLocks noChangeArrowheads="1"/>
              </p:cNvSpPr>
              <p:nvPr/>
            </p:nvSpPr>
            <p:spPr bwMode="auto">
              <a:xfrm>
                <a:off x="96" y="2304"/>
                <a:ext cx="432" cy="480"/>
              </a:xfrm>
              <a:prstGeom prst="ellipse">
                <a:avLst/>
              </a:prstGeom>
              <a:solidFill>
                <a:srgbClr val="FFFF99"/>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431047" name="Oval 71"/>
              <p:cNvSpPr>
                <a:spLocks noChangeArrowheads="1"/>
              </p:cNvSpPr>
              <p:nvPr/>
            </p:nvSpPr>
            <p:spPr bwMode="auto">
              <a:xfrm>
                <a:off x="204" y="2489"/>
                <a:ext cx="36" cy="37"/>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48" name="Oval 72"/>
              <p:cNvSpPr>
                <a:spLocks noChangeArrowheads="1"/>
              </p:cNvSpPr>
              <p:nvPr/>
            </p:nvSpPr>
            <p:spPr bwMode="auto">
              <a:xfrm>
                <a:off x="384" y="2489"/>
                <a:ext cx="36" cy="37"/>
              </a:xfrm>
              <a:prstGeom prst="ellipse">
                <a:avLst/>
              </a:prstGeom>
              <a:solidFill>
                <a:schemeClr val="tx2"/>
              </a:solidFill>
              <a:ln w="1270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p>
                <a:pPr>
                  <a:defRPr/>
                </a:pPr>
                <a:endParaRPr lang="zh-CN" altLang="en-US"/>
              </a:p>
            </p:txBody>
          </p:sp>
          <p:sp>
            <p:nvSpPr>
              <p:cNvPr id="2431049" name="弧 73"/>
              <p:cNvSpPr>
                <a:spLocks/>
              </p:cNvSpPr>
              <p:nvPr/>
            </p:nvSpPr>
            <p:spPr bwMode="auto">
              <a:xfrm rot="-24272141" flipH="1" flipV="1">
                <a:off x="240" y="2546"/>
                <a:ext cx="144" cy="13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gr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30989"/>
                                        </p:tgtEl>
                                        <p:attrNameLst>
                                          <p:attrName>style.visibility</p:attrName>
                                        </p:attrNameLst>
                                      </p:cBhvr>
                                      <p:to>
                                        <p:strVal val="visible"/>
                                      </p:to>
                                    </p:set>
                                    <p:anim calcmode="lin" valueType="num">
                                      <p:cBhvr additive="base">
                                        <p:cTn id="7" dur="500" fill="hold"/>
                                        <p:tgtEl>
                                          <p:spTgt spid="2430989"/>
                                        </p:tgtEl>
                                        <p:attrNameLst>
                                          <p:attrName>ppt_x</p:attrName>
                                        </p:attrNameLst>
                                      </p:cBhvr>
                                      <p:tavLst>
                                        <p:tav tm="0">
                                          <p:val>
                                            <p:strVal val="#ppt_x"/>
                                          </p:val>
                                        </p:tav>
                                        <p:tav tm="100000">
                                          <p:val>
                                            <p:strVal val="#ppt_x"/>
                                          </p:val>
                                        </p:tav>
                                      </p:tavLst>
                                    </p:anim>
                                    <p:anim calcmode="lin" valueType="num">
                                      <p:cBhvr additive="base">
                                        <p:cTn id="8" dur="500" fill="hold"/>
                                        <p:tgtEl>
                                          <p:spTgt spid="243098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4" presetClass="entr" presetSubtype="16" fill="hold" nodeType="afterEffect">
                                  <p:stCondLst>
                                    <p:cond delay="0"/>
                                  </p:stCondLst>
                                  <p:childTnLst>
                                    <p:set>
                                      <p:cBhvr>
                                        <p:cTn id="11" dur="1" fill="hold">
                                          <p:stCondLst>
                                            <p:cond delay="0"/>
                                          </p:stCondLst>
                                        </p:cTn>
                                        <p:tgtEl>
                                          <p:spTgt spid="2430990"/>
                                        </p:tgtEl>
                                        <p:attrNameLst>
                                          <p:attrName>style.visibility</p:attrName>
                                        </p:attrNameLst>
                                      </p:cBhvr>
                                      <p:to>
                                        <p:strVal val="visible"/>
                                      </p:to>
                                    </p:set>
                                    <p:animEffect transition="in" filter="box(in)">
                                      <p:cBhvr>
                                        <p:cTn id="12" dur="500"/>
                                        <p:tgtEl>
                                          <p:spTgt spid="243099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nodeType="clickEffect">
                                  <p:stCondLst>
                                    <p:cond delay="0"/>
                                  </p:stCondLst>
                                  <p:childTnLst>
                                    <p:set>
                                      <p:cBhvr>
                                        <p:cTn id="16" dur="1" fill="hold">
                                          <p:stCondLst>
                                            <p:cond delay="0"/>
                                          </p:stCondLst>
                                        </p:cTn>
                                        <p:tgtEl>
                                          <p:spTgt spid="2431042"/>
                                        </p:tgtEl>
                                        <p:attrNameLst>
                                          <p:attrName>style.visibility</p:attrName>
                                        </p:attrNameLst>
                                      </p:cBhvr>
                                      <p:to>
                                        <p:strVal val="visible"/>
                                      </p:to>
                                    </p:set>
                                    <p:anim calcmode="lin" valueType="num">
                                      <p:cBhvr additive="base">
                                        <p:cTn id="17" dur="500" fill="hold"/>
                                        <p:tgtEl>
                                          <p:spTgt spid="2431042"/>
                                        </p:tgtEl>
                                        <p:attrNameLst>
                                          <p:attrName>ppt_x</p:attrName>
                                        </p:attrNameLst>
                                      </p:cBhvr>
                                      <p:tavLst>
                                        <p:tav tm="0">
                                          <p:val>
                                            <p:strVal val="0-#ppt_w/2"/>
                                          </p:val>
                                        </p:tav>
                                        <p:tav tm="100000">
                                          <p:val>
                                            <p:strVal val="#ppt_x"/>
                                          </p:val>
                                        </p:tav>
                                      </p:tavLst>
                                    </p:anim>
                                    <p:anim calcmode="lin" valueType="num">
                                      <p:cBhvr additive="base">
                                        <p:cTn id="18" dur="500" fill="hold"/>
                                        <p:tgtEl>
                                          <p:spTgt spid="2431042"/>
                                        </p:tgtEl>
                                        <p:attrNameLst>
                                          <p:attrName>ppt_y</p:attrName>
                                        </p:attrNameLst>
                                      </p:cBhvr>
                                      <p:tavLst>
                                        <p:tav tm="0">
                                          <p:val>
                                            <p:strVal val="#ppt_y"/>
                                          </p:val>
                                        </p:tav>
                                        <p:tav tm="100000">
                                          <p:val>
                                            <p:strVal val="#ppt_y"/>
                                          </p:val>
                                        </p:tav>
                                      </p:tavLst>
                                    </p:anim>
                                  </p:childTnLst>
                                </p:cTn>
                              </p:par>
                            </p:childTnLst>
                          </p:cTn>
                        </p:par>
                        <p:par>
                          <p:cTn id="19" fill="hold" nodeType="afterGroup">
                            <p:stCondLst>
                              <p:cond delay="500"/>
                            </p:stCondLst>
                            <p:childTnLst>
                              <p:par>
                                <p:cTn id="20" presetID="55" presetClass="entr" presetSubtype="0" fill="hold" nodeType="afterEffect">
                                  <p:stCondLst>
                                    <p:cond delay="0"/>
                                  </p:stCondLst>
                                  <p:childTnLst>
                                    <p:set>
                                      <p:cBhvr>
                                        <p:cTn id="21" dur="1" fill="hold">
                                          <p:stCondLst>
                                            <p:cond delay="0"/>
                                          </p:stCondLst>
                                        </p:cTn>
                                        <p:tgtEl>
                                          <p:spTgt spid="2431025"/>
                                        </p:tgtEl>
                                        <p:attrNameLst>
                                          <p:attrName>style.visibility</p:attrName>
                                        </p:attrNameLst>
                                      </p:cBhvr>
                                      <p:to>
                                        <p:strVal val="visible"/>
                                      </p:to>
                                    </p:set>
                                    <p:anim calcmode="lin" valueType="num">
                                      <p:cBhvr>
                                        <p:cTn id="22" dur="1000" fill="hold"/>
                                        <p:tgtEl>
                                          <p:spTgt spid="2431025"/>
                                        </p:tgtEl>
                                        <p:attrNameLst>
                                          <p:attrName>ppt_w</p:attrName>
                                        </p:attrNameLst>
                                      </p:cBhvr>
                                      <p:tavLst>
                                        <p:tav tm="0">
                                          <p:val>
                                            <p:strVal val="#ppt_w*0.70"/>
                                          </p:val>
                                        </p:tav>
                                        <p:tav tm="100000">
                                          <p:val>
                                            <p:strVal val="#ppt_w"/>
                                          </p:val>
                                        </p:tav>
                                      </p:tavLst>
                                    </p:anim>
                                    <p:anim calcmode="lin" valueType="num">
                                      <p:cBhvr>
                                        <p:cTn id="23" dur="1000" fill="hold"/>
                                        <p:tgtEl>
                                          <p:spTgt spid="2431025"/>
                                        </p:tgtEl>
                                        <p:attrNameLst>
                                          <p:attrName>ppt_h</p:attrName>
                                        </p:attrNameLst>
                                      </p:cBhvr>
                                      <p:tavLst>
                                        <p:tav tm="0">
                                          <p:val>
                                            <p:strVal val="#ppt_h"/>
                                          </p:val>
                                        </p:tav>
                                        <p:tav tm="100000">
                                          <p:val>
                                            <p:strVal val="#ppt_h"/>
                                          </p:val>
                                        </p:tav>
                                      </p:tavLst>
                                    </p:anim>
                                    <p:animEffect transition="in" filter="fade">
                                      <p:cBhvr>
                                        <p:cTn id="24" dur="1000"/>
                                        <p:tgtEl>
                                          <p:spTgt spid="2431025"/>
                                        </p:tgtEl>
                                      </p:cBhvr>
                                    </p:animEffect>
                                  </p:childTnLst>
                                </p:cTn>
                              </p:par>
                            </p:childTnLst>
                          </p:cTn>
                        </p:par>
                        <p:par>
                          <p:cTn id="25" fill="hold" nodeType="afterGroup">
                            <p:stCondLst>
                              <p:cond delay="1500"/>
                            </p:stCondLst>
                            <p:childTnLst>
                              <p:par>
                                <p:cTn id="26" presetID="55" presetClass="entr" presetSubtype="0" fill="hold" nodeType="afterEffect">
                                  <p:stCondLst>
                                    <p:cond delay="0"/>
                                  </p:stCondLst>
                                  <p:childTnLst>
                                    <p:set>
                                      <p:cBhvr>
                                        <p:cTn id="27" dur="1" fill="hold">
                                          <p:stCondLst>
                                            <p:cond delay="0"/>
                                          </p:stCondLst>
                                        </p:cTn>
                                        <p:tgtEl>
                                          <p:spTgt spid="2431026"/>
                                        </p:tgtEl>
                                        <p:attrNameLst>
                                          <p:attrName>style.visibility</p:attrName>
                                        </p:attrNameLst>
                                      </p:cBhvr>
                                      <p:to>
                                        <p:strVal val="visible"/>
                                      </p:to>
                                    </p:set>
                                    <p:anim calcmode="lin" valueType="num">
                                      <p:cBhvr>
                                        <p:cTn id="28" dur="1000" fill="hold"/>
                                        <p:tgtEl>
                                          <p:spTgt spid="2431026"/>
                                        </p:tgtEl>
                                        <p:attrNameLst>
                                          <p:attrName>ppt_w</p:attrName>
                                        </p:attrNameLst>
                                      </p:cBhvr>
                                      <p:tavLst>
                                        <p:tav tm="0">
                                          <p:val>
                                            <p:strVal val="#ppt_w*0.70"/>
                                          </p:val>
                                        </p:tav>
                                        <p:tav tm="100000">
                                          <p:val>
                                            <p:strVal val="#ppt_w"/>
                                          </p:val>
                                        </p:tav>
                                      </p:tavLst>
                                    </p:anim>
                                    <p:anim calcmode="lin" valueType="num">
                                      <p:cBhvr>
                                        <p:cTn id="29" dur="1000" fill="hold"/>
                                        <p:tgtEl>
                                          <p:spTgt spid="2431026"/>
                                        </p:tgtEl>
                                        <p:attrNameLst>
                                          <p:attrName>ppt_h</p:attrName>
                                        </p:attrNameLst>
                                      </p:cBhvr>
                                      <p:tavLst>
                                        <p:tav tm="0">
                                          <p:val>
                                            <p:strVal val="#ppt_h"/>
                                          </p:val>
                                        </p:tav>
                                        <p:tav tm="100000">
                                          <p:val>
                                            <p:strVal val="#ppt_h"/>
                                          </p:val>
                                        </p:tav>
                                      </p:tavLst>
                                    </p:anim>
                                    <p:animEffect transition="in" filter="fade">
                                      <p:cBhvr>
                                        <p:cTn id="30" dur="1000"/>
                                        <p:tgtEl>
                                          <p:spTgt spid="2431026"/>
                                        </p:tgtEl>
                                      </p:cBhvr>
                                    </p:animEffect>
                                  </p:childTnLst>
                                </p:cTn>
                              </p:par>
                            </p:childTnLst>
                          </p:cTn>
                        </p:par>
                        <p:par>
                          <p:cTn id="31" fill="hold" nodeType="afterGroup">
                            <p:stCondLst>
                              <p:cond delay="2500"/>
                            </p:stCondLst>
                            <p:childTnLst>
                              <p:par>
                                <p:cTn id="32" presetID="55" presetClass="entr" presetSubtype="0" fill="hold" nodeType="afterEffect">
                                  <p:stCondLst>
                                    <p:cond delay="0"/>
                                  </p:stCondLst>
                                  <p:childTnLst>
                                    <p:set>
                                      <p:cBhvr>
                                        <p:cTn id="33" dur="1" fill="hold">
                                          <p:stCondLst>
                                            <p:cond delay="0"/>
                                          </p:stCondLst>
                                        </p:cTn>
                                        <p:tgtEl>
                                          <p:spTgt spid="2431027"/>
                                        </p:tgtEl>
                                        <p:attrNameLst>
                                          <p:attrName>style.visibility</p:attrName>
                                        </p:attrNameLst>
                                      </p:cBhvr>
                                      <p:to>
                                        <p:strVal val="visible"/>
                                      </p:to>
                                    </p:set>
                                    <p:anim calcmode="lin" valueType="num">
                                      <p:cBhvr>
                                        <p:cTn id="34" dur="1000" fill="hold"/>
                                        <p:tgtEl>
                                          <p:spTgt spid="2431027"/>
                                        </p:tgtEl>
                                        <p:attrNameLst>
                                          <p:attrName>ppt_w</p:attrName>
                                        </p:attrNameLst>
                                      </p:cBhvr>
                                      <p:tavLst>
                                        <p:tav tm="0">
                                          <p:val>
                                            <p:strVal val="#ppt_w*0.70"/>
                                          </p:val>
                                        </p:tav>
                                        <p:tav tm="100000">
                                          <p:val>
                                            <p:strVal val="#ppt_w"/>
                                          </p:val>
                                        </p:tav>
                                      </p:tavLst>
                                    </p:anim>
                                    <p:anim calcmode="lin" valueType="num">
                                      <p:cBhvr>
                                        <p:cTn id="35" dur="1000" fill="hold"/>
                                        <p:tgtEl>
                                          <p:spTgt spid="2431027"/>
                                        </p:tgtEl>
                                        <p:attrNameLst>
                                          <p:attrName>ppt_h</p:attrName>
                                        </p:attrNameLst>
                                      </p:cBhvr>
                                      <p:tavLst>
                                        <p:tav tm="0">
                                          <p:val>
                                            <p:strVal val="#ppt_h"/>
                                          </p:val>
                                        </p:tav>
                                        <p:tav tm="100000">
                                          <p:val>
                                            <p:strVal val="#ppt_h"/>
                                          </p:val>
                                        </p:tav>
                                      </p:tavLst>
                                    </p:anim>
                                    <p:animEffect transition="in" filter="fade">
                                      <p:cBhvr>
                                        <p:cTn id="36" dur="1000"/>
                                        <p:tgtEl>
                                          <p:spTgt spid="2431027"/>
                                        </p:tgtEl>
                                      </p:cBhvr>
                                    </p:animEffect>
                                  </p:childTnLst>
                                </p:cTn>
                              </p:par>
                            </p:childTnLst>
                          </p:cTn>
                        </p:par>
                        <p:par>
                          <p:cTn id="37" fill="hold" nodeType="afterGroup">
                            <p:stCondLst>
                              <p:cond delay="3500"/>
                            </p:stCondLst>
                            <p:childTnLst>
                              <p:par>
                                <p:cTn id="38" presetID="55" presetClass="entr" presetSubtype="0" fill="hold" nodeType="afterEffect">
                                  <p:stCondLst>
                                    <p:cond delay="0"/>
                                  </p:stCondLst>
                                  <p:childTnLst>
                                    <p:set>
                                      <p:cBhvr>
                                        <p:cTn id="39" dur="1" fill="hold">
                                          <p:stCondLst>
                                            <p:cond delay="0"/>
                                          </p:stCondLst>
                                        </p:cTn>
                                        <p:tgtEl>
                                          <p:spTgt spid="2431028"/>
                                        </p:tgtEl>
                                        <p:attrNameLst>
                                          <p:attrName>style.visibility</p:attrName>
                                        </p:attrNameLst>
                                      </p:cBhvr>
                                      <p:to>
                                        <p:strVal val="visible"/>
                                      </p:to>
                                    </p:set>
                                    <p:anim calcmode="lin" valueType="num">
                                      <p:cBhvr>
                                        <p:cTn id="40" dur="1000" fill="hold"/>
                                        <p:tgtEl>
                                          <p:spTgt spid="2431028"/>
                                        </p:tgtEl>
                                        <p:attrNameLst>
                                          <p:attrName>ppt_w</p:attrName>
                                        </p:attrNameLst>
                                      </p:cBhvr>
                                      <p:tavLst>
                                        <p:tav tm="0">
                                          <p:val>
                                            <p:strVal val="#ppt_w*0.70"/>
                                          </p:val>
                                        </p:tav>
                                        <p:tav tm="100000">
                                          <p:val>
                                            <p:strVal val="#ppt_w"/>
                                          </p:val>
                                        </p:tav>
                                      </p:tavLst>
                                    </p:anim>
                                    <p:anim calcmode="lin" valueType="num">
                                      <p:cBhvr>
                                        <p:cTn id="41" dur="1000" fill="hold"/>
                                        <p:tgtEl>
                                          <p:spTgt spid="2431028"/>
                                        </p:tgtEl>
                                        <p:attrNameLst>
                                          <p:attrName>ppt_h</p:attrName>
                                        </p:attrNameLst>
                                      </p:cBhvr>
                                      <p:tavLst>
                                        <p:tav tm="0">
                                          <p:val>
                                            <p:strVal val="#ppt_h"/>
                                          </p:val>
                                        </p:tav>
                                        <p:tav tm="100000">
                                          <p:val>
                                            <p:strVal val="#ppt_h"/>
                                          </p:val>
                                        </p:tav>
                                      </p:tavLst>
                                    </p:anim>
                                    <p:animEffect transition="in" filter="fade">
                                      <p:cBhvr>
                                        <p:cTn id="42" dur="1000"/>
                                        <p:tgtEl>
                                          <p:spTgt spid="243102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5" presetClass="entr" presetSubtype="0" fill="hold" nodeType="clickEffect">
                                  <p:stCondLst>
                                    <p:cond delay="0"/>
                                  </p:stCondLst>
                                  <p:childTnLst>
                                    <p:set>
                                      <p:cBhvr>
                                        <p:cTn id="46" dur="1" fill="hold">
                                          <p:stCondLst>
                                            <p:cond delay="0"/>
                                          </p:stCondLst>
                                        </p:cTn>
                                        <p:tgtEl>
                                          <p:spTgt spid="2431029"/>
                                        </p:tgtEl>
                                        <p:attrNameLst>
                                          <p:attrName>style.visibility</p:attrName>
                                        </p:attrNameLst>
                                      </p:cBhvr>
                                      <p:to>
                                        <p:strVal val="visible"/>
                                      </p:to>
                                    </p:set>
                                    <p:anim calcmode="lin" valueType="num">
                                      <p:cBhvr>
                                        <p:cTn id="47" dur="1000" fill="hold"/>
                                        <p:tgtEl>
                                          <p:spTgt spid="2431029"/>
                                        </p:tgtEl>
                                        <p:attrNameLst>
                                          <p:attrName>ppt_w</p:attrName>
                                        </p:attrNameLst>
                                      </p:cBhvr>
                                      <p:tavLst>
                                        <p:tav tm="0">
                                          <p:val>
                                            <p:strVal val="#ppt_w*0.70"/>
                                          </p:val>
                                        </p:tav>
                                        <p:tav tm="100000">
                                          <p:val>
                                            <p:strVal val="#ppt_w"/>
                                          </p:val>
                                        </p:tav>
                                      </p:tavLst>
                                    </p:anim>
                                    <p:anim calcmode="lin" valueType="num">
                                      <p:cBhvr>
                                        <p:cTn id="48" dur="1000" fill="hold"/>
                                        <p:tgtEl>
                                          <p:spTgt spid="2431029"/>
                                        </p:tgtEl>
                                        <p:attrNameLst>
                                          <p:attrName>ppt_h</p:attrName>
                                        </p:attrNameLst>
                                      </p:cBhvr>
                                      <p:tavLst>
                                        <p:tav tm="0">
                                          <p:val>
                                            <p:strVal val="#ppt_h"/>
                                          </p:val>
                                        </p:tav>
                                        <p:tav tm="100000">
                                          <p:val>
                                            <p:strVal val="#ppt_h"/>
                                          </p:val>
                                        </p:tav>
                                      </p:tavLst>
                                    </p:anim>
                                    <p:animEffect transition="in" filter="fade">
                                      <p:cBhvr>
                                        <p:cTn id="49" dur="1000"/>
                                        <p:tgtEl>
                                          <p:spTgt spid="2431029"/>
                                        </p:tgtEl>
                                      </p:cBhvr>
                                    </p:animEffect>
                                  </p:childTnLst>
                                </p:cTn>
                              </p:par>
                            </p:childTnLst>
                          </p:cTn>
                        </p:par>
                        <p:par>
                          <p:cTn id="50" fill="hold" nodeType="afterGroup">
                            <p:stCondLst>
                              <p:cond delay="1000"/>
                            </p:stCondLst>
                            <p:childTnLst>
                              <p:par>
                                <p:cTn id="51" presetID="55" presetClass="entr" presetSubtype="0" fill="hold" nodeType="afterEffect">
                                  <p:stCondLst>
                                    <p:cond delay="0"/>
                                  </p:stCondLst>
                                  <p:childTnLst>
                                    <p:set>
                                      <p:cBhvr>
                                        <p:cTn id="52" dur="1" fill="hold">
                                          <p:stCondLst>
                                            <p:cond delay="0"/>
                                          </p:stCondLst>
                                        </p:cTn>
                                        <p:tgtEl>
                                          <p:spTgt spid="2431033"/>
                                        </p:tgtEl>
                                        <p:attrNameLst>
                                          <p:attrName>style.visibility</p:attrName>
                                        </p:attrNameLst>
                                      </p:cBhvr>
                                      <p:to>
                                        <p:strVal val="visible"/>
                                      </p:to>
                                    </p:set>
                                    <p:anim calcmode="lin" valueType="num">
                                      <p:cBhvr>
                                        <p:cTn id="53" dur="1000" fill="hold"/>
                                        <p:tgtEl>
                                          <p:spTgt spid="2431033"/>
                                        </p:tgtEl>
                                        <p:attrNameLst>
                                          <p:attrName>ppt_w</p:attrName>
                                        </p:attrNameLst>
                                      </p:cBhvr>
                                      <p:tavLst>
                                        <p:tav tm="0">
                                          <p:val>
                                            <p:strVal val="#ppt_w*0.70"/>
                                          </p:val>
                                        </p:tav>
                                        <p:tav tm="100000">
                                          <p:val>
                                            <p:strVal val="#ppt_w"/>
                                          </p:val>
                                        </p:tav>
                                      </p:tavLst>
                                    </p:anim>
                                    <p:anim calcmode="lin" valueType="num">
                                      <p:cBhvr>
                                        <p:cTn id="54" dur="1000" fill="hold"/>
                                        <p:tgtEl>
                                          <p:spTgt spid="2431033"/>
                                        </p:tgtEl>
                                        <p:attrNameLst>
                                          <p:attrName>ppt_h</p:attrName>
                                        </p:attrNameLst>
                                      </p:cBhvr>
                                      <p:tavLst>
                                        <p:tav tm="0">
                                          <p:val>
                                            <p:strVal val="#ppt_h"/>
                                          </p:val>
                                        </p:tav>
                                        <p:tav tm="100000">
                                          <p:val>
                                            <p:strVal val="#ppt_h"/>
                                          </p:val>
                                        </p:tav>
                                      </p:tavLst>
                                    </p:anim>
                                    <p:animEffect transition="in" filter="fade">
                                      <p:cBhvr>
                                        <p:cTn id="55" dur="1000"/>
                                        <p:tgtEl>
                                          <p:spTgt spid="2431033"/>
                                        </p:tgtEl>
                                      </p:cBhvr>
                                    </p:animEffect>
                                  </p:childTnLst>
                                </p:cTn>
                              </p:par>
                            </p:childTnLst>
                          </p:cTn>
                        </p:par>
                        <p:par>
                          <p:cTn id="56" fill="hold" nodeType="afterGroup">
                            <p:stCondLst>
                              <p:cond delay="2000"/>
                            </p:stCondLst>
                            <p:childTnLst>
                              <p:par>
                                <p:cTn id="57" presetID="55" presetClass="entr" presetSubtype="0" fill="hold" nodeType="afterEffect">
                                  <p:stCondLst>
                                    <p:cond delay="0"/>
                                  </p:stCondLst>
                                  <p:childTnLst>
                                    <p:set>
                                      <p:cBhvr>
                                        <p:cTn id="58" dur="1" fill="hold">
                                          <p:stCondLst>
                                            <p:cond delay="0"/>
                                          </p:stCondLst>
                                        </p:cTn>
                                        <p:tgtEl>
                                          <p:spTgt spid="2431034"/>
                                        </p:tgtEl>
                                        <p:attrNameLst>
                                          <p:attrName>style.visibility</p:attrName>
                                        </p:attrNameLst>
                                      </p:cBhvr>
                                      <p:to>
                                        <p:strVal val="visible"/>
                                      </p:to>
                                    </p:set>
                                    <p:anim calcmode="lin" valueType="num">
                                      <p:cBhvr>
                                        <p:cTn id="59" dur="1000" fill="hold"/>
                                        <p:tgtEl>
                                          <p:spTgt spid="2431034"/>
                                        </p:tgtEl>
                                        <p:attrNameLst>
                                          <p:attrName>ppt_w</p:attrName>
                                        </p:attrNameLst>
                                      </p:cBhvr>
                                      <p:tavLst>
                                        <p:tav tm="0">
                                          <p:val>
                                            <p:strVal val="#ppt_w*0.70"/>
                                          </p:val>
                                        </p:tav>
                                        <p:tav tm="100000">
                                          <p:val>
                                            <p:strVal val="#ppt_w"/>
                                          </p:val>
                                        </p:tav>
                                      </p:tavLst>
                                    </p:anim>
                                    <p:anim calcmode="lin" valueType="num">
                                      <p:cBhvr>
                                        <p:cTn id="60" dur="1000" fill="hold"/>
                                        <p:tgtEl>
                                          <p:spTgt spid="2431034"/>
                                        </p:tgtEl>
                                        <p:attrNameLst>
                                          <p:attrName>ppt_h</p:attrName>
                                        </p:attrNameLst>
                                      </p:cBhvr>
                                      <p:tavLst>
                                        <p:tav tm="0">
                                          <p:val>
                                            <p:strVal val="#ppt_h"/>
                                          </p:val>
                                        </p:tav>
                                        <p:tav tm="100000">
                                          <p:val>
                                            <p:strVal val="#ppt_h"/>
                                          </p:val>
                                        </p:tav>
                                      </p:tavLst>
                                    </p:anim>
                                    <p:animEffect transition="in" filter="fade">
                                      <p:cBhvr>
                                        <p:cTn id="61" dur="1000"/>
                                        <p:tgtEl>
                                          <p:spTgt spid="2431034"/>
                                        </p:tgtEl>
                                      </p:cBhvr>
                                    </p:animEffect>
                                  </p:childTnLst>
                                </p:cTn>
                              </p:par>
                            </p:childTnLst>
                          </p:cTn>
                        </p:par>
                      </p:childTnLst>
                    </p:cTn>
                  </p:par>
                  <p:par>
                    <p:cTn id="62" fill="hold" nodeType="clickPar">
                      <p:stCondLst>
                        <p:cond delay="indefinite"/>
                      </p:stCondLst>
                      <p:childTnLst>
                        <p:par>
                          <p:cTn id="63" fill="hold" nodeType="withGroup">
                            <p:stCondLst>
                              <p:cond delay="0"/>
                            </p:stCondLst>
                            <p:childTnLst>
                              <p:par>
                                <p:cTn id="64" presetID="55" presetClass="entr" presetSubtype="0" fill="hold" nodeType="clickEffect">
                                  <p:stCondLst>
                                    <p:cond delay="0"/>
                                  </p:stCondLst>
                                  <p:childTnLst>
                                    <p:set>
                                      <p:cBhvr>
                                        <p:cTn id="65" dur="1" fill="hold">
                                          <p:stCondLst>
                                            <p:cond delay="0"/>
                                          </p:stCondLst>
                                        </p:cTn>
                                        <p:tgtEl>
                                          <p:spTgt spid="2431030"/>
                                        </p:tgtEl>
                                        <p:attrNameLst>
                                          <p:attrName>style.visibility</p:attrName>
                                        </p:attrNameLst>
                                      </p:cBhvr>
                                      <p:to>
                                        <p:strVal val="visible"/>
                                      </p:to>
                                    </p:set>
                                    <p:anim calcmode="lin" valueType="num">
                                      <p:cBhvr>
                                        <p:cTn id="66" dur="1000" fill="hold"/>
                                        <p:tgtEl>
                                          <p:spTgt spid="2431030"/>
                                        </p:tgtEl>
                                        <p:attrNameLst>
                                          <p:attrName>ppt_w</p:attrName>
                                        </p:attrNameLst>
                                      </p:cBhvr>
                                      <p:tavLst>
                                        <p:tav tm="0">
                                          <p:val>
                                            <p:strVal val="#ppt_w*0.70"/>
                                          </p:val>
                                        </p:tav>
                                        <p:tav tm="100000">
                                          <p:val>
                                            <p:strVal val="#ppt_w"/>
                                          </p:val>
                                        </p:tav>
                                      </p:tavLst>
                                    </p:anim>
                                    <p:anim calcmode="lin" valueType="num">
                                      <p:cBhvr>
                                        <p:cTn id="67" dur="1000" fill="hold"/>
                                        <p:tgtEl>
                                          <p:spTgt spid="2431030"/>
                                        </p:tgtEl>
                                        <p:attrNameLst>
                                          <p:attrName>ppt_h</p:attrName>
                                        </p:attrNameLst>
                                      </p:cBhvr>
                                      <p:tavLst>
                                        <p:tav tm="0">
                                          <p:val>
                                            <p:strVal val="#ppt_h"/>
                                          </p:val>
                                        </p:tav>
                                        <p:tav tm="100000">
                                          <p:val>
                                            <p:strVal val="#ppt_h"/>
                                          </p:val>
                                        </p:tav>
                                      </p:tavLst>
                                    </p:anim>
                                    <p:animEffect transition="in" filter="fade">
                                      <p:cBhvr>
                                        <p:cTn id="68" dur="1000"/>
                                        <p:tgtEl>
                                          <p:spTgt spid="2431030"/>
                                        </p:tgtEl>
                                      </p:cBhvr>
                                    </p:animEffect>
                                  </p:childTnLst>
                                </p:cTn>
                              </p:par>
                            </p:childTnLst>
                          </p:cTn>
                        </p:par>
                        <p:par>
                          <p:cTn id="69" fill="hold" nodeType="afterGroup">
                            <p:stCondLst>
                              <p:cond delay="1000"/>
                            </p:stCondLst>
                            <p:childTnLst>
                              <p:par>
                                <p:cTn id="70" presetID="55" presetClass="entr" presetSubtype="0" fill="hold" nodeType="afterEffect">
                                  <p:stCondLst>
                                    <p:cond delay="0"/>
                                  </p:stCondLst>
                                  <p:childTnLst>
                                    <p:set>
                                      <p:cBhvr>
                                        <p:cTn id="71" dur="1" fill="hold">
                                          <p:stCondLst>
                                            <p:cond delay="0"/>
                                          </p:stCondLst>
                                        </p:cTn>
                                        <p:tgtEl>
                                          <p:spTgt spid="2431031"/>
                                        </p:tgtEl>
                                        <p:attrNameLst>
                                          <p:attrName>style.visibility</p:attrName>
                                        </p:attrNameLst>
                                      </p:cBhvr>
                                      <p:to>
                                        <p:strVal val="visible"/>
                                      </p:to>
                                    </p:set>
                                    <p:anim calcmode="lin" valueType="num">
                                      <p:cBhvr>
                                        <p:cTn id="72" dur="1000" fill="hold"/>
                                        <p:tgtEl>
                                          <p:spTgt spid="2431031"/>
                                        </p:tgtEl>
                                        <p:attrNameLst>
                                          <p:attrName>ppt_w</p:attrName>
                                        </p:attrNameLst>
                                      </p:cBhvr>
                                      <p:tavLst>
                                        <p:tav tm="0">
                                          <p:val>
                                            <p:strVal val="#ppt_w*0.70"/>
                                          </p:val>
                                        </p:tav>
                                        <p:tav tm="100000">
                                          <p:val>
                                            <p:strVal val="#ppt_w"/>
                                          </p:val>
                                        </p:tav>
                                      </p:tavLst>
                                    </p:anim>
                                    <p:anim calcmode="lin" valueType="num">
                                      <p:cBhvr>
                                        <p:cTn id="73" dur="1000" fill="hold"/>
                                        <p:tgtEl>
                                          <p:spTgt spid="2431031"/>
                                        </p:tgtEl>
                                        <p:attrNameLst>
                                          <p:attrName>ppt_h</p:attrName>
                                        </p:attrNameLst>
                                      </p:cBhvr>
                                      <p:tavLst>
                                        <p:tav tm="0">
                                          <p:val>
                                            <p:strVal val="#ppt_h"/>
                                          </p:val>
                                        </p:tav>
                                        <p:tav tm="100000">
                                          <p:val>
                                            <p:strVal val="#ppt_h"/>
                                          </p:val>
                                        </p:tav>
                                      </p:tavLst>
                                    </p:anim>
                                    <p:animEffect transition="in" filter="fade">
                                      <p:cBhvr>
                                        <p:cTn id="74" dur="1000"/>
                                        <p:tgtEl>
                                          <p:spTgt spid="2431031"/>
                                        </p:tgtEl>
                                      </p:cBhvr>
                                    </p:animEffect>
                                  </p:childTnLst>
                                </p:cTn>
                              </p:par>
                            </p:childTnLst>
                          </p:cTn>
                        </p:par>
                        <p:par>
                          <p:cTn id="75" fill="hold" nodeType="afterGroup">
                            <p:stCondLst>
                              <p:cond delay="2000"/>
                            </p:stCondLst>
                            <p:childTnLst>
                              <p:par>
                                <p:cTn id="76" presetID="55" presetClass="entr" presetSubtype="0" fill="hold" nodeType="afterEffect">
                                  <p:stCondLst>
                                    <p:cond delay="0"/>
                                  </p:stCondLst>
                                  <p:childTnLst>
                                    <p:set>
                                      <p:cBhvr>
                                        <p:cTn id="77" dur="1" fill="hold">
                                          <p:stCondLst>
                                            <p:cond delay="0"/>
                                          </p:stCondLst>
                                        </p:cTn>
                                        <p:tgtEl>
                                          <p:spTgt spid="2431032"/>
                                        </p:tgtEl>
                                        <p:attrNameLst>
                                          <p:attrName>style.visibility</p:attrName>
                                        </p:attrNameLst>
                                      </p:cBhvr>
                                      <p:to>
                                        <p:strVal val="visible"/>
                                      </p:to>
                                    </p:set>
                                    <p:anim calcmode="lin" valueType="num">
                                      <p:cBhvr>
                                        <p:cTn id="78" dur="1000" fill="hold"/>
                                        <p:tgtEl>
                                          <p:spTgt spid="2431032"/>
                                        </p:tgtEl>
                                        <p:attrNameLst>
                                          <p:attrName>ppt_w</p:attrName>
                                        </p:attrNameLst>
                                      </p:cBhvr>
                                      <p:tavLst>
                                        <p:tav tm="0">
                                          <p:val>
                                            <p:strVal val="#ppt_w*0.70"/>
                                          </p:val>
                                        </p:tav>
                                        <p:tav tm="100000">
                                          <p:val>
                                            <p:strVal val="#ppt_w"/>
                                          </p:val>
                                        </p:tav>
                                      </p:tavLst>
                                    </p:anim>
                                    <p:anim calcmode="lin" valueType="num">
                                      <p:cBhvr>
                                        <p:cTn id="79" dur="1000" fill="hold"/>
                                        <p:tgtEl>
                                          <p:spTgt spid="2431032"/>
                                        </p:tgtEl>
                                        <p:attrNameLst>
                                          <p:attrName>ppt_h</p:attrName>
                                        </p:attrNameLst>
                                      </p:cBhvr>
                                      <p:tavLst>
                                        <p:tav tm="0">
                                          <p:val>
                                            <p:strVal val="#ppt_h"/>
                                          </p:val>
                                        </p:tav>
                                        <p:tav tm="100000">
                                          <p:val>
                                            <p:strVal val="#ppt_h"/>
                                          </p:val>
                                        </p:tav>
                                      </p:tavLst>
                                    </p:anim>
                                    <p:animEffect transition="in" filter="fade">
                                      <p:cBhvr>
                                        <p:cTn id="80" dur="1000"/>
                                        <p:tgtEl>
                                          <p:spTgt spid="2431032"/>
                                        </p:tgtEl>
                                      </p:cBhvr>
                                    </p:animEffect>
                                  </p:childTnLst>
                                </p:cTn>
                              </p:par>
                            </p:childTnLst>
                          </p:cTn>
                        </p:par>
                        <p:par>
                          <p:cTn id="81" fill="hold" nodeType="afterGroup">
                            <p:stCondLst>
                              <p:cond delay="3000"/>
                            </p:stCondLst>
                            <p:childTnLst>
                              <p:par>
                                <p:cTn id="82" presetID="8" presetClass="entr" presetSubtype="16" fill="hold" nodeType="afterEffect">
                                  <p:stCondLst>
                                    <p:cond delay="0"/>
                                  </p:stCondLst>
                                  <p:childTnLst>
                                    <p:set>
                                      <p:cBhvr>
                                        <p:cTn id="83" dur="1" fill="hold">
                                          <p:stCondLst>
                                            <p:cond delay="0"/>
                                          </p:stCondLst>
                                        </p:cTn>
                                        <p:tgtEl>
                                          <p:spTgt spid="2431035"/>
                                        </p:tgtEl>
                                        <p:attrNameLst>
                                          <p:attrName>style.visibility</p:attrName>
                                        </p:attrNameLst>
                                      </p:cBhvr>
                                      <p:to>
                                        <p:strVal val="visible"/>
                                      </p:to>
                                    </p:set>
                                    <p:animEffect transition="in" filter="diamond(in)">
                                      <p:cBhvr>
                                        <p:cTn id="84" dur="2000"/>
                                        <p:tgtEl>
                                          <p:spTgt spid="24310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098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幻灯片编号占位符 5"/>
          <p:cNvSpPr>
            <a:spLocks noGrp="1"/>
          </p:cNvSpPr>
          <p:nvPr>
            <p:ph type="sldNum" sz="quarter" idx="12"/>
          </p:nvPr>
        </p:nvSpPr>
        <p:spPr/>
        <p:txBody>
          <a:bodyPr/>
          <a:lstStyle/>
          <a:p>
            <a:pPr>
              <a:defRPr/>
            </a:pPr>
            <a:fld id="{46AAEE6C-9D96-3242-B228-4D79978CFC9D}" type="slidenum">
              <a:rPr lang="en-US" altLang="zh-CN"/>
              <a:pPr>
                <a:defRPr/>
              </a:pPr>
              <a:t>55</a:t>
            </a:fld>
            <a:endParaRPr lang="en-US" altLang="zh-CN"/>
          </a:p>
        </p:txBody>
      </p:sp>
      <p:sp>
        <p:nvSpPr>
          <p:cNvPr id="2435074" name="Rectangle 2"/>
          <p:cNvSpPr>
            <a:spLocks noGrp="1" noChangeArrowheads="1"/>
          </p:cNvSpPr>
          <p:nvPr>
            <p:ph type="title"/>
          </p:nvPr>
        </p:nvSpPr>
        <p:spPr/>
        <p:txBody>
          <a:bodyPr/>
          <a:lstStyle/>
          <a:p>
            <a:pPr>
              <a:defRPr/>
            </a:pPr>
            <a:r>
              <a:rPr lang="zh-CN" altLang="en-US" dirty="0">
                <a:latin typeface="宋体" charset="0"/>
              </a:rPr>
              <a:t>第四节</a:t>
            </a:r>
            <a:r>
              <a:rPr lang="en-US" altLang="zh-CN" dirty="0">
                <a:latin typeface="宋体" charset="0"/>
              </a:rPr>
              <a:t> </a:t>
            </a:r>
            <a:r>
              <a:rPr lang="zh-CN" altLang="en-US" dirty="0"/>
              <a:t>供应链业务流程再造</a:t>
            </a:r>
          </a:p>
        </p:txBody>
      </p:sp>
      <p:sp>
        <p:nvSpPr>
          <p:cNvPr id="2435075" name="Rectangle 3"/>
          <p:cNvSpPr>
            <a:spLocks noGrp="1" noChangeArrowheads="1"/>
          </p:cNvSpPr>
          <p:nvPr>
            <p:ph type="body" idx="1"/>
          </p:nvPr>
        </p:nvSpPr>
        <p:spPr>
          <a:xfrm>
            <a:off x="227831" y="706611"/>
            <a:ext cx="8686800" cy="5334000"/>
          </a:xfrm>
        </p:spPr>
        <p:txBody>
          <a:bodyPr/>
          <a:lstStyle/>
          <a:p>
            <a:r>
              <a:rPr lang="zh-CN" altLang="en-US" dirty="0">
                <a:latin typeface="Times New Roman" charset="0"/>
                <a:ea typeface="黑体" charset="0"/>
                <a:cs typeface="黑体" charset="0"/>
              </a:rPr>
              <a:t>案例：福特汽车公司应付帐款部门</a:t>
            </a:r>
            <a:endParaRPr lang="en-US" altLang="zh-CN" dirty="0">
              <a:latin typeface="Times New Roman" charset="0"/>
              <a:ea typeface="黑体" charset="0"/>
              <a:cs typeface="黑体" charset="0"/>
            </a:endParaRPr>
          </a:p>
          <a:p>
            <a:pPr lvl="1"/>
            <a:r>
              <a:rPr lang="zh-CN" altLang="en-US" dirty="0">
                <a:latin typeface="Times New Roman" charset="0"/>
                <a:ea typeface="黑体" charset="0"/>
                <a:cs typeface="黑体" charset="0"/>
              </a:rPr>
              <a:t>重组前的业务流程</a:t>
            </a:r>
          </a:p>
        </p:txBody>
      </p:sp>
      <p:sp>
        <p:nvSpPr>
          <p:cNvPr id="2435076" name="Rectangle 4"/>
          <p:cNvSpPr>
            <a:spLocks noChangeArrowheads="1"/>
          </p:cNvSpPr>
          <p:nvPr/>
        </p:nvSpPr>
        <p:spPr bwMode="auto">
          <a:xfrm>
            <a:off x="754881" y="1773411"/>
            <a:ext cx="719138" cy="323850"/>
          </a:xfrm>
          <a:prstGeom prst="rect">
            <a:avLst/>
          </a:prstGeom>
          <a:solidFill>
            <a:srgbClr val="66FFFF"/>
          </a:solidFill>
          <a:ln w="9525">
            <a:solidFill>
              <a:srgbClr val="33CCCC"/>
            </a:solidFill>
            <a:miter lim="800000"/>
            <a:headEnd/>
            <a:tailEnd/>
          </a:ln>
        </p:spPr>
        <p:txBody>
          <a:bodyPr lIns="0" tIns="10800" rIns="0" bIns="0"/>
          <a:lstStyle/>
          <a:p>
            <a:pPr>
              <a:lnSpc>
                <a:spcPct val="100000"/>
              </a:lnSpc>
              <a:spcBef>
                <a:spcPct val="0"/>
              </a:spcBef>
            </a:pPr>
            <a:r>
              <a:rPr lang="zh-CN" altLang="en-US" sz="1800" b="1">
                <a:latin typeface="黑体" charset="0"/>
                <a:ea typeface="黑体" charset="0"/>
                <a:cs typeface="黑体" charset="0"/>
              </a:rPr>
              <a:t>采购部</a:t>
            </a:r>
          </a:p>
        </p:txBody>
      </p:sp>
      <p:sp>
        <p:nvSpPr>
          <p:cNvPr id="2435077" name="Rectangle 5"/>
          <p:cNvSpPr>
            <a:spLocks noChangeArrowheads="1"/>
          </p:cNvSpPr>
          <p:nvPr/>
        </p:nvSpPr>
        <p:spPr bwMode="auto">
          <a:xfrm>
            <a:off x="3779069" y="1773411"/>
            <a:ext cx="719137" cy="323850"/>
          </a:xfrm>
          <a:prstGeom prst="rect">
            <a:avLst/>
          </a:prstGeom>
          <a:solidFill>
            <a:srgbClr val="66FFFF"/>
          </a:solidFill>
          <a:ln w="9525">
            <a:solidFill>
              <a:srgbClr val="33CCCC"/>
            </a:solidFill>
            <a:miter lim="800000"/>
            <a:headEnd/>
            <a:tailEnd/>
          </a:ln>
        </p:spPr>
        <p:txBody>
          <a:bodyPr lIns="0" tIns="10800" rIns="0" bIns="0"/>
          <a:lstStyle/>
          <a:p>
            <a:pPr>
              <a:lnSpc>
                <a:spcPct val="100000"/>
              </a:lnSpc>
              <a:spcBef>
                <a:spcPct val="0"/>
              </a:spcBef>
            </a:pPr>
            <a:r>
              <a:rPr lang="zh-CN" altLang="en-US" sz="1800" b="1">
                <a:latin typeface="黑体" charset="0"/>
                <a:ea typeface="黑体" charset="0"/>
                <a:cs typeface="黑体" charset="0"/>
              </a:rPr>
              <a:t>供应商</a:t>
            </a:r>
          </a:p>
        </p:txBody>
      </p:sp>
      <p:sp>
        <p:nvSpPr>
          <p:cNvPr id="2435078" name="Rectangle 6"/>
          <p:cNvSpPr>
            <a:spLocks noChangeArrowheads="1"/>
          </p:cNvSpPr>
          <p:nvPr/>
        </p:nvSpPr>
        <p:spPr bwMode="auto">
          <a:xfrm>
            <a:off x="2626544" y="2838624"/>
            <a:ext cx="719137" cy="323850"/>
          </a:xfrm>
          <a:prstGeom prst="rect">
            <a:avLst/>
          </a:prstGeom>
          <a:solidFill>
            <a:srgbClr val="66FFFF"/>
          </a:solidFill>
          <a:ln w="9525">
            <a:solidFill>
              <a:srgbClr val="33CCCC"/>
            </a:solidFill>
            <a:miter lim="800000"/>
            <a:headEnd/>
            <a:tailEnd/>
          </a:ln>
        </p:spPr>
        <p:txBody>
          <a:bodyPr lIns="0" tIns="10800" rIns="0" bIns="0"/>
          <a:lstStyle/>
          <a:p>
            <a:pPr>
              <a:lnSpc>
                <a:spcPct val="100000"/>
              </a:lnSpc>
              <a:spcBef>
                <a:spcPct val="0"/>
              </a:spcBef>
            </a:pPr>
            <a:r>
              <a:rPr lang="zh-CN" altLang="en-US" sz="1800" b="1">
                <a:latin typeface="黑体" charset="0"/>
                <a:ea typeface="黑体" charset="0"/>
                <a:cs typeface="黑体" charset="0"/>
              </a:rPr>
              <a:t>仓库</a:t>
            </a:r>
          </a:p>
        </p:txBody>
      </p:sp>
      <p:sp>
        <p:nvSpPr>
          <p:cNvPr id="2435079" name="Rectangle 7"/>
          <p:cNvSpPr>
            <a:spLocks noChangeArrowheads="1"/>
          </p:cNvSpPr>
          <p:nvPr/>
        </p:nvSpPr>
        <p:spPr bwMode="auto">
          <a:xfrm>
            <a:off x="727894" y="3933999"/>
            <a:ext cx="719137" cy="323850"/>
          </a:xfrm>
          <a:prstGeom prst="rect">
            <a:avLst/>
          </a:prstGeom>
          <a:solidFill>
            <a:srgbClr val="66FFFF"/>
          </a:solidFill>
          <a:ln w="9525">
            <a:solidFill>
              <a:srgbClr val="33CCCC"/>
            </a:solidFill>
            <a:miter lim="800000"/>
            <a:headEnd/>
            <a:tailEnd/>
          </a:ln>
        </p:spPr>
        <p:txBody>
          <a:bodyPr lIns="0" tIns="10800" rIns="0" bIns="0"/>
          <a:lstStyle/>
          <a:p>
            <a:pPr>
              <a:lnSpc>
                <a:spcPct val="100000"/>
              </a:lnSpc>
              <a:spcBef>
                <a:spcPct val="0"/>
              </a:spcBef>
            </a:pPr>
            <a:r>
              <a:rPr lang="zh-CN" altLang="en-US" sz="1800" b="1">
                <a:latin typeface="黑体" charset="0"/>
                <a:ea typeface="黑体" charset="0"/>
                <a:cs typeface="黑体" charset="0"/>
              </a:rPr>
              <a:t>财务部</a:t>
            </a:r>
          </a:p>
        </p:txBody>
      </p:sp>
      <p:sp>
        <p:nvSpPr>
          <p:cNvPr id="2435080" name="Line 8"/>
          <p:cNvSpPr>
            <a:spLocks noChangeShapeType="1"/>
          </p:cNvSpPr>
          <p:nvPr/>
        </p:nvSpPr>
        <p:spPr bwMode="auto">
          <a:xfrm>
            <a:off x="1418456" y="1916286"/>
            <a:ext cx="792163" cy="1588"/>
          </a:xfrm>
          <a:prstGeom prst="line">
            <a:avLst/>
          </a:prstGeom>
          <a:noFill/>
          <a:ln w="28575">
            <a:solidFill>
              <a:srgbClr val="008000"/>
            </a:solidFill>
            <a:round/>
            <a:headEnd/>
            <a:tailEnd type="triangle"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81" name="AutoShape 9"/>
          <p:cNvSpPr>
            <a:spLocks noChangeArrowheads="1"/>
          </p:cNvSpPr>
          <p:nvPr/>
        </p:nvSpPr>
        <p:spPr bwMode="auto">
          <a:xfrm>
            <a:off x="2266181" y="1700386"/>
            <a:ext cx="792163" cy="419100"/>
          </a:xfrm>
          <a:prstGeom prst="foldedCorner">
            <a:avLst>
              <a:gd name="adj" fmla="val 12500"/>
            </a:avLst>
          </a:prstGeom>
          <a:solidFill>
            <a:srgbClr val="33CCCC"/>
          </a:solidFill>
          <a:ln w="9525">
            <a:solidFill>
              <a:srgbClr val="00FFFF"/>
            </a:solidFill>
            <a:round/>
            <a:headEnd/>
            <a:tailEnd/>
          </a:ln>
        </p:spPr>
        <p:txBody>
          <a:bodyPr lIns="0" rIns="0" bIns="0"/>
          <a:lstStyle/>
          <a:p>
            <a:pPr>
              <a:lnSpc>
                <a:spcPct val="100000"/>
              </a:lnSpc>
              <a:spcBef>
                <a:spcPct val="0"/>
              </a:spcBef>
            </a:pPr>
            <a:r>
              <a:rPr lang="zh-CN" altLang="en-US" sz="1400"/>
              <a:t>采购订单</a:t>
            </a:r>
            <a:r>
              <a:rPr lang="en-US" altLang="zh-CN" sz="1600"/>
              <a:t> </a:t>
            </a:r>
          </a:p>
        </p:txBody>
      </p:sp>
      <p:sp>
        <p:nvSpPr>
          <p:cNvPr id="2435082" name="Line 10"/>
          <p:cNvSpPr>
            <a:spLocks noChangeShapeType="1"/>
          </p:cNvSpPr>
          <p:nvPr/>
        </p:nvSpPr>
        <p:spPr bwMode="auto">
          <a:xfrm>
            <a:off x="3058344" y="1903586"/>
            <a:ext cx="647700" cy="1588"/>
          </a:xfrm>
          <a:prstGeom prst="line">
            <a:avLst/>
          </a:prstGeom>
          <a:noFill/>
          <a:ln w="28575">
            <a:solidFill>
              <a:srgbClr val="008000"/>
            </a:solidFill>
            <a:round/>
            <a:headEnd/>
            <a:tailEnd type="triangle"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83" name="Line 11"/>
          <p:cNvSpPr>
            <a:spLocks noChangeShapeType="1"/>
          </p:cNvSpPr>
          <p:nvPr/>
        </p:nvSpPr>
        <p:spPr bwMode="auto">
          <a:xfrm>
            <a:off x="1042219" y="2132186"/>
            <a:ext cx="0" cy="598488"/>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84" name="AutoShape 12"/>
          <p:cNvSpPr>
            <a:spLocks noChangeArrowheads="1"/>
          </p:cNvSpPr>
          <p:nvPr/>
        </p:nvSpPr>
        <p:spPr bwMode="auto">
          <a:xfrm>
            <a:off x="610419" y="2779886"/>
            <a:ext cx="792162" cy="519113"/>
          </a:xfrm>
          <a:prstGeom prst="flowChartMultidocument">
            <a:avLst/>
          </a:prstGeom>
          <a:solidFill>
            <a:srgbClr val="33CCCC"/>
          </a:solidFill>
          <a:ln w="9525">
            <a:solidFill>
              <a:srgbClr val="66FFFF"/>
            </a:solidFill>
            <a:miter lim="800000"/>
            <a:headEnd/>
            <a:tailEnd/>
          </a:ln>
        </p:spPr>
        <p:txBody>
          <a:bodyPr lIns="0" tIns="0" rIns="0" bIns="0" anchor="ctr" anchorCtr="1"/>
          <a:lstStyle/>
          <a:p>
            <a:pPr>
              <a:lnSpc>
                <a:spcPct val="100000"/>
              </a:lnSpc>
              <a:spcBef>
                <a:spcPct val="0"/>
              </a:spcBef>
            </a:pPr>
            <a:r>
              <a:rPr lang="zh-CN" altLang="en-US" sz="1400"/>
              <a:t>采购订单副本</a:t>
            </a:r>
            <a:r>
              <a:rPr lang="en-US" altLang="zh-CN" sz="1400"/>
              <a:t> </a:t>
            </a:r>
          </a:p>
        </p:txBody>
      </p:sp>
      <p:sp>
        <p:nvSpPr>
          <p:cNvPr id="2435085" name="Line 13"/>
          <p:cNvSpPr>
            <a:spLocks noChangeShapeType="1"/>
          </p:cNvSpPr>
          <p:nvPr/>
        </p:nvSpPr>
        <p:spPr bwMode="auto">
          <a:xfrm>
            <a:off x="1027931" y="3275186"/>
            <a:ext cx="0" cy="598488"/>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grpSp>
        <p:nvGrpSpPr>
          <p:cNvPr id="2435086" name="Group 14"/>
          <p:cNvGrpSpPr>
            <a:grpSpLocks/>
          </p:cNvGrpSpPr>
          <p:nvPr/>
        </p:nvGrpSpPr>
        <p:grpSpPr bwMode="auto">
          <a:xfrm>
            <a:off x="3274244" y="2060749"/>
            <a:ext cx="720725" cy="1079500"/>
            <a:chOff x="3312" y="2352"/>
            <a:chExt cx="1251" cy="798"/>
          </a:xfrm>
        </p:grpSpPr>
        <p:sp>
          <p:nvSpPr>
            <p:cNvPr id="78899" name="Line 15"/>
            <p:cNvSpPr>
              <a:spLocks noChangeShapeType="1"/>
            </p:cNvSpPr>
            <p:nvPr/>
          </p:nvSpPr>
          <p:spPr bwMode="auto">
            <a:xfrm flipH="1">
              <a:off x="4416" y="2352"/>
              <a:ext cx="0" cy="480"/>
            </a:xfrm>
            <a:prstGeom prst="line">
              <a:avLst/>
            </a:prstGeom>
            <a:noFill/>
            <a:ln w="28575">
              <a:solidFill>
                <a:srgbClr val="008000"/>
              </a:solidFill>
              <a:round/>
              <a:headEnd/>
              <a:tailEnd type="none" w="med" len="sm"/>
            </a:ln>
            <a:extLst>
              <a:ext uri="{909E8E84-426E-40dd-AFC4-6F175D3DCCD1}">
                <a14:hiddenFill xmlns="" xmlns:a14="http://schemas.microsoft.com/office/drawing/2010/main">
                  <a:noFill/>
                </a14:hiddenFill>
              </a:ext>
            </a:extLst>
          </p:spPr>
          <p:txBody>
            <a:bodyPr/>
            <a:lstStyle/>
            <a:p>
              <a:endParaRPr lang="zh-CN" altLang="en-US"/>
            </a:p>
          </p:txBody>
        </p:sp>
        <p:pic>
          <p:nvPicPr>
            <p:cNvPr id="78900" name="Picture 16" descr="BD07281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00" y="2832"/>
              <a:ext cx="363"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901" name="Text Box 17"/>
            <p:cNvSpPr txBox="1">
              <a:spLocks noChangeArrowheads="1"/>
            </p:cNvSpPr>
            <p:nvPr/>
          </p:nvSpPr>
          <p:spPr bwMode="auto">
            <a:xfrm>
              <a:off x="4232" y="2880"/>
              <a:ext cx="28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dirty="0">
                  <a:solidFill>
                    <a:srgbClr val="FF3300"/>
                  </a:solidFill>
                </a:rPr>
                <a:t>货物</a:t>
              </a:r>
            </a:p>
          </p:txBody>
        </p:sp>
        <p:sp>
          <p:nvSpPr>
            <p:cNvPr id="78902" name="Line 18"/>
            <p:cNvSpPr>
              <a:spLocks noChangeShapeType="1"/>
            </p:cNvSpPr>
            <p:nvPr/>
          </p:nvSpPr>
          <p:spPr bwMode="auto">
            <a:xfrm flipH="1">
              <a:off x="3312" y="3024"/>
              <a:ext cx="912" cy="0"/>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grpSp>
      <p:sp>
        <p:nvSpPr>
          <p:cNvPr id="2435091" name="Line 19"/>
          <p:cNvSpPr>
            <a:spLocks noChangeShapeType="1"/>
          </p:cNvSpPr>
          <p:nvPr/>
        </p:nvSpPr>
        <p:spPr bwMode="auto">
          <a:xfrm flipH="1">
            <a:off x="2182044" y="2981499"/>
            <a:ext cx="433387" cy="1587"/>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92" name="AutoShape 20"/>
          <p:cNvSpPr>
            <a:spLocks noChangeArrowheads="1"/>
          </p:cNvSpPr>
          <p:nvPr/>
        </p:nvSpPr>
        <p:spPr bwMode="auto">
          <a:xfrm>
            <a:off x="1491481" y="2781474"/>
            <a:ext cx="690563" cy="479425"/>
          </a:xfrm>
          <a:prstGeom prst="flowChartMultidocument">
            <a:avLst/>
          </a:prstGeom>
          <a:solidFill>
            <a:srgbClr val="33CCCC"/>
          </a:solidFill>
          <a:ln w="9525">
            <a:solidFill>
              <a:srgbClr val="66FFFF"/>
            </a:solidFill>
            <a:miter lim="800000"/>
            <a:headEnd/>
            <a:tailEnd/>
          </a:ln>
        </p:spPr>
        <p:txBody>
          <a:bodyPr lIns="0" tIns="10800" rIns="0" bIns="0" anchor="ctr" anchorCtr="1"/>
          <a:lstStyle/>
          <a:p>
            <a:pPr>
              <a:lnSpc>
                <a:spcPct val="100000"/>
              </a:lnSpc>
              <a:spcBef>
                <a:spcPct val="0"/>
              </a:spcBef>
            </a:pPr>
            <a:r>
              <a:rPr lang="zh-CN" altLang="en-US" sz="1400" dirty="0"/>
              <a:t>收货单</a:t>
            </a:r>
            <a:r>
              <a:rPr lang="en-US" altLang="zh-CN" sz="2400" dirty="0"/>
              <a:t> </a:t>
            </a:r>
          </a:p>
        </p:txBody>
      </p:sp>
      <p:sp>
        <p:nvSpPr>
          <p:cNvPr id="2435093" name="Line 21"/>
          <p:cNvSpPr>
            <a:spLocks noChangeShapeType="1"/>
          </p:cNvSpPr>
          <p:nvPr/>
        </p:nvSpPr>
        <p:spPr bwMode="auto">
          <a:xfrm flipH="1">
            <a:off x="1331144" y="3284711"/>
            <a:ext cx="173037" cy="598488"/>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94" name="AutoShape 22"/>
          <p:cNvSpPr>
            <a:spLocks noChangeArrowheads="1"/>
          </p:cNvSpPr>
          <p:nvPr/>
        </p:nvSpPr>
        <p:spPr bwMode="auto">
          <a:xfrm>
            <a:off x="2683694" y="3799061"/>
            <a:ext cx="396875" cy="298450"/>
          </a:xfrm>
          <a:prstGeom prst="foldedCorner">
            <a:avLst>
              <a:gd name="adj" fmla="val 12500"/>
            </a:avLst>
          </a:prstGeom>
          <a:solidFill>
            <a:srgbClr val="33CCCC"/>
          </a:solidFill>
          <a:ln w="9525">
            <a:solidFill>
              <a:srgbClr val="00FFFF"/>
            </a:solidFill>
            <a:round/>
            <a:headEnd/>
            <a:tailEnd/>
          </a:ln>
        </p:spPr>
        <p:txBody>
          <a:bodyPr lIns="0" rIns="0" bIns="0"/>
          <a:lstStyle/>
          <a:p>
            <a:pPr>
              <a:lnSpc>
                <a:spcPct val="100000"/>
              </a:lnSpc>
              <a:spcBef>
                <a:spcPct val="0"/>
              </a:spcBef>
            </a:pPr>
            <a:r>
              <a:rPr lang="zh-CN" altLang="en-US" sz="1400"/>
              <a:t>发票</a:t>
            </a:r>
            <a:r>
              <a:rPr lang="en-US" altLang="zh-CN" sz="1600"/>
              <a:t> </a:t>
            </a:r>
          </a:p>
        </p:txBody>
      </p:sp>
      <p:sp>
        <p:nvSpPr>
          <p:cNvPr id="2435095" name="Line 23"/>
          <p:cNvSpPr>
            <a:spLocks noChangeShapeType="1"/>
          </p:cNvSpPr>
          <p:nvPr/>
        </p:nvSpPr>
        <p:spPr bwMode="auto">
          <a:xfrm flipH="1">
            <a:off x="4066406" y="2111549"/>
            <a:ext cx="1588" cy="1857375"/>
          </a:xfrm>
          <a:prstGeom prst="line">
            <a:avLst/>
          </a:prstGeom>
          <a:noFill/>
          <a:ln w="28575">
            <a:solidFill>
              <a:srgbClr val="008000"/>
            </a:solidFill>
            <a:round/>
            <a:headEnd/>
            <a:tailEnd type="none"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96" name="Line 24"/>
          <p:cNvSpPr>
            <a:spLocks noChangeShapeType="1"/>
          </p:cNvSpPr>
          <p:nvPr/>
        </p:nvSpPr>
        <p:spPr bwMode="auto">
          <a:xfrm flipH="1">
            <a:off x="3105969" y="3992736"/>
            <a:ext cx="982662" cy="1588"/>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97" name="Line 25"/>
          <p:cNvSpPr>
            <a:spLocks noChangeShapeType="1"/>
          </p:cNvSpPr>
          <p:nvPr/>
        </p:nvSpPr>
        <p:spPr bwMode="auto">
          <a:xfrm flipH="1">
            <a:off x="1445444" y="3959399"/>
            <a:ext cx="1171575" cy="1587"/>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098" name="Line 26"/>
          <p:cNvSpPr>
            <a:spLocks noChangeShapeType="1"/>
          </p:cNvSpPr>
          <p:nvPr/>
        </p:nvSpPr>
        <p:spPr bwMode="auto">
          <a:xfrm flipV="1">
            <a:off x="1431156" y="4207049"/>
            <a:ext cx="2778125" cy="1587"/>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grpSp>
        <p:nvGrpSpPr>
          <p:cNvPr id="2435099" name="Group 27"/>
          <p:cNvGrpSpPr>
            <a:grpSpLocks/>
          </p:cNvGrpSpPr>
          <p:nvPr/>
        </p:nvGrpSpPr>
        <p:grpSpPr bwMode="auto">
          <a:xfrm>
            <a:off x="4133081" y="3356149"/>
            <a:ext cx="509588" cy="922337"/>
            <a:chOff x="4688" y="3432"/>
            <a:chExt cx="384" cy="624"/>
          </a:xfrm>
        </p:grpSpPr>
        <p:graphicFrame>
          <p:nvGraphicFramePr>
            <p:cNvPr id="78897" name="Object 28"/>
            <p:cNvGraphicFramePr>
              <a:graphicFrameLocks/>
            </p:cNvGraphicFramePr>
            <p:nvPr/>
          </p:nvGraphicFramePr>
          <p:xfrm>
            <a:off x="4704" y="3456"/>
            <a:ext cx="336" cy="600"/>
          </p:xfrm>
          <a:graphic>
            <a:graphicData uri="http://schemas.openxmlformats.org/presentationml/2006/ole">
              <mc:AlternateContent xmlns:mc="http://schemas.openxmlformats.org/markup-compatibility/2006">
                <mc:Choice xmlns:v="urn:schemas-microsoft-com:vml" Requires="v">
                  <p:oleObj name="剪辑" r:id="rId3" imgW="3621932" imgH="3463047" progId="MS_ClipArt_Gallery.2">
                    <p:embed/>
                  </p:oleObj>
                </mc:Choice>
                <mc:Fallback>
                  <p:oleObj name="剪辑" r:id="rId3" imgW="3621932" imgH="3463047" progId="MS_ClipArt_Gallery.2">
                    <p:embed/>
                    <p:pic>
                      <p:nvPicPr>
                        <p:cNvPr id="78897" name="Object 28"/>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04" y="3456"/>
                          <a:ext cx="336" cy="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435101" name="Text Box 29" descr="70%"/>
            <p:cNvSpPr txBox="1">
              <a:spLocks noChangeArrowheads="1"/>
            </p:cNvSpPr>
            <p:nvPr/>
          </p:nvSpPr>
          <p:spPr bwMode="auto">
            <a:xfrm>
              <a:off x="4688" y="3432"/>
              <a:ext cx="384" cy="624"/>
            </a:xfrm>
            <a:prstGeom prst="rect">
              <a:avLst/>
            </a:prstGeom>
            <a:noFill/>
            <a:ln>
              <a:noFill/>
            </a:ln>
            <a:effectLst/>
            <a:extLst>
              <a:ext uri="{909E8E84-426E-40dd-AFC4-6F175D3DCCD1}">
                <a14:hiddenFill xmlns="" xmlns:a14="http://schemas.microsoft.com/office/drawing/2010/main">
                  <a:pattFill prst="pct70">
                    <a:fgClr>
                      <a:schemeClr val="accent1"/>
                    </a:fgClr>
                    <a:bgClr>
                      <a:schemeClr val="bg1"/>
                    </a:bgClr>
                  </a:pattFill>
                </a14:hiddenFill>
              </a:ext>
              <a:ext uri="{91240B29-F687-4f45-9708-019B960494DF}">
                <a14:hiddenLine xmlns="" xmlns:a14="http://schemas.microsoft.com/office/drawing/2010/main" w="28575">
                  <a:solidFill>
                    <a:srgbClr val="00FFFF"/>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tIns="190800"/>
            <a:lstStyle/>
            <a:p>
              <a:pPr>
                <a:lnSpc>
                  <a:spcPct val="100000"/>
                </a:lnSpc>
                <a:spcBef>
                  <a:spcPct val="50000"/>
                </a:spcBef>
                <a:defRPr/>
              </a:pPr>
              <a:r>
                <a:rPr lang="zh-CN" altLang="en-US" sz="1600" b="1">
                  <a:solidFill>
                    <a:srgbClr val="000066"/>
                  </a:solidFill>
                </a:rPr>
                <a:t>货款</a:t>
              </a:r>
            </a:p>
          </p:txBody>
        </p:sp>
      </p:grpSp>
      <p:sp>
        <p:nvSpPr>
          <p:cNvPr id="2435102" name="Line 30"/>
          <p:cNvSpPr>
            <a:spLocks noChangeShapeType="1"/>
          </p:cNvSpPr>
          <p:nvPr/>
        </p:nvSpPr>
        <p:spPr bwMode="auto">
          <a:xfrm flipH="1" flipV="1">
            <a:off x="4355331" y="2136949"/>
            <a:ext cx="0" cy="1438275"/>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03" name="Rectangle 31"/>
          <p:cNvSpPr>
            <a:spLocks noChangeArrowheads="1"/>
          </p:cNvSpPr>
          <p:nvPr/>
        </p:nvSpPr>
        <p:spPr bwMode="auto">
          <a:xfrm>
            <a:off x="467544" y="4653136"/>
            <a:ext cx="3887787" cy="151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2075" tIns="46038" rIns="92075" bIns="46038"/>
          <a:lstStyle/>
          <a:p>
            <a:pPr marL="342900" indent="-342900" algn="l">
              <a:lnSpc>
                <a:spcPct val="100000"/>
              </a:lnSpc>
              <a:buClr>
                <a:srgbClr val="FF3300"/>
              </a:buClr>
              <a:buFontTx/>
              <a:buChar char="•"/>
              <a:defRPr/>
            </a:pPr>
            <a:r>
              <a:rPr lang="zh-CN" altLang="en-US" sz="1600" b="1"/>
              <a:t>工作任务：</a:t>
            </a:r>
            <a:r>
              <a:rPr lang="zh-CN" altLang="en-US" sz="1600"/>
              <a:t>需要核查订单副本、货物验收单、发票中的</a:t>
            </a:r>
            <a:r>
              <a:rPr lang="en-US" altLang="zh-CN" sz="1600"/>
              <a:t>14</a:t>
            </a:r>
            <a:r>
              <a:rPr lang="zh-CN" altLang="en-US" sz="1600"/>
              <a:t>项数据</a:t>
            </a:r>
            <a:endParaRPr lang="en-US" altLang="zh-CN" sz="1600"/>
          </a:p>
          <a:p>
            <a:pPr marL="342900" indent="-342900" algn="l">
              <a:lnSpc>
                <a:spcPct val="100000"/>
              </a:lnSpc>
              <a:buClr>
                <a:srgbClr val="FF3300"/>
              </a:buClr>
              <a:buFontTx/>
              <a:buChar char="•"/>
              <a:defRPr/>
            </a:pPr>
            <a:r>
              <a:rPr lang="zh-CN" altLang="en-US" sz="1600" b="1"/>
              <a:t>员工人数：</a:t>
            </a:r>
            <a:r>
              <a:rPr lang="en-US" altLang="zh-CN" sz="1600"/>
              <a:t>500</a:t>
            </a:r>
            <a:r>
              <a:rPr lang="zh-CN" altLang="en-US" sz="1600"/>
              <a:t>多人，计划裁员</a:t>
            </a:r>
            <a:r>
              <a:rPr lang="en-US" altLang="zh-CN" sz="1600"/>
              <a:t>20%</a:t>
            </a:r>
          </a:p>
          <a:p>
            <a:pPr marL="342900" indent="-342900" algn="l">
              <a:lnSpc>
                <a:spcPct val="100000"/>
              </a:lnSpc>
              <a:buClr>
                <a:srgbClr val="FF3300"/>
              </a:buClr>
              <a:buFontTx/>
              <a:buChar char="•"/>
              <a:defRPr/>
            </a:pPr>
            <a:r>
              <a:rPr lang="zh-CN" altLang="en-US" sz="1600" b="1"/>
              <a:t>工作难度：</a:t>
            </a:r>
            <a:r>
              <a:rPr lang="zh-CN" altLang="en-US" sz="1600"/>
              <a:t>订单与验收单难以吻合，财务与业务数据难以一致</a:t>
            </a:r>
          </a:p>
        </p:txBody>
      </p:sp>
      <p:sp>
        <p:nvSpPr>
          <p:cNvPr id="2435104" name="Rectangle 32"/>
          <p:cNvSpPr>
            <a:spLocks noChangeArrowheads="1"/>
          </p:cNvSpPr>
          <p:nvPr/>
        </p:nvSpPr>
        <p:spPr bwMode="auto">
          <a:xfrm>
            <a:off x="5147494" y="1268586"/>
            <a:ext cx="3773487" cy="503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742950" lvl="1" indent="-285750" algn="l">
              <a:lnSpc>
                <a:spcPct val="100000"/>
              </a:lnSpc>
              <a:buClr>
                <a:srgbClr val="009900"/>
              </a:buClr>
              <a:buFont typeface="Wingdings" charset="0"/>
              <a:buChar char="§"/>
              <a:defRPr/>
            </a:pPr>
            <a:r>
              <a:rPr lang="zh-CN" altLang="en-US" sz="2400" b="1">
                <a:solidFill>
                  <a:srgbClr val="000066"/>
                </a:solidFill>
                <a:ea typeface="黑体" charset="0"/>
                <a:cs typeface="黑体" charset="0"/>
              </a:rPr>
              <a:t>重组后的业务流程</a:t>
            </a:r>
          </a:p>
        </p:txBody>
      </p:sp>
      <p:sp>
        <p:nvSpPr>
          <p:cNvPr id="2435105" name="AutoShape 33"/>
          <p:cNvSpPr>
            <a:spLocks noChangeArrowheads="1"/>
          </p:cNvSpPr>
          <p:nvPr/>
        </p:nvSpPr>
        <p:spPr bwMode="auto">
          <a:xfrm>
            <a:off x="6011094" y="1701974"/>
            <a:ext cx="1828800" cy="381000"/>
          </a:xfrm>
          <a:prstGeom prst="foldedCorner">
            <a:avLst>
              <a:gd name="adj" fmla="val 0"/>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FFFF"/>
                </a:solidFill>
                <a:round/>
                <a:headEnd/>
                <a:tailEnd/>
              </a14:hiddenLine>
            </a:ext>
          </a:extLst>
        </p:spPr>
        <p:txBody>
          <a:bodyPr lIns="0" rIns="0" bIns="0"/>
          <a:lstStyle/>
          <a:p>
            <a:pPr>
              <a:lnSpc>
                <a:spcPct val="100000"/>
              </a:lnSpc>
              <a:spcBef>
                <a:spcPct val="0"/>
              </a:spcBef>
            </a:pPr>
            <a:r>
              <a:rPr lang="zh-CN" altLang="en-US" sz="1400"/>
              <a:t>发送采购订单电子数据</a:t>
            </a:r>
            <a:r>
              <a:rPr lang="en-US" altLang="zh-CN" sz="1400"/>
              <a:t> </a:t>
            </a:r>
          </a:p>
        </p:txBody>
      </p:sp>
      <p:sp>
        <p:nvSpPr>
          <p:cNvPr id="2435106" name="Rectangle 34"/>
          <p:cNvSpPr>
            <a:spLocks noChangeArrowheads="1"/>
          </p:cNvSpPr>
          <p:nvPr/>
        </p:nvSpPr>
        <p:spPr bwMode="auto">
          <a:xfrm>
            <a:off x="5103044" y="1790874"/>
            <a:ext cx="719137" cy="323850"/>
          </a:xfrm>
          <a:prstGeom prst="rect">
            <a:avLst/>
          </a:prstGeom>
          <a:solidFill>
            <a:srgbClr val="66FFFF"/>
          </a:solidFill>
          <a:ln w="9525">
            <a:solidFill>
              <a:srgbClr val="33CCCC"/>
            </a:solidFill>
            <a:miter lim="800000"/>
            <a:headEnd/>
            <a:tailEnd/>
          </a:ln>
        </p:spPr>
        <p:txBody>
          <a:bodyPr lIns="0" tIns="0" rIns="0" bIns="0" anchor="ctr" anchorCtr="1"/>
          <a:lstStyle/>
          <a:p>
            <a:pPr>
              <a:lnSpc>
                <a:spcPct val="100000"/>
              </a:lnSpc>
              <a:spcBef>
                <a:spcPct val="0"/>
              </a:spcBef>
            </a:pPr>
            <a:r>
              <a:rPr lang="zh-CN" altLang="en-US" sz="1800" b="1">
                <a:latin typeface="黑体" charset="0"/>
                <a:ea typeface="黑体" charset="0"/>
                <a:cs typeface="黑体" charset="0"/>
              </a:rPr>
              <a:t>采购部</a:t>
            </a:r>
          </a:p>
        </p:txBody>
      </p:sp>
      <p:sp>
        <p:nvSpPr>
          <p:cNvPr id="2435107" name="Rectangle 35"/>
          <p:cNvSpPr>
            <a:spLocks noChangeArrowheads="1"/>
          </p:cNvSpPr>
          <p:nvPr/>
        </p:nvSpPr>
        <p:spPr bwMode="auto">
          <a:xfrm>
            <a:off x="8182794" y="1790874"/>
            <a:ext cx="719137" cy="323850"/>
          </a:xfrm>
          <a:prstGeom prst="rect">
            <a:avLst/>
          </a:prstGeom>
          <a:solidFill>
            <a:srgbClr val="66FFFF"/>
          </a:solidFill>
          <a:ln w="9525">
            <a:solidFill>
              <a:srgbClr val="33CCCC"/>
            </a:solidFill>
            <a:miter lim="800000"/>
            <a:headEnd/>
            <a:tailEnd/>
          </a:ln>
        </p:spPr>
        <p:txBody>
          <a:bodyPr lIns="0" tIns="0" rIns="0" bIns="0" anchor="ctr" anchorCtr="1"/>
          <a:lstStyle/>
          <a:p>
            <a:pPr>
              <a:lnSpc>
                <a:spcPct val="100000"/>
              </a:lnSpc>
              <a:spcBef>
                <a:spcPct val="0"/>
              </a:spcBef>
            </a:pPr>
            <a:r>
              <a:rPr lang="zh-CN" altLang="en-US" sz="1800" b="1">
                <a:latin typeface="黑体" charset="0"/>
                <a:ea typeface="黑体" charset="0"/>
                <a:cs typeface="黑体" charset="0"/>
              </a:rPr>
              <a:t>供应商</a:t>
            </a:r>
          </a:p>
        </p:txBody>
      </p:sp>
      <p:sp>
        <p:nvSpPr>
          <p:cNvPr id="2435108" name="Rectangle 36"/>
          <p:cNvSpPr>
            <a:spLocks noChangeArrowheads="1"/>
          </p:cNvSpPr>
          <p:nvPr/>
        </p:nvSpPr>
        <p:spPr bwMode="auto">
          <a:xfrm>
            <a:off x="6833419" y="2827511"/>
            <a:ext cx="719137" cy="323850"/>
          </a:xfrm>
          <a:prstGeom prst="rect">
            <a:avLst/>
          </a:prstGeom>
          <a:solidFill>
            <a:srgbClr val="66FFFF"/>
          </a:solidFill>
          <a:ln w="9525">
            <a:solidFill>
              <a:srgbClr val="33CCCC"/>
            </a:solidFill>
            <a:miter lim="800000"/>
            <a:headEnd/>
            <a:tailEnd/>
          </a:ln>
        </p:spPr>
        <p:txBody>
          <a:bodyPr lIns="0" tIns="0" rIns="0" bIns="0" anchor="ctr" anchorCtr="1"/>
          <a:lstStyle/>
          <a:p>
            <a:pPr>
              <a:lnSpc>
                <a:spcPct val="100000"/>
              </a:lnSpc>
              <a:spcBef>
                <a:spcPct val="0"/>
              </a:spcBef>
            </a:pPr>
            <a:r>
              <a:rPr lang="zh-CN" altLang="en-US" sz="1800" b="1">
                <a:latin typeface="黑体" charset="0"/>
                <a:ea typeface="黑体" charset="0"/>
                <a:cs typeface="黑体" charset="0"/>
              </a:rPr>
              <a:t>仓库</a:t>
            </a:r>
          </a:p>
        </p:txBody>
      </p:sp>
      <p:sp>
        <p:nvSpPr>
          <p:cNvPr id="2435109" name="Rectangle 37"/>
          <p:cNvSpPr>
            <a:spLocks noChangeArrowheads="1"/>
          </p:cNvSpPr>
          <p:nvPr/>
        </p:nvSpPr>
        <p:spPr bwMode="auto">
          <a:xfrm>
            <a:off x="6947719" y="3899074"/>
            <a:ext cx="719137" cy="323850"/>
          </a:xfrm>
          <a:prstGeom prst="rect">
            <a:avLst/>
          </a:prstGeom>
          <a:solidFill>
            <a:srgbClr val="66FFFF"/>
          </a:solidFill>
          <a:ln w="9525">
            <a:solidFill>
              <a:srgbClr val="33CCCC"/>
            </a:solidFill>
            <a:miter lim="800000"/>
            <a:headEnd/>
            <a:tailEnd/>
          </a:ln>
        </p:spPr>
        <p:txBody>
          <a:bodyPr lIns="0" tIns="0" rIns="0" bIns="0" anchor="ctr" anchorCtr="1"/>
          <a:lstStyle/>
          <a:p>
            <a:pPr>
              <a:lnSpc>
                <a:spcPct val="100000"/>
              </a:lnSpc>
              <a:spcBef>
                <a:spcPct val="0"/>
              </a:spcBef>
            </a:pPr>
            <a:r>
              <a:rPr lang="zh-CN" altLang="en-US" sz="1800" b="1">
                <a:latin typeface="黑体" charset="0"/>
                <a:ea typeface="黑体" charset="0"/>
                <a:cs typeface="黑体" charset="0"/>
              </a:rPr>
              <a:t>财务部</a:t>
            </a:r>
          </a:p>
        </p:txBody>
      </p:sp>
      <p:sp>
        <p:nvSpPr>
          <p:cNvPr id="2435110" name="AutoShape 38"/>
          <p:cNvSpPr>
            <a:spLocks noChangeArrowheads="1"/>
          </p:cNvSpPr>
          <p:nvPr/>
        </p:nvSpPr>
        <p:spPr bwMode="auto">
          <a:xfrm>
            <a:off x="4860156" y="3645074"/>
            <a:ext cx="1295400" cy="558800"/>
          </a:xfrm>
          <a:prstGeom prst="flowChartMagneticDrum">
            <a:avLst/>
          </a:prstGeom>
          <a:solidFill>
            <a:srgbClr val="66FFFF"/>
          </a:solidFill>
          <a:ln w="9525">
            <a:solidFill>
              <a:srgbClr val="000080"/>
            </a:solidFill>
            <a:round/>
            <a:headEnd/>
            <a:tailEnd/>
          </a:ln>
        </p:spPr>
        <p:txBody>
          <a:bodyPr lIns="0" tIns="0" rIns="0" bIns="0"/>
          <a:lstStyle/>
          <a:p>
            <a:pPr>
              <a:lnSpc>
                <a:spcPct val="100000"/>
              </a:lnSpc>
              <a:spcBef>
                <a:spcPct val="0"/>
              </a:spcBef>
            </a:pPr>
            <a:endParaRPr lang="zh-CN" altLang="en-US" sz="1800" b="1">
              <a:latin typeface="黑体" charset="0"/>
              <a:ea typeface="黑体" charset="0"/>
              <a:cs typeface="黑体" charset="0"/>
            </a:endParaRPr>
          </a:p>
        </p:txBody>
      </p:sp>
      <p:sp>
        <p:nvSpPr>
          <p:cNvPr id="2435111" name="Line 39"/>
          <p:cNvSpPr>
            <a:spLocks noChangeShapeType="1"/>
          </p:cNvSpPr>
          <p:nvPr/>
        </p:nvSpPr>
        <p:spPr bwMode="auto">
          <a:xfrm>
            <a:off x="5795194" y="2060749"/>
            <a:ext cx="2305050" cy="1587"/>
          </a:xfrm>
          <a:prstGeom prst="line">
            <a:avLst/>
          </a:prstGeom>
          <a:noFill/>
          <a:ln w="28575">
            <a:solidFill>
              <a:srgbClr val="008000"/>
            </a:solidFill>
            <a:round/>
            <a:headEnd type="stealth" w="med" len="sm"/>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12" name="Line 40"/>
          <p:cNvSpPr>
            <a:spLocks noChangeShapeType="1"/>
          </p:cNvSpPr>
          <p:nvPr/>
        </p:nvSpPr>
        <p:spPr bwMode="auto">
          <a:xfrm>
            <a:off x="5545956" y="2268711"/>
            <a:ext cx="1588" cy="1395413"/>
          </a:xfrm>
          <a:prstGeom prst="line">
            <a:avLst/>
          </a:prstGeom>
          <a:noFill/>
          <a:ln w="28575">
            <a:solidFill>
              <a:srgbClr val="008000"/>
            </a:solidFill>
            <a:round/>
            <a:headEnd type="stealth" w="med" len="sm"/>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13" name="AutoShape 41"/>
          <p:cNvSpPr>
            <a:spLocks noChangeArrowheads="1"/>
          </p:cNvSpPr>
          <p:nvPr/>
        </p:nvSpPr>
        <p:spPr bwMode="auto">
          <a:xfrm>
            <a:off x="5169719" y="2205211"/>
            <a:ext cx="301625" cy="1255713"/>
          </a:xfrm>
          <a:prstGeom prst="foldedCorner">
            <a:avLst>
              <a:gd name="adj" fmla="val 0"/>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FFFF"/>
                </a:solidFill>
                <a:round/>
                <a:headEnd/>
                <a:tailEnd/>
              </a14:hiddenLine>
            </a:ext>
          </a:extLst>
        </p:spPr>
        <p:txBody>
          <a:bodyPr lIns="0" rIns="0" bIns="0"/>
          <a:lstStyle/>
          <a:p>
            <a:pPr>
              <a:lnSpc>
                <a:spcPct val="100000"/>
              </a:lnSpc>
              <a:spcBef>
                <a:spcPct val="0"/>
              </a:spcBef>
            </a:pPr>
            <a:r>
              <a:rPr lang="zh-CN" altLang="en-US" sz="1400"/>
              <a:t>采购订单数据</a:t>
            </a:r>
            <a:r>
              <a:rPr lang="en-US" altLang="zh-CN" sz="1400"/>
              <a:t> </a:t>
            </a:r>
          </a:p>
        </p:txBody>
      </p:sp>
      <p:grpSp>
        <p:nvGrpSpPr>
          <p:cNvPr id="2435114" name="Group 42"/>
          <p:cNvGrpSpPr>
            <a:grpSpLocks/>
          </p:cNvGrpSpPr>
          <p:nvPr/>
        </p:nvGrpSpPr>
        <p:grpSpPr bwMode="auto">
          <a:xfrm>
            <a:off x="7523981" y="2132186"/>
            <a:ext cx="1023938" cy="977900"/>
            <a:chOff x="3312" y="2352"/>
            <a:chExt cx="1251" cy="798"/>
          </a:xfrm>
        </p:grpSpPr>
        <p:sp>
          <p:nvSpPr>
            <p:cNvPr id="78893" name="Line 43"/>
            <p:cNvSpPr>
              <a:spLocks noChangeShapeType="1"/>
            </p:cNvSpPr>
            <p:nvPr/>
          </p:nvSpPr>
          <p:spPr bwMode="auto">
            <a:xfrm flipH="1">
              <a:off x="4416" y="2352"/>
              <a:ext cx="0" cy="480"/>
            </a:xfrm>
            <a:prstGeom prst="line">
              <a:avLst/>
            </a:prstGeom>
            <a:noFill/>
            <a:ln w="28575">
              <a:solidFill>
                <a:srgbClr val="008000"/>
              </a:solidFill>
              <a:round/>
              <a:headEnd/>
              <a:tailEnd type="none" w="med" len="sm"/>
            </a:ln>
            <a:extLst>
              <a:ext uri="{909E8E84-426E-40dd-AFC4-6F175D3DCCD1}">
                <a14:hiddenFill xmlns="" xmlns:a14="http://schemas.microsoft.com/office/drawing/2010/main">
                  <a:noFill/>
                </a14:hiddenFill>
              </a:ext>
            </a:extLst>
          </p:spPr>
          <p:txBody>
            <a:bodyPr/>
            <a:lstStyle/>
            <a:p>
              <a:endParaRPr lang="zh-CN" altLang="en-US"/>
            </a:p>
          </p:txBody>
        </p:sp>
        <p:pic>
          <p:nvPicPr>
            <p:cNvPr id="78894" name="Picture 44" descr="BD07281_"/>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00" y="2832"/>
              <a:ext cx="363" cy="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895" name="Text Box 45"/>
            <p:cNvSpPr txBox="1">
              <a:spLocks noChangeArrowheads="1"/>
            </p:cNvSpPr>
            <p:nvPr/>
          </p:nvSpPr>
          <p:spPr bwMode="auto">
            <a:xfrm>
              <a:off x="4232" y="2880"/>
              <a:ext cx="288"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dirty="0">
                  <a:solidFill>
                    <a:srgbClr val="FF3300"/>
                  </a:solidFill>
                </a:rPr>
                <a:t>货物</a:t>
              </a:r>
            </a:p>
          </p:txBody>
        </p:sp>
        <p:sp>
          <p:nvSpPr>
            <p:cNvPr id="78896" name="Line 46"/>
            <p:cNvSpPr>
              <a:spLocks noChangeShapeType="1"/>
            </p:cNvSpPr>
            <p:nvPr/>
          </p:nvSpPr>
          <p:spPr bwMode="auto">
            <a:xfrm flipH="1">
              <a:off x="3312" y="3024"/>
              <a:ext cx="912" cy="0"/>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grpSp>
      <p:sp>
        <p:nvSpPr>
          <p:cNvPr id="2435119" name="Line 47"/>
          <p:cNvSpPr>
            <a:spLocks noChangeShapeType="1"/>
          </p:cNvSpPr>
          <p:nvPr/>
        </p:nvSpPr>
        <p:spPr bwMode="auto">
          <a:xfrm flipH="1">
            <a:off x="6155556" y="2962449"/>
            <a:ext cx="649288" cy="839787"/>
          </a:xfrm>
          <a:prstGeom prst="line">
            <a:avLst/>
          </a:prstGeom>
          <a:noFill/>
          <a:ln w="28575">
            <a:solidFill>
              <a:srgbClr val="008000"/>
            </a:solidFill>
            <a:round/>
            <a:headEnd type="stealth" w="med" len="sm"/>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20" name="AutoShape 48"/>
          <p:cNvSpPr>
            <a:spLocks noChangeArrowheads="1"/>
          </p:cNvSpPr>
          <p:nvPr/>
        </p:nvSpPr>
        <p:spPr bwMode="auto">
          <a:xfrm>
            <a:off x="6660381" y="3140249"/>
            <a:ext cx="376238" cy="417512"/>
          </a:xfrm>
          <a:prstGeom prst="foldedCorner">
            <a:avLst>
              <a:gd name="adj" fmla="val 0"/>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FFFF"/>
                </a:solidFill>
                <a:round/>
                <a:headEnd/>
                <a:tailEnd/>
              </a14:hiddenLine>
            </a:ext>
          </a:extLst>
        </p:spPr>
        <p:txBody>
          <a:bodyPr lIns="0" rIns="0" bIns="0"/>
          <a:lstStyle/>
          <a:p>
            <a:pPr>
              <a:lnSpc>
                <a:spcPct val="100000"/>
              </a:lnSpc>
              <a:spcBef>
                <a:spcPct val="0"/>
              </a:spcBef>
            </a:pPr>
            <a:r>
              <a:rPr lang="zh-CN" altLang="en-US" sz="1400" dirty="0"/>
              <a:t>收货确认</a:t>
            </a:r>
            <a:r>
              <a:rPr lang="en-US" altLang="zh-CN" sz="1400" dirty="0"/>
              <a:t> </a:t>
            </a:r>
          </a:p>
        </p:txBody>
      </p:sp>
      <p:sp>
        <p:nvSpPr>
          <p:cNvPr id="2435121" name="Line 49"/>
          <p:cNvSpPr>
            <a:spLocks noChangeShapeType="1"/>
          </p:cNvSpPr>
          <p:nvPr/>
        </p:nvSpPr>
        <p:spPr bwMode="auto">
          <a:xfrm flipH="1">
            <a:off x="6165081" y="4083224"/>
            <a:ext cx="782638" cy="1587"/>
          </a:xfrm>
          <a:prstGeom prst="line">
            <a:avLst/>
          </a:prstGeom>
          <a:noFill/>
          <a:ln w="28575">
            <a:solidFill>
              <a:srgbClr val="008000"/>
            </a:solidFill>
            <a:round/>
            <a:headEnd type="stealth" w="med" len="sm"/>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22" name="Line 50"/>
          <p:cNvSpPr>
            <a:spLocks noChangeShapeType="1"/>
          </p:cNvSpPr>
          <p:nvPr/>
        </p:nvSpPr>
        <p:spPr bwMode="auto">
          <a:xfrm flipV="1">
            <a:off x="7595419" y="4076874"/>
            <a:ext cx="1081087" cy="0"/>
          </a:xfrm>
          <a:prstGeom prst="line">
            <a:avLst/>
          </a:prstGeom>
          <a:noFill/>
          <a:ln w="28575">
            <a:solidFill>
              <a:srgbClr val="008000"/>
            </a:solidFill>
            <a:round/>
            <a:headEnd/>
            <a:tailEnd type="none"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23" name="Text Box 51" descr="70%"/>
          <p:cNvSpPr txBox="1">
            <a:spLocks noChangeArrowheads="1"/>
          </p:cNvSpPr>
          <p:nvPr/>
        </p:nvSpPr>
        <p:spPr bwMode="auto">
          <a:xfrm>
            <a:off x="8700319" y="2548111"/>
            <a:ext cx="376237" cy="1046163"/>
          </a:xfrm>
          <a:prstGeom prst="rect">
            <a:avLst/>
          </a:prstGeom>
          <a:noFill/>
          <a:ln>
            <a:noFill/>
          </a:ln>
          <a:effectLst/>
          <a:extLst>
            <a:ext uri="{909E8E84-426E-40dd-AFC4-6F175D3DCCD1}">
              <a14:hiddenFill xmlns="" xmlns:a14="http://schemas.microsoft.com/office/drawing/2010/main">
                <a:pattFill prst="pct70">
                  <a:fgClr>
                    <a:schemeClr val="accent1"/>
                  </a:fgClr>
                  <a:bgClr>
                    <a:schemeClr val="bg1"/>
                  </a:bgClr>
                </a:pattFill>
              </a14:hiddenFill>
            </a:ext>
            <a:ext uri="{91240B29-F687-4f45-9708-019B960494DF}">
              <a14:hiddenLine xmlns="" xmlns:a14="http://schemas.microsoft.com/office/drawing/2010/main" w="28575">
                <a:solidFill>
                  <a:srgbClr val="00FFFF"/>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tIns="190800"/>
          <a:lstStyle/>
          <a:p>
            <a:pPr>
              <a:lnSpc>
                <a:spcPct val="100000"/>
              </a:lnSpc>
              <a:spcBef>
                <a:spcPct val="50000"/>
              </a:spcBef>
              <a:defRPr/>
            </a:pPr>
            <a:r>
              <a:rPr lang="zh-CN" altLang="en-US" sz="1400"/>
              <a:t>电子付款</a:t>
            </a:r>
          </a:p>
        </p:txBody>
      </p:sp>
      <p:sp>
        <p:nvSpPr>
          <p:cNvPr id="2435124" name="Line 52"/>
          <p:cNvSpPr>
            <a:spLocks noChangeShapeType="1"/>
          </p:cNvSpPr>
          <p:nvPr/>
        </p:nvSpPr>
        <p:spPr bwMode="auto">
          <a:xfrm flipH="1" flipV="1">
            <a:off x="8700319" y="2198861"/>
            <a:ext cx="1587" cy="1884363"/>
          </a:xfrm>
          <a:prstGeom prst="line">
            <a:avLst/>
          </a:prstGeom>
          <a:noFill/>
          <a:ln w="28575">
            <a:solidFill>
              <a:srgbClr val="008000"/>
            </a:solidFill>
            <a:round/>
            <a:headEnd/>
            <a:tailEnd type="stealth" w="med" len="sm"/>
          </a:ln>
          <a:extLst>
            <a:ext uri="{909E8E84-426E-40dd-AFC4-6F175D3DCCD1}">
              <a14:hiddenFill xmlns="" xmlns:a14="http://schemas.microsoft.com/office/drawing/2010/main">
                <a:noFill/>
              </a14:hiddenFill>
            </a:ext>
          </a:extLst>
        </p:spPr>
        <p:txBody>
          <a:bodyPr/>
          <a:lstStyle/>
          <a:p>
            <a:endParaRPr lang="zh-CN" altLang="en-US"/>
          </a:p>
        </p:txBody>
      </p:sp>
      <p:sp>
        <p:nvSpPr>
          <p:cNvPr id="2435125" name="Rectangle 53"/>
          <p:cNvSpPr>
            <a:spLocks noChangeArrowheads="1"/>
          </p:cNvSpPr>
          <p:nvPr/>
        </p:nvSpPr>
        <p:spPr bwMode="auto">
          <a:xfrm>
            <a:off x="4787131" y="4653136"/>
            <a:ext cx="4024313" cy="15113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1600" b="1">
                <a:ea typeface="黑体" charset="0"/>
                <a:cs typeface="黑体" charset="0"/>
              </a:rPr>
              <a:t>工作任务：</a:t>
            </a:r>
            <a:r>
              <a:rPr lang="zh-CN" altLang="en-US" sz="1600"/>
              <a:t>只需从数据库查询：零件名称、数量、供应商代码</a:t>
            </a:r>
            <a:r>
              <a:rPr lang="en-US" altLang="zh-CN" sz="1600"/>
              <a:t>3</a:t>
            </a:r>
            <a:r>
              <a:rPr lang="zh-CN" altLang="en-US" sz="1600"/>
              <a:t>项数据</a:t>
            </a:r>
            <a:endParaRPr lang="en-US" altLang="zh-CN" sz="1600"/>
          </a:p>
          <a:p>
            <a:pPr marL="342900" indent="-342900" algn="l">
              <a:lnSpc>
                <a:spcPct val="100000"/>
              </a:lnSpc>
              <a:buClr>
                <a:srgbClr val="FF0000"/>
              </a:buClr>
              <a:buFontTx/>
              <a:buChar char="•"/>
              <a:defRPr/>
            </a:pPr>
            <a:r>
              <a:rPr lang="zh-CN" altLang="en-US" sz="1600" b="1">
                <a:ea typeface="黑体" charset="0"/>
                <a:cs typeface="黑体" charset="0"/>
              </a:rPr>
              <a:t>员工人数：</a:t>
            </a:r>
            <a:r>
              <a:rPr lang="en-US" altLang="zh-CN" sz="1600"/>
              <a:t>125</a:t>
            </a:r>
            <a:r>
              <a:rPr lang="zh-CN" altLang="en-US" sz="1600"/>
              <a:t>人，实际裁员</a:t>
            </a:r>
            <a:r>
              <a:rPr lang="en-US" altLang="zh-CN" sz="1600"/>
              <a:t>75%</a:t>
            </a:r>
          </a:p>
          <a:p>
            <a:pPr marL="342900" indent="-342900" algn="l">
              <a:lnSpc>
                <a:spcPct val="100000"/>
              </a:lnSpc>
              <a:buClr>
                <a:srgbClr val="FF0000"/>
              </a:buClr>
              <a:buFontTx/>
              <a:buChar char="•"/>
              <a:defRPr/>
            </a:pPr>
            <a:r>
              <a:rPr lang="zh-CN" altLang="en-US" sz="1600" b="1">
                <a:ea typeface="黑体" charset="0"/>
                <a:cs typeface="黑体" charset="0"/>
              </a:rPr>
              <a:t>工作难度：</a:t>
            </a:r>
            <a:r>
              <a:rPr lang="zh-CN" altLang="en-US" sz="1600">
                <a:latin typeface="宋体" charset="0"/>
              </a:rPr>
              <a:t>订单与验收单自然吻合</a:t>
            </a:r>
            <a:r>
              <a:rPr lang="en-US" altLang="zh-CN" sz="1600">
                <a:latin typeface="宋体" charset="0"/>
              </a:rPr>
              <a:t>, </a:t>
            </a:r>
            <a:r>
              <a:rPr lang="zh-CN" altLang="en-US" sz="1600">
                <a:latin typeface="宋体" charset="0"/>
              </a:rPr>
              <a:t>财务与业务数据完全一致</a:t>
            </a:r>
          </a:p>
        </p:txBody>
      </p:sp>
      <p:sp>
        <p:nvSpPr>
          <p:cNvPr id="2435126" name="Rectangle 54"/>
          <p:cNvSpPr>
            <a:spLocks noChangeArrowheads="1"/>
          </p:cNvSpPr>
          <p:nvPr/>
        </p:nvSpPr>
        <p:spPr bwMode="auto">
          <a:xfrm>
            <a:off x="5003031" y="3716511"/>
            <a:ext cx="720725" cy="519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342900" indent="-342900">
              <a:lnSpc>
                <a:spcPct val="90000"/>
              </a:lnSpc>
              <a:defRPr/>
            </a:pPr>
            <a:r>
              <a:rPr lang="zh-CN" altLang="en-US" sz="1400" b="1"/>
              <a:t>中央</a:t>
            </a:r>
            <a:endParaRPr lang="en-US" altLang="zh-CN" sz="1400" b="1"/>
          </a:p>
          <a:p>
            <a:pPr marL="342900" indent="-342900">
              <a:lnSpc>
                <a:spcPct val="90000"/>
              </a:lnSpc>
              <a:defRPr/>
            </a:pPr>
            <a:r>
              <a:rPr lang="zh-CN" altLang="en-US" sz="1400" b="1"/>
              <a:t>数据库</a:t>
            </a:r>
          </a:p>
        </p:txBody>
      </p:sp>
    </p:spTree>
    <p:extLst>
      <p:ext uri="{BB962C8B-B14F-4D97-AF65-F5344CB8AC3E}">
        <p14:creationId xmlns:p14="http://schemas.microsoft.com/office/powerpoint/2010/main" val="3299758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2435076"/>
                                        </p:tgtEl>
                                        <p:attrNameLst>
                                          <p:attrName>style.visibility</p:attrName>
                                        </p:attrNameLst>
                                      </p:cBhvr>
                                      <p:to>
                                        <p:strVal val="visible"/>
                                      </p:to>
                                    </p:set>
                                    <p:animEffect transition="in" filter="blinds(horizontal)">
                                      <p:cBhvr>
                                        <p:cTn id="7" dur="500"/>
                                        <p:tgtEl>
                                          <p:spTgt spid="2435076"/>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2435079"/>
                                        </p:tgtEl>
                                        <p:attrNameLst>
                                          <p:attrName>style.visibility</p:attrName>
                                        </p:attrNameLst>
                                      </p:cBhvr>
                                      <p:to>
                                        <p:strVal val="visible"/>
                                      </p:to>
                                    </p:set>
                                    <p:animEffect transition="in" filter="blinds(horizontal)">
                                      <p:cBhvr>
                                        <p:cTn id="10" dur="500"/>
                                        <p:tgtEl>
                                          <p:spTgt spid="2435079"/>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2435078"/>
                                        </p:tgtEl>
                                        <p:attrNameLst>
                                          <p:attrName>style.visibility</p:attrName>
                                        </p:attrNameLst>
                                      </p:cBhvr>
                                      <p:to>
                                        <p:strVal val="visible"/>
                                      </p:to>
                                    </p:set>
                                    <p:animEffect transition="in" filter="blinds(horizontal)">
                                      <p:cBhvr>
                                        <p:cTn id="13" dur="500"/>
                                        <p:tgtEl>
                                          <p:spTgt spid="2435078"/>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2435077"/>
                                        </p:tgtEl>
                                        <p:attrNameLst>
                                          <p:attrName>style.visibility</p:attrName>
                                        </p:attrNameLst>
                                      </p:cBhvr>
                                      <p:to>
                                        <p:strVal val="visible"/>
                                      </p:to>
                                    </p:set>
                                    <p:animEffect transition="in" filter="blinds(horizontal)">
                                      <p:cBhvr>
                                        <p:cTn id="16" dur="500"/>
                                        <p:tgtEl>
                                          <p:spTgt spid="243507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435080"/>
                                        </p:tgtEl>
                                        <p:attrNameLst>
                                          <p:attrName>style.visibility</p:attrName>
                                        </p:attrNameLst>
                                      </p:cBhvr>
                                      <p:to>
                                        <p:strVal val="visible"/>
                                      </p:to>
                                    </p:set>
                                    <p:anim calcmode="lin" valueType="num">
                                      <p:cBhvr>
                                        <p:cTn id="21" dur="1000" fill="hold"/>
                                        <p:tgtEl>
                                          <p:spTgt spid="2435080"/>
                                        </p:tgtEl>
                                        <p:attrNameLst>
                                          <p:attrName>ppt_w</p:attrName>
                                        </p:attrNameLst>
                                      </p:cBhvr>
                                      <p:tavLst>
                                        <p:tav tm="0">
                                          <p:val>
                                            <p:strVal val="#ppt_w*0.70"/>
                                          </p:val>
                                        </p:tav>
                                        <p:tav tm="100000">
                                          <p:val>
                                            <p:strVal val="#ppt_w"/>
                                          </p:val>
                                        </p:tav>
                                      </p:tavLst>
                                    </p:anim>
                                    <p:anim calcmode="lin" valueType="num">
                                      <p:cBhvr>
                                        <p:cTn id="22" dur="1000" fill="hold"/>
                                        <p:tgtEl>
                                          <p:spTgt spid="2435080"/>
                                        </p:tgtEl>
                                        <p:attrNameLst>
                                          <p:attrName>ppt_h</p:attrName>
                                        </p:attrNameLst>
                                      </p:cBhvr>
                                      <p:tavLst>
                                        <p:tav tm="0">
                                          <p:val>
                                            <p:strVal val="#ppt_h"/>
                                          </p:val>
                                        </p:tav>
                                        <p:tav tm="100000">
                                          <p:val>
                                            <p:strVal val="#ppt_h"/>
                                          </p:val>
                                        </p:tav>
                                      </p:tavLst>
                                    </p:anim>
                                    <p:animEffect transition="in" filter="fade">
                                      <p:cBhvr>
                                        <p:cTn id="23" dur="1000"/>
                                        <p:tgtEl>
                                          <p:spTgt spid="2435080"/>
                                        </p:tgtEl>
                                      </p:cBhvr>
                                    </p:animEffect>
                                  </p:childTnLst>
                                </p:cTn>
                              </p:par>
                              <p:par>
                                <p:cTn id="24" presetID="55" presetClass="entr" presetSubtype="0" fill="hold" grpId="0" nodeType="withEffect">
                                  <p:stCondLst>
                                    <p:cond delay="0"/>
                                  </p:stCondLst>
                                  <p:childTnLst>
                                    <p:set>
                                      <p:cBhvr>
                                        <p:cTn id="25" dur="1" fill="hold">
                                          <p:stCondLst>
                                            <p:cond delay="0"/>
                                          </p:stCondLst>
                                        </p:cTn>
                                        <p:tgtEl>
                                          <p:spTgt spid="2435081"/>
                                        </p:tgtEl>
                                        <p:attrNameLst>
                                          <p:attrName>style.visibility</p:attrName>
                                        </p:attrNameLst>
                                      </p:cBhvr>
                                      <p:to>
                                        <p:strVal val="visible"/>
                                      </p:to>
                                    </p:set>
                                    <p:anim calcmode="lin" valueType="num">
                                      <p:cBhvr>
                                        <p:cTn id="26" dur="1000" fill="hold"/>
                                        <p:tgtEl>
                                          <p:spTgt spid="2435081"/>
                                        </p:tgtEl>
                                        <p:attrNameLst>
                                          <p:attrName>ppt_w</p:attrName>
                                        </p:attrNameLst>
                                      </p:cBhvr>
                                      <p:tavLst>
                                        <p:tav tm="0">
                                          <p:val>
                                            <p:strVal val="#ppt_w*0.70"/>
                                          </p:val>
                                        </p:tav>
                                        <p:tav tm="100000">
                                          <p:val>
                                            <p:strVal val="#ppt_w"/>
                                          </p:val>
                                        </p:tav>
                                      </p:tavLst>
                                    </p:anim>
                                    <p:anim calcmode="lin" valueType="num">
                                      <p:cBhvr>
                                        <p:cTn id="27" dur="1000" fill="hold"/>
                                        <p:tgtEl>
                                          <p:spTgt spid="2435081"/>
                                        </p:tgtEl>
                                        <p:attrNameLst>
                                          <p:attrName>ppt_h</p:attrName>
                                        </p:attrNameLst>
                                      </p:cBhvr>
                                      <p:tavLst>
                                        <p:tav tm="0">
                                          <p:val>
                                            <p:strVal val="#ppt_h"/>
                                          </p:val>
                                        </p:tav>
                                        <p:tav tm="100000">
                                          <p:val>
                                            <p:strVal val="#ppt_h"/>
                                          </p:val>
                                        </p:tav>
                                      </p:tavLst>
                                    </p:anim>
                                    <p:animEffect transition="in" filter="fade">
                                      <p:cBhvr>
                                        <p:cTn id="28" dur="1000"/>
                                        <p:tgtEl>
                                          <p:spTgt spid="2435081"/>
                                        </p:tgtEl>
                                      </p:cBhvr>
                                    </p:animEffect>
                                  </p:childTnLst>
                                </p:cTn>
                              </p:par>
                              <p:par>
                                <p:cTn id="29" presetID="55" presetClass="entr" presetSubtype="0" fill="hold" grpId="0" nodeType="withEffect">
                                  <p:stCondLst>
                                    <p:cond delay="0"/>
                                  </p:stCondLst>
                                  <p:childTnLst>
                                    <p:set>
                                      <p:cBhvr>
                                        <p:cTn id="30" dur="1" fill="hold">
                                          <p:stCondLst>
                                            <p:cond delay="0"/>
                                          </p:stCondLst>
                                        </p:cTn>
                                        <p:tgtEl>
                                          <p:spTgt spid="2435082"/>
                                        </p:tgtEl>
                                        <p:attrNameLst>
                                          <p:attrName>style.visibility</p:attrName>
                                        </p:attrNameLst>
                                      </p:cBhvr>
                                      <p:to>
                                        <p:strVal val="visible"/>
                                      </p:to>
                                    </p:set>
                                    <p:anim calcmode="lin" valueType="num">
                                      <p:cBhvr>
                                        <p:cTn id="31" dur="1000" fill="hold"/>
                                        <p:tgtEl>
                                          <p:spTgt spid="2435082"/>
                                        </p:tgtEl>
                                        <p:attrNameLst>
                                          <p:attrName>ppt_w</p:attrName>
                                        </p:attrNameLst>
                                      </p:cBhvr>
                                      <p:tavLst>
                                        <p:tav tm="0">
                                          <p:val>
                                            <p:strVal val="#ppt_w*0.70"/>
                                          </p:val>
                                        </p:tav>
                                        <p:tav tm="100000">
                                          <p:val>
                                            <p:strVal val="#ppt_w"/>
                                          </p:val>
                                        </p:tav>
                                      </p:tavLst>
                                    </p:anim>
                                    <p:anim calcmode="lin" valueType="num">
                                      <p:cBhvr>
                                        <p:cTn id="32" dur="1000" fill="hold"/>
                                        <p:tgtEl>
                                          <p:spTgt spid="2435082"/>
                                        </p:tgtEl>
                                        <p:attrNameLst>
                                          <p:attrName>ppt_h</p:attrName>
                                        </p:attrNameLst>
                                      </p:cBhvr>
                                      <p:tavLst>
                                        <p:tav tm="0">
                                          <p:val>
                                            <p:strVal val="#ppt_h"/>
                                          </p:val>
                                        </p:tav>
                                        <p:tav tm="100000">
                                          <p:val>
                                            <p:strVal val="#ppt_h"/>
                                          </p:val>
                                        </p:tav>
                                      </p:tavLst>
                                    </p:anim>
                                    <p:animEffect transition="in" filter="fade">
                                      <p:cBhvr>
                                        <p:cTn id="33" dur="1000"/>
                                        <p:tgtEl>
                                          <p:spTgt spid="243508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2435083"/>
                                        </p:tgtEl>
                                        <p:attrNameLst>
                                          <p:attrName>style.visibility</p:attrName>
                                        </p:attrNameLst>
                                      </p:cBhvr>
                                      <p:to>
                                        <p:strVal val="visible"/>
                                      </p:to>
                                    </p:set>
                                    <p:anim calcmode="lin" valueType="num">
                                      <p:cBhvr>
                                        <p:cTn id="38" dur="1000" fill="hold"/>
                                        <p:tgtEl>
                                          <p:spTgt spid="2435083"/>
                                        </p:tgtEl>
                                        <p:attrNameLst>
                                          <p:attrName>ppt_w</p:attrName>
                                        </p:attrNameLst>
                                      </p:cBhvr>
                                      <p:tavLst>
                                        <p:tav tm="0">
                                          <p:val>
                                            <p:strVal val="#ppt_w*0.70"/>
                                          </p:val>
                                        </p:tav>
                                        <p:tav tm="100000">
                                          <p:val>
                                            <p:strVal val="#ppt_w"/>
                                          </p:val>
                                        </p:tav>
                                      </p:tavLst>
                                    </p:anim>
                                    <p:anim calcmode="lin" valueType="num">
                                      <p:cBhvr>
                                        <p:cTn id="39" dur="1000" fill="hold"/>
                                        <p:tgtEl>
                                          <p:spTgt spid="2435083"/>
                                        </p:tgtEl>
                                        <p:attrNameLst>
                                          <p:attrName>ppt_h</p:attrName>
                                        </p:attrNameLst>
                                      </p:cBhvr>
                                      <p:tavLst>
                                        <p:tav tm="0">
                                          <p:val>
                                            <p:strVal val="#ppt_h"/>
                                          </p:val>
                                        </p:tav>
                                        <p:tav tm="100000">
                                          <p:val>
                                            <p:strVal val="#ppt_h"/>
                                          </p:val>
                                        </p:tav>
                                      </p:tavLst>
                                    </p:anim>
                                    <p:animEffect transition="in" filter="fade">
                                      <p:cBhvr>
                                        <p:cTn id="40" dur="1000"/>
                                        <p:tgtEl>
                                          <p:spTgt spid="2435083"/>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2435084"/>
                                        </p:tgtEl>
                                        <p:attrNameLst>
                                          <p:attrName>style.visibility</p:attrName>
                                        </p:attrNameLst>
                                      </p:cBhvr>
                                      <p:to>
                                        <p:strVal val="visible"/>
                                      </p:to>
                                    </p:set>
                                    <p:anim calcmode="lin" valueType="num">
                                      <p:cBhvr>
                                        <p:cTn id="43" dur="1000" fill="hold"/>
                                        <p:tgtEl>
                                          <p:spTgt spid="2435084"/>
                                        </p:tgtEl>
                                        <p:attrNameLst>
                                          <p:attrName>ppt_w</p:attrName>
                                        </p:attrNameLst>
                                      </p:cBhvr>
                                      <p:tavLst>
                                        <p:tav tm="0">
                                          <p:val>
                                            <p:strVal val="#ppt_w*0.70"/>
                                          </p:val>
                                        </p:tav>
                                        <p:tav tm="100000">
                                          <p:val>
                                            <p:strVal val="#ppt_w"/>
                                          </p:val>
                                        </p:tav>
                                      </p:tavLst>
                                    </p:anim>
                                    <p:anim calcmode="lin" valueType="num">
                                      <p:cBhvr>
                                        <p:cTn id="44" dur="1000" fill="hold"/>
                                        <p:tgtEl>
                                          <p:spTgt spid="2435084"/>
                                        </p:tgtEl>
                                        <p:attrNameLst>
                                          <p:attrName>ppt_h</p:attrName>
                                        </p:attrNameLst>
                                      </p:cBhvr>
                                      <p:tavLst>
                                        <p:tav tm="0">
                                          <p:val>
                                            <p:strVal val="#ppt_h"/>
                                          </p:val>
                                        </p:tav>
                                        <p:tav tm="100000">
                                          <p:val>
                                            <p:strVal val="#ppt_h"/>
                                          </p:val>
                                        </p:tav>
                                      </p:tavLst>
                                    </p:anim>
                                    <p:animEffect transition="in" filter="fade">
                                      <p:cBhvr>
                                        <p:cTn id="45" dur="1000"/>
                                        <p:tgtEl>
                                          <p:spTgt spid="2435084"/>
                                        </p:tgtEl>
                                      </p:cBhvr>
                                    </p:animEffect>
                                  </p:childTnLst>
                                </p:cTn>
                              </p:par>
                              <p:par>
                                <p:cTn id="46" presetID="55" presetClass="entr" presetSubtype="0" fill="hold" grpId="0" nodeType="withEffect">
                                  <p:stCondLst>
                                    <p:cond delay="0"/>
                                  </p:stCondLst>
                                  <p:childTnLst>
                                    <p:set>
                                      <p:cBhvr>
                                        <p:cTn id="47" dur="1" fill="hold">
                                          <p:stCondLst>
                                            <p:cond delay="0"/>
                                          </p:stCondLst>
                                        </p:cTn>
                                        <p:tgtEl>
                                          <p:spTgt spid="2435085"/>
                                        </p:tgtEl>
                                        <p:attrNameLst>
                                          <p:attrName>style.visibility</p:attrName>
                                        </p:attrNameLst>
                                      </p:cBhvr>
                                      <p:to>
                                        <p:strVal val="visible"/>
                                      </p:to>
                                    </p:set>
                                    <p:anim calcmode="lin" valueType="num">
                                      <p:cBhvr>
                                        <p:cTn id="48" dur="1000" fill="hold"/>
                                        <p:tgtEl>
                                          <p:spTgt spid="2435085"/>
                                        </p:tgtEl>
                                        <p:attrNameLst>
                                          <p:attrName>ppt_w</p:attrName>
                                        </p:attrNameLst>
                                      </p:cBhvr>
                                      <p:tavLst>
                                        <p:tav tm="0">
                                          <p:val>
                                            <p:strVal val="#ppt_w*0.70"/>
                                          </p:val>
                                        </p:tav>
                                        <p:tav tm="100000">
                                          <p:val>
                                            <p:strVal val="#ppt_w"/>
                                          </p:val>
                                        </p:tav>
                                      </p:tavLst>
                                    </p:anim>
                                    <p:anim calcmode="lin" valueType="num">
                                      <p:cBhvr>
                                        <p:cTn id="49" dur="1000" fill="hold"/>
                                        <p:tgtEl>
                                          <p:spTgt spid="2435085"/>
                                        </p:tgtEl>
                                        <p:attrNameLst>
                                          <p:attrName>ppt_h</p:attrName>
                                        </p:attrNameLst>
                                      </p:cBhvr>
                                      <p:tavLst>
                                        <p:tav tm="0">
                                          <p:val>
                                            <p:strVal val="#ppt_h"/>
                                          </p:val>
                                        </p:tav>
                                        <p:tav tm="100000">
                                          <p:val>
                                            <p:strVal val="#ppt_h"/>
                                          </p:val>
                                        </p:tav>
                                      </p:tavLst>
                                    </p:anim>
                                    <p:animEffect transition="in" filter="fade">
                                      <p:cBhvr>
                                        <p:cTn id="50" dur="1000"/>
                                        <p:tgtEl>
                                          <p:spTgt spid="243508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55" presetClass="entr" presetSubtype="0" fill="hold" nodeType="clickEffect">
                                  <p:stCondLst>
                                    <p:cond delay="0"/>
                                  </p:stCondLst>
                                  <p:childTnLst>
                                    <p:set>
                                      <p:cBhvr>
                                        <p:cTn id="54" dur="1" fill="hold">
                                          <p:stCondLst>
                                            <p:cond delay="0"/>
                                          </p:stCondLst>
                                        </p:cTn>
                                        <p:tgtEl>
                                          <p:spTgt spid="2435086"/>
                                        </p:tgtEl>
                                        <p:attrNameLst>
                                          <p:attrName>style.visibility</p:attrName>
                                        </p:attrNameLst>
                                      </p:cBhvr>
                                      <p:to>
                                        <p:strVal val="visible"/>
                                      </p:to>
                                    </p:set>
                                    <p:anim calcmode="lin" valueType="num">
                                      <p:cBhvr>
                                        <p:cTn id="55" dur="1000" fill="hold"/>
                                        <p:tgtEl>
                                          <p:spTgt spid="2435086"/>
                                        </p:tgtEl>
                                        <p:attrNameLst>
                                          <p:attrName>ppt_w</p:attrName>
                                        </p:attrNameLst>
                                      </p:cBhvr>
                                      <p:tavLst>
                                        <p:tav tm="0">
                                          <p:val>
                                            <p:strVal val="#ppt_w*0.70"/>
                                          </p:val>
                                        </p:tav>
                                        <p:tav tm="100000">
                                          <p:val>
                                            <p:strVal val="#ppt_w"/>
                                          </p:val>
                                        </p:tav>
                                      </p:tavLst>
                                    </p:anim>
                                    <p:anim calcmode="lin" valueType="num">
                                      <p:cBhvr>
                                        <p:cTn id="56" dur="1000" fill="hold"/>
                                        <p:tgtEl>
                                          <p:spTgt spid="2435086"/>
                                        </p:tgtEl>
                                        <p:attrNameLst>
                                          <p:attrName>ppt_h</p:attrName>
                                        </p:attrNameLst>
                                      </p:cBhvr>
                                      <p:tavLst>
                                        <p:tav tm="0">
                                          <p:val>
                                            <p:strVal val="#ppt_h"/>
                                          </p:val>
                                        </p:tav>
                                        <p:tav tm="100000">
                                          <p:val>
                                            <p:strVal val="#ppt_h"/>
                                          </p:val>
                                        </p:tav>
                                      </p:tavLst>
                                    </p:anim>
                                    <p:animEffect transition="in" filter="fade">
                                      <p:cBhvr>
                                        <p:cTn id="57" dur="1000"/>
                                        <p:tgtEl>
                                          <p:spTgt spid="2435086"/>
                                        </p:tgtEl>
                                      </p:cBhvr>
                                    </p:animEffect>
                                  </p:childTnLst>
                                </p:cTn>
                              </p:par>
                              <p:par>
                                <p:cTn id="58" presetID="55" presetClass="entr" presetSubtype="0" fill="hold" grpId="1" nodeType="withEffect">
                                  <p:stCondLst>
                                    <p:cond delay="0"/>
                                  </p:stCondLst>
                                  <p:childTnLst>
                                    <p:set>
                                      <p:cBhvr>
                                        <p:cTn id="59" dur="1" fill="hold">
                                          <p:stCondLst>
                                            <p:cond delay="0"/>
                                          </p:stCondLst>
                                        </p:cTn>
                                        <p:tgtEl>
                                          <p:spTgt spid="2435078"/>
                                        </p:tgtEl>
                                        <p:attrNameLst>
                                          <p:attrName>style.visibility</p:attrName>
                                        </p:attrNameLst>
                                      </p:cBhvr>
                                      <p:to>
                                        <p:strVal val="visible"/>
                                      </p:to>
                                    </p:set>
                                    <p:anim calcmode="lin" valueType="num">
                                      <p:cBhvr>
                                        <p:cTn id="60" dur="1000" fill="hold"/>
                                        <p:tgtEl>
                                          <p:spTgt spid="2435078"/>
                                        </p:tgtEl>
                                        <p:attrNameLst>
                                          <p:attrName>ppt_w</p:attrName>
                                        </p:attrNameLst>
                                      </p:cBhvr>
                                      <p:tavLst>
                                        <p:tav tm="0">
                                          <p:val>
                                            <p:strVal val="#ppt_w*0.70"/>
                                          </p:val>
                                        </p:tav>
                                        <p:tav tm="100000">
                                          <p:val>
                                            <p:strVal val="#ppt_w"/>
                                          </p:val>
                                        </p:tav>
                                      </p:tavLst>
                                    </p:anim>
                                    <p:anim calcmode="lin" valueType="num">
                                      <p:cBhvr>
                                        <p:cTn id="61" dur="1000" fill="hold"/>
                                        <p:tgtEl>
                                          <p:spTgt spid="2435078"/>
                                        </p:tgtEl>
                                        <p:attrNameLst>
                                          <p:attrName>ppt_h</p:attrName>
                                        </p:attrNameLst>
                                      </p:cBhvr>
                                      <p:tavLst>
                                        <p:tav tm="0">
                                          <p:val>
                                            <p:strVal val="#ppt_h"/>
                                          </p:val>
                                        </p:tav>
                                        <p:tav tm="100000">
                                          <p:val>
                                            <p:strVal val="#ppt_h"/>
                                          </p:val>
                                        </p:tav>
                                      </p:tavLst>
                                    </p:anim>
                                    <p:animEffect transition="in" filter="fade">
                                      <p:cBhvr>
                                        <p:cTn id="62" dur="1000"/>
                                        <p:tgtEl>
                                          <p:spTgt spid="2435078"/>
                                        </p:tgtEl>
                                      </p:cBhvr>
                                    </p:animEffect>
                                  </p:childTnLst>
                                </p:cTn>
                              </p:par>
                              <p:par>
                                <p:cTn id="63" presetID="55" presetClass="entr" presetSubtype="0" fill="hold" grpId="0" nodeType="withEffect">
                                  <p:stCondLst>
                                    <p:cond delay="0"/>
                                  </p:stCondLst>
                                  <p:childTnLst>
                                    <p:set>
                                      <p:cBhvr>
                                        <p:cTn id="64" dur="1" fill="hold">
                                          <p:stCondLst>
                                            <p:cond delay="0"/>
                                          </p:stCondLst>
                                        </p:cTn>
                                        <p:tgtEl>
                                          <p:spTgt spid="2435091"/>
                                        </p:tgtEl>
                                        <p:attrNameLst>
                                          <p:attrName>style.visibility</p:attrName>
                                        </p:attrNameLst>
                                      </p:cBhvr>
                                      <p:to>
                                        <p:strVal val="visible"/>
                                      </p:to>
                                    </p:set>
                                    <p:anim calcmode="lin" valueType="num">
                                      <p:cBhvr>
                                        <p:cTn id="65" dur="1000" fill="hold"/>
                                        <p:tgtEl>
                                          <p:spTgt spid="2435091"/>
                                        </p:tgtEl>
                                        <p:attrNameLst>
                                          <p:attrName>ppt_w</p:attrName>
                                        </p:attrNameLst>
                                      </p:cBhvr>
                                      <p:tavLst>
                                        <p:tav tm="0">
                                          <p:val>
                                            <p:strVal val="#ppt_w*0.70"/>
                                          </p:val>
                                        </p:tav>
                                        <p:tav tm="100000">
                                          <p:val>
                                            <p:strVal val="#ppt_w"/>
                                          </p:val>
                                        </p:tav>
                                      </p:tavLst>
                                    </p:anim>
                                    <p:anim calcmode="lin" valueType="num">
                                      <p:cBhvr>
                                        <p:cTn id="66" dur="1000" fill="hold"/>
                                        <p:tgtEl>
                                          <p:spTgt spid="2435091"/>
                                        </p:tgtEl>
                                        <p:attrNameLst>
                                          <p:attrName>ppt_h</p:attrName>
                                        </p:attrNameLst>
                                      </p:cBhvr>
                                      <p:tavLst>
                                        <p:tav tm="0">
                                          <p:val>
                                            <p:strVal val="#ppt_h"/>
                                          </p:val>
                                        </p:tav>
                                        <p:tav tm="100000">
                                          <p:val>
                                            <p:strVal val="#ppt_h"/>
                                          </p:val>
                                        </p:tav>
                                      </p:tavLst>
                                    </p:anim>
                                    <p:animEffect transition="in" filter="fade">
                                      <p:cBhvr>
                                        <p:cTn id="67" dur="1000"/>
                                        <p:tgtEl>
                                          <p:spTgt spid="2435091"/>
                                        </p:tgtEl>
                                      </p:cBhvr>
                                    </p:animEffect>
                                  </p:childTnLst>
                                </p:cTn>
                              </p:par>
                              <p:par>
                                <p:cTn id="68" presetID="55" presetClass="entr" presetSubtype="0" fill="hold" grpId="0" nodeType="withEffect">
                                  <p:stCondLst>
                                    <p:cond delay="0"/>
                                  </p:stCondLst>
                                  <p:childTnLst>
                                    <p:set>
                                      <p:cBhvr>
                                        <p:cTn id="69" dur="1" fill="hold">
                                          <p:stCondLst>
                                            <p:cond delay="0"/>
                                          </p:stCondLst>
                                        </p:cTn>
                                        <p:tgtEl>
                                          <p:spTgt spid="2435092"/>
                                        </p:tgtEl>
                                        <p:attrNameLst>
                                          <p:attrName>style.visibility</p:attrName>
                                        </p:attrNameLst>
                                      </p:cBhvr>
                                      <p:to>
                                        <p:strVal val="visible"/>
                                      </p:to>
                                    </p:set>
                                    <p:anim calcmode="lin" valueType="num">
                                      <p:cBhvr>
                                        <p:cTn id="70" dur="1000" fill="hold"/>
                                        <p:tgtEl>
                                          <p:spTgt spid="2435092"/>
                                        </p:tgtEl>
                                        <p:attrNameLst>
                                          <p:attrName>ppt_w</p:attrName>
                                        </p:attrNameLst>
                                      </p:cBhvr>
                                      <p:tavLst>
                                        <p:tav tm="0">
                                          <p:val>
                                            <p:strVal val="#ppt_w*0.70"/>
                                          </p:val>
                                        </p:tav>
                                        <p:tav tm="100000">
                                          <p:val>
                                            <p:strVal val="#ppt_w"/>
                                          </p:val>
                                        </p:tav>
                                      </p:tavLst>
                                    </p:anim>
                                    <p:anim calcmode="lin" valueType="num">
                                      <p:cBhvr>
                                        <p:cTn id="71" dur="1000" fill="hold"/>
                                        <p:tgtEl>
                                          <p:spTgt spid="2435092"/>
                                        </p:tgtEl>
                                        <p:attrNameLst>
                                          <p:attrName>ppt_h</p:attrName>
                                        </p:attrNameLst>
                                      </p:cBhvr>
                                      <p:tavLst>
                                        <p:tav tm="0">
                                          <p:val>
                                            <p:strVal val="#ppt_h"/>
                                          </p:val>
                                        </p:tav>
                                        <p:tav tm="100000">
                                          <p:val>
                                            <p:strVal val="#ppt_h"/>
                                          </p:val>
                                        </p:tav>
                                      </p:tavLst>
                                    </p:anim>
                                    <p:animEffect transition="in" filter="fade">
                                      <p:cBhvr>
                                        <p:cTn id="72" dur="1000"/>
                                        <p:tgtEl>
                                          <p:spTgt spid="2435092"/>
                                        </p:tgtEl>
                                      </p:cBhvr>
                                    </p:animEffect>
                                  </p:childTnLst>
                                </p:cTn>
                              </p:par>
                              <p:par>
                                <p:cTn id="73" presetID="55" presetClass="entr" presetSubtype="0" fill="hold" grpId="0" nodeType="withEffect">
                                  <p:stCondLst>
                                    <p:cond delay="0"/>
                                  </p:stCondLst>
                                  <p:childTnLst>
                                    <p:set>
                                      <p:cBhvr>
                                        <p:cTn id="74" dur="1" fill="hold">
                                          <p:stCondLst>
                                            <p:cond delay="0"/>
                                          </p:stCondLst>
                                        </p:cTn>
                                        <p:tgtEl>
                                          <p:spTgt spid="2435093"/>
                                        </p:tgtEl>
                                        <p:attrNameLst>
                                          <p:attrName>style.visibility</p:attrName>
                                        </p:attrNameLst>
                                      </p:cBhvr>
                                      <p:to>
                                        <p:strVal val="visible"/>
                                      </p:to>
                                    </p:set>
                                    <p:anim calcmode="lin" valueType="num">
                                      <p:cBhvr>
                                        <p:cTn id="75" dur="1000" fill="hold"/>
                                        <p:tgtEl>
                                          <p:spTgt spid="2435093"/>
                                        </p:tgtEl>
                                        <p:attrNameLst>
                                          <p:attrName>ppt_w</p:attrName>
                                        </p:attrNameLst>
                                      </p:cBhvr>
                                      <p:tavLst>
                                        <p:tav tm="0">
                                          <p:val>
                                            <p:strVal val="#ppt_w*0.70"/>
                                          </p:val>
                                        </p:tav>
                                        <p:tav tm="100000">
                                          <p:val>
                                            <p:strVal val="#ppt_w"/>
                                          </p:val>
                                        </p:tav>
                                      </p:tavLst>
                                    </p:anim>
                                    <p:anim calcmode="lin" valueType="num">
                                      <p:cBhvr>
                                        <p:cTn id="76" dur="1000" fill="hold"/>
                                        <p:tgtEl>
                                          <p:spTgt spid="2435093"/>
                                        </p:tgtEl>
                                        <p:attrNameLst>
                                          <p:attrName>ppt_h</p:attrName>
                                        </p:attrNameLst>
                                      </p:cBhvr>
                                      <p:tavLst>
                                        <p:tav tm="0">
                                          <p:val>
                                            <p:strVal val="#ppt_h"/>
                                          </p:val>
                                        </p:tav>
                                        <p:tav tm="100000">
                                          <p:val>
                                            <p:strVal val="#ppt_h"/>
                                          </p:val>
                                        </p:tav>
                                      </p:tavLst>
                                    </p:anim>
                                    <p:animEffect transition="in" filter="fade">
                                      <p:cBhvr>
                                        <p:cTn id="77" dur="1000"/>
                                        <p:tgtEl>
                                          <p:spTgt spid="2435093"/>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5" presetClass="entr" presetSubtype="0" fill="hold" grpId="0" nodeType="clickEffect">
                                  <p:stCondLst>
                                    <p:cond delay="0"/>
                                  </p:stCondLst>
                                  <p:childTnLst>
                                    <p:set>
                                      <p:cBhvr>
                                        <p:cTn id="81" dur="1" fill="hold">
                                          <p:stCondLst>
                                            <p:cond delay="0"/>
                                          </p:stCondLst>
                                        </p:cTn>
                                        <p:tgtEl>
                                          <p:spTgt spid="2435095"/>
                                        </p:tgtEl>
                                        <p:attrNameLst>
                                          <p:attrName>style.visibility</p:attrName>
                                        </p:attrNameLst>
                                      </p:cBhvr>
                                      <p:to>
                                        <p:strVal val="visible"/>
                                      </p:to>
                                    </p:set>
                                    <p:anim calcmode="lin" valueType="num">
                                      <p:cBhvr>
                                        <p:cTn id="82" dur="1000" fill="hold"/>
                                        <p:tgtEl>
                                          <p:spTgt spid="2435095"/>
                                        </p:tgtEl>
                                        <p:attrNameLst>
                                          <p:attrName>ppt_w</p:attrName>
                                        </p:attrNameLst>
                                      </p:cBhvr>
                                      <p:tavLst>
                                        <p:tav tm="0">
                                          <p:val>
                                            <p:strVal val="#ppt_w*0.70"/>
                                          </p:val>
                                        </p:tav>
                                        <p:tav tm="100000">
                                          <p:val>
                                            <p:strVal val="#ppt_w"/>
                                          </p:val>
                                        </p:tav>
                                      </p:tavLst>
                                    </p:anim>
                                    <p:anim calcmode="lin" valueType="num">
                                      <p:cBhvr>
                                        <p:cTn id="83" dur="1000" fill="hold"/>
                                        <p:tgtEl>
                                          <p:spTgt spid="2435095"/>
                                        </p:tgtEl>
                                        <p:attrNameLst>
                                          <p:attrName>ppt_h</p:attrName>
                                        </p:attrNameLst>
                                      </p:cBhvr>
                                      <p:tavLst>
                                        <p:tav tm="0">
                                          <p:val>
                                            <p:strVal val="#ppt_h"/>
                                          </p:val>
                                        </p:tav>
                                        <p:tav tm="100000">
                                          <p:val>
                                            <p:strVal val="#ppt_h"/>
                                          </p:val>
                                        </p:tav>
                                      </p:tavLst>
                                    </p:anim>
                                    <p:animEffect transition="in" filter="fade">
                                      <p:cBhvr>
                                        <p:cTn id="84" dur="1000"/>
                                        <p:tgtEl>
                                          <p:spTgt spid="2435095"/>
                                        </p:tgtEl>
                                      </p:cBhvr>
                                    </p:animEffect>
                                  </p:childTnLst>
                                </p:cTn>
                              </p:par>
                            </p:childTnLst>
                          </p:cTn>
                        </p:par>
                        <p:par>
                          <p:cTn id="85" fill="hold" nodeType="afterGroup">
                            <p:stCondLst>
                              <p:cond delay="1000"/>
                            </p:stCondLst>
                            <p:childTnLst>
                              <p:par>
                                <p:cTn id="86" presetID="55" presetClass="entr" presetSubtype="0" fill="hold" grpId="0" nodeType="afterEffect">
                                  <p:stCondLst>
                                    <p:cond delay="0"/>
                                  </p:stCondLst>
                                  <p:childTnLst>
                                    <p:set>
                                      <p:cBhvr>
                                        <p:cTn id="87" dur="1" fill="hold">
                                          <p:stCondLst>
                                            <p:cond delay="0"/>
                                          </p:stCondLst>
                                        </p:cTn>
                                        <p:tgtEl>
                                          <p:spTgt spid="2435096"/>
                                        </p:tgtEl>
                                        <p:attrNameLst>
                                          <p:attrName>style.visibility</p:attrName>
                                        </p:attrNameLst>
                                      </p:cBhvr>
                                      <p:to>
                                        <p:strVal val="visible"/>
                                      </p:to>
                                    </p:set>
                                    <p:anim calcmode="lin" valueType="num">
                                      <p:cBhvr>
                                        <p:cTn id="88" dur="1000" fill="hold"/>
                                        <p:tgtEl>
                                          <p:spTgt spid="2435096"/>
                                        </p:tgtEl>
                                        <p:attrNameLst>
                                          <p:attrName>ppt_w</p:attrName>
                                        </p:attrNameLst>
                                      </p:cBhvr>
                                      <p:tavLst>
                                        <p:tav tm="0">
                                          <p:val>
                                            <p:strVal val="#ppt_w*0.70"/>
                                          </p:val>
                                        </p:tav>
                                        <p:tav tm="100000">
                                          <p:val>
                                            <p:strVal val="#ppt_w"/>
                                          </p:val>
                                        </p:tav>
                                      </p:tavLst>
                                    </p:anim>
                                    <p:anim calcmode="lin" valueType="num">
                                      <p:cBhvr>
                                        <p:cTn id="89" dur="1000" fill="hold"/>
                                        <p:tgtEl>
                                          <p:spTgt spid="2435096"/>
                                        </p:tgtEl>
                                        <p:attrNameLst>
                                          <p:attrName>ppt_h</p:attrName>
                                        </p:attrNameLst>
                                      </p:cBhvr>
                                      <p:tavLst>
                                        <p:tav tm="0">
                                          <p:val>
                                            <p:strVal val="#ppt_h"/>
                                          </p:val>
                                        </p:tav>
                                        <p:tav tm="100000">
                                          <p:val>
                                            <p:strVal val="#ppt_h"/>
                                          </p:val>
                                        </p:tav>
                                      </p:tavLst>
                                    </p:anim>
                                    <p:animEffect transition="in" filter="fade">
                                      <p:cBhvr>
                                        <p:cTn id="90" dur="1000"/>
                                        <p:tgtEl>
                                          <p:spTgt spid="2435096"/>
                                        </p:tgtEl>
                                      </p:cBhvr>
                                    </p:animEffect>
                                  </p:childTnLst>
                                </p:cTn>
                              </p:par>
                              <p:par>
                                <p:cTn id="91" presetID="55" presetClass="entr" presetSubtype="0" fill="hold" grpId="0" nodeType="withEffect">
                                  <p:stCondLst>
                                    <p:cond delay="0"/>
                                  </p:stCondLst>
                                  <p:childTnLst>
                                    <p:set>
                                      <p:cBhvr>
                                        <p:cTn id="92" dur="1" fill="hold">
                                          <p:stCondLst>
                                            <p:cond delay="0"/>
                                          </p:stCondLst>
                                        </p:cTn>
                                        <p:tgtEl>
                                          <p:spTgt spid="2435094"/>
                                        </p:tgtEl>
                                        <p:attrNameLst>
                                          <p:attrName>style.visibility</p:attrName>
                                        </p:attrNameLst>
                                      </p:cBhvr>
                                      <p:to>
                                        <p:strVal val="visible"/>
                                      </p:to>
                                    </p:set>
                                    <p:anim calcmode="lin" valueType="num">
                                      <p:cBhvr>
                                        <p:cTn id="93" dur="1000" fill="hold"/>
                                        <p:tgtEl>
                                          <p:spTgt spid="2435094"/>
                                        </p:tgtEl>
                                        <p:attrNameLst>
                                          <p:attrName>ppt_w</p:attrName>
                                        </p:attrNameLst>
                                      </p:cBhvr>
                                      <p:tavLst>
                                        <p:tav tm="0">
                                          <p:val>
                                            <p:strVal val="#ppt_w*0.70"/>
                                          </p:val>
                                        </p:tav>
                                        <p:tav tm="100000">
                                          <p:val>
                                            <p:strVal val="#ppt_w"/>
                                          </p:val>
                                        </p:tav>
                                      </p:tavLst>
                                    </p:anim>
                                    <p:anim calcmode="lin" valueType="num">
                                      <p:cBhvr>
                                        <p:cTn id="94" dur="1000" fill="hold"/>
                                        <p:tgtEl>
                                          <p:spTgt spid="2435094"/>
                                        </p:tgtEl>
                                        <p:attrNameLst>
                                          <p:attrName>ppt_h</p:attrName>
                                        </p:attrNameLst>
                                      </p:cBhvr>
                                      <p:tavLst>
                                        <p:tav tm="0">
                                          <p:val>
                                            <p:strVal val="#ppt_h"/>
                                          </p:val>
                                        </p:tav>
                                        <p:tav tm="100000">
                                          <p:val>
                                            <p:strVal val="#ppt_h"/>
                                          </p:val>
                                        </p:tav>
                                      </p:tavLst>
                                    </p:anim>
                                    <p:animEffect transition="in" filter="fade">
                                      <p:cBhvr>
                                        <p:cTn id="95" dur="1000"/>
                                        <p:tgtEl>
                                          <p:spTgt spid="2435094"/>
                                        </p:tgtEl>
                                      </p:cBhvr>
                                    </p:animEffect>
                                  </p:childTnLst>
                                </p:cTn>
                              </p:par>
                              <p:par>
                                <p:cTn id="96" presetID="55" presetClass="entr" presetSubtype="0" fill="hold" grpId="0" nodeType="withEffect">
                                  <p:stCondLst>
                                    <p:cond delay="0"/>
                                  </p:stCondLst>
                                  <p:childTnLst>
                                    <p:set>
                                      <p:cBhvr>
                                        <p:cTn id="97" dur="1" fill="hold">
                                          <p:stCondLst>
                                            <p:cond delay="0"/>
                                          </p:stCondLst>
                                        </p:cTn>
                                        <p:tgtEl>
                                          <p:spTgt spid="2435097"/>
                                        </p:tgtEl>
                                        <p:attrNameLst>
                                          <p:attrName>style.visibility</p:attrName>
                                        </p:attrNameLst>
                                      </p:cBhvr>
                                      <p:to>
                                        <p:strVal val="visible"/>
                                      </p:to>
                                    </p:set>
                                    <p:anim calcmode="lin" valueType="num">
                                      <p:cBhvr>
                                        <p:cTn id="98" dur="1000" fill="hold"/>
                                        <p:tgtEl>
                                          <p:spTgt spid="2435097"/>
                                        </p:tgtEl>
                                        <p:attrNameLst>
                                          <p:attrName>ppt_w</p:attrName>
                                        </p:attrNameLst>
                                      </p:cBhvr>
                                      <p:tavLst>
                                        <p:tav tm="0">
                                          <p:val>
                                            <p:strVal val="#ppt_w*0.70"/>
                                          </p:val>
                                        </p:tav>
                                        <p:tav tm="100000">
                                          <p:val>
                                            <p:strVal val="#ppt_w"/>
                                          </p:val>
                                        </p:tav>
                                      </p:tavLst>
                                    </p:anim>
                                    <p:anim calcmode="lin" valueType="num">
                                      <p:cBhvr>
                                        <p:cTn id="99" dur="1000" fill="hold"/>
                                        <p:tgtEl>
                                          <p:spTgt spid="2435097"/>
                                        </p:tgtEl>
                                        <p:attrNameLst>
                                          <p:attrName>ppt_h</p:attrName>
                                        </p:attrNameLst>
                                      </p:cBhvr>
                                      <p:tavLst>
                                        <p:tav tm="0">
                                          <p:val>
                                            <p:strVal val="#ppt_h"/>
                                          </p:val>
                                        </p:tav>
                                        <p:tav tm="100000">
                                          <p:val>
                                            <p:strVal val="#ppt_h"/>
                                          </p:val>
                                        </p:tav>
                                      </p:tavLst>
                                    </p:anim>
                                    <p:animEffect transition="in" filter="fade">
                                      <p:cBhvr>
                                        <p:cTn id="100" dur="1000"/>
                                        <p:tgtEl>
                                          <p:spTgt spid="2435097"/>
                                        </p:tgtEl>
                                      </p:cBhvr>
                                    </p:animEffect>
                                  </p:childTnLst>
                                </p:cTn>
                              </p:par>
                              <p:par>
                                <p:cTn id="101" presetID="55" presetClass="entr" presetSubtype="0" fill="hold" grpId="0" nodeType="withEffect">
                                  <p:stCondLst>
                                    <p:cond delay="0"/>
                                  </p:stCondLst>
                                  <p:childTnLst>
                                    <p:set>
                                      <p:cBhvr>
                                        <p:cTn id="102" dur="1" fill="hold">
                                          <p:stCondLst>
                                            <p:cond delay="0"/>
                                          </p:stCondLst>
                                        </p:cTn>
                                        <p:tgtEl>
                                          <p:spTgt spid="2435098"/>
                                        </p:tgtEl>
                                        <p:attrNameLst>
                                          <p:attrName>style.visibility</p:attrName>
                                        </p:attrNameLst>
                                      </p:cBhvr>
                                      <p:to>
                                        <p:strVal val="visible"/>
                                      </p:to>
                                    </p:set>
                                    <p:anim calcmode="lin" valueType="num">
                                      <p:cBhvr>
                                        <p:cTn id="103" dur="1000" fill="hold"/>
                                        <p:tgtEl>
                                          <p:spTgt spid="2435098"/>
                                        </p:tgtEl>
                                        <p:attrNameLst>
                                          <p:attrName>ppt_w</p:attrName>
                                        </p:attrNameLst>
                                      </p:cBhvr>
                                      <p:tavLst>
                                        <p:tav tm="0">
                                          <p:val>
                                            <p:strVal val="#ppt_w*0.70"/>
                                          </p:val>
                                        </p:tav>
                                        <p:tav tm="100000">
                                          <p:val>
                                            <p:strVal val="#ppt_w"/>
                                          </p:val>
                                        </p:tav>
                                      </p:tavLst>
                                    </p:anim>
                                    <p:anim calcmode="lin" valueType="num">
                                      <p:cBhvr>
                                        <p:cTn id="104" dur="1000" fill="hold"/>
                                        <p:tgtEl>
                                          <p:spTgt spid="2435098"/>
                                        </p:tgtEl>
                                        <p:attrNameLst>
                                          <p:attrName>ppt_h</p:attrName>
                                        </p:attrNameLst>
                                      </p:cBhvr>
                                      <p:tavLst>
                                        <p:tav tm="0">
                                          <p:val>
                                            <p:strVal val="#ppt_h"/>
                                          </p:val>
                                        </p:tav>
                                        <p:tav tm="100000">
                                          <p:val>
                                            <p:strVal val="#ppt_h"/>
                                          </p:val>
                                        </p:tav>
                                      </p:tavLst>
                                    </p:anim>
                                    <p:animEffect transition="in" filter="fade">
                                      <p:cBhvr>
                                        <p:cTn id="105" dur="1000"/>
                                        <p:tgtEl>
                                          <p:spTgt spid="2435098"/>
                                        </p:tgtEl>
                                      </p:cBhvr>
                                    </p:animEffect>
                                  </p:childTnLst>
                                </p:cTn>
                              </p:par>
                              <p:par>
                                <p:cTn id="106" presetID="55" presetClass="entr" presetSubtype="0" fill="hold" nodeType="withEffect">
                                  <p:stCondLst>
                                    <p:cond delay="0"/>
                                  </p:stCondLst>
                                  <p:childTnLst>
                                    <p:set>
                                      <p:cBhvr>
                                        <p:cTn id="107" dur="1" fill="hold">
                                          <p:stCondLst>
                                            <p:cond delay="0"/>
                                          </p:stCondLst>
                                        </p:cTn>
                                        <p:tgtEl>
                                          <p:spTgt spid="2435099"/>
                                        </p:tgtEl>
                                        <p:attrNameLst>
                                          <p:attrName>style.visibility</p:attrName>
                                        </p:attrNameLst>
                                      </p:cBhvr>
                                      <p:to>
                                        <p:strVal val="visible"/>
                                      </p:to>
                                    </p:set>
                                    <p:anim calcmode="lin" valueType="num">
                                      <p:cBhvr>
                                        <p:cTn id="108" dur="1000" fill="hold"/>
                                        <p:tgtEl>
                                          <p:spTgt spid="2435099"/>
                                        </p:tgtEl>
                                        <p:attrNameLst>
                                          <p:attrName>ppt_w</p:attrName>
                                        </p:attrNameLst>
                                      </p:cBhvr>
                                      <p:tavLst>
                                        <p:tav tm="0">
                                          <p:val>
                                            <p:strVal val="#ppt_w*0.70"/>
                                          </p:val>
                                        </p:tav>
                                        <p:tav tm="100000">
                                          <p:val>
                                            <p:strVal val="#ppt_w"/>
                                          </p:val>
                                        </p:tav>
                                      </p:tavLst>
                                    </p:anim>
                                    <p:anim calcmode="lin" valueType="num">
                                      <p:cBhvr>
                                        <p:cTn id="109" dur="1000" fill="hold"/>
                                        <p:tgtEl>
                                          <p:spTgt spid="2435099"/>
                                        </p:tgtEl>
                                        <p:attrNameLst>
                                          <p:attrName>ppt_h</p:attrName>
                                        </p:attrNameLst>
                                      </p:cBhvr>
                                      <p:tavLst>
                                        <p:tav tm="0">
                                          <p:val>
                                            <p:strVal val="#ppt_h"/>
                                          </p:val>
                                        </p:tav>
                                        <p:tav tm="100000">
                                          <p:val>
                                            <p:strVal val="#ppt_h"/>
                                          </p:val>
                                        </p:tav>
                                      </p:tavLst>
                                    </p:anim>
                                    <p:animEffect transition="in" filter="fade">
                                      <p:cBhvr>
                                        <p:cTn id="110" dur="1000"/>
                                        <p:tgtEl>
                                          <p:spTgt spid="2435099"/>
                                        </p:tgtEl>
                                      </p:cBhvr>
                                    </p:animEffect>
                                  </p:childTnLst>
                                </p:cTn>
                              </p:par>
                              <p:par>
                                <p:cTn id="111" presetID="55" presetClass="entr" presetSubtype="0" fill="hold" grpId="0" nodeType="withEffect">
                                  <p:stCondLst>
                                    <p:cond delay="0"/>
                                  </p:stCondLst>
                                  <p:childTnLst>
                                    <p:set>
                                      <p:cBhvr>
                                        <p:cTn id="112" dur="1" fill="hold">
                                          <p:stCondLst>
                                            <p:cond delay="0"/>
                                          </p:stCondLst>
                                        </p:cTn>
                                        <p:tgtEl>
                                          <p:spTgt spid="2435102"/>
                                        </p:tgtEl>
                                        <p:attrNameLst>
                                          <p:attrName>style.visibility</p:attrName>
                                        </p:attrNameLst>
                                      </p:cBhvr>
                                      <p:to>
                                        <p:strVal val="visible"/>
                                      </p:to>
                                    </p:set>
                                    <p:anim calcmode="lin" valueType="num">
                                      <p:cBhvr>
                                        <p:cTn id="113" dur="1000" fill="hold"/>
                                        <p:tgtEl>
                                          <p:spTgt spid="2435102"/>
                                        </p:tgtEl>
                                        <p:attrNameLst>
                                          <p:attrName>ppt_w</p:attrName>
                                        </p:attrNameLst>
                                      </p:cBhvr>
                                      <p:tavLst>
                                        <p:tav tm="0">
                                          <p:val>
                                            <p:strVal val="#ppt_w*0.70"/>
                                          </p:val>
                                        </p:tav>
                                        <p:tav tm="100000">
                                          <p:val>
                                            <p:strVal val="#ppt_w"/>
                                          </p:val>
                                        </p:tav>
                                      </p:tavLst>
                                    </p:anim>
                                    <p:anim calcmode="lin" valueType="num">
                                      <p:cBhvr>
                                        <p:cTn id="114" dur="1000" fill="hold"/>
                                        <p:tgtEl>
                                          <p:spTgt spid="2435102"/>
                                        </p:tgtEl>
                                        <p:attrNameLst>
                                          <p:attrName>ppt_h</p:attrName>
                                        </p:attrNameLst>
                                      </p:cBhvr>
                                      <p:tavLst>
                                        <p:tav tm="0">
                                          <p:val>
                                            <p:strVal val="#ppt_h"/>
                                          </p:val>
                                        </p:tav>
                                        <p:tav tm="100000">
                                          <p:val>
                                            <p:strVal val="#ppt_h"/>
                                          </p:val>
                                        </p:tav>
                                      </p:tavLst>
                                    </p:anim>
                                    <p:animEffect transition="in" filter="fade">
                                      <p:cBhvr>
                                        <p:cTn id="115" dur="1000"/>
                                        <p:tgtEl>
                                          <p:spTgt spid="2435102"/>
                                        </p:tgtEl>
                                      </p:cBhvr>
                                    </p:animEffect>
                                  </p:childTnLst>
                                </p:cTn>
                              </p:par>
                            </p:childTnLst>
                          </p:cTn>
                        </p:par>
                        <p:par>
                          <p:cTn id="116" fill="hold" nodeType="afterGroup">
                            <p:stCondLst>
                              <p:cond delay="2000"/>
                            </p:stCondLst>
                            <p:childTnLst>
                              <p:par>
                                <p:cTn id="117" presetID="2" presetClass="entr" presetSubtype="8" fill="hold" grpId="0" nodeType="afterEffect">
                                  <p:stCondLst>
                                    <p:cond delay="0"/>
                                  </p:stCondLst>
                                  <p:childTnLst>
                                    <p:set>
                                      <p:cBhvr>
                                        <p:cTn id="118" dur="1" fill="hold">
                                          <p:stCondLst>
                                            <p:cond delay="0"/>
                                          </p:stCondLst>
                                        </p:cTn>
                                        <p:tgtEl>
                                          <p:spTgt spid="2435103"/>
                                        </p:tgtEl>
                                        <p:attrNameLst>
                                          <p:attrName>style.visibility</p:attrName>
                                        </p:attrNameLst>
                                      </p:cBhvr>
                                      <p:to>
                                        <p:strVal val="visible"/>
                                      </p:to>
                                    </p:set>
                                    <p:anim calcmode="lin" valueType="num">
                                      <p:cBhvr additive="base">
                                        <p:cTn id="119" dur="500" fill="hold"/>
                                        <p:tgtEl>
                                          <p:spTgt spid="2435103"/>
                                        </p:tgtEl>
                                        <p:attrNameLst>
                                          <p:attrName>ppt_x</p:attrName>
                                        </p:attrNameLst>
                                      </p:cBhvr>
                                      <p:tavLst>
                                        <p:tav tm="0">
                                          <p:val>
                                            <p:strVal val="0-#ppt_w/2"/>
                                          </p:val>
                                        </p:tav>
                                        <p:tav tm="100000">
                                          <p:val>
                                            <p:strVal val="#ppt_x"/>
                                          </p:val>
                                        </p:tav>
                                      </p:tavLst>
                                    </p:anim>
                                    <p:anim calcmode="lin" valueType="num">
                                      <p:cBhvr additive="base">
                                        <p:cTn id="120" dur="500" fill="hold"/>
                                        <p:tgtEl>
                                          <p:spTgt spid="2435103"/>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5" presetClass="entr" presetSubtype="10" fill="hold" grpId="0" nodeType="clickEffect">
                                  <p:stCondLst>
                                    <p:cond delay="0"/>
                                  </p:stCondLst>
                                  <p:childTnLst>
                                    <p:set>
                                      <p:cBhvr>
                                        <p:cTn id="124" dur="1" fill="hold">
                                          <p:stCondLst>
                                            <p:cond delay="0"/>
                                          </p:stCondLst>
                                        </p:cTn>
                                        <p:tgtEl>
                                          <p:spTgt spid="2435104"/>
                                        </p:tgtEl>
                                        <p:attrNameLst>
                                          <p:attrName>style.visibility</p:attrName>
                                        </p:attrNameLst>
                                      </p:cBhvr>
                                      <p:to>
                                        <p:strVal val="visible"/>
                                      </p:to>
                                    </p:set>
                                    <p:animEffect transition="in" filter="checkerboard(across)">
                                      <p:cBhvr>
                                        <p:cTn id="125" dur="500"/>
                                        <p:tgtEl>
                                          <p:spTgt spid="2435104"/>
                                        </p:tgtEl>
                                      </p:cBhvr>
                                    </p:animEffect>
                                  </p:childTnLst>
                                </p:cTn>
                              </p:par>
                            </p:childTnLst>
                          </p:cTn>
                        </p:par>
                        <p:par>
                          <p:cTn id="126" fill="hold" nodeType="afterGroup">
                            <p:stCondLst>
                              <p:cond delay="500"/>
                            </p:stCondLst>
                            <p:childTnLst>
                              <p:par>
                                <p:cTn id="127" presetID="2" presetClass="entr" presetSubtype="8" fill="hold" grpId="0" nodeType="afterEffect">
                                  <p:stCondLst>
                                    <p:cond delay="0"/>
                                  </p:stCondLst>
                                  <p:childTnLst>
                                    <p:set>
                                      <p:cBhvr>
                                        <p:cTn id="128" dur="1" fill="hold">
                                          <p:stCondLst>
                                            <p:cond delay="0"/>
                                          </p:stCondLst>
                                        </p:cTn>
                                        <p:tgtEl>
                                          <p:spTgt spid="2435106"/>
                                        </p:tgtEl>
                                        <p:attrNameLst>
                                          <p:attrName>style.visibility</p:attrName>
                                        </p:attrNameLst>
                                      </p:cBhvr>
                                      <p:to>
                                        <p:strVal val="visible"/>
                                      </p:to>
                                    </p:set>
                                    <p:anim calcmode="lin" valueType="num">
                                      <p:cBhvr additive="base">
                                        <p:cTn id="129" dur="500" fill="hold"/>
                                        <p:tgtEl>
                                          <p:spTgt spid="2435106"/>
                                        </p:tgtEl>
                                        <p:attrNameLst>
                                          <p:attrName>ppt_x</p:attrName>
                                        </p:attrNameLst>
                                      </p:cBhvr>
                                      <p:tavLst>
                                        <p:tav tm="0">
                                          <p:val>
                                            <p:strVal val="0-#ppt_w/2"/>
                                          </p:val>
                                        </p:tav>
                                        <p:tav tm="100000">
                                          <p:val>
                                            <p:strVal val="#ppt_x"/>
                                          </p:val>
                                        </p:tav>
                                      </p:tavLst>
                                    </p:anim>
                                    <p:anim calcmode="lin" valueType="num">
                                      <p:cBhvr additive="base">
                                        <p:cTn id="130" dur="500" fill="hold"/>
                                        <p:tgtEl>
                                          <p:spTgt spid="2435106"/>
                                        </p:tgtEl>
                                        <p:attrNameLst>
                                          <p:attrName>ppt_y</p:attrName>
                                        </p:attrNameLst>
                                      </p:cBhvr>
                                      <p:tavLst>
                                        <p:tav tm="0">
                                          <p:val>
                                            <p:strVal val="#ppt_y"/>
                                          </p:val>
                                        </p:tav>
                                        <p:tav tm="100000">
                                          <p:val>
                                            <p:strVal val="#ppt_y"/>
                                          </p:val>
                                        </p:tav>
                                      </p:tavLst>
                                    </p:anim>
                                  </p:childTnLst>
                                </p:cTn>
                              </p:par>
                            </p:childTnLst>
                          </p:cTn>
                        </p:par>
                        <p:par>
                          <p:cTn id="131" fill="hold" nodeType="afterGroup">
                            <p:stCondLst>
                              <p:cond delay="1000"/>
                            </p:stCondLst>
                            <p:childTnLst>
                              <p:par>
                                <p:cTn id="132" presetID="2" presetClass="entr" presetSubtype="8" fill="hold" grpId="0" nodeType="afterEffect">
                                  <p:stCondLst>
                                    <p:cond delay="0"/>
                                  </p:stCondLst>
                                  <p:childTnLst>
                                    <p:set>
                                      <p:cBhvr>
                                        <p:cTn id="133" dur="1" fill="hold">
                                          <p:stCondLst>
                                            <p:cond delay="0"/>
                                          </p:stCondLst>
                                        </p:cTn>
                                        <p:tgtEl>
                                          <p:spTgt spid="2435107"/>
                                        </p:tgtEl>
                                        <p:attrNameLst>
                                          <p:attrName>style.visibility</p:attrName>
                                        </p:attrNameLst>
                                      </p:cBhvr>
                                      <p:to>
                                        <p:strVal val="visible"/>
                                      </p:to>
                                    </p:set>
                                    <p:anim calcmode="lin" valueType="num">
                                      <p:cBhvr additive="base">
                                        <p:cTn id="134" dur="500" fill="hold"/>
                                        <p:tgtEl>
                                          <p:spTgt spid="2435107"/>
                                        </p:tgtEl>
                                        <p:attrNameLst>
                                          <p:attrName>ppt_x</p:attrName>
                                        </p:attrNameLst>
                                      </p:cBhvr>
                                      <p:tavLst>
                                        <p:tav tm="0">
                                          <p:val>
                                            <p:strVal val="0-#ppt_w/2"/>
                                          </p:val>
                                        </p:tav>
                                        <p:tav tm="100000">
                                          <p:val>
                                            <p:strVal val="#ppt_x"/>
                                          </p:val>
                                        </p:tav>
                                      </p:tavLst>
                                    </p:anim>
                                    <p:anim calcmode="lin" valueType="num">
                                      <p:cBhvr additive="base">
                                        <p:cTn id="135" dur="500" fill="hold"/>
                                        <p:tgtEl>
                                          <p:spTgt spid="2435107"/>
                                        </p:tgtEl>
                                        <p:attrNameLst>
                                          <p:attrName>ppt_y</p:attrName>
                                        </p:attrNameLst>
                                      </p:cBhvr>
                                      <p:tavLst>
                                        <p:tav tm="0">
                                          <p:val>
                                            <p:strVal val="#ppt_y"/>
                                          </p:val>
                                        </p:tav>
                                        <p:tav tm="100000">
                                          <p:val>
                                            <p:strVal val="#ppt_y"/>
                                          </p:val>
                                        </p:tav>
                                      </p:tavLst>
                                    </p:anim>
                                  </p:childTnLst>
                                </p:cTn>
                              </p:par>
                            </p:childTnLst>
                          </p:cTn>
                        </p:par>
                        <p:par>
                          <p:cTn id="136" fill="hold" nodeType="afterGroup">
                            <p:stCondLst>
                              <p:cond delay="1500"/>
                            </p:stCondLst>
                            <p:childTnLst>
                              <p:par>
                                <p:cTn id="137" presetID="2" presetClass="entr" presetSubtype="8" fill="hold" grpId="0" nodeType="afterEffect">
                                  <p:stCondLst>
                                    <p:cond delay="0"/>
                                  </p:stCondLst>
                                  <p:childTnLst>
                                    <p:set>
                                      <p:cBhvr>
                                        <p:cTn id="138" dur="1" fill="hold">
                                          <p:stCondLst>
                                            <p:cond delay="0"/>
                                          </p:stCondLst>
                                        </p:cTn>
                                        <p:tgtEl>
                                          <p:spTgt spid="2435108"/>
                                        </p:tgtEl>
                                        <p:attrNameLst>
                                          <p:attrName>style.visibility</p:attrName>
                                        </p:attrNameLst>
                                      </p:cBhvr>
                                      <p:to>
                                        <p:strVal val="visible"/>
                                      </p:to>
                                    </p:set>
                                    <p:anim calcmode="lin" valueType="num">
                                      <p:cBhvr additive="base">
                                        <p:cTn id="139" dur="500" fill="hold"/>
                                        <p:tgtEl>
                                          <p:spTgt spid="2435108"/>
                                        </p:tgtEl>
                                        <p:attrNameLst>
                                          <p:attrName>ppt_x</p:attrName>
                                        </p:attrNameLst>
                                      </p:cBhvr>
                                      <p:tavLst>
                                        <p:tav tm="0">
                                          <p:val>
                                            <p:strVal val="0-#ppt_w/2"/>
                                          </p:val>
                                        </p:tav>
                                        <p:tav tm="100000">
                                          <p:val>
                                            <p:strVal val="#ppt_x"/>
                                          </p:val>
                                        </p:tav>
                                      </p:tavLst>
                                    </p:anim>
                                    <p:anim calcmode="lin" valueType="num">
                                      <p:cBhvr additive="base">
                                        <p:cTn id="140" dur="500" fill="hold"/>
                                        <p:tgtEl>
                                          <p:spTgt spid="2435108"/>
                                        </p:tgtEl>
                                        <p:attrNameLst>
                                          <p:attrName>ppt_y</p:attrName>
                                        </p:attrNameLst>
                                      </p:cBhvr>
                                      <p:tavLst>
                                        <p:tav tm="0">
                                          <p:val>
                                            <p:strVal val="#ppt_y"/>
                                          </p:val>
                                        </p:tav>
                                        <p:tav tm="100000">
                                          <p:val>
                                            <p:strVal val="#ppt_y"/>
                                          </p:val>
                                        </p:tav>
                                      </p:tavLst>
                                    </p:anim>
                                  </p:childTnLst>
                                </p:cTn>
                              </p:par>
                            </p:childTnLst>
                          </p:cTn>
                        </p:par>
                        <p:par>
                          <p:cTn id="141" fill="hold" nodeType="afterGroup">
                            <p:stCondLst>
                              <p:cond delay="2000"/>
                            </p:stCondLst>
                            <p:childTnLst>
                              <p:par>
                                <p:cTn id="142" presetID="2" presetClass="entr" presetSubtype="8" fill="hold" grpId="0" nodeType="afterEffect">
                                  <p:stCondLst>
                                    <p:cond delay="0"/>
                                  </p:stCondLst>
                                  <p:childTnLst>
                                    <p:set>
                                      <p:cBhvr>
                                        <p:cTn id="143" dur="1" fill="hold">
                                          <p:stCondLst>
                                            <p:cond delay="0"/>
                                          </p:stCondLst>
                                        </p:cTn>
                                        <p:tgtEl>
                                          <p:spTgt spid="2435109"/>
                                        </p:tgtEl>
                                        <p:attrNameLst>
                                          <p:attrName>style.visibility</p:attrName>
                                        </p:attrNameLst>
                                      </p:cBhvr>
                                      <p:to>
                                        <p:strVal val="visible"/>
                                      </p:to>
                                    </p:set>
                                    <p:anim calcmode="lin" valueType="num">
                                      <p:cBhvr additive="base">
                                        <p:cTn id="144" dur="500" fill="hold"/>
                                        <p:tgtEl>
                                          <p:spTgt spid="2435109"/>
                                        </p:tgtEl>
                                        <p:attrNameLst>
                                          <p:attrName>ppt_x</p:attrName>
                                        </p:attrNameLst>
                                      </p:cBhvr>
                                      <p:tavLst>
                                        <p:tav tm="0">
                                          <p:val>
                                            <p:strVal val="0-#ppt_w/2"/>
                                          </p:val>
                                        </p:tav>
                                        <p:tav tm="100000">
                                          <p:val>
                                            <p:strVal val="#ppt_x"/>
                                          </p:val>
                                        </p:tav>
                                      </p:tavLst>
                                    </p:anim>
                                    <p:anim calcmode="lin" valueType="num">
                                      <p:cBhvr additive="base">
                                        <p:cTn id="145" dur="500" fill="hold"/>
                                        <p:tgtEl>
                                          <p:spTgt spid="2435109"/>
                                        </p:tgtEl>
                                        <p:attrNameLst>
                                          <p:attrName>ppt_y</p:attrName>
                                        </p:attrNameLst>
                                      </p:cBhvr>
                                      <p:tavLst>
                                        <p:tav tm="0">
                                          <p:val>
                                            <p:strVal val="#ppt_y"/>
                                          </p:val>
                                        </p:tav>
                                        <p:tav tm="100000">
                                          <p:val>
                                            <p:strVal val="#ppt_y"/>
                                          </p:val>
                                        </p:tav>
                                      </p:tavLst>
                                    </p:anim>
                                  </p:childTnLst>
                                </p:cTn>
                              </p:par>
                            </p:childTnLst>
                          </p:cTn>
                        </p:par>
                      </p:childTnLst>
                    </p:cTn>
                  </p:par>
                  <p:par>
                    <p:cTn id="146" fill="hold" nodeType="clickPar">
                      <p:stCondLst>
                        <p:cond delay="indefinite"/>
                      </p:stCondLst>
                      <p:childTnLst>
                        <p:par>
                          <p:cTn id="147" fill="hold" nodeType="withGroup">
                            <p:stCondLst>
                              <p:cond delay="0"/>
                            </p:stCondLst>
                            <p:childTnLst>
                              <p:par>
                                <p:cTn id="148" presetID="2" presetClass="entr" presetSubtype="8" fill="hold" grpId="0" nodeType="clickEffect">
                                  <p:stCondLst>
                                    <p:cond delay="0"/>
                                  </p:stCondLst>
                                  <p:childTnLst>
                                    <p:set>
                                      <p:cBhvr>
                                        <p:cTn id="149" dur="1" fill="hold">
                                          <p:stCondLst>
                                            <p:cond delay="0"/>
                                          </p:stCondLst>
                                        </p:cTn>
                                        <p:tgtEl>
                                          <p:spTgt spid="2435110"/>
                                        </p:tgtEl>
                                        <p:attrNameLst>
                                          <p:attrName>style.visibility</p:attrName>
                                        </p:attrNameLst>
                                      </p:cBhvr>
                                      <p:to>
                                        <p:strVal val="visible"/>
                                      </p:to>
                                    </p:set>
                                    <p:anim calcmode="lin" valueType="num">
                                      <p:cBhvr additive="base">
                                        <p:cTn id="150" dur="500" fill="hold"/>
                                        <p:tgtEl>
                                          <p:spTgt spid="2435110"/>
                                        </p:tgtEl>
                                        <p:attrNameLst>
                                          <p:attrName>ppt_x</p:attrName>
                                        </p:attrNameLst>
                                      </p:cBhvr>
                                      <p:tavLst>
                                        <p:tav tm="0">
                                          <p:val>
                                            <p:strVal val="0-#ppt_w/2"/>
                                          </p:val>
                                        </p:tav>
                                        <p:tav tm="100000">
                                          <p:val>
                                            <p:strVal val="#ppt_x"/>
                                          </p:val>
                                        </p:tav>
                                      </p:tavLst>
                                    </p:anim>
                                    <p:anim calcmode="lin" valueType="num">
                                      <p:cBhvr additive="base">
                                        <p:cTn id="151" dur="500" fill="hold"/>
                                        <p:tgtEl>
                                          <p:spTgt spid="2435110"/>
                                        </p:tgtEl>
                                        <p:attrNameLst>
                                          <p:attrName>ppt_y</p:attrName>
                                        </p:attrNameLst>
                                      </p:cBhvr>
                                      <p:tavLst>
                                        <p:tav tm="0">
                                          <p:val>
                                            <p:strVal val="#ppt_y"/>
                                          </p:val>
                                        </p:tav>
                                        <p:tav tm="100000">
                                          <p:val>
                                            <p:strVal val="#ppt_y"/>
                                          </p:val>
                                        </p:tav>
                                      </p:tavLst>
                                    </p:anim>
                                  </p:childTnLst>
                                </p:cTn>
                              </p:par>
                            </p:childTnLst>
                          </p:cTn>
                        </p:par>
                        <p:par>
                          <p:cTn id="152" fill="hold" nodeType="afterGroup">
                            <p:stCondLst>
                              <p:cond delay="500"/>
                            </p:stCondLst>
                            <p:childTnLst>
                              <p:par>
                                <p:cTn id="153" presetID="4" presetClass="entr" presetSubtype="16" fill="hold" grpId="0" nodeType="afterEffect">
                                  <p:stCondLst>
                                    <p:cond delay="0"/>
                                  </p:stCondLst>
                                  <p:childTnLst>
                                    <p:set>
                                      <p:cBhvr>
                                        <p:cTn id="154" dur="1" fill="hold">
                                          <p:stCondLst>
                                            <p:cond delay="0"/>
                                          </p:stCondLst>
                                        </p:cTn>
                                        <p:tgtEl>
                                          <p:spTgt spid="2435126"/>
                                        </p:tgtEl>
                                        <p:attrNameLst>
                                          <p:attrName>style.visibility</p:attrName>
                                        </p:attrNameLst>
                                      </p:cBhvr>
                                      <p:to>
                                        <p:strVal val="visible"/>
                                      </p:to>
                                    </p:set>
                                    <p:animEffect transition="in" filter="box(in)">
                                      <p:cBhvr>
                                        <p:cTn id="155" dur="500"/>
                                        <p:tgtEl>
                                          <p:spTgt spid="2435126"/>
                                        </p:tgtEl>
                                      </p:cBhvr>
                                    </p:animEffec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7" presetClass="entr" presetSubtype="8" fill="hold" grpId="0" nodeType="clickEffect">
                                  <p:stCondLst>
                                    <p:cond delay="0"/>
                                  </p:stCondLst>
                                  <p:childTnLst>
                                    <p:set>
                                      <p:cBhvr>
                                        <p:cTn id="159" dur="1" fill="hold">
                                          <p:stCondLst>
                                            <p:cond delay="0"/>
                                          </p:stCondLst>
                                        </p:cTn>
                                        <p:tgtEl>
                                          <p:spTgt spid="2435111"/>
                                        </p:tgtEl>
                                        <p:attrNameLst>
                                          <p:attrName>style.visibility</p:attrName>
                                        </p:attrNameLst>
                                      </p:cBhvr>
                                      <p:to>
                                        <p:strVal val="visible"/>
                                      </p:to>
                                    </p:set>
                                    <p:anim calcmode="lin" valueType="num">
                                      <p:cBhvr>
                                        <p:cTn id="160" dur="500" fill="hold"/>
                                        <p:tgtEl>
                                          <p:spTgt spid="2435111"/>
                                        </p:tgtEl>
                                        <p:attrNameLst>
                                          <p:attrName>ppt_x</p:attrName>
                                        </p:attrNameLst>
                                      </p:cBhvr>
                                      <p:tavLst>
                                        <p:tav tm="0">
                                          <p:val>
                                            <p:strVal val="#ppt_x-#ppt_w/2"/>
                                          </p:val>
                                        </p:tav>
                                        <p:tav tm="100000">
                                          <p:val>
                                            <p:strVal val="#ppt_x"/>
                                          </p:val>
                                        </p:tav>
                                      </p:tavLst>
                                    </p:anim>
                                    <p:anim calcmode="lin" valueType="num">
                                      <p:cBhvr>
                                        <p:cTn id="161" dur="500" fill="hold"/>
                                        <p:tgtEl>
                                          <p:spTgt spid="2435111"/>
                                        </p:tgtEl>
                                        <p:attrNameLst>
                                          <p:attrName>ppt_y</p:attrName>
                                        </p:attrNameLst>
                                      </p:cBhvr>
                                      <p:tavLst>
                                        <p:tav tm="0">
                                          <p:val>
                                            <p:strVal val="#ppt_y"/>
                                          </p:val>
                                        </p:tav>
                                        <p:tav tm="100000">
                                          <p:val>
                                            <p:strVal val="#ppt_y"/>
                                          </p:val>
                                        </p:tav>
                                      </p:tavLst>
                                    </p:anim>
                                    <p:anim calcmode="lin" valueType="num">
                                      <p:cBhvr>
                                        <p:cTn id="162" dur="500" fill="hold"/>
                                        <p:tgtEl>
                                          <p:spTgt spid="2435111"/>
                                        </p:tgtEl>
                                        <p:attrNameLst>
                                          <p:attrName>ppt_w</p:attrName>
                                        </p:attrNameLst>
                                      </p:cBhvr>
                                      <p:tavLst>
                                        <p:tav tm="0">
                                          <p:val>
                                            <p:fltVal val="0"/>
                                          </p:val>
                                        </p:tav>
                                        <p:tav tm="100000">
                                          <p:val>
                                            <p:strVal val="#ppt_w"/>
                                          </p:val>
                                        </p:tav>
                                      </p:tavLst>
                                    </p:anim>
                                    <p:anim calcmode="lin" valueType="num">
                                      <p:cBhvr>
                                        <p:cTn id="163" dur="500" fill="hold"/>
                                        <p:tgtEl>
                                          <p:spTgt spid="2435111"/>
                                        </p:tgtEl>
                                        <p:attrNameLst>
                                          <p:attrName>ppt_h</p:attrName>
                                        </p:attrNameLst>
                                      </p:cBhvr>
                                      <p:tavLst>
                                        <p:tav tm="0">
                                          <p:val>
                                            <p:strVal val="#ppt_h"/>
                                          </p:val>
                                        </p:tav>
                                        <p:tav tm="100000">
                                          <p:val>
                                            <p:strVal val="#ppt_h"/>
                                          </p:val>
                                        </p:tav>
                                      </p:tavLst>
                                    </p:anim>
                                  </p:childTnLst>
                                </p:cTn>
                              </p:par>
                            </p:childTnLst>
                          </p:cTn>
                        </p:par>
                        <p:par>
                          <p:cTn id="164" fill="hold" nodeType="afterGroup">
                            <p:stCondLst>
                              <p:cond delay="500"/>
                            </p:stCondLst>
                            <p:childTnLst>
                              <p:par>
                                <p:cTn id="165" presetID="17" presetClass="entr" presetSubtype="8" fill="hold" grpId="0" nodeType="afterEffect">
                                  <p:stCondLst>
                                    <p:cond delay="0"/>
                                  </p:stCondLst>
                                  <p:childTnLst>
                                    <p:set>
                                      <p:cBhvr>
                                        <p:cTn id="166" dur="1" fill="hold">
                                          <p:stCondLst>
                                            <p:cond delay="0"/>
                                          </p:stCondLst>
                                        </p:cTn>
                                        <p:tgtEl>
                                          <p:spTgt spid="2435105"/>
                                        </p:tgtEl>
                                        <p:attrNameLst>
                                          <p:attrName>style.visibility</p:attrName>
                                        </p:attrNameLst>
                                      </p:cBhvr>
                                      <p:to>
                                        <p:strVal val="visible"/>
                                      </p:to>
                                    </p:set>
                                    <p:anim calcmode="lin" valueType="num">
                                      <p:cBhvr>
                                        <p:cTn id="167" dur="500" fill="hold"/>
                                        <p:tgtEl>
                                          <p:spTgt spid="2435105"/>
                                        </p:tgtEl>
                                        <p:attrNameLst>
                                          <p:attrName>ppt_x</p:attrName>
                                        </p:attrNameLst>
                                      </p:cBhvr>
                                      <p:tavLst>
                                        <p:tav tm="0">
                                          <p:val>
                                            <p:strVal val="#ppt_x-#ppt_w/2"/>
                                          </p:val>
                                        </p:tav>
                                        <p:tav tm="100000">
                                          <p:val>
                                            <p:strVal val="#ppt_x"/>
                                          </p:val>
                                        </p:tav>
                                      </p:tavLst>
                                    </p:anim>
                                    <p:anim calcmode="lin" valueType="num">
                                      <p:cBhvr>
                                        <p:cTn id="168" dur="500" fill="hold"/>
                                        <p:tgtEl>
                                          <p:spTgt spid="2435105"/>
                                        </p:tgtEl>
                                        <p:attrNameLst>
                                          <p:attrName>ppt_y</p:attrName>
                                        </p:attrNameLst>
                                      </p:cBhvr>
                                      <p:tavLst>
                                        <p:tav tm="0">
                                          <p:val>
                                            <p:strVal val="#ppt_y"/>
                                          </p:val>
                                        </p:tav>
                                        <p:tav tm="100000">
                                          <p:val>
                                            <p:strVal val="#ppt_y"/>
                                          </p:val>
                                        </p:tav>
                                      </p:tavLst>
                                    </p:anim>
                                    <p:anim calcmode="lin" valueType="num">
                                      <p:cBhvr>
                                        <p:cTn id="169" dur="500" fill="hold"/>
                                        <p:tgtEl>
                                          <p:spTgt spid="2435105"/>
                                        </p:tgtEl>
                                        <p:attrNameLst>
                                          <p:attrName>ppt_w</p:attrName>
                                        </p:attrNameLst>
                                      </p:cBhvr>
                                      <p:tavLst>
                                        <p:tav tm="0">
                                          <p:val>
                                            <p:fltVal val="0"/>
                                          </p:val>
                                        </p:tav>
                                        <p:tav tm="100000">
                                          <p:val>
                                            <p:strVal val="#ppt_w"/>
                                          </p:val>
                                        </p:tav>
                                      </p:tavLst>
                                    </p:anim>
                                    <p:anim calcmode="lin" valueType="num">
                                      <p:cBhvr>
                                        <p:cTn id="170" dur="500" fill="hold"/>
                                        <p:tgtEl>
                                          <p:spTgt spid="2435105"/>
                                        </p:tgtEl>
                                        <p:attrNameLst>
                                          <p:attrName>ppt_h</p:attrName>
                                        </p:attrNameLst>
                                      </p:cBhvr>
                                      <p:tavLst>
                                        <p:tav tm="0">
                                          <p:val>
                                            <p:strVal val="#ppt_h"/>
                                          </p:val>
                                        </p:tav>
                                        <p:tav tm="100000">
                                          <p:val>
                                            <p:strVal val="#ppt_h"/>
                                          </p:val>
                                        </p:tav>
                                      </p:tavLst>
                                    </p:anim>
                                  </p:childTnLst>
                                </p:cTn>
                              </p:par>
                            </p:childTnLst>
                          </p:cTn>
                        </p:par>
                        <p:par>
                          <p:cTn id="171" fill="hold" nodeType="afterGroup">
                            <p:stCondLst>
                              <p:cond delay="1000"/>
                            </p:stCondLst>
                            <p:childTnLst>
                              <p:par>
                                <p:cTn id="172" presetID="17" presetClass="entr" presetSubtype="8" fill="hold" grpId="0" nodeType="afterEffect">
                                  <p:stCondLst>
                                    <p:cond delay="0"/>
                                  </p:stCondLst>
                                  <p:childTnLst>
                                    <p:set>
                                      <p:cBhvr>
                                        <p:cTn id="173" dur="1" fill="hold">
                                          <p:stCondLst>
                                            <p:cond delay="0"/>
                                          </p:stCondLst>
                                        </p:cTn>
                                        <p:tgtEl>
                                          <p:spTgt spid="2435112"/>
                                        </p:tgtEl>
                                        <p:attrNameLst>
                                          <p:attrName>style.visibility</p:attrName>
                                        </p:attrNameLst>
                                      </p:cBhvr>
                                      <p:to>
                                        <p:strVal val="visible"/>
                                      </p:to>
                                    </p:set>
                                    <p:anim calcmode="lin" valueType="num">
                                      <p:cBhvr>
                                        <p:cTn id="174" dur="500" fill="hold"/>
                                        <p:tgtEl>
                                          <p:spTgt spid="2435112"/>
                                        </p:tgtEl>
                                        <p:attrNameLst>
                                          <p:attrName>ppt_x</p:attrName>
                                        </p:attrNameLst>
                                      </p:cBhvr>
                                      <p:tavLst>
                                        <p:tav tm="0">
                                          <p:val>
                                            <p:strVal val="#ppt_x-#ppt_w/2"/>
                                          </p:val>
                                        </p:tav>
                                        <p:tav tm="100000">
                                          <p:val>
                                            <p:strVal val="#ppt_x"/>
                                          </p:val>
                                        </p:tav>
                                      </p:tavLst>
                                    </p:anim>
                                    <p:anim calcmode="lin" valueType="num">
                                      <p:cBhvr>
                                        <p:cTn id="175" dur="500" fill="hold"/>
                                        <p:tgtEl>
                                          <p:spTgt spid="2435112"/>
                                        </p:tgtEl>
                                        <p:attrNameLst>
                                          <p:attrName>ppt_y</p:attrName>
                                        </p:attrNameLst>
                                      </p:cBhvr>
                                      <p:tavLst>
                                        <p:tav tm="0">
                                          <p:val>
                                            <p:strVal val="#ppt_y"/>
                                          </p:val>
                                        </p:tav>
                                        <p:tav tm="100000">
                                          <p:val>
                                            <p:strVal val="#ppt_y"/>
                                          </p:val>
                                        </p:tav>
                                      </p:tavLst>
                                    </p:anim>
                                    <p:anim calcmode="lin" valueType="num">
                                      <p:cBhvr>
                                        <p:cTn id="176" dur="500" fill="hold"/>
                                        <p:tgtEl>
                                          <p:spTgt spid="2435112"/>
                                        </p:tgtEl>
                                        <p:attrNameLst>
                                          <p:attrName>ppt_w</p:attrName>
                                        </p:attrNameLst>
                                      </p:cBhvr>
                                      <p:tavLst>
                                        <p:tav tm="0">
                                          <p:val>
                                            <p:fltVal val="0"/>
                                          </p:val>
                                        </p:tav>
                                        <p:tav tm="100000">
                                          <p:val>
                                            <p:strVal val="#ppt_w"/>
                                          </p:val>
                                        </p:tav>
                                      </p:tavLst>
                                    </p:anim>
                                    <p:anim calcmode="lin" valueType="num">
                                      <p:cBhvr>
                                        <p:cTn id="177" dur="500" fill="hold"/>
                                        <p:tgtEl>
                                          <p:spTgt spid="2435112"/>
                                        </p:tgtEl>
                                        <p:attrNameLst>
                                          <p:attrName>ppt_h</p:attrName>
                                        </p:attrNameLst>
                                      </p:cBhvr>
                                      <p:tavLst>
                                        <p:tav tm="0">
                                          <p:val>
                                            <p:strVal val="#ppt_h"/>
                                          </p:val>
                                        </p:tav>
                                        <p:tav tm="100000">
                                          <p:val>
                                            <p:strVal val="#ppt_h"/>
                                          </p:val>
                                        </p:tav>
                                      </p:tavLst>
                                    </p:anim>
                                  </p:childTnLst>
                                </p:cTn>
                              </p:par>
                            </p:childTnLst>
                          </p:cTn>
                        </p:par>
                        <p:par>
                          <p:cTn id="178" fill="hold" nodeType="afterGroup">
                            <p:stCondLst>
                              <p:cond delay="1500"/>
                            </p:stCondLst>
                            <p:childTnLst>
                              <p:par>
                                <p:cTn id="179" presetID="17" presetClass="entr" presetSubtype="8" fill="hold" grpId="0" nodeType="afterEffect">
                                  <p:stCondLst>
                                    <p:cond delay="0"/>
                                  </p:stCondLst>
                                  <p:childTnLst>
                                    <p:set>
                                      <p:cBhvr>
                                        <p:cTn id="180" dur="1" fill="hold">
                                          <p:stCondLst>
                                            <p:cond delay="0"/>
                                          </p:stCondLst>
                                        </p:cTn>
                                        <p:tgtEl>
                                          <p:spTgt spid="2435113"/>
                                        </p:tgtEl>
                                        <p:attrNameLst>
                                          <p:attrName>style.visibility</p:attrName>
                                        </p:attrNameLst>
                                      </p:cBhvr>
                                      <p:to>
                                        <p:strVal val="visible"/>
                                      </p:to>
                                    </p:set>
                                    <p:anim calcmode="lin" valueType="num">
                                      <p:cBhvr>
                                        <p:cTn id="181" dur="500" fill="hold"/>
                                        <p:tgtEl>
                                          <p:spTgt spid="2435113"/>
                                        </p:tgtEl>
                                        <p:attrNameLst>
                                          <p:attrName>ppt_x</p:attrName>
                                        </p:attrNameLst>
                                      </p:cBhvr>
                                      <p:tavLst>
                                        <p:tav tm="0">
                                          <p:val>
                                            <p:strVal val="#ppt_x-#ppt_w/2"/>
                                          </p:val>
                                        </p:tav>
                                        <p:tav tm="100000">
                                          <p:val>
                                            <p:strVal val="#ppt_x"/>
                                          </p:val>
                                        </p:tav>
                                      </p:tavLst>
                                    </p:anim>
                                    <p:anim calcmode="lin" valueType="num">
                                      <p:cBhvr>
                                        <p:cTn id="182" dur="500" fill="hold"/>
                                        <p:tgtEl>
                                          <p:spTgt spid="2435113"/>
                                        </p:tgtEl>
                                        <p:attrNameLst>
                                          <p:attrName>ppt_y</p:attrName>
                                        </p:attrNameLst>
                                      </p:cBhvr>
                                      <p:tavLst>
                                        <p:tav tm="0">
                                          <p:val>
                                            <p:strVal val="#ppt_y"/>
                                          </p:val>
                                        </p:tav>
                                        <p:tav tm="100000">
                                          <p:val>
                                            <p:strVal val="#ppt_y"/>
                                          </p:val>
                                        </p:tav>
                                      </p:tavLst>
                                    </p:anim>
                                    <p:anim calcmode="lin" valueType="num">
                                      <p:cBhvr>
                                        <p:cTn id="183" dur="500" fill="hold"/>
                                        <p:tgtEl>
                                          <p:spTgt spid="2435113"/>
                                        </p:tgtEl>
                                        <p:attrNameLst>
                                          <p:attrName>ppt_w</p:attrName>
                                        </p:attrNameLst>
                                      </p:cBhvr>
                                      <p:tavLst>
                                        <p:tav tm="0">
                                          <p:val>
                                            <p:fltVal val="0"/>
                                          </p:val>
                                        </p:tav>
                                        <p:tav tm="100000">
                                          <p:val>
                                            <p:strVal val="#ppt_w"/>
                                          </p:val>
                                        </p:tav>
                                      </p:tavLst>
                                    </p:anim>
                                    <p:anim calcmode="lin" valueType="num">
                                      <p:cBhvr>
                                        <p:cTn id="184" dur="500" fill="hold"/>
                                        <p:tgtEl>
                                          <p:spTgt spid="2435113"/>
                                        </p:tgtEl>
                                        <p:attrNameLst>
                                          <p:attrName>ppt_h</p:attrName>
                                        </p:attrNameLst>
                                      </p:cBhvr>
                                      <p:tavLst>
                                        <p:tav tm="0">
                                          <p:val>
                                            <p:strVal val="#ppt_h"/>
                                          </p:val>
                                        </p:tav>
                                        <p:tav tm="100000">
                                          <p:val>
                                            <p:strVal val="#ppt_h"/>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7" presetClass="entr" presetSubtype="2" fill="hold" nodeType="clickEffect">
                                  <p:stCondLst>
                                    <p:cond delay="0"/>
                                  </p:stCondLst>
                                  <p:childTnLst>
                                    <p:set>
                                      <p:cBhvr>
                                        <p:cTn id="188" dur="1" fill="hold">
                                          <p:stCondLst>
                                            <p:cond delay="0"/>
                                          </p:stCondLst>
                                        </p:cTn>
                                        <p:tgtEl>
                                          <p:spTgt spid="2435114"/>
                                        </p:tgtEl>
                                        <p:attrNameLst>
                                          <p:attrName>style.visibility</p:attrName>
                                        </p:attrNameLst>
                                      </p:cBhvr>
                                      <p:to>
                                        <p:strVal val="visible"/>
                                      </p:to>
                                    </p:set>
                                    <p:anim calcmode="lin" valueType="num">
                                      <p:cBhvr>
                                        <p:cTn id="189" dur="500" fill="hold"/>
                                        <p:tgtEl>
                                          <p:spTgt spid="2435114"/>
                                        </p:tgtEl>
                                        <p:attrNameLst>
                                          <p:attrName>ppt_x</p:attrName>
                                        </p:attrNameLst>
                                      </p:cBhvr>
                                      <p:tavLst>
                                        <p:tav tm="0">
                                          <p:val>
                                            <p:strVal val="#ppt_x+#ppt_w/2"/>
                                          </p:val>
                                        </p:tav>
                                        <p:tav tm="100000">
                                          <p:val>
                                            <p:strVal val="#ppt_x"/>
                                          </p:val>
                                        </p:tav>
                                      </p:tavLst>
                                    </p:anim>
                                    <p:anim calcmode="lin" valueType="num">
                                      <p:cBhvr>
                                        <p:cTn id="190" dur="500" fill="hold"/>
                                        <p:tgtEl>
                                          <p:spTgt spid="2435114"/>
                                        </p:tgtEl>
                                        <p:attrNameLst>
                                          <p:attrName>ppt_y</p:attrName>
                                        </p:attrNameLst>
                                      </p:cBhvr>
                                      <p:tavLst>
                                        <p:tav tm="0">
                                          <p:val>
                                            <p:strVal val="#ppt_y"/>
                                          </p:val>
                                        </p:tav>
                                        <p:tav tm="100000">
                                          <p:val>
                                            <p:strVal val="#ppt_y"/>
                                          </p:val>
                                        </p:tav>
                                      </p:tavLst>
                                    </p:anim>
                                    <p:anim calcmode="lin" valueType="num">
                                      <p:cBhvr>
                                        <p:cTn id="191" dur="500" fill="hold"/>
                                        <p:tgtEl>
                                          <p:spTgt spid="2435114"/>
                                        </p:tgtEl>
                                        <p:attrNameLst>
                                          <p:attrName>ppt_w</p:attrName>
                                        </p:attrNameLst>
                                      </p:cBhvr>
                                      <p:tavLst>
                                        <p:tav tm="0">
                                          <p:val>
                                            <p:fltVal val="0"/>
                                          </p:val>
                                        </p:tav>
                                        <p:tav tm="100000">
                                          <p:val>
                                            <p:strVal val="#ppt_w"/>
                                          </p:val>
                                        </p:tav>
                                      </p:tavLst>
                                    </p:anim>
                                    <p:anim calcmode="lin" valueType="num">
                                      <p:cBhvr>
                                        <p:cTn id="192" dur="500" fill="hold"/>
                                        <p:tgtEl>
                                          <p:spTgt spid="2435114"/>
                                        </p:tgtEl>
                                        <p:attrNameLst>
                                          <p:attrName>ppt_h</p:attrName>
                                        </p:attrNameLst>
                                      </p:cBhvr>
                                      <p:tavLst>
                                        <p:tav tm="0">
                                          <p:val>
                                            <p:strVal val="#ppt_h"/>
                                          </p:val>
                                        </p:tav>
                                        <p:tav tm="100000">
                                          <p:val>
                                            <p:strVal val="#ppt_h"/>
                                          </p:val>
                                        </p:tav>
                                      </p:tavLst>
                                    </p:anim>
                                  </p:childTnLst>
                                </p:cTn>
                              </p:par>
                            </p:childTnLst>
                          </p:cTn>
                        </p:par>
                        <p:par>
                          <p:cTn id="193" fill="hold" nodeType="afterGroup">
                            <p:stCondLst>
                              <p:cond delay="500"/>
                            </p:stCondLst>
                            <p:childTnLst>
                              <p:par>
                                <p:cTn id="194" presetID="17" presetClass="entr" presetSubtype="8" fill="hold" grpId="0" nodeType="afterEffect">
                                  <p:stCondLst>
                                    <p:cond delay="0"/>
                                  </p:stCondLst>
                                  <p:childTnLst>
                                    <p:set>
                                      <p:cBhvr>
                                        <p:cTn id="195" dur="1" fill="hold">
                                          <p:stCondLst>
                                            <p:cond delay="0"/>
                                          </p:stCondLst>
                                        </p:cTn>
                                        <p:tgtEl>
                                          <p:spTgt spid="2435119"/>
                                        </p:tgtEl>
                                        <p:attrNameLst>
                                          <p:attrName>style.visibility</p:attrName>
                                        </p:attrNameLst>
                                      </p:cBhvr>
                                      <p:to>
                                        <p:strVal val="visible"/>
                                      </p:to>
                                    </p:set>
                                    <p:anim calcmode="lin" valueType="num">
                                      <p:cBhvr>
                                        <p:cTn id="196" dur="500" fill="hold"/>
                                        <p:tgtEl>
                                          <p:spTgt spid="2435119"/>
                                        </p:tgtEl>
                                        <p:attrNameLst>
                                          <p:attrName>ppt_x</p:attrName>
                                        </p:attrNameLst>
                                      </p:cBhvr>
                                      <p:tavLst>
                                        <p:tav tm="0">
                                          <p:val>
                                            <p:strVal val="#ppt_x-#ppt_w/2"/>
                                          </p:val>
                                        </p:tav>
                                        <p:tav tm="100000">
                                          <p:val>
                                            <p:strVal val="#ppt_x"/>
                                          </p:val>
                                        </p:tav>
                                      </p:tavLst>
                                    </p:anim>
                                    <p:anim calcmode="lin" valueType="num">
                                      <p:cBhvr>
                                        <p:cTn id="197" dur="500" fill="hold"/>
                                        <p:tgtEl>
                                          <p:spTgt spid="2435119"/>
                                        </p:tgtEl>
                                        <p:attrNameLst>
                                          <p:attrName>ppt_y</p:attrName>
                                        </p:attrNameLst>
                                      </p:cBhvr>
                                      <p:tavLst>
                                        <p:tav tm="0">
                                          <p:val>
                                            <p:strVal val="#ppt_y"/>
                                          </p:val>
                                        </p:tav>
                                        <p:tav tm="100000">
                                          <p:val>
                                            <p:strVal val="#ppt_y"/>
                                          </p:val>
                                        </p:tav>
                                      </p:tavLst>
                                    </p:anim>
                                    <p:anim calcmode="lin" valueType="num">
                                      <p:cBhvr>
                                        <p:cTn id="198" dur="500" fill="hold"/>
                                        <p:tgtEl>
                                          <p:spTgt spid="2435119"/>
                                        </p:tgtEl>
                                        <p:attrNameLst>
                                          <p:attrName>ppt_w</p:attrName>
                                        </p:attrNameLst>
                                      </p:cBhvr>
                                      <p:tavLst>
                                        <p:tav tm="0">
                                          <p:val>
                                            <p:fltVal val="0"/>
                                          </p:val>
                                        </p:tav>
                                        <p:tav tm="100000">
                                          <p:val>
                                            <p:strVal val="#ppt_w"/>
                                          </p:val>
                                        </p:tav>
                                      </p:tavLst>
                                    </p:anim>
                                    <p:anim calcmode="lin" valueType="num">
                                      <p:cBhvr>
                                        <p:cTn id="199" dur="500" fill="hold"/>
                                        <p:tgtEl>
                                          <p:spTgt spid="2435119"/>
                                        </p:tgtEl>
                                        <p:attrNameLst>
                                          <p:attrName>ppt_h</p:attrName>
                                        </p:attrNameLst>
                                      </p:cBhvr>
                                      <p:tavLst>
                                        <p:tav tm="0">
                                          <p:val>
                                            <p:strVal val="#ppt_h"/>
                                          </p:val>
                                        </p:tav>
                                        <p:tav tm="100000">
                                          <p:val>
                                            <p:strVal val="#ppt_h"/>
                                          </p:val>
                                        </p:tav>
                                      </p:tavLst>
                                    </p:anim>
                                  </p:childTnLst>
                                </p:cTn>
                              </p:par>
                            </p:childTnLst>
                          </p:cTn>
                        </p:par>
                        <p:par>
                          <p:cTn id="200" fill="hold" nodeType="afterGroup">
                            <p:stCondLst>
                              <p:cond delay="1000"/>
                            </p:stCondLst>
                            <p:childTnLst>
                              <p:par>
                                <p:cTn id="201" presetID="17" presetClass="entr" presetSubtype="8" fill="hold" grpId="0" nodeType="afterEffect">
                                  <p:stCondLst>
                                    <p:cond delay="0"/>
                                  </p:stCondLst>
                                  <p:childTnLst>
                                    <p:set>
                                      <p:cBhvr>
                                        <p:cTn id="202" dur="1" fill="hold">
                                          <p:stCondLst>
                                            <p:cond delay="0"/>
                                          </p:stCondLst>
                                        </p:cTn>
                                        <p:tgtEl>
                                          <p:spTgt spid="2435120"/>
                                        </p:tgtEl>
                                        <p:attrNameLst>
                                          <p:attrName>style.visibility</p:attrName>
                                        </p:attrNameLst>
                                      </p:cBhvr>
                                      <p:to>
                                        <p:strVal val="visible"/>
                                      </p:to>
                                    </p:set>
                                    <p:anim calcmode="lin" valueType="num">
                                      <p:cBhvr>
                                        <p:cTn id="203" dur="500" fill="hold"/>
                                        <p:tgtEl>
                                          <p:spTgt spid="2435120"/>
                                        </p:tgtEl>
                                        <p:attrNameLst>
                                          <p:attrName>ppt_x</p:attrName>
                                        </p:attrNameLst>
                                      </p:cBhvr>
                                      <p:tavLst>
                                        <p:tav tm="0">
                                          <p:val>
                                            <p:strVal val="#ppt_x-#ppt_w/2"/>
                                          </p:val>
                                        </p:tav>
                                        <p:tav tm="100000">
                                          <p:val>
                                            <p:strVal val="#ppt_x"/>
                                          </p:val>
                                        </p:tav>
                                      </p:tavLst>
                                    </p:anim>
                                    <p:anim calcmode="lin" valueType="num">
                                      <p:cBhvr>
                                        <p:cTn id="204" dur="500" fill="hold"/>
                                        <p:tgtEl>
                                          <p:spTgt spid="2435120"/>
                                        </p:tgtEl>
                                        <p:attrNameLst>
                                          <p:attrName>ppt_y</p:attrName>
                                        </p:attrNameLst>
                                      </p:cBhvr>
                                      <p:tavLst>
                                        <p:tav tm="0">
                                          <p:val>
                                            <p:strVal val="#ppt_y"/>
                                          </p:val>
                                        </p:tav>
                                        <p:tav tm="100000">
                                          <p:val>
                                            <p:strVal val="#ppt_y"/>
                                          </p:val>
                                        </p:tav>
                                      </p:tavLst>
                                    </p:anim>
                                    <p:anim calcmode="lin" valueType="num">
                                      <p:cBhvr>
                                        <p:cTn id="205" dur="500" fill="hold"/>
                                        <p:tgtEl>
                                          <p:spTgt spid="2435120"/>
                                        </p:tgtEl>
                                        <p:attrNameLst>
                                          <p:attrName>ppt_w</p:attrName>
                                        </p:attrNameLst>
                                      </p:cBhvr>
                                      <p:tavLst>
                                        <p:tav tm="0">
                                          <p:val>
                                            <p:fltVal val="0"/>
                                          </p:val>
                                        </p:tav>
                                        <p:tav tm="100000">
                                          <p:val>
                                            <p:strVal val="#ppt_w"/>
                                          </p:val>
                                        </p:tav>
                                      </p:tavLst>
                                    </p:anim>
                                    <p:anim calcmode="lin" valueType="num">
                                      <p:cBhvr>
                                        <p:cTn id="206" dur="500" fill="hold"/>
                                        <p:tgtEl>
                                          <p:spTgt spid="2435120"/>
                                        </p:tgtEl>
                                        <p:attrNameLst>
                                          <p:attrName>ppt_h</p:attrName>
                                        </p:attrNameLst>
                                      </p:cBhvr>
                                      <p:tavLst>
                                        <p:tav tm="0">
                                          <p:val>
                                            <p:strVal val="#ppt_h"/>
                                          </p:val>
                                        </p:tav>
                                        <p:tav tm="100000">
                                          <p:val>
                                            <p:strVal val="#ppt_h"/>
                                          </p:val>
                                        </p:tav>
                                      </p:tavLst>
                                    </p:anim>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7" presetClass="entr" presetSubtype="8" fill="hold" grpId="0" nodeType="clickEffect">
                                  <p:stCondLst>
                                    <p:cond delay="0"/>
                                  </p:stCondLst>
                                  <p:childTnLst>
                                    <p:set>
                                      <p:cBhvr>
                                        <p:cTn id="210" dur="1" fill="hold">
                                          <p:stCondLst>
                                            <p:cond delay="0"/>
                                          </p:stCondLst>
                                        </p:cTn>
                                        <p:tgtEl>
                                          <p:spTgt spid="2435121"/>
                                        </p:tgtEl>
                                        <p:attrNameLst>
                                          <p:attrName>style.visibility</p:attrName>
                                        </p:attrNameLst>
                                      </p:cBhvr>
                                      <p:to>
                                        <p:strVal val="visible"/>
                                      </p:to>
                                    </p:set>
                                    <p:anim calcmode="lin" valueType="num">
                                      <p:cBhvr>
                                        <p:cTn id="211" dur="500" fill="hold"/>
                                        <p:tgtEl>
                                          <p:spTgt spid="2435121"/>
                                        </p:tgtEl>
                                        <p:attrNameLst>
                                          <p:attrName>ppt_x</p:attrName>
                                        </p:attrNameLst>
                                      </p:cBhvr>
                                      <p:tavLst>
                                        <p:tav tm="0">
                                          <p:val>
                                            <p:strVal val="#ppt_x-#ppt_w/2"/>
                                          </p:val>
                                        </p:tav>
                                        <p:tav tm="100000">
                                          <p:val>
                                            <p:strVal val="#ppt_x"/>
                                          </p:val>
                                        </p:tav>
                                      </p:tavLst>
                                    </p:anim>
                                    <p:anim calcmode="lin" valueType="num">
                                      <p:cBhvr>
                                        <p:cTn id="212" dur="500" fill="hold"/>
                                        <p:tgtEl>
                                          <p:spTgt spid="2435121"/>
                                        </p:tgtEl>
                                        <p:attrNameLst>
                                          <p:attrName>ppt_y</p:attrName>
                                        </p:attrNameLst>
                                      </p:cBhvr>
                                      <p:tavLst>
                                        <p:tav tm="0">
                                          <p:val>
                                            <p:strVal val="#ppt_y"/>
                                          </p:val>
                                        </p:tav>
                                        <p:tav tm="100000">
                                          <p:val>
                                            <p:strVal val="#ppt_y"/>
                                          </p:val>
                                        </p:tav>
                                      </p:tavLst>
                                    </p:anim>
                                    <p:anim calcmode="lin" valueType="num">
                                      <p:cBhvr>
                                        <p:cTn id="213" dur="500" fill="hold"/>
                                        <p:tgtEl>
                                          <p:spTgt spid="2435121"/>
                                        </p:tgtEl>
                                        <p:attrNameLst>
                                          <p:attrName>ppt_w</p:attrName>
                                        </p:attrNameLst>
                                      </p:cBhvr>
                                      <p:tavLst>
                                        <p:tav tm="0">
                                          <p:val>
                                            <p:fltVal val="0"/>
                                          </p:val>
                                        </p:tav>
                                        <p:tav tm="100000">
                                          <p:val>
                                            <p:strVal val="#ppt_w"/>
                                          </p:val>
                                        </p:tav>
                                      </p:tavLst>
                                    </p:anim>
                                    <p:anim calcmode="lin" valueType="num">
                                      <p:cBhvr>
                                        <p:cTn id="214" dur="500" fill="hold"/>
                                        <p:tgtEl>
                                          <p:spTgt spid="2435121"/>
                                        </p:tgtEl>
                                        <p:attrNameLst>
                                          <p:attrName>ppt_h</p:attrName>
                                        </p:attrNameLst>
                                      </p:cBhvr>
                                      <p:tavLst>
                                        <p:tav tm="0">
                                          <p:val>
                                            <p:strVal val="#ppt_h"/>
                                          </p:val>
                                        </p:tav>
                                        <p:tav tm="100000">
                                          <p:val>
                                            <p:strVal val="#ppt_h"/>
                                          </p:val>
                                        </p:tav>
                                      </p:tavLst>
                                    </p:anim>
                                  </p:childTnLst>
                                </p:cTn>
                              </p:par>
                            </p:childTnLst>
                          </p:cTn>
                        </p:par>
                        <p:par>
                          <p:cTn id="215" fill="hold" nodeType="afterGroup">
                            <p:stCondLst>
                              <p:cond delay="500"/>
                            </p:stCondLst>
                            <p:childTnLst>
                              <p:par>
                                <p:cTn id="216" presetID="17" presetClass="entr" presetSubtype="8" fill="hold" grpId="0" nodeType="afterEffect">
                                  <p:stCondLst>
                                    <p:cond delay="0"/>
                                  </p:stCondLst>
                                  <p:childTnLst>
                                    <p:set>
                                      <p:cBhvr>
                                        <p:cTn id="217" dur="1" fill="hold">
                                          <p:stCondLst>
                                            <p:cond delay="0"/>
                                          </p:stCondLst>
                                        </p:cTn>
                                        <p:tgtEl>
                                          <p:spTgt spid="2435122"/>
                                        </p:tgtEl>
                                        <p:attrNameLst>
                                          <p:attrName>style.visibility</p:attrName>
                                        </p:attrNameLst>
                                      </p:cBhvr>
                                      <p:to>
                                        <p:strVal val="visible"/>
                                      </p:to>
                                    </p:set>
                                    <p:anim calcmode="lin" valueType="num">
                                      <p:cBhvr>
                                        <p:cTn id="218" dur="500" fill="hold"/>
                                        <p:tgtEl>
                                          <p:spTgt spid="2435122"/>
                                        </p:tgtEl>
                                        <p:attrNameLst>
                                          <p:attrName>ppt_x</p:attrName>
                                        </p:attrNameLst>
                                      </p:cBhvr>
                                      <p:tavLst>
                                        <p:tav tm="0">
                                          <p:val>
                                            <p:strVal val="#ppt_x-#ppt_w/2"/>
                                          </p:val>
                                        </p:tav>
                                        <p:tav tm="100000">
                                          <p:val>
                                            <p:strVal val="#ppt_x"/>
                                          </p:val>
                                        </p:tav>
                                      </p:tavLst>
                                    </p:anim>
                                    <p:anim calcmode="lin" valueType="num">
                                      <p:cBhvr>
                                        <p:cTn id="219" dur="500" fill="hold"/>
                                        <p:tgtEl>
                                          <p:spTgt spid="2435122"/>
                                        </p:tgtEl>
                                        <p:attrNameLst>
                                          <p:attrName>ppt_y</p:attrName>
                                        </p:attrNameLst>
                                      </p:cBhvr>
                                      <p:tavLst>
                                        <p:tav tm="0">
                                          <p:val>
                                            <p:strVal val="#ppt_y"/>
                                          </p:val>
                                        </p:tav>
                                        <p:tav tm="100000">
                                          <p:val>
                                            <p:strVal val="#ppt_y"/>
                                          </p:val>
                                        </p:tav>
                                      </p:tavLst>
                                    </p:anim>
                                    <p:anim calcmode="lin" valueType="num">
                                      <p:cBhvr>
                                        <p:cTn id="220" dur="500" fill="hold"/>
                                        <p:tgtEl>
                                          <p:spTgt spid="2435122"/>
                                        </p:tgtEl>
                                        <p:attrNameLst>
                                          <p:attrName>ppt_w</p:attrName>
                                        </p:attrNameLst>
                                      </p:cBhvr>
                                      <p:tavLst>
                                        <p:tav tm="0">
                                          <p:val>
                                            <p:fltVal val="0"/>
                                          </p:val>
                                        </p:tav>
                                        <p:tav tm="100000">
                                          <p:val>
                                            <p:strVal val="#ppt_w"/>
                                          </p:val>
                                        </p:tav>
                                      </p:tavLst>
                                    </p:anim>
                                    <p:anim calcmode="lin" valueType="num">
                                      <p:cBhvr>
                                        <p:cTn id="221" dur="500" fill="hold"/>
                                        <p:tgtEl>
                                          <p:spTgt spid="2435122"/>
                                        </p:tgtEl>
                                        <p:attrNameLst>
                                          <p:attrName>ppt_h</p:attrName>
                                        </p:attrNameLst>
                                      </p:cBhvr>
                                      <p:tavLst>
                                        <p:tav tm="0">
                                          <p:val>
                                            <p:strVal val="#ppt_h"/>
                                          </p:val>
                                        </p:tav>
                                        <p:tav tm="100000">
                                          <p:val>
                                            <p:strVal val="#ppt_h"/>
                                          </p:val>
                                        </p:tav>
                                      </p:tavLst>
                                    </p:anim>
                                  </p:childTnLst>
                                </p:cTn>
                              </p:par>
                            </p:childTnLst>
                          </p:cTn>
                        </p:par>
                        <p:par>
                          <p:cTn id="222" fill="hold" nodeType="afterGroup">
                            <p:stCondLst>
                              <p:cond delay="1000"/>
                            </p:stCondLst>
                            <p:childTnLst>
                              <p:par>
                                <p:cTn id="223" presetID="17" presetClass="entr" presetSubtype="4" fill="hold" grpId="0" nodeType="afterEffect">
                                  <p:stCondLst>
                                    <p:cond delay="0"/>
                                  </p:stCondLst>
                                  <p:childTnLst>
                                    <p:set>
                                      <p:cBhvr>
                                        <p:cTn id="224" dur="1" fill="hold">
                                          <p:stCondLst>
                                            <p:cond delay="0"/>
                                          </p:stCondLst>
                                        </p:cTn>
                                        <p:tgtEl>
                                          <p:spTgt spid="2435124"/>
                                        </p:tgtEl>
                                        <p:attrNameLst>
                                          <p:attrName>style.visibility</p:attrName>
                                        </p:attrNameLst>
                                      </p:cBhvr>
                                      <p:to>
                                        <p:strVal val="visible"/>
                                      </p:to>
                                    </p:set>
                                    <p:anim calcmode="lin" valueType="num">
                                      <p:cBhvr>
                                        <p:cTn id="225" dur="500" fill="hold"/>
                                        <p:tgtEl>
                                          <p:spTgt spid="2435124"/>
                                        </p:tgtEl>
                                        <p:attrNameLst>
                                          <p:attrName>ppt_x</p:attrName>
                                        </p:attrNameLst>
                                      </p:cBhvr>
                                      <p:tavLst>
                                        <p:tav tm="0">
                                          <p:val>
                                            <p:strVal val="#ppt_x"/>
                                          </p:val>
                                        </p:tav>
                                        <p:tav tm="100000">
                                          <p:val>
                                            <p:strVal val="#ppt_x"/>
                                          </p:val>
                                        </p:tav>
                                      </p:tavLst>
                                    </p:anim>
                                    <p:anim calcmode="lin" valueType="num">
                                      <p:cBhvr>
                                        <p:cTn id="226" dur="500" fill="hold"/>
                                        <p:tgtEl>
                                          <p:spTgt spid="2435124"/>
                                        </p:tgtEl>
                                        <p:attrNameLst>
                                          <p:attrName>ppt_y</p:attrName>
                                        </p:attrNameLst>
                                      </p:cBhvr>
                                      <p:tavLst>
                                        <p:tav tm="0">
                                          <p:val>
                                            <p:strVal val="#ppt_y+#ppt_h/2"/>
                                          </p:val>
                                        </p:tav>
                                        <p:tav tm="100000">
                                          <p:val>
                                            <p:strVal val="#ppt_y"/>
                                          </p:val>
                                        </p:tav>
                                      </p:tavLst>
                                    </p:anim>
                                    <p:anim calcmode="lin" valueType="num">
                                      <p:cBhvr>
                                        <p:cTn id="227" dur="500" fill="hold"/>
                                        <p:tgtEl>
                                          <p:spTgt spid="2435124"/>
                                        </p:tgtEl>
                                        <p:attrNameLst>
                                          <p:attrName>ppt_w</p:attrName>
                                        </p:attrNameLst>
                                      </p:cBhvr>
                                      <p:tavLst>
                                        <p:tav tm="0">
                                          <p:val>
                                            <p:strVal val="#ppt_w"/>
                                          </p:val>
                                        </p:tav>
                                        <p:tav tm="100000">
                                          <p:val>
                                            <p:strVal val="#ppt_w"/>
                                          </p:val>
                                        </p:tav>
                                      </p:tavLst>
                                    </p:anim>
                                    <p:anim calcmode="lin" valueType="num">
                                      <p:cBhvr>
                                        <p:cTn id="228" dur="500" fill="hold"/>
                                        <p:tgtEl>
                                          <p:spTgt spid="2435124"/>
                                        </p:tgtEl>
                                        <p:attrNameLst>
                                          <p:attrName>ppt_h</p:attrName>
                                        </p:attrNameLst>
                                      </p:cBhvr>
                                      <p:tavLst>
                                        <p:tav tm="0">
                                          <p:val>
                                            <p:fltVal val="0"/>
                                          </p:val>
                                        </p:tav>
                                        <p:tav tm="100000">
                                          <p:val>
                                            <p:strVal val="#ppt_h"/>
                                          </p:val>
                                        </p:tav>
                                      </p:tavLst>
                                    </p:anim>
                                  </p:childTnLst>
                                </p:cTn>
                              </p:par>
                            </p:childTnLst>
                          </p:cTn>
                        </p:par>
                        <p:par>
                          <p:cTn id="229" fill="hold" nodeType="afterGroup">
                            <p:stCondLst>
                              <p:cond delay="1500"/>
                            </p:stCondLst>
                            <p:childTnLst>
                              <p:par>
                                <p:cTn id="230" presetID="16" presetClass="entr" presetSubtype="42" fill="hold" grpId="0" nodeType="afterEffect">
                                  <p:stCondLst>
                                    <p:cond delay="0"/>
                                  </p:stCondLst>
                                  <p:childTnLst>
                                    <p:set>
                                      <p:cBhvr>
                                        <p:cTn id="231" dur="1" fill="hold">
                                          <p:stCondLst>
                                            <p:cond delay="0"/>
                                          </p:stCondLst>
                                        </p:cTn>
                                        <p:tgtEl>
                                          <p:spTgt spid="2435123"/>
                                        </p:tgtEl>
                                        <p:attrNameLst>
                                          <p:attrName>style.visibility</p:attrName>
                                        </p:attrNameLst>
                                      </p:cBhvr>
                                      <p:to>
                                        <p:strVal val="visible"/>
                                      </p:to>
                                    </p:set>
                                    <p:animEffect transition="in" filter="barn(outHorizontal)">
                                      <p:cBhvr>
                                        <p:cTn id="232" dur="500"/>
                                        <p:tgtEl>
                                          <p:spTgt spid="2435123"/>
                                        </p:tgtEl>
                                      </p:cBhvr>
                                    </p:animEffect>
                                  </p:childTnLst>
                                </p:cTn>
                              </p:par>
                            </p:childTnLst>
                          </p:cTn>
                        </p:par>
                        <p:par>
                          <p:cTn id="233" fill="hold" nodeType="afterGroup">
                            <p:stCondLst>
                              <p:cond delay="2000"/>
                            </p:stCondLst>
                            <p:childTnLst>
                              <p:par>
                                <p:cTn id="234" presetID="2" presetClass="entr" presetSubtype="4" fill="hold" grpId="0" nodeType="afterEffect">
                                  <p:stCondLst>
                                    <p:cond delay="0"/>
                                  </p:stCondLst>
                                  <p:childTnLst>
                                    <p:set>
                                      <p:cBhvr>
                                        <p:cTn id="235" dur="1" fill="hold">
                                          <p:stCondLst>
                                            <p:cond delay="0"/>
                                          </p:stCondLst>
                                        </p:cTn>
                                        <p:tgtEl>
                                          <p:spTgt spid="2435125"/>
                                        </p:tgtEl>
                                        <p:attrNameLst>
                                          <p:attrName>style.visibility</p:attrName>
                                        </p:attrNameLst>
                                      </p:cBhvr>
                                      <p:to>
                                        <p:strVal val="visible"/>
                                      </p:to>
                                    </p:set>
                                    <p:anim calcmode="lin" valueType="num">
                                      <p:cBhvr additive="base">
                                        <p:cTn id="236" dur="500" fill="hold"/>
                                        <p:tgtEl>
                                          <p:spTgt spid="2435125"/>
                                        </p:tgtEl>
                                        <p:attrNameLst>
                                          <p:attrName>ppt_x</p:attrName>
                                        </p:attrNameLst>
                                      </p:cBhvr>
                                      <p:tavLst>
                                        <p:tav tm="0">
                                          <p:val>
                                            <p:strVal val="#ppt_x"/>
                                          </p:val>
                                        </p:tav>
                                        <p:tav tm="100000">
                                          <p:val>
                                            <p:strVal val="#ppt_x"/>
                                          </p:val>
                                        </p:tav>
                                      </p:tavLst>
                                    </p:anim>
                                    <p:anim calcmode="lin" valueType="num">
                                      <p:cBhvr additive="base">
                                        <p:cTn id="237" dur="500" fill="hold"/>
                                        <p:tgtEl>
                                          <p:spTgt spid="24351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5076" grpId="0" animBg="1"/>
      <p:bldP spid="2435077" grpId="0" animBg="1"/>
      <p:bldP spid="2435078" grpId="0" animBg="1"/>
      <p:bldP spid="2435078" grpId="1" animBg="1"/>
      <p:bldP spid="2435079" grpId="0" animBg="1"/>
      <p:bldP spid="2435080" grpId="0" animBg="1"/>
      <p:bldP spid="2435081" grpId="0" animBg="1"/>
      <p:bldP spid="2435082" grpId="0" animBg="1"/>
      <p:bldP spid="2435083" grpId="0" animBg="1"/>
      <p:bldP spid="2435084" grpId="0" animBg="1"/>
      <p:bldP spid="2435085" grpId="0" animBg="1"/>
      <p:bldP spid="2435091" grpId="0" animBg="1"/>
      <p:bldP spid="2435092" grpId="0" animBg="1"/>
      <p:bldP spid="2435093" grpId="0" animBg="1"/>
      <p:bldP spid="2435094" grpId="0" animBg="1"/>
      <p:bldP spid="2435095" grpId="0" animBg="1"/>
      <p:bldP spid="2435096" grpId="0" animBg="1"/>
      <p:bldP spid="2435097" grpId="0" animBg="1"/>
      <p:bldP spid="2435098" grpId="0" animBg="1"/>
      <p:bldP spid="2435102" grpId="0" animBg="1"/>
      <p:bldP spid="2435103" grpId="0" autoUpdateAnimBg="0"/>
      <p:bldP spid="2435104" grpId="0"/>
      <p:bldP spid="2435105" grpId="0" autoUpdateAnimBg="0"/>
      <p:bldP spid="2435106" grpId="0" animBg="1" autoUpdateAnimBg="0"/>
      <p:bldP spid="2435107" grpId="0" animBg="1" autoUpdateAnimBg="0"/>
      <p:bldP spid="2435108" grpId="0" animBg="1" autoUpdateAnimBg="0"/>
      <p:bldP spid="2435109" grpId="0" animBg="1" autoUpdateAnimBg="0"/>
      <p:bldP spid="2435110" grpId="0" animBg="1" autoUpdateAnimBg="0"/>
      <p:bldP spid="2435111" grpId="0" animBg="1"/>
      <p:bldP spid="2435112" grpId="0" animBg="1"/>
      <p:bldP spid="2435113" grpId="0" autoUpdateAnimBg="0"/>
      <p:bldP spid="2435119" grpId="0" animBg="1"/>
      <p:bldP spid="2435120" grpId="0" autoUpdateAnimBg="0"/>
      <p:bldP spid="2435121" grpId="0" animBg="1"/>
      <p:bldP spid="2435122" grpId="0" animBg="1"/>
      <p:bldP spid="2435123" grpId="0" autoUpdateAnimBg="0"/>
      <p:bldP spid="2435124" grpId="0" animBg="1"/>
      <p:bldP spid="2435125" grpId="0" autoUpdateAnimBg="0"/>
      <p:bldP spid="243512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幻灯片编号占位符 5"/>
          <p:cNvSpPr>
            <a:spLocks noGrp="1"/>
          </p:cNvSpPr>
          <p:nvPr>
            <p:ph type="sldNum" sz="quarter" idx="12"/>
          </p:nvPr>
        </p:nvSpPr>
        <p:spPr/>
        <p:txBody>
          <a:bodyPr/>
          <a:lstStyle/>
          <a:p>
            <a:pPr>
              <a:defRPr/>
            </a:pPr>
            <a:fld id="{8768EC08-1EAA-7543-A560-B84963FE9441}" type="slidenum">
              <a:rPr lang="en-US" altLang="zh-CN"/>
              <a:pPr>
                <a:defRPr/>
              </a:pPr>
              <a:t>56</a:t>
            </a:fld>
            <a:endParaRPr lang="en-US" altLang="zh-CN"/>
          </a:p>
        </p:txBody>
      </p:sp>
      <p:sp>
        <p:nvSpPr>
          <p:cNvPr id="2438146" name="Rectangle 2"/>
          <p:cNvSpPr>
            <a:spLocks noGrp="1" noChangeArrowheads="1"/>
          </p:cNvSpPr>
          <p:nvPr>
            <p:ph type="title"/>
          </p:nvPr>
        </p:nvSpPr>
        <p:spPr/>
        <p:txBody>
          <a:bodyPr/>
          <a:lstStyle/>
          <a:p>
            <a:pPr>
              <a:defRPr/>
            </a:pPr>
            <a:r>
              <a:rPr lang="zh-CN" altLang="en-US" dirty="0">
                <a:latin typeface="宋体" charset="0"/>
              </a:rPr>
              <a:t>第四节</a:t>
            </a:r>
            <a:r>
              <a:rPr lang="en-US" altLang="zh-CN" dirty="0">
                <a:latin typeface="宋体" charset="0"/>
              </a:rPr>
              <a:t> </a:t>
            </a:r>
            <a:r>
              <a:rPr lang="zh-CN" altLang="en-US" dirty="0"/>
              <a:t>供应链业务流程再造</a:t>
            </a:r>
          </a:p>
        </p:txBody>
      </p:sp>
      <p:sp>
        <p:nvSpPr>
          <p:cNvPr id="2438147" name="Rectangle 3"/>
          <p:cNvSpPr>
            <a:spLocks noGrp="1" noChangeArrowheads="1"/>
          </p:cNvSpPr>
          <p:nvPr>
            <p:ph type="body" idx="1"/>
          </p:nvPr>
        </p:nvSpPr>
        <p:spPr/>
        <p:txBody>
          <a:bodyPr/>
          <a:lstStyle/>
          <a:p>
            <a:pPr>
              <a:lnSpc>
                <a:spcPct val="80000"/>
              </a:lnSpc>
            </a:pPr>
            <a:r>
              <a:rPr lang="en-US" altLang="zh-CN" dirty="0">
                <a:latin typeface="Times New Roman" charset="0"/>
                <a:ea typeface="黑体" charset="0"/>
                <a:cs typeface="黑体" charset="0"/>
              </a:rPr>
              <a:t>BPR</a:t>
            </a:r>
            <a:r>
              <a:rPr lang="zh-CN" altLang="en-US" dirty="0">
                <a:solidFill>
                  <a:srgbClr val="FF0000"/>
                </a:solidFill>
                <a:latin typeface="Times New Roman" charset="0"/>
                <a:ea typeface="黑体" charset="0"/>
                <a:cs typeface="黑体" charset="0"/>
              </a:rPr>
              <a:t>定义：</a:t>
            </a:r>
            <a:r>
              <a:rPr lang="zh-CN" altLang="en-US" sz="2400" dirty="0">
                <a:latin typeface="Times New Roman" charset="0"/>
                <a:ea typeface="黑体" charset="0"/>
                <a:cs typeface="黑体" charset="0"/>
              </a:rPr>
              <a:t>对业务</a:t>
            </a:r>
            <a:r>
              <a:rPr lang="zh-CN" altLang="en-US" sz="2400" dirty="0">
                <a:solidFill>
                  <a:srgbClr val="FF3300"/>
                </a:solidFill>
                <a:effectLst>
                  <a:outerShdw blurRad="38100" dist="38100" dir="2700000" algn="tl">
                    <a:srgbClr val="DDDDDD"/>
                  </a:outerShdw>
                </a:effectLst>
                <a:latin typeface="Times New Roman" charset="0"/>
                <a:ea typeface="黑体" charset="0"/>
                <a:cs typeface="黑体" charset="0"/>
              </a:rPr>
              <a:t>流程</a:t>
            </a:r>
            <a:r>
              <a:rPr lang="en-US" altLang="zh-CN" sz="2000" dirty="0">
                <a:latin typeface="Times New Roman" charset="0"/>
                <a:ea typeface="黑体" charset="0"/>
                <a:cs typeface="黑体" charset="0"/>
              </a:rPr>
              <a:t>(Process)</a:t>
            </a:r>
            <a:r>
              <a:rPr lang="zh-CN" altLang="en-US" sz="2400" dirty="0">
                <a:latin typeface="Times New Roman" charset="0"/>
                <a:ea typeface="黑体" charset="0"/>
                <a:cs typeface="黑体" charset="0"/>
              </a:rPr>
              <a:t>进行</a:t>
            </a:r>
            <a:r>
              <a:rPr lang="zh-CN" altLang="en-US" sz="2400" dirty="0">
                <a:solidFill>
                  <a:srgbClr val="FF3300"/>
                </a:solidFill>
                <a:effectLst>
                  <a:outerShdw blurRad="38100" dist="38100" dir="2700000" algn="tl">
                    <a:srgbClr val="DDDDDD"/>
                  </a:outerShdw>
                </a:effectLst>
                <a:latin typeface="Times New Roman" charset="0"/>
                <a:ea typeface="黑体" charset="0"/>
                <a:cs typeface="黑体" charset="0"/>
              </a:rPr>
              <a:t>根本的</a:t>
            </a:r>
            <a:r>
              <a:rPr lang="en-US" altLang="zh-CN" sz="2000" dirty="0">
                <a:latin typeface="Times New Roman" charset="0"/>
                <a:ea typeface="黑体" charset="0"/>
                <a:cs typeface="黑体" charset="0"/>
              </a:rPr>
              <a:t>(Fundamental)</a:t>
            </a:r>
            <a:r>
              <a:rPr lang="zh-CN" altLang="en-US" sz="2400" dirty="0">
                <a:latin typeface="Times New Roman" charset="0"/>
                <a:ea typeface="黑体" charset="0"/>
                <a:cs typeface="黑体" charset="0"/>
              </a:rPr>
              <a:t>重新思考和</a:t>
            </a:r>
            <a:r>
              <a:rPr lang="zh-CN" altLang="en-US" sz="2400" dirty="0">
                <a:solidFill>
                  <a:srgbClr val="FF3300"/>
                </a:solidFill>
                <a:effectLst>
                  <a:outerShdw blurRad="38100" dist="38100" dir="2700000" algn="tl">
                    <a:srgbClr val="DDDDDD"/>
                  </a:outerShdw>
                </a:effectLst>
                <a:latin typeface="Times New Roman" charset="0"/>
                <a:ea typeface="黑体" charset="0"/>
                <a:cs typeface="黑体" charset="0"/>
              </a:rPr>
              <a:t>彻底的</a:t>
            </a:r>
            <a:r>
              <a:rPr lang="en-US" altLang="zh-CN" sz="2000" dirty="0">
                <a:latin typeface="Times New Roman" charset="0"/>
                <a:ea typeface="黑体" charset="0"/>
                <a:cs typeface="黑体" charset="0"/>
              </a:rPr>
              <a:t>(Radical)</a:t>
            </a:r>
            <a:r>
              <a:rPr lang="zh-CN" altLang="en-US" sz="2400" dirty="0">
                <a:latin typeface="Times New Roman" charset="0"/>
                <a:ea typeface="黑体" charset="0"/>
                <a:cs typeface="黑体" charset="0"/>
              </a:rPr>
              <a:t>重新设计</a:t>
            </a:r>
            <a:r>
              <a:rPr lang="en-US" altLang="zh-CN" sz="2400" dirty="0">
                <a:latin typeface="Times New Roman" charset="0"/>
                <a:ea typeface="黑体" charset="0"/>
                <a:cs typeface="黑体" charset="0"/>
              </a:rPr>
              <a:t>, </a:t>
            </a:r>
            <a:r>
              <a:rPr lang="zh-CN" altLang="en-US" sz="2400" dirty="0">
                <a:latin typeface="Times New Roman" charset="0"/>
                <a:ea typeface="黑体" charset="0"/>
                <a:cs typeface="黑体" charset="0"/>
              </a:rPr>
              <a:t>从而获得成本、质量、服务和速度等方面业绩的</a:t>
            </a:r>
            <a:r>
              <a:rPr lang="zh-CN" altLang="en-US" sz="2400" dirty="0">
                <a:solidFill>
                  <a:srgbClr val="FF3300"/>
                </a:solidFill>
                <a:effectLst>
                  <a:outerShdw blurRad="38100" dist="38100" dir="2700000" algn="tl">
                    <a:srgbClr val="DDDDDD"/>
                  </a:outerShdw>
                </a:effectLst>
                <a:latin typeface="Times New Roman" charset="0"/>
                <a:ea typeface="黑体" charset="0"/>
                <a:cs typeface="黑体" charset="0"/>
              </a:rPr>
              <a:t>显著</a:t>
            </a:r>
            <a:r>
              <a:rPr lang="en-US" altLang="zh-CN" sz="2000" dirty="0">
                <a:latin typeface="Times New Roman" charset="0"/>
                <a:ea typeface="黑体" charset="0"/>
                <a:cs typeface="黑体" charset="0"/>
              </a:rPr>
              <a:t>(Dramatic)</a:t>
            </a:r>
            <a:r>
              <a:rPr lang="zh-CN" altLang="en-US" sz="2400" dirty="0">
                <a:latin typeface="Times New Roman" charset="0"/>
                <a:ea typeface="黑体" charset="0"/>
                <a:cs typeface="黑体" charset="0"/>
              </a:rPr>
              <a:t>改善。</a:t>
            </a:r>
            <a:r>
              <a:rPr lang="en-US" altLang="zh-CN" sz="2000" dirty="0">
                <a:latin typeface="宋体" charset="0"/>
                <a:ea typeface="宋体" charset="0"/>
                <a:cs typeface="宋体" charset="0"/>
              </a:rPr>
              <a:t>——</a:t>
            </a:r>
            <a:r>
              <a:rPr lang="zh-CN" altLang="en-US" sz="2000" dirty="0">
                <a:latin typeface="Times New Roman" charset="0"/>
                <a:ea typeface="宋体" charset="0"/>
                <a:cs typeface="宋体" charset="0"/>
              </a:rPr>
              <a:t>哈默和钱辟</a:t>
            </a:r>
            <a:endParaRPr lang="en-US" altLang="zh-CN" sz="2000" dirty="0">
              <a:latin typeface="Times New Roman" charset="0"/>
              <a:ea typeface="宋体" charset="0"/>
              <a:cs typeface="宋体" charset="0"/>
            </a:endParaRPr>
          </a:p>
          <a:p>
            <a:pPr>
              <a:lnSpc>
                <a:spcPct val="80000"/>
              </a:lnSpc>
            </a:pPr>
            <a:r>
              <a:rPr lang="en-US" altLang="zh-CN" dirty="0">
                <a:solidFill>
                  <a:srgbClr val="FF0000"/>
                </a:solidFill>
                <a:latin typeface="Times New Roman" charset="0"/>
                <a:ea typeface="黑体" charset="0"/>
                <a:cs typeface="黑体" charset="0"/>
              </a:rPr>
              <a:t>BPR</a:t>
            </a:r>
            <a:r>
              <a:rPr lang="zh-CN" altLang="en-US" dirty="0">
                <a:solidFill>
                  <a:srgbClr val="FF0000"/>
                </a:solidFill>
                <a:latin typeface="Times New Roman" charset="0"/>
                <a:ea typeface="黑体" charset="0"/>
                <a:cs typeface="黑体" charset="0"/>
              </a:rPr>
              <a:t>方法：</a:t>
            </a:r>
            <a:r>
              <a:rPr lang="zh-CN" altLang="en-US" dirty="0">
                <a:latin typeface="Times New Roman" charset="0"/>
                <a:ea typeface="黑体" charset="0"/>
                <a:cs typeface="黑体" charset="0"/>
              </a:rPr>
              <a:t>删除、简化</a:t>
            </a:r>
            <a:r>
              <a:rPr lang="zh-CN" altLang="en-US" b="0" dirty="0">
                <a:latin typeface="Times New Roman" charset="0"/>
                <a:ea typeface="黑体" charset="0"/>
                <a:cs typeface="黑体" charset="0"/>
              </a:rPr>
              <a:t>、</a:t>
            </a:r>
            <a:r>
              <a:rPr lang="zh-CN" altLang="en-US" dirty="0">
                <a:latin typeface="Times New Roman" charset="0"/>
                <a:ea typeface="黑体" charset="0"/>
                <a:cs typeface="黑体" charset="0"/>
              </a:rPr>
              <a:t>整合</a:t>
            </a:r>
            <a:r>
              <a:rPr lang="zh-CN" altLang="en-US" b="0" dirty="0">
                <a:latin typeface="Times New Roman" charset="0"/>
                <a:ea typeface="黑体" charset="0"/>
                <a:cs typeface="黑体" charset="0"/>
              </a:rPr>
              <a:t>、</a:t>
            </a:r>
            <a:r>
              <a:rPr lang="zh-CN" altLang="en-US" dirty="0">
                <a:latin typeface="Times New Roman" charset="0"/>
                <a:ea typeface="黑体" charset="0"/>
                <a:cs typeface="黑体" charset="0"/>
              </a:rPr>
              <a:t>改变</a:t>
            </a:r>
            <a:r>
              <a:rPr lang="zh-CN" altLang="en-US" b="0" dirty="0">
                <a:latin typeface="Times New Roman" charset="0"/>
                <a:ea typeface="黑体" charset="0"/>
                <a:cs typeface="黑体" charset="0"/>
              </a:rPr>
              <a:t>、</a:t>
            </a:r>
            <a:r>
              <a:rPr lang="zh-CN" altLang="en-US" dirty="0">
                <a:latin typeface="Times New Roman" charset="0"/>
                <a:ea typeface="黑体" charset="0"/>
                <a:cs typeface="黑体" charset="0"/>
              </a:rPr>
              <a:t>自动化</a:t>
            </a:r>
            <a:endParaRPr lang="en-US" altLang="zh-CN" dirty="0">
              <a:latin typeface="Times New Roman" charset="0"/>
              <a:ea typeface="黑体" charset="0"/>
              <a:cs typeface="黑体" charset="0"/>
            </a:endParaRPr>
          </a:p>
          <a:p>
            <a:pPr>
              <a:lnSpc>
                <a:spcPct val="80000"/>
              </a:lnSpc>
            </a:pPr>
            <a:r>
              <a:rPr lang="zh-CN" altLang="en-US" dirty="0">
                <a:latin typeface="Times New Roman" charset="0"/>
                <a:ea typeface="黑体" charset="0"/>
                <a:cs typeface="黑体" charset="0"/>
              </a:rPr>
              <a:t>案例：戴尔计算机的再造流程</a:t>
            </a:r>
            <a:endParaRPr lang="en-US" altLang="zh-CN" dirty="0">
              <a:latin typeface="Times New Roman" charset="0"/>
              <a:ea typeface="黑体" charset="0"/>
              <a:cs typeface="黑体" charset="0"/>
            </a:endParaRPr>
          </a:p>
          <a:p>
            <a:pPr lvl="1">
              <a:lnSpc>
                <a:spcPct val="80000"/>
              </a:lnSpc>
            </a:pPr>
            <a:r>
              <a:rPr lang="zh-CN" altLang="en-US" sz="2200" dirty="0">
                <a:latin typeface="Times New Roman" charset="0"/>
                <a:ea typeface="黑体" charset="0"/>
                <a:cs typeface="黑体" charset="0"/>
              </a:rPr>
              <a:t>直销模式：无成品库存</a:t>
            </a:r>
            <a:endParaRPr lang="en-US" altLang="zh-CN" sz="2200" dirty="0">
              <a:latin typeface="Times New Roman" charset="0"/>
              <a:ea typeface="黑体" charset="0"/>
              <a:cs typeface="黑体" charset="0"/>
            </a:endParaRPr>
          </a:p>
          <a:p>
            <a:pPr lvl="1">
              <a:lnSpc>
                <a:spcPct val="80000"/>
              </a:lnSpc>
            </a:pPr>
            <a:r>
              <a:rPr lang="zh-CN" altLang="en-US" sz="2200" dirty="0">
                <a:latin typeface="Times New Roman" charset="0"/>
                <a:ea typeface="黑体" charset="0"/>
                <a:cs typeface="黑体" charset="0"/>
              </a:rPr>
              <a:t>新的流程：</a:t>
            </a:r>
            <a:r>
              <a:rPr lang="en-US" altLang="zh-CN" sz="2200" dirty="0">
                <a:latin typeface="Times New Roman" charset="0"/>
                <a:ea typeface="黑体" charset="0"/>
                <a:cs typeface="黑体" charset="0"/>
              </a:rPr>
              <a:t> </a:t>
            </a:r>
            <a:r>
              <a:rPr lang="en-US" altLang="zh-CN" sz="1800" dirty="0">
                <a:latin typeface="Times New Roman" charset="0"/>
                <a:ea typeface="黑体" charset="0"/>
                <a:cs typeface="黑体" charset="0"/>
              </a:rPr>
              <a:t>VMI+</a:t>
            </a:r>
            <a:r>
              <a:rPr lang="zh-CN" altLang="en-US" sz="1800" dirty="0">
                <a:solidFill>
                  <a:srgbClr val="009900"/>
                </a:solidFill>
                <a:effectLst>
                  <a:outerShdw blurRad="38100" dist="38100" dir="2700000" algn="tl">
                    <a:srgbClr val="DDDDDD"/>
                  </a:outerShdw>
                </a:effectLst>
                <a:latin typeface="Times New Roman" charset="0"/>
                <a:ea typeface="黑体" charset="0"/>
                <a:cs typeface="黑体" charset="0"/>
              </a:rPr>
              <a:t>并行工程</a:t>
            </a:r>
          </a:p>
        </p:txBody>
      </p:sp>
      <p:grpSp>
        <p:nvGrpSpPr>
          <p:cNvPr id="2438254" name="Group 110"/>
          <p:cNvGrpSpPr>
            <a:grpSpLocks/>
          </p:cNvGrpSpPr>
          <p:nvPr/>
        </p:nvGrpSpPr>
        <p:grpSpPr bwMode="auto">
          <a:xfrm>
            <a:off x="971600" y="3356992"/>
            <a:ext cx="7705725" cy="2803525"/>
            <a:chOff x="521" y="1616"/>
            <a:chExt cx="4854" cy="1766"/>
          </a:xfrm>
        </p:grpSpPr>
        <p:sp>
          <p:nvSpPr>
            <p:cNvPr id="79877" name="AutoShape 57"/>
            <p:cNvSpPr>
              <a:spLocks noChangeAspect="1" noChangeArrowheads="1"/>
            </p:cNvSpPr>
            <p:nvPr/>
          </p:nvSpPr>
          <p:spPr bwMode="auto">
            <a:xfrm>
              <a:off x="521" y="1621"/>
              <a:ext cx="4808" cy="17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p>
              <a:endParaRPr lang="zh-CN" altLang="en-US"/>
            </a:p>
          </p:txBody>
        </p:sp>
        <p:sp>
          <p:nvSpPr>
            <p:cNvPr id="2438202" name="Text Box 58"/>
            <p:cNvSpPr txBox="1">
              <a:spLocks noChangeArrowheads="1"/>
            </p:cNvSpPr>
            <p:nvPr/>
          </p:nvSpPr>
          <p:spPr bwMode="auto">
            <a:xfrm>
              <a:off x="765" y="1890"/>
              <a:ext cx="342" cy="17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订单</a:t>
              </a:r>
              <a:endParaRPr lang="zh-CN" altLang="en-US" sz="1400"/>
            </a:p>
          </p:txBody>
        </p:sp>
        <p:sp>
          <p:nvSpPr>
            <p:cNvPr id="2438203" name="Text Box 59"/>
            <p:cNvSpPr txBox="1">
              <a:spLocks noChangeArrowheads="1"/>
            </p:cNvSpPr>
            <p:nvPr/>
          </p:nvSpPr>
          <p:spPr bwMode="auto">
            <a:xfrm>
              <a:off x="1649" y="1630"/>
              <a:ext cx="364" cy="27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信用卡</a:t>
              </a:r>
              <a:endParaRPr sz="1400" noProof="1">
                <a:solidFill>
                  <a:srgbClr val="000000"/>
                </a:solidFill>
                <a:latin typeface="宋体" charset="0"/>
              </a:endParaRPr>
            </a:p>
            <a:p>
              <a:pPr algn="ctr">
                <a:lnSpc>
                  <a:spcPct val="75000"/>
                </a:lnSpc>
                <a:spcBef>
                  <a:spcPct val="20000"/>
                </a:spcBef>
                <a:defRPr/>
              </a:pPr>
              <a:r>
                <a:rPr sz="1400" noProof="1">
                  <a:solidFill>
                    <a:srgbClr val="000000"/>
                  </a:solidFill>
                </a:rPr>
                <a:t>公司</a:t>
              </a:r>
              <a:endParaRPr lang="zh-CN" altLang="en-US" sz="1400"/>
            </a:p>
          </p:txBody>
        </p:sp>
        <p:sp>
          <p:nvSpPr>
            <p:cNvPr id="2438204" name="Text Box 60"/>
            <p:cNvSpPr txBox="1">
              <a:spLocks noChangeArrowheads="1"/>
            </p:cNvSpPr>
            <p:nvPr/>
          </p:nvSpPr>
          <p:spPr bwMode="auto">
            <a:xfrm>
              <a:off x="2530" y="2390"/>
              <a:ext cx="457"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付款单</a:t>
              </a:r>
              <a:endParaRPr lang="zh-CN" altLang="en-US" sz="1400"/>
            </a:p>
          </p:txBody>
        </p:sp>
        <p:sp>
          <p:nvSpPr>
            <p:cNvPr id="2438205" name="Text Box 61"/>
            <p:cNvSpPr txBox="1">
              <a:spLocks noChangeArrowheads="1"/>
            </p:cNvSpPr>
            <p:nvPr/>
          </p:nvSpPr>
          <p:spPr bwMode="auto">
            <a:xfrm>
              <a:off x="3225" y="2125"/>
              <a:ext cx="342"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取件</a:t>
              </a:r>
              <a:endParaRPr lang="zh-CN" altLang="en-US" sz="1400"/>
            </a:p>
          </p:txBody>
        </p:sp>
        <p:sp>
          <p:nvSpPr>
            <p:cNvPr id="2438206" name="Text Box 62"/>
            <p:cNvSpPr txBox="1">
              <a:spLocks noChangeArrowheads="1"/>
            </p:cNvSpPr>
            <p:nvPr/>
          </p:nvSpPr>
          <p:spPr bwMode="auto">
            <a:xfrm>
              <a:off x="3186" y="2650"/>
              <a:ext cx="407"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采购款</a:t>
              </a:r>
              <a:endParaRPr lang="zh-CN" altLang="en-US" sz="1400"/>
            </a:p>
          </p:txBody>
        </p:sp>
        <p:sp>
          <p:nvSpPr>
            <p:cNvPr id="2438207" name="Line 63"/>
            <p:cNvSpPr>
              <a:spLocks noChangeShapeType="1"/>
            </p:cNvSpPr>
            <p:nvPr/>
          </p:nvSpPr>
          <p:spPr bwMode="auto">
            <a:xfrm>
              <a:off x="677" y="1809"/>
              <a:ext cx="1"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08" name="Line 64"/>
            <p:cNvSpPr>
              <a:spLocks noChangeShapeType="1"/>
            </p:cNvSpPr>
            <p:nvPr/>
          </p:nvSpPr>
          <p:spPr bwMode="auto">
            <a:xfrm>
              <a:off x="1221" y="1809"/>
              <a:ext cx="0"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09" name="Line 65"/>
            <p:cNvSpPr>
              <a:spLocks noChangeShapeType="1"/>
            </p:cNvSpPr>
            <p:nvPr/>
          </p:nvSpPr>
          <p:spPr bwMode="auto">
            <a:xfrm>
              <a:off x="3076" y="1809"/>
              <a:ext cx="0"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10" name="Line 66"/>
            <p:cNvSpPr>
              <a:spLocks noChangeShapeType="1"/>
            </p:cNvSpPr>
            <p:nvPr/>
          </p:nvSpPr>
          <p:spPr bwMode="auto">
            <a:xfrm>
              <a:off x="677" y="2061"/>
              <a:ext cx="483" cy="0"/>
            </a:xfrm>
            <a:prstGeom prst="line">
              <a:avLst/>
            </a:prstGeom>
            <a:noFill/>
            <a:ln w="12700">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1" name="Rectangle 67"/>
            <p:cNvSpPr>
              <a:spLocks noChangeArrowheads="1"/>
            </p:cNvSpPr>
            <p:nvPr/>
          </p:nvSpPr>
          <p:spPr bwMode="auto">
            <a:xfrm>
              <a:off x="1186" y="2026"/>
              <a:ext cx="92" cy="610"/>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2" name="Line 68"/>
            <p:cNvSpPr>
              <a:spLocks noChangeShapeType="1"/>
            </p:cNvSpPr>
            <p:nvPr/>
          </p:nvSpPr>
          <p:spPr bwMode="auto">
            <a:xfrm>
              <a:off x="1824" y="1898"/>
              <a:ext cx="1" cy="1484"/>
            </a:xfrm>
            <a:prstGeom prst="line">
              <a:avLst/>
            </a:prstGeom>
            <a:noFill/>
            <a:ln w="19050">
              <a:solidFill>
                <a:srgbClr val="FF993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13" name="Line 69"/>
            <p:cNvSpPr>
              <a:spLocks noChangeShapeType="1"/>
            </p:cNvSpPr>
            <p:nvPr/>
          </p:nvSpPr>
          <p:spPr bwMode="auto">
            <a:xfrm>
              <a:off x="1281" y="2103"/>
              <a:ext cx="483" cy="1"/>
            </a:xfrm>
            <a:prstGeom prst="line">
              <a:avLst/>
            </a:prstGeom>
            <a:noFill/>
            <a:ln w="1270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4" name="Rectangle 70"/>
            <p:cNvSpPr>
              <a:spLocks noChangeArrowheads="1"/>
            </p:cNvSpPr>
            <p:nvPr/>
          </p:nvSpPr>
          <p:spPr bwMode="auto">
            <a:xfrm>
              <a:off x="1764" y="2103"/>
              <a:ext cx="121" cy="127"/>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5" name="Line 71"/>
            <p:cNvSpPr>
              <a:spLocks noChangeShapeType="1"/>
            </p:cNvSpPr>
            <p:nvPr/>
          </p:nvSpPr>
          <p:spPr bwMode="auto">
            <a:xfrm>
              <a:off x="2368" y="1809"/>
              <a:ext cx="1"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16" name="Line 72"/>
            <p:cNvSpPr>
              <a:spLocks noChangeShapeType="1"/>
            </p:cNvSpPr>
            <p:nvPr/>
          </p:nvSpPr>
          <p:spPr bwMode="auto">
            <a:xfrm>
              <a:off x="1885" y="2140"/>
              <a:ext cx="423" cy="0"/>
            </a:xfrm>
            <a:prstGeom prst="line">
              <a:avLst/>
            </a:prstGeom>
            <a:noFill/>
            <a:ln w="12700">
              <a:solidFill>
                <a:srgbClr val="008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7" name="Rectangle 73"/>
            <p:cNvSpPr>
              <a:spLocks noChangeArrowheads="1"/>
            </p:cNvSpPr>
            <p:nvPr/>
          </p:nvSpPr>
          <p:spPr bwMode="auto">
            <a:xfrm>
              <a:off x="2308" y="2073"/>
              <a:ext cx="119" cy="85"/>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18" name="Line 74"/>
            <p:cNvSpPr>
              <a:spLocks noChangeShapeType="1"/>
            </p:cNvSpPr>
            <p:nvPr/>
          </p:nvSpPr>
          <p:spPr bwMode="auto">
            <a:xfrm>
              <a:off x="3680" y="1898"/>
              <a:ext cx="0" cy="14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19" name="Line 75"/>
            <p:cNvSpPr>
              <a:spLocks noChangeShapeType="1"/>
            </p:cNvSpPr>
            <p:nvPr/>
          </p:nvSpPr>
          <p:spPr bwMode="auto">
            <a:xfrm>
              <a:off x="1281" y="2319"/>
              <a:ext cx="1703" cy="0"/>
            </a:xfrm>
            <a:prstGeom prst="line">
              <a:avLst/>
            </a:prstGeom>
            <a:noFill/>
            <a:ln w="19050" cap="rnd">
              <a:solidFill>
                <a:srgbClr val="0000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0" name="Rectangle 76"/>
            <p:cNvSpPr>
              <a:spLocks noChangeArrowheads="1"/>
            </p:cNvSpPr>
            <p:nvPr/>
          </p:nvSpPr>
          <p:spPr bwMode="auto">
            <a:xfrm>
              <a:off x="3007" y="2241"/>
              <a:ext cx="133" cy="741"/>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1" name="Line 77"/>
            <p:cNvSpPr>
              <a:spLocks noChangeShapeType="1"/>
            </p:cNvSpPr>
            <p:nvPr/>
          </p:nvSpPr>
          <p:spPr bwMode="auto">
            <a:xfrm>
              <a:off x="3129" y="2319"/>
              <a:ext cx="496" cy="1"/>
            </a:xfrm>
            <a:prstGeom prst="line">
              <a:avLst/>
            </a:prstGeom>
            <a:noFill/>
            <a:ln w="28575">
              <a:solidFill>
                <a:srgbClr val="000000"/>
              </a:solidFill>
              <a:round/>
              <a:headEnd type="stealth"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2" name="Line 78"/>
            <p:cNvSpPr>
              <a:spLocks noChangeShapeType="1"/>
            </p:cNvSpPr>
            <p:nvPr/>
          </p:nvSpPr>
          <p:spPr bwMode="auto">
            <a:xfrm flipH="1">
              <a:off x="2427" y="2516"/>
              <a:ext cx="557" cy="0"/>
            </a:xfrm>
            <a:prstGeom prst="line">
              <a:avLst/>
            </a:prstGeom>
            <a:noFill/>
            <a:ln w="19050" cap="rnd">
              <a:solidFill>
                <a:srgbClr val="FF00FF"/>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3" name="Rectangle 79"/>
            <p:cNvSpPr>
              <a:spLocks noChangeArrowheads="1"/>
            </p:cNvSpPr>
            <p:nvPr/>
          </p:nvSpPr>
          <p:spPr bwMode="auto">
            <a:xfrm>
              <a:off x="2308" y="2463"/>
              <a:ext cx="127" cy="357"/>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4" name="Line 80"/>
            <p:cNvSpPr>
              <a:spLocks noChangeShapeType="1"/>
            </p:cNvSpPr>
            <p:nvPr/>
          </p:nvSpPr>
          <p:spPr bwMode="auto">
            <a:xfrm>
              <a:off x="2427" y="2797"/>
              <a:ext cx="1824" cy="1"/>
            </a:xfrm>
            <a:prstGeom prst="line">
              <a:avLst/>
            </a:prstGeom>
            <a:noFill/>
            <a:ln w="9525">
              <a:solidFill>
                <a:srgbClr val="FF00FF"/>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5" name="Line 81"/>
            <p:cNvSpPr>
              <a:spLocks noChangeShapeType="1"/>
            </p:cNvSpPr>
            <p:nvPr/>
          </p:nvSpPr>
          <p:spPr bwMode="auto">
            <a:xfrm>
              <a:off x="4296" y="1809"/>
              <a:ext cx="0" cy="1573"/>
            </a:xfrm>
            <a:prstGeom prst="line">
              <a:avLst/>
            </a:prstGeom>
            <a:noFill/>
            <a:ln w="19050">
              <a:solidFill>
                <a:srgbClr val="FF993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26" name="Line 82"/>
            <p:cNvSpPr>
              <a:spLocks noChangeShapeType="1"/>
            </p:cNvSpPr>
            <p:nvPr/>
          </p:nvSpPr>
          <p:spPr bwMode="auto">
            <a:xfrm flipV="1">
              <a:off x="3156" y="2960"/>
              <a:ext cx="1497" cy="0"/>
            </a:xfrm>
            <a:prstGeom prst="line">
              <a:avLst/>
            </a:prstGeom>
            <a:noFill/>
            <a:ln w="2857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7" name="Rectangle 83"/>
            <p:cNvSpPr>
              <a:spLocks noChangeArrowheads="1"/>
            </p:cNvSpPr>
            <p:nvPr/>
          </p:nvSpPr>
          <p:spPr bwMode="auto">
            <a:xfrm>
              <a:off x="3631" y="2287"/>
              <a:ext cx="121" cy="85"/>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28" name="Line 84"/>
            <p:cNvSpPr>
              <a:spLocks noChangeShapeType="1"/>
            </p:cNvSpPr>
            <p:nvPr/>
          </p:nvSpPr>
          <p:spPr bwMode="auto">
            <a:xfrm>
              <a:off x="5180" y="1809"/>
              <a:ext cx="0"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29" name="Line 85"/>
            <p:cNvSpPr>
              <a:spLocks noChangeShapeType="1"/>
            </p:cNvSpPr>
            <p:nvPr/>
          </p:nvSpPr>
          <p:spPr bwMode="auto">
            <a:xfrm flipV="1">
              <a:off x="4794" y="2975"/>
              <a:ext cx="323" cy="1"/>
            </a:xfrm>
            <a:prstGeom prst="line">
              <a:avLst/>
            </a:prstGeom>
            <a:noFill/>
            <a:ln w="2857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30" name="Rectangle 86"/>
            <p:cNvSpPr>
              <a:spLocks noChangeArrowheads="1"/>
            </p:cNvSpPr>
            <p:nvPr/>
          </p:nvSpPr>
          <p:spPr bwMode="auto">
            <a:xfrm>
              <a:off x="4236" y="2724"/>
              <a:ext cx="121" cy="127"/>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31" name="Rectangle 87"/>
            <p:cNvSpPr>
              <a:spLocks noChangeArrowheads="1"/>
            </p:cNvSpPr>
            <p:nvPr/>
          </p:nvSpPr>
          <p:spPr bwMode="auto">
            <a:xfrm>
              <a:off x="5119" y="2964"/>
              <a:ext cx="108" cy="302"/>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32" name="Line 88"/>
            <p:cNvSpPr>
              <a:spLocks noChangeShapeType="1"/>
            </p:cNvSpPr>
            <p:nvPr/>
          </p:nvSpPr>
          <p:spPr bwMode="auto">
            <a:xfrm flipH="1">
              <a:off x="689" y="3260"/>
              <a:ext cx="4434" cy="0"/>
            </a:xfrm>
            <a:prstGeom prst="line">
              <a:avLst/>
            </a:prstGeom>
            <a:noFill/>
            <a:ln w="2857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33" name="Text Box 89"/>
            <p:cNvSpPr txBox="1">
              <a:spLocks noChangeArrowheads="1"/>
            </p:cNvSpPr>
            <p:nvPr/>
          </p:nvSpPr>
          <p:spPr bwMode="auto">
            <a:xfrm>
              <a:off x="521" y="1674"/>
              <a:ext cx="356" cy="187"/>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顾客</a:t>
              </a:r>
              <a:endParaRPr lang="zh-CN" altLang="en-US" sz="1400"/>
            </a:p>
          </p:txBody>
        </p:sp>
        <p:sp>
          <p:nvSpPr>
            <p:cNvPr id="2438234" name="Text Box 90"/>
            <p:cNvSpPr txBox="1">
              <a:spLocks noChangeArrowheads="1"/>
            </p:cNvSpPr>
            <p:nvPr/>
          </p:nvSpPr>
          <p:spPr bwMode="auto">
            <a:xfrm>
              <a:off x="980" y="1639"/>
              <a:ext cx="508" cy="187"/>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门户网</a:t>
              </a:r>
              <a:endParaRPr lang="zh-CN" altLang="en-US" sz="1400"/>
            </a:p>
          </p:txBody>
        </p:sp>
        <p:sp>
          <p:nvSpPr>
            <p:cNvPr id="2438235" name="Text Box 91"/>
            <p:cNvSpPr txBox="1">
              <a:spLocks noChangeArrowheads="1"/>
            </p:cNvSpPr>
            <p:nvPr/>
          </p:nvSpPr>
          <p:spPr bwMode="auto">
            <a:xfrm>
              <a:off x="2079" y="1621"/>
              <a:ext cx="508" cy="188"/>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会计部</a:t>
              </a:r>
              <a:endParaRPr lang="zh-CN" altLang="en-US" sz="1400"/>
            </a:p>
          </p:txBody>
        </p:sp>
        <p:sp>
          <p:nvSpPr>
            <p:cNvPr id="2438236" name="Text Box 92"/>
            <p:cNvSpPr txBox="1">
              <a:spLocks noChangeArrowheads="1"/>
            </p:cNvSpPr>
            <p:nvPr/>
          </p:nvSpPr>
          <p:spPr bwMode="auto">
            <a:xfrm>
              <a:off x="2783" y="1621"/>
              <a:ext cx="580" cy="188"/>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代加工商</a:t>
              </a:r>
              <a:endParaRPr lang="zh-CN" altLang="en-US" sz="1400"/>
            </a:p>
          </p:txBody>
        </p:sp>
        <p:sp>
          <p:nvSpPr>
            <p:cNvPr id="2438237" name="Text Box 93"/>
            <p:cNvSpPr txBox="1">
              <a:spLocks noChangeArrowheads="1"/>
            </p:cNvSpPr>
            <p:nvPr/>
          </p:nvSpPr>
          <p:spPr bwMode="auto">
            <a:xfrm>
              <a:off x="3356" y="1616"/>
              <a:ext cx="623" cy="229"/>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零部件</a:t>
              </a:r>
              <a:endParaRPr sz="1400" noProof="1">
                <a:solidFill>
                  <a:srgbClr val="000000"/>
                </a:solidFill>
                <a:latin typeface="宋体" charset="0"/>
              </a:endParaRPr>
            </a:p>
            <a:p>
              <a:pPr algn="ctr">
                <a:lnSpc>
                  <a:spcPct val="75000"/>
                </a:lnSpc>
                <a:spcBef>
                  <a:spcPct val="20000"/>
                </a:spcBef>
                <a:defRPr/>
              </a:pPr>
              <a:r>
                <a:rPr sz="1400" noProof="1">
                  <a:solidFill>
                    <a:srgbClr val="000000"/>
                  </a:solidFill>
                </a:rPr>
                <a:t>仓储</a:t>
              </a:r>
              <a:endParaRPr lang="zh-CN" altLang="en-US" sz="1400"/>
            </a:p>
          </p:txBody>
        </p:sp>
        <p:sp>
          <p:nvSpPr>
            <p:cNvPr id="2438238" name="Text Box 94"/>
            <p:cNvSpPr txBox="1">
              <a:spLocks noChangeArrowheads="1"/>
            </p:cNvSpPr>
            <p:nvPr/>
          </p:nvSpPr>
          <p:spPr bwMode="auto">
            <a:xfrm>
              <a:off x="4044" y="1624"/>
              <a:ext cx="507" cy="188"/>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供应商</a:t>
              </a:r>
              <a:endParaRPr lang="zh-CN" altLang="en-US" sz="1400"/>
            </a:p>
          </p:txBody>
        </p:sp>
        <p:sp>
          <p:nvSpPr>
            <p:cNvPr id="2438239" name="Text Box 95"/>
            <p:cNvSpPr txBox="1">
              <a:spLocks noChangeArrowheads="1"/>
            </p:cNvSpPr>
            <p:nvPr/>
          </p:nvSpPr>
          <p:spPr bwMode="auto">
            <a:xfrm>
              <a:off x="1364" y="1936"/>
              <a:ext cx="344"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刷卡</a:t>
              </a:r>
              <a:endParaRPr lang="zh-CN" altLang="en-US" sz="1400"/>
            </a:p>
          </p:txBody>
        </p:sp>
        <p:sp>
          <p:nvSpPr>
            <p:cNvPr id="2438240" name="Text Box 96"/>
            <p:cNvSpPr txBox="1">
              <a:spLocks noChangeArrowheads="1"/>
            </p:cNvSpPr>
            <p:nvPr/>
          </p:nvSpPr>
          <p:spPr bwMode="auto">
            <a:xfrm>
              <a:off x="2435" y="2234"/>
              <a:ext cx="473"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代加工单</a:t>
              </a:r>
              <a:endParaRPr lang="zh-CN" altLang="en-US" sz="1400"/>
            </a:p>
          </p:txBody>
        </p:sp>
        <p:sp>
          <p:nvSpPr>
            <p:cNvPr id="2438241" name="Text Box 97"/>
            <p:cNvSpPr txBox="1">
              <a:spLocks noChangeArrowheads="1"/>
            </p:cNvSpPr>
            <p:nvPr/>
          </p:nvSpPr>
          <p:spPr bwMode="auto">
            <a:xfrm>
              <a:off x="1871" y="1983"/>
              <a:ext cx="386"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货款</a:t>
              </a:r>
              <a:endParaRPr lang="zh-CN" altLang="en-US" sz="1400"/>
            </a:p>
          </p:txBody>
        </p:sp>
        <p:sp>
          <p:nvSpPr>
            <p:cNvPr id="2438242" name="Text Box 98"/>
            <p:cNvSpPr txBox="1">
              <a:spLocks noChangeArrowheads="1"/>
            </p:cNvSpPr>
            <p:nvPr/>
          </p:nvSpPr>
          <p:spPr bwMode="auto">
            <a:xfrm>
              <a:off x="3243" y="2987"/>
              <a:ext cx="343"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产品</a:t>
              </a:r>
              <a:endParaRPr lang="zh-CN" altLang="en-US" sz="1400"/>
            </a:p>
          </p:txBody>
        </p:sp>
        <p:sp>
          <p:nvSpPr>
            <p:cNvPr id="2438243" name="Text Box 99"/>
            <p:cNvSpPr txBox="1">
              <a:spLocks noChangeArrowheads="1"/>
            </p:cNvSpPr>
            <p:nvPr/>
          </p:nvSpPr>
          <p:spPr bwMode="auto">
            <a:xfrm>
              <a:off x="2504" y="3111"/>
              <a:ext cx="342" cy="101"/>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a:t>配送</a:t>
              </a:r>
            </a:p>
          </p:txBody>
        </p:sp>
        <p:sp>
          <p:nvSpPr>
            <p:cNvPr id="2438244" name="Rectangle 100"/>
            <p:cNvSpPr>
              <a:spLocks noChangeArrowheads="1"/>
            </p:cNvSpPr>
            <p:nvPr/>
          </p:nvSpPr>
          <p:spPr bwMode="auto">
            <a:xfrm>
              <a:off x="3631" y="1987"/>
              <a:ext cx="121" cy="127"/>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45" name="Line 101"/>
            <p:cNvSpPr>
              <a:spLocks noChangeShapeType="1"/>
            </p:cNvSpPr>
            <p:nvPr/>
          </p:nvSpPr>
          <p:spPr bwMode="auto">
            <a:xfrm flipH="1">
              <a:off x="3752" y="2057"/>
              <a:ext cx="544" cy="1"/>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46" name="Text Box 102"/>
            <p:cNvSpPr txBox="1">
              <a:spLocks noChangeArrowheads="1"/>
            </p:cNvSpPr>
            <p:nvPr/>
          </p:nvSpPr>
          <p:spPr bwMode="auto">
            <a:xfrm>
              <a:off x="3856" y="1966"/>
              <a:ext cx="280" cy="229"/>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自动</a:t>
              </a:r>
              <a:endParaRPr lang="en-US" altLang="zh-CN" sz="1400">
                <a:solidFill>
                  <a:srgbClr val="000000"/>
                </a:solidFill>
              </a:endParaRPr>
            </a:p>
            <a:p>
              <a:pPr algn="ctr">
                <a:lnSpc>
                  <a:spcPct val="75000"/>
                </a:lnSpc>
                <a:spcBef>
                  <a:spcPct val="20000"/>
                </a:spcBef>
                <a:defRPr/>
              </a:pPr>
              <a:r>
                <a:rPr sz="1400" noProof="1">
                  <a:solidFill>
                    <a:srgbClr val="000000"/>
                  </a:solidFill>
                </a:rPr>
                <a:t>补货</a:t>
              </a:r>
              <a:endParaRPr lang="zh-CN" altLang="en-US" sz="1400"/>
            </a:p>
          </p:txBody>
        </p:sp>
        <p:sp>
          <p:nvSpPr>
            <p:cNvPr id="2438247" name="Line 103"/>
            <p:cNvSpPr>
              <a:spLocks noChangeShapeType="1"/>
            </p:cNvSpPr>
            <p:nvPr/>
          </p:nvSpPr>
          <p:spPr bwMode="auto">
            <a:xfrm>
              <a:off x="1309" y="2614"/>
              <a:ext cx="2942" cy="0"/>
            </a:xfrm>
            <a:prstGeom prst="line">
              <a:avLst/>
            </a:prstGeom>
            <a:noFill/>
            <a:ln w="12700">
              <a:solidFill>
                <a:srgbClr val="FF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48" name="Rectangle 104"/>
            <p:cNvSpPr>
              <a:spLocks noChangeArrowheads="1"/>
            </p:cNvSpPr>
            <p:nvPr/>
          </p:nvSpPr>
          <p:spPr bwMode="auto">
            <a:xfrm>
              <a:off x="4240" y="2561"/>
              <a:ext cx="120" cy="85"/>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sp>
          <p:nvSpPr>
            <p:cNvPr id="2438249" name="Text Box 105"/>
            <p:cNvSpPr txBox="1">
              <a:spLocks noChangeArrowheads="1"/>
            </p:cNvSpPr>
            <p:nvPr/>
          </p:nvSpPr>
          <p:spPr bwMode="auto">
            <a:xfrm>
              <a:off x="1267" y="2606"/>
              <a:ext cx="813" cy="101"/>
            </a:xfrm>
            <a:prstGeom prst="rect">
              <a:avLst/>
            </a:prstGeom>
            <a:noFill/>
            <a:ln>
              <a:noFill/>
            </a:ln>
            <a:effectLst/>
            <a:extLst>
              <a:ext uri="{909E8E84-426E-40dd-AFC4-6F175D3DCCD1}">
                <a14:hiddenFill xmlns:a14="http://schemas.microsoft.com/office/drawing/2010/main" xmlns="">
                  <a:solidFill>
                    <a:srgbClr val="0099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物料需求信息</a:t>
              </a:r>
              <a:endParaRPr lang="zh-CN" altLang="en-US" sz="1400"/>
            </a:p>
          </p:txBody>
        </p:sp>
        <p:sp>
          <p:nvSpPr>
            <p:cNvPr id="2438250" name="Line 106"/>
            <p:cNvSpPr>
              <a:spLocks noChangeShapeType="1"/>
            </p:cNvSpPr>
            <p:nvPr/>
          </p:nvSpPr>
          <p:spPr bwMode="auto">
            <a:xfrm>
              <a:off x="4735" y="1809"/>
              <a:ext cx="1" cy="157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p>
              <a:pPr>
                <a:defRPr/>
              </a:pPr>
              <a:endParaRPr lang="zh-CN" altLang="en-US"/>
            </a:p>
          </p:txBody>
        </p:sp>
        <p:sp>
          <p:nvSpPr>
            <p:cNvPr id="2438251" name="Text Box 107"/>
            <p:cNvSpPr txBox="1">
              <a:spLocks noChangeArrowheads="1"/>
            </p:cNvSpPr>
            <p:nvPr/>
          </p:nvSpPr>
          <p:spPr bwMode="auto">
            <a:xfrm>
              <a:off x="4973" y="1643"/>
              <a:ext cx="402" cy="188"/>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运输商</a:t>
              </a:r>
              <a:endParaRPr lang="zh-CN" altLang="en-US" sz="1400"/>
            </a:p>
          </p:txBody>
        </p:sp>
        <p:sp>
          <p:nvSpPr>
            <p:cNvPr id="2438252" name="Text Box 108"/>
            <p:cNvSpPr txBox="1">
              <a:spLocks noChangeArrowheads="1"/>
            </p:cNvSpPr>
            <p:nvPr/>
          </p:nvSpPr>
          <p:spPr bwMode="auto">
            <a:xfrm>
              <a:off x="4557" y="1645"/>
              <a:ext cx="329" cy="188"/>
            </a:xfrm>
            <a:prstGeom prst="rect">
              <a:avLst/>
            </a:prstGeom>
            <a:noFill/>
            <a:ln>
              <a:noFill/>
            </a:ln>
            <a:effectLst/>
            <a:extLst>
              <a:ext uri="{909E8E84-426E-40dd-AFC4-6F175D3DCCD1}">
                <a14:hiddenFill xmlns:a14="http://schemas.microsoft.com/office/drawing/2010/main" xmlns="">
                  <a:solidFill>
                    <a:srgbClr val="008080"/>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sz="1400" noProof="1">
                  <a:solidFill>
                    <a:srgbClr val="000000"/>
                  </a:solidFill>
                </a:rPr>
                <a:t>配送</a:t>
              </a:r>
              <a:endParaRPr lang="zh-CN" altLang="en-US" sz="1400"/>
            </a:p>
          </p:txBody>
        </p:sp>
        <p:sp>
          <p:nvSpPr>
            <p:cNvPr id="2438253" name="Rectangle 109"/>
            <p:cNvSpPr>
              <a:spLocks noChangeArrowheads="1"/>
            </p:cNvSpPr>
            <p:nvPr/>
          </p:nvSpPr>
          <p:spPr bwMode="auto">
            <a:xfrm>
              <a:off x="4675" y="2908"/>
              <a:ext cx="121" cy="127"/>
            </a:xfrm>
            <a:prstGeom prst="rect">
              <a:avLst/>
            </a:prstGeom>
            <a:solidFill>
              <a:srgbClr val="00808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nchorCtr="1">
              <a:spAutoFit/>
            </a:bodyPr>
            <a:lstStyle/>
            <a:p>
              <a:pPr>
                <a:defRPr/>
              </a:pPr>
              <a:endParaRPr lang="zh-CN" altLang="en-US"/>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438147">
                                            <p:txEl>
                                              <p:pRg st="0" end="0"/>
                                            </p:txEl>
                                          </p:spTgt>
                                        </p:tgtEl>
                                        <p:attrNameLst>
                                          <p:attrName>style.visibility</p:attrName>
                                        </p:attrNameLst>
                                      </p:cBhvr>
                                      <p:to>
                                        <p:strVal val="visible"/>
                                      </p:to>
                                    </p:set>
                                    <p:anim calcmode="lin" valueType="num">
                                      <p:cBhvr additive="base">
                                        <p:cTn id="7" dur="500" fill="hold"/>
                                        <p:tgtEl>
                                          <p:spTgt spid="24381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381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38147">
                                            <p:txEl>
                                              <p:pRg st="1" end="1"/>
                                            </p:txEl>
                                          </p:spTgt>
                                        </p:tgtEl>
                                        <p:attrNameLst>
                                          <p:attrName>style.visibility</p:attrName>
                                        </p:attrNameLst>
                                      </p:cBhvr>
                                      <p:to>
                                        <p:strVal val="visible"/>
                                      </p:to>
                                    </p:set>
                                    <p:anim calcmode="lin" valueType="num">
                                      <p:cBhvr additive="base">
                                        <p:cTn id="13" dur="500" fill="hold"/>
                                        <p:tgtEl>
                                          <p:spTgt spid="243814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438147">
                                            <p:txEl>
                                              <p:pRg st="1" end="1"/>
                                            </p:txEl>
                                          </p:spTgt>
                                        </p:tgtEl>
                                        <p:attrNameLst>
                                          <p:attrName>ppt_y</p:attrName>
                                        </p:attrNameLst>
                                      </p:cBhvr>
                                      <p:tavLst>
                                        <p:tav tm="0">
                                          <p:val>
                                            <p:strVal val="1+#ppt_h/2"/>
                                          </p:val>
                                        </p:tav>
                                        <p:tav tm="100000">
                                          <p:val>
                                            <p:strVal val="#ppt_y"/>
                                          </p:val>
                                        </p:tav>
                                      </p:tavLst>
                                    </p:anim>
                                  </p:childTnLst>
                                </p:cTn>
                              </p:par>
                            </p:childTnLst>
                          </p:cTn>
                        </p:par>
                        <p:par>
                          <p:cTn id="15" fill="hold" nodeType="afterGroup">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2438147">
                                            <p:txEl>
                                              <p:pRg st="2" end="2"/>
                                            </p:txEl>
                                          </p:spTgt>
                                        </p:tgtEl>
                                        <p:attrNameLst>
                                          <p:attrName>style.visibility</p:attrName>
                                        </p:attrNameLst>
                                      </p:cBhvr>
                                      <p:to>
                                        <p:strVal val="visible"/>
                                      </p:to>
                                    </p:set>
                                    <p:anim calcmode="lin" valueType="num">
                                      <p:cBhvr additive="base">
                                        <p:cTn id="18" dur="500" fill="hold"/>
                                        <p:tgtEl>
                                          <p:spTgt spid="2438147">
                                            <p:txEl>
                                              <p:pRg st="2" end="2"/>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2438147">
                                            <p:txEl>
                                              <p:pRg st="2" end="2"/>
                                            </p:txEl>
                                          </p:spTgt>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438147">
                                            <p:txEl>
                                              <p:pRg st="3" end="3"/>
                                            </p:txEl>
                                          </p:spTgt>
                                        </p:tgtEl>
                                        <p:attrNameLst>
                                          <p:attrName>style.visibility</p:attrName>
                                        </p:attrNameLst>
                                      </p:cBhvr>
                                      <p:to>
                                        <p:strVal val="visible"/>
                                      </p:to>
                                    </p:set>
                                    <p:anim calcmode="lin" valueType="num">
                                      <p:cBhvr additive="base">
                                        <p:cTn id="22" dur="500" fill="hold"/>
                                        <p:tgtEl>
                                          <p:spTgt spid="2438147">
                                            <p:txEl>
                                              <p:pRg st="3" end="3"/>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438147">
                                            <p:txEl>
                                              <p:pRg st="3" end="3"/>
                                            </p:txEl>
                                          </p:spTgt>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438147">
                                            <p:txEl>
                                              <p:pRg st="4" end="4"/>
                                            </p:txEl>
                                          </p:spTgt>
                                        </p:tgtEl>
                                        <p:attrNameLst>
                                          <p:attrName>style.visibility</p:attrName>
                                        </p:attrNameLst>
                                      </p:cBhvr>
                                      <p:to>
                                        <p:strVal val="visible"/>
                                      </p:to>
                                    </p:set>
                                    <p:anim calcmode="lin" valueType="num">
                                      <p:cBhvr additive="base">
                                        <p:cTn id="26" dur="500" fill="hold"/>
                                        <p:tgtEl>
                                          <p:spTgt spid="2438147">
                                            <p:txEl>
                                              <p:pRg st="4" end="4"/>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2438147">
                                            <p:txEl>
                                              <p:pRg st="4" end="4"/>
                                            </p:txEl>
                                          </p:spTgt>
                                        </p:tgtEl>
                                        <p:attrNameLst>
                                          <p:attrName>ppt_y</p:attrName>
                                        </p:attrNameLst>
                                      </p:cBhvr>
                                      <p:tavLst>
                                        <p:tav tm="0">
                                          <p:val>
                                            <p:strVal val="1+#ppt_h/2"/>
                                          </p:val>
                                        </p:tav>
                                        <p:tav tm="100000">
                                          <p:val>
                                            <p:strVal val="#ppt_y"/>
                                          </p:val>
                                        </p:tav>
                                      </p:tavLst>
                                    </p:anim>
                                  </p:childTnLst>
                                </p:cTn>
                              </p:par>
                              <p:par>
                                <p:cTn id="28" presetID="2" presetClass="entr" presetSubtype="4" fill="hold" nodeType="withEffect">
                                  <p:stCondLst>
                                    <p:cond delay="0"/>
                                  </p:stCondLst>
                                  <p:childTnLst>
                                    <p:set>
                                      <p:cBhvr>
                                        <p:cTn id="29" dur="1" fill="hold">
                                          <p:stCondLst>
                                            <p:cond delay="0"/>
                                          </p:stCondLst>
                                        </p:cTn>
                                        <p:tgtEl>
                                          <p:spTgt spid="2438254"/>
                                        </p:tgtEl>
                                        <p:attrNameLst>
                                          <p:attrName>style.visibility</p:attrName>
                                        </p:attrNameLst>
                                      </p:cBhvr>
                                      <p:to>
                                        <p:strVal val="visible"/>
                                      </p:to>
                                    </p:set>
                                    <p:anim calcmode="lin" valueType="num">
                                      <p:cBhvr additive="base">
                                        <p:cTn id="30" dur="500" fill="hold"/>
                                        <p:tgtEl>
                                          <p:spTgt spid="2438254"/>
                                        </p:tgtEl>
                                        <p:attrNameLst>
                                          <p:attrName>ppt_x</p:attrName>
                                        </p:attrNameLst>
                                      </p:cBhvr>
                                      <p:tavLst>
                                        <p:tav tm="0">
                                          <p:val>
                                            <p:strVal val="#ppt_x"/>
                                          </p:val>
                                        </p:tav>
                                        <p:tav tm="100000">
                                          <p:val>
                                            <p:strVal val="#ppt_x"/>
                                          </p:val>
                                        </p:tav>
                                      </p:tavLst>
                                    </p:anim>
                                    <p:anim calcmode="lin" valueType="num">
                                      <p:cBhvr additive="base">
                                        <p:cTn id="31" dur="500" fill="hold"/>
                                        <p:tgtEl>
                                          <p:spTgt spid="24382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8147"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幻灯片编号占位符 5"/>
          <p:cNvSpPr>
            <a:spLocks noGrp="1"/>
          </p:cNvSpPr>
          <p:nvPr>
            <p:ph type="sldNum" sz="quarter" idx="12"/>
          </p:nvPr>
        </p:nvSpPr>
        <p:spPr/>
        <p:txBody>
          <a:bodyPr/>
          <a:lstStyle/>
          <a:p>
            <a:pPr>
              <a:defRPr/>
            </a:pPr>
            <a:fld id="{71B63892-3EFD-2A46-AF3C-981DF2383A45}" type="slidenum">
              <a:rPr lang="en-US" altLang="zh-CN"/>
              <a:pPr>
                <a:defRPr/>
              </a:pPr>
              <a:t>57</a:t>
            </a:fld>
            <a:endParaRPr lang="en-US" altLang="zh-CN"/>
          </a:p>
        </p:txBody>
      </p:sp>
      <p:sp>
        <p:nvSpPr>
          <p:cNvPr id="2617346" name="Rectangle 2"/>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供应链合作伙伴关系</a:t>
            </a:r>
          </a:p>
        </p:txBody>
      </p:sp>
      <p:sp>
        <p:nvSpPr>
          <p:cNvPr id="81923" name="AutoShape 3"/>
          <p:cNvSpPr>
            <a:spLocks noChangeAspect="1" noChangeArrowheads="1"/>
          </p:cNvSpPr>
          <p:nvPr/>
        </p:nvSpPr>
        <p:spPr bwMode="auto">
          <a:xfrm>
            <a:off x="539552" y="1772816"/>
            <a:ext cx="7416800" cy="403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81926" name="Text Box 5"/>
          <p:cNvSpPr txBox="1">
            <a:spLocks noChangeArrowheads="1"/>
          </p:cNvSpPr>
          <p:nvPr/>
        </p:nvSpPr>
        <p:spPr bwMode="auto">
          <a:xfrm>
            <a:off x="6872289" y="3829624"/>
            <a:ext cx="1037054" cy="28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战略协作</a:t>
            </a:r>
            <a:endParaRPr lang="zh-CN" altLang="en-US" sz="1400" b="1">
              <a:ea typeface="黑体" charset="0"/>
              <a:cs typeface="黑体" charset="0"/>
            </a:endParaRPr>
          </a:p>
        </p:txBody>
      </p:sp>
      <p:sp>
        <p:nvSpPr>
          <p:cNvPr id="2617352" name="Text Box 8"/>
          <p:cNvSpPr txBox="1">
            <a:spLocks noChangeArrowheads="1"/>
          </p:cNvSpPr>
          <p:nvPr/>
        </p:nvSpPr>
        <p:spPr bwMode="auto">
          <a:xfrm>
            <a:off x="1510425" y="4557237"/>
            <a:ext cx="1423136" cy="359485"/>
          </a:xfrm>
          <a:prstGeom prst="rect">
            <a:avLst/>
          </a:prstGeom>
          <a:solidFill>
            <a:srgbClr val="FFFF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FFFF"/>
            </a:extrusionClr>
          </a:sp3d>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72000" rIns="0" bIns="0" anchor="ctr">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solidFill>
                  <a:srgbClr val="FF0000"/>
                </a:solidFill>
                <a:ea typeface="黑体" charset="0"/>
                <a:cs typeface="黑体" charset="0"/>
              </a:rPr>
              <a:t>传统企业关系</a:t>
            </a:r>
          </a:p>
        </p:txBody>
      </p:sp>
      <p:sp>
        <p:nvSpPr>
          <p:cNvPr id="2617353" name="Text Box 9"/>
          <p:cNvSpPr txBox="1">
            <a:spLocks noChangeArrowheads="1"/>
          </p:cNvSpPr>
          <p:nvPr/>
        </p:nvSpPr>
        <p:spPr bwMode="auto">
          <a:xfrm>
            <a:off x="4046793" y="3864190"/>
            <a:ext cx="1426599" cy="361214"/>
          </a:xfrm>
          <a:prstGeom prst="rect">
            <a:avLst/>
          </a:prstGeom>
          <a:solidFill>
            <a:srgbClr val="FFFF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FFFF"/>
            </a:extrusionClr>
          </a:sp3d>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72000" rIns="0" bIns="0" anchor="ctr">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solidFill>
                  <a:srgbClr val="FF0000"/>
                </a:solidFill>
                <a:ea typeface="黑体" charset="0"/>
                <a:cs typeface="黑体" charset="0"/>
              </a:rPr>
              <a:t>物流关系合作</a:t>
            </a:r>
          </a:p>
        </p:txBody>
      </p:sp>
      <p:sp>
        <p:nvSpPr>
          <p:cNvPr id="2617354" name="Text Box 10"/>
          <p:cNvSpPr txBox="1">
            <a:spLocks noChangeArrowheads="1"/>
          </p:cNvSpPr>
          <p:nvPr/>
        </p:nvSpPr>
        <p:spPr bwMode="auto">
          <a:xfrm>
            <a:off x="6591817" y="3401007"/>
            <a:ext cx="1428330" cy="359485"/>
          </a:xfrm>
          <a:prstGeom prst="rect">
            <a:avLst/>
          </a:prstGeom>
          <a:solidFill>
            <a:srgbClr val="FFFF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FFFFFF"/>
            </a:extrusionClr>
          </a:sp3d>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72000" rIns="0" bIns="0" anchor="ctr">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solidFill>
                  <a:srgbClr val="FF0000"/>
                </a:solidFill>
                <a:ea typeface="黑体" charset="0"/>
                <a:cs typeface="黑体" charset="0"/>
              </a:rPr>
              <a:t>合作伙伴关系</a:t>
            </a:r>
          </a:p>
        </p:txBody>
      </p:sp>
      <p:sp>
        <p:nvSpPr>
          <p:cNvPr id="81933" name="Text Box 12"/>
          <p:cNvSpPr txBox="1">
            <a:spLocks noChangeArrowheads="1"/>
          </p:cNvSpPr>
          <p:nvPr/>
        </p:nvSpPr>
        <p:spPr bwMode="auto">
          <a:xfrm>
            <a:off x="4001779" y="4285894"/>
            <a:ext cx="1753816" cy="28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制造模式与研发创新</a:t>
            </a:r>
            <a:endParaRPr lang="zh-CN" altLang="en-US" sz="1400" b="1">
              <a:ea typeface="黑体" charset="0"/>
              <a:cs typeface="黑体" charset="0"/>
            </a:endParaRPr>
          </a:p>
        </p:txBody>
      </p:sp>
      <p:sp>
        <p:nvSpPr>
          <p:cNvPr id="81934" name="Text Box 13"/>
          <p:cNvSpPr txBox="1">
            <a:spLocks noChangeArrowheads="1"/>
          </p:cNvSpPr>
          <p:nvPr/>
        </p:nvSpPr>
        <p:spPr bwMode="auto">
          <a:xfrm>
            <a:off x="1719913" y="4069857"/>
            <a:ext cx="1374660" cy="3249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技术与管理创新</a:t>
            </a:r>
            <a:endParaRPr lang="zh-CN" altLang="en-US" sz="1400" b="1">
              <a:ea typeface="黑体" charset="0"/>
              <a:cs typeface="黑体" charset="0"/>
            </a:endParaRPr>
          </a:p>
        </p:txBody>
      </p:sp>
      <p:sp>
        <p:nvSpPr>
          <p:cNvPr id="2617361" name="Text Box 17"/>
          <p:cNvSpPr txBox="1">
            <a:spLocks noChangeArrowheads="1"/>
          </p:cNvSpPr>
          <p:nvPr/>
        </p:nvSpPr>
        <p:spPr bwMode="auto">
          <a:xfrm>
            <a:off x="6642024" y="1556917"/>
            <a:ext cx="1903557" cy="1552010"/>
          </a:xfrm>
          <a:prstGeom prst="rect">
            <a:avLst/>
          </a:prstGeom>
          <a:noFill/>
          <a:ln w="9525">
            <a:solidFill>
              <a:srgbClr val="990000"/>
            </a:solidFill>
            <a:miter lim="800000"/>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600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spcBef>
                <a:spcPct val="20000"/>
              </a:spcBef>
              <a:buClr>
                <a:srgbClr val="000000"/>
              </a:buClr>
              <a:buFont typeface="宋体" charset="0"/>
              <a:buChar char="·"/>
              <a:defRPr/>
            </a:pPr>
            <a:r>
              <a:rPr sz="1400" noProof="1">
                <a:solidFill>
                  <a:srgbClr val="000000"/>
                </a:solidFill>
              </a:rPr>
              <a:t>信息共享：透明性</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服务支持：协作性</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并行工程：同步性</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群体决策：集智性</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品种多样：柔性化</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快速反应：敏捷性</a:t>
            </a:r>
            <a:endParaRPr lang="zh-CN" altLang="en-US" sz="1400" b="1" dirty="0">
              <a:ea typeface="黑体" charset="0"/>
              <a:cs typeface="黑体" charset="0"/>
            </a:endParaRPr>
          </a:p>
        </p:txBody>
      </p:sp>
      <p:sp>
        <p:nvSpPr>
          <p:cNvPr id="2617362" name="Text Box 18"/>
          <p:cNvSpPr txBox="1">
            <a:spLocks noChangeArrowheads="1"/>
          </p:cNvSpPr>
          <p:nvPr/>
        </p:nvSpPr>
        <p:spPr bwMode="auto">
          <a:xfrm>
            <a:off x="4001778" y="1988840"/>
            <a:ext cx="2045613" cy="1543517"/>
          </a:xfrm>
          <a:prstGeom prst="rect">
            <a:avLst/>
          </a:prstGeom>
          <a:solidFill>
            <a:srgbClr val="CCFFFF"/>
          </a:solidFill>
          <a:ln w="9525" cap="rnd">
            <a:solidFill>
              <a:srgbClr val="990000"/>
            </a:solidFill>
            <a:prstDash val="sysDot"/>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600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spcBef>
                <a:spcPct val="20000"/>
              </a:spcBef>
              <a:buClr>
                <a:srgbClr val="000000"/>
              </a:buClr>
              <a:buFont typeface="宋体" charset="0"/>
              <a:buChar char="·"/>
              <a:defRPr/>
            </a:pPr>
            <a:r>
              <a:rPr sz="1400" noProof="1">
                <a:solidFill>
                  <a:srgbClr val="000000"/>
                </a:solidFill>
              </a:rPr>
              <a:t>准时生产方式</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全面质量管理</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生产的均衡化</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物流的同步化</a:t>
            </a:r>
          </a:p>
          <a:p>
            <a:pPr>
              <a:spcBef>
                <a:spcPct val="20000"/>
              </a:spcBef>
              <a:buClr>
                <a:srgbClr val="000000"/>
              </a:buClr>
              <a:buFont typeface="宋体" charset="0"/>
              <a:buChar char="·"/>
              <a:defRPr/>
            </a:pPr>
            <a:r>
              <a:rPr sz="1400" noProof="1">
                <a:solidFill>
                  <a:srgbClr val="000000"/>
                </a:solidFill>
              </a:rPr>
              <a:t>简单物流关系合作</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作业层与技术层合作</a:t>
            </a:r>
            <a:endParaRPr lang="zh-CN" altLang="en-US" sz="1400" b="1" dirty="0">
              <a:ea typeface="黑体" charset="0"/>
              <a:cs typeface="黑体" charset="0"/>
            </a:endParaRPr>
          </a:p>
        </p:txBody>
      </p:sp>
      <p:sp>
        <p:nvSpPr>
          <p:cNvPr id="2617363" name="Text Box 19"/>
          <p:cNvSpPr txBox="1">
            <a:spLocks noChangeArrowheads="1"/>
          </p:cNvSpPr>
          <p:nvPr/>
        </p:nvSpPr>
        <p:spPr bwMode="auto">
          <a:xfrm>
            <a:off x="1548514" y="2643832"/>
            <a:ext cx="1871358" cy="1337884"/>
          </a:xfrm>
          <a:prstGeom prst="rect">
            <a:avLst/>
          </a:prstGeom>
          <a:solidFill>
            <a:srgbClr val="A9EBE9"/>
          </a:solidFill>
          <a:ln w="9525" cap="rnd">
            <a:solidFill>
              <a:srgbClr val="990000"/>
            </a:solidFill>
            <a:prstDash val="sysDot"/>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600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spcBef>
                <a:spcPct val="20000"/>
              </a:spcBef>
              <a:buClr>
                <a:srgbClr val="000000"/>
              </a:buClr>
              <a:buFont typeface="宋体" charset="0"/>
              <a:buChar char="·"/>
              <a:defRPr/>
            </a:pPr>
            <a:r>
              <a:rPr sz="1400" noProof="1">
                <a:solidFill>
                  <a:srgbClr val="000000"/>
                </a:solidFill>
              </a:rPr>
              <a:t>供不应求</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以生产为中心</a:t>
            </a:r>
          </a:p>
          <a:p>
            <a:pPr>
              <a:spcBef>
                <a:spcPct val="20000"/>
              </a:spcBef>
              <a:buClr>
                <a:srgbClr val="000000"/>
              </a:buClr>
              <a:buFont typeface="宋体" charset="0"/>
              <a:buChar char="·"/>
              <a:defRPr/>
            </a:pPr>
            <a:r>
              <a:rPr sz="1400" noProof="1">
                <a:solidFill>
                  <a:srgbClr val="000000"/>
                </a:solidFill>
              </a:rPr>
              <a:t>改进工艺技术增效</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扩大规模降低成本</a:t>
            </a:r>
            <a:endParaRPr lang="en-US" altLang="zh-CN" sz="1400" dirty="0">
              <a:solidFill>
                <a:srgbClr val="000000"/>
              </a:solidFill>
            </a:endParaRPr>
          </a:p>
          <a:p>
            <a:pPr>
              <a:spcBef>
                <a:spcPct val="20000"/>
              </a:spcBef>
              <a:buClr>
                <a:srgbClr val="000000"/>
              </a:buClr>
              <a:buFont typeface="宋体" charset="0"/>
              <a:buChar char="·"/>
              <a:defRPr/>
            </a:pPr>
            <a:r>
              <a:rPr sz="1400" noProof="1">
                <a:solidFill>
                  <a:srgbClr val="000000"/>
                </a:solidFill>
              </a:rPr>
              <a:t>企业间很少合作</a:t>
            </a:r>
            <a:endParaRPr lang="zh-CN" altLang="en-US" sz="2800" b="1" dirty="0">
              <a:ea typeface="黑体" charset="0"/>
              <a:cs typeface="黑体" charset="0"/>
            </a:endParaRPr>
          </a:p>
        </p:txBody>
      </p:sp>
      <p:sp>
        <p:nvSpPr>
          <p:cNvPr id="81941" name="AutoShape 20"/>
          <p:cNvSpPr>
            <a:spLocks noChangeArrowheads="1"/>
          </p:cNvSpPr>
          <p:nvPr/>
        </p:nvSpPr>
        <p:spPr bwMode="auto">
          <a:xfrm rot="20602655">
            <a:off x="3155169" y="4140718"/>
            <a:ext cx="893356" cy="394051"/>
          </a:xfrm>
          <a:prstGeom prst="notchedRightArrow">
            <a:avLst>
              <a:gd name="adj1" fmla="val 63565"/>
              <a:gd name="adj2" fmla="val 46866"/>
            </a:avLst>
          </a:prstGeom>
          <a:solidFill>
            <a:srgbClr val="FFFFFF"/>
          </a:solidFill>
          <a:ln w="9525">
            <a:solidFill>
              <a:srgbClr val="000000"/>
            </a:solidFill>
            <a:miter lim="800000"/>
            <a:headEnd/>
            <a:tailEnd/>
          </a:ln>
        </p:spPr>
        <p:txBody>
          <a:bodyPr/>
          <a:lstStyle/>
          <a:p>
            <a:endParaRPr lang="zh-CN" altLang="en-US"/>
          </a:p>
        </p:txBody>
      </p:sp>
      <p:sp>
        <p:nvSpPr>
          <p:cNvPr id="81942" name="AutoShape 21"/>
          <p:cNvSpPr>
            <a:spLocks noChangeArrowheads="1"/>
          </p:cNvSpPr>
          <p:nvPr/>
        </p:nvSpPr>
        <p:spPr bwMode="auto">
          <a:xfrm rot="20602655">
            <a:off x="5663836" y="3492607"/>
            <a:ext cx="893356" cy="394051"/>
          </a:xfrm>
          <a:prstGeom prst="notchedRightArrow">
            <a:avLst>
              <a:gd name="adj1" fmla="val 63565"/>
              <a:gd name="adj2" fmla="val 46866"/>
            </a:avLst>
          </a:prstGeom>
          <a:solidFill>
            <a:srgbClr val="FFFFFF"/>
          </a:solidFill>
          <a:ln w="9525">
            <a:solidFill>
              <a:srgbClr val="000000"/>
            </a:solidFill>
            <a:miter lim="800000"/>
            <a:headEnd/>
            <a:tailEnd/>
          </a:ln>
        </p:spPr>
        <p:txBody>
          <a:bodyPr/>
          <a:lstStyle/>
          <a:p>
            <a:endParaRPr lang="zh-CN" altLang="en-US"/>
          </a:p>
        </p:txBody>
      </p:sp>
      <p:grpSp>
        <p:nvGrpSpPr>
          <p:cNvPr id="3" name="组合 2"/>
          <p:cNvGrpSpPr/>
          <p:nvPr/>
        </p:nvGrpSpPr>
        <p:grpSpPr>
          <a:xfrm>
            <a:off x="677665" y="1556916"/>
            <a:ext cx="7854950" cy="4248150"/>
            <a:chOff x="677665" y="1556916"/>
            <a:chExt cx="7854950" cy="4248150"/>
          </a:xfrm>
        </p:grpSpPr>
        <p:sp>
          <p:nvSpPr>
            <p:cNvPr id="81927" name="Line 6"/>
            <p:cNvSpPr>
              <a:spLocks noChangeShapeType="1"/>
            </p:cNvSpPr>
            <p:nvPr/>
          </p:nvSpPr>
          <p:spPr bwMode="auto">
            <a:xfrm>
              <a:off x="1479261" y="1715919"/>
              <a:ext cx="0" cy="3233641"/>
            </a:xfrm>
            <a:prstGeom prst="line">
              <a:avLst/>
            </a:prstGeom>
            <a:noFill/>
            <a:ln w="9525">
              <a:solidFill>
                <a:srgbClr val="000000"/>
              </a:solidFill>
              <a:round/>
              <a:headEnd type="triangle" w="med" len="med"/>
              <a:tailEnd/>
            </a:ln>
            <a:extLst>
              <a:ext uri="{909E8E84-426E-40dd-AFC4-6F175D3DCCD1}">
                <a14:hiddenFill xmlns:a14="http://schemas.microsoft.com/office/drawing/2010/main" xmlns="">
                  <a:noFill/>
                </a14:hiddenFill>
              </a:ext>
            </a:extLst>
          </p:spPr>
          <p:txBody>
            <a:bodyPr/>
            <a:lstStyle/>
            <a:p>
              <a:endParaRPr lang="zh-CN" altLang="en-US"/>
            </a:p>
          </p:txBody>
        </p:sp>
        <p:sp>
          <p:nvSpPr>
            <p:cNvPr id="81928" name="Line 7"/>
            <p:cNvSpPr>
              <a:spLocks noChangeShapeType="1"/>
            </p:cNvSpPr>
            <p:nvPr/>
          </p:nvSpPr>
          <p:spPr bwMode="auto">
            <a:xfrm>
              <a:off x="1479261" y="4949560"/>
              <a:ext cx="6736524"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81932" name="Line 11"/>
            <p:cNvSpPr>
              <a:spLocks noChangeShapeType="1"/>
            </p:cNvSpPr>
            <p:nvPr/>
          </p:nvSpPr>
          <p:spPr bwMode="auto">
            <a:xfrm>
              <a:off x="1887850" y="5523354"/>
              <a:ext cx="1786711" cy="0"/>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81935" name="Text Box 14"/>
            <p:cNvSpPr txBox="1">
              <a:spLocks noChangeArrowheads="1"/>
            </p:cNvSpPr>
            <p:nvPr/>
          </p:nvSpPr>
          <p:spPr bwMode="auto">
            <a:xfrm>
              <a:off x="830020" y="1556916"/>
              <a:ext cx="1539134" cy="28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dirty="0"/>
                <a:t>供应链企业合作度</a:t>
              </a:r>
              <a:endParaRPr lang="zh-CN" altLang="en-US" sz="1400" b="1" dirty="0">
                <a:ea typeface="黑体" charset="0"/>
                <a:cs typeface="黑体" charset="0"/>
              </a:endParaRPr>
            </a:p>
          </p:txBody>
        </p:sp>
        <p:sp>
          <p:nvSpPr>
            <p:cNvPr id="81936" name="Text Box 15"/>
            <p:cNvSpPr txBox="1">
              <a:spLocks noChangeArrowheads="1"/>
            </p:cNvSpPr>
            <p:nvPr/>
          </p:nvSpPr>
          <p:spPr bwMode="auto">
            <a:xfrm>
              <a:off x="1500037" y="4940918"/>
              <a:ext cx="6488947" cy="2955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73152" tIns="36576" rIns="73152" bIns="36576"/>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r>
                <a:rPr lang="en-US" altLang="zh-CN" sz="1000">
                  <a:solidFill>
                    <a:srgbClr val="FF0000"/>
                  </a:solidFill>
                </a:rPr>
                <a:t> </a:t>
              </a:r>
              <a:r>
                <a:rPr lang="en-US" altLang="zh-CN" b="1">
                  <a:solidFill>
                    <a:srgbClr val="FF0000"/>
                  </a:solidFill>
                </a:rPr>
                <a:t>1960-70                                                        1970-80                                                                 1990-</a:t>
              </a:r>
              <a:endParaRPr lang="en-US" altLang="zh-CN" b="1">
                <a:solidFill>
                  <a:srgbClr val="FF0000"/>
                </a:solidFill>
                <a:ea typeface="黑体" charset="0"/>
                <a:cs typeface="黑体" charset="0"/>
              </a:endParaRPr>
            </a:p>
          </p:txBody>
        </p:sp>
        <p:sp>
          <p:nvSpPr>
            <p:cNvPr id="2617360" name="Text Box 16"/>
            <p:cNvSpPr txBox="1">
              <a:spLocks noChangeArrowheads="1"/>
            </p:cNvSpPr>
            <p:nvPr/>
          </p:nvSpPr>
          <p:spPr bwMode="auto">
            <a:xfrm>
              <a:off x="677665" y="5175966"/>
              <a:ext cx="7854950" cy="302452"/>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73152" tIns="36576" rIns="73152" bIns="36576">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spcBef>
                  <a:spcPct val="20000"/>
                </a:spcBef>
                <a:defRPr/>
              </a:pPr>
              <a:r>
                <a:rPr lang="zh-CN" altLang="en-US" sz="1400" b="1" dirty="0"/>
                <a:t>竞争因素：</a:t>
              </a:r>
              <a:r>
                <a:rPr lang="en-US" altLang="zh-CN" sz="1400" b="1" dirty="0"/>
                <a:t> </a:t>
              </a:r>
              <a:r>
                <a:rPr lang="zh-CN" altLang="en-US" sz="1400" b="1" dirty="0"/>
                <a:t>成本</a:t>
              </a:r>
              <a:r>
                <a:rPr lang="en-US" altLang="zh-CN" sz="1400" b="1" dirty="0"/>
                <a:t>                                                   </a:t>
              </a:r>
              <a:r>
                <a:rPr lang="zh-CN" altLang="en-US" sz="1400" b="1" dirty="0"/>
                <a:t>质量</a:t>
              </a:r>
              <a:r>
                <a:rPr lang="en-US" altLang="zh-CN" sz="1400" b="1" dirty="0"/>
                <a:t>                                        </a:t>
              </a:r>
              <a:r>
                <a:rPr lang="zh-CN" altLang="en-US" sz="1400" b="1" dirty="0"/>
                <a:t>品种、服务、时间、环保</a:t>
              </a:r>
              <a:endParaRPr lang="zh-CN" altLang="en-US" sz="1400" b="1" dirty="0">
                <a:ea typeface="黑体" charset="0"/>
                <a:cs typeface="黑体" charset="0"/>
              </a:endParaRPr>
            </a:p>
          </p:txBody>
        </p:sp>
        <p:sp>
          <p:nvSpPr>
            <p:cNvPr id="81943" name="Text Box 22"/>
            <p:cNvSpPr txBox="1">
              <a:spLocks noChangeArrowheads="1"/>
            </p:cNvSpPr>
            <p:nvPr/>
          </p:nvSpPr>
          <p:spPr bwMode="auto">
            <a:xfrm>
              <a:off x="1886119" y="5599399"/>
              <a:ext cx="1965036" cy="20566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对变化响应的压力</a:t>
              </a:r>
              <a:endParaRPr lang="zh-CN" altLang="en-US" sz="1400" b="1">
                <a:ea typeface="黑体" charset="0"/>
                <a:cs typeface="黑体" charset="0"/>
              </a:endParaRPr>
            </a:p>
          </p:txBody>
        </p:sp>
      </p:grpSp>
      <p:sp>
        <p:nvSpPr>
          <p:cNvPr id="2617367" name="Rectangle 23"/>
          <p:cNvSpPr>
            <a:spLocks noChangeArrowheads="1"/>
          </p:cNvSpPr>
          <p:nvPr/>
        </p:nvSpPr>
        <p:spPr bwMode="auto">
          <a:xfrm>
            <a:off x="453827" y="774279"/>
            <a:ext cx="3135313" cy="3508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spAutoFit/>
          </a:bodyPr>
          <a:lstStyle/>
          <a:p>
            <a:pPr marL="342900" indent="-342900">
              <a:buClr>
                <a:srgbClr val="FF0000"/>
              </a:buClr>
              <a:buFontTx/>
              <a:buChar char="•"/>
              <a:defRPr/>
            </a:pPr>
            <a:r>
              <a:rPr lang="zh-CN" altLang="en-US" sz="2400" b="1">
                <a:effectLst>
                  <a:outerShdw blurRad="38100" dist="38100" dir="2700000" algn="tl">
                    <a:srgbClr val="DDDDDD"/>
                  </a:outerShdw>
                </a:effectLst>
                <a:ea typeface="黑体" charset="0"/>
                <a:cs typeface="黑体" charset="0"/>
              </a:rPr>
              <a:t>合作关系的发展历程</a:t>
            </a:r>
          </a:p>
        </p:txBody>
      </p:sp>
    </p:spTree>
    <p:custDataLst>
      <p:tags r:id="rId1"/>
    </p:custDataLst>
    <p:extLst>
      <p:ext uri="{BB962C8B-B14F-4D97-AF65-F5344CB8AC3E}">
        <p14:creationId xmlns:p14="http://schemas.microsoft.com/office/powerpoint/2010/main" val="3372172650"/>
      </p:ext>
    </p:extLst>
  </p:cSld>
  <p:clrMapOvr>
    <a:masterClrMapping/>
  </p:clrMapOvr>
  <mc:AlternateContent xmlns:mc="http://schemas.openxmlformats.org/markup-compatibility/2006" xmlns:p14="http://schemas.microsoft.com/office/powerpoint/2010/main">
    <mc:Choice Requires="p14">
      <p:transition spd="slow" p14:dur="2000" advTm="691178"/>
    </mc:Choice>
    <mc:Fallback xmlns="">
      <p:transition spd="slow" advTm="691178"/>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grpId="0" nodeType="clickEffect">
                                  <p:stCondLst>
                                    <p:cond delay="0"/>
                                  </p:stCondLst>
                                  <p:childTnLst>
                                    <p:set>
                                      <p:cBhvr>
                                        <p:cTn id="12" dur="1" fill="hold">
                                          <p:stCondLst>
                                            <p:cond delay="0"/>
                                          </p:stCondLst>
                                        </p:cTn>
                                        <p:tgtEl>
                                          <p:spTgt spid="2617352"/>
                                        </p:tgtEl>
                                        <p:attrNameLst>
                                          <p:attrName>style.visibility</p:attrName>
                                        </p:attrNameLst>
                                      </p:cBhvr>
                                      <p:to>
                                        <p:strVal val="visible"/>
                                      </p:to>
                                    </p:set>
                                    <p:animEffect transition="in" filter="circle(in)">
                                      <p:cBhvr>
                                        <p:cTn id="13" dur="2000"/>
                                        <p:tgtEl>
                                          <p:spTgt spid="2617352"/>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81934"/>
                                        </p:tgtEl>
                                        <p:attrNameLst>
                                          <p:attrName>style.visibility</p:attrName>
                                        </p:attrNameLst>
                                      </p:cBhvr>
                                      <p:to>
                                        <p:strVal val="visible"/>
                                      </p:to>
                                    </p:set>
                                    <p:animEffect transition="in" filter="circle(in)">
                                      <p:cBhvr>
                                        <p:cTn id="16" dur="2000"/>
                                        <p:tgtEl>
                                          <p:spTgt spid="81934"/>
                                        </p:tgtEl>
                                      </p:cBhvr>
                                    </p:animEffect>
                                  </p:childTnLst>
                                </p:cTn>
                              </p:par>
                              <p:par>
                                <p:cTn id="17" presetID="6" presetClass="entr" presetSubtype="16" fill="hold" grpId="0" nodeType="withEffect">
                                  <p:stCondLst>
                                    <p:cond delay="0"/>
                                  </p:stCondLst>
                                  <p:childTnLst>
                                    <p:set>
                                      <p:cBhvr>
                                        <p:cTn id="18" dur="1" fill="hold">
                                          <p:stCondLst>
                                            <p:cond delay="0"/>
                                          </p:stCondLst>
                                        </p:cTn>
                                        <p:tgtEl>
                                          <p:spTgt spid="2617363"/>
                                        </p:tgtEl>
                                        <p:attrNameLst>
                                          <p:attrName>style.visibility</p:attrName>
                                        </p:attrNameLst>
                                      </p:cBhvr>
                                      <p:to>
                                        <p:strVal val="visible"/>
                                      </p:to>
                                    </p:set>
                                    <p:animEffect transition="in" filter="circle(in)">
                                      <p:cBhvr>
                                        <p:cTn id="19" dur="2000"/>
                                        <p:tgtEl>
                                          <p:spTgt spid="261736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81941"/>
                                        </p:tgtEl>
                                        <p:attrNameLst>
                                          <p:attrName>style.visibility</p:attrName>
                                        </p:attrNameLst>
                                      </p:cBhvr>
                                      <p:to>
                                        <p:strVal val="visible"/>
                                      </p:to>
                                    </p:set>
                                    <p:anim calcmode="lin" valueType="num">
                                      <p:cBhvr>
                                        <p:cTn id="24" dur="500" fill="hold"/>
                                        <p:tgtEl>
                                          <p:spTgt spid="81941"/>
                                        </p:tgtEl>
                                        <p:attrNameLst>
                                          <p:attrName>ppt_w</p:attrName>
                                        </p:attrNameLst>
                                      </p:cBhvr>
                                      <p:tavLst>
                                        <p:tav tm="0">
                                          <p:val>
                                            <p:fltVal val="0"/>
                                          </p:val>
                                        </p:tav>
                                        <p:tav tm="100000">
                                          <p:val>
                                            <p:strVal val="#ppt_w"/>
                                          </p:val>
                                        </p:tav>
                                      </p:tavLst>
                                    </p:anim>
                                    <p:anim calcmode="lin" valueType="num">
                                      <p:cBhvr>
                                        <p:cTn id="25" dur="500" fill="hold"/>
                                        <p:tgtEl>
                                          <p:spTgt spid="81941"/>
                                        </p:tgtEl>
                                        <p:attrNameLst>
                                          <p:attrName>ppt_h</p:attrName>
                                        </p:attrNameLst>
                                      </p:cBhvr>
                                      <p:tavLst>
                                        <p:tav tm="0">
                                          <p:val>
                                            <p:fltVal val="0"/>
                                          </p:val>
                                        </p:tav>
                                        <p:tav tm="100000">
                                          <p:val>
                                            <p:strVal val="#ppt_h"/>
                                          </p:val>
                                        </p:tav>
                                      </p:tavLst>
                                    </p:anim>
                                    <p:animEffect transition="in" filter="fade">
                                      <p:cBhvr>
                                        <p:cTn id="26" dur="500"/>
                                        <p:tgtEl>
                                          <p:spTgt spid="8194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1933"/>
                                        </p:tgtEl>
                                        <p:attrNameLst>
                                          <p:attrName>style.visibility</p:attrName>
                                        </p:attrNameLst>
                                      </p:cBhvr>
                                      <p:to>
                                        <p:strVal val="visible"/>
                                      </p:to>
                                    </p:set>
                                    <p:anim calcmode="lin" valueType="num">
                                      <p:cBhvr>
                                        <p:cTn id="29" dur="500" fill="hold"/>
                                        <p:tgtEl>
                                          <p:spTgt spid="81933"/>
                                        </p:tgtEl>
                                        <p:attrNameLst>
                                          <p:attrName>ppt_w</p:attrName>
                                        </p:attrNameLst>
                                      </p:cBhvr>
                                      <p:tavLst>
                                        <p:tav tm="0">
                                          <p:val>
                                            <p:fltVal val="0"/>
                                          </p:val>
                                        </p:tav>
                                        <p:tav tm="100000">
                                          <p:val>
                                            <p:strVal val="#ppt_w"/>
                                          </p:val>
                                        </p:tav>
                                      </p:tavLst>
                                    </p:anim>
                                    <p:anim calcmode="lin" valueType="num">
                                      <p:cBhvr>
                                        <p:cTn id="30" dur="500" fill="hold"/>
                                        <p:tgtEl>
                                          <p:spTgt spid="81933"/>
                                        </p:tgtEl>
                                        <p:attrNameLst>
                                          <p:attrName>ppt_h</p:attrName>
                                        </p:attrNameLst>
                                      </p:cBhvr>
                                      <p:tavLst>
                                        <p:tav tm="0">
                                          <p:val>
                                            <p:fltVal val="0"/>
                                          </p:val>
                                        </p:tav>
                                        <p:tav tm="100000">
                                          <p:val>
                                            <p:strVal val="#ppt_h"/>
                                          </p:val>
                                        </p:tav>
                                      </p:tavLst>
                                    </p:anim>
                                    <p:animEffect transition="in" filter="fade">
                                      <p:cBhvr>
                                        <p:cTn id="31" dur="500"/>
                                        <p:tgtEl>
                                          <p:spTgt spid="8193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617353"/>
                                        </p:tgtEl>
                                        <p:attrNameLst>
                                          <p:attrName>style.visibility</p:attrName>
                                        </p:attrNameLst>
                                      </p:cBhvr>
                                      <p:to>
                                        <p:strVal val="visible"/>
                                      </p:to>
                                    </p:set>
                                    <p:anim calcmode="lin" valueType="num">
                                      <p:cBhvr>
                                        <p:cTn id="34" dur="500" fill="hold"/>
                                        <p:tgtEl>
                                          <p:spTgt spid="2617353"/>
                                        </p:tgtEl>
                                        <p:attrNameLst>
                                          <p:attrName>ppt_w</p:attrName>
                                        </p:attrNameLst>
                                      </p:cBhvr>
                                      <p:tavLst>
                                        <p:tav tm="0">
                                          <p:val>
                                            <p:fltVal val="0"/>
                                          </p:val>
                                        </p:tav>
                                        <p:tav tm="100000">
                                          <p:val>
                                            <p:strVal val="#ppt_w"/>
                                          </p:val>
                                        </p:tav>
                                      </p:tavLst>
                                    </p:anim>
                                    <p:anim calcmode="lin" valueType="num">
                                      <p:cBhvr>
                                        <p:cTn id="35" dur="500" fill="hold"/>
                                        <p:tgtEl>
                                          <p:spTgt spid="2617353"/>
                                        </p:tgtEl>
                                        <p:attrNameLst>
                                          <p:attrName>ppt_h</p:attrName>
                                        </p:attrNameLst>
                                      </p:cBhvr>
                                      <p:tavLst>
                                        <p:tav tm="0">
                                          <p:val>
                                            <p:fltVal val="0"/>
                                          </p:val>
                                        </p:tav>
                                        <p:tav tm="100000">
                                          <p:val>
                                            <p:strVal val="#ppt_h"/>
                                          </p:val>
                                        </p:tav>
                                      </p:tavLst>
                                    </p:anim>
                                    <p:animEffect transition="in" filter="fade">
                                      <p:cBhvr>
                                        <p:cTn id="36" dur="500"/>
                                        <p:tgtEl>
                                          <p:spTgt spid="2617353"/>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617362"/>
                                        </p:tgtEl>
                                        <p:attrNameLst>
                                          <p:attrName>style.visibility</p:attrName>
                                        </p:attrNameLst>
                                      </p:cBhvr>
                                      <p:to>
                                        <p:strVal val="visible"/>
                                      </p:to>
                                    </p:set>
                                    <p:anim calcmode="lin" valueType="num">
                                      <p:cBhvr>
                                        <p:cTn id="39" dur="500" fill="hold"/>
                                        <p:tgtEl>
                                          <p:spTgt spid="2617362"/>
                                        </p:tgtEl>
                                        <p:attrNameLst>
                                          <p:attrName>ppt_w</p:attrName>
                                        </p:attrNameLst>
                                      </p:cBhvr>
                                      <p:tavLst>
                                        <p:tav tm="0">
                                          <p:val>
                                            <p:fltVal val="0"/>
                                          </p:val>
                                        </p:tav>
                                        <p:tav tm="100000">
                                          <p:val>
                                            <p:strVal val="#ppt_w"/>
                                          </p:val>
                                        </p:tav>
                                      </p:tavLst>
                                    </p:anim>
                                    <p:anim calcmode="lin" valueType="num">
                                      <p:cBhvr>
                                        <p:cTn id="40" dur="500" fill="hold"/>
                                        <p:tgtEl>
                                          <p:spTgt spid="2617362"/>
                                        </p:tgtEl>
                                        <p:attrNameLst>
                                          <p:attrName>ppt_h</p:attrName>
                                        </p:attrNameLst>
                                      </p:cBhvr>
                                      <p:tavLst>
                                        <p:tav tm="0">
                                          <p:val>
                                            <p:fltVal val="0"/>
                                          </p:val>
                                        </p:tav>
                                        <p:tav tm="100000">
                                          <p:val>
                                            <p:strVal val="#ppt_h"/>
                                          </p:val>
                                        </p:tav>
                                      </p:tavLst>
                                    </p:anim>
                                    <p:animEffect transition="in" filter="fade">
                                      <p:cBhvr>
                                        <p:cTn id="41" dur="500"/>
                                        <p:tgtEl>
                                          <p:spTgt spid="2617362"/>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81942"/>
                                        </p:tgtEl>
                                        <p:attrNameLst>
                                          <p:attrName>style.visibility</p:attrName>
                                        </p:attrNameLst>
                                      </p:cBhvr>
                                      <p:to>
                                        <p:strVal val="visible"/>
                                      </p:to>
                                    </p:set>
                                    <p:animEffect transition="in" filter="circle(in)">
                                      <p:cBhvr>
                                        <p:cTn id="46" dur="2000"/>
                                        <p:tgtEl>
                                          <p:spTgt spid="81942"/>
                                        </p:tgtEl>
                                      </p:cBhvr>
                                    </p:animEffect>
                                  </p:childTnLst>
                                </p:cTn>
                              </p:par>
                              <p:par>
                                <p:cTn id="47" presetID="6" presetClass="entr" presetSubtype="16" fill="hold" grpId="0" nodeType="withEffect">
                                  <p:stCondLst>
                                    <p:cond delay="0"/>
                                  </p:stCondLst>
                                  <p:childTnLst>
                                    <p:set>
                                      <p:cBhvr>
                                        <p:cTn id="48" dur="1" fill="hold">
                                          <p:stCondLst>
                                            <p:cond delay="0"/>
                                          </p:stCondLst>
                                        </p:cTn>
                                        <p:tgtEl>
                                          <p:spTgt spid="2617354"/>
                                        </p:tgtEl>
                                        <p:attrNameLst>
                                          <p:attrName>style.visibility</p:attrName>
                                        </p:attrNameLst>
                                      </p:cBhvr>
                                      <p:to>
                                        <p:strVal val="visible"/>
                                      </p:to>
                                    </p:set>
                                    <p:animEffect transition="in" filter="circle(in)">
                                      <p:cBhvr>
                                        <p:cTn id="49" dur="2000"/>
                                        <p:tgtEl>
                                          <p:spTgt spid="2617354"/>
                                        </p:tgtEl>
                                      </p:cBhvr>
                                    </p:animEffect>
                                  </p:childTnLst>
                                </p:cTn>
                              </p:par>
                              <p:par>
                                <p:cTn id="50" presetID="6" presetClass="entr" presetSubtype="16" fill="hold" grpId="0" nodeType="withEffect">
                                  <p:stCondLst>
                                    <p:cond delay="0"/>
                                  </p:stCondLst>
                                  <p:childTnLst>
                                    <p:set>
                                      <p:cBhvr>
                                        <p:cTn id="51" dur="1" fill="hold">
                                          <p:stCondLst>
                                            <p:cond delay="0"/>
                                          </p:stCondLst>
                                        </p:cTn>
                                        <p:tgtEl>
                                          <p:spTgt spid="81926"/>
                                        </p:tgtEl>
                                        <p:attrNameLst>
                                          <p:attrName>style.visibility</p:attrName>
                                        </p:attrNameLst>
                                      </p:cBhvr>
                                      <p:to>
                                        <p:strVal val="visible"/>
                                      </p:to>
                                    </p:set>
                                    <p:animEffect transition="in" filter="circle(in)">
                                      <p:cBhvr>
                                        <p:cTn id="52" dur="2000"/>
                                        <p:tgtEl>
                                          <p:spTgt spid="81926"/>
                                        </p:tgtEl>
                                      </p:cBhvr>
                                    </p:animEffect>
                                  </p:childTnLst>
                                </p:cTn>
                              </p:par>
                              <p:par>
                                <p:cTn id="53" presetID="6" presetClass="entr" presetSubtype="16" fill="hold" grpId="0" nodeType="withEffect">
                                  <p:stCondLst>
                                    <p:cond delay="0"/>
                                  </p:stCondLst>
                                  <p:childTnLst>
                                    <p:set>
                                      <p:cBhvr>
                                        <p:cTn id="54" dur="1" fill="hold">
                                          <p:stCondLst>
                                            <p:cond delay="0"/>
                                          </p:stCondLst>
                                        </p:cTn>
                                        <p:tgtEl>
                                          <p:spTgt spid="2617361"/>
                                        </p:tgtEl>
                                        <p:attrNameLst>
                                          <p:attrName>style.visibility</p:attrName>
                                        </p:attrNameLst>
                                      </p:cBhvr>
                                      <p:to>
                                        <p:strVal val="visible"/>
                                      </p:to>
                                    </p:set>
                                    <p:animEffect transition="in" filter="circle(in)">
                                      <p:cBhvr>
                                        <p:cTn id="55" dur="2000"/>
                                        <p:tgtEl>
                                          <p:spTgt spid="26173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6" grpId="0"/>
      <p:bldP spid="2617352" grpId="0" animBg="1"/>
      <p:bldP spid="2617353" grpId="0" animBg="1"/>
      <p:bldP spid="2617354" grpId="0" animBg="1"/>
      <p:bldP spid="81933" grpId="0"/>
      <p:bldP spid="81934" grpId="0"/>
      <p:bldP spid="2617361" grpId="0" animBg="1"/>
      <p:bldP spid="2617362" grpId="0" animBg="1"/>
      <p:bldP spid="2617363" grpId="0" animBg="1"/>
      <p:bldP spid="81941" grpId="0" animBg="1"/>
      <p:bldP spid="8194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幻灯片编号占位符 5"/>
          <p:cNvSpPr>
            <a:spLocks noGrp="1"/>
          </p:cNvSpPr>
          <p:nvPr>
            <p:ph type="sldNum" sz="quarter" idx="12"/>
          </p:nvPr>
        </p:nvSpPr>
        <p:spPr/>
        <p:txBody>
          <a:bodyPr/>
          <a:lstStyle/>
          <a:p>
            <a:pPr>
              <a:defRPr/>
            </a:pPr>
            <a:fld id="{F7BA93D4-D0BB-884F-AE8F-EC3178B0021D}" type="slidenum">
              <a:rPr lang="en-US" altLang="zh-CN"/>
              <a:pPr>
                <a:defRPr/>
              </a:pPr>
              <a:t>58</a:t>
            </a:fld>
            <a:endParaRPr lang="en-US" altLang="zh-CN"/>
          </a:p>
        </p:txBody>
      </p:sp>
      <p:sp>
        <p:nvSpPr>
          <p:cNvPr id="2442242" name="Rectangle 2"/>
          <p:cNvSpPr>
            <a:spLocks noGrp="1" noChangeArrowheads="1"/>
          </p:cNvSpPr>
          <p:nvPr>
            <p:ph type="body" idx="1"/>
          </p:nvPr>
        </p:nvSpPr>
        <p:spPr>
          <a:xfrm>
            <a:off x="250825" y="692696"/>
            <a:ext cx="8686800" cy="5838279"/>
          </a:xfrm>
        </p:spPr>
        <p:txBody>
          <a:bodyPr/>
          <a:lstStyle/>
          <a:p>
            <a:pPr marL="495300" indent="-495300">
              <a:defRPr/>
            </a:pPr>
            <a:r>
              <a:rPr lang="zh-CN" altLang="en-US" dirty="0">
                <a:solidFill>
                  <a:srgbClr val="FF3300"/>
                </a:solidFill>
              </a:rPr>
              <a:t>供应链合作的价值增值</a:t>
            </a:r>
          </a:p>
        </p:txBody>
      </p:sp>
      <p:sp>
        <p:nvSpPr>
          <p:cNvPr id="2442243" name="Rectangle 3"/>
          <p:cNvSpPr>
            <a:spLocks noGrp="1" noChangeArrowheads="1"/>
          </p:cNvSpPr>
          <p:nvPr>
            <p:ph type="title"/>
          </p:nvPr>
        </p:nvSpPr>
        <p:spPr/>
        <p:txBody>
          <a:bodyPr/>
          <a:lstStyle/>
          <a:p>
            <a:pPr>
              <a:defRPr/>
            </a:pPr>
            <a:r>
              <a:rPr lang="zh-CN" altLang="en-US" dirty="0"/>
              <a:t>第五节</a:t>
            </a:r>
            <a:r>
              <a:rPr lang="en-US" altLang="zh-CN" dirty="0"/>
              <a:t>  </a:t>
            </a:r>
            <a:r>
              <a:rPr lang="zh-CN" altLang="en-US" dirty="0"/>
              <a:t>供应链合作伙伴关系</a:t>
            </a:r>
          </a:p>
        </p:txBody>
      </p:sp>
      <p:grpSp>
        <p:nvGrpSpPr>
          <p:cNvPr id="2442244" name="Group 4"/>
          <p:cNvGrpSpPr>
            <a:grpSpLocks noChangeAspect="1"/>
          </p:cNvGrpSpPr>
          <p:nvPr/>
        </p:nvGrpSpPr>
        <p:grpSpPr bwMode="auto">
          <a:xfrm>
            <a:off x="0" y="1916832"/>
            <a:ext cx="3457576" cy="3886200"/>
            <a:chOff x="954" y="1460"/>
            <a:chExt cx="5940" cy="4368"/>
          </a:xfrm>
        </p:grpSpPr>
        <p:sp>
          <p:nvSpPr>
            <p:cNvPr id="83997" name="AutoShape 5"/>
            <p:cNvSpPr>
              <a:spLocks noChangeAspect="1" noChangeArrowheads="1"/>
            </p:cNvSpPr>
            <p:nvPr/>
          </p:nvSpPr>
          <p:spPr bwMode="auto">
            <a:xfrm>
              <a:off x="954" y="1460"/>
              <a:ext cx="5940" cy="43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83998" name="AutoShape 6"/>
            <p:cNvSpPr>
              <a:spLocks noChangeArrowheads="1"/>
            </p:cNvSpPr>
            <p:nvPr/>
          </p:nvSpPr>
          <p:spPr bwMode="auto">
            <a:xfrm flipH="1" flipV="1">
              <a:off x="5214" y="2240"/>
              <a:ext cx="1080" cy="3432"/>
            </a:xfrm>
            <a:prstGeom prst="rtTriangle">
              <a:avLst/>
            </a:prstGeom>
            <a:solidFill>
              <a:srgbClr val="CCFFFF"/>
            </a:solidFill>
            <a:ln w="9525" cap="rnd">
              <a:solidFill>
                <a:srgbClr val="000000"/>
              </a:solidFill>
              <a:prstDash val="sysDot"/>
              <a:miter lim="800000"/>
              <a:headEnd/>
              <a:tailEnd/>
            </a:ln>
          </p:spPr>
          <p:txBody>
            <a:bodyPr/>
            <a:lstStyle/>
            <a:p>
              <a:endParaRPr lang="zh-CN" altLang="en-US"/>
            </a:p>
          </p:txBody>
        </p:sp>
        <p:sp>
          <p:nvSpPr>
            <p:cNvPr id="83999" name="AutoShape 7"/>
            <p:cNvSpPr>
              <a:spLocks noChangeArrowheads="1"/>
            </p:cNvSpPr>
            <p:nvPr/>
          </p:nvSpPr>
          <p:spPr bwMode="auto">
            <a:xfrm flipV="1">
              <a:off x="1554" y="2240"/>
              <a:ext cx="1080" cy="3432"/>
            </a:xfrm>
            <a:prstGeom prst="rtTriangle">
              <a:avLst/>
            </a:prstGeom>
            <a:solidFill>
              <a:srgbClr val="00FFFF"/>
            </a:solidFill>
            <a:ln w="9525">
              <a:solidFill>
                <a:srgbClr val="000000"/>
              </a:solidFill>
              <a:miter lim="800000"/>
              <a:headEnd/>
              <a:tailEnd/>
            </a:ln>
          </p:spPr>
          <p:txBody>
            <a:bodyPr/>
            <a:lstStyle/>
            <a:p>
              <a:endParaRPr lang="zh-CN" altLang="en-US"/>
            </a:p>
          </p:txBody>
        </p:sp>
        <p:sp>
          <p:nvSpPr>
            <p:cNvPr id="2442248" name="AutoShape 8"/>
            <p:cNvSpPr>
              <a:spLocks noChangeArrowheads="1"/>
            </p:cNvSpPr>
            <p:nvPr/>
          </p:nvSpPr>
          <p:spPr bwMode="auto">
            <a:xfrm>
              <a:off x="2683" y="1927"/>
              <a:ext cx="2340" cy="3704"/>
            </a:xfrm>
            <a:prstGeom prst="triangle">
              <a:avLst>
                <a:gd name="adj" fmla="val 50000"/>
              </a:avLst>
            </a:prstGeom>
            <a:solidFill>
              <a:srgbClr val="339966"/>
            </a:solidFill>
            <a:ln w="9525">
              <a:solidFill>
                <a:srgbClr val="000000"/>
              </a:solidFill>
              <a:miter lim="800000"/>
              <a:headEnd/>
              <a:tailEnd/>
            </a:ln>
            <a:effectLst>
              <a:outerShdw blurRad="63500" dist="107763" dir="2700000" algn="ctr" rotWithShape="0">
                <a:srgbClr val="000000">
                  <a:alpha val="50000"/>
                </a:srgbClr>
              </a:outerShdw>
            </a:effectLst>
          </p:spPr>
          <p:txBody>
            <a:bodyPr/>
            <a:lstStyle/>
            <a:p>
              <a:pPr>
                <a:defRPr/>
              </a:pPr>
              <a:endParaRPr lang="zh-CN" altLang="en-US"/>
            </a:p>
          </p:txBody>
        </p:sp>
        <p:sp>
          <p:nvSpPr>
            <p:cNvPr id="2442249" name="Line 9"/>
            <p:cNvSpPr>
              <a:spLocks noChangeShapeType="1"/>
            </p:cNvSpPr>
            <p:nvPr/>
          </p:nvSpPr>
          <p:spPr bwMode="auto">
            <a:xfrm flipH="1" flipV="1">
              <a:off x="5045" y="2240"/>
              <a:ext cx="1085" cy="3433"/>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442250" name="Rectangle 10"/>
            <p:cNvSpPr>
              <a:spLocks noChangeArrowheads="1"/>
            </p:cNvSpPr>
            <p:nvPr/>
          </p:nvSpPr>
          <p:spPr bwMode="auto">
            <a:xfrm>
              <a:off x="2994" y="1615"/>
              <a:ext cx="1620" cy="327"/>
            </a:xfrm>
            <a:prstGeom prst="rect">
              <a:avLst/>
            </a:prstGeom>
            <a:noFill/>
            <a:ln>
              <a:noFill/>
            </a:ln>
            <a:effectLst/>
            <a:extLst>
              <a:ext uri="{909E8E84-426E-40dd-AFC4-6F175D3DCCD1}">
                <a14:hiddenFill xmlns:a14="http://schemas.microsoft.com/office/drawing/2010/main" xmlns="">
                  <a:gradFill rotWithShape="0">
                    <a:gsLst>
                      <a:gs pos="0">
                        <a:srgbClr val="000000">
                          <a:gamma/>
                          <a:shade val="9804"/>
                          <a:invGamma/>
                        </a:srgbClr>
                      </a:gs>
                      <a:gs pos="50000">
                        <a:srgbClr val="000000"/>
                      </a:gs>
                      <a:gs pos="100000">
                        <a:srgbClr val="000000">
                          <a:gamma/>
                          <a:shade val="9804"/>
                          <a:invGamma/>
                        </a:srgbClr>
                      </a:gs>
                    </a:gsLst>
                    <a:lin ang="2700000" scaled="1"/>
                  </a:gra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0"/>
                </a:spcBef>
                <a:defRPr/>
              </a:pPr>
              <a:r>
                <a:rPr lang="zh-CN" altLang="en-US" sz="1800" b="1">
                  <a:solidFill>
                    <a:srgbClr val="000066"/>
                  </a:solidFill>
                  <a:ea typeface="黑体" charset="0"/>
                  <a:cs typeface="黑体" charset="0"/>
                </a:rPr>
                <a:t>合作程度</a:t>
              </a:r>
            </a:p>
          </p:txBody>
        </p:sp>
        <p:grpSp>
          <p:nvGrpSpPr>
            <p:cNvPr id="84003" name="Group 11"/>
            <p:cNvGrpSpPr>
              <a:grpSpLocks/>
            </p:cNvGrpSpPr>
            <p:nvPr/>
          </p:nvGrpSpPr>
          <p:grpSpPr bwMode="auto">
            <a:xfrm>
              <a:off x="2577" y="3244"/>
              <a:ext cx="2694" cy="468"/>
              <a:chOff x="2472" y="3244"/>
              <a:chExt cx="2802" cy="468"/>
            </a:xfrm>
          </p:grpSpPr>
          <p:sp>
            <p:nvSpPr>
              <p:cNvPr id="84015" name="AutoShape 12"/>
              <p:cNvSpPr>
                <a:spLocks noChangeArrowheads="1"/>
              </p:cNvSpPr>
              <p:nvPr/>
            </p:nvSpPr>
            <p:spPr bwMode="auto">
              <a:xfrm>
                <a:off x="2472" y="3244"/>
                <a:ext cx="2802" cy="468"/>
              </a:xfrm>
              <a:prstGeom prst="roundRect">
                <a:avLst>
                  <a:gd name="adj" fmla="val 16667"/>
                </a:avLst>
              </a:prstGeom>
              <a:solidFill>
                <a:srgbClr val="33CCCC"/>
              </a:solidFill>
              <a:ln w="9525">
                <a:solidFill>
                  <a:srgbClr val="000000"/>
                </a:solidFill>
                <a:round/>
                <a:headEnd/>
                <a:tailEnd/>
              </a:ln>
            </p:spPr>
            <p:txBody>
              <a:bodyPr/>
              <a:lstStyle/>
              <a:p>
                <a:endParaRPr lang="zh-CN" altLang="en-US"/>
              </a:p>
            </p:txBody>
          </p:sp>
          <p:sp>
            <p:nvSpPr>
              <p:cNvPr id="84016" name="Text Box 13"/>
              <p:cNvSpPr txBox="1">
                <a:spLocks noChangeArrowheads="1"/>
              </p:cNvSpPr>
              <p:nvPr/>
            </p:nvSpPr>
            <p:spPr bwMode="auto">
              <a:xfrm>
                <a:off x="2542" y="3362"/>
                <a:ext cx="2552" cy="282"/>
              </a:xfrm>
              <a:prstGeom prst="rect">
                <a:avLst/>
              </a:prstGeom>
              <a:solidFill>
                <a:srgbClr val="33CC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spcBef>
                    <a:spcPct val="0"/>
                  </a:spcBef>
                </a:pPr>
                <a:r>
                  <a:rPr lang="zh-CN" altLang="en-US" sz="1400" b="1"/>
                  <a:t>战略层：</a:t>
                </a:r>
                <a:r>
                  <a:rPr lang="zh-CN" altLang="en-US" b="1"/>
                  <a:t>相互交换定性信息</a:t>
                </a:r>
                <a:endParaRPr lang="zh-CN" altLang="en-US" b="1">
                  <a:ea typeface="黑体" charset="0"/>
                  <a:cs typeface="黑体" charset="0"/>
                </a:endParaRPr>
              </a:p>
            </p:txBody>
          </p:sp>
        </p:grpSp>
        <p:grpSp>
          <p:nvGrpSpPr>
            <p:cNvPr id="84004" name="Group 14"/>
            <p:cNvGrpSpPr>
              <a:grpSpLocks/>
            </p:cNvGrpSpPr>
            <p:nvPr/>
          </p:nvGrpSpPr>
          <p:grpSpPr bwMode="auto">
            <a:xfrm>
              <a:off x="2774" y="2356"/>
              <a:ext cx="2299" cy="468"/>
              <a:chOff x="2466" y="2356"/>
              <a:chExt cx="2299" cy="468"/>
            </a:xfrm>
          </p:grpSpPr>
          <p:sp>
            <p:nvSpPr>
              <p:cNvPr id="84013" name="AutoShape 15"/>
              <p:cNvSpPr>
                <a:spLocks noChangeArrowheads="1"/>
              </p:cNvSpPr>
              <p:nvPr/>
            </p:nvSpPr>
            <p:spPr bwMode="auto">
              <a:xfrm>
                <a:off x="2517" y="2356"/>
                <a:ext cx="2217" cy="468"/>
              </a:xfrm>
              <a:prstGeom prst="roundRect">
                <a:avLst>
                  <a:gd name="adj" fmla="val 16667"/>
                </a:avLst>
              </a:prstGeom>
              <a:solidFill>
                <a:srgbClr val="33CCCC"/>
              </a:solidFill>
              <a:ln w="9525">
                <a:solidFill>
                  <a:srgbClr val="000000"/>
                </a:solidFill>
                <a:round/>
                <a:headEnd/>
                <a:tailEnd/>
              </a:ln>
            </p:spPr>
            <p:txBody>
              <a:bodyPr/>
              <a:lstStyle/>
              <a:p>
                <a:endParaRPr lang="zh-CN" altLang="en-US"/>
              </a:p>
            </p:txBody>
          </p:sp>
          <p:sp>
            <p:nvSpPr>
              <p:cNvPr id="84014" name="Text Box 16"/>
              <p:cNvSpPr txBox="1">
                <a:spLocks noChangeArrowheads="1"/>
              </p:cNvSpPr>
              <p:nvPr/>
            </p:nvSpPr>
            <p:spPr bwMode="auto">
              <a:xfrm>
                <a:off x="2466" y="2460"/>
                <a:ext cx="2299" cy="340"/>
              </a:xfrm>
              <a:prstGeom prst="rect">
                <a:avLst/>
              </a:prstGeom>
              <a:noFill/>
              <a:ln>
                <a:noFill/>
              </a:ln>
              <a:extLst>
                <a:ext uri="{909E8E84-426E-40dd-AFC4-6F175D3DCCD1}">
                  <a14:hiddenFill xmlns:a14="http://schemas.microsoft.com/office/drawing/2010/main" xmlns="">
                    <a:solidFill>
                      <a:srgbClr val="33CCCC"/>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spcBef>
                    <a:spcPct val="0"/>
                  </a:spcBef>
                </a:pPr>
                <a:r>
                  <a:rPr lang="zh-CN" altLang="en-US" sz="1400" b="1"/>
                  <a:t>宏观层：</a:t>
                </a:r>
                <a:r>
                  <a:rPr lang="zh-CN" altLang="en-US" b="1"/>
                  <a:t>共同制定决策</a:t>
                </a:r>
                <a:endParaRPr lang="zh-CN" altLang="en-US" b="1">
                  <a:ea typeface="黑体" charset="0"/>
                  <a:cs typeface="黑体" charset="0"/>
                </a:endParaRPr>
              </a:p>
            </p:txBody>
          </p:sp>
        </p:grpSp>
        <p:grpSp>
          <p:nvGrpSpPr>
            <p:cNvPr id="84005" name="Group 17"/>
            <p:cNvGrpSpPr>
              <a:grpSpLocks/>
            </p:cNvGrpSpPr>
            <p:nvPr/>
          </p:nvGrpSpPr>
          <p:grpSpPr bwMode="auto">
            <a:xfrm>
              <a:off x="2281" y="4144"/>
              <a:ext cx="3286" cy="468"/>
              <a:chOff x="2172" y="4144"/>
              <a:chExt cx="3286" cy="468"/>
            </a:xfrm>
          </p:grpSpPr>
          <p:sp>
            <p:nvSpPr>
              <p:cNvPr id="84011" name="AutoShape 18"/>
              <p:cNvSpPr>
                <a:spLocks noChangeArrowheads="1"/>
              </p:cNvSpPr>
              <p:nvPr/>
            </p:nvSpPr>
            <p:spPr bwMode="auto">
              <a:xfrm>
                <a:off x="2172" y="4144"/>
                <a:ext cx="3282" cy="468"/>
              </a:xfrm>
              <a:prstGeom prst="roundRect">
                <a:avLst>
                  <a:gd name="adj" fmla="val 16667"/>
                </a:avLst>
              </a:prstGeom>
              <a:solidFill>
                <a:srgbClr val="00FFFF"/>
              </a:solidFill>
              <a:ln w="9525">
                <a:solidFill>
                  <a:srgbClr val="000000"/>
                </a:solidFill>
                <a:round/>
                <a:headEnd/>
                <a:tailEnd/>
              </a:ln>
            </p:spPr>
            <p:txBody>
              <a:bodyPr/>
              <a:lstStyle/>
              <a:p>
                <a:endParaRPr lang="zh-CN" altLang="en-US"/>
              </a:p>
            </p:txBody>
          </p:sp>
          <p:sp>
            <p:nvSpPr>
              <p:cNvPr id="84012" name="Text Box 19"/>
              <p:cNvSpPr txBox="1">
                <a:spLocks noChangeArrowheads="1"/>
              </p:cNvSpPr>
              <p:nvPr/>
            </p:nvSpPr>
            <p:spPr bwMode="auto">
              <a:xfrm>
                <a:off x="2245" y="4236"/>
                <a:ext cx="3213" cy="328"/>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spcBef>
                    <a:spcPct val="0"/>
                  </a:spcBef>
                </a:pPr>
                <a:r>
                  <a:rPr lang="zh-CN" altLang="en-US" sz="1400" b="1"/>
                  <a:t>战术层：</a:t>
                </a:r>
                <a:r>
                  <a:rPr lang="zh-CN" altLang="en-US" b="1"/>
                  <a:t>正常处理交换的定量信息</a:t>
                </a:r>
                <a:endParaRPr lang="zh-CN" altLang="en-US" b="1">
                  <a:ea typeface="黑体" charset="0"/>
                  <a:cs typeface="黑体" charset="0"/>
                </a:endParaRPr>
              </a:p>
            </p:txBody>
          </p:sp>
        </p:grpSp>
        <p:sp>
          <p:nvSpPr>
            <p:cNvPr id="84006" name="AutoShape 20"/>
            <p:cNvSpPr>
              <a:spLocks noChangeArrowheads="1"/>
            </p:cNvSpPr>
            <p:nvPr/>
          </p:nvSpPr>
          <p:spPr bwMode="auto">
            <a:xfrm>
              <a:off x="2034" y="5008"/>
              <a:ext cx="3780" cy="468"/>
            </a:xfrm>
            <a:prstGeom prst="roundRect">
              <a:avLst>
                <a:gd name="adj" fmla="val 16667"/>
              </a:avLst>
            </a:prstGeom>
            <a:solidFill>
              <a:srgbClr val="00FFFF"/>
            </a:solidFill>
            <a:ln w="9525">
              <a:solidFill>
                <a:srgbClr val="000000"/>
              </a:solidFill>
              <a:round/>
              <a:headEnd/>
              <a:tailEnd/>
            </a:ln>
          </p:spPr>
          <p:txBody>
            <a:bodyPr/>
            <a:lstStyle/>
            <a:p>
              <a:endParaRPr lang="zh-CN" altLang="en-US"/>
            </a:p>
          </p:txBody>
        </p:sp>
        <p:sp>
          <p:nvSpPr>
            <p:cNvPr id="84007" name="Text Box 21"/>
            <p:cNvSpPr txBox="1">
              <a:spLocks noChangeArrowheads="1"/>
            </p:cNvSpPr>
            <p:nvPr/>
          </p:nvSpPr>
          <p:spPr bwMode="auto">
            <a:xfrm>
              <a:off x="2034" y="5100"/>
              <a:ext cx="3780" cy="340"/>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80000"/>
                </a:lnSpc>
                <a:spcBef>
                  <a:spcPct val="0"/>
                </a:spcBef>
              </a:pPr>
              <a:r>
                <a:rPr lang="zh-CN" altLang="en-US" sz="1400" b="1"/>
                <a:t>作业层：</a:t>
              </a:r>
              <a:r>
                <a:rPr lang="zh-CN" altLang="en-US" b="1"/>
                <a:t>网络互联正常收集定量信息</a:t>
              </a:r>
              <a:endParaRPr lang="zh-CN" altLang="en-US" b="1">
                <a:ea typeface="黑体" charset="0"/>
                <a:cs typeface="黑体" charset="0"/>
              </a:endParaRPr>
            </a:p>
          </p:txBody>
        </p:sp>
        <p:sp>
          <p:nvSpPr>
            <p:cNvPr id="2442262" name="Line 22"/>
            <p:cNvSpPr>
              <a:spLocks noChangeShapeType="1"/>
            </p:cNvSpPr>
            <p:nvPr/>
          </p:nvSpPr>
          <p:spPr bwMode="auto">
            <a:xfrm flipV="1">
              <a:off x="1734" y="2240"/>
              <a:ext cx="1129" cy="3433"/>
            </a:xfrm>
            <a:prstGeom prst="line">
              <a:avLst/>
            </a:prstGeom>
            <a:noFill/>
            <a:ln w="3810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442263" name="Rectangle 23"/>
            <p:cNvSpPr>
              <a:spLocks noChangeArrowheads="1"/>
            </p:cNvSpPr>
            <p:nvPr/>
          </p:nvSpPr>
          <p:spPr bwMode="auto">
            <a:xfrm>
              <a:off x="1723" y="2854"/>
              <a:ext cx="338" cy="1511"/>
            </a:xfrm>
            <a:prstGeom prst="rect">
              <a:avLst/>
            </a:prstGeom>
            <a:noFill/>
            <a:ln>
              <a:noFill/>
            </a:ln>
            <a:effectLst/>
            <a:extLst>
              <a:ext uri="{909E8E84-426E-40dd-AFC4-6F175D3DCCD1}">
                <a14:hiddenFill xmlns:a14="http://schemas.microsoft.com/office/drawing/2010/main" xmlns="">
                  <a:gradFill rotWithShape="0">
                    <a:gsLst>
                      <a:gs pos="0">
                        <a:srgbClr val="000000">
                          <a:gamma/>
                          <a:shade val="9804"/>
                          <a:invGamma/>
                        </a:srgbClr>
                      </a:gs>
                      <a:gs pos="50000">
                        <a:srgbClr val="000000"/>
                      </a:gs>
                      <a:gs pos="100000">
                        <a:srgbClr val="000000">
                          <a:gamma/>
                          <a:shade val="9804"/>
                          <a:invGamma/>
                        </a:srgbClr>
                      </a:gs>
                    </a:gsLst>
                    <a:lin ang="2700000" scaled="1"/>
                  </a:gra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0"/>
                </a:spcBef>
                <a:defRPr/>
              </a:pPr>
              <a:r>
                <a:rPr lang="zh-CN" altLang="en-US" sz="1400" b="1">
                  <a:ea typeface="黑体" charset="0"/>
                  <a:cs typeface="黑体" charset="0"/>
                </a:rPr>
                <a:t>价</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值</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增</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加</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程</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度</a:t>
              </a:r>
            </a:p>
          </p:txBody>
        </p:sp>
        <p:sp>
          <p:nvSpPr>
            <p:cNvPr id="2442264" name="Rectangle 24"/>
            <p:cNvSpPr>
              <a:spLocks noChangeArrowheads="1"/>
            </p:cNvSpPr>
            <p:nvPr/>
          </p:nvSpPr>
          <p:spPr bwMode="auto">
            <a:xfrm>
              <a:off x="5811" y="2854"/>
              <a:ext cx="338" cy="1511"/>
            </a:xfrm>
            <a:prstGeom prst="rect">
              <a:avLst/>
            </a:prstGeom>
            <a:noFill/>
            <a:ln>
              <a:noFill/>
            </a:ln>
            <a:effectLst/>
            <a:extLst>
              <a:ext uri="{909E8E84-426E-40dd-AFC4-6F175D3DCCD1}">
                <a14:hiddenFill xmlns:a14="http://schemas.microsoft.com/office/drawing/2010/main" xmlns="">
                  <a:gradFill rotWithShape="0">
                    <a:gsLst>
                      <a:gs pos="0">
                        <a:srgbClr val="000000">
                          <a:gamma/>
                          <a:shade val="9804"/>
                          <a:invGamma/>
                        </a:srgbClr>
                      </a:gs>
                      <a:gs pos="50000">
                        <a:srgbClr val="000000"/>
                      </a:gs>
                      <a:gs pos="100000">
                        <a:srgbClr val="000000">
                          <a:gamma/>
                          <a:shade val="9804"/>
                          <a:invGamma/>
                        </a:srgbClr>
                      </a:gs>
                    </a:gsLst>
                    <a:lin ang="2700000" scaled="1"/>
                  </a:gra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342900" indent="-342900">
                <a:lnSpc>
                  <a:spcPct val="80000"/>
                </a:lnSpc>
                <a:spcBef>
                  <a:spcPct val="0"/>
                </a:spcBef>
                <a:defRPr/>
              </a:pPr>
              <a:r>
                <a:rPr lang="zh-CN" altLang="en-US" sz="1400" b="1">
                  <a:ea typeface="黑体" charset="0"/>
                  <a:cs typeface="黑体" charset="0"/>
                </a:rPr>
                <a:t>信</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息</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共</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享</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程</a:t>
              </a:r>
              <a:endParaRPr lang="en-US" altLang="zh-CN" sz="1400" b="1">
                <a:ea typeface="黑体" charset="0"/>
                <a:cs typeface="黑体" charset="0"/>
              </a:endParaRPr>
            </a:p>
            <a:p>
              <a:pPr marL="342900" indent="-342900">
                <a:lnSpc>
                  <a:spcPct val="80000"/>
                </a:lnSpc>
                <a:spcBef>
                  <a:spcPct val="0"/>
                </a:spcBef>
                <a:defRPr/>
              </a:pPr>
              <a:r>
                <a:rPr lang="zh-CN" altLang="en-US" sz="1400" b="1">
                  <a:ea typeface="黑体" charset="0"/>
                  <a:cs typeface="黑体" charset="0"/>
                </a:rPr>
                <a:t>度</a:t>
              </a:r>
            </a:p>
          </p:txBody>
        </p:sp>
      </p:grpSp>
      <p:sp>
        <p:nvSpPr>
          <p:cNvPr id="2442265" name="Text Box 25"/>
          <p:cNvSpPr txBox="1">
            <a:spLocks noChangeArrowheads="1"/>
          </p:cNvSpPr>
          <p:nvPr/>
        </p:nvSpPr>
        <p:spPr bwMode="auto">
          <a:xfrm>
            <a:off x="6978651" y="2002557"/>
            <a:ext cx="1760537"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2000" b="1">
                <a:solidFill>
                  <a:srgbClr val="000066"/>
                </a:solidFill>
                <a:ea typeface="黑体" charset="0"/>
                <a:cs typeface="黑体" charset="0"/>
              </a:rPr>
              <a:t>信息交换要求</a:t>
            </a:r>
          </a:p>
        </p:txBody>
      </p:sp>
      <p:sp>
        <p:nvSpPr>
          <p:cNvPr id="2442269" name="Text Box 29"/>
          <p:cNvSpPr txBox="1">
            <a:spLocks noChangeArrowheads="1"/>
          </p:cNvSpPr>
          <p:nvPr/>
        </p:nvSpPr>
        <p:spPr bwMode="auto">
          <a:xfrm>
            <a:off x="7094538" y="5229945"/>
            <a:ext cx="1368425" cy="419100"/>
          </a:xfrm>
          <a:prstGeom prst="rect">
            <a:avLst/>
          </a:prstGeom>
          <a:noFill/>
          <a:ln>
            <a:noFill/>
          </a:ln>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3600" rIns="0" bIns="360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buClr>
                <a:srgbClr val="FF0000"/>
              </a:buClr>
              <a:buFontTx/>
              <a:buChar char="•"/>
            </a:pPr>
            <a:r>
              <a:rPr sz="1400" b="1" noProof="1">
                <a:solidFill>
                  <a:srgbClr val="000000"/>
                </a:solidFill>
              </a:rPr>
              <a:t>交货信息</a:t>
            </a:r>
            <a:endParaRPr altLang="zh-CN" sz="1400" b="1" noProof="1">
              <a:solidFill>
                <a:srgbClr val="000000"/>
              </a:solidFill>
              <a:latin typeface="Arial" charset="0"/>
            </a:endParaRPr>
          </a:p>
          <a:p>
            <a:pPr algn="just">
              <a:buClr>
                <a:srgbClr val="FF0000"/>
              </a:buClr>
              <a:buFontTx/>
              <a:buChar char="•"/>
            </a:pPr>
            <a:r>
              <a:rPr sz="1400" b="1" noProof="1">
                <a:solidFill>
                  <a:srgbClr val="000000"/>
                </a:solidFill>
              </a:rPr>
              <a:t>订单信息</a:t>
            </a:r>
            <a:endParaRPr lang="zh-CN" altLang="en-US" sz="1400" b="1">
              <a:ea typeface="黑体" charset="0"/>
              <a:cs typeface="黑体" charset="0"/>
            </a:endParaRPr>
          </a:p>
        </p:txBody>
      </p:sp>
      <p:sp>
        <p:nvSpPr>
          <p:cNvPr id="2442270" name="Text Box 30"/>
          <p:cNvSpPr txBox="1">
            <a:spLocks noChangeArrowheads="1"/>
          </p:cNvSpPr>
          <p:nvPr/>
        </p:nvSpPr>
        <p:spPr bwMode="auto">
          <a:xfrm>
            <a:off x="7050088" y="2283545"/>
            <a:ext cx="1879600" cy="857250"/>
          </a:xfrm>
          <a:prstGeom prst="rect">
            <a:avLst/>
          </a:prstGeom>
          <a:noFill/>
          <a:ln>
            <a:noFill/>
          </a:ln>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3600" rIns="0" bIns="360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buFontTx/>
              <a:buChar char="•"/>
            </a:pPr>
            <a:r>
              <a:rPr sz="1400" b="1" noProof="1">
                <a:solidFill>
                  <a:srgbClr val="000000"/>
                </a:solidFill>
              </a:rPr>
              <a:t>共同改进供应链</a:t>
            </a:r>
            <a:endParaRPr altLang="zh-CN" sz="1400" b="1" noProof="1">
              <a:solidFill>
                <a:srgbClr val="000000"/>
              </a:solidFill>
            </a:endParaRPr>
          </a:p>
          <a:p>
            <a:pPr algn="just">
              <a:buFontTx/>
              <a:buChar char="•"/>
            </a:pPr>
            <a:r>
              <a:rPr sz="1400" b="1" noProof="1">
                <a:solidFill>
                  <a:srgbClr val="000000"/>
                </a:solidFill>
              </a:rPr>
              <a:t>新产品开发与引进</a:t>
            </a:r>
            <a:endParaRPr altLang="zh-CN" sz="1400" b="1" noProof="1">
              <a:solidFill>
                <a:srgbClr val="000000"/>
              </a:solidFill>
            </a:endParaRPr>
          </a:p>
          <a:p>
            <a:pPr algn="just">
              <a:buFontTx/>
              <a:buChar char="•"/>
            </a:pPr>
            <a:r>
              <a:rPr sz="1400" b="1" noProof="1">
                <a:solidFill>
                  <a:srgbClr val="000000"/>
                </a:solidFill>
              </a:rPr>
              <a:t>共同制订运营计划</a:t>
            </a:r>
            <a:endParaRPr altLang="zh-CN" sz="1400" b="1" noProof="1">
              <a:solidFill>
                <a:srgbClr val="000000"/>
              </a:solidFill>
            </a:endParaRPr>
          </a:p>
          <a:p>
            <a:pPr algn="just">
              <a:buFontTx/>
              <a:buChar char="•"/>
            </a:pPr>
            <a:r>
              <a:rPr sz="1400" b="1" noProof="1">
                <a:solidFill>
                  <a:srgbClr val="000000"/>
                </a:solidFill>
              </a:rPr>
              <a:t>共同预测市场需求</a:t>
            </a:r>
            <a:endParaRPr lang="zh-CN" altLang="en-US" sz="1400" b="1">
              <a:ea typeface="黑体" charset="0"/>
              <a:cs typeface="黑体" charset="0"/>
            </a:endParaRPr>
          </a:p>
        </p:txBody>
      </p:sp>
      <p:sp>
        <p:nvSpPr>
          <p:cNvPr id="2442271" name="Text Box 31"/>
          <p:cNvSpPr txBox="1">
            <a:spLocks noChangeArrowheads="1"/>
          </p:cNvSpPr>
          <p:nvPr/>
        </p:nvSpPr>
        <p:spPr bwMode="auto">
          <a:xfrm>
            <a:off x="7050088" y="3429720"/>
            <a:ext cx="1628775" cy="719137"/>
          </a:xfrm>
          <a:prstGeom prst="rect">
            <a:avLst/>
          </a:prstGeom>
          <a:noFill/>
          <a:ln>
            <a:noFill/>
          </a:ln>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3600" rIns="0" bIns="360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buClr>
                <a:srgbClr val="FF0000"/>
              </a:buClr>
              <a:buFontTx/>
              <a:buChar char="•"/>
            </a:pPr>
            <a:r>
              <a:rPr sz="1400" b="1" noProof="1">
                <a:solidFill>
                  <a:srgbClr val="000000"/>
                </a:solidFill>
              </a:rPr>
              <a:t>合作履约评估</a:t>
            </a:r>
            <a:endParaRPr altLang="zh-CN" sz="1400" b="1" noProof="1">
              <a:solidFill>
                <a:srgbClr val="000000"/>
              </a:solidFill>
            </a:endParaRPr>
          </a:p>
          <a:p>
            <a:pPr algn="just">
              <a:buClr>
                <a:srgbClr val="FF0000"/>
              </a:buClr>
              <a:buFontTx/>
              <a:buChar char="•"/>
            </a:pPr>
            <a:r>
              <a:rPr sz="1400" b="1" noProof="1">
                <a:solidFill>
                  <a:srgbClr val="000000"/>
                </a:solidFill>
              </a:rPr>
              <a:t>物流战略规划</a:t>
            </a:r>
            <a:endParaRPr altLang="zh-CN" sz="1400" b="1" noProof="1">
              <a:solidFill>
                <a:srgbClr val="000000"/>
              </a:solidFill>
            </a:endParaRPr>
          </a:p>
          <a:p>
            <a:pPr algn="just">
              <a:buClr>
                <a:srgbClr val="FF0000"/>
              </a:buClr>
              <a:buFontTx/>
              <a:buChar char="•"/>
            </a:pPr>
            <a:r>
              <a:rPr sz="1400" b="1" noProof="1">
                <a:solidFill>
                  <a:srgbClr val="000000"/>
                </a:solidFill>
              </a:rPr>
              <a:t>目标市场调整</a:t>
            </a:r>
            <a:endParaRPr lang="zh-CN" altLang="en-US" sz="1400" b="1">
              <a:solidFill>
                <a:srgbClr val="000000"/>
              </a:solidFill>
            </a:endParaRPr>
          </a:p>
        </p:txBody>
      </p:sp>
      <p:sp>
        <p:nvSpPr>
          <p:cNvPr id="2442272" name="Text Box 32"/>
          <p:cNvSpPr txBox="1">
            <a:spLocks noChangeArrowheads="1"/>
          </p:cNvSpPr>
          <p:nvPr/>
        </p:nvSpPr>
        <p:spPr bwMode="auto">
          <a:xfrm>
            <a:off x="7050088" y="4293320"/>
            <a:ext cx="1808163" cy="633412"/>
          </a:xfrm>
          <a:prstGeom prst="rect">
            <a:avLst/>
          </a:prstGeom>
          <a:noFill/>
          <a:ln>
            <a:noFill/>
          </a:ln>
          <a:extLst>
            <a:ext uri="{909E8E84-426E-40dd-AFC4-6F175D3DCCD1}">
              <a14:hiddenFill xmlns:a14="http://schemas.microsoft.com/office/drawing/2010/main" xmlns="">
                <a:solidFill>
                  <a:srgbClr val="000000"/>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3600" rIns="0" bIns="360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buFontTx/>
              <a:buChar char="•"/>
            </a:pPr>
            <a:r>
              <a:rPr sz="1400" b="1" noProof="1">
                <a:solidFill>
                  <a:srgbClr val="000000"/>
                </a:solidFill>
              </a:rPr>
              <a:t>设备停机与维护</a:t>
            </a:r>
            <a:endParaRPr altLang="zh-CN" sz="1400" b="1" noProof="1">
              <a:solidFill>
                <a:srgbClr val="000000"/>
              </a:solidFill>
            </a:endParaRPr>
          </a:p>
          <a:p>
            <a:pPr algn="just">
              <a:buFontTx/>
              <a:buChar char="•"/>
            </a:pPr>
            <a:r>
              <a:rPr sz="1400" b="1" noProof="1">
                <a:solidFill>
                  <a:srgbClr val="000000"/>
                </a:solidFill>
              </a:rPr>
              <a:t>库存信息的可见性</a:t>
            </a:r>
            <a:endParaRPr altLang="zh-CN" sz="1400" b="1" noProof="1">
              <a:solidFill>
                <a:srgbClr val="000000"/>
              </a:solidFill>
            </a:endParaRPr>
          </a:p>
          <a:p>
            <a:pPr algn="just">
              <a:buFontTx/>
              <a:buChar char="•"/>
            </a:pPr>
            <a:r>
              <a:rPr sz="1400" b="1" noProof="1">
                <a:solidFill>
                  <a:srgbClr val="000000"/>
                </a:solidFill>
              </a:rPr>
              <a:t>销售数据的可见性</a:t>
            </a:r>
            <a:endParaRPr lang="zh-CN" altLang="en-US" sz="1400" b="1">
              <a:solidFill>
                <a:srgbClr val="000000"/>
              </a:solidFill>
            </a:endParaRPr>
          </a:p>
        </p:txBody>
      </p:sp>
      <p:grpSp>
        <p:nvGrpSpPr>
          <p:cNvPr id="2442274" name="Group 34"/>
          <p:cNvGrpSpPr>
            <a:grpSpLocks/>
          </p:cNvGrpSpPr>
          <p:nvPr/>
        </p:nvGrpSpPr>
        <p:grpSpPr bwMode="auto">
          <a:xfrm>
            <a:off x="3241676" y="1988270"/>
            <a:ext cx="3792537" cy="3597275"/>
            <a:chOff x="2125" y="1618"/>
            <a:chExt cx="2389" cy="2266"/>
          </a:xfrm>
        </p:grpSpPr>
        <p:sp>
          <p:nvSpPr>
            <p:cNvPr id="2442275" name="AutoShape 35"/>
            <p:cNvSpPr>
              <a:spLocks noChangeArrowheads="1"/>
            </p:cNvSpPr>
            <p:nvPr/>
          </p:nvSpPr>
          <p:spPr bwMode="auto">
            <a:xfrm>
              <a:off x="2204" y="1933"/>
              <a:ext cx="2310" cy="231"/>
            </a:xfrm>
            <a:prstGeom prst="parallelogram">
              <a:avLst>
                <a:gd name="adj" fmla="val 252500"/>
              </a:avLst>
            </a:prstGeom>
            <a:solidFill>
              <a:srgbClr val="CCFFCC"/>
            </a:solidFill>
            <a:ln w="9525">
              <a:solidFill>
                <a:srgbClr val="000000"/>
              </a:solidFill>
              <a:miter lim="800000"/>
              <a:headEnd/>
              <a:tailEnd/>
            </a:ln>
            <a:effectLst>
              <a:outerShdw blurRad="63500" dist="107763" dir="2700000" algn="ctr" rotWithShape="0">
                <a:srgbClr val="000000">
                  <a:alpha val="50000"/>
                </a:srgbClr>
              </a:outerShdw>
            </a:effectLst>
          </p:spPr>
          <p:txBody>
            <a:bodyPr/>
            <a:lstStyle/>
            <a:p>
              <a:pPr>
                <a:defRPr/>
              </a:pPr>
              <a:endParaRPr lang="zh-CN" altLang="en-US"/>
            </a:p>
          </p:txBody>
        </p:sp>
        <p:sp>
          <p:nvSpPr>
            <p:cNvPr id="2442276" name="AutoShape 36"/>
            <p:cNvSpPr>
              <a:spLocks noChangeArrowheads="1"/>
            </p:cNvSpPr>
            <p:nvPr/>
          </p:nvSpPr>
          <p:spPr bwMode="auto">
            <a:xfrm>
              <a:off x="2125" y="3651"/>
              <a:ext cx="2310" cy="233"/>
            </a:xfrm>
            <a:prstGeom prst="parallelogram">
              <a:avLst>
                <a:gd name="adj" fmla="val 247854"/>
              </a:avLst>
            </a:prstGeom>
            <a:solidFill>
              <a:srgbClr val="99CCFF"/>
            </a:solidFill>
            <a:ln w="9525">
              <a:solidFill>
                <a:srgbClr val="000000"/>
              </a:solidFill>
              <a:miter lim="800000"/>
              <a:headEnd/>
              <a:tailEnd/>
            </a:ln>
            <a:effectLst>
              <a:outerShdw blurRad="63500" dist="107763" dir="2700000" algn="ctr" rotWithShape="0">
                <a:srgbClr val="000000">
                  <a:alpha val="50000"/>
                </a:srgbClr>
              </a:outerShdw>
            </a:effectLst>
          </p:spPr>
          <p:txBody>
            <a:bodyPr/>
            <a:lstStyle/>
            <a:p>
              <a:pPr>
                <a:defRPr/>
              </a:pPr>
              <a:endParaRPr lang="zh-CN" altLang="en-US"/>
            </a:p>
          </p:txBody>
        </p:sp>
        <p:sp>
          <p:nvSpPr>
            <p:cNvPr id="2442277" name="AutoShape 37"/>
            <p:cNvSpPr>
              <a:spLocks noChangeArrowheads="1"/>
            </p:cNvSpPr>
            <p:nvPr/>
          </p:nvSpPr>
          <p:spPr bwMode="auto">
            <a:xfrm>
              <a:off x="2125" y="2473"/>
              <a:ext cx="2310" cy="232"/>
            </a:xfrm>
            <a:prstGeom prst="parallelogram">
              <a:avLst>
                <a:gd name="adj" fmla="val 251412"/>
              </a:avLst>
            </a:prstGeom>
            <a:solidFill>
              <a:srgbClr val="CCFFFF"/>
            </a:solidFill>
            <a:ln w="9525">
              <a:solidFill>
                <a:srgbClr val="000000"/>
              </a:solidFill>
              <a:miter lim="800000"/>
              <a:headEnd/>
              <a:tailEnd/>
            </a:ln>
            <a:effectLst>
              <a:outerShdw blurRad="63500" dist="107763" dir="2700000" algn="ctr" rotWithShape="0">
                <a:srgbClr val="000000">
                  <a:alpha val="50000"/>
                </a:srgbClr>
              </a:outerShdw>
            </a:effectLst>
          </p:spPr>
          <p:txBody>
            <a:bodyPr/>
            <a:lstStyle/>
            <a:p>
              <a:pPr>
                <a:defRPr/>
              </a:pPr>
              <a:endParaRPr lang="zh-CN" altLang="en-US"/>
            </a:p>
          </p:txBody>
        </p:sp>
        <p:sp>
          <p:nvSpPr>
            <p:cNvPr id="83982" name="Text Box 38"/>
            <p:cNvSpPr txBox="1">
              <a:spLocks noChangeArrowheads="1"/>
            </p:cNvSpPr>
            <p:nvPr/>
          </p:nvSpPr>
          <p:spPr bwMode="auto">
            <a:xfrm>
              <a:off x="2399" y="2496"/>
              <a:ext cx="1818" cy="1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资源配置、委托机制、合作策略</a:t>
              </a:r>
              <a:endParaRPr lang="zh-CN" altLang="en-US" sz="1400" b="1">
                <a:ea typeface="黑体" charset="0"/>
                <a:cs typeface="黑体" charset="0"/>
              </a:endParaRPr>
            </a:p>
          </p:txBody>
        </p:sp>
        <p:sp>
          <p:nvSpPr>
            <p:cNvPr id="2442279" name="AutoShape 39"/>
            <p:cNvSpPr>
              <a:spLocks noChangeArrowheads="1"/>
            </p:cNvSpPr>
            <p:nvPr/>
          </p:nvSpPr>
          <p:spPr bwMode="auto">
            <a:xfrm>
              <a:off x="2141" y="3065"/>
              <a:ext cx="2310" cy="232"/>
            </a:xfrm>
            <a:prstGeom prst="parallelogram">
              <a:avLst>
                <a:gd name="adj" fmla="val 248922"/>
              </a:avLst>
            </a:prstGeom>
            <a:solidFill>
              <a:srgbClr val="AFECEB"/>
            </a:solidFill>
            <a:ln w="9525">
              <a:solidFill>
                <a:srgbClr val="000000"/>
              </a:solidFill>
              <a:miter lim="800000"/>
              <a:headEnd/>
              <a:tailEnd/>
            </a:ln>
            <a:effectLst>
              <a:outerShdw blurRad="63500" dist="107763" dir="2700000" algn="ctr" rotWithShape="0">
                <a:srgbClr val="000000">
                  <a:alpha val="50000"/>
                </a:srgbClr>
              </a:outerShdw>
            </a:effectLst>
          </p:spPr>
          <p:txBody>
            <a:bodyPr/>
            <a:lstStyle/>
            <a:p>
              <a:pPr>
                <a:defRPr/>
              </a:pPr>
              <a:endParaRPr lang="zh-CN" altLang="en-US"/>
            </a:p>
          </p:txBody>
        </p:sp>
        <p:sp>
          <p:nvSpPr>
            <p:cNvPr id="83984" name="Text Box 40"/>
            <p:cNvSpPr txBox="1">
              <a:spLocks noChangeArrowheads="1"/>
            </p:cNvSpPr>
            <p:nvPr/>
          </p:nvSpPr>
          <p:spPr bwMode="auto">
            <a:xfrm>
              <a:off x="2521" y="3112"/>
              <a:ext cx="1591" cy="1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整合流程、共享信息、技术支持</a:t>
              </a:r>
              <a:endParaRPr lang="zh-CN" altLang="en-US" sz="1400" b="1">
                <a:ea typeface="黑体" charset="0"/>
                <a:cs typeface="黑体" charset="0"/>
              </a:endParaRPr>
            </a:p>
          </p:txBody>
        </p:sp>
        <p:sp>
          <p:nvSpPr>
            <p:cNvPr id="83985" name="Text Box 41"/>
            <p:cNvSpPr txBox="1">
              <a:spLocks noChangeArrowheads="1"/>
            </p:cNvSpPr>
            <p:nvPr/>
          </p:nvSpPr>
          <p:spPr bwMode="auto">
            <a:xfrm>
              <a:off x="2516" y="3691"/>
              <a:ext cx="1596" cy="132"/>
            </a:xfrm>
            <a:prstGeom prst="rect">
              <a:avLst/>
            </a:prstGeom>
            <a:noFill/>
            <a:ln>
              <a:noFill/>
            </a:ln>
            <a:extLst>
              <a:ext uri="{909E8E84-426E-40dd-AFC4-6F175D3DCCD1}">
                <a14:hiddenFill xmlns:a14="http://schemas.microsoft.com/office/drawing/2010/main" xmlns="">
                  <a:solidFill>
                    <a:srgbClr val="99CC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同步作业、即时供货、协作服务</a:t>
              </a:r>
              <a:endParaRPr lang="zh-CN" altLang="en-US" sz="1400" b="1">
                <a:ea typeface="黑体" charset="0"/>
                <a:cs typeface="黑体" charset="0"/>
              </a:endParaRPr>
            </a:p>
          </p:txBody>
        </p:sp>
        <p:sp>
          <p:nvSpPr>
            <p:cNvPr id="83986" name="AutoShape 42"/>
            <p:cNvSpPr>
              <a:spLocks noChangeArrowheads="1"/>
            </p:cNvSpPr>
            <p:nvPr/>
          </p:nvSpPr>
          <p:spPr bwMode="auto">
            <a:xfrm>
              <a:off x="2798" y="2804"/>
              <a:ext cx="152" cy="197"/>
            </a:xfrm>
            <a:prstGeom prst="upArrow">
              <a:avLst>
                <a:gd name="adj1" fmla="val 50000"/>
                <a:gd name="adj2" fmla="val 32401"/>
              </a:avLst>
            </a:prstGeom>
            <a:solidFill>
              <a:srgbClr val="969696"/>
            </a:solidFill>
            <a:ln w="9525">
              <a:solidFill>
                <a:srgbClr val="000000"/>
              </a:solidFill>
              <a:miter lim="800000"/>
              <a:headEnd/>
              <a:tailEnd/>
            </a:ln>
          </p:spPr>
          <p:txBody>
            <a:bodyPr vert="eaVert"/>
            <a:lstStyle/>
            <a:p>
              <a:endParaRPr lang="zh-CN" altLang="en-US"/>
            </a:p>
          </p:txBody>
        </p:sp>
        <p:sp>
          <p:nvSpPr>
            <p:cNvPr id="83987" name="AutoShape 43"/>
            <p:cNvSpPr>
              <a:spLocks noChangeArrowheads="1"/>
            </p:cNvSpPr>
            <p:nvPr/>
          </p:nvSpPr>
          <p:spPr bwMode="auto">
            <a:xfrm>
              <a:off x="2798" y="3395"/>
              <a:ext cx="152" cy="198"/>
            </a:xfrm>
            <a:prstGeom prst="upArrow">
              <a:avLst>
                <a:gd name="adj1" fmla="val 50000"/>
                <a:gd name="adj2" fmla="val 32566"/>
              </a:avLst>
            </a:prstGeom>
            <a:solidFill>
              <a:srgbClr val="969696"/>
            </a:solidFill>
            <a:ln w="9525">
              <a:solidFill>
                <a:srgbClr val="000000"/>
              </a:solidFill>
              <a:miter lim="800000"/>
              <a:headEnd/>
              <a:tailEnd/>
            </a:ln>
          </p:spPr>
          <p:txBody>
            <a:bodyPr vert="eaVert"/>
            <a:lstStyle/>
            <a:p>
              <a:endParaRPr lang="zh-CN" altLang="en-US"/>
            </a:p>
          </p:txBody>
        </p:sp>
        <p:sp>
          <p:nvSpPr>
            <p:cNvPr id="83988" name="AutoShape 44"/>
            <p:cNvSpPr>
              <a:spLocks noChangeArrowheads="1"/>
            </p:cNvSpPr>
            <p:nvPr/>
          </p:nvSpPr>
          <p:spPr bwMode="auto">
            <a:xfrm>
              <a:off x="3686" y="2804"/>
              <a:ext cx="152" cy="197"/>
            </a:xfrm>
            <a:prstGeom prst="downArrow">
              <a:avLst>
                <a:gd name="adj1" fmla="val 50000"/>
                <a:gd name="adj2" fmla="val 32401"/>
              </a:avLst>
            </a:prstGeom>
            <a:solidFill>
              <a:srgbClr val="969696"/>
            </a:solidFill>
            <a:ln w="9525">
              <a:solidFill>
                <a:srgbClr val="000000"/>
              </a:solidFill>
              <a:miter lim="800000"/>
              <a:headEnd/>
              <a:tailEnd/>
            </a:ln>
          </p:spPr>
          <p:txBody>
            <a:bodyPr vert="eaVert"/>
            <a:lstStyle/>
            <a:p>
              <a:endParaRPr lang="zh-CN" altLang="en-US"/>
            </a:p>
          </p:txBody>
        </p:sp>
        <p:sp>
          <p:nvSpPr>
            <p:cNvPr id="83989" name="AutoShape 45"/>
            <p:cNvSpPr>
              <a:spLocks noChangeArrowheads="1"/>
            </p:cNvSpPr>
            <p:nvPr/>
          </p:nvSpPr>
          <p:spPr bwMode="auto">
            <a:xfrm>
              <a:off x="3686" y="3395"/>
              <a:ext cx="152" cy="198"/>
            </a:xfrm>
            <a:prstGeom prst="downArrow">
              <a:avLst>
                <a:gd name="adj1" fmla="val 50000"/>
                <a:gd name="adj2" fmla="val 32566"/>
              </a:avLst>
            </a:prstGeom>
            <a:solidFill>
              <a:srgbClr val="969696"/>
            </a:solidFill>
            <a:ln w="9525">
              <a:solidFill>
                <a:srgbClr val="000000"/>
              </a:solidFill>
              <a:miter lim="800000"/>
              <a:headEnd/>
              <a:tailEnd/>
            </a:ln>
          </p:spPr>
          <p:txBody>
            <a:bodyPr vert="eaVert"/>
            <a:lstStyle/>
            <a:p>
              <a:endParaRPr lang="zh-CN" altLang="en-US"/>
            </a:p>
          </p:txBody>
        </p:sp>
        <p:sp>
          <p:nvSpPr>
            <p:cNvPr id="83990" name="Text Box 46"/>
            <p:cNvSpPr txBox="1">
              <a:spLocks noChangeArrowheads="1"/>
            </p:cNvSpPr>
            <p:nvPr/>
          </p:nvSpPr>
          <p:spPr bwMode="auto">
            <a:xfrm>
              <a:off x="2892" y="2869"/>
              <a:ext cx="834" cy="1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互联信息网络</a:t>
              </a:r>
              <a:endParaRPr lang="en-US" altLang="zh-CN" sz="1400" b="1"/>
            </a:p>
            <a:p>
              <a:pPr algn="l"/>
              <a:endParaRPr lang="zh-CN" altLang="en-US" sz="1400" b="1">
                <a:ea typeface="黑体" charset="0"/>
                <a:cs typeface="黑体" charset="0"/>
              </a:endParaRPr>
            </a:p>
          </p:txBody>
        </p:sp>
        <p:sp>
          <p:nvSpPr>
            <p:cNvPr id="83991" name="Text Box 47"/>
            <p:cNvSpPr txBox="1">
              <a:spLocks noChangeArrowheads="1"/>
            </p:cNvSpPr>
            <p:nvPr/>
          </p:nvSpPr>
          <p:spPr bwMode="auto">
            <a:xfrm>
              <a:off x="2903" y="3462"/>
              <a:ext cx="821" cy="1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资源计划系统</a:t>
              </a:r>
              <a:endParaRPr lang="zh-CN" altLang="en-US" sz="1400" b="1">
                <a:ea typeface="黑体" charset="0"/>
                <a:cs typeface="黑体" charset="0"/>
              </a:endParaRPr>
            </a:p>
          </p:txBody>
        </p:sp>
        <p:sp>
          <p:nvSpPr>
            <p:cNvPr id="83992" name="Text Box 48"/>
            <p:cNvSpPr txBox="1">
              <a:spLocks noChangeArrowheads="1"/>
            </p:cNvSpPr>
            <p:nvPr/>
          </p:nvSpPr>
          <p:spPr bwMode="auto">
            <a:xfrm>
              <a:off x="2424" y="1972"/>
              <a:ext cx="1818" cy="1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联合预测、联合计划、联合开发</a:t>
              </a:r>
              <a:endParaRPr lang="zh-CN" altLang="en-US" sz="1400" b="1">
                <a:ea typeface="黑体" charset="0"/>
                <a:cs typeface="黑体" charset="0"/>
              </a:endParaRPr>
            </a:p>
          </p:txBody>
        </p:sp>
        <p:sp>
          <p:nvSpPr>
            <p:cNvPr id="83993" name="AutoShape 49"/>
            <p:cNvSpPr>
              <a:spLocks noChangeArrowheads="1"/>
            </p:cNvSpPr>
            <p:nvPr/>
          </p:nvSpPr>
          <p:spPr bwMode="auto">
            <a:xfrm>
              <a:off x="2823" y="2236"/>
              <a:ext cx="151" cy="197"/>
            </a:xfrm>
            <a:prstGeom prst="upArrow">
              <a:avLst>
                <a:gd name="adj1" fmla="val 50000"/>
                <a:gd name="adj2" fmla="val 32616"/>
              </a:avLst>
            </a:prstGeom>
            <a:solidFill>
              <a:srgbClr val="969696"/>
            </a:solidFill>
            <a:ln w="9525">
              <a:solidFill>
                <a:srgbClr val="000000"/>
              </a:solidFill>
              <a:miter lim="800000"/>
              <a:headEnd/>
              <a:tailEnd/>
            </a:ln>
          </p:spPr>
          <p:txBody>
            <a:bodyPr vert="eaVert"/>
            <a:lstStyle/>
            <a:p>
              <a:endParaRPr lang="zh-CN" altLang="en-US"/>
            </a:p>
          </p:txBody>
        </p:sp>
        <p:sp>
          <p:nvSpPr>
            <p:cNvPr id="83994" name="AutoShape 50"/>
            <p:cNvSpPr>
              <a:spLocks noChangeArrowheads="1"/>
            </p:cNvSpPr>
            <p:nvPr/>
          </p:nvSpPr>
          <p:spPr bwMode="auto">
            <a:xfrm>
              <a:off x="3712" y="2236"/>
              <a:ext cx="151" cy="197"/>
            </a:xfrm>
            <a:prstGeom prst="downArrow">
              <a:avLst>
                <a:gd name="adj1" fmla="val 50000"/>
                <a:gd name="adj2" fmla="val 32616"/>
              </a:avLst>
            </a:prstGeom>
            <a:solidFill>
              <a:srgbClr val="969696"/>
            </a:solidFill>
            <a:ln w="9525">
              <a:solidFill>
                <a:srgbClr val="000000"/>
              </a:solidFill>
              <a:miter lim="800000"/>
              <a:headEnd/>
              <a:tailEnd/>
            </a:ln>
          </p:spPr>
          <p:txBody>
            <a:bodyPr vert="eaVert"/>
            <a:lstStyle/>
            <a:p>
              <a:endParaRPr lang="zh-CN" altLang="en-US"/>
            </a:p>
          </p:txBody>
        </p:sp>
        <p:sp>
          <p:nvSpPr>
            <p:cNvPr id="83995" name="Text Box 51"/>
            <p:cNvSpPr txBox="1">
              <a:spLocks noChangeArrowheads="1"/>
            </p:cNvSpPr>
            <p:nvPr/>
          </p:nvSpPr>
          <p:spPr bwMode="auto">
            <a:xfrm>
              <a:off x="2628" y="1618"/>
              <a:ext cx="1258" cy="1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2000" b="1">
                  <a:solidFill>
                    <a:srgbClr val="000066"/>
                  </a:solidFill>
                  <a:ea typeface="黑体" charset="0"/>
                  <a:cs typeface="黑体" charset="0"/>
                </a:rPr>
                <a:t>合作目标与重点</a:t>
              </a:r>
            </a:p>
          </p:txBody>
        </p:sp>
        <p:sp>
          <p:nvSpPr>
            <p:cNvPr id="83996" name="Text Box 52"/>
            <p:cNvSpPr txBox="1">
              <a:spLocks noChangeArrowheads="1"/>
            </p:cNvSpPr>
            <p:nvPr/>
          </p:nvSpPr>
          <p:spPr bwMode="auto">
            <a:xfrm>
              <a:off x="2899" y="2276"/>
              <a:ext cx="834" cy="1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电子商务模式</a:t>
              </a:r>
              <a:endParaRPr lang="zh-CN" altLang="en-US" sz="1400" b="1">
                <a:ea typeface="黑体" charset="0"/>
                <a:cs typeface="黑体"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withEffect">
                                  <p:stCondLst>
                                    <p:cond delay="0"/>
                                  </p:stCondLst>
                                  <p:childTnLst>
                                    <p:set>
                                      <p:cBhvr>
                                        <p:cTn id="6" dur="1" fill="hold">
                                          <p:stCondLst>
                                            <p:cond delay="0"/>
                                          </p:stCondLst>
                                        </p:cTn>
                                        <p:tgtEl>
                                          <p:spTgt spid="2442244"/>
                                        </p:tgtEl>
                                        <p:attrNameLst>
                                          <p:attrName>style.visibility</p:attrName>
                                        </p:attrNameLst>
                                      </p:cBhvr>
                                      <p:to>
                                        <p:strVal val="visible"/>
                                      </p:to>
                                    </p:set>
                                    <p:animEffect transition="in" filter="diamond(in)">
                                      <p:cBhvr>
                                        <p:cTn id="7" dur="1000"/>
                                        <p:tgtEl>
                                          <p:spTgt spid="2442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7" presetClass="entr" presetSubtype="10" fill="hold" nodeType="clickEffect">
                                  <p:stCondLst>
                                    <p:cond delay="0"/>
                                  </p:stCondLst>
                                  <p:childTnLst>
                                    <p:set>
                                      <p:cBhvr>
                                        <p:cTn id="11" dur="1" fill="hold">
                                          <p:stCondLst>
                                            <p:cond delay="0"/>
                                          </p:stCondLst>
                                        </p:cTn>
                                        <p:tgtEl>
                                          <p:spTgt spid="2442274"/>
                                        </p:tgtEl>
                                        <p:attrNameLst>
                                          <p:attrName>style.visibility</p:attrName>
                                        </p:attrNameLst>
                                      </p:cBhvr>
                                      <p:to>
                                        <p:strVal val="visible"/>
                                      </p:to>
                                    </p:set>
                                    <p:anim calcmode="lin" valueType="num">
                                      <p:cBhvr>
                                        <p:cTn id="12" dur="500" fill="hold"/>
                                        <p:tgtEl>
                                          <p:spTgt spid="2442274"/>
                                        </p:tgtEl>
                                        <p:attrNameLst>
                                          <p:attrName>ppt_w</p:attrName>
                                        </p:attrNameLst>
                                      </p:cBhvr>
                                      <p:tavLst>
                                        <p:tav tm="0">
                                          <p:val>
                                            <p:fltVal val="0"/>
                                          </p:val>
                                        </p:tav>
                                        <p:tav tm="100000">
                                          <p:val>
                                            <p:strVal val="#ppt_w"/>
                                          </p:val>
                                        </p:tav>
                                      </p:tavLst>
                                    </p:anim>
                                    <p:anim calcmode="lin" valueType="num">
                                      <p:cBhvr>
                                        <p:cTn id="13" dur="500" fill="hold"/>
                                        <p:tgtEl>
                                          <p:spTgt spid="2442274"/>
                                        </p:tgtEl>
                                        <p:attrNameLst>
                                          <p:attrName>ppt_h</p:attrName>
                                        </p:attrNameLst>
                                      </p:cBhvr>
                                      <p:tavLst>
                                        <p:tav tm="0">
                                          <p:val>
                                            <p:strVal val="#ppt_h"/>
                                          </p:val>
                                        </p:tav>
                                        <p:tav tm="100000">
                                          <p:val>
                                            <p:strVal val="#ppt_h"/>
                                          </p:val>
                                        </p:tav>
                                      </p:tavLst>
                                    </p:anim>
                                  </p:childTnLst>
                                </p:cTn>
                              </p:par>
                            </p:childTnLst>
                          </p:cTn>
                        </p:par>
                        <p:par>
                          <p:cTn id="14" fill="hold" nodeType="afterGroup">
                            <p:stCondLst>
                              <p:cond delay="500"/>
                            </p:stCondLst>
                            <p:childTnLst>
                              <p:par>
                                <p:cTn id="15" presetID="55" presetClass="entr" presetSubtype="0" fill="hold" grpId="0" nodeType="afterEffect">
                                  <p:stCondLst>
                                    <p:cond delay="0"/>
                                  </p:stCondLst>
                                  <p:childTnLst>
                                    <p:set>
                                      <p:cBhvr>
                                        <p:cTn id="16" dur="1" fill="hold">
                                          <p:stCondLst>
                                            <p:cond delay="0"/>
                                          </p:stCondLst>
                                        </p:cTn>
                                        <p:tgtEl>
                                          <p:spTgt spid="2442265"/>
                                        </p:tgtEl>
                                        <p:attrNameLst>
                                          <p:attrName>style.visibility</p:attrName>
                                        </p:attrNameLst>
                                      </p:cBhvr>
                                      <p:to>
                                        <p:strVal val="visible"/>
                                      </p:to>
                                    </p:set>
                                    <p:anim calcmode="lin" valueType="num">
                                      <p:cBhvr>
                                        <p:cTn id="17" dur="3000" fill="hold"/>
                                        <p:tgtEl>
                                          <p:spTgt spid="2442265"/>
                                        </p:tgtEl>
                                        <p:attrNameLst>
                                          <p:attrName>ppt_w</p:attrName>
                                        </p:attrNameLst>
                                      </p:cBhvr>
                                      <p:tavLst>
                                        <p:tav tm="0">
                                          <p:val>
                                            <p:strVal val="#ppt_w*0.70"/>
                                          </p:val>
                                        </p:tav>
                                        <p:tav tm="100000">
                                          <p:val>
                                            <p:strVal val="#ppt_w"/>
                                          </p:val>
                                        </p:tav>
                                      </p:tavLst>
                                    </p:anim>
                                    <p:anim calcmode="lin" valueType="num">
                                      <p:cBhvr>
                                        <p:cTn id="18" dur="3000" fill="hold"/>
                                        <p:tgtEl>
                                          <p:spTgt spid="2442265"/>
                                        </p:tgtEl>
                                        <p:attrNameLst>
                                          <p:attrName>ppt_h</p:attrName>
                                        </p:attrNameLst>
                                      </p:cBhvr>
                                      <p:tavLst>
                                        <p:tav tm="0">
                                          <p:val>
                                            <p:strVal val="#ppt_h"/>
                                          </p:val>
                                        </p:tav>
                                        <p:tav tm="100000">
                                          <p:val>
                                            <p:strVal val="#ppt_h"/>
                                          </p:val>
                                        </p:tav>
                                      </p:tavLst>
                                    </p:anim>
                                    <p:animEffect transition="in" filter="fade">
                                      <p:cBhvr>
                                        <p:cTn id="19" dur="3000"/>
                                        <p:tgtEl>
                                          <p:spTgt spid="244226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2442269"/>
                                        </p:tgtEl>
                                        <p:attrNameLst>
                                          <p:attrName>style.visibility</p:attrName>
                                        </p:attrNameLst>
                                      </p:cBhvr>
                                      <p:to>
                                        <p:strVal val="visible"/>
                                      </p:to>
                                    </p:set>
                                    <p:animEffect transition="in" filter="blinds(horizontal)">
                                      <p:cBhvr>
                                        <p:cTn id="24" dur="500"/>
                                        <p:tgtEl>
                                          <p:spTgt spid="2442269"/>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 presetClass="entr" presetSubtype="10" fill="hold" grpId="0" nodeType="clickEffect">
                                  <p:stCondLst>
                                    <p:cond delay="0"/>
                                  </p:stCondLst>
                                  <p:childTnLst>
                                    <p:set>
                                      <p:cBhvr>
                                        <p:cTn id="28" dur="1" fill="hold">
                                          <p:stCondLst>
                                            <p:cond delay="0"/>
                                          </p:stCondLst>
                                        </p:cTn>
                                        <p:tgtEl>
                                          <p:spTgt spid="2442272"/>
                                        </p:tgtEl>
                                        <p:attrNameLst>
                                          <p:attrName>style.visibility</p:attrName>
                                        </p:attrNameLst>
                                      </p:cBhvr>
                                      <p:to>
                                        <p:strVal val="visible"/>
                                      </p:to>
                                    </p:set>
                                    <p:animEffect transition="in" filter="checkerboard(across)">
                                      <p:cBhvr>
                                        <p:cTn id="29" dur="500"/>
                                        <p:tgtEl>
                                          <p:spTgt spid="244227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442271"/>
                                        </p:tgtEl>
                                        <p:attrNameLst>
                                          <p:attrName>style.visibility</p:attrName>
                                        </p:attrNameLst>
                                      </p:cBhvr>
                                      <p:to>
                                        <p:strVal val="visible"/>
                                      </p:to>
                                    </p:set>
                                    <p:anim calcmode="lin" valueType="num">
                                      <p:cBhvr>
                                        <p:cTn id="34" dur="1000" fill="hold"/>
                                        <p:tgtEl>
                                          <p:spTgt spid="2442271"/>
                                        </p:tgtEl>
                                        <p:attrNameLst>
                                          <p:attrName>ppt_w</p:attrName>
                                        </p:attrNameLst>
                                      </p:cBhvr>
                                      <p:tavLst>
                                        <p:tav tm="0">
                                          <p:val>
                                            <p:strVal val="#ppt_w*0.70"/>
                                          </p:val>
                                        </p:tav>
                                        <p:tav tm="100000">
                                          <p:val>
                                            <p:strVal val="#ppt_w"/>
                                          </p:val>
                                        </p:tav>
                                      </p:tavLst>
                                    </p:anim>
                                    <p:anim calcmode="lin" valueType="num">
                                      <p:cBhvr>
                                        <p:cTn id="35" dur="1000" fill="hold"/>
                                        <p:tgtEl>
                                          <p:spTgt spid="2442271"/>
                                        </p:tgtEl>
                                        <p:attrNameLst>
                                          <p:attrName>ppt_h</p:attrName>
                                        </p:attrNameLst>
                                      </p:cBhvr>
                                      <p:tavLst>
                                        <p:tav tm="0">
                                          <p:val>
                                            <p:strVal val="#ppt_h"/>
                                          </p:val>
                                        </p:tav>
                                        <p:tav tm="100000">
                                          <p:val>
                                            <p:strVal val="#ppt_h"/>
                                          </p:val>
                                        </p:tav>
                                      </p:tavLst>
                                    </p:anim>
                                    <p:animEffect transition="in" filter="fade">
                                      <p:cBhvr>
                                        <p:cTn id="36" dur="1000"/>
                                        <p:tgtEl>
                                          <p:spTgt spid="244227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2442270"/>
                                        </p:tgtEl>
                                        <p:attrNameLst>
                                          <p:attrName>style.visibility</p:attrName>
                                        </p:attrNameLst>
                                      </p:cBhvr>
                                      <p:to>
                                        <p:strVal val="visible"/>
                                      </p:to>
                                    </p:set>
                                    <p:animEffect transition="in" filter="box(in)">
                                      <p:cBhvr>
                                        <p:cTn id="41" dur="500"/>
                                        <p:tgtEl>
                                          <p:spTgt spid="2442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2265" grpId="0"/>
      <p:bldP spid="2442269" grpId="0"/>
      <p:bldP spid="2442270" grpId="0"/>
      <p:bldP spid="2442271" grpId="0"/>
      <p:bldP spid="2442272"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B3DDED5-55AB-44C8-B915-FF4BB171AB50}"/>
              </a:ext>
            </a:extLst>
          </p:cNvPr>
          <p:cNvSpPr>
            <a:spLocks noGrp="1"/>
          </p:cNvSpPr>
          <p:nvPr>
            <p:ph type="title"/>
          </p:nvPr>
        </p:nvSpPr>
        <p:spPr/>
        <p:txBody>
          <a:bodyPr/>
          <a:lstStyle/>
          <a:p>
            <a:r>
              <a:rPr lang="zh-CN" altLang="en-US" dirty="0"/>
              <a:t>第五节  供应链合作关系</a:t>
            </a:r>
          </a:p>
        </p:txBody>
      </p:sp>
      <p:sp>
        <p:nvSpPr>
          <p:cNvPr id="4" name="灯片编号占位符 3">
            <a:extLst>
              <a:ext uri="{FF2B5EF4-FFF2-40B4-BE49-F238E27FC236}">
                <a16:creationId xmlns:a16="http://schemas.microsoft.com/office/drawing/2014/main" id="{7206FCCB-A678-4106-96DE-D8FFA13C6096}"/>
              </a:ext>
            </a:extLst>
          </p:cNvPr>
          <p:cNvSpPr>
            <a:spLocks noGrp="1"/>
          </p:cNvSpPr>
          <p:nvPr>
            <p:ph type="sldNum" sz="quarter" idx="12"/>
          </p:nvPr>
        </p:nvSpPr>
        <p:spPr/>
        <p:txBody>
          <a:bodyPr/>
          <a:lstStyle/>
          <a:p>
            <a:pPr>
              <a:defRPr/>
            </a:pPr>
            <a:fld id="{A3CC2749-8722-E949-9535-306E1C4ABE4E}" type="slidenum">
              <a:rPr lang="en-US" altLang="zh-CN" smtClean="0"/>
              <a:pPr>
                <a:defRPr/>
              </a:pPr>
              <a:t>59</a:t>
            </a:fld>
            <a:endParaRPr lang="en-US" altLang="zh-CN"/>
          </a:p>
        </p:txBody>
      </p:sp>
      <p:sp>
        <p:nvSpPr>
          <p:cNvPr id="12" name="内容占位符 2"/>
          <p:cNvSpPr>
            <a:spLocks noGrp="1"/>
          </p:cNvSpPr>
          <p:nvPr>
            <p:ph idx="1"/>
          </p:nvPr>
        </p:nvSpPr>
        <p:spPr>
          <a:xfrm>
            <a:off x="107504" y="697988"/>
            <a:ext cx="8927992" cy="5855212"/>
          </a:xfrm>
        </p:spPr>
        <p:txBody>
          <a:bodyPr/>
          <a:lstStyle/>
          <a:p>
            <a:r>
              <a:rPr lang="zh-CN" altLang="en-US" dirty="0"/>
              <a:t>供应链合作要契合创新发展战略</a:t>
            </a:r>
            <a:endParaRPr lang="en-US" altLang="zh-CN" dirty="0"/>
          </a:p>
          <a:p>
            <a:pPr lvl="1"/>
            <a:r>
              <a:rPr lang="zh-CN" altLang="en-US" dirty="0"/>
              <a:t>科创是上海“五大中心”的基座</a:t>
            </a:r>
          </a:p>
          <a:p>
            <a:endParaRPr lang="en-US" altLang="zh-CN" dirty="0">
              <a:solidFill>
                <a:srgbClr val="002060"/>
              </a:solidFill>
            </a:endParaRPr>
          </a:p>
        </p:txBody>
      </p:sp>
      <p:pic>
        <p:nvPicPr>
          <p:cNvPr id="15" name="图片 14">
            <a:extLst>
              <a:ext uri="{FF2B5EF4-FFF2-40B4-BE49-F238E27FC236}">
                <a16:creationId xmlns:a16="http://schemas.microsoft.com/office/drawing/2014/main" id="{55C5F2EB-E893-41C5-9530-21388DF51263}"/>
              </a:ext>
            </a:extLst>
          </p:cNvPr>
          <p:cNvPicPr>
            <a:picLocks noChangeAspect="1"/>
          </p:cNvPicPr>
          <p:nvPr/>
        </p:nvPicPr>
        <p:blipFill rotWithShape="1">
          <a:blip r:embed="rId2"/>
          <a:srcRect t="12992"/>
          <a:stretch/>
        </p:blipFill>
        <p:spPr>
          <a:xfrm>
            <a:off x="5460121" y="3869572"/>
            <a:ext cx="2954660" cy="2053774"/>
          </a:xfrm>
          <a:prstGeom prst="rect">
            <a:avLst/>
          </a:prstGeom>
        </p:spPr>
      </p:pic>
      <p:sp>
        <p:nvSpPr>
          <p:cNvPr id="16" name="矩形 15">
            <a:extLst>
              <a:ext uri="{FF2B5EF4-FFF2-40B4-BE49-F238E27FC236}">
                <a16:creationId xmlns:a16="http://schemas.microsoft.com/office/drawing/2014/main" id="{B821D250-9F1B-433A-84F0-C7C907FD8AFF}"/>
              </a:ext>
            </a:extLst>
          </p:cNvPr>
          <p:cNvSpPr/>
          <p:nvPr/>
        </p:nvSpPr>
        <p:spPr>
          <a:xfrm>
            <a:off x="4749388" y="5898297"/>
            <a:ext cx="4332751" cy="712887"/>
          </a:xfrm>
          <a:prstGeom prst="rect">
            <a:avLst/>
          </a:prstGeom>
        </p:spPr>
        <p:txBody>
          <a:bodyPr wrap="square">
            <a:spAutoFit/>
          </a:bodyPr>
          <a:lstStyle/>
          <a:p>
            <a:pPr>
              <a:spcBef>
                <a:spcPts val="0"/>
              </a:spcBef>
            </a:pPr>
            <a:r>
              <a:rPr lang="en-US" altLang="zh-CN" sz="1400" dirty="0"/>
              <a:t>2018</a:t>
            </a:r>
            <a:r>
              <a:rPr lang="zh-CN" altLang="en-US" sz="1400" dirty="0"/>
              <a:t>年</a:t>
            </a:r>
            <a:r>
              <a:rPr lang="en-US" altLang="zh-CN" sz="1400" dirty="0"/>
              <a:t>11</a:t>
            </a:r>
            <a:r>
              <a:rPr lang="zh-CN" altLang="en-US" sz="1400" dirty="0"/>
              <a:t>月</a:t>
            </a:r>
            <a:r>
              <a:rPr lang="en-US" altLang="zh-CN" sz="1400" dirty="0"/>
              <a:t>6</a:t>
            </a:r>
            <a:r>
              <a:rPr lang="zh-CN" altLang="en-US" sz="1400" dirty="0"/>
              <a:t>日 习近平总书记在张江科学城参观讲话</a:t>
            </a:r>
            <a:endParaRPr lang="en-US" altLang="zh-CN" sz="1400" dirty="0"/>
          </a:p>
          <a:p>
            <a:pPr>
              <a:spcBef>
                <a:spcPts val="0"/>
              </a:spcBef>
            </a:pPr>
            <a:r>
              <a:rPr lang="en-US" altLang="zh-CN" sz="1400" dirty="0"/>
              <a:t>2020</a:t>
            </a:r>
            <a:r>
              <a:rPr lang="zh-CN" altLang="zh-CN" sz="1400" dirty="0"/>
              <a:t>年</a:t>
            </a:r>
            <a:r>
              <a:rPr lang="en-US" altLang="zh-CN" sz="1400" dirty="0"/>
              <a:t>11</a:t>
            </a:r>
            <a:r>
              <a:rPr lang="zh-CN" altLang="zh-CN" sz="1400" dirty="0"/>
              <a:t>月</a:t>
            </a:r>
            <a:r>
              <a:rPr lang="en-US" altLang="zh-CN" sz="1400" dirty="0"/>
              <a:t>12</a:t>
            </a:r>
            <a:r>
              <a:rPr lang="zh-CN" altLang="zh-CN" sz="1400" dirty="0"/>
              <a:t>日</a:t>
            </a:r>
            <a:r>
              <a:rPr lang="zh-CN" altLang="en-US" sz="1400" dirty="0"/>
              <a:t>习近平总书记在浦东开发开放</a:t>
            </a:r>
            <a:r>
              <a:rPr lang="en-US" altLang="zh-CN" sz="1400" dirty="0"/>
              <a:t>30</a:t>
            </a:r>
            <a:r>
              <a:rPr lang="zh-CN" altLang="en-US" sz="1400" dirty="0"/>
              <a:t>周年庆祝大会上发表重要讲话</a:t>
            </a:r>
            <a:endParaRPr lang="zh-CN" altLang="en-US" sz="1600" b="1" dirty="0">
              <a:solidFill>
                <a:srgbClr val="FF0000"/>
              </a:solidFill>
              <a:latin typeface="微软雅黑" panose="020B0503020204020204" pitchFamily="34" charset="-122"/>
              <a:ea typeface="微软雅黑" panose="020B0503020204020204" pitchFamily="34" charset="-122"/>
            </a:endParaRPr>
          </a:p>
        </p:txBody>
      </p:sp>
      <p:grpSp>
        <p:nvGrpSpPr>
          <p:cNvPr id="74" name="组合 73"/>
          <p:cNvGrpSpPr/>
          <p:nvPr/>
        </p:nvGrpSpPr>
        <p:grpSpPr>
          <a:xfrm>
            <a:off x="496861" y="3257292"/>
            <a:ext cx="3291469" cy="1182142"/>
            <a:chOff x="496861" y="3257292"/>
            <a:chExt cx="3291469" cy="1182142"/>
          </a:xfrm>
        </p:grpSpPr>
        <p:sp>
          <p:nvSpPr>
            <p:cNvPr id="28" name="文本框 27">
              <a:extLst>
                <a:ext uri="{FF2B5EF4-FFF2-40B4-BE49-F238E27FC236}">
                  <a16:creationId xmlns:a16="http://schemas.microsoft.com/office/drawing/2014/main" id="{617CA4F2-EBD0-47D3-86A7-DDE89BE850D7}"/>
                </a:ext>
              </a:extLst>
            </p:cNvPr>
            <p:cNvSpPr txBox="1"/>
            <p:nvPr/>
          </p:nvSpPr>
          <p:spPr>
            <a:xfrm>
              <a:off x="1654993" y="3791072"/>
              <a:ext cx="1005403" cy="328680"/>
            </a:xfrm>
            <a:prstGeom prst="rect">
              <a:avLst/>
            </a:prstGeom>
            <a:noFill/>
          </p:spPr>
          <p:txBody>
            <a:bodyPr wrap="none" rtlCol="0">
              <a:spAutoFit/>
            </a:bodyPr>
            <a:lstStyle/>
            <a:p>
              <a:r>
                <a:rPr lang="zh-CN" altLang="en-US" sz="1600" b="1" dirty="0">
                  <a:latin typeface="微软雅黑" panose="020B0503020204020204" pitchFamily="34" charset="-122"/>
                  <a:ea typeface="微软雅黑" panose="020B0503020204020204" pitchFamily="34" charset="-122"/>
                </a:rPr>
                <a:t>成功案例</a:t>
              </a:r>
            </a:p>
          </p:txBody>
        </p:sp>
        <p:sp>
          <p:nvSpPr>
            <p:cNvPr id="29" name="文本框 28">
              <a:extLst>
                <a:ext uri="{FF2B5EF4-FFF2-40B4-BE49-F238E27FC236}">
                  <a16:creationId xmlns:a16="http://schemas.microsoft.com/office/drawing/2014/main" id="{6072655C-3302-414F-B64C-B60317F1B071}"/>
                </a:ext>
              </a:extLst>
            </p:cNvPr>
            <p:cNvSpPr txBox="1"/>
            <p:nvPr/>
          </p:nvSpPr>
          <p:spPr>
            <a:xfrm>
              <a:off x="496861" y="3257292"/>
              <a:ext cx="800219"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上海电气</a:t>
              </a:r>
            </a:p>
          </p:txBody>
        </p:sp>
        <p:sp>
          <p:nvSpPr>
            <p:cNvPr id="30" name="文本框 29">
              <a:extLst>
                <a:ext uri="{FF2B5EF4-FFF2-40B4-BE49-F238E27FC236}">
                  <a16:creationId xmlns:a16="http://schemas.microsoft.com/office/drawing/2014/main" id="{632C97EB-FD58-4A7A-AF3F-6C4F1CA38EC9}"/>
                </a:ext>
              </a:extLst>
            </p:cNvPr>
            <p:cNvSpPr txBox="1"/>
            <p:nvPr/>
          </p:nvSpPr>
          <p:spPr>
            <a:xfrm>
              <a:off x="1327278" y="3257292"/>
              <a:ext cx="800219"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宝钢集团</a:t>
              </a:r>
            </a:p>
          </p:txBody>
        </p:sp>
        <p:sp>
          <p:nvSpPr>
            <p:cNvPr id="31" name="文本框 30">
              <a:extLst>
                <a:ext uri="{FF2B5EF4-FFF2-40B4-BE49-F238E27FC236}">
                  <a16:creationId xmlns:a16="http://schemas.microsoft.com/office/drawing/2014/main" id="{12DFB4FD-0D63-41DE-8406-64714CFAD364}"/>
                </a:ext>
              </a:extLst>
            </p:cNvPr>
            <p:cNvSpPr txBox="1"/>
            <p:nvPr/>
          </p:nvSpPr>
          <p:spPr>
            <a:xfrm>
              <a:off x="2157695" y="3257292"/>
              <a:ext cx="800219"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上港集团</a:t>
              </a:r>
            </a:p>
          </p:txBody>
        </p:sp>
        <p:sp>
          <p:nvSpPr>
            <p:cNvPr id="32" name="文本框 31">
              <a:extLst>
                <a:ext uri="{FF2B5EF4-FFF2-40B4-BE49-F238E27FC236}">
                  <a16:creationId xmlns:a16="http://schemas.microsoft.com/office/drawing/2014/main" id="{DF1E4FAF-01B6-496D-877A-0671C39022EE}"/>
                </a:ext>
              </a:extLst>
            </p:cNvPr>
            <p:cNvSpPr txBox="1"/>
            <p:nvPr/>
          </p:nvSpPr>
          <p:spPr>
            <a:xfrm>
              <a:off x="2988111" y="3257292"/>
              <a:ext cx="800219"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复星医药</a:t>
              </a:r>
            </a:p>
          </p:txBody>
        </p:sp>
        <p:sp>
          <p:nvSpPr>
            <p:cNvPr id="33" name="箭头: 下 43">
              <a:extLst>
                <a:ext uri="{FF2B5EF4-FFF2-40B4-BE49-F238E27FC236}">
                  <a16:creationId xmlns:a16="http://schemas.microsoft.com/office/drawing/2014/main" id="{938826C2-6A5C-478C-BCC1-568C356B06D6}"/>
                </a:ext>
              </a:extLst>
            </p:cNvPr>
            <p:cNvSpPr/>
            <p:nvPr/>
          </p:nvSpPr>
          <p:spPr bwMode="auto">
            <a:xfrm rot="10800000">
              <a:off x="2024476" y="4110754"/>
              <a:ext cx="246221" cy="328680"/>
            </a:xfrm>
            <a:prstGeom prst="down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微软雅黑" panose="020B0503020204020204" pitchFamily="34" charset="-122"/>
                <a:ea typeface="微软雅黑" panose="020B0503020204020204" pitchFamily="34" charset="-122"/>
              </a:endParaRPr>
            </a:p>
          </p:txBody>
        </p:sp>
        <p:cxnSp>
          <p:nvCxnSpPr>
            <p:cNvPr id="34" name="连接符: 肘形 45">
              <a:extLst>
                <a:ext uri="{FF2B5EF4-FFF2-40B4-BE49-F238E27FC236}">
                  <a16:creationId xmlns:a16="http://schemas.microsoft.com/office/drawing/2014/main" id="{E3DA3BDB-9CAE-45BB-9760-2F44511682ED}"/>
                </a:ext>
              </a:extLst>
            </p:cNvPr>
            <p:cNvCxnSpPr>
              <a:stCxn id="28" idx="0"/>
              <a:endCxn id="29" idx="2"/>
            </p:cNvCxnSpPr>
            <p:nvPr/>
          </p:nvCxnSpPr>
          <p:spPr bwMode="auto">
            <a:xfrm rot="16200000" flipV="1">
              <a:off x="1395256" y="3028633"/>
              <a:ext cx="264154" cy="1260724"/>
            </a:xfrm>
            <a:prstGeom prst="bentConnector3">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35" name="连接符: 肘形 47">
              <a:extLst>
                <a:ext uri="{FF2B5EF4-FFF2-40B4-BE49-F238E27FC236}">
                  <a16:creationId xmlns:a16="http://schemas.microsoft.com/office/drawing/2014/main" id="{2CA1AF34-CD77-405D-9727-44DA1B958C55}"/>
                </a:ext>
              </a:extLst>
            </p:cNvPr>
            <p:cNvCxnSpPr>
              <a:stCxn id="28" idx="0"/>
              <a:endCxn id="30" idx="2"/>
            </p:cNvCxnSpPr>
            <p:nvPr/>
          </p:nvCxnSpPr>
          <p:spPr bwMode="auto">
            <a:xfrm rot="16200000" flipV="1">
              <a:off x="1810465" y="3443841"/>
              <a:ext cx="264154" cy="430307"/>
            </a:xfrm>
            <a:prstGeom prst="bentConnector3">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36" name="连接符: 肘形 49">
              <a:extLst>
                <a:ext uri="{FF2B5EF4-FFF2-40B4-BE49-F238E27FC236}">
                  <a16:creationId xmlns:a16="http://schemas.microsoft.com/office/drawing/2014/main" id="{1B1EBDF0-82DE-43FE-AC3C-0CFAD608800A}"/>
                </a:ext>
              </a:extLst>
            </p:cNvPr>
            <p:cNvCxnSpPr>
              <a:stCxn id="28" idx="0"/>
              <a:endCxn id="31" idx="2"/>
            </p:cNvCxnSpPr>
            <p:nvPr/>
          </p:nvCxnSpPr>
          <p:spPr bwMode="auto">
            <a:xfrm rot="5400000" flipH="1" flipV="1">
              <a:off x="2225673" y="3458940"/>
              <a:ext cx="264154" cy="400110"/>
            </a:xfrm>
            <a:prstGeom prst="bentConnector3">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37" name="连接符: 肘形 51">
              <a:extLst>
                <a:ext uri="{FF2B5EF4-FFF2-40B4-BE49-F238E27FC236}">
                  <a16:creationId xmlns:a16="http://schemas.microsoft.com/office/drawing/2014/main" id="{4924F23D-2454-4D20-A273-F6FC786F17B4}"/>
                </a:ext>
              </a:extLst>
            </p:cNvPr>
            <p:cNvCxnSpPr>
              <a:stCxn id="28" idx="0"/>
              <a:endCxn id="32" idx="2"/>
            </p:cNvCxnSpPr>
            <p:nvPr/>
          </p:nvCxnSpPr>
          <p:spPr bwMode="auto">
            <a:xfrm rot="5400000" flipH="1" flipV="1">
              <a:off x="2640881" y="3043732"/>
              <a:ext cx="264154" cy="1230526"/>
            </a:xfrm>
            <a:prstGeom prst="bentConnector3">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grpSp>
      <p:grpSp>
        <p:nvGrpSpPr>
          <p:cNvPr id="75" name="组合 74"/>
          <p:cNvGrpSpPr/>
          <p:nvPr/>
        </p:nvGrpSpPr>
        <p:grpSpPr>
          <a:xfrm>
            <a:off x="419109" y="1678773"/>
            <a:ext cx="4551531" cy="1422564"/>
            <a:chOff x="419109" y="1678773"/>
            <a:chExt cx="4551531" cy="1422564"/>
          </a:xfrm>
        </p:grpSpPr>
        <p:sp>
          <p:nvSpPr>
            <p:cNvPr id="38" name="箭头: 右 52">
              <a:extLst>
                <a:ext uri="{FF2B5EF4-FFF2-40B4-BE49-F238E27FC236}">
                  <a16:creationId xmlns:a16="http://schemas.microsoft.com/office/drawing/2014/main" id="{C30A8E76-DFFA-4385-B5DC-EFCF4DDC82DB}"/>
                </a:ext>
              </a:extLst>
            </p:cNvPr>
            <p:cNvSpPr/>
            <p:nvPr/>
          </p:nvSpPr>
          <p:spPr bwMode="auto">
            <a:xfrm>
              <a:off x="4538592" y="2131264"/>
              <a:ext cx="432048" cy="269626"/>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39" name="文本框 38">
              <a:extLst>
                <a:ext uri="{FF2B5EF4-FFF2-40B4-BE49-F238E27FC236}">
                  <a16:creationId xmlns:a16="http://schemas.microsoft.com/office/drawing/2014/main" id="{1DCDBA63-54F4-4294-8AEE-5FE1250C698D}"/>
                </a:ext>
              </a:extLst>
            </p:cNvPr>
            <p:cNvSpPr txBox="1"/>
            <p:nvPr/>
          </p:nvSpPr>
          <p:spPr>
            <a:xfrm>
              <a:off x="419109" y="1830515"/>
              <a:ext cx="285809" cy="801501"/>
            </a:xfrm>
            <a:prstGeom prst="rect">
              <a:avLst/>
            </a:prstGeom>
            <a:noFill/>
          </p:spPr>
          <p:txBody>
            <a:bodyPr wrap="square" rtlCol="0">
              <a:spAutoFit/>
            </a:bodyPr>
            <a:lstStyle/>
            <a:p>
              <a:r>
                <a:rPr lang="zh-CN" altLang="en-US" dirty="0">
                  <a:solidFill>
                    <a:srgbClr val="FF0000"/>
                  </a:solidFill>
                  <a:latin typeface="微软雅黑" panose="020B0503020204020204" pitchFamily="34" charset="-122"/>
                  <a:ea typeface="微软雅黑" panose="020B0503020204020204" pitchFamily="34" charset="-122"/>
                </a:rPr>
                <a:t>成功因素</a:t>
              </a:r>
            </a:p>
          </p:txBody>
        </p:sp>
        <p:sp>
          <p:nvSpPr>
            <p:cNvPr id="40" name="文本框 39">
              <a:extLst>
                <a:ext uri="{FF2B5EF4-FFF2-40B4-BE49-F238E27FC236}">
                  <a16:creationId xmlns:a16="http://schemas.microsoft.com/office/drawing/2014/main" id="{0D70D0AA-1813-4444-ACCF-EDC1CAB15CA5}"/>
                </a:ext>
              </a:extLst>
            </p:cNvPr>
            <p:cNvSpPr txBox="1"/>
            <p:nvPr/>
          </p:nvSpPr>
          <p:spPr>
            <a:xfrm>
              <a:off x="958766" y="1815058"/>
              <a:ext cx="902811" cy="299184"/>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党的领导</a:t>
              </a:r>
            </a:p>
          </p:txBody>
        </p:sp>
        <p:sp>
          <p:nvSpPr>
            <p:cNvPr id="41" name="文本框 40">
              <a:extLst>
                <a:ext uri="{FF2B5EF4-FFF2-40B4-BE49-F238E27FC236}">
                  <a16:creationId xmlns:a16="http://schemas.microsoft.com/office/drawing/2014/main" id="{719A9D21-1E01-45A8-AAEA-65DCBDBC9EA1}"/>
                </a:ext>
              </a:extLst>
            </p:cNvPr>
            <p:cNvSpPr txBox="1"/>
            <p:nvPr/>
          </p:nvSpPr>
          <p:spPr>
            <a:xfrm>
              <a:off x="887480" y="2173249"/>
              <a:ext cx="1261885" cy="299184"/>
            </a:xfrm>
            <a:prstGeom prst="rect">
              <a:avLst/>
            </a:prstGeom>
            <a:noFill/>
          </p:spPr>
          <p:txBody>
            <a:bodyPr wrap="none" rtlCol="0">
              <a:spAutoFit/>
            </a:bodyPr>
            <a:lstStyle/>
            <a:p>
              <a:r>
                <a:rPr lang="zh-CN" altLang="en-US" sz="1400" dirty="0">
                  <a:latin typeface="微软雅黑" panose="020B0503020204020204" pitchFamily="34" charset="-122"/>
                  <a:ea typeface="微软雅黑" panose="020B0503020204020204" pitchFamily="34" charset="-122"/>
                </a:rPr>
                <a:t>社会主义道路</a:t>
              </a:r>
            </a:p>
          </p:txBody>
        </p:sp>
        <p:sp>
          <p:nvSpPr>
            <p:cNvPr id="42" name="左大括号 41">
              <a:extLst>
                <a:ext uri="{FF2B5EF4-FFF2-40B4-BE49-F238E27FC236}">
                  <a16:creationId xmlns:a16="http://schemas.microsoft.com/office/drawing/2014/main" id="{6C40D8B2-460C-407D-BD99-641BBB652CD0}"/>
                </a:ext>
              </a:extLst>
            </p:cNvPr>
            <p:cNvSpPr/>
            <p:nvPr/>
          </p:nvSpPr>
          <p:spPr bwMode="auto">
            <a:xfrm>
              <a:off x="787986" y="1790669"/>
              <a:ext cx="124861" cy="925764"/>
            </a:xfrm>
            <a:prstGeom prst="leftBrace">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43" name="文本框 42">
              <a:extLst>
                <a:ext uri="{FF2B5EF4-FFF2-40B4-BE49-F238E27FC236}">
                  <a16:creationId xmlns:a16="http://schemas.microsoft.com/office/drawing/2014/main" id="{D6A609A8-3A8F-4C17-9706-0363163EA8C5}"/>
                </a:ext>
              </a:extLst>
            </p:cNvPr>
            <p:cNvSpPr txBox="1"/>
            <p:nvPr/>
          </p:nvSpPr>
          <p:spPr>
            <a:xfrm>
              <a:off x="1087006" y="2463064"/>
              <a:ext cx="646331"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a:t>
              </a:r>
            </a:p>
          </p:txBody>
        </p:sp>
        <p:sp>
          <p:nvSpPr>
            <p:cNvPr id="44" name="箭头: 下 58">
              <a:extLst>
                <a:ext uri="{FF2B5EF4-FFF2-40B4-BE49-F238E27FC236}">
                  <a16:creationId xmlns:a16="http://schemas.microsoft.com/office/drawing/2014/main" id="{FEF355C3-1BED-47BC-BB0D-04B989DCB20D}"/>
                </a:ext>
              </a:extLst>
            </p:cNvPr>
            <p:cNvSpPr/>
            <p:nvPr/>
          </p:nvSpPr>
          <p:spPr bwMode="auto">
            <a:xfrm>
              <a:off x="1257129" y="2837182"/>
              <a:ext cx="225631" cy="264155"/>
            </a:xfrm>
            <a:prstGeom prst="down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45" name="文本框 44">
              <a:extLst>
                <a:ext uri="{FF2B5EF4-FFF2-40B4-BE49-F238E27FC236}">
                  <a16:creationId xmlns:a16="http://schemas.microsoft.com/office/drawing/2014/main" id="{D879D6F9-817D-42EE-BB39-A1AB827B760C}"/>
                </a:ext>
              </a:extLst>
            </p:cNvPr>
            <p:cNvSpPr txBox="1"/>
            <p:nvPr/>
          </p:nvSpPr>
          <p:spPr>
            <a:xfrm>
              <a:off x="2956953" y="1678773"/>
              <a:ext cx="709572" cy="358240"/>
            </a:xfrm>
            <a:prstGeom prst="rect">
              <a:avLst/>
            </a:prstGeom>
            <a:noFill/>
          </p:spPr>
          <p:txBody>
            <a:bodyPr wrap="square" rtlCol="0">
              <a:spAutoFit/>
            </a:bodyPr>
            <a:lstStyle/>
            <a:p>
              <a:r>
                <a:rPr lang="zh-CN" altLang="en-US" sz="1800" b="1" dirty="0">
                  <a:latin typeface="微软雅黑" panose="020B0503020204020204" pitchFamily="34" charset="-122"/>
                  <a:ea typeface="微软雅黑" panose="020B0503020204020204" pitchFamily="34" charset="-122"/>
                </a:rPr>
                <a:t>启示</a:t>
              </a:r>
            </a:p>
          </p:txBody>
        </p:sp>
        <p:sp>
          <p:nvSpPr>
            <p:cNvPr id="46" name="文本框 45">
              <a:extLst>
                <a:ext uri="{FF2B5EF4-FFF2-40B4-BE49-F238E27FC236}">
                  <a16:creationId xmlns:a16="http://schemas.microsoft.com/office/drawing/2014/main" id="{247AB18F-4CF4-4A7D-951E-2FD83789BDFE}"/>
                </a:ext>
              </a:extLst>
            </p:cNvPr>
            <p:cNvSpPr txBox="1"/>
            <p:nvPr/>
          </p:nvSpPr>
          <p:spPr>
            <a:xfrm>
              <a:off x="2539856" y="2092450"/>
              <a:ext cx="1484870" cy="358240"/>
            </a:xfrm>
            <a:prstGeom prst="rect">
              <a:avLst/>
            </a:prstGeom>
            <a:noFill/>
          </p:spPr>
          <p:txBody>
            <a:bodyPr wrap="square" rtlCol="0">
              <a:spAutoFit/>
            </a:bodyPr>
            <a:lstStyle/>
            <a:p>
              <a:r>
                <a:rPr lang="zh-CN" altLang="en-US" sz="1800" dirty="0">
                  <a:solidFill>
                    <a:srgbClr val="FF0000"/>
                  </a:solidFill>
                  <a:latin typeface="微软雅黑" panose="020B0503020204020204" pitchFamily="34" charset="-122"/>
                  <a:ea typeface="微软雅黑" panose="020B0503020204020204" pitchFamily="34" charset="-122"/>
                </a:rPr>
                <a:t>四个自信</a:t>
              </a:r>
            </a:p>
          </p:txBody>
        </p:sp>
        <p:sp>
          <p:nvSpPr>
            <p:cNvPr id="47" name="箭头: 右 61">
              <a:extLst>
                <a:ext uri="{FF2B5EF4-FFF2-40B4-BE49-F238E27FC236}">
                  <a16:creationId xmlns:a16="http://schemas.microsoft.com/office/drawing/2014/main" id="{630691C4-F5BD-4D66-B57A-EFDC98813A9E}"/>
                </a:ext>
              </a:extLst>
            </p:cNvPr>
            <p:cNvSpPr/>
            <p:nvPr/>
          </p:nvSpPr>
          <p:spPr bwMode="auto">
            <a:xfrm>
              <a:off x="2187230" y="2118425"/>
              <a:ext cx="414744" cy="264154"/>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48" name="箭头: 下 62">
              <a:extLst>
                <a:ext uri="{FF2B5EF4-FFF2-40B4-BE49-F238E27FC236}">
                  <a16:creationId xmlns:a16="http://schemas.microsoft.com/office/drawing/2014/main" id="{B00947F5-2059-4116-A9D5-47A331FF829B}"/>
                </a:ext>
              </a:extLst>
            </p:cNvPr>
            <p:cNvSpPr/>
            <p:nvPr/>
          </p:nvSpPr>
          <p:spPr bwMode="auto">
            <a:xfrm rot="10800000">
              <a:off x="3201388" y="2592560"/>
              <a:ext cx="251115" cy="381060"/>
            </a:xfrm>
            <a:prstGeom prst="down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grpSp>
      <p:grpSp>
        <p:nvGrpSpPr>
          <p:cNvPr id="49" name="组合 48"/>
          <p:cNvGrpSpPr/>
          <p:nvPr/>
        </p:nvGrpSpPr>
        <p:grpSpPr>
          <a:xfrm>
            <a:off x="5393860" y="640004"/>
            <a:ext cx="3449498" cy="2880484"/>
            <a:chOff x="-134968" y="0"/>
            <a:chExt cx="2158466" cy="1960045"/>
          </a:xfrm>
        </p:grpSpPr>
        <p:sp>
          <p:nvSpPr>
            <p:cNvPr id="50" name="文本框 49"/>
            <p:cNvSpPr txBox="1"/>
            <p:nvPr/>
          </p:nvSpPr>
          <p:spPr>
            <a:xfrm>
              <a:off x="1103786" y="580074"/>
              <a:ext cx="319366" cy="307049"/>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600"/>
                </a:lnSpc>
                <a:spcBef>
                  <a:spcPts val="0"/>
                </a:spcBef>
                <a:spcAft>
                  <a:spcPts val="0"/>
                </a:spcAft>
              </a:pPr>
              <a:r>
                <a:rPr lang="zh-CN" sz="1600" kern="100" dirty="0">
                  <a:solidFill>
                    <a:srgbClr val="808080"/>
                  </a:solidFill>
                  <a:effectLst/>
                  <a:latin typeface="等线" panose="02010600030101010101" pitchFamily="2" charset="-122"/>
                  <a:ea typeface="宋体" panose="02010600030101010101" pitchFamily="2" charset="-122"/>
                  <a:cs typeface="Times New Roman" panose="02020603050405020304" pitchFamily="18" charset="0"/>
                </a:rPr>
                <a:t>金融</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600"/>
                </a:lnSpc>
                <a:spcBef>
                  <a:spcPts val="0"/>
                </a:spcBef>
                <a:spcAft>
                  <a:spcPts val="0"/>
                </a:spcAft>
              </a:pPr>
              <a:r>
                <a:rPr lang="zh-CN" sz="1600" kern="100" dirty="0">
                  <a:solidFill>
                    <a:srgbClr val="808080"/>
                  </a:solidFill>
                  <a:effectLst/>
                  <a:latin typeface="等线" panose="02010600030101010101" pitchFamily="2" charset="-122"/>
                  <a:ea typeface="宋体" panose="02010600030101010101" pitchFamily="2" charset="-122"/>
                  <a:cs typeface="Times New Roman" panose="02020603050405020304" pitchFamily="18" charset="0"/>
                </a:rPr>
                <a:t>中心</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nvGrpSpPr>
            <p:cNvPr id="51" name="组合 50"/>
            <p:cNvGrpSpPr/>
            <p:nvPr/>
          </p:nvGrpSpPr>
          <p:grpSpPr>
            <a:xfrm>
              <a:off x="254410" y="0"/>
              <a:ext cx="1769088" cy="1960045"/>
              <a:chOff x="254410" y="0"/>
              <a:chExt cx="1769088" cy="1960045"/>
            </a:xfrm>
          </p:grpSpPr>
          <p:grpSp>
            <p:nvGrpSpPr>
              <p:cNvPr id="55" name="组合 54"/>
              <p:cNvGrpSpPr/>
              <p:nvPr/>
            </p:nvGrpSpPr>
            <p:grpSpPr>
              <a:xfrm>
                <a:off x="710429" y="0"/>
                <a:ext cx="1313069" cy="1960045"/>
                <a:chOff x="710477" y="0"/>
                <a:chExt cx="1313158" cy="1960433"/>
              </a:xfrm>
            </p:grpSpPr>
            <p:sp>
              <p:nvSpPr>
                <p:cNvPr id="68" name="文本框 1"/>
                <p:cNvSpPr txBox="1"/>
                <p:nvPr/>
              </p:nvSpPr>
              <p:spPr>
                <a:xfrm>
                  <a:off x="844345" y="0"/>
                  <a:ext cx="252000" cy="252000"/>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经济</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69" name="文本框 3"/>
                <p:cNvSpPr txBox="1"/>
                <p:nvPr/>
              </p:nvSpPr>
              <p:spPr>
                <a:xfrm>
                  <a:off x="1645441" y="909140"/>
                  <a:ext cx="378194" cy="479591"/>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贸易</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中心</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nSpc>
                      <a:spcPts val="16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开放</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70" name="文本框 4"/>
                <p:cNvSpPr txBox="1"/>
                <p:nvPr/>
              </p:nvSpPr>
              <p:spPr>
                <a:xfrm>
                  <a:off x="710477" y="1708433"/>
                  <a:ext cx="527422" cy="252000"/>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科创中心</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6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策源</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grpSp>
            <p:nvGrpSpPr>
              <p:cNvPr id="56" name="组合 55"/>
              <p:cNvGrpSpPr/>
              <p:nvPr/>
            </p:nvGrpSpPr>
            <p:grpSpPr>
              <a:xfrm>
                <a:off x="254410" y="280220"/>
                <a:ext cx="1437640" cy="1397409"/>
                <a:chOff x="0" y="0"/>
                <a:chExt cx="1437640" cy="1397409"/>
              </a:xfrm>
            </p:grpSpPr>
            <p:cxnSp>
              <p:nvCxnSpPr>
                <p:cNvPr id="57" name="直接连接符 56"/>
                <p:cNvCxnSpPr/>
                <p:nvPr/>
              </p:nvCxnSpPr>
              <p:spPr>
                <a:xfrm flipV="1">
                  <a:off x="0" y="0"/>
                  <a:ext cx="714907" cy="72551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58" name="直接连接符 57"/>
                <p:cNvCxnSpPr/>
                <p:nvPr/>
              </p:nvCxnSpPr>
              <p:spPr>
                <a:xfrm>
                  <a:off x="870155" y="449825"/>
                  <a:ext cx="527439" cy="250723"/>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59" name="组合 58"/>
                <p:cNvGrpSpPr/>
                <p:nvPr/>
              </p:nvGrpSpPr>
              <p:grpSpPr>
                <a:xfrm>
                  <a:off x="22122" y="0"/>
                  <a:ext cx="1415518" cy="1397409"/>
                  <a:chOff x="0" y="0"/>
                  <a:chExt cx="1415518" cy="1397409"/>
                </a:xfrm>
              </p:grpSpPr>
              <p:cxnSp>
                <p:nvCxnSpPr>
                  <p:cNvPr id="60" name="直接连接符 59"/>
                  <p:cNvCxnSpPr/>
                  <p:nvPr/>
                </p:nvCxnSpPr>
                <p:spPr>
                  <a:xfrm>
                    <a:off x="718984" y="58993"/>
                    <a:ext cx="132736" cy="394386"/>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1" name="直接连接符 60"/>
                  <p:cNvCxnSpPr/>
                  <p:nvPr/>
                </p:nvCxnSpPr>
                <p:spPr>
                  <a:xfrm flipH="1">
                    <a:off x="718984" y="449671"/>
                    <a:ext cx="132307" cy="914554"/>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2" name="直接连接符 61"/>
                  <p:cNvCxnSpPr/>
                  <p:nvPr/>
                </p:nvCxnSpPr>
                <p:spPr>
                  <a:xfrm>
                    <a:off x="0" y="726358"/>
                    <a:ext cx="1412045" cy="0"/>
                  </a:xfrm>
                  <a:prstGeom prst="line">
                    <a:avLst/>
                  </a:prstGeom>
                  <a:ln w="15875">
                    <a:solidFill>
                      <a:srgbClr val="002060"/>
                    </a:solidFill>
                    <a:headEnd type="triangle" w="med" len="lg"/>
                    <a:tailEnd type="triangle" w="med" len="lg"/>
                  </a:ln>
                </p:spPr>
                <p:style>
                  <a:lnRef idx="1">
                    <a:schemeClr val="accent1"/>
                  </a:lnRef>
                  <a:fillRef idx="0">
                    <a:schemeClr val="accent1"/>
                  </a:fillRef>
                  <a:effectRef idx="0">
                    <a:schemeClr val="accent1"/>
                  </a:effectRef>
                  <a:fontRef idx="minor">
                    <a:schemeClr val="tx1"/>
                  </a:fontRef>
                </p:style>
              </p:cxnSp>
              <p:cxnSp>
                <p:nvCxnSpPr>
                  <p:cNvPr id="63" name="直接连接符 62"/>
                  <p:cNvCxnSpPr/>
                  <p:nvPr/>
                </p:nvCxnSpPr>
                <p:spPr>
                  <a:xfrm flipH="1" flipV="1">
                    <a:off x="693175" y="0"/>
                    <a:ext cx="722343" cy="72635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64" name="直接连接符 63"/>
                  <p:cNvCxnSpPr/>
                  <p:nvPr/>
                </p:nvCxnSpPr>
                <p:spPr>
                  <a:xfrm flipH="1" flipV="1">
                    <a:off x="689488" y="25802"/>
                    <a:ext cx="7374" cy="1338008"/>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flipH="1">
                    <a:off x="40560" y="453379"/>
                    <a:ext cx="807104" cy="246636"/>
                  </a:xfrm>
                  <a:prstGeom prst="line">
                    <a:avLst/>
                  </a:prstGeom>
                  <a:ln>
                    <a:solidFill>
                      <a:srgbClr val="002060"/>
                    </a:solidFill>
                    <a:prstDash val="sysDot"/>
                    <a:headEnd type="triangl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 name="直接连接符 65"/>
                  <p:cNvCxnSpPr/>
                  <p:nvPr/>
                </p:nvCxnSpPr>
                <p:spPr>
                  <a:xfrm flipH="1" flipV="1">
                    <a:off x="0" y="726137"/>
                    <a:ext cx="689488" cy="670847"/>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cxnSp>
                <p:nvCxnSpPr>
                  <p:cNvPr id="67" name="直接连接符 66"/>
                  <p:cNvCxnSpPr/>
                  <p:nvPr/>
                </p:nvCxnSpPr>
                <p:spPr>
                  <a:xfrm flipV="1">
                    <a:off x="696862" y="726358"/>
                    <a:ext cx="714907" cy="671051"/>
                  </a:xfrm>
                  <a:prstGeom prst="line">
                    <a:avLst/>
                  </a:prstGeom>
                  <a:ln>
                    <a:solidFill>
                      <a:srgbClr val="002060"/>
                    </a:solidFill>
                    <a:headEnd type="triangle" w="sm" len="sm"/>
                    <a:tailEnd type="triangle" w="med" len="lg"/>
                  </a:ln>
                </p:spPr>
                <p:style>
                  <a:lnRef idx="1">
                    <a:schemeClr val="accent1"/>
                  </a:lnRef>
                  <a:fillRef idx="0">
                    <a:schemeClr val="accent1"/>
                  </a:fillRef>
                  <a:effectRef idx="0">
                    <a:schemeClr val="accent1"/>
                  </a:effectRef>
                  <a:fontRef idx="minor">
                    <a:schemeClr val="tx1"/>
                  </a:fontRef>
                </p:style>
              </p:cxnSp>
            </p:grpSp>
          </p:grpSp>
        </p:grpSp>
        <p:sp>
          <p:nvSpPr>
            <p:cNvPr id="52" name="文本框 35"/>
            <p:cNvSpPr txBox="1"/>
            <p:nvPr/>
          </p:nvSpPr>
          <p:spPr>
            <a:xfrm>
              <a:off x="696861" y="0"/>
              <a:ext cx="540953" cy="251958"/>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ct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经济中心</a:t>
              </a: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引领</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53" name="文本框 36"/>
            <p:cNvSpPr txBox="1"/>
            <p:nvPr/>
          </p:nvSpPr>
          <p:spPr>
            <a:xfrm>
              <a:off x="-134968" y="819491"/>
              <a:ext cx="361638" cy="478396"/>
            </a:xfrm>
            <a:prstGeom prst="rect">
              <a:avLst/>
            </a:prstGeom>
            <a:solidFill>
              <a:schemeClr val="lt1"/>
            </a:solid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航运</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gn="r">
                <a:lnSpc>
                  <a:spcPts val="1600"/>
                </a:lnSpc>
                <a:spcBef>
                  <a:spcPts val="0"/>
                </a:spcBef>
                <a:spcAft>
                  <a:spcPts val="0"/>
                </a:spcAft>
              </a:pPr>
              <a:r>
                <a:rPr lang="zh-CN" sz="1600" kern="100" dirty="0">
                  <a:effectLst/>
                  <a:latin typeface="等线" panose="02010600030101010101" pitchFamily="2" charset="-122"/>
                  <a:ea typeface="宋体" panose="02010600030101010101" pitchFamily="2" charset="-122"/>
                  <a:cs typeface="Times New Roman" panose="02020603050405020304" pitchFamily="18" charset="0"/>
                </a:rPr>
                <a:t>中心</a:t>
              </a:r>
              <a:endParaRPr lang="en-US" altLang="zh-CN" sz="1600" kern="100" dirty="0">
                <a:effectLst/>
                <a:latin typeface="等线" panose="02010600030101010101" pitchFamily="2" charset="-122"/>
                <a:ea typeface="宋体" panose="02010600030101010101" pitchFamily="2" charset="-122"/>
                <a:cs typeface="Times New Roman" panose="02020603050405020304" pitchFamily="18" charset="0"/>
              </a:endParaRPr>
            </a:p>
            <a:p>
              <a:pPr algn="r">
                <a:lnSpc>
                  <a:spcPts val="1600"/>
                </a:lnSpc>
                <a:spcBef>
                  <a:spcPts val="0"/>
                </a:spcBef>
                <a:spcAft>
                  <a:spcPts val="0"/>
                </a:spcAft>
              </a:pPr>
              <a:r>
                <a:rPr lang="en-US" sz="1100"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altLang="en-US" sz="1600" kern="100" dirty="0">
                  <a:solidFill>
                    <a:srgbClr val="FF0000"/>
                  </a:solidFill>
                  <a:latin typeface="等线" panose="02010600030101010101" pitchFamily="2" charset="-122"/>
                  <a:ea typeface="黑体" panose="02010609060101010101" pitchFamily="49" charset="-122"/>
                  <a:cs typeface="Times New Roman" panose="02020603050405020304" pitchFamily="18" charset="0"/>
                  <a:sym typeface="Wingdings" panose="05000000000000000000" pitchFamily="2" charset="2"/>
                </a:rPr>
                <a:t>服务</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600"/>
                </a:lnSpc>
                <a:spcBef>
                  <a:spcPts val="0"/>
                </a:spcBef>
                <a:spcAft>
                  <a:spcPts val="0"/>
                </a:spcAft>
              </a:pPr>
              <a:r>
                <a:rPr lang="en-US" sz="1600" kern="100" dirty="0">
                  <a:effectLst/>
                  <a:latin typeface="宋体" panose="02010600030101010101" pitchFamily="2" charset="-122"/>
                  <a:ea typeface="等线" panose="02010600030101010101" pitchFamily="2" charset="-122"/>
                  <a:cs typeface="Times New Roman" panose="02020603050405020304" pitchFamily="18" charset="0"/>
                </a:rPr>
                <a:t> </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54" name="文本框 53"/>
            <p:cNvSpPr txBox="1"/>
            <p:nvPr/>
          </p:nvSpPr>
          <p:spPr>
            <a:xfrm>
              <a:off x="1373444" y="575526"/>
              <a:ext cx="375473" cy="207732"/>
            </a:xfrm>
            <a:prstGeom prst="rect">
              <a:avLst/>
            </a:prstGeom>
            <a:noFill/>
            <a:ln w="6350">
              <a:noFill/>
            </a:ln>
          </p:spPr>
          <p:txBody>
            <a:bodyPr rot="0" spcFirstLastPara="0" vert="horz" wrap="square" lIns="0" tIns="0" rIns="0" bIns="0" numCol="1" spcCol="0" rtlCol="0" fromWordArt="0" anchor="t" anchorCtr="0" forceAA="0" compatLnSpc="1">
              <a:prstTxWarp prst="textNoShape">
                <a:avLst/>
              </a:prstTxWarp>
              <a:noAutofit/>
            </a:bodyPr>
            <a:lstStyle/>
            <a:p>
              <a:pPr algn="r">
                <a:lnSpc>
                  <a:spcPts val="1600"/>
                </a:lnSpc>
                <a:spcBef>
                  <a:spcPts val="0"/>
                </a:spcBef>
                <a:spcAft>
                  <a:spcPts val="0"/>
                </a:spcAft>
              </a:pPr>
              <a:r>
                <a:rPr lang="en-US" kern="100" dirty="0">
                  <a:solidFill>
                    <a:srgbClr val="FF0000"/>
                  </a:solidFill>
                  <a:effectLst/>
                  <a:latin typeface="黑体" panose="02010609060101010101" pitchFamily="49" charset="-122"/>
                  <a:ea typeface="黑体" panose="02010609060101010101" pitchFamily="49" charset="-122"/>
                  <a:cs typeface="Times New Roman" panose="02020603050405020304" pitchFamily="18" charset="0"/>
                  <a:sym typeface="Wingdings" panose="05000000000000000000" pitchFamily="2" charset="2"/>
                </a:rPr>
                <a:t></a:t>
              </a:r>
              <a:r>
                <a:rPr lang="zh-CN" sz="1600" kern="100" dirty="0">
                  <a:solidFill>
                    <a:srgbClr val="FF0000"/>
                  </a:solidFill>
                  <a:effectLst/>
                  <a:latin typeface="等线" panose="02010600030101010101" pitchFamily="2" charset="-122"/>
                  <a:ea typeface="黑体" panose="02010609060101010101" pitchFamily="49" charset="-122"/>
                  <a:cs typeface="Times New Roman" panose="02020603050405020304" pitchFamily="18" charset="0"/>
                </a:rPr>
                <a:t>配置资源</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a:p>
              <a:pPr algn="ctr">
                <a:lnSpc>
                  <a:spcPts val="1600"/>
                </a:lnSpc>
                <a:spcBef>
                  <a:spcPts val="0"/>
                </a:spcBef>
                <a:spcAft>
                  <a:spcPts val="0"/>
                </a:spcAft>
              </a:pPr>
              <a:r>
                <a:rPr lang="en-US" sz="1600" kern="100" dirty="0">
                  <a:effectLst/>
                  <a:latin typeface="宋体" panose="02010600030101010101" pitchFamily="2" charset="-122"/>
                  <a:ea typeface="等线" panose="02010600030101010101" pitchFamily="2" charset="-122"/>
                  <a:cs typeface="Times New Roman" panose="02020603050405020304" pitchFamily="18" charset="0"/>
                </a:rPr>
                <a:t> </a:t>
              </a:r>
              <a:endParaRPr lang="zh-CN" sz="1600" kern="100" dirty="0">
                <a:effectLst/>
                <a:latin typeface="等线" panose="02010600030101010101" pitchFamily="2" charset="-122"/>
                <a:ea typeface="等线" panose="02010600030101010101" pitchFamily="2" charset="-122"/>
                <a:cs typeface="Times New Roman" panose="02020603050405020304" pitchFamily="18" charset="0"/>
              </a:endParaRPr>
            </a:p>
          </p:txBody>
        </p:sp>
      </p:grpSp>
      <p:grpSp>
        <p:nvGrpSpPr>
          <p:cNvPr id="73" name="组合 72"/>
          <p:cNvGrpSpPr/>
          <p:nvPr/>
        </p:nvGrpSpPr>
        <p:grpSpPr>
          <a:xfrm>
            <a:off x="374798" y="4554421"/>
            <a:ext cx="5184161" cy="1754899"/>
            <a:chOff x="374798" y="4554421"/>
            <a:chExt cx="5184161" cy="1754899"/>
          </a:xfrm>
        </p:grpSpPr>
        <p:sp>
          <p:nvSpPr>
            <p:cNvPr id="18" name="文本框 17">
              <a:extLst>
                <a:ext uri="{FF2B5EF4-FFF2-40B4-BE49-F238E27FC236}">
                  <a16:creationId xmlns:a16="http://schemas.microsoft.com/office/drawing/2014/main" id="{4D185CD8-0851-4CC4-8D24-629BF55162C1}"/>
                </a:ext>
              </a:extLst>
            </p:cNvPr>
            <p:cNvSpPr txBox="1"/>
            <p:nvPr/>
          </p:nvSpPr>
          <p:spPr>
            <a:xfrm>
              <a:off x="2947161" y="4587642"/>
              <a:ext cx="595035" cy="565026"/>
            </a:xfrm>
            <a:prstGeom prst="rect">
              <a:avLst/>
            </a:prstGeom>
            <a:noFill/>
          </p:spPr>
          <p:txBody>
            <a:bodyPr wrap="none" rtlCol="0">
              <a:spAutoFit/>
            </a:bodyPr>
            <a:lstStyle/>
            <a:p>
              <a:pPr>
                <a:spcBef>
                  <a:spcPts val="0"/>
                </a:spcBef>
              </a:pPr>
              <a:r>
                <a:rPr lang="zh-CN" altLang="en-US" sz="1600" dirty="0">
                  <a:latin typeface="微软雅黑" panose="020B0503020204020204" pitchFamily="34" charset="-122"/>
                  <a:ea typeface="微软雅黑" panose="020B0503020204020204" pitchFamily="34" charset="-122"/>
                </a:rPr>
                <a:t>科技</a:t>
              </a:r>
              <a:endParaRPr lang="en-US" altLang="zh-CN" sz="1600" dirty="0">
                <a:latin typeface="微软雅黑" panose="020B0503020204020204" pitchFamily="34" charset="-122"/>
                <a:ea typeface="微软雅黑" panose="020B0503020204020204" pitchFamily="34" charset="-122"/>
              </a:endParaRPr>
            </a:p>
            <a:p>
              <a:pPr>
                <a:spcBef>
                  <a:spcPts val="0"/>
                </a:spcBef>
              </a:pPr>
              <a:r>
                <a:rPr lang="zh-CN" altLang="en-US" sz="1600" dirty="0">
                  <a:latin typeface="微软雅黑" panose="020B0503020204020204" pitchFamily="34" charset="-122"/>
                  <a:ea typeface="微软雅黑" panose="020B0503020204020204" pitchFamily="34" charset="-122"/>
                </a:rPr>
                <a:t>创新</a:t>
              </a:r>
            </a:p>
          </p:txBody>
        </p:sp>
        <p:sp>
          <p:nvSpPr>
            <p:cNvPr id="19" name="文本框 18">
              <a:extLst>
                <a:ext uri="{FF2B5EF4-FFF2-40B4-BE49-F238E27FC236}">
                  <a16:creationId xmlns:a16="http://schemas.microsoft.com/office/drawing/2014/main" id="{558DCFC3-9ECD-45B9-BEE4-689B0F7CA2CF}"/>
                </a:ext>
              </a:extLst>
            </p:cNvPr>
            <p:cNvSpPr txBox="1"/>
            <p:nvPr/>
          </p:nvSpPr>
          <p:spPr>
            <a:xfrm>
              <a:off x="374798" y="4554421"/>
              <a:ext cx="1005404" cy="565026"/>
            </a:xfrm>
            <a:prstGeom prst="rect">
              <a:avLst/>
            </a:prstGeom>
            <a:noFill/>
          </p:spPr>
          <p:txBody>
            <a:bodyPr wrap="square" rtlCol="0">
              <a:spAutoFit/>
            </a:bodyPr>
            <a:lstStyle/>
            <a:p>
              <a:r>
                <a:rPr lang="zh-CN" altLang="en-US" sz="1600" dirty="0">
                  <a:latin typeface="微软雅黑" panose="020B0503020204020204" pitchFamily="34" charset="-122"/>
                  <a:ea typeface="微软雅黑" panose="020B0503020204020204" pitchFamily="34" charset="-122"/>
                </a:rPr>
                <a:t>自主可控供应链</a:t>
              </a:r>
            </a:p>
          </p:txBody>
        </p:sp>
        <p:sp>
          <p:nvSpPr>
            <p:cNvPr id="20" name="文本框 19">
              <a:extLst>
                <a:ext uri="{FF2B5EF4-FFF2-40B4-BE49-F238E27FC236}">
                  <a16:creationId xmlns:a16="http://schemas.microsoft.com/office/drawing/2014/main" id="{DBC0F2E6-10B0-4C71-AAB6-6C1F1144FF44}"/>
                </a:ext>
              </a:extLst>
            </p:cNvPr>
            <p:cNvSpPr txBox="1"/>
            <p:nvPr/>
          </p:nvSpPr>
          <p:spPr>
            <a:xfrm>
              <a:off x="1691680" y="5744294"/>
              <a:ext cx="866125" cy="565026"/>
            </a:xfrm>
            <a:prstGeom prst="rect">
              <a:avLst/>
            </a:prstGeom>
            <a:noFill/>
          </p:spPr>
          <p:txBody>
            <a:bodyPr wrap="square" rtlCol="0">
              <a:spAutoFit/>
            </a:bodyPr>
            <a:lstStyle/>
            <a:p>
              <a:r>
                <a:rPr lang="zh-CN" altLang="en-US" sz="1600" dirty="0">
                  <a:latin typeface="微软雅黑" panose="020B0503020204020204" pitchFamily="34" charset="-122"/>
                  <a:ea typeface="微软雅黑" panose="020B0503020204020204" pitchFamily="34" charset="-122"/>
                </a:rPr>
                <a:t>高质量发展</a:t>
              </a:r>
            </a:p>
          </p:txBody>
        </p:sp>
        <p:cxnSp>
          <p:nvCxnSpPr>
            <p:cNvPr id="21" name="直接箭头连接符 20">
              <a:extLst>
                <a:ext uri="{FF2B5EF4-FFF2-40B4-BE49-F238E27FC236}">
                  <a16:creationId xmlns:a16="http://schemas.microsoft.com/office/drawing/2014/main" id="{F039136A-5440-4913-AA52-1635304AF25D}"/>
                </a:ext>
              </a:extLst>
            </p:cNvPr>
            <p:cNvCxnSpPr>
              <a:cxnSpLocks/>
              <a:stCxn id="18" idx="1"/>
              <a:endCxn id="19" idx="3"/>
            </p:cNvCxnSpPr>
            <p:nvPr/>
          </p:nvCxnSpPr>
          <p:spPr bwMode="auto">
            <a:xfrm flipH="1" flipV="1">
              <a:off x="1380202" y="4836934"/>
              <a:ext cx="1566959" cy="33221"/>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22" name="直接箭头连接符 21">
              <a:extLst>
                <a:ext uri="{FF2B5EF4-FFF2-40B4-BE49-F238E27FC236}">
                  <a16:creationId xmlns:a16="http://schemas.microsoft.com/office/drawing/2014/main" id="{7AD0DCB8-7B90-4FD8-9DC5-96680878FA17}"/>
                </a:ext>
              </a:extLst>
            </p:cNvPr>
            <p:cNvCxnSpPr>
              <a:stCxn id="19" idx="3"/>
              <a:endCxn id="20" idx="0"/>
            </p:cNvCxnSpPr>
            <p:nvPr/>
          </p:nvCxnSpPr>
          <p:spPr bwMode="auto">
            <a:xfrm>
              <a:off x="1380202" y="4836934"/>
              <a:ext cx="744541" cy="90736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cxnSp>
          <p:nvCxnSpPr>
            <p:cNvPr id="23" name="直接箭头连接符 22">
              <a:extLst>
                <a:ext uri="{FF2B5EF4-FFF2-40B4-BE49-F238E27FC236}">
                  <a16:creationId xmlns:a16="http://schemas.microsoft.com/office/drawing/2014/main" id="{B6EE76AD-9D0C-4B59-B783-5DCEE98F7844}"/>
                </a:ext>
              </a:extLst>
            </p:cNvPr>
            <p:cNvCxnSpPr>
              <a:stCxn id="20" idx="0"/>
              <a:endCxn id="18" idx="1"/>
            </p:cNvCxnSpPr>
            <p:nvPr/>
          </p:nvCxnSpPr>
          <p:spPr bwMode="auto">
            <a:xfrm flipV="1">
              <a:off x="2124743" y="4870155"/>
              <a:ext cx="822418" cy="87413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cxnSp>
        <p:sp>
          <p:nvSpPr>
            <p:cNvPr id="24" name="文本框 23">
              <a:extLst>
                <a:ext uri="{FF2B5EF4-FFF2-40B4-BE49-F238E27FC236}">
                  <a16:creationId xmlns:a16="http://schemas.microsoft.com/office/drawing/2014/main" id="{1D9F508B-7303-41D4-8A59-757EE32A3F9E}"/>
                </a:ext>
              </a:extLst>
            </p:cNvPr>
            <p:cNvSpPr txBox="1"/>
            <p:nvPr/>
          </p:nvSpPr>
          <p:spPr>
            <a:xfrm>
              <a:off x="1911622" y="4567366"/>
              <a:ext cx="492444"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支撑</a:t>
              </a:r>
            </a:p>
          </p:txBody>
        </p:sp>
        <p:sp>
          <p:nvSpPr>
            <p:cNvPr id="25" name="文本框 24">
              <a:extLst>
                <a:ext uri="{FF2B5EF4-FFF2-40B4-BE49-F238E27FC236}">
                  <a16:creationId xmlns:a16="http://schemas.microsoft.com/office/drawing/2014/main" id="{FFA4DE11-51DB-4095-B162-20881E06ABD0}"/>
                </a:ext>
              </a:extLst>
            </p:cNvPr>
            <p:cNvSpPr txBox="1"/>
            <p:nvPr/>
          </p:nvSpPr>
          <p:spPr>
            <a:xfrm>
              <a:off x="1320483" y="5186636"/>
              <a:ext cx="492444"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助力</a:t>
              </a:r>
            </a:p>
          </p:txBody>
        </p:sp>
        <p:sp>
          <p:nvSpPr>
            <p:cNvPr id="26" name="文本框 25">
              <a:extLst>
                <a:ext uri="{FF2B5EF4-FFF2-40B4-BE49-F238E27FC236}">
                  <a16:creationId xmlns:a16="http://schemas.microsoft.com/office/drawing/2014/main" id="{51230CE4-C727-4214-910A-66A0E33C10A2}"/>
                </a:ext>
              </a:extLst>
            </p:cNvPr>
            <p:cNvSpPr txBox="1"/>
            <p:nvPr/>
          </p:nvSpPr>
          <p:spPr>
            <a:xfrm>
              <a:off x="2505924" y="5234493"/>
              <a:ext cx="492444" cy="269626"/>
            </a:xfrm>
            <a:prstGeom prst="rect">
              <a:avLst/>
            </a:prstGeom>
            <a:noFill/>
          </p:spPr>
          <p:txBody>
            <a:bodyPr wrap="none" rtlCol="0">
              <a:spAutoFit/>
            </a:bodyPr>
            <a:lstStyle/>
            <a:p>
              <a:r>
                <a:rPr lang="zh-CN" altLang="en-US" dirty="0">
                  <a:latin typeface="微软雅黑" panose="020B0503020204020204" pitchFamily="34" charset="-122"/>
                  <a:ea typeface="微软雅黑" panose="020B0503020204020204" pitchFamily="34" charset="-122"/>
                </a:rPr>
                <a:t>反哺</a:t>
              </a:r>
            </a:p>
          </p:txBody>
        </p:sp>
        <p:sp>
          <p:nvSpPr>
            <p:cNvPr id="27" name="箭头: 右 37">
              <a:extLst>
                <a:ext uri="{FF2B5EF4-FFF2-40B4-BE49-F238E27FC236}">
                  <a16:creationId xmlns:a16="http://schemas.microsoft.com/office/drawing/2014/main" id="{9A320A8F-247E-4AFE-9882-2BF3D1AF6D92}"/>
                </a:ext>
              </a:extLst>
            </p:cNvPr>
            <p:cNvSpPr/>
            <p:nvPr/>
          </p:nvSpPr>
          <p:spPr bwMode="auto">
            <a:xfrm rot="10800000">
              <a:off x="3347865" y="5205049"/>
              <a:ext cx="432048" cy="269626"/>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宋体" charset="0"/>
              </a:endParaRPr>
            </a:p>
          </p:txBody>
        </p:sp>
        <p:sp>
          <p:nvSpPr>
            <p:cNvPr id="71" name="矩形 70">
              <a:extLst>
                <a:ext uri="{FF2B5EF4-FFF2-40B4-BE49-F238E27FC236}">
                  <a16:creationId xmlns:a16="http://schemas.microsoft.com/office/drawing/2014/main" id="{B821D250-9F1B-433A-84F0-C7C907FD8AFF}"/>
                </a:ext>
              </a:extLst>
            </p:cNvPr>
            <p:cNvSpPr/>
            <p:nvPr/>
          </p:nvSpPr>
          <p:spPr>
            <a:xfrm>
              <a:off x="3871505" y="5133253"/>
              <a:ext cx="1687454" cy="565026"/>
            </a:xfrm>
            <a:prstGeom prst="rect">
              <a:avLst/>
            </a:prstGeom>
          </p:spPr>
          <p:txBody>
            <a:bodyPr wrap="square">
              <a:spAutoFit/>
            </a:bodyPr>
            <a:lstStyle/>
            <a:p>
              <a:r>
                <a:rPr lang="zh-CN" altLang="en-US" sz="1600" dirty="0"/>
                <a:t>关键词：</a:t>
              </a:r>
              <a:r>
                <a:rPr lang="zh-CN" altLang="en-US" sz="1600" b="1" dirty="0">
                  <a:solidFill>
                    <a:srgbClr val="FF0000"/>
                  </a:solidFill>
                  <a:latin typeface="微软雅黑" panose="020B0503020204020204" pitchFamily="34" charset="-122"/>
                  <a:ea typeface="微软雅黑" panose="020B0503020204020204" pitchFamily="34" charset="-122"/>
                </a:rPr>
                <a:t>科技创新</a:t>
              </a:r>
              <a:r>
                <a:rPr lang="en-US" altLang="zh-CN" sz="1600" b="1" dirty="0">
                  <a:solidFill>
                    <a:srgbClr val="FF0000"/>
                  </a:solidFill>
                  <a:latin typeface="微软雅黑" panose="020B0503020204020204" pitchFamily="34" charset="-122"/>
                  <a:ea typeface="微软雅黑" panose="020B0503020204020204" pitchFamily="34" charset="-122"/>
                </a:rPr>
                <a:t>,</a:t>
              </a:r>
              <a:r>
                <a:rPr lang="zh-CN" altLang="en-US" sz="1600" b="1" dirty="0">
                  <a:solidFill>
                    <a:srgbClr val="FF0000"/>
                  </a:solidFill>
                  <a:latin typeface="微软雅黑" panose="020B0503020204020204" pitchFamily="34" charset="-122"/>
                  <a:ea typeface="微软雅黑" panose="020B0503020204020204" pitchFamily="34" charset="-122"/>
                </a:rPr>
                <a:t>高质量发展</a:t>
              </a:r>
            </a:p>
          </p:txBody>
        </p:sp>
      </p:grpSp>
    </p:spTree>
    <p:extLst>
      <p:ext uri="{BB962C8B-B14F-4D97-AF65-F5344CB8AC3E}">
        <p14:creationId xmlns:p14="http://schemas.microsoft.com/office/powerpoint/2010/main" val="1888902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additive="base">
                                        <p:cTn id="11"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1" presetClass="entr" presetSubtype="1" fill="hold"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wheel(1)">
                                      <p:cBhvr>
                                        <p:cTn id="16" dur="750"/>
                                        <p:tgtEl>
                                          <p:spTgt spid="49"/>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circle(in)">
                                      <p:cBhvr>
                                        <p:cTn id="21" dur="2000"/>
                                        <p:tgtEl>
                                          <p:spTgt spid="15"/>
                                        </p:tgtEl>
                                      </p:cBhvr>
                                    </p:animEffect>
                                  </p:childTnLst>
                                </p:cTn>
                              </p:par>
                              <p:par>
                                <p:cTn id="22" presetID="6" presetClass="entr" presetSubtype="16"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par>
                          <p:cTn id="25" fill="hold">
                            <p:stCondLst>
                              <p:cond delay="2000"/>
                            </p:stCondLst>
                            <p:childTnLst>
                              <p:par>
                                <p:cTn id="26" presetID="6" presetClass="entr" presetSubtype="16" fill="hold" nodeType="after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circle(in)">
                                      <p:cBhvr>
                                        <p:cTn id="28" dur="750"/>
                                        <p:tgtEl>
                                          <p:spTgt spid="73"/>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nodeType="clickEffect">
                                  <p:stCondLst>
                                    <p:cond delay="0"/>
                                  </p:stCondLst>
                                  <p:childTnLst>
                                    <p:set>
                                      <p:cBhvr>
                                        <p:cTn id="32" dur="1" fill="hold">
                                          <p:stCondLst>
                                            <p:cond delay="0"/>
                                          </p:stCondLst>
                                        </p:cTn>
                                        <p:tgtEl>
                                          <p:spTgt spid="74"/>
                                        </p:tgtEl>
                                        <p:attrNameLst>
                                          <p:attrName>style.visibility</p:attrName>
                                        </p:attrNameLst>
                                      </p:cBhvr>
                                      <p:to>
                                        <p:strVal val="visible"/>
                                      </p:to>
                                    </p:set>
                                    <p:animEffect transition="in" filter="wheel(1)">
                                      <p:cBhvr>
                                        <p:cTn id="33" dur="1250"/>
                                        <p:tgtEl>
                                          <p:spTgt spid="74"/>
                                        </p:tgtEl>
                                      </p:cBhvr>
                                    </p:animEffect>
                                  </p:childTnLst>
                                </p:cTn>
                              </p:par>
                            </p:childTnLst>
                          </p:cTn>
                        </p:par>
                        <p:par>
                          <p:cTn id="34" fill="hold">
                            <p:stCondLst>
                              <p:cond delay="1250"/>
                            </p:stCondLst>
                            <p:childTnLst>
                              <p:par>
                                <p:cTn id="35" presetID="21" presetClass="entr" presetSubtype="1" fill="hold" nodeType="afterEffect">
                                  <p:stCondLst>
                                    <p:cond delay="0"/>
                                  </p:stCondLst>
                                  <p:childTnLst>
                                    <p:set>
                                      <p:cBhvr>
                                        <p:cTn id="36" dur="1" fill="hold">
                                          <p:stCondLst>
                                            <p:cond delay="0"/>
                                          </p:stCondLst>
                                        </p:cTn>
                                        <p:tgtEl>
                                          <p:spTgt spid="75"/>
                                        </p:tgtEl>
                                        <p:attrNameLst>
                                          <p:attrName>style.visibility</p:attrName>
                                        </p:attrNameLst>
                                      </p:cBhvr>
                                      <p:to>
                                        <p:strVal val="visible"/>
                                      </p:to>
                                    </p:set>
                                    <p:animEffect transition="in" filter="wheel(1)">
                                      <p:cBhvr>
                                        <p:cTn id="37" dur="125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spcBef>
                <a:spcPts val="180"/>
              </a:spcBef>
              <a:defRPr/>
            </a:pP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理念</a:t>
            </a:r>
            <a:r>
              <a:rPr lang="zh-CN" altLang="en-US" dirty="0"/>
              <a:t>在于</a:t>
            </a:r>
            <a:r>
              <a:rPr lang="zh-CN" altLang="en-US" b="1" dirty="0">
                <a:solidFill>
                  <a:srgbClr val="C00000"/>
                </a:solidFill>
                <a:effectLst>
                  <a:outerShdw blurRad="38100" dist="38100" dir="2700000" algn="tl">
                    <a:srgbClr val="000000">
                      <a:alpha val="43137"/>
                    </a:srgbClr>
                  </a:outerShdw>
                </a:effectLst>
              </a:rPr>
              <a:t>合作共赢</a:t>
            </a:r>
            <a:endParaRPr lang="zh-CN" altLang="en-US" b="1" dirty="0">
              <a:solidFill>
                <a:srgbClr val="FF0000"/>
              </a:solidFill>
              <a:effectLst>
                <a:outerShdw blurRad="38100" dist="38100" dir="2700000" algn="tl">
                  <a:srgbClr val="000000">
                    <a:alpha val="43137"/>
                  </a:srgbClr>
                </a:outerShdw>
              </a:effectLst>
            </a:endParaRPr>
          </a:p>
        </p:txBody>
      </p:sp>
      <p:sp>
        <p:nvSpPr>
          <p:cNvPr id="3" name="内容占位符 2"/>
          <p:cNvSpPr>
            <a:spLocks noGrp="1"/>
          </p:cNvSpPr>
          <p:nvPr>
            <p:ph idx="1"/>
          </p:nvPr>
        </p:nvSpPr>
        <p:spPr>
          <a:xfrm>
            <a:off x="251520" y="3445031"/>
            <a:ext cx="4608511" cy="1785810"/>
          </a:xfrm>
        </p:spPr>
        <p:txBody>
          <a:bodyPr/>
          <a:lstStyle/>
          <a:p>
            <a:pPr marL="0" indent="0">
              <a:buNone/>
            </a:pPr>
            <a:r>
              <a:rPr lang="zh-CN" altLang="en-US" sz="2400" dirty="0"/>
              <a:t>长久合作的根基在于诚信</a:t>
            </a:r>
            <a:endParaRPr lang="en-US" altLang="zh-CN" sz="2400" dirty="0"/>
          </a:p>
          <a:p>
            <a:pPr marL="442913" lvl="1" indent="-174625"/>
            <a:r>
              <a:rPr lang="zh-CN" altLang="en-US" sz="2000" dirty="0"/>
              <a:t>儒家“仁义礼智信”</a:t>
            </a:r>
            <a:endParaRPr lang="en-US" altLang="zh-CN" sz="2000" dirty="0"/>
          </a:p>
          <a:p>
            <a:pPr marL="895350" lvl="2" indent="-174625"/>
            <a:r>
              <a:rPr lang="zh-CN" altLang="zh-CN" sz="2000" dirty="0"/>
              <a:t>儒家的授信与礼让互惠</a:t>
            </a:r>
            <a:endParaRPr lang="en-US" altLang="zh-CN" sz="2000" dirty="0"/>
          </a:p>
          <a:p>
            <a:pPr marL="442913" lvl="1" indent="-174625"/>
            <a:r>
              <a:rPr lang="zh-CN" altLang="en-US" sz="2000" dirty="0"/>
              <a:t>做人仁爱，做事尽心</a:t>
            </a:r>
            <a:r>
              <a:rPr lang="en-US" altLang="zh-CN" sz="2000" dirty="0"/>
              <a:t>+</a:t>
            </a:r>
            <a:r>
              <a:rPr lang="zh-CN" altLang="en-US" sz="2000" dirty="0"/>
              <a:t>静心</a:t>
            </a:r>
            <a:r>
              <a:rPr lang="en-US" altLang="zh-CN" sz="2000" dirty="0"/>
              <a:t>+</a:t>
            </a:r>
            <a:r>
              <a:rPr lang="zh-CN" altLang="en-US" sz="2000" dirty="0"/>
              <a:t>精心</a:t>
            </a:r>
            <a:endParaRPr lang="en-US" altLang="zh-CN" sz="2000" dirty="0"/>
          </a:p>
          <a:p>
            <a:pPr marL="895350" lvl="2" indent="-174625"/>
            <a:r>
              <a:rPr lang="zh-CN" altLang="zh-CN" sz="2000" dirty="0"/>
              <a:t>关心集体，热心社会工作</a:t>
            </a:r>
            <a:endParaRPr lang="en-US" altLang="zh-CN" sz="2000" dirty="0"/>
          </a:p>
          <a:p>
            <a:pPr lvl="1"/>
            <a:endParaRPr lang="zh-CN" altLang="en-US" sz="2000" dirty="0"/>
          </a:p>
        </p:txBody>
      </p:sp>
      <p:pic>
        <p:nvPicPr>
          <p:cNvPr id="40" name="图片 39"/>
          <p:cNvPicPr>
            <a:picLocks noChangeAspect="1"/>
          </p:cNvPicPr>
          <p:nvPr/>
        </p:nvPicPr>
        <p:blipFill rotWithShape="1">
          <a:blip r:embed="rId3">
            <a:extLst>
              <a:ext uri="{28A0092B-C50C-407E-A947-70E740481C1C}">
                <a14:useLocalDpi xmlns:a14="http://schemas.microsoft.com/office/drawing/2010/main" val="0"/>
              </a:ext>
            </a:extLst>
          </a:blip>
          <a:srcRect r="3400" b="7549"/>
          <a:stretch>
            <a:fillRect/>
          </a:stretch>
        </p:blipFill>
        <p:spPr>
          <a:xfrm>
            <a:off x="4588379" y="3369522"/>
            <a:ext cx="2145382" cy="2789801"/>
          </a:xfrm>
          <a:prstGeom prst="rect">
            <a:avLst/>
          </a:prstGeom>
        </p:spPr>
      </p:pic>
      <p:pic>
        <p:nvPicPr>
          <p:cNvPr id="41" name="图片 40"/>
          <p:cNvPicPr>
            <a:picLocks noChangeAspect="1"/>
          </p:cNvPicPr>
          <p:nvPr/>
        </p:nvPicPr>
        <p:blipFill rotWithShape="1">
          <a:blip r:embed="rId4">
            <a:extLst>
              <a:ext uri="{28A0092B-C50C-407E-A947-70E740481C1C}">
                <a14:useLocalDpi xmlns:a14="http://schemas.microsoft.com/office/drawing/2010/main" val="0"/>
              </a:ext>
            </a:extLst>
          </a:blip>
          <a:srcRect b="2750"/>
          <a:stretch>
            <a:fillRect/>
          </a:stretch>
        </p:blipFill>
        <p:spPr>
          <a:xfrm>
            <a:off x="6775411" y="3374879"/>
            <a:ext cx="2225081" cy="2769038"/>
          </a:xfrm>
          <a:prstGeom prst="rect">
            <a:avLst/>
          </a:prstGeom>
        </p:spPr>
      </p:pic>
      <p:sp>
        <p:nvSpPr>
          <p:cNvPr id="14" name="Rectangle 7"/>
          <p:cNvSpPr txBox="1">
            <a:spLocks noChangeArrowheads="1"/>
          </p:cNvSpPr>
          <p:nvPr/>
        </p:nvSpPr>
        <p:spPr bwMode="auto">
          <a:xfrm>
            <a:off x="2175008" y="1531310"/>
            <a:ext cx="3261231" cy="493445"/>
          </a:xfrm>
          <a:prstGeom prst="rect">
            <a:avLst/>
          </a:prstGeom>
          <a:noFill/>
          <a:ln>
            <a:noFill/>
          </a:ln>
          <a:effectLst/>
        </p:spPr>
        <p:txBody>
          <a:bodyPr vert="horz" wrap="square" lIns="68580" tIns="34290" rIns="68580" bIns="3429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marL="80963" indent="-80963">
              <a:spcBef>
                <a:spcPts val="0"/>
              </a:spcBef>
            </a:pPr>
            <a:r>
              <a:rPr lang="zh-CN" altLang="en-US" sz="1600" b="0" kern="0" dirty="0">
                <a:latin typeface="Times New Roman" panose="02020603050405020304" charset="0"/>
                <a:ea typeface="黑体" panose="02010609060101010101" charset="-122"/>
                <a:cs typeface="黑体" panose="02010609060101010101" charset="-122"/>
              </a:rPr>
              <a:t>将非核心</a:t>
            </a:r>
            <a:r>
              <a:rPr lang="zh-CN" altLang="en-US" sz="160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rPr>
              <a:t>业务外包</a:t>
            </a:r>
            <a:r>
              <a:rPr lang="en-US" altLang="zh-CN" sz="105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rPr>
              <a:t>(Outsourcing)</a:t>
            </a:r>
            <a:endParaRPr lang="en-US" altLang="zh-CN" sz="1050" b="0" kern="0" dirty="0">
              <a:latin typeface="Times New Roman" panose="02020603050405020304" charset="0"/>
              <a:ea typeface="黑体" panose="02010609060101010101" charset="-122"/>
              <a:cs typeface="黑体" panose="02010609060101010101" charset="-122"/>
            </a:endParaRPr>
          </a:p>
          <a:p>
            <a:pPr marL="80963" indent="-80963">
              <a:spcBef>
                <a:spcPts val="0"/>
              </a:spcBef>
            </a:pPr>
            <a:r>
              <a:rPr lang="zh-CN" altLang="en-US" sz="1600" b="0" kern="0" dirty="0">
                <a:latin typeface="Times New Roman" panose="02020603050405020304" charset="0"/>
                <a:ea typeface="黑体" panose="02010609060101010101" charset="-122"/>
                <a:cs typeface="黑体" panose="02010609060101010101" charset="-122"/>
              </a:rPr>
              <a:t>集中资源发展</a:t>
            </a:r>
            <a:r>
              <a:rPr lang="zh-CN" altLang="en-US" sz="160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rPr>
              <a:t>核心能力</a:t>
            </a:r>
            <a:endParaRPr lang="en-US" altLang="zh-CN" sz="1600" kern="0" dirty="0">
              <a:latin typeface="Times New Roman" panose="02020603050405020304" charset="0"/>
              <a:ea typeface="黑体" panose="02010609060101010101" charset="-122"/>
              <a:cs typeface="黑体" panose="02010609060101010101" charset="-122"/>
            </a:endParaRPr>
          </a:p>
          <a:p>
            <a:pPr lvl="1">
              <a:lnSpc>
                <a:spcPct val="80000"/>
              </a:lnSpc>
            </a:pPr>
            <a:endParaRPr lang="zh-CN" altLang="en-US" sz="180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endParaRPr>
          </a:p>
        </p:txBody>
      </p:sp>
      <p:sp>
        <p:nvSpPr>
          <p:cNvPr id="15" name="AutoShape 4"/>
          <p:cNvSpPr>
            <a:spLocks noChangeArrowheads="1"/>
          </p:cNvSpPr>
          <p:nvPr/>
        </p:nvSpPr>
        <p:spPr bwMode="auto">
          <a:xfrm>
            <a:off x="471396" y="908720"/>
            <a:ext cx="1626643" cy="277416"/>
          </a:xfrm>
          <a:prstGeom prst="flowChartAlternateProcess">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r>
              <a:rPr lang="zh-CN" altLang="en-US" sz="1350" dirty="0">
                <a:solidFill>
                  <a:schemeClr val="bg1"/>
                </a:solidFill>
                <a:latin typeface="+mn-ea"/>
                <a:ea typeface="+mn-ea"/>
              </a:rPr>
              <a:t>需求与竞争环境变化</a:t>
            </a:r>
            <a:endParaRPr lang="zh-CN" altLang="en-US" sz="1350" b="1" dirty="0">
              <a:solidFill>
                <a:schemeClr val="bg1"/>
              </a:solidFill>
              <a:latin typeface="+mn-ea"/>
              <a:ea typeface="+mn-ea"/>
            </a:endParaRPr>
          </a:p>
        </p:txBody>
      </p:sp>
      <p:sp>
        <p:nvSpPr>
          <p:cNvPr id="16" name="AutoShape 5"/>
          <p:cNvSpPr>
            <a:spLocks noChangeArrowheads="1"/>
          </p:cNvSpPr>
          <p:nvPr/>
        </p:nvSpPr>
        <p:spPr bwMode="auto">
          <a:xfrm>
            <a:off x="521360" y="1682428"/>
            <a:ext cx="1555446" cy="251318"/>
          </a:xfrm>
          <a:prstGeom prst="flowChartDecision">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endParaRPr lang="zh-CN" altLang="en-US" sz="1350" b="1">
              <a:solidFill>
                <a:schemeClr val="bg1"/>
              </a:solidFill>
              <a:latin typeface="+mn-ea"/>
              <a:ea typeface="+mn-ea"/>
            </a:endParaRPr>
          </a:p>
        </p:txBody>
      </p:sp>
      <p:sp>
        <p:nvSpPr>
          <p:cNvPr id="17" name="AutoShape 6"/>
          <p:cNvSpPr>
            <a:spLocks noChangeArrowheads="1"/>
          </p:cNvSpPr>
          <p:nvPr/>
        </p:nvSpPr>
        <p:spPr bwMode="auto">
          <a:xfrm>
            <a:off x="482203" y="2386346"/>
            <a:ext cx="1666328" cy="304131"/>
          </a:xfrm>
          <a:prstGeom prst="flowChartMultidocument">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r>
              <a:rPr lang="zh-CN" altLang="en-US" sz="1350" dirty="0">
                <a:solidFill>
                  <a:schemeClr val="bg1"/>
                </a:solidFill>
                <a:latin typeface="+mn-ea"/>
                <a:ea typeface="+mn-ea"/>
              </a:rPr>
              <a:t>企业间合作联盟</a:t>
            </a:r>
            <a:endParaRPr lang="zh-CN" altLang="en-US" sz="1350" b="1" dirty="0">
              <a:solidFill>
                <a:schemeClr val="bg1"/>
              </a:solidFill>
              <a:latin typeface="+mn-ea"/>
              <a:ea typeface="+mn-ea"/>
            </a:endParaRPr>
          </a:p>
        </p:txBody>
      </p:sp>
      <p:sp>
        <p:nvSpPr>
          <p:cNvPr id="18" name="AutoShape 7"/>
          <p:cNvSpPr>
            <a:spLocks noChangeArrowheads="1"/>
          </p:cNvSpPr>
          <p:nvPr/>
        </p:nvSpPr>
        <p:spPr bwMode="auto">
          <a:xfrm>
            <a:off x="501554" y="2794780"/>
            <a:ext cx="1666328" cy="232196"/>
          </a:xfrm>
          <a:prstGeom prst="flowChartAlternateProcess">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r>
              <a:rPr lang="zh-CN" altLang="en-US" sz="1350" dirty="0">
                <a:solidFill>
                  <a:schemeClr val="bg1"/>
                </a:solidFill>
                <a:latin typeface="+mn-ea"/>
                <a:ea typeface="+mn-ea"/>
              </a:rPr>
              <a:t>供应链合作关系管理</a:t>
            </a:r>
            <a:endParaRPr lang="zh-CN" altLang="en-US" sz="1350" b="1" dirty="0">
              <a:solidFill>
                <a:schemeClr val="bg1"/>
              </a:solidFill>
              <a:latin typeface="+mn-ea"/>
              <a:ea typeface="+mn-ea"/>
            </a:endParaRPr>
          </a:p>
        </p:txBody>
      </p:sp>
      <p:sp>
        <p:nvSpPr>
          <p:cNvPr id="19" name="Line 8"/>
          <p:cNvSpPr>
            <a:spLocks noChangeShapeType="1"/>
          </p:cNvSpPr>
          <p:nvPr/>
        </p:nvSpPr>
        <p:spPr bwMode="auto">
          <a:xfrm>
            <a:off x="1284717" y="1215901"/>
            <a:ext cx="0" cy="103246"/>
          </a:xfrm>
          <a:prstGeom prst="line">
            <a:avLst/>
          </a:prstGeom>
          <a:noFill/>
          <a:ln w="9525">
            <a:solidFill>
              <a:srgbClr val="000000"/>
            </a:solidFill>
            <a:round/>
            <a:tailEnd type="triangle" w="sm" len="med"/>
          </a:ln>
        </p:spPr>
        <p:txBody>
          <a:bodyPr lIns="0" tIns="0" rIns="0" bIns="0" anchor="ctr" anchorCtr="0"/>
          <a:lstStyle/>
          <a:p>
            <a:pPr algn="ctr">
              <a:lnSpc>
                <a:spcPts val="1500"/>
              </a:lnSpc>
              <a:spcBef>
                <a:spcPts val="0"/>
              </a:spcBef>
            </a:pPr>
            <a:endParaRPr lang="zh-CN" altLang="en-US" sz="1350">
              <a:latin typeface="+mn-ea"/>
              <a:ea typeface="+mn-ea"/>
            </a:endParaRPr>
          </a:p>
        </p:txBody>
      </p:sp>
      <p:sp>
        <p:nvSpPr>
          <p:cNvPr id="20" name="Line 9"/>
          <p:cNvSpPr>
            <a:spLocks noChangeShapeType="1"/>
          </p:cNvSpPr>
          <p:nvPr/>
        </p:nvSpPr>
        <p:spPr bwMode="auto">
          <a:xfrm>
            <a:off x="1289400" y="1577733"/>
            <a:ext cx="0" cy="103246"/>
          </a:xfrm>
          <a:prstGeom prst="line">
            <a:avLst/>
          </a:prstGeom>
          <a:noFill/>
          <a:ln w="9525">
            <a:solidFill>
              <a:srgbClr val="000000"/>
            </a:solidFill>
            <a:round/>
            <a:tailEnd type="triangle" w="sm" len="med"/>
          </a:ln>
        </p:spPr>
        <p:txBody>
          <a:bodyPr lIns="0" tIns="0" rIns="0" bIns="0" anchor="ctr" anchorCtr="0"/>
          <a:lstStyle/>
          <a:p>
            <a:pPr algn="ctr">
              <a:lnSpc>
                <a:spcPts val="1500"/>
              </a:lnSpc>
              <a:spcBef>
                <a:spcPts val="0"/>
              </a:spcBef>
            </a:pPr>
            <a:endParaRPr lang="zh-CN" altLang="en-US" sz="1350">
              <a:latin typeface="+mn-ea"/>
              <a:ea typeface="+mn-ea"/>
            </a:endParaRPr>
          </a:p>
        </p:txBody>
      </p:sp>
      <p:sp>
        <p:nvSpPr>
          <p:cNvPr id="21" name="Line 10"/>
          <p:cNvSpPr>
            <a:spLocks noChangeShapeType="1"/>
          </p:cNvSpPr>
          <p:nvPr/>
        </p:nvSpPr>
        <p:spPr bwMode="auto">
          <a:xfrm>
            <a:off x="1303880" y="1936550"/>
            <a:ext cx="0" cy="103246"/>
          </a:xfrm>
          <a:prstGeom prst="line">
            <a:avLst/>
          </a:prstGeom>
          <a:noFill/>
          <a:ln w="9525">
            <a:solidFill>
              <a:srgbClr val="000000"/>
            </a:solidFill>
            <a:round/>
            <a:tailEnd type="triangle" w="sm" len="med"/>
          </a:ln>
        </p:spPr>
        <p:txBody>
          <a:bodyPr lIns="0" tIns="0" rIns="0" bIns="0" anchor="ctr" anchorCtr="0"/>
          <a:lstStyle/>
          <a:p>
            <a:pPr algn="ctr">
              <a:lnSpc>
                <a:spcPts val="1500"/>
              </a:lnSpc>
              <a:spcBef>
                <a:spcPts val="0"/>
              </a:spcBef>
            </a:pPr>
            <a:endParaRPr lang="zh-CN" altLang="en-US" sz="1350">
              <a:latin typeface="+mn-ea"/>
              <a:ea typeface="+mn-ea"/>
            </a:endParaRPr>
          </a:p>
        </p:txBody>
      </p:sp>
      <p:sp>
        <p:nvSpPr>
          <p:cNvPr id="22" name="Line 11"/>
          <p:cNvSpPr>
            <a:spLocks noChangeShapeType="1"/>
          </p:cNvSpPr>
          <p:nvPr/>
        </p:nvSpPr>
        <p:spPr bwMode="auto">
          <a:xfrm>
            <a:off x="1315366" y="2251438"/>
            <a:ext cx="0" cy="103246"/>
          </a:xfrm>
          <a:prstGeom prst="line">
            <a:avLst/>
          </a:prstGeom>
          <a:noFill/>
          <a:ln w="9525">
            <a:solidFill>
              <a:srgbClr val="000000"/>
            </a:solidFill>
            <a:round/>
            <a:tailEnd type="triangle" w="sm" len="med"/>
          </a:ln>
        </p:spPr>
        <p:txBody>
          <a:bodyPr lIns="0" tIns="0" rIns="0" bIns="0" anchor="ctr" anchorCtr="0"/>
          <a:lstStyle/>
          <a:p>
            <a:pPr algn="ctr">
              <a:lnSpc>
                <a:spcPts val="1500"/>
              </a:lnSpc>
              <a:spcBef>
                <a:spcPts val="0"/>
              </a:spcBef>
            </a:pPr>
            <a:endParaRPr lang="zh-CN" altLang="en-US" sz="1350">
              <a:latin typeface="+mn-ea"/>
              <a:ea typeface="+mn-ea"/>
            </a:endParaRPr>
          </a:p>
        </p:txBody>
      </p:sp>
      <p:sp>
        <p:nvSpPr>
          <p:cNvPr id="23" name="Line 12"/>
          <p:cNvSpPr>
            <a:spLocks noChangeShapeType="1"/>
          </p:cNvSpPr>
          <p:nvPr/>
        </p:nvSpPr>
        <p:spPr bwMode="auto">
          <a:xfrm>
            <a:off x="1334717" y="2670360"/>
            <a:ext cx="0" cy="103246"/>
          </a:xfrm>
          <a:prstGeom prst="line">
            <a:avLst/>
          </a:prstGeom>
          <a:noFill/>
          <a:ln w="9525">
            <a:solidFill>
              <a:srgbClr val="000000"/>
            </a:solidFill>
            <a:round/>
            <a:tailEnd type="triangle" w="sm" len="med"/>
          </a:ln>
        </p:spPr>
        <p:txBody>
          <a:bodyPr lIns="0" tIns="0" rIns="0" bIns="0" anchor="ctr" anchorCtr="0"/>
          <a:lstStyle/>
          <a:p>
            <a:pPr algn="ctr">
              <a:lnSpc>
                <a:spcPts val="1500"/>
              </a:lnSpc>
              <a:spcBef>
                <a:spcPts val="0"/>
              </a:spcBef>
            </a:pPr>
            <a:endParaRPr lang="zh-CN" altLang="en-US" sz="1350">
              <a:latin typeface="+mn-ea"/>
              <a:ea typeface="+mn-ea"/>
            </a:endParaRPr>
          </a:p>
        </p:txBody>
      </p:sp>
      <p:sp>
        <p:nvSpPr>
          <p:cNvPr id="24" name="AutoShape 13"/>
          <p:cNvSpPr>
            <a:spLocks noChangeArrowheads="1"/>
          </p:cNvSpPr>
          <p:nvPr/>
        </p:nvSpPr>
        <p:spPr bwMode="auto">
          <a:xfrm>
            <a:off x="456237" y="1319147"/>
            <a:ext cx="1666328" cy="212163"/>
          </a:xfrm>
          <a:prstGeom prst="flowChartAlternateProcess">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r>
              <a:rPr lang="zh-CN" altLang="en-US" sz="1350" dirty="0">
                <a:solidFill>
                  <a:schemeClr val="bg1"/>
                </a:solidFill>
                <a:latin typeface="+mn-ea"/>
                <a:ea typeface="+mn-ea"/>
              </a:rPr>
              <a:t>企业机会成本增加</a:t>
            </a:r>
            <a:endParaRPr lang="zh-CN" altLang="en-US" sz="1350" b="1" dirty="0">
              <a:solidFill>
                <a:schemeClr val="bg1"/>
              </a:solidFill>
              <a:latin typeface="+mn-ea"/>
              <a:ea typeface="+mn-ea"/>
            </a:endParaRPr>
          </a:p>
        </p:txBody>
      </p:sp>
      <p:sp>
        <p:nvSpPr>
          <p:cNvPr id="25" name="AutoShape 14"/>
          <p:cNvSpPr>
            <a:spLocks noChangeArrowheads="1"/>
          </p:cNvSpPr>
          <p:nvPr/>
        </p:nvSpPr>
        <p:spPr bwMode="auto">
          <a:xfrm>
            <a:off x="487960" y="2038210"/>
            <a:ext cx="1666328" cy="211253"/>
          </a:xfrm>
          <a:prstGeom prst="flowChartAlternateProcess">
            <a:avLst/>
          </a:prstGeom>
          <a:solidFill>
            <a:srgbClr val="008080"/>
          </a:solidFill>
          <a:ln w="9525">
            <a:solidFill>
              <a:srgbClr val="000000"/>
            </a:solidFill>
            <a:miter lim="800000"/>
          </a:ln>
        </p:spPr>
        <p:txBody>
          <a:bodyPr lIns="0" tIns="0" rIns="0" bIns="0" anchor="ctr" anchorCtr="0"/>
          <a:lstStyle/>
          <a:p>
            <a:pPr marL="257175" indent="-257175" algn="ctr">
              <a:lnSpc>
                <a:spcPts val="1500"/>
              </a:lnSpc>
              <a:spcBef>
                <a:spcPts val="0"/>
              </a:spcBef>
            </a:pPr>
            <a:r>
              <a:rPr lang="zh-CN" altLang="en-US" sz="1350">
                <a:solidFill>
                  <a:schemeClr val="bg1"/>
                </a:solidFill>
                <a:latin typeface="+mn-ea"/>
                <a:ea typeface="+mn-ea"/>
              </a:rPr>
              <a:t>企业间交易成本增加</a:t>
            </a:r>
            <a:endParaRPr lang="zh-CN" altLang="en-US" sz="1350" b="1">
              <a:solidFill>
                <a:schemeClr val="bg1"/>
              </a:solidFill>
              <a:latin typeface="+mn-ea"/>
              <a:ea typeface="+mn-ea"/>
            </a:endParaRPr>
          </a:p>
        </p:txBody>
      </p:sp>
      <p:sp>
        <p:nvSpPr>
          <p:cNvPr id="26" name="Text Box 15"/>
          <p:cNvSpPr txBox="1">
            <a:spLocks noChangeArrowheads="1"/>
          </p:cNvSpPr>
          <p:nvPr/>
        </p:nvSpPr>
        <p:spPr bwMode="auto">
          <a:xfrm>
            <a:off x="789415" y="1753345"/>
            <a:ext cx="1035119" cy="95903"/>
          </a:xfrm>
          <a:prstGeom prst="rect">
            <a:avLst/>
          </a:prstGeom>
          <a:noFill/>
          <a:ln>
            <a:noFill/>
          </a:ln>
        </p:spPr>
        <p:txBody>
          <a:bodyPr lIns="0" tIns="0" rIns="0" bIns="0" anchor="ctr" anchorCtr="0"/>
          <a:lstStyle>
            <a:lvl1pPr marL="342900" indent="-342900">
              <a:defRPr kumimoji="1" sz="1200">
                <a:solidFill>
                  <a:schemeClr val="tx1"/>
                </a:solidFill>
                <a:latin typeface="Times New Roman" panose="02020603050405020304" charset="0"/>
                <a:ea typeface="宋体" panose="02010600030101010101" pitchFamily="2" charset="-122"/>
                <a:cs typeface="宋体" panose="02010600030101010101" pitchFamily="2" charset="-122"/>
              </a:defRPr>
            </a:lvl1pPr>
            <a:lvl2pPr marL="742950" indent="-285750">
              <a:defRPr kumimoji="1" sz="1200">
                <a:solidFill>
                  <a:schemeClr val="tx1"/>
                </a:solidFill>
                <a:latin typeface="Times New Roman" panose="02020603050405020304" charset="0"/>
                <a:ea typeface="宋体" panose="02010600030101010101" pitchFamily="2" charset="-122"/>
              </a:defRPr>
            </a:lvl2pPr>
            <a:lvl3pPr marL="1143000" indent="-228600">
              <a:defRPr kumimoji="1" sz="1200">
                <a:solidFill>
                  <a:schemeClr val="tx1"/>
                </a:solidFill>
                <a:latin typeface="Times New Roman" panose="02020603050405020304" charset="0"/>
                <a:ea typeface="宋体" panose="02010600030101010101" pitchFamily="2" charset="-122"/>
              </a:defRPr>
            </a:lvl3pPr>
            <a:lvl4pPr marL="1600200" indent="-228600">
              <a:defRPr kumimoji="1" sz="1200">
                <a:solidFill>
                  <a:schemeClr val="tx1"/>
                </a:solidFill>
                <a:latin typeface="Times New Roman" panose="02020603050405020304" charset="0"/>
                <a:ea typeface="宋体" panose="02010600030101010101" pitchFamily="2" charset="-122"/>
              </a:defRPr>
            </a:lvl4pPr>
            <a:lvl5pPr marL="2057400" indent="-228600">
              <a:defRPr kumimoji="1" sz="1200">
                <a:solidFill>
                  <a:schemeClr val="tx1"/>
                </a:solidFill>
                <a:latin typeface="Times New Roman" panose="02020603050405020304" charset="0"/>
                <a:ea typeface="宋体" panose="02010600030101010101" pitchFamily="2" charset="-122"/>
              </a:defRPr>
            </a:lvl5pPr>
            <a:lvl6pPr marL="25146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6pPr>
            <a:lvl7pPr marL="29718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7pPr>
            <a:lvl8pPr marL="34290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8pPr>
            <a:lvl9pPr marL="3886200" indent="-228600" algn="ctr" fontAlgn="base">
              <a:lnSpc>
                <a:spcPct val="96000"/>
              </a:lnSpc>
              <a:spcBef>
                <a:spcPct val="20000"/>
              </a:spcBef>
              <a:spcAft>
                <a:spcPct val="0"/>
              </a:spcAft>
              <a:defRPr kumimoji="1" sz="1200">
                <a:solidFill>
                  <a:schemeClr val="tx1"/>
                </a:solidFill>
                <a:latin typeface="Times New Roman" panose="02020603050405020304" charset="0"/>
                <a:ea typeface="宋体" panose="02010600030101010101" pitchFamily="2" charset="-122"/>
              </a:defRPr>
            </a:lvl9pPr>
          </a:lstStyle>
          <a:p>
            <a:pPr algn="ctr">
              <a:lnSpc>
                <a:spcPts val="1500"/>
              </a:lnSpc>
              <a:spcBef>
                <a:spcPts val="0"/>
              </a:spcBef>
            </a:pPr>
            <a:r>
              <a:rPr lang="zh-CN" altLang="en-US" sz="1350" dirty="0">
                <a:solidFill>
                  <a:schemeClr val="bg1"/>
                </a:solidFill>
                <a:latin typeface="+mn-ea"/>
                <a:ea typeface="+mn-ea"/>
              </a:rPr>
              <a:t>业务外包</a:t>
            </a:r>
            <a:endParaRPr lang="zh-CN" altLang="en-US" sz="1350" b="1" dirty="0">
              <a:solidFill>
                <a:schemeClr val="bg1"/>
              </a:solidFill>
              <a:latin typeface="+mn-ea"/>
              <a:ea typeface="+mn-ea"/>
            </a:endParaRPr>
          </a:p>
        </p:txBody>
      </p:sp>
      <p:sp>
        <p:nvSpPr>
          <p:cNvPr id="30" name="Rectangle 7"/>
          <p:cNvSpPr txBox="1">
            <a:spLocks noChangeArrowheads="1"/>
          </p:cNvSpPr>
          <p:nvPr/>
        </p:nvSpPr>
        <p:spPr bwMode="auto">
          <a:xfrm>
            <a:off x="2190801" y="2331883"/>
            <a:ext cx="2885253" cy="803105"/>
          </a:xfrm>
          <a:prstGeom prst="rect">
            <a:avLst/>
          </a:prstGeom>
          <a:noFill/>
          <a:ln>
            <a:noFill/>
          </a:ln>
          <a:effectLst/>
        </p:spPr>
        <p:txBody>
          <a:bodyPr vert="horz" wrap="square" lIns="68580" tIns="34290" rIns="68580" bIns="3429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marL="80963" indent="-80963">
              <a:lnSpc>
                <a:spcPct val="80000"/>
              </a:lnSpc>
            </a:pPr>
            <a:r>
              <a:rPr lang="zh-CN" altLang="en-US" sz="1600" kern="0" dirty="0">
                <a:latin typeface="Times New Roman" panose="02020603050405020304" charset="0"/>
                <a:ea typeface="黑体" panose="02010609060101010101" charset="-122"/>
                <a:cs typeface="黑体" panose="02010609060101010101" charset="-122"/>
              </a:rPr>
              <a:t>以共同利益和业务结成</a:t>
            </a:r>
            <a:r>
              <a:rPr lang="zh-CN" altLang="en-US" sz="160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rPr>
              <a:t>联盟</a:t>
            </a:r>
            <a:endParaRPr lang="en-US" altLang="zh-CN" sz="160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endParaRPr>
          </a:p>
          <a:p>
            <a:pPr lvl="1">
              <a:lnSpc>
                <a:spcPct val="100000"/>
              </a:lnSpc>
              <a:defRPr/>
            </a:pPr>
            <a:r>
              <a:rPr lang="zh-CN" altLang="en-US" sz="1600" kern="0" dirty="0"/>
              <a:t>联盟思维</a:t>
            </a:r>
            <a:r>
              <a:rPr lang="en-US" altLang="zh-CN" sz="1600" kern="0" dirty="0">
                <a:solidFill>
                  <a:srgbClr val="FF0000"/>
                </a:solidFill>
              </a:rPr>
              <a:t>↔</a:t>
            </a:r>
            <a:r>
              <a:rPr lang="zh-CN" altLang="en-US" sz="1600" kern="0" dirty="0"/>
              <a:t>资源扩展共享</a:t>
            </a:r>
            <a:endParaRPr lang="en-US" altLang="zh-CN" sz="1600" kern="0" dirty="0"/>
          </a:p>
          <a:p>
            <a:pPr lvl="1">
              <a:lnSpc>
                <a:spcPct val="100000"/>
              </a:lnSpc>
              <a:defRPr/>
            </a:pPr>
            <a:r>
              <a:rPr lang="zh-CN" altLang="en-US" sz="1600" kern="0" dirty="0"/>
              <a:t>核心能力</a:t>
            </a:r>
            <a:r>
              <a:rPr lang="en-US" altLang="zh-CN" sz="1600" kern="0" dirty="0">
                <a:solidFill>
                  <a:srgbClr val="FF0000"/>
                </a:solidFill>
              </a:rPr>
              <a:t>↔</a:t>
            </a:r>
            <a:r>
              <a:rPr lang="zh-CN" altLang="en-US" sz="1600" kern="0" dirty="0"/>
              <a:t>竞争性合作</a:t>
            </a:r>
            <a:endParaRPr lang="en-US" altLang="zh-CN" sz="1600" kern="0" dirty="0"/>
          </a:p>
          <a:p>
            <a:pPr lvl="1">
              <a:lnSpc>
                <a:spcPct val="80000"/>
              </a:lnSpc>
            </a:pPr>
            <a:endParaRPr lang="zh-CN" altLang="en-US" sz="1800" b="0" kern="0" dirty="0">
              <a:effectLst>
                <a:outerShdw blurRad="38100" dist="38100" dir="2700000" algn="tl">
                  <a:srgbClr val="DDDDDD"/>
                </a:outerShdw>
              </a:effectLst>
              <a:latin typeface="Times New Roman" panose="02020603050405020304" charset="0"/>
              <a:ea typeface="黑体" panose="02010609060101010101" charset="-122"/>
              <a:cs typeface="黑体" panose="02010609060101010101" charset="-122"/>
            </a:endParaRPr>
          </a:p>
        </p:txBody>
      </p:sp>
      <p:grpSp>
        <p:nvGrpSpPr>
          <p:cNvPr id="5" name="组 59"/>
          <p:cNvGrpSpPr/>
          <p:nvPr/>
        </p:nvGrpSpPr>
        <p:grpSpPr bwMode="auto">
          <a:xfrm>
            <a:off x="5924136" y="1988173"/>
            <a:ext cx="1619250" cy="1620441"/>
            <a:chOff x="2808536" y="2996952"/>
            <a:chExt cx="2843584" cy="2845408"/>
          </a:xfrm>
        </p:grpSpPr>
        <p:sp>
          <p:nvSpPr>
            <p:cNvPr id="6" name="任意形状 46"/>
            <p:cNvSpPr/>
            <p:nvPr/>
          </p:nvSpPr>
          <p:spPr>
            <a:xfrm>
              <a:off x="2808536" y="3003225"/>
              <a:ext cx="2151506"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42579"/>
                <a:gd name="connsiteX1-8119" fmla="*/ 639959 w 1418149"/>
                <a:gd name="connsiteY1-8120" fmla="*/ 1667792 h 1742579"/>
                <a:gd name="connsiteX2-8121" fmla="*/ 582611 w 1418149"/>
                <a:gd name="connsiteY2-8122" fmla="*/ 1612484 h 1742579"/>
                <a:gd name="connsiteX3-8123" fmla="*/ 524609 w 1418149"/>
                <a:gd name="connsiteY3-8124" fmla="*/ 1530884 h 1742579"/>
                <a:gd name="connsiteX4-8125" fmla="*/ 491123 w 1418149"/>
                <a:gd name="connsiteY4-8126" fmla="*/ 1474052 h 1742579"/>
                <a:gd name="connsiteX5-8127" fmla="*/ 468800 w 1418149"/>
                <a:gd name="connsiteY5-8128" fmla="*/ 1412055 h 1742579"/>
                <a:gd name="connsiteX6-8129" fmla="*/ 456754 w 1418149"/>
                <a:gd name="connsiteY6-8130" fmla="*/ 1350086 h 1742579"/>
                <a:gd name="connsiteX7-8131" fmla="*/ 466009 w 1418149"/>
                <a:gd name="connsiteY7-8132" fmla="*/ 1251895 h 1742579"/>
                <a:gd name="connsiteX8-8133" fmla="*/ 485911 w 1418149"/>
                <a:gd name="connsiteY8-8134" fmla="*/ 1153987 h 1742579"/>
                <a:gd name="connsiteX9-8135" fmla="*/ 540183 w 1418149"/>
                <a:gd name="connsiteY9-8136" fmla="*/ 1036033 h 1742579"/>
                <a:gd name="connsiteX10-8137" fmla="*/ 625066 w 1418149"/>
                <a:gd name="connsiteY10-8138" fmla="*/ 962574 h 1742579"/>
                <a:gd name="connsiteX11-8139" fmla="*/ 694828 w 1418149"/>
                <a:gd name="connsiteY11-8140" fmla="*/ 918660 h 1742579"/>
                <a:gd name="connsiteX12-8141" fmla="*/ 777197 w 1418149"/>
                <a:gd name="connsiteY12-8142" fmla="*/ 884488 h 1742579"/>
                <a:gd name="connsiteX13-8143" fmla="*/ 901323 w 1418149"/>
                <a:gd name="connsiteY13-8144" fmla="*/ 869579 h 1742579"/>
                <a:gd name="connsiteX14-8145" fmla="*/ 979456 w 1418149"/>
                <a:gd name="connsiteY14-8146" fmla="*/ 866996 h 1742579"/>
                <a:gd name="connsiteX15-8147" fmla="*/ 1070197 w 1418149"/>
                <a:gd name="connsiteY15-8148" fmla="*/ 853490 h 1742579"/>
                <a:gd name="connsiteX16-8149" fmla="*/ 1158047 w 1418149"/>
                <a:gd name="connsiteY16-8150" fmla="*/ 817915 h 1742579"/>
                <a:gd name="connsiteX17-8151" fmla="*/ 1252922 w 1418149"/>
                <a:gd name="connsiteY17-8152" fmla="*/ 779166 h 1742579"/>
                <a:gd name="connsiteX18-8153" fmla="*/ 1345009 w 1418149"/>
                <a:gd name="connsiteY18-8154" fmla="*/ 709418 h 1742579"/>
                <a:gd name="connsiteX19-8155" fmla="*/ 1389655 w 1418149"/>
                <a:gd name="connsiteY19-8156" fmla="*/ 624171 h 1742579"/>
                <a:gd name="connsiteX20-8157" fmla="*/ 1414771 w 1418149"/>
                <a:gd name="connsiteY20-8158" fmla="*/ 554425 h 1742579"/>
                <a:gd name="connsiteX21-8159" fmla="*/ 1417669 w 1418149"/>
                <a:gd name="connsiteY21-8160" fmla="*/ 463884 h 1742579"/>
                <a:gd name="connsiteX22-8161" fmla="*/ 1417561 w 1418149"/>
                <a:gd name="connsiteY22-8162" fmla="*/ 378767 h 1742579"/>
                <a:gd name="connsiteX23-8163" fmla="*/ 1395237 w 1418149"/>
                <a:gd name="connsiteY23-8164" fmla="*/ 316770 h 1742579"/>
                <a:gd name="connsiteX24-8165" fmla="*/ 1364542 w 1418149"/>
                <a:gd name="connsiteY24-8166" fmla="*/ 234105 h 1742579"/>
                <a:gd name="connsiteX25-8167" fmla="*/ 1325475 w 1418149"/>
                <a:gd name="connsiteY25-8168" fmla="*/ 164359 h 1742579"/>
                <a:gd name="connsiteX26-8169" fmla="*/ 1292096 w 1418149"/>
                <a:gd name="connsiteY26-8170" fmla="*/ 122900 h 1742579"/>
                <a:gd name="connsiteX27-8171" fmla="*/ 1233390 w 1418149"/>
                <a:gd name="connsiteY27-8172" fmla="*/ 73946 h 1742579"/>
                <a:gd name="connsiteX28-8173" fmla="*/ 1169209 w 1418149"/>
                <a:gd name="connsiteY28-8174" fmla="*/ 40364 h 1742579"/>
                <a:gd name="connsiteX29-8175" fmla="*/ 1091075 w 1418149"/>
                <a:gd name="connsiteY29-8176" fmla="*/ 14533 h 1742579"/>
                <a:gd name="connsiteX30-8177" fmla="*/ 1010151 w 1418149"/>
                <a:gd name="connsiteY30-8178" fmla="*/ 1615 h 1742579"/>
                <a:gd name="connsiteX31-8179" fmla="*/ 901323 w 1418149"/>
                <a:gd name="connsiteY31-8180" fmla="*/ 1616 h 1742579"/>
                <a:gd name="connsiteX32-8181" fmla="*/ 803656 w 1418149"/>
                <a:gd name="connsiteY32-8182" fmla="*/ 14533 h 1742579"/>
                <a:gd name="connsiteX33-8183" fmla="*/ 725523 w 1418149"/>
                <a:gd name="connsiteY33-8184" fmla="*/ 32615 h 1742579"/>
                <a:gd name="connsiteX34-8185" fmla="*/ 599951 w 1418149"/>
                <a:gd name="connsiteY34-8186" fmla="*/ 63612 h 1742579"/>
                <a:gd name="connsiteX35-8187" fmla="*/ 524609 w 1418149"/>
                <a:gd name="connsiteY35-8188" fmla="*/ 89446 h 1742579"/>
                <a:gd name="connsiteX36-8189" fmla="*/ 440894 w 1418149"/>
                <a:gd name="connsiteY36-8190" fmla="*/ 141108 h 1742579"/>
                <a:gd name="connsiteX37-8191" fmla="*/ 354391 w 1418149"/>
                <a:gd name="connsiteY37-8192" fmla="*/ 192775 h 1742579"/>
                <a:gd name="connsiteX38-8193" fmla="*/ 265095 w 1418149"/>
                <a:gd name="connsiteY38-8194" fmla="*/ 272853 h 1742579"/>
                <a:gd name="connsiteX39-8195" fmla="*/ 195334 w 1418149"/>
                <a:gd name="connsiteY39-8196" fmla="*/ 355518 h 1742579"/>
                <a:gd name="connsiteX40-8197" fmla="*/ 139523 w 1418149"/>
                <a:gd name="connsiteY40-8198" fmla="*/ 435596 h 1742579"/>
                <a:gd name="connsiteX41-8199" fmla="*/ 64180 w 1418149"/>
                <a:gd name="connsiteY41-8200" fmla="*/ 567341 h 1742579"/>
                <a:gd name="connsiteX42-8201" fmla="*/ 22324 w 1418149"/>
                <a:gd name="connsiteY42-8202" fmla="*/ 714585 h 1742579"/>
                <a:gd name="connsiteX43-8203" fmla="*/ 5579 w 1418149"/>
                <a:gd name="connsiteY43-8204" fmla="*/ 830830 h 1742579"/>
                <a:gd name="connsiteX44-8205" fmla="*/ 0 w 1418149"/>
                <a:gd name="connsiteY44-8206" fmla="*/ 931577 h 1742579"/>
                <a:gd name="connsiteX45-8207" fmla="*/ 5581 w 1418149"/>
                <a:gd name="connsiteY45-8208" fmla="*/ 985824 h 1742579"/>
                <a:gd name="connsiteX46-8209" fmla="*/ 22324 w 1418149"/>
                <a:gd name="connsiteY46-8210" fmla="*/ 1065903 h 1742579"/>
                <a:gd name="connsiteX47-8211" fmla="*/ 41856 w 1418149"/>
                <a:gd name="connsiteY47-8212" fmla="*/ 1133067 h 1742579"/>
                <a:gd name="connsiteX48-8213" fmla="*/ 97667 w 1418149"/>
                <a:gd name="connsiteY48-8214" fmla="*/ 1257062 h 1742579"/>
                <a:gd name="connsiteX49-8215" fmla="*/ 131153 w 1418149"/>
                <a:gd name="connsiteY49-8216" fmla="*/ 1313892 h 1742579"/>
                <a:gd name="connsiteX50-8217" fmla="*/ 189751 w 1418149"/>
                <a:gd name="connsiteY50-8218" fmla="*/ 1388804 h 1742579"/>
                <a:gd name="connsiteX51-8219" fmla="*/ 259514 w 1418149"/>
                <a:gd name="connsiteY51-8220" fmla="*/ 1468886 h 1742579"/>
                <a:gd name="connsiteX52-8221" fmla="*/ 340437 w 1418149"/>
                <a:gd name="connsiteY52-8222" fmla="*/ 1543799 h 1742579"/>
                <a:gd name="connsiteX53-8223" fmla="*/ 432524 w 1418149"/>
                <a:gd name="connsiteY53-8224" fmla="*/ 1598047 h 1742579"/>
                <a:gd name="connsiteX54-8225" fmla="*/ 491124 w 1418149"/>
                <a:gd name="connsiteY54-8226" fmla="*/ 1631628 h 1742579"/>
                <a:gd name="connsiteX55-8227" fmla="*/ 831668 w 1418149"/>
                <a:gd name="connsiteY55-8228" fmla="*/ 1742579 h 1742579"/>
                <a:gd name="connsiteX56-8229" fmla="*/ 679025 w 1418149"/>
                <a:gd name="connsiteY56-8230" fmla="*/ 1688458 h 1742579"/>
                <a:gd name="connsiteX0-8231" fmla="*/ 831668 w 1418149"/>
                <a:gd name="connsiteY0-8232" fmla="*/ 1742579 h 1742579"/>
                <a:gd name="connsiteX1-8233" fmla="*/ 639959 w 1418149"/>
                <a:gd name="connsiteY1-8234" fmla="*/ 1667792 h 1742579"/>
                <a:gd name="connsiteX2-8235" fmla="*/ 582611 w 1418149"/>
                <a:gd name="connsiteY2-8236" fmla="*/ 1612484 h 1742579"/>
                <a:gd name="connsiteX3-8237" fmla="*/ 524609 w 1418149"/>
                <a:gd name="connsiteY3-8238" fmla="*/ 1530884 h 1742579"/>
                <a:gd name="connsiteX4-8239" fmla="*/ 491123 w 1418149"/>
                <a:gd name="connsiteY4-8240" fmla="*/ 1474052 h 1742579"/>
                <a:gd name="connsiteX5-8241" fmla="*/ 468800 w 1418149"/>
                <a:gd name="connsiteY5-8242" fmla="*/ 1412055 h 1742579"/>
                <a:gd name="connsiteX6-8243" fmla="*/ 456754 w 1418149"/>
                <a:gd name="connsiteY6-8244" fmla="*/ 1350086 h 1742579"/>
                <a:gd name="connsiteX7-8245" fmla="*/ 466009 w 1418149"/>
                <a:gd name="connsiteY7-8246" fmla="*/ 1251895 h 1742579"/>
                <a:gd name="connsiteX8-8247" fmla="*/ 485911 w 1418149"/>
                <a:gd name="connsiteY8-8248" fmla="*/ 1153987 h 1742579"/>
                <a:gd name="connsiteX9-8249" fmla="*/ 540183 w 1418149"/>
                <a:gd name="connsiteY9-8250" fmla="*/ 1036033 h 1742579"/>
                <a:gd name="connsiteX10-8251" fmla="*/ 625066 w 1418149"/>
                <a:gd name="connsiteY10-8252" fmla="*/ 962574 h 1742579"/>
                <a:gd name="connsiteX11-8253" fmla="*/ 694828 w 1418149"/>
                <a:gd name="connsiteY11-8254" fmla="*/ 918660 h 1742579"/>
                <a:gd name="connsiteX12-8255" fmla="*/ 777197 w 1418149"/>
                <a:gd name="connsiteY12-8256" fmla="*/ 884488 h 1742579"/>
                <a:gd name="connsiteX13-8257" fmla="*/ 901323 w 1418149"/>
                <a:gd name="connsiteY13-8258" fmla="*/ 869579 h 1742579"/>
                <a:gd name="connsiteX14-8259" fmla="*/ 979456 w 1418149"/>
                <a:gd name="connsiteY14-8260" fmla="*/ 866996 h 1742579"/>
                <a:gd name="connsiteX15-8261" fmla="*/ 1070197 w 1418149"/>
                <a:gd name="connsiteY15-8262" fmla="*/ 853490 h 1742579"/>
                <a:gd name="connsiteX16-8263" fmla="*/ 1158047 w 1418149"/>
                <a:gd name="connsiteY16-8264" fmla="*/ 817915 h 1742579"/>
                <a:gd name="connsiteX17-8265" fmla="*/ 1252922 w 1418149"/>
                <a:gd name="connsiteY17-8266" fmla="*/ 779166 h 1742579"/>
                <a:gd name="connsiteX18-8267" fmla="*/ 1345009 w 1418149"/>
                <a:gd name="connsiteY18-8268" fmla="*/ 709418 h 1742579"/>
                <a:gd name="connsiteX19-8269" fmla="*/ 1389655 w 1418149"/>
                <a:gd name="connsiteY19-8270" fmla="*/ 624171 h 1742579"/>
                <a:gd name="connsiteX20-8271" fmla="*/ 1414771 w 1418149"/>
                <a:gd name="connsiteY20-8272" fmla="*/ 554425 h 1742579"/>
                <a:gd name="connsiteX21-8273" fmla="*/ 1417669 w 1418149"/>
                <a:gd name="connsiteY21-8274" fmla="*/ 463884 h 1742579"/>
                <a:gd name="connsiteX22-8275" fmla="*/ 1417561 w 1418149"/>
                <a:gd name="connsiteY22-8276" fmla="*/ 378767 h 1742579"/>
                <a:gd name="connsiteX23-8277" fmla="*/ 1395237 w 1418149"/>
                <a:gd name="connsiteY23-8278" fmla="*/ 316770 h 1742579"/>
                <a:gd name="connsiteX24-8279" fmla="*/ 1364542 w 1418149"/>
                <a:gd name="connsiteY24-8280" fmla="*/ 234105 h 1742579"/>
                <a:gd name="connsiteX25-8281" fmla="*/ 1325475 w 1418149"/>
                <a:gd name="connsiteY25-8282" fmla="*/ 164359 h 1742579"/>
                <a:gd name="connsiteX26-8283" fmla="*/ 1292096 w 1418149"/>
                <a:gd name="connsiteY26-8284" fmla="*/ 122900 h 1742579"/>
                <a:gd name="connsiteX27-8285" fmla="*/ 1233390 w 1418149"/>
                <a:gd name="connsiteY27-8286" fmla="*/ 73946 h 1742579"/>
                <a:gd name="connsiteX28-8287" fmla="*/ 1169209 w 1418149"/>
                <a:gd name="connsiteY28-8288" fmla="*/ 40364 h 1742579"/>
                <a:gd name="connsiteX29-8289" fmla="*/ 1091075 w 1418149"/>
                <a:gd name="connsiteY29-8290" fmla="*/ 14533 h 1742579"/>
                <a:gd name="connsiteX30-8291" fmla="*/ 1010151 w 1418149"/>
                <a:gd name="connsiteY30-8292" fmla="*/ 1615 h 1742579"/>
                <a:gd name="connsiteX31-8293" fmla="*/ 901323 w 1418149"/>
                <a:gd name="connsiteY31-8294" fmla="*/ 1616 h 1742579"/>
                <a:gd name="connsiteX32-8295" fmla="*/ 803656 w 1418149"/>
                <a:gd name="connsiteY32-8296" fmla="*/ 14533 h 1742579"/>
                <a:gd name="connsiteX33-8297" fmla="*/ 725523 w 1418149"/>
                <a:gd name="connsiteY33-8298" fmla="*/ 32615 h 1742579"/>
                <a:gd name="connsiteX34-8299" fmla="*/ 599951 w 1418149"/>
                <a:gd name="connsiteY34-8300" fmla="*/ 63612 h 1742579"/>
                <a:gd name="connsiteX35-8301" fmla="*/ 524609 w 1418149"/>
                <a:gd name="connsiteY35-8302" fmla="*/ 89446 h 1742579"/>
                <a:gd name="connsiteX36-8303" fmla="*/ 440894 w 1418149"/>
                <a:gd name="connsiteY36-8304" fmla="*/ 141108 h 1742579"/>
                <a:gd name="connsiteX37-8305" fmla="*/ 354391 w 1418149"/>
                <a:gd name="connsiteY37-8306" fmla="*/ 192775 h 1742579"/>
                <a:gd name="connsiteX38-8307" fmla="*/ 265095 w 1418149"/>
                <a:gd name="connsiteY38-8308" fmla="*/ 272853 h 1742579"/>
                <a:gd name="connsiteX39-8309" fmla="*/ 195334 w 1418149"/>
                <a:gd name="connsiteY39-8310" fmla="*/ 355518 h 1742579"/>
                <a:gd name="connsiteX40-8311" fmla="*/ 139523 w 1418149"/>
                <a:gd name="connsiteY40-8312" fmla="*/ 435596 h 1742579"/>
                <a:gd name="connsiteX41-8313" fmla="*/ 64180 w 1418149"/>
                <a:gd name="connsiteY41-8314" fmla="*/ 567341 h 1742579"/>
                <a:gd name="connsiteX42-8315" fmla="*/ 22324 w 1418149"/>
                <a:gd name="connsiteY42-8316" fmla="*/ 714585 h 1742579"/>
                <a:gd name="connsiteX43-8317" fmla="*/ 5579 w 1418149"/>
                <a:gd name="connsiteY43-8318" fmla="*/ 830830 h 1742579"/>
                <a:gd name="connsiteX44-8319" fmla="*/ 0 w 1418149"/>
                <a:gd name="connsiteY44-8320" fmla="*/ 931577 h 1742579"/>
                <a:gd name="connsiteX45-8321" fmla="*/ 5581 w 1418149"/>
                <a:gd name="connsiteY45-8322" fmla="*/ 985824 h 1742579"/>
                <a:gd name="connsiteX46-8323" fmla="*/ 22324 w 1418149"/>
                <a:gd name="connsiteY46-8324" fmla="*/ 1065903 h 1742579"/>
                <a:gd name="connsiteX47-8325" fmla="*/ 41856 w 1418149"/>
                <a:gd name="connsiteY47-8326" fmla="*/ 1133067 h 1742579"/>
                <a:gd name="connsiteX48-8327" fmla="*/ 97667 w 1418149"/>
                <a:gd name="connsiteY48-8328" fmla="*/ 1257062 h 1742579"/>
                <a:gd name="connsiteX49-8329" fmla="*/ 131153 w 1418149"/>
                <a:gd name="connsiteY49-8330" fmla="*/ 1313892 h 1742579"/>
                <a:gd name="connsiteX50-8331" fmla="*/ 189751 w 1418149"/>
                <a:gd name="connsiteY50-8332" fmla="*/ 1388804 h 1742579"/>
                <a:gd name="connsiteX51-8333" fmla="*/ 259514 w 1418149"/>
                <a:gd name="connsiteY51-8334" fmla="*/ 1468886 h 1742579"/>
                <a:gd name="connsiteX52-8335" fmla="*/ 340437 w 1418149"/>
                <a:gd name="connsiteY52-8336" fmla="*/ 1543799 h 1742579"/>
                <a:gd name="connsiteX53-8337" fmla="*/ 432524 w 1418149"/>
                <a:gd name="connsiteY53-8338" fmla="*/ 1598047 h 1742579"/>
                <a:gd name="connsiteX54-8339" fmla="*/ 491124 w 1418149"/>
                <a:gd name="connsiteY54-8340" fmla="*/ 1631628 h 1742579"/>
                <a:gd name="connsiteX55-8341" fmla="*/ 831668 w 1418149"/>
                <a:gd name="connsiteY55-8342" fmla="*/ 1742579 h 1742579"/>
                <a:gd name="connsiteX0-8343" fmla="*/ 831668 w 1418149"/>
                <a:gd name="connsiteY0-8344" fmla="*/ 1732246 h 1732246"/>
                <a:gd name="connsiteX1-8345" fmla="*/ 639959 w 1418149"/>
                <a:gd name="connsiteY1-8346" fmla="*/ 1667792 h 1732246"/>
                <a:gd name="connsiteX2-8347" fmla="*/ 582611 w 1418149"/>
                <a:gd name="connsiteY2-8348" fmla="*/ 1612484 h 1732246"/>
                <a:gd name="connsiteX3-8349" fmla="*/ 524609 w 1418149"/>
                <a:gd name="connsiteY3-8350" fmla="*/ 1530884 h 1732246"/>
                <a:gd name="connsiteX4-8351" fmla="*/ 491123 w 1418149"/>
                <a:gd name="connsiteY4-8352" fmla="*/ 1474052 h 1732246"/>
                <a:gd name="connsiteX5-8353" fmla="*/ 468800 w 1418149"/>
                <a:gd name="connsiteY5-8354" fmla="*/ 1412055 h 1732246"/>
                <a:gd name="connsiteX6-8355" fmla="*/ 456754 w 1418149"/>
                <a:gd name="connsiteY6-8356" fmla="*/ 1350086 h 1732246"/>
                <a:gd name="connsiteX7-8357" fmla="*/ 466009 w 1418149"/>
                <a:gd name="connsiteY7-8358" fmla="*/ 1251895 h 1732246"/>
                <a:gd name="connsiteX8-8359" fmla="*/ 485911 w 1418149"/>
                <a:gd name="connsiteY8-8360" fmla="*/ 1153987 h 1732246"/>
                <a:gd name="connsiteX9-8361" fmla="*/ 540183 w 1418149"/>
                <a:gd name="connsiteY9-8362" fmla="*/ 1036033 h 1732246"/>
                <a:gd name="connsiteX10-8363" fmla="*/ 625066 w 1418149"/>
                <a:gd name="connsiteY10-8364" fmla="*/ 962574 h 1732246"/>
                <a:gd name="connsiteX11-8365" fmla="*/ 694828 w 1418149"/>
                <a:gd name="connsiteY11-8366" fmla="*/ 918660 h 1732246"/>
                <a:gd name="connsiteX12-8367" fmla="*/ 777197 w 1418149"/>
                <a:gd name="connsiteY12-8368" fmla="*/ 884488 h 1732246"/>
                <a:gd name="connsiteX13-8369" fmla="*/ 901323 w 1418149"/>
                <a:gd name="connsiteY13-8370" fmla="*/ 869579 h 1732246"/>
                <a:gd name="connsiteX14-8371" fmla="*/ 979456 w 1418149"/>
                <a:gd name="connsiteY14-8372" fmla="*/ 866996 h 1732246"/>
                <a:gd name="connsiteX15-8373" fmla="*/ 1070197 w 1418149"/>
                <a:gd name="connsiteY15-8374" fmla="*/ 853490 h 1732246"/>
                <a:gd name="connsiteX16-8375" fmla="*/ 1158047 w 1418149"/>
                <a:gd name="connsiteY16-8376" fmla="*/ 817915 h 1732246"/>
                <a:gd name="connsiteX17-8377" fmla="*/ 1252922 w 1418149"/>
                <a:gd name="connsiteY17-8378" fmla="*/ 779166 h 1732246"/>
                <a:gd name="connsiteX18-8379" fmla="*/ 1345009 w 1418149"/>
                <a:gd name="connsiteY18-8380" fmla="*/ 709418 h 1732246"/>
                <a:gd name="connsiteX19-8381" fmla="*/ 1389655 w 1418149"/>
                <a:gd name="connsiteY19-8382" fmla="*/ 624171 h 1732246"/>
                <a:gd name="connsiteX20-8383" fmla="*/ 1414771 w 1418149"/>
                <a:gd name="connsiteY20-8384" fmla="*/ 554425 h 1732246"/>
                <a:gd name="connsiteX21-8385" fmla="*/ 1417669 w 1418149"/>
                <a:gd name="connsiteY21-8386" fmla="*/ 463884 h 1732246"/>
                <a:gd name="connsiteX22-8387" fmla="*/ 1417561 w 1418149"/>
                <a:gd name="connsiteY22-8388" fmla="*/ 378767 h 1732246"/>
                <a:gd name="connsiteX23-8389" fmla="*/ 1395237 w 1418149"/>
                <a:gd name="connsiteY23-8390" fmla="*/ 316770 h 1732246"/>
                <a:gd name="connsiteX24-8391" fmla="*/ 1364542 w 1418149"/>
                <a:gd name="connsiteY24-8392" fmla="*/ 234105 h 1732246"/>
                <a:gd name="connsiteX25-8393" fmla="*/ 1325475 w 1418149"/>
                <a:gd name="connsiteY25-8394" fmla="*/ 164359 h 1732246"/>
                <a:gd name="connsiteX26-8395" fmla="*/ 1292096 w 1418149"/>
                <a:gd name="connsiteY26-8396" fmla="*/ 122900 h 1732246"/>
                <a:gd name="connsiteX27-8397" fmla="*/ 1233390 w 1418149"/>
                <a:gd name="connsiteY27-8398" fmla="*/ 73946 h 1732246"/>
                <a:gd name="connsiteX28-8399" fmla="*/ 1169209 w 1418149"/>
                <a:gd name="connsiteY28-8400" fmla="*/ 40364 h 1732246"/>
                <a:gd name="connsiteX29-8401" fmla="*/ 1091075 w 1418149"/>
                <a:gd name="connsiteY29-8402" fmla="*/ 14533 h 1732246"/>
                <a:gd name="connsiteX30-8403" fmla="*/ 1010151 w 1418149"/>
                <a:gd name="connsiteY30-8404" fmla="*/ 1615 h 1732246"/>
                <a:gd name="connsiteX31-8405" fmla="*/ 901323 w 1418149"/>
                <a:gd name="connsiteY31-8406" fmla="*/ 1616 h 1732246"/>
                <a:gd name="connsiteX32-8407" fmla="*/ 803656 w 1418149"/>
                <a:gd name="connsiteY32-8408" fmla="*/ 14533 h 1732246"/>
                <a:gd name="connsiteX33-8409" fmla="*/ 725523 w 1418149"/>
                <a:gd name="connsiteY33-8410" fmla="*/ 32615 h 1732246"/>
                <a:gd name="connsiteX34-8411" fmla="*/ 599951 w 1418149"/>
                <a:gd name="connsiteY34-8412" fmla="*/ 63612 h 1732246"/>
                <a:gd name="connsiteX35-8413" fmla="*/ 524609 w 1418149"/>
                <a:gd name="connsiteY35-8414" fmla="*/ 89446 h 1732246"/>
                <a:gd name="connsiteX36-8415" fmla="*/ 440894 w 1418149"/>
                <a:gd name="connsiteY36-8416" fmla="*/ 141108 h 1732246"/>
                <a:gd name="connsiteX37-8417" fmla="*/ 354391 w 1418149"/>
                <a:gd name="connsiteY37-8418" fmla="*/ 192775 h 1732246"/>
                <a:gd name="connsiteX38-8419" fmla="*/ 265095 w 1418149"/>
                <a:gd name="connsiteY38-8420" fmla="*/ 272853 h 1732246"/>
                <a:gd name="connsiteX39-8421" fmla="*/ 195334 w 1418149"/>
                <a:gd name="connsiteY39-8422" fmla="*/ 355518 h 1732246"/>
                <a:gd name="connsiteX40-8423" fmla="*/ 139523 w 1418149"/>
                <a:gd name="connsiteY40-8424" fmla="*/ 435596 h 1732246"/>
                <a:gd name="connsiteX41-8425" fmla="*/ 64180 w 1418149"/>
                <a:gd name="connsiteY41-8426" fmla="*/ 567341 h 1732246"/>
                <a:gd name="connsiteX42-8427" fmla="*/ 22324 w 1418149"/>
                <a:gd name="connsiteY42-8428" fmla="*/ 714585 h 1732246"/>
                <a:gd name="connsiteX43-8429" fmla="*/ 5579 w 1418149"/>
                <a:gd name="connsiteY43-8430" fmla="*/ 830830 h 1732246"/>
                <a:gd name="connsiteX44-8431" fmla="*/ 0 w 1418149"/>
                <a:gd name="connsiteY44-8432" fmla="*/ 931577 h 1732246"/>
                <a:gd name="connsiteX45-8433" fmla="*/ 5581 w 1418149"/>
                <a:gd name="connsiteY45-8434" fmla="*/ 985824 h 1732246"/>
                <a:gd name="connsiteX46-8435" fmla="*/ 22324 w 1418149"/>
                <a:gd name="connsiteY46-8436" fmla="*/ 1065903 h 1732246"/>
                <a:gd name="connsiteX47-8437" fmla="*/ 41856 w 1418149"/>
                <a:gd name="connsiteY47-8438" fmla="*/ 1133067 h 1732246"/>
                <a:gd name="connsiteX48-8439" fmla="*/ 97667 w 1418149"/>
                <a:gd name="connsiteY48-8440" fmla="*/ 1257062 h 1732246"/>
                <a:gd name="connsiteX49-8441" fmla="*/ 131153 w 1418149"/>
                <a:gd name="connsiteY49-8442" fmla="*/ 1313892 h 1732246"/>
                <a:gd name="connsiteX50-8443" fmla="*/ 189751 w 1418149"/>
                <a:gd name="connsiteY50-8444" fmla="*/ 1388804 h 1732246"/>
                <a:gd name="connsiteX51-8445" fmla="*/ 259514 w 1418149"/>
                <a:gd name="connsiteY51-8446" fmla="*/ 1468886 h 1732246"/>
                <a:gd name="connsiteX52-8447" fmla="*/ 340437 w 1418149"/>
                <a:gd name="connsiteY52-8448" fmla="*/ 1543799 h 1732246"/>
                <a:gd name="connsiteX53-8449" fmla="*/ 432524 w 1418149"/>
                <a:gd name="connsiteY53-8450" fmla="*/ 1598047 h 1732246"/>
                <a:gd name="connsiteX54-8451" fmla="*/ 491124 w 1418149"/>
                <a:gd name="connsiteY54-8452" fmla="*/ 1631628 h 1732246"/>
                <a:gd name="connsiteX55-8453" fmla="*/ 831668 w 1418149"/>
                <a:gd name="connsiteY55-8454" fmla="*/ 1732246 h 1732246"/>
                <a:gd name="connsiteX0-8455" fmla="*/ 831668 w 1418149"/>
                <a:gd name="connsiteY0-8456" fmla="*/ 1732246 h 1732441"/>
                <a:gd name="connsiteX1-8457" fmla="*/ 639959 w 1418149"/>
                <a:gd name="connsiteY1-8458" fmla="*/ 1667792 h 1732441"/>
                <a:gd name="connsiteX2-8459" fmla="*/ 582611 w 1418149"/>
                <a:gd name="connsiteY2-8460" fmla="*/ 1612484 h 1732441"/>
                <a:gd name="connsiteX3-8461" fmla="*/ 524609 w 1418149"/>
                <a:gd name="connsiteY3-8462" fmla="*/ 1530884 h 1732441"/>
                <a:gd name="connsiteX4-8463" fmla="*/ 491123 w 1418149"/>
                <a:gd name="connsiteY4-8464" fmla="*/ 1474052 h 1732441"/>
                <a:gd name="connsiteX5-8465" fmla="*/ 468800 w 1418149"/>
                <a:gd name="connsiteY5-8466" fmla="*/ 1412055 h 1732441"/>
                <a:gd name="connsiteX6-8467" fmla="*/ 456754 w 1418149"/>
                <a:gd name="connsiteY6-8468" fmla="*/ 1350086 h 1732441"/>
                <a:gd name="connsiteX7-8469" fmla="*/ 466009 w 1418149"/>
                <a:gd name="connsiteY7-8470" fmla="*/ 1251895 h 1732441"/>
                <a:gd name="connsiteX8-8471" fmla="*/ 485911 w 1418149"/>
                <a:gd name="connsiteY8-8472" fmla="*/ 1153987 h 1732441"/>
                <a:gd name="connsiteX9-8473" fmla="*/ 540183 w 1418149"/>
                <a:gd name="connsiteY9-8474" fmla="*/ 1036033 h 1732441"/>
                <a:gd name="connsiteX10-8475" fmla="*/ 625066 w 1418149"/>
                <a:gd name="connsiteY10-8476" fmla="*/ 962574 h 1732441"/>
                <a:gd name="connsiteX11-8477" fmla="*/ 694828 w 1418149"/>
                <a:gd name="connsiteY11-8478" fmla="*/ 918660 h 1732441"/>
                <a:gd name="connsiteX12-8479" fmla="*/ 777197 w 1418149"/>
                <a:gd name="connsiteY12-8480" fmla="*/ 884488 h 1732441"/>
                <a:gd name="connsiteX13-8481" fmla="*/ 901323 w 1418149"/>
                <a:gd name="connsiteY13-8482" fmla="*/ 869579 h 1732441"/>
                <a:gd name="connsiteX14-8483" fmla="*/ 979456 w 1418149"/>
                <a:gd name="connsiteY14-8484" fmla="*/ 866996 h 1732441"/>
                <a:gd name="connsiteX15-8485" fmla="*/ 1070197 w 1418149"/>
                <a:gd name="connsiteY15-8486" fmla="*/ 853490 h 1732441"/>
                <a:gd name="connsiteX16-8487" fmla="*/ 1158047 w 1418149"/>
                <a:gd name="connsiteY16-8488" fmla="*/ 817915 h 1732441"/>
                <a:gd name="connsiteX17-8489" fmla="*/ 1252922 w 1418149"/>
                <a:gd name="connsiteY17-8490" fmla="*/ 779166 h 1732441"/>
                <a:gd name="connsiteX18-8491" fmla="*/ 1345009 w 1418149"/>
                <a:gd name="connsiteY18-8492" fmla="*/ 709418 h 1732441"/>
                <a:gd name="connsiteX19-8493" fmla="*/ 1389655 w 1418149"/>
                <a:gd name="connsiteY19-8494" fmla="*/ 624171 h 1732441"/>
                <a:gd name="connsiteX20-8495" fmla="*/ 1414771 w 1418149"/>
                <a:gd name="connsiteY20-8496" fmla="*/ 554425 h 1732441"/>
                <a:gd name="connsiteX21-8497" fmla="*/ 1417669 w 1418149"/>
                <a:gd name="connsiteY21-8498" fmla="*/ 463884 h 1732441"/>
                <a:gd name="connsiteX22-8499" fmla="*/ 1417561 w 1418149"/>
                <a:gd name="connsiteY22-8500" fmla="*/ 378767 h 1732441"/>
                <a:gd name="connsiteX23-8501" fmla="*/ 1395237 w 1418149"/>
                <a:gd name="connsiteY23-8502" fmla="*/ 316770 h 1732441"/>
                <a:gd name="connsiteX24-8503" fmla="*/ 1364542 w 1418149"/>
                <a:gd name="connsiteY24-8504" fmla="*/ 234105 h 1732441"/>
                <a:gd name="connsiteX25-8505" fmla="*/ 1325475 w 1418149"/>
                <a:gd name="connsiteY25-8506" fmla="*/ 164359 h 1732441"/>
                <a:gd name="connsiteX26-8507" fmla="*/ 1292096 w 1418149"/>
                <a:gd name="connsiteY26-8508" fmla="*/ 122900 h 1732441"/>
                <a:gd name="connsiteX27-8509" fmla="*/ 1233390 w 1418149"/>
                <a:gd name="connsiteY27-8510" fmla="*/ 73946 h 1732441"/>
                <a:gd name="connsiteX28-8511" fmla="*/ 1169209 w 1418149"/>
                <a:gd name="connsiteY28-8512" fmla="*/ 40364 h 1732441"/>
                <a:gd name="connsiteX29-8513" fmla="*/ 1091075 w 1418149"/>
                <a:gd name="connsiteY29-8514" fmla="*/ 14533 h 1732441"/>
                <a:gd name="connsiteX30-8515" fmla="*/ 1010151 w 1418149"/>
                <a:gd name="connsiteY30-8516" fmla="*/ 1615 h 1732441"/>
                <a:gd name="connsiteX31-8517" fmla="*/ 901323 w 1418149"/>
                <a:gd name="connsiteY31-8518" fmla="*/ 1616 h 1732441"/>
                <a:gd name="connsiteX32-8519" fmla="*/ 803656 w 1418149"/>
                <a:gd name="connsiteY32-8520" fmla="*/ 14533 h 1732441"/>
                <a:gd name="connsiteX33-8521" fmla="*/ 725523 w 1418149"/>
                <a:gd name="connsiteY33-8522" fmla="*/ 32615 h 1732441"/>
                <a:gd name="connsiteX34-8523" fmla="*/ 599951 w 1418149"/>
                <a:gd name="connsiteY34-8524" fmla="*/ 63612 h 1732441"/>
                <a:gd name="connsiteX35-8525" fmla="*/ 524609 w 1418149"/>
                <a:gd name="connsiteY35-8526" fmla="*/ 89446 h 1732441"/>
                <a:gd name="connsiteX36-8527" fmla="*/ 440894 w 1418149"/>
                <a:gd name="connsiteY36-8528" fmla="*/ 141108 h 1732441"/>
                <a:gd name="connsiteX37-8529" fmla="*/ 354391 w 1418149"/>
                <a:gd name="connsiteY37-8530" fmla="*/ 192775 h 1732441"/>
                <a:gd name="connsiteX38-8531" fmla="*/ 265095 w 1418149"/>
                <a:gd name="connsiteY38-8532" fmla="*/ 272853 h 1732441"/>
                <a:gd name="connsiteX39-8533" fmla="*/ 195334 w 1418149"/>
                <a:gd name="connsiteY39-8534" fmla="*/ 355518 h 1732441"/>
                <a:gd name="connsiteX40-8535" fmla="*/ 139523 w 1418149"/>
                <a:gd name="connsiteY40-8536" fmla="*/ 435596 h 1732441"/>
                <a:gd name="connsiteX41-8537" fmla="*/ 64180 w 1418149"/>
                <a:gd name="connsiteY41-8538" fmla="*/ 567341 h 1732441"/>
                <a:gd name="connsiteX42-8539" fmla="*/ 22324 w 1418149"/>
                <a:gd name="connsiteY42-8540" fmla="*/ 714585 h 1732441"/>
                <a:gd name="connsiteX43-8541" fmla="*/ 5579 w 1418149"/>
                <a:gd name="connsiteY43-8542" fmla="*/ 830830 h 1732441"/>
                <a:gd name="connsiteX44-8543" fmla="*/ 0 w 1418149"/>
                <a:gd name="connsiteY44-8544" fmla="*/ 931577 h 1732441"/>
                <a:gd name="connsiteX45-8545" fmla="*/ 5581 w 1418149"/>
                <a:gd name="connsiteY45-8546" fmla="*/ 985824 h 1732441"/>
                <a:gd name="connsiteX46-8547" fmla="*/ 22324 w 1418149"/>
                <a:gd name="connsiteY46-8548" fmla="*/ 1065903 h 1732441"/>
                <a:gd name="connsiteX47-8549" fmla="*/ 41856 w 1418149"/>
                <a:gd name="connsiteY47-8550" fmla="*/ 1133067 h 1732441"/>
                <a:gd name="connsiteX48-8551" fmla="*/ 97667 w 1418149"/>
                <a:gd name="connsiteY48-8552" fmla="*/ 1257062 h 1732441"/>
                <a:gd name="connsiteX49-8553" fmla="*/ 131153 w 1418149"/>
                <a:gd name="connsiteY49-8554" fmla="*/ 1313892 h 1732441"/>
                <a:gd name="connsiteX50-8555" fmla="*/ 189751 w 1418149"/>
                <a:gd name="connsiteY50-8556" fmla="*/ 1388804 h 1732441"/>
                <a:gd name="connsiteX51-8557" fmla="*/ 259514 w 1418149"/>
                <a:gd name="connsiteY51-8558" fmla="*/ 1468886 h 1732441"/>
                <a:gd name="connsiteX52-8559" fmla="*/ 340437 w 1418149"/>
                <a:gd name="connsiteY52-8560" fmla="*/ 1543799 h 1732441"/>
                <a:gd name="connsiteX53-8561" fmla="*/ 432524 w 1418149"/>
                <a:gd name="connsiteY53-8562" fmla="*/ 1598047 h 1732441"/>
                <a:gd name="connsiteX54-8563" fmla="*/ 491124 w 1418149"/>
                <a:gd name="connsiteY54-8564" fmla="*/ 1631628 h 1732441"/>
                <a:gd name="connsiteX55-8565" fmla="*/ 666923 w 1418149"/>
                <a:gd name="connsiteY55-8566" fmla="*/ 1685875 h 1732441"/>
                <a:gd name="connsiteX56-8567" fmla="*/ 831668 w 1418149"/>
                <a:gd name="connsiteY56-8568" fmla="*/ 1732246 h 1732441"/>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441">
                  <a:moveTo>
                    <a:pt x="831668" y="1732246"/>
                  </a:moveTo>
                  <a:cubicBezTo>
                    <a:pt x="767765" y="1710761"/>
                    <a:pt x="681469" y="1687752"/>
                    <a:pt x="639959" y="1667792"/>
                  </a:cubicBezTo>
                  <a:cubicBezTo>
                    <a:pt x="598450" y="1647832"/>
                    <a:pt x="601836" y="1635302"/>
                    <a:pt x="582611" y="1612484"/>
                  </a:cubicBezTo>
                  <a:cubicBezTo>
                    <a:pt x="563386" y="1589666"/>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52058" y="1616990"/>
                    <a:pt x="491124" y="1631628"/>
                  </a:cubicBezTo>
                  <a:cubicBezTo>
                    <a:pt x="530190" y="1646266"/>
                    <a:pt x="610166" y="1669105"/>
                    <a:pt x="666923" y="1685875"/>
                  </a:cubicBezTo>
                  <a:cubicBezTo>
                    <a:pt x="723680" y="1702645"/>
                    <a:pt x="836162" y="1735260"/>
                    <a:pt x="831668" y="1732246"/>
                  </a:cubicBezTo>
                  <a:close/>
                </a:path>
              </a:pathLst>
            </a:custGeom>
            <a:gradFill flip="none" rotWithShape="1">
              <a:gsLst>
                <a:gs pos="0">
                  <a:schemeClr val="accent1">
                    <a:lumMod val="60000"/>
                    <a:lumOff val="40000"/>
                  </a:schemeClr>
                </a:gs>
                <a:gs pos="100000">
                  <a:srgbClr val="FFFFFF"/>
                </a:gs>
              </a:gsLst>
              <a:path path="shape">
                <a:fillToRect l="50000" t="50000" r="50000" b="50000"/>
              </a:path>
              <a:tileRect/>
            </a:gradFill>
            <a:ln>
              <a:noFill/>
            </a:ln>
          </p:spPr>
          <p:txBody>
            <a:bodyPr/>
            <a:lstStyle/>
            <a:p>
              <a:pPr marL="257175" indent="-257175">
                <a:defRPr/>
              </a:pPr>
              <a:endParaRPr lang="zh-CN" altLang="en-US" sz="900"/>
            </a:p>
          </p:txBody>
        </p:sp>
        <p:sp>
          <p:nvSpPr>
            <p:cNvPr id="7" name="任意形状 47"/>
            <p:cNvSpPr/>
            <p:nvPr/>
          </p:nvSpPr>
          <p:spPr>
            <a:xfrm rot="10800000">
              <a:off x="3500615" y="2996952"/>
              <a:ext cx="2151505" cy="2839135"/>
            </a:xfrm>
            <a:custGeom>
              <a:avLst/>
              <a:gdLst>
                <a:gd name="connsiteX0" fmla="*/ 203273 w 749373"/>
                <a:gd name="connsiteY0" fmla="*/ 1358900 h 1358900"/>
                <a:gd name="connsiteX1" fmla="*/ 203273 w 749373"/>
                <a:gd name="connsiteY1" fmla="*/ 1358900 h 1358900"/>
                <a:gd name="connsiteX2" fmla="*/ 190573 w 749373"/>
                <a:gd name="connsiteY2" fmla="*/ 1117600 h 1358900"/>
                <a:gd name="connsiteX3" fmla="*/ 165173 w 749373"/>
                <a:gd name="connsiteY3" fmla="*/ 901700 h 1358900"/>
                <a:gd name="connsiteX4" fmla="*/ 152473 w 749373"/>
                <a:gd name="connsiteY4" fmla="*/ 736600 h 1358900"/>
                <a:gd name="connsiteX5" fmla="*/ 139773 w 749373"/>
                <a:gd name="connsiteY5" fmla="*/ 533400 h 1358900"/>
                <a:gd name="connsiteX6" fmla="*/ 38173 w 749373"/>
                <a:gd name="connsiteY6" fmla="*/ 520700 h 1358900"/>
                <a:gd name="connsiteX7" fmla="*/ 73 w 749373"/>
                <a:gd name="connsiteY7" fmla="*/ 482600 h 1358900"/>
                <a:gd name="connsiteX8" fmla="*/ 73 w 749373"/>
                <a:gd name="connsiteY8" fmla="*/ 482600 h 1358900"/>
                <a:gd name="connsiteX9" fmla="*/ 749373 w 749373"/>
                <a:gd name="connsiteY9" fmla="*/ 0 h 1358900"/>
                <a:gd name="connsiteX10" fmla="*/ 749373 w 749373"/>
                <a:gd name="connsiteY10" fmla="*/ 0 h 1358900"/>
                <a:gd name="connsiteX11" fmla="*/ 749373 w 749373"/>
                <a:gd name="connsiteY11" fmla="*/ 0 h 1358900"/>
                <a:gd name="connsiteX0-1" fmla="*/ 567299 w 1113399"/>
                <a:gd name="connsiteY0-2" fmla="*/ 1358900 h 1358900"/>
                <a:gd name="connsiteX1-3" fmla="*/ 567299 w 1113399"/>
                <a:gd name="connsiteY1-4" fmla="*/ 1358900 h 1358900"/>
                <a:gd name="connsiteX2-5" fmla="*/ 554599 w 1113399"/>
                <a:gd name="connsiteY2-6" fmla="*/ 1117600 h 1358900"/>
                <a:gd name="connsiteX3-7" fmla="*/ 529199 w 1113399"/>
                <a:gd name="connsiteY3-8" fmla="*/ 901700 h 1358900"/>
                <a:gd name="connsiteX4-9" fmla="*/ 516499 w 1113399"/>
                <a:gd name="connsiteY4-10" fmla="*/ 736600 h 1358900"/>
                <a:gd name="connsiteX5-11" fmla="*/ 503799 w 1113399"/>
                <a:gd name="connsiteY5-12" fmla="*/ 533400 h 1358900"/>
                <a:gd name="connsiteX6-13" fmla="*/ 402199 w 1113399"/>
                <a:gd name="connsiteY6-14" fmla="*/ 520700 h 1358900"/>
                <a:gd name="connsiteX7-15" fmla="*/ 364099 w 1113399"/>
                <a:gd name="connsiteY7-16" fmla="*/ 482600 h 1358900"/>
                <a:gd name="connsiteX8-17" fmla="*/ 364099 w 1113399"/>
                <a:gd name="connsiteY8-18" fmla="*/ 482600 h 1358900"/>
                <a:gd name="connsiteX9-19" fmla="*/ 1113399 w 1113399"/>
                <a:gd name="connsiteY9-20" fmla="*/ 0 h 1358900"/>
                <a:gd name="connsiteX10-21" fmla="*/ 1113399 w 1113399"/>
                <a:gd name="connsiteY10-22" fmla="*/ 0 h 1358900"/>
                <a:gd name="connsiteX11-23" fmla="*/ 0 w 1113399"/>
                <a:gd name="connsiteY11-24" fmla="*/ 77497 h 1358900"/>
                <a:gd name="connsiteX0-25" fmla="*/ 634270 w 1180370"/>
                <a:gd name="connsiteY0-26" fmla="*/ 1358900 h 1358900"/>
                <a:gd name="connsiteX1-27" fmla="*/ 634270 w 1180370"/>
                <a:gd name="connsiteY1-28" fmla="*/ 1358900 h 1358900"/>
                <a:gd name="connsiteX2-29" fmla="*/ 621570 w 1180370"/>
                <a:gd name="connsiteY2-30" fmla="*/ 1117600 h 1358900"/>
                <a:gd name="connsiteX3-31" fmla="*/ 596170 w 1180370"/>
                <a:gd name="connsiteY3-32" fmla="*/ 901700 h 1358900"/>
                <a:gd name="connsiteX4-33" fmla="*/ 583470 w 1180370"/>
                <a:gd name="connsiteY4-34" fmla="*/ 736600 h 1358900"/>
                <a:gd name="connsiteX5-35" fmla="*/ 570770 w 1180370"/>
                <a:gd name="connsiteY5-36" fmla="*/ 533400 h 1358900"/>
                <a:gd name="connsiteX6-37" fmla="*/ 469170 w 1180370"/>
                <a:gd name="connsiteY6-38" fmla="*/ 520700 h 1358900"/>
                <a:gd name="connsiteX7-39" fmla="*/ 431070 w 1180370"/>
                <a:gd name="connsiteY7-40" fmla="*/ 482600 h 1358900"/>
                <a:gd name="connsiteX8-41" fmla="*/ 431070 w 1180370"/>
                <a:gd name="connsiteY8-42" fmla="*/ 482600 h 1358900"/>
                <a:gd name="connsiteX9-43" fmla="*/ 1180370 w 1180370"/>
                <a:gd name="connsiteY9-44" fmla="*/ 0 h 1358900"/>
                <a:gd name="connsiteX10-45" fmla="*/ 1180370 w 1180370"/>
                <a:gd name="connsiteY10-46" fmla="*/ 0 h 1358900"/>
                <a:gd name="connsiteX11-47" fmla="*/ 0 w 1180370"/>
                <a:gd name="connsiteY11-48" fmla="*/ 240240 h 1358900"/>
                <a:gd name="connsiteX0-49" fmla="*/ 634270 w 1180370"/>
                <a:gd name="connsiteY0-50" fmla="*/ 1358900 h 1358900"/>
                <a:gd name="connsiteX1-51" fmla="*/ 634270 w 1180370"/>
                <a:gd name="connsiteY1-52" fmla="*/ 1358900 h 1358900"/>
                <a:gd name="connsiteX2-53" fmla="*/ 621570 w 1180370"/>
                <a:gd name="connsiteY2-54" fmla="*/ 1117600 h 1358900"/>
                <a:gd name="connsiteX3-55" fmla="*/ 596170 w 1180370"/>
                <a:gd name="connsiteY3-56" fmla="*/ 901700 h 1358900"/>
                <a:gd name="connsiteX4-57" fmla="*/ 583470 w 1180370"/>
                <a:gd name="connsiteY4-58" fmla="*/ 736600 h 1358900"/>
                <a:gd name="connsiteX5-59" fmla="*/ 570770 w 1180370"/>
                <a:gd name="connsiteY5-60" fmla="*/ 533400 h 1358900"/>
                <a:gd name="connsiteX6-61" fmla="*/ 469170 w 1180370"/>
                <a:gd name="connsiteY6-62" fmla="*/ 520700 h 1358900"/>
                <a:gd name="connsiteX7-63" fmla="*/ 431070 w 1180370"/>
                <a:gd name="connsiteY7-64" fmla="*/ 482600 h 1358900"/>
                <a:gd name="connsiteX8-65" fmla="*/ 431070 w 1180370"/>
                <a:gd name="connsiteY8-66" fmla="*/ 482600 h 1358900"/>
                <a:gd name="connsiteX9-67" fmla="*/ 1180370 w 1180370"/>
                <a:gd name="connsiteY9-68" fmla="*/ 0 h 1358900"/>
                <a:gd name="connsiteX10-69" fmla="*/ 1180370 w 1180370"/>
                <a:gd name="connsiteY10-70" fmla="*/ 0 h 1358900"/>
                <a:gd name="connsiteX11-71" fmla="*/ 0 w 1180370"/>
                <a:gd name="connsiteY11-72" fmla="*/ 240240 h 1358900"/>
                <a:gd name="connsiteX0-73" fmla="*/ 600784 w 1146884"/>
                <a:gd name="connsiteY0-74" fmla="*/ 1358900 h 1358900"/>
                <a:gd name="connsiteX1-75" fmla="*/ 600784 w 1146884"/>
                <a:gd name="connsiteY1-76" fmla="*/ 1358900 h 1358900"/>
                <a:gd name="connsiteX2-77" fmla="*/ 588084 w 1146884"/>
                <a:gd name="connsiteY2-78" fmla="*/ 1117600 h 1358900"/>
                <a:gd name="connsiteX3-79" fmla="*/ 562684 w 1146884"/>
                <a:gd name="connsiteY3-80" fmla="*/ 901700 h 1358900"/>
                <a:gd name="connsiteX4-81" fmla="*/ 549984 w 1146884"/>
                <a:gd name="connsiteY4-82" fmla="*/ 736600 h 1358900"/>
                <a:gd name="connsiteX5-83" fmla="*/ 537284 w 1146884"/>
                <a:gd name="connsiteY5-84" fmla="*/ 533400 h 1358900"/>
                <a:gd name="connsiteX6-85" fmla="*/ 435684 w 1146884"/>
                <a:gd name="connsiteY6-86" fmla="*/ 520700 h 1358900"/>
                <a:gd name="connsiteX7-87" fmla="*/ 397584 w 1146884"/>
                <a:gd name="connsiteY7-88" fmla="*/ 482600 h 1358900"/>
                <a:gd name="connsiteX8-89" fmla="*/ 397584 w 1146884"/>
                <a:gd name="connsiteY8-90" fmla="*/ 482600 h 1358900"/>
                <a:gd name="connsiteX9-91" fmla="*/ 1146884 w 1146884"/>
                <a:gd name="connsiteY9-92" fmla="*/ 0 h 1358900"/>
                <a:gd name="connsiteX10-93" fmla="*/ 1146884 w 1146884"/>
                <a:gd name="connsiteY10-94" fmla="*/ 0 h 1358900"/>
                <a:gd name="connsiteX11-95" fmla="*/ 0 w 1146884"/>
                <a:gd name="connsiteY11-96" fmla="*/ 325486 h 1358900"/>
                <a:gd name="connsiteX0-97" fmla="*/ 600784 w 1146884"/>
                <a:gd name="connsiteY0-98" fmla="*/ 1358900 h 1358900"/>
                <a:gd name="connsiteX1-99" fmla="*/ 600784 w 1146884"/>
                <a:gd name="connsiteY1-100" fmla="*/ 1358900 h 1358900"/>
                <a:gd name="connsiteX2-101" fmla="*/ 588084 w 1146884"/>
                <a:gd name="connsiteY2-102" fmla="*/ 1117600 h 1358900"/>
                <a:gd name="connsiteX3-103" fmla="*/ 562684 w 1146884"/>
                <a:gd name="connsiteY3-104" fmla="*/ 901700 h 1358900"/>
                <a:gd name="connsiteX4-105" fmla="*/ 549984 w 1146884"/>
                <a:gd name="connsiteY4-106" fmla="*/ 736600 h 1358900"/>
                <a:gd name="connsiteX5-107" fmla="*/ 537284 w 1146884"/>
                <a:gd name="connsiteY5-108" fmla="*/ 533400 h 1358900"/>
                <a:gd name="connsiteX6-109" fmla="*/ 435684 w 1146884"/>
                <a:gd name="connsiteY6-110" fmla="*/ 520700 h 1358900"/>
                <a:gd name="connsiteX7-111" fmla="*/ 397584 w 1146884"/>
                <a:gd name="connsiteY7-112" fmla="*/ 482600 h 1358900"/>
                <a:gd name="connsiteX8-113" fmla="*/ 397584 w 1146884"/>
                <a:gd name="connsiteY8-114" fmla="*/ 482600 h 1358900"/>
                <a:gd name="connsiteX9-115" fmla="*/ 1146884 w 1146884"/>
                <a:gd name="connsiteY9-116" fmla="*/ 0 h 1358900"/>
                <a:gd name="connsiteX10-117" fmla="*/ 1146884 w 1146884"/>
                <a:gd name="connsiteY10-118" fmla="*/ 0 h 1358900"/>
                <a:gd name="connsiteX11-119" fmla="*/ 471481 w 1146884"/>
                <a:gd name="connsiteY11-120" fmla="*/ 103455 h 1358900"/>
                <a:gd name="connsiteX12" fmla="*/ 0 w 1146884"/>
                <a:gd name="connsiteY12" fmla="*/ 325486 h 1358900"/>
                <a:gd name="connsiteX0-121" fmla="*/ 600784 w 1146884"/>
                <a:gd name="connsiteY0-122" fmla="*/ 1521265 h 1521265"/>
                <a:gd name="connsiteX1-123" fmla="*/ 600784 w 1146884"/>
                <a:gd name="connsiteY1-124" fmla="*/ 1521265 h 1521265"/>
                <a:gd name="connsiteX2-125" fmla="*/ 588084 w 1146884"/>
                <a:gd name="connsiteY2-126" fmla="*/ 1279965 h 1521265"/>
                <a:gd name="connsiteX3-127" fmla="*/ 562684 w 1146884"/>
                <a:gd name="connsiteY3-128" fmla="*/ 1064065 h 1521265"/>
                <a:gd name="connsiteX4-129" fmla="*/ 549984 w 1146884"/>
                <a:gd name="connsiteY4-130" fmla="*/ 898965 h 1521265"/>
                <a:gd name="connsiteX5-131" fmla="*/ 537284 w 1146884"/>
                <a:gd name="connsiteY5-132" fmla="*/ 695765 h 1521265"/>
                <a:gd name="connsiteX6-133" fmla="*/ 435684 w 1146884"/>
                <a:gd name="connsiteY6-134" fmla="*/ 683065 h 1521265"/>
                <a:gd name="connsiteX7-135" fmla="*/ 397584 w 1146884"/>
                <a:gd name="connsiteY7-136" fmla="*/ 644965 h 1521265"/>
                <a:gd name="connsiteX8-137" fmla="*/ 397584 w 1146884"/>
                <a:gd name="connsiteY8-138" fmla="*/ 644965 h 1521265"/>
                <a:gd name="connsiteX9-139" fmla="*/ 1146884 w 1146884"/>
                <a:gd name="connsiteY9-140" fmla="*/ 162365 h 1521265"/>
                <a:gd name="connsiteX10-141" fmla="*/ 1146884 w 1146884"/>
                <a:gd name="connsiteY10-142" fmla="*/ 162365 h 1521265"/>
                <a:gd name="connsiteX11-143" fmla="*/ 404510 w 1146884"/>
                <a:gd name="connsiteY11-144" fmla="*/ 10081 h 1521265"/>
                <a:gd name="connsiteX12-145" fmla="*/ 0 w 1146884"/>
                <a:gd name="connsiteY12-146" fmla="*/ 487851 h 1521265"/>
                <a:gd name="connsiteX0-147" fmla="*/ 249351 w 795451"/>
                <a:gd name="connsiteY0-148" fmla="*/ 1521265 h 1534055"/>
                <a:gd name="connsiteX1-149" fmla="*/ 249351 w 795451"/>
                <a:gd name="connsiteY1-150" fmla="*/ 1521265 h 1534055"/>
                <a:gd name="connsiteX2-151" fmla="*/ 236651 w 795451"/>
                <a:gd name="connsiteY2-152" fmla="*/ 1279965 h 1534055"/>
                <a:gd name="connsiteX3-153" fmla="*/ 211251 w 795451"/>
                <a:gd name="connsiteY3-154" fmla="*/ 1064065 h 1534055"/>
                <a:gd name="connsiteX4-155" fmla="*/ 198551 w 795451"/>
                <a:gd name="connsiteY4-156" fmla="*/ 898965 h 1534055"/>
                <a:gd name="connsiteX5-157" fmla="*/ 185851 w 795451"/>
                <a:gd name="connsiteY5-158" fmla="*/ 695765 h 1534055"/>
                <a:gd name="connsiteX6-159" fmla="*/ 84251 w 795451"/>
                <a:gd name="connsiteY6-160" fmla="*/ 683065 h 1534055"/>
                <a:gd name="connsiteX7-161" fmla="*/ 46151 w 795451"/>
                <a:gd name="connsiteY7-162" fmla="*/ 644965 h 1534055"/>
                <a:gd name="connsiteX8-163" fmla="*/ 46151 w 795451"/>
                <a:gd name="connsiteY8-164" fmla="*/ 644965 h 1534055"/>
                <a:gd name="connsiteX9-165" fmla="*/ 795451 w 795451"/>
                <a:gd name="connsiteY9-166" fmla="*/ 162365 h 1534055"/>
                <a:gd name="connsiteX10-167" fmla="*/ 795451 w 795451"/>
                <a:gd name="connsiteY10-168" fmla="*/ 162365 h 1534055"/>
                <a:gd name="connsiteX11-169" fmla="*/ 53077 w 795451"/>
                <a:gd name="connsiteY11-170" fmla="*/ 10081 h 1534055"/>
                <a:gd name="connsiteX12-171" fmla="*/ 175967 w 795451"/>
                <a:gd name="connsiteY12-172" fmla="*/ 1534055 h 1534055"/>
                <a:gd name="connsiteX0-173" fmla="*/ 249351 w 795451"/>
                <a:gd name="connsiteY0-174" fmla="*/ 1521265 h 1534055"/>
                <a:gd name="connsiteX1-175" fmla="*/ 249351 w 795451"/>
                <a:gd name="connsiteY1-176" fmla="*/ 1521265 h 1534055"/>
                <a:gd name="connsiteX2-177" fmla="*/ 236651 w 795451"/>
                <a:gd name="connsiteY2-178" fmla="*/ 1279965 h 1534055"/>
                <a:gd name="connsiteX3-179" fmla="*/ 211251 w 795451"/>
                <a:gd name="connsiteY3-180" fmla="*/ 1064065 h 1534055"/>
                <a:gd name="connsiteX4-181" fmla="*/ 198551 w 795451"/>
                <a:gd name="connsiteY4-182" fmla="*/ 898965 h 1534055"/>
                <a:gd name="connsiteX5-183" fmla="*/ 185851 w 795451"/>
                <a:gd name="connsiteY5-184" fmla="*/ 695765 h 1534055"/>
                <a:gd name="connsiteX6-185" fmla="*/ 84251 w 795451"/>
                <a:gd name="connsiteY6-186" fmla="*/ 683065 h 1534055"/>
                <a:gd name="connsiteX7-187" fmla="*/ 46151 w 795451"/>
                <a:gd name="connsiteY7-188" fmla="*/ 644965 h 1534055"/>
                <a:gd name="connsiteX8-189" fmla="*/ 46151 w 795451"/>
                <a:gd name="connsiteY8-190" fmla="*/ 644965 h 1534055"/>
                <a:gd name="connsiteX9-191" fmla="*/ 19590 w 795451"/>
                <a:gd name="connsiteY9-192" fmla="*/ 645554 h 1534055"/>
                <a:gd name="connsiteX10-193" fmla="*/ 795451 w 795451"/>
                <a:gd name="connsiteY10-194" fmla="*/ 162365 h 1534055"/>
                <a:gd name="connsiteX11-195" fmla="*/ 795451 w 795451"/>
                <a:gd name="connsiteY11-196" fmla="*/ 162365 h 1534055"/>
                <a:gd name="connsiteX12-197" fmla="*/ 53077 w 795451"/>
                <a:gd name="connsiteY12-198" fmla="*/ 10081 h 1534055"/>
                <a:gd name="connsiteX13" fmla="*/ 175967 w 795451"/>
                <a:gd name="connsiteY13" fmla="*/ 1534055 h 1534055"/>
                <a:gd name="connsiteX0-199" fmla="*/ 249351 w 795451"/>
                <a:gd name="connsiteY0-200" fmla="*/ 1521265 h 1534055"/>
                <a:gd name="connsiteX1-201" fmla="*/ 249351 w 795451"/>
                <a:gd name="connsiteY1-202" fmla="*/ 1521265 h 1534055"/>
                <a:gd name="connsiteX2-203" fmla="*/ 236651 w 795451"/>
                <a:gd name="connsiteY2-204" fmla="*/ 1279965 h 1534055"/>
                <a:gd name="connsiteX3-205" fmla="*/ 211251 w 795451"/>
                <a:gd name="connsiteY3-206" fmla="*/ 1064065 h 1534055"/>
                <a:gd name="connsiteX4-207" fmla="*/ 198551 w 795451"/>
                <a:gd name="connsiteY4-208" fmla="*/ 898965 h 1534055"/>
                <a:gd name="connsiteX5-209" fmla="*/ 185851 w 795451"/>
                <a:gd name="connsiteY5-210" fmla="*/ 695765 h 1534055"/>
                <a:gd name="connsiteX6-211" fmla="*/ 84251 w 795451"/>
                <a:gd name="connsiteY6-212" fmla="*/ 683065 h 1534055"/>
                <a:gd name="connsiteX7-213" fmla="*/ 46151 w 795451"/>
                <a:gd name="connsiteY7-214" fmla="*/ 644965 h 1534055"/>
                <a:gd name="connsiteX8-215" fmla="*/ 46151 w 795451"/>
                <a:gd name="connsiteY8-216" fmla="*/ 644965 h 1534055"/>
                <a:gd name="connsiteX9-217" fmla="*/ 396304 w 795451"/>
                <a:gd name="connsiteY9-218" fmla="*/ 529309 h 1534055"/>
                <a:gd name="connsiteX10-219" fmla="*/ 795451 w 795451"/>
                <a:gd name="connsiteY10-220" fmla="*/ 162365 h 1534055"/>
                <a:gd name="connsiteX11-221" fmla="*/ 795451 w 795451"/>
                <a:gd name="connsiteY11-222" fmla="*/ 162365 h 1534055"/>
                <a:gd name="connsiteX12-223" fmla="*/ 53077 w 795451"/>
                <a:gd name="connsiteY12-224" fmla="*/ 10081 h 1534055"/>
                <a:gd name="connsiteX13-225" fmla="*/ 175967 w 795451"/>
                <a:gd name="connsiteY13-226" fmla="*/ 1534055 h 1534055"/>
                <a:gd name="connsiteX0-227" fmla="*/ 249351 w 795451"/>
                <a:gd name="connsiteY0-228" fmla="*/ 1521265 h 1534055"/>
                <a:gd name="connsiteX1-229" fmla="*/ 249351 w 795451"/>
                <a:gd name="connsiteY1-230" fmla="*/ 1521265 h 1534055"/>
                <a:gd name="connsiteX2-231" fmla="*/ 236651 w 795451"/>
                <a:gd name="connsiteY2-232" fmla="*/ 1279965 h 1534055"/>
                <a:gd name="connsiteX3-233" fmla="*/ 211251 w 795451"/>
                <a:gd name="connsiteY3-234" fmla="*/ 1064065 h 1534055"/>
                <a:gd name="connsiteX4-235" fmla="*/ 198551 w 795451"/>
                <a:gd name="connsiteY4-236" fmla="*/ 898965 h 1534055"/>
                <a:gd name="connsiteX5-237" fmla="*/ 185851 w 795451"/>
                <a:gd name="connsiteY5-238" fmla="*/ 695765 h 1534055"/>
                <a:gd name="connsiteX6-239" fmla="*/ 84251 w 795451"/>
                <a:gd name="connsiteY6-240" fmla="*/ 683065 h 1534055"/>
                <a:gd name="connsiteX7-241" fmla="*/ 46151 w 795451"/>
                <a:gd name="connsiteY7-242" fmla="*/ 644965 h 1534055"/>
                <a:gd name="connsiteX8-243" fmla="*/ 305665 w 795451"/>
                <a:gd name="connsiteY8-244" fmla="*/ 265232 h 1534055"/>
                <a:gd name="connsiteX9-245" fmla="*/ 396304 w 795451"/>
                <a:gd name="connsiteY9-246" fmla="*/ 529309 h 1534055"/>
                <a:gd name="connsiteX10-247" fmla="*/ 795451 w 795451"/>
                <a:gd name="connsiteY10-248" fmla="*/ 162365 h 1534055"/>
                <a:gd name="connsiteX11-249" fmla="*/ 795451 w 795451"/>
                <a:gd name="connsiteY11-250" fmla="*/ 162365 h 1534055"/>
                <a:gd name="connsiteX12-251" fmla="*/ 53077 w 795451"/>
                <a:gd name="connsiteY12-252" fmla="*/ 10081 h 1534055"/>
                <a:gd name="connsiteX13-253" fmla="*/ 175967 w 795451"/>
                <a:gd name="connsiteY13-254" fmla="*/ 1534055 h 1534055"/>
                <a:gd name="connsiteX0-255" fmla="*/ 284333 w 830433"/>
                <a:gd name="connsiteY0-256" fmla="*/ 1521265 h 1521265"/>
                <a:gd name="connsiteX1-257" fmla="*/ 284333 w 830433"/>
                <a:gd name="connsiteY1-258" fmla="*/ 1521265 h 1521265"/>
                <a:gd name="connsiteX2-259" fmla="*/ 271633 w 830433"/>
                <a:gd name="connsiteY2-260" fmla="*/ 1279965 h 1521265"/>
                <a:gd name="connsiteX3-261" fmla="*/ 246233 w 830433"/>
                <a:gd name="connsiteY3-262" fmla="*/ 1064065 h 1521265"/>
                <a:gd name="connsiteX4-263" fmla="*/ 233533 w 830433"/>
                <a:gd name="connsiteY4-264" fmla="*/ 898965 h 1521265"/>
                <a:gd name="connsiteX5-265" fmla="*/ 220833 w 830433"/>
                <a:gd name="connsiteY5-266" fmla="*/ 695765 h 1521265"/>
                <a:gd name="connsiteX6-267" fmla="*/ 119233 w 830433"/>
                <a:gd name="connsiteY6-268" fmla="*/ 683065 h 1521265"/>
                <a:gd name="connsiteX7-269" fmla="*/ 81133 w 830433"/>
                <a:gd name="connsiteY7-270" fmla="*/ 644965 h 1521265"/>
                <a:gd name="connsiteX8-271" fmla="*/ 340647 w 830433"/>
                <a:gd name="connsiteY8-272" fmla="*/ 265232 h 1521265"/>
                <a:gd name="connsiteX9-273" fmla="*/ 431286 w 830433"/>
                <a:gd name="connsiteY9-274" fmla="*/ 529309 h 1521265"/>
                <a:gd name="connsiteX10-275" fmla="*/ 830433 w 830433"/>
                <a:gd name="connsiteY10-276" fmla="*/ 162365 h 1521265"/>
                <a:gd name="connsiteX11-277" fmla="*/ 830433 w 830433"/>
                <a:gd name="connsiteY11-278" fmla="*/ 162365 h 1521265"/>
                <a:gd name="connsiteX12-279" fmla="*/ 88059 w 830433"/>
                <a:gd name="connsiteY12-280" fmla="*/ 10081 h 1521265"/>
                <a:gd name="connsiteX13-281" fmla="*/ 10034 w 830433"/>
                <a:gd name="connsiteY13-282" fmla="*/ 1464308 h 1521265"/>
                <a:gd name="connsiteX0-283" fmla="*/ 299845 w 845945"/>
                <a:gd name="connsiteY0-284" fmla="*/ 1521265 h 1521265"/>
                <a:gd name="connsiteX1-285" fmla="*/ 299845 w 845945"/>
                <a:gd name="connsiteY1-286" fmla="*/ 1521265 h 1521265"/>
                <a:gd name="connsiteX2-287" fmla="*/ 287145 w 845945"/>
                <a:gd name="connsiteY2-288" fmla="*/ 1279965 h 1521265"/>
                <a:gd name="connsiteX3-289" fmla="*/ 261745 w 845945"/>
                <a:gd name="connsiteY3-290" fmla="*/ 1064065 h 1521265"/>
                <a:gd name="connsiteX4-291" fmla="*/ 249045 w 845945"/>
                <a:gd name="connsiteY4-292" fmla="*/ 898965 h 1521265"/>
                <a:gd name="connsiteX5-293" fmla="*/ 236345 w 845945"/>
                <a:gd name="connsiteY5-294" fmla="*/ 695765 h 1521265"/>
                <a:gd name="connsiteX6-295" fmla="*/ 134745 w 845945"/>
                <a:gd name="connsiteY6-296" fmla="*/ 683065 h 1521265"/>
                <a:gd name="connsiteX7-297" fmla="*/ 96645 w 845945"/>
                <a:gd name="connsiteY7-298" fmla="*/ 644965 h 1521265"/>
                <a:gd name="connsiteX8-299" fmla="*/ 356159 w 845945"/>
                <a:gd name="connsiteY8-300" fmla="*/ 265232 h 1521265"/>
                <a:gd name="connsiteX9-301" fmla="*/ 446798 w 845945"/>
                <a:gd name="connsiteY9-302" fmla="*/ 529309 h 1521265"/>
                <a:gd name="connsiteX10-303" fmla="*/ 845945 w 845945"/>
                <a:gd name="connsiteY10-304" fmla="*/ 162365 h 1521265"/>
                <a:gd name="connsiteX11-305" fmla="*/ 845945 w 845945"/>
                <a:gd name="connsiteY11-306" fmla="*/ 162365 h 1521265"/>
                <a:gd name="connsiteX12-307" fmla="*/ 103571 w 845945"/>
                <a:gd name="connsiteY12-308" fmla="*/ 10081 h 1521265"/>
                <a:gd name="connsiteX13-309" fmla="*/ 3113 w 845945"/>
                <a:gd name="connsiteY13-310" fmla="*/ 699802 h 1521265"/>
                <a:gd name="connsiteX14" fmla="*/ 25546 w 845945"/>
                <a:gd name="connsiteY14" fmla="*/ 1464308 h 1521265"/>
                <a:gd name="connsiteX0-311" fmla="*/ 581750 w 1127850"/>
                <a:gd name="connsiteY0-312" fmla="*/ 1521265 h 1521265"/>
                <a:gd name="connsiteX1-313" fmla="*/ 581750 w 1127850"/>
                <a:gd name="connsiteY1-314" fmla="*/ 1521265 h 1521265"/>
                <a:gd name="connsiteX2-315" fmla="*/ 569050 w 1127850"/>
                <a:gd name="connsiteY2-316" fmla="*/ 1279965 h 1521265"/>
                <a:gd name="connsiteX3-317" fmla="*/ 543650 w 1127850"/>
                <a:gd name="connsiteY3-318" fmla="*/ 1064065 h 1521265"/>
                <a:gd name="connsiteX4-319" fmla="*/ 530950 w 1127850"/>
                <a:gd name="connsiteY4-320" fmla="*/ 898965 h 1521265"/>
                <a:gd name="connsiteX5-321" fmla="*/ 518250 w 1127850"/>
                <a:gd name="connsiteY5-322" fmla="*/ 695765 h 1521265"/>
                <a:gd name="connsiteX6-323" fmla="*/ 416650 w 1127850"/>
                <a:gd name="connsiteY6-324" fmla="*/ 683065 h 1521265"/>
                <a:gd name="connsiteX7-325" fmla="*/ 378550 w 1127850"/>
                <a:gd name="connsiteY7-326" fmla="*/ 644965 h 1521265"/>
                <a:gd name="connsiteX8-327" fmla="*/ 638064 w 1127850"/>
                <a:gd name="connsiteY8-328" fmla="*/ 265232 h 1521265"/>
                <a:gd name="connsiteX9-329" fmla="*/ 728703 w 1127850"/>
                <a:gd name="connsiteY9-330" fmla="*/ 529309 h 1521265"/>
                <a:gd name="connsiteX10-331" fmla="*/ 1127850 w 1127850"/>
                <a:gd name="connsiteY10-332" fmla="*/ 162365 h 1521265"/>
                <a:gd name="connsiteX11-333" fmla="*/ 1127850 w 1127850"/>
                <a:gd name="connsiteY11-334" fmla="*/ 162365 h 1521265"/>
                <a:gd name="connsiteX12-335" fmla="*/ 385476 w 1127850"/>
                <a:gd name="connsiteY12-336" fmla="*/ 10081 h 1521265"/>
                <a:gd name="connsiteX13-337" fmla="*/ 390 w 1127850"/>
                <a:gd name="connsiteY13-338" fmla="*/ 668804 h 1521265"/>
                <a:gd name="connsiteX14-339" fmla="*/ 307451 w 1127850"/>
                <a:gd name="connsiteY14-340" fmla="*/ 1464308 h 1521265"/>
                <a:gd name="connsiteX0-341" fmla="*/ 581587 w 1127687"/>
                <a:gd name="connsiteY0-342" fmla="*/ 1521265 h 1549554"/>
                <a:gd name="connsiteX1-343" fmla="*/ 581587 w 1127687"/>
                <a:gd name="connsiteY1-344" fmla="*/ 1521265 h 1549554"/>
                <a:gd name="connsiteX2-345" fmla="*/ 568887 w 1127687"/>
                <a:gd name="connsiteY2-346" fmla="*/ 1279965 h 1549554"/>
                <a:gd name="connsiteX3-347" fmla="*/ 543487 w 1127687"/>
                <a:gd name="connsiteY3-348" fmla="*/ 1064065 h 1549554"/>
                <a:gd name="connsiteX4-349" fmla="*/ 530787 w 1127687"/>
                <a:gd name="connsiteY4-350" fmla="*/ 898965 h 1549554"/>
                <a:gd name="connsiteX5-351" fmla="*/ 518087 w 1127687"/>
                <a:gd name="connsiteY5-352" fmla="*/ 695765 h 1549554"/>
                <a:gd name="connsiteX6-353" fmla="*/ 416487 w 1127687"/>
                <a:gd name="connsiteY6-354" fmla="*/ 683065 h 1549554"/>
                <a:gd name="connsiteX7-355" fmla="*/ 378387 w 1127687"/>
                <a:gd name="connsiteY7-356" fmla="*/ 644965 h 1549554"/>
                <a:gd name="connsiteX8-357" fmla="*/ 637901 w 1127687"/>
                <a:gd name="connsiteY8-358" fmla="*/ 265232 h 1549554"/>
                <a:gd name="connsiteX9-359" fmla="*/ 728540 w 1127687"/>
                <a:gd name="connsiteY9-360" fmla="*/ 529309 h 1549554"/>
                <a:gd name="connsiteX10-361" fmla="*/ 1127687 w 1127687"/>
                <a:gd name="connsiteY10-362" fmla="*/ 162365 h 1549554"/>
                <a:gd name="connsiteX11-363" fmla="*/ 1127687 w 1127687"/>
                <a:gd name="connsiteY11-364" fmla="*/ 162365 h 1549554"/>
                <a:gd name="connsiteX12-365" fmla="*/ 385313 w 1127687"/>
                <a:gd name="connsiteY12-366" fmla="*/ 10081 h 1549554"/>
                <a:gd name="connsiteX13-367" fmla="*/ 227 w 1127687"/>
                <a:gd name="connsiteY13-368" fmla="*/ 668804 h 1549554"/>
                <a:gd name="connsiteX14-369" fmla="*/ 541688 w 1127687"/>
                <a:gd name="connsiteY14-370" fmla="*/ 1549554 h 1549554"/>
                <a:gd name="connsiteX0-371" fmla="*/ 582956 w 1129056"/>
                <a:gd name="connsiteY0-372" fmla="*/ 1521265 h 1549554"/>
                <a:gd name="connsiteX1-373" fmla="*/ 582956 w 1129056"/>
                <a:gd name="connsiteY1-374" fmla="*/ 1521265 h 1549554"/>
                <a:gd name="connsiteX2-375" fmla="*/ 570256 w 1129056"/>
                <a:gd name="connsiteY2-376" fmla="*/ 1279965 h 1549554"/>
                <a:gd name="connsiteX3-377" fmla="*/ 544856 w 1129056"/>
                <a:gd name="connsiteY3-378" fmla="*/ 1064065 h 1549554"/>
                <a:gd name="connsiteX4-379" fmla="*/ 532156 w 1129056"/>
                <a:gd name="connsiteY4-380" fmla="*/ 898965 h 1549554"/>
                <a:gd name="connsiteX5-381" fmla="*/ 519456 w 1129056"/>
                <a:gd name="connsiteY5-382" fmla="*/ 695765 h 1549554"/>
                <a:gd name="connsiteX6-383" fmla="*/ 417856 w 1129056"/>
                <a:gd name="connsiteY6-384" fmla="*/ 683065 h 1549554"/>
                <a:gd name="connsiteX7-385" fmla="*/ 379756 w 1129056"/>
                <a:gd name="connsiteY7-386" fmla="*/ 644965 h 1549554"/>
                <a:gd name="connsiteX8-387" fmla="*/ 639270 w 1129056"/>
                <a:gd name="connsiteY8-388" fmla="*/ 265232 h 1549554"/>
                <a:gd name="connsiteX9-389" fmla="*/ 729909 w 1129056"/>
                <a:gd name="connsiteY9-390" fmla="*/ 529309 h 1549554"/>
                <a:gd name="connsiteX10-391" fmla="*/ 1129056 w 1129056"/>
                <a:gd name="connsiteY10-392" fmla="*/ 162365 h 1549554"/>
                <a:gd name="connsiteX11-393" fmla="*/ 1129056 w 1129056"/>
                <a:gd name="connsiteY11-394" fmla="*/ 162365 h 1549554"/>
                <a:gd name="connsiteX12-395" fmla="*/ 386682 w 1129056"/>
                <a:gd name="connsiteY12-396" fmla="*/ 10081 h 1549554"/>
                <a:gd name="connsiteX13-397" fmla="*/ 1596 w 1129056"/>
                <a:gd name="connsiteY13-398" fmla="*/ 668804 h 1549554"/>
                <a:gd name="connsiteX14-399" fmla="*/ 261110 w 1129056"/>
                <a:gd name="connsiteY14-400" fmla="*/ 1164781 h 1549554"/>
                <a:gd name="connsiteX15" fmla="*/ 543057 w 1129056"/>
                <a:gd name="connsiteY15" fmla="*/ 1549554 h 1549554"/>
                <a:gd name="connsiteX0-401" fmla="*/ 584428 w 1130528"/>
                <a:gd name="connsiteY0-402" fmla="*/ 1521265 h 1549554"/>
                <a:gd name="connsiteX1-403" fmla="*/ 584428 w 1130528"/>
                <a:gd name="connsiteY1-404" fmla="*/ 1521265 h 1549554"/>
                <a:gd name="connsiteX2-405" fmla="*/ 571728 w 1130528"/>
                <a:gd name="connsiteY2-406" fmla="*/ 1279965 h 1549554"/>
                <a:gd name="connsiteX3-407" fmla="*/ 546328 w 1130528"/>
                <a:gd name="connsiteY3-408" fmla="*/ 1064065 h 1549554"/>
                <a:gd name="connsiteX4-409" fmla="*/ 533628 w 1130528"/>
                <a:gd name="connsiteY4-410" fmla="*/ 898965 h 1549554"/>
                <a:gd name="connsiteX5-411" fmla="*/ 520928 w 1130528"/>
                <a:gd name="connsiteY5-412" fmla="*/ 695765 h 1549554"/>
                <a:gd name="connsiteX6-413" fmla="*/ 419328 w 1130528"/>
                <a:gd name="connsiteY6-414" fmla="*/ 683065 h 1549554"/>
                <a:gd name="connsiteX7-415" fmla="*/ 381228 w 1130528"/>
                <a:gd name="connsiteY7-416" fmla="*/ 644965 h 1549554"/>
                <a:gd name="connsiteX8-417" fmla="*/ 640742 w 1130528"/>
                <a:gd name="connsiteY8-418" fmla="*/ 265232 h 1549554"/>
                <a:gd name="connsiteX9-419" fmla="*/ 731381 w 1130528"/>
                <a:gd name="connsiteY9-420" fmla="*/ 529309 h 1549554"/>
                <a:gd name="connsiteX10-421" fmla="*/ 1130528 w 1130528"/>
                <a:gd name="connsiteY10-422" fmla="*/ 162365 h 1549554"/>
                <a:gd name="connsiteX11-423" fmla="*/ 1130528 w 1130528"/>
                <a:gd name="connsiteY11-424" fmla="*/ 162365 h 1549554"/>
                <a:gd name="connsiteX12-425" fmla="*/ 388154 w 1130528"/>
                <a:gd name="connsiteY12-426" fmla="*/ 10081 h 1549554"/>
                <a:gd name="connsiteX13-427" fmla="*/ 3068 w 1130528"/>
                <a:gd name="connsiteY13-428" fmla="*/ 668804 h 1549554"/>
                <a:gd name="connsiteX14-429" fmla="*/ 162125 w 1130528"/>
                <a:gd name="connsiteY14-430" fmla="*/ 1226778 h 1549554"/>
                <a:gd name="connsiteX15-431" fmla="*/ 544529 w 1130528"/>
                <a:gd name="connsiteY15-432" fmla="*/ 1549554 h 1549554"/>
                <a:gd name="connsiteX0-433" fmla="*/ 584428 w 1130528"/>
                <a:gd name="connsiteY0-434" fmla="*/ 1547079 h 1575368"/>
                <a:gd name="connsiteX1-435" fmla="*/ 584428 w 1130528"/>
                <a:gd name="connsiteY1-436" fmla="*/ 1547079 h 1575368"/>
                <a:gd name="connsiteX2-437" fmla="*/ 571728 w 1130528"/>
                <a:gd name="connsiteY2-438" fmla="*/ 1305779 h 1575368"/>
                <a:gd name="connsiteX3-439" fmla="*/ 546328 w 1130528"/>
                <a:gd name="connsiteY3-440" fmla="*/ 1089879 h 1575368"/>
                <a:gd name="connsiteX4-441" fmla="*/ 533628 w 1130528"/>
                <a:gd name="connsiteY4-442" fmla="*/ 924779 h 1575368"/>
                <a:gd name="connsiteX5-443" fmla="*/ 520928 w 1130528"/>
                <a:gd name="connsiteY5-444" fmla="*/ 721579 h 1575368"/>
                <a:gd name="connsiteX6-445" fmla="*/ 419328 w 1130528"/>
                <a:gd name="connsiteY6-446" fmla="*/ 708879 h 1575368"/>
                <a:gd name="connsiteX7-447" fmla="*/ 381228 w 1130528"/>
                <a:gd name="connsiteY7-448" fmla="*/ 670779 h 1575368"/>
                <a:gd name="connsiteX8-449" fmla="*/ 640742 w 1130528"/>
                <a:gd name="connsiteY8-450" fmla="*/ 291046 h 1575368"/>
                <a:gd name="connsiteX9-451" fmla="*/ 731381 w 1130528"/>
                <a:gd name="connsiteY9-452" fmla="*/ 555123 h 1575368"/>
                <a:gd name="connsiteX10-453" fmla="*/ 1130528 w 1130528"/>
                <a:gd name="connsiteY10-454" fmla="*/ 188179 h 1575368"/>
                <a:gd name="connsiteX11-455" fmla="*/ 1130528 w 1130528"/>
                <a:gd name="connsiteY11-456" fmla="*/ 188179 h 1575368"/>
                <a:gd name="connsiteX12-457" fmla="*/ 823468 w 1130528"/>
                <a:gd name="connsiteY12-458" fmla="*/ 97893 h 1575368"/>
                <a:gd name="connsiteX13-459" fmla="*/ 388154 w 1130528"/>
                <a:gd name="connsiteY13-460" fmla="*/ 35895 h 1575368"/>
                <a:gd name="connsiteX14-461" fmla="*/ 3068 w 1130528"/>
                <a:gd name="connsiteY14-462" fmla="*/ 694618 h 1575368"/>
                <a:gd name="connsiteX15-463" fmla="*/ 162125 w 1130528"/>
                <a:gd name="connsiteY15-464" fmla="*/ 1252592 h 1575368"/>
                <a:gd name="connsiteX16" fmla="*/ 544529 w 1130528"/>
                <a:gd name="connsiteY16" fmla="*/ 1575368 h 1575368"/>
                <a:gd name="connsiteX0-465" fmla="*/ 584428 w 1130528"/>
                <a:gd name="connsiteY0-466" fmla="*/ 1663495 h 1691784"/>
                <a:gd name="connsiteX1-467" fmla="*/ 584428 w 1130528"/>
                <a:gd name="connsiteY1-468" fmla="*/ 1663495 h 1691784"/>
                <a:gd name="connsiteX2-469" fmla="*/ 571728 w 1130528"/>
                <a:gd name="connsiteY2-470" fmla="*/ 1422195 h 1691784"/>
                <a:gd name="connsiteX3-471" fmla="*/ 546328 w 1130528"/>
                <a:gd name="connsiteY3-472" fmla="*/ 1206295 h 1691784"/>
                <a:gd name="connsiteX4-473" fmla="*/ 533628 w 1130528"/>
                <a:gd name="connsiteY4-474" fmla="*/ 1041195 h 1691784"/>
                <a:gd name="connsiteX5-475" fmla="*/ 520928 w 1130528"/>
                <a:gd name="connsiteY5-476" fmla="*/ 837995 h 1691784"/>
                <a:gd name="connsiteX6-477" fmla="*/ 419328 w 1130528"/>
                <a:gd name="connsiteY6-478" fmla="*/ 825295 h 1691784"/>
                <a:gd name="connsiteX7-479" fmla="*/ 381228 w 1130528"/>
                <a:gd name="connsiteY7-480" fmla="*/ 787195 h 1691784"/>
                <a:gd name="connsiteX8-481" fmla="*/ 640742 w 1130528"/>
                <a:gd name="connsiteY8-482" fmla="*/ 407462 h 1691784"/>
                <a:gd name="connsiteX9-483" fmla="*/ 731381 w 1130528"/>
                <a:gd name="connsiteY9-484" fmla="*/ 671539 h 1691784"/>
                <a:gd name="connsiteX10-485" fmla="*/ 1130528 w 1130528"/>
                <a:gd name="connsiteY10-486" fmla="*/ 304595 h 1691784"/>
                <a:gd name="connsiteX11-487" fmla="*/ 1130528 w 1130528"/>
                <a:gd name="connsiteY11-488" fmla="*/ 304595 h 1691784"/>
                <a:gd name="connsiteX12-489" fmla="*/ 990897 w 1130528"/>
                <a:gd name="connsiteY12-490" fmla="*/ 5068 h 1691784"/>
                <a:gd name="connsiteX13-491" fmla="*/ 388154 w 1130528"/>
                <a:gd name="connsiteY13-492" fmla="*/ 152311 h 1691784"/>
                <a:gd name="connsiteX14-493" fmla="*/ 3068 w 1130528"/>
                <a:gd name="connsiteY14-494" fmla="*/ 811034 h 1691784"/>
                <a:gd name="connsiteX15-495" fmla="*/ 162125 w 1130528"/>
                <a:gd name="connsiteY15-496" fmla="*/ 1369008 h 1691784"/>
                <a:gd name="connsiteX16-497" fmla="*/ 544529 w 1130528"/>
                <a:gd name="connsiteY16-498" fmla="*/ 1691784 h 1691784"/>
                <a:gd name="connsiteX0-499" fmla="*/ 584428 w 1306328"/>
                <a:gd name="connsiteY0-500" fmla="*/ 1663495 h 1691784"/>
                <a:gd name="connsiteX1-501" fmla="*/ 584428 w 1306328"/>
                <a:gd name="connsiteY1-502" fmla="*/ 1663495 h 1691784"/>
                <a:gd name="connsiteX2-503" fmla="*/ 571728 w 1306328"/>
                <a:gd name="connsiteY2-504" fmla="*/ 1422195 h 1691784"/>
                <a:gd name="connsiteX3-505" fmla="*/ 546328 w 1306328"/>
                <a:gd name="connsiteY3-506" fmla="*/ 1206295 h 1691784"/>
                <a:gd name="connsiteX4-507" fmla="*/ 533628 w 1306328"/>
                <a:gd name="connsiteY4-508" fmla="*/ 1041195 h 1691784"/>
                <a:gd name="connsiteX5-509" fmla="*/ 520928 w 1306328"/>
                <a:gd name="connsiteY5-510" fmla="*/ 837995 h 1691784"/>
                <a:gd name="connsiteX6-511" fmla="*/ 419328 w 1306328"/>
                <a:gd name="connsiteY6-512" fmla="*/ 825295 h 1691784"/>
                <a:gd name="connsiteX7-513" fmla="*/ 381228 w 1306328"/>
                <a:gd name="connsiteY7-514" fmla="*/ 787195 h 1691784"/>
                <a:gd name="connsiteX8-515" fmla="*/ 640742 w 1306328"/>
                <a:gd name="connsiteY8-516" fmla="*/ 407462 h 1691784"/>
                <a:gd name="connsiteX9-517" fmla="*/ 731381 w 1306328"/>
                <a:gd name="connsiteY9-518" fmla="*/ 671539 h 1691784"/>
                <a:gd name="connsiteX10-519" fmla="*/ 1130528 w 1306328"/>
                <a:gd name="connsiteY10-520" fmla="*/ 304595 h 1691784"/>
                <a:gd name="connsiteX11-521" fmla="*/ 1306328 w 1306328"/>
                <a:gd name="connsiteY11-522" fmla="*/ 165101 h 1691784"/>
                <a:gd name="connsiteX12-523" fmla="*/ 990897 w 1306328"/>
                <a:gd name="connsiteY12-524" fmla="*/ 5068 h 1691784"/>
                <a:gd name="connsiteX13-525" fmla="*/ 388154 w 1306328"/>
                <a:gd name="connsiteY13-526" fmla="*/ 152311 h 1691784"/>
                <a:gd name="connsiteX14-527" fmla="*/ 3068 w 1306328"/>
                <a:gd name="connsiteY14-528" fmla="*/ 811034 h 1691784"/>
                <a:gd name="connsiteX15-529" fmla="*/ 162125 w 1306328"/>
                <a:gd name="connsiteY15-530" fmla="*/ 1369008 h 1691784"/>
                <a:gd name="connsiteX16-531" fmla="*/ 544529 w 1306328"/>
                <a:gd name="connsiteY16-532" fmla="*/ 1691784 h 1691784"/>
                <a:gd name="connsiteX0-533" fmla="*/ 584428 w 1399693"/>
                <a:gd name="connsiteY0-534" fmla="*/ 1663495 h 1691784"/>
                <a:gd name="connsiteX1-535" fmla="*/ 584428 w 1399693"/>
                <a:gd name="connsiteY1-536" fmla="*/ 1663495 h 1691784"/>
                <a:gd name="connsiteX2-537" fmla="*/ 571728 w 1399693"/>
                <a:gd name="connsiteY2-538" fmla="*/ 1422195 h 1691784"/>
                <a:gd name="connsiteX3-539" fmla="*/ 546328 w 1399693"/>
                <a:gd name="connsiteY3-540" fmla="*/ 1206295 h 1691784"/>
                <a:gd name="connsiteX4-541" fmla="*/ 533628 w 1399693"/>
                <a:gd name="connsiteY4-542" fmla="*/ 1041195 h 1691784"/>
                <a:gd name="connsiteX5-543" fmla="*/ 520928 w 1399693"/>
                <a:gd name="connsiteY5-544" fmla="*/ 837995 h 1691784"/>
                <a:gd name="connsiteX6-545" fmla="*/ 419328 w 1399693"/>
                <a:gd name="connsiteY6-546" fmla="*/ 825295 h 1691784"/>
                <a:gd name="connsiteX7-547" fmla="*/ 381228 w 1399693"/>
                <a:gd name="connsiteY7-548" fmla="*/ 787195 h 1691784"/>
                <a:gd name="connsiteX8-549" fmla="*/ 640742 w 1399693"/>
                <a:gd name="connsiteY8-550" fmla="*/ 407462 h 1691784"/>
                <a:gd name="connsiteX9-551" fmla="*/ 731381 w 1399693"/>
                <a:gd name="connsiteY9-552" fmla="*/ 671539 h 1691784"/>
                <a:gd name="connsiteX10-553" fmla="*/ 1356557 w 1399693"/>
                <a:gd name="connsiteY10-554" fmla="*/ 451838 h 1691784"/>
                <a:gd name="connsiteX11-555" fmla="*/ 1306328 w 1399693"/>
                <a:gd name="connsiteY11-556" fmla="*/ 165101 h 1691784"/>
                <a:gd name="connsiteX12-557" fmla="*/ 990897 w 1399693"/>
                <a:gd name="connsiteY12-558" fmla="*/ 5068 h 1691784"/>
                <a:gd name="connsiteX13-559" fmla="*/ 388154 w 1399693"/>
                <a:gd name="connsiteY13-560" fmla="*/ 152311 h 1691784"/>
                <a:gd name="connsiteX14-561" fmla="*/ 3068 w 1399693"/>
                <a:gd name="connsiteY14-562" fmla="*/ 811034 h 1691784"/>
                <a:gd name="connsiteX15-563" fmla="*/ 162125 w 1399693"/>
                <a:gd name="connsiteY15-564" fmla="*/ 1369008 h 1691784"/>
                <a:gd name="connsiteX16-565" fmla="*/ 544529 w 1399693"/>
                <a:gd name="connsiteY16-566" fmla="*/ 1691784 h 1691784"/>
                <a:gd name="connsiteX0-567" fmla="*/ 584428 w 1374915"/>
                <a:gd name="connsiteY0-568" fmla="*/ 1663495 h 1691784"/>
                <a:gd name="connsiteX1-569" fmla="*/ 584428 w 1374915"/>
                <a:gd name="connsiteY1-570" fmla="*/ 1663495 h 1691784"/>
                <a:gd name="connsiteX2-571" fmla="*/ 571728 w 1374915"/>
                <a:gd name="connsiteY2-572" fmla="*/ 1422195 h 1691784"/>
                <a:gd name="connsiteX3-573" fmla="*/ 546328 w 1374915"/>
                <a:gd name="connsiteY3-574" fmla="*/ 1206295 h 1691784"/>
                <a:gd name="connsiteX4-575" fmla="*/ 533628 w 1374915"/>
                <a:gd name="connsiteY4-576" fmla="*/ 1041195 h 1691784"/>
                <a:gd name="connsiteX5-577" fmla="*/ 520928 w 1374915"/>
                <a:gd name="connsiteY5-578" fmla="*/ 837995 h 1691784"/>
                <a:gd name="connsiteX6-579" fmla="*/ 419328 w 1374915"/>
                <a:gd name="connsiteY6-580" fmla="*/ 825295 h 1691784"/>
                <a:gd name="connsiteX7-581" fmla="*/ 381228 w 1374915"/>
                <a:gd name="connsiteY7-582" fmla="*/ 787195 h 1691784"/>
                <a:gd name="connsiteX8-583" fmla="*/ 640742 w 1374915"/>
                <a:gd name="connsiteY8-584" fmla="*/ 407462 h 1691784"/>
                <a:gd name="connsiteX9-585" fmla="*/ 1066238 w 1374915"/>
                <a:gd name="connsiteY9-586" fmla="*/ 842032 h 1691784"/>
                <a:gd name="connsiteX10-587" fmla="*/ 1356557 w 1374915"/>
                <a:gd name="connsiteY10-588" fmla="*/ 451838 h 1691784"/>
                <a:gd name="connsiteX11-589" fmla="*/ 1306328 w 1374915"/>
                <a:gd name="connsiteY11-590" fmla="*/ 165101 h 1691784"/>
                <a:gd name="connsiteX12-591" fmla="*/ 990897 w 1374915"/>
                <a:gd name="connsiteY12-592" fmla="*/ 5068 h 1691784"/>
                <a:gd name="connsiteX13-593" fmla="*/ 388154 w 1374915"/>
                <a:gd name="connsiteY13-594" fmla="*/ 152311 h 1691784"/>
                <a:gd name="connsiteX14-595" fmla="*/ 3068 w 1374915"/>
                <a:gd name="connsiteY14-596" fmla="*/ 811034 h 1691784"/>
                <a:gd name="connsiteX15-597" fmla="*/ 162125 w 1374915"/>
                <a:gd name="connsiteY15-598" fmla="*/ 1369008 h 1691784"/>
                <a:gd name="connsiteX16-599" fmla="*/ 544529 w 1374915"/>
                <a:gd name="connsiteY16-600" fmla="*/ 1691784 h 1691784"/>
                <a:gd name="connsiteX0-601" fmla="*/ 584428 w 1350790"/>
                <a:gd name="connsiteY0-602" fmla="*/ 1663495 h 1691784"/>
                <a:gd name="connsiteX1-603" fmla="*/ 584428 w 1350790"/>
                <a:gd name="connsiteY1-604" fmla="*/ 1663495 h 1691784"/>
                <a:gd name="connsiteX2-605" fmla="*/ 571728 w 1350790"/>
                <a:gd name="connsiteY2-606" fmla="*/ 1422195 h 1691784"/>
                <a:gd name="connsiteX3-607" fmla="*/ 546328 w 1350790"/>
                <a:gd name="connsiteY3-608" fmla="*/ 1206295 h 1691784"/>
                <a:gd name="connsiteX4-609" fmla="*/ 533628 w 1350790"/>
                <a:gd name="connsiteY4-610" fmla="*/ 1041195 h 1691784"/>
                <a:gd name="connsiteX5-611" fmla="*/ 520928 w 1350790"/>
                <a:gd name="connsiteY5-612" fmla="*/ 837995 h 1691784"/>
                <a:gd name="connsiteX6-613" fmla="*/ 419328 w 1350790"/>
                <a:gd name="connsiteY6-614" fmla="*/ 825295 h 1691784"/>
                <a:gd name="connsiteX7-615" fmla="*/ 381228 w 1350790"/>
                <a:gd name="connsiteY7-616" fmla="*/ 787195 h 1691784"/>
                <a:gd name="connsiteX8-617" fmla="*/ 640742 w 1350790"/>
                <a:gd name="connsiteY8-618" fmla="*/ 407462 h 1691784"/>
                <a:gd name="connsiteX9-619" fmla="*/ 1066238 w 1350790"/>
                <a:gd name="connsiteY9-620" fmla="*/ 842032 h 1691784"/>
                <a:gd name="connsiteX10-621" fmla="*/ 1323071 w 1350790"/>
                <a:gd name="connsiteY10-622" fmla="*/ 606831 h 1691784"/>
                <a:gd name="connsiteX11-623" fmla="*/ 1306328 w 1350790"/>
                <a:gd name="connsiteY11-624" fmla="*/ 165101 h 1691784"/>
                <a:gd name="connsiteX12-625" fmla="*/ 990897 w 1350790"/>
                <a:gd name="connsiteY12-626" fmla="*/ 5068 h 1691784"/>
                <a:gd name="connsiteX13-627" fmla="*/ 388154 w 1350790"/>
                <a:gd name="connsiteY13-628" fmla="*/ 152311 h 1691784"/>
                <a:gd name="connsiteX14-629" fmla="*/ 3068 w 1350790"/>
                <a:gd name="connsiteY14-630" fmla="*/ 811034 h 1691784"/>
                <a:gd name="connsiteX15-631" fmla="*/ 162125 w 1350790"/>
                <a:gd name="connsiteY15-632" fmla="*/ 1369008 h 1691784"/>
                <a:gd name="connsiteX16-633" fmla="*/ 544529 w 1350790"/>
                <a:gd name="connsiteY16-634" fmla="*/ 1691784 h 1691784"/>
                <a:gd name="connsiteX0-635" fmla="*/ 584428 w 1381717"/>
                <a:gd name="connsiteY0-636" fmla="*/ 1663495 h 1691784"/>
                <a:gd name="connsiteX1-637" fmla="*/ 584428 w 1381717"/>
                <a:gd name="connsiteY1-638" fmla="*/ 1663495 h 1691784"/>
                <a:gd name="connsiteX2-639" fmla="*/ 571728 w 1381717"/>
                <a:gd name="connsiteY2-640" fmla="*/ 1422195 h 1691784"/>
                <a:gd name="connsiteX3-641" fmla="*/ 546328 w 1381717"/>
                <a:gd name="connsiteY3-642" fmla="*/ 1206295 h 1691784"/>
                <a:gd name="connsiteX4-643" fmla="*/ 533628 w 1381717"/>
                <a:gd name="connsiteY4-644" fmla="*/ 1041195 h 1691784"/>
                <a:gd name="connsiteX5-645" fmla="*/ 520928 w 1381717"/>
                <a:gd name="connsiteY5-646" fmla="*/ 837995 h 1691784"/>
                <a:gd name="connsiteX6-647" fmla="*/ 419328 w 1381717"/>
                <a:gd name="connsiteY6-648" fmla="*/ 825295 h 1691784"/>
                <a:gd name="connsiteX7-649" fmla="*/ 381228 w 1381717"/>
                <a:gd name="connsiteY7-650" fmla="*/ 787195 h 1691784"/>
                <a:gd name="connsiteX8-651" fmla="*/ 640742 w 1381717"/>
                <a:gd name="connsiteY8-652" fmla="*/ 407462 h 1691784"/>
                <a:gd name="connsiteX9-653" fmla="*/ 1066238 w 1381717"/>
                <a:gd name="connsiteY9-654" fmla="*/ 842032 h 1691784"/>
                <a:gd name="connsiteX10-655" fmla="*/ 1364928 w 1381717"/>
                <a:gd name="connsiteY10-656" fmla="*/ 428589 h 1691784"/>
                <a:gd name="connsiteX11-657" fmla="*/ 1306328 w 1381717"/>
                <a:gd name="connsiteY11-658" fmla="*/ 165101 h 1691784"/>
                <a:gd name="connsiteX12-659" fmla="*/ 990897 w 1381717"/>
                <a:gd name="connsiteY12-660" fmla="*/ 5068 h 1691784"/>
                <a:gd name="connsiteX13-661" fmla="*/ 388154 w 1381717"/>
                <a:gd name="connsiteY13-662" fmla="*/ 152311 h 1691784"/>
                <a:gd name="connsiteX14-663" fmla="*/ 3068 w 1381717"/>
                <a:gd name="connsiteY14-664" fmla="*/ 811034 h 1691784"/>
                <a:gd name="connsiteX15-665" fmla="*/ 162125 w 1381717"/>
                <a:gd name="connsiteY15-666" fmla="*/ 1369008 h 1691784"/>
                <a:gd name="connsiteX16-667" fmla="*/ 544529 w 1381717"/>
                <a:gd name="connsiteY16-668" fmla="*/ 1691784 h 1691784"/>
                <a:gd name="connsiteX0-669" fmla="*/ 584428 w 1370826"/>
                <a:gd name="connsiteY0-670" fmla="*/ 1663495 h 1691784"/>
                <a:gd name="connsiteX1-671" fmla="*/ 584428 w 1370826"/>
                <a:gd name="connsiteY1-672" fmla="*/ 1663495 h 1691784"/>
                <a:gd name="connsiteX2-673" fmla="*/ 571728 w 1370826"/>
                <a:gd name="connsiteY2-674" fmla="*/ 1422195 h 1691784"/>
                <a:gd name="connsiteX3-675" fmla="*/ 546328 w 1370826"/>
                <a:gd name="connsiteY3-676" fmla="*/ 1206295 h 1691784"/>
                <a:gd name="connsiteX4-677" fmla="*/ 533628 w 1370826"/>
                <a:gd name="connsiteY4-678" fmla="*/ 1041195 h 1691784"/>
                <a:gd name="connsiteX5-679" fmla="*/ 520928 w 1370826"/>
                <a:gd name="connsiteY5-680" fmla="*/ 837995 h 1691784"/>
                <a:gd name="connsiteX6-681" fmla="*/ 419328 w 1370826"/>
                <a:gd name="connsiteY6-682" fmla="*/ 825295 h 1691784"/>
                <a:gd name="connsiteX7-683" fmla="*/ 381228 w 1370826"/>
                <a:gd name="connsiteY7-684" fmla="*/ 787195 h 1691784"/>
                <a:gd name="connsiteX8-685" fmla="*/ 640742 w 1370826"/>
                <a:gd name="connsiteY8-686" fmla="*/ 407462 h 1691784"/>
                <a:gd name="connsiteX9-687" fmla="*/ 1216924 w 1370826"/>
                <a:gd name="connsiteY9-688" fmla="*/ 741286 h 1691784"/>
                <a:gd name="connsiteX10-689" fmla="*/ 1364928 w 1370826"/>
                <a:gd name="connsiteY10-690" fmla="*/ 428589 h 1691784"/>
                <a:gd name="connsiteX11-691" fmla="*/ 1306328 w 1370826"/>
                <a:gd name="connsiteY11-692" fmla="*/ 165101 h 1691784"/>
                <a:gd name="connsiteX12-693" fmla="*/ 990897 w 1370826"/>
                <a:gd name="connsiteY12-694" fmla="*/ 5068 h 1691784"/>
                <a:gd name="connsiteX13-695" fmla="*/ 388154 w 1370826"/>
                <a:gd name="connsiteY13-696" fmla="*/ 152311 h 1691784"/>
                <a:gd name="connsiteX14-697" fmla="*/ 3068 w 1370826"/>
                <a:gd name="connsiteY14-698" fmla="*/ 811034 h 1691784"/>
                <a:gd name="connsiteX15-699" fmla="*/ 162125 w 1370826"/>
                <a:gd name="connsiteY15-700" fmla="*/ 1369008 h 1691784"/>
                <a:gd name="connsiteX16-701" fmla="*/ 544529 w 1370826"/>
                <a:gd name="connsiteY16-702" fmla="*/ 1691784 h 1691784"/>
                <a:gd name="connsiteX0-703" fmla="*/ 584428 w 1370826"/>
                <a:gd name="connsiteY0-704" fmla="*/ 1663495 h 1691784"/>
                <a:gd name="connsiteX1-705" fmla="*/ 584428 w 1370826"/>
                <a:gd name="connsiteY1-706" fmla="*/ 1663495 h 1691784"/>
                <a:gd name="connsiteX2-707" fmla="*/ 571728 w 1370826"/>
                <a:gd name="connsiteY2-708" fmla="*/ 1422195 h 1691784"/>
                <a:gd name="connsiteX3-709" fmla="*/ 546328 w 1370826"/>
                <a:gd name="connsiteY3-710" fmla="*/ 1206295 h 1691784"/>
                <a:gd name="connsiteX4-711" fmla="*/ 533628 w 1370826"/>
                <a:gd name="connsiteY4-712" fmla="*/ 1041195 h 1691784"/>
                <a:gd name="connsiteX5-713" fmla="*/ 520928 w 1370826"/>
                <a:gd name="connsiteY5-714" fmla="*/ 837995 h 1691784"/>
                <a:gd name="connsiteX6-715" fmla="*/ 419328 w 1370826"/>
                <a:gd name="connsiteY6-716" fmla="*/ 825295 h 1691784"/>
                <a:gd name="connsiteX7-717" fmla="*/ 381228 w 1370826"/>
                <a:gd name="connsiteY7-718" fmla="*/ 787195 h 1691784"/>
                <a:gd name="connsiteX8-719" fmla="*/ 824914 w 1370826"/>
                <a:gd name="connsiteY8-720" fmla="*/ 864692 h 1691784"/>
                <a:gd name="connsiteX9-721" fmla="*/ 1216924 w 1370826"/>
                <a:gd name="connsiteY9-722" fmla="*/ 741286 h 1691784"/>
                <a:gd name="connsiteX10-723" fmla="*/ 1364928 w 1370826"/>
                <a:gd name="connsiteY10-724" fmla="*/ 428589 h 1691784"/>
                <a:gd name="connsiteX11-725" fmla="*/ 1306328 w 1370826"/>
                <a:gd name="connsiteY11-726" fmla="*/ 165101 h 1691784"/>
                <a:gd name="connsiteX12-727" fmla="*/ 990897 w 1370826"/>
                <a:gd name="connsiteY12-728" fmla="*/ 5068 h 1691784"/>
                <a:gd name="connsiteX13-729" fmla="*/ 388154 w 1370826"/>
                <a:gd name="connsiteY13-730" fmla="*/ 152311 h 1691784"/>
                <a:gd name="connsiteX14-731" fmla="*/ 3068 w 1370826"/>
                <a:gd name="connsiteY14-732" fmla="*/ 811034 h 1691784"/>
                <a:gd name="connsiteX15-733" fmla="*/ 162125 w 1370826"/>
                <a:gd name="connsiteY15-734" fmla="*/ 1369008 h 1691784"/>
                <a:gd name="connsiteX16-735" fmla="*/ 544529 w 1370826"/>
                <a:gd name="connsiteY16-736" fmla="*/ 1691784 h 1691784"/>
                <a:gd name="connsiteX0-737" fmla="*/ 584428 w 1370826"/>
                <a:gd name="connsiteY0-738" fmla="*/ 1663495 h 1691784"/>
                <a:gd name="connsiteX1-739" fmla="*/ 584428 w 1370826"/>
                <a:gd name="connsiteY1-740" fmla="*/ 1663495 h 1691784"/>
                <a:gd name="connsiteX2-741" fmla="*/ 504757 w 1370826"/>
                <a:gd name="connsiteY2-742" fmla="*/ 1577188 h 1691784"/>
                <a:gd name="connsiteX3-743" fmla="*/ 546328 w 1370826"/>
                <a:gd name="connsiteY3-744" fmla="*/ 1206295 h 1691784"/>
                <a:gd name="connsiteX4-745" fmla="*/ 533628 w 1370826"/>
                <a:gd name="connsiteY4-746" fmla="*/ 1041195 h 1691784"/>
                <a:gd name="connsiteX5-747" fmla="*/ 520928 w 1370826"/>
                <a:gd name="connsiteY5-748" fmla="*/ 837995 h 1691784"/>
                <a:gd name="connsiteX6-749" fmla="*/ 419328 w 1370826"/>
                <a:gd name="connsiteY6-750" fmla="*/ 825295 h 1691784"/>
                <a:gd name="connsiteX7-751" fmla="*/ 381228 w 1370826"/>
                <a:gd name="connsiteY7-752" fmla="*/ 787195 h 1691784"/>
                <a:gd name="connsiteX8-753" fmla="*/ 824914 w 1370826"/>
                <a:gd name="connsiteY8-754" fmla="*/ 864692 h 1691784"/>
                <a:gd name="connsiteX9-755" fmla="*/ 1216924 w 1370826"/>
                <a:gd name="connsiteY9-756" fmla="*/ 741286 h 1691784"/>
                <a:gd name="connsiteX10-757" fmla="*/ 1364928 w 1370826"/>
                <a:gd name="connsiteY10-758" fmla="*/ 428589 h 1691784"/>
                <a:gd name="connsiteX11-759" fmla="*/ 1306328 w 1370826"/>
                <a:gd name="connsiteY11-760" fmla="*/ 165101 h 1691784"/>
                <a:gd name="connsiteX12-761" fmla="*/ 990897 w 1370826"/>
                <a:gd name="connsiteY12-762" fmla="*/ 5068 h 1691784"/>
                <a:gd name="connsiteX13-763" fmla="*/ 388154 w 1370826"/>
                <a:gd name="connsiteY13-764" fmla="*/ 152311 h 1691784"/>
                <a:gd name="connsiteX14-765" fmla="*/ 3068 w 1370826"/>
                <a:gd name="connsiteY14-766" fmla="*/ 811034 h 1691784"/>
                <a:gd name="connsiteX15-767" fmla="*/ 162125 w 1370826"/>
                <a:gd name="connsiteY15-768" fmla="*/ 1369008 h 1691784"/>
                <a:gd name="connsiteX16-769" fmla="*/ 544529 w 1370826"/>
                <a:gd name="connsiteY16-770" fmla="*/ 1691784 h 1691784"/>
                <a:gd name="connsiteX0-771" fmla="*/ 584428 w 1370826"/>
                <a:gd name="connsiteY0-772" fmla="*/ 1663495 h 1691784"/>
                <a:gd name="connsiteX1-773" fmla="*/ 584428 w 1370826"/>
                <a:gd name="connsiteY1-774" fmla="*/ 1663495 h 1691784"/>
                <a:gd name="connsiteX2-775" fmla="*/ 504757 w 1370826"/>
                <a:gd name="connsiteY2-776" fmla="*/ 1577188 h 1691784"/>
                <a:gd name="connsiteX3-777" fmla="*/ 429128 w 1370826"/>
                <a:gd name="connsiteY3-778" fmla="*/ 1330290 h 1691784"/>
                <a:gd name="connsiteX4-779" fmla="*/ 533628 w 1370826"/>
                <a:gd name="connsiteY4-780" fmla="*/ 1041195 h 1691784"/>
                <a:gd name="connsiteX5-781" fmla="*/ 520928 w 1370826"/>
                <a:gd name="connsiteY5-782" fmla="*/ 837995 h 1691784"/>
                <a:gd name="connsiteX6-783" fmla="*/ 419328 w 1370826"/>
                <a:gd name="connsiteY6-784" fmla="*/ 825295 h 1691784"/>
                <a:gd name="connsiteX7-785" fmla="*/ 381228 w 1370826"/>
                <a:gd name="connsiteY7-786" fmla="*/ 787195 h 1691784"/>
                <a:gd name="connsiteX8-787" fmla="*/ 824914 w 1370826"/>
                <a:gd name="connsiteY8-788" fmla="*/ 864692 h 1691784"/>
                <a:gd name="connsiteX9-789" fmla="*/ 1216924 w 1370826"/>
                <a:gd name="connsiteY9-790" fmla="*/ 741286 h 1691784"/>
                <a:gd name="connsiteX10-791" fmla="*/ 1364928 w 1370826"/>
                <a:gd name="connsiteY10-792" fmla="*/ 428589 h 1691784"/>
                <a:gd name="connsiteX11-793" fmla="*/ 1306328 w 1370826"/>
                <a:gd name="connsiteY11-794" fmla="*/ 165101 h 1691784"/>
                <a:gd name="connsiteX12-795" fmla="*/ 990897 w 1370826"/>
                <a:gd name="connsiteY12-796" fmla="*/ 5068 h 1691784"/>
                <a:gd name="connsiteX13-797" fmla="*/ 388154 w 1370826"/>
                <a:gd name="connsiteY13-798" fmla="*/ 152311 h 1691784"/>
                <a:gd name="connsiteX14-799" fmla="*/ 3068 w 1370826"/>
                <a:gd name="connsiteY14-800" fmla="*/ 811034 h 1691784"/>
                <a:gd name="connsiteX15-801" fmla="*/ 162125 w 1370826"/>
                <a:gd name="connsiteY15-802" fmla="*/ 1369008 h 1691784"/>
                <a:gd name="connsiteX16-803" fmla="*/ 544529 w 1370826"/>
                <a:gd name="connsiteY16-804" fmla="*/ 1691784 h 1691784"/>
                <a:gd name="connsiteX0-805" fmla="*/ 584428 w 1370826"/>
                <a:gd name="connsiteY0-806" fmla="*/ 1663495 h 1691784"/>
                <a:gd name="connsiteX1-807" fmla="*/ 584428 w 1370826"/>
                <a:gd name="connsiteY1-808" fmla="*/ 1663495 h 1691784"/>
                <a:gd name="connsiteX2-809" fmla="*/ 504757 w 1370826"/>
                <a:gd name="connsiteY2-810" fmla="*/ 1577188 h 1691784"/>
                <a:gd name="connsiteX3-811" fmla="*/ 429128 w 1370826"/>
                <a:gd name="connsiteY3-812" fmla="*/ 1330290 h 1691784"/>
                <a:gd name="connsiteX4-813" fmla="*/ 458285 w 1370826"/>
                <a:gd name="connsiteY4-814" fmla="*/ 1134191 h 1691784"/>
                <a:gd name="connsiteX5-815" fmla="*/ 520928 w 1370826"/>
                <a:gd name="connsiteY5-816" fmla="*/ 837995 h 1691784"/>
                <a:gd name="connsiteX6-817" fmla="*/ 419328 w 1370826"/>
                <a:gd name="connsiteY6-818" fmla="*/ 825295 h 1691784"/>
                <a:gd name="connsiteX7-819" fmla="*/ 381228 w 1370826"/>
                <a:gd name="connsiteY7-820" fmla="*/ 787195 h 1691784"/>
                <a:gd name="connsiteX8-821" fmla="*/ 824914 w 1370826"/>
                <a:gd name="connsiteY8-822" fmla="*/ 864692 h 1691784"/>
                <a:gd name="connsiteX9-823" fmla="*/ 1216924 w 1370826"/>
                <a:gd name="connsiteY9-824" fmla="*/ 741286 h 1691784"/>
                <a:gd name="connsiteX10-825" fmla="*/ 1364928 w 1370826"/>
                <a:gd name="connsiteY10-826" fmla="*/ 428589 h 1691784"/>
                <a:gd name="connsiteX11-827" fmla="*/ 1306328 w 1370826"/>
                <a:gd name="connsiteY11-828" fmla="*/ 165101 h 1691784"/>
                <a:gd name="connsiteX12-829" fmla="*/ 990897 w 1370826"/>
                <a:gd name="connsiteY12-830" fmla="*/ 5068 h 1691784"/>
                <a:gd name="connsiteX13-831" fmla="*/ 388154 w 1370826"/>
                <a:gd name="connsiteY13-832" fmla="*/ 152311 h 1691784"/>
                <a:gd name="connsiteX14-833" fmla="*/ 3068 w 1370826"/>
                <a:gd name="connsiteY14-834" fmla="*/ 811034 h 1691784"/>
                <a:gd name="connsiteX15-835" fmla="*/ 162125 w 1370826"/>
                <a:gd name="connsiteY15-836" fmla="*/ 1369008 h 1691784"/>
                <a:gd name="connsiteX16-837" fmla="*/ 544529 w 1370826"/>
                <a:gd name="connsiteY16-838" fmla="*/ 1691784 h 1691784"/>
                <a:gd name="connsiteX0-839" fmla="*/ 584428 w 1370826"/>
                <a:gd name="connsiteY0-840" fmla="*/ 1663495 h 1691784"/>
                <a:gd name="connsiteX1-841" fmla="*/ 584428 w 1370826"/>
                <a:gd name="connsiteY1-842" fmla="*/ 1663495 h 1691784"/>
                <a:gd name="connsiteX2-843" fmla="*/ 504757 w 1370826"/>
                <a:gd name="connsiteY2-844" fmla="*/ 1577188 h 1691784"/>
                <a:gd name="connsiteX3-845" fmla="*/ 429128 w 1370826"/>
                <a:gd name="connsiteY3-846" fmla="*/ 1330290 h 1691784"/>
                <a:gd name="connsiteX4-847" fmla="*/ 458285 w 1370826"/>
                <a:gd name="connsiteY4-848" fmla="*/ 1134191 h 1691784"/>
                <a:gd name="connsiteX5-849" fmla="*/ 512557 w 1370826"/>
                <a:gd name="connsiteY5-850" fmla="*/ 1016237 h 1691784"/>
                <a:gd name="connsiteX6-851" fmla="*/ 419328 w 1370826"/>
                <a:gd name="connsiteY6-852" fmla="*/ 825295 h 1691784"/>
                <a:gd name="connsiteX7-853" fmla="*/ 381228 w 1370826"/>
                <a:gd name="connsiteY7-854" fmla="*/ 787195 h 1691784"/>
                <a:gd name="connsiteX8-855" fmla="*/ 824914 w 1370826"/>
                <a:gd name="connsiteY8-856" fmla="*/ 864692 h 1691784"/>
                <a:gd name="connsiteX9-857" fmla="*/ 1216924 w 1370826"/>
                <a:gd name="connsiteY9-858" fmla="*/ 741286 h 1691784"/>
                <a:gd name="connsiteX10-859" fmla="*/ 1364928 w 1370826"/>
                <a:gd name="connsiteY10-860" fmla="*/ 428589 h 1691784"/>
                <a:gd name="connsiteX11-861" fmla="*/ 1306328 w 1370826"/>
                <a:gd name="connsiteY11-862" fmla="*/ 165101 h 1691784"/>
                <a:gd name="connsiteX12-863" fmla="*/ 990897 w 1370826"/>
                <a:gd name="connsiteY12-864" fmla="*/ 5068 h 1691784"/>
                <a:gd name="connsiteX13-865" fmla="*/ 388154 w 1370826"/>
                <a:gd name="connsiteY13-866" fmla="*/ 152311 h 1691784"/>
                <a:gd name="connsiteX14-867" fmla="*/ 3068 w 1370826"/>
                <a:gd name="connsiteY14-868" fmla="*/ 811034 h 1691784"/>
                <a:gd name="connsiteX15-869" fmla="*/ 162125 w 1370826"/>
                <a:gd name="connsiteY15-870" fmla="*/ 1369008 h 1691784"/>
                <a:gd name="connsiteX16-871" fmla="*/ 544529 w 1370826"/>
                <a:gd name="connsiteY16-872" fmla="*/ 1691784 h 1691784"/>
                <a:gd name="connsiteX0-873" fmla="*/ 584428 w 1370826"/>
                <a:gd name="connsiteY0-874" fmla="*/ 1663495 h 1691784"/>
                <a:gd name="connsiteX1-875" fmla="*/ 584428 w 1370826"/>
                <a:gd name="connsiteY1-876" fmla="*/ 1663495 h 1691784"/>
                <a:gd name="connsiteX2-877" fmla="*/ 504757 w 1370826"/>
                <a:gd name="connsiteY2-878" fmla="*/ 1577188 h 1691784"/>
                <a:gd name="connsiteX3-879" fmla="*/ 429128 w 1370826"/>
                <a:gd name="connsiteY3-880" fmla="*/ 1330290 h 1691784"/>
                <a:gd name="connsiteX4-881" fmla="*/ 458285 w 1370826"/>
                <a:gd name="connsiteY4-882" fmla="*/ 1134191 h 1691784"/>
                <a:gd name="connsiteX5-883" fmla="*/ 512557 w 1370826"/>
                <a:gd name="connsiteY5-884" fmla="*/ 1016237 h 1691784"/>
                <a:gd name="connsiteX6-885" fmla="*/ 419328 w 1370826"/>
                <a:gd name="connsiteY6-886" fmla="*/ 825295 h 1691784"/>
                <a:gd name="connsiteX7-887" fmla="*/ 381228 w 1370826"/>
                <a:gd name="connsiteY7-888" fmla="*/ 787195 h 1691784"/>
                <a:gd name="connsiteX8-889" fmla="*/ 1042571 w 1370826"/>
                <a:gd name="connsiteY8-890" fmla="*/ 833694 h 1691784"/>
                <a:gd name="connsiteX9-891" fmla="*/ 1216924 w 1370826"/>
                <a:gd name="connsiteY9-892" fmla="*/ 741286 h 1691784"/>
                <a:gd name="connsiteX10-893" fmla="*/ 1364928 w 1370826"/>
                <a:gd name="connsiteY10-894" fmla="*/ 428589 h 1691784"/>
                <a:gd name="connsiteX11-895" fmla="*/ 1306328 w 1370826"/>
                <a:gd name="connsiteY11-896" fmla="*/ 165101 h 1691784"/>
                <a:gd name="connsiteX12-897" fmla="*/ 990897 w 1370826"/>
                <a:gd name="connsiteY12-898" fmla="*/ 5068 h 1691784"/>
                <a:gd name="connsiteX13-899" fmla="*/ 388154 w 1370826"/>
                <a:gd name="connsiteY13-900" fmla="*/ 152311 h 1691784"/>
                <a:gd name="connsiteX14-901" fmla="*/ 3068 w 1370826"/>
                <a:gd name="connsiteY14-902" fmla="*/ 811034 h 1691784"/>
                <a:gd name="connsiteX15-903" fmla="*/ 162125 w 1370826"/>
                <a:gd name="connsiteY15-904" fmla="*/ 1369008 h 1691784"/>
                <a:gd name="connsiteX16-905" fmla="*/ 544529 w 1370826"/>
                <a:gd name="connsiteY16-906" fmla="*/ 1691784 h 1691784"/>
                <a:gd name="connsiteX0-907" fmla="*/ 584428 w 1370826"/>
                <a:gd name="connsiteY0-908" fmla="*/ 1663495 h 1691784"/>
                <a:gd name="connsiteX1-909" fmla="*/ 584428 w 1370826"/>
                <a:gd name="connsiteY1-910" fmla="*/ 1663495 h 1691784"/>
                <a:gd name="connsiteX2-911" fmla="*/ 504757 w 1370826"/>
                <a:gd name="connsiteY2-912" fmla="*/ 1577188 h 1691784"/>
                <a:gd name="connsiteX3-913" fmla="*/ 429128 w 1370826"/>
                <a:gd name="connsiteY3-914" fmla="*/ 1330290 h 1691784"/>
                <a:gd name="connsiteX4-915" fmla="*/ 458285 w 1370826"/>
                <a:gd name="connsiteY4-916" fmla="*/ 1134191 h 1691784"/>
                <a:gd name="connsiteX5-917" fmla="*/ 512557 w 1370826"/>
                <a:gd name="connsiteY5-918" fmla="*/ 1016237 h 1691784"/>
                <a:gd name="connsiteX6-919" fmla="*/ 419328 w 1370826"/>
                <a:gd name="connsiteY6-920" fmla="*/ 825295 h 1691784"/>
                <a:gd name="connsiteX7-921" fmla="*/ 749571 w 1370826"/>
                <a:gd name="connsiteY7-922" fmla="*/ 864692 h 1691784"/>
                <a:gd name="connsiteX8-923" fmla="*/ 1042571 w 1370826"/>
                <a:gd name="connsiteY8-924" fmla="*/ 833694 h 1691784"/>
                <a:gd name="connsiteX9-925" fmla="*/ 1216924 w 1370826"/>
                <a:gd name="connsiteY9-926" fmla="*/ 741286 h 1691784"/>
                <a:gd name="connsiteX10-927" fmla="*/ 1364928 w 1370826"/>
                <a:gd name="connsiteY10-928" fmla="*/ 428589 h 1691784"/>
                <a:gd name="connsiteX11-929" fmla="*/ 1306328 w 1370826"/>
                <a:gd name="connsiteY11-930" fmla="*/ 165101 h 1691784"/>
                <a:gd name="connsiteX12-931" fmla="*/ 990897 w 1370826"/>
                <a:gd name="connsiteY12-932" fmla="*/ 5068 h 1691784"/>
                <a:gd name="connsiteX13-933" fmla="*/ 388154 w 1370826"/>
                <a:gd name="connsiteY13-934" fmla="*/ 152311 h 1691784"/>
                <a:gd name="connsiteX14-935" fmla="*/ 3068 w 1370826"/>
                <a:gd name="connsiteY14-936" fmla="*/ 811034 h 1691784"/>
                <a:gd name="connsiteX15-937" fmla="*/ 162125 w 1370826"/>
                <a:gd name="connsiteY15-938" fmla="*/ 1369008 h 1691784"/>
                <a:gd name="connsiteX16-939" fmla="*/ 544529 w 1370826"/>
                <a:gd name="connsiteY16-940" fmla="*/ 1691784 h 1691784"/>
                <a:gd name="connsiteX0-941" fmla="*/ 584428 w 1370826"/>
                <a:gd name="connsiteY0-942" fmla="*/ 1663495 h 1691784"/>
                <a:gd name="connsiteX1-943" fmla="*/ 584428 w 1370826"/>
                <a:gd name="connsiteY1-944" fmla="*/ 1663495 h 1691784"/>
                <a:gd name="connsiteX2-945" fmla="*/ 504757 w 1370826"/>
                <a:gd name="connsiteY2-946" fmla="*/ 1577188 h 1691784"/>
                <a:gd name="connsiteX3-947" fmla="*/ 429128 w 1370826"/>
                <a:gd name="connsiteY3-948" fmla="*/ 1330290 h 1691784"/>
                <a:gd name="connsiteX4-949" fmla="*/ 458285 w 1370826"/>
                <a:gd name="connsiteY4-950" fmla="*/ 1134191 h 1691784"/>
                <a:gd name="connsiteX5-951" fmla="*/ 512557 w 1370826"/>
                <a:gd name="connsiteY5-952" fmla="*/ 1016237 h 1691784"/>
                <a:gd name="connsiteX6-953" fmla="*/ 595128 w 1370826"/>
                <a:gd name="connsiteY6-954" fmla="*/ 957040 h 1691784"/>
                <a:gd name="connsiteX7-955" fmla="*/ 749571 w 1370826"/>
                <a:gd name="connsiteY7-956" fmla="*/ 864692 h 1691784"/>
                <a:gd name="connsiteX8-957" fmla="*/ 1042571 w 1370826"/>
                <a:gd name="connsiteY8-958" fmla="*/ 833694 h 1691784"/>
                <a:gd name="connsiteX9-959" fmla="*/ 1216924 w 1370826"/>
                <a:gd name="connsiteY9-960" fmla="*/ 741286 h 1691784"/>
                <a:gd name="connsiteX10-961" fmla="*/ 1364928 w 1370826"/>
                <a:gd name="connsiteY10-962" fmla="*/ 428589 h 1691784"/>
                <a:gd name="connsiteX11-963" fmla="*/ 1306328 w 1370826"/>
                <a:gd name="connsiteY11-964" fmla="*/ 165101 h 1691784"/>
                <a:gd name="connsiteX12-965" fmla="*/ 990897 w 1370826"/>
                <a:gd name="connsiteY12-966" fmla="*/ 5068 h 1691784"/>
                <a:gd name="connsiteX13-967" fmla="*/ 388154 w 1370826"/>
                <a:gd name="connsiteY13-968" fmla="*/ 152311 h 1691784"/>
                <a:gd name="connsiteX14-969" fmla="*/ 3068 w 1370826"/>
                <a:gd name="connsiteY14-970" fmla="*/ 811034 h 1691784"/>
                <a:gd name="connsiteX15-971" fmla="*/ 162125 w 1370826"/>
                <a:gd name="connsiteY15-972" fmla="*/ 1369008 h 1691784"/>
                <a:gd name="connsiteX16-973" fmla="*/ 544529 w 1370826"/>
                <a:gd name="connsiteY16-974" fmla="*/ 1691784 h 1691784"/>
                <a:gd name="connsiteX0-975" fmla="*/ 584428 w 1387317"/>
                <a:gd name="connsiteY0-976" fmla="*/ 1663495 h 1691784"/>
                <a:gd name="connsiteX1-977" fmla="*/ 584428 w 1387317"/>
                <a:gd name="connsiteY1-978" fmla="*/ 1663495 h 1691784"/>
                <a:gd name="connsiteX2-979" fmla="*/ 504757 w 1387317"/>
                <a:gd name="connsiteY2-980" fmla="*/ 1577188 h 1691784"/>
                <a:gd name="connsiteX3-981" fmla="*/ 429128 w 1387317"/>
                <a:gd name="connsiteY3-982" fmla="*/ 1330290 h 1691784"/>
                <a:gd name="connsiteX4-983" fmla="*/ 458285 w 1387317"/>
                <a:gd name="connsiteY4-984" fmla="*/ 1134191 h 1691784"/>
                <a:gd name="connsiteX5-985" fmla="*/ 512557 w 1387317"/>
                <a:gd name="connsiteY5-986" fmla="*/ 1016237 h 1691784"/>
                <a:gd name="connsiteX6-987" fmla="*/ 595128 w 1387317"/>
                <a:gd name="connsiteY6-988" fmla="*/ 957040 h 1691784"/>
                <a:gd name="connsiteX7-989" fmla="*/ 749571 w 1387317"/>
                <a:gd name="connsiteY7-990" fmla="*/ 864692 h 1691784"/>
                <a:gd name="connsiteX8-991" fmla="*/ 1042571 w 1387317"/>
                <a:gd name="connsiteY8-992" fmla="*/ 833694 h 1691784"/>
                <a:gd name="connsiteX9-993" fmla="*/ 1309010 w 1387317"/>
                <a:gd name="connsiteY9-994" fmla="*/ 609542 h 1691784"/>
                <a:gd name="connsiteX10-995" fmla="*/ 1364928 w 1387317"/>
                <a:gd name="connsiteY10-996" fmla="*/ 428589 h 1691784"/>
                <a:gd name="connsiteX11-997" fmla="*/ 1306328 w 1387317"/>
                <a:gd name="connsiteY11-998" fmla="*/ 165101 h 1691784"/>
                <a:gd name="connsiteX12-999" fmla="*/ 990897 w 1387317"/>
                <a:gd name="connsiteY12-1000" fmla="*/ 5068 h 1691784"/>
                <a:gd name="connsiteX13-1001" fmla="*/ 388154 w 1387317"/>
                <a:gd name="connsiteY13-1002" fmla="*/ 152311 h 1691784"/>
                <a:gd name="connsiteX14-1003" fmla="*/ 3068 w 1387317"/>
                <a:gd name="connsiteY14-1004" fmla="*/ 811034 h 1691784"/>
                <a:gd name="connsiteX15-1005" fmla="*/ 162125 w 1387317"/>
                <a:gd name="connsiteY15-1006" fmla="*/ 1369008 h 1691784"/>
                <a:gd name="connsiteX16-1007" fmla="*/ 544529 w 1387317"/>
                <a:gd name="connsiteY16-1008" fmla="*/ 1691784 h 1691784"/>
                <a:gd name="connsiteX0-1009" fmla="*/ 584428 w 1387317"/>
                <a:gd name="connsiteY0-1010" fmla="*/ 1663495 h 1691784"/>
                <a:gd name="connsiteX1-1011" fmla="*/ 584428 w 1387317"/>
                <a:gd name="connsiteY1-1012" fmla="*/ 1663495 h 1691784"/>
                <a:gd name="connsiteX2-1013" fmla="*/ 504757 w 1387317"/>
                <a:gd name="connsiteY2-1014" fmla="*/ 1577188 h 1691784"/>
                <a:gd name="connsiteX3-1015" fmla="*/ 429128 w 1387317"/>
                <a:gd name="connsiteY3-1016" fmla="*/ 1330290 h 1691784"/>
                <a:gd name="connsiteX4-1017" fmla="*/ 458285 w 1387317"/>
                <a:gd name="connsiteY4-1018" fmla="*/ 1134191 h 1691784"/>
                <a:gd name="connsiteX5-1019" fmla="*/ 512557 w 1387317"/>
                <a:gd name="connsiteY5-1020" fmla="*/ 1016237 h 1691784"/>
                <a:gd name="connsiteX6-1021" fmla="*/ 595128 w 1387317"/>
                <a:gd name="connsiteY6-1022" fmla="*/ 957040 h 1691784"/>
                <a:gd name="connsiteX7-1023" fmla="*/ 749571 w 1387317"/>
                <a:gd name="connsiteY7-1024" fmla="*/ 864692 h 1691784"/>
                <a:gd name="connsiteX8-1025" fmla="*/ 1042571 w 1387317"/>
                <a:gd name="connsiteY8-1026" fmla="*/ 833694 h 1691784"/>
                <a:gd name="connsiteX9-1027" fmla="*/ 1309010 w 1387317"/>
                <a:gd name="connsiteY9-1028" fmla="*/ 609542 h 1691784"/>
                <a:gd name="connsiteX10-1029" fmla="*/ 1364928 w 1387317"/>
                <a:gd name="connsiteY10-1030" fmla="*/ 428589 h 1691784"/>
                <a:gd name="connsiteX11-1031" fmla="*/ 1306328 w 1387317"/>
                <a:gd name="connsiteY11-1032" fmla="*/ 165101 h 1691784"/>
                <a:gd name="connsiteX12-1033" fmla="*/ 990897 w 1387317"/>
                <a:gd name="connsiteY12-1034" fmla="*/ 5068 h 1691784"/>
                <a:gd name="connsiteX13-1035" fmla="*/ 388154 w 1387317"/>
                <a:gd name="connsiteY13-1036" fmla="*/ 152311 h 1691784"/>
                <a:gd name="connsiteX14-1037" fmla="*/ 3068 w 1387317"/>
                <a:gd name="connsiteY14-1038" fmla="*/ 811034 h 1691784"/>
                <a:gd name="connsiteX15-1039" fmla="*/ 162125 w 1387317"/>
                <a:gd name="connsiteY15-1040" fmla="*/ 1369008 h 1691784"/>
                <a:gd name="connsiteX16-1041" fmla="*/ 544529 w 1387317"/>
                <a:gd name="connsiteY16-1042" fmla="*/ 1691784 h 1691784"/>
                <a:gd name="connsiteX0-1043" fmla="*/ 584428 w 1369065"/>
                <a:gd name="connsiteY0-1044" fmla="*/ 1663495 h 1691784"/>
                <a:gd name="connsiteX1-1045" fmla="*/ 584428 w 1369065"/>
                <a:gd name="connsiteY1-1046" fmla="*/ 1663495 h 1691784"/>
                <a:gd name="connsiteX2-1047" fmla="*/ 504757 w 1369065"/>
                <a:gd name="connsiteY2-1048" fmla="*/ 1577188 h 1691784"/>
                <a:gd name="connsiteX3-1049" fmla="*/ 429128 w 1369065"/>
                <a:gd name="connsiteY3-1050" fmla="*/ 1330290 h 1691784"/>
                <a:gd name="connsiteX4-1051" fmla="*/ 458285 w 1369065"/>
                <a:gd name="connsiteY4-1052" fmla="*/ 1134191 h 1691784"/>
                <a:gd name="connsiteX5-1053" fmla="*/ 512557 w 1369065"/>
                <a:gd name="connsiteY5-1054" fmla="*/ 1016237 h 1691784"/>
                <a:gd name="connsiteX6-1055" fmla="*/ 595128 w 1369065"/>
                <a:gd name="connsiteY6-1056" fmla="*/ 957040 h 1691784"/>
                <a:gd name="connsiteX7-1057" fmla="*/ 749571 w 1369065"/>
                <a:gd name="connsiteY7-1058" fmla="*/ 864692 h 1691784"/>
                <a:gd name="connsiteX8-1059" fmla="*/ 1042571 w 1369065"/>
                <a:gd name="connsiteY8-1060" fmla="*/ 833694 h 1691784"/>
                <a:gd name="connsiteX9-1061" fmla="*/ 1242039 w 1369065"/>
                <a:gd name="connsiteY9-1062" fmla="*/ 687039 h 1691784"/>
                <a:gd name="connsiteX10-1063" fmla="*/ 1364928 w 1369065"/>
                <a:gd name="connsiteY10-1064" fmla="*/ 428589 h 1691784"/>
                <a:gd name="connsiteX11-1065" fmla="*/ 1306328 w 1369065"/>
                <a:gd name="connsiteY11-1066" fmla="*/ 165101 h 1691784"/>
                <a:gd name="connsiteX12-1067" fmla="*/ 990897 w 1369065"/>
                <a:gd name="connsiteY12-1068" fmla="*/ 5068 h 1691784"/>
                <a:gd name="connsiteX13-1069" fmla="*/ 388154 w 1369065"/>
                <a:gd name="connsiteY13-1070" fmla="*/ 152311 h 1691784"/>
                <a:gd name="connsiteX14-1071" fmla="*/ 3068 w 1369065"/>
                <a:gd name="connsiteY14-1072" fmla="*/ 811034 h 1691784"/>
                <a:gd name="connsiteX15-1073" fmla="*/ 162125 w 1369065"/>
                <a:gd name="connsiteY15-1074" fmla="*/ 1369008 h 1691784"/>
                <a:gd name="connsiteX16-1075" fmla="*/ 544529 w 1369065"/>
                <a:gd name="connsiteY16-1076" fmla="*/ 1691784 h 1691784"/>
                <a:gd name="connsiteX0-1077" fmla="*/ 584428 w 1369065"/>
                <a:gd name="connsiteY0-1078" fmla="*/ 1662615 h 1690904"/>
                <a:gd name="connsiteX1-1079" fmla="*/ 584428 w 1369065"/>
                <a:gd name="connsiteY1-1080" fmla="*/ 1662615 h 1690904"/>
                <a:gd name="connsiteX2-1081" fmla="*/ 504757 w 1369065"/>
                <a:gd name="connsiteY2-1082" fmla="*/ 1576308 h 1690904"/>
                <a:gd name="connsiteX3-1083" fmla="*/ 429128 w 1369065"/>
                <a:gd name="connsiteY3-1084" fmla="*/ 1329410 h 1690904"/>
                <a:gd name="connsiteX4-1085" fmla="*/ 458285 w 1369065"/>
                <a:gd name="connsiteY4-1086" fmla="*/ 1133311 h 1690904"/>
                <a:gd name="connsiteX5-1087" fmla="*/ 512557 w 1369065"/>
                <a:gd name="connsiteY5-1088" fmla="*/ 1015357 h 1690904"/>
                <a:gd name="connsiteX6-1089" fmla="*/ 595128 w 1369065"/>
                <a:gd name="connsiteY6-1090" fmla="*/ 956160 h 1690904"/>
                <a:gd name="connsiteX7-1091" fmla="*/ 749571 w 1369065"/>
                <a:gd name="connsiteY7-1092" fmla="*/ 863812 h 1690904"/>
                <a:gd name="connsiteX8-1093" fmla="*/ 1042571 w 1369065"/>
                <a:gd name="connsiteY8-1094" fmla="*/ 832814 h 1690904"/>
                <a:gd name="connsiteX9-1095" fmla="*/ 1242039 w 1369065"/>
                <a:gd name="connsiteY9-1096" fmla="*/ 686159 h 1690904"/>
                <a:gd name="connsiteX10-1097" fmla="*/ 1364928 w 1369065"/>
                <a:gd name="connsiteY10-1098" fmla="*/ 427709 h 1690904"/>
                <a:gd name="connsiteX11-1099" fmla="*/ 1306328 w 1369065"/>
                <a:gd name="connsiteY11-1100" fmla="*/ 164221 h 1690904"/>
                <a:gd name="connsiteX12-1101" fmla="*/ 990897 w 1369065"/>
                <a:gd name="connsiteY12-1102" fmla="*/ 4188 h 1690904"/>
                <a:gd name="connsiteX13-1103" fmla="*/ 388154 w 1369065"/>
                <a:gd name="connsiteY13-1104" fmla="*/ 151431 h 1690904"/>
                <a:gd name="connsiteX14-1105" fmla="*/ 103525 w 1369065"/>
                <a:gd name="connsiteY14-1106" fmla="*/ 469168 h 1690904"/>
                <a:gd name="connsiteX15-1107" fmla="*/ 3068 w 1369065"/>
                <a:gd name="connsiteY15-1108" fmla="*/ 810154 h 1690904"/>
                <a:gd name="connsiteX16-1109" fmla="*/ 162125 w 1369065"/>
                <a:gd name="connsiteY16-1110" fmla="*/ 1368128 h 1690904"/>
                <a:gd name="connsiteX17" fmla="*/ 544529 w 1369065"/>
                <a:gd name="connsiteY17" fmla="*/ 1690904 h 1690904"/>
                <a:gd name="connsiteX0-1111" fmla="*/ 584428 w 1369065"/>
                <a:gd name="connsiteY0-1112" fmla="*/ 1666107 h 1694396"/>
                <a:gd name="connsiteX1-1113" fmla="*/ 584428 w 1369065"/>
                <a:gd name="connsiteY1-1114" fmla="*/ 1666107 h 1694396"/>
                <a:gd name="connsiteX2-1115" fmla="*/ 504757 w 1369065"/>
                <a:gd name="connsiteY2-1116" fmla="*/ 1579800 h 1694396"/>
                <a:gd name="connsiteX3-1117" fmla="*/ 429128 w 1369065"/>
                <a:gd name="connsiteY3-1118" fmla="*/ 1332902 h 1694396"/>
                <a:gd name="connsiteX4-1119" fmla="*/ 458285 w 1369065"/>
                <a:gd name="connsiteY4-1120" fmla="*/ 1136803 h 1694396"/>
                <a:gd name="connsiteX5-1121" fmla="*/ 512557 w 1369065"/>
                <a:gd name="connsiteY5-1122" fmla="*/ 1018849 h 1694396"/>
                <a:gd name="connsiteX6-1123" fmla="*/ 595128 w 1369065"/>
                <a:gd name="connsiteY6-1124" fmla="*/ 959652 h 1694396"/>
                <a:gd name="connsiteX7-1125" fmla="*/ 749571 w 1369065"/>
                <a:gd name="connsiteY7-1126" fmla="*/ 867304 h 1694396"/>
                <a:gd name="connsiteX8-1127" fmla="*/ 1042571 w 1369065"/>
                <a:gd name="connsiteY8-1128" fmla="*/ 836306 h 1694396"/>
                <a:gd name="connsiteX9-1129" fmla="*/ 1242039 w 1369065"/>
                <a:gd name="connsiteY9-1130" fmla="*/ 689651 h 1694396"/>
                <a:gd name="connsiteX10-1131" fmla="*/ 1364928 w 1369065"/>
                <a:gd name="connsiteY10-1132" fmla="*/ 431201 h 1694396"/>
                <a:gd name="connsiteX11-1133" fmla="*/ 1306328 w 1369065"/>
                <a:gd name="connsiteY11-1134" fmla="*/ 167713 h 1694396"/>
                <a:gd name="connsiteX12-1135" fmla="*/ 990897 w 1369065"/>
                <a:gd name="connsiteY12-1136" fmla="*/ 7680 h 1694396"/>
                <a:gd name="connsiteX13-1137" fmla="*/ 697896 w 1369065"/>
                <a:gd name="connsiteY13-1138" fmla="*/ 38679 h 1694396"/>
                <a:gd name="connsiteX14-1139" fmla="*/ 388154 w 1369065"/>
                <a:gd name="connsiteY14-1140" fmla="*/ 154923 h 1694396"/>
                <a:gd name="connsiteX15-1141" fmla="*/ 103525 w 1369065"/>
                <a:gd name="connsiteY15-1142" fmla="*/ 472660 h 1694396"/>
                <a:gd name="connsiteX16-1143" fmla="*/ 3068 w 1369065"/>
                <a:gd name="connsiteY16-1144" fmla="*/ 813646 h 1694396"/>
                <a:gd name="connsiteX17-1145" fmla="*/ 162125 w 1369065"/>
                <a:gd name="connsiteY17-1146" fmla="*/ 1371620 h 1694396"/>
                <a:gd name="connsiteX18" fmla="*/ 544529 w 1369065"/>
                <a:gd name="connsiteY18" fmla="*/ 1694396 h 1694396"/>
                <a:gd name="connsiteX0-1147" fmla="*/ 584428 w 1369065"/>
                <a:gd name="connsiteY0-1148" fmla="*/ 1667528 h 1695817"/>
                <a:gd name="connsiteX1-1149" fmla="*/ 584428 w 1369065"/>
                <a:gd name="connsiteY1-1150" fmla="*/ 1667528 h 1695817"/>
                <a:gd name="connsiteX2-1151" fmla="*/ 504757 w 1369065"/>
                <a:gd name="connsiteY2-1152" fmla="*/ 1581221 h 1695817"/>
                <a:gd name="connsiteX3-1153" fmla="*/ 429128 w 1369065"/>
                <a:gd name="connsiteY3-1154" fmla="*/ 1334323 h 1695817"/>
                <a:gd name="connsiteX4-1155" fmla="*/ 458285 w 1369065"/>
                <a:gd name="connsiteY4-1156" fmla="*/ 1138224 h 1695817"/>
                <a:gd name="connsiteX5-1157" fmla="*/ 512557 w 1369065"/>
                <a:gd name="connsiteY5-1158" fmla="*/ 1020270 h 1695817"/>
                <a:gd name="connsiteX6-1159" fmla="*/ 595128 w 1369065"/>
                <a:gd name="connsiteY6-1160" fmla="*/ 961073 h 1695817"/>
                <a:gd name="connsiteX7-1161" fmla="*/ 749571 w 1369065"/>
                <a:gd name="connsiteY7-1162" fmla="*/ 868725 h 1695817"/>
                <a:gd name="connsiteX8-1163" fmla="*/ 1042571 w 1369065"/>
                <a:gd name="connsiteY8-1164" fmla="*/ 837727 h 1695817"/>
                <a:gd name="connsiteX9-1165" fmla="*/ 1242039 w 1369065"/>
                <a:gd name="connsiteY9-1166" fmla="*/ 691072 h 1695817"/>
                <a:gd name="connsiteX10-1167" fmla="*/ 1364928 w 1369065"/>
                <a:gd name="connsiteY10-1168" fmla="*/ 432622 h 1695817"/>
                <a:gd name="connsiteX11-1169" fmla="*/ 1306328 w 1369065"/>
                <a:gd name="connsiteY11-1170" fmla="*/ 169134 h 1695817"/>
                <a:gd name="connsiteX12-1171" fmla="*/ 990897 w 1369065"/>
                <a:gd name="connsiteY12-1172" fmla="*/ 9101 h 1695817"/>
                <a:gd name="connsiteX13-1173" fmla="*/ 656039 w 1369065"/>
                <a:gd name="connsiteY13-1174" fmla="*/ 32350 h 1695817"/>
                <a:gd name="connsiteX14-1175" fmla="*/ 388154 w 1369065"/>
                <a:gd name="connsiteY14-1176" fmla="*/ 156344 h 1695817"/>
                <a:gd name="connsiteX15-1177" fmla="*/ 103525 w 1369065"/>
                <a:gd name="connsiteY15-1178" fmla="*/ 474081 h 1695817"/>
                <a:gd name="connsiteX16-1179" fmla="*/ 3068 w 1369065"/>
                <a:gd name="connsiteY16-1180" fmla="*/ 815067 h 1695817"/>
                <a:gd name="connsiteX17-1181" fmla="*/ 162125 w 1369065"/>
                <a:gd name="connsiteY17-1182" fmla="*/ 1373041 h 1695817"/>
                <a:gd name="connsiteX18-1183" fmla="*/ 544529 w 1369065"/>
                <a:gd name="connsiteY18-1184" fmla="*/ 1695817 h 1695817"/>
                <a:gd name="connsiteX0-1185" fmla="*/ 584428 w 1369065"/>
                <a:gd name="connsiteY0-1186" fmla="*/ 1667528 h 1695817"/>
                <a:gd name="connsiteX1-1187" fmla="*/ 584428 w 1369065"/>
                <a:gd name="connsiteY1-1188" fmla="*/ 1667528 h 1695817"/>
                <a:gd name="connsiteX2-1189" fmla="*/ 504757 w 1369065"/>
                <a:gd name="connsiteY2-1190" fmla="*/ 1581221 h 1695817"/>
                <a:gd name="connsiteX3-1191" fmla="*/ 429128 w 1369065"/>
                <a:gd name="connsiteY3-1192" fmla="*/ 1334323 h 1695817"/>
                <a:gd name="connsiteX4-1193" fmla="*/ 458285 w 1369065"/>
                <a:gd name="connsiteY4-1194" fmla="*/ 1138224 h 1695817"/>
                <a:gd name="connsiteX5-1195" fmla="*/ 512557 w 1369065"/>
                <a:gd name="connsiteY5-1196" fmla="*/ 1020270 h 1695817"/>
                <a:gd name="connsiteX6-1197" fmla="*/ 595128 w 1369065"/>
                <a:gd name="connsiteY6-1198" fmla="*/ 961073 h 1695817"/>
                <a:gd name="connsiteX7-1199" fmla="*/ 749571 w 1369065"/>
                <a:gd name="connsiteY7-1200" fmla="*/ 868725 h 1695817"/>
                <a:gd name="connsiteX8-1201" fmla="*/ 1042571 w 1369065"/>
                <a:gd name="connsiteY8-1202" fmla="*/ 837727 h 1695817"/>
                <a:gd name="connsiteX9-1203" fmla="*/ 1242039 w 1369065"/>
                <a:gd name="connsiteY9-1204" fmla="*/ 691072 h 1695817"/>
                <a:gd name="connsiteX10-1205" fmla="*/ 1364928 w 1369065"/>
                <a:gd name="connsiteY10-1206" fmla="*/ 432622 h 1695817"/>
                <a:gd name="connsiteX11-1207" fmla="*/ 1306328 w 1369065"/>
                <a:gd name="connsiteY11-1208" fmla="*/ 169134 h 1695817"/>
                <a:gd name="connsiteX12-1209" fmla="*/ 990897 w 1369065"/>
                <a:gd name="connsiteY12-1210" fmla="*/ 9101 h 1695817"/>
                <a:gd name="connsiteX13-1211" fmla="*/ 656039 w 1369065"/>
                <a:gd name="connsiteY13-1212" fmla="*/ 32350 h 1695817"/>
                <a:gd name="connsiteX14-1213" fmla="*/ 388154 w 1369065"/>
                <a:gd name="connsiteY14-1214" fmla="*/ 156344 h 1695817"/>
                <a:gd name="connsiteX15-1215" fmla="*/ 237468 w 1369065"/>
                <a:gd name="connsiteY15-1216" fmla="*/ 295839 h 1695817"/>
                <a:gd name="connsiteX16-1217" fmla="*/ 103525 w 1369065"/>
                <a:gd name="connsiteY16-1218" fmla="*/ 474081 h 1695817"/>
                <a:gd name="connsiteX17-1219" fmla="*/ 3068 w 1369065"/>
                <a:gd name="connsiteY17-1220" fmla="*/ 815067 h 1695817"/>
                <a:gd name="connsiteX18-1221" fmla="*/ 162125 w 1369065"/>
                <a:gd name="connsiteY18-1222" fmla="*/ 1373041 h 1695817"/>
                <a:gd name="connsiteX19" fmla="*/ 544529 w 1369065"/>
                <a:gd name="connsiteY19" fmla="*/ 1695817 h 1695817"/>
                <a:gd name="connsiteX0-1223" fmla="*/ 584428 w 1369065"/>
                <a:gd name="connsiteY0-1224" fmla="*/ 1667528 h 1695817"/>
                <a:gd name="connsiteX1-1225" fmla="*/ 584428 w 1369065"/>
                <a:gd name="connsiteY1-1226" fmla="*/ 1667528 h 1695817"/>
                <a:gd name="connsiteX2-1227" fmla="*/ 504757 w 1369065"/>
                <a:gd name="connsiteY2-1228" fmla="*/ 1581221 h 1695817"/>
                <a:gd name="connsiteX3-1229" fmla="*/ 429128 w 1369065"/>
                <a:gd name="connsiteY3-1230" fmla="*/ 1334323 h 1695817"/>
                <a:gd name="connsiteX4-1231" fmla="*/ 458285 w 1369065"/>
                <a:gd name="connsiteY4-1232" fmla="*/ 1138224 h 1695817"/>
                <a:gd name="connsiteX5-1233" fmla="*/ 512557 w 1369065"/>
                <a:gd name="connsiteY5-1234" fmla="*/ 1020270 h 1695817"/>
                <a:gd name="connsiteX6-1235" fmla="*/ 595128 w 1369065"/>
                <a:gd name="connsiteY6-1236" fmla="*/ 961073 h 1695817"/>
                <a:gd name="connsiteX7-1237" fmla="*/ 749571 w 1369065"/>
                <a:gd name="connsiteY7-1238" fmla="*/ 868725 h 1695817"/>
                <a:gd name="connsiteX8-1239" fmla="*/ 1042571 w 1369065"/>
                <a:gd name="connsiteY8-1240" fmla="*/ 837727 h 1695817"/>
                <a:gd name="connsiteX9-1241" fmla="*/ 1242039 w 1369065"/>
                <a:gd name="connsiteY9-1242" fmla="*/ 691072 h 1695817"/>
                <a:gd name="connsiteX10-1243" fmla="*/ 1364928 w 1369065"/>
                <a:gd name="connsiteY10-1244" fmla="*/ 432622 h 1695817"/>
                <a:gd name="connsiteX11-1245" fmla="*/ 1306328 w 1369065"/>
                <a:gd name="connsiteY11-1246" fmla="*/ 169134 h 1695817"/>
                <a:gd name="connsiteX12-1247" fmla="*/ 990897 w 1369065"/>
                <a:gd name="connsiteY12-1248" fmla="*/ 9101 h 1695817"/>
                <a:gd name="connsiteX13-1249" fmla="*/ 656039 w 1369065"/>
                <a:gd name="connsiteY13-1250" fmla="*/ 32350 h 1695817"/>
                <a:gd name="connsiteX14-1251" fmla="*/ 388154 w 1369065"/>
                <a:gd name="connsiteY14-1252" fmla="*/ 156344 h 1695817"/>
                <a:gd name="connsiteX15-1253" fmla="*/ 212354 w 1369065"/>
                <a:gd name="connsiteY15-1254" fmla="*/ 288089 h 1695817"/>
                <a:gd name="connsiteX16-1255" fmla="*/ 103525 w 1369065"/>
                <a:gd name="connsiteY16-1256" fmla="*/ 474081 h 1695817"/>
                <a:gd name="connsiteX17-1257" fmla="*/ 3068 w 1369065"/>
                <a:gd name="connsiteY17-1258" fmla="*/ 815067 h 1695817"/>
                <a:gd name="connsiteX18-1259" fmla="*/ 162125 w 1369065"/>
                <a:gd name="connsiteY18-1260" fmla="*/ 1373041 h 1695817"/>
                <a:gd name="connsiteX19-1261" fmla="*/ 544529 w 1369065"/>
                <a:gd name="connsiteY19-1262" fmla="*/ 1695817 h 1695817"/>
                <a:gd name="connsiteX0-1263" fmla="*/ 589208 w 1373845"/>
                <a:gd name="connsiteY0-1264" fmla="*/ 1667528 h 1695817"/>
                <a:gd name="connsiteX1-1265" fmla="*/ 589208 w 1373845"/>
                <a:gd name="connsiteY1-1266" fmla="*/ 1667528 h 1695817"/>
                <a:gd name="connsiteX2-1267" fmla="*/ 509537 w 1373845"/>
                <a:gd name="connsiteY2-1268" fmla="*/ 1581221 h 1695817"/>
                <a:gd name="connsiteX3-1269" fmla="*/ 433908 w 1373845"/>
                <a:gd name="connsiteY3-1270" fmla="*/ 1334323 h 1695817"/>
                <a:gd name="connsiteX4-1271" fmla="*/ 463065 w 1373845"/>
                <a:gd name="connsiteY4-1272" fmla="*/ 1138224 h 1695817"/>
                <a:gd name="connsiteX5-1273" fmla="*/ 517337 w 1373845"/>
                <a:gd name="connsiteY5-1274" fmla="*/ 1020270 h 1695817"/>
                <a:gd name="connsiteX6-1275" fmla="*/ 599908 w 1373845"/>
                <a:gd name="connsiteY6-1276" fmla="*/ 961073 h 1695817"/>
                <a:gd name="connsiteX7-1277" fmla="*/ 754351 w 1373845"/>
                <a:gd name="connsiteY7-1278" fmla="*/ 868725 h 1695817"/>
                <a:gd name="connsiteX8-1279" fmla="*/ 1047351 w 1373845"/>
                <a:gd name="connsiteY8-1280" fmla="*/ 837727 h 1695817"/>
                <a:gd name="connsiteX9-1281" fmla="*/ 1246819 w 1373845"/>
                <a:gd name="connsiteY9-1282" fmla="*/ 691072 h 1695817"/>
                <a:gd name="connsiteX10-1283" fmla="*/ 1369708 w 1373845"/>
                <a:gd name="connsiteY10-1284" fmla="*/ 432622 h 1695817"/>
                <a:gd name="connsiteX11-1285" fmla="*/ 1311108 w 1373845"/>
                <a:gd name="connsiteY11-1286" fmla="*/ 169134 h 1695817"/>
                <a:gd name="connsiteX12-1287" fmla="*/ 995677 w 1373845"/>
                <a:gd name="connsiteY12-1288" fmla="*/ 9101 h 1695817"/>
                <a:gd name="connsiteX13-1289" fmla="*/ 660819 w 1373845"/>
                <a:gd name="connsiteY13-1290" fmla="*/ 32350 h 1695817"/>
                <a:gd name="connsiteX14-1291" fmla="*/ 392934 w 1373845"/>
                <a:gd name="connsiteY14-1292" fmla="*/ 156344 h 1695817"/>
                <a:gd name="connsiteX15-1293" fmla="*/ 217134 w 1373845"/>
                <a:gd name="connsiteY15-1294" fmla="*/ 288089 h 1695817"/>
                <a:gd name="connsiteX16-1295" fmla="*/ 108305 w 1373845"/>
                <a:gd name="connsiteY16-1296" fmla="*/ 474081 h 1695817"/>
                <a:gd name="connsiteX17-1297" fmla="*/ 32963 w 1373845"/>
                <a:gd name="connsiteY17-1298" fmla="*/ 605826 h 1695817"/>
                <a:gd name="connsiteX18-1299" fmla="*/ 7848 w 1373845"/>
                <a:gd name="connsiteY18-1300" fmla="*/ 815067 h 1695817"/>
                <a:gd name="connsiteX19-1301" fmla="*/ 166905 w 1373845"/>
                <a:gd name="connsiteY19-1302" fmla="*/ 1373041 h 1695817"/>
                <a:gd name="connsiteX20" fmla="*/ 549309 w 1373845"/>
                <a:gd name="connsiteY20" fmla="*/ 1695817 h 1695817"/>
                <a:gd name="connsiteX0-1303" fmla="*/ 581373 w 1366010"/>
                <a:gd name="connsiteY0-1304" fmla="*/ 1667528 h 1695817"/>
                <a:gd name="connsiteX1-1305" fmla="*/ 581373 w 1366010"/>
                <a:gd name="connsiteY1-1306" fmla="*/ 1667528 h 1695817"/>
                <a:gd name="connsiteX2-1307" fmla="*/ 501702 w 1366010"/>
                <a:gd name="connsiteY2-1308" fmla="*/ 1581221 h 1695817"/>
                <a:gd name="connsiteX3-1309" fmla="*/ 426073 w 1366010"/>
                <a:gd name="connsiteY3-1310" fmla="*/ 1334323 h 1695817"/>
                <a:gd name="connsiteX4-1311" fmla="*/ 455230 w 1366010"/>
                <a:gd name="connsiteY4-1312" fmla="*/ 1138224 h 1695817"/>
                <a:gd name="connsiteX5-1313" fmla="*/ 509502 w 1366010"/>
                <a:gd name="connsiteY5-1314" fmla="*/ 1020270 h 1695817"/>
                <a:gd name="connsiteX6-1315" fmla="*/ 592073 w 1366010"/>
                <a:gd name="connsiteY6-1316" fmla="*/ 961073 h 1695817"/>
                <a:gd name="connsiteX7-1317" fmla="*/ 746516 w 1366010"/>
                <a:gd name="connsiteY7-1318" fmla="*/ 868725 h 1695817"/>
                <a:gd name="connsiteX8-1319" fmla="*/ 1039516 w 1366010"/>
                <a:gd name="connsiteY8-1320" fmla="*/ 837727 h 1695817"/>
                <a:gd name="connsiteX9-1321" fmla="*/ 1238984 w 1366010"/>
                <a:gd name="connsiteY9-1322" fmla="*/ 691072 h 1695817"/>
                <a:gd name="connsiteX10-1323" fmla="*/ 1361873 w 1366010"/>
                <a:gd name="connsiteY10-1324" fmla="*/ 432622 h 1695817"/>
                <a:gd name="connsiteX11-1325" fmla="*/ 1303273 w 1366010"/>
                <a:gd name="connsiteY11-1326" fmla="*/ 169134 h 1695817"/>
                <a:gd name="connsiteX12-1327" fmla="*/ 987842 w 1366010"/>
                <a:gd name="connsiteY12-1328" fmla="*/ 9101 h 1695817"/>
                <a:gd name="connsiteX13-1329" fmla="*/ 652984 w 1366010"/>
                <a:gd name="connsiteY13-1330" fmla="*/ 32350 h 1695817"/>
                <a:gd name="connsiteX14-1331" fmla="*/ 385099 w 1366010"/>
                <a:gd name="connsiteY14-1332" fmla="*/ 156344 h 1695817"/>
                <a:gd name="connsiteX15-1333" fmla="*/ 209299 w 1366010"/>
                <a:gd name="connsiteY15-1334" fmla="*/ 288089 h 1695817"/>
                <a:gd name="connsiteX16-1335" fmla="*/ 100470 w 1366010"/>
                <a:gd name="connsiteY16-1336" fmla="*/ 474081 h 1695817"/>
                <a:gd name="connsiteX17-1337" fmla="*/ 25128 w 1366010"/>
                <a:gd name="connsiteY17-1338" fmla="*/ 605826 h 1695817"/>
                <a:gd name="connsiteX18-1339" fmla="*/ 13 w 1366010"/>
                <a:gd name="connsiteY18-1340" fmla="*/ 815067 h 1695817"/>
                <a:gd name="connsiteX19-1341" fmla="*/ 25128 w 1366010"/>
                <a:gd name="connsiteY19-1342" fmla="*/ 1117304 h 1695817"/>
                <a:gd name="connsiteX20-1343" fmla="*/ 159070 w 1366010"/>
                <a:gd name="connsiteY20-1344" fmla="*/ 1373041 h 1695817"/>
                <a:gd name="connsiteX21" fmla="*/ 541474 w 1366010"/>
                <a:gd name="connsiteY21" fmla="*/ 1695817 h 1695817"/>
                <a:gd name="connsiteX0-1345" fmla="*/ 581373 w 1366010"/>
                <a:gd name="connsiteY0-1346" fmla="*/ 1667528 h 1695817"/>
                <a:gd name="connsiteX1-1347" fmla="*/ 581373 w 1366010"/>
                <a:gd name="connsiteY1-1348" fmla="*/ 1667528 h 1695817"/>
                <a:gd name="connsiteX2-1349" fmla="*/ 501702 w 1366010"/>
                <a:gd name="connsiteY2-1350" fmla="*/ 1581221 h 1695817"/>
                <a:gd name="connsiteX3-1351" fmla="*/ 426073 w 1366010"/>
                <a:gd name="connsiteY3-1352" fmla="*/ 1334323 h 1695817"/>
                <a:gd name="connsiteX4-1353" fmla="*/ 455230 w 1366010"/>
                <a:gd name="connsiteY4-1354" fmla="*/ 1138224 h 1695817"/>
                <a:gd name="connsiteX5-1355" fmla="*/ 509502 w 1366010"/>
                <a:gd name="connsiteY5-1356" fmla="*/ 1020270 h 1695817"/>
                <a:gd name="connsiteX6-1357" fmla="*/ 592073 w 1366010"/>
                <a:gd name="connsiteY6-1358" fmla="*/ 961073 h 1695817"/>
                <a:gd name="connsiteX7-1359" fmla="*/ 746516 w 1366010"/>
                <a:gd name="connsiteY7-1360" fmla="*/ 868725 h 1695817"/>
                <a:gd name="connsiteX8-1361" fmla="*/ 1039516 w 1366010"/>
                <a:gd name="connsiteY8-1362" fmla="*/ 837727 h 1695817"/>
                <a:gd name="connsiteX9-1363" fmla="*/ 1238984 w 1366010"/>
                <a:gd name="connsiteY9-1364" fmla="*/ 691072 h 1695817"/>
                <a:gd name="connsiteX10-1365" fmla="*/ 1361873 w 1366010"/>
                <a:gd name="connsiteY10-1366" fmla="*/ 432622 h 1695817"/>
                <a:gd name="connsiteX11-1367" fmla="*/ 1303273 w 1366010"/>
                <a:gd name="connsiteY11-1368" fmla="*/ 169134 h 1695817"/>
                <a:gd name="connsiteX12-1369" fmla="*/ 987842 w 1366010"/>
                <a:gd name="connsiteY12-1370" fmla="*/ 9101 h 1695817"/>
                <a:gd name="connsiteX13-1371" fmla="*/ 652984 w 1366010"/>
                <a:gd name="connsiteY13-1372" fmla="*/ 32350 h 1695817"/>
                <a:gd name="connsiteX14-1373" fmla="*/ 385099 w 1366010"/>
                <a:gd name="connsiteY14-1374" fmla="*/ 156344 h 1695817"/>
                <a:gd name="connsiteX15-1375" fmla="*/ 209299 w 1366010"/>
                <a:gd name="connsiteY15-1376" fmla="*/ 288089 h 1695817"/>
                <a:gd name="connsiteX16-1377" fmla="*/ 100470 w 1366010"/>
                <a:gd name="connsiteY16-1378" fmla="*/ 474081 h 1695817"/>
                <a:gd name="connsiteX17-1379" fmla="*/ 25128 w 1366010"/>
                <a:gd name="connsiteY17-1380" fmla="*/ 605826 h 1695817"/>
                <a:gd name="connsiteX18-1381" fmla="*/ 13 w 1366010"/>
                <a:gd name="connsiteY18-1382" fmla="*/ 815067 h 1695817"/>
                <a:gd name="connsiteX19-1383" fmla="*/ 25128 w 1366010"/>
                <a:gd name="connsiteY19-1384" fmla="*/ 1117304 h 1695817"/>
                <a:gd name="connsiteX20-1385" fmla="*/ 159070 w 1366010"/>
                <a:gd name="connsiteY20-1386" fmla="*/ 1373041 h 1695817"/>
                <a:gd name="connsiteX21-1387" fmla="*/ 309756 w 1366010"/>
                <a:gd name="connsiteY21-1388" fmla="*/ 1528036 h 1695817"/>
                <a:gd name="connsiteX22" fmla="*/ 541474 w 1366010"/>
                <a:gd name="connsiteY22" fmla="*/ 1695817 h 1695817"/>
                <a:gd name="connsiteX0-1389" fmla="*/ 581373 w 1366010"/>
                <a:gd name="connsiteY0-1390" fmla="*/ 1667528 h 1695817"/>
                <a:gd name="connsiteX1-1391" fmla="*/ 581373 w 1366010"/>
                <a:gd name="connsiteY1-1392" fmla="*/ 1667528 h 1695817"/>
                <a:gd name="connsiteX2-1393" fmla="*/ 501702 w 1366010"/>
                <a:gd name="connsiteY2-1394" fmla="*/ 1581221 h 1695817"/>
                <a:gd name="connsiteX3-1395" fmla="*/ 460442 w 1366010"/>
                <a:gd name="connsiteY3-1396" fmla="*/ 1458289 h 1695817"/>
                <a:gd name="connsiteX4-1397" fmla="*/ 426073 w 1366010"/>
                <a:gd name="connsiteY4-1398" fmla="*/ 1334323 h 1695817"/>
                <a:gd name="connsiteX5-1399" fmla="*/ 455230 w 1366010"/>
                <a:gd name="connsiteY5-1400" fmla="*/ 1138224 h 1695817"/>
                <a:gd name="connsiteX6-1401" fmla="*/ 509502 w 1366010"/>
                <a:gd name="connsiteY6-1402" fmla="*/ 1020270 h 1695817"/>
                <a:gd name="connsiteX7-1403" fmla="*/ 592073 w 1366010"/>
                <a:gd name="connsiteY7-1404" fmla="*/ 961073 h 1695817"/>
                <a:gd name="connsiteX8-1405" fmla="*/ 746516 w 1366010"/>
                <a:gd name="connsiteY8-1406" fmla="*/ 868725 h 1695817"/>
                <a:gd name="connsiteX9-1407" fmla="*/ 1039516 w 1366010"/>
                <a:gd name="connsiteY9-1408" fmla="*/ 837727 h 1695817"/>
                <a:gd name="connsiteX10-1409" fmla="*/ 1238984 w 1366010"/>
                <a:gd name="connsiteY10-1410" fmla="*/ 691072 h 1695817"/>
                <a:gd name="connsiteX11-1411" fmla="*/ 1361873 w 1366010"/>
                <a:gd name="connsiteY11-1412" fmla="*/ 432622 h 1695817"/>
                <a:gd name="connsiteX12-1413" fmla="*/ 1303273 w 1366010"/>
                <a:gd name="connsiteY12-1414" fmla="*/ 169134 h 1695817"/>
                <a:gd name="connsiteX13-1415" fmla="*/ 987842 w 1366010"/>
                <a:gd name="connsiteY13-1416" fmla="*/ 9101 h 1695817"/>
                <a:gd name="connsiteX14-1417" fmla="*/ 652984 w 1366010"/>
                <a:gd name="connsiteY14-1418" fmla="*/ 32350 h 1695817"/>
                <a:gd name="connsiteX15-1419" fmla="*/ 385099 w 1366010"/>
                <a:gd name="connsiteY15-1420" fmla="*/ 156344 h 1695817"/>
                <a:gd name="connsiteX16-1421" fmla="*/ 209299 w 1366010"/>
                <a:gd name="connsiteY16-1422" fmla="*/ 288089 h 1695817"/>
                <a:gd name="connsiteX17-1423" fmla="*/ 100470 w 1366010"/>
                <a:gd name="connsiteY17-1424" fmla="*/ 474081 h 1695817"/>
                <a:gd name="connsiteX18-1425" fmla="*/ 25128 w 1366010"/>
                <a:gd name="connsiteY18-1426" fmla="*/ 605826 h 1695817"/>
                <a:gd name="connsiteX19-1427" fmla="*/ 13 w 1366010"/>
                <a:gd name="connsiteY19-1428" fmla="*/ 815067 h 1695817"/>
                <a:gd name="connsiteX20-1429" fmla="*/ 25128 w 1366010"/>
                <a:gd name="connsiteY20-1430" fmla="*/ 1117304 h 1695817"/>
                <a:gd name="connsiteX21-1431" fmla="*/ 159070 w 1366010"/>
                <a:gd name="connsiteY21-1432" fmla="*/ 1373041 h 1695817"/>
                <a:gd name="connsiteX22-1433" fmla="*/ 309756 w 1366010"/>
                <a:gd name="connsiteY22-1434" fmla="*/ 1528036 h 1695817"/>
                <a:gd name="connsiteX23" fmla="*/ 541474 w 1366010"/>
                <a:gd name="connsiteY23" fmla="*/ 1695817 h 1695817"/>
                <a:gd name="connsiteX0-1435" fmla="*/ 581373 w 1363734"/>
                <a:gd name="connsiteY0-1436" fmla="*/ 1660972 h 1689261"/>
                <a:gd name="connsiteX1-1437" fmla="*/ 581373 w 1363734"/>
                <a:gd name="connsiteY1-1438" fmla="*/ 1660972 h 1689261"/>
                <a:gd name="connsiteX2-1439" fmla="*/ 501702 w 1363734"/>
                <a:gd name="connsiteY2-1440" fmla="*/ 1574665 h 1689261"/>
                <a:gd name="connsiteX3-1441" fmla="*/ 460442 w 1363734"/>
                <a:gd name="connsiteY3-1442" fmla="*/ 1451733 h 1689261"/>
                <a:gd name="connsiteX4-1443" fmla="*/ 426073 w 1363734"/>
                <a:gd name="connsiteY4-1444" fmla="*/ 1327767 h 1689261"/>
                <a:gd name="connsiteX5-1445" fmla="*/ 455230 w 1363734"/>
                <a:gd name="connsiteY5-1446" fmla="*/ 1131668 h 1689261"/>
                <a:gd name="connsiteX6-1447" fmla="*/ 509502 w 1363734"/>
                <a:gd name="connsiteY6-1448" fmla="*/ 1013714 h 1689261"/>
                <a:gd name="connsiteX7-1449" fmla="*/ 592073 w 1363734"/>
                <a:gd name="connsiteY7-1450" fmla="*/ 954517 h 1689261"/>
                <a:gd name="connsiteX8-1451" fmla="*/ 746516 w 1363734"/>
                <a:gd name="connsiteY8-1452" fmla="*/ 862169 h 1689261"/>
                <a:gd name="connsiteX9-1453" fmla="*/ 1039516 w 1363734"/>
                <a:gd name="connsiteY9-1454" fmla="*/ 831171 h 1689261"/>
                <a:gd name="connsiteX10-1455" fmla="*/ 1238984 w 1363734"/>
                <a:gd name="connsiteY10-1456" fmla="*/ 684516 h 1689261"/>
                <a:gd name="connsiteX11-1457" fmla="*/ 1361873 w 1363734"/>
                <a:gd name="connsiteY11-1458" fmla="*/ 426066 h 1689261"/>
                <a:gd name="connsiteX12-1459" fmla="*/ 1303273 w 1363734"/>
                <a:gd name="connsiteY12-1460" fmla="*/ 162578 h 1689261"/>
                <a:gd name="connsiteX13-1461" fmla="*/ 1172013 w 1363734"/>
                <a:gd name="connsiteY13-1462" fmla="*/ 64543 h 1689261"/>
                <a:gd name="connsiteX14-1463" fmla="*/ 987842 w 1363734"/>
                <a:gd name="connsiteY14-1464" fmla="*/ 2545 h 1689261"/>
                <a:gd name="connsiteX15-1465" fmla="*/ 652984 w 1363734"/>
                <a:gd name="connsiteY15-1466" fmla="*/ 25794 h 1689261"/>
                <a:gd name="connsiteX16-1467" fmla="*/ 385099 w 1363734"/>
                <a:gd name="connsiteY16-1468" fmla="*/ 149788 h 1689261"/>
                <a:gd name="connsiteX17-1469" fmla="*/ 209299 w 1363734"/>
                <a:gd name="connsiteY17-1470" fmla="*/ 281533 h 1689261"/>
                <a:gd name="connsiteX18-1471" fmla="*/ 100470 w 1363734"/>
                <a:gd name="connsiteY18-1472" fmla="*/ 467525 h 1689261"/>
                <a:gd name="connsiteX19-1473" fmla="*/ 25128 w 1363734"/>
                <a:gd name="connsiteY19-1474" fmla="*/ 599270 h 1689261"/>
                <a:gd name="connsiteX20-1475" fmla="*/ 13 w 1363734"/>
                <a:gd name="connsiteY20-1476" fmla="*/ 808511 h 1689261"/>
                <a:gd name="connsiteX21-1477" fmla="*/ 25128 w 1363734"/>
                <a:gd name="connsiteY21-1478" fmla="*/ 1110748 h 1689261"/>
                <a:gd name="connsiteX22-1479" fmla="*/ 159070 w 1363734"/>
                <a:gd name="connsiteY22-1480" fmla="*/ 1366485 h 1689261"/>
                <a:gd name="connsiteX23-1481" fmla="*/ 309756 w 1363734"/>
                <a:gd name="connsiteY23-1482" fmla="*/ 1521480 h 1689261"/>
                <a:gd name="connsiteX24" fmla="*/ 541474 w 1363734"/>
                <a:gd name="connsiteY24" fmla="*/ 1689261 h 1689261"/>
                <a:gd name="connsiteX0-1483" fmla="*/ 581373 w 1363683"/>
                <a:gd name="connsiteY0-1484" fmla="*/ 1660972 h 1689261"/>
                <a:gd name="connsiteX1-1485" fmla="*/ 581373 w 1363683"/>
                <a:gd name="connsiteY1-1486" fmla="*/ 1660972 h 1689261"/>
                <a:gd name="connsiteX2-1487" fmla="*/ 501702 w 1363683"/>
                <a:gd name="connsiteY2-1488" fmla="*/ 1574665 h 1689261"/>
                <a:gd name="connsiteX3-1489" fmla="*/ 460442 w 1363683"/>
                <a:gd name="connsiteY3-1490" fmla="*/ 1451733 h 1689261"/>
                <a:gd name="connsiteX4-1491" fmla="*/ 426073 w 1363683"/>
                <a:gd name="connsiteY4-1492" fmla="*/ 1327767 h 1689261"/>
                <a:gd name="connsiteX5-1493" fmla="*/ 455230 w 1363683"/>
                <a:gd name="connsiteY5-1494" fmla="*/ 1131668 h 1689261"/>
                <a:gd name="connsiteX6-1495" fmla="*/ 509502 w 1363683"/>
                <a:gd name="connsiteY6-1496" fmla="*/ 1013714 h 1689261"/>
                <a:gd name="connsiteX7-1497" fmla="*/ 592073 w 1363683"/>
                <a:gd name="connsiteY7-1498" fmla="*/ 954517 h 1689261"/>
                <a:gd name="connsiteX8-1499" fmla="*/ 746516 w 1363683"/>
                <a:gd name="connsiteY8-1500" fmla="*/ 862169 h 1689261"/>
                <a:gd name="connsiteX9-1501" fmla="*/ 1039516 w 1363683"/>
                <a:gd name="connsiteY9-1502" fmla="*/ 831171 h 1689261"/>
                <a:gd name="connsiteX10-1503" fmla="*/ 1238984 w 1363683"/>
                <a:gd name="connsiteY10-1504" fmla="*/ 684516 h 1689261"/>
                <a:gd name="connsiteX11-1505" fmla="*/ 1361873 w 1363683"/>
                <a:gd name="connsiteY11-1506" fmla="*/ 426066 h 1689261"/>
                <a:gd name="connsiteX12-1507" fmla="*/ 1303273 w 1363683"/>
                <a:gd name="connsiteY12-1508" fmla="*/ 162578 h 1689261"/>
                <a:gd name="connsiteX13-1509" fmla="*/ 1180385 w 1363683"/>
                <a:gd name="connsiteY13-1510" fmla="*/ 33544 h 1689261"/>
                <a:gd name="connsiteX14-1511" fmla="*/ 987842 w 1363683"/>
                <a:gd name="connsiteY14-1512" fmla="*/ 2545 h 1689261"/>
                <a:gd name="connsiteX15-1513" fmla="*/ 652984 w 1363683"/>
                <a:gd name="connsiteY15-1514" fmla="*/ 25794 h 1689261"/>
                <a:gd name="connsiteX16-1515" fmla="*/ 385099 w 1363683"/>
                <a:gd name="connsiteY16-1516" fmla="*/ 149788 h 1689261"/>
                <a:gd name="connsiteX17-1517" fmla="*/ 209299 w 1363683"/>
                <a:gd name="connsiteY17-1518" fmla="*/ 281533 h 1689261"/>
                <a:gd name="connsiteX18-1519" fmla="*/ 100470 w 1363683"/>
                <a:gd name="connsiteY18-1520" fmla="*/ 467525 h 1689261"/>
                <a:gd name="connsiteX19-1521" fmla="*/ 25128 w 1363683"/>
                <a:gd name="connsiteY19-1522" fmla="*/ 599270 h 1689261"/>
                <a:gd name="connsiteX20-1523" fmla="*/ 13 w 1363683"/>
                <a:gd name="connsiteY20-1524" fmla="*/ 808511 h 1689261"/>
                <a:gd name="connsiteX21-1525" fmla="*/ 25128 w 1363683"/>
                <a:gd name="connsiteY21-1526" fmla="*/ 1110748 h 1689261"/>
                <a:gd name="connsiteX22-1527" fmla="*/ 159070 w 1363683"/>
                <a:gd name="connsiteY22-1528" fmla="*/ 1366485 h 1689261"/>
                <a:gd name="connsiteX23-1529" fmla="*/ 309756 w 1363683"/>
                <a:gd name="connsiteY23-1530" fmla="*/ 1521480 h 1689261"/>
                <a:gd name="connsiteX24-1531" fmla="*/ 541474 w 1363683"/>
                <a:gd name="connsiteY24-1532" fmla="*/ 1689261 h 1689261"/>
                <a:gd name="connsiteX0-1533" fmla="*/ 581373 w 1366926"/>
                <a:gd name="connsiteY0-1534" fmla="*/ 1660972 h 1689261"/>
                <a:gd name="connsiteX1-1535" fmla="*/ 581373 w 1366926"/>
                <a:gd name="connsiteY1-1536" fmla="*/ 1660972 h 1689261"/>
                <a:gd name="connsiteX2-1537" fmla="*/ 501702 w 1366926"/>
                <a:gd name="connsiteY2-1538" fmla="*/ 1574665 h 1689261"/>
                <a:gd name="connsiteX3-1539" fmla="*/ 460442 w 1366926"/>
                <a:gd name="connsiteY3-1540" fmla="*/ 1451733 h 1689261"/>
                <a:gd name="connsiteX4-1541" fmla="*/ 426073 w 1366926"/>
                <a:gd name="connsiteY4-1542" fmla="*/ 1327767 h 1689261"/>
                <a:gd name="connsiteX5-1543" fmla="*/ 455230 w 1366926"/>
                <a:gd name="connsiteY5-1544" fmla="*/ 1131668 h 1689261"/>
                <a:gd name="connsiteX6-1545" fmla="*/ 509502 w 1366926"/>
                <a:gd name="connsiteY6-1546" fmla="*/ 1013714 h 1689261"/>
                <a:gd name="connsiteX7-1547" fmla="*/ 592073 w 1366926"/>
                <a:gd name="connsiteY7-1548" fmla="*/ 954517 h 1689261"/>
                <a:gd name="connsiteX8-1549" fmla="*/ 746516 w 1366926"/>
                <a:gd name="connsiteY8-1550" fmla="*/ 862169 h 1689261"/>
                <a:gd name="connsiteX9-1551" fmla="*/ 1039516 w 1366926"/>
                <a:gd name="connsiteY9-1552" fmla="*/ 831171 h 1689261"/>
                <a:gd name="connsiteX10-1553" fmla="*/ 1238984 w 1366926"/>
                <a:gd name="connsiteY10-1554" fmla="*/ 684516 h 1689261"/>
                <a:gd name="connsiteX11-1555" fmla="*/ 1361873 w 1366926"/>
                <a:gd name="connsiteY11-1556" fmla="*/ 426066 h 1689261"/>
                <a:gd name="connsiteX12-1557" fmla="*/ 1339441 w 1366926"/>
                <a:gd name="connsiteY12-1558" fmla="*/ 289283 h 1689261"/>
                <a:gd name="connsiteX13-1559" fmla="*/ 1303273 w 1366926"/>
                <a:gd name="connsiteY13-1560" fmla="*/ 162578 h 1689261"/>
                <a:gd name="connsiteX14-1561" fmla="*/ 1180385 w 1366926"/>
                <a:gd name="connsiteY14-1562" fmla="*/ 33544 h 1689261"/>
                <a:gd name="connsiteX15-1563" fmla="*/ 987842 w 1366926"/>
                <a:gd name="connsiteY15-1564" fmla="*/ 2545 h 1689261"/>
                <a:gd name="connsiteX16-1565" fmla="*/ 652984 w 1366926"/>
                <a:gd name="connsiteY16-1566" fmla="*/ 25794 h 1689261"/>
                <a:gd name="connsiteX17-1567" fmla="*/ 385099 w 1366926"/>
                <a:gd name="connsiteY17-1568" fmla="*/ 149788 h 1689261"/>
                <a:gd name="connsiteX18-1569" fmla="*/ 209299 w 1366926"/>
                <a:gd name="connsiteY18-1570" fmla="*/ 281533 h 1689261"/>
                <a:gd name="connsiteX19-1571" fmla="*/ 100470 w 1366926"/>
                <a:gd name="connsiteY19-1572" fmla="*/ 467525 h 1689261"/>
                <a:gd name="connsiteX20-1573" fmla="*/ 25128 w 1366926"/>
                <a:gd name="connsiteY20-1574" fmla="*/ 599270 h 1689261"/>
                <a:gd name="connsiteX21-1575" fmla="*/ 13 w 1366926"/>
                <a:gd name="connsiteY21-1576" fmla="*/ 808511 h 1689261"/>
                <a:gd name="connsiteX22-1577" fmla="*/ 25128 w 1366926"/>
                <a:gd name="connsiteY22-1578" fmla="*/ 1110748 h 1689261"/>
                <a:gd name="connsiteX23-1579" fmla="*/ 159070 w 1366926"/>
                <a:gd name="connsiteY23-1580" fmla="*/ 1366485 h 1689261"/>
                <a:gd name="connsiteX24-1581" fmla="*/ 309756 w 1366926"/>
                <a:gd name="connsiteY24-1582" fmla="*/ 1521480 h 1689261"/>
                <a:gd name="connsiteX25" fmla="*/ 541474 w 1366926"/>
                <a:gd name="connsiteY25" fmla="*/ 1689261 h 1689261"/>
                <a:gd name="connsiteX0-1583" fmla="*/ 581373 w 1366926"/>
                <a:gd name="connsiteY0-1584" fmla="*/ 1660972 h 1689261"/>
                <a:gd name="connsiteX1-1585" fmla="*/ 581373 w 1366926"/>
                <a:gd name="connsiteY1-1586" fmla="*/ 1660972 h 1689261"/>
                <a:gd name="connsiteX2-1587" fmla="*/ 501702 w 1366926"/>
                <a:gd name="connsiteY2-1588" fmla="*/ 1574665 h 1689261"/>
                <a:gd name="connsiteX3-1589" fmla="*/ 460442 w 1366926"/>
                <a:gd name="connsiteY3-1590" fmla="*/ 1451733 h 1689261"/>
                <a:gd name="connsiteX4-1591" fmla="*/ 426073 w 1366926"/>
                <a:gd name="connsiteY4-1592" fmla="*/ 1327767 h 1689261"/>
                <a:gd name="connsiteX5-1593" fmla="*/ 455230 w 1366926"/>
                <a:gd name="connsiteY5-1594" fmla="*/ 1131668 h 1689261"/>
                <a:gd name="connsiteX6-1595" fmla="*/ 509502 w 1366926"/>
                <a:gd name="connsiteY6-1596" fmla="*/ 1013714 h 1689261"/>
                <a:gd name="connsiteX7-1597" fmla="*/ 592073 w 1366926"/>
                <a:gd name="connsiteY7-1598" fmla="*/ 954517 h 1689261"/>
                <a:gd name="connsiteX8-1599" fmla="*/ 746516 w 1366926"/>
                <a:gd name="connsiteY8-1600" fmla="*/ 862169 h 1689261"/>
                <a:gd name="connsiteX9-1601" fmla="*/ 1039516 w 1366926"/>
                <a:gd name="connsiteY9-1602" fmla="*/ 831171 h 1689261"/>
                <a:gd name="connsiteX10-1603" fmla="*/ 1238984 w 1366926"/>
                <a:gd name="connsiteY10-1604" fmla="*/ 684516 h 1689261"/>
                <a:gd name="connsiteX11-1605" fmla="*/ 1331070 w 1366926"/>
                <a:gd name="connsiteY11-1606" fmla="*/ 560521 h 1689261"/>
                <a:gd name="connsiteX12-1607" fmla="*/ 1361873 w 1366926"/>
                <a:gd name="connsiteY12-1608" fmla="*/ 426066 h 1689261"/>
                <a:gd name="connsiteX13-1609" fmla="*/ 1339441 w 1366926"/>
                <a:gd name="connsiteY13-1610" fmla="*/ 289283 h 1689261"/>
                <a:gd name="connsiteX14-1611" fmla="*/ 1303273 w 1366926"/>
                <a:gd name="connsiteY14-1612" fmla="*/ 162578 h 1689261"/>
                <a:gd name="connsiteX15-1613" fmla="*/ 1180385 w 1366926"/>
                <a:gd name="connsiteY15-1614" fmla="*/ 33544 h 1689261"/>
                <a:gd name="connsiteX16-1615" fmla="*/ 987842 w 1366926"/>
                <a:gd name="connsiteY16-1616" fmla="*/ 2545 h 1689261"/>
                <a:gd name="connsiteX17-1617" fmla="*/ 652984 w 1366926"/>
                <a:gd name="connsiteY17-1618" fmla="*/ 25794 h 1689261"/>
                <a:gd name="connsiteX18-1619" fmla="*/ 385099 w 1366926"/>
                <a:gd name="connsiteY18-1620" fmla="*/ 149788 h 1689261"/>
                <a:gd name="connsiteX19-1621" fmla="*/ 209299 w 1366926"/>
                <a:gd name="connsiteY19-1622" fmla="*/ 281533 h 1689261"/>
                <a:gd name="connsiteX20-1623" fmla="*/ 100470 w 1366926"/>
                <a:gd name="connsiteY20-1624" fmla="*/ 467525 h 1689261"/>
                <a:gd name="connsiteX21-1625" fmla="*/ 25128 w 1366926"/>
                <a:gd name="connsiteY21-1626" fmla="*/ 599270 h 1689261"/>
                <a:gd name="connsiteX22-1627" fmla="*/ 13 w 1366926"/>
                <a:gd name="connsiteY22-1628" fmla="*/ 808511 h 1689261"/>
                <a:gd name="connsiteX23-1629" fmla="*/ 25128 w 1366926"/>
                <a:gd name="connsiteY23-1630" fmla="*/ 1110748 h 1689261"/>
                <a:gd name="connsiteX24-1631" fmla="*/ 159070 w 1366926"/>
                <a:gd name="connsiteY24-1632" fmla="*/ 1366485 h 1689261"/>
                <a:gd name="connsiteX25-1633" fmla="*/ 309756 w 1366926"/>
                <a:gd name="connsiteY25-1634" fmla="*/ 1521480 h 1689261"/>
                <a:gd name="connsiteX26" fmla="*/ 541474 w 1366926"/>
                <a:gd name="connsiteY26" fmla="*/ 1689261 h 1689261"/>
                <a:gd name="connsiteX0-1635" fmla="*/ 581373 w 1366926"/>
                <a:gd name="connsiteY0-1636" fmla="*/ 1660972 h 1689261"/>
                <a:gd name="connsiteX1-1637" fmla="*/ 581373 w 1366926"/>
                <a:gd name="connsiteY1-1638" fmla="*/ 1660972 h 1689261"/>
                <a:gd name="connsiteX2-1639" fmla="*/ 501702 w 1366926"/>
                <a:gd name="connsiteY2-1640" fmla="*/ 1574665 h 1689261"/>
                <a:gd name="connsiteX3-1641" fmla="*/ 460442 w 1366926"/>
                <a:gd name="connsiteY3-1642" fmla="*/ 1451733 h 1689261"/>
                <a:gd name="connsiteX4-1643" fmla="*/ 426073 w 1366926"/>
                <a:gd name="connsiteY4-1644" fmla="*/ 1327767 h 1689261"/>
                <a:gd name="connsiteX5-1645" fmla="*/ 455230 w 1366926"/>
                <a:gd name="connsiteY5-1646" fmla="*/ 1131668 h 1689261"/>
                <a:gd name="connsiteX6-1647" fmla="*/ 509502 w 1366926"/>
                <a:gd name="connsiteY6-1648" fmla="*/ 1013714 h 1689261"/>
                <a:gd name="connsiteX7-1649" fmla="*/ 746516 w 1366926"/>
                <a:gd name="connsiteY7-1650" fmla="*/ 862169 h 1689261"/>
                <a:gd name="connsiteX8-1651" fmla="*/ 1039516 w 1366926"/>
                <a:gd name="connsiteY8-1652" fmla="*/ 831171 h 1689261"/>
                <a:gd name="connsiteX9-1653" fmla="*/ 1238984 w 1366926"/>
                <a:gd name="connsiteY9-1654" fmla="*/ 684516 h 1689261"/>
                <a:gd name="connsiteX10-1655" fmla="*/ 1331070 w 1366926"/>
                <a:gd name="connsiteY10-1656" fmla="*/ 560521 h 1689261"/>
                <a:gd name="connsiteX11-1657" fmla="*/ 1361873 w 1366926"/>
                <a:gd name="connsiteY11-1658" fmla="*/ 426066 h 1689261"/>
                <a:gd name="connsiteX12-1659" fmla="*/ 1339441 w 1366926"/>
                <a:gd name="connsiteY12-1660" fmla="*/ 289283 h 1689261"/>
                <a:gd name="connsiteX13-1661" fmla="*/ 1303273 w 1366926"/>
                <a:gd name="connsiteY13-1662" fmla="*/ 162578 h 1689261"/>
                <a:gd name="connsiteX14-1663" fmla="*/ 1180385 w 1366926"/>
                <a:gd name="connsiteY14-1664" fmla="*/ 33544 h 1689261"/>
                <a:gd name="connsiteX15-1665" fmla="*/ 987842 w 1366926"/>
                <a:gd name="connsiteY15-1666" fmla="*/ 2545 h 1689261"/>
                <a:gd name="connsiteX16-1667" fmla="*/ 652984 w 1366926"/>
                <a:gd name="connsiteY16-1668" fmla="*/ 25794 h 1689261"/>
                <a:gd name="connsiteX17-1669" fmla="*/ 385099 w 1366926"/>
                <a:gd name="connsiteY17-1670" fmla="*/ 149788 h 1689261"/>
                <a:gd name="connsiteX18-1671" fmla="*/ 209299 w 1366926"/>
                <a:gd name="connsiteY18-1672" fmla="*/ 281533 h 1689261"/>
                <a:gd name="connsiteX19-1673" fmla="*/ 100470 w 1366926"/>
                <a:gd name="connsiteY19-1674" fmla="*/ 467525 h 1689261"/>
                <a:gd name="connsiteX20-1675" fmla="*/ 25128 w 1366926"/>
                <a:gd name="connsiteY20-1676" fmla="*/ 599270 h 1689261"/>
                <a:gd name="connsiteX21-1677" fmla="*/ 13 w 1366926"/>
                <a:gd name="connsiteY21-1678" fmla="*/ 808511 h 1689261"/>
                <a:gd name="connsiteX22-1679" fmla="*/ 25128 w 1366926"/>
                <a:gd name="connsiteY22-1680" fmla="*/ 1110748 h 1689261"/>
                <a:gd name="connsiteX23-1681" fmla="*/ 159070 w 1366926"/>
                <a:gd name="connsiteY23-1682" fmla="*/ 1366485 h 1689261"/>
                <a:gd name="connsiteX24-1683" fmla="*/ 309756 w 1366926"/>
                <a:gd name="connsiteY24-1684" fmla="*/ 1521480 h 1689261"/>
                <a:gd name="connsiteX25-1685" fmla="*/ 541474 w 1366926"/>
                <a:gd name="connsiteY25-1686" fmla="*/ 1689261 h 1689261"/>
                <a:gd name="connsiteX0-1687" fmla="*/ 581373 w 1366926"/>
                <a:gd name="connsiteY0-1688" fmla="*/ 1660972 h 1689261"/>
                <a:gd name="connsiteX1-1689" fmla="*/ 581373 w 1366926"/>
                <a:gd name="connsiteY1-1690" fmla="*/ 1660972 h 1689261"/>
                <a:gd name="connsiteX2-1691" fmla="*/ 501702 w 1366926"/>
                <a:gd name="connsiteY2-1692" fmla="*/ 1574665 h 1689261"/>
                <a:gd name="connsiteX3-1693" fmla="*/ 460442 w 1366926"/>
                <a:gd name="connsiteY3-1694" fmla="*/ 1451733 h 1689261"/>
                <a:gd name="connsiteX4-1695" fmla="*/ 426073 w 1366926"/>
                <a:gd name="connsiteY4-1696" fmla="*/ 1327767 h 1689261"/>
                <a:gd name="connsiteX5-1697" fmla="*/ 455230 w 1366926"/>
                <a:gd name="connsiteY5-1698" fmla="*/ 1131668 h 1689261"/>
                <a:gd name="connsiteX6-1699" fmla="*/ 509502 w 1366926"/>
                <a:gd name="connsiteY6-1700" fmla="*/ 1013714 h 1689261"/>
                <a:gd name="connsiteX7-1701" fmla="*/ 594385 w 1366926"/>
                <a:gd name="connsiteY7-1702" fmla="*/ 940255 h 1689261"/>
                <a:gd name="connsiteX8-1703" fmla="*/ 746516 w 1366926"/>
                <a:gd name="connsiteY8-1704" fmla="*/ 862169 h 1689261"/>
                <a:gd name="connsiteX9-1705" fmla="*/ 1039516 w 1366926"/>
                <a:gd name="connsiteY9-1706" fmla="*/ 831171 h 1689261"/>
                <a:gd name="connsiteX10-1707" fmla="*/ 1238984 w 1366926"/>
                <a:gd name="connsiteY10-1708" fmla="*/ 684516 h 1689261"/>
                <a:gd name="connsiteX11-1709" fmla="*/ 1331070 w 1366926"/>
                <a:gd name="connsiteY11-1710" fmla="*/ 560521 h 1689261"/>
                <a:gd name="connsiteX12-1711" fmla="*/ 1361873 w 1366926"/>
                <a:gd name="connsiteY12-1712" fmla="*/ 426066 h 1689261"/>
                <a:gd name="connsiteX13-1713" fmla="*/ 1339441 w 1366926"/>
                <a:gd name="connsiteY13-1714" fmla="*/ 289283 h 1689261"/>
                <a:gd name="connsiteX14-1715" fmla="*/ 1303273 w 1366926"/>
                <a:gd name="connsiteY14-1716" fmla="*/ 162578 h 1689261"/>
                <a:gd name="connsiteX15-1717" fmla="*/ 1180385 w 1366926"/>
                <a:gd name="connsiteY15-1718" fmla="*/ 33544 h 1689261"/>
                <a:gd name="connsiteX16-1719" fmla="*/ 987842 w 1366926"/>
                <a:gd name="connsiteY16-1720" fmla="*/ 2545 h 1689261"/>
                <a:gd name="connsiteX17-1721" fmla="*/ 652984 w 1366926"/>
                <a:gd name="connsiteY17-1722" fmla="*/ 25794 h 1689261"/>
                <a:gd name="connsiteX18-1723" fmla="*/ 385099 w 1366926"/>
                <a:gd name="connsiteY18-1724" fmla="*/ 149788 h 1689261"/>
                <a:gd name="connsiteX19-1725" fmla="*/ 209299 w 1366926"/>
                <a:gd name="connsiteY19-1726" fmla="*/ 281533 h 1689261"/>
                <a:gd name="connsiteX20-1727" fmla="*/ 100470 w 1366926"/>
                <a:gd name="connsiteY20-1728" fmla="*/ 467525 h 1689261"/>
                <a:gd name="connsiteX21-1729" fmla="*/ 25128 w 1366926"/>
                <a:gd name="connsiteY21-1730" fmla="*/ 599270 h 1689261"/>
                <a:gd name="connsiteX22-1731" fmla="*/ 13 w 1366926"/>
                <a:gd name="connsiteY22-1732" fmla="*/ 808511 h 1689261"/>
                <a:gd name="connsiteX23-1733" fmla="*/ 25128 w 1366926"/>
                <a:gd name="connsiteY23-1734" fmla="*/ 1110748 h 1689261"/>
                <a:gd name="connsiteX24-1735" fmla="*/ 159070 w 1366926"/>
                <a:gd name="connsiteY24-1736" fmla="*/ 1366485 h 1689261"/>
                <a:gd name="connsiteX25-1737" fmla="*/ 309756 w 1366926"/>
                <a:gd name="connsiteY25-1738" fmla="*/ 1521480 h 1689261"/>
                <a:gd name="connsiteX26-1739" fmla="*/ 541474 w 1366926"/>
                <a:gd name="connsiteY26-1740" fmla="*/ 1689261 h 1689261"/>
                <a:gd name="connsiteX0-1741" fmla="*/ 581373 w 1366926"/>
                <a:gd name="connsiteY0-1742" fmla="*/ 1682606 h 1710895"/>
                <a:gd name="connsiteX1-1743" fmla="*/ 581373 w 1366926"/>
                <a:gd name="connsiteY1-1744" fmla="*/ 1682606 h 1710895"/>
                <a:gd name="connsiteX2-1745" fmla="*/ 501702 w 1366926"/>
                <a:gd name="connsiteY2-1746" fmla="*/ 1596299 h 1710895"/>
                <a:gd name="connsiteX3-1747" fmla="*/ 460442 w 1366926"/>
                <a:gd name="connsiteY3-1748" fmla="*/ 1473367 h 1710895"/>
                <a:gd name="connsiteX4-1749" fmla="*/ 426073 w 1366926"/>
                <a:gd name="connsiteY4-1750" fmla="*/ 1349401 h 1710895"/>
                <a:gd name="connsiteX5-1751" fmla="*/ 455230 w 1366926"/>
                <a:gd name="connsiteY5-1752" fmla="*/ 1153302 h 1710895"/>
                <a:gd name="connsiteX6-1753" fmla="*/ 509502 w 1366926"/>
                <a:gd name="connsiteY6-1754" fmla="*/ 1035348 h 1710895"/>
                <a:gd name="connsiteX7-1755" fmla="*/ 594385 w 1366926"/>
                <a:gd name="connsiteY7-1756" fmla="*/ 961889 h 1710895"/>
                <a:gd name="connsiteX8-1757" fmla="*/ 746516 w 1366926"/>
                <a:gd name="connsiteY8-1758" fmla="*/ 883803 h 1710895"/>
                <a:gd name="connsiteX9-1759" fmla="*/ 1039516 w 1366926"/>
                <a:gd name="connsiteY9-1760" fmla="*/ 852805 h 1710895"/>
                <a:gd name="connsiteX10-1761" fmla="*/ 1238984 w 1366926"/>
                <a:gd name="connsiteY10-1762" fmla="*/ 706150 h 1710895"/>
                <a:gd name="connsiteX11-1763" fmla="*/ 1331070 w 1366926"/>
                <a:gd name="connsiteY11-1764" fmla="*/ 582155 h 1710895"/>
                <a:gd name="connsiteX12-1765" fmla="*/ 1361873 w 1366926"/>
                <a:gd name="connsiteY12-1766" fmla="*/ 447700 h 1710895"/>
                <a:gd name="connsiteX13-1767" fmla="*/ 1339441 w 1366926"/>
                <a:gd name="connsiteY13-1768" fmla="*/ 310917 h 1710895"/>
                <a:gd name="connsiteX14-1769" fmla="*/ 1303273 w 1366926"/>
                <a:gd name="connsiteY14-1770" fmla="*/ 184212 h 1710895"/>
                <a:gd name="connsiteX15-1771" fmla="*/ 1180385 w 1366926"/>
                <a:gd name="connsiteY15-1772" fmla="*/ 55178 h 1710895"/>
                <a:gd name="connsiteX16-1773" fmla="*/ 979470 w 1366926"/>
                <a:gd name="connsiteY16-1774" fmla="*/ 930 h 1710895"/>
                <a:gd name="connsiteX17-1775" fmla="*/ 652984 w 1366926"/>
                <a:gd name="connsiteY17-1776" fmla="*/ 47428 h 1710895"/>
                <a:gd name="connsiteX18-1777" fmla="*/ 385099 w 1366926"/>
                <a:gd name="connsiteY18-1778" fmla="*/ 171422 h 1710895"/>
                <a:gd name="connsiteX19-1779" fmla="*/ 209299 w 1366926"/>
                <a:gd name="connsiteY19-1780" fmla="*/ 303167 h 1710895"/>
                <a:gd name="connsiteX20-1781" fmla="*/ 100470 w 1366926"/>
                <a:gd name="connsiteY20-1782" fmla="*/ 489159 h 1710895"/>
                <a:gd name="connsiteX21-1783" fmla="*/ 25128 w 1366926"/>
                <a:gd name="connsiteY21-1784" fmla="*/ 620904 h 1710895"/>
                <a:gd name="connsiteX22-1785" fmla="*/ 13 w 1366926"/>
                <a:gd name="connsiteY22-1786" fmla="*/ 830145 h 1710895"/>
                <a:gd name="connsiteX23-1787" fmla="*/ 25128 w 1366926"/>
                <a:gd name="connsiteY23-1788" fmla="*/ 1132382 h 1710895"/>
                <a:gd name="connsiteX24-1789" fmla="*/ 159070 w 1366926"/>
                <a:gd name="connsiteY24-1790" fmla="*/ 1388119 h 1710895"/>
                <a:gd name="connsiteX25-1791" fmla="*/ 309756 w 1366926"/>
                <a:gd name="connsiteY25-1792" fmla="*/ 1543114 h 1710895"/>
                <a:gd name="connsiteX26-1793" fmla="*/ 541474 w 1366926"/>
                <a:gd name="connsiteY26-1794" fmla="*/ 1710895 h 1710895"/>
                <a:gd name="connsiteX0-1795" fmla="*/ 581373 w 1366926"/>
                <a:gd name="connsiteY0-1796" fmla="*/ 1682606 h 1710895"/>
                <a:gd name="connsiteX1-1797" fmla="*/ 581373 w 1366926"/>
                <a:gd name="connsiteY1-1798" fmla="*/ 1682606 h 1710895"/>
                <a:gd name="connsiteX2-1799" fmla="*/ 501702 w 1366926"/>
                <a:gd name="connsiteY2-1800" fmla="*/ 1596299 h 1710895"/>
                <a:gd name="connsiteX3-1801" fmla="*/ 460442 w 1366926"/>
                <a:gd name="connsiteY3-1802" fmla="*/ 1473367 h 1710895"/>
                <a:gd name="connsiteX4-1803" fmla="*/ 426073 w 1366926"/>
                <a:gd name="connsiteY4-1804" fmla="*/ 1349401 h 1710895"/>
                <a:gd name="connsiteX5-1805" fmla="*/ 455230 w 1366926"/>
                <a:gd name="connsiteY5-1806" fmla="*/ 1153302 h 1710895"/>
                <a:gd name="connsiteX6-1807" fmla="*/ 509502 w 1366926"/>
                <a:gd name="connsiteY6-1808" fmla="*/ 1035348 h 1710895"/>
                <a:gd name="connsiteX7-1809" fmla="*/ 594385 w 1366926"/>
                <a:gd name="connsiteY7-1810" fmla="*/ 961889 h 1710895"/>
                <a:gd name="connsiteX8-1811" fmla="*/ 746516 w 1366926"/>
                <a:gd name="connsiteY8-1812" fmla="*/ 883803 h 1710895"/>
                <a:gd name="connsiteX9-1813" fmla="*/ 1039516 w 1366926"/>
                <a:gd name="connsiteY9-1814" fmla="*/ 852805 h 1710895"/>
                <a:gd name="connsiteX10-1815" fmla="*/ 1238984 w 1366926"/>
                <a:gd name="connsiteY10-1816" fmla="*/ 706150 h 1710895"/>
                <a:gd name="connsiteX11-1817" fmla="*/ 1331070 w 1366926"/>
                <a:gd name="connsiteY11-1818" fmla="*/ 582155 h 1710895"/>
                <a:gd name="connsiteX12-1819" fmla="*/ 1361873 w 1366926"/>
                <a:gd name="connsiteY12-1820" fmla="*/ 447700 h 1710895"/>
                <a:gd name="connsiteX13-1821" fmla="*/ 1339441 w 1366926"/>
                <a:gd name="connsiteY13-1822" fmla="*/ 310917 h 1710895"/>
                <a:gd name="connsiteX14-1823" fmla="*/ 1303273 w 1366926"/>
                <a:gd name="connsiteY14-1824" fmla="*/ 184212 h 1710895"/>
                <a:gd name="connsiteX15-1825" fmla="*/ 1180385 w 1366926"/>
                <a:gd name="connsiteY15-1826" fmla="*/ 55178 h 1710895"/>
                <a:gd name="connsiteX16-1827" fmla="*/ 979470 w 1366926"/>
                <a:gd name="connsiteY16-1828" fmla="*/ 930 h 1710895"/>
                <a:gd name="connsiteX17-1829" fmla="*/ 652984 w 1366926"/>
                <a:gd name="connsiteY17-1830" fmla="*/ 47428 h 1710895"/>
                <a:gd name="connsiteX18-1831" fmla="*/ 385099 w 1366926"/>
                <a:gd name="connsiteY18-1832" fmla="*/ 171422 h 1710895"/>
                <a:gd name="connsiteX19-1833" fmla="*/ 209299 w 1366926"/>
                <a:gd name="connsiteY19-1834" fmla="*/ 303167 h 1710895"/>
                <a:gd name="connsiteX20-1835" fmla="*/ 100470 w 1366926"/>
                <a:gd name="connsiteY20-1836" fmla="*/ 450410 h 1710895"/>
                <a:gd name="connsiteX21-1837" fmla="*/ 25128 w 1366926"/>
                <a:gd name="connsiteY21-1838" fmla="*/ 620904 h 1710895"/>
                <a:gd name="connsiteX22-1839" fmla="*/ 13 w 1366926"/>
                <a:gd name="connsiteY22-1840" fmla="*/ 830145 h 1710895"/>
                <a:gd name="connsiteX23-1841" fmla="*/ 25128 w 1366926"/>
                <a:gd name="connsiteY23-1842" fmla="*/ 1132382 h 1710895"/>
                <a:gd name="connsiteX24-1843" fmla="*/ 159070 w 1366926"/>
                <a:gd name="connsiteY24-1844" fmla="*/ 1388119 h 1710895"/>
                <a:gd name="connsiteX25-1845" fmla="*/ 309756 w 1366926"/>
                <a:gd name="connsiteY25-1846" fmla="*/ 1543114 h 1710895"/>
                <a:gd name="connsiteX26-1847" fmla="*/ 541474 w 1366926"/>
                <a:gd name="connsiteY26-1848" fmla="*/ 1710895 h 1710895"/>
                <a:gd name="connsiteX0-1849" fmla="*/ 581373 w 1366926"/>
                <a:gd name="connsiteY0-1850" fmla="*/ 1682606 h 1710895"/>
                <a:gd name="connsiteX1-1851" fmla="*/ 581373 w 1366926"/>
                <a:gd name="connsiteY1-1852" fmla="*/ 1682606 h 1710895"/>
                <a:gd name="connsiteX2-1853" fmla="*/ 501702 w 1366926"/>
                <a:gd name="connsiteY2-1854" fmla="*/ 1596299 h 1710895"/>
                <a:gd name="connsiteX3-1855" fmla="*/ 460442 w 1366926"/>
                <a:gd name="connsiteY3-1856" fmla="*/ 1473367 h 1710895"/>
                <a:gd name="connsiteX4-1857" fmla="*/ 426073 w 1366926"/>
                <a:gd name="connsiteY4-1858" fmla="*/ 1349401 h 1710895"/>
                <a:gd name="connsiteX5-1859" fmla="*/ 455230 w 1366926"/>
                <a:gd name="connsiteY5-1860" fmla="*/ 1153302 h 1710895"/>
                <a:gd name="connsiteX6-1861" fmla="*/ 509502 w 1366926"/>
                <a:gd name="connsiteY6-1862" fmla="*/ 1035348 h 1710895"/>
                <a:gd name="connsiteX7-1863" fmla="*/ 594385 w 1366926"/>
                <a:gd name="connsiteY7-1864" fmla="*/ 961889 h 1710895"/>
                <a:gd name="connsiteX8-1865" fmla="*/ 746516 w 1366926"/>
                <a:gd name="connsiteY8-1866" fmla="*/ 883803 h 1710895"/>
                <a:gd name="connsiteX9-1867" fmla="*/ 1039516 w 1366926"/>
                <a:gd name="connsiteY9-1868" fmla="*/ 852805 h 1710895"/>
                <a:gd name="connsiteX10-1869" fmla="*/ 1238984 w 1366926"/>
                <a:gd name="connsiteY10-1870" fmla="*/ 706150 h 1710895"/>
                <a:gd name="connsiteX11-1871" fmla="*/ 1331070 w 1366926"/>
                <a:gd name="connsiteY11-1872" fmla="*/ 582155 h 1710895"/>
                <a:gd name="connsiteX12-1873" fmla="*/ 1361873 w 1366926"/>
                <a:gd name="connsiteY12-1874" fmla="*/ 447700 h 1710895"/>
                <a:gd name="connsiteX13-1875" fmla="*/ 1339441 w 1366926"/>
                <a:gd name="connsiteY13-1876" fmla="*/ 310917 h 1710895"/>
                <a:gd name="connsiteX14-1877" fmla="*/ 1303273 w 1366926"/>
                <a:gd name="connsiteY14-1878" fmla="*/ 184212 h 1710895"/>
                <a:gd name="connsiteX15-1879" fmla="*/ 1180385 w 1366926"/>
                <a:gd name="connsiteY15-1880" fmla="*/ 55178 h 1710895"/>
                <a:gd name="connsiteX16-1881" fmla="*/ 979470 w 1366926"/>
                <a:gd name="connsiteY16-1882" fmla="*/ 930 h 1710895"/>
                <a:gd name="connsiteX17-1883" fmla="*/ 652984 w 1366926"/>
                <a:gd name="connsiteY17-1884" fmla="*/ 47428 h 1710895"/>
                <a:gd name="connsiteX18-1885" fmla="*/ 385099 w 1366926"/>
                <a:gd name="connsiteY18-1886" fmla="*/ 171422 h 1710895"/>
                <a:gd name="connsiteX19-1887" fmla="*/ 234414 w 1366926"/>
                <a:gd name="connsiteY19-1888" fmla="*/ 272168 h 1710895"/>
                <a:gd name="connsiteX20-1889" fmla="*/ 100470 w 1366926"/>
                <a:gd name="connsiteY20-1890" fmla="*/ 450410 h 1710895"/>
                <a:gd name="connsiteX21-1891" fmla="*/ 25128 w 1366926"/>
                <a:gd name="connsiteY21-1892" fmla="*/ 620904 h 1710895"/>
                <a:gd name="connsiteX22-1893" fmla="*/ 13 w 1366926"/>
                <a:gd name="connsiteY22-1894" fmla="*/ 830145 h 1710895"/>
                <a:gd name="connsiteX23-1895" fmla="*/ 25128 w 1366926"/>
                <a:gd name="connsiteY23-1896" fmla="*/ 1132382 h 1710895"/>
                <a:gd name="connsiteX24-1897" fmla="*/ 159070 w 1366926"/>
                <a:gd name="connsiteY24-1898" fmla="*/ 1388119 h 1710895"/>
                <a:gd name="connsiteX25-1899" fmla="*/ 309756 w 1366926"/>
                <a:gd name="connsiteY25-1900" fmla="*/ 1543114 h 1710895"/>
                <a:gd name="connsiteX26-1901" fmla="*/ 541474 w 1366926"/>
                <a:gd name="connsiteY26-1902" fmla="*/ 1710895 h 1710895"/>
                <a:gd name="connsiteX0-1903" fmla="*/ 581373 w 1366926"/>
                <a:gd name="connsiteY0-1904" fmla="*/ 1682606 h 1710895"/>
                <a:gd name="connsiteX1-1905" fmla="*/ 581373 w 1366926"/>
                <a:gd name="connsiteY1-1906" fmla="*/ 1682606 h 1710895"/>
                <a:gd name="connsiteX2-1907" fmla="*/ 501702 w 1366926"/>
                <a:gd name="connsiteY2-1908" fmla="*/ 1596299 h 1710895"/>
                <a:gd name="connsiteX3-1909" fmla="*/ 460442 w 1366926"/>
                <a:gd name="connsiteY3-1910" fmla="*/ 1473367 h 1710895"/>
                <a:gd name="connsiteX4-1911" fmla="*/ 426073 w 1366926"/>
                <a:gd name="connsiteY4-1912" fmla="*/ 1349401 h 1710895"/>
                <a:gd name="connsiteX5-1913" fmla="*/ 455230 w 1366926"/>
                <a:gd name="connsiteY5-1914" fmla="*/ 1153302 h 1710895"/>
                <a:gd name="connsiteX6-1915" fmla="*/ 509502 w 1366926"/>
                <a:gd name="connsiteY6-1916" fmla="*/ 1035348 h 1710895"/>
                <a:gd name="connsiteX7-1917" fmla="*/ 594385 w 1366926"/>
                <a:gd name="connsiteY7-1918" fmla="*/ 961889 h 1710895"/>
                <a:gd name="connsiteX8-1919" fmla="*/ 746516 w 1366926"/>
                <a:gd name="connsiteY8-1920" fmla="*/ 883803 h 1710895"/>
                <a:gd name="connsiteX9-1921" fmla="*/ 1039516 w 1366926"/>
                <a:gd name="connsiteY9-1922" fmla="*/ 852805 h 1710895"/>
                <a:gd name="connsiteX10-1923" fmla="*/ 1238984 w 1366926"/>
                <a:gd name="connsiteY10-1924" fmla="*/ 706150 h 1710895"/>
                <a:gd name="connsiteX11-1925" fmla="*/ 1331070 w 1366926"/>
                <a:gd name="connsiteY11-1926" fmla="*/ 582155 h 1710895"/>
                <a:gd name="connsiteX12-1927" fmla="*/ 1361873 w 1366926"/>
                <a:gd name="connsiteY12-1928" fmla="*/ 447700 h 1710895"/>
                <a:gd name="connsiteX13-1929" fmla="*/ 1339441 w 1366926"/>
                <a:gd name="connsiteY13-1930" fmla="*/ 310917 h 1710895"/>
                <a:gd name="connsiteX14-1931" fmla="*/ 1303273 w 1366926"/>
                <a:gd name="connsiteY14-1932" fmla="*/ 184212 h 1710895"/>
                <a:gd name="connsiteX15-1933" fmla="*/ 1180385 w 1366926"/>
                <a:gd name="connsiteY15-1934" fmla="*/ 55178 h 1710895"/>
                <a:gd name="connsiteX16-1935" fmla="*/ 979470 w 1366926"/>
                <a:gd name="connsiteY16-1936" fmla="*/ 930 h 1710895"/>
                <a:gd name="connsiteX17-1937" fmla="*/ 652984 w 1366926"/>
                <a:gd name="connsiteY17-1938" fmla="*/ 47428 h 1710895"/>
                <a:gd name="connsiteX18-1939" fmla="*/ 410213 w 1366926"/>
                <a:gd name="connsiteY18-1940" fmla="*/ 140423 h 1710895"/>
                <a:gd name="connsiteX19-1941" fmla="*/ 234414 w 1366926"/>
                <a:gd name="connsiteY19-1942" fmla="*/ 272168 h 1710895"/>
                <a:gd name="connsiteX20-1943" fmla="*/ 100470 w 1366926"/>
                <a:gd name="connsiteY20-1944" fmla="*/ 450410 h 1710895"/>
                <a:gd name="connsiteX21-1945" fmla="*/ 25128 w 1366926"/>
                <a:gd name="connsiteY21-1946" fmla="*/ 620904 h 1710895"/>
                <a:gd name="connsiteX22-1947" fmla="*/ 13 w 1366926"/>
                <a:gd name="connsiteY22-1948" fmla="*/ 830145 h 1710895"/>
                <a:gd name="connsiteX23-1949" fmla="*/ 25128 w 1366926"/>
                <a:gd name="connsiteY23-1950" fmla="*/ 1132382 h 1710895"/>
                <a:gd name="connsiteX24-1951" fmla="*/ 159070 w 1366926"/>
                <a:gd name="connsiteY24-1952" fmla="*/ 1388119 h 1710895"/>
                <a:gd name="connsiteX25-1953" fmla="*/ 309756 w 1366926"/>
                <a:gd name="connsiteY25-1954" fmla="*/ 1543114 h 1710895"/>
                <a:gd name="connsiteX26-1955" fmla="*/ 541474 w 1366926"/>
                <a:gd name="connsiteY26-1956" fmla="*/ 1710895 h 1710895"/>
                <a:gd name="connsiteX0-1957" fmla="*/ 581373 w 1366926"/>
                <a:gd name="connsiteY0-1958" fmla="*/ 1683313 h 1711602"/>
                <a:gd name="connsiteX1-1959" fmla="*/ 581373 w 1366926"/>
                <a:gd name="connsiteY1-1960" fmla="*/ 1683313 h 1711602"/>
                <a:gd name="connsiteX2-1961" fmla="*/ 501702 w 1366926"/>
                <a:gd name="connsiteY2-1962" fmla="*/ 1597006 h 1711602"/>
                <a:gd name="connsiteX3-1963" fmla="*/ 460442 w 1366926"/>
                <a:gd name="connsiteY3-1964" fmla="*/ 1474074 h 1711602"/>
                <a:gd name="connsiteX4-1965" fmla="*/ 426073 w 1366926"/>
                <a:gd name="connsiteY4-1966" fmla="*/ 1350108 h 1711602"/>
                <a:gd name="connsiteX5-1967" fmla="*/ 455230 w 1366926"/>
                <a:gd name="connsiteY5-1968" fmla="*/ 1154009 h 1711602"/>
                <a:gd name="connsiteX6-1969" fmla="*/ 509502 w 1366926"/>
                <a:gd name="connsiteY6-1970" fmla="*/ 1036055 h 1711602"/>
                <a:gd name="connsiteX7-1971" fmla="*/ 594385 w 1366926"/>
                <a:gd name="connsiteY7-1972" fmla="*/ 962596 h 1711602"/>
                <a:gd name="connsiteX8-1973" fmla="*/ 746516 w 1366926"/>
                <a:gd name="connsiteY8-1974" fmla="*/ 884510 h 1711602"/>
                <a:gd name="connsiteX9-1975" fmla="*/ 1039516 w 1366926"/>
                <a:gd name="connsiteY9-1976" fmla="*/ 853512 h 1711602"/>
                <a:gd name="connsiteX10-1977" fmla="*/ 1238984 w 1366926"/>
                <a:gd name="connsiteY10-1978" fmla="*/ 706857 h 1711602"/>
                <a:gd name="connsiteX11-1979" fmla="*/ 1331070 w 1366926"/>
                <a:gd name="connsiteY11-1980" fmla="*/ 582862 h 1711602"/>
                <a:gd name="connsiteX12-1981" fmla="*/ 1361873 w 1366926"/>
                <a:gd name="connsiteY12-1982" fmla="*/ 448407 h 1711602"/>
                <a:gd name="connsiteX13-1983" fmla="*/ 1339441 w 1366926"/>
                <a:gd name="connsiteY13-1984" fmla="*/ 311624 h 1711602"/>
                <a:gd name="connsiteX14-1985" fmla="*/ 1303273 w 1366926"/>
                <a:gd name="connsiteY14-1986" fmla="*/ 184919 h 1711602"/>
                <a:gd name="connsiteX15-1987" fmla="*/ 1180385 w 1366926"/>
                <a:gd name="connsiteY15-1988" fmla="*/ 55885 h 1711602"/>
                <a:gd name="connsiteX16-1989" fmla="*/ 979470 w 1366926"/>
                <a:gd name="connsiteY16-1990" fmla="*/ 1637 h 1711602"/>
                <a:gd name="connsiteX17-1991" fmla="*/ 803671 w 1366926"/>
                <a:gd name="connsiteY17-1992" fmla="*/ 17137 h 1711602"/>
                <a:gd name="connsiteX18-1993" fmla="*/ 652984 w 1366926"/>
                <a:gd name="connsiteY18-1994" fmla="*/ 48135 h 1711602"/>
                <a:gd name="connsiteX19-1995" fmla="*/ 410213 w 1366926"/>
                <a:gd name="connsiteY19-1996" fmla="*/ 141130 h 1711602"/>
                <a:gd name="connsiteX20-1997" fmla="*/ 234414 w 1366926"/>
                <a:gd name="connsiteY20-1998" fmla="*/ 272875 h 1711602"/>
                <a:gd name="connsiteX21-1999" fmla="*/ 100470 w 1366926"/>
                <a:gd name="connsiteY21-2000" fmla="*/ 451117 h 1711602"/>
                <a:gd name="connsiteX22-2001" fmla="*/ 25128 w 1366926"/>
                <a:gd name="connsiteY22-2002" fmla="*/ 621611 h 1711602"/>
                <a:gd name="connsiteX23-2003" fmla="*/ 13 w 1366926"/>
                <a:gd name="connsiteY23-2004" fmla="*/ 830852 h 1711602"/>
                <a:gd name="connsiteX24-2005" fmla="*/ 25128 w 1366926"/>
                <a:gd name="connsiteY24-2006" fmla="*/ 1133089 h 1711602"/>
                <a:gd name="connsiteX25-2007" fmla="*/ 159070 w 1366926"/>
                <a:gd name="connsiteY25-2008" fmla="*/ 1388826 h 1711602"/>
                <a:gd name="connsiteX26-2009" fmla="*/ 309756 w 1366926"/>
                <a:gd name="connsiteY26-2010" fmla="*/ 1543821 h 1711602"/>
                <a:gd name="connsiteX27" fmla="*/ 541474 w 1366926"/>
                <a:gd name="connsiteY27" fmla="*/ 1711602 h 1711602"/>
                <a:gd name="connsiteX0-2011" fmla="*/ 581373 w 1366926"/>
                <a:gd name="connsiteY0-2012" fmla="*/ 1683313 h 1711602"/>
                <a:gd name="connsiteX1-2013" fmla="*/ 581373 w 1366926"/>
                <a:gd name="connsiteY1-2014" fmla="*/ 1683313 h 1711602"/>
                <a:gd name="connsiteX2-2015" fmla="*/ 501702 w 1366926"/>
                <a:gd name="connsiteY2-2016" fmla="*/ 1597006 h 1711602"/>
                <a:gd name="connsiteX3-2017" fmla="*/ 460442 w 1366926"/>
                <a:gd name="connsiteY3-2018" fmla="*/ 1474074 h 1711602"/>
                <a:gd name="connsiteX4-2019" fmla="*/ 426073 w 1366926"/>
                <a:gd name="connsiteY4-2020" fmla="*/ 1350108 h 1711602"/>
                <a:gd name="connsiteX5-2021" fmla="*/ 455230 w 1366926"/>
                <a:gd name="connsiteY5-2022" fmla="*/ 1154009 h 1711602"/>
                <a:gd name="connsiteX6-2023" fmla="*/ 509502 w 1366926"/>
                <a:gd name="connsiteY6-2024" fmla="*/ 1036055 h 1711602"/>
                <a:gd name="connsiteX7-2025" fmla="*/ 594385 w 1366926"/>
                <a:gd name="connsiteY7-2026" fmla="*/ 962596 h 1711602"/>
                <a:gd name="connsiteX8-2027" fmla="*/ 746516 w 1366926"/>
                <a:gd name="connsiteY8-2028" fmla="*/ 884510 h 1711602"/>
                <a:gd name="connsiteX9-2029" fmla="*/ 1039516 w 1366926"/>
                <a:gd name="connsiteY9-2030" fmla="*/ 853512 h 1711602"/>
                <a:gd name="connsiteX10-2031" fmla="*/ 1238984 w 1366926"/>
                <a:gd name="connsiteY10-2032" fmla="*/ 706857 h 1711602"/>
                <a:gd name="connsiteX11-2033" fmla="*/ 1331070 w 1366926"/>
                <a:gd name="connsiteY11-2034" fmla="*/ 582862 h 1711602"/>
                <a:gd name="connsiteX12-2035" fmla="*/ 1361873 w 1366926"/>
                <a:gd name="connsiteY12-2036" fmla="*/ 448407 h 1711602"/>
                <a:gd name="connsiteX13-2037" fmla="*/ 1339441 w 1366926"/>
                <a:gd name="connsiteY13-2038" fmla="*/ 311624 h 1711602"/>
                <a:gd name="connsiteX14-2039" fmla="*/ 1303273 w 1366926"/>
                <a:gd name="connsiteY14-2040" fmla="*/ 184919 h 1711602"/>
                <a:gd name="connsiteX15-2041" fmla="*/ 1138528 w 1366926"/>
                <a:gd name="connsiteY15-2042" fmla="*/ 40386 h 1711602"/>
                <a:gd name="connsiteX16-2043" fmla="*/ 979470 w 1366926"/>
                <a:gd name="connsiteY16-2044" fmla="*/ 1637 h 1711602"/>
                <a:gd name="connsiteX17-2045" fmla="*/ 803671 w 1366926"/>
                <a:gd name="connsiteY17-2046" fmla="*/ 17137 h 1711602"/>
                <a:gd name="connsiteX18-2047" fmla="*/ 652984 w 1366926"/>
                <a:gd name="connsiteY18-2048" fmla="*/ 48135 h 1711602"/>
                <a:gd name="connsiteX19-2049" fmla="*/ 410213 w 1366926"/>
                <a:gd name="connsiteY19-2050" fmla="*/ 141130 h 1711602"/>
                <a:gd name="connsiteX20-2051" fmla="*/ 234414 w 1366926"/>
                <a:gd name="connsiteY20-2052" fmla="*/ 272875 h 1711602"/>
                <a:gd name="connsiteX21-2053" fmla="*/ 100470 w 1366926"/>
                <a:gd name="connsiteY21-2054" fmla="*/ 451117 h 1711602"/>
                <a:gd name="connsiteX22-2055" fmla="*/ 25128 w 1366926"/>
                <a:gd name="connsiteY22-2056" fmla="*/ 621611 h 1711602"/>
                <a:gd name="connsiteX23-2057" fmla="*/ 13 w 1366926"/>
                <a:gd name="connsiteY23-2058" fmla="*/ 830852 h 1711602"/>
                <a:gd name="connsiteX24-2059" fmla="*/ 25128 w 1366926"/>
                <a:gd name="connsiteY24-2060" fmla="*/ 1133089 h 1711602"/>
                <a:gd name="connsiteX25-2061" fmla="*/ 159070 w 1366926"/>
                <a:gd name="connsiteY25-2062" fmla="*/ 1388826 h 1711602"/>
                <a:gd name="connsiteX26-2063" fmla="*/ 309756 w 1366926"/>
                <a:gd name="connsiteY26-2064" fmla="*/ 1543821 h 1711602"/>
                <a:gd name="connsiteX27-2065" fmla="*/ 541474 w 1366926"/>
                <a:gd name="connsiteY27-2066" fmla="*/ 1711602 h 1711602"/>
                <a:gd name="connsiteX0-2067" fmla="*/ 581373 w 1366926"/>
                <a:gd name="connsiteY0-2068" fmla="*/ 1683313 h 1711602"/>
                <a:gd name="connsiteX1-2069" fmla="*/ 581373 w 1366926"/>
                <a:gd name="connsiteY1-2070" fmla="*/ 1683313 h 1711602"/>
                <a:gd name="connsiteX2-2071" fmla="*/ 501702 w 1366926"/>
                <a:gd name="connsiteY2-2072" fmla="*/ 1597006 h 1711602"/>
                <a:gd name="connsiteX3-2073" fmla="*/ 460442 w 1366926"/>
                <a:gd name="connsiteY3-2074" fmla="*/ 1474074 h 1711602"/>
                <a:gd name="connsiteX4-2075" fmla="*/ 426073 w 1366926"/>
                <a:gd name="connsiteY4-2076" fmla="*/ 1350108 h 1711602"/>
                <a:gd name="connsiteX5-2077" fmla="*/ 455230 w 1366926"/>
                <a:gd name="connsiteY5-2078" fmla="*/ 1154009 h 1711602"/>
                <a:gd name="connsiteX6-2079" fmla="*/ 509502 w 1366926"/>
                <a:gd name="connsiteY6-2080" fmla="*/ 1036055 h 1711602"/>
                <a:gd name="connsiteX7-2081" fmla="*/ 594385 w 1366926"/>
                <a:gd name="connsiteY7-2082" fmla="*/ 962596 h 1711602"/>
                <a:gd name="connsiteX8-2083" fmla="*/ 746516 w 1366926"/>
                <a:gd name="connsiteY8-2084" fmla="*/ 884510 h 1711602"/>
                <a:gd name="connsiteX9-2085" fmla="*/ 1039516 w 1366926"/>
                <a:gd name="connsiteY9-2086" fmla="*/ 853512 h 1711602"/>
                <a:gd name="connsiteX10-2087" fmla="*/ 1238984 w 1366926"/>
                <a:gd name="connsiteY10-2088" fmla="*/ 706857 h 1711602"/>
                <a:gd name="connsiteX11-2089" fmla="*/ 1331070 w 1366926"/>
                <a:gd name="connsiteY11-2090" fmla="*/ 582862 h 1711602"/>
                <a:gd name="connsiteX12-2091" fmla="*/ 1361873 w 1366926"/>
                <a:gd name="connsiteY12-2092" fmla="*/ 448407 h 1711602"/>
                <a:gd name="connsiteX13-2093" fmla="*/ 1339441 w 1366926"/>
                <a:gd name="connsiteY13-2094" fmla="*/ 311624 h 1711602"/>
                <a:gd name="connsiteX14-2095" fmla="*/ 1253044 w 1366926"/>
                <a:gd name="connsiteY14-2096" fmla="*/ 146171 h 1711602"/>
                <a:gd name="connsiteX15-2097" fmla="*/ 1138528 w 1366926"/>
                <a:gd name="connsiteY15-2098" fmla="*/ 40386 h 1711602"/>
                <a:gd name="connsiteX16-2099" fmla="*/ 979470 w 1366926"/>
                <a:gd name="connsiteY16-2100" fmla="*/ 1637 h 1711602"/>
                <a:gd name="connsiteX17-2101" fmla="*/ 803671 w 1366926"/>
                <a:gd name="connsiteY17-2102" fmla="*/ 17137 h 1711602"/>
                <a:gd name="connsiteX18-2103" fmla="*/ 652984 w 1366926"/>
                <a:gd name="connsiteY18-2104" fmla="*/ 48135 h 1711602"/>
                <a:gd name="connsiteX19-2105" fmla="*/ 410213 w 1366926"/>
                <a:gd name="connsiteY19-2106" fmla="*/ 141130 h 1711602"/>
                <a:gd name="connsiteX20-2107" fmla="*/ 234414 w 1366926"/>
                <a:gd name="connsiteY20-2108" fmla="*/ 272875 h 1711602"/>
                <a:gd name="connsiteX21-2109" fmla="*/ 100470 w 1366926"/>
                <a:gd name="connsiteY21-2110" fmla="*/ 451117 h 1711602"/>
                <a:gd name="connsiteX22-2111" fmla="*/ 25128 w 1366926"/>
                <a:gd name="connsiteY22-2112" fmla="*/ 621611 h 1711602"/>
                <a:gd name="connsiteX23-2113" fmla="*/ 13 w 1366926"/>
                <a:gd name="connsiteY23-2114" fmla="*/ 830852 h 1711602"/>
                <a:gd name="connsiteX24-2115" fmla="*/ 25128 w 1366926"/>
                <a:gd name="connsiteY24-2116" fmla="*/ 1133089 h 1711602"/>
                <a:gd name="connsiteX25-2117" fmla="*/ 159070 w 1366926"/>
                <a:gd name="connsiteY25-2118" fmla="*/ 1388826 h 1711602"/>
                <a:gd name="connsiteX26-2119" fmla="*/ 309756 w 1366926"/>
                <a:gd name="connsiteY26-2120" fmla="*/ 1543821 h 1711602"/>
                <a:gd name="connsiteX27-2121" fmla="*/ 541474 w 1366926"/>
                <a:gd name="connsiteY27-2122" fmla="*/ 1711602 h 1711602"/>
                <a:gd name="connsiteX0-2123" fmla="*/ 581373 w 1369472"/>
                <a:gd name="connsiteY0-2124" fmla="*/ 1683313 h 1711602"/>
                <a:gd name="connsiteX1-2125" fmla="*/ 581373 w 1369472"/>
                <a:gd name="connsiteY1-2126" fmla="*/ 1683313 h 1711602"/>
                <a:gd name="connsiteX2-2127" fmla="*/ 501702 w 1369472"/>
                <a:gd name="connsiteY2-2128" fmla="*/ 1597006 h 1711602"/>
                <a:gd name="connsiteX3-2129" fmla="*/ 460442 w 1369472"/>
                <a:gd name="connsiteY3-2130" fmla="*/ 1474074 h 1711602"/>
                <a:gd name="connsiteX4-2131" fmla="*/ 426073 w 1369472"/>
                <a:gd name="connsiteY4-2132" fmla="*/ 1350108 h 1711602"/>
                <a:gd name="connsiteX5-2133" fmla="*/ 455230 w 1369472"/>
                <a:gd name="connsiteY5-2134" fmla="*/ 1154009 h 1711602"/>
                <a:gd name="connsiteX6-2135" fmla="*/ 509502 w 1369472"/>
                <a:gd name="connsiteY6-2136" fmla="*/ 1036055 h 1711602"/>
                <a:gd name="connsiteX7-2137" fmla="*/ 594385 w 1369472"/>
                <a:gd name="connsiteY7-2138" fmla="*/ 962596 h 1711602"/>
                <a:gd name="connsiteX8-2139" fmla="*/ 746516 w 1369472"/>
                <a:gd name="connsiteY8-2140" fmla="*/ 884510 h 1711602"/>
                <a:gd name="connsiteX9-2141" fmla="*/ 1039516 w 1369472"/>
                <a:gd name="connsiteY9-2142" fmla="*/ 853512 h 1711602"/>
                <a:gd name="connsiteX10-2143" fmla="*/ 1238984 w 1369472"/>
                <a:gd name="connsiteY10-2144" fmla="*/ 706857 h 1711602"/>
                <a:gd name="connsiteX11-2145" fmla="*/ 1331070 w 1369472"/>
                <a:gd name="connsiteY11-2146" fmla="*/ 582862 h 1711602"/>
                <a:gd name="connsiteX12-2147" fmla="*/ 1361873 w 1369472"/>
                <a:gd name="connsiteY12-2148" fmla="*/ 448407 h 1711602"/>
                <a:gd name="connsiteX13-2149" fmla="*/ 1364555 w 1369472"/>
                <a:gd name="connsiteY13-2150" fmla="*/ 280626 h 1711602"/>
                <a:gd name="connsiteX14-2151" fmla="*/ 1253044 w 1369472"/>
                <a:gd name="connsiteY14-2152" fmla="*/ 146171 h 1711602"/>
                <a:gd name="connsiteX15-2153" fmla="*/ 1138528 w 1369472"/>
                <a:gd name="connsiteY15-2154" fmla="*/ 40386 h 1711602"/>
                <a:gd name="connsiteX16-2155" fmla="*/ 979470 w 1369472"/>
                <a:gd name="connsiteY16-2156" fmla="*/ 1637 h 1711602"/>
                <a:gd name="connsiteX17-2157" fmla="*/ 803671 w 1369472"/>
                <a:gd name="connsiteY17-2158" fmla="*/ 17137 h 1711602"/>
                <a:gd name="connsiteX18-2159" fmla="*/ 652984 w 1369472"/>
                <a:gd name="connsiteY18-2160" fmla="*/ 48135 h 1711602"/>
                <a:gd name="connsiteX19-2161" fmla="*/ 410213 w 1369472"/>
                <a:gd name="connsiteY19-2162" fmla="*/ 141130 h 1711602"/>
                <a:gd name="connsiteX20-2163" fmla="*/ 234414 w 1369472"/>
                <a:gd name="connsiteY20-2164" fmla="*/ 272875 h 1711602"/>
                <a:gd name="connsiteX21-2165" fmla="*/ 100470 w 1369472"/>
                <a:gd name="connsiteY21-2166" fmla="*/ 451117 h 1711602"/>
                <a:gd name="connsiteX22-2167" fmla="*/ 25128 w 1369472"/>
                <a:gd name="connsiteY22-2168" fmla="*/ 621611 h 1711602"/>
                <a:gd name="connsiteX23-2169" fmla="*/ 13 w 1369472"/>
                <a:gd name="connsiteY23-2170" fmla="*/ 830852 h 1711602"/>
                <a:gd name="connsiteX24-2171" fmla="*/ 25128 w 1369472"/>
                <a:gd name="connsiteY24-2172" fmla="*/ 1133089 h 1711602"/>
                <a:gd name="connsiteX25-2173" fmla="*/ 159070 w 1369472"/>
                <a:gd name="connsiteY25-2174" fmla="*/ 1388826 h 1711602"/>
                <a:gd name="connsiteX26-2175" fmla="*/ 309756 w 1369472"/>
                <a:gd name="connsiteY26-2176" fmla="*/ 1543821 h 1711602"/>
                <a:gd name="connsiteX27-2177" fmla="*/ 541474 w 1369472"/>
                <a:gd name="connsiteY27-2178" fmla="*/ 1711602 h 1711602"/>
                <a:gd name="connsiteX0-2179" fmla="*/ 581373 w 1369472"/>
                <a:gd name="connsiteY0-2180" fmla="*/ 1683313 h 1711602"/>
                <a:gd name="connsiteX1-2181" fmla="*/ 581373 w 1369472"/>
                <a:gd name="connsiteY1-2182" fmla="*/ 1683313 h 1711602"/>
                <a:gd name="connsiteX2-2183" fmla="*/ 501702 w 1369472"/>
                <a:gd name="connsiteY2-2184" fmla="*/ 1597006 h 1711602"/>
                <a:gd name="connsiteX3-2185" fmla="*/ 460442 w 1369472"/>
                <a:gd name="connsiteY3-2186" fmla="*/ 1474074 h 1711602"/>
                <a:gd name="connsiteX4-2187" fmla="*/ 426073 w 1369472"/>
                <a:gd name="connsiteY4-2188" fmla="*/ 1350108 h 1711602"/>
                <a:gd name="connsiteX5-2189" fmla="*/ 455230 w 1369472"/>
                <a:gd name="connsiteY5-2190" fmla="*/ 1154009 h 1711602"/>
                <a:gd name="connsiteX6-2191" fmla="*/ 509502 w 1369472"/>
                <a:gd name="connsiteY6-2192" fmla="*/ 1036055 h 1711602"/>
                <a:gd name="connsiteX7-2193" fmla="*/ 594385 w 1369472"/>
                <a:gd name="connsiteY7-2194" fmla="*/ 962596 h 1711602"/>
                <a:gd name="connsiteX8-2195" fmla="*/ 746516 w 1369472"/>
                <a:gd name="connsiteY8-2196" fmla="*/ 884510 h 1711602"/>
                <a:gd name="connsiteX9-2197" fmla="*/ 1039516 w 1369472"/>
                <a:gd name="connsiteY9-2198" fmla="*/ 853512 h 1711602"/>
                <a:gd name="connsiteX10-2199" fmla="*/ 1238984 w 1369472"/>
                <a:gd name="connsiteY10-2200" fmla="*/ 706857 h 1711602"/>
                <a:gd name="connsiteX11-2201" fmla="*/ 1331070 w 1369472"/>
                <a:gd name="connsiteY11-2202" fmla="*/ 582862 h 1711602"/>
                <a:gd name="connsiteX12-2203" fmla="*/ 1361873 w 1369472"/>
                <a:gd name="connsiteY12-2204" fmla="*/ 448407 h 1711602"/>
                <a:gd name="connsiteX13-2205" fmla="*/ 1364555 w 1369472"/>
                <a:gd name="connsiteY13-2206" fmla="*/ 280626 h 1711602"/>
                <a:gd name="connsiteX14-2207" fmla="*/ 1261415 w 1369472"/>
                <a:gd name="connsiteY14-2208" fmla="*/ 122922 h 1711602"/>
                <a:gd name="connsiteX15-2209" fmla="*/ 1138528 w 1369472"/>
                <a:gd name="connsiteY15-2210" fmla="*/ 40386 h 1711602"/>
                <a:gd name="connsiteX16-2211" fmla="*/ 979470 w 1369472"/>
                <a:gd name="connsiteY16-2212" fmla="*/ 1637 h 1711602"/>
                <a:gd name="connsiteX17-2213" fmla="*/ 803671 w 1369472"/>
                <a:gd name="connsiteY17-2214" fmla="*/ 17137 h 1711602"/>
                <a:gd name="connsiteX18-2215" fmla="*/ 652984 w 1369472"/>
                <a:gd name="connsiteY18-2216" fmla="*/ 48135 h 1711602"/>
                <a:gd name="connsiteX19-2217" fmla="*/ 410213 w 1369472"/>
                <a:gd name="connsiteY19-2218" fmla="*/ 141130 h 1711602"/>
                <a:gd name="connsiteX20-2219" fmla="*/ 234414 w 1369472"/>
                <a:gd name="connsiteY20-2220" fmla="*/ 272875 h 1711602"/>
                <a:gd name="connsiteX21-2221" fmla="*/ 100470 w 1369472"/>
                <a:gd name="connsiteY21-2222" fmla="*/ 451117 h 1711602"/>
                <a:gd name="connsiteX22-2223" fmla="*/ 25128 w 1369472"/>
                <a:gd name="connsiteY22-2224" fmla="*/ 621611 h 1711602"/>
                <a:gd name="connsiteX23-2225" fmla="*/ 13 w 1369472"/>
                <a:gd name="connsiteY23-2226" fmla="*/ 830852 h 1711602"/>
                <a:gd name="connsiteX24-2227" fmla="*/ 25128 w 1369472"/>
                <a:gd name="connsiteY24-2228" fmla="*/ 1133089 h 1711602"/>
                <a:gd name="connsiteX25-2229" fmla="*/ 159070 w 1369472"/>
                <a:gd name="connsiteY25-2230" fmla="*/ 1388826 h 1711602"/>
                <a:gd name="connsiteX26-2231" fmla="*/ 309756 w 1369472"/>
                <a:gd name="connsiteY26-2232" fmla="*/ 1543821 h 1711602"/>
                <a:gd name="connsiteX27-2233" fmla="*/ 541474 w 1369472"/>
                <a:gd name="connsiteY27-2234" fmla="*/ 1711602 h 1711602"/>
                <a:gd name="connsiteX0-2235" fmla="*/ 581373 w 1369472"/>
                <a:gd name="connsiteY0-2236" fmla="*/ 1683313 h 1711602"/>
                <a:gd name="connsiteX1-2237" fmla="*/ 581373 w 1369472"/>
                <a:gd name="connsiteY1-2238" fmla="*/ 1683313 h 1711602"/>
                <a:gd name="connsiteX2-2239" fmla="*/ 501702 w 1369472"/>
                <a:gd name="connsiteY2-2240" fmla="*/ 1597006 h 1711602"/>
                <a:gd name="connsiteX3-2241" fmla="*/ 460442 w 1369472"/>
                <a:gd name="connsiteY3-2242" fmla="*/ 1474074 h 1711602"/>
                <a:gd name="connsiteX4-2243" fmla="*/ 426073 w 1369472"/>
                <a:gd name="connsiteY4-2244" fmla="*/ 1350108 h 1711602"/>
                <a:gd name="connsiteX5-2245" fmla="*/ 455230 w 1369472"/>
                <a:gd name="connsiteY5-2246" fmla="*/ 1154009 h 1711602"/>
                <a:gd name="connsiteX6-2247" fmla="*/ 509502 w 1369472"/>
                <a:gd name="connsiteY6-2248" fmla="*/ 1036055 h 1711602"/>
                <a:gd name="connsiteX7-2249" fmla="*/ 594385 w 1369472"/>
                <a:gd name="connsiteY7-2250" fmla="*/ 962596 h 1711602"/>
                <a:gd name="connsiteX8-2251" fmla="*/ 746516 w 1369472"/>
                <a:gd name="connsiteY8-2252" fmla="*/ 884510 h 1711602"/>
                <a:gd name="connsiteX9-2253" fmla="*/ 1039516 w 1369472"/>
                <a:gd name="connsiteY9-2254" fmla="*/ 853512 h 1711602"/>
                <a:gd name="connsiteX10-2255" fmla="*/ 1205498 w 1369472"/>
                <a:gd name="connsiteY10-2256" fmla="*/ 753355 h 1711602"/>
                <a:gd name="connsiteX11-2257" fmla="*/ 1331070 w 1369472"/>
                <a:gd name="connsiteY11-2258" fmla="*/ 582862 h 1711602"/>
                <a:gd name="connsiteX12-2259" fmla="*/ 1361873 w 1369472"/>
                <a:gd name="connsiteY12-2260" fmla="*/ 448407 h 1711602"/>
                <a:gd name="connsiteX13-2261" fmla="*/ 1364555 w 1369472"/>
                <a:gd name="connsiteY13-2262" fmla="*/ 280626 h 1711602"/>
                <a:gd name="connsiteX14-2263" fmla="*/ 1261415 w 1369472"/>
                <a:gd name="connsiteY14-2264" fmla="*/ 122922 h 1711602"/>
                <a:gd name="connsiteX15-2265" fmla="*/ 1138528 w 1369472"/>
                <a:gd name="connsiteY15-2266" fmla="*/ 40386 h 1711602"/>
                <a:gd name="connsiteX16-2267" fmla="*/ 979470 w 1369472"/>
                <a:gd name="connsiteY16-2268" fmla="*/ 1637 h 1711602"/>
                <a:gd name="connsiteX17-2269" fmla="*/ 803671 w 1369472"/>
                <a:gd name="connsiteY17-2270" fmla="*/ 17137 h 1711602"/>
                <a:gd name="connsiteX18-2271" fmla="*/ 652984 w 1369472"/>
                <a:gd name="connsiteY18-2272" fmla="*/ 48135 h 1711602"/>
                <a:gd name="connsiteX19-2273" fmla="*/ 410213 w 1369472"/>
                <a:gd name="connsiteY19-2274" fmla="*/ 141130 h 1711602"/>
                <a:gd name="connsiteX20-2275" fmla="*/ 234414 w 1369472"/>
                <a:gd name="connsiteY20-2276" fmla="*/ 272875 h 1711602"/>
                <a:gd name="connsiteX21-2277" fmla="*/ 100470 w 1369472"/>
                <a:gd name="connsiteY21-2278" fmla="*/ 451117 h 1711602"/>
                <a:gd name="connsiteX22-2279" fmla="*/ 25128 w 1369472"/>
                <a:gd name="connsiteY22-2280" fmla="*/ 621611 h 1711602"/>
                <a:gd name="connsiteX23-2281" fmla="*/ 13 w 1369472"/>
                <a:gd name="connsiteY23-2282" fmla="*/ 830852 h 1711602"/>
                <a:gd name="connsiteX24-2283" fmla="*/ 25128 w 1369472"/>
                <a:gd name="connsiteY24-2284" fmla="*/ 1133089 h 1711602"/>
                <a:gd name="connsiteX25-2285" fmla="*/ 159070 w 1369472"/>
                <a:gd name="connsiteY25-2286" fmla="*/ 1388826 h 1711602"/>
                <a:gd name="connsiteX26-2287" fmla="*/ 309756 w 1369472"/>
                <a:gd name="connsiteY26-2288" fmla="*/ 1543821 h 1711602"/>
                <a:gd name="connsiteX27-2289" fmla="*/ 541474 w 1369472"/>
                <a:gd name="connsiteY27-2290" fmla="*/ 1711602 h 1711602"/>
                <a:gd name="connsiteX0-2291" fmla="*/ 581373 w 1369472"/>
                <a:gd name="connsiteY0-2292" fmla="*/ 1683313 h 1711602"/>
                <a:gd name="connsiteX1-2293" fmla="*/ 581373 w 1369472"/>
                <a:gd name="connsiteY1-2294" fmla="*/ 1683313 h 1711602"/>
                <a:gd name="connsiteX2-2295" fmla="*/ 501702 w 1369472"/>
                <a:gd name="connsiteY2-2296" fmla="*/ 1597006 h 1711602"/>
                <a:gd name="connsiteX3-2297" fmla="*/ 460442 w 1369472"/>
                <a:gd name="connsiteY3-2298" fmla="*/ 1474074 h 1711602"/>
                <a:gd name="connsiteX4-2299" fmla="*/ 426073 w 1369472"/>
                <a:gd name="connsiteY4-2300" fmla="*/ 1350108 h 1711602"/>
                <a:gd name="connsiteX5-2301" fmla="*/ 455230 w 1369472"/>
                <a:gd name="connsiteY5-2302" fmla="*/ 1154009 h 1711602"/>
                <a:gd name="connsiteX6-2303" fmla="*/ 509502 w 1369472"/>
                <a:gd name="connsiteY6-2304" fmla="*/ 1036055 h 1711602"/>
                <a:gd name="connsiteX7-2305" fmla="*/ 594385 w 1369472"/>
                <a:gd name="connsiteY7-2306" fmla="*/ 962596 h 1711602"/>
                <a:gd name="connsiteX8-2307" fmla="*/ 746516 w 1369472"/>
                <a:gd name="connsiteY8-2308" fmla="*/ 884510 h 1711602"/>
                <a:gd name="connsiteX9-2309" fmla="*/ 870642 w 1369472"/>
                <a:gd name="connsiteY9-2310" fmla="*/ 869601 h 1711602"/>
                <a:gd name="connsiteX10-2311" fmla="*/ 1039516 w 1369472"/>
                <a:gd name="connsiteY10-2312" fmla="*/ 853512 h 1711602"/>
                <a:gd name="connsiteX11-2313" fmla="*/ 1205498 w 1369472"/>
                <a:gd name="connsiteY11-2314" fmla="*/ 753355 h 1711602"/>
                <a:gd name="connsiteX12-2315" fmla="*/ 1331070 w 1369472"/>
                <a:gd name="connsiteY12-2316" fmla="*/ 582862 h 1711602"/>
                <a:gd name="connsiteX13-2317" fmla="*/ 1361873 w 1369472"/>
                <a:gd name="connsiteY13-2318" fmla="*/ 448407 h 1711602"/>
                <a:gd name="connsiteX14-2319" fmla="*/ 1364555 w 1369472"/>
                <a:gd name="connsiteY14-2320" fmla="*/ 280626 h 1711602"/>
                <a:gd name="connsiteX15-2321" fmla="*/ 1261415 w 1369472"/>
                <a:gd name="connsiteY15-2322" fmla="*/ 122922 h 1711602"/>
                <a:gd name="connsiteX16-2323" fmla="*/ 1138528 w 1369472"/>
                <a:gd name="connsiteY16-2324" fmla="*/ 40386 h 1711602"/>
                <a:gd name="connsiteX17-2325" fmla="*/ 979470 w 1369472"/>
                <a:gd name="connsiteY17-2326" fmla="*/ 1637 h 1711602"/>
                <a:gd name="connsiteX18-2327" fmla="*/ 803671 w 1369472"/>
                <a:gd name="connsiteY18-2328" fmla="*/ 17137 h 1711602"/>
                <a:gd name="connsiteX19-2329" fmla="*/ 652984 w 1369472"/>
                <a:gd name="connsiteY19-2330" fmla="*/ 48135 h 1711602"/>
                <a:gd name="connsiteX20-2331" fmla="*/ 410213 w 1369472"/>
                <a:gd name="connsiteY20-2332" fmla="*/ 141130 h 1711602"/>
                <a:gd name="connsiteX21-2333" fmla="*/ 234414 w 1369472"/>
                <a:gd name="connsiteY21-2334" fmla="*/ 272875 h 1711602"/>
                <a:gd name="connsiteX22-2335" fmla="*/ 100470 w 1369472"/>
                <a:gd name="connsiteY22-2336" fmla="*/ 451117 h 1711602"/>
                <a:gd name="connsiteX23-2337" fmla="*/ 25128 w 1369472"/>
                <a:gd name="connsiteY23-2338" fmla="*/ 621611 h 1711602"/>
                <a:gd name="connsiteX24-2339" fmla="*/ 13 w 1369472"/>
                <a:gd name="connsiteY24-2340" fmla="*/ 830852 h 1711602"/>
                <a:gd name="connsiteX25-2341" fmla="*/ 25128 w 1369472"/>
                <a:gd name="connsiteY25-2342" fmla="*/ 1133089 h 1711602"/>
                <a:gd name="connsiteX26-2343" fmla="*/ 159070 w 1369472"/>
                <a:gd name="connsiteY26-2344" fmla="*/ 1388826 h 1711602"/>
                <a:gd name="connsiteX27-2345" fmla="*/ 309756 w 1369472"/>
                <a:gd name="connsiteY27-2346" fmla="*/ 1543821 h 1711602"/>
                <a:gd name="connsiteX28" fmla="*/ 541474 w 1369472"/>
                <a:gd name="connsiteY28" fmla="*/ 1711602 h 1711602"/>
                <a:gd name="connsiteX0-2347" fmla="*/ 581373 w 1369472"/>
                <a:gd name="connsiteY0-2348" fmla="*/ 1683313 h 1688353"/>
                <a:gd name="connsiteX1-2349" fmla="*/ 581373 w 1369472"/>
                <a:gd name="connsiteY1-2350" fmla="*/ 1683313 h 1688353"/>
                <a:gd name="connsiteX2-2351" fmla="*/ 501702 w 1369472"/>
                <a:gd name="connsiteY2-2352" fmla="*/ 1597006 h 1688353"/>
                <a:gd name="connsiteX3-2353" fmla="*/ 460442 w 1369472"/>
                <a:gd name="connsiteY3-2354" fmla="*/ 1474074 h 1688353"/>
                <a:gd name="connsiteX4-2355" fmla="*/ 426073 w 1369472"/>
                <a:gd name="connsiteY4-2356" fmla="*/ 1350108 h 1688353"/>
                <a:gd name="connsiteX5-2357" fmla="*/ 455230 w 1369472"/>
                <a:gd name="connsiteY5-2358" fmla="*/ 1154009 h 1688353"/>
                <a:gd name="connsiteX6-2359" fmla="*/ 509502 w 1369472"/>
                <a:gd name="connsiteY6-2360" fmla="*/ 1036055 h 1688353"/>
                <a:gd name="connsiteX7-2361" fmla="*/ 594385 w 1369472"/>
                <a:gd name="connsiteY7-2362" fmla="*/ 962596 h 1688353"/>
                <a:gd name="connsiteX8-2363" fmla="*/ 746516 w 1369472"/>
                <a:gd name="connsiteY8-2364" fmla="*/ 884510 h 1688353"/>
                <a:gd name="connsiteX9-2365" fmla="*/ 870642 w 1369472"/>
                <a:gd name="connsiteY9-2366" fmla="*/ 869601 h 1688353"/>
                <a:gd name="connsiteX10-2367" fmla="*/ 1039516 w 1369472"/>
                <a:gd name="connsiteY10-2368" fmla="*/ 853512 h 1688353"/>
                <a:gd name="connsiteX11-2369" fmla="*/ 1205498 w 1369472"/>
                <a:gd name="connsiteY11-2370" fmla="*/ 753355 h 1688353"/>
                <a:gd name="connsiteX12-2371" fmla="*/ 1331070 w 1369472"/>
                <a:gd name="connsiteY12-2372" fmla="*/ 582862 h 1688353"/>
                <a:gd name="connsiteX13-2373" fmla="*/ 1361873 w 1369472"/>
                <a:gd name="connsiteY13-2374" fmla="*/ 448407 h 1688353"/>
                <a:gd name="connsiteX14-2375" fmla="*/ 1364555 w 1369472"/>
                <a:gd name="connsiteY14-2376" fmla="*/ 280626 h 1688353"/>
                <a:gd name="connsiteX15-2377" fmla="*/ 1261415 w 1369472"/>
                <a:gd name="connsiteY15-2378" fmla="*/ 122922 h 1688353"/>
                <a:gd name="connsiteX16-2379" fmla="*/ 1138528 w 1369472"/>
                <a:gd name="connsiteY16-2380" fmla="*/ 40386 h 1688353"/>
                <a:gd name="connsiteX17-2381" fmla="*/ 979470 w 1369472"/>
                <a:gd name="connsiteY17-2382" fmla="*/ 1637 h 1688353"/>
                <a:gd name="connsiteX18-2383" fmla="*/ 803671 w 1369472"/>
                <a:gd name="connsiteY18-2384" fmla="*/ 17137 h 1688353"/>
                <a:gd name="connsiteX19-2385" fmla="*/ 652984 w 1369472"/>
                <a:gd name="connsiteY19-2386" fmla="*/ 48135 h 1688353"/>
                <a:gd name="connsiteX20-2387" fmla="*/ 410213 w 1369472"/>
                <a:gd name="connsiteY20-2388" fmla="*/ 141130 h 1688353"/>
                <a:gd name="connsiteX21-2389" fmla="*/ 234414 w 1369472"/>
                <a:gd name="connsiteY21-2390" fmla="*/ 272875 h 1688353"/>
                <a:gd name="connsiteX22-2391" fmla="*/ 100470 w 1369472"/>
                <a:gd name="connsiteY22-2392" fmla="*/ 451117 h 1688353"/>
                <a:gd name="connsiteX23-2393" fmla="*/ 25128 w 1369472"/>
                <a:gd name="connsiteY23-2394" fmla="*/ 621611 h 1688353"/>
                <a:gd name="connsiteX24-2395" fmla="*/ 13 w 1369472"/>
                <a:gd name="connsiteY24-2396" fmla="*/ 830852 h 1688353"/>
                <a:gd name="connsiteX25-2397" fmla="*/ 25128 w 1369472"/>
                <a:gd name="connsiteY25-2398" fmla="*/ 1133089 h 1688353"/>
                <a:gd name="connsiteX26-2399" fmla="*/ 159070 w 1369472"/>
                <a:gd name="connsiteY26-2400" fmla="*/ 1388826 h 1688353"/>
                <a:gd name="connsiteX27-2401" fmla="*/ 309756 w 1369472"/>
                <a:gd name="connsiteY27-2402" fmla="*/ 1543821 h 1688353"/>
                <a:gd name="connsiteX28-2403" fmla="*/ 566588 w 1369472"/>
                <a:gd name="connsiteY28-2404" fmla="*/ 1688353 h 1688353"/>
                <a:gd name="connsiteX0-2405" fmla="*/ 581360 w 1369459"/>
                <a:gd name="connsiteY0-2406" fmla="*/ 1683313 h 1688353"/>
                <a:gd name="connsiteX1-2407" fmla="*/ 581360 w 1369459"/>
                <a:gd name="connsiteY1-2408" fmla="*/ 1683313 h 1688353"/>
                <a:gd name="connsiteX2-2409" fmla="*/ 501689 w 1369459"/>
                <a:gd name="connsiteY2-2410" fmla="*/ 1597006 h 1688353"/>
                <a:gd name="connsiteX3-2411" fmla="*/ 460429 w 1369459"/>
                <a:gd name="connsiteY3-2412" fmla="*/ 1474074 h 1688353"/>
                <a:gd name="connsiteX4-2413" fmla="*/ 426060 w 1369459"/>
                <a:gd name="connsiteY4-2414" fmla="*/ 1350108 h 1688353"/>
                <a:gd name="connsiteX5-2415" fmla="*/ 455217 w 1369459"/>
                <a:gd name="connsiteY5-2416" fmla="*/ 1154009 h 1688353"/>
                <a:gd name="connsiteX6-2417" fmla="*/ 509489 w 1369459"/>
                <a:gd name="connsiteY6-2418" fmla="*/ 1036055 h 1688353"/>
                <a:gd name="connsiteX7-2419" fmla="*/ 594372 w 1369459"/>
                <a:gd name="connsiteY7-2420" fmla="*/ 962596 h 1688353"/>
                <a:gd name="connsiteX8-2421" fmla="*/ 746503 w 1369459"/>
                <a:gd name="connsiteY8-2422" fmla="*/ 884510 h 1688353"/>
                <a:gd name="connsiteX9-2423" fmla="*/ 870629 w 1369459"/>
                <a:gd name="connsiteY9-2424" fmla="*/ 869601 h 1688353"/>
                <a:gd name="connsiteX10-2425" fmla="*/ 1039503 w 1369459"/>
                <a:gd name="connsiteY10-2426" fmla="*/ 853512 h 1688353"/>
                <a:gd name="connsiteX11-2427" fmla="*/ 1205485 w 1369459"/>
                <a:gd name="connsiteY11-2428" fmla="*/ 753355 h 1688353"/>
                <a:gd name="connsiteX12-2429" fmla="*/ 1331057 w 1369459"/>
                <a:gd name="connsiteY12-2430" fmla="*/ 582862 h 1688353"/>
                <a:gd name="connsiteX13-2431" fmla="*/ 1361860 w 1369459"/>
                <a:gd name="connsiteY13-2432" fmla="*/ 448407 h 1688353"/>
                <a:gd name="connsiteX14-2433" fmla="*/ 1364542 w 1369459"/>
                <a:gd name="connsiteY14-2434" fmla="*/ 280626 h 1688353"/>
                <a:gd name="connsiteX15-2435" fmla="*/ 1261402 w 1369459"/>
                <a:gd name="connsiteY15-2436" fmla="*/ 122922 h 1688353"/>
                <a:gd name="connsiteX16-2437" fmla="*/ 1138515 w 1369459"/>
                <a:gd name="connsiteY16-2438" fmla="*/ 40386 h 1688353"/>
                <a:gd name="connsiteX17-2439" fmla="*/ 979457 w 1369459"/>
                <a:gd name="connsiteY17-2440" fmla="*/ 1637 h 1688353"/>
                <a:gd name="connsiteX18-2441" fmla="*/ 803658 w 1369459"/>
                <a:gd name="connsiteY18-2442" fmla="*/ 17137 h 1688353"/>
                <a:gd name="connsiteX19-2443" fmla="*/ 652971 w 1369459"/>
                <a:gd name="connsiteY19-2444" fmla="*/ 48135 h 1688353"/>
                <a:gd name="connsiteX20-2445" fmla="*/ 410200 w 1369459"/>
                <a:gd name="connsiteY20-2446" fmla="*/ 141130 h 1688353"/>
                <a:gd name="connsiteX21-2447" fmla="*/ 234401 w 1369459"/>
                <a:gd name="connsiteY21-2448" fmla="*/ 272875 h 1688353"/>
                <a:gd name="connsiteX22-2449" fmla="*/ 100457 w 1369459"/>
                <a:gd name="connsiteY22-2450" fmla="*/ 451117 h 1688353"/>
                <a:gd name="connsiteX23-2451" fmla="*/ 25115 w 1369459"/>
                <a:gd name="connsiteY23-2452" fmla="*/ 621611 h 1688353"/>
                <a:gd name="connsiteX24-2453" fmla="*/ 0 w 1369459"/>
                <a:gd name="connsiteY24-2454" fmla="*/ 830852 h 1688353"/>
                <a:gd name="connsiteX25-2455" fmla="*/ 25115 w 1369459"/>
                <a:gd name="connsiteY25-2456" fmla="*/ 1133089 h 1688353"/>
                <a:gd name="connsiteX26-2457" fmla="*/ 66973 w 1369459"/>
                <a:gd name="connsiteY26-2458" fmla="*/ 1257084 h 1688353"/>
                <a:gd name="connsiteX27-2459" fmla="*/ 159057 w 1369459"/>
                <a:gd name="connsiteY27-2460" fmla="*/ 1388826 h 1688353"/>
                <a:gd name="connsiteX28-2461" fmla="*/ 309743 w 1369459"/>
                <a:gd name="connsiteY28-2462" fmla="*/ 1543821 h 1688353"/>
                <a:gd name="connsiteX29" fmla="*/ 566575 w 1369459"/>
                <a:gd name="connsiteY29" fmla="*/ 1688353 h 1688353"/>
                <a:gd name="connsiteX0-2463" fmla="*/ 584499 w 1372598"/>
                <a:gd name="connsiteY0-2464" fmla="*/ 1683313 h 1688353"/>
                <a:gd name="connsiteX1-2465" fmla="*/ 584499 w 1372598"/>
                <a:gd name="connsiteY1-2466" fmla="*/ 1683313 h 1688353"/>
                <a:gd name="connsiteX2-2467" fmla="*/ 504828 w 1372598"/>
                <a:gd name="connsiteY2-2468" fmla="*/ 1597006 h 1688353"/>
                <a:gd name="connsiteX3-2469" fmla="*/ 463568 w 1372598"/>
                <a:gd name="connsiteY3-2470" fmla="*/ 1474074 h 1688353"/>
                <a:gd name="connsiteX4-2471" fmla="*/ 429199 w 1372598"/>
                <a:gd name="connsiteY4-2472" fmla="*/ 1350108 h 1688353"/>
                <a:gd name="connsiteX5-2473" fmla="*/ 458356 w 1372598"/>
                <a:gd name="connsiteY5-2474" fmla="*/ 1154009 h 1688353"/>
                <a:gd name="connsiteX6-2475" fmla="*/ 512628 w 1372598"/>
                <a:gd name="connsiteY6-2476" fmla="*/ 1036055 h 1688353"/>
                <a:gd name="connsiteX7-2477" fmla="*/ 597511 w 1372598"/>
                <a:gd name="connsiteY7-2478" fmla="*/ 962596 h 1688353"/>
                <a:gd name="connsiteX8-2479" fmla="*/ 749642 w 1372598"/>
                <a:gd name="connsiteY8-2480" fmla="*/ 884510 h 1688353"/>
                <a:gd name="connsiteX9-2481" fmla="*/ 873768 w 1372598"/>
                <a:gd name="connsiteY9-2482" fmla="*/ 869601 h 1688353"/>
                <a:gd name="connsiteX10-2483" fmla="*/ 1042642 w 1372598"/>
                <a:gd name="connsiteY10-2484" fmla="*/ 853512 h 1688353"/>
                <a:gd name="connsiteX11-2485" fmla="*/ 1208624 w 1372598"/>
                <a:gd name="connsiteY11-2486" fmla="*/ 753355 h 1688353"/>
                <a:gd name="connsiteX12-2487" fmla="*/ 1334196 w 1372598"/>
                <a:gd name="connsiteY12-2488" fmla="*/ 582862 h 1688353"/>
                <a:gd name="connsiteX13-2489" fmla="*/ 1364999 w 1372598"/>
                <a:gd name="connsiteY13-2490" fmla="*/ 448407 h 1688353"/>
                <a:gd name="connsiteX14-2491" fmla="*/ 1367681 w 1372598"/>
                <a:gd name="connsiteY14-2492" fmla="*/ 280626 h 1688353"/>
                <a:gd name="connsiteX15-2493" fmla="*/ 1264541 w 1372598"/>
                <a:gd name="connsiteY15-2494" fmla="*/ 122922 h 1688353"/>
                <a:gd name="connsiteX16-2495" fmla="*/ 1141654 w 1372598"/>
                <a:gd name="connsiteY16-2496" fmla="*/ 40386 h 1688353"/>
                <a:gd name="connsiteX17-2497" fmla="*/ 982596 w 1372598"/>
                <a:gd name="connsiteY17-2498" fmla="*/ 1637 h 1688353"/>
                <a:gd name="connsiteX18-2499" fmla="*/ 806797 w 1372598"/>
                <a:gd name="connsiteY18-2500" fmla="*/ 17137 h 1688353"/>
                <a:gd name="connsiteX19-2501" fmla="*/ 656110 w 1372598"/>
                <a:gd name="connsiteY19-2502" fmla="*/ 48135 h 1688353"/>
                <a:gd name="connsiteX20-2503" fmla="*/ 413339 w 1372598"/>
                <a:gd name="connsiteY20-2504" fmla="*/ 141130 h 1688353"/>
                <a:gd name="connsiteX21-2505" fmla="*/ 237540 w 1372598"/>
                <a:gd name="connsiteY21-2506" fmla="*/ 272875 h 1688353"/>
                <a:gd name="connsiteX22-2507" fmla="*/ 103596 w 1372598"/>
                <a:gd name="connsiteY22-2508" fmla="*/ 451117 h 1688353"/>
                <a:gd name="connsiteX23-2509" fmla="*/ 28254 w 1372598"/>
                <a:gd name="connsiteY23-2510" fmla="*/ 621611 h 1688353"/>
                <a:gd name="connsiteX24-2511" fmla="*/ 3139 w 1372598"/>
                <a:gd name="connsiteY24-2512" fmla="*/ 830852 h 1688353"/>
                <a:gd name="connsiteX25-2513" fmla="*/ 3140 w 1372598"/>
                <a:gd name="connsiteY25-2514" fmla="*/ 978096 h 1688353"/>
                <a:gd name="connsiteX26-2515" fmla="*/ 28254 w 1372598"/>
                <a:gd name="connsiteY26-2516" fmla="*/ 1133089 h 1688353"/>
                <a:gd name="connsiteX27-2517" fmla="*/ 70112 w 1372598"/>
                <a:gd name="connsiteY27-2518" fmla="*/ 1257084 h 1688353"/>
                <a:gd name="connsiteX28-2519" fmla="*/ 162196 w 1372598"/>
                <a:gd name="connsiteY28-2520" fmla="*/ 1388826 h 1688353"/>
                <a:gd name="connsiteX29-2521" fmla="*/ 312882 w 1372598"/>
                <a:gd name="connsiteY29-2522" fmla="*/ 1543821 h 1688353"/>
                <a:gd name="connsiteX30" fmla="*/ 569714 w 1372598"/>
                <a:gd name="connsiteY30" fmla="*/ 1688353 h 1688353"/>
                <a:gd name="connsiteX0-2523" fmla="*/ 606941 w 1395040"/>
                <a:gd name="connsiteY0-2524" fmla="*/ 1683313 h 1688353"/>
                <a:gd name="connsiteX1-2525" fmla="*/ 606941 w 1395040"/>
                <a:gd name="connsiteY1-2526" fmla="*/ 1683313 h 1688353"/>
                <a:gd name="connsiteX2-2527" fmla="*/ 527270 w 1395040"/>
                <a:gd name="connsiteY2-2528" fmla="*/ 1597006 h 1688353"/>
                <a:gd name="connsiteX3-2529" fmla="*/ 486010 w 1395040"/>
                <a:gd name="connsiteY3-2530" fmla="*/ 1474074 h 1688353"/>
                <a:gd name="connsiteX4-2531" fmla="*/ 451641 w 1395040"/>
                <a:gd name="connsiteY4-2532" fmla="*/ 1350108 h 1688353"/>
                <a:gd name="connsiteX5-2533" fmla="*/ 480798 w 1395040"/>
                <a:gd name="connsiteY5-2534" fmla="*/ 1154009 h 1688353"/>
                <a:gd name="connsiteX6-2535" fmla="*/ 535070 w 1395040"/>
                <a:gd name="connsiteY6-2536" fmla="*/ 1036055 h 1688353"/>
                <a:gd name="connsiteX7-2537" fmla="*/ 619953 w 1395040"/>
                <a:gd name="connsiteY7-2538" fmla="*/ 962596 h 1688353"/>
                <a:gd name="connsiteX8-2539" fmla="*/ 772084 w 1395040"/>
                <a:gd name="connsiteY8-2540" fmla="*/ 884510 h 1688353"/>
                <a:gd name="connsiteX9-2541" fmla="*/ 896210 w 1395040"/>
                <a:gd name="connsiteY9-2542" fmla="*/ 869601 h 1688353"/>
                <a:gd name="connsiteX10-2543" fmla="*/ 1065084 w 1395040"/>
                <a:gd name="connsiteY10-2544" fmla="*/ 853512 h 1688353"/>
                <a:gd name="connsiteX11-2545" fmla="*/ 1231066 w 1395040"/>
                <a:gd name="connsiteY11-2546" fmla="*/ 753355 h 1688353"/>
                <a:gd name="connsiteX12-2547" fmla="*/ 1356638 w 1395040"/>
                <a:gd name="connsiteY12-2548" fmla="*/ 582862 h 1688353"/>
                <a:gd name="connsiteX13-2549" fmla="*/ 1387441 w 1395040"/>
                <a:gd name="connsiteY13-2550" fmla="*/ 448407 h 1688353"/>
                <a:gd name="connsiteX14-2551" fmla="*/ 1390123 w 1395040"/>
                <a:gd name="connsiteY14-2552" fmla="*/ 280626 h 1688353"/>
                <a:gd name="connsiteX15-2553" fmla="*/ 1286983 w 1395040"/>
                <a:gd name="connsiteY15-2554" fmla="*/ 122922 h 1688353"/>
                <a:gd name="connsiteX16-2555" fmla="*/ 1164096 w 1395040"/>
                <a:gd name="connsiteY16-2556" fmla="*/ 40386 h 1688353"/>
                <a:gd name="connsiteX17-2557" fmla="*/ 1005038 w 1395040"/>
                <a:gd name="connsiteY17-2558" fmla="*/ 1637 h 1688353"/>
                <a:gd name="connsiteX18-2559" fmla="*/ 829239 w 1395040"/>
                <a:gd name="connsiteY18-2560" fmla="*/ 17137 h 1688353"/>
                <a:gd name="connsiteX19-2561" fmla="*/ 678552 w 1395040"/>
                <a:gd name="connsiteY19-2562" fmla="*/ 48135 h 1688353"/>
                <a:gd name="connsiteX20-2563" fmla="*/ 435781 w 1395040"/>
                <a:gd name="connsiteY20-2564" fmla="*/ 141130 h 1688353"/>
                <a:gd name="connsiteX21-2565" fmla="*/ 259982 w 1395040"/>
                <a:gd name="connsiteY21-2566" fmla="*/ 272875 h 1688353"/>
                <a:gd name="connsiteX22-2567" fmla="*/ 126038 w 1395040"/>
                <a:gd name="connsiteY22-2568" fmla="*/ 451117 h 1688353"/>
                <a:gd name="connsiteX23-2569" fmla="*/ 50696 w 1395040"/>
                <a:gd name="connsiteY23-2570" fmla="*/ 621611 h 1688353"/>
                <a:gd name="connsiteX24-2571" fmla="*/ 25581 w 1395040"/>
                <a:gd name="connsiteY24-2572" fmla="*/ 830852 h 1688353"/>
                <a:gd name="connsiteX25-2573" fmla="*/ 468 w 1395040"/>
                <a:gd name="connsiteY25-2574" fmla="*/ 985846 h 1688353"/>
                <a:gd name="connsiteX26-2575" fmla="*/ 50696 w 1395040"/>
                <a:gd name="connsiteY26-2576" fmla="*/ 1133089 h 1688353"/>
                <a:gd name="connsiteX27-2577" fmla="*/ 92554 w 1395040"/>
                <a:gd name="connsiteY27-2578" fmla="*/ 1257084 h 1688353"/>
                <a:gd name="connsiteX28-2579" fmla="*/ 184638 w 1395040"/>
                <a:gd name="connsiteY28-2580" fmla="*/ 1388826 h 1688353"/>
                <a:gd name="connsiteX29-2581" fmla="*/ 335324 w 1395040"/>
                <a:gd name="connsiteY29-2582" fmla="*/ 1543821 h 1688353"/>
                <a:gd name="connsiteX30-2583" fmla="*/ 592156 w 1395040"/>
                <a:gd name="connsiteY30-2584" fmla="*/ 1688353 h 1688353"/>
                <a:gd name="connsiteX0-2585" fmla="*/ 606965 w 1395064"/>
                <a:gd name="connsiteY0-2586" fmla="*/ 1683313 h 1688353"/>
                <a:gd name="connsiteX1-2587" fmla="*/ 606965 w 1395064"/>
                <a:gd name="connsiteY1-2588" fmla="*/ 1683313 h 1688353"/>
                <a:gd name="connsiteX2-2589" fmla="*/ 527294 w 1395064"/>
                <a:gd name="connsiteY2-2590" fmla="*/ 1597006 h 1688353"/>
                <a:gd name="connsiteX3-2591" fmla="*/ 486034 w 1395064"/>
                <a:gd name="connsiteY3-2592" fmla="*/ 1474074 h 1688353"/>
                <a:gd name="connsiteX4-2593" fmla="*/ 451665 w 1395064"/>
                <a:gd name="connsiteY4-2594" fmla="*/ 1350108 h 1688353"/>
                <a:gd name="connsiteX5-2595" fmla="*/ 480822 w 1395064"/>
                <a:gd name="connsiteY5-2596" fmla="*/ 1154009 h 1688353"/>
                <a:gd name="connsiteX6-2597" fmla="*/ 535094 w 1395064"/>
                <a:gd name="connsiteY6-2598" fmla="*/ 1036055 h 1688353"/>
                <a:gd name="connsiteX7-2599" fmla="*/ 619977 w 1395064"/>
                <a:gd name="connsiteY7-2600" fmla="*/ 962596 h 1688353"/>
                <a:gd name="connsiteX8-2601" fmla="*/ 772108 w 1395064"/>
                <a:gd name="connsiteY8-2602" fmla="*/ 884510 h 1688353"/>
                <a:gd name="connsiteX9-2603" fmla="*/ 896234 w 1395064"/>
                <a:gd name="connsiteY9-2604" fmla="*/ 869601 h 1688353"/>
                <a:gd name="connsiteX10-2605" fmla="*/ 1065108 w 1395064"/>
                <a:gd name="connsiteY10-2606" fmla="*/ 853512 h 1688353"/>
                <a:gd name="connsiteX11-2607" fmla="*/ 1231090 w 1395064"/>
                <a:gd name="connsiteY11-2608" fmla="*/ 753355 h 1688353"/>
                <a:gd name="connsiteX12-2609" fmla="*/ 1356662 w 1395064"/>
                <a:gd name="connsiteY12-2610" fmla="*/ 582862 h 1688353"/>
                <a:gd name="connsiteX13-2611" fmla="*/ 1387465 w 1395064"/>
                <a:gd name="connsiteY13-2612" fmla="*/ 448407 h 1688353"/>
                <a:gd name="connsiteX14-2613" fmla="*/ 1390147 w 1395064"/>
                <a:gd name="connsiteY14-2614" fmla="*/ 280626 h 1688353"/>
                <a:gd name="connsiteX15-2615" fmla="*/ 1287007 w 1395064"/>
                <a:gd name="connsiteY15-2616" fmla="*/ 122922 h 1688353"/>
                <a:gd name="connsiteX16-2617" fmla="*/ 1164120 w 1395064"/>
                <a:gd name="connsiteY16-2618" fmla="*/ 40386 h 1688353"/>
                <a:gd name="connsiteX17-2619" fmla="*/ 1005062 w 1395064"/>
                <a:gd name="connsiteY17-2620" fmla="*/ 1637 h 1688353"/>
                <a:gd name="connsiteX18-2621" fmla="*/ 829263 w 1395064"/>
                <a:gd name="connsiteY18-2622" fmla="*/ 17137 h 1688353"/>
                <a:gd name="connsiteX19-2623" fmla="*/ 678576 w 1395064"/>
                <a:gd name="connsiteY19-2624" fmla="*/ 48135 h 1688353"/>
                <a:gd name="connsiteX20-2625" fmla="*/ 435805 w 1395064"/>
                <a:gd name="connsiteY20-2626" fmla="*/ 141130 h 1688353"/>
                <a:gd name="connsiteX21-2627" fmla="*/ 260006 w 1395064"/>
                <a:gd name="connsiteY21-2628" fmla="*/ 272875 h 1688353"/>
                <a:gd name="connsiteX22-2629" fmla="*/ 126062 w 1395064"/>
                <a:gd name="connsiteY22-2630" fmla="*/ 451117 h 1688353"/>
                <a:gd name="connsiteX23-2631" fmla="*/ 50720 w 1395064"/>
                <a:gd name="connsiteY23-2632" fmla="*/ 621611 h 1688353"/>
                <a:gd name="connsiteX24-2633" fmla="*/ 33978 w 1395064"/>
                <a:gd name="connsiteY24-2634" fmla="*/ 722357 h 1688353"/>
                <a:gd name="connsiteX25-2635" fmla="*/ 25605 w 1395064"/>
                <a:gd name="connsiteY25-2636" fmla="*/ 830852 h 1688353"/>
                <a:gd name="connsiteX26-2637" fmla="*/ 492 w 1395064"/>
                <a:gd name="connsiteY26-2638" fmla="*/ 985846 h 1688353"/>
                <a:gd name="connsiteX27-2639" fmla="*/ 50720 w 1395064"/>
                <a:gd name="connsiteY27-2640" fmla="*/ 1133089 h 1688353"/>
                <a:gd name="connsiteX28-2641" fmla="*/ 92578 w 1395064"/>
                <a:gd name="connsiteY28-2642" fmla="*/ 1257084 h 1688353"/>
                <a:gd name="connsiteX29-2643" fmla="*/ 184662 w 1395064"/>
                <a:gd name="connsiteY29-2644" fmla="*/ 1388826 h 1688353"/>
                <a:gd name="connsiteX30-2645" fmla="*/ 335348 w 1395064"/>
                <a:gd name="connsiteY30-2646" fmla="*/ 1543821 h 1688353"/>
                <a:gd name="connsiteX31" fmla="*/ 592180 w 1395064"/>
                <a:gd name="connsiteY31" fmla="*/ 1688353 h 1688353"/>
                <a:gd name="connsiteX0-2647" fmla="*/ 606965 w 1395064"/>
                <a:gd name="connsiteY0-2648" fmla="*/ 1683313 h 1688353"/>
                <a:gd name="connsiteX1-2649" fmla="*/ 606965 w 1395064"/>
                <a:gd name="connsiteY1-2650" fmla="*/ 1683313 h 1688353"/>
                <a:gd name="connsiteX2-2651" fmla="*/ 527294 w 1395064"/>
                <a:gd name="connsiteY2-2652" fmla="*/ 1597006 h 1688353"/>
                <a:gd name="connsiteX3-2653" fmla="*/ 486034 w 1395064"/>
                <a:gd name="connsiteY3-2654" fmla="*/ 1474074 h 1688353"/>
                <a:gd name="connsiteX4-2655" fmla="*/ 451665 w 1395064"/>
                <a:gd name="connsiteY4-2656" fmla="*/ 1350108 h 1688353"/>
                <a:gd name="connsiteX5-2657" fmla="*/ 480822 w 1395064"/>
                <a:gd name="connsiteY5-2658" fmla="*/ 1154009 h 1688353"/>
                <a:gd name="connsiteX6-2659" fmla="*/ 535094 w 1395064"/>
                <a:gd name="connsiteY6-2660" fmla="*/ 1036055 h 1688353"/>
                <a:gd name="connsiteX7-2661" fmla="*/ 619977 w 1395064"/>
                <a:gd name="connsiteY7-2662" fmla="*/ 962596 h 1688353"/>
                <a:gd name="connsiteX8-2663" fmla="*/ 772108 w 1395064"/>
                <a:gd name="connsiteY8-2664" fmla="*/ 884510 h 1688353"/>
                <a:gd name="connsiteX9-2665" fmla="*/ 896234 w 1395064"/>
                <a:gd name="connsiteY9-2666" fmla="*/ 869601 h 1688353"/>
                <a:gd name="connsiteX10-2667" fmla="*/ 1065108 w 1395064"/>
                <a:gd name="connsiteY10-2668" fmla="*/ 853512 h 1688353"/>
                <a:gd name="connsiteX11-2669" fmla="*/ 1231090 w 1395064"/>
                <a:gd name="connsiteY11-2670" fmla="*/ 753355 h 1688353"/>
                <a:gd name="connsiteX12-2671" fmla="*/ 1356662 w 1395064"/>
                <a:gd name="connsiteY12-2672" fmla="*/ 582862 h 1688353"/>
                <a:gd name="connsiteX13-2673" fmla="*/ 1387465 w 1395064"/>
                <a:gd name="connsiteY13-2674" fmla="*/ 448407 h 1688353"/>
                <a:gd name="connsiteX14-2675" fmla="*/ 1390147 w 1395064"/>
                <a:gd name="connsiteY14-2676" fmla="*/ 280626 h 1688353"/>
                <a:gd name="connsiteX15-2677" fmla="*/ 1287007 w 1395064"/>
                <a:gd name="connsiteY15-2678" fmla="*/ 122922 h 1688353"/>
                <a:gd name="connsiteX16-2679" fmla="*/ 1164120 w 1395064"/>
                <a:gd name="connsiteY16-2680" fmla="*/ 40386 h 1688353"/>
                <a:gd name="connsiteX17-2681" fmla="*/ 1005062 w 1395064"/>
                <a:gd name="connsiteY17-2682" fmla="*/ 1637 h 1688353"/>
                <a:gd name="connsiteX18-2683" fmla="*/ 829263 w 1395064"/>
                <a:gd name="connsiteY18-2684" fmla="*/ 17137 h 1688353"/>
                <a:gd name="connsiteX19-2685" fmla="*/ 678576 w 1395064"/>
                <a:gd name="connsiteY19-2686" fmla="*/ 48135 h 1688353"/>
                <a:gd name="connsiteX20-2687" fmla="*/ 435805 w 1395064"/>
                <a:gd name="connsiteY20-2688" fmla="*/ 141130 h 1688353"/>
                <a:gd name="connsiteX21-2689" fmla="*/ 260006 w 1395064"/>
                <a:gd name="connsiteY21-2690" fmla="*/ 272875 h 1688353"/>
                <a:gd name="connsiteX22-2691" fmla="*/ 126062 w 1395064"/>
                <a:gd name="connsiteY22-2692" fmla="*/ 451117 h 1688353"/>
                <a:gd name="connsiteX23-2693" fmla="*/ 50720 w 1395064"/>
                <a:gd name="connsiteY23-2694" fmla="*/ 621611 h 1688353"/>
                <a:gd name="connsiteX24-2695" fmla="*/ 17235 w 1395064"/>
                <a:gd name="connsiteY24-2696" fmla="*/ 714607 h 1688353"/>
                <a:gd name="connsiteX25-2697" fmla="*/ 25605 w 1395064"/>
                <a:gd name="connsiteY25-2698" fmla="*/ 830852 h 1688353"/>
                <a:gd name="connsiteX26-2699" fmla="*/ 492 w 1395064"/>
                <a:gd name="connsiteY26-2700" fmla="*/ 985846 h 1688353"/>
                <a:gd name="connsiteX27-2701" fmla="*/ 50720 w 1395064"/>
                <a:gd name="connsiteY27-2702" fmla="*/ 1133089 h 1688353"/>
                <a:gd name="connsiteX28-2703" fmla="*/ 92578 w 1395064"/>
                <a:gd name="connsiteY28-2704" fmla="*/ 1257084 h 1688353"/>
                <a:gd name="connsiteX29-2705" fmla="*/ 184662 w 1395064"/>
                <a:gd name="connsiteY29-2706" fmla="*/ 1388826 h 1688353"/>
                <a:gd name="connsiteX30-2707" fmla="*/ 335348 w 1395064"/>
                <a:gd name="connsiteY30-2708" fmla="*/ 1543821 h 1688353"/>
                <a:gd name="connsiteX31-2709" fmla="*/ 592180 w 1395064"/>
                <a:gd name="connsiteY31-2710" fmla="*/ 1688353 h 1688353"/>
                <a:gd name="connsiteX0-2711" fmla="*/ 610155 w 1398254"/>
                <a:gd name="connsiteY0-2712" fmla="*/ 1683313 h 1688353"/>
                <a:gd name="connsiteX1-2713" fmla="*/ 610155 w 1398254"/>
                <a:gd name="connsiteY1-2714" fmla="*/ 1683313 h 1688353"/>
                <a:gd name="connsiteX2-2715" fmla="*/ 530484 w 1398254"/>
                <a:gd name="connsiteY2-2716" fmla="*/ 1597006 h 1688353"/>
                <a:gd name="connsiteX3-2717" fmla="*/ 489224 w 1398254"/>
                <a:gd name="connsiteY3-2718" fmla="*/ 1474074 h 1688353"/>
                <a:gd name="connsiteX4-2719" fmla="*/ 454855 w 1398254"/>
                <a:gd name="connsiteY4-2720" fmla="*/ 1350108 h 1688353"/>
                <a:gd name="connsiteX5-2721" fmla="*/ 484012 w 1398254"/>
                <a:gd name="connsiteY5-2722" fmla="*/ 1154009 h 1688353"/>
                <a:gd name="connsiteX6-2723" fmla="*/ 538284 w 1398254"/>
                <a:gd name="connsiteY6-2724" fmla="*/ 1036055 h 1688353"/>
                <a:gd name="connsiteX7-2725" fmla="*/ 623167 w 1398254"/>
                <a:gd name="connsiteY7-2726" fmla="*/ 962596 h 1688353"/>
                <a:gd name="connsiteX8-2727" fmla="*/ 775298 w 1398254"/>
                <a:gd name="connsiteY8-2728" fmla="*/ 884510 h 1688353"/>
                <a:gd name="connsiteX9-2729" fmla="*/ 899424 w 1398254"/>
                <a:gd name="connsiteY9-2730" fmla="*/ 869601 h 1688353"/>
                <a:gd name="connsiteX10-2731" fmla="*/ 1068298 w 1398254"/>
                <a:gd name="connsiteY10-2732" fmla="*/ 853512 h 1688353"/>
                <a:gd name="connsiteX11-2733" fmla="*/ 1234280 w 1398254"/>
                <a:gd name="connsiteY11-2734" fmla="*/ 753355 h 1688353"/>
                <a:gd name="connsiteX12-2735" fmla="*/ 1359852 w 1398254"/>
                <a:gd name="connsiteY12-2736" fmla="*/ 582862 h 1688353"/>
                <a:gd name="connsiteX13-2737" fmla="*/ 1390655 w 1398254"/>
                <a:gd name="connsiteY13-2738" fmla="*/ 448407 h 1688353"/>
                <a:gd name="connsiteX14-2739" fmla="*/ 1393337 w 1398254"/>
                <a:gd name="connsiteY14-2740" fmla="*/ 280626 h 1688353"/>
                <a:gd name="connsiteX15-2741" fmla="*/ 1290197 w 1398254"/>
                <a:gd name="connsiteY15-2742" fmla="*/ 122922 h 1688353"/>
                <a:gd name="connsiteX16-2743" fmla="*/ 1167310 w 1398254"/>
                <a:gd name="connsiteY16-2744" fmla="*/ 40386 h 1688353"/>
                <a:gd name="connsiteX17-2745" fmla="*/ 1008252 w 1398254"/>
                <a:gd name="connsiteY17-2746" fmla="*/ 1637 h 1688353"/>
                <a:gd name="connsiteX18-2747" fmla="*/ 832453 w 1398254"/>
                <a:gd name="connsiteY18-2748" fmla="*/ 17137 h 1688353"/>
                <a:gd name="connsiteX19-2749" fmla="*/ 681766 w 1398254"/>
                <a:gd name="connsiteY19-2750" fmla="*/ 48135 h 1688353"/>
                <a:gd name="connsiteX20-2751" fmla="*/ 438995 w 1398254"/>
                <a:gd name="connsiteY20-2752" fmla="*/ 141130 h 1688353"/>
                <a:gd name="connsiteX21-2753" fmla="*/ 263196 w 1398254"/>
                <a:gd name="connsiteY21-2754" fmla="*/ 272875 h 1688353"/>
                <a:gd name="connsiteX22-2755" fmla="*/ 129252 w 1398254"/>
                <a:gd name="connsiteY22-2756" fmla="*/ 451117 h 1688353"/>
                <a:gd name="connsiteX23-2757" fmla="*/ 53910 w 1398254"/>
                <a:gd name="connsiteY23-2758" fmla="*/ 621611 h 1688353"/>
                <a:gd name="connsiteX24-2759" fmla="*/ 20425 w 1398254"/>
                <a:gd name="connsiteY24-2760" fmla="*/ 714607 h 1688353"/>
                <a:gd name="connsiteX25-2761" fmla="*/ 3680 w 1398254"/>
                <a:gd name="connsiteY25-2762" fmla="*/ 830852 h 1688353"/>
                <a:gd name="connsiteX26-2763" fmla="*/ 3682 w 1398254"/>
                <a:gd name="connsiteY26-2764" fmla="*/ 985846 h 1688353"/>
                <a:gd name="connsiteX27-2765" fmla="*/ 53910 w 1398254"/>
                <a:gd name="connsiteY27-2766" fmla="*/ 1133089 h 1688353"/>
                <a:gd name="connsiteX28-2767" fmla="*/ 95768 w 1398254"/>
                <a:gd name="connsiteY28-2768" fmla="*/ 1257084 h 1688353"/>
                <a:gd name="connsiteX29-2769" fmla="*/ 187852 w 1398254"/>
                <a:gd name="connsiteY29-2770" fmla="*/ 1388826 h 1688353"/>
                <a:gd name="connsiteX30-2771" fmla="*/ 338538 w 1398254"/>
                <a:gd name="connsiteY30-2772" fmla="*/ 1543821 h 1688353"/>
                <a:gd name="connsiteX31-2773" fmla="*/ 595370 w 1398254"/>
                <a:gd name="connsiteY31-2774" fmla="*/ 1688353 h 1688353"/>
                <a:gd name="connsiteX0-2775" fmla="*/ 610155 w 1398254"/>
                <a:gd name="connsiteY0-2776" fmla="*/ 1683313 h 1688353"/>
                <a:gd name="connsiteX1-2777" fmla="*/ 610155 w 1398254"/>
                <a:gd name="connsiteY1-2778" fmla="*/ 1683313 h 1688353"/>
                <a:gd name="connsiteX2-2779" fmla="*/ 530484 w 1398254"/>
                <a:gd name="connsiteY2-2780" fmla="*/ 1597006 h 1688353"/>
                <a:gd name="connsiteX3-2781" fmla="*/ 489224 w 1398254"/>
                <a:gd name="connsiteY3-2782" fmla="*/ 1474074 h 1688353"/>
                <a:gd name="connsiteX4-2783" fmla="*/ 454855 w 1398254"/>
                <a:gd name="connsiteY4-2784" fmla="*/ 1350108 h 1688353"/>
                <a:gd name="connsiteX5-2785" fmla="*/ 484012 w 1398254"/>
                <a:gd name="connsiteY5-2786" fmla="*/ 1154009 h 1688353"/>
                <a:gd name="connsiteX6-2787" fmla="*/ 538284 w 1398254"/>
                <a:gd name="connsiteY6-2788" fmla="*/ 1036055 h 1688353"/>
                <a:gd name="connsiteX7-2789" fmla="*/ 623167 w 1398254"/>
                <a:gd name="connsiteY7-2790" fmla="*/ 962596 h 1688353"/>
                <a:gd name="connsiteX8-2791" fmla="*/ 775298 w 1398254"/>
                <a:gd name="connsiteY8-2792" fmla="*/ 884510 h 1688353"/>
                <a:gd name="connsiteX9-2793" fmla="*/ 899424 w 1398254"/>
                <a:gd name="connsiteY9-2794" fmla="*/ 869601 h 1688353"/>
                <a:gd name="connsiteX10-2795" fmla="*/ 1068298 w 1398254"/>
                <a:gd name="connsiteY10-2796" fmla="*/ 853512 h 1688353"/>
                <a:gd name="connsiteX11-2797" fmla="*/ 1234280 w 1398254"/>
                <a:gd name="connsiteY11-2798" fmla="*/ 753355 h 1688353"/>
                <a:gd name="connsiteX12-2799" fmla="*/ 1359852 w 1398254"/>
                <a:gd name="connsiteY12-2800" fmla="*/ 582862 h 1688353"/>
                <a:gd name="connsiteX13-2801" fmla="*/ 1390655 w 1398254"/>
                <a:gd name="connsiteY13-2802" fmla="*/ 448407 h 1688353"/>
                <a:gd name="connsiteX14-2803" fmla="*/ 1393337 w 1398254"/>
                <a:gd name="connsiteY14-2804" fmla="*/ 280626 h 1688353"/>
                <a:gd name="connsiteX15-2805" fmla="*/ 1290197 w 1398254"/>
                <a:gd name="connsiteY15-2806" fmla="*/ 122922 h 1688353"/>
                <a:gd name="connsiteX16-2807" fmla="*/ 1167310 w 1398254"/>
                <a:gd name="connsiteY16-2808" fmla="*/ 40386 h 1688353"/>
                <a:gd name="connsiteX17-2809" fmla="*/ 1008252 w 1398254"/>
                <a:gd name="connsiteY17-2810" fmla="*/ 1637 h 1688353"/>
                <a:gd name="connsiteX18-2811" fmla="*/ 832453 w 1398254"/>
                <a:gd name="connsiteY18-2812" fmla="*/ 17137 h 1688353"/>
                <a:gd name="connsiteX19-2813" fmla="*/ 681766 w 1398254"/>
                <a:gd name="connsiteY19-2814" fmla="*/ 48135 h 1688353"/>
                <a:gd name="connsiteX20-2815" fmla="*/ 438995 w 1398254"/>
                <a:gd name="connsiteY20-2816" fmla="*/ 141130 h 1688353"/>
                <a:gd name="connsiteX21-2817" fmla="*/ 263196 w 1398254"/>
                <a:gd name="connsiteY21-2818" fmla="*/ 272875 h 1688353"/>
                <a:gd name="connsiteX22-2819" fmla="*/ 129252 w 1398254"/>
                <a:gd name="connsiteY22-2820" fmla="*/ 451117 h 1688353"/>
                <a:gd name="connsiteX23-2821" fmla="*/ 62281 w 1398254"/>
                <a:gd name="connsiteY23-2822" fmla="*/ 567363 h 1688353"/>
                <a:gd name="connsiteX24-2823" fmla="*/ 20425 w 1398254"/>
                <a:gd name="connsiteY24-2824" fmla="*/ 714607 h 1688353"/>
                <a:gd name="connsiteX25-2825" fmla="*/ 3680 w 1398254"/>
                <a:gd name="connsiteY25-2826" fmla="*/ 830852 h 1688353"/>
                <a:gd name="connsiteX26-2827" fmla="*/ 3682 w 1398254"/>
                <a:gd name="connsiteY26-2828" fmla="*/ 985846 h 1688353"/>
                <a:gd name="connsiteX27-2829" fmla="*/ 53910 w 1398254"/>
                <a:gd name="connsiteY27-2830" fmla="*/ 1133089 h 1688353"/>
                <a:gd name="connsiteX28-2831" fmla="*/ 95768 w 1398254"/>
                <a:gd name="connsiteY28-2832" fmla="*/ 1257084 h 1688353"/>
                <a:gd name="connsiteX29-2833" fmla="*/ 187852 w 1398254"/>
                <a:gd name="connsiteY29-2834" fmla="*/ 1388826 h 1688353"/>
                <a:gd name="connsiteX30-2835" fmla="*/ 338538 w 1398254"/>
                <a:gd name="connsiteY30-2836" fmla="*/ 1543821 h 1688353"/>
                <a:gd name="connsiteX31-2837" fmla="*/ 595370 w 1398254"/>
                <a:gd name="connsiteY31-2838" fmla="*/ 1688353 h 1688353"/>
                <a:gd name="connsiteX0-2839" fmla="*/ 610155 w 1398254"/>
                <a:gd name="connsiteY0-2840" fmla="*/ 1683313 h 1688353"/>
                <a:gd name="connsiteX1-2841" fmla="*/ 610155 w 1398254"/>
                <a:gd name="connsiteY1-2842" fmla="*/ 1683313 h 1688353"/>
                <a:gd name="connsiteX2-2843" fmla="*/ 530484 w 1398254"/>
                <a:gd name="connsiteY2-2844" fmla="*/ 1597006 h 1688353"/>
                <a:gd name="connsiteX3-2845" fmla="*/ 489224 w 1398254"/>
                <a:gd name="connsiteY3-2846" fmla="*/ 1474074 h 1688353"/>
                <a:gd name="connsiteX4-2847" fmla="*/ 454855 w 1398254"/>
                <a:gd name="connsiteY4-2848" fmla="*/ 1350108 h 1688353"/>
                <a:gd name="connsiteX5-2849" fmla="*/ 484012 w 1398254"/>
                <a:gd name="connsiteY5-2850" fmla="*/ 1154009 h 1688353"/>
                <a:gd name="connsiteX6-2851" fmla="*/ 538284 w 1398254"/>
                <a:gd name="connsiteY6-2852" fmla="*/ 1036055 h 1688353"/>
                <a:gd name="connsiteX7-2853" fmla="*/ 623167 w 1398254"/>
                <a:gd name="connsiteY7-2854" fmla="*/ 962596 h 1688353"/>
                <a:gd name="connsiteX8-2855" fmla="*/ 775298 w 1398254"/>
                <a:gd name="connsiteY8-2856" fmla="*/ 884510 h 1688353"/>
                <a:gd name="connsiteX9-2857" fmla="*/ 899424 w 1398254"/>
                <a:gd name="connsiteY9-2858" fmla="*/ 869601 h 1688353"/>
                <a:gd name="connsiteX10-2859" fmla="*/ 1068298 w 1398254"/>
                <a:gd name="connsiteY10-2860" fmla="*/ 853512 h 1688353"/>
                <a:gd name="connsiteX11-2861" fmla="*/ 1234280 w 1398254"/>
                <a:gd name="connsiteY11-2862" fmla="*/ 753355 h 1688353"/>
                <a:gd name="connsiteX12-2863" fmla="*/ 1359852 w 1398254"/>
                <a:gd name="connsiteY12-2864" fmla="*/ 582862 h 1688353"/>
                <a:gd name="connsiteX13-2865" fmla="*/ 1390655 w 1398254"/>
                <a:gd name="connsiteY13-2866" fmla="*/ 448407 h 1688353"/>
                <a:gd name="connsiteX14-2867" fmla="*/ 1393337 w 1398254"/>
                <a:gd name="connsiteY14-2868" fmla="*/ 280626 h 1688353"/>
                <a:gd name="connsiteX15-2869" fmla="*/ 1290197 w 1398254"/>
                <a:gd name="connsiteY15-2870" fmla="*/ 122922 h 1688353"/>
                <a:gd name="connsiteX16-2871" fmla="*/ 1167310 w 1398254"/>
                <a:gd name="connsiteY16-2872" fmla="*/ 40386 h 1688353"/>
                <a:gd name="connsiteX17-2873" fmla="*/ 1008252 w 1398254"/>
                <a:gd name="connsiteY17-2874" fmla="*/ 1637 h 1688353"/>
                <a:gd name="connsiteX18-2875" fmla="*/ 832453 w 1398254"/>
                <a:gd name="connsiteY18-2876" fmla="*/ 17137 h 1688353"/>
                <a:gd name="connsiteX19-2877" fmla="*/ 681766 w 1398254"/>
                <a:gd name="connsiteY19-2878" fmla="*/ 48135 h 1688353"/>
                <a:gd name="connsiteX20-2879" fmla="*/ 438995 w 1398254"/>
                <a:gd name="connsiteY20-2880" fmla="*/ 141130 h 1688353"/>
                <a:gd name="connsiteX21-2881" fmla="*/ 263196 w 1398254"/>
                <a:gd name="connsiteY21-2882" fmla="*/ 272875 h 1688353"/>
                <a:gd name="connsiteX22-2883" fmla="*/ 137624 w 1398254"/>
                <a:gd name="connsiteY22-2884" fmla="*/ 435618 h 1688353"/>
                <a:gd name="connsiteX23-2885" fmla="*/ 62281 w 1398254"/>
                <a:gd name="connsiteY23-2886" fmla="*/ 567363 h 1688353"/>
                <a:gd name="connsiteX24-2887" fmla="*/ 20425 w 1398254"/>
                <a:gd name="connsiteY24-2888" fmla="*/ 714607 h 1688353"/>
                <a:gd name="connsiteX25-2889" fmla="*/ 3680 w 1398254"/>
                <a:gd name="connsiteY25-2890" fmla="*/ 830852 h 1688353"/>
                <a:gd name="connsiteX26-2891" fmla="*/ 3682 w 1398254"/>
                <a:gd name="connsiteY26-2892" fmla="*/ 985846 h 1688353"/>
                <a:gd name="connsiteX27-2893" fmla="*/ 53910 w 1398254"/>
                <a:gd name="connsiteY27-2894" fmla="*/ 1133089 h 1688353"/>
                <a:gd name="connsiteX28-2895" fmla="*/ 95768 w 1398254"/>
                <a:gd name="connsiteY28-2896" fmla="*/ 1257084 h 1688353"/>
                <a:gd name="connsiteX29-2897" fmla="*/ 187852 w 1398254"/>
                <a:gd name="connsiteY29-2898" fmla="*/ 1388826 h 1688353"/>
                <a:gd name="connsiteX30-2899" fmla="*/ 338538 w 1398254"/>
                <a:gd name="connsiteY30-2900" fmla="*/ 1543821 h 1688353"/>
                <a:gd name="connsiteX31-2901" fmla="*/ 595370 w 1398254"/>
                <a:gd name="connsiteY31-2902" fmla="*/ 1688353 h 1688353"/>
                <a:gd name="connsiteX0-2903" fmla="*/ 610155 w 1398254"/>
                <a:gd name="connsiteY0-2904" fmla="*/ 1683313 h 1688353"/>
                <a:gd name="connsiteX1-2905" fmla="*/ 610155 w 1398254"/>
                <a:gd name="connsiteY1-2906" fmla="*/ 1683313 h 1688353"/>
                <a:gd name="connsiteX2-2907" fmla="*/ 530484 w 1398254"/>
                <a:gd name="connsiteY2-2908" fmla="*/ 1597006 h 1688353"/>
                <a:gd name="connsiteX3-2909" fmla="*/ 489224 w 1398254"/>
                <a:gd name="connsiteY3-2910" fmla="*/ 1474074 h 1688353"/>
                <a:gd name="connsiteX4-2911" fmla="*/ 454855 w 1398254"/>
                <a:gd name="connsiteY4-2912" fmla="*/ 1350108 h 1688353"/>
                <a:gd name="connsiteX5-2913" fmla="*/ 484012 w 1398254"/>
                <a:gd name="connsiteY5-2914" fmla="*/ 1154009 h 1688353"/>
                <a:gd name="connsiteX6-2915" fmla="*/ 538284 w 1398254"/>
                <a:gd name="connsiteY6-2916" fmla="*/ 1036055 h 1688353"/>
                <a:gd name="connsiteX7-2917" fmla="*/ 623167 w 1398254"/>
                <a:gd name="connsiteY7-2918" fmla="*/ 962596 h 1688353"/>
                <a:gd name="connsiteX8-2919" fmla="*/ 775298 w 1398254"/>
                <a:gd name="connsiteY8-2920" fmla="*/ 884510 h 1688353"/>
                <a:gd name="connsiteX9-2921" fmla="*/ 899424 w 1398254"/>
                <a:gd name="connsiteY9-2922" fmla="*/ 869601 h 1688353"/>
                <a:gd name="connsiteX10-2923" fmla="*/ 1068298 w 1398254"/>
                <a:gd name="connsiteY10-2924" fmla="*/ 853512 h 1688353"/>
                <a:gd name="connsiteX11-2925" fmla="*/ 1234280 w 1398254"/>
                <a:gd name="connsiteY11-2926" fmla="*/ 753355 h 1688353"/>
                <a:gd name="connsiteX12-2927" fmla="*/ 1359852 w 1398254"/>
                <a:gd name="connsiteY12-2928" fmla="*/ 582862 h 1688353"/>
                <a:gd name="connsiteX13-2929" fmla="*/ 1390655 w 1398254"/>
                <a:gd name="connsiteY13-2930" fmla="*/ 448407 h 1688353"/>
                <a:gd name="connsiteX14-2931" fmla="*/ 1393337 w 1398254"/>
                <a:gd name="connsiteY14-2932" fmla="*/ 280626 h 1688353"/>
                <a:gd name="connsiteX15-2933" fmla="*/ 1290197 w 1398254"/>
                <a:gd name="connsiteY15-2934" fmla="*/ 122922 h 1688353"/>
                <a:gd name="connsiteX16-2935" fmla="*/ 1167310 w 1398254"/>
                <a:gd name="connsiteY16-2936" fmla="*/ 40386 h 1688353"/>
                <a:gd name="connsiteX17-2937" fmla="*/ 1008252 w 1398254"/>
                <a:gd name="connsiteY17-2938" fmla="*/ 1637 h 1688353"/>
                <a:gd name="connsiteX18-2939" fmla="*/ 832453 w 1398254"/>
                <a:gd name="connsiteY18-2940" fmla="*/ 17137 h 1688353"/>
                <a:gd name="connsiteX19-2941" fmla="*/ 598052 w 1398254"/>
                <a:gd name="connsiteY19-2942" fmla="*/ 86883 h 1688353"/>
                <a:gd name="connsiteX20-2943" fmla="*/ 438995 w 1398254"/>
                <a:gd name="connsiteY20-2944" fmla="*/ 141130 h 1688353"/>
                <a:gd name="connsiteX21-2945" fmla="*/ 263196 w 1398254"/>
                <a:gd name="connsiteY21-2946" fmla="*/ 272875 h 1688353"/>
                <a:gd name="connsiteX22-2947" fmla="*/ 137624 w 1398254"/>
                <a:gd name="connsiteY22-2948" fmla="*/ 435618 h 1688353"/>
                <a:gd name="connsiteX23-2949" fmla="*/ 62281 w 1398254"/>
                <a:gd name="connsiteY23-2950" fmla="*/ 567363 h 1688353"/>
                <a:gd name="connsiteX24-2951" fmla="*/ 20425 w 1398254"/>
                <a:gd name="connsiteY24-2952" fmla="*/ 714607 h 1688353"/>
                <a:gd name="connsiteX25-2953" fmla="*/ 3680 w 1398254"/>
                <a:gd name="connsiteY25-2954" fmla="*/ 830852 h 1688353"/>
                <a:gd name="connsiteX26-2955" fmla="*/ 3682 w 1398254"/>
                <a:gd name="connsiteY26-2956" fmla="*/ 985846 h 1688353"/>
                <a:gd name="connsiteX27-2957" fmla="*/ 53910 w 1398254"/>
                <a:gd name="connsiteY27-2958" fmla="*/ 1133089 h 1688353"/>
                <a:gd name="connsiteX28-2959" fmla="*/ 95768 w 1398254"/>
                <a:gd name="connsiteY28-2960" fmla="*/ 1257084 h 1688353"/>
                <a:gd name="connsiteX29-2961" fmla="*/ 187852 w 1398254"/>
                <a:gd name="connsiteY29-2962" fmla="*/ 1388826 h 1688353"/>
                <a:gd name="connsiteX30-2963" fmla="*/ 338538 w 1398254"/>
                <a:gd name="connsiteY30-2964" fmla="*/ 1543821 h 1688353"/>
                <a:gd name="connsiteX31-2965" fmla="*/ 595370 w 1398254"/>
                <a:gd name="connsiteY31-2966" fmla="*/ 1688353 h 1688353"/>
                <a:gd name="connsiteX0-2967" fmla="*/ 610155 w 1398254"/>
                <a:gd name="connsiteY0-2968" fmla="*/ 1683219 h 1688259"/>
                <a:gd name="connsiteX1-2969" fmla="*/ 610155 w 1398254"/>
                <a:gd name="connsiteY1-2970" fmla="*/ 1683219 h 1688259"/>
                <a:gd name="connsiteX2-2971" fmla="*/ 530484 w 1398254"/>
                <a:gd name="connsiteY2-2972" fmla="*/ 1596912 h 1688259"/>
                <a:gd name="connsiteX3-2973" fmla="*/ 489224 w 1398254"/>
                <a:gd name="connsiteY3-2974" fmla="*/ 1473980 h 1688259"/>
                <a:gd name="connsiteX4-2975" fmla="*/ 454855 w 1398254"/>
                <a:gd name="connsiteY4-2976" fmla="*/ 1350014 h 1688259"/>
                <a:gd name="connsiteX5-2977" fmla="*/ 484012 w 1398254"/>
                <a:gd name="connsiteY5-2978" fmla="*/ 1153915 h 1688259"/>
                <a:gd name="connsiteX6-2979" fmla="*/ 538284 w 1398254"/>
                <a:gd name="connsiteY6-2980" fmla="*/ 1035961 h 1688259"/>
                <a:gd name="connsiteX7-2981" fmla="*/ 623167 w 1398254"/>
                <a:gd name="connsiteY7-2982" fmla="*/ 962502 h 1688259"/>
                <a:gd name="connsiteX8-2983" fmla="*/ 775298 w 1398254"/>
                <a:gd name="connsiteY8-2984" fmla="*/ 884416 h 1688259"/>
                <a:gd name="connsiteX9-2985" fmla="*/ 899424 w 1398254"/>
                <a:gd name="connsiteY9-2986" fmla="*/ 869507 h 1688259"/>
                <a:gd name="connsiteX10-2987" fmla="*/ 1068298 w 1398254"/>
                <a:gd name="connsiteY10-2988" fmla="*/ 853418 h 1688259"/>
                <a:gd name="connsiteX11-2989" fmla="*/ 1234280 w 1398254"/>
                <a:gd name="connsiteY11-2990" fmla="*/ 753261 h 1688259"/>
                <a:gd name="connsiteX12-2991" fmla="*/ 1359852 w 1398254"/>
                <a:gd name="connsiteY12-2992" fmla="*/ 582768 h 1688259"/>
                <a:gd name="connsiteX13-2993" fmla="*/ 1390655 w 1398254"/>
                <a:gd name="connsiteY13-2994" fmla="*/ 448313 h 1688259"/>
                <a:gd name="connsiteX14-2995" fmla="*/ 1393337 w 1398254"/>
                <a:gd name="connsiteY14-2996" fmla="*/ 280532 h 1688259"/>
                <a:gd name="connsiteX15-2997" fmla="*/ 1290197 w 1398254"/>
                <a:gd name="connsiteY15-2998" fmla="*/ 122828 h 1688259"/>
                <a:gd name="connsiteX16-2999" fmla="*/ 1167310 w 1398254"/>
                <a:gd name="connsiteY16-3000" fmla="*/ 40292 h 1688259"/>
                <a:gd name="connsiteX17-3001" fmla="*/ 1008252 w 1398254"/>
                <a:gd name="connsiteY17-3002" fmla="*/ 1543 h 1688259"/>
                <a:gd name="connsiteX18-3003" fmla="*/ 832453 w 1398254"/>
                <a:gd name="connsiteY18-3004" fmla="*/ 17043 h 1688259"/>
                <a:gd name="connsiteX19-3005" fmla="*/ 715253 w 1398254"/>
                <a:gd name="connsiteY19-3006" fmla="*/ 40293 h 1688259"/>
                <a:gd name="connsiteX20-3007" fmla="*/ 598052 w 1398254"/>
                <a:gd name="connsiteY20-3008" fmla="*/ 86789 h 1688259"/>
                <a:gd name="connsiteX21-3009" fmla="*/ 438995 w 1398254"/>
                <a:gd name="connsiteY21-3010" fmla="*/ 141036 h 1688259"/>
                <a:gd name="connsiteX22-3011" fmla="*/ 263196 w 1398254"/>
                <a:gd name="connsiteY22-3012" fmla="*/ 272781 h 1688259"/>
                <a:gd name="connsiteX23-3013" fmla="*/ 137624 w 1398254"/>
                <a:gd name="connsiteY23-3014" fmla="*/ 435524 h 1688259"/>
                <a:gd name="connsiteX24-3015" fmla="*/ 62281 w 1398254"/>
                <a:gd name="connsiteY24-3016" fmla="*/ 567269 h 1688259"/>
                <a:gd name="connsiteX25-3017" fmla="*/ 20425 w 1398254"/>
                <a:gd name="connsiteY25-3018" fmla="*/ 714513 h 1688259"/>
                <a:gd name="connsiteX26-3019" fmla="*/ 3680 w 1398254"/>
                <a:gd name="connsiteY26-3020" fmla="*/ 830758 h 1688259"/>
                <a:gd name="connsiteX27-3021" fmla="*/ 3682 w 1398254"/>
                <a:gd name="connsiteY27-3022" fmla="*/ 985752 h 1688259"/>
                <a:gd name="connsiteX28-3023" fmla="*/ 53910 w 1398254"/>
                <a:gd name="connsiteY28-3024" fmla="*/ 1132995 h 1688259"/>
                <a:gd name="connsiteX29-3025" fmla="*/ 95768 w 1398254"/>
                <a:gd name="connsiteY29-3026" fmla="*/ 1256990 h 1688259"/>
                <a:gd name="connsiteX30-3027" fmla="*/ 187852 w 1398254"/>
                <a:gd name="connsiteY30-3028" fmla="*/ 1388732 h 1688259"/>
                <a:gd name="connsiteX31-3029" fmla="*/ 338538 w 1398254"/>
                <a:gd name="connsiteY31-3030" fmla="*/ 1543727 h 1688259"/>
                <a:gd name="connsiteX32" fmla="*/ 595370 w 1398254"/>
                <a:gd name="connsiteY32" fmla="*/ 1688259 h 1688259"/>
                <a:gd name="connsiteX0-3031" fmla="*/ 610155 w 1393275"/>
                <a:gd name="connsiteY0-3032" fmla="*/ 1683219 h 1688259"/>
                <a:gd name="connsiteX1-3033" fmla="*/ 610155 w 1393275"/>
                <a:gd name="connsiteY1-3034" fmla="*/ 1683219 h 1688259"/>
                <a:gd name="connsiteX2-3035" fmla="*/ 530484 w 1393275"/>
                <a:gd name="connsiteY2-3036" fmla="*/ 1596912 h 1688259"/>
                <a:gd name="connsiteX3-3037" fmla="*/ 489224 w 1393275"/>
                <a:gd name="connsiteY3-3038" fmla="*/ 1473980 h 1688259"/>
                <a:gd name="connsiteX4-3039" fmla="*/ 454855 w 1393275"/>
                <a:gd name="connsiteY4-3040" fmla="*/ 1350014 h 1688259"/>
                <a:gd name="connsiteX5-3041" fmla="*/ 484012 w 1393275"/>
                <a:gd name="connsiteY5-3042" fmla="*/ 1153915 h 1688259"/>
                <a:gd name="connsiteX6-3043" fmla="*/ 538284 w 1393275"/>
                <a:gd name="connsiteY6-3044" fmla="*/ 1035961 h 1688259"/>
                <a:gd name="connsiteX7-3045" fmla="*/ 623167 w 1393275"/>
                <a:gd name="connsiteY7-3046" fmla="*/ 962502 h 1688259"/>
                <a:gd name="connsiteX8-3047" fmla="*/ 775298 w 1393275"/>
                <a:gd name="connsiteY8-3048" fmla="*/ 884416 h 1688259"/>
                <a:gd name="connsiteX9-3049" fmla="*/ 899424 w 1393275"/>
                <a:gd name="connsiteY9-3050" fmla="*/ 869507 h 1688259"/>
                <a:gd name="connsiteX10-3051" fmla="*/ 1068298 w 1393275"/>
                <a:gd name="connsiteY10-3052" fmla="*/ 853418 h 1688259"/>
                <a:gd name="connsiteX11-3053" fmla="*/ 1234280 w 1393275"/>
                <a:gd name="connsiteY11-3054" fmla="*/ 753261 h 1688259"/>
                <a:gd name="connsiteX12-3055" fmla="*/ 1359852 w 1393275"/>
                <a:gd name="connsiteY12-3056" fmla="*/ 582768 h 1688259"/>
                <a:gd name="connsiteX13-3057" fmla="*/ 1390655 w 1393275"/>
                <a:gd name="connsiteY13-3058" fmla="*/ 448313 h 1688259"/>
                <a:gd name="connsiteX14-3059" fmla="*/ 1384966 w 1393275"/>
                <a:gd name="connsiteY14-3060" fmla="*/ 319281 h 1688259"/>
                <a:gd name="connsiteX15-3061" fmla="*/ 1290197 w 1393275"/>
                <a:gd name="connsiteY15-3062" fmla="*/ 122828 h 1688259"/>
                <a:gd name="connsiteX16-3063" fmla="*/ 1167310 w 1393275"/>
                <a:gd name="connsiteY16-3064" fmla="*/ 40292 h 1688259"/>
                <a:gd name="connsiteX17-3065" fmla="*/ 1008252 w 1393275"/>
                <a:gd name="connsiteY17-3066" fmla="*/ 1543 h 1688259"/>
                <a:gd name="connsiteX18-3067" fmla="*/ 832453 w 1393275"/>
                <a:gd name="connsiteY18-3068" fmla="*/ 17043 h 1688259"/>
                <a:gd name="connsiteX19-3069" fmla="*/ 715253 w 1393275"/>
                <a:gd name="connsiteY19-3070" fmla="*/ 40293 h 1688259"/>
                <a:gd name="connsiteX20-3071" fmla="*/ 598052 w 1393275"/>
                <a:gd name="connsiteY20-3072" fmla="*/ 86789 h 1688259"/>
                <a:gd name="connsiteX21-3073" fmla="*/ 438995 w 1393275"/>
                <a:gd name="connsiteY21-3074" fmla="*/ 141036 h 1688259"/>
                <a:gd name="connsiteX22-3075" fmla="*/ 263196 w 1393275"/>
                <a:gd name="connsiteY22-3076" fmla="*/ 272781 h 1688259"/>
                <a:gd name="connsiteX23-3077" fmla="*/ 137624 w 1393275"/>
                <a:gd name="connsiteY23-3078" fmla="*/ 435524 h 1688259"/>
                <a:gd name="connsiteX24-3079" fmla="*/ 62281 w 1393275"/>
                <a:gd name="connsiteY24-3080" fmla="*/ 567269 h 1688259"/>
                <a:gd name="connsiteX25-3081" fmla="*/ 20425 w 1393275"/>
                <a:gd name="connsiteY25-3082" fmla="*/ 714513 h 1688259"/>
                <a:gd name="connsiteX26-3083" fmla="*/ 3680 w 1393275"/>
                <a:gd name="connsiteY26-3084" fmla="*/ 830758 h 1688259"/>
                <a:gd name="connsiteX27-3085" fmla="*/ 3682 w 1393275"/>
                <a:gd name="connsiteY27-3086" fmla="*/ 985752 h 1688259"/>
                <a:gd name="connsiteX28-3087" fmla="*/ 53910 w 1393275"/>
                <a:gd name="connsiteY28-3088" fmla="*/ 1132995 h 1688259"/>
                <a:gd name="connsiteX29-3089" fmla="*/ 95768 w 1393275"/>
                <a:gd name="connsiteY29-3090" fmla="*/ 1256990 h 1688259"/>
                <a:gd name="connsiteX30-3091" fmla="*/ 187852 w 1393275"/>
                <a:gd name="connsiteY30-3092" fmla="*/ 1388732 h 1688259"/>
                <a:gd name="connsiteX31-3093" fmla="*/ 338538 w 1393275"/>
                <a:gd name="connsiteY31-3094" fmla="*/ 1543727 h 1688259"/>
                <a:gd name="connsiteX32-3095" fmla="*/ 595370 w 1393275"/>
                <a:gd name="connsiteY32-3096" fmla="*/ 1688259 h 1688259"/>
                <a:gd name="connsiteX0-3097" fmla="*/ 610155 w 1393275"/>
                <a:gd name="connsiteY0-3098" fmla="*/ 1683219 h 1688259"/>
                <a:gd name="connsiteX1-3099" fmla="*/ 610155 w 1393275"/>
                <a:gd name="connsiteY1-3100" fmla="*/ 1683219 h 1688259"/>
                <a:gd name="connsiteX2-3101" fmla="*/ 530484 w 1393275"/>
                <a:gd name="connsiteY2-3102" fmla="*/ 1596912 h 1688259"/>
                <a:gd name="connsiteX3-3103" fmla="*/ 489224 w 1393275"/>
                <a:gd name="connsiteY3-3104" fmla="*/ 1473980 h 1688259"/>
                <a:gd name="connsiteX4-3105" fmla="*/ 454855 w 1393275"/>
                <a:gd name="connsiteY4-3106" fmla="*/ 1350014 h 1688259"/>
                <a:gd name="connsiteX5-3107" fmla="*/ 484012 w 1393275"/>
                <a:gd name="connsiteY5-3108" fmla="*/ 1153915 h 1688259"/>
                <a:gd name="connsiteX6-3109" fmla="*/ 538284 w 1393275"/>
                <a:gd name="connsiteY6-3110" fmla="*/ 1035961 h 1688259"/>
                <a:gd name="connsiteX7-3111" fmla="*/ 623167 w 1393275"/>
                <a:gd name="connsiteY7-3112" fmla="*/ 962502 h 1688259"/>
                <a:gd name="connsiteX8-3113" fmla="*/ 775298 w 1393275"/>
                <a:gd name="connsiteY8-3114" fmla="*/ 884416 h 1688259"/>
                <a:gd name="connsiteX9-3115" fmla="*/ 899424 w 1393275"/>
                <a:gd name="connsiteY9-3116" fmla="*/ 869507 h 1688259"/>
                <a:gd name="connsiteX10-3117" fmla="*/ 1068298 w 1393275"/>
                <a:gd name="connsiteY10-3118" fmla="*/ 853418 h 1688259"/>
                <a:gd name="connsiteX11-3119" fmla="*/ 1234280 w 1393275"/>
                <a:gd name="connsiteY11-3120" fmla="*/ 753261 h 1688259"/>
                <a:gd name="connsiteX12-3121" fmla="*/ 1359852 w 1393275"/>
                <a:gd name="connsiteY12-3122" fmla="*/ 582768 h 1688259"/>
                <a:gd name="connsiteX13-3123" fmla="*/ 1390655 w 1393275"/>
                <a:gd name="connsiteY13-3124" fmla="*/ 448313 h 1688259"/>
                <a:gd name="connsiteX14-3125" fmla="*/ 1384966 w 1393275"/>
                <a:gd name="connsiteY14-3126" fmla="*/ 319281 h 1688259"/>
                <a:gd name="connsiteX15-3127" fmla="*/ 1290197 w 1393275"/>
                <a:gd name="connsiteY15-3128" fmla="*/ 122828 h 1688259"/>
                <a:gd name="connsiteX16-3129" fmla="*/ 1167310 w 1393275"/>
                <a:gd name="connsiteY16-3130" fmla="*/ 40292 h 1688259"/>
                <a:gd name="connsiteX17-3131" fmla="*/ 1008252 w 1393275"/>
                <a:gd name="connsiteY17-3132" fmla="*/ 1543 h 1688259"/>
                <a:gd name="connsiteX18-3133" fmla="*/ 832453 w 1393275"/>
                <a:gd name="connsiteY18-3134" fmla="*/ 17043 h 1688259"/>
                <a:gd name="connsiteX19-3135" fmla="*/ 715253 w 1393275"/>
                <a:gd name="connsiteY19-3136" fmla="*/ 40293 h 1688259"/>
                <a:gd name="connsiteX20-3137" fmla="*/ 598052 w 1393275"/>
                <a:gd name="connsiteY20-3138" fmla="*/ 63540 h 1688259"/>
                <a:gd name="connsiteX21-3139" fmla="*/ 438995 w 1393275"/>
                <a:gd name="connsiteY21-3140" fmla="*/ 141036 h 1688259"/>
                <a:gd name="connsiteX22-3141" fmla="*/ 263196 w 1393275"/>
                <a:gd name="connsiteY22-3142" fmla="*/ 272781 h 1688259"/>
                <a:gd name="connsiteX23-3143" fmla="*/ 137624 w 1393275"/>
                <a:gd name="connsiteY23-3144" fmla="*/ 435524 h 1688259"/>
                <a:gd name="connsiteX24-3145" fmla="*/ 62281 w 1393275"/>
                <a:gd name="connsiteY24-3146" fmla="*/ 567269 h 1688259"/>
                <a:gd name="connsiteX25-3147" fmla="*/ 20425 w 1393275"/>
                <a:gd name="connsiteY25-3148" fmla="*/ 714513 h 1688259"/>
                <a:gd name="connsiteX26-3149" fmla="*/ 3680 w 1393275"/>
                <a:gd name="connsiteY26-3150" fmla="*/ 830758 h 1688259"/>
                <a:gd name="connsiteX27-3151" fmla="*/ 3682 w 1393275"/>
                <a:gd name="connsiteY27-3152" fmla="*/ 985752 h 1688259"/>
                <a:gd name="connsiteX28-3153" fmla="*/ 53910 w 1393275"/>
                <a:gd name="connsiteY28-3154" fmla="*/ 1132995 h 1688259"/>
                <a:gd name="connsiteX29-3155" fmla="*/ 95768 w 1393275"/>
                <a:gd name="connsiteY29-3156" fmla="*/ 1256990 h 1688259"/>
                <a:gd name="connsiteX30-3157" fmla="*/ 187852 w 1393275"/>
                <a:gd name="connsiteY30-3158" fmla="*/ 1388732 h 1688259"/>
                <a:gd name="connsiteX31-3159" fmla="*/ 338538 w 1393275"/>
                <a:gd name="connsiteY31-3160" fmla="*/ 1543727 h 1688259"/>
                <a:gd name="connsiteX32-3161" fmla="*/ 595370 w 1393275"/>
                <a:gd name="connsiteY32-3162" fmla="*/ 1688259 h 1688259"/>
                <a:gd name="connsiteX0-3163" fmla="*/ 610155 w 1393275"/>
                <a:gd name="connsiteY0-3164" fmla="*/ 1683219 h 1688259"/>
                <a:gd name="connsiteX1-3165" fmla="*/ 610155 w 1393275"/>
                <a:gd name="connsiteY1-3166" fmla="*/ 1683219 h 1688259"/>
                <a:gd name="connsiteX2-3167" fmla="*/ 530484 w 1393275"/>
                <a:gd name="connsiteY2-3168" fmla="*/ 1596912 h 1688259"/>
                <a:gd name="connsiteX3-3169" fmla="*/ 489224 w 1393275"/>
                <a:gd name="connsiteY3-3170" fmla="*/ 1473980 h 1688259"/>
                <a:gd name="connsiteX4-3171" fmla="*/ 454855 w 1393275"/>
                <a:gd name="connsiteY4-3172" fmla="*/ 1350014 h 1688259"/>
                <a:gd name="connsiteX5-3173" fmla="*/ 484012 w 1393275"/>
                <a:gd name="connsiteY5-3174" fmla="*/ 1153915 h 1688259"/>
                <a:gd name="connsiteX6-3175" fmla="*/ 538284 w 1393275"/>
                <a:gd name="connsiteY6-3176" fmla="*/ 1035961 h 1688259"/>
                <a:gd name="connsiteX7-3177" fmla="*/ 623167 w 1393275"/>
                <a:gd name="connsiteY7-3178" fmla="*/ 962502 h 1688259"/>
                <a:gd name="connsiteX8-3179" fmla="*/ 775298 w 1393275"/>
                <a:gd name="connsiteY8-3180" fmla="*/ 884416 h 1688259"/>
                <a:gd name="connsiteX9-3181" fmla="*/ 899424 w 1393275"/>
                <a:gd name="connsiteY9-3182" fmla="*/ 869507 h 1688259"/>
                <a:gd name="connsiteX10-3183" fmla="*/ 1068298 w 1393275"/>
                <a:gd name="connsiteY10-3184" fmla="*/ 853418 h 1688259"/>
                <a:gd name="connsiteX11-3185" fmla="*/ 1234280 w 1393275"/>
                <a:gd name="connsiteY11-3186" fmla="*/ 753261 h 1688259"/>
                <a:gd name="connsiteX12-3187" fmla="*/ 1359852 w 1393275"/>
                <a:gd name="connsiteY12-3188" fmla="*/ 582768 h 1688259"/>
                <a:gd name="connsiteX13-3189" fmla="*/ 1390655 w 1393275"/>
                <a:gd name="connsiteY13-3190" fmla="*/ 448313 h 1688259"/>
                <a:gd name="connsiteX14-3191" fmla="*/ 1384966 w 1393275"/>
                <a:gd name="connsiteY14-3192" fmla="*/ 319281 h 1688259"/>
                <a:gd name="connsiteX15-3193" fmla="*/ 1290197 w 1393275"/>
                <a:gd name="connsiteY15-3194" fmla="*/ 122828 h 1688259"/>
                <a:gd name="connsiteX16-3195" fmla="*/ 1167310 w 1393275"/>
                <a:gd name="connsiteY16-3196" fmla="*/ 40292 h 1688259"/>
                <a:gd name="connsiteX17-3197" fmla="*/ 1008252 w 1393275"/>
                <a:gd name="connsiteY17-3198" fmla="*/ 1543 h 1688259"/>
                <a:gd name="connsiteX18-3199" fmla="*/ 832453 w 1393275"/>
                <a:gd name="connsiteY18-3200" fmla="*/ 17043 h 1688259"/>
                <a:gd name="connsiteX19-3201" fmla="*/ 723624 w 1393275"/>
                <a:gd name="connsiteY19-3202" fmla="*/ 32543 h 1688259"/>
                <a:gd name="connsiteX20-3203" fmla="*/ 598052 w 1393275"/>
                <a:gd name="connsiteY20-3204" fmla="*/ 63540 h 1688259"/>
                <a:gd name="connsiteX21-3205" fmla="*/ 438995 w 1393275"/>
                <a:gd name="connsiteY21-3206" fmla="*/ 141036 h 1688259"/>
                <a:gd name="connsiteX22-3207" fmla="*/ 263196 w 1393275"/>
                <a:gd name="connsiteY22-3208" fmla="*/ 272781 h 1688259"/>
                <a:gd name="connsiteX23-3209" fmla="*/ 137624 w 1393275"/>
                <a:gd name="connsiteY23-3210" fmla="*/ 435524 h 1688259"/>
                <a:gd name="connsiteX24-3211" fmla="*/ 62281 w 1393275"/>
                <a:gd name="connsiteY24-3212" fmla="*/ 567269 h 1688259"/>
                <a:gd name="connsiteX25-3213" fmla="*/ 20425 w 1393275"/>
                <a:gd name="connsiteY25-3214" fmla="*/ 714513 h 1688259"/>
                <a:gd name="connsiteX26-3215" fmla="*/ 3680 w 1393275"/>
                <a:gd name="connsiteY26-3216" fmla="*/ 830758 h 1688259"/>
                <a:gd name="connsiteX27-3217" fmla="*/ 3682 w 1393275"/>
                <a:gd name="connsiteY27-3218" fmla="*/ 985752 h 1688259"/>
                <a:gd name="connsiteX28-3219" fmla="*/ 53910 w 1393275"/>
                <a:gd name="connsiteY28-3220" fmla="*/ 1132995 h 1688259"/>
                <a:gd name="connsiteX29-3221" fmla="*/ 95768 w 1393275"/>
                <a:gd name="connsiteY29-3222" fmla="*/ 1256990 h 1688259"/>
                <a:gd name="connsiteX30-3223" fmla="*/ 187852 w 1393275"/>
                <a:gd name="connsiteY30-3224" fmla="*/ 1388732 h 1688259"/>
                <a:gd name="connsiteX31-3225" fmla="*/ 338538 w 1393275"/>
                <a:gd name="connsiteY31-3226" fmla="*/ 1543727 h 1688259"/>
                <a:gd name="connsiteX32-3227" fmla="*/ 595370 w 1393275"/>
                <a:gd name="connsiteY32-3228" fmla="*/ 1688259 h 1688259"/>
                <a:gd name="connsiteX0-3229" fmla="*/ 610155 w 1393275"/>
                <a:gd name="connsiteY0-3230" fmla="*/ 1686519 h 1691559"/>
                <a:gd name="connsiteX1-3231" fmla="*/ 610155 w 1393275"/>
                <a:gd name="connsiteY1-3232" fmla="*/ 1686519 h 1691559"/>
                <a:gd name="connsiteX2-3233" fmla="*/ 530484 w 1393275"/>
                <a:gd name="connsiteY2-3234" fmla="*/ 1600212 h 1691559"/>
                <a:gd name="connsiteX3-3235" fmla="*/ 489224 w 1393275"/>
                <a:gd name="connsiteY3-3236" fmla="*/ 1477280 h 1691559"/>
                <a:gd name="connsiteX4-3237" fmla="*/ 454855 w 1393275"/>
                <a:gd name="connsiteY4-3238" fmla="*/ 1353314 h 1691559"/>
                <a:gd name="connsiteX5-3239" fmla="*/ 484012 w 1393275"/>
                <a:gd name="connsiteY5-3240" fmla="*/ 1157215 h 1691559"/>
                <a:gd name="connsiteX6-3241" fmla="*/ 538284 w 1393275"/>
                <a:gd name="connsiteY6-3242" fmla="*/ 1039261 h 1691559"/>
                <a:gd name="connsiteX7-3243" fmla="*/ 623167 w 1393275"/>
                <a:gd name="connsiteY7-3244" fmla="*/ 965802 h 1691559"/>
                <a:gd name="connsiteX8-3245" fmla="*/ 775298 w 1393275"/>
                <a:gd name="connsiteY8-3246" fmla="*/ 887716 h 1691559"/>
                <a:gd name="connsiteX9-3247" fmla="*/ 899424 w 1393275"/>
                <a:gd name="connsiteY9-3248" fmla="*/ 872807 h 1691559"/>
                <a:gd name="connsiteX10-3249" fmla="*/ 1068298 w 1393275"/>
                <a:gd name="connsiteY10-3250" fmla="*/ 856718 h 1691559"/>
                <a:gd name="connsiteX11-3251" fmla="*/ 1234280 w 1393275"/>
                <a:gd name="connsiteY11-3252" fmla="*/ 756561 h 1691559"/>
                <a:gd name="connsiteX12-3253" fmla="*/ 1359852 w 1393275"/>
                <a:gd name="connsiteY12-3254" fmla="*/ 586068 h 1691559"/>
                <a:gd name="connsiteX13-3255" fmla="*/ 1390655 w 1393275"/>
                <a:gd name="connsiteY13-3256" fmla="*/ 451613 h 1691559"/>
                <a:gd name="connsiteX14-3257" fmla="*/ 1384966 w 1393275"/>
                <a:gd name="connsiteY14-3258" fmla="*/ 322581 h 1691559"/>
                <a:gd name="connsiteX15-3259" fmla="*/ 1290197 w 1393275"/>
                <a:gd name="connsiteY15-3260" fmla="*/ 126128 h 1691559"/>
                <a:gd name="connsiteX16-3261" fmla="*/ 1167310 w 1393275"/>
                <a:gd name="connsiteY16-3262" fmla="*/ 43592 h 1691559"/>
                <a:gd name="connsiteX17-3263" fmla="*/ 1008252 w 1393275"/>
                <a:gd name="connsiteY17-3264" fmla="*/ 4843 h 1691559"/>
                <a:gd name="connsiteX18-3265" fmla="*/ 899424 w 1393275"/>
                <a:gd name="connsiteY18-3266" fmla="*/ 4844 h 1691559"/>
                <a:gd name="connsiteX19-3267" fmla="*/ 723624 w 1393275"/>
                <a:gd name="connsiteY19-3268" fmla="*/ 35843 h 1691559"/>
                <a:gd name="connsiteX20-3269" fmla="*/ 598052 w 1393275"/>
                <a:gd name="connsiteY20-3270" fmla="*/ 66840 h 1691559"/>
                <a:gd name="connsiteX21-3271" fmla="*/ 438995 w 1393275"/>
                <a:gd name="connsiteY21-3272" fmla="*/ 144336 h 1691559"/>
                <a:gd name="connsiteX22-3273" fmla="*/ 263196 w 1393275"/>
                <a:gd name="connsiteY22-3274" fmla="*/ 276081 h 1691559"/>
                <a:gd name="connsiteX23-3275" fmla="*/ 137624 w 1393275"/>
                <a:gd name="connsiteY23-3276" fmla="*/ 438824 h 1691559"/>
                <a:gd name="connsiteX24-3277" fmla="*/ 62281 w 1393275"/>
                <a:gd name="connsiteY24-3278" fmla="*/ 570569 h 1691559"/>
                <a:gd name="connsiteX25-3279" fmla="*/ 20425 w 1393275"/>
                <a:gd name="connsiteY25-3280" fmla="*/ 717813 h 1691559"/>
                <a:gd name="connsiteX26-3281" fmla="*/ 3680 w 1393275"/>
                <a:gd name="connsiteY26-3282" fmla="*/ 834058 h 1691559"/>
                <a:gd name="connsiteX27-3283" fmla="*/ 3682 w 1393275"/>
                <a:gd name="connsiteY27-3284" fmla="*/ 989052 h 1691559"/>
                <a:gd name="connsiteX28-3285" fmla="*/ 53910 w 1393275"/>
                <a:gd name="connsiteY28-3286" fmla="*/ 1136295 h 1691559"/>
                <a:gd name="connsiteX29-3287" fmla="*/ 95768 w 1393275"/>
                <a:gd name="connsiteY29-3288" fmla="*/ 1260290 h 1691559"/>
                <a:gd name="connsiteX30-3289" fmla="*/ 187852 w 1393275"/>
                <a:gd name="connsiteY30-3290" fmla="*/ 1392032 h 1691559"/>
                <a:gd name="connsiteX31-3291" fmla="*/ 338538 w 1393275"/>
                <a:gd name="connsiteY31-3292" fmla="*/ 1547027 h 1691559"/>
                <a:gd name="connsiteX32-3293" fmla="*/ 595370 w 1393275"/>
                <a:gd name="connsiteY32-3294" fmla="*/ 1691559 h 1691559"/>
                <a:gd name="connsiteX0-3295" fmla="*/ 609697 w 1392817"/>
                <a:gd name="connsiteY0-3296" fmla="*/ 1686519 h 1691559"/>
                <a:gd name="connsiteX1-3297" fmla="*/ 609697 w 1392817"/>
                <a:gd name="connsiteY1-3298" fmla="*/ 1686519 h 1691559"/>
                <a:gd name="connsiteX2-3299" fmla="*/ 530026 w 1392817"/>
                <a:gd name="connsiteY2-3300" fmla="*/ 1600212 h 1691559"/>
                <a:gd name="connsiteX3-3301" fmla="*/ 488766 w 1392817"/>
                <a:gd name="connsiteY3-3302" fmla="*/ 1477280 h 1691559"/>
                <a:gd name="connsiteX4-3303" fmla="*/ 454397 w 1392817"/>
                <a:gd name="connsiteY4-3304" fmla="*/ 1353314 h 1691559"/>
                <a:gd name="connsiteX5-3305" fmla="*/ 483554 w 1392817"/>
                <a:gd name="connsiteY5-3306" fmla="*/ 1157215 h 1691559"/>
                <a:gd name="connsiteX6-3307" fmla="*/ 537826 w 1392817"/>
                <a:gd name="connsiteY6-3308" fmla="*/ 1039261 h 1691559"/>
                <a:gd name="connsiteX7-3309" fmla="*/ 622709 w 1392817"/>
                <a:gd name="connsiteY7-3310" fmla="*/ 965802 h 1691559"/>
                <a:gd name="connsiteX8-3311" fmla="*/ 774840 w 1392817"/>
                <a:gd name="connsiteY8-3312" fmla="*/ 887716 h 1691559"/>
                <a:gd name="connsiteX9-3313" fmla="*/ 898966 w 1392817"/>
                <a:gd name="connsiteY9-3314" fmla="*/ 872807 h 1691559"/>
                <a:gd name="connsiteX10-3315" fmla="*/ 1067840 w 1392817"/>
                <a:gd name="connsiteY10-3316" fmla="*/ 856718 h 1691559"/>
                <a:gd name="connsiteX11-3317" fmla="*/ 1233822 w 1392817"/>
                <a:gd name="connsiteY11-3318" fmla="*/ 756561 h 1691559"/>
                <a:gd name="connsiteX12-3319" fmla="*/ 1359394 w 1392817"/>
                <a:gd name="connsiteY12-3320" fmla="*/ 586068 h 1691559"/>
                <a:gd name="connsiteX13-3321" fmla="*/ 1390197 w 1392817"/>
                <a:gd name="connsiteY13-3322" fmla="*/ 451613 h 1691559"/>
                <a:gd name="connsiteX14-3323" fmla="*/ 1384508 w 1392817"/>
                <a:gd name="connsiteY14-3324" fmla="*/ 322581 h 1691559"/>
                <a:gd name="connsiteX15-3325" fmla="*/ 1289739 w 1392817"/>
                <a:gd name="connsiteY15-3326" fmla="*/ 126128 h 1691559"/>
                <a:gd name="connsiteX16-3327" fmla="*/ 1166852 w 1392817"/>
                <a:gd name="connsiteY16-3328" fmla="*/ 43592 h 1691559"/>
                <a:gd name="connsiteX17-3329" fmla="*/ 1007794 w 1392817"/>
                <a:gd name="connsiteY17-3330" fmla="*/ 4843 h 1691559"/>
                <a:gd name="connsiteX18-3331" fmla="*/ 898966 w 1392817"/>
                <a:gd name="connsiteY18-3332" fmla="*/ 4844 h 1691559"/>
                <a:gd name="connsiteX19-3333" fmla="*/ 723166 w 1392817"/>
                <a:gd name="connsiteY19-3334" fmla="*/ 35843 h 1691559"/>
                <a:gd name="connsiteX20-3335" fmla="*/ 597594 w 1392817"/>
                <a:gd name="connsiteY20-3336" fmla="*/ 66840 h 1691559"/>
                <a:gd name="connsiteX21-3337" fmla="*/ 438537 w 1392817"/>
                <a:gd name="connsiteY21-3338" fmla="*/ 144336 h 1691559"/>
                <a:gd name="connsiteX22-3339" fmla="*/ 262738 w 1392817"/>
                <a:gd name="connsiteY22-3340" fmla="*/ 276081 h 1691559"/>
                <a:gd name="connsiteX23-3341" fmla="*/ 137166 w 1392817"/>
                <a:gd name="connsiteY23-3342" fmla="*/ 438824 h 1691559"/>
                <a:gd name="connsiteX24-3343" fmla="*/ 61823 w 1392817"/>
                <a:gd name="connsiteY24-3344" fmla="*/ 570569 h 1691559"/>
                <a:gd name="connsiteX25-3345" fmla="*/ 19967 w 1392817"/>
                <a:gd name="connsiteY25-3346" fmla="*/ 717813 h 1691559"/>
                <a:gd name="connsiteX26-3347" fmla="*/ 3222 w 1392817"/>
                <a:gd name="connsiteY26-3348" fmla="*/ 834058 h 1691559"/>
                <a:gd name="connsiteX27-3349" fmla="*/ 3224 w 1392817"/>
                <a:gd name="connsiteY27-3350" fmla="*/ 989052 h 1691559"/>
                <a:gd name="connsiteX28-3351" fmla="*/ 19967 w 1392817"/>
                <a:gd name="connsiteY28-3352" fmla="*/ 1053632 h 1691559"/>
                <a:gd name="connsiteX29-3353" fmla="*/ 53452 w 1392817"/>
                <a:gd name="connsiteY29-3354" fmla="*/ 1136295 h 1691559"/>
                <a:gd name="connsiteX30-3355" fmla="*/ 95310 w 1392817"/>
                <a:gd name="connsiteY30-3356" fmla="*/ 1260290 h 1691559"/>
                <a:gd name="connsiteX31-3357" fmla="*/ 187394 w 1392817"/>
                <a:gd name="connsiteY31-3358" fmla="*/ 1392032 h 1691559"/>
                <a:gd name="connsiteX32-3359" fmla="*/ 338080 w 1392817"/>
                <a:gd name="connsiteY32-3360" fmla="*/ 1547027 h 1691559"/>
                <a:gd name="connsiteX33" fmla="*/ 594912 w 1392817"/>
                <a:gd name="connsiteY33" fmla="*/ 1691559 h 1691559"/>
                <a:gd name="connsiteX0-3361" fmla="*/ 612054 w 1395174"/>
                <a:gd name="connsiteY0-3362" fmla="*/ 1686519 h 1691559"/>
                <a:gd name="connsiteX1-3363" fmla="*/ 612054 w 1395174"/>
                <a:gd name="connsiteY1-3364" fmla="*/ 1686519 h 1691559"/>
                <a:gd name="connsiteX2-3365" fmla="*/ 532383 w 1395174"/>
                <a:gd name="connsiteY2-3366" fmla="*/ 1600212 h 1691559"/>
                <a:gd name="connsiteX3-3367" fmla="*/ 491123 w 1395174"/>
                <a:gd name="connsiteY3-3368" fmla="*/ 1477280 h 1691559"/>
                <a:gd name="connsiteX4-3369" fmla="*/ 456754 w 1395174"/>
                <a:gd name="connsiteY4-3370" fmla="*/ 1353314 h 1691559"/>
                <a:gd name="connsiteX5-3371" fmla="*/ 485911 w 1395174"/>
                <a:gd name="connsiteY5-3372" fmla="*/ 1157215 h 1691559"/>
                <a:gd name="connsiteX6-3373" fmla="*/ 540183 w 1395174"/>
                <a:gd name="connsiteY6-3374" fmla="*/ 1039261 h 1691559"/>
                <a:gd name="connsiteX7-3375" fmla="*/ 625066 w 1395174"/>
                <a:gd name="connsiteY7-3376" fmla="*/ 965802 h 1691559"/>
                <a:gd name="connsiteX8-3377" fmla="*/ 777197 w 1395174"/>
                <a:gd name="connsiteY8-3378" fmla="*/ 887716 h 1691559"/>
                <a:gd name="connsiteX9-3379" fmla="*/ 901323 w 1395174"/>
                <a:gd name="connsiteY9-3380" fmla="*/ 872807 h 1691559"/>
                <a:gd name="connsiteX10-3381" fmla="*/ 1070197 w 1395174"/>
                <a:gd name="connsiteY10-3382" fmla="*/ 856718 h 1691559"/>
                <a:gd name="connsiteX11-3383" fmla="*/ 1236179 w 1395174"/>
                <a:gd name="connsiteY11-3384" fmla="*/ 756561 h 1691559"/>
                <a:gd name="connsiteX12-3385" fmla="*/ 1361751 w 1395174"/>
                <a:gd name="connsiteY12-3386" fmla="*/ 586068 h 1691559"/>
                <a:gd name="connsiteX13-3387" fmla="*/ 1392554 w 1395174"/>
                <a:gd name="connsiteY13-3388" fmla="*/ 451613 h 1691559"/>
                <a:gd name="connsiteX14-3389" fmla="*/ 1386865 w 1395174"/>
                <a:gd name="connsiteY14-3390" fmla="*/ 322581 h 1691559"/>
                <a:gd name="connsiteX15-3391" fmla="*/ 1292096 w 1395174"/>
                <a:gd name="connsiteY15-3392" fmla="*/ 126128 h 1691559"/>
                <a:gd name="connsiteX16-3393" fmla="*/ 1169209 w 1395174"/>
                <a:gd name="connsiteY16-3394" fmla="*/ 43592 h 1691559"/>
                <a:gd name="connsiteX17-3395" fmla="*/ 1010151 w 1395174"/>
                <a:gd name="connsiteY17-3396" fmla="*/ 4843 h 1691559"/>
                <a:gd name="connsiteX18-3397" fmla="*/ 901323 w 1395174"/>
                <a:gd name="connsiteY18-3398" fmla="*/ 4844 h 1691559"/>
                <a:gd name="connsiteX19-3399" fmla="*/ 725523 w 1395174"/>
                <a:gd name="connsiteY19-3400" fmla="*/ 35843 h 1691559"/>
                <a:gd name="connsiteX20-3401" fmla="*/ 599951 w 1395174"/>
                <a:gd name="connsiteY20-3402" fmla="*/ 66840 h 1691559"/>
                <a:gd name="connsiteX21-3403" fmla="*/ 440894 w 1395174"/>
                <a:gd name="connsiteY21-3404" fmla="*/ 144336 h 1691559"/>
                <a:gd name="connsiteX22-3405" fmla="*/ 265095 w 1395174"/>
                <a:gd name="connsiteY22-3406" fmla="*/ 276081 h 1691559"/>
                <a:gd name="connsiteX23-3407" fmla="*/ 139523 w 1395174"/>
                <a:gd name="connsiteY23-3408" fmla="*/ 438824 h 1691559"/>
                <a:gd name="connsiteX24-3409" fmla="*/ 64180 w 1395174"/>
                <a:gd name="connsiteY24-3410" fmla="*/ 570569 h 1691559"/>
                <a:gd name="connsiteX25-3411" fmla="*/ 22324 w 1395174"/>
                <a:gd name="connsiteY25-3412" fmla="*/ 717813 h 1691559"/>
                <a:gd name="connsiteX26-3413" fmla="*/ 5579 w 1395174"/>
                <a:gd name="connsiteY26-3414" fmla="*/ 834058 h 1691559"/>
                <a:gd name="connsiteX27-3415" fmla="*/ 0 w 1395174"/>
                <a:gd name="connsiteY27-3416" fmla="*/ 896056 h 1691559"/>
                <a:gd name="connsiteX28-3417" fmla="*/ 5581 w 1395174"/>
                <a:gd name="connsiteY28-3418" fmla="*/ 989052 h 1691559"/>
                <a:gd name="connsiteX29-3419" fmla="*/ 22324 w 1395174"/>
                <a:gd name="connsiteY29-3420" fmla="*/ 1053632 h 1691559"/>
                <a:gd name="connsiteX30-3421" fmla="*/ 55809 w 1395174"/>
                <a:gd name="connsiteY30-3422" fmla="*/ 1136295 h 1691559"/>
                <a:gd name="connsiteX31-3423" fmla="*/ 97667 w 1395174"/>
                <a:gd name="connsiteY31-3424" fmla="*/ 1260290 h 1691559"/>
                <a:gd name="connsiteX32-3425" fmla="*/ 189751 w 1395174"/>
                <a:gd name="connsiteY32-3426" fmla="*/ 1392032 h 1691559"/>
                <a:gd name="connsiteX33-3427" fmla="*/ 340437 w 1395174"/>
                <a:gd name="connsiteY33-3428" fmla="*/ 1547027 h 1691559"/>
                <a:gd name="connsiteX34" fmla="*/ 597269 w 1395174"/>
                <a:gd name="connsiteY34" fmla="*/ 1691559 h 1691559"/>
                <a:gd name="connsiteX0-3429" fmla="*/ 612054 w 1395174"/>
                <a:gd name="connsiteY0-3430" fmla="*/ 1686519 h 1691559"/>
                <a:gd name="connsiteX1-3431" fmla="*/ 612054 w 1395174"/>
                <a:gd name="connsiteY1-3432" fmla="*/ 1686519 h 1691559"/>
                <a:gd name="connsiteX2-3433" fmla="*/ 532383 w 1395174"/>
                <a:gd name="connsiteY2-3434" fmla="*/ 1600212 h 1691559"/>
                <a:gd name="connsiteX3-3435" fmla="*/ 491123 w 1395174"/>
                <a:gd name="connsiteY3-3436" fmla="*/ 1477280 h 1691559"/>
                <a:gd name="connsiteX4-3437" fmla="*/ 456754 w 1395174"/>
                <a:gd name="connsiteY4-3438" fmla="*/ 1353314 h 1691559"/>
                <a:gd name="connsiteX5-3439" fmla="*/ 485911 w 1395174"/>
                <a:gd name="connsiteY5-3440" fmla="*/ 1157215 h 1691559"/>
                <a:gd name="connsiteX6-3441" fmla="*/ 540183 w 1395174"/>
                <a:gd name="connsiteY6-3442" fmla="*/ 1039261 h 1691559"/>
                <a:gd name="connsiteX7-3443" fmla="*/ 625066 w 1395174"/>
                <a:gd name="connsiteY7-3444" fmla="*/ 965802 h 1691559"/>
                <a:gd name="connsiteX8-3445" fmla="*/ 777197 w 1395174"/>
                <a:gd name="connsiteY8-3446" fmla="*/ 887716 h 1691559"/>
                <a:gd name="connsiteX9-3447" fmla="*/ 901323 w 1395174"/>
                <a:gd name="connsiteY9-3448" fmla="*/ 872807 h 1691559"/>
                <a:gd name="connsiteX10-3449" fmla="*/ 1070197 w 1395174"/>
                <a:gd name="connsiteY10-3450" fmla="*/ 856718 h 1691559"/>
                <a:gd name="connsiteX11-3451" fmla="*/ 1236179 w 1395174"/>
                <a:gd name="connsiteY11-3452" fmla="*/ 756561 h 1691559"/>
                <a:gd name="connsiteX12-3453" fmla="*/ 1361751 w 1395174"/>
                <a:gd name="connsiteY12-3454" fmla="*/ 586068 h 1691559"/>
                <a:gd name="connsiteX13-3455" fmla="*/ 1392554 w 1395174"/>
                <a:gd name="connsiteY13-3456" fmla="*/ 451613 h 1691559"/>
                <a:gd name="connsiteX14-3457" fmla="*/ 1386865 w 1395174"/>
                <a:gd name="connsiteY14-3458" fmla="*/ 322581 h 1691559"/>
                <a:gd name="connsiteX15-3459" fmla="*/ 1292096 w 1395174"/>
                <a:gd name="connsiteY15-3460" fmla="*/ 126128 h 1691559"/>
                <a:gd name="connsiteX16-3461" fmla="*/ 1169209 w 1395174"/>
                <a:gd name="connsiteY16-3462" fmla="*/ 43592 h 1691559"/>
                <a:gd name="connsiteX17-3463" fmla="*/ 1010151 w 1395174"/>
                <a:gd name="connsiteY17-3464" fmla="*/ 4843 h 1691559"/>
                <a:gd name="connsiteX18-3465" fmla="*/ 901323 w 1395174"/>
                <a:gd name="connsiteY18-3466" fmla="*/ 4844 h 1691559"/>
                <a:gd name="connsiteX19-3467" fmla="*/ 725523 w 1395174"/>
                <a:gd name="connsiteY19-3468" fmla="*/ 35843 h 1691559"/>
                <a:gd name="connsiteX20-3469" fmla="*/ 599951 w 1395174"/>
                <a:gd name="connsiteY20-3470" fmla="*/ 66840 h 1691559"/>
                <a:gd name="connsiteX21-3471" fmla="*/ 440894 w 1395174"/>
                <a:gd name="connsiteY21-3472" fmla="*/ 144336 h 1691559"/>
                <a:gd name="connsiteX22-3473" fmla="*/ 265095 w 1395174"/>
                <a:gd name="connsiteY22-3474" fmla="*/ 276081 h 1691559"/>
                <a:gd name="connsiteX23-3475" fmla="*/ 139523 w 1395174"/>
                <a:gd name="connsiteY23-3476" fmla="*/ 438824 h 1691559"/>
                <a:gd name="connsiteX24-3477" fmla="*/ 64180 w 1395174"/>
                <a:gd name="connsiteY24-3478" fmla="*/ 570569 h 1691559"/>
                <a:gd name="connsiteX25-3479" fmla="*/ 22324 w 1395174"/>
                <a:gd name="connsiteY25-3480" fmla="*/ 717813 h 1691559"/>
                <a:gd name="connsiteX26-3481" fmla="*/ 5579 w 1395174"/>
                <a:gd name="connsiteY26-3482" fmla="*/ 834058 h 1691559"/>
                <a:gd name="connsiteX27-3483" fmla="*/ 0 w 1395174"/>
                <a:gd name="connsiteY27-3484" fmla="*/ 934805 h 1691559"/>
                <a:gd name="connsiteX28-3485" fmla="*/ 5581 w 1395174"/>
                <a:gd name="connsiteY28-3486" fmla="*/ 989052 h 1691559"/>
                <a:gd name="connsiteX29-3487" fmla="*/ 22324 w 1395174"/>
                <a:gd name="connsiteY29-3488" fmla="*/ 1053632 h 1691559"/>
                <a:gd name="connsiteX30-3489" fmla="*/ 55809 w 1395174"/>
                <a:gd name="connsiteY30-3490" fmla="*/ 1136295 h 1691559"/>
                <a:gd name="connsiteX31-3491" fmla="*/ 97667 w 1395174"/>
                <a:gd name="connsiteY31-3492" fmla="*/ 1260290 h 1691559"/>
                <a:gd name="connsiteX32-3493" fmla="*/ 189751 w 1395174"/>
                <a:gd name="connsiteY32-3494" fmla="*/ 1392032 h 1691559"/>
                <a:gd name="connsiteX33-3495" fmla="*/ 340437 w 1395174"/>
                <a:gd name="connsiteY33-3496" fmla="*/ 1547027 h 1691559"/>
                <a:gd name="connsiteX34-3497" fmla="*/ 597269 w 1395174"/>
                <a:gd name="connsiteY34-3498" fmla="*/ 1691559 h 1691559"/>
                <a:gd name="connsiteX0-3499" fmla="*/ 612054 w 1395174"/>
                <a:gd name="connsiteY0-3500" fmla="*/ 1686519 h 1691559"/>
                <a:gd name="connsiteX1-3501" fmla="*/ 612054 w 1395174"/>
                <a:gd name="connsiteY1-3502" fmla="*/ 1686519 h 1691559"/>
                <a:gd name="connsiteX2-3503" fmla="*/ 532383 w 1395174"/>
                <a:gd name="connsiteY2-3504" fmla="*/ 1600212 h 1691559"/>
                <a:gd name="connsiteX3-3505" fmla="*/ 491123 w 1395174"/>
                <a:gd name="connsiteY3-3506" fmla="*/ 1477280 h 1691559"/>
                <a:gd name="connsiteX4-3507" fmla="*/ 456754 w 1395174"/>
                <a:gd name="connsiteY4-3508" fmla="*/ 1353314 h 1691559"/>
                <a:gd name="connsiteX5-3509" fmla="*/ 485911 w 1395174"/>
                <a:gd name="connsiteY5-3510" fmla="*/ 1157215 h 1691559"/>
                <a:gd name="connsiteX6-3511" fmla="*/ 540183 w 1395174"/>
                <a:gd name="connsiteY6-3512" fmla="*/ 1039261 h 1691559"/>
                <a:gd name="connsiteX7-3513" fmla="*/ 625066 w 1395174"/>
                <a:gd name="connsiteY7-3514" fmla="*/ 965802 h 1691559"/>
                <a:gd name="connsiteX8-3515" fmla="*/ 777197 w 1395174"/>
                <a:gd name="connsiteY8-3516" fmla="*/ 887716 h 1691559"/>
                <a:gd name="connsiteX9-3517" fmla="*/ 901323 w 1395174"/>
                <a:gd name="connsiteY9-3518" fmla="*/ 872807 h 1691559"/>
                <a:gd name="connsiteX10-3519" fmla="*/ 1070197 w 1395174"/>
                <a:gd name="connsiteY10-3520" fmla="*/ 856718 h 1691559"/>
                <a:gd name="connsiteX11-3521" fmla="*/ 1236179 w 1395174"/>
                <a:gd name="connsiteY11-3522" fmla="*/ 756561 h 1691559"/>
                <a:gd name="connsiteX12-3523" fmla="*/ 1361751 w 1395174"/>
                <a:gd name="connsiteY12-3524" fmla="*/ 586068 h 1691559"/>
                <a:gd name="connsiteX13-3525" fmla="*/ 1392554 w 1395174"/>
                <a:gd name="connsiteY13-3526" fmla="*/ 451613 h 1691559"/>
                <a:gd name="connsiteX14-3527" fmla="*/ 1386865 w 1395174"/>
                <a:gd name="connsiteY14-3528" fmla="*/ 322581 h 1691559"/>
                <a:gd name="connsiteX15-3529" fmla="*/ 1292096 w 1395174"/>
                <a:gd name="connsiteY15-3530" fmla="*/ 126128 h 1691559"/>
                <a:gd name="connsiteX16-3531" fmla="*/ 1169209 w 1395174"/>
                <a:gd name="connsiteY16-3532" fmla="*/ 43592 h 1691559"/>
                <a:gd name="connsiteX17-3533" fmla="*/ 1010151 w 1395174"/>
                <a:gd name="connsiteY17-3534" fmla="*/ 4843 h 1691559"/>
                <a:gd name="connsiteX18-3535" fmla="*/ 901323 w 1395174"/>
                <a:gd name="connsiteY18-3536" fmla="*/ 4844 h 1691559"/>
                <a:gd name="connsiteX19-3537" fmla="*/ 725523 w 1395174"/>
                <a:gd name="connsiteY19-3538" fmla="*/ 35843 h 1691559"/>
                <a:gd name="connsiteX20-3539" fmla="*/ 599951 w 1395174"/>
                <a:gd name="connsiteY20-3540" fmla="*/ 66840 h 1691559"/>
                <a:gd name="connsiteX21-3541" fmla="*/ 440894 w 1395174"/>
                <a:gd name="connsiteY21-3542" fmla="*/ 144336 h 1691559"/>
                <a:gd name="connsiteX22-3543" fmla="*/ 265095 w 1395174"/>
                <a:gd name="connsiteY22-3544" fmla="*/ 276081 h 1691559"/>
                <a:gd name="connsiteX23-3545" fmla="*/ 139523 w 1395174"/>
                <a:gd name="connsiteY23-3546" fmla="*/ 438824 h 1691559"/>
                <a:gd name="connsiteX24-3547" fmla="*/ 64180 w 1395174"/>
                <a:gd name="connsiteY24-3548" fmla="*/ 570569 h 1691559"/>
                <a:gd name="connsiteX25-3549" fmla="*/ 22324 w 1395174"/>
                <a:gd name="connsiteY25-3550" fmla="*/ 717813 h 1691559"/>
                <a:gd name="connsiteX26-3551" fmla="*/ 5579 w 1395174"/>
                <a:gd name="connsiteY26-3552" fmla="*/ 834058 h 1691559"/>
                <a:gd name="connsiteX27-3553" fmla="*/ 0 w 1395174"/>
                <a:gd name="connsiteY27-3554" fmla="*/ 934805 h 1691559"/>
                <a:gd name="connsiteX28-3555" fmla="*/ 5581 w 1395174"/>
                <a:gd name="connsiteY28-3556" fmla="*/ 989052 h 1691559"/>
                <a:gd name="connsiteX29-3557" fmla="*/ 22324 w 1395174"/>
                <a:gd name="connsiteY29-3558" fmla="*/ 1069131 h 1691559"/>
                <a:gd name="connsiteX30-3559" fmla="*/ 55809 w 1395174"/>
                <a:gd name="connsiteY30-3560" fmla="*/ 1136295 h 1691559"/>
                <a:gd name="connsiteX31-3561" fmla="*/ 97667 w 1395174"/>
                <a:gd name="connsiteY31-3562" fmla="*/ 1260290 h 1691559"/>
                <a:gd name="connsiteX32-3563" fmla="*/ 189751 w 1395174"/>
                <a:gd name="connsiteY32-3564" fmla="*/ 1392032 h 1691559"/>
                <a:gd name="connsiteX33-3565" fmla="*/ 340437 w 1395174"/>
                <a:gd name="connsiteY33-3566" fmla="*/ 1547027 h 1691559"/>
                <a:gd name="connsiteX34-3567" fmla="*/ 597269 w 1395174"/>
                <a:gd name="connsiteY34-3568" fmla="*/ 1691559 h 1691559"/>
                <a:gd name="connsiteX0-3569" fmla="*/ 612054 w 1395174"/>
                <a:gd name="connsiteY0-3570" fmla="*/ 1686519 h 1691559"/>
                <a:gd name="connsiteX1-3571" fmla="*/ 612054 w 1395174"/>
                <a:gd name="connsiteY1-3572" fmla="*/ 1686519 h 1691559"/>
                <a:gd name="connsiteX2-3573" fmla="*/ 532383 w 1395174"/>
                <a:gd name="connsiteY2-3574" fmla="*/ 1600212 h 1691559"/>
                <a:gd name="connsiteX3-3575" fmla="*/ 491123 w 1395174"/>
                <a:gd name="connsiteY3-3576" fmla="*/ 1477280 h 1691559"/>
                <a:gd name="connsiteX4-3577" fmla="*/ 456754 w 1395174"/>
                <a:gd name="connsiteY4-3578" fmla="*/ 1353314 h 1691559"/>
                <a:gd name="connsiteX5-3579" fmla="*/ 485911 w 1395174"/>
                <a:gd name="connsiteY5-3580" fmla="*/ 1157215 h 1691559"/>
                <a:gd name="connsiteX6-3581" fmla="*/ 540183 w 1395174"/>
                <a:gd name="connsiteY6-3582" fmla="*/ 1039261 h 1691559"/>
                <a:gd name="connsiteX7-3583" fmla="*/ 625066 w 1395174"/>
                <a:gd name="connsiteY7-3584" fmla="*/ 965802 h 1691559"/>
                <a:gd name="connsiteX8-3585" fmla="*/ 777197 w 1395174"/>
                <a:gd name="connsiteY8-3586" fmla="*/ 887716 h 1691559"/>
                <a:gd name="connsiteX9-3587" fmla="*/ 901323 w 1395174"/>
                <a:gd name="connsiteY9-3588" fmla="*/ 872807 h 1691559"/>
                <a:gd name="connsiteX10-3589" fmla="*/ 1070197 w 1395174"/>
                <a:gd name="connsiteY10-3590" fmla="*/ 856718 h 1691559"/>
                <a:gd name="connsiteX11-3591" fmla="*/ 1236179 w 1395174"/>
                <a:gd name="connsiteY11-3592" fmla="*/ 756561 h 1691559"/>
                <a:gd name="connsiteX12-3593" fmla="*/ 1361751 w 1395174"/>
                <a:gd name="connsiteY12-3594" fmla="*/ 586068 h 1691559"/>
                <a:gd name="connsiteX13-3595" fmla="*/ 1392554 w 1395174"/>
                <a:gd name="connsiteY13-3596" fmla="*/ 451613 h 1691559"/>
                <a:gd name="connsiteX14-3597" fmla="*/ 1386865 w 1395174"/>
                <a:gd name="connsiteY14-3598" fmla="*/ 322581 h 1691559"/>
                <a:gd name="connsiteX15-3599" fmla="*/ 1292096 w 1395174"/>
                <a:gd name="connsiteY15-3600" fmla="*/ 126128 h 1691559"/>
                <a:gd name="connsiteX16-3601" fmla="*/ 1169209 w 1395174"/>
                <a:gd name="connsiteY16-3602" fmla="*/ 43592 h 1691559"/>
                <a:gd name="connsiteX17-3603" fmla="*/ 1010151 w 1395174"/>
                <a:gd name="connsiteY17-3604" fmla="*/ 4843 h 1691559"/>
                <a:gd name="connsiteX18-3605" fmla="*/ 901323 w 1395174"/>
                <a:gd name="connsiteY18-3606" fmla="*/ 4844 h 1691559"/>
                <a:gd name="connsiteX19-3607" fmla="*/ 725523 w 1395174"/>
                <a:gd name="connsiteY19-3608" fmla="*/ 35843 h 1691559"/>
                <a:gd name="connsiteX20-3609" fmla="*/ 599951 w 1395174"/>
                <a:gd name="connsiteY20-3610" fmla="*/ 66840 h 1691559"/>
                <a:gd name="connsiteX21-3611" fmla="*/ 440894 w 1395174"/>
                <a:gd name="connsiteY21-3612" fmla="*/ 144336 h 1691559"/>
                <a:gd name="connsiteX22-3613" fmla="*/ 265095 w 1395174"/>
                <a:gd name="connsiteY22-3614" fmla="*/ 276081 h 1691559"/>
                <a:gd name="connsiteX23-3615" fmla="*/ 139523 w 1395174"/>
                <a:gd name="connsiteY23-3616" fmla="*/ 438824 h 1691559"/>
                <a:gd name="connsiteX24-3617" fmla="*/ 64180 w 1395174"/>
                <a:gd name="connsiteY24-3618" fmla="*/ 570569 h 1691559"/>
                <a:gd name="connsiteX25-3619" fmla="*/ 22324 w 1395174"/>
                <a:gd name="connsiteY25-3620" fmla="*/ 717813 h 1691559"/>
                <a:gd name="connsiteX26-3621" fmla="*/ 5579 w 1395174"/>
                <a:gd name="connsiteY26-3622" fmla="*/ 834058 h 1691559"/>
                <a:gd name="connsiteX27-3623" fmla="*/ 0 w 1395174"/>
                <a:gd name="connsiteY27-3624" fmla="*/ 934805 h 1691559"/>
                <a:gd name="connsiteX28-3625" fmla="*/ 5581 w 1395174"/>
                <a:gd name="connsiteY28-3626" fmla="*/ 989052 h 1691559"/>
                <a:gd name="connsiteX29-3627" fmla="*/ 22324 w 1395174"/>
                <a:gd name="connsiteY29-3628" fmla="*/ 1069131 h 1691559"/>
                <a:gd name="connsiteX30-3629" fmla="*/ 41856 w 1395174"/>
                <a:gd name="connsiteY30-3630" fmla="*/ 1136295 h 1691559"/>
                <a:gd name="connsiteX31-3631" fmla="*/ 97667 w 1395174"/>
                <a:gd name="connsiteY31-3632" fmla="*/ 1260290 h 1691559"/>
                <a:gd name="connsiteX32-3633" fmla="*/ 189751 w 1395174"/>
                <a:gd name="connsiteY32-3634" fmla="*/ 1392032 h 1691559"/>
                <a:gd name="connsiteX33-3635" fmla="*/ 340437 w 1395174"/>
                <a:gd name="connsiteY33-3636" fmla="*/ 1547027 h 1691559"/>
                <a:gd name="connsiteX34-3637" fmla="*/ 597269 w 1395174"/>
                <a:gd name="connsiteY34-3638" fmla="*/ 1691559 h 1691559"/>
                <a:gd name="connsiteX0-3639" fmla="*/ 612054 w 1395174"/>
                <a:gd name="connsiteY0-3640" fmla="*/ 1686519 h 1691559"/>
                <a:gd name="connsiteX1-3641" fmla="*/ 612054 w 1395174"/>
                <a:gd name="connsiteY1-3642" fmla="*/ 1686519 h 1691559"/>
                <a:gd name="connsiteX2-3643" fmla="*/ 532383 w 1395174"/>
                <a:gd name="connsiteY2-3644" fmla="*/ 1600212 h 1691559"/>
                <a:gd name="connsiteX3-3645" fmla="*/ 491123 w 1395174"/>
                <a:gd name="connsiteY3-3646" fmla="*/ 1477280 h 1691559"/>
                <a:gd name="connsiteX4-3647" fmla="*/ 456754 w 1395174"/>
                <a:gd name="connsiteY4-3648" fmla="*/ 1353314 h 1691559"/>
                <a:gd name="connsiteX5-3649" fmla="*/ 485911 w 1395174"/>
                <a:gd name="connsiteY5-3650" fmla="*/ 1157215 h 1691559"/>
                <a:gd name="connsiteX6-3651" fmla="*/ 540183 w 1395174"/>
                <a:gd name="connsiteY6-3652" fmla="*/ 1039261 h 1691559"/>
                <a:gd name="connsiteX7-3653" fmla="*/ 625066 w 1395174"/>
                <a:gd name="connsiteY7-3654" fmla="*/ 965802 h 1691559"/>
                <a:gd name="connsiteX8-3655" fmla="*/ 777197 w 1395174"/>
                <a:gd name="connsiteY8-3656" fmla="*/ 887716 h 1691559"/>
                <a:gd name="connsiteX9-3657" fmla="*/ 901323 w 1395174"/>
                <a:gd name="connsiteY9-3658" fmla="*/ 872807 h 1691559"/>
                <a:gd name="connsiteX10-3659" fmla="*/ 1070197 w 1395174"/>
                <a:gd name="connsiteY10-3660" fmla="*/ 856718 h 1691559"/>
                <a:gd name="connsiteX11-3661" fmla="*/ 1236179 w 1395174"/>
                <a:gd name="connsiteY11-3662" fmla="*/ 756561 h 1691559"/>
                <a:gd name="connsiteX12-3663" fmla="*/ 1361751 w 1395174"/>
                <a:gd name="connsiteY12-3664" fmla="*/ 586068 h 1691559"/>
                <a:gd name="connsiteX13-3665" fmla="*/ 1392554 w 1395174"/>
                <a:gd name="connsiteY13-3666" fmla="*/ 451613 h 1691559"/>
                <a:gd name="connsiteX14-3667" fmla="*/ 1386865 w 1395174"/>
                <a:gd name="connsiteY14-3668" fmla="*/ 322581 h 1691559"/>
                <a:gd name="connsiteX15-3669" fmla="*/ 1292096 w 1395174"/>
                <a:gd name="connsiteY15-3670" fmla="*/ 126128 h 1691559"/>
                <a:gd name="connsiteX16-3671" fmla="*/ 1169209 w 1395174"/>
                <a:gd name="connsiteY16-3672" fmla="*/ 43592 h 1691559"/>
                <a:gd name="connsiteX17-3673" fmla="*/ 1010151 w 1395174"/>
                <a:gd name="connsiteY17-3674" fmla="*/ 4843 h 1691559"/>
                <a:gd name="connsiteX18-3675" fmla="*/ 901323 w 1395174"/>
                <a:gd name="connsiteY18-3676" fmla="*/ 4844 h 1691559"/>
                <a:gd name="connsiteX19-3677" fmla="*/ 725523 w 1395174"/>
                <a:gd name="connsiteY19-3678" fmla="*/ 35843 h 1691559"/>
                <a:gd name="connsiteX20-3679" fmla="*/ 599951 w 1395174"/>
                <a:gd name="connsiteY20-3680" fmla="*/ 66840 h 1691559"/>
                <a:gd name="connsiteX21-3681" fmla="*/ 440894 w 1395174"/>
                <a:gd name="connsiteY21-3682" fmla="*/ 144336 h 1691559"/>
                <a:gd name="connsiteX22-3683" fmla="*/ 265095 w 1395174"/>
                <a:gd name="connsiteY22-3684" fmla="*/ 276081 h 1691559"/>
                <a:gd name="connsiteX23-3685" fmla="*/ 139523 w 1395174"/>
                <a:gd name="connsiteY23-3686" fmla="*/ 438824 h 1691559"/>
                <a:gd name="connsiteX24-3687" fmla="*/ 64180 w 1395174"/>
                <a:gd name="connsiteY24-3688" fmla="*/ 570569 h 1691559"/>
                <a:gd name="connsiteX25-3689" fmla="*/ 22324 w 1395174"/>
                <a:gd name="connsiteY25-3690" fmla="*/ 717813 h 1691559"/>
                <a:gd name="connsiteX26-3691" fmla="*/ 5579 w 1395174"/>
                <a:gd name="connsiteY26-3692" fmla="*/ 834058 h 1691559"/>
                <a:gd name="connsiteX27-3693" fmla="*/ 0 w 1395174"/>
                <a:gd name="connsiteY27-3694" fmla="*/ 934805 h 1691559"/>
                <a:gd name="connsiteX28-3695" fmla="*/ 5581 w 1395174"/>
                <a:gd name="connsiteY28-3696" fmla="*/ 989052 h 1691559"/>
                <a:gd name="connsiteX29-3697" fmla="*/ 22324 w 1395174"/>
                <a:gd name="connsiteY29-3698" fmla="*/ 1069131 h 1691559"/>
                <a:gd name="connsiteX30-3699" fmla="*/ 41856 w 1395174"/>
                <a:gd name="connsiteY30-3700" fmla="*/ 1136295 h 1691559"/>
                <a:gd name="connsiteX31-3701" fmla="*/ 97667 w 1395174"/>
                <a:gd name="connsiteY31-3702" fmla="*/ 1260290 h 1691559"/>
                <a:gd name="connsiteX32-3703" fmla="*/ 131153 w 1395174"/>
                <a:gd name="connsiteY32-3704" fmla="*/ 1317120 h 1691559"/>
                <a:gd name="connsiteX33-3705" fmla="*/ 189751 w 1395174"/>
                <a:gd name="connsiteY33-3706" fmla="*/ 1392032 h 1691559"/>
                <a:gd name="connsiteX34-3707" fmla="*/ 340437 w 1395174"/>
                <a:gd name="connsiteY34-3708" fmla="*/ 1547027 h 1691559"/>
                <a:gd name="connsiteX35" fmla="*/ 597269 w 1395174"/>
                <a:gd name="connsiteY35" fmla="*/ 1691559 h 1691559"/>
                <a:gd name="connsiteX0-3709" fmla="*/ 612054 w 1395174"/>
                <a:gd name="connsiteY0-3710" fmla="*/ 1686519 h 1691559"/>
                <a:gd name="connsiteX1-3711" fmla="*/ 612054 w 1395174"/>
                <a:gd name="connsiteY1-3712" fmla="*/ 1686519 h 1691559"/>
                <a:gd name="connsiteX2-3713" fmla="*/ 532383 w 1395174"/>
                <a:gd name="connsiteY2-3714" fmla="*/ 1600212 h 1691559"/>
                <a:gd name="connsiteX3-3715" fmla="*/ 491123 w 1395174"/>
                <a:gd name="connsiteY3-3716" fmla="*/ 1477280 h 1691559"/>
                <a:gd name="connsiteX4-3717" fmla="*/ 456754 w 1395174"/>
                <a:gd name="connsiteY4-3718" fmla="*/ 1353314 h 1691559"/>
                <a:gd name="connsiteX5-3719" fmla="*/ 485911 w 1395174"/>
                <a:gd name="connsiteY5-3720" fmla="*/ 1157215 h 1691559"/>
                <a:gd name="connsiteX6-3721" fmla="*/ 540183 w 1395174"/>
                <a:gd name="connsiteY6-3722" fmla="*/ 1039261 h 1691559"/>
                <a:gd name="connsiteX7-3723" fmla="*/ 625066 w 1395174"/>
                <a:gd name="connsiteY7-3724" fmla="*/ 965802 h 1691559"/>
                <a:gd name="connsiteX8-3725" fmla="*/ 777197 w 1395174"/>
                <a:gd name="connsiteY8-3726" fmla="*/ 887716 h 1691559"/>
                <a:gd name="connsiteX9-3727" fmla="*/ 901323 w 1395174"/>
                <a:gd name="connsiteY9-3728" fmla="*/ 872807 h 1691559"/>
                <a:gd name="connsiteX10-3729" fmla="*/ 1070197 w 1395174"/>
                <a:gd name="connsiteY10-3730" fmla="*/ 856718 h 1691559"/>
                <a:gd name="connsiteX11-3731" fmla="*/ 1236179 w 1395174"/>
                <a:gd name="connsiteY11-3732" fmla="*/ 756561 h 1691559"/>
                <a:gd name="connsiteX12-3733" fmla="*/ 1361751 w 1395174"/>
                <a:gd name="connsiteY12-3734" fmla="*/ 586068 h 1691559"/>
                <a:gd name="connsiteX13-3735" fmla="*/ 1392554 w 1395174"/>
                <a:gd name="connsiteY13-3736" fmla="*/ 451613 h 1691559"/>
                <a:gd name="connsiteX14-3737" fmla="*/ 1386865 w 1395174"/>
                <a:gd name="connsiteY14-3738" fmla="*/ 322581 h 1691559"/>
                <a:gd name="connsiteX15-3739" fmla="*/ 1292096 w 1395174"/>
                <a:gd name="connsiteY15-3740" fmla="*/ 126128 h 1691559"/>
                <a:gd name="connsiteX16-3741" fmla="*/ 1169209 w 1395174"/>
                <a:gd name="connsiteY16-3742" fmla="*/ 43592 h 1691559"/>
                <a:gd name="connsiteX17-3743" fmla="*/ 1010151 w 1395174"/>
                <a:gd name="connsiteY17-3744" fmla="*/ 4843 h 1691559"/>
                <a:gd name="connsiteX18-3745" fmla="*/ 901323 w 1395174"/>
                <a:gd name="connsiteY18-3746" fmla="*/ 4844 h 1691559"/>
                <a:gd name="connsiteX19-3747" fmla="*/ 725523 w 1395174"/>
                <a:gd name="connsiteY19-3748" fmla="*/ 35843 h 1691559"/>
                <a:gd name="connsiteX20-3749" fmla="*/ 599951 w 1395174"/>
                <a:gd name="connsiteY20-3750" fmla="*/ 66840 h 1691559"/>
                <a:gd name="connsiteX21-3751" fmla="*/ 440894 w 1395174"/>
                <a:gd name="connsiteY21-3752" fmla="*/ 144336 h 1691559"/>
                <a:gd name="connsiteX22-3753" fmla="*/ 265095 w 1395174"/>
                <a:gd name="connsiteY22-3754" fmla="*/ 276081 h 1691559"/>
                <a:gd name="connsiteX23-3755" fmla="*/ 139523 w 1395174"/>
                <a:gd name="connsiteY23-3756" fmla="*/ 438824 h 1691559"/>
                <a:gd name="connsiteX24-3757" fmla="*/ 64180 w 1395174"/>
                <a:gd name="connsiteY24-3758" fmla="*/ 570569 h 1691559"/>
                <a:gd name="connsiteX25-3759" fmla="*/ 22324 w 1395174"/>
                <a:gd name="connsiteY25-3760" fmla="*/ 717813 h 1691559"/>
                <a:gd name="connsiteX26-3761" fmla="*/ 5579 w 1395174"/>
                <a:gd name="connsiteY26-3762" fmla="*/ 834058 h 1691559"/>
                <a:gd name="connsiteX27-3763" fmla="*/ 0 w 1395174"/>
                <a:gd name="connsiteY27-3764" fmla="*/ 934805 h 1691559"/>
                <a:gd name="connsiteX28-3765" fmla="*/ 5581 w 1395174"/>
                <a:gd name="connsiteY28-3766" fmla="*/ 989052 h 1691559"/>
                <a:gd name="connsiteX29-3767" fmla="*/ 22324 w 1395174"/>
                <a:gd name="connsiteY29-3768" fmla="*/ 1069131 h 1691559"/>
                <a:gd name="connsiteX30-3769" fmla="*/ 41856 w 1395174"/>
                <a:gd name="connsiteY30-3770" fmla="*/ 1136295 h 1691559"/>
                <a:gd name="connsiteX31-3771" fmla="*/ 97667 w 1395174"/>
                <a:gd name="connsiteY31-3772" fmla="*/ 1260290 h 1691559"/>
                <a:gd name="connsiteX32-3773" fmla="*/ 131153 w 1395174"/>
                <a:gd name="connsiteY32-3774" fmla="*/ 1317120 h 1691559"/>
                <a:gd name="connsiteX33-3775" fmla="*/ 189751 w 1395174"/>
                <a:gd name="connsiteY33-3776" fmla="*/ 1392032 h 1691559"/>
                <a:gd name="connsiteX34-3777" fmla="*/ 259514 w 1395174"/>
                <a:gd name="connsiteY34-3778" fmla="*/ 1472114 h 1691559"/>
                <a:gd name="connsiteX35-3779" fmla="*/ 340437 w 1395174"/>
                <a:gd name="connsiteY35-3780" fmla="*/ 1547027 h 1691559"/>
                <a:gd name="connsiteX36" fmla="*/ 597269 w 1395174"/>
                <a:gd name="connsiteY36" fmla="*/ 1691559 h 1691559"/>
                <a:gd name="connsiteX0-3781" fmla="*/ 612054 w 1395174"/>
                <a:gd name="connsiteY0-3782" fmla="*/ 1686519 h 1691559"/>
                <a:gd name="connsiteX1-3783" fmla="*/ 612054 w 1395174"/>
                <a:gd name="connsiteY1-3784" fmla="*/ 1686519 h 1691559"/>
                <a:gd name="connsiteX2-3785" fmla="*/ 532383 w 1395174"/>
                <a:gd name="connsiteY2-3786" fmla="*/ 1600212 h 1691559"/>
                <a:gd name="connsiteX3-3787" fmla="*/ 491123 w 1395174"/>
                <a:gd name="connsiteY3-3788" fmla="*/ 1477280 h 1691559"/>
                <a:gd name="connsiteX4-3789" fmla="*/ 456754 w 1395174"/>
                <a:gd name="connsiteY4-3790" fmla="*/ 1353314 h 1691559"/>
                <a:gd name="connsiteX5-3791" fmla="*/ 485911 w 1395174"/>
                <a:gd name="connsiteY5-3792" fmla="*/ 1157215 h 1691559"/>
                <a:gd name="connsiteX6-3793" fmla="*/ 540183 w 1395174"/>
                <a:gd name="connsiteY6-3794" fmla="*/ 1039261 h 1691559"/>
                <a:gd name="connsiteX7-3795" fmla="*/ 625066 w 1395174"/>
                <a:gd name="connsiteY7-3796" fmla="*/ 965802 h 1691559"/>
                <a:gd name="connsiteX8-3797" fmla="*/ 777197 w 1395174"/>
                <a:gd name="connsiteY8-3798" fmla="*/ 887716 h 1691559"/>
                <a:gd name="connsiteX9-3799" fmla="*/ 901323 w 1395174"/>
                <a:gd name="connsiteY9-3800" fmla="*/ 872807 h 1691559"/>
                <a:gd name="connsiteX10-3801" fmla="*/ 1070197 w 1395174"/>
                <a:gd name="connsiteY10-3802" fmla="*/ 856718 h 1691559"/>
                <a:gd name="connsiteX11-3803" fmla="*/ 1236179 w 1395174"/>
                <a:gd name="connsiteY11-3804" fmla="*/ 756561 h 1691559"/>
                <a:gd name="connsiteX12-3805" fmla="*/ 1361751 w 1395174"/>
                <a:gd name="connsiteY12-3806" fmla="*/ 586068 h 1691559"/>
                <a:gd name="connsiteX13-3807" fmla="*/ 1392554 w 1395174"/>
                <a:gd name="connsiteY13-3808" fmla="*/ 451613 h 1691559"/>
                <a:gd name="connsiteX14-3809" fmla="*/ 1386865 w 1395174"/>
                <a:gd name="connsiteY14-3810" fmla="*/ 322581 h 1691559"/>
                <a:gd name="connsiteX15-3811" fmla="*/ 1292096 w 1395174"/>
                <a:gd name="connsiteY15-3812" fmla="*/ 126128 h 1691559"/>
                <a:gd name="connsiteX16-3813" fmla="*/ 1169209 w 1395174"/>
                <a:gd name="connsiteY16-3814" fmla="*/ 43592 h 1691559"/>
                <a:gd name="connsiteX17-3815" fmla="*/ 1010151 w 1395174"/>
                <a:gd name="connsiteY17-3816" fmla="*/ 4843 h 1691559"/>
                <a:gd name="connsiteX18-3817" fmla="*/ 901323 w 1395174"/>
                <a:gd name="connsiteY18-3818" fmla="*/ 4844 h 1691559"/>
                <a:gd name="connsiteX19-3819" fmla="*/ 725523 w 1395174"/>
                <a:gd name="connsiteY19-3820" fmla="*/ 35843 h 1691559"/>
                <a:gd name="connsiteX20-3821" fmla="*/ 599951 w 1395174"/>
                <a:gd name="connsiteY20-3822" fmla="*/ 66840 h 1691559"/>
                <a:gd name="connsiteX21-3823" fmla="*/ 440894 w 1395174"/>
                <a:gd name="connsiteY21-3824" fmla="*/ 144336 h 1691559"/>
                <a:gd name="connsiteX22-3825" fmla="*/ 265095 w 1395174"/>
                <a:gd name="connsiteY22-3826" fmla="*/ 276081 h 1691559"/>
                <a:gd name="connsiteX23-3827" fmla="*/ 139523 w 1395174"/>
                <a:gd name="connsiteY23-3828" fmla="*/ 438824 h 1691559"/>
                <a:gd name="connsiteX24-3829" fmla="*/ 64180 w 1395174"/>
                <a:gd name="connsiteY24-3830" fmla="*/ 570569 h 1691559"/>
                <a:gd name="connsiteX25-3831" fmla="*/ 22324 w 1395174"/>
                <a:gd name="connsiteY25-3832" fmla="*/ 717813 h 1691559"/>
                <a:gd name="connsiteX26-3833" fmla="*/ 5579 w 1395174"/>
                <a:gd name="connsiteY26-3834" fmla="*/ 834058 h 1691559"/>
                <a:gd name="connsiteX27-3835" fmla="*/ 0 w 1395174"/>
                <a:gd name="connsiteY27-3836" fmla="*/ 934805 h 1691559"/>
                <a:gd name="connsiteX28-3837" fmla="*/ 5581 w 1395174"/>
                <a:gd name="connsiteY28-3838" fmla="*/ 989052 h 1691559"/>
                <a:gd name="connsiteX29-3839" fmla="*/ 22324 w 1395174"/>
                <a:gd name="connsiteY29-3840" fmla="*/ 1069131 h 1691559"/>
                <a:gd name="connsiteX30-3841" fmla="*/ 41856 w 1395174"/>
                <a:gd name="connsiteY30-3842" fmla="*/ 1136295 h 1691559"/>
                <a:gd name="connsiteX31-3843" fmla="*/ 97667 w 1395174"/>
                <a:gd name="connsiteY31-3844" fmla="*/ 1260290 h 1691559"/>
                <a:gd name="connsiteX32-3845" fmla="*/ 131153 w 1395174"/>
                <a:gd name="connsiteY32-3846" fmla="*/ 1317120 h 1691559"/>
                <a:gd name="connsiteX33-3847" fmla="*/ 189751 w 1395174"/>
                <a:gd name="connsiteY33-3848" fmla="*/ 1392032 h 1691559"/>
                <a:gd name="connsiteX34-3849" fmla="*/ 259514 w 1395174"/>
                <a:gd name="connsiteY34-3850" fmla="*/ 1472114 h 1691559"/>
                <a:gd name="connsiteX35-3851" fmla="*/ 340437 w 1395174"/>
                <a:gd name="connsiteY35-3852" fmla="*/ 1547027 h 1691559"/>
                <a:gd name="connsiteX36-3853" fmla="*/ 432524 w 1395174"/>
                <a:gd name="connsiteY36-3854" fmla="*/ 1601275 h 1691559"/>
                <a:gd name="connsiteX37" fmla="*/ 597269 w 1395174"/>
                <a:gd name="connsiteY37" fmla="*/ 1691559 h 1691559"/>
                <a:gd name="connsiteX0-3855" fmla="*/ 612054 w 1395174"/>
                <a:gd name="connsiteY0-3856" fmla="*/ 1686519 h 1691559"/>
                <a:gd name="connsiteX1-3857" fmla="*/ 612054 w 1395174"/>
                <a:gd name="connsiteY1-3858" fmla="*/ 1686519 h 1691559"/>
                <a:gd name="connsiteX2-3859" fmla="*/ 532383 w 1395174"/>
                <a:gd name="connsiteY2-3860" fmla="*/ 1600212 h 1691559"/>
                <a:gd name="connsiteX3-3861" fmla="*/ 491123 w 1395174"/>
                <a:gd name="connsiteY3-3862" fmla="*/ 1477280 h 1691559"/>
                <a:gd name="connsiteX4-3863" fmla="*/ 456754 w 1395174"/>
                <a:gd name="connsiteY4-3864" fmla="*/ 1353314 h 1691559"/>
                <a:gd name="connsiteX5-3865" fmla="*/ 485911 w 1395174"/>
                <a:gd name="connsiteY5-3866" fmla="*/ 1157215 h 1691559"/>
                <a:gd name="connsiteX6-3867" fmla="*/ 540183 w 1395174"/>
                <a:gd name="connsiteY6-3868" fmla="*/ 1039261 h 1691559"/>
                <a:gd name="connsiteX7-3869" fmla="*/ 625066 w 1395174"/>
                <a:gd name="connsiteY7-3870" fmla="*/ 965802 h 1691559"/>
                <a:gd name="connsiteX8-3871" fmla="*/ 777197 w 1395174"/>
                <a:gd name="connsiteY8-3872" fmla="*/ 887716 h 1691559"/>
                <a:gd name="connsiteX9-3873" fmla="*/ 901323 w 1395174"/>
                <a:gd name="connsiteY9-3874" fmla="*/ 872807 h 1691559"/>
                <a:gd name="connsiteX10-3875" fmla="*/ 1070197 w 1395174"/>
                <a:gd name="connsiteY10-3876" fmla="*/ 856718 h 1691559"/>
                <a:gd name="connsiteX11-3877" fmla="*/ 1236179 w 1395174"/>
                <a:gd name="connsiteY11-3878" fmla="*/ 756561 h 1691559"/>
                <a:gd name="connsiteX12-3879" fmla="*/ 1361751 w 1395174"/>
                <a:gd name="connsiteY12-3880" fmla="*/ 586068 h 1691559"/>
                <a:gd name="connsiteX13-3881" fmla="*/ 1392554 w 1395174"/>
                <a:gd name="connsiteY13-3882" fmla="*/ 451613 h 1691559"/>
                <a:gd name="connsiteX14-3883" fmla="*/ 1386865 w 1395174"/>
                <a:gd name="connsiteY14-3884" fmla="*/ 322581 h 1691559"/>
                <a:gd name="connsiteX15-3885" fmla="*/ 1292096 w 1395174"/>
                <a:gd name="connsiteY15-3886" fmla="*/ 126128 h 1691559"/>
                <a:gd name="connsiteX16-3887" fmla="*/ 1169209 w 1395174"/>
                <a:gd name="connsiteY16-3888" fmla="*/ 43592 h 1691559"/>
                <a:gd name="connsiteX17-3889" fmla="*/ 1010151 w 1395174"/>
                <a:gd name="connsiteY17-3890" fmla="*/ 4843 h 1691559"/>
                <a:gd name="connsiteX18-3891" fmla="*/ 901323 w 1395174"/>
                <a:gd name="connsiteY18-3892" fmla="*/ 4844 h 1691559"/>
                <a:gd name="connsiteX19-3893" fmla="*/ 725523 w 1395174"/>
                <a:gd name="connsiteY19-3894" fmla="*/ 35843 h 1691559"/>
                <a:gd name="connsiteX20-3895" fmla="*/ 599951 w 1395174"/>
                <a:gd name="connsiteY20-3896" fmla="*/ 66840 h 1691559"/>
                <a:gd name="connsiteX21-3897" fmla="*/ 440894 w 1395174"/>
                <a:gd name="connsiteY21-3898" fmla="*/ 144336 h 1691559"/>
                <a:gd name="connsiteX22-3899" fmla="*/ 265095 w 1395174"/>
                <a:gd name="connsiteY22-3900" fmla="*/ 276081 h 1691559"/>
                <a:gd name="connsiteX23-3901" fmla="*/ 139523 w 1395174"/>
                <a:gd name="connsiteY23-3902" fmla="*/ 438824 h 1691559"/>
                <a:gd name="connsiteX24-3903" fmla="*/ 64180 w 1395174"/>
                <a:gd name="connsiteY24-3904" fmla="*/ 570569 h 1691559"/>
                <a:gd name="connsiteX25-3905" fmla="*/ 22324 w 1395174"/>
                <a:gd name="connsiteY25-3906" fmla="*/ 717813 h 1691559"/>
                <a:gd name="connsiteX26-3907" fmla="*/ 5579 w 1395174"/>
                <a:gd name="connsiteY26-3908" fmla="*/ 834058 h 1691559"/>
                <a:gd name="connsiteX27-3909" fmla="*/ 0 w 1395174"/>
                <a:gd name="connsiteY27-3910" fmla="*/ 934805 h 1691559"/>
                <a:gd name="connsiteX28-3911" fmla="*/ 5581 w 1395174"/>
                <a:gd name="connsiteY28-3912" fmla="*/ 989052 h 1691559"/>
                <a:gd name="connsiteX29-3913" fmla="*/ 22324 w 1395174"/>
                <a:gd name="connsiteY29-3914" fmla="*/ 1069131 h 1691559"/>
                <a:gd name="connsiteX30-3915" fmla="*/ 41856 w 1395174"/>
                <a:gd name="connsiteY30-3916" fmla="*/ 1136295 h 1691559"/>
                <a:gd name="connsiteX31-3917" fmla="*/ 97667 w 1395174"/>
                <a:gd name="connsiteY31-3918" fmla="*/ 1260290 h 1691559"/>
                <a:gd name="connsiteX32-3919" fmla="*/ 131153 w 1395174"/>
                <a:gd name="connsiteY32-3920" fmla="*/ 1317120 h 1691559"/>
                <a:gd name="connsiteX33-3921" fmla="*/ 189751 w 1395174"/>
                <a:gd name="connsiteY33-3922" fmla="*/ 1392032 h 1691559"/>
                <a:gd name="connsiteX34-3923" fmla="*/ 259514 w 1395174"/>
                <a:gd name="connsiteY34-3924" fmla="*/ 1472114 h 1691559"/>
                <a:gd name="connsiteX35-3925" fmla="*/ 340437 w 1395174"/>
                <a:gd name="connsiteY35-3926" fmla="*/ 1547027 h 1691559"/>
                <a:gd name="connsiteX36-3927" fmla="*/ 432524 w 1395174"/>
                <a:gd name="connsiteY36-3928" fmla="*/ 1601275 h 1691559"/>
                <a:gd name="connsiteX37-3929" fmla="*/ 491124 w 1395174"/>
                <a:gd name="connsiteY37-3930" fmla="*/ 1634856 h 1691559"/>
                <a:gd name="connsiteX38" fmla="*/ 597269 w 1395174"/>
                <a:gd name="connsiteY38" fmla="*/ 1691559 h 1691559"/>
                <a:gd name="connsiteX0-3931" fmla="*/ 612054 w 1395174"/>
                <a:gd name="connsiteY0-3932" fmla="*/ 1686519 h 1688976"/>
                <a:gd name="connsiteX1-3933" fmla="*/ 612054 w 1395174"/>
                <a:gd name="connsiteY1-3934" fmla="*/ 1686519 h 1688976"/>
                <a:gd name="connsiteX2-3935" fmla="*/ 532383 w 1395174"/>
                <a:gd name="connsiteY2-3936" fmla="*/ 1600212 h 1688976"/>
                <a:gd name="connsiteX3-3937" fmla="*/ 491123 w 1395174"/>
                <a:gd name="connsiteY3-3938" fmla="*/ 1477280 h 1688976"/>
                <a:gd name="connsiteX4-3939" fmla="*/ 456754 w 1395174"/>
                <a:gd name="connsiteY4-3940" fmla="*/ 1353314 h 1688976"/>
                <a:gd name="connsiteX5-3941" fmla="*/ 485911 w 1395174"/>
                <a:gd name="connsiteY5-3942" fmla="*/ 1157215 h 1688976"/>
                <a:gd name="connsiteX6-3943" fmla="*/ 540183 w 1395174"/>
                <a:gd name="connsiteY6-3944" fmla="*/ 1039261 h 1688976"/>
                <a:gd name="connsiteX7-3945" fmla="*/ 625066 w 1395174"/>
                <a:gd name="connsiteY7-3946" fmla="*/ 965802 h 1688976"/>
                <a:gd name="connsiteX8-3947" fmla="*/ 777197 w 1395174"/>
                <a:gd name="connsiteY8-3948" fmla="*/ 887716 h 1688976"/>
                <a:gd name="connsiteX9-3949" fmla="*/ 901323 w 1395174"/>
                <a:gd name="connsiteY9-3950" fmla="*/ 872807 h 1688976"/>
                <a:gd name="connsiteX10-3951" fmla="*/ 1070197 w 1395174"/>
                <a:gd name="connsiteY10-3952" fmla="*/ 856718 h 1688976"/>
                <a:gd name="connsiteX11-3953" fmla="*/ 1236179 w 1395174"/>
                <a:gd name="connsiteY11-3954" fmla="*/ 756561 h 1688976"/>
                <a:gd name="connsiteX12-3955" fmla="*/ 1361751 w 1395174"/>
                <a:gd name="connsiteY12-3956" fmla="*/ 586068 h 1688976"/>
                <a:gd name="connsiteX13-3957" fmla="*/ 1392554 w 1395174"/>
                <a:gd name="connsiteY13-3958" fmla="*/ 451613 h 1688976"/>
                <a:gd name="connsiteX14-3959" fmla="*/ 1386865 w 1395174"/>
                <a:gd name="connsiteY14-3960" fmla="*/ 322581 h 1688976"/>
                <a:gd name="connsiteX15-3961" fmla="*/ 1292096 w 1395174"/>
                <a:gd name="connsiteY15-3962" fmla="*/ 126128 h 1688976"/>
                <a:gd name="connsiteX16-3963" fmla="*/ 1169209 w 1395174"/>
                <a:gd name="connsiteY16-3964" fmla="*/ 43592 h 1688976"/>
                <a:gd name="connsiteX17-3965" fmla="*/ 1010151 w 1395174"/>
                <a:gd name="connsiteY17-3966" fmla="*/ 4843 h 1688976"/>
                <a:gd name="connsiteX18-3967" fmla="*/ 901323 w 1395174"/>
                <a:gd name="connsiteY18-3968" fmla="*/ 4844 h 1688976"/>
                <a:gd name="connsiteX19-3969" fmla="*/ 725523 w 1395174"/>
                <a:gd name="connsiteY19-3970" fmla="*/ 35843 h 1688976"/>
                <a:gd name="connsiteX20-3971" fmla="*/ 599951 w 1395174"/>
                <a:gd name="connsiteY20-3972" fmla="*/ 66840 h 1688976"/>
                <a:gd name="connsiteX21-3973" fmla="*/ 440894 w 1395174"/>
                <a:gd name="connsiteY21-3974" fmla="*/ 144336 h 1688976"/>
                <a:gd name="connsiteX22-3975" fmla="*/ 265095 w 1395174"/>
                <a:gd name="connsiteY22-3976" fmla="*/ 276081 h 1688976"/>
                <a:gd name="connsiteX23-3977" fmla="*/ 139523 w 1395174"/>
                <a:gd name="connsiteY23-3978" fmla="*/ 438824 h 1688976"/>
                <a:gd name="connsiteX24-3979" fmla="*/ 64180 w 1395174"/>
                <a:gd name="connsiteY24-3980" fmla="*/ 570569 h 1688976"/>
                <a:gd name="connsiteX25-3981" fmla="*/ 22324 w 1395174"/>
                <a:gd name="connsiteY25-3982" fmla="*/ 717813 h 1688976"/>
                <a:gd name="connsiteX26-3983" fmla="*/ 5579 w 1395174"/>
                <a:gd name="connsiteY26-3984" fmla="*/ 834058 h 1688976"/>
                <a:gd name="connsiteX27-3985" fmla="*/ 0 w 1395174"/>
                <a:gd name="connsiteY27-3986" fmla="*/ 934805 h 1688976"/>
                <a:gd name="connsiteX28-3987" fmla="*/ 5581 w 1395174"/>
                <a:gd name="connsiteY28-3988" fmla="*/ 989052 h 1688976"/>
                <a:gd name="connsiteX29-3989" fmla="*/ 22324 w 1395174"/>
                <a:gd name="connsiteY29-3990" fmla="*/ 1069131 h 1688976"/>
                <a:gd name="connsiteX30-3991" fmla="*/ 41856 w 1395174"/>
                <a:gd name="connsiteY30-3992" fmla="*/ 1136295 h 1688976"/>
                <a:gd name="connsiteX31-3993" fmla="*/ 97667 w 1395174"/>
                <a:gd name="connsiteY31-3994" fmla="*/ 1260290 h 1688976"/>
                <a:gd name="connsiteX32-3995" fmla="*/ 131153 w 1395174"/>
                <a:gd name="connsiteY32-3996" fmla="*/ 1317120 h 1688976"/>
                <a:gd name="connsiteX33-3997" fmla="*/ 189751 w 1395174"/>
                <a:gd name="connsiteY33-3998" fmla="*/ 1392032 h 1688976"/>
                <a:gd name="connsiteX34-3999" fmla="*/ 259514 w 1395174"/>
                <a:gd name="connsiteY34-4000" fmla="*/ 1472114 h 1688976"/>
                <a:gd name="connsiteX35-4001" fmla="*/ 340437 w 1395174"/>
                <a:gd name="connsiteY35-4002" fmla="*/ 1547027 h 1688976"/>
                <a:gd name="connsiteX36-4003" fmla="*/ 432524 w 1395174"/>
                <a:gd name="connsiteY36-4004" fmla="*/ 1601275 h 1688976"/>
                <a:gd name="connsiteX37-4005" fmla="*/ 491124 w 1395174"/>
                <a:gd name="connsiteY37-4006" fmla="*/ 1634856 h 1688976"/>
                <a:gd name="connsiteX38-4007" fmla="*/ 608431 w 1395174"/>
                <a:gd name="connsiteY38-4008" fmla="*/ 1688976 h 1688976"/>
                <a:gd name="connsiteX0-4009" fmla="*/ 612054 w 1395174"/>
                <a:gd name="connsiteY0-4010" fmla="*/ 1686519 h 1688976"/>
                <a:gd name="connsiteX1-4011" fmla="*/ 612054 w 1395174"/>
                <a:gd name="connsiteY1-4012" fmla="*/ 1686519 h 1688976"/>
                <a:gd name="connsiteX2-4013" fmla="*/ 532383 w 1395174"/>
                <a:gd name="connsiteY2-4014" fmla="*/ 1600212 h 1688976"/>
                <a:gd name="connsiteX3-4015" fmla="*/ 491123 w 1395174"/>
                <a:gd name="connsiteY3-4016" fmla="*/ 1477280 h 1688976"/>
                <a:gd name="connsiteX4-4017" fmla="*/ 456754 w 1395174"/>
                <a:gd name="connsiteY4-4018" fmla="*/ 1353314 h 1688976"/>
                <a:gd name="connsiteX5-4019" fmla="*/ 485911 w 1395174"/>
                <a:gd name="connsiteY5-4020" fmla="*/ 1157215 h 1688976"/>
                <a:gd name="connsiteX6-4021" fmla="*/ 540183 w 1395174"/>
                <a:gd name="connsiteY6-4022" fmla="*/ 1039261 h 1688976"/>
                <a:gd name="connsiteX7-4023" fmla="*/ 625066 w 1395174"/>
                <a:gd name="connsiteY7-4024" fmla="*/ 965802 h 1688976"/>
                <a:gd name="connsiteX8-4025" fmla="*/ 777197 w 1395174"/>
                <a:gd name="connsiteY8-4026" fmla="*/ 887716 h 1688976"/>
                <a:gd name="connsiteX9-4027" fmla="*/ 901323 w 1395174"/>
                <a:gd name="connsiteY9-4028" fmla="*/ 872807 h 1688976"/>
                <a:gd name="connsiteX10-4029" fmla="*/ 1070197 w 1395174"/>
                <a:gd name="connsiteY10-4030" fmla="*/ 856718 h 1688976"/>
                <a:gd name="connsiteX11-4031" fmla="*/ 1236179 w 1395174"/>
                <a:gd name="connsiteY11-4032" fmla="*/ 756561 h 1688976"/>
                <a:gd name="connsiteX12-4033" fmla="*/ 1361751 w 1395174"/>
                <a:gd name="connsiteY12-4034" fmla="*/ 586068 h 1688976"/>
                <a:gd name="connsiteX13-4035" fmla="*/ 1392554 w 1395174"/>
                <a:gd name="connsiteY13-4036" fmla="*/ 451613 h 1688976"/>
                <a:gd name="connsiteX14-4037" fmla="*/ 1386865 w 1395174"/>
                <a:gd name="connsiteY14-4038" fmla="*/ 322581 h 1688976"/>
                <a:gd name="connsiteX15-4039" fmla="*/ 1292096 w 1395174"/>
                <a:gd name="connsiteY15-4040" fmla="*/ 126128 h 1688976"/>
                <a:gd name="connsiteX16-4041" fmla="*/ 1169209 w 1395174"/>
                <a:gd name="connsiteY16-4042" fmla="*/ 43592 h 1688976"/>
                <a:gd name="connsiteX17-4043" fmla="*/ 1010151 w 1395174"/>
                <a:gd name="connsiteY17-4044" fmla="*/ 4843 h 1688976"/>
                <a:gd name="connsiteX18-4045" fmla="*/ 901323 w 1395174"/>
                <a:gd name="connsiteY18-4046" fmla="*/ 4844 h 1688976"/>
                <a:gd name="connsiteX19-4047" fmla="*/ 725523 w 1395174"/>
                <a:gd name="connsiteY19-4048" fmla="*/ 35843 h 1688976"/>
                <a:gd name="connsiteX20-4049" fmla="*/ 599951 w 1395174"/>
                <a:gd name="connsiteY20-4050" fmla="*/ 66840 h 1688976"/>
                <a:gd name="connsiteX21-4051" fmla="*/ 440894 w 1395174"/>
                <a:gd name="connsiteY21-4052" fmla="*/ 144336 h 1688976"/>
                <a:gd name="connsiteX22-4053" fmla="*/ 265095 w 1395174"/>
                <a:gd name="connsiteY22-4054" fmla="*/ 276081 h 1688976"/>
                <a:gd name="connsiteX23-4055" fmla="*/ 139523 w 1395174"/>
                <a:gd name="connsiteY23-4056" fmla="*/ 438824 h 1688976"/>
                <a:gd name="connsiteX24-4057" fmla="*/ 64180 w 1395174"/>
                <a:gd name="connsiteY24-4058" fmla="*/ 570569 h 1688976"/>
                <a:gd name="connsiteX25-4059" fmla="*/ 22324 w 1395174"/>
                <a:gd name="connsiteY25-4060" fmla="*/ 717813 h 1688976"/>
                <a:gd name="connsiteX26-4061" fmla="*/ 5579 w 1395174"/>
                <a:gd name="connsiteY26-4062" fmla="*/ 834058 h 1688976"/>
                <a:gd name="connsiteX27-4063" fmla="*/ 0 w 1395174"/>
                <a:gd name="connsiteY27-4064" fmla="*/ 934805 h 1688976"/>
                <a:gd name="connsiteX28-4065" fmla="*/ 5581 w 1395174"/>
                <a:gd name="connsiteY28-4066" fmla="*/ 989052 h 1688976"/>
                <a:gd name="connsiteX29-4067" fmla="*/ 22324 w 1395174"/>
                <a:gd name="connsiteY29-4068" fmla="*/ 1069131 h 1688976"/>
                <a:gd name="connsiteX30-4069" fmla="*/ 41856 w 1395174"/>
                <a:gd name="connsiteY30-4070" fmla="*/ 1136295 h 1688976"/>
                <a:gd name="connsiteX31-4071" fmla="*/ 97667 w 1395174"/>
                <a:gd name="connsiteY31-4072" fmla="*/ 1260290 h 1688976"/>
                <a:gd name="connsiteX32-4073" fmla="*/ 131153 w 1395174"/>
                <a:gd name="connsiteY32-4074" fmla="*/ 1317120 h 1688976"/>
                <a:gd name="connsiteX33-4075" fmla="*/ 189751 w 1395174"/>
                <a:gd name="connsiteY33-4076" fmla="*/ 1392032 h 1688976"/>
                <a:gd name="connsiteX34-4077" fmla="*/ 259514 w 1395174"/>
                <a:gd name="connsiteY34-4078" fmla="*/ 1472114 h 1688976"/>
                <a:gd name="connsiteX35-4079" fmla="*/ 340437 w 1395174"/>
                <a:gd name="connsiteY35-4080" fmla="*/ 1547027 h 1688976"/>
                <a:gd name="connsiteX36-4081" fmla="*/ 432524 w 1395174"/>
                <a:gd name="connsiteY36-4082" fmla="*/ 1601275 h 1688976"/>
                <a:gd name="connsiteX37-4083" fmla="*/ 491124 w 1395174"/>
                <a:gd name="connsiteY37-4084" fmla="*/ 1634856 h 1688976"/>
                <a:gd name="connsiteX38-4085" fmla="*/ 608431 w 1395174"/>
                <a:gd name="connsiteY38-4086" fmla="*/ 1688976 h 1688976"/>
                <a:gd name="connsiteX39" fmla="*/ 612054 w 1395174"/>
                <a:gd name="connsiteY39" fmla="*/ 1686519 h 1688976"/>
                <a:gd name="connsiteX0-4087" fmla="*/ 612054 w 1395174"/>
                <a:gd name="connsiteY0-4088" fmla="*/ 1686519 h 1688976"/>
                <a:gd name="connsiteX1-4089" fmla="*/ 612054 w 1395174"/>
                <a:gd name="connsiteY1-4090" fmla="*/ 1686519 h 1688976"/>
                <a:gd name="connsiteX2-4091" fmla="*/ 532383 w 1395174"/>
                <a:gd name="connsiteY2-4092" fmla="*/ 1600212 h 1688976"/>
                <a:gd name="connsiteX3-4093" fmla="*/ 491123 w 1395174"/>
                <a:gd name="connsiteY3-4094" fmla="*/ 1477280 h 1688976"/>
                <a:gd name="connsiteX4-4095" fmla="*/ 468800 w 1395174"/>
                <a:gd name="connsiteY4-4096" fmla="*/ 1415283 h 1688976"/>
                <a:gd name="connsiteX5-4097" fmla="*/ 456754 w 1395174"/>
                <a:gd name="connsiteY5-4098" fmla="*/ 1353314 h 1688976"/>
                <a:gd name="connsiteX6-4099" fmla="*/ 485911 w 1395174"/>
                <a:gd name="connsiteY6-4100" fmla="*/ 1157215 h 1688976"/>
                <a:gd name="connsiteX7-4101" fmla="*/ 540183 w 1395174"/>
                <a:gd name="connsiteY7-4102" fmla="*/ 1039261 h 1688976"/>
                <a:gd name="connsiteX8-4103" fmla="*/ 625066 w 1395174"/>
                <a:gd name="connsiteY8-4104" fmla="*/ 965802 h 1688976"/>
                <a:gd name="connsiteX9-4105" fmla="*/ 777197 w 1395174"/>
                <a:gd name="connsiteY9-4106" fmla="*/ 887716 h 1688976"/>
                <a:gd name="connsiteX10-4107" fmla="*/ 901323 w 1395174"/>
                <a:gd name="connsiteY10-4108" fmla="*/ 872807 h 1688976"/>
                <a:gd name="connsiteX11-4109" fmla="*/ 1070197 w 1395174"/>
                <a:gd name="connsiteY11-4110" fmla="*/ 856718 h 1688976"/>
                <a:gd name="connsiteX12-4111" fmla="*/ 1236179 w 1395174"/>
                <a:gd name="connsiteY12-4112" fmla="*/ 756561 h 1688976"/>
                <a:gd name="connsiteX13-4113" fmla="*/ 1361751 w 1395174"/>
                <a:gd name="connsiteY13-4114" fmla="*/ 586068 h 1688976"/>
                <a:gd name="connsiteX14-4115" fmla="*/ 1392554 w 1395174"/>
                <a:gd name="connsiteY14-4116" fmla="*/ 451613 h 1688976"/>
                <a:gd name="connsiteX15-4117" fmla="*/ 1386865 w 1395174"/>
                <a:gd name="connsiteY15-4118" fmla="*/ 322581 h 1688976"/>
                <a:gd name="connsiteX16-4119" fmla="*/ 1292096 w 1395174"/>
                <a:gd name="connsiteY16-4120" fmla="*/ 126128 h 1688976"/>
                <a:gd name="connsiteX17-4121" fmla="*/ 1169209 w 1395174"/>
                <a:gd name="connsiteY17-4122" fmla="*/ 43592 h 1688976"/>
                <a:gd name="connsiteX18-4123" fmla="*/ 1010151 w 1395174"/>
                <a:gd name="connsiteY18-4124" fmla="*/ 4843 h 1688976"/>
                <a:gd name="connsiteX19-4125" fmla="*/ 901323 w 1395174"/>
                <a:gd name="connsiteY19-4126" fmla="*/ 4844 h 1688976"/>
                <a:gd name="connsiteX20-4127" fmla="*/ 725523 w 1395174"/>
                <a:gd name="connsiteY20-4128" fmla="*/ 35843 h 1688976"/>
                <a:gd name="connsiteX21-4129" fmla="*/ 599951 w 1395174"/>
                <a:gd name="connsiteY21-4130" fmla="*/ 66840 h 1688976"/>
                <a:gd name="connsiteX22-4131" fmla="*/ 440894 w 1395174"/>
                <a:gd name="connsiteY22-4132" fmla="*/ 144336 h 1688976"/>
                <a:gd name="connsiteX23-4133" fmla="*/ 265095 w 1395174"/>
                <a:gd name="connsiteY23-4134" fmla="*/ 276081 h 1688976"/>
                <a:gd name="connsiteX24-4135" fmla="*/ 139523 w 1395174"/>
                <a:gd name="connsiteY24-4136" fmla="*/ 438824 h 1688976"/>
                <a:gd name="connsiteX25-4137" fmla="*/ 64180 w 1395174"/>
                <a:gd name="connsiteY25-4138" fmla="*/ 570569 h 1688976"/>
                <a:gd name="connsiteX26-4139" fmla="*/ 22324 w 1395174"/>
                <a:gd name="connsiteY26-4140" fmla="*/ 717813 h 1688976"/>
                <a:gd name="connsiteX27-4141" fmla="*/ 5579 w 1395174"/>
                <a:gd name="connsiteY27-4142" fmla="*/ 834058 h 1688976"/>
                <a:gd name="connsiteX28-4143" fmla="*/ 0 w 1395174"/>
                <a:gd name="connsiteY28-4144" fmla="*/ 934805 h 1688976"/>
                <a:gd name="connsiteX29-4145" fmla="*/ 5581 w 1395174"/>
                <a:gd name="connsiteY29-4146" fmla="*/ 989052 h 1688976"/>
                <a:gd name="connsiteX30-4147" fmla="*/ 22324 w 1395174"/>
                <a:gd name="connsiteY30-4148" fmla="*/ 1069131 h 1688976"/>
                <a:gd name="connsiteX31-4149" fmla="*/ 41856 w 1395174"/>
                <a:gd name="connsiteY31-4150" fmla="*/ 1136295 h 1688976"/>
                <a:gd name="connsiteX32-4151" fmla="*/ 97667 w 1395174"/>
                <a:gd name="connsiteY32-4152" fmla="*/ 1260290 h 1688976"/>
                <a:gd name="connsiteX33-4153" fmla="*/ 131153 w 1395174"/>
                <a:gd name="connsiteY33-4154" fmla="*/ 1317120 h 1688976"/>
                <a:gd name="connsiteX34-4155" fmla="*/ 189751 w 1395174"/>
                <a:gd name="connsiteY34-4156" fmla="*/ 1392032 h 1688976"/>
                <a:gd name="connsiteX35-4157" fmla="*/ 259514 w 1395174"/>
                <a:gd name="connsiteY35-4158" fmla="*/ 1472114 h 1688976"/>
                <a:gd name="connsiteX36-4159" fmla="*/ 340437 w 1395174"/>
                <a:gd name="connsiteY36-4160" fmla="*/ 1547027 h 1688976"/>
                <a:gd name="connsiteX37-4161" fmla="*/ 432524 w 1395174"/>
                <a:gd name="connsiteY37-4162" fmla="*/ 1601275 h 1688976"/>
                <a:gd name="connsiteX38-4163" fmla="*/ 491124 w 1395174"/>
                <a:gd name="connsiteY38-4164" fmla="*/ 1634856 h 1688976"/>
                <a:gd name="connsiteX39-4165" fmla="*/ 608431 w 1395174"/>
                <a:gd name="connsiteY39-4166" fmla="*/ 1688976 h 1688976"/>
                <a:gd name="connsiteX40" fmla="*/ 612054 w 1395174"/>
                <a:gd name="connsiteY40" fmla="*/ 1686519 h 1688976"/>
                <a:gd name="connsiteX0-4167" fmla="*/ 612054 w 1395174"/>
                <a:gd name="connsiteY0-4168" fmla="*/ 1686519 h 1688976"/>
                <a:gd name="connsiteX1-4169" fmla="*/ 612054 w 1395174"/>
                <a:gd name="connsiteY1-4170" fmla="*/ 1686519 h 1688976"/>
                <a:gd name="connsiteX2-4171" fmla="*/ 532383 w 1395174"/>
                <a:gd name="connsiteY2-4172" fmla="*/ 1600212 h 1688976"/>
                <a:gd name="connsiteX3-4173" fmla="*/ 491123 w 1395174"/>
                <a:gd name="connsiteY3-4174" fmla="*/ 1477280 h 1688976"/>
                <a:gd name="connsiteX4-4175" fmla="*/ 468800 w 1395174"/>
                <a:gd name="connsiteY4-4176" fmla="*/ 1415283 h 1688976"/>
                <a:gd name="connsiteX5-4177" fmla="*/ 456754 w 1395174"/>
                <a:gd name="connsiteY5-4178" fmla="*/ 1353314 h 1688976"/>
                <a:gd name="connsiteX6-4179" fmla="*/ 466009 w 1395174"/>
                <a:gd name="connsiteY6-4180" fmla="*/ 1255123 h 1688976"/>
                <a:gd name="connsiteX7-4181" fmla="*/ 485911 w 1395174"/>
                <a:gd name="connsiteY7-4182" fmla="*/ 1157215 h 1688976"/>
                <a:gd name="connsiteX8-4183" fmla="*/ 540183 w 1395174"/>
                <a:gd name="connsiteY8-4184" fmla="*/ 1039261 h 1688976"/>
                <a:gd name="connsiteX9-4185" fmla="*/ 625066 w 1395174"/>
                <a:gd name="connsiteY9-4186" fmla="*/ 965802 h 1688976"/>
                <a:gd name="connsiteX10-4187" fmla="*/ 777197 w 1395174"/>
                <a:gd name="connsiteY10-4188" fmla="*/ 887716 h 1688976"/>
                <a:gd name="connsiteX11-4189" fmla="*/ 901323 w 1395174"/>
                <a:gd name="connsiteY11-4190" fmla="*/ 872807 h 1688976"/>
                <a:gd name="connsiteX12-4191" fmla="*/ 1070197 w 1395174"/>
                <a:gd name="connsiteY12-4192" fmla="*/ 856718 h 1688976"/>
                <a:gd name="connsiteX13-4193" fmla="*/ 1236179 w 1395174"/>
                <a:gd name="connsiteY13-4194" fmla="*/ 756561 h 1688976"/>
                <a:gd name="connsiteX14-4195" fmla="*/ 1361751 w 1395174"/>
                <a:gd name="connsiteY14-4196" fmla="*/ 586068 h 1688976"/>
                <a:gd name="connsiteX15-4197" fmla="*/ 1392554 w 1395174"/>
                <a:gd name="connsiteY15-4198" fmla="*/ 451613 h 1688976"/>
                <a:gd name="connsiteX16-4199" fmla="*/ 1386865 w 1395174"/>
                <a:gd name="connsiteY16-4200" fmla="*/ 322581 h 1688976"/>
                <a:gd name="connsiteX17-4201" fmla="*/ 1292096 w 1395174"/>
                <a:gd name="connsiteY17-4202" fmla="*/ 126128 h 1688976"/>
                <a:gd name="connsiteX18-4203" fmla="*/ 1169209 w 1395174"/>
                <a:gd name="connsiteY18-4204" fmla="*/ 43592 h 1688976"/>
                <a:gd name="connsiteX19-4205" fmla="*/ 1010151 w 1395174"/>
                <a:gd name="connsiteY19-4206" fmla="*/ 4843 h 1688976"/>
                <a:gd name="connsiteX20-4207" fmla="*/ 901323 w 1395174"/>
                <a:gd name="connsiteY20-4208" fmla="*/ 4844 h 1688976"/>
                <a:gd name="connsiteX21-4209" fmla="*/ 725523 w 1395174"/>
                <a:gd name="connsiteY21-4210" fmla="*/ 35843 h 1688976"/>
                <a:gd name="connsiteX22-4211" fmla="*/ 599951 w 1395174"/>
                <a:gd name="connsiteY22-4212" fmla="*/ 66840 h 1688976"/>
                <a:gd name="connsiteX23-4213" fmla="*/ 440894 w 1395174"/>
                <a:gd name="connsiteY23-4214" fmla="*/ 144336 h 1688976"/>
                <a:gd name="connsiteX24-4215" fmla="*/ 265095 w 1395174"/>
                <a:gd name="connsiteY24-4216" fmla="*/ 276081 h 1688976"/>
                <a:gd name="connsiteX25-4217" fmla="*/ 139523 w 1395174"/>
                <a:gd name="connsiteY25-4218" fmla="*/ 438824 h 1688976"/>
                <a:gd name="connsiteX26-4219" fmla="*/ 64180 w 1395174"/>
                <a:gd name="connsiteY26-4220" fmla="*/ 570569 h 1688976"/>
                <a:gd name="connsiteX27-4221" fmla="*/ 22324 w 1395174"/>
                <a:gd name="connsiteY27-4222" fmla="*/ 717813 h 1688976"/>
                <a:gd name="connsiteX28-4223" fmla="*/ 5579 w 1395174"/>
                <a:gd name="connsiteY28-4224" fmla="*/ 834058 h 1688976"/>
                <a:gd name="connsiteX29-4225" fmla="*/ 0 w 1395174"/>
                <a:gd name="connsiteY29-4226" fmla="*/ 934805 h 1688976"/>
                <a:gd name="connsiteX30-4227" fmla="*/ 5581 w 1395174"/>
                <a:gd name="connsiteY30-4228" fmla="*/ 989052 h 1688976"/>
                <a:gd name="connsiteX31-4229" fmla="*/ 22324 w 1395174"/>
                <a:gd name="connsiteY31-4230" fmla="*/ 1069131 h 1688976"/>
                <a:gd name="connsiteX32-4231" fmla="*/ 41856 w 1395174"/>
                <a:gd name="connsiteY32-4232" fmla="*/ 1136295 h 1688976"/>
                <a:gd name="connsiteX33-4233" fmla="*/ 97667 w 1395174"/>
                <a:gd name="connsiteY33-4234" fmla="*/ 1260290 h 1688976"/>
                <a:gd name="connsiteX34-4235" fmla="*/ 131153 w 1395174"/>
                <a:gd name="connsiteY34-4236" fmla="*/ 1317120 h 1688976"/>
                <a:gd name="connsiteX35-4237" fmla="*/ 189751 w 1395174"/>
                <a:gd name="connsiteY35-4238" fmla="*/ 1392032 h 1688976"/>
                <a:gd name="connsiteX36-4239" fmla="*/ 259514 w 1395174"/>
                <a:gd name="connsiteY36-4240" fmla="*/ 1472114 h 1688976"/>
                <a:gd name="connsiteX37-4241" fmla="*/ 340437 w 1395174"/>
                <a:gd name="connsiteY37-4242" fmla="*/ 1547027 h 1688976"/>
                <a:gd name="connsiteX38-4243" fmla="*/ 432524 w 1395174"/>
                <a:gd name="connsiteY38-4244" fmla="*/ 1601275 h 1688976"/>
                <a:gd name="connsiteX39-4245" fmla="*/ 491124 w 1395174"/>
                <a:gd name="connsiteY39-4246" fmla="*/ 1634856 h 1688976"/>
                <a:gd name="connsiteX40-4247" fmla="*/ 608431 w 1395174"/>
                <a:gd name="connsiteY40-4248" fmla="*/ 1688976 h 1688976"/>
                <a:gd name="connsiteX41" fmla="*/ 612054 w 1395174"/>
                <a:gd name="connsiteY41" fmla="*/ 1686519 h 1688976"/>
                <a:gd name="connsiteX0-4249" fmla="*/ 612054 w 1395174"/>
                <a:gd name="connsiteY0-4250" fmla="*/ 1686519 h 1688976"/>
                <a:gd name="connsiteX1-4251" fmla="*/ 612054 w 1395174"/>
                <a:gd name="connsiteY1-4252" fmla="*/ 1686519 h 1688976"/>
                <a:gd name="connsiteX2-4253" fmla="*/ 532383 w 1395174"/>
                <a:gd name="connsiteY2-4254" fmla="*/ 1600212 h 1688976"/>
                <a:gd name="connsiteX3-4255" fmla="*/ 502285 w 1395174"/>
                <a:gd name="connsiteY3-4256" fmla="*/ 1528945 h 1688976"/>
                <a:gd name="connsiteX4-4257" fmla="*/ 491123 w 1395174"/>
                <a:gd name="connsiteY4-4258" fmla="*/ 1477280 h 1688976"/>
                <a:gd name="connsiteX5-4259" fmla="*/ 468800 w 1395174"/>
                <a:gd name="connsiteY5-4260" fmla="*/ 1415283 h 1688976"/>
                <a:gd name="connsiteX6-4261" fmla="*/ 456754 w 1395174"/>
                <a:gd name="connsiteY6-4262" fmla="*/ 1353314 h 1688976"/>
                <a:gd name="connsiteX7-4263" fmla="*/ 466009 w 1395174"/>
                <a:gd name="connsiteY7-4264" fmla="*/ 1255123 h 1688976"/>
                <a:gd name="connsiteX8-4265" fmla="*/ 485911 w 1395174"/>
                <a:gd name="connsiteY8-4266" fmla="*/ 1157215 h 1688976"/>
                <a:gd name="connsiteX9-4267" fmla="*/ 540183 w 1395174"/>
                <a:gd name="connsiteY9-4268" fmla="*/ 1039261 h 1688976"/>
                <a:gd name="connsiteX10-4269" fmla="*/ 625066 w 1395174"/>
                <a:gd name="connsiteY10-4270" fmla="*/ 965802 h 1688976"/>
                <a:gd name="connsiteX11-4271" fmla="*/ 777197 w 1395174"/>
                <a:gd name="connsiteY11-4272" fmla="*/ 887716 h 1688976"/>
                <a:gd name="connsiteX12-4273" fmla="*/ 901323 w 1395174"/>
                <a:gd name="connsiteY12-4274" fmla="*/ 872807 h 1688976"/>
                <a:gd name="connsiteX13-4275" fmla="*/ 1070197 w 1395174"/>
                <a:gd name="connsiteY13-4276" fmla="*/ 856718 h 1688976"/>
                <a:gd name="connsiteX14-4277" fmla="*/ 1236179 w 1395174"/>
                <a:gd name="connsiteY14-4278" fmla="*/ 756561 h 1688976"/>
                <a:gd name="connsiteX15-4279" fmla="*/ 1361751 w 1395174"/>
                <a:gd name="connsiteY15-4280" fmla="*/ 586068 h 1688976"/>
                <a:gd name="connsiteX16-4281" fmla="*/ 1392554 w 1395174"/>
                <a:gd name="connsiteY16-4282" fmla="*/ 451613 h 1688976"/>
                <a:gd name="connsiteX17-4283" fmla="*/ 1386865 w 1395174"/>
                <a:gd name="connsiteY17-4284" fmla="*/ 322581 h 1688976"/>
                <a:gd name="connsiteX18-4285" fmla="*/ 1292096 w 1395174"/>
                <a:gd name="connsiteY18-4286" fmla="*/ 126128 h 1688976"/>
                <a:gd name="connsiteX19-4287" fmla="*/ 1169209 w 1395174"/>
                <a:gd name="connsiteY19-4288" fmla="*/ 43592 h 1688976"/>
                <a:gd name="connsiteX20-4289" fmla="*/ 1010151 w 1395174"/>
                <a:gd name="connsiteY20-4290" fmla="*/ 4843 h 1688976"/>
                <a:gd name="connsiteX21-4291" fmla="*/ 901323 w 1395174"/>
                <a:gd name="connsiteY21-4292" fmla="*/ 4844 h 1688976"/>
                <a:gd name="connsiteX22-4293" fmla="*/ 725523 w 1395174"/>
                <a:gd name="connsiteY22-4294" fmla="*/ 35843 h 1688976"/>
                <a:gd name="connsiteX23-4295" fmla="*/ 599951 w 1395174"/>
                <a:gd name="connsiteY23-4296" fmla="*/ 66840 h 1688976"/>
                <a:gd name="connsiteX24-4297" fmla="*/ 440894 w 1395174"/>
                <a:gd name="connsiteY24-4298" fmla="*/ 144336 h 1688976"/>
                <a:gd name="connsiteX25-4299" fmla="*/ 265095 w 1395174"/>
                <a:gd name="connsiteY25-4300" fmla="*/ 276081 h 1688976"/>
                <a:gd name="connsiteX26-4301" fmla="*/ 139523 w 1395174"/>
                <a:gd name="connsiteY26-4302" fmla="*/ 438824 h 1688976"/>
                <a:gd name="connsiteX27-4303" fmla="*/ 64180 w 1395174"/>
                <a:gd name="connsiteY27-4304" fmla="*/ 570569 h 1688976"/>
                <a:gd name="connsiteX28-4305" fmla="*/ 22324 w 1395174"/>
                <a:gd name="connsiteY28-4306" fmla="*/ 717813 h 1688976"/>
                <a:gd name="connsiteX29-4307" fmla="*/ 5579 w 1395174"/>
                <a:gd name="connsiteY29-4308" fmla="*/ 834058 h 1688976"/>
                <a:gd name="connsiteX30-4309" fmla="*/ 0 w 1395174"/>
                <a:gd name="connsiteY30-4310" fmla="*/ 934805 h 1688976"/>
                <a:gd name="connsiteX31-4311" fmla="*/ 5581 w 1395174"/>
                <a:gd name="connsiteY31-4312" fmla="*/ 989052 h 1688976"/>
                <a:gd name="connsiteX32-4313" fmla="*/ 22324 w 1395174"/>
                <a:gd name="connsiteY32-4314" fmla="*/ 1069131 h 1688976"/>
                <a:gd name="connsiteX33-4315" fmla="*/ 41856 w 1395174"/>
                <a:gd name="connsiteY33-4316" fmla="*/ 1136295 h 1688976"/>
                <a:gd name="connsiteX34-4317" fmla="*/ 97667 w 1395174"/>
                <a:gd name="connsiteY34-4318" fmla="*/ 1260290 h 1688976"/>
                <a:gd name="connsiteX35-4319" fmla="*/ 131153 w 1395174"/>
                <a:gd name="connsiteY35-4320" fmla="*/ 1317120 h 1688976"/>
                <a:gd name="connsiteX36-4321" fmla="*/ 189751 w 1395174"/>
                <a:gd name="connsiteY36-4322" fmla="*/ 1392032 h 1688976"/>
                <a:gd name="connsiteX37-4323" fmla="*/ 259514 w 1395174"/>
                <a:gd name="connsiteY37-4324" fmla="*/ 1472114 h 1688976"/>
                <a:gd name="connsiteX38-4325" fmla="*/ 340437 w 1395174"/>
                <a:gd name="connsiteY38-4326" fmla="*/ 1547027 h 1688976"/>
                <a:gd name="connsiteX39-4327" fmla="*/ 432524 w 1395174"/>
                <a:gd name="connsiteY39-4328" fmla="*/ 1601275 h 1688976"/>
                <a:gd name="connsiteX40-4329" fmla="*/ 491124 w 1395174"/>
                <a:gd name="connsiteY40-4330" fmla="*/ 1634856 h 1688976"/>
                <a:gd name="connsiteX41-4331" fmla="*/ 608431 w 1395174"/>
                <a:gd name="connsiteY41-4332" fmla="*/ 1688976 h 1688976"/>
                <a:gd name="connsiteX42" fmla="*/ 612054 w 1395174"/>
                <a:gd name="connsiteY42" fmla="*/ 1686519 h 1688976"/>
                <a:gd name="connsiteX0-4333" fmla="*/ 612054 w 1395174"/>
                <a:gd name="connsiteY0-4334" fmla="*/ 1686519 h 1688976"/>
                <a:gd name="connsiteX1-4335" fmla="*/ 612054 w 1395174"/>
                <a:gd name="connsiteY1-4336" fmla="*/ 1686519 h 1688976"/>
                <a:gd name="connsiteX2-4337" fmla="*/ 532383 w 1395174"/>
                <a:gd name="connsiteY2-4338" fmla="*/ 1600212 h 1688976"/>
                <a:gd name="connsiteX3-4339" fmla="*/ 502285 w 1395174"/>
                <a:gd name="connsiteY3-4340" fmla="*/ 1528945 h 1688976"/>
                <a:gd name="connsiteX4-4341" fmla="*/ 491123 w 1395174"/>
                <a:gd name="connsiteY4-4342" fmla="*/ 1477280 h 1688976"/>
                <a:gd name="connsiteX5-4343" fmla="*/ 468800 w 1395174"/>
                <a:gd name="connsiteY5-4344" fmla="*/ 1415283 h 1688976"/>
                <a:gd name="connsiteX6-4345" fmla="*/ 456754 w 1395174"/>
                <a:gd name="connsiteY6-4346" fmla="*/ 1353314 h 1688976"/>
                <a:gd name="connsiteX7-4347" fmla="*/ 466009 w 1395174"/>
                <a:gd name="connsiteY7-4348" fmla="*/ 1255123 h 1688976"/>
                <a:gd name="connsiteX8-4349" fmla="*/ 485911 w 1395174"/>
                <a:gd name="connsiteY8-4350" fmla="*/ 1157215 h 1688976"/>
                <a:gd name="connsiteX9-4351" fmla="*/ 540183 w 1395174"/>
                <a:gd name="connsiteY9-4352" fmla="*/ 1039261 h 1688976"/>
                <a:gd name="connsiteX10-4353" fmla="*/ 625066 w 1395174"/>
                <a:gd name="connsiteY10-4354" fmla="*/ 965802 h 1688976"/>
                <a:gd name="connsiteX11-4355" fmla="*/ 694828 w 1395174"/>
                <a:gd name="connsiteY11-4356" fmla="*/ 921888 h 1688976"/>
                <a:gd name="connsiteX12-4357" fmla="*/ 777197 w 1395174"/>
                <a:gd name="connsiteY12-4358" fmla="*/ 887716 h 1688976"/>
                <a:gd name="connsiteX13-4359" fmla="*/ 901323 w 1395174"/>
                <a:gd name="connsiteY13-4360" fmla="*/ 872807 h 1688976"/>
                <a:gd name="connsiteX14-4361" fmla="*/ 1070197 w 1395174"/>
                <a:gd name="connsiteY14-4362" fmla="*/ 856718 h 1688976"/>
                <a:gd name="connsiteX15-4363" fmla="*/ 1236179 w 1395174"/>
                <a:gd name="connsiteY15-4364" fmla="*/ 756561 h 1688976"/>
                <a:gd name="connsiteX16-4365" fmla="*/ 1361751 w 1395174"/>
                <a:gd name="connsiteY16-4366" fmla="*/ 586068 h 1688976"/>
                <a:gd name="connsiteX17-4367" fmla="*/ 1392554 w 1395174"/>
                <a:gd name="connsiteY17-4368" fmla="*/ 451613 h 1688976"/>
                <a:gd name="connsiteX18-4369" fmla="*/ 1386865 w 1395174"/>
                <a:gd name="connsiteY18-4370" fmla="*/ 322581 h 1688976"/>
                <a:gd name="connsiteX19-4371" fmla="*/ 1292096 w 1395174"/>
                <a:gd name="connsiteY19-4372" fmla="*/ 126128 h 1688976"/>
                <a:gd name="connsiteX20-4373" fmla="*/ 1169209 w 1395174"/>
                <a:gd name="connsiteY20-4374" fmla="*/ 43592 h 1688976"/>
                <a:gd name="connsiteX21-4375" fmla="*/ 1010151 w 1395174"/>
                <a:gd name="connsiteY21-4376" fmla="*/ 4843 h 1688976"/>
                <a:gd name="connsiteX22-4377" fmla="*/ 901323 w 1395174"/>
                <a:gd name="connsiteY22-4378" fmla="*/ 4844 h 1688976"/>
                <a:gd name="connsiteX23-4379" fmla="*/ 725523 w 1395174"/>
                <a:gd name="connsiteY23-4380" fmla="*/ 35843 h 1688976"/>
                <a:gd name="connsiteX24-4381" fmla="*/ 599951 w 1395174"/>
                <a:gd name="connsiteY24-4382" fmla="*/ 66840 h 1688976"/>
                <a:gd name="connsiteX25-4383" fmla="*/ 440894 w 1395174"/>
                <a:gd name="connsiteY25-4384" fmla="*/ 144336 h 1688976"/>
                <a:gd name="connsiteX26-4385" fmla="*/ 265095 w 1395174"/>
                <a:gd name="connsiteY26-4386" fmla="*/ 276081 h 1688976"/>
                <a:gd name="connsiteX27-4387" fmla="*/ 139523 w 1395174"/>
                <a:gd name="connsiteY27-4388" fmla="*/ 438824 h 1688976"/>
                <a:gd name="connsiteX28-4389" fmla="*/ 64180 w 1395174"/>
                <a:gd name="connsiteY28-4390" fmla="*/ 570569 h 1688976"/>
                <a:gd name="connsiteX29-4391" fmla="*/ 22324 w 1395174"/>
                <a:gd name="connsiteY29-4392" fmla="*/ 717813 h 1688976"/>
                <a:gd name="connsiteX30-4393" fmla="*/ 5579 w 1395174"/>
                <a:gd name="connsiteY30-4394" fmla="*/ 834058 h 1688976"/>
                <a:gd name="connsiteX31-4395" fmla="*/ 0 w 1395174"/>
                <a:gd name="connsiteY31-4396" fmla="*/ 934805 h 1688976"/>
                <a:gd name="connsiteX32-4397" fmla="*/ 5581 w 1395174"/>
                <a:gd name="connsiteY32-4398" fmla="*/ 989052 h 1688976"/>
                <a:gd name="connsiteX33-4399" fmla="*/ 22324 w 1395174"/>
                <a:gd name="connsiteY33-4400" fmla="*/ 1069131 h 1688976"/>
                <a:gd name="connsiteX34-4401" fmla="*/ 41856 w 1395174"/>
                <a:gd name="connsiteY34-4402" fmla="*/ 1136295 h 1688976"/>
                <a:gd name="connsiteX35-4403" fmla="*/ 97667 w 1395174"/>
                <a:gd name="connsiteY35-4404" fmla="*/ 1260290 h 1688976"/>
                <a:gd name="connsiteX36-4405" fmla="*/ 131153 w 1395174"/>
                <a:gd name="connsiteY36-4406" fmla="*/ 1317120 h 1688976"/>
                <a:gd name="connsiteX37-4407" fmla="*/ 189751 w 1395174"/>
                <a:gd name="connsiteY37-4408" fmla="*/ 1392032 h 1688976"/>
                <a:gd name="connsiteX38-4409" fmla="*/ 259514 w 1395174"/>
                <a:gd name="connsiteY38-4410" fmla="*/ 1472114 h 1688976"/>
                <a:gd name="connsiteX39-4411" fmla="*/ 340437 w 1395174"/>
                <a:gd name="connsiteY39-4412" fmla="*/ 1547027 h 1688976"/>
                <a:gd name="connsiteX40-4413" fmla="*/ 432524 w 1395174"/>
                <a:gd name="connsiteY40-4414" fmla="*/ 1601275 h 1688976"/>
                <a:gd name="connsiteX41-4415" fmla="*/ 491124 w 1395174"/>
                <a:gd name="connsiteY41-4416" fmla="*/ 1634856 h 1688976"/>
                <a:gd name="connsiteX42-4417" fmla="*/ 608431 w 1395174"/>
                <a:gd name="connsiteY42-4418" fmla="*/ 1688976 h 1688976"/>
                <a:gd name="connsiteX43" fmla="*/ 612054 w 1395174"/>
                <a:gd name="connsiteY43" fmla="*/ 1686519 h 1688976"/>
                <a:gd name="connsiteX0-4419" fmla="*/ 612054 w 1395174"/>
                <a:gd name="connsiteY0-4420" fmla="*/ 1686519 h 1688976"/>
                <a:gd name="connsiteX1-4421" fmla="*/ 612054 w 1395174"/>
                <a:gd name="connsiteY1-4422" fmla="*/ 1686519 h 1688976"/>
                <a:gd name="connsiteX2-4423" fmla="*/ 532383 w 1395174"/>
                <a:gd name="connsiteY2-4424" fmla="*/ 1600212 h 1688976"/>
                <a:gd name="connsiteX3-4425" fmla="*/ 502285 w 1395174"/>
                <a:gd name="connsiteY3-4426" fmla="*/ 1528945 h 1688976"/>
                <a:gd name="connsiteX4-4427" fmla="*/ 491123 w 1395174"/>
                <a:gd name="connsiteY4-4428" fmla="*/ 1477280 h 1688976"/>
                <a:gd name="connsiteX5-4429" fmla="*/ 468800 w 1395174"/>
                <a:gd name="connsiteY5-4430" fmla="*/ 1415283 h 1688976"/>
                <a:gd name="connsiteX6-4431" fmla="*/ 456754 w 1395174"/>
                <a:gd name="connsiteY6-4432" fmla="*/ 1353314 h 1688976"/>
                <a:gd name="connsiteX7-4433" fmla="*/ 466009 w 1395174"/>
                <a:gd name="connsiteY7-4434" fmla="*/ 1255123 h 1688976"/>
                <a:gd name="connsiteX8-4435" fmla="*/ 485911 w 1395174"/>
                <a:gd name="connsiteY8-4436" fmla="*/ 1157215 h 1688976"/>
                <a:gd name="connsiteX9-4437" fmla="*/ 540183 w 1395174"/>
                <a:gd name="connsiteY9-4438" fmla="*/ 1039261 h 1688976"/>
                <a:gd name="connsiteX10-4439" fmla="*/ 625066 w 1395174"/>
                <a:gd name="connsiteY10-4440" fmla="*/ 965802 h 1688976"/>
                <a:gd name="connsiteX11-4441" fmla="*/ 694828 w 1395174"/>
                <a:gd name="connsiteY11-4442" fmla="*/ 921888 h 1688976"/>
                <a:gd name="connsiteX12-4443" fmla="*/ 777197 w 1395174"/>
                <a:gd name="connsiteY12-4444" fmla="*/ 887716 h 1688976"/>
                <a:gd name="connsiteX13-4445" fmla="*/ 901323 w 1395174"/>
                <a:gd name="connsiteY13-4446" fmla="*/ 872807 h 1688976"/>
                <a:gd name="connsiteX14-4447" fmla="*/ 979456 w 1395174"/>
                <a:gd name="connsiteY14-4448" fmla="*/ 870224 h 1688976"/>
                <a:gd name="connsiteX15-4449" fmla="*/ 1070197 w 1395174"/>
                <a:gd name="connsiteY15-4450" fmla="*/ 856718 h 1688976"/>
                <a:gd name="connsiteX16-4451" fmla="*/ 1236179 w 1395174"/>
                <a:gd name="connsiteY16-4452" fmla="*/ 756561 h 1688976"/>
                <a:gd name="connsiteX17-4453" fmla="*/ 1361751 w 1395174"/>
                <a:gd name="connsiteY17-4454" fmla="*/ 586068 h 1688976"/>
                <a:gd name="connsiteX18-4455" fmla="*/ 1392554 w 1395174"/>
                <a:gd name="connsiteY18-4456" fmla="*/ 451613 h 1688976"/>
                <a:gd name="connsiteX19-4457" fmla="*/ 1386865 w 1395174"/>
                <a:gd name="connsiteY19-4458" fmla="*/ 322581 h 1688976"/>
                <a:gd name="connsiteX20-4459" fmla="*/ 1292096 w 1395174"/>
                <a:gd name="connsiteY20-4460" fmla="*/ 126128 h 1688976"/>
                <a:gd name="connsiteX21-4461" fmla="*/ 1169209 w 1395174"/>
                <a:gd name="connsiteY21-4462" fmla="*/ 43592 h 1688976"/>
                <a:gd name="connsiteX22-4463" fmla="*/ 1010151 w 1395174"/>
                <a:gd name="connsiteY22-4464" fmla="*/ 4843 h 1688976"/>
                <a:gd name="connsiteX23-4465" fmla="*/ 901323 w 1395174"/>
                <a:gd name="connsiteY23-4466" fmla="*/ 4844 h 1688976"/>
                <a:gd name="connsiteX24-4467" fmla="*/ 725523 w 1395174"/>
                <a:gd name="connsiteY24-4468" fmla="*/ 35843 h 1688976"/>
                <a:gd name="connsiteX25-4469" fmla="*/ 599951 w 1395174"/>
                <a:gd name="connsiteY25-4470" fmla="*/ 66840 h 1688976"/>
                <a:gd name="connsiteX26-4471" fmla="*/ 440894 w 1395174"/>
                <a:gd name="connsiteY26-4472" fmla="*/ 144336 h 1688976"/>
                <a:gd name="connsiteX27-4473" fmla="*/ 265095 w 1395174"/>
                <a:gd name="connsiteY27-4474" fmla="*/ 276081 h 1688976"/>
                <a:gd name="connsiteX28-4475" fmla="*/ 139523 w 1395174"/>
                <a:gd name="connsiteY28-4476" fmla="*/ 438824 h 1688976"/>
                <a:gd name="connsiteX29-4477" fmla="*/ 64180 w 1395174"/>
                <a:gd name="connsiteY29-4478" fmla="*/ 570569 h 1688976"/>
                <a:gd name="connsiteX30-4479" fmla="*/ 22324 w 1395174"/>
                <a:gd name="connsiteY30-4480" fmla="*/ 717813 h 1688976"/>
                <a:gd name="connsiteX31-4481" fmla="*/ 5579 w 1395174"/>
                <a:gd name="connsiteY31-4482" fmla="*/ 834058 h 1688976"/>
                <a:gd name="connsiteX32-4483" fmla="*/ 0 w 1395174"/>
                <a:gd name="connsiteY32-4484" fmla="*/ 934805 h 1688976"/>
                <a:gd name="connsiteX33-4485" fmla="*/ 5581 w 1395174"/>
                <a:gd name="connsiteY33-4486" fmla="*/ 989052 h 1688976"/>
                <a:gd name="connsiteX34-4487" fmla="*/ 22324 w 1395174"/>
                <a:gd name="connsiteY34-4488" fmla="*/ 1069131 h 1688976"/>
                <a:gd name="connsiteX35-4489" fmla="*/ 41856 w 1395174"/>
                <a:gd name="connsiteY35-4490" fmla="*/ 1136295 h 1688976"/>
                <a:gd name="connsiteX36-4491" fmla="*/ 97667 w 1395174"/>
                <a:gd name="connsiteY36-4492" fmla="*/ 1260290 h 1688976"/>
                <a:gd name="connsiteX37-4493" fmla="*/ 131153 w 1395174"/>
                <a:gd name="connsiteY37-4494" fmla="*/ 1317120 h 1688976"/>
                <a:gd name="connsiteX38-4495" fmla="*/ 189751 w 1395174"/>
                <a:gd name="connsiteY38-4496" fmla="*/ 1392032 h 1688976"/>
                <a:gd name="connsiteX39-4497" fmla="*/ 259514 w 1395174"/>
                <a:gd name="connsiteY39-4498" fmla="*/ 1472114 h 1688976"/>
                <a:gd name="connsiteX40-4499" fmla="*/ 340437 w 1395174"/>
                <a:gd name="connsiteY40-4500" fmla="*/ 1547027 h 1688976"/>
                <a:gd name="connsiteX41-4501" fmla="*/ 432524 w 1395174"/>
                <a:gd name="connsiteY41-4502" fmla="*/ 1601275 h 1688976"/>
                <a:gd name="connsiteX42-4503" fmla="*/ 491124 w 1395174"/>
                <a:gd name="connsiteY42-4504" fmla="*/ 1634856 h 1688976"/>
                <a:gd name="connsiteX43-4505" fmla="*/ 608431 w 1395174"/>
                <a:gd name="connsiteY43-4506" fmla="*/ 1688976 h 1688976"/>
                <a:gd name="connsiteX44" fmla="*/ 612054 w 1395174"/>
                <a:gd name="connsiteY44" fmla="*/ 1686519 h 1688976"/>
                <a:gd name="connsiteX0-4507" fmla="*/ 612054 w 1395174"/>
                <a:gd name="connsiteY0-4508" fmla="*/ 1686519 h 1688976"/>
                <a:gd name="connsiteX1-4509" fmla="*/ 612054 w 1395174"/>
                <a:gd name="connsiteY1-4510" fmla="*/ 1686519 h 1688976"/>
                <a:gd name="connsiteX2-4511" fmla="*/ 532383 w 1395174"/>
                <a:gd name="connsiteY2-4512" fmla="*/ 1600212 h 1688976"/>
                <a:gd name="connsiteX3-4513" fmla="*/ 502285 w 1395174"/>
                <a:gd name="connsiteY3-4514" fmla="*/ 1528945 h 1688976"/>
                <a:gd name="connsiteX4-4515" fmla="*/ 491123 w 1395174"/>
                <a:gd name="connsiteY4-4516" fmla="*/ 1477280 h 1688976"/>
                <a:gd name="connsiteX5-4517" fmla="*/ 468800 w 1395174"/>
                <a:gd name="connsiteY5-4518" fmla="*/ 1415283 h 1688976"/>
                <a:gd name="connsiteX6-4519" fmla="*/ 456754 w 1395174"/>
                <a:gd name="connsiteY6-4520" fmla="*/ 1353314 h 1688976"/>
                <a:gd name="connsiteX7-4521" fmla="*/ 466009 w 1395174"/>
                <a:gd name="connsiteY7-4522" fmla="*/ 1255123 h 1688976"/>
                <a:gd name="connsiteX8-4523" fmla="*/ 485911 w 1395174"/>
                <a:gd name="connsiteY8-4524" fmla="*/ 1157215 h 1688976"/>
                <a:gd name="connsiteX9-4525" fmla="*/ 540183 w 1395174"/>
                <a:gd name="connsiteY9-4526" fmla="*/ 1039261 h 1688976"/>
                <a:gd name="connsiteX10-4527" fmla="*/ 625066 w 1395174"/>
                <a:gd name="connsiteY10-4528" fmla="*/ 965802 h 1688976"/>
                <a:gd name="connsiteX11-4529" fmla="*/ 694828 w 1395174"/>
                <a:gd name="connsiteY11-4530" fmla="*/ 921888 h 1688976"/>
                <a:gd name="connsiteX12-4531" fmla="*/ 777197 w 1395174"/>
                <a:gd name="connsiteY12-4532" fmla="*/ 887716 h 1688976"/>
                <a:gd name="connsiteX13-4533" fmla="*/ 901323 w 1395174"/>
                <a:gd name="connsiteY13-4534" fmla="*/ 872807 h 1688976"/>
                <a:gd name="connsiteX14-4535" fmla="*/ 979456 w 1395174"/>
                <a:gd name="connsiteY14-4536" fmla="*/ 870224 h 1688976"/>
                <a:gd name="connsiteX15-4537" fmla="*/ 1070197 w 1395174"/>
                <a:gd name="connsiteY15-4538" fmla="*/ 856718 h 1688976"/>
                <a:gd name="connsiteX16-4539" fmla="*/ 1160837 w 1395174"/>
                <a:gd name="connsiteY16-4540" fmla="*/ 805643 h 1688976"/>
                <a:gd name="connsiteX17-4541" fmla="*/ 1236179 w 1395174"/>
                <a:gd name="connsiteY17-4542" fmla="*/ 756561 h 1688976"/>
                <a:gd name="connsiteX18-4543" fmla="*/ 1361751 w 1395174"/>
                <a:gd name="connsiteY18-4544" fmla="*/ 586068 h 1688976"/>
                <a:gd name="connsiteX19-4545" fmla="*/ 1392554 w 1395174"/>
                <a:gd name="connsiteY19-4546" fmla="*/ 451613 h 1688976"/>
                <a:gd name="connsiteX20-4547" fmla="*/ 1386865 w 1395174"/>
                <a:gd name="connsiteY20-4548" fmla="*/ 322581 h 1688976"/>
                <a:gd name="connsiteX21-4549" fmla="*/ 1292096 w 1395174"/>
                <a:gd name="connsiteY21-4550" fmla="*/ 126128 h 1688976"/>
                <a:gd name="connsiteX22-4551" fmla="*/ 1169209 w 1395174"/>
                <a:gd name="connsiteY22-4552" fmla="*/ 43592 h 1688976"/>
                <a:gd name="connsiteX23-4553" fmla="*/ 1010151 w 1395174"/>
                <a:gd name="connsiteY23-4554" fmla="*/ 4843 h 1688976"/>
                <a:gd name="connsiteX24-4555" fmla="*/ 901323 w 1395174"/>
                <a:gd name="connsiteY24-4556" fmla="*/ 4844 h 1688976"/>
                <a:gd name="connsiteX25-4557" fmla="*/ 725523 w 1395174"/>
                <a:gd name="connsiteY25-4558" fmla="*/ 35843 h 1688976"/>
                <a:gd name="connsiteX26-4559" fmla="*/ 599951 w 1395174"/>
                <a:gd name="connsiteY26-4560" fmla="*/ 66840 h 1688976"/>
                <a:gd name="connsiteX27-4561" fmla="*/ 440894 w 1395174"/>
                <a:gd name="connsiteY27-4562" fmla="*/ 144336 h 1688976"/>
                <a:gd name="connsiteX28-4563" fmla="*/ 265095 w 1395174"/>
                <a:gd name="connsiteY28-4564" fmla="*/ 276081 h 1688976"/>
                <a:gd name="connsiteX29-4565" fmla="*/ 139523 w 1395174"/>
                <a:gd name="connsiteY29-4566" fmla="*/ 438824 h 1688976"/>
                <a:gd name="connsiteX30-4567" fmla="*/ 64180 w 1395174"/>
                <a:gd name="connsiteY30-4568" fmla="*/ 570569 h 1688976"/>
                <a:gd name="connsiteX31-4569" fmla="*/ 22324 w 1395174"/>
                <a:gd name="connsiteY31-4570" fmla="*/ 717813 h 1688976"/>
                <a:gd name="connsiteX32-4571" fmla="*/ 5579 w 1395174"/>
                <a:gd name="connsiteY32-4572" fmla="*/ 834058 h 1688976"/>
                <a:gd name="connsiteX33-4573" fmla="*/ 0 w 1395174"/>
                <a:gd name="connsiteY33-4574" fmla="*/ 934805 h 1688976"/>
                <a:gd name="connsiteX34-4575" fmla="*/ 5581 w 1395174"/>
                <a:gd name="connsiteY34-4576" fmla="*/ 989052 h 1688976"/>
                <a:gd name="connsiteX35-4577" fmla="*/ 22324 w 1395174"/>
                <a:gd name="connsiteY35-4578" fmla="*/ 1069131 h 1688976"/>
                <a:gd name="connsiteX36-4579" fmla="*/ 41856 w 1395174"/>
                <a:gd name="connsiteY36-4580" fmla="*/ 1136295 h 1688976"/>
                <a:gd name="connsiteX37-4581" fmla="*/ 97667 w 1395174"/>
                <a:gd name="connsiteY37-4582" fmla="*/ 1260290 h 1688976"/>
                <a:gd name="connsiteX38-4583" fmla="*/ 131153 w 1395174"/>
                <a:gd name="connsiteY38-4584" fmla="*/ 1317120 h 1688976"/>
                <a:gd name="connsiteX39-4585" fmla="*/ 189751 w 1395174"/>
                <a:gd name="connsiteY39-4586" fmla="*/ 1392032 h 1688976"/>
                <a:gd name="connsiteX40-4587" fmla="*/ 259514 w 1395174"/>
                <a:gd name="connsiteY40-4588" fmla="*/ 1472114 h 1688976"/>
                <a:gd name="connsiteX41-4589" fmla="*/ 340437 w 1395174"/>
                <a:gd name="connsiteY41-4590" fmla="*/ 1547027 h 1688976"/>
                <a:gd name="connsiteX42-4591" fmla="*/ 432524 w 1395174"/>
                <a:gd name="connsiteY42-4592" fmla="*/ 1601275 h 1688976"/>
                <a:gd name="connsiteX43-4593" fmla="*/ 491124 w 1395174"/>
                <a:gd name="connsiteY43-4594" fmla="*/ 1634856 h 1688976"/>
                <a:gd name="connsiteX44-4595" fmla="*/ 608431 w 1395174"/>
                <a:gd name="connsiteY44-4596" fmla="*/ 1688976 h 1688976"/>
                <a:gd name="connsiteX45" fmla="*/ 612054 w 1395174"/>
                <a:gd name="connsiteY45" fmla="*/ 1686519 h 1688976"/>
                <a:gd name="connsiteX0-4597" fmla="*/ 612054 w 1395174"/>
                <a:gd name="connsiteY0-4598" fmla="*/ 1686519 h 1688976"/>
                <a:gd name="connsiteX1-4599" fmla="*/ 612054 w 1395174"/>
                <a:gd name="connsiteY1-4600" fmla="*/ 1686519 h 1688976"/>
                <a:gd name="connsiteX2-4601" fmla="*/ 532383 w 1395174"/>
                <a:gd name="connsiteY2-4602" fmla="*/ 1600212 h 1688976"/>
                <a:gd name="connsiteX3-4603" fmla="*/ 502285 w 1395174"/>
                <a:gd name="connsiteY3-4604" fmla="*/ 1528945 h 1688976"/>
                <a:gd name="connsiteX4-4605" fmla="*/ 491123 w 1395174"/>
                <a:gd name="connsiteY4-4606" fmla="*/ 1477280 h 1688976"/>
                <a:gd name="connsiteX5-4607" fmla="*/ 468800 w 1395174"/>
                <a:gd name="connsiteY5-4608" fmla="*/ 1415283 h 1688976"/>
                <a:gd name="connsiteX6-4609" fmla="*/ 456754 w 1395174"/>
                <a:gd name="connsiteY6-4610" fmla="*/ 1353314 h 1688976"/>
                <a:gd name="connsiteX7-4611" fmla="*/ 466009 w 1395174"/>
                <a:gd name="connsiteY7-4612" fmla="*/ 1255123 h 1688976"/>
                <a:gd name="connsiteX8-4613" fmla="*/ 485911 w 1395174"/>
                <a:gd name="connsiteY8-4614" fmla="*/ 1157215 h 1688976"/>
                <a:gd name="connsiteX9-4615" fmla="*/ 540183 w 1395174"/>
                <a:gd name="connsiteY9-4616" fmla="*/ 1039261 h 1688976"/>
                <a:gd name="connsiteX10-4617" fmla="*/ 625066 w 1395174"/>
                <a:gd name="connsiteY10-4618" fmla="*/ 965802 h 1688976"/>
                <a:gd name="connsiteX11-4619" fmla="*/ 694828 w 1395174"/>
                <a:gd name="connsiteY11-4620" fmla="*/ 921888 h 1688976"/>
                <a:gd name="connsiteX12-4621" fmla="*/ 777197 w 1395174"/>
                <a:gd name="connsiteY12-4622" fmla="*/ 887716 h 1688976"/>
                <a:gd name="connsiteX13-4623" fmla="*/ 901323 w 1395174"/>
                <a:gd name="connsiteY13-4624" fmla="*/ 872807 h 1688976"/>
                <a:gd name="connsiteX14-4625" fmla="*/ 979456 w 1395174"/>
                <a:gd name="connsiteY14-4626" fmla="*/ 870224 h 1688976"/>
                <a:gd name="connsiteX15-4627" fmla="*/ 1070197 w 1395174"/>
                <a:gd name="connsiteY15-4628" fmla="*/ 856718 h 1688976"/>
                <a:gd name="connsiteX16-4629" fmla="*/ 1160837 w 1395174"/>
                <a:gd name="connsiteY16-4630" fmla="*/ 805643 h 1688976"/>
                <a:gd name="connsiteX17-4631" fmla="*/ 1236179 w 1395174"/>
                <a:gd name="connsiteY17-4632" fmla="*/ 756561 h 1688976"/>
                <a:gd name="connsiteX18-4633" fmla="*/ 1308733 w 1395174"/>
                <a:gd name="connsiteY18-4634" fmla="*/ 658399 h 1688976"/>
                <a:gd name="connsiteX19-4635" fmla="*/ 1361751 w 1395174"/>
                <a:gd name="connsiteY19-4636" fmla="*/ 586068 h 1688976"/>
                <a:gd name="connsiteX20-4637" fmla="*/ 1392554 w 1395174"/>
                <a:gd name="connsiteY20-4638" fmla="*/ 451613 h 1688976"/>
                <a:gd name="connsiteX21-4639" fmla="*/ 1386865 w 1395174"/>
                <a:gd name="connsiteY21-4640" fmla="*/ 322581 h 1688976"/>
                <a:gd name="connsiteX22-4641" fmla="*/ 1292096 w 1395174"/>
                <a:gd name="connsiteY22-4642" fmla="*/ 126128 h 1688976"/>
                <a:gd name="connsiteX23-4643" fmla="*/ 1169209 w 1395174"/>
                <a:gd name="connsiteY23-4644" fmla="*/ 43592 h 1688976"/>
                <a:gd name="connsiteX24-4645" fmla="*/ 1010151 w 1395174"/>
                <a:gd name="connsiteY24-4646" fmla="*/ 4843 h 1688976"/>
                <a:gd name="connsiteX25-4647" fmla="*/ 901323 w 1395174"/>
                <a:gd name="connsiteY25-4648" fmla="*/ 4844 h 1688976"/>
                <a:gd name="connsiteX26-4649" fmla="*/ 725523 w 1395174"/>
                <a:gd name="connsiteY26-4650" fmla="*/ 35843 h 1688976"/>
                <a:gd name="connsiteX27-4651" fmla="*/ 599951 w 1395174"/>
                <a:gd name="connsiteY27-4652" fmla="*/ 66840 h 1688976"/>
                <a:gd name="connsiteX28-4653" fmla="*/ 440894 w 1395174"/>
                <a:gd name="connsiteY28-4654" fmla="*/ 144336 h 1688976"/>
                <a:gd name="connsiteX29-4655" fmla="*/ 265095 w 1395174"/>
                <a:gd name="connsiteY29-4656" fmla="*/ 276081 h 1688976"/>
                <a:gd name="connsiteX30-4657" fmla="*/ 139523 w 1395174"/>
                <a:gd name="connsiteY30-4658" fmla="*/ 438824 h 1688976"/>
                <a:gd name="connsiteX31-4659" fmla="*/ 64180 w 1395174"/>
                <a:gd name="connsiteY31-4660" fmla="*/ 570569 h 1688976"/>
                <a:gd name="connsiteX32-4661" fmla="*/ 22324 w 1395174"/>
                <a:gd name="connsiteY32-4662" fmla="*/ 717813 h 1688976"/>
                <a:gd name="connsiteX33-4663" fmla="*/ 5579 w 1395174"/>
                <a:gd name="connsiteY33-4664" fmla="*/ 834058 h 1688976"/>
                <a:gd name="connsiteX34-4665" fmla="*/ 0 w 1395174"/>
                <a:gd name="connsiteY34-4666" fmla="*/ 934805 h 1688976"/>
                <a:gd name="connsiteX35-4667" fmla="*/ 5581 w 1395174"/>
                <a:gd name="connsiteY35-4668" fmla="*/ 989052 h 1688976"/>
                <a:gd name="connsiteX36-4669" fmla="*/ 22324 w 1395174"/>
                <a:gd name="connsiteY36-4670" fmla="*/ 1069131 h 1688976"/>
                <a:gd name="connsiteX37-4671" fmla="*/ 41856 w 1395174"/>
                <a:gd name="connsiteY37-4672" fmla="*/ 1136295 h 1688976"/>
                <a:gd name="connsiteX38-4673" fmla="*/ 97667 w 1395174"/>
                <a:gd name="connsiteY38-4674" fmla="*/ 1260290 h 1688976"/>
                <a:gd name="connsiteX39-4675" fmla="*/ 131153 w 1395174"/>
                <a:gd name="connsiteY39-4676" fmla="*/ 1317120 h 1688976"/>
                <a:gd name="connsiteX40-4677" fmla="*/ 189751 w 1395174"/>
                <a:gd name="connsiteY40-4678" fmla="*/ 1392032 h 1688976"/>
                <a:gd name="connsiteX41-4679" fmla="*/ 259514 w 1395174"/>
                <a:gd name="connsiteY41-4680" fmla="*/ 1472114 h 1688976"/>
                <a:gd name="connsiteX42-4681" fmla="*/ 340437 w 1395174"/>
                <a:gd name="connsiteY42-4682" fmla="*/ 1547027 h 1688976"/>
                <a:gd name="connsiteX43-4683" fmla="*/ 432524 w 1395174"/>
                <a:gd name="connsiteY43-4684" fmla="*/ 1601275 h 1688976"/>
                <a:gd name="connsiteX44-4685" fmla="*/ 491124 w 1395174"/>
                <a:gd name="connsiteY44-4686" fmla="*/ 1634856 h 1688976"/>
                <a:gd name="connsiteX45-4687" fmla="*/ 608431 w 1395174"/>
                <a:gd name="connsiteY45-4688" fmla="*/ 1688976 h 1688976"/>
                <a:gd name="connsiteX46" fmla="*/ 612054 w 1395174"/>
                <a:gd name="connsiteY46" fmla="*/ 1686519 h 1688976"/>
                <a:gd name="connsiteX0-4689" fmla="*/ 612054 w 1395174"/>
                <a:gd name="connsiteY0-4690" fmla="*/ 1686519 h 1688976"/>
                <a:gd name="connsiteX1-4691" fmla="*/ 612054 w 1395174"/>
                <a:gd name="connsiteY1-4692" fmla="*/ 1686519 h 1688976"/>
                <a:gd name="connsiteX2-4693" fmla="*/ 532383 w 1395174"/>
                <a:gd name="connsiteY2-4694" fmla="*/ 1600212 h 1688976"/>
                <a:gd name="connsiteX3-4695" fmla="*/ 502285 w 1395174"/>
                <a:gd name="connsiteY3-4696" fmla="*/ 1528945 h 1688976"/>
                <a:gd name="connsiteX4-4697" fmla="*/ 491123 w 1395174"/>
                <a:gd name="connsiteY4-4698" fmla="*/ 1477280 h 1688976"/>
                <a:gd name="connsiteX5-4699" fmla="*/ 468800 w 1395174"/>
                <a:gd name="connsiteY5-4700" fmla="*/ 1415283 h 1688976"/>
                <a:gd name="connsiteX6-4701" fmla="*/ 456754 w 1395174"/>
                <a:gd name="connsiteY6-4702" fmla="*/ 1353314 h 1688976"/>
                <a:gd name="connsiteX7-4703" fmla="*/ 466009 w 1395174"/>
                <a:gd name="connsiteY7-4704" fmla="*/ 1255123 h 1688976"/>
                <a:gd name="connsiteX8-4705" fmla="*/ 485911 w 1395174"/>
                <a:gd name="connsiteY8-4706" fmla="*/ 1157215 h 1688976"/>
                <a:gd name="connsiteX9-4707" fmla="*/ 540183 w 1395174"/>
                <a:gd name="connsiteY9-4708" fmla="*/ 1039261 h 1688976"/>
                <a:gd name="connsiteX10-4709" fmla="*/ 625066 w 1395174"/>
                <a:gd name="connsiteY10-4710" fmla="*/ 965802 h 1688976"/>
                <a:gd name="connsiteX11-4711" fmla="*/ 694828 w 1395174"/>
                <a:gd name="connsiteY11-4712" fmla="*/ 921888 h 1688976"/>
                <a:gd name="connsiteX12-4713" fmla="*/ 777197 w 1395174"/>
                <a:gd name="connsiteY12-4714" fmla="*/ 887716 h 1688976"/>
                <a:gd name="connsiteX13-4715" fmla="*/ 901323 w 1395174"/>
                <a:gd name="connsiteY13-4716" fmla="*/ 872807 h 1688976"/>
                <a:gd name="connsiteX14-4717" fmla="*/ 979456 w 1395174"/>
                <a:gd name="connsiteY14-4718" fmla="*/ 870224 h 1688976"/>
                <a:gd name="connsiteX15-4719" fmla="*/ 1070197 w 1395174"/>
                <a:gd name="connsiteY15-4720" fmla="*/ 856718 h 1688976"/>
                <a:gd name="connsiteX16-4721" fmla="*/ 1160837 w 1395174"/>
                <a:gd name="connsiteY16-4722" fmla="*/ 805643 h 1688976"/>
                <a:gd name="connsiteX17-4723" fmla="*/ 1236179 w 1395174"/>
                <a:gd name="connsiteY17-4724" fmla="*/ 756561 h 1688976"/>
                <a:gd name="connsiteX18-4725" fmla="*/ 1317104 w 1395174"/>
                <a:gd name="connsiteY18-4726" fmla="*/ 671315 h 1688976"/>
                <a:gd name="connsiteX19-4727" fmla="*/ 1361751 w 1395174"/>
                <a:gd name="connsiteY19-4728" fmla="*/ 586068 h 1688976"/>
                <a:gd name="connsiteX20-4729" fmla="*/ 1392554 w 1395174"/>
                <a:gd name="connsiteY20-4730" fmla="*/ 451613 h 1688976"/>
                <a:gd name="connsiteX21-4731" fmla="*/ 1386865 w 1395174"/>
                <a:gd name="connsiteY21-4732" fmla="*/ 322581 h 1688976"/>
                <a:gd name="connsiteX22-4733" fmla="*/ 1292096 w 1395174"/>
                <a:gd name="connsiteY22-4734" fmla="*/ 126128 h 1688976"/>
                <a:gd name="connsiteX23-4735" fmla="*/ 1169209 w 1395174"/>
                <a:gd name="connsiteY23-4736" fmla="*/ 43592 h 1688976"/>
                <a:gd name="connsiteX24-4737" fmla="*/ 1010151 w 1395174"/>
                <a:gd name="connsiteY24-4738" fmla="*/ 4843 h 1688976"/>
                <a:gd name="connsiteX25-4739" fmla="*/ 901323 w 1395174"/>
                <a:gd name="connsiteY25-4740" fmla="*/ 4844 h 1688976"/>
                <a:gd name="connsiteX26-4741" fmla="*/ 725523 w 1395174"/>
                <a:gd name="connsiteY26-4742" fmla="*/ 35843 h 1688976"/>
                <a:gd name="connsiteX27-4743" fmla="*/ 599951 w 1395174"/>
                <a:gd name="connsiteY27-4744" fmla="*/ 66840 h 1688976"/>
                <a:gd name="connsiteX28-4745" fmla="*/ 440894 w 1395174"/>
                <a:gd name="connsiteY28-4746" fmla="*/ 144336 h 1688976"/>
                <a:gd name="connsiteX29-4747" fmla="*/ 265095 w 1395174"/>
                <a:gd name="connsiteY29-4748" fmla="*/ 276081 h 1688976"/>
                <a:gd name="connsiteX30-4749" fmla="*/ 139523 w 1395174"/>
                <a:gd name="connsiteY30-4750" fmla="*/ 438824 h 1688976"/>
                <a:gd name="connsiteX31-4751" fmla="*/ 64180 w 1395174"/>
                <a:gd name="connsiteY31-4752" fmla="*/ 570569 h 1688976"/>
                <a:gd name="connsiteX32-4753" fmla="*/ 22324 w 1395174"/>
                <a:gd name="connsiteY32-4754" fmla="*/ 717813 h 1688976"/>
                <a:gd name="connsiteX33-4755" fmla="*/ 5579 w 1395174"/>
                <a:gd name="connsiteY33-4756" fmla="*/ 834058 h 1688976"/>
                <a:gd name="connsiteX34-4757" fmla="*/ 0 w 1395174"/>
                <a:gd name="connsiteY34-4758" fmla="*/ 934805 h 1688976"/>
                <a:gd name="connsiteX35-4759" fmla="*/ 5581 w 1395174"/>
                <a:gd name="connsiteY35-4760" fmla="*/ 989052 h 1688976"/>
                <a:gd name="connsiteX36-4761" fmla="*/ 22324 w 1395174"/>
                <a:gd name="connsiteY36-4762" fmla="*/ 1069131 h 1688976"/>
                <a:gd name="connsiteX37-4763" fmla="*/ 41856 w 1395174"/>
                <a:gd name="connsiteY37-4764" fmla="*/ 1136295 h 1688976"/>
                <a:gd name="connsiteX38-4765" fmla="*/ 97667 w 1395174"/>
                <a:gd name="connsiteY38-4766" fmla="*/ 1260290 h 1688976"/>
                <a:gd name="connsiteX39-4767" fmla="*/ 131153 w 1395174"/>
                <a:gd name="connsiteY39-4768" fmla="*/ 1317120 h 1688976"/>
                <a:gd name="connsiteX40-4769" fmla="*/ 189751 w 1395174"/>
                <a:gd name="connsiteY40-4770" fmla="*/ 1392032 h 1688976"/>
                <a:gd name="connsiteX41-4771" fmla="*/ 259514 w 1395174"/>
                <a:gd name="connsiteY41-4772" fmla="*/ 1472114 h 1688976"/>
                <a:gd name="connsiteX42-4773" fmla="*/ 340437 w 1395174"/>
                <a:gd name="connsiteY42-4774" fmla="*/ 1547027 h 1688976"/>
                <a:gd name="connsiteX43-4775" fmla="*/ 432524 w 1395174"/>
                <a:gd name="connsiteY43-4776" fmla="*/ 1601275 h 1688976"/>
                <a:gd name="connsiteX44-4777" fmla="*/ 491124 w 1395174"/>
                <a:gd name="connsiteY44-4778" fmla="*/ 1634856 h 1688976"/>
                <a:gd name="connsiteX45-4779" fmla="*/ 608431 w 1395174"/>
                <a:gd name="connsiteY45-4780" fmla="*/ 1688976 h 1688976"/>
                <a:gd name="connsiteX46-4781" fmla="*/ 612054 w 1395174"/>
                <a:gd name="connsiteY46-4782" fmla="*/ 1686519 h 1688976"/>
                <a:gd name="connsiteX0-4783" fmla="*/ 612054 w 1394597"/>
                <a:gd name="connsiteY0-4784" fmla="*/ 1686519 h 1688976"/>
                <a:gd name="connsiteX1-4785" fmla="*/ 612054 w 1394597"/>
                <a:gd name="connsiteY1-4786" fmla="*/ 1686519 h 1688976"/>
                <a:gd name="connsiteX2-4787" fmla="*/ 532383 w 1394597"/>
                <a:gd name="connsiteY2-4788" fmla="*/ 1600212 h 1688976"/>
                <a:gd name="connsiteX3-4789" fmla="*/ 502285 w 1394597"/>
                <a:gd name="connsiteY3-4790" fmla="*/ 1528945 h 1688976"/>
                <a:gd name="connsiteX4-4791" fmla="*/ 491123 w 1394597"/>
                <a:gd name="connsiteY4-4792" fmla="*/ 1477280 h 1688976"/>
                <a:gd name="connsiteX5-4793" fmla="*/ 468800 w 1394597"/>
                <a:gd name="connsiteY5-4794" fmla="*/ 1415283 h 1688976"/>
                <a:gd name="connsiteX6-4795" fmla="*/ 456754 w 1394597"/>
                <a:gd name="connsiteY6-4796" fmla="*/ 1353314 h 1688976"/>
                <a:gd name="connsiteX7-4797" fmla="*/ 466009 w 1394597"/>
                <a:gd name="connsiteY7-4798" fmla="*/ 1255123 h 1688976"/>
                <a:gd name="connsiteX8-4799" fmla="*/ 485911 w 1394597"/>
                <a:gd name="connsiteY8-4800" fmla="*/ 1157215 h 1688976"/>
                <a:gd name="connsiteX9-4801" fmla="*/ 540183 w 1394597"/>
                <a:gd name="connsiteY9-4802" fmla="*/ 1039261 h 1688976"/>
                <a:gd name="connsiteX10-4803" fmla="*/ 625066 w 1394597"/>
                <a:gd name="connsiteY10-4804" fmla="*/ 965802 h 1688976"/>
                <a:gd name="connsiteX11-4805" fmla="*/ 694828 w 1394597"/>
                <a:gd name="connsiteY11-4806" fmla="*/ 921888 h 1688976"/>
                <a:gd name="connsiteX12-4807" fmla="*/ 777197 w 1394597"/>
                <a:gd name="connsiteY12-4808" fmla="*/ 887716 h 1688976"/>
                <a:gd name="connsiteX13-4809" fmla="*/ 901323 w 1394597"/>
                <a:gd name="connsiteY13-4810" fmla="*/ 872807 h 1688976"/>
                <a:gd name="connsiteX14-4811" fmla="*/ 979456 w 1394597"/>
                <a:gd name="connsiteY14-4812" fmla="*/ 870224 h 1688976"/>
                <a:gd name="connsiteX15-4813" fmla="*/ 1070197 w 1394597"/>
                <a:gd name="connsiteY15-4814" fmla="*/ 856718 h 1688976"/>
                <a:gd name="connsiteX16-4815" fmla="*/ 1160837 w 1394597"/>
                <a:gd name="connsiteY16-4816" fmla="*/ 805643 h 1688976"/>
                <a:gd name="connsiteX17-4817" fmla="*/ 1236179 w 1394597"/>
                <a:gd name="connsiteY17-4818" fmla="*/ 756561 h 1688976"/>
                <a:gd name="connsiteX18-4819" fmla="*/ 1317104 w 1394597"/>
                <a:gd name="connsiteY18-4820" fmla="*/ 671315 h 1688976"/>
                <a:gd name="connsiteX19-4821" fmla="*/ 1361751 w 1394597"/>
                <a:gd name="connsiteY19-4822" fmla="*/ 586068 h 1688976"/>
                <a:gd name="connsiteX20-4823" fmla="*/ 1392554 w 1394597"/>
                <a:gd name="connsiteY20-4824" fmla="*/ 451613 h 1688976"/>
                <a:gd name="connsiteX21-4825" fmla="*/ 1386865 w 1394597"/>
                <a:gd name="connsiteY21-4826" fmla="*/ 322581 h 1688976"/>
                <a:gd name="connsiteX22-4827" fmla="*/ 1347799 w 1394597"/>
                <a:gd name="connsiteY22-4828" fmla="*/ 216668 h 1688976"/>
                <a:gd name="connsiteX23-4829" fmla="*/ 1292096 w 1394597"/>
                <a:gd name="connsiteY23-4830" fmla="*/ 126128 h 1688976"/>
                <a:gd name="connsiteX24-4831" fmla="*/ 1169209 w 1394597"/>
                <a:gd name="connsiteY24-4832" fmla="*/ 43592 h 1688976"/>
                <a:gd name="connsiteX25-4833" fmla="*/ 1010151 w 1394597"/>
                <a:gd name="connsiteY25-4834" fmla="*/ 4843 h 1688976"/>
                <a:gd name="connsiteX26-4835" fmla="*/ 901323 w 1394597"/>
                <a:gd name="connsiteY26-4836" fmla="*/ 4844 h 1688976"/>
                <a:gd name="connsiteX27-4837" fmla="*/ 725523 w 1394597"/>
                <a:gd name="connsiteY27-4838" fmla="*/ 35843 h 1688976"/>
                <a:gd name="connsiteX28-4839" fmla="*/ 599951 w 1394597"/>
                <a:gd name="connsiteY28-4840" fmla="*/ 66840 h 1688976"/>
                <a:gd name="connsiteX29-4841" fmla="*/ 440894 w 1394597"/>
                <a:gd name="connsiteY29-4842" fmla="*/ 144336 h 1688976"/>
                <a:gd name="connsiteX30-4843" fmla="*/ 265095 w 1394597"/>
                <a:gd name="connsiteY30-4844" fmla="*/ 276081 h 1688976"/>
                <a:gd name="connsiteX31-4845" fmla="*/ 139523 w 1394597"/>
                <a:gd name="connsiteY31-4846" fmla="*/ 438824 h 1688976"/>
                <a:gd name="connsiteX32-4847" fmla="*/ 64180 w 1394597"/>
                <a:gd name="connsiteY32-4848" fmla="*/ 570569 h 1688976"/>
                <a:gd name="connsiteX33-4849" fmla="*/ 22324 w 1394597"/>
                <a:gd name="connsiteY33-4850" fmla="*/ 717813 h 1688976"/>
                <a:gd name="connsiteX34-4851" fmla="*/ 5579 w 1394597"/>
                <a:gd name="connsiteY34-4852" fmla="*/ 834058 h 1688976"/>
                <a:gd name="connsiteX35-4853" fmla="*/ 0 w 1394597"/>
                <a:gd name="connsiteY35-4854" fmla="*/ 934805 h 1688976"/>
                <a:gd name="connsiteX36-4855" fmla="*/ 5581 w 1394597"/>
                <a:gd name="connsiteY36-4856" fmla="*/ 989052 h 1688976"/>
                <a:gd name="connsiteX37-4857" fmla="*/ 22324 w 1394597"/>
                <a:gd name="connsiteY37-4858" fmla="*/ 1069131 h 1688976"/>
                <a:gd name="connsiteX38-4859" fmla="*/ 41856 w 1394597"/>
                <a:gd name="connsiteY38-4860" fmla="*/ 1136295 h 1688976"/>
                <a:gd name="connsiteX39-4861" fmla="*/ 97667 w 1394597"/>
                <a:gd name="connsiteY39-4862" fmla="*/ 1260290 h 1688976"/>
                <a:gd name="connsiteX40-4863" fmla="*/ 131153 w 1394597"/>
                <a:gd name="connsiteY40-4864" fmla="*/ 1317120 h 1688976"/>
                <a:gd name="connsiteX41-4865" fmla="*/ 189751 w 1394597"/>
                <a:gd name="connsiteY41-4866" fmla="*/ 1392032 h 1688976"/>
                <a:gd name="connsiteX42-4867" fmla="*/ 259514 w 1394597"/>
                <a:gd name="connsiteY42-4868" fmla="*/ 1472114 h 1688976"/>
                <a:gd name="connsiteX43-4869" fmla="*/ 340437 w 1394597"/>
                <a:gd name="connsiteY43-4870" fmla="*/ 1547027 h 1688976"/>
                <a:gd name="connsiteX44-4871" fmla="*/ 432524 w 1394597"/>
                <a:gd name="connsiteY44-4872" fmla="*/ 1601275 h 1688976"/>
                <a:gd name="connsiteX45-4873" fmla="*/ 491124 w 1394597"/>
                <a:gd name="connsiteY45-4874" fmla="*/ 1634856 h 1688976"/>
                <a:gd name="connsiteX46-4875" fmla="*/ 608431 w 1394597"/>
                <a:gd name="connsiteY46-4876" fmla="*/ 1688976 h 1688976"/>
                <a:gd name="connsiteX47" fmla="*/ 612054 w 1394597"/>
                <a:gd name="connsiteY47" fmla="*/ 1686519 h 1688976"/>
                <a:gd name="connsiteX0-4877" fmla="*/ 612054 w 1394597"/>
                <a:gd name="connsiteY0-4878" fmla="*/ 1686519 h 1688976"/>
                <a:gd name="connsiteX1-4879" fmla="*/ 612054 w 1394597"/>
                <a:gd name="connsiteY1-4880" fmla="*/ 1686519 h 1688976"/>
                <a:gd name="connsiteX2-4881" fmla="*/ 532383 w 1394597"/>
                <a:gd name="connsiteY2-4882" fmla="*/ 1600212 h 1688976"/>
                <a:gd name="connsiteX3-4883" fmla="*/ 502285 w 1394597"/>
                <a:gd name="connsiteY3-4884" fmla="*/ 1528945 h 1688976"/>
                <a:gd name="connsiteX4-4885" fmla="*/ 491123 w 1394597"/>
                <a:gd name="connsiteY4-4886" fmla="*/ 1477280 h 1688976"/>
                <a:gd name="connsiteX5-4887" fmla="*/ 468800 w 1394597"/>
                <a:gd name="connsiteY5-4888" fmla="*/ 1415283 h 1688976"/>
                <a:gd name="connsiteX6-4889" fmla="*/ 456754 w 1394597"/>
                <a:gd name="connsiteY6-4890" fmla="*/ 1353314 h 1688976"/>
                <a:gd name="connsiteX7-4891" fmla="*/ 466009 w 1394597"/>
                <a:gd name="connsiteY7-4892" fmla="*/ 1255123 h 1688976"/>
                <a:gd name="connsiteX8-4893" fmla="*/ 485911 w 1394597"/>
                <a:gd name="connsiteY8-4894" fmla="*/ 1157215 h 1688976"/>
                <a:gd name="connsiteX9-4895" fmla="*/ 540183 w 1394597"/>
                <a:gd name="connsiteY9-4896" fmla="*/ 1039261 h 1688976"/>
                <a:gd name="connsiteX10-4897" fmla="*/ 625066 w 1394597"/>
                <a:gd name="connsiteY10-4898" fmla="*/ 965802 h 1688976"/>
                <a:gd name="connsiteX11-4899" fmla="*/ 694828 w 1394597"/>
                <a:gd name="connsiteY11-4900" fmla="*/ 921888 h 1688976"/>
                <a:gd name="connsiteX12-4901" fmla="*/ 777197 w 1394597"/>
                <a:gd name="connsiteY12-4902" fmla="*/ 887716 h 1688976"/>
                <a:gd name="connsiteX13-4903" fmla="*/ 901323 w 1394597"/>
                <a:gd name="connsiteY13-4904" fmla="*/ 872807 h 1688976"/>
                <a:gd name="connsiteX14-4905" fmla="*/ 979456 w 1394597"/>
                <a:gd name="connsiteY14-4906" fmla="*/ 870224 h 1688976"/>
                <a:gd name="connsiteX15-4907" fmla="*/ 1070197 w 1394597"/>
                <a:gd name="connsiteY15-4908" fmla="*/ 856718 h 1688976"/>
                <a:gd name="connsiteX16-4909" fmla="*/ 1160837 w 1394597"/>
                <a:gd name="connsiteY16-4910" fmla="*/ 805643 h 1688976"/>
                <a:gd name="connsiteX17-4911" fmla="*/ 1236179 w 1394597"/>
                <a:gd name="connsiteY17-4912" fmla="*/ 756561 h 1688976"/>
                <a:gd name="connsiteX18-4913" fmla="*/ 1317104 w 1394597"/>
                <a:gd name="connsiteY18-4914" fmla="*/ 671315 h 1688976"/>
                <a:gd name="connsiteX19-4915" fmla="*/ 1361751 w 1394597"/>
                <a:gd name="connsiteY19-4916" fmla="*/ 586068 h 1688976"/>
                <a:gd name="connsiteX20-4917" fmla="*/ 1392554 w 1394597"/>
                <a:gd name="connsiteY20-4918" fmla="*/ 451613 h 1688976"/>
                <a:gd name="connsiteX21-4919" fmla="*/ 1386865 w 1394597"/>
                <a:gd name="connsiteY21-4920" fmla="*/ 322581 h 1688976"/>
                <a:gd name="connsiteX22-4921" fmla="*/ 1364542 w 1394597"/>
                <a:gd name="connsiteY22-4922" fmla="*/ 237333 h 1688976"/>
                <a:gd name="connsiteX23-4923" fmla="*/ 1292096 w 1394597"/>
                <a:gd name="connsiteY23-4924" fmla="*/ 126128 h 1688976"/>
                <a:gd name="connsiteX24-4925" fmla="*/ 1169209 w 1394597"/>
                <a:gd name="connsiteY24-4926" fmla="*/ 43592 h 1688976"/>
                <a:gd name="connsiteX25-4927" fmla="*/ 1010151 w 1394597"/>
                <a:gd name="connsiteY25-4928" fmla="*/ 4843 h 1688976"/>
                <a:gd name="connsiteX26-4929" fmla="*/ 901323 w 1394597"/>
                <a:gd name="connsiteY26-4930" fmla="*/ 4844 h 1688976"/>
                <a:gd name="connsiteX27-4931" fmla="*/ 725523 w 1394597"/>
                <a:gd name="connsiteY27-4932" fmla="*/ 35843 h 1688976"/>
                <a:gd name="connsiteX28-4933" fmla="*/ 599951 w 1394597"/>
                <a:gd name="connsiteY28-4934" fmla="*/ 66840 h 1688976"/>
                <a:gd name="connsiteX29-4935" fmla="*/ 440894 w 1394597"/>
                <a:gd name="connsiteY29-4936" fmla="*/ 144336 h 1688976"/>
                <a:gd name="connsiteX30-4937" fmla="*/ 265095 w 1394597"/>
                <a:gd name="connsiteY30-4938" fmla="*/ 276081 h 1688976"/>
                <a:gd name="connsiteX31-4939" fmla="*/ 139523 w 1394597"/>
                <a:gd name="connsiteY31-4940" fmla="*/ 438824 h 1688976"/>
                <a:gd name="connsiteX32-4941" fmla="*/ 64180 w 1394597"/>
                <a:gd name="connsiteY32-4942" fmla="*/ 570569 h 1688976"/>
                <a:gd name="connsiteX33-4943" fmla="*/ 22324 w 1394597"/>
                <a:gd name="connsiteY33-4944" fmla="*/ 717813 h 1688976"/>
                <a:gd name="connsiteX34-4945" fmla="*/ 5579 w 1394597"/>
                <a:gd name="connsiteY34-4946" fmla="*/ 834058 h 1688976"/>
                <a:gd name="connsiteX35-4947" fmla="*/ 0 w 1394597"/>
                <a:gd name="connsiteY35-4948" fmla="*/ 934805 h 1688976"/>
                <a:gd name="connsiteX36-4949" fmla="*/ 5581 w 1394597"/>
                <a:gd name="connsiteY36-4950" fmla="*/ 989052 h 1688976"/>
                <a:gd name="connsiteX37-4951" fmla="*/ 22324 w 1394597"/>
                <a:gd name="connsiteY37-4952" fmla="*/ 1069131 h 1688976"/>
                <a:gd name="connsiteX38-4953" fmla="*/ 41856 w 1394597"/>
                <a:gd name="connsiteY38-4954" fmla="*/ 1136295 h 1688976"/>
                <a:gd name="connsiteX39-4955" fmla="*/ 97667 w 1394597"/>
                <a:gd name="connsiteY39-4956" fmla="*/ 1260290 h 1688976"/>
                <a:gd name="connsiteX40-4957" fmla="*/ 131153 w 1394597"/>
                <a:gd name="connsiteY40-4958" fmla="*/ 1317120 h 1688976"/>
                <a:gd name="connsiteX41-4959" fmla="*/ 189751 w 1394597"/>
                <a:gd name="connsiteY41-4960" fmla="*/ 1392032 h 1688976"/>
                <a:gd name="connsiteX42-4961" fmla="*/ 259514 w 1394597"/>
                <a:gd name="connsiteY42-4962" fmla="*/ 1472114 h 1688976"/>
                <a:gd name="connsiteX43-4963" fmla="*/ 340437 w 1394597"/>
                <a:gd name="connsiteY43-4964" fmla="*/ 1547027 h 1688976"/>
                <a:gd name="connsiteX44-4965" fmla="*/ 432524 w 1394597"/>
                <a:gd name="connsiteY44-4966" fmla="*/ 1601275 h 1688976"/>
                <a:gd name="connsiteX45-4967" fmla="*/ 491124 w 1394597"/>
                <a:gd name="connsiteY45-4968" fmla="*/ 1634856 h 1688976"/>
                <a:gd name="connsiteX46-4969" fmla="*/ 608431 w 1394597"/>
                <a:gd name="connsiteY46-4970" fmla="*/ 1688976 h 1688976"/>
                <a:gd name="connsiteX47-4971" fmla="*/ 612054 w 1394597"/>
                <a:gd name="connsiteY47-4972" fmla="*/ 1686519 h 1688976"/>
                <a:gd name="connsiteX0-4973" fmla="*/ 612054 w 1395021"/>
                <a:gd name="connsiteY0-4974" fmla="*/ 1686519 h 1688976"/>
                <a:gd name="connsiteX1-4975" fmla="*/ 612054 w 1395021"/>
                <a:gd name="connsiteY1-4976" fmla="*/ 1686519 h 1688976"/>
                <a:gd name="connsiteX2-4977" fmla="*/ 532383 w 1395021"/>
                <a:gd name="connsiteY2-4978" fmla="*/ 1600212 h 1688976"/>
                <a:gd name="connsiteX3-4979" fmla="*/ 502285 w 1395021"/>
                <a:gd name="connsiteY3-4980" fmla="*/ 1528945 h 1688976"/>
                <a:gd name="connsiteX4-4981" fmla="*/ 491123 w 1395021"/>
                <a:gd name="connsiteY4-4982" fmla="*/ 1477280 h 1688976"/>
                <a:gd name="connsiteX5-4983" fmla="*/ 468800 w 1395021"/>
                <a:gd name="connsiteY5-4984" fmla="*/ 1415283 h 1688976"/>
                <a:gd name="connsiteX6-4985" fmla="*/ 456754 w 1395021"/>
                <a:gd name="connsiteY6-4986" fmla="*/ 1353314 h 1688976"/>
                <a:gd name="connsiteX7-4987" fmla="*/ 466009 w 1395021"/>
                <a:gd name="connsiteY7-4988" fmla="*/ 1255123 h 1688976"/>
                <a:gd name="connsiteX8-4989" fmla="*/ 485911 w 1395021"/>
                <a:gd name="connsiteY8-4990" fmla="*/ 1157215 h 1688976"/>
                <a:gd name="connsiteX9-4991" fmla="*/ 540183 w 1395021"/>
                <a:gd name="connsiteY9-4992" fmla="*/ 1039261 h 1688976"/>
                <a:gd name="connsiteX10-4993" fmla="*/ 625066 w 1395021"/>
                <a:gd name="connsiteY10-4994" fmla="*/ 965802 h 1688976"/>
                <a:gd name="connsiteX11-4995" fmla="*/ 694828 w 1395021"/>
                <a:gd name="connsiteY11-4996" fmla="*/ 921888 h 1688976"/>
                <a:gd name="connsiteX12-4997" fmla="*/ 777197 w 1395021"/>
                <a:gd name="connsiteY12-4998" fmla="*/ 887716 h 1688976"/>
                <a:gd name="connsiteX13-4999" fmla="*/ 901323 w 1395021"/>
                <a:gd name="connsiteY13-5000" fmla="*/ 872807 h 1688976"/>
                <a:gd name="connsiteX14-5001" fmla="*/ 979456 w 1395021"/>
                <a:gd name="connsiteY14-5002" fmla="*/ 870224 h 1688976"/>
                <a:gd name="connsiteX15-5003" fmla="*/ 1070197 w 1395021"/>
                <a:gd name="connsiteY15-5004" fmla="*/ 856718 h 1688976"/>
                <a:gd name="connsiteX16-5005" fmla="*/ 1160837 w 1395021"/>
                <a:gd name="connsiteY16-5006" fmla="*/ 805643 h 1688976"/>
                <a:gd name="connsiteX17-5007" fmla="*/ 1236179 w 1395021"/>
                <a:gd name="connsiteY17-5008" fmla="*/ 756561 h 1688976"/>
                <a:gd name="connsiteX18-5009" fmla="*/ 1317104 w 1395021"/>
                <a:gd name="connsiteY18-5010" fmla="*/ 671315 h 1688976"/>
                <a:gd name="connsiteX19-5011" fmla="*/ 1361751 w 1395021"/>
                <a:gd name="connsiteY19-5012" fmla="*/ 586068 h 1688976"/>
                <a:gd name="connsiteX20-5013" fmla="*/ 1392554 w 1395021"/>
                <a:gd name="connsiteY20-5014" fmla="*/ 451613 h 1688976"/>
                <a:gd name="connsiteX21-5015" fmla="*/ 1392447 w 1395021"/>
                <a:gd name="connsiteY21-5016" fmla="*/ 376828 h 1688976"/>
                <a:gd name="connsiteX22-5017" fmla="*/ 1386865 w 1395021"/>
                <a:gd name="connsiteY22-5018" fmla="*/ 322581 h 1688976"/>
                <a:gd name="connsiteX23-5019" fmla="*/ 1364542 w 1395021"/>
                <a:gd name="connsiteY23-5020" fmla="*/ 237333 h 1688976"/>
                <a:gd name="connsiteX24-5021" fmla="*/ 1292096 w 1395021"/>
                <a:gd name="connsiteY24-5022" fmla="*/ 126128 h 1688976"/>
                <a:gd name="connsiteX25-5023" fmla="*/ 1169209 w 1395021"/>
                <a:gd name="connsiteY25-5024" fmla="*/ 43592 h 1688976"/>
                <a:gd name="connsiteX26-5025" fmla="*/ 1010151 w 1395021"/>
                <a:gd name="connsiteY26-5026" fmla="*/ 4843 h 1688976"/>
                <a:gd name="connsiteX27-5027" fmla="*/ 901323 w 1395021"/>
                <a:gd name="connsiteY27-5028" fmla="*/ 4844 h 1688976"/>
                <a:gd name="connsiteX28-5029" fmla="*/ 725523 w 1395021"/>
                <a:gd name="connsiteY28-5030" fmla="*/ 35843 h 1688976"/>
                <a:gd name="connsiteX29-5031" fmla="*/ 599951 w 1395021"/>
                <a:gd name="connsiteY29-5032" fmla="*/ 66840 h 1688976"/>
                <a:gd name="connsiteX30-5033" fmla="*/ 440894 w 1395021"/>
                <a:gd name="connsiteY30-5034" fmla="*/ 144336 h 1688976"/>
                <a:gd name="connsiteX31-5035" fmla="*/ 265095 w 1395021"/>
                <a:gd name="connsiteY31-5036" fmla="*/ 276081 h 1688976"/>
                <a:gd name="connsiteX32-5037" fmla="*/ 139523 w 1395021"/>
                <a:gd name="connsiteY32-5038" fmla="*/ 438824 h 1688976"/>
                <a:gd name="connsiteX33-5039" fmla="*/ 64180 w 1395021"/>
                <a:gd name="connsiteY33-5040" fmla="*/ 570569 h 1688976"/>
                <a:gd name="connsiteX34-5041" fmla="*/ 22324 w 1395021"/>
                <a:gd name="connsiteY34-5042" fmla="*/ 717813 h 1688976"/>
                <a:gd name="connsiteX35-5043" fmla="*/ 5579 w 1395021"/>
                <a:gd name="connsiteY35-5044" fmla="*/ 834058 h 1688976"/>
                <a:gd name="connsiteX36-5045" fmla="*/ 0 w 1395021"/>
                <a:gd name="connsiteY36-5046" fmla="*/ 934805 h 1688976"/>
                <a:gd name="connsiteX37-5047" fmla="*/ 5581 w 1395021"/>
                <a:gd name="connsiteY37-5048" fmla="*/ 989052 h 1688976"/>
                <a:gd name="connsiteX38-5049" fmla="*/ 22324 w 1395021"/>
                <a:gd name="connsiteY38-5050" fmla="*/ 1069131 h 1688976"/>
                <a:gd name="connsiteX39-5051" fmla="*/ 41856 w 1395021"/>
                <a:gd name="connsiteY39-5052" fmla="*/ 1136295 h 1688976"/>
                <a:gd name="connsiteX40-5053" fmla="*/ 97667 w 1395021"/>
                <a:gd name="connsiteY40-5054" fmla="*/ 1260290 h 1688976"/>
                <a:gd name="connsiteX41-5055" fmla="*/ 131153 w 1395021"/>
                <a:gd name="connsiteY41-5056" fmla="*/ 1317120 h 1688976"/>
                <a:gd name="connsiteX42-5057" fmla="*/ 189751 w 1395021"/>
                <a:gd name="connsiteY42-5058" fmla="*/ 1392032 h 1688976"/>
                <a:gd name="connsiteX43-5059" fmla="*/ 259514 w 1395021"/>
                <a:gd name="connsiteY43-5060" fmla="*/ 1472114 h 1688976"/>
                <a:gd name="connsiteX44-5061" fmla="*/ 340437 w 1395021"/>
                <a:gd name="connsiteY44-5062" fmla="*/ 1547027 h 1688976"/>
                <a:gd name="connsiteX45-5063" fmla="*/ 432524 w 1395021"/>
                <a:gd name="connsiteY45-5064" fmla="*/ 1601275 h 1688976"/>
                <a:gd name="connsiteX46-5065" fmla="*/ 491124 w 1395021"/>
                <a:gd name="connsiteY46-5066" fmla="*/ 1634856 h 1688976"/>
                <a:gd name="connsiteX47-5067" fmla="*/ 608431 w 1395021"/>
                <a:gd name="connsiteY47-5068" fmla="*/ 1688976 h 1688976"/>
                <a:gd name="connsiteX48" fmla="*/ 612054 w 1395021"/>
                <a:gd name="connsiteY48" fmla="*/ 1686519 h 1688976"/>
                <a:gd name="connsiteX0-5069" fmla="*/ 612054 w 1401002"/>
                <a:gd name="connsiteY0-5070" fmla="*/ 1686519 h 1688976"/>
                <a:gd name="connsiteX1-5071" fmla="*/ 612054 w 1401002"/>
                <a:gd name="connsiteY1-5072" fmla="*/ 1686519 h 1688976"/>
                <a:gd name="connsiteX2-5073" fmla="*/ 532383 w 1401002"/>
                <a:gd name="connsiteY2-5074" fmla="*/ 1600212 h 1688976"/>
                <a:gd name="connsiteX3-5075" fmla="*/ 502285 w 1401002"/>
                <a:gd name="connsiteY3-5076" fmla="*/ 1528945 h 1688976"/>
                <a:gd name="connsiteX4-5077" fmla="*/ 491123 w 1401002"/>
                <a:gd name="connsiteY4-5078" fmla="*/ 1477280 h 1688976"/>
                <a:gd name="connsiteX5-5079" fmla="*/ 468800 w 1401002"/>
                <a:gd name="connsiteY5-5080" fmla="*/ 1415283 h 1688976"/>
                <a:gd name="connsiteX6-5081" fmla="*/ 456754 w 1401002"/>
                <a:gd name="connsiteY6-5082" fmla="*/ 1353314 h 1688976"/>
                <a:gd name="connsiteX7-5083" fmla="*/ 466009 w 1401002"/>
                <a:gd name="connsiteY7-5084" fmla="*/ 1255123 h 1688976"/>
                <a:gd name="connsiteX8-5085" fmla="*/ 485911 w 1401002"/>
                <a:gd name="connsiteY8-5086" fmla="*/ 1157215 h 1688976"/>
                <a:gd name="connsiteX9-5087" fmla="*/ 540183 w 1401002"/>
                <a:gd name="connsiteY9-5088" fmla="*/ 1039261 h 1688976"/>
                <a:gd name="connsiteX10-5089" fmla="*/ 625066 w 1401002"/>
                <a:gd name="connsiteY10-5090" fmla="*/ 965802 h 1688976"/>
                <a:gd name="connsiteX11-5091" fmla="*/ 694828 w 1401002"/>
                <a:gd name="connsiteY11-5092" fmla="*/ 921888 h 1688976"/>
                <a:gd name="connsiteX12-5093" fmla="*/ 777197 w 1401002"/>
                <a:gd name="connsiteY12-5094" fmla="*/ 887716 h 1688976"/>
                <a:gd name="connsiteX13-5095" fmla="*/ 901323 w 1401002"/>
                <a:gd name="connsiteY13-5096" fmla="*/ 872807 h 1688976"/>
                <a:gd name="connsiteX14-5097" fmla="*/ 979456 w 1401002"/>
                <a:gd name="connsiteY14-5098" fmla="*/ 870224 h 1688976"/>
                <a:gd name="connsiteX15-5099" fmla="*/ 1070197 w 1401002"/>
                <a:gd name="connsiteY15-5100" fmla="*/ 856718 h 1688976"/>
                <a:gd name="connsiteX16-5101" fmla="*/ 1160837 w 1401002"/>
                <a:gd name="connsiteY16-5102" fmla="*/ 805643 h 1688976"/>
                <a:gd name="connsiteX17-5103" fmla="*/ 1236179 w 1401002"/>
                <a:gd name="connsiteY17-5104" fmla="*/ 756561 h 1688976"/>
                <a:gd name="connsiteX18-5105" fmla="*/ 1317104 w 1401002"/>
                <a:gd name="connsiteY18-5106" fmla="*/ 671315 h 1688976"/>
                <a:gd name="connsiteX19-5107" fmla="*/ 1361751 w 1401002"/>
                <a:gd name="connsiteY19-5108" fmla="*/ 586068 h 1688976"/>
                <a:gd name="connsiteX20-5109" fmla="*/ 1392554 w 1401002"/>
                <a:gd name="connsiteY20-5110" fmla="*/ 451613 h 1688976"/>
                <a:gd name="connsiteX21-5111" fmla="*/ 1400818 w 1401002"/>
                <a:gd name="connsiteY21-5112" fmla="*/ 381995 h 1688976"/>
                <a:gd name="connsiteX22-5113" fmla="*/ 1386865 w 1401002"/>
                <a:gd name="connsiteY22-5114" fmla="*/ 322581 h 1688976"/>
                <a:gd name="connsiteX23-5115" fmla="*/ 1364542 w 1401002"/>
                <a:gd name="connsiteY23-5116" fmla="*/ 237333 h 1688976"/>
                <a:gd name="connsiteX24-5117" fmla="*/ 1292096 w 1401002"/>
                <a:gd name="connsiteY24-5118" fmla="*/ 126128 h 1688976"/>
                <a:gd name="connsiteX25-5119" fmla="*/ 1169209 w 1401002"/>
                <a:gd name="connsiteY25-5120" fmla="*/ 43592 h 1688976"/>
                <a:gd name="connsiteX26-5121" fmla="*/ 1010151 w 1401002"/>
                <a:gd name="connsiteY26-5122" fmla="*/ 4843 h 1688976"/>
                <a:gd name="connsiteX27-5123" fmla="*/ 901323 w 1401002"/>
                <a:gd name="connsiteY27-5124" fmla="*/ 4844 h 1688976"/>
                <a:gd name="connsiteX28-5125" fmla="*/ 725523 w 1401002"/>
                <a:gd name="connsiteY28-5126" fmla="*/ 35843 h 1688976"/>
                <a:gd name="connsiteX29-5127" fmla="*/ 599951 w 1401002"/>
                <a:gd name="connsiteY29-5128" fmla="*/ 66840 h 1688976"/>
                <a:gd name="connsiteX30-5129" fmla="*/ 440894 w 1401002"/>
                <a:gd name="connsiteY30-5130" fmla="*/ 144336 h 1688976"/>
                <a:gd name="connsiteX31-5131" fmla="*/ 265095 w 1401002"/>
                <a:gd name="connsiteY31-5132" fmla="*/ 276081 h 1688976"/>
                <a:gd name="connsiteX32-5133" fmla="*/ 139523 w 1401002"/>
                <a:gd name="connsiteY32-5134" fmla="*/ 438824 h 1688976"/>
                <a:gd name="connsiteX33-5135" fmla="*/ 64180 w 1401002"/>
                <a:gd name="connsiteY33-5136" fmla="*/ 570569 h 1688976"/>
                <a:gd name="connsiteX34-5137" fmla="*/ 22324 w 1401002"/>
                <a:gd name="connsiteY34-5138" fmla="*/ 717813 h 1688976"/>
                <a:gd name="connsiteX35-5139" fmla="*/ 5579 w 1401002"/>
                <a:gd name="connsiteY35-5140" fmla="*/ 834058 h 1688976"/>
                <a:gd name="connsiteX36-5141" fmla="*/ 0 w 1401002"/>
                <a:gd name="connsiteY36-5142" fmla="*/ 934805 h 1688976"/>
                <a:gd name="connsiteX37-5143" fmla="*/ 5581 w 1401002"/>
                <a:gd name="connsiteY37-5144" fmla="*/ 989052 h 1688976"/>
                <a:gd name="connsiteX38-5145" fmla="*/ 22324 w 1401002"/>
                <a:gd name="connsiteY38-5146" fmla="*/ 1069131 h 1688976"/>
                <a:gd name="connsiteX39-5147" fmla="*/ 41856 w 1401002"/>
                <a:gd name="connsiteY39-5148" fmla="*/ 1136295 h 1688976"/>
                <a:gd name="connsiteX40-5149" fmla="*/ 97667 w 1401002"/>
                <a:gd name="connsiteY40-5150" fmla="*/ 1260290 h 1688976"/>
                <a:gd name="connsiteX41-5151" fmla="*/ 131153 w 1401002"/>
                <a:gd name="connsiteY41-5152" fmla="*/ 1317120 h 1688976"/>
                <a:gd name="connsiteX42-5153" fmla="*/ 189751 w 1401002"/>
                <a:gd name="connsiteY42-5154" fmla="*/ 1392032 h 1688976"/>
                <a:gd name="connsiteX43-5155" fmla="*/ 259514 w 1401002"/>
                <a:gd name="connsiteY43-5156" fmla="*/ 1472114 h 1688976"/>
                <a:gd name="connsiteX44-5157" fmla="*/ 340437 w 1401002"/>
                <a:gd name="connsiteY44-5158" fmla="*/ 1547027 h 1688976"/>
                <a:gd name="connsiteX45-5159" fmla="*/ 432524 w 1401002"/>
                <a:gd name="connsiteY45-5160" fmla="*/ 1601275 h 1688976"/>
                <a:gd name="connsiteX46-5161" fmla="*/ 491124 w 1401002"/>
                <a:gd name="connsiteY46-5162" fmla="*/ 1634856 h 1688976"/>
                <a:gd name="connsiteX47-5163" fmla="*/ 608431 w 1401002"/>
                <a:gd name="connsiteY47-5164" fmla="*/ 1688976 h 1688976"/>
                <a:gd name="connsiteX48-5165" fmla="*/ 612054 w 1401002"/>
                <a:gd name="connsiteY48-5166" fmla="*/ 1686519 h 1688976"/>
                <a:gd name="connsiteX0-5167" fmla="*/ 612054 w 1400934"/>
                <a:gd name="connsiteY0-5168" fmla="*/ 1686519 h 1688976"/>
                <a:gd name="connsiteX1-5169" fmla="*/ 612054 w 1400934"/>
                <a:gd name="connsiteY1-5170" fmla="*/ 1686519 h 1688976"/>
                <a:gd name="connsiteX2-5171" fmla="*/ 532383 w 1400934"/>
                <a:gd name="connsiteY2-5172" fmla="*/ 1600212 h 1688976"/>
                <a:gd name="connsiteX3-5173" fmla="*/ 502285 w 1400934"/>
                <a:gd name="connsiteY3-5174" fmla="*/ 1528945 h 1688976"/>
                <a:gd name="connsiteX4-5175" fmla="*/ 491123 w 1400934"/>
                <a:gd name="connsiteY4-5176" fmla="*/ 1477280 h 1688976"/>
                <a:gd name="connsiteX5-5177" fmla="*/ 468800 w 1400934"/>
                <a:gd name="connsiteY5-5178" fmla="*/ 1415283 h 1688976"/>
                <a:gd name="connsiteX6-5179" fmla="*/ 456754 w 1400934"/>
                <a:gd name="connsiteY6-5180" fmla="*/ 1353314 h 1688976"/>
                <a:gd name="connsiteX7-5181" fmla="*/ 466009 w 1400934"/>
                <a:gd name="connsiteY7-5182" fmla="*/ 1255123 h 1688976"/>
                <a:gd name="connsiteX8-5183" fmla="*/ 485911 w 1400934"/>
                <a:gd name="connsiteY8-5184" fmla="*/ 1157215 h 1688976"/>
                <a:gd name="connsiteX9-5185" fmla="*/ 540183 w 1400934"/>
                <a:gd name="connsiteY9-5186" fmla="*/ 1039261 h 1688976"/>
                <a:gd name="connsiteX10-5187" fmla="*/ 625066 w 1400934"/>
                <a:gd name="connsiteY10-5188" fmla="*/ 965802 h 1688976"/>
                <a:gd name="connsiteX11-5189" fmla="*/ 694828 w 1400934"/>
                <a:gd name="connsiteY11-5190" fmla="*/ 921888 h 1688976"/>
                <a:gd name="connsiteX12-5191" fmla="*/ 777197 w 1400934"/>
                <a:gd name="connsiteY12-5192" fmla="*/ 887716 h 1688976"/>
                <a:gd name="connsiteX13-5193" fmla="*/ 901323 w 1400934"/>
                <a:gd name="connsiteY13-5194" fmla="*/ 872807 h 1688976"/>
                <a:gd name="connsiteX14-5195" fmla="*/ 979456 w 1400934"/>
                <a:gd name="connsiteY14-5196" fmla="*/ 870224 h 1688976"/>
                <a:gd name="connsiteX15-5197" fmla="*/ 1070197 w 1400934"/>
                <a:gd name="connsiteY15-5198" fmla="*/ 856718 h 1688976"/>
                <a:gd name="connsiteX16-5199" fmla="*/ 1160837 w 1400934"/>
                <a:gd name="connsiteY16-5200" fmla="*/ 805643 h 1688976"/>
                <a:gd name="connsiteX17-5201" fmla="*/ 1236179 w 1400934"/>
                <a:gd name="connsiteY17-5202" fmla="*/ 756561 h 1688976"/>
                <a:gd name="connsiteX18-5203" fmla="*/ 1317104 w 1400934"/>
                <a:gd name="connsiteY18-5204" fmla="*/ 671315 h 1688976"/>
                <a:gd name="connsiteX19-5205" fmla="*/ 1361751 w 1400934"/>
                <a:gd name="connsiteY19-5206" fmla="*/ 586068 h 1688976"/>
                <a:gd name="connsiteX20-5207" fmla="*/ 1375704 w 1400934"/>
                <a:gd name="connsiteY20-5208" fmla="*/ 518905 h 1688976"/>
                <a:gd name="connsiteX21-5209" fmla="*/ 1392554 w 1400934"/>
                <a:gd name="connsiteY21-5210" fmla="*/ 451613 h 1688976"/>
                <a:gd name="connsiteX22-5211" fmla="*/ 1400818 w 1400934"/>
                <a:gd name="connsiteY22-5212" fmla="*/ 381995 h 1688976"/>
                <a:gd name="connsiteX23-5213" fmla="*/ 1386865 w 1400934"/>
                <a:gd name="connsiteY23-5214" fmla="*/ 322581 h 1688976"/>
                <a:gd name="connsiteX24-5215" fmla="*/ 1364542 w 1400934"/>
                <a:gd name="connsiteY24-5216" fmla="*/ 237333 h 1688976"/>
                <a:gd name="connsiteX25-5217" fmla="*/ 1292096 w 1400934"/>
                <a:gd name="connsiteY25-5218" fmla="*/ 126128 h 1688976"/>
                <a:gd name="connsiteX26-5219" fmla="*/ 1169209 w 1400934"/>
                <a:gd name="connsiteY26-5220" fmla="*/ 43592 h 1688976"/>
                <a:gd name="connsiteX27-5221" fmla="*/ 1010151 w 1400934"/>
                <a:gd name="connsiteY27-5222" fmla="*/ 4843 h 1688976"/>
                <a:gd name="connsiteX28-5223" fmla="*/ 901323 w 1400934"/>
                <a:gd name="connsiteY28-5224" fmla="*/ 4844 h 1688976"/>
                <a:gd name="connsiteX29-5225" fmla="*/ 725523 w 1400934"/>
                <a:gd name="connsiteY29-5226" fmla="*/ 35843 h 1688976"/>
                <a:gd name="connsiteX30-5227" fmla="*/ 599951 w 1400934"/>
                <a:gd name="connsiteY30-5228" fmla="*/ 66840 h 1688976"/>
                <a:gd name="connsiteX31-5229" fmla="*/ 440894 w 1400934"/>
                <a:gd name="connsiteY31-5230" fmla="*/ 144336 h 1688976"/>
                <a:gd name="connsiteX32-5231" fmla="*/ 265095 w 1400934"/>
                <a:gd name="connsiteY32-5232" fmla="*/ 276081 h 1688976"/>
                <a:gd name="connsiteX33-5233" fmla="*/ 139523 w 1400934"/>
                <a:gd name="connsiteY33-5234" fmla="*/ 438824 h 1688976"/>
                <a:gd name="connsiteX34-5235" fmla="*/ 64180 w 1400934"/>
                <a:gd name="connsiteY34-5236" fmla="*/ 570569 h 1688976"/>
                <a:gd name="connsiteX35-5237" fmla="*/ 22324 w 1400934"/>
                <a:gd name="connsiteY35-5238" fmla="*/ 717813 h 1688976"/>
                <a:gd name="connsiteX36-5239" fmla="*/ 5579 w 1400934"/>
                <a:gd name="connsiteY36-5240" fmla="*/ 834058 h 1688976"/>
                <a:gd name="connsiteX37-5241" fmla="*/ 0 w 1400934"/>
                <a:gd name="connsiteY37-5242" fmla="*/ 934805 h 1688976"/>
                <a:gd name="connsiteX38-5243" fmla="*/ 5581 w 1400934"/>
                <a:gd name="connsiteY38-5244" fmla="*/ 989052 h 1688976"/>
                <a:gd name="connsiteX39-5245" fmla="*/ 22324 w 1400934"/>
                <a:gd name="connsiteY39-5246" fmla="*/ 1069131 h 1688976"/>
                <a:gd name="connsiteX40-5247" fmla="*/ 41856 w 1400934"/>
                <a:gd name="connsiteY40-5248" fmla="*/ 1136295 h 1688976"/>
                <a:gd name="connsiteX41-5249" fmla="*/ 97667 w 1400934"/>
                <a:gd name="connsiteY41-5250" fmla="*/ 1260290 h 1688976"/>
                <a:gd name="connsiteX42-5251" fmla="*/ 131153 w 1400934"/>
                <a:gd name="connsiteY42-5252" fmla="*/ 1317120 h 1688976"/>
                <a:gd name="connsiteX43-5253" fmla="*/ 189751 w 1400934"/>
                <a:gd name="connsiteY43-5254" fmla="*/ 1392032 h 1688976"/>
                <a:gd name="connsiteX44-5255" fmla="*/ 259514 w 1400934"/>
                <a:gd name="connsiteY44-5256" fmla="*/ 1472114 h 1688976"/>
                <a:gd name="connsiteX45-5257" fmla="*/ 340437 w 1400934"/>
                <a:gd name="connsiteY45-5258" fmla="*/ 1547027 h 1688976"/>
                <a:gd name="connsiteX46-5259" fmla="*/ 432524 w 1400934"/>
                <a:gd name="connsiteY46-5260" fmla="*/ 1601275 h 1688976"/>
                <a:gd name="connsiteX47-5261" fmla="*/ 491124 w 1400934"/>
                <a:gd name="connsiteY47-5262" fmla="*/ 1634856 h 1688976"/>
                <a:gd name="connsiteX48-5263" fmla="*/ 608431 w 1400934"/>
                <a:gd name="connsiteY48-5264" fmla="*/ 1688976 h 1688976"/>
                <a:gd name="connsiteX49" fmla="*/ 612054 w 1400934"/>
                <a:gd name="connsiteY49" fmla="*/ 1686519 h 1688976"/>
                <a:gd name="connsiteX0-5265" fmla="*/ 612054 w 1400918"/>
                <a:gd name="connsiteY0-5266" fmla="*/ 1686519 h 1688976"/>
                <a:gd name="connsiteX1-5267" fmla="*/ 612054 w 1400918"/>
                <a:gd name="connsiteY1-5268" fmla="*/ 1686519 h 1688976"/>
                <a:gd name="connsiteX2-5269" fmla="*/ 532383 w 1400918"/>
                <a:gd name="connsiteY2-5270" fmla="*/ 1600212 h 1688976"/>
                <a:gd name="connsiteX3-5271" fmla="*/ 502285 w 1400918"/>
                <a:gd name="connsiteY3-5272" fmla="*/ 1528945 h 1688976"/>
                <a:gd name="connsiteX4-5273" fmla="*/ 491123 w 1400918"/>
                <a:gd name="connsiteY4-5274" fmla="*/ 1477280 h 1688976"/>
                <a:gd name="connsiteX5-5275" fmla="*/ 468800 w 1400918"/>
                <a:gd name="connsiteY5-5276" fmla="*/ 1415283 h 1688976"/>
                <a:gd name="connsiteX6-5277" fmla="*/ 456754 w 1400918"/>
                <a:gd name="connsiteY6-5278" fmla="*/ 1353314 h 1688976"/>
                <a:gd name="connsiteX7-5279" fmla="*/ 466009 w 1400918"/>
                <a:gd name="connsiteY7-5280" fmla="*/ 1255123 h 1688976"/>
                <a:gd name="connsiteX8-5281" fmla="*/ 485911 w 1400918"/>
                <a:gd name="connsiteY8-5282" fmla="*/ 1157215 h 1688976"/>
                <a:gd name="connsiteX9-5283" fmla="*/ 540183 w 1400918"/>
                <a:gd name="connsiteY9-5284" fmla="*/ 1039261 h 1688976"/>
                <a:gd name="connsiteX10-5285" fmla="*/ 625066 w 1400918"/>
                <a:gd name="connsiteY10-5286" fmla="*/ 965802 h 1688976"/>
                <a:gd name="connsiteX11-5287" fmla="*/ 694828 w 1400918"/>
                <a:gd name="connsiteY11-5288" fmla="*/ 921888 h 1688976"/>
                <a:gd name="connsiteX12-5289" fmla="*/ 777197 w 1400918"/>
                <a:gd name="connsiteY12-5290" fmla="*/ 887716 h 1688976"/>
                <a:gd name="connsiteX13-5291" fmla="*/ 901323 w 1400918"/>
                <a:gd name="connsiteY13-5292" fmla="*/ 872807 h 1688976"/>
                <a:gd name="connsiteX14-5293" fmla="*/ 979456 w 1400918"/>
                <a:gd name="connsiteY14-5294" fmla="*/ 870224 h 1688976"/>
                <a:gd name="connsiteX15-5295" fmla="*/ 1070197 w 1400918"/>
                <a:gd name="connsiteY15-5296" fmla="*/ 856718 h 1688976"/>
                <a:gd name="connsiteX16-5297" fmla="*/ 1160837 w 1400918"/>
                <a:gd name="connsiteY16-5298" fmla="*/ 805643 h 1688976"/>
                <a:gd name="connsiteX17-5299" fmla="*/ 1236179 w 1400918"/>
                <a:gd name="connsiteY17-5300" fmla="*/ 756561 h 1688976"/>
                <a:gd name="connsiteX18-5301" fmla="*/ 1317104 w 1400918"/>
                <a:gd name="connsiteY18-5302" fmla="*/ 671315 h 1688976"/>
                <a:gd name="connsiteX19-5303" fmla="*/ 1361751 w 1400918"/>
                <a:gd name="connsiteY19-5304" fmla="*/ 586068 h 1688976"/>
                <a:gd name="connsiteX20-5305" fmla="*/ 1381285 w 1400918"/>
                <a:gd name="connsiteY20-5306" fmla="*/ 547321 h 1688976"/>
                <a:gd name="connsiteX21-5307" fmla="*/ 1392554 w 1400918"/>
                <a:gd name="connsiteY21-5308" fmla="*/ 451613 h 1688976"/>
                <a:gd name="connsiteX22-5309" fmla="*/ 1400818 w 1400918"/>
                <a:gd name="connsiteY22-5310" fmla="*/ 381995 h 1688976"/>
                <a:gd name="connsiteX23-5311" fmla="*/ 1386865 w 1400918"/>
                <a:gd name="connsiteY23-5312" fmla="*/ 322581 h 1688976"/>
                <a:gd name="connsiteX24-5313" fmla="*/ 1364542 w 1400918"/>
                <a:gd name="connsiteY24-5314" fmla="*/ 237333 h 1688976"/>
                <a:gd name="connsiteX25-5315" fmla="*/ 1292096 w 1400918"/>
                <a:gd name="connsiteY25-5316" fmla="*/ 126128 h 1688976"/>
                <a:gd name="connsiteX26-5317" fmla="*/ 1169209 w 1400918"/>
                <a:gd name="connsiteY26-5318" fmla="*/ 43592 h 1688976"/>
                <a:gd name="connsiteX27-5319" fmla="*/ 1010151 w 1400918"/>
                <a:gd name="connsiteY27-5320" fmla="*/ 4843 h 1688976"/>
                <a:gd name="connsiteX28-5321" fmla="*/ 901323 w 1400918"/>
                <a:gd name="connsiteY28-5322" fmla="*/ 4844 h 1688976"/>
                <a:gd name="connsiteX29-5323" fmla="*/ 725523 w 1400918"/>
                <a:gd name="connsiteY29-5324" fmla="*/ 35843 h 1688976"/>
                <a:gd name="connsiteX30-5325" fmla="*/ 599951 w 1400918"/>
                <a:gd name="connsiteY30-5326" fmla="*/ 66840 h 1688976"/>
                <a:gd name="connsiteX31-5327" fmla="*/ 440894 w 1400918"/>
                <a:gd name="connsiteY31-5328" fmla="*/ 144336 h 1688976"/>
                <a:gd name="connsiteX32-5329" fmla="*/ 265095 w 1400918"/>
                <a:gd name="connsiteY32-5330" fmla="*/ 276081 h 1688976"/>
                <a:gd name="connsiteX33-5331" fmla="*/ 139523 w 1400918"/>
                <a:gd name="connsiteY33-5332" fmla="*/ 438824 h 1688976"/>
                <a:gd name="connsiteX34-5333" fmla="*/ 64180 w 1400918"/>
                <a:gd name="connsiteY34-5334" fmla="*/ 570569 h 1688976"/>
                <a:gd name="connsiteX35-5335" fmla="*/ 22324 w 1400918"/>
                <a:gd name="connsiteY35-5336" fmla="*/ 717813 h 1688976"/>
                <a:gd name="connsiteX36-5337" fmla="*/ 5579 w 1400918"/>
                <a:gd name="connsiteY36-5338" fmla="*/ 834058 h 1688976"/>
                <a:gd name="connsiteX37-5339" fmla="*/ 0 w 1400918"/>
                <a:gd name="connsiteY37-5340" fmla="*/ 934805 h 1688976"/>
                <a:gd name="connsiteX38-5341" fmla="*/ 5581 w 1400918"/>
                <a:gd name="connsiteY38-5342" fmla="*/ 989052 h 1688976"/>
                <a:gd name="connsiteX39-5343" fmla="*/ 22324 w 1400918"/>
                <a:gd name="connsiteY39-5344" fmla="*/ 1069131 h 1688976"/>
                <a:gd name="connsiteX40-5345" fmla="*/ 41856 w 1400918"/>
                <a:gd name="connsiteY40-5346" fmla="*/ 1136295 h 1688976"/>
                <a:gd name="connsiteX41-5347" fmla="*/ 97667 w 1400918"/>
                <a:gd name="connsiteY41-5348" fmla="*/ 1260290 h 1688976"/>
                <a:gd name="connsiteX42-5349" fmla="*/ 131153 w 1400918"/>
                <a:gd name="connsiteY42-5350" fmla="*/ 1317120 h 1688976"/>
                <a:gd name="connsiteX43-5351" fmla="*/ 189751 w 1400918"/>
                <a:gd name="connsiteY43-5352" fmla="*/ 1392032 h 1688976"/>
                <a:gd name="connsiteX44-5353" fmla="*/ 259514 w 1400918"/>
                <a:gd name="connsiteY44-5354" fmla="*/ 1472114 h 1688976"/>
                <a:gd name="connsiteX45-5355" fmla="*/ 340437 w 1400918"/>
                <a:gd name="connsiteY45-5356" fmla="*/ 1547027 h 1688976"/>
                <a:gd name="connsiteX46-5357" fmla="*/ 432524 w 1400918"/>
                <a:gd name="connsiteY46-5358" fmla="*/ 1601275 h 1688976"/>
                <a:gd name="connsiteX47-5359" fmla="*/ 491124 w 1400918"/>
                <a:gd name="connsiteY47-5360" fmla="*/ 1634856 h 1688976"/>
                <a:gd name="connsiteX48-5361" fmla="*/ 608431 w 1400918"/>
                <a:gd name="connsiteY48-5362" fmla="*/ 1688976 h 1688976"/>
                <a:gd name="connsiteX49-5363" fmla="*/ 612054 w 1400918"/>
                <a:gd name="connsiteY49-5364" fmla="*/ 1686519 h 1688976"/>
                <a:gd name="connsiteX0-5365" fmla="*/ 612054 w 1400988"/>
                <a:gd name="connsiteY0-5366" fmla="*/ 1686519 h 1688976"/>
                <a:gd name="connsiteX1-5367" fmla="*/ 612054 w 1400988"/>
                <a:gd name="connsiteY1-5368" fmla="*/ 1686519 h 1688976"/>
                <a:gd name="connsiteX2-5369" fmla="*/ 532383 w 1400988"/>
                <a:gd name="connsiteY2-5370" fmla="*/ 1600212 h 1688976"/>
                <a:gd name="connsiteX3-5371" fmla="*/ 502285 w 1400988"/>
                <a:gd name="connsiteY3-5372" fmla="*/ 1528945 h 1688976"/>
                <a:gd name="connsiteX4-5373" fmla="*/ 491123 w 1400988"/>
                <a:gd name="connsiteY4-5374" fmla="*/ 1477280 h 1688976"/>
                <a:gd name="connsiteX5-5375" fmla="*/ 468800 w 1400988"/>
                <a:gd name="connsiteY5-5376" fmla="*/ 1415283 h 1688976"/>
                <a:gd name="connsiteX6-5377" fmla="*/ 456754 w 1400988"/>
                <a:gd name="connsiteY6-5378" fmla="*/ 1353314 h 1688976"/>
                <a:gd name="connsiteX7-5379" fmla="*/ 466009 w 1400988"/>
                <a:gd name="connsiteY7-5380" fmla="*/ 1255123 h 1688976"/>
                <a:gd name="connsiteX8-5381" fmla="*/ 485911 w 1400988"/>
                <a:gd name="connsiteY8-5382" fmla="*/ 1157215 h 1688976"/>
                <a:gd name="connsiteX9-5383" fmla="*/ 540183 w 1400988"/>
                <a:gd name="connsiteY9-5384" fmla="*/ 1039261 h 1688976"/>
                <a:gd name="connsiteX10-5385" fmla="*/ 625066 w 1400988"/>
                <a:gd name="connsiteY10-5386" fmla="*/ 965802 h 1688976"/>
                <a:gd name="connsiteX11-5387" fmla="*/ 694828 w 1400988"/>
                <a:gd name="connsiteY11-5388" fmla="*/ 921888 h 1688976"/>
                <a:gd name="connsiteX12-5389" fmla="*/ 777197 w 1400988"/>
                <a:gd name="connsiteY12-5390" fmla="*/ 887716 h 1688976"/>
                <a:gd name="connsiteX13-5391" fmla="*/ 901323 w 1400988"/>
                <a:gd name="connsiteY13-5392" fmla="*/ 872807 h 1688976"/>
                <a:gd name="connsiteX14-5393" fmla="*/ 979456 w 1400988"/>
                <a:gd name="connsiteY14-5394" fmla="*/ 870224 h 1688976"/>
                <a:gd name="connsiteX15-5395" fmla="*/ 1070197 w 1400988"/>
                <a:gd name="connsiteY15-5396" fmla="*/ 856718 h 1688976"/>
                <a:gd name="connsiteX16-5397" fmla="*/ 1160837 w 1400988"/>
                <a:gd name="connsiteY16-5398" fmla="*/ 805643 h 1688976"/>
                <a:gd name="connsiteX17-5399" fmla="*/ 1236179 w 1400988"/>
                <a:gd name="connsiteY17-5400" fmla="*/ 756561 h 1688976"/>
                <a:gd name="connsiteX18-5401" fmla="*/ 1317104 w 1400988"/>
                <a:gd name="connsiteY18-5402" fmla="*/ 671315 h 1688976"/>
                <a:gd name="connsiteX19-5403" fmla="*/ 1361751 w 1400988"/>
                <a:gd name="connsiteY19-5404" fmla="*/ 586068 h 1688976"/>
                <a:gd name="connsiteX20-5405" fmla="*/ 1381285 w 1400988"/>
                <a:gd name="connsiteY20-5406" fmla="*/ 547321 h 1688976"/>
                <a:gd name="connsiteX21-5407" fmla="*/ 1395345 w 1400988"/>
                <a:gd name="connsiteY21-5408" fmla="*/ 461946 h 1688976"/>
                <a:gd name="connsiteX22-5409" fmla="*/ 1400818 w 1400988"/>
                <a:gd name="connsiteY22-5410" fmla="*/ 381995 h 1688976"/>
                <a:gd name="connsiteX23-5411" fmla="*/ 1386865 w 1400988"/>
                <a:gd name="connsiteY23-5412" fmla="*/ 322581 h 1688976"/>
                <a:gd name="connsiteX24-5413" fmla="*/ 1364542 w 1400988"/>
                <a:gd name="connsiteY24-5414" fmla="*/ 237333 h 1688976"/>
                <a:gd name="connsiteX25-5415" fmla="*/ 1292096 w 1400988"/>
                <a:gd name="connsiteY25-5416" fmla="*/ 126128 h 1688976"/>
                <a:gd name="connsiteX26-5417" fmla="*/ 1169209 w 1400988"/>
                <a:gd name="connsiteY26-5418" fmla="*/ 43592 h 1688976"/>
                <a:gd name="connsiteX27-5419" fmla="*/ 1010151 w 1400988"/>
                <a:gd name="connsiteY27-5420" fmla="*/ 4843 h 1688976"/>
                <a:gd name="connsiteX28-5421" fmla="*/ 901323 w 1400988"/>
                <a:gd name="connsiteY28-5422" fmla="*/ 4844 h 1688976"/>
                <a:gd name="connsiteX29-5423" fmla="*/ 725523 w 1400988"/>
                <a:gd name="connsiteY29-5424" fmla="*/ 35843 h 1688976"/>
                <a:gd name="connsiteX30-5425" fmla="*/ 599951 w 1400988"/>
                <a:gd name="connsiteY30-5426" fmla="*/ 66840 h 1688976"/>
                <a:gd name="connsiteX31-5427" fmla="*/ 440894 w 1400988"/>
                <a:gd name="connsiteY31-5428" fmla="*/ 144336 h 1688976"/>
                <a:gd name="connsiteX32-5429" fmla="*/ 265095 w 1400988"/>
                <a:gd name="connsiteY32-5430" fmla="*/ 276081 h 1688976"/>
                <a:gd name="connsiteX33-5431" fmla="*/ 139523 w 1400988"/>
                <a:gd name="connsiteY33-5432" fmla="*/ 438824 h 1688976"/>
                <a:gd name="connsiteX34-5433" fmla="*/ 64180 w 1400988"/>
                <a:gd name="connsiteY34-5434" fmla="*/ 570569 h 1688976"/>
                <a:gd name="connsiteX35-5435" fmla="*/ 22324 w 1400988"/>
                <a:gd name="connsiteY35-5436" fmla="*/ 717813 h 1688976"/>
                <a:gd name="connsiteX36-5437" fmla="*/ 5579 w 1400988"/>
                <a:gd name="connsiteY36-5438" fmla="*/ 834058 h 1688976"/>
                <a:gd name="connsiteX37-5439" fmla="*/ 0 w 1400988"/>
                <a:gd name="connsiteY37-5440" fmla="*/ 934805 h 1688976"/>
                <a:gd name="connsiteX38-5441" fmla="*/ 5581 w 1400988"/>
                <a:gd name="connsiteY38-5442" fmla="*/ 989052 h 1688976"/>
                <a:gd name="connsiteX39-5443" fmla="*/ 22324 w 1400988"/>
                <a:gd name="connsiteY39-5444" fmla="*/ 1069131 h 1688976"/>
                <a:gd name="connsiteX40-5445" fmla="*/ 41856 w 1400988"/>
                <a:gd name="connsiteY40-5446" fmla="*/ 1136295 h 1688976"/>
                <a:gd name="connsiteX41-5447" fmla="*/ 97667 w 1400988"/>
                <a:gd name="connsiteY41-5448" fmla="*/ 1260290 h 1688976"/>
                <a:gd name="connsiteX42-5449" fmla="*/ 131153 w 1400988"/>
                <a:gd name="connsiteY42-5450" fmla="*/ 1317120 h 1688976"/>
                <a:gd name="connsiteX43-5451" fmla="*/ 189751 w 1400988"/>
                <a:gd name="connsiteY43-5452" fmla="*/ 1392032 h 1688976"/>
                <a:gd name="connsiteX44-5453" fmla="*/ 259514 w 1400988"/>
                <a:gd name="connsiteY44-5454" fmla="*/ 1472114 h 1688976"/>
                <a:gd name="connsiteX45-5455" fmla="*/ 340437 w 1400988"/>
                <a:gd name="connsiteY45-5456" fmla="*/ 1547027 h 1688976"/>
                <a:gd name="connsiteX46-5457" fmla="*/ 432524 w 1400988"/>
                <a:gd name="connsiteY46-5458" fmla="*/ 1601275 h 1688976"/>
                <a:gd name="connsiteX47-5459" fmla="*/ 491124 w 1400988"/>
                <a:gd name="connsiteY47-5460" fmla="*/ 1634856 h 1688976"/>
                <a:gd name="connsiteX48-5461" fmla="*/ 608431 w 1400988"/>
                <a:gd name="connsiteY48-5462" fmla="*/ 1688976 h 1688976"/>
                <a:gd name="connsiteX49-5463" fmla="*/ 612054 w 1400988"/>
                <a:gd name="connsiteY49-5464" fmla="*/ 1686519 h 1688976"/>
                <a:gd name="connsiteX0-5465" fmla="*/ 612054 w 1400988"/>
                <a:gd name="connsiteY0-5466" fmla="*/ 1686519 h 1688976"/>
                <a:gd name="connsiteX1-5467" fmla="*/ 612054 w 1400988"/>
                <a:gd name="connsiteY1-5468" fmla="*/ 1686519 h 1688976"/>
                <a:gd name="connsiteX2-5469" fmla="*/ 532383 w 1400988"/>
                <a:gd name="connsiteY2-5470" fmla="*/ 1600212 h 1688976"/>
                <a:gd name="connsiteX3-5471" fmla="*/ 502285 w 1400988"/>
                <a:gd name="connsiteY3-5472" fmla="*/ 1528945 h 1688976"/>
                <a:gd name="connsiteX4-5473" fmla="*/ 491123 w 1400988"/>
                <a:gd name="connsiteY4-5474" fmla="*/ 1477280 h 1688976"/>
                <a:gd name="connsiteX5-5475" fmla="*/ 468800 w 1400988"/>
                <a:gd name="connsiteY5-5476" fmla="*/ 1415283 h 1688976"/>
                <a:gd name="connsiteX6-5477" fmla="*/ 456754 w 1400988"/>
                <a:gd name="connsiteY6-5478" fmla="*/ 1353314 h 1688976"/>
                <a:gd name="connsiteX7-5479" fmla="*/ 466009 w 1400988"/>
                <a:gd name="connsiteY7-5480" fmla="*/ 1255123 h 1688976"/>
                <a:gd name="connsiteX8-5481" fmla="*/ 485911 w 1400988"/>
                <a:gd name="connsiteY8-5482" fmla="*/ 1157215 h 1688976"/>
                <a:gd name="connsiteX9-5483" fmla="*/ 540183 w 1400988"/>
                <a:gd name="connsiteY9-5484" fmla="*/ 1039261 h 1688976"/>
                <a:gd name="connsiteX10-5485" fmla="*/ 625066 w 1400988"/>
                <a:gd name="connsiteY10-5486" fmla="*/ 965802 h 1688976"/>
                <a:gd name="connsiteX11-5487" fmla="*/ 694828 w 1400988"/>
                <a:gd name="connsiteY11-5488" fmla="*/ 921888 h 1688976"/>
                <a:gd name="connsiteX12-5489" fmla="*/ 777197 w 1400988"/>
                <a:gd name="connsiteY12-5490" fmla="*/ 887716 h 1688976"/>
                <a:gd name="connsiteX13-5491" fmla="*/ 901323 w 1400988"/>
                <a:gd name="connsiteY13-5492" fmla="*/ 872807 h 1688976"/>
                <a:gd name="connsiteX14-5493" fmla="*/ 979456 w 1400988"/>
                <a:gd name="connsiteY14-5494" fmla="*/ 870224 h 1688976"/>
                <a:gd name="connsiteX15-5495" fmla="*/ 1070197 w 1400988"/>
                <a:gd name="connsiteY15-5496" fmla="*/ 856718 h 1688976"/>
                <a:gd name="connsiteX16-5497" fmla="*/ 1160837 w 1400988"/>
                <a:gd name="connsiteY16-5498" fmla="*/ 805643 h 1688976"/>
                <a:gd name="connsiteX17-5499" fmla="*/ 1236179 w 1400988"/>
                <a:gd name="connsiteY17-5500" fmla="*/ 756561 h 1688976"/>
                <a:gd name="connsiteX18-5501" fmla="*/ 1317104 w 1400988"/>
                <a:gd name="connsiteY18-5502" fmla="*/ 671315 h 1688976"/>
                <a:gd name="connsiteX19-5503" fmla="*/ 1361751 w 1400988"/>
                <a:gd name="connsiteY19-5504" fmla="*/ 586068 h 1688976"/>
                <a:gd name="connsiteX20-5505" fmla="*/ 1381285 w 1400988"/>
                <a:gd name="connsiteY20-5506" fmla="*/ 547321 h 1688976"/>
                <a:gd name="connsiteX21-5507" fmla="*/ 1395345 w 1400988"/>
                <a:gd name="connsiteY21-5508" fmla="*/ 461946 h 1688976"/>
                <a:gd name="connsiteX22-5509" fmla="*/ 1400818 w 1400988"/>
                <a:gd name="connsiteY22-5510" fmla="*/ 381995 h 1688976"/>
                <a:gd name="connsiteX23-5511" fmla="*/ 1395237 w 1400988"/>
                <a:gd name="connsiteY23-5512" fmla="*/ 319998 h 1688976"/>
                <a:gd name="connsiteX24-5513" fmla="*/ 1364542 w 1400988"/>
                <a:gd name="connsiteY24-5514" fmla="*/ 237333 h 1688976"/>
                <a:gd name="connsiteX25-5515" fmla="*/ 1292096 w 1400988"/>
                <a:gd name="connsiteY25-5516" fmla="*/ 126128 h 1688976"/>
                <a:gd name="connsiteX26-5517" fmla="*/ 1169209 w 1400988"/>
                <a:gd name="connsiteY26-5518" fmla="*/ 43592 h 1688976"/>
                <a:gd name="connsiteX27-5519" fmla="*/ 1010151 w 1400988"/>
                <a:gd name="connsiteY27-5520" fmla="*/ 4843 h 1688976"/>
                <a:gd name="connsiteX28-5521" fmla="*/ 901323 w 1400988"/>
                <a:gd name="connsiteY28-5522" fmla="*/ 4844 h 1688976"/>
                <a:gd name="connsiteX29-5523" fmla="*/ 725523 w 1400988"/>
                <a:gd name="connsiteY29-5524" fmla="*/ 35843 h 1688976"/>
                <a:gd name="connsiteX30-5525" fmla="*/ 599951 w 1400988"/>
                <a:gd name="connsiteY30-5526" fmla="*/ 66840 h 1688976"/>
                <a:gd name="connsiteX31-5527" fmla="*/ 440894 w 1400988"/>
                <a:gd name="connsiteY31-5528" fmla="*/ 144336 h 1688976"/>
                <a:gd name="connsiteX32-5529" fmla="*/ 265095 w 1400988"/>
                <a:gd name="connsiteY32-5530" fmla="*/ 276081 h 1688976"/>
                <a:gd name="connsiteX33-5531" fmla="*/ 139523 w 1400988"/>
                <a:gd name="connsiteY33-5532" fmla="*/ 438824 h 1688976"/>
                <a:gd name="connsiteX34-5533" fmla="*/ 64180 w 1400988"/>
                <a:gd name="connsiteY34-5534" fmla="*/ 570569 h 1688976"/>
                <a:gd name="connsiteX35-5535" fmla="*/ 22324 w 1400988"/>
                <a:gd name="connsiteY35-5536" fmla="*/ 717813 h 1688976"/>
                <a:gd name="connsiteX36-5537" fmla="*/ 5579 w 1400988"/>
                <a:gd name="connsiteY36-5538" fmla="*/ 834058 h 1688976"/>
                <a:gd name="connsiteX37-5539" fmla="*/ 0 w 1400988"/>
                <a:gd name="connsiteY37-5540" fmla="*/ 934805 h 1688976"/>
                <a:gd name="connsiteX38-5541" fmla="*/ 5581 w 1400988"/>
                <a:gd name="connsiteY38-5542" fmla="*/ 989052 h 1688976"/>
                <a:gd name="connsiteX39-5543" fmla="*/ 22324 w 1400988"/>
                <a:gd name="connsiteY39-5544" fmla="*/ 1069131 h 1688976"/>
                <a:gd name="connsiteX40-5545" fmla="*/ 41856 w 1400988"/>
                <a:gd name="connsiteY40-5546" fmla="*/ 1136295 h 1688976"/>
                <a:gd name="connsiteX41-5547" fmla="*/ 97667 w 1400988"/>
                <a:gd name="connsiteY41-5548" fmla="*/ 1260290 h 1688976"/>
                <a:gd name="connsiteX42-5549" fmla="*/ 131153 w 1400988"/>
                <a:gd name="connsiteY42-5550" fmla="*/ 1317120 h 1688976"/>
                <a:gd name="connsiteX43-5551" fmla="*/ 189751 w 1400988"/>
                <a:gd name="connsiteY43-5552" fmla="*/ 1392032 h 1688976"/>
                <a:gd name="connsiteX44-5553" fmla="*/ 259514 w 1400988"/>
                <a:gd name="connsiteY44-5554" fmla="*/ 1472114 h 1688976"/>
                <a:gd name="connsiteX45-5555" fmla="*/ 340437 w 1400988"/>
                <a:gd name="connsiteY45-5556" fmla="*/ 1547027 h 1688976"/>
                <a:gd name="connsiteX46-5557" fmla="*/ 432524 w 1400988"/>
                <a:gd name="connsiteY46-5558" fmla="*/ 1601275 h 1688976"/>
                <a:gd name="connsiteX47-5559" fmla="*/ 491124 w 1400988"/>
                <a:gd name="connsiteY47-5560" fmla="*/ 1634856 h 1688976"/>
                <a:gd name="connsiteX48-5561" fmla="*/ 608431 w 1400988"/>
                <a:gd name="connsiteY48-5562" fmla="*/ 1688976 h 1688976"/>
                <a:gd name="connsiteX49-5563" fmla="*/ 612054 w 1400988"/>
                <a:gd name="connsiteY49-5564" fmla="*/ 1686519 h 1688976"/>
                <a:gd name="connsiteX0-5565" fmla="*/ 612054 w 1400988"/>
                <a:gd name="connsiteY0-5566" fmla="*/ 1686519 h 1688976"/>
                <a:gd name="connsiteX1-5567" fmla="*/ 612054 w 1400988"/>
                <a:gd name="connsiteY1-5568" fmla="*/ 1686519 h 1688976"/>
                <a:gd name="connsiteX2-5569" fmla="*/ 532383 w 1400988"/>
                <a:gd name="connsiteY2-5570" fmla="*/ 1600212 h 1688976"/>
                <a:gd name="connsiteX3-5571" fmla="*/ 502285 w 1400988"/>
                <a:gd name="connsiteY3-5572" fmla="*/ 1528945 h 1688976"/>
                <a:gd name="connsiteX4-5573" fmla="*/ 491123 w 1400988"/>
                <a:gd name="connsiteY4-5574" fmla="*/ 1477280 h 1688976"/>
                <a:gd name="connsiteX5-5575" fmla="*/ 468800 w 1400988"/>
                <a:gd name="connsiteY5-5576" fmla="*/ 1415283 h 1688976"/>
                <a:gd name="connsiteX6-5577" fmla="*/ 456754 w 1400988"/>
                <a:gd name="connsiteY6-5578" fmla="*/ 1353314 h 1688976"/>
                <a:gd name="connsiteX7-5579" fmla="*/ 466009 w 1400988"/>
                <a:gd name="connsiteY7-5580" fmla="*/ 1255123 h 1688976"/>
                <a:gd name="connsiteX8-5581" fmla="*/ 485911 w 1400988"/>
                <a:gd name="connsiteY8-5582" fmla="*/ 1157215 h 1688976"/>
                <a:gd name="connsiteX9-5583" fmla="*/ 540183 w 1400988"/>
                <a:gd name="connsiteY9-5584" fmla="*/ 1039261 h 1688976"/>
                <a:gd name="connsiteX10-5585" fmla="*/ 625066 w 1400988"/>
                <a:gd name="connsiteY10-5586" fmla="*/ 965802 h 1688976"/>
                <a:gd name="connsiteX11-5587" fmla="*/ 694828 w 1400988"/>
                <a:gd name="connsiteY11-5588" fmla="*/ 921888 h 1688976"/>
                <a:gd name="connsiteX12-5589" fmla="*/ 777197 w 1400988"/>
                <a:gd name="connsiteY12-5590" fmla="*/ 887716 h 1688976"/>
                <a:gd name="connsiteX13-5591" fmla="*/ 901323 w 1400988"/>
                <a:gd name="connsiteY13-5592" fmla="*/ 872807 h 1688976"/>
                <a:gd name="connsiteX14-5593" fmla="*/ 979456 w 1400988"/>
                <a:gd name="connsiteY14-5594" fmla="*/ 870224 h 1688976"/>
                <a:gd name="connsiteX15-5595" fmla="*/ 1070197 w 1400988"/>
                <a:gd name="connsiteY15-5596" fmla="*/ 856718 h 1688976"/>
                <a:gd name="connsiteX16-5597" fmla="*/ 1158047 w 1400988"/>
                <a:gd name="connsiteY16-5598" fmla="*/ 821143 h 1688976"/>
                <a:gd name="connsiteX17-5599" fmla="*/ 1236179 w 1400988"/>
                <a:gd name="connsiteY17-5600" fmla="*/ 756561 h 1688976"/>
                <a:gd name="connsiteX18-5601" fmla="*/ 1317104 w 1400988"/>
                <a:gd name="connsiteY18-5602" fmla="*/ 671315 h 1688976"/>
                <a:gd name="connsiteX19-5603" fmla="*/ 1361751 w 1400988"/>
                <a:gd name="connsiteY19-5604" fmla="*/ 586068 h 1688976"/>
                <a:gd name="connsiteX20-5605" fmla="*/ 1381285 w 1400988"/>
                <a:gd name="connsiteY20-5606" fmla="*/ 547321 h 1688976"/>
                <a:gd name="connsiteX21-5607" fmla="*/ 1395345 w 1400988"/>
                <a:gd name="connsiteY21-5608" fmla="*/ 461946 h 1688976"/>
                <a:gd name="connsiteX22-5609" fmla="*/ 1400818 w 1400988"/>
                <a:gd name="connsiteY22-5610" fmla="*/ 381995 h 1688976"/>
                <a:gd name="connsiteX23-5611" fmla="*/ 1395237 w 1400988"/>
                <a:gd name="connsiteY23-5612" fmla="*/ 319998 h 1688976"/>
                <a:gd name="connsiteX24-5613" fmla="*/ 1364542 w 1400988"/>
                <a:gd name="connsiteY24-5614" fmla="*/ 237333 h 1688976"/>
                <a:gd name="connsiteX25-5615" fmla="*/ 1292096 w 1400988"/>
                <a:gd name="connsiteY25-5616" fmla="*/ 126128 h 1688976"/>
                <a:gd name="connsiteX26-5617" fmla="*/ 1169209 w 1400988"/>
                <a:gd name="connsiteY26-5618" fmla="*/ 43592 h 1688976"/>
                <a:gd name="connsiteX27-5619" fmla="*/ 1010151 w 1400988"/>
                <a:gd name="connsiteY27-5620" fmla="*/ 4843 h 1688976"/>
                <a:gd name="connsiteX28-5621" fmla="*/ 901323 w 1400988"/>
                <a:gd name="connsiteY28-5622" fmla="*/ 4844 h 1688976"/>
                <a:gd name="connsiteX29-5623" fmla="*/ 725523 w 1400988"/>
                <a:gd name="connsiteY29-5624" fmla="*/ 35843 h 1688976"/>
                <a:gd name="connsiteX30-5625" fmla="*/ 599951 w 1400988"/>
                <a:gd name="connsiteY30-5626" fmla="*/ 66840 h 1688976"/>
                <a:gd name="connsiteX31-5627" fmla="*/ 440894 w 1400988"/>
                <a:gd name="connsiteY31-5628" fmla="*/ 144336 h 1688976"/>
                <a:gd name="connsiteX32-5629" fmla="*/ 265095 w 1400988"/>
                <a:gd name="connsiteY32-5630" fmla="*/ 276081 h 1688976"/>
                <a:gd name="connsiteX33-5631" fmla="*/ 139523 w 1400988"/>
                <a:gd name="connsiteY33-5632" fmla="*/ 438824 h 1688976"/>
                <a:gd name="connsiteX34-5633" fmla="*/ 64180 w 1400988"/>
                <a:gd name="connsiteY34-5634" fmla="*/ 570569 h 1688976"/>
                <a:gd name="connsiteX35-5635" fmla="*/ 22324 w 1400988"/>
                <a:gd name="connsiteY35-5636" fmla="*/ 717813 h 1688976"/>
                <a:gd name="connsiteX36-5637" fmla="*/ 5579 w 1400988"/>
                <a:gd name="connsiteY36-5638" fmla="*/ 834058 h 1688976"/>
                <a:gd name="connsiteX37-5639" fmla="*/ 0 w 1400988"/>
                <a:gd name="connsiteY37-5640" fmla="*/ 934805 h 1688976"/>
                <a:gd name="connsiteX38-5641" fmla="*/ 5581 w 1400988"/>
                <a:gd name="connsiteY38-5642" fmla="*/ 989052 h 1688976"/>
                <a:gd name="connsiteX39-5643" fmla="*/ 22324 w 1400988"/>
                <a:gd name="connsiteY39-5644" fmla="*/ 1069131 h 1688976"/>
                <a:gd name="connsiteX40-5645" fmla="*/ 41856 w 1400988"/>
                <a:gd name="connsiteY40-5646" fmla="*/ 1136295 h 1688976"/>
                <a:gd name="connsiteX41-5647" fmla="*/ 97667 w 1400988"/>
                <a:gd name="connsiteY41-5648" fmla="*/ 1260290 h 1688976"/>
                <a:gd name="connsiteX42-5649" fmla="*/ 131153 w 1400988"/>
                <a:gd name="connsiteY42-5650" fmla="*/ 1317120 h 1688976"/>
                <a:gd name="connsiteX43-5651" fmla="*/ 189751 w 1400988"/>
                <a:gd name="connsiteY43-5652" fmla="*/ 1392032 h 1688976"/>
                <a:gd name="connsiteX44-5653" fmla="*/ 259514 w 1400988"/>
                <a:gd name="connsiteY44-5654" fmla="*/ 1472114 h 1688976"/>
                <a:gd name="connsiteX45-5655" fmla="*/ 340437 w 1400988"/>
                <a:gd name="connsiteY45-5656" fmla="*/ 1547027 h 1688976"/>
                <a:gd name="connsiteX46-5657" fmla="*/ 432524 w 1400988"/>
                <a:gd name="connsiteY46-5658" fmla="*/ 1601275 h 1688976"/>
                <a:gd name="connsiteX47-5659" fmla="*/ 491124 w 1400988"/>
                <a:gd name="connsiteY47-5660" fmla="*/ 1634856 h 1688976"/>
                <a:gd name="connsiteX48-5661" fmla="*/ 608431 w 1400988"/>
                <a:gd name="connsiteY48-5662" fmla="*/ 1688976 h 1688976"/>
                <a:gd name="connsiteX49-5663" fmla="*/ 612054 w 1400988"/>
                <a:gd name="connsiteY49-5664" fmla="*/ 1686519 h 1688976"/>
                <a:gd name="connsiteX0-5665" fmla="*/ 612054 w 1400988"/>
                <a:gd name="connsiteY0-5666" fmla="*/ 1686519 h 1688976"/>
                <a:gd name="connsiteX1-5667" fmla="*/ 612054 w 1400988"/>
                <a:gd name="connsiteY1-5668" fmla="*/ 1686519 h 1688976"/>
                <a:gd name="connsiteX2-5669" fmla="*/ 532383 w 1400988"/>
                <a:gd name="connsiteY2-5670" fmla="*/ 1600212 h 1688976"/>
                <a:gd name="connsiteX3-5671" fmla="*/ 502285 w 1400988"/>
                <a:gd name="connsiteY3-5672" fmla="*/ 1528945 h 1688976"/>
                <a:gd name="connsiteX4-5673" fmla="*/ 491123 w 1400988"/>
                <a:gd name="connsiteY4-5674" fmla="*/ 1477280 h 1688976"/>
                <a:gd name="connsiteX5-5675" fmla="*/ 468800 w 1400988"/>
                <a:gd name="connsiteY5-5676" fmla="*/ 1415283 h 1688976"/>
                <a:gd name="connsiteX6-5677" fmla="*/ 456754 w 1400988"/>
                <a:gd name="connsiteY6-5678" fmla="*/ 1353314 h 1688976"/>
                <a:gd name="connsiteX7-5679" fmla="*/ 466009 w 1400988"/>
                <a:gd name="connsiteY7-5680" fmla="*/ 1255123 h 1688976"/>
                <a:gd name="connsiteX8-5681" fmla="*/ 485911 w 1400988"/>
                <a:gd name="connsiteY8-5682" fmla="*/ 1157215 h 1688976"/>
                <a:gd name="connsiteX9-5683" fmla="*/ 540183 w 1400988"/>
                <a:gd name="connsiteY9-5684" fmla="*/ 1039261 h 1688976"/>
                <a:gd name="connsiteX10-5685" fmla="*/ 625066 w 1400988"/>
                <a:gd name="connsiteY10-5686" fmla="*/ 965802 h 1688976"/>
                <a:gd name="connsiteX11-5687" fmla="*/ 694828 w 1400988"/>
                <a:gd name="connsiteY11-5688" fmla="*/ 921888 h 1688976"/>
                <a:gd name="connsiteX12-5689" fmla="*/ 777197 w 1400988"/>
                <a:gd name="connsiteY12-5690" fmla="*/ 887716 h 1688976"/>
                <a:gd name="connsiteX13-5691" fmla="*/ 901323 w 1400988"/>
                <a:gd name="connsiteY13-5692" fmla="*/ 872807 h 1688976"/>
                <a:gd name="connsiteX14-5693" fmla="*/ 979456 w 1400988"/>
                <a:gd name="connsiteY14-5694" fmla="*/ 870224 h 1688976"/>
                <a:gd name="connsiteX15-5695" fmla="*/ 1070197 w 1400988"/>
                <a:gd name="connsiteY15-5696" fmla="*/ 856718 h 1688976"/>
                <a:gd name="connsiteX16-5697" fmla="*/ 1158047 w 1400988"/>
                <a:gd name="connsiteY16-5698" fmla="*/ 821143 h 1688976"/>
                <a:gd name="connsiteX17-5699" fmla="*/ 1236179 w 1400988"/>
                <a:gd name="connsiteY17-5700" fmla="*/ 756561 h 1688976"/>
                <a:gd name="connsiteX18-5701" fmla="*/ 1317104 w 1400988"/>
                <a:gd name="connsiteY18-5702" fmla="*/ 671315 h 1688976"/>
                <a:gd name="connsiteX19-5703" fmla="*/ 1361751 w 1400988"/>
                <a:gd name="connsiteY19-5704" fmla="*/ 586068 h 1688976"/>
                <a:gd name="connsiteX20-5705" fmla="*/ 1381285 w 1400988"/>
                <a:gd name="connsiteY20-5706" fmla="*/ 547321 h 1688976"/>
                <a:gd name="connsiteX21-5707" fmla="*/ 1395345 w 1400988"/>
                <a:gd name="connsiteY21-5708" fmla="*/ 461946 h 1688976"/>
                <a:gd name="connsiteX22-5709" fmla="*/ 1400818 w 1400988"/>
                <a:gd name="connsiteY22-5710" fmla="*/ 381995 h 1688976"/>
                <a:gd name="connsiteX23-5711" fmla="*/ 1395237 w 1400988"/>
                <a:gd name="connsiteY23-5712" fmla="*/ 319998 h 1688976"/>
                <a:gd name="connsiteX24-5713" fmla="*/ 1364542 w 1400988"/>
                <a:gd name="connsiteY24-5714" fmla="*/ 237333 h 1688976"/>
                <a:gd name="connsiteX25-5715" fmla="*/ 1292096 w 1400988"/>
                <a:gd name="connsiteY25-5716" fmla="*/ 126128 h 1688976"/>
                <a:gd name="connsiteX26-5717" fmla="*/ 1169209 w 1400988"/>
                <a:gd name="connsiteY26-5718" fmla="*/ 43592 h 1688976"/>
                <a:gd name="connsiteX27-5719" fmla="*/ 1010151 w 1400988"/>
                <a:gd name="connsiteY27-5720" fmla="*/ 4843 h 1688976"/>
                <a:gd name="connsiteX28-5721" fmla="*/ 901323 w 1400988"/>
                <a:gd name="connsiteY28-5722" fmla="*/ 4844 h 1688976"/>
                <a:gd name="connsiteX29-5723" fmla="*/ 725523 w 1400988"/>
                <a:gd name="connsiteY29-5724" fmla="*/ 35843 h 1688976"/>
                <a:gd name="connsiteX30-5725" fmla="*/ 599951 w 1400988"/>
                <a:gd name="connsiteY30-5726" fmla="*/ 66840 h 1688976"/>
                <a:gd name="connsiteX31-5727" fmla="*/ 440894 w 1400988"/>
                <a:gd name="connsiteY31-5728" fmla="*/ 144336 h 1688976"/>
                <a:gd name="connsiteX32-5729" fmla="*/ 354391 w 1400988"/>
                <a:gd name="connsiteY32-5730" fmla="*/ 196003 h 1688976"/>
                <a:gd name="connsiteX33-5731" fmla="*/ 265095 w 1400988"/>
                <a:gd name="connsiteY33-5732" fmla="*/ 276081 h 1688976"/>
                <a:gd name="connsiteX34-5733" fmla="*/ 139523 w 1400988"/>
                <a:gd name="connsiteY34-5734" fmla="*/ 438824 h 1688976"/>
                <a:gd name="connsiteX35-5735" fmla="*/ 64180 w 1400988"/>
                <a:gd name="connsiteY35-5736" fmla="*/ 570569 h 1688976"/>
                <a:gd name="connsiteX36-5737" fmla="*/ 22324 w 1400988"/>
                <a:gd name="connsiteY36-5738" fmla="*/ 717813 h 1688976"/>
                <a:gd name="connsiteX37-5739" fmla="*/ 5579 w 1400988"/>
                <a:gd name="connsiteY37-5740" fmla="*/ 834058 h 1688976"/>
                <a:gd name="connsiteX38-5741" fmla="*/ 0 w 1400988"/>
                <a:gd name="connsiteY38-5742" fmla="*/ 934805 h 1688976"/>
                <a:gd name="connsiteX39-5743" fmla="*/ 5581 w 1400988"/>
                <a:gd name="connsiteY39-5744" fmla="*/ 989052 h 1688976"/>
                <a:gd name="connsiteX40-5745" fmla="*/ 22324 w 1400988"/>
                <a:gd name="connsiteY40-5746" fmla="*/ 1069131 h 1688976"/>
                <a:gd name="connsiteX41-5747" fmla="*/ 41856 w 1400988"/>
                <a:gd name="connsiteY41-5748" fmla="*/ 1136295 h 1688976"/>
                <a:gd name="connsiteX42-5749" fmla="*/ 97667 w 1400988"/>
                <a:gd name="connsiteY42-5750" fmla="*/ 1260290 h 1688976"/>
                <a:gd name="connsiteX43-5751" fmla="*/ 131153 w 1400988"/>
                <a:gd name="connsiteY43-5752" fmla="*/ 1317120 h 1688976"/>
                <a:gd name="connsiteX44-5753" fmla="*/ 189751 w 1400988"/>
                <a:gd name="connsiteY44-5754" fmla="*/ 1392032 h 1688976"/>
                <a:gd name="connsiteX45-5755" fmla="*/ 259514 w 1400988"/>
                <a:gd name="connsiteY45-5756" fmla="*/ 1472114 h 1688976"/>
                <a:gd name="connsiteX46-5757" fmla="*/ 340437 w 1400988"/>
                <a:gd name="connsiteY46-5758" fmla="*/ 1547027 h 1688976"/>
                <a:gd name="connsiteX47-5759" fmla="*/ 432524 w 1400988"/>
                <a:gd name="connsiteY47-5760" fmla="*/ 1601275 h 1688976"/>
                <a:gd name="connsiteX48-5761" fmla="*/ 491124 w 1400988"/>
                <a:gd name="connsiteY48-5762" fmla="*/ 1634856 h 1688976"/>
                <a:gd name="connsiteX49-5763" fmla="*/ 608431 w 1400988"/>
                <a:gd name="connsiteY49-5764" fmla="*/ 1688976 h 1688976"/>
                <a:gd name="connsiteX50" fmla="*/ 612054 w 1400988"/>
                <a:gd name="connsiteY50" fmla="*/ 1686519 h 1688976"/>
                <a:gd name="connsiteX0-5765" fmla="*/ 612054 w 1400988"/>
                <a:gd name="connsiteY0-5766" fmla="*/ 1686519 h 1688976"/>
                <a:gd name="connsiteX1-5767" fmla="*/ 612054 w 1400988"/>
                <a:gd name="connsiteY1-5768" fmla="*/ 1686519 h 1688976"/>
                <a:gd name="connsiteX2-5769" fmla="*/ 532383 w 1400988"/>
                <a:gd name="connsiteY2-5770" fmla="*/ 1600212 h 1688976"/>
                <a:gd name="connsiteX3-5771" fmla="*/ 502285 w 1400988"/>
                <a:gd name="connsiteY3-5772" fmla="*/ 1528945 h 1688976"/>
                <a:gd name="connsiteX4-5773" fmla="*/ 491123 w 1400988"/>
                <a:gd name="connsiteY4-5774" fmla="*/ 1477280 h 1688976"/>
                <a:gd name="connsiteX5-5775" fmla="*/ 468800 w 1400988"/>
                <a:gd name="connsiteY5-5776" fmla="*/ 1415283 h 1688976"/>
                <a:gd name="connsiteX6-5777" fmla="*/ 456754 w 1400988"/>
                <a:gd name="connsiteY6-5778" fmla="*/ 1353314 h 1688976"/>
                <a:gd name="connsiteX7-5779" fmla="*/ 466009 w 1400988"/>
                <a:gd name="connsiteY7-5780" fmla="*/ 1255123 h 1688976"/>
                <a:gd name="connsiteX8-5781" fmla="*/ 485911 w 1400988"/>
                <a:gd name="connsiteY8-5782" fmla="*/ 1157215 h 1688976"/>
                <a:gd name="connsiteX9-5783" fmla="*/ 540183 w 1400988"/>
                <a:gd name="connsiteY9-5784" fmla="*/ 1039261 h 1688976"/>
                <a:gd name="connsiteX10-5785" fmla="*/ 625066 w 1400988"/>
                <a:gd name="connsiteY10-5786" fmla="*/ 965802 h 1688976"/>
                <a:gd name="connsiteX11-5787" fmla="*/ 694828 w 1400988"/>
                <a:gd name="connsiteY11-5788" fmla="*/ 921888 h 1688976"/>
                <a:gd name="connsiteX12-5789" fmla="*/ 777197 w 1400988"/>
                <a:gd name="connsiteY12-5790" fmla="*/ 887716 h 1688976"/>
                <a:gd name="connsiteX13-5791" fmla="*/ 901323 w 1400988"/>
                <a:gd name="connsiteY13-5792" fmla="*/ 872807 h 1688976"/>
                <a:gd name="connsiteX14-5793" fmla="*/ 979456 w 1400988"/>
                <a:gd name="connsiteY14-5794" fmla="*/ 870224 h 1688976"/>
                <a:gd name="connsiteX15-5795" fmla="*/ 1070197 w 1400988"/>
                <a:gd name="connsiteY15-5796" fmla="*/ 856718 h 1688976"/>
                <a:gd name="connsiteX16-5797" fmla="*/ 1158047 w 1400988"/>
                <a:gd name="connsiteY16-5798" fmla="*/ 821143 h 1688976"/>
                <a:gd name="connsiteX17-5799" fmla="*/ 1236179 w 1400988"/>
                <a:gd name="connsiteY17-5800" fmla="*/ 756561 h 1688976"/>
                <a:gd name="connsiteX18-5801" fmla="*/ 1317104 w 1400988"/>
                <a:gd name="connsiteY18-5802" fmla="*/ 671315 h 1688976"/>
                <a:gd name="connsiteX19-5803" fmla="*/ 1361751 w 1400988"/>
                <a:gd name="connsiteY19-5804" fmla="*/ 586068 h 1688976"/>
                <a:gd name="connsiteX20-5805" fmla="*/ 1381285 w 1400988"/>
                <a:gd name="connsiteY20-5806" fmla="*/ 547321 h 1688976"/>
                <a:gd name="connsiteX21-5807" fmla="*/ 1395345 w 1400988"/>
                <a:gd name="connsiteY21-5808" fmla="*/ 461946 h 1688976"/>
                <a:gd name="connsiteX22-5809" fmla="*/ 1400818 w 1400988"/>
                <a:gd name="connsiteY22-5810" fmla="*/ 381995 h 1688976"/>
                <a:gd name="connsiteX23-5811" fmla="*/ 1395237 w 1400988"/>
                <a:gd name="connsiteY23-5812" fmla="*/ 319998 h 1688976"/>
                <a:gd name="connsiteX24-5813" fmla="*/ 1364542 w 1400988"/>
                <a:gd name="connsiteY24-5814" fmla="*/ 237333 h 1688976"/>
                <a:gd name="connsiteX25-5815" fmla="*/ 1292096 w 1400988"/>
                <a:gd name="connsiteY25-5816" fmla="*/ 126128 h 1688976"/>
                <a:gd name="connsiteX26-5817" fmla="*/ 1169209 w 1400988"/>
                <a:gd name="connsiteY26-5818" fmla="*/ 43592 h 1688976"/>
                <a:gd name="connsiteX27-5819" fmla="*/ 1010151 w 1400988"/>
                <a:gd name="connsiteY27-5820" fmla="*/ 4843 h 1688976"/>
                <a:gd name="connsiteX28-5821" fmla="*/ 901323 w 1400988"/>
                <a:gd name="connsiteY28-5822" fmla="*/ 4844 h 1688976"/>
                <a:gd name="connsiteX29-5823" fmla="*/ 725523 w 1400988"/>
                <a:gd name="connsiteY29-5824" fmla="*/ 35843 h 1688976"/>
                <a:gd name="connsiteX30-5825" fmla="*/ 599951 w 1400988"/>
                <a:gd name="connsiteY30-5826" fmla="*/ 66840 h 1688976"/>
                <a:gd name="connsiteX31-5827" fmla="*/ 440894 w 1400988"/>
                <a:gd name="connsiteY31-5828" fmla="*/ 144336 h 1688976"/>
                <a:gd name="connsiteX32-5829" fmla="*/ 354391 w 1400988"/>
                <a:gd name="connsiteY32-5830" fmla="*/ 196003 h 1688976"/>
                <a:gd name="connsiteX33-5831" fmla="*/ 265095 w 1400988"/>
                <a:gd name="connsiteY33-5832" fmla="*/ 276081 h 1688976"/>
                <a:gd name="connsiteX34-5833" fmla="*/ 195334 w 1400988"/>
                <a:gd name="connsiteY34-5834" fmla="*/ 358746 h 1688976"/>
                <a:gd name="connsiteX35-5835" fmla="*/ 139523 w 1400988"/>
                <a:gd name="connsiteY35-5836" fmla="*/ 438824 h 1688976"/>
                <a:gd name="connsiteX36-5837" fmla="*/ 64180 w 1400988"/>
                <a:gd name="connsiteY36-5838" fmla="*/ 570569 h 1688976"/>
                <a:gd name="connsiteX37-5839" fmla="*/ 22324 w 1400988"/>
                <a:gd name="connsiteY37-5840" fmla="*/ 717813 h 1688976"/>
                <a:gd name="connsiteX38-5841" fmla="*/ 5579 w 1400988"/>
                <a:gd name="connsiteY38-5842" fmla="*/ 834058 h 1688976"/>
                <a:gd name="connsiteX39-5843" fmla="*/ 0 w 1400988"/>
                <a:gd name="connsiteY39-5844" fmla="*/ 934805 h 1688976"/>
                <a:gd name="connsiteX40-5845" fmla="*/ 5581 w 1400988"/>
                <a:gd name="connsiteY40-5846" fmla="*/ 989052 h 1688976"/>
                <a:gd name="connsiteX41-5847" fmla="*/ 22324 w 1400988"/>
                <a:gd name="connsiteY41-5848" fmla="*/ 1069131 h 1688976"/>
                <a:gd name="connsiteX42-5849" fmla="*/ 41856 w 1400988"/>
                <a:gd name="connsiteY42-5850" fmla="*/ 1136295 h 1688976"/>
                <a:gd name="connsiteX43-5851" fmla="*/ 97667 w 1400988"/>
                <a:gd name="connsiteY43-5852" fmla="*/ 1260290 h 1688976"/>
                <a:gd name="connsiteX44-5853" fmla="*/ 131153 w 1400988"/>
                <a:gd name="connsiteY44-5854" fmla="*/ 1317120 h 1688976"/>
                <a:gd name="connsiteX45-5855" fmla="*/ 189751 w 1400988"/>
                <a:gd name="connsiteY45-5856" fmla="*/ 1392032 h 1688976"/>
                <a:gd name="connsiteX46-5857" fmla="*/ 259514 w 1400988"/>
                <a:gd name="connsiteY46-5858" fmla="*/ 1472114 h 1688976"/>
                <a:gd name="connsiteX47-5859" fmla="*/ 340437 w 1400988"/>
                <a:gd name="connsiteY47-5860" fmla="*/ 1547027 h 1688976"/>
                <a:gd name="connsiteX48-5861" fmla="*/ 432524 w 1400988"/>
                <a:gd name="connsiteY48-5862" fmla="*/ 1601275 h 1688976"/>
                <a:gd name="connsiteX49-5863" fmla="*/ 491124 w 1400988"/>
                <a:gd name="connsiteY49-5864" fmla="*/ 1634856 h 1688976"/>
                <a:gd name="connsiteX50-5865" fmla="*/ 608431 w 1400988"/>
                <a:gd name="connsiteY50-5866" fmla="*/ 1688976 h 1688976"/>
                <a:gd name="connsiteX51" fmla="*/ 612054 w 1400988"/>
                <a:gd name="connsiteY51" fmla="*/ 1686519 h 1688976"/>
                <a:gd name="connsiteX0-5867" fmla="*/ 612054 w 1400988"/>
                <a:gd name="connsiteY0-5868" fmla="*/ 1686519 h 1688976"/>
                <a:gd name="connsiteX1-5869" fmla="*/ 612054 w 1400988"/>
                <a:gd name="connsiteY1-5870" fmla="*/ 1686519 h 1688976"/>
                <a:gd name="connsiteX2-5871" fmla="*/ 532383 w 1400988"/>
                <a:gd name="connsiteY2-5872" fmla="*/ 1600212 h 1688976"/>
                <a:gd name="connsiteX3-5873" fmla="*/ 502285 w 1400988"/>
                <a:gd name="connsiteY3-5874" fmla="*/ 1528945 h 1688976"/>
                <a:gd name="connsiteX4-5875" fmla="*/ 491123 w 1400988"/>
                <a:gd name="connsiteY4-5876" fmla="*/ 1477280 h 1688976"/>
                <a:gd name="connsiteX5-5877" fmla="*/ 468800 w 1400988"/>
                <a:gd name="connsiteY5-5878" fmla="*/ 1415283 h 1688976"/>
                <a:gd name="connsiteX6-5879" fmla="*/ 456754 w 1400988"/>
                <a:gd name="connsiteY6-5880" fmla="*/ 1353314 h 1688976"/>
                <a:gd name="connsiteX7-5881" fmla="*/ 466009 w 1400988"/>
                <a:gd name="connsiteY7-5882" fmla="*/ 1255123 h 1688976"/>
                <a:gd name="connsiteX8-5883" fmla="*/ 485911 w 1400988"/>
                <a:gd name="connsiteY8-5884" fmla="*/ 1157215 h 1688976"/>
                <a:gd name="connsiteX9-5885" fmla="*/ 540183 w 1400988"/>
                <a:gd name="connsiteY9-5886" fmla="*/ 1039261 h 1688976"/>
                <a:gd name="connsiteX10-5887" fmla="*/ 625066 w 1400988"/>
                <a:gd name="connsiteY10-5888" fmla="*/ 965802 h 1688976"/>
                <a:gd name="connsiteX11-5889" fmla="*/ 694828 w 1400988"/>
                <a:gd name="connsiteY11-5890" fmla="*/ 921888 h 1688976"/>
                <a:gd name="connsiteX12-5891" fmla="*/ 777197 w 1400988"/>
                <a:gd name="connsiteY12-5892" fmla="*/ 887716 h 1688976"/>
                <a:gd name="connsiteX13-5893" fmla="*/ 901323 w 1400988"/>
                <a:gd name="connsiteY13-5894" fmla="*/ 872807 h 1688976"/>
                <a:gd name="connsiteX14-5895" fmla="*/ 979456 w 1400988"/>
                <a:gd name="connsiteY14-5896" fmla="*/ 870224 h 1688976"/>
                <a:gd name="connsiteX15-5897" fmla="*/ 1070197 w 1400988"/>
                <a:gd name="connsiteY15-5898" fmla="*/ 856718 h 1688976"/>
                <a:gd name="connsiteX16-5899" fmla="*/ 1158047 w 1400988"/>
                <a:gd name="connsiteY16-5900" fmla="*/ 821143 h 1688976"/>
                <a:gd name="connsiteX17-5901" fmla="*/ 1236179 w 1400988"/>
                <a:gd name="connsiteY17-5902" fmla="*/ 756561 h 1688976"/>
                <a:gd name="connsiteX18-5903" fmla="*/ 1317104 w 1400988"/>
                <a:gd name="connsiteY18-5904" fmla="*/ 671315 h 1688976"/>
                <a:gd name="connsiteX19-5905" fmla="*/ 1361751 w 1400988"/>
                <a:gd name="connsiteY19-5906" fmla="*/ 586068 h 1688976"/>
                <a:gd name="connsiteX20-5907" fmla="*/ 1381285 w 1400988"/>
                <a:gd name="connsiteY20-5908" fmla="*/ 547321 h 1688976"/>
                <a:gd name="connsiteX21-5909" fmla="*/ 1395345 w 1400988"/>
                <a:gd name="connsiteY21-5910" fmla="*/ 461946 h 1688976"/>
                <a:gd name="connsiteX22-5911" fmla="*/ 1400818 w 1400988"/>
                <a:gd name="connsiteY22-5912" fmla="*/ 381995 h 1688976"/>
                <a:gd name="connsiteX23-5913" fmla="*/ 1395237 w 1400988"/>
                <a:gd name="connsiteY23-5914" fmla="*/ 319998 h 1688976"/>
                <a:gd name="connsiteX24-5915" fmla="*/ 1364542 w 1400988"/>
                <a:gd name="connsiteY24-5916" fmla="*/ 237333 h 1688976"/>
                <a:gd name="connsiteX25-5917" fmla="*/ 1292096 w 1400988"/>
                <a:gd name="connsiteY25-5918" fmla="*/ 126128 h 1688976"/>
                <a:gd name="connsiteX26-5919" fmla="*/ 1169209 w 1400988"/>
                <a:gd name="connsiteY26-5920" fmla="*/ 43592 h 1688976"/>
                <a:gd name="connsiteX27-5921" fmla="*/ 1010151 w 1400988"/>
                <a:gd name="connsiteY27-5922" fmla="*/ 4843 h 1688976"/>
                <a:gd name="connsiteX28-5923" fmla="*/ 901323 w 1400988"/>
                <a:gd name="connsiteY28-5924" fmla="*/ 4844 h 1688976"/>
                <a:gd name="connsiteX29-5925" fmla="*/ 725523 w 1400988"/>
                <a:gd name="connsiteY29-5926" fmla="*/ 35843 h 1688976"/>
                <a:gd name="connsiteX30-5927" fmla="*/ 599951 w 1400988"/>
                <a:gd name="connsiteY30-5928" fmla="*/ 66840 h 1688976"/>
                <a:gd name="connsiteX31-5929" fmla="*/ 524609 w 1400988"/>
                <a:gd name="connsiteY31-5930" fmla="*/ 92674 h 1688976"/>
                <a:gd name="connsiteX32-5931" fmla="*/ 440894 w 1400988"/>
                <a:gd name="connsiteY32-5932" fmla="*/ 144336 h 1688976"/>
                <a:gd name="connsiteX33-5933" fmla="*/ 354391 w 1400988"/>
                <a:gd name="connsiteY33-5934" fmla="*/ 196003 h 1688976"/>
                <a:gd name="connsiteX34-5935" fmla="*/ 265095 w 1400988"/>
                <a:gd name="connsiteY34-5936" fmla="*/ 276081 h 1688976"/>
                <a:gd name="connsiteX35-5937" fmla="*/ 195334 w 1400988"/>
                <a:gd name="connsiteY35-5938" fmla="*/ 358746 h 1688976"/>
                <a:gd name="connsiteX36-5939" fmla="*/ 139523 w 1400988"/>
                <a:gd name="connsiteY36-5940" fmla="*/ 438824 h 1688976"/>
                <a:gd name="connsiteX37-5941" fmla="*/ 64180 w 1400988"/>
                <a:gd name="connsiteY37-5942" fmla="*/ 570569 h 1688976"/>
                <a:gd name="connsiteX38-5943" fmla="*/ 22324 w 1400988"/>
                <a:gd name="connsiteY38-5944" fmla="*/ 717813 h 1688976"/>
                <a:gd name="connsiteX39-5945" fmla="*/ 5579 w 1400988"/>
                <a:gd name="connsiteY39-5946" fmla="*/ 834058 h 1688976"/>
                <a:gd name="connsiteX40-5947" fmla="*/ 0 w 1400988"/>
                <a:gd name="connsiteY40-5948" fmla="*/ 934805 h 1688976"/>
                <a:gd name="connsiteX41-5949" fmla="*/ 5581 w 1400988"/>
                <a:gd name="connsiteY41-5950" fmla="*/ 989052 h 1688976"/>
                <a:gd name="connsiteX42-5951" fmla="*/ 22324 w 1400988"/>
                <a:gd name="connsiteY42-5952" fmla="*/ 1069131 h 1688976"/>
                <a:gd name="connsiteX43-5953" fmla="*/ 41856 w 1400988"/>
                <a:gd name="connsiteY43-5954" fmla="*/ 1136295 h 1688976"/>
                <a:gd name="connsiteX44-5955" fmla="*/ 97667 w 1400988"/>
                <a:gd name="connsiteY44-5956" fmla="*/ 1260290 h 1688976"/>
                <a:gd name="connsiteX45-5957" fmla="*/ 131153 w 1400988"/>
                <a:gd name="connsiteY45-5958" fmla="*/ 1317120 h 1688976"/>
                <a:gd name="connsiteX46-5959" fmla="*/ 189751 w 1400988"/>
                <a:gd name="connsiteY46-5960" fmla="*/ 1392032 h 1688976"/>
                <a:gd name="connsiteX47-5961" fmla="*/ 259514 w 1400988"/>
                <a:gd name="connsiteY47-5962" fmla="*/ 1472114 h 1688976"/>
                <a:gd name="connsiteX48-5963" fmla="*/ 340437 w 1400988"/>
                <a:gd name="connsiteY48-5964" fmla="*/ 1547027 h 1688976"/>
                <a:gd name="connsiteX49-5965" fmla="*/ 432524 w 1400988"/>
                <a:gd name="connsiteY49-5966" fmla="*/ 1601275 h 1688976"/>
                <a:gd name="connsiteX50-5967" fmla="*/ 491124 w 1400988"/>
                <a:gd name="connsiteY50-5968" fmla="*/ 1634856 h 1688976"/>
                <a:gd name="connsiteX51-5969" fmla="*/ 608431 w 1400988"/>
                <a:gd name="connsiteY51-5970" fmla="*/ 1688976 h 1688976"/>
                <a:gd name="connsiteX52" fmla="*/ 612054 w 1400988"/>
                <a:gd name="connsiteY52" fmla="*/ 1686519 h 1688976"/>
                <a:gd name="connsiteX0-5971" fmla="*/ 612054 w 1400988"/>
                <a:gd name="connsiteY0-5972" fmla="*/ 1685087 h 1687544"/>
                <a:gd name="connsiteX1-5973" fmla="*/ 612054 w 1400988"/>
                <a:gd name="connsiteY1-5974" fmla="*/ 1685087 h 1687544"/>
                <a:gd name="connsiteX2-5975" fmla="*/ 532383 w 1400988"/>
                <a:gd name="connsiteY2-5976" fmla="*/ 1598780 h 1687544"/>
                <a:gd name="connsiteX3-5977" fmla="*/ 502285 w 1400988"/>
                <a:gd name="connsiteY3-5978" fmla="*/ 1527513 h 1687544"/>
                <a:gd name="connsiteX4-5979" fmla="*/ 491123 w 1400988"/>
                <a:gd name="connsiteY4-5980" fmla="*/ 1475848 h 1687544"/>
                <a:gd name="connsiteX5-5981" fmla="*/ 468800 w 1400988"/>
                <a:gd name="connsiteY5-5982" fmla="*/ 1413851 h 1687544"/>
                <a:gd name="connsiteX6-5983" fmla="*/ 456754 w 1400988"/>
                <a:gd name="connsiteY6-5984" fmla="*/ 1351882 h 1687544"/>
                <a:gd name="connsiteX7-5985" fmla="*/ 466009 w 1400988"/>
                <a:gd name="connsiteY7-5986" fmla="*/ 1253691 h 1687544"/>
                <a:gd name="connsiteX8-5987" fmla="*/ 485911 w 1400988"/>
                <a:gd name="connsiteY8-5988" fmla="*/ 1155783 h 1687544"/>
                <a:gd name="connsiteX9-5989" fmla="*/ 540183 w 1400988"/>
                <a:gd name="connsiteY9-5990" fmla="*/ 1037829 h 1687544"/>
                <a:gd name="connsiteX10-5991" fmla="*/ 625066 w 1400988"/>
                <a:gd name="connsiteY10-5992" fmla="*/ 964370 h 1687544"/>
                <a:gd name="connsiteX11-5993" fmla="*/ 694828 w 1400988"/>
                <a:gd name="connsiteY11-5994" fmla="*/ 920456 h 1687544"/>
                <a:gd name="connsiteX12-5995" fmla="*/ 777197 w 1400988"/>
                <a:gd name="connsiteY12-5996" fmla="*/ 886284 h 1687544"/>
                <a:gd name="connsiteX13-5997" fmla="*/ 901323 w 1400988"/>
                <a:gd name="connsiteY13-5998" fmla="*/ 871375 h 1687544"/>
                <a:gd name="connsiteX14-5999" fmla="*/ 979456 w 1400988"/>
                <a:gd name="connsiteY14-6000" fmla="*/ 868792 h 1687544"/>
                <a:gd name="connsiteX15-6001" fmla="*/ 1070197 w 1400988"/>
                <a:gd name="connsiteY15-6002" fmla="*/ 855286 h 1687544"/>
                <a:gd name="connsiteX16-6003" fmla="*/ 1158047 w 1400988"/>
                <a:gd name="connsiteY16-6004" fmla="*/ 819711 h 1687544"/>
                <a:gd name="connsiteX17-6005" fmla="*/ 1236179 w 1400988"/>
                <a:gd name="connsiteY17-6006" fmla="*/ 755129 h 1687544"/>
                <a:gd name="connsiteX18-6007" fmla="*/ 1317104 w 1400988"/>
                <a:gd name="connsiteY18-6008" fmla="*/ 669883 h 1687544"/>
                <a:gd name="connsiteX19-6009" fmla="*/ 1361751 w 1400988"/>
                <a:gd name="connsiteY19-6010" fmla="*/ 584636 h 1687544"/>
                <a:gd name="connsiteX20-6011" fmla="*/ 1381285 w 1400988"/>
                <a:gd name="connsiteY20-6012" fmla="*/ 545889 h 1687544"/>
                <a:gd name="connsiteX21-6013" fmla="*/ 1395345 w 1400988"/>
                <a:gd name="connsiteY21-6014" fmla="*/ 460514 h 1687544"/>
                <a:gd name="connsiteX22-6015" fmla="*/ 1400818 w 1400988"/>
                <a:gd name="connsiteY22-6016" fmla="*/ 380563 h 1687544"/>
                <a:gd name="connsiteX23-6017" fmla="*/ 1395237 w 1400988"/>
                <a:gd name="connsiteY23-6018" fmla="*/ 318566 h 1687544"/>
                <a:gd name="connsiteX24-6019" fmla="*/ 1364542 w 1400988"/>
                <a:gd name="connsiteY24-6020" fmla="*/ 235901 h 1687544"/>
                <a:gd name="connsiteX25-6021" fmla="*/ 1292096 w 1400988"/>
                <a:gd name="connsiteY25-6022" fmla="*/ 124696 h 1687544"/>
                <a:gd name="connsiteX26-6023" fmla="*/ 1169209 w 1400988"/>
                <a:gd name="connsiteY26-6024" fmla="*/ 42160 h 1687544"/>
                <a:gd name="connsiteX27-6025" fmla="*/ 1010151 w 1400988"/>
                <a:gd name="connsiteY27-6026" fmla="*/ 3411 h 1687544"/>
                <a:gd name="connsiteX28-6027" fmla="*/ 901323 w 1400988"/>
                <a:gd name="connsiteY28-6028" fmla="*/ 3412 h 1687544"/>
                <a:gd name="connsiteX29-6029" fmla="*/ 803656 w 1400988"/>
                <a:gd name="connsiteY29-6030" fmla="*/ 16329 h 1687544"/>
                <a:gd name="connsiteX30-6031" fmla="*/ 725523 w 1400988"/>
                <a:gd name="connsiteY30-6032" fmla="*/ 34411 h 1687544"/>
                <a:gd name="connsiteX31-6033" fmla="*/ 599951 w 1400988"/>
                <a:gd name="connsiteY31-6034" fmla="*/ 65408 h 1687544"/>
                <a:gd name="connsiteX32-6035" fmla="*/ 524609 w 1400988"/>
                <a:gd name="connsiteY32-6036" fmla="*/ 91242 h 1687544"/>
                <a:gd name="connsiteX33-6037" fmla="*/ 440894 w 1400988"/>
                <a:gd name="connsiteY33-6038" fmla="*/ 142904 h 1687544"/>
                <a:gd name="connsiteX34-6039" fmla="*/ 354391 w 1400988"/>
                <a:gd name="connsiteY34-6040" fmla="*/ 194571 h 1687544"/>
                <a:gd name="connsiteX35-6041" fmla="*/ 265095 w 1400988"/>
                <a:gd name="connsiteY35-6042" fmla="*/ 274649 h 1687544"/>
                <a:gd name="connsiteX36-6043" fmla="*/ 195334 w 1400988"/>
                <a:gd name="connsiteY36-6044" fmla="*/ 357314 h 1687544"/>
                <a:gd name="connsiteX37-6045" fmla="*/ 139523 w 1400988"/>
                <a:gd name="connsiteY37-6046" fmla="*/ 437392 h 1687544"/>
                <a:gd name="connsiteX38-6047" fmla="*/ 64180 w 1400988"/>
                <a:gd name="connsiteY38-6048" fmla="*/ 569137 h 1687544"/>
                <a:gd name="connsiteX39-6049" fmla="*/ 22324 w 1400988"/>
                <a:gd name="connsiteY39-6050" fmla="*/ 716381 h 1687544"/>
                <a:gd name="connsiteX40-6051" fmla="*/ 5579 w 1400988"/>
                <a:gd name="connsiteY40-6052" fmla="*/ 832626 h 1687544"/>
                <a:gd name="connsiteX41-6053" fmla="*/ 0 w 1400988"/>
                <a:gd name="connsiteY41-6054" fmla="*/ 933373 h 1687544"/>
                <a:gd name="connsiteX42-6055" fmla="*/ 5581 w 1400988"/>
                <a:gd name="connsiteY42-6056" fmla="*/ 987620 h 1687544"/>
                <a:gd name="connsiteX43-6057" fmla="*/ 22324 w 1400988"/>
                <a:gd name="connsiteY43-6058" fmla="*/ 1067699 h 1687544"/>
                <a:gd name="connsiteX44-6059" fmla="*/ 41856 w 1400988"/>
                <a:gd name="connsiteY44-6060" fmla="*/ 1134863 h 1687544"/>
                <a:gd name="connsiteX45-6061" fmla="*/ 97667 w 1400988"/>
                <a:gd name="connsiteY45-6062" fmla="*/ 1258858 h 1687544"/>
                <a:gd name="connsiteX46-6063" fmla="*/ 131153 w 1400988"/>
                <a:gd name="connsiteY46-6064" fmla="*/ 1315688 h 1687544"/>
                <a:gd name="connsiteX47-6065" fmla="*/ 189751 w 1400988"/>
                <a:gd name="connsiteY47-6066" fmla="*/ 1390600 h 1687544"/>
                <a:gd name="connsiteX48-6067" fmla="*/ 259514 w 1400988"/>
                <a:gd name="connsiteY48-6068" fmla="*/ 1470682 h 1687544"/>
                <a:gd name="connsiteX49-6069" fmla="*/ 340437 w 1400988"/>
                <a:gd name="connsiteY49-6070" fmla="*/ 1545595 h 1687544"/>
                <a:gd name="connsiteX50-6071" fmla="*/ 432524 w 1400988"/>
                <a:gd name="connsiteY50-6072" fmla="*/ 1599843 h 1687544"/>
                <a:gd name="connsiteX51-6073" fmla="*/ 491124 w 1400988"/>
                <a:gd name="connsiteY51-6074" fmla="*/ 1633424 h 1687544"/>
                <a:gd name="connsiteX52-6075" fmla="*/ 608431 w 1400988"/>
                <a:gd name="connsiteY52-6076" fmla="*/ 1687544 h 1687544"/>
                <a:gd name="connsiteX53" fmla="*/ 612054 w 1400988"/>
                <a:gd name="connsiteY53" fmla="*/ 1685087 h 1687544"/>
                <a:gd name="connsiteX0-6077" fmla="*/ 612054 w 1400988"/>
                <a:gd name="connsiteY0-6078" fmla="*/ 1683291 h 1685748"/>
                <a:gd name="connsiteX1-6079" fmla="*/ 612054 w 1400988"/>
                <a:gd name="connsiteY1-6080" fmla="*/ 1683291 h 1685748"/>
                <a:gd name="connsiteX2-6081" fmla="*/ 532383 w 1400988"/>
                <a:gd name="connsiteY2-6082" fmla="*/ 1596984 h 1685748"/>
                <a:gd name="connsiteX3-6083" fmla="*/ 502285 w 1400988"/>
                <a:gd name="connsiteY3-6084" fmla="*/ 1525717 h 1685748"/>
                <a:gd name="connsiteX4-6085" fmla="*/ 491123 w 1400988"/>
                <a:gd name="connsiteY4-6086" fmla="*/ 1474052 h 1685748"/>
                <a:gd name="connsiteX5-6087" fmla="*/ 468800 w 1400988"/>
                <a:gd name="connsiteY5-6088" fmla="*/ 1412055 h 1685748"/>
                <a:gd name="connsiteX6-6089" fmla="*/ 456754 w 1400988"/>
                <a:gd name="connsiteY6-6090" fmla="*/ 1350086 h 1685748"/>
                <a:gd name="connsiteX7-6091" fmla="*/ 466009 w 1400988"/>
                <a:gd name="connsiteY7-6092" fmla="*/ 1251895 h 1685748"/>
                <a:gd name="connsiteX8-6093" fmla="*/ 485911 w 1400988"/>
                <a:gd name="connsiteY8-6094" fmla="*/ 1153987 h 1685748"/>
                <a:gd name="connsiteX9-6095" fmla="*/ 540183 w 1400988"/>
                <a:gd name="connsiteY9-6096" fmla="*/ 1036033 h 1685748"/>
                <a:gd name="connsiteX10-6097" fmla="*/ 625066 w 1400988"/>
                <a:gd name="connsiteY10-6098" fmla="*/ 962574 h 1685748"/>
                <a:gd name="connsiteX11-6099" fmla="*/ 694828 w 1400988"/>
                <a:gd name="connsiteY11-6100" fmla="*/ 918660 h 1685748"/>
                <a:gd name="connsiteX12-6101" fmla="*/ 777197 w 1400988"/>
                <a:gd name="connsiteY12-6102" fmla="*/ 884488 h 1685748"/>
                <a:gd name="connsiteX13-6103" fmla="*/ 901323 w 1400988"/>
                <a:gd name="connsiteY13-6104" fmla="*/ 869579 h 1685748"/>
                <a:gd name="connsiteX14-6105" fmla="*/ 979456 w 1400988"/>
                <a:gd name="connsiteY14-6106" fmla="*/ 866996 h 1685748"/>
                <a:gd name="connsiteX15-6107" fmla="*/ 1070197 w 1400988"/>
                <a:gd name="connsiteY15-6108" fmla="*/ 853490 h 1685748"/>
                <a:gd name="connsiteX16-6109" fmla="*/ 1158047 w 1400988"/>
                <a:gd name="connsiteY16-6110" fmla="*/ 817915 h 1685748"/>
                <a:gd name="connsiteX17-6111" fmla="*/ 1236179 w 1400988"/>
                <a:gd name="connsiteY17-6112" fmla="*/ 753333 h 1685748"/>
                <a:gd name="connsiteX18-6113" fmla="*/ 1317104 w 1400988"/>
                <a:gd name="connsiteY18-6114" fmla="*/ 668087 h 1685748"/>
                <a:gd name="connsiteX19-6115" fmla="*/ 1361751 w 1400988"/>
                <a:gd name="connsiteY19-6116" fmla="*/ 582840 h 1685748"/>
                <a:gd name="connsiteX20-6117" fmla="*/ 1381285 w 1400988"/>
                <a:gd name="connsiteY20-6118" fmla="*/ 544093 h 1685748"/>
                <a:gd name="connsiteX21-6119" fmla="*/ 1395345 w 1400988"/>
                <a:gd name="connsiteY21-6120" fmla="*/ 458718 h 1685748"/>
                <a:gd name="connsiteX22-6121" fmla="*/ 1400818 w 1400988"/>
                <a:gd name="connsiteY22-6122" fmla="*/ 378767 h 1685748"/>
                <a:gd name="connsiteX23-6123" fmla="*/ 1395237 w 1400988"/>
                <a:gd name="connsiteY23-6124" fmla="*/ 316770 h 1685748"/>
                <a:gd name="connsiteX24-6125" fmla="*/ 1364542 w 1400988"/>
                <a:gd name="connsiteY24-6126" fmla="*/ 234105 h 1685748"/>
                <a:gd name="connsiteX25-6127" fmla="*/ 1292096 w 1400988"/>
                <a:gd name="connsiteY25-6128" fmla="*/ 122900 h 1685748"/>
                <a:gd name="connsiteX26-6129" fmla="*/ 1169209 w 1400988"/>
                <a:gd name="connsiteY26-6130" fmla="*/ 40364 h 1685748"/>
                <a:gd name="connsiteX27-6131" fmla="*/ 1091075 w 1400988"/>
                <a:gd name="connsiteY27-6132" fmla="*/ 14533 h 1685748"/>
                <a:gd name="connsiteX28-6133" fmla="*/ 1010151 w 1400988"/>
                <a:gd name="connsiteY28-6134" fmla="*/ 1615 h 1685748"/>
                <a:gd name="connsiteX29-6135" fmla="*/ 901323 w 1400988"/>
                <a:gd name="connsiteY29-6136" fmla="*/ 1616 h 1685748"/>
                <a:gd name="connsiteX30-6137" fmla="*/ 803656 w 1400988"/>
                <a:gd name="connsiteY30-6138" fmla="*/ 14533 h 1685748"/>
                <a:gd name="connsiteX31-6139" fmla="*/ 725523 w 1400988"/>
                <a:gd name="connsiteY31-6140" fmla="*/ 32615 h 1685748"/>
                <a:gd name="connsiteX32-6141" fmla="*/ 599951 w 1400988"/>
                <a:gd name="connsiteY32-6142" fmla="*/ 63612 h 1685748"/>
                <a:gd name="connsiteX33-6143" fmla="*/ 524609 w 1400988"/>
                <a:gd name="connsiteY33-6144" fmla="*/ 89446 h 1685748"/>
                <a:gd name="connsiteX34-6145" fmla="*/ 440894 w 1400988"/>
                <a:gd name="connsiteY34-6146" fmla="*/ 141108 h 1685748"/>
                <a:gd name="connsiteX35-6147" fmla="*/ 354391 w 1400988"/>
                <a:gd name="connsiteY35-6148" fmla="*/ 192775 h 1685748"/>
                <a:gd name="connsiteX36-6149" fmla="*/ 265095 w 1400988"/>
                <a:gd name="connsiteY36-6150" fmla="*/ 272853 h 1685748"/>
                <a:gd name="connsiteX37-6151" fmla="*/ 195334 w 1400988"/>
                <a:gd name="connsiteY37-6152" fmla="*/ 355518 h 1685748"/>
                <a:gd name="connsiteX38-6153" fmla="*/ 139523 w 1400988"/>
                <a:gd name="connsiteY38-6154" fmla="*/ 435596 h 1685748"/>
                <a:gd name="connsiteX39-6155" fmla="*/ 64180 w 1400988"/>
                <a:gd name="connsiteY39-6156" fmla="*/ 567341 h 1685748"/>
                <a:gd name="connsiteX40-6157" fmla="*/ 22324 w 1400988"/>
                <a:gd name="connsiteY40-6158" fmla="*/ 714585 h 1685748"/>
                <a:gd name="connsiteX41-6159" fmla="*/ 5579 w 1400988"/>
                <a:gd name="connsiteY41-6160" fmla="*/ 830830 h 1685748"/>
                <a:gd name="connsiteX42-6161" fmla="*/ 0 w 1400988"/>
                <a:gd name="connsiteY42-6162" fmla="*/ 931577 h 1685748"/>
                <a:gd name="connsiteX43-6163" fmla="*/ 5581 w 1400988"/>
                <a:gd name="connsiteY43-6164" fmla="*/ 985824 h 1685748"/>
                <a:gd name="connsiteX44-6165" fmla="*/ 22324 w 1400988"/>
                <a:gd name="connsiteY44-6166" fmla="*/ 1065903 h 1685748"/>
                <a:gd name="connsiteX45-6167" fmla="*/ 41856 w 1400988"/>
                <a:gd name="connsiteY45-6168" fmla="*/ 1133067 h 1685748"/>
                <a:gd name="connsiteX46-6169" fmla="*/ 97667 w 1400988"/>
                <a:gd name="connsiteY46-6170" fmla="*/ 1257062 h 1685748"/>
                <a:gd name="connsiteX47-6171" fmla="*/ 131153 w 1400988"/>
                <a:gd name="connsiteY47-6172" fmla="*/ 1313892 h 1685748"/>
                <a:gd name="connsiteX48-6173" fmla="*/ 189751 w 1400988"/>
                <a:gd name="connsiteY48-6174" fmla="*/ 1388804 h 1685748"/>
                <a:gd name="connsiteX49-6175" fmla="*/ 259514 w 1400988"/>
                <a:gd name="connsiteY49-6176" fmla="*/ 1468886 h 1685748"/>
                <a:gd name="connsiteX50-6177" fmla="*/ 340437 w 1400988"/>
                <a:gd name="connsiteY50-6178" fmla="*/ 1543799 h 1685748"/>
                <a:gd name="connsiteX51-6179" fmla="*/ 432524 w 1400988"/>
                <a:gd name="connsiteY51-6180" fmla="*/ 1598047 h 1685748"/>
                <a:gd name="connsiteX52-6181" fmla="*/ 491124 w 1400988"/>
                <a:gd name="connsiteY52-6182" fmla="*/ 1631628 h 1685748"/>
                <a:gd name="connsiteX53-6183" fmla="*/ 608431 w 1400988"/>
                <a:gd name="connsiteY53-6184" fmla="*/ 1685748 h 1685748"/>
                <a:gd name="connsiteX54" fmla="*/ 612054 w 1400988"/>
                <a:gd name="connsiteY54" fmla="*/ 1683291 h 1685748"/>
                <a:gd name="connsiteX0-6185" fmla="*/ 612054 w 1400988"/>
                <a:gd name="connsiteY0-6186" fmla="*/ 1683291 h 1685748"/>
                <a:gd name="connsiteX1-6187" fmla="*/ 612054 w 1400988"/>
                <a:gd name="connsiteY1-6188" fmla="*/ 1683291 h 1685748"/>
                <a:gd name="connsiteX2-6189" fmla="*/ 532383 w 1400988"/>
                <a:gd name="connsiteY2-6190" fmla="*/ 1596984 h 1685748"/>
                <a:gd name="connsiteX3-6191" fmla="*/ 502285 w 1400988"/>
                <a:gd name="connsiteY3-6192" fmla="*/ 1525717 h 1685748"/>
                <a:gd name="connsiteX4-6193" fmla="*/ 491123 w 1400988"/>
                <a:gd name="connsiteY4-6194" fmla="*/ 1474052 h 1685748"/>
                <a:gd name="connsiteX5-6195" fmla="*/ 468800 w 1400988"/>
                <a:gd name="connsiteY5-6196" fmla="*/ 1412055 h 1685748"/>
                <a:gd name="connsiteX6-6197" fmla="*/ 456754 w 1400988"/>
                <a:gd name="connsiteY6-6198" fmla="*/ 1350086 h 1685748"/>
                <a:gd name="connsiteX7-6199" fmla="*/ 466009 w 1400988"/>
                <a:gd name="connsiteY7-6200" fmla="*/ 1251895 h 1685748"/>
                <a:gd name="connsiteX8-6201" fmla="*/ 485911 w 1400988"/>
                <a:gd name="connsiteY8-6202" fmla="*/ 1153987 h 1685748"/>
                <a:gd name="connsiteX9-6203" fmla="*/ 540183 w 1400988"/>
                <a:gd name="connsiteY9-6204" fmla="*/ 1036033 h 1685748"/>
                <a:gd name="connsiteX10-6205" fmla="*/ 625066 w 1400988"/>
                <a:gd name="connsiteY10-6206" fmla="*/ 962574 h 1685748"/>
                <a:gd name="connsiteX11-6207" fmla="*/ 694828 w 1400988"/>
                <a:gd name="connsiteY11-6208" fmla="*/ 918660 h 1685748"/>
                <a:gd name="connsiteX12-6209" fmla="*/ 777197 w 1400988"/>
                <a:gd name="connsiteY12-6210" fmla="*/ 884488 h 1685748"/>
                <a:gd name="connsiteX13-6211" fmla="*/ 901323 w 1400988"/>
                <a:gd name="connsiteY13-6212" fmla="*/ 869579 h 1685748"/>
                <a:gd name="connsiteX14-6213" fmla="*/ 979456 w 1400988"/>
                <a:gd name="connsiteY14-6214" fmla="*/ 866996 h 1685748"/>
                <a:gd name="connsiteX15-6215" fmla="*/ 1070197 w 1400988"/>
                <a:gd name="connsiteY15-6216" fmla="*/ 853490 h 1685748"/>
                <a:gd name="connsiteX16-6217" fmla="*/ 1158047 w 1400988"/>
                <a:gd name="connsiteY16-6218" fmla="*/ 817915 h 1685748"/>
                <a:gd name="connsiteX17-6219" fmla="*/ 1236179 w 1400988"/>
                <a:gd name="connsiteY17-6220" fmla="*/ 753333 h 1685748"/>
                <a:gd name="connsiteX18-6221" fmla="*/ 1317104 w 1400988"/>
                <a:gd name="connsiteY18-6222" fmla="*/ 668087 h 1685748"/>
                <a:gd name="connsiteX19-6223" fmla="*/ 1361751 w 1400988"/>
                <a:gd name="connsiteY19-6224" fmla="*/ 582840 h 1685748"/>
                <a:gd name="connsiteX20-6225" fmla="*/ 1381285 w 1400988"/>
                <a:gd name="connsiteY20-6226" fmla="*/ 544093 h 1685748"/>
                <a:gd name="connsiteX21-6227" fmla="*/ 1395345 w 1400988"/>
                <a:gd name="connsiteY21-6228" fmla="*/ 458718 h 1685748"/>
                <a:gd name="connsiteX22-6229" fmla="*/ 1400818 w 1400988"/>
                <a:gd name="connsiteY22-6230" fmla="*/ 378767 h 1685748"/>
                <a:gd name="connsiteX23-6231" fmla="*/ 1395237 w 1400988"/>
                <a:gd name="connsiteY23-6232" fmla="*/ 316770 h 1685748"/>
                <a:gd name="connsiteX24-6233" fmla="*/ 1364542 w 1400988"/>
                <a:gd name="connsiteY24-6234" fmla="*/ 234105 h 1685748"/>
                <a:gd name="connsiteX25-6235" fmla="*/ 1292096 w 1400988"/>
                <a:gd name="connsiteY25-6236" fmla="*/ 122900 h 1685748"/>
                <a:gd name="connsiteX26-6237" fmla="*/ 1233390 w 1400988"/>
                <a:gd name="connsiteY26-6238" fmla="*/ 73946 h 1685748"/>
                <a:gd name="connsiteX27-6239" fmla="*/ 1169209 w 1400988"/>
                <a:gd name="connsiteY27-6240" fmla="*/ 40364 h 1685748"/>
                <a:gd name="connsiteX28-6241" fmla="*/ 1091075 w 1400988"/>
                <a:gd name="connsiteY28-6242" fmla="*/ 14533 h 1685748"/>
                <a:gd name="connsiteX29-6243" fmla="*/ 1010151 w 1400988"/>
                <a:gd name="connsiteY29-6244" fmla="*/ 1615 h 1685748"/>
                <a:gd name="connsiteX30-6245" fmla="*/ 901323 w 1400988"/>
                <a:gd name="connsiteY30-6246" fmla="*/ 1616 h 1685748"/>
                <a:gd name="connsiteX31-6247" fmla="*/ 803656 w 1400988"/>
                <a:gd name="connsiteY31-6248" fmla="*/ 14533 h 1685748"/>
                <a:gd name="connsiteX32-6249" fmla="*/ 725523 w 1400988"/>
                <a:gd name="connsiteY32-6250" fmla="*/ 32615 h 1685748"/>
                <a:gd name="connsiteX33-6251" fmla="*/ 599951 w 1400988"/>
                <a:gd name="connsiteY33-6252" fmla="*/ 63612 h 1685748"/>
                <a:gd name="connsiteX34-6253" fmla="*/ 524609 w 1400988"/>
                <a:gd name="connsiteY34-6254" fmla="*/ 89446 h 1685748"/>
                <a:gd name="connsiteX35-6255" fmla="*/ 440894 w 1400988"/>
                <a:gd name="connsiteY35-6256" fmla="*/ 141108 h 1685748"/>
                <a:gd name="connsiteX36-6257" fmla="*/ 354391 w 1400988"/>
                <a:gd name="connsiteY36-6258" fmla="*/ 192775 h 1685748"/>
                <a:gd name="connsiteX37-6259" fmla="*/ 265095 w 1400988"/>
                <a:gd name="connsiteY37-6260" fmla="*/ 272853 h 1685748"/>
                <a:gd name="connsiteX38-6261" fmla="*/ 195334 w 1400988"/>
                <a:gd name="connsiteY38-6262" fmla="*/ 355518 h 1685748"/>
                <a:gd name="connsiteX39-6263" fmla="*/ 139523 w 1400988"/>
                <a:gd name="connsiteY39-6264" fmla="*/ 435596 h 1685748"/>
                <a:gd name="connsiteX40-6265" fmla="*/ 64180 w 1400988"/>
                <a:gd name="connsiteY40-6266" fmla="*/ 567341 h 1685748"/>
                <a:gd name="connsiteX41-6267" fmla="*/ 22324 w 1400988"/>
                <a:gd name="connsiteY41-6268" fmla="*/ 714585 h 1685748"/>
                <a:gd name="connsiteX42-6269" fmla="*/ 5579 w 1400988"/>
                <a:gd name="connsiteY42-6270" fmla="*/ 830830 h 1685748"/>
                <a:gd name="connsiteX43-6271" fmla="*/ 0 w 1400988"/>
                <a:gd name="connsiteY43-6272" fmla="*/ 931577 h 1685748"/>
                <a:gd name="connsiteX44-6273" fmla="*/ 5581 w 1400988"/>
                <a:gd name="connsiteY44-6274" fmla="*/ 985824 h 1685748"/>
                <a:gd name="connsiteX45-6275" fmla="*/ 22324 w 1400988"/>
                <a:gd name="connsiteY45-6276" fmla="*/ 1065903 h 1685748"/>
                <a:gd name="connsiteX46-6277" fmla="*/ 41856 w 1400988"/>
                <a:gd name="connsiteY46-6278" fmla="*/ 1133067 h 1685748"/>
                <a:gd name="connsiteX47-6279" fmla="*/ 97667 w 1400988"/>
                <a:gd name="connsiteY47-6280" fmla="*/ 1257062 h 1685748"/>
                <a:gd name="connsiteX48-6281" fmla="*/ 131153 w 1400988"/>
                <a:gd name="connsiteY48-6282" fmla="*/ 1313892 h 1685748"/>
                <a:gd name="connsiteX49-6283" fmla="*/ 189751 w 1400988"/>
                <a:gd name="connsiteY49-6284" fmla="*/ 1388804 h 1685748"/>
                <a:gd name="connsiteX50-6285" fmla="*/ 259514 w 1400988"/>
                <a:gd name="connsiteY50-6286" fmla="*/ 1468886 h 1685748"/>
                <a:gd name="connsiteX51-6287" fmla="*/ 340437 w 1400988"/>
                <a:gd name="connsiteY51-6288" fmla="*/ 1543799 h 1685748"/>
                <a:gd name="connsiteX52-6289" fmla="*/ 432524 w 1400988"/>
                <a:gd name="connsiteY52-6290" fmla="*/ 1598047 h 1685748"/>
                <a:gd name="connsiteX53-6291" fmla="*/ 491124 w 1400988"/>
                <a:gd name="connsiteY53-6292" fmla="*/ 1631628 h 1685748"/>
                <a:gd name="connsiteX54-6293" fmla="*/ 608431 w 1400988"/>
                <a:gd name="connsiteY54-6294" fmla="*/ 1685748 h 1685748"/>
                <a:gd name="connsiteX55" fmla="*/ 612054 w 1400988"/>
                <a:gd name="connsiteY55" fmla="*/ 1683291 h 1685748"/>
                <a:gd name="connsiteX0-6295" fmla="*/ 612054 w 1400988"/>
                <a:gd name="connsiteY0-6296" fmla="*/ 1683291 h 1685748"/>
                <a:gd name="connsiteX1-6297" fmla="*/ 612054 w 1400988"/>
                <a:gd name="connsiteY1-6298" fmla="*/ 1683291 h 1685748"/>
                <a:gd name="connsiteX2-6299" fmla="*/ 532383 w 1400988"/>
                <a:gd name="connsiteY2-6300" fmla="*/ 1596984 h 1685748"/>
                <a:gd name="connsiteX3-6301" fmla="*/ 502285 w 1400988"/>
                <a:gd name="connsiteY3-6302" fmla="*/ 1525717 h 1685748"/>
                <a:gd name="connsiteX4-6303" fmla="*/ 491123 w 1400988"/>
                <a:gd name="connsiteY4-6304" fmla="*/ 1474052 h 1685748"/>
                <a:gd name="connsiteX5-6305" fmla="*/ 468800 w 1400988"/>
                <a:gd name="connsiteY5-6306" fmla="*/ 1412055 h 1685748"/>
                <a:gd name="connsiteX6-6307" fmla="*/ 456754 w 1400988"/>
                <a:gd name="connsiteY6-6308" fmla="*/ 1350086 h 1685748"/>
                <a:gd name="connsiteX7-6309" fmla="*/ 466009 w 1400988"/>
                <a:gd name="connsiteY7-6310" fmla="*/ 1251895 h 1685748"/>
                <a:gd name="connsiteX8-6311" fmla="*/ 485911 w 1400988"/>
                <a:gd name="connsiteY8-6312" fmla="*/ 1153987 h 1685748"/>
                <a:gd name="connsiteX9-6313" fmla="*/ 540183 w 1400988"/>
                <a:gd name="connsiteY9-6314" fmla="*/ 1036033 h 1685748"/>
                <a:gd name="connsiteX10-6315" fmla="*/ 625066 w 1400988"/>
                <a:gd name="connsiteY10-6316" fmla="*/ 962574 h 1685748"/>
                <a:gd name="connsiteX11-6317" fmla="*/ 694828 w 1400988"/>
                <a:gd name="connsiteY11-6318" fmla="*/ 918660 h 1685748"/>
                <a:gd name="connsiteX12-6319" fmla="*/ 777197 w 1400988"/>
                <a:gd name="connsiteY12-6320" fmla="*/ 884488 h 1685748"/>
                <a:gd name="connsiteX13-6321" fmla="*/ 901323 w 1400988"/>
                <a:gd name="connsiteY13-6322" fmla="*/ 869579 h 1685748"/>
                <a:gd name="connsiteX14-6323" fmla="*/ 979456 w 1400988"/>
                <a:gd name="connsiteY14-6324" fmla="*/ 866996 h 1685748"/>
                <a:gd name="connsiteX15-6325" fmla="*/ 1070197 w 1400988"/>
                <a:gd name="connsiteY15-6326" fmla="*/ 853490 h 1685748"/>
                <a:gd name="connsiteX16-6327" fmla="*/ 1158047 w 1400988"/>
                <a:gd name="connsiteY16-6328" fmla="*/ 817915 h 1685748"/>
                <a:gd name="connsiteX17-6329" fmla="*/ 1236179 w 1400988"/>
                <a:gd name="connsiteY17-6330" fmla="*/ 753333 h 1685748"/>
                <a:gd name="connsiteX18-6331" fmla="*/ 1317104 w 1400988"/>
                <a:gd name="connsiteY18-6332" fmla="*/ 668087 h 1685748"/>
                <a:gd name="connsiteX19-6333" fmla="*/ 1361751 w 1400988"/>
                <a:gd name="connsiteY19-6334" fmla="*/ 582840 h 1685748"/>
                <a:gd name="connsiteX20-6335" fmla="*/ 1381285 w 1400988"/>
                <a:gd name="connsiteY20-6336" fmla="*/ 544093 h 1685748"/>
                <a:gd name="connsiteX21-6337" fmla="*/ 1395345 w 1400988"/>
                <a:gd name="connsiteY21-6338" fmla="*/ 458718 h 1685748"/>
                <a:gd name="connsiteX22-6339" fmla="*/ 1400818 w 1400988"/>
                <a:gd name="connsiteY22-6340" fmla="*/ 378767 h 1685748"/>
                <a:gd name="connsiteX23-6341" fmla="*/ 1395237 w 1400988"/>
                <a:gd name="connsiteY23-6342" fmla="*/ 316770 h 1685748"/>
                <a:gd name="connsiteX24-6343" fmla="*/ 1364542 w 1400988"/>
                <a:gd name="connsiteY24-6344" fmla="*/ 234105 h 1685748"/>
                <a:gd name="connsiteX25-6345" fmla="*/ 1325475 w 1400988"/>
                <a:gd name="connsiteY25-6346" fmla="*/ 164359 h 1685748"/>
                <a:gd name="connsiteX26-6347" fmla="*/ 1292096 w 1400988"/>
                <a:gd name="connsiteY26-6348" fmla="*/ 122900 h 1685748"/>
                <a:gd name="connsiteX27-6349" fmla="*/ 1233390 w 1400988"/>
                <a:gd name="connsiteY27-6350" fmla="*/ 73946 h 1685748"/>
                <a:gd name="connsiteX28-6351" fmla="*/ 1169209 w 1400988"/>
                <a:gd name="connsiteY28-6352" fmla="*/ 40364 h 1685748"/>
                <a:gd name="connsiteX29-6353" fmla="*/ 1091075 w 1400988"/>
                <a:gd name="connsiteY29-6354" fmla="*/ 14533 h 1685748"/>
                <a:gd name="connsiteX30-6355" fmla="*/ 1010151 w 1400988"/>
                <a:gd name="connsiteY30-6356" fmla="*/ 1615 h 1685748"/>
                <a:gd name="connsiteX31-6357" fmla="*/ 901323 w 1400988"/>
                <a:gd name="connsiteY31-6358" fmla="*/ 1616 h 1685748"/>
                <a:gd name="connsiteX32-6359" fmla="*/ 803656 w 1400988"/>
                <a:gd name="connsiteY32-6360" fmla="*/ 14533 h 1685748"/>
                <a:gd name="connsiteX33-6361" fmla="*/ 725523 w 1400988"/>
                <a:gd name="connsiteY33-6362" fmla="*/ 32615 h 1685748"/>
                <a:gd name="connsiteX34-6363" fmla="*/ 599951 w 1400988"/>
                <a:gd name="connsiteY34-6364" fmla="*/ 63612 h 1685748"/>
                <a:gd name="connsiteX35-6365" fmla="*/ 524609 w 1400988"/>
                <a:gd name="connsiteY35-6366" fmla="*/ 89446 h 1685748"/>
                <a:gd name="connsiteX36-6367" fmla="*/ 440894 w 1400988"/>
                <a:gd name="connsiteY36-6368" fmla="*/ 141108 h 1685748"/>
                <a:gd name="connsiteX37-6369" fmla="*/ 354391 w 1400988"/>
                <a:gd name="connsiteY37-6370" fmla="*/ 192775 h 1685748"/>
                <a:gd name="connsiteX38-6371" fmla="*/ 265095 w 1400988"/>
                <a:gd name="connsiteY38-6372" fmla="*/ 272853 h 1685748"/>
                <a:gd name="connsiteX39-6373" fmla="*/ 195334 w 1400988"/>
                <a:gd name="connsiteY39-6374" fmla="*/ 355518 h 1685748"/>
                <a:gd name="connsiteX40-6375" fmla="*/ 139523 w 1400988"/>
                <a:gd name="connsiteY40-6376" fmla="*/ 435596 h 1685748"/>
                <a:gd name="connsiteX41-6377" fmla="*/ 64180 w 1400988"/>
                <a:gd name="connsiteY41-6378" fmla="*/ 567341 h 1685748"/>
                <a:gd name="connsiteX42-6379" fmla="*/ 22324 w 1400988"/>
                <a:gd name="connsiteY42-6380" fmla="*/ 714585 h 1685748"/>
                <a:gd name="connsiteX43-6381" fmla="*/ 5579 w 1400988"/>
                <a:gd name="connsiteY43-6382" fmla="*/ 830830 h 1685748"/>
                <a:gd name="connsiteX44-6383" fmla="*/ 0 w 1400988"/>
                <a:gd name="connsiteY44-6384" fmla="*/ 931577 h 1685748"/>
                <a:gd name="connsiteX45-6385" fmla="*/ 5581 w 1400988"/>
                <a:gd name="connsiteY45-6386" fmla="*/ 985824 h 1685748"/>
                <a:gd name="connsiteX46-6387" fmla="*/ 22324 w 1400988"/>
                <a:gd name="connsiteY46-6388" fmla="*/ 1065903 h 1685748"/>
                <a:gd name="connsiteX47-6389" fmla="*/ 41856 w 1400988"/>
                <a:gd name="connsiteY47-6390" fmla="*/ 1133067 h 1685748"/>
                <a:gd name="connsiteX48-6391" fmla="*/ 97667 w 1400988"/>
                <a:gd name="connsiteY48-6392" fmla="*/ 1257062 h 1685748"/>
                <a:gd name="connsiteX49-6393" fmla="*/ 131153 w 1400988"/>
                <a:gd name="connsiteY49-6394" fmla="*/ 1313892 h 1685748"/>
                <a:gd name="connsiteX50-6395" fmla="*/ 189751 w 1400988"/>
                <a:gd name="connsiteY50-6396" fmla="*/ 1388804 h 1685748"/>
                <a:gd name="connsiteX51-6397" fmla="*/ 259514 w 1400988"/>
                <a:gd name="connsiteY51-6398" fmla="*/ 1468886 h 1685748"/>
                <a:gd name="connsiteX52-6399" fmla="*/ 340437 w 1400988"/>
                <a:gd name="connsiteY52-6400" fmla="*/ 1543799 h 1685748"/>
                <a:gd name="connsiteX53-6401" fmla="*/ 432524 w 1400988"/>
                <a:gd name="connsiteY53-6402" fmla="*/ 1598047 h 1685748"/>
                <a:gd name="connsiteX54-6403" fmla="*/ 491124 w 1400988"/>
                <a:gd name="connsiteY54-6404" fmla="*/ 1631628 h 1685748"/>
                <a:gd name="connsiteX55-6405" fmla="*/ 608431 w 1400988"/>
                <a:gd name="connsiteY55-6406" fmla="*/ 1685748 h 1685748"/>
                <a:gd name="connsiteX56" fmla="*/ 612054 w 1400988"/>
                <a:gd name="connsiteY56" fmla="*/ 1683291 h 1685748"/>
                <a:gd name="connsiteX0-6407" fmla="*/ 612054 w 1407281"/>
                <a:gd name="connsiteY0-6408" fmla="*/ 1683291 h 1685748"/>
                <a:gd name="connsiteX1-6409" fmla="*/ 612054 w 1407281"/>
                <a:gd name="connsiteY1-6410" fmla="*/ 1683291 h 1685748"/>
                <a:gd name="connsiteX2-6411" fmla="*/ 532383 w 1407281"/>
                <a:gd name="connsiteY2-6412" fmla="*/ 1596984 h 1685748"/>
                <a:gd name="connsiteX3-6413" fmla="*/ 502285 w 1407281"/>
                <a:gd name="connsiteY3-6414" fmla="*/ 1525717 h 1685748"/>
                <a:gd name="connsiteX4-6415" fmla="*/ 491123 w 1407281"/>
                <a:gd name="connsiteY4-6416" fmla="*/ 1474052 h 1685748"/>
                <a:gd name="connsiteX5-6417" fmla="*/ 468800 w 1407281"/>
                <a:gd name="connsiteY5-6418" fmla="*/ 1412055 h 1685748"/>
                <a:gd name="connsiteX6-6419" fmla="*/ 456754 w 1407281"/>
                <a:gd name="connsiteY6-6420" fmla="*/ 1350086 h 1685748"/>
                <a:gd name="connsiteX7-6421" fmla="*/ 466009 w 1407281"/>
                <a:gd name="connsiteY7-6422" fmla="*/ 1251895 h 1685748"/>
                <a:gd name="connsiteX8-6423" fmla="*/ 485911 w 1407281"/>
                <a:gd name="connsiteY8-6424" fmla="*/ 1153987 h 1685748"/>
                <a:gd name="connsiteX9-6425" fmla="*/ 540183 w 1407281"/>
                <a:gd name="connsiteY9-6426" fmla="*/ 1036033 h 1685748"/>
                <a:gd name="connsiteX10-6427" fmla="*/ 625066 w 1407281"/>
                <a:gd name="connsiteY10-6428" fmla="*/ 962574 h 1685748"/>
                <a:gd name="connsiteX11-6429" fmla="*/ 694828 w 1407281"/>
                <a:gd name="connsiteY11-6430" fmla="*/ 918660 h 1685748"/>
                <a:gd name="connsiteX12-6431" fmla="*/ 777197 w 1407281"/>
                <a:gd name="connsiteY12-6432" fmla="*/ 884488 h 1685748"/>
                <a:gd name="connsiteX13-6433" fmla="*/ 901323 w 1407281"/>
                <a:gd name="connsiteY13-6434" fmla="*/ 869579 h 1685748"/>
                <a:gd name="connsiteX14-6435" fmla="*/ 979456 w 1407281"/>
                <a:gd name="connsiteY14-6436" fmla="*/ 866996 h 1685748"/>
                <a:gd name="connsiteX15-6437" fmla="*/ 1070197 w 1407281"/>
                <a:gd name="connsiteY15-6438" fmla="*/ 853490 h 1685748"/>
                <a:gd name="connsiteX16-6439" fmla="*/ 1158047 w 1407281"/>
                <a:gd name="connsiteY16-6440" fmla="*/ 817915 h 1685748"/>
                <a:gd name="connsiteX17-6441" fmla="*/ 1236179 w 1407281"/>
                <a:gd name="connsiteY17-6442" fmla="*/ 753333 h 1685748"/>
                <a:gd name="connsiteX18-6443" fmla="*/ 1317104 w 1407281"/>
                <a:gd name="connsiteY18-6444" fmla="*/ 668087 h 1685748"/>
                <a:gd name="connsiteX19-6445" fmla="*/ 1361751 w 1407281"/>
                <a:gd name="connsiteY19-6446" fmla="*/ 582840 h 1685748"/>
                <a:gd name="connsiteX20-6447" fmla="*/ 1381285 w 1407281"/>
                <a:gd name="connsiteY20-6448" fmla="*/ 544093 h 1685748"/>
                <a:gd name="connsiteX21-6449" fmla="*/ 1406507 w 1407281"/>
                <a:gd name="connsiteY21-6450" fmla="*/ 479384 h 1685748"/>
                <a:gd name="connsiteX22-6451" fmla="*/ 1400818 w 1407281"/>
                <a:gd name="connsiteY22-6452" fmla="*/ 378767 h 1685748"/>
                <a:gd name="connsiteX23-6453" fmla="*/ 1395237 w 1407281"/>
                <a:gd name="connsiteY23-6454" fmla="*/ 316770 h 1685748"/>
                <a:gd name="connsiteX24-6455" fmla="*/ 1364542 w 1407281"/>
                <a:gd name="connsiteY24-6456" fmla="*/ 234105 h 1685748"/>
                <a:gd name="connsiteX25-6457" fmla="*/ 1325475 w 1407281"/>
                <a:gd name="connsiteY25-6458" fmla="*/ 164359 h 1685748"/>
                <a:gd name="connsiteX26-6459" fmla="*/ 1292096 w 1407281"/>
                <a:gd name="connsiteY26-6460" fmla="*/ 122900 h 1685748"/>
                <a:gd name="connsiteX27-6461" fmla="*/ 1233390 w 1407281"/>
                <a:gd name="connsiteY27-6462" fmla="*/ 73946 h 1685748"/>
                <a:gd name="connsiteX28-6463" fmla="*/ 1169209 w 1407281"/>
                <a:gd name="connsiteY28-6464" fmla="*/ 40364 h 1685748"/>
                <a:gd name="connsiteX29-6465" fmla="*/ 1091075 w 1407281"/>
                <a:gd name="connsiteY29-6466" fmla="*/ 14533 h 1685748"/>
                <a:gd name="connsiteX30-6467" fmla="*/ 1010151 w 1407281"/>
                <a:gd name="connsiteY30-6468" fmla="*/ 1615 h 1685748"/>
                <a:gd name="connsiteX31-6469" fmla="*/ 901323 w 1407281"/>
                <a:gd name="connsiteY31-6470" fmla="*/ 1616 h 1685748"/>
                <a:gd name="connsiteX32-6471" fmla="*/ 803656 w 1407281"/>
                <a:gd name="connsiteY32-6472" fmla="*/ 14533 h 1685748"/>
                <a:gd name="connsiteX33-6473" fmla="*/ 725523 w 1407281"/>
                <a:gd name="connsiteY33-6474" fmla="*/ 32615 h 1685748"/>
                <a:gd name="connsiteX34-6475" fmla="*/ 599951 w 1407281"/>
                <a:gd name="connsiteY34-6476" fmla="*/ 63612 h 1685748"/>
                <a:gd name="connsiteX35-6477" fmla="*/ 524609 w 1407281"/>
                <a:gd name="connsiteY35-6478" fmla="*/ 89446 h 1685748"/>
                <a:gd name="connsiteX36-6479" fmla="*/ 440894 w 1407281"/>
                <a:gd name="connsiteY36-6480" fmla="*/ 141108 h 1685748"/>
                <a:gd name="connsiteX37-6481" fmla="*/ 354391 w 1407281"/>
                <a:gd name="connsiteY37-6482" fmla="*/ 192775 h 1685748"/>
                <a:gd name="connsiteX38-6483" fmla="*/ 265095 w 1407281"/>
                <a:gd name="connsiteY38-6484" fmla="*/ 272853 h 1685748"/>
                <a:gd name="connsiteX39-6485" fmla="*/ 195334 w 1407281"/>
                <a:gd name="connsiteY39-6486" fmla="*/ 355518 h 1685748"/>
                <a:gd name="connsiteX40-6487" fmla="*/ 139523 w 1407281"/>
                <a:gd name="connsiteY40-6488" fmla="*/ 435596 h 1685748"/>
                <a:gd name="connsiteX41-6489" fmla="*/ 64180 w 1407281"/>
                <a:gd name="connsiteY41-6490" fmla="*/ 567341 h 1685748"/>
                <a:gd name="connsiteX42-6491" fmla="*/ 22324 w 1407281"/>
                <a:gd name="connsiteY42-6492" fmla="*/ 714585 h 1685748"/>
                <a:gd name="connsiteX43-6493" fmla="*/ 5579 w 1407281"/>
                <a:gd name="connsiteY43-6494" fmla="*/ 830830 h 1685748"/>
                <a:gd name="connsiteX44-6495" fmla="*/ 0 w 1407281"/>
                <a:gd name="connsiteY44-6496" fmla="*/ 931577 h 1685748"/>
                <a:gd name="connsiteX45-6497" fmla="*/ 5581 w 1407281"/>
                <a:gd name="connsiteY45-6498" fmla="*/ 985824 h 1685748"/>
                <a:gd name="connsiteX46-6499" fmla="*/ 22324 w 1407281"/>
                <a:gd name="connsiteY46-6500" fmla="*/ 1065903 h 1685748"/>
                <a:gd name="connsiteX47-6501" fmla="*/ 41856 w 1407281"/>
                <a:gd name="connsiteY47-6502" fmla="*/ 1133067 h 1685748"/>
                <a:gd name="connsiteX48-6503" fmla="*/ 97667 w 1407281"/>
                <a:gd name="connsiteY48-6504" fmla="*/ 1257062 h 1685748"/>
                <a:gd name="connsiteX49-6505" fmla="*/ 131153 w 1407281"/>
                <a:gd name="connsiteY49-6506" fmla="*/ 1313892 h 1685748"/>
                <a:gd name="connsiteX50-6507" fmla="*/ 189751 w 1407281"/>
                <a:gd name="connsiteY50-6508" fmla="*/ 1388804 h 1685748"/>
                <a:gd name="connsiteX51-6509" fmla="*/ 259514 w 1407281"/>
                <a:gd name="connsiteY51-6510" fmla="*/ 1468886 h 1685748"/>
                <a:gd name="connsiteX52-6511" fmla="*/ 340437 w 1407281"/>
                <a:gd name="connsiteY52-6512" fmla="*/ 1543799 h 1685748"/>
                <a:gd name="connsiteX53-6513" fmla="*/ 432524 w 1407281"/>
                <a:gd name="connsiteY53-6514" fmla="*/ 1598047 h 1685748"/>
                <a:gd name="connsiteX54-6515" fmla="*/ 491124 w 1407281"/>
                <a:gd name="connsiteY54-6516" fmla="*/ 1631628 h 1685748"/>
                <a:gd name="connsiteX55-6517" fmla="*/ 608431 w 1407281"/>
                <a:gd name="connsiteY55-6518" fmla="*/ 1685748 h 1685748"/>
                <a:gd name="connsiteX56-6519" fmla="*/ 612054 w 1407281"/>
                <a:gd name="connsiteY56-6520" fmla="*/ 1683291 h 1685748"/>
                <a:gd name="connsiteX0-6521" fmla="*/ 612054 w 1406536"/>
                <a:gd name="connsiteY0-6522" fmla="*/ 1683291 h 1685748"/>
                <a:gd name="connsiteX1-6523" fmla="*/ 612054 w 1406536"/>
                <a:gd name="connsiteY1-6524" fmla="*/ 1683291 h 1685748"/>
                <a:gd name="connsiteX2-6525" fmla="*/ 532383 w 1406536"/>
                <a:gd name="connsiteY2-6526" fmla="*/ 1596984 h 1685748"/>
                <a:gd name="connsiteX3-6527" fmla="*/ 502285 w 1406536"/>
                <a:gd name="connsiteY3-6528" fmla="*/ 1525717 h 1685748"/>
                <a:gd name="connsiteX4-6529" fmla="*/ 491123 w 1406536"/>
                <a:gd name="connsiteY4-6530" fmla="*/ 1474052 h 1685748"/>
                <a:gd name="connsiteX5-6531" fmla="*/ 468800 w 1406536"/>
                <a:gd name="connsiteY5-6532" fmla="*/ 1412055 h 1685748"/>
                <a:gd name="connsiteX6-6533" fmla="*/ 456754 w 1406536"/>
                <a:gd name="connsiteY6-6534" fmla="*/ 1350086 h 1685748"/>
                <a:gd name="connsiteX7-6535" fmla="*/ 466009 w 1406536"/>
                <a:gd name="connsiteY7-6536" fmla="*/ 1251895 h 1685748"/>
                <a:gd name="connsiteX8-6537" fmla="*/ 485911 w 1406536"/>
                <a:gd name="connsiteY8-6538" fmla="*/ 1153987 h 1685748"/>
                <a:gd name="connsiteX9-6539" fmla="*/ 540183 w 1406536"/>
                <a:gd name="connsiteY9-6540" fmla="*/ 1036033 h 1685748"/>
                <a:gd name="connsiteX10-6541" fmla="*/ 625066 w 1406536"/>
                <a:gd name="connsiteY10-6542" fmla="*/ 962574 h 1685748"/>
                <a:gd name="connsiteX11-6543" fmla="*/ 694828 w 1406536"/>
                <a:gd name="connsiteY11-6544" fmla="*/ 918660 h 1685748"/>
                <a:gd name="connsiteX12-6545" fmla="*/ 777197 w 1406536"/>
                <a:gd name="connsiteY12-6546" fmla="*/ 884488 h 1685748"/>
                <a:gd name="connsiteX13-6547" fmla="*/ 901323 w 1406536"/>
                <a:gd name="connsiteY13-6548" fmla="*/ 869579 h 1685748"/>
                <a:gd name="connsiteX14-6549" fmla="*/ 979456 w 1406536"/>
                <a:gd name="connsiteY14-6550" fmla="*/ 866996 h 1685748"/>
                <a:gd name="connsiteX15-6551" fmla="*/ 1070197 w 1406536"/>
                <a:gd name="connsiteY15-6552" fmla="*/ 853490 h 1685748"/>
                <a:gd name="connsiteX16-6553" fmla="*/ 1158047 w 1406536"/>
                <a:gd name="connsiteY16-6554" fmla="*/ 817915 h 1685748"/>
                <a:gd name="connsiteX17-6555" fmla="*/ 1236179 w 1406536"/>
                <a:gd name="connsiteY17-6556" fmla="*/ 753333 h 1685748"/>
                <a:gd name="connsiteX18-6557" fmla="*/ 1317104 w 1406536"/>
                <a:gd name="connsiteY18-6558" fmla="*/ 668087 h 1685748"/>
                <a:gd name="connsiteX19-6559" fmla="*/ 1361751 w 1406536"/>
                <a:gd name="connsiteY19-6560" fmla="*/ 582840 h 1685748"/>
                <a:gd name="connsiteX20-6561" fmla="*/ 1398028 w 1406536"/>
                <a:gd name="connsiteY20-6562" fmla="*/ 544093 h 1685748"/>
                <a:gd name="connsiteX21-6563" fmla="*/ 1406507 w 1406536"/>
                <a:gd name="connsiteY21-6564" fmla="*/ 479384 h 1685748"/>
                <a:gd name="connsiteX22-6565" fmla="*/ 1400818 w 1406536"/>
                <a:gd name="connsiteY22-6566" fmla="*/ 378767 h 1685748"/>
                <a:gd name="connsiteX23-6567" fmla="*/ 1395237 w 1406536"/>
                <a:gd name="connsiteY23-6568" fmla="*/ 316770 h 1685748"/>
                <a:gd name="connsiteX24-6569" fmla="*/ 1364542 w 1406536"/>
                <a:gd name="connsiteY24-6570" fmla="*/ 234105 h 1685748"/>
                <a:gd name="connsiteX25-6571" fmla="*/ 1325475 w 1406536"/>
                <a:gd name="connsiteY25-6572" fmla="*/ 164359 h 1685748"/>
                <a:gd name="connsiteX26-6573" fmla="*/ 1292096 w 1406536"/>
                <a:gd name="connsiteY26-6574" fmla="*/ 122900 h 1685748"/>
                <a:gd name="connsiteX27-6575" fmla="*/ 1233390 w 1406536"/>
                <a:gd name="connsiteY27-6576" fmla="*/ 73946 h 1685748"/>
                <a:gd name="connsiteX28-6577" fmla="*/ 1169209 w 1406536"/>
                <a:gd name="connsiteY28-6578" fmla="*/ 40364 h 1685748"/>
                <a:gd name="connsiteX29-6579" fmla="*/ 1091075 w 1406536"/>
                <a:gd name="connsiteY29-6580" fmla="*/ 14533 h 1685748"/>
                <a:gd name="connsiteX30-6581" fmla="*/ 1010151 w 1406536"/>
                <a:gd name="connsiteY30-6582" fmla="*/ 1615 h 1685748"/>
                <a:gd name="connsiteX31-6583" fmla="*/ 901323 w 1406536"/>
                <a:gd name="connsiteY31-6584" fmla="*/ 1616 h 1685748"/>
                <a:gd name="connsiteX32-6585" fmla="*/ 803656 w 1406536"/>
                <a:gd name="connsiteY32-6586" fmla="*/ 14533 h 1685748"/>
                <a:gd name="connsiteX33-6587" fmla="*/ 725523 w 1406536"/>
                <a:gd name="connsiteY33-6588" fmla="*/ 32615 h 1685748"/>
                <a:gd name="connsiteX34-6589" fmla="*/ 599951 w 1406536"/>
                <a:gd name="connsiteY34-6590" fmla="*/ 63612 h 1685748"/>
                <a:gd name="connsiteX35-6591" fmla="*/ 524609 w 1406536"/>
                <a:gd name="connsiteY35-6592" fmla="*/ 89446 h 1685748"/>
                <a:gd name="connsiteX36-6593" fmla="*/ 440894 w 1406536"/>
                <a:gd name="connsiteY36-6594" fmla="*/ 141108 h 1685748"/>
                <a:gd name="connsiteX37-6595" fmla="*/ 354391 w 1406536"/>
                <a:gd name="connsiteY37-6596" fmla="*/ 192775 h 1685748"/>
                <a:gd name="connsiteX38-6597" fmla="*/ 265095 w 1406536"/>
                <a:gd name="connsiteY38-6598" fmla="*/ 272853 h 1685748"/>
                <a:gd name="connsiteX39-6599" fmla="*/ 195334 w 1406536"/>
                <a:gd name="connsiteY39-6600" fmla="*/ 355518 h 1685748"/>
                <a:gd name="connsiteX40-6601" fmla="*/ 139523 w 1406536"/>
                <a:gd name="connsiteY40-6602" fmla="*/ 435596 h 1685748"/>
                <a:gd name="connsiteX41-6603" fmla="*/ 64180 w 1406536"/>
                <a:gd name="connsiteY41-6604" fmla="*/ 567341 h 1685748"/>
                <a:gd name="connsiteX42-6605" fmla="*/ 22324 w 1406536"/>
                <a:gd name="connsiteY42-6606" fmla="*/ 714585 h 1685748"/>
                <a:gd name="connsiteX43-6607" fmla="*/ 5579 w 1406536"/>
                <a:gd name="connsiteY43-6608" fmla="*/ 830830 h 1685748"/>
                <a:gd name="connsiteX44-6609" fmla="*/ 0 w 1406536"/>
                <a:gd name="connsiteY44-6610" fmla="*/ 931577 h 1685748"/>
                <a:gd name="connsiteX45-6611" fmla="*/ 5581 w 1406536"/>
                <a:gd name="connsiteY45-6612" fmla="*/ 985824 h 1685748"/>
                <a:gd name="connsiteX46-6613" fmla="*/ 22324 w 1406536"/>
                <a:gd name="connsiteY46-6614" fmla="*/ 1065903 h 1685748"/>
                <a:gd name="connsiteX47-6615" fmla="*/ 41856 w 1406536"/>
                <a:gd name="connsiteY47-6616" fmla="*/ 1133067 h 1685748"/>
                <a:gd name="connsiteX48-6617" fmla="*/ 97667 w 1406536"/>
                <a:gd name="connsiteY48-6618" fmla="*/ 1257062 h 1685748"/>
                <a:gd name="connsiteX49-6619" fmla="*/ 131153 w 1406536"/>
                <a:gd name="connsiteY49-6620" fmla="*/ 1313892 h 1685748"/>
                <a:gd name="connsiteX50-6621" fmla="*/ 189751 w 1406536"/>
                <a:gd name="connsiteY50-6622" fmla="*/ 1388804 h 1685748"/>
                <a:gd name="connsiteX51-6623" fmla="*/ 259514 w 1406536"/>
                <a:gd name="connsiteY51-6624" fmla="*/ 1468886 h 1685748"/>
                <a:gd name="connsiteX52-6625" fmla="*/ 340437 w 1406536"/>
                <a:gd name="connsiteY52-6626" fmla="*/ 1543799 h 1685748"/>
                <a:gd name="connsiteX53-6627" fmla="*/ 432524 w 1406536"/>
                <a:gd name="connsiteY53-6628" fmla="*/ 1598047 h 1685748"/>
                <a:gd name="connsiteX54-6629" fmla="*/ 491124 w 1406536"/>
                <a:gd name="connsiteY54-6630" fmla="*/ 1631628 h 1685748"/>
                <a:gd name="connsiteX55-6631" fmla="*/ 608431 w 1406536"/>
                <a:gd name="connsiteY55-6632" fmla="*/ 1685748 h 1685748"/>
                <a:gd name="connsiteX56-6633" fmla="*/ 612054 w 1406536"/>
                <a:gd name="connsiteY56-6634" fmla="*/ 1683291 h 1685748"/>
                <a:gd name="connsiteX0-6635" fmla="*/ 612054 w 1406536"/>
                <a:gd name="connsiteY0-6636" fmla="*/ 1683291 h 1685748"/>
                <a:gd name="connsiteX1-6637" fmla="*/ 612054 w 1406536"/>
                <a:gd name="connsiteY1-6638" fmla="*/ 1683291 h 1685748"/>
                <a:gd name="connsiteX2-6639" fmla="*/ 532383 w 1406536"/>
                <a:gd name="connsiteY2-6640" fmla="*/ 1596984 h 1685748"/>
                <a:gd name="connsiteX3-6641" fmla="*/ 502285 w 1406536"/>
                <a:gd name="connsiteY3-6642" fmla="*/ 1525717 h 1685748"/>
                <a:gd name="connsiteX4-6643" fmla="*/ 491123 w 1406536"/>
                <a:gd name="connsiteY4-6644" fmla="*/ 1474052 h 1685748"/>
                <a:gd name="connsiteX5-6645" fmla="*/ 468800 w 1406536"/>
                <a:gd name="connsiteY5-6646" fmla="*/ 1412055 h 1685748"/>
                <a:gd name="connsiteX6-6647" fmla="*/ 456754 w 1406536"/>
                <a:gd name="connsiteY6-6648" fmla="*/ 1350086 h 1685748"/>
                <a:gd name="connsiteX7-6649" fmla="*/ 466009 w 1406536"/>
                <a:gd name="connsiteY7-6650" fmla="*/ 1251895 h 1685748"/>
                <a:gd name="connsiteX8-6651" fmla="*/ 485911 w 1406536"/>
                <a:gd name="connsiteY8-6652" fmla="*/ 1153987 h 1685748"/>
                <a:gd name="connsiteX9-6653" fmla="*/ 540183 w 1406536"/>
                <a:gd name="connsiteY9-6654" fmla="*/ 1036033 h 1685748"/>
                <a:gd name="connsiteX10-6655" fmla="*/ 625066 w 1406536"/>
                <a:gd name="connsiteY10-6656" fmla="*/ 962574 h 1685748"/>
                <a:gd name="connsiteX11-6657" fmla="*/ 694828 w 1406536"/>
                <a:gd name="connsiteY11-6658" fmla="*/ 918660 h 1685748"/>
                <a:gd name="connsiteX12-6659" fmla="*/ 777197 w 1406536"/>
                <a:gd name="connsiteY12-6660" fmla="*/ 884488 h 1685748"/>
                <a:gd name="connsiteX13-6661" fmla="*/ 901323 w 1406536"/>
                <a:gd name="connsiteY13-6662" fmla="*/ 869579 h 1685748"/>
                <a:gd name="connsiteX14-6663" fmla="*/ 979456 w 1406536"/>
                <a:gd name="connsiteY14-6664" fmla="*/ 866996 h 1685748"/>
                <a:gd name="connsiteX15-6665" fmla="*/ 1070197 w 1406536"/>
                <a:gd name="connsiteY15-6666" fmla="*/ 853490 h 1685748"/>
                <a:gd name="connsiteX16-6667" fmla="*/ 1158047 w 1406536"/>
                <a:gd name="connsiteY16-6668" fmla="*/ 817915 h 1685748"/>
                <a:gd name="connsiteX17-6669" fmla="*/ 1236179 w 1406536"/>
                <a:gd name="connsiteY17-6670" fmla="*/ 753333 h 1685748"/>
                <a:gd name="connsiteX18-6671" fmla="*/ 1317104 w 1406536"/>
                <a:gd name="connsiteY18-6672" fmla="*/ 668087 h 1685748"/>
                <a:gd name="connsiteX19-6673" fmla="*/ 1389655 w 1406536"/>
                <a:gd name="connsiteY19-6674" fmla="*/ 624171 h 1685748"/>
                <a:gd name="connsiteX20-6675" fmla="*/ 1398028 w 1406536"/>
                <a:gd name="connsiteY20-6676" fmla="*/ 544093 h 1685748"/>
                <a:gd name="connsiteX21-6677" fmla="*/ 1406507 w 1406536"/>
                <a:gd name="connsiteY21-6678" fmla="*/ 479384 h 1685748"/>
                <a:gd name="connsiteX22-6679" fmla="*/ 1400818 w 1406536"/>
                <a:gd name="connsiteY22-6680" fmla="*/ 378767 h 1685748"/>
                <a:gd name="connsiteX23-6681" fmla="*/ 1395237 w 1406536"/>
                <a:gd name="connsiteY23-6682" fmla="*/ 316770 h 1685748"/>
                <a:gd name="connsiteX24-6683" fmla="*/ 1364542 w 1406536"/>
                <a:gd name="connsiteY24-6684" fmla="*/ 234105 h 1685748"/>
                <a:gd name="connsiteX25-6685" fmla="*/ 1325475 w 1406536"/>
                <a:gd name="connsiteY25-6686" fmla="*/ 164359 h 1685748"/>
                <a:gd name="connsiteX26-6687" fmla="*/ 1292096 w 1406536"/>
                <a:gd name="connsiteY26-6688" fmla="*/ 122900 h 1685748"/>
                <a:gd name="connsiteX27-6689" fmla="*/ 1233390 w 1406536"/>
                <a:gd name="connsiteY27-6690" fmla="*/ 73946 h 1685748"/>
                <a:gd name="connsiteX28-6691" fmla="*/ 1169209 w 1406536"/>
                <a:gd name="connsiteY28-6692" fmla="*/ 40364 h 1685748"/>
                <a:gd name="connsiteX29-6693" fmla="*/ 1091075 w 1406536"/>
                <a:gd name="connsiteY29-6694" fmla="*/ 14533 h 1685748"/>
                <a:gd name="connsiteX30-6695" fmla="*/ 1010151 w 1406536"/>
                <a:gd name="connsiteY30-6696" fmla="*/ 1615 h 1685748"/>
                <a:gd name="connsiteX31-6697" fmla="*/ 901323 w 1406536"/>
                <a:gd name="connsiteY31-6698" fmla="*/ 1616 h 1685748"/>
                <a:gd name="connsiteX32-6699" fmla="*/ 803656 w 1406536"/>
                <a:gd name="connsiteY32-6700" fmla="*/ 14533 h 1685748"/>
                <a:gd name="connsiteX33-6701" fmla="*/ 725523 w 1406536"/>
                <a:gd name="connsiteY33-6702" fmla="*/ 32615 h 1685748"/>
                <a:gd name="connsiteX34-6703" fmla="*/ 599951 w 1406536"/>
                <a:gd name="connsiteY34-6704" fmla="*/ 63612 h 1685748"/>
                <a:gd name="connsiteX35-6705" fmla="*/ 524609 w 1406536"/>
                <a:gd name="connsiteY35-6706" fmla="*/ 89446 h 1685748"/>
                <a:gd name="connsiteX36-6707" fmla="*/ 440894 w 1406536"/>
                <a:gd name="connsiteY36-6708" fmla="*/ 141108 h 1685748"/>
                <a:gd name="connsiteX37-6709" fmla="*/ 354391 w 1406536"/>
                <a:gd name="connsiteY37-6710" fmla="*/ 192775 h 1685748"/>
                <a:gd name="connsiteX38-6711" fmla="*/ 265095 w 1406536"/>
                <a:gd name="connsiteY38-6712" fmla="*/ 272853 h 1685748"/>
                <a:gd name="connsiteX39-6713" fmla="*/ 195334 w 1406536"/>
                <a:gd name="connsiteY39-6714" fmla="*/ 355518 h 1685748"/>
                <a:gd name="connsiteX40-6715" fmla="*/ 139523 w 1406536"/>
                <a:gd name="connsiteY40-6716" fmla="*/ 435596 h 1685748"/>
                <a:gd name="connsiteX41-6717" fmla="*/ 64180 w 1406536"/>
                <a:gd name="connsiteY41-6718" fmla="*/ 567341 h 1685748"/>
                <a:gd name="connsiteX42-6719" fmla="*/ 22324 w 1406536"/>
                <a:gd name="connsiteY42-6720" fmla="*/ 714585 h 1685748"/>
                <a:gd name="connsiteX43-6721" fmla="*/ 5579 w 1406536"/>
                <a:gd name="connsiteY43-6722" fmla="*/ 830830 h 1685748"/>
                <a:gd name="connsiteX44-6723" fmla="*/ 0 w 1406536"/>
                <a:gd name="connsiteY44-6724" fmla="*/ 931577 h 1685748"/>
                <a:gd name="connsiteX45-6725" fmla="*/ 5581 w 1406536"/>
                <a:gd name="connsiteY45-6726" fmla="*/ 985824 h 1685748"/>
                <a:gd name="connsiteX46-6727" fmla="*/ 22324 w 1406536"/>
                <a:gd name="connsiteY46-6728" fmla="*/ 1065903 h 1685748"/>
                <a:gd name="connsiteX47-6729" fmla="*/ 41856 w 1406536"/>
                <a:gd name="connsiteY47-6730" fmla="*/ 1133067 h 1685748"/>
                <a:gd name="connsiteX48-6731" fmla="*/ 97667 w 1406536"/>
                <a:gd name="connsiteY48-6732" fmla="*/ 1257062 h 1685748"/>
                <a:gd name="connsiteX49-6733" fmla="*/ 131153 w 1406536"/>
                <a:gd name="connsiteY49-6734" fmla="*/ 1313892 h 1685748"/>
                <a:gd name="connsiteX50-6735" fmla="*/ 189751 w 1406536"/>
                <a:gd name="connsiteY50-6736" fmla="*/ 1388804 h 1685748"/>
                <a:gd name="connsiteX51-6737" fmla="*/ 259514 w 1406536"/>
                <a:gd name="connsiteY51-6738" fmla="*/ 1468886 h 1685748"/>
                <a:gd name="connsiteX52-6739" fmla="*/ 340437 w 1406536"/>
                <a:gd name="connsiteY52-6740" fmla="*/ 1543799 h 1685748"/>
                <a:gd name="connsiteX53-6741" fmla="*/ 432524 w 1406536"/>
                <a:gd name="connsiteY53-6742" fmla="*/ 1598047 h 1685748"/>
                <a:gd name="connsiteX54-6743" fmla="*/ 491124 w 1406536"/>
                <a:gd name="connsiteY54-6744" fmla="*/ 1631628 h 1685748"/>
                <a:gd name="connsiteX55-6745" fmla="*/ 608431 w 1406536"/>
                <a:gd name="connsiteY55-6746" fmla="*/ 1685748 h 1685748"/>
                <a:gd name="connsiteX56-6747" fmla="*/ 612054 w 1406536"/>
                <a:gd name="connsiteY56-6748" fmla="*/ 1683291 h 1685748"/>
                <a:gd name="connsiteX0-6749" fmla="*/ 612054 w 1406536"/>
                <a:gd name="connsiteY0-6750" fmla="*/ 1683291 h 1685748"/>
                <a:gd name="connsiteX1-6751" fmla="*/ 612054 w 1406536"/>
                <a:gd name="connsiteY1-6752" fmla="*/ 1683291 h 1685748"/>
                <a:gd name="connsiteX2-6753" fmla="*/ 532383 w 1406536"/>
                <a:gd name="connsiteY2-6754" fmla="*/ 1596984 h 1685748"/>
                <a:gd name="connsiteX3-6755" fmla="*/ 502285 w 1406536"/>
                <a:gd name="connsiteY3-6756" fmla="*/ 1525717 h 1685748"/>
                <a:gd name="connsiteX4-6757" fmla="*/ 491123 w 1406536"/>
                <a:gd name="connsiteY4-6758" fmla="*/ 1474052 h 1685748"/>
                <a:gd name="connsiteX5-6759" fmla="*/ 468800 w 1406536"/>
                <a:gd name="connsiteY5-6760" fmla="*/ 1412055 h 1685748"/>
                <a:gd name="connsiteX6-6761" fmla="*/ 456754 w 1406536"/>
                <a:gd name="connsiteY6-6762" fmla="*/ 1350086 h 1685748"/>
                <a:gd name="connsiteX7-6763" fmla="*/ 466009 w 1406536"/>
                <a:gd name="connsiteY7-6764" fmla="*/ 1251895 h 1685748"/>
                <a:gd name="connsiteX8-6765" fmla="*/ 485911 w 1406536"/>
                <a:gd name="connsiteY8-6766" fmla="*/ 1153987 h 1685748"/>
                <a:gd name="connsiteX9-6767" fmla="*/ 540183 w 1406536"/>
                <a:gd name="connsiteY9-6768" fmla="*/ 1036033 h 1685748"/>
                <a:gd name="connsiteX10-6769" fmla="*/ 625066 w 1406536"/>
                <a:gd name="connsiteY10-6770" fmla="*/ 962574 h 1685748"/>
                <a:gd name="connsiteX11-6771" fmla="*/ 694828 w 1406536"/>
                <a:gd name="connsiteY11-6772" fmla="*/ 918660 h 1685748"/>
                <a:gd name="connsiteX12-6773" fmla="*/ 777197 w 1406536"/>
                <a:gd name="connsiteY12-6774" fmla="*/ 884488 h 1685748"/>
                <a:gd name="connsiteX13-6775" fmla="*/ 901323 w 1406536"/>
                <a:gd name="connsiteY13-6776" fmla="*/ 869579 h 1685748"/>
                <a:gd name="connsiteX14-6777" fmla="*/ 979456 w 1406536"/>
                <a:gd name="connsiteY14-6778" fmla="*/ 866996 h 1685748"/>
                <a:gd name="connsiteX15-6779" fmla="*/ 1070197 w 1406536"/>
                <a:gd name="connsiteY15-6780" fmla="*/ 853490 h 1685748"/>
                <a:gd name="connsiteX16-6781" fmla="*/ 1158047 w 1406536"/>
                <a:gd name="connsiteY16-6782" fmla="*/ 817915 h 1685748"/>
                <a:gd name="connsiteX17-6783" fmla="*/ 1236179 w 1406536"/>
                <a:gd name="connsiteY17-6784" fmla="*/ 753333 h 1685748"/>
                <a:gd name="connsiteX18-6785" fmla="*/ 1345009 w 1406536"/>
                <a:gd name="connsiteY18-6786" fmla="*/ 709418 h 1685748"/>
                <a:gd name="connsiteX19-6787" fmla="*/ 1389655 w 1406536"/>
                <a:gd name="connsiteY19-6788" fmla="*/ 624171 h 1685748"/>
                <a:gd name="connsiteX20-6789" fmla="*/ 1398028 w 1406536"/>
                <a:gd name="connsiteY20-6790" fmla="*/ 544093 h 1685748"/>
                <a:gd name="connsiteX21-6791" fmla="*/ 1406507 w 1406536"/>
                <a:gd name="connsiteY21-6792" fmla="*/ 479384 h 1685748"/>
                <a:gd name="connsiteX22-6793" fmla="*/ 1400818 w 1406536"/>
                <a:gd name="connsiteY22-6794" fmla="*/ 378767 h 1685748"/>
                <a:gd name="connsiteX23-6795" fmla="*/ 1395237 w 1406536"/>
                <a:gd name="connsiteY23-6796" fmla="*/ 316770 h 1685748"/>
                <a:gd name="connsiteX24-6797" fmla="*/ 1364542 w 1406536"/>
                <a:gd name="connsiteY24-6798" fmla="*/ 234105 h 1685748"/>
                <a:gd name="connsiteX25-6799" fmla="*/ 1325475 w 1406536"/>
                <a:gd name="connsiteY25-6800" fmla="*/ 164359 h 1685748"/>
                <a:gd name="connsiteX26-6801" fmla="*/ 1292096 w 1406536"/>
                <a:gd name="connsiteY26-6802" fmla="*/ 122900 h 1685748"/>
                <a:gd name="connsiteX27-6803" fmla="*/ 1233390 w 1406536"/>
                <a:gd name="connsiteY27-6804" fmla="*/ 73946 h 1685748"/>
                <a:gd name="connsiteX28-6805" fmla="*/ 1169209 w 1406536"/>
                <a:gd name="connsiteY28-6806" fmla="*/ 40364 h 1685748"/>
                <a:gd name="connsiteX29-6807" fmla="*/ 1091075 w 1406536"/>
                <a:gd name="connsiteY29-6808" fmla="*/ 14533 h 1685748"/>
                <a:gd name="connsiteX30-6809" fmla="*/ 1010151 w 1406536"/>
                <a:gd name="connsiteY30-6810" fmla="*/ 1615 h 1685748"/>
                <a:gd name="connsiteX31-6811" fmla="*/ 901323 w 1406536"/>
                <a:gd name="connsiteY31-6812" fmla="*/ 1616 h 1685748"/>
                <a:gd name="connsiteX32-6813" fmla="*/ 803656 w 1406536"/>
                <a:gd name="connsiteY32-6814" fmla="*/ 14533 h 1685748"/>
                <a:gd name="connsiteX33-6815" fmla="*/ 725523 w 1406536"/>
                <a:gd name="connsiteY33-6816" fmla="*/ 32615 h 1685748"/>
                <a:gd name="connsiteX34-6817" fmla="*/ 599951 w 1406536"/>
                <a:gd name="connsiteY34-6818" fmla="*/ 63612 h 1685748"/>
                <a:gd name="connsiteX35-6819" fmla="*/ 524609 w 1406536"/>
                <a:gd name="connsiteY35-6820" fmla="*/ 89446 h 1685748"/>
                <a:gd name="connsiteX36-6821" fmla="*/ 440894 w 1406536"/>
                <a:gd name="connsiteY36-6822" fmla="*/ 141108 h 1685748"/>
                <a:gd name="connsiteX37-6823" fmla="*/ 354391 w 1406536"/>
                <a:gd name="connsiteY37-6824" fmla="*/ 192775 h 1685748"/>
                <a:gd name="connsiteX38-6825" fmla="*/ 265095 w 1406536"/>
                <a:gd name="connsiteY38-6826" fmla="*/ 272853 h 1685748"/>
                <a:gd name="connsiteX39-6827" fmla="*/ 195334 w 1406536"/>
                <a:gd name="connsiteY39-6828" fmla="*/ 355518 h 1685748"/>
                <a:gd name="connsiteX40-6829" fmla="*/ 139523 w 1406536"/>
                <a:gd name="connsiteY40-6830" fmla="*/ 435596 h 1685748"/>
                <a:gd name="connsiteX41-6831" fmla="*/ 64180 w 1406536"/>
                <a:gd name="connsiteY41-6832" fmla="*/ 567341 h 1685748"/>
                <a:gd name="connsiteX42-6833" fmla="*/ 22324 w 1406536"/>
                <a:gd name="connsiteY42-6834" fmla="*/ 714585 h 1685748"/>
                <a:gd name="connsiteX43-6835" fmla="*/ 5579 w 1406536"/>
                <a:gd name="connsiteY43-6836" fmla="*/ 830830 h 1685748"/>
                <a:gd name="connsiteX44-6837" fmla="*/ 0 w 1406536"/>
                <a:gd name="connsiteY44-6838" fmla="*/ 931577 h 1685748"/>
                <a:gd name="connsiteX45-6839" fmla="*/ 5581 w 1406536"/>
                <a:gd name="connsiteY45-6840" fmla="*/ 985824 h 1685748"/>
                <a:gd name="connsiteX46-6841" fmla="*/ 22324 w 1406536"/>
                <a:gd name="connsiteY46-6842" fmla="*/ 1065903 h 1685748"/>
                <a:gd name="connsiteX47-6843" fmla="*/ 41856 w 1406536"/>
                <a:gd name="connsiteY47-6844" fmla="*/ 1133067 h 1685748"/>
                <a:gd name="connsiteX48-6845" fmla="*/ 97667 w 1406536"/>
                <a:gd name="connsiteY48-6846" fmla="*/ 1257062 h 1685748"/>
                <a:gd name="connsiteX49-6847" fmla="*/ 131153 w 1406536"/>
                <a:gd name="connsiteY49-6848" fmla="*/ 1313892 h 1685748"/>
                <a:gd name="connsiteX50-6849" fmla="*/ 189751 w 1406536"/>
                <a:gd name="connsiteY50-6850" fmla="*/ 1388804 h 1685748"/>
                <a:gd name="connsiteX51-6851" fmla="*/ 259514 w 1406536"/>
                <a:gd name="connsiteY51-6852" fmla="*/ 1468886 h 1685748"/>
                <a:gd name="connsiteX52-6853" fmla="*/ 340437 w 1406536"/>
                <a:gd name="connsiteY52-6854" fmla="*/ 1543799 h 1685748"/>
                <a:gd name="connsiteX53-6855" fmla="*/ 432524 w 1406536"/>
                <a:gd name="connsiteY53-6856" fmla="*/ 1598047 h 1685748"/>
                <a:gd name="connsiteX54-6857" fmla="*/ 491124 w 1406536"/>
                <a:gd name="connsiteY54-6858" fmla="*/ 1631628 h 1685748"/>
                <a:gd name="connsiteX55-6859" fmla="*/ 608431 w 1406536"/>
                <a:gd name="connsiteY55-6860" fmla="*/ 1685748 h 1685748"/>
                <a:gd name="connsiteX56-6861" fmla="*/ 612054 w 1406536"/>
                <a:gd name="connsiteY56-6862" fmla="*/ 1683291 h 1685748"/>
                <a:gd name="connsiteX0-6863" fmla="*/ 612054 w 1406536"/>
                <a:gd name="connsiteY0-6864" fmla="*/ 1683291 h 1685748"/>
                <a:gd name="connsiteX1-6865" fmla="*/ 612054 w 1406536"/>
                <a:gd name="connsiteY1-6866" fmla="*/ 1683291 h 1685748"/>
                <a:gd name="connsiteX2-6867" fmla="*/ 532383 w 1406536"/>
                <a:gd name="connsiteY2-6868" fmla="*/ 1596984 h 1685748"/>
                <a:gd name="connsiteX3-6869" fmla="*/ 502285 w 1406536"/>
                <a:gd name="connsiteY3-6870" fmla="*/ 1525717 h 1685748"/>
                <a:gd name="connsiteX4-6871" fmla="*/ 491123 w 1406536"/>
                <a:gd name="connsiteY4-6872" fmla="*/ 1474052 h 1685748"/>
                <a:gd name="connsiteX5-6873" fmla="*/ 468800 w 1406536"/>
                <a:gd name="connsiteY5-6874" fmla="*/ 1412055 h 1685748"/>
                <a:gd name="connsiteX6-6875" fmla="*/ 456754 w 1406536"/>
                <a:gd name="connsiteY6-6876" fmla="*/ 1350086 h 1685748"/>
                <a:gd name="connsiteX7-6877" fmla="*/ 466009 w 1406536"/>
                <a:gd name="connsiteY7-6878" fmla="*/ 1251895 h 1685748"/>
                <a:gd name="connsiteX8-6879" fmla="*/ 485911 w 1406536"/>
                <a:gd name="connsiteY8-6880" fmla="*/ 1153987 h 1685748"/>
                <a:gd name="connsiteX9-6881" fmla="*/ 540183 w 1406536"/>
                <a:gd name="connsiteY9-6882" fmla="*/ 1036033 h 1685748"/>
                <a:gd name="connsiteX10-6883" fmla="*/ 625066 w 1406536"/>
                <a:gd name="connsiteY10-6884" fmla="*/ 962574 h 1685748"/>
                <a:gd name="connsiteX11-6885" fmla="*/ 694828 w 1406536"/>
                <a:gd name="connsiteY11-6886" fmla="*/ 918660 h 1685748"/>
                <a:gd name="connsiteX12-6887" fmla="*/ 777197 w 1406536"/>
                <a:gd name="connsiteY12-6888" fmla="*/ 884488 h 1685748"/>
                <a:gd name="connsiteX13-6889" fmla="*/ 901323 w 1406536"/>
                <a:gd name="connsiteY13-6890" fmla="*/ 869579 h 1685748"/>
                <a:gd name="connsiteX14-6891" fmla="*/ 979456 w 1406536"/>
                <a:gd name="connsiteY14-6892" fmla="*/ 866996 h 1685748"/>
                <a:gd name="connsiteX15-6893" fmla="*/ 1070197 w 1406536"/>
                <a:gd name="connsiteY15-6894" fmla="*/ 853490 h 1685748"/>
                <a:gd name="connsiteX16-6895" fmla="*/ 1158047 w 1406536"/>
                <a:gd name="connsiteY16-6896" fmla="*/ 817915 h 1685748"/>
                <a:gd name="connsiteX17-6897" fmla="*/ 1252922 w 1406536"/>
                <a:gd name="connsiteY17-6898" fmla="*/ 779166 h 1685748"/>
                <a:gd name="connsiteX18-6899" fmla="*/ 1345009 w 1406536"/>
                <a:gd name="connsiteY18-6900" fmla="*/ 709418 h 1685748"/>
                <a:gd name="connsiteX19-6901" fmla="*/ 1389655 w 1406536"/>
                <a:gd name="connsiteY19-6902" fmla="*/ 624171 h 1685748"/>
                <a:gd name="connsiteX20-6903" fmla="*/ 1398028 w 1406536"/>
                <a:gd name="connsiteY20-6904" fmla="*/ 544093 h 1685748"/>
                <a:gd name="connsiteX21-6905" fmla="*/ 1406507 w 1406536"/>
                <a:gd name="connsiteY21-6906" fmla="*/ 479384 h 1685748"/>
                <a:gd name="connsiteX22-6907" fmla="*/ 1400818 w 1406536"/>
                <a:gd name="connsiteY22-6908" fmla="*/ 378767 h 1685748"/>
                <a:gd name="connsiteX23-6909" fmla="*/ 1395237 w 1406536"/>
                <a:gd name="connsiteY23-6910" fmla="*/ 316770 h 1685748"/>
                <a:gd name="connsiteX24-6911" fmla="*/ 1364542 w 1406536"/>
                <a:gd name="connsiteY24-6912" fmla="*/ 234105 h 1685748"/>
                <a:gd name="connsiteX25-6913" fmla="*/ 1325475 w 1406536"/>
                <a:gd name="connsiteY25-6914" fmla="*/ 164359 h 1685748"/>
                <a:gd name="connsiteX26-6915" fmla="*/ 1292096 w 1406536"/>
                <a:gd name="connsiteY26-6916" fmla="*/ 122900 h 1685748"/>
                <a:gd name="connsiteX27-6917" fmla="*/ 1233390 w 1406536"/>
                <a:gd name="connsiteY27-6918" fmla="*/ 73946 h 1685748"/>
                <a:gd name="connsiteX28-6919" fmla="*/ 1169209 w 1406536"/>
                <a:gd name="connsiteY28-6920" fmla="*/ 40364 h 1685748"/>
                <a:gd name="connsiteX29-6921" fmla="*/ 1091075 w 1406536"/>
                <a:gd name="connsiteY29-6922" fmla="*/ 14533 h 1685748"/>
                <a:gd name="connsiteX30-6923" fmla="*/ 1010151 w 1406536"/>
                <a:gd name="connsiteY30-6924" fmla="*/ 1615 h 1685748"/>
                <a:gd name="connsiteX31-6925" fmla="*/ 901323 w 1406536"/>
                <a:gd name="connsiteY31-6926" fmla="*/ 1616 h 1685748"/>
                <a:gd name="connsiteX32-6927" fmla="*/ 803656 w 1406536"/>
                <a:gd name="connsiteY32-6928" fmla="*/ 14533 h 1685748"/>
                <a:gd name="connsiteX33-6929" fmla="*/ 725523 w 1406536"/>
                <a:gd name="connsiteY33-6930" fmla="*/ 32615 h 1685748"/>
                <a:gd name="connsiteX34-6931" fmla="*/ 599951 w 1406536"/>
                <a:gd name="connsiteY34-6932" fmla="*/ 63612 h 1685748"/>
                <a:gd name="connsiteX35-6933" fmla="*/ 524609 w 1406536"/>
                <a:gd name="connsiteY35-6934" fmla="*/ 89446 h 1685748"/>
                <a:gd name="connsiteX36-6935" fmla="*/ 440894 w 1406536"/>
                <a:gd name="connsiteY36-6936" fmla="*/ 141108 h 1685748"/>
                <a:gd name="connsiteX37-6937" fmla="*/ 354391 w 1406536"/>
                <a:gd name="connsiteY37-6938" fmla="*/ 192775 h 1685748"/>
                <a:gd name="connsiteX38-6939" fmla="*/ 265095 w 1406536"/>
                <a:gd name="connsiteY38-6940" fmla="*/ 272853 h 1685748"/>
                <a:gd name="connsiteX39-6941" fmla="*/ 195334 w 1406536"/>
                <a:gd name="connsiteY39-6942" fmla="*/ 355518 h 1685748"/>
                <a:gd name="connsiteX40-6943" fmla="*/ 139523 w 1406536"/>
                <a:gd name="connsiteY40-6944" fmla="*/ 435596 h 1685748"/>
                <a:gd name="connsiteX41-6945" fmla="*/ 64180 w 1406536"/>
                <a:gd name="connsiteY41-6946" fmla="*/ 567341 h 1685748"/>
                <a:gd name="connsiteX42-6947" fmla="*/ 22324 w 1406536"/>
                <a:gd name="connsiteY42-6948" fmla="*/ 714585 h 1685748"/>
                <a:gd name="connsiteX43-6949" fmla="*/ 5579 w 1406536"/>
                <a:gd name="connsiteY43-6950" fmla="*/ 830830 h 1685748"/>
                <a:gd name="connsiteX44-6951" fmla="*/ 0 w 1406536"/>
                <a:gd name="connsiteY44-6952" fmla="*/ 931577 h 1685748"/>
                <a:gd name="connsiteX45-6953" fmla="*/ 5581 w 1406536"/>
                <a:gd name="connsiteY45-6954" fmla="*/ 985824 h 1685748"/>
                <a:gd name="connsiteX46-6955" fmla="*/ 22324 w 1406536"/>
                <a:gd name="connsiteY46-6956" fmla="*/ 1065903 h 1685748"/>
                <a:gd name="connsiteX47-6957" fmla="*/ 41856 w 1406536"/>
                <a:gd name="connsiteY47-6958" fmla="*/ 1133067 h 1685748"/>
                <a:gd name="connsiteX48-6959" fmla="*/ 97667 w 1406536"/>
                <a:gd name="connsiteY48-6960" fmla="*/ 1257062 h 1685748"/>
                <a:gd name="connsiteX49-6961" fmla="*/ 131153 w 1406536"/>
                <a:gd name="connsiteY49-6962" fmla="*/ 1313892 h 1685748"/>
                <a:gd name="connsiteX50-6963" fmla="*/ 189751 w 1406536"/>
                <a:gd name="connsiteY50-6964" fmla="*/ 1388804 h 1685748"/>
                <a:gd name="connsiteX51-6965" fmla="*/ 259514 w 1406536"/>
                <a:gd name="connsiteY51-6966" fmla="*/ 1468886 h 1685748"/>
                <a:gd name="connsiteX52-6967" fmla="*/ 340437 w 1406536"/>
                <a:gd name="connsiteY52-6968" fmla="*/ 1543799 h 1685748"/>
                <a:gd name="connsiteX53-6969" fmla="*/ 432524 w 1406536"/>
                <a:gd name="connsiteY53-6970" fmla="*/ 1598047 h 1685748"/>
                <a:gd name="connsiteX54-6971" fmla="*/ 491124 w 1406536"/>
                <a:gd name="connsiteY54-6972" fmla="*/ 1631628 h 1685748"/>
                <a:gd name="connsiteX55-6973" fmla="*/ 608431 w 1406536"/>
                <a:gd name="connsiteY55-6974" fmla="*/ 1685748 h 1685748"/>
                <a:gd name="connsiteX56-6975" fmla="*/ 612054 w 1406536"/>
                <a:gd name="connsiteY56-6976" fmla="*/ 1683291 h 1685748"/>
                <a:gd name="connsiteX0-6977" fmla="*/ 612054 w 1417678"/>
                <a:gd name="connsiteY0-6978" fmla="*/ 1683291 h 1685748"/>
                <a:gd name="connsiteX1-6979" fmla="*/ 612054 w 1417678"/>
                <a:gd name="connsiteY1-6980" fmla="*/ 1683291 h 1685748"/>
                <a:gd name="connsiteX2-6981" fmla="*/ 532383 w 1417678"/>
                <a:gd name="connsiteY2-6982" fmla="*/ 1596984 h 1685748"/>
                <a:gd name="connsiteX3-6983" fmla="*/ 502285 w 1417678"/>
                <a:gd name="connsiteY3-6984" fmla="*/ 1525717 h 1685748"/>
                <a:gd name="connsiteX4-6985" fmla="*/ 491123 w 1417678"/>
                <a:gd name="connsiteY4-6986" fmla="*/ 1474052 h 1685748"/>
                <a:gd name="connsiteX5-6987" fmla="*/ 468800 w 1417678"/>
                <a:gd name="connsiteY5-6988" fmla="*/ 1412055 h 1685748"/>
                <a:gd name="connsiteX6-6989" fmla="*/ 456754 w 1417678"/>
                <a:gd name="connsiteY6-6990" fmla="*/ 1350086 h 1685748"/>
                <a:gd name="connsiteX7-6991" fmla="*/ 466009 w 1417678"/>
                <a:gd name="connsiteY7-6992" fmla="*/ 1251895 h 1685748"/>
                <a:gd name="connsiteX8-6993" fmla="*/ 485911 w 1417678"/>
                <a:gd name="connsiteY8-6994" fmla="*/ 1153987 h 1685748"/>
                <a:gd name="connsiteX9-6995" fmla="*/ 540183 w 1417678"/>
                <a:gd name="connsiteY9-6996" fmla="*/ 1036033 h 1685748"/>
                <a:gd name="connsiteX10-6997" fmla="*/ 625066 w 1417678"/>
                <a:gd name="connsiteY10-6998" fmla="*/ 962574 h 1685748"/>
                <a:gd name="connsiteX11-6999" fmla="*/ 694828 w 1417678"/>
                <a:gd name="connsiteY11-7000" fmla="*/ 918660 h 1685748"/>
                <a:gd name="connsiteX12-7001" fmla="*/ 777197 w 1417678"/>
                <a:gd name="connsiteY12-7002" fmla="*/ 884488 h 1685748"/>
                <a:gd name="connsiteX13-7003" fmla="*/ 901323 w 1417678"/>
                <a:gd name="connsiteY13-7004" fmla="*/ 869579 h 1685748"/>
                <a:gd name="connsiteX14-7005" fmla="*/ 979456 w 1417678"/>
                <a:gd name="connsiteY14-7006" fmla="*/ 866996 h 1685748"/>
                <a:gd name="connsiteX15-7007" fmla="*/ 1070197 w 1417678"/>
                <a:gd name="connsiteY15-7008" fmla="*/ 853490 h 1685748"/>
                <a:gd name="connsiteX16-7009" fmla="*/ 1158047 w 1417678"/>
                <a:gd name="connsiteY16-7010" fmla="*/ 817915 h 1685748"/>
                <a:gd name="connsiteX17-7011" fmla="*/ 1252922 w 1417678"/>
                <a:gd name="connsiteY17-7012" fmla="*/ 779166 h 1685748"/>
                <a:gd name="connsiteX18-7013" fmla="*/ 1345009 w 1417678"/>
                <a:gd name="connsiteY18-7014" fmla="*/ 709418 h 1685748"/>
                <a:gd name="connsiteX19-7015" fmla="*/ 1389655 w 1417678"/>
                <a:gd name="connsiteY19-7016" fmla="*/ 624171 h 1685748"/>
                <a:gd name="connsiteX20-7017" fmla="*/ 1398028 w 1417678"/>
                <a:gd name="connsiteY20-7018" fmla="*/ 544093 h 1685748"/>
                <a:gd name="connsiteX21-7019" fmla="*/ 1417669 w 1417678"/>
                <a:gd name="connsiteY21-7020" fmla="*/ 463884 h 1685748"/>
                <a:gd name="connsiteX22-7021" fmla="*/ 1400818 w 1417678"/>
                <a:gd name="connsiteY22-7022" fmla="*/ 378767 h 1685748"/>
                <a:gd name="connsiteX23-7023" fmla="*/ 1395237 w 1417678"/>
                <a:gd name="connsiteY23-7024" fmla="*/ 316770 h 1685748"/>
                <a:gd name="connsiteX24-7025" fmla="*/ 1364542 w 1417678"/>
                <a:gd name="connsiteY24-7026" fmla="*/ 234105 h 1685748"/>
                <a:gd name="connsiteX25-7027" fmla="*/ 1325475 w 1417678"/>
                <a:gd name="connsiteY25-7028" fmla="*/ 164359 h 1685748"/>
                <a:gd name="connsiteX26-7029" fmla="*/ 1292096 w 1417678"/>
                <a:gd name="connsiteY26-7030" fmla="*/ 122900 h 1685748"/>
                <a:gd name="connsiteX27-7031" fmla="*/ 1233390 w 1417678"/>
                <a:gd name="connsiteY27-7032" fmla="*/ 73946 h 1685748"/>
                <a:gd name="connsiteX28-7033" fmla="*/ 1169209 w 1417678"/>
                <a:gd name="connsiteY28-7034" fmla="*/ 40364 h 1685748"/>
                <a:gd name="connsiteX29-7035" fmla="*/ 1091075 w 1417678"/>
                <a:gd name="connsiteY29-7036" fmla="*/ 14533 h 1685748"/>
                <a:gd name="connsiteX30-7037" fmla="*/ 1010151 w 1417678"/>
                <a:gd name="connsiteY30-7038" fmla="*/ 1615 h 1685748"/>
                <a:gd name="connsiteX31-7039" fmla="*/ 901323 w 1417678"/>
                <a:gd name="connsiteY31-7040" fmla="*/ 1616 h 1685748"/>
                <a:gd name="connsiteX32-7041" fmla="*/ 803656 w 1417678"/>
                <a:gd name="connsiteY32-7042" fmla="*/ 14533 h 1685748"/>
                <a:gd name="connsiteX33-7043" fmla="*/ 725523 w 1417678"/>
                <a:gd name="connsiteY33-7044" fmla="*/ 32615 h 1685748"/>
                <a:gd name="connsiteX34-7045" fmla="*/ 599951 w 1417678"/>
                <a:gd name="connsiteY34-7046" fmla="*/ 63612 h 1685748"/>
                <a:gd name="connsiteX35-7047" fmla="*/ 524609 w 1417678"/>
                <a:gd name="connsiteY35-7048" fmla="*/ 89446 h 1685748"/>
                <a:gd name="connsiteX36-7049" fmla="*/ 440894 w 1417678"/>
                <a:gd name="connsiteY36-7050" fmla="*/ 141108 h 1685748"/>
                <a:gd name="connsiteX37-7051" fmla="*/ 354391 w 1417678"/>
                <a:gd name="connsiteY37-7052" fmla="*/ 192775 h 1685748"/>
                <a:gd name="connsiteX38-7053" fmla="*/ 265095 w 1417678"/>
                <a:gd name="connsiteY38-7054" fmla="*/ 272853 h 1685748"/>
                <a:gd name="connsiteX39-7055" fmla="*/ 195334 w 1417678"/>
                <a:gd name="connsiteY39-7056" fmla="*/ 355518 h 1685748"/>
                <a:gd name="connsiteX40-7057" fmla="*/ 139523 w 1417678"/>
                <a:gd name="connsiteY40-7058" fmla="*/ 435596 h 1685748"/>
                <a:gd name="connsiteX41-7059" fmla="*/ 64180 w 1417678"/>
                <a:gd name="connsiteY41-7060" fmla="*/ 567341 h 1685748"/>
                <a:gd name="connsiteX42-7061" fmla="*/ 22324 w 1417678"/>
                <a:gd name="connsiteY42-7062" fmla="*/ 714585 h 1685748"/>
                <a:gd name="connsiteX43-7063" fmla="*/ 5579 w 1417678"/>
                <a:gd name="connsiteY43-7064" fmla="*/ 830830 h 1685748"/>
                <a:gd name="connsiteX44-7065" fmla="*/ 0 w 1417678"/>
                <a:gd name="connsiteY44-7066" fmla="*/ 931577 h 1685748"/>
                <a:gd name="connsiteX45-7067" fmla="*/ 5581 w 1417678"/>
                <a:gd name="connsiteY45-7068" fmla="*/ 985824 h 1685748"/>
                <a:gd name="connsiteX46-7069" fmla="*/ 22324 w 1417678"/>
                <a:gd name="connsiteY46-7070" fmla="*/ 1065903 h 1685748"/>
                <a:gd name="connsiteX47-7071" fmla="*/ 41856 w 1417678"/>
                <a:gd name="connsiteY47-7072" fmla="*/ 1133067 h 1685748"/>
                <a:gd name="connsiteX48-7073" fmla="*/ 97667 w 1417678"/>
                <a:gd name="connsiteY48-7074" fmla="*/ 1257062 h 1685748"/>
                <a:gd name="connsiteX49-7075" fmla="*/ 131153 w 1417678"/>
                <a:gd name="connsiteY49-7076" fmla="*/ 1313892 h 1685748"/>
                <a:gd name="connsiteX50-7077" fmla="*/ 189751 w 1417678"/>
                <a:gd name="connsiteY50-7078" fmla="*/ 1388804 h 1685748"/>
                <a:gd name="connsiteX51-7079" fmla="*/ 259514 w 1417678"/>
                <a:gd name="connsiteY51-7080" fmla="*/ 1468886 h 1685748"/>
                <a:gd name="connsiteX52-7081" fmla="*/ 340437 w 1417678"/>
                <a:gd name="connsiteY52-7082" fmla="*/ 1543799 h 1685748"/>
                <a:gd name="connsiteX53-7083" fmla="*/ 432524 w 1417678"/>
                <a:gd name="connsiteY53-7084" fmla="*/ 1598047 h 1685748"/>
                <a:gd name="connsiteX54-7085" fmla="*/ 491124 w 1417678"/>
                <a:gd name="connsiteY54-7086" fmla="*/ 1631628 h 1685748"/>
                <a:gd name="connsiteX55-7087" fmla="*/ 608431 w 1417678"/>
                <a:gd name="connsiteY55-7088" fmla="*/ 1685748 h 1685748"/>
                <a:gd name="connsiteX56-7089" fmla="*/ 612054 w 1417678"/>
                <a:gd name="connsiteY56-7090" fmla="*/ 1683291 h 1685748"/>
                <a:gd name="connsiteX0-7091" fmla="*/ 612054 w 1419315"/>
                <a:gd name="connsiteY0-7092" fmla="*/ 1683291 h 1685748"/>
                <a:gd name="connsiteX1-7093" fmla="*/ 612054 w 1419315"/>
                <a:gd name="connsiteY1-7094" fmla="*/ 1683291 h 1685748"/>
                <a:gd name="connsiteX2-7095" fmla="*/ 532383 w 1419315"/>
                <a:gd name="connsiteY2-7096" fmla="*/ 1596984 h 1685748"/>
                <a:gd name="connsiteX3-7097" fmla="*/ 502285 w 1419315"/>
                <a:gd name="connsiteY3-7098" fmla="*/ 1525717 h 1685748"/>
                <a:gd name="connsiteX4-7099" fmla="*/ 491123 w 1419315"/>
                <a:gd name="connsiteY4-7100" fmla="*/ 1474052 h 1685748"/>
                <a:gd name="connsiteX5-7101" fmla="*/ 468800 w 1419315"/>
                <a:gd name="connsiteY5-7102" fmla="*/ 1412055 h 1685748"/>
                <a:gd name="connsiteX6-7103" fmla="*/ 456754 w 1419315"/>
                <a:gd name="connsiteY6-7104" fmla="*/ 1350086 h 1685748"/>
                <a:gd name="connsiteX7-7105" fmla="*/ 466009 w 1419315"/>
                <a:gd name="connsiteY7-7106" fmla="*/ 1251895 h 1685748"/>
                <a:gd name="connsiteX8-7107" fmla="*/ 485911 w 1419315"/>
                <a:gd name="connsiteY8-7108" fmla="*/ 1153987 h 1685748"/>
                <a:gd name="connsiteX9-7109" fmla="*/ 540183 w 1419315"/>
                <a:gd name="connsiteY9-7110" fmla="*/ 1036033 h 1685748"/>
                <a:gd name="connsiteX10-7111" fmla="*/ 625066 w 1419315"/>
                <a:gd name="connsiteY10-7112" fmla="*/ 962574 h 1685748"/>
                <a:gd name="connsiteX11-7113" fmla="*/ 694828 w 1419315"/>
                <a:gd name="connsiteY11-7114" fmla="*/ 918660 h 1685748"/>
                <a:gd name="connsiteX12-7115" fmla="*/ 777197 w 1419315"/>
                <a:gd name="connsiteY12-7116" fmla="*/ 884488 h 1685748"/>
                <a:gd name="connsiteX13-7117" fmla="*/ 901323 w 1419315"/>
                <a:gd name="connsiteY13-7118" fmla="*/ 869579 h 1685748"/>
                <a:gd name="connsiteX14-7119" fmla="*/ 979456 w 1419315"/>
                <a:gd name="connsiteY14-7120" fmla="*/ 866996 h 1685748"/>
                <a:gd name="connsiteX15-7121" fmla="*/ 1070197 w 1419315"/>
                <a:gd name="connsiteY15-7122" fmla="*/ 853490 h 1685748"/>
                <a:gd name="connsiteX16-7123" fmla="*/ 1158047 w 1419315"/>
                <a:gd name="connsiteY16-7124" fmla="*/ 817915 h 1685748"/>
                <a:gd name="connsiteX17-7125" fmla="*/ 1252922 w 1419315"/>
                <a:gd name="connsiteY17-7126" fmla="*/ 779166 h 1685748"/>
                <a:gd name="connsiteX18-7127" fmla="*/ 1345009 w 1419315"/>
                <a:gd name="connsiteY18-7128" fmla="*/ 709418 h 1685748"/>
                <a:gd name="connsiteX19-7129" fmla="*/ 1389655 w 1419315"/>
                <a:gd name="connsiteY19-7130" fmla="*/ 624171 h 1685748"/>
                <a:gd name="connsiteX20-7131" fmla="*/ 1398028 w 1419315"/>
                <a:gd name="connsiteY20-7132" fmla="*/ 544093 h 1685748"/>
                <a:gd name="connsiteX21-7133" fmla="*/ 1417669 w 1419315"/>
                <a:gd name="connsiteY21-7134" fmla="*/ 463884 h 1685748"/>
                <a:gd name="connsiteX22-7135" fmla="*/ 1417561 w 1419315"/>
                <a:gd name="connsiteY22-7136" fmla="*/ 378767 h 1685748"/>
                <a:gd name="connsiteX23-7137" fmla="*/ 1395237 w 1419315"/>
                <a:gd name="connsiteY23-7138" fmla="*/ 316770 h 1685748"/>
                <a:gd name="connsiteX24-7139" fmla="*/ 1364542 w 1419315"/>
                <a:gd name="connsiteY24-7140" fmla="*/ 234105 h 1685748"/>
                <a:gd name="connsiteX25-7141" fmla="*/ 1325475 w 1419315"/>
                <a:gd name="connsiteY25-7142" fmla="*/ 164359 h 1685748"/>
                <a:gd name="connsiteX26-7143" fmla="*/ 1292096 w 1419315"/>
                <a:gd name="connsiteY26-7144" fmla="*/ 122900 h 1685748"/>
                <a:gd name="connsiteX27-7145" fmla="*/ 1233390 w 1419315"/>
                <a:gd name="connsiteY27-7146" fmla="*/ 73946 h 1685748"/>
                <a:gd name="connsiteX28-7147" fmla="*/ 1169209 w 1419315"/>
                <a:gd name="connsiteY28-7148" fmla="*/ 40364 h 1685748"/>
                <a:gd name="connsiteX29-7149" fmla="*/ 1091075 w 1419315"/>
                <a:gd name="connsiteY29-7150" fmla="*/ 14533 h 1685748"/>
                <a:gd name="connsiteX30-7151" fmla="*/ 1010151 w 1419315"/>
                <a:gd name="connsiteY30-7152" fmla="*/ 1615 h 1685748"/>
                <a:gd name="connsiteX31-7153" fmla="*/ 901323 w 1419315"/>
                <a:gd name="connsiteY31-7154" fmla="*/ 1616 h 1685748"/>
                <a:gd name="connsiteX32-7155" fmla="*/ 803656 w 1419315"/>
                <a:gd name="connsiteY32-7156" fmla="*/ 14533 h 1685748"/>
                <a:gd name="connsiteX33-7157" fmla="*/ 725523 w 1419315"/>
                <a:gd name="connsiteY33-7158" fmla="*/ 32615 h 1685748"/>
                <a:gd name="connsiteX34-7159" fmla="*/ 599951 w 1419315"/>
                <a:gd name="connsiteY34-7160" fmla="*/ 63612 h 1685748"/>
                <a:gd name="connsiteX35-7161" fmla="*/ 524609 w 1419315"/>
                <a:gd name="connsiteY35-7162" fmla="*/ 89446 h 1685748"/>
                <a:gd name="connsiteX36-7163" fmla="*/ 440894 w 1419315"/>
                <a:gd name="connsiteY36-7164" fmla="*/ 141108 h 1685748"/>
                <a:gd name="connsiteX37-7165" fmla="*/ 354391 w 1419315"/>
                <a:gd name="connsiteY37-7166" fmla="*/ 192775 h 1685748"/>
                <a:gd name="connsiteX38-7167" fmla="*/ 265095 w 1419315"/>
                <a:gd name="connsiteY38-7168" fmla="*/ 272853 h 1685748"/>
                <a:gd name="connsiteX39-7169" fmla="*/ 195334 w 1419315"/>
                <a:gd name="connsiteY39-7170" fmla="*/ 355518 h 1685748"/>
                <a:gd name="connsiteX40-7171" fmla="*/ 139523 w 1419315"/>
                <a:gd name="connsiteY40-7172" fmla="*/ 435596 h 1685748"/>
                <a:gd name="connsiteX41-7173" fmla="*/ 64180 w 1419315"/>
                <a:gd name="connsiteY41-7174" fmla="*/ 567341 h 1685748"/>
                <a:gd name="connsiteX42-7175" fmla="*/ 22324 w 1419315"/>
                <a:gd name="connsiteY42-7176" fmla="*/ 714585 h 1685748"/>
                <a:gd name="connsiteX43-7177" fmla="*/ 5579 w 1419315"/>
                <a:gd name="connsiteY43-7178" fmla="*/ 830830 h 1685748"/>
                <a:gd name="connsiteX44-7179" fmla="*/ 0 w 1419315"/>
                <a:gd name="connsiteY44-7180" fmla="*/ 931577 h 1685748"/>
                <a:gd name="connsiteX45-7181" fmla="*/ 5581 w 1419315"/>
                <a:gd name="connsiteY45-7182" fmla="*/ 985824 h 1685748"/>
                <a:gd name="connsiteX46-7183" fmla="*/ 22324 w 1419315"/>
                <a:gd name="connsiteY46-7184" fmla="*/ 1065903 h 1685748"/>
                <a:gd name="connsiteX47-7185" fmla="*/ 41856 w 1419315"/>
                <a:gd name="connsiteY47-7186" fmla="*/ 1133067 h 1685748"/>
                <a:gd name="connsiteX48-7187" fmla="*/ 97667 w 1419315"/>
                <a:gd name="connsiteY48-7188" fmla="*/ 1257062 h 1685748"/>
                <a:gd name="connsiteX49-7189" fmla="*/ 131153 w 1419315"/>
                <a:gd name="connsiteY49-7190" fmla="*/ 1313892 h 1685748"/>
                <a:gd name="connsiteX50-7191" fmla="*/ 189751 w 1419315"/>
                <a:gd name="connsiteY50-7192" fmla="*/ 1388804 h 1685748"/>
                <a:gd name="connsiteX51-7193" fmla="*/ 259514 w 1419315"/>
                <a:gd name="connsiteY51-7194" fmla="*/ 1468886 h 1685748"/>
                <a:gd name="connsiteX52-7195" fmla="*/ 340437 w 1419315"/>
                <a:gd name="connsiteY52-7196" fmla="*/ 1543799 h 1685748"/>
                <a:gd name="connsiteX53-7197" fmla="*/ 432524 w 1419315"/>
                <a:gd name="connsiteY53-7198" fmla="*/ 1598047 h 1685748"/>
                <a:gd name="connsiteX54-7199" fmla="*/ 491124 w 1419315"/>
                <a:gd name="connsiteY54-7200" fmla="*/ 1631628 h 1685748"/>
                <a:gd name="connsiteX55-7201" fmla="*/ 608431 w 1419315"/>
                <a:gd name="connsiteY55-7202" fmla="*/ 1685748 h 1685748"/>
                <a:gd name="connsiteX56-7203" fmla="*/ 612054 w 1419315"/>
                <a:gd name="connsiteY56-7204" fmla="*/ 1683291 h 1685748"/>
                <a:gd name="connsiteX0-7205" fmla="*/ 623216 w 1419315"/>
                <a:gd name="connsiteY0-7206" fmla="*/ 1641960 h 1685748"/>
                <a:gd name="connsiteX1-7207" fmla="*/ 612054 w 1419315"/>
                <a:gd name="connsiteY1-7208" fmla="*/ 1683291 h 1685748"/>
                <a:gd name="connsiteX2-7209" fmla="*/ 532383 w 1419315"/>
                <a:gd name="connsiteY2-7210" fmla="*/ 1596984 h 1685748"/>
                <a:gd name="connsiteX3-7211" fmla="*/ 502285 w 1419315"/>
                <a:gd name="connsiteY3-7212" fmla="*/ 1525717 h 1685748"/>
                <a:gd name="connsiteX4-7213" fmla="*/ 491123 w 1419315"/>
                <a:gd name="connsiteY4-7214" fmla="*/ 1474052 h 1685748"/>
                <a:gd name="connsiteX5-7215" fmla="*/ 468800 w 1419315"/>
                <a:gd name="connsiteY5-7216" fmla="*/ 1412055 h 1685748"/>
                <a:gd name="connsiteX6-7217" fmla="*/ 456754 w 1419315"/>
                <a:gd name="connsiteY6-7218" fmla="*/ 1350086 h 1685748"/>
                <a:gd name="connsiteX7-7219" fmla="*/ 466009 w 1419315"/>
                <a:gd name="connsiteY7-7220" fmla="*/ 1251895 h 1685748"/>
                <a:gd name="connsiteX8-7221" fmla="*/ 485911 w 1419315"/>
                <a:gd name="connsiteY8-7222" fmla="*/ 1153987 h 1685748"/>
                <a:gd name="connsiteX9-7223" fmla="*/ 540183 w 1419315"/>
                <a:gd name="connsiteY9-7224" fmla="*/ 1036033 h 1685748"/>
                <a:gd name="connsiteX10-7225" fmla="*/ 625066 w 1419315"/>
                <a:gd name="connsiteY10-7226" fmla="*/ 962574 h 1685748"/>
                <a:gd name="connsiteX11-7227" fmla="*/ 694828 w 1419315"/>
                <a:gd name="connsiteY11-7228" fmla="*/ 918660 h 1685748"/>
                <a:gd name="connsiteX12-7229" fmla="*/ 777197 w 1419315"/>
                <a:gd name="connsiteY12-7230" fmla="*/ 884488 h 1685748"/>
                <a:gd name="connsiteX13-7231" fmla="*/ 901323 w 1419315"/>
                <a:gd name="connsiteY13-7232" fmla="*/ 869579 h 1685748"/>
                <a:gd name="connsiteX14-7233" fmla="*/ 979456 w 1419315"/>
                <a:gd name="connsiteY14-7234" fmla="*/ 866996 h 1685748"/>
                <a:gd name="connsiteX15-7235" fmla="*/ 1070197 w 1419315"/>
                <a:gd name="connsiteY15-7236" fmla="*/ 853490 h 1685748"/>
                <a:gd name="connsiteX16-7237" fmla="*/ 1158047 w 1419315"/>
                <a:gd name="connsiteY16-7238" fmla="*/ 817915 h 1685748"/>
                <a:gd name="connsiteX17-7239" fmla="*/ 1252922 w 1419315"/>
                <a:gd name="connsiteY17-7240" fmla="*/ 779166 h 1685748"/>
                <a:gd name="connsiteX18-7241" fmla="*/ 1345009 w 1419315"/>
                <a:gd name="connsiteY18-7242" fmla="*/ 709418 h 1685748"/>
                <a:gd name="connsiteX19-7243" fmla="*/ 1389655 w 1419315"/>
                <a:gd name="connsiteY19-7244" fmla="*/ 624171 h 1685748"/>
                <a:gd name="connsiteX20-7245" fmla="*/ 1398028 w 1419315"/>
                <a:gd name="connsiteY20-7246" fmla="*/ 544093 h 1685748"/>
                <a:gd name="connsiteX21-7247" fmla="*/ 1417669 w 1419315"/>
                <a:gd name="connsiteY21-7248" fmla="*/ 463884 h 1685748"/>
                <a:gd name="connsiteX22-7249" fmla="*/ 1417561 w 1419315"/>
                <a:gd name="connsiteY22-7250" fmla="*/ 378767 h 1685748"/>
                <a:gd name="connsiteX23-7251" fmla="*/ 1395237 w 1419315"/>
                <a:gd name="connsiteY23-7252" fmla="*/ 316770 h 1685748"/>
                <a:gd name="connsiteX24-7253" fmla="*/ 1364542 w 1419315"/>
                <a:gd name="connsiteY24-7254" fmla="*/ 234105 h 1685748"/>
                <a:gd name="connsiteX25-7255" fmla="*/ 1325475 w 1419315"/>
                <a:gd name="connsiteY25-7256" fmla="*/ 164359 h 1685748"/>
                <a:gd name="connsiteX26-7257" fmla="*/ 1292096 w 1419315"/>
                <a:gd name="connsiteY26-7258" fmla="*/ 122900 h 1685748"/>
                <a:gd name="connsiteX27-7259" fmla="*/ 1233390 w 1419315"/>
                <a:gd name="connsiteY27-7260" fmla="*/ 73946 h 1685748"/>
                <a:gd name="connsiteX28-7261" fmla="*/ 1169209 w 1419315"/>
                <a:gd name="connsiteY28-7262" fmla="*/ 40364 h 1685748"/>
                <a:gd name="connsiteX29-7263" fmla="*/ 1091075 w 1419315"/>
                <a:gd name="connsiteY29-7264" fmla="*/ 14533 h 1685748"/>
                <a:gd name="connsiteX30-7265" fmla="*/ 1010151 w 1419315"/>
                <a:gd name="connsiteY30-7266" fmla="*/ 1615 h 1685748"/>
                <a:gd name="connsiteX31-7267" fmla="*/ 901323 w 1419315"/>
                <a:gd name="connsiteY31-7268" fmla="*/ 1616 h 1685748"/>
                <a:gd name="connsiteX32-7269" fmla="*/ 803656 w 1419315"/>
                <a:gd name="connsiteY32-7270" fmla="*/ 14533 h 1685748"/>
                <a:gd name="connsiteX33-7271" fmla="*/ 725523 w 1419315"/>
                <a:gd name="connsiteY33-7272" fmla="*/ 32615 h 1685748"/>
                <a:gd name="connsiteX34-7273" fmla="*/ 599951 w 1419315"/>
                <a:gd name="connsiteY34-7274" fmla="*/ 63612 h 1685748"/>
                <a:gd name="connsiteX35-7275" fmla="*/ 524609 w 1419315"/>
                <a:gd name="connsiteY35-7276" fmla="*/ 89446 h 1685748"/>
                <a:gd name="connsiteX36-7277" fmla="*/ 440894 w 1419315"/>
                <a:gd name="connsiteY36-7278" fmla="*/ 141108 h 1685748"/>
                <a:gd name="connsiteX37-7279" fmla="*/ 354391 w 1419315"/>
                <a:gd name="connsiteY37-7280" fmla="*/ 192775 h 1685748"/>
                <a:gd name="connsiteX38-7281" fmla="*/ 265095 w 1419315"/>
                <a:gd name="connsiteY38-7282" fmla="*/ 272853 h 1685748"/>
                <a:gd name="connsiteX39-7283" fmla="*/ 195334 w 1419315"/>
                <a:gd name="connsiteY39-7284" fmla="*/ 355518 h 1685748"/>
                <a:gd name="connsiteX40-7285" fmla="*/ 139523 w 1419315"/>
                <a:gd name="connsiteY40-7286" fmla="*/ 435596 h 1685748"/>
                <a:gd name="connsiteX41-7287" fmla="*/ 64180 w 1419315"/>
                <a:gd name="connsiteY41-7288" fmla="*/ 567341 h 1685748"/>
                <a:gd name="connsiteX42-7289" fmla="*/ 22324 w 1419315"/>
                <a:gd name="connsiteY42-7290" fmla="*/ 714585 h 1685748"/>
                <a:gd name="connsiteX43-7291" fmla="*/ 5579 w 1419315"/>
                <a:gd name="connsiteY43-7292" fmla="*/ 830830 h 1685748"/>
                <a:gd name="connsiteX44-7293" fmla="*/ 0 w 1419315"/>
                <a:gd name="connsiteY44-7294" fmla="*/ 931577 h 1685748"/>
                <a:gd name="connsiteX45-7295" fmla="*/ 5581 w 1419315"/>
                <a:gd name="connsiteY45-7296" fmla="*/ 985824 h 1685748"/>
                <a:gd name="connsiteX46-7297" fmla="*/ 22324 w 1419315"/>
                <a:gd name="connsiteY46-7298" fmla="*/ 1065903 h 1685748"/>
                <a:gd name="connsiteX47-7299" fmla="*/ 41856 w 1419315"/>
                <a:gd name="connsiteY47-7300" fmla="*/ 1133067 h 1685748"/>
                <a:gd name="connsiteX48-7301" fmla="*/ 97667 w 1419315"/>
                <a:gd name="connsiteY48-7302" fmla="*/ 1257062 h 1685748"/>
                <a:gd name="connsiteX49-7303" fmla="*/ 131153 w 1419315"/>
                <a:gd name="connsiteY49-7304" fmla="*/ 1313892 h 1685748"/>
                <a:gd name="connsiteX50-7305" fmla="*/ 189751 w 1419315"/>
                <a:gd name="connsiteY50-7306" fmla="*/ 1388804 h 1685748"/>
                <a:gd name="connsiteX51-7307" fmla="*/ 259514 w 1419315"/>
                <a:gd name="connsiteY51-7308" fmla="*/ 1468886 h 1685748"/>
                <a:gd name="connsiteX52-7309" fmla="*/ 340437 w 1419315"/>
                <a:gd name="connsiteY52-7310" fmla="*/ 1543799 h 1685748"/>
                <a:gd name="connsiteX53-7311" fmla="*/ 432524 w 1419315"/>
                <a:gd name="connsiteY53-7312" fmla="*/ 1598047 h 1685748"/>
                <a:gd name="connsiteX54-7313" fmla="*/ 491124 w 1419315"/>
                <a:gd name="connsiteY54-7314" fmla="*/ 1631628 h 1685748"/>
                <a:gd name="connsiteX55-7315" fmla="*/ 608431 w 1419315"/>
                <a:gd name="connsiteY55-7316" fmla="*/ 1685748 h 1685748"/>
                <a:gd name="connsiteX56-7317" fmla="*/ 623216 w 1419315"/>
                <a:gd name="connsiteY56-7318" fmla="*/ 1641960 h 1685748"/>
                <a:gd name="connsiteX0-7319" fmla="*/ 623216 w 1419315"/>
                <a:gd name="connsiteY0-7320" fmla="*/ 1641960 h 1685748"/>
                <a:gd name="connsiteX1-7321" fmla="*/ 612054 w 1419315"/>
                <a:gd name="connsiteY1-7322" fmla="*/ 1683291 h 1685748"/>
                <a:gd name="connsiteX2-7323" fmla="*/ 543544 w 1419315"/>
                <a:gd name="connsiteY2-7324" fmla="*/ 1581485 h 1685748"/>
                <a:gd name="connsiteX3-7325" fmla="*/ 502285 w 1419315"/>
                <a:gd name="connsiteY3-7326" fmla="*/ 1525717 h 1685748"/>
                <a:gd name="connsiteX4-7327" fmla="*/ 491123 w 1419315"/>
                <a:gd name="connsiteY4-7328" fmla="*/ 1474052 h 1685748"/>
                <a:gd name="connsiteX5-7329" fmla="*/ 468800 w 1419315"/>
                <a:gd name="connsiteY5-7330" fmla="*/ 1412055 h 1685748"/>
                <a:gd name="connsiteX6-7331" fmla="*/ 456754 w 1419315"/>
                <a:gd name="connsiteY6-7332" fmla="*/ 1350086 h 1685748"/>
                <a:gd name="connsiteX7-7333" fmla="*/ 466009 w 1419315"/>
                <a:gd name="connsiteY7-7334" fmla="*/ 1251895 h 1685748"/>
                <a:gd name="connsiteX8-7335" fmla="*/ 485911 w 1419315"/>
                <a:gd name="connsiteY8-7336" fmla="*/ 1153987 h 1685748"/>
                <a:gd name="connsiteX9-7337" fmla="*/ 540183 w 1419315"/>
                <a:gd name="connsiteY9-7338" fmla="*/ 1036033 h 1685748"/>
                <a:gd name="connsiteX10-7339" fmla="*/ 625066 w 1419315"/>
                <a:gd name="connsiteY10-7340" fmla="*/ 962574 h 1685748"/>
                <a:gd name="connsiteX11-7341" fmla="*/ 694828 w 1419315"/>
                <a:gd name="connsiteY11-7342" fmla="*/ 918660 h 1685748"/>
                <a:gd name="connsiteX12-7343" fmla="*/ 777197 w 1419315"/>
                <a:gd name="connsiteY12-7344" fmla="*/ 884488 h 1685748"/>
                <a:gd name="connsiteX13-7345" fmla="*/ 901323 w 1419315"/>
                <a:gd name="connsiteY13-7346" fmla="*/ 869579 h 1685748"/>
                <a:gd name="connsiteX14-7347" fmla="*/ 979456 w 1419315"/>
                <a:gd name="connsiteY14-7348" fmla="*/ 866996 h 1685748"/>
                <a:gd name="connsiteX15-7349" fmla="*/ 1070197 w 1419315"/>
                <a:gd name="connsiteY15-7350" fmla="*/ 853490 h 1685748"/>
                <a:gd name="connsiteX16-7351" fmla="*/ 1158047 w 1419315"/>
                <a:gd name="connsiteY16-7352" fmla="*/ 817915 h 1685748"/>
                <a:gd name="connsiteX17-7353" fmla="*/ 1252922 w 1419315"/>
                <a:gd name="connsiteY17-7354" fmla="*/ 779166 h 1685748"/>
                <a:gd name="connsiteX18-7355" fmla="*/ 1345009 w 1419315"/>
                <a:gd name="connsiteY18-7356" fmla="*/ 709418 h 1685748"/>
                <a:gd name="connsiteX19-7357" fmla="*/ 1389655 w 1419315"/>
                <a:gd name="connsiteY19-7358" fmla="*/ 624171 h 1685748"/>
                <a:gd name="connsiteX20-7359" fmla="*/ 1398028 w 1419315"/>
                <a:gd name="connsiteY20-7360" fmla="*/ 544093 h 1685748"/>
                <a:gd name="connsiteX21-7361" fmla="*/ 1417669 w 1419315"/>
                <a:gd name="connsiteY21-7362" fmla="*/ 463884 h 1685748"/>
                <a:gd name="connsiteX22-7363" fmla="*/ 1417561 w 1419315"/>
                <a:gd name="connsiteY22-7364" fmla="*/ 378767 h 1685748"/>
                <a:gd name="connsiteX23-7365" fmla="*/ 1395237 w 1419315"/>
                <a:gd name="connsiteY23-7366" fmla="*/ 316770 h 1685748"/>
                <a:gd name="connsiteX24-7367" fmla="*/ 1364542 w 1419315"/>
                <a:gd name="connsiteY24-7368" fmla="*/ 234105 h 1685748"/>
                <a:gd name="connsiteX25-7369" fmla="*/ 1325475 w 1419315"/>
                <a:gd name="connsiteY25-7370" fmla="*/ 164359 h 1685748"/>
                <a:gd name="connsiteX26-7371" fmla="*/ 1292096 w 1419315"/>
                <a:gd name="connsiteY26-7372" fmla="*/ 122900 h 1685748"/>
                <a:gd name="connsiteX27-7373" fmla="*/ 1233390 w 1419315"/>
                <a:gd name="connsiteY27-7374" fmla="*/ 73946 h 1685748"/>
                <a:gd name="connsiteX28-7375" fmla="*/ 1169209 w 1419315"/>
                <a:gd name="connsiteY28-7376" fmla="*/ 40364 h 1685748"/>
                <a:gd name="connsiteX29-7377" fmla="*/ 1091075 w 1419315"/>
                <a:gd name="connsiteY29-7378" fmla="*/ 14533 h 1685748"/>
                <a:gd name="connsiteX30-7379" fmla="*/ 1010151 w 1419315"/>
                <a:gd name="connsiteY30-7380" fmla="*/ 1615 h 1685748"/>
                <a:gd name="connsiteX31-7381" fmla="*/ 901323 w 1419315"/>
                <a:gd name="connsiteY31-7382" fmla="*/ 1616 h 1685748"/>
                <a:gd name="connsiteX32-7383" fmla="*/ 803656 w 1419315"/>
                <a:gd name="connsiteY32-7384" fmla="*/ 14533 h 1685748"/>
                <a:gd name="connsiteX33-7385" fmla="*/ 725523 w 1419315"/>
                <a:gd name="connsiteY33-7386" fmla="*/ 32615 h 1685748"/>
                <a:gd name="connsiteX34-7387" fmla="*/ 599951 w 1419315"/>
                <a:gd name="connsiteY34-7388" fmla="*/ 63612 h 1685748"/>
                <a:gd name="connsiteX35-7389" fmla="*/ 524609 w 1419315"/>
                <a:gd name="connsiteY35-7390" fmla="*/ 89446 h 1685748"/>
                <a:gd name="connsiteX36-7391" fmla="*/ 440894 w 1419315"/>
                <a:gd name="connsiteY36-7392" fmla="*/ 141108 h 1685748"/>
                <a:gd name="connsiteX37-7393" fmla="*/ 354391 w 1419315"/>
                <a:gd name="connsiteY37-7394" fmla="*/ 192775 h 1685748"/>
                <a:gd name="connsiteX38-7395" fmla="*/ 265095 w 1419315"/>
                <a:gd name="connsiteY38-7396" fmla="*/ 272853 h 1685748"/>
                <a:gd name="connsiteX39-7397" fmla="*/ 195334 w 1419315"/>
                <a:gd name="connsiteY39-7398" fmla="*/ 355518 h 1685748"/>
                <a:gd name="connsiteX40-7399" fmla="*/ 139523 w 1419315"/>
                <a:gd name="connsiteY40-7400" fmla="*/ 435596 h 1685748"/>
                <a:gd name="connsiteX41-7401" fmla="*/ 64180 w 1419315"/>
                <a:gd name="connsiteY41-7402" fmla="*/ 567341 h 1685748"/>
                <a:gd name="connsiteX42-7403" fmla="*/ 22324 w 1419315"/>
                <a:gd name="connsiteY42-7404" fmla="*/ 714585 h 1685748"/>
                <a:gd name="connsiteX43-7405" fmla="*/ 5579 w 1419315"/>
                <a:gd name="connsiteY43-7406" fmla="*/ 830830 h 1685748"/>
                <a:gd name="connsiteX44-7407" fmla="*/ 0 w 1419315"/>
                <a:gd name="connsiteY44-7408" fmla="*/ 931577 h 1685748"/>
                <a:gd name="connsiteX45-7409" fmla="*/ 5581 w 1419315"/>
                <a:gd name="connsiteY45-7410" fmla="*/ 985824 h 1685748"/>
                <a:gd name="connsiteX46-7411" fmla="*/ 22324 w 1419315"/>
                <a:gd name="connsiteY46-7412" fmla="*/ 1065903 h 1685748"/>
                <a:gd name="connsiteX47-7413" fmla="*/ 41856 w 1419315"/>
                <a:gd name="connsiteY47-7414" fmla="*/ 1133067 h 1685748"/>
                <a:gd name="connsiteX48-7415" fmla="*/ 97667 w 1419315"/>
                <a:gd name="connsiteY48-7416" fmla="*/ 1257062 h 1685748"/>
                <a:gd name="connsiteX49-7417" fmla="*/ 131153 w 1419315"/>
                <a:gd name="connsiteY49-7418" fmla="*/ 1313892 h 1685748"/>
                <a:gd name="connsiteX50-7419" fmla="*/ 189751 w 1419315"/>
                <a:gd name="connsiteY50-7420" fmla="*/ 1388804 h 1685748"/>
                <a:gd name="connsiteX51-7421" fmla="*/ 259514 w 1419315"/>
                <a:gd name="connsiteY51-7422" fmla="*/ 1468886 h 1685748"/>
                <a:gd name="connsiteX52-7423" fmla="*/ 340437 w 1419315"/>
                <a:gd name="connsiteY52-7424" fmla="*/ 1543799 h 1685748"/>
                <a:gd name="connsiteX53-7425" fmla="*/ 432524 w 1419315"/>
                <a:gd name="connsiteY53-7426" fmla="*/ 1598047 h 1685748"/>
                <a:gd name="connsiteX54-7427" fmla="*/ 491124 w 1419315"/>
                <a:gd name="connsiteY54-7428" fmla="*/ 1631628 h 1685748"/>
                <a:gd name="connsiteX55-7429" fmla="*/ 608431 w 1419315"/>
                <a:gd name="connsiteY55-7430" fmla="*/ 1685748 h 1685748"/>
                <a:gd name="connsiteX56-7431" fmla="*/ 623216 w 1419315"/>
                <a:gd name="connsiteY56-7432" fmla="*/ 1641960 h 1685748"/>
                <a:gd name="connsiteX0-7433" fmla="*/ 623216 w 1419315"/>
                <a:gd name="connsiteY0-7434" fmla="*/ 1641960 h 1711580"/>
                <a:gd name="connsiteX1-7435" fmla="*/ 612054 w 1419315"/>
                <a:gd name="connsiteY1-7436" fmla="*/ 1683291 h 1711580"/>
                <a:gd name="connsiteX2-7437" fmla="*/ 543544 w 1419315"/>
                <a:gd name="connsiteY2-7438" fmla="*/ 1581485 h 1711580"/>
                <a:gd name="connsiteX3-7439" fmla="*/ 502285 w 1419315"/>
                <a:gd name="connsiteY3-7440" fmla="*/ 1525717 h 1711580"/>
                <a:gd name="connsiteX4-7441" fmla="*/ 491123 w 1419315"/>
                <a:gd name="connsiteY4-7442" fmla="*/ 1474052 h 1711580"/>
                <a:gd name="connsiteX5-7443" fmla="*/ 468800 w 1419315"/>
                <a:gd name="connsiteY5-7444" fmla="*/ 1412055 h 1711580"/>
                <a:gd name="connsiteX6-7445" fmla="*/ 456754 w 1419315"/>
                <a:gd name="connsiteY6-7446" fmla="*/ 1350086 h 1711580"/>
                <a:gd name="connsiteX7-7447" fmla="*/ 466009 w 1419315"/>
                <a:gd name="connsiteY7-7448" fmla="*/ 1251895 h 1711580"/>
                <a:gd name="connsiteX8-7449" fmla="*/ 485911 w 1419315"/>
                <a:gd name="connsiteY8-7450" fmla="*/ 1153987 h 1711580"/>
                <a:gd name="connsiteX9-7451" fmla="*/ 540183 w 1419315"/>
                <a:gd name="connsiteY9-7452" fmla="*/ 1036033 h 1711580"/>
                <a:gd name="connsiteX10-7453" fmla="*/ 625066 w 1419315"/>
                <a:gd name="connsiteY10-7454" fmla="*/ 962574 h 1711580"/>
                <a:gd name="connsiteX11-7455" fmla="*/ 694828 w 1419315"/>
                <a:gd name="connsiteY11-7456" fmla="*/ 918660 h 1711580"/>
                <a:gd name="connsiteX12-7457" fmla="*/ 777197 w 1419315"/>
                <a:gd name="connsiteY12-7458" fmla="*/ 884488 h 1711580"/>
                <a:gd name="connsiteX13-7459" fmla="*/ 901323 w 1419315"/>
                <a:gd name="connsiteY13-7460" fmla="*/ 869579 h 1711580"/>
                <a:gd name="connsiteX14-7461" fmla="*/ 979456 w 1419315"/>
                <a:gd name="connsiteY14-7462" fmla="*/ 866996 h 1711580"/>
                <a:gd name="connsiteX15-7463" fmla="*/ 1070197 w 1419315"/>
                <a:gd name="connsiteY15-7464" fmla="*/ 853490 h 1711580"/>
                <a:gd name="connsiteX16-7465" fmla="*/ 1158047 w 1419315"/>
                <a:gd name="connsiteY16-7466" fmla="*/ 817915 h 1711580"/>
                <a:gd name="connsiteX17-7467" fmla="*/ 1252922 w 1419315"/>
                <a:gd name="connsiteY17-7468" fmla="*/ 779166 h 1711580"/>
                <a:gd name="connsiteX18-7469" fmla="*/ 1345009 w 1419315"/>
                <a:gd name="connsiteY18-7470" fmla="*/ 709418 h 1711580"/>
                <a:gd name="connsiteX19-7471" fmla="*/ 1389655 w 1419315"/>
                <a:gd name="connsiteY19-7472" fmla="*/ 624171 h 1711580"/>
                <a:gd name="connsiteX20-7473" fmla="*/ 1398028 w 1419315"/>
                <a:gd name="connsiteY20-7474" fmla="*/ 544093 h 1711580"/>
                <a:gd name="connsiteX21-7475" fmla="*/ 1417669 w 1419315"/>
                <a:gd name="connsiteY21-7476" fmla="*/ 463884 h 1711580"/>
                <a:gd name="connsiteX22-7477" fmla="*/ 1417561 w 1419315"/>
                <a:gd name="connsiteY22-7478" fmla="*/ 378767 h 1711580"/>
                <a:gd name="connsiteX23-7479" fmla="*/ 1395237 w 1419315"/>
                <a:gd name="connsiteY23-7480" fmla="*/ 316770 h 1711580"/>
                <a:gd name="connsiteX24-7481" fmla="*/ 1364542 w 1419315"/>
                <a:gd name="connsiteY24-7482" fmla="*/ 234105 h 1711580"/>
                <a:gd name="connsiteX25-7483" fmla="*/ 1325475 w 1419315"/>
                <a:gd name="connsiteY25-7484" fmla="*/ 164359 h 1711580"/>
                <a:gd name="connsiteX26-7485" fmla="*/ 1292096 w 1419315"/>
                <a:gd name="connsiteY26-7486" fmla="*/ 122900 h 1711580"/>
                <a:gd name="connsiteX27-7487" fmla="*/ 1233390 w 1419315"/>
                <a:gd name="connsiteY27-7488" fmla="*/ 73946 h 1711580"/>
                <a:gd name="connsiteX28-7489" fmla="*/ 1169209 w 1419315"/>
                <a:gd name="connsiteY28-7490" fmla="*/ 40364 h 1711580"/>
                <a:gd name="connsiteX29-7491" fmla="*/ 1091075 w 1419315"/>
                <a:gd name="connsiteY29-7492" fmla="*/ 14533 h 1711580"/>
                <a:gd name="connsiteX30-7493" fmla="*/ 1010151 w 1419315"/>
                <a:gd name="connsiteY30-7494" fmla="*/ 1615 h 1711580"/>
                <a:gd name="connsiteX31-7495" fmla="*/ 901323 w 1419315"/>
                <a:gd name="connsiteY31-7496" fmla="*/ 1616 h 1711580"/>
                <a:gd name="connsiteX32-7497" fmla="*/ 803656 w 1419315"/>
                <a:gd name="connsiteY32-7498" fmla="*/ 14533 h 1711580"/>
                <a:gd name="connsiteX33-7499" fmla="*/ 725523 w 1419315"/>
                <a:gd name="connsiteY33-7500" fmla="*/ 32615 h 1711580"/>
                <a:gd name="connsiteX34-7501" fmla="*/ 599951 w 1419315"/>
                <a:gd name="connsiteY34-7502" fmla="*/ 63612 h 1711580"/>
                <a:gd name="connsiteX35-7503" fmla="*/ 524609 w 1419315"/>
                <a:gd name="connsiteY35-7504" fmla="*/ 89446 h 1711580"/>
                <a:gd name="connsiteX36-7505" fmla="*/ 440894 w 1419315"/>
                <a:gd name="connsiteY36-7506" fmla="*/ 141108 h 1711580"/>
                <a:gd name="connsiteX37-7507" fmla="*/ 354391 w 1419315"/>
                <a:gd name="connsiteY37-7508" fmla="*/ 192775 h 1711580"/>
                <a:gd name="connsiteX38-7509" fmla="*/ 265095 w 1419315"/>
                <a:gd name="connsiteY38-7510" fmla="*/ 272853 h 1711580"/>
                <a:gd name="connsiteX39-7511" fmla="*/ 195334 w 1419315"/>
                <a:gd name="connsiteY39-7512" fmla="*/ 355518 h 1711580"/>
                <a:gd name="connsiteX40-7513" fmla="*/ 139523 w 1419315"/>
                <a:gd name="connsiteY40-7514" fmla="*/ 435596 h 1711580"/>
                <a:gd name="connsiteX41-7515" fmla="*/ 64180 w 1419315"/>
                <a:gd name="connsiteY41-7516" fmla="*/ 567341 h 1711580"/>
                <a:gd name="connsiteX42-7517" fmla="*/ 22324 w 1419315"/>
                <a:gd name="connsiteY42-7518" fmla="*/ 714585 h 1711580"/>
                <a:gd name="connsiteX43-7519" fmla="*/ 5579 w 1419315"/>
                <a:gd name="connsiteY43-7520" fmla="*/ 830830 h 1711580"/>
                <a:gd name="connsiteX44-7521" fmla="*/ 0 w 1419315"/>
                <a:gd name="connsiteY44-7522" fmla="*/ 931577 h 1711580"/>
                <a:gd name="connsiteX45-7523" fmla="*/ 5581 w 1419315"/>
                <a:gd name="connsiteY45-7524" fmla="*/ 985824 h 1711580"/>
                <a:gd name="connsiteX46-7525" fmla="*/ 22324 w 1419315"/>
                <a:gd name="connsiteY46-7526" fmla="*/ 1065903 h 1711580"/>
                <a:gd name="connsiteX47-7527" fmla="*/ 41856 w 1419315"/>
                <a:gd name="connsiteY47-7528" fmla="*/ 1133067 h 1711580"/>
                <a:gd name="connsiteX48-7529" fmla="*/ 97667 w 1419315"/>
                <a:gd name="connsiteY48-7530" fmla="*/ 1257062 h 1711580"/>
                <a:gd name="connsiteX49-7531" fmla="*/ 131153 w 1419315"/>
                <a:gd name="connsiteY49-7532" fmla="*/ 1313892 h 1711580"/>
                <a:gd name="connsiteX50-7533" fmla="*/ 189751 w 1419315"/>
                <a:gd name="connsiteY50-7534" fmla="*/ 1388804 h 1711580"/>
                <a:gd name="connsiteX51-7535" fmla="*/ 259514 w 1419315"/>
                <a:gd name="connsiteY51-7536" fmla="*/ 1468886 h 1711580"/>
                <a:gd name="connsiteX52-7537" fmla="*/ 340437 w 1419315"/>
                <a:gd name="connsiteY52-7538" fmla="*/ 1543799 h 1711580"/>
                <a:gd name="connsiteX53-7539" fmla="*/ 432524 w 1419315"/>
                <a:gd name="connsiteY53-7540" fmla="*/ 1598047 h 1711580"/>
                <a:gd name="connsiteX54-7541" fmla="*/ 491124 w 1419315"/>
                <a:gd name="connsiteY54-7542" fmla="*/ 1631628 h 1711580"/>
                <a:gd name="connsiteX55-7543" fmla="*/ 703307 w 1419315"/>
                <a:gd name="connsiteY55-7544" fmla="*/ 1711580 h 1711580"/>
                <a:gd name="connsiteX56-7545" fmla="*/ 623216 w 1419315"/>
                <a:gd name="connsiteY56-7546" fmla="*/ 1641960 h 1711580"/>
                <a:gd name="connsiteX0-7547" fmla="*/ 679025 w 1419315"/>
                <a:gd name="connsiteY0-7548" fmla="*/ 1688458 h 1711580"/>
                <a:gd name="connsiteX1-7549" fmla="*/ 612054 w 1419315"/>
                <a:gd name="connsiteY1-7550" fmla="*/ 1683291 h 1711580"/>
                <a:gd name="connsiteX2-7551" fmla="*/ 543544 w 1419315"/>
                <a:gd name="connsiteY2-7552" fmla="*/ 1581485 h 1711580"/>
                <a:gd name="connsiteX3-7553" fmla="*/ 502285 w 1419315"/>
                <a:gd name="connsiteY3-7554" fmla="*/ 1525717 h 1711580"/>
                <a:gd name="connsiteX4-7555" fmla="*/ 491123 w 1419315"/>
                <a:gd name="connsiteY4-7556" fmla="*/ 1474052 h 1711580"/>
                <a:gd name="connsiteX5-7557" fmla="*/ 468800 w 1419315"/>
                <a:gd name="connsiteY5-7558" fmla="*/ 1412055 h 1711580"/>
                <a:gd name="connsiteX6-7559" fmla="*/ 456754 w 1419315"/>
                <a:gd name="connsiteY6-7560" fmla="*/ 1350086 h 1711580"/>
                <a:gd name="connsiteX7-7561" fmla="*/ 466009 w 1419315"/>
                <a:gd name="connsiteY7-7562" fmla="*/ 1251895 h 1711580"/>
                <a:gd name="connsiteX8-7563" fmla="*/ 485911 w 1419315"/>
                <a:gd name="connsiteY8-7564" fmla="*/ 1153987 h 1711580"/>
                <a:gd name="connsiteX9-7565" fmla="*/ 540183 w 1419315"/>
                <a:gd name="connsiteY9-7566" fmla="*/ 1036033 h 1711580"/>
                <a:gd name="connsiteX10-7567" fmla="*/ 625066 w 1419315"/>
                <a:gd name="connsiteY10-7568" fmla="*/ 962574 h 1711580"/>
                <a:gd name="connsiteX11-7569" fmla="*/ 694828 w 1419315"/>
                <a:gd name="connsiteY11-7570" fmla="*/ 918660 h 1711580"/>
                <a:gd name="connsiteX12-7571" fmla="*/ 777197 w 1419315"/>
                <a:gd name="connsiteY12-7572" fmla="*/ 884488 h 1711580"/>
                <a:gd name="connsiteX13-7573" fmla="*/ 901323 w 1419315"/>
                <a:gd name="connsiteY13-7574" fmla="*/ 869579 h 1711580"/>
                <a:gd name="connsiteX14-7575" fmla="*/ 979456 w 1419315"/>
                <a:gd name="connsiteY14-7576" fmla="*/ 866996 h 1711580"/>
                <a:gd name="connsiteX15-7577" fmla="*/ 1070197 w 1419315"/>
                <a:gd name="connsiteY15-7578" fmla="*/ 853490 h 1711580"/>
                <a:gd name="connsiteX16-7579" fmla="*/ 1158047 w 1419315"/>
                <a:gd name="connsiteY16-7580" fmla="*/ 817915 h 1711580"/>
                <a:gd name="connsiteX17-7581" fmla="*/ 1252922 w 1419315"/>
                <a:gd name="connsiteY17-7582" fmla="*/ 779166 h 1711580"/>
                <a:gd name="connsiteX18-7583" fmla="*/ 1345009 w 1419315"/>
                <a:gd name="connsiteY18-7584" fmla="*/ 709418 h 1711580"/>
                <a:gd name="connsiteX19-7585" fmla="*/ 1389655 w 1419315"/>
                <a:gd name="connsiteY19-7586" fmla="*/ 624171 h 1711580"/>
                <a:gd name="connsiteX20-7587" fmla="*/ 1398028 w 1419315"/>
                <a:gd name="connsiteY20-7588" fmla="*/ 544093 h 1711580"/>
                <a:gd name="connsiteX21-7589" fmla="*/ 1417669 w 1419315"/>
                <a:gd name="connsiteY21-7590" fmla="*/ 463884 h 1711580"/>
                <a:gd name="connsiteX22-7591" fmla="*/ 1417561 w 1419315"/>
                <a:gd name="connsiteY22-7592" fmla="*/ 378767 h 1711580"/>
                <a:gd name="connsiteX23-7593" fmla="*/ 1395237 w 1419315"/>
                <a:gd name="connsiteY23-7594" fmla="*/ 316770 h 1711580"/>
                <a:gd name="connsiteX24-7595" fmla="*/ 1364542 w 1419315"/>
                <a:gd name="connsiteY24-7596" fmla="*/ 234105 h 1711580"/>
                <a:gd name="connsiteX25-7597" fmla="*/ 1325475 w 1419315"/>
                <a:gd name="connsiteY25-7598" fmla="*/ 164359 h 1711580"/>
                <a:gd name="connsiteX26-7599" fmla="*/ 1292096 w 1419315"/>
                <a:gd name="connsiteY26-7600" fmla="*/ 122900 h 1711580"/>
                <a:gd name="connsiteX27-7601" fmla="*/ 1233390 w 1419315"/>
                <a:gd name="connsiteY27-7602" fmla="*/ 73946 h 1711580"/>
                <a:gd name="connsiteX28-7603" fmla="*/ 1169209 w 1419315"/>
                <a:gd name="connsiteY28-7604" fmla="*/ 40364 h 1711580"/>
                <a:gd name="connsiteX29-7605" fmla="*/ 1091075 w 1419315"/>
                <a:gd name="connsiteY29-7606" fmla="*/ 14533 h 1711580"/>
                <a:gd name="connsiteX30-7607" fmla="*/ 1010151 w 1419315"/>
                <a:gd name="connsiteY30-7608" fmla="*/ 1615 h 1711580"/>
                <a:gd name="connsiteX31-7609" fmla="*/ 901323 w 1419315"/>
                <a:gd name="connsiteY31-7610" fmla="*/ 1616 h 1711580"/>
                <a:gd name="connsiteX32-7611" fmla="*/ 803656 w 1419315"/>
                <a:gd name="connsiteY32-7612" fmla="*/ 14533 h 1711580"/>
                <a:gd name="connsiteX33-7613" fmla="*/ 725523 w 1419315"/>
                <a:gd name="connsiteY33-7614" fmla="*/ 32615 h 1711580"/>
                <a:gd name="connsiteX34-7615" fmla="*/ 599951 w 1419315"/>
                <a:gd name="connsiteY34-7616" fmla="*/ 63612 h 1711580"/>
                <a:gd name="connsiteX35-7617" fmla="*/ 524609 w 1419315"/>
                <a:gd name="connsiteY35-7618" fmla="*/ 89446 h 1711580"/>
                <a:gd name="connsiteX36-7619" fmla="*/ 440894 w 1419315"/>
                <a:gd name="connsiteY36-7620" fmla="*/ 141108 h 1711580"/>
                <a:gd name="connsiteX37-7621" fmla="*/ 354391 w 1419315"/>
                <a:gd name="connsiteY37-7622" fmla="*/ 192775 h 1711580"/>
                <a:gd name="connsiteX38-7623" fmla="*/ 265095 w 1419315"/>
                <a:gd name="connsiteY38-7624" fmla="*/ 272853 h 1711580"/>
                <a:gd name="connsiteX39-7625" fmla="*/ 195334 w 1419315"/>
                <a:gd name="connsiteY39-7626" fmla="*/ 355518 h 1711580"/>
                <a:gd name="connsiteX40-7627" fmla="*/ 139523 w 1419315"/>
                <a:gd name="connsiteY40-7628" fmla="*/ 435596 h 1711580"/>
                <a:gd name="connsiteX41-7629" fmla="*/ 64180 w 1419315"/>
                <a:gd name="connsiteY41-7630" fmla="*/ 567341 h 1711580"/>
                <a:gd name="connsiteX42-7631" fmla="*/ 22324 w 1419315"/>
                <a:gd name="connsiteY42-7632" fmla="*/ 714585 h 1711580"/>
                <a:gd name="connsiteX43-7633" fmla="*/ 5579 w 1419315"/>
                <a:gd name="connsiteY43-7634" fmla="*/ 830830 h 1711580"/>
                <a:gd name="connsiteX44-7635" fmla="*/ 0 w 1419315"/>
                <a:gd name="connsiteY44-7636" fmla="*/ 931577 h 1711580"/>
                <a:gd name="connsiteX45-7637" fmla="*/ 5581 w 1419315"/>
                <a:gd name="connsiteY45-7638" fmla="*/ 985824 h 1711580"/>
                <a:gd name="connsiteX46-7639" fmla="*/ 22324 w 1419315"/>
                <a:gd name="connsiteY46-7640" fmla="*/ 1065903 h 1711580"/>
                <a:gd name="connsiteX47-7641" fmla="*/ 41856 w 1419315"/>
                <a:gd name="connsiteY47-7642" fmla="*/ 1133067 h 1711580"/>
                <a:gd name="connsiteX48-7643" fmla="*/ 97667 w 1419315"/>
                <a:gd name="connsiteY48-7644" fmla="*/ 1257062 h 1711580"/>
                <a:gd name="connsiteX49-7645" fmla="*/ 131153 w 1419315"/>
                <a:gd name="connsiteY49-7646" fmla="*/ 1313892 h 1711580"/>
                <a:gd name="connsiteX50-7647" fmla="*/ 189751 w 1419315"/>
                <a:gd name="connsiteY50-7648" fmla="*/ 1388804 h 1711580"/>
                <a:gd name="connsiteX51-7649" fmla="*/ 259514 w 1419315"/>
                <a:gd name="connsiteY51-7650" fmla="*/ 1468886 h 1711580"/>
                <a:gd name="connsiteX52-7651" fmla="*/ 340437 w 1419315"/>
                <a:gd name="connsiteY52-7652" fmla="*/ 1543799 h 1711580"/>
                <a:gd name="connsiteX53-7653" fmla="*/ 432524 w 1419315"/>
                <a:gd name="connsiteY53-7654" fmla="*/ 1598047 h 1711580"/>
                <a:gd name="connsiteX54-7655" fmla="*/ 491124 w 1419315"/>
                <a:gd name="connsiteY54-7656" fmla="*/ 1631628 h 1711580"/>
                <a:gd name="connsiteX55-7657" fmla="*/ 703307 w 1419315"/>
                <a:gd name="connsiteY55-7658" fmla="*/ 1711580 h 1711580"/>
                <a:gd name="connsiteX56-7659" fmla="*/ 679025 w 1419315"/>
                <a:gd name="connsiteY56-7660" fmla="*/ 1688458 h 1711580"/>
                <a:gd name="connsiteX0-7661" fmla="*/ 679025 w 1419315"/>
                <a:gd name="connsiteY0-7662" fmla="*/ 1688458 h 1711580"/>
                <a:gd name="connsiteX1-7663" fmla="*/ 639959 w 1419315"/>
                <a:gd name="connsiteY1-7664" fmla="*/ 1667792 h 1711580"/>
                <a:gd name="connsiteX2-7665" fmla="*/ 543544 w 1419315"/>
                <a:gd name="connsiteY2-7666" fmla="*/ 1581485 h 1711580"/>
                <a:gd name="connsiteX3-7667" fmla="*/ 502285 w 1419315"/>
                <a:gd name="connsiteY3-7668" fmla="*/ 1525717 h 1711580"/>
                <a:gd name="connsiteX4-7669" fmla="*/ 491123 w 1419315"/>
                <a:gd name="connsiteY4-7670" fmla="*/ 1474052 h 1711580"/>
                <a:gd name="connsiteX5-7671" fmla="*/ 468800 w 1419315"/>
                <a:gd name="connsiteY5-7672" fmla="*/ 1412055 h 1711580"/>
                <a:gd name="connsiteX6-7673" fmla="*/ 456754 w 1419315"/>
                <a:gd name="connsiteY6-7674" fmla="*/ 1350086 h 1711580"/>
                <a:gd name="connsiteX7-7675" fmla="*/ 466009 w 1419315"/>
                <a:gd name="connsiteY7-7676" fmla="*/ 1251895 h 1711580"/>
                <a:gd name="connsiteX8-7677" fmla="*/ 485911 w 1419315"/>
                <a:gd name="connsiteY8-7678" fmla="*/ 1153987 h 1711580"/>
                <a:gd name="connsiteX9-7679" fmla="*/ 540183 w 1419315"/>
                <a:gd name="connsiteY9-7680" fmla="*/ 1036033 h 1711580"/>
                <a:gd name="connsiteX10-7681" fmla="*/ 625066 w 1419315"/>
                <a:gd name="connsiteY10-7682" fmla="*/ 962574 h 1711580"/>
                <a:gd name="connsiteX11-7683" fmla="*/ 694828 w 1419315"/>
                <a:gd name="connsiteY11-7684" fmla="*/ 918660 h 1711580"/>
                <a:gd name="connsiteX12-7685" fmla="*/ 777197 w 1419315"/>
                <a:gd name="connsiteY12-7686" fmla="*/ 884488 h 1711580"/>
                <a:gd name="connsiteX13-7687" fmla="*/ 901323 w 1419315"/>
                <a:gd name="connsiteY13-7688" fmla="*/ 869579 h 1711580"/>
                <a:gd name="connsiteX14-7689" fmla="*/ 979456 w 1419315"/>
                <a:gd name="connsiteY14-7690" fmla="*/ 866996 h 1711580"/>
                <a:gd name="connsiteX15-7691" fmla="*/ 1070197 w 1419315"/>
                <a:gd name="connsiteY15-7692" fmla="*/ 853490 h 1711580"/>
                <a:gd name="connsiteX16-7693" fmla="*/ 1158047 w 1419315"/>
                <a:gd name="connsiteY16-7694" fmla="*/ 817915 h 1711580"/>
                <a:gd name="connsiteX17-7695" fmla="*/ 1252922 w 1419315"/>
                <a:gd name="connsiteY17-7696" fmla="*/ 779166 h 1711580"/>
                <a:gd name="connsiteX18-7697" fmla="*/ 1345009 w 1419315"/>
                <a:gd name="connsiteY18-7698" fmla="*/ 709418 h 1711580"/>
                <a:gd name="connsiteX19-7699" fmla="*/ 1389655 w 1419315"/>
                <a:gd name="connsiteY19-7700" fmla="*/ 624171 h 1711580"/>
                <a:gd name="connsiteX20-7701" fmla="*/ 1398028 w 1419315"/>
                <a:gd name="connsiteY20-7702" fmla="*/ 544093 h 1711580"/>
                <a:gd name="connsiteX21-7703" fmla="*/ 1417669 w 1419315"/>
                <a:gd name="connsiteY21-7704" fmla="*/ 463884 h 1711580"/>
                <a:gd name="connsiteX22-7705" fmla="*/ 1417561 w 1419315"/>
                <a:gd name="connsiteY22-7706" fmla="*/ 378767 h 1711580"/>
                <a:gd name="connsiteX23-7707" fmla="*/ 1395237 w 1419315"/>
                <a:gd name="connsiteY23-7708" fmla="*/ 316770 h 1711580"/>
                <a:gd name="connsiteX24-7709" fmla="*/ 1364542 w 1419315"/>
                <a:gd name="connsiteY24-7710" fmla="*/ 234105 h 1711580"/>
                <a:gd name="connsiteX25-7711" fmla="*/ 1325475 w 1419315"/>
                <a:gd name="connsiteY25-7712" fmla="*/ 164359 h 1711580"/>
                <a:gd name="connsiteX26-7713" fmla="*/ 1292096 w 1419315"/>
                <a:gd name="connsiteY26-7714" fmla="*/ 122900 h 1711580"/>
                <a:gd name="connsiteX27-7715" fmla="*/ 1233390 w 1419315"/>
                <a:gd name="connsiteY27-7716" fmla="*/ 73946 h 1711580"/>
                <a:gd name="connsiteX28-7717" fmla="*/ 1169209 w 1419315"/>
                <a:gd name="connsiteY28-7718" fmla="*/ 40364 h 1711580"/>
                <a:gd name="connsiteX29-7719" fmla="*/ 1091075 w 1419315"/>
                <a:gd name="connsiteY29-7720" fmla="*/ 14533 h 1711580"/>
                <a:gd name="connsiteX30-7721" fmla="*/ 1010151 w 1419315"/>
                <a:gd name="connsiteY30-7722" fmla="*/ 1615 h 1711580"/>
                <a:gd name="connsiteX31-7723" fmla="*/ 901323 w 1419315"/>
                <a:gd name="connsiteY31-7724" fmla="*/ 1616 h 1711580"/>
                <a:gd name="connsiteX32-7725" fmla="*/ 803656 w 1419315"/>
                <a:gd name="connsiteY32-7726" fmla="*/ 14533 h 1711580"/>
                <a:gd name="connsiteX33-7727" fmla="*/ 725523 w 1419315"/>
                <a:gd name="connsiteY33-7728" fmla="*/ 32615 h 1711580"/>
                <a:gd name="connsiteX34-7729" fmla="*/ 599951 w 1419315"/>
                <a:gd name="connsiteY34-7730" fmla="*/ 63612 h 1711580"/>
                <a:gd name="connsiteX35-7731" fmla="*/ 524609 w 1419315"/>
                <a:gd name="connsiteY35-7732" fmla="*/ 89446 h 1711580"/>
                <a:gd name="connsiteX36-7733" fmla="*/ 440894 w 1419315"/>
                <a:gd name="connsiteY36-7734" fmla="*/ 141108 h 1711580"/>
                <a:gd name="connsiteX37-7735" fmla="*/ 354391 w 1419315"/>
                <a:gd name="connsiteY37-7736" fmla="*/ 192775 h 1711580"/>
                <a:gd name="connsiteX38-7737" fmla="*/ 265095 w 1419315"/>
                <a:gd name="connsiteY38-7738" fmla="*/ 272853 h 1711580"/>
                <a:gd name="connsiteX39-7739" fmla="*/ 195334 w 1419315"/>
                <a:gd name="connsiteY39-7740" fmla="*/ 355518 h 1711580"/>
                <a:gd name="connsiteX40-7741" fmla="*/ 139523 w 1419315"/>
                <a:gd name="connsiteY40-7742" fmla="*/ 435596 h 1711580"/>
                <a:gd name="connsiteX41-7743" fmla="*/ 64180 w 1419315"/>
                <a:gd name="connsiteY41-7744" fmla="*/ 567341 h 1711580"/>
                <a:gd name="connsiteX42-7745" fmla="*/ 22324 w 1419315"/>
                <a:gd name="connsiteY42-7746" fmla="*/ 714585 h 1711580"/>
                <a:gd name="connsiteX43-7747" fmla="*/ 5579 w 1419315"/>
                <a:gd name="connsiteY43-7748" fmla="*/ 830830 h 1711580"/>
                <a:gd name="connsiteX44-7749" fmla="*/ 0 w 1419315"/>
                <a:gd name="connsiteY44-7750" fmla="*/ 931577 h 1711580"/>
                <a:gd name="connsiteX45-7751" fmla="*/ 5581 w 1419315"/>
                <a:gd name="connsiteY45-7752" fmla="*/ 985824 h 1711580"/>
                <a:gd name="connsiteX46-7753" fmla="*/ 22324 w 1419315"/>
                <a:gd name="connsiteY46-7754" fmla="*/ 1065903 h 1711580"/>
                <a:gd name="connsiteX47-7755" fmla="*/ 41856 w 1419315"/>
                <a:gd name="connsiteY47-7756" fmla="*/ 1133067 h 1711580"/>
                <a:gd name="connsiteX48-7757" fmla="*/ 97667 w 1419315"/>
                <a:gd name="connsiteY48-7758" fmla="*/ 1257062 h 1711580"/>
                <a:gd name="connsiteX49-7759" fmla="*/ 131153 w 1419315"/>
                <a:gd name="connsiteY49-7760" fmla="*/ 1313892 h 1711580"/>
                <a:gd name="connsiteX50-7761" fmla="*/ 189751 w 1419315"/>
                <a:gd name="connsiteY50-7762" fmla="*/ 1388804 h 1711580"/>
                <a:gd name="connsiteX51-7763" fmla="*/ 259514 w 1419315"/>
                <a:gd name="connsiteY51-7764" fmla="*/ 1468886 h 1711580"/>
                <a:gd name="connsiteX52-7765" fmla="*/ 340437 w 1419315"/>
                <a:gd name="connsiteY52-7766" fmla="*/ 1543799 h 1711580"/>
                <a:gd name="connsiteX53-7767" fmla="*/ 432524 w 1419315"/>
                <a:gd name="connsiteY53-7768" fmla="*/ 1598047 h 1711580"/>
                <a:gd name="connsiteX54-7769" fmla="*/ 491124 w 1419315"/>
                <a:gd name="connsiteY54-7770" fmla="*/ 1631628 h 1711580"/>
                <a:gd name="connsiteX55-7771" fmla="*/ 703307 w 1419315"/>
                <a:gd name="connsiteY55-7772" fmla="*/ 1711580 h 1711580"/>
                <a:gd name="connsiteX56-7773" fmla="*/ 679025 w 1419315"/>
                <a:gd name="connsiteY56-7774" fmla="*/ 1688458 h 1711580"/>
                <a:gd name="connsiteX0-7775" fmla="*/ 679025 w 1419315"/>
                <a:gd name="connsiteY0-7776" fmla="*/ 1688458 h 1711580"/>
                <a:gd name="connsiteX1-7777" fmla="*/ 639959 w 1419315"/>
                <a:gd name="connsiteY1-7778" fmla="*/ 1667792 h 1711580"/>
                <a:gd name="connsiteX2-7779" fmla="*/ 543544 w 1419315"/>
                <a:gd name="connsiteY2-7780" fmla="*/ 1581485 h 1711580"/>
                <a:gd name="connsiteX3-7781" fmla="*/ 524609 w 1419315"/>
                <a:gd name="connsiteY3-7782" fmla="*/ 1530884 h 1711580"/>
                <a:gd name="connsiteX4-7783" fmla="*/ 491123 w 1419315"/>
                <a:gd name="connsiteY4-7784" fmla="*/ 1474052 h 1711580"/>
                <a:gd name="connsiteX5-7785" fmla="*/ 468800 w 1419315"/>
                <a:gd name="connsiteY5-7786" fmla="*/ 1412055 h 1711580"/>
                <a:gd name="connsiteX6-7787" fmla="*/ 456754 w 1419315"/>
                <a:gd name="connsiteY6-7788" fmla="*/ 1350086 h 1711580"/>
                <a:gd name="connsiteX7-7789" fmla="*/ 466009 w 1419315"/>
                <a:gd name="connsiteY7-7790" fmla="*/ 1251895 h 1711580"/>
                <a:gd name="connsiteX8-7791" fmla="*/ 485911 w 1419315"/>
                <a:gd name="connsiteY8-7792" fmla="*/ 1153987 h 1711580"/>
                <a:gd name="connsiteX9-7793" fmla="*/ 540183 w 1419315"/>
                <a:gd name="connsiteY9-7794" fmla="*/ 1036033 h 1711580"/>
                <a:gd name="connsiteX10-7795" fmla="*/ 625066 w 1419315"/>
                <a:gd name="connsiteY10-7796" fmla="*/ 962574 h 1711580"/>
                <a:gd name="connsiteX11-7797" fmla="*/ 694828 w 1419315"/>
                <a:gd name="connsiteY11-7798" fmla="*/ 918660 h 1711580"/>
                <a:gd name="connsiteX12-7799" fmla="*/ 777197 w 1419315"/>
                <a:gd name="connsiteY12-7800" fmla="*/ 884488 h 1711580"/>
                <a:gd name="connsiteX13-7801" fmla="*/ 901323 w 1419315"/>
                <a:gd name="connsiteY13-7802" fmla="*/ 869579 h 1711580"/>
                <a:gd name="connsiteX14-7803" fmla="*/ 979456 w 1419315"/>
                <a:gd name="connsiteY14-7804" fmla="*/ 866996 h 1711580"/>
                <a:gd name="connsiteX15-7805" fmla="*/ 1070197 w 1419315"/>
                <a:gd name="connsiteY15-7806" fmla="*/ 853490 h 1711580"/>
                <a:gd name="connsiteX16-7807" fmla="*/ 1158047 w 1419315"/>
                <a:gd name="connsiteY16-7808" fmla="*/ 817915 h 1711580"/>
                <a:gd name="connsiteX17-7809" fmla="*/ 1252922 w 1419315"/>
                <a:gd name="connsiteY17-7810" fmla="*/ 779166 h 1711580"/>
                <a:gd name="connsiteX18-7811" fmla="*/ 1345009 w 1419315"/>
                <a:gd name="connsiteY18-7812" fmla="*/ 709418 h 1711580"/>
                <a:gd name="connsiteX19-7813" fmla="*/ 1389655 w 1419315"/>
                <a:gd name="connsiteY19-7814" fmla="*/ 624171 h 1711580"/>
                <a:gd name="connsiteX20-7815" fmla="*/ 1398028 w 1419315"/>
                <a:gd name="connsiteY20-7816" fmla="*/ 544093 h 1711580"/>
                <a:gd name="connsiteX21-7817" fmla="*/ 1417669 w 1419315"/>
                <a:gd name="connsiteY21-7818" fmla="*/ 463884 h 1711580"/>
                <a:gd name="connsiteX22-7819" fmla="*/ 1417561 w 1419315"/>
                <a:gd name="connsiteY22-7820" fmla="*/ 378767 h 1711580"/>
                <a:gd name="connsiteX23-7821" fmla="*/ 1395237 w 1419315"/>
                <a:gd name="connsiteY23-7822" fmla="*/ 316770 h 1711580"/>
                <a:gd name="connsiteX24-7823" fmla="*/ 1364542 w 1419315"/>
                <a:gd name="connsiteY24-7824" fmla="*/ 234105 h 1711580"/>
                <a:gd name="connsiteX25-7825" fmla="*/ 1325475 w 1419315"/>
                <a:gd name="connsiteY25-7826" fmla="*/ 164359 h 1711580"/>
                <a:gd name="connsiteX26-7827" fmla="*/ 1292096 w 1419315"/>
                <a:gd name="connsiteY26-7828" fmla="*/ 122900 h 1711580"/>
                <a:gd name="connsiteX27-7829" fmla="*/ 1233390 w 1419315"/>
                <a:gd name="connsiteY27-7830" fmla="*/ 73946 h 1711580"/>
                <a:gd name="connsiteX28-7831" fmla="*/ 1169209 w 1419315"/>
                <a:gd name="connsiteY28-7832" fmla="*/ 40364 h 1711580"/>
                <a:gd name="connsiteX29-7833" fmla="*/ 1091075 w 1419315"/>
                <a:gd name="connsiteY29-7834" fmla="*/ 14533 h 1711580"/>
                <a:gd name="connsiteX30-7835" fmla="*/ 1010151 w 1419315"/>
                <a:gd name="connsiteY30-7836" fmla="*/ 1615 h 1711580"/>
                <a:gd name="connsiteX31-7837" fmla="*/ 901323 w 1419315"/>
                <a:gd name="connsiteY31-7838" fmla="*/ 1616 h 1711580"/>
                <a:gd name="connsiteX32-7839" fmla="*/ 803656 w 1419315"/>
                <a:gd name="connsiteY32-7840" fmla="*/ 14533 h 1711580"/>
                <a:gd name="connsiteX33-7841" fmla="*/ 725523 w 1419315"/>
                <a:gd name="connsiteY33-7842" fmla="*/ 32615 h 1711580"/>
                <a:gd name="connsiteX34-7843" fmla="*/ 599951 w 1419315"/>
                <a:gd name="connsiteY34-7844" fmla="*/ 63612 h 1711580"/>
                <a:gd name="connsiteX35-7845" fmla="*/ 524609 w 1419315"/>
                <a:gd name="connsiteY35-7846" fmla="*/ 89446 h 1711580"/>
                <a:gd name="connsiteX36-7847" fmla="*/ 440894 w 1419315"/>
                <a:gd name="connsiteY36-7848" fmla="*/ 141108 h 1711580"/>
                <a:gd name="connsiteX37-7849" fmla="*/ 354391 w 1419315"/>
                <a:gd name="connsiteY37-7850" fmla="*/ 192775 h 1711580"/>
                <a:gd name="connsiteX38-7851" fmla="*/ 265095 w 1419315"/>
                <a:gd name="connsiteY38-7852" fmla="*/ 272853 h 1711580"/>
                <a:gd name="connsiteX39-7853" fmla="*/ 195334 w 1419315"/>
                <a:gd name="connsiteY39-7854" fmla="*/ 355518 h 1711580"/>
                <a:gd name="connsiteX40-7855" fmla="*/ 139523 w 1419315"/>
                <a:gd name="connsiteY40-7856" fmla="*/ 435596 h 1711580"/>
                <a:gd name="connsiteX41-7857" fmla="*/ 64180 w 1419315"/>
                <a:gd name="connsiteY41-7858" fmla="*/ 567341 h 1711580"/>
                <a:gd name="connsiteX42-7859" fmla="*/ 22324 w 1419315"/>
                <a:gd name="connsiteY42-7860" fmla="*/ 714585 h 1711580"/>
                <a:gd name="connsiteX43-7861" fmla="*/ 5579 w 1419315"/>
                <a:gd name="connsiteY43-7862" fmla="*/ 830830 h 1711580"/>
                <a:gd name="connsiteX44-7863" fmla="*/ 0 w 1419315"/>
                <a:gd name="connsiteY44-7864" fmla="*/ 931577 h 1711580"/>
                <a:gd name="connsiteX45-7865" fmla="*/ 5581 w 1419315"/>
                <a:gd name="connsiteY45-7866" fmla="*/ 985824 h 1711580"/>
                <a:gd name="connsiteX46-7867" fmla="*/ 22324 w 1419315"/>
                <a:gd name="connsiteY46-7868" fmla="*/ 1065903 h 1711580"/>
                <a:gd name="connsiteX47-7869" fmla="*/ 41856 w 1419315"/>
                <a:gd name="connsiteY47-7870" fmla="*/ 1133067 h 1711580"/>
                <a:gd name="connsiteX48-7871" fmla="*/ 97667 w 1419315"/>
                <a:gd name="connsiteY48-7872" fmla="*/ 1257062 h 1711580"/>
                <a:gd name="connsiteX49-7873" fmla="*/ 131153 w 1419315"/>
                <a:gd name="connsiteY49-7874" fmla="*/ 1313892 h 1711580"/>
                <a:gd name="connsiteX50-7875" fmla="*/ 189751 w 1419315"/>
                <a:gd name="connsiteY50-7876" fmla="*/ 1388804 h 1711580"/>
                <a:gd name="connsiteX51-7877" fmla="*/ 259514 w 1419315"/>
                <a:gd name="connsiteY51-7878" fmla="*/ 1468886 h 1711580"/>
                <a:gd name="connsiteX52-7879" fmla="*/ 340437 w 1419315"/>
                <a:gd name="connsiteY52-7880" fmla="*/ 1543799 h 1711580"/>
                <a:gd name="connsiteX53-7881" fmla="*/ 432524 w 1419315"/>
                <a:gd name="connsiteY53-7882" fmla="*/ 1598047 h 1711580"/>
                <a:gd name="connsiteX54-7883" fmla="*/ 491124 w 1419315"/>
                <a:gd name="connsiteY54-7884" fmla="*/ 1631628 h 1711580"/>
                <a:gd name="connsiteX55-7885" fmla="*/ 703307 w 1419315"/>
                <a:gd name="connsiteY55-7886" fmla="*/ 1711580 h 1711580"/>
                <a:gd name="connsiteX56-7887" fmla="*/ 679025 w 1419315"/>
                <a:gd name="connsiteY56-7888" fmla="*/ 1688458 h 1711580"/>
                <a:gd name="connsiteX0-7889" fmla="*/ 679025 w 1419315"/>
                <a:gd name="connsiteY0-7890" fmla="*/ 1688458 h 1711580"/>
                <a:gd name="connsiteX1-7891" fmla="*/ 639959 w 1419315"/>
                <a:gd name="connsiteY1-7892" fmla="*/ 1667792 h 1711580"/>
                <a:gd name="connsiteX2-7893" fmla="*/ 582611 w 1419315"/>
                <a:gd name="connsiteY2-7894" fmla="*/ 1612484 h 1711580"/>
                <a:gd name="connsiteX3-7895" fmla="*/ 524609 w 1419315"/>
                <a:gd name="connsiteY3-7896" fmla="*/ 1530884 h 1711580"/>
                <a:gd name="connsiteX4-7897" fmla="*/ 491123 w 1419315"/>
                <a:gd name="connsiteY4-7898" fmla="*/ 1474052 h 1711580"/>
                <a:gd name="connsiteX5-7899" fmla="*/ 468800 w 1419315"/>
                <a:gd name="connsiteY5-7900" fmla="*/ 1412055 h 1711580"/>
                <a:gd name="connsiteX6-7901" fmla="*/ 456754 w 1419315"/>
                <a:gd name="connsiteY6-7902" fmla="*/ 1350086 h 1711580"/>
                <a:gd name="connsiteX7-7903" fmla="*/ 466009 w 1419315"/>
                <a:gd name="connsiteY7-7904" fmla="*/ 1251895 h 1711580"/>
                <a:gd name="connsiteX8-7905" fmla="*/ 485911 w 1419315"/>
                <a:gd name="connsiteY8-7906" fmla="*/ 1153987 h 1711580"/>
                <a:gd name="connsiteX9-7907" fmla="*/ 540183 w 1419315"/>
                <a:gd name="connsiteY9-7908" fmla="*/ 1036033 h 1711580"/>
                <a:gd name="connsiteX10-7909" fmla="*/ 625066 w 1419315"/>
                <a:gd name="connsiteY10-7910" fmla="*/ 962574 h 1711580"/>
                <a:gd name="connsiteX11-7911" fmla="*/ 694828 w 1419315"/>
                <a:gd name="connsiteY11-7912" fmla="*/ 918660 h 1711580"/>
                <a:gd name="connsiteX12-7913" fmla="*/ 777197 w 1419315"/>
                <a:gd name="connsiteY12-7914" fmla="*/ 884488 h 1711580"/>
                <a:gd name="connsiteX13-7915" fmla="*/ 901323 w 1419315"/>
                <a:gd name="connsiteY13-7916" fmla="*/ 869579 h 1711580"/>
                <a:gd name="connsiteX14-7917" fmla="*/ 979456 w 1419315"/>
                <a:gd name="connsiteY14-7918" fmla="*/ 866996 h 1711580"/>
                <a:gd name="connsiteX15-7919" fmla="*/ 1070197 w 1419315"/>
                <a:gd name="connsiteY15-7920" fmla="*/ 853490 h 1711580"/>
                <a:gd name="connsiteX16-7921" fmla="*/ 1158047 w 1419315"/>
                <a:gd name="connsiteY16-7922" fmla="*/ 817915 h 1711580"/>
                <a:gd name="connsiteX17-7923" fmla="*/ 1252922 w 1419315"/>
                <a:gd name="connsiteY17-7924" fmla="*/ 779166 h 1711580"/>
                <a:gd name="connsiteX18-7925" fmla="*/ 1345009 w 1419315"/>
                <a:gd name="connsiteY18-7926" fmla="*/ 709418 h 1711580"/>
                <a:gd name="connsiteX19-7927" fmla="*/ 1389655 w 1419315"/>
                <a:gd name="connsiteY19-7928" fmla="*/ 624171 h 1711580"/>
                <a:gd name="connsiteX20-7929" fmla="*/ 1398028 w 1419315"/>
                <a:gd name="connsiteY20-7930" fmla="*/ 544093 h 1711580"/>
                <a:gd name="connsiteX21-7931" fmla="*/ 1417669 w 1419315"/>
                <a:gd name="connsiteY21-7932" fmla="*/ 463884 h 1711580"/>
                <a:gd name="connsiteX22-7933" fmla="*/ 1417561 w 1419315"/>
                <a:gd name="connsiteY22-7934" fmla="*/ 378767 h 1711580"/>
                <a:gd name="connsiteX23-7935" fmla="*/ 1395237 w 1419315"/>
                <a:gd name="connsiteY23-7936" fmla="*/ 316770 h 1711580"/>
                <a:gd name="connsiteX24-7937" fmla="*/ 1364542 w 1419315"/>
                <a:gd name="connsiteY24-7938" fmla="*/ 234105 h 1711580"/>
                <a:gd name="connsiteX25-7939" fmla="*/ 1325475 w 1419315"/>
                <a:gd name="connsiteY25-7940" fmla="*/ 164359 h 1711580"/>
                <a:gd name="connsiteX26-7941" fmla="*/ 1292096 w 1419315"/>
                <a:gd name="connsiteY26-7942" fmla="*/ 122900 h 1711580"/>
                <a:gd name="connsiteX27-7943" fmla="*/ 1233390 w 1419315"/>
                <a:gd name="connsiteY27-7944" fmla="*/ 73946 h 1711580"/>
                <a:gd name="connsiteX28-7945" fmla="*/ 1169209 w 1419315"/>
                <a:gd name="connsiteY28-7946" fmla="*/ 40364 h 1711580"/>
                <a:gd name="connsiteX29-7947" fmla="*/ 1091075 w 1419315"/>
                <a:gd name="connsiteY29-7948" fmla="*/ 14533 h 1711580"/>
                <a:gd name="connsiteX30-7949" fmla="*/ 1010151 w 1419315"/>
                <a:gd name="connsiteY30-7950" fmla="*/ 1615 h 1711580"/>
                <a:gd name="connsiteX31-7951" fmla="*/ 901323 w 1419315"/>
                <a:gd name="connsiteY31-7952" fmla="*/ 1616 h 1711580"/>
                <a:gd name="connsiteX32-7953" fmla="*/ 803656 w 1419315"/>
                <a:gd name="connsiteY32-7954" fmla="*/ 14533 h 1711580"/>
                <a:gd name="connsiteX33-7955" fmla="*/ 725523 w 1419315"/>
                <a:gd name="connsiteY33-7956" fmla="*/ 32615 h 1711580"/>
                <a:gd name="connsiteX34-7957" fmla="*/ 599951 w 1419315"/>
                <a:gd name="connsiteY34-7958" fmla="*/ 63612 h 1711580"/>
                <a:gd name="connsiteX35-7959" fmla="*/ 524609 w 1419315"/>
                <a:gd name="connsiteY35-7960" fmla="*/ 89446 h 1711580"/>
                <a:gd name="connsiteX36-7961" fmla="*/ 440894 w 1419315"/>
                <a:gd name="connsiteY36-7962" fmla="*/ 141108 h 1711580"/>
                <a:gd name="connsiteX37-7963" fmla="*/ 354391 w 1419315"/>
                <a:gd name="connsiteY37-7964" fmla="*/ 192775 h 1711580"/>
                <a:gd name="connsiteX38-7965" fmla="*/ 265095 w 1419315"/>
                <a:gd name="connsiteY38-7966" fmla="*/ 272853 h 1711580"/>
                <a:gd name="connsiteX39-7967" fmla="*/ 195334 w 1419315"/>
                <a:gd name="connsiteY39-7968" fmla="*/ 355518 h 1711580"/>
                <a:gd name="connsiteX40-7969" fmla="*/ 139523 w 1419315"/>
                <a:gd name="connsiteY40-7970" fmla="*/ 435596 h 1711580"/>
                <a:gd name="connsiteX41-7971" fmla="*/ 64180 w 1419315"/>
                <a:gd name="connsiteY41-7972" fmla="*/ 567341 h 1711580"/>
                <a:gd name="connsiteX42-7973" fmla="*/ 22324 w 1419315"/>
                <a:gd name="connsiteY42-7974" fmla="*/ 714585 h 1711580"/>
                <a:gd name="connsiteX43-7975" fmla="*/ 5579 w 1419315"/>
                <a:gd name="connsiteY43-7976" fmla="*/ 830830 h 1711580"/>
                <a:gd name="connsiteX44-7977" fmla="*/ 0 w 1419315"/>
                <a:gd name="connsiteY44-7978" fmla="*/ 931577 h 1711580"/>
                <a:gd name="connsiteX45-7979" fmla="*/ 5581 w 1419315"/>
                <a:gd name="connsiteY45-7980" fmla="*/ 985824 h 1711580"/>
                <a:gd name="connsiteX46-7981" fmla="*/ 22324 w 1419315"/>
                <a:gd name="connsiteY46-7982" fmla="*/ 1065903 h 1711580"/>
                <a:gd name="connsiteX47-7983" fmla="*/ 41856 w 1419315"/>
                <a:gd name="connsiteY47-7984" fmla="*/ 1133067 h 1711580"/>
                <a:gd name="connsiteX48-7985" fmla="*/ 97667 w 1419315"/>
                <a:gd name="connsiteY48-7986" fmla="*/ 1257062 h 1711580"/>
                <a:gd name="connsiteX49-7987" fmla="*/ 131153 w 1419315"/>
                <a:gd name="connsiteY49-7988" fmla="*/ 1313892 h 1711580"/>
                <a:gd name="connsiteX50-7989" fmla="*/ 189751 w 1419315"/>
                <a:gd name="connsiteY50-7990" fmla="*/ 1388804 h 1711580"/>
                <a:gd name="connsiteX51-7991" fmla="*/ 259514 w 1419315"/>
                <a:gd name="connsiteY51-7992" fmla="*/ 1468886 h 1711580"/>
                <a:gd name="connsiteX52-7993" fmla="*/ 340437 w 1419315"/>
                <a:gd name="connsiteY52-7994" fmla="*/ 1543799 h 1711580"/>
                <a:gd name="connsiteX53-7995" fmla="*/ 432524 w 1419315"/>
                <a:gd name="connsiteY53-7996" fmla="*/ 1598047 h 1711580"/>
                <a:gd name="connsiteX54-7997" fmla="*/ 491124 w 1419315"/>
                <a:gd name="connsiteY54-7998" fmla="*/ 1631628 h 1711580"/>
                <a:gd name="connsiteX55-7999" fmla="*/ 703307 w 1419315"/>
                <a:gd name="connsiteY55-8000" fmla="*/ 1711580 h 1711580"/>
                <a:gd name="connsiteX56-8001" fmla="*/ 679025 w 1419315"/>
                <a:gd name="connsiteY56-8002" fmla="*/ 1688458 h 1711580"/>
                <a:gd name="connsiteX0-8003" fmla="*/ 679025 w 1418149"/>
                <a:gd name="connsiteY0-8004" fmla="*/ 1688458 h 1711580"/>
                <a:gd name="connsiteX1-8005" fmla="*/ 639959 w 1418149"/>
                <a:gd name="connsiteY1-8006" fmla="*/ 1667792 h 1711580"/>
                <a:gd name="connsiteX2-8007" fmla="*/ 582611 w 1418149"/>
                <a:gd name="connsiteY2-8008" fmla="*/ 1612484 h 1711580"/>
                <a:gd name="connsiteX3-8009" fmla="*/ 524609 w 1418149"/>
                <a:gd name="connsiteY3-8010" fmla="*/ 1530884 h 1711580"/>
                <a:gd name="connsiteX4-8011" fmla="*/ 491123 w 1418149"/>
                <a:gd name="connsiteY4-8012" fmla="*/ 1474052 h 1711580"/>
                <a:gd name="connsiteX5-8013" fmla="*/ 468800 w 1418149"/>
                <a:gd name="connsiteY5-8014" fmla="*/ 1412055 h 1711580"/>
                <a:gd name="connsiteX6-8015" fmla="*/ 456754 w 1418149"/>
                <a:gd name="connsiteY6-8016" fmla="*/ 1350086 h 1711580"/>
                <a:gd name="connsiteX7-8017" fmla="*/ 466009 w 1418149"/>
                <a:gd name="connsiteY7-8018" fmla="*/ 1251895 h 1711580"/>
                <a:gd name="connsiteX8-8019" fmla="*/ 485911 w 1418149"/>
                <a:gd name="connsiteY8-8020" fmla="*/ 1153987 h 1711580"/>
                <a:gd name="connsiteX9-8021" fmla="*/ 540183 w 1418149"/>
                <a:gd name="connsiteY9-8022" fmla="*/ 1036033 h 1711580"/>
                <a:gd name="connsiteX10-8023" fmla="*/ 625066 w 1418149"/>
                <a:gd name="connsiteY10-8024" fmla="*/ 962574 h 1711580"/>
                <a:gd name="connsiteX11-8025" fmla="*/ 694828 w 1418149"/>
                <a:gd name="connsiteY11-8026" fmla="*/ 918660 h 1711580"/>
                <a:gd name="connsiteX12-8027" fmla="*/ 777197 w 1418149"/>
                <a:gd name="connsiteY12-8028" fmla="*/ 884488 h 1711580"/>
                <a:gd name="connsiteX13-8029" fmla="*/ 901323 w 1418149"/>
                <a:gd name="connsiteY13-8030" fmla="*/ 869579 h 1711580"/>
                <a:gd name="connsiteX14-8031" fmla="*/ 979456 w 1418149"/>
                <a:gd name="connsiteY14-8032" fmla="*/ 866996 h 1711580"/>
                <a:gd name="connsiteX15-8033" fmla="*/ 1070197 w 1418149"/>
                <a:gd name="connsiteY15-8034" fmla="*/ 853490 h 1711580"/>
                <a:gd name="connsiteX16-8035" fmla="*/ 1158047 w 1418149"/>
                <a:gd name="connsiteY16-8036" fmla="*/ 817915 h 1711580"/>
                <a:gd name="connsiteX17-8037" fmla="*/ 1252922 w 1418149"/>
                <a:gd name="connsiteY17-8038" fmla="*/ 779166 h 1711580"/>
                <a:gd name="connsiteX18-8039" fmla="*/ 1345009 w 1418149"/>
                <a:gd name="connsiteY18-8040" fmla="*/ 709418 h 1711580"/>
                <a:gd name="connsiteX19-8041" fmla="*/ 1389655 w 1418149"/>
                <a:gd name="connsiteY19-8042" fmla="*/ 624171 h 1711580"/>
                <a:gd name="connsiteX20-8043" fmla="*/ 1414771 w 1418149"/>
                <a:gd name="connsiteY20-8044" fmla="*/ 554425 h 1711580"/>
                <a:gd name="connsiteX21-8045" fmla="*/ 1417669 w 1418149"/>
                <a:gd name="connsiteY21-8046" fmla="*/ 463884 h 1711580"/>
                <a:gd name="connsiteX22-8047" fmla="*/ 1417561 w 1418149"/>
                <a:gd name="connsiteY22-8048" fmla="*/ 378767 h 1711580"/>
                <a:gd name="connsiteX23-8049" fmla="*/ 1395237 w 1418149"/>
                <a:gd name="connsiteY23-8050" fmla="*/ 316770 h 1711580"/>
                <a:gd name="connsiteX24-8051" fmla="*/ 1364542 w 1418149"/>
                <a:gd name="connsiteY24-8052" fmla="*/ 234105 h 1711580"/>
                <a:gd name="connsiteX25-8053" fmla="*/ 1325475 w 1418149"/>
                <a:gd name="connsiteY25-8054" fmla="*/ 164359 h 1711580"/>
                <a:gd name="connsiteX26-8055" fmla="*/ 1292096 w 1418149"/>
                <a:gd name="connsiteY26-8056" fmla="*/ 122900 h 1711580"/>
                <a:gd name="connsiteX27-8057" fmla="*/ 1233390 w 1418149"/>
                <a:gd name="connsiteY27-8058" fmla="*/ 73946 h 1711580"/>
                <a:gd name="connsiteX28-8059" fmla="*/ 1169209 w 1418149"/>
                <a:gd name="connsiteY28-8060" fmla="*/ 40364 h 1711580"/>
                <a:gd name="connsiteX29-8061" fmla="*/ 1091075 w 1418149"/>
                <a:gd name="connsiteY29-8062" fmla="*/ 14533 h 1711580"/>
                <a:gd name="connsiteX30-8063" fmla="*/ 1010151 w 1418149"/>
                <a:gd name="connsiteY30-8064" fmla="*/ 1615 h 1711580"/>
                <a:gd name="connsiteX31-8065" fmla="*/ 901323 w 1418149"/>
                <a:gd name="connsiteY31-8066" fmla="*/ 1616 h 1711580"/>
                <a:gd name="connsiteX32-8067" fmla="*/ 803656 w 1418149"/>
                <a:gd name="connsiteY32-8068" fmla="*/ 14533 h 1711580"/>
                <a:gd name="connsiteX33-8069" fmla="*/ 725523 w 1418149"/>
                <a:gd name="connsiteY33-8070" fmla="*/ 32615 h 1711580"/>
                <a:gd name="connsiteX34-8071" fmla="*/ 599951 w 1418149"/>
                <a:gd name="connsiteY34-8072" fmla="*/ 63612 h 1711580"/>
                <a:gd name="connsiteX35-8073" fmla="*/ 524609 w 1418149"/>
                <a:gd name="connsiteY35-8074" fmla="*/ 89446 h 1711580"/>
                <a:gd name="connsiteX36-8075" fmla="*/ 440894 w 1418149"/>
                <a:gd name="connsiteY36-8076" fmla="*/ 141108 h 1711580"/>
                <a:gd name="connsiteX37-8077" fmla="*/ 354391 w 1418149"/>
                <a:gd name="connsiteY37-8078" fmla="*/ 192775 h 1711580"/>
                <a:gd name="connsiteX38-8079" fmla="*/ 265095 w 1418149"/>
                <a:gd name="connsiteY38-8080" fmla="*/ 272853 h 1711580"/>
                <a:gd name="connsiteX39-8081" fmla="*/ 195334 w 1418149"/>
                <a:gd name="connsiteY39-8082" fmla="*/ 355518 h 1711580"/>
                <a:gd name="connsiteX40-8083" fmla="*/ 139523 w 1418149"/>
                <a:gd name="connsiteY40-8084" fmla="*/ 435596 h 1711580"/>
                <a:gd name="connsiteX41-8085" fmla="*/ 64180 w 1418149"/>
                <a:gd name="connsiteY41-8086" fmla="*/ 567341 h 1711580"/>
                <a:gd name="connsiteX42-8087" fmla="*/ 22324 w 1418149"/>
                <a:gd name="connsiteY42-8088" fmla="*/ 714585 h 1711580"/>
                <a:gd name="connsiteX43-8089" fmla="*/ 5579 w 1418149"/>
                <a:gd name="connsiteY43-8090" fmla="*/ 830830 h 1711580"/>
                <a:gd name="connsiteX44-8091" fmla="*/ 0 w 1418149"/>
                <a:gd name="connsiteY44-8092" fmla="*/ 931577 h 1711580"/>
                <a:gd name="connsiteX45-8093" fmla="*/ 5581 w 1418149"/>
                <a:gd name="connsiteY45-8094" fmla="*/ 985824 h 1711580"/>
                <a:gd name="connsiteX46-8095" fmla="*/ 22324 w 1418149"/>
                <a:gd name="connsiteY46-8096" fmla="*/ 1065903 h 1711580"/>
                <a:gd name="connsiteX47-8097" fmla="*/ 41856 w 1418149"/>
                <a:gd name="connsiteY47-8098" fmla="*/ 1133067 h 1711580"/>
                <a:gd name="connsiteX48-8099" fmla="*/ 97667 w 1418149"/>
                <a:gd name="connsiteY48-8100" fmla="*/ 1257062 h 1711580"/>
                <a:gd name="connsiteX49-8101" fmla="*/ 131153 w 1418149"/>
                <a:gd name="connsiteY49-8102" fmla="*/ 1313892 h 1711580"/>
                <a:gd name="connsiteX50-8103" fmla="*/ 189751 w 1418149"/>
                <a:gd name="connsiteY50-8104" fmla="*/ 1388804 h 1711580"/>
                <a:gd name="connsiteX51-8105" fmla="*/ 259514 w 1418149"/>
                <a:gd name="connsiteY51-8106" fmla="*/ 1468886 h 1711580"/>
                <a:gd name="connsiteX52-8107" fmla="*/ 340437 w 1418149"/>
                <a:gd name="connsiteY52-8108" fmla="*/ 1543799 h 1711580"/>
                <a:gd name="connsiteX53-8109" fmla="*/ 432524 w 1418149"/>
                <a:gd name="connsiteY53-8110" fmla="*/ 1598047 h 1711580"/>
                <a:gd name="connsiteX54-8111" fmla="*/ 491124 w 1418149"/>
                <a:gd name="connsiteY54-8112" fmla="*/ 1631628 h 1711580"/>
                <a:gd name="connsiteX55-8113" fmla="*/ 703307 w 1418149"/>
                <a:gd name="connsiteY55-8114" fmla="*/ 1711580 h 1711580"/>
                <a:gd name="connsiteX56-8115" fmla="*/ 679025 w 1418149"/>
                <a:gd name="connsiteY56-8116" fmla="*/ 1688458 h 1711580"/>
                <a:gd name="connsiteX0-8117" fmla="*/ 679025 w 1418149"/>
                <a:gd name="connsiteY0-8118" fmla="*/ 1688458 h 1732246"/>
                <a:gd name="connsiteX1-8119" fmla="*/ 639959 w 1418149"/>
                <a:gd name="connsiteY1-8120" fmla="*/ 1667792 h 1732246"/>
                <a:gd name="connsiteX2-8121" fmla="*/ 582611 w 1418149"/>
                <a:gd name="connsiteY2-8122" fmla="*/ 1612484 h 1732246"/>
                <a:gd name="connsiteX3-8123" fmla="*/ 524609 w 1418149"/>
                <a:gd name="connsiteY3-8124" fmla="*/ 1530884 h 1732246"/>
                <a:gd name="connsiteX4-8125" fmla="*/ 491123 w 1418149"/>
                <a:gd name="connsiteY4-8126" fmla="*/ 1474052 h 1732246"/>
                <a:gd name="connsiteX5-8127" fmla="*/ 468800 w 1418149"/>
                <a:gd name="connsiteY5-8128" fmla="*/ 1412055 h 1732246"/>
                <a:gd name="connsiteX6-8129" fmla="*/ 456754 w 1418149"/>
                <a:gd name="connsiteY6-8130" fmla="*/ 1350086 h 1732246"/>
                <a:gd name="connsiteX7-8131" fmla="*/ 466009 w 1418149"/>
                <a:gd name="connsiteY7-8132" fmla="*/ 1251895 h 1732246"/>
                <a:gd name="connsiteX8-8133" fmla="*/ 485911 w 1418149"/>
                <a:gd name="connsiteY8-8134" fmla="*/ 1153987 h 1732246"/>
                <a:gd name="connsiteX9-8135" fmla="*/ 540183 w 1418149"/>
                <a:gd name="connsiteY9-8136" fmla="*/ 1036033 h 1732246"/>
                <a:gd name="connsiteX10-8137" fmla="*/ 625066 w 1418149"/>
                <a:gd name="connsiteY10-8138" fmla="*/ 962574 h 1732246"/>
                <a:gd name="connsiteX11-8139" fmla="*/ 694828 w 1418149"/>
                <a:gd name="connsiteY11-8140" fmla="*/ 918660 h 1732246"/>
                <a:gd name="connsiteX12-8141" fmla="*/ 777197 w 1418149"/>
                <a:gd name="connsiteY12-8142" fmla="*/ 884488 h 1732246"/>
                <a:gd name="connsiteX13-8143" fmla="*/ 901323 w 1418149"/>
                <a:gd name="connsiteY13-8144" fmla="*/ 869579 h 1732246"/>
                <a:gd name="connsiteX14-8145" fmla="*/ 979456 w 1418149"/>
                <a:gd name="connsiteY14-8146" fmla="*/ 866996 h 1732246"/>
                <a:gd name="connsiteX15-8147" fmla="*/ 1070197 w 1418149"/>
                <a:gd name="connsiteY15-8148" fmla="*/ 853490 h 1732246"/>
                <a:gd name="connsiteX16-8149" fmla="*/ 1158047 w 1418149"/>
                <a:gd name="connsiteY16-8150" fmla="*/ 817915 h 1732246"/>
                <a:gd name="connsiteX17-8151" fmla="*/ 1252922 w 1418149"/>
                <a:gd name="connsiteY17-8152" fmla="*/ 779166 h 1732246"/>
                <a:gd name="connsiteX18-8153" fmla="*/ 1345009 w 1418149"/>
                <a:gd name="connsiteY18-8154" fmla="*/ 709418 h 1732246"/>
                <a:gd name="connsiteX19-8155" fmla="*/ 1389655 w 1418149"/>
                <a:gd name="connsiteY19-8156" fmla="*/ 624171 h 1732246"/>
                <a:gd name="connsiteX20-8157" fmla="*/ 1414771 w 1418149"/>
                <a:gd name="connsiteY20-8158" fmla="*/ 554425 h 1732246"/>
                <a:gd name="connsiteX21-8159" fmla="*/ 1417669 w 1418149"/>
                <a:gd name="connsiteY21-8160" fmla="*/ 463884 h 1732246"/>
                <a:gd name="connsiteX22-8161" fmla="*/ 1417561 w 1418149"/>
                <a:gd name="connsiteY22-8162" fmla="*/ 378767 h 1732246"/>
                <a:gd name="connsiteX23-8163" fmla="*/ 1395237 w 1418149"/>
                <a:gd name="connsiteY23-8164" fmla="*/ 316770 h 1732246"/>
                <a:gd name="connsiteX24-8165" fmla="*/ 1364542 w 1418149"/>
                <a:gd name="connsiteY24-8166" fmla="*/ 234105 h 1732246"/>
                <a:gd name="connsiteX25-8167" fmla="*/ 1325475 w 1418149"/>
                <a:gd name="connsiteY25-8168" fmla="*/ 164359 h 1732246"/>
                <a:gd name="connsiteX26-8169" fmla="*/ 1292096 w 1418149"/>
                <a:gd name="connsiteY26-8170" fmla="*/ 122900 h 1732246"/>
                <a:gd name="connsiteX27-8171" fmla="*/ 1233390 w 1418149"/>
                <a:gd name="connsiteY27-8172" fmla="*/ 73946 h 1732246"/>
                <a:gd name="connsiteX28-8173" fmla="*/ 1169209 w 1418149"/>
                <a:gd name="connsiteY28-8174" fmla="*/ 40364 h 1732246"/>
                <a:gd name="connsiteX29-8175" fmla="*/ 1091075 w 1418149"/>
                <a:gd name="connsiteY29-8176" fmla="*/ 14533 h 1732246"/>
                <a:gd name="connsiteX30-8177" fmla="*/ 1010151 w 1418149"/>
                <a:gd name="connsiteY30-8178" fmla="*/ 1615 h 1732246"/>
                <a:gd name="connsiteX31-8179" fmla="*/ 901323 w 1418149"/>
                <a:gd name="connsiteY31-8180" fmla="*/ 1616 h 1732246"/>
                <a:gd name="connsiteX32-8181" fmla="*/ 803656 w 1418149"/>
                <a:gd name="connsiteY32-8182" fmla="*/ 14533 h 1732246"/>
                <a:gd name="connsiteX33-8183" fmla="*/ 725523 w 1418149"/>
                <a:gd name="connsiteY33-8184" fmla="*/ 32615 h 1732246"/>
                <a:gd name="connsiteX34-8185" fmla="*/ 599951 w 1418149"/>
                <a:gd name="connsiteY34-8186" fmla="*/ 63612 h 1732246"/>
                <a:gd name="connsiteX35-8187" fmla="*/ 524609 w 1418149"/>
                <a:gd name="connsiteY35-8188" fmla="*/ 89446 h 1732246"/>
                <a:gd name="connsiteX36-8189" fmla="*/ 440894 w 1418149"/>
                <a:gd name="connsiteY36-8190" fmla="*/ 141108 h 1732246"/>
                <a:gd name="connsiteX37-8191" fmla="*/ 354391 w 1418149"/>
                <a:gd name="connsiteY37-8192" fmla="*/ 192775 h 1732246"/>
                <a:gd name="connsiteX38-8193" fmla="*/ 265095 w 1418149"/>
                <a:gd name="connsiteY38-8194" fmla="*/ 272853 h 1732246"/>
                <a:gd name="connsiteX39-8195" fmla="*/ 195334 w 1418149"/>
                <a:gd name="connsiteY39-8196" fmla="*/ 355518 h 1732246"/>
                <a:gd name="connsiteX40-8197" fmla="*/ 139523 w 1418149"/>
                <a:gd name="connsiteY40-8198" fmla="*/ 435596 h 1732246"/>
                <a:gd name="connsiteX41-8199" fmla="*/ 64180 w 1418149"/>
                <a:gd name="connsiteY41-8200" fmla="*/ 567341 h 1732246"/>
                <a:gd name="connsiteX42-8201" fmla="*/ 22324 w 1418149"/>
                <a:gd name="connsiteY42-8202" fmla="*/ 714585 h 1732246"/>
                <a:gd name="connsiteX43-8203" fmla="*/ 5579 w 1418149"/>
                <a:gd name="connsiteY43-8204" fmla="*/ 830830 h 1732246"/>
                <a:gd name="connsiteX44-8205" fmla="*/ 0 w 1418149"/>
                <a:gd name="connsiteY44-8206" fmla="*/ 931577 h 1732246"/>
                <a:gd name="connsiteX45-8207" fmla="*/ 5581 w 1418149"/>
                <a:gd name="connsiteY45-8208" fmla="*/ 985824 h 1732246"/>
                <a:gd name="connsiteX46-8209" fmla="*/ 22324 w 1418149"/>
                <a:gd name="connsiteY46-8210" fmla="*/ 1065903 h 1732246"/>
                <a:gd name="connsiteX47-8211" fmla="*/ 41856 w 1418149"/>
                <a:gd name="connsiteY47-8212" fmla="*/ 1133067 h 1732246"/>
                <a:gd name="connsiteX48-8213" fmla="*/ 97667 w 1418149"/>
                <a:gd name="connsiteY48-8214" fmla="*/ 1257062 h 1732246"/>
                <a:gd name="connsiteX49-8215" fmla="*/ 131153 w 1418149"/>
                <a:gd name="connsiteY49-8216" fmla="*/ 1313892 h 1732246"/>
                <a:gd name="connsiteX50-8217" fmla="*/ 189751 w 1418149"/>
                <a:gd name="connsiteY50-8218" fmla="*/ 1388804 h 1732246"/>
                <a:gd name="connsiteX51-8219" fmla="*/ 259514 w 1418149"/>
                <a:gd name="connsiteY51-8220" fmla="*/ 1468886 h 1732246"/>
                <a:gd name="connsiteX52-8221" fmla="*/ 340437 w 1418149"/>
                <a:gd name="connsiteY52-8222" fmla="*/ 1543799 h 1732246"/>
                <a:gd name="connsiteX53-8223" fmla="*/ 432524 w 1418149"/>
                <a:gd name="connsiteY53-8224" fmla="*/ 1598047 h 1732246"/>
                <a:gd name="connsiteX54-8225" fmla="*/ 491124 w 1418149"/>
                <a:gd name="connsiteY54-8226" fmla="*/ 1631628 h 1732246"/>
                <a:gd name="connsiteX55-8227" fmla="*/ 809345 w 1418149"/>
                <a:gd name="connsiteY55-8228" fmla="*/ 1732246 h 1732246"/>
                <a:gd name="connsiteX56-8229" fmla="*/ 679025 w 1418149"/>
                <a:gd name="connsiteY56-8230" fmla="*/ 1688458 h 1732246"/>
                <a:gd name="connsiteX0-8231" fmla="*/ 679025 w 1418149"/>
                <a:gd name="connsiteY0-8232" fmla="*/ 1688458 h 1732246"/>
                <a:gd name="connsiteX1-8233" fmla="*/ 639959 w 1418149"/>
                <a:gd name="connsiteY1-8234" fmla="*/ 1667792 h 1732246"/>
                <a:gd name="connsiteX2-8235" fmla="*/ 582611 w 1418149"/>
                <a:gd name="connsiteY2-8236" fmla="*/ 1612484 h 1732246"/>
                <a:gd name="connsiteX3-8237" fmla="*/ 524609 w 1418149"/>
                <a:gd name="connsiteY3-8238" fmla="*/ 1530884 h 1732246"/>
                <a:gd name="connsiteX4-8239" fmla="*/ 491123 w 1418149"/>
                <a:gd name="connsiteY4-8240" fmla="*/ 1474052 h 1732246"/>
                <a:gd name="connsiteX5-8241" fmla="*/ 468800 w 1418149"/>
                <a:gd name="connsiteY5-8242" fmla="*/ 1412055 h 1732246"/>
                <a:gd name="connsiteX6-8243" fmla="*/ 456754 w 1418149"/>
                <a:gd name="connsiteY6-8244" fmla="*/ 1350086 h 1732246"/>
                <a:gd name="connsiteX7-8245" fmla="*/ 466009 w 1418149"/>
                <a:gd name="connsiteY7-8246" fmla="*/ 1251895 h 1732246"/>
                <a:gd name="connsiteX8-8247" fmla="*/ 485911 w 1418149"/>
                <a:gd name="connsiteY8-8248" fmla="*/ 1153987 h 1732246"/>
                <a:gd name="connsiteX9-8249" fmla="*/ 540183 w 1418149"/>
                <a:gd name="connsiteY9-8250" fmla="*/ 1036033 h 1732246"/>
                <a:gd name="connsiteX10-8251" fmla="*/ 625066 w 1418149"/>
                <a:gd name="connsiteY10-8252" fmla="*/ 962574 h 1732246"/>
                <a:gd name="connsiteX11-8253" fmla="*/ 694828 w 1418149"/>
                <a:gd name="connsiteY11-8254" fmla="*/ 918660 h 1732246"/>
                <a:gd name="connsiteX12-8255" fmla="*/ 777197 w 1418149"/>
                <a:gd name="connsiteY12-8256" fmla="*/ 884488 h 1732246"/>
                <a:gd name="connsiteX13-8257" fmla="*/ 901323 w 1418149"/>
                <a:gd name="connsiteY13-8258" fmla="*/ 869579 h 1732246"/>
                <a:gd name="connsiteX14-8259" fmla="*/ 979456 w 1418149"/>
                <a:gd name="connsiteY14-8260" fmla="*/ 866996 h 1732246"/>
                <a:gd name="connsiteX15-8261" fmla="*/ 1070197 w 1418149"/>
                <a:gd name="connsiteY15-8262" fmla="*/ 853490 h 1732246"/>
                <a:gd name="connsiteX16-8263" fmla="*/ 1158047 w 1418149"/>
                <a:gd name="connsiteY16-8264" fmla="*/ 817915 h 1732246"/>
                <a:gd name="connsiteX17-8265" fmla="*/ 1252922 w 1418149"/>
                <a:gd name="connsiteY17-8266" fmla="*/ 779166 h 1732246"/>
                <a:gd name="connsiteX18-8267" fmla="*/ 1345009 w 1418149"/>
                <a:gd name="connsiteY18-8268" fmla="*/ 709418 h 1732246"/>
                <a:gd name="connsiteX19-8269" fmla="*/ 1389655 w 1418149"/>
                <a:gd name="connsiteY19-8270" fmla="*/ 624171 h 1732246"/>
                <a:gd name="connsiteX20-8271" fmla="*/ 1414771 w 1418149"/>
                <a:gd name="connsiteY20-8272" fmla="*/ 554425 h 1732246"/>
                <a:gd name="connsiteX21-8273" fmla="*/ 1417669 w 1418149"/>
                <a:gd name="connsiteY21-8274" fmla="*/ 463884 h 1732246"/>
                <a:gd name="connsiteX22-8275" fmla="*/ 1417561 w 1418149"/>
                <a:gd name="connsiteY22-8276" fmla="*/ 378767 h 1732246"/>
                <a:gd name="connsiteX23-8277" fmla="*/ 1395237 w 1418149"/>
                <a:gd name="connsiteY23-8278" fmla="*/ 316770 h 1732246"/>
                <a:gd name="connsiteX24-8279" fmla="*/ 1364542 w 1418149"/>
                <a:gd name="connsiteY24-8280" fmla="*/ 234105 h 1732246"/>
                <a:gd name="connsiteX25-8281" fmla="*/ 1325475 w 1418149"/>
                <a:gd name="connsiteY25-8282" fmla="*/ 164359 h 1732246"/>
                <a:gd name="connsiteX26-8283" fmla="*/ 1292096 w 1418149"/>
                <a:gd name="connsiteY26-8284" fmla="*/ 122900 h 1732246"/>
                <a:gd name="connsiteX27-8285" fmla="*/ 1233390 w 1418149"/>
                <a:gd name="connsiteY27-8286" fmla="*/ 73946 h 1732246"/>
                <a:gd name="connsiteX28-8287" fmla="*/ 1169209 w 1418149"/>
                <a:gd name="connsiteY28-8288" fmla="*/ 40364 h 1732246"/>
                <a:gd name="connsiteX29-8289" fmla="*/ 1091075 w 1418149"/>
                <a:gd name="connsiteY29-8290" fmla="*/ 14533 h 1732246"/>
                <a:gd name="connsiteX30-8291" fmla="*/ 1010151 w 1418149"/>
                <a:gd name="connsiteY30-8292" fmla="*/ 1615 h 1732246"/>
                <a:gd name="connsiteX31-8293" fmla="*/ 901323 w 1418149"/>
                <a:gd name="connsiteY31-8294" fmla="*/ 1616 h 1732246"/>
                <a:gd name="connsiteX32-8295" fmla="*/ 803656 w 1418149"/>
                <a:gd name="connsiteY32-8296" fmla="*/ 14533 h 1732246"/>
                <a:gd name="connsiteX33-8297" fmla="*/ 725523 w 1418149"/>
                <a:gd name="connsiteY33-8298" fmla="*/ 32615 h 1732246"/>
                <a:gd name="connsiteX34-8299" fmla="*/ 599951 w 1418149"/>
                <a:gd name="connsiteY34-8300" fmla="*/ 63612 h 1732246"/>
                <a:gd name="connsiteX35-8301" fmla="*/ 524609 w 1418149"/>
                <a:gd name="connsiteY35-8302" fmla="*/ 89446 h 1732246"/>
                <a:gd name="connsiteX36-8303" fmla="*/ 440894 w 1418149"/>
                <a:gd name="connsiteY36-8304" fmla="*/ 141108 h 1732246"/>
                <a:gd name="connsiteX37-8305" fmla="*/ 354391 w 1418149"/>
                <a:gd name="connsiteY37-8306" fmla="*/ 192775 h 1732246"/>
                <a:gd name="connsiteX38-8307" fmla="*/ 265095 w 1418149"/>
                <a:gd name="connsiteY38-8308" fmla="*/ 272853 h 1732246"/>
                <a:gd name="connsiteX39-8309" fmla="*/ 195334 w 1418149"/>
                <a:gd name="connsiteY39-8310" fmla="*/ 355518 h 1732246"/>
                <a:gd name="connsiteX40-8311" fmla="*/ 139523 w 1418149"/>
                <a:gd name="connsiteY40-8312" fmla="*/ 435596 h 1732246"/>
                <a:gd name="connsiteX41-8313" fmla="*/ 64180 w 1418149"/>
                <a:gd name="connsiteY41-8314" fmla="*/ 567341 h 1732246"/>
                <a:gd name="connsiteX42-8315" fmla="*/ 22324 w 1418149"/>
                <a:gd name="connsiteY42-8316" fmla="*/ 714585 h 1732246"/>
                <a:gd name="connsiteX43-8317" fmla="*/ 5579 w 1418149"/>
                <a:gd name="connsiteY43-8318" fmla="*/ 830830 h 1732246"/>
                <a:gd name="connsiteX44-8319" fmla="*/ 0 w 1418149"/>
                <a:gd name="connsiteY44-8320" fmla="*/ 931577 h 1732246"/>
                <a:gd name="connsiteX45-8321" fmla="*/ 5581 w 1418149"/>
                <a:gd name="connsiteY45-8322" fmla="*/ 985824 h 1732246"/>
                <a:gd name="connsiteX46-8323" fmla="*/ 22324 w 1418149"/>
                <a:gd name="connsiteY46-8324" fmla="*/ 1065903 h 1732246"/>
                <a:gd name="connsiteX47-8325" fmla="*/ 41856 w 1418149"/>
                <a:gd name="connsiteY47-8326" fmla="*/ 1133067 h 1732246"/>
                <a:gd name="connsiteX48-8327" fmla="*/ 97667 w 1418149"/>
                <a:gd name="connsiteY48-8328" fmla="*/ 1257062 h 1732246"/>
                <a:gd name="connsiteX49-8329" fmla="*/ 131153 w 1418149"/>
                <a:gd name="connsiteY49-8330" fmla="*/ 1313892 h 1732246"/>
                <a:gd name="connsiteX50-8331" fmla="*/ 189751 w 1418149"/>
                <a:gd name="connsiteY50-8332" fmla="*/ 1388804 h 1732246"/>
                <a:gd name="connsiteX51-8333" fmla="*/ 259514 w 1418149"/>
                <a:gd name="connsiteY51-8334" fmla="*/ 1468886 h 1732246"/>
                <a:gd name="connsiteX52-8335" fmla="*/ 340437 w 1418149"/>
                <a:gd name="connsiteY52-8336" fmla="*/ 1543799 h 1732246"/>
                <a:gd name="connsiteX53-8337" fmla="*/ 432524 w 1418149"/>
                <a:gd name="connsiteY53-8338" fmla="*/ 1598047 h 1732246"/>
                <a:gd name="connsiteX54-8339" fmla="*/ 491124 w 1418149"/>
                <a:gd name="connsiteY54-8340" fmla="*/ 1631628 h 1732246"/>
                <a:gd name="connsiteX55-8341" fmla="*/ 576827 w 1418149"/>
                <a:gd name="connsiteY55-8342" fmla="*/ 1669946 h 1732246"/>
                <a:gd name="connsiteX56-8343" fmla="*/ 809345 w 1418149"/>
                <a:gd name="connsiteY56-8344" fmla="*/ 1732246 h 1732246"/>
                <a:gd name="connsiteX57" fmla="*/ 679025 w 1418149"/>
                <a:gd name="connsiteY57" fmla="*/ 1688458 h 1732246"/>
                <a:gd name="connsiteX0-8345" fmla="*/ 679025 w 1418149"/>
                <a:gd name="connsiteY0-8346" fmla="*/ 1688458 h 1732246"/>
                <a:gd name="connsiteX1-8347" fmla="*/ 639959 w 1418149"/>
                <a:gd name="connsiteY1-8348" fmla="*/ 1667792 h 1732246"/>
                <a:gd name="connsiteX2-8349" fmla="*/ 582611 w 1418149"/>
                <a:gd name="connsiteY2-8350" fmla="*/ 1612484 h 1732246"/>
                <a:gd name="connsiteX3-8351" fmla="*/ 524609 w 1418149"/>
                <a:gd name="connsiteY3-8352" fmla="*/ 1530884 h 1732246"/>
                <a:gd name="connsiteX4-8353" fmla="*/ 491123 w 1418149"/>
                <a:gd name="connsiteY4-8354" fmla="*/ 1474052 h 1732246"/>
                <a:gd name="connsiteX5-8355" fmla="*/ 468800 w 1418149"/>
                <a:gd name="connsiteY5-8356" fmla="*/ 1412055 h 1732246"/>
                <a:gd name="connsiteX6-8357" fmla="*/ 456754 w 1418149"/>
                <a:gd name="connsiteY6-8358" fmla="*/ 1350086 h 1732246"/>
                <a:gd name="connsiteX7-8359" fmla="*/ 466009 w 1418149"/>
                <a:gd name="connsiteY7-8360" fmla="*/ 1251895 h 1732246"/>
                <a:gd name="connsiteX8-8361" fmla="*/ 485911 w 1418149"/>
                <a:gd name="connsiteY8-8362" fmla="*/ 1153987 h 1732246"/>
                <a:gd name="connsiteX9-8363" fmla="*/ 540183 w 1418149"/>
                <a:gd name="connsiteY9-8364" fmla="*/ 1036033 h 1732246"/>
                <a:gd name="connsiteX10-8365" fmla="*/ 625066 w 1418149"/>
                <a:gd name="connsiteY10-8366" fmla="*/ 962574 h 1732246"/>
                <a:gd name="connsiteX11-8367" fmla="*/ 694828 w 1418149"/>
                <a:gd name="connsiteY11-8368" fmla="*/ 918660 h 1732246"/>
                <a:gd name="connsiteX12-8369" fmla="*/ 777197 w 1418149"/>
                <a:gd name="connsiteY12-8370" fmla="*/ 884488 h 1732246"/>
                <a:gd name="connsiteX13-8371" fmla="*/ 901323 w 1418149"/>
                <a:gd name="connsiteY13-8372" fmla="*/ 869579 h 1732246"/>
                <a:gd name="connsiteX14-8373" fmla="*/ 979456 w 1418149"/>
                <a:gd name="connsiteY14-8374" fmla="*/ 866996 h 1732246"/>
                <a:gd name="connsiteX15-8375" fmla="*/ 1070197 w 1418149"/>
                <a:gd name="connsiteY15-8376" fmla="*/ 853490 h 1732246"/>
                <a:gd name="connsiteX16-8377" fmla="*/ 1158047 w 1418149"/>
                <a:gd name="connsiteY16-8378" fmla="*/ 817915 h 1732246"/>
                <a:gd name="connsiteX17-8379" fmla="*/ 1252922 w 1418149"/>
                <a:gd name="connsiteY17-8380" fmla="*/ 779166 h 1732246"/>
                <a:gd name="connsiteX18-8381" fmla="*/ 1345009 w 1418149"/>
                <a:gd name="connsiteY18-8382" fmla="*/ 709418 h 1732246"/>
                <a:gd name="connsiteX19-8383" fmla="*/ 1389655 w 1418149"/>
                <a:gd name="connsiteY19-8384" fmla="*/ 624171 h 1732246"/>
                <a:gd name="connsiteX20-8385" fmla="*/ 1414771 w 1418149"/>
                <a:gd name="connsiteY20-8386" fmla="*/ 554425 h 1732246"/>
                <a:gd name="connsiteX21-8387" fmla="*/ 1417669 w 1418149"/>
                <a:gd name="connsiteY21-8388" fmla="*/ 463884 h 1732246"/>
                <a:gd name="connsiteX22-8389" fmla="*/ 1417561 w 1418149"/>
                <a:gd name="connsiteY22-8390" fmla="*/ 378767 h 1732246"/>
                <a:gd name="connsiteX23-8391" fmla="*/ 1395237 w 1418149"/>
                <a:gd name="connsiteY23-8392" fmla="*/ 316770 h 1732246"/>
                <a:gd name="connsiteX24-8393" fmla="*/ 1364542 w 1418149"/>
                <a:gd name="connsiteY24-8394" fmla="*/ 234105 h 1732246"/>
                <a:gd name="connsiteX25-8395" fmla="*/ 1325475 w 1418149"/>
                <a:gd name="connsiteY25-8396" fmla="*/ 164359 h 1732246"/>
                <a:gd name="connsiteX26-8397" fmla="*/ 1292096 w 1418149"/>
                <a:gd name="connsiteY26-8398" fmla="*/ 122900 h 1732246"/>
                <a:gd name="connsiteX27-8399" fmla="*/ 1233390 w 1418149"/>
                <a:gd name="connsiteY27-8400" fmla="*/ 73946 h 1732246"/>
                <a:gd name="connsiteX28-8401" fmla="*/ 1169209 w 1418149"/>
                <a:gd name="connsiteY28-8402" fmla="*/ 40364 h 1732246"/>
                <a:gd name="connsiteX29-8403" fmla="*/ 1091075 w 1418149"/>
                <a:gd name="connsiteY29-8404" fmla="*/ 14533 h 1732246"/>
                <a:gd name="connsiteX30-8405" fmla="*/ 1010151 w 1418149"/>
                <a:gd name="connsiteY30-8406" fmla="*/ 1615 h 1732246"/>
                <a:gd name="connsiteX31-8407" fmla="*/ 901323 w 1418149"/>
                <a:gd name="connsiteY31-8408" fmla="*/ 1616 h 1732246"/>
                <a:gd name="connsiteX32-8409" fmla="*/ 803656 w 1418149"/>
                <a:gd name="connsiteY32-8410" fmla="*/ 14533 h 1732246"/>
                <a:gd name="connsiteX33-8411" fmla="*/ 725523 w 1418149"/>
                <a:gd name="connsiteY33-8412" fmla="*/ 32615 h 1732246"/>
                <a:gd name="connsiteX34-8413" fmla="*/ 599951 w 1418149"/>
                <a:gd name="connsiteY34-8414" fmla="*/ 63612 h 1732246"/>
                <a:gd name="connsiteX35-8415" fmla="*/ 524609 w 1418149"/>
                <a:gd name="connsiteY35-8416" fmla="*/ 89446 h 1732246"/>
                <a:gd name="connsiteX36-8417" fmla="*/ 440894 w 1418149"/>
                <a:gd name="connsiteY36-8418" fmla="*/ 141108 h 1732246"/>
                <a:gd name="connsiteX37-8419" fmla="*/ 354391 w 1418149"/>
                <a:gd name="connsiteY37-8420" fmla="*/ 192775 h 1732246"/>
                <a:gd name="connsiteX38-8421" fmla="*/ 265095 w 1418149"/>
                <a:gd name="connsiteY38-8422" fmla="*/ 272853 h 1732246"/>
                <a:gd name="connsiteX39-8423" fmla="*/ 195334 w 1418149"/>
                <a:gd name="connsiteY39-8424" fmla="*/ 355518 h 1732246"/>
                <a:gd name="connsiteX40-8425" fmla="*/ 139523 w 1418149"/>
                <a:gd name="connsiteY40-8426" fmla="*/ 435596 h 1732246"/>
                <a:gd name="connsiteX41-8427" fmla="*/ 64180 w 1418149"/>
                <a:gd name="connsiteY41-8428" fmla="*/ 567341 h 1732246"/>
                <a:gd name="connsiteX42-8429" fmla="*/ 22324 w 1418149"/>
                <a:gd name="connsiteY42-8430" fmla="*/ 714585 h 1732246"/>
                <a:gd name="connsiteX43-8431" fmla="*/ 5579 w 1418149"/>
                <a:gd name="connsiteY43-8432" fmla="*/ 830830 h 1732246"/>
                <a:gd name="connsiteX44-8433" fmla="*/ 0 w 1418149"/>
                <a:gd name="connsiteY44-8434" fmla="*/ 931577 h 1732246"/>
                <a:gd name="connsiteX45-8435" fmla="*/ 5581 w 1418149"/>
                <a:gd name="connsiteY45-8436" fmla="*/ 985824 h 1732246"/>
                <a:gd name="connsiteX46-8437" fmla="*/ 22324 w 1418149"/>
                <a:gd name="connsiteY46-8438" fmla="*/ 1065903 h 1732246"/>
                <a:gd name="connsiteX47-8439" fmla="*/ 41856 w 1418149"/>
                <a:gd name="connsiteY47-8440" fmla="*/ 1133067 h 1732246"/>
                <a:gd name="connsiteX48-8441" fmla="*/ 97667 w 1418149"/>
                <a:gd name="connsiteY48-8442" fmla="*/ 1257062 h 1732246"/>
                <a:gd name="connsiteX49-8443" fmla="*/ 131153 w 1418149"/>
                <a:gd name="connsiteY49-8444" fmla="*/ 1313892 h 1732246"/>
                <a:gd name="connsiteX50-8445" fmla="*/ 189751 w 1418149"/>
                <a:gd name="connsiteY50-8446" fmla="*/ 1388804 h 1732246"/>
                <a:gd name="connsiteX51-8447" fmla="*/ 259514 w 1418149"/>
                <a:gd name="connsiteY51-8448" fmla="*/ 1468886 h 1732246"/>
                <a:gd name="connsiteX52-8449" fmla="*/ 340437 w 1418149"/>
                <a:gd name="connsiteY52-8450" fmla="*/ 1543799 h 1732246"/>
                <a:gd name="connsiteX53-8451" fmla="*/ 432524 w 1418149"/>
                <a:gd name="connsiteY53-8452" fmla="*/ 1598047 h 1732246"/>
                <a:gd name="connsiteX54-8453" fmla="*/ 491124 w 1418149"/>
                <a:gd name="connsiteY54-8454" fmla="*/ 1631628 h 1732246"/>
                <a:gd name="connsiteX55-8455" fmla="*/ 621475 w 1418149"/>
                <a:gd name="connsiteY55-8456" fmla="*/ 1685445 h 1732246"/>
                <a:gd name="connsiteX56-8457" fmla="*/ 809345 w 1418149"/>
                <a:gd name="connsiteY56-8458" fmla="*/ 1732246 h 1732246"/>
                <a:gd name="connsiteX57-8459" fmla="*/ 679025 w 1418149"/>
                <a:gd name="connsiteY57-8460" fmla="*/ 1688458 h 1732246"/>
                <a:gd name="connsiteX0-8461" fmla="*/ 679025 w 1418149"/>
                <a:gd name="connsiteY0-8462" fmla="*/ 1688458 h 1732246"/>
                <a:gd name="connsiteX1-8463" fmla="*/ 582611 w 1418149"/>
                <a:gd name="connsiteY1-8464" fmla="*/ 1612484 h 1732246"/>
                <a:gd name="connsiteX2-8465" fmla="*/ 524609 w 1418149"/>
                <a:gd name="connsiteY2-8466" fmla="*/ 1530884 h 1732246"/>
                <a:gd name="connsiteX3-8467" fmla="*/ 491123 w 1418149"/>
                <a:gd name="connsiteY3-8468" fmla="*/ 1474052 h 1732246"/>
                <a:gd name="connsiteX4-8469" fmla="*/ 468800 w 1418149"/>
                <a:gd name="connsiteY4-8470" fmla="*/ 1412055 h 1732246"/>
                <a:gd name="connsiteX5-8471" fmla="*/ 456754 w 1418149"/>
                <a:gd name="connsiteY5-8472" fmla="*/ 1350086 h 1732246"/>
                <a:gd name="connsiteX6-8473" fmla="*/ 466009 w 1418149"/>
                <a:gd name="connsiteY6-8474" fmla="*/ 1251895 h 1732246"/>
                <a:gd name="connsiteX7-8475" fmla="*/ 485911 w 1418149"/>
                <a:gd name="connsiteY7-8476" fmla="*/ 1153987 h 1732246"/>
                <a:gd name="connsiteX8-8477" fmla="*/ 540183 w 1418149"/>
                <a:gd name="connsiteY8-8478" fmla="*/ 1036033 h 1732246"/>
                <a:gd name="connsiteX9-8479" fmla="*/ 625066 w 1418149"/>
                <a:gd name="connsiteY9-8480" fmla="*/ 962574 h 1732246"/>
                <a:gd name="connsiteX10-8481" fmla="*/ 694828 w 1418149"/>
                <a:gd name="connsiteY10-8482" fmla="*/ 918660 h 1732246"/>
                <a:gd name="connsiteX11-8483" fmla="*/ 777197 w 1418149"/>
                <a:gd name="connsiteY11-8484" fmla="*/ 884488 h 1732246"/>
                <a:gd name="connsiteX12-8485" fmla="*/ 901323 w 1418149"/>
                <a:gd name="connsiteY12-8486" fmla="*/ 869579 h 1732246"/>
                <a:gd name="connsiteX13-8487" fmla="*/ 979456 w 1418149"/>
                <a:gd name="connsiteY13-8488" fmla="*/ 866996 h 1732246"/>
                <a:gd name="connsiteX14-8489" fmla="*/ 1070197 w 1418149"/>
                <a:gd name="connsiteY14-8490" fmla="*/ 853490 h 1732246"/>
                <a:gd name="connsiteX15-8491" fmla="*/ 1158047 w 1418149"/>
                <a:gd name="connsiteY15-8492" fmla="*/ 817915 h 1732246"/>
                <a:gd name="connsiteX16-8493" fmla="*/ 1252922 w 1418149"/>
                <a:gd name="connsiteY16-8494" fmla="*/ 779166 h 1732246"/>
                <a:gd name="connsiteX17-8495" fmla="*/ 1345009 w 1418149"/>
                <a:gd name="connsiteY17-8496" fmla="*/ 709418 h 1732246"/>
                <a:gd name="connsiteX18-8497" fmla="*/ 1389655 w 1418149"/>
                <a:gd name="connsiteY18-8498" fmla="*/ 624171 h 1732246"/>
                <a:gd name="connsiteX19-8499" fmla="*/ 1414771 w 1418149"/>
                <a:gd name="connsiteY19-8500" fmla="*/ 554425 h 1732246"/>
                <a:gd name="connsiteX20-8501" fmla="*/ 1417669 w 1418149"/>
                <a:gd name="connsiteY20-8502" fmla="*/ 463884 h 1732246"/>
                <a:gd name="connsiteX21-8503" fmla="*/ 1417561 w 1418149"/>
                <a:gd name="connsiteY21-8504" fmla="*/ 378767 h 1732246"/>
                <a:gd name="connsiteX22-8505" fmla="*/ 1395237 w 1418149"/>
                <a:gd name="connsiteY22-8506" fmla="*/ 316770 h 1732246"/>
                <a:gd name="connsiteX23-8507" fmla="*/ 1364542 w 1418149"/>
                <a:gd name="connsiteY23-8508" fmla="*/ 234105 h 1732246"/>
                <a:gd name="connsiteX24-8509" fmla="*/ 1325475 w 1418149"/>
                <a:gd name="connsiteY24-8510" fmla="*/ 164359 h 1732246"/>
                <a:gd name="connsiteX25-8511" fmla="*/ 1292096 w 1418149"/>
                <a:gd name="connsiteY25-8512" fmla="*/ 122900 h 1732246"/>
                <a:gd name="connsiteX26-8513" fmla="*/ 1233390 w 1418149"/>
                <a:gd name="connsiteY26-8514" fmla="*/ 73946 h 1732246"/>
                <a:gd name="connsiteX27-8515" fmla="*/ 1169209 w 1418149"/>
                <a:gd name="connsiteY27-8516" fmla="*/ 40364 h 1732246"/>
                <a:gd name="connsiteX28-8517" fmla="*/ 1091075 w 1418149"/>
                <a:gd name="connsiteY28-8518" fmla="*/ 14533 h 1732246"/>
                <a:gd name="connsiteX29-8519" fmla="*/ 1010151 w 1418149"/>
                <a:gd name="connsiteY29-8520" fmla="*/ 1615 h 1732246"/>
                <a:gd name="connsiteX30-8521" fmla="*/ 901323 w 1418149"/>
                <a:gd name="connsiteY30-8522" fmla="*/ 1616 h 1732246"/>
                <a:gd name="connsiteX31-8523" fmla="*/ 803656 w 1418149"/>
                <a:gd name="connsiteY31-8524" fmla="*/ 14533 h 1732246"/>
                <a:gd name="connsiteX32-8525" fmla="*/ 725523 w 1418149"/>
                <a:gd name="connsiteY32-8526" fmla="*/ 32615 h 1732246"/>
                <a:gd name="connsiteX33-8527" fmla="*/ 599951 w 1418149"/>
                <a:gd name="connsiteY33-8528" fmla="*/ 63612 h 1732246"/>
                <a:gd name="connsiteX34-8529" fmla="*/ 524609 w 1418149"/>
                <a:gd name="connsiteY34-8530" fmla="*/ 89446 h 1732246"/>
                <a:gd name="connsiteX35-8531" fmla="*/ 440894 w 1418149"/>
                <a:gd name="connsiteY35-8532" fmla="*/ 141108 h 1732246"/>
                <a:gd name="connsiteX36-8533" fmla="*/ 354391 w 1418149"/>
                <a:gd name="connsiteY36-8534" fmla="*/ 192775 h 1732246"/>
                <a:gd name="connsiteX37-8535" fmla="*/ 265095 w 1418149"/>
                <a:gd name="connsiteY37-8536" fmla="*/ 272853 h 1732246"/>
                <a:gd name="connsiteX38-8537" fmla="*/ 195334 w 1418149"/>
                <a:gd name="connsiteY38-8538" fmla="*/ 355518 h 1732246"/>
                <a:gd name="connsiteX39-8539" fmla="*/ 139523 w 1418149"/>
                <a:gd name="connsiteY39-8540" fmla="*/ 435596 h 1732246"/>
                <a:gd name="connsiteX40-8541" fmla="*/ 64180 w 1418149"/>
                <a:gd name="connsiteY40-8542" fmla="*/ 567341 h 1732246"/>
                <a:gd name="connsiteX41-8543" fmla="*/ 22324 w 1418149"/>
                <a:gd name="connsiteY41-8544" fmla="*/ 714585 h 1732246"/>
                <a:gd name="connsiteX42-8545" fmla="*/ 5579 w 1418149"/>
                <a:gd name="connsiteY42-8546" fmla="*/ 830830 h 1732246"/>
                <a:gd name="connsiteX43-8547" fmla="*/ 0 w 1418149"/>
                <a:gd name="connsiteY43-8548" fmla="*/ 931577 h 1732246"/>
                <a:gd name="connsiteX44-8549" fmla="*/ 5581 w 1418149"/>
                <a:gd name="connsiteY44-8550" fmla="*/ 985824 h 1732246"/>
                <a:gd name="connsiteX45-8551" fmla="*/ 22324 w 1418149"/>
                <a:gd name="connsiteY45-8552" fmla="*/ 1065903 h 1732246"/>
                <a:gd name="connsiteX46-8553" fmla="*/ 41856 w 1418149"/>
                <a:gd name="connsiteY46-8554" fmla="*/ 1133067 h 1732246"/>
                <a:gd name="connsiteX47-8555" fmla="*/ 97667 w 1418149"/>
                <a:gd name="connsiteY47-8556" fmla="*/ 1257062 h 1732246"/>
                <a:gd name="connsiteX48-8557" fmla="*/ 131153 w 1418149"/>
                <a:gd name="connsiteY48-8558" fmla="*/ 1313892 h 1732246"/>
                <a:gd name="connsiteX49-8559" fmla="*/ 189751 w 1418149"/>
                <a:gd name="connsiteY49-8560" fmla="*/ 1388804 h 1732246"/>
                <a:gd name="connsiteX50-8561" fmla="*/ 259514 w 1418149"/>
                <a:gd name="connsiteY50-8562" fmla="*/ 1468886 h 1732246"/>
                <a:gd name="connsiteX51-8563" fmla="*/ 340437 w 1418149"/>
                <a:gd name="connsiteY51-8564" fmla="*/ 1543799 h 1732246"/>
                <a:gd name="connsiteX52-8565" fmla="*/ 432524 w 1418149"/>
                <a:gd name="connsiteY52-8566" fmla="*/ 1598047 h 1732246"/>
                <a:gd name="connsiteX53-8567" fmla="*/ 491124 w 1418149"/>
                <a:gd name="connsiteY53-8568" fmla="*/ 1631628 h 1732246"/>
                <a:gd name="connsiteX54-8569" fmla="*/ 621475 w 1418149"/>
                <a:gd name="connsiteY54-8570" fmla="*/ 1685445 h 1732246"/>
                <a:gd name="connsiteX55-8571" fmla="*/ 809345 w 1418149"/>
                <a:gd name="connsiteY55-8572" fmla="*/ 1732246 h 1732246"/>
                <a:gd name="connsiteX56-8573" fmla="*/ 679025 w 1418149"/>
                <a:gd name="connsiteY56-8574" fmla="*/ 1688458 h 1732246"/>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 ang="0">
                  <a:pos x="connsiteX10-21" y="connsiteY10-22"/>
                </a:cxn>
                <a:cxn ang="0">
                  <a:pos x="connsiteX11-23" y="connsiteY11-24"/>
                </a:cxn>
                <a:cxn ang="0">
                  <a:pos x="connsiteX12-145" y="connsiteY12-146"/>
                </a:cxn>
                <a:cxn ang="0">
                  <a:pos x="connsiteX13-225" y="connsiteY13-226"/>
                </a:cxn>
                <a:cxn ang="0">
                  <a:pos x="connsiteX14-339" y="connsiteY14-340"/>
                </a:cxn>
                <a:cxn ang="0">
                  <a:pos x="connsiteX15-431" y="connsiteY15-432"/>
                </a:cxn>
                <a:cxn ang="0">
                  <a:pos x="connsiteX16-497" y="connsiteY16-498"/>
                </a:cxn>
                <a:cxn ang="0">
                  <a:pos x="connsiteX17-1145" y="connsiteY17-1146"/>
                </a:cxn>
                <a:cxn ang="0">
                  <a:pos x="connsiteX18-1183" y="connsiteY18-1184"/>
                </a:cxn>
                <a:cxn ang="0">
                  <a:pos x="connsiteX19-1261" y="connsiteY19-1262"/>
                </a:cxn>
                <a:cxn ang="0">
                  <a:pos x="connsiteX20-1343" y="connsiteY20-1344"/>
                </a:cxn>
                <a:cxn ang="0">
                  <a:pos x="connsiteX21-1387" y="connsiteY21-1388"/>
                </a:cxn>
                <a:cxn ang="0">
                  <a:pos x="connsiteX22-1433" y="connsiteY22-1434"/>
                </a:cxn>
                <a:cxn ang="0">
                  <a:pos x="connsiteX23-1481" y="connsiteY23-1482"/>
                </a:cxn>
                <a:cxn ang="0">
                  <a:pos x="connsiteX24-1531" y="connsiteY24-1532"/>
                </a:cxn>
                <a:cxn ang="0">
                  <a:pos x="connsiteX25-1633" y="connsiteY25-1634"/>
                </a:cxn>
                <a:cxn ang="0">
                  <a:pos x="connsiteX26-1739" y="connsiteY26-1740"/>
                </a:cxn>
                <a:cxn ang="0">
                  <a:pos x="connsiteX27-2065" y="connsiteY27-2066"/>
                </a:cxn>
                <a:cxn ang="0">
                  <a:pos x="connsiteX28-2403" y="connsiteY28-2404"/>
                </a:cxn>
                <a:cxn ang="0">
                  <a:pos x="connsiteX29-2521" y="connsiteY29-2522"/>
                </a:cxn>
                <a:cxn ang="0">
                  <a:pos x="connsiteX30-2583" y="connsiteY30-2584"/>
                </a:cxn>
                <a:cxn ang="0">
                  <a:pos x="connsiteX31-2709" y="connsiteY31-2710"/>
                </a:cxn>
                <a:cxn ang="0">
                  <a:pos x="connsiteX32-3095" y="connsiteY32-3096"/>
                </a:cxn>
                <a:cxn ang="0">
                  <a:pos x="connsiteX33-3427" y="connsiteY33-3428"/>
                </a:cxn>
                <a:cxn ang="0">
                  <a:pos x="connsiteX34-3497" y="connsiteY34-3498"/>
                </a:cxn>
                <a:cxn ang="0">
                  <a:pos x="connsiteX35-3779" y="connsiteY35-3780"/>
                </a:cxn>
                <a:cxn ang="0">
                  <a:pos x="connsiteX36-3853" y="connsiteY36-3854"/>
                </a:cxn>
                <a:cxn ang="0">
                  <a:pos x="connsiteX37-3929" y="connsiteY37-3930"/>
                </a:cxn>
                <a:cxn ang="0">
                  <a:pos x="connsiteX38-4007" y="connsiteY38-4008"/>
                </a:cxn>
                <a:cxn ang="0">
                  <a:pos x="connsiteX39-4165" y="connsiteY39-4166"/>
                </a:cxn>
                <a:cxn ang="0">
                  <a:pos x="connsiteX40-4247" y="connsiteY40-4248"/>
                </a:cxn>
                <a:cxn ang="0">
                  <a:pos x="connsiteX41-4331" y="connsiteY41-4332"/>
                </a:cxn>
                <a:cxn ang="0">
                  <a:pos x="connsiteX42-4417" y="connsiteY42-4418"/>
                </a:cxn>
                <a:cxn ang="0">
                  <a:pos x="connsiteX43-4505" y="connsiteY43-4506"/>
                </a:cxn>
                <a:cxn ang="0">
                  <a:pos x="connsiteX44-4595" y="connsiteY44-4596"/>
                </a:cxn>
                <a:cxn ang="0">
                  <a:pos x="connsiteX45-4687" y="connsiteY45-4688"/>
                </a:cxn>
                <a:cxn ang="0">
                  <a:pos x="connsiteX46-4781" y="connsiteY46-4782"/>
                </a:cxn>
                <a:cxn ang="0">
                  <a:pos x="connsiteX47-4971" y="connsiteY47-4972"/>
                </a:cxn>
                <a:cxn ang="0">
                  <a:pos x="connsiteX48-5165" y="connsiteY48-5166"/>
                </a:cxn>
                <a:cxn ang="0">
                  <a:pos x="connsiteX49-5363" y="connsiteY49-5364"/>
                </a:cxn>
                <a:cxn ang="0">
                  <a:pos x="connsiteX50-5865" y="connsiteY50-5866"/>
                </a:cxn>
                <a:cxn ang="0">
                  <a:pos x="connsiteX51-5969" y="connsiteY51-5970"/>
                </a:cxn>
                <a:cxn ang="0">
                  <a:pos x="connsiteX52-6075" y="connsiteY52-6076"/>
                </a:cxn>
                <a:cxn ang="0">
                  <a:pos x="connsiteX53-6183" y="connsiteY53-6184"/>
                </a:cxn>
                <a:cxn ang="0">
                  <a:pos x="connsiteX54-6293" y="connsiteY54-6294"/>
                </a:cxn>
                <a:cxn ang="0">
                  <a:pos x="connsiteX55-6405" y="connsiteY55-6406"/>
                </a:cxn>
                <a:cxn ang="0">
                  <a:pos x="connsiteX56-6519" y="connsiteY56-6520"/>
                </a:cxn>
              </a:cxnLst>
              <a:rect l="l" t="t" r="r" b="b"/>
              <a:pathLst>
                <a:path w="1418149" h="1732246">
                  <a:moveTo>
                    <a:pt x="679025" y="1688458"/>
                  </a:moveTo>
                  <a:cubicBezTo>
                    <a:pt x="641236" y="1668498"/>
                    <a:pt x="608347" y="1638746"/>
                    <a:pt x="582611" y="1612484"/>
                  </a:cubicBezTo>
                  <a:cubicBezTo>
                    <a:pt x="556875" y="1586222"/>
                    <a:pt x="531486" y="1551373"/>
                    <a:pt x="524609" y="1530884"/>
                  </a:cubicBezTo>
                  <a:cubicBezTo>
                    <a:pt x="517732" y="1510395"/>
                    <a:pt x="496704" y="1492996"/>
                    <a:pt x="491123" y="1474052"/>
                  </a:cubicBezTo>
                  <a:cubicBezTo>
                    <a:pt x="480526" y="1443231"/>
                    <a:pt x="474528" y="1432716"/>
                    <a:pt x="468800" y="1412055"/>
                  </a:cubicBezTo>
                  <a:cubicBezTo>
                    <a:pt x="463072" y="1391394"/>
                    <a:pt x="457219" y="1376779"/>
                    <a:pt x="456754" y="1350086"/>
                  </a:cubicBezTo>
                  <a:cubicBezTo>
                    <a:pt x="456289" y="1323393"/>
                    <a:pt x="461150" y="1284578"/>
                    <a:pt x="466009" y="1251895"/>
                  </a:cubicBezTo>
                  <a:cubicBezTo>
                    <a:pt x="470868" y="1219212"/>
                    <a:pt x="473549" y="1189964"/>
                    <a:pt x="485911" y="1153987"/>
                  </a:cubicBezTo>
                  <a:cubicBezTo>
                    <a:pt x="498273" y="1118010"/>
                    <a:pt x="516991" y="1067935"/>
                    <a:pt x="540183" y="1036033"/>
                  </a:cubicBezTo>
                  <a:cubicBezTo>
                    <a:pt x="563376" y="1004131"/>
                    <a:pt x="599292" y="982136"/>
                    <a:pt x="625066" y="962574"/>
                  </a:cubicBezTo>
                  <a:cubicBezTo>
                    <a:pt x="650840" y="943012"/>
                    <a:pt x="669473" y="931674"/>
                    <a:pt x="694828" y="918660"/>
                  </a:cubicBezTo>
                  <a:cubicBezTo>
                    <a:pt x="720183" y="905646"/>
                    <a:pt x="742781" y="892668"/>
                    <a:pt x="777197" y="884488"/>
                  </a:cubicBezTo>
                  <a:cubicBezTo>
                    <a:pt x="811613" y="876308"/>
                    <a:pt x="867613" y="872494"/>
                    <a:pt x="901323" y="869579"/>
                  </a:cubicBezTo>
                  <a:cubicBezTo>
                    <a:pt x="935033" y="866664"/>
                    <a:pt x="951310" y="869677"/>
                    <a:pt x="979456" y="866996"/>
                  </a:cubicBezTo>
                  <a:cubicBezTo>
                    <a:pt x="1007602" y="864315"/>
                    <a:pt x="1040432" y="861670"/>
                    <a:pt x="1070197" y="853490"/>
                  </a:cubicBezTo>
                  <a:cubicBezTo>
                    <a:pt x="1099962" y="845310"/>
                    <a:pt x="1130383" y="834608"/>
                    <a:pt x="1158047" y="817915"/>
                  </a:cubicBezTo>
                  <a:cubicBezTo>
                    <a:pt x="1185711" y="801222"/>
                    <a:pt x="1228273" y="803707"/>
                    <a:pt x="1252922" y="779166"/>
                  </a:cubicBezTo>
                  <a:cubicBezTo>
                    <a:pt x="1277571" y="754625"/>
                    <a:pt x="1324080" y="737833"/>
                    <a:pt x="1345009" y="709418"/>
                  </a:cubicBezTo>
                  <a:cubicBezTo>
                    <a:pt x="1365938" y="681003"/>
                    <a:pt x="1379888" y="649573"/>
                    <a:pt x="1389655" y="624171"/>
                  </a:cubicBezTo>
                  <a:cubicBezTo>
                    <a:pt x="1399422" y="598769"/>
                    <a:pt x="1409637" y="576834"/>
                    <a:pt x="1414771" y="554425"/>
                  </a:cubicBezTo>
                  <a:cubicBezTo>
                    <a:pt x="1419905" y="532016"/>
                    <a:pt x="1417204" y="493160"/>
                    <a:pt x="1417669" y="463884"/>
                  </a:cubicBezTo>
                  <a:cubicBezTo>
                    <a:pt x="1418134" y="434608"/>
                    <a:pt x="1418509" y="400272"/>
                    <a:pt x="1417561" y="378767"/>
                  </a:cubicBezTo>
                  <a:cubicBezTo>
                    <a:pt x="1416613" y="357262"/>
                    <a:pt x="1399888" y="340019"/>
                    <a:pt x="1395237" y="316770"/>
                  </a:cubicBezTo>
                  <a:cubicBezTo>
                    <a:pt x="1390586" y="293521"/>
                    <a:pt x="1376169" y="259507"/>
                    <a:pt x="1364542" y="234105"/>
                  </a:cubicBezTo>
                  <a:cubicBezTo>
                    <a:pt x="1352915" y="208703"/>
                    <a:pt x="1337549" y="182893"/>
                    <a:pt x="1325475" y="164359"/>
                  </a:cubicBezTo>
                  <a:cubicBezTo>
                    <a:pt x="1313401" y="145825"/>
                    <a:pt x="1307444" y="137969"/>
                    <a:pt x="1292096" y="122900"/>
                  </a:cubicBezTo>
                  <a:cubicBezTo>
                    <a:pt x="1276749" y="107831"/>
                    <a:pt x="1253871" y="87702"/>
                    <a:pt x="1233390" y="73946"/>
                  </a:cubicBezTo>
                  <a:cubicBezTo>
                    <a:pt x="1212909" y="60190"/>
                    <a:pt x="1192928" y="50266"/>
                    <a:pt x="1169209" y="40364"/>
                  </a:cubicBezTo>
                  <a:cubicBezTo>
                    <a:pt x="1145490" y="30462"/>
                    <a:pt x="1117585" y="20991"/>
                    <a:pt x="1091075" y="14533"/>
                  </a:cubicBezTo>
                  <a:cubicBezTo>
                    <a:pt x="1064565" y="8075"/>
                    <a:pt x="1041776" y="3768"/>
                    <a:pt x="1010151" y="1615"/>
                  </a:cubicBezTo>
                  <a:cubicBezTo>
                    <a:pt x="978526" y="-538"/>
                    <a:pt x="935739" y="-537"/>
                    <a:pt x="901323" y="1616"/>
                  </a:cubicBezTo>
                  <a:cubicBezTo>
                    <a:pt x="866907" y="3769"/>
                    <a:pt x="832956" y="9367"/>
                    <a:pt x="803656" y="14533"/>
                  </a:cubicBezTo>
                  <a:cubicBezTo>
                    <a:pt x="774356" y="19699"/>
                    <a:pt x="759474" y="24435"/>
                    <a:pt x="725523" y="32615"/>
                  </a:cubicBezTo>
                  <a:cubicBezTo>
                    <a:pt x="691572" y="40795"/>
                    <a:pt x="633437" y="54140"/>
                    <a:pt x="599951" y="63612"/>
                  </a:cubicBezTo>
                  <a:cubicBezTo>
                    <a:pt x="566465" y="73084"/>
                    <a:pt x="551119" y="76530"/>
                    <a:pt x="524609" y="89446"/>
                  </a:cubicBezTo>
                  <a:cubicBezTo>
                    <a:pt x="498099" y="102362"/>
                    <a:pt x="469264" y="123887"/>
                    <a:pt x="440894" y="141108"/>
                  </a:cubicBezTo>
                  <a:cubicBezTo>
                    <a:pt x="412524" y="158329"/>
                    <a:pt x="383691" y="170818"/>
                    <a:pt x="354391" y="192775"/>
                  </a:cubicBezTo>
                  <a:cubicBezTo>
                    <a:pt x="325091" y="214732"/>
                    <a:pt x="291604" y="245729"/>
                    <a:pt x="265095" y="272853"/>
                  </a:cubicBezTo>
                  <a:cubicBezTo>
                    <a:pt x="238586" y="299977"/>
                    <a:pt x="216263" y="328394"/>
                    <a:pt x="195334" y="355518"/>
                  </a:cubicBezTo>
                  <a:cubicBezTo>
                    <a:pt x="174405" y="382642"/>
                    <a:pt x="161382" y="400292"/>
                    <a:pt x="139523" y="435596"/>
                  </a:cubicBezTo>
                  <a:cubicBezTo>
                    <a:pt x="117664" y="470900"/>
                    <a:pt x="79527" y="522134"/>
                    <a:pt x="64180" y="567341"/>
                  </a:cubicBezTo>
                  <a:cubicBezTo>
                    <a:pt x="48833" y="612548"/>
                    <a:pt x="26510" y="679712"/>
                    <a:pt x="22324" y="714585"/>
                  </a:cubicBezTo>
                  <a:cubicBezTo>
                    <a:pt x="18138" y="749458"/>
                    <a:pt x="9300" y="801123"/>
                    <a:pt x="5579" y="830830"/>
                  </a:cubicBezTo>
                  <a:cubicBezTo>
                    <a:pt x="1858" y="860537"/>
                    <a:pt x="0" y="905745"/>
                    <a:pt x="0" y="931577"/>
                  </a:cubicBezTo>
                  <a:cubicBezTo>
                    <a:pt x="0" y="957409"/>
                    <a:pt x="1860" y="959561"/>
                    <a:pt x="5581" y="985824"/>
                  </a:cubicBezTo>
                  <a:cubicBezTo>
                    <a:pt x="9302" y="1012087"/>
                    <a:pt x="13953" y="1041363"/>
                    <a:pt x="22324" y="1065903"/>
                  </a:cubicBezTo>
                  <a:cubicBezTo>
                    <a:pt x="30695" y="1090443"/>
                    <a:pt x="29299" y="1098624"/>
                    <a:pt x="41856" y="1133067"/>
                  </a:cubicBezTo>
                  <a:cubicBezTo>
                    <a:pt x="54413" y="1167510"/>
                    <a:pt x="82784" y="1226925"/>
                    <a:pt x="97667" y="1257062"/>
                  </a:cubicBezTo>
                  <a:cubicBezTo>
                    <a:pt x="112550" y="1287199"/>
                    <a:pt x="115806" y="1291935"/>
                    <a:pt x="131153" y="1313892"/>
                  </a:cubicBezTo>
                  <a:cubicBezTo>
                    <a:pt x="146500" y="1335849"/>
                    <a:pt x="168358" y="1362972"/>
                    <a:pt x="189751" y="1388804"/>
                  </a:cubicBezTo>
                  <a:cubicBezTo>
                    <a:pt x="211144" y="1414636"/>
                    <a:pt x="234400" y="1443054"/>
                    <a:pt x="259514" y="1468886"/>
                  </a:cubicBezTo>
                  <a:cubicBezTo>
                    <a:pt x="284628" y="1494719"/>
                    <a:pt x="311602" y="1522272"/>
                    <a:pt x="340437" y="1543799"/>
                  </a:cubicBezTo>
                  <a:cubicBezTo>
                    <a:pt x="369272" y="1565326"/>
                    <a:pt x="407410" y="1583409"/>
                    <a:pt x="432524" y="1598047"/>
                  </a:cubicBezTo>
                  <a:cubicBezTo>
                    <a:pt x="457638" y="1612685"/>
                    <a:pt x="467073" y="1619645"/>
                    <a:pt x="491124" y="1631628"/>
                  </a:cubicBezTo>
                  <a:cubicBezTo>
                    <a:pt x="515175" y="1643611"/>
                    <a:pt x="568438" y="1668675"/>
                    <a:pt x="621475" y="1685445"/>
                  </a:cubicBezTo>
                  <a:cubicBezTo>
                    <a:pt x="674512" y="1702215"/>
                    <a:pt x="792312" y="1729161"/>
                    <a:pt x="809345" y="1732246"/>
                  </a:cubicBezTo>
                  <a:lnTo>
                    <a:pt x="679025" y="1688458"/>
                  </a:lnTo>
                  <a:close/>
                </a:path>
              </a:pathLst>
            </a:custGeom>
            <a:solidFill>
              <a:srgbClr val="EEF9F4"/>
            </a:solidFill>
            <a:ln w="3175">
              <a:solidFill>
                <a:schemeClr val="accent1">
                  <a:lumMod val="60000"/>
                  <a:lumOff val="40000"/>
                </a:schemeClr>
              </a:solidFill>
              <a:prstDash val="sysDot"/>
            </a:ln>
          </p:spPr>
          <p:txBody>
            <a:bodyPr/>
            <a:lstStyle/>
            <a:p>
              <a:pPr marL="257175" indent="-257175">
                <a:defRPr/>
              </a:pPr>
              <a:endParaRPr lang="zh-CN" altLang="en-US" sz="900"/>
            </a:p>
          </p:txBody>
        </p:sp>
        <p:sp>
          <p:nvSpPr>
            <p:cNvPr id="8" name="椭圆 7"/>
            <p:cNvSpPr/>
            <p:nvPr/>
          </p:nvSpPr>
          <p:spPr>
            <a:xfrm>
              <a:off x="3661751" y="4705085"/>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rPr>
                <a:t>核心价值 </a:t>
              </a:r>
              <a:endParaRPr lang="en-US" altLang="zh-CN"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Heiti SC Light"/>
                <a:ea typeface="Heiti SC Light"/>
                <a:cs typeface="Heiti SC Light"/>
              </a:endParaRPr>
            </a:p>
          </p:txBody>
        </p:sp>
        <p:sp>
          <p:nvSpPr>
            <p:cNvPr id="9" name="椭圆 8"/>
            <p:cNvSpPr/>
            <p:nvPr/>
          </p:nvSpPr>
          <p:spPr>
            <a:xfrm>
              <a:off x="3860733" y="3188473"/>
              <a:ext cx="947911" cy="947712"/>
            </a:xfrm>
            <a:prstGeom prst="ellipse">
              <a:avLst/>
            </a:prstGeom>
          </p:spPr>
          <p:style>
            <a:lnRef idx="0">
              <a:schemeClr val="accent5"/>
            </a:lnRef>
            <a:fillRef idx="3">
              <a:schemeClr val="accent5"/>
            </a:fillRef>
            <a:effectRef idx="3">
              <a:schemeClr val="accent5"/>
            </a:effectRef>
            <a:fontRef idx="minor">
              <a:schemeClr val="lt1"/>
            </a:fontRef>
          </p:style>
          <p:txBody>
            <a:bodyPr lIns="0" tIns="0" rIns="0" bIns="0" anchor="ctr"/>
            <a:lstStyle/>
            <a:p>
              <a:pPr>
                <a:spcBef>
                  <a:spcPts val="0"/>
                </a:spcBef>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rPr>
                <a:t>目标定位 </a:t>
              </a:r>
              <a:endParaRPr lang="en-US" altLang="zh-CN"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Heiti SC Light"/>
                <a:ea typeface="Heiti SC Light"/>
                <a:cs typeface="Heiti SC Light"/>
              </a:endParaRPr>
            </a:p>
          </p:txBody>
        </p:sp>
        <p:sp>
          <p:nvSpPr>
            <p:cNvPr id="10" name="文本框 9"/>
            <p:cNvSpPr txBox="1"/>
            <p:nvPr/>
          </p:nvSpPr>
          <p:spPr>
            <a:xfrm rot="1634282">
              <a:off x="3236615" y="3485016"/>
              <a:ext cx="394856" cy="1621318"/>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gradFill>
                    <a:gsLst>
                      <a:gs pos="0">
                        <a:schemeClr val="accent4">
                          <a:shade val="20000"/>
                          <a:satMod val="245000"/>
                        </a:schemeClr>
                      </a:gs>
                      <a:gs pos="43000">
                        <a:schemeClr val="accent4">
                          <a:satMod val="255000"/>
                        </a:schemeClr>
                      </a:gs>
                      <a:gs pos="48000">
                        <a:schemeClr val="accent4">
                          <a:shade val="85000"/>
                          <a:satMod val="255000"/>
                        </a:schemeClr>
                      </a:gs>
                      <a:gs pos="100000">
                        <a:schemeClr val="accent4">
                          <a:shade val="20000"/>
                          <a:satMod val="245000"/>
                        </a:schemeClr>
                      </a:gs>
                    </a:gsLst>
                    <a:lin ang="5400000"/>
                  </a:gradFill>
                  <a:effectLst>
                    <a:reflection blurRad="12700" stA="28000" endPos="45000" dist="1000" dir="5400000" sy="-100000" algn="bl" rotWithShape="0"/>
                  </a:effectLst>
                  <a:latin typeface="+mn-ea"/>
                  <a:ea typeface="+mn-ea"/>
                </a:rPr>
                <a:t>核心能力</a:t>
              </a:r>
            </a:p>
          </p:txBody>
        </p:sp>
        <p:sp>
          <p:nvSpPr>
            <p:cNvPr id="11" name="文本框 10"/>
            <p:cNvSpPr txBox="1"/>
            <p:nvPr/>
          </p:nvSpPr>
          <p:spPr>
            <a:xfrm rot="1634282">
              <a:off x="4840805" y="3537396"/>
              <a:ext cx="428330" cy="1621318"/>
            </a:xfrm>
            <a:prstGeom prst="rect">
              <a:avLst/>
            </a:prstGeom>
            <a:noFill/>
          </p:spPr>
          <p:txBody>
            <a:bodyPr lIns="0" tIns="0" rIns="0" bIns="0" anchor="ctr">
              <a:spAutoFit/>
            </a:bodyPr>
            <a:lstStyle/>
            <a:p>
              <a:pPr>
                <a:defRPr/>
              </a:pPr>
              <a:r>
                <a:rPr lang="zh-CN" altLang="en-US" sz="1500" cap="all" dirty="0">
                  <a:ln w="9000" cmpd="sng">
                    <a:solidFill>
                      <a:schemeClr val="accent4">
                        <a:shade val="50000"/>
                        <a:satMod val="120000"/>
                      </a:schemeClr>
                    </a:solidFill>
                    <a:prstDash val="solid"/>
                  </a:ln>
                  <a:solidFill>
                    <a:srgbClr val="FF0000"/>
                  </a:solidFill>
                  <a:effectLst>
                    <a:reflection blurRad="12700" stA="28000" endPos="45000" dist="1000" dir="5400000" sy="-100000" algn="bl" rotWithShape="0"/>
                  </a:effectLst>
                  <a:latin typeface="+mn-ea"/>
                  <a:ea typeface="+mn-ea"/>
                </a:rPr>
                <a:t>合作共赢</a:t>
              </a:r>
            </a:p>
          </p:txBody>
        </p:sp>
      </p:grpSp>
    </p:spTree>
    <p:extLst>
      <p:ext uri="{BB962C8B-B14F-4D97-AF65-F5344CB8AC3E}">
        <p14:creationId xmlns:p14="http://schemas.microsoft.com/office/powerpoint/2010/main" val="2046261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19"/>
                                        </p:tgtEl>
                                        <p:attrNameLst>
                                          <p:attrName>style.visibility</p:attrName>
                                        </p:attrNameLst>
                                      </p:cBhvr>
                                      <p:to>
                                        <p:strVal val="visible"/>
                                      </p:to>
                                    </p:set>
                                  </p:childTnLst>
                                </p:cTn>
                              </p:par>
                            </p:childTnLst>
                          </p:cTn>
                        </p:par>
                        <p:par>
                          <p:cTn id="12" fill="hold">
                            <p:stCondLst>
                              <p:cond delay="500"/>
                            </p:stCondLst>
                            <p:childTnLst>
                              <p:par>
                                <p:cTn id="13" presetID="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ppt_x"/>
                                          </p:val>
                                        </p:tav>
                                        <p:tav tm="100000">
                                          <p:val>
                                            <p:strVal val="#ppt_x"/>
                                          </p:val>
                                        </p:tav>
                                      </p:tavLst>
                                    </p:anim>
                                    <p:anim calcmode="lin" valueType="num">
                                      <p:cBhvr additive="base">
                                        <p:cTn id="16" dur="500" fill="hold"/>
                                        <p:tgtEl>
                                          <p:spTgt spid="24"/>
                                        </p:tgtEl>
                                        <p:attrNameLst>
                                          <p:attrName>ppt_y</p:attrName>
                                        </p:attrNameLst>
                                      </p:cBhvr>
                                      <p:tavLst>
                                        <p:tav tm="0">
                                          <p:val>
                                            <p:strVal val="1+#ppt_h/2"/>
                                          </p:val>
                                        </p:tav>
                                        <p:tav tm="100000">
                                          <p:val>
                                            <p:strVal val="#ppt_y"/>
                                          </p:val>
                                        </p:tav>
                                      </p:tavLst>
                                    </p:anim>
                                  </p:childTnLst>
                                </p:cTn>
                              </p:par>
                            </p:childTnLst>
                          </p:cTn>
                        </p:par>
                        <p:par>
                          <p:cTn id="17" fill="hold">
                            <p:stCondLst>
                              <p:cond delay="1000"/>
                            </p:stCondLst>
                            <p:childTnLst>
                              <p:par>
                                <p:cTn id="18" presetID="6" presetClass="entr" presetSubtype="16"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circle(in)">
                                      <p:cBhvr>
                                        <p:cTn id="20" dur="500"/>
                                        <p:tgtEl>
                                          <p:spTgt spid="20"/>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circle(in)">
                                      <p:cBhvr>
                                        <p:cTn id="23" dur="250"/>
                                        <p:tgtEl>
                                          <p:spTgt spid="16"/>
                                        </p:tgtEl>
                                      </p:cBhvr>
                                    </p:animEffect>
                                  </p:childTnLst>
                                </p:cTn>
                              </p:par>
                            </p:childTnLst>
                          </p:cTn>
                        </p:par>
                        <p:par>
                          <p:cTn id="24" fill="hold">
                            <p:stCondLst>
                              <p:cond delay="1500"/>
                            </p:stCondLst>
                            <p:childTnLst>
                              <p:par>
                                <p:cTn id="25" presetID="2" presetClass="entr" presetSubtype="4" fill="hold" grpId="0" nodeType="afterEffect">
                                  <p:stCondLst>
                                    <p:cond delay="0"/>
                                  </p:stCondLst>
                                  <p:childTnLst>
                                    <p:set>
                                      <p:cBhvr>
                                        <p:cTn id="26" dur="1" fill="hold">
                                          <p:stCondLst>
                                            <p:cond delay="0"/>
                                          </p:stCondLst>
                                        </p:cTn>
                                        <p:tgtEl>
                                          <p:spTgt spid="14">
                                            <p:txEl>
                                              <p:pRg st="0" end="0"/>
                                            </p:txEl>
                                          </p:spTgt>
                                        </p:tgtEl>
                                        <p:attrNameLst>
                                          <p:attrName>style.visibility</p:attrName>
                                        </p:attrNameLst>
                                      </p:cBhvr>
                                      <p:to>
                                        <p:strVal val="visible"/>
                                      </p:to>
                                    </p:set>
                                    <p:anim calcmode="lin" valueType="num">
                                      <p:cBhvr additive="base">
                                        <p:cTn id="27" dur="25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28" dur="2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par>
                          <p:cTn id="29" fill="hold">
                            <p:stCondLst>
                              <p:cond delay="2000"/>
                            </p:stCondLst>
                            <p:childTnLst>
                              <p:par>
                                <p:cTn id="30" presetID="2" presetClass="entr" presetSubtype="4" fill="hold" grpId="0" nodeType="afterEffect">
                                  <p:stCondLst>
                                    <p:cond delay="0"/>
                                  </p:stCondLst>
                                  <p:childTnLst>
                                    <p:set>
                                      <p:cBhvr>
                                        <p:cTn id="31" dur="1" fill="hold">
                                          <p:stCondLst>
                                            <p:cond delay="0"/>
                                          </p:stCondLst>
                                        </p:cTn>
                                        <p:tgtEl>
                                          <p:spTgt spid="14">
                                            <p:txEl>
                                              <p:pRg st="1" end="1"/>
                                            </p:txEl>
                                          </p:spTgt>
                                        </p:tgtEl>
                                        <p:attrNameLst>
                                          <p:attrName>style.visibility</p:attrName>
                                        </p:attrNameLst>
                                      </p:cBhvr>
                                      <p:to>
                                        <p:strVal val="visible"/>
                                      </p:to>
                                    </p:set>
                                    <p:anim calcmode="lin" valueType="num">
                                      <p:cBhvr additive="base">
                                        <p:cTn id="32" dur="25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33" dur="25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par>
                          <p:cTn id="34" fill="hold">
                            <p:stCondLst>
                              <p:cond delay="2500"/>
                            </p:stCondLst>
                            <p:childTnLst>
                              <p:par>
                                <p:cTn id="35" presetID="6" presetClass="entr" presetSubtype="16"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circle(in)">
                                      <p:cBhvr>
                                        <p:cTn id="37" dur="500"/>
                                        <p:tgtEl>
                                          <p:spTgt spid="21"/>
                                        </p:tgtEl>
                                      </p:cBhvr>
                                    </p:animEffect>
                                  </p:childTnLst>
                                </p:cTn>
                              </p:par>
                              <p:par>
                                <p:cTn id="38" presetID="6" presetClass="entr" presetSubtype="16"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circle(in)">
                                      <p:cBhvr>
                                        <p:cTn id="40" dur="2000"/>
                                        <p:tgtEl>
                                          <p:spTgt spid="25"/>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p:cTn id="54" dur="500" fill="hold"/>
                                        <p:tgtEl>
                                          <p:spTgt spid="23"/>
                                        </p:tgtEl>
                                        <p:attrNameLst>
                                          <p:attrName>ppt_w</p:attrName>
                                        </p:attrNameLst>
                                      </p:cBhvr>
                                      <p:tavLst>
                                        <p:tav tm="0">
                                          <p:val>
                                            <p:fltVal val="0"/>
                                          </p:val>
                                        </p:tav>
                                        <p:tav tm="100000">
                                          <p:val>
                                            <p:strVal val="#ppt_w"/>
                                          </p:val>
                                        </p:tav>
                                      </p:tavLst>
                                    </p:anim>
                                    <p:anim calcmode="lin" valueType="num">
                                      <p:cBhvr>
                                        <p:cTn id="55" dur="500" fill="hold"/>
                                        <p:tgtEl>
                                          <p:spTgt spid="23"/>
                                        </p:tgtEl>
                                        <p:attrNameLst>
                                          <p:attrName>ppt_h</p:attrName>
                                        </p:attrNameLst>
                                      </p:cBhvr>
                                      <p:tavLst>
                                        <p:tav tm="0">
                                          <p:val>
                                            <p:fltVal val="0"/>
                                          </p:val>
                                        </p:tav>
                                        <p:tav tm="100000">
                                          <p:val>
                                            <p:strVal val="#ppt_h"/>
                                          </p:val>
                                        </p:tav>
                                      </p:tavLst>
                                    </p:anim>
                                    <p:animEffect transition="in" filter="fade">
                                      <p:cBhvr>
                                        <p:cTn id="56" dur="500"/>
                                        <p:tgtEl>
                                          <p:spTgt spid="23"/>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8"/>
                                        </p:tgtEl>
                                        <p:attrNameLst>
                                          <p:attrName>style.visibility</p:attrName>
                                        </p:attrNameLst>
                                      </p:cBhvr>
                                      <p:to>
                                        <p:strVal val="visible"/>
                                      </p:to>
                                    </p:set>
                                    <p:anim calcmode="lin" valueType="num">
                                      <p:cBhvr>
                                        <p:cTn id="59" dur="500" fill="hold"/>
                                        <p:tgtEl>
                                          <p:spTgt spid="18"/>
                                        </p:tgtEl>
                                        <p:attrNameLst>
                                          <p:attrName>ppt_w</p:attrName>
                                        </p:attrNameLst>
                                      </p:cBhvr>
                                      <p:tavLst>
                                        <p:tav tm="0">
                                          <p:val>
                                            <p:fltVal val="0"/>
                                          </p:val>
                                        </p:tav>
                                        <p:tav tm="100000">
                                          <p:val>
                                            <p:strVal val="#ppt_w"/>
                                          </p:val>
                                        </p:tav>
                                      </p:tavLst>
                                    </p:anim>
                                    <p:anim calcmode="lin" valueType="num">
                                      <p:cBhvr>
                                        <p:cTn id="60" dur="500" fill="hold"/>
                                        <p:tgtEl>
                                          <p:spTgt spid="18"/>
                                        </p:tgtEl>
                                        <p:attrNameLst>
                                          <p:attrName>ppt_h</p:attrName>
                                        </p:attrNameLst>
                                      </p:cBhvr>
                                      <p:tavLst>
                                        <p:tav tm="0">
                                          <p:val>
                                            <p:fltVal val="0"/>
                                          </p:val>
                                        </p:tav>
                                        <p:tav tm="100000">
                                          <p:val>
                                            <p:strVal val="#ppt_h"/>
                                          </p:val>
                                        </p:tav>
                                      </p:tavLst>
                                    </p:anim>
                                    <p:animEffect transition="in" filter="fade">
                                      <p:cBhvr>
                                        <p:cTn id="61" dur="500"/>
                                        <p:tgtEl>
                                          <p:spTgt spid="18"/>
                                        </p:tgtEl>
                                      </p:cBhvr>
                                    </p:animEffect>
                                  </p:childTnLst>
                                </p:cTn>
                              </p:par>
                            </p:childTnLst>
                          </p:cTn>
                        </p:par>
                        <p:par>
                          <p:cTn id="62" fill="hold">
                            <p:stCondLst>
                              <p:cond delay="3500"/>
                            </p:stCondLst>
                            <p:childTnLst>
                              <p:par>
                                <p:cTn id="63" presetID="2" presetClass="entr" presetSubtype="4" fill="hold" grpId="0" nodeType="afterEffect">
                                  <p:stCondLst>
                                    <p:cond delay="0"/>
                                  </p:stCondLst>
                                  <p:childTnLst>
                                    <p:set>
                                      <p:cBhvr>
                                        <p:cTn id="64" dur="1" fill="hold">
                                          <p:stCondLst>
                                            <p:cond delay="0"/>
                                          </p:stCondLst>
                                        </p:cTn>
                                        <p:tgtEl>
                                          <p:spTgt spid="30">
                                            <p:txEl>
                                              <p:pRg st="0" end="0"/>
                                            </p:txEl>
                                          </p:spTgt>
                                        </p:tgtEl>
                                        <p:attrNameLst>
                                          <p:attrName>style.visibility</p:attrName>
                                        </p:attrNameLst>
                                      </p:cBhvr>
                                      <p:to>
                                        <p:strVal val="visible"/>
                                      </p:to>
                                    </p:set>
                                    <p:anim calcmode="lin" valueType="num">
                                      <p:cBhvr additive="base">
                                        <p:cTn id="65" dur="25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66" dur="250" fill="hold"/>
                                        <p:tgtEl>
                                          <p:spTgt spid="30">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30">
                                            <p:txEl>
                                              <p:pRg st="1" end="1"/>
                                            </p:txEl>
                                          </p:spTgt>
                                        </p:tgtEl>
                                        <p:attrNameLst>
                                          <p:attrName>style.visibility</p:attrName>
                                        </p:attrNameLst>
                                      </p:cBhvr>
                                      <p:to>
                                        <p:strVal val="visible"/>
                                      </p:to>
                                    </p:set>
                                    <p:anim calcmode="lin" valueType="num">
                                      <p:cBhvr additive="base">
                                        <p:cTn id="69" dur="250" fill="hold"/>
                                        <p:tgtEl>
                                          <p:spTgt spid="30">
                                            <p:txEl>
                                              <p:pRg st="1" end="1"/>
                                            </p:txEl>
                                          </p:spTgt>
                                        </p:tgtEl>
                                        <p:attrNameLst>
                                          <p:attrName>ppt_x</p:attrName>
                                        </p:attrNameLst>
                                      </p:cBhvr>
                                      <p:tavLst>
                                        <p:tav tm="0">
                                          <p:val>
                                            <p:strVal val="#ppt_x"/>
                                          </p:val>
                                        </p:tav>
                                        <p:tav tm="100000">
                                          <p:val>
                                            <p:strVal val="#ppt_x"/>
                                          </p:val>
                                        </p:tav>
                                      </p:tavLst>
                                    </p:anim>
                                    <p:anim calcmode="lin" valueType="num">
                                      <p:cBhvr additive="base">
                                        <p:cTn id="70" dur="250" fill="hold"/>
                                        <p:tgtEl>
                                          <p:spTgt spid="30">
                                            <p:txEl>
                                              <p:pRg st="1" end="1"/>
                                            </p:tx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0">
                                            <p:txEl>
                                              <p:pRg st="2" end="2"/>
                                            </p:txEl>
                                          </p:spTgt>
                                        </p:tgtEl>
                                        <p:attrNameLst>
                                          <p:attrName>style.visibility</p:attrName>
                                        </p:attrNameLst>
                                      </p:cBhvr>
                                      <p:to>
                                        <p:strVal val="visible"/>
                                      </p:to>
                                    </p:set>
                                    <p:anim calcmode="lin" valueType="num">
                                      <p:cBhvr additive="base">
                                        <p:cTn id="73" dur="250" fill="hold"/>
                                        <p:tgtEl>
                                          <p:spTgt spid="30">
                                            <p:txEl>
                                              <p:pRg st="2" end="2"/>
                                            </p:txEl>
                                          </p:spTgt>
                                        </p:tgtEl>
                                        <p:attrNameLst>
                                          <p:attrName>ppt_x</p:attrName>
                                        </p:attrNameLst>
                                      </p:cBhvr>
                                      <p:tavLst>
                                        <p:tav tm="0">
                                          <p:val>
                                            <p:strVal val="#ppt_x"/>
                                          </p:val>
                                        </p:tav>
                                        <p:tav tm="100000">
                                          <p:val>
                                            <p:strVal val="#ppt_x"/>
                                          </p:val>
                                        </p:tav>
                                      </p:tavLst>
                                    </p:anim>
                                    <p:anim calcmode="lin" valueType="num">
                                      <p:cBhvr additive="base">
                                        <p:cTn id="74" dur="250" fill="hold"/>
                                        <p:tgtEl>
                                          <p:spTgt spid="3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5"/>
                                        </p:tgtEl>
                                        <p:attrNameLst>
                                          <p:attrName>style.visibility</p:attrName>
                                        </p:attrNameLst>
                                      </p:cBhvr>
                                      <p:to>
                                        <p:strVal val="visible"/>
                                      </p:to>
                                    </p:set>
                                  </p:childTnLst>
                                </p:cTn>
                              </p:par>
                            </p:childTnLst>
                          </p:cTn>
                        </p:par>
                        <p:par>
                          <p:cTn id="79" fill="hold">
                            <p:stCondLst>
                              <p:cond delay="0"/>
                            </p:stCondLst>
                            <p:childTnLst>
                              <p:par>
                                <p:cTn id="80" presetID="2" presetClass="entr" presetSubtype="4" fill="hold" nodeType="afterEffect">
                                  <p:stCondLst>
                                    <p:cond delay="0"/>
                                  </p:stCondLst>
                                  <p:childTnLst>
                                    <p:set>
                                      <p:cBhvr>
                                        <p:cTn id="81" dur="1" fill="hold">
                                          <p:stCondLst>
                                            <p:cond delay="0"/>
                                          </p:stCondLst>
                                        </p:cTn>
                                        <p:tgtEl>
                                          <p:spTgt spid="40"/>
                                        </p:tgtEl>
                                        <p:attrNameLst>
                                          <p:attrName>style.visibility</p:attrName>
                                        </p:attrNameLst>
                                      </p:cBhvr>
                                      <p:to>
                                        <p:strVal val="visible"/>
                                      </p:to>
                                    </p:set>
                                    <p:anim calcmode="lin" valueType="num">
                                      <p:cBhvr additive="base">
                                        <p:cTn id="82" dur="500" fill="hold"/>
                                        <p:tgtEl>
                                          <p:spTgt spid="40"/>
                                        </p:tgtEl>
                                        <p:attrNameLst>
                                          <p:attrName>ppt_x</p:attrName>
                                        </p:attrNameLst>
                                      </p:cBhvr>
                                      <p:tavLst>
                                        <p:tav tm="0">
                                          <p:val>
                                            <p:strVal val="#ppt_x"/>
                                          </p:val>
                                        </p:tav>
                                        <p:tav tm="100000">
                                          <p:val>
                                            <p:strVal val="#ppt_x"/>
                                          </p:val>
                                        </p:tav>
                                      </p:tavLst>
                                    </p:anim>
                                    <p:anim calcmode="lin" valueType="num">
                                      <p:cBhvr additive="base">
                                        <p:cTn id="83" dur="500" fill="hold"/>
                                        <p:tgtEl>
                                          <p:spTgt spid="40"/>
                                        </p:tgtEl>
                                        <p:attrNameLst>
                                          <p:attrName>ppt_y</p:attrName>
                                        </p:attrNameLst>
                                      </p:cBhvr>
                                      <p:tavLst>
                                        <p:tav tm="0">
                                          <p:val>
                                            <p:strVal val="1+#ppt_h/2"/>
                                          </p:val>
                                        </p:tav>
                                        <p:tav tm="100000">
                                          <p:val>
                                            <p:strVal val="#ppt_y"/>
                                          </p:val>
                                        </p:tav>
                                      </p:tavLst>
                                    </p:anim>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500" fill="hold"/>
                                        <p:tgtEl>
                                          <p:spTgt spid="41"/>
                                        </p:tgtEl>
                                        <p:attrNameLst>
                                          <p:attrName>ppt_x</p:attrName>
                                        </p:attrNameLst>
                                      </p:cBhvr>
                                      <p:tavLst>
                                        <p:tav tm="0">
                                          <p:val>
                                            <p:strVal val="#ppt_x"/>
                                          </p:val>
                                        </p:tav>
                                        <p:tav tm="100000">
                                          <p:val>
                                            <p:strVal val="#ppt_x"/>
                                          </p:val>
                                        </p:tav>
                                      </p:tavLst>
                                    </p:anim>
                                    <p:anim calcmode="lin" valueType="num">
                                      <p:cBhvr additive="base">
                                        <p:cTn id="87"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88" fill="hold">
                      <p:stCondLst>
                        <p:cond delay="indefinite"/>
                      </p:stCondLst>
                      <p:childTnLst>
                        <p:par>
                          <p:cTn id="89" fill="hold">
                            <p:stCondLst>
                              <p:cond delay="0"/>
                            </p:stCondLst>
                            <p:childTnLst>
                              <p:par>
                                <p:cTn id="90" presetID="2" presetClass="entr" presetSubtype="4" fill="hold" grpId="0" nodeType="clickEffect">
                                  <p:stCondLst>
                                    <p:cond delay="0"/>
                                  </p:stCondLst>
                                  <p:childTnLst>
                                    <p:set>
                                      <p:cBhvr>
                                        <p:cTn id="91" dur="1" fill="hold">
                                          <p:stCondLst>
                                            <p:cond delay="0"/>
                                          </p:stCondLst>
                                        </p:cTn>
                                        <p:tgtEl>
                                          <p:spTgt spid="3">
                                            <p:txEl>
                                              <p:pRg st="0" end="0"/>
                                            </p:txEl>
                                          </p:spTgt>
                                        </p:tgtEl>
                                        <p:attrNameLst>
                                          <p:attrName>style.visibility</p:attrName>
                                        </p:attrNameLst>
                                      </p:cBhvr>
                                      <p:to>
                                        <p:strVal val="visible"/>
                                      </p:to>
                                    </p:set>
                                    <p:anim calcmode="lin" valueType="num">
                                      <p:cBhvr additive="base">
                                        <p:cTn id="92"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93"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3">
                                            <p:txEl>
                                              <p:pRg st="1" end="1"/>
                                            </p:txEl>
                                          </p:spTgt>
                                        </p:tgtEl>
                                        <p:attrNameLst>
                                          <p:attrName>style.visibility</p:attrName>
                                        </p:attrNameLst>
                                      </p:cBhvr>
                                      <p:to>
                                        <p:strVal val="visible"/>
                                      </p:to>
                                    </p:set>
                                    <p:anim calcmode="lin" valueType="num">
                                      <p:cBhvr additive="base">
                                        <p:cTn id="96"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3">
                                            <p:txEl>
                                              <p:pRg st="1" end="1"/>
                                            </p:txEl>
                                          </p:spTgt>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3">
                                            <p:txEl>
                                              <p:pRg st="2" end="2"/>
                                            </p:txEl>
                                          </p:spTgt>
                                        </p:tgtEl>
                                        <p:attrNameLst>
                                          <p:attrName>style.visibility</p:attrName>
                                        </p:attrNameLst>
                                      </p:cBhvr>
                                      <p:to>
                                        <p:strVal val="visible"/>
                                      </p:to>
                                    </p:set>
                                    <p:anim calcmode="lin" valueType="num">
                                      <p:cBhvr additive="base">
                                        <p:cTn id="100"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02" presetID="2" presetClass="entr" presetSubtype="4" fill="hold" grpId="0" nodeType="withEffect">
                                  <p:stCondLst>
                                    <p:cond delay="0"/>
                                  </p:stCondLst>
                                  <p:childTnLst>
                                    <p:set>
                                      <p:cBhvr>
                                        <p:cTn id="103" dur="1" fill="hold">
                                          <p:stCondLst>
                                            <p:cond delay="0"/>
                                          </p:stCondLst>
                                        </p:cTn>
                                        <p:tgtEl>
                                          <p:spTgt spid="3">
                                            <p:txEl>
                                              <p:pRg st="3" end="3"/>
                                            </p:txEl>
                                          </p:spTgt>
                                        </p:tgtEl>
                                        <p:attrNameLst>
                                          <p:attrName>style.visibility</p:attrName>
                                        </p:attrNameLst>
                                      </p:cBhvr>
                                      <p:to>
                                        <p:strVal val="visible"/>
                                      </p:to>
                                    </p:set>
                                    <p:anim calcmode="lin" valueType="num">
                                      <p:cBhvr additive="base">
                                        <p:cTn id="104"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
                                            <p:txEl>
                                              <p:pRg st="3" end="3"/>
                                            </p:txEl>
                                          </p:spTgt>
                                        </p:tgtEl>
                                        <p:attrNameLst>
                                          <p:attrName>ppt_y</p:attrName>
                                        </p:attrNameLst>
                                      </p:cBhvr>
                                      <p:tavLst>
                                        <p:tav tm="0">
                                          <p:val>
                                            <p:strVal val="1+#ppt_h/2"/>
                                          </p:val>
                                        </p:tav>
                                        <p:tav tm="100000">
                                          <p:val>
                                            <p:strVal val="#ppt_y"/>
                                          </p:val>
                                        </p:tav>
                                      </p:tavLst>
                                    </p:anim>
                                  </p:childTnLst>
                                </p:cTn>
                              </p:par>
                              <p:par>
                                <p:cTn id="106" presetID="2" presetClass="entr" presetSubtype="4" fill="hold" grpId="0" nodeType="withEffect">
                                  <p:stCondLst>
                                    <p:cond delay="0"/>
                                  </p:stCondLst>
                                  <p:childTnLst>
                                    <p:set>
                                      <p:cBhvr>
                                        <p:cTn id="107" dur="1" fill="hold">
                                          <p:stCondLst>
                                            <p:cond delay="0"/>
                                          </p:stCondLst>
                                        </p:cTn>
                                        <p:tgtEl>
                                          <p:spTgt spid="3">
                                            <p:txEl>
                                              <p:pRg st="4" end="4"/>
                                            </p:txEl>
                                          </p:spTgt>
                                        </p:tgtEl>
                                        <p:attrNameLst>
                                          <p:attrName>style.visibility</p:attrName>
                                        </p:attrNameLst>
                                      </p:cBhvr>
                                      <p:to>
                                        <p:strVal val="visible"/>
                                      </p:to>
                                    </p:set>
                                    <p:anim calcmode="lin" valueType="num">
                                      <p:cBhvr additive="base">
                                        <p:cTn id="108"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09"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4" grpId="0" uiExpand="1" build="p"/>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30" grpId="0" uiExpand="1" build="p"/>
    </p:bldLst>
  </p:timing>
</p:sld>
</file>

<file path=ppt/slides/slide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1618" name="Rectangle 2">
            <a:extLst>
              <a:ext uri="{FF2B5EF4-FFF2-40B4-BE49-F238E27FC236}">
                <a16:creationId xmlns:a16="http://schemas.microsoft.com/office/drawing/2014/main" id="{C930DE53-87F9-4863-B399-078EFD9E5B11}"/>
              </a:ext>
            </a:extLst>
          </p:cNvPr>
          <p:cNvSpPr>
            <a:spLocks noGrp="1" noChangeArrowheads="1"/>
          </p:cNvSpPr>
          <p:nvPr>
            <p:ph idx="1"/>
          </p:nvPr>
        </p:nvSpPr>
        <p:spPr>
          <a:xfrm>
            <a:off x="228600" y="764704"/>
            <a:ext cx="8686800" cy="5694040"/>
          </a:xfrm>
        </p:spPr>
        <p:txBody>
          <a:bodyPr/>
          <a:lstStyle/>
          <a:p>
            <a:pPr eaLnBrk="1" hangingPunct="1"/>
            <a:r>
              <a:rPr lang="zh-CN" altLang="en-US" dirty="0">
                <a:solidFill>
                  <a:srgbClr val="FF3300"/>
                </a:solidFill>
              </a:rPr>
              <a:t>基于合作增值性和实力</a:t>
            </a:r>
          </a:p>
        </p:txBody>
      </p:sp>
      <p:sp>
        <p:nvSpPr>
          <p:cNvPr id="2444291" name="Rectangle 3">
            <a:extLst>
              <a:ext uri="{FF2B5EF4-FFF2-40B4-BE49-F238E27FC236}">
                <a16:creationId xmlns:a16="http://schemas.microsoft.com/office/drawing/2014/main" id="{8FB9C72C-FAAF-457E-8DDE-F98FA4630515}"/>
              </a:ext>
            </a:extLst>
          </p:cNvPr>
          <p:cNvSpPr>
            <a:spLocks noGrp="1" noChangeArrowheads="1"/>
          </p:cNvSpPr>
          <p:nvPr>
            <p:ph type="title"/>
          </p:nvPr>
        </p:nvSpPr>
        <p:spPr/>
        <p:txBody>
          <a:bodyPr/>
          <a:lstStyle/>
          <a:p>
            <a:pPr eaLnBrk="1" hangingPunct="1">
              <a:defRPr/>
            </a:pPr>
            <a:r>
              <a:rPr kumimoji="1" lang="zh-CN" altLang="en-US" dirty="0"/>
              <a:t>第五节</a:t>
            </a:r>
            <a:r>
              <a:rPr kumimoji="1" lang="en-US" altLang="zh-CN" dirty="0"/>
              <a:t>  </a:t>
            </a:r>
            <a:r>
              <a:rPr kumimoji="1" lang="zh-CN" altLang="en-US" dirty="0"/>
              <a:t>供应链合作关系</a:t>
            </a:r>
          </a:p>
        </p:txBody>
      </p:sp>
      <p:grpSp>
        <p:nvGrpSpPr>
          <p:cNvPr id="2444292" name="Group 4">
            <a:extLst>
              <a:ext uri="{FF2B5EF4-FFF2-40B4-BE49-F238E27FC236}">
                <a16:creationId xmlns:a16="http://schemas.microsoft.com/office/drawing/2014/main" id="{20BBC2AB-7A7A-4DA6-834E-9354E8447D17}"/>
              </a:ext>
            </a:extLst>
          </p:cNvPr>
          <p:cNvGrpSpPr>
            <a:grpSpLocks/>
          </p:cNvGrpSpPr>
          <p:nvPr/>
        </p:nvGrpSpPr>
        <p:grpSpPr bwMode="auto">
          <a:xfrm>
            <a:off x="3851920" y="738560"/>
            <a:ext cx="4776788" cy="3206750"/>
            <a:chOff x="405" y="1734"/>
            <a:chExt cx="3009" cy="1647"/>
          </a:xfrm>
        </p:grpSpPr>
        <p:sp>
          <p:nvSpPr>
            <p:cNvPr id="111621" name="Line 5">
              <a:extLst>
                <a:ext uri="{FF2B5EF4-FFF2-40B4-BE49-F238E27FC236}">
                  <a16:creationId xmlns:a16="http://schemas.microsoft.com/office/drawing/2014/main" id="{D89CC9BF-DCC5-44E3-8EA3-D1DEB69D6052}"/>
                </a:ext>
              </a:extLst>
            </p:cNvPr>
            <p:cNvSpPr>
              <a:spLocks noChangeShapeType="1"/>
            </p:cNvSpPr>
            <p:nvPr/>
          </p:nvSpPr>
          <p:spPr bwMode="auto">
            <a:xfrm flipV="1">
              <a:off x="657" y="1859"/>
              <a:ext cx="0" cy="129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22" name="Line 6">
              <a:extLst>
                <a:ext uri="{FF2B5EF4-FFF2-40B4-BE49-F238E27FC236}">
                  <a16:creationId xmlns:a16="http://schemas.microsoft.com/office/drawing/2014/main" id="{3CB0C15F-A4D1-46C0-9379-909A6CE37229}"/>
                </a:ext>
              </a:extLst>
            </p:cNvPr>
            <p:cNvSpPr>
              <a:spLocks noChangeShapeType="1"/>
            </p:cNvSpPr>
            <p:nvPr/>
          </p:nvSpPr>
          <p:spPr bwMode="auto">
            <a:xfrm>
              <a:off x="657" y="3156"/>
              <a:ext cx="2246"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endParaRPr lang="zh-CN" altLang="en-US"/>
            </a:p>
          </p:txBody>
        </p:sp>
        <p:sp>
          <p:nvSpPr>
            <p:cNvPr id="111623" name="Line 7">
              <a:extLst>
                <a:ext uri="{FF2B5EF4-FFF2-40B4-BE49-F238E27FC236}">
                  <a16:creationId xmlns:a16="http://schemas.microsoft.com/office/drawing/2014/main" id="{7DF462B7-8D25-425C-92E9-C8BD5E15D1CE}"/>
                </a:ext>
              </a:extLst>
            </p:cNvPr>
            <p:cNvSpPr>
              <a:spLocks noChangeShapeType="1"/>
            </p:cNvSpPr>
            <p:nvPr/>
          </p:nvSpPr>
          <p:spPr bwMode="auto">
            <a:xfrm>
              <a:off x="657" y="2588"/>
              <a:ext cx="2042" cy="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624" name="Line 8">
              <a:extLst>
                <a:ext uri="{FF2B5EF4-FFF2-40B4-BE49-F238E27FC236}">
                  <a16:creationId xmlns:a16="http://schemas.microsoft.com/office/drawing/2014/main" id="{FB391B24-C9BB-43FD-A97F-A5BCBF61AF2C}"/>
                </a:ext>
              </a:extLst>
            </p:cNvPr>
            <p:cNvSpPr>
              <a:spLocks noChangeShapeType="1"/>
            </p:cNvSpPr>
            <p:nvPr/>
          </p:nvSpPr>
          <p:spPr bwMode="auto">
            <a:xfrm>
              <a:off x="1678" y="2021"/>
              <a:ext cx="0" cy="113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625" name="Text Box 9">
              <a:extLst>
                <a:ext uri="{FF2B5EF4-FFF2-40B4-BE49-F238E27FC236}">
                  <a16:creationId xmlns:a16="http://schemas.microsoft.com/office/drawing/2014/main" id="{9331429D-0A36-40C9-B2EA-781FEF678E91}"/>
                </a:ext>
              </a:extLst>
            </p:cNvPr>
            <p:cNvSpPr txBox="1">
              <a:spLocks noChangeArrowheads="1"/>
            </p:cNvSpPr>
            <p:nvPr/>
          </p:nvSpPr>
          <p:spPr bwMode="auto">
            <a:xfrm>
              <a:off x="793" y="2141"/>
              <a:ext cx="681" cy="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a:t>有影响力的</a:t>
              </a:r>
              <a:endParaRPr lang="en-US" altLang="zh-CN" sz="1600" b="1"/>
            </a:p>
            <a:p>
              <a:pPr algn="ctr">
                <a:lnSpc>
                  <a:spcPct val="96000"/>
                </a:lnSpc>
                <a:spcBef>
                  <a:spcPct val="20000"/>
                </a:spcBef>
              </a:pPr>
              <a:r>
                <a:rPr lang="zh-CN" altLang="en-US" sz="1600" b="1"/>
                <a:t>合作伙伴</a:t>
              </a:r>
              <a:endParaRPr lang="en-US" altLang="zh-CN" sz="1600" b="1"/>
            </a:p>
            <a:p>
              <a:pPr algn="ctr">
                <a:lnSpc>
                  <a:spcPct val="96000"/>
                </a:lnSpc>
                <a:spcBef>
                  <a:spcPct val="20000"/>
                </a:spcBef>
              </a:pPr>
              <a:r>
                <a:rPr lang="en-US" altLang="zh-CN" sz="1600" b="1"/>
                <a:t>(</a:t>
              </a:r>
              <a:r>
                <a:rPr lang="zh-CN" altLang="en-US"/>
                <a:t>理想伙伴</a:t>
              </a:r>
              <a:r>
                <a:rPr lang="en-US" altLang="zh-CN"/>
                <a:t>)</a:t>
              </a:r>
            </a:p>
          </p:txBody>
        </p:sp>
        <p:sp>
          <p:nvSpPr>
            <p:cNvPr id="111626" name="Text Box 10">
              <a:extLst>
                <a:ext uri="{FF2B5EF4-FFF2-40B4-BE49-F238E27FC236}">
                  <a16:creationId xmlns:a16="http://schemas.microsoft.com/office/drawing/2014/main" id="{2D057EFB-A603-4F04-9594-5CE8856F0CD1}"/>
                </a:ext>
              </a:extLst>
            </p:cNvPr>
            <p:cNvSpPr txBox="1">
              <a:spLocks noChangeArrowheads="1"/>
            </p:cNvSpPr>
            <p:nvPr/>
          </p:nvSpPr>
          <p:spPr bwMode="auto">
            <a:xfrm>
              <a:off x="1746" y="2171"/>
              <a:ext cx="850"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a:t>战略性合作</a:t>
              </a:r>
              <a:endParaRPr lang="en-US" altLang="zh-CN" sz="1600" b="1"/>
            </a:p>
            <a:p>
              <a:pPr algn="ctr">
                <a:lnSpc>
                  <a:spcPct val="96000"/>
                </a:lnSpc>
                <a:spcBef>
                  <a:spcPct val="20000"/>
                </a:spcBef>
              </a:pPr>
              <a:r>
                <a:rPr lang="zh-CN" altLang="en-US" sz="1600" b="1"/>
                <a:t>伙伴</a:t>
              </a:r>
              <a:endParaRPr lang="en-US" altLang="zh-CN" sz="1600" b="1"/>
            </a:p>
            <a:p>
              <a:pPr algn="ctr">
                <a:lnSpc>
                  <a:spcPct val="96000"/>
                </a:lnSpc>
                <a:spcBef>
                  <a:spcPct val="20000"/>
                </a:spcBef>
              </a:pPr>
              <a:r>
                <a:rPr lang="en-US" altLang="zh-CN"/>
                <a:t>(</a:t>
              </a:r>
              <a:r>
                <a:rPr lang="zh-CN" altLang="en-US"/>
                <a:t>最理想伙伴</a:t>
              </a:r>
              <a:r>
                <a:rPr lang="en-US" altLang="zh-CN"/>
                <a:t>)</a:t>
              </a:r>
              <a:endParaRPr lang="en-US" altLang="zh-CN" sz="1600" b="1">
                <a:ea typeface="黑体" panose="02010609060101010101" pitchFamily="49" charset="-122"/>
              </a:endParaRPr>
            </a:p>
          </p:txBody>
        </p:sp>
        <p:sp>
          <p:nvSpPr>
            <p:cNvPr id="111627" name="Text Box 11">
              <a:extLst>
                <a:ext uri="{FF2B5EF4-FFF2-40B4-BE49-F238E27FC236}">
                  <a16:creationId xmlns:a16="http://schemas.microsoft.com/office/drawing/2014/main" id="{F67149F3-0BA8-45A3-93BC-86478D442F30}"/>
                </a:ext>
              </a:extLst>
            </p:cNvPr>
            <p:cNvSpPr txBox="1">
              <a:spLocks noChangeArrowheads="1"/>
            </p:cNvSpPr>
            <p:nvPr/>
          </p:nvSpPr>
          <p:spPr bwMode="auto">
            <a:xfrm>
              <a:off x="748" y="2707"/>
              <a:ext cx="836" cy="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a:t>普通伙伴</a:t>
              </a:r>
              <a:endParaRPr lang="en-US" altLang="zh-CN" sz="1600" b="1"/>
            </a:p>
            <a:p>
              <a:pPr algn="ctr">
                <a:lnSpc>
                  <a:spcPct val="96000"/>
                </a:lnSpc>
                <a:spcBef>
                  <a:spcPct val="20000"/>
                </a:spcBef>
              </a:pPr>
              <a:r>
                <a:rPr lang="zh-CN" altLang="en-US" sz="1600" b="1"/>
                <a:t>关系</a:t>
              </a:r>
              <a:endParaRPr lang="en-US" altLang="zh-CN" sz="1600" b="1"/>
            </a:p>
            <a:p>
              <a:pPr algn="ctr">
                <a:lnSpc>
                  <a:spcPct val="96000"/>
                </a:lnSpc>
                <a:spcBef>
                  <a:spcPct val="20000"/>
                </a:spcBef>
              </a:pPr>
              <a:r>
                <a:rPr lang="en-US" altLang="zh-CN" b="1"/>
                <a:t>(</a:t>
              </a:r>
              <a:r>
                <a:rPr lang="zh-CN" altLang="en-US"/>
                <a:t>非理想性合作</a:t>
              </a:r>
              <a:r>
                <a:rPr lang="en-US" altLang="zh-CN" b="1"/>
                <a:t>)</a:t>
              </a:r>
            </a:p>
          </p:txBody>
        </p:sp>
        <p:sp>
          <p:nvSpPr>
            <p:cNvPr id="111628" name="Text Box 12">
              <a:extLst>
                <a:ext uri="{FF2B5EF4-FFF2-40B4-BE49-F238E27FC236}">
                  <a16:creationId xmlns:a16="http://schemas.microsoft.com/office/drawing/2014/main" id="{6BCF6716-77CD-4823-B743-8329841664A2}"/>
                </a:ext>
              </a:extLst>
            </p:cNvPr>
            <p:cNvSpPr txBox="1">
              <a:spLocks noChangeArrowheads="1"/>
            </p:cNvSpPr>
            <p:nvPr/>
          </p:nvSpPr>
          <p:spPr bwMode="auto">
            <a:xfrm>
              <a:off x="1701" y="2714"/>
              <a:ext cx="998" cy="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a:t>竞争性</a:t>
              </a:r>
              <a:r>
                <a:rPr lang="en-US" altLang="zh-CN" sz="1600" b="1"/>
                <a:t>/</a:t>
              </a:r>
              <a:r>
                <a:rPr lang="zh-CN" altLang="en-US" sz="1600" b="1"/>
                <a:t>技术性</a:t>
              </a:r>
              <a:endParaRPr lang="en-US" altLang="zh-CN" sz="1600" b="1"/>
            </a:p>
            <a:p>
              <a:pPr algn="ctr">
                <a:lnSpc>
                  <a:spcPct val="96000"/>
                </a:lnSpc>
                <a:spcBef>
                  <a:spcPct val="20000"/>
                </a:spcBef>
              </a:pPr>
              <a:r>
                <a:rPr lang="zh-CN" altLang="en-US" sz="1600" b="1"/>
                <a:t>合作伙伴</a:t>
              </a:r>
              <a:endParaRPr lang="en-US" altLang="zh-CN" sz="1600" b="1"/>
            </a:p>
            <a:p>
              <a:pPr algn="ctr">
                <a:lnSpc>
                  <a:spcPct val="96000"/>
                </a:lnSpc>
                <a:spcBef>
                  <a:spcPct val="20000"/>
                </a:spcBef>
              </a:pPr>
              <a:r>
                <a:rPr lang="zh-CN" altLang="en-US"/>
                <a:t>竞争对手或理想合作</a:t>
              </a:r>
              <a:r>
                <a:rPr lang="en-US" altLang="zh-CN"/>
                <a:t>    </a:t>
              </a:r>
            </a:p>
          </p:txBody>
        </p:sp>
        <p:sp>
          <p:nvSpPr>
            <p:cNvPr id="111629" name="Text Box 13">
              <a:extLst>
                <a:ext uri="{FF2B5EF4-FFF2-40B4-BE49-F238E27FC236}">
                  <a16:creationId xmlns:a16="http://schemas.microsoft.com/office/drawing/2014/main" id="{4BC46882-E610-458C-8225-28CEA8A7B618}"/>
                </a:ext>
              </a:extLst>
            </p:cNvPr>
            <p:cNvSpPr txBox="1">
              <a:spLocks noChangeArrowheads="1"/>
            </p:cNvSpPr>
            <p:nvPr/>
          </p:nvSpPr>
          <p:spPr bwMode="auto">
            <a:xfrm>
              <a:off x="405" y="1734"/>
              <a:ext cx="511"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a:ea typeface="黑体" panose="02010609060101010101" pitchFamily="49" charset="-122"/>
                </a:rPr>
                <a:t>增值率</a:t>
              </a:r>
            </a:p>
          </p:txBody>
        </p:sp>
        <p:sp>
          <p:nvSpPr>
            <p:cNvPr id="111630" name="Text Box 14">
              <a:extLst>
                <a:ext uri="{FF2B5EF4-FFF2-40B4-BE49-F238E27FC236}">
                  <a16:creationId xmlns:a16="http://schemas.microsoft.com/office/drawing/2014/main" id="{E8100BD7-0D5D-4329-B8F5-C31D86985CD4}"/>
                </a:ext>
              </a:extLst>
            </p:cNvPr>
            <p:cNvSpPr txBox="1">
              <a:spLocks noChangeArrowheads="1"/>
            </p:cNvSpPr>
            <p:nvPr/>
          </p:nvSpPr>
          <p:spPr bwMode="auto">
            <a:xfrm>
              <a:off x="2903" y="3088"/>
              <a:ext cx="511"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8000" tIns="0" rIns="1800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600" b="1" dirty="0">
                  <a:ea typeface="黑体" panose="02010609060101010101" pitchFamily="49" charset="-122"/>
                </a:rPr>
                <a:t>竞争力</a:t>
              </a:r>
            </a:p>
          </p:txBody>
        </p:sp>
        <p:sp>
          <p:nvSpPr>
            <p:cNvPr id="111631" name="Text Box 15">
              <a:extLst>
                <a:ext uri="{FF2B5EF4-FFF2-40B4-BE49-F238E27FC236}">
                  <a16:creationId xmlns:a16="http://schemas.microsoft.com/office/drawing/2014/main" id="{BA9F6791-C2D5-45DE-941D-84F338456D37}"/>
                </a:ext>
              </a:extLst>
            </p:cNvPr>
            <p:cNvSpPr txBox="1">
              <a:spLocks noChangeArrowheads="1"/>
            </p:cNvSpPr>
            <p:nvPr/>
          </p:nvSpPr>
          <p:spPr bwMode="auto">
            <a:xfrm>
              <a:off x="426" y="2102"/>
              <a:ext cx="20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800" b="1">
                  <a:ea typeface="黑体" panose="02010609060101010101" pitchFamily="49" charset="-122"/>
                </a:rPr>
                <a:t>高</a:t>
              </a:r>
            </a:p>
          </p:txBody>
        </p:sp>
        <p:sp>
          <p:nvSpPr>
            <p:cNvPr id="111632" name="Text Box 16">
              <a:extLst>
                <a:ext uri="{FF2B5EF4-FFF2-40B4-BE49-F238E27FC236}">
                  <a16:creationId xmlns:a16="http://schemas.microsoft.com/office/drawing/2014/main" id="{3A50450F-D75C-4712-BA27-027FC76EFF15}"/>
                </a:ext>
              </a:extLst>
            </p:cNvPr>
            <p:cNvSpPr txBox="1">
              <a:spLocks noChangeArrowheads="1"/>
            </p:cNvSpPr>
            <p:nvPr/>
          </p:nvSpPr>
          <p:spPr bwMode="auto">
            <a:xfrm>
              <a:off x="424" y="2751"/>
              <a:ext cx="2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800" b="1" dirty="0">
                  <a:ea typeface="黑体" panose="02010609060101010101" pitchFamily="49" charset="-122"/>
                </a:rPr>
                <a:t>低</a:t>
              </a:r>
            </a:p>
          </p:txBody>
        </p:sp>
        <p:sp>
          <p:nvSpPr>
            <p:cNvPr id="111633" name="Text Box 17">
              <a:extLst>
                <a:ext uri="{FF2B5EF4-FFF2-40B4-BE49-F238E27FC236}">
                  <a16:creationId xmlns:a16="http://schemas.microsoft.com/office/drawing/2014/main" id="{63B29633-A419-4491-87B9-61F053AC677D}"/>
                </a:ext>
              </a:extLst>
            </p:cNvPr>
            <p:cNvSpPr txBox="1">
              <a:spLocks noChangeArrowheads="1"/>
            </p:cNvSpPr>
            <p:nvPr/>
          </p:nvSpPr>
          <p:spPr bwMode="auto">
            <a:xfrm>
              <a:off x="1168" y="3219"/>
              <a:ext cx="204"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800" b="1">
                  <a:ea typeface="黑体" panose="02010609060101010101" pitchFamily="49" charset="-122"/>
                </a:rPr>
                <a:t>小</a:t>
              </a:r>
            </a:p>
          </p:txBody>
        </p:sp>
        <p:sp>
          <p:nvSpPr>
            <p:cNvPr id="111634" name="Text Box 18">
              <a:extLst>
                <a:ext uri="{FF2B5EF4-FFF2-40B4-BE49-F238E27FC236}">
                  <a16:creationId xmlns:a16="http://schemas.microsoft.com/office/drawing/2014/main" id="{1A02F902-A0D3-4F3E-9C21-341F0726E800}"/>
                </a:ext>
              </a:extLst>
            </p:cNvPr>
            <p:cNvSpPr txBox="1">
              <a:spLocks noChangeArrowheads="1"/>
            </p:cNvSpPr>
            <p:nvPr/>
          </p:nvSpPr>
          <p:spPr bwMode="auto">
            <a:xfrm>
              <a:off x="2188" y="3206"/>
              <a:ext cx="204" cy="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lgn="ctr">
                <a:lnSpc>
                  <a:spcPct val="96000"/>
                </a:lnSpc>
                <a:spcBef>
                  <a:spcPct val="20000"/>
                </a:spcBef>
              </a:pPr>
              <a:r>
                <a:rPr lang="zh-CN" altLang="en-US" sz="1800" b="1">
                  <a:ea typeface="黑体" panose="02010609060101010101" pitchFamily="49" charset="-122"/>
                </a:rPr>
                <a:t>大</a:t>
              </a:r>
            </a:p>
          </p:txBody>
        </p:sp>
        <p:sp>
          <p:nvSpPr>
            <p:cNvPr id="111635" name="Line 19">
              <a:extLst>
                <a:ext uri="{FF2B5EF4-FFF2-40B4-BE49-F238E27FC236}">
                  <a16:creationId xmlns:a16="http://schemas.microsoft.com/office/drawing/2014/main" id="{1972BAFC-32D3-4702-81A5-587A18E3D160}"/>
                </a:ext>
              </a:extLst>
            </p:cNvPr>
            <p:cNvSpPr>
              <a:spLocks noChangeShapeType="1"/>
            </p:cNvSpPr>
            <p:nvPr/>
          </p:nvSpPr>
          <p:spPr bwMode="auto">
            <a:xfrm>
              <a:off x="2699" y="2021"/>
              <a:ext cx="0" cy="113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sp>
          <p:nvSpPr>
            <p:cNvPr id="111636" name="Line 20">
              <a:extLst>
                <a:ext uri="{FF2B5EF4-FFF2-40B4-BE49-F238E27FC236}">
                  <a16:creationId xmlns:a16="http://schemas.microsoft.com/office/drawing/2014/main" id="{DEACA72E-482E-4006-BFDD-92C23E39E716}"/>
                </a:ext>
              </a:extLst>
            </p:cNvPr>
            <p:cNvSpPr>
              <a:spLocks noChangeShapeType="1"/>
            </p:cNvSpPr>
            <p:nvPr/>
          </p:nvSpPr>
          <p:spPr bwMode="auto">
            <a:xfrm>
              <a:off x="657" y="2021"/>
              <a:ext cx="204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21" name="Rectangle 21">
            <a:extLst>
              <a:ext uri="{FF2B5EF4-FFF2-40B4-BE49-F238E27FC236}">
                <a16:creationId xmlns:a16="http://schemas.microsoft.com/office/drawing/2014/main" id="{F3F6FA98-8515-4B74-99EA-8E53DBD46992}"/>
              </a:ext>
            </a:extLst>
          </p:cNvPr>
          <p:cNvSpPr>
            <a:spLocks noChangeArrowheads="1"/>
          </p:cNvSpPr>
          <p:nvPr/>
        </p:nvSpPr>
        <p:spPr bwMode="auto">
          <a:xfrm>
            <a:off x="228600" y="3342580"/>
            <a:ext cx="30241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1200">
                <a:solidFill>
                  <a:schemeClr val="tx1"/>
                </a:solidFill>
                <a:latin typeface="Times New Roman" panose="02020603050405020304" pitchFamily="18" charset="0"/>
                <a:ea typeface="宋体" panose="02010600030101010101" pitchFamily="2" charset="-122"/>
              </a:defRPr>
            </a:lvl1pPr>
            <a:lvl2pPr>
              <a:defRPr sz="1200">
                <a:solidFill>
                  <a:schemeClr val="tx1"/>
                </a:solidFill>
                <a:latin typeface="Times New Roman" panose="02020603050405020304" pitchFamily="18" charset="0"/>
                <a:ea typeface="宋体" panose="02010600030101010101" pitchFamily="2" charset="-122"/>
              </a:defRPr>
            </a:lvl2pPr>
            <a:lvl3pPr>
              <a:defRPr sz="1200">
                <a:solidFill>
                  <a:schemeClr val="tx1"/>
                </a:solidFill>
                <a:latin typeface="Times New Roman" panose="02020603050405020304" pitchFamily="18" charset="0"/>
                <a:ea typeface="宋体" panose="02010600030101010101" pitchFamily="2" charset="-122"/>
              </a:defRPr>
            </a:lvl3pPr>
            <a:lvl4pPr>
              <a:defRPr sz="1200">
                <a:solidFill>
                  <a:schemeClr val="tx1"/>
                </a:solidFill>
                <a:latin typeface="Times New Roman" panose="02020603050405020304" pitchFamily="18" charset="0"/>
                <a:ea typeface="宋体" panose="02010600030101010101" pitchFamily="2" charset="-122"/>
              </a:defRPr>
            </a:lvl4pPr>
            <a:lvl5pPr>
              <a:defRPr sz="1200">
                <a:solidFill>
                  <a:schemeClr val="tx1"/>
                </a:solidFill>
                <a:latin typeface="Times New Roman" panose="02020603050405020304" pitchFamily="18" charset="0"/>
                <a:ea typeface="宋体" panose="02010600030101010101" pitchFamily="2" charset="-122"/>
              </a:defRPr>
            </a:lvl5pPr>
            <a:lvl6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6pPr>
            <a:lvl7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7pPr>
            <a:lvl8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8pPr>
            <a:lvl9pPr fontAlgn="base">
              <a:spcBef>
                <a:spcPct val="0"/>
              </a:spcBef>
              <a:spcAft>
                <a:spcPct val="0"/>
              </a:spcAft>
              <a:defRPr sz="1200">
                <a:solidFill>
                  <a:schemeClr val="tx1"/>
                </a:solidFill>
                <a:latin typeface="Times New Roman" panose="02020603050405020304" pitchFamily="18" charset="0"/>
                <a:ea typeface="宋体" panose="02010600030101010101" pitchFamily="2" charset="-122"/>
              </a:defRPr>
            </a:lvl9pPr>
          </a:lstStyle>
          <a:p>
            <a:pPr>
              <a:spcBef>
                <a:spcPct val="20000"/>
              </a:spcBef>
              <a:buClr>
                <a:srgbClr val="FF0000"/>
              </a:buClr>
              <a:buFontTx/>
              <a:buChar char="•"/>
            </a:pPr>
            <a:r>
              <a:rPr lang="zh-CN" altLang="en-US" sz="2600" b="1" dirty="0">
                <a:solidFill>
                  <a:srgbClr val="FF3300"/>
                </a:solidFill>
                <a:ea typeface="黑体" panose="02010609060101010101" pitchFamily="49" charset="-122"/>
              </a:rPr>
              <a:t>合作的影响因素</a:t>
            </a:r>
            <a:endParaRPr lang="zh-CN" altLang="en-US" sz="1600" dirty="0">
              <a:latin typeface="黑体" panose="02010609060101010101" pitchFamily="49" charset="-122"/>
              <a:ea typeface="黑体" panose="02010609060101010101" pitchFamily="49" charset="-122"/>
            </a:endParaRPr>
          </a:p>
        </p:txBody>
      </p:sp>
      <p:grpSp>
        <p:nvGrpSpPr>
          <p:cNvPr id="22" name="组合 29">
            <a:extLst>
              <a:ext uri="{FF2B5EF4-FFF2-40B4-BE49-F238E27FC236}">
                <a16:creationId xmlns:a16="http://schemas.microsoft.com/office/drawing/2014/main" id="{566C94A5-3BDD-4E52-BDD8-E4F1F49F3122}"/>
              </a:ext>
            </a:extLst>
          </p:cNvPr>
          <p:cNvGrpSpPr>
            <a:grpSpLocks/>
          </p:cNvGrpSpPr>
          <p:nvPr/>
        </p:nvGrpSpPr>
        <p:grpSpPr bwMode="auto">
          <a:xfrm>
            <a:off x="3003786" y="3961998"/>
            <a:ext cx="5528654" cy="2522890"/>
            <a:chOff x="2882208" y="2007407"/>
            <a:chExt cx="6427584" cy="3294377"/>
          </a:xfrm>
        </p:grpSpPr>
        <p:sp>
          <p:nvSpPr>
            <p:cNvPr id="23" name="AutoShape 23">
              <a:extLst>
                <a:ext uri="{FF2B5EF4-FFF2-40B4-BE49-F238E27FC236}">
                  <a16:creationId xmlns:a16="http://schemas.microsoft.com/office/drawing/2014/main" id="{E3F4353B-E454-4BC9-81A2-70A0712D0D9F}"/>
                </a:ext>
              </a:extLst>
            </p:cNvPr>
            <p:cNvSpPr>
              <a:spLocks noChangeAspect="1" noChangeArrowheads="1"/>
            </p:cNvSpPr>
            <p:nvPr/>
          </p:nvSpPr>
          <p:spPr bwMode="auto">
            <a:xfrm>
              <a:off x="3074337" y="2142357"/>
              <a:ext cx="5940116" cy="2975259"/>
            </a:xfrm>
            <a:prstGeom prst="rect">
              <a:avLst/>
            </a:prstGeom>
            <a:noFill/>
            <a:ln>
              <a:noFill/>
            </a:ln>
          </p:spPr>
          <p:txBody>
            <a:bodyPr lIns="0" tIns="0" rIns="0" bIns="0"/>
            <a:lstStyle>
              <a:lvl1pPr>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algn="ctr" fontAlgn="auto">
                <a:lnSpc>
                  <a:spcPct val="96000"/>
                </a:lnSpc>
                <a:spcAft>
                  <a:spcPts val="0"/>
                </a:spcAft>
                <a:buClrTx/>
                <a:buFontTx/>
                <a:buNone/>
                <a:defRPr/>
              </a:pPr>
              <a:endParaRPr lang="zh-CN" altLang="en-US" sz="1200" b="0" kern="0">
                <a:solidFill>
                  <a:srgbClr val="000000"/>
                </a:solidFill>
                <a:ea typeface="宋体" panose="02010600030101010101" pitchFamily="2" charset="-122"/>
              </a:endParaRPr>
            </a:p>
          </p:txBody>
        </p:sp>
        <p:sp>
          <p:nvSpPr>
            <p:cNvPr id="24" name="AutoShape 24">
              <a:extLst>
                <a:ext uri="{FF2B5EF4-FFF2-40B4-BE49-F238E27FC236}">
                  <a16:creationId xmlns:a16="http://schemas.microsoft.com/office/drawing/2014/main" id="{86A2736B-C94E-422E-BE81-20464A1F9D88}"/>
                </a:ext>
              </a:extLst>
            </p:cNvPr>
            <p:cNvSpPr>
              <a:spLocks noChangeArrowheads="1"/>
            </p:cNvSpPr>
            <p:nvPr/>
          </p:nvSpPr>
          <p:spPr bwMode="auto">
            <a:xfrm>
              <a:off x="2882208" y="2007407"/>
              <a:ext cx="6427584" cy="3294377"/>
            </a:xfrm>
            <a:prstGeom prst="flowChartConnector">
              <a:avLst/>
            </a:prstGeom>
            <a:gradFill rotWithShape="1">
              <a:gsLst>
                <a:gs pos="0">
                  <a:srgbClr val="4472C4">
                    <a:satMod val="103000"/>
                    <a:lumMod val="102000"/>
                    <a:tint val="94000"/>
                  </a:srgbClr>
                </a:gs>
                <a:gs pos="50000">
                  <a:srgbClr val="4472C4">
                    <a:satMod val="110000"/>
                    <a:lumMod val="100000"/>
                    <a:shade val="100000"/>
                  </a:srgbClr>
                </a:gs>
                <a:gs pos="100000">
                  <a:srgbClr val="4472C4">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lIns="0" tIns="0" rIns="0" bIns="0"/>
            <a:lstStyle>
              <a:lvl1pPr>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algn="ctr" fontAlgn="auto">
                <a:lnSpc>
                  <a:spcPct val="96000"/>
                </a:lnSpc>
                <a:spcAft>
                  <a:spcPts val="0"/>
                </a:spcAft>
                <a:buClrTx/>
                <a:buFontTx/>
                <a:buNone/>
                <a:defRPr/>
              </a:pPr>
              <a:endParaRPr lang="zh-CN" altLang="en-US" sz="1200" b="0" kern="0">
                <a:solidFill>
                  <a:srgbClr val="000000"/>
                </a:solidFill>
                <a:ea typeface="宋体" panose="02010600030101010101" pitchFamily="2" charset="-122"/>
              </a:endParaRPr>
            </a:p>
          </p:txBody>
        </p:sp>
        <p:sp>
          <p:nvSpPr>
            <p:cNvPr id="25" name="AutoShape 25">
              <a:extLst>
                <a:ext uri="{FF2B5EF4-FFF2-40B4-BE49-F238E27FC236}">
                  <a16:creationId xmlns:a16="http://schemas.microsoft.com/office/drawing/2014/main" id="{9EEB9B9E-BC89-407F-8610-61800DC61C02}"/>
                </a:ext>
              </a:extLst>
            </p:cNvPr>
            <p:cNvSpPr>
              <a:spLocks noChangeArrowheads="1"/>
            </p:cNvSpPr>
            <p:nvPr/>
          </p:nvSpPr>
          <p:spPr bwMode="auto">
            <a:xfrm>
              <a:off x="5105187" y="3231486"/>
              <a:ext cx="1981627" cy="750960"/>
            </a:xfrm>
            <a:prstGeom prst="flowChartConnector">
              <a:avLst/>
            </a:prstGeom>
            <a:solidFill>
              <a:srgbClr val="CCFFFF"/>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等线" panose="02010600030101010101" pitchFamily="2" charset="-122"/>
                </a:rPr>
                <a:t>供应链合作</a:t>
              </a:r>
              <a:endParaRPr lang="en-US" altLang="zh-CN" sz="1600" b="0" kern="0">
                <a:solidFill>
                  <a:srgbClr val="000000"/>
                </a:solidFill>
                <a:latin typeface="等线" panose="02010600030101010101" pitchFamily="2" charset="-122"/>
                <a:ea typeface="等线"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等线" panose="02010600030101010101" pitchFamily="2" charset="-122"/>
                </a:rPr>
                <a:t>伙伴关系</a:t>
              </a:r>
            </a:p>
          </p:txBody>
        </p:sp>
        <p:sp>
          <p:nvSpPr>
            <p:cNvPr id="26" name="AutoShape 26">
              <a:extLst>
                <a:ext uri="{FF2B5EF4-FFF2-40B4-BE49-F238E27FC236}">
                  <a16:creationId xmlns:a16="http://schemas.microsoft.com/office/drawing/2014/main" id="{E4460E33-405B-4F81-A481-D5C53726D0E0}"/>
                </a:ext>
              </a:extLst>
            </p:cNvPr>
            <p:cNvSpPr>
              <a:spLocks noChangeArrowheads="1"/>
            </p:cNvSpPr>
            <p:nvPr/>
          </p:nvSpPr>
          <p:spPr bwMode="auto">
            <a:xfrm>
              <a:off x="3684069" y="2944122"/>
              <a:ext cx="1217874" cy="671576"/>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冲突解</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决机制</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27" name="AutoShape 27">
              <a:extLst>
                <a:ext uri="{FF2B5EF4-FFF2-40B4-BE49-F238E27FC236}">
                  <a16:creationId xmlns:a16="http://schemas.microsoft.com/office/drawing/2014/main" id="{83C8C348-0D4F-4023-8D37-5AE53EDACA4A}"/>
                </a:ext>
              </a:extLst>
            </p:cNvPr>
            <p:cNvSpPr>
              <a:spLocks noChangeArrowheads="1"/>
            </p:cNvSpPr>
            <p:nvPr/>
          </p:nvSpPr>
          <p:spPr bwMode="auto">
            <a:xfrm>
              <a:off x="4722517" y="2264607"/>
              <a:ext cx="1217874" cy="669989"/>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dirty="0">
                  <a:solidFill>
                    <a:srgbClr val="000000"/>
                  </a:solidFill>
                  <a:latin typeface="等线" panose="02010600030101010101" pitchFamily="2" charset="-122"/>
                  <a:ea typeface="宋体" panose="02010600030101010101" pitchFamily="2" charset="-122"/>
                </a:rPr>
                <a:t>高层</a:t>
              </a:r>
              <a:endParaRPr lang="en-US" altLang="zh-CN" sz="1600" b="0" kern="0" dirty="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dirty="0">
                  <a:solidFill>
                    <a:srgbClr val="000000"/>
                  </a:solidFill>
                  <a:latin typeface="等线" panose="02010600030101010101" pitchFamily="2" charset="-122"/>
                  <a:ea typeface="宋体" panose="02010600030101010101" pitchFamily="2" charset="-122"/>
                </a:rPr>
                <a:t>意愿</a:t>
              </a:r>
              <a:endParaRPr lang="zh-CN" altLang="en-US" sz="1600" b="0" kern="0" dirty="0">
                <a:solidFill>
                  <a:srgbClr val="000000"/>
                </a:solidFill>
                <a:latin typeface="等线" panose="02010600030101010101" pitchFamily="2" charset="-122"/>
                <a:ea typeface="等线" panose="02010600030101010101" pitchFamily="2" charset="-122"/>
              </a:endParaRPr>
            </a:p>
          </p:txBody>
        </p:sp>
        <p:sp>
          <p:nvSpPr>
            <p:cNvPr id="28" name="AutoShape 28">
              <a:extLst>
                <a:ext uri="{FF2B5EF4-FFF2-40B4-BE49-F238E27FC236}">
                  <a16:creationId xmlns:a16="http://schemas.microsoft.com/office/drawing/2014/main" id="{27F805FA-1F29-4CD9-91CE-C8085FBFCB4F}"/>
                </a:ext>
              </a:extLst>
            </p:cNvPr>
            <p:cNvSpPr>
              <a:spLocks noChangeArrowheads="1"/>
            </p:cNvSpPr>
            <p:nvPr/>
          </p:nvSpPr>
          <p:spPr bwMode="auto">
            <a:xfrm>
              <a:off x="7290057" y="2944122"/>
              <a:ext cx="1219463" cy="669989"/>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共同的</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愿景</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29" name="AutoShape 29">
              <a:extLst>
                <a:ext uri="{FF2B5EF4-FFF2-40B4-BE49-F238E27FC236}">
                  <a16:creationId xmlns:a16="http://schemas.microsoft.com/office/drawing/2014/main" id="{FA477A84-4B72-4923-B880-B55F68E05122}"/>
                </a:ext>
              </a:extLst>
            </p:cNvPr>
            <p:cNvSpPr>
              <a:spLocks noChangeArrowheads="1"/>
            </p:cNvSpPr>
            <p:nvPr/>
          </p:nvSpPr>
          <p:spPr bwMode="auto">
            <a:xfrm>
              <a:off x="7480598" y="3796690"/>
              <a:ext cx="1219463" cy="671577"/>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沟通</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机制</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30" name="AutoShape 30">
              <a:extLst>
                <a:ext uri="{FF2B5EF4-FFF2-40B4-BE49-F238E27FC236}">
                  <a16:creationId xmlns:a16="http://schemas.microsoft.com/office/drawing/2014/main" id="{AC90CDC5-BC73-42F2-95D6-ABF6AE9E1E7F}"/>
                </a:ext>
              </a:extLst>
            </p:cNvPr>
            <p:cNvSpPr>
              <a:spLocks noChangeArrowheads="1"/>
            </p:cNvSpPr>
            <p:nvPr/>
          </p:nvSpPr>
          <p:spPr bwMode="auto">
            <a:xfrm>
              <a:off x="6332589" y="4330141"/>
              <a:ext cx="1216287" cy="671577"/>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组织结</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构支持</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31" name="AutoShape 31">
              <a:extLst>
                <a:ext uri="{FF2B5EF4-FFF2-40B4-BE49-F238E27FC236}">
                  <a16:creationId xmlns:a16="http://schemas.microsoft.com/office/drawing/2014/main" id="{D347A73B-F9FC-4072-AF3D-6AD179E71697}"/>
                </a:ext>
              </a:extLst>
            </p:cNvPr>
            <p:cNvSpPr>
              <a:spLocks noChangeArrowheads="1"/>
            </p:cNvSpPr>
            <p:nvPr/>
          </p:nvSpPr>
          <p:spPr bwMode="auto">
            <a:xfrm>
              <a:off x="4722517" y="4315853"/>
              <a:ext cx="1217874" cy="671576"/>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文化</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冲突</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32" name="AutoShape 32">
              <a:extLst>
                <a:ext uri="{FF2B5EF4-FFF2-40B4-BE49-F238E27FC236}">
                  <a16:creationId xmlns:a16="http://schemas.microsoft.com/office/drawing/2014/main" id="{A52721E3-715A-4281-A31C-3CD127EB5A76}"/>
                </a:ext>
              </a:extLst>
            </p:cNvPr>
            <p:cNvSpPr>
              <a:spLocks noChangeArrowheads="1"/>
            </p:cNvSpPr>
            <p:nvPr/>
          </p:nvSpPr>
          <p:spPr bwMode="auto">
            <a:xfrm>
              <a:off x="3684069" y="3796690"/>
              <a:ext cx="1217874" cy="671577"/>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潜在的</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合作者</a:t>
              </a:r>
              <a:endParaRPr lang="zh-CN" altLang="en-US" sz="1600" b="0" kern="0">
                <a:solidFill>
                  <a:srgbClr val="000000"/>
                </a:solidFill>
                <a:latin typeface="等线" panose="02010600030101010101" pitchFamily="2" charset="-122"/>
                <a:ea typeface="等线" panose="02010600030101010101" pitchFamily="2" charset="-122"/>
              </a:endParaRPr>
            </a:p>
          </p:txBody>
        </p:sp>
        <p:sp>
          <p:nvSpPr>
            <p:cNvPr id="33" name="AutoShape 33">
              <a:extLst>
                <a:ext uri="{FF2B5EF4-FFF2-40B4-BE49-F238E27FC236}">
                  <a16:creationId xmlns:a16="http://schemas.microsoft.com/office/drawing/2014/main" id="{FDF2EBA6-BE80-4BEA-8ADE-4BE5E01B6361}"/>
                </a:ext>
              </a:extLst>
            </p:cNvPr>
            <p:cNvSpPr>
              <a:spLocks noChangeArrowheads="1"/>
            </p:cNvSpPr>
            <p:nvPr/>
          </p:nvSpPr>
          <p:spPr bwMode="auto">
            <a:xfrm>
              <a:off x="6331001" y="2267782"/>
              <a:ext cx="1217875" cy="669989"/>
            </a:xfrm>
            <a:prstGeom prst="flowChartConnector">
              <a:avLst/>
            </a:prstGeom>
            <a:solidFill>
              <a:srgbClr val="FFFF99"/>
            </a:solidFill>
            <a:ln w="9525">
              <a:solidFill>
                <a:srgbClr val="000000"/>
              </a:solidFill>
              <a:round/>
            </a:ln>
          </p:spPr>
          <p:txBody>
            <a:bodyPr lIns="0" tIns="0" rIns="0" bIns="0"/>
            <a:lstStyle>
              <a:lvl1pPr marL="342900" indent="-342900">
                <a:spcBef>
                  <a:spcPct val="20000"/>
                </a:spcBef>
                <a:buClr>
                  <a:srgbClr val="FF0000"/>
                </a:buClr>
                <a:buChar char="•"/>
                <a:defRPr sz="2600" b="1">
                  <a:solidFill>
                    <a:schemeClr val="tx1"/>
                  </a:solidFill>
                  <a:latin typeface="Times New Roman" panose="02020603050405020304" pitchFamily="18" charset="0"/>
                  <a:ea typeface="黑体" panose="02010609060101010101" pitchFamily="49" charset="-122"/>
                </a:defRPr>
              </a:lvl1pPr>
              <a:lvl2pPr marL="742950" indent="-285750">
                <a:spcBef>
                  <a:spcPct val="20000"/>
                </a:spcBef>
                <a:buClr>
                  <a:srgbClr val="009900"/>
                </a:buClr>
                <a:buFont typeface="Wingdings" panose="05000000000000000000" pitchFamily="2" charset="2"/>
                <a:buChar char="§"/>
                <a:defRPr sz="2400" b="1">
                  <a:solidFill>
                    <a:srgbClr val="000066"/>
                  </a:solidFill>
                  <a:latin typeface="Times New Roman" panose="02020603050405020304" pitchFamily="18" charset="0"/>
                  <a:ea typeface="黑体" panose="02010609060101010101" pitchFamily="49" charset="-122"/>
                </a:defRPr>
              </a:lvl2pPr>
              <a:lvl3pPr marL="1143000" indent="-228600">
                <a:spcBef>
                  <a:spcPct val="20000"/>
                </a:spcBef>
                <a:buClr>
                  <a:srgbClr val="990000"/>
                </a:buClr>
                <a:buSzPct val="85000"/>
                <a:buChar char="•"/>
                <a:defRPr sz="22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lr>
                  <a:srgbClr val="66FFFF"/>
                </a:buClr>
                <a:buFont typeface="Wingdings" panose="05000000000000000000" pitchFamily="2" charset="2"/>
                <a:buChar char="§"/>
                <a:defRPr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lr>
                  <a:schemeClr val="hlink"/>
                </a:buClr>
                <a:buChar char="»"/>
                <a:defRPr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lr>
                  <a:schemeClr val="hlink"/>
                </a:buClr>
                <a:buChar char="»"/>
                <a:defRPr sz="2000">
                  <a:solidFill>
                    <a:schemeClr val="tx1"/>
                  </a:solidFill>
                  <a:latin typeface="Times New Roman" panose="02020603050405020304" pitchFamily="18" charset="0"/>
                  <a:ea typeface="宋体" panose="02010600030101010101" pitchFamily="2" charset="-122"/>
                </a:defRPr>
              </a:lvl9pPr>
            </a:lstStyle>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相互</a:t>
              </a:r>
              <a:endParaRPr lang="en-US" altLang="zh-CN" sz="1600" b="0" kern="0">
                <a:solidFill>
                  <a:srgbClr val="000000"/>
                </a:solidFill>
                <a:latin typeface="等线" panose="02010600030101010101" pitchFamily="2" charset="-122"/>
                <a:ea typeface="宋体" panose="02010600030101010101" pitchFamily="2" charset="-122"/>
              </a:endParaRPr>
            </a:p>
            <a:p>
              <a:pPr marL="0" indent="0" algn="ctr" fontAlgn="auto">
                <a:spcBef>
                  <a:spcPct val="0"/>
                </a:spcBef>
                <a:spcAft>
                  <a:spcPts val="0"/>
                </a:spcAft>
                <a:buClrTx/>
                <a:buFontTx/>
                <a:buNone/>
                <a:defRPr/>
              </a:pPr>
              <a:r>
                <a:rPr lang="zh-CN" altLang="en-US" sz="1600" b="0" kern="0">
                  <a:solidFill>
                    <a:srgbClr val="000000"/>
                  </a:solidFill>
                  <a:latin typeface="等线" panose="02010600030101010101" pitchFamily="2" charset="-122"/>
                  <a:ea typeface="宋体" panose="02010600030101010101" pitchFamily="2" charset="-122"/>
                </a:rPr>
                <a:t>信任</a:t>
              </a:r>
              <a:endParaRPr lang="zh-CN" altLang="en-US" sz="1600" b="0" kern="0">
                <a:solidFill>
                  <a:srgbClr val="000000"/>
                </a:solidFill>
                <a:latin typeface="等线" panose="02010600030101010101" pitchFamily="2" charset="-122"/>
                <a:ea typeface="等线" panose="02010600030101010101" pitchFamily="2" charset="-122"/>
              </a:endParaRPr>
            </a:p>
          </p:txBody>
        </p:sp>
      </p:grpSp>
    </p:spTree>
    <p:extLst>
      <p:ext uri="{BB962C8B-B14F-4D97-AF65-F5344CB8AC3E}">
        <p14:creationId xmlns:p14="http://schemas.microsoft.com/office/powerpoint/2010/main" val="2234153794"/>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0"/>
                                  </p:stCondLst>
                                  <p:childTnLst>
                                    <p:set>
                                      <p:cBhvr>
                                        <p:cTn id="6" dur="1" fill="hold">
                                          <p:stCondLst>
                                            <p:cond delay="0"/>
                                          </p:stCondLst>
                                        </p:cTn>
                                        <p:tgtEl>
                                          <p:spTgt spid="2444292"/>
                                        </p:tgtEl>
                                        <p:attrNameLst>
                                          <p:attrName>style.visibility</p:attrName>
                                        </p:attrNameLst>
                                      </p:cBhvr>
                                      <p:to>
                                        <p:strVal val="visible"/>
                                      </p:to>
                                    </p:set>
                                    <p:animEffect transition="in" filter="checkerboard(across)">
                                      <p:cBhvr>
                                        <p:cTn id="7" dur="500"/>
                                        <p:tgtEl>
                                          <p:spTgt spid="244429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1" presetClass="entr" presetSubtype="1"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heel(1)">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图片 3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31194" y="576792"/>
            <a:ext cx="1781601" cy="1305023"/>
          </a:xfrm>
          <a:prstGeom prst="rect">
            <a:avLst/>
          </a:prstGeom>
        </p:spPr>
      </p:pic>
      <p:pic>
        <p:nvPicPr>
          <p:cNvPr id="34" name="图片 33"/>
          <p:cNvPicPr>
            <a:picLocks noChangeAspect="1"/>
          </p:cNvPicPr>
          <p:nvPr/>
        </p:nvPicPr>
        <p:blipFill rotWithShape="1">
          <a:blip r:embed="rId3">
            <a:extLst>
              <a:ext uri="{28A0092B-C50C-407E-A947-70E740481C1C}">
                <a14:useLocalDpi xmlns:a14="http://schemas.microsoft.com/office/drawing/2010/main" val="0"/>
              </a:ext>
            </a:extLst>
          </a:blip>
          <a:srcRect t="18313"/>
          <a:stretch/>
        </p:blipFill>
        <p:spPr>
          <a:xfrm>
            <a:off x="483568" y="1739696"/>
            <a:ext cx="8048342" cy="1442364"/>
          </a:xfrm>
          <a:prstGeom prst="rect">
            <a:avLst/>
          </a:prstGeom>
        </p:spPr>
      </p:pic>
      <p:sp>
        <p:nvSpPr>
          <p:cNvPr id="2" name="标题 1"/>
          <p:cNvSpPr>
            <a:spLocks noGrp="1"/>
          </p:cNvSpPr>
          <p:nvPr>
            <p:ph type="title"/>
          </p:nvPr>
        </p:nvSpPr>
        <p:spPr/>
        <p:txBody>
          <a:bodyPr/>
          <a:lstStyle/>
          <a:p>
            <a:r>
              <a:rPr lang="zh-CN" altLang="en-US" dirty="0">
                <a:solidFill>
                  <a:srgbClr val="002060"/>
                </a:solidFill>
              </a:rPr>
              <a:t>供应链合作</a:t>
            </a:r>
            <a:r>
              <a:rPr lang="zh-CN" altLang="en-US" b="1" dirty="0">
                <a:solidFill>
                  <a:srgbClr val="FF0000"/>
                </a:solidFill>
                <a:effectLst>
                  <a:outerShdw blurRad="38100" dist="38100" dir="2700000" algn="tl">
                    <a:srgbClr val="000000">
                      <a:alpha val="43137"/>
                    </a:srgbClr>
                  </a:outerShdw>
                </a:effectLst>
              </a:rPr>
              <a:t>契合</a:t>
            </a:r>
            <a:r>
              <a:rPr lang="zh-CN" altLang="en-US" b="1" dirty="0">
                <a:solidFill>
                  <a:srgbClr val="C00000"/>
                </a:solidFill>
              </a:rPr>
              <a:t>新发展理念</a:t>
            </a:r>
            <a:endParaRPr lang="zh-CN" altLang="en-US" dirty="0"/>
          </a:p>
        </p:txBody>
      </p:sp>
      <p:sp>
        <p:nvSpPr>
          <p:cNvPr id="3" name="内容占位符 2"/>
          <p:cNvSpPr>
            <a:spLocks noGrp="1"/>
          </p:cNvSpPr>
          <p:nvPr>
            <p:ph idx="1"/>
          </p:nvPr>
        </p:nvSpPr>
        <p:spPr>
          <a:xfrm>
            <a:off x="107504" y="620688"/>
            <a:ext cx="7365882" cy="5932512"/>
          </a:xfrm>
        </p:spPr>
        <p:txBody>
          <a:bodyPr/>
          <a:lstStyle/>
          <a:p>
            <a:pPr marL="180000" lvl="1" indent="0">
              <a:buNone/>
            </a:pPr>
            <a:r>
              <a:rPr lang="en-US" altLang="zh-CN" dirty="0"/>
              <a:t>2015</a:t>
            </a:r>
            <a:r>
              <a:rPr lang="zh-CN" altLang="en-US" dirty="0"/>
              <a:t>年</a:t>
            </a:r>
            <a:r>
              <a:rPr lang="en-US" altLang="zh-CN" dirty="0"/>
              <a:t>10</a:t>
            </a:r>
            <a:r>
              <a:rPr lang="zh-CN" altLang="en-US" dirty="0"/>
              <a:t>月，党的十八届五中全会召开，鲜明提出了创新、协调、绿色、开放、共享的发展理念。</a:t>
            </a:r>
            <a:endParaRPr lang="en-US" altLang="zh-CN" dirty="0"/>
          </a:p>
          <a:p>
            <a:pPr lvl="1"/>
            <a:endParaRPr lang="en-US" altLang="zh-CN" dirty="0"/>
          </a:p>
          <a:p>
            <a:pPr lvl="1"/>
            <a:endParaRPr lang="en-US" altLang="zh-CN" dirty="0"/>
          </a:p>
          <a:p>
            <a:pPr lvl="1"/>
            <a:endParaRPr lang="en-US" altLang="zh-CN" dirty="0"/>
          </a:p>
          <a:p>
            <a:pPr lvl="1"/>
            <a:endParaRPr lang="en-US" altLang="zh-CN" dirty="0"/>
          </a:p>
          <a:p>
            <a:pPr lvl="1"/>
            <a:endParaRPr lang="en-US" altLang="zh-CN" dirty="0"/>
          </a:p>
          <a:p>
            <a:r>
              <a:rPr lang="zh-CN" altLang="en-US" dirty="0"/>
              <a:t>供应链规划思考思辨</a:t>
            </a:r>
            <a:endParaRPr lang="en-US" altLang="zh-CN" dirty="0"/>
          </a:p>
          <a:p>
            <a:pPr lvl="1"/>
            <a:r>
              <a:rPr lang="zh-CN" altLang="en-US" dirty="0"/>
              <a:t>创新链的韧性与均衡性</a:t>
            </a:r>
          </a:p>
          <a:p>
            <a:pPr lvl="1"/>
            <a:r>
              <a:rPr lang="zh-CN" altLang="en-US" dirty="0"/>
              <a:t>物流链生态性和社会性</a:t>
            </a:r>
          </a:p>
          <a:p>
            <a:pPr lvl="1"/>
            <a:r>
              <a:rPr lang="zh-CN" altLang="en-US" dirty="0"/>
              <a:t>资金链高效性和整体性</a:t>
            </a:r>
          </a:p>
          <a:p>
            <a:pPr lvl="1"/>
            <a:r>
              <a:rPr lang="zh-CN" altLang="en-US" dirty="0"/>
              <a:t>供应链的柔性与平稳性</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61</a:t>
            </a:fld>
            <a:endParaRPr lang="en-US" altLang="zh-CN"/>
          </a:p>
        </p:txBody>
      </p:sp>
      <p:grpSp>
        <p:nvGrpSpPr>
          <p:cNvPr id="5" name="组合 1"/>
          <p:cNvGrpSpPr>
            <a:grpSpLocks/>
          </p:cNvGrpSpPr>
          <p:nvPr/>
        </p:nvGrpSpPr>
        <p:grpSpPr bwMode="auto">
          <a:xfrm>
            <a:off x="3995936" y="2924944"/>
            <a:ext cx="4784156" cy="3545309"/>
            <a:chOff x="-6263" y="-3642"/>
            <a:chExt cx="41596" cy="31832"/>
          </a:xfrm>
        </p:grpSpPr>
        <p:grpSp>
          <p:nvGrpSpPr>
            <p:cNvPr id="6" name="组合 2"/>
            <p:cNvGrpSpPr>
              <a:grpSpLocks/>
            </p:cNvGrpSpPr>
            <p:nvPr/>
          </p:nvGrpSpPr>
          <p:grpSpPr bwMode="auto">
            <a:xfrm>
              <a:off x="-6263" y="-3642"/>
              <a:ext cx="41596" cy="31832"/>
              <a:chOff x="-6261" y="-3642"/>
              <a:chExt cx="41597" cy="31832"/>
            </a:xfrm>
          </p:grpSpPr>
          <p:sp>
            <p:nvSpPr>
              <p:cNvPr id="27" name="六边形 3"/>
              <p:cNvSpPr>
                <a:spLocks noChangeArrowheads="1"/>
              </p:cNvSpPr>
              <p:nvPr/>
            </p:nvSpPr>
            <p:spPr bwMode="auto">
              <a:xfrm rot="-5400000">
                <a:off x="2409" y="592"/>
                <a:ext cx="25204" cy="25201"/>
              </a:xfrm>
              <a:prstGeom prst="hexagon">
                <a:avLst>
                  <a:gd name="adj" fmla="val 24998"/>
                  <a:gd name="vf" fmla="val 115470"/>
                </a:avLst>
              </a:prstGeom>
              <a:noFill/>
              <a:ln w="12700">
                <a:solidFill>
                  <a:srgbClr val="41719C"/>
                </a:solidFill>
                <a:prstDash val="lgDash"/>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ctr" anchorCtr="0" compatLnSpc="1">
                <a:prstTxWarp prst="textNoShape">
                  <a:avLst/>
                </a:prstTxWarp>
              </a:bodyPr>
              <a:lstStyle/>
              <a:p>
                <a:endParaRPr lang="zh-CN" altLang="en-US" sz="2400">
                  <a:latin typeface="+mn-ea"/>
                  <a:ea typeface="+mn-ea"/>
                </a:endParaRPr>
              </a:p>
            </p:txBody>
          </p:sp>
          <p:sp>
            <p:nvSpPr>
              <p:cNvPr id="28" name="文本框 4"/>
              <p:cNvSpPr txBox="1">
                <a:spLocks noChangeArrowheads="1"/>
              </p:cNvSpPr>
              <p:nvPr/>
            </p:nvSpPr>
            <p:spPr bwMode="auto">
              <a:xfrm>
                <a:off x="27606" y="5982"/>
                <a:ext cx="7730" cy="3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mn-ea"/>
                    <a:ea typeface="+mn-ea"/>
                    <a:cs typeface="楷体" panose="02010609060101010101" pitchFamily="49" charset="-122"/>
                  </a:rPr>
                  <a:t>全球供应链运作</a:t>
                </a:r>
                <a:endParaRPr kumimoji="0" lang="zh-CN" altLang="zh-CN" sz="3600" b="0" i="0" u="none" strike="noStrike" cap="none" normalizeH="0" baseline="0" dirty="0">
                  <a:ln>
                    <a:noFill/>
                  </a:ln>
                  <a:solidFill>
                    <a:schemeClr val="tx1"/>
                  </a:solidFill>
                  <a:effectLst/>
                  <a:latin typeface="+mn-ea"/>
                  <a:ea typeface="+mn-ea"/>
                </a:endParaRPr>
              </a:p>
            </p:txBody>
          </p:sp>
          <p:sp>
            <p:nvSpPr>
              <p:cNvPr id="29" name="文本框 5"/>
              <p:cNvSpPr txBox="1">
                <a:spLocks noChangeArrowheads="1"/>
              </p:cNvSpPr>
              <p:nvPr/>
            </p:nvSpPr>
            <p:spPr bwMode="auto">
              <a:xfrm>
                <a:off x="11502" y="25762"/>
                <a:ext cx="7643" cy="24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latin typeface="+mn-ea"/>
                    <a:ea typeface="+mn-ea"/>
                  </a:rPr>
                  <a:t>合作研发</a:t>
                </a:r>
                <a:endParaRPr kumimoji="0" lang="zh-CN" altLang="zh-CN" sz="3600" b="0" i="0" u="none" strike="noStrike" cap="none" normalizeH="0" baseline="0" dirty="0">
                  <a:ln>
                    <a:noFill/>
                  </a:ln>
                  <a:solidFill>
                    <a:schemeClr val="tx1"/>
                  </a:solidFill>
                  <a:effectLst/>
                  <a:latin typeface="+mn-ea"/>
                  <a:ea typeface="+mn-ea"/>
                </a:endParaRPr>
              </a:p>
            </p:txBody>
          </p:sp>
          <p:sp>
            <p:nvSpPr>
              <p:cNvPr id="30" name="文本框 6"/>
              <p:cNvSpPr txBox="1">
                <a:spLocks noChangeArrowheads="1"/>
              </p:cNvSpPr>
              <p:nvPr/>
            </p:nvSpPr>
            <p:spPr bwMode="auto">
              <a:xfrm>
                <a:off x="-6261" y="18682"/>
                <a:ext cx="8900" cy="5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mn-ea"/>
                    <a:ea typeface="+mn-ea"/>
                    <a:cs typeface="楷体" panose="02010609060101010101" pitchFamily="49" charset="-122"/>
                  </a:rPr>
                  <a:t>供应链</a:t>
                </a:r>
                <a:endParaRPr kumimoji="0" lang="en-US" altLang="zh-CN" sz="1600" dirty="0">
                  <a:solidFill>
                    <a:srgbClr val="000000"/>
                  </a:solidFill>
                  <a:latin typeface="+mn-ea"/>
                  <a:ea typeface="+mn-ea"/>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mn-ea"/>
                    <a:ea typeface="+mn-ea"/>
                    <a:cs typeface="楷体" panose="02010609060101010101" pitchFamily="49" charset="-122"/>
                  </a:rPr>
                  <a:t>竞合</a:t>
                </a:r>
                <a:r>
                  <a:rPr kumimoji="0" lang="zh-CN" altLang="zh-CN" sz="1600" b="0" i="0" u="none" strike="noStrike" cap="none" normalizeH="0" baseline="0" dirty="0">
                    <a:ln>
                      <a:noFill/>
                    </a:ln>
                    <a:solidFill>
                      <a:srgbClr val="000000"/>
                    </a:solidFill>
                    <a:effectLst/>
                    <a:latin typeface="+mn-ea"/>
                    <a:ea typeface="+mn-ea"/>
                    <a:cs typeface="楷体" panose="02010609060101010101" pitchFamily="49" charset="-122"/>
                  </a:rPr>
                  <a:t>集群</a:t>
                </a:r>
                <a:endParaRPr kumimoji="0" lang="zh-CN" altLang="zh-CN" sz="3600" b="0" i="0" u="none" strike="noStrike" cap="none" normalizeH="0" baseline="0" dirty="0">
                  <a:ln>
                    <a:noFill/>
                  </a:ln>
                  <a:solidFill>
                    <a:schemeClr val="tx1"/>
                  </a:solidFill>
                  <a:effectLst/>
                  <a:latin typeface="+mn-ea"/>
                  <a:ea typeface="+mn-ea"/>
                </a:endParaRPr>
              </a:p>
            </p:txBody>
          </p:sp>
          <p:sp>
            <p:nvSpPr>
              <p:cNvPr id="31" name="文本框 7"/>
              <p:cNvSpPr txBox="1">
                <a:spLocks noChangeArrowheads="1"/>
              </p:cNvSpPr>
              <p:nvPr/>
            </p:nvSpPr>
            <p:spPr bwMode="auto">
              <a:xfrm>
                <a:off x="-5009" y="5982"/>
                <a:ext cx="7283" cy="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mn-ea"/>
                    <a:ea typeface="+mn-ea"/>
                    <a:cs typeface="楷体" panose="02010609060101010101" pitchFamily="49" charset="-122"/>
                  </a:rPr>
                  <a:t>供应链</a:t>
                </a:r>
                <a:endParaRPr kumimoji="0" lang="en-US" altLang="zh-CN" sz="1600" dirty="0">
                  <a:solidFill>
                    <a:srgbClr val="000000"/>
                  </a:solidFill>
                  <a:latin typeface="+mn-ea"/>
                  <a:ea typeface="+mn-ea"/>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dirty="0">
                    <a:solidFill>
                      <a:srgbClr val="000000"/>
                    </a:solidFill>
                    <a:latin typeface="+mn-ea"/>
                    <a:ea typeface="+mn-ea"/>
                    <a:cs typeface="楷体" panose="02010609060101010101" pitchFamily="49" charset="-122"/>
                  </a:rPr>
                  <a:t>上下</a:t>
                </a:r>
                <a:r>
                  <a:rPr kumimoji="0" lang="zh-CN" altLang="zh-CN" sz="1600" b="0" i="0" u="none" strike="noStrike" cap="none" normalizeH="0" baseline="0" dirty="0">
                    <a:ln>
                      <a:noFill/>
                    </a:ln>
                    <a:solidFill>
                      <a:srgbClr val="000000"/>
                    </a:solidFill>
                    <a:effectLst/>
                    <a:latin typeface="+mn-ea"/>
                    <a:ea typeface="+mn-ea"/>
                    <a:cs typeface="楷体" panose="02010609060101010101" pitchFamily="49" charset="-122"/>
                  </a:rPr>
                  <a:t>联动</a:t>
                </a:r>
                <a:endParaRPr kumimoji="0" lang="zh-CN" altLang="zh-CN" sz="3600" b="0" i="0" u="none" strike="noStrike" cap="none" normalizeH="0" baseline="0" dirty="0">
                  <a:ln>
                    <a:noFill/>
                  </a:ln>
                  <a:solidFill>
                    <a:schemeClr val="tx1"/>
                  </a:solidFill>
                  <a:effectLst/>
                  <a:latin typeface="+mn-ea"/>
                  <a:ea typeface="+mn-ea"/>
                </a:endParaRPr>
              </a:p>
            </p:txBody>
          </p:sp>
          <p:sp>
            <p:nvSpPr>
              <p:cNvPr id="32" name="文本框 8"/>
              <p:cNvSpPr txBox="1">
                <a:spLocks noChangeArrowheads="1"/>
              </p:cNvSpPr>
              <p:nvPr/>
            </p:nvSpPr>
            <p:spPr bwMode="auto">
              <a:xfrm>
                <a:off x="10698" y="-3642"/>
                <a:ext cx="8957" cy="4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mn-ea"/>
                    <a:ea typeface="+mn-ea"/>
                    <a:cs typeface="楷体" panose="02010609060101010101" pitchFamily="49" charset="-122"/>
                  </a:rPr>
                  <a:t>信息集成</a:t>
                </a:r>
                <a:endParaRPr kumimoji="0" lang="en-US" altLang="zh-CN" sz="1600" b="0" i="0" u="none" strike="noStrike" cap="none" normalizeH="0" baseline="0" dirty="0">
                  <a:ln>
                    <a:noFill/>
                  </a:ln>
                  <a:solidFill>
                    <a:srgbClr val="000000"/>
                  </a:solidFill>
                  <a:effectLst/>
                  <a:latin typeface="+mn-ea"/>
                  <a:ea typeface="+mn-ea"/>
                  <a:cs typeface="楷体" panose="02010609060101010101" pitchFamily="49" charset="-12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mn-ea"/>
                    <a:ea typeface="+mn-ea"/>
                    <a:cs typeface="楷体" panose="02010609060101010101" pitchFamily="49" charset="-122"/>
                  </a:rPr>
                  <a:t>与赋能体系</a:t>
                </a:r>
                <a:endParaRPr kumimoji="0" lang="zh-CN" altLang="zh-CN" sz="3600" b="0" i="0" u="none" strike="noStrike" cap="none" normalizeH="0" baseline="0" dirty="0">
                  <a:ln>
                    <a:noFill/>
                  </a:ln>
                  <a:solidFill>
                    <a:schemeClr val="tx1"/>
                  </a:solidFill>
                  <a:effectLst/>
                  <a:latin typeface="+mn-ea"/>
                  <a:ea typeface="+mn-ea"/>
                </a:endParaRPr>
              </a:p>
            </p:txBody>
          </p:sp>
          <p:sp>
            <p:nvSpPr>
              <p:cNvPr id="33" name="文本框 9"/>
              <p:cNvSpPr txBox="1">
                <a:spLocks noChangeArrowheads="1"/>
              </p:cNvSpPr>
              <p:nvPr/>
            </p:nvSpPr>
            <p:spPr bwMode="auto">
              <a:xfrm>
                <a:off x="27590" y="16907"/>
                <a:ext cx="6298" cy="6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000000"/>
                    </a:solidFill>
                    <a:effectLst/>
                    <a:latin typeface="+mn-ea"/>
                    <a:ea typeface="+mn-ea"/>
                    <a:cs typeface="楷体" panose="02010609060101010101" pitchFamily="49" charset="-122"/>
                  </a:rPr>
                  <a:t>资源</a:t>
                </a:r>
                <a:r>
                  <a:rPr kumimoji="0" lang="zh-CN" altLang="zh-CN" sz="1600" b="0" i="0" u="none" strike="noStrike" cap="none" normalizeH="0" baseline="0" dirty="0">
                    <a:ln>
                      <a:noFill/>
                    </a:ln>
                    <a:solidFill>
                      <a:srgbClr val="000000"/>
                    </a:solidFill>
                    <a:effectLst/>
                    <a:latin typeface="+mn-ea"/>
                    <a:ea typeface="+mn-ea"/>
                    <a:cs typeface="楷体" panose="02010609060101010101" pitchFamily="49" charset="-122"/>
                  </a:rPr>
                  <a:t>要素</a:t>
                </a:r>
                <a:r>
                  <a:rPr kumimoji="0" lang="zh-CN" altLang="en-US" sz="1600" dirty="0">
                    <a:latin typeface="+mn-ea"/>
                    <a:ea typeface="+mn-ea"/>
                    <a:cs typeface="Times New Roman" panose="02020603050405020304" pitchFamily="18" charset="0"/>
                  </a:rPr>
                  <a:t>整合</a:t>
                </a:r>
                <a:endParaRPr kumimoji="0" lang="zh-CN" altLang="en-US" sz="3600" b="0" i="0" u="none" strike="noStrike" cap="none" normalizeH="0" baseline="0" dirty="0">
                  <a:ln>
                    <a:noFill/>
                  </a:ln>
                  <a:solidFill>
                    <a:schemeClr val="tx1"/>
                  </a:solidFill>
                  <a:effectLst/>
                  <a:latin typeface="+mn-ea"/>
                  <a:ea typeface="+mn-ea"/>
                </a:endParaRPr>
              </a:p>
            </p:txBody>
          </p:sp>
        </p:grpSp>
        <p:grpSp>
          <p:nvGrpSpPr>
            <p:cNvPr id="7" name="组合 10"/>
            <p:cNvGrpSpPr>
              <a:grpSpLocks/>
            </p:cNvGrpSpPr>
            <p:nvPr/>
          </p:nvGrpSpPr>
          <p:grpSpPr bwMode="auto">
            <a:xfrm>
              <a:off x="2407" y="2641"/>
              <a:ext cx="25732" cy="21838"/>
              <a:chOff x="-1426" y="-1708"/>
              <a:chExt cx="25732" cy="21837"/>
            </a:xfrm>
          </p:grpSpPr>
          <p:grpSp>
            <p:nvGrpSpPr>
              <p:cNvPr id="8" name="组合 11"/>
              <p:cNvGrpSpPr>
                <a:grpSpLocks/>
              </p:cNvGrpSpPr>
              <p:nvPr/>
            </p:nvGrpSpPr>
            <p:grpSpPr bwMode="auto">
              <a:xfrm>
                <a:off x="3831" y="2544"/>
                <a:ext cx="14201" cy="14032"/>
                <a:chOff x="2490" y="0"/>
                <a:chExt cx="26704" cy="26119"/>
              </a:xfrm>
            </p:grpSpPr>
            <p:sp>
              <p:nvSpPr>
                <p:cNvPr id="16" name="直接连接符 12"/>
                <p:cNvSpPr>
                  <a:spLocks noChangeShapeType="1"/>
                </p:cNvSpPr>
                <p:nvPr/>
              </p:nvSpPr>
              <p:spPr bwMode="auto">
                <a:xfrm flipV="1">
                  <a:off x="17213" y="9675"/>
                  <a:ext cx="11498" cy="3533"/>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grpSp>
              <p:nvGrpSpPr>
                <p:cNvPr id="17" name="组合 13"/>
                <p:cNvGrpSpPr>
                  <a:grpSpLocks/>
                </p:cNvGrpSpPr>
                <p:nvPr/>
              </p:nvGrpSpPr>
              <p:grpSpPr bwMode="auto">
                <a:xfrm>
                  <a:off x="2490" y="0"/>
                  <a:ext cx="26705" cy="26119"/>
                  <a:chOff x="2490" y="0"/>
                  <a:chExt cx="26704" cy="26119"/>
                </a:xfrm>
              </p:grpSpPr>
              <p:sp>
                <p:nvSpPr>
                  <p:cNvPr id="18" name="直接连接符 14"/>
                  <p:cNvSpPr>
                    <a:spLocks noChangeShapeType="1"/>
                  </p:cNvSpPr>
                  <p:nvPr/>
                </p:nvSpPr>
                <p:spPr bwMode="auto">
                  <a:xfrm flipV="1">
                    <a:off x="2490" y="129"/>
                    <a:ext cx="13244" cy="8958"/>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19" name="直接连接符 15"/>
                  <p:cNvSpPr>
                    <a:spLocks noChangeShapeType="1"/>
                  </p:cNvSpPr>
                  <p:nvPr/>
                </p:nvSpPr>
                <p:spPr bwMode="auto">
                  <a:xfrm flipH="1" flipV="1">
                    <a:off x="15928" y="0"/>
                    <a:ext cx="13267" cy="8794"/>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0" name="直接连接符 16"/>
                  <p:cNvSpPr>
                    <a:spLocks noChangeShapeType="1"/>
                  </p:cNvSpPr>
                  <p:nvPr/>
                </p:nvSpPr>
                <p:spPr bwMode="auto">
                  <a:xfrm flipH="1" flipV="1">
                    <a:off x="16000" y="294"/>
                    <a:ext cx="1222" cy="12939"/>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1" name="直接连接符 17"/>
                  <p:cNvSpPr>
                    <a:spLocks noChangeShapeType="1"/>
                  </p:cNvSpPr>
                  <p:nvPr/>
                </p:nvSpPr>
                <p:spPr bwMode="auto">
                  <a:xfrm flipH="1" flipV="1">
                    <a:off x="2490" y="9087"/>
                    <a:ext cx="12991" cy="16779"/>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2" name="直接连接符 18"/>
                  <p:cNvSpPr>
                    <a:spLocks noChangeShapeType="1"/>
                  </p:cNvSpPr>
                  <p:nvPr/>
                </p:nvSpPr>
                <p:spPr bwMode="auto">
                  <a:xfrm flipV="1">
                    <a:off x="16115" y="10299"/>
                    <a:ext cx="12596" cy="15820"/>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3" name="直接连接符 19"/>
                  <p:cNvSpPr>
                    <a:spLocks noChangeShapeType="1"/>
                  </p:cNvSpPr>
                  <p:nvPr/>
                </p:nvSpPr>
                <p:spPr bwMode="auto">
                  <a:xfrm flipV="1">
                    <a:off x="16224" y="13421"/>
                    <a:ext cx="1327" cy="11725"/>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4" name="直接连接符 20"/>
                  <p:cNvSpPr>
                    <a:spLocks noChangeShapeType="1"/>
                  </p:cNvSpPr>
                  <p:nvPr/>
                </p:nvSpPr>
                <p:spPr bwMode="auto">
                  <a:xfrm>
                    <a:off x="3936" y="9671"/>
                    <a:ext cx="13276" cy="3733"/>
                  </a:xfrm>
                  <a:prstGeom prst="line">
                    <a:avLst/>
                  </a:prstGeom>
                  <a:noFill/>
                  <a:ln w="6350">
                    <a:solidFill>
                      <a:srgbClr val="002060"/>
                    </a:solidFill>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5" name="直接连接符 21"/>
                  <p:cNvSpPr>
                    <a:spLocks noChangeShapeType="1"/>
                  </p:cNvSpPr>
                  <p:nvPr/>
                </p:nvSpPr>
                <p:spPr bwMode="auto">
                  <a:xfrm>
                    <a:off x="3936" y="9083"/>
                    <a:ext cx="24765" cy="0"/>
                  </a:xfrm>
                  <a:prstGeom prst="line">
                    <a:avLst/>
                  </a:prstGeom>
                  <a:noFill/>
                  <a:ln w="15875">
                    <a:solidFill>
                      <a:srgbClr val="002060"/>
                    </a:solidFill>
                    <a:prstDash val="sysDot"/>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sp>
                <p:nvSpPr>
                  <p:cNvPr id="26" name="直接连接符 22"/>
                  <p:cNvSpPr>
                    <a:spLocks noChangeShapeType="1"/>
                  </p:cNvSpPr>
                  <p:nvPr/>
                </p:nvSpPr>
                <p:spPr bwMode="auto">
                  <a:xfrm flipV="1">
                    <a:off x="15476" y="294"/>
                    <a:ext cx="264" cy="24747"/>
                  </a:xfrm>
                  <a:prstGeom prst="line">
                    <a:avLst/>
                  </a:prstGeom>
                  <a:noFill/>
                  <a:ln w="9525">
                    <a:solidFill>
                      <a:srgbClr val="002060"/>
                    </a:solidFill>
                    <a:prstDash val="sysDot"/>
                    <a:miter lim="800000"/>
                    <a:headEnd type="triangle" w="sm" len="sm"/>
                    <a:tailEnd type="triangle" w="sm" len="sm"/>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sz="2400">
                      <a:latin typeface="+mn-ea"/>
                      <a:ea typeface="+mn-ea"/>
                    </a:endParaRPr>
                  </a:p>
                </p:txBody>
              </p:sp>
            </p:grpSp>
          </p:grpSp>
          <p:grpSp>
            <p:nvGrpSpPr>
              <p:cNvPr id="9" name="组合 23"/>
              <p:cNvGrpSpPr>
                <a:grpSpLocks/>
              </p:cNvGrpSpPr>
              <p:nvPr/>
            </p:nvGrpSpPr>
            <p:grpSpPr bwMode="auto">
              <a:xfrm>
                <a:off x="-1426" y="-1708"/>
                <a:ext cx="25732" cy="21837"/>
                <a:chOff x="-1426" y="-1708"/>
                <a:chExt cx="25733" cy="21838"/>
              </a:xfrm>
            </p:grpSpPr>
            <p:sp>
              <p:nvSpPr>
                <p:cNvPr id="10" name="文本框 24"/>
                <p:cNvSpPr txBox="1">
                  <a:spLocks noChangeArrowheads="1"/>
                </p:cNvSpPr>
                <p:nvPr/>
              </p:nvSpPr>
              <p:spPr bwMode="auto">
                <a:xfrm>
                  <a:off x="9828" y="9086"/>
                  <a:ext cx="9053" cy="47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mn-ea"/>
                      <a:ea typeface="+mn-ea"/>
                      <a:cs typeface="楷体" panose="02010609060101010101" pitchFamily="49" charset="-122"/>
                    </a:rPr>
                    <a:t>绿色</a:t>
                  </a:r>
                  <a:endParaRPr kumimoji="0" lang="zh-CN" altLang="zh-CN" sz="1000" b="0" i="0" u="none" strike="noStrike" cap="none" normalizeH="0" baseline="0" dirty="0">
                    <a:ln>
                      <a:noFill/>
                    </a:ln>
                    <a:solidFill>
                      <a:schemeClr val="tx1"/>
                    </a:solidFill>
                    <a:effectLst/>
                    <a:latin typeface="+mn-ea"/>
                    <a:ea typeface="+mn-ea"/>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rPr>
                    <a:t>生态</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约束</a:t>
                  </a:r>
                </a:p>
              </p:txBody>
            </p:sp>
            <p:grpSp>
              <p:nvGrpSpPr>
                <p:cNvPr id="11" name="组合 25"/>
                <p:cNvGrpSpPr>
                  <a:grpSpLocks/>
                </p:cNvGrpSpPr>
                <p:nvPr/>
              </p:nvGrpSpPr>
              <p:grpSpPr bwMode="auto">
                <a:xfrm>
                  <a:off x="-1426" y="-1708"/>
                  <a:ext cx="25733" cy="21838"/>
                  <a:chOff x="-3300" y="-1827"/>
                  <a:chExt cx="25734" cy="23352"/>
                </a:xfrm>
              </p:grpSpPr>
              <p:sp>
                <p:nvSpPr>
                  <p:cNvPr id="12" name="文本框 26"/>
                  <p:cNvSpPr txBox="1">
                    <a:spLocks noChangeArrowheads="1"/>
                  </p:cNvSpPr>
                  <p:nvPr/>
                </p:nvSpPr>
                <p:spPr bwMode="auto">
                  <a:xfrm>
                    <a:off x="4792" y="-1827"/>
                    <a:ext cx="9025" cy="5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mn-ea"/>
                        <a:ea typeface="+mn-ea"/>
                        <a:cs typeface="楷体" panose="02010609060101010101" pitchFamily="49" charset="-122"/>
                      </a:rPr>
                      <a:t>共享</a:t>
                    </a:r>
                    <a:endParaRPr kumimoji="0" lang="zh-CN" altLang="zh-CN" sz="1000" b="0" i="0" u="none" strike="noStrike" cap="none" normalizeH="0" baseline="0" dirty="0">
                      <a:ln>
                        <a:noFill/>
                      </a:ln>
                      <a:solidFill>
                        <a:schemeClr val="tx1"/>
                      </a:solidFill>
                      <a:effectLst/>
                      <a:latin typeface="+mn-ea"/>
                      <a:ea typeface="+mn-ea"/>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rPr>
                      <a:t>合作共赢</a:t>
                    </a:r>
                    <a:endPar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endParaRPr>
                  </a:p>
                </p:txBody>
              </p:sp>
              <p:sp>
                <p:nvSpPr>
                  <p:cNvPr id="13" name="文本框 27"/>
                  <p:cNvSpPr txBox="1">
                    <a:spLocks noChangeArrowheads="1"/>
                  </p:cNvSpPr>
                  <p:nvPr/>
                </p:nvSpPr>
                <p:spPr bwMode="auto">
                  <a:xfrm>
                    <a:off x="-3300" y="5953"/>
                    <a:ext cx="7082" cy="79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mn-ea"/>
                        <a:ea typeface="+mn-ea"/>
                        <a:cs typeface="楷体" panose="02010609060101010101" pitchFamily="49" charset="-122"/>
                      </a:rPr>
                      <a:t>协调</a:t>
                    </a:r>
                    <a:endParaRPr kumimoji="0" lang="zh-CN" altLang="zh-CN" sz="1000" b="0" i="0" u="none" strike="noStrike" cap="none" normalizeH="0" baseline="0" dirty="0">
                      <a:ln>
                        <a:noFill/>
                      </a:ln>
                      <a:solidFill>
                        <a:schemeClr val="tx1"/>
                      </a:solidFill>
                      <a:effectLst/>
                      <a:latin typeface="+mn-ea"/>
                      <a:ea typeface="+mn-ea"/>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竞合</a:t>
                    </a:r>
                    <a:endParaRPr kumimoji="0" lang="zh-CN" altLang="en-US" sz="1000" b="0" i="0" u="none" strike="noStrike" cap="none" normalizeH="0" baseline="0" dirty="0">
                      <a:ln>
                        <a:noFill/>
                      </a:ln>
                      <a:solidFill>
                        <a:schemeClr val="tx1"/>
                      </a:solidFill>
                      <a:effectLst/>
                      <a:latin typeface="+mn-ea"/>
                      <a:ea typeface="+mn-ea"/>
                      <a:sym typeface="Wingdings" panose="05000000000000000000" pitchFamily="2" charset="2"/>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共增动能</a:t>
                    </a:r>
                  </a:p>
                </p:txBody>
              </p:sp>
              <p:sp>
                <p:nvSpPr>
                  <p:cNvPr id="14" name="文本框 28"/>
                  <p:cNvSpPr txBox="1">
                    <a:spLocks noChangeArrowheads="1"/>
                  </p:cNvSpPr>
                  <p:nvPr/>
                </p:nvSpPr>
                <p:spPr bwMode="auto">
                  <a:xfrm>
                    <a:off x="15578" y="5770"/>
                    <a:ext cx="6856" cy="7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mn-ea"/>
                        <a:ea typeface="+mn-ea"/>
                        <a:cs typeface="楷体" panose="02010609060101010101" pitchFamily="49" charset="-122"/>
                      </a:rPr>
                      <a:t>开放</a:t>
                    </a:r>
                    <a:endParaRPr kumimoji="0" lang="zh-CN" altLang="zh-CN" sz="1000" b="0" i="0" u="none" strike="noStrike" cap="none" normalizeH="0" baseline="0" dirty="0">
                      <a:ln>
                        <a:noFill/>
                      </a:ln>
                      <a:solidFill>
                        <a:schemeClr val="tx1"/>
                      </a:solidFill>
                      <a:effectLst/>
                      <a:latin typeface="+mn-ea"/>
                      <a:ea typeface="+mn-ea"/>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rPr>
                      <a:t>全球资源</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配置</a:t>
                    </a:r>
                  </a:p>
                </p:txBody>
              </p:sp>
              <p:sp>
                <p:nvSpPr>
                  <p:cNvPr id="15" name="文本框 29"/>
                  <p:cNvSpPr txBox="1">
                    <a:spLocks noChangeArrowheads="1"/>
                  </p:cNvSpPr>
                  <p:nvPr/>
                </p:nvSpPr>
                <p:spPr bwMode="auto">
                  <a:xfrm>
                    <a:off x="5006" y="17329"/>
                    <a:ext cx="8923" cy="4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zh-CN" sz="1600" b="0" i="0" u="none" strike="noStrike" cap="none" normalizeH="0" baseline="0" dirty="0">
                        <a:ln>
                          <a:noFill/>
                        </a:ln>
                        <a:solidFill>
                          <a:schemeClr val="tx1"/>
                        </a:solidFill>
                        <a:effectLst/>
                        <a:latin typeface="+mn-ea"/>
                        <a:ea typeface="+mn-ea"/>
                        <a:cs typeface="楷体" panose="02010609060101010101" pitchFamily="49" charset="-122"/>
                      </a:rPr>
                      <a:t>创新</a:t>
                    </a:r>
                    <a:endParaRPr kumimoji="0" lang="zh-CN" altLang="zh-CN" sz="1000" b="0" i="0" u="none" strike="noStrike" cap="none" normalizeH="0" baseline="0" dirty="0">
                      <a:ln>
                        <a:noFill/>
                      </a:ln>
                      <a:solidFill>
                        <a:schemeClr val="tx1"/>
                      </a:solidFill>
                      <a:effectLst/>
                      <a:latin typeface="+mn-ea"/>
                      <a:ea typeface="+mn-ea"/>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zh-CN" altLang="en-US"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rPr>
                      <a:t></a:t>
                    </a:r>
                    <a:r>
                      <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rPr>
                      <a:t>策源驱动</a:t>
                    </a:r>
                    <a:endParaRPr kumimoji="0" lang="zh-CN" altLang="en-US" sz="1600" b="0" i="0" u="none" strike="noStrike" cap="none" normalizeH="0" baseline="0" dirty="0">
                      <a:ln>
                        <a:noFill/>
                      </a:ln>
                      <a:solidFill>
                        <a:srgbClr val="FF0000"/>
                      </a:solidFill>
                      <a:effectLst/>
                      <a:latin typeface="+mn-ea"/>
                      <a:ea typeface="+mn-ea"/>
                      <a:cs typeface="Times New Roman" panose="02020603050405020304" pitchFamily="18" charset="0"/>
                      <a:sym typeface="Wingdings" panose="05000000000000000000" pitchFamily="2" charset="2"/>
                    </a:endParaRPr>
                  </a:p>
                </p:txBody>
              </p:sp>
            </p:grpSp>
          </p:grpSp>
        </p:grpSp>
      </p:grpSp>
    </p:spTree>
    <p:extLst>
      <p:ext uri="{BB962C8B-B14F-4D97-AF65-F5344CB8AC3E}">
        <p14:creationId xmlns:p14="http://schemas.microsoft.com/office/powerpoint/2010/main" val="166481010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r>
              <a:rPr lang="zh-CN" altLang="en-US" dirty="0">
                <a:solidFill>
                  <a:srgbClr val="002060"/>
                </a:solidFill>
              </a:rPr>
              <a:t>供应链网络</a:t>
            </a:r>
            <a:r>
              <a:rPr lang="zh-CN" altLang="en-US" b="1" dirty="0">
                <a:solidFill>
                  <a:srgbClr val="FF0000"/>
                </a:solidFill>
                <a:effectLst>
                  <a:outerShdw blurRad="38100" dist="38100" dir="2700000" algn="tl">
                    <a:srgbClr val="000000">
                      <a:alpha val="43137"/>
                    </a:srgbClr>
                  </a:outerShdw>
                </a:effectLst>
              </a:rPr>
              <a:t>规划</a:t>
            </a:r>
            <a:r>
              <a:rPr lang="zh-CN" altLang="en-US" dirty="0"/>
              <a:t>要立足</a:t>
            </a:r>
            <a:r>
              <a:rPr lang="zh-CN" altLang="en-US" b="1" dirty="0">
                <a:solidFill>
                  <a:srgbClr val="C00000"/>
                </a:solidFill>
                <a:effectLst>
                  <a:outerShdw blurRad="38100" dist="38100" dir="2700000" algn="tl">
                    <a:srgbClr val="000000">
                      <a:alpha val="43137"/>
                    </a:srgbClr>
                  </a:outerShdw>
                </a:effectLst>
              </a:rPr>
              <a:t>系统观</a:t>
            </a:r>
            <a:endParaRPr lang="zh-CN" altLang="en-US" dirty="0"/>
          </a:p>
        </p:txBody>
      </p:sp>
      <p:sp>
        <p:nvSpPr>
          <p:cNvPr id="3" name="内容占位符 2"/>
          <p:cNvSpPr>
            <a:spLocks noGrp="1"/>
          </p:cNvSpPr>
          <p:nvPr>
            <p:ph idx="4294967295"/>
          </p:nvPr>
        </p:nvSpPr>
        <p:spPr>
          <a:xfrm>
            <a:off x="34961" y="1096341"/>
            <a:ext cx="7073900" cy="3144986"/>
          </a:xfrm>
        </p:spPr>
        <p:txBody>
          <a:bodyPr/>
          <a:lstStyle/>
          <a:p>
            <a:r>
              <a:rPr lang="zh-CN" altLang="zh-CN" dirty="0"/>
              <a:t>根植中华儒家思想 讲解合作谋略理念</a:t>
            </a:r>
          </a:p>
          <a:p>
            <a:pPr lvl="1"/>
            <a:r>
              <a:rPr lang="zh-CN" altLang="en-US" dirty="0"/>
              <a:t>创业代群</a:t>
            </a:r>
            <a:endParaRPr lang="en-US" altLang="zh-CN" dirty="0"/>
          </a:p>
          <a:p>
            <a:pPr marL="134779" lvl="1" indent="0" algn="r">
              <a:buNone/>
            </a:pPr>
            <a:endParaRPr lang="en-US" altLang="zh-CN" dirty="0"/>
          </a:p>
          <a:p>
            <a:pPr lvl="1"/>
            <a:endParaRPr lang="en-US" altLang="zh-CN" dirty="0"/>
          </a:p>
          <a:p>
            <a:pPr marL="134779" lvl="1" indent="0">
              <a:buNone/>
            </a:pPr>
            <a:endParaRPr lang="en-US" altLang="zh-CN" dirty="0"/>
          </a:p>
          <a:p>
            <a:pPr marL="134779" lvl="1" indent="0">
              <a:buNone/>
            </a:pPr>
            <a:endParaRPr lang="en-US" altLang="zh-CN" dirty="0"/>
          </a:p>
          <a:p>
            <a:pPr lvl="1"/>
            <a:r>
              <a:rPr lang="zh-CN" altLang="en-US" dirty="0"/>
              <a:t>圈子人伦</a:t>
            </a:r>
          </a:p>
        </p:txBody>
      </p:sp>
      <p:grpSp>
        <p:nvGrpSpPr>
          <p:cNvPr id="27" name="组合 26"/>
          <p:cNvGrpSpPr/>
          <p:nvPr/>
        </p:nvGrpSpPr>
        <p:grpSpPr>
          <a:xfrm>
            <a:off x="2323999" y="4289427"/>
            <a:ext cx="2465183" cy="2019893"/>
            <a:chOff x="5427" y="1102"/>
            <a:chExt cx="3131" cy="2752"/>
          </a:xfrm>
        </p:grpSpPr>
        <p:grpSp>
          <p:nvGrpSpPr>
            <p:cNvPr id="28" name="组合 27"/>
            <p:cNvGrpSpPr/>
            <p:nvPr/>
          </p:nvGrpSpPr>
          <p:grpSpPr>
            <a:xfrm>
              <a:off x="5427" y="1102"/>
              <a:ext cx="3131" cy="2752"/>
              <a:chOff x="4059" y="1780"/>
              <a:chExt cx="3131" cy="2752"/>
            </a:xfrm>
          </p:grpSpPr>
          <p:grpSp>
            <p:nvGrpSpPr>
              <p:cNvPr id="32" name="组合 31"/>
              <p:cNvGrpSpPr/>
              <p:nvPr/>
            </p:nvGrpSpPr>
            <p:grpSpPr>
              <a:xfrm>
                <a:off x="4625" y="1845"/>
                <a:ext cx="2211" cy="2011"/>
                <a:chOff x="5228" y="1845"/>
                <a:chExt cx="2211" cy="2011"/>
              </a:xfrm>
            </p:grpSpPr>
            <p:cxnSp>
              <p:nvCxnSpPr>
                <p:cNvPr id="47" name="直接箭头连接符 46"/>
                <p:cNvCxnSpPr/>
                <p:nvPr/>
              </p:nvCxnSpPr>
              <p:spPr>
                <a:xfrm flipV="1">
                  <a:off x="5228" y="3856"/>
                  <a:ext cx="221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8" name="直接箭头连接符 47"/>
                <p:cNvCxnSpPr/>
                <p:nvPr/>
              </p:nvCxnSpPr>
              <p:spPr>
                <a:xfrm flipV="1">
                  <a:off x="5248" y="1845"/>
                  <a:ext cx="1" cy="198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33" name="组合 32"/>
              <p:cNvGrpSpPr/>
              <p:nvPr/>
            </p:nvGrpSpPr>
            <p:grpSpPr>
              <a:xfrm>
                <a:off x="4059" y="1780"/>
                <a:ext cx="3131" cy="2752"/>
                <a:chOff x="4662" y="1780"/>
                <a:chExt cx="3131" cy="2752"/>
              </a:xfrm>
            </p:grpSpPr>
            <p:cxnSp>
              <p:nvCxnSpPr>
                <p:cNvPr id="34" name="直接连接符 33"/>
                <p:cNvCxnSpPr>
                  <a:stCxn id="39" idx="1"/>
                  <a:endCxn id="39" idx="3"/>
                </p:cNvCxnSpPr>
                <p:nvPr/>
              </p:nvCxnSpPr>
              <p:spPr>
                <a:xfrm>
                  <a:off x="5246" y="3003"/>
                  <a:ext cx="1701" cy="0"/>
                </a:xfrm>
                <a:prstGeom prst="line">
                  <a:avLst/>
                </a:prstGeom>
                <a:ln w="12700"/>
              </p:spPr>
              <p:style>
                <a:lnRef idx="3">
                  <a:schemeClr val="accent5"/>
                </a:lnRef>
                <a:fillRef idx="0">
                  <a:schemeClr val="accent5"/>
                </a:fillRef>
                <a:effectRef idx="2">
                  <a:schemeClr val="accent5"/>
                </a:effectRef>
                <a:fontRef idx="minor">
                  <a:schemeClr val="tx1"/>
                </a:fontRef>
              </p:style>
            </p:cxnSp>
            <p:grpSp>
              <p:nvGrpSpPr>
                <p:cNvPr id="35" name="组合 34"/>
                <p:cNvGrpSpPr/>
                <p:nvPr/>
              </p:nvGrpSpPr>
              <p:grpSpPr>
                <a:xfrm>
                  <a:off x="4662" y="1780"/>
                  <a:ext cx="3131" cy="2752"/>
                  <a:chOff x="4662" y="1780"/>
                  <a:chExt cx="3131" cy="2752"/>
                </a:xfrm>
              </p:grpSpPr>
              <p:sp>
                <p:nvSpPr>
                  <p:cNvPr id="36" name="圆角矩形 35"/>
                  <p:cNvSpPr/>
                  <p:nvPr/>
                </p:nvSpPr>
                <p:spPr>
                  <a:xfrm>
                    <a:off x="4662" y="2224"/>
                    <a:ext cx="297" cy="1468"/>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eaVert"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FF"/>
                        </a:solidFill>
                        <a:latin typeface="Times New Roman" panose="02020603050405020304" charset="0"/>
                        <a:ea typeface="宋体" panose="02010600030101010101" pitchFamily="2" charset="-122"/>
                        <a:cs typeface="宋体" panose="02010600030101010101" pitchFamily="2" charset="-122"/>
                      </a:rPr>
                      <a:t>圈仁</a:t>
                    </a:r>
                    <a:r>
                      <a:rPr lang="en-US" kern="100" dirty="0">
                        <a:solidFill>
                          <a:srgbClr val="000000"/>
                        </a:solidFill>
                        <a:latin typeface="宋体" panose="02010600030101010101" pitchFamily="2" charset="-122"/>
                        <a:ea typeface="宋体" panose="02010600030101010101" pitchFamily="2" charset="-122"/>
                        <a:cs typeface="宋体" panose="02010600030101010101" pitchFamily="2" charset="-122"/>
                      </a:rPr>
                      <a:t>(</a:t>
                    </a: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关系</a:t>
                    </a:r>
                    <a:r>
                      <a:rPr lang="en-US" kern="100" dirty="0">
                        <a:solidFill>
                          <a:srgbClr val="000000"/>
                        </a:solidFill>
                        <a:latin typeface="Times New Roman" panose="02020603050405020304" charset="0"/>
                        <a:ea typeface="宋体" panose="02010600030101010101" pitchFamily="2" charset="-122"/>
                        <a:cs typeface="宋体" panose="02010600030101010101" pitchFamily="2" charset="-122"/>
                      </a:rPr>
                      <a:t>)</a:t>
                    </a:r>
                    <a:endParaRPr lang="zh-CN" altLang="en-US" kern="100" dirty="0">
                      <a:latin typeface="Times New Roman" panose="02020603050405020304" charset="0"/>
                      <a:ea typeface="宋体" panose="02010600030101010101" pitchFamily="2" charset="-122"/>
                    </a:endParaRPr>
                  </a:p>
                </p:txBody>
              </p:sp>
              <p:sp>
                <p:nvSpPr>
                  <p:cNvPr id="37" name="圆角矩形 36"/>
                  <p:cNvSpPr/>
                  <p:nvPr/>
                </p:nvSpPr>
                <p:spPr>
                  <a:xfrm>
                    <a:off x="5388" y="4113"/>
                    <a:ext cx="1677"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FF"/>
                        </a:solidFill>
                        <a:latin typeface="Times New Roman" panose="02020603050405020304" charset="0"/>
                        <a:ea typeface="宋体" panose="02010600030101010101" pitchFamily="2" charset="-122"/>
                        <a:cs typeface="宋体" panose="02010600030101010101" pitchFamily="2" charset="-122"/>
                      </a:rPr>
                      <a:t>圈伦</a:t>
                    </a:r>
                    <a:r>
                      <a:rPr lang="en-US" kern="100">
                        <a:solidFill>
                          <a:srgbClr val="000000"/>
                        </a:solidFill>
                        <a:latin typeface="宋体" panose="02010600030101010101" pitchFamily="2" charset="-122"/>
                        <a:ea typeface="宋体" panose="02010600030101010101" pitchFamily="2" charset="-122"/>
                        <a:cs typeface="宋体" panose="02010600030101010101" pitchFamily="2" charset="-122"/>
                      </a:rPr>
                      <a:t>(</a:t>
                    </a: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结构</a:t>
                    </a:r>
                    <a:r>
                      <a:rPr lang="en-US" kern="100">
                        <a:solidFill>
                          <a:srgbClr val="000000"/>
                        </a:solidFill>
                        <a:latin typeface="Times New Roman" panose="02020603050405020304" charset="0"/>
                        <a:ea typeface="宋体" panose="02010600030101010101" pitchFamily="2" charset="-122"/>
                        <a:cs typeface="宋体" panose="02010600030101010101" pitchFamily="2" charset="-122"/>
                      </a:rPr>
                      <a:t>)</a:t>
                    </a:r>
                    <a:endParaRPr lang="zh-CN" altLang="en-US" kern="100">
                      <a:latin typeface="Times New Roman" panose="02020603050405020304" charset="0"/>
                      <a:ea typeface="宋体" panose="02010600030101010101" pitchFamily="2" charset="-122"/>
                    </a:endParaRPr>
                  </a:p>
                </p:txBody>
              </p:sp>
              <p:sp>
                <p:nvSpPr>
                  <p:cNvPr id="38" name="圆角矩形 37"/>
                  <p:cNvSpPr/>
                  <p:nvPr/>
                </p:nvSpPr>
                <p:spPr>
                  <a:xfrm>
                    <a:off x="5191" y="3839"/>
                    <a:ext cx="1817"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圈核</a:t>
                    </a:r>
                    <a:r>
                      <a:rPr lang="en-US" kern="100">
                        <a:solidFill>
                          <a:srgbClr val="000000"/>
                        </a:solidFill>
                        <a:latin typeface="Times New Roman" panose="02020603050405020304" charset="0"/>
                        <a:ea typeface="宋体" panose="02010600030101010101" pitchFamily="2" charset="-122"/>
                        <a:cs typeface="宋体" panose="02010600030101010101" pitchFamily="2" charset="-122"/>
                      </a:rPr>
                      <a:t>        </a:t>
                    </a: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圈缘</a:t>
                    </a:r>
                    <a:endParaRPr lang="zh-CN" altLang="en-US" kern="100">
                      <a:latin typeface="Times New Roman" panose="02020603050405020304" charset="0"/>
                      <a:ea typeface="宋体" panose="02010600030101010101" pitchFamily="2" charset="-122"/>
                    </a:endParaRPr>
                  </a:p>
                </p:txBody>
              </p:sp>
              <p:sp>
                <p:nvSpPr>
                  <p:cNvPr id="39" name="矩形 38"/>
                  <p:cNvSpPr/>
                  <p:nvPr/>
                </p:nvSpPr>
                <p:spPr>
                  <a:xfrm>
                    <a:off x="5246" y="2152"/>
                    <a:ext cx="1701" cy="170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noAutofit/>
                  </a:bodyPr>
                  <a:lstStyle/>
                  <a:p>
                    <a:pPr>
                      <a:lnSpc>
                        <a:spcPts val="1440"/>
                      </a:lnSpc>
                      <a:spcBef>
                        <a:spcPts val="0"/>
                      </a:spcBef>
                      <a:spcAft>
                        <a:spcPts val="0"/>
                      </a:spcAft>
                    </a:pPr>
                    <a:endParaRPr lang="zh-CN" altLang="en-US"/>
                  </a:p>
                </p:txBody>
              </p:sp>
              <p:cxnSp>
                <p:nvCxnSpPr>
                  <p:cNvPr id="40" name="直接连接符 39"/>
                  <p:cNvCxnSpPr>
                    <a:stCxn id="39" idx="0"/>
                    <a:endCxn id="39" idx="2"/>
                  </p:cNvCxnSpPr>
                  <p:nvPr/>
                </p:nvCxnSpPr>
                <p:spPr>
                  <a:xfrm>
                    <a:off x="6097" y="2152"/>
                    <a:ext cx="0" cy="1701"/>
                  </a:xfrm>
                  <a:prstGeom prst="line">
                    <a:avLst/>
                  </a:prstGeom>
                  <a:ln w="12700"/>
                </p:spPr>
                <p:style>
                  <a:lnRef idx="3">
                    <a:schemeClr val="accent5"/>
                  </a:lnRef>
                  <a:fillRef idx="0">
                    <a:schemeClr val="accent5"/>
                  </a:fillRef>
                  <a:effectRef idx="2">
                    <a:schemeClr val="accent5"/>
                  </a:effectRef>
                  <a:fontRef idx="minor">
                    <a:schemeClr val="tx1"/>
                  </a:fontRef>
                </p:style>
              </p:cxnSp>
              <p:sp>
                <p:nvSpPr>
                  <p:cNvPr id="41" name="圆角矩形 40"/>
                  <p:cNvSpPr/>
                  <p:nvPr/>
                </p:nvSpPr>
                <p:spPr>
                  <a:xfrm>
                    <a:off x="4947" y="2328"/>
                    <a:ext cx="297" cy="1468"/>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交情</a:t>
                    </a:r>
                    <a:endParaRPr lang="zh-CN" altLang="en-US" kern="100">
                      <a:latin typeface="Times New Roman" panose="02020603050405020304" charset="0"/>
                      <a:ea typeface="宋体" panose="02010600030101010101" pitchFamily="2" charset="-122"/>
                    </a:endParaRPr>
                  </a:p>
                  <a:p>
                    <a:pPr algn="ctr">
                      <a:lnSpc>
                        <a:spcPts val="1440"/>
                      </a:lnSpc>
                      <a:spcBef>
                        <a:spcPts val="0"/>
                      </a:spcBef>
                      <a:spcAft>
                        <a:spcPts val="0"/>
                      </a:spcAft>
                    </a:pPr>
                    <a:r>
                      <a:rPr lang="en-US" kern="100">
                        <a:solidFill>
                          <a:srgbClr val="000000"/>
                        </a:solidFill>
                        <a:latin typeface="宋体" panose="02010600030101010101" pitchFamily="2" charset="-122"/>
                        <a:ea typeface="宋体" panose="02010600030101010101" pitchFamily="2" charset="-122"/>
                        <a:cs typeface="宋体" panose="02010600030101010101" pitchFamily="2" charset="-122"/>
                      </a:rPr>
                      <a:t> </a:t>
                    </a:r>
                    <a:endParaRPr lang="zh-CN" altLang="en-US" kern="100">
                      <a:latin typeface="Times New Roman" panose="02020603050405020304" charset="0"/>
                      <a:ea typeface="宋体" panose="02010600030101010101" pitchFamily="2" charset="-122"/>
                    </a:endParaRPr>
                  </a:p>
                  <a:p>
                    <a:pPr algn="ctr">
                      <a:lnSpc>
                        <a:spcPts val="1440"/>
                      </a:lnSpc>
                      <a:spcBef>
                        <a:spcPts val="0"/>
                      </a:spcBef>
                      <a:spcAft>
                        <a:spcPts val="0"/>
                      </a:spcAft>
                    </a:pPr>
                    <a:r>
                      <a:rPr lang="en-US" kern="100">
                        <a:solidFill>
                          <a:srgbClr val="000000"/>
                        </a:solidFill>
                        <a:latin typeface="宋体" panose="02010600030101010101" pitchFamily="2" charset="-122"/>
                        <a:ea typeface="宋体" panose="02010600030101010101" pitchFamily="2" charset="-122"/>
                        <a:cs typeface="宋体" panose="02010600030101010101" pitchFamily="2" charset="-122"/>
                      </a:rPr>
                      <a:t> </a:t>
                    </a:r>
                    <a:endParaRPr lang="zh-CN" altLang="en-US" kern="100">
                      <a:latin typeface="Times New Roman" panose="02020603050405020304" charset="0"/>
                      <a:ea typeface="宋体" panose="02010600030101010101" pitchFamily="2" charset="-122"/>
                    </a:endParaRPr>
                  </a:p>
                  <a:p>
                    <a:pPr algn="ctr">
                      <a:lnSpc>
                        <a:spcPts val="1440"/>
                      </a:lnSpc>
                      <a:spcBef>
                        <a:spcPts val="0"/>
                      </a:spcBef>
                      <a:spcAft>
                        <a:spcPts val="0"/>
                      </a:spcAft>
                    </a:pP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亲情</a:t>
                    </a:r>
                    <a:endParaRPr lang="zh-CN" altLang="en-US" kern="100">
                      <a:latin typeface="Times New Roman" panose="02020603050405020304" charset="0"/>
                      <a:ea typeface="宋体" panose="02010600030101010101" pitchFamily="2" charset="-122"/>
                    </a:endParaRPr>
                  </a:p>
                </p:txBody>
              </p:sp>
              <p:sp>
                <p:nvSpPr>
                  <p:cNvPr id="42" name="圆角矩形 41"/>
                  <p:cNvSpPr/>
                  <p:nvPr/>
                </p:nvSpPr>
                <p:spPr>
                  <a:xfrm>
                    <a:off x="5272" y="2406"/>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合伙</a:t>
                    </a:r>
                    <a:endParaRPr lang="en-US" altLang="zh-CN" kern="100" dirty="0">
                      <a:solidFill>
                        <a:srgbClr val="000000"/>
                      </a:solidFill>
                      <a:latin typeface="Times New Roman" panose="02020603050405020304" charset="0"/>
                      <a:ea typeface="宋体" panose="02010600030101010101" pitchFamily="2" charset="-122"/>
                      <a:cs typeface="宋体" panose="02010600030101010101" pitchFamily="2" charset="-122"/>
                    </a:endParaRPr>
                  </a:p>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同创</a:t>
                    </a:r>
                    <a:endParaRPr lang="zh-CN" altLang="en-US" kern="100" dirty="0">
                      <a:latin typeface="Times New Roman" panose="02020603050405020304" charset="0"/>
                      <a:ea typeface="宋体" panose="02010600030101010101" pitchFamily="2" charset="-122"/>
                    </a:endParaRPr>
                  </a:p>
                </p:txBody>
              </p:sp>
              <p:sp>
                <p:nvSpPr>
                  <p:cNvPr id="43" name="圆角矩形 42"/>
                  <p:cNvSpPr/>
                  <p:nvPr/>
                </p:nvSpPr>
                <p:spPr>
                  <a:xfrm>
                    <a:off x="5272" y="3237"/>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家人</a:t>
                    </a:r>
                    <a:endParaRPr lang="en-US" altLang="zh-CN" kern="100" dirty="0">
                      <a:solidFill>
                        <a:srgbClr val="000000"/>
                      </a:solidFill>
                      <a:latin typeface="Times New Roman" panose="02020603050405020304" charset="0"/>
                      <a:ea typeface="宋体" panose="02010600030101010101" pitchFamily="2" charset="-122"/>
                      <a:cs typeface="宋体" panose="02010600030101010101" pitchFamily="2" charset="-122"/>
                    </a:endParaRPr>
                  </a:p>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始创</a:t>
                    </a:r>
                    <a:endParaRPr lang="zh-CN" altLang="en-US" kern="100" dirty="0">
                      <a:latin typeface="Times New Roman" panose="02020603050405020304" charset="0"/>
                      <a:ea typeface="宋体" panose="02010600030101010101" pitchFamily="2" charset="-122"/>
                    </a:endParaRPr>
                  </a:p>
                </p:txBody>
              </p:sp>
              <p:sp>
                <p:nvSpPr>
                  <p:cNvPr id="44" name="圆角矩形 43"/>
                  <p:cNvSpPr/>
                  <p:nvPr/>
                </p:nvSpPr>
                <p:spPr>
                  <a:xfrm>
                    <a:off x="6108" y="2406"/>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人脉</a:t>
                    </a:r>
                    <a:endParaRPr lang="en-US" altLang="zh-CN" kern="100" dirty="0">
                      <a:solidFill>
                        <a:srgbClr val="000000"/>
                      </a:solidFill>
                      <a:latin typeface="Times New Roman" panose="02020603050405020304" charset="0"/>
                      <a:ea typeface="宋体" panose="02010600030101010101" pitchFamily="2" charset="-122"/>
                      <a:cs typeface="宋体" panose="02010600030101010101" pitchFamily="2" charset="-122"/>
                    </a:endParaRPr>
                  </a:p>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众创</a:t>
                    </a:r>
                    <a:endParaRPr lang="zh-CN" altLang="en-US" kern="100" dirty="0">
                      <a:latin typeface="Times New Roman" panose="02020603050405020304" charset="0"/>
                      <a:ea typeface="宋体" panose="02010600030101010101" pitchFamily="2" charset="-122"/>
                    </a:endParaRPr>
                  </a:p>
                </p:txBody>
              </p:sp>
              <p:sp>
                <p:nvSpPr>
                  <p:cNvPr id="45" name="圆角矩形 44"/>
                  <p:cNvSpPr/>
                  <p:nvPr/>
                </p:nvSpPr>
                <p:spPr>
                  <a:xfrm>
                    <a:off x="6108" y="3237"/>
                    <a:ext cx="805" cy="419"/>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族群</a:t>
                    </a:r>
                    <a:endParaRPr lang="en-US" altLang="zh-CN" kern="100" dirty="0">
                      <a:solidFill>
                        <a:srgbClr val="000000"/>
                      </a:solidFill>
                      <a:latin typeface="Times New Roman" panose="02020603050405020304" charset="0"/>
                      <a:ea typeface="宋体" panose="02010600030101010101" pitchFamily="2" charset="-122"/>
                      <a:cs typeface="宋体" panose="02010600030101010101" pitchFamily="2" charset="-122"/>
                    </a:endParaRPr>
                  </a:p>
                  <a:p>
                    <a:pPr algn="ctr">
                      <a:lnSpc>
                        <a:spcPts val="1440"/>
                      </a:lnSpc>
                      <a:spcBef>
                        <a:spcPts val="0"/>
                      </a:spcBef>
                      <a:spcAft>
                        <a:spcPts val="0"/>
                      </a:spcAft>
                    </a:pPr>
                    <a:r>
                      <a:rPr lang="zh-CN" altLang="en-US" kern="100" dirty="0">
                        <a:solidFill>
                          <a:srgbClr val="000000"/>
                        </a:solidFill>
                        <a:latin typeface="Times New Roman" panose="02020603050405020304" charset="0"/>
                        <a:ea typeface="宋体" panose="02010600030101010101" pitchFamily="2" charset="-122"/>
                        <a:cs typeface="宋体" panose="02010600030101010101" pitchFamily="2" charset="-122"/>
                      </a:rPr>
                      <a:t>共创</a:t>
                    </a:r>
                    <a:endParaRPr lang="zh-CN" altLang="en-US" kern="100" dirty="0">
                      <a:latin typeface="Times New Roman" panose="02020603050405020304" charset="0"/>
                      <a:ea typeface="宋体" panose="02010600030101010101" pitchFamily="2" charset="-122"/>
                    </a:endParaRPr>
                  </a:p>
                </p:txBody>
              </p:sp>
              <p:sp>
                <p:nvSpPr>
                  <p:cNvPr id="46" name="圆角矩形 45"/>
                  <p:cNvSpPr/>
                  <p:nvPr/>
                </p:nvSpPr>
                <p:spPr>
                  <a:xfrm>
                    <a:off x="6786" y="1780"/>
                    <a:ext cx="1007" cy="553"/>
                  </a:xfrm>
                  <a:prstGeom prst="round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FF"/>
                        </a:solidFill>
                        <a:latin typeface="Times New Roman" panose="02020603050405020304" charset="0"/>
                        <a:ea typeface="宋体" panose="02010600030101010101" pitchFamily="2" charset="-122"/>
                        <a:cs typeface="宋体" panose="02010600030101010101" pitchFamily="2" charset="-122"/>
                      </a:rPr>
                      <a:t>圈智</a:t>
                    </a:r>
                    <a:endParaRPr lang="zh-CN" altLang="en-US" kern="100">
                      <a:latin typeface="Times New Roman" panose="02020603050405020304" charset="0"/>
                      <a:ea typeface="宋体" panose="02010600030101010101" pitchFamily="2" charset="-122"/>
                    </a:endParaRPr>
                  </a:p>
                  <a:p>
                    <a:pPr algn="ctr">
                      <a:lnSpc>
                        <a:spcPts val="1440"/>
                      </a:lnSpc>
                      <a:spcBef>
                        <a:spcPts val="0"/>
                      </a:spcBef>
                      <a:spcAft>
                        <a:spcPts val="0"/>
                      </a:spcAft>
                    </a:pPr>
                    <a:r>
                      <a:rPr lang="en-US" kern="100">
                        <a:solidFill>
                          <a:srgbClr val="0000FF"/>
                        </a:solidFill>
                        <a:latin typeface="宋体" panose="02010600030101010101" pitchFamily="2" charset="-122"/>
                        <a:ea typeface="宋体" panose="02010600030101010101" pitchFamily="2" charset="-122"/>
                        <a:cs typeface="宋体" panose="02010600030101010101" pitchFamily="2" charset="-122"/>
                      </a:rPr>
                      <a:t>(</a:t>
                    </a:r>
                    <a:r>
                      <a:rPr lang="zh-CN" altLang="en-US" kern="100">
                        <a:solidFill>
                          <a:srgbClr val="000000"/>
                        </a:solidFill>
                        <a:latin typeface="Times New Roman" panose="02020603050405020304" charset="0"/>
                        <a:ea typeface="宋体" panose="02010600030101010101" pitchFamily="2" charset="-122"/>
                        <a:cs typeface="宋体" panose="02010600030101010101" pitchFamily="2" charset="-122"/>
                      </a:rPr>
                      <a:t>共识</a:t>
                    </a:r>
                    <a:r>
                      <a:rPr lang="en-US" kern="100">
                        <a:solidFill>
                          <a:srgbClr val="000000"/>
                        </a:solidFill>
                        <a:latin typeface="Times New Roman" panose="02020603050405020304" charset="0"/>
                        <a:ea typeface="宋体" panose="02010600030101010101" pitchFamily="2" charset="-122"/>
                        <a:cs typeface="宋体" panose="02010600030101010101" pitchFamily="2" charset="-122"/>
                      </a:rPr>
                      <a:t>)</a:t>
                    </a:r>
                    <a:endParaRPr lang="zh-CN" altLang="en-US" kern="100">
                      <a:latin typeface="Times New Roman" panose="02020603050405020304" charset="0"/>
                      <a:ea typeface="宋体" panose="02010600030101010101" pitchFamily="2" charset="-122"/>
                    </a:endParaRPr>
                  </a:p>
                </p:txBody>
              </p:sp>
            </p:grpSp>
          </p:grpSp>
        </p:grpSp>
        <p:cxnSp>
          <p:nvCxnSpPr>
            <p:cNvPr id="29" name="直接箭头连接符 28"/>
            <p:cNvCxnSpPr/>
            <p:nvPr/>
          </p:nvCxnSpPr>
          <p:spPr>
            <a:xfrm flipV="1">
              <a:off x="6027" y="1402"/>
              <a:ext cx="1769" cy="1757"/>
            </a:xfrm>
            <a:prstGeom prst="straightConnector1">
              <a:avLst/>
            </a:prstGeom>
            <a:ln w="15875">
              <a:solidFill>
                <a:schemeClr val="accent5">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0" name="任意多边形 29"/>
            <p:cNvSpPr/>
            <p:nvPr/>
          </p:nvSpPr>
          <p:spPr>
            <a:xfrm>
              <a:off x="6023" y="2320"/>
              <a:ext cx="850" cy="850"/>
            </a:xfrm>
            <a:custGeom>
              <a:avLst/>
              <a:gdLst>
                <a:gd name="connisteX0" fmla="*/ 0 w 403225"/>
                <a:gd name="connsiteY0" fmla="*/ 0 h 335915"/>
                <a:gd name="connisteX1" fmla="*/ 140335 w 403225"/>
                <a:gd name="connsiteY1" fmla="*/ 55880 h 335915"/>
                <a:gd name="connisteX2" fmla="*/ 212725 w 403225"/>
                <a:gd name="connsiteY2" fmla="*/ 106680 h 335915"/>
                <a:gd name="connisteX3" fmla="*/ 268605 w 403225"/>
                <a:gd name="connsiteY3" fmla="*/ 140335 h 335915"/>
                <a:gd name="connisteX4" fmla="*/ 341630 w 403225"/>
                <a:gd name="connsiteY4" fmla="*/ 224155 h 335915"/>
                <a:gd name="connisteX5" fmla="*/ 403225 w 403225"/>
                <a:gd name="connsiteY5" fmla="*/ 335915 h 33591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403225" h="335915">
                  <a:moveTo>
                    <a:pt x="0" y="0"/>
                  </a:moveTo>
                  <a:cubicBezTo>
                    <a:pt x="26670" y="10160"/>
                    <a:pt x="97790" y="34290"/>
                    <a:pt x="140335" y="55880"/>
                  </a:cubicBezTo>
                  <a:cubicBezTo>
                    <a:pt x="182880" y="77470"/>
                    <a:pt x="187325" y="89535"/>
                    <a:pt x="212725" y="106680"/>
                  </a:cubicBezTo>
                  <a:cubicBezTo>
                    <a:pt x="238125" y="123825"/>
                    <a:pt x="242570" y="116840"/>
                    <a:pt x="268605" y="140335"/>
                  </a:cubicBezTo>
                  <a:cubicBezTo>
                    <a:pt x="294640" y="163830"/>
                    <a:pt x="314960" y="184785"/>
                    <a:pt x="341630" y="224155"/>
                  </a:cubicBezTo>
                  <a:cubicBezTo>
                    <a:pt x="368300" y="263525"/>
                    <a:pt x="392430" y="314960"/>
                    <a:pt x="403225" y="335915"/>
                  </a:cubicBezTo>
                </a:path>
              </a:pathLst>
            </a:custGeom>
            <a:noFill/>
            <a:ln w="952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nSpc>
                  <a:spcPts val="1440"/>
                </a:lnSpc>
                <a:spcBef>
                  <a:spcPts val="0"/>
                </a:spcBef>
                <a:spcAft>
                  <a:spcPts val="0"/>
                </a:spcAft>
              </a:pPr>
              <a:endParaRPr lang="zh-CN" altLang="en-US"/>
            </a:p>
          </p:txBody>
        </p:sp>
        <p:sp>
          <p:nvSpPr>
            <p:cNvPr id="31" name="任意多边形 30"/>
            <p:cNvSpPr/>
            <p:nvPr/>
          </p:nvSpPr>
          <p:spPr>
            <a:xfrm>
              <a:off x="6034" y="1510"/>
              <a:ext cx="1644" cy="1644"/>
            </a:xfrm>
            <a:custGeom>
              <a:avLst/>
              <a:gdLst>
                <a:gd name="connisteX0" fmla="*/ 0 w 403225"/>
                <a:gd name="connsiteY0" fmla="*/ 0 h 335915"/>
                <a:gd name="connisteX1" fmla="*/ 140335 w 403225"/>
                <a:gd name="connsiteY1" fmla="*/ 55880 h 335915"/>
                <a:gd name="connisteX2" fmla="*/ 212725 w 403225"/>
                <a:gd name="connsiteY2" fmla="*/ 106680 h 335915"/>
                <a:gd name="connisteX3" fmla="*/ 268605 w 403225"/>
                <a:gd name="connsiteY3" fmla="*/ 140335 h 335915"/>
                <a:gd name="connisteX4" fmla="*/ 341630 w 403225"/>
                <a:gd name="connsiteY4" fmla="*/ 224155 h 335915"/>
                <a:gd name="connisteX5" fmla="*/ 403225 w 403225"/>
                <a:gd name="connsiteY5" fmla="*/ 335915 h 335915"/>
              </a:gdLst>
              <a:ahLst/>
              <a:cxnLst>
                <a:cxn ang="0">
                  <a:pos x="connisteX0" y="connsiteY0"/>
                </a:cxn>
                <a:cxn ang="0">
                  <a:pos x="connisteX1" y="connsiteY1"/>
                </a:cxn>
                <a:cxn ang="0">
                  <a:pos x="connisteX2" y="connsiteY2"/>
                </a:cxn>
                <a:cxn ang="0">
                  <a:pos x="connisteX3" y="connsiteY3"/>
                </a:cxn>
                <a:cxn ang="0">
                  <a:pos x="connisteX4" y="connsiteY4"/>
                </a:cxn>
                <a:cxn ang="0">
                  <a:pos x="connisteX5" y="connsiteY5"/>
                </a:cxn>
              </a:cxnLst>
              <a:rect l="l" t="t" r="r" b="b"/>
              <a:pathLst>
                <a:path w="403225" h="335915">
                  <a:moveTo>
                    <a:pt x="0" y="0"/>
                  </a:moveTo>
                  <a:cubicBezTo>
                    <a:pt x="26670" y="10160"/>
                    <a:pt x="97790" y="34290"/>
                    <a:pt x="140335" y="55880"/>
                  </a:cubicBezTo>
                  <a:cubicBezTo>
                    <a:pt x="182880" y="77470"/>
                    <a:pt x="187325" y="89535"/>
                    <a:pt x="212725" y="106680"/>
                  </a:cubicBezTo>
                  <a:cubicBezTo>
                    <a:pt x="238125" y="123825"/>
                    <a:pt x="242570" y="116840"/>
                    <a:pt x="268605" y="140335"/>
                  </a:cubicBezTo>
                  <a:cubicBezTo>
                    <a:pt x="294640" y="163830"/>
                    <a:pt x="314960" y="184785"/>
                    <a:pt x="341630" y="224155"/>
                  </a:cubicBezTo>
                  <a:cubicBezTo>
                    <a:pt x="368300" y="263525"/>
                    <a:pt x="392430" y="314960"/>
                    <a:pt x="403225" y="335915"/>
                  </a:cubicBezTo>
                </a:path>
              </a:pathLst>
            </a:custGeom>
            <a:noFill/>
            <a:ln w="9525">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nSpc>
                  <a:spcPts val="1440"/>
                </a:lnSpc>
                <a:spcBef>
                  <a:spcPts val="0"/>
                </a:spcBef>
                <a:spcAft>
                  <a:spcPts val="0"/>
                </a:spcAft>
              </a:pPr>
              <a:endParaRPr lang="zh-CN" altLang="en-US"/>
            </a:p>
          </p:txBody>
        </p:sp>
      </p:grpSp>
      <p:grpSp>
        <p:nvGrpSpPr>
          <p:cNvPr id="50" name=" 61"/>
          <p:cNvGrpSpPr/>
          <p:nvPr/>
        </p:nvGrpSpPr>
        <p:grpSpPr>
          <a:xfrm>
            <a:off x="5158348" y="4837912"/>
            <a:ext cx="3806140" cy="1281746"/>
            <a:chOff x="1900" y="13124"/>
            <a:chExt cx="6640" cy="1283"/>
          </a:xfrm>
        </p:grpSpPr>
        <p:cxnSp>
          <p:nvCxnSpPr>
            <p:cNvPr id="54" name="自选图形 35"/>
            <p:cNvCxnSpPr/>
            <p:nvPr/>
          </p:nvCxnSpPr>
          <p:spPr bwMode="auto">
            <a:xfrm>
              <a:off x="2706" y="14407"/>
              <a:ext cx="5046" cy="0"/>
            </a:xfrm>
            <a:prstGeom prst="straightConnector1">
              <a:avLst/>
            </a:prstGeom>
            <a:noFill/>
            <a:ln w="9525">
              <a:solidFill>
                <a:srgbClr val="000000"/>
              </a:solidFill>
              <a:round/>
            </a:ln>
          </p:spPr>
        </p:cxnSp>
        <p:grpSp>
          <p:nvGrpSpPr>
            <p:cNvPr id="55" name="组合 54"/>
            <p:cNvGrpSpPr/>
            <p:nvPr/>
          </p:nvGrpSpPr>
          <p:grpSpPr>
            <a:xfrm>
              <a:off x="1900" y="13124"/>
              <a:ext cx="6640" cy="1273"/>
              <a:chOff x="1900" y="9414"/>
              <a:chExt cx="6640" cy="1572"/>
            </a:xfrm>
          </p:grpSpPr>
          <p:sp>
            <p:nvSpPr>
              <p:cNvPr id="56" name="文本框 24"/>
              <p:cNvSpPr txBox="1"/>
              <p:nvPr/>
            </p:nvSpPr>
            <p:spPr bwMode="auto">
              <a:xfrm>
                <a:off x="1900" y="9414"/>
                <a:ext cx="1670" cy="410"/>
              </a:xfrm>
              <a:prstGeom prst="rect">
                <a:avLst/>
              </a:prstGeom>
              <a:solidFill>
                <a:srgbClr val="FFFFFF"/>
              </a:solidFill>
              <a:ln w="9525">
                <a:solidFill>
                  <a:srgbClr val="000000"/>
                </a:solidFill>
                <a:miter lim="800000"/>
              </a:ln>
            </p:spPr>
            <p:txBody>
              <a:bodyPr rot="0" vert="horz" wrap="square" lIns="0" tIns="27000" rIns="0" bIns="0" anchor="ctr" anchorCtr="1" upright="1">
                <a:noAutofit/>
              </a:bodyPr>
              <a:lstStyle/>
              <a:p>
                <a:pPr algn="ctr">
                  <a:lnSpc>
                    <a:spcPts val="1425"/>
                  </a:lnSpc>
                  <a:spcBef>
                    <a:spcPts val="0"/>
                  </a:spcBef>
                  <a:spcAft>
                    <a:spcPts val="0"/>
                  </a:spcAft>
                </a:pPr>
                <a:r>
                  <a:rPr lang="zh-CN" altLang="en-US" kern="100" dirty="0">
                    <a:latin typeface="Times New Roman" panose="02020603050405020304" charset="0"/>
                  </a:rPr>
                  <a:t>圈子人伦资本</a:t>
                </a:r>
              </a:p>
            </p:txBody>
          </p:sp>
          <p:sp>
            <p:nvSpPr>
              <p:cNvPr id="57" name="文本框 25"/>
              <p:cNvSpPr txBox="1"/>
              <p:nvPr/>
            </p:nvSpPr>
            <p:spPr bwMode="auto">
              <a:xfrm>
                <a:off x="4670" y="9414"/>
                <a:ext cx="1380" cy="369"/>
              </a:xfrm>
              <a:prstGeom prst="rect">
                <a:avLst/>
              </a:prstGeom>
              <a:solidFill>
                <a:srgbClr val="FFFFFF"/>
              </a:solidFill>
              <a:ln w="9525">
                <a:solidFill>
                  <a:srgbClr val="000000"/>
                </a:solidFill>
                <a:miter lim="800000"/>
              </a:ln>
            </p:spPr>
            <p:txBody>
              <a:bodyPr rot="0" vert="horz" wrap="square" lIns="0" tIns="27000" rIns="0" bIns="0" anchor="ctr" anchorCtr="1" upright="1">
                <a:noAutofit/>
              </a:bodyPr>
              <a:lstStyle/>
              <a:p>
                <a:pPr algn="ctr">
                  <a:lnSpc>
                    <a:spcPts val="1425"/>
                  </a:lnSpc>
                  <a:spcBef>
                    <a:spcPts val="0"/>
                  </a:spcBef>
                  <a:spcAft>
                    <a:spcPts val="0"/>
                  </a:spcAft>
                </a:pPr>
                <a:r>
                  <a:rPr lang="zh-CN" altLang="en-US" kern="100" dirty="0">
                    <a:latin typeface="Times New Roman" panose="02020603050405020304" charset="0"/>
                  </a:rPr>
                  <a:t>资源获取</a:t>
                </a:r>
              </a:p>
            </p:txBody>
          </p:sp>
          <p:sp>
            <p:nvSpPr>
              <p:cNvPr id="58" name="文本框 26"/>
              <p:cNvSpPr txBox="1"/>
              <p:nvPr/>
            </p:nvSpPr>
            <p:spPr bwMode="auto">
              <a:xfrm>
                <a:off x="4606" y="10141"/>
                <a:ext cx="1361" cy="410"/>
              </a:xfrm>
              <a:prstGeom prst="rect">
                <a:avLst/>
              </a:prstGeom>
              <a:solidFill>
                <a:srgbClr val="FFFFFF"/>
              </a:solidFill>
              <a:ln w="9525">
                <a:solidFill>
                  <a:srgbClr val="000000"/>
                </a:solidFill>
                <a:miter lim="800000"/>
              </a:ln>
            </p:spPr>
            <p:txBody>
              <a:bodyPr rot="0" vert="horz" wrap="square" lIns="0" tIns="27000" rIns="0" bIns="0" anchor="ctr" anchorCtr="1" upright="1">
                <a:noAutofit/>
              </a:bodyPr>
              <a:lstStyle/>
              <a:p>
                <a:pPr algn="ctr">
                  <a:lnSpc>
                    <a:spcPts val="1425"/>
                  </a:lnSpc>
                  <a:spcBef>
                    <a:spcPts val="0"/>
                  </a:spcBef>
                  <a:spcAft>
                    <a:spcPts val="0"/>
                  </a:spcAft>
                </a:pPr>
                <a:r>
                  <a:rPr lang="zh-CN" altLang="en-US" kern="100" dirty="0">
                    <a:latin typeface="Times New Roman" panose="02020603050405020304" charset="0"/>
                  </a:rPr>
                  <a:t>网链嵌入度</a:t>
                </a:r>
              </a:p>
            </p:txBody>
          </p:sp>
          <p:sp>
            <p:nvSpPr>
              <p:cNvPr id="59" name="文本框 27"/>
              <p:cNvSpPr txBox="1"/>
              <p:nvPr/>
            </p:nvSpPr>
            <p:spPr bwMode="auto">
              <a:xfrm>
                <a:off x="6938" y="9424"/>
                <a:ext cx="1602" cy="410"/>
              </a:xfrm>
              <a:prstGeom prst="rect">
                <a:avLst/>
              </a:prstGeom>
              <a:solidFill>
                <a:srgbClr val="FFFFFF"/>
              </a:solidFill>
              <a:ln w="9525">
                <a:solidFill>
                  <a:srgbClr val="000000"/>
                </a:solidFill>
                <a:miter lim="800000"/>
              </a:ln>
            </p:spPr>
            <p:txBody>
              <a:bodyPr rot="0" vert="horz" wrap="square" lIns="0" tIns="27000" rIns="0" bIns="0" anchor="ctr" anchorCtr="1" upright="1">
                <a:noAutofit/>
              </a:bodyPr>
              <a:lstStyle/>
              <a:p>
                <a:pPr algn="ctr">
                  <a:lnSpc>
                    <a:spcPts val="1425"/>
                  </a:lnSpc>
                  <a:spcBef>
                    <a:spcPts val="0"/>
                  </a:spcBef>
                  <a:spcAft>
                    <a:spcPts val="0"/>
                  </a:spcAft>
                </a:pPr>
                <a:r>
                  <a:rPr lang="zh-CN" altLang="en-US" kern="100" dirty="0">
                    <a:latin typeface="Times New Roman" panose="02020603050405020304" charset="0"/>
                  </a:rPr>
                  <a:t>创业企业绩效</a:t>
                </a:r>
              </a:p>
            </p:txBody>
          </p:sp>
          <p:cxnSp>
            <p:nvCxnSpPr>
              <p:cNvPr id="60" name="自选图形 28"/>
              <p:cNvCxnSpPr/>
              <p:nvPr/>
            </p:nvCxnSpPr>
            <p:spPr bwMode="auto">
              <a:xfrm>
                <a:off x="3570" y="9614"/>
                <a:ext cx="1070" cy="0"/>
              </a:xfrm>
              <a:prstGeom prst="straightConnector1">
                <a:avLst/>
              </a:prstGeom>
              <a:noFill/>
              <a:ln w="9525">
                <a:solidFill>
                  <a:srgbClr val="000000"/>
                </a:solidFill>
                <a:round/>
                <a:tailEnd type="triangle" w="med" len="med"/>
              </a:ln>
            </p:spPr>
          </p:cxnSp>
          <p:cxnSp>
            <p:nvCxnSpPr>
              <p:cNvPr id="61" name="自选图形 29"/>
              <p:cNvCxnSpPr/>
              <p:nvPr/>
            </p:nvCxnSpPr>
            <p:spPr bwMode="auto">
              <a:xfrm>
                <a:off x="6070" y="9614"/>
                <a:ext cx="935" cy="0"/>
              </a:xfrm>
              <a:prstGeom prst="straightConnector1">
                <a:avLst/>
              </a:prstGeom>
              <a:noFill/>
              <a:ln w="9525">
                <a:solidFill>
                  <a:srgbClr val="000000"/>
                </a:solidFill>
                <a:round/>
                <a:tailEnd type="triangle" w="med" len="med"/>
              </a:ln>
            </p:spPr>
          </p:cxnSp>
          <p:cxnSp>
            <p:nvCxnSpPr>
              <p:cNvPr id="64" name="自选图形 34"/>
              <p:cNvCxnSpPr/>
              <p:nvPr/>
            </p:nvCxnSpPr>
            <p:spPr bwMode="auto">
              <a:xfrm>
                <a:off x="2727" y="9834"/>
                <a:ext cx="0" cy="1119"/>
              </a:xfrm>
              <a:prstGeom prst="straightConnector1">
                <a:avLst/>
              </a:prstGeom>
              <a:noFill/>
              <a:ln w="9525">
                <a:solidFill>
                  <a:srgbClr val="000000"/>
                </a:solidFill>
                <a:round/>
              </a:ln>
            </p:spPr>
          </p:cxnSp>
          <p:cxnSp>
            <p:nvCxnSpPr>
              <p:cNvPr id="65" name="自选图形 36"/>
              <p:cNvCxnSpPr/>
              <p:nvPr/>
            </p:nvCxnSpPr>
            <p:spPr bwMode="auto">
              <a:xfrm flipV="1">
                <a:off x="7738" y="9834"/>
                <a:ext cx="0" cy="1119"/>
              </a:xfrm>
              <a:prstGeom prst="straightConnector1">
                <a:avLst/>
              </a:prstGeom>
              <a:noFill/>
              <a:ln w="9525">
                <a:solidFill>
                  <a:srgbClr val="000000"/>
                </a:solidFill>
                <a:round/>
                <a:tailEnd type="triangle" w="med" len="med"/>
              </a:ln>
            </p:spPr>
          </p:cxnSp>
          <p:cxnSp>
            <p:nvCxnSpPr>
              <p:cNvPr id="67" name="自选图形 30"/>
              <p:cNvCxnSpPr/>
              <p:nvPr/>
            </p:nvCxnSpPr>
            <p:spPr bwMode="auto">
              <a:xfrm flipV="1">
                <a:off x="6610" y="9614"/>
                <a:ext cx="0" cy="700"/>
              </a:xfrm>
              <a:prstGeom prst="straightConnector1">
                <a:avLst/>
              </a:prstGeom>
              <a:noFill/>
              <a:ln w="9525">
                <a:solidFill>
                  <a:srgbClr val="000000"/>
                </a:solidFill>
                <a:round/>
                <a:tailEnd type="triangle" w="med" len="med"/>
              </a:ln>
            </p:spPr>
          </p:cxnSp>
          <p:cxnSp>
            <p:nvCxnSpPr>
              <p:cNvPr id="68" name="自选图形 30"/>
              <p:cNvCxnSpPr/>
              <p:nvPr/>
            </p:nvCxnSpPr>
            <p:spPr bwMode="auto">
              <a:xfrm flipV="1">
                <a:off x="3900" y="9614"/>
                <a:ext cx="0" cy="700"/>
              </a:xfrm>
              <a:prstGeom prst="straightConnector1">
                <a:avLst/>
              </a:prstGeom>
              <a:noFill/>
              <a:ln w="9525">
                <a:solidFill>
                  <a:srgbClr val="000000"/>
                </a:solidFill>
                <a:round/>
                <a:tailEnd type="triangle" w="med" len="med"/>
              </a:ln>
            </p:spPr>
          </p:cxnSp>
          <p:cxnSp>
            <p:nvCxnSpPr>
              <p:cNvPr id="69" name="自选图形 28"/>
              <p:cNvCxnSpPr/>
              <p:nvPr/>
            </p:nvCxnSpPr>
            <p:spPr bwMode="auto">
              <a:xfrm>
                <a:off x="3900" y="10342"/>
                <a:ext cx="700" cy="0"/>
              </a:xfrm>
              <a:prstGeom prst="straightConnector1">
                <a:avLst/>
              </a:prstGeom>
              <a:noFill/>
              <a:ln w="9525">
                <a:solidFill>
                  <a:srgbClr val="000000"/>
                </a:solidFill>
                <a:round/>
                <a:tailEnd type="none" w="med" len="med"/>
              </a:ln>
            </p:spPr>
          </p:cxnSp>
          <p:cxnSp>
            <p:nvCxnSpPr>
              <p:cNvPr id="70" name="自选图形 28"/>
              <p:cNvCxnSpPr/>
              <p:nvPr/>
            </p:nvCxnSpPr>
            <p:spPr bwMode="auto">
              <a:xfrm>
                <a:off x="5967" y="10351"/>
                <a:ext cx="650" cy="0"/>
              </a:xfrm>
              <a:prstGeom prst="straightConnector1">
                <a:avLst/>
              </a:prstGeom>
              <a:noFill/>
              <a:ln w="9525">
                <a:solidFill>
                  <a:srgbClr val="000000"/>
                </a:solidFill>
                <a:round/>
                <a:tailEnd type="none" w="med" len="med"/>
              </a:ln>
            </p:spPr>
          </p:cxnSp>
          <p:cxnSp>
            <p:nvCxnSpPr>
              <p:cNvPr id="71" name="自选图形 30"/>
              <p:cNvCxnSpPr/>
              <p:nvPr/>
            </p:nvCxnSpPr>
            <p:spPr bwMode="auto">
              <a:xfrm>
                <a:off x="5238" y="10566"/>
                <a:ext cx="0" cy="420"/>
              </a:xfrm>
              <a:prstGeom prst="straightConnector1">
                <a:avLst/>
              </a:prstGeom>
              <a:noFill/>
              <a:ln w="9525">
                <a:solidFill>
                  <a:srgbClr val="000000"/>
                </a:solidFill>
                <a:round/>
                <a:tailEnd type="triangle" w="med" len="med"/>
              </a:ln>
            </p:spPr>
          </p:cxnSp>
        </p:grpSp>
      </p:grpSp>
      <p:grpSp>
        <p:nvGrpSpPr>
          <p:cNvPr id="72" name="组合 71"/>
          <p:cNvGrpSpPr/>
          <p:nvPr/>
        </p:nvGrpSpPr>
        <p:grpSpPr>
          <a:xfrm>
            <a:off x="2267744" y="2011347"/>
            <a:ext cx="2559763" cy="1755731"/>
            <a:chOff x="4163" y="86658"/>
            <a:chExt cx="3288" cy="2131"/>
          </a:xfrm>
        </p:grpSpPr>
        <p:sp>
          <p:nvSpPr>
            <p:cNvPr id="73" name="矩形 72"/>
            <p:cNvSpPr/>
            <p:nvPr/>
          </p:nvSpPr>
          <p:spPr>
            <a:xfrm>
              <a:off x="4524" y="87151"/>
              <a:ext cx="2146" cy="1223"/>
            </a:xfrm>
            <a:prstGeom prst="rect">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noAutofit/>
            </a:bodyPr>
            <a:lstStyle/>
            <a:p>
              <a:pPr>
                <a:lnSpc>
                  <a:spcPts val="1440"/>
                </a:lnSpc>
                <a:spcBef>
                  <a:spcPts val="0"/>
                </a:spcBef>
                <a:spcAft>
                  <a:spcPts val="0"/>
                </a:spcAft>
              </a:pPr>
              <a:endParaRPr lang="zh-CN" altLang="en-US"/>
            </a:p>
          </p:txBody>
        </p:sp>
        <p:cxnSp>
          <p:nvCxnSpPr>
            <p:cNvPr id="74" name="直接连接符 73"/>
            <p:cNvCxnSpPr>
              <a:stCxn id="73" idx="0"/>
              <a:endCxn id="73" idx="2"/>
            </p:cNvCxnSpPr>
            <p:nvPr/>
          </p:nvCxnSpPr>
          <p:spPr>
            <a:xfrm>
              <a:off x="5597" y="87151"/>
              <a:ext cx="0" cy="1223"/>
            </a:xfrm>
            <a:prstGeom prst="line">
              <a:avLst/>
            </a:prstGeom>
          </p:spPr>
          <p:style>
            <a:lnRef idx="1">
              <a:schemeClr val="accent1"/>
            </a:lnRef>
            <a:fillRef idx="0">
              <a:schemeClr val="accent1"/>
            </a:fillRef>
            <a:effectRef idx="0">
              <a:schemeClr val="accent1"/>
            </a:effectRef>
            <a:fontRef idx="minor">
              <a:schemeClr val="tx1"/>
            </a:fontRef>
          </p:style>
        </p:cxnSp>
        <p:grpSp>
          <p:nvGrpSpPr>
            <p:cNvPr id="75" name="组合 74"/>
            <p:cNvGrpSpPr/>
            <p:nvPr/>
          </p:nvGrpSpPr>
          <p:grpSpPr>
            <a:xfrm>
              <a:off x="4163" y="86658"/>
              <a:ext cx="3288" cy="2131"/>
              <a:chOff x="4163" y="86658"/>
              <a:chExt cx="3288" cy="2131"/>
            </a:xfrm>
          </p:grpSpPr>
          <p:grpSp>
            <p:nvGrpSpPr>
              <p:cNvPr id="77" name="组合 76"/>
              <p:cNvGrpSpPr/>
              <p:nvPr/>
            </p:nvGrpSpPr>
            <p:grpSpPr>
              <a:xfrm>
                <a:off x="4517" y="86948"/>
                <a:ext cx="2393" cy="1472"/>
                <a:chOff x="5538" y="86948"/>
                <a:chExt cx="2393" cy="1472"/>
              </a:xfrm>
            </p:grpSpPr>
            <p:cxnSp>
              <p:nvCxnSpPr>
                <p:cNvPr id="88" name="直接箭头连接符 87"/>
                <p:cNvCxnSpPr/>
                <p:nvPr/>
              </p:nvCxnSpPr>
              <p:spPr>
                <a:xfrm>
                  <a:off x="5538" y="88384"/>
                  <a:ext cx="239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flipV="1">
                  <a:off x="5545" y="86948"/>
                  <a:ext cx="0" cy="147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grpSp>
          <p:sp>
            <p:nvSpPr>
              <p:cNvPr id="78" name="圆角矩形 77"/>
              <p:cNvSpPr/>
              <p:nvPr/>
            </p:nvSpPr>
            <p:spPr>
              <a:xfrm>
                <a:off x="4173" y="86658"/>
                <a:ext cx="966" cy="349"/>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历史事件 </a:t>
                </a:r>
                <a:endParaRPr lang="zh-CN" altLang="en-US" kern="100" dirty="0">
                  <a:ea typeface="等线" panose="02010600030101010101" pitchFamily="2" charset="-122"/>
                  <a:cs typeface="Times New Roman" panose="02020603050405020304" charset="0"/>
                </a:endParaRPr>
              </a:p>
            </p:txBody>
          </p:sp>
          <p:sp>
            <p:nvSpPr>
              <p:cNvPr id="79" name="圆角矩形 78"/>
              <p:cNvSpPr/>
              <p:nvPr/>
            </p:nvSpPr>
            <p:spPr>
              <a:xfrm>
                <a:off x="4173" y="87280"/>
                <a:ext cx="368" cy="40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ea typeface="宋体" panose="02010600030101010101" pitchFamily="2" charset="-122"/>
                    <a:cs typeface="宋体" panose="02010600030101010101" pitchFamily="2" charset="-122"/>
                  </a:rPr>
                  <a:t>共识 </a:t>
                </a:r>
                <a:endParaRPr lang="zh-CN" altLang="en-US" kern="100">
                  <a:ea typeface="等线" panose="02010600030101010101" pitchFamily="2" charset="-122"/>
                  <a:cs typeface="Times New Roman" panose="02020603050405020304" charset="0"/>
                </a:endParaRPr>
              </a:p>
            </p:txBody>
          </p:sp>
          <p:sp>
            <p:nvSpPr>
              <p:cNvPr id="80" name="圆角矩形 79"/>
              <p:cNvSpPr/>
              <p:nvPr/>
            </p:nvSpPr>
            <p:spPr>
              <a:xfrm>
                <a:off x="4163" y="87903"/>
                <a:ext cx="368" cy="40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共历 </a:t>
                </a:r>
                <a:endParaRPr lang="zh-CN" altLang="en-US" kern="100" dirty="0">
                  <a:ea typeface="等线" panose="02010600030101010101" pitchFamily="2" charset="-122"/>
                  <a:cs typeface="Times New Roman" panose="02020603050405020304" charset="0"/>
                </a:endParaRPr>
              </a:p>
            </p:txBody>
          </p:sp>
          <p:sp>
            <p:nvSpPr>
              <p:cNvPr id="81" name="圆角矩形 80"/>
              <p:cNvSpPr/>
              <p:nvPr/>
            </p:nvSpPr>
            <p:spPr>
              <a:xfrm>
                <a:off x="6884" y="87994"/>
                <a:ext cx="567" cy="69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时空经历</a:t>
                </a:r>
                <a:r>
                  <a:rPr lang="zh-CN" altLang="en-US" kern="100" dirty="0">
                    <a:solidFill>
                      <a:srgbClr val="000000"/>
                    </a:solidFill>
                    <a:ea typeface="等线" panose="02010600030101010101" pitchFamily="2" charset="-122"/>
                    <a:cs typeface="Times New Roman" panose="02020603050405020304" charset="0"/>
                  </a:rPr>
                  <a:t> </a:t>
                </a:r>
                <a:endParaRPr lang="zh-CN" altLang="en-US" kern="100" dirty="0">
                  <a:ea typeface="等线" panose="02010600030101010101" pitchFamily="2" charset="-122"/>
                  <a:cs typeface="Times New Roman" panose="02020603050405020304" charset="0"/>
                </a:endParaRPr>
              </a:p>
            </p:txBody>
          </p:sp>
          <p:sp>
            <p:nvSpPr>
              <p:cNvPr id="82" name="圆角矩形 81"/>
              <p:cNvSpPr/>
              <p:nvPr/>
            </p:nvSpPr>
            <p:spPr>
              <a:xfrm>
                <a:off x="4841" y="88383"/>
                <a:ext cx="567" cy="40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ea typeface="宋体" panose="02010600030101010101" pitchFamily="2" charset="-122"/>
                    <a:cs typeface="宋体" panose="02010600030101010101" pitchFamily="2" charset="-122"/>
                  </a:rPr>
                  <a:t>同代</a:t>
                </a:r>
                <a:r>
                  <a:rPr lang="zh-CN" altLang="en-US" kern="100">
                    <a:solidFill>
                      <a:srgbClr val="000000"/>
                    </a:solidFill>
                    <a:ea typeface="等线" panose="02010600030101010101" pitchFamily="2" charset="-122"/>
                    <a:cs typeface="Times New Roman" panose="02020603050405020304" charset="0"/>
                  </a:rPr>
                  <a:t> </a:t>
                </a:r>
                <a:endParaRPr lang="zh-CN" altLang="en-US" kern="100">
                  <a:ea typeface="等线" panose="02010600030101010101" pitchFamily="2" charset="-122"/>
                  <a:cs typeface="Times New Roman" panose="02020603050405020304" charset="0"/>
                </a:endParaRPr>
              </a:p>
            </p:txBody>
          </p:sp>
          <p:sp>
            <p:nvSpPr>
              <p:cNvPr id="83" name="圆角矩形 82"/>
              <p:cNvSpPr/>
              <p:nvPr/>
            </p:nvSpPr>
            <p:spPr>
              <a:xfrm>
                <a:off x="5959" y="88383"/>
                <a:ext cx="567" cy="40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ea typeface="宋体" panose="02010600030101010101" pitchFamily="2" charset="-122"/>
                    <a:cs typeface="宋体" panose="02010600030101010101" pitchFamily="2" charset="-122"/>
                  </a:rPr>
                  <a:t>同区 </a:t>
                </a:r>
                <a:endParaRPr lang="zh-CN" altLang="en-US" kern="100">
                  <a:ea typeface="等线" panose="02010600030101010101" pitchFamily="2" charset="-122"/>
                  <a:cs typeface="Times New Roman" panose="02020603050405020304" charset="0"/>
                </a:endParaRPr>
              </a:p>
            </p:txBody>
          </p:sp>
          <p:sp>
            <p:nvSpPr>
              <p:cNvPr id="84" name="圆角矩形 83"/>
              <p:cNvSpPr/>
              <p:nvPr/>
            </p:nvSpPr>
            <p:spPr>
              <a:xfrm>
                <a:off x="4621" y="87776"/>
                <a:ext cx="923" cy="56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创业先驱</a:t>
                </a:r>
                <a:endParaRPr lang="zh-CN" altLang="en-US" kern="100" dirty="0">
                  <a:ea typeface="等线" panose="02010600030101010101" pitchFamily="2" charset="-122"/>
                  <a:cs typeface="Times New Roman" panose="02020603050405020304" charset="0"/>
                </a:endParaRPr>
              </a:p>
              <a:p>
                <a:pPr algn="ctr">
                  <a:lnSpc>
                    <a:spcPts val="1440"/>
                  </a:lnSpc>
                  <a:spcBef>
                    <a:spcPts val="0"/>
                  </a:spcBef>
                  <a:spcAft>
                    <a:spcPts val="0"/>
                  </a:spcAft>
                </a:pPr>
                <a:r>
                  <a:rPr lang="zh-CN" altLang="en-US" kern="100" dirty="0">
                    <a:solidFill>
                      <a:srgbClr val="000000"/>
                    </a:solidFill>
                    <a:ea typeface="等线" panose="02010600030101010101" pitchFamily="2" charset="-122"/>
                    <a:cs typeface="Times New Roman" panose="02020603050405020304" charset="0"/>
                  </a:rPr>
                  <a:t>创客</a:t>
                </a:r>
                <a:endParaRPr lang="zh-CN" altLang="en-US" kern="100" dirty="0">
                  <a:ea typeface="等线" panose="02010600030101010101" pitchFamily="2" charset="-122"/>
                  <a:cs typeface="Times New Roman" panose="02020603050405020304" charset="0"/>
                </a:endParaRPr>
              </a:p>
            </p:txBody>
          </p:sp>
          <p:sp>
            <p:nvSpPr>
              <p:cNvPr id="85" name="圆角矩形 84"/>
              <p:cNvSpPr/>
              <p:nvPr/>
            </p:nvSpPr>
            <p:spPr>
              <a:xfrm>
                <a:off x="4552" y="87138"/>
                <a:ext cx="948" cy="648"/>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a:solidFill>
                      <a:srgbClr val="000000"/>
                    </a:solidFill>
                    <a:ea typeface="宋体" panose="02010600030101010101" pitchFamily="2" charset="-122"/>
                    <a:cs typeface="宋体" panose="02010600030101010101" pitchFamily="2" charset="-122"/>
                  </a:rPr>
                  <a:t>时代精英</a:t>
                </a:r>
                <a:endParaRPr lang="zh-CN" altLang="en-US" kern="100">
                  <a:ea typeface="等线" panose="02010600030101010101" pitchFamily="2" charset="-122"/>
                  <a:cs typeface="Times New Roman" panose="02020603050405020304" charset="0"/>
                </a:endParaRPr>
              </a:p>
              <a:p>
                <a:pPr algn="ctr">
                  <a:lnSpc>
                    <a:spcPts val="1440"/>
                  </a:lnSpc>
                  <a:spcBef>
                    <a:spcPts val="0"/>
                  </a:spcBef>
                  <a:spcAft>
                    <a:spcPts val="0"/>
                  </a:spcAft>
                </a:pPr>
                <a:r>
                  <a:rPr lang="zh-CN" altLang="en-US" kern="100">
                    <a:solidFill>
                      <a:srgbClr val="000000"/>
                    </a:solidFill>
                    <a:ea typeface="等线" panose="02010600030101010101" pitchFamily="2" charset="-122"/>
                    <a:cs typeface="Times New Roman" panose="02020603050405020304" charset="0"/>
                  </a:rPr>
                  <a:t>创变</a:t>
                </a:r>
                <a:endParaRPr lang="zh-CN" altLang="en-US" kern="100">
                  <a:ea typeface="等线" panose="02010600030101010101" pitchFamily="2" charset="-122"/>
                  <a:cs typeface="Times New Roman" panose="02020603050405020304" charset="0"/>
                </a:endParaRPr>
              </a:p>
            </p:txBody>
          </p:sp>
          <p:sp>
            <p:nvSpPr>
              <p:cNvPr id="86" name="圆角矩形 85"/>
              <p:cNvSpPr/>
              <p:nvPr/>
            </p:nvSpPr>
            <p:spPr>
              <a:xfrm>
                <a:off x="5682" y="87796"/>
                <a:ext cx="913" cy="594"/>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区域精英</a:t>
                </a:r>
                <a:endParaRPr lang="zh-CN" altLang="en-US" kern="100" dirty="0">
                  <a:ea typeface="等线" panose="02010600030101010101" pitchFamily="2" charset="-122"/>
                  <a:cs typeface="Times New Roman" panose="02020603050405020304" charset="0"/>
                </a:endParaRPr>
              </a:p>
              <a:p>
                <a:pPr algn="ctr">
                  <a:lnSpc>
                    <a:spcPts val="1440"/>
                  </a:lnSpc>
                  <a:spcBef>
                    <a:spcPts val="0"/>
                  </a:spcBef>
                  <a:spcAft>
                    <a:spcPts val="0"/>
                  </a:spcAft>
                </a:pPr>
                <a:r>
                  <a:rPr lang="zh-CN" altLang="en-US" kern="100" dirty="0">
                    <a:solidFill>
                      <a:srgbClr val="000000"/>
                    </a:solidFill>
                    <a:ea typeface="等线" panose="02010600030101010101" pitchFamily="2" charset="-122"/>
                    <a:cs typeface="Times New Roman" panose="02020603050405020304" charset="0"/>
                  </a:rPr>
                  <a:t>创谷 </a:t>
                </a:r>
                <a:endParaRPr lang="zh-CN" altLang="en-US" kern="100" dirty="0">
                  <a:ea typeface="等线" panose="02010600030101010101" pitchFamily="2" charset="-122"/>
                  <a:cs typeface="Times New Roman" panose="02020603050405020304" charset="0"/>
                </a:endParaRPr>
              </a:p>
            </p:txBody>
          </p:sp>
          <p:sp>
            <p:nvSpPr>
              <p:cNvPr id="87" name="圆角矩形 86"/>
              <p:cNvSpPr/>
              <p:nvPr/>
            </p:nvSpPr>
            <p:spPr>
              <a:xfrm>
                <a:off x="5693" y="87149"/>
                <a:ext cx="879" cy="61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noAutofit/>
              </a:bodyPr>
              <a:lstStyle/>
              <a:p>
                <a:pPr algn="ctr">
                  <a:lnSpc>
                    <a:spcPts val="1440"/>
                  </a:lnSpc>
                  <a:spcBef>
                    <a:spcPts val="0"/>
                  </a:spcBef>
                  <a:spcAft>
                    <a:spcPts val="0"/>
                  </a:spcAft>
                </a:pPr>
                <a:r>
                  <a:rPr lang="zh-CN" altLang="en-US" kern="100" dirty="0">
                    <a:solidFill>
                      <a:srgbClr val="000000"/>
                    </a:solidFill>
                    <a:ea typeface="宋体" panose="02010600030101010101" pitchFamily="2" charset="-122"/>
                    <a:cs typeface="宋体" panose="02010600030101010101" pitchFamily="2" charset="-122"/>
                  </a:rPr>
                  <a:t>创群领袖</a:t>
                </a:r>
                <a:endParaRPr lang="zh-CN" altLang="en-US" kern="100" dirty="0">
                  <a:ea typeface="等线" panose="02010600030101010101" pitchFamily="2" charset="-122"/>
                  <a:cs typeface="Times New Roman" panose="02020603050405020304" charset="0"/>
                </a:endParaRPr>
              </a:p>
              <a:p>
                <a:pPr algn="ctr">
                  <a:lnSpc>
                    <a:spcPts val="1440"/>
                  </a:lnSpc>
                  <a:spcBef>
                    <a:spcPts val="0"/>
                  </a:spcBef>
                  <a:spcAft>
                    <a:spcPts val="0"/>
                  </a:spcAft>
                </a:pPr>
                <a:r>
                  <a:rPr lang="zh-CN" altLang="en-US" kern="100" dirty="0">
                    <a:solidFill>
                      <a:srgbClr val="000000"/>
                    </a:solidFill>
                    <a:ea typeface="等线" panose="02010600030101010101" pitchFamily="2" charset="-122"/>
                    <a:cs typeface="Times New Roman" panose="02020603050405020304" charset="0"/>
                  </a:rPr>
                  <a:t>创帮 </a:t>
                </a:r>
                <a:endParaRPr lang="zh-CN" altLang="en-US" kern="100" dirty="0">
                  <a:ea typeface="等线" panose="02010600030101010101" pitchFamily="2" charset="-122"/>
                  <a:cs typeface="Times New Roman" panose="02020603050405020304" charset="0"/>
                </a:endParaRPr>
              </a:p>
            </p:txBody>
          </p:sp>
        </p:grpSp>
        <p:cxnSp>
          <p:nvCxnSpPr>
            <p:cNvPr id="76" name="直接连接符 75"/>
            <p:cNvCxnSpPr>
              <a:stCxn id="73" idx="1"/>
              <a:endCxn id="73" idx="3"/>
            </p:cNvCxnSpPr>
            <p:nvPr/>
          </p:nvCxnSpPr>
          <p:spPr>
            <a:xfrm>
              <a:off x="4524" y="87763"/>
              <a:ext cx="2146"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2" name="Group 9"/>
          <p:cNvGrpSpPr/>
          <p:nvPr/>
        </p:nvGrpSpPr>
        <p:grpSpPr bwMode="auto">
          <a:xfrm>
            <a:off x="5334185" y="2569871"/>
            <a:ext cx="3614964" cy="1084413"/>
            <a:chOff x="2821" y="11417"/>
            <a:chExt cx="5450" cy="1249"/>
          </a:xfrm>
        </p:grpSpPr>
        <p:sp>
          <p:nvSpPr>
            <p:cNvPr id="105" name="Text Box 10"/>
            <p:cNvSpPr txBox="1">
              <a:spLocks noChangeArrowheads="1"/>
            </p:cNvSpPr>
            <p:nvPr/>
          </p:nvSpPr>
          <p:spPr bwMode="auto">
            <a:xfrm>
              <a:off x="2821" y="12273"/>
              <a:ext cx="1732" cy="393"/>
            </a:xfrm>
            <a:prstGeom prst="rect">
              <a:avLst/>
            </a:prstGeom>
            <a:solidFill>
              <a:srgbClr val="FFFFFF"/>
            </a:solidFill>
            <a:ln w="9525">
              <a:solidFill>
                <a:srgbClr val="000000"/>
              </a:solidFill>
              <a:miter lim="800000"/>
            </a:ln>
          </p:spPr>
          <p:txBody>
            <a:bodyPr rot="0" vert="horz" wrap="square" lIns="68580" tIns="34290" rIns="68580" bIns="34290" anchor="ctr" anchorCtr="1" upright="1">
              <a:noAutofit/>
            </a:bodyPr>
            <a:lstStyle/>
            <a:p>
              <a:pPr algn="ctr">
                <a:spcAft>
                  <a:spcPts val="0"/>
                </a:spcAft>
              </a:pPr>
              <a:r>
                <a:rPr lang="zh-CN" altLang="en-US" kern="100" dirty="0">
                  <a:latin typeface="宋体" panose="02010600030101010101" pitchFamily="2" charset="-122"/>
                  <a:cs typeface="Times New Roman" panose="02020603050405020304" charset="0"/>
                </a:rPr>
                <a:t>遵循礼治秩序</a:t>
              </a:r>
            </a:p>
          </p:txBody>
        </p:sp>
        <p:sp>
          <p:nvSpPr>
            <p:cNvPr id="106" name="Text Box 11"/>
            <p:cNvSpPr txBox="1">
              <a:spLocks noChangeArrowheads="1"/>
            </p:cNvSpPr>
            <p:nvPr/>
          </p:nvSpPr>
          <p:spPr bwMode="auto">
            <a:xfrm>
              <a:off x="5143" y="11623"/>
              <a:ext cx="1151" cy="410"/>
            </a:xfrm>
            <a:prstGeom prst="rect">
              <a:avLst/>
            </a:prstGeom>
            <a:solidFill>
              <a:srgbClr val="FFFFFF"/>
            </a:solidFill>
            <a:ln w="9525">
              <a:solidFill>
                <a:srgbClr val="000000"/>
              </a:solidFill>
              <a:miter lim="800000"/>
            </a:ln>
          </p:spPr>
          <p:txBody>
            <a:bodyPr rot="0" vert="horz" wrap="square" lIns="68580" tIns="34290" rIns="68580" bIns="34290" anchor="ctr" anchorCtr="1" upright="1">
              <a:noAutofit/>
            </a:bodyPr>
            <a:lstStyle/>
            <a:p>
              <a:pPr algn="ctr">
                <a:spcAft>
                  <a:spcPts val="0"/>
                </a:spcAft>
              </a:pPr>
              <a:r>
                <a:rPr lang="zh-CN" altLang="en-US" kern="100" dirty="0">
                  <a:latin typeface="宋体" panose="02010600030101010101" pitchFamily="2" charset="-122"/>
                  <a:cs typeface="Times New Roman" panose="02020603050405020304" charset="0"/>
                </a:rPr>
                <a:t>资源拼凑</a:t>
              </a:r>
            </a:p>
          </p:txBody>
        </p:sp>
        <p:sp>
          <p:nvSpPr>
            <p:cNvPr id="107" name="Text Box 12"/>
            <p:cNvSpPr txBox="1">
              <a:spLocks noChangeArrowheads="1"/>
            </p:cNvSpPr>
            <p:nvPr/>
          </p:nvSpPr>
          <p:spPr bwMode="auto">
            <a:xfrm>
              <a:off x="3770" y="11417"/>
              <a:ext cx="1160" cy="410"/>
            </a:xfrm>
            <a:prstGeom prst="rect">
              <a:avLst/>
            </a:prstGeom>
            <a:solidFill>
              <a:srgbClr val="FFFFFF"/>
            </a:solidFill>
            <a:ln w="9525">
              <a:solidFill>
                <a:srgbClr val="000000"/>
              </a:solidFill>
              <a:miter lim="800000"/>
            </a:ln>
          </p:spPr>
          <p:txBody>
            <a:bodyPr rot="0" vert="horz" wrap="square" lIns="68580" tIns="34290" rIns="68580" bIns="34290" anchor="ctr" anchorCtr="1" upright="1">
              <a:noAutofit/>
            </a:bodyPr>
            <a:lstStyle/>
            <a:p>
              <a:pPr algn="just">
                <a:spcAft>
                  <a:spcPts val="0"/>
                </a:spcAft>
              </a:pPr>
              <a:r>
                <a:rPr lang="zh-CN" altLang="en-US" kern="100" dirty="0">
                  <a:latin typeface="宋体" panose="02010600030101010101" pitchFamily="2" charset="-122"/>
                  <a:cs typeface="Times New Roman" panose="02020603050405020304" charset="0"/>
                </a:rPr>
                <a:t>网链嵌入</a:t>
              </a:r>
            </a:p>
          </p:txBody>
        </p:sp>
        <p:sp>
          <p:nvSpPr>
            <p:cNvPr id="108" name="Text Box 13"/>
            <p:cNvSpPr txBox="1">
              <a:spLocks noChangeArrowheads="1"/>
            </p:cNvSpPr>
            <p:nvPr/>
          </p:nvSpPr>
          <p:spPr bwMode="auto">
            <a:xfrm>
              <a:off x="7077" y="12255"/>
              <a:ext cx="1194" cy="410"/>
            </a:xfrm>
            <a:prstGeom prst="rect">
              <a:avLst/>
            </a:prstGeom>
            <a:solidFill>
              <a:srgbClr val="FFFFFF"/>
            </a:solidFill>
            <a:ln w="9525">
              <a:solidFill>
                <a:srgbClr val="000000"/>
              </a:solidFill>
              <a:miter lim="800000"/>
            </a:ln>
          </p:spPr>
          <p:txBody>
            <a:bodyPr rot="0" vert="horz" wrap="square" lIns="68580" tIns="34290" rIns="68580" bIns="34290" anchor="ctr" anchorCtr="1" upright="1">
              <a:noAutofit/>
            </a:bodyPr>
            <a:lstStyle/>
            <a:p>
              <a:pPr algn="ctr">
                <a:spcAft>
                  <a:spcPts val="0"/>
                </a:spcAft>
              </a:pPr>
              <a:r>
                <a:rPr lang="zh-CN" altLang="en-US" kern="100" dirty="0">
                  <a:latin typeface="宋体" panose="02010600030101010101" pitchFamily="2" charset="-122"/>
                  <a:cs typeface="Times New Roman" panose="02020603050405020304" charset="0"/>
                </a:rPr>
                <a:t>企业成长</a:t>
              </a:r>
            </a:p>
          </p:txBody>
        </p:sp>
        <p:cxnSp>
          <p:nvCxnSpPr>
            <p:cNvPr id="109" name="AutoShape 14"/>
            <p:cNvCxnSpPr>
              <a:cxnSpLocks noChangeShapeType="1"/>
              <a:stCxn id="105" idx="3"/>
              <a:endCxn id="106" idx="1"/>
            </p:cNvCxnSpPr>
            <p:nvPr/>
          </p:nvCxnSpPr>
          <p:spPr bwMode="auto">
            <a:xfrm flipV="1">
              <a:off x="4553" y="11828"/>
              <a:ext cx="590" cy="641"/>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cxnSp>
        <p:cxnSp>
          <p:nvCxnSpPr>
            <p:cNvPr id="110" name="AutoShape 15"/>
            <p:cNvCxnSpPr>
              <a:cxnSpLocks noChangeShapeType="1"/>
              <a:stCxn id="106" idx="3"/>
              <a:endCxn id="108" idx="1"/>
            </p:cNvCxnSpPr>
            <p:nvPr/>
          </p:nvCxnSpPr>
          <p:spPr bwMode="auto">
            <a:xfrm>
              <a:off x="6294" y="11828"/>
              <a:ext cx="783" cy="632"/>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cxnSp>
        <p:cxnSp>
          <p:nvCxnSpPr>
            <p:cNvPr id="111" name="AutoShape 16"/>
            <p:cNvCxnSpPr>
              <a:cxnSpLocks noChangeShapeType="1"/>
              <a:stCxn id="105" idx="3"/>
              <a:endCxn id="108" idx="1"/>
            </p:cNvCxnSpPr>
            <p:nvPr/>
          </p:nvCxnSpPr>
          <p:spPr bwMode="auto">
            <a:xfrm flipV="1">
              <a:off x="4553" y="12460"/>
              <a:ext cx="2524" cy="9"/>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cxnSp>
        <p:cxnSp>
          <p:nvCxnSpPr>
            <p:cNvPr id="112" name="AutoShape 17"/>
            <p:cNvCxnSpPr>
              <a:cxnSpLocks noChangeShapeType="1"/>
            </p:cNvCxnSpPr>
            <p:nvPr/>
          </p:nvCxnSpPr>
          <p:spPr bwMode="auto">
            <a:xfrm>
              <a:off x="4553" y="11827"/>
              <a:ext cx="292" cy="257"/>
            </a:xfrm>
            <a:prstGeom prst="straightConnector1">
              <a:avLst/>
            </a:prstGeom>
            <a:noFill/>
            <a:ln w="9525">
              <a:solidFill>
                <a:srgbClr val="000000"/>
              </a:solidFill>
              <a:round/>
              <a:tailEnd type="triangle" w="med" len="med"/>
            </a:ln>
            <a:extLst>
              <a:ext uri="{909E8E84-426E-40DD-AFC4-6F175D3DCCD1}">
                <a14:hiddenFill xmlns:a14="http://schemas.microsoft.com/office/drawing/2010/main">
                  <a:noFill/>
                </a14:hiddenFill>
              </a:ext>
            </a:extLst>
          </p:spPr>
        </p:cxnSp>
      </p:grpSp>
      <p:sp>
        <p:nvSpPr>
          <p:cNvPr id="90" name="内容占位符 2"/>
          <p:cNvSpPr txBox="1"/>
          <p:nvPr/>
        </p:nvSpPr>
        <p:spPr bwMode="auto">
          <a:xfrm>
            <a:off x="6070840" y="2136059"/>
            <a:ext cx="1486723" cy="495875"/>
          </a:xfrm>
          <a:prstGeom prst="rect">
            <a:avLst/>
          </a:prstGeom>
          <a:noFill/>
          <a:ln>
            <a:noFill/>
          </a:ln>
          <a:effectLst/>
        </p:spPr>
        <p:txBody>
          <a:bodyPr vert="horz" wrap="square" lIns="68580" tIns="34290" rIns="68580" bIns="3429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lvl="1" algn="r">
              <a:lnSpc>
                <a:spcPct val="100000"/>
              </a:lnSpc>
            </a:pPr>
            <a:r>
              <a:rPr lang="zh-CN" altLang="en-US" sz="1800" kern="0" dirty="0"/>
              <a:t>儒商</a:t>
            </a:r>
            <a:r>
              <a:rPr lang="zh-CN" altLang="zh-CN" sz="1800" kern="0" dirty="0"/>
              <a:t>礼治</a:t>
            </a:r>
            <a:endParaRPr lang="en-US" altLang="zh-CN" sz="1800" kern="0" dirty="0"/>
          </a:p>
        </p:txBody>
      </p:sp>
    </p:spTree>
    <p:extLst>
      <p:ext uri="{BB962C8B-B14F-4D97-AF65-F5344CB8AC3E}">
        <p14:creationId xmlns:p14="http://schemas.microsoft.com/office/powerpoint/2010/main" val="460811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6" presetClass="entr" presetSubtype="16"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circle(in)">
                                      <p:cBhvr>
                                        <p:cTn id="16" dur="20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90">
                                            <p:txEl>
                                              <p:pRg st="0" end="0"/>
                                            </p:txEl>
                                          </p:spTgt>
                                        </p:tgtEl>
                                        <p:attrNameLst>
                                          <p:attrName>style.visibility</p:attrName>
                                        </p:attrNameLst>
                                      </p:cBhvr>
                                      <p:to>
                                        <p:strVal val="visible"/>
                                      </p:to>
                                    </p:set>
                                    <p:anim calcmode="lin" valueType="num">
                                      <p:cBhvr additive="base">
                                        <p:cTn id="21"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0">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500"/>
                            </p:stCondLst>
                            <p:childTnLst>
                              <p:par>
                                <p:cTn id="24" presetID="6" presetClass="entr" presetSubtype="16" fill="hold" nodeType="afterEffect">
                                  <p:stCondLst>
                                    <p:cond delay="0"/>
                                  </p:stCondLst>
                                  <p:childTnLst>
                                    <p:set>
                                      <p:cBhvr>
                                        <p:cTn id="25" dur="1" fill="hold">
                                          <p:stCondLst>
                                            <p:cond delay="0"/>
                                          </p:stCondLst>
                                        </p:cTn>
                                        <p:tgtEl>
                                          <p:spTgt spid="102"/>
                                        </p:tgtEl>
                                        <p:attrNameLst>
                                          <p:attrName>style.visibility</p:attrName>
                                        </p:attrNameLst>
                                      </p:cBhvr>
                                      <p:to>
                                        <p:strVal val="visible"/>
                                      </p:to>
                                    </p:set>
                                    <p:animEffect transition="in" filter="circle(in)">
                                      <p:cBhvr>
                                        <p:cTn id="26" dur="2000"/>
                                        <p:tgtEl>
                                          <p:spTgt spid="102"/>
                                        </p:tgtEl>
                                      </p:cBhvr>
                                    </p:animEffect>
                                  </p:childTnLst>
                                </p:cTn>
                              </p:par>
                              <p:par>
                                <p:cTn id="27" presetID="2" presetClass="entr" presetSubtype="4" fill="hold" grpId="0" nodeType="with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 calcmode="lin" valueType="num">
                                      <p:cBhvr additive="base">
                                        <p:cTn id="29"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6" presetClass="entr" presetSubtype="16" fill="hold"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circle(in)">
                                      <p:cBhvr>
                                        <p:cTn id="34" dur="2000"/>
                                        <p:tgtEl>
                                          <p:spTgt spid="27"/>
                                        </p:tgtEl>
                                      </p:cBhvr>
                                    </p:animEffect>
                                  </p:childTnLst>
                                </p:cTn>
                              </p:par>
                            </p:childTnLst>
                          </p:cTn>
                        </p:par>
                        <p:par>
                          <p:cTn id="35" fill="hold">
                            <p:stCondLst>
                              <p:cond delay="4500"/>
                            </p:stCondLst>
                            <p:childTnLst>
                              <p:par>
                                <p:cTn id="36" presetID="6" presetClass="entr" presetSubtype="16"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circle(in)">
                                      <p:cBhvr>
                                        <p:cTn id="38" dur="20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90" grpId="0" uiExpand="1"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r>
              <a:rPr lang="zh-CN" altLang="en-US" dirty="0">
                <a:solidFill>
                  <a:srgbClr val="002060"/>
                </a:solidFill>
              </a:rPr>
              <a:t>供应链网络</a:t>
            </a:r>
            <a:r>
              <a:rPr lang="zh-CN" altLang="en-US" b="1" dirty="0">
                <a:solidFill>
                  <a:srgbClr val="FF0000"/>
                </a:solidFill>
                <a:effectLst>
                  <a:outerShdw blurRad="38100" dist="38100" dir="2700000" algn="tl">
                    <a:srgbClr val="000000">
                      <a:alpha val="43137"/>
                    </a:srgbClr>
                  </a:outerShdw>
                </a:effectLst>
              </a:rPr>
              <a:t>规划</a:t>
            </a:r>
            <a:r>
              <a:rPr lang="zh-CN" altLang="en-US" dirty="0"/>
              <a:t>要立足</a:t>
            </a:r>
            <a:r>
              <a:rPr lang="zh-CN" altLang="en-US" b="1" dirty="0">
                <a:solidFill>
                  <a:srgbClr val="C00000"/>
                </a:solidFill>
                <a:effectLst>
                  <a:outerShdw blurRad="38100" dist="38100" dir="2700000" algn="tl">
                    <a:srgbClr val="000000">
                      <a:alpha val="43137"/>
                    </a:srgbClr>
                  </a:outerShdw>
                </a:effectLst>
              </a:rPr>
              <a:t>系统观</a:t>
            </a:r>
            <a:endParaRPr lang="zh-CN" altLang="en-US" dirty="0"/>
          </a:p>
        </p:txBody>
      </p:sp>
      <p:pic>
        <p:nvPicPr>
          <p:cNvPr id="6" name="内容占位符 5"/>
          <p:cNvPicPr>
            <a:picLocks noGrp="1" noChangeAspect="1"/>
          </p:cNvPicPr>
          <p:nvPr>
            <p:ph idx="4294967295"/>
          </p:nvPr>
        </p:nvPicPr>
        <p:blipFill>
          <a:blip r:embed="rId2">
            <a:extLst>
              <a:ext uri="{28A0092B-C50C-407E-A947-70E740481C1C}">
                <a14:useLocalDpi xmlns:a14="http://schemas.microsoft.com/office/drawing/2010/main" val="0"/>
              </a:ext>
            </a:extLst>
          </a:blip>
          <a:stretch>
            <a:fillRect/>
          </a:stretch>
        </p:blipFill>
        <p:spPr>
          <a:xfrm>
            <a:off x="6002338" y="3452813"/>
            <a:ext cx="3141662" cy="2349500"/>
          </a:xfrm>
        </p:spPr>
      </p:pic>
      <p:pic>
        <p:nvPicPr>
          <p:cNvPr id="7" name="图片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04227" y="1261772"/>
            <a:ext cx="3141691" cy="2247714"/>
          </a:xfrm>
          <a:prstGeom prst="rect">
            <a:avLst/>
          </a:prstGeom>
        </p:spPr>
      </p:pic>
      <p:pic>
        <p:nvPicPr>
          <p:cNvPr id="5" name="图片 4"/>
          <p:cNvPicPr>
            <a:picLocks noChangeAspect="1"/>
          </p:cNvPicPr>
          <p:nvPr/>
        </p:nvPicPr>
        <p:blipFill>
          <a:blip r:embed="rId4"/>
          <a:stretch>
            <a:fillRect/>
          </a:stretch>
        </p:blipFill>
        <p:spPr>
          <a:xfrm>
            <a:off x="4359516" y="2132856"/>
            <a:ext cx="1624932" cy="1846856"/>
          </a:xfrm>
          <a:prstGeom prst="rect">
            <a:avLst/>
          </a:prstGeom>
        </p:spPr>
      </p:pic>
      <p:sp>
        <p:nvSpPr>
          <p:cNvPr id="8" name="文本占位符 2"/>
          <p:cNvSpPr txBox="1"/>
          <p:nvPr/>
        </p:nvSpPr>
        <p:spPr bwMode="auto">
          <a:xfrm>
            <a:off x="251520" y="1124744"/>
            <a:ext cx="5477526" cy="4212468"/>
          </a:xfrm>
          <a:prstGeom prst="rect">
            <a:avLst/>
          </a:prstGeom>
          <a:noFill/>
          <a:ln>
            <a:noFill/>
          </a:ln>
          <a:effectLst/>
        </p:spPr>
        <p:txBody>
          <a:bodyPr vert="horz" wrap="square" lIns="68580" tIns="34290" rIns="68580" bIns="34290" numCol="1" anchor="t" anchorCtr="0" compatLnSpc="1"/>
          <a:lstStyle>
            <a:lvl1pPr marL="179705" indent="-28829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45" indent="-179705" algn="l" rtl="0" fontAlgn="base">
              <a:spcBef>
                <a:spcPct val="20000"/>
              </a:spcBef>
              <a:spcAft>
                <a:spcPct val="0"/>
              </a:spcAft>
              <a:buClr>
                <a:srgbClr val="39E8E8"/>
              </a:buClr>
              <a:buFont typeface="Wingdings" panose="05000000000000000000" charset="0"/>
              <a:buChar char="§"/>
              <a:defRPr kumimoji="1" sz="2400" b="1">
                <a:solidFill>
                  <a:srgbClr val="000066"/>
                </a:solidFill>
                <a:latin typeface="+mn-lt"/>
                <a:ea typeface="+mn-ea"/>
                <a:cs typeface="+mn-cs"/>
              </a:defRPr>
            </a:lvl2pPr>
            <a:lvl3pPr marL="539750" indent="-179705"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panose="02010600030101010101" pitchFamily="2" charset="-122"/>
                <a:cs typeface="宋体" panose="02010600030101010101" pitchFamily="2" charset="-122"/>
              </a:defRPr>
            </a:lvl3pPr>
            <a:lvl4pPr marL="720090" indent="-179705"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panose="02010600030101010101" pitchFamily="2" charset="-122"/>
              </a:defRPr>
            </a:lvl4pPr>
            <a:lvl5pPr marL="899795" indent="-179705"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panose="02010600030101010101" pitchFamily="2" charset="-122"/>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panose="02010600030101010101" pitchFamily="2" charset="-122"/>
              </a:defRPr>
            </a:lvl9pPr>
          </a:lstStyle>
          <a:p>
            <a:pPr>
              <a:lnSpc>
                <a:spcPct val="100000"/>
              </a:lnSpc>
            </a:pPr>
            <a:r>
              <a:rPr lang="zh-CN" altLang="en-US" sz="1950" kern="0" dirty="0"/>
              <a:t>系统思维</a:t>
            </a:r>
            <a:r>
              <a:rPr lang="en-US" altLang="zh-CN" sz="1950" kern="0" dirty="0">
                <a:sym typeface="Wingdings" panose="05000000000000000000" pitchFamily="2" charset="2"/>
              </a:rPr>
              <a:t></a:t>
            </a:r>
            <a:r>
              <a:rPr lang="zh-CN" altLang="en-US" sz="1950" kern="0" dirty="0"/>
              <a:t>顶层设计</a:t>
            </a:r>
            <a:r>
              <a:rPr lang="en-US" altLang="zh-CN" sz="1950" kern="0" dirty="0">
                <a:sym typeface="Wingdings" panose="05000000000000000000" pitchFamily="2" charset="2"/>
              </a:rPr>
              <a:t></a:t>
            </a:r>
            <a:r>
              <a:rPr lang="zh-CN" altLang="en-US" sz="1950" kern="0" dirty="0"/>
              <a:t>整体谋划</a:t>
            </a:r>
            <a:r>
              <a:rPr lang="en-US" altLang="zh-CN" sz="1950" kern="0" dirty="0">
                <a:sym typeface="Wingdings" panose="05000000000000000000" pitchFamily="2" charset="2"/>
              </a:rPr>
              <a:t></a:t>
            </a:r>
            <a:r>
              <a:rPr lang="zh-CN" altLang="en-US" sz="1950" kern="0" dirty="0">
                <a:sym typeface="Wingdings" panose="05000000000000000000" pitchFamily="2" charset="2"/>
              </a:rPr>
              <a:t>科学发展观</a:t>
            </a:r>
            <a:endParaRPr lang="en-US" altLang="zh-CN" sz="1950" kern="0" dirty="0"/>
          </a:p>
          <a:p>
            <a:pPr lvl="1">
              <a:lnSpc>
                <a:spcPct val="100000"/>
              </a:lnSpc>
            </a:pPr>
            <a:r>
              <a:rPr lang="zh-CN" altLang="en-US" sz="1800" kern="0" dirty="0"/>
              <a:t>北宋真宗年间，皇城失火，修复</a:t>
            </a:r>
            <a:r>
              <a:rPr lang="en-US" altLang="zh-CN" sz="1800" kern="0" dirty="0"/>
              <a:t>3</a:t>
            </a:r>
            <a:r>
              <a:rPr lang="zh-CN" altLang="en-US" sz="1800" kern="0" dirty="0"/>
              <a:t>大难题</a:t>
            </a:r>
            <a:endParaRPr lang="en-US" altLang="zh-CN" sz="1800" kern="0" dirty="0"/>
          </a:p>
          <a:p>
            <a:pPr lvl="2">
              <a:spcBef>
                <a:spcPts val="900"/>
              </a:spcBef>
            </a:pPr>
            <a:r>
              <a:rPr lang="zh-CN" altLang="en-US" sz="1650" kern="0" dirty="0"/>
              <a:t>清理废墟</a:t>
            </a:r>
            <a:endParaRPr lang="en-US" altLang="zh-CN" sz="1650" kern="0" dirty="0"/>
          </a:p>
          <a:p>
            <a:pPr lvl="2">
              <a:spcBef>
                <a:spcPts val="900"/>
              </a:spcBef>
            </a:pPr>
            <a:r>
              <a:rPr lang="zh-CN" altLang="en-US" sz="1650" kern="0" dirty="0"/>
              <a:t>挖土烧砖</a:t>
            </a:r>
            <a:endParaRPr lang="en-US" altLang="zh-CN" sz="1650" kern="0" dirty="0"/>
          </a:p>
          <a:p>
            <a:pPr lvl="2">
              <a:spcBef>
                <a:spcPts val="900"/>
              </a:spcBef>
            </a:pPr>
            <a:r>
              <a:rPr lang="zh-CN" altLang="en-US" sz="1650" kern="0" dirty="0"/>
              <a:t>外地运来建材</a:t>
            </a:r>
            <a:endParaRPr lang="en-US" altLang="zh-CN" sz="1650" kern="0" dirty="0"/>
          </a:p>
          <a:p>
            <a:pPr marL="360045" lvl="2" indent="0">
              <a:spcBef>
                <a:spcPts val="1350"/>
              </a:spcBef>
              <a:buNone/>
            </a:pPr>
            <a:endParaRPr lang="en-US" altLang="zh-CN" sz="1650" kern="0" dirty="0"/>
          </a:p>
          <a:p>
            <a:pPr marL="360045" lvl="2" indent="0">
              <a:spcBef>
                <a:spcPts val="1350"/>
              </a:spcBef>
              <a:buNone/>
            </a:pPr>
            <a:endParaRPr lang="en-US" altLang="zh-CN" sz="1650" kern="0" dirty="0"/>
          </a:p>
          <a:p>
            <a:pPr lvl="1">
              <a:lnSpc>
                <a:spcPct val="100000"/>
              </a:lnSpc>
            </a:pPr>
            <a:r>
              <a:rPr lang="zh-CN" altLang="en-US" sz="1800" kern="0" dirty="0"/>
              <a:t>丁渭主持修复</a:t>
            </a:r>
          </a:p>
          <a:p>
            <a:pPr lvl="2">
              <a:spcBef>
                <a:spcPts val="900"/>
              </a:spcBef>
            </a:pPr>
            <a:r>
              <a:rPr lang="zh-CN" altLang="en-US" sz="1650" kern="0" dirty="0"/>
              <a:t>皇宫前面大街挖土烧砖</a:t>
            </a:r>
            <a:r>
              <a:rPr lang="en-US" altLang="zh-CN" sz="1650" kern="0" dirty="0">
                <a:sym typeface="Wingdings" panose="05000000000000000000" pitchFamily="2" charset="2"/>
              </a:rPr>
              <a:t></a:t>
            </a:r>
            <a:r>
              <a:rPr lang="zh-CN" altLang="en-US" sz="1650" kern="0" dirty="0"/>
              <a:t>省去远处运土</a:t>
            </a:r>
            <a:endParaRPr lang="en-US" altLang="zh-CN" sz="1650" kern="0" dirty="0"/>
          </a:p>
          <a:p>
            <a:pPr lvl="2">
              <a:spcBef>
                <a:spcPts val="900"/>
              </a:spcBef>
            </a:pPr>
            <a:r>
              <a:rPr lang="zh-CN" altLang="en-US" sz="1650" kern="0" dirty="0"/>
              <a:t>汴水引入大沟</a:t>
            </a:r>
            <a:r>
              <a:rPr lang="en-US" altLang="zh-CN" sz="1650" kern="0" dirty="0">
                <a:sym typeface="Wingdings" panose="05000000000000000000" pitchFamily="2" charset="2"/>
              </a:rPr>
              <a:t></a:t>
            </a:r>
            <a:r>
              <a:rPr lang="zh-CN" altLang="en-US" sz="1650" kern="0" dirty="0"/>
              <a:t>改陆运成水运建筑材料</a:t>
            </a:r>
            <a:endParaRPr lang="en-US" altLang="zh-CN" sz="1650" kern="0" dirty="0"/>
          </a:p>
          <a:p>
            <a:pPr lvl="2">
              <a:spcBef>
                <a:spcPts val="900"/>
              </a:spcBef>
            </a:pPr>
            <a:r>
              <a:rPr lang="zh-CN" altLang="en-US" sz="1650" kern="0" dirty="0"/>
              <a:t>碎砖烂瓦填沟中</a:t>
            </a:r>
            <a:r>
              <a:rPr lang="en-US" altLang="zh-CN" sz="1650" kern="0" dirty="0">
                <a:sym typeface="Wingdings" panose="05000000000000000000" pitchFamily="2" charset="2"/>
              </a:rPr>
              <a:t></a:t>
            </a:r>
            <a:r>
              <a:rPr lang="zh-CN" altLang="en-US" sz="1650" kern="0" dirty="0"/>
              <a:t>修复大街，清除废墟</a:t>
            </a:r>
          </a:p>
        </p:txBody>
      </p:sp>
    </p:spTree>
    <p:extLst>
      <p:ext uri="{BB962C8B-B14F-4D97-AF65-F5344CB8AC3E}">
        <p14:creationId xmlns:p14="http://schemas.microsoft.com/office/powerpoint/2010/main" val="2587939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53" presetClass="entr" presetSubtype="16"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p:cTn id="18" dur="500" fill="hold"/>
                                        <p:tgtEl>
                                          <p:spTgt spid="7"/>
                                        </p:tgtEl>
                                        <p:attrNameLst>
                                          <p:attrName>ppt_w</p:attrName>
                                        </p:attrNameLst>
                                      </p:cBhvr>
                                      <p:tavLst>
                                        <p:tav tm="0">
                                          <p:val>
                                            <p:fltVal val="0"/>
                                          </p:val>
                                        </p:tav>
                                        <p:tav tm="100000">
                                          <p:val>
                                            <p:strVal val="#ppt_w"/>
                                          </p:val>
                                        </p:tav>
                                      </p:tavLst>
                                    </p:anim>
                                    <p:anim calcmode="lin" valueType="num">
                                      <p:cBhvr>
                                        <p:cTn id="19" dur="500" fill="hold"/>
                                        <p:tgtEl>
                                          <p:spTgt spid="7"/>
                                        </p:tgtEl>
                                        <p:attrNameLst>
                                          <p:attrName>ppt_h</p:attrName>
                                        </p:attrNameLst>
                                      </p:cBhvr>
                                      <p:tavLst>
                                        <p:tav tm="0">
                                          <p:val>
                                            <p:fltVal val="0"/>
                                          </p:val>
                                        </p:tav>
                                        <p:tav tm="100000">
                                          <p:val>
                                            <p:strVal val="#ppt_h"/>
                                          </p:val>
                                        </p:tav>
                                      </p:tavLst>
                                    </p:anim>
                                    <p:animEffect transition="in" filter="fade">
                                      <p:cBhvr>
                                        <p:cTn id="20" dur="500"/>
                                        <p:tgtEl>
                                          <p:spTgt spid="7"/>
                                        </p:tgtEl>
                                      </p:cBhvr>
                                    </p:animEffect>
                                  </p:childTnLst>
                                </p:cTn>
                              </p:par>
                              <p:par>
                                <p:cTn id="21" presetID="2" presetClass="entr" presetSubtype="4" fill="hold" nodeType="with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 calcmode="lin" valueType="num">
                                      <p:cBhvr additive="base">
                                        <p:cTn id="23"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 calcmode="lin" valueType="num">
                                      <p:cBhvr additive="base">
                                        <p:cTn id="27" dur="500" fill="hold"/>
                                        <p:tgtEl>
                                          <p:spTgt spid="8">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xEl>
                                              <p:pRg st="4" end="4"/>
                                            </p:txEl>
                                          </p:spTgt>
                                        </p:tgtEl>
                                        <p:attrNameLst>
                                          <p:attrName>style.visibility</p:attrName>
                                        </p:attrNameLst>
                                      </p:cBhvr>
                                      <p:to>
                                        <p:strVal val="visible"/>
                                      </p:to>
                                    </p:set>
                                    <p:anim calcmode="lin" valueType="num">
                                      <p:cBhvr additive="base">
                                        <p:cTn id="31" dur="500" fill="hold"/>
                                        <p:tgtEl>
                                          <p:spTgt spid="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
                                            <p:txEl>
                                              <p:pRg st="7" end="7"/>
                                            </p:txEl>
                                          </p:spTgt>
                                        </p:tgtEl>
                                        <p:attrNameLst>
                                          <p:attrName>style.visibility</p:attrName>
                                        </p:attrNameLst>
                                      </p:cBhvr>
                                      <p:to>
                                        <p:strVal val="visible"/>
                                      </p:to>
                                    </p:set>
                                    <p:anim calcmode="lin" valueType="num">
                                      <p:cBhvr additive="base">
                                        <p:cTn id="37"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txEl>
                                              <p:pRg st="7" end="7"/>
                                            </p:txEl>
                                          </p:spTgt>
                                        </p:tgtEl>
                                        <p:attrNameLst>
                                          <p:attrName>ppt_y</p:attrName>
                                        </p:attrNameLst>
                                      </p:cBhvr>
                                      <p:tavLst>
                                        <p:tav tm="0">
                                          <p:val>
                                            <p:strVal val="1+#ppt_h/2"/>
                                          </p:val>
                                        </p:tav>
                                        <p:tav tm="100000">
                                          <p:val>
                                            <p:strVal val="#ppt_y"/>
                                          </p:val>
                                        </p:tav>
                                      </p:tavLst>
                                    </p:anim>
                                  </p:childTnLst>
                                </p:cTn>
                              </p:par>
                              <p:par>
                                <p:cTn id="39" presetID="53" presetClass="entr" presetSubtype="16" fill="hold" nodeType="with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p:cTn id="41" dur="500" fill="hold"/>
                                        <p:tgtEl>
                                          <p:spTgt spid="5"/>
                                        </p:tgtEl>
                                        <p:attrNameLst>
                                          <p:attrName>ppt_w</p:attrName>
                                        </p:attrNameLst>
                                      </p:cBhvr>
                                      <p:tavLst>
                                        <p:tav tm="0">
                                          <p:val>
                                            <p:fltVal val="0"/>
                                          </p:val>
                                        </p:tav>
                                        <p:tav tm="100000">
                                          <p:val>
                                            <p:strVal val="#ppt_w"/>
                                          </p:val>
                                        </p:tav>
                                      </p:tavLst>
                                    </p:anim>
                                    <p:anim calcmode="lin" valueType="num">
                                      <p:cBhvr>
                                        <p:cTn id="42" dur="500" fill="hold"/>
                                        <p:tgtEl>
                                          <p:spTgt spid="5"/>
                                        </p:tgtEl>
                                        <p:attrNameLst>
                                          <p:attrName>ppt_h</p:attrName>
                                        </p:attrNameLst>
                                      </p:cBhvr>
                                      <p:tavLst>
                                        <p:tav tm="0">
                                          <p:val>
                                            <p:fltVal val="0"/>
                                          </p:val>
                                        </p:tav>
                                        <p:tav tm="100000">
                                          <p:val>
                                            <p:strVal val="#ppt_h"/>
                                          </p:val>
                                        </p:tav>
                                      </p:tavLst>
                                    </p:anim>
                                    <p:animEffect transition="in" filter="fade">
                                      <p:cBhvr>
                                        <p:cTn id="43" dur="500"/>
                                        <p:tgtEl>
                                          <p:spTgt spid="5"/>
                                        </p:tgtEl>
                                      </p:cBhvr>
                                    </p:animEffect>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nodeType="clickEffect">
                                  <p:stCondLst>
                                    <p:cond delay="0"/>
                                  </p:stCondLst>
                                  <p:childTnLst>
                                    <p:set>
                                      <p:cBhvr>
                                        <p:cTn id="47" dur="1" fill="hold">
                                          <p:stCondLst>
                                            <p:cond delay="0"/>
                                          </p:stCondLst>
                                        </p:cTn>
                                        <p:tgtEl>
                                          <p:spTgt spid="8">
                                            <p:txEl>
                                              <p:pRg st="8" end="8"/>
                                            </p:txEl>
                                          </p:spTgt>
                                        </p:tgtEl>
                                        <p:attrNameLst>
                                          <p:attrName>style.visibility</p:attrName>
                                        </p:attrNameLst>
                                      </p:cBhvr>
                                      <p:to>
                                        <p:strVal val="visible"/>
                                      </p:to>
                                    </p:set>
                                    <p:anim calcmode="lin" valueType="num">
                                      <p:cBhvr additive="base">
                                        <p:cTn id="48" dur="500" fill="hold"/>
                                        <p:tgtEl>
                                          <p:spTgt spid="8">
                                            <p:txEl>
                                              <p:pRg st="8" end="8"/>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8">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 presetClass="entr" presetSubtype="4" fill="hold" nodeType="clickEffect">
                                  <p:stCondLst>
                                    <p:cond delay="0"/>
                                  </p:stCondLst>
                                  <p:childTnLst>
                                    <p:set>
                                      <p:cBhvr>
                                        <p:cTn id="53" dur="1" fill="hold">
                                          <p:stCondLst>
                                            <p:cond delay="0"/>
                                          </p:stCondLst>
                                        </p:cTn>
                                        <p:tgtEl>
                                          <p:spTgt spid="8">
                                            <p:txEl>
                                              <p:pRg st="9" end="9"/>
                                            </p:txEl>
                                          </p:spTgt>
                                        </p:tgtEl>
                                        <p:attrNameLst>
                                          <p:attrName>style.visibility</p:attrName>
                                        </p:attrNameLst>
                                      </p:cBhvr>
                                      <p:to>
                                        <p:strVal val="visible"/>
                                      </p:to>
                                    </p:set>
                                    <p:anim calcmode="lin" valueType="num">
                                      <p:cBhvr additive="base">
                                        <p:cTn id="54"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nodeType="clickEffect">
                                  <p:stCondLst>
                                    <p:cond delay="0"/>
                                  </p:stCondLst>
                                  <p:childTnLst>
                                    <p:set>
                                      <p:cBhvr>
                                        <p:cTn id="59" dur="1" fill="hold">
                                          <p:stCondLst>
                                            <p:cond delay="0"/>
                                          </p:stCondLst>
                                        </p:cTn>
                                        <p:tgtEl>
                                          <p:spTgt spid="8">
                                            <p:txEl>
                                              <p:pRg st="10" end="10"/>
                                            </p:txEl>
                                          </p:spTgt>
                                        </p:tgtEl>
                                        <p:attrNameLst>
                                          <p:attrName>style.visibility</p:attrName>
                                        </p:attrNameLst>
                                      </p:cBhvr>
                                      <p:to>
                                        <p:strVal val="visible"/>
                                      </p:to>
                                    </p:set>
                                    <p:anim calcmode="lin" valueType="num">
                                      <p:cBhvr additive="base">
                                        <p:cTn id="60" dur="500" fill="hold"/>
                                        <p:tgtEl>
                                          <p:spTgt spid="8">
                                            <p:txEl>
                                              <p:pRg st="10" end="10"/>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8">
                                            <p:txEl>
                                              <p:pRg st="10" end="10"/>
                                            </p:txEl>
                                          </p:spTgt>
                                        </p:tgtEl>
                                        <p:attrNameLst>
                                          <p:attrName>ppt_y</p:attrName>
                                        </p:attrNameLst>
                                      </p:cBhvr>
                                      <p:tavLst>
                                        <p:tav tm="0">
                                          <p:val>
                                            <p:strVal val="1+#ppt_h/2"/>
                                          </p:val>
                                        </p:tav>
                                        <p:tav tm="100000">
                                          <p:val>
                                            <p:strVal val="#ppt_y"/>
                                          </p:val>
                                        </p:tav>
                                      </p:tavLst>
                                    </p:anim>
                                  </p:childTnLst>
                                </p:cTn>
                              </p:par>
                            </p:childTnLst>
                          </p:cTn>
                        </p:par>
                        <p:par>
                          <p:cTn id="62" fill="hold">
                            <p:stCondLst>
                              <p:cond delay="500"/>
                            </p:stCondLst>
                            <p:childTnLst>
                              <p:par>
                                <p:cTn id="63" presetID="53" presetClass="entr" presetSubtype="16" fill="hold" nodeType="afterEffect">
                                  <p:stCondLst>
                                    <p:cond delay="0"/>
                                  </p:stCondLst>
                                  <p:childTnLst>
                                    <p:set>
                                      <p:cBhvr>
                                        <p:cTn id="64" dur="1" fill="hold">
                                          <p:stCondLst>
                                            <p:cond delay="0"/>
                                          </p:stCondLst>
                                        </p:cTn>
                                        <p:tgtEl>
                                          <p:spTgt spid="6"/>
                                        </p:tgtEl>
                                        <p:attrNameLst>
                                          <p:attrName>style.visibility</p:attrName>
                                        </p:attrNameLst>
                                      </p:cBhvr>
                                      <p:to>
                                        <p:strVal val="visible"/>
                                      </p:to>
                                    </p:set>
                                    <p:anim calcmode="lin" valueType="num">
                                      <p:cBhvr>
                                        <p:cTn id="65" dur="500" fill="hold"/>
                                        <p:tgtEl>
                                          <p:spTgt spid="6"/>
                                        </p:tgtEl>
                                        <p:attrNameLst>
                                          <p:attrName>ppt_w</p:attrName>
                                        </p:attrNameLst>
                                      </p:cBhvr>
                                      <p:tavLst>
                                        <p:tav tm="0">
                                          <p:val>
                                            <p:fltVal val="0"/>
                                          </p:val>
                                        </p:tav>
                                        <p:tav tm="100000">
                                          <p:val>
                                            <p:strVal val="#ppt_w"/>
                                          </p:val>
                                        </p:tav>
                                      </p:tavLst>
                                    </p:anim>
                                    <p:anim calcmode="lin" valueType="num">
                                      <p:cBhvr>
                                        <p:cTn id="66" dur="500" fill="hold"/>
                                        <p:tgtEl>
                                          <p:spTgt spid="6"/>
                                        </p:tgtEl>
                                        <p:attrNameLst>
                                          <p:attrName>ppt_h</p:attrName>
                                        </p:attrNameLst>
                                      </p:cBhvr>
                                      <p:tavLst>
                                        <p:tav tm="0">
                                          <p:val>
                                            <p:fltVal val="0"/>
                                          </p:val>
                                        </p:tav>
                                        <p:tav tm="100000">
                                          <p:val>
                                            <p:strVal val="#ppt_h"/>
                                          </p:val>
                                        </p:tav>
                                      </p:tavLst>
                                    </p:anim>
                                    <p:animEffect transition="in" filter="fad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内容占位符 9"/>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auto">
          <a:xfrm>
            <a:off x="1894775" y="3243440"/>
            <a:ext cx="2702759" cy="2993872"/>
          </a:xfrm>
          <a:prstGeom prst="rect">
            <a:avLst/>
          </a:prstGeom>
          <a:noFill/>
          <a:ln>
            <a:noFill/>
          </a:ln>
          <a:effectLst/>
        </p:spPr>
      </p:pic>
      <p:sp>
        <p:nvSpPr>
          <p:cNvPr id="2" name="标题 1"/>
          <p:cNvSpPr>
            <a:spLocks noGrp="1"/>
          </p:cNvSpPr>
          <p:nvPr>
            <p:ph type="title"/>
          </p:nvPr>
        </p:nvSpPr>
        <p:spPr/>
        <p:txBody>
          <a:bodyPr/>
          <a:lstStyle/>
          <a:p>
            <a:pPr algn="ctr"/>
            <a:r>
              <a:rPr lang="zh-CN" altLang="en-US" dirty="0">
                <a:solidFill>
                  <a:srgbClr val="002060"/>
                </a:solidFill>
              </a:rPr>
              <a:t>供应链网络</a:t>
            </a:r>
            <a:r>
              <a:rPr lang="zh-CN" altLang="en-US" b="1" dirty="0">
                <a:solidFill>
                  <a:srgbClr val="FF0000"/>
                </a:solidFill>
                <a:effectLst>
                  <a:outerShdw blurRad="38100" dist="38100" dir="2700000" algn="tl">
                    <a:srgbClr val="000000">
                      <a:alpha val="43137"/>
                    </a:srgbClr>
                  </a:outerShdw>
                </a:effectLst>
              </a:rPr>
              <a:t>规划</a:t>
            </a:r>
            <a:r>
              <a:rPr lang="zh-CN" altLang="en-US" dirty="0"/>
              <a:t>要立足</a:t>
            </a:r>
            <a:r>
              <a:rPr lang="zh-CN" altLang="en-US" b="1" dirty="0">
                <a:solidFill>
                  <a:srgbClr val="C00000"/>
                </a:solidFill>
                <a:effectLst>
                  <a:outerShdw blurRad="38100" dist="38100" dir="2700000" algn="tl">
                    <a:srgbClr val="000000">
                      <a:alpha val="43137"/>
                    </a:srgbClr>
                  </a:outerShdw>
                </a:effectLst>
              </a:rPr>
              <a:t>系统观</a:t>
            </a:r>
            <a:endParaRPr lang="zh-CN" altLang="en-US" dirty="0"/>
          </a:p>
        </p:txBody>
      </p:sp>
      <p:sp>
        <p:nvSpPr>
          <p:cNvPr id="12" name="内容占位符 11"/>
          <p:cNvSpPr>
            <a:spLocks noGrp="1"/>
          </p:cNvSpPr>
          <p:nvPr>
            <p:ph idx="4294967295"/>
          </p:nvPr>
        </p:nvSpPr>
        <p:spPr>
          <a:xfrm>
            <a:off x="10097" y="1017463"/>
            <a:ext cx="4667303" cy="4391025"/>
          </a:xfrm>
        </p:spPr>
        <p:txBody>
          <a:bodyPr/>
          <a:lstStyle/>
          <a:p>
            <a:r>
              <a:rPr lang="zh-CN" altLang="en-US" dirty="0"/>
              <a:t>都江堰始建于秦昭王末年</a:t>
            </a:r>
            <a:r>
              <a:rPr lang="en-US" altLang="zh-CN" dirty="0"/>
              <a:t>(</a:t>
            </a:r>
            <a:r>
              <a:rPr lang="zh-CN" altLang="en-US" dirty="0"/>
              <a:t>公元前</a:t>
            </a:r>
            <a:r>
              <a:rPr lang="en-US" altLang="zh-CN" dirty="0"/>
              <a:t>256~</a:t>
            </a:r>
            <a:r>
              <a:rPr lang="zh-CN" altLang="en-US" dirty="0"/>
              <a:t>前</a:t>
            </a:r>
            <a:r>
              <a:rPr lang="en-US" altLang="zh-CN" dirty="0"/>
              <a:t>251) </a:t>
            </a:r>
          </a:p>
          <a:p>
            <a:pPr lvl="1"/>
            <a:r>
              <a:rPr lang="zh-CN" altLang="en-US" dirty="0"/>
              <a:t>蜀郡太守李冰父子组织修建</a:t>
            </a:r>
            <a:endParaRPr lang="en-US" altLang="zh-CN" dirty="0"/>
          </a:p>
          <a:p>
            <a:pPr lvl="1"/>
            <a:r>
              <a:rPr lang="zh-CN" altLang="en-US" dirty="0"/>
              <a:t>水鱼嘴、飞沙堰、宝瓶口</a:t>
            </a:r>
          </a:p>
        </p:txBody>
      </p:sp>
      <p:pic>
        <p:nvPicPr>
          <p:cNvPr id="13" name="图片 1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08642" y="3520422"/>
            <a:ext cx="4155691" cy="2716889"/>
          </a:xfrm>
          <a:prstGeom prst="rect">
            <a:avLst/>
          </a:prstGeom>
        </p:spPr>
      </p:pic>
      <p:pic>
        <p:nvPicPr>
          <p:cNvPr id="14" name="图片 13"/>
          <p:cNvPicPr>
            <a:picLocks noChangeAspect="1"/>
          </p:cNvPicPr>
          <p:nvPr/>
        </p:nvPicPr>
        <p:blipFill rotWithShape="1">
          <a:blip r:embed="rId5">
            <a:extLst>
              <a:ext uri="{28A0092B-C50C-407E-A947-70E740481C1C}">
                <a14:useLocalDpi xmlns:a14="http://schemas.microsoft.com/office/drawing/2010/main" val="0"/>
              </a:ext>
            </a:extLst>
          </a:blip>
          <a:srcRect t="-1" b="-7922"/>
          <a:stretch>
            <a:fillRect/>
          </a:stretch>
        </p:blipFill>
        <p:spPr>
          <a:xfrm>
            <a:off x="4808642" y="1299223"/>
            <a:ext cx="4155846" cy="2309931"/>
          </a:xfrm>
          <a:prstGeom prst="rect">
            <a:avLst/>
          </a:prstGeom>
        </p:spPr>
      </p:pic>
    </p:spTree>
    <p:extLst>
      <p:ext uri="{BB962C8B-B14F-4D97-AF65-F5344CB8AC3E}">
        <p14:creationId xmlns:p14="http://schemas.microsoft.com/office/powerpoint/2010/main" val="1772715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xEl>
                                              <p:pRg st="1" end="1"/>
                                            </p:txEl>
                                          </p:spTgt>
                                        </p:tgtEl>
                                        <p:attrNameLst>
                                          <p:attrName>style.visibility</p:attrName>
                                        </p:attrNameLst>
                                      </p:cBhvr>
                                      <p:to>
                                        <p:strVal val="visible"/>
                                      </p:to>
                                    </p:set>
                                    <p:anim calcmode="lin" valueType="num">
                                      <p:cBhvr additive="base">
                                        <p:cTn id="11"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
                                            <p:txEl>
                                              <p:pRg st="2" end="2"/>
                                            </p:txEl>
                                          </p:spTgt>
                                        </p:tgtEl>
                                        <p:attrNameLst>
                                          <p:attrName>style.visibility</p:attrName>
                                        </p:attrNameLst>
                                      </p:cBhvr>
                                      <p:to>
                                        <p:strVal val="visible"/>
                                      </p:to>
                                    </p:set>
                                    <p:anim calcmode="lin" valueType="num">
                                      <p:cBhvr additive="base">
                                        <p:cTn id="15"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2">
                                            <p:txEl>
                                              <p:pRg st="2" end="2"/>
                                            </p:txEl>
                                          </p:spTgt>
                                        </p:tgtEl>
                                        <p:attrNameLst>
                                          <p:attrName>ppt_y</p:attrName>
                                        </p:attrNameLst>
                                      </p:cBhvr>
                                      <p:tavLst>
                                        <p:tav tm="0">
                                          <p:val>
                                            <p:strVal val="1+#ppt_h/2"/>
                                          </p:val>
                                        </p:tav>
                                        <p:tav tm="100000">
                                          <p:val>
                                            <p:strVal val="#ppt_y"/>
                                          </p:val>
                                        </p:tav>
                                      </p:tavLst>
                                    </p:anim>
                                  </p:childTnLst>
                                </p:cTn>
                              </p:par>
                            </p:childTnLst>
                          </p:cTn>
                        </p:par>
                        <p:par>
                          <p:cTn id="17" fill="hold">
                            <p:stCondLst>
                              <p:cond delay="500"/>
                            </p:stCondLst>
                            <p:childTnLst>
                              <p:par>
                                <p:cTn id="18" presetID="53" presetClass="entr" presetSubtype="16" fill="hold" nodeType="afterEffect">
                                  <p:stCondLst>
                                    <p:cond delay="0"/>
                                  </p:stCondLst>
                                  <p:childTnLst>
                                    <p:set>
                                      <p:cBhvr>
                                        <p:cTn id="19" dur="1" fill="hold">
                                          <p:stCondLst>
                                            <p:cond delay="0"/>
                                          </p:stCondLst>
                                        </p:cTn>
                                        <p:tgtEl>
                                          <p:spTgt spid="14"/>
                                        </p:tgtEl>
                                        <p:attrNameLst>
                                          <p:attrName>style.visibility</p:attrName>
                                        </p:attrNameLst>
                                      </p:cBhvr>
                                      <p:to>
                                        <p:strVal val="visible"/>
                                      </p:to>
                                    </p:set>
                                    <p:anim calcmode="lin" valueType="num">
                                      <p:cBhvr>
                                        <p:cTn id="20" dur="500" fill="hold"/>
                                        <p:tgtEl>
                                          <p:spTgt spid="14"/>
                                        </p:tgtEl>
                                        <p:attrNameLst>
                                          <p:attrName>ppt_w</p:attrName>
                                        </p:attrNameLst>
                                      </p:cBhvr>
                                      <p:tavLst>
                                        <p:tav tm="0">
                                          <p:val>
                                            <p:fltVal val="0"/>
                                          </p:val>
                                        </p:tav>
                                        <p:tav tm="100000">
                                          <p:val>
                                            <p:strVal val="#ppt_w"/>
                                          </p:val>
                                        </p:tav>
                                      </p:tavLst>
                                    </p:anim>
                                    <p:anim calcmode="lin" valueType="num">
                                      <p:cBhvr>
                                        <p:cTn id="21" dur="500" fill="hold"/>
                                        <p:tgtEl>
                                          <p:spTgt spid="14"/>
                                        </p:tgtEl>
                                        <p:attrNameLst>
                                          <p:attrName>ppt_h</p:attrName>
                                        </p:attrNameLst>
                                      </p:cBhvr>
                                      <p:tavLst>
                                        <p:tav tm="0">
                                          <p:val>
                                            <p:fltVal val="0"/>
                                          </p:val>
                                        </p:tav>
                                        <p:tav tm="100000">
                                          <p:val>
                                            <p:strVal val="#ppt_h"/>
                                          </p:val>
                                        </p:tav>
                                      </p:tavLst>
                                    </p:anim>
                                    <p:animEffect transition="in" filter="fade">
                                      <p:cBhvr>
                                        <p:cTn id="22" dur="500"/>
                                        <p:tgtEl>
                                          <p:spTgt spid="14"/>
                                        </p:tgtEl>
                                      </p:cBhvr>
                                    </p:animEffect>
                                  </p:childTnLst>
                                </p:cTn>
                              </p:par>
                            </p:childTnLst>
                          </p:cTn>
                        </p:par>
                        <p:par>
                          <p:cTn id="23" fill="hold">
                            <p:stCondLst>
                              <p:cond delay="1000"/>
                            </p:stCondLst>
                            <p:childTnLst>
                              <p:par>
                                <p:cTn id="24" presetID="53" presetClass="entr" presetSubtype="16"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fltVal val="0"/>
                                          </p:val>
                                        </p:tav>
                                        <p:tav tm="100000">
                                          <p:val>
                                            <p:strVal val="#ppt_w"/>
                                          </p:val>
                                        </p:tav>
                                      </p:tavLst>
                                    </p:anim>
                                    <p:anim calcmode="lin" valueType="num">
                                      <p:cBhvr>
                                        <p:cTn id="27" dur="500" fill="hold"/>
                                        <p:tgtEl>
                                          <p:spTgt spid="15"/>
                                        </p:tgtEl>
                                        <p:attrNameLst>
                                          <p:attrName>ppt_h</p:attrName>
                                        </p:attrNameLst>
                                      </p:cBhvr>
                                      <p:tavLst>
                                        <p:tav tm="0">
                                          <p:val>
                                            <p:fltVal val="0"/>
                                          </p:val>
                                        </p:tav>
                                        <p:tav tm="100000">
                                          <p:val>
                                            <p:strVal val="#ppt_h"/>
                                          </p:val>
                                        </p:tav>
                                      </p:tavLst>
                                    </p:anim>
                                    <p:animEffect transition="in" filter="fade">
                                      <p:cBhvr>
                                        <p:cTn id="28" dur="500"/>
                                        <p:tgtEl>
                                          <p:spTgt spid="15"/>
                                        </p:tgtEl>
                                      </p:cBhvr>
                                    </p:animEffect>
                                  </p:childTnLst>
                                </p:cTn>
                              </p:par>
                            </p:childTnLst>
                          </p:cTn>
                        </p:par>
                        <p:par>
                          <p:cTn id="29" fill="hold">
                            <p:stCondLst>
                              <p:cond delay="1500"/>
                            </p:stCondLst>
                            <p:childTnLst>
                              <p:par>
                                <p:cTn id="30" presetID="53" presetClass="entr" presetSubtype="16"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第三章 见面课讨论</a:t>
            </a:r>
          </a:p>
        </p:txBody>
      </p:sp>
      <p:sp>
        <p:nvSpPr>
          <p:cNvPr id="3" name="内容占位符 2"/>
          <p:cNvSpPr>
            <a:spLocks noGrp="1"/>
          </p:cNvSpPr>
          <p:nvPr>
            <p:ph idx="1"/>
          </p:nvPr>
        </p:nvSpPr>
        <p:spPr/>
        <p:txBody>
          <a:bodyPr/>
          <a:lstStyle/>
          <a:p>
            <a:r>
              <a:rPr lang="zh-CN" altLang="en-US" dirty="0"/>
              <a:t>第三章 讨论思考思辨</a:t>
            </a:r>
          </a:p>
          <a:p>
            <a:pPr lvl="1"/>
            <a:r>
              <a:rPr lang="en-US" altLang="zh-CN" dirty="0"/>
              <a:t>1.</a:t>
            </a:r>
            <a:r>
              <a:rPr lang="zh-CN" altLang="en-US" dirty="0"/>
              <a:t>试比较推动式与拉动式供应链的差异。 </a:t>
            </a:r>
            <a:endParaRPr lang="en-US" altLang="zh-CN" dirty="0"/>
          </a:p>
          <a:p>
            <a:pPr lvl="1"/>
            <a:r>
              <a:rPr lang="en-US" altLang="zh-CN" dirty="0"/>
              <a:t>2.</a:t>
            </a:r>
            <a:r>
              <a:rPr lang="zh-CN" altLang="en-US" dirty="0"/>
              <a:t>试举例分析如何进行产品类别与运作模式的匹配。 </a:t>
            </a:r>
            <a:endParaRPr lang="en-US" altLang="zh-CN" dirty="0"/>
          </a:p>
          <a:p>
            <a:pPr lvl="1"/>
            <a:r>
              <a:rPr lang="en-US" altLang="zh-CN" dirty="0"/>
              <a:t>3.</a:t>
            </a:r>
            <a:r>
              <a:rPr lang="zh-CN" altLang="en-US" dirty="0"/>
              <a:t>举例说明延迟策略的含义是什么</a:t>
            </a:r>
            <a:r>
              <a:rPr lang="en-US" altLang="zh-CN" dirty="0"/>
              <a:t>?</a:t>
            </a:r>
            <a:r>
              <a:rPr lang="zh-CN" altLang="en-US" dirty="0"/>
              <a:t>包括哪几种类型</a:t>
            </a:r>
            <a:r>
              <a:rPr lang="en-US" altLang="zh-CN" dirty="0"/>
              <a:t>?</a:t>
            </a:r>
          </a:p>
          <a:p>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65</a:t>
            </a:fld>
            <a:endParaRPr lang="en-US" altLang="zh-CN"/>
          </a:p>
        </p:txBody>
      </p:sp>
    </p:spTree>
    <p:extLst>
      <p:ext uri="{BB962C8B-B14F-4D97-AF65-F5344CB8AC3E}">
        <p14:creationId xmlns:p14="http://schemas.microsoft.com/office/powerpoint/2010/main" val="81546643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幻灯片编号占位符 6"/>
          <p:cNvSpPr>
            <a:spLocks noGrp="1"/>
          </p:cNvSpPr>
          <p:nvPr>
            <p:ph type="sldNum" sz="quarter" idx="12"/>
          </p:nvPr>
        </p:nvSpPr>
        <p:spPr/>
        <p:txBody>
          <a:bodyPr/>
          <a:lstStyle/>
          <a:p>
            <a:pPr>
              <a:defRPr/>
            </a:pPr>
            <a:fld id="{50A0D08B-7B6E-954B-A752-46BA8F6071F0}" type="slidenum">
              <a:rPr lang="en-US" altLang="zh-CN"/>
              <a:pPr>
                <a:defRPr/>
              </a:pPr>
              <a:t>66</a:t>
            </a:fld>
            <a:endParaRPr lang="en-US" altLang="zh-CN"/>
          </a:p>
        </p:txBody>
      </p:sp>
      <p:sp>
        <p:nvSpPr>
          <p:cNvPr id="1659906" name="Rectangle 2"/>
          <p:cNvSpPr>
            <a:spLocks noGrp="1" noChangeArrowheads="1"/>
          </p:cNvSpPr>
          <p:nvPr>
            <p:ph type="title"/>
          </p:nvPr>
        </p:nvSpPr>
        <p:spPr/>
        <p:txBody>
          <a:bodyPr/>
          <a:lstStyle/>
          <a:p>
            <a:pPr>
              <a:defRPr/>
            </a:pPr>
            <a:r>
              <a:rPr lang="zh-CN" altLang="en-US">
                <a:latin typeface="宋体" charset="0"/>
              </a:rPr>
              <a:t>第</a:t>
            </a:r>
            <a:r>
              <a:rPr lang="en-US" altLang="zh-CN"/>
              <a:t>3</a:t>
            </a:r>
            <a:r>
              <a:rPr lang="zh-CN" altLang="en-US"/>
              <a:t>讲</a:t>
            </a:r>
            <a:r>
              <a:rPr lang="en-US" altLang="zh-CN"/>
              <a:t>  </a:t>
            </a:r>
            <a:r>
              <a:rPr lang="zh-CN" altLang="en-US">
                <a:latin typeface="宋体" charset="0"/>
              </a:rPr>
              <a:t>供应链运作模式</a:t>
            </a:r>
          </a:p>
        </p:txBody>
      </p:sp>
      <p:sp>
        <p:nvSpPr>
          <p:cNvPr id="1659907" name="Rectangle 3"/>
          <p:cNvSpPr>
            <a:spLocks noGrp="1" noChangeArrowheads="1"/>
          </p:cNvSpPr>
          <p:nvPr>
            <p:ph type="body" sz="half" idx="1"/>
          </p:nvPr>
        </p:nvSpPr>
        <p:spPr>
          <a:xfrm>
            <a:off x="295597" y="740072"/>
            <a:ext cx="8281988" cy="1585913"/>
          </a:xfrm>
        </p:spPr>
        <p:txBody>
          <a:bodyPr/>
          <a:lstStyle/>
          <a:p>
            <a:pPr>
              <a:lnSpc>
                <a:spcPct val="130000"/>
              </a:lnSpc>
              <a:defRPr/>
            </a:pPr>
            <a:r>
              <a:rPr lang="zh-CN" altLang="en-US">
                <a:effectLst>
                  <a:outerShdw blurRad="38100" dist="38100" dir="2700000" algn="tl">
                    <a:srgbClr val="DDDDDD"/>
                  </a:outerShdw>
                </a:effectLst>
              </a:rPr>
              <a:t>需求拉动运作策略的变革</a:t>
            </a:r>
            <a:endParaRPr lang="zh-CN" altLang="en-US" sz="2200"/>
          </a:p>
        </p:txBody>
      </p:sp>
      <p:graphicFrame>
        <p:nvGraphicFramePr>
          <p:cNvPr id="1660032" name="Group 128"/>
          <p:cNvGraphicFramePr>
            <a:graphicFrameLocks noGrp="1"/>
          </p:cNvGraphicFramePr>
          <p:nvPr>
            <p:ph sz="half" idx="2"/>
            <p:extLst>
              <p:ext uri="{D42A27DB-BD31-4B8C-83A1-F6EECF244321}">
                <p14:modId xmlns:p14="http://schemas.microsoft.com/office/powerpoint/2010/main" val="504408378"/>
              </p:ext>
            </p:extLst>
          </p:nvPr>
        </p:nvGraphicFramePr>
        <p:xfrm>
          <a:off x="295597" y="1389360"/>
          <a:ext cx="8424863" cy="3095626"/>
        </p:xfrm>
        <a:graphic>
          <a:graphicData uri="http://schemas.openxmlformats.org/drawingml/2006/table">
            <a:tbl>
              <a:tblPr/>
              <a:tblGrid>
                <a:gridCol w="1203325">
                  <a:extLst>
                    <a:ext uri="{9D8B030D-6E8A-4147-A177-3AD203B41FA5}">
                      <a16:colId xmlns:a16="http://schemas.microsoft.com/office/drawing/2014/main" val="20000"/>
                    </a:ext>
                  </a:extLst>
                </a:gridCol>
                <a:gridCol w="1204913">
                  <a:extLst>
                    <a:ext uri="{9D8B030D-6E8A-4147-A177-3AD203B41FA5}">
                      <a16:colId xmlns:a16="http://schemas.microsoft.com/office/drawing/2014/main" val="20001"/>
                    </a:ext>
                  </a:extLst>
                </a:gridCol>
                <a:gridCol w="1203325">
                  <a:extLst>
                    <a:ext uri="{9D8B030D-6E8A-4147-A177-3AD203B41FA5}">
                      <a16:colId xmlns:a16="http://schemas.microsoft.com/office/drawing/2014/main" val="20002"/>
                    </a:ext>
                  </a:extLst>
                </a:gridCol>
                <a:gridCol w="1201737">
                  <a:extLst>
                    <a:ext uri="{9D8B030D-6E8A-4147-A177-3AD203B41FA5}">
                      <a16:colId xmlns:a16="http://schemas.microsoft.com/office/drawing/2014/main" val="20003"/>
                    </a:ext>
                  </a:extLst>
                </a:gridCol>
                <a:gridCol w="1203325">
                  <a:extLst>
                    <a:ext uri="{9D8B030D-6E8A-4147-A177-3AD203B41FA5}">
                      <a16:colId xmlns:a16="http://schemas.microsoft.com/office/drawing/2014/main" val="20004"/>
                    </a:ext>
                  </a:extLst>
                </a:gridCol>
                <a:gridCol w="1204913">
                  <a:extLst>
                    <a:ext uri="{9D8B030D-6E8A-4147-A177-3AD203B41FA5}">
                      <a16:colId xmlns:a16="http://schemas.microsoft.com/office/drawing/2014/main" val="20005"/>
                    </a:ext>
                  </a:extLst>
                </a:gridCol>
                <a:gridCol w="1203325">
                  <a:extLst>
                    <a:ext uri="{9D8B030D-6E8A-4147-A177-3AD203B41FA5}">
                      <a16:colId xmlns:a16="http://schemas.microsoft.com/office/drawing/2014/main" val="20006"/>
                    </a:ext>
                  </a:extLst>
                </a:gridCol>
              </a:tblGrid>
              <a:tr h="4159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影响因素</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价格</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质量</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品种</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交货期</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信誉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2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环保</a:t>
                      </a: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635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竞争方式</a:t>
                      </a:r>
                    </a:p>
                  </a:txBody>
                  <a:tcPr marL="18000" marR="1800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基于成本竞争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基于质量竞争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基于柔性竞争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基于时间竞争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基于服务竞争</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基于环境竞争</a:t>
                      </a: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03225">
                <a:tc rowSpan="6">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en-US" altLang="zh-CN" sz="1500" b="0" i="0" u="none" strike="noStrike" cap="none" normalizeH="0" baseline="0">
                        <a:ln>
                          <a:noFill/>
                        </a:ln>
                        <a:solidFill>
                          <a:schemeClr val="tx1"/>
                        </a:solidFill>
                        <a:effectLst/>
                        <a:latin typeface="Times New Roman" charset="0"/>
                        <a:ea typeface="黑体" charset="0"/>
                        <a:cs typeface="黑体" charset="0"/>
                      </a:endParaRPr>
                    </a:p>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en-US" altLang="zh-CN" sz="1500" b="0" i="0" u="none" strike="noStrike" cap="none" normalizeH="0" baseline="0">
                        <a:ln>
                          <a:noFill/>
                        </a:ln>
                        <a:solidFill>
                          <a:schemeClr val="tx1"/>
                        </a:solidFill>
                        <a:effectLst/>
                        <a:latin typeface="Times New Roman" charset="0"/>
                        <a:ea typeface="黑体" charset="0"/>
                        <a:cs typeface="黑体" charset="0"/>
                      </a:endParaRPr>
                    </a:p>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en-US" altLang="zh-CN" sz="1500" b="0" i="0" u="none" strike="noStrike" cap="none" normalizeH="0" baseline="0">
                        <a:ln>
                          <a:noFill/>
                        </a:ln>
                        <a:solidFill>
                          <a:schemeClr val="tx1"/>
                        </a:solidFill>
                        <a:effectLst/>
                        <a:latin typeface="Times New Roman" charset="0"/>
                        <a:ea typeface="黑体" charset="0"/>
                        <a:cs typeface="黑体" charset="0"/>
                      </a:endParaRPr>
                    </a:p>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典型的供应链模式</a:t>
                      </a:r>
                    </a:p>
                  </a:txBody>
                  <a:tcPr marL="18000" marR="1800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推式供应链</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03225">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精细供应链</a:t>
                      </a:r>
                      <a:r>
                        <a:rPr kumimoji="1" lang="en-US" altLang="zh-CN" sz="1500" b="0" i="0" u="none" strike="noStrike" cap="none" normalizeH="0" baseline="0">
                          <a:ln>
                            <a:noFill/>
                          </a:ln>
                          <a:solidFill>
                            <a:schemeClr val="tx1"/>
                          </a:solidFill>
                          <a:effectLst/>
                          <a:latin typeface="Times New Roman" charset="0"/>
                          <a:ea typeface="黑体" charset="0"/>
                          <a:cs typeface="黑体" charset="0"/>
                        </a:rPr>
                        <a:t> </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3225">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集成式供应链</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0163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敏捷式供应链</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03225">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a:ln>
                            <a:noFill/>
                          </a:ln>
                          <a:solidFill>
                            <a:schemeClr val="tx1"/>
                          </a:solidFill>
                          <a:effectLst/>
                          <a:latin typeface="Times New Roman" charset="0"/>
                          <a:ea typeface="黑体" charset="0"/>
                          <a:cs typeface="黑体" charset="0"/>
                        </a:rPr>
                        <a:t>定制式供应链</a:t>
                      </a: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01638">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500" b="0" i="0" u="none" strike="noStrike" cap="none" normalizeH="0" baseline="0">
                        <a:ln>
                          <a:noFill/>
                        </a:ln>
                        <a:solidFill>
                          <a:schemeClr val="tx1"/>
                        </a:solidFill>
                        <a:effectLst/>
                        <a:latin typeface="Times New Roman" charset="0"/>
                        <a:ea typeface="黑体" charset="0"/>
                        <a:cs typeface="黑体" charset="0"/>
                      </a:endParaRPr>
                    </a:p>
                  </a:txBody>
                  <a:tcPr marL="18000" marR="1800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500" b="0" i="0" u="none" strike="noStrike" cap="none" normalizeH="0" baseline="0" dirty="0">
                          <a:ln>
                            <a:noFill/>
                          </a:ln>
                          <a:solidFill>
                            <a:schemeClr val="tx1"/>
                          </a:solidFill>
                          <a:effectLst/>
                          <a:latin typeface="Times New Roman" charset="0"/>
                          <a:ea typeface="黑体" charset="0"/>
                          <a:cs typeface="黑体" charset="0"/>
                        </a:rPr>
                        <a:t>绿色供应链</a:t>
                      </a:r>
                    </a:p>
                  </a:txBody>
                  <a:tcPr marL="18000" marR="1800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bl>
          </a:graphicData>
        </a:graphic>
      </p:graphicFrame>
      <p:sp>
        <p:nvSpPr>
          <p:cNvPr id="1660035" name="Line 131"/>
          <p:cNvSpPr>
            <a:spLocks noChangeShapeType="1"/>
          </p:cNvSpPr>
          <p:nvPr/>
        </p:nvSpPr>
        <p:spPr bwMode="auto">
          <a:xfrm>
            <a:off x="1495747" y="2359322"/>
            <a:ext cx="1187450"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36" name="Line 132"/>
          <p:cNvSpPr>
            <a:spLocks noChangeShapeType="1"/>
          </p:cNvSpPr>
          <p:nvPr/>
        </p:nvSpPr>
        <p:spPr bwMode="auto">
          <a:xfrm>
            <a:off x="1495747" y="2756197"/>
            <a:ext cx="2400300"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37" name="Line 133"/>
          <p:cNvSpPr>
            <a:spLocks noChangeShapeType="1"/>
          </p:cNvSpPr>
          <p:nvPr/>
        </p:nvSpPr>
        <p:spPr bwMode="auto">
          <a:xfrm>
            <a:off x="1495747" y="3189585"/>
            <a:ext cx="3624263"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38" name="Line 134"/>
          <p:cNvSpPr>
            <a:spLocks noChangeShapeType="1"/>
          </p:cNvSpPr>
          <p:nvPr/>
        </p:nvSpPr>
        <p:spPr bwMode="auto">
          <a:xfrm>
            <a:off x="1495747" y="3548360"/>
            <a:ext cx="4848225"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39" name="Line 135"/>
          <p:cNvSpPr>
            <a:spLocks noChangeShapeType="1"/>
          </p:cNvSpPr>
          <p:nvPr/>
        </p:nvSpPr>
        <p:spPr bwMode="auto">
          <a:xfrm>
            <a:off x="1495747" y="3981747"/>
            <a:ext cx="6000750"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40" name="Line 136"/>
          <p:cNvSpPr>
            <a:spLocks noChangeShapeType="1"/>
          </p:cNvSpPr>
          <p:nvPr/>
        </p:nvSpPr>
        <p:spPr bwMode="auto">
          <a:xfrm>
            <a:off x="1448122" y="4342110"/>
            <a:ext cx="7224713" cy="0"/>
          </a:xfrm>
          <a:prstGeom prst="line">
            <a:avLst/>
          </a:prstGeom>
          <a:noFill/>
          <a:ln w="22225">
            <a:solidFill>
              <a:srgbClr val="008080"/>
            </a:solidFill>
            <a:round/>
            <a:headEnd/>
            <a:tailEnd type="stealth"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60041" name="Rectangle 137"/>
          <p:cNvSpPr>
            <a:spLocks noChangeArrowheads="1"/>
          </p:cNvSpPr>
          <p:nvPr/>
        </p:nvSpPr>
        <p:spPr bwMode="auto">
          <a:xfrm>
            <a:off x="4545335" y="4772322"/>
            <a:ext cx="3778250" cy="1585913"/>
          </a:xfrm>
          <a:prstGeom prst="rect">
            <a:avLst/>
          </a:prstGeom>
          <a:solidFill>
            <a:schemeClr val="accent5">
              <a:lumMod val="20000"/>
              <a:lumOff val="80000"/>
            </a:schemeClr>
          </a:solidFill>
          <a:ln>
            <a:solidFill>
              <a:schemeClr val="accent5">
                <a:lumMod val="40000"/>
                <a:lumOff val="60000"/>
              </a:schemeClr>
            </a:solidFill>
          </a:ln>
          <a:effectLst/>
          <a:scene3d>
            <a:camera prst="legacyObliqueTopRight"/>
            <a:lightRig rig="legacyFlat3" dir="b"/>
          </a:scene3d>
          <a:sp3d extrusionH="430200" prstMaterial="legacyMatte">
            <a:bevelT w="13500" h="13500" prst="angle"/>
            <a:bevelB w="13500" h="13500" prst="angle"/>
            <a:extrusionClr>
              <a:srgbClr val="33CCCC"/>
            </a:extrusionClr>
          </a:sp3d>
          <a:extLst>
            <a:ext uri="{91240B29-F687-4f45-9708-019B960494DF}">
              <a14:hiddenLine xmlns:a14="http://schemas.microsoft.com/office/drawing/2010/main" xmlns="" w="9525">
                <a:no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flatTx/>
          </a:bodyPr>
          <a:lstStyle/>
          <a:p>
            <a:pPr algn="l">
              <a:lnSpc>
                <a:spcPct val="90000"/>
              </a:lnSpc>
              <a:spcBef>
                <a:spcPct val="10000"/>
              </a:spcBef>
              <a:buClr>
                <a:srgbClr val="FF0000"/>
              </a:buClr>
              <a:buSzPct val="50000"/>
              <a:buFont typeface="Wingdings" charset="0"/>
              <a:buChar char="l"/>
              <a:defRPr/>
            </a:pPr>
            <a:r>
              <a:rPr kumimoji="0" lang="en-US" altLang="zh-CN" sz="2000">
                <a:ea typeface="仿宋_GB2312" charset="0"/>
                <a:cs typeface="仿宋_GB2312" charset="0"/>
              </a:rPr>
              <a:t>  W-mart</a:t>
            </a:r>
            <a:r>
              <a:rPr kumimoji="0" lang="zh-CN" altLang="en-US" sz="2000">
                <a:ea typeface="仿宋_GB2312" charset="0"/>
                <a:cs typeface="仿宋_GB2312" charset="0"/>
              </a:rPr>
              <a:t>：成本</a:t>
            </a:r>
            <a:endParaRPr kumimoji="0" lang="en-US" altLang="zh-CN" sz="2000">
              <a:ea typeface="仿宋_GB2312" charset="0"/>
              <a:cs typeface="仿宋_GB2312" charset="0"/>
            </a:endParaRPr>
          </a:p>
          <a:p>
            <a:pPr algn="l">
              <a:lnSpc>
                <a:spcPct val="90000"/>
              </a:lnSpc>
              <a:spcBef>
                <a:spcPct val="10000"/>
              </a:spcBef>
              <a:buClr>
                <a:srgbClr val="FF0000"/>
              </a:buClr>
              <a:buSzPct val="50000"/>
              <a:buFont typeface="Wingdings" charset="0"/>
              <a:buChar char="l"/>
              <a:defRPr/>
            </a:pPr>
            <a:r>
              <a:rPr kumimoji="0" lang="en-US" altLang="zh-CN" sz="2000">
                <a:ea typeface="仿宋_GB2312" charset="0"/>
                <a:cs typeface="仿宋_GB2312" charset="0"/>
              </a:rPr>
              <a:t>  Dell</a:t>
            </a:r>
            <a:r>
              <a:rPr kumimoji="0" lang="zh-CN" altLang="en-US" sz="2000">
                <a:ea typeface="仿宋_GB2312" charset="0"/>
                <a:cs typeface="仿宋_GB2312" charset="0"/>
              </a:rPr>
              <a:t>：合理价位提供个人化产</a:t>
            </a:r>
            <a:endParaRPr kumimoji="0" lang="en-US" altLang="zh-CN" sz="2000">
              <a:ea typeface="仿宋_GB2312" charset="0"/>
              <a:cs typeface="仿宋_GB2312" charset="0"/>
            </a:endParaRPr>
          </a:p>
          <a:p>
            <a:pPr algn="l">
              <a:lnSpc>
                <a:spcPct val="90000"/>
              </a:lnSpc>
              <a:spcBef>
                <a:spcPct val="10000"/>
              </a:spcBef>
              <a:buClr>
                <a:srgbClr val="FF0000"/>
              </a:buClr>
              <a:buSzPct val="50000"/>
              <a:buFont typeface="Wingdings" charset="0"/>
              <a:buNone/>
              <a:defRPr/>
            </a:pPr>
            <a:r>
              <a:rPr kumimoji="0" lang="en-US" altLang="zh-CN" sz="2000">
                <a:ea typeface="仿宋_GB2312" charset="0"/>
                <a:cs typeface="仿宋_GB2312" charset="0"/>
              </a:rPr>
              <a:t>               </a:t>
            </a:r>
            <a:r>
              <a:rPr kumimoji="0" lang="zh-CN" altLang="en-US" sz="2000">
                <a:ea typeface="仿宋_GB2312" charset="0"/>
                <a:cs typeface="仿宋_GB2312" charset="0"/>
              </a:rPr>
              <a:t>品，等待一周</a:t>
            </a:r>
            <a:endParaRPr kumimoji="0" lang="en-US" altLang="zh-CN" sz="2000">
              <a:ea typeface="仿宋_GB2312" charset="0"/>
              <a:cs typeface="仿宋_GB2312" charset="0"/>
            </a:endParaRPr>
          </a:p>
          <a:p>
            <a:pPr algn="l">
              <a:lnSpc>
                <a:spcPct val="90000"/>
              </a:lnSpc>
              <a:spcBef>
                <a:spcPct val="10000"/>
              </a:spcBef>
              <a:buClr>
                <a:srgbClr val="FF0000"/>
              </a:buClr>
              <a:buSzPct val="50000"/>
              <a:buFont typeface="Wingdings" charset="0"/>
              <a:buChar char="l"/>
              <a:defRPr/>
            </a:pPr>
            <a:r>
              <a:rPr kumimoji="0" lang="en-US" altLang="zh-CN" sz="2000">
                <a:ea typeface="仿宋_GB2312" charset="0"/>
                <a:cs typeface="仿宋_GB2312" charset="0"/>
              </a:rPr>
              <a:t>  Compaq</a:t>
            </a:r>
            <a:r>
              <a:rPr kumimoji="0" lang="zh-CN" altLang="en-US" sz="2000">
                <a:ea typeface="仿宋_GB2312" charset="0"/>
                <a:cs typeface="仿宋_GB2312" charset="0"/>
              </a:rPr>
              <a:t>：选择、服务、及时</a:t>
            </a:r>
            <a:endParaRPr kumimoji="0" lang="en-US" altLang="zh-CN" sz="2000">
              <a:ea typeface="仿宋_GB2312" charset="0"/>
              <a:cs typeface="仿宋_GB2312" charset="0"/>
            </a:endParaRPr>
          </a:p>
          <a:p>
            <a:pPr algn="l">
              <a:lnSpc>
                <a:spcPct val="90000"/>
              </a:lnSpc>
              <a:spcBef>
                <a:spcPct val="10000"/>
              </a:spcBef>
              <a:buClr>
                <a:srgbClr val="FF0000"/>
              </a:buClr>
              <a:buSzPct val="50000"/>
              <a:buFont typeface="Wingdings" charset="0"/>
              <a:buChar char="l"/>
              <a:defRPr/>
            </a:pPr>
            <a:r>
              <a:rPr kumimoji="0" lang="en-US" altLang="zh-CN" sz="2000">
                <a:ea typeface="仿宋_GB2312" charset="0"/>
                <a:cs typeface="仿宋_GB2312" charset="0"/>
              </a:rPr>
              <a:t>  7-11</a:t>
            </a:r>
            <a:r>
              <a:rPr kumimoji="0" lang="zh-CN" altLang="en-US" sz="2000">
                <a:ea typeface="仿宋_GB2312" charset="0"/>
                <a:cs typeface="仿宋_GB2312" charset="0"/>
              </a:rPr>
              <a:t>：便利、新鲜、品种丰富</a:t>
            </a:r>
            <a:r>
              <a:rPr kumimoji="0" lang="en-US" altLang="zh-CN" sz="2000">
                <a:ea typeface="仿宋_GB2312" charset="0"/>
                <a:cs typeface="仿宋_GB2312" charset="0"/>
              </a:rPr>
              <a:t>  </a:t>
            </a:r>
          </a:p>
        </p:txBody>
      </p:sp>
      <p:sp>
        <p:nvSpPr>
          <p:cNvPr id="1660042" name="Rectangle 138"/>
          <p:cNvSpPr>
            <a:spLocks noChangeArrowheads="1"/>
          </p:cNvSpPr>
          <p:nvPr/>
        </p:nvSpPr>
        <p:spPr bwMode="auto">
          <a:xfrm>
            <a:off x="800422" y="4869160"/>
            <a:ext cx="2214563" cy="1417637"/>
          </a:xfrm>
          <a:prstGeom prst="rect">
            <a:avLst/>
          </a:prstGeom>
          <a:solidFill>
            <a:srgbClr val="CCFFFF"/>
          </a:solidFill>
          <a:ln w="9525">
            <a:miter lim="800000"/>
            <a:headEnd/>
            <a:tailEnd/>
          </a:ln>
          <a:effectLst/>
          <a:scene3d>
            <a:camera prst="legacyObliqueTopRight"/>
            <a:lightRig rig="legacyFlat3" dir="b"/>
          </a:scene3d>
          <a:sp3d extrusionH="430200" prstMaterial="legacyMatte">
            <a:bevelT w="13500" h="13500" prst="angle"/>
            <a:bevelB w="13500" h="13500" prst="angle"/>
            <a:extrusionClr>
              <a:srgbClr val="CCFFFF"/>
            </a:extrusionClr>
          </a:sp3d>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flatTx/>
          </a:bodyPr>
          <a:lstStyle/>
          <a:p>
            <a:pPr marL="342900" indent="-342900">
              <a:defRPr/>
            </a:pPr>
            <a:r>
              <a:rPr lang="zh-CN" altLang="en-US" sz="2400" b="1">
                <a:ea typeface="黑体" charset="0"/>
                <a:cs typeface="黑体" charset="0"/>
              </a:rPr>
              <a:t>竞争优势举例</a:t>
            </a:r>
            <a:r>
              <a:rPr lang="zh-CN" altLang="en-US" sz="2400" b="1"/>
              <a:t>：</a:t>
            </a:r>
            <a:endParaRPr lang="en-US" altLang="zh-CN" sz="2400" b="1"/>
          </a:p>
          <a:p>
            <a:pPr marL="342900" indent="-342900" algn="l">
              <a:buFontTx/>
              <a:buChar char="•"/>
              <a:defRPr/>
            </a:pPr>
            <a:r>
              <a:rPr lang="zh-CN" altLang="en-US" sz="2000" b="1">
                <a:solidFill>
                  <a:srgbClr val="000066"/>
                </a:solidFill>
              </a:rPr>
              <a:t>成本低？</a:t>
            </a:r>
            <a:endParaRPr lang="en-US" altLang="zh-CN" sz="2000" b="1">
              <a:solidFill>
                <a:srgbClr val="000066"/>
              </a:solidFill>
            </a:endParaRPr>
          </a:p>
          <a:p>
            <a:pPr marL="342900" indent="-342900" algn="l">
              <a:buFontTx/>
              <a:buChar char="•"/>
              <a:defRPr/>
            </a:pPr>
            <a:r>
              <a:rPr lang="zh-CN" altLang="en-US" sz="2000" b="1">
                <a:solidFill>
                  <a:srgbClr val="000066"/>
                </a:solidFill>
              </a:rPr>
              <a:t>差异化？</a:t>
            </a:r>
            <a:endParaRPr lang="en-US" altLang="zh-CN" sz="2000" b="1">
              <a:solidFill>
                <a:srgbClr val="000066"/>
              </a:solidFill>
            </a:endParaRPr>
          </a:p>
          <a:p>
            <a:pPr marL="342900" indent="-342900" algn="l">
              <a:buFontTx/>
              <a:buChar char="•"/>
              <a:defRPr/>
            </a:pPr>
            <a:r>
              <a:rPr lang="zh-CN" altLang="en-US" sz="2000" b="1">
                <a:solidFill>
                  <a:srgbClr val="000066"/>
                </a:solidFill>
              </a:rPr>
              <a:t>反应快？</a:t>
            </a:r>
          </a:p>
        </p:txBody>
      </p:sp>
      <p:sp>
        <p:nvSpPr>
          <p:cNvPr id="1660043" name="AutoShape 139"/>
          <p:cNvSpPr>
            <a:spLocks noChangeArrowheads="1"/>
          </p:cNvSpPr>
          <p:nvPr/>
        </p:nvSpPr>
        <p:spPr bwMode="auto">
          <a:xfrm>
            <a:off x="3321372" y="5348585"/>
            <a:ext cx="792163" cy="504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660042"/>
                                        </p:tgtEl>
                                        <p:attrNameLst>
                                          <p:attrName>style.visibility</p:attrName>
                                        </p:attrNameLst>
                                      </p:cBhvr>
                                      <p:to>
                                        <p:strVal val="visible"/>
                                      </p:to>
                                    </p:set>
                                    <p:anim calcmode="lin" valueType="num">
                                      <p:cBhvr additive="base">
                                        <p:cTn id="7" dur="500" fill="hold"/>
                                        <p:tgtEl>
                                          <p:spTgt spid="1660042"/>
                                        </p:tgtEl>
                                        <p:attrNameLst>
                                          <p:attrName>ppt_x</p:attrName>
                                        </p:attrNameLst>
                                      </p:cBhvr>
                                      <p:tavLst>
                                        <p:tav tm="0">
                                          <p:val>
                                            <p:strVal val="0-#ppt_w/2"/>
                                          </p:val>
                                        </p:tav>
                                        <p:tav tm="100000">
                                          <p:val>
                                            <p:strVal val="#ppt_x"/>
                                          </p:val>
                                        </p:tav>
                                      </p:tavLst>
                                    </p:anim>
                                    <p:anim calcmode="lin" valueType="num">
                                      <p:cBhvr additive="base">
                                        <p:cTn id="8" dur="500" fill="hold"/>
                                        <p:tgtEl>
                                          <p:spTgt spid="166004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55" presetClass="entr" presetSubtype="0" fill="hold" nodeType="afterEffect">
                                  <p:stCondLst>
                                    <p:cond delay="0"/>
                                  </p:stCondLst>
                                  <p:childTnLst>
                                    <p:set>
                                      <p:cBhvr>
                                        <p:cTn id="11" dur="1" fill="hold">
                                          <p:stCondLst>
                                            <p:cond delay="0"/>
                                          </p:stCondLst>
                                        </p:cTn>
                                        <p:tgtEl>
                                          <p:spTgt spid="1660043"/>
                                        </p:tgtEl>
                                        <p:attrNameLst>
                                          <p:attrName>style.visibility</p:attrName>
                                        </p:attrNameLst>
                                      </p:cBhvr>
                                      <p:to>
                                        <p:strVal val="visible"/>
                                      </p:to>
                                    </p:set>
                                    <p:anim calcmode="lin" valueType="num">
                                      <p:cBhvr>
                                        <p:cTn id="12" dur="1000" fill="hold"/>
                                        <p:tgtEl>
                                          <p:spTgt spid="1660043"/>
                                        </p:tgtEl>
                                        <p:attrNameLst>
                                          <p:attrName>ppt_w</p:attrName>
                                        </p:attrNameLst>
                                      </p:cBhvr>
                                      <p:tavLst>
                                        <p:tav tm="0">
                                          <p:val>
                                            <p:strVal val="#ppt_w*0.70"/>
                                          </p:val>
                                        </p:tav>
                                        <p:tav tm="100000">
                                          <p:val>
                                            <p:strVal val="#ppt_w"/>
                                          </p:val>
                                        </p:tav>
                                      </p:tavLst>
                                    </p:anim>
                                    <p:anim calcmode="lin" valueType="num">
                                      <p:cBhvr>
                                        <p:cTn id="13" dur="1000" fill="hold"/>
                                        <p:tgtEl>
                                          <p:spTgt spid="1660043"/>
                                        </p:tgtEl>
                                        <p:attrNameLst>
                                          <p:attrName>ppt_h</p:attrName>
                                        </p:attrNameLst>
                                      </p:cBhvr>
                                      <p:tavLst>
                                        <p:tav tm="0">
                                          <p:val>
                                            <p:strVal val="#ppt_h"/>
                                          </p:val>
                                        </p:tav>
                                        <p:tav tm="100000">
                                          <p:val>
                                            <p:strVal val="#ppt_h"/>
                                          </p:val>
                                        </p:tav>
                                      </p:tavLst>
                                    </p:anim>
                                    <p:animEffect transition="in" filter="fade">
                                      <p:cBhvr>
                                        <p:cTn id="14" dur="1000"/>
                                        <p:tgtEl>
                                          <p:spTgt spid="1660043"/>
                                        </p:tgtEl>
                                      </p:cBhvr>
                                    </p:animEffect>
                                  </p:childTnLst>
                                </p:cTn>
                              </p:par>
                            </p:childTnLst>
                          </p:cTn>
                        </p:par>
                        <p:par>
                          <p:cTn id="15" fill="hold" nodeType="afterGroup">
                            <p:stCondLst>
                              <p:cond delay="1500"/>
                            </p:stCondLst>
                            <p:childTnLst>
                              <p:par>
                                <p:cTn id="16" presetID="2" presetClass="entr" presetSubtype="2" fill="hold" grpId="0" nodeType="afterEffect">
                                  <p:stCondLst>
                                    <p:cond delay="0"/>
                                  </p:stCondLst>
                                  <p:childTnLst>
                                    <p:set>
                                      <p:cBhvr>
                                        <p:cTn id="17" dur="1" fill="hold">
                                          <p:stCondLst>
                                            <p:cond delay="0"/>
                                          </p:stCondLst>
                                        </p:cTn>
                                        <p:tgtEl>
                                          <p:spTgt spid="1660041"/>
                                        </p:tgtEl>
                                        <p:attrNameLst>
                                          <p:attrName>style.visibility</p:attrName>
                                        </p:attrNameLst>
                                      </p:cBhvr>
                                      <p:to>
                                        <p:strVal val="visible"/>
                                      </p:to>
                                    </p:set>
                                    <p:anim calcmode="lin" valueType="num">
                                      <p:cBhvr additive="base">
                                        <p:cTn id="18" dur="500" fill="hold"/>
                                        <p:tgtEl>
                                          <p:spTgt spid="1660041"/>
                                        </p:tgtEl>
                                        <p:attrNameLst>
                                          <p:attrName>ppt_x</p:attrName>
                                        </p:attrNameLst>
                                      </p:cBhvr>
                                      <p:tavLst>
                                        <p:tav tm="0">
                                          <p:val>
                                            <p:strVal val="1+#ppt_w/2"/>
                                          </p:val>
                                        </p:tav>
                                        <p:tav tm="100000">
                                          <p:val>
                                            <p:strVal val="#ppt_x"/>
                                          </p:val>
                                        </p:tav>
                                      </p:tavLst>
                                    </p:anim>
                                    <p:anim calcmode="lin" valueType="num">
                                      <p:cBhvr additive="base">
                                        <p:cTn id="19" dur="500" fill="hold"/>
                                        <p:tgtEl>
                                          <p:spTgt spid="16600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0041" grpId="0" animBg="1" autoUpdateAnimBg="0"/>
      <p:bldP spid="166004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3" name="幻灯片编号占位符 6"/>
          <p:cNvSpPr>
            <a:spLocks noGrp="1"/>
          </p:cNvSpPr>
          <p:nvPr>
            <p:ph type="sldNum" sz="quarter" idx="12"/>
          </p:nvPr>
        </p:nvSpPr>
        <p:spPr/>
        <p:txBody>
          <a:bodyPr/>
          <a:lstStyle/>
          <a:p>
            <a:pPr>
              <a:defRPr/>
            </a:pPr>
            <a:fld id="{FECB4DCF-F03A-5340-8203-A0A23BB84792}" type="slidenum">
              <a:rPr lang="en-US" altLang="zh-CN"/>
              <a:pPr>
                <a:defRPr/>
              </a:pPr>
              <a:t>67</a:t>
            </a:fld>
            <a:endParaRPr lang="en-US" altLang="zh-CN"/>
          </a:p>
        </p:txBody>
      </p:sp>
      <p:sp>
        <p:nvSpPr>
          <p:cNvPr id="2222082" name="Rectangle 2"/>
          <p:cNvSpPr>
            <a:spLocks noGrp="1" noChangeArrowheads="1"/>
          </p:cNvSpPr>
          <p:nvPr>
            <p:ph type="title"/>
          </p:nvPr>
        </p:nvSpPr>
        <p:spPr/>
        <p:txBody>
          <a:bodyPr/>
          <a:lstStyle/>
          <a:p>
            <a:pPr>
              <a:defRPr/>
            </a:pPr>
            <a:r>
              <a:rPr lang="zh-CN" altLang="en-US"/>
              <a:t>第一节</a:t>
            </a:r>
            <a:r>
              <a:rPr lang="en-US" altLang="zh-CN"/>
              <a:t>  </a:t>
            </a:r>
            <a:r>
              <a:rPr lang="zh-CN" altLang="en-US"/>
              <a:t>推动式与拉动式供应链</a:t>
            </a:r>
          </a:p>
        </p:txBody>
      </p:sp>
      <p:sp>
        <p:nvSpPr>
          <p:cNvPr id="2222120" name="Rectangle 40"/>
          <p:cNvSpPr>
            <a:spLocks noGrp="1" noChangeArrowheads="1"/>
          </p:cNvSpPr>
          <p:nvPr>
            <p:ph type="body" sz="half" idx="1"/>
          </p:nvPr>
        </p:nvSpPr>
        <p:spPr>
          <a:xfrm>
            <a:off x="228848" y="787821"/>
            <a:ext cx="8520113" cy="5334000"/>
          </a:xfrm>
        </p:spPr>
        <p:txBody>
          <a:bodyPr/>
          <a:lstStyle/>
          <a:p>
            <a:pPr>
              <a:lnSpc>
                <a:spcPct val="90000"/>
              </a:lnSpc>
              <a:buFontTx/>
              <a:buNone/>
            </a:pPr>
            <a:r>
              <a:rPr lang="zh-CN" altLang="en-US" sz="2400">
                <a:solidFill>
                  <a:srgbClr val="FF0000"/>
                </a:solidFill>
                <a:latin typeface="Times New Roman" charset="0"/>
                <a:ea typeface="黑体" charset="0"/>
                <a:cs typeface="黑体" charset="0"/>
              </a:rPr>
              <a:t>一、推动式供应链</a:t>
            </a:r>
            <a:r>
              <a:rPr lang="en-US" altLang="zh-CN" sz="2400">
                <a:latin typeface="Times New Roman" charset="0"/>
                <a:ea typeface="黑体" charset="0"/>
                <a:cs typeface="黑体" charset="0"/>
              </a:rPr>
              <a:t>             </a:t>
            </a:r>
            <a:r>
              <a:rPr kumimoji="0" lang="zh-CN" altLang="en-US" sz="1800">
                <a:solidFill>
                  <a:srgbClr val="000066"/>
                </a:solidFill>
                <a:latin typeface="Times New Roman" charset="0"/>
                <a:ea typeface="黑体" charset="0"/>
                <a:cs typeface="黑体" charset="0"/>
              </a:rPr>
              <a:t>逐级订货</a:t>
            </a:r>
            <a:r>
              <a:rPr lang="en-US" altLang="zh-CN" sz="1800">
                <a:latin typeface="Times New Roman" charset="0"/>
                <a:ea typeface="黑体" charset="0"/>
                <a:cs typeface="黑体" charset="0"/>
              </a:rPr>
              <a:t>→ </a:t>
            </a:r>
            <a:r>
              <a:rPr kumimoji="0" lang="zh-CN" altLang="en-US" sz="1800">
                <a:solidFill>
                  <a:srgbClr val="000066"/>
                </a:solidFill>
                <a:latin typeface="Times New Roman" charset="0"/>
                <a:ea typeface="黑体" charset="0"/>
                <a:cs typeface="黑体" charset="0"/>
              </a:rPr>
              <a:t>订货提前期</a:t>
            </a:r>
            <a:r>
              <a:rPr kumimoji="0" lang="en-US" altLang="zh-CN" sz="1800">
                <a:solidFill>
                  <a:srgbClr val="FF0000"/>
                </a:solidFill>
                <a:latin typeface="Times New Roman" charset="0"/>
                <a:ea typeface="黑体" charset="0"/>
                <a:cs typeface="黑体" charset="0"/>
              </a:rPr>
              <a:t>↑</a:t>
            </a:r>
            <a:r>
              <a:rPr lang="en-US" altLang="zh-CN" sz="1800" i="1">
                <a:solidFill>
                  <a:schemeClr val="accent1"/>
                </a:solidFill>
                <a:latin typeface="Times New Roman" charset="0"/>
                <a:ea typeface="黑体" charset="0"/>
                <a:cs typeface="黑体" charset="0"/>
              </a:rPr>
              <a:t>vs</a:t>
            </a:r>
            <a:r>
              <a:rPr kumimoji="0" lang="zh-CN" altLang="en-US" sz="1800">
                <a:solidFill>
                  <a:srgbClr val="000066"/>
                </a:solidFill>
                <a:latin typeface="Times New Roman" charset="0"/>
                <a:ea typeface="黑体" charset="0"/>
                <a:cs typeface="黑体" charset="0"/>
              </a:rPr>
              <a:t>交货期</a:t>
            </a:r>
            <a:r>
              <a:rPr kumimoji="0" lang="en-US" altLang="zh-CN" sz="1800">
                <a:solidFill>
                  <a:srgbClr val="FF0000"/>
                </a:solidFill>
                <a:latin typeface="Times New Roman" charset="0"/>
                <a:ea typeface="黑体" charset="0"/>
                <a:cs typeface="黑体" charset="0"/>
              </a:rPr>
              <a:t>↓</a:t>
            </a:r>
          </a:p>
          <a:p>
            <a:pPr>
              <a:lnSpc>
                <a:spcPct val="90000"/>
              </a:lnSpc>
            </a:pPr>
            <a:r>
              <a:rPr lang="zh-CN" altLang="en-US" sz="2000">
                <a:latin typeface="Times New Roman" charset="0"/>
                <a:ea typeface="黑体" charset="0"/>
                <a:cs typeface="黑体" charset="0"/>
              </a:rPr>
              <a:t>侧重供应链效率</a:t>
            </a:r>
            <a:r>
              <a:rPr lang="en-US" altLang="zh-CN" sz="2000">
                <a:latin typeface="Times New Roman" charset="0"/>
                <a:ea typeface="黑体" charset="0"/>
                <a:cs typeface="黑体" charset="0"/>
              </a:rPr>
              <a:t>,</a:t>
            </a:r>
            <a:r>
              <a:rPr lang="zh-CN" altLang="en-US" sz="2000">
                <a:latin typeface="Times New Roman" charset="0"/>
                <a:ea typeface="黑体" charset="0"/>
                <a:cs typeface="黑体" charset="0"/>
              </a:rPr>
              <a:t>强调成员企业按</a:t>
            </a:r>
            <a:r>
              <a:rPr lang="zh-CN" altLang="en-US" sz="2000">
                <a:effectLst>
                  <a:outerShdw blurRad="38100" dist="38100" dir="2700000" algn="tl">
                    <a:srgbClr val="DDDDDD"/>
                  </a:outerShdw>
                </a:effectLst>
                <a:latin typeface="Times New Roman" charset="0"/>
                <a:ea typeface="黑体" charset="0"/>
                <a:cs typeface="黑体" charset="0"/>
              </a:rPr>
              <a:t>基于预测</a:t>
            </a:r>
            <a:r>
              <a:rPr lang="zh-CN" altLang="en-US" sz="2000">
                <a:latin typeface="Times New Roman" charset="0"/>
                <a:ea typeface="黑体" charset="0"/>
                <a:cs typeface="黑体" charset="0"/>
              </a:rPr>
              <a:t>的预先制定计划运行</a:t>
            </a:r>
            <a:endParaRPr lang="en-US" altLang="zh-CN" sz="2000">
              <a:latin typeface="Times New Roman" charset="0"/>
              <a:ea typeface="黑体" charset="0"/>
              <a:cs typeface="黑体" charset="0"/>
            </a:endParaRPr>
          </a:p>
          <a:p>
            <a:pPr lvl="1">
              <a:lnSpc>
                <a:spcPct val="90000"/>
              </a:lnSpc>
            </a:pPr>
            <a:endParaRPr lang="en-US" altLang="zh-CN" sz="1800">
              <a:latin typeface="Times New Roman" charset="0"/>
              <a:ea typeface="黑体" charset="0"/>
              <a:cs typeface="黑体" charset="0"/>
            </a:endParaRPr>
          </a:p>
          <a:p>
            <a:pPr lvl="1">
              <a:lnSpc>
                <a:spcPct val="90000"/>
              </a:lnSpc>
            </a:pPr>
            <a:endParaRPr lang="en-US" altLang="zh-CN" sz="1800">
              <a:latin typeface="Times New Roman" charset="0"/>
              <a:ea typeface="黑体" charset="0"/>
              <a:cs typeface="黑体" charset="0"/>
            </a:endParaRPr>
          </a:p>
          <a:p>
            <a:pPr lvl="1">
              <a:lnSpc>
                <a:spcPct val="90000"/>
              </a:lnSpc>
            </a:pPr>
            <a:endParaRPr lang="en-US" altLang="zh-CN" sz="1800">
              <a:latin typeface="Times New Roman" charset="0"/>
              <a:ea typeface="黑体" charset="0"/>
              <a:cs typeface="黑体" charset="0"/>
            </a:endParaRPr>
          </a:p>
          <a:p>
            <a:pPr lvl="1">
              <a:lnSpc>
                <a:spcPct val="90000"/>
              </a:lnSpc>
            </a:pPr>
            <a:endParaRPr lang="en-US" altLang="zh-CN" sz="1800">
              <a:latin typeface="Times New Roman" charset="0"/>
              <a:ea typeface="黑体" charset="0"/>
              <a:cs typeface="黑体" charset="0"/>
            </a:endParaRPr>
          </a:p>
          <a:p>
            <a:pPr>
              <a:lnSpc>
                <a:spcPct val="90000"/>
              </a:lnSpc>
              <a:buFontTx/>
              <a:buNone/>
            </a:pPr>
            <a:r>
              <a:rPr lang="zh-CN" altLang="en-US" sz="2400">
                <a:solidFill>
                  <a:srgbClr val="FF0000"/>
                </a:solidFill>
                <a:latin typeface="Times New Roman" charset="0"/>
                <a:ea typeface="黑体" charset="0"/>
                <a:cs typeface="黑体" charset="0"/>
              </a:rPr>
              <a:t>二、拉动式供应链</a:t>
            </a:r>
            <a:r>
              <a:rPr lang="en-US" altLang="zh-CN" sz="2000">
                <a:solidFill>
                  <a:srgbClr val="FF0000"/>
                </a:solidFill>
                <a:latin typeface="Times New Roman" charset="0"/>
                <a:ea typeface="黑体" charset="0"/>
                <a:cs typeface="黑体" charset="0"/>
              </a:rPr>
              <a:t>                </a:t>
            </a:r>
            <a:r>
              <a:rPr kumimoji="0" lang="zh-CN" altLang="en-US" sz="1800">
                <a:solidFill>
                  <a:srgbClr val="000066"/>
                </a:solidFill>
                <a:latin typeface="Times New Roman" charset="0"/>
                <a:ea typeface="黑体" charset="0"/>
                <a:cs typeface="黑体" charset="0"/>
              </a:rPr>
              <a:t>订货提前期</a:t>
            </a:r>
            <a:r>
              <a:rPr kumimoji="0" lang="en-US" altLang="zh-CN" sz="1800">
                <a:solidFill>
                  <a:srgbClr val="FF0000"/>
                </a:solidFill>
                <a:latin typeface="黑体" charset="0"/>
                <a:ea typeface="黑体" charset="0"/>
                <a:cs typeface="黑体" charset="0"/>
              </a:rPr>
              <a:t>↓</a:t>
            </a:r>
            <a:r>
              <a:rPr lang="en-US" altLang="zh-CN" sz="1800" i="1">
                <a:solidFill>
                  <a:schemeClr val="accent1"/>
                </a:solidFill>
                <a:latin typeface="Times New Roman" charset="0"/>
                <a:ea typeface="黑体" charset="0"/>
                <a:cs typeface="黑体" charset="0"/>
              </a:rPr>
              <a:t>vs</a:t>
            </a:r>
            <a:r>
              <a:rPr kumimoji="0" lang="zh-CN" altLang="en-US" sz="1800">
                <a:solidFill>
                  <a:srgbClr val="000066"/>
                </a:solidFill>
                <a:latin typeface="Times New Roman" charset="0"/>
                <a:ea typeface="黑体" charset="0"/>
                <a:cs typeface="黑体" charset="0"/>
              </a:rPr>
              <a:t>交货期</a:t>
            </a:r>
            <a:r>
              <a:rPr kumimoji="0" lang="en-US" altLang="zh-CN" sz="1800">
                <a:solidFill>
                  <a:srgbClr val="FF0000"/>
                </a:solidFill>
                <a:latin typeface="黑体" charset="0"/>
                <a:ea typeface="黑体" charset="0"/>
                <a:cs typeface="黑体" charset="0"/>
              </a:rPr>
              <a:t>↑</a:t>
            </a:r>
            <a:endParaRPr lang="en-US" altLang="zh-CN" sz="2000">
              <a:latin typeface="Times New Roman" charset="0"/>
              <a:ea typeface="黑体" charset="0"/>
              <a:cs typeface="黑体" charset="0"/>
            </a:endParaRPr>
          </a:p>
          <a:p>
            <a:pPr>
              <a:lnSpc>
                <a:spcPct val="80000"/>
              </a:lnSpc>
            </a:pPr>
            <a:r>
              <a:rPr lang="zh-CN" altLang="en-US" sz="2000">
                <a:latin typeface="Times New Roman" charset="0"/>
                <a:ea typeface="黑体" charset="0"/>
                <a:cs typeface="黑体" charset="0"/>
              </a:rPr>
              <a:t>侧重供应链的响应速度</a:t>
            </a:r>
            <a:r>
              <a:rPr lang="en-US" altLang="zh-CN" sz="2000">
                <a:latin typeface="Times New Roman" charset="0"/>
                <a:ea typeface="黑体" charset="0"/>
                <a:cs typeface="黑体" charset="0"/>
              </a:rPr>
              <a:t>,</a:t>
            </a:r>
            <a:r>
              <a:rPr lang="zh-CN" altLang="en-US" sz="2000">
                <a:latin typeface="Times New Roman" charset="0"/>
                <a:ea typeface="黑体" charset="0"/>
                <a:cs typeface="黑体" charset="0"/>
              </a:rPr>
              <a:t>强调成员企业合作协调运行</a:t>
            </a:r>
            <a:endParaRPr lang="en-US" altLang="zh-CN" sz="2000">
              <a:latin typeface="Times New Roman" charset="0"/>
              <a:ea typeface="黑体" charset="0"/>
              <a:cs typeface="黑体" charset="0"/>
            </a:endParaRPr>
          </a:p>
          <a:p>
            <a:pPr lvl="1">
              <a:lnSpc>
                <a:spcPct val="80000"/>
              </a:lnSpc>
            </a:pPr>
            <a:endParaRPr lang="en-US" altLang="zh-CN" sz="1800">
              <a:latin typeface="Times New Roman" charset="0"/>
              <a:ea typeface="黑体" charset="0"/>
              <a:cs typeface="黑体" charset="0"/>
            </a:endParaRPr>
          </a:p>
          <a:p>
            <a:pPr lvl="1">
              <a:lnSpc>
                <a:spcPct val="80000"/>
              </a:lnSpc>
            </a:pPr>
            <a:endParaRPr lang="en-US" altLang="zh-CN" sz="1800">
              <a:latin typeface="Times New Roman" charset="0"/>
              <a:ea typeface="黑体" charset="0"/>
              <a:cs typeface="黑体" charset="0"/>
            </a:endParaRPr>
          </a:p>
          <a:p>
            <a:pPr>
              <a:lnSpc>
                <a:spcPct val="80000"/>
              </a:lnSpc>
            </a:pPr>
            <a:endParaRPr lang="en-US" altLang="zh-CN" sz="2000">
              <a:latin typeface="Times New Roman" charset="0"/>
              <a:ea typeface="黑体" charset="0"/>
              <a:cs typeface="黑体" charset="0"/>
            </a:endParaRPr>
          </a:p>
          <a:p>
            <a:pPr>
              <a:lnSpc>
                <a:spcPct val="80000"/>
              </a:lnSpc>
            </a:pPr>
            <a:endParaRPr lang="en-US" altLang="zh-CN" sz="2000">
              <a:latin typeface="Times New Roman" charset="0"/>
              <a:ea typeface="黑体" charset="0"/>
              <a:cs typeface="黑体" charset="0"/>
            </a:endParaRPr>
          </a:p>
          <a:p>
            <a:pPr>
              <a:lnSpc>
                <a:spcPct val="90000"/>
              </a:lnSpc>
              <a:buFontTx/>
              <a:buNone/>
            </a:pPr>
            <a:r>
              <a:rPr lang="zh-CN" altLang="en-US" sz="2400">
                <a:solidFill>
                  <a:srgbClr val="FF0000"/>
                </a:solidFill>
                <a:latin typeface="Times New Roman" charset="0"/>
                <a:ea typeface="黑体" charset="0"/>
                <a:cs typeface="黑体" charset="0"/>
              </a:rPr>
              <a:t>三、推拉式供应链</a:t>
            </a:r>
            <a:endParaRPr lang="zh-CN" altLang="en-US" sz="2000">
              <a:latin typeface="Times New Roman" charset="0"/>
              <a:ea typeface="黑体" charset="0"/>
              <a:cs typeface="黑体" charset="0"/>
            </a:endParaRPr>
          </a:p>
        </p:txBody>
      </p:sp>
      <p:grpSp>
        <p:nvGrpSpPr>
          <p:cNvPr id="2222122" name="Group 42"/>
          <p:cNvGrpSpPr>
            <a:grpSpLocks/>
          </p:cNvGrpSpPr>
          <p:nvPr/>
        </p:nvGrpSpPr>
        <p:grpSpPr bwMode="auto">
          <a:xfrm>
            <a:off x="539998" y="1545059"/>
            <a:ext cx="6985000" cy="1117600"/>
            <a:chOff x="894" y="1325"/>
            <a:chExt cx="4626" cy="1136"/>
          </a:xfrm>
        </p:grpSpPr>
        <p:sp>
          <p:nvSpPr>
            <p:cNvPr id="2222123" name="Rectangle 43"/>
            <p:cNvSpPr>
              <a:spLocks noChangeArrowheads="1"/>
            </p:cNvSpPr>
            <p:nvPr/>
          </p:nvSpPr>
          <p:spPr bwMode="auto">
            <a:xfrm>
              <a:off x="894" y="1993"/>
              <a:ext cx="4609" cy="2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marL="342900" indent="-342900" algn="dist">
                <a:lnSpc>
                  <a:spcPct val="100000"/>
                </a:lnSpc>
                <a:buClr>
                  <a:srgbClr val="009900"/>
                </a:buClr>
                <a:defRPr/>
              </a:pPr>
              <a:r>
                <a:rPr lang="zh-CN" altLang="en-US" sz="1400" b="1" dirty="0">
                  <a:solidFill>
                    <a:srgbClr val="000099"/>
                  </a:solidFill>
                  <a:ea typeface="黑体" charset="0"/>
                  <a:cs typeface="黑体" charset="0"/>
                </a:rPr>
                <a:t>零件制造商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产品装配</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分销中心</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零售商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用户</a:t>
              </a:r>
            </a:p>
          </p:txBody>
        </p:sp>
        <p:grpSp>
          <p:nvGrpSpPr>
            <p:cNvPr id="90796" name="Group 44"/>
            <p:cNvGrpSpPr>
              <a:grpSpLocks/>
            </p:cNvGrpSpPr>
            <p:nvPr/>
          </p:nvGrpSpPr>
          <p:grpSpPr bwMode="auto">
            <a:xfrm>
              <a:off x="984" y="1325"/>
              <a:ext cx="4536" cy="776"/>
              <a:chOff x="480" y="1905"/>
              <a:chExt cx="4818" cy="864"/>
            </a:xfrm>
          </p:grpSpPr>
          <p:grpSp>
            <p:nvGrpSpPr>
              <p:cNvPr id="90813" name="Group 45"/>
              <p:cNvGrpSpPr>
                <a:grpSpLocks/>
              </p:cNvGrpSpPr>
              <p:nvPr/>
            </p:nvGrpSpPr>
            <p:grpSpPr bwMode="auto">
              <a:xfrm>
                <a:off x="3744" y="2256"/>
                <a:ext cx="625" cy="365"/>
                <a:chOff x="3016" y="2340"/>
                <a:chExt cx="721" cy="413"/>
              </a:xfrm>
            </p:grpSpPr>
            <p:sp>
              <p:nvSpPr>
                <p:cNvPr id="188618" name="Freeform 46"/>
                <p:cNvSpPr>
                  <a:spLocks/>
                </p:cNvSpPr>
                <p:nvPr/>
              </p:nvSpPr>
              <p:spPr bwMode="auto">
                <a:xfrm>
                  <a:off x="3301" y="2625"/>
                  <a:ext cx="7" cy="28"/>
                </a:xfrm>
                <a:custGeom>
                  <a:avLst/>
                  <a:gdLst>
                    <a:gd name="T0" fmla="*/ 0 w 32"/>
                    <a:gd name="T1" fmla="*/ 0 h 110"/>
                    <a:gd name="T2" fmla="*/ 0 w 32"/>
                    <a:gd name="T3" fmla="*/ 0 h 110"/>
                    <a:gd name="T4" fmla="*/ 0 w 32"/>
                    <a:gd name="T5" fmla="*/ 0 h 110"/>
                    <a:gd name="T6" fmla="*/ 0 w 32"/>
                    <a:gd name="T7" fmla="*/ 0 h 110"/>
                    <a:gd name="T8" fmla="*/ 0 w 32"/>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10">
                      <a:moveTo>
                        <a:pt x="32" y="34"/>
                      </a:moveTo>
                      <a:lnTo>
                        <a:pt x="32" y="110"/>
                      </a:lnTo>
                      <a:lnTo>
                        <a:pt x="0" y="106"/>
                      </a:lnTo>
                      <a:lnTo>
                        <a:pt x="0" y="0"/>
                      </a:lnTo>
                      <a:lnTo>
                        <a:pt x="32" y="34"/>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619" name="Group 47"/>
                <p:cNvGrpSpPr>
                  <a:grpSpLocks/>
                </p:cNvGrpSpPr>
                <p:nvPr/>
              </p:nvGrpSpPr>
              <p:grpSpPr bwMode="auto">
                <a:xfrm>
                  <a:off x="3016" y="2340"/>
                  <a:ext cx="721" cy="413"/>
                  <a:chOff x="3016" y="2340"/>
                  <a:chExt cx="721" cy="413"/>
                </a:xfrm>
              </p:grpSpPr>
              <p:grpSp>
                <p:nvGrpSpPr>
                  <p:cNvPr id="188620" name="Group 48"/>
                  <p:cNvGrpSpPr>
                    <a:grpSpLocks/>
                  </p:cNvGrpSpPr>
                  <p:nvPr/>
                </p:nvGrpSpPr>
                <p:grpSpPr bwMode="auto">
                  <a:xfrm>
                    <a:off x="3016" y="2340"/>
                    <a:ext cx="553" cy="372"/>
                    <a:chOff x="3016" y="2340"/>
                    <a:chExt cx="553" cy="372"/>
                  </a:xfrm>
                </p:grpSpPr>
                <p:sp>
                  <p:nvSpPr>
                    <p:cNvPr id="188681" name="Freeform 49"/>
                    <p:cNvSpPr>
                      <a:spLocks/>
                    </p:cNvSpPr>
                    <p:nvPr/>
                  </p:nvSpPr>
                  <p:spPr bwMode="auto">
                    <a:xfrm>
                      <a:off x="3017" y="2416"/>
                      <a:ext cx="552" cy="296"/>
                    </a:xfrm>
                    <a:custGeom>
                      <a:avLst/>
                      <a:gdLst>
                        <a:gd name="T0" fmla="*/ 1 w 2760"/>
                        <a:gd name="T1" fmla="*/ 0 h 1181"/>
                        <a:gd name="T2" fmla="*/ 1 w 2760"/>
                        <a:gd name="T3" fmla="*/ 1 h 1181"/>
                        <a:gd name="T4" fmla="*/ 0 w 2760"/>
                        <a:gd name="T5" fmla="*/ 1 h 1181"/>
                        <a:gd name="T6" fmla="*/ 0 w 2760"/>
                        <a:gd name="T7" fmla="*/ 1 h 1181"/>
                        <a:gd name="T8" fmla="*/ 0 w 2760"/>
                        <a:gd name="T9" fmla="*/ 1 h 1181"/>
                        <a:gd name="T10" fmla="*/ 0 w 2760"/>
                        <a:gd name="T11" fmla="*/ 1 h 1181"/>
                        <a:gd name="T12" fmla="*/ 0 w 2760"/>
                        <a:gd name="T13" fmla="*/ 1 h 1181"/>
                        <a:gd name="T14" fmla="*/ 1 w 2760"/>
                        <a:gd name="T15" fmla="*/ 0 h 11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60" h="1181">
                          <a:moveTo>
                            <a:pt x="2760" y="0"/>
                          </a:moveTo>
                          <a:lnTo>
                            <a:pt x="2760" y="1181"/>
                          </a:lnTo>
                          <a:lnTo>
                            <a:pt x="103" y="1181"/>
                          </a:lnTo>
                          <a:lnTo>
                            <a:pt x="103" y="962"/>
                          </a:lnTo>
                          <a:lnTo>
                            <a:pt x="50" y="947"/>
                          </a:lnTo>
                          <a:lnTo>
                            <a:pt x="50" y="800"/>
                          </a:lnTo>
                          <a:lnTo>
                            <a:pt x="0" y="778"/>
                          </a:lnTo>
                          <a:lnTo>
                            <a:pt x="276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682" name="Group 50"/>
                    <p:cNvGrpSpPr>
                      <a:grpSpLocks/>
                    </p:cNvGrpSpPr>
                    <p:nvPr/>
                  </p:nvGrpSpPr>
                  <p:grpSpPr bwMode="auto">
                    <a:xfrm>
                      <a:off x="3061" y="2651"/>
                      <a:ext cx="35" cy="22"/>
                      <a:chOff x="3061" y="2651"/>
                      <a:chExt cx="35" cy="22"/>
                    </a:xfrm>
                  </p:grpSpPr>
                  <p:sp>
                    <p:nvSpPr>
                      <p:cNvPr id="188707" name="Oval 51"/>
                      <p:cNvSpPr>
                        <a:spLocks noChangeArrowheads="1"/>
                      </p:cNvSpPr>
                      <p:nvPr/>
                    </p:nvSpPr>
                    <p:spPr bwMode="auto">
                      <a:xfrm>
                        <a:off x="3091" y="2651"/>
                        <a:ext cx="5" cy="19"/>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8" name="Oval 52"/>
                      <p:cNvSpPr>
                        <a:spLocks noChangeArrowheads="1"/>
                      </p:cNvSpPr>
                      <p:nvPr/>
                    </p:nvSpPr>
                    <p:spPr bwMode="auto">
                      <a:xfrm>
                        <a:off x="3084" y="2651"/>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9" name="Oval 53"/>
                      <p:cNvSpPr>
                        <a:spLocks noChangeArrowheads="1"/>
                      </p:cNvSpPr>
                      <p:nvPr/>
                    </p:nvSpPr>
                    <p:spPr bwMode="auto">
                      <a:xfrm>
                        <a:off x="3079" y="2652"/>
                        <a:ext cx="4"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10" name="Oval 54"/>
                      <p:cNvSpPr>
                        <a:spLocks noChangeArrowheads="1"/>
                      </p:cNvSpPr>
                      <p:nvPr/>
                    </p:nvSpPr>
                    <p:spPr bwMode="auto">
                      <a:xfrm>
                        <a:off x="3073" y="2652"/>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11" name="Oval 55"/>
                      <p:cNvSpPr>
                        <a:spLocks noChangeArrowheads="1"/>
                      </p:cNvSpPr>
                      <p:nvPr/>
                    </p:nvSpPr>
                    <p:spPr bwMode="auto">
                      <a:xfrm>
                        <a:off x="3067"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12" name="Oval 56"/>
                      <p:cNvSpPr>
                        <a:spLocks noChangeArrowheads="1"/>
                      </p:cNvSpPr>
                      <p:nvPr/>
                    </p:nvSpPr>
                    <p:spPr bwMode="auto">
                      <a:xfrm>
                        <a:off x="3061"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83" name="Group 57"/>
                    <p:cNvGrpSpPr>
                      <a:grpSpLocks/>
                    </p:cNvGrpSpPr>
                    <p:nvPr/>
                  </p:nvGrpSpPr>
                  <p:grpSpPr bwMode="auto">
                    <a:xfrm>
                      <a:off x="3133" y="2624"/>
                      <a:ext cx="59" cy="41"/>
                      <a:chOff x="3133" y="2624"/>
                      <a:chExt cx="59" cy="41"/>
                    </a:xfrm>
                  </p:grpSpPr>
                  <p:sp>
                    <p:nvSpPr>
                      <p:cNvPr id="188700" name="Freeform 58"/>
                      <p:cNvSpPr>
                        <a:spLocks/>
                      </p:cNvSpPr>
                      <p:nvPr/>
                    </p:nvSpPr>
                    <p:spPr bwMode="auto">
                      <a:xfrm>
                        <a:off x="3185" y="2624"/>
                        <a:ext cx="7" cy="33"/>
                      </a:xfrm>
                      <a:custGeom>
                        <a:avLst/>
                        <a:gdLst>
                          <a:gd name="T0" fmla="*/ 0 w 38"/>
                          <a:gd name="T1" fmla="*/ 0 h 131"/>
                          <a:gd name="T2" fmla="*/ 0 w 38"/>
                          <a:gd name="T3" fmla="*/ 0 h 131"/>
                          <a:gd name="T4" fmla="*/ 0 w 38"/>
                          <a:gd name="T5" fmla="*/ 0 h 131"/>
                          <a:gd name="T6" fmla="*/ 0 w 38"/>
                          <a:gd name="T7" fmla="*/ 0 h 131"/>
                          <a:gd name="T8" fmla="*/ 0 w 38"/>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1">
                            <a:moveTo>
                              <a:pt x="0" y="0"/>
                            </a:moveTo>
                            <a:lnTo>
                              <a:pt x="0" y="131"/>
                            </a:lnTo>
                            <a:lnTo>
                              <a:pt x="38" y="131"/>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1" name="Freeform 59"/>
                      <p:cNvSpPr>
                        <a:spLocks/>
                      </p:cNvSpPr>
                      <p:nvPr/>
                    </p:nvSpPr>
                    <p:spPr bwMode="auto">
                      <a:xfrm>
                        <a:off x="3175" y="2625"/>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2" name="Freeform 60"/>
                      <p:cNvSpPr>
                        <a:spLocks/>
                      </p:cNvSpPr>
                      <p:nvPr/>
                    </p:nvSpPr>
                    <p:spPr bwMode="auto">
                      <a:xfrm>
                        <a:off x="3167" y="2626"/>
                        <a:ext cx="7"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3" name="Freeform 61"/>
                      <p:cNvSpPr>
                        <a:spLocks/>
                      </p:cNvSpPr>
                      <p:nvPr/>
                    </p:nvSpPr>
                    <p:spPr bwMode="auto">
                      <a:xfrm>
                        <a:off x="3159" y="2628"/>
                        <a:ext cx="7" cy="33"/>
                      </a:xfrm>
                      <a:custGeom>
                        <a:avLst/>
                        <a:gdLst>
                          <a:gd name="T0" fmla="*/ 0 w 37"/>
                          <a:gd name="T1" fmla="*/ 0 h 129"/>
                          <a:gd name="T2" fmla="*/ 0 w 37"/>
                          <a:gd name="T3" fmla="*/ 0 h 129"/>
                          <a:gd name="T4" fmla="*/ 0 w 37"/>
                          <a:gd name="T5" fmla="*/ 0 h 129"/>
                          <a:gd name="T6" fmla="*/ 0 w 37"/>
                          <a:gd name="T7" fmla="*/ 0 h 129"/>
                          <a:gd name="T8" fmla="*/ 0 w 3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9">
                            <a:moveTo>
                              <a:pt x="0" y="0"/>
                            </a:moveTo>
                            <a:lnTo>
                              <a:pt x="0" y="129"/>
                            </a:lnTo>
                            <a:lnTo>
                              <a:pt x="37" y="129"/>
                            </a:lnTo>
                            <a:lnTo>
                              <a:pt x="37" y="5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4" name="Freeform 62"/>
                      <p:cNvSpPr>
                        <a:spLocks/>
                      </p:cNvSpPr>
                      <p:nvPr/>
                    </p:nvSpPr>
                    <p:spPr bwMode="auto">
                      <a:xfrm>
                        <a:off x="3150" y="2628"/>
                        <a:ext cx="8" cy="33"/>
                      </a:xfrm>
                      <a:custGeom>
                        <a:avLst/>
                        <a:gdLst>
                          <a:gd name="T0" fmla="*/ 0 w 38"/>
                          <a:gd name="T1" fmla="*/ 0 h 129"/>
                          <a:gd name="T2" fmla="*/ 0 w 38"/>
                          <a:gd name="T3" fmla="*/ 0 h 129"/>
                          <a:gd name="T4" fmla="*/ 0 w 38"/>
                          <a:gd name="T5" fmla="*/ 0 h 129"/>
                          <a:gd name="T6" fmla="*/ 0 w 38"/>
                          <a:gd name="T7" fmla="*/ 0 h 129"/>
                          <a:gd name="T8" fmla="*/ 0 w 38"/>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29">
                            <a:moveTo>
                              <a:pt x="0" y="0"/>
                            </a:moveTo>
                            <a:lnTo>
                              <a:pt x="0" y="129"/>
                            </a:lnTo>
                            <a:lnTo>
                              <a:pt x="38" y="129"/>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5" name="Freeform 63"/>
                      <p:cNvSpPr>
                        <a:spLocks/>
                      </p:cNvSpPr>
                      <p:nvPr/>
                    </p:nvSpPr>
                    <p:spPr bwMode="auto">
                      <a:xfrm>
                        <a:off x="3142" y="2630"/>
                        <a:ext cx="8"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706" name="Freeform 64"/>
                      <p:cNvSpPr>
                        <a:spLocks/>
                      </p:cNvSpPr>
                      <p:nvPr/>
                    </p:nvSpPr>
                    <p:spPr bwMode="auto">
                      <a:xfrm>
                        <a:off x="3133" y="2632"/>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84" name="Group 65"/>
                    <p:cNvGrpSpPr>
                      <a:grpSpLocks/>
                    </p:cNvGrpSpPr>
                    <p:nvPr/>
                  </p:nvGrpSpPr>
                  <p:grpSpPr bwMode="auto">
                    <a:xfrm>
                      <a:off x="3248" y="2601"/>
                      <a:ext cx="80" cy="48"/>
                      <a:chOff x="3248" y="2601"/>
                      <a:chExt cx="80" cy="48"/>
                    </a:xfrm>
                  </p:grpSpPr>
                  <p:sp>
                    <p:nvSpPr>
                      <p:cNvPr id="188694" name="Freeform 66"/>
                      <p:cNvSpPr>
                        <a:spLocks/>
                      </p:cNvSpPr>
                      <p:nvPr/>
                    </p:nvSpPr>
                    <p:spPr bwMode="auto">
                      <a:xfrm>
                        <a:off x="3318" y="2601"/>
                        <a:ext cx="10" cy="39"/>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5" name="Freeform 67"/>
                      <p:cNvSpPr>
                        <a:spLocks/>
                      </p:cNvSpPr>
                      <p:nvPr/>
                    </p:nvSpPr>
                    <p:spPr bwMode="auto">
                      <a:xfrm>
                        <a:off x="3304" y="2604"/>
                        <a:ext cx="10" cy="38"/>
                      </a:xfrm>
                      <a:custGeom>
                        <a:avLst/>
                        <a:gdLst>
                          <a:gd name="T0" fmla="*/ 0 w 48"/>
                          <a:gd name="T1" fmla="*/ 0 h 153"/>
                          <a:gd name="T2" fmla="*/ 0 w 48"/>
                          <a:gd name="T3" fmla="*/ 0 h 153"/>
                          <a:gd name="T4" fmla="*/ 0 w 48"/>
                          <a:gd name="T5" fmla="*/ 0 h 153"/>
                          <a:gd name="T6" fmla="*/ 0 w 48"/>
                          <a:gd name="T7" fmla="*/ 0 h 153"/>
                          <a:gd name="T8" fmla="*/ 0 w 48"/>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153">
                            <a:moveTo>
                              <a:pt x="0" y="0"/>
                            </a:moveTo>
                            <a:lnTo>
                              <a:pt x="0" y="153"/>
                            </a:lnTo>
                            <a:lnTo>
                              <a:pt x="48" y="153"/>
                            </a:lnTo>
                            <a:lnTo>
                              <a:pt x="48"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6" name="Freeform 68"/>
                      <p:cNvSpPr>
                        <a:spLocks/>
                      </p:cNvSpPr>
                      <p:nvPr/>
                    </p:nvSpPr>
                    <p:spPr bwMode="auto">
                      <a:xfrm>
                        <a:off x="3291" y="2605"/>
                        <a:ext cx="9" cy="39"/>
                      </a:xfrm>
                      <a:custGeom>
                        <a:avLst/>
                        <a:gdLst>
                          <a:gd name="T0" fmla="*/ 0 w 49"/>
                          <a:gd name="T1" fmla="*/ 0 h 154"/>
                          <a:gd name="T2" fmla="*/ 0 w 49"/>
                          <a:gd name="T3" fmla="*/ 0 h 154"/>
                          <a:gd name="T4" fmla="*/ 0 w 49"/>
                          <a:gd name="T5" fmla="*/ 0 h 154"/>
                          <a:gd name="T6" fmla="*/ 0 w 49"/>
                          <a:gd name="T7" fmla="*/ 0 h 154"/>
                          <a:gd name="T8" fmla="*/ 0 w 49"/>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4">
                            <a:moveTo>
                              <a:pt x="0" y="0"/>
                            </a:moveTo>
                            <a:lnTo>
                              <a:pt x="0" y="154"/>
                            </a:lnTo>
                            <a:lnTo>
                              <a:pt x="49" y="154"/>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7" name="Freeform 69"/>
                      <p:cNvSpPr>
                        <a:spLocks/>
                      </p:cNvSpPr>
                      <p:nvPr/>
                    </p:nvSpPr>
                    <p:spPr bwMode="auto">
                      <a:xfrm>
                        <a:off x="3276" y="2607"/>
                        <a:ext cx="10" cy="38"/>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8" name="Freeform 70"/>
                      <p:cNvSpPr>
                        <a:spLocks/>
                      </p:cNvSpPr>
                      <p:nvPr/>
                    </p:nvSpPr>
                    <p:spPr bwMode="auto">
                      <a:xfrm>
                        <a:off x="3262" y="2609"/>
                        <a:ext cx="10" cy="38"/>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9" name="Freeform 71"/>
                      <p:cNvSpPr>
                        <a:spLocks/>
                      </p:cNvSpPr>
                      <p:nvPr/>
                    </p:nvSpPr>
                    <p:spPr bwMode="auto">
                      <a:xfrm>
                        <a:off x="3248" y="2610"/>
                        <a:ext cx="9" cy="39"/>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85" name="Group 72"/>
                    <p:cNvGrpSpPr>
                      <a:grpSpLocks/>
                    </p:cNvGrpSpPr>
                    <p:nvPr/>
                  </p:nvGrpSpPr>
                  <p:grpSpPr bwMode="auto">
                    <a:xfrm>
                      <a:off x="3435" y="2576"/>
                      <a:ext cx="105" cy="49"/>
                      <a:chOff x="3435" y="2576"/>
                      <a:chExt cx="105" cy="49"/>
                    </a:xfrm>
                  </p:grpSpPr>
                  <p:sp>
                    <p:nvSpPr>
                      <p:cNvPr id="188689" name="Freeform 73"/>
                      <p:cNvSpPr>
                        <a:spLocks/>
                      </p:cNvSpPr>
                      <p:nvPr/>
                    </p:nvSpPr>
                    <p:spPr bwMode="auto">
                      <a:xfrm>
                        <a:off x="3530" y="2576"/>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0" name="Freeform 74"/>
                      <p:cNvSpPr>
                        <a:spLocks/>
                      </p:cNvSpPr>
                      <p:nvPr/>
                    </p:nvSpPr>
                    <p:spPr bwMode="auto">
                      <a:xfrm>
                        <a:off x="3506" y="2578"/>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1" name="Freeform 75"/>
                      <p:cNvSpPr>
                        <a:spLocks/>
                      </p:cNvSpPr>
                      <p:nvPr/>
                    </p:nvSpPr>
                    <p:spPr bwMode="auto">
                      <a:xfrm>
                        <a:off x="3482" y="2580"/>
                        <a:ext cx="10" cy="37"/>
                      </a:xfrm>
                      <a:custGeom>
                        <a:avLst/>
                        <a:gdLst>
                          <a:gd name="T0" fmla="*/ 0 w 49"/>
                          <a:gd name="T1" fmla="*/ 0 h 149"/>
                          <a:gd name="T2" fmla="*/ 0 w 49"/>
                          <a:gd name="T3" fmla="*/ 0 h 149"/>
                          <a:gd name="T4" fmla="*/ 0 w 49"/>
                          <a:gd name="T5" fmla="*/ 0 h 149"/>
                          <a:gd name="T6" fmla="*/ 0 w 49"/>
                          <a:gd name="T7" fmla="*/ 0 h 149"/>
                          <a:gd name="T8" fmla="*/ 0 w 49"/>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9">
                            <a:moveTo>
                              <a:pt x="0" y="0"/>
                            </a:moveTo>
                            <a:lnTo>
                              <a:pt x="0" y="149"/>
                            </a:lnTo>
                            <a:lnTo>
                              <a:pt x="49" y="149"/>
                            </a:lnTo>
                            <a:lnTo>
                              <a:pt x="49"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2" name="Freeform 76"/>
                      <p:cNvSpPr>
                        <a:spLocks/>
                      </p:cNvSpPr>
                      <p:nvPr/>
                    </p:nvSpPr>
                    <p:spPr bwMode="auto">
                      <a:xfrm>
                        <a:off x="3458" y="2583"/>
                        <a:ext cx="10" cy="37"/>
                      </a:xfrm>
                      <a:custGeom>
                        <a:avLst/>
                        <a:gdLst>
                          <a:gd name="T0" fmla="*/ 0 w 50"/>
                          <a:gd name="T1" fmla="*/ 0 h 147"/>
                          <a:gd name="T2" fmla="*/ 0 w 50"/>
                          <a:gd name="T3" fmla="*/ 0 h 147"/>
                          <a:gd name="T4" fmla="*/ 0 w 50"/>
                          <a:gd name="T5" fmla="*/ 0 h 147"/>
                          <a:gd name="T6" fmla="*/ 0 w 50"/>
                          <a:gd name="T7" fmla="*/ 0 h 147"/>
                          <a:gd name="T8" fmla="*/ 0 w 50"/>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7">
                            <a:moveTo>
                              <a:pt x="0" y="0"/>
                            </a:moveTo>
                            <a:lnTo>
                              <a:pt x="0" y="147"/>
                            </a:lnTo>
                            <a:lnTo>
                              <a:pt x="50" y="147"/>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93" name="Freeform 77"/>
                      <p:cNvSpPr>
                        <a:spLocks/>
                      </p:cNvSpPr>
                      <p:nvPr/>
                    </p:nvSpPr>
                    <p:spPr bwMode="auto">
                      <a:xfrm>
                        <a:off x="3435" y="2588"/>
                        <a:ext cx="10" cy="37"/>
                      </a:xfrm>
                      <a:custGeom>
                        <a:avLst/>
                        <a:gdLst>
                          <a:gd name="T0" fmla="*/ 0 w 49"/>
                          <a:gd name="T1" fmla="*/ 0 h 148"/>
                          <a:gd name="T2" fmla="*/ 0 w 49"/>
                          <a:gd name="T3" fmla="*/ 0 h 148"/>
                          <a:gd name="T4" fmla="*/ 0 w 49"/>
                          <a:gd name="T5" fmla="*/ 0 h 148"/>
                          <a:gd name="T6" fmla="*/ 0 w 49"/>
                          <a:gd name="T7" fmla="*/ 0 h 148"/>
                          <a:gd name="T8" fmla="*/ 0 w 49"/>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8">
                            <a:moveTo>
                              <a:pt x="0" y="0"/>
                            </a:moveTo>
                            <a:lnTo>
                              <a:pt x="0" y="148"/>
                            </a:lnTo>
                            <a:lnTo>
                              <a:pt x="49" y="148"/>
                            </a:lnTo>
                            <a:lnTo>
                              <a:pt x="49" y="3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686" name="Freeform 78"/>
                    <p:cNvSpPr>
                      <a:spLocks/>
                    </p:cNvSpPr>
                    <p:nvPr/>
                  </p:nvSpPr>
                  <p:spPr bwMode="auto">
                    <a:xfrm>
                      <a:off x="3038" y="2605"/>
                      <a:ext cx="530" cy="90"/>
                    </a:xfrm>
                    <a:custGeom>
                      <a:avLst/>
                      <a:gdLst>
                        <a:gd name="T0" fmla="*/ 1 w 2653"/>
                        <a:gd name="T1" fmla="*/ 0 h 359"/>
                        <a:gd name="T2" fmla="*/ 1 w 2653"/>
                        <a:gd name="T3" fmla="*/ 0 h 359"/>
                        <a:gd name="T4" fmla="*/ 0 w 2653"/>
                        <a:gd name="T5" fmla="*/ 0 h 359"/>
                        <a:gd name="T6" fmla="*/ 0 w 2653"/>
                        <a:gd name="T7" fmla="*/ 1 h 359"/>
                        <a:gd name="T8" fmla="*/ 1 w 2653"/>
                        <a:gd name="T9" fmla="*/ 0 h 3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53" h="359">
                          <a:moveTo>
                            <a:pt x="2653" y="197"/>
                          </a:moveTo>
                          <a:lnTo>
                            <a:pt x="2653" y="0"/>
                          </a:lnTo>
                          <a:lnTo>
                            <a:pt x="0" y="262"/>
                          </a:lnTo>
                          <a:lnTo>
                            <a:pt x="0" y="359"/>
                          </a:lnTo>
                          <a:lnTo>
                            <a:pt x="2653" y="197"/>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87" name="Freeform 79"/>
                    <p:cNvSpPr>
                      <a:spLocks/>
                    </p:cNvSpPr>
                    <p:nvPr/>
                  </p:nvSpPr>
                  <p:spPr bwMode="auto">
                    <a:xfrm>
                      <a:off x="3027" y="2505"/>
                      <a:ext cx="541" cy="149"/>
                    </a:xfrm>
                    <a:custGeom>
                      <a:avLst/>
                      <a:gdLst>
                        <a:gd name="T0" fmla="*/ 1 w 2707"/>
                        <a:gd name="T1" fmla="*/ 0 h 595"/>
                        <a:gd name="T2" fmla="*/ 1 w 2707"/>
                        <a:gd name="T3" fmla="*/ 0 h 595"/>
                        <a:gd name="T4" fmla="*/ 0 w 2707"/>
                        <a:gd name="T5" fmla="*/ 1 h 595"/>
                        <a:gd name="T6" fmla="*/ 0 w 2707"/>
                        <a:gd name="T7" fmla="*/ 1 h 595"/>
                        <a:gd name="T8" fmla="*/ 1 w 2707"/>
                        <a:gd name="T9" fmla="*/ 0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7" h="595">
                          <a:moveTo>
                            <a:pt x="2707" y="164"/>
                          </a:moveTo>
                          <a:lnTo>
                            <a:pt x="2707" y="0"/>
                          </a:lnTo>
                          <a:lnTo>
                            <a:pt x="0" y="523"/>
                          </a:lnTo>
                          <a:lnTo>
                            <a:pt x="0" y="595"/>
                          </a:lnTo>
                          <a:lnTo>
                            <a:pt x="2707" y="16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88" name="Freeform 80"/>
                    <p:cNvSpPr>
                      <a:spLocks/>
                    </p:cNvSpPr>
                    <p:nvPr/>
                  </p:nvSpPr>
                  <p:spPr bwMode="auto">
                    <a:xfrm>
                      <a:off x="3016" y="2340"/>
                      <a:ext cx="552" cy="272"/>
                    </a:xfrm>
                    <a:custGeom>
                      <a:avLst/>
                      <a:gdLst>
                        <a:gd name="T0" fmla="*/ 1 w 2761"/>
                        <a:gd name="T1" fmla="*/ 1 h 1088"/>
                        <a:gd name="T2" fmla="*/ 1 w 2761"/>
                        <a:gd name="T3" fmla="*/ 0 h 1088"/>
                        <a:gd name="T4" fmla="*/ 0 w 2761"/>
                        <a:gd name="T5" fmla="*/ 1 h 1088"/>
                        <a:gd name="T6" fmla="*/ 0 w 2761"/>
                        <a:gd name="T7" fmla="*/ 1 h 1088"/>
                        <a:gd name="T8" fmla="*/ 1 w 2761"/>
                        <a:gd name="T9" fmla="*/ 1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1" h="1088">
                          <a:moveTo>
                            <a:pt x="2761" y="383"/>
                          </a:moveTo>
                          <a:lnTo>
                            <a:pt x="2761" y="0"/>
                          </a:lnTo>
                          <a:lnTo>
                            <a:pt x="0" y="948"/>
                          </a:lnTo>
                          <a:lnTo>
                            <a:pt x="0" y="1088"/>
                          </a:lnTo>
                          <a:lnTo>
                            <a:pt x="2761" y="38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21" name="Group 81"/>
                  <p:cNvGrpSpPr>
                    <a:grpSpLocks/>
                  </p:cNvGrpSpPr>
                  <p:nvPr/>
                </p:nvGrpSpPr>
                <p:grpSpPr bwMode="auto">
                  <a:xfrm>
                    <a:off x="3568" y="2341"/>
                    <a:ext cx="169" cy="370"/>
                    <a:chOff x="3568" y="2341"/>
                    <a:chExt cx="169" cy="370"/>
                  </a:xfrm>
                </p:grpSpPr>
                <p:sp>
                  <p:nvSpPr>
                    <p:cNvPr id="188643" name="Freeform 82"/>
                    <p:cNvSpPr>
                      <a:spLocks/>
                    </p:cNvSpPr>
                    <p:nvPr/>
                  </p:nvSpPr>
                  <p:spPr bwMode="auto">
                    <a:xfrm>
                      <a:off x="3569" y="2672"/>
                      <a:ext cx="125" cy="39"/>
                    </a:xfrm>
                    <a:custGeom>
                      <a:avLst/>
                      <a:gdLst>
                        <a:gd name="T0" fmla="*/ 0 w 624"/>
                        <a:gd name="T1" fmla="*/ 0 h 156"/>
                        <a:gd name="T2" fmla="*/ 0 w 624"/>
                        <a:gd name="T3" fmla="*/ 0 h 156"/>
                        <a:gd name="T4" fmla="*/ 0 w 624"/>
                        <a:gd name="T5" fmla="*/ 0 h 156"/>
                        <a:gd name="T6" fmla="*/ 0 w 624"/>
                        <a:gd name="T7" fmla="*/ 0 h 156"/>
                        <a:gd name="T8" fmla="*/ 0 w 624"/>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156">
                          <a:moveTo>
                            <a:pt x="0" y="0"/>
                          </a:moveTo>
                          <a:lnTo>
                            <a:pt x="624" y="48"/>
                          </a:lnTo>
                          <a:lnTo>
                            <a:pt x="624" y="115"/>
                          </a:lnTo>
                          <a:lnTo>
                            <a:pt x="0" y="156"/>
                          </a:lnTo>
                          <a:lnTo>
                            <a:pt x="0"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4" name="Freeform 83"/>
                    <p:cNvSpPr>
                      <a:spLocks/>
                    </p:cNvSpPr>
                    <p:nvPr/>
                  </p:nvSpPr>
                  <p:spPr bwMode="auto">
                    <a:xfrm>
                      <a:off x="3568" y="2429"/>
                      <a:ext cx="169" cy="260"/>
                    </a:xfrm>
                    <a:custGeom>
                      <a:avLst/>
                      <a:gdLst>
                        <a:gd name="T0" fmla="*/ 0 w 842"/>
                        <a:gd name="T1" fmla="*/ 0 h 1042"/>
                        <a:gd name="T2" fmla="*/ 0 w 842"/>
                        <a:gd name="T3" fmla="*/ 0 h 1042"/>
                        <a:gd name="T4" fmla="*/ 0 w 842"/>
                        <a:gd name="T5" fmla="*/ 0 h 1042"/>
                        <a:gd name="T6" fmla="*/ 0 w 842"/>
                        <a:gd name="T7" fmla="*/ 1 h 1042"/>
                        <a:gd name="T8" fmla="*/ 0 w 842"/>
                        <a:gd name="T9" fmla="*/ 1 h 1042"/>
                        <a:gd name="T10" fmla="*/ 0 w 842"/>
                        <a:gd name="T11" fmla="*/ 1 h 1042"/>
                        <a:gd name="T12" fmla="*/ 0 w 842"/>
                        <a:gd name="T13" fmla="*/ 1 h 1042"/>
                        <a:gd name="T14" fmla="*/ 0 w 842"/>
                        <a:gd name="T15" fmla="*/ 1 h 1042"/>
                        <a:gd name="T16" fmla="*/ 0 w 842"/>
                        <a:gd name="T17" fmla="*/ 1 h 1042"/>
                        <a:gd name="T18" fmla="*/ 0 w 842"/>
                        <a:gd name="T19" fmla="*/ 0 h 1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2" h="1042">
                          <a:moveTo>
                            <a:pt x="0" y="0"/>
                          </a:moveTo>
                          <a:lnTo>
                            <a:pt x="842" y="546"/>
                          </a:lnTo>
                          <a:lnTo>
                            <a:pt x="739" y="546"/>
                          </a:lnTo>
                          <a:lnTo>
                            <a:pt x="739" y="738"/>
                          </a:lnTo>
                          <a:lnTo>
                            <a:pt x="775" y="760"/>
                          </a:lnTo>
                          <a:lnTo>
                            <a:pt x="739" y="759"/>
                          </a:lnTo>
                          <a:lnTo>
                            <a:pt x="738" y="1010"/>
                          </a:lnTo>
                          <a:lnTo>
                            <a:pt x="642" y="1042"/>
                          </a:lnTo>
                          <a:lnTo>
                            <a:pt x="0" y="100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5" name="Freeform 84"/>
                    <p:cNvSpPr>
                      <a:spLocks/>
                    </p:cNvSpPr>
                    <p:nvPr/>
                  </p:nvSpPr>
                  <p:spPr bwMode="auto">
                    <a:xfrm>
                      <a:off x="3568" y="2341"/>
                      <a:ext cx="169" cy="225"/>
                    </a:xfrm>
                    <a:custGeom>
                      <a:avLst/>
                      <a:gdLst>
                        <a:gd name="T0" fmla="*/ 0 w 842"/>
                        <a:gd name="T1" fmla="*/ 0 h 903"/>
                        <a:gd name="T2" fmla="*/ 0 w 842"/>
                        <a:gd name="T3" fmla="*/ 0 h 903"/>
                        <a:gd name="T4" fmla="*/ 0 w 842"/>
                        <a:gd name="T5" fmla="*/ 1 h 903"/>
                        <a:gd name="T6" fmla="*/ 0 w 842"/>
                        <a:gd name="T7" fmla="*/ 0 h 903"/>
                        <a:gd name="T8" fmla="*/ 0 w 842"/>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2" h="903">
                          <a:moveTo>
                            <a:pt x="0" y="0"/>
                          </a:moveTo>
                          <a:lnTo>
                            <a:pt x="0" y="382"/>
                          </a:lnTo>
                          <a:lnTo>
                            <a:pt x="842" y="903"/>
                          </a:lnTo>
                          <a:lnTo>
                            <a:pt x="842" y="682"/>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646" name="Group 85"/>
                    <p:cNvGrpSpPr>
                      <a:grpSpLocks/>
                    </p:cNvGrpSpPr>
                    <p:nvPr/>
                  </p:nvGrpSpPr>
                  <p:grpSpPr bwMode="auto">
                    <a:xfrm>
                      <a:off x="3570" y="2556"/>
                      <a:ext cx="129" cy="123"/>
                      <a:chOff x="3570" y="2556"/>
                      <a:chExt cx="129" cy="123"/>
                    </a:xfrm>
                  </p:grpSpPr>
                  <p:sp>
                    <p:nvSpPr>
                      <p:cNvPr id="188665" name="Freeform 86"/>
                      <p:cNvSpPr>
                        <a:spLocks/>
                      </p:cNvSpPr>
                      <p:nvPr/>
                    </p:nvSpPr>
                    <p:spPr bwMode="auto">
                      <a:xfrm>
                        <a:off x="3683" y="2620"/>
                        <a:ext cx="16" cy="59"/>
                      </a:xfrm>
                      <a:custGeom>
                        <a:avLst/>
                        <a:gdLst>
                          <a:gd name="T0" fmla="*/ 0 w 81"/>
                          <a:gd name="T1" fmla="*/ 0 h 236"/>
                          <a:gd name="T2" fmla="*/ 0 w 81"/>
                          <a:gd name="T3" fmla="*/ 0 h 236"/>
                          <a:gd name="T4" fmla="*/ 0 w 81"/>
                          <a:gd name="T5" fmla="*/ 0 h 236"/>
                          <a:gd name="T6" fmla="*/ 0 w 81"/>
                          <a:gd name="T7" fmla="*/ 0 h 236"/>
                          <a:gd name="T8" fmla="*/ 0 w 81"/>
                          <a:gd name="T9" fmla="*/ 0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6">
                            <a:moveTo>
                              <a:pt x="0" y="47"/>
                            </a:moveTo>
                            <a:lnTo>
                              <a:pt x="0" y="215"/>
                            </a:lnTo>
                            <a:lnTo>
                              <a:pt x="81" y="236"/>
                            </a:lnTo>
                            <a:lnTo>
                              <a:pt x="81" y="0"/>
                            </a:lnTo>
                            <a:lnTo>
                              <a:pt x="0" y="47"/>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188666" name="Freeform 87"/>
                      <p:cNvSpPr>
                        <a:spLocks/>
                      </p:cNvSpPr>
                      <p:nvPr/>
                    </p:nvSpPr>
                    <p:spPr bwMode="auto">
                      <a:xfrm>
                        <a:off x="3676" y="2616"/>
                        <a:ext cx="16"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4"/>
                            </a:lnTo>
                            <a:lnTo>
                              <a:pt x="82" y="234"/>
                            </a:lnTo>
                            <a:lnTo>
                              <a:pt x="82" y="0"/>
                            </a:lnTo>
                            <a:lnTo>
                              <a:pt x="0" y="45"/>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188667" name="Freeform 88"/>
                      <p:cNvSpPr>
                        <a:spLocks/>
                      </p:cNvSpPr>
                      <p:nvPr/>
                    </p:nvSpPr>
                    <p:spPr bwMode="auto">
                      <a:xfrm>
                        <a:off x="3668" y="2611"/>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4"/>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88668" name="Freeform 89"/>
                      <p:cNvSpPr>
                        <a:spLocks/>
                      </p:cNvSpPr>
                      <p:nvPr/>
                    </p:nvSpPr>
                    <p:spPr bwMode="auto">
                      <a:xfrm>
                        <a:off x="3661" y="2607"/>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3"/>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88669" name="Freeform 90"/>
                      <p:cNvSpPr>
                        <a:spLocks/>
                      </p:cNvSpPr>
                      <p:nvPr/>
                    </p:nvSpPr>
                    <p:spPr bwMode="auto">
                      <a:xfrm>
                        <a:off x="3653" y="2603"/>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4"/>
                            </a:lnTo>
                            <a:lnTo>
                              <a:pt x="80" y="235"/>
                            </a:lnTo>
                            <a:lnTo>
                              <a:pt x="80" y="0"/>
                            </a:lnTo>
                            <a:lnTo>
                              <a:pt x="0" y="46"/>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88670" name="Freeform 91"/>
                      <p:cNvSpPr>
                        <a:spLocks/>
                      </p:cNvSpPr>
                      <p:nvPr/>
                    </p:nvSpPr>
                    <p:spPr bwMode="auto">
                      <a:xfrm>
                        <a:off x="3646" y="2599"/>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4"/>
                            </a:lnTo>
                            <a:lnTo>
                              <a:pt x="80" y="235"/>
                            </a:lnTo>
                            <a:lnTo>
                              <a:pt x="80"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88671" name="Freeform 92"/>
                      <p:cNvSpPr>
                        <a:spLocks/>
                      </p:cNvSpPr>
                      <p:nvPr/>
                    </p:nvSpPr>
                    <p:spPr bwMode="auto">
                      <a:xfrm>
                        <a:off x="3638" y="2594"/>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3"/>
                            </a:lnTo>
                            <a:lnTo>
                              <a:pt x="80" y="235"/>
                            </a:lnTo>
                            <a:lnTo>
                              <a:pt x="80"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72" name="Freeform 93"/>
                      <p:cNvSpPr>
                        <a:spLocks/>
                      </p:cNvSpPr>
                      <p:nvPr/>
                    </p:nvSpPr>
                    <p:spPr bwMode="auto">
                      <a:xfrm>
                        <a:off x="3630" y="2591"/>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73" name="Freeform 94"/>
                      <p:cNvSpPr>
                        <a:spLocks/>
                      </p:cNvSpPr>
                      <p:nvPr/>
                    </p:nvSpPr>
                    <p:spPr bwMode="auto">
                      <a:xfrm>
                        <a:off x="3622" y="2587"/>
                        <a:ext cx="17" cy="58"/>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2"/>
                            </a:lnTo>
                            <a:lnTo>
                              <a:pt x="81" y="234"/>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74" name="Freeform 95"/>
                      <p:cNvSpPr>
                        <a:spLocks/>
                      </p:cNvSpPr>
                      <p:nvPr/>
                    </p:nvSpPr>
                    <p:spPr bwMode="auto">
                      <a:xfrm>
                        <a:off x="3615" y="258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75" name="Freeform 96"/>
                      <p:cNvSpPr>
                        <a:spLocks/>
                      </p:cNvSpPr>
                      <p:nvPr/>
                    </p:nvSpPr>
                    <p:spPr bwMode="auto">
                      <a:xfrm>
                        <a:off x="3608" y="2577"/>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76" name="Freeform 97"/>
                      <p:cNvSpPr>
                        <a:spLocks/>
                      </p:cNvSpPr>
                      <p:nvPr/>
                    </p:nvSpPr>
                    <p:spPr bwMode="auto">
                      <a:xfrm>
                        <a:off x="3600" y="2573"/>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3"/>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77" name="Freeform 98"/>
                      <p:cNvSpPr>
                        <a:spLocks/>
                      </p:cNvSpPr>
                      <p:nvPr/>
                    </p:nvSpPr>
                    <p:spPr bwMode="auto">
                      <a:xfrm>
                        <a:off x="3592" y="2569"/>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2"/>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78" name="Freeform 99"/>
                      <p:cNvSpPr>
                        <a:spLocks/>
                      </p:cNvSpPr>
                      <p:nvPr/>
                    </p:nvSpPr>
                    <p:spPr bwMode="auto">
                      <a:xfrm>
                        <a:off x="3585" y="256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79" name="Freeform 100"/>
                      <p:cNvSpPr>
                        <a:spLocks/>
                      </p:cNvSpPr>
                      <p:nvPr/>
                    </p:nvSpPr>
                    <p:spPr bwMode="auto">
                      <a:xfrm>
                        <a:off x="3577" y="2561"/>
                        <a:ext cx="17" cy="59"/>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3"/>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80" name="Freeform 101"/>
                      <p:cNvSpPr>
                        <a:spLocks/>
                      </p:cNvSpPr>
                      <p:nvPr/>
                    </p:nvSpPr>
                    <p:spPr bwMode="auto">
                      <a:xfrm>
                        <a:off x="3570" y="255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grpSp>
                  <p:nvGrpSpPr>
                    <p:cNvPr id="188647" name="Group 102"/>
                    <p:cNvGrpSpPr>
                      <a:grpSpLocks/>
                    </p:cNvGrpSpPr>
                    <p:nvPr/>
                  </p:nvGrpSpPr>
                  <p:grpSpPr bwMode="auto">
                    <a:xfrm>
                      <a:off x="3569" y="2472"/>
                      <a:ext cx="123" cy="131"/>
                      <a:chOff x="3569" y="2472"/>
                      <a:chExt cx="123" cy="131"/>
                    </a:xfrm>
                  </p:grpSpPr>
                  <p:sp>
                    <p:nvSpPr>
                      <p:cNvPr id="188650" name="Freeform 103"/>
                      <p:cNvSpPr>
                        <a:spLocks/>
                      </p:cNvSpPr>
                      <p:nvPr/>
                    </p:nvSpPr>
                    <p:spPr bwMode="auto">
                      <a:xfrm>
                        <a:off x="3675" y="2553"/>
                        <a:ext cx="17" cy="50"/>
                      </a:xfrm>
                      <a:custGeom>
                        <a:avLst/>
                        <a:gdLst>
                          <a:gd name="T0" fmla="*/ 0 w 81"/>
                          <a:gd name="T1" fmla="*/ 0 h 198"/>
                          <a:gd name="T2" fmla="*/ 0 w 81"/>
                          <a:gd name="T3" fmla="*/ 0 h 198"/>
                          <a:gd name="T4" fmla="*/ 0 w 81"/>
                          <a:gd name="T5" fmla="*/ 0 h 198"/>
                          <a:gd name="T6" fmla="*/ 0 w 81"/>
                          <a:gd name="T7" fmla="*/ 0 h 198"/>
                          <a:gd name="T8" fmla="*/ 0 w 8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8">
                            <a:moveTo>
                              <a:pt x="0" y="46"/>
                            </a:moveTo>
                            <a:lnTo>
                              <a:pt x="0" y="164"/>
                            </a:lnTo>
                            <a:lnTo>
                              <a:pt x="81" y="198"/>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51" name="Freeform 104"/>
                      <p:cNvSpPr>
                        <a:spLocks/>
                      </p:cNvSpPr>
                      <p:nvPr/>
                    </p:nvSpPr>
                    <p:spPr bwMode="auto">
                      <a:xfrm>
                        <a:off x="3668" y="2547"/>
                        <a:ext cx="16" cy="48"/>
                      </a:xfrm>
                      <a:custGeom>
                        <a:avLst/>
                        <a:gdLst>
                          <a:gd name="T0" fmla="*/ 0 w 81"/>
                          <a:gd name="T1" fmla="*/ 0 h 192"/>
                          <a:gd name="T2" fmla="*/ 0 w 81"/>
                          <a:gd name="T3" fmla="*/ 0 h 192"/>
                          <a:gd name="T4" fmla="*/ 0 w 81"/>
                          <a:gd name="T5" fmla="*/ 0 h 192"/>
                          <a:gd name="T6" fmla="*/ 0 w 81"/>
                          <a:gd name="T7" fmla="*/ 0 h 192"/>
                          <a:gd name="T8" fmla="*/ 0 w 81"/>
                          <a:gd name="T9" fmla="*/ 0 h 1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2">
                            <a:moveTo>
                              <a:pt x="0" y="45"/>
                            </a:moveTo>
                            <a:lnTo>
                              <a:pt x="0" y="160"/>
                            </a:lnTo>
                            <a:lnTo>
                              <a:pt x="81" y="192"/>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52" name="Freeform 105"/>
                      <p:cNvSpPr>
                        <a:spLocks/>
                      </p:cNvSpPr>
                      <p:nvPr/>
                    </p:nvSpPr>
                    <p:spPr bwMode="auto">
                      <a:xfrm>
                        <a:off x="3660" y="2542"/>
                        <a:ext cx="17" cy="50"/>
                      </a:xfrm>
                      <a:custGeom>
                        <a:avLst/>
                        <a:gdLst>
                          <a:gd name="T0" fmla="*/ 0 w 81"/>
                          <a:gd name="T1" fmla="*/ 0 h 201"/>
                          <a:gd name="T2" fmla="*/ 0 w 81"/>
                          <a:gd name="T3" fmla="*/ 0 h 201"/>
                          <a:gd name="T4" fmla="*/ 0 w 81"/>
                          <a:gd name="T5" fmla="*/ 0 h 201"/>
                          <a:gd name="T6" fmla="*/ 0 w 81"/>
                          <a:gd name="T7" fmla="*/ 0 h 201"/>
                          <a:gd name="T8" fmla="*/ 0 w 81"/>
                          <a:gd name="T9" fmla="*/ 0 h 2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01">
                            <a:moveTo>
                              <a:pt x="0" y="46"/>
                            </a:moveTo>
                            <a:lnTo>
                              <a:pt x="0" y="183"/>
                            </a:lnTo>
                            <a:lnTo>
                              <a:pt x="81" y="201"/>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53" name="Freeform 106"/>
                      <p:cNvSpPr>
                        <a:spLocks/>
                      </p:cNvSpPr>
                      <p:nvPr/>
                    </p:nvSpPr>
                    <p:spPr bwMode="auto">
                      <a:xfrm>
                        <a:off x="3653" y="2535"/>
                        <a:ext cx="16" cy="52"/>
                      </a:xfrm>
                      <a:custGeom>
                        <a:avLst/>
                        <a:gdLst>
                          <a:gd name="T0" fmla="*/ 0 w 82"/>
                          <a:gd name="T1" fmla="*/ 0 h 205"/>
                          <a:gd name="T2" fmla="*/ 0 w 82"/>
                          <a:gd name="T3" fmla="*/ 0 h 205"/>
                          <a:gd name="T4" fmla="*/ 0 w 82"/>
                          <a:gd name="T5" fmla="*/ 0 h 205"/>
                          <a:gd name="T6" fmla="*/ 0 w 82"/>
                          <a:gd name="T7" fmla="*/ 0 h 205"/>
                          <a:gd name="T8" fmla="*/ 0 w 82"/>
                          <a:gd name="T9" fmla="*/ 0 h 2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05">
                            <a:moveTo>
                              <a:pt x="0" y="45"/>
                            </a:moveTo>
                            <a:lnTo>
                              <a:pt x="0" y="184"/>
                            </a:lnTo>
                            <a:lnTo>
                              <a:pt x="82" y="205"/>
                            </a:lnTo>
                            <a:lnTo>
                              <a:pt x="82"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54" name="Freeform 107"/>
                      <p:cNvSpPr>
                        <a:spLocks/>
                      </p:cNvSpPr>
                      <p:nvPr/>
                    </p:nvSpPr>
                    <p:spPr bwMode="auto">
                      <a:xfrm>
                        <a:off x="3646" y="2530"/>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55" name="Freeform 108"/>
                      <p:cNvSpPr>
                        <a:spLocks/>
                      </p:cNvSpPr>
                      <p:nvPr/>
                    </p:nvSpPr>
                    <p:spPr bwMode="auto">
                      <a:xfrm>
                        <a:off x="3638" y="2524"/>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56" name="Freeform 109"/>
                      <p:cNvSpPr>
                        <a:spLocks/>
                      </p:cNvSpPr>
                      <p:nvPr/>
                    </p:nvSpPr>
                    <p:spPr bwMode="auto">
                      <a:xfrm>
                        <a:off x="3630" y="2518"/>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57" name="Freeform 110"/>
                      <p:cNvSpPr>
                        <a:spLocks/>
                      </p:cNvSpPr>
                      <p:nvPr/>
                    </p:nvSpPr>
                    <p:spPr bwMode="auto">
                      <a:xfrm>
                        <a:off x="3622" y="251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58" name="Freeform 111"/>
                      <p:cNvSpPr>
                        <a:spLocks/>
                      </p:cNvSpPr>
                      <p:nvPr/>
                    </p:nvSpPr>
                    <p:spPr bwMode="auto">
                      <a:xfrm>
                        <a:off x="3615" y="250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4"/>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59" name="Freeform 112"/>
                      <p:cNvSpPr>
                        <a:spLocks/>
                      </p:cNvSpPr>
                      <p:nvPr/>
                    </p:nvSpPr>
                    <p:spPr bwMode="auto">
                      <a:xfrm>
                        <a:off x="3607" y="2500"/>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88660" name="Freeform 113"/>
                      <p:cNvSpPr>
                        <a:spLocks/>
                      </p:cNvSpPr>
                      <p:nvPr/>
                    </p:nvSpPr>
                    <p:spPr bwMode="auto">
                      <a:xfrm>
                        <a:off x="3600" y="249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61" name="Freeform 114"/>
                      <p:cNvSpPr>
                        <a:spLocks/>
                      </p:cNvSpPr>
                      <p:nvPr/>
                    </p:nvSpPr>
                    <p:spPr bwMode="auto">
                      <a:xfrm>
                        <a:off x="3592" y="2489"/>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4"/>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62" name="Freeform 115"/>
                      <p:cNvSpPr>
                        <a:spLocks/>
                      </p:cNvSpPr>
                      <p:nvPr/>
                    </p:nvSpPr>
                    <p:spPr bwMode="auto">
                      <a:xfrm>
                        <a:off x="3585" y="2483"/>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63" name="Freeform 116"/>
                      <p:cNvSpPr>
                        <a:spLocks/>
                      </p:cNvSpPr>
                      <p:nvPr/>
                    </p:nvSpPr>
                    <p:spPr bwMode="auto">
                      <a:xfrm>
                        <a:off x="3577" y="2477"/>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7"/>
                            </a:moveTo>
                            <a:lnTo>
                              <a:pt x="0" y="214"/>
                            </a:lnTo>
                            <a:lnTo>
                              <a:pt x="80" y="235"/>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88664" name="Freeform 117"/>
                      <p:cNvSpPr>
                        <a:spLocks/>
                      </p:cNvSpPr>
                      <p:nvPr/>
                    </p:nvSpPr>
                    <p:spPr bwMode="auto">
                      <a:xfrm>
                        <a:off x="3569" y="2472"/>
                        <a:ext cx="17"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2"/>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sp>
                  <p:nvSpPr>
                    <p:cNvPr id="188648" name="Freeform 118"/>
                    <p:cNvSpPr>
                      <a:spLocks/>
                    </p:cNvSpPr>
                    <p:nvPr/>
                  </p:nvSpPr>
                  <p:spPr bwMode="auto">
                    <a:xfrm>
                      <a:off x="3568" y="2506"/>
                      <a:ext cx="156" cy="114"/>
                    </a:xfrm>
                    <a:custGeom>
                      <a:avLst/>
                      <a:gdLst>
                        <a:gd name="T0" fmla="*/ 0 w 780"/>
                        <a:gd name="T1" fmla="*/ 0 h 457"/>
                        <a:gd name="T2" fmla="*/ 0 w 780"/>
                        <a:gd name="T3" fmla="*/ 0 h 457"/>
                        <a:gd name="T4" fmla="*/ 0 w 780"/>
                        <a:gd name="T5" fmla="*/ 0 h 457"/>
                        <a:gd name="T6" fmla="*/ 0 w 780"/>
                        <a:gd name="T7" fmla="*/ 0 h 457"/>
                        <a:gd name="T8" fmla="*/ 0 w 780"/>
                        <a:gd name="T9" fmla="*/ 0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0" h="457">
                          <a:moveTo>
                            <a:pt x="0" y="0"/>
                          </a:moveTo>
                          <a:lnTo>
                            <a:pt x="780" y="362"/>
                          </a:lnTo>
                          <a:lnTo>
                            <a:pt x="780" y="457"/>
                          </a:lnTo>
                          <a:lnTo>
                            <a:pt x="0" y="162"/>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9" name="Freeform 119"/>
                    <p:cNvSpPr>
                      <a:spLocks/>
                    </p:cNvSpPr>
                    <p:nvPr/>
                  </p:nvSpPr>
                  <p:spPr bwMode="auto">
                    <a:xfrm>
                      <a:off x="3568" y="2605"/>
                      <a:ext cx="149" cy="77"/>
                    </a:xfrm>
                    <a:custGeom>
                      <a:avLst/>
                      <a:gdLst>
                        <a:gd name="T0" fmla="*/ 0 w 746"/>
                        <a:gd name="T1" fmla="*/ 0 h 310"/>
                        <a:gd name="T2" fmla="*/ 0 w 746"/>
                        <a:gd name="T3" fmla="*/ 0 h 310"/>
                        <a:gd name="T4" fmla="*/ 0 w 746"/>
                        <a:gd name="T5" fmla="*/ 0 h 310"/>
                        <a:gd name="T6" fmla="*/ 0 w 746"/>
                        <a:gd name="T7" fmla="*/ 0 h 310"/>
                        <a:gd name="T8" fmla="*/ 0 w 746"/>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6" h="310">
                          <a:moveTo>
                            <a:pt x="0" y="0"/>
                          </a:moveTo>
                          <a:lnTo>
                            <a:pt x="746" y="201"/>
                          </a:lnTo>
                          <a:lnTo>
                            <a:pt x="746" y="310"/>
                          </a:lnTo>
                          <a:lnTo>
                            <a:pt x="0" y="197"/>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22" name="Group 120"/>
                  <p:cNvGrpSpPr>
                    <a:grpSpLocks/>
                  </p:cNvGrpSpPr>
                  <p:nvPr/>
                </p:nvGrpSpPr>
                <p:grpSpPr bwMode="auto">
                  <a:xfrm>
                    <a:off x="3033" y="2348"/>
                    <a:ext cx="439" cy="405"/>
                    <a:chOff x="3033" y="2348"/>
                    <a:chExt cx="439" cy="405"/>
                  </a:xfrm>
                </p:grpSpPr>
                <p:grpSp>
                  <p:nvGrpSpPr>
                    <p:cNvPr id="188623" name="Group 121"/>
                    <p:cNvGrpSpPr>
                      <a:grpSpLocks/>
                    </p:cNvGrpSpPr>
                    <p:nvPr/>
                  </p:nvGrpSpPr>
                  <p:grpSpPr bwMode="auto">
                    <a:xfrm>
                      <a:off x="3210" y="2436"/>
                      <a:ext cx="72" cy="317"/>
                      <a:chOff x="3210" y="2436"/>
                      <a:chExt cx="72" cy="317"/>
                    </a:xfrm>
                  </p:grpSpPr>
                  <p:sp>
                    <p:nvSpPr>
                      <p:cNvPr id="188639" name="Freeform 122"/>
                      <p:cNvSpPr>
                        <a:spLocks/>
                      </p:cNvSpPr>
                      <p:nvPr/>
                    </p:nvSpPr>
                    <p:spPr bwMode="auto">
                      <a:xfrm>
                        <a:off x="3215" y="2436"/>
                        <a:ext cx="67" cy="317"/>
                      </a:xfrm>
                      <a:custGeom>
                        <a:avLst/>
                        <a:gdLst>
                          <a:gd name="T0" fmla="*/ 0 w 333"/>
                          <a:gd name="T1" fmla="*/ 0 h 1264"/>
                          <a:gd name="T2" fmla="*/ 0 w 333"/>
                          <a:gd name="T3" fmla="*/ 0 h 1264"/>
                          <a:gd name="T4" fmla="*/ 0 w 333"/>
                          <a:gd name="T5" fmla="*/ 0 h 1264"/>
                          <a:gd name="T6" fmla="*/ 0 w 333"/>
                          <a:gd name="T7" fmla="*/ 0 h 1264"/>
                          <a:gd name="T8" fmla="*/ 0 w 333"/>
                          <a:gd name="T9" fmla="*/ 0 h 1264"/>
                          <a:gd name="T10" fmla="*/ 0 w 333"/>
                          <a:gd name="T11" fmla="*/ 0 h 1264"/>
                          <a:gd name="T12" fmla="*/ 0 w 333"/>
                          <a:gd name="T13" fmla="*/ 1 h 1264"/>
                          <a:gd name="T14" fmla="*/ 0 w 333"/>
                          <a:gd name="T15" fmla="*/ 1 h 1264"/>
                          <a:gd name="T16" fmla="*/ 0 w 333"/>
                          <a:gd name="T17" fmla="*/ 1 h 1264"/>
                          <a:gd name="T18" fmla="*/ 0 w 333"/>
                          <a:gd name="T19" fmla="*/ 1 h 1264"/>
                          <a:gd name="T20" fmla="*/ 0 w 333"/>
                          <a:gd name="T21" fmla="*/ 1 h 1264"/>
                          <a:gd name="T22" fmla="*/ 0 w 333"/>
                          <a:gd name="T23" fmla="*/ 1 h 1264"/>
                          <a:gd name="T24" fmla="*/ 0 w 333"/>
                          <a:gd name="T25" fmla="*/ 0 h 1264"/>
                          <a:gd name="T26" fmla="*/ 0 w 333"/>
                          <a:gd name="T27" fmla="*/ 0 h 12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3" h="1264">
                            <a:moveTo>
                              <a:pt x="333" y="109"/>
                            </a:moveTo>
                            <a:lnTo>
                              <a:pt x="153" y="0"/>
                            </a:lnTo>
                            <a:lnTo>
                              <a:pt x="132" y="0"/>
                            </a:lnTo>
                            <a:lnTo>
                              <a:pt x="95" y="5"/>
                            </a:lnTo>
                            <a:lnTo>
                              <a:pt x="33" y="69"/>
                            </a:lnTo>
                            <a:lnTo>
                              <a:pt x="0" y="49"/>
                            </a:lnTo>
                            <a:lnTo>
                              <a:pt x="0" y="1261"/>
                            </a:lnTo>
                            <a:lnTo>
                              <a:pt x="49" y="1210"/>
                            </a:lnTo>
                            <a:lnTo>
                              <a:pt x="91" y="1210"/>
                            </a:lnTo>
                            <a:lnTo>
                              <a:pt x="91" y="1264"/>
                            </a:lnTo>
                            <a:lnTo>
                              <a:pt x="133" y="1264"/>
                            </a:lnTo>
                            <a:lnTo>
                              <a:pt x="162" y="1236"/>
                            </a:lnTo>
                            <a:lnTo>
                              <a:pt x="162" y="167"/>
                            </a:lnTo>
                            <a:lnTo>
                              <a:pt x="333" y="10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0" name="Freeform 123"/>
                      <p:cNvSpPr>
                        <a:spLocks/>
                      </p:cNvSpPr>
                      <p:nvPr/>
                    </p:nvSpPr>
                    <p:spPr bwMode="auto">
                      <a:xfrm>
                        <a:off x="3210" y="2449"/>
                        <a:ext cx="5" cy="303"/>
                      </a:xfrm>
                      <a:custGeom>
                        <a:avLst/>
                        <a:gdLst>
                          <a:gd name="T0" fmla="*/ 0 w 28"/>
                          <a:gd name="T1" fmla="*/ 0 h 1213"/>
                          <a:gd name="T2" fmla="*/ 0 w 28"/>
                          <a:gd name="T3" fmla="*/ 1 h 1213"/>
                          <a:gd name="T4" fmla="*/ 0 w 28"/>
                          <a:gd name="T5" fmla="*/ 1 h 1213"/>
                          <a:gd name="T6" fmla="*/ 0 w 28"/>
                          <a:gd name="T7" fmla="*/ 0 h 1213"/>
                          <a:gd name="T8" fmla="*/ 0 w 28"/>
                          <a:gd name="T9" fmla="*/ 0 h 1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13">
                            <a:moveTo>
                              <a:pt x="28" y="0"/>
                            </a:moveTo>
                            <a:lnTo>
                              <a:pt x="28" y="1213"/>
                            </a:lnTo>
                            <a:lnTo>
                              <a:pt x="0" y="1213"/>
                            </a:lnTo>
                            <a:lnTo>
                              <a:pt x="0" y="9"/>
                            </a:lnTo>
                            <a:lnTo>
                              <a:pt x="28"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1" name="Freeform 124"/>
                      <p:cNvSpPr>
                        <a:spLocks/>
                      </p:cNvSpPr>
                      <p:nvPr/>
                    </p:nvSpPr>
                    <p:spPr bwMode="auto">
                      <a:xfrm>
                        <a:off x="3233" y="2436"/>
                        <a:ext cx="8" cy="317"/>
                      </a:xfrm>
                      <a:custGeom>
                        <a:avLst/>
                        <a:gdLst>
                          <a:gd name="T0" fmla="*/ 0 w 41"/>
                          <a:gd name="T1" fmla="*/ 0 h 1264"/>
                          <a:gd name="T2" fmla="*/ 0 w 41"/>
                          <a:gd name="T3" fmla="*/ 0 h 1264"/>
                          <a:gd name="T4" fmla="*/ 0 w 41"/>
                          <a:gd name="T5" fmla="*/ 1 h 1264"/>
                          <a:gd name="T6" fmla="*/ 0 w 41"/>
                          <a:gd name="T7" fmla="*/ 1 h 1264"/>
                          <a:gd name="T8" fmla="*/ 0 w 41"/>
                          <a:gd name="T9" fmla="*/ 0 h 1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264">
                            <a:moveTo>
                              <a:pt x="0" y="5"/>
                            </a:moveTo>
                            <a:lnTo>
                              <a:pt x="41" y="0"/>
                            </a:lnTo>
                            <a:lnTo>
                              <a:pt x="41" y="1264"/>
                            </a:lnTo>
                            <a:lnTo>
                              <a:pt x="0" y="1264"/>
                            </a:lnTo>
                            <a:lnTo>
                              <a:pt x="0" y="5"/>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42" name="Freeform 125"/>
                      <p:cNvSpPr>
                        <a:spLocks/>
                      </p:cNvSpPr>
                      <p:nvPr/>
                    </p:nvSpPr>
                    <p:spPr bwMode="auto">
                      <a:xfrm>
                        <a:off x="3222" y="2444"/>
                        <a:ext cx="11" cy="299"/>
                      </a:xfrm>
                      <a:custGeom>
                        <a:avLst/>
                        <a:gdLst>
                          <a:gd name="T0" fmla="*/ 0 w 58"/>
                          <a:gd name="T1" fmla="*/ 1 h 1195"/>
                          <a:gd name="T2" fmla="*/ 0 w 58"/>
                          <a:gd name="T3" fmla="*/ 0 h 1195"/>
                          <a:gd name="T4" fmla="*/ 0 w 58"/>
                          <a:gd name="T5" fmla="*/ 0 h 1195"/>
                          <a:gd name="T6" fmla="*/ 0 w 58"/>
                          <a:gd name="T7" fmla="*/ 1 h 1195"/>
                          <a:gd name="T8" fmla="*/ 0 w 58"/>
                          <a:gd name="T9" fmla="*/ 1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195">
                            <a:moveTo>
                              <a:pt x="0" y="1195"/>
                            </a:moveTo>
                            <a:lnTo>
                              <a:pt x="0" y="58"/>
                            </a:lnTo>
                            <a:lnTo>
                              <a:pt x="58" y="0"/>
                            </a:lnTo>
                            <a:lnTo>
                              <a:pt x="58" y="1195"/>
                            </a:lnTo>
                            <a:lnTo>
                              <a:pt x="0" y="119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24" name="Group 126"/>
                    <p:cNvGrpSpPr>
                      <a:grpSpLocks/>
                    </p:cNvGrpSpPr>
                    <p:nvPr/>
                  </p:nvGrpSpPr>
                  <p:grpSpPr bwMode="auto">
                    <a:xfrm>
                      <a:off x="3380" y="2348"/>
                      <a:ext cx="92" cy="403"/>
                      <a:chOff x="3380" y="2348"/>
                      <a:chExt cx="92" cy="403"/>
                    </a:xfrm>
                  </p:grpSpPr>
                  <p:sp>
                    <p:nvSpPr>
                      <p:cNvPr id="188635" name="Freeform 127"/>
                      <p:cNvSpPr>
                        <a:spLocks/>
                      </p:cNvSpPr>
                      <p:nvPr/>
                    </p:nvSpPr>
                    <p:spPr bwMode="auto">
                      <a:xfrm>
                        <a:off x="3387" y="2348"/>
                        <a:ext cx="85" cy="403"/>
                      </a:xfrm>
                      <a:custGeom>
                        <a:avLst/>
                        <a:gdLst>
                          <a:gd name="T0" fmla="*/ 0 w 425"/>
                          <a:gd name="T1" fmla="*/ 0 h 1613"/>
                          <a:gd name="T2" fmla="*/ 0 w 425"/>
                          <a:gd name="T3" fmla="*/ 0 h 1613"/>
                          <a:gd name="T4" fmla="*/ 0 w 425"/>
                          <a:gd name="T5" fmla="*/ 0 h 1613"/>
                          <a:gd name="T6" fmla="*/ 0 w 425"/>
                          <a:gd name="T7" fmla="*/ 0 h 1613"/>
                          <a:gd name="T8" fmla="*/ 0 w 425"/>
                          <a:gd name="T9" fmla="*/ 0 h 1613"/>
                          <a:gd name="T10" fmla="*/ 0 w 425"/>
                          <a:gd name="T11" fmla="*/ 0 h 1613"/>
                          <a:gd name="T12" fmla="*/ 0 w 425"/>
                          <a:gd name="T13" fmla="*/ 1 h 1613"/>
                          <a:gd name="T14" fmla="*/ 0 w 425"/>
                          <a:gd name="T15" fmla="*/ 1 h 1613"/>
                          <a:gd name="T16" fmla="*/ 0 w 425"/>
                          <a:gd name="T17" fmla="*/ 1 h 1613"/>
                          <a:gd name="T18" fmla="*/ 0 w 425"/>
                          <a:gd name="T19" fmla="*/ 1 h 1613"/>
                          <a:gd name="T20" fmla="*/ 0 w 425"/>
                          <a:gd name="T21" fmla="*/ 1 h 1613"/>
                          <a:gd name="T22" fmla="*/ 0 w 425"/>
                          <a:gd name="T23" fmla="*/ 1 h 1613"/>
                          <a:gd name="T24" fmla="*/ 0 w 425"/>
                          <a:gd name="T25" fmla="*/ 0 h 1613"/>
                          <a:gd name="T26" fmla="*/ 0 w 425"/>
                          <a:gd name="T27" fmla="*/ 0 h 16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1613">
                            <a:moveTo>
                              <a:pt x="425" y="137"/>
                            </a:moveTo>
                            <a:lnTo>
                              <a:pt x="196" y="0"/>
                            </a:lnTo>
                            <a:lnTo>
                              <a:pt x="168" y="0"/>
                            </a:lnTo>
                            <a:lnTo>
                              <a:pt x="122" y="6"/>
                            </a:lnTo>
                            <a:lnTo>
                              <a:pt x="42" y="86"/>
                            </a:lnTo>
                            <a:lnTo>
                              <a:pt x="0" y="61"/>
                            </a:lnTo>
                            <a:lnTo>
                              <a:pt x="0" y="1607"/>
                            </a:lnTo>
                            <a:lnTo>
                              <a:pt x="64" y="1544"/>
                            </a:lnTo>
                            <a:lnTo>
                              <a:pt x="117" y="1544"/>
                            </a:lnTo>
                            <a:lnTo>
                              <a:pt x="117" y="1613"/>
                            </a:lnTo>
                            <a:lnTo>
                              <a:pt x="170" y="1613"/>
                            </a:lnTo>
                            <a:lnTo>
                              <a:pt x="207" y="1576"/>
                            </a:lnTo>
                            <a:lnTo>
                              <a:pt x="207" y="211"/>
                            </a:lnTo>
                            <a:lnTo>
                              <a:pt x="425" y="13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6" name="Freeform 128"/>
                      <p:cNvSpPr>
                        <a:spLocks/>
                      </p:cNvSpPr>
                      <p:nvPr/>
                    </p:nvSpPr>
                    <p:spPr bwMode="auto">
                      <a:xfrm>
                        <a:off x="3380" y="2363"/>
                        <a:ext cx="7" cy="387"/>
                      </a:xfrm>
                      <a:custGeom>
                        <a:avLst/>
                        <a:gdLst>
                          <a:gd name="T0" fmla="*/ 0 w 35"/>
                          <a:gd name="T1" fmla="*/ 0 h 1548"/>
                          <a:gd name="T2" fmla="*/ 0 w 35"/>
                          <a:gd name="T3" fmla="*/ 2 h 1548"/>
                          <a:gd name="T4" fmla="*/ 0 w 35"/>
                          <a:gd name="T5" fmla="*/ 2 h 1548"/>
                          <a:gd name="T6" fmla="*/ 0 w 35"/>
                          <a:gd name="T7" fmla="*/ 0 h 1548"/>
                          <a:gd name="T8" fmla="*/ 0 w 35"/>
                          <a:gd name="T9" fmla="*/ 0 h 15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548">
                            <a:moveTo>
                              <a:pt x="35" y="0"/>
                            </a:moveTo>
                            <a:lnTo>
                              <a:pt x="35" y="1548"/>
                            </a:lnTo>
                            <a:lnTo>
                              <a:pt x="0" y="1548"/>
                            </a:lnTo>
                            <a:lnTo>
                              <a:pt x="0" y="11"/>
                            </a:lnTo>
                            <a:lnTo>
                              <a:pt x="35"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7" name="Freeform 129"/>
                      <p:cNvSpPr>
                        <a:spLocks/>
                      </p:cNvSpPr>
                      <p:nvPr/>
                    </p:nvSpPr>
                    <p:spPr bwMode="auto">
                      <a:xfrm>
                        <a:off x="3410" y="2348"/>
                        <a:ext cx="10" cy="403"/>
                      </a:xfrm>
                      <a:custGeom>
                        <a:avLst/>
                        <a:gdLst>
                          <a:gd name="T0" fmla="*/ 0 w 51"/>
                          <a:gd name="T1" fmla="*/ 0 h 1613"/>
                          <a:gd name="T2" fmla="*/ 0 w 51"/>
                          <a:gd name="T3" fmla="*/ 0 h 1613"/>
                          <a:gd name="T4" fmla="*/ 0 w 51"/>
                          <a:gd name="T5" fmla="*/ 1 h 1613"/>
                          <a:gd name="T6" fmla="*/ 0 w 51"/>
                          <a:gd name="T7" fmla="*/ 1 h 1613"/>
                          <a:gd name="T8" fmla="*/ 0 w 51"/>
                          <a:gd name="T9" fmla="*/ 0 h 16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613">
                            <a:moveTo>
                              <a:pt x="0" y="6"/>
                            </a:moveTo>
                            <a:lnTo>
                              <a:pt x="51" y="0"/>
                            </a:lnTo>
                            <a:lnTo>
                              <a:pt x="51" y="1613"/>
                            </a:lnTo>
                            <a:lnTo>
                              <a:pt x="0" y="1613"/>
                            </a:lnTo>
                            <a:lnTo>
                              <a:pt x="0" y="6"/>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8" name="Freeform 130"/>
                      <p:cNvSpPr>
                        <a:spLocks/>
                      </p:cNvSpPr>
                      <p:nvPr/>
                    </p:nvSpPr>
                    <p:spPr bwMode="auto">
                      <a:xfrm>
                        <a:off x="3395" y="2358"/>
                        <a:ext cx="15" cy="381"/>
                      </a:xfrm>
                      <a:custGeom>
                        <a:avLst/>
                        <a:gdLst>
                          <a:gd name="T0" fmla="*/ 0 w 75"/>
                          <a:gd name="T1" fmla="*/ 1 h 1525"/>
                          <a:gd name="T2" fmla="*/ 0 w 75"/>
                          <a:gd name="T3" fmla="*/ 0 h 1525"/>
                          <a:gd name="T4" fmla="*/ 0 w 75"/>
                          <a:gd name="T5" fmla="*/ 0 h 1525"/>
                          <a:gd name="T6" fmla="*/ 0 w 75"/>
                          <a:gd name="T7" fmla="*/ 1 h 1525"/>
                          <a:gd name="T8" fmla="*/ 0 w 75"/>
                          <a:gd name="T9" fmla="*/ 1 h 1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525">
                            <a:moveTo>
                              <a:pt x="0" y="1525"/>
                            </a:moveTo>
                            <a:lnTo>
                              <a:pt x="0" y="75"/>
                            </a:lnTo>
                            <a:lnTo>
                              <a:pt x="75" y="0"/>
                            </a:lnTo>
                            <a:lnTo>
                              <a:pt x="75" y="1525"/>
                            </a:lnTo>
                            <a:lnTo>
                              <a:pt x="0" y="15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25" name="Group 131"/>
                    <p:cNvGrpSpPr>
                      <a:grpSpLocks/>
                    </p:cNvGrpSpPr>
                    <p:nvPr/>
                  </p:nvGrpSpPr>
                  <p:grpSpPr bwMode="auto">
                    <a:xfrm>
                      <a:off x="3105" y="2493"/>
                      <a:ext cx="57" cy="254"/>
                      <a:chOff x="3105" y="2493"/>
                      <a:chExt cx="57" cy="254"/>
                    </a:xfrm>
                  </p:grpSpPr>
                  <p:sp>
                    <p:nvSpPr>
                      <p:cNvPr id="188631" name="Freeform 132"/>
                      <p:cNvSpPr>
                        <a:spLocks/>
                      </p:cNvSpPr>
                      <p:nvPr/>
                    </p:nvSpPr>
                    <p:spPr bwMode="auto">
                      <a:xfrm>
                        <a:off x="3109" y="2493"/>
                        <a:ext cx="53" cy="254"/>
                      </a:xfrm>
                      <a:custGeom>
                        <a:avLst/>
                        <a:gdLst>
                          <a:gd name="T0" fmla="*/ 0 w 265"/>
                          <a:gd name="T1" fmla="*/ 0 h 1016"/>
                          <a:gd name="T2" fmla="*/ 0 w 265"/>
                          <a:gd name="T3" fmla="*/ 0 h 1016"/>
                          <a:gd name="T4" fmla="*/ 0 w 265"/>
                          <a:gd name="T5" fmla="*/ 0 h 1016"/>
                          <a:gd name="T6" fmla="*/ 0 w 265"/>
                          <a:gd name="T7" fmla="*/ 0 h 1016"/>
                          <a:gd name="T8" fmla="*/ 0 w 265"/>
                          <a:gd name="T9" fmla="*/ 0 h 1016"/>
                          <a:gd name="T10" fmla="*/ 0 w 265"/>
                          <a:gd name="T11" fmla="*/ 0 h 1016"/>
                          <a:gd name="T12" fmla="*/ 0 w 265"/>
                          <a:gd name="T13" fmla="*/ 1 h 1016"/>
                          <a:gd name="T14" fmla="*/ 0 w 265"/>
                          <a:gd name="T15" fmla="*/ 1 h 1016"/>
                          <a:gd name="T16" fmla="*/ 0 w 265"/>
                          <a:gd name="T17" fmla="*/ 1 h 1016"/>
                          <a:gd name="T18" fmla="*/ 0 w 265"/>
                          <a:gd name="T19" fmla="*/ 1 h 1016"/>
                          <a:gd name="T20" fmla="*/ 0 w 265"/>
                          <a:gd name="T21" fmla="*/ 1 h 1016"/>
                          <a:gd name="T22" fmla="*/ 0 w 265"/>
                          <a:gd name="T23" fmla="*/ 1 h 1016"/>
                          <a:gd name="T24" fmla="*/ 0 w 265"/>
                          <a:gd name="T25" fmla="*/ 0 h 1016"/>
                          <a:gd name="T26" fmla="*/ 0 w 265"/>
                          <a:gd name="T27" fmla="*/ 0 h 10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5" h="1016">
                            <a:moveTo>
                              <a:pt x="265" y="88"/>
                            </a:moveTo>
                            <a:lnTo>
                              <a:pt x="122" y="0"/>
                            </a:lnTo>
                            <a:lnTo>
                              <a:pt x="105" y="0"/>
                            </a:lnTo>
                            <a:lnTo>
                              <a:pt x="77" y="4"/>
                            </a:lnTo>
                            <a:lnTo>
                              <a:pt x="27" y="55"/>
                            </a:lnTo>
                            <a:lnTo>
                              <a:pt x="0" y="39"/>
                            </a:lnTo>
                            <a:lnTo>
                              <a:pt x="0" y="1012"/>
                            </a:lnTo>
                            <a:lnTo>
                              <a:pt x="40" y="971"/>
                            </a:lnTo>
                            <a:lnTo>
                              <a:pt x="72" y="971"/>
                            </a:lnTo>
                            <a:lnTo>
                              <a:pt x="72" y="1016"/>
                            </a:lnTo>
                            <a:lnTo>
                              <a:pt x="106" y="1016"/>
                            </a:lnTo>
                            <a:lnTo>
                              <a:pt x="130" y="992"/>
                            </a:lnTo>
                            <a:lnTo>
                              <a:pt x="130" y="134"/>
                            </a:lnTo>
                            <a:lnTo>
                              <a:pt x="265" y="8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2" name="Freeform 133"/>
                      <p:cNvSpPr>
                        <a:spLocks/>
                      </p:cNvSpPr>
                      <p:nvPr/>
                    </p:nvSpPr>
                    <p:spPr bwMode="auto">
                      <a:xfrm>
                        <a:off x="3105" y="2502"/>
                        <a:ext cx="4" cy="244"/>
                      </a:xfrm>
                      <a:custGeom>
                        <a:avLst/>
                        <a:gdLst>
                          <a:gd name="T0" fmla="*/ 0 w 22"/>
                          <a:gd name="T1" fmla="*/ 0 h 974"/>
                          <a:gd name="T2" fmla="*/ 0 w 22"/>
                          <a:gd name="T3" fmla="*/ 1 h 974"/>
                          <a:gd name="T4" fmla="*/ 0 w 22"/>
                          <a:gd name="T5" fmla="*/ 1 h 974"/>
                          <a:gd name="T6" fmla="*/ 0 w 22"/>
                          <a:gd name="T7" fmla="*/ 0 h 974"/>
                          <a:gd name="T8" fmla="*/ 0 w 22"/>
                          <a:gd name="T9" fmla="*/ 0 h 9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974">
                            <a:moveTo>
                              <a:pt x="22" y="0"/>
                            </a:moveTo>
                            <a:lnTo>
                              <a:pt x="22" y="974"/>
                            </a:lnTo>
                            <a:lnTo>
                              <a:pt x="0" y="974"/>
                            </a:lnTo>
                            <a:lnTo>
                              <a:pt x="0" y="7"/>
                            </a:lnTo>
                            <a:lnTo>
                              <a:pt x="22"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3" name="Freeform 134"/>
                      <p:cNvSpPr>
                        <a:spLocks/>
                      </p:cNvSpPr>
                      <p:nvPr/>
                    </p:nvSpPr>
                    <p:spPr bwMode="auto">
                      <a:xfrm>
                        <a:off x="3123" y="2493"/>
                        <a:ext cx="7" cy="253"/>
                      </a:xfrm>
                      <a:custGeom>
                        <a:avLst/>
                        <a:gdLst>
                          <a:gd name="T0" fmla="*/ 0 w 34"/>
                          <a:gd name="T1" fmla="*/ 0 h 1013"/>
                          <a:gd name="T2" fmla="*/ 0 w 34"/>
                          <a:gd name="T3" fmla="*/ 0 h 1013"/>
                          <a:gd name="T4" fmla="*/ 0 w 34"/>
                          <a:gd name="T5" fmla="*/ 1 h 1013"/>
                          <a:gd name="T6" fmla="*/ 0 w 34"/>
                          <a:gd name="T7" fmla="*/ 1 h 1013"/>
                          <a:gd name="T8" fmla="*/ 0 w 34"/>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1013">
                            <a:moveTo>
                              <a:pt x="0" y="8"/>
                            </a:moveTo>
                            <a:lnTo>
                              <a:pt x="34" y="0"/>
                            </a:lnTo>
                            <a:lnTo>
                              <a:pt x="34" y="1013"/>
                            </a:lnTo>
                            <a:lnTo>
                              <a:pt x="0" y="1013"/>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4" name="Freeform 135"/>
                      <p:cNvSpPr>
                        <a:spLocks/>
                      </p:cNvSpPr>
                      <p:nvPr/>
                    </p:nvSpPr>
                    <p:spPr bwMode="auto">
                      <a:xfrm>
                        <a:off x="3114" y="2499"/>
                        <a:ext cx="9" cy="240"/>
                      </a:xfrm>
                      <a:custGeom>
                        <a:avLst/>
                        <a:gdLst>
                          <a:gd name="T0" fmla="*/ 0 w 45"/>
                          <a:gd name="T1" fmla="*/ 1 h 960"/>
                          <a:gd name="T2" fmla="*/ 0 w 45"/>
                          <a:gd name="T3" fmla="*/ 0 h 960"/>
                          <a:gd name="T4" fmla="*/ 0 w 45"/>
                          <a:gd name="T5" fmla="*/ 0 h 960"/>
                          <a:gd name="T6" fmla="*/ 0 w 45"/>
                          <a:gd name="T7" fmla="*/ 1 h 960"/>
                          <a:gd name="T8" fmla="*/ 0 w 45"/>
                          <a:gd name="T9" fmla="*/ 1 h 9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60">
                            <a:moveTo>
                              <a:pt x="0" y="960"/>
                            </a:moveTo>
                            <a:lnTo>
                              <a:pt x="0" y="44"/>
                            </a:lnTo>
                            <a:lnTo>
                              <a:pt x="45" y="0"/>
                            </a:lnTo>
                            <a:lnTo>
                              <a:pt x="45" y="960"/>
                            </a:lnTo>
                            <a:lnTo>
                              <a:pt x="0" y="96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626" name="Group 136"/>
                    <p:cNvGrpSpPr>
                      <a:grpSpLocks/>
                    </p:cNvGrpSpPr>
                    <p:nvPr/>
                  </p:nvGrpSpPr>
                  <p:grpSpPr bwMode="auto">
                    <a:xfrm>
                      <a:off x="3033" y="2532"/>
                      <a:ext cx="50" cy="208"/>
                      <a:chOff x="3033" y="2532"/>
                      <a:chExt cx="50" cy="208"/>
                    </a:xfrm>
                  </p:grpSpPr>
                  <p:sp>
                    <p:nvSpPr>
                      <p:cNvPr id="188627" name="Freeform 137"/>
                      <p:cNvSpPr>
                        <a:spLocks/>
                      </p:cNvSpPr>
                      <p:nvPr/>
                    </p:nvSpPr>
                    <p:spPr bwMode="auto">
                      <a:xfrm>
                        <a:off x="3037" y="2532"/>
                        <a:ext cx="46" cy="207"/>
                      </a:xfrm>
                      <a:custGeom>
                        <a:avLst/>
                        <a:gdLst>
                          <a:gd name="T0" fmla="*/ 0 w 232"/>
                          <a:gd name="T1" fmla="*/ 0 h 830"/>
                          <a:gd name="T2" fmla="*/ 0 w 232"/>
                          <a:gd name="T3" fmla="*/ 0 h 830"/>
                          <a:gd name="T4" fmla="*/ 0 w 232"/>
                          <a:gd name="T5" fmla="*/ 0 h 830"/>
                          <a:gd name="T6" fmla="*/ 0 w 232"/>
                          <a:gd name="T7" fmla="*/ 0 h 830"/>
                          <a:gd name="T8" fmla="*/ 0 w 232"/>
                          <a:gd name="T9" fmla="*/ 0 h 830"/>
                          <a:gd name="T10" fmla="*/ 0 w 232"/>
                          <a:gd name="T11" fmla="*/ 0 h 830"/>
                          <a:gd name="T12" fmla="*/ 0 w 232"/>
                          <a:gd name="T13" fmla="*/ 1 h 830"/>
                          <a:gd name="T14" fmla="*/ 0 w 232"/>
                          <a:gd name="T15" fmla="*/ 1 h 830"/>
                          <a:gd name="T16" fmla="*/ 0 w 232"/>
                          <a:gd name="T17" fmla="*/ 1 h 830"/>
                          <a:gd name="T18" fmla="*/ 0 w 232"/>
                          <a:gd name="T19" fmla="*/ 1 h 830"/>
                          <a:gd name="T20" fmla="*/ 0 w 232"/>
                          <a:gd name="T21" fmla="*/ 1 h 830"/>
                          <a:gd name="T22" fmla="*/ 0 w 232"/>
                          <a:gd name="T23" fmla="*/ 1 h 830"/>
                          <a:gd name="T24" fmla="*/ 0 w 232"/>
                          <a:gd name="T25" fmla="*/ 0 h 830"/>
                          <a:gd name="T26" fmla="*/ 0 w 232"/>
                          <a:gd name="T27" fmla="*/ 0 h 8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2" h="830">
                            <a:moveTo>
                              <a:pt x="232" y="66"/>
                            </a:moveTo>
                            <a:lnTo>
                              <a:pt x="106" y="0"/>
                            </a:lnTo>
                            <a:lnTo>
                              <a:pt x="91" y="0"/>
                            </a:lnTo>
                            <a:lnTo>
                              <a:pt x="66" y="3"/>
                            </a:lnTo>
                            <a:lnTo>
                              <a:pt x="24" y="45"/>
                            </a:lnTo>
                            <a:lnTo>
                              <a:pt x="0" y="32"/>
                            </a:lnTo>
                            <a:lnTo>
                              <a:pt x="0" y="829"/>
                            </a:lnTo>
                            <a:lnTo>
                              <a:pt x="35" y="796"/>
                            </a:lnTo>
                            <a:lnTo>
                              <a:pt x="64" y="796"/>
                            </a:lnTo>
                            <a:lnTo>
                              <a:pt x="64" y="830"/>
                            </a:lnTo>
                            <a:lnTo>
                              <a:pt x="93" y="830"/>
                            </a:lnTo>
                            <a:lnTo>
                              <a:pt x="114" y="813"/>
                            </a:lnTo>
                            <a:lnTo>
                              <a:pt x="114" y="108"/>
                            </a:lnTo>
                            <a:lnTo>
                              <a:pt x="232" y="6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28" name="Freeform 138"/>
                      <p:cNvSpPr>
                        <a:spLocks/>
                      </p:cNvSpPr>
                      <p:nvPr/>
                    </p:nvSpPr>
                    <p:spPr bwMode="auto">
                      <a:xfrm>
                        <a:off x="3033" y="2539"/>
                        <a:ext cx="4" cy="200"/>
                      </a:xfrm>
                      <a:custGeom>
                        <a:avLst/>
                        <a:gdLst>
                          <a:gd name="T0" fmla="*/ 0 w 19"/>
                          <a:gd name="T1" fmla="*/ 0 h 797"/>
                          <a:gd name="T2" fmla="*/ 0 w 19"/>
                          <a:gd name="T3" fmla="*/ 1 h 797"/>
                          <a:gd name="T4" fmla="*/ 0 w 19"/>
                          <a:gd name="T5" fmla="*/ 1 h 797"/>
                          <a:gd name="T6" fmla="*/ 0 w 19"/>
                          <a:gd name="T7" fmla="*/ 0 h 797"/>
                          <a:gd name="T8" fmla="*/ 0 w 19"/>
                          <a:gd name="T9" fmla="*/ 0 h 7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97">
                            <a:moveTo>
                              <a:pt x="19" y="0"/>
                            </a:moveTo>
                            <a:lnTo>
                              <a:pt x="19" y="797"/>
                            </a:lnTo>
                            <a:lnTo>
                              <a:pt x="0" y="797"/>
                            </a:lnTo>
                            <a:lnTo>
                              <a:pt x="0" y="5"/>
                            </a:lnTo>
                            <a:lnTo>
                              <a:pt x="19"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29" name="Freeform 139"/>
                      <p:cNvSpPr>
                        <a:spLocks/>
                      </p:cNvSpPr>
                      <p:nvPr/>
                    </p:nvSpPr>
                    <p:spPr bwMode="auto">
                      <a:xfrm>
                        <a:off x="3050" y="2532"/>
                        <a:ext cx="5" cy="208"/>
                      </a:xfrm>
                      <a:custGeom>
                        <a:avLst/>
                        <a:gdLst>
                          <a:gd name="T0" fmla="*/ 0 w 28"/>
                          <a:gd name="T1" fmla="*/ 0 h 832"/>
                          <a:gd name="T2" fmla="*/ 0 w 28"/>
                          <a:gd name="T3" fmla="*/ 0 h 832"/>
                          <a:gd name="T4" fmla="*/ 0 w 28"/>
                          <a:gd name="T5" fmla="*/ 1 h 832"/>
                          <a:gd name="T6" fmla="*/ 0 w 28"/>
                          <a:gd name="T7" fmla="*/ 1 h 832"/>
                          <a:gd name="T8" fmla="*/ 0 w 28"/>
                          <a:gd name="T9" fmla="*/ 0 h 8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832">
                            <a:moveTo>
                              <a:pt x="0" y="4"/>
                            </a:moveTo>
                            <a:lnTo>
                              <a:pt x="28" y="0"/>
                            </a:lnTo>
                            <a:lnTo>
                              <a:pt x="28" y="832"/>
                            </a:lnTo>
                            <a:lnTo>
                              <a:pt x="0" y="832"/>
                            </a:lnTo>
                            <a:lnTo>
                              <a:pt x="0" y="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630" name="Freeform 140"/>
                      <p:cNvSpPr>
                        <a:spLocks/>
                      </p:cNvSpPr>
                      <p:nvPr/>
                    </p:nvSpPr>
                    <p:spPr bwMode="auto">
                      <a:xfrm>
                        <a:off x="3042" y="2536"/>
                        <a:ext cx="8" cy="197"/>
                      </a:xfrm>
                      <a:custGeom>
                        <a:avLst/>
                        <a:gdLst>
                          <a:gd name="T0" fmla="*/ 0 w 40"/>
                          <a:gd name="T1" fmla="*/ 1 h 785"/>
                          <a:gd name="T2" fmla="*/ 0 w 40"/>
                          <a:gd name="T3" fmla="*/ 0 h 785"/>
                          <a:gd name="T4" fmla="*/ 0 w 40"/>
                          <a:gd name="T5" fmla="*/ 0 h 785"/>
                          <a:gd name="T6" fmla="*/ 0 w 40"/>
                          <a:gd name="T7" fmla="*/ 1 h 785"/>
                          <a:gd name="T8" fmla="*/ 0 w 40"/>
                          <a:gd name="T9" fmla="*/ 1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785">
                            <a:moveTo>
                              <a:pt x="0" y="785"/>
                            </a:moveTo>
                            <a:lnTo>
                              <a:pt x="0" y="41"/>
                            </a:lnTo>
                            <a:lnTo>
                              <a:pt x="40" y="0"/>
                            </a:lnTo>
                            <a:lnTo>
                              <a:pt x="40" y="785"/>
                            </a:lnTo>
                            <a:lnTo>
                              <a:pt x="0" y="78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90814" name="Group 141"/>
              <p:cNvGrpSpPr>
                <a:grpSpLocks/>
              </p:cNvGrpSpPr>
              <p:nvPr/>
            </p:nvGrpSpPr>
            <p:grpSpPr bwMode="auto">
              <a:xfrm>
                <a:off x="480" y="2256"/>
                <a:ext cx="726" cy="389"/>
                <a:chOff x="546" y="2289"/>
                <a:chExt cx="708" cy="452"/>
              </a:xfrm>
            </p:grpSpPr>
            <p:grpSp>
              <p:nvGrpSpPr>
                <p:cNvPr id="188516" name="Group 142"/>
                <p:cNvGrpSpPr>
                  <a:grpSpLocks/>
                </p:cNvGrpSpPr>
                <p:nvPr/>
              </p:nvGrpSpPr>
              <p:grpSpPr bwMode="auto">
                <a:xfrm>
                  <a:off x="1071" y="2289"/>
                  <a:ext cx="76" cy="358"/>
                  <a:chOff x="1071" y="2289"/>
                  <a:chExt cx="76" cy="358"/>
                </a:xfrm>
              </p:grpSpPr>
              <p:sp>
                <p:nvSpPr>
                  <p:cNvPr id="188616" name="Freeform 143"/>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88617" name="Freeform 144"/>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188517" name="Group 145"/>
                <p:cNvGrpSpPr>
                  <a:grpSpLocks/>
                </p:cNvGrpSpPr>
                <p:nvPr/>
              </p:nvGrpSpPr>
              <p:grpSpPr bwMode="auto">
                <a:xfrm>
                  <a:off x="1130" y="2574"/>
                  <a:ext cx="124" cy="153"/>
                  <a:chOff x="1130" y="2574"/>
                  <a:chExt cx="124" cy="153"/>
                </a:xfrm>
              </p:grpSpPr>
              <p:grpSp>
                <p:nvGrpSpPr>
                  <p:cNvPr id="188605" name="Group 146"/>
                  <p:cNvGrpSpPr>
                    <a:grpSpLocks/>
                  </p:cNvGrpSpPr>
                  <p:nvPr/>
                </p:nvGrpSpPr>
                <p:grpSpPr bwMode="auto">
                  <a:xfrm>
                    <a:off x="1130" y="2574"/>
                    <a:ext cx="124" cy="153"/>
                    <a:chOff x="1130" y="2574"/>
                    <a:chExt cx="124" cy="153"/>
                  </a:xfrm>
                </p:grpSpPr>
                <p:grpSp>
                  <p:nvGrpSpPr>
                    <p:cNvPr id="188610" name="Group 147"/>
                    <p:cNvGrpSpPr>
                      <a:grpSpLocks/>
                    </p:cNvGrpSpPr>
                    <p:nvPr/>
                  </p:nvGrpSpPr>
                  <p:grpSpPr bwMode="auto">
                    <a:xfrm>
                      <a:off x="1161" y="2574"/>
                      <a:ext cx="35" cy="74"/>
                      <a:chOff x="1161" y="2574"/>
                      <a:chExt cx="35" cy="74"/>
                    </a:xfrm>
                  </p:grpSpPr>
                  <p:sp>
                    <p:nvSpPr>
                      <p:cNvPr id="188614" name="Rectangle 148"/>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615" name="Rectangle 149"/>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88611" name="Group 150"/>
                    <p:cNvGrpSpPr>
                      <a:grpSpLocks/>
                    </p:cNvGrpSpPr>
                    <p:nvPr/>
                  </p:nvGrpSpPr>
                  <p:grpSpPr bwMode="auto">
                    <a:xfrm>
                      <a:off x="1130" y="2644"/>
                      <a:ext cx="124" cy="83"/>
                      <a:chOff x="1130" y="2644"/>
                      <a:chExt cx="124" cy="83"/>
                    </a:xfrm>
                  </p:grpSpPr>
                  <p:sp>
                    <p:nvSpPr>
                      <p:cNvPr id="188612" name="Rectangle 151"/>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613" name="Rectangle 152"/>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88606" name="Group 153"/>
                  <p:cNvGrpSpPr>
                    <a:grpSpLocks/>
                  </p:cNvGrpSpPr>
                  <p:nvPr/>
                </p:nvGrpSpPr>
                <p:grpSpPr bwMode="auto">
                  <a:xfrm>
                    <a:off x="1143" y="2664"/>
                    <a:ext cx="94" cy="50"/>
                    <a:chOff x="1143" y="2664"/>
                    <a:chExt cx="94" cy="50"/>
                  </a:xfrm>
                </p:grpSpPr>
                <p:sp>
                  <p:nvSpPr>
                    <p:cNvPr id="188607" name="Rectangle 154"/>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608" name="Rectangle 155"/>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609" name="Rectangle 156"/>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88518" name="Group 157"/>
                <p:cNvGrpSpPr>
                  <a:grpSpLocks/>
                </p:cNvGrpSpPr>
                <p:nvPr/>
              </p:nvGrpSpPr>
              <p:grpSpPr bwMode="auto">
                <a:xfrm>
                  <a:off x="546" y="2618"/>
                  <a:ext cx="124" cy="109"/>
                  <a:chOff x="546" y="2618"/>
                  <a:chExt cx="124" cy="109"/>
                </a:xfrm>
              </p:grpSpPr>
              <p:grpSp>
                <p:nvGrpSpPr>
                  <p:cNvPr id="188596" name="Group 158"/>
                  <p:cNvGrpSpPr>
                    <a:grpSpLocks/>
                  </p:cNvGrpSpPr>
                  <p:nvPr/>
                </p:nvGrpSpPr>
                <p:grpSpPr bwMode="auto">
                  <a:xfrm>
                    <a:off x="546" y="2618"/>
                    <a:ext cx="124" cy="109"/>
                    <a:chOff x="546" y="2618"/>
                    <a:chExt cx="124" cy="109"/>
                  </a:xfrm>
                </p:grpSpPr>
                <p:sp>
                  <p:nvSpPr>
                    <p:cNvPr id="188601" name="Rectangle 159"/>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188602" name="Group 160"/>
                    <p:cNvGrpSpPr>
                      <a:grpSpLocks/>
                    </p:cNvGrpSpPr>
                    <p:nvPr/>
                  </p:nvGrpSpPr>
                  <p:grpSpPr bwMode="auto">
                    <a:xfrm>
                      <a:off x="546" y="2644"/>
                      <a:ext cx="124" cy="83"/>
                      <a:chOff x="546" y="2644"/>
                      <a:chExt cx="124" cy="83"/>
                    </a:xfrm>
                  </p:grpSpPr>
                  <p:sp>
                    <p:nvSpPr>
                      <p:cNvPr id="188603" name="Rectangle 161"/>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604" name="Rectangle 162"/>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88597" name="Group 163"/>
                  <p:cNvGrpSpPr>
                    <a:grpSpLocks/>
                  </p:cNvGrpSpPr>
                  <p:nvPr/>
                </p:nvGrpSpPr>
                <p:grpSpPr bwMode="auto">
                  <a:xfrm>
                    <a:off x="558" y="2664"/>
                    <a:ext cx="98" cy="50"/>
                    <a:chOff x="558" y="2664"/>
                    <a:chExt cx="98" cy="50"/>
                  </a:xfrm>
                </p:grpSpPr>
                <p:sp>
                  <p:nvSpPr>
                    <p:cNvPr id="188598" name="Rectangle 164"/>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599" name="Rectangle 165"/>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600" name="Rectangle 166"/>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88519" name="Group 167"/>
                <p:cNvGrpSpPr>
                  <a:grpSpLocks/>
                </p:cNvGrpSpPr>
                <p:nvPr/>
              </p:nvGrpSpPr>
              <p:grpSpPr bwMode="auto">
                <a:xfrm>
                  <a:off x="654" y="2479"/>
                  <a:ext cx="488" cy="262"/>
                  <a:chOff x="654" y="2479"/>
                  <a:chExt cx="488" cy="262"/>
                </a:xfrm>
              </p:grpSpPr>
              <p:grpSp>
                <p:nvGrpSpPr>
                  <p:cNvPr id="188520" name="Group 168"/>
                  <p:cNvGrpSpPr>
                    <a:grpSpLocks/>
                  </p:cNvGrpSpPr>
                  <p:nvPr/>
                </p:nvGrpSpPr>
                <p:grpSpPr bwMode="auto">
                  <a:xfrm>
                    <a:off x="654" y="2479"/>
                    <a:ext cx="488" cy="262"/>
                    <a:chOff x="654" y="2479"/>
                    <a:chExt cx="488" cy="262"/>
                  </a:xfrm>
                </p:grpSpPr>
                <p:sp>
                  <p:nvSpPr>
                    <p:cNvPr id="188591" name="Rectangle 169"/>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592" name="Rectangle 170"/>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93" name="Rectangle 171"/>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94" name="Rectangle 172"/>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88595" name="Rectangle 173"/>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88521" name="Group 174"/>
                  <p:cNvGrpSpPr>
                    <a:grpSpLocks/>
                  </p:cNvGrpSpPr>
                  <p:nvPr/>
                </p:nvGrpSpPr>
                <p:grpSpPr bwMode="auto">
                  <a:xfrm>
                    <a:off x="670" y="2542"/>
                    <a:ext cx="449" cy="178"/>
                    <a:chOff x="670" y="2542"/>
                    <a:chExt cx="449" cy="178"/>
                  </a:xfrm>
                </p:grpSpPr>
                <p:grpSp>
                  <p:nvGrpSpPr>
                    <p:cNvPr id="188526" name="Group 175"/>
                    <p:cNvGrpSpPr>
                      <a:grpSpLocks/>
                    </p:cNvGrpSpPr>
                    <p:nvPr/>
                  </p:nvGrpSpPr>
                  <p:grpSpPr bwMode="auto">
                    <a:xfrm>
                      <a:off x="736" y="2649"/>
                      <a:ext cx="57" cy="71"/>
                      <a:chOff x="736" y="2649"/>
                      <a:chExt cx="57" cy="71"/>
                    </a:xfrm>
                  </p:grpSpPr>
                  <p:sp>
                    <p:nvSpPr>
                      <p:cNvPr id="188587" name="Rectangle 176"/>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8" name="Rectangle 177"/>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9" name="Line 178"/>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90" name="Line 179"/>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27" name="Group 180"/>
                    <p:cNvGrpSpPr>
                      <a:grpSpLocks/>
                    </p:cNvGrpSpPr>
                    <p:nvPr/>
                  </p:nvGrpSpPr>
                  <p:grpSpPr bwMode="auto">
                    <a:xfrm>
                      <a:off x="801" y="2649"/>
                      <a:ext cx="57" cy="71"/>
                      <a:chOff x="801" y="2649"/>
                      <a:chExt cx="57" cy="71"/>
                    </a:xfrm>
                  </p:grpSpPr>
                  <p:sp>
                    <p:nvSpPr>
                      <p:cNvPr id="188583" name="Rectangle 181"/>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4" name="Rectangle 182"/>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5" name="Line 183"/>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86" name="Line 184"/>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28" name="Group 185"/>
                    <p:cNvGrpSpPr>
                      <a:grpSpLocks/>
                    </p:cNvGrpSpPr>
                    <p:nvPr/>
                  </p:nvGrpSpPr>
                  <p:grpSpPr bwMode="auto">
                    <a:xfrm>
                      <a:off x="1061" y="2649"/>
                      <a:ext cx="57" cy="71"/>
                      <a:chOff x="1061" y="2649"/>
                      <a:chExt cx="57" cy="71"/>
                    </a:xfrm>
                  </p:grpSpPr>
                  <p:sp>
                    <p:nvSpPr>
                      <p:cNvPr id="188579" name="Rectangle 186"/>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0" name="Rectangle 187"/>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81" name="Line 188"/>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82" name="Line 189"/>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29" name="Group 190"/>
                    <p:cNvGrpSpPr>
                      <a:grpSpLocks/>
                    </p:cNvGrpSpPr>
                    <p:nvPr/>
                  </p:nvGrpSpPr>
                  <p:grpSpPr bwMode="auto">
                    <a:xfrm>
                      <a:off x="670" y="2649"/>
                      <a:ext cx="58" cy="71"/>
                      <a:chOff x="670" y="2649"/>
                      <a:chExt cx="58" cy="71"/>
                    </a:xfrm>
                  </p:grpSpPr>
                  <p:sp>
                    <p:nvSpPr>
                      <p:cNvPr id="188575" name="Rectangle 191"/>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76" name="Rectangle 192"/>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77" name="Line 193"/>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78" name="Line 194"/>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0" name="Group 195"/>
                    <p:cNvGrpSpPr>
                      <a:grpSpLocks/>
                    </p:cNvGrpSpPr>
                    <p:nvPr/>
                  </p:nvGrpSpPr>
                  <p:grpSpPr bwMode="auto">
                    <a:xfrm>
                      <a:off x="867" y="2542"/>
                      <a:ext cx="58" cy="71"/>
                      <a:chOff x="867" y="2542"/>
                      <a:chExt cx="58" cy="71"/>
                    </a:xfrm>
                  </p:grpSpPr>
                  <p:sp>
                    <p:nvSpPr>
                      <p:cNvPr id="188571" name="Rectangle 196"/>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72" name="Rectangle 197"/>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73" name="Line 198"/>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74" name="Line 199"/>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1" name="Group 200"/>
                    <p:cNvGrpSpPr>
                      <a:grpSpLocks/>
                    </p:cNvGrpSpPr>
                    <p:nvPr/>
                  </p:nvGrpSpPr>
                  <p:grpSpPr bwMode="auto">
                    <a:xfrm>
                      <a:off x="931" y="2649"/>
                      <a:ext cx="57" cy="71"/>
                      <a:chOff x="931" y="2649"/>
                      <a:chExt cx="57" cy="71"/>
                    </a:xfrm>
                  </p:grpSpPr>
                  <p:sp>
                    <p:nvSpPr>
                      <p:cNvPr id="188567" name="Rectangle 201"/>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8" name="Rectangle 202"/>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9" name="Line 203"/>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70" name="Line 204"/>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2" name="Group 205"/>
                    <p:cNvGrpSpPr>
                      <a:grpSpLocks/>
                    </p:cNvGrpSpPr>
                    <p:nvPr/>
                  </p:nvGrpSpPr>
                  <p:grpSpPr bwMode="auto">
                    <a:xfrm>
                      <a:off x="996" y="2649"/>
                      <a:ext cx="57" cy="71"/>
                      <a:chOff x="996" y="2649"/>
                      <a:chExt cx="57" cy="71"/>
                    </a:xfrm>
                  </p:grpSpPr>
                  <p:sp>
                    <p:nvSpPr>
                      <p:cNvPr id="188563" name="Rectangle 206"/>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4" name="Rectangle 207"/>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5" name="Line 208"/>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66" name="Line 209"/>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3" name="Group 210"/>
                    <p:cNvGrpSpPr>
                      <a:grpSpLocks/>
                    </p:cNvGrpSpPr>
                    <p:nvPr/>
                  </p:nvGrpSpPr>
                  <p:grpSpPr bwMode="auto">
                    <a:xfrm>
                      <a:off x="736" y="2542"/>
                      <a:ext cx="58" cy="71"/>
                      <a:chOff x="736" y="2542"/>
                      <a:chExt cx="58" cy="71"/>
                    </a:xfrm>
                  </p:grpSpPr>
                  <p:sp>
                    <p:nvSpPr>
                      <p:cNvPr id="188559" name="Rectangle 211"/>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0" name="Rectangle 212"/>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61" name="Line 213"/>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62" name="Line 214"/>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4" name="Group 215"/>
                    <p:cNvGrpSpPr>
                      <a:grpSpLocks/>
                    </p:cNvGrpSpPr>
                    <p:nvPr/>
                  </p:nvGrpSpPr>
                  <p:grpSpPr bwMode="auto">
                    <a:xfrm>
                      <a:off x="802" y="2542"/>
                      <a:ext cx="57" cy="71"/>
                      <a:chOff x="802" y="2542"/>
                      <a:chExt cx="57" cy="71"/>
                    </a:xfrm>
                  </p:grpSpPr>
                  <p:sp>
                    <p:nvSpPr>
                      <p:cNvPr id="188555" name="Rectangle 216"/>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56" name="Rectangle 217"/>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57" name="Line 218"/>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58" name="Line 219"/>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5" name="Group 220"/>
                    <p:cNvGrpSpPr>
                      <a:grpSpLocks/>
                    </p:cNvGrpSpPr>
                    <p:nvPr/>
                  </p:nvGrpSpPr>
                  <p:grpSpPr bwMode="auto">
                    <a:xfrm>
                      <a:off x="1061" y="2542"/>
                      <a:ext cx="58" cy="71"/>
                      <a:chOff x="1061" y="2542"/>
                      <a:chExt cx="58" cy="71"/>
                    </a:xfrm>
                  </p:grpSpPr>
                  <p:sp>
                    <p:nvSpPr>
                      <p:cNvPr id="188551" name="Rectangle 221"/>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52" name="Rectangle 222"/>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53" name="Line 223"/>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54" name="Line 224"/>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6" name="Group 225"/>
                    <p:cNvGrpSpPr>
                      <a:grpSpLocks/>
                    </p:cNvGrpSpPr>
                    <p:nvPr/>
                  </p:nvGrpSpPr>
                  <p:grpSpPr bwMode="auto">
                    <a:xfrm>
                      <a:off x="671" y="2542"/>
                      <a:ext cx="58" cy="71"/>
                      <a:chOff x="671" y="2542"/>
                      <a:chExt cx="58" cy="71"/>
                    </a:xfrm>
                  </p:grpSpPr>
                  <p:sp>
                    <p:nvSpPr>
                      <p:cNvPr id="188547" name="Rectangle 226"/>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8" name="Rectangle 227"/>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9" name="Line 228"/>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50" name="Line 229"/>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7" name="Group 230"/>
                    <p:cNvGrpSpPr>
                      <a:grpSpLocks/>
                    </p:cNvGrpSpPr>
                    <p:nvPr/>
                  </p:nvGrpSpPr>
                  <p:grpSpPr bwMode="auto">
                    <a:xfrm>
                      <a:off x="931" y="2542"/>
                      <a:ext cx="58" cy="71"/>
                      <a:chOff x="931" y="2542"/>
                      <a:chExt cx="58" cy="71"/>
                    </a:xfrm>
                  </p:grpSpPr>
                  <p:sp>
                    <p:nvSpPr>
                      <p:cNvPr id="188543" name="Rectangle 231"/>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4" name="Rectangle 232"/>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5" name="Line 233"/>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46" name="Line 234"/>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188538" name="Group 235"/>
                    <p:cNvGrpSpPr>
                      <a:grpSpLocks/>
                    </p:cNvGrpSpPr>
                    <p:nvPr/>
                  </p:nvGrpSpPr>
                  <p:grpSpPr bwMode="auto">
                    <a:xfrm>
                      <a:off x="997" y="2542"/>
                      <a:ext cx="57" cy="71"/>
                      <a:chOff x="997" y="2542"/>
                      <a:chExt cx="57" cy="71"/>
                    </a:xfrm>
                  </p:grpSpPr>
                  <p:sp>
                    <p:nvSpPr>
                      <p:cNvPr id="188539" name="Rectangle 236"/>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0" name="Rectangle 237"/>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41" name="Line 238"/>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188542" name="Line 239"/>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188522" name="Group 240"/>
                  <p:cNvGrpSpPr>
                    <a:grpSpLocks/>
                  </p:cNvGrpSpPr>
                  <p:nvPr/>
                </p:nvGrpSpPr>
                <p:grpSpPr bwMode="auto">
                  <a:xfrm>
                    <a:off x="868" y="2643"/>
                    <a:ext cx="54" cy="97"/>
                    <a:chOff x="868" y="2643"/>
                    <a:chExt cx="54" cy="97"/>
                  </a:xfrm>
                </p:grpSpPr>
                <p:sp>
                  <p:nvSpPr>
                    <p:cNvPr id="188523" name="Rectangle 241"/>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24" name="Rectangle 242"/>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88525" name="Oval 243"/>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90815" name="Group 244"/>
              <p:cNvGrpSpPr>
                <a:grpSpLocks/>
              </p:cNvGrpSpPr>
              <p:nvPr/>
            </p:nvGrpSpPr>
            <p:grpSpPr bwMode="auto">
              <a:xfrm>
                <a:off x="4848" y="2160"/>
                <a:ext cx="450" cy="442"/>
                <a:chOff x="4779" y="2206"/>
                <a:chExt cx="567" cy="540"/>
              </a:xfrm>
            </p:grpSpPr>
            <p:grpSp>
              <p:nvGrpSpPr>
                <p:cNvPr id="91038" name="Group 245"/>
                <p:cNvGrpSpPr>
                  <a:grpSpLocks/>
                </p:cNvGrpSpPr>
                <p:nvPr/>
              </p:nvGrpSpPr>
              <p:grpSpPr bwMode="auto">
                <a:xfrm>
                  <a:off x="4986" y="2206"/>
                  <a:ext cx="218" cy="537"/>
                  <a:chOff x="4986" y="2206"/>
                  <a:chExt cx="218" cy="537"/>
                </a:xfrm>
              </p:grpSpPr>
              <p:grpSp>
                <p:nvGrpSpPr>
                  <p:cNvPr id="188458" name="Group 246"/>
                  <p:cNvGrpSpPr>
                    <a:grpSpLocks/>
                  </p:cNvGrpSpPr>
                  <p:nvPr/>
                </p:nvGrpSpPr>
                <p:grpSpPr bwMode="auto">
                  <a:xfrm>
                    <a:off x="4986" y="2302"/>
                    <a:ext cx="218" cy="441"/>
                    <a:chOff x="4986" y="2302"/>
                    <a:chExt cx="218" cy="441"/>
                  </a:xfrm>
                </p:grpSpPr>
                <p:grpSp>
                  <p:nvGrpSpPr>
                    <p:cNvPr id="188498" name="Group 247"/>
                    <p:cNvGrpSpPr>
                      <a:grpSpLocks/>
                    </p:cNvGrpSpPr>
                    <p:nvPr/>
                  </p:nvGrpSpPr>
                  <p:grpSpPr bwMode="auto">
                    <a:xfrm>
                      <a:off x="5060" y="2303"/>
                      <a:ext cx="86" cy="275"/>
                      <a:chOff x="5060" y="2303"/>
                      <a:chExt cx="86" cy="275"/>
                    </a:xfrm>
                  </p:grpSpPr>
                  <p:sp>
                    <p:nvSpPr>
                      <p:cNvPr id="188511" name="Freeform 248"/>
                      <p:cNvSpPr>
                        <a:spLocks/>
                      </p:cNvSpPr>
                      <p:nvPr/>
                    </p:nvSpPr>
                    <p:spPr bwMode="auto">
                      <a:xfrm>
                        <a:off x="5060" y="2315"/>
                        <a:ext cx="86" cy="248"/>
                      </a:xfrm>
                      <a:custGeom>
                        <a:avLst/>
                        <a:gdLst>
                          <a:gd name="T0" fmla="*/ 0 w 514"/>
                          <a:gd name="T1" fmla="*/ 0 h 1240"/>
                          <a:gd name="T2" fmla="*/ 0 w 514"/>
                          <a:gd name="T3" fmla="*/ 0 h 1240"/>
                          <a:gd name="T4" fmla="*/ 0 w 514"/>
                          <a:gd name="T5" fmla="*/ 0 h 1240"/>
                          <a:gd name="T6" fmla="*/ 0 w 514"/>
                          <a:gd name="T7" fmla="*/ 0 h 1240"/>
                          <a:gd name="T8" fmla="*/ 0 w 514"/>
                          <a:gd name="T9" fmla="*/ 0 h 1240"/>
                          <a:gd name="T10" fmla="*/ 0 w 514"/>
                          <a:gd name="T11" fmla="*/ 0 h 1240"/>
                          <a:gd name="T12" fmla="*/ 0 w 514"/>
                          <a:gd name="T13" fmla="*/ 0 h 1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4" h="1240">
                            <a:moveTo>
                              <a:pt x="0" y="0"/>
                            </a:moveTo>
                            <a:lnTo>
                              <a:pt x="54" y="580"/>
                            </a:lnTo>
                            <a:lnTo>
                              <a:pt x="90" y="1240"/>
                            </a:lnTo>
                            <a:lnTo>
                              <a:pt x="514" y="1240"/>
                            </a:lnTo>
                            <a:lnTo>
                              <a:pt x="456" y="230"/>
                            </a:lnTo>
                            <a:lnTo>
                              <a:pt x="399" y="0"/>
                            </a:lnTo>
                            <a:lnTo>
                              <a:pt x="0"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12" name="Freeform 249"/>
                      <p:cNvSpPr>
                        <a:spLocks/>
                      </p:cNvSpPr>
                      <p:nvPr/>
                    </p:nvSpPr>
                    <p:spPr bwMode="auto">
                      <a:xfrm>
                        <a:off x="5119" y="2316"/>
                        <a:ext cx="20" cy="217"/>
                      </a:xfrm>
                      <a:custGeom>
                        <a:avLst/>
                        <a:gdLst>
                          <a:gd name="T0" fmla="*/ 0 w 121"/>
                          <a:gd name="T1" fmla="*/ 0 h 1084"/>
                          <a:gd name="T2" fmla="*/ 0 w 121"/>
                          <a:gd name="T3" fmla="*/ 0 h 1084"/>
                          <a:gd name="T4" fmla="*/ 0 w 121"/>
                          <a:gd name="T5" fmla="*/ 0 h 1084"/>
                          <a:gd name="T6" fmla="*/ 0 w 121"/>
                          <a:gd name="T7" fmla="*/ 0 h 1084"/>
                          <a:gd name="T8" fmla="*/ 0 w 121"/>
                          <a:gd name="T9" fmla="*/ 0 h 1084"/>
                          <a:gd name="T10" fmla="*/ 0 w 121"/>
                          <a:gd name="T11" fmla="*/ 0 h 1084"/>
                          <a:gd name="T12" fmla="*/ 0 w 121"/>
                          <a:gd name="T13" fmla="*/ 0 h 1084"/>
                          <a:gd name="T14" fmla="*/ 0 w 121"/>
                          <a:gd name="T15" fmla="*/ 0 h 1084"/>
                          <a:gd name="T16" fmla="*/ 0 w 121"/>
                          <a:gd name="T17" fmla="*/ 0 h 1084"/>
                          <a:gd name="T18" fmla="*/ 0 w 121"/>
                          <a:gd name="T19" fmla="*/ 0 h 1084"/>
                          <a:gd name="T20" fmla="*/ 0 w 121"/>
                          <a:gd name="T21" fmla="*/ 0 h 1084"/>
                          <a:gd name="T22" fmla="*/ 0 w 121"/>
                          <a:gd name="T23" fmla="*/ 0 h 1084"/>
                          <a:gd name="T24" fmla="*/ 0 w 121"/>
                          <a:gd name="T25" fmla="*/ 0 h 1084"/>
                          <a:gd name="T26" fmla="*/ 0 w 121"/>
                          <a:gd name="T27" fmla="*/ 0 h 1084"/>
                          <a:gd name="T28" fmla="*/ 0 w 121"/>
                          <a:gd name="T29" fmla="*/ 0 h 1084"/>
                          <a:gd name="T30" fmla="*/ 0 w 121"/>
                          <a:gd name="T31" fmla="*/ 0 h 1084"/>
                          <a:gd name="T32" fmla="*/ 0 w 121"/>
                          <a:gd name="T33" fmla="*/ 0 h 1084"/>
                          <a:gd name="T34" fmla="*/ 0 w 121"/>
                          <a:gd name="T35" fmla="*/ 0 h 10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1" h="1084">
                            <a:moveTo>
                              <a:pt x="0" y="200"/>
                            </a:moveTo>
                            <a:lnTo>
                              <a:pt x="41" y="335"/>
                            </a:lnTo>
                            <a:lnTo>
                              <a:pt x="52" y="390"/>
                            </a:lnTo>
                            <a:lnTo>
                              <a:pt x="55" y="472"/>
                            </a:lnTo>
                            <a:lnTo>
                              <a:pt x="59" y="575"/>
                            </a:lnTo>
                            <a:lnTo>
                              <a:pt x="66" y="615"/>
                            </a:lnTo>
                            <a:lnTo>
                              <a:pt x="77" y="652"/>
                            </a:lnTo>
                            <a:lnTo>
                              <a:pt x="80" y="708"/>
                            </a:lnTo>
                            <a:lnTo>
                              <a:pt x="84" y="833"/>
                            </a:lnTo>
                            <a:lnTo>
                              <a:pt x="87" y="870"/>
                            </a:lnTo>
                            <a:lnTo>
                              <a:pt x="96" y="922"/>
                            </a:lnTo>
                            <a:lnTo>
                              <a:pt x="106" y="989"/>
                            </a:lnTo>
                            <a:lnTo>
                              <a:pt x="121" y="1084"/>
                            </a:lnTo>
                            <a:lnTo>
                              <a:pt x="106" y="502"/>
                            </a:lnTo>
                            <a:lnTo>
                              <a:pt x="80" y="196"/>
                            </a:lnTo>
                            <a:lnTo>
                              <a:pt x="69" y="74"/>
                            </a:lnTo>
                            <a:lnTo>
                              <a:pt x="44" y="0"/>
                            </a:lnTo>
                            <a:lnTo>
                              <a:pt x="0" y="20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13" name="Freeform 250"/>
                      <p:cNvSpPr>
                        <a:spLocks/>
                      </p:cNvSpPr>
                      <p:nvPr/>
                    </p:nvSpPr>
                    <p:spPr bwMode="auto">
                      <a:xfrm>
                        <a:off x="5092" y="2344"/>
                        <a:ext cx="38" cy="234"/>
                      </a:xfrm>
                      <a:custGeom>
                        <a:avLst/>
                        <a:gdLst>
                          <a:gd name="T0" fmla="*/ 0 w 227"/>
                          <a:gd name="T1" fmla="*/ 0 h 1166"/>
                          <a:gd name="T2" fmla="*/ 0 w 227"/>
                          <a:gd name="T3" fmla="*/ 0 h 1166"/>
                          <a:gd name="T4" fmla="*/ 0 w 227"/>
                          <a:gd name="T5" fmla="*/ 0 h 1166"/>
                          <a:gd name="T6" fmla="*/ 0 w 227"/>
                          <a:gd name="T7" fmla="*/ 0 h 1166"/>
                          <a:gd name="T8" fmla="*/ 0 w 227"/>
                          <a:gd name="T9" fmla="*/ 0 h 1166"/>
                          <a:gd name="T10" fmla="*/ 0 w 227"/>
                          <a:gd name="T11" fmla="*/ 0 h 1166"/>
                          <a:gd name="T12" fmla="*/ 0 w 227"/>
                          <a:gd name="T13" fmla="*/ 0 h 1166"/>
                          <a:gd name="T14" fmla="*/ 0 w 227"/>
                          <a:gd name="T15" fmla="*/ 0 h 1166"/>
                          <a:gd name="T16" fmla="*/ 0 w 227"/>
                          <a:gd name="T17" fmla="*/ 0 h 1166"/>
                          <a:gd name="T18" fmla="*/ 0 w 227"/>
                          <a:gd name="T19" fmla="*/ 0 h 1166"/>
                          <a:gd name="T20" fmla="*/ 0 w 227"/>
                          <a:gd name="T21" fmla="*/ 0 h 1166"/>
                          <a:gd name="T22" fmla="*/ 0 w 227"/>
                          <a:gd name="T23" fmla="*/ 0 h 1166"/>
                          <a:gd name="T24" fmla="*/ 0 w 227"/>
                          <a:gd name="T25" fmla="*/ 0 h 1166"/>
                          <a:gd name="T26" fmla="*/ 0 w 227"/>
                          <a:gd name="T27" fmla="*/ 0 h 1166"/>
                          <a:gd name="T28" fmla="*/ 0 w 227"/>
                          <a:gd name="T29" fmla="*/ 0 h 11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7" h="1166">
                            <a:moveTo>
                              <a:pt x="0" y="52"/>
                            </a:moveTo>
                            <a:lnTo>
                              <a:pt x="50" y="137"/>
                            </a:lnTo>
                            <a:lnTo>
                              <a:pt x="36" y="717"/>
                            </a:lnTo>
                            <a:lnTo>
                              <a:pt x="32" y="976"/>
                            </a:lnTo>
                            <a:lnTo>
                              <a:pt x="43" y="1069"/>
                            </a:lnTo>
                            <a:lnTo>
                              <a:pt x="151" y="1166"/>
                            </a:lnTo>
                            <a:lnTo>
                              <a:pt x="227" y="1036"/>
                            </a:lnTo>
                            <a:lnTo>
                              <a:pt x="177" y="661"/>
                            </a:lnTo>
                            <a:lnTo>
                              <a:pt x="147" y="441"/>
                            </a:lnTo>
                            <a:lnTo>
                              <a:pt x="109" y="185"/>
                            </a:lnTo>
                            <a:lnTo>
                              <a:pt x="98" y="119"/>
                            </a:lnTo>
                            <a:lnTo>
                              <a:pt x="147" y="41"/>
                            </a:lnTo>
                            <a:lnTo>
                              <a:pt x="129" y="4"/>
                            </a:lnTo>
                            <a:lnTo>
                              <a:pt x="66" y="0"/>
                            </a:lnTo>
                            <a:lnTo>
                              <a:pt x="0" y="52"/>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14" name="Freeform 251"/>
                      <p:cNvSpPr>
                        <a:spLocks/>
                      </p:cNvSpPr>
                      <p:nvPr/>
                    </p:nvSpPr>
                    <p:spPr bwMode="auto">
                      <a:xfrm>
                        <a:off x="5064" y="2305"/>
                        <a:ext cx="59" cy="74"/>
                      </a:xfrm>
                      <a:custGeom>
                        <a:avLst/>
                        <a:gdLst>
                          <a:gd name="T0" fmla="*/ 0 w 355"/>
                          <a:gd name="T1" fmla="*/ 0 h 372"/>
                          <a:gd name="T2" fmla="*/ 0 w 355"/>
                          <a:gd name="T3" fmla="*/ 0 h 372"/>
                          <a:gd name="T4" fmla="*/ 0 w 355"/>
                          <a:gd name="T5" fmla="*/ 0 h 372"/>
                          <a:gd name="T6" fmla="*/ 0 w 355"/>
                          <a:gd name="T7" fmla="*/ 0 h 372"/>
                          <a:gd name="T8" fmla="*/ 0 w 355"/>
                          <a:gd name="T9" fmla="*/ 0 h 372"/>
                          <a:gd name="T10" fmla="*/ 0 w 355"/>
                          <a:gd name="T11" fmla="*/ 0 h 372"/>
                          <a:gd name="T12" fmla="*/ 0 w 355"/>
                          <a:gd name="T13" fmla="*/ 0 h 372"/>
                          <a:gd name="T14" fmla="*/ 0 w 355"/>
                          <a:gd name="T15" fmla="*/ 0 h 372"/>
                          <a:gd name="T16" fmla="*/ 0 w 355"/>
                          <a:gd name="T17" fmla="*/ 0 h 372"/>
                          <a:gd name="T18" fmla="*/ 0 w 355"/>
                          <a:gd name="T19" fmla="*/ 0 h 372"/>
                          <a:gd name="T20" fmla="*/ 0 w 355"/>
                          <a:gd name="T21" fmla="*/ 0 h 372"/>
                          <a:gd name="T22" fmla="*/ 0 w 355"/>
                          <a:gd name="T23" fmla="*/ 0 h 372"/>
                          <a:gd name="T24" fmla="*/ 0 w 355"/>
                          <a:gd name="T25" fmla="*/ 0 h 372"/>
                          <a:gd name="T26" fmla="*/ 0 w 355"/>
                          <a:gd name="T27" fmla="*/ 0 h 372"/>
                          <a:gd name="T28" fmla="*/ 0 w 355"/>
                          <a:gd name="T29" fmla="*/ 0 h 372"/>
                          <a:gd name="T30" fmla="*/ 0 w 355"/>
                          <a:gd name="T31" fmla="*/ 0 h 372"/>
                          <a:gd name="T32" fmla="*/ 0 w 355"/>
                          <a:gd name="T33" fmla="*/ 0 h 372"/>
                          <a:gd name="T34" fmla="*/ 0 w 355"/>
                          <a:gd name="T35" fmla="*/ 0 h 372"/>
                          <a:gd name="T36" fmla="*/ 0 w 355"/>
                          <a:gd name="T37" fmla="*/ 0 h 372"/>
                          <a:gd name="T38" fmla="*/ 0 w 355"/>
                          <a:gd name="T39" fmla="*/ 0 h 372"/>
                          <a:gd name="T40" fmla="*/ 0 w 355"/>
                          <a:gd name="T41" fmla="*/ 0 h 372"/>
                          <a:gd name="T42" fmla="*/ 0 w 355"/>
                          <a:gd name="T43" fmla="*/ 0 h 372"/>
                          <a:gd name="T44" fmla="*/ 0 w 355"/>
                          <a:gd name="T45" fmla="*/ 0 h 372"/>
                          <a:gd name="T46" fmla="*/ 0 w 355"/>
                          <a:gd name="T47" fmla="*/ 0 h 372"/>
                          <a:gd name="T48" fmla="*/ 0 w 355"/>
                          <a:gd name="T49" fmla="*/ 0 h 372"/>
                          <a:gd name="T50" fmla="*/ 0 w 355"/>
                          <a:gd name="T51" fmla="*/ 0 h 372"/>
                          <a:gd name="T52" fmla="*/ 0 w 355"/>
                          <a:gd name="T53" fmla="*/ 0 h 372"/>
                          <a:gd name="T54" fmla="*/ 0 w 355"/>
                          <a:gd name="T55" fmla="*/ 0 h 372"/>
                          <a:gd name="T56" fmla="*/ 0 w 355"/>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2">
                            <a:moveTo>
                              <a:pt x="3" y="0"/>
                            </a:moveTo>
                            <a:lnTo>
                              <a:pt x="14" y="34"/>
                            </a:lnTo>
                            <a:lnTo>
                              <a:pt x="21" y="47"/>
                            </a:lnTo>
                            <a:lnTo>
                              <a:pt x="36" y="72"/>
                            </a:lnTo>
                            <a:lnTo>
                              <a:pt x="49" y="92"/>
                            </a:lnTo>
                            <a:lnTo>
                              <a:pt x="64" y="108"/>
                            </a:lnTo>
                            <a:lnTo>
                              <a:pt x="86" y="131"/>
                            </a:lnTo>
                            <a:lnTo>
                              <a:pt x="114" y="152"/>
                            </a:lnTo>
                            <a:lnTo>
                              <a:pt x="142" y="173"/>
                            </a:lnTo>
                            <a:lnTo>
                              <a:pt x="168" y="187"/>
                            </a:lnTo>
                            <a:lnTo>
                              <a:pt x="199" y="199"/>
                            </a:lnTo>
                            <a:lnTo>
                              <a:pt x="228" y="202"/>
                            </a:lnTo>
                            <a:lnTo>
                              <a:pt x="259" y="202"/>
                            </a:lnTo>
                            <a:lnTo>
                              <a:pt x="278" y="189"/>
                            </a:lnTo>
                            <a:lnTo>
                              <a:pt x="296" y="176"/>
                            </a:lnTo>
                            <a:lnTo>
                              <a:pt x="313" y="150"/>
                            </a:lnTo>
                            <a:lnTo>
                              <a:pt x="330" y="124"/>
                            </a:lnTo>
                            <a:lnTo>
                              <a:pt x="340" y="102"/>
                            </a:lnTo>
                            <a:lnTo>
                              <a:pt x="346" y="60"/>
                            </a:lnTo>
                            <a:lnTo>
                              <a:pt x="353" y="48"/>
                            </a:lnTo>
                            <a:lnTo>
                              <a:pt x="355" y="116"/>
                            </a:lnTo>
                            <a:lnTo>
                              <a:pt x="341" y="346"/>
                            </a:lnTo>
                            <a:lnTo>
                              <a:pt x="241" y="214"/>
                            </a:lnTo>
                            <a:lnTo>
                              <a:pt x="230" y="214"/>
                            </a:lnTo>
                            <a:lnTo>
                              <a:pt x="130" y="314"/>
                            </a:lnTo>
                            <a:lnTo>
                              <a:pt x="73" y="372"/>
                            </a:lnTo>
                            <a:lnTo>
                              <a:pt x="18" y="186"/>
                            </a:lnTo>
                            <a:lnTo>
                              <a:pt x="0" y="113"/>
                            </a:lnTo>
                            <a:lnTo>
                              <a:pt x="3"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15" name="Freeform 252"/>
                      <p:cNvSpPr>
                        <a:spLocks/>
                      </p:cNvSpPr>
                      <p:nvPr/>
                    </p:nvSpPr>
                    <p:spPr bwMode="auto">
                      <a:xfrm>
                        <a:off x="5066" y="2303"/>
                        <a:ext cx="59" cy="75"/>
                      </a:xfrm>
                      <a:custGeom>
                        <a:avLst/>
                        <a:gdLst>
                          <a:gd name="T0" fmla="*/ 0 w 355"/>
                          <a:gd name="T1" fmla="*/ 0 h 373"/>
                          <a:gd name="T2" fmla="*/ 0 w 355"/>
                          <a:gd name="T3" fmla="*/ 0 h 373"/>
                          <a:gd name="T4" fmla="*/ 0 w 355"/>
                          <a:gd name="T5" fmla="*/ 0 h 373"/>
                          <a:gd name="T6" fmla="*/ 0 w 355"/>
                          <a:gd name="T7" fmla="*/ 0 h 373"/>
                          <a:gd name="T8" fmla="*/ 0 w 355"/>
                          <a:gd name="T9" fmla="*/ 0 h 373"/>
                          <a:gd name="T10" fmla="*/ 0 w 355"/>
                          <a:gd name="T11" fmla="*/ 0 h 373"/>
                          <a:gd name="T12" fmla="*/ 0 w 355"/>
                          <a:gd name="T13" fmla="*/ 0 h 373"/>
                          <a:gd name="T14" fmla="*/ 0 w 355"/>
                          <a:gd name="T15" fmla="*/ 0 h 373"/>
                          <a:gd name="T16" fmla="*/ 0 w 355"/>
                          <a:gd name="T17" fmla="*/ 0 h 373"/>
                          <a:gd name="T18" fmla="*/ 0 w 355"/>
                          <a:gd name="T19" fmla="*/ 0 h 373"/>
                          <a:gd name="T20" fmla="*/ 0 w 355"/>
                          <a:gd name="T21" fmla="*/ 0 h 373"/>
                          <a:gd name="T22" fmla="*/ 0 w 355"/>
                          <a:gd name="T23" fmla="*/ 0 h 373"/>
                          <a:gd name="T24" fmla="*/ 0 w 355"/>
                          <a:gd name="T25" fmla="*/ 0 h 373"/>
                          <a:gd name="T26" fmla="*/ 0 w 355"/>
                          <a:gd name="T27" fmla="*/ 0 h 373"/>
                          <a:gd name="T28" fmla="*/ 0 w 355"/>
                          <a:gd name="T29" fmla="*/ 0 h 373"/>
                          <a:gd name="T30" fmla="*/ 0 w 355"/>
                          <a:gd name="T31" fmla="*/ 0 h 373"/>
                          <a:gd name="T32" fmla="*/ 0 w 355"/>
                          <a:gd name="T33" fmla="*/ 0 h 373"/>
                          <a:gd name="T34" fmla="*/ 0 w 355"/>
                          <a:gd name="T35" fmla="*/ 0 h 373"/>
                          <a:gd name="T36" fmla="*/ 0 w 355"/>
                          <a:gd name="T37" fmla="*/ 0 h 373"/>
                          <a:gd name="T38" fmla="*/ 0 w 355"/>
                          <a:gd name="T39" fmla="*/ 0 h 373"/>
                          <a:gd name="T40" fmla="*/ 0 w 355"/>
                          <a:gd name="T41" fmla="*/ 0 h 373"/>
                          <a:gd name="T42" fmla="*/ 0 w 355"/>
                          <a:gd name="T43" fmla="*/ 0 h 373"/>
                          <a:gd name="T44" fmla="*/ 0 w 355"/>
                          <a:gd name="T45" fmla="*/ 0 h 373"/>
                          <a:gd name="T46" fmla="*/ 0 w 355"/>
                          <a:gd name="T47" fmla="*/ 0 h 373"/>
                          <a:gd name="T48" fmla="*/ 0 w 355"/>
                          <a:gd name="T49" fmla="*/ 0 h 373"/>
                          <a:gd name="T50" fmla="*/ 0 w 355"/>
                          <a:gd name="T51" fmla="*/ 0 h 373"/>
                          <a:gd name="T52" fmla="*/ 0 w 355"/>
                          <a:gd name="T53" fmla="*/ 0 h 373"/>
                          <a:gd name="T54" fmla="*/ 0 w 355"/>
                          <a:gd name="T55" fmla="*/ 0 h 373"/>
                          <a:gd name="T56" fmla="*/ 0 w 355"/>
                          <a:gd name="T57" fmla="*/ 0 h 3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3">
                            <a:moveTo>
                              <a:pt x="4" y="0"/>
                            </a:moveTo>
                            <a:lnTo>
                              <a:pt x="15" y="34"/>
                            </a:lnTo>
                            <a:lnTo>
                              <a:pt x="22" y="47"/>
                            </a:lnTo>
                            <a:lnTo>
                              <a:pt x="36" y="72"/>
                            </a:lnTo>
                            <a:lnTo>
                              <a:pt x="49" y="92"/>
                            </a:lnTo>
                            <a:lnTo>
                              <a:pt x="65" y="108"/>
                            </a:lnTo>
                            <a:lnTo>
                              <a:pt x="86" y="131"/>
                            </a:lnTo>
                            <a:lnTo>
                              <a:pt x="115" y="152"/>
                            </a:lnTo>
                            <a:lnTo>
                              <a:pt x="142" y="173"/>
                            </a:lnTo>
                            <a:lnTo>
                              <a:pt x="169" y="187"/>
                            </a:lnTo>
                            <a:lnTo>
                              <a:pt x="200" y="199"/>
                            </a:lnTo>
                            <a:lnTo>
                              <a:pt x="229" y="202"/>
                            </a:lnTo>
                            <a:lnTo>
                              <a:pt x="260" y="202"/>
                            </a:lnTo>
                            <a:lnTo>
                              <a:pt x="279" y="191"/>
                            </a:lnTo>
                            <a:lnTo>
                              <a:pt x="297" y="176"/>
                            </a:lnTo>
                            <a:lnTo>
                              <a:pt x="313" y="150"/>
                            </a:lnTo>
                            <a:lnTo>
                              <a:pt x="330" y="124"/>
                            </a:lnTo>
                            <a:lnTo>
                              <a:pt x="341" y="102"/>
                            </a:lnTo>
                            <a:lnTo>
                              <a:pt x="347" y="60"/>
                            </a:lnTo>
                            <a:lnTo>
                              <a:pt x="354" y="49"/>
                            </a:lnTo>
                            <a:lnTo>
                              <a:pt x="355" y="117"/>
                            </a:lnTo>
                            <a:lnTo>
                              <a:pt x="342" y="347"/>
                            </a:lnTo>
                            <a:lnTo>
                              <a:pt x="242" y="214"/>
                            </a:lnTo>
                            <a:lnTo>
                              <a:pt x="231" y="214"/>
                            </a:lnTo>
                            <a:lnTo>
                              <a:pt x="131" y="314"/>
                            </a:lnTo>
                            <a:lnTo>
                              <a:pt x="73" y="373"/>
                            </a:lnTo>
                            <a:lnTo>
                              <a:pt x="18" y="186"/>
                            </a:lnTo>
                            <a:lnTo>
                              <a:pt x="0" y="113"/>
                            </a:lnTo>
                            <a:lnTo>
                              <a:pt x="4"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499" name="Group 253"/>
                    <p:cNvGrpSpPr>
                      <a:grpSpLocks/>
                    </p:cNvGrpSpPr>
                    <p:nvPr/>
                  </p:nvGrpSpPr>
                  <p:grpSpPr bwMode="auto">
                    <a:xfrm>
                      <a:off x="4986" y="2302"/>
                      <a:ext cx="218" cy="441"/>
                      <a:chOff x="4986" y="2302"/>
                      <a:chExt cx="218" cy="441"/>
                    </a:xfrm>
                  </p:grpSpPr>
                  <p:sp>
                    <p:nvSpPr>
                      <p:cNvPr id="188500" name="Freeform 254"/>
                      <p:cNvSpPr>
                        <a:spLocks/>
                      </p:cNvSpPr>
                      <p:nvPr/>
                    </p:nvSpPr>
                    <p:spPr bwMode="auto">
                      <a:xfrm>
                        <a:off x="5024" y="2558"/>
                        <a:ext cx="156" cy="185"/>
                      </a:xfrm>
                      <a:custGeom>
                        <a:avLst/>
                        <a:gdLst>
                          <a:gd name="T0" fmla="*/ 0 w 937"/>
                          <a:gd name="T1" fmla="*/ 0 h 925"/>
                          <a:gd name="T2" fmla="*/ 0 w 937"/>
                          <a:gd name="T3" fmla="*/ 0 h 925"/>
                          <a:gd name="T4" fmla="*/ 0 w 937"/>
                          <a:gd name="T5" fmla="*/ 0 h 925"/>
                          <a:gd name="T6" fmla="*/ 0 w 937"/>
                          <a:gd name="T7" fmla="*/ 0 h 925"/>
                          <a:gd name="T8" fmla="*/ 0 w 937"/>
                          <a:gd name="T9" fmla="*/ 0 h 925"/>
                          <a:gd name="T10" fmla="*/ 0 w 937"/>
                          <a:gd name="T11" fmla="*/ 0 h 925"/>
                          <a:gd name="T12" fmla="*/ 0 w 937"/>
                          <a:gd name="T13" fmla="*/ 0 h 925"/>
                          <a:gd name="T14" fmla="*/ 0 w 937"/>
                          <a:gd name="T15" fmla="*/ 0 h 925"/>
                          <a:gd name="T16" fmla="*/ 0 w 937"/>
                          <a:gd name="T17" fmla="*/ 0 h 925"/>
                          <a:gd name="T18" fmla="*/ 0 w 937"/>
                          <a:gd name="T19" fmla="*/ 0 h 925"/>
                          <a:gd name="T20" fmla="*/ 0 w 937"/>
                          <a:gd name="T21" fmla="*/ 0 h 925"/>
                          <a:gd name="T22" fmla="*/ 0 w 937"/>
                          <a:gd name="T23" fmla="*/ 0 h 925"/>
                          <a:gd name="T24" fmla="*/ 0 w 937"/>
                          <a:gd name="T25" fmla="*/ 0 h 9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7" h="925">
                            <a:moveTo>
                              <a:pt x="51" y="0"/>
                            </a:moveTo>
                            <a:lnTo>
                              <a:pt x="356" y="23"/>
                            </a:lnTo>
                            <a:lnTo>
                              <a:pt x="542" y="30"/>
                            </a:lnTo>
                            <a:lnTo>
                              <a:pt x="815" y="15"/>
                            </a:lnTo>
                            <a:lnTo>
                              <a:pt x="908" y="8"/>
                            </a:lnTo>
                            <a:lnTo>
                              <a:pt x="937" y="662"/>
                            </a:lnTo>
                            <a:lnTo>
                              <a:pt x="937" y="925"/>
                            </a:lnTo>
                            <a:lnTo>
                              <a:pt x="599" y="925"/>
                            </a:lnTo>
                            <a:lnTo>
                              <a:pt x="507" y="573"/>
                            </a:lnTo>
                            <a:lnTo>
                              <a:pt x="471" y="925"/>
                            </a:lnTo>
                            <a:lnTo>
                              <a:pt x="43" y="925"/>
                            </a:lnTo>
                            <a:lnTo>
                              <a:pt x="0" y="373"/>
                            </a:lnTo>
                            <a:lnTo>
                              <a:pt x="51"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501" name="Group 255"/>
                      <p:cNvGrpSpPr>
                        <a:grpSpLocks/>
                      </p:cNvGrpSpPr>
                      <p:nvPr/>
                    </p:nvGrpSpPr>
                    <p:grpSpPr bwMode="auto">
                      <a:xfrm>
                        <a:off x="4986" y="2302"/>
                        <a:ext cx="218" cy="379"/>
                        <a:chOff x="4986" y="2302"/>
                        <a:chExt cx="218" cy="379"/>
                      </a:xfrm>
                    </p:grpSpPr>
                    <p:grpSp>
                      <p:nvGrpSpPr>
                        <p:cNvPr id="188502" name="Group 256"/>
                        <p:cNvGrpSpPr>
                          <a:grpSpLocks/>
                        </p:cNvGrpSpPr>
                        <p:nvPr/>
                      </p:nvGrpSpPr>
                      <p:grpSpPr bwMode="auto">
                        <a:xfrm>
                          <a:off x="4986" y="2302"/>
                          <a:ext cx="218" cy="379"/>
                          <a:chOff x="4986" y="2302"/>
                          <a:chExt cx="218" cy="379"/>
                        </a:xfrm>
                      </p:grpSpPr>
                      <p:sp>
                        <p:nvSpPr>
                          <p:cNvPr id="188509" name="Freeform 257"/>
                          <p:cNvSpPr>
                            <a:spLocks/>
                          </p:cNvSpPr>
                          <p:nvPr/>
                        </p:nvSpPr>
                        <p:spPr bwMode="auto">
                          <a:xfrm>
                            <a:off x="5124" y="2311"/>
                            <a:ext cx="80" cy="369"/>
                          </a:xfrm>
                          <a:custGeom>
                            <a:avLst/>
                            <a:gdLst>
                              <a:gd name="T0" fmla="*/ 0 w 484"/>
                              <a:gd name="T1" fmla="*/ 0 h 1845"/>
                              <a:gd name="T2" fmla="*/ 0 w 484"/>
                              <a:gd name="T3" fmla="*/ 0 h 1845"/>
                              <a:gd name="T4" fmla="*/ 0 w 484"/>
                              <a:gd name="T5" fmla="*/ 0 h 1845"/>
                              <a:gd name="T6" fmla="*/ 0 w 484"/>
                              <a:gd name="T7" fmla="*/ 0 h 1845"/>
                              <a:gd name="T8" fmla="*/ 0 w 484"/>
                              <a:gd name="T9" fmla="*/ 0 h 1845"/>
                              <a:gd name="T10" fmla="*/ 0 w 484"/>
                              <a:gd name="T11" fmla="*/ 0 h 1845"/>
                              <a:gd name="T12" fmla="*/ 0 w 484"/>
                              <a:gd name="T13" fmla="*/ 0 h 1845"/>
                              <a:gd name="T14" fmla="*/ 0 w 484"/>
                              <a:gd name="T15" fmla="*/ 0 h 1845"/>
                              <a:gd name="T16" fmla="*/ 0 w 484"/>
                              <a:gd name="T17" fmla="*/ 0 h 1845"/>
                              <a:gd name="T18" fmla="*/ 0 w 484"/>
                              <a:gd name="T19" fmla="*/ 0 h 1845"/>
                              <a:gd name="T20" fmla="*/ 0 w 484"/>
                              <a:gd name="T21" fmla="*/ 0 h 1845"/>
                              <a:gd name="T22" fmla="*/ 0 w 484"/>
                              <a:gd name="T23" fmla="*/ 0 h 1845"/>
                              <a:gd name="T24" fmla="*/ 0 w 484"/>
                              <a:gd name="T25" fmla="*/ 1 h 1845"/>
                              <a:gd name="T26" fmla="*/ 0 w 484"/>
                              <a:gd name="T27" fmla="*/ 1 h 1845"/>
                              <a:gd name="T28" fmla="*/ 0 w 484"/>
                              <a:gd name="T29" fmla="*/ 1 h 1845"/>
                              <a:gd name="T30" fmla="*/ 0 w 484"/>
                              <a:gd name="T31" fmla="*/ 1 h 1845"/>
                              <a:gd name="T32" fmla="*/ 0 w 484"/>
                              <a:gd name="T33" fmla="*/ 1 h 1845"/>
                              <a:gd name="T34" fmla="*/ 0 w 484"/>
                              <a:gd name="T35" fmla="*/ 1 h 1845"/>
                              <a:gd name="T36" fmla="*/ 0 w 484"/>
                              <a:gd name="T37" fmla="*/ 1 h 1845"/>
                              <a:gd name="T38" fmla="*/ 0 w 484"/>
                              <a:gd name="T39" fmla="*/ 0 h 1845"/>
                              <a:gd name="T40" fmla="*/ 0 w 484"/>
                              <a:gd name="T41" fmla="*/ 0 h 1845"/>
                              <a:gd name="T42" fmla="*/ 0 w 484"/>
                              <a:gd name="T43" fmla="*/ 0 h 1845"/>
                              <a:gd name="T44" fmla="*/ 0 w 484"/>
                              <a:gd name="T45" fmla="*/ 0 h 1845"/>
                              <a:gd name="T46" fmla="*/ 0 w 484"/>
                              <a:gd name="T47" fmla="*/ 0 h 1845"/>
                              <a:gd name="T48" fmla="*/ 0 w 484"/>
                              <a:gd name="T49" fmla="*/ 0 h 1845"/>
                              <a:gd name="T50" fmla="*/ 0 w 484"/>
                              <a:gd name="T51" fmla="*/ 0 h 18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4" h="1845">
                                <a:moveTo>
                                  <a:pt x="12" y="0"/>
                                </a:moveTo>
                                <a:lnTo>
                                  <a:pt x="24" y="12"/>
                                </a:lnTo>
                                <a:lnTo>
                                  <a:pt x="48" y="53"/>
                                </a:lnTo>
                                <a:lnTo>
                                  <a:pt x="330" y="160"/>
                                </a:lnTo>
                                <a:lnTo>
                                  <a:pt x="357" y="170"/>
                                </a:lnTo>
                                <a:lnTo>
                                  <a:pt x="381" y="185"/>
                                </a:lnTo>
                                <a:lnTo>
                                  <a:pt x="396" y="198"/>
                                </a:lnTo>
                                <a:lnTo>
                                  <a:pt x="409" y="217"/>
                                </a:lnTo>
                                <a:lnTo>
                                  <a:pt x="418" y="243"/>
                                </a:lnTo>
                                <a:lnTo>
                                  <a:pt x="427" y="301"/>
                                </a:lnTo>
                                <a:lnTo>
                                  <a:pt x="434" y="420"/>
                                </a:lnTo>
                                <a:lnTo>
                                  <a:pt x="448" y="1102"/>
                                </a:lnTo>
                                <a:lnTo>
                                  <a:pt x="484" y="1630"/>
                                </a:lnTo>
                                <a:lnTo>
                                  <a:pt x="377" y="1667"/>
                                </a:lnTo>
                                <a:lnTo>
                                  <a:pt x="384" y="1734"/>
                                </a:lnTo>
                                <a:lnTo>
                                  <a:pt x="297" y="1786"/>
                                </a:lnTo>
                                <a:lnTo>
                                  <a:pt x="196" y="1823"/>
                                </a:lnTo>
                                <a:lnTo>
                                  <a:pt x="87" y="1845"/>
                                </a:lnTo>
                                <a:lnTo>
                                  <a:pt x="30" y="1845"/>
                                </a:lnTo>
                                <a:lnTo>
                                  <a:pt x="59" y="1221"/>
                                </a:lnTo>
                                <a:lnTo>
                                  <a:pt x="73" y="889"/>
                                </a:lnTo>
                                <a:lnTo>
                                  <a:pt x="73" y="628"/>
                                </a:lnTo>
                                <a:lnTo>
                                  <a:pt x="41" y="303"/>
                                </a:lnTo>
                                <a:lnTo>
                                  <a:pt x="17" y="109"/>
                                </a:lnTo>
                                <a:lnTo>
                                  <a:pt x="0" y="17"/>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10" name="Freeform 258"/>
                          <p:cNvSpPr>
                            <a:spLocks/>
                          </p:cNvSpPr>
                          <p:nvPr/>
                        </p:nvSpPr>
                        <p:spPr bwMode="auto">
                          <a:xfrm>
                            <a:off x="4986" y="2302"/>
                            <a:ext cx="101" cy="379"/>
                          </a:xfrm>
                          <a:custGeom>
                            <a:avLst/>
                            <a:gdLst>
                              <a:gd name="T0" fmla="*/ 0 w 607"/>
                              <a:gd name="T1" fmla="*/ 0 h 1899"/>
                              <a:gd name="T2" fmla="*/ 0 w 607"/>
                              <a:gd name="T3" fmla="*/ 0 h 1899"/>
                              <a:gd name="T4" fmla="*/ 0 w 607"/>
                              <a:gd name="T5" fmla="*/ 0 h 1899"/>
                              <a:gd name="T6" fmla="*/ 0 w 607"/>
                              <a:gd name="T7" fmla="*/ 0 h 1899"/>
                              <a:gd name="T8" fmla="*/ 0 w 607"/>
                              <a:gd name="T9" fmla="*/ 0 h 1899"/>
                              <a:gd name="T10" fmla="*/ 0 w 607"/>
                              <a:gd name="T11" fmla="*/ 0 h 1899"/>
                              <a:gd name="T12" fmla="*/ 0 w 607"/>
                              <a:gd name="T13" fmla="*/ 0 h 1899"/>
                              <a:gd name="T14" fmla="*/ 0 w 607"/>
                              <a:gd name="T15" fmla="*/ 0 h 1899"/>
                              <a:gd name="T16" fmla="*/ 0 w 607"/>
                              <a:gd name="T17" fmla="*/ 0 h 1899"/>
                              <a:gd name="T18" fmla="*/ 0 w 607"/>
                              <a:gd name="T19" fmla="*/ 0 h 1899"/>
                              <a:gd name="T20" fmla="*/ 0 w 607"/>
                              <a:gd name="T21" fmla="*/ 0 h 1899"/>
                              <a:gd name="T22" fmla="*/ 0 w 607"/>
                              <a:gd name="T23" fmla="*/ 0 h 1899"/>
                              <a:gd name="T24" fmla="*/ 0 w 607"/>
                              <a:gd name="T25" fmla="*/ 0 h 1899"/>
                              <a:gd name="T26" fmla="*/ 0 w 607"/>
                              <a:gd name="T27" fmla="*/ 0 h 1899"/>
                              <a:gd name="T28" fmla="*/ 0 w 607"/>
                              <a:gd name="T29" fmla="*/ 0 h 1899"/>
                              <a:gd name="T30" fmla="*/ 0 w 607"/>
                              <a:gd name="T31" fmla="*/ 1 h 1899"/>
                              <a:gd name="T32" fmla="*/ 0 w 607"/>
                              <a:gd name="T33" fmla="*/ 1 h 1899"/>
                              <a:gd name="T34" fmla="*/ 0 w 607"/>
                              <a:gd name="T35" fmla="*/ 1 h 1899"/>
                              <a:gd name="T36" fmla="*/ 0 w 607"/>
                              <a:gd name="T37" fmla="*/ 1 h 1899"/>
                              <a:gd name="T38" fmla="*/ 0 w 607"/>
                              <a:gd name="T39" fmla="*/ 1 h 1899"/>
                              <a:gd name="T40" fmla="*/ 0 w 607"/>
                              <a:gd name="T41" fmla="*/ 0 h 1899"/>
                              <a:gd name="T42" fmla="*/ 0 w 607"/>
                              <a:gd name="T43" fmla="*/ 0 h 1899"/>
                              <a:gd name="T44" fmla="*/ 0 w 607"/>
                              <a:gd name="T45" fmla="*/ 0 h 1899"/>
                              <a:gd name="T46" fmla="*/ 0 w 607"/>
                              <a:gd name="T47" fmla="*/ 0 h 1899"/>
                              <a:gd name="T48" fmla="*/ 0 w 607"/>
                              <a:gd name="T49" fmla="*/ 0 h 1899"/>
                              <a:gd name="T50" fmla="*/ 0 w 607"/>
                              <a:gd name="T51" fmla="*/ 0 h 1899"/>
                              <a:gd name="T52" fmla="*/ 0 w 607"/>
                              <a:gd name="T53" fmla="*/ 0 h 1899"/>
                              <a:gd name="T54" fmla="*/ 0 w 607"/>
                              <a:gd name="T55" fmla="*/ 0 h 1899"/>
                              <a:gd name="T56" fmla="*/ 0 w 607"/>
                              <a:gd name="T57" fmla="*/ 0 h 1899"/>
                              <a:gd name="T58" fmla="*/ 0 w 607"/>
                              <a:gd name="T59" fmla="*/ 0 h 1899"/>
                              <a:gd name="T60" fmla="*/ 0 w 607"/>
                              <a:gd name="T61" fmla="*/ 0 h 18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7" h="1899">
                                <a:moveTo>
                                  <a:pt x="485" y="0"/>
                                </a:moveTo>
                                <a:lnTo>
                                  <a:pt x="429" y="51"/>
                                </a:lnTo>
                                <a:lnTo>
                                  <a:pt x="401" y="73"/>
                                </a:lnTo>
                                <a:lnTo>
                                  <a:pt x="353" y="95"/>
                                </a:lnTo>
                                <a:lnTo>
                                  <a:pt x="251" y="147"/>
                                </a:lnTo>
                                <a:lnTo>
                                  <a:pt x="98" y="231"/>
                                </a:lnTo>
                                <a:lnTo>
                                  <a:pt x="62" y="247"/>
                                </a:lnTo>
                                <a:lnTo>
                                  <a:pt x="55" y="272"/>
                                </a:lnTo>
                                <a:lnTo>
                                  <a:pt x="50" y="333"/>
                                </a:lnTo>
                                <a:lnTo>
                                  <a:pt x="43" y="504"/>
                                </a:lnTo>
                                <a:lnTo>
                                  <a:pt x="14" y="696"/>
                                </a:lnTo>
                                <a:lnTo>
                                  <a:pt x="0" y="852"/>
                                </a:lnTo>
                                <a:lnTo>
                                  <a:pt x="14" y="972"/>
                                </a:lnTo>
                                <a:lnTo>
                                  <a:pt x="50" y="1068"/>
                                </a:lnTo>
                                <a:lnTo>
                                  <a:pt x="179" y="1215"/>
                                </a:lnTo>
                                <a:lnTo>
                                  <a:pt x="193" y="1706"/>
                                </a:lnTo>
                                <a:lnTo>
                                  <a:pt x="265" y="1802"/>
                                </a:lnTo>
                                <a:lnTo>
                                  <a:pt x="365" y="1869"/>
                                </a:lnTo>
                                <a:lnTo>
                                  <a:pt x="470" y="1899"/>
                                </a:lnTo>
                                <a:lnTo>
                                  <a:pt x="607" y="1899"/>
                                </a:lnTo>
                                <a:lnTo>
                                  <a:pt x="607" y="1334"/>
                                </a:lnTo>
                                <a:lnTo>
                                  <a:pt x="589" y="1090"/>
                                </a:lnTo>
                                <a:lnTo>
                                  <a:pt x="542" y="586"/>
                                </a:lnTo>
                                <a:lnTo>
                                  <a:pt x="523" y="355"/>
                                </a:lnTo>
                                <a:lnTo>
                                  <a:pt x="516" y="300"/>
                                </a:lnTo>
                                <a:lnTo>
                                  <a:pt x="506" y="247"/>
                                </a:lnTo>
                                <a:lnTo>
                                  <a:pt x="487" y="146"/>
                                </a:lnTo>
                                <a:lnTo>
                                  <a:pt x="479" y="101"/>
                                </a:lnTo>
                                <a:lnTo>
                                  <a:pt x="478" y="75"/>
                                </a:lnTo>
                                <a:lnTo>
                                  <a:pt x="478" y="43"/>
                                </a:lnTo>
                                <a:lnTo>
                                  <a:pt x="485"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503" name="Group 259"/>
                        <p:cNvGrpSpPr>
                          <a:grpSpLocks/>
                        </p:cNvGrpSpPr>
                        <p:nvPr/>
                      </p:nvGrpSpPr>
                      <p:grpSpPr bwMode="auto">
                        <a:xfrm>
                          <a:off x="5042" y="2323"/>
                          <a:ext cx="115" cy="261"/>
                          <a:chOff x="5042" y="2323"/>
                          <a:chExt cx="115" cy="261"/>
                        </a:xfrm>
                      </p:grpSpPr>
                      <p:sp>
                        <p:nvSpPr>
                          <p:cNvPr id="188507" name="Freeform 260"/>
                          <p:cNvSpPr>
                            <a:spLocks/>
                          </p:cNvSpPr>
                          <p:nvPr/>
                        </p:nvSpPr>
                        <p:spPr bwMode="auto">
                          <a:xfrm>
                            <a:off x="5042" y="2332"/>
                            <a:ext cx="32" cy="202"/>
                          </a:xfrm>
                          <a:custGeom>
                            <a:avLst/>
                            <a:gdLst>
                              <a:gd name="T0" fmla="*/ 0 w 196"/>
                              <a:gd name="T1" fmla="*/ 0 h 1010"/>
                              <a:gd name="T2" fmla="*/ 0 w 196"/>
                              <a:gd name="T3" fmla="*/ 0 h 1010"/>
                              <a:gd name="T4" fmla="*/ 0 w 196"/>
                              <a:gd name="T5" fmla="*/ 0 h 1010"/>
                              <a:gd name="T6" fmla="*/ 0 w 196"/>
                              <a:gd name="T7" fmla="*/ 0 h 1010"/>
                              <a:gd name="T8" fmla="*/ 0 w 196"/>
                              <a:gd name="T9" fmla="*/ 0 h 1010"/>
                              <a:gd name="T10" fmla="*/ 0 w 196"/>
                              <a:gd name="T11" fmla="*/ 0 h 1010"/>
                              <a:gd name="T12" fmla="*/ 0 w 196"/>
                              <a:gd name="T13" fmla="*/ 0 h 1010"/>
                              <a:gd name="T14" fmla="*/ 0 w 196"/>
                              <a:gd name="T15" fmla="*/ 0 h 1010"/>
                              <a:gd name="T16" fmla="*/ 0 w 196"/>
                              <a:gd name="T17" fmla="*/ 0 h 10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6" h="1010">
                                <a:moveTo>
                                  <a:pt x="84" y="0"/>
                                </a:moveTo>
                                <a:lnTo>
                                  <a:pt x="36" y="200"/>
                                </a:lnTo>
                                <a:lnTo>
                                  <a:pt x="137" y="260"/>
                                </a:lnTo>
                                <a:lnTo>
                                  <a:pt x="25" y="331"/>
                                </a:lnTo>
                                <a:lnTo>
                                  <a:pt x="196" y="1010"/>
                                </a:lnTo>
                                <a:lnTo>
                                  <a:pt x="0" y="327"/>
                                </a:lnTo>
                                <a:lnTo>
                                  <a:pt x="127" y="260"/>
                                </a:lnTo>
                                <a:lnTo>
                                  <a:pt x="21" y="218"/>
                                </a:lnTo>
                                <a:lnTo>
                                  <a:pt x="84"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08" name="Freeform 261"/>
                          <p:cNvSpPr>
                            <a:spLocks/>
                          </p:cNvSpPr>
                          <p:nvPr/>
                        </p:nvSpPr>
                        <p:spPr bwMode="auto">
                          <a:xfrm>
                            <a:off x="5133" y="2323"/>
                            <a:ext cx="24" cy="261"/>
                          </a:xfrm>
                          <a:custGeom>
                            <a:avLst/>
                            <a:gdLst>
                              <a:gd name="T0" fmla="*/ 0 w 142"/>
                              <a:gd name="T1" fmla="*/ 0 h 1303"/>
                              <a:gd name="T2" fmla="*/ 0 w 142"/>
                              <a:gd name="T3" fmla="*/ 0 h 1303"/>
                              <a:gd name="T4" fmla="*/ 0 w 142"/>
                              <a:gd name="T5" fmla="*/ 0 h 1303"/>
                              <a:gd name="T6" fmla="*/ 0 w 142"/>
                              <a:gd name="T7" fmla="*/ 0 h 1303"/>
                              <a:gd name="T8" fmla="*/ 0 w 142"/>
                              <a:gd name="T9" fmla="*/ 0 h 1303"/>
                              <a:gd name="T10" fmla="*/ 0 w 142"/>
                              <a:gd name="T11" fmla="*/ 0 h 1303"/>
                              <a:gd name="T12" fmla="*/ 0 w 142"/>
                              <a:gd name="T13" fmla="*/ 0 h 1303"/>
                              <a:gd name="T14" fmla="*/ 0 w 142"/>
                              <a:gd name="T15" fmla="*/ 0 h 1303"/>
                              <a:gd name="T16" fmla="*/ 0 w 142"/>
                              <a:gd name="T17" fmla="*/ 0 h 1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1303">
                                <a:moveTo>
                                  <a:pt x="0" y="0"/>
                                </a:moveTo>
                                <a:lnTo>
                                  <a:pt x="128" y="211"/>
                                </a:lnTo>
                                <a:lnTo>
                                  <a:pt x="55" y="252"/>
                                </a:lnTo>
                                <a:lnTo>
                                  <a:pt x="142" y="304"/>
                                </a:lnTo>
                                <a:lnTo>
                                  <a:pt x="80" y="1303"/>
                                </a:lnTo>
                                <a:lnTo>
                                  <a:pt x="124" y="296"/>
                                </a:lnTo>
                                <a:lnTo>
                                  <a:pt x="44" y="248"/>
                                </a:lnTo>
                                <a:lnTo>
                                  <a:pt x="105" y="200"/>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504" name="Freeform 262"/>
                        <p:cNvSpPr>
                          <a:spLocks/>
                        </p:cNvSpPr>
                        <p:nvPr/>
                      </p:nvSpPr>
                      <p:spPr bwMode="auto">
                        <a:xfrm>
                          <a:off x="4986" y="2349"/>
                          <a:ext cx="80" cy="197"/>
                        </a:xfrm>
                        <a:custGeom>
                          <a:avLst/>
                          <a:gdLst>
                            <a:gd name="T0" fmla="*/ 0 w 480"/>
                            <a:gd name="T1" fmla="*/ 0 h 985"/>
                            <a:gd name="T2" fmla="*/ 0 w 480"/>
                            <a:gd name="T3" fmla="*/ 0 h 985"/>
                            <a:gd name="T4" fmla="*/ 0 w 480"/>
                            <a:gd name="T5" fmla="*/ 0 h 985"/>
                            <a:gd name="T6" fmla="*/ 0 w 480"/>
                            <a:gd name="T7" fmla="*/ 0 h 985"/>
                            <a:gd name="T8" fmla="*/ 0 w 480"/>
                            <a:gd name="T9" fmla="*/ 0 h 985"/>
                            <a:gd name="T10" fmla="*/ 0 w 480"/>
                            <a:gd name="T11" fmla="*/ 0 h 985"/>
                            <a:gd name="T12" fmla="*/ 0 w 480"/>
                            <a:gd name="T13" fmla="*/ 0 h 985"/>
                            <a:gd name="T14" fmla="*/ 0 w 480"/>
                            <a:gd name="T15" fmla="*/ 0 h 985"/>
                            <a:gd name="T16" fmla="*/ 0 w 480"/>
                            <a:gd name="T17" fmla="*/ 0 h 985"/>
                            <a:gd name="T18" fmla="*/ 0 w 480"/>
                            <a:gd name="T19" fmla="*/ 0 h 985"/>
                            <a:gd name="T20" fmla="*/ 0 w 480"/>
                            <a:gd name="T21" fmla="*/ 0 h 985"/>
                            <a:gd name="T22" fmla="*/ 0 w 480"/>
                            <a:gd name="T23" fmla="*/ 0 h 985"/>
                            <a:gd name="T24" fmla="*/ 0 w 480"/>
                            <a:gd name="T25" fmla="*/ 0 h 985"/>
                            <a:gd name="T26" fmla="*/ 0 w 480"/>
                            <a:gd name="T27" fmla="*/ 0 h 985"/>
                            <a:gd name="T28" fmla="*/ 0 w 480"/>
                            <a:gd name="T29" fmla="*/ 0 h 985"/>
                            <a:gd name="T30" fmla="*/ 0 w 480"/>
                            <a:gd name="T31" fmla="*/ 0 h 985"/>
                            <a:gd name="T32" fmla="*/ 0 w 480"/>
                            <a:gd name="T33" fmla="*/ 0 h 985"/>
                            <a:gd name="T34" fmla="*/ 0 w 480"/>
                            <a:gd name="T35" fmla="*/ 0 h 985"/>
                            <a:gd name="T36" fmla="*/ 0 w 480"/>
                            <a:gd name="T37" fmla="*/ 0 h 985"/>
                            <a:gd name="T38" fmla="*/ 0 w 480"/>
                            <a:gd name="T39" fmla="*/ 0 h 985"/>
                            <a:gd name="T40" fmla="*/ 0 w 480"/>
                            <a:gd name="T41" fmla="*/ 0 h 985"/>
                            <a:gd name="T42" fmla="*/ 0 w 480"/>
                            <a:gd name="T43" fmla="*/ 0 h 985"/>
                            <a:gd name="T44" fmla="*/ 0 w 480"/>
                            <a:gd name="T45" fmla="*/ 0 h 985"/>
                            <a:gd name="T46" fmla="*/ 0 w 480"/>
                            <a:gd name="T47" fmla="*/ 0 h 985"/>
                            <a:gd name="T48" fmla="*/ 0 w 480"/>
                            <a:gd name="T49" fmla="*/ 0 h 985"/>
                            <a:gd name="T50" fmla="*/ 0 w 480"/>
                            <a:gd name="T51" fmla="*/ 0 h 985"/>
                            <a:gd name="T52" fmla="*/ 0 w 480"/>
                            <a:gd name="T53" fmla="*/ 0 h 985"/>
                            <a:gd name="T54" fmla="*/ 0 w 480"/>
                            <a:gd name="T55" fmla="*/ 0 h 985"/>
                            <a:gd name="T56" fmla="*/ 0 w 480"/>
                            <a:gd name="T57" fmla="*/ 0 h 985"/>
                            <a:gd name="T58" fmla="*/ 0 w 480"/>
                            <a:gd name="T59" fmla="*/ 0 h 985"/>
                            <a:gd name="T60" fmla="*/ 0 w 480"/>
                            <a:gd name="T61" fmla="*/ 0 h 9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0" h="985">
                              <a:moveTo>
                                <a:pt x="181" y="42"/>
                              </a:moveTo>
                              <a:lnTo>
                                <a:pt x="123" y="19"/>
                              </a:lnTo>
                              <a:lnTo>
                                <a:pt x="98" y="0"/>
                              </a:lnTo>
                              <a:lnTo>
                                <a:pt x="62" y="16"/>
                              </a:lnTo>
                              <a:lnTo>
                                <a:pt x="55" y="40"/>
                              </a:lnTo>
                              <a:lnTo>
                                <a:pt x="50" y="101"/>
                              </a:lnTo>
                              <a:lnTo>
                                <a:pt x="43" y="273"/>
                              </a:lnTo>
                              <a:lnTo>
                                <a:pt x="14" y="464"/>
                              </a:lnTo>
                              <a:lnTo>
                                <a:pt x="0" y="620"/>
                              </a:lnTo>
                              <a:lnTo>
                                <a:pt x="14" y="741"/>
                              </a:lnTo>
                              <a:lnTo>
                                <a:pt x="50" y="838"/>
                              </a:lnTo>
                              <a:lnTo>
                                <a:pt x="179" y="985"/>
                              </a:lnTo>
                              <a:lnTo>
                                <a:pt x="358" y="948"/>
                              </a:lnTo>
                              <a:lnTo>
                                <a:pt x="469" y="919"/>
                              </a:lnTo>
                              <a:lnTo>
                                <a:pt x="480" y="886"/>
                              </a:lnTo>
                              <a:lnTo>
                                <a:pt x="466" y="861"/>
                              </a:lnTo>
                              <a:lnTo>
                                <a:pt x="438" y="830"/>
                              </a:lnTo>
                              <a:lnTo>
                                <a:pt x="407" y="793"/>
                              </a:lnTo>
                              <a:lnTo>
                                <a:pt x="380" y="764"/>
                              </a:lnTo>
                              <a:lnTo>
                                <a:pt x="341" y="724"/>
                              </a:lnTo>
                              <a:lnTo>
                                <a:pt x="316" y="688"/>
                              </a:lnTo>
                              <a:lnTo>
                                <a:pt x="298" y="656"/>
                              </a:lnTo>
                              <a:lnTo>
                                <a:pt x="279" y="608"/>
                              </a:lnTo>
                              <a:lnTo>
                                <a:pt x="273" y="584"/>
                              </a:lnTo>
                              <a:lnTo>
                                <a:pt x="270" y="560"/>
                              </a:lnTo>
                              <a:lnTo>
                                <a:pt x="266" y="535"/>
                              </a:lnTo>
                              <a:lnTo>
                                <a:pt x="267" y="455"/>
                              </a:lnTo>
                              <a:lnTo>
                                <a:pt x="258" y="306"/>
                              </a:lnTo>
                              <a:lnTo>
                                <a:pt x="253" y="159"/>
                              </a:lnTo>
                              <a:lnTo>
                                <a:pt x="223" y="63"/>
                              </a:lnTo>
                              <a:lnTo>
                                <a:pt x="181" y="42"/>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05" name="Freeform 263"/>
                        <p:cNvSpPr>
                          <a:spLocks/>
                        </p:cNvSpPr>
                        <p:nvPr/>
                      </p:nvSpPr>
                      <p:spPr bwMode="auto">
                        <a:xfrm>
                          <a:off x="4994" y="2392"/>
                          <a:ext cx="47" cy="101"/>
                        </a:xfrm>
                        <a:custGeom>
                          <a:avLst/>
                          <a:gdLst>
                            <a:gd name="T0" fmla="*/ 0 w 281"/>
                            <a:gd name="T1" fmla="*/ 0 h 508"/>
                            <a:gd name="T2" fmla="*/ 0 w 281"/>
                            <a:gd name="T3" fmla="*/ 0 h 508"/>
                            <a:gd name="T4" fmla="*/ 0 w 281"/>
                            <a:gd name="T5" fmla="*/ 0 h 508"/>
                            <a:gd name="T6" fmla="*/ 0 w 281"/>
                            <a:gd name="T7" fmla="*/ 0 h 508"/>
                            <a:gd name="T8" fmla="*/ 0 w 281"/>
                            <a:gd name="T9" fmla="*/ 0 h 508"/>
                            <a:gd name="T10" fmla="*/ 0 w 281"/>
                            <a:gd name="T11" fmla="*/ 0 h 508"/>
                            <a:gd name="T12" fmla="*/ 0 w 281"/>
                            <a:gd name="T13" fmla="*/ 0 h 508"/>
                            <a:gd name="T14" fmla="*/ 0 w 281"/>
                            <a:gd name="T15" fmla="*/ 0 h 508"/>
                            <a:gd name="T16" fmla="*/ 0 w 281"/>
                            <a:gd name="T17" fmla="*/ 0 h 508"/>
                            <a:gd name="T18" fmla="*/ 0 w 281"/>
                            <a:gd name="T19" fmla="*/ 0 h 508"/>
                            <a:gd name="T20" fmla="*/ 0 w 281"/>
                            <a:gd name="T21" fmla="*/ 0 h 508"/>
                            <a:gd name="T22" fmla="*/ 0 w 281"/>
                            <a:gd name="T23" fmla="*/ 0 h 508"/>
                            <a:gd name="T24" fmla="*/ 0 w 281"/>
                            <a:gd name="T25" fmla="*/ 0 h 508"/>
                            <a:gd name="T26" fmla="*/ 0 w 281"/>
                            <a:gd name="T27" fmla="*/ 0 h 508"/>
                            <a:gd name="T28" fmla="*/ 0 w 281"/>
                            <a:gd name="T29" fmla="*/ 0 h 508"/>
                            <a:gd name="T30" fmla="*/ 0 w 281"/>
                            <a:gd name="T31" fmla="*/ 0 h 508"/>
                            <a:gd name="T32" fmla="*/ 0 w 281"/>
                            <a:gd name="T33" fmla="*/ 0 h 508"/>
                            <a:gd name="T34" fmla="*/ 0 w 281"/>
                            <a:gd name="T35" fmla="*/ 0 h 508"/>
                            <a:gd name="T36" fmla="*/ 0 w 281"/>
                            <a:gd name="T37" fmla="*/ 0 h 508"/>
                            <a:gd name="T38" fmla="*/ 0 w 281"/>
                            <a:gd name="T39" fmla="*/ 0 h 508"/>
                            <a:gd name="T40" fmla="*/ 0 w 281"/>
                            <a:gd name="T41" fmla="*/ 0 h 508"/>
                            <a:gd name="T42" fmla="*/ 0 w 281"/>
                            <a:gd name="T43" fmla="*/ 0 h 508"/>
                            <a:gd name="T44" fmla="*/ 0 w 281"/>
                            <a:gd name="T45" fmla="*/ 0 h 508"/>
                            <a:gd name="T46" fmla="*/ 0 w 281"/>
                            <a:gd name="T47" fmla="*/ 0 h 508"/>
                            <a:gd name="T48" fmla="*/ 0 w 281"/>
                            <a:gd name="T49" fmla="*/ 0 h 508"/>
                            <a:gd name="T50" fmla="*/ 0 w 281"/>
                            <a:gd name="T51" fmla="*/ 0 h 508"/>
                            <a:gd name="T52" fmla="*/ 0 w 281"/>
                            <a:gd name="T53" fmla="*/ 0 h 508"/>
                            <a:gd name="T54" fmla="*/ 0 w 281"/>
                            <a:gd name="T55" fmla="*/ 0 h 508"/>
                            <a:gd name="T56" fmla="*/ 0 w 281"/>
                            <a:gd name="T57" fmla="*/ 0 h 508"/>
                            <a:gd name="T58" fmla="*/ 0 w 281"/>
                            <a:gd name="T59" fmla="*/ 0 h 508"/>
                            <a:gd name="T60" fmla="*/ 0 w 281"/>
                            <a:gd name="T61" fmla="*/ 0 h 508"/>
                            <a:gd name="T62" fmla="*/ 0 w 281"/>
                            <a:gd name="T63" fmla="*/ 0 h 5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1" h="508">
                              <a:moveTo>
                                <a:pt x="2" y="508"/>
                              </a:moveTo>
                              <a:lnTo>
                                <a:pt x="0" y="458"/>
                              </a:lnTo>
                              <a:lnTo>
                                <a:pt x="5" y="428"/>
                              </a:lnTo>
                              <a:lnTo>
                                <a:pt x="11" y="393"/>
                              </a:lnTo>
                              <a:lnTo>
                                <a:pt x="20" y="371"/>
                              </a:lnTo>
                              <a:lnTo>
                                <a:pt x="35" y="348"/>
                              </a:lnTo>
                              <a:lnTo>
                                <a:pt x="54" y="332"/>
                              </a:lnTo>
                              <a:lnTo>
                                <a:pt x="89" y="315"/>
                              </a:lnTo>
                              <a:lnTo>
                                <a:pt x="113" y="312"/>
                              </a:lnTo>
                              <a:lnTo>
                                <a:pt x="137" y="308"/>
                              </a:lnTo>
                              <a:lnTo>
                                <a:pt x="163" y="312"/>
                              </a:lnTo>
                              <a:lnTo>
                                <a:pt x="201" y="322"/>
                              </a:lnTo>
                              <a:lnTo>
                                <a:pt x="202" y="0"/>
                              </a:lnTo>
                              <a:lnTo>
                                <a:pt x="220" y="286"/>
                              </a:lnTo>
                              <a:lnTo>
                                <a:pt x="220" y="330"/>
                              </a:lnTo>
                              <a:lnTo>
                                <a:pt x="224" y="366"/>
                              </a:lnTo>
                              <a:lnTo>
                                <a:pt x="232" y="395"/>
                              </a:lnTo>
                              <a:lnTo>
                                <a:pt x="247" y="435"/>
                              </a:lnTo>
                              <a:lnTo>
                                <a:pt x="271" y="481"/>
                              </a:lnTo>
                              <a:lnTo>
                                <a:pt x="281" y="502"/>
                              </a:lnTo>
                              <a:lnTo>
                                <a:pt x="245" y="458"/>
                              </a:lnTo>
                              <a:lnTo>
                                <a:pt x="224" y="428"/>
                              </a:lnTo>
                              <a:lnTo>
                                <a:pt x="199" y="393"/>
                              </a:lnTo>
                              <a:lnTo>
                                <a:pt x="173" y="375"/>
                              </a:lnTo>
                              <a:lnTo>
                                <a:pt x="149" y="369"/>
                              </a:lnTo>
                              <a:lnTo>
                                <a:pt x="124" y="366"/>
                              </a:lnTo>
                              <a:lnTo>
                                <a:pt x="92" y="375"/>
                              </a:lnTo>
                              <a:lnTo>
                                <a:pt x="66" y="393"/>
                              </a:lnTo>
                              <a:lnTo>
                                <a:pt x="48" y="419"/>
                              </a:lnTo>
                              <a:lnTo>
                                <a:pt x="34" y="448"/>
                              </a:lnTo>
                              <a:lnTo>
                                <a:pt x="18" y="472"/>
                              </a:lnTo>
                              <a:lnTo>
                                <a:pt x="2" y="508"/>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506" name="Freeform 264"/>
                        <p:cNvSpPr>
                          <a:spLocks/>
                        </p:cNvSpPr>
                        <p:nvPr/>
                      </p:nvSpPr>
                      <p:spPr bwMode="auto">
                        <a:xfrm>
                          <a:off x="5174" y="2348"/>
                          <a:ext cx="29" cy="296"/>
                        </a:xfrm>
                        <a:custGeom>
                          <a:avLst/>
                          <a:gdLst>
                            <a:gd name="T0" fmla="*/ 0 w 174"/>
                            <a:gd name="T1" fmla="*/ 0 h 1482"/>
                            <a:gd name="T2" fmla="*/ 0 w 174"/>
                            <a:gd name="T3" fmla="*/ 0 h 1482"/>
                            <a:gd name="T4" fmla="*/ 0 w 174"/>
                            <a:gd name="T5" fmla="*/ 0 h 1482"/>
                            <a:gd name="T6" fmla="*/ 0 w 174"/>
                            <a:gd name="T7" fmla="*/ 0 h 1482"/>
                            <a:gd name="T8" fmla="*/ 0 w 174"/>
                            <a:gd name="T9" fmla="*/ 0 h 1482"/>
                            <a:gd name="T10" fmla="*/ 0 w 174"/>
                            <a:gd name="T11" fmla="*/ 0 h 1482"/>
                            <a:gd name="T12" fmla="*/ 0 w 174"/>
                            <a:gd name="T13" fmla="*/ 0 h 1482"/>
                            <a:gd name="T14" fmla="*/ 0 w 174"/>
                            <a:gd name="T15" fmla="*/ 0 h 1482"/>
                            <a:gd name="T16" fmla="*/ 0 w 174"/>
                            <a:gd name="T17" fmla="*/ 0 h 1482"/>
                            <a:gd name="T18" fmla="*/ 0 w 174"/>
                            <a:gd name="T19" fmla="*/ 0 h 1482"/>
                            <a:gd name="T20" fmla="*/ 0 w 174"/>
                            <a:gd name="T21" fmla="*/ 0 h 1482"/>
                            <a:gd name="T22" fmla="*/ 0 w 174"/>
                            <a:gd name="T23" fmla="*/ 0 h 1482"/>
                            <a:gd name="T24" fmla="*/ 0 w 174"/>
                            <a:gd name="T25" fmla="*/ 0 h 1482"/>
                            <a:gd name="T26" fmla="*/ 0 w 174"/>
                            <a:gd name="T27" fmla="*/ 0 h 1482"/>
                            <a:gd name="T28" fmla="*/ 0 w 174"/>
                            <a:gd name="T29" fmla="*/ 0 h 1482"/>
                            <a:gd name="T30" fmla="*/ 0 w 174"/>
                            <a:gd name="T31" fmla="*/ 0 h 14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4" h="1482">
                              <a:moveTo>
                                <a:pt x="4" y="57"/>
                              </a:moveTo>
                              <a:lnTo>
                                <a:pt x="32" y="15"/>
                              </a:lnTo>
                              <a:lnTo>
                                <a:pt x="70" y="0"/>
                              </a:lnTo>
                              <a:lnTo>
                                <a:pt x="84" y="13"/>
                              </a:lnTo>
                              <a:lnTo>
                                <a:pt x="98" y="32"/>
                              </a:lnTo>
                              <a:lnTo>
                                <a:pt x="107" y="58"/>
                              </a:lnTo>
                              <a:lnTo>
                                <a:pt x="115" y="116"/>
                              </a:lnTo>
                              <a:lnTo>
                                <a:pt x="123" y="235"/>
                              </a:lnTo>
                              <a:lnTo>
                                <a:pt x="138" y="917"/>
                              </a:lnTo>
                              <a:lnTo>
                                <a:pt x="174" y="1445"/>
                              </a:lnTo>
                              <a:lnTo>
                                <a:pt x="65" y="1482"/>
                              </a:lnTo>
                              <a:lnTo>
                                <a:pt x="44" y="1371"/>
                              </a:lnTo>
                              <a:lnTo>
                                <a:pt x="14" y="906"/>
                              </a:lnTo>
                              <a:lnTo>
                                <a:pt x="7" y="283"/>
                              </a:lnTo>
                              <a:lnTo>
                                <a:pt x="0" y="127"/>
                              </a:lnTo>
                              <a:lnTo>
                                <a:pt x="4" y="5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188459" name="Group 265"/>
                  <p:cNvGrpSpPr>
                    <a:grpSpLocks/>
                  </p:cNvGrpSpPr>
                  <p:nvPr/>
                </p:nvGrpSpPr>
                <p:grpSpPr bwMode="auto">
                  <a:xfrm>
                    <a:off x="5060" y="2206"/>
                    <a:ext cx="84" cy="138"/>
                    <a:chOff x="5060" y="2206"/>
                    <a:chExt cx="84" cy="138"/>
                  </a:xfrm>
                </p:grpSpPr>
                <p:sp>
                  <p:nvSpPr>
                    <p:cNvPr id="188460" name="Freeform 266"/>
                    <p:cNvSpPr>
                      <a:spLocks/>
                    </p:cNvSpPr>
                    <p:nvPr/>
                  </p:nvSpPr>
                  <p:spPr bwMode="auto">
                    <a:xfrm>
                      <a:off x="5060" y="2207"/>
                      <a:ext cx="80" cy="137"/>
                    </a:xfrm>
                    <a:custGeom>
                      <a:avLst/>
                      <a:gdLst>
                        <a:gd name="T0" fmla="*/ 0 w 481"/>
                        <a:gd name="T1" fmla="*/ 0 h 683"/>
                        <a:gd name="T2" fmla="*/ 0 w 481"/>
                        <a:gd name="T3" fmla="*/ 0 h 683"/>
                        <a:gd name="T4" fmla="*/ 0 w 481"/>
                        <a:gd name="T5" fmla="*/ 0 h 683"/>
                        <a:gd name="T6" fmla="*/ 0 w 481"/>
                        <a:gd name="T7" fmla="*/ 0 h 683"/>
                        <a:gd name="T8" fmla="*/ 0 w 481"/>
                        <a:gd name="T9" fmla="*/ 0 h 683"/>
                        <a:gd name="T10" fmla="*/ 0 w 481"/>
                        <a:gd name="T11" fmla="*/ 0 h 683"/>
                        <a:gd name="T12" fmla="*/ 0 w 481"/>
                        <a:gd name="T13" fmla="*/ 0 h 683"/>
                        <a:gd name="T14" fmla="*/ 0 w 481"/>
                        <a:gd name="T15" fmla="*/ 0 h 683"/>
                        <a:gd name="T16" fmla="*/ 0 w 481"/>
                        <a:gd name="T17" fmla="*/ 0 h 683"/>
                        <a:gd name="T18" fmla="*/ 0 w 481"/>
                        <a:gd name="T19" fmla="*/ 0 h 683"/>
                        <a:gd name="T20" fmla="*/ 0 w 481"/>
                        <a:gd name="T21" fmla="*/ 0 h 683"/>
                        <a:gd name="T22" fmla="*/ 0 w 481"/>
                        <a:gd name="T23" fmla="*/ 0 h 683"/>
                        <a:gd name="T24" fmla="*/ 0 w 481"/>
                        <a:gd name="T25" fmla="*/ 0 h 683"/>
                        <a:gd name="T26" fmla="*/ 0 w 481"/>
                        <a:gd name="T27" fmla="*/ 0 h 683"/>
                        <a:gd name="T28" fmla="*/ 0 w 481"/>
                        <a:gd name="T29" fmla="*/ 0 h 683"/>
                        <a:gd name="T30" fmla="*/ 0 w 481"/>
                        <a:gd name="T31" fmla="*/ 0 h 683"/>
                        <a:gd name="T32" fmla="*/ 0 w 481"/>
                        <a:gd name="T33" fmla="*/ 0 h 683"/>
                        <a:gd name="T34" fmla="*/ 0 w 481"/>
                        <a:gd name="T35" fmla="*/ 0 h 683"/>
                        <a:gd name="T36" fmla="*/ 0 w 481"/>
                        <a:gd name="T37" fmla="*/ 0 h 683"/>
                        <a:gd name="T38" fmla="*/ 0 w 481"/>
                        <a:gd name="T39" fmla="*/ 0 h 683"/>
                        <a:gd name="T40" fmla="*/ 0 w 481"/>
                        <a:gd name="T41" fmla="*/ 0 h 683"/>
                        <a:gd name="T42" fmla="*/ 0 w 481"/>
                        <a:gd name="T43" fmla="*/ 0 h 683"/>
                        <a:gd name="T44" fmla="*/ 0 w 481"/>
                        <a:gd name="T45" fmla="*/ 0 h 683"/>
                        <a:gd name="T46" fmla="*/ 0 w 481"/>
                        <a:gd name="T47" fmla="*/ 0 h 683"/>
                        <a:gd name="T48" fmla="*/ 0 w 481"/>
                        <a:gd name="T49" fmla="*/ 0 h 683"/>
                        <a:gd name="T50" fmla="*/ 0 w 481"/>
                        <a:gd name="T51" fmla="*/ 0 h 683"/>
                        <a:gd name="T52" fmla="*/ 0 w 481"/>
                        <a:gd name="T53" fmla="*/ 0 h 683"/>
                        <a:gd name="T54" fmla="*/ 0 w 481"/>
                        <a:gd name="T55" fmla="*/ 0 h 683"/>
                        <a:gd name="T56" fmla="*/ 0 w 481"/>
                        <a:gd name="T57" fmla="*/ 0 h 683"/>
                        <a:gd name="T58" fmla="*/ 0 w 481"/>
                        <a:gd name="T59" fmla="*/ 0 h 683"/>
                        <a:gd name="T60" fmla="*/ 0 w 481"/>
                        <a:gd name="T61" fmla="*/ 0 h 683"/>
                        <a:gd name="T62" fmla="*/ 0 w 481"/>
                        <a:gd name="T63" fmla="*/ 0 h 683"/>
                        <a:gd name="T64" fmla="*/ 0 w 481"/>
                        <a:gd name="T65" fmla="*/ 0 h 683"/>
                        <a:gd name="T66" fmla="*/ 0 w 481"/>
                        <a:gd name="T67" fmla="*/ 0 h 683"/>
                        <a:gd name="T68" fmla="*/ 0 w 481"/>
                        <a:gd name="T69" fmla="*/ 0 h 683"/>
                        <a:gd name="T70" fmla="*/ 0 w 481"/>
                        <a:gd name="T71" fmla="*/ 0 h 683"/>
                        <a:gd name="T72" fmla="*/ 0 w 481"/>
                        <a:gd name="T73" fmla="*/ 0 h 683"/>
                        <a:gd name="T74" fmla="*/ 0 w 481"/>
                        <a:gd name="T75" fmla="*/ 0 h 683"/>
                        <a:gd name="T76" fmla="*/ 0 w 481"/>
                        <a:gd name="T77" fmla="*/ 0 h 683"/>
                        <a:gd name="T78" fmla="*/ 0 w 481"/>
                        <a:gd name="T79" fmla="*/ 0 h 683"/>
                        <a:gd name="T80" fmla="*/ 0 w 481"/>
                        <a:gd name="T81" fmla="*/ 0 h 683"/>
                        <a:gd name="T82" fmla="*/ 0 w 481"/>
                        <a:gd name="T83" fmla="*/ 0 h 683"/>
                        <a:gd name="T84" fmla="*/ 0 w 481"/>
                        <a:gd name="T85" fmla="*/ 0 h 683"/>
                        <a:gd name="T86" fmla="*/ 0 w 481"/>
                        <a:gd name="T87" fmla="*/ 0 h 683"/>
                        <a:gd name="T88" fmla="*/ 0 w 481"/>
                        <a:gd name="T89" fmla="*/ 0 h 683"/>
                        <a:gd name="T90" fmla="*/ 0 w 481"/>
                        <a:gd name="T91" fmla="*/ 0 h 683"/>
                        <a:gd name="T92" fmla="*/ 0 w 481"/>
                        <a:gd name="T93" fmla="*/ 0 h 683"/>
                        <a:gd name="T94" fmla="*/ 0 w 481"/>
                        <a:gd name="T95" fmla="*/ 0 h 683"/>
                        <a:gd name="T96" fmla="*/ 0 w 481"/>
                        <a:gd name="T97" fmla="*/ 0 h 683"/>
                        <a:gd name="T98" fmla="*/ 0 w 481"/>
                        <a:gd name="T99" fmla="*/ 0 h 683"/>
                        <a:gd name="T100" fmla="*/ 0 w 481"/>
                        <a:gd name="T101" fmla="*/ 0 h 683"/>
                        <a:gd name="T102" fmla="*/ 0 w 481"/>
                        <a:gd name="T103" fmla="*/ 0 h 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81" h="683">
                          <a:moveTo>
                            <a:pt x="26" y="244"/>
                          </a:moveTo>
                          <a:lnTo>
                            <a:pt x="6" y="257"/>
                          </a:lnTo>
                          <a:lnTo>
                            <a:pt x="0" y="272"/>
                          </a:lnTo>
                          <a:lnTo>
                            <a:pt x="2" y="285"/>
                          </a:lnTo>
                          <a:lnTo>
                            <a:pt x="7" y="320"/>
                          </a:lnTo>
                          <a:lnTo>
                            <a:pt x="17" y="352"/>
                          </a:lnTo>
                          <a:lnTo>
                            <a:pt x="27" y="379"/>
                          </a:lnTo>
                          <a:lnTo>
                            <a:pt x="27" y="400"/>
                          </a:lnTo>
                          <a:lnTo>
                            <a:pt x="34" y="416"/>
                          </a:lnTo>
                          <a:lnTo>
                            <a:pt x="46" y="424"/>
                          </a:lnTo>
                          <a:lnTo>
                            <a:pt x="50" y="427"/>
                          </a:lnTo>
                          <a:lnTo>
                            <a:pt x="38" y="494"/>
                          </a:lnTo>
                          <a:lnTo>
                            <a:pt x="60" y="540"/>
                          </a:lnTo>
                          <a:lnTo>
                            <a:pt x="85" y="576"/>
                          </a:lnTo>
                          <a:lnTo>
                            <a:pt x="125" y="614"/>
                          </a:lnTo>
                          <a:lnTo>
                            <a:pt x="179" y="662"/>
                          </a:lnTo>
                          <a:lnTo>
                            <a:pt x="236" y="681"/>
                          </a:lnTo>
                          <a:lnTo>
                            <a:pt x="290" y="683"/>
                          </a:lnTo>
                          <a:lnTo>
                            <a:pt x="328" y="659"/>
                          </a:lnTo>
                          <a:lnTo>
                            <a:pt x="362" y="613"/>
                          </a:lnTo>
                          <a:lnTo>
                            <a:pt x="377" y="576"/>
                          </a:lnTo>
                          <a:lnTo>
                            <a:pt x="381" y="542"/>
                          </a:lnTo>
                          <a:lnTo>
                            <a:pt x="403" y="505"/>
                          </a:lnTo>
                          <a:lnTo>
                            <a:pt x="411" y="489"/>
                          </a:lnTo>
                          <a:lnTo>
                            <a:pt x="416" y="472"/>
                          </a:lnTo>
                          <a:lnTo>
                            <a:pt x="428" y="436"/>
                          </a:lnTo>
                          <a:lnTo>
                            <a:pt x="438" y="398"/>
                          </a:lnTo>
                          <a:lnTo>
                            <a:pt x="446" y="372"/>
                          </a:lnTo>
                          <a:lnTo>
                            <a:pt x="456" y="345"/>
                          </a:lnTo>
                          <a:lnTo>
                            <a:pt x="465" y="309"/>
                          </a:lnTo>
                          <a:lnTo>
                            <a:pt x="478" y="230"/>
                          </a:lnTo>
                          <a:lnTo>
                            <a:pt x="481" y="184"/>
                          </a:lnTo>
                          <a:lnTo>
                            <a:pt x="474" y="144"/>
                          </a:lnTo>
                          <a:lnTo>
                            <a:pt x="460" y="109"/>
                          </a:lnTo>
                          <a:lnTo>
                            <a:pt x="437" y="74"/>
                          </a:lnTo>
                          <a:lnTo>
                            <a:pt x="420" y="58"/>
                          </a:lnTo>
                          <a:lnTo>
                            <a:pt x="408" y="48"/>
                          </a:lnTo>
                          <a:lnTo>
                            <a:pt x="376" y="26"/>
                          </a:lnTo>
                          <a:lnTo>
                            <a:pt x="344" y="11"/>
                          </a:lnTo>
                          <a:lnTo>
                            <a:pt x="308" y="3"/>
                          </a:lnTo>
                          <a:lnTo>
                            <a:pt x="279" y="0"/>
                          </a:lnTo>
                          <a:lnTo>
                            <a:pt x="235" y="1"/>
                          </a:lnTo>
                          <a:lnTo>
                            <a:pt x="189" y="12"/>
                          </a:lnTo>
                          <a:lnTo>
                            <a:pt x="155" y="26"/>
                          </a:lnTo>
                          <a:lnTo>
                            <a:pt x="126" y="45"/>
                          </a:lnTo>
                          <a:lnTo>
                            <a:pt x="104" y="63"/>
                          </a:lnTo>
                          <a:lnTo>
                            <a:pt x="85" y="89"/>
                          </a:lnTo>
                          <a:lnTo>
                            <a:pt x="68" y="116"/>
                          </a:lnTo>
                          <a:lnTo>
                            <a:pt x="50" y="149"/>
                          </a:lnTo>
                          <a:lnTo>
                            <a:pt x="42" y="174"/>
                          </a:lnTo>
                          <a:lnTo>
                            <a:pt x="33" y="207"/>
                          </a:lnTo>
                          <a:lnTo>
                            <a:pt x="26" y="24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1" name="Freeform 267"/>
                    <p:cNvSpPr>
                      <a:spLocks/>
                    </p:cNvSpPr>
                    <p:nvPr/>
                  </p:nvSpPr>
                  <p:spPr bwMode="auto">
                    <a:xfrm>
                      <a:off x="5114" y="2299"/>
                      <a:ext cx="5" cy="4"/>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0">
                          <a:moveTo>
                            <a:pt x="1" y="20"/>
                          </a:moveTo>
                          <a:lnTo>
                            <a:pt x="20" y="8"/>
                          </a:lnTo>
                          <a:lnTo>
                            <a:pt x="32" y="0"/>
                          </a:lnTo>
                          <a:lnTo>
                            <a:pt x="15" y="1"/>
                          </a:lnTo>
                          <a:lnTo>
                            <a:pt x="0" y="4"/>
                          </a:lnTo>
                          <a:lnTo>
                            <a:pt x="1" y="2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2" name="Freeform 268"/>
                    <p:cNvSpPr>
                      <a:spLocks/>
                    </p:cNvSpPr>
                    <p:nvPr/>
                  </p:nvSpPr>
                  <p:spPr bwMode="auto">
                    <a:xfrm>
                      <a:off x="5102" y="2303"/>
                      <a:ext cx="8"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21">
                          <a:moveTo>
                            <a:pt x="0" y="0"/>
                          </a:moveTo>
                          <a:lnTo>
                            <a:pt x="21" y="14"/>
                          </a:lnTo>
                          <a:lnTo>
                            <a:pt x="29" y="21"/>
                          </a:lnTo>
                          <a:lnTo>
                            <a:pt x="39" y="18"/>
                          </a:lnTo>
                          <a:lnTo>
                            <a:pt x="43" y="7"/>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3" name="Freeform 269"/>
                    <p:cNvSpPr>
                      <a:spLocks/>
                    </p:cNvSpPr>
                    <p:nvPr/>
                  </p:nvSpPr>
                  <p:spPr bwMode="auto">
                    <a:xfrm>
                      <a:off x="5095" y="2297"/>
                      <a:ext cx="20" cy="8"/>
                    </a:xfrm>
                    <a:custGeom>
                      <a:avLst/>
                      <a:gdLst>
                        <a:gd name="T0" fmla="*/ 0 w 122"/>
                        <a:gd name="T1" fmla="*/ 0 h 39"/>
                        <a:gd name="T2" fmla="*/ 0 w 122"/>
                        <a:gd name="T3" fmla="*/ 0 h 39"/>
                        <a:gd name="T4" fmla="*/ 0 w 122"/>
                        <a:gd name="T5" fmla="*/ 0 h 39"/>
                        <a:gd name="T6" fmla="*/ 0 w 122"/>
                        <a:gd name="T7" fmla="*/ 0 h 39"/>
                        <a:gd name="T8" fmla="*/ 0 w 122"/>
                        <a:gd name="T9" fmla="*/ 0 h 39"/>
                        <a:gd name="T10" fmla="*/ 0 w 122"/>
                        <a:gd name="T11" fmla="*/ 0 h 39"/>
                        <a:gd name="T12" fmla="*/ 0 w 122"/>
                        <a:gd name="T13" fmla="*/ 0 h 39"/>
                        <a:gd name="T14" fmla="*/ 0 w 122"/>
                        <a:gd name="T15" fmla="*/ 0 h 39"/>
                        <a:gd name="T16" fmla="*/ 0 w 122"/>
                        <a:gd name="T17" fmla="*/ 0 h 39"/>
                        <a:gd name="T18" fmla="*/ 0 w 122"/>
                        <a:gd name="T19" fmla="*/ 0 h 39"/>
                        <a:gd name="T20" fmla="*/ 0 w 122"/>
                        <a:gd name="T21" fmla="*/ 0 h 39"/>
                        <a:gd name="T22" fmla="*/ 0 w 122"/>
                        <a:gd name="T23" fmla="*/ 0 h 39"/>
                        <a:gd name="T24" fmla="*/ 0 w 122"/>
                        <a:gd name="T25" fmla="*/ 0 h 39"/>
                        <a:gd name="T26" fmla="*/ 0 w 122"/>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2" h="39">
                          <a:moveTo>
                            <a:pt x="0" y="3"/>
                          </a:moveTo>
                          <a:lnTo>
                            <a:pt x="58" y="0"/>
                          </a:lnTo>
                          <a:lnTo>
                            <a:pt x="79" y="2"/>
                          </a:lnTo>
                          <a:lnTo>
                            <a:pt x="106" y="11"/>
                          </a:lnTo>
                          <a:lnTo>
                            <a:pt x="122" y="12"/>
                          </a:lnTo>
                          <a:lnTo>
                            <a:pt x="121" y="31"/>
                          </a:lnTo>
                          <a:lnTo>
                            <a:pt x="100" y="36"/>
                          </a:lnTo>
                          <a:lnTo>
                            <a:pt x="86" y="39"/>
                          </a:lnTo>
                          <a:lnTo>
                            <a:pt x="70" y="38"/>
                          </a:lnTo>
                          <a:lnTo>
                            <a:pt x="50" y="34"/>
                          </a:lnTo>
                          <a:lnTo>
                            <a:pt x="39" y="31"/>
                          </a:lnTo>
                          <a:lnTo>
                            <a:pt x="21" y="23"/>
                          </a:lnTo>
                          <a:lnTo>
                            <a:pt x="7" y="17"/>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4" name="Freeform 270"/>
                    <p:cNvSpPr>
                      <a:spLocks/>
                    </p:cNvSpPr>
                    <p:nvPr/>
                  </p:nvSpPr>
                  <p:spPr bwMode="auto">
                    <a:xfrm>
                      <a:off x="5091" y="2279"/>
                      <a:ext cx="29" cy="22"/>
                    </a:xfrm>
                    <a:custGeom>
                      <a:avLst/>
                      <a:gdLst>
                        <a:gd name="T0" fmla="*/ 0 w 171"/>
                        <a:gd name="T1" fmla="*/ 0 h 112"/>
                        <a:gd name="T2" fmla="*/ 0 w 171"/>
                        <a:gd name="T3" fmla="*/ 0 h 112"/>
                        <a:gd name="T4" fmla="*/ 0 w 171"/>
                        <a:gd name="T5" fmla="*/ 0 h 112"/>
                        <a:gd name="T6" fmla="*/ 0 w 171"/>
                        <a:gd name="T7" fmla="*/ 0 h 112"/>
                        <a:gd name="T8" fmla="*/ 0 w 171"/>
                        <a:gd name="T9" fmla="*/ 0 h 112"/>
                        <a:gd name="T10" fmla="*/ 0 w 171"/>
                        <a:gd name="T11" fmla="*/ 0 h 112"/>
                        <a:gd name="T12" fmla="*/ 0 w 171"/>
                        <a:gd name="T13" fmla="*/ 0 h 112"/>
                        <a:gd name="T14" fmla="*/ 0 w 171"/>
                        <a:gd name="T15" fmla="*/ 0 h 112"/>
                        <a:gd name="T16" fmla="*/ 0 w 171"/>
                        <a:gd name="T17" fmla="*/ 0 h 112"/>
                        <a:gd name="T18" fmla="*/ 0 w 171"/>
                        <a:gd name="T19" fmla="*/ 0 h 112"/>
                        <a:gd name="T20" fmla="*/ 0 w 171"/>
                        <a:gd name="T21" fmla="*/ 0 h 112"/>
                        <a:gd name="T22" fmla="*/ 0 w 171"/>
                        <a:gd name="T23" fmla="*/ 0 h 112"/>
                        <a:gd name="T24" fmla="*/ 0 w 171"/>
                        <a:gd name="T25" fmla="*/ 0 h 112"/>
                        <a:gd name="T26" fmla="*/ 0 w 171"/>
                        <a:gd name="T27" fmla="*/ 0 h 112"/>
                        <a:gd name="T28" fmla="*/ 0 w 171"/>
                        <a:gd name="T29" fmla="*/ 0 h 112"/>
                        <a:gd name="T30" fmla="*/ 0 w 171"/>
                        <a:gd name="T31" fmla="*/ 0 h 112"/>
                        <a:gd name="T32" fmla="*/ 0 w 171"/>
                        <a:gd name="T33" fmla="*/ 0 h 112"/>
                        <a:gd name="T34" fmla="*/ 0 w 171"/>
                        <a:gd name="T35" fmla="*/ 0 h 112"/>
                        <a:gd name="T36" fmla="*/ 0 w 171"/>
                        <a:gd name="T37" fmla="*/ 0 h 112"/>
                        <a:gd name="T38" fmla="*/ 0 w 171"/>
                        <a:gd name="T39" fmla="*/ 0 h 112"/>
                        <a:gd name="T40" fmla="*/ 0 w 171"/>
                        <a:gd name="T41" fmla="*/ 0 h 112"/>
                        <a:gd name="T42" fmla="*/ 0 w 171"/>
                        <a:gd name="T43" fmla="*/ 0 h 112"/>
                        <a:gd name="T44" fmla="*/ 0 w 171"/>
                        <a:gd name="T45" fmla="*/ 0 h 112"/>
                        <a:gd name="T46" fmla="*/ 0 w 171"/>
                        <a:gd name="T47" fmla="*/ 0 h 112"/>
                        <a:gd name="T48" fmla="*/ 0 w 171"/>
                        <a:gd name="T49" fmla="*/ 0 h 112"/>
                        <a:gd name="T50" fmla="*/ 0 w 171"/>
                        <a:gd name="T51" fmla="*/ 0 h 112"/>
                        <a:gd name="T52" fmla="*/ 0 w 171"/>
                        <a:gd name="T53" fmla="*/ 0 h 112"/>
                        <a:gd name="T54" fmla="*/ 0 w 171"/>
                        <a:gd name="T55" fmla="*/ 0 h 112"/>
                        <a:gd name="T56" fmla="*/ 0 w 171"/>
                        <a:gd name="T57" fmla="*/ 0 h 112"/>
                        <a:gd name="T58" fmla="*/ 0 w 171"/>
                        <a:gd name="T59" fmla="*/ 0 h 112"/>
                        <a:gd name="T60" fmla="*/ 0 w 171"/>
                        <a:gd name="T61" fmla="*/ 0 h 112"/>
                        <a:gd name="T62" fmla="*/ 0 w 171"/>
                        <a:gd name="T63" fmla="*/ 0 h 112"/>
                        <a:gd name="T64" fmla="*/ 0 w 171"/>
                        <a:gd name="T65" fmla="*/ 0 h 112"/>
                        <a:gd name="T66" fmla="*/ 0 w 171"/>
                        <a:gd name="T67" fmla="*/ 0 h 112"/>
                        <a:gd name="T68" fmla="*/ 0 w 171"/>
                        <a:gd name="T69" fmla="*/ 0 h 112"/>
                        <a:gd name="T70" fmla="*/ 0 w 171"/>
                        <a:gd name="T71" fmla="*/ 0 h 1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 h="112">
                          <a:moveTo>
                            <a:pt x="65" y="0"/>
                          </a:moveTo>
                          <a:lnTo>
                            <a:pt x="48" y="12"/>
                          </a:lnTo>
                          <a:lnTo>
                            <a:pt x="34" y="27"/>
                          </a:lnTo>
                          <a:lnTo>
                            <a:pt x="21" y="43"/>
                          </a:lnTo>
                          <a:lnTo>
                            <a:pt x="11" y="57"/>
                          </a:lnTo>
                          <a:lnTo>
                            <a:pt x="4" y="73"/>
                          </a:lnTo>
                          <a:lnTo>
                            <a:pt x="2" y="93"/>
                          </a:lnTo>
                          <a:lnTo>
                            <a:pt x="0" y="103"/>
                          </a:lnTo>
                          <a:lnTo>
                            <a:pt x="23" y="103"/>
                          </a:lnTo>
                          <a:lnTo>
                            <a:pt x="45" y="105"/>
                          </a:lnTo>
                          <a:lnTo>
                            <a:pt x="66" y="104"/>
                          </a:lnTo>
                          <a:lnTo>
                            <a:pt x="88" y="104"/>
                          </a:lnTo>
                          <a:lnTo>
                            <a:pt x="98" y="104"/>
                          </a:lnTo>
                          <a:lnTo>
                            <a:pt x="109" y="106"/>
                          </a:lnTo>
                          <a:lnTo>
                            <a:pt x="134" y="111"/>
                          </a:lnTo>
                          <a:lnTo>
                            <a:pt x="149" y="112"/>
                          </a:lnTo>
                          <a:lnTo>
                            <a:pt x="171" y="106"/>
                          </a:lnTo>
                          <a:lnTo>
                            <a:pt x="161" y="100"/>
                          </a:lnTo>
                          <a:lnTo>
                            <a:pt x="146" y="96"/>
                          </a:lnTo>
                          <a:lnTo>
                            <a:pt x="129" y="93"/>
                          </a:lnTo>
                          <a:lnTo>
                            <a:pt x="119" y="91"/>
                          </a:lnTo>
                          <a:lnTo>
                            <a:pt x="109" y="95"/>
                          </a:lnTo>
                          <a:lnTo>
                            <a:pt x="86" y="85"/>
                          </a:lnTo>
                          <a:lnTo>
                            <a:pt x="75" y="85"/>
                          </a:lnTo>
                          <a:lnTo>
                            <a:pt x="59" y="89"/>
                          </a:lnTo>
                          <a:lnTo>
                            <a:pt x="26" y="94"/>
                          </a:lnTo>
                          <a:lnTo>
                            <a:pt x="28" y="85"/>
                          </a:lnTo>
                          <a:lnTo>
                            <a:pt x="33" y="77"/>
                          </a:lnTo>
                          <a:lnTo>
                            <a:pt x="40" y="66"/>
                          </a:lnTo>
                          <a:lnTo>
                            <a:pt x="52" y="66"/>
                          </a:lnTo>
                          <a:lnTo>
                            <a:pt x="66" y="63"/>
                          </a:lnTo>
                          <a:lnTo>
                            <a:pt x="84" y="59"/>
                          </a:lnTo>
                          <a:lnTo>
                            <a:pt x="95" y="56"/>
                          </a:lnTo>
                          <a:lnTo>
                            <a:pt x="112" y="48"/>
                          </a:lnTo>
                          <a:lnTo>
                            <a:pt x="89" y="32"/>
                          </a:lnTo>
                          <a:lnTo>
                            <a:pt x="65"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5" name="Freeform 271"/>
                    <p:cNvSpPr>
                      <a:spLocks/>
                    </p:cNvSpPr>
                    <p:nvPr/>
                  </p:nvSpPr>
                  <p:spPr bwMode="auto">
                    <a:xfrm>
                      <a:off x="5089" y="2254"/>
                      <a:ext cx="19" cy="21"/>
                    </a:xfrm>
                    <a:custGeom>
                      <a:avLst/>
                      <a:gdLst>
                        <a:gd name="T0" fmla="*/ 0 w 113"/>
                        <a:gd name="T1" fmla="*/ 0 h 103"/>
                        <a:gd name="T2" fmla="*/ 0 w 113"/>
                        <a:gd name="T3" fmla="*/ 0 h 103"/>
                        <a:gd name="T4" fmla="*/ 0 w 113"/>
                        <a:gd name="T5" fmla="*/ 0 h 103"/>
                        <a:gd name="T6" fmla="*/ 0 w 113"/>
                        <a:gd name="T7" fmla="*/ 0 h 103"/>
                        <a:gd name="T8" fmla="*/ 0 w 113"/>
                        <a:gd name="T9" fmla="*/ 0 h 103"/>
                        <a:gd name="T10" fmla="*/ 0 w 113"/>
                        <a:gd name="T11" fmla="*/ 0 h 103"/>
                        <a:gd name="T12" fmla="*/ 0 w 113"/>
                        <a:gd name="T13" fmla="*/ 0 h 103"/>
                        <a:gd name="T14" fmla="*/ 0 w 113"/>
                        <a:gd name="T15" fmla="*/ 0 h 103"/>
                        <a:gd name="T16" fmla="*/ 0 w 113"/>
                        <a:gd name="T17" fmla="*/ 0 h 103"/>
                        <a:gd name="T18" fmla="*/ 0 w 113"/>
                        <a:gd name="T19" fmla="*/ 0 h 103"/>
                        <a:gd name="T20" fmla="*/ 0 w 113"/>
                        <a:gd name="T21" fmla="*/ 0 h 103"/>
                        <a:gd name="T22" fmla="*/ 0 w 113"/>
                        <a:gd name="T23" fmla="*/ 0 h 103"/>
                        <a:gd name="T24" fmla="*/ 0 w 113"/>
                        <a:gd name="T25" fmla="*/ 0 h 103"/>
                        <a:gd name="T26" fmla="*/ 0 w 113"/>
                        <a:gd name="T27" fmla="*/ 0 h 103"/>
                        <a:gd name="T28" fmla="*/ 0 w 113"/>
                        <a:gd name="T29" fmla="*/ 0 h 103"/>
                        <a:gd name="T30" fmla="*/ 0 w 113"/>
                        <a:gd name="T31" fmla="*/ 0 h 103"/>
                        <a:gd name="T32" fmla="*/ 0 w 113"/>
                        <a:gd name="T33" fmla="*/ 0 h 103"/>
                        <a:gd name="T34" fmla="*/ 0 w 113"/>
                        <a:gd name="T35" fmla="*/ 0 h 103"/>
                        <a:gd name="T36" fmla="*/ 0 w 113"/>
                        <a:gd name="T37" fmla="*/ 0 h 103"/>
                        <a:gd name="T38" fmla="*/ 0 w 113"/>
                        <a:gd name="T39" fmla="*/ 0 h 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103">
                          <a:moveTo>
                            <a:pt x="113" y="43"/>
                          </a:moveTo>
                          <a:lnTo>
                            <a:pt x="113" y="69"/>
                          </a:lnTo>
                          <a:lnTo>
                            <a:pt x="80" y="103"/>
                          </a:lnTo>
                          <a:lnTo>
                            <a:pt x="83" y="75"/>
                          </a:lnTo>
                          <a:lnTo>
                            <a:pt x="83" y="60"/>
                          </a:lnTo>
                          <a:lnTo>
                            <a:pt x="80" y="48"/>
                          </a:lnTo>
                          <a:lnTo>
                            <a:pt x="70" y="40"/>
                          </a:lnTo>
                          <a:lnTo>
                            <a:pt x="55" y="32"/>
                          </a:lnTo>
                          <a:lnTo>
                            <a:pt x="40" y="24"/>
                          </a:lnTo>
                          <a:lnTo>
                            <a:pt x="27" y="23"/>
                          </a:lnTo>
                          <a:lnTo>
                            <a:pt x="10" y="27"/>
                          </a:lnTo>
                          <a:lnTo>
                            <a:pt x="0" y="31"/>
                          </a:lnTo>
                          <a:lnTo>
                            <a:pt x="14" y="2"/>
                          </a:lnTo>
                          <a:lnTo>
                            <a:pt x="21" y="0"/>
                          </a:lnTo>
                          <a:lnTo>
                            <a:pt x="36" y="0"/>
                          </a:lnTo>
                          <a:lnTo>
                            <a:pt x="58" y="3"/>
                          </a:lnTo>
                          <a:lnTo>
                            <a:pt x="77" y="8"/>
                          </a:lnTo>
                          <a:lnTo>
                            <a:pt x="95" y="16"/>
                          </a:lnTo>
                          <a:lnTo>
                            <a:pt x="107" y="28"/>
                          </a:lnTo>
                          <a:lnTo>
                            <a:pt x="113" y="43"/>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6" name="Freeform 272"/>
                    <p:cNvSpPr>
                      <a:spLocks/>
                    </p:cNvSpPr>
                    <p:nvPr/>
                  </p:nvSpPr>
                  <p:spPr bwMode="auto">
                    <a:xfrm>
                      <a:off x="5060" y="2206"/>
                      <a:ext cx="80" cy="137"/>
                    </a:xfrm>
                    <a:custGeom>
                      <a:avLst/>
                      <a:gdLst>
                        <a:gd name="T0" fmla="*/ 0 w 481"/>
                        <a:gd name="T1" fmla="*/ 0 h 684"/>
                        <a:gd name="T2" fmla="*/ 0 w 481"/>
                        <a:gd name="T3" fmla="*/ 0 h 684"/>
                        <a:gd name="T4" fmla="*/ 0 w 481"/>
                        <a:gd name="T5" fmla="*/ 0 h 684"/>
                        <a:gd name="T6" fmla="*/ 0 w 481"/>
                        <a:gd name="T7" fmla="*/ 0 h 684"/>
                        <a:gd name="T8" fmla="*/ 0 w 481"/>
                        <a:gd name="T9" fmla="*/ 0 h 684"/>
                        <a:gd name="T10" fmla="*/ 0 w 481"/>
                        <a:gd name="T11" fmla="*/ 0 h 684"/>
                        <a:gd name="T12" fmla="*/ 0 w 481"/>
                        <a:gd name="T13" fmla="*/ 0 h 684"/>
                        <a:gd name="T14" fmla="*/ 0 w 481"/>
                        <a:gd name="T15" fmla="*/ 0 h 684"/>
                        <a:gd name="T16" fmla="*/ 0 w 481"/>
                        <a:gd name="T17" fmla="*/ 0 h 684"/>
                        <a:gd name="T18" fmla="*/ 0 w 481"/>
                        <a:gd name="T19" fmla="*/ 0 h 684"/>
                        <a:gd name="T20" fmla="*/ 0 w 481"/>
                        <a:gd name="T21" fmla="*/ 0 h 684"/>
                        <a:gd name="T22" fmla="*/ 0 w 481"/>
                        <a:gd name="T23" fmla="*/ 0 h 684"/>
                        <a:gd name="T24" fmla="*/ 0 w 481"/>
                        <a:gd name="T25" fmla="*/ 0 h 684"/>
                        <a:gd name="T26" fmla="*/ 0 w 481"/>
                        <a:gd name="T27" fmla="*/ 0 h 684"/>
                        <a:gd name="T28" fmla="*/ 0 w 481"/>
                        <a:gd name="T29" fmla="*/ 0 h 684"/>
                        <a:gd name="T30" fmla="*/ 0 w 481"/>
                        <a:gd name="T31" fmla="*/ 0 h 684"/>
                        <a:gd name="T32" fmla="*/ 0 w 481"/>
                        <a:gd name="T33" fmla="*/ 0 h 684"/>
                        <a:gd name="T34" fmla="*/ 0 w 481"/>
                        <a:gd name="T35" fmla="*/ 0 h 684"/>
                        <a:gd name="T36" fmla="*/ 0 w 481"/>
                        <a:gd name="T37" fmla="*/ 0 h 684"/>
                        <a:gd name="T38" fmla="*/ 0 w 481"/>
                        <a:gd name="T39" fmla="*/ 0 h 684"/>
                        <a:gd name="T40" fmla="*/ 0 w 481"/>
                        <a:gd name="T41" fmla="*/ 0 h 684"/>
                        <a:gd name="T42" fmla="*/ 0 w 481"/>
                        <a:gd name="T43" fmla="*/ 0 h 684"/>
                        <a:gd name="T44" fmla="*/ 0 w 481"/>
                        <a:gd name="T45" fmla="*/ 0 h 684"/>
                        <a:gd name="T46" fmla="*/ 0 w 481"/>
                        <a:gd name="T47" fmla="*/ 0 h 684"/>
                        <a:gd name="T48" fmla="*/ 0 w 481"/>
                        <a:gd name="T49" fmla="*/ 0 h 684"/>
                        <a:gd name="T50" fmla="*/ 0 w 481"/>
                        <a:gd name="T51" fmla="*/ 0 h 684"/>
                        <a:gd name="T52" fmla="*/ 0 w 481"/>
                        <a:gd name="T53" fmla="*/ 0 h 684"/>
                        <a:gd name="T54" fmla="*/ 0 w 481"/>
                        <a:gd name="T55" fmla="*/ 0 h 684"/>
                        <a:gd name="T56" fmla="*/ 0 w 481"/>
                        <a:gd name="T57" fmla="*/ 0 h 684"/>
                        <a:gd name="T58" fmla="*/ 0 w 481"/>
                        <a:gd name="T59" fmla="*/ 0 h 684"/>
                        <a:gd name="T60" fmla="*/ 0 w 481"/>
                        <a:gd name="T61" fmla="*/ 0 h 684"/>
                        <a:gd name="T62" fmla="*/ 0 w 481"/>
                        <a:gd name="T63" fmla="*/ 0 h 684"/>
                        <a:gd name="T64" fmla="*/ 0 w 481"/>
                        <a:gd name="T65" fmla="*/ 0 h 684"/>
                        <a:gd name="T66" fmla="*/ 0 w 481"/>
                        <a:gd name="T67" fmla="*/ 0 h 684"/>
                        <a:gd name="T68" fmla="*/ 0 w 481"/>
                        <a:gd name="T69" fmla="*/ 0 h 684"/>
                        <a:gd name="T70" fmla="*/ 0 w 481"/>
                        <a:gd name="T71" fmla="*/ 0 h 684"/>
                        <a:gd name="T72" fmla="*/ 0 w 481"/>
                        <a:gd name="T73" fmla="*/ 0 h 684"/>
                        <a:gd name="T74" fmla="*/ 0 w 481"/>
                        <a:gd name="T75" fmla="*/ 0 h 684"/>
                        <a:gd name="T76" fmla="*/ 0 w 481"/>
                        <a:gd name="T77" fmla="*/ 0 h 684"/>
                        <a:gd name="T78" fmla="*/ 0 w 481"/>
                        <a:gd name="T79" fmla="*/ 0 h 684"/>
                        <a:gd name="T80" fmla="*/ 0 w 481"/>
                        <a:gd name="T81" fmla="*/ 0 h 684"/>
                        <a:gd name="T82" fmla="*/ 0 w 481"/>
                        <a:gd name="T83" fmla="*/ 0 h 684"/>
                        <a:gd name="T84" fmla="*/ 0 w 481"/>
                        <a:gd name="T85" fmla="*/ 0 h 684"/>
                        <a:gd name="T86" fmla="*/ 0 w 481"/>
                        <a:gd name="T87" fmla="*/ 0 h 684"/>
                        <a:gd name="T88" fmla="*/ 0 w 481"/>
                        <a:gd name="T89" fmla="*/ 0 h 684"/>
                        <a:gd name="T90" fmla="*/ 0 w 481"/>
                        <a:gd name="T91" fmla="*/ 0 h 684"/>
                        <a:gd name="T92" fmla="*/ 0 w 481"/>
                        <a:gd name="T93" fmla="*/ 0 h 6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1" h="684">
                          <a:moveTo>
                            <a:pt x="26" y="245"/>
                          </a:moveTo>
                          <a:lnTo>
                            <a:pt x="6" y="257"/>
                          </a:lnTo>
                          <a:lnTo>
                            <a:pt x="0" y="272"/>
                          </a:lnTo>
                          <a:lnTo>
                            <a:pt x="2" y="286"/>
                          </a:lnTo>
                          <a:lnTo>
                            <a:pt x="7" y="320"/>
                          </a:lnTo>
                          <a:lnTo>
                            <a:pt x="17" y="352"/>
                          </a:lnTo>
                          <a:lnTo>
                            <a:pt x="27" y="380"/>
                          </a:lnTo>
                          <a:lnTo>
                            <a:pt x="27" y="401"/>
                          </a:lnTo>
                          <a:lnTo>
                            <a:pt x="34" y="417"/>
                          </a:lnTo>
                          <a:lnTo>
                            <a:pt x="46" y="424"/>
                          </a:lnTo>
                          <a:lnTo>
                            <a:pt x="50" y="428"/>
                          </a:lnTo>
                          <a:lnTo>
                            <a:pt x="38" y="495"/>
                          </a:lnTo>
                          <a:lnTo>
                            <a:pt x="140" y="423"/>
                          </a:lnTo>
                          <a:lnTo>
                            <a:pt x="152" y="417"/>
                          </a:lnTo>
                          <a:lnTo>
                            <a:pt x="168" y="415"/>
                          </a:lnTo>
                          <a:lnTo>
                            <a:pt x="186" y="408"/>
                          </a:lnTo>
                          <a:lnTo>
                            <a:pt x="201" y="399"/>
                          </a:lnTo>
                          <a:lnTo>
                            <a:pt x="213" y="392"/>
                          </a:lnTo>
                          <a:lnTo>
                            <a:pt x="222" y="387"/>
                          </a:lnTo>
                          <a:lnTo>
                            <a:pt x="232" y="377"/>
                          </a:lnTo>
                          <a:lnTo>
                            <a:pt x="236" y="366"/>
                          </a:lnTo>
                          <a:lnTo>
                            <a:pt x="223" y="371"/>
                          </a:lnTo>
                          <a:lnTo>
                            <a:pt x="210" y="375"/>
                          </a:lnTo>
                          <a:lnTo>
                            <a:pt x="198" y="376"/>
                          </a:lnTo>
                          <a:lnTo>
                            <a:pt x="183" y="372"/>
                          </a:lnTo>
                          <a:lnTo>
                            <a:pt x="168" y="366"/>
                          </a:lnTo>
                          <a:lnTo>
                            <a:pt x="164" y="357"/>
                          </a:lnTo>
                          <a:lnTo>
                            <a:pt x="165" y="346"/>
                          </a:lnTo>
                          <a:lnTo>
                            <a:pt x="173" y="334"/>
                          </a:lnTo>
                          <a:lnTo>
                            <a:pt x="187" y="329"/>
                          </a:lnTo>
                          <a:lnTo>
                            <a:pt x="202" y="328"/>
                          </a:lnTo>
                          <a:lnTo>
                            <a:pt x="220" y="331"/>
                          </a:lnTo>
                          <a:lnTo>
                            <a:pt x="240" y="347"/>
                          </a:lnTo>
                          <a:lnTo>
                            <a:pt x="254" y="357"/>
                          </a:lnTo>
                          <a:lnTo>
                            <a:pt x="281" y="258"/>
                          </a:lnTo>
                          <a:lnTo>
                            <a:pt x="300" y="234"/>
                          </a:lnTo>
                          <a:lnTo>
                            <a:pt x="281" y="220"/>
                          </a:lnTo>
                          <a:lnTo>
                            <a:pt x="263" y="210"/>
                          </a:lnTo>
                          <a:lnTo>
                            <a:pt x="259" y="185"/>
                          </a:lnTo>
                          <a:lnTo>
                            <a:pt x="281" y="147"/>
                          </a:lnTo>
                          <a:lnTo>
                            <a:pt x="300" y="122"/>
                          </a:lnTo>
                          <a:lnTo>
                            <a:pt x="309" y="103"/>
                          </a:lnTo>
                          <a:lnTo>
                            <a:pt x="330" y="103"/>
                          </a:lnTo>
                          <a:lnTo>
                            <a:pt x="358" y="109"/>
                          </a:lnTo>
                          <a:lnTo>
                            <a:pt x="381" y="122"/>
                          </a:lnTo>
                          <a:lnTo>
                            <a:pt x="395" y="135"/>
                          </a:lnTo>
                          <a:lnTo>
                            <a:pt x="410" y="155"/>
                          </a:lnTo>
                          <a:lnTo>
                            <a:pt x="418" y="177"/>
                          </a:lnTo>
                          <a:lnTo>
                            <a:pt x="426" y="202"/>
                          </a:lnTo>
                          <a:lnTo>
                            <a:pt x="416" y="221"/>
                          </a:lnTo>
                          <a:lnTo>
                            <a:pt x="411" y="225"/>
                          </a:lnTo>
                          <a:lnTo>
                            <a:pt x="403" y="237"/>
                          </a:lnTo>
                          <a:lnTo>
                            <a:pt x="423" y="240"/>
                          </a:lnTo>
                          <a:lnTo>
                            <a:pt x="413" y="262"/>
                          </a:lnTo>
                          <a:lnTo>
                            <a:pt x="403" y="281"/>
                          </a:lnTo>
                          <a:lnTo>
                            <a:pt x="420" y="321"/>
                          </a:lnTo>
                          <a:lnTo>
                            <a:pt x="395" y="346"/>
                          </a:lnTo>
                          <a:lnTo>
                            <a:pt x="404" y="350"/>
                          </a:lnTo>
                          <a:lnTo>
                            <a:pt x="412" y="359"/>
                          </a:lnTo>
                          <a:lnTo>
                            <a:pt x="423" y="372"/>
                          </a:lnTo>
                          <a:lnTo>
                            <a:pt x="431" y="389"/>
                          </a:lnTo>
                          <a:lnTo>
                            <a:pt x="428" y="406"/>
                          </a:lnTo>
                          <a:lnTo>
                            <a:pt x="413" y="410"/>
                          </a:lnTo>
                          <a:lnTo>
                            <a:pt x="394" y="407"/>
                          </a:lnTo>
                          <a:lnTo>
                            <a:pt x="382" y="402"/>
                          </a:lnTo>
                          <a:lnTo>
                            <a:pt x="373" y="396"/>
                          </a:lnTo>
                          <a:lnTo>
                            <a:pt x="352" y="380"/>
                          </a:lnTo>
                          <a:lnTo>
                            <a:pt x="336" y="383"/>
                          </a:lnTo>
                          <a:lnTo>
                            <a:pt x="352" y="403"/>
                          </a:lnTo>
                          <a:lnTo>
                            <a:pt x="362" y="412"/>
                          </a:lnTo>
                          <a:lnTo>
                            <a:pt x="374" y="423"/>
                          </a:lnTo>
                          <a:lnTo>
                            <a:pt x="385" y="429"/>
                          </a:lnTo>
                          <a:lnTo>
                            <a:pt x="397" y="439"/>
                          </a:lnTo>
                          <a:lnTo>
                            <a:pt x="400" y="449"/>
                          </a:lnTo>
                          <a:lnTo>
                            <a:pt x="400" y="460"/>
                          </a:lnTo>
                          <a:lnTo>
                            <a:pt x="399" y="477"/>
                          </a:lnTo>
                          <a:lnTo>
                            <a:pt x="393" y="488"/>
                          </a:lnTo>
                          <a:lnTo>
                            <a:pt x="386" y="498"/>
                          </a:lnTo>
                          <a:lnTo>
                            <a:pt x="375" y="509"/>
                          </a:lnTo>
                          <a:lnTo>
                            <a:pt x="367" y="524"/>
                          </a:lnTo>
                          <a:lnTo>
                            <a:pt x="357" y="533"/>
                          </a:lnTo>
                          <a:lnTo>
                            <a:pt x="343" y="529"/>
                          </a:lnTo>
                          <a:lnTo>
                            <a:pt x="330" y="545"/>
                          </a:lnTo>
                          <a:lnTo>
                            <a:pt x="318" y="555"/>
                          </a:lnTo>
                          <a:lnTo>
                            <a:pt x="307" y="565"/>
                          </a:lnTo>
                          <a:lnTo>
                            <a:pt x="291" y="567"/>
                          </a:lnTo>
                          <a:lnTo>
                            <a:pt x="279" y="565"/>
                          </a:lnTo>
                          <a:lnTo>
                            <a:pt x="266" y="563"/>
                          </a:lnTo>
                          <a:lnTo>
                            <a:pt x="257" y="558"/>
                          </a:lnTo>
                          <a:lnTo>
                            <a:pt x="245" y="549"/>
                          </a:lnTo>
                          <a:lnTo>
                            <a:pt x="238" y="540"/>
                          </a:lnTo>
                          <a:lnTo>
                            <a:pt x="216" y="511"/>
                          </a:lnTo>
                          <a:lnTo>
                            <a:pt x="208" y="503"/>
                          </a:lnTo>
                          <a:lnTo>
                            <a:pt x="202" y="496"/>
                          </a:lnTo>
                          <a:lnTo>
                            <a:pt x="195" y="487"/>
                          </a:lnTo>
                          <a:lnTo>
                            <a:pt x="190" y="472"/>
                          </a:lnTo>
                          <a:lnTo>
                            <a:pt x="186" y="457"/>
                          </a:lnTo>
                          <a:lnTo>
                            <a:pt x="178" y="473"/>
                          </a:lnTo>
                          <a:lnTo>
                            <a:pt x="171" y="488"/>
                          </a:lnTo>
                          <a:lnTo>
                            <a:pt x="162" y="478"/>
                          </a:lnTo>
                          <a:lnTo>
                            <a:pt x="154" y="464"/>
                          </a:lnTo>
                          <a:lnTo>
                            <a:pt x="49" y="524"/>
                          </a:lnTo>
                          <a:lnTo>
                            <a:pt x="72" y="567"/>
                          </a:lnTo>
                          <a:lnTo>
                            <a:pt x="99" y="598"/>
                          </a:lnTo>
                          <a:lnTo>
                            <a:pt x="122" y="623"/>
                          </a:lnTo>
                          <a:lnTo>
                            <a:pt x="179" y="663"/>
                          </a:lnTo>
                          <a:lnTo>
                            <a:pt x="236" y="681"/>
                          </a:lnTo>
                          <a:lnTo>
                            <a:pt x="290" y="684"/>
                          </a:lnTo>
                          <a:lnTo>
                            <a:pt x="328" y="659"/>
                          </a:lnTo>
                          <a:lnTo>
                            <a:pt x="362" y="613"/>
                          </a:lnTo>
                          <a:lnTo>
                            <a:pt x="377" y="576"/>
                          </a:lnTo>
                          <a:lnTo>
                            <a:pt x="381" y="543"/>
                          </a:lnTo>
                          <a:lnTo>
                            <a:pt x="395" y="525"/>
                          </a:lnTo>
                          <a:lnTo>
                            <a:pt x="403" y="506"/>
                          </a:lnTo>
                          <a:lnTo>
                            <a:pt x="411" y="490"/>
                          </a:lnTo>
                          <a:lnTo>
                            <a:pt x="416" y="472"/>
                          </a:lnTo>
                          <a:lnTo>
                            <a:pt x="428" y="436"/>
                          </a:lnTo>
                          <a:lnTo>
                            <a:pt x="438" y="398"/>
                          </a:lnTo>
                          <a:lnTo>
                            <a:pt x="446" y="372"/>
                          </a:lnTo>
                          <a:lnTo>
                            <a:pt x="456" y="345"/>
                          </a:lnTo>
                          <a:lnTo>
                            <a:pt x="465" y="309"/>
                          </a:lnTo>
                          <a:lnTo>
                            <a:pt x="478" y="230"/>
                          </a:lnTo>
                          <a:lnTo>
                            <a:pt x="481" y="184"/>
                          </a:lnTo>
                          <a:lnTo>
                            <a:pt x="474" y="145"/>
                          </a:lnTo>
                          <a:lnTo>
                            <a:pt x="460" y="109"/>
                          </a:lnTo>
                          <a:lnTo>
                            <a:pt x="437" y="74"/>
                          </a:lnTo>
                          <a:lnTo>
                            <a:pt x="420" y="58"/>
                          </a:lnTo>
                          <a:lnTo>
                            <a:pt x="408" y="48"/>
                          </a:lnTo>
                          <a:lnTo>
                            <a:pt x="376" y="26"/>
                          </a:lnTo>
                          <a:lnTo>
                            <a:pt x="344" y="11"/>
                          </a:lnTo>
                          <a:lnTo>
                            <a:pt x="308" y="4"/>
                          </a:lnTo>
                          <a:lnTo>
                            <a:pt x="279" y="0"/>
                          </a:lnTo>
                          <a:lnTo>
                            <a:pt x="235" y="1"/>
                          </a:lnTo>
                          <a:lnTo>
                            <a:pt x="189" y="12"/>
                          </a:lnTo>
                          <a:lnTo>
                            <a:pt x="155" y="26"/>
                          </a:lnTo>
                          <a:lnTo>
                            <a:pt x="126" y="46"/>
                          </a:lnTo>
                          <a:lnTo>
                            <a:pt x="104" y="63"/>
                          </a:lnTo>
                          <a:lnTo>
                            <a:pt x="85" y="89"/>
                          </a:lnTo>
                          <a:lnTo>
                            <a:pt x="68" y="116"/>
                          </a:lnTo>
                          <a:lnTo>
                            <a:pt x="50" y="145"/>
                          </a:lnTo>
                          <a:lnTo>
                            <a:pt x="42" y="174"/>
                          </a:lnTo>
                          <a:lnTo>
                            <a:pt x="33" y="208"/>
                          </a:lnTo>
                          <a:lnTo>
                            <a:pt x="26" y="245"/>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7" name="Freeform 273"/>
                    <p:cNvSpPr>
                      <a:spLocks/>
                    </p:cNvSpPr>
                    <p:nvPr/>
                  </p:nvSpPr>
                  <p:spPr bwMode="auto">
                    <a:xfrm>
                      <a:off x="5060" y="2207"/>
                      <a:ext cx="81" cy="137"/>
                    </a:xfrm>
                    <a:custGeom>
                      <a:avLst/>
                      <a:gdLst>
                        <a:gd name="T0" fmla="*/ 0 w 483"/>
                        <a:gd name="T1" fmla="*/ 0 h 682"/>
                        <a:gd name="T2" fmla="*/ 0 w 483"/>
                        <a:gd name="T3" fmla="*/ 0 h 682"/>
                        <a:gd name="T4" fmla="*/ 0 w 483"/>
                        <a:gd name="T5" fmla="*/ 0 h 682"/>
                        <a:gd name="T6" fmla="*/ 0 w 483"/>
                        <a:gd name="T7" fmla="*/ 0 h 682"/>
                        <a:gd name="T8" fmla="*/ 0 w 483"/>
                        <a:gd name="T9" fmla="*/ 0 h 682"/>
                        <a:gd name="T10" fmla="*/ 0 w 483"/>
                        <a:gd name="T11" fmla="*/ 0 h 682"/>
                        <a:gd name="T12" fmla="*/ 0 w 483"/>
                        <a:gd name="T13" fmla="*/ 0 h 682"/>
                        <a:gd name="T14" fmla="*/ 0 w 483"/>
                        <a:gd name="T15" fmla="*/ 0 h 682"/>
                        <a:gd name="T16" fmla="*/ 0 w 483"/>
                        <a:gd name="T17" fmla="*/ 0 h 682"/>
                        <a:gd name="T18" fmla="*/ 0 w 483"/>
                        <a:gd name="T19" fmla="*/ 0 h 682"/>
                        <a:gd name="T20" fmla="*/ 0 w 483"/>
                        <a:gd name="T21" fmla="*/ 0 h 682"/>
                        <a:gd name="T22" fmla="*/ 0 w 483"/>
                        <a:gd name="T23" fmla="*/ 0 h 682"/>
                        <a:gd name="T24" fmla="*/ 0 w 483"/>
                        <a:gd name="T25" fmla="*/ 0 h 682"/>
                        <a:gd name="T26" fmla="*/ 0 w 483"/>
                        <a:gd name="T27" fmla="*/ 0 h 682"/>
                        <a:gd name="T28" fmla="*/ 0 w 483"/>
                        <a:gd name="T29" fmla="*/ 0 h 682"/>
                        <a:gd name="T30" fmla="*/ 0 w 483"/>
                        <a:gd name="T31" fmla="*/ 0 h 682"/>
                        <a:gd name="T32" fmla="*/ 0 w 483"/>
                        <a:gd name="T33" fmla="*/ 0 h 682"/>
                        <a:gd name="T34" fmla="*/ 0 w 483"/>
                        <a:gd name="T35" fmla="*/ 0 h 682"/>
                        <a:gd name="T36" fmla="*/ 0 w 483"/>
                        <a:gd name="T37" fmla="*/ 0 h 682"/>
                        <a:gd name="T38" fmla="*/ 0 w 483"/>
                        <a:gd name="T39" fmla="*/ 0 h 682"/>
                        <a:gd name="T40" fmla="*/ 0 w 483"/>
                        <a:gd name="T41" fmla="*/ 0 h 682"/>
                        <a:gd name="T42" fmla="*/ 0 w 483"/>
                        <a:gd name="T43" fmla="*/ 0 h 682"/>
                        <a:gd name="T44" fmla="*/ 0 w 483"/>
                        <a:gd name="T45" fmla="*/ 0 h 682"/>
                        <a:gd name="T46" fmla="*/ 0 w 483"/>
                        <a:gd name="T47" fmla="*/ 0 h 682"/>
                        <a:gd name="T48" fmla="*/ 0 w 483"/>
                        <a:gd name="T49" fmla="*/ 0 h 682"/>
                        <a:gd name="T50" fmla="*/ 0 w 483"/>
                        <a:gd name="T51" fmla="*/ 0 h 682"/>
                        <a:gd name="T52" fmla="*/ 0 w 483"/>
                        <a:gd name="T53" fmla="*/ 0 h 682"/>
                        <a:gd name="T54" fmla="*/ 0 w 483"/>
                        <a:gd name="T55" fmla="*/ 0 h 682"/>
                        <a:gd name="T56" fmla="*/ 0 w 483"/>
                        <a:gd name="T57" fmla="*/ 0 h 682"/>
                        <a:gd name="T58" fmla="*/ 0 w 483"/>
                        <a:gd name="T59" fmla="*/ 0 h 682"/>
                        <a:gd name="T60" fmla="*/ 0 w 483"/>
                        <a:gd name="T61" fmla="*/ 0 h 682"/>
                        <a:gd name="T62" fmla="*/ 0 w 483"/>
                        <a:gd name="T63" fmla="*/ 0 h 682"/>
                        <a:gd name="T64" fmla="*/ 0 w 483"/>
                        <a:gd name="T65" fmla="*/ 0 h 682"/>
                        <a:gd name="T66" fmla="*/ 0 w 483"/>
                        <a:gd name="T67" fmla="*/ 0 h 682"/>
                        <a:gd name="T68" fmla="*/ 0 w 483"/>
                        <a:gd name="T69" fmla="*/ 0 h 682"/>
                        <a:gd name="T70" fmla="*/ 0 w 483"/>
                        <a:gd name="T71" fmla="*/ 0 h 682"/>
                        <a:gd name="T72" fmla="*/ 0 w 483"/>
                        <a:gd name="T73" fmla="*/ 0 h 682"/>
                        <a:gd name="T74" fmla="*/ 0 w 483"/>
                        <a:gd name="T75" fmla="*/ 0 h 682"/>
                        <a:gd name="T76" fmla="*/ 0 w 483"/>
                        <a:gd name="T77" fmla="*/ 0 h 682"/>
                        <a:gd name="T78" fmla="*/ 0 w 483"/>
                        <a:gd name="T79" fmla="*/ 0 h 682"/>
                        <a:gd name="T80" fmla="*/ 0 w 483"/>
                        <a:gd name="T81" fmla="*/ 0 h 682"/>
                        <a:gd name="T82" fmla="*/ 0 w 483"/>
                        <a:gd name="T83" fmla="*/ 0 h 682"/>
                        <a:gd name="T84" fmla="*/ 0 w 483"/>
                        <a:gd name="T85" fmla="*/ 0 h 682"/>
                        <a:gd name="T86" fmla="*/ 0 w 483"/>
                        <a:gd name="T87" fmla="*/ 0 h 682"/>
                        <a:gd name="T88" fmla="*/ 0 w 483"/>
                        <a:gd name="T89" fmla="*/ 0 h 682"/>
                        <a:gd name="T90" fmla="*/ 0 w 483"/>
                        <a:gd name="T91" fmla="*/ 0 h 682"/>
                        <a:gd name="T92" fmla="*/ 0 w 483"/>
                        <a:gd name="T93" fmla="*/ 0 h 682"/>
                        <a:gd name="T94" fmla="*/ 0 w 483"/>
                        <a:gd name="T95" fmla="*/ 0 h 682"/>
                        <a:gd name="T96" fmla="*/ 0 w 483"/>
                        <a:gd name="T97" fmla="*/ 0 h 682"/>
                        <a:gd name="T98" fmla="*/ 0 w 483"/>
                        <a:gd name="T99" fmla="*/ 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3" h="682">
                          <a:moveTo>
                            <a:pt x="287" y="276"/>
                          </a:moveTo>
                          <a:lnTo>
                            <a:pt x="287" y="351"/>
                          </a:lnTo>
                          <a:lnTo>
                            <a:pt x="281" y="355"/>
                          </a:lnTo>
                          <a:lnTo>
                            <a:pt x="275" y="362"/>
                          </a:lnTo>
                          <a:lnTo>
                            <a:pt x="271" y="372"/>
                          </a:lnTo>
                          <a:lnTo>
                            <a:pt x="273" y="381"/>
                          </a:lnTo>
                          <a:lnTo>
                            <a:pt x="281" y="384"/>
                          </a:lnTo>
                          <a:lnTo>
                            <a:pt x="288" y="391"/>
                          </a:lnTo>
                          <a:lnTo>
                            <a:pt x="309" y="393"/>
                          </a:lnTo>
                          <a:lnTo>
                            <a:pt x="317" y="391"/>
                          </a:lnTo>
                          <a:lnTo>
                            <a:pt x="304" y="402"/>
                          </a:lnTo>
                          <a:lnTo>
                            <a:pt x="298" y="405"/>
                          </a:lnTo>
                          <a:lnTo>
                            <a:pt x="289" y="404"/>
                          </a:lnTo>
                          <a:lnTo>
                            <a:pt x="279" y="401"/>
                          </a:lnTo>
                          <a:lnTo>
                            <a:pt x="269" y="394"/>
                          </a:lnTo>
                          <a:lnTo>
                            <a:pt x="261" y="391"/>
                          </a:lnTo>
                          <a:lnTo>
                            <a:pt x="245" y="389"/>
                          </a:lnTo>
                          <a:lnTo>
                            <a:pt x="238" y="388"/>
                          </a:lnTo>
                          <a:lnTo>
                            <a:pt x="236" y="379"/>
                          </a:lnTo>
                          <a:lnTo>
                            <a:pt x="237" y="371"/>
                          </a:lnTo>
                          <a:lnTo>
                            <a:pt x="244" y="363"/>
                          </a:lnTo>
                          <a:lnTo>
                            <a:pt x="249" y="357"/>
                          </a:lnTo>
                          <a:lnTo>
                            <a:pt x="255" y="335"/>
                          </a:lnTo>
                          <a:lnTo>
                            <a:pt x="258" y="308"/>
                          </a:lnTo>
                          <a:lnTo>
                            <a:pt x="258" y="293"/>
                          </a:lnTo>
                          <a:lnTo>
                            <a:pt x="255" y="281"/>
                          </a:lnTo>
                          <a:lnTo>
                            <a:pt x="245" y="273"/>
                          </a:lnTo>
                          <a:lnTo>
                            <a:pt x="230" y="265"/>
                          </a:lnTo>
                          <a:lnTo>
                            <a:pt x="215" y="258"/>
                          </a:lnTo>
                          <a:lnTo>
                            <a:pt x="203" y="257"/>
                          </a:lnTo>
                          <a:lnTo>
                            <a:pt x="176" y="265"/>
                          </a:lnTo>
                          <a:lnTo>
                            <a:pt x="159" y="268"/>
                          </a:lnTo>
                          <a:lnTo>
                            <a:pt x="139" y="272"/>
                          </a:lnTo>
                          <a:lnTo>
                            <a:pt x="129" y="268"/>
                          </a:lnTo>
                          <a:lnTo>
                            <a:pt x="119" y="268"/>
                          </a:lnTo>
                          <a:lnTo>
                            <a:pt x="113" y="276"/>
                          </a:lnTo>
                          <a:lnTo>
                            <a:pt x="105" y="283"/>
                          </a:lnTo>
                          <a:lnTo>
                            <a:pt x="99" y="294"/>
                          </a:lnTo>
                          <a:lnTo>
                            <a:pt x="99" y="310"/>
                          </a:lnTo>
                          <a:lnTo>
                            <a:pt x="103" y="328"/>
                          </a:lnTo>
                          <a:lnTo>
                            <a:pt x="105" y="341"/>
                          </a:lnTo>
                          <a:lnTo>
                            <a:pt x="109" y="351"/>
                          </a:lnTo>
                          <a:lnTo>
                            <a:pt x="117" y="362"/>
                          </a:lnTo>
                          <a:lnTo>
                            <a:pt x="127" y="370"/>
                          </a:lnTo>
                          <a:lnTo>
                            <a:pt x="134" y="371"/>
                          </a:lnTo>
                          <a:lnTo>
                            <a:pt x="135" y="391"/>
                          </a:lnTo>
                          <a:lnTo>
                            <a:pt x="139" y="419"/>
                          </a:lnTo>
                          <a:lnTo>
                            <a:pt x="147" y="466"/>
                          </a:lnTo>
                          <a:lnTo>
                            <a:pt x="156" y="496"/>
                          </a:lnTo>
                          <a:lnTo>
                            <a:pt x="160" y="518"/>
                          </a:lnTo>
                          <a:lnTo>
                            <a:pt x="167" y="540"/>
                          </a:lnTo>
                          <a:lnTo>
                            <a:pt x="173" y="551"/>
                          </a:lnTo>
                          <a:lnTo>
                            <a:pt x="179" y="564"/>
                          </a:lnTo>
                          <a:lnTo>
                            <a:pt x="190" y="577"/>
                          </a:lnTo>
                          <a:lnTo>
                            <a:pt x="207" y="592"/>
                          </a:lnTo>
                          <a:lnTo>
                            <a:pt x="225" y="604"/>
                          </a:lnTo>
                          <a:lnTo>
                            <a:pt x="256" y="609"/>
                          </a:lnTo>
                          <a:lnTo>
                            <a:pt x="275" y="609"/>
                          </a:lnTo>
                          <a:lnTo>
                            <a:pt x="289" y="611"/>
                          </a:lnTo>
                          <a:lnTo>
                            <a:pt x="306" y="612"/>
                          </a:lnTo>
                          <a:lnTo>
                            <a:pt x="323" y="608"/>
                          </a:lnTo>
                          <a:lnTo>
                            <a:pt x="338" y="602"/>
                          </a:lnTo>
                          <a:lnTo>
                            <a:pt x="349" y="592"/>
                          </a:lnTo>
                          <a:lnTo>
                            <a:pt x="360" y="583"/>
                          </a:lnTo>
                          <a:lnTo>
                            <a:pt x="374" y="574"/>
                          </a:lnTo>
                          <a:lnTo>
                            <a:pt x="365" y="598"/>
                          </a:lnTo>
                          <a:lnTo>
                            <a:pt x="352" y="618"/>
                          </a:lnTo>
                          <a:lnTo>
                            <a:pt x="338" y="639"/>
                          </a:lnTo>
                          <a:lnTo>
                            <a:pt x="318" y="663"/>
                          </a:lnTo>
                          <a:lnTo>
                            <a:pt x="293" y="676"/>
                          </a:lnTo>
                          <a:lnTo>
                            <a:pt x="264" y="682"/>
                          </a:lnTo>
                          <a:lnTo>
                            <a:pt x="242" y="680"/>
                          </a:lnTo>
                          <a:lnTo>
                            <a:pt x="221" y="679"/>
                          </a:lnTo>
                          <a:lnTo>
                            <a:pt x="200" y="671"/>
                          </a:lnTo>
                          <a:lnTo>
                            <a:pt x="173" y="658"/>
                          </a:lnTo>
                          <a:lnTo>
                            <a:pt x="153" y="642"/>
                          </a:lnTo>
                          <a:lnTo>
                            <a:pt x="124" y="613"/>
                          </a:lnTo>
                          <a:lnTo>
                            <a:pt x="91" y="581"/>
                          </a:lnTo>
                          <a:lnTo>
                            <a:pt x="70" y="555"/>
                          </a:lnTo>
                          <a:lnTo>
                            <a:pt x="52" y="530"/>
                          </a:lnTo>
                          <a:lnTo>
                            <a:pt x="35" y="498"/>
                          </a:lnTo>
                          <a:lnTo>
                            <a:pt x="49" y="426"/>
                          </a:lnTo>
                          <a:lnTo>
                            <a:pt x="38" y="420"/>
                          </a:lnTo>
                          <a:lnTo>
                            <a:pt x="29" y="412"/>
                          </a:lnTo>
                          <a:lnTo>
                            <a:pt x="25" y="398"/>
                          </a:lnTo>
                          <a:lnTo>
                            <a:pt x="24" y="375"/>
                          </a:lnTo>
                          <a:lnTo>
                            <a:pt x="18" y="355"/>
                          </a:lnTo>
                          <a:lnTo>
                            <a:pt x="7" y="329"/>
                          </a:lnTo>
                          <a:lnTo>
                            <a:pt x="4" y="295"/>
                          </a:lnTo>
                          <a:lnTo>
                            <a:pt x="0" y="273"/>
                          </a:lnTo>
                          <a:lnTo>
                            <a:pt x="3" y="257"/>
                          </a:lnTo>
                          <a:lnTo>
                            <a:pt x="17" y="247"/>
                          </a:lnTo>
                          <a:lnTo>
                            <a:pt x="29" y="236"/>
                          </a:lnTo>
                          <a:lnTo>
                            <a:pt x="31" y="205"/>
                          </a:lnTo>
                          <a:lnTo>
                            <a:pt x="37" y="176"/>
                          </a:lnTo>
                          <a:lnTo>
                            <a:pt x="50" y="148"/>
                          </a:lnTo>
                          <a:lnTo>
                            <a:pt x="65" y="117"/>
                          </a:lnTo>
                          <a:lnTo>
                            <a:pt x="85" y="86"/>
                          </a:lnTo>
                          <a:lnTo>
                            <a:pt x="104" y="67"/>
                          </a:lnTo>
                          <a:lnTo>
                            <a:pt x="122" y="48"/>
                          </a:lnTo>
                          <a:lnTo>
                            <a:pt x="142" y="31"/>
                          </a:lnTo>
                          <a:lnTo>
                            <a:pt x="166" y="18"/>
                          </a:lnTo>
                          <a:lnTo>
                            <a:pt x="203" y="2"/>
                          </a:lnTo>
                          <a:lnTo>
                            <a:pt x="249" y="0"/>
                          </a:lnTo>
                          <a:lnTo>
                            <a:pt x="285" y="0"/>
                          </a:lnTo>
                          <a:lnTo>
                            <a:pt x="323" y="4"/>
                          </a:lnTo>
                          <a:lnTo>
                            <a:pt x="353" y="11"/>
                          </a:lnTo>
                          <a:lnTo>
                            <a:pt x="380" y="23"/>
                          </a:lnTo>
                          <a:lnTo>
                            <a:pt x="406" y="43"/>
                          </a:lnTo>
                          <a:lnTo>
                            <a:pt x="434" y="70"/>
                          </a:lnTo>
                          <a:lnTo>
                            <a:pt x="453" y="96"/>
                          </a:lnTo>
                          <a:lnTo>
                            <a:pt x="469" y="130"/>
                          </a:lnTo>
                          <a:lnTo>
                            <a:pt x="481" y="174"/>
                          </a:lnTo>
                          <a:lnTo>
                            <a:pt x="483" y="208"/>
                          </a:lnTo>
                          <a:lnTo>
                            <a:pt x="475" y="252"/>
                          </a:lnTo>
                          <a:lnTo>
                            <a:pt x="460" y="311"/>
                          </a:lnTo>
                          <a:lnTo>
                            <a:pt x="455" y="282"/>
                          </a:lnTo>
                          <a:lnTo>
                            <a:pt x="454" y="250"/>
                          </a:lnTo>
                          <a:lnTo>
                            <a:pt x="451" y="224"/>
                          </a:lnTo>
                          <a:lnTo>
                            <a:pt x="447" y="200"/>
                          </a:lnTo>
                          <a:lnTo>
                            <a:pt x="438" y="178"/>
                          </a:lnTo>
                          <a:lnTo>
                            <a:pt x="418" y="158"/>
                          </a:lnTo>
                          <a:lnTo>
                            <a:pt x="446" y="154"/>
                          </a:lnTo>
                          <a:lnTo>
                            <a:pt x="434" y="127"/>
                          </a:lnTo>
                          <a:lnTo>
                            <a:pt x="420" y="108"/>
                          </a:lnTo>
                          <a:lnTo>
                            <a:pt x="404" y="86"/>
                          </a:lnTo>
                          <a:lnTo>
                            <a:pt x="385" y="72"/>
                          </a:lnTo>
                          <a:lnTo>
                            <a:pt x="368" y="54"/>
                          </a:lnTo>
                          <a:lnTo>
                            <a:pt x="352" y="43"/>
                          </a:lnTo>
                          <a:lnTo>
                            <a:pt x="326" y="30"/>
                          </a:lnTo>
                          <a:lnTo>
                            <a:pt x="297" y="25"/>
                          </a:lnTo>
                          <a:lnTo>
                            <a:pt x="270" y="27"/>
                          </a:lnTo>
                          <a:lnTo>
                            <a:pt x="249" y="31"/>
                          </a:lnTo>
                          <a:lnTo>
                            <a:pt x="232" y="37"/>
                          </a:lnTo>
                          <a:lnTo>
                            <a:pt x="213" y="46"/>
                          </a:lnTo>
                          <a:lnTo>
                            <a:pt x="199" y="59"/>
                          </a:lnTo>
                          <a:lnTo>
                            <a:pt x="184" y="75"/>
                          </a:lnTo>
                          <a:lnTo>
                            <a:pt x="177" y="90"/>
                          </a:lnTo>
                          <a:lnTo>
                            <a:pt x="167" y="105"/>
                          </a:lnTo>
                          <a:lnTo>
                            <a:pt x="163" y="121"/>
                          </a:lnTo>
                          <a:lnTo>
                            <a:pt x="154" y="145"/>
                          </a:lnTo>
                          <a:lnTo>
                            <a:pt x="151" y="173"/>
                          </a:lnTo>
                          <a:lnTo>
                            <a:pt x="148" y="209"/>
                          </a:lnTo>
                          <a:lnTo>
                            <a:pt x="152" y="245"/>
                          </a:lnTo>
                          <a:lnTo>
                            <a:pt x="165" y="239"/>
                          </a:lnTo>
                          <a:lnTo>
                            <a:pt x="184" y="235"/>
                          </a:lnTo>
                          <a:lnTo>
                            <a:pt x="211" y="234"/>
                          </a:lnTo>
                          <a:lnTo>
                            <a:pt x="233" y="237"/>
                          </a:lnTo>
                          <a:lnTo>
                            <a:pt x="252" y="242"/>
                          </a:lnTo>
                          <a:lnTo>
                            <a:pt x="269" y="250"/>
                          </a:lnTo>
                          <a:lnTo>
                            <a:pt x="281" y="261"/>
                          </a:lnTo>
                          <a:lnTo>
                            <a:pt x="287" y="276"/>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8" name="Freeform 274"/>
                    <p:cNvSpPr>
                      <a:spLocks/>
                    </p:cNvSpPr>
                    <p:nvPr/>
                  </p:nvSpPr>
                  <p:spPr bwMode="auto">
                    <a:xfrm>
                      <a:off x="5114" y="2258"/>
                      <a:ext cx="20" cy="12"/>
                    </a:xfrm>
                    <a:custGeom>
                      <a:avLst/>
                      <a:gdLst>
                        <a:gd name="T0" fmla="*/ 0 w 118"/>
                        <a:gd name="T1" fmla="*/ 0 h 60"/>
                        <a:gd name="T2" fmla="*/ 0 w 118"/>
                        <a:gd name="T3" fmla="*/ 0 h 60"/>
                        <a:gd name="T4" fmla="*/ 0 w 118"/>
                        <a:gd name="T5" fmla="*/ 0 h 60"/>
                        <a:gd name="T6" fmla="*/ 0 w 118"/>
                        <a:gd name="T7" fmla="*/ 0 h 60"/>
                        <a:gd name="T8" fmla="*/ 0 w 118"/>
                        <a:gd name="T9" fmla="*/ 0 h 60"/>
                        <a:gd name="T10" fmla="*/ 0 w 118"/>
                        <a:gd name="T11" fmla="*/ 0 h 60"/>
                        <a:gd name="T12" fmla="*/ 0 w 118"/>
                        <a:gd name="T13" fmla="*/ 0 h 60"/>
                        <a:gd name="T14" fmla="*/ 0 w 118"/>
                        <a:gd name="T15" fmla="*/ 0 h 60"/>
                        <a:gd name="T16" fmla="*/ 0 w 118"/>
                        <a:gd name="T17" fmla="*/ 0 h 60"/>
                        <a:gd name="T18" fmla="*/ 0 w 118"/>
                        <a:gd name="T19" fmla="*/ 0 h 60"/>
                        <a:gd name="T20" fmla="*/ 0 w 118"/>
                        <a:gd name="T21" fmla="*/ 0 h 60"/>
                        <a:gd name="T22" fmla="*/ 0 w 118"/>
                        <a:gd name="T23" fmla="*/ 0 h 60"/>
                        <a:gd name="T24" fmla="*/ 0 w 118"/>
                        <a:gd name="T25" fmla="*/ 0 h 60"/>
                        <a:gd name="T26" fmla="*/ 0 w 118"/>
                        <a:gd name="T27" fmla="*/ 0 h 60"/>
                        <a:gd name="T28" fmla="*/ 0 w 118"/>
                        <a:gd name="T29" fmla="*/ 0 h 60"/>
                        <a:gd name="T30" fmla="*/ 0 w 118"/>
                        <a:gd name="T31" fmla="*/ 0 h 60"/>
                        <a:gd name="T32" fmla="*/ 0 w 118"/>
                        <a:gd name="T33" fmla="*/ 0 h 60"/>
                        <a:gd name="T34" fmla="*/ 0 w 118"/>
                        <a:gd name="T35" fmla="*/ 0 h 60"/>
                        <a:gd name="T36" fmla="*/ 0 w 118"/>
                        <a:gd name="T37" fmla="*/ 0 h 60"/>
                        <a:gd name="T38" fmla="*/ 0 w 118"/>
                        <a:gd name="T39" fmla="*/ 0 h 60"/>
                        <a:gd name="T40" fmla="*/ 0 w 118"/>
                        <a:gd name="T41" fmla="*/ 0 h 60"/>
                        <a:gd name="T42" fmla="*/ 0 w 118"/>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8" h="60">
                          <a:moveTo>
                            <a:pt x="0" y="19"/>
                          </a:moveTo>
                          <a:lnTo>
                            <a:pt x="12" y="14"/>
                          </a:lnTo>
                          <a:lnTo>
                            <a:pt x="26" y="9"/>
                          </a:lnTo>
                          <a:lnTo>
                            <a:pt x="40" y="4"/>
                          </a:lnTo>
                          <a:lnTo>
                            <a:pt x="57" y="0"/>
                          </a:lnTo>
                          <a:lnTo>
                            <a:pt x="74" y="0"/>
                          </a:lnTo>
                          <a:lnTo>
                            <a:pt x="95" y="5"/>
                          </a:lnTo>
                          <a:lnTo>
                            <a:pt x="107" y="16"/>
                          </a:lnTo>
                          <a:lnTo>
                            <a:pt x="115" y="30"/>
                          </a:lnTo>
                          <a:lnTo>
                            <a:pt x="118" y="39"/>
                          </a:lnTo>
                          <a:lnTo>
                            <a:pt x="101" y="52"/>
                          </a:lnTo>
                          <a:lnTo>
                            <a:pt x="87" y="58"/>
                          </a:lnTo>
                          <a:lnTo>
                            <a:pt x="80" y="60"/>
                          </a:lnTo>
                          <a:lnTo>
                            <a:pt x="74" y="51"/>
                          </a:lnTo>
                          <a:lnTo>
                            <a:pt x="63" y="42"/>
                          </a:lnTo>
                          <a:lnTo>
                            <a:pt x="51" y="39"/>
                          </a:lnTo>
                          <a:lnTo>
                            <a:pt x="38" y="39"/>
                          </a:lnTo>
                          <a:lnTo>
                            <a:pt x="21" y="44"/>
                          </a:lnTo>
                          <a:lnTo>
                            <a:pt x="8" y="52"/>
                          </a:lnTo>
                          <a:lnTo>
                            <a:pt x="2" y="57"/>
                          </a:lnTo>
                          <a:lnTo>
                            <a:pt x="5" y="47"/>
                          </a:lnTo>
                          <a:lnTo>
                            <a:pt x="0" y="1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69" name="Freeform 275"/>
                    <p:cNvSpPr>
                      <a:spLocks/>
                    </p:cNvSpPr>
                    <p:nvPr/>
                  </p:nvSpPr>
                  <p:spPr bwMode="auto">
                    <a:xfrm>
                      <a:off x="5114" y="2258"/>
                      <a:ext cx="18" cy="11"/>
                    </a:xfrm>
                    <a:custGeom>
                      <a:avLst/>
                      <a:gdLst>
                        <a:gd name="T0" fmla="*/ 0 w 106"/>
                        <a:gd name="T1" fmla="*/ 0 h 57"/>
                        <a:gd name="T2" fmla="*/ 0 w 106"/>
                        <a:gd name="T3" fmla="*/ 0 h 57"/>
                        <a:gd name="T4" fmla="*/ 0 w 106"/>
                        <a:gd name="T5" fmla="*/ 0 h 57"/>
                        <a:gd name="T6" fmla="*/ 0 w 106"/>
                        <a:gd name="T7" fmla="*/ 0 h 57"/>
                        <a:gd name="T8" fmla="*/ 0 w 106"/>
                        <a:gd name="T9" fmla="*/ 0 h 57"/>
                        <a:gd name="T10" fmla="*/ 0 w 106"/>
                        <a:gd name="T11" fmla="*/ 0 h 57"/>
                        <a:gd name="T12" fmla="*/ 0 w 106"/>
                        <a:gd name="T13" fmla="*/ 0 h 57"/>
                        <a:gd name="T14" fmla="*/ 0 w 106"/>
                        <a:gd name="T15" fmla="*/ 0 h 57"/>
                        <a:gd name="T16" fmla="*/ 0 w 106"/>
                        <a:gd name="T17" fmla="*/ 0 h 57"/>
                        <a:gd name="T18" fmla="*/ 0 w 106"/>
                        <a:gd name="T19" fmla="*/ 0 h 57"/>
                        <a:gd name="T20" fmla="*/ 0 w 106"/>
                        <a:gd name="T21" fmla="*/ 0 h 57"/>
                        <a:gd name="T22" fmla="*/ 0 w 106"/>
                        <a:gd name="T23" fmla="*/ 0 h 57"/>
                        <a:gd name="T24" fmla="*/ 0 w 106"/>
                        <a:gd name="T25" fmla="*/ 0 h 57"/>
                        <a:gd name="T26" fmla="*/ 0 w 106"/>
                        <a:gd name="T27" fmla="*/ 0 h 57"/>
                        <a:gd name="T28" fmla="*/ 0 w 106"/>
                        <a:gd name="T29" fmla="*/ 0 h 57"/>
                        <a:gd name="T30" fmla="*/ 0 w 106"/>
                        <a:gd name="T31" fmla="*/ 0 h 57"/>
                        <a:gd name="T32" fmla="*/ 0 w 106"/>
                        <a:gd name="T33" fmla="*/ 0 h 57"/>
                        <a:gd name="T34" fmla="*/ 0 w 106"/>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6" h="57">
                          <a:moveTo>
                            <a:pt x="0" y="19"/>
                          </a:moveTo>
                          <a:lnTo>
                            <a:pt x="12" y="15"/>
                          </a:lnTo>
                          <a:lnTo>
                            <a:pt x="27" y="9"/>
                          </a:lnTo>
                          <a:lnTo>
                            <a:pt x="40" y="4"/>
                          </a:lnTo>
                          <a:lnTo>
                            <a:pt x="57" y="0"/>
                          </a:lnTo>
                          <a:lnTo>
                            <a:pt x="74" y="0"/>
                          </a:lnTo>
                          <a:lnTo>
                            <a:pt x="95" y="5"/>
                          </a:lnTo>
                          <a:lnTo>
                            <a:pt x="106" y="12"/>
                          </a:lnTo>
                          <a:lnTo>
                            <a:pt x="83" y="30"/>
                          </a:lnTo>
                          <a:lnTo>
                            <a:pt x="73" y="36"/>
                          </a:lnTo>
                          <a:lnTo>
                            <a:pt x="63" y="44"/>
                          </a:lnTo>
                          <a:lnTo>
                            <a:pt x="51" y="39"/>
                          </a:lnTo>
                          <a:lnTo>
                            <a:pt x="38" y="39"/>
                          </a:lnTo>
                          <a:lnTo>
                            <a:pt x="27" y="44"/>
                          </a:lnTo>
                          <a:lnTo>
                            <a:pt x="16" y="47"/>
                          </a:lnTo>
                          <a:lnTo>
                            <a:pt x="3" y="57"/>
                          </a:lnTo>
                          <a:lnTo>
                            <a:pt x="6" y="29"/>
                          </a:lnTo>
                          <a:lnTo>
                            <a:pt x="0" y="19"/>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70" name="Freeform 276"/>
                    <p:cNvSpPr>
                      <a:spLocks/>
                    </p:cNvSpPr>
                    <p:nvPr/>
                  </p:nvSpPr>
                  <p:spPr bwMode="auto">
                    <a:xfrm>
                      <a:off x="5114" y="2284"/>
                      <a:ext cx="3" cy="3"/>
                    </a:xfrm>
                    <a:custGeom>
                      <a:avLst/>
                      <a:gdLst>
                        <a:gd name="T0" fmla="*/ 0 w 21"/>
                        <a:gd name="T1" fmla="*/ 0 h 18"/>
                        <a:gd name="T2" fmla="*/ 0 w 21"/>
                        <a:gd name="T3" fmla="*/ 0 h 18"/>
                        <a:gd name="T4" fmla="*/ 0 w 21"/>
                        <a:gd name="T5" fmla="*/ 0 h 18"/>
                        <a:gd name="T6" fmla="*/ 0 w 21"/>
                        <a:gd name="T7" fmla="*/ 0 h 18"/>
                        <a:gd name="T8" fmla="*/ 0 w 21"/>
                        <a:gd name="T9" fmla="*/ 0 h 18"/>
                        <a:gd name="T10" fmla="*/ 0 w 2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8">
                          <a:moveTo>
                            <a:pt x="12" y="0"/>
                          </a:moveTo>
                          <a:lnTo>
                            <a:pt x="0" y="12"/>
                          </a:lnTo>
                          <a:lnTo>
                            <a:pt x="11" y="18"/>
                          </a:lnTo>
                          <a:lnTo>
                            <a:pt x="20" y="12"/>
                          </a:lnTo>
                          <a:lnTo>
                            <a:pt x="21" y="0"/>
                          </a:lnTo>
                          <a:lnTo>
                            <a:pt x="12"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71" name="Freeform 277"/>
                    <p:cNvSpPr>
                      <a:spLocks/>
                    </p:cNvSpPr>
                    <p:nvPr/>
                  </p:nvSpPr>
                  <p:spPr bwMode="auto">
                    <a:xfrm>
                      <a:off x="5110" y="2272"/>
                      <a:ext cx="6" cy="9"/>
                    </a:xfrm>
                    <a:custGeom>
                      <a:avLst/>
                      <a:gdLst>
                        <a:gd name="T0" fmla="*/ 0 w 32"/>
                        <a:gd name="T1" fmla="*/ 0 h 47"/>
                        <a:gd name="T2" fmla="*/ 0 w 32"/>
                        <a:gd name="T3" fmla="*/ 0 h 47"/>
                        <a:gd name="T4" fmla="*/ 0 w 32"/>
                        <a:gd name="T5" fmla="*/ 0 h 47"/>
                        <a:gd name="T6" fmla="*/ 0 w 32"/>
                        <a:gd name="T7" fmla="*/ 0 h 47"/>
                        <a:gd name="T8" fmla="*/ 0 w 32"/>
                        <a:gd name="T9" fmla="*/ 0 h 47"/>
                        <a:gd name="T10" fmla="*/ 0 w 32"/>
                        <a:gd name="T11" fmla="*/ 0 h 47"/>
                        <a:gd name="T12" fmla="*/ 0 w 32"/>
                        <a:gd name="T13" fmla="*/ 0 h 47"/>
                        <a:gd name="T14" fmla="*/ 0 w 32"/>
                        <a:gd name="T15" fmla="*/ 0 h 47"/>
                        <a:gd name="T16" fmla="*/ 0 w 32"/>
                        <a:gd name="T17" fmla="*/ 0 h 47"/>
                        <a:gd name="T18" fmla="*/ 0 w 32"/>
                        <a:gd name="T19" fmla="*/ 0 h 47"/>
                        <a:gd name="T20" fmla="*/ 0 w 32"/>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47">
                          <a:moveTo>
                            <a:pt x="17" y="0"/>
                          </a:moveTo>
                          <a:lnTo>
                            <a:pt x="4" y="7"/>
                          </a:lnTo>
                          <a:lnTo>
                            <a:pt x="0" y="17"/>
                          </a:lnTo>
                          <a:lnTo>
                            <a:pt x="0" y="27"/>
                          </a:lnTo>
                          <a:lnTo>
                            <a:pt x="6" y="35"/>
                          </a:lnTo>
                          <a:lnTo>
                            <a:pt x="14" y="42"/>
                          </a:lnTo>
                          <a:lnTo>
                            <a:pt x="18" y="47"/>
                          </a:lnTo>
                          <a:lnTo>
                            <a:pt x="32" y="47"/>
                          </a:lnTo>
                          <a:lnTo>
                            <a:pt x="25" y="32"/>
                          </a:lnTo>
                          <a:lnTo>
                            <a:pt x="19" y="22"/>
                          </a:lnTo>
                          <a:lnTo>
                            <a:pt x="17"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72" name="Group 278"/>
                    <p:cNvGrpSpPr>
                      <a:grpSpLocks/>
                    </p:cNvGrpSpPr>
                    <p:nvPr/>
                  </p:nvGrpSpPr>
                  <p:grpSpPr bwMode="auto">
                    <a:xfrm>
                      <a:off x="5079" y="2288"/>
                      <a:ext cx="45" cy="28"/>
                      <a:chOff x="5079" y="2288"/>
                      <a:chExt cx="45" cy="28"/>
                    </a:xfrm>
                  </p:grpSpPr>
                  <p:sp>
                    <p:nvSpPr>
                      <p:cNvPr id="188494" name="Freeform 279"/>
                      <p:cNvSpPr>
                        <a:spLocks/>
                      </p:cNvSpPr>
                      <p:nvPr/>
                    </p:nvSpPr>
                    <p:spPr bwMode="auto">
                      <a:xfrm>
                        <a:off x="5096" y="2308"/>
                        <a:ext cx="14" cy="6"/>
                      </a:xfrm>
                      <a:custGeom>
                        <a:avLst/>
                        <a:gdLst>
                          <a:gd name="T0" fmla="*/ 0 w 80"/>
                          <a:gd name="T1" fmla="*/ 0 h 34"/>
                          <a:gd name="T2" fmla="*/ 0 w 80"/>
                          <a:gd name="T3" fmla="*/ 0 h 34"/>
                          <a:gd name="T4" fmla="*/ 0 w 80"/>
                          <a:gd name="T5" fmla="*/ 0 h 34"/>
                          <a:gd name="T6" fmla="*/ 0 w 80"/>
                          <a:gd name="T7" fmla="*/ 0 h 34"/>
                          <a:gd name="T8" fmla="*/ 0 w 80"/>
                          <a:gd name="T9" fmla="*/ 0 h 34"/>
                          <a:gd name="T10" fmla="*/ 0 w 80"/>
                          <a:gd name="T11" fmla="*/ 0 h 34"/>
                          <a:gd name="T12" fmla="*/ 0 w 80"/>
                          <a:gd name="T13" fmla="*/ 0 h 34"/>
                          <a:gd name="T14" fmla="*/ 0 w 80"/>
                          <a:gd name="T15" fmla="*/ 0 h 34"/>
                          <a:gd name="T16" fmla="*/ 0 w 80"/>
                          <a:gd name="T17" fmla="*/ 0 h 34"/>
                          <a:gd name="T18" fmla="*/ 0 w 80"/>
                          <a:gd name="T19" fmla="*/ 0 h 34"/>
                          <a:gd name="T20" fmla="*/ 0 w 80"/>
                          <a:gd name="T21" fmla="*/ 0 h 34"/>
                          <a:gd name="T22" fmla="*/ 0 w 80"/>
                          <a:gd name="T23" fmla="*/ 0 h 34"/>
                          <a:gd name="T24" fmla="*/ 0 w 80"/>
                          <a:gd name="T25" fmla="*/ 0 h 34"/>
                          <a:gd name="T26" fmla="*/ 0 w 80"/>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0" h="34">
                            <a:moveTo>
                              <a:pt x="0" y="0"/>
                            </a:moveTo>
                            <a:lnTo>
                              <a:pt x="10" y="12"/>
                            </a:lnTo>
                            <a:lnTo>
                              <a:pt x="19" y="17"/>
                            </a:lnTo>
                            <a:lnTo>
                              <a:pt x="36" y="22"/>
                            </a:lnTo>
                            <a:lnTo>
                              <a:pt x="53" y="27"/>
                            </a:lnTo>
                            <a:lnTo>
                              <a:pt x="65" y="28"/>
                            </a:lnTo>
                            <a:lnTo>
                              <a:pt x="80" y="28"/>
                            </a:lnTo>
                            <a:lnTo>
                              <a:pt x="65" y="34"/>
                            </a:lnTo>
                            <a:lnTo>
                              <a:pt x="48" y="34"/>
                            </a:lnTo>
                            <a:lnTo>
                              <a:pt x="34" y="31"/>
                            </a:lnTo>
                            <a:lnTo>
                              <a:pt x="19" y="27"/>
                            </a:lnTo>
                            <a:lnTo>
                              <a:pt x="11" y="22"/>
                            </a:lnTo>
                            <a:lnTo>
                              <a:pt x="5" y="12"/>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95" name="Freeform 280"/>
                      <p:cNvSpPr>
                        <a:spLocks/>
                      </p:cNvSpPr>
                      <p:nvPr/>
                    </p:nvSpPr>
                    <p:spPr bwMode="auto">
                      <a:xfrm>
                        <a:off x="5079" y="2294"/>
                        <a:ext cx="8" cy="22"/>
                      </a:xfrm>
                      <a:custGeom>
                        <a:avLst/>
                        <a:gdLst>
                          <a:gd name="T0" fmla="*/ 0 w 47"/>
                          <a:gd name="T1" fmla="*/ 0 h 110"/>
                          <a:gd name="T2" fmla="*/ 0 w 47"/>
                          <a:gd name="T3" fmla="*/ 0 h 110"/>
                          <a:gd name="T4" fmla="*/ 0 w 47"/>
                          <a:gd name="T5" fmla="*/ 0 h 110"/>
                          <a:gd name="T6" fmla="*/ 0 w 47"/>
                          <a:gd name="T7" fmla="*/ 0 h 110"/>
                          <a:gd name="T8" fmla="*/ 0 w 47"/>
                          <a:gd name="T9" fmla="*/ 0 h 110"/>
                          <a:gd name="T10" fmla="*/ 0 w 47"/>
                          <a:gd name="T11" fmla="*/ 0 h 110"/>
                          <a:gd name="T12" fmla="*/ 0 w 47"/>
                          <a:gd name="T13" fmla="*/ 0 h 1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110">
                            <a:moveTo>
                              <a:pt x="5" y="0"/>
                            </a:moveTo>
                            <a:lnTo>
                              <a:pt x="0" y="18"/>
                            </a:lnTo>
                            <a:lnTo>
                              <a:pt x="31" y="87"/>
                            </a:lnTo>
                            <a:lnTo>
                              <a:pt x="47" y="110"/>
                            </a:lnTo>
                            <a:lnTo>
                              <a:pt x="29" y="64"/>
                            </a:lnTo>
                            <a:lnTo>
                              <a:pt x="18" y="34"/>
                            </a:lnTo>
                            <a:lnTo>
                              <a:pt x="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96" name="Freeform 281"/>
                      <p:cNvSpPr>
                        <a:spLocks/>
                      </p:cNvSpPr>
                      <p:nvPr/>
                    </p:nvSpPr>
                    <p:spPr bwMode="auto">
                      <a:xfrm>
                        <a:off x="5119" y="2288"/>
                        <a:ext cx="5" cy="11"/>
                      </a:xfrm>
                      <a:custGeom>
                        <a:avLst/>
                        <a:gdLst>
                          <a:gd name="T0" fmla="*/ 0 w 28"/>
                          <a:gd name="T1" fmla="*/ 0 h 52"/>
                          <a:gd name="T2" fmla="*/ 0 w 28"/>
                          <a:gd name="T3" fmla="*/ 0 h 52"/>
                          <a:gd name="T4" fmla="*/ 0 w 28"/>
                          <a:gd name="T5" fmla="*/ 0 h 52"/>
                          <a:gd name="T6" fmla="*/ 0 w 28"/>
                          <a:gd name="T7" fmla="*/ 0 h 52"/>
                          <a:gd name="T8" fmla="*/ 0 w 28"/>
                          <a:gd name="T9" fmla="*/ 0 h 52"/>
                          <a:gd name="T10" fmla="*/ 0 w 28"/>
                          <a:gd name="T11" fmla="*/ 0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2">
                            <a:moveTo>
                              <a:pt x="0" y="0"/>
                            </a:moveTo>
                            <a:lnTo>
                              <a:pt x="14" y="15"/>
                            </a:lnTo>
                            <a:lnTo>
                              <a:pt x="22" y="26"/>
                            </a:lnTo>
                            <a:lnTo>
                              <a:pt x="27" y="32"/>
                            </a:lnTo>
                            <a:lnTo>
                              <a:pt x="28" y="41"/>
                            </a:lnTo>
                            <a:lnTo>
                              <a:pt x="28" y="5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sp>
                    <p:nvSpPr>
                      <p:cNvPr id="188497" name="Freeform 282"/>
                      <p:cNvSpPr>
                        <a:spLocks/>
                      </p:cNvSpPr>
                      <p:nvPr/>
                    </p:nvSpPr>
                    <p:spPr bwMode="auto">
                      <a:xfrm>
                        <a:off x="5110" y="2302"/>
                        <a:ext cx="7" cy="7"/>
                      </a:xfrm>
                      <a:custGeom>
                        <a:avLst/>
                        <a:gdLst>
                          <a:gd name="T0" fmla="*/ 0 w 41"/>
                          <a:gd name="T1" fmla="*/ 0 h 32"/>
                          <a:gd name="T2" fmla="*/ 0 w 41"/>
                          <a:gd name="T3" fmla="*/ 0 h 32"/>
                          <a:gd name="T4" fmla="*/ 0 w 41"/>
                          <a:gd name="T5" fmla="*/ 0 h 32"/>
                          <a:gd name="T6" fmla="*/ 0 w 41"/>
                          <a:gd name="T7" fmla="*/ 0 h 32"/>
                          <a:gd name="T8" fmla="*/ 0 w 41"/>
                          <a:gd name="T9" fmla="*/ 0 h 32"/>
                          <a:gd name="T10" fmla="*/ 0 w 41"/>
                          <a:gd name="T11" fmla="*/ 0 h 32"/>
                          <a:gd name="T12" fmla="*/ 0 w 41"/>
                          <a:gd name="T13" fmla="*/ 0 h 32"/>
                          <a:gd name="T14" fmla="*/ 0 w 41"/>
                          <a:gd name="T15" fmla="*/ 0 h 32"/>
                          <a:gd name="T16" fmla="*/ 0 w 41"/>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32">
                            <a:moveTo>
                              <a:pt x="0" y="13"/>
                            </a:moveTo>
                            <a:lnTo>
                              <a:pt x="20" y="12"/>
                            </a:lnTo>
                            <a:lnTo>
                              <a:pt x="31" y="6"/>
                            </a:lnTo>
                            <a:lnTo>
                              <a:pt x="41" y="0"/>
                            </a:lnTo>
                            <a:lnTo>
                              <a:pt x="28" y="16"/>
                            </a:lnTo>
                            <a:lnTo>
                              <a:pt x="14" y="28"/>
                            </a:lnTo>
                            <a:lnTo>
                              <a:pt x="9" y="32"/>
                            </a:lnTo>
                            <a:lnTo>
                              <a:pt x="12" y="22"/>
                            </a:lnTo>
                            <a:lnTo>
                              <a:pt x="0" y="13"/>
                            </a:lnTo>
                            <a:close/>
                          </a:path>
                        </a:pathLst>
                      </a:custGeom>
                      <a:solidFill>
                        <a:srgbClr val="7F5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73" name="Oval 283"/>
                    <p:cNvSpPr>
                      <a:spLocks noChangeArrowheads="1"/>
                    </p:cNvSpPr>
                    <p:nvPr/>
                  </p:nvSpPr>
                  <p:spPr bwMode="auto">
                    <a:xfrm>
                      <a:off x="5111" y="2282"/>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74" name="Group 284"/>
                    <p:cNvGrpSpPr>
                      <a:grpSpLocks/>
                    </p:cNvGrpSpPr>
                    <p:nvPr/>
                  </p:nvGrpSpPr>
                  <p:grpSpPr bwMode="auto">
                    <a:xfrm>
                      <a:off x="5063" y="2206"/>
                      <a:ext cx="81" cy="71"/>
                      <a:chOff x="5063" y="2206"/>
                      <a:chExt cx="81" cy="71"/>
                    </a:xfrm>
                  </p:grpSpPr>
                  <p:sp>
                    <p:nvSpPr>
                      <p:cNvPr id="188492" name="Freeform 285"/>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w 485"/>
                          <a:gd name="T71" fmla="*/ 0 h 353"/>
                          <a:gd name="T72" fmla="*/ 0 w 485"/>
                          <a:gd name="T73" fmla="*/ 0 h 353"/>
                          <a:gd name="T74" fmla="*/ 0 w 485"/>
                          <a:gd name="T75" fmla="*/ 0 h 3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353">
                            <a:moveTo>
                              <a:pt x="0" y="252"/>
                            </a:moveTo>
                            <a:lnTo>
                              <a:pt x="2" y="208"/>
                            </a:lnTo>
                            <a:lnTo>
                              <a:pt x="9" y="175"/>
                            </a:lnTo>
                            <a:lnTo>
                              <a:pt x="20" y="157"/>
                            </a:lnTo>
                            <a:lnTo>
                              <a:pt x="32" y="133"/>
                            </a:lnTo>
                            <a:lnTo>
                              <a:pt x="49" y="108"/>
                            </a:lnTo>
                            <a:lnTo>
                              <a:pt x="57" y="96"/>
                            </a:lnTo>
                            <a:lnTo>
                              <a:pt x="67" y="81"/>
                            </a:lnTo>
                            <a:lnTo>
                              <a:pt x="75" y="66"/>
                            </a:lnTo>
                            <a:lnTo>
                              <a:pt x="85" y="55"/>
                            </a:lnTo>
                            <a:lnTo>
                              <a:pt x="113" y="37"/>
                            </a:lnTo>
                            <a:lnTo>
                              <a:pt x="136" y="22"/>
                            </a:lnTo>
                            <a:lnTo>
                              <a:pt x="162" y="9"/>
                            </a:lnTo>
                            <a:lnTo>
                              <a:pt x="187" y="3"/>
                            </a:lnTo>
                            <a:lnTo>
                              <a:pt x="216" y="0"/>
                            </a:lnTo>
                            <a:lnTo>
                              <a:pt x="251" y="0"/>
                            </a:lnTo>
                            <a:lnTo>
                              <a:pt x="281" y="0"/>
                            </a:lnTo>
                            <a:lnTo>
                              <a:pt x="307" y="3"/>
                            </a:lnTo>
                            <a:lnTo>
                              <a:pt x="344" y="14"/>
                            </a:lnTo>
                            <a:lnTo>
                              <a:pt x="369" y="25"/>
                            </a:lnTo>
                            <a:lnTo>
                              <a:pt x="387" y="39"/>
                            </a:lnTo>
                            <a:lnTo>
                              <a:pt x="402" y="54"/>
                            </a:lnTo>
                            <a:lnTo>
                              <a:pt x="426" y="77"/>
                            </a:lnTo>
                            <a:lnTo>
                              <a:pt x="444" y="100"/>
                            </a:lnTo>
                            <a:lnTo>
                              <a:pt x="462" y="123"/>
                            </a:lnTo>
                            <a:lnTo>
                              <a:pt x="473" y="145"/>
                            </a:lnTo>
                            <a:lnTo>
                              <a:pt x="480" y="163"/>
                            </a:lnTo>
                            <a:lnTo>
                              <a:pt x="484" y="185"/>
                            </a:lnTo>
                            <a:lnTo>
                              <a:pt x="485" y="216"/>
                            </a:lnTo>
                            <a:lnTo>
                              <a:pt x="478" y="248"/>
                            </a:lnTo>
                            <a:lnTo>
                              <a:pt x="463" y="278"/>
                            </a:lnTo>
                            <a:lnTo>
                              <a:pt x="453" y="305"/>
                            </a:lnTo>
                            <a:lnTo>
                              <a:pt x="442" y="337"/>
                            </a:lnTo>
                            <a:lnTo>
                              <a:pt x="435" y="353"/>
                            </a:lnTo>
                            <a:lnTo>
                              <a:pt x="442" y="307"/>
                            </a:lnTo>
                            <a:lnTo>
                              <a:pt x="445" y="274"/>
                            </a:lnTo>
                            <a:lnTo>
                              <a:pt x="448" y="239"/>
                            </a:lnTo>
                            <a:lnTo>
                              <a:pt x="455" y="212"/>
                            </a:lnTo>
                            <a:lnTo>
                              <a:pt x="451" y="178"/>
                            </a:lnTo>
                            <a:lnTo>
                              <a:pt x="442" y="152"/>
                            </a:lnTo>
                            <a:lnTo>
                              <a:pt x="430" y="123"/>
                            </a:lnTo>
                            <a:lnTo>
                              <a:pt x="416" y="96"/>
                            </a:lnTo>
                            <a:lnTo>
                              <a:pt x="398"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97" y="101"/>
                            </a:lnTo>
                            <a:lnTo>
                              <a:pt x="89" y="123"/>
                            </a:lnTo>
                            <a:lnTo>
                              <a:pt x="81" y="144"/>
                            </a:lnTo>
                            <a:lnTo>
                              <a:pt x="71" y="168"/>
                            </a:lnTo>
                            <a:lnTo>
                              <a:pt x="67" y="186"/>
                            </a:lnTo>
                            <a:lnTo>
                              <a:pt x="67" y="207"/>
                            </a:lnTo>
                            <a:lnTo>
                              <a:pt x="74" y="227"/>
                            </a:lnTo>
                            <a:lnTo>
                              <a:pt x="82" y="243"/>
                            </a:lnTo>
                            <a:lnTo>
                              <a:pt x="86" y="259"/>
                            </a:lnTo>
                            <a:lnTo>
                              <a:pt x="81" y="274"/>
                            </a:lnTo>
                            <a:lnTo>
                              <a:pt x="74" y="285"/>
                            </a:lnTo>
                            <a:lnTo>
                              <a:pt x="70" y="304"/>
                            </a:lnTo>
                            <a:lnTo>
                              <a:pt x="64" y="322"/>
                            </a:lnTo>
                            <a:lnTo>
                              <a:pt x="64" y="341"/>
                            </a:lnTo>
                            <a:lnTo>
                              <a:pt x="64" y="353"/>
                            </a:lnTo>
                            <a:lnTo>
                              <a:pt x="50" y="341"/>
                            </a:lnTo>
                            <a:lnTo>
                              <a:pt x="45" y="312"/>
                            </a:lnTo>
                            <a:lnTo>
                              <a:pt x="39" y="293"/>
                            </a:lnTo>
                            <a:lnTo>
                              <a:pt x="31" y="274"/>
                            </a:lnTo>
                            <a:lnTo>
                              <a:pt x="0" y="25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93" name="Freeform 286"/>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5" h="353">
                            <a:moveTo>
                              <a:pt x="0" y="252"/>
                            </a:moveTo>
                            <a:lnTo>
                              <a:pt x="2" y="208"/>
                            </a:lnTo>
                            <a:lnTo>
                              <a:pt x="9" y="175"/>
                            </a:lnTo>
                            <a:lnTo>
                              <a:pt x="20" y="157"/>
                            </a:lnTo>
                            <a:lnTo>
                              <a:pt x="32" y="133"/>
                            </a:lnTo>
                            <a:lnTo>
                              <a:pt x="49" y="108"/>
                            </a:lnTo>
                            <a:lnTo>
                              <a:pt x="57" y="96"/>
                            </a:lnTo>
                            <a:lnTo>
                              <a:pt x="66" y="81"/>
                            </a:lnTo>
                            <a:lnTo>
                              <a:pt x="75" y="66"/>
                            </a:lnTo>
                            <a:lnTo>
                              <a:pt x="84" y="55"/>
                            </a:lnTo>
                            <a:lnTo>
                              <a:pt x="113" y="37"/>
                            </a:lnTo>
                            <a:lnTo>
                              <a:pt x="136" y="22"/>
                            </a:lnTo>
                            <a:lnTo>
                              <a:pt x="162" y="9"/>
                            </a:lnTo>
                            <a:lnTo>
                              <a:pt x="187" y="3"/>
                            </a:lnTo>
                            <a:lnTo>
                              <a:pt x="216" y="0"/>
                            </a:lnTo>
                            <a:lnTo>
                              <a:pt x="250" y="0"/>
                            </a:lnTo>
                            <a:lnTo>
                              <a:pt x="280" y="0"/>
                            </a:lnTo>
                            <a:lnTo>
                              <a:pt x="307" y="3"/>
                            </a:lnTo>
                            <a:lnTo>
                              <a:pt x="344" y="14"/>
                            </a:lnTo>
                            <a:lnTo>
                              <a:pt x="369" y="25"/>
                            </a:lnTo>
                            <a:lnTo>
                              <a:pt x="387" y="39"/>
                            </a:lnTo>
                            <a:lnTo>
                              <a:pt x="402" y="54"/>
                            </a:lnTo>
                            <a:lnTo>
                              <a:pt x="426" y="77"/>
                            </a:lnTo>
                            <a:lnTo>
                              <a:pt x="444" y="100"/>
                            </a:lnTo>
                            <a:lnTo>
                              <a:pt x="462" y="123"/>
                            </a:lnTo>
                            <a:lnTo>
                              <a:pt x="473" y="145"/>
                            </a:lnTo>
                            <a:lnTo>
                              <a:pt x="480" y="163"/>
                            </a:lnTo>
                            <a:lnTo>
                              <a:pt x="483" y="185"/>
                            </a:lnTo>
                            <a:lnTo>
                              <a:pt x="485" y="216"/>
                            </a:lnTo>
                            <a:lnTo>
                              <a:pt x="478" y="248"/>
                            </a:lnTo>
                            <a:lnTo>
                              <a:pt x="463" y="278"/>
                            </a:lnTo>
                            <a:lnTo>
                              <a:pt x="452" y="305"/>
                            </a:lnTo>
                            <a:lnTo>
                              <a:pt x="442" y="337"/>
                            </a:lnTo>
                            <a:lnTo>
                              <a:pt x="435" y="353"/>
                            </a:lnTo>
                            <a:lnTo>
                              <a:pt x="442" y="307"/>
                            </a:lnTo>
                            <a:lnTo>
                              <a:pt x="445" y="274"/>
                            </a:lnTo>
                            <a:lnTo>
                              <a:pt x="448" y="239"/>
                            </a:lnTo>
                            <a:lnTo>
                              <a:pt x="455" y="212"/>
                            </a:lnTo>
                            <a:lnTo>
                              <a:pt x="451" y="178"/>
                            </a:lnTo>
                            <a:lnTo>
                              <a:pt x="442" y="152"/>
                            </a:lnTo>
                            <a:lnTo>
                              <a:pt x="430" y="123"/>
                            </a:lnTo>
                            <a:lnTo>
                              <a:pt x="415" y="96"/>
                            </a:lnTo>
                            <a:lnTo>
                              <a:pt x="397"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100" y="85"/>
                            </a:lnTo>
                            <a:lnTo>
                              <a:pt x="92" y="89"/>
                            </a:lnTo>
                            <a:lnTo>
                              <a:pt x="81" y="96"/>
                            </a:lnTo>
                            <a:lnTo>
                              <a:pt x="72" y="103"/>
                            </a:lnTo>
                            <a:lnTo>
                              <a:pt x="65" y="111"/>
                            </a:lnTo>
                            <a:lnTo>
                              <a:pt x="58" y="127"/>
                            </a:lnTo>
                            <a:lnTo>
                              <a:pt x="55" y="143"/>
                            </a:lnTo>
                            <a:lnTo>
                              <a:pt x="49" y="168"/>
                            </a:lnTo>
                            <a:lnTo>
                              <a:pt x="46" y="192"/>
                            </a:lnTo>
                            <a:lnTo>
                              <a:pt x="46" y="223"/>
                            </a:lnTo>
                            <a:lnTo>
                              <a:pt x="44" y="262"/>
                            </a:lnTo>
                            <a:lnTo>
                              <a:pt x="45" y="312"/>
                            </a:lnTo>
                            <a:lnTo>
                              <a:pt x="39" y="293"/>
                            </a:lnTo>
                            <a:lnTo>
                              <a:pt x="31" y="274"/>
                            </a:lnTo>
                            <a:lnTo>
                              <a:pt x="0" y="252"/>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475" name="Group 287"/>
                    <p:cNvGrpSpPr>
                      <a:grpSpLocks/>
                    </p:cNvGrpSpPr>
                    <p:nvPr/>
                  </p:nvGrpSpPr>
                  <p:grpSpPr bwMode="auto">
                    <a:xfrm>
                      <a:off x="5084" y="2252"/>
                      <a:ext cx="50" cy="15"/>
                      <a:chOff x="5084" y="2252"/>
                      <a:chExt cx="50" cy="15"/>
                    </a:xfrm>
                  </p:grpSpPr>
                  <p:sp>
                    <p:nvSpPr>
                      <p:cNvPr id="188490" name="Freeform 288"/>
                      <p:cNvSpPr>
                        <a:spLocks/>
                      </p:cNvSpPr>
                      <p:nvPr/>
                    </p:nvSpPr>
                    <p:spPr bwMode="auto">
                      <a:xfrm>
                        <a:off x="5084" y="2252"/>
                        <a:ext cx="24" cy="9"/>
                      </a:xfrm>
                      <a:custGeom>
                        <a:avLst/>
                        <a:gdLst>
                          <a:gd name="T0" fmla="*/ 0 w 143"/>
                          <a:gd name="T1" fmla="*/ 0 h 45"/>
                          <a:gd name="T2" fmla="*/ 0 w 143"/>
                          <a:gd name="T3" fmla="*/ 0 h 45"/>
                          <a:gd name="T4" fmla="*/ 0 w 143"/>
                          <a:gd name="T5" fmla="*/ 0 h 45"/>
                          <a:gd name="T6" fmla="*/ 0 w 143"/>
                          <a:gd name="T7" fmla="*/ 0 h 45"/>
                          <a:gd name="T8" fmla="*/ 0 w 143"/>
                          <a:gd name="T9" fmla="*/ 0 h 45"/>
                          <a:gd name="T10" fmla="*/ 0 w 143"/>
                          <a:gd name="T11" fmla="*/ 0 h 45"/>
                          <a:gd name="T12" fmla="*/ 0 w 143"/>
                          <a:gd name="T13" fmla="*/ 0 h 45"/>
                          <a:gd name="T14" fmla="*/ 0 w 143"/>
                          <a:gd name="T15" fmla="*/ 0 h 45"/>
                          <a:gd name="T16" fmla="*/ 0 w 143"/>
                          <a:gd name="T17" fmla="*/ 0 h 45"/>
                          <a:gd name="T18" fmla="*/ 0 w 143"/>
                          <a:gd name="T19" fmla="*/ 0 h 45"/>
                          <a:gd name="T20" fmla="*/ 0 w 143"/>
                          <a:gd name="T21" fmla="*/ 0 h 45"/>
                          <a:gd name="T22" fmla="*/ 0 w 143"/>
                          <a:gd name="T23" fmla="*/ 0 h 45"/>
                          <a:gd name="T24" fmla="*/ 0 w 143"/>
                          <a:gd name="T25" fmla="*/ 0 h 45"/>
                          <a:gd name="T26" fmla="*/ 0 w 143"/>
                          <a:gd name="T27" fmla="*/ 0 h 45"/>
                          <a:gd name="T28" fmla="*/ 0 w 143"/>
                          <a:gd name="T29" fmla="*/ 0 h 45"/>
                          <a:gd name="T30" fmla="*/ 0 w 143"/>
                          <a:gd name="T31" fmla="*/ 0 h 45"/>
                          <a:gd name="T32" fmla="*/ 0 w 143"/>
                          <a:gd name="T33" fmla="*/ 0 h 45"/>
                          <a:gd name="T34" fmla="*/ 0 w 143"/>
                          <a:gd name="T35" fmla="*/ 0 h 45"/>
                          <a:gd name="T36" fmla="*/ 0 w 143"/>
                          <a:gd name="T37" fmla="*/ 0 h 45"/>
                          <a:gd name="T38" fmla="*/ 0 w 143"/>
                          <a:gd name="T39" fmla="*/ 0 h 45"/>
                          <a:gd name="T40" fmla="*/ 0 w 143"/>
                          <a:gd name="T41" fmla="*/ 0 h 45"/>
                          <a:gd name="T42" fmla="*/ 0 w 143"/>
                          <a:gd name="T43" fmla="*/ 0 h 45"/>
                          <a:gd name="T44" fmla="*/ 0 w 143"/>
                          <a:gd name="T45" fmla="*/ 0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3" h="45">
                            <a:moveTo>
                              <a:pt x="143" y="45"/>
                            </a:moveTo>
                            <a:lnTo>
                              <a:pt x="143" y="37"/>
                            </a:lnTo>
                            <a:lnTo>
                              <a:pt x="140" y="26"/>
                            </a:lnTo>
                            <a:lnTo>
                              <a:pt x="129" y="18"/>
                            </a:lnTo>
                            <a:lnTo>
                              <a:pt x="117" y="10"/>
                            </a:lnTo>
                            <a:lnTo>
                              <a:pt x="106" y="3"/>
                            </a:lnTo>
                            <a:lnTo>
                              <a:pt x="97" y="3"/>
                            </a:lnTo>
                            <a:lnTo>
                              <a:pt x="82" y="3"/>
                            </a:lnTo>
                            <a:lnTo>
                              <a:pt x="74" y="0"/>
                            </a:lnTo>
                            <a:lnTo>
                              <a:pt x="52" y="0"/>
                            </a:lnTo>
                            <a:lnTo>
                              <a:pt x="38" y="1"/>
                            </a:lnTo>
                            <a:lnTo>
                              <a:pt x="24" y="6"/>
                            </a:lnTo>
                            <a:lnTo>
                              <a:pt x="12" y="15"/>
                            </a:lnTo>
                            <a:lnTo>
                              <a:pt x="0" y="24"/>
                            </a:lnTo>
                            <a:lnTo>
                              <a:pt x="15" y="17"/>
                            </a:lnTo>
                            <a:lnTo>
                              <a:pt x="30" y="16"/>
                            </a:lnTo>
                            <a:lnTo>
                              <a:pt x="43" y="15"/>
                            </a:lnTo>
                            <a:lnTo>
                              <a:pt x="64" y="17"/>
                            </a:lnTo>
                            <a:lnTo>
                              <a:pt x="77" y="17"/>
                            </a:lnTo>
                            <a:lnTo>
                              <a:pt x="91" y="18"/>
                            </a:lnTo>
                            <a:lnTo>
                              <a:pt x="112" y="27"/>
                            </a:lnTo>
                            <a:lnTo>
                              <a:pt x="129" y="37"/>
                            </a:lnTo>
                            <a:lnTo>
                              <a:pt x="143" y="45"/>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91" name="Freeform 289"/>
                      <p:cNvSpPr>
                        <a:spLocks/>
                      </p:cNvSpPr>
                      <p:nvPr/>
                    </p:nvSpPr>
                    <p:spPr bwMode="auto">
                      <a:xfrm>
                        <a:off x="5116" y="2256"/>
                        <a:ext cx="18" cy="11"/>
                      </a:xfrm>
                      <a:custGeom>
                        <a:avLst/>
                        <a:gdLst>
                          <a:gd name="T0" fmla="*/ 0 w 110"/>
                          <a:gd name="T1" fmla="*/ 0 h 55"/>
                          <a:gd name="T2" fmla="*/ 0 w 110"/>
                          <a:gd name="T3" fmla="*/ 0 h 55"/>
                          <a:gd name="T4" fmla="*/ 0 w 110"/>
                          <a:gd name="T5" fmla="*/ 0 h 55"/>
                          <a:gd name="T6" fmla="*/ 0 w 110"/>
                          <a:gd name="T7" fmla="*/ 0 h 55"/>
                          <a:gd name="T8" fmla="*/ 0 w 110"/>
                          <a:gd name="T9" fmla="*/ 0 h 55"/>
                          <a:gd name="T10" fmla="*/ 0 w 110"/>
                          <a:gd name="T11" fmla="*/ 0 h 55"/>
                          <a:gd name="T12" fmla="*/ 0 w 110"/>
                          <a:gd name="T13" fmla="*/ 0 h 55"/>
                          <a:gd name="T14" fmla="*/ 0 w 110"/>
                          <a:gd name="T15" fmla="*/ 0 h 55"/>
                          <a:gd name="T16" fmla="*/ 0 w 110"/>
                          <a:gd name="T17" fmla="*/ 0 h 55"/>
                          <a:gd name="T18" fmla="*/ 0 w 110"/>
                          <a:gd name="T19" fmla="*/ 0 h 55"/>
                          <a:gd name="T20" fmla="*/ 0 w 110"/>
                          <a:gd name="T21" fmla="*/ 0 h 55"/>
                          <a:gd name="T22" fmla="*/ 0 w 110"/>
                          <a:gd name="T23" fmla="*/ 0 h 55"/>
                          <a:gd name="T24" fmla="*/ 0 w 110"/>
                          <a:gd name="T25" fmla="*/ 0 h 55"/>
                          <a:gd name="T26" fmla="*/ 0 w 110"/>
                          <a:gd name="T27" fmla="*/ 0 h 55"/>
                          <a:gd name="T28" fmla="*/ 0 w 110"/>
                          <a:gd name="T29" fmla="*/ 0 h 55"/>
                          <a:gd name="T30" fmla="*/ 0 w 110"/>
                          <a:gd name="T31" fmla="*/ 0 h 55"/>
                          <a:gd name="T32" fmla="*/ 0 w 110"/>
                          <a:gd name="T33" fmla="*/ 0 h 55"/>
                          <a:gd name="T34" fmla="*/ 0 w 110"/>
                          <a:gd name="T35" fmla="*/ 0 h 55"/>
                          <a:gd name="T36" fmla="*/ 0 w 110"/>
                          <a:gd name="T37" fmla="*/ 0 h 55"/>
                          <a:gd name="T38" fmla="*/ 0 w 110"/>
                          <a:gd name="T39" fmla="*/ 0 h 55"/>
                          <a:gd name="T40" fmla="*/ 0 w 110"/>
                          <a:gd name="T41" fmla="*/ 0 h 55"/>
                          <a:gd name="T42" fmla="*/ 0 w 110"/>
                          <a:gd name="T43" fmla="*/ 0 h 55"/>
                          <a:gd name="T44" fmla="*/ 0 w 110"/>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0" h="55">
                            <a:moveTo>
                              <a:pt x="0" y="23"/>
                            </a:moveTo>
                            <a:lnTo>
                              <a:pt x="4" y="18"/>
                            </a:lnTo>
                            <a:lnTo>
                              <a:pt x="15" y="11"/>
                            </a:lnTo>
                            <a:lnTo>
                              <a:pt x="31" y="3"/>
                            </a:lnTo>
                            <a:lnTo>
                              <a:pt x="44" y="0"/>
                            </a:lnTo>
                            <a:lnTo>
                              <a:pt x="62" y="0"/>
                            </a:lnTo>
                            <a:lnTo>
                              <a:pt x="79" y="2"/>
                            </a:lnTo>
                            <a:lnTo>
                              <a:pt x="96" y="12"/>
                            </a:lnTo>
                            <a:lnTo>
                              <a:pt x="103" y="20"/>
                            </a:lnTo>
                            <a:lnTo>
                              <a:pt x="108" y="32"/>
                            </a:lnTo>
                            <a:lnTo>
                              <a:pt x="110" y="45"/>
                            </a:lnTo>
                            <a:lnTo>
                              <a:pt x="108" y="55"/>
                            </a:lnTo>
                            <a:lnTo>
                              <a:pt x="104" y="39"/>
                            </a:lnTo>
                            <a:lnTo>
                              <a:pt x="97" y="29"/>
                            </a:lnTo>
                            <a:lnTo>
                              <a:pt x="87" y="18"/>
                            </a:lnTo>
                            <a:lnTo>
                              <a:pt x="74" y="15"/>
                            </a:lnTo>
                            <a:lnTo>
                              <a:pt x="62" y="17"/>
                            </a:lnTo>
                            <a:lnTo>
                              <a:pt x="53" y="16"/>
                            </a:lnTo>
                            <a:lnTo>
                              <a:pt x="42" y="16"/>
                            </a:lnTo>
                            <a:lnTo>
                              <a:pt x="31" y="20"/>
                            </a:lnTo>
                            <a:lnTo>
                              <a:pt x="16" y="27"/>
                            </a:lnTo>
                            <a:lnTo>
                              <a:pt x="3" y="28"/>
                            </a:lnTo>
                            <a:lnTo>
                              <a:pt x="0" y="23"/>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476" name="Group 290"/>
                    <p:cNvGrpSpPr>
                      <a:grpSpLocks/>
                    </p:cNvGrpSpPr>
                    <p:nvPr/>
                  </p:nvGrpSpPr>
                  <p:grpSpPr bwMode="auto">
                    <a:xfrm>
                      <a:off x="5115" y="2265"/>
                      <a:ext cx="13" cy="9"/>
                      <a:chOff x="5115" y="2265"/>
                      <a:chExt cx="13" cy="9"/>
                    </a:xfrm>
                  </p:grpSpPr>
                  <p:sp>
                    <p:nvSpPr>
                      <p:cNvPr id="188484" name="Freeform 291"/>
                      <p:cNvSpPr>
                        <a:spLocks/>
                      </p:cNvSpPr>
                      <p:nvPr/>
                    </p:nvSpPr>
                    <p:spPr bwMode="auto">
                      <a:xfrm>
                        <a:off x="5116" y="2265"/>
                        <a:ext cx="12" cy="7"/>
                      </a:xfrm>
                      <a:custGeom>
                        <a:avLst/>
                        <a:gdLst>
                          <a:gd name="T0" fmla="*/ 0 w 71"/>
                          <a:gd name="T1" fmla="*/ 0 h 35"/>
                          <a:gd name="T2" fmla="*/ 0 w 71"/>
                          <a:gd name="T3" fmla="*/ 0 h 35"/>
                          <a:gd name="T4" fmla="*/ 0 w 71"/>
                          <a:gd name="T5" fmla="*/ 0 h 35"/>
                          <a:gd name="T6" fmla="*/ 0 w 71"/>
                          <a:gd name="T7" fmla="*/ 0 h 35"/>
                          <a:gd name="T8" fmla="*/ 0 w 71"/>
                          <a:gd name="T9" fmla="*/ 0 h 35"/>
                          <a:gd name="T10" fmla="*/ 0 w 71"/>
                          <a:gd name="T11" fmla="*/ 0 h 35"/>
                          <a:gd name="T12" fmla="*/ 0 w 71"/>
                          <a:gd name="T13" fmla="*/ 0 h 35"/>
                          <a:gd name="T14" fmla="*/ 0 w 71"/>
                          <a:gd name="T15" fmla="*/ 0 h 35"/>
                          <a:gd name="T16" fmla="*/ 0 w 71"/>
                          <a:gd name="T17" fmla="*/ 0 h 35"/>
                          <a:gd name="T18" fmla="*/ 0 w 71"/>
                          <a:gd name="T19" fmla="*/ 0 h 35"/>
                          <a:gd name="T20" fmla="*/ 0 w 71"/>
                          <a:gd name="T21" fmla="*/ 0 h 35"/>
                          <a:gd name="T22" fmla="*/ 0 w 71"/>
                          <a:gd name="T23" fmla="*/ 0 h 35"/>
                          <a:gd name="T24" fmla="*/ 0 w 71"/>
                          <a:gd name="T25" fmla="*/ 0 h 35"/>
                          <a:gd name="T26" fmla="*/ 0 w 71"/>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35">
                            <a:moveTo>
                              <a:pt x="0" y="16"/>
                            </a:moveTo>
                            <a:lnTo>
                              <a:pt x="6" y="8"/>
                            </a:lnTo>
                            <a:lnTo>
                              <a:pt x="19" y="1"/>
                            </a:lnTo>
                            <a:lnTo>
                              <a:pt x="32" y="0"/>
                            </a:lnTo>
                            <a:lnTo>
                              <a:pt x="44" y="3"/>
                            </a:lnTo>
                            <a:lnTo>
                              <a:pt x="51" y="5"/>
                            </a:lnTo>
                            <a:lnTo>
                              <a:pt x="64" y="14"/>
                            </a:lnTo>
                            <a:lnTo>
                              <a:pt x="71" y="27"/>
                            </a:lnTo>
                            <a:lnTo>
                              <a:pt x="61" y="29"/>
                            </a:lnTo>
                            <a:lnTo>
                              <a:pt x="50" y="32"/>
                            </a:lnTo>
                            <a:lnTo>
                              <a:pt x="40" y="35"/>
                            </a:lnTo>
                            <a:lnTo>
                              <a:pt x="28" y="35"/>
                            </a:lnTo>
                            <a:lnTo>
                              <a:pt x="19" y="31"/>
                            </a:lnTo>
                            <a:lnTo>
                              <a:pt x="0"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85" name="Group 292"/>
                      <p:cNvGrpSpPr>
                        <a:grpSpLocks/>
                      </p:cNvGrpSpPr>
                      <p:nvPr/>
                    </p:nvGrpSpPr>
                    <p:grpSpPr bwMode="auto">
                      <a:xfrm>
                        <a:off x="5118" y="2265"/>
                        <a:ext cx="9" cy="9"/>
                        <a:chOff x="5118" y="2265"/>
                        <a:chExt cx="9" cy="9"/>
                      </a:xfrm>
                    </p:grpSpPr>
                    <p:sp>
                      <p:nvSpPr>
                        <p:cNvPr id="188487" name="Oval 293"/>
                        <p:cNvSpPr>
                          <a:spLocks noChangeArrowheads="1"/>
                        </p:cNvSpPr>
                        <p:nvPr/>
                      </p:nvSpPr>
                      <p:spPr bwMode="auto">
                        <a:xfrm>
                          <a:off x="5118" y="2265"/>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88" name="Oval 294"/>
                        <p:cNvSpPr>
                          <a:spLocks noChangeArrowheads="1"/>
                        </p:cNvSpPr>
                        <p:nvPr/>
                      </p:nvSpPr>
                      <p:spPr bwMode="auto">
                        <a:xfrm>
                          <a:off x="5120" y="2266"/>
                          <a:ext cx="6" cy="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89" name="Oval 295"/>
                        <p:cNvSpPr>
                          <a:spLocks noChangeArrowheads="1"/>
                        </p:cNvSpPr>
                        <p:nvPr/>
                      </p:nvSpPr>
                      <p:spPr bwMode="auto">
                        <a:xfrm>
                          <a:off x="5124" y="2268"/>
                          <a:ext cx="1"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86" name="Freeform 296"/>
                      <p:cNvSpPr>
                        <a:spLocks/>
                      </p:cNvSpPr>
                      <p:nvPr/>
                    </p:nvSpPr>
                    <p:spPr bwMode="auto">
                      <a:xfrm>
                        <a:off x="5115" y="2265"/>
                        <a:ext cx="13" cy="5"/>
                      </a:xfrm>
                      <a:custGeom>
                        <a:avLst/>
                        <a:gdLst>
                          <a:gd name="T0" fmla="*/ 0 w 76"/>
                          <a:gd name="T1" fmla="*/ 0 h 26"/>
                          <a:gd name="T2" fmla="*/ 0 w 76"/>
                          <a:gd name="T3" fmla="*/ 0 h 26"/>
                          <a:gd name="T4" fmla="*/ 0 w 76"/>
                          <a:gd name="T5" fmla="*/ 0 h 26"/>
                          <a:gd name="T6" fmla="*/ 0 w 76"/>
                          <a:gd name="T7" fmla="*/ 0 h 26"/>
                          <a:gd name="T8" fmla="*/ 0 w 76"/>
                          <a:gd name="T9" fmla="*/ 0 h 26"/>
                          <a:gd name="T10" fmla="*/ 0 w 76"/>
                          <a:gd name="T11" fmla="*/ 0 h 26"/>
                          <a:gd name="T12" fmla="*/ 0 w 76"/>
                          <a:gd name="T13" fmla="*/ 0 h 26"/>
                          <a:gd name="T14" fmla="*/ 0 w 76"/>
                          <a:gd name="T15" fmla="*/ 0 h 26"/>
                          <a:gd name="T16" fmla="*/ 0 w 76"/>
                          <a:gd name="T17" fmla="*/ 0 h 26"/>
                          <a:gd name="T18" fmla="*/ 0 w 7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6">
                            <a:moveTo>
                              <a:pt x="9" y="22"/>
                            </a:moveTo>
                            <a:lnTo>
                              <a:pt x="0" y="23"/>
                            </a:lnTo>
                            <a:lnTo>
                              <a:pt x="10" y="13"/>
                            </a:lnTo>
                            <a:lnTo>
                              <a:pt x="19" y="5"/>
                            </a:lnTo>
                            <a:lnTo>
                              <a:pt x="34" y="0"/>
                            </a:lnTo>
                            <a:lnTo>
                              <a:pt x="49" y="0"/>
                            </a:lnTo>
                            <a:lnTo>
                              <a:pt x="61" y="6"/>
                            </a:lnTo>
                            <a:lnTo>
                              <a:pt x="67" y="13"/>
                            </a:lnTo>
                            <a:lnTo>
                              <a:pt x="73" y="22"/>
                            </a:lnTo>
                            <a:lnTo>
                              <a:pt x="76" y="26"/>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nvGrpSpPr>
                    <p:cNvPr id="188477" name="Group 297"/>
                    <p:cNvGrpSpPr>
                      <a:grpSpLocks/>
                    </p:cNvGrpSpPr>
                    <p:nvPr/>
                  </p:nvGrpSpPr>
                  <p:grpSpPr bwMode="auto">
                    <a:xfrm>
                      <a:off x="5088" y="2260"/>
                      <a:ext cx="14" cy="9"/>
                      <a:chOff x="5088" y="2260"/>
                      <a:chExt cx="14" cy="9"/>
                    </a:xfrm>
                  </p:grpSpPr>
                  <p:sp>
                    <p:nvSpPr>
                      <p:cNvPr id="188478" name="Freeform 298"/>
                      <p:cNvSpPr>
                        <a:spLocks/>
                      </p:cNvSpPr>
                      <p:nvPr/>
                    </p:nvSpPr>
                    <p:spPr bwMode="auto">
                      <a:xfrm>
                        <a:off x="5090" y="2260"/>
                        <a:ext cx="12" cy="7"/>
                      </a:xfrm>
                      <a:custGeom>
                        <a:avLst/>
                        <a:gdLst>
                          <a:gd name="T0" fmla="*/ 0 w 74"/>
                          <a:gd name="T1" fmla="*/ 0 h 33"/>
                          <a:gd name="T2" fmla="*/ 0 w 74"/>
                          <a:gd name="T3" fmla="*/ 0 h 33"/>
                          <a:gd name="T4" fmla="*/ 0 w 74"/>
                          <a:gd name="T5" fmla="*/ 0 h 33"/>
                          <a:gd name="T6" fmla="*/ 0 w 74"/>
                          <a:gd name="T7" fmla="*/ 0 h 33"/>
                          <a:gd name="T8" fmla="*/ 0 w 74"/>
                          <a:gd name="T9" fmla="*/ 0 h 33"/>
                          <a:gd name="T10" fmla="*/ 0 w 74"/>
                          <a:gd name="T11" fmla="*/ 0 h 33"/>
                          <a:gd name="T12" fmla="*/ 0 w 74"/>
                          <a:gd name="T13" fmla="*/ 0 h 33"/>
                          <a:gd name="T14" fmla="*/ 0 w 74"/>
                          <a:gd name="T15" fmla="*/ 0 h 33"/>
                          <a:gd name="T16" fmla="*/ 0 w 74"/>
                          <a:gd name="T17" fmla="*/ 0 h 33"/>
                          <a:gd name="T18" fmla="*/ 0 w 74"/>
                          <a:gd name="T19" fmla="*/ 0 h 33"/>
                          <a:gd name="T20" fmla="*/ 0 w 74"/>
                          <a:gd name="T21" fmla="*/ 0 h 33"/>
                          <a:gd name="T22" fmla="*/ 0 w 74"/>
                          <a:gd name="T23" fmla="*/ 0 h 33"/>
                          <a:gd name="T24" fmla="*/ 0 w 74"/>
                          <a:gd name="T25" fmla="*/ 0 h 33"/>
                          <a:gd name="T26" fmla="*/ 0 w 74"/>
                          <a:gd name="T27" fmla="*/ 0 h 33"/>
                          <a:gd name="T28" fmla="*/ 0 w 74"/>
                          <a:gd name="T29" fmla="*/ 0 h 33"/>
                          <a:gd name="T30" fmla="*/ 0 w 74"/>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 h="33">
                            <a:moveTo>
                              <a:pt x="74" y="23"/>
                            </a:moveTo>
                            <a:lnTo>
                              <a:pt x="60" y="12"/>
                            </a:lnTo>
                            <a:lnTo>
                              <a:pt x="50" y="4"/>
                            </a:lnTo>
                            <a:lnTo>
                              <a:pt x="41" y="2"/>
                            </a:lnTo>
                            <a:lnTo>
                              <a:pt x="34" y="0"/>
                            </a:lnTo>
                            <a:lnTo>
                              <a:pt x="25" y="0"/>
                            </a:lnTo>
                            <a:lnTo>
                              <a:pt x="15" y="4"/>
                            </a:lnTo>
                            <a:lnTo>
                              <a:pt x="7" y="11"/>
                            </a:lnTo>
                            <a:lnTo>
                              <a:pt x="0" y="18"/>
                            </a:lnTo>
                            <a:lnTo>
                              <a:pt x="6" y="22"/>
                            </a:lnTo>
                            <a:lnTo>
                              <a:pt x="19" y="29"/>
                            </a:lnTo>
                            <a:lnTo>
                              <a:pt x="34" y="33"/>
                            </a:lnTo>
                            <a:lnTo>
                              <a:pt x="48" y="32"/>
                            </a:lnTo>
                            <a:lnTo>
                              <a:pt x="56" y="27"/>
                            </a:lnTo>
                            <a:lnTo>
                              <a:pt x="62" y="25"/>
                            </a:lnTo>
                            <a:lnTo>
                              <a:pt x="74"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79" name="Group 299"/>
                      <p:cNvGrpSpPr>
                        <a:grpSpLocks/>
                      </p:cNvGrpSpPr>
                      <p:nvPr/>
                    </p:nvGrpSpPr>
                    <p:grpSpPr bwMode="auto">
                      <a:xfrm>
                        <a:off x="5093" y="2260"/>
                        <a:ext cx="9" cy="9"/>
                        <a:chOff x="5093" y="2260"/>
                        <a:chExt cx="9" cy="9"/>
                      </a:xfrm>
                    </p:grpSpPr>
                    <p:sp>
                      <p:nvSpPr>
                        <p:cNvPr id="188481" name="Oval 300"/>
                        <p:cNvSpPr>
                          <a:spLocks noChangeArrowheads="1"/>
                        </p:cNvSpPr>
                        <p:nvPr/>
                      </p:nvSpPr>
                      <p:spPr bwMode="auto">
                        <a:xfrm>
                          <a:off x="5093" y="2260"/>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82" name="Oval 301"/>
                        <p:cNvSpPr>
                          <a:spLocks noChangeArrowheads="1"/>
                        </p:cNvSpPr>
                        <p:nvPr/>
                      </p:nvSpPr>
                      <p:spPr bwMode="auto">
                        <a:xfrm>
                          <a:off x="5095" y="2262"/>
                          <a:ext cx="5" cy="7"/>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83" name="Oval 302"/>
                        <p:cNvSpPr>
                          <a:spLocks noChangeArrowheads="1"/>
                        </p:cNvSpPr>
                        <p:nvPr/>
                      </p:nvSpPr>
                      <p:spPr bwMode="auto">
                        <a:xfrm>
                          <a:off x="5098" y="2263"/>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80" name="Freeform 303"/>
                      <p:cNvSpPr>
                        <a:spLocks/>
                      </p:cNvSpPr>
                      <p:nvPr/>
                    </p:nvSpPr>
                    <p:spPr bwMode="auto">
                      <a:xfrm>
                        <a:off x="5088" y="2260"/>
                        <a:ext cx="13" cy="4"/>
                      </a:xfrm>
                      <a:custGeom>
                        <a:avLst/>
                        <a:gdLst>
                          <a:gd name="T0" fmla="*/ 0 w 76"/>
                          <a:gd name="T1" fmla="*/ 0 h 21"/>
                          <a:gd name="T2" fmla="*/ 0 w 76"/>
                          <a:gd name="T3" fmla="*/ 0 h 21"/>
                          <a:gd name="T4" fmla="*/ 0 w 76"/>
                          <a:gd name="T5" fmla="*/ 0 h 21"/>
                          <a:gd name="T6" fmla="*/ 0 w 76"/>
                          <a:gd name="T7" fmla="*/ 0 h 21"/>
                          <a:gd name="T8" fmla="*/ 0 w 76"/>
                          <a:gd name="T9" fmla="*/ 0 h 21"/>
                          <a:gd name="T10" fmla="*/ 0 w 76"/>
                          <a:gd name="T11" fmla="*/ 0 h 21"/>
                          <a:gd name="T12" fmla="*/ 0 w 76"/>
                          <a:gd name="T13" fmla="*/ 0 h 21"/>
                          <a:gd name="T14" fmla="*/ 0 w 76"/>
                          <a:gd name="T15" fmla="*/ 0 h 21"/>
                          <a:gd name="T16" fmla="*/ 0 w 76"/>
                          <a:gd name="T17" fmla="*/ 0 h 21"/>
                          <a:gd name="T18" fmla="*/ 0 w 7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1">
                            <a:moveTo>
                              <a:pt x="76" y="19"/>
                            </a:moveTo>
                            <a:lnTo>
                              <a:pt x="67" y="10"/>
                            </a:lnTo>
                            <a:lnTo>
                              <a:pt x="59" y="4"/>
                            </a:lnTo>
                            <a:lnTo>
                              <a:pt x="50" y="0"/>
                            </a:lnTo>
                            <a:lnTo>
                              <a:pt x="40" y="0"/>
                            </a:lnTo>
                            <a:lnTo>
                              <a:pt x="32" y="2"/>
                            </a:lnTo>
                            <a:lnTo>
                              <a:pt x="24" y="8"/>
                            </a:lnTo>
                            <a:lnTo>
                              <a:pt x="15" y="13"/>
                            </a:lnTo>
                            <a:lnTo>
                              <a:pt x="8" y="20"/>
                            </a:lnTo>
                            <a:lnTo>
                              <a:pt x="0" y="21"/>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grpSp>
            <p:grpSp>
              <p:nvGrpSpPr>
                <p:cNvPr id="91039" name="Group 304"/>
                <p:cNvGrpSpPr>
                  <a:grpSpLocks/>
                </p:cNvGrpSpPr>
                <p:nvPr/>
              </p:nvGrpSpPr>
              <p:grpSpPr bwMode="auto">
                <a:xfrm>
                  <a:off x="5085" y="2258"/>
                  <a:ext cx="261" cy="488"/>
                  <a:chOff x="5085" y="2258"/>
                  <a:chExt cx="261" cy="488"/>
                </a:xfrm>
              </p:grpSpPr>
              <p:grpSp>
                <p:nvGrpSpPr>
                  <p:cNvPr id="91108" name="Group 305"/>
                  <p:cNvGrpSpPr>
                    <a:grpSpLocks/>
                  </p:cNvGrpSpPr>
                  <p:nvPr/>
                </p:nvGrpSpPr>
                <p:grpSpPr bwMode="auto">
                  <a:xfrm>
                    <a:off x="5314" y="2616"/>
                    <a:ext cx="32" cy="121"/>
                    <a:chOff x="5314" y="2616"/>
                    <a:chExt cx="32" cy="121"/>
                  </a:xfrm>
                </p:grpSpPr>
                <p:sp>
                  <p:nvSpPr>
                    <p:cNvPr id="188456" name="Freeform 306"/>
                    <p:cNvSpPr>
                      <a:spLocks/>
                    </p:cNvSpPr>
                    <p:nvPr/>
                  </p:nvSpPr>
                  <p:spPr bwMode="auto">
                    <a:xfrm>
                      <a:off x="5314" y="2616"/>
                      <a:ext cx="32" cy="121"/>
                    </a:xfrm>
                    <a:custGeom>
                      <a:avLst/>
                      <a:gdLst>
                        <a:gd name="T0" fmla="*/ 0 w 191"/>
                        <a:gd name="T1" fmla="*/ 0 h 606"/>
                        <a:gd name="T2" fmla="*/ 0 w 191"/>
                        <a:gd name="T3" fmla="*/ 0 h 606"/>
                        <a:gd name="T4" fmla="*/ 0 w 191"/>
                        <a:gd name="T5" fmla="*/ 0 h 606"/>
                        <a:gd name="T6" fmla="*/ 0 w 191"/>
                        <a:gd name="T7" fmla="*/ 0 h 606"/>
                        <a:gd name="T8" fmla="*/ 0 w 191"/>
                        <a:gd name="T9" fmla="*/ 0 h 606"/>
                        <a:gd name="T10" fmla="*/ 0 w 191"/>
                        <a:gd name="T11" fmla="*/ 0 h 606"/>
                        <a:gd name="T12" fmla="*/ 0 w 191"/>
                        <a:gd name="T13" fmla="*/ 0 h 606"/>
                        <a:gd name="T14" fmla="*/ 0 w 191"/>
                        <a:gd name="T15" fmla="*/ 0 h 606"/>
                        <a:gd name="T16" fmla="*/ 0 w 191"/>
                        <a:gd name="T17" fmla="*/ 0 h 606"/>
                        <a:gd name="T18" fmla="*/ 0 w 191"/>
                        <a:gd name="T19" fmla="*/ 0 h 606"/>
                        <a:gd name="T20" fmla="*/ 0 w 191"/>
                        <a:gd name="T21" fmla="*/ 0 h 606"/>
                        <a:gd name="T22" fmla="*/ 0 w 191"/>
                        <a:gd name="T23" fmla="*/ 0 h 606"/>
                        <a:gd name="T24" fmla="*/ 0 w 191"/>
                        <a:gd name="T25" fmla="*/ 0 h 606"/>
                        <a:gd name="T26" fmla="*/ 0 w 191"/>
                        <a:gd name="T27" fmla="*/ 0 h 606"/>
                        <a:gd name="T28" fmla="*/ 0 w 191"/>
                        <a:gd name="T29" fmla="*/ 0 h 606"/>
                        <a:gd name="T30" fmla="*/ 0 w 191"/>
                        <a:gd name="T31" fmla="*/ 0 h 606"/>
                        <a:gd name="T32" fmla="*/ 0 w 191"/>
                        <a:gd name="T33" fmla="*/ 0 h 606"/>
                        <a:gd name="T34" fmla="*/ 0 w 191"/>
                        <a:gd name="T35" fmla="*/ 0 h 606"/>
                        <a:gd name="T36" fmla="*/ 0 w 191"/>
                        <a:gd name="T37" fmla="*/ 0 h 606"/>
                        <a:gd name="T38" fmla="*/ 0 w 191"/>
                        <a:gd name="T39" fmla="*/ 0 h 606"/>
                        <a:gd name="T40" fmla="*/ 0 w 191"/>
                        <a:gd name="T41" fmla="*/ 0 h 606"/>
                        <a:gd name="T42" fmla="*/ 0 w 191"/>
                        <a:gd name="T43" fmla="*/ 0 h 606"/>
                        <a:gd name="T44" fmla="*/ 0 w 191"/>
                        <a:gd name="T45" fmla="*/ 0 h 606"/>
                        <a:gd name="T46" fmla="*/ 0 w 191"/>
                        <a:gd name="T47" fmla="*/ 0 h 606"/>
                        <a:gd name="T48" fmla="*/ 0 w 191"/>
                        <a:gd name="T49" fmla="*/ 0 h 606"/>
                        <a:gd name="T50" fmla="*/ 0 w 191"/>
                        <a:gd name="T51" fmla="*/ 0 h 606"/>
                        <a:gd name="T52" fmla="*/ 0 w 191"/>
                        <a:gd name="T53" fmla="*/ 0 h 606"/>
                        <a:gd name="T54" fmla="*/ 0 w 191"/>
                        <a:gd name="T55" fmla="*/ 0 h 606"/>
                        <a:gd name="T56" fmla="*/ 0 w 191"/>
                        <a:gd name="T57" fmla="*/ 0 h 606"/>
                        <a:gd name="T58" fmla="*/ 0 w 191"/>
                        <a:gd name="T59" fmla="*/ 0 h 606"/>
                        <a:gd name="T60" fmla="*/ 0 w 191"/>
                        <a:gd name="T61" fmla="*/ 0 h 606"/>
                        <a:gd name="T62" fmla="*/ 0 w 191"/>
                        <a:gd name="T63" fmla="*/ 0 h 606"/>
                        <a:gd name="T64" fmla="*/ 0 w 191"/>
                        <a:gd name="T65" fmla="*/ 0 h 606"/>
                        <a:gd name="T66" fmla="*/ 0 w 191"/>
                        <a:gd name="T67" fmla="*/ 0 h 606"/>
                        <a:gd name="T68" fmla="*/ 0 w 191"/>
                        <a:gd name="T69" fmla="*/ 0 h 606"/>
                        <a:gd name="T70" fmla="*/ 0 w 191"/>
                        <a:gd name="T71" fmla="*/ 0 h 606"/>
                        <a:gd name="T72" fmla="*/ 0 w 191"/>
                        <a:gd name="T73" fmla="*/ 0 h 606"/>
                        <a:gd name="T74" fmla="*/ 0 w 191"/>
                        <a:gd name="T75" fmla="*/ 0 h 606"/>
                        <a:gd name="T76" fmla="*/ 0 w 191"/>
                        <a:gd name="T77" fmla="*/ 0 h 606"/>
                        <a:gd name="T78" fmla="*/ 0 w 191"/>
                        <a:gd name="T79" fmla="*/ 0 h 606"/>
                        <a:gd name="T80" fmla="*/ 0 w 191"/>
                        <a:gd name="T81" fmla="*/ 0 h 606"/>
                        <a:gd name="T82" fmla="*/ 0 w 191"/>
                        <a:gd name="T83" fmla="*/ 0 h 606"/>
                        <a:gd name="T84" fmla="*/ 0 w 191"/>
                        <a:gd name="T85" fmla="*/ 0 h 6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1" h="606">
                          <a:moveTo>
                            <a:pt x="141" y="0"/>
                          </a:moveTo>
                          <a:lnTo>
                            <a:pt x="136" y="106"/>
                          </a:lnTo>
                          <a:lnTo>
                            <a:pt x="134" y="202"/>
                          </a:lnTo>
                          <a:lnTo>
                            <a:pt x="125" y="296"/>
                          </a:lnTo>
                          <a:lnTo>
                            <a:pt x="136" y="328"/>
                          </a:lnTo>
                          <a:lnTo>
                            <a:pt x="149" y="363"/>
                          </a:lnTo>
                          <a:lnTo>
                            <a:pt x="166" y="399"/>
                          </a:lnTo>
                          <a:lnTo>
                            <a:pt x="171" y="413"/>
                          </a:lnTo>
                          <a:lnTo>
                            <a:pt x="177" y="421"/>
                          </a:lnTo>
                          <a:lnTo>
                            <a:pt x="182" y="442"/>
                          </a:lnTo>
                          <a:lnTo>
                            <a:pt x="191" y="484"/>
                          </a:lnTo>
                          <a:lnTo>
                            <a:pt x="185" y="506"/>
                          </a:lnTo>
                          <a:lnTo>
                            <a:pt x="177" y="511"/>
                          </a:lnTo>
                          <a:lnTo>
                            <a:pt x="173" y="525"/>
                          </a:lnTo>
                          <a:lnTo>
                            <a:pt x="167" y="532"/>
                          </a:lnTo>
                          <a:lnTo>
                            <a:pt x="153" y="537"/>
                          </a:lnTo>
                          <a:lnTo>
                            <a:pt x="155" y="554"/>
                          </a:lnTo>
                          <a:lnTo>
                            <a:pt x="152" y="559"/>
                          </a:lnTo>
                          <a:lnTo>
                            <a:pt x="129" y="562"/>
                          </a:lnTo>
                          <a:lnTo>
                            <a:pt x="123" y="589"/>
                          </a:lnTo>
                          <a:lnTo>
                            <a:pt x="80" y="606"/>
                          </a:lnTo>
                          <a:lnTo>
                            <a:pt x="57" y="588"/>
                          </a:lnTo>
                          <a:lnTo>
                            <a:pt x="47" y="578"/>
                          </a:lnTo>
                          <a:lnTo>
                            <a:pt x="45" y="552"/>
                          </a:lnTo>
                          <a:lnTo>
                            <a:pt x="69" y="522"/>
                          </a:lnTo>
                          <a:lnTo>
                            <a:pt x="55" y="496"/>
                          </a:lnTo>
                          <a:lnTo>
                            <a:pt x="36" y="517"/>
                          </a:lnTo>
                          <a:lnTo>
                            <a:pt x="35" y="540"/>
                          </a:lnTo>
                          <a:lnTo>
                            <a:pt x="27" y="556"/>
                          </a:lnTo>
                          <a:lnTo>
                            <a:pt x="19" y="561"/>
                          </a:lnTo>
                          <a:lnTo>
                            <a:pt x="10" y="569"/>
                          </a:lnTo>
                          <a:lnTo>
                            <a:pt x="0" y="562"/>
                          </a:lnTo>
                          <a:lnTo>
                            <a:pt x="4" y="543"/>
                          </a:lnTo>
                          <a:lnTo>
                            <a:pt x="2" y="511"/>
                          </a:lnTo>
                          <a:lnTo>
                            <a:pt x="10" y="450"/>
                          </a:lnTo>
                          <a:lnTo>
                            <a:pt x="18" y="421"/>
                          </a:lnTo>
                          <a:lnTo>
                            <a:pt x="32" y="404"/>
                          </a:lnTo>
                          <a:lnTo>
                            <a:pt x="50" y="384"/>
                          </a:lnTo>
                          <a:lnTo>
                            <a:pt x="54" y="361"/>
                          </a:lnTo>
                          <a:lnTo>
                            <a:pt x="57" y="298"/>
                          </a:lnTo>
                          <a:lnTo>
                            <a:pt x="29" y="135"/>
                          </a:lnTo>
                          <a:lnTo>
                            <a:pt x="13" y="45"/>
                          </a:lnTo>
                          <a:lnTo>
                            <a:pt x="141" y="0"/>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57" name="Freeform 307"/>
                    <p:cNvSpPr>
                      <a:spLocks/>
                    </p:cNvSpPr>
                    <p:nvPr/>
                  </p:nvSpPr>
                  <p:spPr bwMode="auto">
                    <a:xfrm>
                      <a:off x="5322" y="2711"/>
                      <a:ext cx="7" cy="23"/>
                    </a:xfrm>
                    <a:custGeom>
                      <a:avLst/>
                      <a:gdLst>
                        <a:gd name="T0" fmla="*/ 0 w 45"/>
                        <a:gd name="T1" fmla="*/ 0 h 117"/>
                        <a:gd name="T2" fmla="*/ 0 w 45"/>
                        <a:gd name="T3" fmla="*/ 0 h 117"/>
                        <a:gd name="T4" fmla="*/ 0 w 45"/>
                        <a:gd name="T5" fmla="*/ 0 h 117"/>
                        <a:gd name="T6" fmla="*/ 0 w 45"/>
                        <a:gd name="T7" fmla="*/ 0 h 117"/>
                        <a:gd name="T8" fmla="*/ 0 w 45"/>
                        <a:gd name="T9" fmla="*/ 0 h 117"/>
                        <a:gd name="T10" fmla="*/ 0 w 45"/>
                        <a:gd name="T11" fmla="*/ 0 h 117"/>
                        <a:gd name="T12" fmla="*/ 0 w 45"/>
                        <a:gd name="T13" fmla="*/ 0 h 117"/>
                        <a:gd name="T14" fmla="*/ 0 w 45"/>
                        <a:gd name="T15" fmla="*/ 0 h 117"/>
                        <a:gd name="T16" fmla="*/ 0 w 45"/>
                        <a:gd name="T17" fmla="*/ 0 h 117"/>
                        <a:gd name="T18" fmla="*/ 0 w 45"/>
                        <a:gd name="T19" fmla="*/ 0 h 117"/>
                        <a:gd name="T20" fmla="*/ 0 w 45"/>
                        <a:gd name="T21" fmla="*/ 0 h 117"/>
                        <a:gd name="T22" fmla="*/ 0 w 45"/>
                        <a:gd name="T23" fmla="*/ 0 h 117"/>
                        <a:gd name="T24" fmla="*/ 0 w 45"/>
                        <a:gd name="T25" fmla="*/ 0 h 117"/>
                        <a:gd name="T26" fmla="*/ 0 w 45"/>
                        <a:gd name="T27" fmla="*/ 0 h 117"/>
                        <a:gd name="T28" fmla="*/ 0 w 45"/>
                        <a:gd name="T29" fmla="*/ 0 h 117"/>
                        <a:gd name="T30" fmla="*/ 0 w 45"/>
                        <a:gd name="T31" fmla="*/ 0 h 117"/>
                        <a:gd name="T32" fmla="*/ 0 w 45"/>
                        <a:gd name="T33" fmla="*/ 0 h 117"/>
                        <a:gd name="T34" fmla="*/ 0 w 45"/>
                        <a:gd name="T35" fmla="*/ 0 h 117"/>
                        <a:gd name="T36" fmla="*/ 0 w 45"/>
                        <a:gd name="T37" fmla="*/ 0 h 117"/>
                        <a:gd name="T38" fmla="*/ 0 w 45"/>
                        <a:gd name="T39" fmla="*/ 0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17">
                          <a:moveTo>
                            <a:pt x="0" y="0"/>
                          </a:moveTo>
                          <a:lnTo>
                            <a:pt x="14" y="17"/>
                          </a:lnTo>
                          <a:lnTo>
                            <a:pt x="28" y="38"/>
                          </a:lnTo>
                          <a:lnTo>
                            <a:pt x="35" y="48"/>
                          </a:lnTo>
                          <a:lnTo>
                            <a:pt x="39" y="59"/>
                          </a:lnTo>
                          <a:lnTo>
                            <a:pt x="40" y="70"/>
                          </a:lnTo>
                          <a:lnTo>
                            <a:pt x="41" y="82"/>
                          </a:lnTo>
                          <a:lnTo>
                            <a:pt x="41" y="93"/>
                          </a:lnTo>
                          <a:lnTo>
                            <a:pt x="42" y="106"/>
                          </a:lnTo>
                          <a:lnTo>
                            <a:pt x="43" y="117"/>
                          </a:lnTo>
                          <a:lnTo>
                            <a:pt x="45" y="117"/>
                          </a:lnTo>
                          <a:lnTo>
                            <a:pt x="35" y="96"/>
                          </a:lnTo>
                          <a:lnTo>
                            <a:pt x="12" y="101"/>
                          </a:lnTo>
                          <a:lnTo>
                            <a:pt x="28" y="85"/>
                          </a:lnTo>
                          <a:lnTo>
                            <a:pt x="34" y="78"/>
                          </a:lnTo>
                          <a:lnTo>
                            <a:pt x="28" y="72"/>
                          </a:lnTo>
                          <a:lnTo>
                            <a:pt x="15" y="74"/>
                          </a:lnTo>
                          <a:lnTo>
                            <a:pt x="24" y="46"/>
                          </a:lnTo>
                          <a:lnTo>
                            <a:pt x="4" y="11"/>
                          </a:lnTo>
                          <a:lnTo>
                            <a:pt x="0" y="0"/>
                          </a:lnTo>
                          <a:close/>
                        </a:path>
                      </a:pathLst>
                    </a:custGeom>
                    <a:solidFill>
                      <a:srgbClr val="B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09" name="Group 308"/>
                  <p:cNvGrpSpPr>
                    <a:grpSpLocks/>
                  </p:cNvGrpSpPr>
                  <p:nvPr/>
                </p:nvGrpSpPr>
                <p:grpSpPr bwMode="auto">
                  <a:xfrm>
                    <a:off x="5159" y="2399"/>
                    <a:ext cx="175" cy="347"/>
                    <a:chOff x="5159" y="2399"/>
                    <a:chExt cx="175" cy="347"/>
                  </a:xfrm>
                </p:grpSpPr>
                <p:sp>
                  <p:nvSpPr>
                    <p:cNvPr id="188453" name="Freeform 309"/>
                    <p:cNvSpPr>
                      <a:spLocks/>
                    </p:cNvSpPr>
                    <p:nvPr/>
                  </p:nvSpPr>
                  <p:spPr bwMode="auto">
                    <a:xfrm>
                      <a:off x="5159" y="2400"/>
                      <a:ext cx="175" cy="346"/>
                    </a:xfrm>
                    <a:custGeom>
                      <a:avLst/>
                      <a:gdLst>
                        <a:gd name="T0" fmla="*/ 0 w 1051"/>
                        <a:gd name="T1" fmla="*/ 0 h 1731"/>
                        <a:gd name="T2" fmla="*/ 0 w 1051"/>
                        <a:gd name="T3" fmla="*/ 0 h 1731"/>
                        <a:gd name="T4" fmla="*/ 0 w 1051"/>
                        <a:gd name="T5" fmla="*/ 0 h 1731"/>
                        <a:gd name="T6" fmla="*/ 0 w 1051"/>
                        <a:gd name="T7" fmla="*/ 0 h 1731"/>
                        <a:gd name="T8" fmla="*/ 0 w 1051"/>
                        <a:gd name="T9" fmla="*/ 0 h 1731"/>
                        <a:gd name="T10" fmla="*/ 0 w 1051"/>
                        <a:gd name="T11" fmla="*/ 0 h 1731"/>
                        <a:gd name="T12" fmla="*/ 0 w 1051"/>
                        <a:gd name="T13" fmla="*/ 0 h 1731"/>
                        <a:gd name="T14" fmla="*/ 0 w 1051"/>
                        <a:gd name="T15" fmla="*/ 0 h 1731"/>
                        <a:gd name="T16" fmla="*/ 0 w 1051"/>
                        <a:gd name="T17" fmla="*/ 0 h 1731"/>
                        <a:gd name="T18" fmla="*/ 0 w 1051"/>
                        <a:gd name="T19" fmla="*/ 0 h 1731"/>
                        <a:gd name="T20" fmla="*/ 0 w 1051"/>
                        <a:gd name="T21" fmla="*/ 0 h 1731"/>
                        <a:gd name="T22" fmla="*/ 0 w 1051"/>
                        <a:gd name="T23" fmla="*/ 0 h 1731"/>
                        <a:gd name="T24" fmla="*/ 0 w 1051"/>
                        <a:gd name="T25" fmla="*/ 0 h 1731"/>
                        <a:gd name="T26" fmla="*/ 0 w 1051"/>
                        <a:gd name="T27" fmla="*/ 0 h 1731"/>
                        <a:gd name="T28" fmla="*/ 0 w 1051"/>
                        <a:gd name="T29" fmla="*/ 1 h 1731"/>
                        <a:gd name="T30" fmla="*/ 0 w 1051"/>
                        <a:gd name="T31" fmla="*/ 0 h 1731"/>
                        <a:gd name="T32" fmla="*/ 0 w 1051"/>
                        <a:gd name="T33" fmla="*/ 0 h 1731"/>
                        <a:gd name="T34" fmla="*/ 0 w 1051"/>
                        <a:gd name="T35" fmla="*/ 0 h 1731"/>
                        <a:gd name="T36" fmla="*/ 0 w 1051"/>
                        <a:gd name="T37" fmla="*/ 0 h 1731"/>
                        <a:gd name="T38" fmla="*/ 0 w 1051"/>
                        <a:gd name="T39" fmla="*/ 0 h 1731"/>
                        <a:gd name="T40" fmla="*/ 0 w 1051"/>
                        <a:gd name="T41" fmla="*/ 0 h 1731"/>
                        <a:gd name="T42" fmla="*/ 0 w 1051"/>
                        <a:gd name="T43" fmla="*/ 0 h 1731"/>
                        <a:gd name="T44" fmla="*/ 0 w 1051"/>
                        <a:gd name="T45" fmla="*/ 0 h 1731"/>
                        <a:gd name="T46" fmla="*/ 0 w 1051"/>
                        <a:gd name="T47" fmla="*/ 0 h 1731"/>
                        <a:gd name="T48" fmla="*/ 0 w 1051"/>
                        <a:gd name="T49" fmla="*/ 0 h 1731"/>
                        <a:gd name="T50" fmla="*/ 0 w 1051"/>
                        <a:gd name="T51" fmla="*/ 0 h 1731"/>
                        <a:gd name="T52" fmla="*/ 0 w 1051"/>
                        <a:gd name="T53" fmla="*/ 0 h 1731"/>
                        <a:gd name="T54" fmla="*/ 0 w 1051"/>
                        <a:gd name="T55" fmla="*/ 0 h 1731"/>
                        <a:gd name="T56" fmla="*/ 0 w 1051"/>
                        <a:gd name="T57" fmla="*/ 0 h 1731"/>
                        <a:gd name="T58" fmla="*/ 0 w 1051"/>
                        <a:gd name="T59" fmla="*/ 0 h 1731"/>
                        <a:gd name="T60" fmla="*/ 0 w 1051"/>
                        <a:gd name="T61" fmla="*/ 0 h 1731"/>
                        <a:gd name="T62" fmla="*/ 0 w 1051"/>
                        <a:gd name="T63" fmla="*/ 0 h 1731"/>
                        <a:gd name="T64" fmla="*/ 0 w 1051"/>
                        <a:gd name="T65" fmla="*/ 0 h 1731"/>
                        <a:gd name="T66" fmla="*/ 0 w 1051"/>
                        <a:gd name="T67" fmla="*/ 0 h 1731"/>
                        <a:gd name="T68" fmla="*/ 0 w 1051"/>
                        <a:gd name="T69" fmla="*/ 0 h 1731"/>
                        <a:gd name="T70" fmla="*/ 0 w 1051"/>
                        <a:gd name="T71" fmla="*/ 0 h 17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1" h="1731">
                          <a:moveTo>
                            <a:pt x="434" y="0"/>
                          </a:moveTo>
                          <a:lnTo>
                            <a:pt x="373" y="11"/>
                          </a:lnTo>
                          <a:lnTo>
                            <a:pt x="301" y="22"/>
                          </a:lnTo>
                          <a:lnTo>
                            <a:pt x="251" y="22"/>
                          </a:lnTo>
                          <a:lnTo>
                            <a:pt x="237" y="26"/>
                          </a:lnTo>
                          <a:lnTo>
                            <a:pt x="187" y="89"/>
                          </a:lnTo>
                          <a:lnTo>
                            <a:pt x="94" y="199"/>
                          </a:lnTo>
                          <a:lnTo>
                            <a:pt x="36" y="258"/>
                          </a:lnTo>
                          <a:lnTo>
                            <a:pt x="0" y="299"/>
                          </a:lnTo>
                          <a:lnTo>
                            <a:pt x="51" y="332"/>
                          </a:lnTo>
                          <a:lnTo>
                            <a:pt x="76" y="369"/>
                          </a:lnTo>
                          <a:lnTo>
                            <a:pt x="97" y="408"/>
                          </a:lnTo>
                          <a:lnTo>
                            <a:pt x="111" y="461"/>
                          </a:lnTo>
                          <a:lnTo>
                            <a:pt x="194" y="393"/>
                          </a:lnTo>
                          <a:lnTo>
                            <a:pt x="205" y="411"/>
                          </a:lnTo>
                          <a:lnTo>
                            <a:pt x="212" y="453"/>
                          </a:lnTo>
                          <a:lnTo>
                            <a:pt x="230" y="531"/>
                          </a:lnTo>
                          <a:lnTo>
                            <a:pt x="248" y="572"/>
                          </a:lnTo>
                          <a:lnTo>
                            <a:pt x="262" y="606"/>
                          </a:lnTo>
                          <a:lnTo>
                            <a:pt x="287" y="638"/>
                          </a:lnTo>
                          <a:lnTo>
                            <a:pt x="298" y="697"/>
                          </a:lnTo>
                          <a:lnTo>
                            <a:pt x="301" y="749"/>
                          </a:lnTo>
                          <a:lnTo>
                            <a:pt x="294" y="801"/>
                          </a:lnTo>
                          <a:lnTo>
                            <a:pt x="294" y="912"/>
                          </a:lnTo>
                          <a:lnTo>
                            <a:pt x="284" y="1072"/>
                          </a:lnTo>
                          <a:lnTo>
                            <a:pt x="237" y="1209"/>
                          </a:lnTo>
                          <a:lnTo>
                            <a:pt x="219" y="1318"/>
                          </a:lnTo>
                          <a:lnTo>
                            <a:pt x="208" y="1470"/>
                          </a:lnTo>
                          <a:lnTo>
                            <a:pt x="201" y="1731"/>
                          </a:lnTo>
                          <a:lnTo>
                            <a:pt x="965" y="1731"/>
                          </a:lnTo>
                          <a:lnTo>
                            <a:pt x="954" y="1587"/>
                          </a:lnTo>
                          <a:lnTo>
                            <a:pt x="929" y="1470"/>
                          </a:lnTo>
                          <a:lnTo>
                            <a:pt x="886" y="1257"/>
                          </a:lnTo>
                          <a:lnTo>
                            <a:pt x="822" y="1053"/>
                          </a:lnTo>
                          <a:lnTo>
                            <a:pt x="805" y="964"/>
                          </a:lnTo>
                          <a:lnTo>
                            <a:pt x="794" y="886"/>
                          </a:lnTo>
                          <a:lnTo>
                            <a:pt x="801" y="786"/>
                          </a:lnTo>
                          <a:lnTo>
                            <a:pt x="826" y="671"/>
                          </a:lnTo>
                          <a:lnTo>
                            <a:pt x="840" y="634"/>
                          </a:lnTo>
                          <a:lnTo>
                            <a:pt x="854" y="587"/>
                          </a:lnTo>
                          <a:lnTo>
                            <a:pt x="871" y="623"/>
                          </a:lnTo>
                          <a:lnTo>
                            <a:pt x="879" y="675"/>
                          </a:lnTo>
                          <a:lnTo>
                            <a:pt x="932" y="656"/>
                          </a:lnTo>
                          <a:lnTo>
                            <a:pt x="989" y="645"/>
                          </a:lnTo>
                          <a:lnTo>
                            <a:pt x="1051" y="638"/>
                          </a:lnTo>
                          <a:lnTo>
                            <a:pt x="1033" y="517"/>
                          </a:lnTo>
                          <a:lnTo>
                            <a:pt x="1022" y="411"/>
                          </a:lnTo>
                          <a:lnTo>
                            <a:pt x="989" y="262"/>
                          </a:lnTo>
                          <a:lnTo>
                            <a:pt x="979" y="195"/>
                          </a:lnTo>
                          <a:lnTo>
                            <a:pt x="886" y="141"/>
                          </a:lnTo>
                          <a:lnTo>
                            <a:pt x="794" y="85"/>
                          </a:lnTo>
                          <a:lnTo>
                            <a:pt x="685" y="18"/>
                          </a:lnTo>
                          <a:lnTo>
                            <a:pt x="689" y="74"/>
                          </a:lnTo>
                          <a:lnTo>
                            <a:pt x="689" y="97"/>
                          </a:lnTo>
                          <a:lnTo>
                            <a:pt x="681" y="130"/>
                          </a:lnTo>
                          <a:lnTo>
                            <a:pt x="674" y="151"/>
                          </a:lnTo>
                          <a:lnTo>
                            <a:pt x="664" y="173"/>
                          </a:lnTo>
                          <a:lnTo>
                            <a:pt x="648" y="190"/>
                          </a:lnTo>
                          <a:lnTo>
                            <a:pt x="632" y="201"/>
                          </a:lnTo>
                          <a:lnTo>
                            <a:pt x="605" y="217"/>
                          </a:lnTo>
                          <a:lnTo>
                            <a:pt x="581" y="220"/>
                          </a:lnTo>
                          <a:lnTo>
                            <a:pt x="561" y="219"/>
                          </a:lnTo>
                          <a:lnTo>
                            <a:pt x="531" y="211"/>
                          </a:lnTo>
                          <a:lnTo>
                            <a:pt x="506" y="200"/>
                          </a:lnTo>
                          <a:lnTo>
                            <a:pt x="481" y="185"/>
                          </a:lnTo>
                          <a:lnTo>
                            <a:pt x="462" y="169"/>
                          </a:lnTo>
                          <a:lnTo>
                            <a:pt x="446" y="154"/>
                          </a:lnTo>
                          <a:lnTo>
                            <a:pt x="432" y="137"/>
                          </a:lnTo>
                          <a:lnTo>
                            <a:pt x="421" y="117"/>
                          </a:lnTo>
                          <a:lnTo>
                            <a:pt x="415" y="96"/>
                          </a:lnTo>
                          <a:lnTo>
                            <a:pt x="413" y="70"/>
                          </a:lnTo>
                          <a:lnTo>
                            <a:pt x="434" y="0"/>
                          </a:lnTo>
                          <a:close/>
                        </a:path>
                      </a:pathLst>
                    </a:custGeom>
                    <a:solidFill>
                      <a:srgbClr val="D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54" name="Freeform 310"/>
                    <p:cNvSpPr>
                      <a:spLocks/>
                    </p:cNvSpPr>
                    <p:nvPr/>
                  </p:nvSpPr>
                  <p:spPr bwMode="auto">
                    <a:xfrm>
                      <a:off x="5159" y="2399"/>
                      <a:ext cx="78" cy="347"/>
                    </a:xfrm>
                    <a:custGeom>
                      <a:avLst/>
                      <a:gdLst>
                        <a:gd name="T0" fmla="*/ 0 w 471"/>
                        <a:gd name="T1" fmla="*/ 0 h 1735"/>
                        <a:gd name="T2" fmla="*/ 0 w 471"/>
                        <a:gd name="T3" fmla="*/ 0 h 1735"/>
                        <a:gd name="T4" fmla="*/ 0 w 471"/>
                        <a:gd name="T5" fmla="*/ 0 h 1735"/>
                        <a:gd name="T6" fmla="*/ 0 w 471"/>
                        <a:gd name="T7" fmla="*/ 0 h 1735"/>
                        <a:gd name="T8" fmla="*/ 0 w 471"/>
                        <a:gd name="T9" fmla="*/ 0 h 1735"/>
                        <a:gd name="T10" fmla="*/ 0 w 471"/>
                        <a:gd name="T11" fmla="*/ 0 h 1735"/>
                        <a:gd name="T12" fmla="*/ 0 w 471"/>
                        <a:gd name="T13" fmla="*/ 0 h 1735"/>
                        <a:gd name="T14" fmla="*/ 0 w 471"/>
                        <a:gd name="T15" fmla="*/ 0 h 1735"/>
                        <a:gd name="T16" fmla="*/ 0 w 471"/>
                        <a:gd name="T17" fmla="*/ 0 h 1735"/>
                        <a:gd name="T18" fmla="*/ 0 w 471"/>
                        <a:gd name="T19" fmla="*/ 0 h 1735"/>
                        <a:gd name="T20" fmla="*/ 0 w 471"/>
                        <a:gd name="T21" fmla="*/ 0 h 1735"/>
                        <a:gd name="T22" fmla="*/ 0 w 471"/>
                        <a:gd name="T23" fmla="*/ 0 h 1735"/>
                        <a:gd name="T24" fmla="*/ 0 w 471"/>
                        <a:gd name="T25" fmla="*/ 0 h 1735"/>
                        <a:gd name="T26" fmla="*/ 0 w 471"/>
                        <a:gd name="T27" fmla="*/ 0 h 1735"/>
                        <a:gd name="T28" fmla="*/ 0 w 471"/>
                        <a:gd name="T29" fmla="*/ 1 h 1735"/>
                        <a:gd name="T30" fmla="*/ 0 w 471"/>
                        <a:gd name="T31" fmla="*/ 1 h 1735"/>
                        <a:gd name="T32" fmla="*/ 0 w 471"/>
                        <a:gd name="T33" fmla="*/ 0 h 1735"/>
                        <a:gd name="T34" fmla="*/ 0 w 471"/>
                        <a:gd name="T35" fmla="*/ 0 h 1735"/>
                        <a:gd name="T36" fmla="*/ 0 w 471"/>
                        <a:gd name="T37" fmla="*/ 0 h 1735"/>
                        <a:gd name="T38" fmla="*/ 0 w 471"/>
                        <a:gd name="T39" fmla="*/ 0 h 1735"/>
                        <a:gd name="T40" fmla="*/ 0 w 471"/>
                        <a:gd name="T41" fmla="*/ 0 h 1735"/>
                        <a:gd name="T42" fmla="*/ 0 w 471"/>
                        <a:gd name="T43" fmla="*/ 0 h 1735"/>
                        <a:gd name="T44" fmla="*/ 0 w 471"/>
                        <a:gd name="T45" fmla="*/ 0 h 1735"/>
                        <a:gd name="T46" fmla="*/ 0 w 471"/>
                        <a:gd name="T47" fmla="*/ 0 h 1735"/>
                        <a:gd name="T48" fmla="*/ 0 w 471"/>
                        <a:gd name="T49" fmla="*/ 0 h 1735"/>
                        <a:gd name="T50" fmla="*/ 0 w 471"/>
                        <a:gd name="T51" fmla="*/ 0 h 1735"/>
                        <a:gd name="T52" fmla="*/ 0 w 471"/>
                        <a:gd name="T53" fmla="*/ 0 h 1735"/>
                        <a:gd name="T54" fmla="*/ 0 w 471"/>
                        <a:gd name="T55" fmla="*/ 0 h 1735"/>
                        <a:gd name="T56" fmla="*/ 0 w 471"/>
                        <a:gd name="T57" fmla="*/ 0 h 1735"/>
                        <a:gd name="T58" fmla="*/ 0 w 471"/>
                        <a:gd name="T59" fmla="*/ 0 h 1735"/>
                        <a:gd name="T60" fmla="*/ 0 w 471"/>
                        <a:gd name="T61" fmla="*/ 0 h 1735"/>
                        <a:gd name="T62" fmla="*/ 0 w 471"/>
                        <a:gd name="T63" fmla="*/ 0 h 1735"/>
                        <a:gd name="T64" fmla="*/ 0 w 471"/>
                        <a:gd name="T65" fmla="*/ 0 h 1735"/>
                        <a:gd name="T66" fmla="*/ 0 w 471"/>
                        <a:gd name="T67" fmla="*/ 0 h 1735"/>
                        <a:gd name="T68" fmla="*/ 0 w 471"/>
                        <a:gd name="T69" fmla="*/ 0 h 1735"/>
                        <a:gd name="T70" fmla="*/ 0 w 471"/>
                        <a:gd name="T71" fmla="*/ 0 h 1735"/>
                        <a:gd name="T72" fmla="*/ 0 w 471"/>
                        <a:gd name="T73" fmla="*/ 0 h 1735"/>
                        <a:gd name="T74" fmla="*/ 0 w 471"/>
                        <a:gd name="T75" fmla="*/ 0 h 17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1735">
                          <a:moveTo>
                            <a:pt x="435" y="0"/>
                          </a:moveTo>
                          <a:lnTo>
                            <a:pt x="374" y="11"/>
                          </a:lnTo>
                          <a:lnTo>
                            <a:pt x="301" y="22"/>
                          </a:lnTo>
                          <a:lnTo>
                            <a:pt x="252" y="22"/>
                          </a:lnTo>
                          <a:lnTo>
                            <a:pt x="238" y="26"/>
                          </a:lnTo>
                          <a:lnTo>
                            <a:pt x="188" y="89"/>
                          </a:lnTo>
                          <a:lnTo>
                            <a:pt x="94" y="199"/>
                          </a:lnTo>
                          <a:lnTo>
                            <a:pt x="36" y="258"/>
                          </a:lnTo>
                          <a:lnTo>
                            <a:pt x="0" y="299"/>
                          </a:lnTo>
                          <a:lnTo>
                            <a:pt x="51" y="333"/>
                          </a:lnTo>
                          <a:lnTo>
                            <a:pt x="76" y="370"/>
                          </a:lnTo>
                          <a:lnTo>
                            <a:pt x="97" y="408"/>
                          </a:lnTo>
                          <a:lnTo>
                            <a:pt x="111" y="461"/>
                          </a:lnTo>
                          <a:lnTo>
                            <a:pt x="195" y="393"/>
                          </a:lnTo>
                          <a:lnTo>
                            <a:pt x="206" y="412"/>
                          </a:lnTo>
                          <a:lnTo>
                            <a:pt x="213" y="454"/>
                          </a:lnTo>
                          <a:lnTo>
                            <a:pt x="231" y="532"/>
                          </a:lnTo>
                          <a:lnTo>
                            <a:pt x="249" y="572"/>
                          </a:lnTo>
                          <a:lnTo>
                            <a:pt x="263" y="606"/>
                          </a:lnTo>
                          <a:lnTo>
                            <a:pt x="287" y="638"/>
                          </a:lnTo>
                          <a:lnTo>
                            <a:pt x="298" y="697"/>
                          </a:lnTo>
                          <a:lnTo>
                            <a:pt x="301" y="749"/>
                          </a:lnTo>
                          <a:lnTo>
                            <a:pt x="294" y="801"/>
                          </a:lnTo>
                          <a:lnTo>
                            <a:pt x="294" y="912"/>
                          </a:lnTo>
                          <a:lnTo>
                            <a:pt x="284" y="1072"/>
                          </a:lnTo>
                          <a:lnTo>
                            <a:pt x="238" y="1209"/>
                          </a:lnTo>
                          <a:lnTo>
                            <a:pt x="220" y="1318"/>
                          </a:lnTo>
                          <a:lnTo>
                            <a:pt x="209" y="1470"/>
                          </a:lnTo>
                          <a:lnTo>
                            <a:pt x="202" y="1725"/>
                          </a:lnTo>
                          <a:lnTo>
                            <a:pt x="294" y="1735"/>
                          </a:lnTo>
                          <a:lnTo>
                            <a:pt x="301" y="1653"/>
                          </a:lnTo>
                          <a:lnTo>
                            <a:pt x="309" y="1610"/>
                          </a:lnTo>
                          <a:lnTo>
                            <a:pt x="327" y="1576"/>
                          </a:lnTo>
                          <a:lnTo>
                            <a:pt x="344" y="1558"/>
                          </a:lnTo>
                          <a:lnTo>
                            <a:pt x="371" y="1553"/>
                          </a:lnTo>
                          <a:lnTo>
                            <a:pt x="385" y="1545"/>
                          </a:lnTo>
                          <a:lnTo>
                            <a:pt x="396" y="1519"/>
                          </a:lnTo>
                          <a:lnTo>
                            <a:pt x="403" y="1491"/>
                          </a:lnTo>
                          <a:lnTo>
                            <a:pt x="399" y="1458"/>
                          </a:lnTo>
                          <a:lnTo>
                            <a:pt x="399" y="1428"/>
                          </a:lnTo>
                          <a:lnTo>
                            <a:pt x="396" y="1395"/>
                          </a:lnTo>
                          <a:lnTo>
                            <a:pt x="399" y="1361"/>
                          </a:lnTo>
                          <a:lnTo>
                            <a:pt x="396" y="1332"/>
                          </a:lnTo>
                          <a:lnTo>
                            <a:pt x="396" y="1297"/>
                          </a:lnTo>
                          <a:lnTo>
                            <a:pt x="403" y="1260"/>
                          </a:lnTo>
                          <a:lnTo>
                            <a:pt x="407" y="1208"/>
                          </a:lnTo>
                          <a:lnTo>
                            <a:pt x="414" y="1115"/>
                          </a:lnTo>
                          <a:lnTo>
                            <a:pt x="421" y="1089"/>
                          </a:lnTo>
                          <a:lnTo>
                            <a:pt x="439" y="1063"/>
                          </a:lnTo>
                          <a:lnTo>
                            <a:pt x="435" y="1019"/>
                          </a:lnTo>
                          <a:lnTo>
                            <a:pt x="435" y="978"/>
                          </a:lnTo>
                          <a:lnTo>
                            <a:pt x="439" y="933"/>
                          </a:lnTo>
                          <a:lnTo>
                            <a:pt x="439" y="900"/>
                          </a:lnTo>
                          <a:lnTo>
                            <a:pt x="432" y="870"/>
                          </a:lnTo>
                          <a:lnTo>
                            <a:pt x="417" y="826"/>
                          </a:lnTo>
                          <a:lnTo>
                            <a:pt x="410" y="789"/>
                          </a:lnTo>
                          <a:lnTo>
                            <a:pt x="414" y="763"/>
                          </a:lnTo>
                          <a:lnTo>
                            <a:pt x="457" y="778"/>
                          </a:lnTo>
                          <a:lnTo>
                            <a:pt x="471" y="770"/>
                          </a:lnTo>
                          <a:lnTo>
                            <a:pt x="471" y="760"/>
                          </a:lnTo>
                          <a:lnTo>
                            <a:pt x="468" y="742"/>
                          </a:lnTo>
                          <a:lnTo>
                            <a:pt x="435" y="598"/>
                          </a:lnTo>
                          <a:lnTo>
                            <a:pt x="468" y="623"/>
                          </a:lnTo>
                          <a:lnTo>
                            <a:pt x="460" y="561"/>
                          </a:lnTo>
                          <a:lnTo>
                            <a:pt x="450" y="506"/>
                          </a:lnTo>
                          <a:lnTo>
                            <a:pt x="446" y="454"/>
                          </a:lnTo>
                          <a:lnTo>
                            <a:pt x="439" y="397"/>
                          </a:lnTo>
                          <a:lnTo>
                            <a:pt x="442" y="325"/>
                          </a:lnTo>
                          <a:lnTo>
                            <a:pt x="439" y="246"/>
                          </a:lnTo>
                          <a:lnTo>
                            <a:pt x="442" y="198"/>
                          </a:lnTo>
                          <a:lnTo>
                            <a:pt x="463" y="169"/>
                          </a:lnTo>
                          <a:lnTo>
                            <a:pt x="447" y="155"/>
                          </a:lnTo>
                          <a:lnTo>
                            <a:pt x="433" y="137"/>
                          </a:lnTo>
                          <a:lnTo>
                            <a:pt x="422" y="118"/>
                          </a:lnTo>
                          <a:lnTo>
                            <a:pt x="416" y="96"/>
                          </a:lnTo>
                          <a:lnTo>
                            <a:pt x="414" y="71"/>
                          </a:lnTo>
                          <a:lnTo>
                            <a:pt x="435" y="0"/>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55" name="Freeform 311"/>
                    <p:cNvSpPr>
                      <a:spLocks/>
                    </p:cNvSpPr>
                    <p:nvPr/>
                  </p:nvSpPr>
                  <p:spPr bwMode="auto">
                    <a:xfrm>
                      <a:off x="5247" y="2402"/>
                      <a:ext cx="87" cy="342"/>
                    </a:xfrm>
                    <a:custGeom>
                      <a:avLst/>
                      <a:gdLst>
                        <a:gd name="T0" fmla="*/ 0 w 522"/>
                        <a:gd name="T1" fmla="*/ 0 h 1712"/>
                        <a:gd name="T2" fmla="*/ 0 w 522"/>
                        <a:gd name="T3" fmla="*/ 0 h 1712"/>
                        <a:gd name="T4" fmla="*/ 0 w 522"/>
                        <a:gd name="T5" fmla="*/ 0 h 1712"/>
                        <a:gd name="T6" fmla="*/ 0 w 522"/>
                        <a:gd name="T7" fmla="*/ 0 h 1712"/>
                        <a:gd name="T8" fmla="*/ 0 w 522"/>
                        <a:gd name="T9" fmla="*/ 0 h 1712"/>
                        <a:gd name="T10" fmla="*/ 0 w 522"/>
                        <a:gd name="T11" fmla="*/ 0 h 1712"/>
                        <a:gd name="T12" fmla="*/ 0 w 522"/>
                        <a:gd name="T13" fmla="*/ 1 h 1712"/>
                        <a:gd name="T14" fmla="*/ 0 w 522"/>
                        <a:gd name="T15" fmla="*/ 1 h 1712"/>
                        <a:gd name="T16" fmla="*/ 0 w 522"/>
                        <a:gd name="T17" fmla="*/ 1 h 1712"/>
                        <a:gd name="T18" fmla="*/ 0 w 522"/>
                        <a:gd name="T19" fmla="*/ 1 h 1712"/>
                        <a:gd name="T20" fmla="*/ 0 w 522"/>
                        <a:gd name="T21" fmla="*/ 1 h 1712"/>
                        <a:gd name="T22" fmla="*/ 0 w 522"/>
                        <a:gd name="T23" fmla="*/ 0 h 1712"/>
                        <a:gd name="T24" fmla="*/ 0 w 522"/>
                        <a:gd name="T25" fmla="*/ 0 h 1712"/>
                        <a:gd name="T26" fmla="*/ 0 w 522"/>
                        <a:gd name="T27" fmla="*/ 0 h 1712"/>
                        <a:gd name="T28" fmla="*/ 0 w 522"/>
                        <a:gd name="T29" fmla="*/ 0 h 1712"/>
                        <a:gd name="T30" fmla="*/ 0 w 522"/>
                        <a:gd name="T31" fmla="*/ 0 h 1712"/>
                        <a:gd name="T32" fmla="*/ 0 w 522"/>
                        <a:gd name="T33" fmla="*/ 0 h 1712"/>
                        <a:gd name="T34" fmla="*/ 0 w 522"/>
                        <a:gd name="T35" fmla="*/ 0 h 1712"/>
                        <a:gd name="T36" fmla="*/ 0 w 522"/>
                        <a:gd name="T37" fmla="*/ 0 h 1712"/>
                        <a:gd name="T38" fmla="*/ 0 w 522"/>
                        <a:gd name="T39" fmla="*/ 0 h 1712"/>
                        <a:gd name="T40" fmla="*/ 0 w 522"/>
                        <a:gd name="T41" fmla="*/ 0 h 1712"/>
                        <a:gd name="T42" fmla="*/ 0 w 522"/>
                        <a:gd name="T43" fmla="*/ 0 h 1712"/>
                        <a:gd name="T44" fmla="*/ 0 w 522"/>
                        <a:gd name="T45" fmla="*/ 0 h 1712"/>
                        <a:gd name="T46" fmla="*/ 0 w 522"/>
                        <a:gd name="T47" fmla="*/ 0 h 1712"/>
                        <a:gd name="T48" fmla="*/ 0 w 522"/>
                        <a:gd name="T49" fmla="*/ 0 h 1712"/>
                        <a:gd name="T50" fmla="*/ 0 w 522"/>
                        <a:gd name="T51" fmla="*/ 0 h 1712"/>
                        <a:gd name="T52" fmla="*/ 0 w 522"/>
                        <a:gd name="T53" fmla="*/ 0 h 1712"/>
                        <a:gd name="T54" fmla="*/ 0 w 522"/>
                        <a:gd name="T55" fmla="*/ 0 h 1712"/>
                        <a:gd name="T56" fmla="*/ 0 w 522"/>
                        <a:gd name="T57" fmla="*/ 0 h 1712"/>
                        <a:gd name="T58" fmla="*/ 0 w 522"/>
                        <a:gd name="T59" fmla="*/ 0 h 1712"/>
                        <a:gd name="T60" fmla="*/ 0 w 522"/>
                        <a:gd name="T61" fmla="*/ 0 h 1712"/>
                        <a:gd name="T62" fmla="*/ 0 w 522"/>
                        <a:gd name="T63" fmla="*/ 0 h 17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2" h="1712">
                          <a:moveTo>
                            <a:pt x="16" y="671"/>
                          </a:moveTo>
                          <a:lnTo>
                            <a:pt x="23" y="737"/>
                          </a:lnTo>
                          <a:lnTo>
                            <a:pt x="25" y="797"/>
                          </a:lnTo>
                          <a:lnTo>
                            <a:pt x="34" y="935"/>
                          </a:lnTo>
                          <a:lnTo>
                            <a:pt x="41" y="1061"/>
                          </a:lnTo>
                          <a:lnTo>
                            <a:pt x="51" y="1193"/>
                          </a:lnTo>
                          <a:lnTo>
                            <a:pt x="54" y="1228"/>
                          </a:lnTo>
                          <a:lnTo>
                            <a:pt x="61" y="1257"/>
                          </a:lnTo>
                          <a:lnTo>
                            <a:pt x="77" y="1298"/>
                          </a:lnTo>
                          <a:lnTo>
                            <a:pt x="100" y="1492"/>
                          </a:lnTo>
                          <a:lnTo>
                            <a:pt x="100" y="1533"/>
                          </a:lnTo>
                          <a:lnTo>
                            <a:pt x="99" y="1550"/>
                          </a:lnTo>
                          <a:lnTo>
                            <a:pt x="102" y="1571"/>
                          </a:lnTo>
                          <a:lnTo>
                            <a:pt x="115" y="1593"/>
                          </a:lnTo>
                          <a:lnTo>
                            <a:pt x="129" y="1616"/>
                          </a:lnTo>
                          <a:lnTo>
                            <a:pt x="159" y="1632"/>
                          </a:lnTo>
                          <a:lnTo>
                            <a:pt x="197" y="1642"/>
                          </a:lnTo>
                          <a:lnTo>
                            <a:pt x="270" y="1650"/>
                          </a:lnTo>
                          <a:lnTo>
                            <a:pt x="319" y="1655"/>
                          </a:lnTo>
                          <a:lnTo>
                            <a:pt x="344" y="1658"/>
                          </a:lnTo>
                          <a:lnTo>
                            <a:pt x="405" y="1712"/>
                          </a:lnTo>
                          <a:lnTo>
                            <a:pt x="436" y="1706"/>
                          </a:lnTo>
                          <a:lnTo>
                            <a:pt x="425" y="1569"/>
                          </a:lnTo>
                          <a:lnTo>
                            <a:pt x="400" y="1451"/>
                          </a:lnTo>
                          <a:lnTo>
                            <a:pt x="356" y="1239"/>
                          </a:lnTo>
                          <a:lnTo>
                            <a:pt x="293" y="1035"/>
                          </a:lnTo>
                          <a:lnTo>
                            <a:pt x="275" y="946"/>
                          </a:lnTo>
                          <a:lnTo>
                            <a:pt x="264" y="868"/>
                          </a:lnTo>
                          <a:lnTo>
                            <a:pt x="271" y="768"/>
                          </a:lnTo>
                          <a:lnTo>
                            <a:pt x="296" y="653"/>
                          </a:lnTo>
                          <a:lnTo>
                            <a:pt x="310" y="616"/>
                          </a:lnTo>
                          <a:lnTo>
                            <a:pt x="324" y="569"/>
                          </a:lnTo>
                          <a:lnTo>
                            <a:pt x="342" y="604"/>
                          </a:lnTo>
                          <a:lnTo>
                            <a:pt x="349" y="656"/>
                          </a:lnTo>
                          <a:lnTo>
                            <a:pt x="404" y="638"/>
                          </a:lnTo>
                          <a:lnTo>
                            <a:pt x="458" y="627"/>
                          </a:lnTo>
                          <a:lnTo>
                            <a:pt x="522" y="619"/>
                          </a:lnTo>
                          <a:lnTo>
                            <a:pt x="504" y="498"/>
                          </a:lnTo>
                          <a:lnTo>
                            <a:pt x="494" y="393"/>
                          </a:lnTo>
                          <a:lnTo>
                            <a:pt x="458" y="243"/>
                          </a:lnTo>
                          <a:lnTo>
                            <a:pt x="451" y="177"/>
                          </a:lnTo>
                          <a:lnTo>
                            <a:pt x="356" y="122"/>
                          </a:lnTo>
                          <a:lnTo>
                            <a:pt x="264" y="67"/>
                          </a:lnTo>
                          <a:lnTo>
                            <a:pt x="157" y="0"/>
                          </a:lnTo>
                          <a:lnTo>
                            <a:pt x="160" y="56"/>
                          </a:lnTo>
                          <a:lnTo>
                            <a:pt x="160" y="79"/>
                          </a:lnTo>
                          <a:lnTo>
                            <a:pt x="153" y="111"/>
                          </a:lnTo>
                          <a:lnTo>
                            <a:pt x="146" y="132"/>
                          </a:lnTo>
                          <a:lnTo>
                            <a:pt x="135" y="154"/>
                          </a:lnTo>
                          <a:lnTo>
                            <a:pt x="122" y="190"/>
                          </a:lnTo>
                          <a:lnTo>
                            <a:pt x="99" y="243"/>
                          </a:lnTo>
                          <a:lnTo>
                            <a:pt x="83" y="284"/>
                          </a:lnTo>
                          <a:lnTo>
                            <a:pt x="68" y="288"/>
                          </a:lnTo>
                          <a:lnTo>
                            <a:pt x="50" y="293"/>
                          </a:lnTo>
                          <a:lnTo>
                            <a:pt x="36" y="308"/>
                          </a:lnTo>
                          <a:lnTo>
                            <a:pt x="36" y="325"/>
                          </a:lnTo>
                          <a:lnTo>
                            <a:pt x="34" y="378"/>
                          </a:lnTo>
                          <a:lnTo>
                            <a:pt x="29" y="425"/>
                          </a:lnTo>
                          <a:lnTo>
                            <a:pt x="16" y="467"/>
                          </a:lnTo>
                          <a:lnTo>
                            <a:pt x="8" y="489"/>
                          </a:lnTo>
                          <a:lnTo>
                            <a:pt x="1" y="517"/>
                          </a:lnTo>
                          <a:lnTo>
                            <a:pt x="0" y="538"/>
                          </a:lnTo>
                          <a:lnTo>
                            <a:pt x="5" y="570"/>
                          </a:lnTo>
                          <a:lnTo>
                            <a:pt x="8" y="617"/>
                          </a:lnTo>
                          <a:lnTo>
                            <a:pt x="16" y="671"/>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10" name="Group 312"/>
                  <p:cNvGrpSpPr>
                    <a:grpSpLocks/>
                  </p:cNvGrpSpPr>
                  <p:nvPr/>
                </p:nvGrpSpPr>
                <p:grpSpPr bwMode="auto">
                  <a:xfrm>
                    <a:off x="5204" y="2258"/>
                    <a:ext cx="90" cy="191"/>
                    <a:chOff x="5204" y="2258"/>
                    <a:chExt cx="90" cy="191"/>
                  </a:xfrm>
                </p:grpSpPr>
                <p:grpSp>
                  <p:nvGrpSpPr>
                    <p:cNvPr id="91130" name="Group 313"/>
                    <p:cNvGrpSpPr>
                      <a:grpSpLocks/>
                    </p:cNvGrpSpPr>
                    <p:nvPr/>
                  </p:nvGrpSpPr>
                  <p:grpSpPr bwMode="auto">
                    <a:xfrm>
                      <a:off x="5225" y="2354"/>
                      <a:ext cx="47" cy="95"/>
                      <a:chOff x="5225" y="2354"/>
                      <a:chExt cx="47" cy="95"/>
                    </a:xfrm>
                  </p:grpSpPr>
                  <p:sp>
                    <p:nvSpPr>
                      <p:cNvPr id="188451" name="Freeform 314"/>
                      <p:cNvSpPr>
                        <a:spLocks/>
                      </p:cNvSpPr>
                      <p:nvPr/>
                    </p:nvSpPr>
                    <p:spPr bwMode="auto">
                      <a:xfrm>
                        <a:off x="5225" y="2354"/>
                        <a:ext cx="47" cy="95"/>
                      </a:xfrm>
                      <a:custGeom>
                        <a:avLst/>
                        <a:gdLst>
                          <a:gd name="T0" fmla="*/ 0 w 278"/>
                          <a:gd name="T1" fmla="*/ 0 h 477"/>
                          <a:gd name="T2" fmla="*/ 0 w 278"/>
                          <a:gd name="T3" fmla="*/ 0 h 477"/>
                          <a:gd name="T4" fmla="*/ 0 w 278"/>
                          <a:gd name="T5" fmla="*/ 0 h 477"/>
                          <a:gd name="T6" fmla="*/ 0 w 278"/>
                          <a:gd name="T7" fmla="*/ 0 h 477"/>
                          <a:gd name="T8" fmla="*/ 0 w 278"/>
                          <a:gd name="T9" fmla="*/ 0 h 477"/>
                          <a:gd name="T10" fmla="*/ 0 w 278"/>
                          <a:gd name="T11" fmla="*/ 0 h 477"/>
                          <a:gd name="T12" fmla="*/ 0 w 278"/>
                          <a:gd name="T13" fmla="*/ 0 h 477"/>
                          <a:gd name="T14" fmla="*/ 0 w 278"/>
                          <a:gd name="T15" fmla="*/ 0 h 477"/>
                          <a:gd name="T16" fmla="*/ 0 w 278"/>
                          <a:gd name="T17" fmla="*/ 0 h 477"/>
                          <a:gd name="T18" fmla="*/ 0 w 278"/>
                          <a:gd name="T19" fmla="*/ 0 h 477"/>
                          <a:gd name="T20" fmla="*/ 0 w 278"/>
                          <a:gd name="T21" fmla="*/ 0 h 477"/>
                          <a:gd name="T22" fmla="*/ 0 w 278"/>
                          <a:gd name="T23" fmla="*/ 0 h 477"/>
                          <a:gd name="T24" fmla="*/ 0 w 278"/>
                          <a:gd name="T25" fmla="*/ 0 h 477"/>
                          <a:gd name="T26" fmla="*/ 0 w 278"/>
                          <a:gd name="T27" fmla="*/ 0 h 477"/>
                          <a:gd name="T28" fmla="*/ 0 w 278"/>
                          <a:gd name="T29" fmla="*/ 0 h 477"/>
                          <a:gd name="T30" fmla="*/ 0 w 278"/>
                          <a:gd name="T31" fmla="*/ 0 h 477"/>
                          <a:gd name="T32" fmla="*/ 0 w 278"/>
                          <a:gd name="T33" fmla="*/ 0 h 477"/>
                          <a:gd name="T34" fmla="*/ 0 w 278"/>
                          <a:gd name="T35" fmla="*/ 0 h 477"/>
                          <a:gd name="T36" fmla="*/ 0 w 278"/>
                          <a:gd name="T37" fmla="*/ 0 h 477"/>
                          <a:gd name="T38" fmla="*/ 0 w 278"/>
                          <a:gd name="T39" fmla="*/ 0 h 477"/>
                          <a:gd name="T40" fmla="*/ 0 w 278"/>
                          <a:gd name="T41" fmla="*/ 0 h 477"/>
                          <a:gd name="T42" fmla="*/ 0 w 278"/>
                          <a:gd name="T43" fmla="*/ 0 h 477"/>
                          <a:gd name="T44" fmla="*/ 0 w 278"/>
                          <a:gd name="T45" fmla="*/ 0 h 477"/>
                          <a:gd name="T46" fmla="*/ 0 w 278"/>
                          <a:gd name="T47" fmla="*/ 0 h 477"/>
                          <a:gd name="T48" fmla="*/ 0 w 278"/>
                          <a:gd name="T49" fmla="*/ 0 h 477"/>
                          <a:gd name="T50" fmla="*/ 0 w 278"/>
                          <a:gd name="T51" fmla="*/ 0 h 477"/>
                          <a:gd name="T52" fmla="*/ 0 w 278"/>
                          <a:gd name="T53" fmla="*/ 0 h 477"/>
                          <a:gd name="T54" fmla="*/ 0 w 278"/>
                          <a:gd name="T55" fmla="*/ 0 h 477"/>
                          <a:gd name="T56" fmla="*/ 0 w 278"/>
                          <a:gd name="T57" fmla="*/ 0 h 4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8" h="477">
                            <a:moveTo>
                              <a:pt x="240" y="0"/>
                            </a:moveTo>
                            <a:lnTo>
                              <a:pt x="253" y="135"/>
                            </a:lnTo>
                            <a:lnTo>
                              <a:pt x="261" y="206"/>
                            </a:lnTo>
                            <a:lnTo>
                              <a:pt x="268" y="231"/>
                            </a:lnTo>
                            <a:lnTo>
                              <a:pt x="278" y="292"/>
                            </a:lnTo>
                            <a:lnTo>
                              <a:pt x="272" y="339"/>
                            </a:lnTo>
                            <a:lnTo>
                              <a:pt x="261" y="387"/>
                            </a:lnTo>
                            <a:lnTo>
                              <a:pt x="243" y="431"/>
                            </a:lnTo>
                            <a:lnTo>
                              <a:pt x="224" y="455"/>
                            </a:lnTo>
                            <a:lnTo>
                              <a:pt x="191" y="470"/>
                            </a:lnTo>
                            <a:lnTo>
                              <a:pt x="148" y="477"/>
                            </a:lnTo>
                            <a:lnTo>
                              <a:pt x="102" y="470"/>
                            </a:lnTo>
                            <a:lnTo>
                              <a:pt x="65" y="451"/>
                            </a:lnTo>
                            <a:lnTo>
                              <a:pt x="43" y="431"/>
                            </a:lnTo>
                            <a:lnTo>
                              <a:pt x="22" y="402"/>
                            </a:lnTo>
                            <a:lnTo>
                              <a:pt x="3" y="360"/>
                            </a:lnTo>
                            <a:lnTo>
                              <a:pt x="0" y="332"/>
                            </a:lnTo>
                            <a:lnTo>
                              <a:pt x="3" y="305"/>
                            </a:lnTo>
                            <a:lnTo>
                              <a:pt x="12" y="283"/>
                            </a:lnTo>
                            <a:lnTo>
                              <a:pt x="25" y="262"/>
                            </a:lnTo>
                            <a:lnTo>
                              <a:pt x="51" y="240"/>
                            </a:lnTo>
                            <a:lnTo>
                              <a:pt x="53" y="195"/>
                            </a:lnTo>
                            <a:lnTo>
                              <a:pt x="51" y="121"/>
                            </a:lnTo>
                            <a:lnTo>
                              <a:pt x="92" y="121"/>
                            </a:lnTo>
                            <a:lnTo>
                              <a:pt x="120" y="112"/>
                            </a:lnTo>
                            <a:lnTo>
                              <a:pt x="148" y="97"/>
                            </a:lnTo>
                            <a:lnTo>
                              <a:pt x="167" y="72"/>
                            </a:lnTo>
                            <a:lnTo>
                              <a:pt x="192" y="38"/>
                            </a:lnTo>
                            <a:lnTo>
                              <a:pt x="240" y="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52" name="Freeform 315"/>
                      <p:cNvSpPr>
                        <a:spLocks/>
                      </p:cNvSpPr>
                      <p:nvPr/>
                    </p:nvSpPr>
                    <p:spPr bwMode="auto">
                      <a:xfrm>
                        <a:off x="5225" y="2354"/>
                        <a:ext cx="46" cy="87"/>
                      </a:xfrm>
                      <a:custGeom>
                        <a:avLst/>
                        <a:gdLst>
                          <a:gd name="T0" fmla="*/ 0 w 279"/>
                          <a:gd name="T1" fmla="*/ 0 h 434"/>
                          <a:gd name="T2" fmla="*/ 0 w 279"/>
                          <a:gd name="T3" fmla="*/ 0 h 434"/>
                          <a:gd name="T4" fmla="*/ 0 w 279"/>
                          <a:gd name="T5" fmla="*/ 0 h 434"/>
                          <a:gd name="T6" fmla="*/ 0 w 279"/>
                          <a:gd name="T7" fmla="*/ 0 h 434"/>
                          <a:gd name="T8" fmla="*/ 0 w 279"/>
                          <a:gd name="T9" fmla="*/ 0 h 434"/>
                          <a:gd name="T10" fmla="*/ 0 w 279"/>
                          <a:gd name="T11" fmla="*/ 0 h 434"/>
                          <a:gd name="T12" fmla="*/ 0 w 279"/>
                          <a:gd name="T13" fmla="*/ 0 h 434"/>
                          <a:gd name="T14" fmla="*/ 0 w 279"/>
                          <a:gd name="T15" fmla="*/ 0 h 434"/>
                          <a:gd name="T16" fmla="*/ 0 w 279"/>
                          <a:gd name="T17" fmla="*/ 0 h 434"/>
                          <a:gd name="T18" fmla="*/ 0 w 279"/>
                          <a:gd name="T19" fmla="*/ 0 h 434"/>
                          <a:gd name="T20" fmla="*/ 0 w 279"/>
                          <a:gd name="T21" fmla="*/ 0 h 434"/>
                          <a:gd name="T22" fmla="*/ 0 w 279"/>
                          <a:gd name="T23" fmla="*/ 0 h 434"/>
                          <a:gd name="T24" fmla="*/ 0 w 279"/>
                          <a:gd name="T25" fmla="*/ 0 h 434"/>
                          <a:gd name="T26" fmla="*/ 0 w 279"/>
                          <a:gd name="T27" fmla="*/ 0 h 434"/>
                          <a:gd name="T28" fmla="*/ 0 w 279"/>
                          <a:gd name="T29" fmla="*/ 0 h 434"/>
                          <a:gd name="T30" fmla="*/ 0 w 279"/>
                          <a:gd name="T31" fmla="*/ 0 h 434"/>
                          <a:gd name="T32" fmla="*/ 0 w 279"/>
                          <a:gd name="T33" fmla="*/ 0 h 434"/>
                          <a:gd name="T34" fmla="*/ 0 w 279"/>
                          <a:gd name="T35" fmla="*/ 0 h 434"/>
                          <a:gd name="T36" fmla="*/ 0 w 279"/>
                          <a:gd name="T37" fmla="*/ 0 h 434"/>
                          <a:gd name="T38" fmla="*/ 0 w 279"/>
                          <a:gd name="T39" fmla="*/ 0 h 434"/>
                          <a:gd name="T40" fmla="*/ 0 w 279"/>
                          <a:gd name="T41" fmla="*/ 0 h 434"/>
                          <a:gd name="T42" fmla="*/ 0 w 279"/>
                          <a:gd name="T43" fmla="*/ 0 h 434"/>
                          <a:gd name="T44" fmla="*/ 0 w 279"/>
                          <a:gd name="T45" fmla="*/ 0 h 434"/>
                          <a:gd name="T46" fmla="*/ 0 w 279"/>
                          <a:gd name="T47" fmla="*/ 0 h 434"/>
                          <a:gd name="T48" fmla="*/ 0 w 279"/>
                          <a:gd name="T49" fmla="*/ 0 h 434"/>
                          <a:gd name="T50" fmla="*/ 0 w 279"/>
                          <a:gd name="T51" fmla="*/ 0 h 434"/>
                          <a:gd name="T52" fmla="*/ 0 w 279"/>
                          <a:gd name="T53" fmla="*/ 0 h 434"/>
                          <a:gd name="T54" fmla="*/ 0 w 279"/>
                          <a:gd name="T55" fmla="*/ 0 h 434"/>
                          <a:gd name="T56" fmla="*/ 0 w 279"/>
                          <a:gd name="T57" fmla="*/ 0 h 434"/>
                          <a:gd name="T58" fmla="*/ 0 w 279"/>
                          <a:gd name="T59" fmla="*/ 0 h 434"/>
                          <a:gd name="T60" fmla="*/ 0 w 279"/>
                          <a:gd name="T61" fmla="*/ 0 h 434"/>
                          <a:gd name="T62" fmla="*/ 0 w 279"/>
                          <a:gd name="T63" fmla="*/ 0 h 434"/>
                          <a:gd name="T64" fmla="*/ 0 w 279"/>
                          <a:gd name="T65" fmla="*/ 0 h 434"/>
                          <a:gd name="T66" fmla="*/ 0 w 279"/>
                          <a:gd name="T67" fmla="*/ 0 h 434"/>
                          <a:gd name="T68" fmla="*/ 0 w 279"/>
                          <a:gd name="T69" fmla="*/ 0 h 434"/>
                          <a:gd name="T70" fmla="*/ 0 w 279"/>
                          <a:gd name="T71" fmla="*/ 0 h 434"/>
                          <a:gd name="T72" fmla="*/ 0 w 279"/>
                          <a:gd name="T73" fmla="*/ 0 h 434"/>
                          <a:gd name="T74" fmla="*/ 0 w 279"/>
                          <a:gd name="T75" fmla="*/ 0 h 434"/>
                          <a:gd name="T76" fmla="*/ 0 w 279"/>
                          <a:gd name="T77" fmla="*/ 0 h 434"/>
                          <a:gd name="T78" fmla="*/ 0 w 279"/>
                          <a:gd name="T79" fmla="*/ 0 h 434"/>
                          <a:gd name="T80" fmla="*/ 0 w 279"/>
                          <a:gd name="T81" fmla="*/ 0 h 434"/>
                          <a:gd name="T82" fmla="*/ 0 w 279"/>
                          <a:gd name="T83" fmla="*/ 0 h 434"/>
                          <a:gd name="T84" fmla="*/ 0 w 279"/>
                          <a:gd name="T85" fmla="*/ 0 h 434"/>
                          <a:gd name="T86" fmla="*/ 0 w 279"/>
                          <a:gd name="T87" fmla="*/ 0 h 434"/>
                          <a:gd name="T88" fmla="*/ 0 w 279"/>
                          <a:gd name="T89" fmla="*/ 0 h 434"/>
                          <a:gd name="T90" fmla="*/ 0 w 279"/>
                          <a:gd name="T91" fmla="*/ 0 h 434"/>
                          <a:gd name="T92" fmla="*/ 0 w 279"/>
                          <a:gd name="T93" fmla="*/ 0 h 434"/>
                          <a:gd name="T94" fmla="*/ 0 w 279"/>
                          <a:gd name="T95" fmla="*/ 0 h 434"/>
                          <a:gd name="T96" fmla="*/ 0 w 279"/>
                          <a:gd name="T97" fmla="*/ 0 h 434"/>
                          <a:gd name="T98" fmla="*/ 0 w 279"/>
                          <a:gd name="T99" fmla="*/ 0 h 434"/>
                          <a:gd name="T100" fmla="*/ 0 w 279"/>
                          <a:gd name="T101" fmla="*/ 0 h 434"/>
                          <a:gd name="T102" fmla="*/ 0 w 279"/>
                          <a:gd name="T103" fmla="*/ 0 h 434"/>
                          <a:gd name="T104" fmla="*/ 0 w 279"/>
                          <a:gd name="T105" fmla="*/ 0 h 434"/>
                          <a:gd name="T106" fmla="*/ 0 w 279"/>
                          <a:gd name="T107" fmla="*/ 0 h 4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9" h="434">
                            <a:moveTo>
                              <a:pt x="240" y="0"/>
                            </a:moveTo>
                            <a:lnTo>
                              <a:pt x="254" y="135"/>
                            </a:lnTo>
                            <a:lnTo>
                              <a:pt x="262" y="206"/>
                            </a:lnTo>
                            <a:lnTo>
                              <a:pt x="269" y="231"/>
                            </a:lnTo>
                            <a:lnTo>
                              <a:pt x="279" y="292"/>
                            </a:lnTo>
                            <a:lnTo>
                              <a:pt x="273" y="340"/>
                            </a:lnTo>
                            <a:lnTo>
                              <a:pt x="262" y="387"/>
                            </a:lnTo>
                            <a:lnTo>
                              <a:pt x="245" y="431"/>
                            </a:lnTo>
                            <a:lnTo>
                              <a:pt x="234" y="407"/>
                            </a:lnTo>
                            <a:lnTo>
                              <a:pt x="214" y="398"/>
                            </a:lnTo>
                            <a:lnTo>
                              <a:pt x="199" y="403"/>
                            </a:lnTo>
                            <a:lnTo>
                              <a:pt x="185" y="415"/>
                            </a:lnTo>
                            <a:lnTo>
                              <a:pt x="163" y="434"/>
                            </a:lnTo>
                            <a:lnTo>
                              <a:pt x="133" y="434"/>
                            </a:lnTo>
                            <a:lnTo>
                              <a:pt x="146" y="410"/>
                            </a:lnTo>
                            <a:lnTo>
                              <a:pt x="173" y="374"/>
                            </a:lnTo>
                            <a:lnTo>
                              <a:pt x="201" y="351"/>
                            </a:lnTo>
                            <a:lnTo>
                              <a:pt x="217" y="334"/>
                            </a:lnTo>
                            <a:lnTo>
                              <a:pt x="224" y="309"/>
                            </a:lnTo>
                            <a:lnTo>
                              <a:pt x="227" y="285"/>
                            </a:lnTo>
                            <a:lnTo>
                              <a:pt x="228" y="258"/>
                            </a:lnTo>
                            <a:lnTo>
                              <a:pt x="225" y="230"/>
                            </a:lnTo>
                            <a:lnTo>
                              <a:pt x="227" y="189"/>
                            </a:lnTo>
                            <a:lnTo>
                              <a:pt x="213" y="193"/>
                            </a:lnTo>
                            <a:lnTo>
                              <a:pt x="177" y="194"/>
                            </a:lnTo>
                            <a:lnTo>
                              <a:pt x="147" y="191"/>
                            </a:lnTo>
                            <a:lnTo>
                              <a:pt x="116" y="186"/>
                            </a:lnTo>
                            <a:lnTo>
                              <a:pt x="93" y="178"/>
                            </a:lnTo>
                            <a:lnTo>
                              <a:pt x="76" y="169"/>
                            </a:lnTo>
                            <a:lnTo>
                              <a:pt x="76" y="196"/>
                            </a:lnTo>
                            <a:lnTo>
                              <a:pt x="76" y="231"/>
                            </a:lnTo>
                            <a:lnTo>
                              <a:pt x="68" y="262"/>
                            </a:lnTo>
                            <a:lnTo>
                              <a:pt x="67" y="292"/>
                            </a:lnTo>
                            <a:lnTo>
                              <a:pt x="78" y="322"/>
                            </a:lnTo>
                            <a:lnTo>
                              <a:pt x="90" y="348"/>
                            </a:lnTo>
                            <a:lnTo>
                              <a:pt x="107" y="378"/>
                            </a:lnTo>
                            <a:lnTo>
                              <a:pt x="98" y="400"/>
                            </a:lnTo>
                            <a:lnTo>
                              <a:pt x="84" y="387"/>
                            </a:lnTo>
                            <a:lnTo>
                              <a:pt x="59" y="369"/>
                            </a:lnTo>
                            <a:lnTo>
                              <a:pt x="43" y="353"/>
                            </a:lnTo>
                            <a:lnTo>
                              <a:pt x="22" y="342"/>
                            </a:lnTo>
                            <a:lnTo>
                              <a:pt x="0" y="334"/>
                            </a:lnTo>
                            <a:lnTo>
                              <a:pt x="4" y="305"/>
                            </a:lnTo>
                            <a:lnTo>
                              <a:pt x="12" y="283"/>
                            </a:lnTo>
                            <a:lnTo>
                              <a:pt x="25" y="262"/>
                            </a:lnTo>
                            <a:lnTo>
                              <a:pt x="52" y="240"/>
                            </a:lnTo>
                            <a:lnTo>
                              <a:pt x="54" y="195"/>
                            </a:lnTo>
                            <a:lnTo>
                              <a:pt x="52" y="121"/>
                            </a:lnTo>
                            <a:lnTo>
                              <a:pt x="92" y="121"/>
                            </a:lnTo>
                            <a:lnTo>
                              <a:pt x="121" y="114"/>
                            </a:lnTo>
                            <a:lnTo>
                              <a:pt x="148" y="97"/>
                            </a:lnTo>
                            <a:lnTo>
                              <a:pt x="168" y="72"/>
                            </a:lnTo>
                            <a:lnTo>
                              <a:pt x="193" y="38"/>
                            </a:lnTo>
                            <a:lnTo>
                              <a:pt x="24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1131" name="Freeform 316"/>
                    <p:cNvSpPr>
                      <a:spLocks/>
                    </p:cNvSpPr>
                    <p:nvPr/>
                  </p:nvSpPr>
                  <p:spPr bwMode="auto">
                    <a:xfrm>
                      <a:off x="5214" y="2266"/>
                      <a:ext cx="63" cy="116"/>
                    </a:xfrm>
                    <a:custGeom>
                      <a:avLst/>
                      <a:gdLst>
                        <a:gd name="T0" fmla="*/ 0 w 376"/>
                        <a:gd name="T1" fmla="*/ 0 h 582"/>
                        <a:gd name="T2" fmla="*/ 0 w 376"/>
                        <a:gd name="T3" fmla="*/ 0 h 582"/>
                        <a:gd name="T4" fmla="*/ 0 w 376"/>
                        <a:gd name="T5" fmla="*/ 0 h 582"/>
                        <a:gd name="T6" fmla="*/ 0 w 376"/>
                        <a:gd name="T7" fmla="*/ 0 h 582"/>
                        <a:gd name="T8" fmla="*/ 0 w 376"/>
                        <a:gd name="T9" fmla="*/ 0 h 582"/>
                        <a:gd name="T10" fmla="*/ 0 w 376"/>
                        <a:gd name="T11" fmla="*/ 0 h 582"/>
                        <a:gd name="T12" fmla="*/ 0 w 376"/>
                        <a:gd name="T13" fmla="*/ 0 h 582"/>
                        <a:gd name="T14" fmla="*/ 0 w 376"/>
                        <a:gd name="T15" fmla="*/ 0 h 582"/>
                        <a:gd name="T16" fmla="*/ 0 w 376"/>
                        <a:gd name="T17" fmla="*/ 0 h 582"/>
                        <a:gd name="T18" fmla="*/ 0 w 376"/>
                        <a:gd name="T19" fmla="*/ 0 h 582"/>
                        <a:gd name="T20" fmla="*/ 0 w 376"/>
                        <a:gd name="T21" fmla="*/ 0 h 582"/>
                        <a:gd name="T22" fmla="*/ 0 w 376"/>
                        <a:gd name="T23" fmla="*/ 0 h 582"/>
                        <a:gd name="T24" fmla="*/ 0 w 376"/>
                        <a:gd name="T25" fmla="*/ 0 h 582"/>
                        <a:gd name="T26" fmla="*/ 0 w 376"/>
                        <a:gd name="T27" fmla="*/ 0 h 582"/>
                        <a:gd name="T28" fmla="*/ 0 w 376"/>
                        <a:gd name="T29" fmla="*/ 0 h 582"/>
                        <a:gd name="T30" fmla="*/ 0 w 376"/>
                        <a:gd name="T31" fmla="*/ 0 h 582"/>
                        <a:gd name="T32" fmla="*/ 0 w 376"/>
                        <a:gd name="T33" fmla="*/ 0 h 582"/>
                        <a:gd name="T34" fmla="*/ 0 w 376"/>
                        <a:gd name="T35" fmla="*/ 0 h 582"/>
                        <a:gd name="T36" fmla="*/ 0 w 376"/>
                        <a:gd name="T37" fmla="*/ 0 h 582"/>
                        <a:gd name="T38" fmla="*/ 0 w 376"/>
                        <a:gd name="T39" fmla="*/ 0 h 582"/>
                        <a:gd name="T40" fmla="*/ 0 w 376"/>
                        <a:gd name="T41" fmla="*/ 0 h 582"/>
                        <a:gd name="T42" fmla="*/ 0 w 376"/>
                        <a:gd name="T43" fmla="*/ 0 h 582"/>
                        <a:gd name="T44" fmla="*/ 0 w 376"/>
                        <a:gd name="T45" fmla="*/ 0 h 582"/>
                        <a:gd name="T46" fmla="*/ 0 w 376"/>
                        <a:gd name="T47" fmla="*/ 0 h 582"/>
                        <a:gd name="T48" fmla="*/ 0 w 376"/>
                        <a:gd name="T49" fmla="*/ 0 h 582"/>
                        <a:gd name="T50" fmla="*/ 0 w 376"/>
                        <a:gd name="T51" fmla="*/ 0 h 582"/>
                        <a:gd name="T52" fmla="*/ 0 w 376"/>
                        <a:gd name="T53" fmla="*/ 0 h 582"/>
                        <a:gd name="T54" fmla="*/ 0 w 376"/>
                        <a:gd name="T55" fmla="*/ 0 h 582"/>
                        <a:gd name="T56" fmla="*/ 0 w 376"/>
                        <a:gd name="T57" fmla="*/ 0 h 582"/>
                        <a:gd name="T58" fmla="*/ 0 w 376"/>
                        <a:gd name="T59" fmla="*/ 0 h 582"/>
                        <a:gd name="T60" fmla="*/ 0 w 376"/>
                        <a:gd name="T61" fmla="*/ 0 h 582"/>
                        <a:gd name="T62" fmla="*/ 0 w 376"/>
                        <a:gd name="T63" fmla="*/ 0 h 582"/>
                        <a:gd name="T64" fmla="*/ 0 w 376"/>
                        <a:gd name="T65" fmla="*/ 0 h 582"/>
                        <a:gd name="T66" fmla="*/ 0 w 376"/>
                        <a:gd name="T67" fmla="*/ 0 h 582"/>
                        <a:gd name="T68" fmla="*/ 0 w 376"/>
                        <a:gd name="T69" fmla="*/ 0 h 582"/>
                        <a:gd name="T70" fmla="*/ 0 w 376"/>
                        <a:gd name="T71" fmla="*/ 0 h 582"/>
                        <a:gd name="T72" fmla="*/ 0 w 376"/>
                        <a:gd name="T73" fmla="*/ 0 h 582"/>
                        <a:gd name="T74" fmla="*/ 0 w 376"/>
                        <a:gd name="T75" fmla="*/ 0 h 582"/>
                        <a:gd name="T76" fmla="*/ 0 w 376"/>
                        <a:gd name="T77" fmla="*/ 0 h 582"/>
                        <a:gd name="T78" fmla="*/ 0 w 376"/>
                        <a:gd name="T79" fmla="*/ 0 h 582"/>
                        <a:gd name="T80" fmla="*/ 0 w 376"/>
                        <a:gd name="T81" fmla="*/ 0 h 582"/>
                        <a:gd name="T82" fmla="*/ 0 w 376"/>
                        <a:gd name="T83" fmla="*/ 0 h 582"/>
                        <a:gd name="T84" fmla="*/ 0 w 376"/>
                        <a:gd name="T85" fmla="*/ 0 h 582"/>
                        <a:gd name="T86" fmla="*/ 0 w 376"/>
                        <a:gd name="T87" fmla="*/ 0 h 582"/>
                        <a:gd name="T88" fmla="*/ 0 w 376"/>
                        <a:gd name="T89" fmla="*/ 0 h 582"/>
                        <a:gd name="T90" fmla="*/ 0 w 376"/>
                        <a:gd name="T91" fmla="*/ 0 h 582"/>
                        <a:gd name="T92" fmla="*/ 0 w 376"/>
                        <a:gd name="T93" fmla="*/ 0 h 582"/>
                        <a:gd name="T94" fmla="*/ 0 w 376"/>
                        <a:gd name="T95" fmla="*/ 0 h 5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6" h="582">
                          <a:moveTo>
                            <a:pt x="34" y="100"/>
                          </a:moveTo>
                          <a:lnTo>
                            <a:pt x="19" y="137"/>
                          </a:lnTo>
                          <a:lnTo>
                            <a:pt x="8" y="169"/>
                          </a:lnTo>
                          <a:lnTo>
                            <a:pt x="1" y="195"/>
                          </a:lnTo>
                          <a:lnTo>
                            <a:pt x="0" y="215"/>
                          </a:lnTo>
                          <a:lnTo>
                            <a:pt x="2" y="233"/>
                          </a:lnTo>
                          <a:lnTo>
                            <a:pt x="6" y="262"/>
                          </a:lnTo>
                          <a:lnTo>
                            <a:pt x="4" y="275"/>
                          </a:lnTo>
                          <a:lnTo>
                            <a:pt x="6" y="291"/>
                          </a:lnTo>
                          <a:lnTo>
                            <a:pt x="13" y="312"/>
                          </a:lnTo>
                          <a:lnTo>
                            <a:pt x="15" y="325"/>
                          </a:lnTo>
                          <a:lnTo>
                            <a:pt x="12" y="362"/>
                          </a:lnTo>
                          <a:lnTo>
                            <a:pt x="15" y="388"/>
                          </a:lnTo>
                          <a:lnTo>
                            <a:pt x="22" y="414"/>
                          </a:lnTo>
                          <a:lnTo>
                            <a:pt x="34" y="445"/>
                          </a:lnTo>
                          <a:lnTo>
                            <a:pt x="49" y="477"/>
                          </a:lnTo>
                          <a:lnTo>
                            <a:pt x="62" y="507"/>
                          </a:lnTo>
                          <a:lnTo>
                            <a:pt x="70" y="530"/>
                          </a:lnTo>
                          <a:lnTo>
                            <a:pt x="77" y="555"/>
                          </a:lnTo>
                          <a:lnTo>
                            <a:pt x="88" y="570"/>
                          </a:lnTo>
                          <a:lnTo>
                            <a:pt x="104" y="578"/>
                          </a:lnTo>
                          <a:lnTo>
                            <a:pt x="129" y="582"/>
                          </a:lnTo>
                          <a:lnTo>
                            <a:pt x="163" y="578"/>
                          </a:lnTo>
                          <a:lnTo>
                            <a:pt x="193" y="571"/>
                          </a:lnTo>
                          <a:lnTo>
                            <a:pt x="210" y="559"/>
                          </a:lnTo>
                          <a:lnTo>
                            <a:pt x="235" y="541"/>
                          </a:lnTo>
                          <a:lnTo>
                            <a:pt x="261" y="507"/>
                          </a:lnTo>
                          <a:lnTo>
                            <a:pt x="304" y="444"/>
                          </a:lnTo>
                          <a:lnTo>
                            <a:pt x="315" y="424"/>
                          </a:lnTo>
                          <a:lnTo>
                            <a:pt x="324" y="429"/>
                          </a:lnTo>
                          <a:lnTo>
                            <a:pt x="337" y="429"/>
                          </a:lnTo>
                          <a:lnTo>
                            <a:pt x="344" y="410"/>
                          </a:lnTo>
                          <a:lnTo>
                            <a:pt x="356" y="372"/>
                          </a:lnTo>
                          <a:lnTo>
                            <a:pt x="365" y="336"/>
                          </a:lnTo>
                          <a:lnTo>
                            <a:pt x="363" y="288"/>
                          </a:lnTo>
                          <a:lnTo>
                            <a:pt x="373" y="206"/>
                          </a:lnTo>
                          <a:lnTo>
                            <a:pt x="376" y="157"/>
                          </a:lnTo>
                          <a:lnTo>
                            <a:pt x="374" y="116"/>
                          </a:lnTo>
                          <a:lnTo>
                            <a:pt x="365" y="86"/>
                          </a:lnTo>
                          <a:lnTo>
                            <a:pt x="340" y="48"/>
                          </a:lnTo>
                          <a:lnTo>
                            <a:pt x="304" y="22"/>
                          </a:lnTo>
                          <a:lnTo>
                            <a:pt x="265" y="7"/>
                          </a:lnTo>
                          <a:lnTo>
                            <a:pt x="222" y="0"/>
                          </a:lnTo>
                          <a:lnTo>
                            <a:pt x="178" y="0"/>
                          </a:lnTo>
                          <a:lnTo>
                            <a:pt x="136" y="7"/>
                          </a:lnTo>
                          <a:lnTo>
                            <a:pt x="95" y="27"/>
                          </a:lnTo>
                          <a:lnTo>
                            <a:pt x="65" y="53"/>
                          </a:lnTo>
                          <a:lnTo>
                            <a:pt x="34" y="10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132" name="Group 317"/>
                    <p:cNvGrpSpPr>
                      <a:grpSpLocks/>
                    </p:cNvGrpSpPr>
                    <p:nvPr/>
                  </p:nvGrpSpPr>
                  <p:grpSpPr bwMode="auto">
                    <a:xfrm>
                      <a:off x="5204" y="2258"/>
                      <a:ext cx="90" cy="143"/>
                      <a:chOff x="5204" y="2258"/>
                      <a:chExt cx="90" cy="143"/>
                    </a:xfrm>
                  </p:grpSpPr>
                  <p:grpSp>
                    <p:nvGrpSpPr>
                      <p:cNvPr id="188447" name="Group 318"/>
                      <p:cNvGrpSpPr>
                        <a:grpSpLocks/>
                      </p:cNvGrpSpPr>
                      <p:nvPr/>
                    </p:nvGrpSpPr>
                    <p:grpSpPr bwMode="auto">
                      <a:xfrm>
                        <a:off x="5204" y="2258"/>
                        <a:ext cx="90" cy="143"/>
                        <a:chOff x="5204" y="2258"/>
                        <a:chExt cx="90" cy="143"/>
                      </a:xfrm>
                    </p:grpSpPr>
                    <p:sp>
                      <p:nvSpPr>
                        <p:cNvPr id="188449" name="Freeform 319"/>
                        <p:cNvSpPr>
                          <a:spLocks/>
                        </p:cNvSpPr>
                        <p:nvPr/>
                      </p:nvSpPr>
                      <p:spPr bwMode="auto">
                        <a:xfrm>
                          <a:off x="5225" y="2293"/>
                          <a:ext cx="7" cy="14"/>
                        </a:xfrm>
                        <a:custGeom>
                          <a:avLst/>
                          <a:gdLst>
                            <a:gd name="T0" fmla="*/ 0 w 45"/>
                            <a:gd name="T1" fmla="*/ 0 h 70"/>
                            <a:gd name="T2" fmla="*/ 0 w 45"/>
                            <a:gd name="T3" fmla="*/ 0 h 70"/>
                            <a:gd name="T4" fmla="*/ 0 w 45"/>
                            <a:gd name="T5" fmla="*/ 0 h 70"/>
                            <a:gd name="T6" fmla="*/ 0 w 45"/>
                            <a:gd name="T7" fmla="*/ 0 h 70"/>
                            <a:gd name="T8" fmla="*/ 0 w 45"/>
                            <a:gd name="T9" fmla="*/ 0 h 70"/>
                            <a:gd name="T10" fmla="*/ 0 w 45"/>
                            <a:gd name="T11" fmla="*/ 0 h 70"/>
                            <a:gd name="T12" fmla="*/ 0 w 45"/>
                            <a:gd name="T13" fmla="*/ 0 h 70"/>
                            <a:gd name="T14" fmla="*/ 0 w 45"/>
                            <a:gd name="T15" fmla="*/ 0 h 70"/>
                            <a:gd name="T16" fmla="*/ 0 w 45"/>
                            <a:gd name="T17" fmla="*/ 0 h 70"/>
                            <a:gd name="T18" fmla="*/ 0 w 45"/>
                            <a:gd name="T19" fmla="*/ 0 h 70"/>
                            <a:gd name="T20" fmla="*/ 0 w 45"/>
                            <a:gd name="T21" fmla="*/ 0 h 70"/>
                            <a:gd name="T22" fmla="*/ 0 w 45"/>
                            <a:gd name="T23" fmla="*/ 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70">
                              <a:moveTo>
                                <a:pt x="7" y="0"/>
                              </a:moveTo>
                              <a:lnTo>
                                <a:pt x="1" y="11"/>
                              </a:lnTo>
                              <a:lnTo>
                                <a:pt x="0" y="25"/>
                              </a:lnTo>
                              <a:lnTo>
                                <a:pt x="4" y="37"/>
                              </a:lnTo>
                              <a:lnTo>
                                <a:pt x="12" y="46"/>
                              </a:lnTo>
                              <a:lnTo>
                                <a:pt x="24" y="57"/>
                              </a:lnTo>
                              <a:lnTo>
                                <a:pt x="45" y="70"/>
                              </a:lnTo>
                              <a:lnTo>
                                <a:pt x="26" y="51"/>
                              </a:lnTo>
                              <a:lnTo>
                                <a:pt x="19" y="41"/>
                              </a:lnTo>
                              <a:lnTo>
                                <a:pt x="14" y="32"/>
                              </a:lnTo>
                              <a:lnTo>
                                <a:pt x="10" y="20"/>
                              </a:lnTo>
                              <a:lnTo>
                                <a:pt x="7" y="0"/>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50" name="Freeform 320"/>
                        <p:cNvSpPr>
                          <a:spLocks/>
                        </p:cNvSpPr>
                        <p:nvPr/>
                      </p:nvSpPr>
                      <p:spPr bwMode="auto">
                        <a:xfrm>
                          <a:off x="5204" y="2258"/>
                          <a:ext cx="90" cy="143"/>
                        </a:xfrm>
                        <a:custGeom>
                          <a:avLst/>
                          <a:gdLst>
                            <a:gd name="T0" fmla="*/ 0 w 540"/>
                            <a:gd name="T1" fmla="*/ 0 h 714"/>
                            <a:gd name="T2" fmla="*/ 0 w 540"/>
                            <a:gd name="T3" fmla="*/ 0 h 714"/>
                            <a:gd name="T4" fmla="*/ 0 w 540"/>
                            <a:gd name="T5" fmla="*/ 0 h 714"/>
                            <a:gd name="T6" fmla="*/ 0 w 540"/>
                            <a:gd name="T7" fmla="*/ 0 h 714"/>
                            <a:gd name="T8" fmla="*/ 0 w 540"/>
                            <a:gd name="T9" fmla="*/ 0 h 714"/>
                            <a:gd name="T10" fmla="*/ 0 w 540"/>
                            <a:gd name="T11" fmla="*/ 0 h 714"/>
                            <a:gd name="T12" fmla="*/ 0 w 540"/>
                            <a:gd name="T13" fmla="*/ 0 h 714"/>
                            <a:gd name="T14" fmla="*/ 0 w 540"/>
                            <a:gd name="T15" fmla="*/ 0 h 714"/>
                            <a:gd name="T16" fmla="*/ 0 w 540"/>
                            <a:gd name="T17" fmla="*/ 0 h 714"/>
                            <a:gd name="T18" fmla="*/ 0 w 540"/>
                            <a:gd name="T19" fmla="*/ 0 h 714"/>
                            <a:gd name="T20" fmla="*/ 0 w 540"/>
                            <a:gd name="T21" fmla="*/ 0 h 714"/>
                            <a:gd name="T22" fmla="*/ 0 w 540"/>
                            <a:gd name="T23" fmla="*/ 0 h 714"/>
                            <a:gd name="T24" fmla="*/ 0 w 540"/>
                            <a:gd name="T25" fmla="*/ 0 h 714"/>
                            <a:gd name="T26" fmla="*/ 0 w 540"/>
                            <a:gd name="T27" fmla="*/ 0 h 714"/>
                            <a:gd name="T28" fmla="*/ 0 w 540"/>
                            <a:gd name="T29" fmla="*/ 0 h 714"/>
                            <a:gd name="T30" fmla="*/ 0 w 540"/>
                            <a:gd name="T31" fmla="*/ 0 h 714"/>
                            <a:gd name="T32" fmla="*/ 0 w 540"/>
                            <a:gd name="T33" fmla="*/ 0 h 714"/>
                            <a:gd name="T34" fmla="*/ 0 w 540"/>
                            <a:gd name="T35" fmla="*/ 0 h 714"/>
                            <a:gd name="T36" fmla="*/ 0 w 540"/>
                            <a:gd name="T37" fmla="*/ 0 h 714"/>
                            <a:gd name="T38" fmla="*/ 0 w 540"/>
                            <a:gd name="T39" fmla="*/ 0 h 714"/>
                            <a:gd name="T40" fmla="*/ 0 w 540"/>
                            <a:gd name="T41" fmla="*/ 0 h 714"/>
                            <a:gd name="T42" fmla="*/ 0 w 540"/>
                            <a:gd name="T43" fmla="*/ 0 h 714"/>
                            <a:gd name="T44" fmla="*/ 0 w 540"/>
                            <a:gd name="T45" fmla="*/ 0 h 714"/>
                            <a:gd name="T46" fmla="*/ 0 w 540"/>
                            <a:gd name="T47" fmla="*/ 0 h 714"/>
                            <a:gd name="T48" fmla="*/ 0 w 540"/>
                            <a:gd name="T49" fmla="*/ 0 h 714"/>
                            <a:gd name="T50" fmla="*/ 0 w 540"/>
                            <a:gd name="T51" fmla="*/ 0 h 714"/>
                            <a:gd name="T52" fmla="*/ 0 w 540"/>
                            <a:gd name="T53" fmla="*/ 0 h 714"/>
                            <a:gd name="T54" fmla="*/ 0 w 540"/>
                            <a:gd name="T55" fmla="*/ 0 h 714"/>
                            <a:gd name="T56" fmla="*/ 0 w 540"/>
                            <a:gd name="T57" fmla="*/ 0 h 714"/>
                            <a:gd name="T58" fmla="*/ 0 w 540"/>
                            <a:gd name="T59" fmla="*/ 0 h 714"/>
                            <a:gd name="T60" fmla="*/ 0 w 540"/>
                            <a:gd name="T61" fmla="*/ 0 h 714"/>
                            <a:gd name="T62" fmla="*/ 0 w 540"/>
                            <a:gd name="T63" fmla="*/ 0 h 714"/>
                            <a:gd name="T64" fmla="*/ 0 w 540"/>
                            <a:gd name="T65" fmla="*/ 0 h 714"/>
                            <a:gd name="T66" fmla="*/ 0 w 540"/>
                            <a:gd name="T67" fmla="*/ 0 h 714"/>
                            <a:gd name="T68" fmla="*/ 0 w 540"/>
                            <a:gd name="T69" fmla="*/ 0 h 714"/>
                            <a:gd name="T70" fmla="*/ 0 w 540"/>
                            <a:gd name="T71" fmla="*/ 0 h 714"/>
                            <a:gd name="T72" fmla="*/ 0 w 540"/>
                            <a:gd name="T73" fmla="*/ 0 h 714"/>
                            <a:gd name="T74" fmla="*/ 0 w 540"/>
                            <a:gd name="T75" fmla="*/ 0 h 714"/>
                            <a:gd name="T76" fmla="*/ 0 w 540"/>
                            <a:gd name="T77" fmla="*/ 0 h 714"/>
                            <a:gd name="T78" fmla="*/ 0 w 540"/>
                            <a:gd name="T79" fmla="*/ 0 h 714"/>
                            <a:gd name="T80" fmla="*/ 0 w 540"/>
                            <a:gd name="T81" fmla="*/ 0 h 714"/>
                            <a:gd name="T82" fmla="*/ 0 w 540"/>
                            <a:gd name="T83" fmla="*/ 0 h 714"/>
                            <a:gd name="T84" fmla="*/ 0 w 540"/>
                            <a:gd name="T85" fmla="*/ 0 h 714"/>
                            <a:gd name="T86" fmla="*/ 0 w 540"/>
                            <a:gd name="T87" fmla="*/ 0 h 714"/>
                            <a:gd name="T88" fmla="*/ 0 w 540"/>
                            <a:gd name="T89" fmla="*/ 0 h 714"/>
                            <a:gd name="T90" fmla="*/ 0 w 540"/>
                            <a:gd name="T91" fmla="*/ 0 h 714"/>
                            <a:gd name="T92" fmla="*/ 0 w 540"/>
                            <a:gd name="T93" fmla="*/ 0 h 714"/>
                            <a:gd name="T94" fmla="*/ 0 w 540"/>
                            <a:gd name="T95" fmla="*/ 0 h 714"/>
                            <a:gd name="T96" fmla="*/ 0 w 540"/>
                            <a:gd name="T97" fmla="*/ 0 h 714"/>
                            <a:gd name="T98" fmla="*/ 0 w 540"/>
                            <a:gd name="T99" fmla="*/ 0 h 714"/>
                            <a:gd name="T100" fmla="*/ 0 w 540"/>
                            <a:gd name="T101" fmla="*/ 0 h 7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0" h="714">
                              <a:moveTo>
                                <a:pt x="71" y="71"/>
                              </a:moveTo>
                              <a:lnTo>
                                <a:pt x="60" y="80"/>
                              </a:lnTo>
                              <a:lnTo>
                                <a:pt x="54" y="88"/>
                              </a:lnTo>
                              <a:lnTo>
                                <a:pt x="50" y="99"/>
                              </a:lnTo>
                              <a:lnTo>
                                <a:pt x="49" y="109"/>
                              </a:lnTo>
                              <a:lnTo>
                                <a:pt x="49" y="120"/>
                              </a:lnTo>
                              <a:lnTo>
                                <a:pt x="32" y="125"/>
                              </a:lnTo>
                              <a:lnTo>
                                <a:pt x="20" y="133"/>
                              </a:lnTo>
                              <a:lnTo>
                                <a:pt x="12" y="141"/>
                              </a:lnTo>
                              <a:lnTo>
                                <a:pt x="7" y="151"/>
                              </a:lnTo>
                              <a:lnTo>
                                <a:pt x="5" y="165"/>
                              </a:lnTo>
                              <a:lnTo>
                                <a:pt x="0" y="175"/>
                              </a:lnTo>
                              <a:lnTo>
                                <a:pt x="5" y="186"/>
                              </a:lnTo>
                              <a:lnTo>
                                <a:pt x="8" y="197"/>
                              </a:lnTo>
                              <a:lnTo>
                                <a:pt x="12" y="207"/>
                              </a:lnTo>
                              <a:lnTo>
                                <a:pt x="18" y="217"/>
                              </a:lnTo>
                              <a:lnTo>
                                <a:pt x="13" y="199"/>
                              </a:lnTo>
                              <a:lnTo>
                                <a:pt x="11" y="186"/>
                              </a:lnTo>
                              <a:lnTo>
                                <a:pt x="11" y="173"/>
                              </a:lnTo>
                              <a:lnTo>
                                <a:pt x="13" y="160"/>
                              </a:lnTo>
                              <a:lnTo>
                                <a:pt x="18" y="148"/>
                              </a:lnTo>
                              <a:lnTo>
                                <a:pt x="24" y="141"/>
                              </a:lnTo>
                              <a:lnTo>
                                <a:pt x="32" y="136"/>
                              </a:lnTo>
                              <a:lnTo>
                                <a:pt x="39" y="133"/>
                              </a:lnTo>
                              <a:lnTo>
                                <a:pt x="49" y="129"/>
                              </a:lnTo>
                              <a:lnTo>
                                <a:pt x="34" y="139"/>
                              </a:lnTo>
                              <a:lnTo>
                                <a:pt x="27" y="146"/>
                              </a:lnTo>
                              <a:lnTo>
                                <a:pt x="22" y="155"/>
                              </a:lnTo>
                              <a:lnTo>
                                <a:pt x="20" y="162"/>
                              </a:lnTo>
                              <a:lnTo>
                                <a:pt x="20" y="175"/>
                              </a:lnTo>
                              <a:lnTo>
                                <a:pt x="24" y="162"/>
                              </a:lnTo>
                              <a:lnTo>
                                <a:pt x="28" y="152"/>
                              </a:lnTo>
                              <a:lnTo>
                                <a:pt x="37" y="145"/>
                              </a:lnTo>
                              <a:lnTo>
                                <a:pt x="46" y="140"/>
                              </a:lnTo>
                              <a:lnTo>
                                <a:pt x="55" y="138"/>
                              </a:lnTo>
                              <a:lnTo>
                                <a:pt x="44" y="144"/>
                              </a:lnTo>
                              <a:lnTo>
                                <a:pt x="38" y="150"/>
                              </a:lnTo>
                              <a:lnTo>
                                <a:pt x="32" y="160"/>
                              </a:lnTo>
                              <a:lnTo>
                                <a:pt x="30" y="170"/>
                              </a:lnTo>
                              <a:lnTo>
                                <a:pt x="28" y="181"/>
                              </a:lnTo>
                              <a:lnTo>
                                <a:pt x="28" y="191"/>
                              </a:lnTo>
                              <a:lnTo>
                                <a:pt x="30" y="198"/>
                              </a:lnTo>
                              <a:lnTo>
                                <a:pt x="33" y="207"/>
                              </a:lnTo>
                              <a:lnTo>
                                <a:pt x="38" y="217"/>
                              </a:lnTo>
                              <a:lnTo>
                                <a:pt x="51" y="237"/>
                              </a:lnTo>
                              <a:lnTo>
                                <a:pt x="40" y="214"/>
                              </a:lnTo>
                              <a:lnTo>
                                <a:pt x="36" y="204"/>
                              </a:lnTo>
                              <a:lnTo>
                                <a:pt x="33" y="194"/>
                              </a:lnTo>
                              <a:lnTo>
                                <a:pt x="34" y="183"/>
                              </a:lnTo>
                              <a:lnTo>
                                <a:pt x="36" y="173"/>
                              </a:lnTo>
                              <a:lnTo>
                                <a:pt x="37" y="165"/>
                              </a:lnTo>
                              <a:lnTo>
                                <a:pt x="44" y="154"/>
                              </a:lnTo>
                              <a:lnTo>
                                <a:pt x="56" y="145"/>
                              </a:lnTo>
                              <a:lnTo>
                                <a:pt x="60" y="148"/>
                              </a:lnTo>
                              <a:lnTo>
                                <a:pt x="54" y="156"/>
                              </a:lnTo>
                              <a:lnTo>
                                <a:pt x="50" y="164"/>
                              </a:lnTo>
                              <a:lnTo>
                                <a:pt x="49" y="172"/>
                              </a:lnTo>
                              <a:lnTo>
                                <a:pt x="50" y="182"/>
                              </a:lnTo>
                              <a:lnTo>
                                <a:pt x="52" y="192"/>
                              </a:lnTo>
                              <a:lnTo>
                                <a:pt x="57" y="203"/>
                              </a:lnTo>
                              <a:lnTo>
                                <a:pt x="64" y="215"/>
                              </a:lnTo>
                              <a:lnTo>
                                <a:pt x="75" y="232"/>
                              </a:lnTo>
                              <a:lnTo>
                                <a:pt x="86" y="246"/>
                              </a:lnTo>
                              <a:lnTo>
                                <a:pt x="69" y="218"/>
                              </a:lnTo>
                              <a:lnTo>
                                <a:pt x="63" y="204"/>
                              </a:lnTo>
                              <a:lnTo>
                                <a:pt x="60" y="193"/>
                              </a:lnTo>
                              <a:lnTo>
                                <a:pt x="62" y="183"/>
                              </a:lnTo>
                              <a:lnTo>
                                <a:pt x="63" y="169"/>
                              </a:lnTo>
                              <a:lnTo>
                                <a:pt x="68" y="156"/>
                              </a:lnTo>
                              <a:lnTo>
                                <a:pt x="71" y="159"/>
                              </a:lnTo>
                              <a:lnTo>
                                <a:pt x="70" y="167"/>
                              </a:lnTo>
                              <a:lnTo>
                                <a:pt x="70" y="181"/>
                              </a:lnTo>
                              <a:lnTo>
                                <a:pt x="71" y="191"/>
                              </a:lnTo>
                              <a:lnTo>
                                <a:pt x="75" y="203"/>
                              </a:lnTo>
                              <a:lnTo>
                                <a:pt x="79" y="214"/>
                              </a:lnTo>
                              <a:lnTo>
                                <a:pt x="87" y="225"/>
                              </a:lnTo>
                              <a:lnTo>
                                <a:pt x="97" y="237"/>
                              </a:lnTo>
                              <a:lnTo>
                                <a:pt x="85" y="215"/>
                              </a:lnTo>
                              <a:lnTo>
                                <a:pt x="80" y="203"/>
                              </a:lnTo>
                              <a:lnTo>
                                <a:pt x="77" y="190"/>
                              </a:lnTo>
                              <a:lnTo>
                                <a:pt x="77" y="172"/>
                              </a:lnTo>
                              <a:lnTo>
                                <a:pt x="80" y="162"/>
                              </a:lnTo>
                              <a:lnTo>
                                <a:pt x="86" y="167"/>
                              </a:lnTo>
                              <a:lnTo>
                                <a:pt x="87" y="183"/>
                              </a:lnTo>
                              <a:lnTo>
                                <a:pt x="89" y="198"/>
                              </a:lnTo>
                              <a:lnTo>
                                <a:pt x="94" y="211"/>
                              </a:lnTo>
                              <a:lnTo>
                                <a:pt x="99" y="223"/>
                              </a:lnTo>
                              <a:lnTo>
                                <a:pt x="106" y="237"/>
                              </a:lnTo>
                              <a:lnTo>
                                <a:pt x="100" y="218"/>
                              </a:lnTo>
                              <a:lnTo>
                                <a:pt x="97" y="207"/>
                              </a:lnTo>
                              <a:lnTo>
                                <a:pt x="94" y="198"/>
                              </a:lnTo>
                              <a:lnTo>
                                <a:pt x="93" y="187"/>
                              </a:lnTo>
                              <a:lnTo>
                                <a:pt x="99" y="207"/>
                              </a:lnTo>
                              <a:lnTo>
                                <a:pt x="104" y="218"/>
                              </a:lnTo>
                              <a:lnTo>
                                <a:pt x="111" y="228"/>
                              </a:lnTo>
                              <a:lnTo>
                                <a:pt x="119" y="240"/>
                              </a:lnTo>
                              <a:lnTo>
                                <a:pt x="129" y="253"/>
                              </a:lnTo>
                              <a:lnTo>
                                <a:pt x="140" y="261"/>
                              </a:lnTo>
                              <a:lnTo>
                                <a:pt x="148" y="267"/>
                              </a:lnTo>
                              <a:lnTo>
                                <a:pt x="134" y="253"/>
                              </a:lnTo>
                              <a:lnTo>
                                <a:pt x="124" y="240"/>
                              </a:lnTo>
                              <a:lnTo>
                                <a:pt x="116" y="227"/>
                              </a:lnTo>
                              <a:lnTo>
                                <a:pt x="108" y="211"/>
                              </a:lnTo>
                              <a:lnTo>
                                <a:pt x="104" y="197"/>
                              </a:lnTo>
                              <a:lnTo>
                                <a:pt x="101" y="185"/>
                              </a:lnTo>
                              <a:lnTo>
                                <a:pt x="104" y="173"/>
                              </a:lnTo>
                              <a:lnTo>
                                <a:pt x="111" y="173"/>
                              </a:lnTo>
                              <a:lnTo>
                                <a:pt x="111" y="187"/>
                              </a:lnTo>
                              <a:lnTo>
                                <a:pt x="112" y="198"/>
                              </a:lnTo>
                              <a:lnTo>
                                <a:pt x="117" y="212"/>
                              </a:lnTo>
                              <a:lnTo>
                                <a:pt x="122" y="224"/>
                              </a:lnTo>
                              <a:lnTo>
                                <a:pt x="132" y="239"/>
                              </a:lnTo>
                              <a:lnTo>
                                <a:pt x="126" y="224"/>
                              </a:lnTo>
                              <a:lnTo>
                                <a:pt x="120" y="211"/>
                              </a:lnTo>
                              <a:lnTo>
                                <a:pt x="118" y="201"/>
                              </a:lnTo>
                              <a:lnTo>
                                <a:pt x="117" y="188"/>
                              </a:lnTo>
                              <a:lnTo>
                                <a:pt x="119" y="176"/>
                              </a:lnTo>
                              <a:lnTo>
                                <a:pt x="137" y="175"/>
                              </a:lnTo>
                              <a:lnTo>
                                <a:pt x="143" y="188"/>
                              </a:lnTo>
                              <a:lnTo>
                                <a:pt x="149" y="199"/>
                              </a:lnTo>
                              <a:lnTo>
                                <a:pt x="154" y="209"/>
                              </a:lnTo>
                              <a:lnTo>
                                <a:pt x="178" y="244"/>
                              </a:lnTo>
                              <a:lnTo>
                                <a:pt x="162" y="212"/>
                              </a:lnTo>
                              <a:lnTo>
                                <a:pt x="157" y="202"/>
                              </a:lnTo>
                              <a:lnTo>
                                <a:pt x="153" y="187"/>
                              </a:lnTo>
                              <a:lnTo>
                                <a:pt x="149" y="172"/>
                              </a:lnTo>
                              <a:lnTo>
                                <a:pt x="154" y="175"/>
                              </a:lnTo>
                              <a:lnTo>
                                <a:pt x="162" y="196"/>
                              </a:lnTo>
                              <a:lnTo>
                                <a:pt x="167" y="207"/>
                              </a:lnTo>
                              <a:lnTo>
                                <a:pt x="175" y="220"/>
                              </a:lnTo>
                              <a:lnTo>
                                <a:pt x="189" y="232"/>
                              </a:lnTo>
                              <a:lnTo>
                                <a:pt x="206" y="239"/>
                              </a:lnTo>
                              <a:lnTo>
                                <a:pt x="190" y="224"/>
                              </a:lnTo>
                              <a:lnTo>
                                <a:pt x="181" y="213"/>
                              </a:lnTo>
                              <a:lnTo>
                                <a:pt x="175" y="203"/>
                              </a:lnTo>
                              <a:lnTo>
                                <a:pt x="172" y="191"/>
                              </a:lnTo>
                              <a:lnTo>
                                <a:pt x="171" y="176"/>
                              </a:lnTo>
                              <a:lnTo>
                                <a:pt x="180" y="172"/>
                              </a:lnTo>
                              <a:lnTo>
                                <a:pt x="180" y="186"/>
                              </a:lnTo>
                              <a:lnTo>
                                <a:pt x="185" y="201"/>
                              </a:lnTo>
                              <a:lnTo>
                                <a:pt x="190" y="211"/>
                              </a:lnTo>
                              <a:lnTo>
                                <a:pt x="208" y="228"/>
                              </a:lnTo>
                              <a:lnTo>
                                <a:pt x="199" y="218"/>
                              </a:lnTo>
                              <a:lnTo>
                                <a:pt x="193" y="206"/>
                              </a:lnTo>
                              <a:lnTo>
                                <a:pt x="192" y="194"/>
                              </a:lnTo>
                              <a:lnTo>
                                <a:pt x="191" y="181"/>
                              </a:lnTo>
                              <a:lnTo>
                                <a:pt x="193" y="170"/>
                              </a:lnTo>
                              <a:lnTo>
                                <a:pt x="198" y="166"/>
                              </a:lnTo>
                              <a:lnTo>
                                <a:pt x="211" y="164"/>
                              </a:lnTo>
                              <a:lnTo>
                                <a:pt x="224" y="159"/>
                              </a:lnTo>
                              <a:lnTo>
                                <a:pt x="241" y="144"/>
                              </a:lnTo>
                              <a:lnTo>
                                <a:pt x="223" y="176"/>
                              </a:lnTo>
                              <a:lnTo>
                                <a:pt x="226" y="193"/>
                              </a:lnTo>
                              <a:lnTo>
                                <a:pt x="233" y="211"/>
                              </a:lnTo>
                              <a:lnTo>
                                <a:pt x="242" y="224"/>
                              </a:lnTo>
                              <a:lnTo>
                                <a:pt x="259" y="241"/>
                              </a:lnTo>
                              <a:lnTo>
                                <a:pt x="283" y="258"/>
                              </a:lnTo>
                              <a:lnTo>
                                <a:pt x="314" y="282"/>
                              </a:lnTo>
                              <a:lnTo>
                                <a:pt x="346" y="322"/>
                              </a:lnTo>
                              <a:lnTo>
                                <a:pt x="346" y="343"/>
                              </a:lnTo>
                              <a:lnTo>
                                <a:pt x="347" y="355"/>
                              </a:lnTo>
                              <a:lnTo>
                                <a:pt x="356" y="363"/>
                              </a:lnTo>
                              <a:lnTo>
                                <a:pt x="367" y="365"/>
                              </a:lnTo>
                              <a:lnTo>
                                <a:pt x="371" y="358"/>
                              </a:lnTo>
                              <a:lnTo>
                                <a:pt x="376" y="345"/>
                              </a:lnTo>
                              <a:lnTo>
                                <a:pt x="375" y="332"/>
                              </a:lnTo>
                              <a:lnTo>
                                <a:pt x="375" y="319"/>
                              </a:lnTo>
                              <a:lnTo>
                                <a:pt x="376" y="303"/>
                              </a:lnTo>
                              <a:lnTo>
                                <a:pt x="381" y="293"/>
                              </a:lnTo>
                              <a:lnTo>
                                <a:pt x="389" y="288"/>
                              </a:lnTo>
                              <a:lnTo>
                                <a:pt x="399" y="288"/>
                              </a:lnTo>
                              <a:lnTo>
                                <a:pt x="412" y="296"/>
                              </a:lnTo>
                              <a:lnTo>
                                <a:pt x="422" y="311"/>
                              </a:lnTo>
                              <a:lnTo>
                                <a:pt x="425" y="326"/>
                              </a:lnTo>
                              <a:lnTo>
                                <a:pt x="426" y="345"/>
                              </a:lnTo>
                              <a:lnTo>
                                <a:pt x="425" y="364"/>
                              </a:lnTo>
                              <a:lnTo>
                                <a:pt x="423" y="387"/>
                              </a:lnTo>
                              <a:lnTo>
                                <a:pt x="411" y="429"/>
                              </a:lnTo>
                              <a:lnTo>
                                <a:pt x="356" y="492"/>
                              </a:lnTo>
                              <a:lnTo>
                                <a:pt x="353" y="516"/>
                              </a:lnTo>
                              <a:lnTo>
                                <a:pt x="357" y="569"/>
                              </a:lnTo>
                              <a:lnTo>
                                <a:pt x="358" y="600"/>
                              </a:lnTo>
                              <a:lnTo>
                                <a:pt x="350" y="616"/>
                              </a:lnTo>
                              <a:lnTo>
                                <a:pt x="343" y="632"/>
                              </a:lnTo>
                              <a:lnTo>
                                <a:pt x="339" y="644"/>
                              </a:lnTo>
                              <a:lnTo>
                                <a:pt x="337" y="664"/>
                              </a:lnTo>
                              <a:lnTo>
                                <a:pt x="342" y="679"/>
                              </a:lnTo>
                              <a:lnTo>
                                <a:pt x="353" y="695"/>
                              </a:lnTo>
                              <a:lnTo>
                                <a:pt x="371" y="705"/>
                              </a:lnTo>
                              <a:lnTo>
                                <a:pt x="393" y="706"/>
                              </a:lnTo>
                              <a:lnTo>
                                <a:pt x="407" y="710"/>
                              </a:lnTo>
                              <a:lnTo>
                                <a:pt x="428" y="714"/>
                              </a:lnTo>
                              <a:lnTo>
                                <a:pt x="447" y="711"/>
                              </a:lnTo>
                              <a:lnTo>
                                <a:pt x="462" y="708"/>
                              </a:lnTo>
                              <a:lnTo>
                                <a:pt x="480" y="700"/>
                              </a:lnTo>
                              <a:lnTo>
                                <a:pt x="493" y="690"/>
                              </a:lnTo>
                              <a:lnTo>
                                <a:pt x="503" y="675"/>
                              </a:lnTo>
                              <a:lnTo>
                                <a:pt x="511" y="662"/>
                              </a:lnTo>
                              <a:lnTo>
                                <a:pt x="517" y="644"/>
                              </a:lnTo>
                              <a:lnTo>
                                <a:pt x="518" y="605"/>
                              </a:lnTo>
                              <a:lnTo>
                                <a:pt x="526" y="598"/>
                              </a:lnTo>
                              <a:lnTo>
                                <a:pt x="534" y="585"/>
                              </a:lnTo>
                              <a:lnTo>
                                <a:pt x="536" y="572"/>
                              </a:lnTo>
                              <a:lnTo>
                                <a:pt x="540" y="549"/>
                              </a:lnTo>
                              <a:lnTo>
                                <a:pt x="536" y="527"/>
                              </a:lnTo>
                              <a:lnTo>
                                <a:pt x="532" y="511"/>
                              </a:lnTo>
                              <a:lnTo>
                                <a:pt x="524" y="501"/>
                              </a:lnTo>
                              <a:lnTo>
                                <a:pt x="510" y="476"/>
                              </a:lnTo>
                              <a:lnTo>
                                <a:pt x="496" y="455"/>
                              </a:lnTo>
                              <a:lnTo>
                                <a:pt x="484" y="424"/>
                              </a:lnTo>
                              <a:lnTo>
                                <a:pt x="485" y="347"/>
                              </a:lnTo>
                              <a:lnTo>
                                <a:pt x="490" y="316"/>
                              </a:lnTo>
                              <a:lnTo>
                                <a:pt x="494" y="281"/>
                              </a:lnTo>
                              <a:lnTo>
                                <a:pt x="494" y="259"/>
                              </a:lnTo>
                              <a:lnTo>
                                <a:pt x="493" y="232"/>
                              </a:lnTo>
                              <a:lnTo>
                                <a:pt x="488" y="207"/>
                              </a:lnTo>
                              <a:lnTo>
                                <a:pt x="486" y="186"/>
                              </a:lnTo>
                              <a:lnTo>
                                <a:pt x="480" y="162"/>
                              </a:lnTo>
                              <a:lnTo>
                                <a:pt x="465" y="117"/>
                              </a:lnTo>
                              <a:lnTo>
                                <a:pt x="451" y="89"/>
                              </a:lnTo>
                              <a:lnTo>
                                <a:pt x="418" y="54"/>
                              </a:lnTo>
                              <a:lnTo>
                                <a:pt x="399" y="46"/>
                              </a:lnTo>
                              <a:lnTo>
                                <a:pt x="399" y="36"/>
                              </a:lnTo>
                              <a:lnTo>
                                <a:pt x="393" y="28"/>
                              </a:lnTo>
                              <a:lnTo>
                                <a:pt x="386" y="20"/>
                              </a:lnTo>
                              <a:lnTo>
                                <a:pt x="374" y="14"/>
                              </a:lnTo>
                              <a:lnTo>
                                <a:pt x="359" y="9"/>
                              </a:lnTo>
                              <a:lnTo>
                                <a:pt x="343" y="5"/>
                              </a:lnTo>
                              <a:lnTo>
                                <a:pt x="328" y="3"/>
                              </a:lnTo>
                              <a:lnTo>
                                <a:pt x="300" y="0"/>
                              </a:lnTo>
                              <a:lnTo>
                                <a:pt x="279" y="0"/>
                              </a:lnTo>
                              <a:lnTo>
                                <a:pt x="250" y="3"/>
                              </a:lnTo>
                              <a:lnTo>
                                <a:pt x="233" y="8"/>
                              </a:lnTo>
                              <a:lnTo>
                                <a:pt x="218" y="14"/>
                              </a:lnTo>
                              <a:lnTo>
                                <a:pt x="204" y="23"/>
                              </a:lnTo>
                              <a:lnTo>
                                <a:pt x="192" y="30"/>
                              </a:lnTo>
                              <a:lnTo>
                                <a:pt x="178" y="42"/>
                              </a:lnTo>
                              <a:lnTo>
                                <a:pt x="166" y="54"/>
                              </a:lnTo>
                              <a:lnTo>
                                <a:pt x="156" y="58"/>
                              </a:lnTo>
                              <a:lnTo>
                                <a:pt x="146" y="61"/>
                              </a:lnTo>
                              <a:lnTo>
                                <a:pt x="138" y="61"/>
                              </a:lnTo>
                              <a:lnTo>
                                <a:pt x="131" y="57"/>
                              </a:lnTo>
                              <a:lnTo>
                                <a:pt x="126" y="47"/>
                              </a:lnTo>
                              <a:lnTo>
                                <a:pt x="125" y="57"/>
                              </a:lnTo>
                              <a:lnTo>
                                <a:pt x="125" y="66"/>
                              </a:lnTo>
                              <a:lnTo>
                                <a:pt x="118" y="65"/>
                              </a:lnTo>
                              <a:lnTo>
                                <a:pt x="111" y="61"/>
                              </a:lnTo>
                              <a:lnTo>
                                <a:pt x="116" y="70"/>
                              </a:lnTo>
                              <a:lnTo>
                                <a:pt x="108" y="76"/>
                              </a:lnTo>
                              <a:lnTo>
                                <a:pt x="101" y="73"/>
                              </a:lnTo>
                              <a:lnTo>
                                <a:pt x="98" y="70"/>
                              </a:lnTo>
                              <a:lnTo>
                                <a:pt x="95" y="63"/>
                              </a:lnTo>
                              <a:lnTo>
                                <a:pt x="98" y="55"/>
                              </a:lnTo>
                              <a:lnTo>
                                <a:pt x="106" y="49"/>
                              </a:lnTo>
                              <a:lnTo>
                                <a:pt x="94" y="51"/>
                              </a:lnTo>
                              <a:lnTo>
                                <a:pt x="83" y="55"/>
                              </a:lnTo>
                              <a:lnTo>
                                <a:pt x="76" y="62"/>
                              </a:lnTo>
                              <a:lnTo>
                                <a:pt x="71" y="71"/>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48" name="Freeform 321"/>
                      <p:cNvSpPr>
                        <a:spLocks/>
                      </p:cNvSpPr>
                      <p:nvPr/>
                    </p:nvSpPr>
                    <p:spPr bwMode="auto">
                      <a:xfrm>
                        <a:off x="5241" y="2293"/>
                        <a:ext cx="41" cy="106"/>
                      </a:xfrm>
                      <a:custGeom>
                        <a:avLst/>
                        <a:gdLst>
                          <a:gd name="T0" fmla="*/ 0 w 245"/>
                          <a:gd name="T1" fmla="*/ 0 h 529"/>
                          <a:gd name="T2" fmla="*/ 0 w 245"/>
                          <a:gd name="T3" fmla="*/ 0 h 529"/>
                          <a:gd name="T4" fmla="*/ 0 w 245"/>
                          <a:gd name="T5" fmla="*/ 0 h 529"/>
                          <a:gd name="T6" fmla="*/ 0 w 245"/>
                          <a:gd name="T7" fmla="*/ 0 h 529"/>
                          <a:gd name="T8" fmla="*/ 0 w 245"/>
                          <a:gd name="T9" fmla="*/ 0 h 529"/>
                          <a:gd name="T10" fmla="*/ 0 w 245"/>
                          <a:gd name="T11" fmla="*/ 0 h 529"/>
                          <a:gd name="T12" fmla="*/ 0 w 245"/>
                          <a:gd name="T13" fmla="*/ 0 h 529"/>
                          <a:gd name="T14" fmla="*/ 0 w 245"/>
                          <a:gd name="T15" fmla="*/ 0 h 529"/>
                          <a:gd name="T16" fmla="*/ 0 w 245"/>
                          <a:gd name="T17" fmla="*/ 0 h 529"/>
                          <a:gd name="T18" fmla="*/ 0 w 245"/>
                          <a:gd name="T19" fmla="*/ 0 h 529"/>
                          <a:gd name="T20" fmla="*/ 0 w 245"/>
                          <a:gd name="T21" fmla="*/ 0 h 529"/>
                          <a:gd name="T22" fmla="*/ 0 w 245"/>
                          <a:gd name="T23" fmla="*/ 0 h 529"/>
                          <a:gd name="T24" fmla="*/ 0 w 245"/>
                          <a:gd name="T25" fmla="*/ 0 h 529"/>
                          <a:gd name="T26" fmla="*/ 0 w 245"/>
                          <a:gd name="T27" fmla="*/ 0 h 529"/>
                          <a:gd name="T28" fmla="*/ 0 w 245"/>
                          <a:gd name="T29" fmla="*/ 0 h 529"/>
                          <a:gd name="T30" fmla="*/ 0 w 245"/>
                          <a:gd name="T31" fmla="*/ 0 h 529"/>
                          <a:gd name="T32" fmla="*/ 0 w 245"/>
                          <a:gd name="T33" fmla="*/ 0 h 529"/>
                          <a:gd name="T34" fmla="*/ 0 w 245"/>
                          <a:gd name="T35" fmla="*/ 0 h 529"/>
                          <a:gd name="T36" fmla="*/ 0 w 245"/>
                          <a:gd name="T37" fmla="*/ 0 h 529"/>
                          <a:gd name="T38" fmla="*/ 0 w 245"/>
                          <a:gd name="T39" fmla="*/ 0 h 529"/>
                          <a:gd name="T40" fmla="*/ 0 w 245"/>
                          <a:gd name="T41" fmla="*/ 0 h 529"/>
                          <a:gd name="T42" fmla="*/ 0 w 245"/>
                          <a:gd name="T43" fmla="*/ 0 h 529"/>
                          <a:gd name="T44" fmla="*/ 0 w 245"/>
                          <a:gd name="T45" fmla="*/ 0 h 529"/>
                          <a:gd name="T46" fmla="*/ 0 w 245"/>
                          <a:gd name="T47" fmla="*/ 0 h 529"/>
                          <a:gd name="T48" fmla="*/ 0 w 245"/>
                          <a:gd name="T49" fmla="*/ 0 h 529"/>
                          <a:gd name="T50" fmla="*/ 0 w 245"/>
                          <a:gd name="T51" fmla="*/ 0 h 529"/>
                          <a:gd name="T52" fmla="*/ 0 w 245"/>
                          <a:gd name="T53" fmla="*/ 0 h 529"/>
                          <a:gd name="T54" fmla="*/ 0 w 245"/>
                          <a:gd name="T55" fmla="*/ 0 h 529"/>
                          <a:gd name="T56" fmla="*/ 0 w 245"/>
                          <a:gd name="T57" fmla="*/ 0 h 529"/>
                          <a:gd name="T58" fmla="*/ 0 w 245"/>
                          <a:gd name="T59" fmla="*/ 0 h 529"/>
                          <a:gd name="T60" fmla="*/ 0 w 245"/>
                          <a:gd name="T61" fmla="*/ 0 h 529"/>
                          <a:gd name="T62" fmla="*/ 0 w 245"/>
                          <a:gd name="T63" fmla="*/ 0 h 529"/>
                          <a:gd name="T64" fmla="*/ 0 w 245"/>
                          <a:gd name="T65" fmla="*/ 0 h 529"/>
                          <a:gd name="T66" fmla="*/ 0 w 245"/>
                          <a:gd name="T67" fmla="*/ 0 h 529"/>
                          <a:gd name="T68" fmla="*/ 0 w 245"/>
                          <a:gd name="T69" fmla="*/ 0 h 529"/>
                          <a:gd name="T70" fmla="*/ 0 w 245"/>
                          <a:gd name="T71" fmla="*/ 0 h 529"/>
                          <a:gd name="T72" fmla="*/ 0 w 245"/>
                          <a:gd name="T73" fmla="*/ 0 h 529"/>
                          <a:gd name="T74" fmla="*/ 0 w 245"/>
                          <a:gd name="T75" fmla="*/ 0 h 529"/>
                          <a:gd name="T76" fmla="*/ 0 w 245"/>
                          <a:gd name="T77" fmla="*/ 0 h 529"/>
                          <a:gd name="T78" fmla="*/ 0 w 245"/>
                          <a:gd name="T79" fmla="*/ 0 h 529"/>
                          <a:gd name="T80" fmla="*/ 0 w 245"/>
                          <a:gd name="T81" fmla="*/ 0 h 529"/>
                          <a:gd name="T82" fmla="*/ 0 w 245"/>
                          <a:gd name="T83" fmla="*/ 0 h 529"/>
                          <a:gd name="T84" fmla="*/ 0 w 245"/>
                          <a:gd name="T85" fmla="*/ 0 h 529"/>
                          <a:gd name="T86" fmla="*/ 0 w 245"/>
                          <a:gd name="T87" fmla="*/ 0 h 529"/>
                          <a:gd name="T88" fmla="*/ 0 w 245"/>
                          <a:gd name="T89" fmla="*/ 0 h 529"/>
                          <a:gd name="T90" fmla="*/ 0 w 245"/>
                          <a:gd name="T91" fmla="*/ 0 h 529"/>
                          <a:gd name="T92" fmla="*/ 0 w 245"/>
                          <a:gd name="T93" fmla="*/ 0 h 529"/>
                          <a:gd name="T94" fmla="*/ 0 w 245"/>
                          <a:gd name="T95" fmla="*/ 0 h 529"/>
                          <a:gd name="T96" fmla="*/ 0 w 245"/>
                          <a:gd name="T97" fmla="*/ 0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5" h="529">
                            <a:moveTo>
                              <a:pt x="43" y="40"/>
                            </a:moveTo>
                            <a:lnTo>
                              <a:pt x="26" y="32"/>
                            </a:lnTo>
                            <a:lnTo>
                              <a:pt x="18" y="21"/>
                            </a:lnTo>
                            <a:lnTo>
                              <a:pt x="0" y="0"/>
                            </a:lnTo>
                            <a:lnTo>
                              <a:pt x="2" y="16"/>
                            </a:lnTo>
                            <a:lnTo>
                              <a:pt x="10" y="34"/>
                            </a:lnTo>
                            <a:lnTo>
                              <a:pt x="19" y="47"/>
                            </a:lnTo>
                            <a:lnTo>
                              <a:pt x="36" y="64"/>
                            </a:lnTo>
                            <a:lnTo>
                              <a:pt x="60" y="81"/>
                            </a:lnTo>
                            <a:lnTo>
                              <a:pt x="92" y="105"/>
                            </a:lnTo>
                            <a:lnTo>
                              <a:pt x="124" y="146"/>
                            </a:lnTo>
                            <a:lnTo>
                              <a:pt x="124" y="167"/>
                            </a:lnTo>
                            <a:lnTo>
                              <a:pt x="125" y="179"/>
                            </a:lnTo>
                            <a:lnTo>
                              <a:pt x="134" y="187"/>
                            </a:lnTo>
                            <a:lnTo>
                              <a:pt x="145" y="189"/>
                            </a:lnTo>
                            <a:lnTo>
                              <a:pt x="149" y="182"/>
                            </a:lnTo>
                            <a:lnTo>
                              <a:pt x="154" y="170"/>
                            </a:lnTo>
                            <a:lnTo>
                              <a:pt x="153" y="156"/>
                            </a:lnTo>
                            <a:lnTo>
                              <a:pt x="153" y="144"/>
                            </a:lnTo>
                            <a:lnTo>
                              <a:pt x="154" y="126"/>
                            </a:lnTo>
                            <a:lnTo>
                              <a:pt x="159" y="116"/>
                            </a:lnTo>
                            <a:lnTo>
                              <a:pt x="167" y="111"/>
                            </a:lnTo>
                            <a:lnTo>
                              <a:pt x="177" y="111"/>
                            </a:lnTo>
                            <a:lnTo>
                              <a:pt x="190" y="119"/>
                            </a:lnTo>
                            <a:lnTo>
                              <a:pt x="200" y="135"/>
                            </a:lnTo>
                            <a:lnTo>
                              <a:pt x="203" y="150"/>
                            </a:lnTo>
                            <a:lnTo>
                              <a:pt x="204" y="170"/>
                            </a:lnTo>
                            <a:lnTo>
                              <a:pt x="203" y="188"/>
                            </a:lnTo>
                            <a:lnTo>
                              <a:pt x="201" y="212"/>
                            </a:lnTo>
                            <a:lnTo>
                              <a:pt x="189" y="254"/>
                            </a:lnTo>
                            <a:lnTo>
                              <a:pt x="134" y="317"/>
                            </a:lnTo>
                            <a:lnTo>
                              <a:pt x="131" y="340"/>
                            </a:lnTo>
                            <a:lnTo>
                              <a:pt x="135" y="392"/>
                            </a:lnTo>
                            <a:lnTo>
                              <a:pt x="136" y="424"/>
                            </a:lnTo>
                            <a:lnTo>
                              <a:pt x="128" y="440"/>
                            </a:lnTo>
                            <a:lnTo>
                              <a:pt x="121" y="456"/>
                            </a:lnTo>
                            <a:lnTo>
                              <a:pt x="117" y="469"/>
                            </a:lnTo>
                            <a:lnTo>
                              <a:pt x="115" y="488"/>
                            </a:lnTo>
                            <a:lnTo>
                              <a:pt x="120" y="503"/>
                            </a:lnTo>
                            <a:lnTo>
                              <a:pt x="131" y="519"/>
                            </a:lnTo>
                            <a:lnTo>
                              <a:pt x="149" y="529"/>
                            </a:lnTo>
                            <a:lnTo>
                              <a:pt x="167" y="528"/>
                            </a:lnTo>
                            <a:lnTo>
                              <a:pt x="178" y="519"/>
                            </a:lnTo>
                            <a:lnTo>
                              <a:pt x="177" y="503"/>
                            </a:lnTo>
                            <a:lnTo>
                              <a:pt x="167" y="485"/>
                            </a:lnTo>
                            <a:lnTo>
                              <a:pt x="159" y="461"/>
                            </a:lnTo>
                            <a:lnTo>
                              <a:pt x="179" y="481"/>
                            </a:lnTo>
                            <a:lnTo>
                              <a:pt x="196" y="486"/>
                            </a:lnTo>
                            <a:lnTo>
                              <a:pt x="217" y="490"/>
                            </a:lnTo>
                            <a:lnTo>
                              <a:pt x="243" y="491"/>
                            </a:lnTo>
                            <a:lnTo>
                              <a:pt x="227" y="481"/>
                            </a:lnTo>
                            <a:lnTo>
                              <a:pt x="200" y="461"/>
                            </a:lnTo>
                            <a:lnTo>
                              <a:pt x="179" y="450"/>
                            </a:lnTo>
                            <a:lnTo>
                              <a:pt x="166" y="432"/>
                            </a:lnTo>
                            <a:lnTo>
                              <a:pt x="163" y="411"/>
                            </a:lnTo>
                            <a:lnTo>
                              <a:pt x="169" y="401"/>
                            </a:lnTo>
                            <a:lnTo>
                              <a:pt x="189" y="421"/>
                            </a:lnTo>
                            <a:lnTo>
                              <a:pt x="206" y="428"/>
                            </a:lnTo>
                            <a:lnTo>
                              <a:pt x="179" y="401"/>
                            </a:lnTo>
                            <a:lnTo>
                              <a:pt x="173" y="380"/>
                            </a:lnTo>
                            <a:lnTo>
                              <a:pt x="188" y="387"/>
                            </a:lnTo>
                            <a:lnTo>
                              <a:pt x="212" y="412"/>
                            </a:lnTo>
                            <a:lnTo>
                              <a:pt x="228" y="418"/>
                            </a:lnTo>
                            <a:lnTo>
                              <a:pt x="222" y="408"/>
                            </a:lnTo>
                            <a:lnTo>
                              <a:pt x="202" y="378"/>
                            </a:lnTo>
                            <a:lnTo>
                              <a:pt x="197" y="366"/>
                            </a:lnTo>
                            <a:lnTo>
                              <a:pt x="191" y="349"/>
                            </a:lnTo>
                            <a:lnTo>
                              <a:pt x="192" y="333"/>
                            </a:lnTo>
                            <a:lnTo>
                              <a:pt x="191" y="312"/>
                            </a:lnTo>
                            <a:lnTo>
                              <a:pt x="200" y="283"/>
                            </a:lnTo>
                            <a:lnTo>
                              <a:pt x="215" y="322"/>
                            </a:lnTo>
                            <a:lnTo>
                              <a:pt x="234" y="334"/>
                            </a:lnTo>
                            <a:lnTo>
                              <a:pt x="221" y="315"/>
                            </a:lnTo>
                            <a:lnTo>
                              <a:pt x="209" y="275"/>
                            </a:lnTo>
                            <a:lnTo>
                              <a:pt x="226" y="289"/>
                            </a:lnTo>
                            <a:lnTo>
                              <a:pt x="245" y="303"/>
                            </a:lnTo>
                            <a:lnTo>
                              <a:pt x="233" y="276"/>
                            </a:lnTo>
                            <a:lnTo>
                              <a:pt x="225" y="246"/>
                            </a:lnTo>
                            <a:lnTo>
                              <a:pt x="216" y="218"/>
                            </a:lnTo>
                            <a:lnTo>
                              <a:pt x="212" y="200"/>
                            </a:lnTo>
                            <a:lnTo>
                              <a:pt x="212" y="155"/>
                            </a:lnTo>
                            <a:lnTo>
                              <a:pt x="209" y="120"/>
                            </a:lnTo>
                            <a:lnTo>
                              <a:pt x="204" y="102"/>
                            </a:lnTo>
                            <a:lnTo>
                              <a:pt x="186" y="92"/>
                            </a:lnTo>
                            <a:lnTo>
                              <a:pt x="163" y="93"/>
                            </a:lnTo>
                            <a:lnTo>
                              <a:pt x="141" y="78"/>
                            </a:lnTo>
                            <a:lnTo>
                              <a:pt x="116" y="56"/>
                            </a:lnTo>
                            <a:lnTo>
                              <a:pt x="130" y="77"/>
                            </a:lnTo>
                            <a:lnTo>
                              <a:pt x="146" y="102"/>
                            </a:lnTo>
                            <a:lnTo>
                              <a:pt x="104" y="61"/>
                            </a:lnTo>
                            <a:lnTo>
                              <a:pt x="118" y="93"/>
                            </a:lnTo>
                            <a:lnTo>
                              <a:pt x="94" y="77"/>
                            </a:lnTo>
                            <a:lnTo>
                              <a:pt x="114" y="105"/>
                            </a:lnTo>
                            <a:lnTo>
                              <a:pt x="88" y="89"/>
                            </a:lnTo>
                            <a:lnTo>
                              <a:pt x="73" y="66"/>
                            </a:lnTo>
                            <a:lnTo>
                              <a:pt x="55" y="42"/>
                            </a:lnTo>
                            <a:lnTo>
                              <a:pt x="36" y="14"/>
                            </a:lnTo>
                            <a:lnTo>
                              <a:pt x="43" y="4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33" name="Group 322"/>
                    <p:cNvGrpSpPr>
                      <a:grpSpLocks/>
                    </p:cNvGrpSpPr>
                    <p:nvPr/>
                  </p:nvGrpSpPr>
                  <p:grpSpPr bwMode="auto">
                    <a:xfrm>
                      <a:off x="5214" y="2316"/>
                      <a:ext cx="35" cy="53"/>
                      <a:chOff x="5214" y="2316"/>
                      <a:chExt cx="35" cy="53"/>
                    </a:xfrm>
                  </p:grpSpPr>
                  <p:grpSp>
                    <p:nvGrpSpPr>
                      <p:cNvPr id="188417" name="Group 323"/>
                      <p:cNvGrpSpPr>
                        <a:grpSpLocks/>
                      </p:cNvGrpSpPr>
                      <p:nvPr/>
                    </p:nvGrpSpPr>
                    <p:grpSpPr bwMode="auto">
                      <a:xfrm>
                        <a:off x="5217" y="2320"/>
                        <a:ext cx="21" cy="37"/>
                        <a:chOff x="5217" y="2320"/>
                        <a:chExt cx="21" cy="37"/>
                      </a:xfrm>
                    </p:grpSpPr>
                    <p:sp>
                      <p:nvSpPr>
                        <p:cNvPr id="188444" name="Freeform 324"/>
                        <p:cNvSpPr>
                          <a:spLocks/>
                        </p:cNvSpPr>
                        <p:nvPr/>
                      </p:nvSpPr>
                      <p:spPr bwMode="auto">
                        <a:xfrm>
                          <a:off x="5217" y="2321"/>
                          <a:ext cx="7" cy="20"/>
                        </a:xfrm>
                        <a:custGeom>
                          <a:avLst/>
                          <a:gdLst>
                            <a:gd name="T0" fmla="*/ 0 w 45"/>
                            <a:gd name="T1" fmla="*/ 0 h 103"/>
                            <a:gd name="T2" fmla="*/ 0 w 45"/>
                            <a:gd name="T3" fmla="*/ 0 h 103"/>
                            <a:gd name="T4" fmla="*/ 0 w 45"/>
                            <a:gd name="T5" fmla="*/ 0 h 103"/>
                            <a:gd name="T6" fmla="*/ 0 w 45"/>
                            <a:gd name="T7" fmla="*/ 0 h 103"/>
                            <a:gd name="T8" fmla="*/ 0 w 45"/>
                            <a:gd name="T9" fmla="*/ 0 h 103"/>
                            <a:gd name="T10" fmla="*/ 0 w 45"/>
                            <a:gd name="T11" fmla="*/ 0 h 103"/>
                            <a:gd name="T12" fmla="*/ 0 w 45"/>
                            <a:gd name="T13" fmla="*/ 0 h 103"/>
                            <a:gd name="T14" fmla="*/ 0 w 45"/>
                            <a:gd name="T15" fmla="*/ 0 h 103"/>
                            <a:gd name="T16" fmla="*/ 0 w 45"/>
                            <a:gd name="T17" fmla="*/ 0 h 103"/>
                            <a:gd name="T18" fmla="*/ 0 w 45"/>
                            <a:gd name="T19" fmla="*/ 0 h 103"/>
                            <a:gd name="T20" fmla="*/ 0 w 45"/>
                            <a:gd name="T21" fmla="*/ 0 h 103"/>
                            <a:gd name="T22" fmla="*/ 0 w 45"/>
                            <a:gd name="T23" fmla="*/ 0 h 103"/>
                            <a:gd name="T24" fmla="*/ 0 w 45"/>
                            <a:gd name="T25" fmla="*/ 0 h 103"/>
                            <a:gd name="T26" fmla="*/ 0 w 45"/>
                            <a:gd name="T27" fmla="*/ 0 h 103"/>
                            <a:gd name="T28" fmla="*/ 0 w 45"/>
                            <a:gd name="T29" fmla="*/ 0 h 103"/>
                            <a:gd name="T30" fmla="*/ 0 w 45"/>
                            <a:gd name="T31" fmla="*/ 0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103">
                              <a:moveTo>
                                <a:pt x="28" y="0"/>
                              </a:moveTo>
                              <a:lnTo>
                                <a:pt x="29" y="10"/>
                              </a:lnTo>
                              <a:lnTo>
                                <a:pt x="24" y="19"/>
                              </a:lnTo>
                              <a:lnTo>
                                <a:pt x="19" y="23"/>
                              </a:lnTo>
                              <a:lnTo>
                                <a:pt x="0" y="25"/>
                              </a:lnTo>
                              <a:lnTo>
                                <a:pt x="19" y="28"/>
                              </a:lnTo>
                              <a:lnTo>
                                <a:pt x="31" y="30"/>
                              </a:lnTo>
                              <a:lnTo>
                                <a:pt x="38" y="37"/>
                              </a:lnTo>
                              <a:lnTo>
                                <a:pt x="41" y="47"/>
                              </a:lnTo>
                              <a:lnTo>
                                <a:pt x="44" y="65"/>
                              </a:lnTo>
                              <a:lnTo>
                                <a:pt x="42" y="103"/>
                              </a:lnTo>
                              <a:lnTo>
                                <a:pt x="45" y="57"/>
                              </a:lnTo>
                              <a:lnTo>
                                <a:pt x="44" y="37"/>
                              </a:lnTo>
                              <a:lnTo>
                                <a:pt x="44" y="18"/>
                              </a:lnTo>
                              <a:lnTo>
                                <a:pt x="42" y="7"/>
                              </a:lnTo>
                              <a:lnTo>
                                <a:pt x="28"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45" name="Freeform 325"/>
                        <p:cNvSpPr>
                          <a:spLocks/>
                        </p:cNvSpPr>
                        <p:nvPr/>
                      </p:nvSpPr>
                      <p:spPr bwMode="auto">
                        <a:xfrm>
                          <a:off x="5223" y="2349"/>
                          <a:ext cx="9" cy="8"/>
                        </a:xfrm>
                        <a:custGeom>
                          <a:avLst/>
                          <a:gdLst>
                            <a:gd name="T0" fmla="*/ 0 w 55"/>
                            <a:gd name="T1" fmla="*/ 0 h 41"/>
                            <a:gd name="T2" fmla="*/ 0 w 55"/>
                            <a:gd name="T3" fmla="*/ 0 h 41"/>
                            <a:gd name="T4" fmla="*/ 0 w 55"/>
                            <a:gd name="T5" fmla="*/ 0 h 41"/>
                            <a:gd name="T6" fmla="*/ 0 w 55"/>
                            <a:gd name="T7" fmla="*/ 0 h 41"/>
                            <a:gd name="T8" fmla="*/ 0 w 55"/>
                            <a:gd name="T9" fmla="*/ 0 h 41"/>
                            <a:gd name="T10" fmla="*/ 0 w 55"/>
                            <a:gd name="T11" fmla="*/ 0 h 41"/>
                            <a:gd name="T12" fmla="*/ 0 w 55"/>
                            <a:gd name="T13" fmla="*/ 0 h 41"/>
                            <a:gd name="T14" fmla="*/ 0 w 55"/>
                            <a:gd name="T15" fmla="*/ 0 h 41"/>
                            <a:gd name="T16" fmla="*/ 0 w 55"/>
                            <a:gd name="T17" fmla="*/ 0 h 41"/>
                            <a:gd name="T18" fmla="*/ 0 w 55"/>
                            <a:gd name="T19" fmla="*/ 0 h 41"/>
                            <a:gd name="T20" fmla="*/ 0 w 55"/>
                            <a:gd name="T21" fmla="*/ 0 h 41"/>
                            <a:gd name="T22" fmla="*/ 0 w 55"/>
                            <a:gd name="T23" fmla="*/ 0 h 41"/>
                            <a:gd name="T24" fmla="*/ 0 w 55"/>
                            <a:gd name="T25" fmla="*/ 0 h 41"/>
                            <a:gd name="T26" fmla="*/ 0 w 55"/>
                            <a:gd name="T27" fmla="*/ 0 h 41"/>
                            <a:gd name="T28" fmla="*/ 0 w 55"/>
                            <a:gd name="T29" fmla="*/ 0 h 41"/>
                            <a:gd name="T30" fmla="*/ 0 w 55"/>
                            <a:gd name="T31" fmla="*/ 0 h 41"/>
                            <a:gd name="T32" fmla="*/ 0 w 55"/>
                            <a:gd name="T33" fmla="*/ 0 h 41"/>
                            <a:gd name="T34" fmla="*/ 0 w 55"/>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41">
                              <a:moveTo>
                                <a:pt x="0" y="0"/>
                              </a:moveTo>
                              <a:lnTo>
                                <a:pt x="5" y="4"/>
                              </a:lnTo>
                              <a:lnTo>
                                <a:pt x="15" y="7"/>
                              </a:lnTo>
                              <a:lnTo>
                                <a:pt x="21" y="7"/>
                              </a:lnTo>
                              <a:lnTo>
                                <a:pt x="31" y="5"/>
                              </a:lnTo>
                              <a:lnTo>
                                <a:pt x="39" y="3"/>
                              </a:lnTo>
                              <a:lnTo>
                                <a:pt x="47" y="4"/>
                              </a:lnTo>
                              <a:lnTo>
                                <a:pt x="55" y="11"/>
                              </a:lnTo>
                              <a:lnTo>
                                <a:pt x="42" y="13"/>
                              </a:lnTo>
                              <a:lnTo>
                                <a:pt x="37" y="14"/>
                              </a:lnTo>
                              <a:lnTo>
                                <a:pt x="35" y="23"/>
                              </a:lnTo>
                              <a:lnTo>
                                <a:pt x="33" y="41"/>
                              </a:lnTo>
                              <a:lnTo>
                                <a:pt x="31" y="23"/>
                              </a:lnTo>
                              <a:lnTo>
                                <a:pt x="30" y="13"/>
                              </a:lnTo>
                              <a:lnTo>
                                <a:pt x="19" y="15"/>
                              </a:lnTo>
                              <a:lnTo>
                                <a:pt x="10" y="14"/>
                              </a:lnTo>
                              <a:lnTo>
                                <a:pt x="4" y="7"/>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46" name="Freeform 326"/>
                        <p:cNvSpPr>
                          <a:spLocks/>
                        </p:cNvSpPr>
                        <p:nvPr/>
                      </p:nvSpPr>
                      <p:spPr bwMode="auto">
                        <a:xfrm>
                          <a:off x="5234" y="2320"/>
                          <a:ext cx="4" cy="6"/>
                        </a:xfrm>
                        <a:custGeom>
                          <a:avLst/>
                          <a:gdLst>
                            <a:gd name="T0" fmla="*/ 0 w 27"/>
                            <a:gd name="T1" fmla="*/ 0 h 30"/>
                            <a:gd name="T2" fmla="*/ 0 w 27"/>
                            <a:gd name="T3" fmla="*/ 0 h 30"/>
                            <a:gd name="T4" fmla="*/ 0 w 27"/>
                            <a:gd name="T5" fmla="*/ 0 h 30"/>
                            <a:gd name="T6" fmla="*/ 0 w 27"/>
                            <a:gd name="T7" fmla="*/ 0 h 30"/>
                            <a:gd name="T8" fmla="*/ 0 w 27"/>
                            <a:gd name="T9" fmla="*/ 0 h 30"/>
                            <a:gd name="T10" fmla="*/ 0 w 27"/>
                            <a:gd name="T11" fmla="*/ 0 h 30"/>
                            <a:gd name="T12" fmla="*/ 0 w 27"/>
                            <a:gd name="T13" fmla="*/ 0 h 30"/>
                            <a:gd name="T14" fmla="*/ 0 w 27"/>
                            <a:gd name="T15" fmla="*/ 0 h 30"/>
                            <a:gd name="T16" fmla="*/ 0 w 27"/>
                            <a:gd name="T17" fmla="*/ 0 h 30"/>
                            <a:gd name="T18" fmla="*/ 0 w 2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0">
                              <a:moveTo>
                                <a:pt x="14" y="0"/>
                              </a:moveTo>
                              <a:lnTo>
                                <a:pt x="12" y="5"/>
                              </a:lnTo>
                              <a:lnTo>
                                <a:pt x="12" y="13"/>
                              </a:lnTo>
                              <a:lnTo>
                                <a:pt x="14" y="18"/>
                              </a:lnTo>
                              <a:lnTo>
                                <a:pt x="27" y="30"/>
                              </a:lnTo>
                              <a:lnTo>
                                <a:pt x="12" y="30"/>
                              </a:lnTo>
                              <a:lnTo>
                                <a:pt x="4" y="21"/>
                              </a:lnTo>
                              <a:lnTo>
                                <a:pt x="1" y="16"/>
                              </a:lnTo>
                              <a:lnTo>
                                <a:pt x="0" y="5"/>
                              </a:lnTo>
                              <a:lnTo>
                                <a:pt x="14"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418" name="Group 327"/>
                      <p:cNvGrpSpPr>
                        <a:grpSpLocks/>
                      </p:cNvGrpSpPr>
                      <p:nvPr/>
                    </p:nvGrpSpPr>
                    <p:grpSpPr bwMode="auto">
                      <a:xfrm>
                        <a:off x="5214" y="2316"/>
                        <a:ext cx="35" cy="17"/>
                        <a:chOff x="5214" y="2316"/>
                        <a:chExt cx="35" cy="17"/>
                      </a:xfrm>
                    </p:grpSpPr>
                    <p:grpSp>
                      <p:nvGrpSpPr>
                        <p:cNvPr id="188429" name="Group 328"/>
                        <p:cNvGrpSpPr>
                          <a:grpSpLocks/>
                        </p:cNvGrpSpPr>
                        <p:nvPr/>
                      </p:nvGrpSpPr>
                      <p:grpSpPr bwMode="auto">
                        <a:xfrm>
                          <a:off x="5215" y="2316"/>
                          <a:ext cx="33" cy="7"/>
                          <a:chOff x="5215" y="2316"/>
                          <a:chExt cx="33" cy="7"/>
                        </a:xfrm>
                      </p:grpSpPr>
                      <p:sp>
                        <p:nvSpPr>
                          <p:cNvPr id="188442" name="Freeform 329"/>
                          <p:cNvSpPr>
                            <a:spLocks/>
                          </p:cNvSpPr>
                          <p:nvPr/>
                        </p:nvSpPr>
                        <p:spPr bwMode="auto">
                          <a:xfrm>
                            <a:off x="5230" y="2317"/>
                            <a:ext cx="18" cy="6"/>
                          </a:xfrm>
                          <a:custGeom>
                            <a:avLst/>
                            <a:gdLst>
                              <a:gd name="T0" fmla="*/ 0 w 105"/>
                              <a:gd name="T1" fmla="*/ 0 h 28"/>
                              <a:gd name="T2" fmla="*/ 0 w 105"/>
                              <a:gd name="T3" fmla="*/ 0 h 28"/>
                              <a:gd name="T4" fmla="*/ 0 w 105"/>
                              <a:gd name="T5" fmla="*/ 0 h 28"/>
                              <a:gd name="T6" fmla="*/ 0 w 105"/>
                              <a:gd name="T7" fmla="*/ 0 h 28"/>
                              <a:gd name="T8" fmla="*/ 0 w 105"/>
                              <a:gd name="T9" fmla="*/ 0 h 28"/>
                              <a:gd name="T10" fmla="*/ 0 w 105"/>
                              <a:gd name="T11" fmla="*/ 0 h 28"/>
                              <a:gd name="T12" fmla="*/ 0 w 105"/>
                              <a:gd name="T13" fmla="*/ 0 h 28"/>
                              <a:gd name="T14" fmla="*/ 0 w 105"/>
                              <a:gd name="T15" fmla="*/ 0 h 28"/>
                              <a:gd name="T16" fmla="*/ 0 w 105"/>
                              <a:gd name="T17" fmla="*/ 0 h 28"/>
                              <a:gd name="T18" fmla="*/ 0 w 105"/>
                              <a:gd name="T19" fmla="*/ 0 h 28"/>
                              <a:gd name="T20" fmla="*/ 0 w 105"/>
                              <a:gd name="T21" fmla="*/ 0 h 28"/>
                              <a:gd name="T22" fmla="*/ 0 w 105"/>
                              <a:gd name="T23" fmla="*/ 0 h 28"/>
                              <a:gd name="T24" fmla="*/ 0 w 105"/>
                              <a:gd name="T25" fmla="*/ 0 h 28"/>
                              <a:gd name="T26" fmla="*/ 0 w 105"/>
                              <a:gd name="T27" fmla="*/ 0 h 28"/>
                              <a:gd name="T28" fmla="*/ 0 w 105"/>
                              <a:gd name="T29" fmla="*/ 0 h 28"/>
                              <a:gd name="T30" fmla="*/ 0 w 105"/>
                              <a:gd name="T31" fmla="*/ 0 h 28"/>
                              <a:gd name="T32" fmla="*/ 0 w 105"/>
                              <a:gd name="T33" fmla="*/ 0 h 28"/>
                              <a:gd name="T34" fmla="*/ 0 w 105"/>
                              <a:gd name="T35" fmla="*/ 0 h 28"/>
                              <a:gd name="T36" fmla="*/ 0 w 105"/>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28">
                                <a:moveTo>
                                  <a:pt x="0" y="18"/>
                                </a:moveTo>
                                <a:lnTo>
                                  <a:pt x="7" y="11"/>
                                </a:lnTo>
                                <a:lnTo>
                                  <a:pt x="17" y="5"/>
                                </a:lnTo>
                                <a:lnTo>
                                  <a:pt x="29" y="1"/>
                                </a:lnTo>
                                <a:lnTo>
                                  <a:pt x="41" y="0"/>
                                </a:lnTo>
                                <a:lnTo>
                                  <a:pt x="53" y="0"/>
                                </a:lnTo>
                                <a:lnTo>
                                  <a:pt x="68" y="2"/>
                                </a:lnTo>
                                <a:lnTo>
                                  <a:pt x="84" y="8"/>
                                </a:lnTo>
                                <a:lnTo>
                                  <a:pt x="105" y="14"/>
                                </a:lnTo>
                                <a:lnTo>
                                  <a:pt x="89" y="14"/>
                                </a:lnTo>
                                <a:lnTo>
                                  <a:pt x="71" y="13"/>
                                </a:lnTo>
                                <a:lnTo>
                                  <a:pt x="56" y="12"/>
                                </a:lnTo>
                                <a:lnTo>
                                  <a:pt x="46" y="14"/>
                                </a:lnTo>
                                <a:lnTo>
                                  <a:pt x="36" y="18"/>
                                </a:lnTo>
                                <a:lnTo>
                                  <a:pt x="28" y="24"/>
                                </a:lnTo>
                                <a:lnTo>
                                  <a:pt x="21" y="28"/>
                                </a:lnTo>
                                <a:lnTo>
                                  <a:pt x="12" y="28"/>
                                </a:lnTo>
                                <a:lnTo>
                                  <a:pt x="4" y="26"/>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43" name="Freeform 330"/>
                          <p:cNvSpPr>
                            <a:spLocks/>
                          </p:cNvSpPr>
                          <p:nvPr/>
                        </p:nvSpPr>
                        <p:spPr bwMode="auto">
                          <a:xfrm>
                            <a:off x="5215" y="2316"/>
                            <a:ext cx="9" cy="7"/>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5">
                                <a:moveTo>
                                  <a:pt x="0" y="0"/>
                                </a:moveTo>
                                <a:lnTo>
                                  <a:pt x="0" y="5"/>
                                </a:lnTo>
                                <a:lnTo>
                                  <a:pt x="12" y="7"/>
                                </a:lnTo>
                                <a:lnTo>
                                  <a:pt x="22" y="16"/>
                                </a:lnTo>
                                <a:lnTo>
                                  <a:pt x="28" y="23"/>
                                </a:lnTo>
                                <a:lnTo>
                                  <a:pt x="34" y="31"/>
                                </a:lnTo>
                                <a:lnTo>
                                  <a:pt x="42" y="35"/>
                                </a:lnTo>
                                <a:lnTo>
                                  <a:pt x="51" y="33"/>
                                </a:lnTo>
                                <a:lnTo>
                                  <a:pt x="53" y="25"/>
                                </a:lnTo>
                                <a:lnTo>
                                  <a:pt x="49" y="18"/>
                                </a:lnTo>
                                <a:lnTo>
                                  <a:pt x="39" y="12"/>
                                </a:lnTo>
                                <a:lnTo>
                                  <a:pt x="33" y="7"/>
                                </a:lnTo>
                                <a:lnTo>
                                  <a:pt x="22" y="4"/>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30" name="Freeform 331"/>
                        <p:cNvSpPr>
                          <a:spLocks/>
                        </p:cNvSpPr>
                        <p:nvPr/>
                      </p:nvSpPr>
                      <p:spPr bwMode="auto">
                        <a:xfrm>
                          <a:off x="5234" y="2325"/>
                          <a:ext cx="12" cy="5"/>
                        </a:xfrm>
                        <a:custGeom>
                          <a:avLst/>
                          <a:gdLst>
                            <a:gd name="T0" fmla="*/ 0 w 75"/>
                            <a:gd name="T1" fmla="*/ 0 h 26"/>
                            <a:gd name="T2" fmla="*/ 0 w 75"/>
                            <a:gd name="T3" fmla="*/ 0 h 26"/>
                            <a:gd name="T4" fmla="*/ 0 w 75"/>
                            <a:gd name="T5" fmla="*/ 0 h 26"/>
                            <a:gd name="T6" fmla="*/ 0 w 75"/>
                            <a:gd name="T7" fmla="*/ 0 h 26"/>
                            <a:gd name="T8" fmla="*/ 0 w 75"/>
                            <a:gd name="T9" fmla="*/ 0 h 26"/>
                            <a:gd name="T10" fmla="*/ 0 w 75"/>
                            <a:gd name="T11" fmla="*/ 0 h 26"/>
                            <a:gd name="T12" fmla="*/ 0 w 75"/>
                            <a:gd name="T13" fmla="*/ 0 h 26"/>
                            <a:gd name="T14" fmla="*/ 0 w 75"/>
                            <a:gd name="T15" fmla="*/ 0 h 26"/>
                            <a:gd name="T16" fmla="*/ 0 w 75"/>
                            <a:gd name="T17" fmla="*/ 0 h 26"/>
                            <a:gd name="T18" fmla="*/ 0 w 75"/>
                            <a:gd name="T19" fmla="*/ 0 h 26"/>
                            <a:gd name="T20" fmla="*/ 0 w 75"/>
                            <a:gd name="T21" fmla="*/ 0 h 26"/>
                            <a:gd name="T22" fmla="*/ 0 w 75"/>
                            <a:gd name="T23" fmla="*/ 0 h 26"/>
                            <a:gd name="T24" fmla="*/ 0 w 75"/>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6">
                              <a:moveTo>
                                <a:pt x="0" y="8"/>
                              </a:moveTo>
                              <a:lnTo>
                                <a:pt x="3" y="18"/>
                              </a:lnTo>
                              <a:lnTo>
                                <a:pt x="5" y="21"/>
                              </a:lnTo>
                              <a:lnTo>
                                <a:pt x="8" y="24"/>
                              </a:lnTo>
                              <a:lnTo>
                                <a:pt x="20" y="26"/>
                              </a:lnTo>
                              <a:lnTo>
                                <a:pt x="34" y="26"/>
                              </a:lnTo>
                              <a:lnTo>
                                <a:pt x="45" y="24"/>
                              </a:lnTo>
                              <a:lnTo>
                                <a:pt x="57" y="19"/>
                              </a:lnTo>
                              <a:lnTo>
                                <a:pt x="75" y="8"/>
                              </a:lnTo>
                              <a:lnTo>
                                <a:pt x="48" y="5"/>
                              </a:lnTo>
                              <a:lnTo>
                                <a:pt x="25" y="2"/>
                              </a:lnTo>
                              <a:lnTo>
                                <a:pt x="12" y="0"/>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31" name="Freeform 332"/>
                        <p:cNvSpPr>
                          <a:spLocks/>
                        </p:cNvSpPr>
                        <p:nvPr/>
                      </p:nvSpPr>
                      <p:spPr bwMode="auto">
                        <a:xfrm>
                          <a:off x="5218" y="2326"/>
                          <a:ext cx="4" cy="5"/>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5">
                              <a:moveTo>
                                <a:pt x="1" y="0"/>
                              </a:moveTo>
                              <a:lnTo>
                                <a:pt x="18" y="3"/>
                              </a:lnTo>
                              <a:lnTo>
                                <a:pt x="21" y="13"/>
                              </a:lnTo>
                              <a:lnTo>
                                <a:pt x="23" y="25"/>
                              </a:lnTo>
                              <a:lnTo>
                                <a:pt x="8" y="23"/>
                              </a:lnTo>
                              <a:lnTo>
                                <a:pt x="0" y="2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32" name="Group 333"/>
                        <p:cNvGrpSpPr>
                          <a:grpSpLocks/>
                        </p:cNvGrpSpPr>
                        <p:nvPr/>
                      </p:nvGrpSpPr>
                      <p:grpSpPr bwMode="auto">
                        <a:xfrm>
                          <a:off x="5234" y="2325"/>
                          <a:ext cx="9" cy="7"/>
                          <a:chOff x="5234" y="2325"/>
                          <a:chExt cx="9" cy="7"/>
                        </a:xfrm>
                      </p:grpSpPr>
                      <p:sp>
                        <p:nvSpPr>
                          <p:cNvPr id="188440" name="Oval 334"/>
                          <p:cNvSpPr>
                            <a:spLocks noChangeArrowheads="1"/>
                          </p:cNvSpPr>
                          <p:nvPr/>
                        </p:nvSpPr>
                        <p:spPr bwMode="auto">
                          <a:xfrm>
                            <a:off x="5234" y="2325"/>
                            <a:ext cx="9"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41" name="Oval 335"/>
                          <p:cNvSpPr>
                            <a:spLocks noChangeArrowheads="1"/>
                          </p:cNvSpPr>
                          <p:nvPr/>
                        </p:nvSpPr>
                        <p:spPr bwMode="auto">
                          <a:xfrm>
                            <a:off x="5236" y="2326"/>
                            <a:ext cx="4"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33" name="Oval 336"/>
                        <p:cNvSpPr>
                          <a:spLocks noChangeArrowheads="1"/>
                        </p:cNvSpPr>
                        <p:nvPr/>
                      </p:nvSpPr>
                      <p:spPr bwMode="auto">
                        <a:xfrm>
                          <a:off x="5235" y="2326"/>
                          <a:ext cx="3"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34" name="Group 337"/>
                        <p:cNvGrpSpPr>
                          <a:grpSpLocks/>
                        </p:cNvGrpSpPr>
                        <p:nvPr/>
                      </p:nvGrpSpPr>
                      <p:grpSpPr bwMode="auto">
                        <a:xfrm>
                          <a:off x="5217" y="2326"/>
                          <a:ext cx="5" cy="7"/>
                          <a:chOff x="5217" y="2326"/>
                          <a:chExt cx="5" cy="7"/>
                        </a:xfrm>
                      </p:grpSpPr>
                      <p:sp>
                        <p:nvSpPr>
                          <p:cNvPr id="188438" name="Oval 338"/>
                          <p:cNvSpPr>
                            <a:spLocks noChangeArrowheads="1"/>
                          </p:cNvSpPr>
                          <p:nvPr/>
                        </p:nvSpPr>
                        <p:spPr bwMode="auto">
                          <a:xfrm>
                            <a:off x="5217" y="2326"/>
                            <a:ext cx="5"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39" name="Oval 339"/>
                          <p:cNvSpPr>
                            <a:spLocks noChangeArrowheads="1"/>
                          </p:cNvSpPr>
                          <p:nvPr/>
                        </p:nvSpPr>
                        <p:spPr bwMode="auto">
                          <a:xfrm>
                            <a:off x="5217" y="2326"/>
                            <a:ext cx="4" cy="6"/>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35" name="Oval 340"/>
                        <p:cNvSpPr>
                          <a:spLocks noChangeArrowheads="1"/>
                        </p:cNvSpPr>
                        <p:nvPr/>
                      </p:nvSpPr>
                      <p:spPr bwMode="auto">
                        <a:xfrm>
                          <a:off x="5217" y="2327"/>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36" name="Freeform 341"/>
                        <p:cNvSpPr>
                          <a:spLocks/>
                        </p:cNvSpPr>
                        <p:nvPr/>
                      </p:nvSpPr>
                      <p:spPr bwMode="auto">
                        <a:xfrm>
                          <a:off x="5231" y="2324"/>
                          <a:ext cx="18" cy="5"/>
                        </a:xfrm>
                        <a:custGeom>
                          <a:avLst/>
                          <a:gdLst>
                            <a:gd name="T0" fmla="*/ 0 w 106"/>
                            <a:gd name="T1" fmla="*/ 0 h 24"/>
                            <a:gd name="T2" fmla="*/ 0 w 106"/>
                            <a:gd name="T3" fmla="*/ 0 h 24"/>
                            <a:gd name="T4" fmla="*/ 0 w 106"/>
                            <a:gd name="T5" fmla="*/ 0 h 24"/>
                            <a:gd name="T6" fmla="*/ 0 w 106"/>
                            <a:gd name="T7" fmla="*/ 0 h 24"/>
                            <a:gd name="T8" fmla="*/ 0 w 106"/>
                            <a:gd name="T9" fmla="*/ 0 h 24"/>
                            <a:gd name="T10" fmla="*/ 0 w 106"/>
                            <a:gd name="T11" fmla="*/ 0 h 24"/>
                            <a:gd name="T12" fmla="*/ 0 w 106"/>
                            <a:gd name="T13" fmla="*/ 0 h 24"/>
                            <a:gd name="T14" fmla="*/ 0 w 106"/>
                            <a:gd name="T15" fmla="*/ 0 h 24"/>
                            <a:gd name="T16" fmla="*/ 0 w 106"/>
                            <a:gd name="T17" fmla="*/ 0 h 24"/>
                            <a:gd name="T18" fmla="*/ 0 w 106"/>
                            <a:gd name="T19" fmla="*/ 0 h 24"/>
                            <a:gd name="T20" fmla="*/ 0 w 106"/>
                            <a:gd name="T21" fmla="*/ 0 h 24"/>
                            <a:gd name="T22" fmla="*/ 0 w 106"/>
                            <a:gd name="T23" fmla="*/ 0 h 24"/>
                            <a:gd name="T24" fmla="*/ 0 w 106"/>
                            <a:gd name="T25" fmla="*/ 0 h 24"/>
                            <a:gd name="T26" fmla="*/ 0 w 106"/>
                            <a:gd name="T27" fmla="*/ 0 h 24"/>
                            <a:gd name="T28" fmla="*/ 0 w 106"/>
                            <a:gd name="T29" fmla="*/ 0 h 24"/>
                            <a:gd name="T30" fmla="*/ 0 w 106"/>
                            <a:gd name="T31" fmla="*/ 0 h 24"/>
                            <a:gd name="T32" fmla="*/ 0 w 106"/>
                            <a:gd name="T33" fmla="*/ 0 h 24"/>
                            <a:gd name="T34" fmla="*/ 0 w 106"/>
                            <a:gd name="T35" fmla="*/ 0 h 24"/>
                            <a:gd name="T36" fmla="*/ 0 w 106"/>
                            <a:gd name="T37" fmla="*/ 0 h 24"/>
                            <a:gd name="T38" fmla="*/ 0 w 106"/>
                            <a:gd name="T39" fmla="*/ 0 h 24"/>
                            <a:gd name="T40" fmla="*/ 0 w 106"/>
                            <a:gd name="T41" fmla="*/ 0 h 24"/>
                            <a:gd name="T42" fmla="*/ 0 w 106"/>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24">
                              <a:moveTo>
                                <a:pt x="0" y="1"/>
                              </a:moveTo>
                              <a:lnTo>
                                <a:pt x="14" y="8"/>
                              </a:lnTo>
                              <a:lnTo>
                                <a:pt x="23" y="3"/>
                              </a:lnTo>
                              <a:lnTo>
                                <a:pt x="31" y="0"/>
                              </a:lnTo>
                              <a:lnTo>
                                <a:pt x="40" y="0"/>
                              </a:lnTo>
                              <a:lnTo>
                                <a:pt x="51" y="3"/>
                              </a:lnTo>
                              <a:lnTo>
                                <a:pt x="68" y="8"/>
                              </a:lnTo>
                              <a:lnTo>
                                <a:pt x="85" y="8"/>
                              </a:lnTo>
                              <a:lnTo>
                                <a:pt x="106" y="5"/>
                              </a:lnTo>
                              <a:lnTo>
                                <a:pt x="92" y="16"/>
                              </a:lnTo>
                              <a:lnTo>
                                <a:pt x="74" y="24"/>
                              </a:lnTo>
                              <a:lnTo>
                                <a:pt x="87" y="15"/>
                              </a:lnTo>
                              <a:lnTo>
                                <a:pt x="73" y="13"/>
                              </a:lnTo>
                              <a:lnTo>
                                <a:pt x="62" y="12"/>
                              </a:lnTo>
                              <a:lnTo>
                                <a:pt x="50" y="10"/>
                              </a:lnTo>
                              <a:lnTo>
                                <a:pt x="41" y="10"/>
                              </a:lnTo>
                              <a:lnTo>
                                <a:pt x="30" y="8"/>
                              </a:lnTo>
                              <a:lnTo>
                                <a:pt x="25" y="8"/>
                              </a:lnTo>
                              <a:lnTo>
                                <a:pt x="19" y="12"/>
                              </a:lnTo>
                              <a:lnTo>
                                <a:pt x="14" y="13"/>
                              </a:lnTo>
                              <a:lnTo>
                                <a:pt x="11" y="13"/>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37" name="Freeform 342"/>
                        <p:cNvSpPr>
                          <a:spLocks/>
                        </p:cNvSpPr>
                        <p:nvPr/>
                      </p:nvSpPr>
                      <p:spPr bwMode="auto">
                        <a:xfrm>
                          <a:off x="5214" y="2325"/>
                          <a:ext cx="7" cy="4"/>
                        </a:xfrm>
                        <a:custGeom>
                          <a:avLst/>
                          <a:gdLst>
                            <a:gd name="T0" fmla="*/ 0 w 48"/>
                            <a:gd name="T1" fmla="*/ 0 h 21"/>
                            <a:gd name="T2" fmla="*/ 0 w 48"/>
                            <a:gd name="T3" fmla="*/ 0 h 21"/>
                            <a:gd name="T4" fmla="*/ 0 w 48"/>
                            <a:gd name="T5" fmla="*/ 0 h 21"/>
                            <a:gd name="T6" fmla="*/ 0 w 48"/>
                            <a:gd name="T7" fmla="*/ 0 h 21"/>
                            <a:gd name="T8" fmla="*/ 0 w 48"/>
                            <a:gd name="T9" fmla="*/ 0 h 21"/>
                            <a:gd name="T10" fmla="*/ 0 w 48"/>
                            <a:gd name="T11" fmla="*/ 0 h 21"/>
                            <a:gd name="T12" fmla="*/ 0 w 48"/>
                            <a:gd name="T13" fmla="*/ 0 h 21"/>
                            <a:gd name="T14" fmla="*/ 0 w 48"/>
                            <a:gd name="T15" fmla="*/ 0 h 21"/>
                            <a:gd name="T16" fmla="*/ 0 w 48"/>
                            <a:gd name="T17" fmla="*/ 0 h 21"/>
                            <a:gd name="T18" fmla="*/ 0 w 48"/>
                            <a:gd name="T19" fmla="*/ 0 h 21"/>
                            <a:gd name="T20" fmla="*/ 0 w 48"/>
                            <a:gd name="T21" fmla="*/ 0 h 21"/>
                            <a:gd name="T22" fmla="*/ 0 w 48"/>
                            <a:gd name="T23" fmla="*/ 0 h 21"/>
                            <a:gd name="T24" fmla="*/ 0 w 48"/>
                            <a:gd name="T25" fmla="*/ 0 h 21"/>
                            <a:gd name="T26" fmla="*/ 0 w 48"/>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21">
                              <a:moveTo>
                                <a:pt x="0" y="0"/>
                              </a:moveTo>
                              <a:lnTo>
                                <a:pt x="6" y="8"/>
                              </a:lnTo>
                              <a:lnTo>
                                <a:pt x="16" y="6"/>
                              </a:lnTo>
                              <a:lnTo>
                                <a:pt x="24" y="6"/>
                              </a:lnTo>
                              <a:lnTo>
                                <a:pt x="29" y="6"/>
                              </a:lnTo>
                              <a:lnTo>
                                <a:pt x="37" y="6"/>
                              </a:lnTo>
                              <a:lnTo>
                                <a:pt x="43" y="10"/>
                              </a:lnTo>
                              <a:lnTo>
                                <a:pt x="47" y="13"/>
                              </a:lnTo>
                              <a:lnTo>
                                <a:pt x="48" y="21"/>
                              </a:lnTo>
                              <a:lnTo>
                                <a:pt x="46" y="14"/>
                              </a:lnTo>
                              <a:lnTo>
                                <a:pt x="41" y="11"/>
                              </a:lnTo>
                              <a:lnTo>
                                <a:pt x="28" y="10"/>
                              </a:lnTo>
                              <a:lnTo>
                                <a:pt x="14" y="1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188419" name="Group 343"/>
                      <p:cNvGrpSpPr>
                        <a:grpSpLocks/>
                      </p:cNvGrpSpPr>
                      <p:nvPr/>
                    </p:nvGrpSpPr>
                    <p:grpSpPr bwMode="auto">
                      <a:xfrm>
                        <a:off x="5223" y="2358"/>
                        <a:ext cx="18" cy="11"/>
                        <a:chOff x="5223" y="2358"/>
                        <a:chExt cx="18" cy="11"/>
                      </a:xfrm>
                    </p:grpSpPr>
                    <p:grpSp>
                      <p:nvGrpSpPr>
                        <p:cNvPr id="188420" name="Group 344"/>
                        <p:cNvGrpSpPr>
                          <a:grpSpLocks/>
                        </p:cNvGrpSpPr>
                        <p:nvPr/>
                      </p:nvGrpSpPr>
                      <p:grpSpPr bwMode="auto">
                        <a:xfrm>
                          <a:off x="5223" y="2358"/>
                          <a:ext cx="18" cy="11"/>
                          <a:chOff x="5223" y="2358"/>
                          <a:chExt cx="18" cy="11"/>
                        </a:xfrm>
                      </p:grpSpPr>
                      <p:sp>
                        <p:nvSpPr>
                          <p:cNvPr id="188422" name="Freeform 345"/>
                          <p:cNvSpPr>
                            <a:spLocks/>
                          </p:cNvSpPr>
                          <p:nvPr/>
                        </p:nvSpPr>
                        <p:spPr bwMode="auto">
                          <a:xfrm>
                            <a:off x="5223" y="2358"/>
                            <a:ext cx="18" cy="11"/>
                          </a:xfrm>
                          <a:custGeom>
                            <a:avLst/>
                            <a:gdLst>
                              <a:gd name="T0" fmla="*/ 0 w 107"/>
                              <a:gd name="T1" fmla="*/ 0 h 58"/>
                              <a:gd name="T2" fmla="*/ 0 w 107"/>
                              <a:gd name="T3" fmla="*/ 0 h 58"/>
                              <a:gd name="T4" fmla="*/ 0 w 107"/>
                              <a:gd name="T5" fmla="*/ 0 h 58"/>
                              <a:gd name="T6" fmla="*/ 0 w 107"/>
                              <a:gd name="T7" fmla="*/ 0 h 58"/>
                              <a:gd name="T8" fmla="*/ 0 w 107"/>
                              <a:gd name="T9" fmla="*/ 0 h 58"/>
                              <a:gd name="T10" fmla="*/ 0 w 107"/>
                              <a:gd name="T11" fmla="*/ 0 h 58"/>
                              <a:gd name="T12" fmla="*/ 0 w 107"/>
                              <a:gd name="T13" fmla="*/ 0 h 58"/>
                              <a:gd name="T14" fmla="*/ 0 w 107"/>
                              <a:gd name="T15" fmla="*/ 0 h 58"/>
                              <a:gd name="T16" fmla="*/ 0 w 107"/>
                              <a:gd name="T17" fmla="*/ 0 h 58"/>
                              <a:gd name="T18" fmla="*/ 0 w 107"/>
                              <a:gd name="T19" fmla="*/ 0 h 58"/>
                              <a:gd name="T20" fmla="*/ 0 w 107"/>
                              <a:gd name="T21" fmla="*/ 0 h 58"/>
                              <a:gd name="T22" fmla="*/ 0 w 107"/>
                              <a:gd name="T23" fmla="*/ 0 h 58"/>
                              <a:gd name="T24" fmla="*/ 0 w 107"/>
                              <a:gd name="T25" fmla="*/ 0 h 58"/>
                              <a:gd name="T26" fmla="*/ 0 w 107"/>
                              <a:gd name="T27" fmla="*/ 0 h 58"/>
                              <a:gd name="T28" fmla="*/ 0 w 107"/>
                              <a:gd name="T29" fmla="*/ 0 h 58"/>
                              <a:gd name="T30" fmla="*/ 0 w 107"/>
                              <a:gd name="T31" fmla="*/ 0 h 58"/>
                              <a:gd name="T32" fmla="*/ 0 w 107"/>
                              <a:gd name="T33" fmla="*/ 0 h 58"/>
                              <a:gd name="T34" fmla="*/ 0 w 107"/>
                              <a:gd name="T35" fmla="*/ 0 h 58"/>
                              <a:gd name="T36" fmla="*/ 0 w 107"/>
                              <a:gd name="T37" fmla="*/ 0 h 58"/>
                              <a:gd name="T38" fmla="*/ 0 w 107"/>
                              <a:gd name="T39" fmla="*/ 0 h 58"/>
                              <a:gd name="T40" fmla="*/ 0 w 107"/>
                              <a:gd name="T41" fmla="*/ 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7" h="58">
                                <a:moveTo>
                                  <a:pt x="11" y="23"/>
                                </a:moveTo>
                                <a:lnTo>
                                  <a:pt x="5" y="16"/>
                                </a:lnTo>
                                <a:lnTo>
                                  <a:pt x="1" y="9"/>
                                </a:lnTo>
                                <a:lnTo>
                                  <a:pt x="0" y="5"/>
                                </a:lnTo>
                                <a:lnTo>
                                  <a:pt x="5" y="1"/>
                                </a:lnTo>
                                <a:lnTo>
                                  <a:pt x="13" y="0"/>
                                </a:lnTo>
                                <a:lnTo>
                                  <a:pt x="25" y="6"/>
                                </a:lnTo>
                                <a:lnTo>
                                  <a:pt x="36" y="0"/>
                                </a:lnTo>
                                <a:lnTo>
                                  <a:pt x="48" y="3"/>
                                </a:lnTo>
                                <a:lnTo>
                                  <a:pt x="61" y="6"/>
                                </a:lnTo>
                                <a:lnTo>
                                  <a:pt x="75" y="7"/>
                                </a:lnTo>
                                <a:lnTo>
                                  <a:pt x="107" y="9"/>
                                </a:lnTo>
                                <a:lnTo>
                                  <a:pt x="88" y="27"/>
                                </a:lnTo>
                                <a:lnTo>
                                  <a:pt x="78" y="35"/>
                                </a:lnTo>
                                <a:lnTo>
                                  <a:pt x="68" y="44"/>
                                </a:lnTo>
                                <a:lnTo>
                                  <a:pt x="58" y="52"/>
                                </a:lnTo>
                                <a:lnTo>
                                  <a:pt x="43" y="58"/>
                                </a:lnTo>
                                <a:lnTo>
                                  <a:pt x="30" y="58"/>
                                </a:lnTo>
                                <a:lnTo>
                                  <a:pt x="18" y="53"/>
                                </a:lnTo>
                                <a:lnTo>
                                  <a:pt x="13" y="44"/>
                                </a:lnTo>
                                <a:lnTo>
                                  <a:pt x="11" y="23"/>
                                </a:lnTo>
                                <a:close/>
                              </a:path>
                            </a:pathLst>
                          </a:custGeom>
                          <a:solidFill>
                            <a:srgbClr val="7F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188423" name="Group 346"/>
                          <p:cNvGrpSpPr>
                            <a:grpSpLocks/>
                          </p:cNvGrpSpPr>
                          <p:nvPr/>
                        </p:nvGrpSpPr>
                        <p:grpSpPr bwMode="auto">
                          <a:xfrm>
                            <a:off x="5223" y="2358"/>
                            <a:ext cx="18" cy="11"/>
                            <a:chOff x="5223" y="2358"/>
                            <a:chExt cx="18" cy="11"/>
                          </a:xfrm>
                        </p:grpSpPr>
                        <p:grpSp>
                          <p:nvGrpSpPr>
                            <p:cNvPr id="188425" name="Group 347"/>
                            <p:cNvGrpSpPr>
                              <a:grpSpLocks/>
                            </p:cNvGrpSpPr>
                            <p:nvPr/>
                          </p:nvGrpSpPr>
                          <p:grpSpPr bwMode="auto">
                            <a:xfrm>
                              <a:off x="5223" y="2358"/>
                              <a:ext cx="18" cy="5"/>
                              <a:chOff x="5223" y="2358"/>
                              <a:chExt cx="18" cy="5"/>
                            </a:xfrm>
                          </p:grpSpPr>
                          <p:sp>
                            <p:nvSpPr>
                              <p:cNvPr id="188427" name="Freeform 348"/>
                              <p:cNvSpPr>
                                <a:spLocks/>
                              </p:cNvSpPr>
                              <p:nvPr/>
                            </p:nvSpPr>
                            <p:spPr bwMode="auto">
                              <a:xfrm>
                                <a:off x="5225" y="2360"/>
                                <a:ext cx="12" cy="3"/>
                              </a:xfrm>
                              <a:custGeom>
                                <a:avLst/>
                                <a:gdLst>
                                  <a:gd name="T0" fmla="*/ 0 w 77"/>
                                  <a:gd name="T1" fmla="*/ 0 h 17"/>
                                  <a:gd name="T2" fmla="*/ 0 w 77"/>
                                  <a:gd name="T3" fmla="*/ 0 h 17"/>
                                  <a:gd name="T4" fmla="*/ 0 w 77"/>
                                  <a:gd name="T5" fmla="*/ 0 h 17"/>
                                  <a:gd name="T6" fmla="*/ 0 w 77"/>
                                  <a:gd name="T7" fmla="*/ 0 h 17"/>
                                  <a:gd name="T8" fmla="*/ 0 w 77"/>
                                  <a:gd name="T9" fmla="*/ 0 h 17"/>
                                  <a:gd name="T10" fmla="*/ 0 w 77"/>
                                  <a:gd name="T11" fmla="*/ 0 h 17"/>
                                  <a:gd name="T12" fmla="*/ 0 w 77"/>
                                  <a:gd name="T13" fmla="*/ 0 h 17"/>
                                  <a:gd name="T14" fmla="*/ 0 w 77"/>
                                  <a:gd name="T15" fmla="*/ 0 h 17"/>
                                  <a:gd name="T16" fmla="*/ 0 w 77"/>
                                  <a:gd name="T17" fmla="*/ 0 h 17"/>
                                  <a:gd name="T18" fmla="*/ 0 w 77"/>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 h="17">
                                    <a:moveTo>
                                      <a:pt x="0" y="1"/>
                                    </a:moveTo>
                                    <a:lnTo>
                                      <a:pt x="7" y="10"/>
                                    </a:lnTo>
                                    <a:lnTo>
                                      <a:pt x="14" y="15"/>
                                    </a:lnTo>
                                    <a:lnTo>
                                      <a:pt x="25" y="17"/>
                                    </a:lnTo>
                                    <a:lnTo>
                                      <a:pt x="36" y="17"/>
                                    </a:lnTo>
                                    <a:lnTo>
                                      <a:pt x="44" y="17"/>
                                    </a:lnTo>
                                    <a:lnTo>
                                      <a:pt x="63" y="13"/>
                                    </a:lnTo>
                                    <a:lnTo>
                                      <a:pt x="77" y="7"/>
                                    </a:lnTo>
                                    <a:lnTo>
                                      <a:pt x="45" y="0"/>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28" name="Freeform 349"/>
                              <p:cNvSpPr>
                                <a:spLocks/>
                              </p:cNvSpPr>
                              <p:nvPr/>
                            </p:nvSpPr>
                            <p:spPr bwMode="auto">
                              <a:xfrm>
                                <a:off x="5223" y="2358"/>
                                <a:ext cx="18" cy="5"/>
                              </a:xfrm>
                              <a:custGeom>
                                <a:avLst/>
                                <a:gdLst>
                                  <a:gd name="T0" fmla="*/ 0 w 107"/>
                                  <a:gd name="T1" fmla="*/ 0 h 24"/>
                                  <a:gd name="T2" fmla="*/ 0 w 107"/>
                                  <a:gd name="T3" fmla="*/ 0 h 24"/>
                                  <a:gd name="T4" fmla="*/ 0 w 107"/>
                                  <a:gd name="T5" fmla="*/ 0 h 24"/>
                                  <a:gd name="T6" fmla="*/ 0 w 107"/>
                                  <a:gd name="T7" fmla="*/ 0 h 24"/>
                                  <a:gd name="T8" fmla="*/ 0 w 107"/>
                                  <a:gd name="T9" fmla="*/ 0 h 24"/>
                                  <a:gd name="T10" fmla="*/ 0 w 107"/>
                                  <a:gd name="T11" fmla="*/ 0 h 24"/>
                                  <a:gd name="T12" fmla="*/ 0 w 107"/>
                                  <a:gd name="T13" fmla="*/ 0 h 24"/>
                                  <a:gd name="T14" fmla="*/ 0 w 107"/>
                                  <a:gd name="T15" fmla="*/ 0 h 24"/>
                                  <a:gd name="T16" fmla="*/ 0 w 107"/>
                                  <a:gd name="T17" fmla="*/ 0 h 24"/>
                                  <a:gd name="T18" fmla="*/ 0 w 107"/>
                                  <a:gd name="T19" fmla="*/ 0 h 24"/>
                                  <a:gd name="T20" fmla="*/ 0 w 107"/>
                                  <a:gd name="T21" fmla="*/ 0 h 24"/>
                                  <a:gd name="T22" fmla="*/ 0 w 107"/>
                                  <a:gd name="T23" fmla="*/ 0 h 24"/>
                                  <a:gd name="T24" fmla="*/ 0 w 107"/>
                                  <a:gd name="T25" fmla="*/ 0 h 24"/>
                                  <a:gd name="T26" fmla="*/ 0 w 107"/>
                                  <a:gd name="T27" fmla="*/ 0 h 24"/>
                                  <a:gd name="T28" fmla="*/ 0 w 107"/>
                                  <a:gd name="T29" fmla="*/ 0 h 24"/>
                                  <a:gd name="T30" fmla="*/ 0 w 107"/>
                                  <a:gd name="T31" fmla="*/ 0 h 24"/>
                                  <a:gd name="T32" fmla="*/ 0 w 107"/>
                                  <a:gd name="T33" fmla="*/ 0 h 24"/>
                                  <a:gd name="T34" fmla="*/ 0 w 107"/>
                                  <a:gd name="T35" fmla="*/ 0 h 24"/>
                                  <a:gd name="T36" fmla="*/ 0 w 107"/>
                                  <a:gd name="T37" fmla="*/ 0 h 24"/>
                                  <a:gd name="T38" fmla="*/ 0 w 107"/>
                                  <a:gd name="T39" fmla="*/ 0 h 24"/>
                                  <a:gd name="T40" fmla="*/ 0 w 107"/>
                                  <a:gd name="T41" fmla="*/ 0 h 24"/>
                                  <a:gd name="T42" fmla="*/ 0 w 107"/>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7" h="24">
                                    <a:moveTo>
                                      <a:pt x="10" y="24"/>
                                    </a:moveTo>
                                    <a:lnTo>
                                      <a:pt x="4" y="16"/>
                                    </a:lnTo>
                                    <a:lnTo>
                                      <a:pt x="1" y="11"/>
                                    </a:lnTo>
                                    <a:lnTo>
                                      <a:pt x="0" y="5"/>
                                    </a:lnTo>
                                    <a:lnTo>
                                      <a:pt x="4" y="1"/>
                                    </a:lnTo>
                                    <a:lnTo>
                                      <a:pt x="13" y="0"/>
                                    </a:lnTo>
                                    <a:lnTo>
                                      <a:pt x="25" y="7"/>
                                    </a:lnTo>
                                    <a:lnTo>
                                      <a:pt x="36" y="0"/>
                                    </a:lnTo>
                                    <a:lnTo>
                                      <a:pt x="47" y="3"/>
                                    </a:lnTo>
                                    <a:lnTo>
                                      <a:pt x="61" y="7"/>
                                    </a:lnTo>
                                    <a:lnTo>
                                      <a:pt x="75" y="8"/>
                                    </a:lnTo>
                                    <a:lnTo>
                                      <a:pt x="107" y="11"/>
                                    </a:lnTo>
                                    <a:lnTo>
                                      <a:pt x="98" y="16"/>
                                    </a:lnTo>
                                    <a:lnTo>
                                      <a:pt x="88" y="21"/>
                                    </a:lnTo>
                                    <a:lnTo>
                                      <a:pt x="77" y="21"/>
                                    </a:lnTo>
                                    <a:lnTo>
                                      <a:pt x="68" y="22"/>
                                    </a:lnTo>
                                    <a:lnTo>
                                      <a:pt x="55" y="19"/>
                                    </a:lnTo>
                                    <a:lnTo>
                                      <a:pt x="41" y="16"/>
                                    </a:lnTo>
                                    <a:lnTo>
                                      <a:pt x="33" y="21"/>
                                    </a:lnTo>
                                    <a:lnTo>
                                      <a:pt x="22" y="16"/>
                                    </a:lnTo>
                                    <a:lnTo>
                                      <a:pt x="12" y="13"/>
                                    </a:lnTo>
                                    <a:lnTo>
                                      <a:pt x="10" y="2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26" name="Freeform 350"/>
                            <p:cNvSpPr>
                              <a:spLocks/>
                            </p:cNvSpPr>
                            <p:nvPr/>
                          </p:nvSpPr>
                          <p:spPr bwMode="auto">
                            <a:xfrm>
                              <a:off x="5225" y="2360"/>
                              <a:ext cx="16" cy="9"/>
                            </a:xfrm>
                            <a:custGeom>
                              <a:avLst/>
                              <a:gdLst>
                                <a:gd name="T0" fmla="*/ 0 w 96"/>
                                <a:gd name="T1" fmla="*/ 0 h 49"/>
                                <a:gd name="T2" fmla="*/ 0 w 96"/>
                                <a:gd name="T3" fmla="*/ 0 h 49"/>
                                <a:gd name="T4" fmla="*/ 0 w 96"/>
                                <a:gd name="T5" fmla="*/ 0 h 49"/>
                                <a:gd name="T6" fmla="*/ 0 w 96"/>
                                <a:gd name="T7" fmla="*/ 0 h 49"/>
                                <a:gd name="T8" fmla="*/ 0 w 96"/>
                                <a:gd name="T9" fmla="*/ 0 h 49"/>
                                <a:gd name="T10" fmla="*/ 0 w 96"/>
                                <a:gd name="T11" fmla="*/ 0 h 49"/>
                                <a:gd name="T12" fmla="*/ 0 w 96"/>
                                <a:gd name="T13" fmla="*/ 0 h 49"/>
                                <a:gd name="T14" fmla="*/ 0 w 96"/>
                                <a:gd name="T15" fmla="*/ 0 h 49"/>
                                <a:gd name="T16" fmla="*/ 0 w 96"/>
                                <a:gd name="T17" fmla="*/ 0 h 49"/>
                                <a:gd name="T18" fmla="*/ 0 w 96"/>
                                <a:gd name="T19" fmla="*/ 0 h 49"/>
                                <a:gd name="T20" fmla="*/ 0 w 96"/>
                                <a:gd name="T21" fmla="*/ 0 h 49"/>
                                <a:gd name="T22" fmla="*/ 0 w 96"/>
                                <a:gd name="T23" fmla="*/ 0 h 49"/>
                                <a:gd name="T24" fmla="*/ 0 w 96"/>
                                <a:gd name="T25" fmla="*/ 0 h 49"/>
                                <a:gd name="T26" fmla="*/ 0 w 96"/>
                                <a:gd name="T27" fmla="*/ 0 h 49"/>
                                <a:gd name="T28" fmla="*/ 0 w 96"/>
                                <a:gd name="T29" fmla="*/ 0 h 49"/>
                                <a:gd name="T30" fmla="*/ 0 w 96"/>
                                <a:gd name="T31" fmla="*/ 0 h 49"/>
                                <a:gd name="T32" fmla="*/ 0 w 96"/>
                                <a:gd name="T33" fmla="*/ 0 h 49"/>
                                <a:gd name="T34" fmla="*/ 0 w 96"/>
                                <a:gd name="T35" fmla="*/ 0 h 49"/>
                                <a:gd name="T36" fmla="*/ 0 w 96"/>
                                <a:gd name="T37" fmla="*/ 0 h 49"/>
                                <a:gd name="T38" fmla="*/ 0 w 96"/>
                                <a:gd name="T39" fmla="*/ 0 h 49"/>
                                <a:gd name="T40" fmla="*/ 0 w 96"/>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49">
                                  <a:moveTo>
                                    <a:pt x="0" y="14"/>
                                  </a:moveTo>
                                  <a:lnTo>
                                    <a:pt x="6" y="18"/>
                                  </a:lnTo>
                                  <a:lnTo>
                                    <a:pt x="14" y="22"/>
                                  </a:lnTo>
                                  <a:lnTo>
                                    <a:pt x="22" y="23"/>
                                  </a:lnTo>
                                  <a:lnTo>
                                    <a:pt x="34" y="23"/>
                                  </a:lnTo>
                                  <a:lnTo>
                                    <a:pt x="46" y="22"/>
                                  </a:lnTo>
                                  <a:lnTo>
                                    <a:pt x="57" y="19"/>
                                  </a:lnTo>
                                  <a:lnTo>
                                    <a:pt x="67" y="17"/>
                                  </a:lnTo>
                                  <a:lnTo>
                                    <a:pt x="76" y="14"/>
                                  </a:lnTo>
                                  <a:lnTo>
                                    <a:pt x="82" y="8"/>
                                  </a:lnTo>
                                  <a:lnTo>
                                    <a:pt x="88" y="5"/>
                                  </a:lnTo>
                                  <a:lnTo>
                                    <a:pt x="96" y="0"/>
                                  </a:lnTo>
                                  <a:lnTo>
                                    <a:pt x="77" y="18"/>
                                  </a:lnTo>
                                  <a:lnTo>
                                    <a:pt x="67" y="26"/>
                                  </a:lnTo>
                                  <a:lnTo>
                                    <a:pt x="57" y="34"/>
                                  </a:lnTo>
                                  <a:lnTo>
                                    <a:pt x="47" y="43"/>
                                  </a:lnTo>
                                  <a:lnTo>
                                    <a:pt x="32" y="49"/>
                                  </a:lnTo>
                                  <a:lnTo>
                                    <a:pt x="18" y="49"/>
                                  </a:lnTo>
                                  <a:lnTo>
                                    <a:pt x="7" y="44"/>
                                  </a:lnTo>
                                  <a:lnTo>
                                    <a:pt x="2" y="34"/>
                                  </a:lnTo>
                                  <a:lnTo>
                                    <a:pt x="0" y="1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24" name="Freeform 351"/>
                          <p:cNvSpPr>
                            <a:spLocks/>
                          </p:cNvSpPr>
                          <p:nvPr/>
                        </p:nvSpPr>
                        <p:spPr bwMode="auto">
                          <a:xfrm>
                            <a:off x="5226" y="2363"/>
                            <a:ext cx="10" cy="5"/>
                          </a:xfrm>
                          <a:custGeom>
                            <a:avLst/>
                            <a:gdLst>
                              <a:gd name="T0" fmla="*/ 0 w 62"/>
                              <a:gd name="T1" fmla="*/ 0 h 23"/>
                              <a:gd name="T2" fmla="*/ 0 w 62"/>
                              <a:gd name="T3" fmla="*/ 0 h 23"/>
                              <a:gd name="T4" fmla="*/ 0 w 62"/>
                              <a:gd name="T5" fmla="*/ 0 h 23"/>
                              <a:gd name="T6" fmla="*/ 0 w 62"/>
                              <a:gd name="T7" fmla="*/ 0 h 23"/>
                              <a:gd name="T8" fmla="*/ 0 w 62"/>
                              <a:gd name="T9" fmla="*/ 0 h 23"/>
                              <a:gd name="T10" fmla="*/ 0 w 62"/>
                              <a:gd name="T11" fmla="*/ 0 h 23"/>
                              <a:gd name="T12" fmla="*/ 0 w 62"/>
                              <a:gd name="T13" fmla="*/ 0 h 23"/>
                              <a:gd name="T14" fmla="*/ 0 w 62"/>
                              <a:gd name="T15" fmla="*/ 0 h 23"/>
                              <a:gd name="T16" fmla="*/ 0 w 62"/>
                              <a:gd name="T17" fmla="*/ 0 h 23"/>
                              <a:gd name="T18" fmla="*/ 0 w 62"/>
                              <a:gd name="T19" fmla="*/ 0 h 23"/>
                              <a:gd name="T20" fmla="*/ 0 w 62"/>
                              <a:gd name="T21" fmla="*/ 0 h 23"/>
                              <a:gd name="T22" fmla="*/ 0 w 62"/>
                              <a:gd name="T23" fmla="*/ 0 h 23"/>
                              <a:gd name="T24" fmla="*/ 0 w 62"/>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23">
                                <a:moveTo>
                                  <a:pt x="0" y="0"/>
                                </a:moveTo>
                                <a:lnTo>
                                  <a:pt x="9" y="7"/>
                                </a:lnTo>
                                <a:lnTo>
                                  <a:pt x="21" y="8"/>
                                </a:lnTo>
                                <a:lnTo>
                                  <a:pt x="34" y="8"/>
                                </a:lnTo>
                                <a:lnTo>
                                  <a:pt x="52" y="5"/>
                                </a:lnTo>
                                <a:lnTo>
                                  <a:pt x="62" y="0"/>
                                </a:lnTo>
                                <a:lnTo>
                                  <a:pt x="48" y="13"/>
                                </a:lnTo>
                                <a:lnTo>
                                  <a:pt x="38" y="21"/>
                                </a:lnTo>
                                <a:lnTo>
                                  <a:pt x="28" y="23"/>
                                </a:lnTo>
                                <a:lnTo>
                                  <a:pt x="15" y="23"/>
                                </a:lnTo>
                                <a:lnTo>
                                  <a:pt x="6" y="20"/>
                                </a:lnTo>
                                <a:lnTo>
                                  <a:pt x="1" y="13"/>
                                </a:lnTo>
                                <a:lnTo>
                                  <a:pt x="0" y="0"/>
                                </a:lnTo>
                                <a:close/>
                              </a:path>
                            </a:pathLst>
                          </a:custGeom>
                          <a:solidFill>
                            <a:srgbClr val="FF1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188421" name="Oval 352"/>
                        <p:cNvSpPr>
                          <a:spLocks noChangeArrowheads="1"/>
                        </p:cNvSpPr>
                        <p:nvPr/>
                      </p:nvSpPr>
                      <p:spPr bwMode="auto">
                        <a:xfrm>
                          <a:off x="5227" y="2365"/>
                          <a:ext cx="2" cy="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1134" name="Group 353"/>
                    <p:cNvGrpSpPr>
                      <a:grpSpLocks/>
                    </p:cNvGrpSpPr>
                    <p:nvPr/>
                  </p:nvGrpSpPr>
                  <p:grpSpPr bwMode="auto">
                    <a:xfrm>
                      <a:off x="5261" y="2339"/>
                      <a:ext cx="12" cy="20"/>
                      <a:chOff x="5261" y="2339"/>
                      <a:chExt cx="12" cy="20"/>
                    </a:xfrm>
                  </p:grpSpPr>
                  <p:sp>
                    <p:nvSpPr>
                      <p:cNvPr id="91135" name="Freeform 354"/>
                      <p:cNvSpPr>
                        <a:spLocks/>
                      </p:cNvSpPr>
                      <p:nvPr/>
                    </p:nvSpPr>
                    <p:spPr bwMode="auto">
                      <a:xfrm>
                        <a:off x="5261" y="2339"/>
                        <a:ext cx="12" cy="20"/>
                      </a:xfrm>
                      <a:custGeom>
                        <a:avLst/>
                        <a:gdLst>
                          <a:gd name="T0" fmla="*/ 0 w 70"/>
                          <a:gd name="T1" fmla="*/ 0 h 98"/>
                          <a:gd name="T2" fmla="*/ 0 w 70"/>
                          <a:gd name="T3" fmla="*/ 0 h 98"/>
                          <a:gd name="T4" fmla="*/ 0 w 70"/>
                          <a:gd name="T5" fmla="*/ 0 h 98"/>
                          <a:gd name="T6" fmla="*/ 0 w 70"/>
                          <a:gd name="T7" fmla="*/ 0 h 98"/>
                          <a:gd name="T8" fmla="*/ 0 w 70"/>
                          <a:gd name="T9" fmla="*/ 0 h 98"/>
                          <a:gd name="T10" fmla="*/ 0 w 70"/>
                          <a:gd name="T11" fmla="*/ 0 h 98"/>
                          <a:gd name="T12" fmla="*/ 0 w 70"/>
                          <a:gd name="T13" fmla="*/ 0 h 98"/>
                          <a:gd name="T14" fmla="*/ 0 w 70"/>
                          <a:gd name="T15" fmla="*/ 0 h 98"/>
                          <a:gd name="T16" fmla="*/ 0 w 70"/>
                          <a:gd name="T17" fmla="*/ 0 h 98"/>
                          <a:gd name="T18" fmla="*/ 0 w 70"/>
                          <a:gd name="T19" fmla="*/ 0 h 98"/>
                          <a:gd name="T20" fmla="*/ 0 w 70"/>
                          <a:gd name="T21" fmla="*/ 0 h 98"/>
                          <a:gd name="T22" fmla="*/ 0 w 70"/>
                          <a:gd name="T23" fmla="*/ 0 h 98"/>
                          <a:gd name="T24" fmla="*/ 0 w 70"/>
                          <a:gd name="T25" fmla="*/ 0 h 98"/>
                          <a:gd name="T26" fmla="*/ 0 w 70"/>
                          <a:gd name="T27" fmla="*/ 0 h 98"/>
                          <a:gd name="T28" fmla="*/ 0 w 70"/>
                          <a:gd name="T29" fmla="*/ 0 h 98"/>
                          <a:gd name="T30" fmla="*/ 0 w 70"/>
                          <a:gd name="T31" fmla="*/ 0 h 98"/>
                          <a:gd name="T32" fmla="*/ 0 w 70"/>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98">
                            <a:moveTo>
                              <a:pt x="45" y="0"/>
                            </a:moveTo>
                            <a:lnTo>
                              <a:pt x="67" y="8"/>
                            </a:lnTo>
                            <a:lnTo>
                              <a:pt x="70" y="11"/>
                            </a:lnTo>
                            <a:lnTo>
                              <a:pt x="69" y="50"/>
                            </a:lnTo>
                            <a:lnTo>
                              <a:pt x="64" y="71"/>
                            </a:lnTo>
                            <a:lnTo>
                              <a:pt x="57" y="88"/>
                            </a:lnTo>
                            <a:lnTo>
                              <a:pt x="48" y="95"/>
                            </a:lnTo>
                            <a:lnTo>
                              <a:pt x="36" y="98"/>
                            </a:lnTo>
                            <a:lnTo>
                              <a:pt x="12" y="90"/>
                            </a:lnTo>
                            <a:lnTo>
                              <a:pt x="2" y="80"/>
                            </a:lnTo>
                            <a:lnTo>
                              <a:pt x="0" y="72"/>
                            </a:lnTo>
                            <a:lnTo>
                              <a:pt x="0" y="67"/>
                            </a:lnTo>
                            <a:lnTo>
                              <a:pt x="15" y="37"/>
                            </a:lnTo>
                            <a:lnTo>
                              <a:pt x="24" y="11"/>
                            </a:lnTo>
                            <a:lnTo>
                              <a:pt x="26" y="4"/>
                            </a:lnTo>
                            <a:lnTo>
                              <a:pt x="32" y="0"/>
                            </a:lnTo>
                            <a:lnTo>
                              <a:pt x="45" y="0"/>
                            </a:lnTo>
                            <a:close/>
                          </a:path>
                        </a:pathLst>
                      </a:custGeom>
                      <a:solidFill>
                        <a:srgbClr val="FFB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188416" name="Freeform 355"/>
                      <p:cNvSpPr>
                        <a:spLocks/>
                      </p:cNvSpPr>
                      <p:nvPr/>
                    </p:nvSpPr>
                    <p:spPr bwMode="auto">
                      <a:xfrm>
                        <a:off x="5263" y="2339"/>
                        <a:ext cx="9" cy="19"/>
                      </a:xfrm>
                      <a:custGeom>
                        <a:avLst/>
                        <a:gdLst>
                          <a:gd name="T0" fmla="*/ 0 w 50"/>
                          <a:gd name="T1" fmla="*/ 0 h 94"/>
                          <a:gd name="T2" fmla="*/ 0 w 50"/>
                          <a:gd name="T3" fmla="*/ 0 h 94"/>
                          <a:gd name="T4" fmla="*/ 0 w 50"/>
                          <a:gd name="T5" fmla="*/ 0 h 94"/>
                          <a:gd name="T6" fmla="*/ 0 w 50"/>
                          <a:gd name="T7" fmla="*/ 0 h 94"/>
                          <a:gd name="T8" fmla="*/ 0 w 50"/>
                          <a:gd name="T9" fmla="*/ 0 h 94"/>
                          <a:gd name="T10" fmla="*/ 0 w 50"/>
                          <a:gd name="T11" fmla="*/ 0 h 94"/>
                          <a:gd name="T12" fmla="*/ 0 w 50"/>
                          <a:gd name="T13" fmla="*/ 0 h 94"/>
                          <a:gd name="T14" fmla="*/ 0 w 50"/>
                          <a:gd name="T15" fmla="*/ 0 h 94"/>
                          <a:gd name="T16" fmla="*/ 0 w 50"/>
                          <a:gd name="T17" fmla="*/ 0 h 94"/>
                          <a:gd name="T18" fmla="*/ 0 w 50"/>
                          <a:gd name="T19" fmla="*/ 0 h 94"/>
                          <a:gd name="T20" fmla="*/ 0 w 50"/>
                          <a:gd name="T21" fmla="*/ 0 h 94"/>
                          <a:gd name="T22" fmla="*/ 0 w 50"/>
                          <a:gd name="T23" fmla="*/ 0 h 94"/>
                          <a:gd name="T24" fmla="*/ 0 w 50"/>
                          <a:gd name="T25" fmla="*/ 0 h 94"/>
                          <a:gd name="T26" fmla="*/ 0 w 50"/>
                          <a:gd name="T27" fmla="*/ 0 h 94"/>
                          <a:gd name="T28" fmla="*/ 0 w 50"/>
                          <a:gd name="T29" fmla="*/ 0 h 94"/>
                          <a:gd name="T30" fmla="*/ 0 w 50"/>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94">
                            <a:moveTo>
                              <a:pt x="48" y="5"/>
                            </a:moveTo>
                            <a:lnTo>
                              <a:pt x="50" y="12"/>
                            </a:lnTo>
                            <a:lnTo>
                              <a:pt x="49" y="35"/>
                            </a:lnTo>
                            <a:lnTo>
                              <a:pt x="43" y="57"/>
                            </a:lnTo>
                            <a:lnTo>
                              <a:pt x="35" y="74"/>
                            </a:lnTo>
                            <a:lnTo>
                              <a:pt x="25" y="87"/>
                            </a:lnTo>
                            <a:lnTo>
                              <a:pt x="15" y="94"/>
                            </a:lnTo>
                            <a:lnTo>
                              <a:pt x="0" y="90"/>
                            </a:lnTo>
                            <a:lnTo>
                              <a:pt x="9" y="77"/>
                            </a:lnTo>
                            <a:lnTo>
                              <a:pt x="15" y="66"/>
                            </a:lnTo>
                            <a:lnTo>
                              <a:pt x="20" y="52"/>
                            </a:lnTo>
                            <a:lnTo>
                              <a:pt x="24" y="38"/>
                            </a:lnTo>
                            <a:lnTo>
                              <a:pt x="26" y="29"/>
                            </a:lnTo>
                            <a:lnTo>
                              <a:pt x="27" y="17"/>
                            </a:lnTo>
                            <a:lnTo>
                              <a:pt x="27" y="0"/>
                            </a:lnTo>
                            <a:lnTo>
                              <a:pt x="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sp>
                <p:nvSpPr>
                  <p:cNvPr id="91111" name="Freeform 356"/>
                  <p:cNvSpPr>
                    <a:spLocks/>
                  </p:cNvSpPr>
                  <p:nvPr/>
                </p:nvSpPr>
                <p:spPr bwMode="auto">
                  <a:xfrm>
                    <a:off x="5150" y="2439"/>
                    <a:ext cx="44" cy="55"/>
                  </a:xfrm>
                  <a:custGeom>
                    <a:avLst/>
                    <a:gdLst>
                      <a:gd name="T0" fmla="*/ 0 w 264"/>
                      <a:gd name="T1" fmla="*/ 0 h 272"/>
                      <a:gd name="T2" fmla="*/ 0 w 264"/>
                      <a:gd name="T3" fmla="*/ 0 h 272"/>
                      <a:gd name="T4" fmla="*/ 0 w 264"/>
                      <a:gd name="T5" fmla="*/ 0 h 272"/>
                      <a:gd name="T6" fmla="*/ 0 w 264"/>
                      <a:gd name="T7" fmla="*/ 0 h 272"/>
                      <a:gd name="T8" fmla="*/ 0 w 264"/>
                      <a:gd name="T9" fmla="*/ 0 h 272"/>
                      <a:gd name="T10" fmla="*/ 0 w 264"/>
                      <a:gd name="T11" fmla="*/ 0 h 272"/>
                      <a:gd name="T12" fmla="*/ 0 w 264"/>
                      <a:gd name="T13" fmla="*/ 0 h 272"/>
                      <a:gd name="T14" fmla="*/ 0 w 264"/>
                      <a:gd name="T15" fmla="*/ 0 h 272"/>
                      <a:gd name="T16" fmla="*/ 0 w 264"/>
                      <a:gd name="T17" fmla="*/ 0 h 272"/>
                      <a:gd name="T18" fmla="*/ 0 w 264"/>
                      <a:gd name="T19" fmla="*/ 0 h 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4" h="272">
                        <a:moveTo>
                          <a:pt x="249" y="97"/>
                        </a:moveTo>
                        <a:lnTo>
                          <a:pt x="202" y="21"/>
                        </a:lnTo>
                        <a:lnTo>
                          <a:pt x="166" y="0"/>
                        </a:lnTo>
                        <a:lnTo>
                          <a:pt x="233" y="113"/>
                        </a:lnTo>
                        <a:lnTo>
                          <a:pt x="249" y="171"/>
                        </a:lnTo>
                        <a:lnTo>
                          <a:pt x="61" y="196"/>
                        </a:lnTo>
                        <a:lnTo>
                          <a:pt x="239" y="191"/>
                        </a:lnTo>
                        <a:lnTo>
                          <a:pt x="0" y="272"/>
                        </a:lnTo>
                        <a:lnTo>
                          <a:pt x="264" y="208"/>
                        </a:lnTo>
                        <a:lnTo>
                          <a:pt x="249" y="97"/>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112" name="Group 357"/>
                  <p:cNvGrpSpPr>
                    <a:grpSpLocks/>
                  </p:cNvGrpSpPr>
                  <p:nvPr/>
                </p:nvGrpSpPr>
                <p:grpSpPr bwMode="auto">
                  <a:xfrm>
                    <a:off x="5085" y="2483"/>
                    <a:ext cx="63" cy="66"/>
                    <a:chOff x="5085" y="2483"/>
                    <a:chExt cx="63" cy="66"/>
                  </a:xfrm>
                </p:grpSpPr>
                <p:sp>
                  <p:nvSpPr>
                    <p:cNvPr id="91128" name="Freeform 358"/>
                    <p:cNvSpPr>
                      <a:spLocks/>
                    </p:cNvSpPr>
                    <p:nvPr/>
                  </p:nvSpPr>
                  <p:spPr bwMode="auto">
                    <a:xfrm>
                      <a:off x="5142" y="2483"/>
                      <a:ext cx="6" cy="23"/>
                    </a:xfrm>
                    <a:custGeom>
                      <a:avLst/>
                      <a:gdLst>
                        <a:gd name="T0" fmla="*/ 0 w 35"/>
                        <a:gd name="T1" fmla="*/ 0 h 114"/>
                        <a:gd name="T2" fmla="*/ 0 w 35"/>
                        <a:gd name="T3" fmla="*/ 0 h 114"/>
                        <a:gd name="T4" fmla="*/ 0 w 35"/>
                        <a:gd name="T5" fmla="*/ 0 h 114"/>
                        <a:gd name="T6" fmla="*/ 0 w 35"/>
                        <a:gd name="T7" fmla="*/ 0 h 114"/>
                        <a:gd name="T8" fmla="*/ 0 w 35"/>
                        <a:gd name="T9" fmla="*/ 0 h 114"/>
                        <a:gd name="T10" fmla="*/ 0 w 35"/>
                        <a:gd name="T11" fmla="*/ 0 h 114"/>
                        <a:gd name="T12" fmla="*/ 0 w 35"/>
                        <a:gd name="T13" fmla="*/ 0 h 114"/>
                        <a:gd name="T14" fmla="*/ 0 w 35"/>
                        <a:gd name="T15" fmla="*/ 0 h 114"/>
                        <a:gd name="T16" fmla="*/ 0 w 35"/>
                        <a:gd name="T17" fmla="*/ 0 h 114"/>
                        <a:gd name="T18" fmla="*/ 0 w 35"/>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14">
                          <a:moveTo>
                            <a:pt x="17" y="15"/>
                          </a:moveTo>
                          <a:lnTo>
                            <a:pt x="35" y="59"/>
                          </a:lnTo>
                          <a:lnTo>
                            <a:pt x="29" y="92"/>
                          </a:lnTo>
                          <a:lnTo>
                            <a:pt x="17" y="114"/>
                          </a:lnTo>
                          <a:lnTo>
                            <a:pt x="12" y="114"/>
                          </a:lnTo>
                          <a:lnTo>
                            <a:pt x="12" y="53"/>
                          </a:lnTo>
                          <a:lnTo>
                            <a:pt x="0" y="38"/>
                          </a:lnTo>
                          <a:lnTo>
                            <a:pt x="6" y="26"/>
                          </a:lnTo>
                          <a:lnTo>
                            <a:pt x="17" y="0"/>
                          </a:lnTo>
                          <a:lnTo>
                            <a:pt x="17" y="15"/>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9" name="Freeform 359"/>
                    <p:cNvSpPr>
                      <a:spLocks/>
                    </p:cNvSpPr>
                    <p:nvPr/>
                  </p:nvSpPr>
                  <p:spPr bwMode="auto">
                    <a:xfrm>
                      <a:off x="5085" y="2508"/>
                      <a:ext cx="25" cy="41"/>
                    </a:xfrm>
                    <a:custGeom>
                      <a:avLst/>
                      <a:gdLst>
                        <a:gd name="T0" fmla="*/ 0 w 147"/>
                        <a:gd name="T1" fmla="*/ 0 h 204"/>
                        <a:gd name="T2" fmla="*/ 0 w 147"/>
                        <a:gd name="T3" fmla="*/ 0 h 204"/>
                        <a:gd name="T4" fmla="*/ 0 w 147"/>
                        <a:gd name="T5" fmla="*/ 0 h 204"/>
                        <a:gd name="T6" fmla="*/ 0 w 147"/>
                        <a:gd name="T7" fmla="*/ 0 h 204"/>
                        <a:gd name="T8" fmla="*/ 0 w 147"/>
                        <a:gd name="T9" fmla="*/ 0 h 204"/>
                        <a:gd name="T10" fmla="*/ 0 w 147"/>
                        <a:gd name="T11" fmla="*/ 0 h 204"/>
                        <a:gd name="T12" fmla="*/ 0 w 147"/>
                        <a:gd name="T13" fmla="*/ 0 h 204"/>
                        <a:gd name="T14" fmla="*/ 0 w 147"/>
                        <a:gd name="T15" fmla="*/ 0 h 204"/>
                        <a:gd name="T16" fmla="*/ 0 w 147"/>
                        <a:gd name="T17" fmla="*/ 0 h 204"/>
                        <a:gd name="T18" fmla="*/ 0 w 147"/>
                        <a:gd name="T19" fmla="*/ 0 h 204"/>
                        <a:gd name="T20" fmla="*/ 0 w 147"/>
                        <a:gd name="T21" fmla="*/ 0 h 204"/>
                        <a:gd name="T22" fmla="*/ 0 w 147"/>
                        <a:gd name="T23" fmla="*/ 0 h 204"/>
                        <a:gd name="T24" fmla="*/ 0 w 147"/>
                        <a:gd name="T25" fmla="*/ 0 h 204"/>
                        <a:gd name="T26" fmla="*/ 0 w 147"/>
                        <a:gd name="T27" fmla="*/ 0 h 204"/>
                        <a:gd name="T28" fmla="*/ 0 w 147"/>
                        <a:gd name="T29" fmla="*/ 0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7" h="204">
                          <a:moveTo>
                            <a:pt x="36" y="0"/>
                          </a:moveTo>
                          <a:lnTo>
                            <a:pt x="89" y="32"/>
                          </a:lnTo>
                          <a:lnTo>
                            <a:pt x="121" y="76"/>
                          </a:lnTo>
                          <a:lnTo>
                            <a:pt x="137" y="108"/>
                          </a:lnTo>
                          <a:lnTo>
                            <a:pt x="141" y="134"/>
                          </a:lnTo>
                          <a:lnTo>
                            <a:pt x="147" y="163"/>
                          </a:lnTo>
                          <a:lnTo>
                            <a:pt x="147" y="188"/>
                          </a:lnTo>
                          <a:lnTo>
                            <a:pt x="94" y="204"/>
                          </a:lnTo>
                          <a:lnTo>
                            <a:pt x="84" y="157"/>
                          </a:lnTo>
                          <a:lnTo>
                            <a:pt x="79" y="129"/>
                          </a:lnTo>
                          <a:lnTo>
                            <a:pt x="53" y="92"/>
                          </a:lnTo>
                          <a:lnTo>
                            <a:pt x="36" y="71"/>
                          </a:lnTo>
                          <a:lnTo>
                            <a:pt x="21" y="50"/>
                          </a:lnTo>
                          <a:lnTo>
                            <a:pt x="0" y="32"/>
                          </a:lnTo>
                          <a:lnTo>
                            <a:pt x="3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13" name="Group 360"/>
                  <p:cNvGrpSpPr>
                    <a:grpSpLocks/>
                  </p:cNvGrpSpPr>
                  <p:nvPr/>
                </p:nvGrpSpPr>
                <p:grpSpPr bwMode="auto">
                  <a:xfrm>
                    <a:off x="5085" y="2397"/>
                    <a:ext cx="259" cy="316"/>
                    <a:chOff x="5085" y="2397"/>
                    <a:chExt cx="259" cy="316"/>
                  </a:xfrm>
                </p:grpSpPr>
                <p:sp>
                  <p:nvSpPr>
                    <p:cNvPr id="91114" name="Freeform 361"/>
                    <p:cNvSpPr>
                      <a:spLocks/>
                    </p:cNvSpPr>
                    <p:nvPr/>
                  </p:nvSpPr>
                  <p:spPr bwMode="auto">
                    <a:xfrm>
                      <a:off x="5256" y="2397"/>
                      <a:ext cx="88" cy="316"/>
                    </a:xfrm>
                    <a:custGeom>
                      <a:avLst/>
                      <a:gdLst>
                        <a:gd name="T0" fmla="*/ 0 w 527"/>
                        <a:gd name="T1" fmla="*/ 0 h 1580"/>
                        <a:gd name="T2" fmla="*/ 0 w 527"/>
                        <a:gd name="T3" fmla="*/ 0 h 1580"/>
                        <a:gd name="T4" fmla="*/ 0 w 527"/>
                        <a:gd name="T5" fmla="*/ 0 h 1580"/>
                        <a:gd name="T6" fmla="*/ 0 w 527"/>
                        <a:gd name="T7" fmla="*/ 0 h 1580"/>
                        <a:gd name="T8" fmla="*/ 0 w 527"/>
                        <a:gd name="T9" fmla="*/ 0 h 1580"/>
                        <a:gd name="T10" fmla="*/ 0 w 527"/>
                        <a:gd name="T11" fmla="*/ 0 h 1580"/>
                        <a:gd name="T12" fmla="*/ 0 w 527"/>
                        <a:gd name="T13" fmla="*/ 0 h 1580"/>
                        <a:gd name="T14" fmla="*/ 0 w 527"/>
                        <a:gd name="T15" fmla="*/ 0 h 1580"/>
                        <a:gd name="T16" fmla="*/ 0 w 527"/>
                        <a:gd name="T17" fmla="*/ 0 h 1580"/>
                        <a:gd name="T18" fmla="*/ 0 w 527"/>
                        <a:gd name="T19" fmla="*/ 0 h 1580"/>
                        <a:gd name="T20" fmla="*/ 0 w 527"/>
                        <a:gd name="T21" fmla="*/ 0 h 1580"/>
                        <a:gd name="T22" fmla="*/ 0 w 527"/>
                        <a:gd name="T23" fmla="*/ 0 h 1580"/>
                        <a:gd name="T24" fmla="*/ 0 w 527"/>
                        <a:gd name="T25" fmla="*/ 0 h 1580"/>
                        <a:gd name="T26" fmla="*/ 0 w 527"/>
                        <a:gd name="T27" fmla="*/ 0 h 1580"/>
                        <a:gd name="T28" fmla="*/ 0 w 527"/>
                        <a:gd name="T29" fmla="*/ 0 h 1580"/>
                        <a:gd name="T30" fmla="*/ 0 w 527"/>
                        <a:gd name="T31" fmla="*/ 0 h 1580"/>
                        <a:gd name="T32" fmla="*/ 0 w 527"/>
                        <a:gd name="T33" fmla="*/ 0 h 1580"/>
                        <a:gd name="T34" fmla="*/ 0 w 527"/>
                        <a:gd name="T35" fmla="*/ 0 h 1580"/>
                        <a:gd name="T36" fmla="*/ 0 w 527"/>
                        <a:gd name="T37" fmla="*/ 0 h 1580"/>
                        <a:gd name="T38" fmla="*/ 0 w 527"/>
                        <a:gd name="T39" fmla="*/ 0 h 1580"/>
                        <a:gd name="T40" fmla="*/ 0 w 527"/>
                        <a:gd name="T41" fmla="*/ 0 h 1580"/>
                        <a:gd name="T42" fmla="*/ 0 w 527"/>
                        <a:gd name="T43" fmla="*/ 0 h 1580"/>
                        <a:gd name="T44" fmla="*/ 0 w 527"/>
                        <a:gd name="T45" fmla="*/ 0 h 1580"/>
                        <a:gd name="T46" fmla="*/ 0 w 527"/>
                        <a:gd name="T47" fmla="*/ 0 h 1580"/>
                        <a:gd name="T48" fmla="*/ 0 w 527"/>
                        <a:gd name="T49" fmla="*/ 0 h 1580"/>
                        <a:gd name="T50" fmla="*/ 0 w 527"/>
                        <a:gd name="T51" fmla="*/ 0 h 1580"/>
                        <a:gd name="T52" fmla="*/ 0 w 527"/>
                        <a:gd name="T53" fmla="*/ 0 h 1580"/>
                        <a:gd name="T54" fmla="*/ 0 w 527"/>
                        <a:gd name="T55" fmla="*/ 0 h 1580"/>
                        <a:gd name="T56" fmla="*/ 0 w 527"/>
                        <a:gd name="T57" fmla="*/ 0 h 1580"/>
                        <a:gd name="T58" fmla="*/ 0 w 527"/>
                        <a:gd name="T59" fmla="*/ 0 h 1580"/>
                        <a:gd name="T60" fmla="*/ 0 w 527"/>
                        <a:gd name="T61" fmla="*/ 0 h 1580"/>
                        <a:gd name="T62" fmla="*/ 0 w 527"/>
                        <a:gd name="T63" fmla="*/ 0 h 1580"/>
                        <a:gd name="T64" fmla="*/ 0 w 527"/>
                        <a:gd name="T65" fmla="*/ 0 h 1580"/>
                        <a:gd name="T66" fmla="*/ 0 w 527"/>
                        <a:gd name="T67" fmla="*/ 0 h 1580"/>
                        <a:gd name="T68" fmla="*/ 0 w 527"/>
                        <a:gd name="T69" fmla="*/ 0 h 1580"/>
                        <a:gd name="T70" fmla="*/ 0 w 527"/>
                        <a:gd name="T71" fmla="*/ 0 h 1580"/>
                        <a:gd name="T72" fmla="*/ 0 w 527"/>
                        <a:gd name="T73" fmla="*/ 0 h 1580"/>
                        <a:gd name="T74" fmla="*/ 0 w 527"/>
                        <a:gd name="T75" fmla="*/ 0 h 1580"/>
                        <a:gd name="T76" fmla="*/ 0 w 527"/>
                        <a:gd name="T77" fmla="*/ 0 h 1580"/>
                        <a:gd name="T78" fmla="*/ 0 w 527"/>
                        <a:gd name="T79" fmla="*/ 0 h 1580"/>
                        <a:gd name="T80" fmla="*/ 0 w 527"/>
                        <a:gd name="T81" fmla="*/ 0 h 1580"/>
                        <a:gd name="T82" fmla="*/ 0 w 527"/>
                        <a:gd name="T83" fmla="*/ 0 h 1580"/>
                        <a:gd name="T84" fmla="*/ 0 w 527"/>
                        <a:gd name="T85" fmla="*/ 0 h 1580"/>
                        <a:gd name="T86" fmla="*/ 0 w 527"/>
                        <a:gd name="T87" fmla="*/ 0 h 1580"/>
                        <a:gd name="T88" fmla="*/ 0 w 527"/>
                        <a:gd name="T89" fmla="*/ 1 h 1580"/>
                        <a:gd name="T90" fmla="*/ 0 w 527"/>
                        <a:gd name="T91" fmla="*/ 1 h 1580"/>
                        <a:gd name="T92" fmla="*/ 0 w 527"/>
                        <a:gd name="T93" fmla="*/ 0 h 1580"/>
                        <a:gd name="T94" fmla="*/ 0 w 527"/>
                        <a:gd name="T95" fmla="*/ 0 h 1580"/>
                        <a:gd name="T96" fmla="*/ 0 w 527"/>
                        <a:gd name="T97" fmla="*/ 0 h 1580"/>
                        <a:gd name="T98" fmla="*/ 0 w 527"/>
                        <a:gd name="T99" fmla="*/ 0 h 1580"/>
                        <a:gd name="T100" fmla="*/ 0 w 527"/>
                        <a:gd name="T101" fmla="*/ 0 h 1580"/>
                        <a:gd name="T102" fmla="*/ 0 w 527"/>
                        <a:gd name="T103" fmla="*/ 0 h 1580"/>
                        <a:gd name="T104" fmla="*/ 0 w 527"/>
                        <a:gd name="T105" fmla="*/ 0 h 1580"/>
                        <a:gd name="T106" fmla="*/ 0 w 527"/>
                        <a:gd name="T107" fmla="*/ 0 h 1580"/>
                        <a:gd name="T108" fmla="*/ 0 w 527"/>
                        <a:gd name="T109" fmla="*/ 0 h 1580"/>
                        <a:gd name="T110" fmla="*/ 0 w 527"/>
                        <a:gd name="T111" fmla="*/ 0 h 1580"/>
                        <a:gd name="T112" fmla="*/ 0 w 527"/>
                        <a:gd name="T113" fmla="*/ 0 h 1580"/>
                        <a:gd name="T114" fmla="*/ 0 w 527"/>
                        <a:gd name="T115" fmla="*/ 0 h 1580"/>
                        <a:gd name="T116" fmla="*/ 0 w 527"/>
                        <a:gd name="T117" fmla="*/ 0 h 15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27" h="1580">
                          <a:moveTo>
                            <a:pt x="78" y="0"/>
                          </a:moveTo>
                          <a:lnTo>
                            <a:pt x="103" y="16"/>
                          </a:lnTo>
                          <a:lnTo>
                            <a:pt x="132" y="37"/>
                          </a:lnTo>
                          <a:lnTo>
                            <a:pt x="164" y="58"/>
                          </a:lnTo>
                          <a:lnTo>
                            <a:pt x="211" y="84"/>
                          </a:lnTo>
                          <a:lnTo>
                            <a:pt x="315" y="151"/>
                          </a:lnTo>
                          <a:lnTo>
                            <a:pt x="360" y="170"/>
                          </a:lnTo>
                          <a:lnTo>
                            <a:pt x="383" y="180"/>
                          </a:lnTo>
                          <a:lnTo>
                            <a:pt x="406" y="201"/>
                          </a:lnTo>
                          <a:lnTo>
                            <a:pt x="463" y="463"/>
                          </a:lnTo>
                          <a:lnTo>
                            <a:pt x="471" y="567"/>
                          </a:lnTo>
                          <a:lnTo>
                            <a:pt x="461" y="596"/>
                          </a:lnTo>
                          <a:lnTo>
                            <a:pt x="486" y="708"/>
                          </a:lnTo>
                          <a:lnTo>
                            <a:pt x="492" y="892"/>
                          </a:lnTo>
                          <a:lnTo>
                            <a:pt x="504" y="976"/>
                          </a:lnTo>
                          <a:lnTo>
                            <a:pt x="511" y="1033"/>
                          </a:lnTo>
                          <a:lnTo>
                            <a:pt x="522" y="1026"/>
                          </a:lnTo>
                          <a:lnTo>
                            <a:pt x="527" y="1080"/>
                          </a:lnTo>
                          <a:lnTo>
                            <a:pt x="502" y="1099"/>
                          </a:lnTo>
                          <a:lnTo>
                            <a:pt x="467" y="1115"/>
                          </a:lnTo>
                          <a:lnTo>
                            <a:pt x="436" y="1127"/>
                          </a:lnTo>
                          <a:lnTo>
                            <a:pt x="403" y="1140"/>
                          </a:lnTo>
                          <a:lnTo>
                            <a:pt x="376" y="1148"/>
                          </a:lnTo>
                          <a:lnTo>
                            <a:pt x="346" y="1148"/>
                          </a:lnTo>
                          <a:lnTo>
                            <a:pt x="325" y="1143"/>
                          </a:lnTo>
                          <a:lnTo>
                            <a:pt x="312" y="1130"/>
                          </a:lnTo>
                          <a:lnTo>
                            <a:pt x="308" y="1085"/>
                          </a:lnTo>
                          <a:lnTo>
                            <a:pt x="343" y="1091"/>
                          </a:lnTo>
                          <a:lnTo>
                            <a:pt x="331" y="1058"/>
                          </a:lnTo>
                          <a:lnTo>
                            <a:pt x="333" y="995"/>
                          </a:lnTo>
                          <a:lnTo>
                            <a:pt x="325" y="958"/>
                          </a:lnTo>
                          <a:lnTo>
                            <a:pt x="318" y="915"/>
                          </a:lnTo>
                          <a:lnTo>
                            <a:pt x="307" y="854"/>
                          </a:lnTo>
                          <a:lnTo>
                            <a:pt x="287" y="788"/>
                          </a:lnTo>
                          <a:lnTo>
                            <a:pt x="270" y="625"/>
                          </a:lnTo>
                          <a:lnTo>
                            <a:pt x="240" y="860"/>
                          </a:lnTo>
                          <a:lnTo>
                            <a:pt x="252" y="1004"/>
                          </a:lnTo>
                          <a:lnTo>
                            <a:pt x="294" y="1154"/>
                          </a:lnTo>
                          <a:lnTo>
                            <a:pt x="386" y="1436"/>
                          </a:lnTo>
                          <a:lnTo>
                            <a:pt x="313" y="1491"/>
                          </a:lnTo>
                          <a:lnTo>
                            <a:pt x="264" y="1520"/>
                          </a:lnTo>
                          <a:lnTo>
                            <a:pt x="227" y="1539"/>
                          </a:lnTo>
                          <a:lnTo>
                            <a:pt x="203" y="1545"/>
                          </a:lnTo>
                          <a:lnTo>
                            <a:pt x="173" y="1555"/>
                          </a:lnTo>
                          <a:lnTo>
                            <a:pt x="142" y="1566"/>
                          </a:lnTo>
                          <a:lnTo>
                            <a:pt x="103" y="1580"/>
                          </a:lnTo>
                          <a:lnTo>
                            <a:pt x="56" y="1283"/>
                          </a:lnTo>
                          <a:lnTo>
                            <a:pt x="26" y="1080"/>
                          </a:lnTo>
                          <a:lnTo>
                            <a:pt x="9" y="887"/>
                          </a:lnTo>
                          <a:lnTo>
                            <a:pt x="0" y="625"/>
                          </a:lnTo>
                          <a:lnTo>
                            <a:pt x="1" y="519"/>
                          </a:lnTo>
                          <a:lnTo>
                            <a:pt x="8" y="414"/>
                          </a:lnTo>
                          <a:lnTo>
                            <a:pt x="29" y="262"/>
                          </a:lnTo>
                          <a:lnTo>
                            <a:pt x="40" y="226"/>
                          </a:lnTo>
                          <a:lnTo>
                            <a:pt x="56" y="183"/>
                          </a:lnTo>
                          <a:lnTo>
                            <a:pt x="67" y="138"/>
                          </a:lnTo>
                          <a:lnTo>
                            <a:pt x="73" y="106"/>
                          </a:lnTo>
                          <a:lnTo>
                            <a:pt x="80" y="62"/>
                          </a:lnTo>
                          <a:lnTo>
                            <a:pt x="78"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15" name="Freeform 362"/>
                    <p:cNvSpPr>
                      <a:spLocks/>
                    </p:cNvSpPr>
                    <p:nvPr/>
                  </p:nvSpPr>
                  <p:spPr bwMode="auto">
                    <a:xfrm>
                      <a:off x="5085" y="2397"/>
                      <a:ext cx="149" cy="293"/>
                    </a:xfrm>
                    <a:custGeom>
                      <a:avLst/>
                      <a:gdLst>
                        <a:gd name="T0" fmla="*/ 0 w 896"/>
                        <a:gd name="T1" fmla="*/ 0 h 1465"/>
                        <a:gd name="T2" fmla="*/ 0 w 896"/>
                        <a:gd name="T3" fmla="*/ 0 h 1465"/>
                        <a:gd name="T4" fmla="*/ 0 w 896"/>
                        <a:gd name="T5" fmla="*/ 0 h 1465"/>
                        <a:gd name="T6" fmla="*/ 0 w 896"/>
                        <a:gd name="T7" fmla="*/ 0 h 1465"/>
                        <a:gd name="T8" fmla="*/ 0 w 896"/>
                        <a:gd name="T9" fmla="*/ 0 h 1465"/>
                        <a:gd name="T10" fmla="*/ 0 w 896"/>
                        <a:gd name="T11" fmla="*/ 0 h 1465"/>
                        <a:gd name="T12" fmla="*/ 0 w 896"/>
                        <a:gd name="T13" fmla="*/ 0 h 1465"/>
                        <a:gd name="T14" fmla="*/ 0 w 896"/>
                        <a:gd name="T15" fmla="*/ 0 h 1465"/>
                        <a:gd name="T16" fmla="*/ 0 w 896"/>
                        <a:gd name="T17" fmla="*/ 0 h 1465"/>
                        <a:gd name="T18" fmla="*/ 0 w 896"/>
                        <a:gd name="T19" fmla="*/ 0 h 1465"/>
                        <a:gd name="T20" fmla="*/ 0 w 896"/>
                        <a:gd name="T21" fmla="*/ 0 h 1465"/>
                        <a:gd name="T22" fmla="*/ 0 w 896"/>
                        <a:gd name="T23" fmla="*/ 0 h 1465"/>
                        <a:gd name="T24" fmla="*/ 0 w 896"/>
                        <a:gd name="T25" fmla="*/ 0 h 1465"/>
                        <a:gd name="T26" fmla="*/ 0 w 896"/>
                        <a:gd name="T27" fmla="*/ 0 h 1465"/>
                        <a:gd name="T28" fmla="*/ 0 w 896"/>
                        <a:gd name="T29" fmla="*/ 0 h 1465"/>
                        <a:gd name="T30" fmla="*/ 0 w 896"/>
                        <a:gd name="T31" fmla="*/ 0 h 1465"/>
                        <a:gd name="T32" fmla="*/ 0 w 896"/>
                        <a:gd name="T33" fmla="*/ 0 h 1465"/>
                        <a:gd name="T34" fmla="*/ 0 w 896"/>
                        <a:gd name="T35" fmla="*/ 0 h 1465"/>
                        <a:gd name="T36" fmla="*/ 0 w 896"/>
                        <a:gd name="T37" fmla="*/ 0 h 1465"/>
                        <a:gd name="T38" fmla="*/ 0 w 896"/>
                        <a:gd name="T39" fmla="*/ 0 h 1465"/>
                        <a:gd name="T40" fmla="*/ 0 w 896"/>
                        <a:gd name="T41" fmla="*/ 0 h 1465"/>
                        <a:gd name="T42" fmla="*/ 0 w 896"/>
                        <a:gd name="T43" fmla="*/ 0 h 1465"/>
                        <a:gd name="T44" fmla="*/ 0 w 896"/>
                        <a:gd name="T45" fmla="*/ 0 h 1465"/>
                        <a:gd name="T46" fmla="*/ 0 w 896"/>
                        <a:gd name="T47" fmla="*/ 0 h 1465"/>
                        <a:gd name="T48" fmla="*/ 0 w 896"/>
                        <a:gd name="T49" fmla="*/ 0 h 1465"/>
                        <a:gd name="T50" fmla="*/ 0 w 896"/>
                        <a:gd name="T51" fmla="*/ 0 h 1465"/>
                        <a:gd name="T52" fmla="*/ 0 w 896"/>
                        <a:gd name="T53" fmla="*/ 0 h 1465"/>
                        <a:gd name="T54" fmla="*/ 0 w 896"/>
                        <a:gd name="T55" fmla="*/ 0 h 1465"/>
                        <a:gd name="T56" fmla="*/ 0 w 896"/>
                        <a:gd name="T57" fmla="*/ 0 h 1465"/>
                        <a:gd name="T58" fmla="*/ 0 w 896"/>
                        <a:gd name="T59" fmla="*/ 0 h 1465"/>
                        <a:gd name="T60" fmla="*/ 0 w 896"/>
                        <a:gd name="T61" fmla="*/ 0 h 1465"/>
                        <a:gd name="T62" fmla="*/ 0 w 896"/>
                        <a:gd name="T63" fmla="*/ 0 h 1465"/>
                        <a:gd name="T64" fmla="*/ 0 w 896"/>
                        <a:gd name="T65" fmla="*/ 0 h 1465"/>
                        <a:gd name="T66" fmla="*/ 0 w 896"/>
                        <a:gd name="T67" fmla="*/ 0 h 1465"/>
                        <a:gd name="T68" fmla="*/ 0 w 896"/>
                        <a:gd name="T69" fmla="*/ 0 h 14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6" h="1465">
                          <a:moveTo>
                            <a:pt x="896" y="0"/>
                          </a:moveTo>
                          <a:lnTo>
                            <a:pt x="875" y="17"/>
                          </a:lnTo>
                          <a:lnTo>
                            <a:pt x="829" y="17"/>
                          </a:lnTo>
                          <a:lnTo>
                            <a:pt x="795" y="19"/>
                          </a:lnTo>
                          <a:lnTo>
                            <a:pt x="760" y="23"/>
                          </a:lnTo>
                          <a:lnTo>
                            <a:pt x="716" y="31"/>
                          </a:lnTo>
                          <a:lnTo>
                            <a:pt x="703" y="28"/>
                          </a:lnTo>
                          <a:lnTo>
                            <a:pt x="689" y="29"/>
                          </a:lnTo>
                          <a:lnTo>
                            <a:pt x="676" y="34"/>
                          </a:lnTo>
                          <a:lnTo>
                            <a:pt x="661" y="44"/>
                          </a:lnTo>
                          <a:lnTo>
                            <a:pt x="655" y="54"/>
                          </a:lnTo>
                          <a:lnTo>
                            <a:pt x="645" y="62"/>
                          </a:lnTo>
                          <a:lnTo>
                            <a:pt x="632" y="76"/>
                          </a:lnTo>
                          <a:lnTo>
                            <a:pt x="623" y="99"/>
                          </a:lnTo>
                          <a:lnTo>
                            <a:pt x="612" y="115"/>
                          </a:lnTo>
                          <a:lnTo>
                            <a:pt x="547" y="188"/>
                          </a:lnTo>
                          <a:lnTo>
                            <a:pt x="532" y="191"/>
                          </a:lnTo>
                          <a:lnTo>
                            <a:pt x="513" y="223"/>
                          </a:lnTo>
                          <a:lnTo>
                            <a:pt x="357" y="405"/>
                          </a:lnTo>
                          <a:lnTo>
                            <a:pt x="360" y="414"/>
                          </a:lnTo>
                          <a:lnTo>
                            <a:pt x="343" y="421"/>
                          </a:lnTo>
                          <a:lnTo>
                            <a:pt x="349" y="432"/>
                          </a:lnTo>
                          <a:lnTo>
                            <a:pt x="292" y="455"/>
                          </a:lnTo>
                          <a:lnTo>
                            <a:pt x="219" y="481"/>
                          </a:lnTo>
                          <a:lnTo>
                            <a:pt x="179" y="505"/>
                          </a:lnTo>
                          <a:lnTo>
                            <a:pt x="56" y="566"/>
                          </a:lnTo>
                          <a:lnTo>
                            <a:pt x="37" y="561"/>
                          </a:lnTo>
                          <a:lnTo>
                            <a:pt x="0" y="589"/>
                          </a:lnTo>
                          <a:lnTo>
                            <a:pt x="23" y="607"/>
                          </a:lnTo>
                          <a:lnTo>
                            <a:pt x="48" y="635"/>
                          </a:lnTo>
                          <a:lnTo>
                            <a:pt x="66" y="661"/>
                          </a:lnTo>
                          <a:lnTo>
                            <a:pt x="81" y="688"/>
                          </a:lnTo>
                          <a:lnTo>
                            <a:pt x="93" y="733"/>
                          </a:lnTo>
                          <a:lnTo>
                            <a:pt x="98" y="758"/>
                          </a:lnTo>
                          <a:lnTo>
                            <a:pt x="146" y="745"/>
                          </a:lnTo>
                          <a:lnTo>
                            <a:pt x="146" y="715"/>
                          </a:lnTo>
                          <a:lnTo>
                            <a:pt x="299" y="664"/>
                          </a:lnTo>
                          <a:lnTo>
                            <a:pt x="373" y="625"/>
                          </a:lnTo>
                          <a:lnTo>
                            <a:pt x="468" y="575"/>
                          </a:lnTo>
                          <a:lnTo>
                            <a:pt x="635" y="426"/>
                          </a:lnTo>
                          <a:lnTo>
                            <a:pt x="657" y="531"/>
                          </a:lnTo>
                          <a:lnTo>
                            <a:pt x="667" y="589"/>
                          </a:lnTo>
                          <a:lnTo>
                            <a:pt x="683" y="647"/>
                          </a:lnTo>
                          <a:lnTo>
                            <a:pt x="728" y="772"/>
                          </a:lnTo>
                          <a:lnTo>
                            <a:pt x="706" y="848"/>
                          </a:lnTo>
                          <a:lnTo>
                            <a:pt x="679" y="927"/>
                          </a:lnTo>
                          <a:lnTo>
                            <a:pt x="638" y="1020"/>
                          </a:lnTo>
                          <a:lnTo>
                            <a:pt x="600" y="1096"/>
                          </a:lnTo>
                          <a:lnTo>
                            <a:pt x="532" y="1240"/>
                          </a:lnTo>
                          <a:lnTo>
                            <a:pt x="528" y="1271"/>
                          </a:lnTo>
                          <a:lnTo>
                            <a:pt x="529" y="1298"/>
                          </a:lnTo>
                          <a:lnTo>
                            <a:pt x="531" y="1325"/>
                          </a:lnTo>
                          <a:lnTo>
                            <a:pt x="601" y="1428"/>
                          </a:lnTo>
                          <a:lnTo>
                            <a:pt x="639" y="1465"/>
                          </a:lnTo>
                          <a:lnTo>
                            <a:pt x="700" y="1363"/>
                          </a:lnTo>
                          <a:lnTo>
                            <a:pt x="715" y="1293"/>
                          </a:lnTo>
                          <a:lnTo>
                            <a:pt x="730" y="1233"/>
                          </a:lnTo>
                          <a:lnTo>
                            <a:pt x="737" y="1183"/>
                          </a:lnTo>
                          <a:lnTo>
                            <a:pt x="750" y="1095"/>
                          </a:lnTo>
                          <a:lnTo>
                            <a:pt x="760" y="968"/>
                          </a:lnTo>
                          <a:lnTo>
                            <a:pt x="773" y="751"/>
                          </a:lnTo>
                          <a:lnTo>
                            <a:pt x="780" y="486"/>
                          </a:lnTo>
                          <a:lnTo>
                            <a:pt x="834" y="174"/>
                          </a:lnTo>
                          <a:lnTo>
                            <a:pt x="844" y="142"/>
                          </a:lnTo>
                          <a:lnTo>
                            <a:pt x="851" y="123"/>
                          </a:lnTo>
                          <a:lnTo>
                            <a:pt x="860" y="92"/>
                          </a:lnTo>
                          <a:lnTo>
                            <a:pt x="870" y="65"/>
                          </a:lnTo>
                          <a:lnTo>
                            <a:pt x="883" y="37"/>
                          </a:lnTo>
                          <a:lnTo>
                            <a:pt x="894" y="13"/>
                          </a:lnTo>
                          <a:lnTo>
                            <a:pt x="896"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116" name="Group 363"/>
                    <p:cNvGrpSpPr>
                      <a:grpSpLocks/>
                    </p:cNvGrpSpPr>
                    <p:nvPr/>
                  </p:nvGrpSpPr>
                  <p:grpSpPr bwMode="auto">
                    <a:xfrm>
                      <a:off x="5256" y="2397"/>
                      <a:ext cx="31" cy="259"/>
                      <a:chOff x="5256" y="2397"/>
                      <a:chExt cx="31" cy="259"/>
                    </a:xfrm>
                  </p:grpSpPr>
                  <p:sp>
                    <p:nvSpPr>
                      <p:cNvPr id="91126" name="Freeform 364"/>
                      <p:cNvSpPr>
                        <a:spLocks/>
                      </p:cNvSpPr>
                      <p:nvPr/>
                    </p:nvSpPr>
                    <p:spPr bwMode="auto">
                      <a:xfrm>
                        <a:off x="5257" y="2400"/>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3" y="37"/>
                            </a:lnTo>
                            <a:lnTo>
                              <a:pt x="142" y="48"/>
                            </a:lnTo>
                            <a:lnTo>
                              <a:pt x="155" y="81"/>
                            </a:lnTo>
                            <a:lnTo>
                              <a:pt x="159" y="112"/>
                            </a:lnTo>
                            <a:lnTo>
                              <a:pt x="163" y="143"/>
                            </a:lnTo>
                            <a:lnTo>
                              <a:pt x="165" y="174"/>
                            </a:lnTo>
                            <a:lnTo>
                              <a:pt x="170" y="204"/>
                            </a:lnTo>
                            <a:lnTo>
                              <a:pt x="173" y="230"/>
                            </a:lnTo>
                            <a:lnTo>
                              <a:pt x="176" y="256"/>
                            </a:lnTo>
                            <a:lnTo>
                              <a:pt x="179" y="273"/>
                            </a:lnTo>
                            <a:lnTo>
                              <a:pt x="178" y="287"/>
                            </a:lnTo>
                            <a:lnTo>
                              <a:pt x="177" y="298"/>
                            </a:lnTo>
                            <a:lnTo>
                              <a:pt x="173" y="308"/>
                            </a:lnTo>
                            <a:lnTo>
                              <a:pt x="165" y="316"/>
                            </a:lnTo>
                            <a:lnTo>
                              <a:pt x="143" y="327"/>
                            </a:lnTo>
                            <a:lnTo>
                              <a:pt x="60" y="368"/>
                            </a:lnTo>
                            <a:lnTo>
                              <a:pt x="130" y="452"/>
                            </a:lnTo>
                            <a:lnTo>
                              <a:pt x="160" y="486"/>
                            </a:lnTo>
                            <a:lnTo>
                              <a:pt x="171" y="508"/>
                            </a:lnTo>
                            <a:lnTo>
                              <a:pt x="158" y="540"/>
                            </a:lnTo>
                            <a:lnTo>
                              <a:pt x="122" y="619"/>
                            </a:lnTo>
                            <a:lnTo>
                              <a:pt x="88" y="677"/>
                            </a:lnTo>
                            <a:lnTo>
                              <a:pt x="61" y="742"/>
                            </a:lnTo>
                            <a:lnTo>
                              <a:pt x="47" y="790"/>
                            </a:lnTo>
                            <a:lnTo>
                              <a:pt x="27" y="838"/>
                            </a:lnTo>
                            <a:lnTo>
                              <a:pt x="20" y="875"/>
                            </a:lnTo>
                            <a:lnTo>
                              <a:pt x="20" y="923"/>
                            </a:lnTo>
                            <a:lnTo>
                              <a:pt x="57" y="1283"/>
                            </a:lnTo>
                            <a:lnTo>
                              <a:pt x="26" y="1081"/>
                            </a:lnTo>
                            <a:lnTo>
                              <a:pt x="10" y="887"/>
                            </a:lnTo>
                            <a:lnTo>
                              <a:pt x="0" y="625"/>
                            </a:lnTo>
                            <a:lnTo>
                              <a:pt x="1" y="519"/>
                            </a:lnTo>
                            <a:lnTo>
                              <a:pt x="8" y="414"/>
                            </a:lnTo>
                            <a:lnTo>
                              <a:pt x="29" y="262"/>
                            </a:lnTo>
                            <a:lnTo>
                              <a:pt x="41" y="226"/>
                            </a:lnTo>
                            <a:lnTo>
                              <a:pt x="57" y="183"/>
                            </a:lnTo>
                            <a:lnTo>
                              <a:pt x="68" y="138"/>
                            </a:lnTo>
                            <a:lnTo>
                              <a:pt x="74" y="106"/>
                            </a:lnTo>
                            <a:lnTo>
                              <a:pt x="81" y="62"/>
                            </a:lnTo>
                            <a:lnTo>
                              <a:pt x="79"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7" name="Freeform 365"/>
                      <p:cNvSpPr>
                        <a:spLocks/>
                      </p:cNvSpPr>
                      <p:nvPr/>
                    </p:nvSpPr>
                    <p:spPr bwMode="auto">
                      <a:xfrm>
                        <a:off x="5256" y="2397"/>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2" y="37"/>
                            </a:lnTo>
                            <a:lnTo>
                              <a:pt x="142" y="48"/>
                            </a:lnTo>
                            <a:lnTo>
                              <a:pt x="155" y="82"/>
                            </a:lnTo>
                            <a:lnTo>
                              <a:pt x="159" y="112"/>
                            </a:lnTo>
                            <a:lnTo>
                              <a:pt x="162" y="143"/>
                            </a:lnTo>
                            <a:lnTo>
                              <a:pt x="165" y="174"/>
                            </a:lnTo>
                            <a:lnTo>
                              <a:pt x="170" y="204"/>
                            </a:lnTo>
                            <a:lnTo>
                              <a:pt x="173" y="230"/>
                            </a:lnTo>
                            <a:lnTo>
                              <a:pt x="175" y="256"/>
                            </a:lnTo>
                            <a:lnTo>
                              <a:pt x="179" y="273"/>
                            </a:lnTo>
                            <a:lnTo>
                              <a:pt x="178" y="287"/>
                            </a:lnTo>
                            <a:lnTo>
                              <a:pt x="177" y="298"/>
                            </a:lnTo>
                            <a:lnTo>
                              <a:pt x="173" y="308"/>
                            </a:lnTo>
                            <a:lnTo>
                              <a:pt x="165" y="316"/>
                            </a:lnTo>
                            <a:lnTo>
                              <a:pt x="143" y="328"/>
                            </a:lnTo>
                            <a:lnTo>
                              <a:pt x="60" y="368"/>
                            </a:lnTo>
                            <a:lnTo>
                              <a:pt x="130" y="452"/>
                            </a:lnTo>
                            <a:lnTo>
                              <a:pt x="160" y="486"/>
                            </a:lnTo>
                            <a:lnTo>
                              <a:pt x="171" y="508"/>
                            </a:lnTo>
                            <a:lnTo>
                              <a:pt x="158" y="540"/>
                            </a:lnTo>
                            <a:lnTo>
                              <a:pt x="122" y="621"/>
                            </a:lnTo>
                            <a:lnTo>
                              <a:pt x="88" y="677"/>
                            </a:lnTo>
                            <a:lnTo>
                              <a:pt x="61" y="742"/>
                            </a:lnTo>
                            <a:lnTo>
                              <a:pt x="46" y="790"/>
                            </a:lnTo>
                            <a:lnTo>
                              <a:pt x="27" y="838"/>
                            </a:lnTo>
                            <a:lnTo>
                              <a:pt x="20" y="875"/>
                            </a:lnTo>
                            <a:lnTo>
                              <a:pt x="20" y="923"/>
                            </a:lnTo>
                            <a:lnTo>
                              <a:pt x="57" y="1283"/>
                            </a:lnTo>
                            <a:lnTo>
                              <a:pt x="26" y="1082"/>
                            </a:lnTo>
                            <a:lnTo>
                              <a:pt x="9" y="888"/>
                            </a:lnTo>
                            <a:lnTo>
                              <a:pt x="0" y="625"/>
                            </a:lnTo>
                            <a:lnTo>
                              <a:pt x="1" y="519"/>
                            </a:lnTo>
                            <a:lnTo>
                              <a:pt x="8" y="414"/>
                            </a:lnTo>
                            <a:lnTo>
                              <a:pt x="29" y="262"/>
                            </a:lnTo>
                            <a:lnTo>
                              <a:pt x="40" y="226"/>
                            </a:lnTo>
                            <a:lnTo>
                              <a:pt x="57" y="183"/>
                            </a:lnTo>
                            <a:lnTo>
                              <a:pt x="68" y="138"/>
                            </a:lnTo>
                            <a:lnTo>
                              <a:pt x="74" y="106"/>
                            </a:lnTo>
                            <a:lnTo>
                              <a:pt x="81" y="62"/>
                            </a:lnTo>
                            <a:lnTo>
                              <a:pt x="79"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17" name="Group 366"/>
                    <p:cNvGrpSpPr>
                      <a:grpSpLocks/>
                    </p:cNvGrpSpPr>
                    <p:nvPr/>
                  </p:nvGrpSpPr>
                  <p:grpSpPr bwMode="auto">
                    <a:xfrm>
                      <a:off x="5194" y="2397"/>
                      <a:ext cx="40" cy="250"/>
                      <a:chOff x="5194" y="2397"/>
                      <a:chExt cx="40" cy="250"/>
                    </a:xfrm>
                  </p:grpSpPr>
                  <p:sp>
                    <p:nvSpPr>
                      <p:cNvPr id="91124" name="Freeform 367"/>
                      <p:cNvSpPr>
                        <a:spLocks/>
                      </p:cNvSpPr>
                      <p:nvPr/>
                    </p:nvSpPr>
                    <p:spPr bwMode="auto">
                      <a:xfrm>
                        <a:off x="5194" y="2400"/>
                        <a:ext cx="40" cy="247"/>
                      </a:xfrm>
                      <a:custGeom>
                        <a:avLst/>
                        <a:gdLst>
                          <a:gd name="T0" fmla="*/ 0 w 241"/>
                          <a:gd name="T1" fmla="*/ 0 h 1234"/>
                          <a:gd name="T2" fmla="*/ 0 w 241"/>
                          <a:gd name="T3" fmla="*/ 0 h 1234"/>
                          <a:gd name="T4" fmla="*/ 0 w 241"/>
                          <a:gd name="T5" fmla="*/ 0 h 1234"/>
                          <a:gd name="T6" fmla="*/ 0 w 241"/>
                          <a:gd name="T7" fmla="*/ 0 h 1234"/>
                          <a:gd name="T8" fmla="*/ 0 w 241"/>
                          <a:gd name="T9" fmla="*/ 0 h 1234"/>
                          <a:gd name="T10" fmla="*/ 0 w 241"/>
                          <a:gd name="T11" fmla="*/ 0 h 1234"/>
                          <a:gd name="T12" fmla="*/ 0 w 241"/>
                          <a:gd name="T13" fmla="*/ 0 h 1234"/>
                          <a:gd name="T14" fmla="*/ 0 w 241"/>
                          <a:gd name="T15" fmla="*/ 0 h 1234"/>
                          <a:gd name="T16" fmla="*/ 0 w 241"/>
                          <a:gd name="T17" fmla="*/ 0 h 1234"/>
                          <a:gd name="T18" fmla="*/ 0 w 241"/>
                          <a:gd name="T19" fmla="*/ 0 h 1234"/>
                          <a:gd name="T20" fmla="*/ 0 w 241"/>
                          <a:gd name="T21" fmla="*/ 0 h 1234"/>
                          <a:gd name="T22" fmla="*/ 0 w 241"/>
                          <a:gd name="T23" fmla="*/ 0 h 1234"/>
                          <a:gd name="T24" fmla="*/ 0 w 241"/>
                          <a:gd name="T25" fmla="*/ 0 h 1234"/>
                          <a:gd name="T26" fmla="*/ 0 w 241"/>
                          <a:gd name="T27" fmla="*/ 0 h 1234"/>
                          <a:gd name="T28" fmla="*/ 0 w 241"/>
                          <a:gd name="T29" fmla="*/ 0 h 1234"/>
                          <a:gd name="T30" fmla="*/ 0 w 241"/>
                          <a:gd name="T31" fmla="*/ 0 h 1234"/>
                          <a:gd name="T32" fmla="*/ 0 w 241"/>
                          <a:gd name="T33" fmla="*/ 0 h 1234"/>
                          <a:gd name="T34" fmla="*/ 0 w 241"/>
                          <a:gd name="T35" fmla="*/ 0 h 1234"/>
                          <a:gd name="T36" fmla="*/ 0 w 241"/>
                          <a:gd name="T37" fmla="*/ 0 h 1234"/>
                          <a:gd name="T38" fmla="*/ 0 w 241"/>
                          <a:gd name="T39" fmla="*/ 0 h 1234"/>
                          <a:gd name="T40" fmla="*/ 0 w 241"/>
                          <a:gd name="T41" fmla="*/ 0 h 1234"/>
                          <a:gd name="T42" fmla="*/ 0 w 241"/>
                          <a:gd name="T43" fmla="*/ 0 h 1234"/>
                          <a:gd name="T44" fmla="*/ 0 w 241"/>
                          <a:gd name="T45" fmla="*/ 0 h 1234"/>
                          <a:gd name="T46" fmla="*/ 0 w 241"/>
                          <a:gd name="T47" fmla="*/ 0 h 1234"/>
                          <a:gd name="T48" fmla="*/ 0 w 241"/>
                          <a:gd name="T49" fmla="*/ 0 h 1234"/>
                          <a:gd name="T50" fmla="*/ 0 w 241"/>
                          <a:gd name="T51" fmla="*/ 0 h 1234"/>
                          <a:gd name="T52" fmla="*/ 0 w 241"/>
                          <a:gd name="T53" fmla="*/ 0 h 1234"/>
                          <a:gd name="T54" fmla="*/ 0 w 241"/>
                          <a:gd name="T55" fmla="*/ 0 h 1234"/>
                          <a:gd name="T56" fmla="*/ 0 w 241"/>
                          <a:gd name="T57" fmla="*/ 0 h 1234"/>
                          <a:gd name="T58" fmla="*/ 0 w 241"/>
                          <a:gd name="T59" fmla="*/ 0 h 1234"/>
                          <a:gd name="T60" fmla="*/ 0 w 241"/>
                          <a:gd name="T61" fmla="*/ 0 h 1234"/>
                          <a:gd name="T62" fmla="*/ 0 w 241"/>
                          <a:gd name="T63" fmla="*/ 0 h 1234"/>
                          <a:gd name="T64" fmla="*/ 0 w 241"/>
                          <a:gd name="T65" fmla="*/ 0 h 1234"/>
                          <a:gd name="T66" fmla="*/ 0 w 241"/>
                          <a:gd name="T67" fmla="*/ 0 h 1234"/>
                          <a:gd name="T68" fmla="*/ 0 w 241"/>
                          <a:gd name="T69" fmla="*/ 0 h 1234"/>
                          <a:gd name="T70" fmla="*/ 0 w 241"/>
                          <a:gd name="T71" fmla="*/ 0 h 1234"/>
                          <a:gd name="T72" fmla="*/ 0 w 241"/>
                          <a:gd name="T73" fmla="*/ 0 h 1234"/>
                          <a:gd name="T74" fmla="*/ 0 w 241"/>
                          <a:gd name="T75" fmla="*/ 0 h 1234"/>
                          <a:gd name="T76" fmla="*/ 0 w 241"/>
                          <a:gd name="T77" fmla="*/ 0 h 1234"/>
                          <a:gd name="T78" fmla="*/ 0 w 241"/>
                          <a:gd name="T79" fmla="*/ 0 h 1234"/>
                          <a:gd name="T80" fmla="*/ 0 w 241"/>
                          <a:gd name="T81" fmla="*/ 0 h 1234"/>
                          <a:gd name="T82" fmla="*/ 0 w 241"/>
                          <a:gd name="T83" fmla="*/ 0 h 1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4">
                            <a:moveTo>
                              <a:pt x="241" y="0"/>
                            </a:moveTo>
                            <a:lnTo>
                              <a:pt x="220" y="17"/>
                            </a:lnTo>
                            <a:lnTo>
                              <a:pt x="206" y="30"/>
                            </a:lnTo>
                            <a:lnTo>
                              <a:pt x="191" y="43"/>
                            </a:lnTo>
                            <a:lnTo>
                              <a:pt x="176" y="56"/>
                            </a:lnTo>
                            <a:lnTo>
                              <a:pt x="163" y="69"/>
                            </a:lnTo>
                            <a:lnTo>
                              <a:pt x="147" y="79"/>
                            </a:lnTo>
                            <a:lnTo>
                              <a:pt x="133" y="96"/>
                            </a:lnTo>
                            <a:lnTo>
                              <a:pt x="118" y="116"/>
                            </a:lnTo>
                            <a:lnTo>
                              <a:pt x="108" y="131"/>
                            </a:lnTo>
                            <a:lnTo>
                              <a:pt x="94" y="150"/>
                            </a:lnTo>
                            <a:lnTo>
                              <a:pt x="86" y="166"/>
                            </a:lnTo>
                            <a:lnTo>
                              <a:pt x="69" y="199"/>
                            </a:lnTo>
                            <a:lnTo>
                              <a:pt x="56" y="232"/>
                            </a:lnTo>
                            <a:lnTo>
                              <a:pt x="66" y="251"/>
                            </a:lnTo>
                            <a:lnTo>
                              <a:pt x="86" y="265"/>
                            </a:lnTo>
                            <a:lnTo>
                              <a:pt x="125" y="318"/>
                            </a:lnTo>
                            <a:lnTo>
                              <a:pt x="32" y="352"/>
                            </a:lnTo>
                            <a:lnTo>
                              <a:pt x="14" y="357"/>
                            </a:lnTo>
                            <a:lnTo>
                              <a:pt x="5" y="368"/>
                            </a:lnTo>
                            <a:lnTo>
                              <a:pt x="0" y="393"/>
                            </a:lnTo>
                            <a:lnTo>
                              <a:pt x="12" y="476"/>
                            </a:lnTo>
                            <a:lnTo>
                              <a:pt x="32" y="575"/>
                            </a:lnTo>
                            <a:lnTo>
                              <a:pt x="48" y="640"/>
                            </a:lnTo>
                            <a:lnTo>
                              <a:pt x="79" y="780"/>
                            </a:lnTo>
                            <a:lnTo>
                              <a:pt x="85" y="830"/>
                            </a:lnTo>
                            <a:lnTo>
                              <a:pt x="90" y="872"/>
                            </a:lnTo>
                            <a:lnTo>
                              <a:pt x="93" y="928"/>
                            </a:lnTo>
                            <a:lnTo>
                              <a:pt x="74" y="1234"/>
                            </a:lnTo>
                            <a:lnTo>
                              <a:pt x="81" y="1183"/>
                            </a:lnTo>
                            <a:lnTo>
                              <a:pt x="94" y="1097"/>
                            </a:lnTo>
                            <a:lnTo>
                              <a:pt x="104" y="969"/>
                            </a:lnTo>
                            <a:lnTo>
                              <a:pt x="117" y="752"/>
                            </a:lnTo>
                            <a:lnTo>
                              <a:pt x="124" y="486"/>
                            </a:lnTo>
                            <a:lnTo>
                              <a:pt x="178" y="174"/>
                            </a:lnTo>
                            <a:lnTo>
                              <a:pt x="189" y="142"/>
                            </a:lnTo>
                            <a:lnTo>
                              <a:pt x="196" y="124"/>
                            </a:lnTo>
                            <a:lnTo>
                              <a:pt x="206" y="93"/>
                            </a:lnTo>
                            <a:lnTo>
                              <a:pt x="215" y="66"/>
                            </a:lnTo>
                            <a:lnTo>
                              <a:pt x="228" y="37"/>
                            </a:lnTo>
                            <a:lnTo>
                              <a:pt x="239" y="14"/>
                            </a:lnTo>
                            <a:lnTo>
                              <a:pt x="241"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5" name="Freeform 368"/>
                      <p:cNvSpPr>
                        <a:spLocks/>
                      </p:cNvSpPr>
                      <p:nvPr/>
                    </p:nvSpPr>
                    <p:spPr bwMode="auto">
                      <a:xfrm>
                        <a:off x="5194" y="2397"/>
                        <a:ext cx="40" cy="246"/>
                      </a:xfrm>
                      <a:custGeom>
                        <a:avLst/>
                        <a:gdLst>
                          <a:gd name="T0" fmla="*/ 0 w 241"/>
                          <a:gd name="T1" fmla="*/ 0 h 1233"/>
                          <a:gd name="T2" fmla="*/ 0 w 241"/>
                          <a:gd name="T3" fmla="*/ 0 h 1233"/>
                          <a:gd name="T4" fmla="*/ 0 w 241"/>
                          <a:gd name="T5" fmla="*/ 0 h 1233"/>
                          <a:gd name="T6" fmla="*/ 0 w 241"/>
                          <a:gd name="T7" fmla="*/ 0 h 1233"/>
                          <a:gd name="T8" fmla="*/ 0 w 241"/>
                          <a:gd name="T9" fmla="*/ 0 h 1233"/>
                          <a:gd name="T10" fmla="*/ 0 w 241"/>
                          <a:gd name="T11" fmla="*/ 0 h 1233"/>
                          <a:gd name="T12" fmla="*/ 0 w 241"/>
                          <a:gd name="T13" fmla="*/ 0 h 1233"/>
                          <a:gd name="T14" fmla="*/ 0 w 241"/>
                          <a:gd name="T15" fmla="*/ 0 h 1233"/>
                          <a:gd name="T16" fmla="*/ 0 w 241"/>
                          <a:gd name="T17" fmla="*/ 0 h 1233"/>
                          <a:gd name="T18" fmla="*/ 0 w 241"/>
                          <a:gd name="T19" fmla="*/ 0 h 1233"/>
                          <a:gd name="T20" fmla="*/ 0 w 241"/>
                          <a:gd name="T21" fmla="*/ 0 h 1233"/>
                          <a:gd name="T22" fmla="*/ 0 w 241"/>
                          <a:gd name="T23" fmla="*/ 0 h 1233"/>
                          <a:gd name="T24" fmla="*/ 0 w 241"/>
                          <a:gd name="T25" fmla="*/ 0 h 1233"/>
                          <a:gd name="T26" fmla="*/ 0 w 241"/>
                          <a:gd name="T27" fmla="*/ 0 h 1233"/>
                          <a:gd name="T28" fmla="*/ 0 w 241"/>
                          <a:gd name="T29" fmla="*/ 0 h 1233"/>
                          <a:gd name="T30" fmla="*/ 0 w 241"/>
                          <a:gd name="T31" fmla="*/ 0 h 1233"/>
                          <a:gd name="T32" fmla="*/ 0 w 241"/>
                          <a:gd name="T33" fmla="*/ 0 h 1233"/>
                          <a:gd name="T34" fmla="*/ 0 w 241"/>
                          <a:gd name="T35" fmla="*/ 0 h 1233"/>
                          <a:gd name="T36" fmla="*/ 0 w 241"/>
                          <a:gd name="T37" fmla="*/ 0 h 1233"/>
                          <a:gd name="T38" fmla="*/ 0 w 241"/>
                          <a:gd name="T39" fmla="*/ 0 h 1233"/>
                          <a:gd name="T40" fmla="*/ 0 w 241"/>
                          <a:gd name="T41" fmla="*/ 0 h 1233"/>
                          <a:gd name="T42" fmla="*/ 0 w 241"/>
                          <a:gd name="T43" fmla="*/ 0 h 1233"/>
                          <a:gd name="T44" fmla="*/ 0 w 241"/>
                          <a:gd name="T45" fmla="*/ 0 h 1233"/>
                          <a:gd name="T46" fmla="*/ 0 w 241"/>
                          <a:gd name="T47" fmla="*/ 0 h 1233"/>
                          <a:gd name="T48" fmla="*/ 0 w 241"/>
                          <a:gd name="T49" fmla="*/ 0 h 1233"/>
                          <a:gd name="T50" fmla="*/ 0 w 241"/>
                          <a:gd name="T51" fmla="*/ 0 h 1233"/>
                          <a:gd name="T52" fmla="*/ 0 w 241"/>
                          <a:gd name="T53" fmla="*/ 0 h 1233"/>
                          <a:gd name="T54" fmla="*/ 0 w 241"/>
                          <a:gd name="T55" fmla="*/ 0 h 1233"/>
                          <a:gd name="T56" fmla="*/ 0 w 241"/>
                          <a:gd name="T57" fmla="*/ 0 h 1233"/>
                          <a:gd name="T58" fmla="*/ 0 w 241"/>
                          <a:gd name="T59" fmla="*/ 0 h 1233"/>
                          <a:gd name="T60" fmla="*/ 0 w 241"/>
                          <a:gd name="T61" fmla="*/ 0 h 1233"/>
                          <a:gd name="T62" fmla="*/ 0 w 241"/>
                          <a:gd name="T63" fmla="*/ 0 h 1233"/>
                          <a:gd name="T64" fmla="*/ 0 w 241"/>
                          <a:gd name="T65" fmla="*/ 0 h 1233"/>
                          <a:gd name="T66" fmla="*/ 0 w 241"/>
                          <a:gd name="T67" fmla="*/ 0 h 1233"/>
                          <a:gd name="T68" fmla="*/ 0 w 241"/>
                          <a:gd name="T69" fmla="*/ 0 h 1233"/>
                          <a:gd name="T70" fmla="*/ 0 w 241"/>
                          <a:gd name="T71" fmla="*/ 0 h 1233"/>
                          <a:gd name="T72" fmla="*/ 0 w 241"/>
                          <a:gd name="T73" fmla="*/ 0 h 1233"/>
                          <a:gd name="T74" fmla="*/ 0 w 241"/>
                          <a:gd name="T75" fmla="*/ 0 h 1233"/>
                          <a:gd name="T76" fmla="*/ 0 w 241"/>
                          <a:gd name="T77" fmla="*/ 0 h 1233"/>
                          <a:gd name="T78" fmla="*/ 0 w 241"/>
                          <a:gd name="T79" fmla="*/ 0 h 1233"/>
                          <a:gd name="T80" fmla="*/ 0 w 241"/>
                          <a:gd name="T81" fmla="*/ 0 h 1233"/>
                          <a:gd name="T82" fmla="*/ 0 w 241"/>
                          <a:gd name="T83" fmla="*/ 0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3">
                            <a:moveTo>
                              <a:pt x="241" y="0"/>
                            </a:moveTo>
                            <a:lnTo>
                              <a:pt x="220" y="17"/>
                            </a:lnTo>
                            <a:lnTo>
                              <a:pt x="205" y="29"/>
                            </a:lnTo>
                            <a:lnTo>
                              <a:pt x="191" y="43"/>
                            </a:lnTo>
                            <a:lnTo>
                              <a:pt x="175" y="55"/>
                            </a:lnTo>
                            <a:lnTo>
                              <a:pt x="162" y="69"/>
                            </a:lnTo>
                            <a:lnTo>
                              <a:pt x="147" y="79"/>
                            </a:lnTo>
                            <a:lnTo>
                              <a:pt x="132" y="96"/>
                            </a:lnTo>
                            <a:lnTo>
                              <a:pt x="118" y="116"/>
                            </a:lnTo>
                            <a:lnTo>
                              <a:pt x="107" y="131"/>
                            </a:lnTo>
                            <a:lnTo>
                              <a:pt x="94" y="149"/>
                            </a:lnTo>
                            <a:lnTo>
                              <a:pt x="86" y="167"/>
                            </a:lnTo>
                            <a:lnTo>
                              <a:pt x="69" y="199"/>
                            </a:lnTo>
                            <a:lnTo>
                              <a:pt x="56" y="232"/>
                            </a:lnTo>
                            <a:lnTo>
                              <a:pt x="62" y="251"/>
                            </a:lnTo>
                            <a:lnTo>
                              <a:pt x="86" y="264"/>
                            </a:lnTo>
                            <a:lnTo>
                              <a:pt x="125" y="317"/>
                            </a:lnTo>
                            <a:lnTo>
                              <a:pt x="32" y="352"/>
                            </a:lnTo>
                            <a:lnTo>
                              <a:pt x="14" y="357"/>
                            </a:lnTo>
                            <a:lnTo>
                              <a:pt x="5" y="368"/>
                            </a:lnTo>
                            <a:lnTo>
                              <a:pt x="0" y="384"/>
                            </a:lnTo>
                            <a:lnTo>
                              <a:pt x="12" y="476"/>
                            </a:lnTo>
                            <a:lnTo>
                              <a:pt x="32" y="575"/>
                            </a:lnTo>
                            <a:lnTo>
                              <a:pt x="48" y="640"/>
                            </a:lnTo>
                            <a:lnTo>
                              <a:pt x="79" y="780"/>
                            </a:lnTo>
                            <a:lnTo>
                              <a:pt x="85" y="829"/>
                            </a:lnTo>
                            <a:lnTo>
                              <a:pt x="89" y="871"/>
                            </a:lnTo>
                            <a:lnTo>
                              <a:pt x="93" y="928"/>
                            </a:lnTo>
                            <a:lnTo>
                              <a:pt x="74" y="1233"/>
                            </a:lnTo>
                            <a:lnTo>
                              <a:pt x="81" y="1183"/>
                            </a:lnTo>
                            <a:lnTo>
                              <a:pt x="94" y="1096"/>
                            </a:lnTo>
                            <a:lnTo>
                              <a:pt x="104" y="969"/>
                            </a:lnTo>
                            <a:lnTo>
                              <a:pt x="117" y="751"/>
                            </a:lnTo>
                            <a:lnTo>
                              <a:pt x="124" y="486"/>
                            </a:lnTo>
                            <a:lnTo>
                              <a:pt x="178" y="174"/>
                            </a:lnTo>
                            <a:lnTo>
                              <a:pt x="189" y="142"/>
                            </a:lnTo>
                            <a:lnTo>
                              <a:pt x="196" y="123"/>
                            </a:lnTo>
                            <a:lnTo>
                              <a:pt x="205" y="92"/>
                            </a:lnTo>
                            <a:lnTo>
                              <a:pt x="215" y="65"/>
                            </a:lnTo>
                            <a:lnTo>
                              <a:pt x="228" y="37"/>
                            </a:lnTo>
                            <a:lnTo>
                              <a:pt x="239" y="13"/>
                            </a:lnTo>
                            <a:lnTo>
                              <a:pt x="241"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118" name="Group 369"/>
                    <p:cNvGrpSpPr>
                      <a:grpSpLocks/>
                    </p:cNvGrpSpPr>
                    <p:nvPr/>
                  </p:nvGrpSpPr>
                  <p:grpSpPr bwMode="auto">
                    <a:xfrm>
                      <a:off x="5142" y="2441"/>
                      <a:ext cx="182" cy="78"/>
                      <a:chOff x="5142" y="2441"/>
                      <a:chExt cx="182" cy="78"/>
                    </a:xfrm>
                  </p:grpSpPr>
                  <p:sp>
                    <p:nvSpPr>
                      <p:cNvPr id="91119" name="Freeform 370"/>
                      <p:cNvSpPr>
                        <a:spLocks/>
                      </p:cNvSpPr>
                      <p:nvPr/>
                    </p:nvSpPr>
                    <p:spPr bwMode="auto">
                      <a:xfrm>
                        <a:off x="5151" y="2441"/>
                        <a:ext cx="44" cy="52"/>
                      </a:xfrm>
                      <a:custGeom>
                        <a:avLst/>
                        <a:gdLst>
                          <a:gd name="T0" fmla="*/ 0 w 263"/>
                          <a:gd name="T1" fmla="*/ 0 h 260"/>
                          <a:gd name="T2" fmla="*/ 0 w 263"/>
                          <a:gd name="T3" fmla="*/ 0 h 260"/>
                          <a:gd name="T4" fmla="*/ 0 w 263"/>
                          <a:gd name="T5" fmla="*/ 0 h 260"/>
                          <a:gd name="T6" fmla="*/ 0 w 263"/>
                          <a:gd name="T7" fmla="*/ 0 h 260"/>
                          <a:gd name="T8" fmla="*/ 0 w 263"/>
                          <a:gd name="T9" fmla="*/ 0 h 260"/>
                          <a:gd name="T10" fmla="*/ 0 w 263"/>
                          <a:gd name="T11" fmla="*/ 0 h 260"/>
                          <a:gd name="T12" fmla="*/ 0 w 263"/>
                          <a:gd name="T13" fmla="*/ 0 h 260"/>
                          <a:gd name="T14" fmla="*/ 0 w 263"/>
                          <a:gd name="T15" fmla="*/ 0 h 260"/>
                          <a:gd name="T16" fmla="*/ 0 w 263"/>
                          <a:gd name="T17" fmla="*/ 0 h 260"/>
                          <a:gd name="T18" fmla="*/ 0 w 263"/>
                          <a:gd name="T19" fmla="*/ 0 h 260"/>
                          <a:gd name="T20" fmla="*/ 0 w 263"/>
                          <a:gd name="T21" fmla="*/ 0 h 260"/>
                          <a:gd name="T22" fmla="*/ 0 w 263"/>
                          <a:gd name="T23" fmla="*/ 0 h 260"/>
                          <a:gd name="T24" fmla="*/ 0 w 263"/>
                          <a:gd name="T25" fmla="*/ 0 h 260"/>
                          <a:gd name="T26" fmla="*/ 0 w 263"/>
                          <a:gd name="T27" fmla="*/ 0 h 260"/>
                          <a:gd name="T28" fmla="*/ 0 w 263"/>
                          <a:gd name="T29" fmla="*/ 0 h 260"/>
                          <a:gd name="T30" fmla="*/ 0 w 263"/>
                          <a:gd name="T31" fmla="*/ 0 h 260"/>
                          <a:gd name="T32" fmla="*/ 0 w 263"/>
                          <a:gd name="T33" fmla="*/ 0 h 260"/>
                          <a:gd name="T34" fmla="*/ 0 w 263"/>
                          <a:gd name="T35" fmla="*/ 0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260">
                            <a:moveTo>
                              <a:pt x="235" y="205"/>
                            </a:moveTo>
                            <a:lnTo>
                              <a:pt x="0" y="260"/>
                            </a:lnTo>
                            <a:lnTo>
                              <a:pt x="232" y="189"/>
                            </a:lnTo>
                            <a:lnTo>
                              <a:pt x="79" y="188"/>
                            </a:lnTo>
                            <a:lnTo>
                              <a:pt x="235" y="167"/>
                            </a:lnTo>
                            <a:lnTo>
                              <a:pt x="235" y="136"/>
                            </a:lnTo>
                            <a:lnTo>
                              <a:pt x="227" y="105"/>
                            </a:lnTo>
                            <a:lnTo>
                              <a:pt x="209" y="68"/>
                            </a:lnTo>
                            <a:lnTo>
                              <a:pt x="181" y="27"/>
                            </a:lnTo>
                            <a:lnTo>
                              <a:pt x="165" y="0"/>
                            </a:lnTo>
                            <a:lnTo>
                              <a:pt x="187" y="11"/>
                            </a:lnTo>
                            <a:lnTo>
                              <a:pt x="209" y="42"/>
                            </a:lnTo>
                            <a:lnTo>
                              <a:pt x="227" y="77"/>
                            </a:lnTo>
                            <a:lnTo>
                              <a:pt x="238" y="102"/>
                            </a:lnTo>
                            <a:lnTo>
                              <a:pt x="239" y="139"/>
                            </a:lnTo>
                            <a:lnTo>
                              <a:pt x="263" y="84"/>
                            </a:lnTo>
                            <a:lnTo>
                              <a:pt x="239" y="167"/>
                            </a:lnTo>
                            <a:lnTo>
                              <a:pt x="235" y="205"/>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0" name="Freeform 371"/>
                      <p:cNvSpPr>
                        <a:spLocks/>
                      </p:cNvSpPr>
                      <p:nvPr/>
                    </p:nvSpPr>
                    <p:spPr bwMode="auto">
                      <a:xfrm>
                        <a:off x="5142" y="2484"/>
                        <a:ext cx="6" cy="23"/>
                      </a:xfrm>
                      <a:custGeom>
                        <a:avLst/>
                        <a:gdLst>
                          <a:gd name="T0" fmla="*/ 0 w 33"/>
                          <a:gd name="T1" fmla="*/ 0 h 114"/>
                          <a:gd name="T2" fmla="*/ 0 w 33"/>
                          <a:gd name="T3" fmla="*/ 0 h 114"/>
                          <a:gd name="T4" fmla="*/ 0 w 33"/>
                          <a:gd name="T5" fmla="*/ 0 h 114"/>
                          <a:gd name="T6" fmla="*/ 0 w 33"/>
                          <a:gd name="T7" fmla="*/ 0 h 114"/>
                          <a:gd name="T8" fmla="*/ 0 w 33"/>
                          <a:gd name="T9" fmla="*/ 0 h 114"/>
                          <a:gd name="T10" fmla="*/ 0 w 33"/>
                          <a:gd name="T11" fmla="*/ 0 h 114"/>
                          <a:gd name="T12" fmla="*/ 0 w 33"/>
                          <a:gd name="T13" fmla="*/ 0 h 114"/>
                          <a:gd name="T14" fmla="*/ 0 w 33"/>
                          <a:gd name="T15" fmla="*/ 0 h 114"/>
                          <a:gd name="T16" fmla="*/ 0 w 33"/>
                          <a:gd name="T17" fmla="*/ 0 h 114"/>
                          <a:gd name="T18" fmla="*/ 0 w 33"/>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14">
                            <a:moveTo>
                              <a:pt x="16" y="0"/>
                            </a:moveTo>
                            <a:lnTo>
                              <a:pt x="19" y="25"/>
                            </a:lnTo>
                            <a:lnTo>
                              <a:pt x="33" y="50"/>
                            </a:lnTo>
                            <a:lnTo>
                              <a:pt x="33" y="74"/>
                            </a:lnTo>
                            <a:lnTo>
                              <a:pt x="28" y="95"/>
                            </a:lnTo>
                            <a:lnTo>
                              <a:pt x="10" y="114"/>
                            </a:lnTo>
                            <a:lnTo>
                              <a:pt x="7" y="45"/>
                            </a:lnTo>
                            <a:lnTo>
                              <a:pt x="0" y="37"/>
                            </a:lnTo>
                            <a:lnTo>
                              <a:pt x="2" y="21"/>
                            </a:lnTo>
                            <a:lnTo>
                              <a:pt x="1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1" name="Freeform 372"/>
                      <p:cNvSpPr>
                        <a:spLocks/>
                      </p:cNvSpPr>
                      <p:nvPr/>
                    </p:nvSpPr>
                    <p:spPr bwMode="auto">
                      <a:xfrm>
                        <a:off x="5300" y="2493"/>
                        <a:ext cx="23" cy="26"/>
                      </a:xfrm>
                      <a:custGeom>
                        <a:avLst/>
                        <a:gdLst>
                          <a:gd name="T0" fmla="*/ 0 w 139"/>
                          <a:gd name="T1" fmla="*/ 0 h 129"/>
                          <a:gd name="T2" fmla="*/ 0 w 139"/>
                          <a:gd name="T3" fmla="*/ 0 h 129"/>
                          <a:gd name="T4" fmla="*/ 0 w 139"/>
                          <a:gd name="T5" fmla="*/ 0 h 129"/>
                          <a:gd name="T6" fmla="*/ 0 w 139"/>
                          <a:gd name="T7" fmla="*/ 0 h 129"/>
                          <a:gd name="T8" fmla="*/ 0 w 139"/>
                          <a:gd name="T9" fmla="*/ 0 h 129"/>
                          <a:gd name="T10" fmla="*/ 0 w 139"/>
                          <a:gd name="T11" fmla="*/ 0 h 129"/>
                          <a:gd name="T12" fmla="*/ 0 w 139"/>
                          <a:gd name="T13" fmla="*/ 0 h 129"/>
                          <a:gd name="T14" fmla="*/ 0 w 139"/>
                          <a:gd name="T15" fmla="*/ 0 h 129"/>
                          <a:gd name="T16" fmla="*/ 0 w 139"/>
                          <a:gd name="T17" fmla="*/ 0 h 129"/>
                          <a:gd name="T18" fmla="*/ 0 w 139"/>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29">
                            <a:moveTo>
                              <a:pt x="0" y="129"/>
                            </a:moveTo>
                            <a:lnTo>
                              <a:pt x="51" y="90"/>
                            </a:lnTo>
                            <a:lnTo>
                              <a:pt x="98" y="57"/>
                            </a:lnTo>
                            <a:lnTo>
                              <a:pt x="124" y="19"/>
                            </a:lnTo>
                            <a:lnTo>
                              <a:pt x="139" y="0"/>
                            </a:lnTo>
                            <a:lnTo>
                              <a:pt x="98" y="26"/>
                            </a:lnTo>
                            <a:lnTo>
                              <a:pt x="73" y="46"/>
                            </a:lnTo>
                            <a:lnTo>
                              <a:pt x="51" y="61"/>
                            </a:lnTo>
                            <a:lnTo>
                              <a:pt x="32" y="83"/>
                            </a:lnTo>
                            <a:lnTo>
                              <a:pt x="0" y="129"/>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2" name="Freeform 373"/>
                      <p:cNvSpPr>
                        <a:spLocks/>
                      </p:cNvSpPr>
                      <p:nvPr/>
                    </p:nvSpPr>
                    <p:spPr bwMode="auto">
                      <a:xfrm>
                        <a:off x="5312" y="2503"/>
                        <a:ext cx="12" cy="15"/>
                      </a:xfrm>
                      <a:custGeom>
                        <a:avLst/>
                        <a:gdLst>
                          <a:gd name="T0" fmla="*/ 0 w 74"/>
                          <a:gd name="T1" fmla="*/ 0 h 77"/>
                          <a:gd name="T2" fmla="*/ 0 w 74"/>
                          <a:gd name="T3" fmla="*/ 0 h 77"/>
                          <a:gd name="T4" fmla="*/ 0 w 74"/>
                          <a:gd name="T5" fmla="*/ 0 h 77"/>
                          <a:gd name="T6" fmla="*/ 0 w 74"/>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77">
                            <a:moveTo>
                              <a:pt x="0" y="77"/>
                            </a:moveTo>
                            <a:lnTo>
                              <a:pt x="74" y="0"/>
                            </a:lnTo>
                            <a:lnTo>
                              <a:pt x="52" y="50"/>
                            </a:lnTo>
                            <a:lnTo>
                              <a:pt x="0" y="77"/>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23" name="Freeform 374"/>
                      <p:cNvSpPr>
                        <a:spLocks/>
                      </p:cNvSpPr>
                      <p:nvPr/>
                    </p:nvSpPr>
                    <p:spPr bwMode="auto">
                      <a:xfrm>
                        <a:off x="5302" y="2464"/>
                        <a:ext cx="11" cy="45"/>
                      </a:xfrm>
                      <a:custGeom>
                        <a:avLst/>
                        <a:gdLst>
                          <a:gd name="T0" fmla="*/ 0 w 67"/>
                          <a:gd name="T1" fmla="*/ 0 h 226"/>
                          <a:gd name="T2" fmla="*/ 0 w 67"/>
                          <a:gd name="T3" fmla="*/ 0 h 226"/>
                          <a:gd name="T4" fmla="*/ 0 w 67"/>
                          <a:gd name="T5" fmla="*/ 0 h 226"/>
                          <a:gd name="T6" fmla="*/ 0 w 67"/>
                          <a:gd name="T7" fmla="*/ 0 h 226"/>
                          <a:gd name="T8" fmla="*/ 0 w 67"/>
                          <a:gd name="T9" fmla="*/ 0 h 226"/>
                          <a:gd name="T10" fmla="*/ 0 w 67"/>
                          <a:gd name="T11" fmla="*/ 0 h 226"/>
                          <a:gd name="T12" fmla="*/ 0 w 67"/>
                          <a:gd name="T13" fmla="*/ 0 h 226"/>
                          <a:gd name="T14" fmla="*/ 0 w 67"/>
                          <a:gd name="T15" fmla="*/ 0 h 2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226">
                            <a:moveTo>
                              <a:pt x="0" y="226"/>
                            </a:moveTo>
                            <a:lnTo>
                              <a:pt x="3" y="132"/>
                            </a:lnTo>
                            <a:lnTo>
                              <a:pt x="23" y="37"/>
                            </a:lnTo>
                            <a:lnTo>
                              <a:pt x="37" y="0"/>
                            </a:lnTo>
                            <a:lnTo>
                              <a:pt x="14" y="121"/>
                            </a:lnTo>
                            <a:lnTo>
                              <a:pt x="11" y="186"/>
                            </a:lnTo>
                            <a:lnTo>
                              <a:pt x="67" y="129"/>
                            </a:lnTo>
                            <a:lnTo>
                              <a:pt x="0" y="226"/>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91040" name="Group 375"/>
                <p:cNvGrpSpPr>
                  <a:grpSpLocks/>
                </p:cNvGrpSpPr>
                <p:nvPr/>
              </p:nvGrpSpPr>
              <p:grpSpPr bwMode="auto">
                <a:xfrm>
                  <a:off x="4779" y="2242"/>
                  <a:ext cx="222" cy="504"/>
                  <a:chOff x="4779" y="2242"/>
                  <a:chExt cx="222" cy="504"/>
                </a:xfrm>
              </p:grpSpPr>
              <p:grpSp>
                <p:nvGrpSpPr>
                  <p:cNvPr id="91060" name="Group 376"/>
                  <p:cNvGrpSpPr>
                    <a:grpSpLocks/>
                  </p:cNvGrpSpPr>
                  <p:nvPr/>
                </p:nvGrpSpPr>
                <p:grpSpPr bwMode="auto">
                  <a:xfrm>
                    <a:off x="4779" y="2327"/>
                    <a:ext cx="222" cy="419"/>
                    <a:chOff x="4779" y="2327"/>
                    <a:chExt cx="222" cy="419"/>
                  </a:xfrm>
                </p:grpSpPr>
                <p:sp>
                  <p:nvSpPr>
                    <p:cNvPr id="91093" name="Freeform 377"/>
                    <p:cNvSpPr>
                      <a:spLocks/>
                    </p:cNvSpPr>
                    <p:nvPr/>
                  </p:nvSpPr>
                  <p:spPr bwMode="auto">
                    <a:xfrm>
                      <a:off x="4971" y="2544"/>
                      <a:ext cx="30" cy="44"/>
                    </a:xfrm>
                    <a:custGeom>
                      <a:avLst/>
                      <a:gdLst>
                        <a:gd name="T0" fmla="*/ 0 w 179"/>
                        <a:gd name="T1" fmla="*/ 0 h 220"/>
                        <a:gd name="T2" fmla="*/ 0 w 179"/>
                        <a:gd name="T3" fmla="*/ 0 h 220"/>
                        <a:gd name="T4" fmla="*/ 0 w 179"/>
                        <a:gd name="T5" fmla="*/ 0 h 220"/>
                        <a:gd name="T6" fmla="*/ 0 w 179"/>
                        <a:gd name="T7" fmla="*/ 0 h 220"/>
                        <a:gd name="T8" fmla="*/ 0 w 179"/>
                        <a:gd name="T9" fmla="*/ 0 h 220"/>
                        <a:gd name="T10" fmla="*/ 0 w 179"/>
                        <a:gd name="T11" fmla="*/ 0 h 2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9" h="220">
                          <a:moveTo>
                            <a:pt x="67" y="0"/>
                          </a:moveTo>
                          <a:lnTo>
                            <a:pt x="179" y="7"/>
                          </a:lnTo>
                          <a:lnTo>
                            <a:pt x="166" y="173"/>
                          </a:lnTo>
                          <a:lnTo>
                            <a:pt x="159" y="220"/>
                          </a:lnTo>
                          <a:lnTo>
                            <a:pt x="0" y="206"/>
                          </a:lnTo>
                          <a:lnTo>
                            <a:pt x="67"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4" name="Freeform 378"/>
                    <p:cNvSpPr>
                      <a:spLocks/>
                    </p:cNvSpPr>
                    <p:nvPr/>
                  </p:nvSpPr>
                  <p:spPr bwMode="auto">
                    <a:xfrm>
                      <a:off x="4844" y="2336"/>
                      <a:ext cx="51" cy="161"/>
                    </a:xfrm>
                    <a:custGeom>
                      <a:avLst/>
                      <a:gdLst>
                        <a:gd name="T0" fmla="*/ 0 w 311"/>
                        <a:gd name="T1" fmla="*/ 0 h 804"/>
                        <a:gd name="T2" fmla="*/ 0 w 311"/>
                        <a:gd name="T3" fmla="*/ 0 h 804"/>
                        <a:gd name="T4" fmla="*/ 0 w 311"/>
                        <a:gd name="T5" fmla="*/ 0 h 804"/>
                        <a:gd name="T6" fmla="*/ 0 w 311"/>
                        <a:gd name="T7" fmla="*/ 0 h 804"/>
                        <a:gd name="T8" fmla="*/ 0 w 311"/>
                        <a:gd name="T9" fmla="*/ 0 h 804"/>
                        <a:gd name="T10" fmla="*/ 0 w 311"/>
                        <a:gd name="T11" fmla="*/ 0 h 804"/>
                        <a:gd name="T12" fmla="*/ 0 w 311"/>
                        <a:gd name="T13" fmla="*/ 0 h 8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1" h="804">
                          <a:moveTo>
                            <a:pt x="0" y="0"/>
                          </a:moveTo>
                          <a:lnTo>
                            <a:pt x="109" y="409"/>
                          </a:lnTo>
                          <a:lnTo>
                            <a:pt x="188" y="804"/>
                          </a:lnTo>
                          <a:lnTo>
                            <a:pt x="311" y="796"/>
                          </a:lnTo>
                          <a:lnTo>
                            <a:pt x="296" y="446"/>
                          </a:lnTo>
                          <a:lnTo>
                            <a:pt x="246" y="17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95" name="Group 379"/>
                    <p:cNvGrpSpPr>
                      <a:grpSpLocks/>
                    </p:cNvGrpSpPr>
                    <p:nvPr/>
                  </p:nvGrpSpPr>
                  <p:grpSpPr bwMode="auto">
                    <a:xfrm>
                      <a:off x="4904" y="2700"/>
                      <a:ext cx="24" cy="44"/>
                      <a:chOff x="4904" y="2700"/>
                      <a:chExt cx="24" cy="44"/>
                    </a:xfrm>
                  </p:grpSpPr>
                  <p:sp>
                    <p:nvSpPr>
                      <p:cNvPr id="91106" name="Freeform 380"/>
                      <p:cNvSpPr>
                        <a:spLocks/>
                      </p:cNvSpPr>
                      <p:nvPr/>
                    </p:nvSpPr>
                    <p:spPr bwMode="auto">
                      <a:xfrm>
                        <a:off x="4907" y="2712"/>
                        <a:ext cx="16" cy="32"/>
                      </a:xfrm>
                      <a:custGeom>
                        <a:avLst/>
                        <a:gdLst>
                          <a:gd name="T0" fmla="*/ 0 w 97"/>
                          <a:gd name="T1" fmla="*/ 0 h 163"/>
                          <a:gd name="T2" fmla="*/ 0 w 97"/>
                          <a:gd name="T3" fmla="*/ 0 h 163"/>
                          <a:gd name="T4" fmla="*/ 0 w 97"/>
                          <a:gd name="T5" fmla="*/ 0 h 163"/>
                          <a:gd name="T6" fmla="*/ 0 w 97"/>
                          <a:gd name="T7" fmla="*/ 0 h 163"/>
                          <a:gd name="T8" fmla="*/ 0 w 97"/>
                          <a:gd name="T9" fmla="*/ 0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3">
                            <a:moveTo>
                              <a:pt x="0" y="163"/>
                            </a:moveTo>
                            <a:lnTo>
                              <a:pt x="97" y="163"/>
                            </a:lnTo>
                            <a:lnTo>
                              <a:pt x="80" y="0"/>
                            </a:lnTo>
                            <a:lnTo>
                              <a:pt x="3" y="5"/>
                            </a:lnTo>
                            <a:lnTo>
                              <a:pt x="0" y="1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07" name="Freeform 381"/>
                      <p:cNvSpPr>
                        <a:spLocks/>
                      </p:cNvSpPr>
                      <p:nvPr/>
                    </p:nvSpPr>
                    <p:spPr bwMode="auto">
                      <a:xfrm>
                        <a:off x="4904" y="2700"/>
                        <a:ext cx="24" cy="18"/>
                      </a:xfrm>
                      <a:custGeom>
                        <a:avLst/>
                        <a:gdLst>
                          <a:gd name="T0" fmla="*/ 0 w 140"/>
                          <a:gd name="T1" fmla="*/ 0 h 90"/>
                          <a:gd name="T2" fmla="*/ 0 w 140"/>
                          <a:gd name="T3" fmla="*/ 0 h 90"/>
                          <a:gd name="T4" fmla="*/ 0 w 140"/>
                          <a:gd name="T5" fmla="*/ 0 h 90"/>
                          <a:gd name="T6" fmla="*/ 0 w 140"/>
                          <a:gd name="T7" fmla="*/ 0 h 90"/>
                          <a:gd name="T8" fmla="*/ 0 w 140"/>
                          <a:gd name="T9" fmla="*/ 0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90">
                            <a:moveTo>
                              <a:pt x="126" y="0"/>
                            </a:moveTo>
                            <a:lnTo>
                              <a:pt x="140" y="76"/>
                            </a:lnTo>
                            <a:lnTo>
                              <a:pt x="4" y="90"/>
                            </a:lnTo>
                            <a:lnTo>
                              <a:pt x="0" y="12"/>
                            </a:lnTo>
                            <a:lnTo>
                              <a:pt x="12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1096" name="Freeform 382"/>
                    <p:cNvSpPr>
                      <a:spLocks/>
                    </p:cNvSpPr>
                    <p:nvPr/>
                  </p:nvSpPr>
                  <p:spPr bwMode="auto">
                    <a:xfrm>
                      <a:off x="4779" y="2327"/>
                      <a:ext cx="150" cy="419"/>
                    </a:xfrm>
                    <a:custGeom>
                      <a:avLst/>
                      <a:gdLst>
                        <a:gd name="T0" fmla="*/ 0 w 899"/>
                        <a:gd name="T1" fmla="*/ 0 h 2097"/>
                        <a:gd name="T2" fmla="*/ 0 w 899"/>
                        <a:gd name="T3" fmla="*/ 0 h 2097"/>
                        <a:gd name="T4" fmla="*/ 0 w 899"/>
                        <a:gd name="T5" fmla="*/ 0 h 2097"/>
                        <a:gd name="T6" fmla="*/ 0 w 899"/>
                        <a:gd name="T7" fmla="*/ 0 h 2097"/>
                        <a:gd name="T8" fmla="*/ 0 w 899"/>
                        <a:gd name="T9" fmla="*/ 0 h 2097"/>
                        <a:gd name="T10" fmla="*/ 0 w 899"/>
                        <a:gd name="T11" fmla="*/ 0 h 2097"/>
                        <a:gd name="T12" fmla="*/ 0 w 899"/>
                        <a:gd name="T13" fmla="*/ 0 h 2097"/>
                        <a:gd name="T14" fmla="*/ 0 w 899"/>
                        <a:gd name="T15" fmla="*/ 0 h 2097"/>
                        <a:gd name="T16" fmla="*/ 0 w 899"/>
                        <a:gd name="T17" fmla="*/ 0 h 2097"/>
                        <a:gd name="T18" fmla="*/ 0 w 899"/>
                        <a:gd name="T19" fmla="*/ 0 h 2097"/>
                        <a:gd name="T20" fmla="*/ 0 w 899"/>
                        <a:gd name="T21" fmla="*/ 1 h 2097"/>
                        <a:gd name="T22" fmla="*/ 0 w 899"/>
                        <a:gd name="T23" fmla="*/ 1 h 2097"/>
                        <a:gd name="T24" fmla="*/ 0 w 899"/>
                        <a:gd name="T25" fmla="*/ 0 h 2097"/>
                        <a:gd name="T26" fmla="*/ 0 w 899"/>
                        <a:gd name="T27" fmla="*/ 0 h 2097"/>
                        <a:gd name="T28" fmla="*/ 0 w 899"/>
                        <a:gd name="T29" fmla="*/ 0 h 2097"/>
                        <a:gd name="T30" fmla="*/ 0 w 899"/>
                        <a:gd name="T31" fmla="*/ 0 h 2097"/>
                        <a:gd name="T32" fmla="*/ 0 w 899"/>
                        <a:gd name="T33" fmla="*/ 0 h 2097"/>
                        <a:gd name="T34" fmla="*/ 0 w 899"/>
                        <a:gd name="T35" fmla="*/ 0 h 2097"/>
                        <a:gd name="T36" fmla="*/ 0 w 899"/>
                        <a:gd name="T37" fmla="*/ 0 h 2097"/>
                        <a:gd name="T38" fmla="*/ 0 w 899"/>
                        <a:gd name="T39" fmla="*/ 0 h 2097"/>
                        <a:gd name="T40" fmla="*/ 0 w 899"/>
                        <a:gd name="T41" fmla="*/ 0 h 2097"/>
                        <a:gd name="T42" fmla="*/ 0 w 899"/>
                        <a:gd name="T43" fmla="*/ 0 h 2097"/>
                        <a:gd name="T44" fmla="*/ 0 w 899"/>
                        <a:gd name="T45" fmla="*/ 0 h 2097"/>
                        <a:gd name="T46" fmla="*/ 0 w 899"/>
                        <a:gd name="T47" fmla="*/ 0 h 2097"/>
                        <a:gd name="T48" fmla="*/ 0 w 899"/>
                        <a:gd name="T49" fmla="*/ 0 h 2097"/>
                        <a:gd name="T50" fmla="*/ 0 w 899"/>
                        <a:gd name="T51" fmla="*/ 0 h 2097"/>
                        <a:gd name="T52" fmla="*/ 0 w 899"/>
                        <a:gd name="T53" fmla="*/ 0 h 2097"/>
                        <a:gd name="T54" fmla="*/ 0 w 899"/>
                        <a:gd name="T55" fmla="*/ 0 h 2097"/>
                        <a:gd name="T56" fmla="*/ 0 w 899"/>
                        <a:gd name="T57" fmla="*/ 0 h 2097"/>
                        <a:gd name="T58" fmla="*/ 0 w 899"/>
                        <a:gd name="T59" fmla="*/ 0 h 2097"/>
                        <a:gd name="T60" fmla="*/ 0 w 899"/>
                        <a:gd name="T61" fmla="*/ 0 h 2097"/>
                        <a:gd name="T62" fmla="*/ 0 w 899"/>
                        <a:gd name="T63" fmla="*/ 0 h 2097"/>
                        <a:gd name="T64" fmla="*/ 0 w 899"/>
                        <a:gd name="T65" fmla="*/ 0 h 20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9" h="2097">
                          <a:moveTo>
                            <a:pt x="391" y="0"/>
                          </a:moveTo>
                          <a:lnTo>
                            <a:pt x="361" y="34"/>
                          </a:lnTo>
                          <a:lnTo>
                            <a:pt x="325" y="80"/>
                          </a:lnTo>
                          <a:lnTo>
                            <a:pt x="287" y="126"/>
                          </a:lnTo>
                          <a:lnTo>
                            <a:pt x="210" y="201"/>
                          </a:lnTo>
                          <a:lnTo>
                            <a:pt x="183" y="227"/>
                          </a:lnTo>
                          <a:lnTo>
                            <a:pt x="164" y="258"/>
                          </a:lnTo>
                          <a:lnTo>
                            <a:pt x="109" y="367"/>
                          </a:lnTo>
                          <a:lnTo>
                            <a:pt x="80" y="440"/>
                          </a:lnTo>
                          <a:lnTo>
                            <a:pt x="58" y="552"/>
                          </a:lnTo>
                          <a:lnTo>
                            <a:pt x="52" y="611"/>
                          </a:lnTo>
                          <a:lnTo>
                            <a:pt x="52" y="646"/>
                          </a:lnTo>
                          <a:lnTo>
                            <a:pt x="36" y="772"/>
                          </a:lnTo>
                          <a:lnTo>
                            <a:pt x="30" y="833"/>
                          </a:lnTo>
                          <a:lnTo>
                            <a:pt x="30" y="894"/>
                          </a:lnTo>
                          <a:lnTo>
                            <a:pt x="29" y="986"/>
                          </a:lnTo>
                          <a:lnTo>
                            <a:pt x="52" y="1087"/>
                          </a:lnTo>
                          <a:lnTo>
                            <a:pt x="53" y="1116"/>
                          </a:lnTo>
                          <a:lnTo>
                            <a:pt x="54" y="1205"/>
                          </a:lnTo>
                          <a:lnTo>
                            <a:pt x="47" y="1439"/>
                          </a:lnTo>
                          <a:lnTo>
                            <a:pt x="29" y="1748"/>
                          </a:lnTo>
                          <a:lnTo>
                            <a:pt x="0" y="2097"/>
                          </a:lnTo>
                          <a:lnTo>
                            <a:pt x="773" y="2089"/>
                          </a:lnTo>
                          <a:lnTo>
                            <a:pt x="773" y="1889"/>
                          </a:lnTo>
                          <a:lnTo>
                            <a:pt x="899" y="1873"/>
                          </a:lnTo>
                          <a:lnTo>
                            <a:pt x="829" y="1273"/>
                          </a:lnTo>
                          <a:lnTo>
                            <a:pt x="871" y="821"/>
                          </a:lnTo>
                          <a:lnTo>
                            <a:pt x="892" y="721"/>
                          </a:lnTo>
                          <a:lnTo>
                            <a:pt x="893" y="615"/>
                          </a:lnTo>
                          <a:lnTo>
                            <a:pt x="893" y="582"/>
                          </a:lnTo>
                          <a:lnTo>
                            <a:pt x="889" y="547"/>
                          </a:lnTo>
                          <a:lnTo>
                            <a:pt x="883" y="508"/>
                          </a:lnTo>
                          <a:lnTo>
                            <a:pt x="877" y="487"/>
                          </a:lnTo>
                          <a:lnTo>
                            <a:pt x="870" y="466"/>
                          </a:lnTo>
                          <a:lnTo>
                            <a:pt x="861" y="449"/>
                          </a:lnTo>
                          <a:lnTo>
                            <a:pt x="844" y="426"/>
                          </a:lnTo>
                          <a:lnTo>
                            <a:pt x="810" y="400"/>
                          </a:lnTo>
                          <a:lnTo>
                            <a:pt x="794" y="372"/>
                          </a:lnTo>
                          <a:lnTo>
                            <a:pt x="696" y="266"/>
                          </a:lnTo>
                          <a:lnTo>
                            <a:pt x="665" y="263"/>
                          </a:lnTo>
                          <a:lnTo>
                            <a:pt x="644" y="259"/>
                          </a:lnTo>
                          <a:lnTo>
                            <a:pt x="626" y="255"/>
                          </a:lnTo>
                          <a:lnTo>
                            <a:pt x="606" y="250"/>
                          </a:lnTo>
                          <a:lnTo>
                            <a:pt x="625" y="330"/>
                          </a:lnTo>
                          <a:lnTo>
                            <a:pt x="635" y="408"/>
                          </a:lnTo>
                          <a:lnTo>
                            <a:pt x="638" y="486"/>
                          </a:lnTo>
                          <a:lnTo>
                            <a:pt x="653" y="634"/>
                          </a:lnTo>
                          <a:lnTo>
                            <a:pt x="645" y="865"/>
                          </a:lnTo>
                          <a:lnTo>
                            <a:pt x="602" y="784"/>
                          </a:lnTo>
                          <a:lnTo>
                            <a:pt x="593" y="739"/>
                          </a:lnTo>
                          <a:lnTo>
                            <a:pt x="586" y="697"/>
                          </a:lnTo>
                          <a:lnTo>
                            <a:pt x="577" y="666"/>
                          </a:lnTo>
                          <a:lnTo>
                            <a:pt x="570" y="615"/>
                          </a:lnTo>
                          <a:lnTo>
                            <a:pt x="563" y="567"/>
                          </a:lnTo>
                          <a:lnTo>
                            <a:pt x="553" y="519"/>
                          </a:lnTo>
                          <a:lnTo>
                            <a:pt x="543" y="472"/>
                          </a:lnTo>
                          <a:lnTo>
                            <a:pt x="530" y="430"/>
                          </a:lnTo>
                          <a:lnTo>
                            <a:pt x="509" y="382"/>
                          </a:lnTo>
                          <a:lnTo>
                            <a:pt x="472" y="303"/>
                          </a:lnTo>
                          <a:lnTo>
                            <a:pt x="447" y="246"/>
                          </a:lnTo>
                          <a:lnTo>
                            <a:pt x="414" y="167"/>
                          </a:lnTo>
                          <a:lnTo>
                            <a:pt x="381" y="93"/>
                          </a:lnTo>
                          <a:lnTo>
                            <a:pt x="371" y="64"/>
                          </a:lnTo>
                          <a:lnTo>
                            <a:pt x="379" y="43"/>
                          </a:lnTo>
                          <a:lnTo>
                            <a:pt x="394" y="13"/>
                          </a:lnTo>
                          <a:lnTo>
                            <a:pt x="391"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7" name="Freeform 383"/>
                    <p:cNvSpPr>
                      <a:spLocks/>
                    </p:cNvSpPr>
                    <p:nvPr/>
                  </p:nvSpPr>
                  <p:spPr bwMode="auto">
                    <a:xfrm>
                      <a:off x="4908" y="2401"/>
                      <a:ext cx="21" cy="303"/>
                    </a:xfrm>
                    <a:custGeom>
                      <a:avLst/>
                      <a:gdLst>
                        <a:gd name="T0" fmla="*/ 0 w 128"/>
                        <a:gd name="T1" fmla="*/ 0 h 1517"/>
                        <a:gd name="T2" fmla="*/ 0 w 128"/>
                        <a:gd name="T3" fmla="*/ 0 h 1517"/>
                        <a:gd name="T4" fmla="*/ 0 w 128"/>
                        <a:gd name="T5" fmla="*/ 0 h 1517"/>
                        <a:gd name="T6" fmla="*/ 0 w 128"/>
                        <a:gd name="T7" fmla="*/ 0 h 1517"/>
                        <a:gd name="T8" fmla="*/ 0 w 128"/>
                        <a:gd name="T9" fmla="*/ 0 h 1517"/>
                        <a:gd name="T10" fmla="*/ 0 w 128"/>
                        <a:gd name="T11" fmla="*/ 0 h 1517"/>
                        <a:gd name="T12" fmla="*/ 0 w 128"/>
                        <a:gd name="T13" fmla="*/ 0 h 1517"/>
                        <a:gd name="T14" fmla="*/ 0 w 128"/>
                        <a:gd name="T15" fmla="*/ 0 h 1517"/>
                        <a:gd name="T16" fmla="*/ 0 w 128"/>
                        <a:gd name="T17" fmla="*/ 0 h 1517"/>
                        <a:gd name="T18" fmla="*/ 0 w 128"/>
                        <a:gd name="T19" fmla="*/ 0 h 1517"/>
                        <a:gd name="T20" fmla="*/ 0 w 128"/>
                        <a:gd name="T21" fmla="*/ 0 h 1517"/>
                        <a:gd name="T22" fmla="*/ 0 w 128"/>
                        <a:gd name="T23" fmla="*/ 0 h 1517"/>
                        <a:gd name="T24" fmla="*/ 0 w 128"/>
                        <a:gd name="T25" fmla="*/ 0 h 1517"/>
                        <a:gd name="T26" fmla="*/ 0 w 128"/>
                        <a:gd name="T27" fmla="*/ 0 h 1517"/>
                        <a:gd name="T28" fmla="*/ 0 w 128"/>
                        <a:gd name="T29" fmla="*/ 0 h 1517"/>
                        <a:gd name="T30" fmla="*/ 0 w 128"/>
                        <a:gd name="T31" fmla="*/ 0 h 1517"/>
                        <a:gd name="T32" fmla="*/ 0 w 128"/>
                        <a:gd name="T33" fmla="*/ 0 h 1517"/>
                        <a:gd name="T34" fmla="*/ 0 w 128"/>
                        <a:gd name="T35" fmla="*/ 0 h 1517"/>
                        <a:gd name="T36" fmla="*/ 0 w 128"/>
                        <a:gd name="T37" fmla="*/ 0 h 1517"/>
                        <a:gd name="T38" fmla="*/ 0 w 128"/>
                        <a:gd name="T39" fmla="*/ 0 h 1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8" h="1517">
                          <a:moveTo>
                            <a:pt x="64" y="147"/>
                          </a:moveTo>
                          <a:lnTo>
                            <a:pt x="75" y="313"/>
                          </a:lnTo>
                          <a:lnTo>
                            <a:pt x="46" y="691"/>
                          </a:lnTo>
                          <a:lnTo>
                            <a:pt x="0" y="1061"/>
                          </a:lnTo>
                          <a:lnTo>
                            <a:pt x="0" y="1517"/>
                          </a:lnTo>
                          <a:lnTo>
                            <a:pt x="128" y="1501"/>
                          </a:lnTo>
                          <a:lnTo>
                            <a:pt x="57" y="901"/>
                          </a:lnTo>
                          <a:lnTo>
                            <a:pt x="100" y="449"/>
                          </a:lnTo>
                          <a:lnTo>
                            <a:pt x="121" y="347"/>
                          </a:lnTo>
                          <a:lnTo>
                            <a:pt x="122" y="242"/>
                          </a:lnTo>
                          <a:lnTo>
                            <a:pt x="122" y="209"/>
                          </a:lnTo>
                          <a:lnTo>
                            <a:pt x="118" y="174"/>
                          </a:lnTo>
                          <a:lnTo>
                            <a:pt x="112" y="136"/>
                          </a:lnTo>
                          <a:lnTo>
                            <a:pt x="106" y="115"/>
                          </a:lnTo>
                          <a:lnTo>
                            <a:pt x="99" y="94"/>
                          </a:lnTo>
                          <a:lnTo>
                            <a:pt x="88" y="77"/>
                          </a:lnTo>
                          <a:lnTo>
                            <a:pt x="72" y="54"/>
                          </a:lnTo>
                          <a:lnTo>
                            <a:pt x="38" y="28"/>
                          </a:lnTo>
                          <a:lnTo>
                            <a:pt x="20" y="0"/>
                          </a:lnTo>
                          <a:lnTo>
                            <a:pt x="64" y="14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8" name="Freeform 384"/>
                    <p:cNvSpPr>
                      <a:spLocks/>
                    </p:cNvSpPr>
                    <p:nvPr/>
                  </p:nvSpPr>
                  <p:spPr bwMode="auto">
                    <a:xfrm>
                      <a:off x="4810" y="2473"/>
                      <a:ext cx="87" cy="210"/>
                    </a:xfrm>
                    <a:custGeom>
                      <a:avLst/>
                      <a:gdLst>
                        <a:gd name="T0" fmla="*/ 0 w 525"/>
                        <a:gd name="T1" fmla="*/ 0 h 1048"/>
                        <a:gd name="T2" fmla="*/ 0 w 525"/>
                        <a:gd name="T3" fmla="*/ 0 h 1048"/>
                        <a:gd name="T4" fmla="*/ 0 w 525"/>
                        <a:gd name="T5" fmla="*/ 0 h 1048"/>
                        <a:gd name="T6" fmla="*/ 0 w 525"/>
                        <a:gd name="T7" fmla="*/ 0 h 1048"/>
                        <a:gd name="T8" fmla="*/ 0 w 525"/>
                        <a:gd name="T9" fmla="*/ 0 h 1048"/>
                        <a:gd name="T10" fmla="*/ 0 w 525"/>
                        <a:gd name="T11" fmla="*/ 0 h 1048"/>
                        <a:gd name="T12" fmla="*/ 0 w 525"/>
                        <a:gd name="T13" fmla="*/ 0 h 1048"/>
                        <a:gd name="T14" fmla="*/ 0 w 525"/>
                        <a:gd name="T15" fmla="*/ 0 h 1048"/>
                        <a:gd name="T16" fmla="*/ 0 w 525"/>
                        <a:gd name="T17" fmla="*/ 0 h 1048"/>
                        <a:gd name="T18" fmla="*/ 0 w 525"/>
                        <a:gd name="T19" fmla="*/ 0 h 1048"/>
                        <a:gd name="T20" fmla="*/ 0 w 525"/>
                        <a:gd name="T21" fmla="*/ 0 h 1048"/>
                        <a:gd name="T22" fmla="*/ 0 w 525"/>
                        <a:gd name="T23" fmla="*/ 0 h 1048"/>
                        <a:gd name="T24" fmla="*/ 0 w 525"/>
                        <a:gd name="T25" fmla="*/ 0 h 1048"/>
                        <a:gd name="T26" fmla="*/ 0 w 525"/>
                        <a:gd name="T27" fmla="*/ 0 h 1048"/>
                        <a:gd name="T28" fmla="*/ 0 w 525"/>
                        <a:gd name="T29" fmla="*/ 0 h 1048"/>
                        <a:gd name="T30" fmla="*/ 0 w 525"/>
                        <a:gd name="T31" fmla="*/ 0 h 1048"/>
                        <a:gd name="T32" fmla="*/ 0 w 525"/>
                        <a:gd name="T33" fmla="*/ 0 h 1048"/>
                        <a:gd name="T34" fmla="*/ 0 w 525"/>
                        <a:gd name="T35" fmla="*/ 0 h 1048"/>
                        <a:gd name="T36" fmla="*/ 0 w 525"/>
                        <a:gd name="T37" fmla="*/ 0 h 1048"/>
                        <a:gd name="T38" fmla="*/ 0 w 525"/>
                        <a:gd name="T39" fmla="*/ 0 h 1048"/>
                        <a:gd name="T40" fmla="*/ 0 w 525"/>
                        <a:gd name="T41" fmla="*/ 0 h 1048"/>
                        <a:gd name="T42" fmla="*/ 0 w 525"/>
                        <a:gd name="T43" fmla="*/ 0 h 1048"/>
                        <a:gd name="T44" fmla="*/ 0 w 525"/>
                        <a:gd name="T45" fmla="*/ 0 h 1048"/>
                        <a:gd name="T46" fmla="*/ 0 w 525"/>
                        <a:gd name="T47" fmla="*/ 0 h 1048"/>
                        <a:gd name="T48" fmla="*/ 0 w 525"/>
                        <a:gd name="T49" fmla="*/ 0 h 1048"/>
                        <a:gd name="T50" fmla="*/ 0 w 525"/>
                        <a:gd name="T51" fmla="*/ 0 h 1048"/>
                        <a:gd name="T52" fmla="*/ 0 w 525"/>
                        <a:gd name="T53" fmla="*/ 0 h 10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25" h="1048">
                          <a:moveTo>
                            <a:pt x="0" y="0"/>
                          </a:moveTo>
                          <a:lnTo>
                            <a:pt x="47" y="135"/>
                          </a:lnTo>
                          <a:lnTo>
                            <a:pt x="100" y="245"/>
                          </a:lnTo>
                          <a:lnTo>
                            <a:pt x="121" y="298"/>
                          </a:lnTo>
                          <a:lnTo>
                            <a:pt x="128" y="354"/>
                          </a:lnTo>
                          <a:lnTo>
                            <a:pt x="151" y="376"/>
                          </a:lnTo>
                          <a:lnTo>
                            <a:pt x="233" y="557"/>
                          </a:lnTo>
                          <a:lnTo>
                            <a:pt x="269" y="621"/>
                          </a:lnTo>
                          <a:lnTo>
                            <a:pt x="330" y="750"/>
                          </a:lnTo>
                          <a:lnTo>
                            <a:pt x="366" y="822"/>
                          </a:lnTo>
                          <a:lnTo>
                            <a:pt x="399" y="911"/>
                          </a:lnTo>
                          <a:lnTo>
                            <a:pt x="406" y="952"/>
                          </a:lnTo>
                          <a:lnTo>
                            <a:pt x="489" y="1048"/>
                          </a:lnTo>
                          <a:lnTo>
                            <a:pt x="517" y="826"/>
                          </a:lnTo>
                          <a:lnTo>
                            <a:pt x="525" y="710"/>
                          </a:lnTo>
                          <a:lnTo>
                            <a:pt x="514" y="569"/>
                          </a:lnTo>
                          <a:lnTo>
                            <a:pt x="492" y="409"/>
                          </a:lnTo>
                          <a:lnTo>
                            <a:pt x="464" y="394"/>
                          </a:lnTo>
                          <a:lnTo>
                            <a:pt x="464" y="491"/>
                          </a:lnTo>
                          <a:lnTo>
                            <a:pt x="478" y="576"/>
                          </a:lnTo>
                          <a:lnTo>
                            <a:pt x="489" y="669"/>
                          </a:lnTo>
                          <a:lnTo>
                            <a:pt x="485" y="717"/>
                          </a:lnTo>
                          <a:lnTo>
                            <a:pt x="453" y="565"/>
                          </a:lnTo>
                          <a:lnTo>
                            <a:pt x="428" y="454"/>
                          </a:lnTo>
                          <a:lnTo>
                            <a:pt x="384" y="383"/>
                          </a:lnTo>
                          <a:lnTo>
                            <a:pt x="110" y="83"/>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9" name="Freeform 385"/>
                    <p:cNvSpPr>
                      <a:spLocks/>
                    </p:cNvSpPr>
                    <p:nvPr/>
                  </p:nvSpPr>
                  <p:spPr bwMode="auto">
                    <a:xfrm>
                      <a:off x="4791" y="2375"/>
                      <a:ext cx="199" cy="223"/>
                    </a:xfrm>
                    <a:custGeom>
                      <a:avLst/>
                      <a:gdLst>
                        <a:gd name="T0" fmla="*/ 0 w 1198"/>
                        <a:gd name="T1" fmla="*/ 0 h 1114"/>
                        <a:gd name="T2" fmla="*/ 0 w 1198"/>
                        <a:gd name="T3" fmla="*/ 0 h 1114"/>
                        <a:gd name="T4" fmla="*/ 0 w 1198"/>
                        <a:gd name="T5" fmla="*/ 0 h 1114"/>
                        <a:gd name="T6" fmla="*/ 0 w 1198"/>
                        <a:gd name="T7" fmla="*/ 0 h 1114"/>
                        <a:gd name="T8" fmla="*/ 0 w 1198"/>
                        <a:gd name="T9" fmla="*/ 0 h 1114"/>
                        <a:gd name="T10" fmla="*/ 0 w 1198"/>
                        <a:gd name="T11" fmla="*/ 0 h 1114"/>
                        <a:gd name="T12" fmla="*/ 0 w 1198"/>
                        <a:gd name="T13" fmla="*/ 0 h 1114"/>
                        <a:gd name="T14" fmla="*/ 0 w 1198"/>
                        <a:gd name="T15" fmla="*/ 0 h 1114"/>
                        <a:gd name="T16" fmla="*/ 0 w 1198"/>
                        <a:gd name="T17" fmla="*/ 0 h 1114"/>
                        <a:gd name="T18" fmla="*/ 0 w 1198"/>
                        <a:gd name="T19" fmla="*/ 0 h 1114"/>
                        <a:gd name="T20" fmla="*/ 0 w 1198"/>
                        <a:gd name="T21" fmla="*/ 0 h 1114"/>
                        <a:gd name="T22" fmla="*/ 0 w 1198"/>
                        <a:gd name="T23" fmla="*/ 0 h 1114"/>
                        <a:gd name="T24" fmla="*/ 0 w 1198"/>
                        <a:gd name="T25" fmla="*/ 0 h 1114"/>
                        <a:gd name="T26" fmla="*/ 0 w 1198"/>
                        <a:gd name="T27" fmla="*/ 0 h 1114"/>
                        <a:gd name="T28" fmla="*/ 0 w 1198"/>
                        <a:gd name="T29" fmla="*/ 0 h 1114"/>
                        <a:gd name="T30" fmla="*/ 0 w 1198"/>
                        <a:gd name="T31" fmla="*/ 0 h 1114"/>
                        <a:gd name="T32" fmla="*/ 0 w 1198"/>
                        <a:gd name="T33" fmla="*/ 0 h 1114"/>
                        <a:gd name="T34" fmla="*/ 0 w 1198"/>
                        <a:gd name="T35" fmla="*/ 0 h 1114"/>
                        <a:gd name="T36" fmla="*/ 0 w 1198"/>
                        <a:gd name="T37" fmla="*/ 0 h 1114"/>
                        <a:gd name="T38" fmla="*/ 0 w 1198"/>
                        <a:gd name="T39" fmla="*/ 0 h 1114"/>
                        <a:gd name="T40" fmla="*/ 0 w 1198"/>
                        <a:gd name="T41" fmla="*/ 0 h 1114"/>
                        <a:gd name="T42" fmla="*/ 0 w 1198"/>
                        <a:gd name="T43" fmla="*/ 0 h 1114"/>
                        <a:gd name="T44" fmla="*/ 0 w 1198"/>
                        <a:gd name="T45" fmla="*/ 0 h 1114"/>
                        <a:gd name="T46" fmla="*/ 0 w 1198"/>
                        <a:gd name="T47" fmla="*/ 0 h 1114"/>
                        <a:gd name="T48" fmla="*/ 0 w 1198"/>
                        <a:gd name="T49" fmla="*/ 0 h 1114"/>
                        <a:gd name="T50" fmla="*/ 0 w 1198"/>
                        <a:gd name="T51" fmla="*/ 0 h 1114"/>
                        <a:gd name="T52" fmla="*/ 0 w 1198"/>
                        <a:gd name="T53" fmla="*/ 0 h 1114"/>
                        <a:gd name="T54" fmla="*/ 0 w 1198"/>
                        <a:gd name="T55" fmla="*/ 0 h 1114"/>
                        <a:gd name="T56" fmla="*/ 0 w 1198"/>
                        <a:gd name="T57" fmla="*/ 0 h 1114"/>
                        <a:gd name="T58" fmla="*/ 0 w 1198"/>
                        <a:gd name="T59" fmla="*/ 0 h 1114"/>
                        <a:gd name="T60" fmla="*/ 0 w 1198"/>
                        <a:gd name="T61" fmla="*/ 0 h 1114"/>
                        <a:gd name="T62" fmla="*/ 0 w 1198"/>
                        <a:gd name="T63" fmla="*/ 0 h 1114"/>
                        <a:gd name="T64" fmla="*/ 0 w 1198"/>
                        <a:gd name="T65" fmla="*/ 0 h 1114"/>
                        <a:gd name="T66" fmla="*/ 0 w 1198"/>
                        <a:gd name="T67" fmla="*/ 0 h 1114"/>
                        <a:gd name="T68" fmla="*/ 0 w 1198"/>
                        <a:gd name="T69" fmla="*/ 0 h 1114"/>
                        <a:gd name="T70" fmla="*/ 0 w 1198"/>
                        <a:gd name="T71" fmla="*/ 0 h 1114"/>
                        <a:gd name="T72" fmla="*/ 0 w 1198"/>
                        <a:gd name="T73" fmla="*/ 0 h 1114"/>
                        <a:gd name="T74" fmla="*/ 0 w 1198"/>
                        <a:gd name="T75" fmla="*/ 0 h 1114"/>
                        <a:gd name="T76" fmla="*/ 0 w 1198"/>
                        <a:gd name="T77" fmla="*/ 0 h 1114"/>
                        <a:gd name="T78" fmla="*/ 0 w 1198"/>
                        <a:gd name="T79" fmla="*/ 0 h 1114"/>
                        <a:gd name="T80" fmla="*/ 0 w 1198"/>
                        <a:gd name="T81" fmla="*/ 0 h 1114"/>
                        <a:gd name="T82" fmla="*/ 0 w 1198"/>
                        <a:gd name="T83" fmla="*/ 0 h 1114"/>
                        <a:gd name="T84" fmla="*/ 0 w 1198"/>
                        <a:gd name="T85" fmla="*/ 0 h 1114"/>
                        <a:gd name="T86" fmla="*/ 0 w 1198"/>
                        <a:gd name="T87" fmla="*/ 0 h 1114"/>
                        <a:gd name="T88" fmla="*/ 0 w 1198"/>
                        <a:gd name="T89" fmla="*/ 0 h 1114"/>
                        <a:gd name="T90" fmla="*/ 0 w 1198"/>
                        <a:gd name="T91" fmla="*/ 0 h 1114"/>
                        <a:gd name="T92" fmla="*/ 0 w 1198"/>
                        <a:gd name="T93" fmla="*/ 0 h 1114"/>
                        <a:gd name="T94" fmla="*/ 0 w 1198"/>
                        <a:gd name="T95" fmla="*/ 0 h 1114"/>
                        <a:gd name="T96" fmla="*/ 0 w 1198"/>
                        <a:gd name="T97" fmla="*/ 0 h 1114"/>
                        <a:gd name="T98" fmla="*/ 0 w 1198"/>
                        <a:gd name="T99" fmla="*/ 0 h 1114"/>
                        <a:gd name="T100" fmla="*/ 0 w 1198"/>
                        <a:gd name="T101" fmla="*/ 0 h 1114"/>
                        <a:gd name="T102" fmla="*/ 0 w 1198"/>
                        <a:gd name="T103" fmla="*/ 0 h 1114"/>
                        <a:gd name="T104" fmla="*/ 0 w 1198"/>
                        <a:gd name="T105" fmla="*/ 0 h 1114"/>
                        <a:gd name="T106" fmla="*/ 0 w 1198"/>
                        <a:gd name="T107" fmla="*/ 0 h 1114"/>
                        <a:gd name="T108" fmla="*/ 0 w 1198"/>
                        <a:gd name="T109" fmla="*/ 0 h 1114"/>
                        <a:gd name="T110" fmla="*/ 0 w 1198"/>
                        <a:gd name="T111" fmla="*/ 0 h 1114"/>
                        <a:gd name="T112" fmla="*/ 0 w 1198"/>
                        <a:gd name="T113" fmla="*/ 0 h 1114"/>
                        <a:gd name="T114" fmla="*/ 0 w 1198"/>
                        <a:gd name="T115" fmla="*/ 0 h 1114"/>
                        <a:gd name="T116" fmla="*/ 0 w 1198"/>
                        <a:gd name="T117" fmla="*/ 0 h 1114"/>
                        <a:gd name="T118" fmla="*/ 0 w 1198"/>
                        <a:gd name="T119" fmla="*/ 0 h 1114"/>
                        <a:gd name="T120" fmla="*/ 0 w 1198"/>
                        <a:gd name="T121" fmla="*/ 0 h 1114"/>
                        <a:gd name="T122" fmla="*/ 0 w 1198"/>
                        <a:gd name="T123" fmla="*/ 0 h 11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8" h="1114">
                          <a:moveTo>
                            <a:pt x="355" y="85"/>
                          </a:moveTo>
                          <a:lnTo>
                            <a:pt x="305" y="41"/>
                          </a:lnTo>
                          <a:lnTo>
                            <a:pt x="261" y="18"/>
                          </a:lnTo>
                          <a:lnTo>
                            <a:pt x="208" y="4"/>
                          </a:lnTo>
                          <a:lnTo>
                            <a:pt x="165" y="0"/>
                          </a:lnTo>
                          <a:lnTo>
                            <a:pt x="147" y="7"/>
                          </a:lnTo>
                          <a:lnTo>
                            <a:pt x="108" y="44"/>
                          </a:lnTo>
                          <a:lnTo>
                            <a:pt x="68" y="93"/>
                          </a:lnTo>
                          <a:lnTo>
                            <a:pt x="50" y="119"/>
                          </a:lnTo>
                          <a:lnTo>
                            <a:pt x="43" y="167"/>
                          </a:lnTo>
                          <a:lnTo>
                            <a:pt x="50" y="234"/>
                          </a:lnTo>
                          <a:lnTo>
                            <a:pt x="65" y="304"/>
                          </a:lnTo>
                          <a:lnTo>
                            <a:pt x="97" y="363"/>
                          </a:lnTo>
                          <a:lnTo>
                            <a:pt x="115" y="419"/>
                          </a:lnTo>
                          <a:lnTo>
                            <a:pt x="0" y="438"/>
                          </a:lnTo>
                          <a:lnTo>
                            <a:pt x="97" y="438"/>
                          </a:lnTo>
                          <a:lnTo>
                            <a:pt x="15" y="572"/>
                          </a:lnTo>
                          <a:lnTo>
                            <a:pt x="104" y="464"/>
                          </a:lnTo>
                          <a:lnTo>
                            <a:pt x="108" y="498"/>
                          </a:lnTo>
                          <a:lnTo>
                            <a:pt x="43" y="756"/>
                          </a:lnTo>
                          <a:lnTo>
                            <a:pt x="126" y="520"/>
                          </a:lnTo>
                          <a:lnTo>
                            <a:pt x="176" y="561"/>
                          </a:lnTo>
                          <a:lnTo>
                            <a:pt x="243" y="665"/>
                          </a:lnTo>
                          <a:lnTo>
                            <a:pt x="301" y="728"/>
                          </a:lnTo>
                          <a:lnTo>
                            <a:pt x="326" y="756"/>
                          </a:lnTo>
                          <a:lnTo>
                            <a:pt x="359" y="790"/>
                          </a:lnTo>
                          <a:lnTo>
                            <a:pt x="373" y="801"/>
                          </a:lnTo>
                          <a:lnTo>
                            <a:pt x="377" y="827"/>
                          </a:lnTo>
                          <a:lnTo>
                            <a:pt x="395" y="843"/>
                          </a:lnTo>
                          <a:lnTo>
                            <a:pt x="427" y="850"/>
                          </a:lnTo>
                          <a:lnTo>
                            <a:pt x="459" y="854"/>
                          </a:lnTo>
                          <a:lnTo>
                            <a:pt x="495" y="873"/>
                          </a:lnTo>
                          <a:lnTo>
                            <a:pt x="552" y="914"/>
                          </a:lnTo>
                          <a:lnTo>
                            <a:pt x="617" y="954"/>
                          </a:lnTo>
                          <a:lnTo>
                            <a:pt x="717" y="999"/>
                          </a:lnTo>
                          <a:lnTo>
                            <a:pt x="813" y="1032"/>
                          </a:lnTo>
                          <a:lnTo>
                            <a:pt x="900" y="1054"/>
                          </a:lnTo>
                          <a:lnTo>
                            <a:pt x="1018" y="1088"/>
                          </a:lnTo>
                          <a:lnTo>
                            <a:pt x="1137" y="1114"/>
                          </a:lnTo>
                          <a:lnTo>
                            <a:pt x="1158" y="1114"/>
                          </a:lnTo>
                          <a:lnTo>
                            <a:pt x="1155" y="1025"/>
                          </a:lnTo>
                          <a:lnTo>
                            <a:pt x="1165" y="984"/>
                          </a:lnTo>
                          <a:lnTo>
                            <a:pt x="1172" y="925"/>
                          </a:lnTo>
                          <a:lnTo>
                            <a:pt x="1190" y="850"/>
                          </a:lnTo>
                          <a:lnTo>
                            <a:pt x="1198" y="834"/>
                          </a:lnTo>
                          <a:lnTo>
                            <a:pt x="1097" y="812"/>
                          </a:lnTo>
                          <a:lnTo>
                            <a:pt x="1011" y="775"/>
                          </a:lnTo>
                          <a:lnTo>
                            <a:pt x="922" y="738"/>
                          </a:lnTo>
                          <a:lnTo>
                            <a:pt x="900" y="713"/>
                          </a:lnTo>
                          <a:lnTo>
                            <a:pt x="859" y="702"/>
                          </a:lnTo>
                          <a:lnTo>
                            <a:pt x="809" y="698"/>
                          </a:lnTo>
                          <a:lnTo>
                            <a:pt x="721" y="672"/>
                          </a:lnTo>
                          <a:lnTo>
                            <a:pt x="667" y="624"/>
                          </a:lnTo>
                          <a:lnTo>
                            <a:pt x="581" y="535"/>
                          </a:lnTo>
                          <a:lnTo>
                            <a:pt x="524" y="438"/>
                          </a:lnTo>
                          <a:lnTo>
                            <a:pt x="491" y="408"/>
                          </a:lnTo>
                          <a:lnTo>
                            <a:pt x="430" y="304"/>
                          </a:lnTo>
                          <a:lnTo>
                            <a:pt x="423" y="260"/>
                          </a:lnTo>
                          <a:lnTo>
                            <a:pt x="413" y="219"/>
                          </a:lnTo>
                          <a:lnTo>
                            <a:pt x="398" y="189"/>
                          </a:lnTo>
                          <a:lnTo>
                            <a:pt x="380" y="137"/>
                          </a:lnTo>
                          <a:lnTo>
                            <a:pt x="355" y="85"/>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00" name="Freeform 386"/>
                    <p:cNvSpPr>
                      <a:spLocks/>
                    </p:cNvSpPr>
                    <p:nvPr/>
                  </p:nvSpPr>
                  <p:spPr bwMode="auto">
                    <a:xfrm>
                      <a:off x="4810" y="2406"/>
                      <a:ext cx="49" cy="50"/>
                    </a:xfrm>
                    <a:custGeom>
                      <a:avLst/>
                      <a:gdLst>
                        <a:gd name="T0" fmla="*/ 0 w 292"/>
                        <a:gd name="T1" fmla="*/ 0 h 251"/>
                        <a:gd name="T2" fmla="*/ 0 w 292"/>
                        <a:gd name="T3" fmla="*/ 0 h 251"/>
                        <a:gd name="T4" fmla="*/ 0 w 292"/>
                        <a:gd name="T5" fmla="*/ 0 h 251"/>
                        <a:gd name="T6" fmla="*/ 0 w 292"/>
                        <a:gd name="T7" fmla="*/ 0 h 251"/>
                        <a:gd name="T8" fmla="*/ 0 w 292"/>
                        <a:gd name="T9" fmla="*/ 0 h 251"/>
                        <a:gd name="T10" fmla="*/ 0 w 292"/>
                        <a:gd name="T11" fmla="*/ 0 h 251"/>
                        <a:gd name="T12" fmla="*/ 0 w 292"/>
                        <a:gd name="T13" fmla="*/ 0 h 251"/>
                        <a:gd name="T14" fmla="*/ 0 w 292"/>
                        <a:gd name="T15" fmla="*/ 0 h 251"/>
                        <a:gd name="T16" fmla="*/ 0 w 292"/>
                        <a:gd name="T17" fmla="*/ 0 h 251"/>
                        <a:gd name="T18" fmla="*/ 0 w 292"/>
                        <a:gd name="T19" fmla="*/ 0 h 251"/>
                        <a:gd name="T20" fmla="*/ 0 w 292"/>
                        <a:gd name="T21" fmla="*/ 0 h 251"/>
                        <a:gd name="T22" fmla="*/ 0 w 292"/>
                        <a:gd name="T23" fmla="*/ 0 h 251"/>
                        <a:gd name="T24" fmla="*/ 0 w 292"/>
                        <a:gd name="T25" fmla="*/ 0 h 251"/>
                        <a:gd name="T26" fmla="*/ 0 w 292"/>
                        <a:gd name="T27" fmla="*/ 0 h 251"/>
                        <a:gd name="T28" fmla="*/ 0 w 292"/>
                        <a:gd name="T29" fmla="*/ 0 h 251"/>
                        <a:gd name="T30" fmla="*/ 0 w 292"/>
                        <a:gd name="T31" fmla="*/ 0 h 251"/>
                        <a:gd name="T32" fmla="*/ 0 w 292"/>
                        <a:gd name="T33" fmla="*/ 0 h 251"/>
                        <a:gd name="T34" fmla="*/ 0 w 292"/>
                        <a:gd name="T35" fmla="*/ 0 h 251"/>
                        <a:gd name="T36" fmla="*/ 0 w 292"/>
                        <a:gd name="T37" fmla="*/ 0 h 251"/>
                        <a:gd name="T38" fmla="*/ 0 w 292"/>
                        <a:gd name="T39" fmla="*/ 0 h 251"/>
                        <a:gd name="T40" fmla="*/ 0 w 292"/>
                        <a:gd name="T41" fmla="*/ 0 h 251"/>
                        <a:gd name="T42" fmla="*/ 0 w 292"/>
                        <a:gd name="T43" fmla="*/ 0 h 251"/>
                        <a:gd name="T44" fmla="*/ 0 w 292"/>
                        <a:gd name="T45" fmla="*/ 0 h 251"/>
                        <a:gd name="T46" fmla="*/ 0 w 292"/>
                        <a:gd name="T47" fmla="*/ 0 h 251"/>
                        <a:gd name="T48" fmla="*/ 0 w 292"/>
                        <a:gd name="T49" fmla="*/ 0 h 251"/>
                        <a:gd name="T50" fmla="*/ 0 w 292"/>
                        <a:gd name="T51" fmla="*/ 0 h 251"/>
                        <a:gd name="T52" fmla="*/ 0 w 292"/>
                        <a:gd name="T53" fmla="*/ 0 h 251"/>
                        <a:gd name="T54" fmla="*/ 0 w 292"/>
                        <a:gd name="T55" fmla="*/ 0 h 251"/>
                        <a:gd name="T56" fmla="*/ 0 w 292"/>
                        <a:gd name="T57" fmla="*/ 0 h 251"/>
                        <a:gd name="T58" fmla="*/ 0 w 292"/>
                        <a:gd name="T59" fmla="*/ 0 h 251"/>
                        <a:gd name="T60" fmla="*/ 0 w 292"/>
                        <a:gd name="T61" fmla="*/ 0 h 251"/>
                        <a:gd name="T62" fmla="*/ 0 w 292"/>
                        <a:gd name="T63" fmla="*/ 0 h 251"/>
                        <a:gd name="T64" fmla="*/ 0 w 292"/>
                        <a:gd name="T65" fmla="*/ 0 h 251"/>
                        <a:gd name="T66" fmla="*/ 0 w 292"/>
                        <a:gd name="T67" fmla="*/ 0 h 251"/>
                        <a:gd name="T68" fmla="*/ 0 w 292"/>
                        <a:gd name="T69" fmla="*/ 0 h 251"/>
                        <a:gd name="T70" fmla="*/ 0 w 292"/>
                        <a:gd name="T71" fmla="*/ 0 h 251"/>
                        <a:gd name="T72" fmla="*/ 0 w 292"/>
                        <a:gd name="T73" fmla="*/ 0 h 251"/>
                        <a:gd name="T74" fmla="*/ 0 w 292"/>
                        <a:gd name="T75" fmla="*/ 0 h 251"/>
                        <a:gd name="T76" fmla="*/ 0 w 292"/>
                        <a:gd name="T77" fmla="*/ 0 h 251"/>
                        <a:gd name="T78" fmla="*/ 0 w 292"/>
                        <a:gd name="T79" fmla="*/ 0 h 251"/>
                        <a:gd name="T80" fmla="*/ 0 w 292"/>
                        <a:gd name="T81" fmla="*/ 0 h 2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2" h="251">
                          <a:moveTo>
                            <a:pt x="84" y="167"/>
                          </a:moveTo>
                          <a:lnTo>
                            <a:pt x="238" y="3"/>
                          </a:lnTo>
                          <a:lnTo>
                            <a:pt x="214" y="5"/>
                          </a:lnTo>
                          <a:lnTo>
                            <a:pt x="175" y="15"/>
                          </a:lnTo>
                          <a:lnTo>
                            <a:pt x="143" y="34"/>
                          </a:lnTo>
                          <a:lnTo>
                            <a:pt x="107" y="71"/>
                          </a:lnTo>
                          <a:lnTo>
                            <a:pt x="72" y="106"/>
                          </a:lnTo>
                          <a:lnTo>
                            <a:pt x="51" y="141"/>
                          </a:lnTo>
                          <a:lnTo>
                            <a:pt x="36" y="174"/>
                          </a:lnTo>
                          <a:lnTo>
                            <a:pt x="14" y="210"/>
                          </a:lnTo>
                          <a:lnTo>
                            <a:pt x="60" y="214"/>
                          </a:lnTo>
                          <a:lnTo>
                            <a:pt x="98" y="209"/>
                          </a:lnTo>
                          <a:lnTo>
                            <a:pt x="133" y="195"/>
                          </a:lnTo>
                          <a:lnTo>
                            <a:pt x="176" y="168"/>
                          </a:lnTo>
                          <a:lnTo>
                            <a:pt x="211" y="134"/>
                          </a:lnTo>
                          <a:lnTo>
                            <a:pt x="233" y="120"/>
                          </a:lnTo>
                          <a:lnTo>
                            <a:pt x="258" y="102"/>
                          </a:lnTo>
                          <a:lnTo>
                            <a:pt x="278" y="97"/>
                          </a:lnTo>
                          <a:lnTo>
                            <a:pt x="292" y="106"/>
                          </a:lnTo>
                          <a:lnTo>
                            <a:pt x="291" y="129"/>
                          </a:lnTo>
                          <a:lnTo>
                            <a:pt x="278" y="163"/>
                          </a:lnTo>
                          <a:lnTo>
                            <a:pt x="258" y="183"/>
                          </a:lnTo>
                          <a:lnTo>
                            <a:pt x="237" y="199"/>
                          </a:lnTo>
                          <a:lnTo>
                            <a:pt x="212" y="214"/>
                          </a:lnTo>
                          <a:lnTo>
                            <a:pt x="172" y="232"/>
                          </a:lnTo>
                          <a:lnTo>
                            <a:pt x="129" y="247"/>
                          </a:lnTo>
                          <a:lnTo>
                            <a:pt x="104" y="251"/>
                          </a:lnTo>
                          <a:lnTo>
                            <a:pt x="77" y="246"/>
                          </a:lnTo>
                          <a:lnTo>
                            <a:pt x="36" y="232"/>
                          </a:lnTo>
                          <a:lnTo>
                            <a:pt x="14" y="221"/>
                          </a:lnTo>
                          <a:lnTo>
                            <a:pt x="0" y="209"/>
                          </a:lnTo>
                          <a:lnTo>
                            <a:pt x="4" y="168"/>
                          </a:lnTo>
                          <a:lnTo>
                            <a:pt x="21" y="133"/>
                          </a:lnTo>
                          <a:lnTo>
                            <a:pt x="40" y="102"/>
                          </a:lnTo>
                          <a:lnTo>
                            <a:pt x="65" y="75"/>
                          </a:lnTo>
                          <a:lnTo>
                            <a:pt x="97" y="49"/>
                          </a:lnTo>
                          <a:lnTo>
                            <a:pt x="129" y="29"/>
                          </a:lnTo>
                          <a:lnTo>
                            <a:pt x="165" y="15"/>
                          </a:lnTo>
                          <a:lnTo>
                            <a:pt x="223" y="0"/>
                          </a:lnTo>
                          <a:lnTo>
                            <a:pt x="270" y="1"/>
                          </a:lnTo>
                          <a:lnTo>
                            <a:pt x="84" y="16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01" name="Freeform 387"/>
                    <p:cNvSpPr>
                      <a:spLocks/>
                    </p:cNvSpPr>
                    <p:nvPr/>
                  </p:nvSpPr>
                  <p:spPr bwMode="auto">
                    <a:xfrm>
                      <a:off x="4791" y="2409"/>
                      <a:ext cx="193" cy="189"/>
                    </a:xfrm>
                    <a:custGeom>
                      <a:avLst/>
                      <a:gdLst>
                        <a:gd name="T0" fmla="*/ 0 w 1158"/>
                        <a:gd name="T1" fmla="*/ 0 h 946"/>
                        <a:gd name="T2" fmla="*/ 0 w 1158"/>
                        <a:gd name="T3" fmla="*/ 0 h 946"/>
                        <a:gd name="T4" fmla="*/ 0 w 1158"/>
                        <a:gd name="T5" fmla="*/ 0 h 946"/>
                        <a:gd name="T6" fmla="*/ 0 w 1158"/>
                        <a:gd name="T7" fmla="*/ 0 h 946"/>
                        <a:gd name="T8" fmla="*/ 0 w 1158"/>
                        <a:gd name="T9" fmla="*/ 0 h 946"/>
                        <a:gd name="T10" fmla="*/ 0 w 1158"/>
                        <a:gd name="T11" fmla="*/ 0 h 946"/>
                        <a:gd name="T12" fmla="*/ 0 w 1158"/>
                        <a:gd name="T13" fmla="*/ 0 h 946"/>
                        <a:gd name="T14" fmla="*/ 0 w 1158"/>
                        <a:gd name="T15" fmla="*/ 0 h 946"/>
                        <a:gd name="T16" fmla="*/ 0 w 1158"/>
                        <a:gd name="T17" fmla="*/ 0 h 946"/>
                        <a:gd name="T18" fmla="*/ 0 w 1158"/>
                        <a:gd name="T19" fmla="*/ 0 h 946"/>
                        <a:gd name="T20" fmla="*/ 0 w 1158"/>
                        <a:gd name="T21" fmla="*/ 0 h 946"/>
                        <a:gd name="T22" fmla="*/ 0 w 1158"/>
                        <a:gd name="T23" fmla="*/ 0 h 946"/>
                        <a:gd name="T24" fmla="*/ 0 w 1158"/>
                        <a:gd name="T25" fmla="*/ 0 h 946"/>
                        <a:gd name="T26" fmla="*/ 0 w 1158"/>
                        <a:gd name="T27" fmla="*/ 0 h 946"/>
                        <a:gd name="T28" fmla="*/ 0 w 1158"/>
                        <a:gd name="T29" fmla="*/ 0 h 946"/>
                        <a:gd name="T30" fmla="*/ 0 w 1158"/>
                        <a:gd name="T31" fmla="*/ 0 h 946"/>
                        <a:gd name="T32" fmla="*/ 0 w 1158"/>
                        <a:gd name="T33" fmla="*/ 0 h 946"/>
                        <a:gd name="T34" fmla="*/ 0 w 1158"/>
                        <a:gd name="T35" fmla="*/ 0 h 946"/>
                        <a:gd name="T36" fmla="*/ 0 w 1158"/>
                        <a:gd name="T37" fmla="*/ 0 h 946"/>
                        <a:gd name="T38" fmla="*/ 0 w 1158"/>
                        <a:gd name="T39" fmla="*/ 0 h 946"/>
                        <a:gd name="T40" fmla="*/ 0 w 1158"/>
                        <a:gd name="T41" fmla="*/ 0 h 946"/>
                        <a:gd name="T42" fmla="*/ 0 w 1158"/>
                        <a:gd name="T43" fmla="*/ 0 h 946"/>
                        <a:gd name="T44" fmla="*/ 0 w 1158"/>
                        <a:gd name="T45" fmla="*/ 0 h 946"/>
                        <a:gd name="T46" fmla="*/ 0 w 1158"/>
                        <a:gd name="T47" fmla="*/ 0 h 946"/>
                        <a:gd name="T48" fmla="*/ 0 w 1158"/>
                        <a:gd name="T49" fmla="*/ 0 h 946"/>
                        <a:gd name="T50" fmla="*/ 0 w 1158"/>
                        <a:gd name="T51" fmla="*/ 0 h 946"/>
                        <a:gd name="T52" fmla="*/ 0 w 1158"/>
                        <a:gd name="T53" fmla="*/ 0 h 946"/>
                        <a:gd name="T54" fmla="*/ 0 w 1158"/>
                        <a:gd name="T55" fmla="*/ 0 h 946"/>
                        <a:gd name="T56" fmla="*/ 0 w 1158"/>
                        <a:gd name="T57" fmla="*/ 0 h 946"/>
                        <a:gd name="T58" fmla="*/ 0 w 1158"/>
                        <a:gd name="T59" fmla="*/ 0 h 946"/>
                        <a:gd name="T60" fmla="*/ 0 w 1158"/>
                        <a:gd name="T61" fmla="*/ 0 h 946"/>
                        <a:gd name="T62" fmla="*/ 0 w 1158"/>
                        <a:gd name="T63" fmla="*/ 0 h 946"/>
                        <a:gd name="T64" fmla="*/ 0 w 1158"/>
                        <a:gd name="T65" fmla="*/ 0 h 946"/>
                        <a:gd name="T66" fmla="*/ 0 w 1158"/>
                        <a:gd name="T67" fmla="*/ 0 h 946"/>
                        <a:gd name="T68" fmla="*/ 0 w 1158"/>
                        <a:gd name="T69" fmla="*/ 0 h 946"/>
                        <a:gd name="T70" fmla="*/ 0 w 1158"/>
                        <a:gd name="T71" fmla="*/ 0 h 946"/>
                        <a:gd name="T72" fmla="*/ 0 w 1158"/>
                        <a:gd name="T73" fmla="*/ 0 h 946"/>
                        <a:gd name="T74" fmla="*/ 0 w 1158"/>
                        <a:gd name="T75" fmla="*/ 0 h 9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58" h="946">
                          <a:moveTo>
                            <a:pt x="43" y="0"/>
                          </a:moveTo>
                          <a:lnTo>
                            <a:pt x="50" y="66"/>
                          </a:lnTo>
                          <a:lnTo>
                            <a:pt x="65" y="135"/>
                          </a:lnTo>
                          <a:lnTo>
                            <a:pt x="97" y="195"/>
                          </a:lnTo>
                          <a:lnTo>
                            <a:pt x="115" y="252"/>
                          </a:lnTo>
                          <a:lnTo>
                            <a:pt x="0" y="270"/>
                          </a:lnTo>
                          <a:lnTo>
                            <a:pt x="97" y="270"/>
                          </a:lnTo>
                          <a:lnTo>
                            <a:pt x="15" y="405"/>
                          </a:lnTo>
                          <a:lnTo>
                            <a:pt x="104" y="296"/>
                          </a:lnTo>
                          <a:lnTo>
                            <a:pt x="108" y="338"/>
                          </a:lnTo>
                          <a:lnTo>
                            <a:pt x="43" y="589"/>
                          </a:lnTo>
                          <a:lnTo>
                            <a:pt x="126" y="353"/>
                          </a:lnTo>
                          <a:lnTo>
                            <a:pt x="176" y="394"/>
                          </a:lnTo>
                          <a:lnTo>
                            <a:pt x="243" y="498"/>
                          </a:lnTo>
                          <a:lnTo>
                            <a:pt x="301" y="560"/>
                          </a:lnTo>
                          <a:lnTo>
                            <a:pt x="326" y="589"/>
                          </a:lnTo>
                          <a:lnTo>
                            <a:pt x="359" y="623"/>
                          </a:lnTo>
                          <a:lnTo>
                            <a:pt x="373" y="634"/>
                          </a:lnTo>
                          <a:lnTo>
                            <a:pt x="377" y="660"/>
                          </a:lnTo>
                          <a:lnTo>
                            <a:pt x="395" y="675"/>
                          </a:lnTo>
                          <a:lnTo>
                            <a:pt x="427" y="682"/>
                          </a:lnTo>
                          <a:lnTo>
                            <a:pt x="459" y="686"/>
                          </a:lnTo>
                          <a:lnTo>
                            <a:pt x="495" y="704"/>
                          </a:lnTo>
                          <a:lnTo>
                            <a:pt x="552" y="746"/>
                          </a:lnTo>
                          <a:lnTo>
                            <a:pt x="617" y="787"/>
                          </a:lnTo>
                          <a:lnTo>
                            <a:pt x="717" y="832"/>
                          </a:lnTo>
                          <a:lnTo>
                            <a:pt x="813" y="865"/>
                          </a:lnTo>
                          <a:lnTo>
                            <a:pt x="900" y="887"/>
                          </a:lnTo>
                          <a:lnTo>
                            <a:pt x="1018" y="921"/>
                          </a:lnTo>
                          <a:lnTo>
                            <a:pt x="1137" y="946"/>
                          </a:lnTo>
                          <a:lnTo>
                            <a:pt x="1158" y="946"/>
                          </a:lnTo>
                          <a:lnTo>
                            <a:pt x="1112" y="921"/>
                          </a:lnTo>
                          <a:lnTo>
                            <a:pt x="1072" y="898"/>
                          </a:lnTo>
                          <a:lnTo>
                            <a:pt x="1033" y="880"/>
                          </a:lnTo>
                          <a:lnTo>
                            <a:pt x="990" y="846"/>
                          </a:lnTo>
                          <a:lnTo>
                            <a:pt x="904" y="846"/>
                          </a:lnTo>
                          <a:lnTo>
                            <a:pt x="859" y="824"/>
                          </a:lnTo>
                          <a:lnTo>
                            <a:pt x="838" y="806"/>
                          </a:lnTo>
                          <a:lnTo>
                            <a:pt x="834" y="776"/>
                          </a:lnTo>
                          <a:lnTo>
                            <a:pt x="795" y="776"/>
                          </a:lnTo>
                          <a:lnTo>
                            <a:pt x="767" y="772"/>
                          </a:lnTo>
                          <a:lnTo>
                            <a:pt x="717" y="761"/>
                          </a:lnTo>
                          <a:lnTo>
                            <a:pt x="703" y="754"/>
                          </a:lnTo>
                          <a:lnTo>
                            <a:pt x="692" y="728"/>
                          </a:lnTo>
                          <a:lnTo>
                            <a:pt x="656" y="724"/>
                          </a:lnTo>
                          <a:lnTo>
                            <a:pt x="620" y="713"/>
                          </a:lnTo>
                          <a:lnTo>
                            <a:pt x="599" y="697"/>
                          </a:lnTo>
                          <a:lnTo>
                            <a:pt x="588" y="671"/>
                          </a:lnTo>
                          <a:lnTo>
                            <a:pt x="534" y="682"/>
                          </a:lnTo>
                          <a:lnTo>
                            <a:pt x="552" y="652"/>
                          </a:lnTo>
                          <a:lnTo>
                            <a:pt x="542" y="634"/>
                          </a:lnTo>
                          <a:lnTo>
                            <a:pt x="527" y="623"/>
                          </a:lnTo>
                          <a:lnTo>
                            <a:pt x="499" y="619"/>
                          </a:lnTo>
                          <a:lnTo>
                            <a:pt x="473" y="611"/>
                          </a:lnTo>
                          <a:lnTo>
                            <a:pt x="477" y="571"/>
                          </a:lnTo>
                          <a:lnTo>
                            <a:pt x="466" y="557"/>
                          </a:lnTo>
                          <a:lnTo>
                            <a:pt x="423" y="557"/>
                          </a:lnTo>
                          <a:lnTo>
                            <a:pt x="398" y="557"/>
                          </a:lnTo>
                          <a:lnTo>
                            <a:pt x="384" y="524"/>
                          </a:lnTo>
                          <a:lnTo>
                            <a:pt x="366" y="501"/>
                          </a:lnTo>
                          <a:lnTo>
                            <a:pt x="337" y="494"/>
                          </a:lnTo>
                          <a:lnTo>
                            <a:pt x="309" y="479"/>
                          </a:lnTo>
                          <a:lnTo>
                            <a:pt x="279" y="457"/>
                          </a:lnTo>
                          <a:lnTo>
                            <a:pt x="250" y="427"/>
                          </a:lnTo>
                          <a:lnTo>
                            <a:pt x="236" y="398"/>
                          </a:lnTo>
                          <a:lnTo>
                            <a:pt x="225" y="372"/>
                          </a:lnTo>
                          <a:lnTo>
                            <a:pt x="205" y="353"/>
                          </a:lnTo>
                          <a:lnTo>
                            <a:pt x="190" y="322"/>
                          </a:lnTo>
                          <a:lnTo>
                            <a:pt x="158" y="296"/>
                          </a:lnTo>
                          <a:lnTo>
                            <a:pt x="133" y="267"/>
                          </a:lnTo>
                          <a:lnTo>
                            <a:pt x="126" y="228"/>
                          </a:lnTo>
                          <a:lnTo>
                            <a:pt x="115" y="195"/>
                          </a:lnTo>
                          <a:lnTo>
                            <a:pt x="93" y="158"/>
                          </a:lnTo>
                          <a:lnTo>
                            <a:pt x="79" y="110"/>
                          </a:lnTo>
                          <a:lnTo>
                            <a:pt x="68" y="66"/>
                          </a:lnTo>
                          <a:lnTo>
                            <a:pt x="43"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02" name="Freeform 388"/>
                    <p:cNvSpPr>
                      <a:spLocks/>
                    </p:cNvSpPr>
                    <p:nvPr/>
                  </p:nvSpPr>
                  <p:spPr bwMode="auto">
                    <a:xfrm>
                      <a:off x="4871" y="2497"/>
                      <a:ext cx="33" cy="46"/>
                    </a:xfrm>
                    <a:custGeom>
                      <a:avLst/>
                      <a:gdLst>
                        <a:gd name="T0" fmla="*/ 0 w 199"/>
                        <a:gd name="T1" fmla="*/ 0 h 231"/>
                        <a:gd name="T2" fmla="*/ 0 w 199"/>
                        <a:gd name="T3" fmla="*/ 0 h 231"/>
                        <a:gd name="T4" fmla="*/ 0 w 199"/>
                        <a:gd name="T5" fmla="*/ 0 h 231"/>
                        <a:gd name="T6" fmla="*/ 0 w 199"/>
                        <a:gd name="T7" fmla="*/ 0 h 231"/>
                        <a:gd name="T8" fmla="*/ 0 w 199"/>
                        <a:gd name="T9" fmla="*/ 0 h 231"/>
                        <a:gd name="T10" fmla="*/ 0 w 199"/>
                        <a:gd name="T11" fmla="*/ 0 h 231"/>
                        <a:gd name="T12" fmla="*/ 0 w 199"/>
                        <a:gd name="T13" fmla="*/ 0 h 231"/>
                        <a:gd name="T14" fmla="*/ 0 w 199"/>
                        <a:gd name="T15" fmla="*/ 0 h 231"/>
                        <a:gd name="T16" fmla="*/ 0 w 199"/>
                        <a:gd name="T17" fmla="*/ 0 h 231"/>
                        <a:gd name="T18" fmla="*/ 0 w 199"/>
                        <a:gd name="T19" fmla="*/ 0 h 231"/>
                        <a:gd name="T20" fmla="*/ 0 w 199"/>
                        <a:gd name="T21" fmla="*/ 0 h 231"/>
                        <a:gd name="T22" fmla="*/ 0 w 199"/>
                        <a:gd name="T23" fmla="*/ 0 h 231"/>
                        <a:gd name="T24" fmla="*/ 0 w 199"/>
                        <a:gd name="T25" fmla="*/ 0 h 231"/>
                        <a:gd name="T26" fmla="*/ 0 w 199"/>
                        <a:gd name="T27" fmla="*/ 0 h 231"/>
                        <a:gd name="T28" fmla="*/ 0 w 199"/>
                        <a:gd name="T29" fmla="*/ 0 h 231"/>
                        <a:gd name="T30" fmla="*/ 0 w 199"/>
                        <a:gd name="T31" fmla="*/ 0 h 231"/>
                        <a:gd name="T32" fmla="*/ 0 w 199"/>
                        <a:gd name="T33" fmla="*/ 0 h 231"/>
                        <a:gd name="T34" fmla="*/ 0 w 199"/>
                        <a:gd name="T35" fmla="*/ 0 h 231"/>
                        <a:gd name="T36" fmla="*/ 0 w 199"/>
                        <a:gd name="T37" fmla="*/ 0 h 231"/>
                        <a:gd name="T38" fmla="*/ 0 w 199"/>
                        <a:gd name="T39" fmla="*/ 0 h 231"/>
                        <a:gd name="T40" fmla="*/ 0 w 199"/>
                        <a:gd name="T41" fmla="*/ 0 h 231"/>
                        <a:gd name="T42" fmla="*/ 0 w 199"/>
                        <a:gd name="T43" fmla="*/ 0 h 231"/>
                        <a:gd name="T44" fmla="*/ 0 w 199"/>
                        <a:gd name="T45" fmla="*/ 0 h 231"/>
                        <a:gd name="T46" fmla="*/ 0 w 199"/>
                        <a:gd name="T47" fmla="*/ 0 h 231"/>
                        <a:gd name="T48" fmla="*/ 0 w 199"/>
                        <a:gd name="T49" fmla="*/ 0 h 2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9" h="231">
                          <a:moveTo>
                            <a:pt x="186" y="69"/>
                          </a:moveTo>
                          <a:lnTo>
                            <a:pt x="126" y="169"/>
                          </a:lnTo>
                          <a:lnTo>
                            <a:pt x="107" y="217"/>
                          </a:lnTo>
                          <a:lnTo>
                            <a:pt x="100" y="231"/>
                          </a:lnTo>
                          <a:lnTo>
                            <a:pt x="94" y="231"/>
                          </a:lnTo>
                          <a:lnTo>
                            <a:pt x="94" y="183"/>
                          </a:lnTo>
                          <a:lnTo>
                            <a:pt x="107" y="116"/>
                          </a:lnTo>
                          <a:lnTo>
                            <a:pt x="133" y="75"/>
                          </a:lnTo>
                          <a:lnTo>
                            <a:pt x="159" y="40"/>
                          </a:lnTo>
                          <a:lnTo>
                            <a:pt x="186" y="33"/>
                          </a:lnTo>
                          <a:lnTo>
                            <a:pt x="193" y="27"/>
                          </a:lnTo>
                          <a:lnTo>
                            <a:pt x="139" y="27"/>
                          </a:lnTo>
                          <a:lnTo>
                            <a:pt x="107" y="53"/>
                          </a:lnTo>
                          <a:lnTo>
                            <a:pt x="54" y="89"/>
                          </a:lnTo>
                          <a:lnTo>
                            <a:pt x="27" y="128"/>
                          </a:lnTo>
                          <a:lnTo>
                            <a:pt x="8" y="162"/>
                          </a:lnTo>
                          <a:lnTo>
                            <a:pt x="0" y="178"/>
                          </a:lnTo>
                          <a:lnTo>
                            <a:pt x="27" y="121"/>
                          </a:lnTo>
                          <a:lnTo>
                            <a:pt x="60" y="61"/>
                          </a:lnTo>
                          <a:lnTo>
                            <a:pt x="107" y="19"/>
                          </a:lnTo>
                          <a:lnTo>
                            <a:pt x="126" y="6"/>
                          </a:lnTo>
                          <a:lnTo>
                            <a:pt x="159" y="0"/>
                          </a:lnTo>
                          <a:lnTo>
                            <a:pt x="180" y="6"/>
                          </a:lnTo>
                          <a:lnTo>
                            <a:pt x="199" y="19"/>
                          </a:lnTo>
                          <a:lnTo>
                            <a:pt x="186" y="69"/>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103" name="Group 389"/>
                    <p:cNvGrpSpPr>
                      <a:grpSpLocks/>
                    </p:cNvGrpSpPr>
                    <p:nvPr/>
                  </p:nvGrpSpPr>
                  <p:grpSpPr bwMode="auto">
                    <a:xfrm>
                      <a:off x="4842" y="2328"/>
                      <a:ext cx="46" cy="158"/>
                      <a:chOff x="4842" y="2328"/>
                      <a:chExt cx="46" cy="158"/>
                    </a:xfrm>
                  </p:grpSpPr>
                  <p:sp>
                    <p:nvSpPr>
                      <p:cNvPr id="91104" name="Freeform 390"/>
                      <p:cNvSpPr>
                        <a:spLocks/>
                      </p:cNvSpPr>
                      <p:nvPr/>
                    </p:nvSpPr>
                    <p:spPr bwMode="auto">
                      <a:xfrm>
                        <a:off x="4863" y="2379"/>
                        <a:ext cx="25" cy="107"/>
                      </a:xfrm>
                      <a:custGeom>
                        <a:avLst/>
                        <a:gdLst>
                          <a:gd name="T0" fmla="*/ 0 w 153"/>
                          <a:gd name="T1" fmla="*/ 0 h 534"/>
                          <a:gd name="T2" fmla="*/ 0 w 153"/>
                          <a:gd name="T3" fmla="*/ 0 h 534"/>
                          <a:gd name="T4" fmla="*/ 0 w 153"/>
                          <a:gd name="T5" fmla="*/ 0 h 534"/>
                          <a:gd name="T6" fmla="*/ 0 w 153"/>
                          <a:gd name="T7" fmla="*/ 0 h 534"/>
                          <a:gd name="T8" fmla="*/ 0 w 153"/>
                          <a:gd name="T9" fmla="*/ 0 h 534"/>
                          <a:gd name="T10" fmla="*/ 0 w 153"/>
                          <a:gd name="T11" fmla="*/ 0 h 534"/>
                          <a:gd name="T12" fmla="*/ 0 w 153"/>
                          <a:gd name="T13" fmla="*/ 0 h 534"/>
                          <a:gd name="T14" fmla="*/ 0 w 153"/>
                          <a:gd name="T15" fmla="*/ 0 h 534"/>
                          <a:gd name="T16" fmla="*/ 0 w 153"/>
                          <a:gd name="T17" fmla="*/ 0 h 534"/>
                          <a:gd name="T18" fmla="*/ 0 w 153"/>
                          <a:gd name="T19" fmla="*/ 0 h 534"/>
                          <a:gd name="T20" fmla="*/ 0 w 153"/>
                          <a:gd name="T21" fmla="*/ 0 h 534"/>
                          <a:gd name="T22" fmla="*/ 0 w 153"/>
                          <a:gd name="T23" fmla="*/ 0 h 534"/>
                          <a:gd name="T24" fmla="*/ 0 w 153"/>
                          <a:gd name="T25" fmla="*/ 0 h 534"/>
                          <a:gd name="T26" fmla="*/ 0 w 153"/>
                          <a:gd name="T27" fmla="*/ 0 h 534"/>
                          <a:gd name="T28" fmla="*/ 0 w 153"/>
                          <a:gd name="T29" fmla="*/ 0 h 5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3" h="534">
                            <a:moveTo>
                              <a:pt x="0" y="111"/>
                            </a:moveTo>
                            <a:lnTo>
                              <a:pt x="46" y="63"/>
                            </a:lnTo>
                            <a:lnTo>
                              <a:pt x="61" y="93"/>
                            </a:lnTo>
                            <a:lnTo>
                              <a:pt x="75" y="130"/>
                            </a:lnTo>
                            <a:lnTo>
                              <a:pt x="101" y="402"/>
                            </a:lnTo>
                            <a:lnTo>
                              <a:pt x="94" y="454"/>
                            </a:lnTo>
                            <a:lnTo>
                              <a:pt x="145" y="534"/>
                            </a:lnTo>
                            <a:lnTo>
                              <a:pt x="153" y="365"/>
                            </a:lnTo>
                            <a:lnTo>
                              <a:pt x="138" y="302"/>
                            </a:lnTo>
                            <a:lnTo>
                              <a:pt x="112" y="192"/>
                            </a:lnTo>
                            <a:lnTo>
                              <a:pt x="94" y="105"/>
                            </a:lnTo>
                            <a:lnTo>
                              <a:pt x="101" y="42"/>
                            </a:lnTo>
                            <a:lnTo>
                              <a:pt x="76" y="0"/>
                            </a:lnTo>
                            <a:lnTo>
                              <a:pt x="2" y="90"/>
                            </a:lnTo>
                            <a:lnTo>
                              <a:pt x="0" y="111"/>
                            </a:lnTo>
                            <a:close/>
                          </a:path>
                        </a:pathLst>
                      </a:custGeom>
                      <a:solidFill>
                        <a:srgbClr val="0000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105" name="Freeform 391"/>
                      <p:cNvSpPr>
                        <a:spLocks/>
                      </p:cNvSpPr>
                      <p:nvPr/>
                    </p:nvSpPr>
                    <p:spPr bwMode="auto">
                      <a:xfrm>
                        <a:off x="4842" y="2328"/>
                        <a:ext cx="42" cy="72"/>
                      </a:xfrm>
                      <a:custGeom>
                        <a:avLst/>
                        <a:gdLst>
                          <a:gd name="T0" fmla="*/ 0 w 254"/>
                          <a:gd name="T1" fmla="*/ 0 h 359"/>
                          <a:gd name="T2" fmla="*/ 0 w 254"/>
                          <a:gd name="T3" fmla="*/ 0 h 359"/>
                          <a:gd name="T4" fmla="*/ 0 w 254"/>
                          <a:gd name="T5" fmla="*/ 0 h 359"/>
                          <a:gd name="T6" fmla="*/ 0 w 254"/>
                          <a:gd name="T7" fmla="*/ 0 h 359"/>
                          <a:gd name="T8" fmla="*/ 0 w 254"/>
                          <a:gd name="T9" fmla="*/ 0 h 359"/>
                          <a:gd name="T10" fmla="*/ 0 w 254"/>
                          <a:gd name="T11" fmla="*/ 0 h 359"/>
                          <a:gd name="T12" fmla="*/ 0 w 254"/>
                          <a:gd name="T13" fmla="*/ 0 h 359"/>
                          <a:gd name="T14" fmla="*/ 0 w 254"/>
                          <a:gd name="T15" fmla="*/ 0 h 359"/>
                          <a:gd name="T16" fmla="*/ 0 w 254"/>
                          <a:gd name="T17" fmla="*/ 0 h 359"/>
                          <a:gd name="T18" fmla="*/ 0 w 254"/>
                          <a:gd name="T19" fmla="*/ 0 h 359"/>
                          <a:gd name="T20" fmla="*/ 0 w 254"/>
                          <a:gd name="T21" fmla="*/ 0 h 359"/>
                          <a:gd name="T22" fmla="*/ 0 w 254"/>
                          <a:gd name="T23" fmla="*/ 0 h 359"/>
                          <a:gd name="T24" fmla="*/ 0 w 254"/>
                          <a:gd name="T25" fmla="*/ 0 h 359"/>
                          <a:gd name="T26" fmla="*/ 0 w 254"/>
                          <a:gd name="T27" fmla="*/ 0 h 359"/>
                          <a:gd name="T28" fmla="*/ 0 w 254"/>
                          <a:gd name="T29" fmla="*/ 0 h 359"/>
                          <a:gd name="T30" fmla="*/ 0 w 254"/>
                          <a:gd name="T31" fmla="*/ 0 h 359"/>
                          <a:gd name="T32" fmla="*/ 0 w 254"/>
                          <a:gd name="T33" fmla="*/ 0 h 359"/>
                          <a:gd name="T34" fmla="*/ 0 w 254"/>
                          <a:gd name="T35" fmla="*/ 0 h 359"/>
                          <a:gd name="T36" fmla="*/ 0 w 254"/>
                          <a:gd name="T37" fmla="*/ 0 h 359"/>
                          <a:gd name="T38" fmla="*/ 0 w 254"/>
                          <a:gd name="T39" fmla="*/ 0 h 359"/>
                          <a:gd name="T40" fmla="*/ 0 w 254"/>
                          <a:gd name="T41" fmla="*/ 0 h 359"/>
                          <a:gd name="T42" fmla="*/ 0 w 254"/>
                          <a:gd name="T43" fmla="*/ 0 h 3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4" h="359">
                            <a:moveTo>
                              <a:pt x="15" y="0"/>
                            </a:moveTo>
                            <a:lnTo>
                              <a:pt x="34" y="56"/>
                            </a:lnTo>
                            <a:lnTo>
                              <a:pt x="51" y="91"/>
                            </a:lnTo>
                            <a:lnTo>
                              <a:pt x="70" y="120"/>
                            </a:lnTo>
                            <a:lnTo>
                              <a:pt x="94" y="158"/>
                            </a:lnTo>
                            <a:lnTo>
                              <a:pt x="123" y="202"/>
                            </a:lnTo>
                            <a:lnTo>
                              <a:pt x="152" y="227"/>
                            </a:lnTo>
                            <a:lnTo>
                              <a:pt x="181" y="247"/>
                            </a:lnTo>
                            <a:lnTo>
                              <a:pt x="230" y="245"/>
                            </a:lnTo>
                            <a:lnTo>
                              <a:pt x="254" y="336"/>
                            </a:lnTo>
                            <a:lnTo>
                              <a:pt x="202" y="258"/>
                            </a:lnTo>
                            <a:lnTo>
                              <a:pt x="127" y="359"/>
                            </a:lnTo>
                            <a:lnTo>
                              <a:pt x="100" y="304"/>
                            </a:lnTo>
                            <a:lnTo>
                              <a:pt x="73" y="256"/>
                            </a:lnTo>
                            <a:lnTo>
                              <a:pt x="59" y="229"/>
                            </a:lnTo>
                            <a:lnTo>
                              <a:pt x="47" y="194"/>
                            </a:lnTo>
                            <a:lnTo>
                              <a:pt x="37" y="162"/>
                            </a:lnTo>
                            <a:lnTo>
                              <a:pt x="29" y="135"/>
                            </a:lnTo>
                            <a:lnTo>
                              <a:pt x="8" y="94"/>
                            </a:lnTo>
                            <a:lnTo>
                              <a:pt x="2" y="67"/>
                            </a:lnTo>
                            <a:lnTo>
                              <a:pt x="0" y="4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1061" name="Group 392"/>
                  <p:cNvGrpSpPr>
                    <a:grpSpLocks/>
                  </p:cNvGrpSpPr>
                  <p:nvPr/>
                </p:nvGrpSpPr>
                <p:grpSpPr bwMode="auto">
                  <a:xfrm>
                    <a:off x="4840" y="2242"/>
                    <a:ext cx="86" cy="141"/>
                    <a:chOff x="4840" y="2242"/>
                    <a:chExt cx="86" cy="141"/>
                  </a:xfrm>
                </p:grpSpPr>
                <p:sp>
                  <p:nvSpPr>
                    <p:cNvPr id="91062" name="Freeform 393"/>
                    <p:cNvSpPr>
                      <a:spLocks/>
                    </p:cNvSpPr>
                    <p:nvPr/>
                  </p:nvSpPr>
                  <p:spPr bwMode="auto">
                    <a:xfrm>
                      <a:off x="4842" y="2244"/>
                      <a:ext cx="83" cy="139"/>
                    </a:xfrm>
                    <a:custGeom>
                      <a:avLst/>
                      <a:gdLst>
                        <a:gd name="T0" fmla="*/ 0 w 502"/>
                        <a:gd name="T1" fmla="*/ 0 h 693"/>
                        <a:gd name="T2" fmla="*/ 0 w 502"/>
                        <a:gd name="T3" fmla="*/ 0 h 693"/>
                        <a:gd name="T4" fmla="*/ 0 w 502"/>
                        <a:gd name="T5" fmla="*/ 0 h 693"/>
                        <a:gd name="T6" fmla="*/ 0 w 502"/>
                        <a:gd name="T7" fmla="*/ 0 h 693"/>
                        <a:gd name="T8" fmla="*/ 0 w 502"/>
                        <a:gd name="T9" fmla="*/ 0 h 693"/>
                        <a:gd name="T10" fmla="*/ 0 w 502"/>
                        <a:gd name="T11" fmla="*/ 0 h 693"/>
                        <a:gd name="T12" fmla="*/ 0 w 502"/>
                        <a:gd name="T13" fmla="*/ 0 h 693"/>
                        <a:gd name="T14" fmla="*/ 0 w 502"/>
                        <a:gd name="T15" fmla="*/ 0 h 693"/>
                        <a:gd name="T16" fmla="*/ 0 w 502"/>
                        <a:gd name="T17" fmla="*/ 0 h 693"/>
                        <a:gd name="T18" fmla="*/ 0 w 502"/>
                        <a:gd name="T19" fmla="*/ 0 h 693"/>
                        <a:gd name="T20" fmla="*/ 0 w 502"/>
                        <a:gd name="T21" fmla="*/ 0 h 693"/>
                        <a:gd name="T22" fmla="*/ 0 w 502"/>
                        <a:gd name="T23" fmla="*/ 0 h 693"/>
                        <a:gd name="T24" fmla="*/ 0 w 502"/>
                        <a:gd name="T25" fmla="*/ 0 h 693"/>
                        <a:gd name="T26" fmla="*/ 0 w 502"/>
                        <a:gd name="T27" fmla="*/ 0 h 693"/>
                        <a:gd name="T28" fmla="*/ 0 w 502"/>
                        <a:gd name="T29" fmla="*/ 0 h 693"/>
                        <a:gd name="T30" fmla="*/ 0 w 502"/>
                        <a:gd name="T31" fmla="*/ 0 h 693"/>
                        <a:gd name="T32" fmla="*/ 0 w 502"/>
                        <a:gd name="T33" fmla="*/ 0 h 693"/>
                        <a:gd name="T34" fmla="*/ 0 w 502"/>
                        <a:gd name="T35" fmla="*/ 0 h 693"/>
                        <a:gd name="T36" fmla="*/ 0 w 502"/>
                        <a:gd name="T37" fmla="*/ 0 h 693"/>
                        <a:gd name="T38" fmla="*/ 0 w 502"/>
                        <a:gd name="T39" fmla="*/ 0 h 693"/>
                        <a:gd name="T40" fmla="*/ 0 w 502"/>
                        <a:gd name="T41" fmla="*/ 0 h 693"/>
                        <a:gd name="T42" fmla="*/ 0 w 502"/>
                        <a:gd name="T43" fmla="*/ 0 h 693"/>
                        <a:gd name="T44" fmla="*/ 0 w 502"/>
                        <a:gd name="T45" fmla="*/ 0 h 693"/>
                        <a:gd name="T46" fmla="*/ 0 w 502"/>
                        <a:gd name="T47" fmla="*/ 0 h 693"/>
                        <a:gd name="T48" fmla="*/ 0 w 502"/>
                        <a:gd name="T49" fmla="*/ 0 h 693"/>
                        <a:gd name="T50" fmla="*/ 0 w 502"/>
                        <a:gd name="T51" fmla="*/ 0 h 693"/>
                        <a:gd name="T52" fmla="*/ 0 w 502"/>
                        <a:gd name="T53" fmla="*/ 0 h 693"/>
                        <a:gd name="T54" fmla="*/ 0 w 502"/>
                        <a:gd name="T55" fmla="*/ 0 h 693"/>
                        <a:gd name="T56" fmla="*/ 0 w 502"/>
                        <a:gd name="T57" fmla="*/ 0 h 693"/>
                        <a:gd name="T58" fmla="*/ 0 w 502"/>
                        <a:gd name="T59" fmla="*/ 0 h 693"/>
                        <a:gd name="T60" fmla="*/ 0 w 502"/>
                        <a:gd name="T61" fmla="*/ 0 h 693"/>
                        <a:gd name="T62" fmla="*/ 0 w 502"/>
                        <a:gd name="T63" fmla="*/ 0 h 693"/>
                        <a:gd name="T64" fmla="*/ 0 w 502"/>
                        <a:gd name="T65" fmla="*/ 0 h 693"/>
                        <a:gd name="T66" fmla="*/ 0 w 502"/>
                        <a:gd name="T67" fmla="*/ 0 h 693"/>
                        <a:gd name="T68" fmla="*/ 0 w 502"/>
                        <a:gd name="T69" fmla="*/ 0 h 693"/>
                        <a:gd name="T70" fmla="*/ 0 w 502"/>
                        <a:gd name="T71" fmla="*/ 0 h 693"/>
                        <a:gd name="T72" fmla="*/ 0 w 502"/>
                        <a:gd name="T73" fmla="*/ 0 h 693"/>
                        <a:gd name="T74" fmla="*/ 0 w 502"/>
                        <a:gd name="T75" fmla="*/ 0 h 693"/>
                        <a:gd name="T76" fmla="*/ 0 w 502"/>
                        <a:gd name="T77" fmla="*/ 0 h 693"/>
                        <a:gd name="T78" fmla="*/ 0 w 502"/>
                        <a:gd name="T79" fmla="*/ 0 h 693"/>
                        <a:gd name="T80" fmla="*/ 0 w 502"/>
                        <a:gd name="T81" fmla="*/ 0 h 693"/>
                        <a:gd name="T82" fmla="*/ 0 w 502"/>
                        <a:gd name="T83" fmla="*/ 0 h 693"/>
                        <a:gd name="T84" fmla="*/ 0 w 502"/>
                        <a:gd name="T85" fmla="*/ 0 h 693"/>
                        <a:gd name="T86" fmla="*/ 0 w 502"/>
                        <a:gd name="T87" fmla="*/ 0 h 693"/>
                        <a:gd name="T88" fmla="*/ 0 w 502"/>
                        <a:gd name="T89" fmla="*/ 0 h 693"/>
                        <a:gd name="T90" fmla="*/ 0 w 502"/>
                        <a:gd name="T91" fmla="*/ 0 h 693"/>
                        <a:gd name="T92" fmla="*/ 0 w 502"/>
                        <a:gd name="T93" fmla="*/ 0 h 693"/>
                        <a:gd name="T94" fmla="*/ 0 w 502"/>
                        <a:gd name="T95" fmla="*/ 0 h 693"/>
                        <a:gd name="T96" fmla="*/ 0 w 502"/>
                        <a:gd name="T97" fmla="*/ 0 h 693"/>
                        <a:gd name="T98" fmla="*/ 0 w 502"/>
                        <a:gd name="T99" fmla="*/ 0 h 693"/>
                        <a:gd name="T100" fmla="*/ 0 w 502"/>
                        <a:gd name="T101" fmla="*/ 0 h 693"/>
                        <a:gd name="T102" fmla="*/ 0 w 502"/>
                        <a:gd name="T103" fmla="*/ 0 h 693"/>
                        <a:gd name="T104" fmla="*/ 0 w 502"/>
                        <a:gd name="T105" fmla="*/ 0 h 693"/>
                        <a:gd name="T106" fmla="*/ 0 w 502"/>
                        <a:gd name="T107" fmla="*/ 0 h 693"/>
                        <a:gd name="T108" fmla="*/ 0 w 502"/>
                        <a:gd name="T109" fmla="*/ 0 h 6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2" h="693">
                          <a:moveTo>
                            <a:pt x="201" y="682"/>
                          </a:moveTo>
                          <a:lnTo>
                            <a:pt x="224" y="673"/>
                          </a:lnTo>
                          <a:lnTo>
                            <a:pt x="269" y="684"/>
                          </a:lnTo>
                          <a:lnTo>
                            <a:pt x="302" y="691"/>
                          </a:lnTo>
                          <a:lnTo>
                            <a:pt x="317" y="691"/>
                          </a:lnTo>
                          <a:lnTo>
                            <a:pt x="336" y="693"/>
                          </a:lnTo>
                          <a:lnTo>
                            <a:pt x="355" y="693"/>
                          </a:lnTo>
                          <a:lnTo>
                            <a:pt x="371" y="688"/>
                          </a:lnTo>
                          <a:lnTo>
                            <a:pt x="381" y="674"/>
                          </a:lnTo>
                          <a:lnTo>
                            <a:pt x="390" y="659"/>
                          </a:lnTo>
                          <a:lnTo>
                            <a:pt x="396" y="643"/>
                          </a:lnTo>
                          <a:lnTo>
                            <a:pt x="403" y="617"/>
                          </a:lnTo>
                          <a:lnTo>
                            <a:pt x="406" y="606"/>
                          </a:lnTo>
                          <a:lnTo>
                            <a:pt x="422" y="569"/>
                          </a:lnTo>
                          <a:lnTo>
                            <a:pt x="433" y="537"/>
                          </a:lnTo>
                          <a:lnTo>
                            <a:pt x="445" y="505"/>
                          </a:lnTo>
                          <a:lnTo>
                            <a:pt x="448" y="484"/>
                          </a:lnTo>
                          <a:lnTo>
                            <a:pt x="461" y="453"/>
                          </a:lnTo>
                          <a:lnTo>
                            <a:pt x="472" y="424"/>
                          </a:lnTo>
                          <a:lnTo>
                            <a:pt x="475" y="390"/>
                          </a:lnTo>
                          <a:lnTo>
                            <a:pt x="475" y="368"/>
                          </a:lnTo>
                          <a:lnTo>
                            <a:pt x="500" y="347"/>
                          </a:lnTo>
                          <a:lnTo>
                            <a:pt x="498" y="297"/>
                          </a:lnTo>
                          <a:lnTo>
                            <a:pt x="502" y="219"/>
                          </a:lnTo>
                          <a:lnTo>
                            <a:pt x="498" y="180"/>
                          </a:lnTo>
                          <a:lnTo>
                            <a:pt x="488" y="134"/>
                          </a:lnTo>
                          <a:lnTo>
                            <a:pt x="472" y="110"/>
                          </a:lnTo>
                          <a:lnTo>
                            <a:pt x="451" y="81"/>
                          </a:lnTo>
                          <a:lnTo>
                            <a:pt x="406" y="47"/>
                          </a:lnTo>
                          <a:lnTo>
                            <a:pt x="348" y="20"/>
                          </a:lnTo>
                          <a:lnTo>
                            <a:pt x="298" y="8"/>
                          </a:lnTo>
                          <a:lnTo>
                            <a:pt x="245" y="0"/>
                          </a:lnTo>
                          <a:lnTo>
                            <a:pt x="191" y="0"/>
                          </a:lnTo>
                          <a:lnTo>
                            <a:pt x="152" y="4"/>
                          </a:lnTo>
                          <a:lnTo>
                            <a:pt x="117"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7" y="596"/>
                          </a:lnTo>
                          <a:lnTo>
                            <a:pt x="129" y="627"/>
                          </a:lnTo>
                          <a:lnTo>
                            <a:pt x="146" y="644"/>
                          </a:lnTo>
                          <a:lnTo>
                            <a:pt x="163" y="662"/>
                          </a:lnTo>
                          <a:lnTo>
                            <a:pt x="181" y="674"/>
                          </a:lnTo>
                          <a:lnTo>
                            <a:pt x="201" y="682"/>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63" name="Group 394"/>
                    <p:cNvGrpSpPr>
                      <a:grpSpLocks/>
                    </p:cNvGrpSpPr>
                    <p:nvPr/>
                  </p:nvGrpSpPr>
                  <p:grpSpPr bwMode="auto">
                    <a:xfrm>
                      <a:off x="4842" y="2244"/>
                      <a:ext cx="76" cy="139"/>
                      <a:chOff x="4842" y="2244"/>
                      <a:chExt cx="76" cy="139"/>
                    </a:xfrm>
                  </p:grpSpPr>
                  <p:sp>
                    <p:nvSpPr>
                      <p:cNvPr id="91087" name="Freeform 395"/>
                      <p:cNvSpPr>
                        <a:spLocks/>
                      </p:cNvSpPr>
                      <p:nvPr/>
                    </p:nvSpPr>
                    <p:spPr bwMode="auto">
                      <a:xfrm>
                        <a:off x="4842" y="2244"/>
                        <a:ext cx="61" cy="139"/>
                      </a:xfrm>
                      <a:custGeom>
                        <a:avLst/>
                        <a:gdLst>
                          <a:gd name="T0" fmla="*/ 0 w 368"/>
                          <a:gd name="T1" fmla="*/ 0 h 693"/>
                          <a:gd name="T2" fmla="*/ 0 w 368"/>
                          <a:gd name="T3" fmla="*/ 0 h 693"/>
                          <a:gd name="T4" fmla="*/ 0 w 368"/>
                          <a:gd name="T5" fmla="*/ 0 h 693"/>
                          <a:gd name="T6" fmla="*/ 0 w 368"/>
                          <a:gd name="T7" fmla="*/ 0 h 693"/>
                          <a:gd name="T8" fmla="*/ 0 w 368"/>
                          <a:gd name="T9" fmla="*/ 0 h 693"/>
                          <a:gd name="T10" fmla="*/ 0 w 368"/>
                          <a:gd name="T11" fmla="*/ 0 h 693"/>
                          <a:gd name="T12" fmla="*/ 0 w 368"/>
                          <a:gd name="T13" fmla="*/ 0 h 693"/>
                          <a:gd name="T14" fmla="*/ 0 w 368"/>
                          <a:gd name="T15" fmla="*/ 0 h 693"/>
                          <a:gd name="T16" fmla="*/ 0 w 368"/>
                          <a:gd name="T17" fmla="*/ 0 h 693"/>
                          <a:gd name="T18" fmla="*/ 0 w 368"/>
                          <a:gd name="T19" fmla="*/ 0 h 693"/>
                          <a:gd name="T20" fmla="*/ 0 w 368"/>
                          <a:gd name="T21" fmla="*/ 0 h 693"/>
                          <a:gd name="T22" fmla="*/ 0 w 368"/>
                          <a:gd name="T23" fmla="*/ 0 h 693"/>
                          <a:gd name="T24" fmla="*/ 0 w 368"/>
                          <a:gd name="T25" fmla="*/ 0 h 693"/>
                          <a:gd name="T26" fmla="*/ 0 w 368"/>
                          <a:gd name="T27" fmla="*/ 0 h 693"/>
                          <a:gd name="T28" fmla="*/ 0 w 368"/>
                          <a:gd name="T29" fmla="*/ 0 h 693"/>
                          <a:gd name="T30" fmla="*/ 0 w 368"/>
                          <a:gd name="T31" fmla="*/ 0 h 693"/>
                          <a:gd name="T32" fmla="*/ 0 w 368"/>
                          <a:gd name="T33" fmla="*/ 0 h 693"/>
                          <a:gd name="T34" fmla="*/ 0 w 368"/>
                          <a:gd name="T35" fmla="*/ 0 h 693"/>
                          <a:gd name="T36" fmla="*/ 0 w 368"/>
                          <a:gd name="T37" fmla="*/ 0 h 693"/>
                          <a:gd name="T38" fmla="*/ 0 w 368"/>
                          <a:gd name="T39" fmla="*/ 0 h 693"/>
                          <a:gd name="T40" fmla="*/ 0 w 368"/>
                          <a:gd name="T41" fmla="*/ 0 h 693"/>
                          <a:gd name="T42" fmla="*/ 0 w 368"/>
                          <a:gd name="T43" fmla="*/ 0 h 693"/>
                          <a:gd name="T44" fmla="*/ 0 w 368"/>
                          <a:gd name="T45" fmla="*/ 0 h 693"/>
                          <a:gd name="T46" fmla="*/ 0 w 368"/>
                          <a:gd name="T47" fmla="*/ 0 h 693"/>
                          <a:gd name="T48" fmla="*/ 0 w 368"/>
                          <a:gd name="T49" fmla="*/ 0 h 693"/>
                          <a:gd name="T50" fmla="*/ 0 w 368"/>
                          <a:gd name="T51" fmla="*/ 0 h 693"/>
                          <a:gd name="T52" fmla="*/ 0 w 368"/>
                          <a:gd name="T53" fmla="*/ 0 h 693"/>
                          <a:gd name="T54" fmla="*/ 0 w 368"/>
                          <a:gd name="T55" fmla="*/ 0 h 693"/>
                          <a:gd name="T56" fmla="*/ 0 w 368"/>
                          <a:gd name="T57" fmla="*/ 0 h 693"/>
                          <a:gd name="T58" fmla="*/ 0 w 368"/>
                          <a:gd name="T59" fmla="*/ 0 h 693"/>
                          <a:gd name="T60" fmla="*/ 0 w 368"/>
                          <a:gd name="T61" fmla="*/ 0 h 693"/>
                          <a:gd name="T62" fmla="*/ 0 w 368"/>
                          <a:gd name="T63" fmla="*/ 0 h 693"/>
                          <a:gd name="T64" fmla="*/ 0 w 368"/>
                          <a:gd name="T65" fmla="*/ 0 h 693"/>
                          <a:gd name="T66" fmla="*/ 0 w 368"/>
                          <a:gd name="T67" fmla="*/ 0 h 693"/>
                          <a:gd name="T68" fmla="*/ 0 w 368"/>
                          <a:gd name="T69" fmla="*/ 0 h 693"/>
                          <a:gd name="T70" fmla="*/ 0 w 368"/>
                          <a:gd name="T71" fmla="*/ 0 h 693"/>
                          <a:gd name="T72" fmla="*/ 0 w 368"/>
                          <a:gd name="T73" fmla="*/ 0 h 693"/>
                          <a:gd name="T74" fmla="*/ 0 w 368"/>
                          <a:gd name="T75" fmla="*/ 0 h 693"/>
                          <a:gd name="T76" fmla="*/ 0 w 368"/>
                          <a:gd name="T77" fmla="*/ 0 h 693"/>
                          <a:gd name="T78" fmla="*/ 0 w 368"/>
                          <a:gd name="T79" fmla="*/ 0 h 693"/>
                          <a:gd name="T80" fmla="*/ 0 w 368"/>
                          <a:gd name="T81" fmla="*/ 0 h 693"/>
                          <a:gd name="T82" fmla="*/ 0 w 368"/>
                          <a:gd name="T83" fmla="*/ 0 h 693"/>
                          <a:gd name="T84" fmla="*/ 0 w 368"/>
                          <a:gd name="T85" fmla="*/ 0 h 693"/>
                          <a:gd name="T86" fmla="*/ 0 w 368"/>
                          <a:gd name="T87" fmla="*/ 0 h 6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8" h="693">
                            <a:moveTo>
                              <a:pt x="201" y="682"/>
                            </a:moveTo>
                            <a:lnTo>
                              <a:pt x="224" y="673"/>
                            </a:lnTo>
                            <a:lnTo>
                              <a:pt x="269" y="684"/>
                            </a:lnTo>
                            <a:lnTo>
                              <a:pt x="304" y="691"/>
                            </a:lnTo>
                            <a:lnTo>
                              <a:pt x="318" y="691"/>
                            </a:lnTo>
                            <a:lnTo>
                              <a:pt x="329" y="691"/>
                            </a:lnTo>
                            <a:lnTo>
                              <a:pt x="345" y="693"/>
                            </a:lnTo>
                            <a:lnTo>
                              <a:pt x="356" y="691"/>
                            </a:lnTo>
                            <a:lnTo>
                              <a:pt x="368" y="683"/>
                            </a:lnTo>
                            <a:lnTo>
                              <a:pt x="356" y="683"/>
                            </a:lnTo>
                            <a:lnTo>
                              <a:pt x="348" y="679"/>
                            </a:lnTo>
                            <a:lnTo>
                              <a:pt x="340" y="683"/>
                            </a:lnTo>
                            <a:lnTo>
                              <a:pt x="325" y="682"/>
                            </a:lnTo>
                            <a:lnTo>
                              <a:pt x="313" y="679"/>
                            </a:lnTo>
                            <a:lnTo>
                              <a:pt x="299" y="673"/>
                            </a:lnTo>
                            <a:lnTo>
                              <a:pt x="291" y="668"/>
                            </a:lnTo>
                            <a:lnTo>
                              <a:pt x="277" y="656"/>
                            </a:lnTo>
                            <a:lnTo>
                              <a:pt x="267" y="646"/>
                            </a:lnTo>
                            <a:lnTo>
                              <a:pt x="257" y="633"/>
                            </a:lnTo>
                            <a:lnTo>
                              <a:pt x="251" y="623"/>
                            </a:lnTo>
                            <a:lnTo>
                              <a:pt x="259" y="615"/>
                            </a:lnTo>
                            <a:lnTo>
                              <a:pt x="264" y="607"/>
                            </a:lnTo>
                            <a:lnTo>
                              <a:pt x="261" y="601"/>
                            </a:lnTo>
                            <a:lnTo>
                              <a:pt x="258" y="595"/>
                            </a:lnTo>
                            <a:lnTo>
                              <a:pt x="270" y="569"/>
                            </a:lnTo>
                            <a:lnTo>
                              <a:pt x="263" y="552"/>
                            </a:lnTo>
                            <a:lnTo>
                              <a:pt x="253" y="528"/>
                            </a:lnTo>
                            <a:lnTo>
                              <a:pt x="246" y="512"/>
                            </a:lnTo>
                            <a:lnTo>
                              <a:pt x="228" y="486"/>
                            </a:lnTo>
                            <a:lnTo>
                              <a:pt x="222" y="468"/>
                            </a:lnTo>
                            <a:lnTo>
                              <a:pt x="226" y="457"/>
                            </a:lnTo>
                            <a:lnTo>
                              <a:pt x="232" y="445"/>
                            </a:lnTo>
                            <a:lnTo>
                              <a:pt x="242" y="437"/>
                            </a:lnTo>
                            <a:lnTo>
                              <a:pt x="249" y="428"/>
                            </a:lnTo>
                            <a:lnTo>
                              <a:pt x="244" y="419"/>
                            </a:lnTo>
                            <a:lnTo>
                              <a:pt x="236" y="415"/>
                            </a:lnTo>
                            <a:lnTo>
                              <a:pt x="226" y="405"/>
                            </a:lnTo>
                            <a:lnTo>
                              <a:pt x="219" y="397"/>
                            </a:lnTo>
                            <a:lnTo>
                              <a:pt x="208" y="389"/>
                            </a:lnTo>
                            <a:lnTo>
                              <a:pt x="201" y="376"/>
                            </a:lnTo>
                            <a:lnTo>
                              <a:pt x="196" y="364"/>
                            </a:lnTo>
                            <a:lnTo>
                              <a:pt x="189" y="338"/>
                            </a:lnTo>
                            <a:lnTo>
                              <a:pt x="196" y="317"/>
                            </a:lnTo>
                            <a:lnTo>
                              <a:pt x="202" y="309"/>
                            </a:lnTo>
                            <a:lnTo>
                              <a:pt x="210" y="301"/>
                            </a:lnTo>
                            <a:lnTo>
                              <a:pt x="219" y="298"/>
                            </a:lnTo>
                            <a:lnTo>
                              <a:pt x="228" y="306"/>
                            </a:lnTo>
                            <a:lnTo>
                              <a:pt x="240" y="317"/>
                            </a:lnTo>
                            <a:lnTo>
                              <a:pt x="245" y="327"/>
                            </a:lnTo>
                            <a:lnTo>
                              <a:pt x="255" y="337"/>
                            </a:lnTo>
                            <a:lnTo>
                              <a:pt x="264" y="328"/>
                            </a:lnTo>
                            <a:lnTo>
                              <a:pt x="267" y="316"/>
                            </a:lnTo>
                            <a:lnTo>
                              <a:pt x="268" y="302"/>
                            </a:lnTo>
                            <a:lnTo>
                              <a:pt x="262" y="288"/>
                            </a:lnTo>
                            <a:lnTo>
                              <a:pt x="258" y="271"/>
                            </a:lnTo>
                            <a:lnTo>
                              <a:pt x="267" y="235"/>
                            </a:lnTo>
                            <a:lnTo>
                              <a:pt x="273" y="201"/>
                            </a:lnTo>
                            <a:lnTo>
                              <a:pt x="281" y="175"/>
                            </a:lnTo>
                            <a:lnTo>
                              <a:pt x="273" y="141"/>
                            </a:lnTo>
                            <a:lnTo>
                              <a:pt x="273" y="112"/>
                            </a:lnTo>
                            <a:lnTo>
                              <a:pt x="270" y="81"/>
                            </a:lnTo>
                            <a:lnTo>
                              <a:pt x="286" y="58"/>
                            </a:lnTo>
                            <a:lnTo>
                              <a:pt x="317" y="36"/>
                            </a:lnTo>
                            <a:lnTo>
                              <a:pt x="349" y="20"/>
                            </a:lnTo>
                            <a:lnTo>
                              <a:pt x="299" y="8"/>
                            </a:lnTo>
                            <a:lnTo>
                              <a:pt x="245" y="0"/>
                            </a:lnTo>
                            <a:lnTo>
                              <a:pt x="191" y="0"/>
                            </a:lnTo>
                            <a:lnTo>
                              <a:pt x="152" y="4"/>
                            </a:lnTo>
                            <a:lnTo>
                              <a:pt x="118"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8" y="596"/>
                            </a:lnTo>
                            <a:lnTo>
                              <a:pt x="129" y="627"/>
                            </a:lnTo>
                            <a:lnTo>
                              <a:pt x="146" y="644"/>
                            </a:lnTo>
                            <a:lnTo>
                              <a:pt x="163" y="662"/>
                            </a:lnTo>
                            <a:lnTo>
                              <a:pt x="181" y="674"/>
                            </a:lnTo>
                            <a:lnTo>
                              <a:pt x="201" y="68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88" name="Group 396"/>
                      <p:cNvGrpSpPr>
                        <a:grpSpLocks/>
                      </p:cNvGrpSpPr>
                      <p:nvPr/>
                    </p:nvGrpSpPr>
                    <p:grpSpPr bwMode="auto">
                      <a:xfrm>
                        <a:off x="4882" y="2310"/>
                        <a:ext cx="17" cy="16"/>
                        <a:chOff x="4882" y="2310"/>
                        <a:chExt cx="17" cy="16"/>
                      </a:xfrm>
                    </p:grpSpPr>
                    <p:sp>
                      <p:nvSpPr>
                        <p:cNvPr id="91091" name="Freeform 397"/>
                        <p:cNvSpPr>
                          <a:spLocks/>
                        </p:cNvSpPr>
                        <p:nvPr/>
                      </p:nvSpPr>
                      <p:spPr bwMode="auto">
                        <a:xfrm>
                          <a:off x="4882" y="2310"/>
                          <a:ext cx="15" cy="15"/>
                        </a:xfrm>
                        <a:custGeom>
                          <a:avLst/>
                          <a:gdLst>
                            <a:gd name="T0" fmla="*/ 0 w 86"/>
                            <a:gd name="T1" fmla="*/ 0 h 78"/>
                            <a:gd name="T2" fmla="*/ 0 w 86"/>
                            <a:gd name="T3" fmla="*/ 0 h 78"/>
                            <a:gd name="T4" fmla="*/ 0 w 86"/>
                            <a:gd name="T5" fmla="*/ 0 h 78"/>
                            <a:gd name="T6" fmla="*/ 0 w 86"/>
                            <a:gd name="T7" fmla="*/ 0 h 78"/>
                            <a:gd name="T8" fmla="*/ 0 w 86"/>
                            <a:gd name="T9" fmla="*/ 0 h 78"/>
                            <a:gd name="T10" fmla="*/ 0 w 86"/>
                            <a:gd name="T11" fmla="*/ 0 h 78"/>
                            <a:gd name="T12" fmla="*/ 0 w 86"/>
                            <a:gd name="T13" fmla="*/ 0 h 78"/>
                            <a:gd name="T14" fmla="*/ 0 w 86"/>
                            <a:gd name="T15" fmla="*/ 0 h 78"/>
                            <a:gd name="T16" fmla="*/ 0 w 86"/>
                            <a:gd name="T17" fmla="*/ 0 h 78"/>
                            <a:gd name="T18" fmla="*/ 0 w 86"/>
                            <a:gd name="T19" fmla="*/ 0 h 78"/>
                            <a:gd name="T20" fmla="*/ 0 w 86"/>
                            <a:gd name="T21" fmla="*/ 0 h 78"/>
                            <a:gd name="T22" fmla="*/ 0 w 86"/>
                            <a:gd name="T23" fmla="*/ 0 h 78"/>
                            <a:gd name="T24" fmla="*/ 0 w 86"/>
                            <a:gd name="T25" fmla="*/ 0 h 78"/>
                            <a:gd name="T26" fmla="*/ 0 w 86"/>
                            <a:gd name="T27" fmla="*/ 0 h 78"/>
                            <a:gd name="T28" fmla="*/ 0 w 86"/>
                            <a:gd name="T29" fmla="*/ 0 h 78"/>
                            <a:gd name="T30" fmla="*/ 0 w 86"/>
                            <a:gd name="T31" fmla="*/ 0 h 78"/>
                            <a:gd name="T32" fmla="*/ 0 w 86"/>
                            <a:gd name="T33" fmla="*/ 0 h 78"/>
                            <a:gd name="T34" fmla="*/ 0 w 86"/>
                            <a:gd name="T35" fmla="*/ 0 h 78"/>
                            <a:gd name="T36" fmla="*/ 0 w 86"/>
                            <a:gd name="T37" fmla="*/ 0 h 78"/>
                            <a:gd name="T38" fmla="*/ 0 w 86"/>
                            <a:gd name="T39" fmla="*/ 0 h 78"/>
                            <a:gd name="T40" fmla="*/ 0 w 86"/>
                            <a:gd name="T41" fmla="*/ 0 h 78"/>
                            <a:gd name="T42" fmla="*/ 0 w 86"/>
                            <a:gd name="T43" fmla="*/ 0 h 78"/>
                            <a:gd name="T44" fmla="*/ 0 w 86"/>
                            <a:gd name="T45" fmla="*/ 0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8">
                              <a:moveTo>
                                <a:pt x="86" y="6"/>
                              </a:moveTo>
                              <a:lnTo>
                                <a:pt x="76" y="12"/>
                              </a:lnTo>
                              <a:lnTo>
                                <a:pt x="61" y="18"/>
                              </a:lnTo>
                              <a:lnTo>
                                <a:pt x="45" y="24"/>
                              </a:lnTo>
                              <a:lnTo>
                                <a:pt x="31" y="28"/>
                              </a:lnTo>
                              <a:lnTo>
                                <a:pt x="24" y="32"/>
                              </a:lnTo>
                              <a:lnTo>
                                <a:pt x="27" y="38"/>
                              </a:lnTo>
                              <a:lnTo>
                                <a:pt x="24" y="42"/>
                              </a:lnTo>
                              <a:lnTo>
                                <a:pt x="31" y="55"/>
                              </a:lnTo>
                              <a:lnTo>
                                <a:pt x="38" y="64"/>
                              </a:lnTo>
                              <a:lnTo>
                                <a:pt x="47" y="70"/>
                              </a:lnTo>
                              <a:lnTo>
                                <a:pt x="60" y="78"/>
                              </a:lnTo>
                              <a:lnTo>
                                <a:pt x="31" y="67"/>
                              </a:lnTo>
                              <a:lnTo>
                                <a:pt x="20" y="59"/>
                              </a:lnTo>
                              <a:lnTo>
                                <a:pt x="11" y="47"/>
                              </a:lnTo>
                              <a:lnTo>
                                <a:pt x="8" y="39"/>
                              </a:lnTo>
                              <a:lnTo>
                                <a:pt x="5" y="32"/>
                              </a:lnTo>
                              <a:lnTo>
                                <a:pt x="0" y="26"/>
                              </a:lnTo>
                              <a:lnTo>
                                <a:pt x="15" y="16"/>
                              </a:lnTo>
                              <a:lnTo>
                                <a:pt x="38" y="1"/>
                              </a:lnTo>
                              <a:lnTo>
                                <a:pt x="51" y="0"/>
                              </a:lnTo>
                              <a:lnTo>
                                <a:pt x="66" y="1"/>
                              </a:lnTo>
                              <a:lnTo>
                                <a:pt x="86" y="6"/>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2" name="Freeform 398"/>
                        <p:cNvSpPr>
                          <a:spLocks/>
                        </p:cNvSpPr>
                        <p:nvPr/>
                      </p:nvSpPr>
                      <p:spPr bwMode="auto">
                        <a:xfrm>
                          <a:off x="4888" y="2316"/>
                          <a:ext cx="11" cy="10"/>
                        </a:xfrm>
                        <a:custGeom>
                          <a:avLst/>
                          <a:gdLst>
                            <a:gd name="T0" fmla="*/ 0 w 65"/>
                            <a:gd name="T1" fmla="*/ 0 h 51"/>
                            <a:gd name="T2" fmla="*/ 0 w 65"/>
                            <a:gd name="T3" fmla="*/ 0 h 51"/>
                            <a:gd name="T4" fmla="*/ 0 w 65"/>
                            <a:gd name="T5" fmla="*/ 0 h 51"/>
                            <a:gd name="T6" fmla="*/ 0 w 65"/>
                            <a:gd name="T7" fmla="*/ 0 h 51"/>
                            <a:gd name="T8" fmla="*/ 0 w 65"/>
                            <a:gd name="T9" fmla="*/ 0 h 51"/>
                            <a:gd name="T10" fmla="*/ 0 w 65"/>
                            <a:gd name="T11" fmla="*/ 0 h 51"/>
                            <a:gd name="T12" fmla="*/ 0 w 65"/>
                            <a:gd name="T13" fmla="*/ 0 h 51"/>
                            <a:gd name="T14" fmla="*/ 0 w 65"/>
                            <a:gd name="T15" fmla="*/ 0 h 51"/>
                            <a:gd name="T16" fmla="*/ 0 w 65"/>
                            <a:gd name="T17" fmla="*/ 0 h 51"/>
                            <a:gd name="T18" fmla="*/ 0 w 65"/>
                            <a:gd name="T19" fmla="*/ 0 h 51"/>
                            <a:gd name="T20" fmla="*/ 0 w 65"/>
                            <a:gd name="T21" fmla="*/ 0 h 51"/>
                            <a:gd name="T22" fmla="*/ 0 w 65"/>
                            <a:gd name="T23" fmla="*/ 0 h 51"/>
                            <a:gd name="T24" fmla="*/ 0 w 65"/>
                            <a:gd name="T25" fmla="*/ 0 h 51"/>
                            <a:gd name="T26" fmla="*/ 0 w 65"/>
                            <a:gd name="T27" fmla="*/ 0 h 51"/>
                            <a:gd name="T28" fmla="*/ 0 w 65"/>
                            <a:gd name="T29" fmla="*/ 0 h 51"/>
                            <a:gd name="T30" fmla="*/ 0 w 65"/>
                            <a:gd name="T31" fmla="*/ 0 h 51"/>
                            <a:gd name="T32" fmla="*/ 0 w 65"/>
                            <a:gd name="T33" fmla="*/ 0 h 51"/>
                            <a:gd name="T34" fmla="*/ 0 w 65"/>
                            <a:gd name="T35" fmla="*/ 0 h 51"/>
                            <a:gd name="T36" fmla="*/ 0 w 65"/>
                            <a:gd name="T37" fmla="*/ 0 h 51"/>
                            <a:gd name="T38" fmla="*/ 0 w 65"/>
                            <a:gd name="T39" fmla="*/ 0 h 51"/>
                            <a:gd name="T40" fmla="*/ 0 w 65"/>
                            <a:gd name="T41" fmla="*/ 0 h 51"/>
                            <a:gd name="T42" fmla="*/ 0 w 6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5" h="51">
                              <a:moveTo>
                                <a:pt x="10" y="2"/>
                              </a:moveTo>
                              <a:lnTo>
                                <a:pt x="26" y="14"/>
                              </a:lnTo>
                              <a:lnTo>
                                <a:pt x="37" y="19"/>
                              </a:lnTo>
                              <a:lnTo>
                                <a:pt x="46" y="19"/>
                              </a:lnTo>
                              <a:lnTo>
                                <a:pt x="53" y="18"/>
                              </a:lnTo>
                              <a:lnTo>
                                <a:pt x="65" y="18"/>
                              </a:lnTo>
                              <a:lnTo>
                                <a:pt x="64" y="23"/>
                              </a:lnTo>
                              <a:lnTo>
                                <a:pt x="65" y="29"/>
                              </a:lnTo>
                              <a:lnTo>
                                <a:pt x="61" y="38"/>
                              </a:lnTo>
                              <a:lnTo>
                                <a:pt x="52" y="46"/>
                              </a:lnTo>
                              <a:lnTo>
                                <a:pt x="43" y="49"/>
                              </a:lnTo>
                              <a:lnTo>
                                <a:pt x="33" y="51"/>
                              </a:lnTo>
                              <a:lnTo>
                                <a:pt x="50" y="40"/>
                              </a:lnTo>
                              <a:lnTo>
                                <a:pt x="57" y="31"/>
                              </a:lnTo>
                              <a:lnTo>
                                <a:pt x="39" y="33"/>
                              </a:lnTo>
                              <a:lnTo>
                                <a:pt x="32" y="35"/>
                              </a:lnTo>
                              <a:lnTo>
                                <a:pt x="20" y="29"/>
                              </a:lnTo>
                              <a:lnTo>
                                <a:pt x="8" y="19"/>
                              </a:lnTo>
                              <a:lnTo>
                                <a:pt x="2" y="12"/>
                              </a:lnTo>
                              <a:lnTo>
                                <a:pt x="0" y="3"/>
                              </a:lnTo>
                              <a:lnTo>
                                <a:pt x="3" y="0"/>
                              </a:lnTo>
                              <a:lnTo>
                                <a:pt x="10"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1089" name="Freeform 399"/>
                      <p:cNvSpPr>
                        <a:spLocks/>
                      </p:cNvSpPr>
                      <p:nvPr/>
                    </p:nvSpPr>
                    <p:spPr bwMode="auto">
                      <a:xfrm>
                        <a:off x="4911" y="2319"/>
                        <a:ext cx="7" cy="11"/>
                      </a:xfrm>
                      <a:custGeom>
                        <a:avLst/>
                        <a:gdLst>
                          <a:gd name="T0" fmla="*/ 0 w 42"/>
                          <a:gd name="T1" fmla="*/ 0 h 52"/>
                          <a:gd name="T2" fmla="*/ 0 w 42"/>
                          <a:gd name="T3" fmla="*/ 0 h 52"/>
                          <a:gd name="T4" fmla="*/ 0 w 42"/>
                          <a:gd name="T5" fmla="*/ 0 h 52"/>
                          <a:gd name="T6" fmla="*/ 0 w 42"/>
                          <a:gd name="T7" fmla="*/ 0 h 52"/>
                          <a:gd name="T8" fmla="*/ 0 w 42"/>
                          <a:gd name="T9" fmla="*/ 0 h 52"/>
                          <a:gd name="T10" fmla="*/ 0 w 42"/>
                          <a:gd name="T11" fmla="*/ 0 h 52"/>
                          <a:gd name="T12" fmla="*/ 0 w 42"/>
                          <a:gd name="T13" fmla="*/ 0 h 52"/>
                          <a:gd name="T14" fmla="*/ 0 w 42"/>
                          <a:gd name="T15" fmla="*/ 0 h 52"/>
                          <a:gd name="T16" fmla="*/ 0 w 42"/>
                          <a:gd name="T17" fmla="*/ 0 h 52"/>
                          <a:gd name="T18" fmla="*/ 0 w 42"/>
                          <a:gd name="T19" fmla="*/ 0 h 52"/>
                          <a:gd name="T20" fmla="*/ 0 w 42"/>
                          <a:gd name="T21" fmla="*/ 0 h 52"/>
                          <a:gd name="T22" fmla="*/ 0 w 42"/>
                          <a:gd name="T23" fmla="*/ 0 h 52"/>
                          <a:gd name="T24" fmla="*/ 0 w 42"/>
                          <a:gd name="T25" fmla="*/ 0 h 52"/>
                          <a:gd name="T26" fmla="*/ 0 w 42"/>
                          <a:gd name="T27" fmla="*/ 0 h 52"/>
                          <a:gd name="T28" fmla="*/ 0 w 42"/>
                          <a:gd name="T29" fmla="*/ 0 h 52"/>
                          <a:gd name="T30" fmla="*/ 0 w 42"/>
                          <a:gd name="T31" fmla="*/ 0 h 52"/>
                          <a:gd name="T32" fmla="*/ 0 w 4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2">
                            <a:moveTo>
                              <a:pt x="0" y="0"/>
                            </a:moveTo>
                            <a:lnTo>
                              <a:pt x="12" y="14"/>
                            </a:lnTo>
                            <a:lnTo>
                              <a:pt x="22" y="15"/>
                            </a:lnTo>
                            <a:lnTo>
                              <a:pt x="35" y="14"/>
                            </a:lnTo>
                            <a:lnTo>
                              <a:pt x="42" y="14"/>
                            </a:lnTo>
                            <a:lnTo>
                              <a:pt x="35" y="25"/>
                            </a:lnTo>
                            <a:lnTo>
                              <a:pt x="30" y="28"/>
                            </a:lnTo>
                            <a:lnTo>
                              <a:pt x="21" y="28"/>
                            </a:lnTo>
                            <a:lnTo>
                              <a:pt x="13" y="33"/>
                            </a:lnTo>
                            <a:lnTo>
                              <a:pt x="19" y="37"/>
                            </a:lnTo>
                            <a:lnTo>
                              <a:pt x="28" y="40"/>
                            </a:lnTo>
                            <a:lnTo>
                              <a:pt x="25" y="47"/>
                            </a:lnTo>
                            <a:lnTo>
                              <a:pt x="16" y="52"/>
                            </a:lnTo>
                            <a:lnTo>
                              <a:pt x="10" y="52"/>
                            </a:lnTo>
                            <a:lnTo>
                              <a:pt x="4" y="40"/>
                            </a:lnTo>
                            <a:lnTo>
                              <a:pt x="1" y="21"/>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90" name="Freeform 400"/>
                      <p:cNvSpPr>
                        <a:spLocks/>
                      </p:cNvSpPr>
                      <p:nvPr/>
                    </p:nvSpPr>
                    <p:spPr bwMode="auto">
                      <a:xfrm>
                        <a:off x="4890" y="2361"/>
                        <a:ext cx="16"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4" h="63">
                            <a:moveTo>
                              <a:pt x="6" y="2"/>
                            </a:moveTo>
                            <a:lnTo>
                              <a:pt x="21" y="7"/>
                            </a:lnTo>
                            <a:lnTo>
                              <a:pt x="38" y="12"/>
                            </a:lnTo>
                            <a:lnTo>
                              <a:pt x="49" y="15"/>
                            </a:lnTo>
                            <a:lnTo>
                              <a:pt x="59" y="15"/>
                            </a:lnTo>
                            <a:lnTo>
                              <a:pt x="75" y="11"/>
                            </a:lnTo>
                            <a:lnTo>
                              <a:pt x="86" y="5"/>
                            </a:lnTo>
                            <a:lnTo>
                              <a:pt x="94" y="0"/>
                            </a:lnTo>
                            <a:lnTo>
                              <a:pt x="80" y="23"/>
                            </a:lnTo>
                            <a:lnTo>
                              <a:pt x="86" y="33"/>
                            </a:lnTo>
                            <a:lnTo>
                              <a:pt x="86" y="42"/>
                            </a:lnTo>
                            <a:lnTo>
                              <a:pt x="78" y="37"/>
                            </a:lnTo>
                            <a:lnTo>
                              <a:pt x="74" y="40"/>
                            </a:lnTo>
                            <a:lnTo>
                              <a:pt x="66" y="55"/>
                            </a:lnTo>
                            <a:lnTo>
                              <a:pt x="63" y="63"/>
                            </a:lnTo>
                            <a:lnTo>
                              <a:pt x="63" y="49"/>
                            </a:lnTo>
                            <a:lnTo>
                              <a:pt x="57" y="38"/>
                            </a:lnTo>
                            <a:lnTo>
                              <a:pt x="49" y="32"/>
                            </a:lnTo>
                            <a:lnTo>
                              <a:pt x="37" y="29"/>
                            </a:lnTo>
                            <a:lnTo>
                              <a:pt x="16" y="31"/>
                            </a:lnTo>
                            <a:lnTo>
                              <a:pt x="0" y="36"/>
                            </a:lnTo>
                            <a:lnTo>
                              <a:pt x="19" y="21"/>
                            </a:lnTo>
                            <a:lnTo>
                              <a:pt x="6"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1064" name="Freeform 401"/>
                    <p:cNvSpPr>
                      <a:spLocks/>
                    </p:cNvSpPr>
                    <p:nvPr/>
                  </p:nvSpPr>
                  <p:spPr bwMode="auto">
                    <a:xfrm>
                      <a:off x="4886" y="2349"/>
                      <a:ext cx="23" cy="11"/>
                    </a:xfrm>
                    <a:custGeom>
                      <a:avLst/>
                      <a:gdLst>
                        <a:gd name="T0" fmla="*/ 0 w 138"/>
                        <a:gd name="T1" fmla="*/ 0 h 56"/>
                        <a:gd name="T2" fmla="*/ 0 w 138"/>
                        <a:gd name="T3" fmla="*/ 0 h 56"/>
                        <a:gd name="T4" fmla="*/ 0 w 138"/>
                        <a:gd name="T5" fmla="*/ 0 h 56"/>
                        <a:gd name="T6" fmla="*/ 0 w 138"/>
                        <a:gd name="T7" fmla="*/ 0 h 56"/>
                        <a:gd name="T8" fmla="*/ 0 w 138"/>
                        <a:gd name="T9" fmla="*/ 0 h 56"/>
                        <a:gd name="T10" fmla="*/ 0 w 138"/>
                        <a:gd name="T11" fmla="*/ 0 h 56"/>
                        <a:gd name="T12" fmla="*/ 0 w 138"/>
                        <a:gd name="T13" fmla="*/ 0 h 56"/>
                        <a:gd name="T14" fmla="*/ 0 w 138"/>
                        <a:gd name="T15" fmla="*/ 0 h 56"/>
                        <a:gd name="T16" fmla="*/ 0 w 138"/>
                        <a:gd name="T17" fmla="*/ 0 h 56"/>
                        <a:gd name="T18" fmla="*/ 0 w 138"/>
                        <a:gd name="T19" fmla="*/ 0 h 56"/>
                        <a:gd name="T20" fmla="*/ 0 w 138"/>
                        <a:gd name="T21" fmla="*/ 0 h 56"/>
                        <a:gd name="T22" fmla="*/ 0 w 138"/>
                        <a:gd name="T23" fmla="*/ 0 h 56"/>
                        <a:gd name="T24" fmla="*/ 0 w 138"/>
                        <a:gd name="T25" fmla="*/ 0 h 56"/>
                        <a:gd name="T26" fmla="*/ 0 w 138"/>
                        <a:gd name="T27" fmla="*/ 0 h 56"/>
                        <a:gd name="T28" fmla="*/ 0 w 138"/>
                        <a:gd name="T29" fmla="*/ 0 h 56"/>
                        <a:gd name="T30" fmla="*/ 0 w 138"/>
                        <a:gd name="T31" fmla="*/ 0 h 56"/>
                        <a:gd name="T32" fmla="*/ 0 w 138"/>
                        <a:gd name="T33" fmla="*/ 0 h 56"/>
                        <a:gd name="T34" fmla="*/ 0 w 138"/>
                        <a:gd name="T35" fmla="*/ 0 h 56"/>
                        <a:gd name="T36" fmla="*/ 0 w 138"/>
                        <a:gd name="T37" fmla="*/ 0 h 56"/>
                        <a:gd name="T38" fmla="*/ 0 w 138"/>
                        <a:gd name="T39" fmla="*/ 0 h 56"/>
                        <a:gd name="T40" fmla="*/ 0 w 138"/>
                        <a:gd name="T41" fmla="*/ 0 h 56"/>
                        <a:gd name="T42" fmla="*/ 0 w 138"/>
                        <a:gd name="T43" fmla="*/ 0 h 56"/>
                        <a:gd name="T44" fmla="*/ 0 w 138"/>
                        <a:gd name="T45" fmla="*/ 0 h 56"/>
                        <a:gd name="T46" fmla="*/ 0 w 138"/>
                        <a:gd name="T47" fmla="*/ 0 h 56"/>
                        <a:gd name="T48" fmla="*/ 0 w 138"/>
                        <a:gd name="T49" fmla="*/ 0 h 56"/>
                        <a:gd name="T50" fmla="*/ 0 w 138"/>
                        <a:gd name="T51" fmla="*/ 0 h 56"/>
                        <a:gd name="T52" fmla="*/ 0 w 138"/>
                        <a:gd name="T53" fmla="*/ 0 h 56"/>
                        <a:gd name="T54" fmla="*/ 0 w 138"/>
                        <a:gd name="T55" fmla="*/ 0 h 56"/>
                        <a:gd name="T56" fmla="*/ 0 w 138"/>
                        <a:gd name="T57" fmla="*/ 0 h 56"/>
                        <a:gd name="T58" fmla="*/ 0 w 138"/>
                        <a:gd name="T59" fmla="*/ 0 h 56"/>
                        <a:gd name="T60" fmla="*/ 0 w 138"/>
                        <a:gd name="T61" fmla="*/ 0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38" h="56">
                          <a:moveTo>
                            <a:pt x="23" y="0"/>
                          </a:moveTo>
                          <a:lnTo>
                            <a:pt x="5" y="15"/>
                          </a:lnTo>
                          <a:lnTo>
                            <a:pt x="0" y="24"/>
                          </a:lnTo>
                          <a:lnTo>
                            <a:pt x="0" y="35"/>
                          </a:lnTo>
                          <a:lnTo>
                            <a:pt x="5" y="45"/>
                          </a:lnTo>
                          <a:lnTo>
                            <a:pt x="5" y="32"/>
                          </a:lnTo>
                          <a:lnTo>
                            <a:pt x="13" y="26"/>
                          </a:lnTo>
                          <a:lnTo>
                            <a:pt x="28" y="26"/>
                          </a:lnTo>
                          <a:lnTo>
                            <a:pt x="47" y="34"/>
                          </a:lnTo>
                          <a:lnTo>
                            <a:pt x="65" y="41"/>
                          </a:lnTo>
                          <a:lnTo>
                            <a:pt x="81" y="46"/>
                          </a:lnTo>
                          <a:lnTo>
                            <a:pt x="95" y="47"/>
                          </a:lnTo>
                          <a:lnTo>
                            <a:pt x="99" y="50"/>
                          </a:lnTo>
                          <a:lnTo>
                            <a:pt x="101" y="56"/>
                          </a:lnTo>
                          <a:lnTo>
                            <a:pt x="108" y="50"/>
                          </a:lnTo>
                          <a:lnTo>
                            <a:pt x="120" y="45"/>
                          </a:lnTo>
                          <a:lnTo>
                            <a:pt x="123" y="44"/>
                          </a:lnTo>
                          <a:lnTo>
                            <a:pt x="127" y="41"/>
                          </a:lnTo>
                          <a:lnTo>
                            <a:pt x="138" y="32"/>
                          </a:lnTo>
                          <a:lnTo>
                            <a:pt x="128" y="23"/>
                          </a:lnTo>
                          <a:lnTo>
                            <a:pt x="120" y="23"/>
                          </a:lnTo>
                          <a:lnTo>
                            <a:pt x="107" y="25"/>
                          </a:lnTo>
                          <a:lnTo>
                            <a:pt x="93" y="26"/>
                          </a:lnTo>
                          <a:lnTo>
                            <a:pt x="86" y="25"/>
                          </a:lnTo>
                          <a:lnTo>
                            <a:pt x="79" y="21"/>
                          </a:lnTo>
                          <a:lnTo>
                            <a:pt x="67" y="21"/>
                          </a:lnTo>
                          <a:lnTo>
                            <a:pt x="50" y="23"/>
                          </a:lnTo>
                          <a:lnTo>
                            <a:pt x="38" y="20"/>
                          </a:lnTo>
                          <a:lnTo>
                            <a:pt x="28" y="18"/>
                          </a:lnTo>
                          <a:lnTo>
                            <a:pt x="19" y="11"/>
                          </a:lnTo>
                          <a:lnTo>
                            <a:pt x="23"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65" name="Freeform 402"/>
                    <p:cNvSpPr>
                      <a:spLocks/>
                    </p:cNvSpPr>
                    <p:nvPr/>
                  </p:nvSpPr>
                  <p:spPr bwMode="auto">
                    <a:xfrm>
                      <a:off x="4893" y="2334"/>
                      <a:ext cx="20" cy="16"/>
                    </a:xfrm>
                    <a:custGeom>
                      <a:avLst/>
                      <a:gdLst>
                        <a:gd name="T0" fmla="*/ 0 w 120"/>
                        <a:gd name="T1" fmla="*/ 0 h 81"/>
                        <a:gd name="T2" fmla="*/ 0 w 120"/>
                        <a:gd name="T3" fmla="*/ 0 h 81"/>
                        <a:gd name="T4" fmla="*/ 0 w 120"/>
                        <a:gd name="T5" fmla="*/ 0 h 81"/>
                        <a:gd name="T6" fmla="*/ 0 w 120"/>
                        <a:gd name="T7" fmla="*/ 0 h 81"/>
                        <a:gd name="T8" fmla="*/ 0 w 120"/>
                        <a:gd name="T9" fmla="*/ 0 h 81"/>
                        <a:gd name="T10" fmla="*/ 0 w 120"/>
                        <a:gd name="T11" fmla="*/ 0 h 81"/>
                        <a:gd name="T12" fmla="*/ 0 w 120"/>
                        <a:gd name="T13" fmla="*/ 0 h 81"/>
                        <a:gd name="T14" fmla="*/ 0 w 120"/>
                        <a:gd name="T15" fmla="*/ 0 h 81"/>
                        <a:gd name="T16" fmla="*/ 0 w 120"/>
                        <a:gd name="T17" fmla="*/ 0 h 81"/>
                        <a:gd name="T18" fmla="*/ 0 w 120"/>
                        <a:gd name="T19" fmla="*/ 0 h 81"/>
                        <a:gd name="T20" fmla="*/ 0 w 120"/>
                        <a:gd name="T21" fmla="*/ 0 h 81"/>
                        <a:gd name="T22" fmla="*/ 0 w 120"/>
                        <a:gd name="T23" fmla="*/ 0 h 81"/>
                        <a:gd name="T24" fmla="*/ 0 w 120"/>
                        <a:gd name="T25" fmla="*/ 0 h 81"/>
                        <a:gd name="T26" fmla="*/ 0 w 120"/>
                        <a:gd name="T27" fmla="*/ 0 h 81"/>
                        <a:gd name="T28" fmla="*/ 0 w 120"/>
                        <a:gd name="T29" fmla="*/ 0 h 81"/>
                        <a:gd name="T30" fmla="*/ 0 w 120"/>
                        <a:gd name="T31" fmla="*/ 0 h 81"/>
                        <a:gd name="T32" fmla="*/ 0 w 120"/>
                        <a:gd name="T33" fmla="*/ 0 h 81"/>
                        <a:gd name="T34" fmla="*/ 0 w 120"/>
                        <a:gd name="T35" fmla="*/ 0 h 81"/>
                        <a:gd name="T36" fmla="*/ 0 w 120"/>
                        <a:gd name="T37" fmla="*/ 0 h 81"/>
                        <a:gd name="T38" fmla="*/ 0 w 120"/>
                        <a:gd name="T39" fmla="*/ 0 h 81"/>
                        <a:gd name="T40" fmla="*/ 0 w 120"/>
                        <a:gd name="T41" fmla="*/ 0 h 81"/>
                        <a:gd name="T42" fmla="*/ 0 w 120"/>
                        <a:gd name="T43" fmla="*/ 0 h 81"/>
                        <a:gd name="T44" fmla="*/ 0 w 120"/>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0" h="81">
                          <a:moveTo>
                            <a:pt x="32" y="0"/>
                          </a:moveTo>
                          <a:lnTo>
                            <a:pt x="13" y="31"/>
                          </a:lnTo>
                          <a:lnTo>
                            <a:pt x="0" y="37"/>
                          </a:lnTo>
                          <a:lnTo>
                            <a:pt x="18" y="39"/>
                          </a:lnTo>
                          <a:lnTo>
                            <a:pt x="32" y="43"/>
                          </a:lnTo>
                          <a:lnTo>
                            <a:pt x="44" y="53"/>
                          </a:lnTo>
                          <a:lnTo>
                            <a:pt x="55" y="81"/>
                          </a:lnTo>
                          <a:lnTo>
                            <a:pt x="51" y="61"/>
                          </a:lnTo>
                          <a:lnTo>
                            <a:pt x="55" y="54"/>
                          </a:lnTo>
                          <a:lnTo>
                            <a:pt x="62" y="58"/>
                          </a:lnTo>
                          <a:lnTo>
                            <a:pt x="78" y="59"/>
                          </a:lnTo>
                          <a:lnTo>
                            <a:pt x="87" y="49"/>
                          </a:lnTo>
                          <a:lnTo>
                            <a:pt x="103" y="47"/>
                          </a:lnTo>
                          <a:lnTo>
                            <a:pt x="120" y="38"/>
                          </a:lnTo>
                          <a:lnTo>
                            <a:pt x="103" y="38"/>
                          </a:lnTo>
                          <a:lnTo>
                            <a:pt x="92" y="38"/>
                          </a:lnTo>
                          <a:lnTo>
                            <a:pt x="80" y="32"/>
                          </a:lnTo>
                          <a:lnTo>
                            <a:pt x="55" y="31"/>
                          </a:lnTo>
                          <a:lnTo>
                            <a:pt x="41" y="34"/>
                          </a:lnTo>
                          <a:lnTo>
                            <a:pt x="34" y="32"/>
                          </a:lnTo>
                          <a:lnTo>
                            <a:pt x="26" y="26"/>
                          </a:lnTo>
                          <a:lnTo>
                            <a:pt x="25" y="18"/>
                          </a:lnTo>
                          <a:lnTo>
                            <a:pt x="32"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66" name="Freeform 403"/>
                    <p:cNvSpPr>
                      <a:spLocks/>
                    </p:cNvSpPr>
                    <p:nvPr/>
                  </p:nvSpPr>
                  <p:spPr bwMode="auto">
                    <a:xfrm>
                      <a:off x="4889" y="2354"/>
                      <a:ext cx="18" cy="9"/>
                    </a:xfrm>
                    <a:custGeom>
                      <a:avLst/>
                      <a:gdLst>
                        <a:gd name="T0" fmla="*/ 0 w 110"/>
                        <a:gd name="T1" fmla="*/ 0 h 47"/>
                        <a:gd name="T2" fmla="*/ 0 w 110"/>
                        <a:gd name="T3" fmla="*/ 0 h 47"/>
                        <a:gd name="T4" fmla="*/ 0 w 110"/>
                        <a:gd name="T5" fmla="*/ 0 h 47"/>
                        <a:gd name="T6" fmla="*/ 0 w 110"/>
                        <a:gd name="T7" fmla="*/ 0 h 47"/>
                        <a:gd name="T8" fmla="*/ 0 w 110"/>
                        <a:gd name="T9" fmla="*/ 0 h 47"/>
                        <a:gd name="T10" fmla="*/ 0 w 110"/>
                        <a:gd name="T11" fmla="*/ 0 h 47"/>
                        <a:gd name="T12" fmla="*/ 0 w 110"/>
                        <a:gd name="T13" fmla="*/ 0 h 47"/>
                        <a:gd name="T14" fmla="*/ 0 w 110"/>
                        <a:gd name="T15" fmla="*/ 0 h 47"/>
                        <a:gd name="T16" fmla="*/ 0 w 110"/>
                        <a:gd name="T17" fmla="*/ 0 h 47"/>
                        <a:gd name="T18" fmla="*/ 0 w 110"/>
                        <a:gd name="T19" fmla="*/ 0 h 47"/>
                        <a:gd name="T20" fmla="*/ 0 w 110"/>
                        <a:gd name="T21" fmla="*/ 0 h 47"/>
                        <a:gd name="T22" fmla="*/ 0 w 110"/>
                        <a:gd name="T23" fmla="*/ 0 h 47"/>
                        <a:gd name="T24" fmla="*/ 0 w 110"/>
                        <a:gd name="T25" fmla="*/ 0 h 47"/>
                        <a:gd name="T26" fmla="*/ 0 w 110"/>
                        <a:gd name="T27" fmla="*/ 0 h 47"/>
                        <a:gd name="T28" fmla="*/ 0 w 110"/>
                        <a:gd name="T29" fmla="*/ 0 h 47"/>
                        <a:gd name="T30" fmla="*/ 0 w 110"/>
                        <a:gd name="T31" fmla="*/ 0 h 47"/>
                        <a:gd name="T32" fmla="*/ 0 w 110"/>
                        <a:gd name="T33" fmla="*/ 0 h 47"/>
                        <a:gd name="T34" fmla="*/ 0 w 110"/>
                        <a:gd name="T35" fmla="*/ 0 h 47"/>
                        <a:gd name="T36" fmla="*/ 0 w 110"/>
                        <a:gd name="T37" fmla="*/ 0 h 47"/>
                        <a:gd name="T38" fmla="*/ 0 w 110"/>
                        <a:gd name="T39" fmla="*/ 0 h 47"/>
                        <a:gd name="T40" fmla="*/ 0 w 110"/>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0" h="47">
                          <a:moveTo>
                            <a:pt x="0" y="1"/>
                          </a:moveTo>
                          <a:lnTo>
                            <a:pt x="13" y="0"/>
                          </a:lnTo>
                          <a:lnTo>
                            <a:pt x="25" y="5"/>
                          </a:lnTo>
                          <a:lnTo>
                            <a:pt x="42" y="10"/>
                          </a:lnTo>
                          <a:lnTo>
                            <a:pt x="52" y="15"/>
                          </a:lnTo>
                          <a:lnTo>
                            <a:pt x="63" y="19"/>
                          </a:lnTo>
                          <a:lnTo>
                            <a:pt x="74" y="20"/>
                          </a:lnTo>
                          <a:lnTo>
                            <a:pt x="84" y="21"/>
                          </a:lnTo>
                          <a:lnTo>
                            <a:pt x="98" y="19"/>
                          </a:lnTo>
                          <a:lnTo>
                            <a:pt x="107" y="14"/>
                          </a:lnTo>
                          <a:lnTo>
                            <a:pt x="110" y="10"/>
                          </a:lnTo>
                          <a:lnTo>
                            <a:pt x="107" y="26"/>
                          </a:lnTo>
                          <a:lnTo>
                            <a:pt x="99" y="38"/>
                          </a:lnTo>
                          <a:lnTo>
                            <a:pt x="89" y="45"/>
                          </a:lnTo>
                          <a:lnTo>
                            <a:pt x="75" y="47"/>
                          </a:lnTo>
                          <a:lnTo>
                            <a:pt x="59" y="46"/>
                          </a:lnTo>
                          <a:lnTo>
                            <a:pt x="48" y="42"/>
                          </a:lnTo>
                          <a:lnTo>
                            <a:pt x="36" y="33"/>
                          </a:lnTo>
                          <a:lnTo>
                            <a:pt x="29" y="27"/>
                          </a:lnTo>
                          <a:lnTo>
                            <a:pt x="16" y="17"/>
                          </a:lnTo>
                          <a:lnTo>
                            <a:pt x="0" y="1"/>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67" name="Freeform 404"/>
                    <p:cNvSpPr>
                      <a:spLocks/>
                    </p:cNvSpPr>
                    <p:nvPr/>
                  </p:nvSpPr>
                  <p:spPr bwMode="auto">
                    <a:xfrm>
                      <a:off x="4890" y="2354"/>
                      <a:ext cx="16" cy="4"/>
                    </a:xfrm>
                    <a:custGeom>
                      <a:avLst/>
                      <a:gdLst>
                        <a:gd name="T0" fmla="*/ 0 w 94"/>
                        <a:gd name="T1" fmla="*/ 0 h 21"/>
                        <a:gd name="T2" fmla="*/ 0 w 94"/>
                        <a:gd name="T3" fmla="*/ 0 h 21"/>
                        <a:gd name="T4" fmla="*/ 0 w 94"/>
                        <a:gd name="T5" fmla="*/ 0 h 21"/>
                        <a:gd name="T6" fmla="*/ 0 w 94"/>
                        <a:gd name="T7" fmla="*/ 0 h 21"/>
                        <a:gd name="T8" fmla="*/ 0 w 94"/>
                        <a:gd name="T9" fmla="*/ 0 h 21"/>
                        <a:gd name="T10" fmla="*/ 0 w 94"/>
                        <a:gd name="T11" fmla="*/ 0 h 21"/>
                        <a:gd name="T12" fmla="*/ 0 w 94"/>
                        <a:gd name="T13" fmla="*/ 0 h 21"/>
                        <a:gd name="T14" fmla="*/ 0 w 94"/>
                        <a:gd name="T15" fmla="*/ 0 h 21"/>
                        <a:gd name="T16" fmla="*/ 0 w 94"/>
                        <a:gd name="T17" fmla="*/ 0 h 21"/>
                        <a:gd name="T18" fmla="*/ 0 w 94"/>
                        <a:gd name="T19" fmla="*/ 0 h 21"/>
                        <a:gd name="T20" fmla="*/ 0 w 94"/>
                        <a:gd name="T21" fmla="*/ 0 h 21"/>
                        <a:gd name="T22" fmla="*/ 0 w 94"/>
                        <a:gd name="T23" fmla="*/ 0 h 21"/>
                        <a:gd name="T24" fmla="*/ 0 w 94"/>
                        <a:gd name="T25" fmla="*/ 0 h 21"/>
                        <a:gd name="T26" fmla="*/ 0 w 94"/>
                        <a:gd name="T27" fmla="*/ 0 h 21"/>
                        <a:gd name="T28" fmla="*/ 0 w 94"/>
                        <a:gd name="T29" fmla="*/ 0 h 21"/>
                        <a:gd name="T30" fmla="*/ 0 w 94"/>
                        <a:gd name="T31" fmla="*/ 0 h 21"/>
                        <a:gd name="T32" fmla="*/ 0 w 94"/>
                        <a:gd name="T33" fmla="*/ 0 h 21"/>
                        <a:gd name="T34" fmla="*/ 0 w 94"/>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21">
                          <a:moveTo>
                            <a:pt x="0" y="0"/>
                          </a:moveTo>
                          <a:lnTo>
                            <a:pt x="13" y="1"/>
                          </a:lnTo>
                          <a:lnTo>
                            <a:pt x="32" y="2"/>
                          </a:lnTo>
                          <a:lnTo>
                            <a:pt x="45" y="4"/>
                          </a:lnTo>
                          <a:lnTo>
                            <a:pt x="57" y="10"/>
                          </a:lnTo>
                          <a:lnTo>
                            <a:pt x="64" y="12"/>
                          </a:lnTo>
                          <a:lnTo>
                            <a:pt x="80" y="8"/>
                          </a:lnTo>
                          <a:lnTo>
                            <a:pt x="92" y="8"/>
                          </a:lnTo>
                          <a:lnTo>
                            <a:pt x="94" y="20"/>
                          </a:lnTo>
                          <a:lnTo>
                            <a:pt x="82" y="18"/>
                          </a:lnTo>
                          <a:lnTo>
                            <a:pt x="72" y="20"/>
                          </a:lnTo>
                          <a:lnTo>
                            <a:pt x="61" y="21"/>
                          </a:lnTo>
                          <a:lnTo>
                            <a:pt x="54" y="21"/>
                          </a:lnTo>
                          <a:lnTo>
                            <a:pt x="45" y="13"/>
                          </a:lnTo>
                          <a:lnTo>
                            <a:pt x="38" y="7"/>
                          </a:lnTo>
                          <a:lnTo>
                            <a:pt x="27" y="6"/>
                          </a:lnTo>
                          <a:lnTo>
                            <a:pt x="12" y="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68" name="Group 405"/>
                    <p:cNvGrpSpPr>
                      <a:grpSpLocks/>
                    </p:cNvGrpSpPr>
                    <p:nvPr/>
                  </p:nvGrpSpPr>
                  <p:grpSpPr bwMode="auto">
                    <a:xfrm>
                      <a:off x="4840" y="2242"/>
                      <a:ext cx="86" cy="92"/>
                      <a:chOff x="4840" y="2242"/>
                      <a:chExt cx="86" cy="92"/>
                    </a:xfrm>
                  </p:grpSpPr>
                  <p:sp>
                    <p:nvSpPr>
                      <p:cNvPr id="91085" name="Freeform 406"/>
                      <p:cNvSpPr>
                        <a:spLocks/>
                      </p:cNvSpPr>
                      <p:nvPr/>
                    </p:nvSpPr>
                    <p:spPr bwMode="auto">
                      <a:xfrm>
                        <a:off x="4840" y="2242"/>
                        <a:ext cx="86" cy="92"/>
                      </a:xfrm>
                      <a:custGeom>
                        <a:avLst/>
                        <a:gdLst>
                          <a:gd name="T0" fmla="*/ 0 w 518"/>
                          <a:gd name="T1" fmla="*/ 0 h 463"/>
                          <a:gd name="T2" fmla="*/ 0 w 518"/>
                          <a:gd name="T3" fmla="*/ 0 h 463"/>
                          <a:gd name="T4" fmla="*/ 0 w 518"/>
                          <a:gd name="T5" fmla="*/ 0 h 463"/>
                          <a:gd name="T6" fmla="*/ 0 w 518"/>
                          <a:gd name="T7" fmla="*/ 0 h 463"/>
                          <a:gd name="T8" fmla="*/ 0 w 518"/>
                          <a:gd name="T9" fmla="*/ 0 h 463"/>
                          <a:gd name="T10" fmla="*/ 0 w 518"/>
                          <a:gd name="T11" fmla="*/ 0 h 463"/>
                          <a:gd name="T12" fmla="*/ 0 w 518"/>
                          <a:gd name="T13" fmla="*/ 0 h 463"/>
                          <a:gd name="T14" fmla="*/ 0 w 518"/>
                          <a:gd name="T15" fmla="*/ 0 h 463"/>
                          <a:gd name="T16" fmla="*/ 0 w 518"/>
                          <a:gd name="T17" fmla="*/ 0 h 463"/>
                          <a:gd name="T18" fmla="*/ 0 w 518"/>
                          <a:gd name="T19" fmla="*/ 0 h 463"/>
                          <a:gd name="T20" fmla="*/ 0 w 518"/>
                          <a:gd name="T21" fmla="*/ 0 h 463"/>
                          <a:gd name="T22" fmla="*/ 0 w 518"/>
                          <a:gd name="T23" fmla="*/ 0 h 463"/>
                          <a:gd name="T24" fmla="*/ 0 w 518"/>
                          <a:gd name="T25" fmla="*/ 0 h 463"/>
                          <a:gd name="T26" fmla="*/ 0 w 518"/>
                          <a:gd name="T27" fmla="*/ 0 h 463"/>
                          <a:gd name="T28" fmla="*/ 0 w 518"/>
                          <a:gd name="T29" fmla="*/ 0 h 463"/>
                          <a:gd name="T30" fmla="*/ 0 w 518"/>
                          <a:gd name="T31" fmla="*/ 0 h 463"/>
                          <a:gd name="T32" fmla="*/ 0 w 518"/>
                          <a:gd name="T33" fmla="*/ 0 h 463"/>
                          <a:gd name="T34" fmla="*/ 0 w 518"/>
                          <a:gd name="T35" fmla="*/ 0 h 463"/>
                          <a:gd name="T36" fmla="*/ 0 w 518"/>
                          <a:gd name="T37" fmla="*/ 0 h 463"/>
                          <a:gd name="T38" fmla="*/ 0 w 518"/>
                          <a:gd name="T39" fmla="*/ 0 h 463"/>
                          <a:gd name="T40" fmla="*/ 0 w 518"/>
                          <a:gd name="T41" fmla="*/ 0 h 463"/>
                          <a:gd name="T42" fmla="*/ 0 w 518"/>
                          <a:gd name="T43" fmla="*/ 0 h 463"/>
                          <a:gd name="T44" fmla="*/ 0 w 518"/>
                          <a:gd name="T45" fmla="*/ 0 h 463"/>
                          <a:gd name="T46" fmla="*/ 0 w 518"/>
                          <a:gd name="T47" fmla="*/ 0 h 463"/>
                          <a:gd name="T48" fmla="*/ 0 w 518"/>
                          <a:gd name="T49" fmla="*/ 0 h 463"/>
                          <a:gd name="T50" fmla="*/ 0 w 518"/>
                          <a:gd name="T51" fmla="*/ 0 h 463"/>
                          <a:gd name="T52" fmla="*/ 0 w 518"/>
                          <a:gd name="T53" fmla="*/ 0 h 463"/>
                          <a:gd name="T54" fmla="*/ 0 w 518"/>
                          <a:gd name="T55" fmla="*/ 0 h 463"/>
                          <a:gd name="T56" fmla="*/ 0 w 518"/>
                          <a:gd name="T57" fmla="*/ 0 h 463"/>
                          <a:gd name="T58" fmla="*/ 0 w 518"/>
                          <a:gd name="T59" fmla="*/ 0 h 463"/>
                          <a:gd name="T60" fmla="*/ 0 w 518"/>
                          <a:gd name="T61" fmla="*/ 0 h 463"/>
                          <a:gd name="T62" fmla="*/ 0 w 518"/>
                          <a:gd name="T63" fmla="*/ 0 h 463"/>
                          <a:gd name="T64" fmla="*/ 0 w 518"/>
                          <a:gd name="T65" fmla="*/ 0 h 463"/>
                          <a:gd name="T66" fmla="*/ 0 w 518"/>
                          <a:gd name="T67" fmla="*/ 0 h 463"/>
                          <a:gd name="T68" fmla="*/ 0 w 518"/>
                          <a:gd name="T69" fmla="*/ 0 h 463"/>
                          <a:gd name="T70" fmla="*/ 0 w 518"/>
                          <a:gd name="T71" fmla="*/ 0 h 463"/>
                          <a:gd name="T72" fmla="*/ 0 w 518"/>
                          <a:gd name="T73" fmla="*/ 0 h 463"/>
                          <a:gd name="T74" fmla="*/ 0 w 518"/>
                          <a:gd name="T75" fmla="*/ 0 h 463"/>
                          <a:gd name="T76" fmla="*/ 0 w 518"/>
                          <a:gd name="T77" fmla="*/ 0 h 463"/>
                          <a:gd name="T78" fmla="*/ 0 w 518"/>
                          <a:gd name="T79" fmla="*/ 0 h 463"/>
                          <a:gd name="T80" fmla="*/ 0 w 518"/>
                          <a:gd name="T81" fmla="*/ 0 h 463"/>
                          <a:gd name="T82" fmla="*/ 0 w 518"/>
                          <a:gd name="T83" fmla="*/ 0 h 463"/>
                          <a:gd name="T84" fmla="*/ 0 w 518"/>
                          <a:gd name="T85" fmla="*/ 0 h 463"/>
                          <a:gd name="T86" fmla="*/ 0 w 518"/>
                          <a:gd name="T87" fmla="*/ 0 h 4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18" h="463">
                            <a:moveTo>
                              <a:pt x="46" y="439"/>
                            </a:moveTo>
                            <a:lnTo>
                              <a:pt x="21" y="463"/>
                            </a:lnTo>
                            <a:lnTo>
                              <a:pt x="6" y="426"/>
                            </a:lnTo>
                            <a:lnTo>
                              <a:pt x="6" y="326"/>
                            </a:lnTo>
                            <a:lnTo>
                              <a:pt x="3" y="284"/>
                            </a:lnTo>
                            <a:lnTo>
                              <a:pt x="0" y="248"/>
                            </a:lnTo>
                            <a:lnTo>
                              <a:pt x="3" y="204"/>
                            </a:lnTo>
                            <a:lnTo>
                              <a:pt x="5" y="164"/>
                            </a:lnTo>
                            <a:lnTo>
                              <a:pt x="12" y="109"/>
                            </a:lnTo>
                            <a:lnTo>
                              <a:pt x="21" y="90"/>
                            </a:lnTo>
                            <a:lnTo>
                              <a:pt x="37" y="73"/>
                            </a:lnTo>
                            <a:lnTo>
                              <a:pt x="57" y="54"/>
                            </a:lnTo>
                            <a:lnTo>
                              <a:pt x="82" y="36"/>
                            </a:lnTo>
                            <a:lnTo>
                              <a:pt x="118" y="18"/>
                            </a:lnTo>
                            <a:lnTo>
                              <a:pt x="141" y="10"/>
                            </a:lnTo>
                            <a:lnTo>
                              <a:pt x="159" y="6"/>
                            </a:lnTo>
                            <a:lnTo>
                              <a:pt x="174" y="5"/>
                            </a:lnTo>
                            <a:lnTo>
                              <a:pt x="188" y="4"/>
                            </a:lnTo>
                            <a:lnTo>
                              <a:pt x="235" y="0"/>
                            </a:lnTo>
                            <a:lnTo>
                              <a:pt x="270" y="1"/>
                            </a:lnTo>
                            <a:lnTo>
                              <a:pt x="302" y="6"/>
                            </a:lnTo>
                            <a:lnTo>
                              <a:pt x="323" y="10"/>
                            </a:lnTo>
                            <a:lnTo>
                              <a:pt x="349" y="16"/>
                            </a:lnTo>
                            <a:lnTo>
                              <a:pt x="374" y="25"/>
                            </a:lnTo>
                            <a:lnTo>
                              <a:pt x="398" y="32"/>
                            </a:lnTo>
                            <a:lnTo>
                              <a:pt x="421" y="41"/>
                            </a:lnTo>
                            <a:lnTo>
                              <a:pt x="444" y="49"/>
                            </a:lnTo>
                            <a:lnTo>
                              <a:pt x="472" y="68"/>
                            </a:lnTo>
                            <a:lnTo>
                              <a:pt x="496" y="84"/>
                            </a:lnTo>
                            <a:lnTo>
                              <a:pt x="508" y="96"/>
                            </a:lnTo>
                            <a:lnTo>
                              <a:pt x="515" y="121"/>
                            </a:lnTo>
                            <a:lnTo>
                              <a:pt x="518" y="148"/>
                            </a:lnTo>
                            <a:lnTo>
                              <a:pt x="514" y="191"/>
                            </a:lnTo>
                            <a:lnTo>
                              <a:pt x="509" y="210"/>
                            </a:lnTo>
                            <a:lnTo>
                              <a:pt x="499" y="185"/>
                            </a:lnTo>
                            <a:lnTo>
                              <a:pt x="469" y="167"/>
                            </a:lnTo>
                            <a:lnTo>
                              <a:pt x="433" y="158"/>
                            </a:lnTo>
                            <a:lnTo>
                              <a:pt x="411" y="151"/>
                            </a:lnTo>
                            <a:lnTo>
                              <a:pt x="397" y="143"/>
                            </a:lnTo>
                            <a:lnTo>
                              <a:pt x="385" y="138"/>
                            </a:lnTo>
                            <a:lnTo>
                              <a:pt x="372" y="138"/>
                            </a:lnTo>
                            <a:lnTo>
                              <a:pt x="356" y="135"/>
                            </a:lnTo>
                            <a:lnTo>
                              <a:pt x="345" y="128"/>
                            </a:lnTo>
                            <a:lnTo>
                              <a:pt x="328" y="117"/>
                            </a:lnTo>
                            <a:lnTo>
                              <a:pt x="317" y="107"/>
                            </a:lnTo>
                            <a:lnTo>
                              <a:pt x="299" y="94"/>
                            </a:lnTo>
                            <a:lnTo>
                              <a:pt x="278" y="79"/>
                            </a:lnTo>
                            <a:lnTo>
                              <a:pt x="242" y="60"/>
                            </a:lnTo>
                            <a:lnTo>
                              <a:pt x="255" y="75"/>
                            </a:lnTo>
                            <a:lnTo>
                              <a:pt x="261" y="90"/>
                            </a:lnTo>
                            <a:lnTo>
                              <a:pt x="263" y="110"/>
                            </a:lnTo>
                            <a:lnTo>
                              <a:pt x="262" y="139"/>
                            </a:lnTo>
                            <a:lnTo>
                              <a:pt x="259" y="162"/>
                            </a:lnTo>
                            <a:lnTo>
                              <a:pt x="255" y="189"/>
                            </a:lnTo>
                            <a:lnTo>
                              <a:pt x="244" y="215"/>
                            </a:lnTo>
                            <a:lnTo>
                              <a:pt x="235" y="229"/>
                            </a:lnTo>
                            <a:lnTo>
                              <a:pt x="223" y="243"/>
                            </a:lnTo>
                            <a:lnTo>
                              <a:pt x="208" y="257"/>
                            </a:lnTo>
                            <a:lnTo>
                              <a:pt x="199" y="269"/>
                            </a:lnTo>
                            <a:lnTo>
                              <a:pt x="183" y="295"/>
                            </a:lnTo>
                            <a:lnTo>
                              <a:pt x="177" y="310"/>
                            </a:lnTo>
                            <a:lnTo>
                              <a:pt x="174" y="322"/>
                            </a:lnTo>
                            <a:lnTo>
                              <a:pt x="167" y="340"/>
                            </a:lnTo>
                            <a:lnTo>
                              <a:pt x="161" y="356"/>
                            </a:lnTo>
                            <a:lnTo>
                              <a:pt x="163" y="374"/>
                            </a:lnTo>
                            <a:lnTo>
                              <a:pt x="161" y="392"/>
                            </a:lnTo>
                            <a:lnTo>
                              <a:pt x="152" y="408"/>
                            </a:lnTo>
                            <a:lnTo>
                              <a:pt x="123" y="407"/>
                            </a:lnTo>
                            <a:lnTo>
                              <a:pt x="118" y="387"/>
                            </a:lnTo>
                            <a:lnTo>
                              <a:pt x="114" y="372"/>
                            </a:lnTo>
                            <a:lnTo>
                              <a:pt x="110" y="356"/>
                            </a:lnTo>
                            <a:lnTo>
                              <a:pt x="110" y="337"/>
                            </a:lnTo>
                            <a:lnTo>
                              <a:pt x="108" y="319"/>
                            </a:lnTo>
                            <a:lnTo>
                              <a:pt x="101" y="288"/>
                            </a:lnTo>
                            <a:lnTo>
                              <a:pt x="95" y="272"/>
                            </a:lnTo>
                            <a:lnTo>
                              <a:pt x="85" y="262"/>
                            </a:lnTo>
                            <a:lnTo>
                              <a:pt x="69" y="252"/>
                            </a:lnTo>
                            <a:lnTo>
                              <a:pt x="59" y="253"/>
                            </a:lnTo>
                            <a:lnTo>
                              <a:pt x="43" y="261"/>
                            </a:lnTo>
                            <a:lnTo>
                              <a:pt x="35" y="274"/>
                            </a:lnTo>
                            <a:lnTo>
                              <a:pt x="28" y="292"/>
                            </a:lnTo>
                            <a:lnTo>
                              <a:pt x="24" y="311"/>
                            </a:lnTo>
                            <a:lnTo>
                              <a:pt x="22" y="326"/>
                            </a:lnTo>
                            <a:lnTo>
                              <a:pt x="21" y="348"/>
                            </a:lnTo>
                            <a:lnTo>
                              <a:pt x="24" y="386"/>
                            </a:lnTo>
                            <a:lnTo>
                              <a:pt x="29" y="408"/>
                            </a:lnTo>
                            <a:lnTo>
                              <a:pt x="39" y="426"/>
                            </a:lnTo>
                            <a:lnTo>
                              <a:pt x="46" y="439"/>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86" name="Freeform 407"/>
                      <p:cNvSpPr>
                        <a:spLocks/>
                      </p:cNvSpPr>
                      <p:nvPr/>
                    </p:nvSpPr>
                    <p:spPr bwMode="auto">
                      <a:xfrm>
                        <a:off x="4860" y="2245"/>
                        <a:ext cx="65" cy="67"/>
                      </a:xfrm>
                      <a:custGeom>
                        <a:avLst/>
                        <a:gdLst>
                          <a:gd name="T0" fmla="*/ 0 w 388"/>
                          <a:gd name="T1" fmla="*/ 0 h 335"/>
                          <a:gd name="T2" fmla="*/ 0 w 388"/>
                          <a:gd name="T3" fmla="*/ 0 h 335"/>
                          <a:gd name="T4" fmla="*/ 0 w 388"/>
                          <a:gd name="T5" fmla="*/ 0 h 335"/>
                          <a:gd name="T6" fmla="*/ 0 w 388"/>
                          <a:gd name="T7" fmla="*/ 0 h 335"/>
                          <a:gd name="T8" fmla="*/ 0 w 388"/>
                          <a:gd name="T9" fmla="*/ 0 h 335"/>
                          <a:gd name="T10" fmla="*/ 0 w 388"/>
                          <a:gd name="T11" fmla="*/ 0 h 335"/>
                          <a:gd name="T12" fmla="*/ 0 w 388"/>
                          <a:gd name="T13" fmla="*/ 0 h 335"/>
                          <a:gd name="T14" fmla="*/ 0 w 388"/>
                          <a:gd name="T15" fmla="*/ 0 h 335"/>
                          <a:gd name="T16" fmla="*/ 0 w 388"/>
                          <a:gd name="T17" fmla="*/ 0 h 335"/>
                          <a:gd name="T18" fmla="*/ 0 w 388"/>
                          <a:gd name="T19" fmla="*/ 0 h 335"/>
                          <a:gd name="T20" fmla="*/ 0 w 388"/>
                          <a:gd name="T21" fmla="*/ 0 h 335"/>
                          <a:gd name="T22" fmla="*/ 0 w 388"/>
                          <a:gd name="T23" fmla="*/ 0 h 335"/>
                          <a:gd name="T24" fmla="*/ 0 w 388"/>
                          <a:gd name="T25" fmla="*/ 0 h 335"/>
                          <a:gd name="T26" fmla="*/ 0 w 388"/>
                          <a:gd name="T27" fmla="*/ 0 h 335"/>
                          <a:gd name="T28" fmla="*/ 0 w 388"/>
                          <a:gd name="T29" fmla="*/ 0 h 335"/>
                          <a:gd name="T30" fmla="*/ 0 w 388"/>
                          <a:gd name="T31" fmla="*/ 0 h 335"/>
                          <a:gd name="T32" fmla="*/ 0 w 388"/>
                          <a:gd name="T33" fmla="*/ 0 h 335"/>
                          <a:gd name="T34" fmla="*/ 0 w 388"/>
                          <a:gd name="T35" fmla="*/ 0 h 335"/>
                          <a:gd name="T36" fmla="*/ 0 w 388"/>
                          <a:gd name="T37" fmla="*/ 0 h 335"/>
                          <a:gd name="T38" fmla="*/ 0 w 388"/>
                          <a:gd name="T39" fmla="*/ 0 h 335"/>
                          <a:gd name="T40" fmla="*/ 0 w 388"/>
                          <a:gd name="T41" fmla="*/ 0 h 335"/>
                          <a:gd name="T42" fmla="*/ 0 w 388"/>
                          <a:gd name="T43" fmla="*/ 0 h 335"/>
                          <a:gd name="T44" fmla="*/ 0 w 388"/>
                          <a:gd name="T45" fmla="*/ 0 h 335"/>
                          <a:gd name="T46" fmla="*/ 0 w 388"/>
                          <a:gd name="T47" fmla="*/ 0 h 335"/>
                          <a:gd name="T48" fmla="*/ 0 w 388"/>
                          <a:gd name="T49" fmla="*/ 0 h 335"/>
                          <a:gd name="T50" fmla="*/ 0 w 388"/>
                          <a:gd name="T51" fmla="*/ 0 h 335"/>
                          <a:gd name="T52" fmla="*/ 0 w 388"/>
                          <a:gd name="T53" fmla="*/ 0 h 335"/>
                          <a:gd name="T54" fmla="*/ 0 w 388"/>
                          <a:gd name="T55" fmla="*/ 0 h 335"/>
                          <a:gd name="T56" fmla="*/ 0 w 388"/>
                          <a:gd name="T57" fmla="*/ 0 h 335"/>
                          <a:gd name="T58" fmla="*/ 0 w 388"/>
                          <a:gd name="T59" fmla="*/ 0 h 335"/>
                          <a:gd name="T60" fmla="*/ 0 w 388"/>
                          <a:gd name="T61" fmla="*/ 0 h 335"/>
                          <a:gd name="T62" fmla="*/ 0 w 388"/>
                          <a:gd name="T63" fmla="*/ 0 h 335"/>
                          <a:gd name="T64" fmla="*/ 0 w 388"/>
                          <a:gd name="T65" fmla="*/ 0 h 335"/>
                          <a:gd name="T66" fmla="*/ 0 w 388"/>
                          <a:gd name="T67" fmla="*/ 0 h 335"/>
                          <a:gd name="T68" fmla="*/ 0 w 388"/>
                          <a:gd name="T69" fmla="*/ 0 h 335"/>
                          <a:gd name="T70" fmla="*/ 0 w 388"/>
                          <a:gd name="T71" fmla="*/ 0 h 335"/>
                          <a:gd name="T72" fmla="*/ 0 w 388"/>
                          <a:gd name="T73" fmla="*/ 0 h 335"/>
                          <a:gd name="T74" fmla="*/ 0 w 388"/>
                          <a:gd name="T75" fmla="*/ 0 h 335"/>
                          <a:gd name="T76" fmla="*/ 0 w 388"/>
                          <a:gd name="T77" fmla="*/ 0 h 335"/>
                          <a:gd name="T78" fmla="*/ 0 w 388"/>
                          <a:gd name="T79" fmla="*/ 0 h 335"/>
                          <a:gd name="T80" fmla="*/ 0 w 388"/>
                          <a:gd name="T81" fmla="*/ 0 h 335"/>
                          <a:gd name="T82" fmla="*/ 0 w 388"/>
                          <a:gd name="T83" fmla="*/ 0 h 335"/>
                          <a:gd name="T84" fmla="*/ 0 w 388"/>
                          <a:gd name="T85" fmla="*/ 0 h 335"/>
                          <a:gd name="T86" fmla="*/ 0 w 388"/>
                          <a:gd name="T87" fmla="*/ 0 h 335"/>
                          <a:gd name="T88" fmla="*/ 0 w 388"/>
                          <a:gd name="T89" fmla="*/ 0 h 335"/>
                          <a:gd name="T90" fmla="*/ 0 w 388"/>
                          <a:gd name="T91" fmla="*/ 0 h 335"/>
                          <a:gd name="T92" fmla="*/ 0 w 388"/>
                          <a:gd name="T93" fmla="*/ 0 h 335"/>
                          <a:gd name="T94" fmla="*/ 0 w 388"/>
                          <a:gd name="T95" fmla="*/ 0 h 335"/>
                          <a:gd name="T96" fmla="*/ 0 w 388"/>
                          <a:gd name="T97" fmla="*/ 0 h 335"/>
                          <a:gd name="T98" fmla="*/ 0 w 388"/>
                          <a:gd name="T99" fmla="*/ 0 h 335"/>
                          <a:gd name="T100" fmla="*/ 0 w 388"/>
                          <a:gd name="T101" fmla="*/ 0 h 335"/>
                          <a:gd name="T102" fmla="*/ 0 w 388"/>
                          <a:gd name="T103" fmla="*/ 0 h 335"/>
                          <a:gd name="T104" fmla="*/ 0 w 388"/>
                          <a:gd name="T105" fmla="*/ 0 h 335"/>
                          <a:gd name="T106" fmla="*/ 0 w 388"/>
                          <a:gd name="T107" fmla="*/ 0 h 335"/>
                          <a:gd name="T108" fmla="*/ 0 w 388"/>
                          <a:gd name="T109" fmla="*/ 0 h 335"/>
                          <a:gd name="T110" fmla="*/ 0 w 388"/>
                          <a:gd name="T111" fmla="*/ 0 h 3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8" h="335">
                            <a:moveTo>
                              <a:pt x="50" y="297"/>
                            </a:moveTo>
                            <a:lnTo>
                              <a:pt x="40" y="309"/>
                            </a:lnTo>
                            <a:lnTo>
                              <a:pt x="46" y="285"/>
                            </a:lnTo>
                            <a:lnTo>
                              <a:pt x="16" y="335"/>
                            </a:lnTo>
                            <a:lnTo>
                              <a:pt x="38" y="277"/>
                            </a:lnTo>
                            <a:lnTo>
                              <a:pt x="17" y="298"/>
                            </a:lnTo>
                            <a:lnTo>
                              <a:pt x="25" y="257"/>
                            </a:lnTo>
                            <a:lnTo>
                              <a:pt x="14" y="278"/>
                            </a:lnTo>
                            <a:lnTo>
                              <a:pt x="17" y="241"/>
                            </a:lnTo>
                            <a:lnTo>
                              <a:pt x="22" y="214"/>
                            </a:lnTo>
                            <a:lnTo>
                              <a:pt x="0" y="247"/>
                            </a:lnTo>
                            <a:lnTo>
                              <a:pt x="23" y="184"/>
                            </a:lnTo>
                            <a:lnTo>
                              <a:pt x="54" y="152"/>
                            </a:lnTo>
                            <a:lnTo>
                              <a:pt x="32" y="188"/>
                            </a:lnTo>
                            <a:lnTo>
                              <a:pt x="71" y="148"/>
                            </a:lnTo>
                            <a:lnTo>
                              <a:pt x="36" y="210"/>
                            </a:lnTo>
                            <a:lnTo>
                              <a:pt x="63" y="187"/>
                            </a:lnTo>
                            <a:lnTo>
                              <a:pt x="26" y="241"/>
                            </a:lnTo>
                            <a:lnTo>
                              <a:pt x="62" y="211"/>
                            </a:lnTo>
                            <a:lnTo>
                              <a:pt x="36" y="255"/>
                            </a:lnTo>
                            <a:lnTo>
                              <a:pt x="71" y="221"/>
                            </a:lnTo>
                            <a:lnTo>
                              <a:pt x="63" y="257"/>
                            </a:lnTo>
                            <a:lnTo>
                              <a:pt x="84" y="220"/>
                            </a:lnTo>
                            <a:lnTo>
                              <a:pt x="99" y="194"/>
                            </a:lnTo>
                            <a:lnTo>
                              <a:pt x="75" y="211"/>
                            </a:lnTo>
                            <a:lnTo>
                              <a:pt x="75" y="193"/>
                            </a:lnTo>
                            <a:lnTo>
                              <a:pt x="56" y="208"/>
                            </a:lnTo>
                            <a:lnTo>
                              <a:pt x="78" y="179"/>
                            </a:lnTo>
                            <a:lnTo>
                              <a:pt x="87" y="170"/>
                            </a:lnTo>
                            <a:lnTo>
                              <a:pt x="83" y="190"/>
                            </a:lnTo>
                            <a:lnTo>
                              <a:pt x="94" y="172"/>
                            </a:lnTo>
                            <a:lnTo>
                              <a:pt x="104" y="158"/>
                            </a:lnTo>
                            <a:lnTo>
                              <a:pt x="111" y="138"/>
                            </a:lnTo>
                            <a:lnTo>
                              <a:pt x="116" y="126"/>
                            </a:lnTo>
                            <a:lnTo>
                              <a:pt x="122" y="105"/>
                            </a:lnTo>
                            <a:lnTo>
                              <a:pt x="124" y="121"/>
                            </a:lnTo>
                            <a:lnTo>
                              <a:pt x="129" y="96"/>
                            </a:lnTo>
                            <a:lnTo>
                              <a:pt x="129" y="80"/>
                            </a:lnTo>
                            <a:lnTo>
                              <a:pt x="128" y="68"/>
                            </a:lnTo>
                            <a:lnTo>
                              <a:pt x="127" y="55"/>
                            </a:lnTo>
                            <a:lnTo>
                              <a:pt x="118" y="48"/>
                            </a:lnTo>
                            <a:lnTo>
                              <a:pt x="109" y="41"/>
                            </a:lnTo>
                            <a:lnTo>
                              <a:pt x="92" y="32"/>
                            </a:lnTo>
                            <a:lnTo>
                              <a:pt x="75" y="26"/>
                            </a:lnTo>
                            <a:lnTo>
                              <a:pt x="60" y="20"/>
                            </a:lnTo>
                            <a:lnTo>
                              <a:pt x="41" y="9"/>
                            </a:lnTo>
                            <a:lnTo>
                              <a:pt x="63" y="16"/>
                            </a:lnTo>
                            <a:lnTo>
                              <a:pt x="49" y="0"/>
                            </a:lnTo>
                            <a:lnTo>
                              <a:pt x="65" y="2"/>
                            </a:lnTo>
                            <a:lnTo>
                              <a:pt x="92" y="5"/>
                            </a:lnTo>
                            <a:lnTo>
                              <a:pt x="106" y="6"/>
                            </a:lnTo>
                            <a:lnTo>
                              <a:pt x="123" y="11"/>
                            </a:lnTo>
                            <a:lnTo>
                              <a:pt x="100" y="15"/>
                            </a:lnTo>
                            <a:lnTo>
                              <a:pt x="109" y="16"/>
                            </a:lnTo>
                            <a:lnTo>
                              <a:pt x="122" y="16"/>
                            </a:lnTo>
                            <a:lnTo>
                              <a:pt x="143" y="16"/>
                            </a:lnTo>
                            <a:lnTo>
                              <a:pt x="160" y="16"/>
                            </a:lnTo>
                            <a:lnTo>
                              <a:pt x="173" y="21"/>
                            </a:lnTo>
                            <a:lnTo>
                              <a:pt x="133" y="25"/>
                            </a:lnTo>
                            <a:lnTo>
                              <a:pt x="147" y="28"/>
                            </a:lnTo>
                            <a:lnTo>
                              <a:pt x="161" y="30"/>
                            </a:lnTo>
                            <a:lnTo>
                              <a:pt x="176" y="30"/>
                            </a:lnTo>
                            <a:lnTo>
                              <a:pt x="147" y="34"/>
                            </a:lnTo>
                            <a:lnTo>
                              <a:pt x="133" y="36"/>
                            </a:lnTo>
                            <a:lnTo>
                              <a:pt x="152" y="43"/>
                            </a:lnTo>
                            <a:lnTo>
                              <a:pt x="165" y="47"/>
                            </a:lnTo>
                            <a:lnTo>
                              <a:pt x="179" y="51"/>
                            </a:lnTo>
                            <a:lnTo>
                              <a:pt x="218" y="59"/>
                            </a:lnTo>
                            <a:lnTo>
                              <a:pt x="177" y="39"/>
                            </a:lnTo>
                            <a:lnTo>
                              <a:pt x="204" y="41"/>
                            </a:lnTo>
                            <a:lnTo>
                              <a:pt x="226" y="46"/>
                            </a:lnTo>
                            <a:lnTo>
                              <a:pt x="246" y="52"/>
                            </a:lnTo>
                            <a:lnTo>
                              <a:pt x="264" y="60"/>
                            </a:lnTo>
                            <a:lnTo>
                              <a:pt x="276" y="67"/>
                            </a:lnTo>
                            <a:lnTo>
                              <a:pt x="294" y="78"/>
                            </a:lnTo>
                            <a:lnTo>
                              <a:pt x="312" y="93"/>
                            </a:lnTo>
                            <a:lnTo>
                              <a:pt x="269" y="81"/>
                            </a:lnTo>
                            <a:lnTo>
                              <a:pt x="314" y="100"/>
                            </a:lnTo>
                            <a:lnTo>
                              <a:pt x="336" y="111"/>
                            </a:lnTo>
                            <a:lnTo>
                              <a:pt x="350" y="122"/>
                            </a:lnTo>
                            <a:lnTo>
                              <a:pt x="363" y="135"/>
                            </a:lnTo>
                            <a:lnTo>
                              <a:pt x="375" y="149"/>
                            </a:lnTo>
                            <a:lnTo>
                              <a:pt x="382" y="166"/>
                            </a:lnTo>
                            <a:lnTo>
                              <a:pt x="388" y="194"/>
                            </a:lnTo>
                            <a:lnTo>
                              <a:pt x="378" y="169"/>
                            </a:lnTo>
                            <a:lnTo>
                              <a:pt x="348" y="151"/>
                            </a:lnTo>
                            <a:lnTo>
                              <a:pt x="312" y="142"/>
                            </a:lnTo>
                            <a:lnTo>
                              <a:pt x="289" y="135"/>
                            </a:lnTo>
                            <a:lnTo>
                              <a:pt x="275" y="127"/>
                            </a:lnTo>
                            <a:lnTo>
                              <a:pt x="264" y="122"/>
                            </a:lnTo>
                            <a:lnTo>
                              <a:pt x="251" y="122"/>
                            </a:lnTo>
                            <a:lnTo>
                              <a:pt x="235" y="119"/>
                            </a:lnTo>
                            <a:lnTo>
                              <a:pt x="224" y="112"/>
                            </a:lnTo>
                            <a:lnTo>
                              <a:pt x="207" y="101"/>
                            </a:lnTo>
                            <a:lnTo>
                              <a:pt x="196" y="93"/>
                            </a:lnTo>
                            <a:lnTo>
                              <a:pt x="178" y="78"/>
                            </a:lnTo>
                            <a:lnTo>
                              <a:pt x="157" y="63"/>
                            </a:lnTo>
                            <a:lnTo>
                              <a:pt x="121" y="44"/>
                            </a:lnTo>
                            <a:lnTo>
                              <a:pt x="134" y="59"/>
                            </a:lnTo>
                            <a:lnTo>
                              <a:pt x="140" y="74"/>
                            </a:lnTo>
                            <a:lnTo>
                              <a:pt x="142" y="95"/>
                            </a:lnTo>
                            <a:lnTo>
                              <a:pt x="141" y="123"/>
                            </a:lnTo>
                            <a:lnTo>
                              <a:pt x="138" y="146"/>
                            </a:lnTo>
                            <a:lnTo>
                              <a:pt x="134" y="173"/>
                            </a:lnTo>
                            <a:lnTo>
                              <a:pt x="123" y="199"/>
                            </a:lnTo>
                            <a:lnTo>
                              <a:pt x="114" y="213"/>
                            </a:lnTo>
                            <a:lnTo>
                              <a:pt x="102" y="227"/>
                            </a:lnTo>
                            <a:lnTo>
                              <a:pt x="86" y="241"/>
                            </a:lnTo>
                            <a:lnTo>
                              <a:pt x="77" y="255"/>
                            </a:lnTo>
                            <a:lnTo>
                              <a:pt x="61" y="280"/>
                            </a:lnTo>
                            <a:lnTo>
                              <a:pt x="55" y="295"/>
                            </a:lnTo>
                            <a:lnTo>
                              <a:pt x="51" y="308"/>
                            </a:lnTo>
                            <a:lnTo>
                              <a:pt x="50" y="297"/>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069" name="Group 408"/>
                    <p:cNvGrpSpPr>
                      <a:grpSpLocks/>
                    </p:cNvGrpSpPr>
                    <p:nvPr/>
                  </p:nvGrpSpPr>
                  <p:grpSpPr bwMode="auto">
                    <a:xfrm>
                      <a:off x="4845" y="2298"/>
                      <a:ext cx="35" cy="77"/>
                      <a:chOff x="4845" y="2298"/>
                      <a:chExt cx="35" cy="77"/>
                    </a:xfrm>
                  </p:grpSpPr>
                  <p:sp>
                    <p:nvSpPr>
                      <p:cNvPr id="91083" name="Freeform 409"/>
                      <p:cNvSpPr>
                        <a:spLocks/>
                      </p:cNvSpPr>
                      <p:nvPr/>
                    </p:nvSpPr>
                    <p:spPr bwMode="auto">
                      <a:xfrm>
                        <a:off x="4848" y="2330"/>
                        <a:ext cx="32" cy="45"/>
                      </a:xfrm>
                      <a:custGeom>
                        <a:avLst/>
                        <a:gdLst>
                          <a:gd name="T0" fmla="*/ 0 w 194"/>
                          <a:gd name="T1" fmla="*/ 0 h 223"/>
                          <a:gd name="T2" fmla="*/ 0 w 194"/>
                          <a:gd name="T3" fmla="*/ 0 h 223"/>
                          <a:gd name="T4" fmla="*/ 0 w 194"/>
                          <a:gd name="T5" fmla="*/ 0 h 223"/>
                          <a:gd name="T6" fmla="*/ 0 w 194"/>
                          <a:gd name="T7" fmla="*/ 0 h 223"/>
                          <a:gd name="T8" fmla="*/ 0 w 194"/>
                          <a:gd name="T9" fmla="*/ 0 h 223"/>
                          <a:gd name="T10" fmla="*/ 0 w 194"/>
                          <a:gd name="T11" fmla="*/ 0 h 223"/>
                          <a:gd name="T12" fmla="*/ 0 w 194"/>
                          <a:gd name="T13" fmla="*/ 0 h 223"/>
                          <a:gd name="T14" fmla="*/ 0 w 194"/>
                          <a:gd name="T15" fmla="*/ 0 h 223"/>
                          <a:gd name="T16" fmla="*/ 0 w 194"/>
                          <a:gd name="T17" fmla="*/ 0 h 223"/>
                          <a:gd name="T18" fmla="*/ 0 w 194"/>
                          <a:gd name="T19" fmla="*/ 0 h 223"/>
                          <a:gd name="T20" fmla="*/ 0 w 194"/>
                          <a:gd name="T21" fmla="*/ 0 h 223"/>
                          <a:gd name="T22" fmla="*/ 0 w 194"/>
                          <a:gd name="T23" fmla="*/ 0 h 223"/>
                          <a:gd name="T24" fmla="*/ 0 w 194"/>
                          <a:gd name="T25" fmla="*/ 0 h 223"/>
                          <a:gd name="T26" fmla="*/ 0 w 194"/>
                          <a:gd name="T27" fmla="*/ 0 h 223"/>
                          <a:gd name="T28" fmla="*/ 0 w 194"/>
                          <a:gd name="T29" fmla="*/ 0 h 223"/>
                          <a:gd name="T30" fmla="*/ 0 w 194"/>
                          <a:gd name="T31" fmla="*/ 0 h 223"/>
                          <a:gd name="T32" fmla="*/ 0 w 194"/>
                          <a:gd name="T33" fmla="*/ 0 h 223"/>
                          <a:gd name="T34" fmla="*/ 0 w 194"/>
                          <a:gd name="T35" fmla="*/ 0 h 223"/>
                          <a:gd name="T36" fmla="*/ 0 w 194"/>
                          <a:gd name="T37" fmla="*/ 0 h 223"/>
                          <a:gd name="T38" fmla="*/ 0 w 194"/>
                          <a:gd name="T39" fmla="*/ 0 h 223"/>
                          <a:gd name="T40" fmla="*/ 0 w 194"/>
                          <a:gd name="T41" fmla="*/ 0 h 223"/>
                          <a:gd name="T42" fmla="*/ 0 w 194"/>
                          <a:gd name="T43" fmla="*/ 0 h 223"/>
                          <a:gd name="T44" fmla="*/ 0 w 194"/>
                          <a:gd name="T45" fmla="*/ 0 h 223"/>
                          <a:gd name="T46" fmla="*/ 0 w 194"/>
                          <a:gd name="T47" fmla="*/ 0 h 223"/>
                          <a:gd name="T48" fmla="*/ 0 w 194"/>
                          <a:gd name="T49" fmla="*/ 0 h 223"/>
                          <a:gd name="T50" fmla="*/ 0 w 194"/>
                          <a:gd name="T51" fmla="*/ 0 h 223"/>
                          <a:gd name="T52" fmla="*/ 0 w 194"/>
                          <a:gd name="T53" fmla="*/ 0 h 223"/>
                          <a:gd name="T54" fmla="*/ 0 w 194"/>
                          <a:gd name="T55" fmla="*/ 0 h 223"/>
                          <a:gd name="T56" fmla="*/ 0 w 194"/>
                          <a:gd name="T57" fmla="*/ 0 h 223"/>
                          <a:gd name="T58" fmla="*/ 0 w 194"/>
                          <a:gd name="T59" fmla="*/ 0 h 223"/>
                          <a:gd name="T60" fmla="*/ 0 w 194"/>
                          <a:gd name="T61" fmla="*/ 0 h 223"/>
                          <a:gd name="T62" fmla="*/ 0 w 194"/>
                          <a:gd name="T63" fmla="*/ 0 h 223"/>
                          <a:gd name="T64" fmla="*/ 0 w 194"/>
                          <a:gd name="T65" fmla="*/ 0 h 223"/>
                          <a:gd name="T66" fmla="*/ 0 w 194"/>
                          <a:gd name="T67" fmla="*/ 0 h 223"/>
                          <a:gd name="T68" fmla="*/ 0 w 194"/>
                          <a:gd name="T69" fmla="*/ 0 h 223"/>
                          <a:gd name="T70" fmla="*/ 0 w 194"/>
                          <a:gd name="T71" fmla="*/ 0 h 223"/>
                          <a:gd name="T72" fmla="*/ 0 w 194"/>
                          <a:gd name="T73" fmla="*/ 0 h 223"/>
                          <a:gd name="T74" fmla="*/ 0 w 194"/>
                          <a:gd name="T75" fmla="*/ 0 h 223"/>
                          <a:gd name="T76" fmla="*/ 0 w 194"/>
                          <a:gd name="T77" fmla="*/ 0 h 223"/>
                          <a:gd name="T78" fmla="*/ 0 w 194"/>
                          <a:gd name="T79" fmla="*/ 0 h 223"/>
                          <a:gd name="T80" fmla="*/ 0 w 194"/>
                          <a:gd name="T81" fmla="*/ 0 h 223"/>
                          <a:gd name="T82" fmla="*/ 0 w 194"/>
                          <a:gd name="T83" fmla="*/ 0 h 223"/>
                          <a:gd name="T84" fmla="*/ 0 w 194"/>
                          <a:gd name="T85" fmla="*/ 0 h 223"/>
                          <a:gd name="T86" fmla="*/ 0 w 194"/>
                          <a:gd name="T87" fmla="*/ 0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4" h="223">
                            <a:moveTo>
                              <a:pt x="0" y="0"/>
                            </a:moveTo>
                            <a:lnTo>
                              <a:pt x="11" y="13"/>
                            </a:lnTo>
                            <a:lnTo>
                              <a:pt x="20" y="18"/>
                            </a:lnTo>
                            <a:lnTo>
                              <a:pt x="31" y="19"/>
                            </a:lnTo>
                            <a:lnTo>
                              <a:pt x="41" y="12"/>
                            </a:lnTo>
                            <a:lnTo>
                              <a:pt x="42" y="0"/>
                            </a:lnTo>
                            <a:lnTo>
                              <a:pt x="43" y="24"/>
                            </a:lnTo>
                            <a:lnTo>
                              <a:pt x="51" y="37"/>
                            </a:lnTo>
                            <a:lnTo>
                              <a:pt x="58" y="50"/>
                            </a:lnTo>
                            <a:lnTo>
                              <a:pt x="69" y="70"/>
                            </a:lnTo>
                            <a:lnTo>
                              <a:pt x="76" y="84"/>
                            </a:lnTo>
                            <a:lnTo>
                              <a:pt x="82" y="96"/>
                            </a:lnTo>
                            <a:lnTo>
                              <a:pt x="91" y="108"/>
                            </a:lnTo>
                            <a:lnTo>
                              <a:pt x="108" y="124"/>
                            </a:lnTo>
                            <a:lnTo>
                              <a:pt x="119" y="136"/>
                            </a:lnTo>
                            <a:lnTo>
                              <a:pt x="128" y="145"/>
                            </a:lnTo>
                            <a:lnTo>
                              <a:pt x="133" y="151"/>
                            </a:lnTo>
                            <a:lnTo>
                              <a:pt x="139" y="166"/>
                            </a:lnTo>
                            <a:lnTo>
                              <a:pt x="146" y="178"/>
                            </a:lnTo>
                            <a:lnTo>
                              <a:pt x="156" y="191"/>
                            </a:lnTo>
                            <a:lnTo>
                              <a:pt x="163" y="203"/>
                            </a:lnTo>
                            <a:lnTo>
                              <a:pt x="172" y="212"/>
                            </a:lnTo>
                            <a:lnTo>
                              <a:pt x="182" y="218"/>
                            </a:lnTo>
                            <a:lnTo>
                              <a:pt x="194" y="223"/>
                            </a:lnTo>
                            <a:lnTo>
                              <a:pt x="176" y="222"/>
                            </a:lnTo>
                            <a:lnTo>
                              <a:pt x="159" y="219"/>
                            </a:lnTo>
                            <a:lnTo>
                              <a:pt x="149" y="214"/>
                            </a:lnTo>
                            <a:lnTo>
                              <a:pt x="137" y="204"/>
                            </a:lnTo>
                            <a:lnTo>
                              <a:pt x="129" y="196"/>
                            </a:lnTo>
                            <a:lnTo>
                              <a:pt x="123" y="188"/>
                            </a:lnTo>
                            <a:lnTo>
                              <a:pt x="116" y="181"/>
                            </a:lnTo>
                            <a:lnTo>
                              <a:pt x="113" y="181"/>
                            </a:lnTo>
                            <a:lnTo>
                              <a:pt x="106" y="178"/>
                            </a:lnTo>
                            <a:lnTo>
                              <a:pt x="94" y="171"/>
                            </a:lnTo>
                            <a:lnTo>
                              <a:pt x="83" y="160"/>
                            </a:lnTo>
                            <a:lnTo>
                              <a:pt x="69" y="145"/>
                            </a:lnTo>
                            <a:lnTo>
                              <a:pt x="54" y="125"/>
                            </a:lnTo>
                            <a:lnTo>
                              <a:pt x="42" y="109"/>
                            </a:lnTo>
                            <a:lnTo>
                              <a:pt x="31" y="92"/>
                            </a:lnTo>
                            <a:lnTo>
                              <a:pt x="22" y="76"/>
                            </a:lnTo>
                            <a:lnTo>
                              <a:pt x="17" y="62"/>
                            </a:lnTo>
                            <a:lnTo>
                              <a:pt x="14" y="46"/>
                            </a:lnTo>
                            <a:lnTo>
                              <a:pt x="9" y="28"/>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84" name="Freeform 410"/>
                      <p:cNvSpPr>
                        <a:spLocks/>
                      </p:cNvSpPr>
                      <p:nvPr/>
                    </p:nvSpPr>
                    <p:spPr bwMode="auto">
                      <a:xfrm>
                        <a:off x="4845" y="2298"/>
                        <a:ext cx="9" cy="28"/>
                      </a:xfrm>
                      <a:custGeom>
                        <a:avLst/>
                        <a:gdLst>
                          <a:gd name="T0" fmla="*/ 0 w 59"/>
                          <a:gd name="T1" fmla="*/ 0 h 140"/>
                          <a:gd name="T2" fmla="*/ 0 w 59"/>
                          <a:gd name="T3" fmla="*/ 0 h 140"/>
                          <a:gd name="T4" fmla="*/ 0 w 59"/>
                          <a:gd name="T5" fmla="*/ 0 h 140"/>
                          <a:gd name="T6" fmla="*/ 0 w 59"/>
                          <a:gd name="T7" fmla="*/ 0 h 140"/>
                          <a:gd name="T8" fmla="*/ 0 w 59"/>
                          <a:gd name="T9" fmla="*/ 0 h 140"/>
                          <a:gd name="T10" fmla="*/ 0 w 59"/>
                          <a:gd name="T11" fmla="*/ 0 h 140"/>
                          <a:gd name="T12" fmla="*/ 0 w 59"/>
                          <a:gd name="T13" fmla="*/ 0 h 140"/>
                          <a:gd name="T14" fmla="*/ 0 w 59"/>
                          <a:gd name="T15" fmla="*/ 0 h 140"/>
                          <a:gd name="T16" fmla="*/ 0 w 59"/>
                          <a:gd name="T17" fmla="*/ 0 h 140"/>
                          <a:gd name="T18" fmla="*/ 0 w 59"/>
                          <a:gd name="T19" fmla="*/ 0 h 140"/>
                          <a:gd name="T20" fmla="*/ 0 w 59"/>
                          <a:gd name="T21" fmla="*/ 0 h 140"/>
                          <a:gd name="T22" fmla="*/ 0 w 59"/>
                          <a:gd name="T23" fmla="*/ 0 h 140"/>
                          <a:gd name="T24" fmla="*/ 0 w 59"/>
                          <a:gd name="T25" fmla="*/ 0 h 140"/>
                          <a:gd name="T26" fmla="*/ 0 w 59"/>
                          <a:gd name="T27" fmla="*/ 0 h 140"/>
                          <a:gd name="T28" fmla="*/ 0 w 59"/>
                          <a:gd name="T29" fmla="*/ 0 h 140"/>
                          <a:gd name="T30" fmla="*/ 0 w 59"/>
                          <a:gd name="T31" fmla="*/ 0 h 140"/>
                          <a:gd name="T32" fmla="*/ 0 w 59"/>
                          <a:gd name="T33" fmla="*/ 0 h 140"/>
                          <a:gd name="T34" fmla="*/ 0 w 59"/>
                          <a:gd name="T35" fmla="*/ 0 h 140"/>
                          <a:gd name="T36" fmla="*/ 0 w 59"/>
                          <a:gd name="T37" fmla="*/ 0 h 140"/>
                          <a:gd name="T38" fmla="*/ 0 w 59"/>
                          <a:gd name="T39" fmla="*/ 0 h 140"/>
                          <a:gd name="T40" fmla="*/ 0 w 59"/>
                          <a:gd name="T41" fmla="*/ 0 h 140"/>
                          <a:gd name="T42" fmla="*/ 0 w 59"/>
                          <a:gd name="T43" fmla="*/ 0 h 140"/>
                          <a:gd name="T44" fmla="*/ 0 w 59"/>
                          <a:gd name="T45" fmla="*/ 0 h 140"/>
                          <a:gd name="T46" fmla="*/ 0 w 59"/>
                          <a:gd name="T47" fmla="*/ 0 h 140"/>
                          <a:gd name="T48" fmla="*/ 0 w 59"/>
                          <a:gd name="T49" fmla="*/ 0 h 140"/>
                          <a:gd name="T50" fmla="*/ 0 w 59"/>
                          <a:gd name="T51" fmla="*/ 0 h 140"/>
                          <a:gd name="T52" fmla="*/ 0 w 59"/>
                          <a:gd name="T53" fmla="*/ 0 h 140"/>
                          <a:gd name="T54" fmla="*/ 0 w 59"/>
                          <a:gd name="T55" fmla="*/ 0 h 140"/>
                          <a:gd name="T56" fmla="*/ 0 w 59"/>
                          <a:gd name="T57" fmla="*/ 0 h 140"/>
                          <a:gd name="T58" fmla="*/ 0 w 59"/>
                          <a:gd name="T59" fmla="*/ 0 h 140"/>
                          <a:gd name="T60" fmla="*/ 0 w 59"/>
                          <a:gd name="T61" fmla="*/ 0 h 140"/>
                          <a:gd name="T62" fmla="*/ 0 w 59"/>
                          <a:gd name="T63" fmla="*/ 0 h 140"/>
                          <a:gd name="T64" fmla="*/ 0 w 59"/>
                          <a:gd name="T65" fmla="*/ 0 h 140"/>
                          <a:gd name="T66" fmla="*/ 0 w 59"/>
                          <a:gd name="T67" fmla="*/ 0 h 140"/>
                          <a:gd name="T68" fmla="*/ 0 w 59"/>
                          <a:gd name="T69" fmla="*/ 0 h 140"/>
                          <a:gd name="T70" fmla="*/ 0 w 59"/>
                          <a:gd name="T71" fmla="*/ 0 h 140"/>
                          <a:gd name="T72" fmla="*/ 0 w 59"/>
                          <a:gd name="T73" fmla="*/ 0 h 140"/>
                          <a:gd name="T74" fmla="*/ 0 w 59"/>
                          <a:gd name="T75" fmla="*/ 0 h 140"/>
                          <a:gd name="T76" fmla="*/ 0 w 59"/>
                          <a:gd name="T77" fmla="*/ 0 h 140"/>
                          <a:gd name="T78" fmla="*/ 0 w 59"/>
                          <a:gd name="T79" fmla="*/ 0 h 140"/>
                          <a:gd name="T80" fmla="*/ 0 w 59"/>
                          <a:gd name="T81" fmla="*/ 0 h 140"/>
                          <a:gd name="T82" fmla="*/ 0 w 59"/>
                          <a:gd name="T83" fmla="*/ 0 h 140"/>
                          <a:gd name="T84" fmla="*/ 0 w 59"/>
                          <a:gd name="T85" fmla="*/ 0 h 140"/>
                          <a:gd name="T86" fmla="*/ 0 w 59"/>
                          <a:gd name="T87" fmla="*/ 0 h 140"/>
                          <a:gd name="T88" fmla="*/ 0 w 59"/>
                          <a:gd name="T89" fmla="*/ 0 h 140"/>
                          <a:gd name="T90" fmla="*/ 0 w 59"/>
                          <a:gd name="T91" fmla="*/ 0 h 140"/>
                          <a:gd name="T92" fmla="*/ 0 w 59"/>
                          <a:gd name="T93" fmla="*/ 0 h 140"/>
                          <a:gd name="T94" fmla="*/ 0 w 59"/>
                          <a:gd name="T95" fmla="*/ 0 h 140"/>
                          <a:gd name="T96" fmla="*/ 0 w 59"/>
                          <a:gd name="T97" fmla="*/ 0 h 140"/>
                          <a:gd name="T98" fmla="*/ 0 w 59"/>
                          <a:gd name="T99" fmla="*/ 0 h 140"/>
                          <a:gd name="T100" fmla="*/ 0 w 59"/>
                          <a:gd name="T101" fmla="*/ 0 h 140"/>
                          <a:gd name="T102" fmla="*/ 0 w 59"/>
                          <a:gd name="T103" fmla="*/ 0 h 140"/>
                          <a:gd name="T104" fmla="*/ 0 w 59"/>
                          <a:gd name="T105" fmla="*/ 0 h 140"/>
                          <a:gd name="T106" fmla="*/ 0 w 59"/>
                          <a:gd name="T107" fmla="*/ 0 h 140"/>
                          <a:gd name="T108" fmla="*/ 0 w 59"/>
                          <a:gd name="T109" fmla="*/ 0 h 140"/>
                          <a:gd name="T110" fmla="*/ 0 w 59"/>
                          <a:gd name="T111" fmla="*/ 0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140">
                            <a:moveTo>
                              <a:pt x="22" y="130"/>
                            </a:moveTo>
                            <a:lnTo>
                              <a:pt x="13" y="119"/>
                            </a:lnTo>
                            <a:lnTo>
                              <a:pt x="11" y="109"/>
                            </a:lnTo>
                            <a:lnTo>
                              <a:pt x="8" y="101"/>
                            </a:lnTo>
                            <a:lnTo>
                              <a:pt x="8" y="91"/>
                            </a:lnTo>
                            <a:lnTo>
                              <a:pt x="12" y="84"/>
                            </a:lnTo>
                            <a:lnTo>
                              <a:pt x="12" y="78"/>
                            </a:lnTo>
                            <a:lnTo>
                              <a:pt x="8" y="73"/>
                            </a:lnTo>
                            <a:lnTo>
                              <a:pt x="11" y="67"/>
                            </a:lnTo>
                            <a:lnTo>
                              <a:pt x="13" y="63"/>
                            </a:lnTo>
                            <a:lnTo>
                              <a:pt x="13" y="56"/>
                            </a:lnTo>
                            <a:lnTo>
                              <a:pt x="13" y="45"/>
                            </a:lnTo>
                            <a:lnTo>
                              <a:pt x="18" y="38"/>
                            </a:lnTo>
                            <a:lnTo>
                              <a:pt x="22" y="29"/>
                            </a:lnTo>
                            <a:lnTo>
                              <a:pt x="24" y="21"/>
                            </a:lnTo>
                            <a:lnTo>
                              <a:pt x="26" y="16"/>
                            </a:lnTo>
                            <a:lnTo>
                              <a:pt x="31" y="12"/>
                            </a:lnTo>
                            <a:lnTo>
                              <a:pt x="37" y="10"/>
                            </a:lnTo>
                            <a:lnTo>
                              <a:pt x="45" y="15"/>
                            </a:lnTo>
                            <a:lnTo>
                              <a:pt x="50" y="23"/>
                            </a:lnTo>
                            <a:lnTo>
                              <a:pt x="54" y="34"/>
                            </a:lnTo>
                            <a:lnTo>
                              <a:pt x="55" y="47"/>
                            </a:lnTo>
                            <a:lnTo>
                              <a:pt x="54" y="60"/>
                            </a:lnTo>
                            <a:lnTo>
                              <a:pt x="47" y="65"/>
                            </a:lnTo>
                            <a:lnTo>
                              <a:pt x="38" y="68"/>
                            </a:lnTo>
                            <a:lnTo>
                              <a:pt x="34" y="71"/>
                            </a:lnTo>
                            <a:lnTo>
                              <a:pt x="28" y="78"/>
                            </a:lnTo>
                            <a:lnTo>
                              <a:pt x="25" y="84"/>
                            </a:lnTo>
                            <a:lnTo>
                              <a:pt x="22" y="96"/>
                            </a:lnTo>
                            <a:lnTo>
                              <a:pt x="23" y="110"/>
                            </a:lnTo>
                            <a:lnTo>
                              <a:pt x="24" y="118"/>
                            </a:lnTo>
                            <a:lnTo>
                              <a:pt x="30" y="125"/>
                            </a:lnTo>
                            <a:lnTo>
                              <a:pt x="38" y="123"/>
                            </a:lnTo>
                            <a:lnTo>
                              <a:pt x="38" y="94"/>
                            </a:lnTo>
                            <a:lnTo>
                              <a:pt x="42" y="86"/>
                            </a:lnTo>
                            <a:lnTo>
                              <a:pt x="51" y="82"/>
                            </a:lnTo>
                            <a:lnTo>
                              <a:pt x="57" y="73"/>
                            </a:lnTo>
                            <a:lnTo>
                              <a:pt x="59" y="63"/>
                            </a:lnTo>
                            <a:lnTo>
                              <a:pt x="59" y="50"/>
                            </a:lnTo>
                            <a:lnTo>
                              <a:pt x="56" y="29"/>
                            </a:lnTo>
                            <a:lnTo>
                              <a:pt x="49" y="15"/>
                            </a:lnTo>
                            <a:lnTo>
                              <a:pt x="38" y="7"/>
                            </a:lnTo>
                            <a:lnTo>
                              <a:pt x="31" y="2"/>
                            </a:lnTo>
                            <a:lnTo>
                              <a:pt x="24" y="0"/>
                            </a:lnTo>
                            <a:lnTo>
                              <a:pt x="19" y="9"/>
                            </a:lnTo>
                            <a:lnTo>
                              <a:pt x="12" y="19"/>
                            </a:lnTo>
                            <a:lnTo>
                              <a:pt x="8" y="33"/>
                            </a:lnTo>
                            <a:lnTo>
                              <a:pt x="4" y="45"/>
                            </a:lnTo>
                            <a:lnTo>
                              <a:pt x="1" y="59"/>
                            </a:lnTo>
                            <a:lnTo>
                              <a:pt x="0" y="70"/>
                            </a:lnTo>
                            <a:lnTo>
                              <a:pt x="1" y="84"/>
                            </a:lnTo>
                            <a:lnTo>
                              <a:pt x="2" y="97"/>
                            </a:lnTo>
                            <a:lnTo>
                              <a:pt x="8" y="117"/>
                            </a:lnTo>
                            <a:lnTo>
                              <a:pt x="12" y="128"/>
                            </a:lnTo>
                            <a:lnTo>
                              <a:pt x="22" y="140"/>
                            </a:lnTo>
                            <a:lnTo>
                              <a:pt x="22" y="13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070" name="Group 411"/>
                    <p:cNvGrpSpPr>
                      <a:grpSpLocks/>
                    </p:cNvGrpSpPr>
                    <p:nvPr/>
                  </p:nvGrpSpPr>
                  <p:grpSpPr bwMode="auto">
                    <a:xfrm>
                      <a:off x="4887" y="2308"/>
                      <a:ext cx="39" cy="8"/>
                      <a:chOff x="4887" y="2308"/>
                      <a:chExt cx="39" cy="8"/>
                    </a:xfrm>
                  </p:grpSpPr>
                  <p:sp>
                    <p:nvSpPr>
                      <p:cNvPr id="91081" name="Freeform 412"/>
                      <p:cNvSpPr>
                        <a:spLocks/>
                      </p:cNvSpPr>
                      <p:nvPr/>
                    </p:nvSpPr>
                    <p:spPr bwMode="auto">
                      <a:xfrm>
                        <a:off x="4913" y="2311"/>
                        <a:ext cx="13" cy="5"/>
                      </a:xfrm>
                      <a:custGeom>
                        <a:avLst/>
                        <a:gdLst>
                          <a:gd name="T0" fmla="*/ 0 w 77"/>
                          <a:gd name="T1" fmla="*/ 0 h 21"/>
                          <a:gd name="T2" fmla="*/ 0 w 77"/>
                          <a:gd name="T3" fmla="*/ 0 h 21"/>
                          <a:gd name="T4" fmla="*/ 0 w 77"/>
                          <a:gd name="T5" fmla="*/ 0 h 21"/>
                          <a:gd name="T6" fmla="*/ 0 w 77"/>
                          <a:gd name="T7" fmla="*/ 0 h 21"/>
                          <a:gd name="T8" fmla="*/ 0 w 77"/>
                          <a:gd name="T9" fmla="*/ 0 h 21"/>
                          <a:gd name="T10" fmla="*/ 0 w 77"/>
                          <a:gd name="T11" fmla="*/ 0 h 21"/>
                          <a:gd name="T12" fmla="*/ 0 w 77"/>
                          <a:gd name="T13" fmla="*/ 0 h 21"/>
                          <a:gd name="T14" fmla="*/ 0 w 77"/>
                          <a:gd name="T15" fmla="*/ 0 h 21"/>
                          <a:gd name="T16" fmla="*/ 0 w 77"/>
                          <a:gd name="T17" fmla="*/ 0 h 21"/>
                          <a:gd name="T18" fmla="*/ 0 w 77"/>
                          <a:gd name="T19" fmla="*/ 0 h 21"/>
                          <a:gd name="T20" fmla="*/ 0 w 77"/>
                          <a:gd name="T21" fmla="*/ 0 h 21"/>
                          <a:gd name="T22" fmla="*/ 0 w 77"/>
                          <a:gd name="T23" fmla="*/ 0 h 21"/>
                          <a:gd name="T24" fmla="*/ 0 w 77"/>
                          <a:gd name="T25" fmla="*/ 0 h 21"/>
                          <a:gd name="T26" fmla="*/ 0 w 77"/>
                          <a:gd name="T27" fmla="*/ 0 h 21"/>
                          <a:gd name="T28" fmla="*/ 0 w 77"/>
                          <a:gd name="T29" fmla="*/ 0 h 21"/>
                          <a:gd name="T30" fmla="*/ 0 w 77"/>
                          <a:gd name="T31" fmla="*/ 0 h 21"/>
                          <a:gd name="T32" fmla="*/ 0 w 77"/>
                          <a:gd name="T33" fmla="*/ 0 h 21"/>
                          <a:gd name="T34" fmla="*/ 0 w 77"/>
                          <a:gd name="T35" fmla="*/ 0 h 21"/>
                          <a:gd name="T36" fmla="*/ 0 w 77"/>
                          <a:gd name="T37" fmla="*/ 0 h 21"/>
                          <a:gd name="T38" fmla="*/ 0 w 77"/>
                          <a:gd name="T39" fmla="*/ 0 h 21"/>
                          <a:gd name="T40" fmla="*/ 0 w 77"/>
                          <a:gd name="T41" fmla="*/ 0 h 21"/>
                          <a:gd name="T42" fmla="*/ 0 w 7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7" h="21">
                            <a:moveTo>
                              <a:pt x="0" y="14"/>
                            </a:moveTo>
                            <a:lnTo>
                              <a:pt x="14" y="2"/>
                            </a:lnTo>
                            <a:lnTo>
                              <a:pt x="26" y="2"/>
                            </a:lnTo>
                            <a:lnTo>
                              <a:pt x="34" y="2"/>
                            </a:lnTo>
                            <a:lnTo>
                              <a:pt x="45" y="0"/>
                            </a:lnTo>
                            <a:lnTo>
                              <a:pt x="43" y="9"/>
                            </a:lnTo>
                            <a:lnTo>
                              <a:pt x="55" y="4"/>
                            </a:lnTo>
                            <a:lnTo>
                              <a:pt x="63" y="2"/>
                            </a:lnTo>
                            <a:lnTo>
                              <a:pt x="55" y="9"/>
                            </a:lnTo>
                            <a:lnTo>
                              <a:pt x="71" y="2"/>
                            </a:lnTo>
                            <a:lnTo>
                              <a:pt x="69" y="8"/>
                            </a:lnTo>
                            <a:lnTo>
                              <a:pt x="77" y="3"/>
                            </a:lnTo>
                            <a:lnTo>
                              <a:pt x="75" y="13"/>
                            </a:lnTo>
                            <a:lnTo>
                              <a:pt x="70" y="19"/>
                            </a:lnTo>
                            <a:lnTo>
                              <a:pt x="61" y="21"/>
                            </a:lnTo>
                            <a:lnTo>
                              <a:pt x="48" y="21"/>
                            </a:lnTo>
                            <a:lnTo>
                              <a:pt x="42" y="19"/>
                            </a:lnTo>
                            <a:lnTo>
                              <a:pt x="36" y="18"/>
                            </a:lnTo>
                            <a:lnTo>
                              <a:pt x="30" y="15"/>
                            </a:lnTo>
                            <a:lnTo>
                              <a:pt x="21" y="13"/>
                            </a:lnTo>
                            <a:lnTo>
                              <a:pt x="11" y="9"/>
                            </a:lnTo>
                            <a:lnTo>
                              <a:pt x="0" y="14"/>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82" name="Freeform 413"/>
                      <p:cNvSpPr>
                        <a:spLocks/>
                      </p:cNvSpPr>
                      <p:nvPr/>
                    </p:nvSpPr>
                    <p:spPr bwMode="auto">
                      <a:xfrm>
                        <a:off x="4887" y="2308"/>
                        <a:ext cx="18" cy="5"/>
                      </a:xfrm>
                      <a:custGeom>
                        <a:avLst/>
                        <a:gdLst>
                          <a:gd name="T0" fmla="*/ 0 w 110"/>
                          <a:gd name="T1" fmla="*/ 0 h 24"/>
                          <a:gd name="T2" fmla="*/ 0 w 110"/>
                          <a:gd name="T3" fmla="*/ 0 h 24"/>
                          <a:gd name="T4" fmla="*/ 0 w 110"/>
                          <a:gd name="T5" fmla="*/ 0 h 24"/>
                          <a:gd name="T6" fmla="*/ 0 w 110"/>
                          <a:gd name="T7" fmla="*/ 0 h 24"/>
                          <a:gd name="T8" fmla="*/ 0 w 110"/>
                          <a:gd name="T9" fmla="*/ 0 h 24"/>
                          <a:gd name="T10" fmla="*/ 0 w 110"/>
                          <a:gd name="T11" fmla="*/ 0 h 24"/>
                          <a:gd name="T12" fmla="*/ 0 w 110"/>
                          <a:gd name="T13" fmla="*/ 0 h 24"/>
                          <a:gd name="T14" fmla="*/ 0 w 110"/>
                          <a:gd name="T15" fmla="*/ 0 h 24"/>
                          <a:gd name="T16" fmla="*/ 0 w 110"/>
                          <a:gd name="T17" fmla="*/ 0 h 24"/>
                          <a:gd name="T18" fmla="*/ 0 w 110"/>
                          <a:gd name="T19" fmla="*/ 0 h 24"/>
                          <a:gd name="T20" fmla="*/ 0 w 110"/>
                          <a:gd name="T21" fmla="*/ 0 h 24"/>
                          <a:gd name="T22" fmla="*/ 0 w 110"/>
                          <a:gd name="T23" fmla="*/ 0 h 24"/>
                          <a:gd name="T24" fmla="*/ 0 w 110"/>
                          <a:gd name="T25" fmla="*/ 0 h 24"/>
                          <a:gd name="T26" fmla="*/ 0 w 110"/>
                          <a:gd name="T27" fmla="*/ 0 h 24"/>
                          <a:gd name="T28" fmla="*/ 0 w 110"/>
                          <a:gd name="T29" fmla="*/ 0 h 24"/>
                          <a:gd name="T30" fmla="*/ 0 w 110"/>
                          <a:gd name="T31" fmla="*/ 0 h 24"/>
                          <a:gd name="T32" fmla="*/ 0 w 110"/>
                          <a:gd name="T33" fmla="*/ 0 h 24"/>
                          <a:gd name="T34" fmla="*/ 0 w 110"/>
                          <a:gd name="T35" fmla="*/ 0 h 24"/>
                          <a:gd name="T36" fmla="*/ 0 w 110"/>
                          <a:gd name="T37" fmla="*/ 0 h 24"/>
                          <a:gd name="T38" fmla="*/ 0 w 110"/>
                          <a:gd name="T39" fmla="*/ 0 h 24"/>
                          <a:gd name="T40" fmla="*/ 0 w 110"/>
                          <a:gd name="T41" fmla="*/ 0 h 24"/>
                          <a:gd name="T42" fmla="*/ 0 w 110"/>
                          <a:gd name="T43" fmla="*/ 0 h 24"/>
                          <a:gd name="T44" fmla="*/ 0 w 110"/>
                          <a:gd name="T45" fmla="*/ 0 h 24"/>
                          <a:gd name="T46" fmla="*/ 0 w 110"/>
                          <a:gd name="T47" fmla="*/ 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 h="24">
                            <a:moveTo>
                              <a:pt x="0" y="20"/>
                            </a:moveTo>
                            <a:lnTo>
                              <a:pt x="8" y="11"/>
                            </a:lnTo>
                            <a:lnTo>
                              <a:pt x="21" y="8"/>
                            </a:lnTo>
                            <a:lnTo>
                              <a:pt x="34" y="4"/>
                            </a:lnTo>
                            <a:lnTo>
                              <a:pt x="49" y="4"/>
                            </a:lnTo>
                            <a:lnTo>
                              <a:pt x="63" y="5"/>
                            </a:lnTo>
                            <a:lnTo>
                              <a:pt x="71" y="0"/>
                            </a:lnTo>
                            <a:lnTo>
                              <a:pt x="73" y="8"/>
                            </a:lnTo>
                            <a:lnTo>
                              <a:pt x="89" y="3"/>
                            </a:lnTo>
                            <a:lnTo>
                              <a:pt x="84" y="12"/>
                            </a:lnTo>
                            <a:lnTo>
                              <a:pt x="96" y="10"/>
                            </a:lnTo>
                            <a:lnTo>
                              <a:pt x="107" y="4"/>
                            </a:lnTo>
                            <a:lnTo>
                              <a:pt x="98" y="20"/>
                            </a:lnTo>
                            <a:lnTo>
                              <a:pt x="109" y="14"/>
                            </a:lnTo>
                            <a:lnTo>
                              <a:pt x="110" y="21"/>
                            </a:lnTo>
                            <a:lnTo>
                              <a:pt x="94" y="24"/>
                            </a:lnTo>
                            <a:lnTo>
                              <a:pt x="82" y="21"/>
                            </a:lnTo>
                            <a:lnTo>
                              <a:pt x="72" y="16"/>
                            </a:lnTo>
                            <a:lnTo>
                              <a:pt x="59" y="15"/>
                            </a:lnTo>
                            <a:lnTo>
                              <a:pt x="47" y="15"/>
                            </a:lnTo>
                            <a:lnTo>
                              <a:pt x="34" y="15"/>
                            </a:lnTo>
                            <a:lnTo>
                              <a:pt x="24" y="11"/>
                            </a:lnTo>
                            <a:lnTo>
                              <a:pt x="16" y="11"/>
                            </a:lnTo>
                            <a:lnTo>
                              <a:pt x="0" y="20"/>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071" name="Group 414"/>
                    <p:cNvGrpSpPr>
                      <a:grpSpLocks/>
                    </p:cNvGrpSpPr>
                    <p:nvPr/>
                  </p:nvGrpSpPr>
                  <p:grpSpPr bwMode="auto">
                    <a:xfrm>
                      <a:off x="4889" y="2310"/>
                      <a:ext cx="17" cy="11"/>
                      <a:chOff x="4889" y="2310"/>
                      <a:chExt cx="17" cy="11"/>
                    </a:xfrm>
                  </p:grpSpPr>
                  <p:sp>
                    <p:nvSpPr>
                      <p:cNvPr id="91077" name="Freeform 415"/>
                      <p:cNvSpPr>
                        <a:spLocks/>
                      </p:cNvSpPr>
                      <p:nvPr/>
                    </p:nvSpPr>
                    <p:spPr bwMode="auto">
                      <a:xfrm>
                        <a:off x="4889" y="2315"/>
                        <a:ext cx="11" cy="5"/>
                      </a:xfrm>
                      <a:custGeom>
                        <a:avLst/>
                        <a:gdLst>
                          <a:gd name="T0" fmla="*/ 0 w 64"/>
                          <a:gd name="T1" fmla="*/ 0 h 22"/>
                          <a:gd name="T2" fmla="*/ 0 w 64"/>
                          <a:gd name="T3" fmla="*/ 0 h 22"/>
                          <a:gd name="T4" fmla="*/ 0 w 64"/>
                          <a:gd name="T5" fmla="*/ 0 h 22"/>
                          <a:gd name="T6" fmla="*/ 0 w 64"/>
                          <a:gd name="T7" fmla="*/ 0 h 22"/>
                          <a:gd name="T8" fmla="*/ 0 w 64"/>
                          <a:gd name="T9" fmla="*/ 0 h 22"/>
                          <a:gd name="T10" fmla="*/ 0 w 64"/>
                          <a:gd name="T11" fmla="*/ 0 h 22"/>
                          <a:gd name="T12" fmla="*/ 0 w 64"/>
                          <a:gd name="T13" fmla="*/ 0 h 22"/>
                          <a:gd name="T14" fmla="*/ 0 w 64"/>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2">
                            <a:moveTo>
                              <a:pt x="0" y="0"/>
                            </a:moveTo>
                            <a:lnTo>
                              <a:pt x="12" y="10"/>
                            </a:lnTo>
                            <a:lnTo>
                              <a:pt x="26" y="21"/>
                            </a:lnTo>
                            <a:lnTo>
                              <a:pt x="45" y="22"/>
                            </a:lnTo>
                            <a:lnTo>
                              <a:pt x="58" y="9"/>
                            </a:lnTo>
                            <a:lnTo>
                              <a:pt x="64" y="7"/>
                            </a:lnTo>
                            <a:lnTo>
                              <a:pt x="6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78" name="Freeform 416"/>
                      <p:cNvSpPr>
                        <a:spLocks/>
                      </p:cNvSpPr>
                      <p:nvPr/>
                    </p:nvSpPr>
                    <p:spPr bwMode="auto">
                      <a:xfrm>
                        <a:off x="4889" y="2310"/>
                        <a:ext cx="17" cy="11"/>
                      </a:xfrm>
                      <a:custGeom>
                        <a:avLst/>
                        <a:gdLst>
                          <a:gd name="T0" fmla="*/ 0 w 98"/>
                          <a:gd name="T1" fmla="*/ 0 h 56"/>
                          <a:gd name="T2" fmla="*/ 0 w 98"/>
                          <a:gd name="T3" fmla="*/ 0 h 56"/>
                          <a:gd name="T4" fmla="*/ 0 w 98"/>
                          <a:gd name="T5" fmla="*/ 0 h 56"/>
                          <a:gd name="T6" fmla="*/ 0 w 98"/>
                          <a:gd name="T7" fmla="*/ 0 h 56"/>
                          <a:gd name="T8" fmla="*/ 0 w 98"/>
                          <a:gd name="T9" fmla="*/ 0 h 56"/>
                          <a:gd name="T10" fmla="*/ 0 w 98"/>
                          <a:gd name="T11" fmla="*/ 0 h 56"/>
                          <a:gd name="T12" fmla="*/ 0 w 98"/>
                          <a:gd name="T13" fmla="*/ 0 h 56"/>
                          <a:gd name="T14" fmla="*/ 0 w 98"/>
                          <a:gd name="T15" fmla="*/ 0 h 56"/>
                          <a:gd name="T16" fmla="*/ 0 w 98"/>
                          <a:gd name="T17" fmla="*/ 0 h 56"/>
                          <a:gd name="T18" fmla="*/ 0 w 98"/>
                          <a:gd name="T19" fmla="*/ 0 h 56"/>
                          <a:gd name="T20" fmla="*/ 0 w 98"/>
                          <a:gd name="T21" fmla="*/ 0 h 56"/>
                          <a:gd name="T22" fmla="*/ 0 w 98"/>
                          <a:gd name="T23" fmla="*/ 0 h 56"/>
                          <a:gd name="T24" fmla="*/ 0 w 98"/>
                          <a:gd name="T25" fmla="*/ 0 h 56"/>
                          <a:gd name="T26" fmla="*/ 0 w 98"/>
                          <a:gd name="T27" fmla="*/ 0 h 56"/>
                          <a:gd name="T28" fmla="*/ 0 w 98"/>
                          <a:gd name="T29" fmla="*/ 0 h 56"/>
                          <a:gd name="T30" fmla="*/ 0 w 98"/>
                          <a:gd name="T31" fmla="*/ 0 h 56"/>
                          <a:gd name="T32" fmla="*/ 0 w 98"/>
                          <a:gd name="T33" fmla="*/ 0 h 56"/>
                          <a:gd name="T34" fmla="*/ 0 w 98"/>
                          <a:gd name="T35" fmla="*/ 0 h 56"/>
                          <a:gd name="T36" fmla="*/ 0 w 98"/>
                          <a:gd name="T37" fmla="*/ 0 h 56"/>
                          <a:gd name="T38" fmla="*/ 0 w 98"/>
                          <a:gd name="T39" fmla="*/ 0 h 56"/>
                          <a:gd name="T40" fmla="*/ 0 w 98"/>
                          <a:gd name="T41" fmla="*/ 0 h 56"/>
                          <a:gd name="T42" fmla="*/ 0 w 98"/>
                          <a:gd name="T43" fmla="*/ 0 h 56"/>
                          <a:gd name="T44" fmla="*/ 0 w 98"/>
                          <a:gd name="T45" fmla="*/ 0 h 56"/>
                          <a:gd name="T46" fmla="*/ 0 w 98"/>
                          <a:gd name="T47" fmla="*/ 0 h 56"/>
                          <a:gd name="T48" fmla="*/ 0 w 98"/>
                          <a:gd name="T49" fmla="*/ 0 h 56"/>
                          <a:gd name="T50" fmla="*/ 0 w 98"/>
                          <a:gd name="T51" fmla="*/ 0 h 56"/>
                          <a:gd name="T52" fmla="*/ 0 w 98"/>
                          <a:gd name="T53" fmla="*/ 0 h 56"/>
                          <a:gd name="T54" fmla="*/ 0 w 98"/>
                          <a:gd name="T55" fmla="*/ 0 h 56"/>
                          <a:gd name="T56" fmla="*/ 0 w 98"/>
                          <a:gd name="T57" fmla="*/ 0 h 56"/>
                          <a:gd name="T58" fmla="*/ 0 w 98"/>
                          <a:gd name="T59" fmla="*/ 0 h 56"/>
                          <a:gd name="T60" fmla="*/ 0 w 98"/>
                          <a:gd name="T61" fmla="*/ 0 h 56"/>
                          <a:gd name="T62" fmla="*/ 0 w 9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56">
                            <a:moveTo>
                              <a:pt x="25" y="0"/>
                            </a:moveTo>
                            <a:lnTo>
                              <a:pt x="43" y="4"/>
                            </a:lnTo>
                            <a:lnTo>
                              <a:pt x="55" y="6"/>
                            </a:lnTo>
                            <a:lnTo>
                              <a:pt x="68" y="11"/>
                            </a:lnTo>
                            <a:lnTo>
                              <a:pt x="75" y="15"/>
                            </a:lnTo>
                            <a:lnTo>
                              <a:pt x="81" y="16"/>
                            </a:lnTo>
                            <a:lnTo>
                              <a:pt x="92" y="17"/>
                            </a:lnTo>
                            <a:lnTo>
                              <a:pt x="98" y="20"/>
                            </a:lnTo>
                            <a:lnTo>
                              <a:pt x="98" y="33"/>
                            </a:lnTo>
                            <a:lnTo>
                              <a:pt x="93" y="41"/>
                            </a:lnTo>
                            <a:lnTo>
                              <a:pt x="89" y="47"/>
                            </a:lnTo>
                            <a:lnTo>
                              <a:pt x="86" y="52"/>
                            </a:lnTo>
                            <a:lnTo>
                              <a:pt x="77" y="56"/>
                            </a:lnTo>
                            <a:lnTo>
                              <a:pt x="69" y="56"/>
                            </a:lnTo>
                            <a:lnTo>
                              <a:pt x="63" y="53"/>
                            </a:lnTo>
                            <a:lnTo>
                              <a:pt x="64" y="47"/>
                            </a:lnTo>
                            <a:lnTo>
                              <a:pt x="63" y="38"/>
                            </a:lnTo>
                            <a:lnTo>
                              <a:pt x="57" y="38"/>
                            </a:lnTo>
                            <a:lnTo>
                              <a:pt x="49" y="30"/>
                            </a:lnTo>
                            <a:lnTo>
                              <a:pt x="50" y="37"/>
                            </a:lnTo>
                            <a:lnTo>
                              <a:pt x="45" y="47"/>
                            </a:lnTo>
                            <a:lnTo>
                              <a:pt x="34" y="49"/>
                            </a:lnTo>
                            <a:lnTo>
                              <a:pt x="22" y="47"/>
                            </a:lnTo>
                            <a:lnTo>
                              <a:pt x="19" y="40"/>
                            </a:lnTo>
                            <a:lnTo>
                              <a:pt x="16" y="32"/>
                            </a:lnTo>
                            <a:lnTo>
                              <a:pt x="16" y="27"/>
                            </a:lnTo>
                            <a:lnTo>
                              <a:pt x="0" y="27"/>
                            </a:lnTo>
                            <a:lnTo>
                              <a:pt x="6" y="23"/>
                            </a:lnTo>
                            <a:lnTo>
                              <a:pt x="55" y="23"/>
                            </a:lnTo>
                            <a:lnTo>
                              <a:pt x="56" y="11"/>
                            </a:lnTo>
                            <a:lnTo>
                              <a:pt x="45" y="10"/>
                            </a:lnTo>
                            <a:lnTo>
                              <a:pt x="2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79" name="Oval 417"/>
                      <p:cNvSpPr>
                        <a:spLocks noChangeArrowheads="1"/>
                      </p:cNvSpPr>
                      <p:nvPr/>
                    </p:nvSpPr>
                    <p:spPr bwMode="auto">
                      <a:xfrm>
                        <a:off x="4894" y="2315"/>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80" name="Oval 418"/>
                      <p:cNvSpPr>
                        <a:spLocks noChangeArrowheads="1"/>
                      </p:cNvSpPr>
                      <p:nvPr/>
                    </p:nvSpPr>
                    <p:spPr bwMode="auto">
                      <a:xfrm>
                        <a:off x="4896" y="2315"/>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072" name="Group 419"/>
                    <p:cNvGrpSpPr>
                      <a:grpSpLocks/>
                    </p:cNvGrpSpPr>
                    <p:nvPr/>
                  </p:nvGrpSpPr>
                  <p:grpSpPr bwMode="auto">
                    <a:xfrm>
                      <a:off x="4910" y="2314"/>
                      <a:ext cx="12" cy="8"/>
                      <a:chOff x="4910" y="2314"/>
                      <a:chExt cx="12" cy="8"/>
                    </a:xfrm>
                  </p:grpSpPr>
                  <p:sp>
                    <p:nvSpPr>
                      <p:cNvPr id="91073" name="Freeform 420"/>
                      <p:cNvSpPr>
                        <a:spLocks/>
                      </p:cNvSpPr>
                      <p:nvPr/>
                    </p:nvSpPr>
                    <p:spPr bwMode="auto">
                      <a:xfrm>
                        <a:off x="4912" y="2317"/>
                        <a:ext cx="8" cy="5"/>
                      </a:xfrm>
                      <a:custGeom>
                        <a:avLst/>
                        <a:gdLst>
                          <a:gd name="T0" fmla="*/ 0 w 50"/>
                          <a:gd name="T1" fmla="*/ 0 h 22"/>
                          <a:gd name="T2" fmla="*/ 0 w 50"/>
                          <a:gd name="T3" fmla="*/ 0 h 22"/>
                          <a:gd name="T4" fmla="*/ 0 w 50"/>
                          <a:gd name="T5" fmla="*/ 0 h 22"/>
                          <a:gd name="T6" fmla="*/ 0 w 50"/>
                          <a:gd name="T7" fmla="*/ 0 h 22"/>
                          <a:gd name="T8" fmla="*/ 0 w 50"/>
                          <a:gd name="T9" fmla="*/ 0 h 22"/>
                          <a:gd name="T10" fmla="*/ 0 w 50"/>
                          <a:gd name="T11" fmla="*/ 0 h 22"/>
                          <a:gd name="T12" fmla="*/ 0 w 50"/>
                          <a:gd name="T13" fmla="*/ 0 h 22"/>
                          <a:gd name="T14" fmla="*/ 0 w 5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 h="22">
                            <a:moveTo>
                              <a:pt x="50" y="0"/>
                            </a:moveTo>
                            <a:lnTo>
                              <a:pt x="48" y="11"/>
                            </a:lnTo>
                            <a:lnTo>
                              <a:pt x="39" y="21"/>
                            </a:lnTo>
                            <a:lnTo>
                              <a:pt x="19" y="22"/>
                            </a:lnTo>
                            <a:lnTo>
                              <a:pt x="6" y="7"/>
                            </a:lnTo>
                            <a:lnTo>
                              <a:pt x="0" y="7"/>
                            </a:lnTo>
                            <a:lnTo>
                              <a:pt x="4" y="0"/>
                            </a:lnTo>
                            <a:lnTo>
                              <a:pt x="5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74" name="Freeform 421"/>
                      <p:cNvSpPr>
                        <a:spLocks/>
                      </p:cNvSpPr>
                      <p:nvPr/>
                    </p:nvSpPr>
                    <p:spPr bwMode="auto">
                      <a:xfrm>
                        <a:off x="4910" y="2314"/>
                        <a:ext cx="12" cy="8"/>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w 70"/>
                          <a:gd name="T11" fmla="*/ 0 h 40"/>
                          <a:gd name="T12" fmla="*/ 0 w 70"/>
                          <a:gd name="T13" fmla="*/ 0 h 40"/>
                          <a:gd name="T14" fmla="*/ 0 w 70"/>
                          <a:gd name="T15" fmla="*/ 0 h 40"/>
                          <a:gd name="T16" fmla="*/ 0 w 70"/>
                          <a:gd name="T17" fmla="*/ 0 h 40"/>
                          <a:gd name="T18" fmla="*/ 0 w 70"/>
                          <a:gd name="T19" fmla="*/ 0 h 40"/>
                          <a:gd name="T20" fmla="*/ 0 w 70"/>
                          <a:gd name="T21" fmla="*/ 0 h 40"/>
                          <a:gd name="T22" fmla="*/ 0 w 70"/>
                          <a:gd name="T23" fmla="*/ 0 h 40"/>
                          <a:gd name="T24" fmla="*/ 0 w 70"/>
                          <a:gd name="T25" fmla="*/ 0 h 40"/>
                          <a:gd name="T26" fmla="*/ 0 w 70"/>
                          <a:gd name="T27" fmla="*/ 0 h 40"/>
                          <a:gd name="T28" fmla="*/ 0 w 70"/>
                          <a:gd name="T29" fmla="*/ 0 h 40"/>
                          <a:gd name="T30" fmla="*/ 0 w 70"/>
                          <a:gd name="T31" fmla="*/ 0 h 40"/>
                          <a:gd name="T32" fmla="*/ 0 w 70"/>
                          <a:gd name="T33" fmla="*/ 0 h 40"/>
                          <a:gd name="T34" fmla="*/ 0 w 70"/>
                          <a:gd name="T35" fmla="*/ 0 h 40"/>
                          <a:gd name="T36" fmla="*/ 0 w 70"/>
                          <a:gd name="T37" fmla="*/ 0 h 40"/>
                          <a:gd name="T38" fmla="*/ 0 w 70"/>
                          <a:gd name="T39" fmla="*/ 0 h 40"/>
                          <a:gd name="T40" fmla="*/ 0 w 70"/>
                          <a:gd name="T41" fmla="*/ 0 h 40"/>
                          <a:gd name="T42" fmla="*/ 0 w 70"/>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 h="40">
                            <a:moveTo>
                              <a:pt x="47" y="0"/>
                            </a:moveTo>
                            <a:lnTo>
                              <a:pt x="28" y="1"/>
                            </a:lnTo>
                            <a:lnTo>
                              <a:pt x="18" y="3"/>
                            </a:lnTo>
                            <a:lnTo>
                              <a:pt x="7" y="7"/>
                            </a:lnTo>
                            <a:lnTo>
                              <a:pt x="0" y="17"/>
                            </a:lnTo>
                            <a:lnTo>
                              <a:pt x="4" y="35"/>
                            </a:lnTo>
                            <a:lnTo>
                              <a:pt x="15" y="34"/>
                            </a:lnTo>
                            <a:lnTo>
                              <a:pt x="22" y="23"/>
                            </a:lnTo>
                            <a:lnTo>
                              <a:pt x="29" y="22"/>
                            </a:lnTo>
                            <a:lnTo>
                              <a:pt x="25" y="29"/>
                            </a:lnTo>
                            <a:lnTo>
                              <a:pt x="29" y="39"/>
                            </a:lnTo>
                            <a:lnTo>
                              <a:pt x="37" y="40"/>
                            </a:lnTo>
                            <a:lnTo>
                              <a:pt x="46" y="40"/>
                            </a:lnTo>
                            <a:lnTo>
                              <a:pt x="53" y="34"/>
                            </a:lnTo>
                            <a:lnTo>
                              <a:pt x="54" y="27"/>
                            </a:lnTo>
                            <a:lnTo>
                              <a:pt x="59" y="26"/>
                            </a:lnTo>
                            <a:lnTo>
                              <a:pt x="70" y="21"/>
                            </a:lnTo>
                            <a:lnTo>
                              <a:pt x="61" y="18"/>
                            </a:lnTo>
                            <a:lnTo>
                              <a:pt x="55" y="16"/>
                            </a:lnTo>
                            <a:lnTo>
                              <a:pt x="41" y="16"/>
                            </a:lnTo>
                            <a:lnTo>
                              <a:pt x="36" y="17"/>
                            </a:lnTo>
                            <a:lnTo>
                              <a:pt x="47"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75" name="Oval 422"/>
                      <p:cNvSpPr>
                        <a:spLocks noChangeArrowheads="1"/>
                      </p:cNvSpPr>
                      <p:nvPr/>
                    </p:nvSpPr>
                    <p:spPr bwMode="auto">
                      <a:xfrm>
                        <a:off x="4916" y="2317"/>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76" name="Oval 423"/>
                      <p:cNvSpPr>
                        <a:spLocks noChangeArrowheads="1"/>
                      </p:cNvSpPr>
                      <p:nvPr/>
                    </p:nvSpPr>
                    <p:spPr bwMode="auto">
                      <a:xfrm>
                        <a:off x="4918" y="2318"/>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91041" name="Group 424"/>
                <p:cNvGrpSpPr>
                  <a:grpSpLocks/>
                </p:cNvGrpSpPr>
                <p:nvPr/>
              </p:nvGrpSpPr>
              <p:grpSpPr bwMode="auto">
                <a:xfrm>
                  <a:off x="4981" y="2517"/>
                  <a:ext cx="120" cy="72"/>
                  <a:chOff x="4981" y="2517"/>
                  <a:chExt cx="120" cy="72"/>
                </a:xfrm>
              </p:grpSpPr>
              <p:sp>
                <p:nvSpPr>
                  <p:cNvPr id="91042" name="Freeform 425"/>
                  <p:cNvSpPr>
                    <a:spLocks/>
                  </p:cNvSpPr>
                  <p:nvPr/>
                </p:nvSpPr>
                <p:spPr bwMode="auto">
                  <a:xfrm>
                    <a:off x="5031" y="2517"/>
                    <a:ext cx="70" cy="60"/>
                  </a:xfrm>
                  <a:custGeom>
                    <a:avLst/>
                    <a:gdLst>
                      <a:gd name="T0" fmla="*/ 0 w 420"/>
                      <a:gd name="T1" fmla="*/ 0 h 299"/>
                      <a:gd name="T2" fmla="*/ 0 w 420"/>
                      <a:gd name="T3" fmla="*/ 0 h 299"/>
                      <a:gd name="T4" fmla="*/ 0 w 420"/>
                      <a:gd name="T5" fmla="*/ 0 h 299"/>
                      <a:gd name="T6" fmla="*/ 0 w 420"/>
                      <a:gd name="T7" fmla="*/ 0 h 299"/>
                      <a:gd name="T8" fmla="*/ 0 w 420"/>
                      <a:gd name="T9" fmla="*/ 0 h 299"/>
                      <a:gd name="T10" fmla="*/ 0 w 420"/>
                      <a:gd name="T11" fmla="*/ 0 h 299"/>
                      <a:gd name="T12" fmla="*/ 0 w 420"/>
                      <a:gd name="T13" fmla="*/ 0 h 299"/>
                      <a:gd name="T14" fmla="*/ 0 w 420"/>
                      <a:gd name="T15" fmla="*/ 0 h 299"/>
                      <a:gd name="T16" fmla="*/ 0 w 420"/>
                      <a:gd name="T17" fmla="*/ 0 h 299"/>
                      <a:gd name="T18" fmla="*/ 0 w 420"/>
                      <a:gd name="T19" fmla="*/ 0 h 299"/>
                      <a:gd name="T20" fmla="*/ 0 w 420"/>
                      <a:gd name="T21" fmla="*/ 0 h 299"/>
                      <a:gd name="T22" fmla="*/ 0 w 420"/>
                      <a:gd name="T23" fmla="*/ 0 h 299"/>
                      <a:gd name="T24" fmla="*/ 0 w 420"/>
                      <a:gd name="T25" fmla="*/ 0 h 299"/>
                      <a:gd name="T26" fmla="*/ 0 w 420"/>
                      <a:gd name="T27" fmla="*/ 0 h 299"/>
                      <a:gd name="T28" fmla="*/ 0 w 420"/>
                      <a:gd name="T29" fmla="*/ 0 h 299"/>
                      <a:gd name="T30" fmla="*/ 0 w 420"/>
                      <a:gd name="T31" fmla="*/ 0 h 2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0" h="299">
                        <a:moveTo>
                          <a:pt x="355" y="0"/>
                        </a:moveTo>
                        <a:lnTo>
                          <a:pt x="148" y="100"/>
                        </a:lnTo>
                        <a:lnTo>
                          <a:pt x="112" y="116"/>
                        </a:lnTo>
                        <a:lnTo>
                          <a:pt x="52" y="127"/>
                        </a:lnTo>
                        <a:lnTo>
                          <a:pt x="25" y="129"/>
                        </a:lnTo>
                        <a:lnTo>
                          <a:pt x="0" y="155"/>
                        </a:lnTo>
                        <a:lnTo>
                          <a:pt x="0" y="299"/>
                        </a:lnTo>
                        <a:lnTo>
                          <a:pt x="34" y="291"/>
                        </a:lnTo>
                        <a:lnTo>
                          <a:pt x="55" y="291"/>
                        </a:lnTo>
                        <a:lnTo>
                          <a:pt x="114" y="247"/>
                        </a:lnTo>
                        <a:lnTo>
                          <a:pt x="153" y="185"/>
                        </a:lnTo>
                        <a:lnTo>
                          <a:pt x="236" y="171"/>
                        </a:lnTo>
                        <a:lnTo>
                          <a:pt x="420" y="127"/>
                        </a:lnTo>
                        <a:lnTo>
                          <a:pt x="411" y="65"/>
                        </a:lnTo>
                        <a:lnTo>
                          <a:pt x="383" y="18"/>
                        </a:lnTo>
                        <a:lnTo>
                          <a:pt x="355" y="0"/>
                        </a:lnTo>
                        <a:close/>
                      </a:path>
                    </a:pathLst>
                  </a:custGeom>
                  <a:solidFill>
                    <a:srgbClr val="FF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43" name="Group 426"/>
                  <p:cNvGrpSpPr>
                    <a:grpSpLocks/>
                  </p:cNvGrpSpPr>
                  <p:nvPr/>
                </p:nvGrpSpPr>
                <p:grpSpPr bwMode="auto">
                  <a:xfrm>
                    <a:off x="4981" y="2534"/>
                    <a:ext cx="81" cy="55"/>
                    <a:chOff x="4981" y="2534"/>
                    <a:chExt cx="81" cy="55"/>
                  </a:xfrm>
                </p:grpSpPr>
                <p:grpSp>
                  <p:nvGrpSpPr>
                    <p:cNvPr id="91051" name="Group 427"/>
                    <p:cNvGrpSpPr>
                      <a:grpSpLocks/>
                    </p:cNvGrpSpPr>
                    <p:nvPr/>
                  </p:nvGrpSpPr>
                  <p:grpSpPr bwMode="auto">
                    <a:xfrm>
                      <a:off x="4981" y="2534"/>
                      <a:ext cx="81" cy="55"/>
                      <a:chOff x="4981" y="2534"/>
                      <a:chExt cx="81" cy="55"/>
                    </a:xfrm>
                  </p:grpSpPr>
                  <p:sp>
                    <p:nvSpPr>
                      <p:cNvPr id="91056" name="Freeform 428"/>
                      <p:cNvSpPr>
                        <a:spLocks/>
                      </p:cNvSpPr>
                      <p:nvPr/>
                    </p:nvSpPr>
                    <p:spPr bwMode="auto">
                      <a:xfrm>
                        <a:off x="4995" y="2534"/>
                        <a:ext cx="67" cy="55"/>
                      </a:xfrm>
                      <a:custGeom>
                        <a:avLst/>
                        <a:gdLst>
                          <a:gd name="T0" fmla="*/ 0 w 403"/>
                          <a:gd name="T1" fmla="*/ 0 h 277"/>
                          <a:gd name="T2" fmla="*/ 0 w 403"/>
                          <a:gd name="T3" fmla="*/ 0 h 277"/>
                          <a:gd name="T4" fmla="*/ 0 w 403"/>
                          <a:gd name="T5" fmla="*/ 0 h 277"/>
                          <a:gd name="T6" fmla="*/ 0 w 403"/>
                          <a:gd name="T7" fmla="*/ 0 h 277"/>
                          <a:gd name="T8" fmla="*/ 0 w 403"/>
                          <a:gd name="T9" fmla="*/ 0 h 277"/>
                          <a:gd name="T10" fmla="*/ 0 w 403"/>
                          <a:gd name="T11" fmla="*/ 0 h 277"/>
                          <a:gd name="T12" fmla="*/ 0 w 403"/>
                          <a:gd name="T13" fmla="*/ 0 h 277"/>
                          <a:gd name="T14" fmla="*/ 0 w 403"/>
                          <a:gd name="T15" fmla="*/ 0 h 277"/>
                          <a:gd name="T16" fmla="*/ 0 w 403"/>
                          <a:gd name="T17" fmla="*/ 0 h 277"/>
                          <a:gd name="T18" fmla="*/ 0 w 403"/>
                          <a:gd name="T19" fmla="*/ 0 h 277"/>
                          <a:gd name="T20" fmla="*/ 0 w 403"/>
                          <a:gd name="T21" fmla="*/ 0 h 277"/>
                          <a:gd name="T22" fmla="*/ 0 w 403"/>
                          <a:gd name="T23" fmla="*/ 0 h 277"/>
                          <a:gd name="T24" fmla="*/ 0 w 403"/>
                          <a:gd name="T25" fmla="*/ 0 h 277"/>
                          <a:gd name="T26" fmla="*/ 0 w 403"/>
                          <a:gd name="T27" fmla="*/ 0 h 277"/>
                          <a:gd name="T28" fmla="*/ 0 w 403"/>
                          <a:gd name="T29" fmla="*/ 0 h 277"/>
                          <a:gd name="T30" fmla="*/ 0 w 403"/>
                          <a:gd name="T31" fmla="*/ 0 h 277"/>
                          <a:gd name="T32" fmla="*/ 0 w 403"/>
                          <a:gd name="T33" fmla="*/ 0 h 277"/>
                          <a:gd name="T34" fmla="*/ 0 w 403"/>
                          <a:gd name="T35" fmla="*/ 0 h 277"/>
                          <a:gd name="T36" fmla="*/ 0 w 403"/>
                          <a:gd name="T37" fmla="*/ 0 h 277"/>
                          <a:gd name="T38" fmla="*/ 0 w 403"/>
                          <a:gd name="T39" fmla="*/ 0 h 277"/>
                          <a:gd name="T40" fmla="*/ 0 w 403"/>
                          <a:gd name="T41" fmla="*/ 0 h 277"/>
                          <a:gd name="T42" fmla="*/ 0 w 403"/>
                          <a:gd name="T43" fmla="*/ 0 h 277"/>
                          <a:gd name="T44" fmla="*/ 0 w 403"/>
                          <a:gd name="T45" fmla="*/ 0 h 277"/>
                          <a:gd name="T46" fmla="*/ 0 w 403"/>
                          <a:gd name="T47" fmla="*/ 0 h 277"/>
                          <a:gd name="T48" fmla="*/ 0 w 403"/>
                          <a:gd name="T49" fmla="*/ 0 h 277"/>
                          <a:gd name="T50" fmla="*/ 0 w 403"/>
                          <a:gd name="T51" fmla="*/ 0 h 277"/>
                          <a:gd name="T52" fmla="*/ 0 w 403"/>
                          <a:gd name="T53" fmla="*/ 0 h 277"/>
                          <a:gd name="T54" fmla="*/ 0 w 403"/>
                          <a:gd name="T55" fmla="*/ 0 h 277"/>
                          <a:gd name="T56" fmla="*/ 0 w 403"/>
                          <a:gd name="T57" fmla="*/ 0 h 277"/>
                          <a:gd name="T58" fmla="*/ 0 w 403"/>
                          <a:gd name="T59" fmla="*/ 0 h 277"/>
                          <a:gd name="T60" fmla="*/ 0 w 403"/>
                          <a:gd name="T61" fmla="*/ 0 h 277"/>
                          <a:gd name="T62" fmla="*/ 0 w 403"/>
                          <a:gd name="T63" fmla="*/ 0 h 277"/>
                          <a:gd name="T64" fmla="*/ 0 w 403"/>
                          <a:gd name="T65" fmla="*/ 0 h 277"/>
                          <a:gd name="T66" fmla="*/ 0 w 403"/>
                          <a:gd name="T67" fmla="*/ 0 h 277"/>
                          <a:gd name="T68" fmla="*/ 0 w 403"/>
                          <a:gd name="T69" fmla="*/ 0 h 277"/>
                          <a:gd name="T70" fmla="*/ 0 w 403"/>
                          <a:gd name="T71" fmla="*/ 0 h 277"/>
                          <a:gd name="T72" fmla="*/ 0 w 403"/>
                          <a:gd name="T73" fmla="*/ 0 h 2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3" h="277">
                            <a:moveTo>
                              <a:pt x="25" y="63"/>
                            </a:moveTo>
                            <a:lnTo>
                              <a:pt x="96" y="63"/>
                            </a:lnTo>
                            <a:lnTo>
                              <a:pt x="221" y="0"/>
                            </a:lnTo>
                            <a:lnTo>
                              <a:pt x="250" y="7"/>
                            </a:lnTo>
                            <a:lnTo>
                              <a:pt x="297" y="39"/>
                            </a:lnTo>
                            <a:lnTo>
                              <a:pt x="341" y="82"/>
                            </a:lnTo>
                            <a:lnTo>
                              <a:pt x="385" y="129"/>
                            </a:lnTo>
                            <a:lnTo>
                              <a:pt x="403" y="166"/>
                            </a:lnTo>
                            <a:lnTo>
                              <a:pt x="399" y="181"/>
                            </a:lnTo>
                            <a:lnTo>
                              <a:pt x="387" y="190"/>
                            </a:lnTo>
                            <a:lnTo>
                              <a:pt x="371" y="186"/>
                            </a:lnTo>
                            <a:lnTo>
                              <a:pt x="353" y="175"/>
                            </a:lnTo>
                            <a:lnTo>
                              <a:pt x="378" y="205"/>
                            </a:lnTo>
                            <a:lnTo>
                              <a:pt x="374" y="228"/>
                            </a:lnTo>
                            <a:lnTo>
                              <a:pt x="356" y="238"/>
                            </a:lnTo>
                            <a:lnTo>
                              <a:pt x="330" y="232"/>
                            </a:lnTo>
                            <a:lnTo>
                              <a:pt x="309" y="220"/>
                            </a:lnTo>
                            <a:lnTo>
                              <a:pt x="291" y="210"/>
                            </a:lnTo>
                            <a:lnTo>
                              <a:pt x="309" y="234"/>
                            </a:lnTo>
                            <a:lnTo>
                              <a:pt x="310" y="254"/>
                            </a:lnTo>
                            <a:lnTo>
                              <a:pt x="298" y="265"/>
                            </a:lnTo>
                            <a:lnTo>
                              <a:pt x="282" y="268"/>
                            </a:lnTo>
                            <a:lnTo>
                              <a:pt x="269" y="262"/>
                            </a:lnTo>
                            <a:lnTo>
                              <a:pt x="257" y="253"/>
                            </a:lnTo>
                            <a:lnTo>
                              <a:pt x="254" y="268"/>
                            </a:lnTo>
                            <a:lnTo>
                              <a:pt x="240" y="277"/>
                            </a:lnTo>
                            <a:lnTo>
                              <a:pt x="221" y="275"/>
                            </a:lnTo>
                            <a:lnTo>
                              <a:pt x="203" y="264"/>
                            </a:lnTo>
                            <a:lnTo>
                              <a:pt x="190" y="258"/>
                            </a:lnTo>
                            <a:lnTo>
                              <a:pt x="168" y="258"/>
                            </a:lnTo>
                            <a:lnTo>
                              <a:pt x="146" y="253"/>
                            </a:lnTo>
                            <a:lnTo>
                              <a:pt x="113" y="246"/>
                            </a:lnTo>
                            <a:lnTo>
                              <a:pt x="79" y="236"/>
                            </a:lnTo>
                            <a:lnTo>
                              <a:pt x="60" y="232"/>
                            </a:lnTo>
                            <a:lnTo>
                              <a:pt x="29" y="228"/>
                            </a:lnTo>
                            <a:lnTo>
                              <a:pt x="0" y="225"/>
                            </a:lnTo>
                            <a:lnTo>
                              <a:pt x="25" y="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1057" name="Group 429"/>
                      <p:cNvGrpSpPr>
                        <a:grpSpLocks/>
                      </p:cNvGrpSpPr>
                      <p:nvPr/>
                    </p:nvGrpSpPr>
                    <p:grpSpPr bwMode="auto">
                      <a:xfrm>
                        <a:off x="4981" y="2544"/>
                        <a:ext cx="21" cy="44"/>
                        <a:chOff x="4981" y="2544"/>
                        <a:chExt cx="21" cy="44"/>
                      </a:xfrm>
                    </p:grpSpPr>
                    <p:sp>
                      <p:nvSpPr>
                        <p:cNvPr id="91058" name="Freeform 430"/>
                        <p:cNvSpPr>
                          <a:spLocks/>
                        </p:cNvSpPr>
                        <p:nvPr/>
                      </p:nvSpPr>
                      <p:spPr bwMode="auto">
                        <a:xfrm>
                          <a:off x="4983" y="2545"/>
                          <a:ext cx="19" cy="40"/>
                        </a:xfrm>
                        <a:custGeom>
                          <a:avLst/>
                          <a:gdLst>
                            <a:gd name="T0" fmla="*/ 0 w 113"/>
                            <a:gd name="T1" fmla="*/ 0 h 203"/>
                            <a:gd name="T2" fmla="*/ 0 w 113"/>
                            <a:gd name="T3" fmla="*/ 0 h 203"/>
                            <a:gd name="T4" fmla="*/ 0 w 113"/>
                            <a:gd name="T5" fmla="*/ 0 h 203"/>
                            <a:gd name="T6" fmla="*/ 0 w 113"/>
                            <a:gd name="T7" fmla="*/ 0 h 203"/>
                            <a:gd name="T8" fmla="*/ 0 w 113"/>
                            <a:gd name="T9" fmla="*/ 0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03">
                              <a:moveTo>
                                <a:pt x="33" y="0"/>
                              </a:moveTo>
                              <a:lnTo>
                                <a:pt x="113" y="10"/>
                              </a:lnTo>
                              <a:lnTo>
                                <a:pt x="98" y="176"/>
                              </a:lnTo>
                              <a:lnTo>
                                <a:pt x="0" y="203"/>
                              </a:lnTo>
                              <a:lnTo>
                                <a:pt x="3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59" name="Freeform 431"/>
                        <p:cNvSpPr>
                          <a:spLocks/>
                        </p:cNvSpPr>
                        <p:nvPr/>
                      </p:nvSpPr>
                      <p:spPr bwMode="auto">
                        <a:xfrm>
                          <a:off x="4981" y="2544"/>
                          <a:ext cx="20" cy="44"/>
                        </a:xfrm>
                        <a:custGeom>
                          <a:avLst/>
                          <a:gdLst>
                            <a:gd name="T0" fmla="*/ 0 w 123"/>
                            <a:gd name="T1" fmla="*/ 0 h 221"/>
                            <a:gd name="T2" fmla="*/ 0 w 123"/>
                            <a:gd name="T3" fmla="*/ 0 h 221"/>
                            <a:gd name="T4" fmla="*/ 0 w 123"/>
                            <a:gd name="T5" fmla="*/ 0 h 221"/>
                            <a:gd name="T6" fmla="*/ 0 w 123"/>
                            <a:gd name="T7" fmla="*/ 0 h 221"/>
                            <a:gd name="T8" fmla="*/ 0 w 123"/>
                            <a:gd name="T9" fmla="*/ 0 h 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 h="221">
                              <a:moveTo>
                                <a:pt x="43" y="0"/>
                              </a:moveTo>
                              <a:lnTo>
                                <a:pt x="123" y="9"/>
                              </a:lnTo>
                              <a:lnTo>
                                <a:pt x="103" y="221"/>
                              </a:lnTo>
                              <a:lnTo>
                                <a:pt x="0" y="212"/>
                              </a:lnTo>
                              <a:lnTo>
                                <a:pt x="4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1052" name="Group 432"/>
                    <p:cNvGrpSpPr>
                      <a:grpSpLocks/>
                    </p:cNvGrpSpPr>
                    <p:nvPr/>
                  </p:nvGrpSpPr>
                  <p:grpSpPr bwMode="auto">
                    <a:xfrm>
                      <a:off x="5029" y="2558"/>
                      <a:ext cx="25" cy="26"/>
                      <a:chOff x="5029" y="2558"/>
                      <a:chExt cx="25" cy="26"/>
                    </a:xfrm>
                  </p:grpSpPr>
                  <p:sp>
                    <p:nvSpPr>
                      <p:cNvPr id="91053" name="Freeform 433"/>
                      <p:cNvSpPr>
                        <a:spLocks/>
                      </p:cNvSpPr>
                      <p:nvPr/>
                    </p:nvSpPr>
                    <p:spPr bwMode="auto">
                      <a:xfrm>
                        <a:off x="5045" y="2558"/>
                        <a:ext cx="9" cy="10"/>
                      </a:xfrm>
                      <a:custGeom>
                        <a:avLst/>
                        <a:gdLst>
                          <a:gd name="T0" fmla="*/ 0 w 52"/>
                          <a:gd name="T1" fmla="*/ 0 h 54"/>
                          <a:gd name="T2" fmla="*/ 0 w 52"/>
                          <a:gd name="T3" fmla="*/ 0 h 54"/>
                          <a:gd name="T4" fmla="*/ 0 w 52"/>
                          <a:gd name="T5" fmla="*/ 0 h 54"/>
                          <a:gd name="T6" fmla="*/ 0 w 52"/>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4">
                            <a:moveTo>
                              <a:pt x="52" y="54"/>
                            </a:moveTo>
                            <a:lnTo>
                              <a:pt x="0" y="0"/>
                            </a:lnTo>
                            <a:lnTo>
                              <a:pt x="41" y="54"/>
                            </a:lnTo>
                            <a:lnTo>
                              <a:pt x="52" y="54"/>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54" name="Freeform 434"/>
                      <p:cNvSpPr>
                        <a:spLocks/>
                      </p:cNvSpPr>
                      <p:nvPr/>
                    </p:nvSpPr>
                    <p:spPr bwMode="auto">
                      <a:xfrm>
                        <a:off x="5034" y="2565"/>
                        <a:ext cx="12" cy="12"/>
                      </a:xfrm>
                      <a:custGeom>
                        <a:avLst/>
                        <a:gdLst>
                          <a:gd name="T0" fmla="*/ 0 w 69"/>
                          <a:gd name="T1" fmla="*/ 0 h 58"/>
                          <a:gd name="T2" fmla="*/ 0 w 69"/>
                          <a:gd name="T3" fmla="*/ 0 h 58"/>
                          <a:gd name="T4" fmla="*/ 0 w 69"/>
                          <a:gd name="T5" fmla="*/ 0 h 58"/>
                          <a:gd name="T6" fmla="*/ 0 w 69"/>
                          <a:gd name="T7" fmla="*/ 0 h 58"/>
                          <a:gd name="T8" fmla="*/ 0 w 69"/>
                          <a:gd name="T9" fmla="*/ 0 h 58"/>
                          <a:gd name="T10" fmla="*/ 0 w 69"/>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58">
                            <a:moveTo>
                              <a:pt x="0" y="0"/>
                            </a:moveTo>
                            <a:lnTo>
                              <a:pt x="39" y="32"/>
                            </a:lnTo>
                            <a:lnTo>
                              <a:pt x="69" y="54"/>
                            </a:lnTo>
                            <a:lnTo>
                              <a:pt x="58" y="58"/>
                            </a:lnTo>
                            <a:lnTo>
                              <a:pt x="30" y="34"/>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55" name="Freeform 435"/>
                      <p:cNvSpPr>
                        <a:spLocks/>
                      </p:cNvSpPr>
                      <p:nvPr/>
                    </p:nvSpPr>
                    <p:spPr bwMode="auto">
                      <a:xfrm>
                        <a:off x="5029" y="2578"/>
                        <a:ext cx="8" cy="6"/>
                      </a:xfrm>
                      <a:custGeom>
                        <a:avLst/>
                        <a:gdLst>
                          <a:gd name="T0" fmla="*/ 0 w 48"/>
                          <a:gd name="T1" fmla="*/ 0 h 29"/>
                          <a:gd name="T2" fmla="*/ 0 w 48"/>
                          <a:gd name="T3" fmla="*/ 0 h 29"/>
                          <a:gd name="T4" fmla="*/ 0 w 48"/>
                          <a:gd name="T5" fmla="*/ 0 h 29"/>
                          <a:gd name="T6" fmla="*/ 0 w 48"/>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29">
                            <a:moveTo>
                              <a:pt x="48" y="29"/>
                            </a:moveTo>
                            <a:lnTo>
                              <a:pt x="0" y="2"/>
                            </a:lnTo>
                            <a:lnTo>
                              <a:pt x="11" y="0"/>
                            </a:lnTo>
                            <a:lnTo>
                              <a:pt x="48" y="29"/>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1044" name="Group 436"/>
                  <p:cNvGrpSpPr>
                    <a:grpSpLocks/>
                  </p:cNvGrpSpPr>
                  <p:nvPr/>
                </p:nvGrpSpPr>
                <p:grpSpPr bwMode="auto">
                  <a:xfrm>
                    <a:off x="5016" y="2519"/>
                    <a:ext cx="48" cy="49"/>
                    <a:chOff x="5016" y="2519"/>
                    <a:chExt cx="48" cy="49"/>
                  </a:xfrm>
                </p:grpSpPr>
                <p:grpSp>
                  <p:nvGrpSpPr>
                    <p:cNvPr id="91045" name="Group 437"/>
                    <p:cNvGrpSpPr>
                      <a:grpSpLocks/>
                    </p:cNvGrpSpPr>
                    <p:nvPr/>
                  </p:nvGrpSpPr>
                  <p:grpSpPr bwMode="auto">
                    <a:xfrm>
                      <a:off x="5016" y="2519"/>
                      <a:ext cx="48" cy="49"/>
                      <a:chOff x="5016" y="2519"/>
                      <a:chExt cx="48" cy="49"/>
                    </a:xfrm>
                  </p:grpSpPr>
                  <p:sp>
                    <p:nvSpPr>
                      <p:cNvPr id="91049" name="Freeform 438"/>
                      <p:cNvSpPr>
                        <a:spLocks/>
                      </p:cNvSpPr>
                      <p:nvPr/>
                    </p:nvSpPr>
                    <p:spPr bwMode="auto">
                      <a:xfrm>
                        <a:off x="5016" y="2519"/>
                        <a:ext cx="44" cy="49"/>
                      </a:xfrm>
                      <a:custGeom>
                        <a:avLst/>
                        <a:gdLst>
                          <a:gd name="T0" fmla="*/ 0 w 262"/>
                          <a:gd name="T1" fmla="*/ 0 h 244"/>
                          <a:gd name="T2" fmla="*/ 0 w 262"/>
                          <a:gd name="T3" fmla="*/ 0 h 244"/>
                          <a:gd name="T4" fmla="*/ 0 w 262"/>
                          <a:gd name="T5" fmla="*/ 0 h 244"/>
                          <a:gd name="T6" fmla="*/ 0 w 262"/>
                          <a:gd name="T7" fmla="*/ 0 h 244"/>
                          <a:gd name="T8" fmla="*/ 0 w 262"/>
                          <a:gd name="T9" fmla="*/ 0 h 244"/>
                          <a:gd name="T10" fmla="*/ 0 w 262"/>
                          <a:gd name="T11" fmla="*/ 0 h 244"/>
                          <a:gd name="T12" fmla="*/ 0 w 262"/>
                          <a:gd name="T13" fmla="*/ 0 h 244"/>
                          <a:gd name="T14" fmla="*/ 0 w 262"/>
                          <a:gd name="T15" fmla="*/ 0 h 244"/>
                          <a:gd name="T16" fmla="*/ 0 w 262"/>
                          <a:gd name="T17" fmla="*/ 0 h 244"/>
                          <a:gd name="T18" fmla="*/ 0 w 262"/>
                          <a:gd name="T19" fmla="*/ 0 h 244"/>
                          <a:gd name="T20" fmla="*/ 0 w 262"/>
                          <a:gd name="T21" fmla="*/ 0 h 244"/>
                          <a:gd name="T22" fmla="*/ 0 w 262"/>
                          <a:gd name="T23" fmla="*/ 0 h 244"/>
                          <a:gd name="T24" fmla="*/ 0 w 262"/>
                          <a:gd name="T25" fmla="*/ 0 h 244"/>
                          <a:gd name="T26" fmla="*/ 0 w 262"/>
                          <a:gd name="T27" fmla="*/ 0 h 244"/>
                          <a:gd name="T28" fmla="*/ 0 w 262"/>
                          <a:gd name="T29" fmla="*/ 0 h 244"/>
                          <a:gd name="T30" fmla="*/ 0 w 262"/>
                          <a:gd name="T31" fmla="*/ 0 h 244"/>
                          <a:gd name="T32" fmla="*/ 0 w 262"/>
                          <a:gd name="T33" fmla="*/ 0 h 244"/>
                          <a:gd name="T34" fmla="*/ 0 w 262"/>
                          <a:gd name="T35" fmla="*/ 0 h 244"/>
                          <a:gd name="T36" fmla="*/ 0 w 262"/>
                          <a:gd name="T37" fmla="*/ 0 h 244"/>
                          <a:gd name="T38" fmla="*/ 0 w 262"/>
                          <a:gd name="T39" fmla="*/ 0 h 244"/>
                          <a:gd name="T40" fmla="*/ 0 w 262"/>
                          <a:gd name="T41" fmla="*/ 0 h 244"/>
                          <a:gd name="T42" fmla="*/ 0 w 262"/>
                          <a:gd name="T43" fmla="*/ 0 h 244"/>
                          <a:gd name="T44" fmla="*/ 0 w 262"/>
                          <a:gd name="T45" fmla="*/ 0 h 244"/>
                          <a:gd name="T46" fmla="*/ 0 w 262"/>
                          <a:gd name="T47" fmla="*/ 0 h 244"/>
                          <a:gd name="T48" fmla="*/ 0 w 262"/>
                          <a:gd name="T49" fmla="*/ 0 h 244"/>
                          <a:gd name="T50" fmla="*/ 0 w 262"/>
                          <a:gd name="T51" fmla="*/ 0 h 244"/>
                          <a:gd name="T52" fmla="*/ 0 w 262"/>
                          <a:gd name="T53" fmla="*/ 0 h 244"/>
                          <a:gd name="T54" fmla="*/ 0 w 262"/>
                          <a:gd name="T55" fmla="*/ 0 h 244"/>
                          <a:gd name="T56" fmla="*/ 0 w 262"/>
                          <a:gd name="T57" fmla="*/ 0 h 244"/>
                          <a:gd name="T58" fmla="*/ 0 w 262"/>
                          <a:gd name="T59" fmla="*/ 0 h 244"/>
                          <a:gd name="T60" fmla="*/ 0 w 262"/>
                          <a:gd name="T61" fmla="*/ 0 h 244"/>
                          <a:gd name="T62" fmla="*/ 0 w 262"/>
                          <a:gd name="T63" fmla="*/ 0 h 244"/>
                          <a:gd name="T64" fmla="*/ 0 w 262"/>
                          <a:gd name="T65" fmla="*/ 0 h 244"/>
                          <a:gd name="T66" fmla="*/ 0 w 262"/>
                          <a:gd name="T67" fmla="*/ 0 h 244"/>
                          <a:gd name="T68" fmla="*/ 0 w 262"/>
                          <a:gd name="T69" fmla="*/ 0 h 244"/>
                          <a:gd name="T70" fmla="*/ 0 w 262"/>
                          <a:gd name="T71" fmla="*/ 0 h 244"/>
                          <a:gd name="T72" fmla="*/ 0 w 262"/>
                          <a:gd name="T73" fmla="*/ 0 h 244"/>
                          <a:gd name="T74" fmla="*/ 0 w 262"/>
                          <a:gd name="T75" fmla="*/ 0 h 244"/>
                          <a:gd name="T76" fmla="*/ 0 w 262"/>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2" h="244">
                            <a:moveTo>
                              <a:pt x="91" y="33"/>
                            </a:moveTo>
                            <a:lnTo>
                              <a:pt x="104" y="15"/>
                            </a:lnTo>
                            <a:lnTo>
                              <a:pt x="110" y="10"/>
                            </a:lnTo>
                            <a:lnTo>
                              <a:pt x="118" y="11"/>
                            </a:lnTo>
                            <a:lnTo>
                              <a:pt x="127" y="15"/>
                            </a:lnTo>
                            <a:lnTo>
                              <a:pt x="137" y="17"/>
                            </a:lnTo>
                            <a:lnTo>
                              <a:pt x="159" y="3"/>
                            </a:lnTo>
                            <a:lnTo>
                              <a:pt x="165" y="0"/>
                            </a:lnTo>
                            <a:lnTo>
                              <a:pt x="174" y="1"/>
                            </a:lnTo>
                            <a:lnTo>
                              <a:pt x="179" y="5"/>
                            </a:lnTo>
                            <a:lnTo>
                              <a:pt x="186" y="12"/>
                            </a:lnTo>
                            <a:lnTo>
                              <a:pt x="192" y="24"/>
                            </a:lnTo>
                            <a:lnTo>
                              <a:pt x="201" y="27"/>
                            </a:lnTo>
                            <a:lnTo>
                              <a:pt x="210" y="30"/>
                            </a:lnTo>
                            <a:lnTo>
                              <a:pt x="222" y="32"/>
                            </a:lnTo>
                            <a:lnTo>
                              <a:pt x="229" y="36"/>
                            </a:lnTo>
                            <a:lnTo>
                              <a:pt x="237" y="59"/>
                            </a:lnTo>
                            <a:lnTo>
                              <a:pt x="246" y="83"/>
                            </a:lnTo>
                            <a:lnTo>
                              <a:pt x="262" y="113"/>
                            </a:lnTo>
                            <a:lnTo>
                              <a:pt x="258" y="157"/>
                            </a:lnTo>
                            <a:lnTo>
                              <a:pt x="258" y="173"/>
                            </a:lnTo>
                            <a:lnTo>
                              <a:pt x="245" y="176"/>
                            </a:lnTo>
                            <a:lnTo>
                              <a:pt x="235" y="171"/>
                            </a:lnTo>
                            <a:lnTo>
                              <a:pt x="227" y="161"/>
                            </a:lnTo>
                            <a:lnTo>
                              <a:pt x="223" y="151"/>
                            </a:lnTo>
                            <a:lnTo>
                              <a:pt x="221" y="141"/>
                            </a:lnTo>
                            <a:lnTo>
                              <a:pt x="219" y="126"/>
                            </a:lnTo>
                            <a:lnTo>
                              <a:pt x="204" y="100"/>
                            </a:lnTo>
                            <a:lnTo>
                              <a:pt x="201" y="92"/>
                            </a:lnTo>
                            <a:lnTo>
                              <a:pt x="195" y="73"/>
                            </a:lnTo>
                            <a:lnTo>
                              <a:pt x="186" y="113"/>
                            </a:lnTo>
                            <a:lnTo>
                              <a:pt x="188" y="153"/>
                            </a:lnTo>
                            <a:lnTo>
                              <a:pt x="188" y="213"/>
                            </a:lnTo>
                            <a:lnTo>
                              <a:pt x="189" y="228"/>
                            </a:lnTo>
                            <a:lnTo>
                              <a:pt x="182" y="240"/>
                            </a:lnTo>
                            <a:lnTo>
                              <a:pt x="170" y="244"/>
                            </a:lnTo>
                            <a:lnTo>
                              <a:pt x="159" y="242"/>
                            </a:lnTo>
                            <a:lnTo>
                              <a:pt x="152" y="236"/>
                            </a:lnTo>
                            <a:lnTo>
                              <a:pt x="146" y="224"/>
                            </a:lnTo>
                            <a:lnTo>
                              <a:pt x="141" y="205"/>
                            </a:lnTo>
                            <a:lnTo>
                              <a:pt x="141" y="145"/>
                            </a:lnTo>
                            <a:lnTo>
                              <a:pt x="137" y="105"/>
                            </a:lnTo>
                            <a:lnTo>
                              <a:pt x="139" y="68"/>
                            </a:lnTo>
                            <a:lnTo>
                              <a:pt x="128" y="90"/>
                            </a:lnTo>
                            <a:lnTo>
                              <a:pt x="118" y="108"/>
                            </a:lnTo>
                            <a:lnTo>
                              <a:pt x="113" y="123"/>
                            </a:lnTo>
                            <a:lnTo>
                              <a:pt x="115" y="141"/>
                            </a:lnTo>
                            <a:lnTo>
                              <a:pt x="117" y="167"/>
                            </a:lnTo>
                            <a:lnTo>
                              <a:pt x="121" y="202"/>
                            </a:lnTo>
                            <a:lnTo>
                              <a:pt x="121" y="212"/>
                            </a:lnTo>
                            <a:lnTo>
                              <a:pt x="117" y="220"/>
                            </a:lnTo>
                            <a:lnTo>
                              <a:pt x="109" y="229"/>
                            </a:lnTo>
                            <a:lnTo>
                              <a:pt x="98" y="234"/>
                            </a:lnTo>
                            <a:lnTo>
                              <a:pt x="87" y="231"/>
                            </a:lnTo>
                            <a:lnTo>
                              <a:pt x="81" y="220"/>
                            </a:lnTo>
                            <a:lnTo>
                              <a:pt x="74" y="199"/>
                            </a:lnTo>
                            <a:lnTo>
                              <a:pt x="69" y="126"/>
                            </a:lnTo>
                            <a:lnTo>
                              <a:pt x="74" y="98"/>
                            </a:lnTo>
                            <a:lnTo>
                              <a:pt x="63" y="106"/>
                            </a:lnTo>
                            <a:lnTo>
                              <a:pt x="57" y="115"/>
                            </a:lnTo>
                            <a:lnTo>
                              <a:pt x="51" y="131"/>
                            </a:lnTo>
                            <a:lnTo>
                              <a:pt x="48" y="145"/>
                            </a:lnTo>
                            <a:lnTo>
                              <a:pt x="44" y="163"/>
                            </a:lnTo>
                            <a:lnTo>
                              <a:pt x="41" y="188"/>
                            </a:lnTo>
                            <a:lnTo>
                              <a:pt x="37" y="197"/>
                            </a:lnTo>
                            <a:lnTo>
                              <a:pt x="29" y="202"/>
                            </a:lnTo>
                            <a:lnTo>
                              <a:pt x="17" y="203"/>
                            </a:lnTo>
                            <a:lnTo>
                              <a:pt x="6" y="199"/>
                            </a:lnTo>
                            <a:lnTo>
                              <a:pt x="0" y="192"/>
                            </a:lnTo>
                            <a:lnTo>
                              <a:pt x="1" y="160"/>
                            </a:lnTo>
                            <a:lnTo>
                              <a:pt x="8" y="127"/>
                            </a:lnTo>
                            <a:lnTo>
                              <a:pt x="14" y="103"/>
                            </a:lnTo>
                            <a:lnTo>
                              <a:pt x="30" y="67"/>
                            </a:lnTo>
                            <a:lnTo>
                              <a:pt x="55" y="25"/>
                            </a:lnTo>
                            <a:lnTo>
                              <a:pt x="62" y="24"/>
                            </a:lnTo>
                            <a:lnTo>
                              <a:pt x="70" y="24"/>
                            </a:lnTo>
                            <a:lnTo>
                              <a:pt x="80" y="27"/>
                            </a:lnTo>
                            <a:lnTo>
                              <a:pt x="91" y="33"/>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50" name="Freeform 439"/>
                      <p:cNvSpPr>
                        <a:spLocks/>
                      </p:cNvSpPr>
                      <p:nvPr/>
                    </p:nvSpPr>
                    <p:spPr bwMode="auto">
                      <a:xfrm>
                        <a:off x="5054" y="2525"/>
                        <a:ext cx="10" cy="14"/>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9"/>
                            </a:moveTo>
                            <a:lnTo>
                              <a:pt x="5" y="20"/>
                            </a:lnTo>
                            <a:lnTo>
                              <a:pt x="15" y="5"/>
                            </a:lnTo>
                            <a:lnTo>
                              <a:pt x="25" y="0"/>
                            </a:lnTo>
                            <a:lnTo>
                              <a:pt x="38" y="2"/>
                            </a:lnTo>
                            <a:lnTo>
                              <a:pt x="47" y="6"/>
                            </a:lnTo>
                            <a:lnTo>
                              <a:pt x="59" y="15"/>
                            </a:lnTo>
                            <a:lnTo>
                              <a:pt x="61" y="24"/>
                            </a:lnTo>
                            <a:lnTo>
                              <a:pt x="61" y="37"/>
                            </a:lnTo>
                            <a:lnTo>
                              <a:pt x="59" y="46"/>
                            </a:lnTo>
                            <a:lnTo>
                              <a:pt x="55" y="56"/>
                            </a:lnTo>
                            <a:lnTo>
                              <a:pt x="42" y="62"/>
                            </a:lnTo>
                            <a:lnTo>
                              <a:pt x="18" y="73"/>
                            </a:lnTo>
                            <a:lnTo>
                              <a:pt x="0" y="2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1046" name="Group 440"/>
                    <p:cNvGrpSpPr>
                      <a:grpSpLocks/>
                    </p:cNvGrpSpPr>
                    <p:nvPr/>
                  </p:nvGrpSpPr>
                  <p:grpSpPr bwMode="auto">
                    <a:xfrm>
                      <a:off x="5016" y="2519"/>
                      <a:ext cx="48" cy="48"/>
                      <a:chOff x="5016" y="2519"/>
                      <a:chExt cx="48" cy="48"/>
                    </a:xfrm>
                  </p:grpSpPr>
                  <p:sp>
                    <p:nvSpPr>
                      <p:cNvPr id="91047" name="Freeform 441"/>
                      <p:cNvSpPr>
                        <a:spLocks/>
                      </p:cNvSpPr>
                      <p:nvPr/>
                    </p:nvSpPr>
                    <p:spPr bwMode="auto">
                      <a:xfrm>
                        <a:off x="5016" y="2519"/>
                        <a:ext cx="43" cy="48"/>
                      </a:xfrm>
                      <a:custGeom>
                        <a:avLst/>
                        <a:gdLst>
                          <a:gd name="T0" fmla="*/ 0 w 261"/>
                          <a:gd name="T1" fmla="*/ 0 h 244"/>
                          <a:gd name="T2" fmla="*/ 0 w 261"/>
                          <a:gd name="T3" fmla="*/ 0 h 244"/>
                          <a:gd name="T4" fmla="*/ 0 w 261"/>
                          <a:gd name="T5" fmla="*/ 0 h 244"/>
                          <a:gd name="T6" fmla="*/ 0 w 261"/>
                          <a:gd name="T7" fmla="*/ 0 h 244"/>
                          <a:gd name="T8" fmla="*/ 0 w 261"/>
                          <a:gd name="T9" fmla="*/ 0 h 244"/>
                          <a:gd name="T10" fmla="*/ 0 w 261"/>
                          <a:gd name="T11" fmla="*/ 0 h 244"/>
                          <a:gd name="T12" fmla="*/ 0 w 261"/>
                          <a:gd name="T13" fmla="*/ 0 h 244"/>
                          <a:gd name="T14" fmla="*/ 0 w 261"/>
                          <a:gd name="T15" fmla="*/ 0 h 244"/>
                          <a:gd name="T16" fmla="*/ 0 w 261"/>
                          <a:gd name="T17" fmla="*/ 0 h 244"/>
                          <a:gd name="T18" fmla="*/ 0 w 261"/>
                          <a:gd name="T19" fmla="*/ 0 h 244"/>
                          <a:gd name="T20" fmla="*/ 0 w 261"/>
                          <a:gd name="T21" fmla="*/ 0 h 244"/>
                          <a:gd name="T22" fmla="*/ 0 w 261"/>
                          <a:gd name="T23" fmla="*/ 0 h 244"/>
                          <a:gd name="T24" fmla="*/ 0 w 261"/>
                          <a:gd name="T25" fmla="*/ 0 h 244"/>
                          <a:gd name="T26" fmla="*/ 0 w 261"/>
                          <a:gd name="T27" fmla="*/ 0 h 244"/>
                          <a:gd name="T28" fmla="*/ 0 w 261"/>
                          <a:gd name="T29" fmla="*/ 0 h 244"/>
                          <a:gd name="T30" fmla="*/ 0 w 261"/>
                          <a:gd name="T31" fmla="*/ 0 h 244"/>
                          <a:gd name="T32" fmla="*/ 0 w 261"/>
                          <a:gd name="T33" fmla="*/ 0 h 244"/>
                          <a:gd name="T34" fmla="*/ 0 w 261"/>
                          <a:gd name="T35" fmla="*/ 0 h 244"/>
                          <a:gd name="T36" fmla="*/ 0 w 261"/>
                          <a:gd name="T37" fmla="*/ 0 h 244"/>
                          <a:gd name="T38" fmla="*/ 0 w 261"/>
                          <a:gd name="T39" fmla="*/ 0 h 244"/>
                          <a:gd name="T40" fmla="*/ 0 w 261"/>
                          <a:gd name="T41" fmla="*/ 0 h 244"/>
                          <a:gd name="T42" fmla="*/ 0 w 261"/>
                          <a:gd name="T43" fmla="*/ 0 h 244"/>
                          <a:gd name="T44" fmla="*/ 0 w 261"/>
                          <a:gd name="T45" fmla="*/ 0 h 244"/>
                          <a:gd name="T46" fmla="*/ 0 w 261"/>
                          <a:gd name="T47" fmla="*/ 0 h 244"/>
                          <a:gd name="T48" fmla="*/ 0 w 261"/>
                          <a:gd name="T49" fmla="*/ 0 h 244"/>
                          <a:gd name="T50" fmla="*/ 0 w 261"/>
                          <a:gd name="T51" fmla="*/ 0 h 244"/>
                          <a:gd name="T52" fmla="*/ 0 w 261"/>
                          <a:gd name="T53" fmla="*/ 0 h 244"/>
                          <a:gd name="T54" fmla="*/ 0 w 261"/>
                          <a:gd name="T55" fmla="*/ 0 h 244"/>
                          <a:gd name="T56" fmla="*/ 0 w 261"/>
                          <a:gd name="T57" fmla="*/ 0 h 244"/>
                          <a:gd name="T58" fmla="*/ 0 w 261"/>
                          <a:gd name="T59" fmla="*/ 0 h 244"/>
                          <a:gd name="T60" fmla="*/ 0 w 261"/>
                          <a:gd name="T61" fmla="*/ 0 h 244"/>
                          <a:gd name="T62" fmla="*/ 0 w 261"/>
                          <a:gd name="T63" fmla="*/ 0 h 244"/>
                          <a:gd name="T64" fmla="*/ 0 w 261"/>
                          <a:gd name="T65" fmla="*/ 0 h 244"/>
                          <a:gd name="T66" fmla="*/ 0 w 261"/>
                          <a:gd name="T67" fmla="*/ 0 h 244"/>
                          <a:gd name="T68" fmla="*/ 0 w 261"/>
                          <a:gd name="T69" fmla="*/ 0 h 244"/>
                          <a:gd name="T70" fmla="*/ 0 w 261"/>
                          <a:gd name="T71" fmla="*/ 0 h 244"/>
                          <a:gd name="T72" fmla="*/ 0 w 261"/>
                          <a:gd name="T73" fmla="*/ 0 h 244"/>
                          <a:gd name="T74" fmla="*/ 0 w 261"/>
                          <a:gd name="T75" fmla="*/ 0 h 244"/>
                          <a:gd name="T76" fmla="*/ 0 w 261"/>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1" h="244">
                            <a:moveTo>
                              <a:pt x="90" y="34"/>
                            </a:moveTo>
                            <a:lnTo>
                              <a:pt x="103" y="15"/>
                            </a:lnTo>
                            <a:lnTo>
                              <a:pt x="109" y="10"/>
                            </a:lnTo>
                            <a:lnTo>
                              <a:pt x="118" y="12"/>
                            </a:lnTo>
                            <a:lnTo>
                              <a:pt x="126" y="15"/>
                            </a:lnTo>
                            <a:lnTo>
                              <a:pt x="137" y="18"/>
                            </a:lnTo>
                            <a:lnTo>
                              <a:pt x="158" y="3"/>
                            </a:lnTo>
                            <a:lnTo>
                              <a:pt x="164" y="0"/>
                            </a:lnTo>
                            <a:lnTo>
                              <a:pt x="174" y="2"/>
                            </a:lnTo>
                            <a:lnTo>
                              <a:pt x="179" y="5"/>
                            </a:lnTo>
                            <a:lnTo>
                              <a:pt x="186" y="13"/>
                            </a:lnTo>
                            <a:lnTo>
                              <a:pt x="192" y="24"/>
                            </a:lnTo>
                            <a:lnTo>
                              <a:pt x="200" y="28"/>
                            </a:lnTo>
                            <a:lnTo>
                              <a:pt x="210" y="30"/>
                            </a:lnTo>
                            <a:lnTo>
                              <a:pt x="222" y="33"/>
                            </a:lnTo>
                            <a:lnTo>
                              <a:pt x="229" y="36"/>
                            </a:lnTo>
                            <a:lnTo>
                              <a:pt x="236" y="60"/>
                            </a:lnTo>
                            <a:lnTo>
                              <a:pt x="246" y="83"/>
                            </a:lnTo>
                            <a:lnTo>
                              <a:pt x="261" y="113"/>
                            </a:lnTo>
                            <a:lnTo>
                              <a:pt x="258" y="157"/>
                            </a:lnTo>
                            <a:lnTo>
                              <a:pt x="258" y="173"/>
                            </a:lnTo>
                            <a:lnTo>
                              <a:pt x="245" y="176"/>
                            </a:lnTo>
                            <a:lnTo>
                              <a:pt x="235" y="171"/>
                            </a:lnTo>
                            <a:lnTo>
                              <a:pt x="227" y="161"/>
                            </a:lnTo>
                            <a:lnTo>
                              <a:pt x="223" y="151"/>
                            </a:lnTo>
                            <a:lnTo>
                              <a:pt x="221" y="141"/>
                            </a:lnTo>
                            <a:lnTo>
                              <a:pt x="218" y="127"/>
                            </a:lnTo>
                            <a:lnTo>
                              <a:pt x="204" y="101"/>
                            </a:lnTo>
                            <a:lnTo>
                              <a:pt x="200" y="92"/>
                            </a:lnTo>
                            <a:lnTo>
                              <a:pt x="194" y="73"/>
                            </a:lnTo>
                            <a:lnTo>
                              <a:pt x="186" y="113"/>
                            </a:lnTo>
                            <a:lnTo>
                              <a:pt x="187" y="154"/>
                            </a:lnTo>
                            <a:lnTo>
                              <a:pt x="187" y="213"/>
                            </a:lnTo>
                            <a:lnTo>
                              <a:pt x="188" y="228"/>
                            </a:lnTo>
                            <a:lnTo>
                              <a:pt x="181" y="240"/>
                            </a:lnTo>
                            <a:lnTo>
                              <a:pt x="169" y="244"/>
                            </a:lnTo>
                            <a:lnTo>
                              <a:pt x="158" y="243"/>
                            </a:lnTo>
                            <a:lnTo>
                              <a:pt x="151" y="237"/>
                            </a:lnTo>
                            <a:lnTo>
                              <a:pt x="145" y="224"/>
                            </a:lnTo>
                            <a:lnTo>
                              <a:pt x="141" y="206"/>
                            </a:lnTo>
                            <a:lnTo>
                              <a:pt x="141" y="145"/>
                            </a:lnTo>
                            <a:lnTo>
                              <a:pt x="137" y="105"/>
                            </a:lnTo>
                            <a:lnTo>
                              <a:pt x="138" y="68"/>
                            </a:lnTo>
                            <a:lnTo>
                              <a:pt x="127" y="91"/>
                            </a:lnTo>
                            <a:lnTo>
                              <a:pt x="118" y="108"/>
                            </a:lnTo>
                            <a:lnTo>
                              <a:pt x="113" y="123"/>
                            </a:lnTo>
                            <a:lnTo>
                              <a:pt x="114" y="141"/>
                            </a:lnTo>
                            <a:lnTo>
                              <a:pt x="117" y="167"/>
                            </a:lnTo>
                            <a:lnTo>
                              <a:pt x="120" y="202"/>
                            </a:lnTo>
                            <a:lnTo>
                              <a:pt x="120" y="212"/>
                            </a:lnTo>
                            <a:lnTo>
                              <a:pt x="117" y="220"/>
                            </a:lnTo>
                            <a:lnTo>
                              <a:pt x="108" y="229"/>
                            </a:lnTo>
                            <a:lnTo>
                              <a:pt x="98" y="234"/>
                            </a:lnTo>
                            <a:lnTo>
                              <a:pt x="87" y="232"/>
                            </a:lnTo>
                            <a:lnTo>
                              <a:pt x="81" y="220"/>
                            </a:lnTo>
                            <a:lnTo>
                              <a:pt x="74" y="199"/>
                            </a:lnTo>
                            <a:lnTo>
                              <a:pt x="69" y="127"/>
                            </a:lnTo>
                            <a:lnTo>
                              <a:pt x="74" y="98"/>
                            </a:lnTo>
                            <a:lnTo>
                              <a:pt x="63" y="107"/>
                            </a:lnTo>
                            <a:lnTo>
                              <a:pt x="57" y="115"/>
                            </a:lnTo>
                            <a:lnTo>
                              <a:pt x="51" y="131"/>
                            </a:lnTo>
                            <a:lnTo>
                              <a:pt x="47" y="145"/>
                            </a:lnTo>
                            <a:lnTo>
                              <a:pt x="44" y="164"/>
                            </a:lnTo>
                            <a:lnTo>
                              <a:pt x="40" y="188"/>
                            </a:lnTo>
                            <a:lnTo>
                              <a:pt x="37" y="197"/>
                            </a:lnTo>
                            <a:lnTo>
                              <a:pt x="28" y="202"/>
                            </a:lnTo>
                            <a:lnTo>
                              <a:pt x="16" y="203"/>
                            </a:lnTo>
                            <a:lnTo>
                              <a:pt x="6" y="199"/>
                            </a:lnTo>
                            <a:lnTo>
                              <a:pt x="0" y="192"/>
                            </a:lnTo>
                            <a:lnTo>
                              <a:pt x="1" y="160"/>
                            </a:lnTo>
                            <a:lnTo>
                              <a:pt x="8" y="128"/>
                            </a:lnTo>
                            <a:lnTo>
                              <a:pt x="14" y="103"/>
                            </a:lnTo>
                            <a:lnTo>
                              <a:pt x="29" y="67"/>
                            </a:lnTo>
                            <a:lnTo>
                              <a:pt x="55" y="25"/>
                            </a:lnTo>
                            <a:lnTo>
                              <a:pt x="62" y="24"/>
                            </a:lnTo>
                            <a:lnTo>
                              <a:pt x="70" y="24"/>
                            </a:lnTo>
                            <a:lnTo>
                              <a:pt x="80" y="28"/>
                            </a:lnTo>
                            <a:lnTo>
                              <a:pt x="90" y="3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1048" name="Freeform 442"/>
                      <p:cNvSpPr>
                        <a:spLocks/>
                      </p:cNvSpPr>
                      <p:nvPr/>
                    </p:nvSpPr>
                    <p:spPr bwMode="auto">
                      <a:xfrm>
                        <a:off x="5054" y="2524"/>
                        <a:ext cx="10" cy="15"/>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8"/>
                            </a:moveTo>
                            <a:lnTo>
                              <a:pt x="5" y="19"/>
                            </a:lnTo>
                            <a:lnTo>
                              <a:pt x="14" y="5"/>
                            </a:lnTo>
                            <a:lnTo>
                              <a:pt x="25" y="0"/>
                            </a:lnTo>
                            <a:lnTo>
                              <a:pt x="38" y="1"/>
                            </a:lnTo>
                            <a:lnTo>
                              <a:pt x="46" y="6"/>
                            </a:lnTo>
                            <a:lnTo>
                              <a:pt x="58" y="14"/>
                            </a:lnTo>
                            <a:lnTo>
                              <a:pt x="61" y="23"/>
                            </a:lnTo>
                            <a:lnTo>
                              <a:pt x="61" y="37"/>
                            </a:lnTo>
                            <a:lnTo>
                              <a:pt x="58" y="45"/>
                            </a:lnTo>
                            <a:lnTo>
                              <a:pt x="55" y="55"/>
                            </a:lnTo>
                            <a:lnTo>
                              <a:pt x="42" y="61"/>
                            </a:lnTo>
                            <a:lnTo>
                              <a:pt x="18" y="73"/>
                            </a:lnTo>
                            <a:lnTo>
                              <a:pt x="0" y="28"/>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90816" name="Group 443"/>
              <p:cNvGrpSpPr>
                <a:grpSpLocks/>
              </p:cNvGrpSpPr>
              <p:nvPr/>
            </p:nvGrpSpPr>
            <p:grpSpPr bwMode="auto">
              <a:xfrm>
                <a:off x="1632" y="2256"/>
                <a:ext cx="660" cy="356"/>
                <a:chOff x="546" y="2289"/>
                <a:chExt cx="708" cy="452"/>
              </a:xfrm>
            </p:grpSpPr>
            <p:grpSp>
              <p:nvGrpSpPr>
                <p:cNvPr id="90936" name="Group 444"/>
                <p:cNvGrpSpPr>
                  <a:grpSpLocks/>
                </p:cNvGrpSpPr>
                <p:nvPr/>
              </p:nvGrpSpPr>
              <p:grpSpPr bwMode="auto">
                <a:xfrm>
                  <a:off x="1071" y="2289"/>
                  <a:ext cx="76" cy="358"/>
                  <a:chOff x="1071" y="2289"/>
                  <a:chExt cx="76" cy="358"/>
                </a:xfrm>
              </p:grpSpPr>
              <p:sp>
                <p:nvSpPr>
                  <p:cNvPr id="91036" name="Freeform 445"/>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1037" name="Freeform 446"/>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90937" name="Group 447"/>
                <p:cNvGrpSpPr>
                  <a:grpSpLocks/>
                </p:cNvGrpSpPr>
                <p:nvPr/>
              </p:nvGrpSpPr>
              <p:grpSpPr bwMode="auto">
                <a:xfrm>
                  <a:off x="1130" y="2574"/>
                  <a:ext cx="124" cy="153"/>
                  <a:chOff x="1130" y="2574"/>
                  <a:chExt cx="124" cy="153"/>
                </a:xfrm>
              </p:grpSpPr>
              <p:grpSp>
                <p:nvGrpSpPr>
                  <p:cNvPr id="91025" name="Group 448"/>
                  <p:cNvGrpSpPr>
                    <a:grpSpLocks/>
                  </p:cNvGrpSpPr>
                  <p:nvPr/>
                </p:nvGrpSpPr>
                <p:grpSpPr bwMode="auto">
                  <a:xfrm>
                    <a:off x="1130" y="2574"/>
                    <a:ext cx="124" cy="153"/>
                    <a:chOff x="1130" y="2574"/>
                    <a:chExt cx="124" cy="153"/>
                  </a:xfrm>
                </p:grpSpPr>
                <p:grpSp>
                  <p:nvGrpSpPr>
                    <p:cNvPr id="91030" name="Group 449"/>
                    <p:cNvGrpSpPr>
                      <a:grpSpLocks/>
                    </p:cNvGrpSpPr>
                    <p:nvPr/>
                  </p:nvGrpSpPr>
                  <p:grpSpPr bwMode="auto">
                    <a:xfrm>
                      <a:off x="1161" y="2574"/>
                      <a:ext cx="35" cy="74"/>
                      <a:chOff x="1161" y="2574"/>
                      <a:chExt cx="35" cy="74"/>
                    </a:xfrm>
                  </p:grpSpPr>
                  <p:sp>
                    <p:nvSpPr>
                      <p:cNvPr id="91034" name="Rectangle 450"/>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35" name="Rectangle 451"/>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1031" name="Group 452"/>
                    <p:cNvGrpSpPr>
                      <a:grpSpLocks/>
                    </p:cNvGrpSpPr>
                    <p:nvPr/>
                  </p:nvGrpSpPr>
                  <p:grpSpPr bwMode="auto">
                    <a:xfrm>
                      <a:off x="1130" y="2644"/>
                      <a:ext cx="124" cy="83"/>
                      <a:chOff x="1130" y="2644"/>
                      <a:chExt cx="124" cy="83"/>
                    </a:xfrm>
                  </p:grpSpPr>
                  <p:sp>
                    <p:nvSpPr>
                      <p:cNvPr id="91032" name="Rectangle 453"/>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33" name="Rectangle 454"/>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1026" name="Group 455"/>
                  <p:cNvGrpSpPr>
                    <a:grpSpLocks/>
                  </p:cNvGrpSpPr>
                  <p:nvPr/>
                </p:nvGrpSpPr>
                <p:grpSpPr bwMode="auto">
                  <a:xfrm>
                    <a:off x="1143" y="2664"/>
                    <a:ext cx="94" cy="50"/>
                    <a:chOff x="1143" y="2664"/>
                    <a:chExt cx="94" cy="50"/>
                  </a:xfrm>
                </p:grpSpPr>
                <p:sp>
                  <p:nvSpPr>
                    <p:cNvPr id="91027" name="Rectangle 456"/>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28" name="Rectangle 457"/>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29" name="Rectangle 458"/>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938" name="Group 459"/>
                <p:cNvGrpSpPr>
                  <a:grpSpLocks/>
                </p:cNvGrpSpPr>
                <p:nvPr/>
              </p:nvGrpSpPr>
              <p:grpSpPr bwMode="auto">
                <a:xfrm>
                  <a:off x="546" y="2618"/>
                  <a:ext cx="124" cy="109"/>
                  <a:chOff x="546" y="2618"/>
                  <a:chExt cx="124" cy="109"/>
                </a:xfrm>
              </p:grpSpPr>
              <p:grpSp>
                <p:nvGrpSpPr>
                  <p:cNvPr id="91016" name="Group 460"/>
                  <p:cNvGrpSpPr>
                    <a:grpSpLocks/>
                  </p:cNvGrpSpPr>
                  <p:nvPr/>
                </p:nvGrpSpPr>
                <p:grpSpPr bwMode="auto">
                  <a:xfrm>
                    <a:off x="546" y="2618"/>
                    <a:ext cx="124" cy="109"/>
                    <a:chOff x="546" y="2618"/>
                    <a:chExt cx="124" cy="109"/>
                  </a:xfrm>
                </p:grpSpPr>
                <p:sp>
                  <p:nvSpPr>
                    <p:cNvPr id="91021" name="Rectangle 461"/>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91022" name="Group 462"/>
                    <p:cNvGrpSpPr>
                      <a:grpSpLocks/>
                    </p:cNvGrpSpPr>
                    <p:nvPr/>
                  </p:nvGrpSpPr>
                  <p:grpSpPr bwMode="auto">
                    <a:xfrm>
                      <a:off x="546" y="2644"/>
                      <a:ext cx="124" cy="83"/>
                      <a:chOff x="546" y="2644"/>
                      <a:chExt cx="124" cy="83"/>
                    </a:xfrm>
                  </p:grpSpPr>
                  <p:sp>
                    <p:nvSpPr>
                      <p:cNvPr id="91023" name="Rectangle 463"/>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24" name="Rectangle 464"/>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1017" name="Group 465"/>
                  <p:cNvGrpSpPr>
                    <a:grpSpLocks/>
                  </p:cNvGrpSpPr>
                  <p:nvPr/>
                </p:nvGrpSpPr>
                <p:grpSpPr bwMode="auto">
                  <a:xfrm>
                    <a:off x="558" y="2664"/>
                    <a:ext cx="98" cy="50"/>
                    <a:chOff x="558" y="2664"/>
                    <a:chExt cx="98" cy="50"/>
                  </a:xfrm>
                </p:grpSpPr>
                <p:sp>
                  <p:nvSpPr>
                    <p:cNvPr id="91018" name="Rectangle 466"/>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19" name="Rectangle 467"/>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20" name="Rectangle 468"/>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939" name="Group 469"/>
                <p:cNvGrpSpPr>
                  <a:grpSpLocks/>
                </p:cNvGrpSpPr>
                <p:nvPr/>
              </p:nvGrpSpPr>
              <p:grpSpPr bwMode="auto">
                <a:xfrm>
                  <a:off x="654" y="2479"/>
                  <a:ext cx="488" cy="262"/>
                  <a:chOff x="654" y="2479"/>
                  <a:chExt cx="488" cy="262"/>
                </a:xfrm>
              </p:grpSpPr>
              <p:grpSp>
                <p:nvGrpSpPr>
                  <p:cNvPr id="90940" name="Group 470"/>
                  <p:cNvGrpSpPr>
                    <a:grpSpLocks/>
                  </p:cNvGrpSpPr>
                  <p:nvPr/>
                </p:nvGrpSpPr>
                <p:grpSpPr bwMode="auto">
                  <a:xfrm>
                    <a:off x="654" y="2479"/>
                    <a:ext cx="488" cy="262"/>
                    <a:chOff x="654" y="2479"/>
                    <a:chExt cx="488" cy="262"/>
                  </a:xfrm>
                </p:grpSpPr>
                <p:sp>
                  <p:nvSpPr>
                    <p:cNvPr id="91011" name="Rectangle 471"/>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12" name="Rectangle 472"/>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13" name="Rectangle 473"/>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14" name="Rectangle 474"/>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1015" name="Rectangle 475"/>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941" name="Group 476"/>
                  <p:cNvGrpSpPr>
                    <a:grpSpLocks/>
                  </p:cNvGrpSpPr>
                  <p:nvPr/>
                </p:nvGrpSpPr>
                <p:grpSpPr bwMode="auto">
                  <a:xfrm>
                    <a:off x="670" y="2542"/>
                    <a:ext cx="449" cy="178"/>
                    <a:chOff x="670" y="2542"/>
                    <a:chExt cx="449" cy="178"/>
                  </a:xfrm>
                </p:grpSpPr>
                <p:grpSp>
                  <p:nvGrpSpPr>
                    <p:cNvPr id="90946" name="Group 477"/>
                    <p:cNvGrpSpPr>
                      <a:grpSpLocks/>
                    </p:cNvGrpSpPr>
                    <p:nvPr/>
                  </p:nvGrpSpPr>
                  <p:grpSpPr bwMode="auto">
                    <a:xfrm>
                      <a:off x="736" y="2649"/>
                      <a:ext cx="57" cy="71"/>
                      <a:chOff x="736" y="2649"/>
                      <a:chExt cx="57" cy="71"/>
                    </a:xfrm>
                  </p:grpSpPr>
                  <p:sp>
                    <p:nvSpPr>
                      <p:cNvPr id="91007" name="Rectangle 478"/>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8" name="Rectangle 479"/>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9" name="Line 480"/>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1010" name="Line 481"/>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47" name="Group 482"/>
                    <p:cNvGrpSpPr>
                      <a:grpSpLocks/>
                    </p:cNvGrpSpPr>
                    <p:nvPr/>
                  </p:nvGrpSpPr>
                  <p:grpSpPr bwMode="auto">
                    <a:xfrm>
                      <a:off x="801" y="2649"/>
                      <a:ext cx="57" cy="71"/>
                      <a:chOff x="801" y="2649"/>
                      <a:chExt cx="57" cy="71"/>
                    </a:xfrm>
                  </p:grpSpPr>
                  <p:sp>
                    <p:nvSpPr>
                      <p:cNvPr id="91003" name="Rectangle 483"/>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4" name="Rectangle 484"/>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5" name="Line 485"/>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1006" name="Line 486"/>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48" name="Group 487"/>
                    <p:cNvGrpSpPr>
                      <a:grpSpLocks/>
                    </p:cNvGrpSpPr>
                    <p:nvPr/>
                  </p:nvGrpSpPr>
                  <p:grpSpPr bwMode="auto">
                    <a:xfrm>
                      <a:off x="1061" y="2649"/>
                      <a:ext cx="57" cy="71"/>
                      <a:chOff x="1061" y="2649"/>
                      <a:chExt cx="57" cy="71"/>
                    </a:xfrm>
                  </p:grpSpPr>
                  <p:sp>
                    <p:nvSpPr>
                      <p:cNvPr id="90999" name="Rectangle 488"/>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0" name="Rectangle 489"/>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1001" name="Line 490"/>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1002" name="Line 491"/>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49" name="Group 492"/>
                    <p:cNvGrpSpPr>
                      <a:grpSpLocks/>
                    </p:cNvGrpSpPr>
                    <p:nvPr/>
                  </p:nvGrpSpPr>
                  <p:grpSpPr bwMode="auto">
                    <a:xfrm>
                      <a:off x="670" y="2649"/>
                      <a:ext cx="58" cy="71"/>
                      <a:chOff x="670" y="2649"/>
                      <a:chExt cx="58" cy="71"/>
                    </a:xfrm>
                  </p:grpSpPr>
                  <p:sp>
                    <p:nvSpPr>
                      <p:cNvPr id="90995" name="Rectangle 493"/>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96" name="Rectangle 494"/>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97" name="Line 495"/>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98" name="Line 496"/>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0" name="Group 497"/>
                    <p:cNvGrpSpPr>
                      <a:grpSpLocks/>
                    </p:cNvGrpSpPr>
                    <p:nvPr/>
                  </p:nvGrpSpPr>
                  <p:grpSpPr bwMode="auto">
                    <a:xfrm>
                      <a:off x="867" y="2542"/>
                      <a:ext cx="58" cy="71"/>
                      <a:chOff x="867" y="2542"/>
                      <a:chExt cx="58" cy="71"/>
                    </a:xfrm>
                  </p:grpSpPr>
                  <p:sp>
                    <p:nvSpPr>
                      <p:cNvPr id="90991" name="Rectangle 498"/>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92" name="Rectangle 499"/>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93" name="Line 500"/>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94" name="Line 501"/>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1" name="Group 502"/>
                    <p:cNvGrpSpPr>
                      <a:grpSpLocks/>
                    </p:cNvGrpSpPr>
                    <p:nvPr/>
                  </p:nvGrpSpPr>
                  <p:grpSpPr bwMode="auto">
                    <a:xfrm>
                      <a:off x="931" y="2649"/>
                      <a:ext cx="57" cy="71"/>
                      <a:chOff x="931" y="2649"/>
                      <a:chExt cx="57" cy="71"/>
                    </a:xfrm>
                  </p:grpSpPr>
                  <p:sp>
                    <p:nvSpPr>
                      <p:cNvPr id="90987" name="Rectangle 503"/>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8" name="Rectangle 504"/>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9" name="Line 505"/>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90" name="Line 506"/>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2" name="Group 507"/>
                    <p:cNvGrpSpPr>
                      <a:grpSpLocks/>
                    </p:cNvGrpSpPr>
                    <p:nvPr/>
                  </p:nvGrpSpPr>
                  <p:grpSpPr bwMode="auto">
                    <a:xfrm>
                      <a:off x="996" y="2649"/>
                      <a:ext cx="57" cy="71"/>
                      <a:chOff x="996" y="2649"/>
                      <a:chExt cx="57" cy="71"/>
                    </a:xfrm>
                  </p:grpSpPr>
                  <p:sp>
                    <p:nvSpPr>
                      <p:cNvPr id="90983" name="Rectangle 508"/>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4" name="Rectangle 509"/>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5" name="Line 510"/>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86" name="Line 511"/>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3" name="Group 512"/>
                    <p:cNvGrpSpPr>
                      <a:grpSpLocks/>
                    </p:cNvGrpSpPr>
                    <p:nvPr/>
                  </p:nvGrpSpPr>
                  <p:grpSpPr bwMode="auto">
                    <a:xfrm>
                      <a:off x="736" y="2542"/>
                      <a:ext cx="58" cy="71"/>
                      <a:chOff x="736" y="2542"/>
                      <a:chExt cx="58" cy="71"/>
                    </a:xfrm>
                  </p:grpSpPr>
                  <p:sp>
                    <p:nvSpPr>
                      <p:cNvPr id="90979" name="Rectangle 513"/>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0" name="Rectangle 514"/>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81" name="Line 515"/>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82" name="Line 516"/>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4" name="Group 517"/>
                    <p:cNvGrpSpPr>
                      <a:grpSpLocks/>
                    </p:cNvGrpSpPr>
                    <p:nvPr/>
                  </p:nvGrpSpPr>
                  <p:grpSpPr bwMode="auto">
                    <a:xfrm>
                      <a:off x="802" y="2542"/>
                      <a:ext cx="57" cy="71"/>
                      <a:chOff x="802" y="2542"/>
                      <a:chExt cx="57" cy="71"/>
                    </a:xfrm>
                  </p:grpSpPr>
                  <p:sp>
                    <p:nvSpPr>
                      <p:cNvPr id="90975" name="Rectangle 518"/>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76" name="Rectangle 519"/>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77" name="Line 520"/>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78" name="Line 521"/>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5" name="Group 522"/>
                    <p:cNvGrpSpPr>
                      <a:grpSpLocks/>
                    </p:cNvGrpSpPr>
                    <p:nvPr/>
                  </p:nvGrpSpPr>
                  <p:grpSpPr bwMode="auto">
                    <a:xfrm>
                      <a:off x="1061" y="2542"/>
                      <a:ext cx="58" cy="71"/>
                      <a:chOff x="1061" y="2542"/>
                      <a:chExt cx="58" cy="71"/>
                    </a:xfrm>
                  </p:grpSpPr>
                  <p:sp>
                    <p:nvSpPr>
                      <p:cNvPr id="90971" name="Rectangle 523"/>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72" name="Rectangle 524"/>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73" name="Line 525"/>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74" name="Line 526"/>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6" name="Group 527"/>
                    <p:cNvGrpSpPr>
                      <a:grpSpLocks/>
                    </p:cNvGrpSpPr>
                    <p:nvPr/>
                  </p:nvGrpSpPr>
                  <p:grpSpPr bwMode="auto">
                    <a:xfrm>
                      <a:off x="671" y="2542"/>
                      <a:ext cx="58" cy="71"/>
                      <a:chOff x="671" y="2542"/>
                      <a:chExt cx="58" cy="71"/>
                    </a:xfrm>
                  </p:grpSpPr>
                  <p:sp>
                    <p:nvSpPr>
                      <p:cNvPr id="90967" name="Rectangle 528"/>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8" name="Rectangle 529"/>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9" name="Line 530"/>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70" name="Line 531"/>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7" name="Group 532"/>
                    <p:cNvGrpSpPr>
                      <a:grpSpLocks/>
                    </p:cNvGrpSpPr>
                    <p:nvPr/>
                  </p:nvGrpSpPr>
                  <p:grpSpPr bwMode="auto">
                    <a:xfrm>
                      <a:off x="931" y="2542"/>
                      <a:ext cx="58" cy="71"/>
                      <a:chOff x="931" y="2542"/>
                      <a:chExt cx="58" cy="71"/>
                    </a:xfrm>
                  </p:grpSpPr>
                  <p:sp>
                    <p:nvSpPr>
                      <p:cNvPr id="90963" name="Rectangle 533"/>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4" name="Rectangle 534"/>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5" name="Line 535"/>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66" name="Line 536"/>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958" name="Group 537"/>
                    <p:cNvGrpSpPr>
                      <a:grpSpLocks/>
                    </p:cNvGrpSpPr>
                    <p:nvPr/>
                  </p:nvGrpSpPr>
                  <p:grpSpPr bwMode="auto">
                    <a:xfrm>
                      <a:off x="997" y="2542"/>
                      <a:ext cx="57" cy="71"/>
                      <a:chOff x="997" y="2542"/>
                      <a:chExt cx="57" cy="71"/>
                    </a:xfrm>
                  </p:grpSpPr>
                  <p:sp>
                    <p:nvSpPr>
                      <p:cNvPr id="90959" name="Rectangle 538"/>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0" name="Rectangle 539"/>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61" name="Line 540"/>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62" name="Line 541"/>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90942" name="Group 542"/>
                  <p:cNvGrpSpPr>
                    <a:grpSpLocks/>
                  </p:cNvGrpSpPr>
                  <p:nvPr/>
                </p:nvGrpSpPr>
                <p:grpSpPr bwMode="auto">
                  <a:xfrm>
                    <a:off x="868" y="2643"/>
                    <a:ext cx="54" cy="97"/>
                    <a:chOff x="868" y="2643"/>
                    <a:chExt cx="54" cy="97"/>
                  </a:xfrm>
                </p:grpSpPr>
                <p:sp>
                  <p:nvSpPr>
                    <p:cNvPr id="90943" name="Rectangle 543"/>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44" name="Rectangle 544"/>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45" name="Oval 545"/>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90817" name="Group 546"/>
              <p:cNvGrpSpPr>
                <a:grpSpLocks/>
              </p:cNvGrpSpPr>
              <p:nvPr/>
            </p:nvGrpSpPr>
            <p:grpSpPr bwMode="auto">
              <a:xfrm>
                <a:off x="2688" y="2256"/>
                <a:ext cx="612" cy="356"/>
                <a:chOff x="546" y="2289"/>
                <a:chExt cx="708" cy="452"/>
              </a:xfrm>
            </p:grpSpPr>
            <p:grpSp>
              <p:nvGrpSpPr>
                <p:cNvPr id="90834" name="Group 547"/>
                <p:cNvGrpSpPr>
                  <a:grpSpLocks/>
                </p:cNvGrpSpPr>
                <p:nvPr/>
              </p:nvGrpSpPr>
              <p:grpSpPr bwMode="auto">
                <a:xfrm>
                  <a:off x="1071" y="2289"/>
                  <a:ext cx="76" cy="358"/>
                  <a:chOff x="1071" y="2289"/>
                  <a:chExt cx="76" cy="358"/>
                </a:xfrm>
              </p:grpSpPr>
              <p:sp>
                <p:nvSpPr>
                  <p:cNvPr id="90934" name="Freeform 548"/>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935" name="Freeform 549"/>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90835" name="Group 550"/>
                <p:cNvGrpSpPr>
                  <a:grpSpLocks/>
                </p:cNvGrpSpPr>
                <p:nvPr/>
              </p:nvGrpSpPr>
              <p:grpSpPr bwMode="auto">
                <a:xfrm>
                  <a:off x="1130" y="2574"/>
                  <a:ext cx="124" cy="153"/>
                  <a:chOff x="1130" y="2574"/>
                  <a:chExt cx="124" cy="153"/>
                </a:xfrm>
              </p:grpSpPr>
              <p:grpSp>
                <p:nvGrpSpPr>
                  <p:cNvPr id="90923" name="Group 551"/>
                  <p:cNvGrpSpPr>
                    <a:grpSpLocks/>
                  </p:cNvGrpSpPr>
                  <p:nvPr/>
                </p:nvGrpSpPr>
                <p:grpSpPr bwMode="auto">
                  <a:xfrm>
                    <a:off x="1130" y="2574"/>
                    <a:ext cx="124" cy="153"/>
                    <a:chOff x="1130" y="2574"/>
                    <a:chExt cx="124" cy="153"/>
                  </a:xfrm>
                </p:grpSpPr>
                <p:grpSp>
                  <p:nvGrpSpPr>
                    <p:cNvPr id="90928" name="Group 552"/>
                    <p:cNvGrpSpPr>
                      <a:grpSpLocks/>
                    </p:cNvGrpSpPr>
                    <p:nvPr/>
                  </p:nvGrpSpPr>
                  <p:grpSpPr bwMode="auto">
                    <a:xfrm>
                      <a:off x="1161" y="2574"/>
                      <a:ext cx="35" cy="74"/>
                      <a:chOff x="1161" y="2574"/>
                      <a:chExt cx="35" cy="74"/>
                    </a:xfrm>
                  </p:grpSpPr>
                  <p:sp>
                    <p:nvSpPr>
                      <p:cNvPr id="90932" name="Rectangle 553"/>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33" name="Rectangle 554"/>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929" name="Group 555"/>
                    <p:cNvGrpSpPr>
                      <a:grpSpLocks/>
                    </p:cNvGrpSpPr>
                    <p:nvPr/>
                  </p:nvGrpSpPr>
                  <p:grpSpPr bwMode="auto">
                    <a:xfrm>
                      <a:off x="1130" y="2644"/>
                      <a:ext cx="124" cy="83"/>
                      <a:chOff x="1130" y="2644"/>
                      <a:chExt cx="124" cy="83"/>
                    </a:xfrm>
                  </p:grpSpPr>
                  <p:sp>
                    <p:nvSpPr>
                      <p:cNvPr id="90930" name="Rectangle 556"/>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31" name="Rectangle 557"/>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924" name="Group 558"/>
                  <p:cNvGrpSpPr>
                    <a:grpSpLocks/>
                  </p:cNvGrpSpPr>
                  <p:nvPr/>
                </p:nvGrpSpPr>
                <p:grpSpPr bwMode="auto">
                  <a:xfrm>
                    <a:off x="1143" y="2664"/>
                    <a:ext cx="94" cy="50"/>
                    <a:chOff x="1143" y="2664"/>
                    <a:chExt cx="94" cy="50"/>
                  </a:xfrm>
                </p:grpSpPr>
                <p:sp>
                  <p:nvSpPr>
                    <p:cNvPr id="90925" name="Rectangle 559"/>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26" name="Rectangle 560"/>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27" name="Rectangle 561"/>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836" name="Group 562"/>
                <p:cNvGrpSpPr>
                  <a:grpSpLocks/>
                </p:cNvGrpSpPr>
                <p:nvPr/>
              </p:nvGrpSpPr>
              <p:grpSpPr bwMode="auto">
                <a:xfrm>
                  <a:off x="546" y="2618"/>
                  <a:ext cx="124" cy="109"/>
                  <a:chOff x="546" y="2618"/>
                  <a:chExt cx="124" cy="109"/>
                </a:xfrm>
              </p:grpSpPr>
              <p:grpSp>
                <p:nvGrpSpPr>
                  <p:cNvPr id="90914" name="Group 563"/>
                  <p:cNvGrpSpPr>
                    <a:grpSpLocks/>
                  </p:cNvGrpSpPr>
                  <p:nvPr/>
                </p:nvGrpSpPr>
                <p:grpSpPr bwMode="auto">
                  <a:xfrm>
                    <a:off x="546" y="2618"/>
                    <a:ext cx="124" cy="109"/>
                    <a:chOff x="546" y="2618"/>
                    <a:chExt cx="124" cy="109"/>
                  </a:xfrm>
                </p:grpSpPr>
                <p:sp>
                  <p:nvSpPr>
                    <p:cNvPr id="90919" name="Rectangle 564"/>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90920" name="Group 565"/>
                    <p:cNvGrpSpPr>
                      <a:grpSpLocks/>
                    </p:cNvGrpSpPr>
                    <p:nvPr/>
                  </p:nvGrpSpPr>
                  <p:grpSpPr bwMode="auto">
                    <a:xfrm>
                      <a:off x="546" y="2644"/>
                      <a:ext cx="124" cy="83"/>
                      <a:chOff x="546" y="2644"/>
                      <a:chExt cx="124" cy="83"/>
                    </a:xfrm>
                  </p:grpSpPr>
                  <p:sp>
                    <p:nvSpPr>
                      <p:cNvPr id="90921" name="Rectangle 566"/>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22" name="Rectangle 567"/>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915" name="Group 568"/>
                  <p:cNvGrpSpPr>
                    <a:grpSpLocks/>
                  </p:cNvGrpSpPr>
                  <p:nvPr/>
                </p:nvGrpSpPr>
                <p:grpSpPr bwMode="auto">
                  <a:xfrm>
                    <a:off x="558" y="2664"/>
                    <a:ext cx="98" cy="50"/>
                    <a:chOff x="558" y="2664"/>
                    <a:chExt cx="98" cy="50"/>
                  </a:xfrm>
                </p:grpSpPr>
                <p:sp>
                  <p:nvSpPr>
                    <p:cNvPr id="90916" name="Rectangle 569"/>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17" name="Rectangle 570"/>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18" name="Rectangle 571"/>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837" name="Group 572"/>
                <p:cNvGrpSpPr>
                  <a:grpSpLocks/>
                </p:cNvGrpSpPr>
                <p:nvPr/>
              </p:nvGrpSpPr>
              <p:grpSpPr bwMode="auto">
                <a:xfrm>
                  <a:off x="654" y="2479"/>
                  <a:ext cx="488" cy="262"/>
                  <a:chOff x="654" y="2479"/>
                  <a:chExt cx="488" cy="262"/>
                </a:xfrm>
              </p:grpSpPr>
              <p:grpSp>
                <p:nvGrpSpPr>
                  <p:cNvPr id="90838" name="Group 573"/>
                  <p:cNvGrpSpPr>
                    <a:grpSpLocks/>
                  </p:cNvGrpSpPr>
                  <p:nvPr/>
                </p:nvGrpSpPr>
                <p:grpSpPr bwMode="auto">
                  <a:xfrm>
                    <a:off x="654" y="2479"/>
                    <a:ext cx="488" cy="262"/>
                    <a:chOff x="654" y="2479"/>
                    <a:chExt cx="488" cy="262"/>
                  </a:xfrm>
                </p:grpSpPr>
                <p:sp>
                  <p:nvSpPr>
                    <p:cNvPr id="90909" name="Rectangle 574"/>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10" name="Rectangle 575"/>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11" name="Rectangle 576"/>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12" name="Rectangle 577"/>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913" name="Rectangle 578"/>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839" name="Group 579"/>
                  <p:cNvGrpSpPr>
                    <a:grpSpLocks/>
                  </p:cNvGrpSpPr>
                  <p:nvPr/>
                </p:nvGrpSpPr>
                <p:grpSpPr bwMode="auto">
                  <a:xfrm>
                    <a:off x="670" y="2542"/>
                    <a:ext cx="449" cy="178"/>
                    <a:chOff x="670" y="2542"/>
                    <a:chExt cx="449" cy="178"/>
                  </a:xfrm>
                </p:grpSpPr>
                <p:grpSp>
                  <p:nvGrpSpPr>
                    <p:cNvPr id="90844" name="Group 580"/>
                    <p:cNvGrpSpPr>
                      <a:grpSpLocks/>
                    </p:cNvGrpSpPr>
                    <p:nvPr/>
                  </p:nvGrpSpPr>
                  <p:grpSpPr bwMode="auto">
                    <a:xfrm>
                      <a:off x="736" y="2649"/>
                      <a:ext cx="57" cy="71"/>
                      <a:chOff x="736" y="2649"/>
                      <a:chExt cx="57" cy="71"/>
                    </a:xfrm>
                  </p:grpSpPr>
                  <p:sp>
                    <p:nvSpPr>
                      <p:cNvPr id="90905" name="Rectangle 581"/>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06" name="Rectangle 582"/>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07" name="Line 583"/>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08" name="Line 584"/>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45" name="Group 585"/>
                    <p:cNvGrpSpPr>
                      <a:grpSpLocks/>
                    </p:cNvGrpSpPr>
                    <p:nvPr/>
                  </p:nvGrpSpPr>
                  <p:grpSpPr bwMode="auto">
                    <a:xfrm>
                      <a:off x="801" y="2649"/>
                      <a:ext cx="57" cy="71"/>
                      <a:chOff x="801" y="2649"/>
                      <a:chExt cx="57" cy="71"/>
                    </a:xfrm>
                  </p:grpSpPr>
                  <p:sp>
                    <p:nvSpPr>
                      <p:cNvPr id="90901" name="Rectangle 586"/>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02" name="Rectangle 587"/>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903" name="Line 588"/>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04" name="Line 589"/>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46" name="Group 590"/>
                    <p:cNvGrpSpPr>
                      <a:grpSpLocks/>
                    </p:cNvGrpSpPr>
                    <p:nvPr/>
                  </p:nvGrpSpPr>
                  <p:grpSpPr bwMode="auto">
                    <a:xfrm>
                      <a:off x="1061" y="2649"/>
                      <a:ext cx="57" cy="71"/>
                      <a:chOff x="1061" y="2649"/>
                      <a:chExt cx="57" cy="71"/>
                    </a:xfrm>
                  </p:grpSpPr>
                  <p:sp>
                    <p:nvSpPr>
                      <p:cNvPr id="90897" name="Rectangle 591"/>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8" name="Rectangle 592"/>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9" name="Line 593"/>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900" name="Line 594"/>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47" name="Group 595"/>
                    <p:cNvGrpSpPr>
                      <a:grpSpLocks/>
                    </p:cNvGrpSpPr>
                    <p:nvPr/>
                  </p:nvGrpSpPr>
                  <p:grpSpPr bwMode="auto">
                    <a:xfrm>
                      <a:off x="670" y="2649"/>
                      <a:ext cx="58" cy="71"/>
                      <a:chOff x="670" y="2649"/>
                      <a:chExt cx="58" cy="71"/>
                    </a:xfrm>
                  </p:grpSpPr>
                  <p:sp>
                    <p:nvSpPr>
                      <p:cNvPr id="90893" name="Rectangle 596"/>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4" name="Rectangle 597"/>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5" name="Line 598"/>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96" name="Line 599"/>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48" name="Group 600"/>
                    <p:cNvGrpSpPr>
                      <a:grpSpLocks/>
                    </p:cNvGrpSpPr>
                    <p:nvPr/>
                  </p:nvGrpSpPr>
                  <p:grpSpPr bwMode="auto">
                    <a:xfrm>
                      <a:off x="867" y="2542"/>
                      <a:ext cx="58" cy="71"/>
                      <a:chOff x="867" y="2542"/>
                      <a:chExt cx="58" cy="71"/>
                    </a:xfrm>
                  </p:grpSpPr>
                  <p:sp>
                    <p:nvSpPr>
                      <p:cNvPr id="90889" name="Rectangle 601"/>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0" name="Rectangle 602"/>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91" name="Line 603"/>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92" name="Line 604"/>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49" name="Group 605"/>
                    <p:cNvGrpSpPr>
                      <a:grpSpLocks/>
                    </p:cNvGrpSpPr>
                    <p:nvPr/>
                  </p:nvGrpSpPr>
                  <p:grpSpPr bwMode="auto">
                    <a:xfrm>
                      <a:off x="931" y="2649"/>
                      <a:ext cx="57" cy="71"/>
                      <a:chOff x="931" y="2649"/>
                      <a:chExt cx="57" cy="71"/>
                    </a:xfrm>
                  </p:grpSpPr>
                  <p:sp>
                    <p:nvSpPr>
                      <p:cNvPr id="90885" name="Rectangle 606"/>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86" name="Rectangle 607"/>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87" name="Line 608"/>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88" name="Line 609"/>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0" name="Group 610"/>
                    <p:cNvGrpSpPr>
                      <a:grpSpLocks/>
                    </p:cNvGrpSpPr>
                    <p:nvPr/>
                  </p:nvGrpSpPr>
                  <p:grpSpPr bwMode="auto">
                    <a:xfrm>
                      <a:off x="996" y="2649"/>
                      <a:ext cx="57" cy="71"/>
                      <a:chOff x="996" y="2649"/>
                      <a:chExt cx="57" cy="71"/>
                    </a:xfrm>
                  </p:grpSpPr>
                  <p:sp>
                    <p:nvSpPr>
                      <p:cNvPr id="90881" name="Rectangle 611"/>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82" name="Rectangle 612"/>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83" name="Line 613"/>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84" name="Line 614"/>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1" name="Group 615"/>
                    <p:cNvGrpSpPr>
                      <a:grpSpLocks/>
                    </p:cNvGrpSpPr>
                    <p:nvPr/>
                  </p:nvGrpSpPr>
                  <p:grpSpPr bwMode="auto">
                    <a:xfrm>
                      <a:off x="736" y="2542"/>
                      <a:ext cx="58" cy="71"/>
                      <a:chOff x="736" y="2542"/>
                      <a:chExt cx="58" cy="71"/>
                    </a:xfrm>
                  </p:grpSpPr>
                  <p:sp>
                    <p:nvSpPr>
                      <p:cNvPr id="90877" name="Rectangle 616"/>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8" name="Rectangle 617"/>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9" name="Line 618"/>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80" name="Line 619"/>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2" name="Group 620"/>
                    <p:cNvGrpSpPr>
                      <a:grpSpLocks/>
                    </p:cNvGrpSpPr>
                    <p:nvPr/>
                  </p:nvGrpSpPr>
                  <p:grpSpPr bwMode="auto">
                    <a:xfrm>
                      <a:off x="802" y="2542"/>
                      <a:ext cx="57" cy="71"/>
                      <a:chOff x="802" y="2542"/>
                      <a:chExt cx="57" cy="71"/>
                    </a:xfrm>
                  </p:grpSpPr>
                  <p:sp>
                    <p:nvSpPr>
                      <p:cNvPr id="90873" name="Rectangle 621"/>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4" name="Rectangle 622"/>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5" name="Line 623"/>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76" name="Line 624"/>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3" name="Group 625"/>
                    <p:cNvGrpSpPr>
                      <a:grpSpLocks/>
                    </p:cNvGrpSpPr>
                    <p:nvPr/>
                  </p:nvGrpSpPr>
                  <p:grpSpPr bwMode="auto">
                    <a:xfrm>
                      <a:off x="1061" y="2542"/>
                      <a:ext cx="58" cy="71"/>
                      <a:chOff x="1061" y="2542"/>
                      <a:chExt cx="58" cy="71"/>
                    </a:xfrm>
                  </p:grpSpPr>
                  <p:sp>
                    <p:nvSpPr>
                      <p:cNvPr id="90869" name="Rectangle 626"/>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0" name="Rectangle 627"/>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71" name="Line 628"/>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72" name="Line 629"/>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4" name="Group 630"/>
                    <p:cNvGrpSpPr>
                      <a:grpSpLocks/>
                    </p:cNvGrpSpPr>
                    <p:nvPr/>
                  </p:nvGrpSpPr>
                  <p:grpSpPr bwMode="auto">
                    <a:xfrm>
                      <a:off x="671" y="2542"/>
                      <a:ext cx="58" cy="71"/>
                      <a:chOff x="671" y="2542"/>
                      <a:chExt cx="58" cy="71"/>
                    </a:xfrm>
                  </p:grpSpPr>
                  <p:sp>
                    <p:nvSpPr>
                      <p:cNvPr id="90865" name="Rectangle 631"/>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66" name="Rectangle 632"/>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67" name="Line 633"/>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68" name="Line 634"/>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5" name="Group 635"/>
                    <p:cNvGrpSpPr>
                      <a:grpSpLocks/>
                    </p:cNvGrpSpPr>
                    <p:nvPr/>
                  </p:nvGrpSpPr>
                  <p:grpSpPr bwMode="auto">
                    <a:xfrm>
                      <a:off x="931" y="2542"/>
                      <a:ext cx="58" cy="71"/>
                      <a:chOff x="931" y="2542"/>
                      <a:chExt cx="58" cy="71"/>
                    </a:xfrm>
                  </p:grpSpPr>
                  <p:sp>
                    <p:nvSpPr>
                      <p:cNvPr id="90861" name="Rectangle 636"/>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62" name="Rectangle 637"/>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63" name="Line 638"/>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64" name="Line 639"/>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856" name="Group 640"/>
                    <p:cNvGrpSpPr>
                      <a:grpSpLocks/>
                    </p:cNvGrpSpPr>
                    <p:nvPr/>
                  </p:nvGrpSpPr>
                  <p:grpSpPr bwMode="auto">
                    <a:xfrm>
                      <a:off x="997" y="2542"/>
                      <a:ext cx="57" cy="71"/>
                      <a:chOff x="997" y="2542"/>
                      <a:chExt cx="57" cy="71"/>
                    </a:xfrm>
                  </p:grpSpPr>
                  <p:sp>
                    <p:nvSpPr>
                      <p:cNvPr id="90857" name="Rectangle 641"/>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58" name="Rectangle 642"/>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59" name="Line 643"/>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860" name="Line 644"/>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90840" name="Group 645"/>
                  <p:cNvGrpSpPr>
                    <a:grpSpLocks/>
                  </p:cNvGrpSpPr>
                  <p:nvPr/>
                </p:nvGrpSpPr>
                <p:grpSpPr bwMode="auto">
                  <a:xfrm>
                    <a:off x="868" y="2643"/>
                    <a:ext cx="54" cy="97"/>
                    <a:chOff x="868" y="2643"/>
                    <a:chExt cx="54" cy="97"/>
                  </a:xfrm>
                </p:grpSpPr>
                <p:sp>
                  <p:nvSpPr>
                    <p:cNvPr id="90841" name="Rectangle 646"/>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42" name="Rectangle 647"/>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843" name="Oval 648"/>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sp>
            <p:nvSpPr>
              <p:cNvPr id="2222729" name="Line 649"/>
              <p:cNvSpPr>
                <a:spLocks noChangeShapeType="1"/>
              </p:cNvSpPr>
              <p:nvPr/>
            </p:nvSpPr>
            <p:spPr bwMode="auto">
              <a:xfrm>
                <a:off x="1298" y="2545"/>
                <a:ext cx="28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0" name="Line 650"/>
              <p:cNvSpPr>
                <a:spLocks noChangeShapeType="1"/>
              </p:cNvSpPr>
              <p:nvPr/>
            </p:nvSpPr>
            <p:spPr bwMode="auto">
              <a:xfrm>
                <a:off x="2352" y="2545"/>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1" name="Line 651"/>
              <p:cNvSpPr>
                <a:spLocks noChangeShapeType="1"/>
              </p:cNvSpPr>
              <p:nvPr/>
            </p:nvSpPr>
            <p:spPr bwMode="auto">
              <a:xfrm>
                <a:off x="3360" y="2496"/>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2" name="Line 652"/>
              <p:cNvSpPr>
                <a:spLocks noChangeShapeType="1"/>
              </p:cNvSpPr>
              <p:nvPr/>
            </p:nvSpPr>
            <p:spPr bwMode="auto">
              <a:xfrm>
                <a:off x="4464" y="2496"/>
                <a:ext cx="28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3" name="Freeform 653"/>
              <p:cNvSpPr>
                <a:spLocks/>
              </p:cNvSpPr>
              <p:nvPr/>
            </p:nvSpPr>
            <p:spPr bwMode="auto">
              <a:xfrm>
                <a:off x="915" y="2065"/>
                <a:ext cx="909"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4" name="Freeform 654"/>
              <p:cNvSpPr>
                <a:spLocks/>
              </p:cNvSpPr>
              <p:nvPr/>
            </p:nvSpPr>
            <p:spPr bwMode="auto">
              <a:xfrm>
                <a:off x="1968" y="2065"/>
                <a:ext cx="912"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5" name="Freeform 655"/>
              <p:cNvSpPr>
                <a:spLocks/>
              </p:cNvSpPr>
              <p:nvPr/>
            </p:nvSpPr>
            <p:spPr bwMode="auto">
              <a:xfrm>
                <a:off x="3024" y="2065"/>
                <a:ext cx="911"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6" name="Line 656"/>
              <p:cNvSpPr>
                <a:spLocks noChangeShapeType="1"/>
              </p:cNvSpPr>
              <p:nvPr/>
            </p:nvSpPr>
            <p:spPr bwMode="auto">
              <a:xfrm flipH="1">
                <a:off x="4368" y="2352"/>
                <a:ext cx="432" cy="0"/>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37" name="Text Box 657"/>
              <p:cNvSpPr txBox="1">
                <a:spLocks noChangeArrowheads="1"/>
              </p:cNvSpPr>
              <p:nvPr/>
            </p:nvSpPr>
            <p:spPr bwMode="auto">
              <a:xfrm>
                <a:off x="4373" y="2146"/>
                <a:ext cx="499"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用户需求</a:t>
                </a:r>
              </a:p>
            </p:txBody>
          </p:sp>
          <p:sp>
            <p:nvSpPr>
              <p:cNvPr id="2222738" name="Text Box 658"/>
              <p:cNvSpPr txBox="1">
                <a:spLocks noChangeArrowheads="1"/>
              </p:cNvSpPr>
              <p:nvPr/>
            </p:nvSpPr>
            <p:spPr bwMode="auto">
              <a:xfrm>
                <a:off x="3267" y="1905"/>
                <a:ext cx="624"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零售商需求</a:t>
                </a:r>
              </a:p>
            </p:txBody>
          </p:sp>
          <p:sp>
            <p:nvSpPr>
              <p:cNvPr id="2222739" name="Text Box 659"/>
              <p:cNvSpPr txBox="1">
                <a:spLocks noChangeArrowheads="1"/>
              </p:cNvSpPr>
              <p:nvPr/>
            </p:nvSpPr>
            <p:spPr bwMode="auto">
              <a:xfrm>
                <a:off x="2113" y="1905"/>
                <a:ext cx="625"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分销商需求</a:t>
                </a:r>
              </a:p>
            </p:txBody>
          </p:sp>
          <p:sp>
            <p:nvSpPr>
              <p:cNvPr id="2222740" name="Text Box 660"/>
              <p:cNvSpPr txBox="1">
                <a:spLocks noChangeArrowheads="1"/>
              </p:cNvSpPr>
              <p:nvPr/>
            </p:nvSpPr>
            <p:spPr bwMode="auto">
              <a:xfrm>
                <a:off x="1156" y="1905"/>
                <a:ext cx="500"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总装需求</a:t>
                </a:r>
              </a:p>
            </p:txBody>
          </p:sp>
          <p:sp>
            <p:nvSpPr>
              <p:cNvPr id="2222741" name="Text Box 661"/>
              <p:cNvSpPr txBox="1">
                <a:spLocks noChangeArrowheads="1"/>
              </p:cNvSpPr>
              <p:nvPr/>
            </p:nvSpPr>
            <p:spPr bwMode="auto">
              <a:xfrm>
                <a:off x="4474" y="2528"/>
                <a:ext cx="250"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222742" name="Text Box 662"/>
              <p:cNvSpPr txBox="1">
                <a:spLocks noChangeArrowheads="1"/>
              </p:cNvSpPr>
              <p:nvPr/>
            </p:nvSpPr>
            <p:spPr bwMode="auto">
              <a:xfrm>
                <a:off x="2361" y="2385"/>
                <a:ext cx="250"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推动</a:t>
                </a:r>
              </a:p>
            </p:txBody>
          </p:sp>
          <p:sp>
            <p:nvSpPr>
              <p:cNvPr id="2222743" name="Text Box 663"/>
              <p:cNvSpPr txBox="1">
                <a:spLocks noChangeArrowheads="1"/>
              </p:cNvSpPr>
              <p:nvPr/>
            </p:nvSpPr>
            <p:spPr bwMode="auto">
              <a:xfrm>
                <a:off x="3369" y="2338"/>
                <a:ext cx="250"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推动</a:t>
                </a:r>
              </a:p>
            </p:txBody>
          </p:sp>
          <p:sp>
            <p:nvSpPr>
              <p:cNvPr id="2222744" name="Text Box 664"/>
              <p:cNvSpPr txBox="1">
                <a:spLocks noChangeArrowheads="1"/>
              </p:cNvSpPr>
              <p:nvPr/>
            </p:nvSpPr>
            <p:spPr bwMode="auto">
              <a:xfrm>
                <a:off x="1307" y="2385"/>
                <a:ext cx="249"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推动</a:t>
                </a:r>
              </a:p>
            </p:txBody>
          </p:sp>
        </p:grpSp>
        <p:grpSp>
          <p:nvGrpSpPr>
            <p:cNvPr id="90797" name="Group 665"/>
            <p:cNvGrpSpPr>
              <a:grpSpLocks/>
            </p:cNvGrpSpPr>
            <p:nvPr/>
          </p:nvGrpSpPr>
          <p:grpSpPr bwMode="auto">
            <a:xfrm>
              <a:off x="894" y="2211"/>
              <a:ext cx="3931" cy="250"/>
              <a:chOff x="384" y="2889"/>
              <a:chExt cx="4176" cy="279"/>
            </a:xfrm>
          </p:grpSpPr>
          <p:sp>
            <p:nvSpPr>
              <p:cNvPr id="2222746" name="Text Box 666"/>
              <p:cNvSpPr txBox="1">
                <a:spLocks noChangeArrowheads="1"/>
              </p:cNvSpPr>
              <p:nvPr/>
            </p:nvSpPr>
            <p:spPr bwMode="auto">
              <a:xfrm>
                <a:off x="3894" y="2889"/>
                <a:ext cx="429" cy="2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2222747" name="Text Box 667"/>
              <p:cNvSpPr txBox="1">
                <a:spLocks noChangeArrowheads="1"/>
              </p:cNvSpPr>
              <p:nvPr/>
            </p:nvSpPr>
            <p:spPr bwMode="auto">
              <a:xfrm>
                <a:off x="2885" y="2889"/>
                <a:ext cx="429" cy="2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2222748" name="Text Box 668"/>
              <p:cNvSpPr txBox="1">
                <a:spLocks noChangeArrowheads="1"/>
              </p:cNvSpPr>
              <p:nvPr/>
            </p:nvSpPr>
            <p:spPr bwMode="auto">
              <a:xfrm>
                <a:off x="1833" y="2889"/>
                <a:ext cx="324" cy="2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2222749" name="Text Box 669"/>
              <p:cNvSpPr txBox="1">
                <a:spLocks noChangeArrowheads="1"/>
              </p:cNvSpPr>
              <p:nvPr/>
            </p:nvSpPr>
            <p:spPr bwMode="auto">
              <a:xfrm>
                <a:off x="776" y="2889"/>
                <a:ext cx="322" cy="2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2222750" name="Line 670"/>
              <p:cNvSpPr>
                <a:spLocks noChangeShapeType="1"/>
              </p:cNvSpPr>
              <p:nvPr/>
            </p:nvSpPr>
            <p:spPr bwMode="auto">
              <a:xfrm>
                <a:off x="384" y="3024"/>
                <a:ext cx="1009"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1" name="Line 671"/>
              <p:cNvSpPr>
                <a:spLocks noChangeShapeType="1"/>
              </p:cNvSpPr>
              <p:nvPr/>
            </p:nvSpPr>
            <p:spPr bwMode="auto">
              <a:xfrm>
                <a:off x="384"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2" name="Line 672"/>
              <p:cNvSpPr>
                <a:spLocks noChangeShapeType="1"/>
              </p:cNvSpPr>
              <p:nvPr/>
            </p:nvSpPr>
            <p:spPr bwMode="auto">
              <a:xfrm>
                <a:off x="1393"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3" name="Line 673"/>
              <p:cNvSpPr>
                <a:spLocks noChangeShapeType="1"/>
              </p:cNvSpPr>
              <p:nvPr/>
            </p:nvSpPr>
            <p:spPr bwMode="auto">
              <a:xfrm>
                <a:off x="1393" y="3024"/>
                <a:ext cx="1007"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4" name="Line 674"/>
              <p:cNvSpPr>
                <a:spLocks noChangeShapeType="1"/>
              </p:cNvSpPr>
              <p:nvPr/>
            </p:nvSpPr>
            <p:spPr bwMode="auto">
              <a:xfrm>
                <a:off x="1393"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5" name="Line 675"/>
              <p:cNvSpPr>
                <a:spLocks noChangeShapeType="1"/>
              </p:cNvSpPr>
              <p:nvPr/>
            </p:nvSpPr>
            <p:spPr bwMode="auto">
              <a:xfrm>
                <a:off x="2400"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6" name="Line 676"/>
              <p:cNvSpPr>
                <a:spLocks noChangeShapeType="1"/>
              </p:cNvSpPr>
              <p:nvPr/>
            </p:nvSpPr>
            <p:spPr bwMode="auto">
              <a:xfrm>
                <a:off x="2400" y="3024"/>
                <a:ext cx="1152"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7" name="Line 677"/>
              <p:cNvSpPr>
                <a:spLocks noChangeShapeType="1"/>
              </p:cNvSpPr>
              <p:nvPr/>
            </p:nvSpPr>
            <p:spPr bwMode="auto">
              <a:xfrm>
                <a:off x="2400"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8" name="Line 678"/>
              <p:cNvSpPr>
                <a:spLocks noChangeShapeType="1"/>
              </p:cNvSpPr>
              <p:nvPr/>
            </p:nvSpPr>
            <p:spPr bwMode="auto">
              <a:xfrm>
                <a:off x="3552" y="3024"/>
                <a:ext cx="1013"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59" name="Line 679"/>
              <p:cNvSpPr>
                <a:spLocks noChangeShapeType="1"/>
              </p:cNvSpPr>
              <p:nvPr/>
            </p:nvSpPr>
            <p:spPr bwMode="auto">
              <a:xfrm>
                <a:off x="3552"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22760" name="Line 680"/>
              <p:cNvSpPr>
                <a:spLocks noChangeShapeType="1"/>
              </p:cNvSpPr>
              <p:nvPr/>
            </p:nvSpPr>
            <p:spPr bwMode="auto">
              <a:xfrm>
                <a:off x="4560" y="2928"/>
                <a:ext cx="0" cy="24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grpSp>
      </p:grpSp>
      <p:grpSp>
        <p:nvGrpSpPr>
          <p:cNvPr id="2222761" name="Group 681"/>
          <p:cNvGrpSpPr>
            <a:grpSpLocks/>
          </p:cNvGrpSpPr>
          <p:nvPr/>
        </p:nvGrpSpPr>
        <p:grpSpPr bwMode="auto">
          <a:xfrm>
            <a:off x="539998" y="3456409"/>
            <a:ext cx="7056438" cy="1125537"/>
            <a:chOff x="384" y="1654"/>
            <a:chExt cx="4914" cy="1274"/>
          </a:xfrm>
        </p:grpSpPr>
        <p:sp>
          <p:nvSpPr>
            <p:cNvPr id="2222762" name="Rectangle 682"/>
            <p:cNvSpPr>
              <a:spLocks noChangeArrowheads="1"/>
            </p:cNvSpPr>
            <p:nvPr/>
          </p:nvSpPr>
          <p:spPr bwMode="auto">
            <a:xfrm>
              <a:off x="384" y="2400"/>
              <a:ext cx="4896"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marL="342900" indent="-342900" algn="dist">
                <a:lnSpc>
                  <a:spcPct val="100000"/>
                </a:lnSpc>
                <a:buClr>
                  <a:srgbClr val="009900"/>
                </a:buClr>
                <a:defRPr/>
              </a:pPr>
              <a:r>
                <a:rPr lang="zh-CN" altLang="en-US" sz="1400" b="1" dirty="0">
                  <a:solidFill>
                    <a:srgbClr val="000099"/>
                  </a:solidFill>
                  <a:ea typeface="黑体" charset="0"/>
                  <a:cs typeface="黑体" charset="0"/>
                </a:rPr>
                <a:t>零件制造商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产品装配</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分销中心</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零售商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用户</a:t>
              </a:r>
            </a:p>
          </p:txBody>
        </p:sp>
        <p:grpSp>
          <p:nvGrpSpPr>
            <p:cNvPr id="90158" name="Group 683"/>
            <p:cNvGrpSpPr>
              <a:grpSpLocks/>
            </p:cNvGrpSpPr>
            <p:nvPr/>
          </p:nvGrpSpPr>
          <p:grpSpPr bwMode="auto">
            <a:xfrm>
              <a:off x="480" y="1654"/>
              <a:ext cx="4818" cy="866"/>
              <a:chOff x="480" y="1654"/>
              <a:chExt cx="4818" cy="866"/>
            </a:xfrm>
          </p:grpSpPr>
          <p:grpSp>
            <p:nvGrpSpPr>
              <p:cNvPr id="90175" name="Group 684"/>
              <p:cNvGrpSpPr>
                <a:grpSpLocks/>
              </p:cNvGrpSpPr>
              <p:nvPr/>
            </p:nvGrpSpPr>
            <p:grpSpPr bwMode="auto">
              <a:xfrm>
                <a:off x="3744" y="2016"/>
                <a:ext cx="625" cy="365"/>
                <a:chOff x="3744" y="2016"/>
                <a:chExt cx="625" cy="365"/>
              </a:xfrm>
            </p:grpSpPr>
            <p:sp>
              <p:nvSpPr>
                <p:cNvPr id="90700" name="Freeform 685"/>
                <p:cNvSpPr>
                  <a:spLocks/>
                </p:cNvSpPr>
                <p:nvPr/>
              </p:nvSpPr>
              <p:spPr bwMode="auto">
                <a:xfrm>
                  <a:off x="3991" y="2268"/>
                  <a:ext cx="6" cy="25"/>
                </a:xfrm>
                <a:custGeom>
                  <a:avLst/>
                  <a:gdLst>
                    <a:gd name="T0" fmla="*/ 0 w 32"/>
                    <a:gd name="T1" fmla="*/ 0 h 110"/>
                    <a:gd name="T2" fmla="*/ 0 w 32"/>
                    <a:gd name="T3" fmla="*/ 0 h 110"/>
                    <a:gd name="T4" fmla="*/ 0 w 32"/>
                    <a:gd name="T5" fmla="*/ 0 h 110"/>
                    <a:gd name="T6" fmla="*/ 0 w 32"/>
                    <a:gd name="T7" fmla="*/ 0 h 110"/>
                    <a:gd name="T8" fmla="*/ 0 w 32"/>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10">
                      <a:moveTo>
                        <a:pt x="32" y="34"/>
                      </a:moveTo>
                      <a:lnTo>
                        <a:pt x="32" y="110"/>
                      </a:lnTo>
                      <a:lnTo>
                        <a:pt x="0" y="106"/>
                      </a:lnTo>
                      <a:lnTo>
                        <a:pt x="0" y="0"/>
                      </a:lnTo>
                      <a:lnTo>
                        <a:pt x="32" y="34"/>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701" name="Group 686"/>
                <p:cNvGrpSpPr>
                  <a:grpSpLocks/>
                </p:cNvGrpSpPr>
                <p:nvPr/>
              </p:nvGrpSpPr>
              <p:grpSpPr bwMode="auto">
                <a:xfrm>
                  <a:off x="3744" y="2016"/>
                  <a:ext cx="625" cy="365"/>
                  <a:chOff x="3744" y="2016"/>
                  <a:chExt cx="625" cy="365"/>
                </a:xfrm>
              </p:grpSpPr>
              <p:grpSp>
                <p:nvGrpSpPr>
                  <p:cNvPr id="90702" name="Group 687"/>
                  <p:cNvGrpSpPr>
                    <a:grpSpLocks/>
                  </p:cNvGrpSpPr>
                  <p:nvPr/>
                </p:nvGrpSpPr>
                <p:grpSpPr bwMode="auto">
                  <a:xfrm>
                    <a:off x="3744" y="2016"/>
                    <a:ext cx="479" cy="329"/>
                    <a:chOff x="3016" y="2340"/>
                    <a:chExt cx="553" cy="372"/>
                  </a:xfrm>
                </p:grpSpPr>
                <p:sp>
                  <p:nvSpPr>
                    <p:cNvPr id="90763" name="Freeform 688"/>
                    <p:cNvSpPr>
                      <a:spLocks/>
                    </p:cNvSpPr>
                    <p:nvPr/>
                  </p:nvSpPr>
                  <p:spPr bwMode="auto">
                    <a:xfrm>
                      <a:off x="3017" y="2416"/>
                      <a:ext cx="552" cy="296"/>
                    </a:xfrm>
                    <a:custGeom>
                      <a:avLst/>
                      <a:gdLst>
                        <a:gd name="T0" fmla="*/ 1 w 2760"/>
                        <a:gd name="T1" fmla="*/ 0 h 1181"/>
                        <a:gd name="T2" fmla="*/ 1 w 2760"/>
                        <a:gd name="T3" fmla="*/ 1 h 1181"/>
                        <a:gd name="T4" fmla="*/ 0 w 2760"/>
                        <a:gd name="T5" fmla="*/ 1 h 1181"/>
                        <a:gd name="T6" fmla="*/ 0 w 2760"/>
                        <a:gd name="T7" fmla="*/ 1 h 1181"/>
                        <a:gd name="T8" fmla="*/ 0 w 2760"/>
                        <a:gd name="T9" fmla="*/ 1 h 1181"/>
                        <a:gd name="T10" fmla="*/ 0 w 2760"/>
                        <a:gd name="T11" fmla="*/ 1 h 1181"/>
                        <a:gd name="T12" fmla="*/ 0 w 2760"/>
                        <a:gd name="T13" fmla="*/ 1 h 1181"/>
                        <a:gd name="T14" fmla="*/ 1 w 2760"/>
                        <a:gd name="T15" fmla="*/ 0 h 11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60" h="1181">
                          <a:moveTo>
                            <a:pt x="2760" y="0"/>
                          </a:moveTo>
                          <a:lnTo>
                            <a:pt x="2760" y="1181"/>
                          </a:lnTo>
                          <a:lnTo>
                            <a:pt x="103" y="1181"/>
                          </a:lnTo>
                          <a:lnTo>
                            <a:pt x="103" y="962"/>
                          </a:lnTo>
                          <a:lnTo>
                            <a:pt x="50" y="947"/>
                          </a:lnTo>
                          <a:lnTo>
                            <a:pt x="50" y="800"/>
                          </a:lnTo>
                          <a:lnTo>
                            <a:pt x="0" y="778"/>
                          </a:lnTo>
                          <a:lnTo>
                            <a:pt x="276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764" name="Group 689"/>
                    <p:cNvGrpSpPr>
                      <a:grpSpLocks/>
                    </p:cNvGrpSpPr>
                    <p:nvPr/>
                  </p:nvGrpSpPr>
                  <p:grpSpPr bwMode="auto">
                    <a:xfrm>
                      <a:off x="3061" y="2651"/>
                      <a:ext cx="35" cy="22"/>
                      <a:chOff x="3061" y="2651"/>
                      <a:chExt cx="35" cy="22"/>
                    </a:xfrm>
                  </p:grpSpPr>
                  <p:sp>
                    <p:nvSpPr>
                      <p:cNvPr id="90789" name="Oval 690"/>
                      <p:cNvSpPr>
                        <a:spLocks noChangeArrowheads="1"/>
                      </p:cNvSpPr>
                      <p:nvPr/>
                    </p:nvSpPr>
                    <p:spPr bwMode="auto">
                      <a:xfrm>
                        <a:off x="3091" y="2651"/>
                        <a:ext cx="5" cy="19"/>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90" name="Oval 691"/>
                      <p:cNvSpPr>
                        <a:spLocks noChangeArrowheads="1"/>
                      </p:cNvSpPr>
                      <p:nvPr/>
                    </p:nvSpPr>
                    <p:spPr bwMode="auto">
                      <a:xfrm>
                        <a:off x="3084" y="2651"/>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91" name="Oval 692"/>
                      <p:cNvSpPr>
                        <a:spLocks noChangeArrowheads="1"/>
                      </p:cNvSpPr>
                      <p:nvPr/>
                    </p:nvSpPr>
                    <p:spPr bwMode="auto">
                      <a:xfrm>
                        <a:off x="3079" y="2652"/>
                        <a:ext cx="4"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92" name="Oval 693"/>
                      <p:cNvSpPr>
                        <a:spLocks noChangeArrowheads="1"/>
                      </p:cNvSpPr>
                      <p:nvPr/>
                    </p:nvSpPr>
                    <p:spPr bwMode="auto">
                      <a:xfrm>
                        <a:off x="3073" y="2652"/>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93" name="Oval 694"/>
                      <p:cNvSpPr>
                        <a:spLocks noChangeArrowheads="1"/>
                      </p:cNvSpPr>
                      <p:nvPr/>
                    </p:nvSpPr>
                    <p:spPr bwMode="auto">
                      <a:xfrm>
                        <a:off x="3067"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94" name="Oval 695"/>
                      <p:cNvSpPr>
                        <a:spLocks noChangeArrowheads="1"/>
                      </p:cNvSpPr>
                      <p:nvPr/>
                    </p:nvSpPr>
                    <p:spPr bwMode="auto">
                      <a:xfrm>
                        <a:off x="3061" y="2653"/>
                        <a:ext cx="5" cy="20"/>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65" name="Group 696"/>
                    <p:cNvGrpSpPr>
                      <a:grpSpLocks/>
                    </p:cNvGrpSpPr>
                    <p:nvPr/>
                  </p:nvGrpSpPr>
                  <p:grpSpPr bwMode="auto">
                    <a:xfrm>
                      <a:off x="3133" y="2624"/>
                      <a:ext cx="59" cy="41"/>
                      <a:chOff x="3133" y="2624"/>
                      <a:chExt cx="59" cy="41"/>
                    </a:xfrm>
                  </p:grpSpPr>
                  <p:sp>
                    <p:nvSpPr>
                      <p:cNvPr id="90782" name="Freeform 697"/>
                      <p:cNvSpPr>
                        <a:spLocks/>
                      </p:cNvSpPr>
                      <p:nvPr/>
                    </p:nvSpPr>
                    <p:spPr bwMode="auto">
                      <a:xfrm>
                        <a:off x="3185" y="2624"/>
                        <a:ext cx="7" cy="33"/>
                      </a:xfrm>
                      <a:custGeom>
                        <a:avLst/>
                        <a:gdLst>
                          <a:gd name="T0" fmla="*/ 0 w 38"/>
                          <a:gd name="T1" fmla="*/ 0 h 131"/>
                          <a:gd name="T2" fmla="*/ 0 w 38"/>
                          <a:gd name="T3" fmla="*/ 0 h 131"/>
                          <a:gd name="T4" fmla="*/ 0 w 38"/>
                          <a:gd name="T5" fmla="*/ 0 h 131"/>
                          <a:gd name="T6" fmla="*/ 0 w 38"/>
                          <a:gd name="T7" fmla="*/ 0 h 131"/>
                          <a:gd name="T8" fmla="*/ 0 w 38"/>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1">
                            <a:moveTo>
                              <a:pt x="0" y="0"/>
                            </a:moveTo>
                            <a:lnTo>
                              <a:pt x="0" y="131"/>
                            </a:lnTo>
                            <a:lnTo>
                              <a:pt x="38" y="131"/>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3" name="Freeform 698"/>
                      <p:cNvSpPr>
                        <a:spLocks/>
                      </p:cNvSpPr>
                      <p:nvPr/>
                    </p:nvSpPr>
                    <p:spPr bwMode="auto">
                      <a:xfrm>
                        <a:off x="3175" y="2625"/>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4" name="Freeform 699"/>
                      <p:cNvSpPr>
                        <a:spLocks/>
                      </p:cNvSpPr>
                      <p:nvPr/>
                    </p:nvSpPr>
                    <p:spPr bwMode="auto">
                      <a:xfrm>
                        <a:off x="3167" y="2626"/>
                        <a:ext cx="7"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5" name="Freeform 700"/>
                      <p:cNvSpPr>
                        <a:spLocks/>
                      </p:cNvSpPr>
                      <p:nvPr/>
                    </p:nvSpPr>
                    <p:spPr bwMode="auto">
                      <a:xfrm>
                        <a:off x="3159" y="2628"/>
                        <a:ext cx="7" cy="33"/>
                      </a:xfrm>
                      <a:custGeom>
                        <a:avLst/>
                        <a:gdLst>
                          <a:gd name="T0" fmla="*/ 0 w 37"/>
                          <a:gd name="T1" fmla="*/ 0 h 129"/>
                          <a:gd name="T2" fmla="*/ 0 w 37"/>
                          <a:gd name="T3" fmla="*/ 0 h 129"/>
                          <a:gd name="T4" fmla="*/ 0 w 37"/>
                          <a:gd name="T5" fmla="*/ 0 h 129"/>
                          <a:gd name="T6" fmla="*/ 0 w 37"/>
                          <a:gd name="T7" fmla="*/ 0 h 129"/>
                          <a:gd name="T8" fmla="*/ 0 w 3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9">
                            <a:moveTo>
                              <a:pt x="0" y="0"/>
                            </a:moveTo>
                            <a:lnTo>
                              <a:pt x="0" y="129"/>
                            </a:lnTo>
                            <a:lnTo>
                              <a:pt x="37" y="129"/>
                            </a:lnTo>
                            <a:lnTo>
                              <a:pt x="37" y="5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6" name="Freeform 701"/>
                      <p:cNvSpPr>
                        <a:spLocks/>
                      </p:cNvSpPr>
                      <p:nvPr/>
                    </p:nvSpPr>
                    <p:spPr bwMode="auto">
                      <a:xfrm>
                        <a:off x="3150" y="2628"/>
                        <a:ext cx="8" cy="33"/>
                      </a:xfrm>
                      <a:custGeom>
                        <a:avLst/>
                        <a:gdLst>
                          <a:gd name="T0" fmla="*/ 0 w 38"/>
                          <a:gd name="T1" fmla="*/ 0 h 129"/>
                          <a:gd name="T2" fmla="*/ 0 w 38"/>
                          <a:gd name="T3" fmla="*/ 0 h 129"/>
                          <a:gd name="T4" fmla="*/ 0 w 38"/>
                          <a:gd name="T5" fmla="*/ 0 h 129"/>
                          <a:gd name="T6" fmla="*/ 0 w 38"/>
                          <a:gd name="T7" fmla="*/ 0 h 129"/>
                          <a:gd name="T8" fmla="*/ 0 w 38"/>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29">
                            <a:moveTo>
                              <a:pt x="0" y="0"/>
                            </a:moveTo>
                            <a:lnTo>
                              <a:pt x="0" y="129"/>
                            </a:lnTo>
                            <a:lnTo>
                              <a:pt x="38" y="129"/>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7" name="Freeform 702"/>
                      <p:cNvSpPr>
                        <a:spLocks/>
                      </p:cNvSpPr>
                      <p:nvPr/>
                    </p:nvSpPr>
                    <p:spPr bwMode="auto">
                      <a:xfrm>
                        <a:off x="3142" y="2630"/>
                        <a:ext cx="8"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8" name="Freeform 703"/>
                      <p:cNvSpPr>
                        <a:spLocks/>
                      </p:cNvSpPr>
                      <p:nvPr/>
                    </p:nvSpPr>
                    <p:spPr bwMode="auto">
                      <a:xfrm>
                        <a:off x="3133" y="2632"/>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66" name="Group 704"/>
                    <p:cNvGrpSpPr>
                      <a:grpSpLocks/>
                    </p:cNvGrpSpPr>
                    <p:nvPr/>
                  </p:nvGrpSpPr>
                  <p:grpSpPr bwMode="auto">
                    <a:xfrm>
                      <a:off x="3248" y="2601"/>
                      <a:ext cx="80" cy="48"/>
                      <a:chOff x="3248" y="2601"/>
                      <a:chExt cx="80" cy="48"/>
                    </a:xfrm>
                  </p:grpSpPr>
                  <p:sp>
                    <p:nvSpPr>
                      <p:cNvPr id="90776" name="Freeform 705"/>
                      <p:cNvSpPr>
                        <a:spLocks/>
                      </p:cNvSpPr>
                      <p:nvPr/>
                    </p:nvSpPr>
                    <p:spPr bwMode="auto">
                      <a:xfrm>
                        <a:off x="3318" y="2601"/>
                        <a:ext cx="10" cy="39"/>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7" name="Freeform 706"/>
                      <p:cNvSpPr>
                        <a:spLocks/>
                      </p:cNvSpPr>
                      <p:nvPr/>
                    </p:nvSpPr>
                    <p:spPr bwMode="auto">
                      <a:xfrm>
                        <a:off x="3304" y="2604"/>
                        <a:ext cx="10" cy="38"/>
                      </a:xfrm>
                      <a:custGeom>
                        <a:avLst/>
                        <a:gdLst>
                          <a:gd name="T0" fmla="*/ 0 w 48"/>
                          <a:gd name="T1" fmla="*/ 0 h 153"/>
                          <a:gd name="T2" fmla="*/ 0 w 48"/>
                          <a:gd name="T3" fmla="*/ 0 h 153"/>
                          <a:gd name="T4" fmla="*/ 0 w 48"/>
                          <a:gd name="T5" fmla="*/ 0 h 153"/>
                          <a:gd name="T6" fmla="*/ 0 w 48"/>
                          <a:gd name="T7" fmla="*/ 0 h 153"/>
                          <a:gd name="T8" fmla="*/ 0 w 48"/>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153">
                            <a:moveTo>
                              <a:pt x="0" y="0"/>
                            </a:moveTo>
                            <a:lnTo>
                              <a:pt x="0" y="153"/>
                            </a:lnTo>
                            <a:lnTo>
                              <a:pt x="48" y="153"/>
                            </a:lnTo>
                            <a:lnTo>
                              <a:pt x="48"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8" name="Freeform 707"/>
                      <p:cNvSpPr>
                        <a:spLocks/>
                      </p:cNvSpPr>
                      <p:nvPr/>
                    </p:nvSpPr>
                    <p:spPr bwMode="auto">
                      <a:xfrm>
                        <a:off x="3291" y="2605"/>
                        <a:ext cx="9" cy="39"/>
                      </a:xfrm>
                      <a:custGeom>
                        <a:avLst/>
                        <a:gdLst>
                          <a:gd name="T0" fmla="*/ 0 w 49"/>
                          <a:gd name="T1" fmla="*/ 0 h 154"/>
                          <a:gd name="T2" fmla="*/ 0 w 49"/>
                          <a:gd name="T3" fmla="*/ 0 h 154"/>
                          <a:gd name="T4" fmla="*/ 0 w 49"/>
                          <a:gd name="T5" fmla="*/ 0 h 154"/>
                          <a:gd name="T6" fmla="*/ 0 w 49"/>
                          <a:gd name="T7" fmla="*/ 0 h 154"/>
                          <a:gd name="T8" fmla="*/ 0 w 49"/>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4">
                            <a:moveTo>
                              <a:pt x="0" y="0"/>
                            </a:moveTo>
                            <a:lnTo>
                              <a:pt x="0" y="154"/>
                            </a:lnTo>
                            <a:lnTo>
                              <a:pt x="49" y="154"/>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9" name="Freeform 708"/>
                      <p:cNvSpPr>
                        <a:spLocks/>
                      </p:cNvSpPr>
                      <p:nvPr/>
                    </p:nvSpPr>
                    <p:spPr bwMode="auto">
                      <a:xfrm>
                        <a:off x="3276" y="2607"/>
                        <a:ext cx="10" cy="38"/>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0" name="Freeform 709"/>
                      <p:cNvSpPr>
                        <a:spLocks/>
                      </p:cNvSpPr>
                      <p:nvPr/>
                    </p:nvSpPr>
                    <p:spPr bwMode="auto">
                      <a:xfrm>
                        <a:off x="3262" y="2609"/>
                        <a:ext cx="10" cy="38"/>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81" name="Freeform 710"/>
                      <p:cNvSpPr>
                        <a:spLocks/>
                      </p:cNvSpPr>
                      <p:nvPr/>
                    </p:nvSpPr>
                    <p:spPr bwMode="auto">
                      <a:xfrm>
                        <a:off x="3248" y="2610"/>
                        <a:ext cx="9" cy="39"/>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67" name="Group 711"/>
                    <p:cNvGrpSpPr>
                      <a:grpSpLocks/>
                    </p:cNvGrpSpPr>
                    <p:nvPr/>
                  </p:nvGrpSpPr>
                  <p:grpSpPr bwMode="auto">
                    <a:xfrm>
                      <a:off x="3435" y="2576"/>
                      <a:ext cx="105" cy="49"/>
                      <a:chOff x="3435" y="2576"/>
                      <a:chExt cx="105" cy="49"/>
                    </a:xfrm>
                  </p:grpSpPr>
                  <p:sp>
                    <p:nvSpPr>
                      <p:cNvPr id="90771" name="Freeform 712"/>
                      <p:cNvSpPr>
                        <a:spLocks/>
                      </p:cNvSpPr>
                      <p:nvPr/>
                    </p:nvSpPr>
                    <p:spPr bwMode="auto">
                      <a:xfrm>
                        <a:off x="3530" y="2576"/>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2" name="Freeform 713"/>
                      <p:cNvSpPr>
                        <a:spLocks/>
                      </p:cNvSpPr>
                      <p:nvPr/>
                    </p:nvSpPr>
                    <p:spPr bwMode="auto">
                      <a:xfrm>
                        <a:off x="3506" y="2578"/>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3" name="Freeform 714"/>
                      <p:cNvSpPr>
                        <a:spLocks/>
                      </p:cNvSpPr>
                      <p:nvPr/>
                    </p:nvSpPr>
                    <p:spPr bwMode="auto">
                      <a:xfrm>
                        <a:off x="3482" y="2580"/>
                        <a:ext cx="10" cy="37"/>
                      </a:xfrm>
                      <a:custGeom>
                        <a:avLst/>
                        <a:gdLst>
                          <a:gd name="T0" fmla="*/ 0 w 49"/>
                          <a:gd name="T1" fmla="*/ 0 h 149"/>
                          <a:gd name="T2" fmla="*/ 0 w 49"/>
                          <a:gd name="T3" fmla="*/ 0 h 149"/>
                          <a:gd name="T4" fmla="*/ 0 w 49"/>
                          <a:gd name="T5" fmla="*/ 0 h 149"/>
                          <a:gd name="T6" fmla="*/ 0 w 49"/>
                          <a:gd name="T7" fmla="*/ 0 h 149"/>
                          <a:gd name="T8" fmla="*/ 0 w 49"/>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9">
                            <a:moveTo>
                              <a:pt x="0" y="0"/>
                            </a:moveTo>
                            <a:lnTo>
                              <a:pt x="0" y="149"/>
                            </a:lnTo>
                            <a:lnTo>
                              <a:pt x="49" y="149"/>
                            </a:lnTo>
                            <a:lnTo>
                              <a:pt x="49"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4" name="Freeform 715"/>
                      <p:cNvSpPr>
                        <a:spLocks/>
                      </p:cNvSpPr>
                      <p:nvPr/>
                    </p:nvSpPr>
                    <p:spPr bwMode="auto">
                      <a:xfrm>
                        <a:off x="3458" y="2583"/>
                        <a:ext cx="10" cy="37"/>
                      </a:xfrm>
                      <a:custGeom>
                        <a:avLst/>
                        <a:gdLst>
                          <a:gd name="T0" fmla="*/ 0 w 50"/>
                          <a:gd name="T1" fmla="*/ 0 h 147"/>
                          <a:gd name="T2" fmla="*/ 0 w 50"/>
                          <a:gd name="T3" fmla="*/ 0 h 147"/>
                          <a:gd name="T4" fmla="*/ 0 w 50"/>
                          <a:gd name="T5" fmla="*/ 0 h 147"/>
                          <a:gd name="T6" fmla="*/ 0 w 50"/>
                          <a:gd name="T7" fmla="*/ 0 h 147"/>
                          <a:gd name="T8" fmla="*/ 0 w 50"/>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7">
                            <a:moveTo>
                              <a:pt x="0" y="0"/>
                            </a:moveTo>
                            <a:lnTo>
                              <a:pt x="0" y="147"/>
                            </a:lnTo>
                            <a:lnTo>
                              <a:pt x="50" y="147"/>
                            </a:lnTo>
                            <a:lnTo>
                              <a:pt x="50" y="33"/>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5" name="Freeform 716"/>
                      <p:cNvSpPr>
                        <a:spLocks/>
                      </p:cNvSpPr>
                      <p:nvPr/>
                    </p:nvSpPr>
                    <p:spPr bwMode="auto">
                      <a:xfrm>
                        <a:off x="3435" y="2588"/>
                        <a:ext cx="10" cy="37"/>
                      </a:xfrm>
                      <a:custGeom>
                        <a:avLst/>
                        <a:gdLst>
                          <a:gd name="T0" fmla="*/ 0 w 49"/>
                          <a:gd name="T1" fmla="*/ 0 h 148"/>
                          <a:gd name="T2" fmla="*/ 0 w 49"/>
                          <a:gd name="T3" fmla="*/ 0 h 148"/>
                          <a:gd name="T4" fmla="*/ 0 w 49"/>
                          <a:gd name="T5" fmla="*/ 0 h 148"/>
                          <a:gd name="T6" fmla="*/ 0 w 49"/>
                          <a:gd name="T7" fmla="*/ 0 h 148"/>
                          <a:gd name="T8" fmla="*/ 0 w 49"/>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8">
                            <a:moveTo>
                              <a:pt x="0" y="0"/>
                            </a:moveTo>
                            <a:lnTo>
                              <a:pt x="0" y="148"/>
                            </a:lnTo>
                            <a:lnTo>
                              <a:pt x="49" y="148"/>
                            </a:lnTo>
                            <a:lnTo>
                              <a:pt x="49" y="3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768" name="Freeform 717"/>
                    <p:cNvSpPr>
                      <a:spLocks/>
                    </p:cNvSpPr>
                    <p:nvPr/>
                  </p:nvSpPr>
                  <p:spPr bwMode="auto">
                    <a:xfrm>
                      <a:off x="3038" y="2605"/>
                      <a:ext cx="530" cy="90"/>
                    </a:xfrm>
                    <a:custGeom>
                      <a:avLst/>
                      <a:gdLst>
                        <a:gd name="T0" fmla="*/ 1 w 2653"/>
                        <a:gd name="T1" fmla="*/ 0 h 359"/>
                        <a:gd name="T2" fmla="*/ 1 w 2653"/>
                        <a:gd name="T3" fmla="*/ 0 h 359"/>
                        <a:gd name="T4" fmla="*/ 0 w 2653"/>
                        <a:gd name="T5" fmla="*/ 0 h 359"/>
                        <a:gd name="T6" fmla="*/ 0 w 2653"/>
                        <a:gd name="T7" fmla="*/ 1 h 359"/>
                        <a:gd name="T8" fmla="*/ 1 w 2653"/>
                        <a:gd name="T9" fmla="*/ 0 h 3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53" h="359">
                          <a:moveTo>
                            <a:pt x="2653" y="197"/>
                          </a:moveTo>
                          <a:lnTo>
                            <a:pt x="2653" y="0"/>
                          </a:lnTo>
                          <a:lnTo>
                            <a:pt x="0" y="262"/>
                          </a:lnTo>
                          <a:lnTo>
                            <a:pt x="0" y="359"/>
                          </a:lnTo>
                          <a:lnTo>
                            <a:pt x="2653" y="197"/>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69" name="Freeform 718"/>
                    <p:cNvSpPr>
                      <a:spLocks/>
                    </p:cNvSpPr>
                    <p:nvPr/>
                  </p:nvSpPr>
                  <p:spPr bwMode="auto">
                    <a:xfrm>
                      <a:off x="3027" y="2505"/>
                      <a:ext cx="541" cy="149"/>
                    </a:xfrm>
                    <a:custGeom>
                      <a:avLst/>
                      <a:gdLst>
                        <a:gd name="T0" fmla="*/ 1 w 2707"/>
                        <a:gd name="T1" fmla="*/ 0 h 595"/>
                        <a:gd name="T2" fmla="*/ 1 w 2707"/>
                        <a:gd name="T3" fmla="*/ 0 h 595"/>
                        <a:gd name="T4" fmla="*/ 0 w 2707"/>
                        <a:gd name="T5" fmla="*/ 1 h 595"/>
                        <a:gd name="T6" fmla="*/ 0 w 2707"/>
                        <a:gd name="T7" fmla="*/ 1 h 595"/>
                        <a:gd name="T8" fmla="*/ 1 w 2707"/>
                        <a:gd name="T9" fmla="*/ 0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7" h="595">
                          <a:moveTo>
                            <a:pt x="2707" y="164"/>
                          </a:moveTo>
                          <a:lnTo>
                            <a:pt x="2707" y="0"/>
                          </a:lnTo>
                          <a:lnTo>
                            <a:pt x="0" y="523"/>
                          </a:lnTo>
                          <a:lnTo>
                            <a:pt x="0" y="595"/>
                          </a:lnTo>
                          <a:lnTo>
                            <a:pt x="2707" y="16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70" name="Freeform 719"/>
                    <p:cNvSpPr>
                      <a:spLocks/>
                    </p:cNvSpPr>
                    <p:nvPr/>
                  </p:nvSpPr>
                  <p:spPr bwMode="auto">
                    <a:xfrm>
                      <a:off x="3016" y="2340"/>
                      <a:ext cx="552" cy="272"/>
                    </a:xfrm>
                    <a:custGeom>
                      <a:avLst/>
                      <a:gdLst>
                        <a:gd name="T0" fmla="*/ 1 w 2761"/>
                        <a:gd name="T1" fmla="*/ 1 h 1088"/>
                        <a:gd name="T2" fmla="*/ 1 w 2761"/>
                        <a:gd name="T3" fmla="*/ 0 h 1088"/>
                        <a:gd name="T4" fmla="*/ 0 w 2761"/>
                        <a:gd name="T5" fmla="*/ 1 h 1088"/>
                        <a:gd name="T6" fmla="*/ 0 w 2761"/>
                        <a:gd name="T7" fmla="*/ 1 h 1088"/>
                        <a:gd name="T8" fmla="*/ 1 w 2761"/>
                        <a:gd name="T9" fmla="*/ 1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1" h="1088">
                          <a:moveTo>
                            <a:pt x="2761" y="383"/>
                          </a:moveTo>
                          <a:lnTo>
                            <a:pt x="2761" y="0"/>
                          </a:lnTo>
                          <a:lnTo>
                            <a:pt x="0" y="948"/>
                          </a:lnTo>
                          <a:lnTo>
                            <a:pt x="0" y="1088"/>
                          </a:lnTo>
                          <a:lnTo>
                            <a:pt x="2761" y="383"/>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03" name="Group 720"/>
                  <p:cNvGrpSpPr>
                    <a:grpSpLocks/>
                  </p:cNvGrpSpPr>
                  <p:nvPr/>
                </p:nvGrpSpPr>
                <p:grpSpPr bwMode="auto">
                  <a:xfrm>
                    <a:off x="4223" y="2017"/>
                    <a:ext cx="146" cy="327"/>
                    <a:chOff x="3568" y="2341"/>
                    <a:chExt cx="169" cy="370"/>
                  </a:xfrm>
                </p:grpSpPr>
                <p:sp>
                  <p:nvSpPr>
                    <p:cNvPr id="90725" name="Freeform 721"/>
                    <p:cNvSpPr>
                      <a:spLocks/>
                    </p:cNvSpPr>
                    <p:nvPr/>
                  </p:nvSpPr>
                  <p:spPr bwMode="auto">
                    <a:xfrm>
                      <a:off x="3569" y="2672"/>
                      <a:ext cx="125" cy="39"/>
                    </a:xfrm>
                    <a:custGeom>
                      <a:avLst/>
                      <a:gdLst>
                        <a:gd name="T0" fmla="*/ 0 w 624"/>
                        <a:gd name="T1" fmla="*/ 0 h 156"/>
                        <a:gd name="T2" fmla="*/ 0 w 624"/>
                        <a:gd name="T3" fmla="*/ 0 h 156"/>
                        <a:gd name="T4" fmla="*/ 0 w 624"/>
                        <a:gd name="T5" fmla="*/ 0 h 156"/>
                        <a:gd name="T6" fmla="*/ 0 w 624"/>
                        <a:gd name="T7" fmla="*/ 0 h 156"/>
                        <a:gd name="T8" fmla="*/ 0 w 624"/>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156">
                          <a:moveTo>
                            <a:pt x="0" y="0"/>
                          </a:moveTo>
                          <a:lnTo>
                            <a:pt x="624" y="48"/>
                          </a:lnTo>
                          <a:lnTo>
                            <a:pt x="624" y="115"/>
                          </a:lnTo>
                          <a:lnTo>
                            <a:pt x="0" y="156"/>
                          </a:lnTo>
                          <a:lnTo>
                            <a:pt x="0"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6" name="Freeform 722"/>
                    <p:cNvSpPr>
                      <a:spLocks/>
                    </p:cNvSpPr>
                    <p:nvPr/>
                  </p:nvSpPr>
                  <p:spPr bwMode="auto">
                    <a:xfrm>
                      <a:off x="3568" y="2429"/>
                      <a:ext cx="169" cy="260"/>
                    </a:xfrm>
                    <a:custGeom>
                      <a:avLst/>
                      <a:gdLst>
                        <a:gd name="T0" fmla="*/ 0 w 842"/>
                        <a:gd name="T1" fmla="*/ 0 h 1042"/>
                        <a:gd name="T2" fmla="*/ 0 w 842"/>
                        <a:gd name="T3" fmla="*/ 0 h 1042"/>
                        <a:gd name="T4" fmla="*/ 0 w 842"/>
                        <a:gd name="T5" fmla="*/ 0 h 1042"/>
                        <a:gd name="T6" fmla="*/ 0 w 842"/>
                        <a:gd name="T7" fmla="*/ 1 h 1042"/>
                        <a:gd name="T8" fmla="*/ 0 w 842"/>
                        <a:gd name="T9" fmla="*/ 1 h 1042"/>
                        <a:gd name="T10" fmla="*/ 0 w 842"/>
                        <a:gd name="T11" fmla="*/ 1 h 1042"/>
                        <a:gd name="T12" fmla="*/ 0 w 842"/>
                        <a:gd name="T13" fmla="*/ 1 h 1042"/>
                        <a:gd name="T14" fmla="*/ 0 w 842"/>
                        <a:gd name="T15" fmla="*/ 1 h 1042"/>
                        <a:gd name="T16" fmla="*/ 0 w 842"/>
                        <a:gd name="T17" fmla="*/ 1 h 1042"/>
                        <a:gd name="T18" fmla="*/ 0 w 842"/>
                        <a:gd name="T19" fmla="*/ 0 h 1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2" h="1042">
                          <a:moveTo>
                            <a:pt x="0" y="0"/>
                          </a:moveTo>
                          <a:lnTo>
                            <a:pt x="842" y="546"/>
                          </a:lnTo>
                          <a:lnTo>
                            <a:pt x="739" y="546"/>
                          </a:lnTo>
                          <a:lnTo>
                            <a:pt x="739" y="738"/>
                          </a:lnTo>
                          <a:lnTo>
                            <a:pt x="775" y="760"/>
                          </a:lnTo>
                          <a:lnTo>
                            <a:pt x="739" y="759"/>
                          </a:lnTo>
                          <a:lnTo>
                            <a:pt x="738" y="1010"/>
                          </a:lnTo>
                          <a:lnTo>
                            <a:pt x="642" y="1042"/>
                          </a:lnTo>
                          <a:lnTo>
                            <a:pt x="0" y="100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7" name="Freeform 723"/>
                    <p:cNvSpPr>
                      <a:spLocks/>
                    </p:cNvSpPr>
                    <p:nvPr/>
                  </p:nvSpPr>
                  <p:spPr bwMode="auto">
                    <a:xfrm>
                      <a:off x="3568" y="2341"/>
                      <a:ext cx="169" cy="225"/>
                    </a:xfrm>
                    <a:custGeom>
                      <a:avLst/>
                      <a:gdLst>
                        <a:gd name="T0" fmla="*/ 0 w 842"/>
                        <a:gd name="T1" fmla="*/ 0 h 903"/>
                        <a:gd name="T2" fmla="*/ 0 w 842"/>
                        <a:gd name="T3" fmla="*/ 0 h 903"/>
                        <a:gd name="T4" fmla="*/ 0 w 842"/>
                        <a:gd name="T5" fmla="*/ 1 h 903"/>
                        <a:gd name="T6" fmla="*/ 0 w 842"/>
                        <a:gd name="T7" fmla="*/ 0 h 903"/>
                        <a:gd name="T8" fmla="*/ 0 w 842"/>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2" h="903">
                          <a:moveTo>
                            <a:pt x="0" y="0"/>
                          </a:moveTo>
                          <a:lnTo>
                            <a:pt x="0" y="382"/>
                          </a:lnTo>
                          <a:lnTo>
                            <a:pt x="842" y="903"/>
                          </a:lnTo>
                          <a:lnTo>
                            <a:pt x="842" y="682"/>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728" name="Group 724"/>
                    <p:cNvGrpSpPr>
                      <a:grpSpLocks/>
                    </p:cNvGrpSpPr>
                    <p:nvPr/>
                  </p:nvGrpSpPr>
                  <p:grpSpPr bwMode="auto">
                    <a:xfrm>
                      <a:off x="3570" y="2556"/>
                      <a:ext cx="129" cy="123"/>
                      <a:chOff x="3570" y="2556"/>
                      <a:chExt cx="129" cy="123"/>
                    </a:xfrm>
                  </p:grpSpPr>
                  <p:sp>
                    <p:nvSpPr>
                      <p:cNvPr id="90747" name="Freeform 725"/>
                      <p:cNvSpPr>
                        <a:spLocks/>
                      </p:cNvSpPr>
                      <p:nvPr/>
                    </p:nvSpPr>
                    <p:spPr bwMode="auto">
                      <a:xfrm>
                        <a:off x="3683" y="2620"/>
                        <a:ext cx="16" cy="59"/>
                      </a:xfrm>
                      <a:custGeom>
                        <a:avLst/>
                        <a:gdLst>
                          <a:gd name="T0" fmla="*/ 0 w 81"/>
                          <a:gd name="T1" fmla="*/ 0 h 236"/>
                          <a:gd name="T2" fmla="*/ 0 w 81"/>
                          <a:gd name="T3" fmla="*/ 0 h 236"/>
                          <a:gd name="T4" fmla="*/ 0 w 81"/>
                          <a:gd name="T5" fmla="*/ 0 h 236"/>
                          <a:gd name="T6" fmla="*/ 0 w 81"/>
                          <a:gd name="T7" fmla="*/ 0 h 236"/>
                          <a:gd name="T8" fmla="*/ 0 w 81"/>
                          <a:gd name="T9" fmla="*/ 0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6">
                            <a:moveTo>
                              <a:pt x="0" y="47"/>
                            </a:moveTo>
                            <a:lnTo>
                              <a:pt x="0" y="215"/>
                            </a:lnTo>
                            <a:lnTo>
                              <a:pt x="81" y="236"/>
                            </a:lnTo>
                            <a:lnTo>
                              <a:pt x="81" y="0"/>
                            </a:lnTo>
                            <a:lnTo>
                              <a:pt x="0" y="47"/>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90748" name="Freeform 726"/>
                      <p:cNvSpPr>
                        <a:spLocks/>
                      </p:cNvSpPr>
                      <p:nvPr/>
                    </p:nvSpPr>
                    <p:spPr bwMode="auto">
                      <a:xfrm>
                        <a:off x="3676" y="2616"/>
                        <a:ext cx="16"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4"/>
                            </a:lnTo>
                            <a:lnTo>
                              <a:pt x="82" y="234"/>
                            </a:lnTo>
                            <a:lnTo>
                              <a:pt x="82" y="0"/>
                            </a:lnTo>
                            <a:lnTo>
                              <a:pt x="0" y="45"/>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90749" name="Freeform 727"/>
                      <p:cNvSpPr>
                        <a:spLocks/>
                      </p:cNvSpPr>
                      <p:nvPr/>
                    </p:nvSpPr>
                    <p:spPr bwMode="auto">
                      <a:xfrm>
                        <a:off x="3668" y="2611"/>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4"/>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90750" name="Freeform 728"/>
                      <p:cNvSpPr>
                        <a:spLocks/>
                      </p:cNvSpPr>
                      <p:nvPr/>
                    </p:nvSpPr>
                    <p:spPr bwMode="auto">
                      <a:xfrm>
                        <a:off x="3661" y="2607"/>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3"/>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90751" name="Freeform 729"/>
                      <p:cNvSpPr>
                        <a:spLocks/>
                      </p:cNvSpPr>
                      <p:nvPr/>
                    </p:nvSpPr>
                    <p:spPr bwMode="auto">
                      <a:xfrm>
                        <a:off x="3653" y="2603"/>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4"/>
                            </a:lnTo>
                            <a:lnTo>
                              <a:pt x="80" y="235"/>
                            </a:lnTo>
                            <a:lnTo>
                              <a:pt x="80" y="0"/>
                            </a:lnTo>
                            <a:lnTo>
                              <a:pt x="0" y="46"/>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90752" name="Freeform 730"/>
                      <p:cNvSpPr>
                        <a:spLocks/>
                      </p:cNvSpPr>
                      <p:nvPr/>
                    </p:nvSpPr>
                    <p:spPr bwMode="auto">
                      <a:xfrm>
                        <a:off x="3646" y="2599"/>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4"/>
                            </a:lnTo>
                            <a:lnTo>
                              <a:pt x="80" y="235"/>
                            </a:lnTo>
                            <a:lnTo>
                              <a:pt x="80"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90753" name="Freeform 731"/>
                      <p:cNvSpPr>
                        <a:spLocks/>
                      </p:cNvSpPr>
                      <p:nvPr/>
                    </p:nvSpPr>
                    <p:spPr bwMode="auto">
                      <a:xfrm>
                        <a:off x="3638" y="2594"/>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3"/>
                            </a:lnTo>
                            <a:lnTo>
                              <a:pt x="80" y="235"/>
                            </a:lnTo>
                            <a:lnTo>
                              <a:pt x="80"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54" name="Freeform 732"/>
                      <p:cNvSpPr>
                        <a:spLocks/>
                      </p:cNvSpPr>
                      <p:nvPr/>
                    </p:nvSpPr>
                    <p:spPr bwMode="auto">
                      <a:xfrm>
                        <a:off x="3630" y="2591"/>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55" name="Freeform 733"/>
                      <p:cNvSpPr>
                        <a:spLocks/>
                      </p:cNvSpPr>
                      <p:nvPr/>
                    </p:nvSpPr>
                    <p:spPr bwMode="auto">
                      <a:xfrm>
                        <a:off x="3622" y="2587"/>
                        <a:ext cx="17" cy="58"/>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2"/>
                            </a:lnTo>
                            <a:lnTo>
                              <a:pt x="81" y="234"/>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56" name="Freeform 734"/>
                      <p:cNvSpPr>
                        <a:spLocks/>
                      </p:cNvSpPr>
                      <p:nvPr/>
                    </p:nvSpPr>
                    <p:spPr bwMode="auto">
                      <a:xfrm>
                        <a:off x="3615" y="258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57" name="Freeform 735"/>
                      <p:cNvSpPr>
                        <a:spLocks/>
                      </p:cNvSpPr>
                      <p:nvPr/>
                    </p:nvSpPr>
                    <p:spPr bwMode="auto">
                      <a:xfrm>
                        <a:off x="3608" y="2577"/>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58" name="Freeform 736"/>
                      <p:cNvSpPr>
                        <a:spLocks/>
                      </p:cNvSpPr>
                      <p:nvPr/>
                    </p:nvSpPr>
                    <p:spPr bwMode="auto">
                      <a:xfrm>
                        <a:off x="3600" y="2573"/>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3"/>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59" name="Freeform 737"/>
                      <p:cNvSpPr>
                        <a:spLocks/>
                      </p:cNvSpPr>
                      <p:nvPr/>
                    </p:nvSpPr>
                    <p:spPr bwMode="auto">
                      <a:xfrm>
                        <a:off x="3592" y="2569"/>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2"/>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60" name="Freeform 738"/>
                      <p:cNvSpPr>
                        <a:spLocks/>
                      </p:cNvSpPr>
                      <p:nvPr/>
                    </p:nvSpPr>
                    <p:spPr bwMode="auto">
                      <a:xfrm>
                        <a:off x="3585" y="256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61" name="Freeform 739"/>
                      <p:cNvSpPr>
                        <a:spLocks/>
                      </p:cNvSpPr>
                      <p:nvPr/>
                    </p:nvSpPr>
                    <p:spPr bwMode="auto">
                      <a:xfrm>
                        <a:off x="3577" y="2561"/>
                        <a:ext cx="17" cy="59"/>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3"/>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62" name="Freeform 740"/>
                      <p:cNvSpPr>
                        <a:spLocks/>
                      </p:cNvSpPr>
                      <p:nvPr/>
                    </p:nvSpPr>
                    <p:spPr bwMode="auto">
                      <a:xfrm>
                        <a:off x="3570" y="255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grpSp>
                  <p:nvGrpSpPr>
                    <p:cNvPr id="90729" name="Group 741"/>
                    <p:cNvGrpSpPr>
                      <a:grpSpLocks/>
                    </p:cNvGrpSpPr>
                    <p:nvPr/>
                  </p:nvGrpSpPr>
                  <p:grpSpPr bwMode="auto">
                    <a:xfrm>
                      <a:off x="3569" y="2472"/>
                      <a:ext cx="123" cy="131"/>
                      <a:chOff x="3569" y="2472"/>
                      <a:chExt cx="123" cy="131"/>
                    </a:xfrm>
                  </p:grpSpPr>
                  <p:sp>
                    <p:nvSpPr>
                      <p:cNvPr id="90732" name="Freeform 742"/>
                      <p:cNvSpPr>
                        <a:spLocks/>
                      </p:cNvSpPr>
                      <p:nvPr/>
                    </p:nvSpPr>
                    <p:spPr bwMode="auto">
                      <a:xfrm>
                        <a:off x="3675" y="2553"/>
                        <a:ext cx="17" cy="50"/>
                      </a:xfrm>
                      <a:custGeom>
                        <a:avLst/>
                        <a:gdLst>
                          <a:gd name="T0" fmla="*/ 0 w 81"/>
                          <a:gd name="T1" fmla="*/ 0 h 198"/>
                          <a:gd name="T2" fmla="*/ 0 w 81"/>
                          <a:gd name="T3" fmla="*/ 0 h 198"/>
                          <a:gd name="T4" fmla="*/ 0 w 81"/>
                          <a:gd name="T5" fmla="*/ 0 h 198"/>
                          <a:gd name="T6" fmla="*/ 0 w 81"/>
                          <a:gd name="T7" fmla="*/ 0 h 198"/>
                          <a:gd name="T8" fmla="*/ 0 w 8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8">
                            <a:moveTo>
                              <a:pt x="0" y="46"/>
                            </a:moveTo>
                            <a:lnTo>
                              <a:pt x="0" y="164"/>
                            </a:lnTo>
                            <a:lnTo>
                              <a:pt x="81" y="198"/>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33" name="Freeform 743"/>
                      <p:cNvSpPr>
                        <a:spLocks/>
                      </p:cNvSpPr>
                      <p:nvPr/>
                    </p:nvSpPr>
                    <p:spPr bwMode="auto">
                      <a:xfrm>
                        <a:off x="3668" y="2547"/>
                        <a:ext cx="16" cy="48"/>
                      </a:xfrm>
                      <a:custGeom>
                        <a:avLst/>
                        <a:gdLst>
                          <a:gd name="T0" fmla="*/ 0 w 81"/>
                          <a:gd name="T1" fmla="*/ 0 h 192"/>
                          <a:gd name="T2" fmla="*/ 0 w 81"/>
                          <a:gd name="T3" fmla="*/ 0 h 192"/>
                          <a:gd name="T4" fmla="*/ 0 w 81"/>
                          <a:gd name="T5" fmla="*/ 0 h 192"/>
                          <a:gd name="T6" fmla="*/ 0 w 81"/>
                          <a:gd name="T7" fmla="*/ 0 h 192"/>
                          <a:gd name="T8" fmla="*/ 0 w 81"/>
                          <a:gd name="T9" fmla="*/ 0 h 1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2">
                            <a:moveTo>
                              <a:pt x="0" y="45"/>
                            </a:moveTo>
                            <a:lnTo>
                              <a:pt x="0" y="160"/>
                            </a:lnTo>
                            <a:lnTo>
                              <a:pt x="81" y="192"/>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34" name="Freeform 744"/>
                      <p:cNvSpPr>
                        <a:spLocks/>
                      </p:cNvSpPr>
                      <p:nvPr/>
                    </p:nvSpPr>
                    <p:spPr bwMode="auto">
                      <a:xfrm>
                        <a:off x="3660" y="2542"/>
                        <a:ext cx="17" cy="50"/>
                      </a:xfrm>
                      <a:custGeom>
                        <a:avLst/>
                        <a:gdLst>
                          <a:gd name="T0" fmla="*/ 0 w 81"/>
                          <a:gd name="T1" fmla="*/ 0 h 201"/>
                          <a:gd name="T2" fmla="*/ 0 w 81"/>
                          <a:gd name="T3" fmla="*/ 0 h 201"/>
                          <a:gd name="T4" fmla="*/ 0 w 81"/>
                          <a:gd name="T5" fmla="*/ 0 h 201"/>
                          <a:gd name="T6" fmla="*/ 0 w 81"/>
                          <a:gd name="T7" fmla="*/ 0 h 201"/>
                          <a:gd name="T8" fmla="*/ 0 w 81"/>
                          <a:gd name="T9" fmla="*/ 0 h 2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01">
                            <a:moveTo>
                              <a:pt x="0" y="46"/>
                            </a:moveTo>
                            <a:lnTo>
                              <a:pt x="0" y="183"/>
                            </a:lnTo>
                            <a:lnTo>
                              <a:pt x="81" y="201"/>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35" name="Freeform 745"/>
                      <p:cNvSpPr>
                        <a:spLocks/>
                      </p:cNvSpPr>
                      <p:nvPr/>
                    </p:nvSpPr>
                    <p:spPr bwMode="auto">
                      <a:xfrm>
                        <a:off x="3653" y="2535"/>
                        <a:ext cx="16" cy="52"/>
                      </a:xfrm>
                      <a:custGeom>
                        <a:avLst/>
                        <a:gdLst>
                          <a:gd name="T0" fmla="*/ 0 w 82"/>
                          <a:gd name="T1" fmla="*/ 0 h 205"/>
                          <a:gd name="T2" fmla="*/ 0 w 82"/>
                          <a:gd name="T3" fmla="*/ 0 h 205"/>
                          <a:gd name="T4" fmla="*/ 0 w 82"/>
                          <a:gd name="T5" fmla="*/ 0 h 205"/>
                          <a:gd name="T6" fmla="*/ 0 w 82"/>
                          <a:gd name="T7" fmla="*/ 0 h 205"/>
                          <a:gd name="T8" fmla="*/ 0 w 82"/>
                          <a:gd name="T9" fmla="*/ 0 h 2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05">
                            <a:moveTo>
                              <a:pt x="0" y="45"/>
                            </a:moveTo>
                            <a:lnTo>
                              <a:pt x="0" y="184"/>
                            </a:lnTo>
                            <a:lnTo>
                              <a:pt x="82" y="205"/>
                            </a:lnTo>
                            <a:lnTo>
                              <a:pt x="82"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36" name="Freeform 746"/>
                      <p:cNvSpPr>
                        <a:spLocks/>
                      </p:cNvSpPr>
                      <p:nvPr/>
                    </p:nvSpPr>
                    <p:spPr bwMode="auto">
                      <a:xfrm>
                        <a:off x="3646" y="2530"/>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737" name="Freeform 747"/>
                      <p:cNvSpPr>
                        <a:spLocks/>
                      </p:cNvSpPr>
                      <p:nvPr/>
                    </p:nvSpPr>
                    <p:spPr bwMode="auto">
                      <a:xfrm>
                        <a:off x="3638" y="2524"/>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38" name="Freeform 748"/>
                      <p:cNvSpPr>
                        <a:spLocks/>
                      </p:cNvSpPr>
                      <p:nvPr/>
                    </p:nvSpPr>
                    <p:spPr bwMode="auto">
                      <a:xfrm>
                        <a:off x="3630" y="2518"/>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39" name="Freeform 749"/>
                      <p:cNvSpPr>
                        <a:spLocks/>
                      </p:cNvSpPr>
                      <p:nvPr/>
                    </p:nvSpPr>
                    <p:spPr bwMode="auto">
                      <a:xfrm>
                        <a:off x="3622" y="251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40" name="Freeform 750"/>
                      <p:cNvSpPr>
                        <a:spLocks/>
                      </p:cNvSpPr>
                      <p:nvPr/>
                    </p:nvSpPr>
                    <p:spPr bwMode="auto">
                      <a:xfrm>
                        <a:off x="3615" y="250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4"/>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41" name="Freeform 751"/>
                      <p:cNvSpPr>
                        <a:spLocks/>
                      </p:cNvSpPr>
                      <p:nvPr/>
                    </p:nvSpPr>
                    <p:spPr bwMode="auto">
                      <a:xfrm>
                        <a:off x="3607" y="2500"/>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90742" name="Freeform 752"/>
                      <p:cNvSpPr>
                        <a:spLocks/>
                      </p:cNvSpPr>
                      <p:nvPr/>
                    </p:nvSpPr>
                    <p:spPr bwMode="auto">
                      <a:xfrm>
                        <a:off x="3600" y="249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43" name="Freeform 753"/>
                      <p:cNvSpPr>
                        <a:spLocks/>
                      </p:cNvSpPr>
                      <p:nvPr/>
                    </p:nvSpPr>
                    <p:spPr bwMode="auto">
                      <a:xfrm>
                        <a:off x="3592" y="2489"/>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4"/>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44" name="Freeform 754"/>
                      <p:cNvSpPr>
                        <a:spLocks/>
                      </p:cNvSpPr>
                      <p:nvPr/>
                    </p:nvSpPr>
                    <p:spPr bwMode="auto">
                      <a:xfrm>
                        <a:off x="3585" y="2483"/>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45" name="Freeform 755"/>
                      <p:cNvSpPr>
                        <a:spLocks/>
                      </p:cNvSpPr>
                      <p:nvPr/>
                    </p:nvSpPr>
                    <p:spPr bwMode="auto">
                      <a:xfrm>
                        <a:off x="3577" y="2477"/>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7"/>
                            </a:moveTo>
                            <a:lnTo>
                              <a:pt x="0" y="214"/>
                            </a:lnTo>
                            <a:lnTo>
                              <a:pt x="80" y="235"/>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90746" name="Freeform 756"/>
                      <p:cNvSpPr>
                        <a:spLocks/>
                      </p:cNvSpPr>
                      <p:nvPr/>
                    </p:nvSpPr>
                    <p:spPr bwMode="auto">
                      <a:xfrm>
                        <a:off x="3569" y="2472"/>
                        <a:ext cx="17"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2"/>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sp>
                  <p:nvSpPr>
                    <p:cNvPr id="90730" name="Freeform 757"/>
                    <p:cNvSpPr>
                      <a:spLocks/>
                    </p:cNvSpPr>
                    <p:nvPr/>
                  </p:nvSpPr>
                  <p:spPr bwMode="auto">
                    <a:xfrm>
                      <a:off x="3568" y="2506"/>
                      <a:ext cx="156" cy="114"/>
                    </a:xfrm>
                    <a:custGeom>
                      <a:avLst/>
                      <a:gdLst>
                        <a:gd name="T0" fmla="*/ 0 w 780"/>
                        <a:gd name="T1" fmla="*/ 0 h 457"/>
                        <a:gd name="T2" fmla="*/ 0 w 780"/>
                        <a:gd name="T3" fmla="*/ 0 h 457"/>
                        <a:gd name="T4" fmla="*/ 0 w 780"/>
                        <a:gd name="T5" fmla="*/ 0 h 457"/>
                        <a:gd name="T6" fmla="*/ 0 w 780"/>
                        <a:gd name="T7" fmla="*/ 0 h 457"/>
                        <a:gd name="T8" fmla="*/ 0 w 780"/>
                        <a:gd name="T9" fmla="*/ 0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0" h="457">
                          <a:moveTo>
                            <a:pt x="0" y="0"/>
                          </a:moveTo>
                          <a:lnTo>
                            <a:pt x="780" y="362"/>
                          </a:lnTo>
                          <a:lnTo>
                            <a:pt x="780" y="457"/>
                          </a:lnTo>
                          <a:lnTo>
                            <a:pt x="0" y="162"/>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31" name="Freeform 758"/>
                    <p:cNvSpPr>
                      <a:spLocks/>
                    </p:cNvSpPr>
                    <p:nvPr/>
                  </p:nvSpPr>
                  <p:spPr bwMode="auto">
                    <a:xfrm>
                      <a:off x="3568" y="2605"/>
                      <a:ext cx="149" cy="77"/>
                    </a:xfrm>
                    <a:custGeom>
                      <a:avLst/>
                      <a:gdLst>
                        <a:gd name="T0" fmla="*/ 0 w 746"/>
                        <a:gd name="T1" fmla="*/ 0 h 310"/>
                        <a:gd name="T2" fmla="*/ 0 w 746"/>
                        <a:gd name="T3" fmla="*/ 0 h 310"/>
                        <a:gd name="T4" fmla="*/ 0 w 746"/>
                        <a:gd name="T5" fmla="*/ 0 h 310"/>
                        <a:gd name="T6" fmla="*/ 0 w 746"/>
                        <a:gd name="T7" fmla="*/ 0 h 310"/>
                        <a:gd name="T8" fmla="*/ 0 w 746"/>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6" h="310">
                          <a:moveTo>
                            <a:pt x="0" y="0"/>
                          </a:moveTo>
                          <a:lnTo>
                            <a:pt x="746" y="201"/>
                          </a:lnTo>
                          <a:lnTo>
                            <a:pt x="746" y="310"/>
                          </a:lnTo>
                          <a:lnTo>
                            <a:pt x="0" y="197"/>
                          </a:lnTo>
                          <a:lnTo>
                            <a:pt x="0"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04" name="Group 759"/>
                  <p:cNvGrpSpPr>
                    <a:grpSpLocks/>
                  </p:cNvGrpSpPr>
                  <p:nvPr/>
                </p:nvGrpSpPr>
                <p:grpSpPr bwMode="auto">
                  <a:xfrm>
                    <a:off x="3759" y="2023"/>
                    <a:ext cx="380" cy="358"/>
                    <a:chOff x="3033" y="2348"/>
                    <a:chExt cx="439" cy="405"/>
                  </a:xfrm>
                </p:grpSpPr>
                <p:grpSp>
                  <p:nvGrpSpPr>
                    <p:cNvPr id="90705" name="Group 760"/>
                    <p:cNvGrpSpPr>
                      <a:grpSpLocks/>
                    </p:cNvGrpSpPr>
                    <p:nvPr/>
                  </p:nvGrpSpPr>
                  <p:grpSpPr bwMode="auto">
                    <a:xfrm>
                      <a:off x="3210" y="2436"/>
                      <a:ext cx="72" cy="317"/>
                      <a:chOff x="3210" y="2436"/>
                      <a:chExt cx="72" cy="317"/>
                    </a:xfrm>
                  </p:grpSpPr>
                  <p:sp>
                    <p:nvSpPr>
                      <p:cNvPr id="90721" name="Freeform 761"/>
                      <p:cNvSpPr>
                        <a:spLocks/>
                      </p:cNvSpPr>
                      <p:nvPr/>
                    </p:nvSpPr>
                    <p:spPr bwMode="auto">
                      <a:xfrm>
                        <a:off x="3215" y="2436"/>
                        <a:ext cx="67" cy="317"/>
                      </a:xfrm>
                      <a:custGeom>
                        <a:avLst/>
                        <a:gdLst>
                          <a:gd name="T0" fmla="*/ 0 w 333"/>
                          <a:gd name="T1" fmla="*/ 0 h 1264"/>
                          <a:gd name="T2" fmla="*/ 0 w 333"/>
                          <a:gd name="T3" fmla="*/ 0 h 1264"/>
                          <a:gd name="T4" fmla="*/ 0 w 333"/>
                          <a:gd name="T5" fmla="*/ 0 h 1264"/>
                          <a:gd name="T6" fmla="*/ 0 w 333"/>
                          <a:gd name="T7" fmla="*/ 0 h 1264"/>
                          <a:gd name="T8" fmla="*/ 0 w 333"/>
                          <a:gd name="T9" fmla="*/ 0 h 1264"/>
                          <a:gd name="T10" fmla="*/ 0 w 333"/>
                          <a:gd name="T11" fmla="*/ 0 h 1264"/>
                          <a:gd name="T12" fmla="*/ 0 w 333"/>
                          <a:gd name="T13" fmla="*/ 1 h 1264"/>
                          <a:gd name="T14" fmla="*/ 0 w 333"/>
                          <a:gd name="T15" fmla="*/ 1 h 1264"/>
                          <a:gd name="T16" fmla="*/ 0 w 333"/>
                          <a:gd name="T17" fmla="*/ 1 h 1264"/>
                          <a:gd name="T18" fmla="*/ 0 w 333"/>
                          <a:gd name="T19" fmla="*/ 1 h 1264"/>
                          <a:gd name="T20" fmla="*/ 0 w 333"/>
                          <a:gd name="T21" fmla="*/ 1 h 1264"/>
                          <a:gd name="T22" fmla="*/ 0 w 333"/>
                          <a:gd name="T23" fmla="*/ 1 h 1264"/>
                          <a:gd name="T24" fmla="*/ 0 w 333"/>
                          <a:gd name="T25" fmla="*/ 0 h 1264"/>
                          <a:gd name="T26" fmla="*/ 0 w 333"/>
                          <a:gd name="T27" fmla="*/ 0 h 12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3" h="1264">
                            <a:moveTo>
                              <a:pt x="333" y="109"/>
                            </a:moveTo>
                            <a:lnTo>
                              <a:pt x="153" y="0"/>
                            </a:lnTo>
                            <a:lnTo>
                              <a:pt x="132" y="0"/>
                            </a:lnTo>
                            <a:lnTo>
                              <a:pt x="95" y="5"/>
                            </a:lnTo>
                            <a:lnTo>
                              <a:pt x="33" y="69"/>
                            </a:lnTo>
                            <a:lnTo>
                              <a:pt x="0" y="49"/>
                            </a:lnTo>
                            <a:lnTo>
                              <a:pt x="0" y="1261"/>
                            </a:lnTo>
                            <a:lnTo>
                              <a:pt x="49" y="1210"/>
                            </a:lnTo>
                            <a:lnTo>
                              <a:pt x="91" y="1210"/>
                            </a:lnTo>
                            <a:lnTo>
                              <a:pt x="91" y="1264"/>
                            </a:lnTo>
                            <a:lnTo>
                              <a:pt x="133" y="1264"/>
                            </a:lnTo>
                            <a:lnTo>
                              <a:pt x="162" y="1236"/>
                            </a:lnTo>
                            <a:lnTo>
                              <a:pt x="162" y="167"/>
                            </a:lnTo>
                            <a:lnTo>
                              <a:pt x="333" y="10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2" name="Freeform 762"/>
                      <p:cNvSpPr>
                        <a:spLocks/>
                      </p:cNvSpPr>
                      <p:nvPr/>
                    </p:nvSpPr>
                    <p:spPr bwMode="auto">
                      <a:xfrm>
                        <a:off x="3210" y="2449"/>
                        <a:ext cx="5" cy="303"/>
                      </a:xfrm>
                      <a:custGeom>
                        <a:avLst/>
                        <a:gdLst>
                          <a:gd name="T0" fmla="*/ 0 w 28"/>
                          <a:gd name="T1" fmla="*/ 0 h 1213"/>
                          <a:gd name="T2" fmla="*/ 0 w 28"/>
                          <a:gd name="T3" fmla="*/ 1 h 1213"/>
                          <a:gd name="T4" fmla="*/ 0 w 28"/>
                          <a:gd name="T5" fmla="*/ 1 h 1213"/>
                          <a:gd name="T6" fmla="*/ 0 w 28"/>
                          <a:gd name="T7" fmla="*/ 0 h 1213"/>
                          <a:gd name="T8" fmla="*/ 0 w 28"/>
                          <a:gd name="T9" fmla="*/ 0 h 1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13">
                            <a:moveTo>
                              <a:pt x="28" y="0"/>
                            </a:moveTo>
                            <a:lnTo>
                              <a:pt x="28" y="1213"/>
                            </a:lnTo>
                            <a:lnTo>
                              <a:pt x="0" y="1213"/>
                            </a:lnTo>
                            <a:lnTo>
                              <a:pt x="0" y="9"/>
                            </a:lnTo>
                            <a:lnTo>
                              <a:pt x="28"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3" name="Freeform 763"/>
                      <p:cNvSpPr>
                        <a:spLocks/>
                      </p:cNvSpPr>
                      <p:nvPr/>
                    </p:nvSpPr>
                    <p:spPr bwMode="auto">
                      <a:xfrm>
                        <a:off x="3233" y="2436"/>
                        <a:ext cx="8" cy="317"/>
                      </a:xfrm>
                      <a:custGeom>
                        <a:avLst/>
                        <a:gdLst>
                          <a:gd name="T0" fmla="*/ 0 w 41"/>
                          <a:gd name="T1" fmla="*/ 0 h 1264"/>
                          <a:gd name="T2" fmla="*/ 0 w 41"/>
                          <a:gd name="T3" fmla="*/ 0 h 1264"/>
                          <a:gd name="T4" fmla="*/ 0 w 41"/>
                          <a:gd name="T5" fmla="*/ 1 h 1264"/>
                          <a:gd name="T6" fmla="*/ 0 w 41"/>
                          <a:gd name="T7" fmla="*/ 1 h 1264"/>
                          <a:gd name="T8" fmla="*/ 0 w 41"/>
                          <a:gd name="T9" fmla="*/ 0 h 1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264">
                            <a:moveTo>
                              <a:pt x="0" y="5"/>
                            </a:moveTo>
                            <a:lnTo>
                              <a:pt x="41" y="0"/>
                            </a:lnTo>
                            <a:lnTo>
                              <a:pt x="41" y="1264"/>
                            </a:lnTo>
                            <a:lnTo>
                              <a:pt x="0" y="1264"/>
                            </a:lnTo>
                            <a:lnTo>
                              <a:pt x="0" y="5"/>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4" name="Freeform 764"/>
                      <p:cNvSpPr>
                        <a:spLocks/>
                      </p:cNvSpPr>
                      <p:nvPr/>
                    </p:nvSpPr>
                    <p:spPr bwMode="auto">
                      <a:xfrm>
                        <a:off x="3222" y="2444"/>
                        <a:ext cx="11" cy="299"/>
                      </a:xfrm>
                      <a:custGeom>
                        <a:avLst/>
                        <a:gdLst>
                          <a:gd name="T0" fmla="*/ 0 w 58"/>
                          <a:gd name="T1" fmla="*/ 1 h 1195"/>
                          <a:gd name="T2" fmla="*/ 0 w 58"/>
                          <a:gd name="T3" fmla="*/ 0 h 1195"/>
                          <a:gd name="T4" fmla="*/ 0 w 58"/>
                          <a:gd name="T5" fmla="*/ 0 h 1195"/>
                          <a:gd name="T6" fmla="*/ 0 w 58"/>
                          <a:gd name="T7" fmla="*/ 1 h 1195"/>
                          <a:gd name="T8" fmla="*/ 0 w 58"/>
                          <a:gd name="T9" fmla="*/ 1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195">
                            <a:moveTo>
                              <a:pt x="0" y="1195"/>
                            </a:moveTo>
                            <a:lnTo>
                              <a:pt x="0" y="58"/>
                            </a:lnTo>
                            <a:lnTo>
                              <a:pt x="58" y="0"/>
                            </a:lnTo>
                            <a:lnTo>
                              <a:pt x="58" y="1195"/>
                            </a:lnTo>
                            <a:lnTo>
                              <a:pt x="0" y="119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06" name="Group 765"/>
                    <p:cNvGrpSpPr>
                      <a:grpSpLocks/>
                    </p:cNvGrpSpPr>
                    <p:nvPr/>
                  </p:nvGrpSpPr>
                  <p:grpSpPr bwMode="auto">
                    <a:xfrm>
                      <a:off x="3380" y="2348"/>
                      <a:ext cx="92" cy="403"/>
                      <a:chOff x="3380" y="2348"/>
                      <a:chExt cx="92" cy="403"/>
                    </a:xfrm>
                  </p:grpSpPr>
                  <p:sp>
                    <p:nvSpPr>
                      <p:cNvPr id="90717" name="Freeform 766"/>
                      <p:cNvSpPr>
                        <a:spLocks/>
                      </p:cNvSpPr>
                      <p:nvPr/>
                    </p:nvSpPr>
                    <p:spPr bwMode="auto">
                      <a:xfrm>
                        <a:off x="3387" y="2348"/>
                        <a:ext cx="85" cy="403"/>
                      </a:xfrm>
                      <a:custGeom>
                        <a:avLst/>
                        <a:gdLst>
                          <a:gd name="T0" fmla="*/ 0 w 425"/>
                          <a:gd name="T1" fmla="*/ 0 h 1613"/>
                          <a:gd name="T2" fmla="*/ 0 w 425"/>
                          <a:gd name="T3" fmla="*/ 0 h 1613"/>
                          <a:gd name="T4" fmla="*/ 0 w 425"/>
                          <a:gd name="T5" fmla="*/ 0 h 1613"/>
                          <a:gd name="T6" fmla="*/ 0 w 425"/>
                          <a:gd name="T7" fmla="*/ 0 h 1613"/>
                          <a:gd name="T8" fmla="*/ 0 w 425"/>
                          <a:gd name="T9" fmla="*/ 0 h 1613"/>
                          <a:gd name="T10" fmla="*/ 0 w 425"/>
                          <a:gd name="T11" fmla="*/ 0 h 1613"/>
                          <a:gd name="T12" fmla="*/ 0 w 425"/>
                          <a:gd name="T13" fmla="*/ 1 h 1613"/>
                          <a:gd name="T14" fmla="*/ 0 w 425"/>
                          <a:gd name="T15" fmla="*/ 1 h 1613"/>
                          <a:gd name="T16" fmla="*/ 0 w 425"/>
                          <a:gd name="T17" fmla="*/ 1 h 1613"/>
                          <a:gd name="T18" fmla="*/ 0 w 425"/>
                          <a:gd name="T19" fmla="*/ 1 h 1613"/>
                          <a:gd name="T20" fmla="*/ 0 w 425"/>
                          <a:gd name="T21" fmla="*/ 1 h 1613"/>
                          <a:gd name="T22" fmla="*/ 0 w 425"/>
                          <a:gd name="T23" fmla="*/ 1 h 1613"/>
                          <a:gd name="T24" fmla="*/ 0 w 425"/>
                          <a:gd name="T25" fmla="*/ 0 h 1613"/>
                          <a:gd name="T26" fmla="*/ 0 w 425"/>
                          <a:gd name="T27" fmla="*/ 0 h 16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1613">
                            <a:moveTo>
                              <a:pt x="425" y="137"/>
                            </a:moveTo>
                            <a:lnTo>
                              <a:pt x="196" y="0"/>
                            </a:lnTo>
                            <a:lnTo>
                              <a:pt x="168" y="0"/>
                            </a:lnTo>
                            <a:lnTo>
                              <a:pt x="122" y="6"/>
                            </a:lnTo>
                            <a:lnTo>
                              <a:pt x="42" y="86"/>
                            </a:lnTo>
                            <a:lnTo>
                              <a:pt x="0" y="61"/>
                            </a:lnTo>
                            <a:lnTo>
                              <a:pt x="0" y="1607"/>
                            </a:lnTo>
                            <a:lnTo>
                              <a:pt x="64" y="1544"/>
                            </a:lnTo>
                            <a:lnTo>
                              <a:pt x="117" y="1544"/>
                            </a:lnTo>
                            <a:lnTo>
                              <a:pt x="117" y="1613"/>
                            </a:lnTo>
                            <a:lnTo>
                              <a:pt x="170" y="1613"/>
                            </a:lnTo>
                            <a:lnTo>
                              <a:pt x="207" y="1576"/>
                            </a:lnTo>
                            <a:lnTo>
                              <a:pt x="207" y="211"/>
                            </a:lnTo>
                            <a:lnTo>
                              <a:pt x="425" y="13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8" name="Freeform 767"/>
                      <p:cNvSpPr>
                        <a:spLocks/>
                      </p:cNvSpPr>
                      <p:nvPr/>
                    </p:nvSpPr>
                    <p:spPr bwMode="auto">
                      <a:xfrm>
                        <a:off x="3380" y="2363"/>
                        <a:ext cx="7" cy="387"/>
                      </a:xfrm>
                      <a:custGeom>
                        <a:avLst/>
                        <a:gdLst>
                          <a:gd name="T0" fmla="*/ 0 w 35"/>
                          <a:gd name="T1" fmla="*/ 0 h 1548"/>
                          <a:gd name="T2" fmla="*/ 0 w 35"/>
                          <a:gd name="T3" fmla="*/ 2 h 1548"/>
                          <a:gd name="T4" fmla="*/ 0 w 35"/>
                          <a:gd name="T5" fmla="*/ 2 h 1548"/>
                          <a:gd name="T6" fmla="*/ 0 w 35"/>
                          <a:gd name="T7" fmla="*/ 0 h 1548"/>
                          <a:gd name="T8" fmla="*/ 0 w 35"/>
                          <a:gd name="T9" fmla="*/ 0 h 15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548">
                            <a:moveTo>
                              <a:pt x="35" y="0"/>
                            </a:moveTo>
                            <a:lnTo>
                              <a:pt x="35" y="1548"/>
                            </a:lnTo>
                            <a:lnTo>
                              <a:pt x="0" y="1548"/>
                            </a:lnTo>
                            <a:lnTo>
                              <a:pt x="0" y="11"/>
                            </a:lnTo>
                            <a:lnTo>
                              <a:pt x="35"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9" name="Freeform 768"/>
                      <p:cNvSpPr>
                        <a:spLocks/>
                      </p:cNvSpPr>
                      <p:nvPr/>
                    </p:nvSpPr>
                    <p:spPr bwMode="auto">
                      <a:xfrm>
                        <a:off x="3410" y="2348"/>
                        <a:ext cx="10" cy="403"/>
                      </a:xfrm>
                      <a:custGeom>
                        <a:avLst/>
                        <a:gdLst>
                          <a:gd name="T0" fmla="*/ 0 w 51"/>
                          <a:gd name="T1" fmla="*/ 0 h 1613"/>
                          <a:gd name="T2" fmla="*/ 0 w 51"/>
                          <a:gd name="T3" fmla="*/ 0 h 1613"/>
                          <a:gd name="T4" fmla="*/ 0 w 51"/>
                          <a:gd name="T5" fmla="*/ 1 h 1613"/>
                          <a:gd name="T6" fmla="*/ 0 w 51"/>
                          <a:gd name="T7" fmla="*/ 1 h 1613"/>
                          <a:gd name="T8" fmla="*/ 0 w 51"/>
                          <a:gd name="T9" fmla="*/ 0 h 16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613">
                            <a:moveTo>
                              <a:pt x="0" y="6"/>
                            </a:moveTo>
                            <a:lnTo>
                              <a:pt x="51" y="0"/>
                            </a:lnTo>
                            <a:lnTo>
                              <a:pt x="51" y="1613"/>
                            </a:lnTo>
                            <a:lnTo>
                              <a:pt x="0" y="1613"/>
                            </a:lnTo>
                            <a:lnTo>
                              <a:pt x="0" y="6"/>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20" name="Freeform 769"/>
                      <p:cNvSpPr>
                        <a:spLocks/>
                      </p:cNvSpPr>
                      <p:nvPr/>
                    </p:nvSpPr>
                    <p:spPr bwMode="auto">
                      <a:xfrm>
                        <a:off x="3395" y="2358"/>
                        <a:ext cx="15" cy="381"/>
                      </a:xfrm>
                      <a:custGeom>
                        <a:avLst/>
                        <a:gdLst>
                          <a:gd name="T0" fmla="*/ 0 w 75"/>
                          <a:gd name="T1" fmla="*/ 1 h 1525"/>
                          <a:gd name="T2" fmla="*/ 0 w 75"/>
                          <a:gd name="T3" fmla="*/ 0 h 1525"/>
                          <a:gd name="T4" fmla="*/ 0 w 75"/>
                          <a:gd name="T5" fmla="*/ 0 h 1525"/>
                          <a:gd name="T6" fmla="*/ 0 w 75"/>
                          <a:gd name="T7" fmla="*/ 1 h 1525"/>
                          <a:gd name="T8" fmla="*/ 0 w 75"/>
                          <a:gd name="T9" fmla="*/ 1 h 1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525">
                            <a:moveTo>
                              <a:pt x="0" y="1525"/>
                            </a:moveTo>
                            <a:lnTo>
                              <a:pt x="0" y="75"/>
                            </a:lnTo>
                            <a:lnTo>
                              <a:pt x="75" y="0"/>
                            </a:lnTo>
                            <a:lnTo>
                              <a:pt x="75" y="1525"/>
                            </a:lnTo>
                            <a:lnTo>
                              <a:pt x="0" y="152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07" name="Group 770"/>
                    <p:cNvGrpSpPr>
                      <a:grpSpLocks/>
                    </p:cNvGrpSpPr>
                    <p:nvPr/>
                  </p:nvGrpSpPr>
                  <p:grpSpPr bwMode="auto">
                    <a:xfrm>
                      <a:off x="3105" y="2493"/>
                      <a:ext cx="57" cy="254"/>
                      <a:chOff x="3105" y="2493"/>
                      <a:chExt cx="57" cy="254"/>
                    </a:xfrm>
                  </p:grpSpPr>
                  <p:sp>
                    <p:nvSpPr>
                      <p:cNvPr id="90713" name="Freeform 771"/>
                      <p:cNvSpPr>
                        <a:spLocks/>
                      </p:cNvSpPr>
                      <p:nvPr/>
                    </p:nvSpPr>
                    <p:spPr bwMode="auto">
                      <a:xfrm>
                        <a:off x="3109" y="2493"/>
                        <a:ext cx="53" cy="254"/>
                      </a:xfrm>
                      <a:custGeom>
                        <a:avLst/>
                        <a:gdLst>
                          <a:gd name="T0" fmla="*/ 0 w 265"/>
                          <a:gd name="T1" fmla="*/ 0 h 1016"/>
                          <a:gd name="T2" fmla="*/ 0 w 265"/>
                          <a:gd name="T3" fmla="*/ 0 h 1016"/>
                          <a:gd name="T4" fmla="*/ 0 w 265"/>
                          <a:gd name="T5" fmla="*/ 0 h 1016"/>
                          <a:gd name="T6" fmla="*/ 0 w 265"/>
                          <a:gd name="T7" fmla="*/ 0 h 1016"/>
                          <a:gd name="T8" fmla="*/ 0 w 265"/>
                          <a:gd name="T9" fmla="*/ 0 h 1016"/>
                          <a:gd name="T10" fmla="*/ 0 w 265"/>
                          <a:gd name="T11" fmla="*/ 0 h 1016"/>
                          <a:gd name="T12" fmla="*/ 0 w 265"/>
                          <a:gd name="T13" fmla="*/ 1 h 1016"/>
                          <a:gd name="T14" fmla="*/ 0 w 265"/>
                          <a:gd name="T15" fmla="*/ 1 h 1016"/>
                          <a:gd name="T16" fmla="*/ 0 w 265"/>
                          <a:gd name="T17" fmla="*/ 1 h 1016"/>
                          <a:gd name="T18" fmla="*/ 0 w 265"/>
                          <a:gd name="T19" fmla="*/ 1 h 1016"/>
                          <a:gd name="T20" fmla="*/ 0 w 265"/>
                          <a:gd name="T21" fmla="*/ 1 h 1016"/>
                          <a:gd name="T22" fmla="*/ 0 w 265"/>
                          <a:gd name="T23" fmla="*/ 1 h 1016"/>
                          <a:gd name="T24" fmla="*/ 0 w 265"/>
                          <a:gd name="T25" fmla="*/ 0 h 1016"/>
                          <a:gd name="T26" fmla="*/ 0 w 265"/>
                          <a:gd name="T27" fmla="*/ 0 h 10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5" h="1016">
                            <a:moveTo>
                              <a:pt x="265" y="88"/>
                            </a:moveTo>
                            <a:lnTo>
                              <a:pt x="122" y="0"/>
                            </a:lnTo>
                            <a:lnTo>
                              <a:pt x="105" y="0"/>
                            </a:lnTo>
                            <a:lnTo>
                              <a:pt x="77" y="4"/>
                            </a:lnTo>
                            <a:lnTo>
                              <a:pt x="27" y="55"/>
                            </a:lnTo>
                            <a:lnTo>
                              <a:pt x="0" y="39"/>
                            </a:lnTo>
                            <a:lnTo>
                              <a:pt x="0" y="1012"/>
                            </a:lnTo>
                            <a:lnTo>
                              <a:pt x="40" y="971"/>
                            </a:lnTo>
                            <a:lnTo>
                              <a:pt x="72" y="971"/>
                            </a:lnTo>
                            <a:lnTo>
                              <a:pt x="72" y="1016"/>
                            </a:lnTo>
                            <a:lnTo>
                              <a:pt x="106" y="1016"/>
                            </a:lnTo>
                            <a:lnTo>
                              <a:pt x="130" y="992"/>
                            </a:lnTo>
                            <a:lnTo>
                              <a:pt x="130" y="134"/>
                            </a:lnTo>
                            <a:lnTo>
                              <a:pt x="265" y="8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4" name="Freeform 772"/>
                      <p:cNvSpPr>
                        <a:spLocks/>
                      </p:cNvSpPr>
                      <p:nvPr/>
                    </p:nvSpPr>
                    <p:spPr bwMode="auto">
                      <a:xfrm>
                        <a:off x="3105" y="2502"/>
                        <a:ext cx="4" cy="244"/>
                      </a:xfrm>
                      <a:custGeom>
                        <a:avLst/>
                        <a:gdLst>
                          <a:gd name="T0" fmla="*/ 0 w 22"/>
                          <a:gd name="T1" fmla="*/ 0 h 974"/>
                          <a:gd name="T2" fmla="*/ 0 w 22"/>
                          <a:gd name="T3" fmla="*/ 1 h 974"/>
                          <a:gd name="T4" fmla="*/ 0 w 22"/>
                          <a:gd name="T5" fmla="*/ 1 h 974"/>
                          <a:gd name="T6" fmla="*/ 0 w 22"/>
                          <a:gd name="T7" fmla="*/ 0 h 974"/>
                          <a:gd name="T8" fmla="*/ 0 w 22"/>
                          <a:gd name="T9" fmla="*/ 0 h 9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974">
                            <a:moveTo>
                              <a:pt x="22" y="0"/>
                            </a:moveTo>
                            <a:lnTo>
                              <a:pt x="22" y="974"/>
                            </a:lnTo>
                            <a:lnTo>
                              <a:pt x="0" y="974"/>
                            </a:lnTo>
                            <a:lnTo>
                              <a:pt x="0" y="7"/>
                            </a:lnTo>
                            <a:lnTo>
                              <a:pt x="22"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5" name="Freeform 773"/>
                      <p:cNvSpPr>
                        <a:spLocks/>
                      </p:cNvSpPr>
                      <p:nvPr/>
                    </p:nvSpPr>
                    <p:spPr bwMode="auto">
                      <a:xfrm>
                        <a:off x="3123" y="2493"/>
                        <a:ext cx="7" cy="253"/>
                      </a:xfrm>
                      <a:custGeom>
                        <a:avLst/>
                        <a:gdLst>
                          <a:gd name="T0" fmla="*/ 0 w 34"/>
                          <a:gd name="T1" fmla="*/ 0 h 1013"/>
                          <a:gd name="T2" fmla="*/ 0 w 34"/>
                          <a:gd name="T3" fmla="*/ 0 h 1013"/>
                          <a:gd name="T4" fmla="*/ 0 w 34"/>
                          <a:gd name="T5" fmla="*/ 1 h 1013"/>
                          <a:gd name="T6" fmla="*/ 0 w 34"/>
                          <a:gd name="T7" fmla="*/ 1 h 1013"/>
                          <a:gd name="T8" fmla="*/ 0 w 34"/>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1013">
                            <a:moveTo>
                              <a:pt x="0" y="8"/>
                            </a:moveTo>
                            <a:lnTo>
                              <a:pt x="34" y="0"/>
                            </a:lnTo>
                            <a:lnTo>
                              <a:pt x="34" y="1013"/>
                            </a:lnTo>
                            <a:lnTo>
                              <a:pt x="0" y="1013"/>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6" name="Freeform 774"/>
                      <p:cNvSpPr>
                        <a:spLocks/>
                      </p:cNvSpPr>
                      <p:nvPr/>
                    </p:nvSpPr>
                    <p:spPr bwMode="auto">
                      <a:xfrm>
                        <a:off x="3114" y="2499"/>
                        <a:ext cx="9" cy="240"/>
                      </a:xfrm>
                      <a:custGeom>
                        <a:avLst/>
                        <a:gdLst>
                          <a:gd name="T0" fmla="*/ 0 w 45"/>
                          <a:gd name="T1" fmla="*/ 1 h 960"/>
                          <a:gd name="T2" fmla="*/ 0 w 45"/>
                          <a:gd name="T3" fmla="*/ 0 h 960"/>
                          <a:gd name="T4" fmla="*/ 0 w 45"/>
                          <a:gd name="T5" fmla="*/ 0 h 960"/>
                          <a:gd name="T6" fmla="*/ 0 w 45"/>
                          <a:gd name="T7" fmla="*/ 1 h 960"/>
                          <a:gd name="T8" fmla="*/ 0 w 45"/>
                          <a:gd name="T9" fmla="*/ 1 h 9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60">
                            <a:moveTo>
                              <a:pt x="0" y="960"/>
                            </a:moveTo>
                            <a:lnTo>
                              <a:pt x="0" y="44"/>
                            </a:lnTo>
                            <a:lnTo>
                              <a:pt x="45" y="0"/>
                            </a:lnTo>
                            <a:lnTo>
                              <a:pt x="45" y="960"/>
                            </a:lnTo>
                            <a:lnTo>
                              <a:pt x="0" y="96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708" name="Group 775"/>
                    <p:cNvGrpSpPr>
                      <a:grpSpLocks/>
                    </p:cNvGrpSpPr>
                    <p:nvPr/>
                  </p:nvGrpSpPr>
                  <p:grpSpPr bwMode="auto">
                    <a:xfrm>
                      <a:off x="3033" y="2532"/>
                      <a:ext cx="50" cy="208"/>
                      <a:chOff x="3033" y="2532"/>
                      <a:chExt cx="50" cy="208"/>
                    </a:xfrm>
                  </p:grpSpPr>
                  <p:sp>
                    <p:nvSpPr>
                      <p:cNvPr id="90709" name="Freeform 776"/>
                      <p:cNvSpPr>
                        <a:spLocks/>
                      </p:cNvSpPr>
                      <p:nvPr/>
                    </p:nvSpPr>
                    <p:spPr bwMode="auto">
                      <a:xfrm>
                        <a:off x="3037" y="2532"/>
                        <a:ext cx="46" cy="207"/>
                      </a:xfrm>
                      <a:custGeom>
                        <a:avLst/>
                        <a:gdLst>
                          <a:gd name="T0" fmla="*/ 0 w 232"/>
                          <a:gd name="T1" fmla="*/ 0 h 830"/>
                          <a:gd name="T2" fmla="*/ 0 w 232"/>
                          <a:gd name="T3" fmla="*/ 0 h 830"/>
                          <a:gd name="T4" fmla="*/ 0 w 232"/>
                          <a:gd name="T5" fmla="*/ 0 h 830"/>
                          <a:gd name="T6" fmla="*/ 0 w 232"/>
                          <a:gd name="T7" fmla="*/ 0 h 830"/>
                          <a:gd name="T8" fmla="*/ 0 w 232"/>
                          <a:gd name="T9" fmla="*/ 0 h 830"/>
                          <a:gd name="T10" fmla="*/ 0 w 232"/>
                          <a:gd name="T11" fmla="*/ 0 h 830"/>
                          <a:gd name="T12" fmla="*/ 0 w 232"/>
                          <a:gd name="T13" fmla="*/ 1 h 830"/>
                          <a:gd name="T14" fmla="*/ 0 w 232"/>
                          <a:gd name="T15" fmla="*/ 1 h 830"/>
                          <a:gd name="T16" fmla="*/ 0 w 232"/>
                          <a:gd name="T17" fmla="*/ 1 h 830"/>
                          <a:gd name="T18" fmla="*/ 0 w 232"/>
                          <a:gd name="T19" fmla="*/ 1 h 830"/>
                          <a:gd name="T20" fmla="*/ 0 w 232"/>
                          <a:gd name="T21" fmla="*/ 1 h 830"/>
                          <a:gd name="T22" fmla="*/ 0 w 232"/>
                          <a:gd name="T23" fmla="*/ 1 h 830"/>
                          <a:gd name="T24" fmla="*/ 0 w 232"/>
                          <a:gd name="T25" fmla="*/ 0 h 830"/>
                          <a:gd name="T26" fmla="*/ 0 w 232"/>
                          <a:gd name="T27" fmla="*/ 0 h 8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2" h="830">
                            <a:moveTo>
                              <a:pt x="232" y="66"/>
                            </a:moveTo>
                            <a:lnTo>
                              <a:pt x="106" y="0"/>
                            </a:lnTo>
                            <a:lnTo>
                              <a:pt x="91" y="0"/>
                            </a:lnTo>
                            <a:lnTo>
                              <a:pt x="66" y="3"/>
                            </a:lnTo>
                            <a:lnTo>
                              <a:pt x="24" y="45"/>
                            </a:lnTo>
                            <a:lnTo>
                              <a:pt x="0" y="32"/>
                            </a:lnTo>
                            <a:lnTo>
                              <a:pt x="0" y="829"/>
                            </a:lnTo>
                            <a:lnTo>
                              <a:pt x="35" y="796"/>
                            </a:lnTo>
                            <a:lnTo>
                              <a:pt x="64" y="796"/>
                            </a:lnTo>
                            <a:lnTo>
                              <a:pt x="64" y="830"/>
                            </a:lnTo>
                            <a:lnTo>
                              <a:pt x="93" y="830"/>
                            </a:lnTo>
                            <a:lnTo>
                              <a:pt x="114" y="813"/>
                            </a:lnTo>
                            <a:lnTo>
                              <a:pt x="114" y="108"/>
                            </a:lnTo>
                            <a:lnTo>
                              <a:pt x="232" y="6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0" name="Freeform 777"/>
                      <p:cNvSpPr>
                        <a:spLocks/>
                      </p:cNvSpPr>
                      <p:nvPr/>
                    </p:nvSpPr>
                    <p:spPr bwMode="auto">
                      <a:xfrm>
                        <a:off x="3033" y="2539"/>
                        <a:ext cx="4" cy="200"/>
                      </a:xfrm>
                      <a:custGeom>
                        <a:avLst/>
                        <a:gdLst>
                          <a:gd name="T0" fmla="*/ 0 w 19"/>
                          <a:gd name="T1" fmla="*/ 0 h 797"/>
                          <a:gd name="T2" fmla="*/ 0 w 19"/>
                          <a:gd name="T3" fmla="*/ 1 h 797"/>
                          <a:gd name="T4" fmla="*/ 0 w 19"/>
                          <a:gd name="T5" fmla="*/ 1 h 797"/>
                          <a:gd name="T6" fmla="*/ 0 w 19"/>
                          <a:gd name="T7" fmla="*/ 0 h 797"/>
                          <a:gd name="T8" fmla="*/ 0 w 19"/>
                          <a:gd name="T9" fmla="*/ 0 h 7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97">
                            <a:moveTo>
                              <a:pt x="19" y="0"/>
                            </a:moveTo>
                            <a:lnTo>
                              <a:pt x="19" y="797"/>
                            </a:lnTo>
                            <a:lnTo>
                              <a:pt x="0" y="797"/>
                            </a:lnTo>
                            <a:lnTo>
                              <a:pt x="0" y="5"/>
                            </a:lnTo>
                            <a:lnTo>
                              <a:pt x="19"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1" name="Freeform 778"/>
                      <p:cNvSpPr>
                        <a:spLocks/>
                      </p:cNvSpPr>
                      <p:nvPr/>
                    </p:nvSpPr>
                    <p:spPr bwMode="auto">
                      <a:xfrm>
                        <a:off x="3050" y="2532"/>
                        <a:ext cx="5" cy="208"/>
                      </a:xfrm>
                      <a:custGeom>
                        <a:avLst/>
                        <a:gdLst>
                          <a:gd name="T0" fmla="*/ 0 w 28"/>
                          <a:gd name="T1" fmla="*/ 0 h 832"/>
                          <a:gd name="T2" fmla="*/ 0 w 28"/>
                          <a:gd name="T3" fmla="*/ 0 h 832"/>
                          <a:gd name="T4" fmla="*/ 0 w 28"/>
                          <a:gd name="T5" fmla="*/ 1 h 832"/>
                          <a:gd name="T6" fmla="*/ 0 w 28"/>
                          <a:gd name="T7" fmla="*/ 1 h 832"/>
                          <a:gd name="T8" fmla="*/ 0 w 28"/>
                          <a:gd name="T9" fmla="*/ 0 h 8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832">
                            <a:moveTo>
                              <a:pt x="0" y="4"/>
                            </a:moveTo>
                            <a:lnTo>
                              <a:pt x="28" y="0"/>
                            </a:lnTo>
                            <a:lnTo>
                              <a:pt x="28" y="832"/>
                            </a:lnTo>
                            <a:lnTo>
                              <a:pt x="0" y="832"/>
                            </a:lnTo>
                            <a:lnTo>
                              <a:pt x="0" y="4"/>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712" name="Freeform 779"/>
                      <p:cNvSpPr>
                        <a:spLocks/>
                      </p:cNvSpPr>
                      <p:nvPr/>
                    </p:nvSpPr>
                    <p:spPr bwMode="auto">
                      <a:xfrm>
                        <a:off x="3042" y="2536"/>
                        <a:ext cx="8" cy="197"/>
                      </a:xfrm>
                      <a:custGeom>
                        <a:avLst/>
                        <a:gdLst>
                          <a:gd name="T0" fmla="*/ 0 w 40"/>
                          <a:gd name="T1" fmla="*/ 1 h 785"/>
                          <a:gd name="T2" fmla="*/ 0 w 40"/>
                          <a:gd name="T3" fmla="*/ 0 h 785"/>
                          <a:gd name="T4" fmla="*/ 0 w 40"/>
                          <a:gd name="T5" fmla="*/ 0 h 785"/>
                          <a:gd name="T6" fmla="*/ 0 w 40"/>
                          <a:gd name="T7" fmla="*/ 1 h 785"/>
                          <a:gd name="T8" fmla="*/ 0 w 40"/>
                          <a:gd name="T9" fmla="*/ 1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785">
                            <a:moveTo>
                              <a:pt x="0" y="785"/>
                            </a:moveTo>
                            <a:lnTo>
                              <a:pt x="0" y="41"/>
                            </a:lnTo>
                            <a:lnTo>
                              <a:pt x="40" y="0"/>
                            </a:lnTo>
                            <a:lnTo>
                              <a:pt x="40" y="785"/>
                            </a:lnTo>
                            <a:lnTo>
                              <a:pt x="0" y="78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90176" name="Group 780"/>
              <p:cNvGrpSpPr>
                <a:grpSpLocks/>
              </p:cNvGrpSpPr>
              <p:nvPr/>
            </p:nvGrpSpPr>
            <p:grpSpPr bwMode="auto">
              <a:xfrm>
                <a:off x="480" y="2016"/>
                <a:ext cx="726" cy="389"/>
                <a:chOff x="480" y="2016"/>
                <a:chExt cx="726" cy="389"/>
              </a:xfrm>
            </p:grpSpPr>
            <p:grpSp>
              <p:nvGrpSpPr>
                <p:cNvPr id="90598" name="Group 781"/>
                <p:cNvGrpSpPr>
                  <a:grpSpLocks/>
                </p:cNvGrpSpPr>
                <p:nvPr/>
              </p:nvGrpSpPr>
              <p:grpSpPr bwMode="auto">
                <a:xfrm>
                  <a:off x="1018" y="2016"/>
                  <a:ext cx="78" cy="308"/>
                  <a:chOff x="1018" y="2016"/>
                  <a:chExt cx="78" cy="308"/>
                </a:xfrm>
              </p:grpSpPr>
              <p:sp>
                <p:nvSpPr>
                  <p:cNvPr id="90698" name="Freeform 782"/>
                  <p:cNvSpPr>
                    <a:spLocks/>
                  </p:cNvSpPr>
                  <p:nvPr/>
                </p:nvSpPr>
                <p:spPr bwMode="auto">
                  <a:xfrm>
                    <a:off x="1018" y="2016"/>
                    <a:ext cx="28" cy="30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699" name="Freeform 783"/>
                  <p:cNvSpPr>
                    <a:spLocks/>
                  </p:cNvSpPr>
                  <p:nvPr/>
                </p:nvSpPr>
                <p:spPr bwMode="auto">
                  <a:xfrm>
                    <a:off x="1067" y="2016"/>
                    <a:ext cx="29" cy="30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90599" name="Group 784"/>
                <p:cNvGrpSpPr>
                  <a:grpSpLocks/>
                </p:cNvGrpSpPr>
                <p:nvPr/>
              </p:nvGrpSpPr>
              <p:grpSpPr bwMode="auto">
                <a:xfrm>
                  <a:off x="1079" y="2261"/>
                  <a:ext cx="127" cy="132"/>
                  <a:chOff x="1079" y="2261"/>
                  <a:chExt cx="127" cy="132"/>
                </a:xfrm>
              </p:grpSpPr>
              <p:grpSp>
                <p:nvGrpSpPr>
                  <p:cNvPr id="90687" name="Group 785"/>
                  <p:cNvGrpSpPr>
                    <a:grpSpLocks/>
                  </p:cNvGrpSpPr>
                  <p:nvPr/>
                </p:nvGrpSpPr>
                <p:grpSpPr bwMode="auto">
                  <a:xfrm>
                    <a:off x="1079" y="2261"/>
                    <a:ext cx="127" cy="132"/>
                    <a:chOff x="1130" y="2574"/>
                    <a:chExt cx="124" cy="153"/>
                  </a:xfrm>
                </p:grpSpPr>
                <p:grpSp>
                  <p:nvGrpSpPr>
                    <p:cNvPr id="90692" name="Group 786"/>
                    <p:cNvGrpSpPr>
                      <a:grpSpLocks/>
                    </p:cNvGrpSpPr>
                    <p:nvPr/>
                  </p:nvGrpSpPr>
                  <p:grpSpPr bwMode="auto">
                    <a:xfrm>
                      <a:off x="1161" y="2574"/>
                      <a:ext cx="35" cy="74"/>
                      <a:chOff x="1161" y="2574"/>
                      <a:chExt cx="35" cy="74"/>
                    </a:xfrm>
                  </p:grpSpPr>
                  <p:sp>
                    <p:nvSpPr>
                      <p:cNvPr id="90696" name="Rectangle 787"/>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97" name="Rectangle 788"/>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693" name="Group 789"/>
                    <p:cNvGrpSpPr>
                      <a:grpSpLocks/>
                    </p:cNvGrpSpPr>
                    <p:nvPr/>
                  </p:nvGrpSpPr>
                  <p:grpSpPr bwMode="auto">
                    <a:xfrm>
                      <a:off x="1130" y="2644"/>
                      <a:ext cx="124" cy="83"/>
                      <a:chOff x="1130" y="2644"/>
                      <a:chExt cx="124" cy="83"/>
                    </a:xfrm>
                  </p:grpSpPr>
                  <p:sp>
                    <p:nvSpPr>
                      <p:cNvPr id="90694" name="Rectangle 790"/>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95" name="Rectangle 791"/>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688" name="Group 792"/>
                  <p:cNvGrpSpPr>
                    <a:grpSpLocks/>
                  </p:cNvGrpSpPr>
                  <p:nvPr/>
                </p:nvGrpSpPr>
                <p:grpSpPr bwMode="auto">
                  <a:xfrm>
                    <a:off x="1092" y="2339"/>
                    <a:ext cx="97" cy="43"/>
                    <a:chOff x="1143" y="2664"/>
                    <a:chExt cx="94" cy="50"/>
                  </a:xfrm>
                </p:grpSpPr>
                <p:sp>
                  <p:nvSpPr>
                    <p:cNvPr id="90689" name="Rectangle 793"/>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90" name="Rectangle 794"/>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91" name="Rectangle 795"/>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600" name="Group 796"/>
                <p:cNvGrpSpPr>
                  <a:grpSpLocks/>
                </p:cNvGrpSpPr>
                <p:nvPr/>
              </p:nvGrpSpPr>
              <p:grpSpPr bwMode="auto">
                <a:xfrm>
                  <a:off x="480" y="2299"/>
                  <a:ext cx="127" cy="94"/>
                  <a:chOff x="480" y="2299"/>
                  <a:chExt cx="127" cy="94"/>
                </a:xfrm>
              </p:grpSpPr>
              <p:grpSp>
                <p:nvGrpSpPr>
                  <p:cNvPr id="90678" name="Group 797"/>
                  <p:cNvGrpSpPr>
                    <a:grpSpLocks/>
                  </p:cNvGrpSpPr>
                  <p:nvPr/>
                </p:nvGrpSpPr>
                <p:grpSpPr bwMode="auto">
                  <a:xfrm>
                    <a:off x="480" y="2299"/>
                    <a:ext cx="127" cy="94"/>
                    <a:chOff x="546" y="2618"/>
                    <a:chExt cx="124" cy="109"/>
                  </a:xfrm>
                </p:grpSpPr>
                <p:sp>
                  <p:nvSpPr>
                    <p:cNvPr id="90683" name="Rectangle 798"/>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90684" name="Group 799"/>
                    <p:cNvGrpSpPr>
                      <a:grpSpLocks/>
                    </p:cNvGrpSpPr>
                    <p:nvPr/>
                  </p:nvGrpSpPr>
                  <p:grpSpPr bwMode="auto">
                    <a:xfrm>
                      <a:off x="546" y="2644"/>
                      <a:ext cx="124" cy="83"/>
                      <a:chOff x="546" y="2644"/>
                      <a:chExt cx="124" cy="83"/>
                    </a:xfrm>
                  </p:grpSpPr>
                  <p:sp>
                    <p:nvSpPr>
                      <p:cNvPr id="90685" name="Rectangle 800"/>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86" name="Rectangle 801"/>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679" name="Group 802"/>
                  <p:cNvGrpSpPr>
                    <a:grpSpLocks/>
                  </p:cNvGrpSpPr>
                  <p:nvPr/>
                </p:nvGrpSpPr>
                <p:grpSpPr bwMode="auto">
                  <a:xfrm>
                    <a:off x="492" y="2339"/>
                    <a:ext cx="101" cy="43"/>
                    <a:chOff x="558" y="2664"/>
                    <a:chExt cx="98" cy="50"/>
                  </a:xfrm>
                </p:grpSpPr>
                <p:sp>
                  <p:nvSpPr>
                    <p:cNvPr id="90680" name="Rectangle 803"/>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81" name="Rectangle 804"/>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82" name="Rectangle 805"/>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601" name="Group 806"/>
                <p:cNvGrpSpPr>
                  <a:grpSpLocks/>
                </p:cNvGrpSpPr>
                <p:nvPr/>
              </p:nvGrpSpPr>
              <p:grpSpPr bwMode="auto">
                <a:xfrm>
                  <a:off x="591" y="2180"/>
                  <a:ext cx="500" cy="225"/>
                  <a:chOff x="591" y="2180"/>
                  <a:chExt cx="500" cy="225"/>
                </a:xfrm>
              </p:grpSpPr>
              <p:grpSp>
                <p:nvGrpSpPr>
                  <p:cNvPr id="90602" name="Group 807"/>
                  <p:cNvGrpSpPr>
                    <a:grpSpLocks/>
                  </p:cNvGrpSpPr>
                  <p:nvPr/>
                </p:nvGrpSpPr>
                <p:grpSpPr bwMode="auto">
                  <a:xfrm>
                    <a:off x="591" y="2180"/>
                    <a:ext cx="500" cy="225"/>
                    <a:chOff x="654" y="2479"/>
                    <a:chExt cx="488" cy="262"/>
                  </a:xfrm>
                </p:grpSpPr>
                <p:sp>
                  <p:nvSpPr>
                    <p:cNvPr id="90673" name="Rectangle 808"/>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74" name="Rectangle 809"/>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75" name="Rectangle 810"/>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76" name="Rectangle 811"/>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677" name="Rectangle 812"/>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603" name="Group 813"/>
                  <p:cNvGrpSpPr>
                    <a:grpSpLocks/>
                  </p:cNvGrpSpPr>
                  <p:nvPr/>
                </p:nvGrpSpPr>
                <p:grpSpPr bwMode="auto">
                  <a:xfrm>
                    <a:off x="607" y="2234"/>
                    <a:ext cx="460" cy="153"/>
                    <a:chOff x="670" y="2542"/>
                    <a:chExt cx="449" cy="178"/>
                  </a:xfrm>
                </p:grpSpPr>
                <p:grpSp>
                  <p:nvGrpSpPr>
                    <p:cNvPr id="90608" name="Group 814"/>
                    <p:cNvGrpSpPr>
                      <a:grpSpLocks/>
                    </p:cNvGrpSpPr>
                    <p:nvPr/>
                  </p:nvGrpSpPr>
                  <p:grpSpPr bwMode="auto">
                    <a:xfrm>
                      <a:off x="736" y="2649"/>
                      <a:ext cx="57" cy="71"/>
                      <a:chOff x="736" y="2649"/>
                      <a:chExt cx="57" cy="71"/>
                    </a:xfrm>
                  </p:grpSpPr>
                  <p:sp>
                    <p:nvSpPr>
                      <p:cNvPr id="90669" name="Rectangle 815"/>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70" name="Rectangle 816"/>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71" name="Line 817"/>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72" name="Line 818"/>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09" name="Group 819"/>
                    <p:cNvGrpSpPr>
                      <a:grpSpLocks/>
                    </p:cNvGrpSpPr>
                    <p:nvPr/>
                  </p:nvGrpSpPr>
                  <p:grpSpPr bwMode="auto">
                    <a:xfrm>
                      <a:off x="801" y="2649"/>
                      <a:ext cx="57" cy="71"/>
                      <a:chOff x="801" y="2649"/>
                      <a:chExt cx="57" cy="71"/>
                    </a:xfrm>
                  </p:grpSpPr>
                  <p:sp>
                    <p:nvSpPr>
                      <p:cNvPr id="90665" name="Rectangle 820"/>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66" name="Rectangle 821"/>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67" name="Line 822"/>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68" name="Line 823"/>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0" name="Group 824"/>
                    <p:cNvGrpSpPr>
                      <a:grpSpLocks/>
                    </p:cNvGrpSpPr>
                    <p:nvPr/>
                  </p:nvGrpSpPr>
                  <p:grpSpPr bwMode="auto">
                    <a:xfrm>
                      <a:off x="1061" y="2649"/>
                      <a:ext cx="57" cy="71"/>
                      <a:chOff x="1061" y="2649"/>
                      <a:chExt cx="57" cy="71"/>
                    </a:xfrm>
                  </p:grpSpPr>
                  <p:sp>
                    <p:nvSpPr>
                      <p:cNvPr id="90661" name="Rectangle 825"/>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62" name="Rectangle 826"/>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63" name="Line 827"/>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64" name="Line 828"/>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1" name="Group 829"/>
                    <p:cNvGrpSpPr>
                      <a:grpSpLocks/>
                    </p:cNvGrpSpPr>
                    <p:nvPr/>
                  </p:nvGrpSpPr>
                  <p:grpSpPr bwMode="auto">
                    <a:xfrm>
                      <a:off x="670" y="2649"/>
                      <a:ext cx="58" cy="71"/>
                      <a:chOff x="670" y="2649"/>
                      <a:chExt cx="58" cy="71"/>
                    </a:xfrm>
                  </p:grpSpPr>
                  <p:sp>
                    <p:nvSpPr>
                      <p:cNvPr id="90657" name="Rectangle 830"/>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8" name="Rectangle 831"/>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9" name="Line 832"/>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60" name="Line 833"/>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2" name="Group 834"/>
                    <p:cNvGrpSpPr>
                      <a:grpSpLocks/>
                    </p:cNvGrpSpPr>
                    <p:nvPr/>
                  </p:nvGrpSpPr>
                  <p:grpSpPr bwMode="auto">
                    <a:xfrm>
                      <a:off x="867" y="2542"/>
                      <a:ext cx="58" cy="71"/>
                      <a:chOff x="867" y="2542"/>
                      <a:chExt cx="58" cy="71"/>
                    </a:xfrm>
                  </p:grpSpPr>
                  <p:sp>
                    <p:nvSpPr>
                      <p:cNvPr id="90653" name="Rectangle 835"/>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4" name="Rectangle 836"/>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5" name="Line 837"/>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56" name="Line 838"/>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3" name="Group 839"/>
                    <p:cNvGrpSpPr>
                      <a:grpSpLocks/>
                    </p:cNvGrpSpPr>
                    <p:nvPr/>
                  </p:nvGrpSpPr>
                  <p:grpSpPr bwMode="auto">
                    <a:xfrm>
                      <a:off x="931" y="2649"/>
                      <a:ext cx="57" cy="71"/>
                      <a:chOff x="931" y="2649"/>
                      <a:chExt cx="57" cy="71"/>
                    </a:xfrm>
                  </p:grpSpPr>
                  <p:sp>
                    <p:nvSpPr>
                      <p:cNvPr id="90649" name="Rectangle 840"/>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0" name="Rectangle 841"/>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51" name="Line 842"/>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52" name="Line 843"/>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4" name="Group 844"/>
                    <p:cNvGrpSpPr>
                      <a:grpSpLocks/>
                    </p:cNvGrpSpPr>
                    <p:nvPr/>
                  </p:nvGrpSpPr>
                  <p:grpSpPr bwMode="auto">
                    <a:xfrm>
                      <a:off x="996" y="2649"/>
                      <a:ext cx="57" cy="71"/>
                      <a:chOff x="996" y="2649"/>
                      <a:chExt cx="57" cy="71"/>
                    </a:xfrm>
                  </p:grpSpPr>
                  <p:sp>
                    <p:nvSpPr>
                      <p:cNvPr id="90645" name="Rectangle 845"/>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46" name="Rectangle 846"/>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47" name="Line 847"/>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48" name="Line 848"/>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5" name="Group 849"/>
                    <p:cNvGrpSpPr>
                      <a:grpSpLocks/>
                    </p:cNvGrpSpPr>
                    <p:nvPr/>
                  </p:nvGrpSpPr>
                  <p:grpSpPr bwMode="auto">
                    <a:xfrm>
                      <a:off x="736" y="2542"/>
                      <a:ext cx="58" cy="71"/>
                      <a:chOff x="736" y="2542"/>
                      <a:chExt cx="58" cy="71"/>
                    </a:xfrm>
                  </p:grpSpPr>
                  <p:sp>
                    <p:nvSpPr>
                      <p:cNvPr id="90641" name="Rectangle 850"/>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42" name="Rectangle 851"/>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43" name="Line 852"/>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44" name="Line 853"/>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6" name="Group 854"/>
                    <p:cNvGrpSpPr>
                      <a:grpSpLocks/>
                    </p:cNvGrpSpPr>
                    <p:nvPr/>
                  </p:nvGrpSpPr>
                  <p:grpSpPr bwMode="auto">
                    <a:xfrm>
                      <a:off x="802" y="2542"/>
                      <a:ext cx="57" cy="71"/>
                      <a:chOff x="802" y="2542"/>
                      <a:chExt cx="57" cy="71"/>
                    </a:xfrm>
                  </p:grpSpPr>
                  <p:sp>
                    <p:nvSpPr>
                      <p:cNvPr id="90637" name="Rectangle 855"/>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8" name="Rectangle 856"/>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9" name="Line 857"/>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40" name="Line 858"/>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7" name="Group 859"/>
                    <p:cNvGrpSpPr>
                      <a:grpSpLocks/>
                    </p:cNvGrpSpPr>
                    <p:nvPr/>
                  </p:nvGrpSpPr>
                  <p:grpSpPr bwMode="auto">
                    <a:xfrm>
                      <a:off x="1061" y="2542"/>
                      <a:ext cx="58" cy="71"/>
                      <a:chOff x="1061" y="2542"/>
                      <a:chExt cx="58" cy="71"/>
                    </a:xfrm>
                  </p:grpSpPr>
                  <p:sp>
                    <p:nvSpPr>
                      <p:cNvPr id="90633" name="Rectangle 860"/>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4" name="Rectangle 861"/>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5" name="Line 862"/>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36" name="Line 863"/>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8" name="Group 864"/>
                    <p:cNvGrpSpPr>
                      <a:grpSpLocks/>
                    </p:cNvGrpSpPr>
                    <p:nvPr/>
                  </p:nvGrpSpPr>
                  <p:grpSpPr bwMode="auto">
                    <a:xfrm>
                      <a:off x="671" y="2542"/>
                      <a:ext cx="58" cy="71"/>
                      <a:chOff x="671" y="2542"/>
                      <a:chExt cx="58" cy="71"/>
                    </a:xfrm>
                  </p:grpSpPr>
                  <p:sp>
                    <p:nvSpPr>
                      <p:cNvPr id="90629" name="Rectangle 865"/>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0" name="Rectangle 866"/>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31" name="Line 867"/>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32" name="Line 868"/>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19" name="Group 869"/>
                    <p:cNvGrpSpPr>
                      <a:grpSpLocks/>
                    </p:cNvGrpSpPr>
                    <p:nvPr/>
                  </p:nvGrpSpPr>
                  <p:grpSpPr bwMode="auto">
                    <a:xfrm>
                      <a:off x="931" y="2542"/>
                      <a:ext cx="58" cy="71"/>
                      <a:chOff x="931" y="2542"/>
                      <a:chExt cx="58" cy="71"/>
                    </a:xfrm>
                  </p:grpSpPr>
                  <p:sp>
                    <p:nvSpPr>
                      <p:cNvPr id="90625" name="Rectangle 870"/>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26" name="Rectangle 871"/>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27" name="Line 872"/>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28" name="Line 873"/>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620" name="Group 874"/>
                    <p:cNvGrpSpPr>
                      <a:grpSpLocks/>
                    </p:cNvGrpSpPr>
                    <p:nvPr/>
                  </p:nvGrpSpPr>
                  <p:grpSpPr bwMode="auto">
                    <a:xfrm>
                      <a:off x="997" y="2542"/>
                      <a:ext cx="57" cy="71"/>
                      <a:chOff x="997" y="2542"/>
                      <a:chExt cx="57" cy="71"/>
                    </a:xfrm>
                  </p:grpSpPr>
                  <p:sp>
                    <p:nvSpPr>
                      <p:cNvPr id="90621" name="Rectangle 875"/>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22" name="Rectangle 876"/>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23" name="Line 877"/>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624" name="Line 878"/>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90604" name="Group 879"/>
                  <p:cNvGrpSpPr>
                    <a:grpSpLocks/>
                  </p:cNvGrpSpPr>
                  <p:nvPr/>
                </p:nvGrpSpPr>
                <p:grpSpPr bwMode="auto">
                  <a:xfrm>
                    <a:off x="810" y="2321"/>
                    <a:ext cx="56" cy="83"/>
                    <a:chOff x="868" y="2643"/>
                    <a:chExt cx="54" cy="97"/>
                  </a:xfrm>
                </p:grpSpPr>
                <p:sp>
                  <p:nvSpPr>
                    <p:cNvPr id="90605" name="Rectangle 880"/>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06" name="Rectangle 881"/>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607" name="Oval 882"/>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90177" name="Group 883"/>
              <p:cNvGrpSpPr>
                <a:grpSpLocks/>
              </p:cNvGrpSpPr>
              <p:nvPr/>
            </p:nvGrpSpPr>
            <p:grpSpPr bwMode="auto">
              <a:xfrm>
                <a:off x="4848" y="1920"/>
                <a:ext cx="450" cy="442"/>
                <a:chOff x="4848" y="1920"/>
                <a:chExt cx="450" cy="442"/>
              </a:xfrm>
            </p:grpSpPr>
            <p:grpSp>
              <p:nvGrpSpPr>
                <p:cNvPr id="90400" name="Group 884"/>
                <p:cNvGrpSpPr>
                  <a:grpSpLocks/>
                </p:cNvGrpSpPr>
                <p:nvPr/>
              </p:nvGrpSpPr>
              <p:grpSpPr bwMode="auto">
                <a:xfrm>
                  <a:off x="5012" y="1920"/>
                  <a:ext cx="173" cy="440"/>
                  <a:chOff x="5012" y="1920"/>
                  <a:chExt cx="173" cy="440"/>
                </a:xfrm>
              </p:grpSpPr>
              <p:grpSp>
                <p:nvGrpSpPr>
                  <p:cNvPr id="90540" name="Group 885"/>
                  <p:cNvGrpSpPr>
                    <a:grpSpLocks/>
                  </p:cNvGrpSpPr>
                  <p:nvPr/>
                </p:nvGrpSpPr>
                <p:grpSpPr bwMode="auto">
                  <a:xfrm>
                    <a:off x="5012" y="1999"/>
                    <a:ext cx="173" cy="361"/>
                    <a:chOff x="4986" y="2302"/>
                    <a:chExt cx="218" cy="441"/>
                  </a:xfrm>
                </p:grpSpPr>
                <p:grpSp>
                  <p:nvGrpSpPr>
                    <p:cNvPr id="90580" name="Group 886"/>
                    <p:cNvGrpSpPr>
                      <a:grpSpLocks/>
                    </p:cNvGrpSpPr>
                    <p:nvPr/>
                  </p:nvGrpSpPr>
                  <p:grpSpPr bwMode="auto">
                    <a:xfrm>
                      <a:off x="5060" y="2303"/>
                      <a:ext cx="86" cy="275"/>
                      <a:chOff x="5060" y="2303"/>
                      <a:chExt cx="86" cy="275"/>
                    </a:xfrm>
                  </p:grpSpPr>
                  <p:sp>
                    <p:nvSpPr>
                      <p:cNvPr id="90593" name="Freeform 887"/>
                      <p:cNvSpPr>
                        <a:spLocks/>
                      </p:cNvSpPr>
                      <p:nvPr/>
                    </p:nvSpPr>
                    <p:spPr bwMode="auto">
                      <a:xfrm>
                        <a:off x="5060" y="2315"/>
                        <a:ext cx="86" cy="248"/>
                      </a:xfrm>
                      <a:custGeom>
                        <a:avLst/>
                        <a:gdLst>
                          <a:gd name="T0" fmla="*/ 0 w 514"/>
                          <a:gd name="T1" fmla="*/ 0 h 1240"/>
                          <a:gd name="T2" fmla="*/ 0 w 514"/>
                          <a:gd name="T3" fmla="*/ 0 h 1240"/>
                          <a:gd name="T4" fmla="*/ 0 w 514"/>
                          <a:gd name="T5" fmla="*/ 0 h 1240"/>
                          <a:gd name="T6" fmla="*/ 0 w 514"/>
                          <a:gd name="T7" fmla="*/ 0 h 1240"/>
                          <a:gd name="T8" fmla="*/ 0 w 514"/>
                          <a:gd name="T9" fmla="*/ 0 h 1240"/>
                          <a:gd name="T10" fmla="*/ 0 w 514"/>
                          <a:gd name="T11" fmla="*/ 0 h 1240"/>
                          <a:gd name="T12" fmla="*/ 0 w 514"/>
                          <a:gd name="T13" fmla="*/ 0 h 1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4" h="1240">
                            <a:moveTo>
                              <a:pt x="0" y="0"/>
                            </a:moveTo>
                            <a:lnTo>
                              <a:pt x="54" y="580"/>
                            </a:lnTo>
                            <a:lnTo>
                              <a:pt x="90" y="1240"/>
                            </a:lnTo>
                            <a:lnTo>
                              <a:pt x="514" y="1240"/>
                            </a:lnTo>
                            <a:lnTo>
                              <a:pt x="456" y="230"/>
                            </a:lnTo>
                            <a:lnTo>
                              <a:pt x="399" y="0"/>
                            </a:lnTo>
                            <a:lnTo>
                              <a:pt x="0"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4" name="Freeform 888"/>
                      <p:cNvSpPr>
                        <a:spLocks/>
                      </p:cNvSpPr>
                      <p:nvPr/>
                    </p:nvSpPr>
                    <p:spPr bwMode="auto">
                      <a:xfrm>
                        <a:off x="5119" y="2316"/>
                        <a:ext cx="20" cy="217"/>
                      </a:xfrm>
                      <a:custGeom>
                        <a:avLst/>
                        <a:gdLst>
                          <a:gd name="T0" fmla="*/ 0 w 121"/>
                          <a:gd name="T1" fmla="*/ 0 h 1084"/>
                          <a:gd name="T2" fmla="*/ 0 w 121"/>
                          <a:gd name="T3" fmla="*/ 0 h 1084"/>
                          <a:gd name="T4" fmla="*/ 0 w 121"/>
                          <a:gd name="T5" fmla="*/ 0 h 1084"/>
                          <a:gd name="T6" fmla="*/ 0 w 121"/>
                          <a:gd name="T7" fmla="*/ 0 h 1084"/>
                          <a:gd name="T8" fmla="*/ 0 w 121"/>
                          <a:gd name="T9" fmla="*/ 0 h 1084"/>
                          <a:gd name="T10" fmla="*/ 0 w 121"/>
                          <a:gd name="T11" fmla="*/ 0 h 1084"/>
                          <a:gd name="T12" fmla="*/ 0 w 121"/>
                          <a:gd name="T13" fmla="*/ 0 h 1084"/>
                          <a:gd name="T14" fmla="*/ 0 w 121"/>
                          <a:gd name="T15" fmla="*/ 0 h 1084"/>
                          <a:gd name="T16" fmla="*/ 0 w 121"/>
                          <a:gd name="T17" fmla="*/ 0 h 1084"/>
                          <a:gd name="T18" fmla="*/ 0 w 121"/>
                          <a:gd name="T19" fmla="*/ 0 h 1084"/>
                          <a:gd name="T20" fmla="*/ 0 w 121"/>
                          <a:gd name="T21" fmla="*/ 0 h 1084"/>
                          <a:gd name="T22" fmla="*/ 0 w 121"/>
                          <a:gd name="T23" fmla="*/ 0 h 1084"/>
                          <a:gd name="T24" fmla="*/ 0 w 121"/>
                          <a:gd name="T25" fmla="*/ 0 h 1084"/>
                          <a:gd name="T26" fmla="*/ 0 w 121"/>
                          <a:gd name="T27" fmla="*/ 0 h 1084"/>
                          <a:gd name="T28" fmla="*/ 0 w 121"/>
                          <a:gd name="T29" fmla="*/ 0 h 1084"/>
                          <a:gd name="T30" fmla="*/ 0 w 121"/>
                          <a:gd name="T31" fmla="*/ 0 h 1084"/>
                          <a:gd name="T32" fmla="*/ 0 w 121"/>
                          <a:gd name="T33" fmla="*/ 0 h 1084"/>
                          <a:gd name="T34" fmla="*/ 0 w 121"/>
                          <a:gd name="T35" fmla="*/ 0 h 10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1" h="1084">
                            <a:moveTo>
                              <a:pt x="0" y="200"/>
                            </a:moveTo>
                            <a:lnTo>
                              <a:pt x="41" y="335"/>
                            </a:lnTo>
                            <a:lnTo>
                              <a:pt x="52" y="390"/>
                            </a:lnTo>
                            <a:lnTo>
                              <a:pt x="55" y="472"/>
                            </a:lnTo>
                            <a:lnTo>
                              <a:pt x="59" y="575"/>
                            </a:lnTo>
                            <a:lnTo>
                              <a:pt x="66" y="615"/>
                            </a:lnTo>
                            <a:lnTo>
                              <a:pt x="77" y="652"/>
                            </a:lnTo>
                            <a:lnTo>
                              <a:pt x="80" y="708"/>
                            </a:lnTo>
                            <a:lnTo>
                              <a:pt x="84" y="833"/>
                            </a:lnTo>
                            <a:lnTo>
                              <a:pt x="87" y="870"/>
                            </a:lnTo>
                            <a:lnTo>
                              <a:pt x="96" y="922"/>
                            </a:lnTo>
                            <a:lnTo>
                              <a:pt x="106" y="989"/>
                            </a:lnTo>
                            <a:lnTo>
                              <a:pt x="121" y="1084"/>
                            </a:lnTo>
                            <a:lnTo>
                              <a:pt x="106" y="502"/>
                            </a:lnTo>
                            <a:lnTo>
                              <a:pt x="80" y="196"/>
                            </a:lnTo>
                            <a:lnTo>
                              <a:pt x="69" y="74"/>
                            </a:lnTo>
                            <a:lnTo>
                              <a:pt x="44" y="0"/>
                            </a:lnTo>
                            <a:lnTo>
                              <a:pt x="0" y="20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5" name="Freeform 889"/>
                      <p:cNvSpPr>
                        <a:spLocks/>
                      </p:cNvSpPr>
                      <p:nvPr/>
                    </p:nvSpPr>
                    <p:spPr bwMode="auto">
                      <a:xfrm>
                        <a:off x="5092" y="2344"/>
                        <a:ext cx="38" cy="234"/>
                      </a:xfrm>
                      <a:custGeom>
                        <a:avLst/>
                        <a:gdLst>
                          <a:gd name="T0" fmla="*/ 0 w 227"/>
                          <a:gd name="T1" fmla="*/ 0 h 1166"/>
                          <a:gd name="T2" fmla="*/ 0 w 227"/>
                          <a:gd name="T3" fmla="*/ 0 h 1166"/>
                          <a:gd name="T4" fmla="*/ 0 w 227"/>
                          <a:gd name="T5" fmla="*/ 0 h 1166"/>
                          <a:gd name="T6" fmla="*/ 0 w 227"/>
                          <a:gd name="T7" fmla="*/ 0 h 1166"/>
                          <a:gd name="T8" fmla="*/ 0 w 227"/>
                          <a:gd name="T9" fmla="*/ 0 h 1166"/>
                          <a:gd name="T10" fmla="*/ 0 w 227"/>
                          <a:gd name="T11" fmla="*/ 0 h 1166"/>
                          <a:gd name="T12" fmla="*/ 0 w 227"/>
                          <a:gd name="T13" fmla="*/ 0 h 1166"/>
                          <a:gd name="T14" fmla="*/ 0 w 227"/>
                          <a:gd name="T15" fmla="*/ 0 h 1166"/>
                          <a:gd name="T16" fmla="*/ 0 w 227"/>
                          <a:gd name="T17" fmla="*/ 0 h 1166"/>
                          <a:gd name="T18" fmla="*/ 0 w 227"/>
                          <a:gd name="T19" fmla="*/ 0 h 1166"/>
                          <a:gd name="T20" fmla="*/ 0 w 227"/>
                          <a:gd name="T21" fmla="*/ 0 h 1166"/>
                          <a:gd name="T22" fmla="*/ 0 w 227"/>
                          <a:gd name="T23" fmla="*/ 0 h 1166"/>
                          <a:gd name="T24" fmla="*/ 0 w 227"/>
                          <a:gd name="T25" fmla="*/ 0 h 1166"/>
                          <a:gd name="T26" fmla="*/ 0 w 227"/>
                          <a:gd name="T27" fmla="*/ 0 h 1166"/>
                          <a:gd name="T28" fmla="*/ 0 w 227"/>
                          <a:gd name="T29" fmla="*/ 0 h 11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7" h="1166">
                            <a:moveTo>
                              <a:pt x="0" y="52"/>
                            </a:moveTo>
                            <a:lnTo>
                              <a:pt x="50" y="137"/>
                            </a:lnTo>
                            <a:lnTo>
                              <a:pt x="36" y="717"/>
                            </a:lnTo>
                            <a:lnTo>
                              <a:pt x="32" y="976"/>
                            </a:lnTo>
                            <a:lnTo>
                              <a:pt x="43" y="1069"/>
                            </a:lnTo>
                            <a:lnTo>
                              <a:pt x="151" y="1166"/>
                            </a:lnTo>
                            <a:lnTo>
                              <a:pt x="227" y="1036"/>
                            </a:lnTo>
                            <a:lnTo>
                              <a:pt x="177" y="661"/>
                            </a:lnTo>
                            <a:lnTo>
                              <a:pt x="147" y="441"/>
                            </a:lnTo>
                            <a:lnTo>
                              <a:pt x="109" y="185"/>
                            </a:lnTo>
                            <a:lnTo>
                              <a:pt x="98" y="119"/>
                            </a:lnTo>
                            <a:lnTo>
                              <a:pt x="147" y="41"/>
                            </a:lnTo>
                            <a:lnTo>
                              <a:pt x="129" y="4"/>
                            </a:lnTo>
                            <a:lnTo>
                              <a:pt x="66" y="0"/>
                            </a:lnTo>
                            <a:lnTo>
                              <a:pt x="0" y="52"/>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6" name="Freeform 890"/>
                      <p:cNvSpPr>
                        <a:spLocks/>
                      </p:cNvSpPr>
                      <p:nvPr/>
                    </p:nvSpPr>
                    <p:spPr bwMode="auto">
                      <a:xfrm>
                        <a:off x="5064" y="2305"/>
                        <a:ext cx="59" cy="74"/>
                      </a:xfrm>
                      <a:custGeom>
                        <a:avLst/>
                        <a:gdLst>
                          <a:gd name="T0" fmla="*/ 0 w 355"/>
                          <a:gd name="T1" fmla="*/ 0 h 372"/>
                          <a:gd name="T2" fmla="*/ 0 w 355"/>
                          <a:gd name="T3" fmla="*/ 0 h 372"/>
                          <a:gd name="T4" fmla="*/ 0 w 355"/>
                          <a:gd name="T5" fmla="*/ 0 h 372"/>
                          <a:gd name="T6" fmla="*/ 0 w 355"/>
                          <a:gd name="T7" fmla="*/ 0 h 372"/>
                          <a:gd name="T8" fmla="*/ 0 w 355"/>
                          <a:gd name="T9" fmla="*/ 0 h 372"/>
                          <a:gd name="T10" fmla="*/ 0 w 355"/>
                          <a:gd name="T11" fmla="*/ 0 h 372"/>
                          <a:gd name="T12" fmla="*/ 0 w 355"/>
                          <a:gd name="T13" fmla="*/ 0 h 372"/>
                          <a:gd name="T14" fmla="*/ 0 w 355"/>
                          <a:gd name="T15" fmla="*/ 0 h 372"/>
                          <a:gd name="T16" fmla="*/ 0 w 355"/>
                          <a:gd name="T17" fmla="*/ 0 h 372"/>
                          <a:gd name="T18" fmla="*/ 0 w 355"/>
                          <a:gd name="T19" fmla="*/ 0 h 372"/>
                          <a:gd name="T20" fmla="*/ 0 w 355"/>
                          <a:gd name="T21" fmla="*/ 0 h 372"/>
                          <a:gd name="T22" fmla="*/ 0 w 355"/>
                          <a:gd name="T23" fmla="*/ 0 h 372"/>
                          <a:gd name="T24" fmla="*/ 0 w 355"/>
                          <a:gd name="T25" fmla="*/ 0 h 372"/>
                          <a:gd name="T26" fmla="*/ 0 w 355"/>
                          <a:gd name="T27" fmla="*/ 0 h 372"/>
                          <a:gd name="T28" fmla="*/ 0 w 355"/>
                          <a:gd name="T29" fmla="*/ 0 h 372"/>
                          <a:gd name="T30" fmla="*/ 0 w 355"/>
                          <a:gd name="T31" fmla="*/ 0 h 372"/>
                          <a:gd name="T32" fmla="*/ 0 w 355"/>
                          <a:gd name="T33" fmla="*/ 0 h 372"/>
                          <a:gd name="T34" fmla="*/ 0 w 355"/>
                          <a:gd name="T35" fmla="*/ 0 h 372"/>
                          <a:gd name="T36" fmla="*/ 0 w 355"/>
                          <a:gd name="T37" fmla="*/ 0 h 372"/>
                          <a:gd name="T38" fmla="*/ 0 w 355"/>
                          <a:gd name="T39" fmla="*/ 0 h 372"/>
                          <a:gd name="T40" fmla="*/ 0 w 355"/>
                          <a:gd name="T41" fmla="*/ 0 h 372"/>
                          <a:gd name="T42" fmla="*/ 0 w 355"/>
                          <a:gd name="T43" fmla="*/ 0 h 372"/>
                          <a:gd name="T44" fmla="*/ 0 w 355"/>
                          <a:gd name="T45" fmla="*/ 0 h 372"/>
                          <a:gd name="T46" fmla="*/ 0 w 355"/>
                          <a:gd name="T47" fmla="*/ 0 h 372"/>
                          <a:gd name="T48" fmla="*/ 0 w 355"/>
                          <a:gd name="T49" fmla="*/ 0 h 372"/>
                          <a:gd name="T50" fmla="*/ 0 w 355"/>
                          <a:gd name="T51" fmla="*/ 0 h 372"/>
                          <a:gd name="T52" fmla="*/ 0 w 355"/>
                          <a:gd name="T53" fmla="*/ 0 h 372"/>
                          <a:gd name="T54" fmla="*/ 0 w 355"/>
                          <a:gd name="T55" fmla="*/ 0 h 372"/>
                          <a:gd name="T56" fmla="*/ 0 w 355"/>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2">
                            <a:moveTo>
                              <a:pt x="3" y="0"/>
                            </a:moveTo>
                            <a:lnTo>
                              <a:pt x="14" y="34"/>
                            </a:lnTo>
                            <a:lnTo>
                              <a:pt x="21" y="47"/>
                            </a:lnTo>
                            <a:lnTo>
                              <a:pt x="36" y="72"/>
                            </a:lnTo>
                            <a:lnTo>
                              <a:pt x="49" y="92"/>
                            </a:lnTo>
                            <a:lnTo>
                              <a:pt x="64" y="108"/>
                            </a:lnTo>
                            <a:lnTo>
                              <a:pt x="86" y="131"/>
                            </a:lnTo>
                            <a:lnTo>
                              <a:pt x="114" y="152"/>
                            </a:lnTo>
                            <a:lnTo>
                              <a:pt x="142" y="173"/>
                            </a:lnTo>
                            <a:lnTo>
                              <a:pt x="168" y="187"/>
                            </a:lnTo>
                            <a:lnTo>
                              <a:pt x="199" y="199"/>
                            </a:lnTo>
                            <a:lnTo>
                              <a:pt x="228" y="202"/>
                            </a:lnTo>
                            <a:lnTo>
                              <a:pt x="259" y="202"/>
                            </a:lnTo>
                            <a:lnTo>
                              <a:pt x="278" y="189"/>
                            </a:lnTo>
                            <a:lnTo>
                              <a:pt x="296" y="176"/>
                            </a:lnTo>
                            <a:lnTo>
                              <a:pt x="313" y="150"/>
                            </a:lnTo>
                            <a:lnTo>
                              <a:pt x="330" y="124"/>
                            </a:lnTo>
                            <a:lnTo>
                              <a:pt x="340" y="102"/>
                            </a:lnTo>
                            <a:lnTo>
                              <a:pt x="346" y="60"/>
                            </a:lnTo>
                            <a:lnTo>
                              <a:pt x="353" y="48"/>
                            </a:lnTo>
                            <a:lnTo>
                              <a:pt x="355" y="116"/>
                            </a:lnTo>
                            <a:lnTo>
                              <a:pt x="341" y="346"/>
                            </a:lnTo>
                            <a:lnTo>
                              <a:pt x="241" y="214"/>
                            </a:lnTo>
                            <a:lnTo>
                              <a:pt x="230" y="214"/>
                            </a:lnTo>
                            <a:lnTo>
                              <a:pt x="130" y="314"/>
                            </a:lnTo>
                            <a:lnTo>
                              <a:pt x="73" y="372"/>
                            </a:lnTo>
                            <a:lnTo>
                              <a:pt x="18" y="186"/>
                            </a:lnTo>
                            <a:lnTo>
                              <a:pt x="0" y="113"/>
                            </a:lnTo>
                            <a:lnTo>
                              <a:pt x="3"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7" name="Freeform 891"/>
                      <p:cNvSpPr>
                        <a:spLocks/>
                      </p:cNvSpPr>
                      <p:nvPr/>
                    </p:nvSpPr>
                    <p:spPr bwMode="auto">
                      <a:xfrm>
                        <a:off x="5066" y="2303"/>
                        <a:ext cx="59" cy="75"/>
                      </a:xfrm>
                      <a:custGeom>
                        <a:avLst/>
                        <a:gdLst>
                          <a:gd name="T0" fmla="*/ 0 w 355"/>
                          <a:gd name="T1" fmla="*/ 0 h 373"/>
                          <a:gd name="T2" fmla="*/ 0 w 355"/>
                          <a:gd name="T3" fmla="*/ 0 h 373"/>
                          <a:gd name="T4" fmla="*/ 0 w 355"/>
                          <a:gd name="T5" fmla="*/ 0 h 373"/>
                          <a:gd name="T6" fmla="*/ 0 w 355"/>
                          <a:gd name="T7" fmla="*/ 0 h 373"/>
                          <a:gd name="T8" fmla="*/ 0 w 355"/>
                          <a:gd name="T9" fmla="*/ 0 h 373"/>
                          <a:gd name="T10" fmla="*/ 0 w 355"/>
                          <a:gd name="T11" fmla="*/ 0 h 373"/>
                          <a:gd name="T12" fmla="*/ 0 w 355"/>
                          <a:gd name="T13" fmla="*/ 0 h 373"/>
                          <a:gd name="T14" fmla="*/ 0 w 355"/>
                          <a:gd name="T15" fmla="*/ 0 h 373"/>
                          <a:gd name="T16" fmla="*/ 0 w 355"/>
                          <a:gd name="T17" fmla="*/ 0 h 373"/>
                          <a:gd name="T18" fmla="*/ 0 w 355"/>
                          <a:gd name="T19" fmla="*/ 0 h 373"/>
                          <a:gd name="T20" fmla="*/ 0 w 355"/>
                          <a:gd name="T21" fmla="*/ 0 h 373"/>
                          <a:gd name="T22" fmla="*/ 0 w 355"/>
                          <a:gd name="T23" fmla="*/ 0 h 373"/>
                          <a:gd name="T24" fmla="*/ 0 w 355"/>
                          <a:gd name="T25" fmla="*/ 0 h 373"/>
                          <a:gd name="T26" fmla="*/ 0 w 355"/>
                          <a:gd name="T27" fmla="*/ 0 h 373"/>
                          <a:gd name="T28" fmla="*/ 0 w 355"/>
                          <a:gd name="T29" fmla="*/ 0 h 373"/>
                          <a:gd name="T30" fmla="*/ 0 w 355"/>
                          <a:gd name="T31" fmla="*/ 0 h 373"/>
                          <a:gd name="T32" fmla="*/ 0 w 355"/>
                          <a:gd name="T33" fmla="*/ 0 h 373"/>
                          <a:gd name="T34" fmla="*/ 0 w 355"/>
                          <a:gd name="T35" fmla="*/ 0 h 373"/>
                          <a:gd name="T36" fmla="*/ 0 w 355"/>
                          <a:gd name="T37" fmla="*/ 0 h 373"/>
                          <a:gd name="T38" fmla="*/ 0 w 355"/>
                          <a:gd name="T39" fmla="*/ 0 h 373"/>
                          <a:gd name="T40" fmla="*/ 0 w 355"/>
                          <a:gd name="T41" fmla="*/ 0 h 373"/>
                          <a:gd name="T42" fmla="*/ 0 w 355"/>
                          <a:gd name="T43" fmla="*/ 0 h 373"/>
                          <a:gd name="T44" fmla="*/ 0 w 355"/>
                          <a:gd name="T45" fmla="*/ 0 h 373"/>
                          <a:gd name="T46" fmla="*/ 0 w 355"/>
                          <a:gd name="T47" fmla="*/ 0 h 373"/>
                          <a:gd name="T48" fmla="*/ 0 w 355"/>
                          <a:gd name="T49" fmla="*/ 0 h 373"/>
                          <a:gd name="T50" fmla="*/ 0 w 355"/>
                          <a:gd name="T51" fmla="*/ 0 h 373"/>
                          <a:gd name="T52" fmla="*/ 0 w 355"/>
                          <a:gd name="T53" fmla="*/ 0 h 373"/>
                          <a:gd name="T54" fmla="*/ 0 w 355"/>
                          <a:gd name="T55" fmla="*/ 0 h 373"/>
                          <a:gd name="T56" fmla="*/ 0 w 355"/>
                          <a:gd name="T57" fmla="*/ 0 h 3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3">
                            <a:moveTo>
                              <a:pt x="4" y="0"/>
                            </a:moveTo>
                            <a:lnTo>
                              <a:pt x="15" y="34"/>
                            </a:lnTo>
                            <a:lnTo>
                              <a:pt x="22" y="47"/>
                            </a:lnTo>
                            <a:lnTo>
                              <a:pt x="36" y="72"/>
                            </a:lnTo>
                            <a:lnTo>
                              <a:pt x="49" y="92"/>
                            </a:lnTo>
                            <a:lnTo>
                              <a:pt x="65" y="108"/>
                            </a:lnTo>
                            <a:lnTo>
                              <a:pt x="86" y="131"/>
                            </a:lnTo>
                            <a:lnTo>
                              <a:pt x="115" y="152"/>
                            </a:lnTo>
                            <a:lnTo>
                              <a:pt x="142" y="173"/>
                            </a:lnTo>
                            <a:lnTo>
                              <a:pt x="169" y="187"/>
                            </a:lnTo>
                            <a:lnTo>
                              <a:pt x="200" y="199"/>
                            </a:lnTo>
                            <a:lnTo>
                              <a:pt x="229" y="202"/>
                            </a:lnTo>
                            <a:lnTo>
                              <a:pt x="260" y="202"/>
                            </a:lnTo>
                            <a:lnTo>
                              <a:pt x="279" y="191"/>
                            </a:lnTo>
                            <a:lnTo>
                              <a:pt x="297" y="176"/>
                            </a:lnTo>
                            <a:lnTo>
                              <a:pt x="313" y="150"/>
                            </a:lnTo>
                            <a:lnTo>
                              <a:pt x="330" y="124"/>
                            </a:lnTo>
                            <a:lnTo>
                              <a:pt x="341" y="102"/>
                            </a:lnTo>
                            <a:lnTo>
                              <a:pt x="347" y="60"/>
                            </a:lnTo>
                            <a:lnTo>
                              <a:pt x="354" y="49"/>
                            </a:lnTo>
                            <a:lnTo>
                              <a:pt x="355" y="117"/>
                            </a:lnTo>
                            <a:lnTo>
                              <a:pt x="342" y="347"/>
                            </a:lnTo>
                            <a:lnTo>
                              <a:pt x="242" y="214"/>
                            </a:lnTo>
                            <a:lnTo>
                              <a:pt x="231" y="214"/>
                            </a:lnTo>
                            <a:lnTo>
                              <a:pt x="131" y="314"/>
                            </a:lnTo>
                            <a:lnTo>
                              <a:pt x="73" y="373"/>
                            </a:lnTo>
                            <a:lnTo>
                              <a:pt x="18" y="186"/>
                            </a:lnTo>
                            <a:lnTo>
                              <a:pt x="0" y="113"/>
                            </a:lnTo>
                            <a:lnTo>
                              <a:pt x="4" y="0"/>
                            </a:lnTo>
                            <a:close/>
                          </a:path>
                        </a:pathLst>
                      </a:custGeom>
                      <a:solidFill>
                        <a:srgbClr val="BF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81" name="Group 892"/>
                    <p:cNvGrpSpPr>
                      <a:grpSpLocks/>
                    </p:cNvGrpSpPr>
                    <p:nvPr/>
                  </p:nvGrpSpPr>
                  <p:grpSpPr bwMode="auto">
                    <a:xfrm>
                      <a:off x="4986" y="2302"/>
                      <a:ext cx="218" cy="441"/>
                      <a:chOff x="4986" y="2302"/>
                      <a:chExt cx="218" cy="441"/>
                    </a:xfrm>
                  </p:grpSpPr>
                  <p:sp>
                    <p:nvSpPr>
                      <p:cNvPr id="90582" name="Freeform 893"/>
                      <p:cNvSpPr>
                        <a:spLocks/>
                      </p:cNvSpPr>
                      <p:nvPr/>
                    </p:nvSpPr>
                    <p:spPr bwMode="auto">
                      <a:xfrm>
                        <a:off x="5024" y="2558"/>
                        <a:ext cx="156" cy="185"/>
                      </a:xfrm>
                      <a:custGeom>
                        <a:avLst/>
                        <a:gdLst>
                          <a:gd name="T0" fmla="*/ 0 w 937"/>
                          <a:gd name="T1" fmla="*/ 0 h 925"/>
                          <a:gd name="T2" fmla="*/ 0 w 937"/>
                          <a:gd name="T3" fmla="*/ 0 h 925"/>
                          <a:gd name="T4" fmla="*/ 0 w 937"/>
                          <a:gd name="T5" fmla="*/ 0 h 925"/>
                          <a:gd name="T6" fmla="*/ 0 w 937"/>
                          <a:gd name="T7" fmla="*/ 0 h 925"/>
                          <a:gd name="T8" fmla="*/ 0 w 937"/>
                          <a:gd name="T9" fmla="*/ 0 h 925"/>
                          <a:gd name="T10" fmla="*/ 0 w 937"/>
                          <a:gd name="T11" fmla="*/ 0 h 925"/>
                          <a:gd name="T12" fmla="*/ 0 w 937"/>
                          <a:gd name="T13" fmla="*/ 0 h 925"/>
                          <a:gd name="T14" fmla="*/ 0 w 937"/>
                          <a:gd name="T15" fmla="*/ 0 h 925"/>
                          <a:gd name="T16" fmla="*/ 0 w 937"/>
                          <a:gd name="T17" fmla="*/ 0 h 925"/>
                          <a:gd name="T18" fmla="*/ 0 w 937"/>
                          <a:gd name="T19" fmla="*/ 0 h 925"/>
                          <a:gd name="T20" fmla="*/ 0 w 937"/>
                          <a:gd name="T21" fmla="*/ 0 h 925"/>
                          <a:gd name="T22" fmla="*/ 0 w 937"/>
                          <a:gd name="T23" fmla="*/ 0 h 925"/>
                          <a:gd name="T24" fmla="*/ 0 w 937"/>
                          <a:gd name="T25" fmla="*/ 0 h 9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7" h="925">
                            <a:moveTo>
                              <a:pt x="51" y="0"/>
                            </a:moveTo>
                            <a:lnTo>
                              <a:pt x="356" y="23"/>
                            </a:lnTo>
                            <a:lnTo>
                              <a:pt x="542" y="30"/>
                            </a:lnTo>
                            <a:lnTo>
                              <a:pt x="815" y="15"/>
                            </a:lnTo>
                            <a:lnTo>
                              <a:pt x="908" y="8"/>
                            </a:lnTo>
                            <a:lnTo>
                              <a:pt x="937" y="662"/>
                            </a:lnTo>
                            <a:lnTo>
                              <a:pt x="937" y="925"/>
                            </a:lnTo>
                            <a:lnTo>
                              <a:pt x="599" y="925"/>
                            </a:lnTo>
                            <a:lnTo>
                              <a:pt x="507" y="573"/>
                            </a:lnTo>
                            <a:lnTo>
                              <a:pt x="471" y="925"/>
                            </a:lnTo>
                            <a:lnTo>
                              <a:pt x="43" y="925"/>
                            </a:lnTo>
                            <a:lnTo>
                              <a:pt x="0" y="373"/>
                            </a:lnTo>
                            <a:lnTo>
                              <a:pt x="51"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83" name="Group 894"/>
                      <p:cNvGrpSpPr>
                        <a:grpSpLocks/>
                      </p:cNvGrpSpPr>
                      <p:nvPr/>
                    </p:nvGrpSpPr>
                    <p:grpSpPr bwMode="auto">
                      <a:xfrm>
                        <a:off x="4986" y="2302"/>
                        <a:ext cx="218" cy="379"/>
                        <a:chOff x="4986" y="2302"/>
                        <a:chExt cx="218" cy="379"/>
                      </a:xfrm>
                    </p:grpSpPr>
                    <p:grpSp>
                      <p:nvGrpSpPr>
                        <p:cNvPr id="90584" name="Group 895"/>
                        <p:cNvGrpSpPr>
                          <a:grpSpLocks/>
                        </p:cNvGrpSpPr>
                        <p:nvPr/>
                      </p:nvGrpSpPr>
                      <p:grpSpPr bwMode="auto">
                        <a:xfrm>
                          <a:off x="4986" y="2302"/>
                          <a:ext cx="218" cy="379"/>
                          <a:chOff x="4986" y="2302"/>
                          <a:chExt cx="218" cy="379"/>
                        </a:xfrm>
                      </p:grpSpPr>
                      <p:sp>
                        <p:nvSpPr>
                          <p:cNvPr id="90591" name="Freeform 896"/>
                          <p:cNvSpPr>
                            <a:spLocks/>
                          </p:cNvSpPr>
                          <p:nvPr/>
                        </p:nvSpPr>
                        <p:spPr bwMode="auto">
                          <a:xfrm>
                            <a:off x="5124" y="2311"/>
                            <a:ext cx="80" cy="369"/>
                          </a:xfrm>
                          <a:custGeom>
                            <a:avLst/>
                            <a:gdLst>
                              <a:gd name="T0" fmla="*/ 0 w 484"/>
                              <a:gd name="T1" fmla="*/ 0 h 1845"/>
                              <a:gd name="T2" fmla="*/ 0 w 484"/>
                              <a:gd name="T3" fmla="*/ 0 h 1845"/>
                              <a:gd name="T4" fmla="*/ 0 w 484"/>
                              <a:gd name="T5" fmla="*/ 0 h 1845"/>
                              <a:gd name="T6" fmla="*/ 0 w 484"/>
                              <a:gd name="T7" fmla="*/ 0 h 1845"/>
                              <a:gd name="T8" fmla="*/ 0 w 484"/>
                              <a:gd name="T9" fmla="*/ 0 h 1845"/>
                              <a:gd name="T10" fmla="*/ 0 w 484"/>
                              <a:gd name="T11" fmla="*/ 0 h 1845"/>
                              <a:gd name="T12" fmla="*/ 0 w 484"/>
                              <a:gd name="T13" fmla="*/ 0 h 1845"/>
                              <a:gd name="T14" fmla="*/ 0 w 484"/>
                              <a:gd name="T15" fmla="*/ 0 h 1845"/>
                              <a:gd name="T16" fmla="*/ 0 w 484"/>
                              <a:gd name="T17" fmla="*/ 0 h 1845"/>
                              <a:gd name="T18" fmla="*/ 0 w 484"/>
                              <a:gd name="T19" fmla="*/ 0 h 1845"/>
                              <a:gd name="T20" fmla="*/ 0 w 484"/>
                              <a:gd name="T21" fmla="*/ 0 h 1845"/>
                              <a:gd name="T22" fmla="*/ 0 w 484"/>
                              <a:gd name="T23" fmla="*/ 0 h 1845"/>
                              <a:gd name="T24" fmla="*/ 0 w 484"/>
                              <a:gd name="T25" fmla="*/ 1 h 1845"/>
                              <a:gd name="T26" fmla="*/ 0 w 484"/>
                              <a:gd name="T27" fmla="*/ 1 h 1845"/>
                              <a:gd name="T28" fmla="*/ 0 w 484"/>
                              <a:gd name="T29" fmla="*/ 1 h 1845"/>
                              <a:gd name="T30" fmla="*/ 0 w 484"/>
                              <a:gd name="T31" fmla="*/ 1 h 1845"/>
                              <a:gd name="T32" fmla="*/ 0 w 484"/>
                              <a:gd name="T33" fmla="*/ 1 h 1845"/>
                              <a:gd name="T34" fmla="*/ 0 w 484"/>
                              <a:gd name="T35" fmla="*/ 1 h 1845"/>
                              <a:gd name="T36" fmla="*/ 0 w 484"/>
                              <a:gd name="T37" fmla="*/ 1 h 1845"/>
                              <a:gd name="T38" fmla="*/ 0 w 484"/>
                              <a:gd name="T39" fmla="*/ 0 h 1845"/>
                              <a:gd name="T40" fmla="*/ 0 w 484"/>
                              <a:gd name="T41" fmla="*/ 0 h 1845"/>
                              <a:gd name="T42" fmla="*/ 0 w 484"/>
                              <a:gd name="T43" fmla="*/ 0 h 1845"/>
                              <a:gd name="T44" fmla="*/ 0 w 484"/>
                              <a:gd name="T45" fmla="*/ 0 h 1845"/>
                              <a:gd name="T46" fmla="*/ 0 w 484"/>
                              <a:gd name="T47" fmla="*/ 0 h 1845"/>
                              <a:gd name="T48" fmla="*/ 0 w 484"/>
                              <a:gd name="T49" fmla="*/ 0 h 1845"/>
                              <a:gd name="T50" fmla="*/ 0 w 484"/>
                              <a:gd name="T51" fmla="*/ 0 h 18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4" h="1845">
                                <a:moveTo>
                                  <a:pt x="12" y="0"/>
                                </a:moveTo>
                                <a:lnTo>
                                  <a:pt x="24" y="12"/>
                                </a:lnTo>
                                <a:lnTo>
                                  <a:pt x="48" y="53"/>
                                </a:lnTo>
                                <a:lnTo>
                                  <a:pt x="330" y="160"/>
                                </a:lnTo>
                                <a:lnTo>
                                  <a:pt x="357" y="170"/>
                                </a:lnTo>
                                <a:lnTo>
                                  <a:pt x="381" y="185"/>
                                </a:lnTo>
                                <a:lnTo>
                                  <a:pt x="396" y="198"/>
                                </a:lnTo>
                                <a:lnTo>
                                  <a:pt x="409" y="217"/>
                                </a:lnTo>
                                <a:lnTo>
                                  <a:pt x="418" y="243"/>
                                </a:lnTo>
                                <a:lnTo>
                                  <a:pt x="427" y="301"/>
                                </a:lnTo>
                                <a:lnTo>
                                  <a:pt x="434" y="420"/>
                                </a:lnTo>
                                <a:lnTo>
                                  <a:pt x="448" y="1102"/>
                                </a:lnTo>
                                <a:lnTo>
                                  <a:pt x="484" y="1630"/>
                                </a:lnTo>
                                <a:lnTo>
                                  <a:pt x="377" y="1667"/>
                                </a:lnTo>
                                <a:lnTo>
                                  <a:pt x="384" y="1734"/>
                                </a:lnTo>
                                <a:lnTo>
                                  <a:pt x="297" y="1786"/>
                                </a:lnTo>
                                <a:lnTo>
                                  <a:pt x="196" y="1823"/>
                                </a:lnTo>
                                <a:lnTo>
                                  <a:pt x="87" y="1845"/>
                                </a:lnTo>
                                <a:lnTo>
                                  <a:pt x="30" y="1845"/>
                                </a:lnTo>
                                <a:lnTo>
                                  <a:pt x="59" y="1221"/>
                                </a:lnTo>
                                <a:lnTo>
                                  <a:pt x="73" y="889"/>
                                </a:lnTo>
                                <a:lnTo>
                                  <a:pt x="73" y="628"/>
                                </a:lnTo>
                                <a:lnTo>
                                  <a:pt x="41" y="303"/>
                                </a:lnTo>
                                <a:lnTo>
                                  <a:pt x="17" y="109"/>
                                </a:lnTo>
                                <a:lnTo>
                                  <a:pt x="0" y="17"/>
                                </a:lnTo>
                                <a:lnTo>
                                  <a:pt x="12"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2" name="Freeform 897"/>
                          <p:cNvSpPr>
                            <a:spLocks/>
                          </p:cNvSpPr>
                          <p:nvPr/>
                        </p:nvSpPr>
                        <p:spPr bwMode="auto">
                          <a:xfrm>
                            <a:off x="4986" y="2302"/>
                            <a:ext cx="101" cy="379"/>
                          </a:xfrm>
                          <a:custGeom>
                            <a:avLst/>
                            <a:gdLst>
                              <a:gd name="T0" fmla="*/ 0 w 607"/>
                              <a:gd name="T1" fmla="*/ 0 h 1899"/>
                              <a:gd name="T2" fmla="*/ 0 w 607"/>
                              <a:gd name="T3" fmla="*/ 0 h 1899"/>
                              <a:gd name="T4" fmla="*/ 0 w 607"/>
                              <a:gd name="T5" fmla="*/ 0 h 1899"/>
                              <a:gd name="T6" fmla="*/ 0 w 607"/>
                              <a:gd name="T7" fmla="*/ 0 h 1899"/>
                              <a:gd name="T8" fmla="*/ 0 w 607"/>
                              <a:gd name="T9" fmla="*/ 0 h 1899"/>
                              <a:gd name="T10" fmla="*/ 0 w 607"/>
                              <a:gd name="T11" fmla="*/ 0 h 1899"/>
                              <a:gd name="T12" fmla="*/ 0 w 607"/>
                              <a:gd name="T13" fmla="*/ 0 h 1899"/>
                              <a:gd name="T14" fmla="*/ 0 w 607"/>
                              <a:gd name="T15" fmla="*/ 0 h 1899"/>
                              <a:gd name="T16" fmla="*/ 0 w 607"/>
                              <a:gd name="T17" fmla="*/ 0 h 1899"/>
                              <a:gd name="T18" fmla="*/ 0 w 607"/>
                              <a:gd name="T19" fmla="*/ 0 h 1899"/>
                              <a:gd name="T20" fmla="*/ 0 w 607"/>
                              <a:gd name="T21" fmla="*/ 0 h 1899"/>
                              <a:gd name="T22" fmla="*/ 0 w 607"/>
                              <a:gd name="T23" fmla="*/ 0 h 1899"/>
                              <a:gd name="T24" fmla="*/ 0 w 607"/>
                              <a:gd name="T25" fmla="*/ 0 h 1899"/>
                              <a:gd name="T26" fmla="*/ 0 w 607"/>
                              <a:gd name="T27" fmla="*/ 0 h 1899"/>
                              <a:gd name="T28" fmla="*/ 0 w 607"/>
                              <a:gd name="T29" fmla="*/ 0 h 1899"/>
                              <a:gd name="T30" fmla="*/ 0 w 607"/>
                              <a:gd name="T31" fmla="*/ 1 h 1899"/>
                              <a:gd name="T32" fmla="*/ 0 w 607"/>
                              <a:gd name="T33" fmla="*/ 1 h 1899"/>
                              <a:gd name="T34" fmla="*/ 0 w 607"/>
                              <a:gd name="T35" fmla="*/ 1 h 1899"/>
                              <a:gd name="T36" fmla="*/ 0 w 607"/>
                              <a:gd name="T37" fmla="*/ 1 h 1899"/>
                              <a:gd name="T38" fmla="*/ 0 w 607"/>
                              <a:gd name="T39" fmla="*/ 1 h 1899"/>
                              <a:gd name="T40" fmla="*/ 0 w 607"/>
                              <a:gd name="T41" fmla="*/ 0 h 1899"/>
                              <a:gd name="T42" fmla="*/ 0 w 607"/>
                              <a:gd name="T43" fmla="*/ 0 h 1899"/>
                              <a:gd name="T44" fmla="*/ 0 w 607"/>
                              <a:gd name="T45" fmla="*/ 0 h 1899"/>
                              <a:gd name="T46" fmla="*/ 0 w 607"/>
                              <a:gd name="T47" fmla="*/ 0 h 1899"/>
                              <a:gd name="T48" fmla="*/ 0 w 607"/>
                              <a:gd name="T49" fmla="*/ 0 h 1899"/>
                              <a:gd name="T50" fmla="*/ 0 w 607"/>
                              <a:gd name="T51" fmla="*/ 0 h 1899"/>
                              <a:gd name="T52" fmla="*/ 0 w 607"/>
                              <a:gd name="T53" fmla="*/ 0 h 1899"/>
                              <a:gd name="T54" fmla="*/ 0 w 607"/>
                              <a:gd name="T55" fmla="*/ 0 h 1899"/>
                              <a:gd name="T56" fmla="*/ 0 w 607"/>
                              <a:gd name="T57" fmla="*/ 0 h 1899"/>
                              <a:gd name="T58" fmla="*/ 0 w 607"/>
                              <a:gd name="T59" fmla="*/ 0 h 1899"/>
                              <a:gd name="T60" fmla="*/ 0 w 607"/>
                              <a:gd name="T61" fmla="*/ 0 h 18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7" h="1899">
                                <a:moveTo>
                                  <a:pt x="485" y="0"/>
                                </a:moveTo>
                                <a:lnTo>
                                  <a:pt x="429" y="51"/>
                                </a:lnTo>
                                <a:lnTo>
                                  <a:pt x="401" y="73"/>
                                </a:lnTo>
                                <a:lnTo>
                                  <a:pt x="353" y="95"/>
                                </a:lnTo>
                                <a:lnTo>
                                  <a:pt x="251" y="147"/>
                                </a:lnTo>
                                <a:lnTo>
                                  <a:pt x="98" y="231"/>
                                </a:lnTo>
                                <a:lnTo>
                                  <a:pt x="62" y="247"/>
                                </a:lnTo>
                                <a:lnTo>
                                  <a:pt x="55" y="272"/>
                                </a:lnTo>
                                <a:lnTo>
                                  <a:pt x="50" y="333"/>
                                </a:lnTo>
                                <a:lnTo>
                                  <a:pt x="43" y="504"/>
                                </a:lnTo>
                                <a:lnTo>
                                  <a:pt x="14" y="696"/>
                                </a:lnTo>
                                <a:lnTo>
                                  <a:pt x="0" y="852"/>
                                </a:lnTo>
                                <a:lnTo>
                                  <a:pt x="14" y="972"/>
                                </a:lnTo>
                                <a:lnTo>
                                  <a:pt x="50" y="1068"/>
                                </a:lnTo>
                                <a:lnTo>
                                  <a:pt x="179" y="1215"/>
                                </a:lnTo>
                                <a:lnTo>
                                  <a:pt x="193" y="1706"/>
                                </a:lnTo>
                                <a:lnTo>
                                  <a:pt x="265" y="1802"/>
                                </a:lnTo>
                                <a:lnTo>
                                  <a:pt x="365" y="1869"/>
                                </a:lnTo>
                                <a:lnTo>
                                  <a:pt x="470" y="1899"/>
                                </a:lnTo>
                                <a:lnTo>
                                  <a:pt x="607" y="1899"/>
                                </a:lnTo>
                                <a:lnTo>
                                  <a:pt x="607" y="1334"/>
                                </a:lnTo>
                                <a:lnTo>
                                  <a:pt x="589" y="1090"/>
                                </a:lnTo>
                                <a:lnTo>
                                  <a:pt x="542" y="586"/>
                                </a:lnTo>
                                <a:lnTo>
                                  <a:pt x="523" y="355"/>
                                </a:lnTo>
                                <a:lnTo>
                                  <a:pt x="516" y="300"/>
                                </a:lnTo>
                                <a:lnTo>
                                  <a:pt x="506" y="247"/>
                                </a:lnTo>
                                <a:lnTo>
                                  <a:pt x="487" y="146"/>
                                </a:lnTo>
                                <a:lnTo>
                                  <a:pt x="479" y="101"/>
                                </a:lnTo>
                                <a:lnTo>
                                  <a:pt x="478" y="75"/>
                                </a:lnTo>
                                <a:lnTo>
                                  <a:pt x="478" y="43"/>
                                </a:lnTo>
                                <a:lnTo>
                                  <a:pt x="485"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85" name="Group 898"/>
                        <p:cNvGrpSpPr>
                          <a:grpSpLocks/>
                        </p:cNvGrpSpPr>
                        <p:nvPr/>
                      </p:nvGrpSpPr>
                      <p:grpSpPr bwMode="auto">
                        <a:xfrm>
                          <a:off x="5042" y="2323"/>
                          <a:ext cx="115" cy="261"/>
                          <a:chOff x="5042" y="2323"/>
                          <a:chExt cx="115" cy="261"/>
                        </a:xfrm>
                      </p:grpSpPr>
                      <p:sp>
                        <p:nvSpPr>
                          <p:cNvPr id="90589" name="Freeform 899"/>
                          <p:cNvSpPr>
                            <a:spLocks/>
                          </p:cNvSpPr>
                          <p:nvPr/>
                        </p:nvSpPr>
                        <p:spPr bwMode="auto">
                          <a:xfrm>
                            <a:off x="5042" y="2332"/>
                            <a:ext cx="32" cy="202"/>
                          </a:xfrm>
                          <a:custGeom>
                            <a:avLst/>
                            <a:gdLst>
                              <a:gd name="T0" fmla="*/ 0 w 196"/>
                              <a:gd name="T1" fmla="*/ 0 h 1010"/>
                              <a:gd name="T2" fmla="*/ 0 w 196"/>
                              <a:gd name="T3" fmla="*/ 0 h 1010"/>
                              <a:gd name="T4" fmla="*/ 0 w 196"/>
                              <a:gd name="T5" fmla="*/ 0 h 1010"/>
                              <a:gd name="T6" fmla="*/ 0 w 196"/>
                              <a:gd name="T7" fmla="*/ 0 h 1010"/>
                              <a:gd name="T8" fmla="*/ 0 w 196"/>
                              <a:gd name="T9" fmla="*/ 0 h 1010"/>
                              <a:gd name="T10" fmla="*/ 0 w 196"/>
                              <a:gd name="T11" fmla="*/ 0 h 1010"/>
                              <a:gd name="T12" fmla="*/ 0 w 196"/>
                              <a:gd name="T13" fmla="*/ 0 h 1010"/>
                              <a:gd name="T14" fmla="*/ 0 w 196"/>
                              <a:gd name="T15" fmla="*/ 0 h 1010"/>
                              <a:gd name="T16" fmla="*/ 0 w 196"/>
                              <a:gd name="T17" fmla="*/ 0 h 10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6" h="1010">
                                <a:moveTo>
                                  <a:pt x="84" y="0"/>
                                </a:moveTo>
                                <a:lnTo>
                                  <a:pt x="36" y="200"/>
                                </a:lnTo>
                                <a:lnTo>
                                  <a:pt x="137" y="260"/>
                                </a:lnTo>
                                <a:lnTo>
                                  <a:pt x="25" y="331"/>
                                </a:lnTo>
                                <a:lnTo>
                                  <a:pt x="196" y="1010"/>
                                </a:lnTo>
                                <a:lnTo>
                                  <a:pt x="0" y="327"/>
                                </a:lnTo>
                                <a:lnTo>
                                  <a:pt x="127" y="260"/>
                                </a:lnTo>
                                <a:lnTo>
                                  <a:pt x="21" y="218"/>
                                </a:lnTo>
                                <a:lnTo>
                                  <a:pt x="84"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90" name="Freeform 900"/>
                          <p:cNvSpPr>
                            <a:spLocks/>
                          </p:cNvSpPr>
                          <p:nvPr/>
                        </p:nvSpPr>
                        <p:spPr bwMode="auto">
                          <a:xfrm>
                            <a:off x="5133" y="2323"/>
                            <a:ext cx="24" cy="261"/>
                          </a:xfrm>
                          <a:custGeom>
                            <a:avLst/>
                            <a:gdLst>
                              <a:gd name="T0" fmla="*/ 0 w 142"/>
                              <a:gd name="T1" fmla="*/ 0 h 1303"/>
                              <a:gd name="T2" fmla="*/ 0 w 142"/>
                              <a:gd name="T3" fmla="*/ 0 h 1303"/>
                              <a:gd name="T4" fmla="*/ 0 w 142"/>
                              <a:gd name="T5" fmla="*/ 0 h 1303"/>
                              <a:gd name="T6" fmla="*/ 0 w 142"/>
                              <a:gd name="T7" fmla="*/ 0 h 1303"/>
                              <a:gd name="T8" fmla="*/ 0 w 142"/>
                              <a:gd name="T9" fmla="*/ 0 h 1303"/>
                              <a:gd name="T10" fmla="*/ 0 w 142"/>
                              <a:gd name="T11" fmla="*/ 0 h 1303"/>
                              <a:gd name="T12" fmla="*/ 0 w 142"/>
                              <a:gd name="T13" fmla="*/ 0 h 1303"/>
                              <a:gd name="T14" fmla="*/ 0 w 142"/>
                              <a:gd name="T15" fmla="*/ 0 h 1303"/>
                              <a:gd name="T16" fmla="*/ 0 w 142"/>
                              <a:gd name="T17" fmla="*/ 0 h 1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1303">
                                <a:moveTo>
                                  <a:pt x="0" y="0"/>
                                </a:moveTo>
                                <a:lnTo>
                                  <a:pt x="128" y="211"/>
                                </a:lnTo>
                                <a:lnTo>
                                  <a:pt x="55" y="252"/>
                                </a:lnTo>
                                <a:lnTo>
                                  <a:pt x="142" y="304"/>
                                </a:lnTo>
                                <a:lnTo>
                                  <a:pt x="80" y="1303"/>
                                </a:lnTo>
                                <a:lnTo>
                                  <a:pt x="124" y="296"/>
                                </a:lnTo>
                                <a:lnTo>
                                  <a:pt x="44" y="248"/>
                                </a:lnTo>
                                <a:lnTo>
                                  <a:pt x="105" y="200"/>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86" name="Freeform 901"/>
                        <p:cNvSpPr>
                          <a:spLocks/>
                        </p:cNvSpPr>
                        <p:nvPr/>
                      </p:nvSpPr>
                      <p:spPr bwMode="auto">
                        <a:xfrm>
                          <a:off x="4986" y="2349"/>
                          <a:ext cx="80" cy="197"/>
                        </a:xfrm>
                        <a:custGeom>
                          <a:avLst/>
                          <a:gdLst>
                            <a:gd name="T0" fmla="*/ 0 w 480"/>
                            <a:gd name="T1" fmla="*/ 0 h 985"/>
                            <a:gd name="T2" fmla="*/ 0 w 480"/>
                            <a:gd name="T3" fmla="*/ 0 h 985"/>
                            <a:gd name="T4" fmla="*/ 0 w 480"/>
                            <a:gd name="T5" fmla="*/ 0 h 985"/>
                            <a:gd name="T6" fmla="*/ 0 w 480"/>
                            <a:gd name="T7" fmla="*/ 0 h 985"/>
                            <a:gd name="T8" fmla="*/ 0 w 480"/>
                            <a:gd name="T9" fmla="*/ 0 h 985"/>
                            <a:gd name="T10" fmla="*/ 0 w 480"/>
                            <a:gd name="T11" fmla="*/ 0 h 985"/>
                            <a:gd name="T12" fmla="*/ 0 w 480"/>
                            <a:gd name="T13" fmla="*/ 0 h 985"/>
                            <a:gd name="T14" fmla="*/ 0 w 480"/>
                            <a:gd name="T15" fmla="*/ 0 h 985"/>
                            <a:gd name="T16" fmla="*/ 0 w 480"/>
                            <a:gd name="T17" fmla="*/ 0 h 985"/>
                            <a:gd name="T18" fmla="*/ 0 w 480"/>
                            <a:gd name="T19" fmla="*/ 0 h 985"/>
                            <a:gd name="T20" fmla="*/ 0 w 480"/>
                            <a:gd name="T21" fmla="*/ 0 h 985"/>
                            <a:gd name="T22" fmla="*/ 0 w 480"/>
                            <a:gd name="T23" fmla="*/ 0 h 985"/>
                            <a:gd name="T24" fmla="*/ 0 w 480"/>
                            <a:gd name="T25" fmla="*/ 0 h 985"/>
                            <a:gd name="T26" fmla="*/ 0 w 480"/>
                            <a:gd name="T27" fmla="*/ 0 h 985"/>
                            <a:gd name="T28" fmla="*/ 0 w 480"/>
                            <a:gd name="T29" fmla="*/ 0 h 985"/>
                            <a:gd name="T30" fmla="*/ 0 w 480"/>
                            <a:gd name="T31" fmla="*/ 0 h 985"/>
                            <a:gd name="T32" fmla="*/ 0 w 480"/>
                            <a:gd name="T33" fmla="*/ 0 h 985"/>
                            <a:gd name="T34" fmla="*/ 0 w 480"/>
                            <a:gd name="T35" fmla="*/ 0 h 985"/>
                            <a:gd name="T36" fmla="*/ 0 w 480"/>
                            <a:gd name="T37" fmla="*/ 0 h 985"/>
                            <a:gd name="T38" fmla="*/ 0 w 480"/>
                            <a:gd name="T39" fmla="*/ 0 h 985"/>
                            <a:gd name="T40" fmla="*/ 0 w 480"/>
                            <a:gd name="T41" fmla="*/ 0 h 985"/>
                            <a:gd name="T42" fmla="*/ 0 w 480"/>
                            <a:gd name="T43" fmla="*/ 0 h 985"/>
                            <a:gd name="T44" fmla="*/ 0 w 480"/>
                            <a:gd name="T45" fmla="*/ 0 h 985"/>
                            <a:gd name="T46" fmla="*/ 0 w 480"/>
                            <a:gd name="T47" fmla="*/ 0 h 985"/>
                            <a:gd name="T48" fmla="*/ 0 w 480"/>
                            <a:gd name="T49" fmla="*/ 0 h 985"/>
                            <a:gd name="T50" fmla="*/ 0 w 480"/>
                            <a:gd name="T51" fmla="*/ 0 h 985"/>
                            <a:gd name="T52" fmla="*/ 0 w 480"/>
                            <a:gd name="T53" fmla="*/ 0 h 985"/>
                            <a:gd name="T54" fmla="*/ 0 w 480"/>
                            <a:gd name="T55" fmla="*/ 0 h 985"/>
                            <a:gd name="T56" fmla="*/ 0 w 480"/>
                            <a:gd name="T57" fmla="*/ 0 h 985"/>
                            <a:gd name="T58" fmla="*/ 0 w 480"/>
                            <a:gd name="T59" fmla="*/ 0 h 985"/>
                            <a:gd name="T60" fmla="*/ 0 w 480"/>
                            <a:gd name="T61" fmla="*/ 0 h 9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0" h="985">
                              <a:moveTo>
                                <a:pt x="181" y="42"/>
                              </a:moveTo>
                              <a:lnTo>
                                <a:pt x="123" y="19"/>
                              </a:lnTo>
                              <a:lnTo>
                                <a:pt x="98" y="0"/>
                              </a:lnTo>
                              <a:lnTo>
                                <a:pt x="62" y="16"/>
                              </a:lnTo>
                              <a:lnTo>
                                <a:pt x="55" y="40"/>
                              </a:lnTo>
                              <a:lnTo>
                                <a:pt x="50" y="101"/>
                              </a:lnTo>
                              <a:lnTo>
                                <a:pt x="43" y="273"/>
                              </a:lnTo>
                              <a:lnTo>
                                <a:pt x="14" y="464"/>
                              </a:lnTo>
                              <a:lnTo>
                                <a:pt x="0" y="620"/>
                              </a:lnTo>
                              <a:lnTo>
                                <a:pt x="14" y="741"/>
                              </a:lnTo>
                              <a:lnTo>
                                <a:pt x="50" y="838"/>
                              </a:lnTo>
                              <a:lnTo>
                                <a:pt x="179" y="985"/>
                              </a:lnTo>
                              <a:lnTo>
                                <a:pt x="358" y="948"/>
                              </a:lnTo>
                              <a:lnTo>
                                <a:pt x="469" y="919"/>
                              </a:lnTo>
                              <a:lnTo>
                                <a:pt x="480" y="886"/>
                              </a:lnTo>
                              <a:lnTo>
                                <a:pt x="466" y="861"/>
                              </a:lnTo>
                              <a:lnTo>
                                <a:pt x="438" y="830"/>
                              </a:lnTo>
                              <a:lnTo>
                                <a:pt x="407" y="793"/>
                              </a:lnTo>
                              <a:lnTo>
                                <a:pt x="380" y="764"/>
                              </a:lnTo>
                              <a:lnTo>
                                <a:pt x="341" y="724"/>
                              </a:lnTo>
                              <a:lnTo>
                                <a:pt x="316" y="688"/>
                              </a:lnTo>
                              <a:lnTo>
                                <a:pt x="298" y="656"/>
                              </a:lnTo>
                              <a:lnTo>
                                <a:pt x="279" y="608"/>
                              </a:lnTo>
                              <a:lnTo>
                                <a:pt x="273" y="584"/>
                              </a:lnTo>
                              <a:lnTo>
                                <a:pt x="270" y="560"/>
                              </a:lnTo>
                              <a:lnTo>
                                <a:pt x="266" y="535"/>
                              </a:lnTo>
                              <a:lnTo>
                                <a:pt x="267" y="455"/>
                              </a:lnTo>
                              <a:lnTo>
                                <a:pt x="258" y="306"/>
                              </a:lnTo>
                              <a:lnTo>
                                <a:pt x="253" y="159"/>
                              </a:lnTo>
                              <a:lnTo>
                                <a:pt x="223" y="63"/>
                              </a:lnTo>
                              <a:lnTo>
                                <a:pt x="181" y="42"/>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87" name="Freeform 902"/>
                        <p:cNvSpPr>
                          <a:spLocks/>
                        </p:cNvSpPr>
                        <p:nvPr/>
                      </p:nvSpPr>
                      <p:spPr bwMode="auto">
                        <a:xfrm>
                          <a:off x="4994" y="2392"/>
                          <a:ext cx="47" cy="101"/>
                        </a:xfrm>
                        <a:custGeom>
                          <a:avLst/>
                          <a:gdLst>
                            <a:gd name="T0" fmla="*/ 0 w 281"/>
                            <a:gd name="T1" fmla="*/ 0 h 508"/>
                            <a:gd name="T2" fmla="*/ 0 w 281"/>
                            <a:gd name="T3" fmla="*/ 0 h 508"/>
                            <a:gd name="T4" fmla="*/ 0 w 281"/>
                            <a:gd name="T5" fmla="*/ 0 h 508"/>
                            <a:gd name="T6" fmla="*/ 0 w 281"/>
                            <a:gd name="T7" fmla="*/ 0 h 508"/>
                            <a:gd name="T8" fmla="*/ 0 w 281"/>
                            <a:gd name="T9" fmla="*/ 0 h 508"/>
                            <a:gd name="T10" fmla="*/ 0 w 281"/>
                            <a:gd name="T11" fmla="*/ 0 h 508"/>
                            <a:gd name="T12" fmla="*/ 0 w 281"/>
                            <a:gd name="T13" fmla="*/ 0 h 508"/>
                            <a:gd name="T14" fmla="*/ 0 w 281"/>
                            <a:gd name="T15" fmla="*/ 0 h 508"/>
                            <a:gd name="T16" fmla="*/ 0 w 281"/>
                            <a:gd name="T17" fmla="*/ 0 h 508"/>
                            <a:gd name="T18" fmla="*/ 0 w 281"/>
                            <a:gd name="T19" fmla="*/ 0 h 508"/>
                            <a:gd name="T20" fmla="*/ 0 w 281"/>
                            <a:gd name="T21" fmla="*/ 0 h 508"/>
                            <a:gd name="T22" fmla="*/ 0 w 281"/>
                            <a:gd name="T23" fmla="*/ 0 h 508"/>
                            <a:gd name="T24" fmla="*/ 0 w 281"/>
                            <a:gd name="T25" fmla="*/ 0 h 508"/>
                            <a:gd name="T26" fmla="*/ 0 w 281"/>
                            <a:gd name="T27" fmla="*/ 0 h 508"/>
                            <a:gd name="T28" fmla="*/ 0 w 281"/>
                            <a:gd name="T29" fmla="*/ 0 h 508"/>
                            <a:gd name="T30" fmla="*/ 0 w 281"/>
                            <a:gd name="T31" fmla="*/ 0 h 508"/>
                            <a:gd name="T32" fmla="*/ 0 w 281"/>
                            <a:gd name="T33" fmla="*/ 0 h 508"/>
                            <a:gd name="T34" fmla="*/ 0 w 281"/>
                            <a:gd name="T35" fmla="*/ 0 h 508"/>
                            <a:gd name="T36" fmla="*/ 0 w 281"/>
                            <a:gd name="T37" fmla="*/ 0 h 508"/>
                            <a:gd name="T38" fmla="*/ 0 w 281"/>
                            <a:gd name="T39" fmla="*/ 0 h 508"/>
                            <a:gd name="T40" fmla="*/ 0 w 281"/>
                            <a:gd name="T41" fmla="*/ 0 h 508"/>
                            <a:gd name="T42" fmla="*/ 0 w 281"/>
                            <a:gd name="T43" fmla="*/ 0 h 508"/>
                            <a:gd name="T44" fmla="*/ 0 w 281"/>
                            <a:gd name="T45" fmla="*/ 0 h 508"/>
                            <a:gd name="T46" fmla="*/ 0 w 281"/>
                            <a:gd name="T47" fmla="*/ 0 h 508"/>
                            <a:gd name="T48" fmla="*/ 0 w 281"/>
                            <a:gd name="T49" fmla="*/ 0 h 508"/>
                            <a:gd name="T50" fmla="*/ 0 w 281"/>
                            <a:gd name="T51" fmla="*/ 0 h 508"/>
                            <a:gd name="T52" fmla="*/ 0 w 281"/>
                            <a:gd name="T53" fmla="*/ 0 h 508"/>
                            <a:gd name="T54" fmla="*/ 0 w 281"/>
                            <a:gd name="T55" fmla="*/ 0 h 508"/>
                            <a:gd name="T56" fmla="*/ 0 w 281"/>
                            <a:gd name="T57" fmla="*/ 0 h 508"/>
                            <a:gd name="T58" fmla="*/ 0 w 281"/>
                            <a:gd name="T59" fmla="*/ 0 h 508"/>
                            <a:gd name="T60" fmla="*/ 0 w 281"/>
                            <a:gd name="T61" fmla="*/ 0 h 508"/>
                            <a:gd name="T62" fmla="*/ 0 w 281"/>
                            <a:gd name="T63" fmla="*/ 0 h 5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1" h="508">
                              <a:moveTo>
                                <a:pt x="2" y="508"/>
                              </a:moveTo>
                              <a:lnTo>
                                <a:pt x="0" y="458"/>
                              </a:lnTo>
                              <a:lnTo>
                                <a:pt x="5" y="428"/>
                              </a:lnTo>
                              <a:lnTo>
                                <a:pt x="11" y="393"/>
                              </a:lnTo>
                              <a:lnTo>
                                <a:pt x="20" y="371"/>
                              </a:lnTo>
                              <a:lnTo>
                                <a:pt x="35" y="348"/>
                              </a:lnTo>
                              <a:lnTo>
                                <a:pt x="54" y="332"/>
                              </a:lnTo>
                              <a:lnTo>
                                <a:pt x="89" y="315"/>
                              </a:lnTo>
                              <a:lnTo>
                                <a:pt x="113" y="312"/>
                              </a:lnTo>
                              <a:lnTo>
                                <a:pt x="137" y="308"/>
                              </a:lnTo>
                              <a:lnTo>
                                <a:pt x="163" y="312"/>
                              </a:lnTo>
                              <a:lnTo>
                                <a:pt x="201" y="322"/>
                              </a:lnTo>
                              <a:lnTo>
                                <a:pt x="202" y="0"/>
                              </a:lnTo>
                              <a:lnTo>
                                <a:pt x="220" y="286"/>
                              </a:lnTo>
                              <a:lnTo>
                                <a:pt x="220" y="330"/>
                              </a:lnTo>
                              <a:lnTo>
                                <a:pt x="224" y="366"/>
                              </a:lnTo>
                              <a:lnTo>
                                <a:pt x="232" y="395"/>
                              </a:lnTo>
                              <a:lnTo>
                                <a:pt x="247" y="435"/>
                              </a:lnTo>
                              <a:lnTo>
                                <a:pt x="271" y="481"/>
                              </a:lnTo>
                              <a:lnTo>
                                <a:pt x="281" y="502"/>
                              </a:lnTo>
                              <a:lnTo>
                                <a:pt x="245" y="458"/>
                              </a:lnTo>
                              <a:lnTo>
                                <a:pt x="224" y="428"/>
                              </a:lnTo>
                              <a:lnTo>
                                <a:pt x="199" y="393"/>
                              </a:lnTo>
                              <a:lnTo>
                                <a:pt x="173" y="375"/>
                              </a:lnTo>
                              <a:lnTo>
                                <a:pt x="149" y="369"/>
                              </a:lnTo>
                              <a:lnTo>
                                <a:pt x="124" y="366"/>
                              </a:lnTo>
                              <a:lnTo>
                                <a:pt x="92" y="375"/>
                              </a:lnTo>
                              <a:lnTo>
                                <a:pt x="66" y="393"/>
                              </a:lnTo>
                              <a:lnTo>
                                <a:pt x="48" y="419"/>
                              </a:lnTo>
                              <a:lnTo>
                                <a:pt x="34" y="448"/>
                              </a:lnTo>
                              <a:lnTo>
                                <a:pt x="18" y="472"/>
                              </a:lnTo>
                              <a:lnTo>
                                <a:pt x="2" y="508"/>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88" name="Freeform 903"/>
                        <p:cNvSpPr>
                          <a:spLocks/>
                        </p:cNvSpPr>
                        <p:nvPr/>
                      </p:nvSpPr>
                      <p:spPr bwMode="auto">
                        <a:xfrm>
                          <a:off x="5174" y="2348"/>
                          <a:ext cx="29" cy="296"/>
                        </a:xfrm>
                        <a:custGeom>
                          <a:avLst/>
                          <a:gdLst>
                            <a:gd name="T0" fmla="*/ 0 w 174"/>
                            <a:gd name="T1" fmla="*/ 0 h 1482"/>
                            <a:gd name="T2" fmla="*/ 0 w 174"/>
                            <a:gd name="T3" fmla="*/ 0 h 1482"/>
                            <a:gd name="T4" fmla="*/ 0 w 174"/>
                            <a:gd name="T5" fmla="*/ 0 h 1482"/>
                            <a:gd name="T6" fmla="*/ 0 w 174"/>
                            <a:gd name="T7" fmla="*/ 0 h 1482"/>
                            <a:gd name="T8" fmla="*/ 0 w 174"/>
                            <a:gd name="T9" fmla="*/ 0 h 1482"/>
                            <a:gd name="T10" fmla="*/ 0 w 174"/>
                            <a:gd name="T11" fmla="*/ 0 h 1482"/>
                            <a:gd name="T12" fmla="*/ 0 w 174"/>
                            <a:gd name="T13" fmla="*/ 0 h 1482"/>
                            <a:gd name="T14" fmla="*/ 0 w 174"/>
                            <a:gd name="T15" fmla="*/ 0 h 1482"/>
                            <a:gd name="T16" fmla="*/ 0 w 174"/>
                            <a:gd name="T17" fmla="*/ 0 h 1482"/>
                            <a:gd name="T18" fmla="*/ 0 w 174"/>
                            <a:gd name="T19" fmla="*/ 0 h 1482"/>
                            <a:gd name="T20" fmla="*/ 0 w 174"/>
                            <a:gd name="T21" fmla="*/ 0 h 1482"/>
                            <a:gd name="T22" fmla="*/ 0 w 174"/>
                            <a:gd name="T23" fmla="*/ 0 h 1482"/>
                            <a:gd name="T24" fmla="*/ 0 w 174"/>
                            <a:gd name="T25" fmla="*/ 0 h 1482"/>
                            <a:gd name="T26" fmla="*/ 0 w 174"/>
                            <a:gd name="T27" fmla="*/ 0 h 1482"/>
                            <a:gd name="T28" fmla="*/ 0 w 174"/>
                            <a:gd name="T29" fmla="*/ 0 h 1482"/>
                            <a:gd name="T30" fmla="*/ 0 w 174"/>
                            <a:gd name="T31" fmla="*/ 0 h 14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4" h="1482">
                              <a:moveTo>
                                <a:pt x="4" y="57"/>
                              </a:moveTo>
                              <a:lnTo>
                                <a:pt x="32" y="15"/>
                              </a:lnTo>
                              <a:lnTo>
                                <a:pt x="70" y="0"/>
                              </a:lnTo>
                              <a:lnTo>
                                <a:pt x="84" y="13"/>
                              </a:lnTo>
                              <a:lnTo>
                                <a:pt x="98" y="32"/>
                              </a:lnTo>
                              <a:lnTo>
                                <a:pt x="107" y="58"/>
                              </a:lnTo>
                              <a:lnTo>
                                <a:pt x="115" y="116"/>
                              </a:lnTo>
                              <a:lnTo>
                                <a:pt x="123" y="235"/>
                              </a:lnTo>
                              <a:lnTo>
                                <a:pt x="138" y="917"/>
                              </a:lnTo>
                              <a:lnTo>
                                <a:pt x="174" y="1445"/>
                              </a:lnTo>
                              <a:lnTo>
                                <a:pt x="65" y="1482"/>
                              </a:lnTo>
                              <a:lnTo>
                                <a:pt x="44" y="1371"/>
                              </a:lnTo>
                              <a:lnTo>
                                <a:pt x="14" y="906"/>
                              </a:lnTo>
                              <a:lnTo>
                                <a:pt x="7" y="283"/>
                              </a:lnTo>
                              <a:lnTo>
                                <a:pt x="0" y="127"/>
                              </a:lnTo>
                              <a:lnTo>
                                <a:pt x="4" y="5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90541" name="Group 904"/>
                  <p:cNvGrpSpPr>
                    <a:grpSpLocks/>
                  </p:cNvGrpSpPr>
                  <p:nvPr/>
                </p:nvGrpSpPr>
                <p:grpSpPr bwMode="auto">
                  <a:xfrm>
                    <a:off x="5071" y="1920"/>
                    <a:ext cx="66" cy="113"/>
                    <a:chOff x="5060" y="2206"/>
                    <a:chExt cx="84" cy="138"/>
                  </a:xfrm>
                </p:grpSpPr>
                <p:sp>
                  <p:nvSpPr>
                    <p:cNvPr id="90542" name="Freeform 905"/>
                    <p:cNvSpPr>
                      <a:spLocks/>
                    </p:cNvSpPr>
                    <p:nvPr/>
                  </p:nvSpPr>
                  <p:spPr bwMode="auto">
                    <a:xfrm>
                      <a:off x="5060" y="2207"/>
                      <a:ext cx="80" cy="137"/>
                    </a:xfrm>
                    <a:custGeom>
                      <a:avLst/>
                      <a:gdLst>
                        <a:gd name="T0" fmla="*/ 0 w 481"/>
                        <a:gd name="T1" fmla="*/ 0 h 683"/>
                        <a:gd name="T2" fmla="*/ 0 w 481"/>
                        <a:gd name="T3" fmla="*/ 0 h 683"/>
                        <a:gd name="T4" fmla="*/ 0 w 481"/>
                        <a:gd name="T5" fmla="*/ 0 h 683"/>
                        <a:gd name="T6" fmla="*/ 0 w 481"/>
                        <a:gd name="T7" fmla="*/ 0 h 683"/>
                        <a:gd name="T8" fmla="*/ 0 w 481"/>
                        <a:gd name="T9" fmla="*/ 0 h 683"/>
                        <a:gd name="T10" fmla="*/ 0 w 481"/>
                        <a:gd name="T11" fmla="*/ 0 h 683"/>
                        <a:gd name="T12" fmla="*/ 0 w 481"/>
                        <a:gd name="T13" fmla="*/ 0 h 683"/>
                        <a:gd name="T14" fmla="*/ 0 w 481"/>
                        <a:gd name="T15" fmla="*/ 0 h 683"/>
                        <a:gd name="T16" fmla="*/ 0 w 481"/>
                        <a:gd name="T17" fmla="*/ 0 h 683"/>
                        <a:gd name="T18" fmla="*/ 0 w 481"/>
                        <a:gd name="T19" fmla="*/ 0 h 683"/>
                        <a:gd name="T20" fmla="*/ 0 w 481"/>
                        <a:gd name="T21" fmla="*/ 0 h 683"/>
                        <a:gd name="T22" fmla="*/ 0 w 481"/>
                        <a:gd name="T23" fmla="*/ 0 h 683"/>
                        <a:gd name="T24" fmla="*/ 0 w 481"/>
                        <a:gd name="T25" fmla="*/ 0 h 683"/>
                        <a:gd name="T26" fmla="*/ 0 w 481"/>
                        <a:gd name="T27" fmla="*/ 0 h 683"/>
                        <a:gd name="T28" fmla="*/ 0 w 481"/>
                        <a:gd name="T29" fmla="*/ 0 h 683"/>
                        <a:gd name="T30" fmla="*/ 0 w 481"/>
                        <a:gd name="T31" fmla="*/ 0 h 683"/>
                        <a:gd name="T32" fmla="*/ 0 w 481"/>
                        <a:gd name="T33" fmla="*/ 0 h 683"/>
                        <a:gd name="T34" fmla="*/ 0 w 481"/>
                        <a:gd name="T35" fmla="*/ 0 h 683"/>
                        <a:gd name="T36" fmla="*/ 0 w 481"/>
                        <a:gd name="T37" fmla="*/ 0 h 683"/>
                        <a:gd name="T38" fmla="*/ 0 w 481"/>
                        <a:gd name="T39" fmla="*/ 0 h 683"/>
                        <a:gd name="T40" fmla="*/ 0 w 481"/>
                        <a:gd name="T41" fmla="*/ 0 h 683"/>
                        <a:gd name="T42" fmla="*/ 0 w 481"/>
                        <a:gd name="T43" fmla="*/ 0 h 683"/>
                        <a:gd name="T44" fmla="*/ 0 w 481"/>
                        <a:gd name="T45" fmla="*/ 0 h 683"/>
                        <a:gd name="T46" fmla="*/ 0 w 481"/>
                        <a:gd name="T47" fmla="*/ 0 h 683"/>
                        <a:gd name="T48" fmla="*/ 0 w 481"/>
                        <a:gd name="T49" fmla="*/ 0 h 683"/>
                        <a:gd name="T50" fmla="*/ 0 w 481"/>
                        <a:gd name="T51" fmla="*/ 0 h 683"/>
                        <a:gd name="T52" fmla="*/ 0 w 481"/>
                        <a:gd name="T53" fmla="*/ 0 h 683"/>
                        <a:gd name="T54" fmla="*/ 0 w 481"/>
                        <a:gd name="T55" fmla="*/ 0 h 683"/>
                        <a:gd name="T56" fmla="*/ 0 w 481"/>
                        <a:gd name="T57" fmla="*/ 0 h 683"/>
                        <a:gd name="T58" fmla="*/ 0 w 481"/>
                        <a:gd name="T59" fmla="*/ 0 h 683"/>
                        <a:gd name="T60" fmla="*/ 0 w 481"/>
                        <a:gd name="T61" fmla="*/ 0 h 683"/>
                        <a:gd name="T62" fmla="*/ 0 w 481"/>
                        <a:gd name="T63" fmla="*/ 0 h 683"/>
                        <a:gd name="T64" fmla="*/ 0 w 481"/>
                        <a:gd name="T65" fmla="*/ 0 h 683"/>
                        <a:gd name="T66" fmla="*/ 0 w 481"/>
                        <a:gd name="T67" fmla="*/ 0 h 683"/>
                        <a:gd name="T68" fmla="*/ 0 w 481"/>
                        <a:gd name="T69" fmla="*/ 0 h 683"/>
                        <a:gd name="T70" fmla="*/ 0 w 481"/>
                        <a:gd name="T71" fmla="*/ 0 h 683"/>
                        <a:gd name="T72" fmla="*/ 0 w 481"/>
                        <a:gd name="T73" fmla="*/ 0 h 683"/>
                        <a:gd name="T74" fmla="*/ 0 w 481"/>
                        <a:gd name="T75" fmla="*/ 0 h 683"/>
                        <a:gd name="T76" fmla="*/ 0 w 481"/>
                        <a:gd name="T77" fmla="*/ 0 h 683"/>
                        <a:gd name="T78" fmla="*/ 0 w 481"/>
                        <a:gd name="T79" fmla="*/ 0 h 683"/>
                        <a:gd name="T80" fmla="*/ 0 w 481"/>
                        <a:gd name="T81" fmla="*/ 0 h 683"/>
                        <a:gd name="T82" fmla="*/ 0 w 481"/>
                        <a:gd name="T83" fmla="*/ 0 h 683"/>
                        <a:gd name="T84" fmla="*/ 0 w 481"/>
                        <a:gd name="T85" fmla="*/ 0 h 683"/>
                        <a:gd name="T86" fmla="*/ 0 w 481"/>
                        <a:gd name="T87" fmla="*/ 0 h 683"/>
                        <a:gd name="T88" fmla="*/ 0 w 481"/>
                        <a:gd name="T89" fmla="*/ 0 h 683"/>
                        <a:gd name="T90" fmla="*/ 0 w 481"/>
                        <a:gd name="T91" fmla="*/ 0 h 683"/>
                        <a:gd name="T92" fmla="*/ 0 w 481"/>
                        <a:gd name="T93" fmla="*/ 0 h 683"/>
                        <a:gd name="T94" fmla="*/ 0 w 481"/>
                        <a:gd name="T95" fmla="*/ 0 h 683"/>
                        <a:gd name="T96" fmla="*/ 0 w 481"/>
                        <a:gd name="T97" fmla="*/ 0 h 683"/>
                        <a:gd name="T98" fmla="*/ 0 w 481"/>
                        <a:gd name="T99" fmla="*/ 0 h 683"/>
                        <a:gd name="T100" fmla="*/ 0 w 481"/>
                        <a:gd name="T101" fmla="*/ 0 h 683"/>
                        <a:gd name="T102" fmla="*/ 0 w 481"/>
                        <a:gd name="T103" fmla="*/ 0 h 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81" h="683">
                          <a:moveTo>
                            <a:pt x="26" y="244"/>
                          </a:moveTo>
                          <a:lnTo>
                            <a:pt x="6" y="257"/>
                          </a:lnTo>
                          <a:lnTo>
                            <a:pt x="0" y="272"/>
                          </a:lnTo>
                          <a:lnTo>
                            <a:pt x="2" y="285"/>
                          </a:lnTo>
                          <a:lnTo>
                            <a:pt x="7" y="320"/>
                          </a:lnTo>
                          <a:lnTo>
                            <a:pt x="17" y="352"/>
                          </a:lnTo>
                          <a:lnTo>
                            <a:pt x="27" y="379"/>
                          </a:lnTo>
                          <a:lnTo>
                            <a:pt x="27" y="400"/>
                          </a:lnTo>
                          <a:lnTo>
                            <a:pt x="34" y="416"/>
                          </a:lnTo>
                          <a:lnTo>
                            <a:pt x="46" y="424"/>
                          </a:lnTo>
                          <a:lnTo>
                            <a:pt x="50" y="427"/>
                          </a:lnTo>
                          <a:lnTo>
                            <a:pt x="38" y="494"/>
                          </a:lnTo>
                          <a:lnTo>
                            <a:pt x="60" y="540"/>
                          </a:lnTo>
                          <a:lnTo>
                            <a:pt x="85" y="576"/>
                          </a:lnTo>
                          <a:lnTo>
                            <a:pt x="125" y="614"/>
                          </a:lnTo>
                          <a:lnTo>
                            <a:pt x="179" y="662"/>
                          </a:lnTo>
                          <a:lnTo>
                            <a:pt x="236" y="681"/>
                          </a:lnTo>
                          <a:lnTo>
                            <a:pt x="290" y="683"/>
                          </a:lnTo>
                          <a:lnTo>
                            <a:pt x="328" y="659"/>
                          </a:lnTo>
                          <a:lnTo>
                            <a:pt x="362" y="613"/>
                          </a:lnTo>
                          <a:lnTo>
                            <a:pt x="377" y="576"/>
                          </a:lnTo>
                          <a:lnTo>
                            <a:pt x="381" y="542"/>
                          </a:lnTo>
                          <a:lnTo>
                            <a:pt x="403" y="505"/>
                          </a:lnTo>
                          <a:lnTo>
                            <a:pt x="411" y="489"/>
                          </a:lnTo>
                          <a:lnTo>
                            <a:pt x="416" y="472"/>
                          </a:lnTo>
                          <a:lnTo>
                            <a:pt x="428" y="436"/>
                          </a:lnTo>
                          <a:lnTo>
                            <a:pt x="438" y="398"/>
                          </a:lnTo>
                          <a:lnTo>
                            <a:pt x="446" y="372"/>
                          </a:lnTo>
                          <a:lnTo>
                            <a:pt x="456" y="345"/>
                          </a:lnTo>
                          <a:lnTo>
                            <a:pt x="465" y="309"/>
                          </a:lnTo>
                          <a:lnTo>
                            <a:pt x="478" y="230"/>
                          </a:lnTo>
                          <a:lnTo>
                            <a:pt x="481" y="184"/>
                          </a:lnTo>
                          <a:lnTo>
                            <a:pt x="474" y="144"/>
                          </a:lnTo>
                          <a:lnTo>
                            <a:pt x="460" y="109"/>
                          </a:lnTo>
                          <a:lnTo>
                            <a:pt x="437" y="74"/>
                          </a:lnTo>
                          <a:lnTo>
                            <a:pt x="420" y="58"/>
                          </a:lnTo>
                          <a:lnTo>
                            <a:pt x="408" y="48"/>
                          </a:lnTo>
                          <a:lnTo>
                            <a:pt x="376" y="26"/>
                          </a:lnTo>
                          <a:lnTo>
                            <a:pt x="344" y="11"/>
                          </a:lnTo>
                          <a:lnTo>
                            <a:pt x="308" y="3"/>
                          </a:lnTo>
                          <a:lnTo>
                            <a:pt x="279" y="0"/>
                          </a:lnTo>
                          <a:lnTo>
                            <a:pt x="235" y="1"/>
                          </a:lnTo>
                          <a:lnTo>
                            <a:pt x="189" y="12"/>
                          </a:lnTo>
                          <a:lnTo>
                            <a:pt x="155" y="26"/>
                          </a:lnTo>
                          <a:lnTo>
                            <a:pt x="126" y="45"/>
                          </a:lnTo>
                          <a:lnTo>
                            <a:pt x="104" y="63"/>
                          </a:lnTo>
                          <a:lnTo>
                            <a:pt x="85" y="89"/>
                          </a:lnTo>
                          <a:lnTo>
                            <a:pt x="68" y="116"/>
                          </a:lnTo>
                          <a:lnTo>
                            <a:pt x="50" y="149"/>
                          </a:lnTo>
                          <a:lnTo>
                            <a:pt x="42" y="174"/>
                          </a:lnTo>
                          <a:lnTo>
                            <a:pt x="33" y="207"/>
                          </a:lnTo>
                          <a:lnTo>
                            <a:pt x="26" y="24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3" name="Freeform 906"/>
                    <p:cNvSpPr>
                      <a:spLocks/>
                    </p:cNvSpPr>
                    <p:nvPr/>
                  </p:nvSpPr>
                  <p:spPr bwMode="auto">
                    <a:xfrm>
                      <a:off x="5114" y="2299"/>
                      <a:ext cx="5" cy="4"/>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0">
                          <a:moveTo>
                            <a:pt x="1" y="20"/>
                          </a:moveTo>
                          <a:lnTo>
                            <a:pt x="20" y="8"/>
                          </a:lnTo>
                          <a:lnTo>
                            <a:pt x="32" y="0"/>
                          </a:lnTo>
                          <a:lnTo>
                            <a:pt x="15" y="1"/>
                          </a:lnTo>
                          <a:lnTo>
                            <a:pt x="0" y="4"/>
                          </a:lnTo>
                          <a:lnTo>
                            <a:pt x="1" y="2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4" name="Freeform 907"/>
                    <p:cNvSpPr>
                      <a:spLocks/>
                    </p:cNvSpPr>
                    <p:nvPr/>
                  </p:nvSpPr>
                  <p:spPr bwMode="auto">
                    <a:xfrm>
                      <a:off x="5102" y="2303"/>
                      <a:ext cx="8"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21">
                          <a:moveTo>
                            <a:pt x="0" y="0"/>
                          </a:moveTo>
                          <a:lnTo>
                            <a:pt x="21" y="14"/>
                          </a:lnTo>
                          <a:lnTo>
                            <a:pt x="29" y="21"/>
                          </a:lnTo>
                          <a:lnTo>
                            <a:pt x="39" y="18"/>
                          </a:lnTo>
                          <a:lnTo>
                            <a:pt x="43" y="7"/>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5" name="Freeform 908"/>
                    <p:cNvSpPr>
                      <a:spLocks/>
                    </p:cNvSpPr>
                    <p:nvPr/>
                  </p:nvSpPr>
                  <p:spPr bwMode="auto">
                    <a:xfrm>
                      <a:off x="5095" y="2297"/>
                      <a:ext cx="20" cy="8"/>
                    </a:xfrm>
                    <a:custGeom>
                      <a:avLst/>
                      <a:gdLst>
                        <a:gd name="T0" fmla="*/ 0 w 122"/>
                        <a:gd name="T1" fmla="*/ 0 h 39"/>
                        <a:gd name="T2" fmla="*/ 0 w 122"/>
                        <a:gd name="T3" fmla="*/ 0 h 39"/>
                        <a:gd name="T4" fmla="*/ 0 w 122"/>
                        <a:gd name="T5" fmla="*/ 0 h 39"/>
                        <a:gd name="T6" fmla="*/ 0 w 122"/>
                        <a:gd name="T7" fmla="*/ 0 h 39"/>
                        <a:gd name="T8" fmla="*/ 0 w 122"/>
                        <a:gd name="T9" fmla="*/ 0 h 39"/>
                        <a:gd name="T10" fmla="*/ 0 w 122"/>
                        <a:gd name="T11" fmla="*/ 0 h 39"/>
                        <a:gd name="T12" fmla="*/ 0 w 122"/>
                        <a:gd name="T13" fmla="*/ 0 h 39"/>
                        <a:gd name="T14" fmla="*/ 0 w 122"/>
                        <a:gd name="T15" fmla="*/ 0 h 39"/>
                        <a:gd name="T16" fmla="*/ 0 w 122"/>
                        <a:gd name="T17" fmla="*/ 0 h 39"/>
                        <a:gd name="T18" fmla="*/ 0 w 122"/>
                        <a:gd name="T19" fmla="*/ 0 h 39"/>
                        <a:gd name="T20" fmla="*/ 0 w 122"/>
                        <a:gd name="T21" fmla="*/ 0 h 39"/>
                        <a:gd name="T22" fmla="*/ 0 w 122"/>
                        <a:gd name="T23" fmla="*/ 0 h 39"/>
                        <a:gd name="T24" fmla="*/ 0 w 122"/>
                        <a:gd name="T25" fmla="*/ 0 h 39"/>
                        <a:gd name="T26" fmla="*/ 0 w 122"/>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2" h="39">
                          <a:moveTo>
                            <a:pt x="0" y="3"/>
                          </a:moveTo>
                          <a:lnTo>
                            <a:pt x="58" y="0"/>
                          </a:lnTo>
                          <a:lnTo>
                            <a:pt x="79" y="2"/>
                          </a:lnTo>
                          <a:lnTo>
                            <a:pt x="106" y="11"/>
                          </a:lnTo>
                          <a:lnTo>
                            <a:pt x="122" y="12"/>
                          </a:lnTo>
                          <a:lnTo>
                            <a:pt x="121" y="31"/>
                          </a:lnTo>
                          <a:lnTo>
                            <a:pt x="100" y="36"/>
                          </a:lnTo>
                          <a:lnTo>
                            <a:pt x="86" y="39"/>
                          </a:lnTo>
                          <a:lnTo>
                            <a:pt x="70" y="38"/>
                          </a:lnTo>
                          <a:lnTo>
                            <a:pt x="50" y="34"/>
                          </a:lnTo>
                          <a:lnTo>
                            <a:pt x="39" y="31"/>
                          </a:lnTo>
                          <a:lnTo>
                            <a:pt x="21" y="23"/>
                          </a:lnTo>
                          <a:lnTo>
                            <a:pt x="7" y="17"/>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6" name="Freeform 909"/>
                    <p:cNvSpPr>
                      <a:spLocks/>
                    </p:cNvSpPr>
                    <p:nvPr/>
                  </p:nvSpPr>
                  <p:spPr bwMode="auto">
                    <a:xfrm>
                      <a:off x="5091" y="2279"/>
                      <a:ext cx="29" cy="22"/>
                    </a:xfrm>
                    <a:custGeom>
                      <a:avLst/>
                      <a:gdLst>
                        <a:gd name="T0" fmla="*/ 0 w 171"/>
                        <a:gd name="T1" fmla="*/ 0 h 112"/>
                        <a:gd name="T2" fmla="*/ 0 w 171"/>
                        <a:gd name="T3" fmla="*/ 0 h 112"/>
                        <a:gd name="T4" fmla="*/ 0 w 171"/>
                        <a:gd name="T5" fmla="*/ 0 h 112"/>
                        <a:gd name="T6" fmla="*/ 0 w 171"/>
                        <a:gd name="T7" fmla="*/ 0 h 112"/>
                        <a:gd name="T8" fmla="*/ 0 w 171"/>
                        <a:gd name="T9" fmla="*/ 0 h 112"/>
                        <a:gd name="T10" fmla="*/ 0 w 171"/>
                        <a:gd name="T11" fmla="*/ 0 h 112"/>
                        <a:gd name="T12" fmla="*/ 0 w 171"/>
                        <a:gd name="T13" fmla="*/ 0 h 112"/>
                        <a:gd name="T14" fmla="*/ 0 w 171"/>
                        <a:gd name="T15" fmla="*/ 0 h 112"/>
                        <a:gd name="T16" fmla="*/ 0 w 171"/>
                        <a:gd name="T17" fmla="*/ 0 h 112"/>
                        <a:gd name="T18" fmla="*/ 0 w 171"/>
                        <a:gd name="T19" fmla="*/ 0 h 112"/>
                        <a:gd name="T20" fmla="*/ 0 w 171"/>
                        <a:gd name="T21" fmla="*/ 0 h 112"/>
                        <a:gd name="T22" fmla="*/ 0 w 171"/>
                        <a:gd name="T23" fmla="*/ 0 h 112"/>
                        <a:gd name="T24" fmla="*/ 0 w 171"/>
                        <a:gd name="T25" fmla="*/ 0 h 112"/>
                        <a:gd name="T26" fmla="*/ 0 w 171"/>
                        <a:gd name="T27" fmla="*/ 0 h 112"/>
                        <a:gd name="T28" fmla="*/ 0 w 171"/>
                        <a:gd name="T29" fmla="*/ 0 h 112"/>
                        <a:gd name="T30" fmla="*/ 0 w 171"/>
                        <a:gd name="T31" fmla="*/ 0 h 112"/>
                        <a:gd name="T32" fmla="*/ 0 w 171"/>
                        <a:gd name="T33" fmla="*/ 0 h 112"/>
                        <a:gd name="T34" fmla="*/ 0 w 171"/>
                        <a:gd name="T35" fmla="*/ 0 h 112"/>
                        <a:gd name="T36" fmla="*/ 0 w 171"/>
                        <a:gd name="T37" fmla="*/ 0 h 112"/>
                        <a:gd name="T38" fmla="*/ 0 w 171"/>
                        <a:gd name="T39" fmla="*/ 0 h 112"/>
                        <a:gd name="T40" fmla="*/ 0 w 171"/>
                        <a:gd name="T41" fmla="*/ 0 h 112"/>
                        <a:gd name="T42" fmla="*/ 0 w 171"/>
                        <a:gd name="T43" fmla="*/ 0 h 112"/>
                        <a:gd name="T44" fmla="*/ 0 w 171"/>
                        <a:gd name="T45" fmla="*/ 0 h 112"/>
                        <a:gd name="T46" fmla="*/ 0 w 171"/>
                        <a:gd name="T47" fmla="*/ 0 h 112"/>
                        <a:gd name="T48" fmla="*/ 0 w 171"/>
                        <a:gd name="T49" fmla="*/ 0 h 112"/>
                        <a:gd name="T50" fmla="*/ 0 w 171"/>
                        <a:gd name="T51" fmla="*/ 0 h 112"/>
                        <a:gd name="T52" fmla="*/ 0 w 171"/>
                        <a:gd name="T53" fmla="*/ 0 h 112"/>
                        <a:gd name="T54" fmla="*/ 0 w 171"/>
                        <a:gd name="T55" fmla="*/ 0 h 112"/>
                        <a:gd name="T56" fmla="*/ 0 w 171"/>
                        <a:gd name="T57" fmla="*/ 0 h 112"/>
                        <a:gd name="T58" fmla="*/ 0 w 171"/>
                        <a:gd name="T59" fmla="*/ 0 h 112"/>
                        <a:gd name="T60" fmla="*/ 0 w 171"/>
                        <a:gd name="T61" fmla="*/ 0 h 112"/>
                        <a:gd name="T62" fmla="*/ 0 w 171"/>
                        <a:gd name="T63" fmla="*/ 0 h 112"/>
                        <a:gd name="T64" fmla="*/ 0 w 171"/>
                        <a:gd name="T65" fmla="*/ 0 h 112"/>
                        <a:gd name="T66" fmla="*/ 0 w 171"/>
                        <a:gd name="T67" fmla="*/ 0 h 112"/>
                        <a:gd name="T68" fmla="*/ 0 w 171"/>
                        <a:gd name="T69" fmla="*/ 0 h 112"/>
                        <a:gd name="T70" fmla="*/ 0 w 171"/>
                        <a:gd name="T71" fmla="*/ 0 h 1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 h="112">
                          <a:moveTo>
                            <a:pt x="65" y="0"/>
                          </a:moveTo>
                          <a:lnTo>
                            <a:pt x="48" y="12"/>
                          </a:lnTo>
                          <a:lnTo>
                            <a:pt x="34" y="27"/>
                          </a:lnTo>
                          <a:lnTo>
                            <a:pt x="21" y="43"/>
                          </a:lnTo>
                          <a:lnTo>
                            <a:pt x="11" y="57"/>
                          </a:lnTo>
                          <a:lnTo>
                            <a:pt x="4" y="73"/>
                          </a:lnTo>
                          <a:lnTo>
                            <a:pt x="2" y="93"/>
                          </a:lnTo>
                          <a:lnTo>
                            <a:pt x="0" y="103"/>
                          </a:lnTo>
                          <a:lnTo>
                            <a:pt x="23" y="103"/>
                          </a:lnTo>
                          <a:lnTo>
                            <a:pt x="45" y="105"/>
                          </a:lnTo>
                          <a:lnTo>
                            <a:pt x="66" y="104"/>
                          </a:lnTo>
                          <a:lnTo>
                            <a:pt x="88" y="104"/>
                          </a:lnTo>
                          <a:lnTo>
                            <a:pt x="98" y="104"/>
                          </a:lnTo>
                          <a:lnTo>
                            <a:pt x="109" y="106"/>
                          </a:lnTo>
                          <a:lnTo>
                            <a:pt x="134" y="111"/>
                          </a:lnTo>
                          <a:lnTo>
                            <a:pt x="149" y="112"/>
                          </a:lnTo>
                          <a:lnTo>
                            <a:pt x="171" y="106"/>
                          </a:lnTo>
                          <a:lnTo>
                            <a:pt x="161" y="100"/>
                          </a:lnTo>
                          <a:lnTo>
                            <a:pt x="146" y="96"/>
                          </a:lnTo>
                          <a:lnTo>
                            <a:pt x="129" y="93"/>
                          </a:lnTo>
                          <a:lnTo>
                            <a:pt x="119" y="91"/>
                          </a:lnTo>
                          <a:lnTo>
                            <a:pt x="109" y="95"/>
                          </a:lnTo>
                          <a:lnTo>
                            <a:pt x="86" y="85"/>
                          </a:lnTo>
                          <a:lnTo>
                            <a:pt x="75" y="85"/>
                          </a:lnTo>
                          <a:lnTo>
                            <a:pt x="59" y="89"/>
                          </a:lnTo>
                          <a:lnTo>
                            <a:pt x="26" y="94"/>
                          </a:lnTo>
                          <a:lnTo>
                            <a:pt x="28" y="85"/>
                          </a:lnTo>
                          <a:lnTo>
                            <a:pt x="33" y="77"/>
                          </a:lnTo>
                          <a:lnTo>
                            <a:pt x="40" y="66"/>
                          </a:lnTo>
                          <a:lnTo>
                            <a:pt x="52" y="66"/>
                          </a:lnTo>
                          <a:lnTo>
                            <a:pt x="66" y="63"/>
                          </a:lnTo>
                          <a:lnTo>
                            <a:pt x="84" y="59"/>
                          </a:lnTo>
                          <a:lnTo>
                            <a:pt x="95" y="56"/>
                          </a:lnTo>
                          <a:lnTo>
                            <a:pt x="112" y="48"/>
                          </a:lnTo>
                          <a:lnTo>
                            <a:pt x="89" y="32"/>
                          </a:lnTo>
                          <a:lnTo>
                            <a:pt x="65"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7" name="Freeform 910"/>
                    <p:cNvSpPr>
                      <a:spLocks/>
                    </p:cNvSpPr>
                    <p:nvPr/>
                  </p:nvSpPr>
                  <p:spPr bwMode="auto">
                    <a:xfrm>
                      <a:off x="5089" y="2254"/>
                      <a:ext cx="19" cy="21"/>
                    </a:xfrm>
                    <a:custGeom>
                      <a:avLst/>
                      <a:gdLst>
                        <a:gd name="T0" fmla="*/ 0 w 113"/>
                        <a:gd name="T1" fmla="*/ 0 h 103"/>
                        <a:gd name="T2" fmla="*/ 0 w 113"/>
                        <a:gd name="T3" fmla="*/ 0 h 103"/>
                        <a:gd name="T4" fmla="*/ 0 w 113"/>
                        <a:gd name="T5" fmla="*/ 0 h 103"/>
                        <a:gd name="T6" fmla="*/ 0 w 113"/>
                        <a:gd name="T7" fmla="*/ 0 h 103"/>
                        <a:gd name="T8" fmla="*/ 0 w 113"/>
                        <a:gd name="T9" fmla="*/ 0 h 103"/>
                        <a:gd name="T10" fmla="*/ 0 w 113"/>
                        <a:gd name="T11" fmla="*/ 0 h 103"/>
                        <a:gd name="T12" fmla="*/ 0 w 113"/>
                        <a:gd name="T13" fmla="*/ 0 h 103"/>
                        <a:gd name="T14" fmla="*/ 0 w 113"/>
                        <a:gd name="T15" fmla="*/ 0 h 103"/>
                        <a:gd name="T16" fmla="*/ 0 w 113"/>
                        <a:gd name="T17" fmla="*/ 0 h 103"/>
                        <a:gd name="T18" fmla="*/ 0 w 113"/>
                        <a:gd name="T19" fmla="*/ 0 h 103"/>
                        <a:gd name="T20" fmla="*/ 0 w 113"/>
                        <a:gd name="T21" fmla="*/ 0 h 103"/>
                        <a:gd name="T22" fmla="*/ 0 w 113"/>
                        <a:gd name="T23" fmla="*/ 0 h 103"/>
                        <a:gd name="T24" fmla="*/ 0 w 113"/>
                        <a:gd name="T25" fmla="*/ 0 h 103"/>
                        <a:gd name="T26" fmla="*/ 0 w 113"/>
                        <a:gd name="T27" fmla="*/ 0 h 103"/>
                        <a:gd name="T28" fmla="*/ 0 w 113"/>
                        <a:gd name="T29" fmla="*/ 0 h 103"/>
                        <a:gd name="T30" fmla="*/ 0 w 113"/>
                        <a:gd name="T31" fmla="*/ 0 h 103"/>
                        <a:gd name="T32" fmla="*/ 0 w 113"/>
                        <a:gd name="T33" fmla="*/ 0 h 103"/>
                        <a:gd name="T34" fmla="*/ 0 w 113"/>
                        <a:gd name="T35" fmla="*/ 0 h 103"/>
                        <a:gd name="T36" fmla="*/ 0 w 113"/>
                        <a:gd name="T37" fmla="*/ 0 h 103"/>
                        <a:gd name="T38" fmla="*/ 0 w 113"/>
                        <a:gd name="T39" fmla="*/ 0 h 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103">
                          <a:moveTo>
                            <a:pt x="113" y="43"/>
                          </a:moveTo>
                          <a:lnTo>
                            <a:pt x="113" y="69"/>
                          </a:lnTo>
                          <a:lnTo>
                            <a:pt x="80" y="103"/>
                          </a:lnTo>
                          <a:lnTo>
                            <a:pt x="83" y="75"/>
                          </a:lnTo>
                          <a:lnTo>
                            <a:pt x="83" y="60"/>
                          </a:lnTo>
                          <a:lnTo>
                            <a:pt x="80" y="48"/>
                          </a:lnTo>
                          <a:lnTo>
                            <a:pt x="70" y="40"/>
                          </a:lnTo>
                          <a:lnTo>
                            <a:pt x="55" y="32"/>
                          </a:lnTo>
                          <a:lnTo>
                            <a:pt x="40" y="24"/>
                          </a:lnTo>
                          <a:lnTo>
                            <a:pt x="27" y="23"/>
                          </a:lnTo>
                          <a:lnTo>
                            <a:pt x="10" y="27"/>
                          </a:lnTo>
                          <a:lnTo>
                            <a:pt x="0" y="31"/>
                          </a:lnTo>
                          <a:lnTo>
                            <a:pt x="14" y="2"/>
                          </a:lnTo>
                          <a:lnTo>
                            <a:pt x="21" y="0"/>
                          </a:lnTo>
                          <a:lnTo>
                            <a:pt x="36" y="0"/>
                          </a:lnTo>
                          <a:lnTo>
                            <a:pt x="58" y="3"/>
                          </a:lnTo>
                          <a:lnTo>
                            <a:pt x="77" y="8"/>
                          </a:lnTo>
                          <a:lnTo>
                            <a:pt x="95" y="16"/>
                          </a:lnTo>
                          <a:lnTo>
                            <a:pt x="107" y="28"/>
                          </a:lnTo>
                          <a:lnTo>
                            <a:pt x="113" y="43"/>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8" name="Freeform 911"/>
                    <p:cNvSpPr>
                      <a:spLocks/>
                    </p:cNvSpPr>
                    <p:nvPr/>
                  </p:nvSpPr>
                  <p:spPr bwMode="auto">
                    <a:xfrm>
                      <a:off x="5060" y="2206"/>
                      <a:ext cx="80" cy="137"/>
                    </a:xfrm>
                    <a:custGeom>
                      <a:avLst/>
                      <a:gdLst>
                        <a:gd name="T0" fmla="*/ 0 w 481"/>
                        <a:gd name="T1" fmla="*/ 0 h 684"/>
                        <a:gd name="T2" fmla="*/ 0 w 481"/>
                        <a:gd name="T3" fmla="*/ 0 h 684"/>
                        <a:gd name="T4" fmla="*/ 0 w 481"/>
                        <a:gd name="T5" fmla="*/ 0 h 684"/>
                        <a:gd name="T6" fmla="*/ 0 w 481"/>
                        <a:gd name="T7" fmla="*/ 0 h 684"/>
                        <a:gd name="T8" fmla="*/ 0 w 481"/>
                        <a:gd name="T9" fmla="*/ 0 h 684"/>
                        <a:gd name="T10" fmla="*/ 0 w 481"/>
                        <a:gd name="T11" fmla="*/ 0 h 684"/>
                        <a:gd name="T12" fmla="*/ 0 w 481"/>
                        <a:gd name="T13" fmla="*/ 0 h 684"/>
                        <a:gd name="T14" fmla="*/ 0 w 481"/>
                        <a:gd name="T15" fmla="*/ 0 h 684"/>
                        <a:gd name="T16" fmla="*/ 0 w 481"/>
                        <a:gd name="T17" fmla="*/ 0 h 684"/>
                        <a:gd name="T18" fmla="*/ 0 w 481"/>
                        <a:gd name="T19" fmla="*/ 0 h 684"/>
                        <a:gd name="T20" fmla="*/ 0 w 481"/>
                        <a:gd name="T21" fmla="*/ 0 h 684"/>
                        <a:gd name="T22" fmla="*/ 0 w 481"/>
                        <a:gd name="T23" fmla="*/ 0 h 684"/>
                        <a:gd name="T24" fmla="*/ 0 w 481"/>
                        <a:gd name="T25" fmla="*/ 0 h 684"/>
                        <a:gd name="T26" fmla="*/ 0 w 481"/>
                        <a:gd name="T27" fmla="*/ 0 h 684"/>
                        <a:gd name="T28" fmla="*/ 0 w 481"/>
                        <a:gd name="T29" fmla="*/ 0 h 684"/>
                        <a:gd name="T30" fmla="*/ 0 w 481"/>
                        <a:gd name="T31" fmla="*/ 0 h 684"/>
                        <a:gd name="T32" fmla="*/ 0 w 481"/>
                        <a:gd name="T33" fmla="*/ 0 h 684"/>
                        <a:gd name="T34" fmla="*/ 0 w 481"/>
                        <a:gd name="T35" fmla="*/ 0 h 684"/>
                        <a:gd name="T36" fmla="*/ 0 w 481"/>
                        <a:gd name="T37" fmla="*/ 0 h 684"/>
                        <a:gd name="T38" fmla="*/ 0 w 481"/>
                        <a:gd name="T39" fmla="*/ 0 h 684"/>
                        <a:gd name="T40" fmla="*/ 0 w 481"/>
                        <a:gd name="T41" fmla="*/ 0 h 684"/>
                        <a:gd name="T42" fmla="*/ 0 w 481"/>
                        <a:gd name="T43" fmla="*/ 0 h 684"/>
                        <a:gd name="T44" fmla="*/ 0 w 481"/>
                        <a:gd name="T45" fmla="*/ 0 h 684"/>
                        <a:gd name="T46" fmla="*/ 0 w 481"/>
                        <a:gd name="T47" fmla="*/ 0 h 684"/>
                        <a:gd name="T48" fmla="*/ 0 w 481"/>
                        <a:gd name="T49" fmla="*/ 0 h 684"/>
                        <a:gd name="T50" fmla="*/ 0 w 481"/>
                        <a:gd name="T51" fmla="*/ 0 h 684"/>
                        <a:gd name="T52" fmla="*/ 0 w 481"/>
                        <a:gd name="T53" fmla="*/ 0 h 684"/>
                        <a:gd name="T54" fmla="*/ 0 w 481"/>
                        <a:gd name="T55" fmla="*/ 0 h 684"/>
                        <a:gd name="T56" fmla="*/ 0 w 481"/>
                        <a:gd name="T57" fmla="*/ 0 h 684"/>
                        <a:gd name="T58" fmla="*/ 0 w 481"/>
                        <a:gd name="T59" fmla="*/ 0 h 684"/>
                        <a:gd name="T60" fmla="*/ 0 w 481"/>
                        <a:gd name="T61" fmla="*/ 0 h 684"/>
                        <a:gd name="T62" fmla="*/ 0 w 481"/>
                        <a:gd name="T63" fmla="*/ 0 h 684"/>
                        <a:gd name="T64" fmla="*/ 0 w 481"/>
                        <a:gd name="T65" fmla="*/ 0 h 684"/>
                        <a:gd name="T66" fmla="*/ 0 w 481"/>
                        <a:gd name="T67" fmla="*/ 0 h 684"/>
                        <a:gd name="T68" fmla="*/ 0 w 481"/>
                        <a:gd name="T69" fmla="*/ 0 h 684"/>
                        <a:gd name="T70" fmla="*/ 0 w 481"/>
                        <a:gd name="T71" fmla="*/ 0 h 684"/>
                        <a:gd name="T72" fmla="*/ 0 w 481"/>
                        <a:gd name="T73" fmla="*/ 0 h 684"/>
                        <a:gd name="T74" fmla="*/ 0 w 481"/>
                        <a:gd name="T75" fmla="*/ 0 h 684"/>
                        <a:gd name="T76" fmla="*/ 0 w 481"/>
                        <a:gd name="T77" fmla="*/ 0 h 684"/>
                        <a:gd name="T78" fmla="*/ 0 w 481"/>
                        <a:gd name="T79" fmla="*/ 0 h 684"/>
                        <a:gd name="T80" fmla="*/ 0 w 481"/>
                        <a:gd name="T81" fmla="*/ 0 h 684"/>
                        <a:gd name="T82" fmla="*/ 0 w 481"/>
                        <a:gd name="T83" fmla="*/ 0 h 684"/>
                        <a:gd name="T84" fmla="*/ 0 w 481"/>
                        <a:gd name="T85" fmla="*/ 0 h 684"/>
                        <a:gd name="T86" fmla="*/ 0 w 481"/>
                        <a:gd name="T87" fmla="*/ 0 h 684"/>
                        <a:gd name="T88" fmla="*/ 0 w 481"/>
                        <a:gd name="T89" fmla="*/ 0 h 684"/>
                        <a:gd name="T90" fmla="*/ 0 w 481"/>
                        <a:gd name="T91" fmla="*/ 0 h 684"/>
                        <a:gd name="T92" fmla="*/ 0 w 481"/>
                        <a:gd name="T93" fmla="*/ 0 h 6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1" h="684">
                          <a:moveTo>
                            <a:pt x="26" y="245"/>
                          </a:moveTo>
                          <a:lnTo>
                            <a:pt x="6" y="257"/>
                          </a:lnTo>
                          <a:lnTo>
                            <a:pt x="0" y="272"/>
                          </a:lnTo>
                          <a:lnTo>
                            <a:pt x="2" y="286"/>
                          </a:lnTo>
                          <a:lnTo>
                            <a:pt x="7" y="320"/>
                          </a:lnTo>
                          <a:lnTo>
                            <a:pt x="17" y="352"/>
                          </a:lnTo>
                          <a:lnTo>
                            <a:pt x="27" y="380"/>
                          </a:lnTo>
                          <a:lnTo>
                            <a:pt x="27" y="401"/>
                          </a:lnTo>
                          <a:lnTo>
                            <a:pt x="34" y="417"/>
                          </a:lnTo>
                          <a:lnTo>
                            <a:pt x="46" y="424"/>
                          </a:lnTo>
                          <a:lnTo>
                            <a:pt x="50" y="428"/>
                          </a:lnTo>
                          <a:lnTo>
                            <a:pt x="38" y="495"/>
                          </a:lnTo>
                          <a:lnTo>
                            <a:pt x="140" y="423"/>
                          </a:lnTo>
                          <a:lnTo>
                            <a:pt x="152" y="417"/>
                          </a:lnTo>
                          <a:lnTo>
                            <a:pt x="168" y="415"/>
                          </a:lnTo>
                          <a:lnTo>
                            <a:pt x="186" y="408"/>
                          </a:lnTo>
                          <a:lnTo>
                            <a:pt x="201" y="399"/>
                          </a:lnTo>
                          <a:lnTo>
                            <a:pt x="213" y="392"/>
                          </a:lnTo>
                          <a:lnTo>
                            <a:pt x="222" y="387"/>
                          </a:lnTo>
                          <a:lnTo>
                            <a:pt x="232" y="377"/>
                          </a:lnTo>
                          <a:lnTo>
                            <a:pt x="236" y="366"/>
                          </a:lnTo>
                          <a:lnTo>
                            <a:pt x="223" y="371"/>
                          </a:lnTo>
                          <a:lnTo>
                            <a:pt x="210" y="375"/>
                          </a:lnTo>
                          <a:lnTo>
                            <a:pt x="198" y="376"/>
                          </a:lnTo>
                          <a:lnTo>
                            <a:pt x="183" y="372"/>
                          </a:lnTo>
                          <a:lnTo>
                            <a:pt x="168" y="366"/>
                          </a:lnTo>
                          <a:lnTo>
                            <a:pt x="164" y="357"/>
                          </a:lnTo>
                          <a:lnTo>
                            <a:pt x="165" y="346"/>
                          </a:lnTo>
                          <a:lnTo>
                            <a:pt x="173" y="334"/>
                          </a:lnTo>
                          <a:lnTo>
                            <a:pt x="187" y="329"/>
                          </a:lnTo>
                          <a:lnTo>
                            <a:pt x="202" y="328"/>
                          </a:lnTo>
                          <a:lnTo>
                            <a:pt x="220" y="331"/>
                          </a:lnTo>
                          <a:lnTo>
                            <a:pt x="240" y="347"/>
                          </a:lnTo>
                          <a:lnTo>
                            <a:pt x="254" y="357"/>
                          </a:lnTo>
                          <a:lnTo>
                            <a:pt x="281" y="258"/>
                          </a:lnTo>
                          <a:lnTo>
                            <a:pt x="300" y="234"/>
                          </a:lnTo>
                          <a:lnTo>
                            <a:pt x="281" y="220"/>
                          </a:lnTo>
                          <a:lnTo>
                            <a:pt x="263" y="210"/>
                          </a:lnTo>
                          <a:lnTo>
                            <a:pt x="259" y="185"/>
                          </a:lnTo>
                          <a:lnTo>
                            <a:pt x="281" y="147"/>
                          </a:lnTo>
                          <a:lnTo>
                            <a:pt x="300" y="122"/>
                          </a:lnTo>
                          <a:lnTo>
                            <a:pt x="309" y="103"/>
                          </a:lnTo>
                          <a:lnTo>
                            <a:pt x="330" y="103"/>
                          </a:lnTo>
                          <a:lnTo>
                            <a:pt x="358" y="109"/>
                          </a:lnTo>
                          <a:lnTo>
                            <a:pt x="381" y="122"/>
                          </a:lnTo>
                          <a:lnTo>
                            <a:pt x="395" y="135"/>
                          </a:lnTo>
                          <a:lnTo>
                            <a:pt x="410" y="155"/>
                          </a:lnTo>
                          <a:lnTo>
                            <a:pt x="418" y="177"/>
                          </a:lnTo>
                          <a:lnTo>
                            <a:pt x="426" y="202"/>
                          </a:lnTo>
                          <a:lnTo>
                            <a:pt x="416" y="221"/>
                          </a:lnTo>
                          <a:lnTo>
                            <a:pt x="411" y="225"/>
                          </a:lnTo>
                          <a:lnTo>
                            <a:pt x="403" y="237"/>
                          </a:lnTo>
                          <a:lnTo>
                            <a:pt x="423" y="240"/>
                          </a:lnTo>
                          <a:lnTo>
                            <a:pt x="413" y="262"/>
                          </a:lnTo>
                          <a:lnTo>
                            <a:pt x="403" y="281"/>
                          </a:lnTo>
                          <a:lnTo>
                            <a:pt x="420" y="321"/>
                          </a:lnTo>
                          <a:lnTo>
                            <a:pt x="395" y="346"/>
                          </a:lnTo>
                          <a:lnTo>
                            <a:pt x="404" y="350"/>
                          </a:lnTo>
                          <a:lnTo>
                            <a:pt x="412" y="359"/>
                          </a:lnTo>
                          <a:lnTo>
                            <a:pt x="423" y="372"/>
                          </a:lnTo>
                          <a:lnTo>
                            <a:pt x="431" y="389"/>
                          </a:lnTo>
                          <a:lnTo>
                            <a:pt x="428" y="406"/>
                          </a:lnTo>
                          <a:lnTo>
                            <a:pt x="413" y="410"/>
                          </a:lnTo>
                          <a:lnTo>
                            <a:pt x="394" y="407"/>
                          </a:lnTo>
                          <a:lnTo>
                            <a:pt x="382" y="402"/>
                          </a:lnTo>
                          <a:lnTo>
                            <a:pt x="373" y="396"/>
                          </a:lnTo>
                          <a:lnTo>
                            <a:pt x="352" y="380"/>
                          </a:lnTo>
                          <a:lnTo>
                            <a:pt x="336" y="383"/>
                          </a:lnTo>
                          <a:lnTo>
                            <a:pt x="352" y="403"/>
                          </a:lnTo>
                          <a:lnTo>
                            <a:pt x="362" y="412"/>
                          </a:lnTo>
                          <a:lnTo>
                            <a:pt x="374" y="423"/>
                          </a:lnTo>
                          <a:lnTo>
                            <a:pt x="385" y="429"/>
                          </a:lnTo>
                          <a:lnTo>
                            <a:pt x="397" y="439"/>
                          </a:lnTo>
                          <a:lnTo>
                            <a:pt x="400" y="449"/>
                          </a:lnTo>
                          <a:lnTo>
                            <a:pt x="400" y="460"/>
                          </a:lnTo>
                          <a:lnTo>
                            <a:pt x="399" y="477"/>
                          </a:lnTo>
                          <a:lnTo>
                            <a:pt x="393" y="488"/>
                          </a:lnTo>
                          <a:lnTo>
                            <a:pt x="386" y="498"/>
                          </a:lnTo>
                          <a:lnTo>
                            <a:pt x="375" y="509"/>
                          </a:lnTo>
                          <a:lnTo>
                            <a:pt x="367" y="524"/>
                          </a:lnTo>
                          <a:lnTo>
                            <a:pt x="357" y="533"/>
                          </a:lnTo>
                          <a:lnTo>
                            <a:pt x="343" y="529"/>
                          </a:lnTo>
                          <a:lnTo>
                            <a:pt x="330" y="545"/>
                          </a:lnTo>
                          <a:lnTo>
                            <a:pt x="318" y="555"/>
                          </a:lnTo>
                          <a:lnTo>
                            <a:pt x="307" y="565"/>
                          </a:lnTo>
                          <a:lnTo>
                            <a:pt x="291" y="567"/>
                          </a:lnTo>
                          <a:lnTo>
                            <a:pt x="279" y="565"/>
                          </a:lnTo>
                          <a:lnTo>
                            <a:pt x="266" y="563"/>
                          </a:lnTo>
                          <a:lnTo>
                            <a:pt x="257" y="558"/>
                          </a:lnTo>
                          <a:lnTo>
                            <a:pt x="245" y="549"/>
                          </a:lnTo>
                          <a:lnTo>
                            <a:pt x="238" y="540"/>
                          </a:lnTo>
                          <a:lnTo>
                            <a:pt x="216" y="511"/>
                          </a:lnTo>
                          <a:lnTo>
                            <a:pt x="208" y="503"/>
                          </a:lnTo>
                          <a:lnTo>
                            <a:pt x="202" y="496"/>
                          </a:lnTo>
                          <a:lnTo>
                            <a:pt x="195" y="487"/>
                          </a:lnTo>
                          <a:lnTo>
                            <a:pt x="190" y="472"/>
                          </a:lnTo>
                          <a:lnTo>
                            <a:pt x="186" y="457"/>
                          </a:lnTo>
                          <a:lnTo>
                            <a:pt x="178" y="473"/>
                          </a:lnTo>
                          <a:lnTo>
                            <a:pt x="171" y="488"/>
                          </a:lnTo>
                          <a:lnTo>
                            <a:pt x="162" y="478"/>
                          </a:lnTo>
                          <a:lnTo>
                            <a:pt x="154" y="464"/>
                          </a:lnTo>
                          <a:lnTo>
                            <a:pt x="49" y="524"/>
                          </a:lnTo>
                          <a:lnTo>
                            <a:pt x="72" y="567"/>
                          </a:lnTo>
                          <a:lnTo>
                            <a:pt x="99" y="598"/>
                          </a:lnTo>
                          <a:lnTo>
                            <a:pt x="122" y="623"/>
                          </a:lnTo>
                          <a:lnTo>
                            <a:pt x="179" y="663"/>
                          </a:lnTo>
                          <a:lnTo>
                            <a:pt x="236" y="681"/>
                          </a:lnTo>
                          <a:lnTo>
                            <a:pt x="290" y="684"/>
                          </a:lnTo>
                          <a:lnTo>
                            <a:pt x="328" y="659"/>
                          </a:lnTo>
                          <a:lnTo>
                            <a:pt x="362" y="613"/>
                          </a:lnTo>
                          <a:lnTo>
                            <a:pt x="377" y="576"/>
                          </a:lnTo>
                          <a:lnTo>
                            <a:pt x="381" y="543"/>
                          </a:lnTo>
                          <a:lnTo>
                            <a:pt x="395" y="525"/>
                          </a:lnTo>
                          <a:lnTo>
                            <a:pt x="403" y="506"/>
                          </a:lnTo>
                          <a:lnTo>
                            <a:pt x="411" y="490"/>
                          </a:lnTo>
                          <a:lnTo>
                            <a:pt x="416" y="472"/>
                          </a:lnTo>
                          <a:lnTo>
                            <a:pt x="428" y="436"/>
                          </a:lnTo>
                          <a:lnTo>
                            <a:pt x="438" y="398"/>
                          </a:lnTo>
                          <a:lnTo>
                            <a:pt x="446" y="372"/>
                          </a:lnTo>
                          <a:lnTo>
                            <a:pt x="456" y="345"/>
                          </a:lnTo>
                          <a:lnTo>
                            <a:pt x="465" y="309"/>
                          </a:lnTo>
                          <a:lnTo>
                            <a:pt x="478" y="230"/>
                          </a:lnTo>
                          <a:lnTo>
                            <a:pt x="481" y="184"/>
                          </a:lnTo>
                          <a:lnTo>
                            <a:pt x="474" y="145"/>
                          </a:lnTo>
                          <a:lnTo>
                            <a:pt x="460" y="109"/>
                          </a:lnTo>
                          <a:lnTo>
                            <a:pt x="437" y="74"/>
                          </a:lnTo>
                          <a:lnTo>
                            <a:pt x="420" y="58"/>
                          </a:lnTo>
                          <a:lnTo>
                            <a:pt x="408" y="48"/>
                          </a:lnTo>
                          <a:lnTo>
                            <a:pt x="376" y="26"/>
                          </a:lnTo>
                          <a:lnTo>
                            <a:pt x="344" y="11"/>
                          </a:lnTo>
                          <a:lnTo>
                            <a:pt x="308" y="4"/>
                          </a:lnTo>
                          <a:lnTo>
                            <a:pt x="279" y="0"/>
                          </a:lnTo>
                          <a:lnTo>
                            <a:pt x="235" y="1"/>
                          </a:lnTo>
                          <a:lnTo>
                            <a:pt x="189" y="12"/>
                          </a:lnTo>
                          <a:lnTo>
                            <a:pt x="155" y="26"/>
                          </a:lnTo>
                          <a:lnTo>
                            <a:pt x="126" y="46"/>
                          </a:lnTo>
                          <a:lnTo>
                            <a:pt x="104" y="63"/>
                          </a:lnTo>
                          <a:lnTo>
                            <a:pt x="85" y="89"/>
                          </a:lnTo>
                          <a:lnTo>
                            <a:pt x="68" y="116"/>
                          </a:lnTo>
                          <a:lnTo>
                            <a:pt x="50" y="145"/>
                          </a:lnTo>
                          <a:lnTo>
                            <a:pt x="42" y="174"/>
                          </a:lnTo>
                          <a:lnTo>
                            <a:pt x="33" y="208"/>
                          </a:lnTo>
                          <a:lnTo>
                            <a:pt x="26" y="245"/>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49" name="Freeform 912"/>
                    <p:cNvSpPr>
                      <a:spLocks/>
                    </p:cNvSpPr>
                    <p:nvPr/>
                  </p:nvSpPr>
                  <p:spPr bwMode="auto">
                    <a:xfrm>
                      <a:off x="5060" y="2207"/>
                      <a:ext cx="81" cy="137"/>
                    </a:xfrm>
                    <a:custGeom>
                      <a:avLst/>
                      <a:gdLst>
                        <a:gd name="T0" fmla="*/ 0 w 483"/>
                        <a:gd name="T1" fmla="*/ 0 h 682"/>
                        <a:gd name="T2" fmla="*/ 0 w 483"/>
                        <a:gd name="T3" fmla="*/ 0 h 682"/>
                        <a:gd name="T4" fmla="*/ 0 w 483"/>
                        <a:gd name="T5" fmla="*/ 0 h 682"/>
                        <a:gd name="T6" fmla="*/ 0 w 483"/>
                        <a:gd name="T7" fmla="*/ 0 h 682"/>
                        <a:gd name="T8" fmla="*/ 0 w 483"/>
                        <a:gd name="T9" fmla="*/ 0 h 682"/>
                        <a:gd name="T10" fmla="*/ 0 w 483"/>
                        <a:gd name="T11" fmla="*/ 0 h 682"/>
                        <a:gd name="T12" fmla="*/ 0 w 483"/>
                        <a:gd name="T13" fmla="*/ 0 h 682"/>
                        <a:gd name="T14" fmla="*/ 0 w 483"/>
                        <a:gd name="T15" fmla="*/ 0 h 682"/>
                        <a:gd name="T16" fmla="*/ 0 w 483"/>
                        <a:gd name="T17" fmla="*/ 0 h 682"/>
                        <a:gd name="T18" fmla="*/ 0 w 483"/>
                        <a:gd name="T19" fmla="*/ 0 h 682"/>
                        <a:gd name="T20" fmla="*/ 0 w 483"/>
                        <a:gd name="T21" fmla="*/ 0 h 682"/>
                        <a:gd name="T22" fmla="*/ 0 w 483"/>
                        <a:gd name="T23" fmla="*/ 0 h 682"/>
                        <a:gd name="T24" fmla="*/ 0 w 483"/>
                        <a:gd name="T25" fmla="*/ 0 h 682"/>
                        <a:gd name="T26" fmla="*/ 0 w 483"/>
                        <a:gd name="T27" fmla="*/ 0 h 682"/>
                        <a:gd name="T28" fmla="*/ 0 w 483"/>
                        <a:gd name="T29" fmla="*/ 0 h 682"/>
                        <a:gd name="T30" fmla="*/ 0 w 483"/>
                        <a:gd name="T31" fmla="*/ 0 h 682"/>
                        <a:gd name="T32" fmla="*/ 0 w 483"/>
                        <a:gd name="T33" fmla="*/ 0 h 682"/>
                        <a:gd name="T34" fmla="*/ 0 w 483"/>
                        <a:gd name="T35" fmla="*/ 0 h 682"/>
                        <a:gd name="T36" fmla="*/ 0 w 483"/>
                        <a:gd name="T37" fmla="*/ 0 h 682"/>
                        <a:gd name="T38" fmla="*/ 0 w 483"/>
                        <a:gd name="T39" fmla="*/ 0 h 682"/>
                        <a:gd name="T40" fmla="*/ 0 w 483"/>
                        <a:gd name="T41" fmla="*/ 0 h 682"/>
                        <a:gd name="T42" fmla="*/ 0 w 483"/>
                        <a:gd name="T43" fmla="*/ 0 h 682"/>
                        <a:gd name="T44" fmla="*/ 0 w 483"/>
                        <a:gd name="T45" fmla="*/ 0 h 682"/>
                        <a:gd name="T46" fmla="*/ 0 w 483"/>
                        <a:gd name="T47" fmla="*/ 0 h 682"/>
                        <a:gd name="T48" fmla="*/ 0 w 483"/>
                        <a:gd name="T49" fmla="*/ 0 h 682"/>
                        <a:gd name="T50" fmla="*/ 0 w 483"/>
                        <a:gd name="T51" fmla="*/ 0 h 682"/>
                        <a:gd name="T52" fmla="*/ 0 w 483"/>
                        <a:gd name="T53" fmla="*/ 0 h 682"/>
                        <a:gd name="T54" fmla="*/ 0 w 483"/>
                        <a:gd name="T55" fmla="*/ 0 h 682"/>
                        <a:gd name="T56" fmla="*/ 0 w 483"/>
                        <a:gd name="T57" fmla="*/ 0 h 682"/>
                        <a:gd name="T58" fmla="*/ 0 w 483"/>
                        <a:gd name="T59" fmla="*/ 0 h 682"/>
                        <a:gd name="T60" fmla="*/ 0 w 483"/>
                        <a:gd name="T61" fmla="*/ 0 h 682"/>
                        <a:gd name="T62" fmla="*/ 0 w 483"/>
                        <a:gd name="T63" fmla="*/ 0 h 682"/>
                        <a:gd name="T64" fmla="*/ 0 w 483"/>
                        <a:gd name="T65" fmla="*/ 0 h 682"/>
                        <a:gd name="T66" fmla="*/ 0 w 483"/>
                        <a:gd name="T67" fmla="*/ 0 h 682"/>
                        <a:gd name="T68" fmla="*/ 0 w 483"/>
                        <a:gd name="T69" fmla="*/ 0 h 682"/>
                        <a:gd name="T70" fmla="*/ 0 w 483"/>
                        <a:gd name="T71" fmla="*/ 0 h 682"/>
                        <a:gd name="T72" fmla="*/ 0 w 483"/>
                        <a:gd name="T73" fmla="*/ 0 h 682"/>
                        <a:gd name="T74" fmla="*/ 0 w 483"/>
                        <a:gd name="T75" fmla="*/ 0 h 682"/>
                        <a:gd name="T76" fmla="*/ 0 w 483"/>
                        <a:gd name="T77" fmla="*/ 0 h 682"/>
                        <a:gd name="T78" fmla="*/ 0 w 483"/>
                        <a:gd name="T79" fmla="*/ 0 h 682"/>
                        <a:gd name="T80" fmla="*/ 0 w 483"/>
                        <a:gd name="T81" fmla="*/ 0 h 682"/>
                        <a:gd name="T82" fmla="*/ 0 w 483"/>
                        <a:gd name="T83" fmla="*/ 0 h 682"/>
                        <a:gd name="T84" fmla="*/ 0 w 483"/>
                        <a:gd name="T85" fmla="*/ 0 h 682"/>
                        <a:gd name="T86" fmla="*/ 0 w 483"/>
                        <a:gd name="T87" fmla="*/ 0 h 682"/>
                        <a:gd name="T88" fmla="*/ 0 w 483"/>
                        <a:gd name="T89" fmla="*/ 0 h 682"/>
                        <a:gd name="T90" fmla="*/ 0 w 483"/>
                        <a:gd name="T91" fmla="*/ 0 h 682"/>
                        <a:gd name="T92" fmla="*/ 0 w 483"/>
                        <a:gd name="T93" fmla="*/ 0 h 682"/>
                        <a:gd name="T94" fmla="*/ 0 w 483"/>
                        <a:gd name="T95" fmla="*/ 0 h 682"/>
                        <a:gd name="T96" fmla="*/ 0 w 483"/>
                        <a:gd name="T97" fmla="*/ 0 h 682"/>
                        <a:gd name="T98" fmla="*/ 0 w 483"/>
                        <a:gd name="T99" fmla="*/ 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3" h="682">
                          <a:moveTo>
                            <a:pt x="287" y="276"/>
                          </a:moveTo>
                          <a:lnTo>
                            <a:pt x="287" y="351"/>
                          </a:lnTo>
                          <a:lnTo>
                            <a:pt x="281" y="355"/>
                          </a:lnTo>
                          <a:lnTo>
                            <a:pt x="275" y="362"/>
                          </a:lnTo>
                          <a:lnTo>
                            <a:pt x="271" y="372"/>
                          </a:lnTo>
                          <a:lnTo>
                            <a:pt x="273" y="381"/>
                          </a:lnTo>
                          <a:lnTo>
                            <a:pt x="281" y="384"/>
                          </a:lnTo>
                          <a:lnTo>
                            <a:pt x="288" y="391"/>
                          </a:lnTo>
                          <a:lnTo>
                            <a:pt x="309" y="393"/>
                          </a:lnTo>
                          <a:lnTo>
                            <a:pt x="317" y="391"/>
                          </a:lnTo>
                          <a:lnTo>
                            <a:pt x="304" y="402"/>
                          </a:lnTo>
                          <a:lnTo>
                            <a:pt x="298" y="405"/>
                          </a:lnTo>
                          <a:lnTo>
                            <a:pt x="289" y="404"/>
                          </a:lnTo>
                          <a:lnTo>
                            <a:pt x="279" y="401"/>
                          </a:lnTo>
                          <a:lnTo>
                            <a:pt x="269" y="394"/>
                          </a:lnTo>
                          <a:lnTo>
                            <a:pt x="261" y="391"/>
                          </a:lnTo>
                          <a:lnTo>
                            <a:pt x="245" y="389"/>
                          </a:lnTo>
                          <a:lnTo>
                            <a:pt x="238" y="388"/>
                          </a:lnTo>
                          <a:lnTo>
                            <a:pt x="236" y="379"/>
                          </a:lnTo>
                          <a:lnTo>
                            <a:pt x="237" y="371"/>
                          </a:lnTo>
                          <a:lnTo>
                            <a:pt x="244" y="363"/>
                          </a:lnTo>
                          <a:lnTo>
                            <a:pt x="249" y="357"/>
                          </a:lnTo>
                          <a:lnTo>
                            <a:pt x="255" y="335"/>
                          </a:lnTo>
                          <a:lnTo>
                            <a:pt x="258" y="308"/>
                          </a:lnTo>
                          <a:lnTo>
                            <a:pt x="258" y="293"/>
                          </a:lnTo>
                          <a:lnTo>
                            <a:pt x="255" y="281"/>
                          </a:lnTo>
                          <a:lnTo>
                            <a:pt x="245" y="273"/>
                          </a:lnTo>
                          <a:lnTo>
                            <a:pt x="230" y="265"/>
                          </a:lnTo>
                          <a:lnTo>
                            <a:pt x="215" y="258"/>
                          </a:lnTo>
                          <a:lnTo>
                            <a:pt x="203" y="257"/>
                          </a:lnTo>
                          <a:lnTo>
                            <a:pt x="176" y="265"/>
                          </a:lnTo>
                          <a:lnTo>
                            <a:pt x="159" y="268"/>
                          </a:lnTo>
                          <a:lnTo>
                            <a:pt x="139" y="272"/>
                          </a:lnTo>
                          <a:lnTo>
                            <a:pt x="129" y="268"/>
                          </a:lnTo>
                          <a:lnTo>
                            <a:pt x="119" y="268"/>
                          </a:lnTo>
                          <a:lnTo>
                            <a:pt x="113" y="276"/>
                          </a:lnTo>
                          <a:lnTo>
                            <a:pt x="105" y="283"/>
                          </a:lnTo>
                          <a:lnTo>
                            <a:pt x="99" y="294"/>
                          </a:lnTo>
                          <a:lnTo>
                            <a:pt x="99" y="310"/>
                          </a:lnTo>
                          <a:lnTo>
                            <a:pt x="103" y="328"/>
                          </a:lnTo>
                          <a:lnTo>
                            <a:pt x="105" y="341"/>
                          </a:lnTo>
                          <a:lnTo>
                            <a:pt x="109" y="351"/>
                          </a:lnTo>
                          <a:lnTo>
                            <a:pt x="117" y="362"/>
                          </a:lnTo>
                          <a:lnTo>
                            <a:pt x="127" y="370"/>
                          </a:lnTo>
                          <a:lnTo>
                            <a:pt x="134" y="371"/>
                          </a:lnTo>
                          <a:lnTo>
                            <a:pt x="135" y="391"/>
                          </a:lnTo>
                          <a:lnTo>
                            <a:pt x="139" y="419"/>
                          </a:lnTo>
                          <a:lnTo>
                            <a:pt x="147" y="466"/>
                          </a:lnTo>
                          <a:lnTo>
                            <a:pt x="156" y="496"/>
                          </a:lnTo>
                          <a:lnTo>
                            <a:pt x="160" y="518"/>
                          </a:lnTo>
                          <a:lnTo>
                            <a:pt x="167" y="540"/>
                          </a:lnTo>
                          <a:lnTo>
                            <a:pt x="173" y="551"/>
                          </a:lnTo>
                          <a:lnTo>
                            <a:pt x="179" y="564"/>
                          </a:lnTo>
                          <a:lnTo>
                            <a:pt x="190" y="577"/>
                          </a:lnTo>
                          <a:lnTo>
                            <a:pt x="207" y="592"/>
                          </a:lnTo>
                          <a:lnTo>
                            <a:pt x="225" y="604"/>
                          </a:lnTo>
                          <a:lnTo>
                            <a:pt x="256" y="609"/>
                          </a:lnTo>
                          <a:lnTo>
                            <a:pt x="275" y="609"/>
                          </a:lnTo>
                          <a:lnTo>
                            <a:pt x="289" y="611"/>
                          </a:lnTo>
                          <a:lnTo>
                            <a:pt x="306" y="612"/>
                          </a:lnTo>
                          <a:lnTo>
                            <a:pt x="323" y="608"/>
                          </a:lnTo>
                          <a:lnTo>
                            <a:pt x="338" y="602"/>
                          </a:lnTo>
                          <a:lnTo>
                            <a:pt x="349" y="592"/>
                          </a:lnTo>
                          <a:lnTo>
                            <a:pt x="360" y="583"/>
                          </a:lnTo>
                          <a:lnTo>
                            <a:pt x="374" y="574"/>
                          </a:lnTo>
                          <a:lnTo>
                            <a:pt x="365" y="598"/>
                          </a:lnTo>
                          <a:lnTo>
                            <a:pt x="352" y="618"/>
                          </a:lnTo>
                          <a:lnTo>
                            <a:pt x="338" y="639"/>
                          </a:lnTo>
                          <a:lnTo>
                            <a:pt x="318" y="663"/>
                          </a:lnTo>
                          <a:lnTo>
                            <a:pt x="293" y="676"/>
                          </a:lnTo>
                          <a:lnTo>
                            <a:pt x="264" y="682"/>
                          </a:lnTo>
                          <a:lnTo>
                            <a:pt x="242" y="680"/>
                          </a:lnTo>
                          <a:lnTo>
                            <a:pt x="221" y="679"/>
                          </a:lnTo>
                          <a:lnTo>
                            <a:pt x="200" y="671"/>
                          </a:lnTo>
                          <a:lnTo>
                            <a:pt x="173" y="658"/>
                          </a:lnTo>
                          <a:lnTo>
                            <a:pt x="153" y="642"/>
                          </a:lnTo>
                          <a:lnTo>
                            <a:pt x="124" y="613"/>
                          </a:lnTo>
                          <a:lnTo>
                            <a:pt x="91" y="581"/>
                          </a:lnTo>
                          <a:lnTo>
                            <a:pt x="70" y="555"/>
                          </a:lnTo>
                          <a:lnTo>
                            <a:pt x="52" y="530"/>
                          </a:lnTo>
                          <a:lnTo>
                            <a:pt x="35" y="498"/>
                          </a:lnTo>
                          <a:lnTo>
                            <a:pt x="49" y="426"/>
                          </a:lnTo>
                          <a:lnTo>
                            <a:pt x="38" y="420"/>
                          </a:lnTo>
                          <a:lnTo>
                            <a:pt x="29" y="412"/>
                          </a:lnTo>
                          <a:lnTo>
                            <a:pt x="25" y="398"/>
                          </a:lnTo>
                          <a:lnTo>
                            <a:pt x="24" y="375"/>
                          </a:lnTo>
                          <a:lnTo>
                            <a:pt x="18" y="355"/>
                          </a:lnTo>
                          <a:lnTo>
                            <a:pt x="7" y="329"/>
                          </a:lnTo>
                          <a:lnTo>
                            <a:pt x="4" y="295"/>
                          </a:lnTo>
                          <a:lnTo>
                            <a:pt x="0" y="273"/>
                          </a:lnTo>
                          <a:lnTo>
                            <a:pt x="3" y="257"/>
                          </a:lnTo>
                          <a:lnTo>
                            <a:pt x="17" y="247"/>
                          </a:lnTo>
                          <a:lnTo>
                            <a:pt x="29" y="236"/>
                          </a:lnTo>
                          <a:lnTo>
                            <a:pt x="31" y="205"/>
                          </a:lnTo>
                          <a:lnTo>
                            <a:pt x="37" y="176"/>
                          </a:lnTo>
                          <a:lnTo>
                            <a:pt x="50" y="148"/>
                          </a:lnTo>
                          <a:lnTo>
                            <a:pt x="65" y="117"/>
                          </a:lnTo>
                          <a:lnTo>
                            <a:pt x="85" y="86"/>
                          </a:lnTo>
                          <a:lnTo>
                            <a:pt x="104" y="67"/>
                          </a:lnTo>
                          <a:lnTo>
                            <a:pt x="122" y="48"/>
                          </a:lnTo>
                          <a:lnTo>
                            <a:pt x="142" y="31"/>
                          </a:lnTo>
                          <a:lnTo>
                            <a:pt x="166" y="18"/>
                          </a:lnTo>
                          <a:lnTo>
                            <a:pt x="203" y="2"/>
                          </a:lnTo>
                          <a:lnTo>
                            <a:pt x="249" y="0"/>
                          </a:lnTo>
                          <a:lnTo>
                            <a:pt x="285" y="0"/>
                          </a:lnTo>
                          <a:lnTo>
                            <a:pt x="323" y="4"/>
                          </a:lnTo>
                          <a:lnTo>
                            <a:pt x="353" y="11"/>
                          </a:lnTo>
                          <a:lnTo>
                            <a:pt x="380" y="23"/>
                          </a:lnTo>
                          <a:lnTo>
                            <a:pt x="406" y="43"/>
                          </a:lnTo>
                          <a:lnTo>
                            <a:pt x="434" y="70"/>
                          </a:lnTo>
                          <a:lnTo>
                            <a:pt x="453" y="96"/>
                          </a:lnTo>
                          <a:lnTo>
                            <a:pt x="469" y="130"/>
                          </a:lnTo>
                          <a:lnTo>
                            <a:pt x="481" y="174"/>
                          </a:lnTo>
                          <a:lnTo>
                            <a:pt x="483" y="208"/>
                          </a:lnTo>
                          <a:lnTo>
                            <a:pt x="475" y="252"/>
                          </a:lnTo>
                          <a:lnTo>
                            <a:pt x="460" y="311"/>
                          </a:lnTo>
                          <a:lnTo>
                            <a:pt x="455" y="282"/>
                          </a:lnTo>
                          <a:lnTo>
                            <a:pt x="454" y="250"/>
                          </a:lnTo>
                          <a:lnTo>
                            <a:pt x="451" y="224"/>
                          </a:lnTo>
                          <a:lnTo>
                            <a:pt x="447" y="200"/>
                          </a:lnTo>
                          <a:lnTo>
                            <a:pt x="438" y="178"/>
                          </a:lnTo>
                          <a:lnTo>
                            <a:pt x="418" y="158"/>
                          </a:lnTo>
                          <a:lnTo>
                            <a:pt x="446" y="154"/>
                          </a:lnTo>
                          <a:lnTo>
                            <a:pt x="434" y="127"/>
                          </a:lnTo>
                          <a:lnTo>
                            <a:pt x="420" y="108"/>
                          </a:lnTo>
                          <a:lnTo>
                            <a:pt x="404" y="86"/>
                          </a:lnTo>
                          <a:lnTo>
                            <a:pt x="385" y="72"/>
                          </a:lnTo>
                          <a:lnTo>
                            <a:pt x="368" y="54"/>
                          </a:lnTo>
                          <a:lnTo>
                            <a:pt x="352" y="43"/>
                          </a:lnTo>
                          <a:lnTo>
                            <a:pt x="326" y="30"/>
                          </a:lnTo>
                          <a:lnTo>
                            <a:pt x="297" y="25"/>
                          </a:lnTo>
                          <a:lnTo>
                            <a:pt x="270" y="27"/>
                          </a:lnTo>
                          <a:lnTo>
                            <a:pt x="249" y="31"/>
                          </a:lnTo>
                          <a:lnTo>
                            <a:pt x="232" y="37"/>
                          </a:lnTo>
                          <a:lnTo>
                            <a:pt x="213" y="46"/>
                          </a:lnTo>
                          <a:lnTo>
                            <a:pt x="199" y="59"/>
                          </a:lnTo>
                          <a:lnTo>
                            <a:pt x="184" y="75"/>
                          </a:lnTo>
                          <a:lnTo>
                            <a:pt x="177" y="90"/>
                          </a:lnTo>
                          <a:lnTo>
                            <a:pt x="167" y="105"/>
                          </a:lnTo>
                          <a:lnTo>
                            <a:pt x="163" y="121"/>
                          </a:lnTo>
                          <a:lnTo>
                            <a:pt x="154" y="145"/>
                          </a:lnTo>
                          <a:lnTo>
                            <a:pt x="151" y="173"/>
                          </a:lnTo>
                          <a:lnTo>
                            <a:pt x="148" y="209"/>
                          </a:lnTo>
                          <a:lnTo>
                            <a:pt x="152" y="245"/>
                          </a:lnTo>
                          <a:lnTo>
                            <a:pt x="165" y="239"/>
                          </a:lnTo>
                          <a:lnTo>
                            <a:pt x="184" y="235"/>
                          </a:lnTo>
                          <a:lnTo>
                            <a:pt x="211" y="234"/>
                          </a:lnTo>
                          <a:lnTo>
                            <a:pt x="233" y="237"/>
                          </a:lnTo>
                          <a:lnTo>
                            <a:pt x="252" y="242"/>
                          </a:lnTo>
                          <a:lnTo>
                            <a:pt x="269" y="250"/>
                          </a:lnTo>
                          <a:lnTo>
                            <a:pt x="281" y="261"/>
                          </a:lnTo>
                          <a:lnTo>
                            <a:pt x="287" y="276"/>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50" name="Freeform 913"/>
                    <p:cNvSpPr>
                      <a:spLocks/>
                    </p:cNvSpPr>
                    <p:nvPr/>
                  </p:nvSpPr>
                  <p:spPr bwMode="auto">
                    <a:xfrm>
                      <a:off x="5114" y="2258"/>
                      <a:ext cx="20" cy="12"/>
                    </a:xfrm>
                    <a:custGeom>
                      <a:avLst/>
                      <a:gdLst>
                        <a:gd name="T0" fmla="*/ 0 w 118"/>
                        <a:gd name="T1" fmla="*/ 0 h 60"/>
                        <a:gd name="T2" fmla="*/ 0 w 118"/>
                        <a:gd name="T3" fmla="*/ 0 h 60"/>
                        <a:gd name="T4" fmla="*/ 0 w 118"/>
                        <a:gd name="T5" fmla="*/ 0 h 60"/>
                        <a:gd name="T6" fmla="*/ 0 w 118"/>
                        <a:gd name="T7" fmla="*/ 0 h 60"/>
                        <a:gd name="T8" fmla="*/ 0 w 118"/>
                        <a:gd name="T9" fmla="*/ 0 h 60"/>
                        <a:gd name="T10" fmla="*/ 0 w 118"/>
                        <a:gd name="T11" fmla="*/ 0 h 60"/>
                        <a:gd name="T12" fmla="*/ 0 w 118"/>
                        <a:gd name="T13" fmla="*/ 0 h 60"/>
                        <a:gd name="T14" fmla="*/ 0 w 118"/>
                        <a:gd name="T15" fmla="*/ 0 h 60"/>
                        <a:gd name="T16" fmla="*/ 0 w 118"/>
                        <a:gd name="T17" fmla="*/ 0 h 60"/>
                        <a:gd name="T18" fmla="*/ 0 w 118"/>
                        <a:gd name="T19" fmla="*/ 0 h 60"/>
                        <a:gd name="T20" fmla="*/ 0 w 118"/>
                        <a:gd name="T21" fmla="*/ 0 h 60"/>
                        <a:gd name="T22" fmla="*/ 0 w 118"/>
                        <a:gd name="T23" fmla="*/ 0 h 60"/>
                        <a:gd name="T24" fmla="*/ 0 w 118"/>
                        <a:gd name="T25" fmla="*/ 0 h 60"/>
                        <a:gd name="T26" fmla="*/ 0 w 118"/>
                        <a:gd name="T27" fmla="*/ 0 h 60"/>
                        <a:gd name="T28" fmla="*/ 0 w 118"/>
                        <a:gd name="T29" fmla="*/ 0 h 60"/>
                        <a:gd name="T30" fmla="*/ 0 w 118"/>
                        <a:gd name="T31" fmla="*/ 0 h 60"/>
                        <a:gd name="T32" fmla="*/ 0 w 118"/>
                        <a:gd name="T33" fmla="*/ 0 h 60"/>
                        <a:gd name="T34" fmla="*/ 0 w 118"/>
                        <a:gd name="T35" fmla="*/ 0 h 60"/>
                        <a:gd name="T36" fmla="*/ 0 w 118"/>
                        <a:gd name="T37" fmla="*/ 0 h 60"/>
                        <a:gd name="T38" fmla="*/ 0 w 118"/>
                        <a:gd name="T39" fmla="*/ 0 h 60"/>
                        <a:gd name="T40" fmla="*/ 0 w 118"/>
                        <a:gd name="T41" fmla="*/ 0 h 60"/>
                        <a:gd name="T42" fmla="*/ 0 w 118"/>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8" h="60">
                          <a:moveTo>
                            <a:pt x="0" y="19"/>
                          </a:moveTo>
                          <a:lnTo>
                            <a:pt x="12" y="14"/>
                          </a:lnTo>
                          <a:lnTo>
                            <a:pt x="26" y="9"/>
                          </a:lnTo>
                          <a:lnTo>
                            <a:pt x="40" y="4"/>
                          </a:lnTo>
                          <a:lnTo>
                            <a:pt x="57" y="0"/>
                          </a:lnTo>
                          <a:lnTo>
                            <a:pt x="74" y="0"/>
                          </a:lnTo>
                          <a:lnTo>
                            <a:pt x="95" y="5"/>
                          </a:lnTo>
                          <a:lnTo>
                            <a:pt x="107" y="16"/>
                          </a:lnTo>
                          <a:lnTo>
                            <a:pt x="115" y="30"/>
                          </a:lnTo>
                          <a:lnTo>
                            <a:pt x="118" y="39"/>
                          </a:lnTo>
                          <a:lnTo>
                            <a:pt x="101" y="52"/>
                          </a:lnTo>
                          <a:lnTo>
                            <a:pt x="87" y="58"/>
                          </a:lnTo>
                          <a:lnTo>
                            <a:pt x="80" y="60"/>
                          </a:lnTo>
                          <a:lnTo>
                            <a:pt x="74" y="51"/>
                          </a:lnTo>
                          <a:lnTo>
                            <a:pt x="63" y="42"/>
                          </a:lnTo>
                          <a:lnTo>
                            <a:pt x="51" y="39"/>
                          </a:lnTo>
                          <a:lnTo>
                            <a:pt x="38" y="39"/>
                          </a:lnTo>
                          <a:lnTo>
                            <a:pt x="21" y="44"/>
                          </a:lnTo>
                          <a:lnTo>
                            <a:pt x="8" y="52"/>
                          </a:lnTo>
                          <a:lnTo>
                            <a:pt x="2" y="57"/>
                          </a:lnTo>
                          <a:lnTo>
                            <a:pt x="5" y="47"/>
                          </a:lnTo>
                          <a:lnTo>
                            <a:pt x="0" y="1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51" name="Freeform 914"/>
                    <p:cNvSpPr>
                      <a:spLocks/>
                    </p:cNvSpPr>
                    <p:nvPr/>
                  </p:nvSpPr>
                  <p:spPr bwMode="auto">
                    <a:xfrm>
                      <a:off x="5114" y="2258"/>
                      <a:ext cx="18" cy="11"/>
                    </a:xfrm>
                    <a:custGeom>
                      <a:avLst/>
                      <a:gdLst>
                        <a:gd name="T0" fmla="*/ 0 w 106"/>
                        <a:gd name="T1" fmla="*/ 0 h 57"/>
                        <a:gd name="T2" fmla="*/ 0 w 106"/>
                        <a:gd name="T3" fmla="*/ 0 h 57"/>
                        <a:gd name="T4" fmla="*/ 0 w 106"/>
                        <a:gd name="T5" fmla="*/ 0 h 57"/>
                        <a:gd name="T6" fmla="*/ 0 w 106"/>
                        <a:gd name="T7" fmla="*/ 0 h 57"/>
                        <a:gd name="T8" fmla="*/ 0 w 106"/>
                        <a:gd name="T9" fmla="*/ 0 h 57"/>
                        <a:gd name="T10" fmla="*/ 0 w 106"/>
                        <a:gd name="T11" fmla="*/ 0 h 57"/>
                        <a:gd name="T12" fmla="*/ 0 w 106"/>
                        <a:gd name="T13" fmla="*/ 0 h 57"/>
                        <a:gd name="T14" fmla="*/ 0 w 106"/>
                        <a:gd name="T15" fmla="*/ 0 h 57"/>
                        <a:gd name="T16" fmla="*/ 0 w 106"/>
                        <a:gd name="T17" fmla="*/ 0 h 57"/>
                        <a:gd name="T18" fmla="*/ 0 w 106"/>
                        <a:gd name="T19" fmla="*/ 0 h 57"/>
                        <a:gd name="T20" fmla="*/ 0 w 106"/>
                        <a:gd name="T21" fmla="*/ 0 h 57"/>
                        <a:gd name="T22" fmla="*/ 0 w 106"/>
                        <a:gd name="T23" fmla="*/ 0 h 57"/>
                        <a:gd name="T24" fmla="*/ 0 w 106"/>
                        <a:gd name="T25" fmla="*/ 0 h 57"/>
                        <a:gd name="T26" fmla="*/ 0 w 106"/>
                        <a:gd name="T27" fmla="*/ 0 h 57"/>
                        <a:gd name="T28" fmla="*/ 0 w 106"/>
                        <a:gd name="T29" fmla="*/ 0 h 57"/>
                        <a:gd name="T30" fmla="*/ 0 w 106"/>
                        <a:gd name="T31" fmla="*/ 0 h 57"/>
                        <a:gd name="T32" fmla="*/ 0 w 106"/>
                        <a:gd name="T33" fmla="*/ 0 h 57"/>
                        <a:gd name="T34" fmla="*/ 0 w 106"/>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6" h="57">
                          <a:moveTo>
                            <a:pt x="0" y="19"/>
                          </a:moveTo>
                          <a:lnTo>
                            <a:pt x="12" y="15"/>
                          </a:lnTo>
                          <a:lnTo>
                            <a:pt x="27" y="9"/>
                          </a:lnTo>
                          <a:lnTo>
                            <a:pt x="40" y="4"/>
                          </a:lnTo>
                          <a:lnTo>
                            <a:pt x="57" y="0"/>
                          </a:lnTo>
                          <a:lnTo>
                            <a:pt x="74" y="0"/>
                          </a:lnTo>
                          <a:lnTo>
                            <a:pt x="95" y="5"/>
                          </a:lnTo>
                          <a:lnTo>
                            <a:pt x="106" y="12"/>
                          </a:lnTo>
                          <a:lnTo>
                            <a:pt x="83" y="30"/>
                          </a:lnTo>
                          <a:lnTo>
                            <a:pt x="73" y="36"/>
                          </a:lnTo>
                          <a:lnTo>
                            <a:pt x="63" y="44"/>
                          </a:lnTo>
                          <a:lnTo>
                            <a:pt x="51" y="39"/>
                          </a:lnTo>
                          <a:lnTo>
                            <a:pt x="38" y="39"/>
                          </a:lnTo>
                          <a:lnTo>
                            <a:pt x="27" y="44"/>
                          </a:lnTo>
                          <a:lnTo>
                            <a:pt x="16" y="47"/>
                          </a:lnTo>
                          <a:lnTo>
                            <a:pt x="3" y="57"/>
                          </a:lnTo>
                          <a:lnTo>
                            <a:pt x="6" y="29"/>
                          </a:lnTo>
                          <a:lnTo>
                            <a:pt x="0" y="19"/>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52" name="Freeform 915"/>
                    <p:cNvSpPr>
                      <a:spLocks/>
                    </p:cNvSpPr>
                    <p:nvPr/>
                  </p:nvSpPr>
                  <p:spPr bwMode="auto">
                    <a:xfrm>
                      <a:off x="5114" y="2284"/>
                      <a:ext cx="3" cy="3"/>
                    </a:xfrm>
                    <a:custGeom>
                      <a:avLst/>
                      <a:gdLst>
                        <a:gd name="T0" fmla="*/ 0 w 21"/>
                        <a:gd name="T1" fmla="*/ 0 h 18"/>
                        <a:gd name="T2" fmla="*/ 0 w 21"/>
                        <a:gd name="T3" fmla="*/ 0 h 18"/>
                        <a:gd name="T4" fmla="*/ 0 w 21"/>
                        <a:gd name="T5" fmla="*/ 0 h 18"/>
                        <a:gd name="T6" fmla="*/ 0 w 21"/>
                        <a:gd name="T7" fmla="*/ 0 h 18"/>
                        <a:gd name="T8" fmla="*/ 0 w 21"/>
                        <a:gd name="T9" fmla="*/ 0 h 18"/>
                        <a:gd name="T10" fmla="*/ 0 w 2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8">
                          <a:moveTo>
                            <a:pt x="12" y="0"/>
                          </a:moveTo>
                          <a:lnTo>
                            <a:pt x="0" y="12"/>
                          </a:lnTo>
                          <a:lnTo>
                            <a:pt x="11" y="18"/>
                          </a:lnTo>
                          <a:lnTo>
                            <a:pt x="20" y="12"/>
                          </a:lnTo>
                          <a:lnTo>
                            <a:pt x="21" y="0"/>
                          </a:lnTo>
                          <a:lnTo>
                            <a:pt x="12"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53" name="Freeform 916"/>
                    <p:cNvSpPr>
                      <a:spLocks/>
                    </p:cNvSpPr>
                    <p:nvPr/>
                  </p:nvSpPr>
                  <p:spPr bwMode="auto">
                    <a:xfrm>
                      <a:off x="5110" y="2272"/>
                      <a:ext cx="6" cy="9"/>
                    </a:xfrm>
                    <a:custGeom>
                      <a:avLst/>
                      <a:gdLst>
                        <a:gd name="T0" fmla="*/ 0 w 32"/>
                        <a:gd name="T1" fmla="*/ 0 h 47"/>
                        <a:gd name="T2" fmla="*/ 0 w 32"/>
                        <a:gd name="T3" fmla="*/ 0 h 47"/>
                        <a:gd name="T4" fmla="*/ 0 w 32"/>
                        <a:gd name="T5" fmla="*/ 0 h 47"/>
                        <a:gd name="T6" fmla="*/ 0 w 32"/>
                        <a:gd name="T7" fmla="*/ 0 h 47"/>
                        <a:gd name="T8" fmla="*/ 0 w 32"/>
                        <a:gd name="T9" fmla="*/ 0 h 47"/>
                        <a:gd name="T10" fmla="*/ 0 w 32"/>
                        <a:gd name="T11" fmla="*/ 0 h 47"/>
                        <a:gd name="T12" fmla="*/ 0 w 32"/>
                        <a:gd name="T13" fmla="*/ 0 h 47"/>
                        <a:gd name="T14" fmla="*/ 0 w 32"/>
                        <a:gd name="T15" fmla="*/ 0 h 47"/>
                        <a:gd name="T16" fmla="*/ 0 w 32"/>
                        <a:gd name="T17" fmla="*/ 0 h 47"/>
                        <a:gd name="T18" fmla="*/ 0 w 32"/>
                        <a:gd name="T19" fmla="*/ 0 h 47"/>
                        <a:gd name="T20" fmla="*/ 0 w 32"/>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47">
                          <a:moveTo>
                            <a:pt x="17" y="0"/>
                          </a:moveTo>
                          <a:lnTo>
                            <a:pt x="4" y="7"/>
                          </a:lnTo>
                          <a:lnTo>
                            <a:pt x="0" y="17"/>
                          </a:lnTo>
                          <a:lnTo>
                            <a:pt x="0" y="27"/>
                          </a:lnTo>
                          <a:lnTo>
                            <a:pt x="6" y="35"/>
                          </a:lnTo>
                          <a:lnTo>
                            <a:pt x="14" y="42"/>
                          </a:lnTo>
                          <a:lnTo>
                            <a:pt x="18" y="47"/>
                          </a:lnTo>
                          <a:lnTo>
                            <a:pt x="32" y="47"/>
                          </a:lnTo>
                          <a:lnTo>
                            <a:pt x="25" y="32"/>
                          </a:lnTo>
                          <a:lnTo>
                            <a:pt x="19" y="22"/>
                          </a:lnTo>
                          <a:lnTo>
                            <a:pt x="17" y="0"/>
                          </a:lnTo>
                          <a:close/>
                        </a:path>
                      </a:pathLst>
                    </a:custGeom>
                    <a:solidFill>
                      <a:srgbClr val="F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54" name="Group 917"/>
                    <p:cNvGrpSpPr>
                      <a:grpSpLocks/>
                    </p:cNvGrpSpPr>
                    <p:nvPr/>
                  </p:nvGrpSpPr>
                  <p:grpSpPr bwMode="auto">
                    <a:xfrm>
                      <a:off x="5079" y="2288"/>
                      <a:ext cx="45" cy="28"/>
                      <a:chOff x="5079" y="2288"/>
                      <a:chExt cx="45" cy="28"/>
                    </a:xfrm>
                  </p:grpSpPr>
                  <p:sp>
                    <p:nvSpPr>
                      <p:cNvPr id="90576" name="Freeform 918"/>
                      <p:cNvSpPr>
                        <a:spLocks/>
                      </p:cNvSpPr>
                      <p:nvPr/>
                    </p:nvSpPr>
                    <p:spPr bwMode="auto">
                      <a:xfrm>
                        <a:off x="5096" y="2308"/>
                        <a:ext cx="14" cy="6"/>
                      </a:xfrm>
                      <a:custGeom>
                        <a:avLst/>
                        <a:gdLst>
                          <a:gd name="T0" fmla="*/ 0 w 80"/>
                          <a:gd name="T1" fmla="*/ 0 h 34"/>
                          <a:gd name="T2" fmla="*/ 0 w 80"/>
                          <a:gd name="T3" fmla="*/ 0 h 34"/>
                          <a:gd name="T4" fmla="*/ 0 w 80"/>
                          <a:gd name="T5" fmla="*/ 0 h 34"/>
                          <a:gd name="T6" fmla="*/ 0 w 80"/>
                          <a:gd name="T7" fmla="*/ 0 h 34"/>
                          <a:gd name="T8" fmla="*/ 0 w 80"/>
                          <a:gd name="T9" fmla="*/ 0 h 34"/>
                          <a:gd name="T10" fmla="*/ 0 w 80"/>
                          <a:gd name="T11" fmla="*/ 0 h 34"/>
                          <a:gd name="T12" fmla="*/ 0 w 80"/>
                          <a:gd name="T13" fmla="*/ 0 h 34"/>
                          <a:gd name="T14" fmla="*/ 0 w 80"/>
                          <a:gd name="T15" fmla="*/ 0 h 34"/>
                          <a:gd name="T16" fmla="*/ 0 w 80"/>
                          <a:gd name="T17" fmla="*/ 0 h 34"/>
                          <a:gd name="T18" fmla="*/ 0 w 80"/>
                          <a:gd name="T19" fmla="*/ 0 h 34"/>
                          <a:gd name="T20" fmla="*/ 0 w 80"/>
                          <a:gd name="T21" fmla="*/ 0 h 34"/>
                          <a:gd name="T22" fmla="*/ 0 w 80"/>
                          <a:gd name="T23" fmla="*/ 0 h 34"/>
                          <a:gd name="T24" fmla="*/ 0 w 80"/>
                          <a:gd name="T25" fmla="*/ 0 h 34"/>
                          <a:gd name="T26" fmla="*/ 0 w 80"/>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0" h="34">
                            <a:moveTo>
                              <a:pt x="0" y="0"/>
                            </a:moveTo>
                            <a:lnTo>
                              <a:pt x="10" y="12"/>
                            </a:lnTo>
                            <a:lnTo>
                              <a:pt x="19" y="17"/>
                            </a:lnTo>
                            <a:lnTo>
                              <a:pt x="36" y="22"/>
                            </a:lnTo>
                            <a:lnTo>
                              <a:pt x="53" y="27"/>
                            </a:lnTo>
                            <a:lnTo>
                              <a:pt x="65" y="28"/>
                            </a:lnTo>
                            <a:lnTo>
                              <a:pt x="80" y="28"/>
                            </a:lnTo>
                            <a:lnTo>
                              <a:pt x="65" y="34"/>
                            </a:lnTo>
                            <a:lnTo>
                              <a:pt x="48" y="34"/>
                            </a:lnTo>
                            <a:lnTo>
                              <a:pt x="34" y="31"/>
                            </a:lnTo>
                            <a:lnTo>
                              <a:pt x="19" y="27"/>
                            </a:lnTo>
                            <a:lnTo>
                              <a:pt x="11" y="22"/>
                            </a:lnTo>
                            <a:lnTo>
                              <a:pt x="5" y="12"/>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7" name="Freeform 919"/>
                      <p:cNvSpPr>
                        <a:spLocks/>
                      </p:cNvSpPr>
                      <p:nvPr/>
                    </p:nvSpPr>
                    <p:spPr bwMode="auto">
                      <a:xfrm>
                        <a:off x="5079" y="2294"/>
                        <a:ext cx="8" cy="22"/>
                      </a:xfrm>
                      <a:custGeom>
                        <a:avLst/>
                        <a:gdLst>
                          <a:gd name="T0" fmla="*/ 0 w 47"/>
                          <a:gd name="T1" fmla="*/ 0 h 110"/>
                          <a:gd name="T2" fmla="*/ 0 w 47"/>
                          <a:gd name="T3" fmla="*/ 0 h 110"/>
                          <a:gd name="T4" fmla="*/ 0 w 47"/>
                          <a:gd name="T5" fmla="*/ 0 h 110"/>
                          <a:gd name="T6" fmla="*/ 0 w 47"/>
                          <a:gd name="T7" fmla="*/ 0 h 110"/>
                          <a:gd name="T8" fmla="*/ 0 w 47"/>
                          <a:gd name="T9" fmla="*/ 0 h 110"/>
                          <a:gd name="T10" fmla="*/ 0 w 47"/>
                          <a:gd name="T11" fmla="*/ 0 h 110"/>
                          <a:gd name="T12" fmla="*/ 0 w 47"/>
                          <a:gd name="T13" fmla="*/ 0 h 1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110">
                            <a:moveTo>
                              <a:pt x="5" y="0"/>
                            </a:moveTo>
                            <a:lnTo>
                              <a:pt x="0" y="18"/>
                            </a:lnTo>
                            <a:lnTo>
                              <a:pt x="31" y="87"/>
                            </a:lnTo>
                            <a:lnTo>
                              <a:pt x="47" y="110"/>
                            </a:lnTo>
                            <a:lnTo>
                              <a:pt x="29" y="64"/>
                            </a:lnTo>
                            <a:lnTo>
                              <a:pt x="18" y="34"/>
                            </a:lnTo>
                            <a:lnTo>
                              <a:pt x="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8" name="Freeform 920"/>
                      <p:cNvSpPr>
                        <a:spLocks/>
                      </p:cNvSpPr>
                      <p:nvPr/>
                    </p:nvSpPr>
                    <p:spPr bwMode="auto">
                      <a:xfrm>
                        <a:off x="5119" y="2288"/>
                        <a:ext cx="5" cy="11"/>
                      </a:xfrm>
                      <a:custGeom>
                        <a:avLst/>
                        <a:gdLst>
                          <a:gd name="T0" fmla="*/ 0 w 28"/>
                          <a:gd name="T1" fmla="*/ 0 h 52"/>
                          <a:gd name="T2" fmla="*/ 0 w 28"/>
                          <a:gd name="T3" fmla="*/ 0 h 52"/>
                          <a:gd name="T4" fmla="*/ 0 w 28"/>
                          <a:gd name="T5" fmla="*/ 0 h 52"/>
                          <a:gd name="T6" fmla="*/ 0 w 28"/>
                          <a:gd name="T7" fmla="*/ 0 h 52"/>
                          <a:gd name="T8" fmla="*/ 0 w 28"/>
                          <a:gd name="T9" fmla="*/ 0 h 52"/>
                          <a:gd name="T10" fmla="*/ 0 w 28"/>
                          <a:gd name="T11" fmla="*/ 0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2">
                            <a:moveTo>
                              <a:pt x="0" y="0"/>
                            </a:moveTo>
                            <a:lnTo>
                              <a:pt x="14" y="15"/>
                            </a:lnTo>
                            <a:lnTo>
                              <a:pt x="22" y="26"/>
                            </a:lnTo>
                            <a:lnTo>
                              <a:pt x="27" y="32"/>
                            </a:lnTo>
                            <a:lnTo>
                              <a:pt x="28" y="41"/>
                            </a:lnTo>
                            <a:lnTo>
                              <a:pt x="28" y="5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sp>
                    <p:nvSpPr>
                      <p:cNvPr id="90579" name="Freeform 921"/>
                      <p:cNvSpPr>
                        <a:spLocks/>
                      </p:cNvSpPr>
                      <p:nvPr/>
                    </p:nvSpPr>
                    <p:spPr bwMode="auto">
                      <a:xfrm>
                        <a:off x="5110" y="2302"/>
                        <a:ext cx="7" cy="7"/>
                      </a:xfrm>
                      <a:custGeom>
                        <a:avLst/>
                        <a:gdLst>
                          <a:gd name="T0" fmla="*/ 0 w 41"/>
                          <a:gd name="T1" fmla="*/ 0 h 32"/>
                          <a:gd name="T2" fmla="*/ 0 w 41"/>
                          <a:gd name="T3" fmla="*/ 0 h 32"/>
                          <a:gd name="T4" fmla="*/ 0 w 41"/>
                          <a:gd name="T5" fmla="*/ 0 h 32"/>
                          <a:gd name="T6" fmla="*/ 0 w 41"/>
                          <a:gd name="T7" fmla="*/ 0 h 32"/>
                          <a:gd name="T8" fmla="*/ 0 w 41"/>
                          <a:gd name="T9" fmla="*/ 0 h 32"/>
                          <a:gd name="T10" fmla="*/ 0 w 41"/>
                          <a:gd name="T11" fmla="*/ 0 h 32"/>
                          <a:gd name="T12" fmla="*/ 0 w 41"/>
                          <a:gd name="T13" fmla="*/ 0 h 32"/>
                          <a:gd name="T14" fmla="*/ 0 w 41"/>
                          <a:gd name="T15" fmla="*/ 0 h 32"/>
                          <a:gd name="T16" fmla="*/ 0 w 41"/>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32">
                            <a:moveTo>
                              <a:pt x="0" y="13"/>
                            </a:moveTo>
                            <a:lnTo>
                              <a:pt x="20" y="12"/>
                            </a:lnTo>
                            <a:lnTo>
                              <a:pt x="31" y="6"/>
                            </a:lnTo>
                            <a:lnTo>
                              <a:pt x="41" y="0"/>
                            </a:lnTo>
                            <a:lnTo>
                              <a:pt x="28" y="16"/>
                            </a:lnTo>
                            <a:lnTo>
                              <a:pt x="14" y="28"/>
                            </a:lnTo>
                            <a:lnTo>
                              <a:pt x="9" y="32"/>
                            </a:lnTo>
                            <a:lnTo>
                              <a:pt x="12" y="22"/>
                            </a:lnTo>
                            <a:lnTo>
                              <a:pt x="0" y="13"/>
                            </a:lnTo>
                            <a:close/>
                          </a:path>
                        </a:pathLst>
                      </a:custGeom>
                      <a:solidFill>
                        <a:srgbClr val="7F5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55" name="Oval 922"/>
                    <p:cNvSpPr>
                      <a:spLocks noChangeArrowheads="1"/>
                    </p:cNvSpPr>
                    <p:nvPr/>
                  </p:nvSpPr>
                  <p:spPr bwMode="auto">
                    <a:xfrm>
                      <a:off x="5111" y="2282"/>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56" name="Group 923"/>
                    <p:cNvGrpSpPr>
                      <a:grpSpLocks/>
                    </p:cNvGrpSpPr>
                    <p:nvPr/>
                  </p:nvGrpSpPr>
                  <p:grpSpPr bwMode="auto">
                    <a:xfrm>
                      <a:off x="5063" y="2206"/>
                      <a:ext cx="81" cy="71"/>
                      <a:chOff x="5063" y="2206"/>
                      <a:chExt cx="81" cy="71"/>
                    </a:xfrm>
                  </p:grpSpPr>
                  <p:sp>
                    <p:nvSpPr>
                      <p:cNvPr id="90574" name="Freeform 924"/>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w 485"/>
                          <a:gd name="T71" fmla="*/ 0 h 353"/>
                          <a:gd name="T72" fmla="*/ 0 w 485"/>
                          <a:gd name="T73" fmla="*/ 0 h 353"/>
                          <a:gd name="T74" fmla="*/ 0 w 485"/>
                          <a:gd name="T75" fmla="*/ 0 h 3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353">
                            <a:moveTo>
                              <a:pt x="0" y="252"/>
                            </a:moveTo>
                            <a:lnTo>
                              <a:pt x="2" y="208"/>
                            </a:lnTo>
                            <a:lnTo>
                              <a:pt x="9" y="175"/>
                            </a:lnTo>
                            <a:lnTo>
                              <a:pt x="20" y="157"/>
                            </a:lnTo>
                            <a:lnTo>
                              <a:pt x="32" y="133"/>
                            </a:lnTo>
                            <a:lnTo>
                              <a:pt x="49" y="108"/>
                            </a:lnTo>
                            <a:lnTo>
                              <a:pt x="57" y="96"/>
                            </a:lnTo>
                            <a:lnTo>
                              <a:pt x="67" y="81"/>
                            </a:lnTo>
                            <a:lnTo>
                              <a:pt x="75" y="66"/>
                            </a:lnTo>
                            <a:lnTo>
                              <a:pt x="85" y="55"/>
                            </a:lnTo>
                            <a:lnTo>
                              <a:pt x="113" y="37"/>
                            </a:lnTo>
                            <a:lnTo>
                              <a:pt x="136" y="22"/>
                            </a:lnTo>
                            <a:lnTo>
                              <a:pt x="162" y="9"/>
                            </a:lnTo>
                            <a:lnTo>
                              <a:pt x="187" y="3"/>
                            </a:lnTo>
                            <a:lnTo>
                              <a:pt x="216" y="0"/>
                            </a:lnTo>
                            <a:lnTo>
                              <a:pt x="251" y="0"/>
                            </a:lnTo>
                            <a:lnTo>
                              <a:pt x="281" y="0"/>
                            </a:lnTo>
                            <a:lnTo>
                              <a:pt x="307" y="3"/>
                            </a:lnTo>
                            <a:lnTo>
                              <a:pt x="344" y="14"/>
                            </a:lnTo>
                            <a:lnTo>
                              <a:pt x="369" y="25"/>
                            </a:lnTo>
                            <a:lnTo>
                              <a:pt x="387" y="39"/>
                            </a:lnTo>
                            <a:lnTo>
                              <a:pt x="402" y="54"/>
                            </a:lnTo>
                            <a:lnTo>
                              <a:pt x="426" y="77"/>
                            </a:lnTo>
                            <a:lnTo>
                              <a:pt x="444" y="100"/>
                            </a:lnTo>
                            <a:lnTo>
                              <a:pt x="462" y="123"/>
                            </a:lnTo>
                            <a:lnTo>
                              <a:pt x="473" y="145"/>
                            </a:lnTo>
                            <a:lnTo>
                              <a:pt x="480" y="163"/>
                            </a:lnTo>
                            <a:lnTo>
                              <a:pt x="484" y="185"/>
                            </a:lnTo>
                            <a:lnTo>
                              <a:pt x="485" y="216"/>
                            </a:lnTo>
                            <a:lnTo>
                              <a:pt x="478" y="248"/>
                            </a:lnTo>
                            <a:lnTo>
                              <a:pt x="463" y="278"/>
                            </a:lnTo>
                            <a:lnTo>
                              <a:pt x="453" y="305"/>
                            </a:lnTo>
                            <a:lnTo>
                              <a:pt x="442" y="337"/>
                            </a:lnTo>
                            <a:lnTo>
                              <a:pt x="435" y="353"/>
                            </a:lnTo>
                            <a:lnTo>
                              <a:pt x="442" y="307"/>
                            </a:lnTo>
                            <a:lnTo>
                              <a:pt x="445" y="274"/>
                            </a:lnTo>
                            <a:lnTo>
                              <a:pt x="448" y="239"/>
                            </a:lnTo>
                            <a:lnTo>
                              <a:pt x="455" y="212"/>
                            </a:lnTo>
                            <a:lnTo>
                              <a:pt x="451" y="178"/>
                            </a:lnTo>
                            <a:lnTo>
                              <a:pt x="442" y="152"/>
                            </a:lnTo>
                            <a:lnTo>
                              <a:pt x="430" y="123"/>
                            </a:lnTo>
                            <a:lnTo>
                              <a:pt x="416" y="96"/>
                            </a:lnTo>
                            <a:lnTo>
                              <a:pt x="398"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97" y="101"/>
                            </a:lnTo>
                            <a:lnTo>
                              <a:pt x="89" y="123"/>
                            </a:lnTo>
                            <a:lnTo>
                              <a:pt x="81" y="144"/>
                            </a:lnTo>
                            <a:lnTo>
                              <a:pt x="71" y="168"/>
                            </a:lnTo>
                            <a:lnTo>
                              <a:pt x="67" y="186"/>
                            </a:lnTo>
                            <a:lnTo>
                              <a:pt x="67" y="207"/>
                            </a:lnTo>
                            <a:lnTo>
                              <a:pt x="74" y="227"/>
                            </a:lnTo>
                            <a:lnTo>
                              <a:pt x="82" y="243"/>
                            </a:lnTo>
                            <a:lnTo>
                              <a:pt x="86" y="259"/>
                            </a:lnTo>
                            <a:lnTo>
                              <a:pt x="81" y="274"/>
                            </a:lnTo>
                            <a:lnTo>
                              <a:pt x="74" y="285"/>
                            </a:lnTo>
                            <a:lnTo>
                              <a:pt x="70" y="304"/>
                            </a:lnTo>
                            <a:lnTo>
                              <a:pt x="64" y="322"/>
                            </a:lnTo>
                            <a:lnTo>
                              <a:pt x="64" y="341"/>
                            </a:lnTo>
                            <a:lnTo>
                              <a:pt x="64" y="353"/>
                            </a:lnTo>
                            <a:lnTo>
                              <a:pt x="50" y="341"/>
                            </a:lnTo>
                            <a:lnTo>
                              <a:pt x="45" y="312"/>
                            </a:lnTo>
                            <a:lnTo>
                              <a:pt x="39" y="293"/>
                            </a:lnTo>
                            <a:lnTo>
                              <a:pt x="31" y="274"/>
                            </a:lnTo>
                            <a:lnTo>
                              <a:pt x="0" y="252"/>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5" name="Freeform 925"/>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5" h="353">
                            <a:moveTo>
                              <a:pt x="0" y="252"/>
                            </a:moveTo>
                            <a:lnTo>
                              <a:pt x="2" y="208"/>
                            </a:lnTo>
                            <a:lnTo>
                              <a:pt x="9" y="175"/>
                            </a:lnTo>
                            <a:lnTo>
                              <a:pt x="20" y="157"/>
                            </a:lnTo>
                            <a:lnTo>
                              <a:pt x="32" y="133"/>
                            </a:lnTo>
                            <a:lnTo>
                              <a:pt x="49" y="108"/>
                            </a:lnTo>
                            <a:lnTo>
                              <a:pt x="57" y="96"/>
                            </a:lnTo>
                            <a:lnTo>
                              <a:pt x="66" y="81"/>
                            </a:lnTo>
                            <a:lnTo>
                              <a:pt x="75" y="66"/>
                            </a:lnTo>
                            <a:lnTo>
                              <a:pt x="84" y="55"/>
                            </a:lnTo>
                            <a:lnTo>
                              <a:pt x="113" y="37"/>
                            </a:lnTo>
                            <a:lnTo>
                              <a:pt x="136" y="22"/>
                            </a:lnTo>
                            <a:lnTo>
                              <a:pt x="162" y="9"/>
                            </a:lnTo>
                            <a:lnTo>
                              <a:pt x="187" y="3"/>
                            </a:lnTo>
                            <a:lnTo>
                              <a:pt x="216" y="0"/>
                            </a:lnTo>
                            <a:lnTo>
                              <a:pt x="250" y="0"/>
                            </a:lnTo>
                            <a:lnTo>
                              <a:pt x="280" y="0"/>
                            </a:lnTo>
                            <a:lnTo>
                              <a:pt x="307" y="3"/>
                            </a:lnTo>
                            <a:lnTo>
                              <a:pt x="344" y="14"/>
                            </a:lnTo>
                            <a:lnTo>
                              <a:pt x="369" y="25"/>
                            </a:lnTo>
                            <a:lnTo>
                              <a:pt x="387" y="39"/>
                            </a:lnTo>
                            <a:lnTo>
                              <a:pt x="402" y="54"/>
                            </a:lnTo>
                            <a:lnTo>
                              <a:pt x="426" y="77"/>
                            </a:lnTo>
                            <a:lnTo>
                              <a:pt x="444" y="100"/>
                            </a:lnTo>
                            <a:lnTo>
                              <a:pt x="462" y="123"/>
                            </a:lnTo>
                            <a:lnTo>
                              <a:pt x="473" y="145"/>
                            </a:lnTo>
                            <a:lnTo>
                              <a:pt x="480" y="163"/>
                            </a:lnTo>
                            <a:lnTo>
                              <a:pt x="483" y="185"/>
                            </a:lnTo>
                            <a:lnTo>
                              <a:pt x="485" y="216"/>
                            </a:lnTo>
                            <a:lnTo>
                              <a:pt x="478" y="248"/>
                            </a:lnTo>
                            <a:lnTo>
                              <a:pt x="463" y="278"/>
                            </a:lnTo>
                            <a:lnTo>
                              <a:pt x="452" y="305"/>
                            </a:lnTo>
                            <a:lnTo>
                              <a:pt x="442" y="337"/>
                            </a:lnTo>
                            <a:lnTo>
                              <a:pt x="435" y="353"/>
                            </a:lnTo>
                            <a:lnTo>
                              <a:pt x="442" y="307"/>
                            </a:lnTo>
                            <a:lnTo>
                              <a:pt x="445" y="274"/>
                            </a:lnTo>
                            <a:lnTo>
                              <a:pt x="448" y="239"/>
                            </a:lnTo>
                            <a:lnTo>
                              <a:pt x="455" y="212"/>
                            </a:lnTo>
                            <a:lnTo>
                              <a:pt x="451" y="178"/>
                            </a:lnTo>
                            <a:lnTo>
                              <a:pt x="442" y="152"/>
                            </a:lnTo>
                            <a:lnTo>
                              <a:pt x="430" y="123"/>
                            </a:lnTo>
                            <a:lnTo>
                              <a:pt x="415" y="96"/>
                            </a:lnTo>
                            <a:lnTo>
                              <a:pt x="397"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100" y="85"/>
                            </a:lnTo>
                            <a:lnTo>
                              <a:pt x="92" y="89"/>
                            </a:lnTo>
                            <a:lnTo>
                              <a:pt x="81" y="96"/>
                            </a:lnTo>
                            <a:lnTo>
                              <a:pt x="72" y="103"/>
                            </a:lnTo>
                            <a:lnTo>
                              <a:pt x="65" y="111"/>
                            </a:lnTo>
                            <a:lnTo>
                              <a:pt x="58" y="127"/>
                            </a:lnTo>
                            <a:lnTo>
                              <a:pt x="55" y="143"/>
                            </a:lnTo>
                            <a:lnTo>
                              <a:pt x="49" y="168"/>
                            </a:lnTo>
                            <a:lnTo>
                              <a:pt x="46" y="192"/>
                            </a:lnTo>
                            <a:lnTo>
                              <a:pt x="46" y="223"/>
                            </a:lnTo>
                            <a:lnTo>
                              <a:pt x="44" y="262"/>
                            </a:lnTo>
                            <a:lnTo>
                              <a:pt x="45" y="312"/>
                            </a:lnTo>
                            <a:lnTo>
                              <a:pt x="39" y="293"/>
                            </a:lnTo>
                            <a:lnTo>
                              <a:pt x="31" y="274"/>
                            </a:lnTo>
                            <a:lnTo>
                              <a:pt x="0" y="252"/>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57" name="Group 926"/>
                    <p:cNvGrpSpPr>
                      <a:grpSpLocks/>
                    </p:cNvGrpSpPr>
                    <p:nvPr/>
                  </p:nvGrpSpPr>
                  <p:grpSpPr bwMode="auto">
                    <a:xfrm>
                      <a:off x="5084" y="2252"/>
                      <a:ext cx="50" cy="15"/>
                      <a:chOff x="5084" y="2252"/>
                      <a:chExt cx="50" cy="15"/>
                    </a:xfrm>
                  </p:grpSpPr>
                  <p:sp>
                    <p:nvSpPr>
                      <p:cNvPr id="90572" name="Freeform 927"/>
                      <p:cNvSpPr>
                        <a:spLocks/>
                      </p:cNvSpPr>
                      <p:nvPr/>
                    </p:nvSpPr>
                    <p:spPr bwMode="auto">
                      <a:xfrm>
                        <a:off x="5084" y="2252"/>
                        <a:ext cx="24" cy="9"/>
                      </a:xfrm>
                      <a:custGeom>
                        <a:avLst/>
                        <a:gdLst>
                          <a:gd name="T0" fmla="*/ 0 w 143"/>
                          <a:gd name="T1" fmla="*/ 0 h 45"/>
                          <a:gd name="T2" fmla="*/ 0 w 143"/>
                          <a:gd name="T3" fmla="*/ 0 h 45"/>
                          <a:gd name="T4" fmla="*/ 0 w 143"/>
                          <a:gd name="T5" fmla="*/ 0 h 45"/>
                          <a:gd name="T6" fmla="*/ 0 w 143"/>
                          <a:gd name="T7" fmla="*/ 0 h 45"/>
                          <a:gd name="T8" fmla="*/ 0 w 143"/>
                          <a:gd name="T9" fmla="*/ 0 h 45"/>
                          <a:gd name="T10" fmla="*/ 0 w 143"/>
                          <a:gd name="T11" fmla="*/ 0 h 45"/>
                          <a:gd name="T12" fmla="*/ 0 w 143"/>
                          <a:gd name="T13" fmla="*/ 0 h 45"/>
                          <a:gd name="T14" fmla="*/ 0 w 143"/>
                          <a:gd name="T15" fmla="*/ 0 h 45"/>
                          <a:gd name="T16" fmla="*/ 0 w 143"/>
                          <a:gd name="T17" fmla="*/ 0 h 45"/>
                          <a:gd name="T18" fmla="*/ 0 w 143"/>
                          <a:gd name="T19" fmla="*/ 0 h 45"/>
                          <a:gd name="T20" fmla="*/ 0 w 143"/>
                          <a:gd name="T21" fmla="*/ 0 h 45"/>
                          <a:gd name="T22" fmla="*/ 0 w 143"/>
                          <a:gd name="T23" fmla="*/ 0 h 45"/>
                          <a:gd name="T24" fmla="*/ 0 w 143"/>
                          <a:gd name="T25" fmla="*/ 0 h 45"/>
                          <a:gd name="T26" fmla="*/ 0 w 143"/>
                          <a:gd name="T27" fmla="*/ 0 h 45"/>
                          <a:gd name="T28" fmla="*/ 0 w 143"/>
                          <a:gd name="T29" fmla="*/ 0 h 45"/>
                          <a:gd name="T30" fmla="*/ 0 w 143"/>
                          <a:gd name="T31" fmla="*/ 0 h 45"/>
                          <a:gd name="T32" fmla="*/ 0 w 143"/>
                          <a:gd name="T33" fmla="*/ 0 h 45"/>
                          <a:gd name="T34" fmla="*/ 0 w 143"/>
                          <a:gd name="T35" fmla="*/ 0 h 45"/>
                          <a:gd name="T36" fmla="*/ 0 w 143"/>
                          <a:gd name="T37" fmla="*/ 0 h 45"/>
                          <a:gd name="T38" fmla="*/ 0 w 143"/>
                          <a:gd name="T39" fmla="*/ 0 h 45"/>
                          <a:gd name="T40" fmla="*/ 0 w 143"/>
                          <a:gd name="T41" fmla="*/ 0 h 45"/>
                          <a:gd name="T42" fmla="*/ 0 w 143"/>
                          <a:gd name="T43" fmla="*/ 0 h 45"/>
                          <a:gd name="T44" fmla="*/ 0 w 143"/>
                          <a:gd name="T45" fmla="*/ 0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3" h="45">
                            <a:moveTo>
                              <a:pt x="143" y="45"/>
                            </a:moveTo>
                            <a:lnTo>
                              <a:pt x="143" y="37"/>
                            </a:lnTo>
                            <a:lnTo>
                              <a:pt x="140" y="26"/>
                            </a:lnTo>
                            <a:lnTo>
                              <a:pt x="129" y="18"/>
                            </a:lnTo>
                            <a:lnTo>
                              <a:pt x="117" y="10"/>
                            </a:lnTo>
                            <a:lnTo>
                              <a:pt x="106" y="3"/>
                            </a:lnTo>
                            <a:lnTo>
                              <a:pt x="97" y="3"/>
                            </a:lnTo>
                            <a:lnTo>
                              <a:pt x="82" y="3"/>
                            </a:lnTo>
                            <a:lnTo>
                              <a:pt x="74" y="0"/>
                            </a:lnTo>
                            <a:lnTo>
                              <a:pt x="52" y="0"/>
                            </a:lnTo>
                            <a:lnTo>
                              <a:pt x="38" y="1"/>
                            </a:lnTo>
                            <a:lnTo>
                              <a:pt x="24" y="6"/>
                            </a:lnTo>
                            <a:lnTo>
                              <a:pt x="12" y="15"/>
                            </a:lnTo>
                            <a:lnTo>
                              <a:pt x="0" y="24"/>
                            </a:lnTo>
                            <a:lnTo>
                              <a:pt x="15" y="17"/>
                            </a:lnTo>
                            <a:lnTo>
                              <a:pt x="30" y="16"/>
                            </a:lnTo>
                            <a:lnTo>
                              <a:pt x="43" y="15"/>
                            </a:lnTo>
                            <a:lnTo>
                              <a:pt x="64" y="17"/>
                            </a:lnTo>
                            <a:lnTo>
                              <a:pt x="77" y="17"/>
                            </a:lnTo>
                            <a:lnTo>
                              <a:pt x="91" y="18"/>
                            </a:lnTo>
                            <a:lnTo>
                              <a:pt x="112" y="27"/>
                            </a:lnTo>
                            <a:lnTo>
                              <a:pt x="129" y="37"/>
                            </a:lnTo>
                            <a:lnTo>
                              <a:pt x="143" y="45"/>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3" name="Freeform 928"/>
                      <p:cNvSpPr>
                        <a:spLocks/>
                      </p:cNvSpPr>
                      <p:nvPr/>
                    </p:nvSpPr>
                    <p:spPr bwMode="auto">
                      <a:xfrm>
                        <a:off x="5116" y="2256"/>
                        <a:ext cx="18" cy="11"/>
                      </a:xfrm>
                      <a:custGeom>
                        <a:avLst/>
                        <a:gdLst>
                          <a:gd name="T0" fmla="*/ 0 w 110"/>
                          <a:gd name="T1" fmla="*/ 0 h 55"/>
                          <a:gd name="T2" fmla="*/ 0 w 110"/>
                          <a:gd name="T3" fmla="*/ 0 h 55"/>
                          <a:gd name="T4" fmla="*/ 0 w 110"/>
                          <a:gd name="T5" fmla="*/ 0 h 55"/>
                          <a:gd name="T6" fmla="*/ 0 w 110"/>
                          <a:gd name="T7" fmla="*/ 0 h 55"/>
                          <a:gd name="T8" fmla="*/ 0 w 110"/>
                          <a:gd name="T9" fmla="*/ 0 h 55"/>
                          <a:gd name="T10" fmla="*/ 0 w 110"/>
                          <a:gd name="T11" fmla="*/ 0 h 55"/>
                          <a:gd name="T12" fmla="*/ 0 w 110"/>
                          <a:gd name="T13" fmla="*/ 0 h 55"/>
                          <a:gd name="T14" fmla="*/ 0 w 110"/>
                          <a:gd name="T15" fmla="*/ 0 h 55"/>
                          <a:gd name="T16" fmla="*/ 0 w 110"/>
                          <a:gd name="T17" fmla="*/ 0 h 55"/>
                          <a:gd name="T18" fmla="*/ 0 w 110"/>
                          <a:gd name="T19" fmla="*/ 0 h 55"/>
                          <a:gd name="T20" fmla="*/ 0 w 110"/>
                          <a:gd name="T21" fmla="*/ 0 h 55"/>
                          <a:gd name="T22" fmla="*/ 0 w 110"/>
                          <a:gd name="T23" fmla="*/ 0 h 55"/>
                          <a:gd name="T24" fmla="*/ 0 w 110"/>
                          <a:gd name="T25" fmla="*/ 0 h 55"/>
                          <a:gd name="T26" fmla="*/ 0 w 110"/>
                          <a:gd name="T27" fmla="*/ 0 h 55"/>
                          <a:gd name="T28" fmla="*/ 0 w 110"/>
                          <a:gd name="T29" fmla="*/ 0 h 55"/>
                          <a:gd name="T30" fmla="*/ 0 w 110"/>
                          <a:gd name="T31" fmla="*/ 0 h 55"/>
                          <a:gd name="T32" fmla="*/ 0 w 110"/>
                          <a:gd name="T33" fmla="*/ 0 h 55"/>
                          <a:gd name="T34" fmla="*/ 0 w 110"/>
                          <a:gd name="T35" fmla="*/ 0 h 55"/>
                          <a:gd name="T36" fmla="*/ 0 w 110"/>
                          <a:gd name="T37" fmla="*/ 0 h 55"/>
                          <a:gd name="T38" fmla="*/ 0 w 110"/>
                          <a:gd name="T39" fmla="*/ 0 h 55"/>
                          <a:gd name="T40" fmla="*/ 0 w 110"/>
                          <a:gd name="T41" fmla="*/ 0 h 55"/>
                          <a:gd name="T42" fmla="*/ 0 w 110"/>
                          <a:gd name="T43" fmla="*/ 0 h 55"/>
                          <a:gd name="T44" fmla="*/ 0 w 110"/>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0" h="55">
                            <a:moveTo>
                              <a:pt x="0" y="23"/>
                            </a:moveTo>
                            <a:lnTo>
                              <a:pt x="4" y="18"/>
                            </a:lnTo>
                            <a:lnTo>
                              <a:pt x="15" y="11"/>
                            </a:lnTo>
                            <a:lnTo>
                              <a:pt x="31" y="3"/>
                            </a:lnTo>
                            <a:lnTo>
                              <a:pt x="44" y="0"/>
                            </a:lnTo>
                            <a:lnTo>
                              <a:pt x="62" y="0"/>
                            </a:lnTo>
                            <a:lnTo>
                              <a:pt x="79" y="2"/>
                            </a:lnTo>
                            <a:lnTo>
                              <a:pt x="96" y="12"/>
                            </a:lnTo>
                            <a:lnTo>
                              <a:pt x="103" y="20"/>
                            </a:lnTo>
                            <a:lnTo>
                              <a:pt x="108" y="32"/>
                            </a:lnTo>
                            <a:lnTo>
                              <a:pt x="110" y="45"/>
                            </a:lnTo>
                            <a:lnTo>
                              <a:pt x="108" y="55"/>
                            </a:lnTo>
                            <a:lnTo>
                              <a:pt x="104" y="39"/>
                            </a:lnTo>
                            <a:lnTo>
                              <a:pt x="97" y="29"/>
                            </a:lnTo>
                            <a:lnTo>
                              <a:pt x="87" y="18"/>
                            </a:lnTo>
                            <a:lnTo>
                              <a:pt x="74" y="15"/>
                            </a:lnTo>
                            <a:lnTo>
                              <a:pt x="62" y="17"/>
                            </a:lnTo>
                            <a:lnTo>
                              <a:pt x="53" y="16"/>
                            </a:lnTo>
                            <a:lnTo>
                              <a:pt x="42" y="16"/>
                            </a:lnTo>
                            <a:lnTo>
                              <a:pt x="31" y="20"/>
                            </a:lnTo>
                            <a:lnTo>
                              <a:pt x="16" y="27"/>
                            </a:lnTo>
                            <a:lnTo>
                              <a:pt x="3" y="28"/>
                            </a:lnTo>
                            <a:lnTo>
                              <a:pt x="0" y="23"/>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58" name="Group 929"/>
                    <p:cNvGrpSpPr>
                      <a:grpSpLocks/>
                    </p:cNvGrpSpPr>
                    <p:nvPr/>
                  </p:nvGrpSpPr>
                  <p:grpSpPr bwMode="auto">
                    <a:xfrm>
                      <a:off x="5115" y="2265"/>
                      <a:ext cx="13" cy="9"/>
                      <a:chOff x="5115" y="2265"/>
                      <a:chExt cx="13" cy="9"/>
                    </a:xfrm>
                  </p:grpSpPr>
                  <p:sp>
                    <p:nvSpPr>
                      <p:cNvPr id="90566" name="Freeform 930"/>
                      <p:cNvSpPr>
                        <a:spLocks/>
                      </p:cNvSpPr>
                      <p:nvPr/>
                    </p:nvSpPr>
                    <p:spPr bwMode="auto">
                      <a:xfrm>
                        <a:off x="5116" y="2265"/>
                        <a:ext cx="12" cy="7"/>
                      </a:xfrm>
                      <a:custGeom>
                        <a:avLst/>
                        <a:gdLst>
                          <a:gd name="T0" fmla="*/ 0 w 71"/>
                          <a:gd name="T1" fmla="*/ 0 h 35"/>
                          <a:gd name="T2" fmla="*/ 0 w 71"/>
                          <a:gd name="T3" fmla="*/ 0 h 35"/>
                          <a:gd name="T4" fmla="*/ 0 w 71"/>
                          <a:gd name="T5" fmla="*/ 0 h 35"/>
                          <a:gd name="T6" fmla="*/ 0 w 71"/>
                          <a:gd name="T7" fmla="*/ 0 h 35"/>
                          <a:gd name="T8" fmla="*/ 0 w 71"/>
                          <a:gd name="T9" fmla="*/ 0 h 35"/>
                          <a:gd name="T10" fmla="*/ 0 w 71"/>
                          <a:gd name="T11" fmla="*/ 0 h 35"/>
                          <a:gd name="T12" fmla="*/ 0 w 71"/>
                          <a:gd name="T13" fmla="*/ 0 h 35"/>
                          <a:gd name="T14" fmla="*/ 0 w 71"/>
                          <a:gd name="T15" fmla="*/ 0 h 35"/>
                          <a:gd name="T16" fmla="*/ 0 w 71"/>
                          <a:gd name="T17" fmla="*/ 0 h 35"/>
                          <a:gd name="T18" fmla="*/ 0 w 71"/>
                          <a:gd name="T19" fmla="*/ 0 h 35"/>
                          <a:gd name="T20" fmla="*/ 0 w 71"/>
                          <a:gd name="T21" fmla="*/ 0 h 35"/>
                          <a:gd name="T22" fmla="*/ 0 w 71"/>
                          <a:gd name="T23" fmla="*/ 0 h 35"/>
                          <a:gd name="T24" fmla="*/ 0 w 71"/>
                          <a:gd name="T25" fmla="*/ 0 h 35"/>
                          <a:gd name="T26" fmla="*/ 0 w 71"/>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35">
                            <a:moveTo>
                              <a:pt x="0" y="16"/>
                            </a:moveTo>
                            <a:lnTo>
                              <a:pt x="6" y="8"/>
                            </a:lnTo>
                            <a:lnTo>
                              <a:pt x="19" y="1"/>
                            </a:lnTo>
                            <a:lnTo>
                              <a:pt x="32" y="0"/>
                            </a:lnTo>
                            <a:lnTo>
                              <a:pt x="44" y="3"/>
                            </a:lnTo>
                            <a:lnTo>
                              <a:pt x="51" y="5"/>
                            </a:lnTo>
                            <a:lnTo>
                              <a:pt x="64" y="14"/>
                            </a:lnTo>
                            <a:lnTo>
                              <a:pt x="71" y="27"/>
                            </a:lnTo>
                            <a:lnTo>
                              <a:pt x="61" y="29"/>
                            </a:lnTo>
                            <a:lnTo>
                              <a:pt x="50" y="32"/>
                            </a:lnTo>
                            <a:lnTo>
                              <a:pt x="40" y="35"/>
                            </a:lnTo>
                            <a:lnTo>
                              <a:pt x="28" y="35"/>
                            </a:lnTo>
                            <a:lnTo>
                              <a:pt x="19" y="31"/>
                            </a:lnTo>
                            <a:lnTo>
                              <a:pt x="0"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67" name="Group 931"/>
                      <p:cNvGrpSpPr>
                        <a:grpSpLocks/>
                      </p:cNvGrpSpPr>
                      <p:nvPr/>
                    </p:nvGrpSpPr>
                    <p:grpSpPr bwMode="auto">
                      <a:xfrm>
                        <a:off x="5118" y="2265"/>
                        <a:ext cx="9" cy="9"/>
                        <a:chOff x="5118" y="2265"/>
                        <a:chExt cx="9" cy="9"/>
                      </a:xfrm>
                    </p:grpSpPr>
                    <p:sp>
                      <p:nvSpPr>
                        <p:cNvPr id="90569" name="Oval 932"/>
                        <p:cNvSpPr>
                          <a:spLocks noChangeArrowheads="1"/>
                        </p:cNvSpPr>
                        <p:nvPr/>
                      </p:nvSpPr>
                      <p:spPr bwMode="auto">
                        <a:xfrm>
                          <a:off x="5118" y="2265"/>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0" name="Oval 933"/>
                        <p:cNvSpPr>
                          <a:spLocks noChangeArrowheads="1"/>
                        </p:cNvSpPr>
                        <p:nvPr/>
                      </p:nvSpPr>
                      <p:spPr bwMode="auto">
                        <a:xfrm>
                          <a:off x="5120" y="2266"/>
                          <a:ext cx="6" cy="8"/>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71" name="Oval 934"/>
                        <p:cNvSpPr>
                          <a:spLocks noChangeArrowheads="1"/>
                        </p:cNvSpPr>
                        <p:nvPr/>
                      </p:nvSpPr>
                      <p:spPr bwMode="auto">
                        <a:xfrm>
                          <a:off x="5124" y="2268"/>
                          <a:ext cx="1"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68" name="Freeform 935"/>
                      <p:cNvSpPr>
                        <a:spLocks/>
                      </p:cNvSpPr>
                      <p:nvPr/>
                    </p:nvSpPr>
                    <p:spPr bwMode="auto">
                      <a:xfrm>
                        <a:off x="5115" y="2265"/>
                        <a:ext cx="13" cy="5"/>
                      </a:xfrm>
                      <a:custGeom>
                        <a:avLst/>
                        <a:gdLst>
                          <a:gd name="T0" fmla="*/ 0 w 76"/>
                          <a:gd name="T1" fmla="*/ 0 h 26"/>
                          <a:gd name="T2" fmla="*/ 0 w 76"/>
                          <a:gd name="T3" fmla="*/ 0 h 26"/>
                          <a:gd name="T4" fmla="*/ 0 w 76"/>
                          <a:gd name="T5" fmla="*/ 0 h 26"/>
                          <a:gd name="T6" fmla="*/ 0 w 76"/>
                          <a:gd name="T7" fmla="*/ 0 h 26"/>
                          <a:gd name="T8" fmla="*/ 0 w 76"/>
                          <a:gd name="T9" fmla="*/ 0 h 26"/>
                          <a:gd name="T10" fmla="*/ 0 w 76"/>
                          <a:gd name="T11" fmla="*/ 0 h 26"/>
                          <a:gd name="T12" fmla="*/ 0 w 76"/>
                          <a:gd name="T13" fmla="*/ 0 h 26"/>
                          <a:gd name="T14" fmla="*/ 0 w 76"/>
                          <a:gd name="T15" fmla="*/ 0 h 26"/>
                          <a:gd name="T16" fmla="*/ 0 w 76"/>
                          <a:gd name="T17" fmla="*/ 0 h 26"/>
                          <a:gd name="T18" fmla="*/ 0 w 7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6">
                            <a:moveTo>
                              <a:pt x="9" y="22"/>
                            </a:moveTo>
                            <a:lnTo>
                              <a:pt x="0" y="23"/>
                            </a:lnTo>
                            <a:lnTo>
                              <a:pt x="10" y="13"/>
                            </a:lnTo>
                            <a:lnTo>
                              <a:pt x="19" y="5"/>
                            </a:lnTo>
                            <a:lnTo>
                              <a:pt x="34" y="0"/>
                            </a:lnTo>
                            <a:lnTo>
                              <a:pt x="49" y="0"/>
                            </a:lnTo>
                            <a:lnTo>
                              <a:pt x="61" y="6"/>
                            </a:lnTo>
                            <a:lnTo>
                              <a:pt x="67" y="13"/>
                            </a:lnTo>
                            <a:lnTo>
                              <a:pt x="73" y="22"/>
                            </a:lnTo>
                            <a:lnTo>
                              <a:pt x="76" y="26"/>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nvGrpSpPr>
                    <p:cNvPr id="90559" name="Group 936"/>
                    <p:cNvGrpSpPr>
                      <a:grpSpLocks/>
                    </p:cNvGrpSpPr>
                    <p:nvPr/>
                  </p:nvGrpSpPr>
                  <p:grpSpPr bwMode="auto">
                    <a:xfrm>
                      <a:off x="5088" y="2260"/>
                      <a:ext cx="14" cy="9"/>
                      <a:chOff x="5088" y="2260"/>
                      <a:chExt cx="14" cy="9"/>
                    </a:xfrm>
                  </p:grpSpPr>
                  <p:sp>
                    <p:nvSpPr>
                      <p:cNvPr id="90560" name="Freeform 937"/>
                      <p:cNvSpPr>
                        <a:spLocks/>
                      </p:cNvSpPr>
                      <p:nvPr/>
                    </p:nvSpPr>
                    <p:spPr bwMode="auto">
                      <a:xfrm>
                        <a:off x="5090" y="2260"/>
                        <a:ext cx="12" cy="7"/>
                      </a:xfrm>
                      <a:custGeom>
                        <a:avLst/>
                        <a:gdLst>
                          <a:gd name="T0" fmla="*/ 0 w 74"/>
                          <a:gd name="T1" fmla="*/ 0 h 33"/>
                          <a:gd name="T2" fmla="*/ 0 w 74"/>
                          <a:gd name="T3" fmla="*/ 0 h 33"/>
                          <a:gd name="T4" fmla="*/ 0 w 74"/>
                          <a:gd name="T5" fmla="*/ 0 h 33"/>
                          <a:gd name="T6" fmla="*/ 0 w 74"/>
                          <a:gd name="T7" fmla="*/ 0 h 33"/>
                          <a:gd name="T8" fmla="*/ 0 w 74"/>
                          <a:gd name="T9" fmla="*/ 0 h 33"/>
                          <a:gd name="T10" fmla="*/ 0 w 74"/>
                          <a:gd name="T11" fmla="*/ 0 h 33"/>
                          <a:gd name="T12" fmla="*/ 0 w 74"/>
                          <a:gd name="T13" fmla="*/ 0 h 33"/>
                          <a:gd name="T14" fmla="*/ 0 w 74"/>
                          <a:gd name="T15" fmla="*/ 0 h 33"/>
                          <a:gd name="T16" fmla="*/ 0 w 74"/>
                          <a:gd name="T17" fmla="*/ 0 h 33"/>
                          <a:gd name="T18" fmla="*/ 0 w 74"/>
                          <a:gd name="T19" fmla="*/ 0 h 33"/>
                          <a:gd name="T20" fmla="*/ 0 w 74"/>
                          <a:gd name="T21" fmla="*/ 0 h 33"/>
                          <a:gd name="T22" fmla="*/ 0 w 74"/>
                          <a:gd name="T23" fmla="*/ 0 h 33"/>
                          <a:gd name="T24" fmla="*/ 0 w 74"/>
                          <a:gd name="T25" fmla="*/ 0 h 33"/>
                          <a:gd name="T26" fmla="*/ 0 w 74"/>
                          <a:gd name="T27" fmla="*/ 0 h 33"/>
                          <a:gd name="T28" fmla="*/ 0 w 74"/>
                          <a:gd name="T29" fmla="*/ 0 h 33"/>
                          <a:gd name="T30" fmla="*/ 0 w 74"/>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 h="33">
                            <a:moveTo>
                              <a:pt x="74" y="23"/>
                            </a:moveTo>
                            <a:lnTo>
                              <a:pt x="60" y="12"/>
                            </a:lnTo>
                            <a:lnTo>
                              <a:pt x="50" y="4"/>
                            </a:lnTo>
                            <a:lnTo>
                              <a:pt x="41" y="2"/>
                            </a:lnTo>
                            <a:lnTo>
                              <a:pt x="34" y="0"/>
                            </a:lnTo>
                            <a:lnTo>
                              <a:pt x="25" y="0"/>
                            </a:lnTo>
                            <a:lnTo>
                              <a:pt x="15" y="4"/>
                            </a:lnTo>
                            <a:lnTo>
                              <a:pt x="7" y="11"/>
                            </a:lnTo>
                            <a:lnTo>
                              <a:pt x="0" y="18"/>
                            </a:lnTo>
                            <a:lnTo>
                              <a:pt x="6" y="22"/>
                            </a:lnTo>
                            <a:lnTo>
                              <a:pt x="19" y="29"/>
                            </a:lnTo>
                            <a:lnTo>
                              <a:pt x="34" y="33"/>
                            </a:lnTo>
                            <a:lnTo>
                              <a:pt x="48" y="32"/>
                            </a:lnTo>
                            <a:lnTo>
                              <a:pt x="56" y="27"/>
                            </a:lnTo>
                            <a:lnTo>
                              <a:pt x="62" y="25"/>
                            </a:lnTo>
                            <a:lnTo>
                              <a:pt x="74"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61" name="Group 938"/>
                      <p:cNvGrpSpPr>
                        <a:grpSpLocks/>
                      </p:cNvGrpSpPr>
                      <p:nvPr/>
                    </p:nvGrpSpPr>
                    <p:grpSpPr bwMode="auto">
                      <a:xfrm>
                        <a:off x="5093" y="2260"/>
                        <a:ext cx="9" cy="9"/>
                        <a:chOff x="5093" y="2260"/>
                        <a:chExt cx="9" cy="9"/>
                      </a:xfrm>
                    </p:grpSpPr>
                    <p:sp>
                      <p:nvSpPr>
                        <p:cNvPr id="90563" name="Oval 939"/>
                        <p:cNvSpPr>
                          <a:spLocks noChangeArrowheads="1"/>
                        </p:cNvSpPr>
                        <p:nvPr/>
                      </p:nvSpPr>
                      <p:spPr bwMode="auto">
                        <a:xfrm>
                          <a:off x="5093" y="2260"/>
                          <a:ext cx="9" cy="9"/>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64" name="Oval 940"/>
                        <p:cNvSpPr>
                          <a:spLocks noChangeArrowheads="1"/>
                        </p:cNvSpPr>
                        <p:nvPr/>
                      </p:nvSpPr>
                      <p:spPr bwMode="auto">
                        <a:xfrm>
                          <a:off x="5095" y="2262"/>
                          <a:ext cx="5" cy="7"/>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65" name="Oval 941"/>
                        <p:cNvSpPr>
                          <a:spLocks noChangeArrowheads="1"/>
                        </p:cNvSpPr>
                        <p:nvPr/>
                      </p:nvSpPr>
                      <p:spPr bwMode="auto">
                        <a:xfrm>
                          <a:off x="5098" y="2263"/>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62" name="Freeform 942"/>
                      <p:cNvSpPr>
                        <a:spLocks/>
                      </p:cNvSpPr>
                      <p:nvPr/>
                    </p:nvSpPr>
                    <p:spPr bwMode="auto">
                      <a:xfrm>
                        <a:off x="5088" y="2260"/>
                        <a:ext cx="13" cy="4"/>
                      </a:xfrm>
                      <a:custGeom>
                        <a:avLst/>
                        <a:gdLst>
                          <a:gd name="T0" fmla="*/ 0 w 76"/>
                          <a:gd name="T1" fmla="*/ 0 h 21"/>
                          <a:gd name="T2" fmla="*/ 0 w 76"/>
                          <a:gd name="T3" fmla="*/ 0 h 21"/>
                          <a:gd name="T4" fmla="*/ 0 w 76"/>
                          <a:gd name="T5" fmla="*/ 0 h 21"/>
                          <a:gd name="T6" fmla="*/ 0 w 76"/>
                          <a:gd name="T7" fmla="*/ 0 h 21"/>
                          <a:gd name="T8" fmla="*/ 0 w 76"/>
                          <a:gd name="T9" fmla="*/ 0 h 21"/>
                          <a:gd name="T10" fmla="*/ 0 w 76"/>
                          <a:gd name="T11" fmla="*/ 0 h 21"/>
                          <a:gd name="T12" fmla="*/ 0 w 76"/>
                          <a:gd name="T13" fmla="*/ 0 h 21"/>
                          <a:gd name="T14" fmla="*/ 0 w 76"/>
                          <a:gd name="T15" fmla="*/ 0 h 21"/>
                          <a:gd name="T16" fmla="*/ 0 w 76"/>
                          <a:gd name="T17" fmla="*/ 0 h 21"/>
                          <a:gd name="T18" fmla="*/ 0 w 7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1">
                            <a:moveTo>
                              <a:pt x="76" y="19"/>
                            </a:moveTo>
                            <a:lnTo>
                              <a:pt x="67" y="10"/>
                            </a:lnTo>
                            <a:lnTo>
                              <a:pt x="59" y="4"/>
                            </a:lnTo>
                            <a:lnTo>
                              <a:pt x="50" y="0"/>
                            </a:lnTo>
                            <a:lnTo>
                              <a:pt x="40" y="0"/>
                            </a:lnTo>
                            <a:lnTo>
                              <a:pt x="32" y="2"/>
                            </a:lnTo>
                            <a:lnTo>
                              <a:pt x="24" y="8"/>
                            </a:lnTo>
                            <a:lnTo>
                              <a:pt x="15" y="13"/>
                            </a:lnTo>
                            <a:lnTo>
                              <a:pt x="8" y="20"/>
                            </a:lnTo>
                            <a:lnTo>
                              <a:pt x="0" y="21"/>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lIns="0" tIns="0" rIns="0" bIns="0" anchor="ctr" anchorCtr="1"/>
                      <a:lstStyle/>
                      <a:p>
                        <a:endParaRPr lang="zh-CN" altLang="en-US"/>
                      </a:p>
                    </p:txBody>
                  </p:sp>
                </p:grpSp>
              </p:grpSp>
            </p:grpSp>
            <p:grpSp>
              <p:nvGrpSpPr>
                <p:cNvPr id="90401" name="Group 943"/>
                <p:cNvGrpSpPr>
                  <a:grpSpLocks/>
                </p:cNvGrpSpPr>
                <p:nvPr/>
              </p:nvGrpSpPr>
              <p:grpSpPr bwMode="auto">
                <a:xfrm>
                  <a:off x="5091" y="1963"/>
                  <a:ext cx="207" cy="399"/>
                  <a:chOff x="5091" y="1963"/>
                  <a:chExt cx="207" cy="399"/>
                </a:xfrm>
              </p:grpSpPr>
              <p:grpSp>
                <p:nvGrpSpPr>
                  <p:cNvPr id="90470" name="Group 944"/>
                  <p:cNvGrpSpPr>
                    <a:grpSpLocks/>
                  </p:cNvGrpSpPr>
                  <p:nvPr/>
                </p:nvGrpSpPr>
                <p:grpSpPr bwMode="auto">
                  <a:xfrm>
                    <a:off x="5273" y="2256"/>
                    <a:ext cx="25" cy="99"/>
                    <a:chOff x="5314" y="2616"/>
                    <a:chExt cx="32" cy="121"/>
                  </a:xfrm>
                </p:grpSpPr>
                <p:sp>
                  <p:nvSpPr>
                    <p:cNvPr id="90538" name="Freeform 945"/>
                    <p:cNvSpPr>
                      <a:spLocks/>
                    </p:cNvSpPr>
                    <p:nvPr/>
                  </p:nvSpPr>
                  <p:spPr bwMode="auto">
                    <a:xfrm>
                      <a:off x="5314" y="2616"/>
                      <a:ext cx="32" cy="121"/>
                    </a:xfrm>
                    <a:custGeom>
                      <a:avLst/>
                      <a:gdLst>
                        <a:gd name="T0" fmla="*/ 0 w 191"/>
                        <a:gd name="T1" fmla="*/ 0 h 606"/>
                        <a:gd name="T2" fmla="*/ 0 w 191"/>
                        <a:gd name="T3" fmla="*/ 0 h 606"/>
                        <a:gd name="T4" fmla="*/ 0 w 191"/>
                        <a:gd name="T5" fmla="*/ 0 h 606"/>
                        <a:gd name="T6" fmla="*/ 0 w 191"/>
                        <a:gd name="T7" fmla="*/ 0 h 606"/>
                        <a:gd name="T8" fmla="*/ 0 w 191"/>
                        <a:gd name="T9" fmla="*/ 0 h 606"/>
                        <a:gd name="T10" fmla="*/ 0 w 191"/>
                        <a:gd name="T11" fmla="*/ 0 h 606"/>
                        <a:gd name="T12" fmla="*/ 0 w 191"/>
                        <a:gd name="T13" fmla="*/ 0 h 606"/>
                        <a:gd name="T14" fmla="*/ 0 w 191"/>
                        <a:gd name="T15" fmla="*/ 0 h 606"/>
                        <a:gd name="T16" fmla="*/ 0 w 191"/>
                        <a:gd name="T17" fmla="*/ 0 h 606"/>
                        <a:gd name="T18" fmla="*/ 0 w 191"/>
                        <a:gd name="T19" fmla="*/ 0 h 606"/>
                        <a:gd name="T20" fmla="*/ 0 w 191"/>
                        <a:gd name="T21" fmla="*/ 0 h 606"/>
                        <a:gd name="T22" fmla="*/ 0 w 191"/>
                        <a:gd name="T23" fmla="*/ 0 h 606"/>
                        <a:gd name="T24" fmla="*/ 0 w 191"/>
                        <a:gd name="T25" fmla="*/ 0 h 606"/>
                        <a:gd name="T26" fmla="*/ 0 w 191"/>
                        <a:gd name="T27" fmla="*/ 0 h 606"/>
                        <a:gd name="T28" fmla="*/ 0 w 191"/>
                        <a:gd name="T29" fmla="*/ 0 h 606"/>
                        <a:gd name="T30" fmla="*/ 0 w 191"/>
                        <a:gd name="T31" fmla="*/ 0 h 606"/>
                        <a:gd name="T32" fmla="*/ 0 w 191"/>
                        <a:gd name="T33" fmla="*/ 0 h 606"/>
                        <a:gd name="T34" fmla="*/ 0 w 191"/>
                        <a:gd name="T35" fmla="*/ 0 h 606"/>
                        <a:gd name="T36" fmla="*/ 0 w 191"/>
                        <a:gd name="T37" fmla="*/ 0 h 606"/>
                        <a:gd name="T38" fmla="*/ 0 w 191"/>
                        <a:gd name="T39" fmla="*/ 0 h 606"/>
                        <a:gd name="T40" fmla="*/ 0 w 191"/>
                        <a:gd name="T41" fmla="*/ 0 h 606"/>
                        <a:gd name="T42" fmla="*/ 0 w 191"/>
                        <a:gd name="T43" fmla="*/ 0 h 606"/>
                        <a:gd name="T44" fmla="*/ 0 w 191"/>
                        <a:gd name="T45" fmla="*/ 0 h 606"/>
                        <a:gd name="T46" fmla="*/ 0 w 191"/>
                        <a:gd name="T47" fmla="*/ 0 h 606"/>
                        <a:gd name="T48" fmla="*/ 0 w 191"/>
                        <a:gd name="T49" fmla="*/ 0 h 606"/>
                        <a:gd name="T50" fmla="*/ 0 w 191"/>
                        <a:gd name="T51" fmla="*/ 0 h 606"/>
                        <a:gd name="T52" fmla="*/ 0 w 191"/>
                        <a:gd name="T53" fmla="*/ 0 h 606"/>
                        <a:gd name="T54" fmla="*/ 0 w 191"/>
                        <a:gd name="T55" fmla="*/ 0 h 606"/>
                        <a:gd name="T56" fmla="*/ 0 w 191"/>
                        <a:gd name="T57" fmla="*/ 0 h 606"/>
                        <a:gd name="T58" fmla="*/ 0 w 191"/>
                        <a:gd name="T59" fmla="*/ 0 h 606"/>
                        <a:gd name="T60" fmla="*/ 0 w 191"/>
                        <a:gd name="T61" fmla="*/ 0 h 606"/>
                        <a:gd name="T62" fmla="*/ 0 w 191"/>
                        <a:gd name="T63" fmla="*/ 0 h 606"/>
                        <a:gd name="T64" fmla="*/ 0 w 191"/>
                        <a:gd name="T65" fmla="*/ 0 h 606"/>
                        <a:gd name="T66" fmla="*/ 0 w 191"/>
                        <a:gd name="T67" fmla="*/ 0 h 606"/>
                        <a:gd name="T68" fmla="*/ 0 w 191"/>
                        <a:gd name="T69" fmla="*/ 0 h 606"/>
                        <a:gd name="T70" fmla="*/ 0 w 191"/>
                        <a:gd name="T71" fmla="*/ 0 h 606"/>
                        <a:gd name="T72" fmla="*/ 0 w 191"/>
                        <a:gd name="T73" fmla="*/ 0 h 606"/>
                        <a:gd name="T74" fmla="*/ 0 w 191"/>
                        <a:gd name="T75" fmla="*/ 0 h 606"/>
                        <a:gd name="T76" fmla="*/ 0 w 191"/>
                        <a:gd name="T77" fmla="*/ 0 h 606"/>
                        <a:gd name="T78" fmla="*/ 0 w 191"/>
                        <a:gd name="T79" fmla="*/ 0 h 606"/>
                        <a:gd name="T80" fmla="*/ 0 w 191"/>
                        <a:gd name="T81" fmla="*/ 0 h 606"/>
                        <a:gd name="T82" fmla="*/ 0 w 191"/>
                        <a:gd name="T83" fmla="*/ 0 h 606"/>
                        <a:gd name="T84" fmla="*/ 0 w 191"/>
                        <a:gd name="T85" fmla="*/ 0 h 6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1" h="606">
                          <a:moveTo>
                            <a:pt x="141" y="0"/>
                          </a:moveTo>
                          <a:lnTo>
                            <a:pt x="136" y="106"/>
                          </a:lnTo>
                          <a:lnTo>
                            <a:pt x="134" y="202"/>
                          </a:lnTo>
                          <a:lnTo>
                            <a:pt x="125" y="296"/>
                          </a:lnTo>
                          <a:lnTo>
                            <a:pt x="136" y="328"/>
                          </a:lnTo>
                          <a:lnTo>
                            <a:pt x="149" y="363"/>
                          </a:lnTo>
                          <a:lnTo>
                            <a:pt x="166" y="399"/>
                          </a:lnTo>
                          <a:lnTo>
                            <a:pt x="171" y="413"/>
                          </a:lnTo>
                          <a:lnTo>
                            <a:pt x="177" y="421"/>
                          </a:lnTo>
                          <a:lnTo>
                            <a:pt x="182" y="442"/>
                          </a:lnTo>
                          <a:lnTo>
                            <a:pt x="191" y="484"/>
                          </a:lnTo>
                          <a:lnTo>
                            <a:pt x="185" y="506"/>
                          </a:lnTo>
                          <a:lnTo>
                            <a:pt x="177" y="511"/>
                          </a:lnTo>
                          <a:lnTo>
                            <a:pt x="173" y="525"/>
                          </a:lnTo>
                          <a:lnTo>
                            <a:pt x="167" y="532"/>
                          </a:lnTo>
                          <a:lnTo>
                            <a:pt x="153" y="537"/>
                          </a:lnTo>
                          <a:lnTo>
                            <a:pt x="155" y="554"/>
                          </a:lnTo>
                          <a:lnTo>
                            <a:pt x="152" y="559"/>
                          </a:lnTo>
                          <a:lnTo>
                            <a:pt x="129" y="562"/>
                          </a:lnTo>
                          <a:lnTo>
                            <a:pt x="123" y="589"/>
                          </a:lnTo>
                          <a:lnTo>
                            <a:pt x="80" y="606"/>
                          </a:lnTo>
                          <a:lnTo>
                            <a:pt x="57" y="588"/>
                          </a:lnTo>
                          <a:lnTo>
                            <a:pt x="47" y="578"/>
                          </a:lnTo>
                          <a:lnTo>
                            <a:pt x="45" y="552"/>
                          </a:lnTo>
                          <a:lnTo>
                            <a:pt x="69" y="522"/>
                          </a:lnTo>
                          <a:lnTo>
                            <a:pt x="55" y="496"/>
                          </a:lnTo>
                          <a:lnTo>
                            <a:pt x="36" y="517"/>
                          </a:lnTo>
                          <a:lnTo>
                            <a:pt x="35" y="540"/>
                          </a:lnTo>
                          <a:lnTo>
                            <a:pt x="27" y="556"/>
                          </a:lnTo>
                          <a:lnTo>
                            <a:pt x="19" y="561"/>
                          </a:lnTo>
                          <a:lnTo>
                            <a:pt x="10" y="569"/>
                          </a:lnTo>
                          <a:lnTo>
                            <a:pt x="0" y="562"/>
                          </a:lnTo>
                          <a:lnTo>
                            <a:pt x="4" y="543"/>
                          </a:lnTo>
                          <a:lnTo>
                            <a:pt x="2" y="511"/>
                          </a:lnTo>
                          <a:lnTo>
                            <a:pt x="10" y="450"/>
                          </a:lnTo>
                          <a:lnTo>
                            <a:pt x="18" y="421"/>
                          </a:lnTo>
                          <a:lnTo>
                            <a:pt x="32" y="404"/>
                          </a:lnTo>
                          <a:lnTo>
                            <a:pt x="50" y="384"/>
                          </a:lnTo>
                          <a:lnTo>
                            <a:pt x="54" y="361"/>
                          </a:lnTo>
                          <a:lnTo>
                            <a:pt x="57" y="298"/>
                          </a:lnTo>
                          <a:lnTo>
                            <a:pt x="29" y="135"/>
                          </a:lnTo>
                          <a:lnTo>
                            <a:pt x="13" y="45"/>
                          </a:lnTo>
                          <a:lnTo>
                            <a:pt x="141" y="0"/>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39" name="Freeform 946"/>
                    <p:cNvSpPr>
                      <a:spLocks/>
                    </p:cNvSpPr>
                    <p:nvPr/>
                  </p:nvSpPr>
                  <p:spPr bwMode="auto">
                    <a:xfrm>
                      <a:off x="5322" y="2711"/>
                      <a:ext cx="7" cy="23"/>
                    </a:xfrm>
                    <a:custGeom>
                      <a:avLst/>
                      <a:gdLst>
                        <a:gd name="T0" fmla="*/ 0 w 45"/>
                        <a:gd name="T1" fmla="*/ 0 h 117"/>
                        <a:gd name="T2" fmla="*/ 0 w 45"/>
                        <a:gd name="T3" fmla="*/ 0 h 117"/>
                        <a:gd name="T4" fmla="*/ 0 w 45"/>
                        <a:gd name="T5" fmla="*/ 0 h 117"/>
                        <a:gd name="T6" fmla="*/ 0 w 45"/>
                        <a:gd name="T7" fmla="*/ 0 h 117"/>
                        <a:gd name="T8" fmla="*/ 0 w 45"/>
                        <a:gd name="T9" fmla="*/ 0 h 117"/>
                        <a:gd name="T10" fmla="*/ 0 w 45"/>
                        <a:gd name="T11" fmla="*/ 0 h 117"/>
                        <a:gd name="T12" fmla="*/ 0 w 45"/>
                        <a:gd name="T13" fmla="*/ 0 h 117"/>
                        <a:gd name="T14" fmla="*/ 0 w 45"/>
                        <a:gd name="T15" fmla="*/ 0 h 117"/>
                        <a:gd name="T16" fmla="*/ 0 w 45"/>
                        <a:gd name="T17" fmla="*/ 0 h 117"/>
                        <a:gd name="T18" fmla="*/ 0 w 45"/>
                        <a:gd name="T19" fmla="*/ 0 h 117"/>
                        <a:gd name="T20" fmla="*/ 0 w 45"/>
                        <a:gd name="T21" fmla="*/ 0 h 117"/>
                        <a:gd name="T22" fmla="*/ 0 w 45"/>
                        <a:gd name="T23" fmla="*/ 0 h 117"/>
                        <a:gd name="T24" fmla="*/ 0 w 45"/>
                        <a:gd name="T25" fmla="*/ 0 h 117"/>
                        <a:gd name="T26" fmla="*/ 0 w 45"/>
                        <a:gd name="T27" fmla="*/ 0 h 117"/>
                        <a:gd name="T28" fmla="*/ 0 w 45"/>
                        <a:gd name="T29" fmla="*/ 0 h 117"/>
                        <a:gd name="T30" fmla="*/ 0 w 45"/>
                        <a:gd name="T31" fmla="*/ 0 h 117"/>
                        <a:gd name="T32" fmla="*/ 0 w 45"/>
                        <a:gd name="T33" fmla="*/ 0 h 117"/>
                        <a:gd name="T34" fmla="*/ 0 w 45"/>
                        <a:gd name="T35" fmla="*/ 0 h 117"/>
                        <a:gd name="T36" fmla="*/ 0 w 45"/>
                        <a:gd name="T37" fmla="*/ 0 h 117"/>
                        <a:gd name="T38" fmla="*/ 0 w 45"/>
                        <a:gd name="T39" fmla="*/ 0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17">
                          <a:moveTo>
                            <a:pt x="0" y="0"/>
                          </a:moveTo>
                          <a:lnTo>
                            <a:pt x="14" y="17"/>
                          </a:lnTo>
                          <a:lnTo>
                            <a:pt x="28" y="38"/>
                          </a:lnTo>
                          <a:lnTo>
                            <a:pt x="35" y="48"/>
                          </a:lnTo>
                          <a:lnTo>
                            <a:pt x="39" y="59"/>
                          </a:lnTo>
                          <a:lnTo>
                            <a:pt x="40" y="70"/>
                          </a:lnTo>
                          <a:lnTo>
                            <a:pt x="41" y="82"/>
                          </a:lnTo>
                          <a:lnTo>
                            <a:pt x="41" y="93"/>
                          </a:lnTo>
                          <a:lnTo>
                            <a:pt x="42" y="106"/>
                          </a:lnTo>
                          <a:lnTo>
                            <a:pt x="43" y="117"/>
                          </a:lnTo>
                          <a:lnTo>
                            <a:pt x="45" y="117"/>
                          </a:lnTo>
                          <a:lnTo>
                            <a:pt x="35" y="96"/>
                          </a:lnTo>
                          <a:lnTo>
                            <a:pt x="12" y="101"/>
                          </a:lnTo>
                          <a:lnTo>
                            <a:pt x="28" y="85"/>
                          </a:lnTo>
                          <a:lnTo>
                            <a:pt x="34" y="78"/>
                          </a:lnTo>
                          <a:lnTo>
                            <a:pt x="28" y="72"/>
                          </a:lnTo>
                          <a:lnTo>
                            <a:pt x="15" y="74"/>
                          </a:lnTo>
                          <a:lnTo>
                            <a:pt x="24" y="46"/>
                          </a:lnTo>
                          <a:lnTo>
                            <a:pt x="4" y="11"/>
                          </a:lnTo>
                          <a:lnTo>
                            <a:pt x="0" y="0"/>
                          </a:lnTo>
                          <a:close/>
                        </a:path>
                      </a:pathLst>
                    </a:custGeom>
                    <a:solidFill>
                      <a:srgbClr val="B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71" name="Group 947"/>
                  <p:cNvGrpSpPr>
                    <a:grpSpLocks/>
                  </p:cNvGrpSpPr>
                  <p:nvPr/>
                </p:nvGrpSpPr>
                <p:grpSpPr bwMode="auto">
                  <a:xfrm>
                    <a:off x="5150" y="2078"/>
                    <a:ext cx="138" cy="284"/>
                    <a:chOff x="5159" y="2399"/>
                    <a:chExt cx="175" cy="347"/>
                  </a:xfrm>
                </p:grpSpPr>
                <p:sp>
                  <p:nvSpPr>
                    <p:cNvPr id="90535" name="Freeform 948"/>
                    <p:cNvSpPr>
                      <a:spLocks/>
                    </p:cNvSpPr>
                    <p:nvPr/>
                  </p:nvSpPr>
                  <p:spPr bwMode="auto">
                    <a:xfrm>
                      <a:off x="5159" y="2400"/>
                      <a:ext cx="175" cy="346"/>
                    </a:xfrm>
                    <a:custGeom>
                      <a:avLst/>
                      <a:gdLst>
                        <a:gd name="T0" fmla="*/ 0 w 1051"/>
                        <a:gd name="T1" fmla="*/ 0 h 1731"/>
                        <a:gd name="T2" fmla="*/ 0 w 1051"/>
                        <a:gd name="T3" fmla="*/ 0 h 1731"/>
                        <a:gd name="T4" fmla="*/ 0 w 1051"/>
                        <a:gd name="T5" fmla="*/ 0 h 1731"/>
                        <a:gd name="T6" fmla="*/ 0 w 1051"/>
                        <a:gd name="T7" fmla="*/ 0 h 1731"/>
                        <a:gd name="T8" fmla="*/ 0 w 1051"/>
                        <a:gd name="T9" fmla="*/ 0 h 1731"/>
                        <a:gd name="T10" fmla="*/ 0 w 1051"/>
                        <a:gd name="T11" fmla="*/ 0 h 1731"/>
                        <a:gd name="T12" fmla="*/ 0 w 1051"/>
                        <a:gd name="T13" fmla="*/ 0 h 1731"/>
                        <a:gd name="T14" fmla="*/ 0 w 1051"/>
                        <a:gd name="T15" fmla="*/ 0 h 1731"/>
                        <a:gd name="T16" fmla="*/ 0 w 1051"/>
                        <a:gd name="T17" fmla="*/ 0 h 1731"/>
                        <a:gd name="T18" fmla="*/ 0 w 1051"/>
                        <a:gd name="T19" fmla="*/ 0 h 1731"/>
                        <a:gd name="T20" fmla="*/ 0 w 1051"/>
                        <a:gd name="T21" fmla="*/ 0 h 1731"/>
                        <a:gd name="T22" fmla="*/ 0 w 1051"/>
                        <a:gd name="T23" fmla="*/ 0 h 1731"/>
                        <a:gd name="T24" fmla="*/ 0 w 1051"/>
                        <a:gd name="T25" fmla="*/ 0 h 1731"/>
                        <a:gd name="T26" fmla="*/ 0 w 1051"/>
                        <a:gd name="T27" fmla="*/ 0 h 1731"/>
                        <a:gd name="T28" fmla="*/ 0 w 1051"/>
                        <a:gd name="T29" fmla="*/ 1 h 1731"/>
                        <a:gd name="T30" fmla="*/ 0 w 1051"/>
                        <a:gd name="T31" fmla="*/ 0 h 1731"/>
                        <a:gd name="T32" fmla="*/ 0 w 1051"/>
                        <a:gd name="T33" fmla="*/ 0 h 1731"/>
                        <a:gd name="T34" fmla="*/ 0 w 1051"/>
                        <a:gd name="T35" fmla="*/ 0 h 1731"/>
                        <a:gd name="T36" fmla="*/ 0 w 1051"/>
                        <a:gd name="T37" fmla="*/ 0 h 1731"/>
                        <a:gd name="T38" fmla="*/ 0 w 1051"/>
                        <a:gd name="T39" fmla="*/ 0 h 1731"/>
                        <a:gd name="T40" fmla="*/ 0 w 1051"/>
                        <a:gd name="T41" fmla="*/ 0 h 1731"/>
                        <a:gd name="T42" fmla="*/ 0 w 1051"/>
                        <a:gd name="T43" fmla="*/ 0 h 1731"/>
                        <a:gd name="T44" fmla="*/ 0 w 1051"/>
                        <a:gd name="T45" fmla="*/ 0 h 1731"/>
                        <a:gd name="T46" fmla="*/ 0 w 1051"/>
                        <a:gd name="T47" fmla="*/ 0 h 1731"/>
                        <a:gd name="T48" fmla="*/ 0 w 1051"/>
                        <a:gd name="T49" fmla="*/ 0 h 1731"/>
                        <a:gd name="T50" fmla="*/ 0 w 1051"/>
                        <a:gd name="T51" fmla="*/ 0 h 1731"/>
                        <a:gd name="T52" fmla="*/ 0 w 1051"/>
                        <a:gd name="T53" fmla="*/ 0 h 1731"/>
                        <a:gd name="T54" fmla="*/ 0 w 1051"/>
                        <a:gd name="T55" fmla="*/ 0 h 1731"/>
                        <a:gd name="T56" fmla="*/ 0 w 1051"/>
                        <a:gd name="T57" fmla="*/ 0 h 1731"/>
                        <a:gd name="T58" fmla="*/ 0 w 1051"/>
                        <a:gd name="T59" fmla="*/ 0 h 1731"/>
                        <a:gd name="T60" fmla="*/ 0 w 1051"/>
                        <a:gd name="T61" fmla="*/ 0 h 1731"/>
                        <a:gd name="T62" fmla="*/ 0 w 1051"/>
                        <a:gd name="T63" fmla="*/ 0 h 1731"/>
                        <a:gd name="T64" fmla="*/ 0 w 1051"/>
                        <a:gd name="T65" fmla="*/ 0 h 1731"/>
                        <a:gd name="T66" fmla="*/ 0 w 1051"/>
                        <a:gd name="T67" fmla="*/ 0 h 1731"/>
                        <a:gd name="T68" fmla="*/ 0 w 1051"/>
                        <a:gd name="T69" fmla="*/ 0 h 1731"/>
                        <a:gd name="T70" fmla="*/ 0 w 1051"/>
                        <a:gd name="T71" fmla="*/ 0 h 17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1" h="1731">
                          <a:moveTo>
                            <a:pt x="434" y="0"/>
                          </a:moveTo>
                          <a:lnTo>
                            <a:pt x="373" y="11"/>
                          </a:lnTo>
                          <a:lnTo>
                            <a:pt x="301" y="22"/>
                          </a:lnTo>
                          <a:lnTo>
                            <a:pt x="251" y="22"/>
                          </a:lnTo>
                          <a:lnTo>
                            <a:pt x="237" y="26"/>
                          </a:lnTo>
                          <a:lnTo>
                            <a:pt x="187" y="89"/>
                          </a:lnTo>
                          <a:lnTo>
                            <a:pt x="94" y="199"/>
                          </a:lnTo>
                          <a:lnTo>
                            <a:pt x="36" y="258"/>
                          </a:lnTo>
                          <a:lnTo>
                            <a:pt x="0" y="299"/>
                          </a:lnTo>
                          <a:lnTo>
                            <a:pt x="51" y="332"/>
                          </a:lnTo>
                          <a:lnTo>
                            <a:pt x="76" y="369"/>
                          </a:lnTo>
                          <a:lnTo>
                            <a:pt x="97" y="408"/>
                          </a:lnTo>
                          <a:lnTo>
                            <a:pt x="111" y="461"/>
                          </a:lnTo>
                          <a:lnTo>
                            <a:pt x="194" y="393"/>
                          </a:lnTo>
                          <a:lnTo>
                            <a:pt x="205" y="411"/>
                          </a:lnTo>
                          <a:lnTo>
                            <a:pt x="212" y="453"/>
                          </a:lnTo>
                          <a:lnTo>
                            <a:pt x="230" y="531"/>
                          </a:lnTo>
                          <a:lnTo>
                            <a:pt x="248" y="572"/>
                          </a:lnTo>
                          <a:lnTo>
                            <a:pt x="262" y="606"/>
                          </a:lnTo>
                          <a:lnTo>
                            <a:pt x="287" y="638"/>
                          </a:lnTo>
                          <a:lnTo>
                            <a:pt x="298" y="697"/>
                          </a:lnTo>
                          <a:lnTo>
                            <a:pt x="301" y="749"/>
                          </a:lnTo>
                          <a:lnTo>
                            <a:pt x="294" y="801"/>
                          </a:lnTo>
                          <a:lnTo>
                            <a:pt x="294" y="912"/>
                          </a:lnTo>
                          <a:lnTo>
                            <a:pt x="284" y="1072"/>
                          </a:lnTo>
                          <a:lnTo>
                            <a:pt x="237" y="1209"/>
                          </a:lnTo>
                          <a:lnTo>
                            <a:pt x="219" y="1318"/>
                          </a:lnTo>
                          <a:lnTo>
                            <a:pt x="208" y="1470"/>
                          </a:lnTo>
                          <a:lnTo>
                            <a:pt x="201" y="1731"/>
                          </a:lnTo>
                          <a:lnTo>
                            <a:pt x="965" y="1731"/>
                          </a:lnTo>
                          <a:lnTo>
                            <a:pt x="954" y="1587"/>
                          </a:lnTo>
                          <a:lnTo>
                            <a:pt x="929" y="1470"/>
                          </a:lnTo>
                          <a:lnTo>
                            <a:pt x="886" y="1257"/>
                          </a:lnTo>
                          <a:lnTo>
                            <a:pt x="822" y="1053"/>
                          </a:lnTo>
                          <a:lnTo>
                            <a:pt x="805" y="964"/>
                          </a:lnTo>
                          <a:lnTo>
                            <a:pt x="794" y="886"/>
                          </a:lnTo>
                          <a:lnTo>
                            <a:pt x="801" y="786"/>
                          </a:lnTo>
                          <a:lnTo>
                            <a:pt x="826" y="671"/>
                          </a:lnTo>
                          <a:lnTo>
                            <a:pt x="840" y="634"/>
                          </a:lnTo>
                          <a:lnTo>
                            <a:pt x="854" y="587"/>
                          </a:lnTo>
                          <a:lnTo>
                            <a:pt x="871" y="623"/>
                          </a:lnTo>
                          <a:lnTo>
                            <a:pt x="879" y="675"/>
                          </a:lnTo>
                          <a:lnTo>
                            <a:pt x="932" y="656"/>
                          </a:lnTo>
                          <a:lnTo>
                            <a:pt x="989" y="645"/>
                          </a:lnTo>
                          <a:lnTo>
                            <a:pt x="1051" y="638"/>
                          </a:lnTo>
                          <a:lnTo>
                            <a:pt x="1033" y="517"/>
                          </a:lnTo>
                          <a:lnTo>
                            <a:pt x="1022" y="411"/>
                          </a:lnTo>
                          <a:lnTo>
                            <a:pt x="989" y="262"/>
                          </a:lnTo>
                          <a:lnTo>
                            <a:pt x="979" y="195"/>
                          </a:lnTo>
                          <a:lnTo>
                            <a:pt x="886" y="141"/>
                          </a:lnTo>
                          <a:lnTo>
                            <a:pt x="794" y="85"/>
                          </a:lnTo>
                          <a:lnTo>
                            <a:pt x="685" y="18"/>
                          </a:lnTo>
                          <a:lnTo>
                            <a:pt x="689" y="74"/>
                          </a:lnTo>
                          <a:lnTo>
                            <a:pt x="689" y="97"/>
                          </a:lnTo>
                          <a:lnTo>
                            <a:pt x="681" y="130"/>
                          </a:lnTo>
                          <a:lnTo>
                            <a:pt x="674" y="151"/>
                          </a:lnTo>
                          <a:lnTo>
                            <a:pt x="664" y="173"/>
                          </a:lnTo>
                          <a:lnTo>
                            <a:pt x="648" y="190"/>
                          </a:lnTo>
                          <a:lnTo>
                            <a:pt x="632" y="201"/>
                          </a:lnTo>
                          <a:lnTo>
                            <a:pt x="605" y="217"/>
                          </a:lnTo>
                          <a:lnTo>
                            <a:pt x="581" y="220"/>
                          </a:lnTo>
                          <a:lnTo>
                            <a:pt x="561" y="219"/>
                          </a:lnTo>
                          <a:lnTo>
                            <a:pt x="531" y="211"/>
                          </a:lnTo>
                          <a:lnTo>
                            <a:pt x="506" y="200"/>
                          </a:lnTo>
                          <a:lnTo>
                            <a:pt x="481" y="185"/>
                          </a:lnTo>
                          <a:lnTo>
                            <a:pt x="462" y="169"/>
                          </a:lnTo>
                          <a:lnTo>
                            <a:pt x="446" y="154"/>
                          </a:lnTo>
                          <a:lnTo>
                            <a:pt x="432" y="137"/>
                          </a:lnTo>
                          <a:lnTo>
                            <a:pt x="421" y="117"/>
                          </a:lnTo>
                          <a:lnTo>
                            <a:pt x="415" y="96"/>
                          </a:lnTo>
                          <a:lnTo>
                            <a:pt x="413" y="70"/>
                          </a:lnTo>
                          <a:lnTo>
                            <a:pt x="434" y="0"/>
                          </a:lnTo>
                          <a:close/>
                        </a:path>
                      </a:pathLst>
                    </a:custGeom>
                    <a:solidFill>
                      <a:srgbClr val="D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36" name="Freeform 949"/>
                    <p:cNvSpPr>
                      <a:spLocks/>
                    </p:cNvSpPr>
                    <p:nvPr/>
                  </p:nvSpPr>
                  <p:spPr bwMode="auto">
                    <a:xfrm>
                      <a:off x="5159" y="2399"/>
                      <a:ext cx="78" cy="347"/>
                    </a:xfrm>
                    <a:custGeom>
                      <a:avLst/>
                      <a:gdLst>
                        <a:gd name="T0" fmla="*/ 0 w 471"/>
                        <a:gd name="T1" fmla="*/ 0 h 1735"/>
                        <a:gd name="T2" fmla="*/ 0 w 471"/>
                        <a:gd name="T3" fmla="*/ 0 h 1735"/>
                        <a:gd name="T4" fmla="*/ 0 w 471"/>
                        <a:gd name="T5" fmla="*/ 0 h 1735"/>
                        <a:gd name="T6" fmla="*/ 0 w 471"/>
                        <a:gd name="T7" fmla="*/ 0 h 1735"/>
                        <a:gd name="T8" fmla="*/ 0 w 471"/>
                        <a:gd name="T9" fmla="*/ 0 h 1735"/>
                        <a:gd name="T10" fmla="*/ 0 w 471"/>
                        <a:gd name="T11" fmla="*/ 0 h 1735"/>
                        <a:gd name="T12" fmla="*/ 0 w 471"/>
                        <a:gd name="T13" fmla="*/ 0 h 1735"/>
                        <a:gd name="T14" fmla="*/ 0 w 471"/>
                        <a:gd name="T15" fmla="*/ 0 h 1735"/>
                        <a:gd name="T16" fmla="*/ 0 w 471"/>
                        <a:gd name="T17" fmla="*/ 0 h 1735"/>
                        <a:gd name="T18" fmla="*/ 0 w 471"/>
                        <a:gd name="T19" fmla="*/ 0 h 1735"/>
                        <a:gd name="T20" fmla="*/ 0 w 471"/>
                        <a:gd name="T21" fmla="*/ 0 h 1735"/>
                        <a:gd name="T22" fmla="*/ 0 w 471"/>
                        <a:gd name="T23" fmla="*/ 0 h 1735"/>
                        <a:gd name="T24" fmla="*/ 0 w 471"/>
                        <a:gd name="T25" fmla="*/ 0 h 1735"/>
                        <a:gd name="T26" fmla="*/ 0 w 471"/>
                        <a:gd name="T27" fmla="*/ 0 h 1735"/>
                        <a:gd name="T28" fmla="*/ 0 w 471"/>
                        <a:gd name="T29" fmla="*/ 1 h 1735"/>
                        <a:gd name="T30" fmla="*/ 0 w 471"/>
                        <a:gd name="T31" fmla="*/ 1 h 1735"/>
                        <a:gd name="T32" fmla="*/ 0 w 471"/>
                        <a:gd name="T33" fmla="*/ 0 h 1735"/>
                        <a:gd name="T34" fmla="*/ 0 w 471"/>
                        <a:gd name="T35" fmla="*/ 0 h 1735"/>
                        <a:gd name="T36" fmla="*/ 0 w 471"/>
                        <a:gd name="T37" fmla="*/ 0 h 1735"/>
                        <a:gd name="T38" fmla="*/ 0 w 471"/>
                        <a:gd name="T39" fmla="*/ 0 h 1735"/>
                        <a:gd name="T40" fmla="*/ 0 w 471"/>
                        <a:gd name="T41" fmla="*/ 0 h 1735"/>
                        <a:gd name="T42" fmla="*/ 0 w 471"/>
                        <a:gd name="T43" fmla="*/ 0 h 1735"/>
                        <a:gd name="T44" fmla="*/ 0 w 471"/>
                        <a:gd name="T45" fmla="*/ 0 h 1735"/>
                        <a:gd name="T46" fmla="*/ 0 w 471"/>
                        <a:gd name="T47" fmla="*/ 0 h 1735"/>
                        <a:gd name="T48" fmla="*/ 0 w 471"/>
                        <a:gd name="T49" fmla="*/ 0 h 1735"/>
                        <a:gd name="T50" fmla="*/ 0 w 471"/>
                        <a:gd name="T51" fmla="*/ 0 h 1735"/>
                        <a:gd name="T52" fmla="*/ 0 w 471"/>
                        <a:gd name="T53" fmla="*/ 0 h 1735"/>
                        <a:gd name="T54" fmla="*/ 0 w 471"/>
                        <a:gd name="T55" fmla="*/ 0 h 1735"/>
                        <a:gd name="T56" fmla="*/ 0 w 471"/>
                        <a:gd name="T57" fmla="*/ 0 h 1735"/>
                        <a:gd name="T58" fmla="*/ 0 w 471"/>
                        <a:gd name="T59" fmla="*/ 0 h 1735"/>
                        <a:gd name="T60" fmla="*/ 0 w 471"/>
                        <a:gd name="T61" fmla="*/ 0 h 1735"/>
                        <a:gd name="T62" fmla="*/ 0 w 471"/>
                        <a:gd name="T63" fmla="*/ 0 h 1735"/>
                        <a:gd name="T64" fmla="*/ 0 w 471"/>
                        <a:gd name="T65" fmla="*/ 0 h 1735"/>
                        <a:gd name="T66" fmla="*/ 0 w 471"/>
                        <a:gd name="T67" fmla="*/ 0 h 1735"/>
                        <a:gd name="T68" fmla="*/ 0 w 471"/>
                        <a:gd name="T69" fmla="*/ 0 h 1735"/>
                        <a:gd name="T70" fmla="*/ 0 w 471"/>
                        <a:gd name="T71" fmla="*/ 0 h 1735"/>
                        <a:gd name="T72" fmla="*/ 0 w 471"/>
                        <a:gd name="T73" fmla="*/ 0 h 1735"/>
                        <a:gd name="T74" fmla="*/ 0 w 471"/>
                        <a:gd name="T75" fmla="*/ 0 h 17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1735">
                          <a:moveTo>
                            <a:pt x="435" y="0"/>
                          </a:moveTo>
                          <a:lnTo>
                            <a:pt x="374" y="11"/>
                          </a:lnTo>
                          <a:lnTo>
                            <a:pt x="301" y="22"/>
                          </a:lnTo>
                          <a:lnTo>
                            <a:pt x="252" y="22"/>
                          </a:lnTo>
                          <a:lnTo>
                            <a:pt x="238" y="26"/>
                          </a:lnTo>
                          <a:lnTo>
                            <a:pt x="188" y="89"/>
                          </a:lnTo>
                          <a:lnTo>
                            <a:pt x="94" y="199"/>
                          </a:lnTo>
                          <a:lnTo>
                            <a:pt x="36" y="258"/>
                          </a:lnTo>
                          <a:lnTo>
                            <a:pt x="0" y="299"/>
                          </a:lnTo>
                          <a:lnTo>
                            <a:pt x="51" y="333"/>
                          </a:lnTo>
                          <a:lnTo>
                            <a:pt x="76" y="370"/>
                          </a:lnTo>
                          <a:lnTo>
                            <a:pt x="97" y="408"/>
                          </a:lnTo>
                          <a:lnTo>
                            <a:pt x="111" y="461"/>
                          </a:lnTo>
                          <a:lnTo>
                            <a:pt x="195" y="393"/>
                          </a:lnTo>
                          <a:lnTo>
                            <a:pt x="206" y="412"/>
                          </a:lnTo>
                          <a:lnTo>
                            <a:pt x="213" y="454"/>
                          </a:lnTo>
                          <a:lnTo>
                            <a:pt x="231" y="532"/>
                          </a:lnTo>
                          <a:lnTo>
                            <a:pt x="249" y="572"/>
                          </a:lnTo>
                          <a:lnTo>
                            <a:pt x="263" y="606"/>
                          </a:lnTo>
                          <a:lnTo>
                            <a:pt x="287" y="638"/>
                          </a:lnTo>
                          <a:lnTo>
                            <a:pt x="298" y="697"/>
                          </a:lnTo>
                          <a:lnTo>
                            <a:pt x="301" y="749"/>
                          </a:lnTo>
                          <a:lnTo>
                            <a:pt x="294" y="801"/>
                          </a:lnTo>
                          <a:lnTo>
                            <a:pt x="294" y="912"/>
                          </a:lnTo>
                          <a:lnTo>
                            <a:pt x="284" y="1072"/>
                          </a:lnTo>
                          <a:lnTo>
                            <a:pt x="238" y="1209"/>
                          </a:lnTo>
                          <a:lnTo>
                            <a:pt x="220" y="1318"/>
                          </a:lnTo>
                          <a:lnTo>
                            <a:pt x="209" y="1470"/>
                          </a:lnTo>
                          <a:lnTo>
                            <a:pt x="202" y="1725"/>
                          </a:lnTo>
                          <a:lnTo>
                            <a:pt x="294" y="1735"/>
                          </a:lnTo>
                          <a:lnTo>
                            <a:pt x="301" y="1653"/>
                          </a:lnTo>
                          <a:lnTo>
                            <a:pt x="309" y="1610"/>
                          </a:lnTo>
                          <a:lnTo>
                            <a:pt x="327" y="1576"/>
                          </a:lnTo>
                          <a:lnTo>
                            <a:pt x="344" y="1558"/>
                          </a:lnTo>
                          <a:lnTo>
                            <a:pt x="371" y="1553"/>
                          </a:lnTo>
                          <a:lnTo>
                            <a:pt x="385" y="1545"/>
                          </a:lnTo>
                          <a:lnTo>
                            <a:pt x="396" y="1519"/>
                          </a:lnTo>
                          <a:lnTo>
                            <a:pt x="403" y="1491"/>
                          </a:lnTo>
                          <a:lnTo>
                            <a:pt x="399" y="1458"/>
                          </a:lnTo>
                          <a:lnTo>
                            <a:pt x="399" y="1428"/>
                          </a:lnTo>
                          <a:lnTo>
                            <a:pt x="396" y="1395"/>
                          </a:lnTo>
                          <a:lnTo>
                            <a:pt x="399" y="1361"/>
                          </a:lnTo>
                          <a:lnTo>
                            <a:pt x="396" y="1332"/>
                          </a:lnTo>
                          <a:lnTo>
                            <a:pt x="396" y="1297"/>
                          </a:lnTo>
                          <a:lnTo>
                            <a:pt x="403" y="1260"/>
                          </a:lnTo>
                          <a:lnTo>
                            <a:pt x="407" y="1208"/>
                          </a:lnTo>
                          <a:lnTo>
                            <a:pt x="414" y="1115"/>
                          </a:lnTo>
                          <a:lnTo>
                            <a:pt x="421" y="1089"/>
                          </a:lnTo>
                          <a:lnTo>
                            <a:pt x="439" y="1063"/>
                          </a:lnTo>
                          <a:lnTo>
                            <a:pt x="435" y="1019"/>
                          </a:lnTo>
                          <a:lnTo>
                            <a:pt x="435" y="978"/>
                          </a:lnTo>
                          <a:lnTo>
                            <a:pt x="439" y="933"/>
                          </a:lnTo>
                          <a:lnTo>
                            <a:pt x="439" y="900"/>
                          </a:lnTo>
                          <a:lnTo>
                            <a:pt x="432" y="870"/>
                          </a:lnTo>
                          <a:lnTo>
                            <a:pt x="417" y="826"/>
                          </a:lnTo>
                          <a:lnTo>
                            <a:pt x="410" y="789"/>
                          </a:lnTo>
                          <a:lnTo>
                            <a:pt x="414" y="763"/>
                          </a:lnTo>
                          <a:lnTo>
                            <a:pt x="457" y="778"/>
                          </a:lnTo>
                          <a:lnTo>
                            <a:pt x="471" y="770"/>
                          </a:lnTo>
                          <a:lnTo>
                            <a:pt x="471" y="760"/>
                          </a:lnTo>
                          <a:lnTo>
                            <a:pt x="468" y="742"/>
                          </a:lnTo>
                          <a:lnTo>
                            <a:pt x="435" y="598"/>
                          </a:lnTo>
                          <a:lnTo>
                            <a:pt x="468" y="623"/>
                          </a:lnTo>
                          <a:lnTo>
                            <a:pt x="460" y="561"/>
                          </a:lnTo>
                          <a:lnTo>
                            <a:pt x="450" y="506"/>
                          </a:lnTo>
                          <a:lnTo>
                            <a:pt x="446" y="454"/>
                          </a:lnTo>
                          <a:lnTo>
                            <a:pt x="439" y="397"/>
                          </a:lnTo>
                          <a:lnTo>
                            <a:pt x="442" y="325"/>
                          </a:lnTo>
                          <a:lnTo>
                            <a:pt x="439" y="246"/>
                          </a:lnTo>
                          <a:lnTo>
                            <a:pt x="442" y="198"/>
                          </a:lnTo>
                          <a:lnTo>
                            <a:pt x="463" y="169"/>
                          </a:lnTo>
                          <a:lnTo>
                            <a:pt x="447" y="155"/>
                          </a:lnTo>
                          <a:lnTo>
                            <a:pt x="433" y="137"/>
                          </a:lnTo>
                          <a:lnTo>
                            <a:pt x="422" y="118"/>
                          </a:lnTo>
                          <a:lnTo>
                            <a:pt x="416" y="96"/>
                          </a:lnTo>
                          <a:lnTo>
                            <a:pt x="414" y="71"/>
                          </a:lnTo>
                          <a:lnTo>
                            <a:pt x="435" y="0"/>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37" name="Freeform 950"/>
                    <p:cNvSpPr>
                      <a:spLocks/>
                    </p:cNvSpPr>
                    <p:nvPr/>
                  </p:nvSpPr>
                  <p:spPr bwMode="auto">
                    <a:xfrm>
                      <a:off x="5247" y="2402"/>
                      <a:ext cx="87" cy="342"/>
                    </a:xfrm>
                    <a:custGeom>
                      <a:avLst/>
                      <a:gdLst>
                        <a:gd name="T0" fmla="*/ 0 w 522"/>
                        <a:gd name="T1" fmla="*/ 0 h 1712"/>
                        <a:gd name="T2" fmla="*/ 0 w 522"/>
                        <a:gd name="T3" fmla="*/ 0 h 1712"/>
                        <a:gd name="T4" fmla="*/ 0 w 522"/>
                        <a:gd name="T5" fmla="*/ 0 h 1712"/>
                        <a:gd name="T6" fmla="*/ 0 w 522"/>
                        <a:gd name="T7" fmla="*/ 0 h 1712"/>
                        <a:gd name="T8" fmla="*/ 0 w 522"/>
                        <a:gd name="T9" fmla="*/ 0 h 1712"/>
                        <a:gd name="T10" fmla="*/ 0 w 522"/>
                        <a:gd name="T11" fmla="*/ 0 h 1712"/>
                        <a:gd name="T12" fmla="*/ 0 w 522"/>
                        <a:gd name="T13" fmla="*/ 1 h 1712"/>
                        <a:gd name="T14" fmla="*/ 0 w 522"/>
                        <a:gd name="T15" fmla="*/ 1 h 1712"/>
                        <a:gd name="T16" fmla="*/ 0 w 522"/>
                        <a:gd name="T17" fmla="*/ 1 h 1712"/>
                        <a:gd name="T18" fmla="*/ 0 w 522"/>
                        <a:gd name="T19" fmla="*/ 1 h 1712"/>
                        <a:gd name="T20" fmla="*/ 0 w 522"/>
                        <a:gd name="T21" fmla="*/ 1 h 1712"/>
                        <a:gd name="T22" fmla="*/ 0 w 522"/>
                        <a:gd name="T23" fmla="*/ 0 h 1712"/>
                        <a:gd name="T24" fmla="*/ 0 w 522"/>
                        <a:gd name="T25" fmla="*/ 0 h 1712"/>
                        <a:gd name="T26" fmla="*/ 0 w 522"/>
                        <a:gd name="T27" fmla="*/ 0 h 1712"/>
                        <a:gd name="T28" fmla="*/ 0 w 522"/>
                        <a:gd name="T29" fmla="*/ 0 h 1712"/>
                        <a:gd name="T30" fmla="*/ 0 w 522"/>
                        <a:gd name="T31" fmla="*/ 0 h 1712"/>
                        <a:gd name="T32" fmla="*/ 0 w 522"/>
                        <a:gd name="T33" fmla="*/ 0 h 1712"/>
                        <a:gd name="T34" fmla="*/ 0 w 522"/>
                        <a:gd name="T35" fmla="*/ 0 h 1712"/>
                        <a:gd name="T36" fmla="*/ 0 w 522"/>
                        <a:gd name="T37" fmla="*/ 0 h 1712"/>
                        <a:gd name="T38" fmla="*/ 0 w 522"/>
                        <a:gd name="T39" fmla="*/ 0 h 1712"/>
                        <a:gd name="T40" fmla="*/ 0 w 522"/>
                        <a:gd name="T41" fmla="*/ 0 h 1712"/>
                        <a:gd name="T42" fmla="*/ 0 w 522"/>
                        <a:gd name="T43" fmla="*/ 0 h 1712"/>
                        <a:gd name="T44" fmla="*/ 0 w 522"/>
                        <a:gd name="T45" fmla="*/ 0 h 1712"/>
                        <a:gd name="T46" fmla="*/ 0 w 522"/>
                        <a:gd name="T47" fmla="*/ 0 h 1712"/>
                        <a:gd name="T48" fmla="*/ 0 w 522"/>
                        <a:gd name="T49" fmla="*/ 0 h 1712"/>
                        <a:gd name="T50" fmla="*/ 0 w 522"/>
                        <a:gd name="T51" fmla="*/ 0 h 1712"/>
                        <a:gd name="T52" fmla="*/ 0 w 522"/>
                        <a:gd name="T53" fmla="*/ 0 h 1712"/>
                        <a:gd name="T54" fmla="*/ 0 w 522"/>
                        <a:gd name="T55" fmla="*/ 0 h 1712"/>
                        <a:gd name="T56" fmla="*/ 0 w 522"/>
                        <a:gd name="T57" fmla="*/ 0 h 1712"/>
                        <a:gd name="T58" fmla="*/ 0 w 522"/>
                        <a:gd name="T59" fmla="*/ 0 h 1712"/>
                        <a:gd name="T60" fmla="*/ 0 w 522"/>
                        <a:gd name="T61" fmla="*/ 0 h 1712"/>
                        <a:gd name="T62" fmla="*/ 0 w 522"/>
                        <a:gd name="T63" fmla="*/ 0 h 17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2" h="1712">
                          <a:moveTo>
                            <a:pt x="16" y="671"/>
                          </a:moveTo>
                          <a:lnTo>
                            <a:pt x="23" y="737"/>
                          </a:lnTo>
                          <a:lnTo>
                            <a:pt x="25" y="797"/>
                          </a:lnTo>
                          <a:lnTo>
                            <a:pt x="34" y="935"/>
                          </a:lnTo>
                          <a:lnTo>
                            <a:pt x="41" y="1061"/>
                          </a:lnTo>
                          <a:lnTo>
                            <a:pt x="51" y="1193"/>
                          </a:lnTo>
                          <a:lnTo>
                            <a:pt x="54" y="1228"/>
                          </a:lnTo>
                          <a:lnTo>
                            <a:pt x="61" y="1257"/>
                          </a:lnTo>
                          <a:lnTo>
                            <a:pt x="77" y="1298"/>
                          </a:lnTo>
                          <a:lnTo>
                            <a:pt x="100" y="1492"/>
                          </a:lnTo>
                          <a:lnTo>
                            <a:pt x="100" y="1533"/>
                          </a:lnTo>
                          <a:lnTo>
                            <a:pt x="99" y="1550"/>
                          </a:lnTo>
                          <a:lnTo>
                            <a:pt x="102" y="1571"/>
                          </a:lnTo>
                          <a:lnTo>
                            <a:pt x="115" y="1593"/>
                          </a:lnTo>
                          <a:lnTo>
                            <a:pt x="129" y="1616"/>
                          </a:lnTo>
                          <a:lnTo>
                            <a:pt x="159" y="1632"/>
                          </a:lnTo>
                          <a:lnTo>
                            <a:pt x="197" y="1642"/>
                          </a:lnTo>
                          <a:lnTo>
                            <a:pt x="270" y="1650"/>
                          </a:lnTo>
                          <a:lnTo>
                            <a:pt x="319" y="1655"/>
                          </a:lnTo>
                          <a:lnTo>
                            <a:pt x="344" y="1658"/>
                          </a:lnTo>
                          <a:lnTo>
                            <a:pt x="405" y="1712"/>
                          </a:lnTo>
                          <a:lnTo>
                            <a:pt x="436" y="1706"/>
                          </a:lnTo>
                          <a:lnTo>
                            <a:pt x="425" y="1569"/>
                          </a:lnTo>
                          <a:lnTo>
                            <a:pt x="400" y="1451"/>
                          </a:lnTo>
                          <a:lnTo>
                            <a:pt x="356" y="1239"/>
                          </a:lnTo>
                          <a:lnTo>
                            <a:pt x="293" y="1035"/>
                          </a:lnTo>
                          <a:lnTo>
                            <a:pt x="275" y="946"/>
                          </a:lnTo>
                          <a:lnTo>
                            <a:pt x="264" y="868"/>
                          </a:lnTo>
                          <a:lnTo>
                            <a:pt x="271" y="768"/>
                          </a:lnTo>
                          <a:lnTo>
                            <a:pt x="296" y="653"/>
                          </a:lnTo>
                          <a:lnTo>
                            <a:pt x="310" y="616"/>
                          </a:lnTo>
                          <a:lnTo>
                            <a:pt x="324" y="569"/>
                          </a:lnTo>
                          <a:lnTo>
                            <a:pt x="342" y="604"/>
                          </a:lnTo>
                          <a:lnTo>
                            <a:pt x="349" y="656"/>
                          </a:lnTo>
                          <a:lnTo>
                            <a:pt x="404" y="638"/>
                          </a:lnTo>
                          <a:lnTo>
                            <a:pt x="458" y="627"/>
                          </a:lnTo>
                          <a:lnTo>
                            <a:pt x="522" y="619"/>
                          </a:lnTo>
                          <a:lnTo>
                            <a:pt x="504" y="498"/>
                          </a:lnTo>
                          <a:lnTo>
                            <a:pt x="494" y="393"/>
                          </a:lnTo>
                          <a:lnTo>
                            <a:pt x="458" y="243"/>
                          </a:lnTo>
                          <a:lnTo>
                            <a:pt x="451" y="177"/>
                          </a:lnTo>
                          <a:lnTo>
                            <a:pt x="356" y="122"/>
                          </a:lnTo>
                          <a:lnTo>
                            <a:pt x="264" y="67"/>
                          </a:lnTo>
                          <a:lnTo>
                            <a:pt x="157" y="0"/>
                          </a:lnTo>
                          <a:lnTo>
                            <a:pt x="160" y="56"/>
                          </a:lnTo>
                          <a:lnTo>
                            <a:pt x="160" y="79"/>
                          </a:lnTo>
                          <a:lnTo>
                            <a:pt x="153" y="111"/>
                          </a:lnTo>
                          <a:lnTo>
                            <a:pt x="146" y="132"/>
                          </a:lnTo>
                          <a:lnTo>
                            <a:pt x="135" y="154"/>
                          </a:lnTo>
                          <a:lnTo>
                            <a:pt x="122" y="190"/>
                          </a:lnTo>
                          <a:lnTo>
                            <a:pt x="99" y="243"/>
                          </a:lnTo>
                          <a:lnTo>
                            <a:pt x="83" y="284"/>
                          </a:lnTo>
                          <a:lnTo>
                            <a:pt x="68" y="288"/>
                          </a:lnTo>
                          <a:lnTo>
                            <a:pt x="50" y="293"/>
                          </a:lnTo>
                          <a:lnTo>
                            <a:pt x="36" y="308"/>
                          </a:lnTo>
                          <a:lnTo>
                            <a:pt x="36" y="325"/>
                          </a:lnTo>
                          <a:lnTo>
                            <a:pt x="34" y="378"/>
                          </a:lnTo>
                          <a:lnTo>
                            <a:pt x="29" y="425"/>
                          </a:lnTo>
                          <a:lnTo>
                            <a:pt x="16" y="467"/>
                          </a:lnTo>
                          <a:lnTo>
                            <a:pt x="8" y="489"/>
                          </a:lnTo>
                          <a:lnTo>
                            <a:pt x="1" y="517"/>
                          </a:lnTo>
                          <a:lnTo>
                            <a:pt x="0" y="538"/>
                          </a:lnTo>
                          <a:lnTo>
                            <a:pt x="5" y="570"/>
                          </a:lnTo>
                          <a:lnTo>
                            <a:pt x="8" y="617"/>
                          </a:lnTo>
                          <a:lnTo>
                            <a:pt x="16" y="671"/>
                          </a:lnTo>
                          <a:close/>
                        </a:path>
                      </a:pathLst>
                    </a:custGeom>
                    <a:solidFill>
                      <a:srgbClr val="BFF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72" name="Group 951"/>
                  <p:cNvGrpSpPr>
                    <a:grpSpLocks/>
                  </p:cNvGrpSpPr>
                  <p:nvPr/>
                </p:nvGrpSpPr>
                <p:grpSpPr bwMode="auto">
                  <a:xfrm>
                    <a:off x="5185" y="1963"/>
                    <a:ext cx="72" cy="156"/>
                    <a:chOff x="5204" y="2258"/>
                    <a:chExt cx="90" cy="191"/>
                  </a:xfrm>
                </p:grpSpPr>
                <p:grpSp>
                  <p:nvGrpSpPr>
                    <p:cNvPr id="90492" name="Group 952"/>
                    <p:cNvGrpSpPr>
                      <a:grpSpLocks/>
                    </p:cNvGrpSpPr>
                    <p:nvPr/>
                  </p:nvGrpSpPr>
                  <p:grpSpPr bwMode="auto">
                    <a:xfrm>
                      <a:off x="5225" y="2354"/>
                      <a:ext cx="47" cy="95"/>
                      <a:chOff x="5225" y="2354"/>
                      <a:chExt cx="47" cy="95"/>
                    </a:xfrm>
                  </p:grpSpPr>
                  <p:sp>
                    <p:nvSpPr>
                      <p:cNvPr id="90533" name="Freeform 953"/>
                      <p:cNvSpPr>
                        <a:spLocks/>
                      </p:cNvSpPr>
                      <p:nvPr/>
                    </p:nvSpPr>
                    <p:spPr bwMode="auto">
                      <a:xfrm>
                        <a:off x="5225" y="2354"/>
                        <a:ext cx="47" cy="95"/>
                      </a:xfrm>
                      <a:custGeom>
                        <a:avLst/>
                        <a:gdLst>
                          <a:gd name="T0" fmla="*/ 0 w 278"/>
                          <a:gd name="T1" fmla="*/ 0 h 477"/>
                          <a:gd name="T2" fmla="*/ 0 w 278"/>
                          <a:gd name="T3" fmla="*/ 0 h 477"/>
                          <a:gd name="T4" fmla="*/ 0 w 278"/>
                          <a:gd name="T5" fmla="*/ 0 h 477"/>
                          <a:gd name="T6" fmla="*/ 0 w 278"/>
                          <a:gd name="T7" fmla="*/ 0 h 477"/>
                          <a:gd name="T8" fmla="*/ 0 w 278"/>
                          <a:gd name="T9" fmla="*/ 0 h 477"/>
                          <a:gd name="T10" fmla="*/ 0 w 278"/>
                          <a:gd name="T11" fmla="*/ 0 h 477"/>
                          <a:gd name="T12" fmla="*/ 0 w 278"/>
                          <a:gd name="T13" fmla="*/ 0 h 477"/>
                          <a:gd name="T14" fmla="*/ 0 w 278"/>
                          <a:gd name="T15" fmla="*/ 0 h 477"/>
                          <a:gd name="T16" fmla="*/ 0 w 278"/>
                          <a:gd name="T17" fmla="*/ 0 h 477"/>
                          <a:gd name="T18" fmla="*/ 0 w 278"/>
                          <a:gd name="T19" fmla="*/ 0 h 477"/>
                          <a:gd name="T20" fmla="*/ 0 w 278"/>
                          <a:gd name="T21" fmla="*/ 0 h 477"/>
                          <a:gd name="T22" fmla="*/ 0 w 278"/>
                          <a:gd name="T23" fmla="*/ 0 h 477"/>
                          <a:gd name="T24" fmla="*/ 0 w 278"/>
                          <a:gd name="T25" fmla="*/ 0 h 477"/>
                          <a:gd name="T26" fmla="*/ 0 w 278"/>
                          <a:gd name="T27" fmla="*/ 0 h 477"/>
                          <a:gd name="T28" fmla="*/ 0 w 278"/>
                          <a:gd name="T29" fmla="*/ 0 h 477"/>
                          <a:gd name="T30" fmla="*/ 0 w 278"/>
                          <a:gd name="T31" fmla="*/ 0 h 477"/>
                          <a:gd name="T32" fmla="*/ 0 w 278"/>
                          <a:gd name="T33" fmla="*/ 0 h 477"/>
                          <a:gd name="T34" fmla="*/ 0 w 278"/>
                          <a:gd name="T35" fmla="*/ 0 h 477"/>
                          <a:gd name="T36" fmla="*/ 0 w 278"/>
                          <a:gd name="T37" fmla="*/ 0 h 477"/>
                          <a:gd name="T38" fmla="*/ 0 w 278"/>
                          <a:gd name="T39" fmla="*/ 0 h 477"/>
                          <a:gd name="T40" fmla="*/ 0 w 278"/>
                          <a:gd name="T41" fmla="*/ 0 h 477"/>
                          <a:gd name="T42" fmla="*/ 0 w 278"/>
                          <a:gd name="T43" fmla="*/ 0 h 477"/>
                          <a:gd name="T44" fmla="*/ 0 w 278"/>
                          <a:gd name="T45" fmla="*/ 0 h 477"/>
                          <a:gd name="T46" fmla="*/ 0 w 278"/>
                          <a:gd name="T47" fmla="*/ 0 h 477"/>
                          <a:gd name="T48" fmla="*/ 0 w 278"/>
                          <a:gd name="T49" fmla="*/ 0 h 477"/>
                          <a:gd name="T50" fmla="*/ 0 w 278"/>
                          <a:gd name="T51" fmla="*/ 0 h 477"/>
                          <a:gd name="T52" fmla="*/ 0 w 278"/>
                          <a:gd name="T53" fmla="*/ 0 h 477"/>
                          <a:gd name="T54" fmla="*/ 0 w 278"/>
                          <a:gd name="T55" fmla="*/ 0 h 477"/>
                          <a:gd name="T56" fmla="*/ 0 w 278"/>
                          <a:gd name="T57" fmla="*/ 0 h 4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8" h="477">
                            <a:moveTo>
                              <a:pt x="240" y="0"/>
                            </a:moveTo>
                            <a:lnTo>
                              <a:pt x="253" y="135"/>
                            </a:lnTo>
                            <a:lnTo>
                              <a:pt x="261" y="206"/>
                            </a:lnTo>
                            <a:lnTo>
                              <a:pt x="268" y="231"/>
                            </a:lnTo>
                            <a:lnTo>
                              <a:pt x="278" y="292"/>
                            </a:lnTo>
                            <a:lnTo>
                              <a:pt x="272" y="339"/>
                            </a:lnTo>
                            <a:lnTo>
                              <a:pt x="261" y="387"/>
                            </a:lnTo>
                            <a:lnTo>
                              <a:pt x="243" y="431"/>
                            </a:lnTo>
                            <a:lnTo>
                              <a:pt x="224" y="455"/>
                            </a:lnTo>
                            <a:lnTo>
                              <a:pt x="191" y="470"/>
                            </a:lnTo>
                            <a:lnTo>
                              <a:pt x="148" y="477"/>
                            </a:lnTo>
                            <a:lnTo>
                              <a:pt x="102" y="470"/>
                            </a:lnTo>
                            <a:lnTo>
                              <a:pt x="65" y="451"/>
                            </a:lnTo>
                            <a:lnTo>
                              <a:pt x="43" y="431"/>
                            </a:lnTo>
                            <a:lnTo>
                              <a:pt x="22" y="402"/>
                            </a:lnTo>
                            <a:lnTo>
                              <a:pt x="3" y="360"/>
                            </a:lnTo>
                            <a:lnTo>
                              <a:pt x="0" y="332"/>
                            </a:lnTo>
                            <a:lnTo>
                              <a:pt x="3" y="305"/>
                            </a:lnTo>
                            <a:lnTo>
                              <a:pt x="12" y="283"/>
                            </a:lnTo>
                            <a:lnTo>
                              <a:pt x="25" y="262"/>
                            </a:lnTo>
                            <a:lnTo>
                              <a:pt x="51" y="240"/>
                            </a:lnTo>
                            <a:lnTo>
                              <a:pt x="53" y="195"/>
                            </a:lnTo>
                            <a:lnTo>
                              <a:pt x="51" y="121"/>
                            </a:lnTo>
                            <a:lnTo>
                              <a:pt x="92" y="121"/>
                            </a:lnTo>
                            <a:lnTo>
                              <a:pt x="120" y="112"/>
                            </a:lnTo>
                            <a:lnTo>
                              <a:pt x="148" y="97"/>
                            </a:lnTo>
                            <a:lnTo>
                              <a:pt x="167" y="72"/>
                            </a:lnTo>
                            <a:lnTo>
                              <a:pt x="192" y="38"/>
                            </a:lnTo>
                            <a:lnTo>
                              <a:pt x="240" y="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34" name="Freeform 954"/>
                      <p:cNvSpPr>
                        <a:spLocks/>
                      </p:cNvSpPr>
                      <p:nvPr/>
                    </p:nvSpPr>
                    <p:spPr bwMode="auto">
                      <a:xfrm>
                        <a:off x="5225" y="2354"/>
                        <a:ext cx="46" cy="87"/>
                      </a:xfrm>
                      <a:custGeom>
                        <a:avLst/>
                        <a:gdLst>
                          <a:gd name="T0" fmla="*/ 0 w 279"/>
                          <a:gd name="T1" fmla="*/ 0 h 434"/>
                          <a:gd name="T2" fmla="*/ 0 w 279"/>
                          <a:gd name="T3" fmla="*/ 0 h 434"/>
                          <a:gd name="T4" fmla="*/ 0 w 279"/>
                          <a:gd name="T5" fmla="*/ 0 h 434"/>
                          <a:gd name="T6" fmla="*/ 0 w 279"/>
                          <a:gd name="T7" fmla="*/ 0 h 434"/>
                          <a:gd name="T8" fmla="*/ 0 w 279"/>
                          <a:gd name="T9" fmla="*/ 0 h 434"/>
                          <a:gd name="T10" fmla="*/ 0 w 279"/>
                          <a:gd name="T11" fmla="*/ 0 h 434"/>
                          <a:gd name="T12" fmla="*/ 0 w 279"/>
                          <a:gd name="T13" fmla="*/ 0 h 434"/>
                          <a:gd name="T14" fmla="*/ 0 w 279"/>
                          <a:gd name="T15" fmla="*/ 0 h 434"/>
                          <a:gd name="T16" fmla="*/ 0 w 279"/>
                          <a:gd name="T17" fmla="*/ 0 h 434"/>
                          <a:gd name="T18" fmla="*/ 0 w 279"/>
                          <a:gd name="T19" fmla="*/ 0 h 434"/>
                          <a:gd name="T20" fmla="*/ 0 w 279"/>
                          <a:gd name="T21" fmla="*/ 0 h 434"/>
                          <a:gd name="T22" fmla="*/ 0 w 279"/>
                          <a:gd name="T23" fmla="*/ 0 h 434"/>
                          <a:gd name="T24" fmla="*/ 0 w 279"/>
                          <a:gd name="T25" fmla="*/ 0 h 434"/>
                          <a:gd name="T26" fmla="*/ 0 w 279"/>
                          <a:gd name="T27" fmla="*/ 0 h 434"/>
                          <a:gd name="T28" fmla="*/ 0 w 279"/>
                          <a:gd name="T29" fmla="*/ 0 h 434"/>
                          <a:gd name="T30" fmla="*/ 0 w 279"/>
                          <a:gd name="T31" fmla="*/ 0 h 434"/>
                          <a:gd name="T32" fmla="*/ 0 w 279"/>
                          <a:gd name="T33" fmla="*/ 0 h 434"/>
                          <a:gd name="T34" fmla="*/ 0 w 279"/>
                          <a:gd name="T35" fmla="*/ 0 h 434"/>
                          <a:gd name="T36" fmla="*/ 0 w 279"/>
                          <a:gd name="T37" fmla="*/ 0 h 434"/>
                          <a:gd name="T38" fmla="*/ 0 w 279"/>
                          <a:gd name="T39" fmla="*/ 0 h 434"/>
                          <a:gd name="T40" fmla="*/ 0 w 279"/>
                          <a:gd name="T41" fmla="*/ 0 h 434"/>
                          <a:gd name="T42" fmla="*/ 0 w 279"/>
                          <a:gd name="T43" fmla="*/ 0 h 434"/>
                          <a:gd name="T44" fmla="*/ 0 w 279"/>
                          <a:gd name="T45" fmla="*/ 0 h 434"/>
                          <a:gd name="T46" fmla="*/ 0 w 279"/>
                          <a:gd name="T47" fmla="*/ 0 h 434"/>
                          <a:gd name="T48" fmla="*/ 0 w 279"/>
                          <a:gd name="T49" fmla="*/ 0 h 434"/>
                          <a:gd name="T50" fmla="*/ 0 w 279"/>
                          <a:gd name="T51" fmla="*/ 0 h 434"/>
                          <a:gd name="T52" fmla="*/ 0 w 279"/>
                          <a:gd name="T53" fmla="*/ 0 h 434"/>
                          <a:gd name="T54" fmla="*/ 0 w 279"/>
                          <a:gd name="T55" fmla="*/ 0 h 434"/>
                          <a:gd name="T56" fmla="*/ 0 w 279"/>
                          <a:gd name="T57" fmla="*/ 0 h 434"/>
                          <a:gd name="T58" fmla="*/ 0 w 279"/>
                          <a:gd name="T59" fmla="*/ 0 h 434"/>
                          <a:gd name="T60" fmla="*/ 0 w 279"/>
                          <a:gd name="T61" fmla="*/ 0 h 434"/>
                          <a:gd name="T62" fmla="*/ 0 w 279"/>
                          <a:gd name="T63" fmla="*/ 0 h 434"/>
                          <a:gd name="T64" fmla="*/ 0 w 279"/>
                          <a:gd name="T65" fmla="*/ 0 h 434"/>
                          <a:gd name="T66" fmla="*/ 0 w 279"/>
                          <a:gd name="T67" fmla="*/ 0 h 434"/>
                          <a:gd name="T68" fmla="*/ 0 w 279"/>
                          <a:gd name="T69" fmla="*/ 0 h 434"/>
                          <a:gd name="T70" fmla="*/ 0 w 279"/>
                          <a:gd name="T71" fmla="*/ 0 h 434"/>
                          <a:gd name="T72" fmla="*/ 0 w 279"/>
                          <a:gd name="T73" fmla="*/ 0 h 434"/>
                          <a:gd name="T74" fmla="*/ 0 w 279"/>
                          <a:gd name="T75" fmla="*/ 0 h 434"/>
                          <a:gd name="T76" fmla="*/ 0 w 279"/>
                          <a:gd name="T77" fmla="*/ 0 h 434"/>
                          <a:gd name="T78" fmla="*/ 0 w 279"/>
                          <a:gd name="T79" fmla="*/ 0 h 434"/>
                          <a:gd name="T80" fmla="*/ 0 w 279"/>
                          <a:gd name="T81" fmla="*/ 0 h 434"/>
                          <a:gd name="T82" fmla="*/ 0 w 279"/>
                          <a:gd name="T83" fmla="*/ 0 h 434"/>
                          <a:gd name="T84" fmla="*/ 0 w 279"/>
                          <a:gd name="T85" fmla="*/ 0 h 434"/>
                          <a:gd name="T86" fmla="*/ 0 w 279"/>
                          <a:gd name="T87" fmla="*/ 0 h 434"/>
                          <a:gd name="T88" fmla="*/ 0 w 279"/>
                          <a:gd name="T89" fmla="*/ 0 h 434"/>
                          <a:gd name="T90" fmla="*/ 0 w 279"/>
                          <a:gd name="T91" fmla="*/ 0 h 434"/>
                          <a:gd name="T92" fmla="*/ 0 w 279"/>
                          <a:gd name="T93" fmla="*/ 0 h 434"/>
                          <a:gd name="T94" fmla="*/ 0 w 279"/>
                          <a:gd name="T95" fmla="*/ 0 h 434"/>
                          <a:gd name="T96" fmla="*/ 0 w 279"/>
                          <a:gd name="T97" fmla="*/ 0 h 434"/>
                          <a:gd name="T98" fmla="*/ 0 w 279"/>
                          <a:gd name="T99" fmla="*/ 0 h 434"/>
                          <a:gd name="T100" fmla="*/ 0 w 279"/>
                          <a:gd name="T101" fmla="*/ 0 h 434"/>
                          <a:gd name="T102" fmla="*/ 0 w 279"/>
                          <a:gd name="T103" fmla="*/ 0 h 434"/>
                          <a:gd name="T104" fmla="*/ 0 w 279"/>
                          <a:gd name="T105" fmla="*/ 0 h 434"/>
                          <a:gd name="T106" fmla="*/ 0 w 279"/>
                          <a:gd name="T107" fmla="*/ 0 h 4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9" h="434">
                            <a:moveTo>
                              <a:pt x="240" y="0"/>
                            </a:moveTo>
                            <a:lnTo>
                              <a:pt x="254" y="135"/>
                            </a:lnTo>
                            <a:lnTo>
                              <a:pt x="262" y="206"/>
                            </a:lnTo>
                            <a:lnTo>
                              <a:pt x="269" y="231"/>
                            </a:lnTo>
                            <a:lnTo>
                              <a:pt x="279" y="292"/>
                            </a:lnTo>
                            <a:lnTo>
                              <a:pt x="273" y="340"/>
                            </a:lnTo>
                            <a:lnTo>
                              <a:pt x="262" y="387"/>
                            </a:lnTo>
                            <a:lnTo>
                              <a:pt x="245" y="431"/>
                            </a:lnTo>
                            <a:lnTo>
                              <a:pt x="234" y="407"/>
                            </a:lnTo>
                            <a:lnTo>
                              <a:pt x="214" y="398"/>
                            </a:lnTo>
                            <a:lnTo>
                              <a:pt x="199" y="403"/>
                            </a:lnTo>
                            <a:lnTo>
                              <a:pt x="185" y="415"/>
                            </a:lnTo>
                            <a:lnTo>
                              <a:pt x="163" y="434"/>
                            </a:lnTo>
                            <a:lnTo>
                              <a:pt x="133" y="434"/>
                            </a:lnTo>
                            <a:lnTo>
                              <a:pt x="146" y="410"/>
                            </a:lnTo>
                            <a:lnTo>
                              <a:pt x="173" y="374"/>
                            </a:lnTo>
                            <a:lnTo>
                              <a:pt x="201" y="351"/>
                            </a:lnTo>
                            <a:lnTo>
                              <a:pt x="217" y="334"/>
                            </a:lnTo>
                            <a:lnTo>
                              <a:pt x="224" y="309"/>
                            </a:lnTo>
                            <a:lnTo>
                              <a:pt x="227" y="285"/>
                            </a:lnTo>
                            <a:lnTo>
                              <a:pt x="228" y="258"/>
                            </a:lnTo>
                            <a:lnTo>
                              <a:pt x="225" y="230"/>
                            </a:lnTo>
                            <a:lnTo>
                              <a:pt x="227" y="189"/>
                            </a:lnTo>
                            <a:lnTo>
                              <a:pt x="213" y="193"/>
                            </a:lnTo>
                            <a:lnTo>
                              <a:pt x="177" y="194"/>
                            </a:lnTo>
                            <a:lnTo>
                              <a:pt x="147" y="191"/>
                            </a:lnTo>
                            <a:lnTo>
                              <a:pt x="116" y="186"/>
                            </a:lnTo>
                            <a:lnTo>
                              <a:pt x="93" y="178"/>
                            </a:lnTo>
                            <a:lnTo>
                              <a:pt x="76" y="169"/>
                            </a:lnTo>
                            <a:lnTo>
                              <a:pt x="76" y="196"/>
                            </a:lnTo>
                            <a:lnTo>
                              <a:pt x="76" y="231"/>
                            </a:lnTo>
                            <a:lnTo>
                              <a:pt x="68" y="262"/>
                            </a:lnTo>
                            <a:lnTo>
                              <a:pt x="67" y="292"/>
                            </a:lnTo>
                            <a:lnTo>
                              <a:pt x="78" y="322"/>
                            </a:lnTo>
                            <a:lnTo>
                              <a:pt x="90" y="348"/>
                            </a:lnTo>
                            <a:lnTo>
                              <a:pt x="107" y="378"/>
                            </a:lnTo>
                            <a:lnTo>
                              <a:pt x="98" y="400"/>
                            </a:lnTo>
                            <a:lnTo>
                              <a:pt x="84" y="387"/>
                            </a:lnTo>
                            <a:lnTo>
                              <a:pt x="59" y="369"/>
                            </a:lnTo>
                            <a:lnTo>
                              <a:pt x="43" y="353"/>
                            </a:lnTo>
                            <a:lnTo>
                              <a:pt x="22" y="342"/>
                            </a:lnTo>
                            <a:lnTo>
                              <a:pt x="0" y="334"/>
                            </a:lnTo>
                            <a:lnTo>
                              <a:pt x="4" y="305"/>
                            </a:lnTo>
                            <a:lnTo>
                              <a:pt x="12" y="283"/>
                            </a:lnTo>
                            <a:lnTo>
                              <a:pt x="25" y="262"/>
                            </a:lnTo>
                            <a:lnTo>
                              <a:pt x="52" y="240"/>
                            </a:lnTo>
                            <a:lnTo>
                              <a:pt x="54" y="195"/>
                            </a:lnTo>
                            <a:lnTo>
                              <a:pt x="52" y="121"/>
                            </a:lnTo>
                            <a:lnTo>
                              <a:pt x="92" y="121"/>
                            </a:lnTo>
                            <a:lnTo>
                              <a:pt x="121" y="114"/>
                            </a:lnTo>
                            <a:lnTo>
                              <a:pt x="148" y="97"/>
                            </a:lnTo>
                            <a:lnTo>
                              <a:pt x="168" y="72"/>
                            </a:lnTo>
                            <a:lnTo>
                              <a:pt x="193" y="38"/>
                            </a:lnTo>
                            <a:lnTo>
                              <a:pt x="24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493" name="Freeform 955"/>
                    <p:cNvSpPr>
                      <a:spLocks/>
                    </p:cNvSpPr>
                    <p:nvPr/>
                  </p:nvSpPr>
                  <p:spPr bwMode="auto">
                    <a:xfrm>
                      <a:off x="5214" y="2266"/>
                      <a:ext cx="63" cy="116"/>
                    </a:xfrm>
                    <a:custGeom>
                      <a:avLst/>
                      <a:gdLst>
                        <a:gd name="T0" fmla="*/ 0 w 376"/>
                        <a:gd name="T1" fmla="*/ 0 h 582"/>
                        <a:gd name="T2" fmla="*/ 0 w 376"/>
                        <a:gd name="T3" fmla="*/ 0 h 582"/>
                        <a:gd name="T4" fmla="*/ 0 w 376"/>
                        <a:gd name="T5" fmla="*/ 0 h 582"/>
                        <a:gd name="T6" fmla="*/ 0 w 376"/>
                        <a:gd name="T7" fmla="*/ 0 h 582"/>
                        <a:gd name="T8" fmla="*/ 0 w 376"/>
                        <a:gd name="T9" fmla="*/ 0 h 582"/>
                        <a:gd name="T10" fmla="*/ 0 w 376"/>
                        <a:gd name="T11" fmla="*/ 0 h 582"/>
                        <a:gd name="T12" fmla="*/ 0 w 376"/>
                        <a:gd name="T13" fmla="*/ 0 h 582"/>
                        <a:gd name="T14" fmla="*/ 0 w 376"/>
                        <a:gd name="T15" fmla="*/ 0 h 582"/>
                        <a:gd name="T16" fmla="*/ 0 w 376"/>
                        <a:gd name="T17" fmla="*/ 0 h 582"/>
                        <a:gd name="T18" fmla="*/ 0 w 376"/>
                        <a:gd name="T19" fmla="*/ 0 h 582"/>
                        <a:gd name="T20" fmla="*/ 0 w 376"/>
                        <a:gd name="T21" fmla="*/ 0 h 582"/>
                        <a:gd name="T22" fmla="*/ 0 w 376"/>
                        <a:gd name="T23" fmla="*/ 0 h 582"/>
                        <a:gd name="T24" fmla="*/ 0 w 376"/>
                        <a:gd name="T25" fmla="*/ 0 h 582"/>
                        <a:gd name="T26" fmla="*/ 0 w 376"/>
                        <a:gd name="T27" fmla="*/ 0 h 582"/>
                        <a:gd name="T28" fmla="*/ 0 w 376"/>
                        <a:gd name="T29" fmla="*/ 0 h 582"/>
                        <a:gd name="T30" fmla="*/ 0 w 376"/>
                        <a:gd name="T31" fmla="*/ 0 h 582"/>
                        <a:gd name="T32" fmla="*/ 0 w 376"/>
                        <a:gd name="T33" fmla="*/ 0 h 582"/>
                        <a:gd name="T34" fmla="*/ 0 w 376"/>
                        <a:gd name="T35" fmla="*/ 0 h 582"/>
                        <a:gd name="T36" fmla="*/ 0 w 376"/>
                        <a:gd name="T37" fmla="*/ 0 h 582"/>
                        <a:gd name="T38" fmla="*/ 0 w 376"/>
                        <a:gd name="T39" fmla="*/ 0 h 582"/>
                        <a:gd name="T40" fmla="*/ 0 w 376"/>
                        <a:gd name="T41" fmla="*/ 0 h 582"/>
                        <a:gd name="T42" fmla="*/ 0 w 376"/>
                        <a:gd name="T43" fmla="*/ 0 h 582"/>
                        <a:gd name="T44" fmla="*/ 0 w 376"/>
                        <a:gd name="T45" fmla="*/ 0 h 582"/>
                        <a:gd name="T46" fmla="*/ 0 w 376"/>
                        <a:gd name="T47" fmla="*/ 0 h 582"/>
                        <a:gd name="T48" fmla="*/ 0 w 376"/>
                        <a:gd name="T49" fmla="*/ 0 h 582"/>
                        <a:gd name="T50" fmla="*/ 0 w 376"/>
                        <a:gd name="T51" fmla="*/ 0 h 582"/>
                        <a:gd name="T52" fmla="*/ 0 w 376"/>
                        <a:gd name="T53" fmla="*/ 0 h 582"/>
                        <a:gd name="T54" fmla="*/ 0 w 376"/>
                        <a:gd name="T55" fmla="*/ 0 h 582"/>
                        <a:gd name="T56" fmla="*/ 0 w 376"/>
                        <a:gd name="T57" fmla="*/ 0 h 582"/>
                        <a:gd name="T58" fmla="*/ 0 w 376"/>
                        <a:gd name="T59" fmla="*/ 0 h 582"/>
                        <a:gd name="T60" fmla="*/ 0 w 376"/>
                        <a:gd name="T61" fmla="*/ 0 h 582"/>
                        <a:gd name="T62" fmla="*/ 0 w 376"/>
                        <a:gd name="T63" fmla="*/ 0 h 582"/>
                        <a:gd name="T64" fmla="*/ 0 w 376"/>
                        <a:gd name="T65" fmla="*/ 0 h 582"/>
                        <a:gd name="T66" fmla="*/ 0 w 376"/>
                        <a:gd name="T67" fmla="*/ 0 h 582"/>
                        <a:gd name="T68" fmla="*/ 0 w 376"/>
                        <a:gd name="T69" fmla="*/ 0 h 582"/>
                        <a:gd name="T70" fmla="*/ 0 w 376"/>
                        <a:gd name="T71" fmla="*/ 0 h 582"/>
                        <a:gd name="T72" fmla="*/ 0 w 376"/>
                        <a:gd name="T73" fmla="*/ 0 h 582"/>
                        <a:gd name="T74" fmla="*/ 0 w 376"/>
                        <a:gd name="T75" fmla="*/ 0 h 582"/>
                        <a:gd name="T76" fmla="*/ 0 w 376"/>
                        <a:gd name="T77" fmla="*/ 0 h 582"/>
                        <a:gd name="T78" fmla="*/ 0 w 376"/>
                        <a:gd name="T79" fmla="*/ 0 h 582"/>
                        <a:gd name="T80" fmla="*/ 0 w 376"/>
                        <a:gd name="T81" fmla="*/ 0 h 582"/>
                        <a:gd name="T82" fmla="*/ 0 w 376"/>
                        <a:gd name="T83" fmla="*/ 0 h 582"/>
                        <a:gd name="T84" fmla="*/ 0 w 376"/>
                        <a:gd name="T85" fmla="*/ 0 h 582"/>
                        <a:gd name="T86" fmla="*/ 0 w 376"/>
                        <a:gd name="T87" fmla="*/ 0 h 582"/>
                        <a:gd name="T88" fmla="*/ 0 w 376"/>
                        <a:gd name="T89" fmla="*/ 0 h 582"/>
                        <a:gd name="T90" fmla="*/ 0 w 376"/>
                        <a:gd name="T91" fmla="*/ 0 h 582"/>
                        <a:gd name="T92" fmla="*/ 0 w 376"/>
                        <a:gd name="T93" fmla="*/ 0 h 582"/>
                        <a:gd name="T94" fmla="*/ 0 w 376"/>
                        <a:gd name="T95" fmla="*/ 0 h 5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6" h="582">
                          <a:moveTo>
                            <a:pt x="34" y="100"/>
                          </a:moveTo>
                          <a:lnTo>
                            <a:pt x="19" y="137"/>
                          </a:lnTo>
                          <a:lnTo>
                            <a:pt x="8" y="169"/>
                          </a:lnTo>
                          <a:lnTo>
                            <a:pt x="1" y="195"/>
                          </a:lnTo>
                          <a:lnTo>
                            <a:pt x="0" y="215"/>
                          </a:lnTo>
                          <a:lnTo>
                            <a:pt x="2" y="233"/>
                          </a:lnTo>
                          <a:lnTo>
                            <a:pt x="6" y="262"/>
                          </a:lnTo>
                          <a:lnTo>
                            <a:pt x="4" y="275"/>
                          </a:lnTo>
                          <a:lnTo>
                            <a:pt x="6" y="291"/>
                          </a:lnTo>
                          <a:lnTo>
                            <a:pt x="13" y="312"/>
                          </a:lnTo>
                          <a:lnTo>
                            <a:pt x="15" y="325"/>
                          </a:lnTo>
                          <a:lnTo>
                            <a:pt x="12" y="362"/>
                          </a:lnTo>
                          <a:lnTo>
                            <a:pt x="15" y="388"/>
                          </a:lnTo>
                          <a:lnTo>
                            <a:pt x="22" y="414"/>
                          </a:lnTo>
                          <a:lnTo>
                            <a:pt x="34" y="445"/>
                          </a:lnTo>
                          <a:lnTo>
                            <a:pt x="49" y="477"/>
                          </a:lnTo>
                          <a:lnTo>
                            <a:pt x="62" y="507"/>
                          </a:lnTo>
                          <a:lnTo>
                            <a:pt x="70" y="530"/>
                          </a:lnTo>
                          <a:lnTo>
                            <a:pt x="77" y="555"/>
                          </a:lnTo>
                          <a:lnTo>
                            <a:pt x="88" y="570"/>
                          </a:lnTo>
                          <a:lnTo>
                            <a:pt x="104" y="578"/>
                          </a:lnTo>
                          <a:lnTo>
                            <a:pt x="129" y="582"/>
                          </a:lnTo>
                          <a:lnTo>
                            <a:pt x="163" y="578"/>
                          </a:lnTo>
                          <a:lnTo>
                            <a:pt x="193" y="571"/>
                          </a:lnTo>
                          <a:lnTo>
                            <a:pt x="210" y="559"/>
                          </a:lnTo>
                          <a:lnTo>
                            <a:pt x="235" y="541"/>
                          </a:lnTo>
                          <a:lnTo>
                            <a:pt x="261" y="507"/>
                          </a:lnTo>
                          <a:lnTo>
                            <a:pt x="304" y="444"/>
                          </a:lnTo>
                          <a:lnTo>
                            <a:pt x="315" y="424"/>
                          </a:lnTo>
                          <a:lnTo>
                            <a:pt x="324" y="429"/>
                          </a:lnTo>
                          <a:lnTo>
                            <a:pt x="337" y="429"/>
                          </a:lnTo>
                          <a:lnTo>
                            <a:pt x="344" y="410"/>
                          </a:lnTo>
                          <a:lnTo>
                            <a:pt x="356" y="372"/>
                          </a:lnTo>
                          <a:lnTo>
                            <a:pt x="365" y="336"/>
                          </a:lnTo>
                          <a:lnTo>
                            <a:pt x="363" y="288"/>
                          </a:lnTo>
                          <a:lnTo>
                            <a:pt x="373" y="206"/>
                          </a:lnTo>
                          <a:lnTo>
                            <a:pt x="376" y="157"/>
                          </a:lnTo>
                          <a:lnTo>
                            <a:pt x="374" y="116"/>
                          </a:lnTo>
                          <a:lnTo>
                            <a:pt x="365" y="86"/>
                          </a:lnTo>
                          <a:lnTo>
                            <a:pt x="340" y="48"/>
                          </a:lnTo>
                          <a:lnTo>
                            <a:pt x="304" y="22"/>
                          </a:lnTo>
                          <a:lnTo>
                            <a:pt x="265" y="7"/>
                          </a:lnTo>
                          <a:lnTo>
                            <a:pt x="222" y="0"/>
                          </a:lnTo>
                          <a:lnTo>
                            <a:pt x="178" y="0"/>
                          </a:lnTo>
                          <a:lnTo>
                            <a:pt x="136" y="7"/>
                          </a:lnTo>
                          <a:lnTo>
                            <a:pt x="95" y="27"/>
                          </a:lnTo>
                          <a:lnTo>
                            <a:pt x="65" y="53"/>
                          </a:lnTo>
                          <a:lnTo>
                            <a:pt x="34" y="100"/>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94" name="Group 956"/>
                    <p:cNvGrpSpPr>
                      <a:grpSpLocks/>
                    </p:cNvGrpSpPr>
                    <p:nvPr/>
                  </p:nvGrpSpPr>
                  <p:grpSpPr bwMode="auto">
                    <a:xfrm>
                      <a:off x="5204" y="2258"/>
                      <a:ext cx="90" cy="143"/>
                      <a:chOff x="5204" y="2258"/>
                      <a:chExt cx="90" cy="143"/>
                    </a:xfrm>
                  </p:grpSpPr>
                  <p:grpSp>
                    <p:nvGrpSpPr>
                      <p:cNvPr id="90529" name="Group 957"/>
                      <p:cNvGrpSpPr>
                        <a:grpSpLocks/>
                      </p:cNvGrpSpPr>
                      <p:nvPr/>
                    </p:nvGrpSpPr>
                    <p:grpSpPr bwMode="auto">
                      <a:xfrm>
                        <a:off x="5204" y="2258"/>
                        <a:ext cx="90" cy="143"/>
                        <a:chOff x="5204" y="2258"/>
                        <a:chExt cx="90" cy="143"/>
                      </a:xfrm>
                    </p:grpSpPr>
                    <p:sp>
                      <p:nvSpPr>
                        <p:cNvPr id="90531" name="Freeform 958"/>
                        <p:cNvSpPr>
                          <a:spLocks/>
                        </p:cNvSpPr>
                        <p:nvPr/>
                      </p:nvSpPr>
                      <p:spPr bwMode="auto">
                        <a:xfrm>
                          <a:off x="5225" y="2293"/>
                          <a:ext cx="7" cy="14"/>
                        </a:xfrm>
                        <a:custGeom>
                          <a:avLst/>
                          <a:gdLst>
                            <a:gd name="T0" fmla="*/ 0 w 45"/>
                            <a:gd name="T1" fmla="*/ 0 h 70"/>
                            <a:gd name="T2" fmla="*/ 0 w 45"/>
                            <a:gd name="T3" fmla="*/ 0 h 70"/>
                            <a:gd name="T4" fmla="*/ 0 w 45"/>
                            <a:gd name="T5" fmla="*/ 0 h 70"/>
                            <a:gd name="T6" fmla="*/ 0 w 45"/>
                            <a:gd name="T7" fmla="*/ 0 h 70"/>
                            <a:gd name="T8" fmla="*/ 0 w 45"/>
                            <a:gd name="T9" fmla="*/ 0 h 70"/>
                            <a:gd name="T10" fmla="*/ 0 w 45"/>
                            <a:gd name="T11" fmla="*/ 0 h 70"/>
                            <a:gd name="T12" fmla="*/ 0 w 45"/>
                            <a:gd name="T13" fmla="*/ 0 h 70"/>
                            <a:gd name="T14" fmla="*/ 0 w 45"/>
                            <a:gd name="T15" fmla="*/ 0 h 70"/>
                            <a:gd name="T16" fmla="*/ 0 w 45"/>
                            <a:gd name="T17" fmla="*/ 0 h 70"/>
                            <a:gd name="T18" fmla="*/ 0 w 45"/>
                            <a:gd name="T19" fmla="*/ 0 h 70"/>
                            <a:gd name="T20" fmla="*/ 0 w 45"/>
                            <a:gd name="T21" fmla="*/ 0 h 70"/>
                            <a:gd name="T22" fmla="*/ 0 w 45"/>
                            <a:gd name="T23" fmla="*/ 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70">
                              <a:moveTo>
                                <a:pt x="7" y="0"/>
                              </a:moveTo>
                              <a:lnTo>
                                <a:pt x="1" y="11"/>
                              </a:lnTo>
                              <a:lnTo>
                                <a:pt x="0" y="25"/>
                              </a:lnTo>
                              <a:lnTo>
                                <a:pt x="4" y="37"/>
                              </a:lnTo>
                              <a:lnTo>
                                <a:pt x="12" y="46"/>
                              </a:lnTo>
                              <a:lnTo>
                                <a:pt x="24" y="57"/>
                              </a:lnTo>
                              <a:lnTo>
                                <a:pt x="45" y="70"/>
                              </a:lnTo>
                              <a:lnTo>
                                <a:pt x="26" y="51"/>
                              </a:lnTo>
                              <a:lnTo>
                                <a:pt x="19" y="41"/>
                              </a:lnTo>
                              <a:lnTo>
                                <a:pt x="14" y="32"/>
                              </a:lnTo>
                              <a:lnTo>
                                <a:pt x="10" y="20"/>
                              </a:lnTo>
                              <a:lnTo>
                                <a:pt x="7" y="0"/>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32" name="Freeform 959"/>
                        <p:cNvSpPr>
                          <a:spLocks/>
                        </p:cNvSpPr>
                        <p:nvPr/>
                      </p:nvSpPr>
                      <p:spPr bwMode="auto">
                        <a:xfrm>
                          <a:off x="5204" y="2258"/>
                          <a:ext cx="90" cy="143"/>
                        </a:xfrm>
                        <a:custGeom>
                          <a:avLst/>
                          <a:gdLst>
                            <a:gd name="T0" fmla="*/ 0 w 540"/>
                            <a:gd name="T1" fmla="*/ 0 h 714"/>
                            <a:gd name="T2" fmla="*/ 0 w 540"/>
                            <a:gd name="T3" fmla="*/ 0 h 714"/>
                            <a:gd name="T4" fmla="*/ 0 w 540"/>
                            <a:gd name="T5" fmla="*/ 0 h 714"/>
                            <a:gd name="T6" fmla="*/ 0 w 540"/>
                            <a:gd name="T7" fmla="*/ 0 h 714"/>
                            <a:gd name="T8" fmla="*/ 0 w 540"/>
                            <a:gd name="T9" fmla="*/ 0 h 714"/>
                            <a:gd name="T10" fmla="*/ 0 w 540"/>
                            <a:gd name="T11" fmla="*/ 0 h 714"/>
                            <a:gd name="T12" fmla="*/ 0 w 540"/>
                            <a:gd name="T13" fmla="*/ 0 h 714"/>
                            <a:gd name="T14" fmla="*/ 0 w 540"/>
                            <a:gd name="T15" fmla="*/ 0 h 714"/>
                            <a:gd name="T16" fmla="*/ 0 w 540"/>
                            <a:gd name="T17" fmla="*/ 0 h 714"/>
                            <a:gd name="T18" fmla="*/ 0 w 540"/>
                            <a:gd name="T19" fmla="*/ 0 h 714"/>
                            <a:gd name="T20" fmla="*/ 0 w 540"/>
                            <a:gd name="T21" fmla="*/ 0 h 714"/>
                            <a:gd name="T22" fmla="*/ 0 w 540"/>
                            <a:gd name="T23" fmla="*/ 0 h 714"/>
                            <a:gd name="T24" fmla="*/ 0 w 540"/>
                            <a:gd name="T25" fmla="*/ 0 h 714"/>
                            <a:gd name="T26" fmla="*/ 0 w 540"/>
                            <a:gd name="T27" fmla="*/ 0 h 714"/>
                            <a:gd name="T28" fmla="*/ 0 w 540"/>
                            <a:gd name="T29" fmla="*/ 0 h 714"/>
                            <a:gd name="T30" fmla="*/ 0 w 540"/>
                            <a:gd name="T31" fmla="*/ 0 h 714"/>
                            <a:gd name="T32" fmla="*/ 0 w 540"/>
                            <a:gd name="T33" fmla="*/ 0 h 714"/>
                            <a:gd name="T34" fmla="*/ 0 w 540"/>
                            <a:gd name="T35" fmla="*/ 0 h 714"/>
                            <a:gd name="T36" fmla="*/ 0 w 540"/>
                            <a:gd name="T37" fmla="*/ 0 h 714"/>
                            <a:gd name="T38" fmla="*/ 0 w 540"/>
                            <a:gd name="T39" fmla="*/ 0 h 714"/>
                            <a:gd name="T40" fmla="*/ 0 w 540"/>
                            <a:gd name="T41" fmla="*/ 0 h 714"/>
                            <a:gd name="T42" fmla="*/ 0 w 540"/>
                            <a:gd name="T43" fmla="*/ 0 h 714"/>
                            <a:gd name="T44" fmla="*/ 0 w 540"/>
                            <a:gd name="T45" fmla="*/ 0 h 714"/>
                            <a:gd name="T46" fmla="*/ 0 w 540"/>
                            <a:gd name="T47" fmla="*/ 0 h 714"/>
                            <a:gd name="T48" fmla="*/ 0 w 540"/>
                            <a:gd name="T49" fmla="*/ 0 h 714"/>
                            <a:gd name="T50" fmla="*/ 0 w 540"/>
                            <a:gd name="T51" fmla="*/ 0 h 714"/>
                            <a:gd name="T52" fmla="*/ 0 w 540"/>
                            <a:gd name="T53" fmla="*/ 0 h 714"/>
                            <a:gd name="T54" fmla="*/ 0 w 540"/>
                            <a:gd name="T55" fmla="*/ 0 h 714"/>
                            <a:gd name="T56" fmla="*/ 0 w 540"/>
                            <a:gd name="T57" fmla="*/ 0 h 714"/>
                            <a:gd name="T58" fmla="*/ 0 w 540"/>
                            <a:gd name="T59" fmla="*/ 0 h 714"/>
                            <a:gd name="T60" fmla="*/ 0 w 540"/>
                            <a:gd name="T61" fmla="*/ 0 h 714"/>
                            <a:gd name="T62" fmla="*/ 0 w 540"/>
                            <a:gd name="T63" fmla="*/ 0 h 714"/>
                            <a:gd name="T64" fmla="*/ 0 w 540"/>
                            <a:gd name="T65" fmla="*/ 0 h 714"/>
                            <a:gd name="T66" fmla="*/ 0 w 540"/>
                            <a:gd name="T67" fmla="*/ 0 h 714"/>
                            <a:gd name="T68" fmla="*/ 0 w 540"/>
                            <a:gd name="T69" fmla="*/ 0 h 714"/>
                            <a:gd name="T70" fmla="*/ 0 w 540"/>
                            <a:gd name="T71" fmla="*/ 0 h 714"/>
                            <a:gd name="T72" fmla="*/ 0 w 540"/>
                            <a:gd name="T73" fmla="*/ 0 h 714"/>
                            <a:gd name="T74" fmla="*/ 0 w 540"/>
                            <a:gd name="T75" fmla="*/ 0 h 714"/>
                            <a:gd name="T76" fmla="*/ 0 w 540"/>
                            <a:gd name="T77" fmla="*/ 0 h 714"/>
                            <a:gd name="T78" fmla="*/ 0 w 540"/>
                            <a:gd name="T79" fmla="*/ 0 h 714"/>
                            <a:gd name="T80" fmla="*/ 0 w 540"/>
                            <a:gd name="T81" fmla="*/ 0 h 714"/>
                            <a:gd name="T82" fmla="*/ 0 w 540"/>
                            <a:gd name="T83" fmla="*/ 0 h 714"/>
                            <a:gd name="T84" fmla="*/ 0 w 540"/>
                            <a:gd name="T85" fmla="*/ 0 h 714"/>
                            <a:gd name="T86" fmla="*/ 0 w 540"/>
                            <a:gd name="T87" fmla="*/ 0 h 714"/>
                            <a:gd name="T88" fmla="*/ 0 w 540"/>
                            <a:gd name="T89" fmla="*/ 0 h 714"/>
                            <a:gd name="T90" fmla="*/ 0 w 540"/>
                            <a:gd name="T91" fmla="*/ 0 h 714"/>
                            <a:gd name="T92" fmla="*/ 0 w 540"/>
                            <a:gd name="T93" fmla="*/ 0 h 714"/>
                            <a:gd name="T94" fmla="*/ 0 w 540"/>
                            <a:gd name="T95" fmla="*/ 0 h 714"/>
                            <a:gd name="T96" fmla="*/ 0 w 540"/>
                            <a:gd name="T97" fmla="*/ 0 h 714"/>
                            <a:gd name="T98" fmla="*/ 0 w 540"/>
                            <a:gd name="T99" fmla="*/ 0 h 714"/>
                            <a:gd name="T100" fmla="*/ 0 w 540"/>
                            <a:gd name="T101" fmla="*/ 0 h 7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0" h="714">
                              <a:moveTo>
                                <a:pt x="71" y="71"/>
                              </a:moveTo>
                              <a:lnTo>
                                <a:pt x="60" y="80"/>
                              </a:lnTo>
                              <a:lnTo>
                                <a:pt x="54" y="88"/>
                              </a:lnTo>
                              <a:lnTo>
                                <a:pt x="50" y="99"/>
                              </a:lnTo>
                              <a:lnTo>
                                <a:pt x="49" y="109"/>
                              </a:lnTo>
                              <a:lnTo>
                                <a:pt x="49" y="120"/>
                              </a:lnTo>
                              <a:lnTo>
                                <a:pt x="32" y="125"/>
                              </a:lnTo>
                              <a:lnTo>
                                <a:pt x="20" y="133"/>
                              </a:lnTo>
                              <a:lnTo>
                                <a:pt x="12" y="141"/>
                              </a:lnTo>
                              <a:lnTo>
                                <a:pt x="7" y="151"/>
                              </a:lnTo>
                              <a:lnTo>
                                <a:pt x="5" y="165"/>
                              </a:lnTo>
                              <a:lnTo>
                                <a:pt x="0" y="175"/>
                              </a:lnTo>
                              <a:lnTo>
                                <a:pt x="5" y="186"/>
                              </a:lnTo>
                              <a:lnTo>
                                <a:pt x="8" y="197"/>
                              </a:lnTo>
                              <a:lnTo>
                                <a:pt x="12" y="207"/>
                              </a:lnTo>
                              <a:lnTo>
                                <a:pt x="18" y="217"/>
                              </a:lnTo>
                              <a:lnTo>
                                <a:pt x="13" y="199"/>
                              </a:lnTo>
                              <a:lnTo>
                                <a:pt x="11" y="186"/>
                              </a:lnTo>
                              <a:lnTo>
                                <a:pt x="11" y="173"/>
                              </a:lnTo>
                              <a:lnTo>
                                <a:pt x="13" y="160"/>
                              </a:lnTo>
                              <a:lnTo>
                                <a:pt x="18" y="148"/>
                              </a:lnTo>
                              <a:lnTo>
                                <a:pt x="24" y="141"/>
                              </a:lnTo>
                              <a:lnTo>
                                <a:pt x="32" y="136"/>
                              </a:lnTo>
                              <a:lnTo>
                                <a:pt x="39" y="133"/>
                              </a:lnTo>
                              <a:lnTo>
                                <a:pt x="49" y="129"/>
                              </a:lnTo>
                              <a:lnTo>
                                <a:pt x="34" y="139"/>
                              </a:lnTo>
                              <a:lnTo>
                                <a:pt x="27" y="146"/>
                              </a:lnTo>
                              <a:lnTo>
                                <a:pt x="22" y="155"/>
                              </a:lnTo>
                              <a:lnTo>
                                <a:pt x="20" y="162"/>
                              </a:lnTo>
                              <a:lnTo>
                                <a:pt x="20" y="175"/>
                              </a:lnTo>
                              <a:lnTo>
                                <a:pt x="24" y="162"/>
                              </a:lnTo>
                              <a:lnTo>
                                <a:pt x="28" y="152"/>
                              </a:lnTo>
                              <a:lnTo>
                                <a:pt x="37" y="145"/>
                              </a:lnTo>
                              <a:lnTo>
                                <a:pt x="46" y="140"/>
                              </a:lnTo>
                              <a:lnTo>
                                <a:pt x="55" y="138"/>
                              </a:lnTo>
                              <a:lnTo>
                                <a:pt x="44" y="144"/>
                              </a:lnTo>
                              <a:lnTo>
                                <a:pt x="38" y="150"/>
                              </a:lnTo>
                              <a:lnTo>
                                <a:pt x="32" y="160"/>
                              </a:lnTo>
                              <a:lnTo>
                                <a:pt x="30" y="170"/>
                              </a:lnTo>
                              <a:lnTo>
                                <a:pt x="28" y="181"/>
                              </a:lnTo>
                              <a:lnTo>
                                <a:pt x="28" y="191"/>
                              </a:lnTo>
                              <a:lnTo>
                                <a:pt x="30" y="198"/>
                              </a:lnTo>
                              <a:lnTo>
                                <a:pt x="33" y="207"/>
                              </a:lnTo>
                              <a:lnTo>
                                <a:pt x="38" y="217"/>
                              </a:lnTo>
                              <a:lnTo>
                                <a:pt x="51" y="237"/>
                              </a:lnTo>
                              <a:lnTo>
                                <a:pt x="40" y="214"/>
                              </a:lnTo>
                              <a:lnTo>
                                <a:pt x="36" y="204"/>
                              </a:lnTo>
                              <a:lnTo>
                                <a:pt x="33" y="194"/>
                              </a:lnTo>
                              <a:lnTo>
                                <a:pt x="34" y="183"/>
                              </a:lnTo>
                              <a:lnTo>
                                <a:pt x="36" y="173"/>
                              </a:lnTo>
                              <a:lnTo>
                                <a:pt x="37" y="165"/>
                              </a:lnTo>
                              <a:lnTo>
                                <a:pt x="44" y="154"/>
                              </a:lnTo>
                              <a:lnTo>
                                <a:pt x="56" y="145"/>
                              </a:lnTo>
                              <a:lnTo>
                                <a:pt x="60" y="148"/>
                              </a:lnTo>
                              <a:lnTo>
                                <a:pt x="54" y="156"/>
                              </a:lnTo>
                              <a:lnTo>
                                <a:pt x="50" y="164"/>
                              </a:lnTo>
                              <a:lnTo>
                                <a:pt x="49" y="172"/>
                              </a:lnTo>
                              <a:lnTo>
                                <a:pt x="50" y="182"/>
                              </a:lnTo>
                              <a:lnTo>
                                <a:pt x="52" y="192"/>
                              </a:lnTo>
                              <a:lnTo>
                                <a:pt x="57" y="203"/>
                              </a:lnTo>
                              <a:lnTo>
                                <a:pt x="64" y="215"/>
                              </a:lnTo>
                              <a:lnTo>
                                <a:pt x="75" y="232"/>
                              </a:lnTo>
                              <a:lnTo>
                                <a:pt x="86" y="246"/>
                              </a:lnTo>
                              <a:lnTo>
                                <a:pt x="69" y="218"/>
                              </a:lnTo>
                              <a:lnTo>
                                <a:pt x="63" y="204"/>
                              </a:lnTo>
                              <a:lnTo>
                                <a:pt x="60" y="193"/>
                              </a:lnTo>
                              <a:lnTo>
                                <a:pt x="62" y="183"/>
                              </a:lnTo>
                              <a:lnTo>
                                <a:pt x="63" y="169"/>
                              </a:lnTo>
                              <a:lnTo>
                                <a:pt x="68" y="156"/>
                              </a:lnTo>
                              <a:lnTo>
                                <a:pt x="71" y="159"/>
                              </a:lnTo>
                              <a:lnTo>
                                <a:pt x="70" y="167"/>
                              </a:lnTo>
                              <a:lnTo>
                                <a:pt x="70" y="181"/>
                              </a:lnTo>
                              <a:lnTo>
                                <a:pt x="71" y="191"/>
                              </a:lnTo>
                              <a:lnTo>
                                <a:pt x="75" y="203"/>
                              </a:lnTo>
                              <a:lnTo>
                                <a:pt x="79" y="214"/>
                              </a:lnTo>
                              <a:lnTo>
                                <a:pt x="87" y="225"/>
                              </a:lnTo>
                              <a:lnTo>
                                <a:pt x="97" y="237"/>
                              </a:lnTo>
                              <a:lnTo>
                                <a:pt x="85" y="215"/>
                              </a:lnTo>
                              <a:lnTo>
                                <a:pt x="80" y="203"/>
                              </a:lnTo>
                              <a:lnTo>
                                <a:pt x="77" y="190"/>
                              </a:lnTo>
                              <a:lnTo>
                                <a:pt x="77" y="172"/>
                              </a:lnTo>
                              <a:lnTo>
                                <a:pt x="80" y="162"/>
                              </a:lnTo>
                              <a:lnTo>
                                <a:pt x="86" y="167"/>
                              </a:lnTo>
                              <a:lnTo>
                                <a:pt x="87" y="183"/>
                              </a:lnTo>
                              <a:lnTo>
                                <a:pt x="89" y="198"/>
                              </a:lnTo>
                              <a:lnTo>
                                <a:pt x="94" y="211"/>
                              </a:lnTo>
                              <a:lnTo>
                                <a:pt x="99" y="223"/>
                              </a:lnTo>
                              <a:lnTo>
                                <a:pt x="106" y="237"/>
                              </a:lnTo>
                              <a:lnTo>
                                <a:pt x="100" y="218"/>
                              </a:lnTo>
                              <a:lnTo>
                                <a:pt x="97" y="207"/>
                              </a:lnTo>
                              <a:lnTo>
                                <a:pt x="94" y="198"/>
                              </a:lnTo>
                              <a:lnTo>
                                <a:pt x="93" y="187"/>
                              </a:lnTo>
                              <a:lnTo>
                                <a:pt x="99" y="207"/>
                              </a:lnTo>
                              <a:lnTo>
                                <a:pt x="104" y="218"/>
                              </a:lnTo>
                              <a:lnTo>
                                <a:pt x="111" y="228"/>
                              </a:lnTo>
                              <a:lnTo>
                                <a:pt x="119" y="240"/>
                              </a:lnTo>
                              <a:lnTo>
                                <a:pt x="129" y="253"/>
                              </a:lnTo>
                              <a:lnTo>
                                <a:pt x="140" y="261"/>
                              </a:lnTo>
                              <a:lnTo>
                                <a:pt x="148" y="267"/>
                              </a:lnTo>
                              <a:lnTo>
                                <a:pt x="134" y="253"/>
                              </a:lnTo>
                              <a:lnTo>
                                <a:pt x="124" y="240"/>
                              </a:lnTo>
                              <a:lnTo>
                                <a:pt x="116" y="227"/>
                              </a:lnTo>
                              <a:lnTo>
                                <a:pt x="108" y="211"/>
                              </a:lnTo>
                              <a:lnTo>
                                <a:pt x="104" y="197"/>
                              </a:lnTo>
                              <a:lnTo>
                                <a:pt x="101" y="185"/>
                              </a:lnTo>
                              <a:lnTo>
                                <a:pt x="104" y="173"/>
                              </a:lnTo>
                              <a:lnTo>
                                <a:pt x="111" y="173"/>
                              </a:lnTo>
                              <a:lnTo>
                                <a:pt x="111" y="187"/>
                              </a:lnTo>
                              <a:lnTo>
                                <a:pt x="112" y="198"/>
                              </a:lnTo>
                              <a:lnTo>
                                <a:pt x="117" y="212"/>
                              </a:lnTo>
                              <a:lnTo>
                                <a:pt x="122" y="224"/>
                              </a:lnTo>
                              <a:lnTo>
                                <a:pt x="132" y="239"/>
                              </a:lnTo>
                              <a:lnTo>
                                <a:pt x="126" y="224"/>
                              </a:lnTo>
                              <a:lnTo>
                                <a:pt x="120" y="211"/>
                              </a:lnTo>
                              <a:lnTo>
                                <a:pt x="118" y="201"/>
                              </a:lnTo>
                              <a:lnTo>
                                <a:pt x="117" y="188"/>
                              </a:lnTo>
                              <a:lnTo>
                                <a:pt x="119" y="176"/>
                              </a:lnTo>
                              <a:lnTo>
                                <a:pt x="137" y="175"/>
                              </a:lnTo>
                              <a:lnTo>
                                <a:pt x="143" y="188"/>
                              </a:lnTo>
                              <a:lnTo>
                                <a:pt x="149" y="199"/>
                              </a:lnTo>
                              <a:lnTo>
                                <a:pt x="154" y="209"/>
                              </a:lnTo>
                              <a:lnTo>
                                <a:pt x="178" y="244"/>
                              </a:lnTo>
                              <a:lnTo>
                                <a:pt x="162" y="212"/>
                              </a:lnTo>
                              <a:lnTo>
                                <a:pt x="157" y="202"/>
                              </a:lnTo>
                              <a:lnTo>
                                <a:pt x="153" y="187"/>
                              </a:lnTo>
                              <a:lnTo>
                                <a:pt x="149" y="172"/>
                              </a:lnTo>
                              <a:lnTo>
                                <a:pt x="154" y="175"/>
                              </a:lnTo>
                              <a:lnTo>
                                <a:pt x="162" y="196"/>
                              </a:lnTo>
                              <a:lnTo>
                                <a:pt x="167" y="207"/>
                              </a:lnTo>
                              <a:lnTo>
                                <a:pt x="175" y="220"/>
                              </a:lnTo>
                              <a:lnTo>
                                <a:pt x="189" y="232"/>
                              </a:lnTo>
                              <a:lnTo>
                                <a:pt x="206" y="239"/>
                              </a:lnTo>
                              <a:lnTo>
                                <a:pt x="190" y="224"/>
                              </a:lnTo>
                              <a:lnTo>
                                <a:pt x="181" y="213"/>
                              </a:lnTo>
                              <a:lnTo>
                                <a:pt x="175" y="203"/>
                              </a:lnTo>
                              <a:lnTo>
                                <a:pt x="172" y="191"/>
                              </a:lnTo>
                              <a:lnTo>
                                <a:pt x="171" y="176"/>
                              </a:lnTo>
                              <a:lnTo>
                                <a:pt x="180" y="172"/>
                              </a:lnTo>
                              <a:lnTo>
                                <a:pt x="180" y="186"/>
                              </a:lnTo>
                              <a:lnTo>
                                <a:pt x="185" y="201"/>
                              </a:lnTo>
                              <a:lnTo>
                                <a:pt x="190" y="211"/>
                              </a:lnTo>
                              <a:lnTo>
                                <a:pt x="208" y="228"/>
                              </a:lnTo>
                              <a:lnTo>
                                <a:pt x="199" y="218"/>
                              </a:lnTo>
                              <a:lnTo>
                                <a:pt x="193" y="206"/>
                              </a:lnTo>
                              <a:lnTo>
                                <a:pt x="192" y="194"/>
                              </a:lnTo>
                              <a:lnTo>
                                <a:pt x="191" y="181"/>
                              </a:lnTo>
                              <a:lnTo>
                                <a:pt x="193" y="170"/>
                              </a:lnTo>
                              <a:lnTo>
                                <a:pt x="198" y="166"/>
                              </a:lnTo>
                              <a:lnTo>
                                <a:pt x="211" y="164"/>
                              </a:lnTo>
                              <a:lnTo>
                                <a:pt x="224" y="159"/>
                              </a:lnTo>
                              <a:lnTo>
                                <a:pt x="241" y="144"/>
                              </a:lnTo>
                              <a:lnTo>
                                <a:pt x="223" y="176"/>
                              </a:lnTo>
                              <a:lnTo>
                                <a:pt x="226" y="193"/>
                              </a:lnTo>
                              <a:lnTo>
                                <a:pt x="233" y="211"/>
                              </a:lnTo>
                              <a:lnTo>
                                <a:pt x="242" y="224"/>
                              </a:lnTo>
                              <a:lnTo>
                                <a:pt x="259" y="241"/>
                              </a:lnTo>
                              <a:lnTo>
                                <a:pt x="283" y="258"/>
                              </a:lnTo>
                              <a:lnTo>
                                <a:pt x="314" y="282"/>
                              </a:lnTo>
                              <a:lnTo>
                                <a:pt x="346" y="322"/>
                              </a:lnTo>
                              <a:lnTo>
                                <a:pt x="346" y="343"/>
                              </a:lnTo>
                              <a:lnTo>
                                <a:pt x="347" y="355"/>
                              </a:lnTo>
                              <a:lnTo>
                                <a:pt x="356" y="363"/>
                              </a:lnTo>
                              <a:lnTo>
                                <a:pt x="367" y="365"/>
                              </a:lnTo>
                              <a:lnTo>
                                <a:pt x="371" y="358"/>
                              </a:lnTo>
                              <a:lnTo>
                                <a:pt x="376" y="345"/>
                              </a:lnTo>
                              <a:lnTo>
                                <a:pt x="375" y="332"/>
                              </a:lnTo>
                              <a:lnTo>
                                <a:pt x="375" y="319"/>
                              </a:lnTo>
                              <a:lnTo>
                                <a:pt x="376" y="303"/>
                              </a:lnTo>
                              <a:lnTo>
                                <a:pt x="381" y="293"/>
                              </a:lnTo>
                              <a:lnTo>
                                <a:pt x="389" y="288"/>
                              </a:lnTo>
                              <a:lnTo>
                                <a:pt x="399" y="288"/>
                              </a:lnTo>
                              <a:lnTo>
                                <a:pt x="412" y="296"/>
                              </a:lnTo>
                              <a:lnTo>
                                <a:pt x="422" y="311"/>
                              </a:lnTo>
                              <a:lnTo>
                                <a:pt x="425" y="326"/>
                              </a:lnTo>
                              <a:lnTo>
                                <a:pt x="426" y="345"/>
                              </a:lnTo>
                              <a:lnTo>
                                <a:pt x="425" y="364"/>
                              </a:lnTo>
                              <a:lnTo>
                                <a:pt x="423" y="387"/>
                              </a:lnTo>
                              <a:lnTo>
                                <a:pt x="411" y="429"/>
                              </a:lnTo>
                              <a:lnTo>
                                <a:pt x="356" y="492"/>
                              </a:lnTo>
                              <a:lnTo>
                                <a:pt x="353" y="516"/>
                              </a:lnTo>
                              <a:lnTo>
                                <a:pt x="357" y="569"/>
                              </a:lnTo>
                              <a:lnTo>
                                <a:pt x="358" y="600"/>
                              </a:lnTo>
                              <a:lnTo>
                                <a:pt x="350" y="616"/>
                              </a:lnTo>
                              <a:lnTo>
                                <a:pt x="343" y="632"/>
                              </a:lnTo>
                              <a:lnTo>
                                <a:pt x="339" y="644"/>
                              </a:lnTo>
                              <a:lnTo>
                                <a:pt x="337" y="664"/>
                              </a:lnTo>
                              <a:lnTo>
                                <a:pt x="342" y="679"/>
                              </a:lnTo>
                              <a:lnTo>
                                <a:pt x="353" y="695"/>
                              </a:lnTo>
                              <a:lnTo>
                                <a:pt x="371" y="705"/>
                              </a:lnTo>
                              <a:lnTo>
                                <a:pt x="393" y="706"/>
                              </a:lnTo>
                              <a:lnTo>
                                <a:pt x="407" y="710"/>
                              </a:lnTo>
                              <a:lnTo>
                                <a:pt x="428" y="714"/>
                              </a:lnTo>
                              <a:lnTo>
                                <a:pt x="447" y="711"/>
                              </a:lnTo>
                              <a:lnTo>
                                <a:pt x="462" y="708"/>
                              </a:lnTo>
                              <a:lnTo>
                                <a:pt x="480" y="700"/>
                              </a:lnTo>
                              <a:lnTo>
                                <a:pt x="493" y="690"/>
                              </a:lnTo>
                              <a:lnTo>
                                <a:pt x="503" y="675"/>
                              </a:lnTo>
                              <a:lnTo>
                                <a:pt x="511" y="662"/>
                              </a:lnTo>
                              <a:lnTo>
                                <a:pt x="517" y="644"/>
                              </a:lnTo>
                              <a:lnTo>
                                <a:pt x="518" y="605"/>
                              </a:lnTo>
                              <a:lnTo>
                                <a:pt x="526" y="598"/>
                              </a:lnTo>
                              <a:lnTo>
                                <a:pt x="534" y="585"/>
                              </a:lnTo>
                              <a:lnTo>
                                <a:pt x="536" y="572"/>
                              </a:lnTo>
                              <a:lnTo>
                                <a:pt x="540" y="549"/>
                              </a:lnTo>
                              <a:lnTo>
                                <a:pt x="536" y="527"/>
                              </a:lnTo>
                              <a:lnTo>
                                <a:pt x="532" y="511"/>
                              </a:lnTo>
                              <a:lnTo>
                                <a:pt x="524" y="501"/>
                              </a:lnTo>
                              <a:lnTo>
                                <a:pt x="510" y="476"/>
                              </a:lnTo>
                              <a:lnTo>
                                <a:pt x="496" y="455"/>
                              </a:lnTo>
                              <a:lnTo>
                                <a:pt x="484" y="424"/>
                              </a:lnTo>
                              <a:lnTo>
                                <a:pt x="485" y="347"/>
                              </a:lnTo>
                              <a:lnTo>
                                <a:pt x="490" y="316"/>
                              </a:lnTo>
                              <a:lnTo>
                                <a:pt x="494" y="281"/>
                              </a:lnTo>
                              <a:lnTo>
                                <a:pt x="494" y="259"/>
                              </a:lnTo>
                              <a:lnTo>
                                <a:pt x="493" y="232"/>
                              </a:lnTo>
                              <a:lnTo>
                                <a:pt x="488" y="207"/>
                              </a:lnTo>
                              <a:lnTo>
                                <a:pt x="486" y="186"/>
                              </a:lnTo>
                              <a:lnTo>
                                <a:pt x="480" y="162"/>
                              </a:lnTo>
                              <a:lnTo>
                                <a:pt x="465" y="117"/>
                              </a:lnTo>
                              <a:lnTo>
                                <a:pt x="451" y="89"/>
                              </a:lnTo>
                              <a:lnTo>
                                <a:pt x="418" y="54"/>
                              </a:lnTo>
                              <a:lnTo>
                                <a:pt x="399" y="46"/>
                              </a:lnTo>
                              <a:lnTo>
                                <a:pt x="399" y="36"/>
                              </a:lnTo>
                              <a:lnTo>
                                <a:pt x="393" y="28"/>
                              </a:lnTo>
                              <a:lnTo>
                                <a:pt x="386" y="20"/>
                              </a:lnTo>
                              <a:lnTo>
                                <a:pt x="374" y="14"/>
                              </a:lnTo>
                              <a:lnTo>
                                <a:pt x="359" y="9"/>
                              </a:lnTo>
                              <a:lnTo>
                                <a:pt x="343" y="5"/>
                              </a:lnTo>
                              <a:lnTo>
                                <a:pt x="328" y="3"/>
                              </a:lnTo>
                              <a:lnTo>
                                <a:pt x="300" y="0"/>
                              </a:lnTo>
                              <a:lnTo>
                                <a:pt x="279" y="0"/>
                              </a:lnTo>
                              <a:lnTo>
                                <a:pt x="250" y="3"/>
                              </a:lnTo>
                              <a:lnTo>
                                <a:pt x="233" y="8"/>
                              </a:lnTo>
                              <a:lnTo>
                                <a:pt x="218" y="14"/>
                              </a:lnTo>
                              <a:lnTo>
                                <a:pt x="204" y="23"/>
                              </a:lnTo>
                              <a:lnTo>
                                <a:pt x="192" y="30"/>
                              </a:lnTo>
                              <a:lnTo>
                                <a:pt x="178" y="42"/>
                              </a:lnTo>
                              <a:lnTo>
                                <a:pt x="166" y="54"/>
                              </a:lnTo>
                              <a:lnTo>
                                <a:pt x="156" y="58"/>
                              </a:lnTo>
                              <a:lnTo>
                                <a:pt x="146" y="61"/>
                              </a:lnTo>
                              <a:lnTo>
                                <a:pt x="138" y="61"/>
                              </a:lnTo>
                              <a:lnTo>
                                <a:pt x="131" y="57"/>
                              </a:lnTo>
                              <a:lnTo>
                                <a:pt x="126" y="47"/>
                              </a:lnTo>
                              <a:lnTo>
                                <a:pt x="125" y="57"/>
                              </a:lnTo>
                              <a:lnTo>
                                <a:pt x="125" y="66"/>
                              </a:lnTo>
                              <a:lnTo>
                                <a:pt x="118" y="65"/>
                              </a:lnTo>
                              <a:lnTo>
                                <a:pt x="111" y="61"/>
                              </a:lnTo>
                              <a:lnTo>
                                <a:pt x="116" y="70"/>
                              </a:lnTo>
                              <a:lnTo>
                                <a:pt x="108" y="76"/>
                              </a:lnTo>
                              <a:lnTo>
                                <a:pt x="101" y="73"/>
                              </a:lnTo>
                              <a:lnTo>
                                <a:pt x="98" y="70"/>
                              </a:lnTo>
                              <a:lnTo>
                                <a:pt x="95" y="63"/>
                              </a:lnTo>
                              <a:lnTo>
                                <a:pt x="98" y="55"/>
                              </a:lnTo>
                              <a:lnTo>
                                <a:pt x="106" y="49"/>
                              </a:lnTo>
                              <a:lnTo>
                                <a:pt x="94" y="51"/>
                              </a:lnTo>
                              <a:lnTo>
                                <a:pt x="83" y="55"/>
                              </a:lnTo>
                              <a:lnTo>
                                <a:pt x="76" y="62"/>
                              </a:lnTo>
                              <a:lnTo>
                                <a:pt x="71" y="71"/>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30" name="Freeform 960"/>
                      <p:cNvSpPr>
                        <a:spLocks/>
                      </p:cNvSpPr>
                      <p:nvPr/>
                    </p:nvSpPr>
                    <p:spPr bwMode="auto">
                      <a:xfrm>
                        <a:off x="5241" y="2293"/>
                        <a:ext cx="41" cy="106"/>
                      </a:xfrm>
                      <a:custGeom>
                        <a:avLst/>
                        <a:gdLst>
                          <a:gd name="T0" fmla="*/ 0 w 245"/>
                          <a:gd name="T1" fmla="*/ 0 h 529"/>
                          <a:gd name="T2" fmla="*/ 0 w 245"/>
                          <a:gd name="T3" fmla="*/ 0 h 529"/>
                          <a:gd name="T4" fmla="*/ 0 w 245"/>
                          <a:gd name="T5" fmla="*/ 0 h 529"/>
                          <a:gd name="T6" fmla="*/ 0 w 245"/>
                          <a:gd name="T7" fmla="*/ 0 h 529"/>
                          <a:gd name="T8" fmla="*/ 0 w 245"/>
                          <a:gd name="T9" fmla="*/ 0 h 529"/>
                          <a:gd name="T10" fmla="*/ 0 w 245"/>
                          <a:gd name="T11" fmla="*/ 0 h 529"/>
                          <a:gd name="T12" fmla="*/ 0 w 245"/>
                          <a:gd name="T13" fmla="*/ 0 h 529"/>
                          <a:gd name="T14" fmla="*/ 0 w 245"/>
                          <a:gd name="T15" fmla="*/ 0 h 529"/>
                          <a:gd name="T16" fmla="*/ 0 w 245"/>
                          <a:gd name="T17" fmla="*/ 0 h 529"/>
                          <a:gd name="T18" fmla="*/ 0 w 245"/>
                          <a:gd name="T19" fmla="*/ 0 h 529"/>
                          <a:gd name="T20" fmla="*/ 0 w 245"/>
                          <a:gd name="T21" fmla="*/ 0 h 529"/>
                          <a:gd name="T22" fmla="*/ 0 w 245"/>
                          <a:gd name="T23" fmla="*/ 0 h 529"/>
                          <a:gd name="T24" fmla="*/ 0 w 245"/>
                          <a:gd name="T25" fmla="*/ 0 h 529"/>
                          <a:gd name="T26" fmla="*/ 0 w 245"/>
                          <a:gd name="T27" fmla="*/ 0 h 529"/>
                          <a:gd name="T28" fmla="*/ 0 w 245"/>
                          <a:gd name="T29" fmla="*/ 0 h 529"/>
                          <a:gd name="T30" fmla="*/ 0 w 245"/>
                          <a:gd name="T31" fmla="*/ 0 h 529"/>
                          <a:gd name="T32" fmla="*/ 0 w 245"/>
                          <a:gd name="T33" fmla="*/ 0 h 529"/>
                          <a:gd name="T34" fmla="*/ 0 w 245"/>
                          <a:gd name="T35" fmla="*/ 0 h 529"/>
                          <a:gd name="T36" fmla="*/ 0 w 245"/>
                          <a:gd name="T37" fmla="*/ 0 h 529"/>
                          <a:gd name="T38" fmla="*/ 0 w 245"/>
                          <a:gd name="T39" fmla="*/ 0 h 529"/>
                          <a:gd name="T40" fmla="*/ 0 w 245"/>
                          <a:gd name="T41" fmla="*/ 0 h 529"/>
                          <a:gd name="T42" fmla="*/ 0 w 245"/>
                          <a:gd name="T43" fmla="*/ 0 h 529"/>
                          <a:gd name="T44" fmla="*/ 0 w 245"/>
                          <a:gd name="T45" fmla="*/ 0 h 529"/>
                          <a:gd name="T46" fmla="*/ 0 w 245"/>
                          <a:gd name="T47" fmla="*/ 0 h 529"/>
                          <a:gd name="T48" fmla="*/ 0 w 245"/>
                          <a:gd name="T49" fmla="*/ 0 h 529"/>
                          <a:gd name="T50" fmla="*/ 0 w 245"/>
                          <a:gd name="T51" fmla="*/ 0 h 529"/>
                          <a:gd name="T52" fmla="*/ 0 w 245"/>
                          <a:gd name="T53" fmla="*/ 0 h 529"/>
                          <a:gd name="T54" fmla="*/ 0 w 245"/>
                          <a:gd name="T55" fmla="*/ 0 h 529"/>
                          <a:gd name="T56" fmla="*/ 0 w 245"/>
                          <a:gd name="T57" fmla="*/ 0 h 529"/>
                          <a:gd name="T58" fmla="*/ 0 w 245"/>
                          <a:gd name="T59" fmla="*/ 0 h 529"/>
                          <a:gd name="T60" fmla="*/ 0 w 245"/>
                          <a:gd name="T61" fmla="*/ 0 h 529"/>
                          <a:gd name="T62" fmla="*/ 0 w 245"/>
                          <a:gd name="T63" fmla="*/ 0 h 529"/>
                          <a:gd name="T64" fmla="*/ 0 w 245"/>
                          <a:gd name="T65" fmla="*/ 0 h 529"/>
                          <a:gd name="T66" fmla="*/ 0 w 245"/>
                          <a:gd name="T67" fmla="*/ 0 h 529"/>
                          <a:gd name="T68" fmla="*/ 0 w 245"/>
                          <a:gd name="T69" fmla="*/ 0 h 529"/>
                          <a:gd name="T70" fmla="*/ 0 w 245"/>
                          <a:gd name="T71" fmla="*/ 0 h 529"/>
                          <a:gd name="T72" fmla="*/ 0 w 245"/>
                          <a:gd name="T73" fmla="*/ 0 h 529"/>
                          <a:gd name="T74" fmla="*/ 0 w 245"/>
                          <a:gd name="T75" fmla="*/ 0 h 529"/>
                          <a:gd name="T76" fmla="*/ 0 w 245"/>
                          <a:gd name="T77" fmla="*/ 0 h 529"/>
                          <a:gd name="T78" fmla="*/ 0 w 245"/>
                          <a:gd name="T79" fmla="*/ 0 h 529"/>
                          <a:gd name="T80" fmla="*/ 0 w 245"/>
                          <a:gd name="T81" fmla="*/ 0 h 529"/>
                          <a:gd name="T82" fmla="*/ 0 w 245"/>
                          <a:gd name="T83" fmla="*/ 0 h 529"/>
                          <a:gd name="T84" fmla="*/ 0 w 245"/>
                          <a:gd name="T85" fmla="*/ 0 h 529"/>
                          <a:gd name="T86" fmla="*/ 0 w 245"/>
                          <a:gd name="T87" fmla="*/ 0 h 529"/>
                          <a:gd name="T88" fmla="*/ 0 w 245"/>
                          <a:gd name="T89" fmla="*/ 0 h 529"/>
                          <a:gd name="T90" fmla="*/ 0 w 245"/>
                          <a:gd name="T91" fmla="*/ 0 h 529"/>
                          <a:gd name="T92" fmla="*/ 0 w 245"/>
                          <a:gd name="T93" fmla="*/ 0 h 529"/>
                          <a:gd name="T94" fmla="*/ 0 w 245"/>
                          <a:gd name="T95" fmla="*/ 0 h 529"/>
                          <a:gd name="T96" fmla="*/ 0 w 245"/>
                          <a:gd name="T97" fmla="*/ 0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5" h="529">
                            <a:moveTo>
                              <a:pt x="43" y="40"/>
                            </a:moveTo>
                            <a:lnTo>
                              <a:pt x="26" y="32"/>
                            </a:lnTo>
                            <a:lnTo>
                              <a:pt x="18" y="21"/>
                            </a:lnTo>
                            <a:lnTo>
                              <a:pt x="0" y="0"/>
                            </a:lnTo>
                            <a:lnTo>
                              <a:pt x="2" y="16"/>
                            </a:lnTo>
                            <a:lnTo>
                              <a:pt x="10" y="34"/>
                            </a:lnTo>
                            <a:lnTo>
                              <a:pt x="19" y="47"/>
                            </a:lnTo>
                            <a:lnTo>
                              <a:pt x="36" y="64"/>
                            </a:lnTo>
                            <a:lnTo>
                              <a:pt x="60" y="81"/>
                            </a:lnTo>
                            <a:lnTo>
                              <a:pt x="92" y="105"/>
                            </a:lnTo>
                            <a:lnTo>
                              <a:pt x="124" y="146"/>
                            </a:lnTo>
                            <a:lnTo>
                              <a:pt x="124" y="167"/>
                            </a:lnTo>
                            <a:lnTo>
                              <a:pt x="125" y="179"/>
                            </a:lnTo>
                            <a:lnTo>
                              <a:pt x="134" y="187"/>
                            </a:lnTo>
                            <a:lnTo>
                              <a:pt x="145" y="189"/>
                            </a:lnTo>
                            <a:lnTo>
                              <a:pt x="149" y="182"/>
                            </a:lnTo>
                            <a:lnTo>
                              <a:pt x="154" y="170"/>
                            </a:lnTo>
                            <a:lnTo>
                              <a:pt x="153" y="156"/>
                            </a:lnTo>
                            <a:lnTo>
                              <a:pt x="153" y="144"/>
                            </a:lnTo>
                            <a:lnTo>
                              <a:pt x="154" y="126"/>
                            </a:lnTo>
                            <a:lnTo>
                              <a:pt x="159" y="116"/>
                            </a:lnTo>
                            <a:lnTo>
                              <a:pt x="167" y="111"/>
                            </a:lnTo>
                            <a:lnTo>
                              <a:pt x="177" y="111"/>
                            </a:lnTo>
                            <a:lnTo>
                              <a:pt x="190" y="119"/>
                            </a:lnTo>
                            <a:lnTo>
                              <a:pt x="200" y="135"/>
                            </a:lnTo>
                            <a:lnTo>
                              <a:pt x="203" y="150"/>
                            </a:lnTo>
                            <a:lnTo>
                              <a:pt x="204" y="170"/>
                            </a:lnTo>
                            <a:lnTo>
                              <a:pt x="203" y="188"/>
                            </a:lnTo>
                            <a:lnTo>
                              <a:pt x="201" y="212"/>
                            </a:lnTo>
                            <a:lnTo>
                              <a:pt x="189" y="254"/>
                            </a:lnTo>
                            <a:lnTo>
                              <a:pt x="134" y="317"/>
                            </a:lnTo>
                            <a:lnTo>
                              <a:pt x="131" y="340"/>
                            </a:lnTo>
                            <a:lnTo>
                              <a:pt x="135" y="392"/>
                            </a:lnTo>
                            <a:lnTo>
                              <a:pt x="136" y="424"/>
                            </a:lnTo>
                            <a:lnTo>
                              <a:pt x="128" y="440"/>
                            </a:lnTo>
                            <a:lnTo>
                              <a:pt x="121" y="456"/>
                            </a:lnTo>
                            <a:lnTo>
                              <a:pt x="117" y="469"/>
                            </a:lnTo>
                            <a:lnTo>
                              <a:pt x="115" y="488"/>
                            </a:lnTo>
                            <a:lnTo>
                              <a:pt x="120" y="503"/>
                            </a:lnTo>
                            <a:lnTo>
                              <a:pt x="131" y="519"/>
                            </a:lnTo>
                            <a:lnTo>
                              <a:pt x="149" y="529"/>
                            </a:lnTo>
                            <a:lnTo>
                              <a:pt x="167" y="528"/>
                            </a:lnTo>
                            <a:lnTo>
                              <a:pt x="178" y="519"/>
                            </a:lnTo>
                            <a:lnTo>
                              <a:pt x="177" y="503"/>
                            </a:lnTo>
                            <a:lnTo>
                              <a:pt x="167" y="485"/>
                            </a:lnTo>
                            <a:lnTo>
                              <a:pt x="159" y="461"/>
                            </a:lnTo>
                            <a:lnTo>
                              <a:pt x="179" y="481"/>
                            </a:lnTo>
                            <a:lnTo>
                              <a:pt x="196" y="486"/>
                            </a:lnTo>
                            <a:lnTo>
                              <a:pt x="217" y="490"/>
                            </a:lnTo>
                            <a:lnTo>
                              <a:pt x="243" y="491"/>
                            </a:lnTo>
                            <a:lnTo>
                              <a:pt x="227" y="481"/>
                            </a:lnTo>
                            <a:lnTo>
                              <a:pt x="200" y="461"/>
                            </a:lnTo>
                            <a:lnTo>
                              <a:pt x="179" y="450"/>
                            </a:lnTo>
                            <a:lnTo>
                              <a:pt x="166" y="432"/>
                            </a:lnTo>
                            <a:lnTo>
                              <a:pt x="163" y="411"/>
                            </a:lnTo>
                            <a:lnTo>
                              <a:pt x="169" y="401"/>
                            </a:lnTo>
                            <a:lnTo>
                              <a:pt x="189" y="421"/>
                            </a:lnTo>
                            <a:lnTo>
                              <a:pt x="206" y="428"/>
                            </a:lnTo>
                            <a:lnTo>
                              <a:pt x="179" y="401"/>
                            </a:lnTo>
                            <a:lnTo>
                              <a:pt x="173" y="380"/>
                            </a:lnTo>
                            <a:lnTo>
                              <a:pt x="188" y="387"/>
                            </a:lnTo>
                            <a:lnTo>
                              <a:pt x="212" y="412"/>
                            </a:lnTo>
                            <a:lnTo>
                              <a:pt x="228" y="418"/>
                            </a:lnTo>
                            <a:lnTo>
                              <a:pt x="222" y="408"/>
                            </a:lnTo>
                            <a:lnTo>
                              <a:pt x="202" y="378"/>
                            </a:lnTo>
                            <a:lnTo>
                              <a:pt x="197" y="366"/>
                            </a:lnTo>
                            <a:lnTo>
                              <a:pt x="191" y="349"/>
                            </a:lnTo>
                            <a:lnTo>
                              <a:pt x="192" y="333"/>
                            </a:lnTo>
                            <a:lnTo>
                              <a:pt x="191" y="312"/>
                            </a:lnTo>
                            <a:lnTo>
                              <a:pt x="200" y="283"/>
                            </a:lnTo>
                            <a:lnTo>
                              <a:pt x="215" y="322"/>
                            </a:lnTo>
                            <a:lnTo>
                              <a:pt x="234" y="334"/>
                            </a:lnTo>
                            <a:lnTo>
                              <a:pt x="221" y="315"/>
                            </a:lnTo>
                            <a:lnTo>
                              <a:pt x="209" y="275"/>
                            </a:lnTo>
                            <a:lnTo>
                              <a:pt x="226" y="289"/>
                            </a:lnTo>
                            <a:lnTo>
                              <a:pt x="245" y="303"/>
                            </a:lnTo>
                            <a:lnTo>
                              <a:pt x="233" y="276"/>
                            </a:lnTo>
                            <a:lnTo>
                              <a:pt x="225" y="246"/>
                            </a:lnTo>
                            <a:lnTo>
                              <a:pt x="216" y="218"/>
                            </a:lnTo>
                            <a:lnTo>
                              <a:pt x="212" y="200"/>
                            </a:lnTo>
                            <a:lnTo>
                              <a:pt x="212" y="155"/>
                            </a:lnTo>
                            <a:lnTo>
                              <a:pt x="209" y="120"/>
                            </a:lnTo>
                            <a:lnTo>
                              <a:pt x="204" y="102"/>
                            </a:lnTo>
                            <a:lnTo>
                              <a:pt x="186" y="92"/>
                            </a:lnTo>
                            <a:lnTo>
                              <a:pt x="163" y="93"/>
                            </a:lnTo>
                            <a:lnTo>
                              <a:pt x="141" y="78"/>
                            </a:lnTo>
                            <a:lnTo>
                              <a:pt x="116" y="56"/>
                            </a:lnTo>
                            <a:lnTo>
                              <a:pt x="130" y="77"/>
                            </a:lnTo>
                            <a:lnTo>
                              <a:pt x="146" y="102"/>
                            </a:lnTo>
                            <a:lnTo>
                              <a:pt x="104" y="61"/>
                            </a:lnTo>
                            <a:lnTo>
                              <a:pt x="118" y="93"/>
                            </a:lnTo>
                            <a:lnTo>
                              <a:pt x="94" y="77"/>
                            </a:lnTo>
                            <a:lnTo>
                              <a:pt x="114" y="105"/>
                            </a:lnTo>
                            <a:lnTo>
                              <a:pt x="88" y="89"/>
                            </a:lnTo>
                            <a:lnTo>
                              <a:pt x="73" y="66"/>
                            </a:lnTo>
                            <a:lnTo>
                              <a:pt x="55" y="42"/>
                            </a:lnTo>
                            <a:lnTo>
                              <a:pt x="36" y="14"/>
                            </a:lnTo>
                            <a:lnTo>
                              <a:pt x="43" y="4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95" name="Group 961"/>
                    <p:cNvGrpSpPr>
                      <a:grpSpLocks/>
                    </p:cNvGrpSpPr>
                    <p:nvPr/>
                  </p:nvGrpSpPr>
                  <p:grpSpPr bwMode="auto">
                    <a:xfrm>
                      <a:off x="5214" y="2316"/>
                      <a:ext cx="35" cy="53"/>
                      <a:chOff x="5214" y="2316"/>
                      <a:chExt cx="35" cy="53"/>
                    </a:xfrm>
                  </p:grpSpPr>
                  <p:grpSp>
                    <p:nvGrpSpPr>
                      <p:cNvPr id="90499" name="Group 962"/>
                      <p:cNvGrpSpPr>
                        <a:grpSpLocks/>
                      </p:cNvGrpSpPr>
                      <p:nvPr/>
                    </p:nvGrpSpPr>
                    <p:grpSpPr bwMode="auto">
                      <a:xfrm>
                        <a:off x="5217" y="2320"/>
                        <a:ext cx="21" cy="37"/>
                        <a:chOff x="5217" y="2320"/>
                        <a:chExt cx="21" cy="37"/>
                      </a:xfrm>
                    </p:grpSpPr>
                    <p:sp>
                      <p:nvSpPr>
                        <p:cNvPr id="90526" name="Freeform 963"/>
                        <p:cNvSpPr>
                          <a:spLocks/>
                        </p:cNvSpPr>
                        <p:nvPr/>
                      </p:nvSpPr>
                      <p:spPr bwMode="auto">
                        <a:xfrm>
                          <a:off x="5217" y="2321"/>
                          <a:ext cx="7" cy="20"/>
                        </a:xfrm>
                        <a:custGeom>
                          <a:avLst/>
                          <a:gdLst>
                            <a:gd name="T0" fmla="*/ 0 w 45"/>
                            <a:gd name="T1" fmla="*/ 0 h 103"/>
                            <a:gd name="T2" fmla="*/ 0 w 45"/>
                            <a:gd name="T3" fmla="*/ 0 h 103"/>
                            <a:gd name="T4" fmla="*/ 0 w 45"/>
                            <a:gd name="T5" fmla="*/ 0 h 103"/>
                            <a:gd name="T6" fmla="*/ 0 w 45"/>
                            <a:gd name="T7" fmla="*/ 0 h 103"/>
                            <a:gd name="T8" fmla="*/ 0 w 45"/>
                            <a:gd name="T9" fmla="*/ 0 h 103"/>
                            <a:gd name="T10" fmla="*/ 0 w 45"/>
                            <a:gd name="T11" fmla="*/ 0 h 103"/>
                            <a:gd name="T12" fmla="*/ 0 w 45"/>
                            <a:gd name="T13" fmla="*/ 0 h 103"/>
                            <a:gd name="T14" fmla="*/ 0 w 45"/>
                            <a:gd name="T15" fmla="*/ 0 h 103"/>
                            <a:gd name="T16" fmla="*/ 0 w 45"/>
                            <a:gd name="T17" fmla="*/ 0 h 103"/>
                            <a:gd name="T18" fmla="*/ 0 w 45"/>
                            <a:gd name="T19" fmla="*/ 0 h 103"/>
                            <a:gd name="T20" fmla="*/ 0 w 45"/>
                            <a:gd name="T21" fmla="*/ 0 h 103"/>
                            <a:gd name="T22" fmla="*/ 0 w 45"/>
                            <a:gd name="T23" fmla="*/ 0 h 103"/>
                            <a:gd name="T24" fmla="*/ 0 w 45"/>
                            <a:gd name="T25" fmla="*/ 0 h 103"/>
                            <a:gd name="T26" fmla="*/ 0 w 45"/>
                            <a:gd name="T27" fmla="*/ 0 h 103"/>
                            <a:gd name="T28" fmla="*/ 0 w 45"/>
                            <a:gd name="T29" fmla="*/ 0 h 103"/>
                            <a:gd name="T30" fmla="*/ 0 w 45"/>
                            <a:gd name="T31" fmla="*/ 0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103">
                              <a:moveTo>
                                <a:pt x="28" y="0"/>
                              </a:moveTo>
                              <a:lnTo>
                                <a:pt x="29" y="10"/>
                              </a:lnTo>
                              <a:lnTo>
                                <a:pt x="24" y="19"/>
                              </a:lnTo>
                              <a:lnTo>
                                <a:pt x="19" y="23"/>
                              </a:lnTo>
                              <a:lnTo>
                                <a:pt x="0" y="25"/>
                              </a:lnTo>
                              <a:lnTo>
                                <a:pt x="19" y="28"/>
                              </a:lnTo>
                              <a:lnTo>
                                <a:pt x="31" y="30"/>
                              </a:lnTo>
                              <a:lnTo>
                                <a:pt x="38" y="37"/>
                              </a:lnTo>
                              <a:lnTo>
                                <a:pt x="41" y="47"/>
                              </a:lnTo>
                              <a:lnTo>
                                <a:pt x="44" y="65"/>
                              </a:lnTo>
                              <a:lnTo>
                                <a:pt x="42" y="103"/>
                              </a:lnTo>
                              <a:lnTo>
                                <a:pt x="45" y="57"/>
                              </a:lnTo>
                              <a:lnTo>
                                <a:pt x="44" y="37"/>
                              </a:lnTo>
                              <a:lnTo>
                                <a:pt x="44" y="18"/>
                              </a:lnTo>
                              <a:lnTo>
                                <a:pt x="42" y="7"/>
                              </a:lnTo>
                              <a:lnTo>
                                <a:pt x="28"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27" name="Freeform 964"/>
                        <p:cNvSpPr>
                          <a:spLocks/>
                        </p:cNvSpPr>
                        <p:nvPr/>
                      </p:nvSpPr>
                      <p:spPr bwMode="auto">
                        <a:xfrm>
                          <a:off x="5223" y="2349"/>
                          <a:ext cx="9" cy="8"/>
                        </a:xfrm>
                        <a:custGeom>
                          <a:avLst/>
                          <a:gdLst>
                            <a:gd name="T0" fmla="*/ 0 w 55"/>
                            <a:gd name="T1" fmla="*/ 0 h 41"/>
                            <a:gd name="T2" fmla="*/ 0 w 55"/>
                            <a:gd name="T3" fmla="*/ 0 h 41"/>
                            <a:gd name="T4" fmla="*/ 0 w 55"/>
                            <a:gd name="T5" fmla="*/ 0 h 41"/>
                            <a:gd name="T6" fmla="*/ 0 w 55"/>
                            <a:gd name="T7" fmla="*/ 0 h 41"/>
                            <a:gd name="T8" fmla="*/ 0 w 55"/>
                            <a:gd name="T9" fmla="*/ 0 h 41"/>
                            <a:gd name="T10" fmla="*/ 0 w 55"/>
                            <a:gd name="T11" fmla="*/ 0 h 41"/>
                            <a:gd name="T12" fmla="*/ 0 w 55"/>
                            <a:gd name="T13" fmla="*/ 0 h 41"/>
                            <a:gd name="T14" fmla="*/ 0 w 55"/>
                            <a:gd name="T15" fmla="*/ 0 h 41"/>
                            <a:gd name="T16" fmla="*/ 0 w 55"/>
                            <a:gd name="T17" fmla="*/ 0 h 41"/>
                            <a:gd name="T18" fmla="*/ 0 w 55"/>
                            <a:gd name="T19" fmla="*/ 0 h 41"/>
                            <a:gd name="T20" fmla="*/ 0 w 55"/>
                            <a:gd name="T21" fmla="*/ 0 h 41"/>
                            <a:gd name="T22" fmla="*/ 0 w 55"/>
                            <a:gd name="T23" fmla="*/ 0 h 41"/>
                            <a:gd name="T24" fmla="*/ 0 w 55"/>
                            <a:gd name="T25" fmla="*/ 0 h 41"/>
                            <a:gd name="T26" fmla="*/ 0 w 55"/>
                            <a:gd name="T27" fmla="*/ 0 h 41"/>
                            <a:gd name="T28" fmla="*/ 0 w 55"/>
                            <a:gd name="T29" fmla="*/ 0 h 41"/>
                            <a:gd name="T30" fmla="*/ 0 w 55"/>
                            <a:gd name="T31" fmla="*/ 0 h 41"/>
                            <a:gd name="T32" fmla="*/ 0 w 55"/>
                            <a:gd name="T33" fmla="*/ 0 h 41"/>
                            <a:gd name="T34" fmla="*/ 0 w 55"/>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41">
                              <a:moveTo>
                                <a:pt x="0" y="0"/>
                              </a:moveTo>
                              <a:lnTo>
                                <a:pt x="5" y="4"/>
                              </a:lnTo>
                              <a:lnTo>
                                <a:pt x="15" y="7"/>
                              </a:lnTo>
                              <a:lnTo>
                                <a:pt x="21" y="7"/>
                              </a:lnTo>
                              <a:lnTo>
                                <a:pt x="31" y="5"/>
                              </a:lnTo>
                              <a:lnTo>
                                <a:pt x="39" y="3"/>
                              </a:lnTo>
                              <a:lnTo>
                                <a:pt x="47" y="4"/>
                              </a:lnTo>
                              <a:lnTo>
                                <a:pt x="55" y="11"/>
                              </a:lnTo>
                              <a:lnTo>
                                <a:pt x="42" y="13"/>
                              </a:lnTo>
                              <a:lnTo>
                                <a:pt x="37" y="14"/>
                              </a:lnTo>
                              <a:lnTo>
                                <a:pt x="35" y="23"/>
                              </a:lnTo>
                              <a:lnTo>
                                <a:pt x="33" y="41"/>
                              </a:lnTo>
                              <a:lnTo>
                                <a:pt x="31" y="23"/>
                              </a:lnTo>
                              <a:lnTo>
                                <a:pt x="30" y="13"/>
                              </a:lnTo>
                              <a:lnTo>
                                <a:pt x="19" y="15"/>
                              </a:lnTo>
                              <a:lnTo>
                                <a:pt x="10" y="14"/>
                              </a:lnTo>
                              <a:lnTo>
                                <a:pt x="4" y="7"/>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28" name="Freeform 965"/>
                        <p:cNvSpPr>
                          <a:spLocks/>
                        </p:cNvSpPr>
                        <p:nvPr/>
                      </p:nvSpPr>
                      <p:spPr bwMode="auto">
                        <a:xfrm>
                          <a:off x="5234" y="2320"/>
                          <a:ext cx="4" cy="6"/>
                        </a:xfrm>
                        <a:custGeom>
                          <a:avLst/>
                          <a:gdLst>
                            <a:gd name="T0" fmla="*/ 0 w 27"/>
                            <a:gd name="T1" fmla="*/ 0 h 30"/>
                            <a:gd name="T2" fmla="*/ 0 w 27"/>
                            <a:gd name="T3" fmla="*/ 0 h 30"/>
                            <a:gd name="T4" fmla="*/ 0 w 27"/>
                            <a:gd name="T5" fmla="*/ 0 h 30"/>
                            <a:gd name="T6" fmla="*/ 0 w 27"/>
                            <a:gd name="T7" fmla="*/ 0 h 30"/>
                            <a:gd name="T8" fmla="*/ 0 w 27"/>
                            <a:gd name="T9" fmla="*/ 0 h 30"/>
                            <a:gd name="T10" fmla="*/ 0 w 27"/>
                            <a:gd name="T11" fmla="*/ 0 h 30"/>
                            <a:gd name="T12" fmla="*/ 0 w 27"/>
                            <a:gd name="T13" fmla="*/ 0 h 30"/>
                            <a:gd name="T14" fmla="*/ 0 w 27"/>
                            <a:gd name="T15" fmla="*/ 0 h 30"/>
                            <a:gd name="T16" fmla="*/ 0 w 27"/>
                            <a:gd name="T17" fmla="*/ 0 h 30"/>
                            <a:gd name="T18" fmla="*/ 0 w 2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0">
                              <a:moveTo>
                                <a:pt x="14" y="0"/>
                              </a:moveTo>
                              <a:lnTo>
                                <a:pt x="12" y="5"/>
                              </a:lnTo>
                              <a:lnTo>
                                <a:pt x="12" y="13"/>
                              </a:lnTo>
                              <a:lnTo>
                                <a:pt x="14" y="18"/>
                              </a:lnTo>
                              <a:lnTo>
                                <a:pt x="27" y="30"/>
                              </a:lnTo>
                              <a:lnTo>
                                <a:pt x="12" y="30"/>
                              </a:lnTo>
                              <a:lnTo>
                                <a:pt x="4" y="21"/>
                              </a:lnTo>
                              <a:lnTo>
                                <a:pt x="1" y="16"/>
                              </a:lnTo>
                              <a:lnTo>
                                <a:pt x="0" y="5"/>
                              </a:lnTo>
                              <a:lnTo>
                                <a:pt x="14"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00" name="Group 966"/>
                      <p:cNvGrpSpPr>
                        <a:grpSpLocks/>
                      </p:cNvGrpSpPr>
                      <p:nvPr/>
                    </p:nvGrpSpPr>
                    <p:grpSpPr bwMode="auto">
                      <a:xfrm>
                        <a:off x="5214" y="2316"/>
                        <a:ext cx="35" cy="17"/>
                        <a:chOff x="5214" y="2316"/>
                        <a:chExt cx="35" cy="17"/>
                      </a:xfrm>
                    </p:grpSpPr>
                    <p:grpSp>
                      <p:nvGrpSpPr>
                        <p:cNvPr id="90511" name="Group 967"/>
                        <p:cNvGrpSpPr>
                          <a:grpSpLocks/>
                        </p:cNvGrpSpPr>
                        <p:nvPr/>
                      </p:nvGrpSpPr>
                      <p:grpSpPr bwMode="auto">
                        <a:xfrm>
                          <a:off x="5215" y="2316"/>
                          <a:ext cx="33" cy="7"/>
                          <a:chOff x="5215" y="2316"/>
                          <a:chExt cx="33" cy="7"/>
                        </a:xfrm>
                      </p:grpSpPr>
                      <p:sp>
                        <p:nvSpPr>
                          <p:cNvPr id="90524" name="Freeform 968"/>
                          <p:cNvSpPr>
                            <a:spLocks/>
                          </p:cNvSpPr>
                          <p:nvPr/>
                        </p:nvSpPr>
                        <p:spPr bwMode="auto">
                          <a:xfrm>
                            <a:off x="5230" y="2317"/>
                            <a:ext cx="18" cy="6"/>
                          </a:xfrm>
                          <a:custGeom>
                            <a:avLst/>
                            <a:gdLst>
                              <a:gd name="T0" fmla="*/ 0 w 105"/>
                              <a:gd name="T1" fmla="*/ 0 h 28"/>
                              <a:gd name="T2" fmla="*/ 0 w 105"/>
                              <a:gd name="T3" fmla="*/ 0 h 28"/>
                              <a:gd name="T4" fmla="*/ 0 w 105"/>
                              <a:gd name="T5" fmla="*/ 0 h 28"/>
                              <a:gd name="T6" fmla="*/ 0 w 105"/>
                              <a:gd name="T7" fmla="*/ 0 h 28"/>
                              <a:gd name="T8" fmla="*/ 0 w 105"/>
                              <a:gd name="T9" fmla="*/ 0 h 28"/>
                              <a:gd name="T10" fmla="*/ 0 w 105"/>
                              <a:gd name="T11" fmla="*/ 0 h 28"/>
                              <a:gd name="T12" fmla="*/ 0 w 105"/>
                              <a:gd name="T13" fmla="*/ 0 h 28"/>
                              <a:gd name="T14" fmla="*/ 0 w 105"/>
                              <a:gd name="T15" fmla="*/ 0 h 28"/>
                              <a:gd name="T16" fmla="*/ 0 w 105"/>
                              <a:gd name="T17" fmla="*/ 0 h 28"/>
                              <a:gd name="T18" fmla="*/ 0 w 105"/>
                              <a:gd name="T19" fmla="*/ 0 h 28"/>
                              <a:gd name="T20" fmla="*/ 0 w 105"/>
                              <a:gd name="T21" fmla="*/ 0 h 28"/>
                              <a:gd name="T22" fmla="*/ 0 w 105"/>
                              <a:gd name="T23" fmla="*/ 0 h 28"/>
                              <a:gd name="T24" fmla="*/ 0 w 105"/>
                              <a:gd name="T25" fmla="*/ 0 h 28"/>
                              <a:gd name="T26" fmla="*/ 0 w 105"/>
                              <a:gd name="T27" fmla="*/ 0 h 28"/>
                              <a:gd name="T28" fmla="*/ 0 w 105"/>
                              <a:gd name="T29" fmla="*/ 0 h 28"/>
                              <a:gd name="T30" fmla="*/ 0 w 105"/>
                              <a:gd name="T31" fmla="*/ 0 h 28"/>
                              <a:gd name="T32" fmla="*/ 0 w 105"/>
                              <a:gd name="T33" fmla="*/ 0 h 28"/>
                              <a:gd name="T34" fmla="*/ 0 w 105"/>
                              <a:gd name="T35" fmla="*/ 0 h 28"/>
                              <a:gd name="T36" fmla="*/ 0 w 105"/>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28">
                                <a:moveTo>
                                  <a:pt x="0" y="18"/>
                                </a:moveTo>
                                <a:lnTo>
                                  <a:pt x="7" y="11"/>
                                </a:lnTo>
                                <a:lnTo>
                                  <a:pt x="17" y="5"/>
                                </a:lnTo>
                                <a:lnTo>
                                  <a:pt x="29" y="1"/>
                                </a:lnTo>
                                <a:lnTo>
                                  <a:pt x="41" y="0"/>
                                </a:lnTo>
                                <a:lnTo>
                                  <a:pt x="53" y="0"/>
                                </a:lnTo>
                                <a:lnTo>
                                  <a:pt x="68" y="2"/>
                                </a:lnTo>
                                <a:lnTo>
                                  <a:pt x="84" y="8"/>
                                </a:lnTo>
                                <a:lnTo>
                                  <a:pt x="105" y="14"/>
                                </a:lnTo>
                                <a:lnTo>
                                  <a:pt x="89" y="14"/>
                                </a:lnTo>
                                <a:lnTo>
                                  <a:pt x="71" y="13"/>
                                </a:lnTo>
                                <a:lnTo>
                                  <a:pt x="56" y="12"/>
                                </a:lnTo>
                                <a:lnTo>
                                  <a:pt x="46" y="14"/>
                                </a:lnTo>
                                <a:lnTo>
                                  <a:pt x="36" y="18"/>
                                </a:lnTo>
                                <a:lnTo>
                                  <a:pt x="28" y="24"/>
                                </a:lnTo>
                                <a:lnTo>
                                  <a:pt x="21" y="28"/>
                                </a:lnTo>
                                <a:lnTo>
                                  <a:pt x="12" y="28"/>
                                </a:lnTo>
                                <a:lnTo>
                                  <a:pt x="4" y="26"/>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25" name="Freeform 969"/>
                          <p:cNvSpPr>
                            <a:spLocks/>
                          </p:cNvSpPr>
                          <p:nvPr/>
                        </p:nvSpPr>
                        <p:spPr bwMode="auto">
                          <a:xfrm>
                            <a:off x="5215" y="2316"/>
                            <a:ext cx="9" cy="7"/>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5">
                                <a:moveTo>
                                  <a:pt x="0" y="0"/>
                                </a:moveTo>
                                <a:lnTo>
                                  <a:pt x="0" y="5"/>
                                </a:lnTo>
                                <a:lnTo>
                                  <a:pt x="12" y="7"/>
                                </a:lnTo>
                                <a:lnTo>
                                  <a:pt x="22" y="16"/>
                                </a:lnTo>
                                <a:lnTo>
                                  <a:pt x="28" y="23"/>
                                </a:lnTo>
                                <a:lnTo>
                                  <a:pt x="34" y="31"/>
                                </a:lnTo>
                                <a:lnTo>
                                  <a:pt x="42" y="35"/>
                                </a:lnTo>
                                <a:lnTo>
                                  <a:pt x="51" y="33"/>
                                </a:lnTo>
                                <a:lnTo>
                                  <a:pt x="53" y="25"/>
                                </a:lnTo>
                                <a:lnTo>
                                  <a:pt x="49" y="18"/>
                                </a:lnTo>
                                <a:lnTo>
                                  <a:pt x="39" y="12"/>
                                </a:lnTo>
                                <a:lnTo>
                                  <a:pt x="33" y="7"/>
                                </a:lnTo>
                                <a:lnTo>
                                  <a:pt x="22" y="4"/>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12" name="Freeform 970"/>
                        <p:cNvSpPr>
                          <a:spLocks/>
                        </p:cNvSpPr>
                        <p:nvPr/>
                      </p:nvSpPr>
                      <p:spPr bwMode="auto">
                        <a:xfrm>
                          <a:off x="5234" y="2325"/>
                          <a:ext cx="12" cy="5"/>
                        </a:xfrm>
                        <a:custGeom>
                          <a:avLst/>
                          <a:gdLst>
                            <a:gd name="T0" fmla="*/ 0 w 75"/>
                            <a:gd name="T1" fmla="*/ 0 h 26"/>
                            <a:gd name="T2" fmla="*/ 0 w 75"/>
                            <a:gd name="T3" fmla="*/ 0 h 26"/>
                            <a:gd name="T4" fmla="*/ 0 w 75"/>
                            <a:gd name="T5" fmla="*/ 0 h 26"/>
                            <a:gd name="T6" fmla="*/ 0 w 75"/>
                            <a:gd name="T7" fmla="*/ 0 h 26"/>
                            <a:gd name="T8" fmla="*/ 0 w 75"/>
                            <a:gd name="T9" fmla="*/ 0 h 26"/>
                            <a:gd name="T10" fmla="*/ 0 w 75"/>
                            <a:gd name="T11" fmla="*/ 0 h 26"/>
                            <a:gd name="T12" fmla="*/ 0 w 75"/>
                            <a:gd name="T13" fmla="*/ 0 h 26"/>
                            <a:gd name="T14" fmla="*/ 0 w 75"/>
                            <a:gd name="T15" fmla="*/ 0 h 26"/>
                            <a:gd name="T16" fmla="*/ 0 w 75"/>
                            <a:gd name="T17" fmla="*/ 0 h 26"/>
                            <a:gd name="T18" fmla="*/ 0 w 75"/>
                            <a:gd name="T19" fmla="*/ 0 h 26"/>
                            <a:gd name="T20" fmla="*/ 0 w 75"/>
                            <a:gd name="T21" fmla="*/ 0 h 26"/>
                            <a:gd name="T22" fmla="*/ 0 w 75"/>
                            <a:gd name="T23" fmla="*/ 0 h 26"/>
                            <a:gd name="T24" fmla="*/ 0 w 75"/>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6">
                              <a:moveTo>
                                <a:pt x="0" y="8"/>
                              </a:moveTo>
                              <a:lnTo>
                                <a:pt x="3" y="18"/>
                              </a:lnTo>
                              <a:lnTo>
                                <a:pt x="5" y="21"/>
                              </a:lnTo>
                              <a:lnTo>
                                <a:pt x="8" y="24"/>
                              </a:lnTo>
                              <a:lnTo>
                                <a:pt x="20" y="26"/>
                              </a:lnTo>
                              <a:lnTo>
                                <a:pt x="34" y="26"/>
                              </a:lnTo>
                              <a:lnTo>
                                <a:pt x="45" y="24"/>
                              </a:lnTo>
                              <a:lnTo>
                                <a:pt x="57" y="19"/>
                              </a:lnTo>
                              <a:lnTo>
                                <a:pt x="75" y="8"/>
                              </a:lnTo>
                              <a:lnTo>
                                <a:pt x="48" y="5"/>
                              </a:lnTo>
                              <a:lnTo>
                                <a:pt x="25" y="2"/>
                              </a:lnTo>
                              <a:lnTo>
                                <a:pt x="12" y="0"/>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13" name="Freeform 971"/>
                        <p:cNvSpPr>
                          <a:spLocks/>
                        </p:cNvSpPr>
                        <p:nvPr/>
                      </p:nvSpPr>
                      <p:spPr bwMode="auto">
                        <a:xfrm>
                          <a:off x="5218" y="2326"/>
                          <a:ext cx="4" cy="5"/>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5">
                              <a:moveTo>
                                <a:pt x="1" y="0"/>
                              </a:moveTo>
                              <a:lnTo>
                                <a:pt x="18" y="3"/>
                              </a:lnTo>
                              <a:lnTo>
                                <a:pt x="21" y="13"/>
                              </a:lnTo>
                              <a:lnTo>
                                <a:pt x="23" y="25"/>
                              </a:lnTo>
                              <a:lnTo>
                                <a:pt x="8" y="23"/>
                              </a:lnTo>
                              <a:lnTo>
                                <a:pt x="0" y="2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14" name="Group 972"/>
                        <p:cNvGrpSpPr>
                          <a:grpSpLocks/>
                        </p:cNvGrpSpPr>
                        <p:nvPr/>
                      </p:nvGrpSpPr>
                      <p:grpSpPr bwMode="auto">
                        <a:xfrm>
                          <a:off x="5234" y="2325"/>
                          <a:ext cx="9" cy="7"/>
                          <a:chOff x="5234" y="2325"/>
                          <a:chExt cx="9" cy="7"/>
                        </a:xfrm>
                      </p:grpSpPr>
                      <p:sp>
                        <p:nvSpPr>
                          <p:cNvPr id="90522" name="Oval 973"/>
                          <p:cNvSpPr>
                            <a:spLocks noChangeArrowheads="1"/>
                          </p:cNvSpPr>
                          <p:nvPr/>
                        </p:nvSpPr>
                        <p:spPr bwMode="auto">
                          <a:xfrm>
                            <a:off x="5234" y="2325"/>
                            <a:ext cx="9"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23" name="Oval 974"/>
                          <p:cNvSpPr>
                            <a:spLocks noChangeArrowheads="1"/>
                          </p:cNvSpPr>
                          <p:nvPr/>
                        </p:nvSpPr>
                        <p:spPr bwMode="auto">
                          <a:xfrm>
                            <a:off x="5236" y="2326"/>
                            <a:ext cx="4"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15" name="Oval 975"/>
                        <p:cNvSpPr>
                          <a:spLocks noChangeArrowheads="1"/>
                        </p:cNvSpPr>
                        <p:nvPr/>
                      </p:nvSpPr>
                      <p:spPr bwMode="auto">
                        <a:xfrm>
                          <a:off x="5235" y="2326"/>
                          <a:ext cx="3"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16" name="Group 976"/>
                        <p:cNvGrpSpPr>
                          <a:grpSpLocks/>
                        </p:cNvGrpSpPr>
                        <p:nvPr/>
                      </p:nvGrpSpPr>
                      <p:grpSpPr bwMode="auto">
                        <a:xfrm>
                          <a:off x="5217" y="2326"/>
                          <a:ext cx="5" cy="7"/>
                          <a:chOff x="5217" y="2326"/>
                          <a:chExt cx="5" cy="7"/>
                        </a:xfrm>
                      </p:grpSpPr>
                      <p:sp>
                        <p:nvSpPr>
                          <p:cNvPr id="90520" name="Oval 977"/>
                          <p:cNvSpPr>
                            <a:spLocks noChangeArrowheads="1"/>
                          </p:cNvSpPr>
                          <p:nvPr/>
                        </p:nvSpPr>
                        <p:spPr bwMode="auto">
                          <a:xfrm>
                            <a:off x="5217" y="2326"/>
                            <a:ext cx="5" cy="7"/>
                          </a:xfrm>
                          <a:prstGeom prst="ellipse">
                            <a:avLst/>
                          </a:pr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21" name="Oval 978"/>
                          <p:cNvSpPr>
                            <a:spLocks noChangeArrowheads="1"/>
                          </p:cNvSpPr>
                          <p:nvPr/>
                        </p:nvSpPr>
                        <p:spPr bwMode="auto">
                          <a:xfrm>
                            <a:off x="5217" y="2326"/>
                            <a:ext cx="4" cy="6"/>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17" name="Oval 979"/>
                        <p:cNvSpPr>
                          <a:spLocks noChangeArrowheads="1"/>
                        </p:cNvSpPr>
                        <p:nvPr/>
                      </p:nvSpPr>
                      <p:spPr bwMode="auto">
                        <a:xfrm>
                          <a:off x="5217" y="2327"/>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18" name="Freeform 980"/>
                        <p:cNvSpPr>
                          <a:spLocks/>
                        </p:cNvSpPr>
                        <p:nvPr/>
                      </p:nvSpPr>
                      <p:spPr bwMode="auto">
                        <a:xfrm>
                          <a:off x="5231" y="2324"/>
                          <a:ext cx="18" cy="5"/>
                        </a:xfrm>
                        <a:custGeom>
                          <a:avLst/>
                          <a:gdLst>
                            <a:gd name="T0" fmla="*/ 0 w 106"/>
                            <a:gd name="T1" fmla="*/ 0 h 24"/>
                            <a:gd name="T2" fmla="*/ 0 w 106"/>
                            <a:gd name="T3" fmla="*/ 0 h 24"/>
                            <a:gd name="T4" fmla="*/ 0 w 106"/>
                            <a:gd name="T5" fmla="*/ 0 h 24"/>
                            <a:gd name="T6" fmla="*/ 0 w 106"/>
                            <a:gd name="T7" fmla="*/ 0 h 24"/>
                            <a:gd name="T8" fmla="*/ 0 w 106"/>
                            <a:gd name="T9" fmla="*/ 0 h 24"/>
                            <a:gd name="T10" fmla="*/ 0 w 106"/>
                            <a:gd name="T11" fmla="*/ 0 h 24"/>
                            <a:gd name="T12" fmla="*/ 0 w 106"/>
                            <a:gd name="T13" fmla="*/ 0 h 24"/>
                            <a:gd name="T14" fmla="*/ 0 w 106"/>
                            <a:gd name="T15" fmla="*/ 0 h 24"/>
                            <a:gd name="T16" fmla="*/ 0 w 106"/>
                            <a:gd name="T17" fmla="*/ 0 h 24"/>
                            <a:gd name="T18" fmla="*/ 0 w 106"/>
                            <a:gd name="T19" fmla="*/ 0 h 24"/>
                            <a:gd name="T20" fmla="*/ 0 w 106"/>
                            <a:gd name="T21" fmla="*/ 0 h 24"/>
                            <a:gd name="T22" fmla="*/ 0 w 106"/>
                            <a:gd name="T23" fmla="*/ 0 h 24"/>
                            <a:gd name="T24" fmla="*/ 0 w 106"/>
                            <a:gd name="T25" fmla="*/ 0 h 24"/>
                            <a:gd name="T26" fmla="*/ 0 w 106"/>
                            <a:gd name="T27" fmla="*/ 0 h 24"/>
                            <a:gd name="T28" fmla="*/ 0 w 106"/>
                            <a:gd name="T29" fmla="*/ 0 h 24"/>
                            <a:gd name="T30" fmla="*/ 0 w 106"/>
                            <a:gd name="T31" fmla="*/ 0 h 24"/>
                            <a:gd name="T32" fmla="*/ 0 w 106"/>
                            <a:gd name="T33" fmla="*/ 0 h 24"/>
                            <a:gd name="T34" fmla="*/ 0 w 106"/>
                            <a:gd name="T35" fmla="*/ 0 h 24"/>
                            <a:gd name="T36" fmla="*/ 0 w 106"/>
                            <a:gd name="T37" fmla="*/ 0 h 24"/>
                            <a:gd name="T38" fmla="*/ 0 w 106"/>
                            <a:gd name="T39" fmla="*/ 0 h 24"/>
                            <a:gd name="T40" fmla="*/ 0 w 106"/>
                            <a:gd name="T41" fmla="*/ 0 h 24"/>
                            <a:gd name="T42" fmla="*/ 0 w 106"/>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24">
                              <a:moveTo>
                                <a:pt x="0" y="1"/>
                              </a:moveTo>
                              <a:lnTo>
                                <a:pt x="14" y="8"/>
                              </a:lnTo>
                              <a:lnTo>
                                <a:pt x="23" y="3"/>
                              </a:lnTo>
                              <a:lnTo>
                                <a:pt x="31" y="0"/>
                              </a:lnTo>
                              <a:lnTo>
                                <a:pt x="40" y="0"/>
                              </a:lnTo>
                              <a:lnTo>
                                <a:pt x="51" y="3"/>
                              </a:lnTo>
                              <a:lnTo>
                                <a:pt x="68" y="8"/>
                              </a:lnTo>
                              <a:lnTo>
                                <a:pt x="85" y="8"/>
                              </a:lnTo>
                              <a:lnTo>
                                <a:pt x="106" y="5"/>
                              </a:lnTo>
                              <a:lnTo>
                                <a:pt x="92" y="16"/>
                              </a:lnTo>
                              <a:lnTo>
                                <a:pt x="74" y="24"/>
                              </a:lnTo>
                              <a:lnTo>
                                <a:pt x="87" y="15"/>
                              </a:lnTo>
                              <a:lnTo>
                                <a:pt x="73" y="13"/>
                              </a:lnTo>
                              <a:lnTo>
                                <a:pt x="62" y="12"/>
                              </a:lnTo>
                              <a:lnTo>
                                <a:pt x="50" y="10"/>
                              </a:lnTo>
                              <a:lnTo>
                                <a:pt x="41" y="10"/>
                              </a:lnTo>
                              <a:lnTo>
                                <a:pt x="30" y="8"/>
                              </a:lnTo>
                              <a:lnTo>
                                <a:pt x="25" y="8"/>
                              </a:lnTo>
                              <a:lnTo>
                                <a:pt x="19" y="12"/>
                              </a:lnTo>
                              <a:lnTo>
                                <a:pt x="14" y="13"/>
                              </a:lnTo>
                              <a:lnTo>
                                <a:pt x="11" y="13"/>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19" name="Freeform 981"/>
                        <p:cNvSpPr>
                          <a:spLocks/>
                        </p:cNvSpPr>
                        <p:nvPr/>
                      </p:nvSpPr>
                      <p:spPr bwMode="auto">
                        <a:xfrm>
                          <a:off x="5214" y="2325"/>
                          <a:ext cx="7" cy="4"/>
                        </a:xfrm>
                        <a:custGeom>
                          <a:avLst/>
                          <a:gdLst>
                            <a:gd name="T0" fmla="*/ 0 w 48"/>
                            <a:gd name="T1" fmla="*/ 0 h 21"/>
                            <a:gd name="T2" fmla="*/ 0 w 48"/>
                            <a:gd name="T3" fmla="*/ 0 h 21"/>
                            <a:gd name="T4" fmla="*/ 0 w 48"/>
                            <a:gd name="T5" fmla="*/ 0 h 21"/>
                            <a:gd name="T6" fmla="*/ 0 w 48"/>
                            <a:gd name="T7" fmla="*/ 0 h 21"/>
                            <a:gd name="T8" fmla="*/ 0 w 48"/>
                            <a:gd name="T9" fmla="*/ 0 h 21"/>
                            <a:gd name="T10" fmla="*/ 0 w 48"/>
                            <a:gd name="T11" fmla="*/ 0 h 21"/>
                            <a:gd name="T12" fmla="*/ 0 w 48"/>
                            <a:gd name="T13" fmla="*/ 0 h 21"/>
                            <a:gd name="T14" fmla="*/ 0 w 48"/>
                            <a:gd name="T15" fmla="*/ 0 h 21"/>
                            <a:gd name="T16" fmla="*/ 0 w 48"/>
                            <a:gd name="T17" fmla="*/ 0 h 21"/>
                            <a:gd name="T18" fmla="*/ 0 w 48"/>
                            <a:gd name="T19" fmla="*/ 0 h 21"/>
                            <a:gd name="T20" fmla="*/ 0 w 48"/>
                            <a:gd name="T21" fmla="*/ 0 h 21"/>
                            <a:gd name="T22" fmla="*/ 0 w 48"/>
                            <a:gd name="T23" fmla="*/ 0 h 21"/>
                            <a:gd name="T24" fmla="*/ 0 w 48"/>
                            <a:gd name="T25" fmla="*/ 0 h 21"/>
                            <a:gd name="T26" fmla="*/ 0 w 48"/>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21">
                              <a:moveTo>
                                <a:pt x="0" y="0"/>
                              </a:moveTo>
                              <a:lnTo>
                                <a:pt x="6" y="8"/>
                              </a:lnTo>
                              <a:lnTo>
                                <a:pt x="16" y="6"/>
                              </a:lnTo>
                              <a:lnTo>
                                <a:pt x="24" y="6"/>
                              </a:lnTo>
                              <a:lnTo>
                                <a:pt x="29" y="6"/>
                              </a:lnTo>
                              <a:lnTo>
                                <a:pt x="37" y="6"/>
                              </a:lnTo>
                              <a:lnTo>
                                <a:pt x="43" y="10"/>
                              </a:lnTo>
                              <a:lnTo>
                                <a:pt x="47" y="13"/>
                              </a:lnTo>
                              <a:lnTo>
                                <a:pt x="48" y="21"/>
                              </a:lnTo>
                              <a:lnTo>
                                <a:pt x="46" y="14"/>
                              </a:lnTo>
                              <a:lnTo>
                                <a:pt x="41" y="11"/>
                              </a:lnTo>
                              <a:lnTo>
                                <a:pt x="28" y="10"/>
                              </a:lnTo>
                              <a:lnTo>
                                <a:pt x="14" y="1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501" name="Group 982"/>
                      <p:cNvGrpSpPr>
                        <a:grpSpLocks/>
                      </p:cNvGrpSpPr>
                      <p:nvPr/>
                    </p:nvGrpSpPr>
                    <p:grpSpPr bwMode="auto">
                      <a:xfrm>
                        <a:off x="5223" y="2358"/>
                        <a:ext cx="18" cy="11"/>
                        <a:chOff x="5223" y="2358"/>
                        <a:chExt cx="18" cy="11"/>
                      </a:xfrm>
                    </p:grpSpPr>
                    <p:grpSp>
                      <p:nvGrpSpPr>
                        <p:cNvPr id="90502" name="Group 983"/>
                        <p:cNvGrpSpPr>
                          <a:grpSpLocks/>
                        </p:cNvGrpSpPr>
                        <p:nvPr/>
                      </p:nvGrpSpPr>
                      <p:grpSpPr bwMode="auto">
                        <a:xfrm>
                          <a:off x="5223" y="2358"/>
                          <a:ext cx="18" cy="11"/>
                          <a:chOff x="5223" y="2358"/>
                          <a:chExt cx="18" cy="11"/>
                        </a:xfrm>
                      </p:grpSpPr>
                      <p:sp>
                        <p:nvSpPr>
                          <p:cNvPr id="90504" name="Freeform 984"/>
                          <p:cNvSpPr>
                            <a:spLocks/>
                          </p:cNvSpPr>
                          <p:nvPr/>
                        </p:nvSpPr>
                        <p:spPr bwMode="auto">
                          <a:xfrm>
                            <a:off x="5223" y="2358"/>
                            <a:ext cx="18" cy="11"/>
                          </a:xfrm>
                          <a:custGeom>
                            <a:avLst/>
                            <a:gdLst>
                              <a:gd name="T0" fmla="*/ 0 w 107"/>
                              <a:gd name="T1" fmla="*/ 0 h 58"/>
                              <a:gd name="T2" fmla="*/ 0 w 107"/>
                              <a:gd name="T3" fmla="*/ 0 h 58"/>
                              <a:gd name="T4" fmla="*/ 0 w 107"/>
                              <a:gd name="T5" fmla="*/ 0 h 58"/>
                              <a:gd name="T6" fmla="*/ 0 w 107"/>
                              <a:gd name="T7" fmla="*/ 0 h 58"/>
                              <a:gd name="T8" fmla="*/ 0 w 107"/>
                              <a:gd name="T9" fmla="*/ 0 h 58"/>
                              <a:gd name="T10" fmla="*/ 0 w 107"/>
                              <a:gd name="T11" fmla="*/ 0 h 58"/>
                              <a:gd name="T12" fmla="*/ 0 w 107"/>
                              <a:gd name="T13" fmla="*/ 0 h 58"/>
                              <a:gd name="T14" fmla="*/ 0 w 107"/>
                              <a:gd name="T15" fmla="*/ 0 h 58"/>
                              <a:gd name="T16" fmla="*/ 0 w 107"/>
                              <a:gd name="T17" fmla="*/ 0 h 58"/>
                              <a:gd name="T18" fmla="*/ 0 w 107"/>
                              <a:gd name="T19" fmla="*/ 0 h 58"/>
                              <a:gd name="T20" fmla="*/ 0 w 107"/>
                              <a:gd name="T21" fmla="*/ 0 h 58"/>
                              <a:gd name="T22" fmla="*/ 0 w 107"/>
                              <a:gd name="T23" fmla="*/ 0 h 58"/>
                              <a:gd name="T24" fmla="*/ 0 w 107"/>
                              <a:gd name="T25" fmla="*/ 0 h 58"/>
                              <a:gd name="T26" fmla="*/ 0 w 107"/>
                              <a:gd name="T27" fmla="*/ 0 h 58"/>
                              <a:gd name="T28" fmla="*/ 0 w 107"/>
                              <a:gd name="T29" fmla="*/ 0 h 58"/>
                              <a:gd name="T30" fmla="*/ 0 w 107"/>
                              <a:gd name="T31" fmla="*/ 0 h 58"/>
                              <a:gd name="T32" fmla="*/ 0 w 107"/>
                              <a:gd name="T33" fmla="*/ 0 h 58"/>
                              <a:gd name="T34" fmla="*/ 0 w 107"/>
                              <a:gd name="T35" fmla="*/ 0 h 58"/>
                              <a:gd name="T36" fmla="*/ 0 w 107"/>
                              <a:gd name="T37" fmla="*/ 0 h 58"/>
                              <a:gd name="T38" fmla="*/ 0 w 107"/>
                              <a:gd name="T39" fmla="*/ 0 h 58"/>
                              <a:gd name="T40" fmla="*/ 0 w 107"/>
                              <a:gd name="T41" fmla="*/ 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7" h="58">
                                <a:moveTo>
                                  <a:pt x="11" y="23"/>
                                </a:moveTo>
                                <a:lnTo>
                                  <a:pt x="5" y="16"/>
                                </a:lnTo>
                                <a:lnTo>
                                  <a:pt x="1" y="9"/>
                                </a:lnTo>
                                <a:lnTo>
                                  <a:pt x="0" y="5"/>
                                </a:lnTo>
                                <a:lnTo>
                                  <a:pt x="5" y="1"/>
                                </a:lnTo>
                                <a:lnTo>
                                  <a:pt x="13" y="0"/>
                                </a:lnTo>
                                <a:lnTo>
                                  <a:pt x="25" y="6"/>
                                </a:lnTo>
                                <a:lnTo>
                                  <a:pt x="36" y="0"/>
                                </a:lnTo>
                                <a:lnTo>
                                  <a:pt x="48" y="3"/>
                                </a:lnTo>
                                <a:lnTo>
                                  <a:pt x="61" y="6"/>
                                </a:lnTo>
                                <a:lnTo>
                                  <a:pt x="75" y="7"/>
                                </a:lnTo>
                                <a:lnTo>
                                  <a:pt x="107" y="9"/>
                                </a:lnTo>
                                <a:lnTo>
                                  <a:pt x="88" y="27"/>
                                </a:lnTo>
                                <a:lnTo>
                                  <a:pt x="78" y="35"/>
                                </a:lnTo>
                                <a:lnTo>
                                  <a:pt x="68" y="44"/>
                                </a:lnTo>
                                <a:lnTo>
                                  <a:pt x="58" y="52"/>
                                </a:lnTo>
                                <a:lnTo>
                                  <a:pt x="43" y="58"/>
                                </a:lnTo>
                                <a:lnTo>
                                  <a:pt x="30" y="58"/>
                                </a:lnTo>
                                <a:lnTo>
                                  <a:pt x="18" y="53"/>
                                </a:lnTo>
                                <a:lnTo>
                                  <a:pt x="13" y="44"/>
                                </a:lnTo>
                                <a:lnTo>
                                  <a:pt x="11" y="23"/>
                                </a:lnTo>
                                <a:close/>
                              </a:path>
                            </a:pathLst>
                          </a:custGeom>
                          <a:solidFill>
                            <a:srgbClr val="7F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505" name="Group 985"/>
                          <p:cNvGrpSpPr>
                            <a:grpSpLocks/>
                          </p:cNvGrpSpPr>
                          <p:nvPr/>
                        </p:nvGrpSpPr>
                        <p:grpSpPr bwMode="auto">
                          <a:xfrm>
                            <a:off x="5223" y="2358"/>
                            <a:ext cx="18" cy="11"/>
                            <a:chOff x="5223" y="2358"/>
                            <a:chExt cx="18" cy="11"/>
                          </a:xfrm>
                        </p:grpSpPr>
                        <p:grpSp>
                          <p:nvGrpSpPr>
                            <p:cNvPr id="90507" name="Group 986"/>
                            <p:cNvGrpSpPr>
                              <a:grpSpLocks/>
                            </p:cNvGrpSpPr>
                            <p:nvPr/>
                          </p:nvGrpSpPr>
                          <p:grpSpPr bwMode="auto">
                            <a:xfrm>
                              <a:off x="5223" y="2358"/>
                              <a:ext cx="18" cy="5"/>
                              <a:chOff x="5223" y="2358"/>
                              <a:chExt cx="18" cy="5"/>
                            </a:xfrm>
                          </p:grpSpPr>
                          <p:sp>
                            <p:nvSpPr>
                              <p:cNvPr id="90509" name="Freeform 987"/>
                              <p:cNvSpPr>
                                <a:spLocks/>
                              </p:cNvSpPr>
                              <p:nvPr/>
                            </p:nvSpPr>
                            <p:spPr bwMode="auto">
                              <a:xfrm>
                                <a:off x="5225" y="2360"/>
                                <a:ext cx="12" cy="3"/>
                              </a:xfrm>
                              <a:custGeom>
                                <a:avLst/>
                                <a:gdLst>
                                  <a:gd name="T0" fmla="*/ 0 w 77"/>
                                  <a:gd name="T1" fmla="*/ 0 h 17"/>
                                  <a:gd name="T2" fmla="*/ 0 w 77"/>
                                  <a:gd name="T3" fmla="*/ 0 h 17"/>
                                  <a:gd name="T4" fmla="*/ 0 w 77"/>
                                  <a:gd name="T5" fmla="*/ 0 h 17"/>
                                  <a:gd name="T6" fmla="*/ 0 w 77"/>
                                  <a:gd name="T7" fmla="*/ 0 h 17"/>
                                  <a:gd name="T8" fmla="*/ 0 w 77"/>
                                  <a:gd name="T9" fmla="*/ 0 h 17"/>
                                  <a:gd name="T10" fmla="*/ 0 w 77"/>
                                  <a:gd name="T11" fmla="*/ 0 h 17"/>
                                  <a:gd name="T12" fmla="*/ 0 w 77"/>
                                  <a:gd name="T13" fmla="*/ 0 h 17"/>
                                  <a:gd name="T14" fmla="*/ 0 w 77"/>
                                  <a:gd name="T15" fmla="*/ 0 h 17"/>
                                  <a:gd name="T16" fmla="*/ 0 w 77"/>
                                  <a:gd name="T17" fmla="*/ 0 h 17"/>
                                  <a:gd name="T18" fmla="*/ 0 w 77"/>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 h="17">
                                    <a:moveTo>
                                      <a:pt x="0" y="1"/>
                                    </a:moveTo>
                                    <a:lnTo>
                                      <a:pt x="7" y="10"/>
                                    </a:lnTo>
                                    <a:lnTo>
                                      <a:pt x="14" y="15"/>
                                    </a:lnTo>
                                    <a:lnTo>
                                      <a:pt x="25" y="17"/>
                                    </a:lnTo>
                                    <a:lnTo>
                                      <a:pt x="36" y="17"/>
                                    </a:lnTo>
                                    <a:lnTo>
                                      <a:pt x="44" y="17"/>
                                    </a:lnTo>
                                    <a:lnTo>
                                      <a:pt x="63" y="13"/>
                                    </a:lnTo>
                                    <a:lnTo>
                                      <a:pt x="77" y="7"/>
                                    </a:lnTo>
                                    <a:lnTo>
                                      <a:pt x="45" y="0"/>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510" name="Freeform 988"/>
                              <p:cNvSpPr>
                                <a:spLocks/>
                              </p:cNvSpPr>
                              <p:nvPr/>
                            </p:nvSpPr>
                            <p:spPr bwMode="auto">
                              <a:xfrm>
                                <a:off x="5223" y="2358"/>
                                <a:ext cx="18" cy="5"/>
                              </a:xfrm>
                              <a:custGeom>
                                <a:avLst/>
                                <a:gdLst>
                                  <a:gd name="T0" fmla="*/ 0 w 107"/>
                                  <a:gd name="T1" fmla="*/ 0 h 24"/>
                                  <a:gd name="T2" fmla="*/ 0 w 107"/>
                                  <a:gd name="T3" fmla="*/ 0 h 24"/>
                                  <a:gd name="T4" fmla="*/ 0 w 107"/>
                                  <a:gd name="T5" fmla="*/ 0 h 24"/>
                                  <a:gd name="T6" fmla="*/ 0 w 107"/>
                                  <a:gd name="T7" fmla="*/ 0 h 24"/>
                                  <a:gd name="T8" fmla="*/ 0 w 107"/>
                                  <a:gd name="T9" fmla="*/ 0 h 24"/>
                                  <a:gd name="T10" fmla="*/ 0 w 107"/>
                                  <a:gd name="T11" fmla="*/ 0 h 24"/>
                                  <a:gd name="T12" fmla="*/ 0 w 107"/>
                                  <a:gd name="T13" fmla="*/ 0 h 24"/>
                                  <a:gd name="T14" fmla="*/ 0 w 107"/>
                                  <a:gd name="T15" fmla="*/ 0 h 24"/>
                                  <a:gd name="T16" fmla="*/ 0 w 107"/>
                                  <a:gd name="T17" fmla="*/ 0 h 24"/>
                                  <a:gd name="T18" fmla="*/ 0 w 107"/>
                                  <a:gd name="T19" fmla="*/ 0 h 24"/>
                                  <a:gd name="T20" fmla="*/ 0 w 107"/>
                                  <a:gd name="T21" fmla="*/ 0 h 24"/>
                                  <a:gd name="T22" fmla="*/ 0 w 107"/>
                                  <a:gd name="T23" fmla="*/ 0 h 24"/>
                                  <a:gd name="T24" fmla="*/ 0 w 107"/>
                                  <a:gd name="T25" fmla="*/ 0 h 24"/>
                                  <a:gd name="T26" fmla="*/ 0 w 107"/>
                                  <a:gd name="T27" fmla="*/ 0 h 24"/>
                                  <a:gd name="T28" fmla="*/ 0 w 107"/>
                                  <a:gd name="T29" fmla="*/ 0 h 24"/>
                                  <a:gd name="T30" fmla="*/ 0 w 107"/>
                                  <a:gd name="T31" fmla="*/ 0 h 24"/>
                                  <a:gd name="T32" fmla="*/ 0 w 107"/>
                                  <a:gd name="T33" fmla="*/ 0 h 24"/>
                                  <a:gd name="T34" fmla="*/ 0 w 107"/>
                                  <a:gd name="T35" fmla="*/ 0 h 24"/>
                                  <a:gd name="T36" fmla="*/ 0 w 107"/>
                                  <a:gd name="T37" fmla="*/ 0 h 24"/>
                                  <a:gd name="T38" fmla="*/ 0 w 107"/>
                                  <a:gd name="T39" fmla="*/ 0 h 24"/>
                                  <a:gd name="T40" fmla="*/ 0 w 107"/>
                                  <a:gd name="T41" fmla="*/ 0 h 24"/>
                                  <a:gd name="T42" fmla="*/ 0 w 107"/>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7" h="24">
                                    <a:moveTo>
                                      <a:pt x="10" y="24"/>
                                    </a:moveTo>
                                    <a:lnTo>
                                      <a:pt x="4" y="16"/>
                                    </a:lnTo>
                                    <a:lnTo>
                                      <a:pt x="1" y="11"/>
                                    </a:lnTo>
                                    <a:lnTo>
                                      <a:pt x="0" y="5"/>
                                    </a:lnTo>
                                    <a:lnTo>
                                      <a:pt x="4" y="1"/>
                                    </a:lnTo>
                                    <a:lnTo>
                                      <a:pt x="13" y="0"/>
                                    </a:lnTo>
                                    <a:lnTo>
                                      <a:pt x="25" y="7"/>
                                    </a:lnTo>
                                    <a:lnTo>
                                      <a:pt x="36" y="0"/>
                                    </a:lnTo>
                                    <a:lnTo>
                                      <a:pt x="47" y="3"/>
                                    </a:lnTo>
                                    <a:lnTo>
                                      <a:pt x="61" y="7"/>
                                    </a:lnTo>
                                    <a:lnTo>
                                      <a:pt x="75" y="8"/>
                                    </a:lnTo>
                                    <a:lnTo>
                                      <a:pt x="107" y="11"/>
                                    </a:lnTo>
                                    <a:lnTo>
                                      <a:pt x="98" y="16"/>
                                    </a:lnTo>
                                    <a:lnTo>
                                      <a:pt x="88" y="21"/>
                                    </a:lnTo>
                                    <a:lnTo>
                                      <a:pt x="77" y="21"/>
                                    </a:lnTo>
                                    <a:lnTo>
                                      <a:pt x="68" y="22"/>
                                    </a:lnTo>
                                    <a:lnTo>
                                      <a:pt x="55" y="19"/>
                                    </a:lnTo>
                                    <a:lnTo>
                                      <a:pt x="41" y="16"/>
                                    </a:lnTo>
                                    <a:lnTo>
                                      <a:pt x="33" y="21"/>
                                    </a:lnTo>
                                    <a:lnTo>
                                      <a:pt x="22" y="16"/>
                                    </a:lnTo>
                                    <a:lnTo>
                                      <a:pt x="12" y="13"/>
                                    </a:lnTo>
                                    <a:lnTo>
                                      <a:pt x="10" y="2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08" name="Freeform 989"/>
                            <p:cNvSpPr>
                              <a:spLocks/>
                            </p:cNvSpPr>
                            <p:nvPr/>
                          </p:nvSpPr>
                          <p:spPr bwMode="auto">
                            <a:xfrm>
                              <a:off x="5225" y="2360"/>
                              <a:ext cx="16" cy="9"/>
                            </a:xfrm>
                            <a:custGeom>
                              <a:avLst/>
                              <a:gdLst>
                                <a:gd name="T0" fmla="*/ 0 w 96"/>
                                <a:gd name="T1" fmla="*/ 0 h 49"/>
                                <a:gd name="T2" fmla="*/ 0 w 96"/>
                                <a:gd name="T3" fmla="*/ 0 h 49"/>
                                <a:gd name="T4" fmla="*/ 0 w 96"/>
                                <a:gd name="T5" fmla="*/ 0 h 49"/>
                                <a:gd name="T6" fmla="*/ 0 w 96"/>
                                <a:gd name="T7" fmla="*/ 0 h 49"/>
                                <a:gd name="T8" fmla="*/ 0 w 96"/>
                                <a:gd name="T9" fmla="*/ 0 h 49"/>
                                <a:gd name="T10" fmla="*/ 0 w 96"/>
                                <a:gd name="T11" fmla="*/ 0 h 49"/>
                                <a:gd name="T12" fmla="*/ 0 w 96"/>
                                <a:gd name="T13" fmla="*/ 0 h 49"/>
                                <a:gd name="T14" fmla="*/ 0 w 96"/>
                                <a:gd name="T15" fmla="*/ 0 h 49"/>
                                <a:gd name="T16" fmla="*/ 0 w 96"/>
                                <a:gd name="T17" fmla="*/ 0 h 49"/>
                                <a:gd name="T18" fmla="*/ 0 w 96"/>
                                <a:gd name="T19" fmla="*/ 0 h 49"/>
                                <a:gd name="T20" fmla="*/ 0 w 96"/>
                                <a:gd name="T21" fmla="*/ 0 h 49"/>
                                <a:gd name="T22" fmla="*/ 0 w 96"/>
                                <a:gd name="T23" fmla="*/ 0 h 49"/>
                                <a:gd name="T24" fmla="*/ 0 w 96"/>
                                <a:gd name="T25" fmla="*/ 0 h 49"/>
                                <a:gd name="T26" fmla="*/ 0 w 96"/>
                                <a:gd name="T27" fmla="*/ 0 h 49"/>
                                <a:gd name="T28" fmla="*/ 0 w 96"/>
                                <a:gd name="T29" fmla="*/ 0 h 49"/>
                                <a:gd name="T30" fmla="*/ 0 w 96"/>
                                <a:gd name="T31" fmla="*/ 0 h 49"/>
                                <a:gd name="T32" fmla="*/ 0 w 96"/>
                                <a:gd name="T33" fmla="*/ 0 h 49"/>
                                <a:gd name="T34" fmla="*/ 0 w 96"/>
                                <a:gd name="T35" fmla="*/ 0 h 49"/>
                                <a:gd name="T36" fmla="*/ 0 w 96"/>
                                <a:gd name="T37" fmla="*/ 0 h 49"/>
                                <a:gd name="T38" fmla="*/ 0 w 96"/>
                                <a:gd name="T39" fmla="*/ 0 h 49"/>
                                <a:gd name="T40" fmla="*/ 0 w 96"/>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49">
                                  <a:moveTo>
                                    <a:pt x="0" y="14"/>
                                  </a:moveTo>
                                  <a:lnTo>
                                    <a:pt x="6" y="18"/>
                                  </a:lnTo>
                                  <a:lnTo>
                                    <a:pt x="14" y="22"/>
                                  </a:lnTo>
                                  <a:lnTo>
                                    <a:pt x="22" y="23"/>
                                  </a:lnTo>
                                  <a:lnTo>
                                    <a:pt x="34" y="23"/>
                                  </a:lnTo>
                                  <a:lnTo>
                                    <a:pt x="46" y="22"/>
                                  </a:lnTo>
                                  <a:lnTo>
                                    <a:pt x="57" y="19"/>
                                  </a:lnTo>
                                  <a:lnTo>
                                    <a:pt x="67" y="17"/>
                                  </a:lnTo>
                                  <a:lnTo>
                                    <a:pt x="76" y="14"/>
                                  </a:lnTo>
                                  <a:lnTo>
                                    <a:pt x="82" y="8"/>
                                  </a:lnTo>
                                  <a:lnTo>
                                    <a:pt x="88" y="5"/>
                                  </a:lnTo>
                                  <a:lnTo>
                                    <a:pt x="96" y="0"/>
                                  </a:lnTo>
                                  <a:lnTo>
                                    <a:pt x="77" y="18"/>
                                  </a:lnTo>
                                  <a:lnTo>
                                    <a:pt x="67" y="26"/>
                                  </a:lnTo>
                                  <a:lnTo>
                                    <a:pt x="57" y="34"/>
                                  </a:lnTo>
                                  <a:lnTo>
                                    <a:pt x="47" y="43"/>
                                  </a:lnTo>
                                  <a:lnTo>
                                    <a:pt x="32" y="49"/>
                                  </a:lnTo>
                                  <a:lnTo>
                                    <a:pt x="18" y="49"/>
                                  </a:lnTo>
                                  <a:lnTo>
                                    <a:pt x="7" y="44"/>
                                  </a:lnTo>
                                  <a:lnTo>
                                    <a:pt x="2" y="34"/>
                                  </a:lnTo>
                                  <a:lnTo>
                                    <a:pt x="0" y="14"/>
                                  </a:lnTo>
                                  <a:close/>
                                </a:path>
                              </a:pathLst>
                            </a:custGeom>
                            <a:solidFill>
                              <a:srgbClr val="FF00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06" name="Freeform 990"/>
                          <p:cNvSpPr>
                            <a:spLocks/>
                          </p:cNvSpPr>
                          <p:nvPr/>
                        </p:nvSpPr>
                        <p:spPr bwMode="auto">
                          <a:xfrm>
                            <a:off x="5226" y="2363"/>
                            <a:ext cx="10" cy="5"/>
                          </a:xfrm>
                          <a:custGeom>
                            <a:avLst/>
                            <a:gdLst>
                              <a:gd name="T0" fmla="*/ 0 w 62"/>
                              <a:gd name="T1" fmla="*/ 0 h 23"/>
                              <a:gd name="T2" fmla="*/ 0 w 62"/>
                              <a:gd name="T3" fmla="*/ 0 h 23"/>
                              <a:gd name="T4" fmla="*/ 0 w 62"/>
                              <a:gd name="T5" fmla="*/ 0 h 23"/>
                              <a:gd name="T6" fmla="*/ 0 w 62"/>
                              <a:gd name="T7" fmla="*/ 0 h 23"/>
                              <a:gd name="T8" fmla="*/ 0 w 62"/>
                              <a:gd name="T9" fmla="*/ 0 h 23"/>
                              <a:gd name="T10" fmla="*/ 0 w 62"/>
                              <a:gd name="T11" fmla="*/ 0 h 23"/>
                              <a:gd name="T12" fmla="*/ 0 w 62"/>
                              <a:gd name="T13" fmla="*/ 0 h 23"/>
                              <a:gd name="T14" fmla="*/ 0 w 62"/>
                              <a:gd name="T15" fmla="*/ 0 h 23"/>
                              <a:gd name="T16" fmla="*/ 0 w 62"/>
                              <a:gd name="T17" fmla="*/ 0 h 23"/>
                              <a:gd name="T18" fmla="*/ 0 w 62"/>
                              <a:gd name="T19" fmla="*/ 0 h 23"/>
                              <a:gd name="T20" fmla="*/ 0 w 62"/>
                              <a:gd name="T21" fmla="*/ 0 h 23"/>
                              <a:gd name="T22" fmla="*/ 0 w 62"/>
                              <a:gd name="T23" fmla="*/ 0 h 23"/>
                              <a:gd name="T24" fmla="*/ 0 w 62"/>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23">
                                <a:moveTo>
                                  <a:pt x="0" y="0"/>
                                </a:moveTo>
                                <a:lnTo>
                                  <a:pt x="9" y="7"/>
                                </a:lnTo>
                                <a:lnTo>
                                  <a:pt x="21" y="8"/>
                                </a:lnTo>
                                <a:lnTo>
                                  <a:pt x="34" y="8"/>
                                </a:lnTo>
                                <a:lnTo>
                                  <a:pt x="52" y="5"/>
                                </a:lnTo>
                                <a:lnTo>
                                  <a:pt x="62" y="0"/>
                                </a:lnTo>
                                <a:lnTo>
                                  <a:pt x="48" y="13"/>
                                </a:lnTo>
                                <a:lnTo>
                                  <a:pt x="38" y="21"/>
                                </a:lnTo>
                                <a:lnTo>
                                  <a:pt x="28" y="23"/>
                                </a:lnTo>
                                <a:lnTo>
                                  <a:pt x="15" y="23"/>
                                </a:lnTo>
                                <a:lnTo>
                                  <a:pt x="6" y="20"/>
                                </a:lnTo>
                                <a:lnTo>
                                  <a:pt x="1" y="13"/>
                                </a:lnTo>
                                <a:lnTo>
                                  <a:pt x="0" y="0"/>
                                </a:lnTo>
                                <a:close/>
                              </a:path>
                            </a:pathLst>
                          </a:custGeom>
                          <a:solidFill>
                            <a:srgbClr val="FF1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503" name="Oval 991"/>
                        <p:cNvSpPr>
                          <a:spLocks noChangeArrowheads="1"/>
                        </p:cNvSpPr>
                        <p:nvPr/>
                      </p:nvSpPr>
                      <p:spPr bwMode="auto">
                        <a:xfrm>
                          <a:off x="5227" y="2365"/>
                          <a:ext cx="2" cy="1"/>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0496" name="Group 992"/>
                    <p:cNvGrpSpPr>
                      <a:grpSpLocks/>
                    </p:cNvGrpSpPr>
                    <p:nvPr/>
                  </p:nvGrpSpPr>
                  <p:grpSpPr bwMode="auto">
                    <a:xfrm>
                      <a:off x="5261" y="2339"/>
                      <a:ext cx="12" cy="20"/>
                      <a:chOff x="5261" y="2339"/>
                      <a:chExt cx="12" cy="20"/>
                    </a:xfrm>
                  </p:grpSpPr>
                  <p:sp>
                    <p:nvSpPr>
                      <p:cNvPr id="90497" name="Freeform 993"/>
                      <p:cNvSpPr>
                        <a:spLocks/>
                      </p:cNvSpPr>
                      <p:nvPr/>
                    </p:nvSpPr>
                    <p:spPr bwMode="auto">
                      <a:xfrm>
                        <a:off x="5261" y="2339"/>
                        <a:ext cx="12" cy="20"/>
                      </a:xfrm>
                      <a:custGeom>
                        <a:avLst/>
                        <a:gdLst>
                          <a:gd name="T0" fmla="*/ 0 w 70"/>
                          <a:gd name="T1" fmla="*/ 0 h 98"/>
                          <a:gd name="T2" fmla="*/ 0 w 70"/>
                          <a:gd name="T3" fmla="*/ 0 h 98"/>
                          <a:gd name="T4" fmla="*/ 0 w 70"/>
                          <a:gd name="T5" fmla="*/ 0 h 98"/>
                          <a:gd name="T6" fmla="*/ 0 w 70"/>
                          <a:gd name="T7" fmla="*/ 0 h 98"/>
                          <a:gd name="T8" fmla="*/ 0 w 70"/>
                          <a:gd name="T9" fmla="*/ 0 h 98"/>
                          <a:gd name="T10" fmla="*/ 0 w 70"/>
                          <a:gd name="T11" fmla="*/ 0 h 98"/>
                          <a:gd name="T12" fmla="*/ 0 w 70"/>
                          <a:gd name="T13" fmla="*/ 0 h 98"/>
                          <a:gd name="T14" fmla="*/ 0 w 70"/>
                          <a:gd name="T15" fmla="*/ 0 h 98"/>
                          <a:gd name="T16" fmla="*/ 0 w 70"/>
                          <a:gd name="T17" fmla="*/ 0 h 98"/>
                          <a:gd name="T18" fmla="*/ 0 w 70"/>
                          <a:gd name="T19" fmla="*/ 0 h 98"/>
                          <a:gd name="T20" fmla="*/ 0 w 70"/>
                          <a:gd name="T21" fmla="*/ 0 h 98"/>
                          <a:gd name="T22" fmla="*/ 0 w 70"/>
                          <a:gd name="T23" fmla="*/ 0 h 98"/>
                          <a:gd name="T24" fmla="*/ 0 w 70"/>
                          <a:gd name="T25" fmla="*/ 0 h 98"/>
                          <a:gd name="T26" fmla="*/ 0 w 70"/>
                          <a:gd name="T27" fmla="*/ 0 h 98"/>
                          <a:gd name="T28" fmla="*/ 0 w 70"/>
                          <a:gd name="T29" fmla="*/ 0 h 98"/>
                          <a:gd name="T30" fmla="*/ 0 w 70"/>
                          <a:gd name="T31" fmla="*/ 0 h 98"/>
                          <a:gd name="T32" fmla="*/ 0 w 70"/>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98">
                            <a:moveTo>
                              <a:pt x="45" y="0"/>
                            </a:moveTo>
                            <a:lnTo>
                              <a:pt x="67" y="8"/>
                            </a:lnTo>
                            <a:lnTo>
                              <a:pt x="70" y="11"/>
                            </a:lnTo>
                            <a:lnTo>
                              <a:pt x="69" y="50"/>
                            </a:lnTo>
                            <a:lnTo>
                              <a:pt x="64" y="71"/>
                            </a:lnTo>
                            <a:lnTo>
                              <a:pt x="57" y="88"/>
                            </a:lnTo>
                            <a:lnTo>
                              <a:pt x="48" y="95"/>
                            </a:lnTo>
                            <a:lnTo>
                              <a:pt x="36" y="98"/>
                            </a:lnTo>
                            <a:lnTo>
                              <a:pt x="12" y="90"/>
                            </a:lnTo>
                            <a:lnTo>
                              <a:pt x="2" y="80"/>
                            </a:lnTo>
                            <a:lnTo>
                              <a:pt x="0" y="72"/>
                            </a:lnTo>
                            <a:lnTo>
                              <a:pt x="0" y="67"/>
                            </a:lnTo>
                            <a:lnTo>
                              <a:pt x="15" y="37"/>
                            </a:lnTo>
                            <a:lnTo>
                              <a:pt x="24" y="11"/>
                            </a:lnTo>
                            <a:lnTo>
                              <a:pt x="26" y="4"/>
                            </a:lnTo>
                            <a:lnTo>
                              <a:pt x="32" y="0"/>
                            </a:lnTo>
                            <a:lnTo>
                              <a:pt x="45" y="0"/>
                            </a:lnTo>
                            <a:close/>
                          </a:path>
                        </a:pathLst>
                      </a:custGeom>
                      <a:solidFill>
                        <a:srgbClr val="FFB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98" name="Freeform 994"/>
                      <p:cNvSpPr>
                        <a:spLocks/>
                      </p:cNvSpPr>
                      <p:nvPr/>
                    </p:nvSpPr>
                    <p:spPr bwMode="auto">
                      <a:xfrm>
                        <a:off x="5263" y="2339"/>
                        <a:ext cx="9" cy="19"/>
                      </a:xfrm>
                      <a:custGeom>
                        <a:avLst/>
                        <a:gdLst>
                          <a:gd name="T0" fmla="*/ 0 w 50"/>
                          <a:gd name="T1" fmla="*/ 0 h 94"/>
                          <a:gd name="T2" fmla="*/ 0 w 50"/>
                          <a:gd name="T3" fmla="*/ 0 h 94"/>
                          <a:gd name="T4" fmla="*/ 0 w 50"/>
                          <a:gd name="T5" fmla="*/ 0 h 94"/>
                          <a:gd name="T6" fmla="*/ 0 w 50"/>
                          <a:gd name="T7" fmla="*/ 0 h 94"/>
                          <a:gd name="T8" fmla="*/ 0 w 50"/>
                          <a:gd name="T9" fmla="*/ 0 h 94"/>
                          <a:gd name="T10" fmla="*/ 0 w 50"/>
                          <a:gd name="T11" fmla="*/ 0 h 94"/>
                          <a:gd name="T12" fmla="*/ 0 w 50"/>
                          <a:gd name="T13" fmla="*/ 0 h 94"/>
                          <a:gd name="T14" fmla="*/ 0 w 50"/>
                          <a:gd name="T15" fmla="*/ 0 h 94"/>
                          <a:gd name="T16" fmla="*/ 0 w 50"/>
                          <a:gd name="T17" fmla="*/ 0 h 94"/>
                          <a:gd name="T18" fmla="*/ 0 w 50"/>
                          <a:gd name="T19" fmla="*/ 0 h 94"/>
                          <a:gd name="T20" fmla="*/ 0 w 50"/>
                          <a:gd name="T21" fmla="*/ 0 h 94"/>
                          <a:gd name="T22" fmla="*/ 0 w 50"/>
                          <a:gd name="T23" fmla="*/ 0 h 94"/>
                          <a:gd name="T24" fmla="*/ 0 w 50"/>
                          <a:gd name="T25" fmla="*/ 0 h 94"/>
                          <a:gd name="T26" fmla="*/ 0 w 50"/>
                          <a:gd name="T27" fmla="*/ 0 h 94"/>
                          <a:gd name="T28" fmla="*/ 0 w 50"/>
                          <a:gd name="T29" fmla="*/ 0 h 94"/>
                          <a:gd name="T30" fmla="*/ 0 w 50"/>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94">
                            <a:moveTo>
                              <a:pt x="48" y="5"/>
                            </a:moveTo>
                            <a:lnTo>
                              <a:pt x="50" y="12"/>
                            </a:lnTo>
                            <a:lnTo>
                              <a:pt x="49" y="35"/>
                            </a:lnTo>
                            <a:lnTo>
                              <a:pt x="43" y="57"/>
                            </a:lnTo>
                            <a:lnTo>
                              <a:pt x="35" y="74"/>
                            </a:lnTo>
                            <a:lnTo>
                              <a:pt x="25" y="87"/>
                            </a:lnTo>
                            <a:lnTo>
                              <a:pt x="15" y="94"/>
                            </a:lnTo>
                            <a:lnTo>
                              <a:pt x="0" y="90"/>
                            </a:lnTo>
                            <a:lnTo>
                              <a:pt x="9" y="77"/>
                            </a:lnTo>
                            <a:lnTo>
                              <a:pt x="15" y="66"/>
                            </a:lnTo>
                            <a:lnTo>
                              <a:pt x="20" y="52"/>
                            </a:lnTo>
                            <a:lnTo>
                              <a:pt x="24" y="38"/>
                            </a:lnTo>
                            <a:lnTo>
                              <a:pt x="26" y="29"/>
                            </a:lnTo>
                            <a:lnTo>
                              <a:pt x="27" y="17"/>
                            </a:lnTo>
                            <a:lnTo>
                              <a:pt x="27" y="0"/>
                            </a:lnTo>
                            <a:lnTo>
                              <a:pt x="48"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sp>
                <p:nvSpPr>
                  <p:cNvPr id="90473" name="Freeform 995"/>
                  <p:cNvSpPr>
                    <a:spLocks/>
                  </p:cNvSpPr>
                  <p:nvPr/>
                </p:nvSpPr>
                <p:spPr bwMode="auto">
                  <a:xfrm>
                    <a:off x="5143" y="2111"/>
                    <a:ext cx="34" cy="45"/>
                  </a:xfrm>
                  <a:custGeom>
                    <a:avLst/>
                    <a:gdLst>
                      <a:gd name="T0" fmla="*/ 0 w 264"/>
                      <a:gd name="T1" fmla="*/ 0 h 272"/>
                      <a:gd name="T2" fmla="*/ 0 w 264"/>
                      <a:gd name="T3" fmla="*/ 0 h 272"/>
                      <a:gd name="T4" fmla="*/ 0 w 264"/>
                      <a:gd name="T5" fmla="*/ 0 h 272"/>
                      <a:gd name="T6" fmla="*/ 0 w 264"/>
                      <a:gd name="T7" fmla="*/ 0 h 272"/>
                      <a:gd name="T8" fmla="*/ 0 w 264"/>
                      <a:gd name="T9" fmla="*/ 0 h 272"/>
                      <a:gd name="T10" fmla="*/ 0 w 264"/>
                      <a:gd name="T11" fmla="*/ 0 h 272"/>
                      <a:gd name="T12" fmla="*/ 0 w 264"/>
                      <a:gd name="T13" fmla="*/ 0 h 272"/>
                      <a:gd name="T14" fmla="*/ 0 w 264"/>
                      <a:gd name="T15" fmla="*/ 0 h 272"/>
                      <a:gd name="T16" fmla="*/ 0 w 264"/>
                      <a:gd name="T17" fmla="*/ 0 h 272"/>
                      <a:gd name="T18" fmla="*/ 0 w 264"/>
                      <a:gd name="T19" fmla="*/ 0 h 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4" h="272">
                        <a:moveTo>
                          <a:pt x="249" y="97"/>
                        </a:moveTo>
                        <a:lnTo>
                          <a:pt x="202" y="21"/>
                        </a:lnTo>
                        <a:lnTo>
                          <a:pt x="166" y="0"/>
                        </a:lnTo>
                        <a:lnTo>
                          <a:pt x="233" y="113"/>
                        </a:lnTo>
                        <a:lnTo>
                          <a:pt x="249" y="171"/>
                        </a:lnTo>
                        <a:lnTo>
                          <a:pt x="61" y="196"/>
                        </a:lnTo>
                        <a:lnTo>
                          <a:pt x="239" y="191"/>
                        </a:lnTo>
                        <a:lnTo>
                          <a:pt x="0" y="272"/>
                        </a:lnTo>
                        <a:lnTo>
                          <a:pt x="264" y="208"/>
                        </a:lnTo>
                        <a:lnTo>
                          <a:pt x="249" y="97"/>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74" name="Group 996"/>
                  <p:cNvGrpSpPr>
                    <a:grpSpLocks/>
                  </p:cNvGrpSpPr>
                  <p:nvPr/>
                </p:nvGrpSpPr>
                <p:grpSpPr bwMode="auto">
                  <a:xfrm>
                    <a:off x="5091" y="2147"/>
                    <a:ext cx="50" cy="54"/>
                    <a:chOff x="5085" y="2483"/>
                    <a:chExt cx="63" cy="66"/>
                  </a:xfrm>
                </p:grpSpPr>
                <p:sp>
                  <p:nvSpPr>
                    <p:cNvPr id="90490" name="Freeform 997"/>
                    <p:cNvSpPr>
                      <a:spLocks/>
                    </p:cNvSpPr>
                    <p:nvPr/>
                  </p:nvSpPr>
                  <p:spPr bwMode="auto">
                    <a:xfrm>
                      <a:off x="5142" y="2483"/>
                      <a:ext cx="6" cy="23"/>
                    </a:xfrm>
                    <a:custGeom>
                      <a:avLst/>
                      <a:gdLst>
                        <a:gd name="T0" fmla="*/ 0 w 35"/>
                        <a:gd name="T1" fmla="*/ 0 h 114"/>
                        <a:gd name="T2" fmla="*/ 0 w 35"/>
                        <a:gd name="T3" fmla="*/ 0 h 114"/>
                        <a:gd name="T4" fmla="*/ 0 w 35"/>
                        <a:gd name="T5" fmla="*/ 0 h 114"/>
                        <a:gd name="T6" fmla="*/ 0 w 35"/>
                        <a:gd name="T7" fmla="*/ 0 h 114"/>
                        <a:gd name="T8" fmla="*/ 0 w 35"/>
                        <a:gd name="T9" fmla="*/ 0 h 114"/>
                        <a:gd name="T10" fmla="*/ 0 w 35"/>
                        <a:gd name="T11" fmla="*/ 0 h 114"/>
                        <a:gd name="T12" fmla="*/ 0 w 35"/>
                        <a:gd name="T13" fmla="*/ 0 h 114"/>
                        <a:gd name="T14" fmla="*/ 0 w 35"/>
                        <a:gd name="T15" fmla="*/ 0 h 114"/>
                        <a:gd name="T16" fmla="*/ 0 w 35"/>
                        <a:gd name="T17" fmla="*/ 0 h 114"/>
                        <a:gd name="T18" fmla="*/ 0 w 35"/>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14">
                          <a:moveTo>
                            <a:pt x="17" y="15"/>
                          </a:moveTo>
                          <a:lnTo>
                            <a:pt x="35" y="59"/>
                          </a:lnTo>
                          <a:lnTo>
                            <a:pt x="29" y="92"/>
                          </a:lnTo>
                          <a:lnTo>
                            <a:pt x="17" y="114"/>
                          </a:lnTo>
                          <a:lnTo>
                            <a:pt x="12" y="114"/>
                          </a:lnTo>
                          <a:lnTo>
                            <a:pt x="12" y="53"/>
                          </a:lnTo>
                          <a:lnTo>
                            <a:pt x="0" y="38"/>
                          </a:lnTo>
                          <a:lnTo>
                            <a:pt x="6" y="26"/>
                          </a:lnTo>
                          <a:lnTo>
                            <a:pt x="17" y="0"/>
                          </a:lnTo>
                          <a:lnTo>
                            <a:pt x="17" y="15"/>
                          </a:lnTo>
                          <a:close/>
                        </a:path>
                      </a:pathLst>
                    </a:custGeom>
                    <a:solidFill>
                      <a:srgbClr val="10ADD6"/>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91" name="Freeform 998"/>
                    <p:cNvSpPr>
                      <a:spLocks/>
                    </p:cNvSpPr>
                    <p:nvPr/>
                  </p:nvSpPr>
                  <p:spPr bwMode="auto">
                    <a:xfrm>
                      <a:off x="5085" y="2508"/>
                      <a:ext cx="25" cy="41"/>
                    </a:xfrm>
                    <a:custGeom>
                      <a:avLst/>
                      <a:gdLst>
                        <a:gd name="T0" fmla="*/ 0 w 147"/>
                        <a:gd name="T1" fmla="*/ 0 h 204"/>
                        <a:gd name="T2" fmla="*/ 0 w 147"/>
                        <a:gd name="T3" fmla="*/ 0 h 204"/>
                        <a:gd name="T4" fmla="*/ 0 w 147"/>
                        <a:gd name="T5" fmla="*/ 0 h 204"/>
                        <a:gd name="T6" fmla="*/ 0 w 147"/>
                        <a:gd name="T7" fmla="*/ 0 h 204"/>
                        <a:gd name="T8" fmla="*/ 0 w 147"/>
                        <a:gd name="T9" fmla="*/ 0 h 204"/>
                        <a:gd name="T10" fmla="*/ 0 w 147"/>
                        <a:gd name="T11" fmla="*/ 0 h 204"/>
                        <a:gd name="T12" fmla="*/ 0 w 147"/>
                        <a:gd name="T13" fmla="*/ 0 h 204"/>
                        <a:gd name="T14" fmla="*/ 0 w 147"/>
                        <a:gd name="T15" fmla="*/ 0 h 204"/>
                        <a:gd name="T16" fmla="*/ 0 w 147"/>
                        <a:gd name="T17" fmla="*/ 0 h 204"/>
                        <a:gd name="T18" fmla="*/ 0 w 147"/>
                        <a:gd name="T19" fmla="*/ 0 h 204"/>
                        <a:gd name="T20" fmla="*/ 0 w 147"/>
                        <a:gd name="T21" fmla="*/ 0 h 204"/>
                        <a:gd name="T22" fmla="*/ 0 w 147"/>
                        <a:gd name="T23" fmla="*/ 0 h 204"/>
                        <a:gd name="T24" fmla="*/ 0 w 147"/>
                        <a:gd name="T25" fmla="*/ 0 h 204"/>
                        <a:gd name="T26" fmla="*/ 0 w 147"/>
                        <a:gd name="T27" fmla="*/ 0 h 204"/>
                        <a:gd name="T28" fmla="*/ 0 w 147"/>
                        <a:gd name="T29" fmla="*/ 0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7" h="204">
                          <a:moveTo>
                            <a:pt x="36" y="0"/>
                          </a:moveTo>
                          <a:lnTo>
                            <a:pt x="89" y="32"/>
                          </a:lnTo>
                          <a:lnTo>
                            <a:pt x="121" y="76"/>
                          </a:lnTo>
                          <a:lnTo>
                            <a:pt x="137" y="108"/>
                          </a:lnTo>
                          <a:lnTo>
                            <a:pt x="141" y="134"/>
                          </a:lnTo>
                          <a:lnTo>
                            <a:pt x="147" y="163"/>
                          </a:lnTo>
                          <a:lnTo>
                            <a:pt x="147" y="188"/>
                          </a:lnTo>
                          <a:lnTo>
                            <a:pt x="94" y="204"/>
                          </a:lnTo>
                          <a:lnTo>
                            <a:pt x="84" y="157"/>
                          </a:lnTo>
                          <a:lnTo>
                            <a:pt x="79" y="129"/>
                          </a:lnTo>
                          <a:lnTo>
                            <a:pt x="53" y="92"/>
                          </a:lnTo>
                          <a:lnTo>
                            <a:pt x="36" y="71"/>
                          </a:lnTo>
                          <a:lnTo>
                            <a:pt x="21" y="50"/>
                          </a:lnTo>
                          <a:lnTo>
                            <a:pt x="0" y="32"/>
                          </a:lnTo>
                          <a:lnTo>
                            <a:pt x="3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75" name="Group 999"/>
                  <p:cNvGrpSpPr>
                    <a:grpSpLocks/>
                  </p:cNvGrpSpPr>
                  <p:nvPr/>
                </p:nvGrpSpPr>
                <p:grpSpPr bwMode="auto">
                  <a:xfrm>
                    <a:off x="5091" y="2077"/>
                    <a:ext cx="205" cy="258"/>
                    <a:chOff x="5085" y="2397"/>
                    <a:chExt cx="259" cy="316"/>
                  </a:xfrm>
                </p:grpSpPr>
                <p:sp>
                  <p:nvSpPr>
                    <p:cNvPr id="90476" name="Freeform 1000"/>
                    <p:cNvSpPr>
                      <a:spLocks/>
                    </p:cNvSpPr>
                    <p:nvPr/>
                  </p:nvSpPr>
                  <p:spPr bwMode="auto">
                    <a:xfrm>
                      <a:off x="5256" y="2397"/>
                      <a:ext cx="88" cy="316"/>
                    </a:xfrm>
                    <a:custGeom>
                      <a:avLst/>
                      <a:gdLst>
                        <a:gd name="T0" fmla="*/ 0 w 527"/>
                        <a:gd name="T1" fmla="*/ 0 h 1580"/>
                        <a:gd name="T2" fmla="*/ 0 w 527"/>
                        <a:gd name="T3" fmla="*/ 0 h 1580"/>
                        <a:gd name="T4" fmla="*/ 0 w 527"/>
                        <a:gd name="T5" fmla="*/ 0 h 1580"/>
                        <a:gd name="T6" fmla="*/ 0 w 527"/>
                        <a:gd name="T7" fmla="*/ 0 h 1580"/>
                        <a:gd name="T8" fmla="*/ 0 w 527"/>
                        <a:gd name="T9" fmla="*/ 0 h 1580"/>
                        <a:gd name="T10" fmla="*/ 0 w 527"/>
                        <a:gd name="T11" fmla="*/ 0 h 1580"/>
                        <a:gd name="T12" fmla="*/ 0 w 527"/>
                        <a:gd name="T13" fmla="*/ 0 h 1580"/>
                        <a:gd name="T14" fmla="*/ 0 w 527"/>
                        <a:gd name="T15" fmla="*/ 0 h 1580"/>
                        <a:gd name="T16" fmla="*/ 0 w 527"/>
                        <a:gd name="T17" fmla="*/ 0 h 1580"/>
                        <a:gd name="T18" fmla="*/ 0 w 527"/>
                        <a:gd name="T19" fmla="*/ 0 h 1580"/>
                        <a:gd name="T20" fmla="*/ 0 w 527"/>
                        <a:gd name="T21" fmla="*/ 0 h 1580"/>
                        <a:gd name="T22" fmla="*/ 0 w 527"/>
                        <a:gd name="T23" fmla="*/ 0 h 1580"/>
                        <a:gd name="T24" fmla="*/ 0 w 527"/>
                        <a:gd name="T25" fmla="*/ 0 h 1580"/>
                        <a:gd name="T26" fmla="*/ 0 w 527"/>
                        <a:gd name="T27" fmla="*/ 0 h 1580"/>
                        <a:gd name="T28" fmla="*/ 0 w 527"/>
                        <a:gd name="T29" fmla="*/ 0 h 1580"/>
                        <a:gd name="T30" fmla="*/ 0 w 527"/>
                        <a:gd name="T31" fmla="*/ 0 h 1580"/>
                        <a:gd name="T32" fmla="*/ 0 w 527"/>
                        <a:gd name="T33" fmla="*/ 0 h 1580"/>
                        <a:gd name="T34" fmla="*/ 0 w 527"/>
                        <a:gd name="T35" fmla="*/ 0 h 1580"/>
                        <a:gd name="T36" fmla="*/ 0 w 527"/>
                        <a:gd name="T37" fmla="*/ 0 h 1580"/>
                        <a:gd name="T38" fmla="*/ 0 w 527"/>
                        <a:gd name="T39" fmla="*/ 0 h 1580"/>
                        <a:gd name="T40" fmla="*/ 0 w 527"/>
                        <a:gd name="T41" fmla="*/ 0 h 1580"/>
                        <a:gd name="T42" fmla="*/ 0 w 527"/>
                        <a:gd name="T43" fmla="*/ 0 h 1580"/>
                        <a:gd name="T44" fmla="*/ 0 w 527"/>
                        <a:gd name="T45" fmla="*/ 0 h 1580"/>
                        <a:gd name="T46" fmla="*/ 0 w 527"/>
                        <a:gd name="T47" fmla="*/ 0 h 1580"/>
                        <a:gd name="T48" fmla="*/ 0 w 527"/>
                        <a:gd name="T49" fmla="*/ 0 h 1580"/>
                        <a:gd name="T50" fmla="*/ 0 w 527"/>
                        <a:gd name="T51" fmla="*/ 0 h 1580"/>
                        <a:gd name="T52" fmla="*/ 0 w 527"/>
                        <a:gd name="T53" fmla="*/ 0 h 1580"/>
                        <a:gd name="T54" fmla="*/ 0 w 527"/>
                        <a:gd name="T55" fmla="*/ 0 h 1580"/>
                        <a:gd name="T56" fmla="*/ 0 w 527"/>
                        <a:gd name="T57" fmla="*/ 0 h 1580"/>
                        <a:gd name="T58" fmla="*/ 0 w 527"/>
                        <a:gd name="T59" fmla="*/ 0 h 1580"/>
                        <a:gd name="T60" fmla="*/ 0 w 527"/>
                        <a:gd name="T61" fmla="*/ 0 h 1580"/>
                        <a:gd name="T62" fmla="*/ 0 w 527"/>
                        <a:gd name="T63" fmla="*/ 0 h 1580"/>
                        <a:gd name="T64" fmla="*/ 0 w 527"/>
                        <a:gd name="T65" fmla="*/ 0 h 1580"/>
                        <a:gd name="T66" fmla="*/ 0 w 527"/>
                        <a:gd name="T67" fmla="*/ 0 h 1580"/>
                        <a:gd name="T68" fmla="*/ 0 w 527"/>
                        <a:gd name="T69" fmla="*/ 0 h 1580"/>
                        <a:gd name="T70" fmla="*/ 0 w 527"/>
                        <a:gd name="T71" fmla="*/ 0 h 1580"/>
                        <a:gd name="T72" fmla="*/ 0 w 527"/>
                        <a:gd name="T73" fmla="*/ 0 h 1580"/>
                        <a:gd name="T74" fmla="*/ 0 w 527"/>
                        <a:gd name="T75" fmla="*/ 0 h 1580"/>
                        <a:gd name="T76" fmla="*/ 0 w 527"/>
                        <a:gd name="T77" fmla="*/ 0 h 1580"/>
                        <a:gd name="T78" fmla="*/ 0 w 527"/>
                        <a:gd name="T79" fmla="*/ 0 h 1580"/>
                        <a:gd name="T80" fmla="*/ 0 w 527"/>
                        <a:gd name="T81" fmla="*/ 0 h 1580"/>
                        <a:gd name="T82" fmla="*/ 0 w 527"/>
                        <a:gd name="T83" fmla="*/ 0 h 1580"/>
                        <a:gd name="T84" fmla="*/ 0 w 527"/>
                        <a:gd name="T85" fmla="*/ 0 h 1580"/>
                        <a:gd name="T86" fmla="*/ 0 w 527"/>
                        <a:gd name="T87" fmla="*/ 0 h 1580"/>
                        <a:gd name="T88" fmla="*/ 0 w 527"/>
                        <a:gd name="T89" fmla="*/ 1 h 1580"/>
                        <a:gd name="T90" fmla="*/ 0 w 527"/>
                        <a:gd name="T91" fmla="*/ 1 h 1580"/>
                        <a:gd name="T92" fmla="*/ 0 w 527"/>
                        <a:gd name="T93" fmla="*/ 0 h 1580"/>
                        <a:gd name="T94" fmla="*/ 0 w 527"/>
                        <a:gd name="T95" fmla="*/ 0 h 1580"/>
                        <a:gd name="T96" fmla="*/ 0 w 527"/>
                        <a:gd name="T97" fmla="*/ 0 h 1580"/>
                        <a:gd name="T98" fmla="*/ 0 w 527"/>
                        <a:gd name="T99" fmla="*/ 0 h 1580"/>
                        <a:gd name="T100" fmla="*/ 0 w 527"/>
                        <a:gd name="T101" fmla="*/ 0 h 1580"/>
                        <a:gd name="T102" fmla="*/ 0 w 527"/>
                        <a:gd name="T103" fmla="*/ 0 h 1580"/>
                        <a:gd name="T104" fmla="*/ 0 w 527"/>
                        <a:gd name="T105" fmla="*/ 0 h 1580"/>
                        <a:gd name="T106" fmla="*/ 0 w 527"/>
                        <a:gd name="T107" fmla="*/ 0 h 1580"/>
                        <a:gd name="T108" fmla="*/ 0 w 527"/>
                        <a:gd name="T109" fmla="*/ 0 h 1580"/>
                        <a:gd name="T110" fmla="*/ 0 w 527"/>
                        <a:gd name="T111" fmla="*/ 0 h 1580"/>
                        <a:gd name="T112" fmla="*/ 0 w 527"/>
                        <a:gd name="T113" fmla="*/ 0 h 1580"/>
                        <a:gd name="T114" fmla="*/ 0 w 527"/>
                        <a:gd name="T115" fmla="*/ 0 h 1580"/>
                        <a:gd name="T116" fmla="*/ 0 w 527"/>
                        <a:gd name="T117" fmla="*/ 0 h 15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27" h="1580">
                          <a:moveTo>
                            <a:pt x="78" y="0"/>
                          </a:moveTo>
                          <a:lnTo>
                            <a:pt x="103" y="16"/>
                          </a:lnTo>
                          <a:lnTo>
                            <a:pt x="132" y="37"/>
                          </a:lnTo>
                          <a:lnTo>
                            <a:pt x="164" y="58"/>
                          </a:lnTo>
                          <a:lnTo>
                            <a:pt x="211" y="84"/>
                          </a:lnTo>
                          <a:lnTo>
                            <a:pt x="315" y="151"/>
                          </a:lnTo>
                          <a:lnTo>
                            <a:pt x="360" y="170"/>
                          </a:lnTo>
                          <a:lnTo>
                            <a:pt x="383" y="180"/>
                          </a:lnTo>
                          <a:lnTo>
                            <a:pt x="406" y="201"/>
                          </a:lnTo>
                          <a:lnTo>
                            <a:pt x="463" y="463"/>
                          </a:lnTo>
                          <a:lnTo>
                            <a:pt x="471" y="567"/>
                          </a:lnTo>
                          <a:lnTo>
                            <a:pt x="461" y="596"/>
                          </a:lnTo>
                          <a:lnTo>
                            <a:pt x="486" y="708"/>
                          </a:lnTo>
                          <a:lnTo>
                            <a:pt x="492" y="892"/>
                          </a:lnTo>
                          <a:lnTo>
                            <a:pt x="504" y="976"/>
                          </a:lnTo>
                          <a:lnTo>
                            <a:pt x="511" y="1033"/>
                          </a:lnTo>
                          <a:lnTo>
                            <a:pt x="522" y="1026"/>
                          </a:lnTo>
                          <a:lnTo>
                            <a:pt x="527" y="1080"/>
                          </a:lnTo>
                          <a:lnTo>
                            <a:pt x="502" y="1099"/>
                          </a:lnTo>
                          <a:lnTo>
                            <a:pt x="467" y="1115"/>
                          </a:lnTo>
                          <a:lnTo>
                            <a:pt x="436" y="1127"/>
                          </a:lnTo>
                          <a:lnTo>
                            <a:pt x="403" y="1140"/>
                          </a:lnTo>
                          <a:lnTo>
                            <a:pt x="376" y="1148"/>
                          </a:lnTo>
                          <a:lnTo>
                            <a:pt x="346" y="1148"/>
                          </a:lnTo>
                          <a:lnTo>
                            <a:pt x="325" y="1143"/>
                          </a:lnTo>
                          <a:lnTo>
                            <a:pt x="312" y="1130"/>
                          </a:lnTo>
                          <a:lnTo>
                            <a:pt x="308" y="1085"/>
                          </a:lnTo>
                          <a:lnTo>
                            <a:pt x="343" y="1091"/>
                          </a:lnTo>
                          <a:lnTo>
                            <a:pt x="331" y="1058"/>
                          </a:lnTo>
                          <a:lnTo>
                            <a:pt x="333" y="995"/>
                          </a:lnTo>
                          <a:lnTo>
                            <a:pt x="325" y="958"/>
                          </a:lnTo>
                          <a:lnTo>
                            <a:pt x="318" y="915"/>
                          </a:lnTo>
                          <a:lnTo>
                            <a:pt x="307" y="854"/>
                          </a:lnTo>
                          <a:lnTo>
                            <a:pt x="287" y="788"/>
                          </a:lnTo>
                          <a:lnTo>
                            <a:pt x="270" y="625"/>
                          </a:lnTo>
                          <a:lnTo>
                            <a:pt x="240" y="860"/>
                          </a:lnTo>
                          <a:lnTo>
                            <a:pt x="252" y="1004"/>
                          </a:lnTo>
                          <a:lnTo>
                            <a:pt x="294" y="1154"/>
                          </a:lnTo>
                          <a:lnTo>
                            <a:pt x="386" y="1436"/>
                          </a:lnTo>
                          <a:lnTo>
                            <a:pt x="313" y="1491"/>
                          </a:lnTo>
                          <a:lnTo>
                            <a:pt x="264" y="1520"/>
                          </a:lnTo>
                          <a:lnTo>
                            <a:pt x="227" y="1539"/>
                          </a:lnTo>
                          <a:lnTo>
                            <a:pt x="203" y="1545"/>
                          </a:lnTo>
                          <a:lnTo>
                            <a:pt x="173" y="1555"/>
                          </a:lnTo>
                          <a:lnTo>
                            <a:pt x="142" y="1566"/>
                          </a:lnTo>
                          <a:lnTo>
                            <a:pt x="103" y="1580"/>
                          </a:lnTo>
                          <a:lnTo>
                            <a:pt x="56" y="1283"/>
                          </a:lnTo>
                          <a:lnTo>
                            <a:pt x="26" y="1080"/>
                          </a:lnTo>
                          <a:lnTo>
                            <a:pt x="9" y="887"/>
                          </a:lnTo>
                          <a:lnTo>
                            <a:pt x="0" y="625"/>
                          </a:lnTo>
                          <a:lnTo>
                            <a:pt x="1" y="519"/>
                          </a:lnTo>
                          <a:lnTo>
                            <a:pt x="8" y="414"/>
                          </a:lnTo>
                          <a:lnTo>
                            <a:pt x="29" y="262"/>
                          </a:lnTo>
                          <a:lnTo>
                            <a:pt x="40" y="226"/>
                          </a:lnTo>
                          <a:lnTo>
                            <a:pt x="56" y="183"/>
                          </a:lnTo>
                          <a:lnTo>
                            <a:pt x="67" y="138"/>
                          </a:lnTo>
                          <a:lnTo>
                            <a:pt x="73" y="106"/>
                          </a:lnTo>
                          <a:lnTo>
                            <a:pt x="80" y="62"/>
                          </a:lnTo>
                          <a:lnTo>
                            <a:pt x="78"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77" name="Freeform 1001"/>
                    <p:cNvSpPr>
                      <a:spLocks/>
                    </p:cNvSpPr>
                    <p:nvPr/>
                  </p:nvSpPr>
                  <p:spPr bwMode="auto">
                    <a:xfrm>
                      <a:off x="5085" y="2397"/>
                      <a:ext cx="149" cy="293"/>
                    </a:xfrm>
                    <a:custGeom>
                      <a:avLst/>
                      <a:gdLst>
                        <a:gd name="T0" fmla="*/ 0 w 896"/>
                        <a:gd name="T1" fmla="*/ 0 h 1465"/>
                        <a:gd name="T2" fmla="*/ 0 w 896"/>
                        <a:gd name="T3" fmla="*/ 0 h 1465"/>
                        <a:gd name="T4" fmla="*/ 0 w 896"/>
                        <a:gd name="T5" fmla="*/ 0 h 1465"/>
                        <a:gd name="T6" fmla="*/ 0 w 896"/>
                        <a:gd name="T7" fmla="*/ 0 h 1465"/>
                        <a:gd name="T8" fmla="*/ 0 w 896"/>
                        <a:gd name="T9" fmla="*/ 0 h 1465"/>
                        <a:gd name="T10" fmla="*/ 0 w 896"/>
                        <a:gd name="T11" fmla="*/ 0 h 1465"/>
                        <a:gd name="T12" fmla="*/ 0 w 896"/>
                        <a:gd name="T13" fmla="*/ 0 h 1465"/>
                        <a:gd name="T14" fmla="*/ 0 w 896"/>
                        <a:gd name="T15" fmla="*/ 0 h 1465"/>
                        <a:gd name="T16" fmla="*/ 0 w 896"/>
                        <a:gd name="T17" fmla="*/ 0 h 1465"/>
                        <a:gd name="T18" fmla="*/ 0 w 896"/>
                        <a:gd name="T19" fmla="*/ 0 h 1465"/>
                        <a:gd name="T20" fmla="*/ 0 w 896"/>
                        <a:gd name="T21" fmla="*/ 0 h 1465"/>
                        <a:gd name="T22" fmla="*/ 0 w 896"/>
                        <a:gd name="T23" fmla="*/ 0 h 1465"/>
                        <a:gd name="T24" fmla="*/ 0 w 896"/>
                        <a:gd name="T25" fmla="*/ 0 h 1465"/>
                        <a:gd name="T26" fmla="*/ 0 w 896"/>
                        <a:gd name="T27" fmla="*/ 0 h 1465"/>
                        <a:gd name="T28" fmla="*/ 0 w 896"/>
                        <a:gd name="T29" fmla="*/ 0 h 1465"/>
                        <a:gd name="T30" fmla="*/ 0 w 896"/>
                        <a:gd name="T31" fmla="*/ 0 h 1465"/>
                        <a:gd name="T32" fmla="*/ 0 w 896"/>
                        <a:gd name="T33" fmla="*/ 0 h 1465"/>
                        <a:gd name="T34" fmla="*/ 0 w 896"/>
                        <a:gd name="T35" fmla="*/ 0 h 1465"/>
                        <a:gd name="T36" fmla="*/ 0 w 896"/>
                        <a:gd name="T37" fmla="*/ 0 h 1465"/>
                        <a:gd name="T38" fmla="*/ 0 w 896"/>
                        <a:gd name="T39" fmla="*/ 0 h 1465"/>
                        <a:gd name="T40" fmla="*/ 0 w 896"/>
                        <a:gd name="T41" fmla="*/ 0 h 1465"/>
                        <a:gd name="T42" fmla="*/ 0 w 896"/>
                        <a:gd name="T43" fmla="*/ 0 h 1465"/>
                        <a:gd name="T44" fmla="*/ 0 w 896"/>
                        <a:gd name="T45" fmla="*/ 0 h 1465"/>
                        <a:gd name="T46" fmla="*/ 0 w 896"/>
                        <a:gd name="T47" fmla="*/ 0 h 1465"/>
                        <a:gd name="T48" fmla="*/ 0 w 896"/>
                        <a:gd name="T49" fmla="*/ 0 h 1465"/>
                        <a:gd name="T50" fmla="*/ 0 w 896"/>
                        <a:gd name="T51" fmla="*/ 0 h 1465"/>
                        <a:gd name="T52" fmla="*/ 0 w 896"/>
                        <a:gd name="T53" fmla="*/ 0 h 1465"/>
                        <a:gd name="T54" fmla="*/ 0 w 896"/>
                        <a:gd name="T55" fmla="*/ 0 h 1465"/>
                        <a:gd name="T56" fmla="*/ 0 w 896"/>
                        <a:gd name="T57" fmla="*/ 0 h 1465"/>
                        <a:gd name="T58" fmla="*/ 0 w 896"/>
                        <a:gd name="T59" fmla="*/ 0 h 1465"/>
                        <a:gd name="T60" fmla="*/ 0 w 896"/>
                        <a:gd name="T61" fmla="*/ 0 h 1465"/>
                        <a:gd name="T62" fmla="*/ 0 w 896"/>
                        <a:gd name="T63" fmla="*/ 0 h 1465"/>
                        <a:gd name="T64" fmla="*/ 0 w 896"/>
                        <a:gd name="T65" fmla="*/ 0 h 1465"/>
                        <a:gd name="T66" fmla="*/ 0 w 896"/>
                        <a:gd name="T67" fmla="*/ 0 h 1465"/>
                        <a:gd name="T68" fmla="*/ 0 w 896"/>
                        <a:gd name="T69" fmla="*/ 0 h 14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6" h="1465">
                          <a:moveTo>
                            <a:pt x="896" y="0"/>
                          </a:moveTo>
                          <a:lnTo>
                            <a:pt x="875" y="17"/>
                          </a:lnTo>
                          <a:lnTo>
                            <a:pt x="829" y="17"/>
                          </a:lnTo>
                          <a:lnTo>
                            <a:pt x="795" y="19"/>
                          </a:lnTo>
                          <a:lnTo>
                            <a:pt x="760" y="23"/>
                          </a:lnTo>
                          <a:lnTo>
                            <a:pt x="716" y="31"/>
                          </a:lnTo>
                          <a:lnTo>
                            <a:pt x="703" y="28"/>
                          </a:lnTo>
                          <a:lnTo>
                            <a:pt x="689" y="29"/>
                          </a:lnTo>
                          <a:lnTo>
                            <a:pt x="676" y="34"/>
                          </a:lnTo>
                          <a:lnTo>
                            <a:pt x="661" y="44"/>
                          </a:lnTo>
                          <a:lnTo>
                            <a:pt x="655" y="54"/>
                          </a:lnTo>
                          <a:lnTo>
                            <a:pt x="645" y="62"/>
                          </a:lnTo>
                          <a:lnTo>
                            <a:pt x="632" y="76"/>
                          </a:lnTo>
                          <a:lnTo>
                            <a:pt x="623" y="99"/>
                          </a:lnTo>
                          <a:lnTo>
                            <a:pt x="612" y="115"/>
                          </a:lnTo>
                          <a:lnTo>
                            <a:pt x="547" y="188"/>
                          </a:lnTo>
                          <a:lnTo>
                            <a:pt x="532" y="191"/>
                          </a:lnTo>
                          <a:lnTo>
                            <a:pt x="513" y="223"/>
                          </a:lnTo>
                          <a:lnTo>
                            <a:pt x="357" y="405"/>
                          </a:lnTo>
                          <a:lnTo>
                            <a:pt x="360" y="414"/>
                          </a:lnTo>
                          <a:lnTo>
                            <a:pt x="343" y="421"/>
                          </a:lnTo>
                          <a:lnTo>
                            <a:pt x="349" y="432"/>
                          </a:lnTo>
                          <a:lnTo>
                            <a:pt x="292" y="455"/>
                          </a:lnTo>
                          <a:lnTo>
                            <a:pt x="219" y="481"/>
                          </a:lnTo>
                          <a:lnTo>
                            <a:pt x="179" y="505"/>
                          </a:lnTo>
                          <a:lnTo>
                            <a:pt x="56" y="566"/>
                          </a:lnTo>
                          <a:lnTo>
                            <a:pt x="37" y="561"/>
                          </a:lnTo>
                          <a:lnTo>
                            <a:pt x="0" y="589"/>
                          </a:lnTo>
                          <a:lnTo>
                            <a:pt x="23" y="607"/>
                          </a:lnTo>
                          <a:lnTo>
                            <a:pt x="48" y="635"/>
                          </a:lnTo>
                          <a:lnTo>
                            <a:pt x="66" y="661"/>
                          </a:lnTo>
                          <a:lnTo>
                            <a:pt x="81" y="688"/>
                          </a:lnTo>
                          <a:lnTo>
                            <a:pt x="93" y="733"/>
                          </a:lnTo>
                          <a:lnTo>
                            <a:pt x="98" y="758"/>
                          </a:lnTo>
                          <a:lnTo>
                            <a:pt x="146" y="745"/>
                          </a:lnTo>
                          <a:lnTo>
                            <a:pt x="146" y="715"/>
                          </a:lnTo>
                          <a:lnTo>
                            <a:pt x="299" y="664"/>
                          </a:lnTo>
                          <a:lnTo>
                            <a:pt x="373" y="625"/>
                          </a:lnTo>
                          <a:lnTo>
                            <a:pt x="468" y="575"/>
                          </a:lnTo>
                          <a:lnTo>
                            <a:pt x="635" y="426"/>
                          </a:lnTo>
                          <a:lnTo>
                            <a:pt x="657" y="531"/>
                          </a:lnTo>
                          <a:lnTo>
                            <a:pt x="667" y="589"/>
                          </a:lnTo>
                          <a:lnTo>
                            <a:pt x="683" y="647"/>
                          </a:lnTo>
                          <a:lnTo>
                            <a:pt x="728" y="772"/>
                          </a:lnTo>
                          <a:lnTo>
                            <a:pt x="706" y="848"/>
                          </a:lnTo>
                          <a:lnTo>
                            <a:pt x="679" y="927"/>
                          </a:lnTo>
                          <a:lnTo>
                            <a:pt x="638" y="1020"/>
                          </a:lnTo>
                          <a:lnTo>
                            <a:pt x="600" y="1096"/>
                          </a:lnTo>
                          <a:lnTo>
                            <a:pt x="532" y="1240"/>
                          </a:lnTo>
                          <a:lnTo>
                            <a:pt x="528" y="1271"/>
                          </a:lnTo>
                          <a:lnTo>
                            <a:pt x="529" y="1298"/>
                          </a:lnTo>
                          <a:lnTo>
                            <a:pt x="531" y="1325"/>
                          </a:lnTo>
                          <a:lnTo>
                            <a:pt x="601" y="1428"/>
                          </a:lnTo>
                          <a:lnTo>
                            <a:pt x="639" y="1465"/>
                          </a:lnTo>
                          <a:lnTo>
                            <a:pt x="700" y="1363"/>
                          </a:lnTo>
                          <a:lnTo>
                            <a:pt x="715" y="1293"/>
                          </a:lnTo>
                          <a:lnTo>
                            <a:pt x="730" y="1233"/>
                          </a:lnTo>
                          <a:lnTo>
                            <a:pt x="737" y="1183"/>
                          </a:lnTo>
                          <a:lnTo>
                            <a:pt x="750" y="1095"/>
                          </a:lnTo>
                          <a:lnTo>
                            <a:pt x="760" y="968"/>
                          </a:lnTo>
                          <a:lnTo>
                            <a:pt x="773" y="751"/>
                          </a:lnTo>
                          <a:lnTo>
                            <a:pt x="780" y="486"/>
                          </a:lnTo>
                          <a:lnTo>
                            <a:pt x="834" y="174"/>
                          </a:lnTo>
                          <a:lnTo>
                            <a:pt x="844" y="142"/>
                          </a:lnTo>
                          <a:lnTo>
                            <a:pt x="851" y="123"/>
                          </a:lnTo>
                          <a:lnTo>
                            <a:pt x="860" y="92"/>
                          </a:lnTo>
                          <a:lnTo>
                            <a:pt x="870" y="65"/>
                          </a:lnTo>
                          <a:lnTo>
                            <a:pt x="883" y="37"/>
                          </a:lnTo>
                          <a:lnTo>
                            <a:pt x="894" y="13"/>
                          </a:lnTo>
                          <a:lnTo>
                            <a:pt x="896" y="0"/>
                          </a:lnTo>
                          <a:close/>
                        </a:path>
                      </a:pathLst>
                    </a:custGeom>
                    <a:solidFill>
                      <a:srgbClr val="00D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78" name="Group 1002"/>
                    <p:cNvGrpSpPr>
                      <a:grpSpLocks/>
                    </p:cNvGrpSpPr>
                    <p:nvPr/>
                  </p:nvGrpSpPr>
                  <p:grpSpPr bwMode="auto">
                    <a:xfrm>
                      <a:off x="5256" y="2397"/>
                      <a:ext cx="31" cy="259"/>
                      <a:chOff x="5256" y="2397"/>
                      <a:chExt cx="31" cy="259"/>
                    </a:xfrm>
                  </p:grpSpPr>
                  <p:sp>
                    <p:nvSpPr>
                      <p:cNvPr id="90488" name="Freeform 1003"/>
                      <p:cNvSpPr>
                        <a:spLocks/>
                      </p:cNvSpPr>
                      <p:nvPr/>
                    </p:nvSpPr>
                    <p:spPr bwMode="auto">
                      <a:xfrm>
                        <a:off x="5257" y="2400"/>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3" y="37"/>
                            </a:lnTo>
                            <a:lnTo>
                              <a:pt x="142" y="48"/>
                            </a:lnTo>
                            <a:lnTo>
                              <a:pt x="155" y="81"/>
                            </a:lnTo>
                            <a:lnTo>
                              <a:pt x="159" y="112"/>
                            </a:lnTo>
                            <a:lnTo>
                              <a:pt x="163" y="143"/>
                            </a:lnTo>
                            <a:lnTo>
                              <a:pt x="165" y="174"/>
                            </a:lnTo>
                            <a:lnTo>
                              <a:pt x="170" y="204"/>
                            </a:lnTo>
                            <a:lnTo>
                              <a:pt x="173" y="230"/>
                            </a:lnTo>
                            <a:lnTo>
                              <a:pt x="176" y="256"/>
                            </a:lnTo>
                            <a:lnTo>
                              <a:pt x="179" y="273"/>
                            </a:lnTo>
                            <a:lnTo>
                              <a:pt x="178" y="287"/>
                            </a:lnTo>
                            <a:lnTo>
                              <a:pt x="177" y="298"/>
                            </a:lnTo>
                            <a:lnTo>
                              <a:pt x="173" y="308"/>
                            </a:lnTo>
                            <a:lnTo>
                              <a:pt x="165" y="316"/>
                            </a:lnTo>
                            <a:lnTo>
                              <a:pt x="143" y="327"/>
                            </a:lnTo>
                            <a:lnTo>
                              <a:pt x="60" y="368"/>
                            </a:lnTo>
                            <a:lnTo>
                              <a:pt x="130" y="452"/>
                            </a:lnTo>
                            <a:lnTo>
                              <a:pt x="160" y="486"/>
                            </a:lnTo>
                            <a:lnTo>
                              <a:pt x="171" y="508"/>
                            </a:lnTo>
                            <a:lnTo>
                              <a:pt x="158" y="540"/>
                            </a:lnTo>
                            <a:lnTo>
                              <a:pt x="122" y="619"/>
                            </a:lnTo>
                            <a:lnTo>
                              <a:pt x="88" y="677"/>
                            </a:lnTo>
                            <a:lnTo>
                              <a:pt x="61" y="742"/>
                            </a:lnTo>
                            <a:lnTo>
                              <a:pt x="47" y="790"/>
                            </a:lnTo>
                            <a:lnTo>
                              <a:pt x="27" y="838"/>
                            </a:lnTo>
                            <a:lnTo>
                              <a:pt x="20" y="875"/>
                            </a:lnTo>
                            <a:lnTo>
                              <a:pt x="20" y="923"/>
                            </a:lnTo>
                            <a:lnTo>
                              <a:pt x="57" y="1283"/>
                            </a:lnTo>
                            <a:lnTo>
                              <a:pt x="26" y="1081"/>
                            </a:lnTo>
                            <a:lnTo>
                              <a:pt x="10" y="887"/>
                            </a:lnTo>
                            <a:lnTo>
                              <a:pt x="0" y="625"/>
                            </a:lnTo>
                            <a:lnTo>
                              <a:pt x="1" y="519"/>
                            </a:lnTo>
                            <a:lnTo>
                              <a:pt x="8" y="414"/>
                            </a:lnTo>
                            <a:lnTo>
                              <a:pt x="29" y="262"/>
                            </a:lnTo>
                            <a:lnTo>
                              <a:pt x="41" y="226"/>
                            </a:lnTo>
                            <a:lnTo>
                              <a:pt x="57" y="183"/>
                            </a:lnTo>
                            <a:lnTo>
                              <a:pt x="68" y="138"/>
                            </a:lnTo>
                            <a:lnTo>
                              <a:pt x="74" y="106"/>
                            </a:lnTo>
                            <a:lnTo>
                              <a:pt x="81" y="62"/>
                            </a:lnTo>
                            <a:lnTo>
                              <a:pt x="79"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9" name="Freeform 1004"/>
                      <p:cNvSpPr>
                        <a:spLocks/>
                      </p:cNvSpPr>
                      <p:nvPr/>
                    </p:nvSpPr>
                    <p:spPr bwMode="auto">
                      <a:xfrm>
                        <a:off x="5256" y="2397"/>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2" y="37"/>
                            </a:lnTo>
                            <a:lnTo>
                              <a:pt x="142" y="48"/>
                            </a:lnTo>
                            <a:lnTo>
                              <a:pt x="155" y="82"/>
                            </a:lnTo>
                            <a:lnTo>
                              <a:pt x="159" y="112"/>
                            </a:lnTo>
                            <a:lnTo>
                              <a:pt x="162" y="143"/>
                            </a:lnTo>
                            <a:lnTo>
                              <a:pt x="165" y="174"/>
                            </a:lnTo>
                            <a:lnTo>
                              <a:pt x="170" y="204"/>
                            </a:lnTo>
                            <a:lnTo>
                              <a:pt x="173" y="230"/>
                            </a:lnTo>
                            <a:lnTo>
                              <a:pt x="175" y="256"/>
                            </a:lnTo>
                            <a:lnTo>
                              <a:pt x="179" y="273"/>
                            </a:lnTo>
                            <a:lnTo>
                              <a:pt x="178" y="287"/>
                            </a:lnTo>
                            <a:lnTo>
                              <a:pt x="177" y="298"/>
                            </a:lnTo>
                            <a:lnTo>
                              <a:pt x="173" y="308"/>
                            </a:lnTo>
                            <a:lnTo>
                              <a:pt x="165" y="316"/>
                            </a:lnTo>
                            <a:lnTo>
                              <a:pt x="143" y="328"/>
                            </a:lnTo>
                            <a:lnTo>
                              <a:pt x="60" y="368"/>
                            </a:lnTo>
                            <a:lnTo>
                              <a:pt x="130" y="452"/>
                            </a:lnTo>
                            <a:lnTo>
                              <a:pt x="160" y="486"/>
                            </a:lnTo>
                            <a:lnTo>
                              <a:pt x="171" y="508"/>
                            </a:lnTo>
                            <a:lnTo>
                              <a:pt x="158" y="540"/>
                            </a:lnTo>
                            <a:lnTo>
                              <a:pt x="122" y="621"/>
                            </a:lnTo>
                            <a:lnTo>
                              <a:pt x="88" y="677"/>
                            </a:lnTo>
                            <a:lnTo>
                              <a:pt x="61" y="742"/>
                            </a:lnTo>
                            <a:lnTo>
                              <a:pt x="46" y="790"/>
                            </a:lnTo>
                            <a:lnTo>
                              <a:pt x="27" y="838"/>
                            </a:lnTo>
                            <a:lnTo>
                              <a:pt x="20" y="875"/>
                            </a:lnTo>
                            <a:lnTo>
                              <a:pt x="20" y="923"/>
                            </a:lnTo>
                            <a:lnTo>
                              <a:pt x="57" y="1283"/>
                            </a:lnTo>
                            <a:lnTo>
                              <a:pt x="26" y="1082"/>
                            </a:lnTo>
                            <a:lnTo>
                              <a:pt x="9" y="888"/>
                            </a:lnTo>
                            <a:lnTo>
                              <a:pt x="0" y="625"/>
                            </a:lnTo>
                            <a:lnTo>
                              <a:pt x="1" y="519"/>
                            </a:lnTo>
                            <a:lnTo>
                              <a:pt x="8" y="414"/>
                            </a:lnTo>
                            <a:lnTo>
                              <a:pt x="29" y="262"/>
                            </a:lnTo>
                            <a:lnTo>
                              <a:pt x="40" y="226"/>
                            </a:lnTo>
                            <a:lnTo>
                              <a:pt x="57" y="183"/>
                            </a:lnTo>
                            <a:lnTo>
                              <a:pt x="68" y="138"/>
                            </a:lnTo>
                            <a:lnTo>
                              <a:pt x="74" y="106"/>
                            </a:lnTo>
                            <a:lnTo>
                              <a:pt x="81" y="62"/>
                            </a:lnTo>
                            <a:lnTo>
                              <a:pt x="79"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79" name="Group 1005"/>
                    <p:cNvGrpSpPr>
                      <a:grpSpLocks/>
                    </p:cNvGrpSpPr>
                    <p:nvPr/>
                  </p:nvGrpSpPr>
                  <p:grpSpPr bwMode="auto">
                    <a:xfrm>
                      <a:off x="5194" y="2397"/>
                      <a:ext cx="40" cy="250"/>
                      <a:chOff x="5194" y="2397"/>
                      <a:chExt cx="40" cy="250"/>
                    </a:xfrm>
                  </p:grpSpPr>
                  <p:sp>
                    <p:nvSpPr>
                      <p:cNvPr id="90486" name="Freeform 1006"/>
                      <p:cNvSpPr>
                        <a:spLocks/>
                      </p:cNvSpPr>
                      <p:nvPr/>
                    </p:nvSpPr>
                    <p:spPr bwMode="auto">
                      <a:xfrm>
                        <a:off x="5194" y="2400"/>
                        <a:ext cx="40" cy="247"/>
                      </a:xfrm>
                      <a:custGeom>
                        <a:avLst/>
                        <a:gdLst>
                          <a:gd name="T0" fmla="*/ 0 w 241"/>
                          <a:gd name="T1" fmla="*/ 0 h 1234"/>
                          <a:gd name="T2" fmla="*/ 0 w 241"/>
                          <a:gd name="T3" fmla="*/ 0 h 1234"/>
                          <a:gd name="T4" fmla="*/ 0 w 241"/>
                          <a:gd name="T5" fmla="*/ 0 h 1234"/>
                          <a:gd name="T6" fmla="*/ 0 w 241"/>
                          <a:gd name="T7" fmla="*/ 0 h 1234"/>
                          <a:gd name="T8" fmla="*/ 0 w 241"/>
                          <a:gd name="T9" fmla="*/ 0 h 1234"/>
                          <a:gd name="T10" fmla="*/ 0 w 241"/>
                          <a:gd name="T11" fmla="*/ 0 h 1234"/>
                          <a:gd name="T12" fmla="*/ 0 w 241"/>
                          <a:gd name="T13" fmla="*/ 0 h 1234"/>
                          <a:gd name="T14" fmla="*/ 0 w 241"/>
                          <a:gd name="T15" fmla="*/ 0 h 1234"/>
                          <a:gd name="T16" fmla="*/ 0 w 241"/>
                          <a:gd name="T17" fmla="*/ 0 h 1234"/>
                          <a:gd name="T18" fmla="*/ 0 w 241"/>
                          <a:gd name="T19" fmla="*/ 0 h 1234"/>
                          <a:gd name="T20" fmla="*/ 0 w 241"/>
                          <a:gd name="T21" fmla="*/ 0 h 1234"/>
                          <a:gd name="T22" fmla="*/ 0 w 241"/>
                          <a:gd name="T23" fmla="*/ 0 h 1234"/>
                          <a:gd name="T24" fmla="*/ 0 w 241"/>
                          <a:gd name="T25" fmla="*/ 0 h 1234"/>
                          <a:gd name="T26" fmla="*/ 0 w 241"/>
                          <a:gd name="T27" fmla="*/ 0 h 1234"/>
                          <a:gd name="T28" fmla="*/ 0 w 241"/>
                          <a:gd name="T29" fmla="*/ 0 h 1234"/>
                          <a:gd name="T30" fmla="*/ 0 w 241"/>
                          <a:gd name="T31" fmla="*/ 0 h 1234"/>
                          <a:gd name="T32" fmla="*/ 0 w 241"/>
                          <a:gd name="T33" fmla="*/ 0 h 1234"/>
                          <a:gd name="T34" fmla="*/ 0 w 241"/>
                          <a:gd name="T35" fmla="*/ 0 h 1234"/>
                          <a:gd name="T36" fmla="*/ 0 w 241"/>
                          <a:gd name="T37" fmla="*/ 0 h 1234"/>
                          <a:gd name="T38" fmla="*/ 0 w 241"/>
                          <a:gd name="T39" fmla="*/ 0 h 1234"/>
                          <a:gd name="T40" fmla="*/ 0 w 241"/>
                          <a:gd name="T41" fmla="*/ 0 h 1234"/>
                          <a:gd name="T42" fmla="*/ 0 w 241"/>
                          <a:gd name="T43" fmla="*/ 0 h 1234"/>
                          <a:gd name="T44" fmla="*/ 0 w 241"/>
                          <a:gd name="T45" fmla="*/ 0 h 1234"/>
                          <a:gd name="T46" fmla="*/ 0 w 241"/>
                          <a:gd name="T47" fmla="*/ 0 h 1234"/>
                          <a:gd name="T48" fmla="*/ 0 w 241"/>
                          <a:gd name="T49" fmla="*/ 0 h 1234"/>
                          <a:gd name="T50" fmla="*/ 0 w 241"/>
                          <a:gd name="T51" fmla="*/ 0 h 1234"/>
                          <a:gd name="T52" fmla="*/ 0 w 241"/>
                          <a:gd name="T53" fmla="*/ 0 h 1234"/>
                          <a:gd name="T54" fmla="*/ 0 w 241"/>
                          <a:gd name="T55" fmla="*/ 0 h 1234"/>
                          <a:gd name="T56" fmla="*/ 0 w 241"/>
                          <a:gd name="T57" fmla="*/ 0 h 1234"/>
                          <a:gd name="T58" fmla="*/ 0 w 241"/>
                          <a:gd name="T59" fmla="*/ 0 h 1234"/>
                          <a:gd name="T60" fmla="*/ 0 w 241"/>
                          <a:gd name="T61" fmla="*/ 0 h 1234"/>
                          <a:gd name="T62" fmla="*/ 0 w 241"/>
                          <a:gd name="T63" fmla="*/ 0 h 1234"/>
                          <a:gd name="T64" fmla="*/ 0 w 241"/>
                          <a:gd name="T65" fmla="*/ 0 h 1234"/>
                          <a:gd name="T66" fmla="*/ 0 w 241"/>
                          <a:gd name="T67" fmla="*/ 0 h 1234"/>
                          <a:gd name="T68" fmla="*/ 0 w 241"/>
                          <a:gd name="T69" fmla="*/ 0 h 1234"/>
                          <a:gd name="T70" fmla="*/ 0 w 241"/>
                          <a:gd name="T71" fmla="*/ 0 h 1234"/>
                          <a:gd name="T72" fmla="*/ 0 w 241"/>
                          <a:gd name="T73" fmla="*/ 0 h 1234"/>
                          <a:gd name="T74" fmla="*/ 0 w 241"/>
                          <a:gd name="T75" fmla="*/ 0 h 1234"/>
                          <a:gd name="T76" fmla="*/ 0 w 241"/>
                          <a:gd name="T77" fmla="*/ 0 h 1234"/>
                          <a:gd name="T78" fmla="*/ 0 w 241"/>
                          <a:gd name="T79" fmla="*/ 0 h 1234"/>
                          <a:gd name="T80" fmla="*/ 0 w 241"/>
                          <a:gd name="T81" fmla="*/ 0 h 1234"/>
                          <a:gd name="T82" fmla="*/ 0 w 241"/>
                          <a:gd name="T83" fmla="*/ 0 h 1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4">
                            <a:moveTo>
                              <a:pt x="241" y="0"/>
                            </a:moveTo>
                            <a:lnTo>
                              <a:pt x="220" y="17"/>
                            </a:lnTo>
                            <a:lnTo>
                              <a:pt x="206" y="30"/>
                            </a:lnTo>
                            <a:lnTo>
                              <a:pt x="191" y="43"/>
                            </a:lnTo>
                            <a:lnTo>
                              <a:pt x="176" y="56"/>
                            </a:lnTo>
                            <a:lnTo>
                              <a:pt x="163" y="69"/>
                            </a:lnTo>
                            <a:lnTo>
                              <a:pt x="147" y="79"/>
                            </a:lnTo>
                            <a:lnTo>
                              <a:pt x="133" y="96"/>
                            </a:lnTo>
                            <a:lnTo>
                              <a:pt x="118" y="116"/>
                            </a:lnTo>
                            <a:lnTo>
                              <a:pt x="108" y="131"/>
                            </a:lnTo>
                            <a:lnTo>
                              <a:pt x="94" y="150"/>
                            </a:lnTo>
                            <a:lnTo>
                              <a:pt x="86" y="166"/>
                            </a:lnTo>
                            <a:lnTo>
                              <a:pt x="69" y="199"/>
                            </a:lnTo>
                            <a:lnTo>
                              <a:pt x="56" y="232"/>
                            </a:lnTo>
                            <a:lnTo>
                              <a:pt x="66" y="251"/>
                            </a:lnTo>
                            <a:lnTo>
                              <a:pt x="86" y="265"/>
                            </a:lnTo>
                            <a:lnTo>
                              <a:pt x="125" y="318"/>
                            </a:lnTo>
                            <a:lnTo>
                              <a:pt x="32" y="352"/>
                            </a:lnTo>
                            <a:lnTo>
                              <a:pt x="14" y="357"/>
                            </a:lnTo>
                            <a:lnTo>
                              <a:pt x="5" y="368"/>
                            </a:lnTo>
                            <a:lnTo>
                              <a:pt x="0" y="393"/>
                            </a:lnTo>
                            <a:lnTo>
                              <a:pt x="12" y="476"/>
                            </a:lnTo>
                            <a:lnTo>
                              <a:pt x="32" y="575"/>
                            </a:lnTo>
                            <a:lnTo>
                              <a:pt x="48" y="640"/>
                            </a:lnTo>
                            <a:lnTo>
                              <a:pt x="79" y="780"/>
                            </a:lnTo>
                            <a:lnTo>
                              <a:pt x="85" y="830"/>
                            </a:lnTo>
                            <a:lnTo>
                              <a:pt x="90" y="872"/>
                            </a:lnTo>
                            <a:lnTo>
                              <a:pt x="93" y="928"/>
                            </a:lnTo>
                            <a:lnTo>
                              <a:pt x="74" y="1234"/>
                            </a:lnTo>
                            <a:lnTo>
                              <a:pt x="81" y="1183"/>
                            </a:lnTo>
                            <a:lnTo>
                              <a:pt x="94" y="1097"/>
                            </a:lnTo>
                            <a:lnTo>
                              <a:pt x="104" y="969"/>
                            </a:lnTo>
                            <a:lnTo>
                              <a:pt x="117" y="752"/>
                            </a:lnTo>
                            <a:lnTo>
                              <a:pt x="124" y="486"/>
                            </a:lnTo>
                            <a:lnTo>
                              <a:pt x="178" y="174"/>
                            </a:lnTo>
                            <a:lnTo>
                              <a:pt x="189" y="142"/>
                            </a:lnTo>
                            <a:lnTo>
                              <a:pt x="196" y="124"/>
                            </a:lnTo>
                            <a:lnTo>
                              <a:pt x="206" y="93"/>
                            </a:lnTo>
                            <a:lnTo>
                              <a:pt x="215" y="66"/>
                            </a:lnTo>
                            <a:lnTo>
                              <a:pt x="228" y="37"/>
                            </a:lnTo>
                            <a:lnTo>
                              <a:pt x="239" y="14"/>
                            </a:lnTo>
                            <a:lnTo>
                              <a:pt x="241" y="0"/>
                            </a:lnTo>
                            <a:close/>
                          </a:path>
                        </a:pathLst>
                      </a:custGeom>
                      <a:solidFill>
                        <a:srgbClr val="00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7" name="Freeform 1007"/>
                      <p:cNvSpPr>
                        <a:spLocks/>
                      </p:cNvSpPr>
                      <p:nvPr/>
                    </p:nvSpPr>
                    <p:spPr bwMode="auto">
                      <a:xfrm>
                        <a:off x="5194" y="2397"/>
                        <a:ext cx="40" cy="246"/>
                      </a:xfrm>
                      <a:custGeom>
                        <a:avLst/>
                        <a:gdLst>
                          <a:gd name="T0" fmla="*/ 0 w 241"/>
                          <a:gd name="T1" fmla="*/ 0 h 1233"/>
                          <a:gd name="T2" fmla="*/ 0 w 241"/>
                          <a:gd name="T3" fmla="*/ 0 h 1233"/>
                          <a:gd name="T4" fmla="*/ 0 w 241"/>
                          <a:gd name="T5" fmla="*/ 0 h 1233"/>
                          <a:gd name="T6" fmla="*/ 0 w 241"/>
                          <a:gd name="T7" fmla="*/ 0 h 1233"/>
                          <a:gd name="T8" fmla="*/ 0 w 241"/>
                          <a:gd name="T9" fmla="*/ 0 h 1233"/>
                          <a:gd name="T10" fmla="*/ 0 w 241"/>
                          <a:gd name="T11" fmla="*/ 0 h 1233"/>
                          <a:gd name="T12" fmla="*/ 0 w 241"/>
                          <a:gd name="T13" fmla="*/ 0 h 1233"/>
                          <a:gd name="T14" fmla="*/ 0 w 241"/>
                          <a:gd name="T15" fmla="*/ 0 h 1233"/>
                          <a:gd name="T16" fmla="*/ 0 w 241"/>
                          <a:gd name="T17" fmla="*/ 0 h 1233"/>
                          <a:gd name="T18" fmla="*/ 0 w 241"/>
                          <a:gd name="T19" fmla="*/ 0 h 1233"/>
                          <a:gd name="T20" fmla="*/ 0 w 241"/>
                          <a:gd name="T21" fmla="*/ 0 h 1233"/>
                          <a:gd name="T22" fmla="*/ 0 w 241"/>
                          <a:gd name="T23" fmla="*/ 0 h 1233"/>
                          <a:gd name="T24" fmla="*/ 0 w 241"/>
                          <a:gd name="T25" fmla="*/ 0 h 1233"/>
                          <a:gd name="T26" fmla="*/ 0 w 241"/>
                          <a:gd name="T27" fmla="*/ 0 h 1233"/>
                          <a:gd name="T28" fmla="*/ 0 w 241"/>
                          <a:gd name="T29" fmla="*/ 0 h 1233"/>
                          <a:gd name="T30" fmla="*/ 0 w 241"/>
                          <a:gd name="T31" fmla="*/ 0 h 1233"/>
                          <a:gd name="T32" fmla="*/ 0 w 241"/>
                          <a:gd name="T33" fmla="*/ 0 h 1233"/>
                          <a:gd name="T34" fmla="*/ 0 w 241"/>
                          <a:gd name="T35" fmla="*/ 0 h 1233"/>
                          <a:gd name="T36" fmla="*/ 0 w 241"/>
                          <a:gd name="T37" fmla="*/ 0 h 1233"/>
                          <a:gd name="T38" fmla="*/ 0 w 241"/>
                          <a:gd name="T39" fmla="*/ 0 h 1233"/>
                          <a:gd name="T40" fmla="*/ 0 w 241"/>
                          <a:gd name="T41" fmla="*/ 0 h 1233"/>
                          <a:gd name="T42" fmla="*/ 0 w 241"/>
                          <a:gd name="T43" fmla="*/ 0 h 1233"/>
                          <a:gd name="T44" fmla="*/ 0 w 241"/>
                          <a:gd name="T45" fmla="*/ 0 h 1233"/>
                          <a:gd name="T46" fmla="*/ 0 w 241"/>
                          <a:gd name="T47" fmla="*/ 0 h 1233"/>
                          <a:gd name="T48" fmla="*/ 0 w 241"/>
                          <a:gd name="T49" fmla="*/ 0 h 1233"/>
                          <a:gd name="T50" fmla="*/ 0 w 241"/>
                          <a:gd name="T51" fmla="*/ 0 h 1233"/>
                          <a:gd name="T52" fmla="*/ 0 w 241"/>
                          <a:gd name="T53" fmla="*/ 0 h 1233"/>
                          <a:gd name="T54" fmla="*/ 0 w 241"/>
                          <a:gd name="T55" fmla="*/ 0 h 1233"/>
                          <a:gd name="T56" fmla="*/ 0 w 241"/>
                          <a:gd name="T57" fmla="*/ 0 h 1233"/>
                          <a:gd name="T58" fmla="*/ 0 w 241"/>
                          <a:gd name="T59" fmla="*/ 0 h 1233"/>
                          <a:gd name="T60" fmla="*/ 0 w 241"/>
                          <a:gd name="T61" fmla="*/ 0 h 1233"/>
                          <a:gd name="T62" fmla="*/ 0 w 241"/>
                          <a:gd name="T63" fmla="*/ 0 h 1233"/>
                          <a:gd name="T64" fmla="*/ 0 w 241"/>
                          <a:gd name="T65" fmla="*/ 0 h 1233"/>
                          <a:gd name="T66" fmla="*/ 0 w 241"/>
                          <a:gd name="T67" fmla="*/ 0 h 1233"/>
                          <a:gd name="T68" fmla="*/ 0 w 241"/>
                          <a:gd name="T69" fmla="*/ 0 h 1233"/>
                          <a:gd name="T70" fmla="*/ 0 w 241"/>
                          <a:gd name="T71" fmla="*/ 0 h 1233"/>
                          <a:gd name="T72" fmla="*/ 0 w 241"/>
                          <a:gd name="T73" fmla="*/ 0 h 1233"/>
                          <a:gd name="T74" fmla="*/ 0 w 241"/>
                          <a:gd name="T75" fmla="*/ 0 h 1233"/>
                          <a:gd name="T76" fmla="*/ 0 w 241"/>
                          <a:gd name="T77" fmla="*/ 0 h 1233"/>
                          <a:gd name="T78" fmla="*/ 0 w 241"/>
                          <a:gd name="T79" fmla="*/ 0 h 1233"/>
                          <a:gd name="T80" fmla="*/ 0 w 241"/>
                          <a:gd name="T81" fmla="*/ 0 h 1233"/>
                          <a:gd name="T82" fmla="*/ 0 w 241"/>
                          <a:gd name="T83" fmla="*/ 0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3">
                            <a:moveTo>
                              <a:pt x="241" y="0"/>
                            </a:moveTo>
                            <a:lnTo>
                              <a:pt x="220" y="17"/>
                            </a:lnTo>
                            <a:lnTo>
                              <a:pt x="205" y="29"/>
                            </a:lnTo>
                            <a:lnTo>
                              <a:pt x="191" y="43"/>
                            </a:lnTo>
                            <a:lnTo>
                              <a:pt x="175" y="55"/>
                            </a:lnTo>
                            <a:lnTo>
                              <a:pt x="162" y="69"/>
                            </a:lnTo>
                            <a:lnTo>
                              <a:pt x="147" y="79"/>
                            </a:lnTo>
                            <a:lnTo>
                              <a:pt x="132" y="96"/>
                            </a:lnTo>
                            <a:lnTo>
                              <a:pt x="118" y="116"/>
                            </a:lnTo>
                            <a:lnTo>
                              <a:pt x="107" y="131"/>
                            </a:lnTo>
                            <a:lnTo>
                              <a:pt x="94" y="149"/>
                            </a:lnTo>
                            <a:lnTo>
                              <a:pt x="86" y="167"/>
                            </a:lnTo>
                            <a:lnTo>
                              <a:pt x="69" y="199"/>
                            </a:lnTo>
                            <a:lnTo>
                              <a:pt x="56" y="232"/>
                            </a:lnTo>
                            <a:lnTo>
                              <a:pt x="62" y="251"/>
                            </a:lnTo>
                            <a:lnTo>
                              <a:pt x="86" y="264"/>
                            </a:lnTo>
                            <a:lnTo>
                              <a:pt x="125" y="317"/>
                            </a:lnTo>
                            <a:lnTo>
                              <a:pt x="32" y="352"/>
                            </a:lnTo>
                            <a:lnTo>
                              <a:pt x="14" y="357"/>
                            </a:lnTo>
                            <a:lnTo>
                              <a:pt x="5" y="368"/>
                            </a:lnTo>
                            <a:lnTo>
                              <a:pt x="0" y="384"/>
                            </a:lnTo>
                            <a:lnTo>
                              <a:pt x="12" y="476"/>
                            </a:lnTo>
                            <a:lnTo>
                              <a:pt x="32" y="575"/>
                            </a:lnTo>
                            <a:lnTo>
                              <a:pt x="48" y="640"/>
                            </a:lnTo>
                            <a:lnTo>
                              <a:pt x="79" y="780"/>
                            </a:lnTo>
                            <a:lnTo>
                              <a:pt x="85" y="829"/>
                            </a:lnTo>
                            <a:lnTo>
                              <a:pt x="89" y="871"/>
                            </a:lnTo>
                            <a:lnTo>
                              <a:pt x="93" y="928"/>
                            </a:lnTo>
                            <a:lnTo>
                              <a:pt x="74" y="1233"/>
                            </a:lnTo>
                            <a:lnTo>
                              <a:pt x="81" y="1183"/>
                            </a:lnTo>
                            <a:lnTo>
                              <a:pt x="94" y="1096"/>
                            </a:lnTo>
                            <a:lnTo>
                              <a:pt x="104" y="969"/>
                            </a:lnTo>
                            <a:lnTo>
                              <a:pt x="117" y="751"/>
                            </a:lnTo>
                            <a:lnTo>
                              <a:pt x="124" y="486"/>
                            </a:lnTo>
                            <a:lnTo>
                              <a:pt x="178" y="174"/>
                            </a:lnTo>
                            <a:lnTo>
                              <a:pt x="189" y="142"/>
                            </a:lnTo>
                            <a:lnTo>
                              <a:pt x="196" y="123"/>
                            </a:lnTo>
                            <a:lnTo>
                              <a:pt x="205" y="92"/>
                            </a:lnTo>
                            <a:lnTo>
                              <a:pt x="215" y="65"/>
                            </a:lnTo>
                            <a:lnTo>
                              <a:pt x="228" y="37"/>
                            </a:lnTo>
                            <a:lnTo>
                              <a:pt x="239" y="13"/>
                            </a:lnTo>
                            <a:lnTo>
                              <a:pt x="241" y="0"/>
                            </a:lnTo>
                            <a:close/>
                          </a:path>
                        </a:pathLst>
                      </a:custGeom>
                      <a:solidFill>
                        <a:srgbClr val="00BFD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80" name="Group 1008"/>
                    <p:cNvGrpSpPr>
                      <a:grpSpLocks/>
                    </p:cNvGrpSpPr>
                    <p:nvPr/>
                  </p:nvGrpSpPr>
                  <p:grpSpPr bwMode="auto">
                    <a:xfrm>
                      <a:off x="5142" y="2441"/>
                      <a:ext cx="182" cy="78"/>
                      <a:chOff x="5142" y="2441"/>
                      <a:chExt cx="182" cy="78"/>
                    </a:xfrm>
                  </p:grpSpPr>
                  <p:sp>
                    <p:nvSpPr>
                      <p:cNvPr id="90481" name="Freeform 1009"/>
                      <p:cNvSpPr>
                        <a:spLocks/>
                      </p:cNvSpPr>
                      <p:nvPr/>
                    </p:nvSpPr>
                    <p:spPr bwMode="auto">
                      <a:xfrm>
                        <a:off x="5151" y="2441"/>
                        <a:ext cx="44" cy="52"/>
                      </a:xfrm>
                      <a:custGeom>
                        <a:avLst/>
                        <a:gdLst>
                          <a:gd name="T0" fmla="*/ 0 w 263"/>
                          <a:gd name="T1" fmla="*/ 0 h 260"/>
                          <a:gd name="T2" fmla="*/ 0 w 263"/>
                          <a:gd name="T3" fmla="*/ 0 h 260"/>
                          <a:gd name="T4" fmla="*/ 0 w 263"/>
                          <a:gd name="T5" fmla="*/ 0 h 260"/>
                          <a:gd name="T6" fmla="*/ 0 w 263"/>
                          <a:gd name="T7" fmla="*/ 0 h 260"/>
                          <a:gd name="T8" fmla="*/ 0 w 263"/>
                          <a:gd name="T9" fmla="*/ 0 h 260"/>
                          <a:gd name="T10" fmla="*/ 0 w 263"/>
                          <a:gd name="T11" fmla="*/ 0 h 260"/>
                          <a:gd name="T12" fmla="*/ 0 w 263"/>
                          <a:gd name="T13" fmla="*/ 0 h 260"/>
                          <a:gd name="T14" fmla="*/ 0 w 263"/>
                          <a:gd name="T15" fmla="*/ 0 h 260"/>
                          <a:gd name="T16" fmla="*/ 0 w 263"/>
                          <a:gd name="T17" fmla="*/ 0 h 260"/>
                          <a:gd name="T18" fmla="*/ 0 w 263"/>
                          <a:gd name="T19" fmla="*/ 0 h 260"/>
                          <a:gd name="T20" fmla="*/ 0 w 263"/>
                          <a:gd name="T21" fmla="*/ 0 h 260"/>
                          <a:gd name="T22" fmla="*/ 0 w 263"/>
                          <a:gd name="T23" fmla="*/ 0 h 260"/>
                          <a:gd name="T24" fmla="*/ 0 w 263"/>
                          <a:gd name="T25" fmla="*/ 0 h 260"/>
                          <a:gd name="T26" fmla="*/ 0 w 263"/>
                          <a:gd name="T27" fmla="*/ 0 h 260"/>
                          <a:gd name="T28" fmla="*/ 0 w 263"/>
                          <a:gd name="T29" fmla="*/ 0 h 260"/>
                          <a:gd name="T30" fmla="*/ 0 w 263"/>
                          <a:gd name="T31" fmla="*/ 0 h 260"/>
                          <a:gd name="T32" fmla="*/ 0 w 263"/>
                          <a:gd name="T33" fmla="*/ 0 h 260"/>
                          <a:gd name="T34" fmla="*/ 0 w 263"/>
                          <a:gd name="T35" fmla="*/ 0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260">
                            <a:moveTo>
                              <a:pt x="235" y="205"/>
                            </a:moveTo>
                            <a:lnTo>
                              <a:pt x="0" y="260"/>
                            </a:lnTo>
                            <a:lnTo>
                              <a:pt x="232" y="189"/>
                            </a:lnTo>
                            <a:lnTo>
                              <a:pt x="79" y="188"/>
                            </a:lnTo>
                            <a:lnTo>
                              <a:pt x="235" y="167"/>
                            </a:lnTo>
                            <a:lnTo>
                              <a:pt x="235" y="136"/>
                            </a:lnTo>
                            <a:lnTo>
                              <a:pt x="227" y="105"/>
                            </a:lnTo>
                            <a:lnTo>
                              <a:pt x="209" y="68"/>
                            </a:lnTo>
                            <a:lnTo>
                              <a:pt x="181" y="27"/>
                            </a:lnTo>
                            <a:lnTo>
                              <a:pt x="165" y="0"/>
                            </a:lnTo>
                            <a:lnTo>
                              <a:pt x="187" y="11"/>
                            </a:lnTo>
                            <a:lnTo>
                              <a:pt x="209" y="42"/>
                            </a:lnTo>
                            <a:lnTo>
                              <a:pt x="227" y="77"/>
                            </a:lnTo>
                            <a:lnTo>
                              <a:pt x="238" y="102"/>
                            </a:lnTo>
                            <a:lnTo>
                              <a:pt x="239" y="139"/>
                            </a:lnTo>
                            <a:lnTo>
                              <a:pt x="263" y="84"/>
                            </a:lnTo>
                            <a:lnTo>
                              <a:pt x="239" y="167"/>
                            </a:lnTo>
                            <a:lnTo>
                              <a:pt x="235" y="205"/>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2" name="Freeform 1010"/>
                      <p:cNvSpPr>
                        <a:spLocks/>
                      </p:cNvSpPr>
                      <p:nvPr/>
                    </p:nvSpPr>
                    <p:spPr bwMode="auto">
                      <a:xfrm>
                        <a:off x="5142" y="2484"/>
                        <a:ext cx="6" cy="23"/>
                      </a:xfrm>
                      <a:custGeom>
                        <a:avLst/>
                        <a:gdLst>
                          <a:gd name="T0" fmla="*/ 0 w 33"/>
                          <a:gd name="T1" fmla="*/ 0 h 114"/>
                          <a:gd name="T2" fmla="*/ 0 w 33"/>
                          <a:gd name="T3" fmla="*/ 0 h 114"/>
                          <a:gd name="T4" fmla="*/ 0 w 33"/>
                          <a:gd name="T5" fmla="*/ 0 h 114"/>
                          <a:gd name="T6" fmla="*/ 0 w 33"/>
                          <a:gd name="T7" fmla="*/ 0 h 114"/>
                          <a:gd name="T8" fmla="*/ 0 w 33"/>
                          <a:gd name="T9" fmla="*/ 0 h 114"/>
                          <a:gd name="T10" fmla="*/ 0 w 33"/>
                          <a:gd name="T11" fmla="*/ 0 h 114"/>
                          <a:gd name="T12" fmla="*/ 0 w 33"/>
                          <a:gd name="T13" fmla="*/ 0 h 114"/>
                          <a:gd name="T14" fmla="*/ 0 w 33"/>
                          <a:gd name="T15" fmla="*/ 0 h 114"/>
                          <a:gd name="T16" fmla="*/ 0 w 33"/>
                          <a:gd name="T17" fmla="*/ 0 h 114"/>
                          <a:gd name="T18" fmla="*/ 0 w 33"/>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14">
                            <a:moveTo>
                              <a:pt x="16" y="0"/>
                            </a:moveTo>
                            <a:lnTo>
                              <a:pt x="19" y="25"/>
                            </a:lnTo>
                            <a:lnTo>
                              <a:pt x="33" y="50"/>
                            </a:lnTo>
                            <a:lnTo>
                              <a:pt x="33" y="74"/>
                            </a:lnTo>
                            <a:lnTo>
                              <a:pt x="28" y="95"/>
                            </a:lnTo>
                            <a:lnTo>
                              <a:pt x="10" y="114"/>
                            </a:lnTo>
                            <a:lnTo>
                              <a:pt x="7" y="45"/>
                            </a:lnTo>
                            <a:lnTo>
                              <a:pt x="0" y="37"/>
                            </a:lnTo>
                            <a:lnTo>
                              <a:pt x="2" y="21"/>
                            </a:lnTo>
                            <a:lnTo>
                              <a:pt x="16" y="0"/>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3" name="Freeform 1011"/>
                      <p:cNvSpPr>
                        <a:spLocks/>
                      </p:cNvSpPr>
                      <p:nvPr/>
                    </p:nvSpPr>
                    <p:spPr bwMode="auto">
                      <a:xfrm>
                        <a:off x="5300" y="2493"/>
                        <a:ext cx="23" cy="26"/>
                      </a:xfrm>
                      <a:custGeom>
                        <a:avLst/>
                        <a:gdLst>
                          <a:gd name="T0" fmla="*/ 0 w 139"/>
                          <a:gd name="T1" fmla="*/ 0 h 129"/>
                          <a:gd name="T2" fmla="*/ 0 w 139"/>
                          <a:gd name="T3" fmla="*/ 0 h 129"/>
                          <a:gd name="T4" fmla="*/ 0 w 139"/>
                          <a:gd name="T5" fmla="*/ 0 h 129"/>
                          <a:gd name="T6" fmla="*/ 0 w 139"/>
                          <a:gd name="T7" fmla="*/ 0 h 129"/>
                          <a:gd name="T8" fmla="*/ 0 w 139"/>
                          <a:gd name="T9" fmla="*/ 0 h 129"/>
                          <a:gd name="T10" fmla="*/ 0 w 139"/>
                          <a:gd name="T11" fmla="*/ 0 h 129"/>
                          <a:gd name="T12" fmla="*/ 0 w 139"/>
                          <a:gd name="T13" fmla="*/ 0 h 129"/>
                          <a:gd name="T14" fmla="*/ 0 w 139"/>
                          <a:gd name="T15" fmla="*/ 0 h 129"/>
                          <a:gd name="T16" fmla="*/ 0 w 139"/>
                          <a:gd name="T17" fmla="*/ 0 h 129"/>
                          <a:gd name="T18" fmla="*/ 0 w 139"/>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29">
                            <a:moveTo>
                              <a:pt x="0" y="129"/>
                            </a:moveTo>
                            <a:lnTo>
                              <a:pt x="51" y="90"/>
                            </a:lnTo>
                            <a:lnTo>
                              <a:pt x="98" y="57"/>
                            </a:lnTo>
                            <a:lnTo>
                              <a:pt x="124" y="19"/>
                            </a:lnTo>
                            <a:lnTo>
                              <a:pt x="139" y="0"/>
                            </a:lnTo>
                            <a:lnTo>
                              <a:pt x="98" y="26"/>
                            </a:lnTo>
                            <a:lnTo>
                              <a:pt x="73" y="46"/>
                            </a:lnTo>
                            <a:lnTo>
                              <a:pt x="51" y="61"/>
                            </a:lnTo>
                            <a:lnTo>
                              <a:pt x="32" y="83"/>
                            </a:lnTo>
                            <a:lnTo>
                              <a:pt x="0" y="129"/>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4" name="Freeform 1012"/>
                      <p:cNvSpPr>
                        <a:spLocks/>
                      </p:cNvSpPr>
                      <p:nvPr/>
                    </p:nvSpPr>
                    <p:spPr bwMode="auto">
                      <a:xfrm>
                        <a:off x="5312" y="2503"/>
                        <a:ext cx="12" cy="15"/>
                      </a:xfrm>
                      <a:custGeom>
                        <a:avLst/>
                        <a:gdLst>
                          <a:gd name="T0" fmla="*/ 0 w 74"/>
                          <a:gd name="T1" fmla="*/ 0 h 77"/>
                          <a:gd name="T2" fmla="*/ 0 w 74"/>
                          <a:gd name="T3" fmla="*/ 0 h 77"/>
                          <a:gd name="T4" fmla="*/ 0 w 74"/>
                          <a:gd name="T5" fmla="*/ 0 h 77"/>
                          <a:gd name="T6" fmla="*/ 0 w 74"/>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77">
                            <a:moveTo>
                              <a:pt x="0" y="77"/>
                            </a:moveTo>
                            <a:lnTo>
                              <a:pt x="74" y="0"/>
                            </a:lnTo>
                            <a:lnTo>
                              <a:pt x="52" y="50"/>
                            </a:lnTo>
                            <a:lnTo>
                              <a:pt x="0" y="77"/>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85" name="Freeform 1013"/>
                      <p:cNvSpPr>
                        <a:spLocks/>
                      </p:cNvSpPr>
                      <p:nvPr/>
                    </p:nvSpPr>
                    <p:spPr bwMode="auto">
                      <a:xfrm>
                        <a:off x="5302" y="2464"/>
                        <a:ext cx="11" cy="45"/>
                      </a:xfrm>
                      <a:custGeom>
                        <a:avLst/>
                        <a:gdLst>
                          <a:gd name="T0" fmla="*/ 0 w 67"/>
                          <a:gd name="T1" fmla="*/ 0 h 226"/>
                          <a:gd name="T2" fmla="*/ 0 w 67"/>
                          <a:gd name="T3" fmla="*/ 0 h 226"/>
                          <a:gd name="T4" fmla="*/ 0 w 67"/>
                          <a:gd name="T5" fmla="*/ 0 h 226"/>
                          <a:gd name="T6" fmla="*/ 0 w 67"/>
                          <a:gd name="T7" fmla="*/ 0 h 226"/>
                          <a:gd name="T8" fmla="*/ 0 w 67"/>
                          <a:gd name="T9" fmla="*/ 0 h 226"/>
                          <a:gd name="T10" fmla="*/ 0 w 67"/>
                          <a:gd name="T11" fmla="*/ 0 h 226"/>
                          <a:gd name="T12" fmla="*/ 0 w 67"/>
                          <a:gd name="T13" fmla="*/ 0 h 226"/>
                          <a:gd name="T14" fmla="*/ 0 w 67"/>
                          <a:gd name="T15" fmla="*/ 0 h 2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226">
                            <a:moveTo>
                              <a:pt x="0" y="226"/>
                            </a:moveTo>
                            <a:lnTo>
                              <a:pt x="3" y="132"/>
                            </a:lnTo>
                            <a:lnTo>
                              <a:pt x="23" y="37"/>
                            </a:lnTo>
                            <a:lnTo>
                              <a:pt x="37" y="0"/>
                            </a:lnTo>
                            <a:lnTo>
                              <a:pt x="14" y="121"/>
                            </a:lnTo>
                            <a:lnTo>
                              <a:pt x="11" y="186"/>
                            </a:lnTo>
                            <a:lnTo>
                              <a:pt x="67" y="129"/>
                            </a:lnTo>
                            <a:lnTo>
                              <a:pt x="0" y="226"/>
                            </a:lnTo>
                            <a:close/>
                          </a:path>
                        </a:pathLst>
                      </a:custGeom>
                      <a:solidFill>
                        <a:srgbClr val="007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90402" name="Group 1014"/>
                <p:cNvGrpSpPr>
                  <a:grpSpLocks/>
                </p:cNvGrpSpPr>
                <p:nvPr/>
              </p:nvGrpSpPr>
              <p:grpSpPr bwMode="auto">
                <a:xfrm>
                  <a:off x="4848" y="1949"/>
                  <a:ext cx="176" cy="413"/>
                  <a:chOff x="4848" y="1949"/>
                  <a:chExt cx="176" cy="413"/>
                </a:xfrm>
              </p:grpSpPr>
              <p:grpSp>
                <p:nvGrpSpPr>
                  <p:cNvPr id="90422" name="Group 1015"/>
                  <p:cNvGrpSpPr>
                    <a:grpSpLocks/>
                  </p:cNvGrpSpPr>
                  <p:nvPr/>
                </p:nvGrpSpPr>
                <p:grpSpPr bwMode="auto">
                  <a:xfrm>
                    <a:off x="4848" y="2019"/>
                    <a:ext cx="176" cy="343"/>
                    <a:chOff x="4779" y="2327"/>
                    <a:chExt cx="222" cy="419"/>
                  </a:xfrm>
                </p:grpSpPr>
                <p:sp>
                  <p:nvSpPr>
                    <p:cNvPr id="90455" name="Freeform 1016"/>
                    <p:cNvSpPr>
                      <a:spLocks/>
                    </p:cNvSpPr>
                    <p:nvPr/>
                  </p:nvSpPr>
                  <p:spPr bwMode="auto">
                    <a:xfrm>
                      <a:off x="4971" y="2544"/>
                      <a:ext cx="30" cy="44"/>
                    </a:xfrm>
                    <a:custGeom>
                      <a:avLst/>
                      <a:gdLst>
                        <a:gd name="T0" fmla="*/ 0 w 179"/>
                        <a:gd name="T1" fmla="*/ 0 h 220"/>
                        <a:gd name="T2" fmla="*/ 0 w 179"/>
                        <a:gd name="T3" fmla="*/ 0 h 220"/>
                        <a:gd name="T4" fmla="*/ 0 w 179"/>
                        <a:gd name="T5" fmla="*/ 0 h 220"/>
                        <a:gd name="T6" fmla="*/ 0 w 179"/>
                        <a:gd name="T7" fmla="*/ 0 h 220"/>
                        <a:gd name="T8" fmla="*/ 0 w 179"/>
                        <a:gd name="T9" fmla="*/ 0 h 220"/>
                        <a:gd name="T10" fmla="*/ 0 w 179"/>
                        <a:gd name="T11" fmla="*/ 0 h 2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9" h="220">
                          <a:moveTo>
                            <a:pt x="67" y="0"/>
                          </a:moveTo>
                          <a:lnTo>
                            <a:pt x="179" y="7"/>
                          </a:lnTo>
                          <a:lnTo>
                            <a:pt x="166" y="173"/>
                          </a:lnTo>
                          <a:lnTo>
                            <a:pt x="159" y="220"/>
                          </a:lnTo>
                          <a:lnTo>
                            <a:pt x="0" y="206"/>
                          </a:lnTo>
                          <a:lnTo>
                            <a:pt x="67"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56" name="Freeform 1017"/>
                    <p:cNvSpPr>
                      <a:spLocks/>
                    </p:cNvSpPr>
                    <p:nvPr/>
                  </p:nvSpPr>
                  <p:spPr bwMode="auto">
                    <a:xfrm>
                      <a:off x="4844" y="2336"/>
                      <a:ext cx="51" cy="161"/>
                    </a:xfrm>
                    <a:custGeom>
                      <a:avLst/>
                      <a:gdLst>
                        <a:gd name="T0" fmla="*/ 0 w 311"/>
                        <a:gd name="T1" fmla="*/ 0 h 804"/>
                        <a:gd name="T2" fmla="*/ 0 w 311"/>
                        <a:gd name="T3" fmla="*/ 0 h 804"/>
                        <a:gd name="T4" fmla="*/ 0 w 311"/>
                        <a:gd name="T5" fmla="*/ 0 h 804"/>
                        <a:gd name="T6" fmla="*/ 0 w 311"/>
                        <a:gd name="T7" fmla="*/ 0 h 804"/>
                        <a:gd name="T8" fmla="*/ 0 w 311"/>
                        <a:gd name="T9" fmla="*/ 0 h 804"/>
                        <a:gd name="T10" fmla="*/ 0 w 311"/>
                        <a:gd name="T11" fmla="*/ 0 h 804"/>
                        <a:gd name="T12" fmla="*/ 0 w 311"/>
                        <a:gd name="T13" fmla="*/ 0 h 8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1" h="804">
                          <a:moveTo>
                            <a:pt x="0" y="0"/>
                          </a:moveTo>
                          <a:lnTo>
                            <a:pt x="109" y="409"/>
                          </a:lnTo>
                          <a:lnTo>
                            <a:pt x="188" y="804"/>
                          </a:lnTo>
                          <a:lnTo>
                            <a:pt x="311" y="796"/>
                          </a:lnTo>
                          <a:lnTo>
                            <a:pt x="296" y="446"/>
                          </a:lnTo>
                          <a:lnTo>
                            <a:pt x="246" y="17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57" name="Group 1018"/>
                    <p:cNvGrpSpPr>
                      <a:grpSpLocks/>
                    </p:cNvGrpSpPr>
                    <p:nvPr/>
                  </p:nvGrpSpPr>
                  <p:grpSpPr bwMode="auto">
                    <a:xfrm>
                      <a:off x="4904" y="2700"/>
                      <a:ext cx="24" cy="44"/>
                      <a:chOff x="4904" y="2700"/>
                      <a:chExt cx="24" cy="44"/>
                    </a:xfrm>
                  </p:grpSpPr>
                  <p:sp>
                    <p:nvSpPr>
                      <p:cNvPr id="90468" name="Freeform 1019"/>
                      <p:cNvSpPr>
                        <a:spLocks/>
                      </p:cNvSpPr>
                      <p:nvPr/>
                    </p:nvSpPr>
                    <p:spPr bwMode="auto">
                      <a:xfrm>
                        <a:off x="4907" y="2712"/>
                        <a:ext cx="16" cy="32"/>
                      </a:xfrm>
                      <a:custGeom>
                        <a:avLst/>
                        <a:gdLst>
                          <a:gd name="T0" fmla="*/ 0 w 97"/>
                          <a:gd name="T1" fmla="*/ 0 h 163"/>
                          <a:gd name="T2" fmla="*/ 0 w 97"/>
                          <a:gd name="T3" fmla="*/ 0 h 163"/>
                          <a:gd name="T4" fmla="*/ 0 w 97"/>
                          <a:gd name="T5" fmla="*/ 0 h 163"/>
                          <a:gd name="T6" fmla="*/ 0 w 97"/>
                          <a:gd name="T7" fmla="*/ 0 h 163"/>
                          <a:gd name="T8" fmla="*/ 0 w 97"/>
                          <a:gd name="T9" fmla="*/ 0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3">
                            <a:moveTo>
                              <a:pt x="0" y="163"/>
                            </a:moveTo>
                            <a:lnTo>
                              <a:pt x="97" y="163"/>
                            </a:lnTo>
                            <a:lnTo>
                              <a:pt x="80" y="0"/>
                            </a:lnTo>
                            <a:lnTo>
                              <a:pt x="3" y="5"/>
                            </a:lnTo>
                            <a:lnTo>
                              <a:pt x="0" y="1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9" name="Freeform 1020"/>
                      <p:cNvSpPr>
                        <a:spLocks/>
                      </p:cNvSpPr>
                      <p:nvPr/>
                    </p:nvSpPr>
                    <p:spPr bwMode="auto">
                      <a:xfrm>
                        <a:off x="4904" y="2700"/>
                        <a:ext cx="24" cy="18"/>
                      </a:xfrm>
                      <a:custGeom>
                        <a:avLst/>
                        <a:gdLst>
                          <a:gd name="T0" fmla="*/ 0 w 140"/>
                          <a:gd name="T1" fmla="*/ 0 h 90"/>
                          <a:gd name="T2" fmla="*/ 0 w 140"/>
                          <a:gd name="T3" fmla="*/ 0 h 90"/>
                          <a:gd name="T4" fmla="*/ 0 w 140"/>
                          <a:gd name="T5" fmla="*/ 0 h 90"/>
                          <a:gd name="T6" fmla="*/ 0 w 140"/>
                          <a:gd name="T7" fmla="*/ 0 h 90"/>
                          <a:gd name="T8" fmla="*/ 0 w 140"/>
                          <a:gd name="T9" fmla="*/ 0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90">
                            <a:moveTo>
                              <a:pt x="126" y="0"/>
                            </a:moveTo>
                            <a:lnTo>
                              <a:pt x="140" y="76"/>
                            </a:lnTo>
                            <a:lnTo>
                              <a:pt x="4" y="90"/>
                            </a:lnTo>
                            <a:lnTo>
                              <a:pt x="0" y="12"/>
                            </a:lnTo>
                            <a:lnTo>
                              <a:pt x="12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458" name="Freeform 1021"/>
                    <p:cNvSpPr>
                      <a:spLocks/>
                    </p:cNvSpPr>
                    <p:nvPr/>
                  </p:nvSpPr>
                  <p:spPr bwMode="auto">
                    <a:xfrm>
                      <a:off x="4779" y="2327"/>
                      <a:ext cx="150" cy="419"/>
                    </a:xfrm>
                    <a:custGeom>
                      <a:avLst/>
                      <a:gdLst>
                        <a:gd name="T0" fmla="*/ 0 w 899"/>
                        <a:gd name="T1" fmla="*/ 0 h 2097"/>
                        <a:gd name="T2" fmla="*/ 0 w 899"/>
                        <a:gd name="T3" fmla="*/ 0 h 2097"/>
                        <a:gd name="T4" fmla="*/ 0 w 899"/>
                        <a:gd name="T5" fmla="*/ 0 h 2097"/>
                        <a:gd name="T6" fmla="*/ 0 w 899"/>
                        <a:gd name="T7" fmla="*/ 0 h 2097"/>
                        <a:gd name="T8" fmla="*/ 0 w 899"/>
                        <a:gd name="T9" fmla="*/ 0 h 2097"/>
                        <a:gd name="T10" fmla="*/ 0 w 899"/>
                        <a:gd name="T11" fmla="*/ 0 h 2097"/>
                        <a:gd name="T12" fmla="*/ 0 w 899"/>
                        <a:gd name="T13" fmla="*/ 0 h 2097"/>
                        <a:gd name="T14" fmla="*/ 0 w 899"/>
                        <a:gd name="T15" fmla="*/ 0 h 2097"/>
                        <a:gd name="T16" fmla="*/ 0 w 899"/>
                        <a:gd name="T17" fmla="*/ 0 h 2097"/>
                        <a:gd name="T18" fmla="*/ 0 w 899"/>
                        <a:gd name="T19" fmla="*/ 0 h 2097"/>
                        <a:gd name="T20" fmla="*/ 0 w 899"/>
                        <a:gd name="T21" fmla="*/ 1 h 2097"/>
                        <a:gd name="T22" fmla="*/ 0 w 899"/>
                        <a:gd name="T23" fmla="*/ 1 h 2097"/>
                        <a:gd name="T24" fmla="*/ 0 w 899"/>
                        <a:gd name="T25" fmla="*/ 0 h 2097"/>
                        <a:gd name="T26" fmla="*/ 0 w 899"/>
                        <a:gd name="T27" fmla="*/ 0 h 2097"/>
                        <a:gd name="T28" fmla="*/ 0 w 899"/>
                        <a:gd name="T29" fmla="*/ 0 h 2097"/>
                        <a:gd name="T30" fmla="*/ 0 w 899"/>
                        <a:gd name="T31" fmla="*/ 0 h 2097"/>
                        <a:gd name="T32" fmla="*/ 0 w 899"/>
                        <a:gd name="T33" fmla="*/ 0 h 2097"/>
                        <a:gd name="T34" fmla="*/ 0 w 899"/>
                        <a:gd name="T35" fmla="*/ 0 h 2097"/>
                        <a:gd name="T36" fmla="*/ 0 w 899"/>
                        <a:gd name="T37" fmla="*/ 0 h 2097"/>
                        <a:gd name="T38" fmla="*/ 0 w 899"/>
                        <a:gd name="T39" fmla="*/ 0 h 2097"/>
                        <a:gd name="T40" fmla="*/ 0 w 899"/>
                        <a:gd name="T41" fmla="*/ 0 h 2097"/>
                        <a:gd name="T42" fmla="*/ 0 w 899"/>
                        <a:gd name="T43" fmla="*/ 0 h 2097"/>
                        <a:gd name="T44" fmla="*/ 0 w 899"/>
                        <a:gd name="T45" fmla="*/ 0 h 2097"/>
                        <a:gd name="T46" fmla="*/ 0 w 899"/>
                        <a:gd name="T47" fmla="*/ 0 h 2097"/>
                        <a:gd name="T48" fmla="*/ 0 w 899"/>
                        <a:gd name="T49" fmla="*/ 0 h 2097"/>
                        <a:gd name="T50" fmla="*/ 0 w 899"/>
                        <a:gd name="T51" fmla="*/ 0 h 2097"/>
                        <a:gd name="T52" fmla="*/ 0 w 899"/>
                        <a:gd name="T53" fmla="*/ 0 h 2097"/>
                        <a:gd name="T54" fmla="*/ 0 w 899"/>
                        <a:gd name="T55" fmla="*/ 0 h 2097"/>
                        <a:gd name="T56" fmla="*/ 0 w 899"/>
                        <a:gd name="T57" fmla="*/ 0 h 2097"/>
                        <a:gd name="T58" fmla="*/ 0 w 899"/>
                        <a:gd name="T59" fmla="*/ 0 h 2097"/>
                        <a:gd name="T60" fmla="*/ 0 w 899"/>
                        <a:gd name="T61" fmla="*/ 0 h 2097"/>
                        <a:gd name="T62" fmla="*/ 0 w 899"/>
                        <a:gd name="T63" fmla="*/ 0 h 2097"/>
                        <a:gd name="T64" fmla="*/ 0 w 899"/>
                        <a:gd name="T65" fmla="*/ 0 h 20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9" h="2097">
                          <a:moveTo>
                            <a:pt x="391" y="0"/>
                          </a:moveTo>
                          <a:lnTo>
                            <a:pt x="361" y="34"/>
                          </a:lnTo>
                          <a:lnTo>
                            <a:pt x="325" y="80"/>
                          </a:lnTo>
                          <a:lnTo>
                            <a:pt x="287" y="126"/>
                          </a:lnTo>
                          <a:lnTo>
                            <a:pt x="210" y="201"/>
                          </a:lnTo>
                          <a:lnTo>
                            <a:pt x="183" y="227"/>
                          </a:lnTo>
                          <a:lnTo>
                            <a:pt x="164" y="258"/>
                          </a:lnTo>
                          <a:lnTo>
                            <a:pt x="109" y="367"/>
                          </a:lnTo>
                          <a:lnTo>
                            <a:pt x="80" y="440"/>
                          </a:lnTo>
                          <a:lnTo>
                            <a:pt x="58" y="552"/>
                          </a:lnTo>
                          <a:lnTo>
                            <a:pt x="52" y="611"/>
                          </a:lnTo>
                          <a:lnTo>
                            <a:pt x="52" y="646"/>
                          </a:lnTo>
                          <a:lnTo>
                            <a:pt x="36" y="772"/>
                          </a:lnTo>
                          <a:lnTo>
                            <a:pt x="30" y="833"/>
                          </a:lnTo>
                          <a:lnTo>
                            <a:pt x="30" y="894"/>
                          </a:lnTo>
                          <a:lnTo>
                            <a:pt x="29" y="986"/>
                          </a:lnTo>
                          <a:lnTo>
                            <a:pt x="52" y="1087"/>
                          </a:lnTo>
                          <a:lnTo>
                            <a:pt x="53" y="1116"/>
                          </a:lnTo>
                          <a:lnTo>
                            <a:pt x="54" y="1205"/>
                          </a:lnTo>
                          <a:lnTo>
                            <a:pt x="47" y="1439"/>
                          </a:lnTo>
                          <a:lnTo>
                            <a:pt x="29" y="1748"/>
                          </a:lnTo>
                          <a:lnTo>
                            <a:pt x="0" y="2097"/>
                          </a:lnTo>
                          <a:lnTo>
                            <a:pt x="773" y="2089"/>
                          </a:lnTo>
                          <a:lnTo>
                            <a:pt x="773" y="1889"/>
                          </a:lnTo>
                          <a:lnTo>
                            <a:pt x="899" y="1873"/>
                          </a:lnTo>
                          <a:lnTo>
                            <a:pt x="829" y="1273"/>
                          </a:lnTo>
                          <a:lnTo>
                            <a:pt x="871" y="821"/>
                          </a:lnTo>
                          <a:lnTo>
                            <a:pt x="892" y="721"/>
                          </a:lnTo>
                          <a:lnTo>
                            <a:pt x="893" y="615"/>
                          </a:lnTo>
                          <a:lnTo>
                            <a:pt x="893" y="582"/>
                          </a:lnTo>
                          <a:lnTo>
                            <a:pt x="889" y="547"/>
                          </a:lnTo>
                          <a:lnTo>
                            <a:pt x="883" y="508"/>
                          </a:lnTo>
                          <a:lnTo>
                            <a:pt x="877" y="487"/>
                          </a:lnTo>
                          <a:lnTo>
                            <a:pt x="870" y="466"/>
                          </a:lnTo>
                          <a:lnTo>
                            <a:pt x="861" y="449"/>
                          </a:lnTo>
                          <a:lnTo>
                            <a:pt x="844" y="426"/>
                          </a:lnTo>
                          <a:lnTo>
                            <a:pt x="810" y="400"/>
                          </a:lnTo>
                          <a:lnTo>
                            <a:pt x="794" y="372"/>
                          </a:lnTo>
                          <a:lnTo>
                            <a:pt x="696" y="266"/>
                          </a:lnTo>
                          <a:lnTo>
                            <a:pt x="665" y="263"/>
                          </a:lnTo>
                          <a:lnTo>
                            <a:pt x="644" y="259"/>
                          </a:lnTo>
                          <a:lnTo>
                            <a:pt x="626" y="255"/>
                          </a:lnTo>
                          <a:lnTo>
                            <a:pt x="606" y="250"/>
                          </a:lnTo>
                          <a:lnTo>
                            <a:pt x="625" y="330"/>
                          </a:lnTo>
                          <a:lnTo>
                            <a:pt x="635" y="408"/>
                          </a:lnTo>
                          <a:lnTo>
                            <a:pt x="638" y="486"/>
                          </a:lnTo>
                          <a:lnTo>
                            <a:pt x="653" y="634"/>
                          </a:lnTo>
                          <a:lnTo>
                            <a:pt x="645" y="865"/>
                          </a:lnTo>
                          <a:lnTo>
                            <a:pt x="602" y="784"/>
                          </a:lnTo>
                          <a:lnTo>
                            <a:pt x="593" y="739"/>
                          </a:lnTo>
                          <a:lnTo>
                            <a:pt x="586" y="697"/>
                          </a:lnTo>
                          <a:lnTo>
                            <a:pt x="577" y="666"/>
                          </a:lnTo>
                          <a:lnTo>
                            <a:pt x="570" y="615"/>
                          </a:lnTo>
                          <a:lnTo>
                            <a:pt x="563" y="567"/>
                          </a:lnTo>
                          <a:lnTo>
                            <a:pt x="553" y="519"/>
                          </a:lnTo>
                          <a:lnTo>
                            <a:pt x="543" y="472"/>
                          </a:lnTo>
                          <a:lnTo>
                            <a:pt x="530" y="430"/>
                          </a:lnTo>
                          <a:lnTo>
                            <a:pt x="509" y="382"/>
                          </a:lnTo>
                          <a:lnTo>
                            <a:pt x="472" y="303"/>
                          </a:lnTo>
                          <a:lnTo>
                            <a:pt x="447" y="246"/>
                          </a:lnTo>
                          <a:lnTo>
                            <a:pt x="414" y="167"/>
                          </a:lnTo>
                          <a:lnTo>
                            <a:pt x="381" y="93"/>
                          </a:lnTo>
                          <a:lnTo>
                            <a:pt x="371" y="64"/>
                          </a:lnTo>
                          <a:lnTo>
                            <a:pt x="379" y="43"/>
                          </a:lnTo>
                          <a:lnTo>
                            <a:pt x="394" y="13"/>
                          </a:lnTo>
                          <a:lnTo>
                            <a:pt x="391"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59" name="Freeform 1022"/>
                    <p:cNvSpPr>
                      <a:spLocks/>
                    </p:cNvSpPr>
                    <p:nvPr/>
                  </p:nvSpPr>
                  <p:spPr bwMode="auto">
                    <a:xfrm>
                      <a:off x="4908" y="2401"/>
                      <a:ext cx="21" cy="303"/>
                    </a:xfrm>
                    <a:custGeom>
                      <a:avLst/>
                      <a:gdLst>
                        <a:gd name="T0" fmla="*/ 0 w 128"/>
                        <a:gd name="T1" fmla="*/ 0 h 1517"/>
                        <a:gd name="T2" fmla="*/ 0 w 128"/>
                        <a:gd name="T3" fmla="*/ 0 h 1517"/>
                        <a:gd name="T4" fmla="*/ 0 w 128"/>
                        <a:gd name="T5" fmla="*/ 0 h 1517"/>
                        <a:gd name="T6" fmla="*/ 0 w 128"/>
                        <a:gd name="T7" fmla="*/ 0 h 1517"/>
                        <a:gd name="T8" fmla="*/ 0 w 128"/>
                        <a:gd name="T9" fmla="*/ 0 h 1517"/>
                        <a:gd name="T10" fmla="*/ 0 w 128"/>
                        <a:gd name="T11" fmla="*/ 0 h 1517"/>
                        <a:gd name="T12" fmla="*/ 0 w 128"/>
                        <a:gd name="T13" fmla="*/ 0 h 1517"/>
                        <a:gd name="T14" fmla="*/ 0 w 128"/>
                        <a:gd name="T15" fmla="*/ 0 h 1517"/>
                        <a:gd name="T16" fmla="*/ 0 w 128"/>
                        <a:gd name="T17" fmla="*/ 0 h 1517"/>
                        <a:gd name="T18" fmla="*/ 0 w 128"/>
                        <a:gd name="T19" fmla="*/ 0 h 1517"/>
                        <a:gd name="T20" fmla="*/ 0 w 128"/>
                        <a:gd name="T21" fmla="*/ 0 h 1517"/>
                        <a:gd name="T22" fmla="*/ 0 w 128"/>
                        <a:gd name="T23" fmla="*/ 0 h 1517"/>
                        <a:gd name="T24" fmla="*/ 0 w 128"/>
                        <a:gd name="T25" fmla="*/ 0 h 1517"/>
                        <a:gd name="T26" fmla="*/ 0 w 128"/>
                        <a:gd name="T27" fmla="*/ 0 h 1517"/>
                        <a:gd name="T28" fmla="*/ 0 w 128"/>
                        <a:gd name="T29" fmla="*/ 0 h 1517"/>
                        <a:gd name="T30" fmla="*/ 0 w 128"/>
                        <a:gd name="T31" fmla="*/ 0 h 1517"/>
                        <a:gd name="T32" fmla="*/ 0 w 128"/>
                        <a:gd name="T33" fmla="*/ 0 h 1517"/>
                        <a:gd name="T34" fmla="*/ 0 w 128"/>
                        <a:gd name="T35" fmla="*/ 0 h 1517"/>
                        <a:gd name="T36" fmla="*/ 0 w 128"/>
                        <a:gd name="T37" fmla="*/ 0 h 1517"/>
                        <a:gd name="T38" fmla="*/ 0 w 128"/>
                        <a:gd name="T39" fmla="*/ 0 h 1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8" h="1517">
                          <a:moveTo>
                            <a:pt x="64" y="147"/>
                          </a:moveTo>
                          <a:lnTo>
                            <a:pt x="75" y="313"/>
                          </a:lnTo>
                          <a:lnTo>
                            <a:pt x="46" y="691"/>
                          </a:lnTo>
                          <a:lnTo>
                            <a:pt x="0" y="1061"/>
                          </a:lnTo>
                          <a:lnTo>
                            <a:pt x="0" y="1517"/>
                          </a:lnTo>
                          <a:lnTo>
                            <a:pt x="128" y="1501"/>
                          </a:lnTo>
                          <a:lnTo>
                            <a:pt x="57" y="901"/>
                          </a:lnTo>
                          <a:lnTo>
                            <a:pt x="100" y="449"/>
                          </a:lnTo>
                          <a:lnTo>
                            <a:pt x="121" y="347"/>
                          </a:lnTo>
                          <a:lnTo>
                            <a:pt x="122" y="242"/>
                          </a:lnTo>
                          <a:lnTo>
                            <a:pt x="122" y="209"/>
                          </a:lnTo>
                          <a:lnTo>
                            <a:pt x="118" y="174"/>
                          </a:lnTo>
                          <a:lnTo>
                            <a:pt x="112" y="136"/>
                          </a:lnTo>
                          <a:lnTo>
                            <a:pt x="106" y="115"/>
                          </a:lnTo>
                          <a:lnTo>
                            <a:pt x="99" y="94"/>
                          </a:lnTo>
                          <a:lnTo>
                            <a:pt x="88" y="77"/>
                          </a:lnTo>
                          <a:lnTo>
                            <a:pt x="72" y="54"/>
                          </a:lnTo>
                          <a:lnTo>
                            <a:pt x="38" y="28"/>
                          </a:lnTo>
                          <a:lnTo>
                            <a:pt x="20" y="0"/>
                          </a:lnTo>
                          <a:lnTo>
                            <a:pt x="64" y="147"/>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0" name="Freeform 1023"/>
                    <p:cNvSpPr>
                      <a:spLocks/>
                    </p:cNvSpPr>
                    <p:nvPr/>
                  </p:nvSpPr>
                  <p:spPr bwMode="auto">
                    <a:xfrm>
                      <a:off x="4810" y="2473"/>
                      <a:ext cx="87" cy="210"/>
                    </a:xfrm>
                    <a:custGeom>
                      <a:avLst/>
                      <a:gdLst>
                        <a:gd name="T0" fmla="*/ 0 w 525"/>
                        <a:gd name="T1" fmla="*/ 0 h 1048"/>
                        <a:gd name="T2" fmla="*/ 0 w 525"/>
                        <a:gd name="T3" fmla="*/ 0 h 1048"/>
                        <a:gd name="T4" fmla="*/ 0 w 525"/>
                        <a:gd name="T5" fmla="*/ 0 h 1048"/>
                        <a:gd name="T6" fmla="*/ 0 w 525"/>
                        <a:gd name="T7" fmla="*/ 0 h 1048"/>
                        <a:gd name="T8" fmla="*/ 0 w 525"/>
                        <a:gd name="T9" fmla="*/ 0 h 1048"/>
                        <a:gd name="T10" fmla="*/ 0 w 525"/>
                        <a:gd name="T11" fmla="*/ 0 h 1048"/>
                        <a:gd name="T12" fmla="*/ 0 w 525"/>
                        <a:gd name="T13" fmla="*/ 0 h 1048"/>
                        <a:gd name="T14" fmla="*/ 0 w 525"/>
                        <a:gd name="T15" fmla="*/ 0 h 1048"/>
                        <a:gd name="T16" fmla="*/ 0 w 525"/>
                        <a:gd name="T17" fmla="*/ 0 h 1048"/>
                        <a:gd name="T18" fmla="*/ 0 w 525"/>
                        <a:gd name="T19" fmla="*/ 0 h 1048"/>
                        <a:gd name="T20" fmla="*/ 0 w 525"/>
                        <a:gd name="T21" fmla="*/ 0 h 1048"/>
                        <a:gd name="T22" fmla="*/ 0 w 525"/>
                        <a:gd name="T23" fmla="*/ 0 h 1048"/>
                        <a:gd name="T24" fmla="*/ 0 w 525"/>
                        <a:gd name="T25" fmla="*/ 0 h 1048"/>
                        <a:gd name="T26" fmla="*/ 0 w 525"/>
                        <a:gd name="T27" fmla="*/ 0 h 1048"/>
                        <a:gd name="T28" fmla="*/ 0 w 525"/>
                        <a:gd name="T29" fmla="*/ 0 h 1048"/>
                        <a:gd name="T30" fmla="*/ 0 w 525"/>
                        <a:gd name="T31" fmla="*/ 0 h 1048"/>
                        <a:gd name="T32" fmla="*/ 0 w 525"/>
                        <a:gd name="T33" fmla="*/ 0 h 1048"/>
                        <a:gd name="T34" fmla="*/ 0 w 525"/>
                        <a:gd name="T35" fmla="*/ 0 h 1048"/>
                        <a:gd name="T36" fmla="*/ 0 w 525"/>
                        <a:gd name="T37" fmla="*/ 0 h 1048"/>
                        <a:gd name="T38" fmla="*/ 0 w 525"/>
                        <a:gd name="T39" fmla="*/ 0 h 1048"/>
                        <a:gd name="T40" fmla="*/ 0 w 525"/>
                        <a:gd name="T41" fmla="*/ 0 h 1048"/>
                        <a:gd name="T42" fmla="*/ 0 w 525"/>
                        <a:gd name="T43" fmla="*/ 0 h 1048"/>
                        <a:gd name="T44" fmla="*/ 0 w 525"/>
                        <a:gd name="T45" fmla="*/ 0 h 1048"/>
                        <a:gd name="T46" fmla="*/ 0 w 525"/>
                        <a:gd name="T47" fmla="*/ 0 h 1048"/>
                        <a:gd name="T48" fmla="*/ 0 w 525"/>
                        <a:gd name="T49" fmla="*/ 0 h 1048"/>
                        <a:gd name="T50" fmla="*/ 0 w 525"/>
                        <a:gd name="T51" fmla="*/ 0 h 1048"/>
                        <a:gd name="T52" fmla="*/ 0 w 525"/>
                        <a:gd name="T53" fmla="*/ 0 h 10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25" h="1048">
                          <a:moveTo>
                            <a:pt x="0" y="0"/>
                          </a:moveTo>
                          <a:lnTo>
                            <a:pt x="47" y="135"/>
                          </a:lnTo>
                          <a:lnTo>
                            <a:pt x="100" y="245"/>
                          </a:lnTo>
                          <a:lnTo>
                            <a:pt x="121" y="298"/>
                          </a:lnTo>
                          <a:lnTo>
                            <a:pt x="128" y="354"/>
                          </a:lnTo>
                          <a:lnTo>
                            <a:pt x="151" y="376"/>
                          </a:lnTo>
                          <a:lnTo>
                            <a:pt x="233" y="557"/>
                          </a:lnTo>
                          <a:lnTo>
                            <a:pt x="269" y="621"/>
                          </a:lnTo>
                          <a:lnTo>
                            <a:pt x="330" y="750"/>
                          </a:lnTo>
                          <a:lnTo>
                            <a:pt x="366" y="822"/>
                          </a:lnTo>
                          <a:lnTo>
                            <a:pt x="399" y="911"/>
                          </a:lnTo>
                          <a:lnTo>
                            <a:pt x="406" y="952"/>
                          </a:lnTo>
                          <a:lnTo>
                            <a:pt x="489" y="1048"/>
                          </a:lnTo>
                          <a:lnTo>
                            <a:pt x="517" y="826"/>
                          </a:lnTo>
                          <a:lnTo>
                            <a:pt x="525" y="710"/>
                          </a:lnTo>
                          <a:lnTo>
                            <a:pt x="514" y="569"/>
                          </a:lnTo>
                          <a:lnTo>
                            <a:pt x="492" y="409"/>
                          </a:lnTo>
                          <a:lnTo>
                            <a:pt x="464" y="394"/>
                          </a:lnTo>
                          <a:lnTo>
                            <a:pt x="464" y="491"/>
                          </a:lnTo>
                          <a:lnTo>
                            <a:pt x="478" y="576"/>
                          </a:lnTo>
                          <a:lnTo>
                            <a:pt x="489" y="669"/>
                          </a:lnTo>
                          <a:lnTo>
                            <a:pt x="485" y="717"/>
                          </a:lnTo>
                          <a:lnTo>
                            <a:pt x="453" y="565"/>
                          </a:lnTo>
                          <a:lnTo>
                            <a:pt x="428" y="454"/>
                          </a:lnTo>
                          <a:lnTo>
                            <a:pt x="384" y="383"/>
                          </a:lnTo>
                          <a:lnTo>
                            <a:pt x="110" y="83"/>
                          </a:lnTo>
                          <a:lnTo>
                            <a:pt x="0" y="0"/>
                          </a:lnTo>
                          <a:close/>
                        </a:path>
                      </a:pathLst>
                    </a:custGeom>
                    <a:solidFill>
                      <a:srgbClr val="3F3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1" name="Freeform 1024"/>
                    <p:cNvSpPr>
                      <a:spLocks/>
                    </p:cNvSpPr>
                    <p:nvPr/>
                  </p:nvSpPr>
                  <p:spPr bwMode="auto">
                    <a:xfrm>
                      <a:off x="4791" y="2375"/>
                      <a:ext cx="199" cy="223"/>
                    </a:xfrm>
                    <a:custGeom>
                      <a:avLst/>
                      <a:gdLst>
                        <a:gd name="T0" fmla="*/ 0 w 1198"/>
                        <a:gd name="T1" fmla="*/ 0 h 1114"/>
                        <a:gd name="T2" fmla="*/ 0 w 1198"/>
                        <a:gd name="T3" fmla="*/ 0 h 1114"/>
                        <a:gd name="T4" fmla="*/ 0 w 1198"/>
                        <a:gd name="T5" fmla="*/ 0 h 1114"/>
                        <a:gd name="T6" fmla="*/ 0 w 1198"/>
                        <a:gd name="T7" fmla="*/ 0 h 1114"/>
                        <a:gd name="T8" fmla="*/ 0 w 1198"/>
                        <a:gd name="T9" fmla="*/ 0 h 1114"/>
                        <a:gd name="T10" fmla="*/ 0 w 1198"/>
                        <a:gd name="T11" fmla="*/ 0 h 1114"/>
                        <a:gd name="T12" fmla="*/ 0 w 1198"/>
                        <a:gd name="T13" fmla="*/ 0 h 1114"/>
                        <a:gd name="T14" fmla="*/ 0 w 1198"/>
                        <a:gd name="T15" fmla="*/ 0 h 1114"/>
                        <a:gd name="T16" fmla="*/ 0 w 1198"/>
                        <a:gd name="T17" fmla="*/ 0 h 1114"/>
                        <a:gd name="T18" fmla="*/ 0 w 1198"/>
                        <a:gd name="T19" fmla="*/ 0 h 1114"/>
                        <a:gd name="T20" fmla="*/ 0 w 1198"/>
                        <a:gd name="T21" fmla="*/ 0 h 1114"/>
                        <a:gd name="T22" fmla="*/ 0 w 1198"/>
                        <a:gd name="T23" fmla="*/ 0 h 1114"/>
                        <a:gd name="T24" fmla="*/ 0 w 1198"/>
                        <a:gd name="T25" fmla="*/ 0 h 1114"/>
                        <a:gd name="T26" fmla="*/ 0 w 1198"/>
                        <a:gd name="T27" fmla="*/ 0 h 1114"/>
                        <a:gd name="T28" fmla="*/ 0 w 1198"/>
                        <a:gd name="T29" fmla="*/ 0 h 1114"/>
                        <a:gd name="T30" fmla="*/ 0 w 1198"/>
                        <a:gd name="T31" fmla="*/ 0 h 1114"/>
                        <a:gd name="T32" fmla="*/ 0 w 1198"/>
                        <a:gd name="T33" fmla="*/ 0 h 1114"/>
                        <a:gd name="T34" fmla="*/ 0 w 1198"/>
                        <a:gd name="T35" fmla="*/ 0 h 1114"/>
                        <a:gd name="T36" fmla="*/ 0 w 1198"/>
                        <a:gd name="T37" fmla="*/ 0 h 1114"/>
                        <a:gd name="T38" fmla="*/ 0 w 1198"/>
                        <a:gd name="T39" fmla="*/ 0 h 1114"/>
                        <a:gd name="T40" fmla="*/ 0 w 1198"/>
                        <a:gd name="T41" fmla="*/ 0 h 1114"/>
                        <a:gd name="T42" fmla="*/ 0 w 1198"/>
                        <a:gd name="T43" fmla="*/ 0 h 1114"/>
                        <a:gd name="T44" fmla="*/ 0 w 1198"/>
                        <a:gd name="T45" fmla="*/ 0 h 1114"/>
                        <a:gd name="T46" fmla="*/ 0 w 1198"/>
                        <a:gd name="T47" fmla="*/ 0 h 1114"/>
                        <a:gd name="T48" fmla="*/ 0 w 1198"/>
                        <a:gd name="T49" fmla="*/ 0 h 1114"/>
                        <a:gd name="T50" fmla="*/ 0 w 1198"/>
                        <a:gd name="T51" fmla="*/ 0 h 1114"/>
                        <a:gd name="T52" fmla="*/ 0 w 1198"/>
                        <a:gd name="T53" fmla="*/ 0 h 1114"/>
                        <a:gd name="T54" fmla="*/ 0 w 1198"/>
                        <a:gd name="T55" fmla="*/ 0 h 1114"/>
                        <a:gd name="T56" fmla="*/ 0 w 1198"/>
                        <a:gd name="T57" fmla="*/ 0 h 1114"/>
                        <a:gd name="T58" fmla="*/ 0 w 1198"/>
                        <a:gd name="T59" fmla="*/ 0 h 1114"/>
                        <a:gd name="T60" fmla="*/ 0 w 1198"/>
                        <a:gd name="T61" fmla="*/ 0 h 1114"/>
                        <a:gd name="T62" fmla="*/ 0 w 1198"/>
                        <a:gd name="T63" fmla="*/ 0 h 1114"/>
                        <a:gd name="T64" fmla="*/ 0 w 1198"/>
                        <a:gd name="T65" fmla="*/ 0 h 1114"/>
                        <a:gd name="T66" fmla="*/ 0 w 1198"/>
                        <a:gd name="T67" fmla="*/ 0 h 1114"/>
                        <a:gd name="T68" fmla="*/ 0 w 1198"/>
                        <a:gd name="T69" fmla="*/ 0 h 1114"/>
                        <a:gd name="T70" fmla="*/ 0 w 1198"/>
                        <a:gd name="T71" fmla="*/ 0 h 1114"/>
                        <a:gd name="T72" fmla="*/ 0 w 1198"/>
                        <a:gd name="T73" fmla="*/ 0 h 1114"/>
                        <a:gd name="T74" fmla="*/ 0 w 1198"/>
                        <a:gd name="T75" fmla="*/ 0 h 1114"/>
                        <a:gd name="T76" fmla="*/ 0 w 1198"/>
                        <a:gd name="T77" fmla="*/ 0 h 1114"/>
                        <a:gd name="T78" fmla="*/ 0 w 1198"/>
                        <a:gd name="T79" fmla="*/ 0 h 1114"/>
                        <a:gd name="T80" fmla="*/ 0 w 1198"/>
                        <a:gd name="T81" fmla="*/ 0 h 1114"/>
                        <a:gd name="T82" fmla="*/ 0 w 1198"/>
                        <a:gd name="T83" fmla="*/ 0 h 1114"/>
                        <a:gd name="T84" fmla="*/ 0 w 1198"/>
                        <a:gd name="T85" fmla="*/ 0 h 1114"/>
                        <a:gd name="T86" fmla="*/ 0 w 1198"/>
                        <a:gd name="T87" fmla="*/ 0 h 1114"/>
                        <a:gd name="T88" fmla="*/ 0 w 1198"/>
                        <a:gd name="T89" fmla="*/ 0 h 1114"/>
                        <a:gd name="T90" fmla="*/ 0 w 1198"/>
                        <a:gd name="T91" fmla="*/ 0 h 1114"/>
                        <a:gd name="T92" fmla="*/ 0 w 1198"/>
                        <a:gd name="T93" fmla="*/ 0 h 1114"/>
                        <a:gd name="T94" fmla="*/ 0 w 1198"/>
                        <a:gd name="T95" fmla="*/ 0 h 1114"/>
                        <a:gd name="T96" fmla="*/ 0 w 1198"/>
                        <a:gd name="T97" fmla="*/ 0 h 1114"/>
                        <a:gd name="T98" fmla="*/ 0 w 1198"/>
                        <a:gd name="T99" fmla="*/ 0 h 1114"/>
                        <a:gd name="T100" fmla="*/ 0 w 1198"/>
                        <a:gd name="T101" fmla="*/ 0 h 1114"/>
                        <a:gd name="T102" fmla="*/ 0 w 1198"/>
                        <a:gd name="T103" fmla="*/ 0 h 1114"/>
                        <a:gd name="T104" fmla="*/ 0 w 1198"/>
                        <a:gd name="T105" fmla="*/ 0 h 1114"/>
                        <a:gd name="T106" fmla="*/ 0 w 1198"/>
                        <a:gd name="T107" fmla="*/ 0 h 1114"/>
                        <a:gd name="T108" fmla="*/ 0 w 1198"/>
                        <a:gd name="T109" fmla="*/ 0 h 1114"/>
                        <a:gd name="T110" fmla="*/ 0 w 1198"/>
                        <a:gd name="T111" fmla="*/ 0 h 1114"/>
                        <a:gd name="T112" fmla="*/ 0 w 1198"/>
                        <a:gd name="T113" fmla="*/ 0 h 1114"/>
                        <a:gd name="T114" fmla="*/ 0 w 1198"/>
                        <a:gd name="T115" fmla="*/ 0 h 1114"/>
                        <a:gd name="T116" fmla="*/ 0 w 1198"/>
                        <a:gd name="T117" fmla="*/ 0 h 1114"/>
                        <a:gd name="T118" fmla="*/ 0 w 1198"/>
                        <a:gd name="T119" fmla="*/ 0 h 1114"/>
                        <a:gd name="T120" fmla="*/ 0 w 1198"/>
                        <a:gd name="T121" fmla="*/ 0 h 1114"/>
                        <a:gd name="T122" fmla="*/ 0 w 1198"/>
                        <a:gd name="T123" fmla="*/ 0 h 11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8" h="1114">
                          <a:moveTo>
                            <a:pt x="355" y="85"/>
                          </a:moveTo>
                          <a:lnTo>
                            <a:pt x="305" y="41"/>
                          </a:lnTo>
                          <a:lnTo>
                            <a:pt x="261" y="18"/>
                          </a:lnTo>
                          <a:lnTo>
                            <a:pt x="208" y="4"/>
                          </a:lnTo>
                          <a:lnTo>
                            <a:pt x="165" y="0"/>
                          </a:lnTo>
                          <a:lnTo>
                            <a:pt x="147" y="7"/>
                          </a:lnTo>
                          <a:lnTo>
                            <a:pt x="108" y="44"/>
                          </a:lnTo>
                          <a:lnTo>
                            <a:pt x="68" y="93"/>
                          </a:lnTo>
                          <a:lnTo>
                            <a:pt x="50" y="119"/>
                          </a:lnTo>
                          <a:lnTo>
                            <a:pt x="43" y="167"/>
                          </a:lnTo>
                          <a:lnTo>
                            <a:pt x="50" y="234"/>
                          </a:lnTo>
                          <a:lnTo>
                            <a:pt x="65" y="304"/>
                          </a:lnTo>
                          <a:lnTo>
                            <a:pt x="97" y="363"/>
                          </a:lnTo>
                          <a:lnTo>
                            <a:pt x="115" y="419"/>
                          </a:lnTo>
                          <a:lnTo>
                            <a:pt x="0" y="438"/>
                          </a:lnTo>
                          <a:lnTo>
                            <a:pt x="97" y="438"/>
                          </a:lnTo>
                          <a:lnTo>
                            <a:pt x="15" y="572"/>
                          </a:lnTo>
                          <a:lnTo>
                            <a:pt x="104" y="464"/>
                          </a:lnTo>
                          <a:lnTo>
                            <a:pt x="108" y="498"/>
                          </a:lnTo>
                          <a:lnTo>
                            <a:pt x="43" y="756"/>
                          </a:lnTo>
                          <a:lnTo>
                            <a:pt x="126" y="520"/>
                          </a:lnTo>
                          <a:lnTo>
                            <a:pt x="176" y="561"/>
                          </a:lnTo>
                          <a:lnTo>
                            <a:pt x="243" y="665"/>
                          </a:lnTo>
                          <a:lnTo>
                            <a:pt x="301" y="728"/>
                          </a:lnTo>
                          <a:lnTo>
                            <a:pt x="326" y="756"/>
                          </a:lnTo>
                          <a:lnTo>
                            <a:pt x="359" y="790"/>
                          </a:lnTo>
                          <a:lnTo>
                            <a:pt x="373" y="801"/>
                          </a:lnTo>
                          <a:lnTo>
                            <a:pt x="377" y="827"/>
                          </a:lnTo>
                          <a:lnTo>
                            <a:pt x="395" y="843"/>
                          </a:lnTo>
                          <a:lnTo>
                            <a:pt x="427" y="850"/>
                          </a:lnTo>
                          <a:lnTo>
                            <a:pt x="459" y="854"/>
                          </a:lnTo>
                          <a:lnTo>
                            <a:pt x="495" y="873"/>
                          </a:lnTo>
                          <a:lnTo>
                            <a:pt x="552" y="914"/>
                          </a:lnTo>
                          <a:lnTo>
                            <a:pt x="617" y="954"/>
                          </a:lnTo>
                          <a:lnTo>
                            <a:pt x="717" y="999"/>
                          </a:lnTo>
                          <a:lnTo>
                            <a:pt x="813" y="1032"/>
                          </a:lnTo>
                          <a:lnTo>
                            <a:pt x="900" y="1054"/>
                          </a:lnTo>
                          <a:lnTo>
                            <a:pt x="1018" y="1088"/>
                          </a:lnTo>
                          <a:lnTo>
                            <a:pt x="1137" y="1114"/>
                          </a:lnTo>
                          <a:lnTo>
                            <a:pt x="1158" y="1114"/>
                          </a:lnTo>
                          <a:lnTo>
                            <a:pt x="1155" y="1025"/>
                          </a:lnTo>
                          <a:lnTo>
                            <a:pt x="1165" y="984"/>
                          </a:lnTo>
                          <a:lnTo>
                            <a:pt x="1172" y="925"/>
                          </a:lnTo>
                          <a:lnTo>
                            <a:pt x="1190" y="850"/>
                          </a:lnTo>
                          <a:lnTo>
                            <a:pt x="1198" y="834"/>
                          </a:lnTo>
                          <a:lnTo>
                            <a:pt x="1097" y="812"/>
                          </a:lnTo>
                          <a:lnTo>
                            <a:pt x="1011" y="775"/>
                          </a:lnTo>
                          <a:lnTo>
                            <a:pt x="922" y="738"/>
                          </a:lnTo>
                          <a:lnTo>
                            <a:pt x="900" y="713"/>
                          </a:lnTo>
                          <a:lnTo>
                            <a:pt x="859" y="702"/>
                          </a:lnTo>
                          <a:lnTo>
                            <a:pt x="809" y="698"/>
                          </a:lnTo>
                          <a:lnTo>
                            <a:pt x="721" y="672"/>
                          </a:lnTo>
                          <a:lnTo>
                            <a:pt x="667" y="624"/>
                          </a:lnTo>
                          <a:lnTo>
                            <a:pt x="581" y="535"/>
                          </a:lnTo>
                          <a:lnTo>
                            <a:pt x="524" y="438"/>
                          </a:lnTo>
                          <a:lnTo>
                            <a:pt x="491" y="408"/>
                          </a:lnTo>
                          <a:lnTo>
                            <a:pt x="430" y="304"/>
                          </a:lnTo>
                          <a:lnTo>
                            <a:pt x="423" y="260"/>
                          </a:lnTo>
                          <a:lnTo>
                            <a:pt x="413" y="219"/>
                          </a:lnTo>
                          <a:lnTo>
                            <a:pt x="398" y="189"/>
                          </a:lnTo>
                          <a:lnTo>
                            <a:pt x="380" y="137"/>
                          </a:lnTo>
                          <a:lnTo>
                            <a:pt x="355" y="85"/>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2" name="Freeform 1025"/>
                    <p:cNvSpPr>
                      <a:spLocks/>
                    </p:cNvSpPr>
                    <p:nvPr/>
                  </p:nvSpPr>
                  <p:spPr bwMode="auto">
                    <a:xfrm>
                      <a:off x="4810" y="2406"/>
                      <a:ext cx="49" cy="50"/>
                    </a:xfrm>
                    <a:custGeom>
                      <a:avLst/>
                      <a:gdLst>
                        <a:gd name="T0" fmla="*/ 0 w 292"/>
                        <a:gd name="T1" fmla="*/ 0 h 251"/>
                        <a:gd name="T2" fmla="*/ 0 w 292"/>
                        <a:gd name="T3" fmla="*/ 0 h 251"/>
                        <a:gd name="T4" fmla="*/ 0 w 292"/>
                        <a:gd name="T5" fmla="*/ 0 h 251"/>
                        <a:gd name="T6" fmla="*/ 0 w 292"/>
                        <a:gd name="T7" fmla="*/ 0 h 251"/>
                        <a:gd name="T8" fmla="*/ 0 w 292"/>
                        <a:gd name="T9" fmla="*/ 0 h 251"/>
                        <a:gd name="T10" fmla="*/ 0 w 292"/>
                        <a:gd name="T11" fmla="*/ 0 h 251"/>
                        <a:gd name="T12" fmla="*/ 0 w 292"/>
                        <a:gd name="T13" fmla="*/ 0 h 251"/>
                        <a:gd name="T14" fmla="*/ 0 w 292"/>
                        <a:gd name="T15" fmla="*/ 0 h 251"/>
                        <a:gd name="T16" fmla="*/ 0 w 292"/>
                        <a:gd name="T17" fmla="*/ 0 h 251"/>
                        <a:gd name="T18" fmla="*/ 0 w 292"/>
                        <a:gd name="T19" fmla="*/ 0 h 251"/>
                        <a:gd name="T20" fmla="*/ 0 w 292"/>
                        <a:gd name="T21" fmla="*/ 0 h 251"/>
                        <a:gd name="T22" fmla="*/ 0 w 292"/>
                        <a:gd name="T23" fmla="*/ 0 h 251"/>
                        <a:gd name="T24" fmla="*/ 0 w 292"/>
                        <a:gd name="T25" fmla="*/ 0 h 251"/>
                        <a:gd name="T26" fmla="*/ 0 w 292"/>
                        <a:gd name="T27" fmla="*/ 0 h 251"/>
                        <a:gd name="T28" fmla="*/ 0 w 292"/>
                        <a:gd name="T29" fmla="*/ 0 h 251"/>
                        <a:gd name="T30" fmla="*/ 0 w 292"/>
                        <a:gd name="T31" fmla="*/ 0 h 251"/>
                        <a:gd name="T32" fmla="*/ 0 w 292"/>
                        <a:gd name="T33" fmla="*/ 0 h 251"/>
                        <a:gd name="T34" fmla="*/ 0 w 292"/>
                        <a:gd name="T35" fmla="*/ 0 h 251"/>
                        <a:gd name="T36" fmla="*/ 0 w 292"/>
                        <a:gd name="T37" fmla="*/ 0 h 251"/>
                        <a:gd name="T38" fmla="*/ 0 w 292"/>
                        <a:gd name="T39" fmla="*/ 0 h 251"/>
                        <a:gd name="T40" fmla="*/ 0 w 292"/>
                        <a:gd name="T41" fmla="*/ 0 h 251"/>
                        <a:gd name="T42" fmla="*/ 0 w 292"/>
                        <a:gd name="T43" fmla="*/ 0 h 251"/>
                        <a:gd name="T44" fmla="*/ 0 w 292"/>
                        <a:gd name="T45" fmla="*/ 0 h 251"/>
                        <a:gd name="T46" fmla="*/ 0 w 292"/>
                        <a:gd name="T47" fmla="*/ 0 h 251"/>
                        <a:gd name="T48" fmla="*/ 0 w 292"/>
                        <a:gd name="T49" fmla="*/ 0 h 251"/>
                        <a:gd name="T50" fmla="*/ 0 w 292"/>
                        <a:gd name="T51" fmla="*/ 0 h 251"/>
                        <a:gd name="T52" fmla="*/ 0 w 292"/>
                        <a:gd name="T53" fmla="*/ 0 h 251"/>
                        <a:gd name="T54" fmla="*/ 0 w 292"/>
                        <a:gd name="T55" fmla="*/ 0 h 251"/>
                        <a:gd name="T56" fmla="*/ 0 w 292"/>
                        <a:gd name="T57" fmla="*/ 0 h 251"/>
                        <a:gd name="T58" fmla="*/ 0 w 292"/>
                        <a:gd name="T59" fmla="*/ 0 h 251"/>
                        <a:gd name="T60" fmla="*/ 0 w 292"/>
                        <a:gd name="T61" fmla="*/ 0 h 251"/>
                        <a:gd name="T62" fmla="*/ 0 w 292"/>
                        <a:gd name="T63" fmla="*/ 0 h 251"/>
                        <a:gd name="T64" fmla="*/ 0 w 292"/>
                        <a:gd name="T65" fmla="*/ 0 h 251"/>
                        <a:gd name="T66" fmla="*/ 0 w 292"/>
                        <a:gd name="T67" fmla="*/ 0 h 251"/>
                        <a:gd name="T68" fmla="*/ 0 w 292"/>
                        <a:gd name="T69" fmla="*/ 0 h 251"/>
                        <a:gd name="T70" fmla="*/ 0 w 292"/>
                        <a:gd name="T71" fmla="*/ 0 h 251"/>
                        <a:gd name="T72" fmla="*/ 0 w 292"/>
                        <a:gd name="T73" fmla="*/ 0 h 251"/>
                        <a:gd name="T74" fmla="*/ 0 w 292"/>
                        <a:gd name="T75" fmla="*/ 0 h 251"/>
                        <a:gd name="T76" fmla="*/ 0 w 292"/>
                        <a:gd name="T77" fmla="*/ 0 h 251"/>
                        <a:gd name="T78" fmla="*/ 0 w 292"/>
                        <a:gd name="T79" fmla="*/ 0 h 251"/>
                        <a:gd name="T80" fmla="*/ 0 w 292"/>
                        <a:gd name="T81" fmla="*/ 0 h 2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2" h="251">
                          <a:moveTo>
                            <a:pt x="84" y="167"/>
                          </a:moveTo>
                          <a:lnTo>
                            <a:pt x="238" y="3"/>
                          </a:lnTo>
                          <a:lnTo>
                            <a:pt x="214" y="5"/>
                          </a:lnTo>
                          <a:lnTo>
                            <a:pt x="175" y="15"/>
                          </a:lnTo>
                          <a:lnTo>
                            <a:pt x="143" y="34"/>
                          </a:lnTo>
                          <a:lnTo>
                            <a:pt x="107" y="71"/>
                          </a:lnTo>
                          <a:lnTo>
                            <a:pt x="72" y="106"/>
                          </a:lnTo>
                          <a:lnTo>
                            <a:pt x="51" y="141"/>
                          </a:lnTo>
                          <a:lnTo>
                            <a:pt x="36" y="174"/>
                          </a:lnTo>
                          <a:lnTo>
                            <a:pt x="14" y="210"/>
                          </a:lnTo>
                          <a:lnTo>
                            <a:pt x="60" y="214"/>
                          </a:lnTo>
                          <a:lnTo>
                            <a:pt x="98" y="209"/>
                          </a:lnTo>
                          <a:lnTo>
                            <a:pt x="133" y="195"/>
                          </a:lnTo>
                          <a:lnTo>
                            <a:pt x="176" y="168"/>
                          </a:lnTo>
                          <a:lnTo>
                            <a:pt x="211" y="134"/>
                          </a:lnTo>
                          <a:lnTo>
                            <a:pt x="233" y="120"/>
                          </a:lnTo>
                          <a:lnTo>
                            <a:pt x="258" y="102"/>
                          </a:lnTo>
                          <a:lnTo>
                            <a:pt x="278" y="97"/>
                          </a:lnTo>
                          <a:lnTo>
                            <a:pt x="292" y="106"/>
                          </a:lnTo>
                          <a:lnTo>
                            <a:pt x="291" y="129"/>
                          </a:lnTo>
                          <a:lnTo>
                            <a:pt x="278" y="163"/>
                          </a:lnTo>
                          <a:lnTo>
                            <a:pt x="258" y="183"/>
                          </a:lnTo>
                          <a:lnTo>
                            <a:pt x="237" y="199"/>
                          </a:lnTo>
                          <a:lnTo>
                            <a:pt x="212" y="214"/>
                          </a:lnTo>
                          <a:lnTo>
                            <a:pt x="172" y="232"/>
                          </a:lnTo>
                          <a:lnTo>
                            <a:pt x="129" y="247"/>
                          </a:lnTo>
                          <a:lnTo>
                            <a:pt x="104" y="251"/>
                          </a:lnTo>
                          <a:lnTo>
                            <a:pt x="77" y="246"/>
                          </a:lnTo>
                          <a:lnTo>
                            <a:pt x="36" y="232"/>
                          </a:lnTo>
                          <a:lnTo>
                            <a:pt x="14" y="221"/>
                          </a:lnTo>
                          <a:lnTo>
                            <a:pt x="0" y="209"/>
                          </a:lnTo>
                          <a:lnTo>
                            <a:pt x="4" y="168"/>
                          </a:lnTo>
                          <a:lnTo>
                            <a:pt x="21" y="133"/>
                          </a:lnTo>
                          <a:lnTo>
                            <a:pt x="40" y="102"/>
                          </a:lnTo>
                          <a:lnTo>
                            <a:pt x="65" y="75"/>
                          </a:lnTo>
                          <a:lnTo>
                            <a:pt x="97" y="49"/>
                          </a:lnTo>
                          <a:lnTo>
                            <a:pt x="129" y="29"/>
                          </a:lnTo>
                          <a:lnTo>
                            <a:pt x="165" y="15"/>
                          </a:lnTo>
                          <a:lnTo>
                            <a:pt x="223" y="0"/>
                          </a:lnTo>
                          <a:lnTo>
                            <a:pt x="270" y="1"/>
                          </a:lnTo>
                          <a:lnTo>
                            <a:pt x="84" y="167"/>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3" name="Freeform 1026"/>
                    <p:cNvSpPr>
                      <a:spLocks/>
                    </p:cNvSpPr>
                    <p:nvPr/>
                  </p:nvSpPr>
                  <p:spPr bwMode="auto">
                    <a:xfrm>
                      <a:off x="4791" y="2409"/>
                      <a:ext cx="193" cy="189"/>
                    </a:xfrm>
                    <a:custGeom>
                      <a:avLst/>
                      <a:gdLst>
                        <a:gd name="T0" fmla="*/ 0 w 1158"/>
                        <a:gd name="T1" fmla="*/ 0 h 946"/>
                        <a:gd name="T2" fmla="*/ 0 w 1158"/>
                        <a:gd name="T3" fmla="*/ 0 h 946"/>
                        <a:gd name="T4" fmla="*/ 0 w 1158"/>
                        <a:gd name="T5" fmla="*/ 0 h 946"/>
                        <a:gd name="T6" fmla="*/ 0 w 1158"/>
                        <a:gd name="T7" fmla="*/ 0 h 946"/>
                        <a:gd name="T8" fmla="*/ 0 w 1158"/>
                        <a:gd name="T9" fmla="*/ 0 h 946"/>
                        <a:gd name="T10" fmla="*/ 0 w 1158"/>
                        <a:gd name="T11" fmla="*/ 0 h 946"/>
                        <a:gd name="T12" fmla="*/ 0 w 1158"/>
                        <a:gd name="T13" fmla="*/ 0 h 946"/>
                        <a:gd name="T14" fmla="*/ 0 w 1158"/>
                        <a:gd name="T15" fmla="*/ 0 h 946"/>
                        <a:gd name="T16" fmla="*/ 0 w 1158"/>
                        <a:gd name="T17" fmla="*/ 0 h 946"/>
                        <a:gd name="T18" fmla="*/ 0 w 1158"/>
                        <a:gd name="T19" fmla="*/ 0 h 946"/>
                        <a:gd name="T20" fmla="*/ 0 w 1158"/>
                        <a:gd name="T21" fmla="*/ 0 h 946"/>
                        <a:gd name="T22" fmla="*/ 0 w 1158"/>
                        <a:gd name="T23" fmla="*/ 0 h 946"/>
                        <a:gd name="T24" fmla="*/ 0 w 1158"/>
                        <a:gd name="T25" fmla="*/ 0 h 946"/>
                        <a:gd name="T26" fmla="*/ 0 w 1158"/>
                        <a:gd name="T27" fmla="*/ 0 h 946"/>
                        <a:gd name="T28" fmla="*/ 0 w 1158"/>
                        <a:gd name="T29" fmla="*/ 0 h 946"/>
                        <a:gd name="T30" fmla="*/ 0 w 1158"/>
                        <a:gd name="T31" fmla="*/ 0 h 946"/>
                        <a:gd name="T32" fmla="*/ 0 w 1158"/>
                        <a:gd name="T33" fmla="*/ 0 h 946"/>
                        <a:gd name="T34" fmla="*/ 0 w 1158"/>
                        <a:gd name="T35" fmla="*/ 0 h 946"/>
                        <a:gd name="T36" fmla="*/ 0 w 1158"/>
                        <a:gd name="T37" fmla="*/ 0 h 946"/>
                        <a:gd name="T38" fmla="*/ 0 w 1158"/>
                        <a:gd name="T39" fmla="*/ 0 h 946"/>
                        <a:gd name="T40" fmla="*/ 0 w 1158"/>
                        <a:gd name="T41" fmla="*/ 0 h 946"/>
                        <a:gd name="T42" fmla="*/ 0 w 1158"/>
                        <a:gd name="T43" fmla="*/ 0 h 946"/>
                        <a:gd name="T44" fmla="*/ 0 w 1158"/>
                        <a:gd name="T45" fmla="*/ 0 h 946"/>
                        <a:gd name="T46" fmla="*/ 0 w 1158"/>
                        <a:gd name="T47" fmla="*/ 0 h 946"/>
                        <a:gd name="T48" fmla="*/ 0 w 1158"/>
                        <a:gd name="T49" fmla="*/ 0 h 946"/>
                        <a:gd name="T50" fmla="*/ 0 w 1158"/>
                        <a:gd name="T51" fmla="*/ 0 h 946"/>
                        <a:gd name="T52" fmla="*/ 0 w 1158"/>
                        <a:gd name="T53" fmla="*/ 0 h 946"/>
                        <a:gd name="T54" fmla="*/ 0 w 1158"/>
                        <a:gd name="T55" fmla="*/ 0 h 946"/>
                        <a:gd name="T56" fmla="*/ 0 w 1158"/>
                        <a:gd name="T57" fmla="*/ 0 h 946"/>
                        <a:gd name="T58" fmla="*/ 0 w 1158"/>
                        <a:gd name="T59" fmla="*/ 0 h 946"/>
                        <a:gd name="T60" fmla="*/ 0 w 1158"/>
                        <a:gd name="T61" fmla="*/ 0 h 946"/>
                        <a:gd name="T62" fmla="*/ 0 w 1158"/>
                        <a:gd name="T63" fmla="*/ 0 h 946"/>
                        <a:gd name="T64" fmla="*/ 0 w 1158"/>
                        <a:gd name="T65" fmla="*/ 0 h 946"/>
                        <a:gd name="T66" fmla="*/ 0 w 1158"/>
                        <a:gd name="T67" fmla="*/ 0 h 946"/>
                        <a:gd name="T68" fmla="*/ 0 w 1158"/>
                        <a:gd name="T69" fmla="*/ 0 h 946"/>
                        <a:gd name="T70" fmla="*/ 0 w 1158"/>
                        <a:gd name="T71" fmla="*/ 0 h 946"/>
                        <a:gd name="T72" fmla="*/ 0 w 1158"/>
                        <a:gd name="T73" fmla="*/ 0 h 946"/>
                        <a:gd name="T74" fmla="*/ 0 w 1158"/>
                        <a:gd name="T75" fmla="*/ 0 h 9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58" h="946">
                          <a:moveTo>
                            <a:pt x="43" y="0"/>
                          </a:moveTo>
                          <a:lnTo>
                            <a:pt x="50" y="66"/>
                          </a:lnTo>
                          <a:lnTo>
                            <a:pt x="65" y="135"/>
                          </a:lnTo>
                          <a:lnTo>
                            <a:pt x="97" y="195"/>
                          </a:lnTo>
                          <a:lnTo>
                            <a:pt x="115" y="252"/>
                          </a:lnTo>
                          <a:lnTo>
                            <a:pt x="0" y="270"/>
                          </a:lnTo>
                          <a:lnTo>
                            <a:pt x="97" y="270"/>
                          </a:lnTo>
                          <a:lnTo>
                            <a:pt x="15" y="405"/>
                          </a:lnTo>
                          <a:lnTo>
                            <a:pt x="104" y="296"/>
                          </a:lnTo>
                          <a:lnTo>
                            <a:pt x="108" y="338"/>
                          </a:lnTo>
                          <a:lnTo>
                            <a:pt x="43" y="589"/>
                          </a:lnTo>
                          <a:lnTo>
                            <a:pt x="126" y="353"/>
                          </a:lnTo>
                          <a:lnTo>
                            <a:pt x="176" y="394"/>
                          </a:lnTo>
                          <a:lnTo>
                            <a:pt x="243" y="498"/>
                          </a:lnTo>
                          <a:lnTo>
                            <a:pt x="301" y="560"/>
                          </a:lnTo>
                          <a:lnTo>
                            <a:pt x="326" y="589"/>
                          </a:lnTo>
                          <a:lnTo>
                            <a:pt x="359" y="623"/>
                          </a:lnTo>
                          <a:lnTo>
                            <a:pt x="373" y="634"/>
                          </a:lnTo>
                          <a:lnTo>
                            <a:pt x="377" y="660"/>
                          </a:lnTo>
                          <a:lnTo>
                            <a:pt x="395" y="675"/>
                          </a:lnTo>
                          <a:lnTo>
                            <a:pt x="427" y="682"/>
                          </a:lnTo>
                          <a:lnTo>
                            <a:pt x="459" y="686"/>
                          </a:lnTo>
                          <a:lnTo>
                            <a:pt x="495" y="704"/>
                          </a:lnTo>
                          <a:lnTo>
                            <a:pt x="552" y="746"/>
                          </a:lnTo>
                          <a:lnTo>
                            <a:pt x="617" y="787"/>
                          </a:lnTo>
                          <a:lnTo>
                            <a:pt x="717" y="832"/>
                          </a:lnTo>
                          <a:lnTo>
                            <a:pt x="813" y="865"/>
                          </a:lnTo>
                          <a:lnTo>
                            <a:pt x="900" y="887"/>
                          </a:lnTo>
                          <a:lnTo>
                            <a:pt x="1018" y="921"/>
                          </a:lnTo>
                          <a:lnTo>
                            <a:pt x="1137" y="946"/>
                          </a:lnTo>
                          <a:lnTo>
                            <a:pt x="1158" y="946"/>
                          </a:lnTo>
                          <a:lnTo>
                            <a:pt x="1112" y="921"/>
                          </a:lnTo>
                          <a:lnTo>
                            <a:pt x="1072" y="898"/>
                          </a:lnTo>
                          <a:lnTo>
                            <a:pt x="1033" y="880"/>
                          </a:lnTo>
                          <a:lnTo>
                            <a:pt x="990" y="846"/>
                          </a:lnTo>
                          <a:lnTo>
                            <a:pt x="904" y="846"/>
                          </a:lnTo>
                          <a:lnTo>
                            <a:pt x="859" y="824"/>
                          </a:lnTo>
                          <a:lnTo>
                            <a:pt x="838" y="806"/>
                          </a:lnTo>
                          <a:lnTo>
                            <a:pt x="834" y="776"/>
                          </a:lnTo>
                          <a:lnTo>
                            <a:pt x="795" y="776"/>
                          </a:lnTo>
                          <a:lnTo>
                            <a:pt x="767" y="772"/>
                          </a:lnTo>
                          <a:lnTo>
                            <a:pt x="717" y="761"/>
                          </a:lnTo>
                          <a:lnTo>
                            <a:pt x="703" y="754"/>
                          </a:lnTo>
                          <a:lnTo>
                            <a:pt x="692" y="728"/>
                          </a:lnTo>
                          <a:lnTo>
                            <a:pt x="656" y="724"/>
                          </a:lnTo>
                          <a:lnTo>
                            <a:pt x="620" y="713"/>
                          </a:lnTo>
                          <a:lnTo>
                            <a:pt x="599" y="697"/>
                          </a:lnTo>
                          <a:lnTo>
                            <a:pt x="588" y="671"/>
                          </a:lnTo>
                          <a:lnTo>
                            <a:pt x="534" y="682"/>
                          </a:lnTo>
                          <a:lnTo>
                            <a:pt x="552" y="652"/>
                          </a:lnTo>
                          <a:lnTo>
                            <a:pt x="542" y="634"/>
                          </a:lnTo>
                          <a:lnTo>
                            <a:pt x="527" y="623"/>
                          </a:lnTo>
                          <a:lnTo>
                            <a:pt x="499" y="619"/>
                          </a:lnTo>
                          <a:lnTo>
                            <a:pt x="473" y="611"/>
                          </a:lnTo>
                          <a:lnTo>
                            <a:pt x="477" y="571"/>
                          </a:lnTo>
                          <a:lnTo>
                            <a:pt x="466" y="557"/>
                          </a:lnTo>
                          <a:lnTo>
                            <a:pt x="423" y="557"/>
                          </a:lnTo>
                          <a:lnTo>
                            <a:pt x="398" y="557"/>
                          </a:lnTo>
                          <a:lnTo>
                            <a:pt x="384" y="524"/>
                          </a:lnTo>
                          <a:lnTo>
                            <a:pt x="366" y="501"/>
                          </a:lnTo>
                          <a:lnTo>
                            <a:pt x="337" y="494"/>
                          </a:lnTo>
                          <a:lnTo>
                            <a:pt x="309" y="479"/>
                          </a:lnTo>
                          <a:lnTo>
                            <a:pt x="279" y="457"/>
                          </a:lnTo>
                          <a:lnTo>
                            <a:pt x="250" y="427"/>
                          </a:lnTo>
                          <a:lnTo>
                            <a:pt x="236" y="398"/>
                          </a:lnTo>
                          <a:lnTo>
                            <a:pt x="225" y="372"/>
                          </a:lnTo>
                          <a:lnTo>
                            <a:pt x="205" y="353"/>
                          </a:lnTo>
                          <a:lnTo>
                            <a:pt x="190" y="322"/>
                          </a:lnTo>
                          <a:lnTo>
                            <a:pt x="158" y="296"/>
                          </a:lnTo>
                          <a:lnTo>
                            <a:pt x="133" y="267"/>
                          </a:lnTo>
                          <a:lnTo>
                            <a:pt x="126" y="228"/>
                          </a:lnTo>
                          <a:lnTo>
                            <a:pt x="115" y="195"/>
                          </a:lnTo>
                          <a:lnTo>
                            <a:pt x="93" y="158"/>
                          </a:lnTo>
                          <a:lnTo>
                            <a:pt x="79" y="110"/>
                          </a:lnTo>
                          <a:lnTo>
                            <a:pt x="68" y="66"/>
                          </a:lnTo>
                          <a:lnTo>
                            <a:pt x="43" y="0"/>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4" name="Freeform 1027"/>
                    <p:cNvSpPr>
                      <a:spLocks/>
                    </p:cNvSpPr>
                    <p:nvPr/>
                  </p:nvSpPr>
                  <p:spPr bwMode="auto">
                    <a:xfrm>
                      <a:off x="4871" y="2497"/>
                      <a:ext cx="33" cy="46"/>
                    </a:xfrm>
                    <a:custGeom>
                      <a:avLst/>
                      <a:gdLst>
                        <a:gd name="T0" fmla="*/ 0 w 199"/>
                        <a:gd name="T1" fmla="*/ 0 h 231"/>
                        <a:gd name="T2" fmla="*/ 0 w 199"/>
                        <a:gd name="T3" fmla="*/ 0 h 231"/>
                        <a:gd name="T4" fmla="*/ 0 w 199"/>
                        <a:gd name="T5" fmla="*/ 0 h 231"/>
                        <a:gd name="T6" fmla="*/ 0 w 199"/>
                        <a:gd name="T7" fmla="*/ 0 h 231"/>
                        <a:gd name="T8" fmla="*/ 0 w 199"/>
                        <a:gd name="T9" fmla="*/ 0 h 231"/>
                        <a:gd name="T10" fmla="*/ 0 w 199"/>
                        <a:gd name="T11" fmla="*/ 0 h 231"/>
                        <a:gd name="T12" fmla="*/ 0 w 199"/>
                        <a:gd name="T13" fmla="*/ 0 h 231"/>
                        <a:gd name="T14" fmla="*/ 0 w 199"/>
                        <a:gd name="T15" fmla="*/ 0 h 231"/>
                        <a:gd name="T16" fmla="*/ 0 w 199"/>
                        <a:gd name="T17" fmla="*/ 0 h 231"/>
                        <a:gd name="T18" fmla="*/ 0 w 199"/>
                        <a:gd name="T19" fmla="*/ 0 h 231"/>
                        <a:gd name="T20" fmla="*/ 0 w 199"/>
                        <a:gd name="T21" fmla="*/ 0 h 231"/>
                        <a:gd name="T22" fmla="*/ 0 w 199"/>
                        <a:gd name="T23" fmla="*/ 0 h 231"/>
                        <a:gd name="T24" fmla="*/ 0 w 199"/>
                        <a:gd name="T25" fmla="*/ 0 h 231"/>
                        <a:gd name="T26" fmla="*/ 0 w 199"/>
                        <a:gd name="T27" fmla="*/ 0 h 231"/>
                        <a:gd name="T28" fmla="*/ 0 w 199"/>
                        <a:gd name="T29" fmla="*/ 0 h 231"/>
                        <a:gd name="T30" fmla="*/ 0 w 199"/>
                        <a:gd name="T31" fmla="*/ 0 h 231"/>
                        <a:gd name="T32" fmla="*/ 0 w 199"/>
                        <a:gd name="T33" fmla="*/ 0 h 231"/>
                        <a:gd name="T34" fmla="*/ 0 w 199"/>
                        <a:gd name="T35" fmla="*/ 0 h 231"/>
                        <a:gd name="T36" fmla="*/ 0 w 199"/>
                        <a:gd name="T37" fmla="*/ 0 h 231"/>
                        <a:gd name="T38" fmla="*/ 0 w 199"/>
                        <a:gd name="T39" fmla="*/ 0 h 231"/>
                        <a:gd name="T40" fmla="*/ 0 w 199"/>
                        <a:gd name="T41" fmla="*/ 0 h 231"/>
                        <a:gd name="T42" fmla="*/ 0 w 199"/>
                        <a:gd name="T43" fmla="*/ 0 h 231"/>
                        <a:gd name="T44" fmla="*/ 0 w 199"/>
                        <a:gd name="T45" fmla="*/ 0 h 231"/>
                        <a:gd name="T46" fmla="*/ 0 w 199"/>
                        <a:gd name="T47" fmla="*/ 0 h 231"/>
                        <a:gd name="T48" fmla="*/ 0 w 199"/>
                        <a:gd name="T49" fmla="*/ 0 h 2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9" h="231">
                          <a:moveTo>
                            <a:pt x="186" y="69"/>
                          </a:moveTo>
                          <a:lnTo>
                            <a:pt x="126" y="169"/>
                          </a:lnTo>
                          <a:lnTo>
                            <a:pt x="107" y="217"/>
                          </a:lnTo>
                          <a:lnTo>
                            <a:pt x="100" y="231"/>
                          </a:lnTo>
                          <a:lnTo>
                            <a:pt x="94" y="231"/>
                          </a:lnTo>
                          <a:lnTo>
                            <a:pt x="94" y="183"/>
                          </a:lnTo>
                          <a:lnTo>
                            <a:pt x="107" y="116"/>
                          </a:lnTo>
                          <a:lnTo>
                            <a:pt x="133" y="75"/>
                          </a:lnTo>
                          <a:lnTo>
                            <a:pt x="159" y="40"/>
                          </a:lnTo>
                          <a:lnTo>
                            <a:pt x="186" y="33"/>
                          </a:lnTo>
                          <a:lnTo>
                            <a:pt x="193" y="27"/>
                          </a:lnTo>
                          <a:lnTo>
                            <a:pt x="139" y="27"/>
                          </a:lnTo>
                          <a:lnTo>
                            <a:pt x="107" y="53"/>
                          </a:lnTo>
                          <a:lnTo>
                            <a:pt x="54" y="89"/>
                          </a:lnTo>
                          <a:lnTo>
                            <a:pt x="27" y="128"/>
                          </a:lnTo>
                          <a:lnTo>
                            <a:pt x="8" y="162"/>
                          </a:lnTo>
                          <a:lnTo>
                            <a:pt x="0" y="178"/>
                          </a:lnTo>
                          <a:lnTo>
                            <a:pt x="27" y="121"/>
                          </a:lnTo>
                          <a:lnTo>
                            <a:pt x="60" y="61"/>
                          </a:lnTo>
                          <a:lnTo>
                            <a:pt x="107" y="19"/>
                          </a:lnTo>
                          <a:lnTo>
                            <a:pt x="126" y="6"/>
                          </a:lnTo>
                          <a:lnTo>
                            <a:pt x="159" y="0"/>
                          </a:lnTo>
                          <a:lnTo>
                            <a:pt x="180" y="6"/>
                          </a:lnTo>
                          <a:lnTo>
                            <a:pt x="199" y="19"/>
                          </a:lnTo>
                          <a:lnTo>
                            <a:pt x="186" y="69"/>
                          </a:lnTo>
                          <a:close/>
                        </a:path>
                      </a:pathLst>
                    </a:custGeom>
                    <a:solidFill>
                      <a:srgbClr val="5F5F5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65" name="Group 1028"/>
                    <p:cNvGrpSpPr>
                      <a:grpSpLocks/>
                    </p:cNvGrpSpPr>
                    <p:nvPr/>
                  </p:nvGrpSpPr>
                  <p:grpSpPr bwMode="auto">
                    <a:xfrm>
                      <a:off x="4842" y="2328"/>
                      <a:ext cx="46" cy="158"/>
                      <a:chOff x="4842" y="2328"/>
                      <a:chExt cx="46" cy="158"/>
                    </a:xfrm>
                  </p:grpSpPr>
                  <p:sp>
                    <p:nvSpPr>
                      <p:cNvPr id="90466" name="Freeform 1029"/>
                      <p:cNvSpPr>
                        <a:spLocks/>
                      </p:cNvSpPr>
                      <p:nvPr/>
                    </p:nvSpPr>
                    <p:spPr bwMode="auto">
                      <a:xfrm>
                        <a:off x="4863" y="2379"/>
                        <a:ext cx="25" cy="107"/>
                      </a:xfrm>
                      <a:custGeom>
                        <a:avLst/>
                        <a:gdLst>
                          <a:gd name="T0" fmla="*/ 0 w 153"/>
                          <a:gd name="T1" fmla="*/ 0 h 534"/>
                          <a:gd name="T2" fmla="*/ 0 w 153"/>
                          <a:gd name="T3" fmla="*/ 0 h 534"/>
                          <a:gd name="T4" fmla="*/ 0 w 153"/>
                          <a:gd name="T5" fmla="*/ 0 h 534"/>
                          <a:gd name="T6" fmla="*/ 0 w 153"/>
                          <a:gd name="T7" fmla="*/ 0 h 534"/>
                          <a:gd name="T8" fmla="*/ 0 w 153"/>
                          <a:gd name="T9" fmla="*/ 0 h 534"/>
                          <a:gd name="T10" fmla="*/ 0 w 153"/>
                          <a:gd name="T11" fmla="*/ 0 h 534"/>
                          <a:gd name="T12" fmla="*/ 0 w 153"/>
                          <a:gd name="T13" fmla="*/ 0 h 534"/>
                          <a:gd name="T14" fmla="*/ 0 w 153"/>
                          <a:gd name="T15" fmla="*/ 0 h 534"/>
                          <a:gd name="T16" fmla="*/ 0 w 153"/>
                          <a:gd name="T17" fmla="*/ 0 h 534"/>
                          <a:gd name="T18" fmla="*/ 0 w 153"/>
                          <a:gd name="T19" fmla="*/ 0 h 534"/>
                          <a:gd name="T20" fmla="*/ 0 w 153"/>
                          <a:gd name="T21" fmla="*/ 0 h 534"/>
                          <a:gd name="T22" fmla="*/ 0 w 153"/>
                          <a:gd name="T23" fmla="*/ 0 h 534"/>
                          <a:gd name="T24" fmla="*/ 0 w 153"/>
                          <a:gd name="T25" fmla="*/ 0 h 534"/>
                          <a:gd name="T26" fmla="*/ 0 w 153"/>
                          <a:gd name="T27" fmla="*/ 0 h 534"/>
                          <a:gd name="T28" fmla="*/ 0 w 153"/>
                          <a:gd name="T29" fmla="*/ 0 h 5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3" h="534">
                            <a:moveTo>
                              <a:pt x="0" y="111"/>
                            </a:moveTo>
                            <a:lnTo>
                              <a:pt x="46" y="63"/>
                            </a:lnTo>
                            <a:lnTo>
                              <a:pt x="61" y="93"/>
                            </a:lnTo>
                            <a:lnTo>
                              <a:pt x="75" y="130"/>
                            </a:lnTo>
                            <a:lnTo>
                              <a:pt x="101" y="402"/>
                            </a:lnTo>
                            <a:lnTo>
                              <a:pt x="94" y="454"/>
                            </a:lnTo>
                            <a:lnTo>
                              <a:pt x="145" y="534"/>
                            </a:lnTo>
                            <a:lnTo>
                              <a:pt x="153" y="365"/>
                            </a:lnTo>
                            <a:lnTo>
                              <a:pt x="138" y="302"/>
                            </a:lnTo>
                            <a:lnTo>
                              <a:pt x="112" y="192"/>
                            </a:lnTo>
                            <a:lnTo>
                              <a:pt x="94" y="105"/>
                            </a:lnTo>
                            <a:lnTo>
                              <a:pt x="101" y="42"/>
                            </a:lnTo>
                            <a:lnTo>
                              <a:pt x="76" y="0"/>
                            </a:lnTo>
                            <a:lnTo>
                              <a:pt x="2" y="90"/>
                            </a:lnTo>
                            <a:lnTo>
                              <a:pt x="0" y="111"/>
                            </a:lnTo>
                            <a:close/>
                          </a:path>
                        </a:pathLst>
                      </a:custGeom>
                      <a:solidFill>
                        <a:srgbClr val="0000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67" name="Freeform 1030"/>
                      <p:cNvSpPr>
                        <a:spLocks/>
                      </p:cNvSpPr>
                      <p:nvPr/>
                    </p:nvSpPr>
                    <p:spPr bwMode="auto">
                      <a:xfrm>
                        <a:off x="4842" y="2328"/>
                        <a:ext cx="42" cy="72"/>
                      </a:xfrm>
                      <a:custGeom>
                        <a:avLst/>
                        <a:gdLst>
                          <a:gd name="T0" fmla="*/ 0 w 254"/>
                          <a:gd name="T1" fmla="*/ 0 h 359"/>
                          <a:gd name="T2" fmla="*/ 0 w 254"/>
                          <a:gd name="T3" fmla="*/ 0 h 359"/>
                          <a:gd name="T4" fmla="*/ 0 w 254"/>
                          <a:gd name="T5" fmla="*/ 0 h 359"/>
                          <a:gd name="T6" fmla="*/ 0 w 254"/>
                          <a:gd name="T7" fmla="*/ 0 h 359"/>
                          <a:gd name="T8" fmla="*/ 0 w 254"/>
                          <a:gd name="T9" fmla="*/ 0 h 359"/>
                          <a:gd name="T10" fmla="*/ 0 w 254"/>
                          <a:gd name="T11" fmla="*/ 0 h 359"/>
                          <a:gd name="T12" fmla="*/ 0 w 254"/>
                          <a:gd name="T13" fmla="*/ 0 h 359"/>
                          <a:gd name="T14" fmla="*/ 0 w 254"/>
                          <a:gd name="T15" fmla="*/ 0 h 359"/>
                          <a:gd name="T16" fmla="*/ 0 w 254"/>
                          <a:gd name="T17" fmla="*/ 0 h 359"/>
                          <a:gd name="T18" fmla="*/ 0 w 254"/>
                          <a:gd name="T19" fmla="*/ 0 h 359"/>
                          <a:gd name="T20" fmla="*/ 0 w 254"/>
                          <a:gd name="T21" fmla="*/ 0 h 359"/>
                          <a:gd name="T22" fmla="*/ 0 w 254"/>
                          <a:gd name="T23" fmla="*/ 0 h 359"/>
                          <a:gd name="T24" fmla="*/ 0 w 254"/>
                          <a:gd name="T25" fmla="*/ 0 h 359"/>
                          <a:gd name="T26" fmla="*/ 0 w 254"/>
                          <a:gd name="T27" fmla="*/ 0 h 359"/>
                          <a:gd name="T28" fmla="*/ 0 w 254"/>
                          <a:gd name="T29" fmla="*/ 0 h 359"/>
                          <a:gd name="T30" fmla="*/ 0 w 254"/>
                          <a:gd name="T31" fmla="*/ 0 h 359"/>
                          <a:gd name="T32" fmla="*/ 0 w 254"/>
                          <a:gd name="T33" fmla="*/ 0 h 359"/>
                          <a:gd name="T34" fmla="*/ 0 w 254"/>
                          <a:gd name="T35" fmla="*/ 0 h 359"/>
                          <a:gd name="T36" fmla="*/ 0 w 254"/>
                          <a:gd name="T37" fmla="*/ 0 h 359"/>
                          <a:gd name="T38" fmla="*/ 0 w 254"/>
                          <a:gd name="T39" fmla="*/ 0 h 359"/>
                          <a:gd name="T40" fmla="*/ 0 w 254"/>
                          <a:gd name="T41" fmla="*/ 0 h 359"/>
                          <a:gd name="T42" fmla="*/ 0 w 254"/>
                          <a:gd name="T43" fmla="*/ 0 h 3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4" h="359">
                            <a:moveTo>
                              <a:pt x="15" y="0"/>
                            </a:moveTo>
                            <a:lnTo>
                              <a:pt x="34" y="56"/>
                            </a:lnTo>
                            <a:lnTo>
                              <a:pt x="51" y="91"/>
                            </a:lnTo>
                            <a:lnTo>
                              <a:pt x="70" y="120"/>
                            </a:lnTo>
                            <a:lnTo>
                              <a:pt x="94" y="158"/>
                            </a:lnTo>
                            <a:lnTo>
                              <a:pt x="123" y="202"/>
                            </a:lnTo>
                            <a:lnTo>
                              <a:pt x="152" y="227"/>
                            </a:lnTo>
                            <a:lnTo>
                              <a:pt x="181" y="247"/>
                            </a:lnTo>
                            <a:lnTo>
                              <a:pt x="230" y="245"/>
                            </a:lnTo>
                            <a:lnTo>
                              <a:pt x="254" y="336"/>
                            </a:lnTo>
                            <a:lnTo>
                              <a:pt x="202" y="258"/>
                            </a:lnTo>
                            <a:lnTo>
                              <a:pt x="127" y="359"/>
                            </a:lnTo>
                            <a:lnTo>
                              <a:pt x="100" y="304"/>
                            </a:lnTo>
                            <a:lnTo>
                              <a:pt x="73" y="256"/>
                            </a:lnTo>
                            <a:lnTo>
                              <a:pt x="59" y="229"/>
                            </a:lnTo>
                            <a:lnTo>
                              <a:pt x="47" y="194"/>
                            </a:lnTo>
                            <a:lnTo>
                              <a:pt x="37" y="162"/>
                            </a:lnTo>
                            <a:lnTo>
                              <a:pt x="29" y="135"/>
                            </a:lnTo>
                            <a:lnTo>
                              <a:pt x="8" y="94"/>
                            </a:lnTo>
                            <a:lnTo>
                              <a:pt x="2" y="67"/>
                            </a:lnTo>
                            <a:lnTo>
                              <a:pt x="0" y="4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0423" name="Group 1031"/>
                  <p:cNvGrpSpPr>
                    <a:grpSpLocks/>
                  </p:cNvGrpSpPr>
                  <p:nvPr/>
                </p:nvGrpSpPr>
                <p:grpSpPr bwMode="auto">
                  <a:xfrm>
                    <a:off x="4896" y="1949"/>
                    <a:ext cx="69" cy="116"/>
                    <a:chOff x="4840" y="2242"/>
                    <a:chExt cx="86" cy="141"/>
                  </a:xfrm>
                </p:grpSpPr>
                <p:sp>
                  <p:nvSpPr>
                    <p:cNvPr id="90424" name="Freeform 1032"/>
                    <p:cNvSpPr>
                      <a:spLocks/>
                    </p:cNvSpPr>
                    <p:nvPr/>
                  </p:nvSpPr>
                  <p:spPr bwMode="auto">
                    <a:xfrm>
                      <a:off x="4842" y="2244"/>
                      <a:ext cx="83" cy="139"/>
                    </a:xfrm>
                    <a:custGeom>
                      <a:avLst/>
                      <a:gdLst>
                        <a:gd name="T0" fmla="*/ 0 w 502"/>
                        <a:gd name="T1" fmla="*/ 0 h 693"/>
                        <a:gd name="T2" fmla="*/ 0 w 502"/>
                        <a:gd name="T3" fmla="*/ 0 h 693"/>
                        <a:gd name="T4" fmla="*/ 0 w 502"/>
                        <a:gd name="T5" fmla="*/ 0 h 693"/>
                        <a:gd name="T6" fmla="*/ 0 w 502"/>
                        <a:gd name="T7" fmla="*/ 0 h 693"/>
                        <a:gd name="T8" fmla="*/ 0 w 502"/>
                        <a:gd name="T9" fmla="*/ 0 h 693"/>
                        <a:gd name="T10" fmla="*/ 0 w 502"/>
                        <a:gd name="T11" fmla="*/ 0 h 693"/>
                        <a:gd name="T12" fmla="*/ 0 w 502"/>
                        <a:gd name="T13" fmla="*/ 0 h 693"/>
                        <a:gd name="T14" fmla="*/ 0 w 502"/>
                        <a:gd name="T15" fmla="*/ 0 h 693"/>
                        <a:gd name="T16" fmla="*/ 0 w 502"/>
                        <a:gd name="T17" fmla="*/ 0 h 693"/>
                        <a:gd name="T18" fmla="*/ 0 w 502"/>
                        <a:gd name="T19" fmla="*/ 0 h 693"/>
                        <a:gd name="T20" fmla="*/ 0 w 502"/>
                        <a:gd name="T21" fmla="*/ 0 h 693"/>
                        <a:gd name="T22" fmla="*/ 0 w 502"/>
                        <a:gd name="T23" fmla="*/ 0 h 693"/>
                        <a:gd name="T24" fmla="*/ 0 w 502"/>
                        <a:gd name="T25" fmla="*/ 0 h 693"/>
                        <a:gd name="T26" fmla="*/ 0 w 502"/>
                        <a:gd name="T27" fmla="*/ 0 h 693"/>
                        <a:gd name="T28" fmla="*/ 0 w 502"/>
                        <a:gd name="T29" fmla="*/ 0 h 693"/>
                        <a:gd name="T30" fmla="*/ 0 w 502"/>
                        <a:gd name="T31" fmla="*/ 0 h 693"/>
                        <a:gd name="T32" fmla="*/ 0 w 502"/>
                        <a:gd name="T33" fmla="*/ 0 h 693"/>
                        <a:gd name="T34" fmla="*/ 0 w 502"/>
                        <a:gd name="T35" fmla="*/ 0 h 693"/>
                        <a:gd name="T36" fmla="*/ 0 w 502"/>
                        <a:gd name="T37" fmla="*/ 0 h 693"/>
                        <a:gd name="T38" fmla="*/ 0 w 502"/>
                        <a:gd name="T39" fmla="*/ 0 h 693"/>
                        <a:gd name="T40" fmla="*/ 0 w 502"/>
                        <a:gd name="T41" fmla="*/ 0 h 693"/>
                        <a:gd name="T42" fmla="*/ 0 w 502"/>
                        <a:gd name="T43" fmla="*/ 0 h 693"/>
                        <a:gd name="T44" fmla="*/ 0 w 502"/>
                        <a:gd name="T45" fmla="*/ 0 h 693"/>
                        <a:gd name="T46" fmla="*/ 0 w 502"/>
                        <a:gd name="T47" fmla="*/ 0 h 693"/>
                        <a:gd name="T48" fmla="*/ 0 w 502"/>
                        <a:gd name="T49" fmla="*/ 0 h 693"/>
                        <a:gd name="T50" fmla="*/ 0 w 502"/>
                        <a:gd name="T51" fmla="*/ 0 h 693"/>
                        <a:gd name="T52" fmla="*/ 0 w 502"/>
                        <a:gd name="T53" fmla="*/ 0 h 693"/>
                        <a:gd name="T54" fmla="*/ 0 w 502"/>
                        <a:gd name="T55" fmla="*/ 0 h 693"/>
                        <a:gd name="T56" fmla="*/ 0 w 502"/>
                        <a:gd name="T57" fmla="*/ 0 h 693"/>
                        <a:gd name="T58" fmla="*/ 0 w 502"/>
                        <a:gd name="T59" fmla="*/ 0 h 693"/>
                        <a:gd name="T60" fmla="*/ 0 w 502"/>
                        <a:gd name="T61" fmla="*/ 0 h 693"/>
                        <a:gd name="T62" fmla="*/ 0 w 502"/>
                        <a:gd name="T63" fmla="*/ 0 h 693"/>
                        <a:gd name="T64" fmla="*/ 0 w 502"/>
                        <a:gd name="T65" fmla="*/ 0 h 693"/>
                        <a:gd name="T66" fmla="*/ 0 w 502"/>
                        <a:gd name="T67" fmla="*/ 0 h 693"/>
                        <a:gd name="T68" fmla="*/ 0 w 502"/>
                        <a:gd name="T69" fmla="*/ 0 h 693"/>
                        <a:gd name="T70" fmla="*/ 0 w 502"/>
                        <a:gd name="T71" fmla="*/ 0 h 693"/>
                        <a:gd name="T72" fmla="*/ 0 w 502"/>
                        <a:gd name="T73" fmla="*/ 0 h 693"/>
                        <a:gd name="T74" fmla="*/ 0 w 502"/>
                        <a:gd name="T75" fmla="*/ 0 h 693"/>
                        <a:gd name="T76" fmla="*/ 0 w 502"/>
                        <a:gd name="T77" fmla="*/ 0 h 693"/>
                        <a:gd name="T78" fmla="*/ 0 w 502"/>
                        <a:gd name="T79" fmla="*/ 0 h 693"/>
                        <a:gd name="T80" fmla="*/ 0 w 502"/>
                        <a:gd name="T81" fmla="*/ 0 h 693"/>
                        <a:gd name="T82" fmla="*/ 0 w 502"/>
                        <a:gd name="T83" fmla="*/ 0 h 693"/>
                        <a:gd name="T84" fmla="*/ 0 w 502"/>
                        <a:gd name="T85" fmla="*/ 0 h 693"/>
                        <a:gd name="T86" fmla="*/ 0 w 502"/>
                        <a:gd name="T87" fmla="*/ 0 h 693"/>
                        <a:gd name="T88" fmla="*/ 0 w 502"/>
                        <a:gd name="T89" fmla="*/ 0 h 693"/>
                        <a:gd name="T90" fmla="*/ 0 w 502"/>
                        <a:gd name="T91" fmla="*/ 0 h 693"/>
                        <a:gd name="T92" fmla="*/ 0 w 502"/>
                        <a:gd name="T93" fmla="*/ 0 h 693"/>
                        <a:gd name="T94" fmla="*/ 0 w 502"/>
                        <a:gd name="T95" fmla="*/ 0 h 693"/>
                        <a:gd name="T96" fmla="*/ 0 w 502"/>
                        <a:gd name="T97" fmla="*/ 0 h 693"/>
                        <a:gd name="T98" fmla="*/ 0 w 502"/>
                        <a:gd name="T99" fmla="*/ 0 h 693"/>
                        <a:gd name="T100" fmla="*/ 0 w 502"/>
                        <a:gd name="T101" fmla="*/ 0 h 693"/>
                        <a:gd name="T102" fmla="*/ 0 w 502"/>
                        <a:gd name="T103" fmla="*/ 0 h 693"/>
                        <a:gd name="T104" fmla="*/ 0 w 502"/>
                        <a:gd name="T105" fmla="*/ 0 h 693"/>
                        <a:gd name="T106" fmla="*/ 0 w 502"/>
                        <a:gd name="T107" fmla="*/ 0 h 693"/>
                        <a:gd name="T108" fmla="*/ 0 w 502"/>
                        <a:gd name="T109" fmla="*/ 0 h 6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2" h="693">
                          <a:moveTo>
                            <a:pt x="201" y="682"/>
                          </a:moveTo>
                          <a:lnTo>
                            <a:pt x="224" y="673"/>
                          </a:lnTo>
                          <a:lnTo>
                            <a:pt x="269" y="684"/>
                          </a:lnTo>
                          <a:lnTo>
                            <a:pt x="302" y="691"/>
                          </a:lnTo>
                          <a:lnTo>
                            <a:pt x="317" y="691"/>
                          </a:lnTo>
                          <a:lnTo>
                            <a:pt x="336" y="693"/>
                          </a:lnTo>
                          <a:lnTo>
                            <a:pt x="355" y="693"/>
                          </a:lnTo>
                          <a:lnTo>
                            <a:pt x="371" y="688"/>
                          </a:lnTo>
                          <a:lnTo>
                            <a:pt x="381" y="674"/>
                          </a:lnTo>
                          <a:lnTo>
                            <a:pt x="390" y="659"/>
                          </a:lnTo>
                          <a:lnTo>
                            <a:pt x="396" y="643"/>
                          </a:lnTo>
                          <a:lnTo>
                            <a:pt x="403" y="617"/>
                          </a:lnTo>
                          <a:lnTo>
                            <a:pt x="406" y="606"/>
                          </a:lnTo>
                          <a:lnTo>
                            <a:pt x="422" y="569"/>
                          </a:lnTo>
                          <a:lnTo>
                            <a:pt x="433" y="537"/>
                          </a:lnTo>
                          <a:lnTo>
                            <a:pt x="445" y="505"/>
                          </a:lnTo>
                          <a:lnTo>
                            <a:pt x="448" y="484"/>
                          </a:lnTo>
                          <a:lnTo>
                            <a:pt x="461" y="453"/>
                          </a:lnTo>
                          <a:lnTo>
                            <a:pt x="472" y="424"/>
                          </a:lnTo>
                          <a:lnTo>
                            <a:pt x="475" y="390"/>
                          </a:lnTo>
                          <a:lnTo>
                            <a:pt x="475" y="368"/>
                          </a:lnTo>
                          <a:lnTo>
                            <a:pt x="500" y="347"/>
                          </a:lnTo>
                          <a:lnTo>
                            <a:pt x="498" y="297"/>
                          </a:lnTo>
                          <a:lnTo>
                            <a:pt x="502" y="219"/>
                          </a:lnTo>
                          <a:lnTo>
                            <a:pt x="498" y="180"/>
                          </a:lnTo>
                          <a:lnTo>
                            <a:pt x="488" y="134"/>
                          </a:lnTo>
                          <a:lnTo>
                            <a:pt x="472" y="110"/>
                          </a:lnTo>
                          <a:lnTo>
                            <a:pt x="451" y="81"/>
                          </a:lnTo>
                          <a:lnTo>
                            <a:pt x="406" y="47"/>
                          </a:lnTo>
                          <a:lnTo>
                            <a:pt x="348" y="20"/>
                          </a:lnTo>
                          <a:lnTo>
                            <a:pt x="298" y="8"/>
                          </a:lnTo>
                          <a:lnTo>
                            <a:pt x="245" y="0"/>
                          </a:lnTo>
                          <a:lnTo>
                            <a:pt x="191" y="0"/>
                          </a:lnTo>
                          <a:lnTo>
                            <a:pt x="152" y="4"/>
                          </a:lnTo>
                          <a:lnTo>
                            <a:pt x="117"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7" y="596"/>
                          </a:lnTo>
                          <a:lnTo>
                            <a:pt x="129" y="627"/>
                          </a:lnTo>
                          <a:lnTo>
                            <a:pt x="146" y="644"/>
                          </a:lnTo>
                          <a:lnTo>
                            <a:pt x="163" y="662"/>
                          </a:lnTo>
                          <a:lnTo>
                            <a:pt x="181" y="674"/>
                          </a:lnTo>
                          <a:lnTo>
                            <a:pt x="201" y="682"/>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25" name="Group 1033"/>
                    <p:cNvGrpSpPr>
                      <a:grpSpLocks/>
                    </p:cNvGrpSpPr>
                    <p:nvPr/>
                  </p:nvGrpSpPr>
                  <p:grpSpPr bwMode="auto">
                    <a:xfrm>
                      <a:off x="4842" y="2244"/>
                      <a:ext cx="76" cy="139"/>
                      <a:chOff x="4842" y="2244"/>
                      <a:chExt cx="76" cy="139"/>
                    </a:xfrm>
                  </p:grpSpPr>
                  <p:sp>
                    <p:nvSpPr>
                      <p:cNvPr id="90449" name="Freeform 1034"/>
                      <p:cNvSpPr>
                        <a:spLocks/>
                      </p:cNvSpPr>
                      <p:nvPr/>
                    </p:nvSpPr>
                    <p:spPr bwMode="auto">
                      <a:xfrm>
                        <a:off x="4842" y="2244"/>
                        <a:ext cx="61" cy="139"/>
                      </a:xfrm>
                      <a:custGeom>
                        <a:avLst/>
                        <a:gdLst>
                          <a:gd name="T0" fmla="*/ 0 w 368"/>
                          <a:gd name="T1" fmla="*/ 0 h 693"/>
                          <a:gd name="T2" fmla="*/ 0 w 368"/>
                          <a:gd name="T3" fmla="*/ 0 h 693"/>
                          <a:gd name="T4" fmla="*/ 0 w 368"/>
                          <a:gd name="T5" fmla="*/ 0 h 693"/>
                          <a:gd name="T6" fmla="*/ 0 w 368"/>
                          <a:gd name="T7" fmla="*/ 0 h 693"/>
                          <a:gd name="T8" fmla="*/ 0 w 368"/>
                          <a:gd name="T9" fmla="*/ 0 h 693"/>
                          <a:gd name="T10" fmla="*/ 0 w 368"/>
                          <a:gd name="T11" fmla="*/ 0 h 693"/>
                          <a:gd name="T12" fmla="*/ 0 w 368"/>
                          <a:gd name="T13" fmla="*/ 0 h 693"/>
                          <a:gd name="T14" fmla="*/ 0 w 368"/>
                          <a:gd name="T15" fmla="*/ 0 h 693"/>
                          <a:gd name="T16" fmla="*/ 0 w 368"/>
                          <a:gd name="T17" fmla="*/ 0 h 693"/>
                          <a:gd name="T18" fmla="*/ 0 w 368"/>
                          <a:gd name="T19" fmla="*/ 0 h 693"/>
                          <a:gd name="T20" fmla="*/ 0 w 368"/>
                          <a:gd name="T21" fmla="*/ 0 h 693"/>
                          <a:gd name="T22" fmla="*/ 0 w 368"/>
                          <a:gd name="T23" fmla="*/ 0 h 693"/>
                          <a:gd name="T24" fmla="*/ 0 w 368"/>
                          <a:gd name="T25" fmla="*/ 0 h 693"/>
                          <a:gd name="T26" fmla="*/ 0 w 368"/>
                          <a:gd name="T27" fmla="*/ 0 h 693"/>
                          <a:gd name="T28" fmla="*/ 0 w 368"/>
                          <a:gd name="T29" fmla="*/ 0 h 693"/>
                          <a:gd name="T30" fmla="*/ 0 w 368"/>
                          <a:gd name="T31" fmla="*/ 0 h 693"/>
                          <a:gd name="T32" fmla="*/ 0 w 368"/>
                          <a:gd name="T33" fmla="*/ 0 h 693"/>
                          <a:gd name="T34" fmla="*/ 0 w 368"/>
                          <a:gd name="T35" fmla="*/ 0 h 693"/>
                          <a:gd name="T36" fmla="*/ 0 w 368"/>
                          <a:gd name="T37" fmla="*/ 0 h 693"/>
                          <a:gd name="T38" fmla="*/ 0 w 368"/>
                          <a:gd name="T39" fmla="*/ 0 h 693"/>
                          <a:gd name="T40" fmla="*/ 0 w 368"/>
                          <a:gd name="T41" fmla="*/ 0 h 693"/>
                          <a:gd name="T42" fmla="*/ 0 w 368"/>
                          <a:gd name="T43" fmla="*/ 0 h 693"/>
                          <a:gd name="T44" fmla="*/ 0 w 368"/>
                          <a:gd name="T45" fmla="*/ 0 h 693"/>
                          <a:gd name="T46" fmla="*/ 0 w 368"/>
                          <a:gd name="T47" fmla="*/ 0 h 693"/>
                          <a:gd name="T48" fmla="*/ 0 w 368"/>
                          <a:gd name="T49" fmla="*/ 0 h 693"/>
                          <a:gd name="T50" fmla="*/ 0 w 368"/>
                          <a:gd name="T51" fmla="*/ 0 h 693"/>
                          <a:gd name="T52" fmla="*/ 0 w 368"/>
                          <a:gd name="T53" fmla="*/ 0 h 693"/>
                          <a:gd name="T54" fmla="*/ 0 w 368"/>
                          <a:gd name="T55" fmla="*/ 0 h 693"/>
                          <a:gd name="T56" fmla="*/ 0 w 368"/>
                          <a:gd name="T57" fmla="*/ 0 h 693"/>
                          <a:gd name="T58" fmla="*/ 0 w 368"/>
                          <a:gd name="T59" fmla="*/ 0 h 693"/>
                          <a:gd name="T60" fmla="*/ 0 w 368"/>
                          <a:gd name="T61" fmla="*/ 0 h 693"/>
                          <a:gd name="T62" fmla="*/ 0 w 368"/>
                          <a:gd name="T63" fmla="*/ 0 h 693"/>
                          <a:gd name="T64" fmla="*/ 0 w 368"/>
                          <a:gd name="T65" fmla="*/ 0 h 693"/>
                          <a:gd name="T66" fmla="*/ 0 w 368"/>
                          <a:gd name="T67" fmla="*/ 0 h 693"/>
                          <a:gd name="T68" fmla="*/ 0 w 368"/>
                          <a:gd name="T69" fmla="*/ 0 h 693"/>
                          <a:gd name="T70" fmla="*/ 0 w 368"/>
                          <a:gd name="T71" fmla="*/ 0 h 693"/>
                          <a:gd name="T72" fmla="*/ 0 w 368"/>
                          <a:gd name="T73" fmla="*/ 0 h 693"/>
                          <a:gd name="T74" fmla="*/ 0 w 368"/>
                          <a:gd name="T75" fmla="*/ 0 h 693"/>
                          <a:gd name="T76" fmla="*/ 0 w 368"/>
                          <a:gd name="T77" fmla="*/ 0 h 693"/>
                          <a:gd name="T78" fmla="*/ 0 w 368"/>
                          <a:gd name="T79" fmla="*/ 0 h 693"/>
                          <a:gd name="T80" fmla="*/ 0 w 368"/>
                          <a:gd name="T81" fmla="*/ 0 h 693"/>
                          <a:gd name="T82" fmla="*/ 0 w 368"/>
                          <a:gd name="T83" fmla="*/ 0 h 693"/>
                          <a:gd name="T84" fmla="*/ 0 w 368"/>
                          <a:gd name="T85" fmla="*/ 0 h 693"/>
                          <a:gd name="T86" fmla="*/ 0 w 368"/>
                          <a:gd name="T87" fmla="*/ 0 h 6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8" h="693">
                            <a:moveTo>
                              <a:pt x="201" y="682"/>
                            </a:moveTo>
                            <a:lnTo>
                              <a:pt x="224" y="673"/>
                            </a:lnTo>
                            <a:lnTo>
                              <a:pt x="269" y="684"/>
                            </a:lnTo>
                            <a:lnTo>
                              <a:pt x="304" y="691"/>
                            </a:lnTo>
                            <a:lnTo>
                              <a:pt x="318" y="691"/>
                            </a:lnTo>
                            <a:lnTo>
                              <a:pt x="329" y="691"/>
                            </a:lnTo>
                            <a:lnTo>
                              <a:pt x="345" y="693"/>
                            </a:lnTo>
                            <a:lnTo>
                              <a:pt x="356" y="691"/>
                            </a:lnTo>
                            <a:lnTo>
                              <a:pt x="368" y="683"/>
                            </a:lnTo>
                            <a:lnTo>
                              <a:pt x="356" y="683"/>
                            </a:lnTo>
                            <a:lnTo>
                              <a:pt x="348" y="679"/>
                            </a:lnTo>
                            <a:lnTo>
                              <a:pt x="340" y="683"/>
                            </a:lnTo>
                            <a:lnTo>
                              <a:pt x="325" y="682"/>
                            </a:lnTo>
                            <a:lnTo>
                              <a:pt x="313" y="679"/>
                            </a:lnTo>
                            <a:lnTo>
                              <a:pt x="299" y="673"/>
                            </a:lnTo>
                            <a:lnTo>
                              <a:pt x="291" y="668"/>
                            </a:lnTo>
                            <a:lnTo>
                              <a:pt x="277" y="656"/>
                            </a:lnTo>
                            <a:lnTo>
                              <a:pt x="267" y="646"/>
                            </a:lnTo>
                            <a:lnTo>
                              <a:pt x="257" y="633"/>
                            </a:lnTo>
                            <a:lnTo>
                              <a:pt x="251" y="623"/>
                            </a:lnTo>
                            <a:lnTo>
                              <a:pt x="259" y="615"/>
                            </a:lnTo>
                            <a:lnTo>
                              <a:pt x="264" y="607"/>
                            </a:lnTo>
                            <a:lnTo>
                              <a:pt x="261" y="601"/>
                            </a:lnTo>
                            <a:lnTo>
                              <a:pt x="258" y="595"/>
                            </a:lnTo>
                            <a:lnTo>
                              <a:pt x="270" y="569"/>
                            </a:lnTo>
                            <a:lnTo>
                              <a:pt x="263" y="552"/>
                            </a:lnTo>
                            <a:lnTo>
                              <a:pt x="253" y="528"/>
                            </a:lnTo>
                            <a:lnTo>
                              <a:pt x="246" y="512"/>
                            </a:lnTo>
                            <a:lnTo>
                              <a:pt x="228" y="486"/>
                            </a:lnTo>
                            <a:lnTo>
                              <a:pt x="222" y="468"/>
                            </a:lnTo>
                            <a:lnTo>
                              <a:pt x="226" y="457"/>
                            </a:lnTo>
                            <a:lnTo>
                              <a:pt x="232" y="445"/>
                            </a:lnTo>
                            <a:lnTo>
                              <a:pt x="242" y="437"/>
                            </a:lnTo>
                            <a:lnTo>
                              <a:pt x="249" y="428"/>
                            </a:lnTo>
                            <a:lnTo>
                              <a:pt x="244" y="419"/>
                            </a:lnTo>
                            <a:lnTo>
                              <a:pt x="236" y="415"/>
                            </a:lnTo>
                            <a:lnTo>
                              <a:pt x="226" y="405"/>
                            </a:lnTo>
                            <a:lnTo>
                              <a:pt x="219" y="397"/>
                            </a:lnTo>
                            <a:lnTo>
                              <a:pt x="208" y="389"/>
                            </a:lnTo>
                            <a:lnTo>
                              <a:pt x="201" y="376"/>
                            </a:lnTo>
                            <a:lnTo>
                              <a:pt x="196" y="364"/>
                            </a:lnTo>
                            <a:lnTo>
                              <a:pt x="189" y="338"/>
                            </a:lnTo>
                            <a:lnTo>
                              <a:pt x="196" y="317"/>
                            </a:lnTo>
                            <a:lnTo>
                              <a:pt x="202" y="309"/>
                            </a:lnTo>
                            <a:lnTo>
                              <a:pt x="210" y="301"/>
                            </a:lnTo>
                            <a:lnTo>
                              <a:pt x="219" y="298"/>
                            </a:lnTo>
                            <a:lnTo>
                              <a:pt x="228" y="306"/>
                            </a:lnTo>
                            <a:lnTo>
                              <a:pt x="240" y="317"/>
                            </a:lnTo>
                            <a:lnTo>
                              <a:pt x="245" y="327"/>
                            </a:lnTo>
                            <a:lnTo>
                              <a:pt x="255" y="337"/>
                            </a:lnTo>
                            <a:lnTo>
                              <a:pt x="264" y="328"/>
                            </a:lnTo>
                            <a:lnTo>
                              <a:pt x="267" y="316"/>
                            </a:lnTo>
                            <a:lnTo>
                              <a:pt x="268" y="302"/>
                            </a:lnTo>
                            <a:lnTo>
                              <a:pt x="262" y="288"/>
                            </a:lnTo>
                            <a:lnTo>
                              <a:pt x="258" y="271"/>
                            </a:lnTo>
                            <a:lnTo>
                              <a:pt x="267" y="235"/>
                            </a:lnTo>
                            <a:lnTo>
                              <a:pt x="273" y="201"/>
                            </a:lnTo>
                            <a:lnTo>
                              <a:pt x="281" y="175"/>
                            </a:lnTo>
                            <a:lnTo>
                              <a:pt x="273" y="141"/>
                            </a:lnTo>
                            <a:lnTo>
                              <a:pt x="273" y="112"/>
                            </a:lnTo>
                            <a:lnTo>
                              <a:pt x="270" y="81"/>
                            </a:lnTo>
                            <a:lnTo>
                              <a:pt x="286" y="58"/>
                            </a:lnTo>
                            <a:lnTo>
                              <a:pt x="317" y="36"/>
                            </a:lnTo>
                            <a:lnTo>
                              <a:pt x="349" y="20"/>
                            </a:lnTo>
                            <a:lnTo>
                              <a:pt x="299" y="8"/>
                            </a:lnTo>
                            <a:lnTo>
                              <a:pt x="245" y="0"/>
                            </a:lnTo>
                            <a:lnTo>
                              <a:pt x="191" y="0"/>
                            </a:lnTo>
                            <a:lnTo>
                              <a:pt x="152" y="4"/>
                            </a:lnTo>
                            <a:lnTo>
                              <a:pt x="118"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8" y="596"/>
                            </a:lnTo>
                            <a:lnTo>
                              <a:pt x="129" y="627"/>
                            </a:lnTo>
                            <a:lnTo>
                              <a:pt x="146" y="644"/>
                            </a:lnTo>
                            <a:lnTo>
                              <a:pt x="163" y="662"/>
                            </a:lnTo>
                            <a:lnTo>
                              <a:pt x="181" y="674"/>
                            </a:lnTo>
                            <a:lnTo>
                              <a:pt x="201" y="68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50" name="Group 1035"/>
                      <p:cNvGrpSpPr>
                        <a:grpSpLocks/>
                      </p:cNvGrpSpPr>
                      <p:nvPr/>
                    </p:nvGrpSpPr>
                    <p:grpSpPr bwMode="auto">
                      <a:xfrm>
                        <a:off x="4882" y="2310"/>
                        <a:ext cx="17" cy="16"/>
                        <a:chOff x="4882" y="2310"/>
                        <a:chExt cx="17" cy="16"/>
                      </a:xfrm>
                    </p:grpSpPr>
                    <p:sp>
                      <p:nvSpPr>
                        <p:cNvPr id="90453" name="Freeform 1036"/>
                        <p:cNvSpPr>
                          <a:spLocks/>
                        </p:cNvSpPr>
                        <p:nvPr/>
                      </p:nvSpPr>
                      <p:spPr bwMode="auto">
                        <a:xfrm>
                          <a:off x="4882" y="2310"/>
                          <a:ext cx="15" cy="15"/>
                        </a:xfrm>
                        <a:custGeom>
                          <a:avLst/>
                          <a:gdLst>
                            <a:gd name="T0" fmla="*/ 0 w 86"/>
                            <a:gd name="T1" fmla="*/ 0 h 78"/>
                            <a:gd name="T2" fmla="*/ 0 w 86"/>
                            <a:gd name="T3" fmla="*/ 0 h 78"/>
                            <a:gd name="T4" fmla="*/ 0 w 86"/>
                            <a:gd name="T5" fmla="*/ 0 h 78"/>
                            <a:gd name="T6" fmla="*/ 0 w 86"/>
                            <a:gd name="T7" fmla="*/ 0 h 78"/>
                            <a:gd name="T8" fmla="*/ 0 w 86"/>
                            <a:gd name="T9" fmla="*/ 0 h 78"/>
                            <a:gd name="T10" fmla="*/ 0 w 86"/>
                            <a:gd name="T11" fmla="*/ 0 h 78"/>
                            <a:gd name="T12" fmla="*/ 0 w 86"/>
                            <a:gd name="T13" fmla="*/ 0 h 78"/>
                            <a:gd name="T14" fmla="*/ 0 w 86"/>
                            <a:gd name="T15" fmla="*/ 0 h 78"/>
                            <a:gd name="T16" fmla="*/ 0 w 86"/>
                            <a:gd name="T17" fmla="*/ 0 h 78"/>
                            <a:gd name="T18" fmla="*/ 0 w 86"/>
                            <a:gd name="T19" fmla="*/ 0 h 78"/>
                            <a:gd name="T20" fmla="*/ 0 w 86"/>
                            <a:gd name="T21" fmla="*/ 0 h 78"/>
                            <a:gd name="T22" fmla="*/ 0 w 86"/>
                            <a:gd name="T23" fmla="*/ 0 h 78"/>
                            <a:gd name="T24" fmla="*/ 0 w 86"/>
                            <a:gd name="T25" fmla="*/ 0 h 78"/>
                            <a:gd name="T26" fmla="*/ 0 w 86"/>
                            <a:gd name="T27" fmla="*/ 0 h 78"/>
                            <a:gd name="T28" fmla="*/ 0 w 86"/>
                            <a:gd name="T29" fmla="*/ 0 h 78"/>
                            <a:gd name="T30" fmla="*/ 0 w 86"/>
                            <a:gd name="T31" fmla="*/ 0 h 78"/>
                            <a:gd name="T32" fmla="*/ 0 w 86"/>
                            <a:gd name="T33" fmla="*/ 0 h 78"/>
                            <a:gd name="T34" fmla="*/ 0 w 86"/>
                            <a:gd name="T35" fmla="*/ 0 h 78"/>
                            <a:gd name="T36" fmla="*/ 0 w 86"/>
                            <a:gd name="T37" fmla="*/ 0 h 78"/>
                            <a:gd name="T38" fmla="*/ 0 w 86"/>
                            <a:gd name="T39" fmla="*/ 0 h 78"/>
                            <a:gd name="T40" fmla="*/ 0 w 86"/>
                            <a:gd name="T41" fmla="*/ 0 h 78"/>
                            <a:gd name="T42" fmla="*/ 0 w 86"/>
                            <a:gd name="T43" fmla="*/ 0 h 78"/>
                            <a:gd name="T44" fmla="*/ 0 w 86"/>
                            <a:gd name="T45" fmla="*/ 0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8">
                              <a:moveTo>
                                <a:pt x="86" y="6"/>
                              </a:moveTo>
                              <a:lnTo>
                                <a:pt x="76" y="12"/>
                              </a:lnTo>
                              <a:lnTo>
                                <a:pt x="61" y="18"/>
                              </a:lnTo>
                              <a:lnTo>
                                <a:pt x="45" y="24"/>
                              </a:lnTo>
                              <a:lnTo>
                                <a:pt x="31" y="28"/>
                              </a:lnTo>
                              <a:lnTo>
                                <a:pt x="24" y="32"/>
                              </a:lnTo>
                              <a:lnTo>
                                <a:pt x="27" y="38"/>
                              </a:lnTo>
                              <a:lnTo>
                                <a:pt x="24" y="42"/>
                              </a:lnTo>
                              <a:lnTo>
                                <a:pt x="31" y="55"/>
                              </a:lnTo>
                              <a:lnTo>
                                <a:pt x="38" y="64"/>
                              </a:lnTo>
                              <a:lnTo>
                                <a:pt x="47" y="70"/>
                              </a:lnTo>
                              <a:lnTo>
                                <a:pt x="60" y="78"/>
                              </a:lnTo>
                              <a:lnTo>
                                <a:pt x="31" y="67"/>
                              </a:lnTo>
                              <a:lnTo>
                                <a:pt x="20" y="59"/>
                              </a:lnTo>
                              <a:lnTo>
                                <a:pt x="11" y="47"/>
                              </a:lnTo>
                              <a:lnTo>
                                <a:pt x="8" y="39"/>
                              </a:lnTo>
                              <a:lnTo>
                                <a:pt x="5" y="32"/>
                              </a:lnTo>
                              <a:lnTo>
                                <a:pt x="0" y="26"/>
                              </a:lnTo>
                              <a:lnTo>
                                <a:pt x="15" y="16"/>
                              </a:lnTo>
                              <a:lnTo>
                                <a:pt x="38" y="1"/>
                              </a:lnTo>
                              <a:lnTo>
                                <a:pt x="51" y="0"/>
                              </a:lnTo>
                              <a:lnTo>
                                <a:pt x="66" y="1"/>
                              </a:lnTo>
                              <a:lnTo>
                                <a:pt x="86" y="6"/>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54" name="Freeform 1037"/>
                        <p:cNvSpPr>
                          <a:spLocks/>
                        </p:cNvSpPr>
                        <p:nvPr/>
                      </p:nvSpPr>
                      <p:spPr bwMode="auto">
                        <a:xfrm>
                          <a:off x="4888" y="2316"/>
                          <a:ext cx="11" cy="10"/>
                        </a:xfrm>
                        <a:custGeom>
                          <a:avLst/>
                          <a:gdLst>
                            <a:gd name="T0" fmla="*/ 0 w 65"/>
                            <a:gd name="T1" fmla="*/ 0 h 51"/>
                            <a:gd name="T2" fmla="*/ 0 w 65"/>
                            <a:gd name="T3" fmla="*/ 0 h 51"/>
                            <a:gd name="T4" fmla="*/ 0 w 65"/>
                            <a:gd name="T5" fmla="*/ 0 h 51"/>
                            <a:gd name="T6" fmla="*/ 0 w 65"/>
                            <a:gd name="T7" fmla="*/ 0 h 51"/>
                            <a:gd name="T8" fmla="*/ 0 w 65"/>
                            <a:gd name="T9" fmla="*/ 0 h 51"/>
                            <a:gd name="T10" fmla="*/ 0 w 65"/>
                            <a:gd name="T11" fmla="*/ 0 h 51"/>
                            <a:gd name="T12" fmla="*/ 0 w 65"/>
                            <a:gd name="T13" fmla="*/ 0 h 51"/>
                            <a:gd name="T14" fmla="*/ 0 w 65"/>
                            <a:gd name="T15" fmla="*/ 0 h 51"/>
                            <a:gd name="T16" fmla="*/ 0 w 65"/>
                            <a:gd name="T17" fmla="*/ 0 h 51"/>
                            <a:gd name="T18" fmla="*/ 0 w 65"/>
                            <a:gd name="T19" fmla="*/ 0 h 51"/>
                            <a:gd name="T20" fmla="*/ 0 w 65"/>
                            <a:gd name="T21" fmla="*/ 0 h 51"/>
                            <a:gd name="T22" fmla="*/ 0 w 65"/>
                            <a:gd name="T23" fmla="*/ 0 h 51"/>
                            <a:gd name="T24" fmla="*/ 0 w 65"/>
                            <a:gd name="T25" fmla="*/ 0 h 51"/>
                            <a:gd name="T26" fmla="*/ 0 w 65"/>
                            <a:gd name="T27" fmla="*/ 0 h 51"/>
                            <a:gd name="T28" fmla="*/ 0 w 65"/>
                            <a:gd name="T29" fmla="*/ 0 h 51"/>
                            <a:gd name="T30" fmla="*/ 0 w 65"/>
                            <a:gd name="T31" fmla="*/ 0 h 51"/>
                            <a:gd name="T32" fmla="*/ 0 w 65"/>
                            <a:gd name="T33" fmla="*/ 0 h 51"/>
                            <a:gd name="T34" fmla="*/ 0 w 65"/>
                            <a:gd name="T35" fmla="*/ 0 h 51"/>
                            <a:gd name="T36" fmla="*/ 0 w 65"/>
                            <a:gd name="T37" fmla="*/ 0 h 51"/>
                            <a:gd name="T38" fmla="*/ 0 w 65"/>
                            <a:gd name="T39" fmla="*/ 0 h 51"/>
                            <a:gd name="T40" fmla="*/ 0 w 65"/>
                            <a:gd name="T41" fmla="*/ 0 h 51"/>
                            <a:gd name="T42" fmla="*/ 0 w 6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5" h="51">
                              <a:moveTo>
                                <a:pt x="10" y="2"/>
                              </a:moveTo>
                              <a:lnTo>
                                <a:pt x="26" y="14"/>
                              </a:lnTo>
                              <a:lnTo>
                                <a:pt x="37" y="19"/>
                              </a:lnTo>
                              <a:lnTo>
                                <a:pt x="46" y="19"/>
                              </a:lnTo>
                              <a:lnTo>
                                <a:pt x="53" y="18"/>
                              </a:lnTo>
                              <a:lnTo>
                                <a:pt x="65" y="18"/>
                              </a:lnTo>
                              <a:lnTo>
                                <a:pt x="64" y="23"/>
                              </a:lnTo>
                              <a:lnTo>
                                <a:pt x="65" y="29"/>
                              </a:lnTo>
                              <a:lnTo>
                                <a:pt x="61" y="38"/>
                              </a:lnTo>
                              <a:lnTo>
                                <a:pt x="52" y="46"/>
                              </a:lnTo>
                              <a:lnTo>
                                <a:pt x="43" y="49"/>
                              </a:lnTo>
                              <a:lnTo>
                                <a:pt x="33" y="51"/>
                              </a:lnTo>
                              <a:lnTo>
                                <a:pt x="50" y="40"/>
                              </a:lnTo>
                              <a:lnTo>
                                <a:pt x="57" y="31"/>
                              </a:lnTo>
                              <a:lnTo>
                                <a:pt x="39" y="33"/>
                              </a:lnTo>
                              <a:lnTo>
                                <a:pt x="32" y="35"/>
                              </a:lnTo>
                              <a:lnTo>
                                <a:pt x="20" y="29"/>
                              </a:lnTo>
                              <a:lnTo>
                                <a:pt x="8" y="19"/>
                              </a:lnTo>
                              <a:lnTo>
                                <a:pt x="2" y="12"/>
                              </a:lnTo>
                              <a:lnTo>
                                <a:pt x="0" y="3"/>
                              </a:lnTo>
                              <a:lnTo>
                                <a:pt x="3" y="0"/>
                              </a:lnTo>
                              <a:lnTo>
                                <a:pt x="10"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451" name="Freeform 1038"/>
                      <p:cNvSpPr>
                        <a:spLocks/>
                      </p:cNvSpPr>
                      <p:nvPr/>
                    </p:nvSpPr>
                    <p:spPr bwMode="auto">
                      <a:xfrm>
                        <a:off x="4911" y="2319"/>
                        <a:ext cx="7" cy="11"/>
                      </a:xfrm>
                      <a:custGeom>
                        <a:avLst/>
                        <a:gdLst>
                          <a:gd name="T0" fmla="*/ 0 w 42"/>
                          <a:gd name="T1" fmla="*/ 0 h 52"/>
                          <a:gd name="T2" fmla="*/ 0 w 42"/>
                          <a:gd name="T3" fmla="*/ 0 h 52"/>
                          <a:gd name="T4" fmla="*/ 0 w 42"/>
                          <a:gd name="T5" fmla="*/ 0 h 52"/>
                          <a:gd name="T6" fmla="*/ 0 w 42"/>
                          <a:gd name="T7" fmla="*/ 0 h 52"/>
                          <a:gd name="T8" fmla="*/ 0 w 42"/>
                          <a:gd name="T9" fmla="*/ 0 h 52"/>
                          <a:gd name="T10" fmla="*/ 0 w 42"/>
                          <a:gd name="T11" fmla="*/ 0 h 52"/>
                          <a:gd name="T12" fmla="*/ 0 w 42"/>
                          <a:gd name="T13" fmla="*/ 0 h 52"/>
                          <a:gd name="T14" fmla="*/ 0 w 42"/>
                          <a:gd name="T15" fmla="*/ 0 h 52"/>
                          <a:gd name="T16" fmla="*/ 0 w 42"/>
                          <a:gd name="T17" fmla="*/ 0 h 52"/>
                          <a:gd name="T18" fmla="*/ 0 w 42"/>
                          <a:gd name="T19" fmla="*/ 0 h 52"/>
                          <a:gd name="T20" fmla="*/ 0 w 42"/>
                          <a:gd name="T21" fmla="*/ 0 h 52"/>
                          <a:gd name="T22" fmla="*/ 0 w 42"/>
                          <a:gd name="T23" fmla="*/ 0 h 52"/>
                          <a:gd name="T24" fmla="*/ 0 w 42"/>
                          <a:gd name="T25" fmla="*/ 0 h 52"/>
                          <a:gd name="T26" fmla="*/ 0 w 42"/>
                          <a:gd name="T27" fmla="*/ 0 h 52"/>
                          <a:gd name="T28" fmla="*/ 0 w 42"/>
                          <a:gd name="T29" fmla="*/ 0 h 52"/>
                          <a:gd name="T30" fmla="*/ 0 w 42"/>
                          <a:gd name="T31" fmla="*/ 0 h 52"/>
                          <a:gd name="T32" fmla="*/ 0 w 4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2">
                            <a:moveTo>
                              <a:pt x="0" y="0"/>
                            </a:moveTo>
                            <a:lnTo>
                              <a:pt x="12" y="14"/>
                            </a:lnTo>
                            <a:lnTo>
                              <a:pt x="22" y="15"/>
                            </a:lnTo>
                            <a:lnTo>
                              <a:pt x="35" y="14"/>
                            </a:lnTo>
                            <a:lnTo>
                              <a:pt x="42" y="14"/>
                            </a:lnTo>
                            <a:lnTo>
                              <a:pt x="35" y="25"/>
                            </a:lnTo>
                            <a:lnTo>
                              <a:pt x="30" y="28"/>
                            </a:lnTo>
                            <a:lnTo>
                              <a:pt x="21" y="28"/>
                            </a:lnTo>
                            <a:lnTo>
                              <a:pt x="13" y="33"/>
                            </a:lnTo>
                            <a:lnTo>
                              <a:pt x="19" y="37"/>
                            </a:lnTo>
                            <a:lnTo>
                              <a:pt x="28" y="40"/>
                            </a:lnTo>
                            <a:lnTo>
                              <a:pt x="25" y="47"/>
                            </a:lnTo>
                            <a:lnTo>
                              <a:pt x="16" y="52"/>
                            </a:lnTo>
                            <a:lnTo>
                              <a:pt x="10" y="52"/>
                            </a:lnTo>
                            <a:lnTo>
                              <a:pt x="4" y="40"/>
                            </a:lnTo>
                            <a:lnTo>
                              <a:pt x="1" y="21"/>
                            </a:lnTo>
                            <a:lnTo>
                              <a:pt x="0" y="0"/>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52" name="Freeform 1039"/>
                      <p:cNvSpPr>
                        <a:spLocks/>
                      </p:cNvSpPr>
                      <p:nvPr/>
                    </p:nvSpPr>
                    <p:spPr bwMode="auto">
                      <a:xfrm>
                        <a:off x="4890" y="2361"/>
                        <a:ext cx="16"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4" h="63">
                            <a:moveTo>
                              <a:pt x="6" y="2"/>
                            </a:moveTo>
                            <a:lnTo>
                              <a:pt x="21" y="7"/>
                            </a:lnTo>
                            <a:lnTo>
                              <a:pt x="38" y="12"/>
                            </a:lnTo>
                            <a:lnTo>
                              <a:pt x="49" y="15"/>
                            </a:lnTo>
                            <a:lnTo>
                              <a:pt x="59" y="15"/>
                            </a:lnTo>
                            <a:lnTo>
                              <a:pt x="75" y="11"/>
                            </a:lnTo>
                            <a:lnTo>
                              <a:pt x="86" y="5"/>
                            </a:lnTo>
                            <a:lnTo>
                              <a:pt x="94" y="0"/>
                            </a:lnTo>
                            <a:lnTo>
                              <a:pt x="80" y="23"/>
                            </a:lnTo>
                            <a:lnTo>
                              <a:pt x="86" y="33"/>
                            </a:lnTo>
                            <a:lnTo>
                              <a:pt x="86" y="42"/>
                            </a:lnTo>
                            <a:lnTo>
                              <a:pt x="78" y="37"/>
                            </a:lnTo>
                            <a:lnTo>
                              <a:pt x="74" y="40"/>
                            </a:lnTo>
                            <a:lnTo>
                              <a:pt x="66" y="55"/>
                            </a:lnTo>
                            <a:lnTo>
                              <a:pt x="63" y="63"/>
                            </a:lnTo>
                            <a:lnTo>
                              <a:pt x="63" y="49"/>
                            </a:lnTo>
                            <a:lnTo>
                              <a:pt x="57" y="38"/>
                            </a:lnTo>
                            <a:lnTo>
                              <a:pt x="49" y="32"/>
                            </a:lnTo>
                            <a:lnTo>
                              <a:pt x="37" y="29"/>
                            </a:lnTo>
                            <a:lnTo>
                              <a:pt x="16" y="31"/>
                            </a:lnTo>
                            <a:lnTo>
                              <a:pt x="0" y="36"/>
                            </a:lnTo>
                            <a:lnTo>
                              <a:pt x="19" y="21"/>
                            </a:lnTo>
                            <a:lnTo>
                              <a:pt x="6" y="2"/>
                            </a:lnTo>
                            <a:close/>
                          </a:path>
                        </a:pathLst>
                      </a:custGeom>
                      <a:solidFill>
                        <a:srgbClr val="F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sp>
                  <p:nvSpPr>
                    <p:cNvPr id="90426" name="Freeform 1040"/>
                    <p:cNvSpPr>
                      <a:spLocks/>
                    </p:cNvSpPr>
                    <p:nvPr/>
                  </p:nvSpPr>
                  <p:spPr bwMode="auto">
                    <a:xfrm>
                      <a:off x="4886" y="2349"/>
                      <a:ext cx="23" cy="11"/>
                    </a:xfrm>
                    <a:custGeom>
                      <a:avLst/>
                      <a:gdLst>
                        <a:gd name="T0" fmla="*/ 0 w 138"/>
                        <a:gd name="T1" fmla="*/ 0 h 56"/>
                        <a:gd name="T2" fmla="*/ 0 w 138"/>
                        <a:gd name="T3" fmla="*/ 0 h 56"/>
                        <a:gd name="T4" fmla="*/ 0 w 138"/>
                        <a:gd name="T5" fmla="*/ 0 h 56"/>
                        <a:gd name="T6" fmla="*/ 0 w 138"/>
                        <a:gd name="T7" fmla="*/ 0 h 56"/>
                        <a:gd name="T8" fmla="*/ 0 w 138"/>
                        <a:gd name="T9" fmla="*/ 0 h 56"/>
                        <a:gd name="T10" fmla="*/ 0 w 138"/>
                        <a:gd name="T11" fmla="*/ 0 h 56"/>
                        <a:gd name="T12" fmla="*/ 0 w 138"/>
                        <a:gd name="T13" fmla="*/ 0 h 56"/>
                        <a:gd name="T14" fmla="*/ 0 w 138"/>
                        <a:gd name="T15" fmla="*/ 0 h 56"/>
                        <a:gd name="T16" fmla="*/ 0 w 138"/>
                        <a:gd name="T17" fmla="*/ 0 h 56"/>
                        <a:gd name="T18" fmla="*/ 0 w 138"/>
                        <a:gd name="T19" fmla="*/ 0 h 56"/>
                        <a:gd name="T20" fmla="*/ 0 w 138"/>
                        <a:gd name="T21" fmla="*/ 0 h 56"/>
                        <a:gd name="T22" fmla="*/ 0 w 138"/>
                        <a:gd name="T23" fmla="*/ 0 h 56"/>
                        <a:gd name="T24" fmla="*/ 0 w 138"/>
                        <a:gd name="T25" fmla="*/ 0 h 56"/>
                        <a:gd name="T26" fmla="*/ 0 w 138"/>
                        <a:gd name="T27" fmla="*/ 0 h 56"/>
                        <a:gd name="T28" fmla="*/ 0 w 138"/>
                        <a:gd name="T29" fmla="*/ 0 h 56"/>
                        <a:gd name="T30" fmla="*/ 0 w 138"/>
                        <a:gd name="T31" fmla="*/ 0 h 56"/>
                        <a:gd name="T32" fmla="*/ 0 w 138"/>
                        <a:gd name="T33" fmla="*/ 0 h 56"/>
                        <a:gd name="T34" fmla="*/ 0 w 138"/>
                        <a:gd name="T35" fmla="*/ 0 h 56"/>
                        <a:gd name="T36" fmla="*/ 0 w 138"/>
                        <a:gd name="T37" fmla="*/ 0 h 56"/>
                        <a:gd name="T38" fmla="*/ 0 w 138"/>
                        <a:gd name="T39" fmla="*/ 0 h 56"/>
                        <a:gd name="T40" fmla="*/ 0 w 138"/>
                        <a:gd name="T41" fmla="*/ 0 h 56"/>
                        <a:gd name="T42" fmla="*/ 0 w 138"/>
                        <a:gd name="T43" fmla="*/ 0 h 56"/>
                        <a:gd name="T44" fmla="*/ 0 w 138"/>
                        <a:gd name="T45" fmla="*/ 0 h 56"/>
                        <a:gd name="T46" fmla="*/ 0 w 138"/>
                        <a:gd name="T47" fmla="*/ 0 h 56"/>
                        <a:gd name="T48" fmla="*/ 0 w 138"/>
                        <a:gd name="T49" fmla="*/ 0 h 56"/>
                        <a:gd name="T50" fmla="*/ 0 w 138"/>
                        <a:gd name="T51" fmla="*/ 0 h 56"/>
                        <a:gd name="T52" fmla="*/ 0 w 138"/>
                        <a:gd name="T53" fmla="*/ 0 h 56"/>
                        <a:gd name="T54" fmla="*/ 0 w 138"/>
                        <a:gd name="T55" fmla="*/ 0 h 56"/>
                        <a:gd name="T56" fmla="*/ 0 w 138"/>
                        <a:gd name="T57" fmla="*/ 0 h 56"/>
                        <a:gd name="T58" fmla="*/ 0 w 138"/>
                        <a:gd name="T59" fmla="*/ 0 h 56"/>
                        <a:gd name="T60" fmla="*/ 0 w 138"/>
                        <a:gd name="T61" fmla="*/ 0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38" h="56">
                          <a:moveTo>
                            <a:pt x="23" y="0"/>
                          </a:moveTo>
                          <a:lnTo>
                            <a:pt x="5" y="15"/>
                          </a:lnTo>
                          <a:lnTo>
                            <a:pt x="0" y="24"/>
                          </a:lnTo>
                          <a:lnTo>
                            <a:pt x="0" y="35"/>
                          </a:lnTo>
                          <a:lnTo>
                            <a:pt x="5" y="45"/>
                          </a:lnTo>
                          <a:lnTo>
                            <a:pt x="5" y="32"/>
                          </a:lnTo>
                          <a:lnTo>
                            <a:pt x="13" y="26"/>
                          </a:lnTo>
                          <a:lnTo>
                            <a:pt x="28" y="26"/>
                          </a:lnTo>
                          <a:lnTo>
                            <a:pt x="47" y="34"/>
                          </a:lnTo>
                          <a:lnTo>
                            <a:pt x="65" y="41"/>
                          </a:lnTo>
                          <a:lnTo>
                            <a:pt x="81" y="46"/>
                          </a:lnTo>
                          <a:lnTo>
                            <a:pt x="95" y="47"/>
                          </a:lnTo>
                          <a:lnTo>
                            <a:pt x="99" y="50"/>
                          </a:lnTo>
                          <a:lnTo>
                            <a:pt x="101" y="56"/>
                          </a:lnTo>
                          <a:lnTo>
                            <a:pt x="108" y="50"/>
                          </a:lnTo>
                          <a:lnTo>
                            <a:pt x="120" y="45"/>
                          </a:lnTo>
                          <a:lnTo>
                            <a:pt x="123" y="44"/>
                          </a:lnTo>
                          <a:lnTo>
                            <a:pt x="127" y="41"/>
                          </a:lnTo>
                          <a:lnTo>
                            <a:pt x="138" y="32"/>
                          </a:lnTo>
                          <a:lnTo>
                            <a:pt x="128" y="23"/>
                          </a:lnTo>
                          <a:lnTo>
                            <a:pt x="120" y="23"/>
                          </a:lnTo>
                          <a:lnTo>
                            <a:pt x="107" y="25"/>
                          </a:lnTo>
                          <a:lnTo>
                            <a:pt x="93" y="26"/>
                          </a:lnTo>
                          <a:lnTo>
                            <a:pt x="86" y="25"/>
                          </a:lnTo>
                          <a:lnTo>
                            <a:pt x="79" y="21"/>
                          </a:lnTo>
                          <a:lnTo>
                            <a:pt x="67" y="21"/>
                          </a:lnTo>
                          <a:lnTo>
                            <a:pt x="50" y="23"/>
                          </a:lnTo>
                          <a:lnTo>
                            <a:pt x="38" y="20"/>
                          </a:lnTo>
                          <a:lnTo>
                            <a:pt x="28" y="18"/>
                          </a:lnTo>
                          <a:lnTo>
                            <a:pt x="19" y="11"/>
                          </a:lnTo>
                          <a:lnTo>
                            <a:pt x="23"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27" name="Freeform 1041"/>
                    <p:cNvSpPr>
                      <a:spLocks/>
                    </p:cNvSpPr>
                    <p:nvPr/>
                  </p:nvSpPr>
                  <p:spPr bwMode="auto">
                    <a:xfrm>
                      <a:off x="4893" y="2334"/>
                      <a:ext cx="20" cy="16"/>
                    </a:xfrm>
                    <a:custGeom>
                      <a:avLst/>
                      <a:gdLst>
                        <a:gd name="T0" fmla="*/ 0 w 120"/>
                        <a:gd name="T1" fmla="*/ 0 h 81"/>
                        <a:gd name="T2" fmla="*/ 0 w 120"/>
                        <a:gd name="T3" fmla="*/ 0 h 81"/>
                        <a:gd name="T4" fmla="*/ 0 w 120"/>
                        <a:gd name="T5" fmla="*/ 0 h 81"/>
                        <a:gd name="T6" fmla="*/ 0 w 120"/>
                        <a:gd name="T7" fmla="*/ 0 h 81"/>
                        <a:gd name="T8" fmla="*/ 0 w 120"/>
                        <a:gd name="T9" fmla="*/ 0 h 81"/>
                        <a:gd name="T10" fmla="*/ 0 w 120"/>
                        <a:gd name="T11" fmla="*/ 0 h 81"/>
                        <a:gd name="T12" fmla="*/ 0 w 120"/>
                        <a:gd name="T13" fmla="*/ 0 h 81"/>
                        <a:gd name="T14" fmla="*/ 0 w 120"/>
                        <a:gd name="T15" fmla="*/ 0 h 81"/>
                        <a:gd name="T16" fmla="*/ 0 w 120"/>
                        <a:gd name="T17" fmla="*/ 0 h 81"/>
                        <a:gd name="T18" fmla="*/ 0 w 120"/>
                        <a:gd name="T19" fmla="*/ 0 h 81"/>
                        <a:gd name="T20" fmla="*/ 0 w 120"/>
                        <a:gd name="T21" fmla="*/ 0 h 81"/>
                        <a:gd name="T22" fmla="*/ 0 w 120"/>
                        <a:gd name="T23" fmla="*/ 0 h 81"/>
                        <a:gd name="T24" fmla="*/ 0 w 120"/>
                        <a:gd name="T25" fmla="*/ 0 h 81"/>
                        <a:gd name="T26" fmla="*/ 0 w 120"/>
                        <a:gd name="T27" fmla="*/ 0 h 81"/>
                        <a:gd name="T28" fmla="*/ 0 w 120"/>
                        <a:gd name="T29" fmla="*/ 0 h 81"/>
                        <a:gd name="T30" fmla="*/ 0 w 120"/>
                        <a:gd name="T31" fmla="*/ 0 h 81"/>
                        <a:gd name="T32" fmla="*/ 0 w 120"/>
                        <a:gd name="T33" fmla="*/ 0 h 81"/>
                        <a:gd name="T34" fmla="*/ 0 w 120"/>
                        <a:gd name="T35" fmla="*/ 0 h 81"/>
                        <a:gd name="T36" fmla="*/ 0 w 120"/>
                        <a:gd name="T37" fmla="*/ 0 h 81"/>
                        <a:gd name="T38" fmla="*/ 0 w 120"/>
                        <a:gd name="T39" fmla="*/ 0 h 81"/>
                        <a:gd name="T40" fmla="*/ 0 w 120"/>
                        <a:gd name="T41" fmla="*/ 0 h 81"/>
                        <a:gd name="T42" fmla="*/ 0 w 120"/>
                        <a:gd name="T43" fmla="*/ 0 h 81"/>
                        <a:gd name="T44" fmla="*/ 0 w 120"/>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0" h="81">
                          <a:moveTo>
                            <a:pt x="32" y="0"/>
                          </a:moveTo>
                          <a:lnTo>
                            <a:pt x="13" y="31"/>
                          </a:lnTo>
                          <a:lnTo>
                            <a:pt x="0" y="37"/>
                          </a:lnTo>
                          <a:lnTo>
                            <a:pt x="18" y="39"/>
                          </a:lnTo>
                          <a:lnTo>
                            <a:pt x="32" y="43"/>
                          </a:lnTo>
                          <a:lnTo>
                            <a:pt x="44" y="53"/>
                          </a:lnTo>
                          <a:lnTo>
                            <a:pt x="55" y="81"/>
                          </a:lnTo>
                          <a:lnTo>
                            <a:pt x="51" y="61"/>
                          </a:lnTo>
                          <a:lnTo>
                            <a:pt x="55" y="54"/>
                          </a:lnTo>
                          <a:lnTo>
                            <a:pt x="62" y="58"/>
                          </a:lnTo>
                          <a:lnTo>
                            <a:pt x="78" y="59"/>
                          </a:lnTo>
                          <a:lnTo>
                            <a:pt x="87" y="49"/>
                          </a:lnTo>
                          <a:lnTo>
                            <a:pt x="103" y="47"/>
                          </a:lnTo>
                          <a:lnTo>
                            <a:pt x="120" y="38"/>
                          </a:lnTo>
                          <a:lnTo>
                            <a:pt x="103" y="38"/>
                          </a:lnTo>
                          <a:lnTo>
                            <a:pt x="92" y="38"/>
                          </a:lnTo>
                          <a:lnTo>
                            <a:pt x="80" y="32"/>
                          </a:lnTo>
                          <a:lnTo>
                            <a:pt x="55" y="31"/>
                          </a:lnTo>
                          <a:lnTo>
                            <a:pt x="41" y="34"/>
                          </a:lnTo>
                          <a:lnTo>
                            <a:pt x="34" y="32"/>
                          </a:lnTo>
                          <a:lnTo>
                            <a:pt x="26" y="26"/>
                          </a:lnTo>
                          <a:lnTo>
                            <a:pt x="25" y="18"/>
                          </a:lnTo>
                          <a:lnTo>
                            <a:pt x="32"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28" name="Freeform 1042"/>
                    <p:cNvSpPr>
                      <a:spLocks/>
                    </p:cNvSpPr>
                    <p:nvPr/>
                  </p:nvSpPr>
                  <p:spPr bwMode="auto">
                    <a:xfrm>
                      <a:off x="4889" y="2354"/>
                      <a:ext cx="18" cy="9"/>
                    </a:xfrm>
                    <a:custGeom>
                      <a:avLst/>
                      <a:gdLst>
                        <a:gd name="T0" fmla="*/ 0 w 110"/>
                        <a:gd name="T1" fmla="*/ 0 h 47"/>
                        <a:gd name="T2" fmla="*/ 0 w 110"/>
                        <a:gd name="T3" fmla="*/ 0 h 47"/>
                        <a:gd name="T4" fmla="*/ 0 w 110"/>
                        <a:gd name="T5" fmla="*/ 0 h 47"/>
                        <a:gd name="T6" fmla="*/ 0 w 110"/>
                        <a:gd name="T7" fmla="*/ 0 h 47"/>
                        <a:gd name="T8" fmla="*/ 0 w 110"/>
                        <a:gd name="T9" fmla="*/ 0 h 47"/>
                        <a:gd name="T10" fmla="*/ 0 w 110"/>
                        <a:gd name="T11" fmla="*/ 0 h 47"/>
                        <a:gd name="T12" fmla="*/ 0 w 110"/>
                        <a:gd name="T13" fmla="*/ 0 h 47"/>
                        <a:gd name="T14" fmla="*/ 0 w 110"/>
                        <a:gd name="T15" fmla="*/ 0 h 47"/>
                        <a:gd name="T16" fmla="*/ 0 w 110"/>
                        <a:gd name="T17" fmla="*/ 0 h 47"/>
                        <a:gd name="T18" fmla="*/ 0 w 110"/>
                        <a:gd name="T19" fmla="*/ 0 h 47"/>
                        <a:gd name="T20" fmla="*/ 0 w 110"/>
                        <a:gd name="T21" fmla="*/ 0 h 47"/>
                        <a:gd name="T22" fmla="*/ 0 w 110"/>
                        <a:gd name="T23" fmla="*/ 0 h 47"/>
                        <a:gd name="T24" fmla="*/ 0 w 110"/>
                        <a:gd name="T25" fmla="*/ 0 h 47"/>
                        <a:gd name="T26" fmla="*/ 0 w 110"/>
                        <a:gd name="T27" fmla="*/ 0 h 47"/>
                        <a:gd name="T28" fmla="*/ 0 w 110"/>
                        <a:gd name="T29" fmla="*/ 0 h 47"/>
                        <a:gd name="T30" fmla="*/ 0 w 110"/>
                        <a:gd name="T31" fmla="*/ 0 h 47"/>
                        <a:gd name="T32" fmla="*/ 0 w 110"/>
                        <a:gd name="T33" fmla="*/ 0 h 47"/>
                        <a:gd name="T34" fmla="*/ 0 w 110"/>
                        <a:gd name="T35" fmla="*/ 0 h 47"/>
                        <a:gd name="T36" fmla="*/ 0 w 110"/>
                        <a:gd name="T37" fmla="*/ 0 h 47"/>
                        <a:gd name="T38" fmla="*/ 0 w 110"/>
                        <a:gd name="T39" fmla="*/ 0 h 47"/>
                        <a:gd name="T40" fmla="*/ 0 w 110"/>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0" h="47">
                          <a:moveTo>
                            <a:pt x="0" y="1"/>
                          </a:moveTo>
                          <a:lnTo>
                            <a:pt x="13" y="0"/>
                          </a:lnTo>
                          <a:lnTo>
                            <a:pt x="25" y="5"/>
                          </a:lnTo>
                          <a:lnTo>
                            <a:pt x="42" y="10"/>
                          </a:lnTo>
                          <a:lnTo>
                            <a:pt x="52" y="15"/>
                          </a:lnTo>
                          <a:lnTo>
                            <a:pt x="63" y="19"/>
                          </a:lnTo>
                          <a:lnTo>
                            <a:pt x="74" y="20"/>
                          </a:lnTo>
                          <a:lnTo>
                            <a:pt x="84" y="21"/>
                          </a:lnTo>
                          <a:lnTo>
                            <a:pt x="98" y="19"/>
                          </a:lnTo>
                          <a:lnTo>
                            <a:pt x="107" y="14"/>
                          </a:lnTo>
                          <a:lnTo>
                            <a:pt x="110" y="10"/>
                          </a:lnTo>
                          <a:lnTo>
                            <a:pt x="107" y="26"/>
                          </a:lnTo>
                          <a:lnTo>
                            <a:pt x="99" y="38"/>
                          </a:lnTo>
                          <a:lnTo>
                            <a:pt x="89" y="45"/>
                          </a:lnTo>
                          <a:lnTo>
                            <a:pt x="75" y="47"/>
                          </a:lnTo>
                          <a:lnTo>
                            <a:pt x="59" y="46"/>
                          </a:lnTo>
                          <a:lnTo>
                            <a:pt x="48" y="42"/>
                          </a:lnTo>
                          <a:lnTo>
                            <a:pt x="36" y="33"/>
                          </a:lnTo>
                          <a:lnTo>
                            <a:pt x="29" y="27"/>
                          </a:lnTo>
                          <a:lnTo>
                            <a:pt x="16" y="17"/>
                          </a:lnTo>
                          <a:lnTo>
                            <a:pt x="0" y="1"/>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29" name="Freeform 1043"/>
                    <p:cNvSpPr>
                      <a:spLocks/>
                    </p:cNvSpPr>
                    <p:nvPr/>
                  </p:nvSpPr>
                  <p:spPr bwMode="auto">
                    <a:xfrm>
                      <a:off x="4890" y="2354"/>
                      <a:ext cx="16" cy="4"/>
                    </a:xfrm>
                    <a:custGeom>
                      <a:avLst/>
                      <a:gdLst>
                        <a:gd name="T0" fmla="*/ 0 w 94"/>
                        <a:gd name="T1" fmla="*/ 0 h 21"/>
                        <a:gd name="T2" fmla="*/ 0 w 94"/>
                        <a:gd name="T3" fmla="*/ 0 h 21"/>
                        <a:gd name="T4" fmla="*/ 0 w 94"/>
                        <a:gd name="T5" fmla="*/ 0 h 21"/>
                        <a:gd name="T6" fmla="*/ 0 w 94"/>
                        <a:gd name="T7" fmla="*/ 0 h 21"/>
                        <a:gd name="T8" fmla="*/ 0 w 94"/>
                        <a:gd name="T9" fmla="*/ 0 h 21"/>
                        <a:gd name="T10" fmla="*/ 0 w 94"/>
                        <a:gd name="T11" fmla="*/ 0 h 21"/>
                        <a:gd name="T12" fmla="*/ 0 w 94"/>
                        <a:gd name="T13" fmla="*/ 0 h 21"/>
                        <a:gd name="T14" fmla="*/ 0 w 94"/>
                        <a:gd name="T15" fmla="*/ 0 h 21"/>
                        <a:gd name="T16" fmla="*/ 0 w 94"/>
                        <a:gd name="T17" fmla="*/ 0 h 21"/>
                        <a:gd name="T18" fmla="*/ 0 w 94"/>
                        <a:gd name="T19" fmla="*/ 0 h 21"/>
                        <a:gd name="T20" fmla="*/ 0 w 94"/>
                        <a:gd name="T21" fmla="*/ 0 h 21"/>
                        <a:gd name="T22" fmla="*/ 0 w 94"/>
                        <a:gd name="T23" fmla="*/ 0 h 21"/>
                        <a:gd name="T24" fmla="*/ 0 w 94"/>
                        <a:gd name="T25" fmla="*/ 0 h 21"/>
                        <a:gd name="T26" fmla="*/ 0 w 94"/>
                        <a:gd name="T27" fmla="*/ 0 h 21"/>
                        <a:gd name="T28" fmla="*/ 0 w 94"/>
                        <a:gd name="T29" fmla="*/ 0 h 21"/>
                        <a:gd name="T30" fmla="*/ 0 w 94"/>
                        <a:gd name="T31" fmla="*/ 0 h 21"/>
                        <a:gd name="T32" fmla="*/ 0 w 94"/>
                        <a:gd name="T33" fmla="*/ 0 h 21"/>
                        <a:gd name="T34" fmla="*/ 0 w 94"/>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21">
                          <a:moveTo>
                            <a:pt x="0" y="0"/>
                          </a:moveTo>
                          <a:lnTo>
                            <a:pt x="13" y="1"/>
                          </a:lnTo>
                          <a:lnTo>
                            <a:pt x="32" y="2"/>
                          </a:lnTo>
                          <a:lnTo>
                            <a:pt x="45" y="4"/>
                          </a:lnTo>
                          <a:lnTo>
                            <a:pt x="57" y="10"/>
                          </a:lnTo>
                          <a:lnTo>
                            <a:pt x="64" y="12"/>
                          </a:lnTo>
                          <a:lnTo>
                            <a:pt x="80" y="8"/>
                          </a:lnTo>
                          <a:lnTo>
                            <a:pt x="92" y="8"/>
                          </a:lnTo>
                          <a:lnTo>
                            <a:pt x="94" y="20"/>
                          </a:lnTo>
                          <a:lnTo>
                            <a:pt x="82" y="18"/>
                          </a:lnTo>
                          <a:lnTo>
                            <a:pt x="72" y="20"/>
                          </a:lnTo>
                          <a:lnTo>
                            <a:pt x="61" y="21"/>
                          </a:lnTo>
                          <a:lnTo>
                            <a:pt x="54" y="21"/>
                          </a:lnTo>
                          <a:lnTo>
                            <a:pt x="45" y="13"/>
                          </a:lnTo>
                          <a:lnTo>
                            <a:pt x="38" y="7"/>
                          </a:lnTo>
                          <a:lnTo>
                            <a:pt x="27" y="6"/>
                          </a:lnTo>
                          <a:lnTo>
                            <a:pt x="12" y="4"/>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30" name="Group 1044"/>
                    <p:cNvGrpSpPr>
                      <a:grpSpLocks/>
                    </p:cNvGrpSpPr>
                    <p:nvPr/>
                  </p:nvGrpSpPr>
                  <p:grpSpPr bwMode="auto">
                    <a:xfrm>
                      <a:off x="4840" y="2242"/>
                      <a:ext cx="86" cy="92"/>
                      <a:chOff x="4840" y="2242"/>
                      <a:chExt cx="86" cy="92"/>
                    </a:xfrm>
                  </p:grpSpPr>
                  <p:sp>
                    <p:nvSpPr>
                      <p:cNvPr id="90447" name="Freeform 1045"/>
                      <p:cNvSpPr>
                        <a:spLocks/>
                      </p:cNvSpPr>
                      <p:nvPr/>
                    </p:nvSpPr>
                    <p:spPr bwMode="auto">
                      <a:xfrm>
                        <a:off x="4840" y="2242"/>
                        <a:ext cx="86" cy="92"/>
                      </a:xfrm>
                      <a:custGeom>
                        <a:avLst/>
                        <a:gdLst>
                          <a:gd name="T0" fmla="*/ 0 w 518"/>
                          <a:gd name="T1" fmla="*/ 0 h 463"/>
                          <a:gd name="T2" fmla="*/ 0 w 518"/>
                          <a:gd name="T3" fmla="*/ 0 h 463"/>
                          <a:gd name="T4" fmla="*/ 0 w 518"/>
                          <a:gd name="T5" fmla="*/ 0 h 463"/>
                          <a:gd name="T6" fmla="*/ 0 w 518"/>
                          <a:gd name="T7" fmla="*/ 0 h 463"/>
                          <a:gd name="T8" fmla="*/ 0 w 518"/>
                          <a:gd name="T9" fmla="*/ 0 h 463"/>
                          <a:gd name="T10" fmla="*/ 0 w 518"/>
                          <a:gd name="T11" fmla="*/ 0 h 463"/>
                          <a:gd name="T12" fmla="*/ 0 w 518"/>
                          <a:gd name="T13" fmla="*/ 0 h 463"/>
                          <a:gd name="T14" fmla="*/ 0 w 518"/>
                          <a:gd name="T15" fmla="*/ 0 h 463"/>
                          <a:gd name="T16" fmla="*/ 0 w 518"/>
                          <a:gd name="T17" fmla="*/ 0 h 463"/>
                          <a:gd name="T18" fmla="*/ 0 w 518"/>
                          <a:gd name="T19" fmla="*/ 0 h 463"/>
                          <a:gd name="T20" fmla="*/ 0 w 518"/>
                          <a:gd name="T21" fmla="*/ 0 h 463"/>
                          <a:gd name="T22" fmla="*/ 0 w 518"/>
                          <a:gd name="T23" fmla="*/ 0 h 463"/>
                          <a:gd name="T24" fmla="*/ 0 w 518"/>
                          <a:gd name="T25" fmla="*/ 0 h 463"/>
                          <a:gd name="T26" fmla="*/ 0 w 518"/>
                          <a:gd name="T27" fmla="*/ 0 h 463"/>
                          <a:gd name="T28" fmla="*/ 0 w 518"/>
                          <a:gd name="T29" fmla="*/ 0 h 463"/>
                          <a:gd name="T30" fmla="*/ 0 w 518"/>
                          <a:gd name="T31" fmla="*/ 0 h 463"/>
                          <a:gd name="T32" fmla="*/ 0 w 518"/>
                          <a:gd name="T33" fmla="*/ 0 h 463"/>
                          <a:gd name="T34" fmla="*/ 0 w 518"/>
                          <a:gd name="T35" fmla="*/ 0 h 463"/>
                          <a:gd name="T36" fmla="*/ 0 w 518"/>
                          <a:gd name="T37" fmla="*/ 0 h 463"/>
                          <a:gd name="T38" fmla="*/ 0 w 518"/>
                          <a:gd name="T39" fmla="*/ 0 h 463"/>
                          <a:gd name="T40" fmla="*/ 0 w 518"/>
                          <a:gd name="T41" fmla="*/ 0 h 463"/>
                          <a:gd name="T42" fmla="*/ 0 w 518"/>
                          <a:gd name="T43" fmla="*/ 0 h 463"/>
                          <a:gd name="T44" fmla="*/ 0 w 518"/>
                          <a:gd name="T45" fmla="*/ 0 h 463"/>
                          <a:gd name="T46" fmla="*/ 0 w 518"/>
                          <a:gd name="T47" fmla="*/ 0 h 463"/>
                          <a:gd name="T48" fmla="*/ 0 w 518"/>
                          <a:gd name="T49" fmla="*/ 0 h 463"/>
                          <a:gd name="T50" fmla="*/ 0 w 518"/>
                          <a:gd name="T51" fmla="*/ 0 h 463"/>
                          <a:gd name="T52" fmla="*/ 0 w 518"/>
                          <a:gd name="T53" fmla="*/ 0 h 463"/>
                          <a:gd name="T54" fmla="*/ 0 w 518"/>
                          <a:gd name="T55" fmla="*/ 0 h 463"/>
                          <a:gd name="T56" fmla="*/ 0 w 518"/>
                          <a:gd name="T57" fmla="*/ 0 h 463"/>
                          <a:gd name="T58" fmla="*/ 0 w 518"/>
                          <a:gd name="T59" fmla="*/ 0 h 463"/>
                          <a:gd name="T60" fmla="*/ 0 w 518"/>
                          <a:gd name="T61" fmla="*/ 0 h 463"/>
                          <a:gd name="T62" fmla="*/ 0 w 518"/>
                          <a:gd name="T63" fmla="*/ 0 h 463"/>
                          <a:gd name="T64" fmla="*/ 0 w 518"/>
                          <a:gd name="T65" fmla="*/ 0 h 463"/>
                          <a:gd name="T66" fmla="*/ 0 w 518"/>
                          <a:gd name="T67" fmla="*/ 0 h 463"/>
                          <a:gd name="T68" fmla="*/ 0 w 518"/>
                          <a:gd name="T69" fmla="*/ 0 h 463"/>
                          <a:gd name="T70" fmla="*/ 0 w 518"/>
                          <a:gd name="T71" fmla="*/ 0 h 463"/>
                          <a:gd name="T72" fmla="*/ 0 w 518"/>
                          <a:gd name="T73" fmla="*/ 0 h 463"/>
                          <a:gd name="T74" fmla="*/ 0 w 518"/>
                          <a:gd name="T75" fmla="*/ 0 h 463"/>
                          <a:gd name="T76" fmla="*/ 0 w 518"/>
                          <a:gd name="T77" fmla="*/ 0 h 463"/>
                          <a:gd name="T78" fmla="*/ 0 w 518"/>
                          <a:gd name="T79" fmla="*/ 0 h 463"/>
                          <a:gd name="T80" fmla="*/ 0 w 518"/>
                          <a:gd name="T81" fmla="*/ 0 h 463"/>
                          <a:gd name="T82" fmla="*/ 0 w 518"/>
                          <a:gd name="T83" fmla="*/ 0 h 463"/>
                          <a:gd name="T84" fmla="*/ 0 w 518"/>
                          <a:gd name="T85" fmla="*/ 0 h 463"/>
                          <a:gd name="T86" fmla="*/ 0 w 518"/>
                          <a:gd name="T87" fmla="*/ 0 h 4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18" h="463">
                            <a:moveTo>
                              <a:pt x="46" y="439"/>
                            </a:moveTo>
                            <a:lnTo>
                              <a:pt x="21" y="463"/>
                            </a:lnTo>
                            <a:lnTo>
                              <a:pt x="6" y="426"/>
                            </a:lnTo>
                            <a:lnTo>
                              <a:pt x="6" y="326"/>
                            </a:lnTo>
                            <a:lnTo>
                              <a:pt x="3" y="284"/>
                            </a:lnTo>
                            <a:lnTo>
                              <a:pt x="0" y="248"/>
                            </a:lnTo>
                            <a:lnTo>
                              <a:pt x="3" y="204"/>
                            </a:lnTo>
                            <a:lnTo>
                              <a:pt x="5" y="164"/>
                            </a:lnTo>
                            <a:lnTo>
                              <a:pt x="12" y="109"/>
                            </a:lnTo>
                            <a:lnTo>
                              <a:pt x="21" y="90"/>
                            </a:lnTo>
                            <a:lnTo>
                              <a:pt x="37" y="73"/>
                            </a:lnTo>
                            <a:lnTo>
                              <a:pt x="57" y="54"/>
                            </a:lnTo>
                            <a:lnTo>
                              <a:pt x="82" y="36"/>
                            </a:lnTo>
                            <a:lnTo>
                              <a:pt x="118" y="18"/>
                            </a:lnTo>
                            <a:lnTo>
                              <a:pt x="141" y="10"/>
                            </a:lnTo>
                            <a:lnTo>
                              <a:pt x="159" y="6"/>
                            </a:lnTo>
                            <a:lnTo>
                              <a:pt x="174" y="5"/>
                            </a:lnTo>
                            <a:lnTo>
                              <a:pt x="188" y="4"/>
                            </a:lnTo>
                            <a:lnTo>
                              <a:pt x="235" y="0"/>
                            </a:lnTo>
                            <a:lnTo>
                              <a:pt x="270" y="1"/>
                            </a:lnTo>
                            <a:lnTo>
                              <a:pt x="302" y="6"/>
                            </a:lnTo>
                            <a:lnTo>
                              <a:pt x="323" y="10"/>
                            </a:lnTo>
                            <a:lnTo>
                              <a:pt x="349" y="16"/>
                            </a:lnTo>
                            <a:lnTo>
                              <a:pt x="374" y="25"/>
                            </a:lnTo>
                            <a:lnTo>
                              <a:pt x="398" y="32"/>
                            </a:lnTo>
                            <a:lnTo>
                              <a:pt x="421" y="41"/>
                            </a:lnTo>
                            <a:lnTo>
                              <a:pt x="444" y="49"/>
                            </a:lnTo>
                            <a:lnTo>
                              <a:pt x="472" y="68"/>
                            </a:lnTo>
                            <a:lnTo>
                              <a:pt x="496" y="84"/>
                            </a:lnTo>
                            <a:lnTo>
                              <a:pt x="508" y="96"/>
                            </a:lnTo>
                            <a:lnTo>
                              <a:pt x="515" y="121"/>
                            </a:lnTo>
                            <a:lnTo>
                              <a:pt x="518" y="148"/>
                            </a:lnTo>
                            <a:lnTo>
                              <a:pt x="514" y="191"/>
                            </a:lnTo>
                            <a:lnTo>
                              <a:pt x="509" y="210"/>
                            </a:lnTo>
                            <a:lnTo>
                              <a:pt x="499" y="185"/>
                            </a:lnTo>
                            <a:lnTo>
                              <a:pt x="469" y="167"/>
                            </a:lnTo>
                            <a:lnTo>
                              <a:pt x="433" y="158"/>
                            </a:lnTo>
                            <a:lnTo>
                              <a:pt x="411" y="151"/>
                            </a:lnTo>
                            <a:lnTo>
                              <a:pt x="397" y="143"/>
                            </a:lnTo>
                            <a:lnTo>
                              <a:pt x="385" y="138"/>
                            </a:lnTo>
                            <a:lnTo>
                              <a:pt x="372" y="138"/>
                            </a:lnTo>
                            <a:lnTo>
                              <a:pt x="356" y="135"/>
                            </a:lnTo>
                            <a:lnTo>
                              <a:pt x="345" y="128"/>
                            </a:lnTo>
                            <a:lnTo>
                              <a:pt x="328" y="117"/>
                            </a:lnTo>
                            <a:lnTo>
                              <a:pt x="317" y="107"/>
                            </a:lnTo>
                            <a:lnTo>
                              <a:pt x="299" y="94"/>
                            </a:lnTo>
                            <a:lnTo>
                              <a:pt x="278" y="79"/>
                            </a:lnTo>
                            <a:lnTo>
                              <a:pt x="242" y="60"/>
                            </a:lnTo>
                            <a:lnTo>
                              <a:pt x="255" y="75"/>
                            </a:lnTo>
                            <a:lnTo>
                              <a:pt x="261" y="90"/>
                            </a:lnTo>
                            <a:lnTo>
                              <a:pt x="263" y="110"/>
                            </a:lnTo>
                            <a:lnTo>
                              <a:pt x="262" y="139"/>
                            </a:lnTo>
                            <a:lnTo>
                              <a:pt x="259" y="162"/>
                            </a:lnTo>
                            <a:lnTo>
                              <a:pt x="255" y="189"/>
                            </a:lnTo>
                            <a:lnTo>
                              <a:pt x="244" y="215"/>
                            </a:lnTo>
                            <a:lnTo>
                              <a:pt x="235" y="229"/>
                            </a:lnTo>
                            <a:lnTo>
                              <a:pt x="223" y="243"/>
                            </a:lnTo>
                            <a:lnTo>
                              <a:pt x="208" y="257"/>
                            </a:lnTo>
                            <a:lnTo>
                              <a:pt x="199" y="269"/>
                            </a:lnTo>
                            <a:lnTo>
                              <a:pt x="183" y="295"/>
                            </a:lnTo>
                            <a:lnTo>
                              <a:pt x="177" y="310"/>
                            </a:lnTo>
                            <a:lnTo>
                              <a:pt x="174" y="322"/>
                            </a:lnTo>
                            <a:lnTo>
                              <a:pt x="167" y="340"/>
                            </a:lnTo>
                            <a:lnTo>
                              <a:pt x="161" y="356"/>
                            </a:lnTo>
                            <a:lnTo>
                              <a:pt x="163" y="374"/>
                            </a:lnTo>
                            <a:lnTo>
                              <a:pt x="161" y="392"/>
                            </a:lnTo>
                            <a:lnTo>
                              <a:pt x="152" y="408"/>
                            </a:lnTo>
                            <a:lnTo>
                              <a:pt x="123" y="407"/>
                            </a:lnTo>
                            <a:lnTo>
                              <a:pt x="118" y="387"/>
                            </a:lnTo>
                            <a:lnTo>
                              <a:pt x="114" y="372"/>
                            </a:lnTo>
                            <a:lnTo>
                              <a:pt x="110" y="356"/>
                            </a:lnTo>
                            <a:lnTo>
                              <a:pt x="110" y="337"/>
                            </a:lnTo>
                            <a:lnTo>
                              <a:pt x="108" y="319"/>
                            </a:lnTo>
                            <a:lnTo>
                              <a:pt x="101" y="288"/>
                            </a:lnTo>
                            <a:lnTo>
                              <a:pt x="95" y="272"/>
                            </a:lnTo>
                            <a:lnTo>
                              <a:pt x="85" y="262"/>
                            </a:lnTo>
                            <a:lnTo>
                              <a:pt x="69" y="252"/>
                            </a:lnTo>
                            <a:lnTo>
                              <a:pt x="59" y="253"/>
                            </a:lnTo>
                            <a:lnTo>
                              <a:pt x="43" y="261"/>
                            </a:lnTo>
                            <a:lnTo>
                              <a:pt x="35" y="274"/>
                            </a:lnTo>
                            <a:lnTo>
                              <a:pt x="28" y="292"/>
                            </a:lnTo>
                            <a:lnTo>
                              <a:pt x="24" y="311"/>
                            </a:lnTo>
                            <a:lnTo>
                              <a:pt x="22" y="326"/>
                            </a:lnTo>
                            <a:lnTo>
                              <a:pt x="21" y="348"/>
                            </a:lnTo>
                            <a:lnTo>
                              <a:pt x="24" y="386"/>
                            </a:lnTo>
                            <a:lnTo>
                              <a:pt x="29" y="408"/>
                            </a:lnTo>
                            <a:lnTo>
                              <a:pt x="39" y="426"/>
                            </a:lnTo>
                            <a:lnTo>
                              <a:pt x="46" y="439"/>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8" name="Freeform 1046"/>
                      <p:cNvSpPr>
                        <a:spLocks/>
                      </p:cNvSpPr>
                      <p:nvPr/>
                    </p:nvSpPr>
                    <p:spPr bwMode="auto">
                      <a:xfrm>
                        <a:off x="4860" y="2245"/>
                        <a:ext cx="65" cy="67"/>
                      </a:xfrm>
                      <a:custGeom>
                        <a:avLst/>
                        <a:gdLst>
                          <a:gd name="T0" fmla="*/ 0 w 388"/>
                          <a:gd name="T1" fmla="*/ 0 h 335"/>
                          <a:gd name="T2" fmla="*/ 0 w 388"/>
                          <a:gd name="T3" fmla="*/ 0 h 335"/>
                          <a:gd name="T4" fmla="*/ 0 w 388"/>
                          <a:gd name="T5" fmla="*/ 0 h 335"/>
                          <a:gd name="T6" fmla="*/ 0 w 388"/>
                          <a:gd name="T7" fmla="*/ 0 h 335"/>
                          <a:gd name="T8" fmla="*/ 0 w 388"/>
                          <a:gd name="T9" fmla="*/ 0 h 335"/>
                          <a:gd name="T10" fmla="*/ 0 w 388"/>
                          <a:gd name="T11" fmla="*/ 0 h 335"/>
                          <a:gd name="T12" fmla="*/ 0 w 388"/>
                          <a:gd name="T13" fmla="*/ 0 h 335"/>
                          <a:gd name="T14" fmla="*/ 0 w 388"/>
                          <a:gd name="T15" fmla="*/ 0 h 335"/>
                          <a:gd name="T16" fmla="*/ 0 w 388"/>
                          <a:gd name="T17" fmla="*/ 0 h 335"/>
                          <a:gd name="T18" fmla="*/ 0 w 388"/>
                          <a:gd name="T19" fmla="*/ 0 h 335"/>
                          <a:gd name="T20" fmla="*/ 0 w 388"/>
                          <a:gd name="T21" fmla="*/ 0 h 335"/>
                          <a:gd name="T22" fmla="*/ 0 w 388"/>
                          <a:gd name="T23" fmla="*/ 0 h 335"/>
                          <a:gd name="T24" fmla="*/ 0 w 388"/>
                          <a:gd name="T25" fmla="*/ 0 h 335"/>
                          <a:gd name="T26" fmla="*/ 0 w 388"/>
                          <a:gd name="T27" fmla="*/ 0 h 335"/>
                          <a:gd name="T28" fmla="*/ 0 w 388"/>
                          <a:gd name="T29" fmla="*/ 0 h 335"/>
                          <a:gd name="T30" fmla="*/ 0 w 388"/>
                          <a:gd name="T31" fmla="*/ 0 h 335"/>
                          <a:gd name="T32" fmla="*/ 0 w 388"/>
                          <a:gd name="T33" fmla="*/ 0 h 335"/>
                          <a:gd name="T34" fmla="*/ 0 w 388"/>
                          <a:gd name="T35" fmla="*/ 0 h 335"/>
                          <a:gd name="T36" fmla="*/ 0 w 388"/>
                          <a:gd name="T37" fmla="*/ 0 h 335"/>
                          <a:gd name="T38" fmla="*/ 0 w 388"/>
                          <a:gd name="T39" fmla="*/ 0 h 335"/>
                          <a:gd name="T40" fmla="*/ 0 w 388"/>
                          <a:gd name="T41" fmla="*/ 0 h 335"/>
                          <a:gd name="T42" fmla="*/ 0 w 388"/>
                          <a:gd name="T43" fmla="*/ 0 h 335"/>
                          <a:gd name="T44" fmla="*/ 0 w 388"/>
                          <a:gd name="T45" fmla="*/ 0 h 335"/>
                          <a:gd name="T46" fmla="*/ 0 w 388"/>
                          <a:gd name="T47" fmla="*/ 0 h 335"/>
                          <a:gd name="T48" fmla="*/ 0 w 388"/>
                          <a:gd name="T49" fmla="*/ 0 h 335"/>
                          <a:gd name="T50" fmla="*/ 0 w 388"/>
                          <a:gd name="T51" fmla="*/ 0 h 335"/>
                          <a:gd name="T52" fmla="*/ 0 w 388"/>
                          <a:gd name="T53" fmla="*/ 0 h 335"/>
                          <a:gd name="T54" fmla="*/ 0 w 388"/>
                          <a:gd name="T55" fmla="*/ 0 h 335"/>
                          <a:gd name="T56" fmla="*/ 0 w 388"/>
                          <a:gd name="T57" fmla="*/ 0 h 335"/>
                          <a:gd name="T58" fmla="*/ 0 w 388"/>
                          <a:gd name="T59" fmla="*/ 0 h 335"/>
                          <a:gd name="T60" fmla="*/ 0 w 388"/>
                          <a:gd name="T61" fmla="*/ 0 h 335"/>
                          <a:gd name="T62" fmla="*/ 0 w 388"/>
                          <a:gd name="T63" fmla="*/ 0 h 335"/>
                          <a:gd name="T64" fmla="*/ 0 w 388"/>
                          <a:gd name="T65" fmla="*/ 0 h 335"/>
                          <a:gd name="T66" fmla="*/ 0 w 388"/>
                          <a:gd name="T67" fmla="*/ 0 h 335"/>
                          <a:gd name="T68" fmla="*/ 0 w 388"/>
                          <a:gd name="T69" fmla="*/ 0 h 335"/>
                          <a:gd name="T70" fmla="*/ 0 w 388"/>
                          <a:gd name="T71" fmla="*/ 0 h 335"/>
                          <a:gd name="T72" fmla="*/ 0 w 388"/>
                          <a:gd name="T73" fmla="*/ 0 h 335"/>
                          <a:gd name="T74" fmla="*/ 0 w 388"/>
                          <a:gd name="T75" fmla="*/ 0 h 335"/>
                          <a:gd name="T76" fmla="*/ 0 w 388"/>
                          <a:gd name="T77" fmla="*/ 0 h 335"/>
                          <a:gd name="T78" fmla="*/ 0 w 388"/>
                          <a:gd name="T79" fmla="*/ 0 h 335"/>
                          <a:gd name="T80" fmla="*/ 0 w 388"/>
                          <a:gd name="T81" fmla="*/ 0 h 335"/>
                          <a:gd name="T82" fmla="*/ 0 w 388"/>
                          <a:gd name="T83" fmla="*/ 0 h 335"/>
                          <a:gd name="T84" fmla="*/ 0 w 388"/>
                          <a:gd name="T85" fmla="*/ 0 h 335"/>
                          <a:gd name="T86" fmla="*/ 0 w 388"/>
                          <a:gd name="T87" fmla="*/ 0 h 335"/>
                          <a:gd name="T88" fmla="*/ 0 w 388"/>
                          <a:gd name="T89" fmla="*/ 0 h 335"/>
                          <a:gd name="T90" fmla="*/ 0 w 388"/>
                          <a:gd name="T91" fmla="*/ 0 h 335"/>
                          <a:gd name="T92" fmla="*/ 0 w 388"/>
                          <a:gd name="T93" fmla="*/ 0 h 335"/>
                          <a:gd name="T94" fmla="*/ 0 w 388"/>
                          <a:gd name="T95" fmla="*/ 0 h 335"/>
                          <a:gd name="T96" fmla="*/ 0 w 388"/>
                          <a:gd name="T97" fmla="*/ 0 h 335"/>
                          <a:gd name="T98" fmla="*/ 0 w 388"/>
                          <a:gd name="T99" fmla="*/ 0 h 335"/>
                          <a:gd name="T100" fmla="*/ 0 w 388"/>
                          <a:gd name="T101" fmla="*/ 0 h 335"/>
                          <a:gd name="T102" fmla="*/ 0 w 388"/>
                          <a:gd name="T103" fmla="*/ 0 h 335"/>
                          <a:gd name="T104" fmla="*/ 0 w 388"/>
                          <a:gd name="T105" fmla="*/ 0 h 335"/>
                          <a:gd name="T106" fmla="*/ 0 w 388"/>
                          <a:gd name="T107" fmla="*/ 0 h 335"/>
                          <a:gd name="T108" fmla="*/ 0 w 388"/>
                          <a:gd name="T109" fmla="*/ 0 h 335"/>
                          <a:gd name="T110" fmla="*/ 0 w 388"/>
                          <a:gd name="T111" fmla="*/ 0 h 3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8" h="335">
                            <a:moveTo>
                              <a:pt x="50" y="297"/>
                            </a:moveTo>
                            <a:lnTo>
                              <a:pt x="40" y="309"/>
                            </a:lnTo>
                            <a:lnTo>
                              <a:pt x="46" y="285"/>
                            </a:lnTo>
                            <a:lnTo>
                              <a:pt x="16" y="335"/>
                            </a:lnTo>
                            <a:lnTo>
                              <a:pt x="38" y="277"/>
                            </a:lnTo>
                            <a:lnTo>
                              <a:pt x="17" y="298"/>
                            </a:lnTo>
                            <a:lnTo>
                              <a:pt x="25" y="257"/>
                            </a:lnTo>
                            <a:lnTo>
                              <a:pt x="14" y="278"/>
                            </a:lnTo>
                            <a:lnTo>
                              <a:pt x="17" y="241"/>
                            </a:lnTo>
                            <a:lnTo>
                              <a:pt x="22" y="214"/>
                            </a:lnTo>
                            <a:lnTo>
                              <a:pt x="0" y="247"/>
                            </a:lnTo>
                            <a:lnTo>
                              <a:pt x="23" y="184"/>
                            </a:lnTo>
                            <a:lnTo>
                              <a:pt x="54" y="152"/>
                            </a:lnTo>
                            <a:lnTo>
                              <a:pt x="32" y="188"/>
                            </a:lnTo>
                            <a:lnTo>
                              <a:pt x="71" y="148"/>
                            </a:lnTo>
                            <a:lnTo>
                              <a:pt x="36" y="210"/>
                            </a:lnTo>
                            <a:lnTo>
                              <a:pt x="63" y="187"/>
                            </a:lnTo>
                            <a:lnTo>
                              <a:pt x="26" y="241"/>
                            </a:lnTo>
                            <a:lnTo>
                              <a:pt x="62" y="211"/>
                            </a:lnTo>
                            <a:lnTo>
                              <a:pt x="36" y="255"/>
                            </a:lnTo>
                            <a:lnTo>
                              <a:pt x="71" y="221"/>
                            </a:lnTo>
                            <a:lnTo>
                              <a:pt x="63" y="257"/>
                            </a:lnTo>
                            <a:lnTo>
                              <a:pt x="84" y="220"/>
                            </a:lnTo>
                            <a:lnTo>
                              <a:pt x="99" y="194"/>
                            </a:lnTo>
                            <a:lnTo>
                              <a:pt x="75" y="211"/>
                            </a:lnTo>
                            <a:lnTo>
                              <a:pt x="75" y="193"/>
                            </a:lnTo>
                            <a:lnTo>
                              <a:pt x="56" y="208"/>
                            </a:lnTo>
                            <a:lnTo>
                              <a:pt x="78" y="179"/>
                            </a:lnTo>
                            <a:lnTo>
                              <a:pt x="87" y="170"/>
                            </a:lnTo>
                            <a:lnTo>
                              <a:pt x="83" y="190"/>
                            </a:lnTo>
                            <a:lnTo>
                              <a:pt x="94" y="172"/>
                            </a:lnTo>
                            <a:lnTo>
                              <a:pt x="104" y="158"/>
                            </a:lnTo>
                            <a:lnTo>
                              <a:pt x="111" y="138"/>
                            </a:lnTo>
                            <a:lnTo>
                              <a:pt x="116" y="126"/>
                            </a:lnTo>
                            <a:lnTo>
                              <a:pt x="122" y="105"/>
                            </a:lnTo>
                            <a:lnTo>
                              <a:pt x="124" y="121"/>
                            </a:lnTo>
                            <a:lnTo>
                              <a:pt x="129" y="96"/>
                            </a:lnTo>
                            <a:lnTo>
                              <a:pt x="129" y="80"/>
                            </a:lnTo>
                            <a:lnTo>
                              <a:pt x="128" y="68"/>
                            </a:lnTo>
                            <a:lnTo>
                              <a:pt x="127" y="55"/>
                            </a:lnTo>
                            <a:lnTo>
                              <a:pt x="118" y="48"/>
                            </a:lnTo>
                            <a:lnTo>
                              <a:pt x="109" y="41"/>
                            </a:lnTo>
                            <a:lnTo>
                              <a:pt x="92" y="32"/>
                            </a:lnTo>
                            <a:lnTo>
                              <a:pt x="75" y="26"/>
                            </a:lnTo>
                            <a:lnTo>
                              <a:pt x="60" y="20"/>
                            </a:lnTo>
                            <a:lnTo>
                              <a:pt x="41" y="9"/>
                            </a:lnTo>
                            <a:lnTo>
                              <a:pt x="63" y="16"/>
                            </a:lnTo>
                            <a:lnTo>
                              <a:pt x="49" y="0"/>
                            </a:lnTo>
                            <a:lnTo>
                              <a:pt x="65" y="2"/>
                            </a:lnTo>
                            <a:lnTo>
                              <a:pt x="92" y="5"/>
                            </a:lnTo>
                            <a:lnTo>
                              <a:pt x="106" y="6"/>
                            </a:lnTo>
                            <a:lnTo>
                              <a:pt x="123" y="11"/>
                            </a:lnTo>
                            <a:lnTo>
                              <a:pt x="100" y="15"/>
                            </a:lnTo>
                            <a:lnTo>
                              <a:pt x="109" y="16"/>
                            </a:lnTo>
                            <a:lnTo>
                              <a:pt x="122" y="16"/>
                            </a:lnTo>
                            <a:lnTo>
                              <a:pt x="143" y="16"/>
                            </a:lnTo>
                            <a:lnTo>
                              <a:pt x="160" y="16"/>
                            </a:lnTo>
                            <a:lnTo>
                              <a:pt x="173" y="21"/>
                            </a:lnTo>
                            <a:lnTo>
                              <a:pt x="133" y="25"/>
                            </a:lnTo>
                            <a:lnTo>
                              <a:pt x="147" y="28"/>
                            </a:lnTo>
                            <a:lnTo>
                              <a:pt x="161" y="30"/>
                            </a:lnTo>
                            <a:lnTo>
                              <a:pt x="176" y="30"/>
                            </a:lnTo>
                            <a:lnTo>
                              <a:pt x="147" y="34"/>
                            </a:lnTo>
                            <a:lnTo>
                              <a:pt x="133" y="36"/>
                            </a:lnTo>
                            <a:lnTo>
                              <a:pt x="152" y="43"/>
                            </a:lnTo>
                            <a:lnTo>
                              <a:pt x="165" y="47"/>
                            </a:lnTo>
                            <a:lnTo>
                              <a:pt x="179" y="51"/>
                            </a:lnTo>
                            <a:lnTo>
                              <a:pt x="218" y="59"/>
                            </a:lnTo>
                            <a:lnTo>
                              <a:pt x="177" y="39"/>
                            </a:lnTo>
                            <a:lnTo>
                              <a:pt x="204" y="41"/>
                            </a:lnTo>
                            <a:lnTo>
                              <a:pt x="226" y="46"/>
                            </a:lnTo>
                            <a:lnTo>
                              <a:pt x="246" y="52"/>
                            </a:lnTo>
                            <a:lnTo>
                              <a:pt x="264" y="60"/>
                            </a:lnTo>
                            <a:lnTo>
                              <a:pt x="276" y="67"/>
                            </a:lnTo>
                            <a:lnTo>
                              <a:pt x="294" y="78"/>
                            </a:lnTo>
                            <a:lnTo>
                              <a:pt x="312" y="93"/>
                            </a:lnTo>
                            <a:lnTo>
                              <a:pt x="269" y="81"/>
                            </a:lnTo>
                            <a:lnTo>
                              <a:pt x="314" y="100"/>
                            </a:lnTo>
                            <a:lnTo>
                              <a:pt x="336" y="111"/>
                            </a:lnTo>
                            <a:lnTo>
                              <a:pt x="350" y="122"/>
                            </a:lnTo>
                            <a:lnTo>
                              <a:pt x="363" y="135"/>
                            </a:lnTo>
                            <a:lnTo>
                              <a:pt x="375" y="149"/>
                            </a:lnTo>
                            <a:lnTo>
                              <a:pt x="382" y="166"/>
                            </a:lnTo>
                            <a:lnTo>
                              <a:pt x="388" y="194"/>
                            </a:lnTo>
                            <a:lnTo>
                              <a:pt x="378" y="169"/>
                            </a:lnTo>
                            <a:lnTo>
                              <a:pt x="348" y="151"/>
                            </a:lnTo>
                            <a:lnTo>
                              <a:pt x="312" y="142"/>
                            </a:lnTo>
                            <a:lnTo>
                              <a:pt x="289" y="135"/>
                            </a:lnTo>
                            <a:lnTo>
                              <a:pt x="275" y="127"/>
                            </a:lnTo>
                            <a:lnTo>
                              <a:pt x="264" y="122"/>
                            </a:lnTo>
                            <a:lnTo>
                              <a:pt x="251" y="122"/>
                            </a:lnTo>
                            <a:lnTo>
                              <a:pt x="235" y="119"/>
                            </a:lnTo>
                            <a:lnTo>
                              <a:pt x="224" y="112"/>
                            </a:lnTo>
                            <a:lnTo>
                              <a:pt x="207" y="101"/>
                            </a:lnTo>
                            <a:lnTo>
                              <a:pt x="196" y="93"/>
                            </a:lnTo>
                            <a:lnTo>
                              <a:pt x="178" y="78"/>
                            </a:lnTo>
                            <a:lnTo>
                              <a:pt x="157" y="63"/>
                            </a:lnTo>
                            <a:lnTo>
                              <a:pt x="121" y="44"/>
                            </a:lnTo>
                            <a:lnTo>
                              <a:pt x="134" y="59"/>
                            </a:lnTo>
                            <a:lnTo>
                              <a:pt x="140" y="74"/>
                            </a:lnTo>
                            <a:lnTo>
                              <a:pt x="142" y="95"/>
                            </a:lnTo>
                            <a:lnTo>
                              <a:pt x="141" y="123"/>
                            </a:lnTo>
                            <a:lnTo>
                              <a:pt x="138" y="146"/>
                            </a:lnTo>
                            <a:lnTo>
                              <a:pt x="134" y="173"/>
                            </a:lnTo>
                            <a:lnTo>
                              <a:pt x="123" y="199"/>
                            </a:lnTo>
                            <a:lnTo>
                              <a:pt x="114" y="213"/>
                            </a:lnTo>
                            <a:lnTo>
                              <a:pt x="102" y="227"/>
                            </a:lnTo>
                            <a:lnTo>
                              <a:pt x="86" y="241"/>
                            </a:lnTo>
                            <a:lnTo>
                              <a:pt x="77" y="255"/>
                            </a:lnTo>
                            <a:lnTo>
                              <a:pt x="61" y="280"/>
                            </a:lnTo>
                            <a:lnTo>
                              <a:pt x="55" y="295"/>
                            </a:lnTo>
                            <a:lnTo>
                              <a:pt x="51" y="308"/>
                            </a:lnTo>
                            <a:lnTo>
                              <a:pt x="50" y="297"/>
                            </a:lnTo>
                            <a:close/>
                          </a:path>
                        </a:pathLst>
                      </a:custGeom>
                      <a:solidFill>
                        <a:srgbClr val="7F3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31" name="Group 1047"/>
                    <p:cNvGrpSpPr>
                      <a:grpSpLocks/>
                    </p:cNvGrpSpPr>
                    <p:nvPr/>
                  </p:nvGrpSpPr>
                  <p:grpSpPr bwMode="auto">
                    <a:xfrm>
                      <a:off x="4845" y="2298"/>
                      <a:ext cx="35" cy="77"/>
                      <a:chOff x="4845" y="2298"/>
                      <a:chExt cx="35" cy="77"/>
                    </a:xfrm>
                  </p:grpSpPr>
                  <p:sp>
                    <p:nvSpPr>
                      <p:cNvPr id="90445" name="Freeform 1048"/>
                      <p:cNvSpPr>
                        <a:spLocks/>
                      </p:cNvSpPr>
                      <p:nvPr/>
                    </p:nvSpPr>
                    <p:spPr bwMode="auto">
                      <a:xfrm>
                        <a:off x="4848" y="2330"/>
                        <a:ext cx="32" cy="45"/>
                      </a:xfrm>
                      <a:custGeom>
                        <a:avLst/>
                        <a:gdLst>
                          <a:gd name="T0" fmla="*/ 0 w 194"/>
                          <a:gd name="T1" fmla="*/ 0 h 223"/>
                          <a:gd name="T2" fmla="*/ 0 w 194"/>
                          <a:gd name="T3" fmla="*/ 0 h 223"/>
                          <a:gd name="T4" fmla="*/ 0 w 194"/>
                          <a:gd name="T5" fmla="*/ 0 h 223"/>
                          <a:gd name="T6" fmla="*/ 0 w 194"/>
                          <a:gd name="T7" fmla="*/ 0 h 223"/>
                          <a:gd name="T8" fmla="*/ 0 w 194"/>
                          <a:gd name="T9" fmla="*/ 0 h 223"/>
                          <a:gd name="T10" fmla="*/ 0 w 194"/>
                          <a:gd name="T11" fmla="*/ 0 h 223"/>
                          <a:gd name="T12" fmla="*/ 0 w 194"/>
                          <a:gd name="T13" fmla="*/ 0 h 223"/>
                          <a:gd name="T14" fmla="*/ 0 w 194"/>
                          <a:gd name="T15" fmla="*/ 0 h 223"/>
                          <a:gd name="T16" fmla="*/ 0 w 194"/>
                          <a:gd name="T17" fmla="*/ 0 h 223"/>
                          <a:gd name="T18" fmla="*/ 0 w 194"/>
                          <a:gd name="T19" fmla="*/ 0 h 223"/>
                          <a:gd name="T20" fmla="*/ 0 w 194"/>
                          <a:gd name="T21" fmla="*/ 0 h 223"/>
                          <a:gd name="T22" fmla="*/ 0 w 194"/>
                          <a:gd name="T23" fmla="*/ 0 h 223"/>
                          <a:gd name="T24" fmla="*/ 0 w 194"/>
                          <a:gd name="T25" fmla="*/ 0 h 223"/>
                          <a:gd name="T26" fmla="*/ 0 w 194"/>
                          <a:gd name="T27" fmla="*/ 0 h 223"/>
                          <a:gd name="T28" fmla="*/ 0 w 194"/>
                          <a:gd name="T29" fmla="*/ 0 h 223"/>
                          <a:gd name="T30" fmla="*/ 0 w 194"/>
                          <a:gd name="T31" fmla="*/ 0 h 223"/>
                          <a:gd name="T32" fmla="*/ 0 w 194"/>
                          <a:gd name="T33" fmla="*/ 0 h 223"/>
                          <a:gd name="T34" fmla="*/ 0 w 194"/>
                          <a:gd name="T35" fmla="*/ 0 h 223"/>
                          <a:gd name="T36" fmla="*/ 0 w 194"/>
                          <a:gd name="T37" fmla="*/ 0 h 223"/>
                          <a:gd name="T38" fmla="*/ 0 w 194"/>
                          <a:gd name="T39" fmla="*/ 0 h 223"/>
                          <a:gd name="T40" fmla="*/ 0 w 194"/>
                          <a:gd name="T41" fmla="*/ 0 h 223"/>
                          <a:gd name="T42" fmla="*/ 0 w 194"/>
                          <a:gd name="T43" fmla="*/ 0 h 223"/>
                          <a:gd name="T44" fmla="*/ 0 w 194"/>
                          <a:gd name="T45" fmla="*/ 0 h 223"/>
                          <a:gd name="T46" fmla="*/ 0 w 194"/>
                          <a:gd name="T47" fmla="*/ 0 h 223"/>
                          <a:gd name="T48" fmla="*/ 0 w 194"/>
                          <a:gd name="T49" fmla="*/ 0 h 223"/>
                          <a:gd name="T50" fmla="*/ 0 w 194"/>
                          <a:gd name="T51" fmla="*/ 0 h 223"/>
                          <a:gd name="T52" fmla="*/ 0 w 194"/>
                          <a:gd name="T53" fmla="*/ 0 h 223"/>
                          <a:gd name="T54" fmla="*/ 0 w 194"/>
                          <a:gd name="T55" fmla="*/ 0 h 223"/>
                          <a:gd name="T56" fmla="*/ 0 w 194"/>
                          <a:gd name="T57" fmla="*/ 0 h 223"/>
                          <a:gd name="T58" fmla="*/ 0 w 194"/>
                          <a:gd name="T59" fmla="*/ 0 h 223"/>
                          <a:gd name="T60" fmla="*/ 0 w 194"/>
                          <a:gd name="T61" fmla="*/ 0 h 223"/>
                          <a:gd name="T62" fmla="*/ 0 w 194"/>
                          <a:gd name="T63" fmla="*/ 0 h 223"/>
                          <a:gd name="T64" fmla="*/ 0 w 194"/>
                          <a:gd name="T65" fmla="*/ 0 h 223"/>
                          <a:gd name="T66" fmla="*/ 0 w 194"/>
                          <a:gd name="T67" fmla="*/ 0 h 223"/>
                          <a:gd name="T68" fmla="*/ 0 w 194"/>
                          <a:gd name="T69" fmla="*/ 0 h 223"/>
                          <a:gd name="T70" fmla="*/ 0 w 194"/>
                          <a:gd name="T71" fmla="*/ 0 h 223"/>
                          <a:gd name="T72" fmla="*/ 0 w 194"/>
                          <a:gd name="T73" fmla="*/ 0 h 223"/>
                          <a:gd name="T74" fmla="*/ 0 w 194"/>
                          <a:gd name="T75" fmla="*/ 0 h 223"/>
                          <a:gd name="T76" fmla="*/ 0 w 194"/>
                          <a:gd name="T77" fmla="*/ 0 h 223"/>
                          <a:gd name="T78" fmla="*/ 0 w 194"/>
                          <a:gd name="T79" fmla="*/ 0 h 223"/>
                          <a:gd name="T80" fmla="*/ 0 w 194"/>
                          <a:gd name="T81" fmla="*/ 0 h 223"/>
                          <a:gd name="T82" fmla="*/ 0 w 194"/>
                          <a:gd name="T83" fmla="*/ 0 h 223"/>
                          <a:gd name="T84" fmla="*/ 0 w 194"/>
                          <a:gd name="T85" fmla="*/ 0 h 223"/>
                          <a:gd name="T86" fmla="*/ 0 w 194"/>
                          <a:gd name="T87" fmla="*/ 0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4" h="223">
                            <a:moveTo>
                              <a:pt x="0" y="0"/>
                            </a:moveTo>
                            <a:lnTo>
                              <a:pt x="11" y="13"/>
                            </a:lnTo>
                            <a:lnTo>
                              <a:pt x="20" y="18"/>
                            </a:lnTo>
                            <a:lnTo>
                              <a:pt x="31" y="19"/>
                            </a:lnTo>
                            <a:lnTo>
                              <a:pt x="41" y="12"/>
                            </a:lnTo>
                            <a:lnTo>
                              <a:pt x="42" y="0"/>
                            </a:lnTo>
                            <a:lnTo>
                              <a:pt x="43" y="24"/>
                            </a:lnTo>
                            <a:lnTo>
                              <a:pt x="51" y="37"/>
                            </a:lnTo>
                            <a:lnTo>
                              <a:pt x="58" y="50"/>
                            </a:lnTo>
                            <a:lnTo>
                              <a:pt x="69" y="70"/>
                            </a:lnTo>
                            <a:lnTo>
                              <a:pt x="76" y="84"/>
                            </a:lnTo>
                            <a:lnTo>
                              <a:pt x="82" y="96"/>
                            </a:lnTo>
                            <a:lnTo>
                              <a:pt x="91" y="108"/>
                            </a:lnTo>
                            <a:lnTo>
                              <a:pt x="108" y="124"/>
                            </a:lnTo>
                            <a:lnTo>
                              <a:pt x="119" y="136"/>
                            </a:lnTo>
                            <a:lnTo>
                              <a:pt x="128" y="145"/>
                            </a:lnTo>
                            <a:lnTo>
                              <a:pt x="133" y="151"/>
                            </a:lnTo>
                            <a:lnTo>
                              <a:pt x="139" y="166"/>
                            </a:lnTo>
                            <a:lnTo>
                              <a:pt x="146" y="178"/>
                            </a:lnTo>
                            <a:lnTo>
                              <a:pt x="156" y="191"/>
                            </a:lnTo>
                            <a:lnTo>
                              <a:pt x="163" y="203"/>
                            </a:lnTo>
                            <a:lnTo>
                              <a:pt x="172" y="212"/>
                            </a:lnTo>
                            <a:lnTo>
                              <a:pt x="182" y="218"/>
                            </a:lnTo>
                            <a:lnTo>
                              <a:pt x="194" y="223"/>
                            </a:lnTo>
                            <a:lnTo>
                              <a:pt x="176" y="222"/>
                            </a:lnTo>
                            <a:lnTo>
                              <a:pt x="159" y="219"/>
                            </a:lnTo>
                            <a:lnTo>
                              <a:pt x="149" y="214"/>
                            </a:lnTo>
                            <a:lnTo>
                              <a:pt x="137" y="204"/>
                            </a:lnTo>
                            <a:lnTo>
                              <a:pt x="129" y="196"/>
                            </a:lnTo>
                            <a:lnTo>
                              <a:pt x="123" y="188"/>
                            </a:lnTo>
                            <a:lnTo>
                              <a:pt x="116" y="181"/>
                            </a:lnTo>
                            <a:lnTo>
                              <a:pt x="113" y="181"/>
                            </a:lnTo>
                            <a:lnTo>
                              <a:pt x="106" y="178"/>
                            </a:lnTo>
                            <a:lnTo>
                              <a:pt x="94" y="171"/>
                            </a:lnTo>
                            <a:lnTo>
                              <a:pt x="83" y="160"/>
                            </a:lnTo>
                            <a:lnTo>
                              <a:pt x="69" y="145"/>
                            </a:lnTo>
                            <a:lnTo>
                              <a:pt x="54" y="125"/>
                            </a:lnTo>
                            <a:lnTo>
                              <a:pt x="42" y="109"/>
                            </a:lnTo>
                            <a:lnTo>
                              <a:pt x="31" y="92"/>
                            </a:lnTo>
                            <a:lnTo>
                              <a:pt x="22" y="76"/>
                            </a:lnTo>
                            <a:lnTo>
                              <a:pt x="17" y="62"/>
                            </a:lnTo>
                            <a:lnTo>
                              <a:pt x="14" y="46"/>
                            </a:lnTo>
                            <a:lnTo>
                              <a:pt x="9" y="28"/>
                            </a:lnTo>
                            <a:lnTo>
                              <a:pt x="0"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6" name="Freeform 1049"/>
                      <p:cNvSpPr>
                        <a:spLocks/>
                      </p:cNvSpPr>
                      <p:nvPr/>
                    </p:nvSpPr>
                    <p:spPr bwMode="auto">
                      <a:xfrm>
                        <a:off x="4845" y="2298"/>
                        <a:ext cx="9" cy="28"/>
                      </a:xfrm>
                      <a:custGeom>
                        <a:avLst/>
                        <a:gdLst>
                          <a:gd name="T0" fmla="*/ 0 w 59"/>
                          <a:gd name="T1" fmla="*/ 0 h 140"/>
                          <a:gd name="T2" fmla="*/ 0 w 59"/>
                          <a:gd name="T3" fmla="*/ 0 h 140"/>
                          <a:gd name="T4" fmla="*/ 0 w 59"/>
                          <a:gd name="T5" fmla="*/ 0 h 140"/>
                          <a:gd name="T6" fmla="*/ 0 w 59"/>
                          <a:gd name="T7" fmla="*/ 0 h 140"/>
                          <a:gd name="T8" fmla="*/ 0 w 59"/>
                          <a:gd name="T9" fmla="*/ 0 h 140"/>
                          <a:gd name="T10" fmla="*/ 0 w 59"/>
                          <a:gd name="T11" fmla="*/ 0 h 140"/>
                          <a:gd name="T12" fmla="*/ 0 w 59"/>
                          <a:gd name="T13" fmla="*/ 0 h 140"/>
                          <a:gd name="T14" fmla="*/ 0 w 59"/>
                          <a:gd name="T15" fmla="*/ 0 h 140"/>
                          <a:gd name="T16" fmla="*/ 0 w 59"/>
                          <a:gd name="T17" fmla="*/ 0 h 140"/>
                          <a:gd name="T18" fmla="*/ 0 w 59"/>
                          <a:gd name="T19" fmla="*/ 0 h 140"/>
                          <a:gd name="T20" fmla="*/ 0 w 59"/>
                          <a:gd name="T21" fmla="*/ 0 h 140"/>
                          <a:gd name="T22" fmla="*/ 0 w 59"/>
                          <a:gd name="T23" fmla="*/ 0 h 140"/>
                          <a:gd name="T24" fmla="*/ 0 w 59"/>
                          <a:gd name="T25" fmla="*/ 0 h 140"/>
                          <a:gd name="T26" fmla="*/ 0 w 59"/>
                          <a:gd name="T27" fmla="*/ 0 h 140"/>
                          <a:gd name="T28" fmla="*/ 0 w 59"/>
                          <a:gd name="T29" fmla="*/ 0 h 140"/>
                          <a:gd name="T30" fmla="*/ 0 w 59"/>
                          <a:gd name="T31" fmla="*/ 0 h 140"/>
                          <a:gd name="T32" fmla="*/ 0 w 59"/>
                          <a:gd name="T33" fmla="*/ 0 h 140"/>
                          <a:gd name="T34" fmla="*/ 0 w 59"/>
                          <a:gd name="T35" fmla="*/ 0 h 140"/>
                          <a:gd name="T36" fmla="*/ 0 w 59"/>
                          <a:gd name="T37" fmla="*/ 0 h 140"/>
                          <a:gd name="T38" fmla="*/ 0 w 59"/>
                          <a:gd name="T39" fmla="*/ 0 h 140"/>
                          <a:gd name="T40" fmla="*/ 0 w 59"/>
                          <a:gd name="T41" fmla="*/ 0 h 140"/>
                          <a:gd name="T42" fmla="*/ 0 w 59"/>
                          <a:gd name="T43" fmla="*/ 0 h 140"/>
                          <a:gd name="T44" fmla="*/ 0 w 59"/>
                          <a:gd name="T45" fmla="*/ 0 h 140"/>
                          <a:gd name="T46" fmla="*/ 0 w 59"/>
                          <a:gd name="T47" fmla="*/ 0 h 140"/>
                          <a:gd name="T48" fmla="*/ 0 w 59"/>
                          <a:gd name="T49" fmla="*/ 0 h 140"/>
                          <a:gd name="T50" fmla="*/ 0 w 59"/>
                          <a:gd name="T51" fmla="*/ 0 h 140"/>
                          <a:gd name="T52" fmla="*/ 0 w 59"/>
                          <a:gd name="T53" fmla="*/ 0 h 140"/>
                          <a:gd name="T54" fmla="*/ 0 w 59"/>
                          <a:gd name="T55" fmla="*/ 0 h 140"/>
                          <a:gd name="T56" fmla="*/ 0 w 59"/>
                          <a:gd name="T57" fmla="*/ 0 h 140"/>
                          <a:gd name="T58" fmla="*/ 0 w 59"/>
                          <a:gd name="T59" fmla="*/ 0 h 140"/>
                          <a:gd name="T60" fmla="*/ 0 w 59"/>
                          <a:gd name="T61" fmla="*/ 0 h 140"/>
                          <a:gd name="T62" fmla="*/ 0 w 59"/>
                          <a:gd name="T63" fmla="*/ 0 h 140"/>
                          <a:gd name="T64" fmla="*/ 0 w 59"/>
                          <a:gd name="T65" fmla="*/ 0 h 140"/>
                          <a:gd name="T66" fmla="*/ 0 w 59"/>
                          <a:gd name="T67" fmla="*/ 0 h 140"/>
                          <a:gd name="T68" fmla="*/ 0 w 59"/>
                          <a:gd name="T69" fmla="*/ 0 h 140"/>
                          <a:gd name="T70" fmla="*/ 0 w 59"/>
                          <a:gd name="T71" fmla="*/ 0 h 140"/>
                          <a:gd name="T72" fmla="*/ 0 w 59"/>
                          <a:gd name="T73" fmla="*/ 0 h 140"/>
                          <a:gd name="T74" fmla="*/ 0 w 59"/>
                          <a:gd name="T75" fmla="*/ 0 h 140"/>
                          <a:gd name="T76" fmla="*/ 0 w 59"/>
                          <a:gd name="T77" fmla="*/ 0 h 140"/>
                          <a:gd name="T78" fmla="*/ 0 w 59"/>
                          <a:gd name="T79" fmla="*/ 0 h 140"/>
                          <a:gd name="T80" fmla="*/ 0 w 59"/>
                          <a:gd name="T81" fmla="*/ 0 h 140"/>
                          <a:gd name="T82" fmla="*/ 0 w 59"/>
                          <a:gd name="T83" fmla="*/ 0 h 140"/>
                          <a:gd name="T84" fmla="*/ 0 w 59"/>
                          <a:gd name="T85" fmla="*/ 0 h 140"/>
                          <a:gd name="T86" fmla="*/ 0 w 59"/>
                          <a:gd name="T87" fmla="*/ 0 h 140"/>
                          <a:gd name="T88" fmla="*/ 0 w 59"/>
                          <a:gd name="T89" fmla="*/ 0 h 140"/>
                          <a:gd name="T90" fmla="*/ 0 w 59"/>
                          <a:gd name="T91" fmla="*/ 0 h 140"/>
                          <a:gd name="T92" fmla="*/ 0 w 59"/>
                          <a:gd name="T93" fmla="*/ 0 h 140"/>
                          <a:gd name="T94" fmla="*/ 0 w 59"/>
                          <a:gd name="T95" fmla="*/ 0 h 140"/>
                          <a:gd name="T96" fmla="*/ 0 w 59"/>
                          <a:gd name="T97" fmla="*/ 0 h 140"/>
                          <a:gd name="T98" fmla="*/ 0 w 59"/>
                          <a:gd name="T99" fmla="*/ 0 h 140"/>
                          <a:gd name="T100" fmla="*/ 0 w 59"/>
                          <a:gd name="T101" fmla="*/ 0 h 140"/>
                          <a:gd name="T102" fmla="*/ 0 w 59"/>
                          <a:gd name="T103" fmla="*/ 0 h 140"/>
                          <a:gd name="T104" fmla="*/ 0 w 59"/>
                          <a:gd name="T105" fmla="*/ 0 h 140"/>
                          <a:gd name="T106" fmla="*/ 0 w 59"/>
                          <a:gd name="T107" fmla="*/ 0 h 140"/>
                          <a:gd name="T108" fmla="*/ 0 w 59"/>
                          <a:gd name="T109" fmla="*/ 0 h 140"/>
                          <a:gd name="T110" fmla="*/ 0 w 59"/>
                          <a:gd name="T111" fmla="*/ 0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140">
                            <a:moveTo>
                              <a:pt x="22" y="130"/>
                            </a:moveTo>
                            <a:lnTo>
                              <a:pt x="13" y="119"/>
                            </a:lnTo>
                            <a:lnTo>
                              <a:pt x="11" y="109"/>
                            </a:lnTo>
                            <a:lnTo>
                              <a:pt x="8" y="101"/>
                            </a:lnTo>
                            <a:lnTo>
                              <a:pt x="8" y="91"/>
                            </a:lnTo>
                            <a:lnTo>
                              <a:pt x="12" y="84"/>
                            </a:lnTo>
                            <a:lnTo>
                              <a:pt x="12" y="78"/>
                            </a:lnTo>
                            <a:lnTo>
                              <a:pt x="8" y="73"/>
                            </a:lnTo>
                            <a:lnTo>
                              <a:pt x="11" y="67"/>
                            </a:lnTo>
                            <a:lnTo>
                              <a:pt x="13" y="63"/>
                            </a:lnTo>
                            <a:lnTo>
                              <a:pt x="13" y="56"/>
                            </a:lnTo>
                            <a:lnTo>
                              <a:pt x="13" y="45"/>
                            </a:lnTo>
                            <a:lnTo>
                              <a:pt x="18" y="38"/>
                            </a:lnTo>
                            <a:lnTo>
                              <a:pt x="22" y="29"/>
                            </a:lnTo>
                            <a:lnTo>
                              <a:pt x="24" y="21"/>
                            </a:lnTo>
                            <a:lnTo>
                              <a:pt x="26" y="16"/>
                            </a:lnTo>
                            <a:lnTo>
                              <a:pt x="31" y="12"/>
                            </a:lnTo>
                            <a:lnTo>
                              <a:pt x="37" y="10"/>
                            </a:lnTo>
                            <a:lnTo>
                              <a:pt x="45" y="15"/>
                            </a:lnTo>
                            <a:lnTo>
                              <a:pt x="50" y="23"/>
                            </a:lnTo>
                            <a:lnTo>
                              <a:pt x="54" y="34"/>
                            </a:lnTo>
                            <a:lnTo>
                              <a:pt x="55" y="47"/>
                            </a:lnTo>
                            <a:lnTo>
                              <a:pt x="54" y="60"/>
                            </a:lnTo>
                            <a:lnTo>
                              <a:pt x="47" y="65"/>
                            </a:lnTo>
                            <a:lnTo>
                              <a:pt x="38" y="68"/>
                            </a:lnTo>
                            <a:lnTo>
                              <a:pt x="34" y="71"/>
                            </a:lnTo>
                            <a:lnTo>
                              <a:pt x="28" y="78"/>
                            </a:lnTo>
                            <a:lnTo>
                              <a:pt x="25" y="84"/>
                            </a:lnTo>
                            <a:lnTo>
                              <a:pt x="22" y="96"/>
                            </a:lnTo>
                            <a:lnTo>
                              <a:pt x="23" y="110"/>
                            </a:lnTo>
                            <a:lnTo>
                              <a:pt x="24" y="118"/>
                            </a:lnTo>
                            <a:lnTo>
                              <a:pt x="30" y="125"/>
                            </a:lnTo>
                            <a:lnTo>
                              <a:pt x="38" y="123"/>
                            </a:lnTo>
                            <a:lnTo>
                              <a:pt x="38" y="94"/>
                            </a:lnTo>
                            <a:lnTo>
                              <a:pt x="42" y="86"/>
                            </a:lnTo>
                            <a:lnTo>
                              <a:pt x="51" y="82"/>
                            </a:lnTo>
                            <a:lnTo>
                              <a:pt x="57" y="73"/>
                            </a:lnTo>
                            <a:lnTo>
                              <a:pt x="59" y="63"/>
                            </a:lnTo>
                            <a:lnTo>
                              <a:pt x="59" y="50"/>
                            </a:lnTo>
                            <a:lnTo>
                              <a:pt x="56" y="29"/>
                            </a:lnTo>
                            <a:lnTo>
                              <a:pt x="49" y="15"/>
                            </a:lnTo>
                            <a:lnTo>
                              <a:pt x="38" y="7"/>
                            </a:lnTo>
                            <a:lnTo>
                              <a:pt x="31" y="2"/>
                            </a:lnTo>
                            <a:lnTo>
                              <a:pt x="24" y="0"/>
                            </a:lnTo>
                            <a:lnTo>
                              <a:pt x="19" y="9"/>
                            </a:lnTo>
                            <a:lnTo>
                              <a:pt x="12" y="19"/>
                            </a:lnTo>
                            <a:lnTo>
                              <a:pt x="8" y="33"/>
                            </a:lnTo>
                            <a:lnTo>
                              <a:pt x="4" y="45"/>
                            </a:lnTo>
                            <a:lnTo>
                              <a:pt x="1" y="59"/>
                            </a:lnTo>
                            <a:lnTo>
                              <a:pt x="0" y="70"/>
                            </a:lnTo>
                            <a:lnTo>
                              <a:pt x="1" y="84"/>
                            </a:lnTo>
                            <a:lnTo>
                              <a:pt x="2" y="97"/>
                            </a:lnTo>
                            <a:lnTo>
                              <a:pt x="8" y="117"/>
                            </a:lnTo>
                            <a:lnTo>
                              <a:pt x="12" y="128"/>
                            </a:lnTo>
                            <a:lnTo>
                              <a:pt x="22" y="140"/>
                            </a:lnTo>
                            <a:lnTo>
                              <a:pt x="22" y="13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32" name="Group 1050"/>
                    <p:cNvGrpSpPr>
                      <a:grpSpLocks/>
                    </p:cNvGrpSpPr>
                    <p:nvPr/>
                  </p:nvGrpSpPr>
                  <p:grpSpPr bwMode="auto">
                    <a:xfrm>
                      <a:off x="4887" y="2308"/>
                      <a:ext cx="39" cy="8"/>
                      <a:chOff x="4887" y="2308"/>
                      <a:chExt cx="39" cy="8"/>
                    </a:xfrm>
                  </p:grpSpPr>
                  <p:sp>
                    <p:nvSpPr>
                      <p:cNvPr id="90443" name="Freeform 1051"/>
                      <p:cNvSpPr>
                        <a:spLocks/>
                      </p:cNvSpPr>
                      <p:nvPr/>
                    </p:nvSpPr>
                    <p:spPr bwMode="auto">
                      <a:xfrm>
                        <a:off x="4913" y="2311"/>
                        <a:ext cx="13" cy="5"/>
                      </a:xfrm>
                      <a:custGeom>
                        <a:avLst/>
                        <a:gdLst>
                          <a:gd name="T0" fmla="*/ 0 w 77"/>
                          <a:gd name="T1" fmla="*/ 0 h 21"/>
                          <a:gd name="T2" fmla="*/ 0 w 77"/>
                          <a:gd name="T3" fmla="*/ 0 h 21"/>
                          <a:gd name="T4" fmla="*/ 0 w 77"/>
                          <a:gd name="T5" fmla="*/ 0 h 21"/>
                          <a:gd name="T6" fmla="*/ 0 w 77"/>
                          <a:gd name="T7" fmla="*/ 0 h 21"/>
                          <a:gd name="T8" fmla="*/ 0 w 77"/>
                          <a:gd name="T9" fmla="*/ 0 h 21"/>
                          <a:gd name="T10" fmla="*/ 0 w 77"/>
                          <a:gd name="T11" fmla="*/ 0 h 21"/>
                          <a:gd name="T12" fmla="*/ 0 w 77"/>
                          <a:gd name="T13" fmla="*/ 0 h 21"/>
                          <a:gd name="T14" fmla="*/ 0 w 77"/>
                          <a:gd name="T15" fmla="*/ 0 h 21"/>
                          <a:gd name="T16" fmla="*/ 0 w 77"/>
                          <a:gd name="T17" fmla="*/ 0 h 21"/>
                          <a:gd name="T18" fmla="*/ 0 w 77"/>
                          <a:gd name="T19" fmla="*/ 0 h 21"/>
                          <a:gd name="T20" fmla="*/ 0 w 77"/>
                          <a:gd name="T21" fmla="*/ 0 h 21"/>
                          <a:gd name="T22" fmla="*/ 0 w 77"/>
                          <a:gd name="T23" fmla="*/ 0 h 21"/>
                          <a:gd name="T24" fmla="*/ 0 w 77"/>
                          <a:gd name="T25" fmla="*/ 0 h 21"/>
                          <a:gd name="T26" fmla="*/ 0 w 77"/>
                          <a:gd name="T27" fmla="*/ 0 h 21"/>
                          <a:gd name="T28" fmla="*/ 0 w 77"/>
                          <a:gd name="T29" fmla="*/ 0 h 21"/>
                          <a:gd name="T30" fmla="*/ 0 w 77"/>
                          <a:gd name="T31" fmla="*/ 0 h 21"/>
                          <a:gd name="T32" fmla="*/ 0 w 77"/>
                          <a:gd name="T33" fmla="*/ 0 h 21"/>
                          <a:gd name="T34" fmla="*/ 0 w 77"/>
                          <a:gd name="T35" fmla="*/ 0 h 21"/>
                          <a:gd name="T36" fmla="*/ 0 w 77"/>
                          <a:gd name="T37" fmla="*/ 0 h 21"/>
                          <a:gd name="T38" fmla="*/ 0 w 77"/>
                          <a:gd name="T39" fmla="*/ 0 h 21"/>
                          <a:gd name="T40" fmla="*/ 0 w 77"/>
                          <a:gd name="T41" fmla="*/ 0 h 21"/>
                          <a:gd name="T42" fmla="*/ 0 w 7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7" h="21">
                            <a:moveTo>
                              <a:pt x="0" y="14"/>
                            </a:moveTo>
                            <a:lnTo>
                              <a:pt x="14" y="2"/>
                            </a:lnTo>
                            <a:lnTo>
                              <a:pt x="26" y="2"/>
                            </a:lnTo>
                            <a:lnTo>
                              <a:pt x="34" y="2"/>
                            </a:lnTo>
                            <a:lnTo>
                              <a:pt x="45" y="0"/>
                            </a:lnTo>
                            <a:lnTo>
                              <a:pt x="43" y="9"/>
                            </a:lnTo>
                            <a:lnTo>
                              <a:pt x="55" y="4"/>
                            </a:lnTo>
                            <a:lnTo>
                              <a:pt x="63" y="2"/>
                            </a:lnTo>
                            <a:lnTo>
                              <a:pt x="55" y="9"/>
                            </a:lnTo>
                            <a:lnTo>
                              <a:pt x="71" y="2"/>
                            </a:lnTo>
                            <a:lnTo>
                              <a:pt x="69" y="8"/>
                            </a:lnTo>
                            <a:lnTo>
                              <a:pt x="77" y="3"/>
                            </a:lnTo>
                            <a:lnTo>
                              <a:pt x="75" y="13"/>
                            </a:lnTo>
                            <a:lnTo>
                              <a:pt x="70" y="19"/>
                            </a:lnTo>
                            <a:lnTo>
                              <a:pt x="61" y="21"/>
                            </a:lnTo>
                            <a:lnTo>
                              <a:pt x="48" y="21"/>
                            </a:lnTo>
                            <a:lnTo>
                              <a:pt x="42" y="19"/>
                            </a:lnTo>
                            <a:lnTo>
                              <a:pt x="36" y="18"/>
                            </a:lnTo>
                            <a:lnTo>
                              <a:pt x="30" y="15"/>
                            </a:lnTo>
                            <a:lnTo>
                              <a:pt x="21" y="13"/>
                            </a:lnTo>
                            <a:lnTo>
                              <a:pt x="11" y="9"/>
                            </a:lnTo>
                            <a:lnTo>
                              <a:pt x="0" y="14"/>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4" name="Freeform 1052"/>
                      <p:cNvSpPr>
                        <a:spLocks/>
                      </p:cNvSpPr>
                      <p:nvPr/>
                    </p:nvSpPr>
                    <p:spPr bwMode="auto">
                      <a:xfrm>
                        <a:off x="4887" y="2308"/>
                        <a:ext cx="18" cy="5"/>
                      </a:xfrm>
                      <a:custGeom>
                        <a:avLst/>
                        <a:gdLst>
                          <a:gd name="T0" fmla="*/ 0 w 110"/>
                          <a:gd name="T1" fmla="*/ 0 h 24"/>
                          <a:gd name="T2" fmla="*/ 0 w 110"/>
                          <a:gd name="T3" fmla="*/ 0 h 24"/>
                          <a:gd name="T4" fmla="*/ 0 w 110"/>
                          <a:gd name="T5" fmla="*/ 0 h 24"/>
                          <a:gd name="T6" fmla="*/ 0 w 110"/>
                          <a:gd name="T7" fmla="*/ 0 h 24"/>
                          <a:gd name="T8" fmla="*/ 0 w 110"/>
                          <a:gd name="T9" fmla="*/ 0 h 24"/>
                          <a:gd name="T10" fmla="*/ 0 w 110"/>
                          <a:gd name="T11" fmla="*/ 0 h 24"/>
                          <a:gd name="T12" fmla="*/ 0 w 110"/>
                          <a:gd name="T13" fmla="*/ 0 h 24"/>
                          <a:gd name="T14" fmla="*/ 0 w 110"/>
                          <a:gd name="T15" fmla="*/ 0 h 24"/>
                          <a:gd name="T16" fmla="*/ 0 w 110"/>
                          <a:gd name="T17" fmla="*/ 0 h 24"/>
                          <a:gd name="T18" fmla="*/ 0 w 110"/>
                          <a:gd name="T19" fmla="*/ 0 h 24"/>
                          <a:gd name="T20" fmla="*/ 0 w 110"/>
                          <a:gd name="T21" fmla="*/ 0 h 24"/>
                          <a:gd name="T22" fmla="*/ 0 w 110"/>
                          <a:gd name="T23" fmla="*/ 0 h 24"/>
                          <a:gd name="T24" fmla="*/ 0 w 110"/>
                          <a:gd name="T25" fmla="*/ 0 h 24"/>
                          <a:gd name="T26" fmla="*/ 0 w 110"/>
                          <a:gd name="T27" fmla="*/ 0 h 24"/>
                          <a:gd name="T28" fmla="*/ 0 w 110"/>
                          <a:gd name="T29" fmla="*/ 0 h 24"/>
                          <a:gd name="T30" fmla="*/ 0 w 110"/>
                          <a:gd name="T31" fmla="*/ 0 h 24"/>
                          <a:gd name="T32" fmla="*/ 0 w 110"/>
                          <a:gd name="T33" fmla="*/ 0 h 24"/>
                          <a:gd name="T34" fmla="*/ 0 w 110"/>
                          <a:gd name="T35" fmla="*/ 0 h 24"/>
                          <a:gd name="T36" fmla="*/ 0 w 110"/>
                          <a:gd name="T37" fmla="*/ 0 h 24"/>
                          <a:gd name="T38" fmla="*/ 0 w 110"/>
                          <a:gd name="T39" fmla="*/ 0 h 24"/>
                          <a:gd name="T40" fmla="*/ 0 w 110"/>
                          <a:gd name="T41" fmla="*/ 0 h 24"/>
                          <a:gd name="T42" fmla="*/ 0 w 110"/>
                          <a:gd name="T43" fmla="*/ 0 h 24"/>
                          <a:gd name="T44" fmla="*/ 0 w 110"/>
                          <a:gd name="T45" fmla="*/ 0 h 24"/>
                          <a:gd name="T46" fmla="*/ 0 w 110"/>
                          <a:gd name="T47" fmla="*/ 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 h="24">
                            <a:moveTo>
                              <a:pt x="0" y="20"/>
                            </a:moveTo>
                            <a:lnTo>
                              <a:pt x="8" y="11"/>
                            </a:lnTo>
                            <a:lnTo>
                              <a:pt x="21" y="8"/>
                            </a:lnTo>
                            <a:lnTo>
                              <a:pt x="34" y="4"/>
                            </a:lnTo>
                            <a:lnTo>
                              <a:pt x="49" y="4"/>
                            </a:lnTo>
                            <a:lnTo>
                              <a:pt x="63" y="5"/>
                            </a:lnTo>
                            <a:lnTo>
                              <a:pt x="71" y="0"/>
                            </a:lnTo>
                            <a:lnTo>
                              <a:pt x="73" y="8"/>
                            </a:lnTo>
                            <a:lnTo>
                              <a:pt x="89" y="3"/>
                            </a:lnTo>
                            <a:lnTo>
                              <a:pt x="84" y="12"/>
                            </a:lnTo>
                            <a:lnTo>
                              <a:pt x="96" y="10"/>
                            </a:lnTo>
                            <a:lnTo>
                              <a:pt x="107" y="4"/>
                            </a:lnTo>
                            <a:lnTo>
                              <a:pt x="98" y="20"/>
                            </a:lnTo>
                            <a:lnTo>
                              <a:pt x="109" y="14"/>
                            </a:lnTo>
                            <a:lnTo>
                              <a:pt x="110" y="21"/>
                            </a:lnTo>
                            <a:lnTo>
                              <a:pt x="94" y="24"/>
                            </a:lnTo>
                            <a:lnTo>
                              <a:pt x="82" y="21"/>
                            </a:lnTo>
                            <a:lnTo>
                              <a:pt x="72" y="16"/>
                            </a:lnTo>
                            <a:lnTo>
                              <a:pt x="59" y="15"/>
                            </a:lnTo>
                            <a:lnTo>
                              <a:pt x="47" y="15"/>
                            </a:lnTo>
                            <a:lnTo>
                              <a:pt x="34" y="15"/>
                            </a:lnTo>
                            <a:lnTo>
                              <a:pt x="24" y="11"/>
                            </a:lnTo>
                            <a:lnTo>
                              <a:pt x="16" y="11"/>
                            </a:lnTo>
                            <a:lnTo>
                              <a:pt x="0" y="20"/>
                            </a:lnTo>
                            <a:close/>
                          </a:path>
                        </a:pathLst>
                      </a:custGeom>
                      <a:solidFill>
                        <a:srgbClr val="3F1F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33" name="Group 1053"/>
                    <p:cNvGrpSpPr>
                      <a:grpSpLocks/>
                    </p:cNvGrpSpPr>
                    <p:nvPr/>
                  </p:nvGrpSpPr>
                  <p:grpSpPr bwMode="auto">
                    <a:xfrm>
                      <a:off x="4889" y="2310"/>
                      <a:ext cx="17" cy="11"/>
                      <a:chOff x="4889" y="2310"/>
                      <a:chExt cx="17" cy="11"/>
                    </a:xfrm>
                  </p:grpSpPr>
                  <p:sp>
                    <p:nvSpPr>
                      <p:cNvPr id="90439" name="Freeform 1054"/>
                      <p:cNvSpPr>
                        <a:spLocks/>
                      </p:cNvSpPr>
                      <p:nvPr/>
                    </p:nvSpPr>
                    <p:spPr bwMode="auto">
                      <a:xfrm>
                        <a:off x="4889" y="2315"/>
                        <a:ext cx="11" cy="5"/>
                      </a:xfrm>
                      <a:custGeom>
                        <a:avLst/>
                        <a:gdLst>
                          <a:gd name="T0" fmla="*/ 0 w 64"/>
                          <a:gd name="T1" fmla="*/ 0 h 22"/>
                          <a:gd name="T2" fmla="*/ 0 w 64"/>
                          <a:gd name="T3" fmla="*/ 0 h 22"/>
                          <a:gd name="T4" fmla="*/ 0 w 64"/>
                          <a:gd name="T5" fmla="*/ 0 h 22"/>
                          <a:gd name="T6" fmla="*/ 0 w 64"/>
                          <a:gd name="T7" fmla="*/ 0 h 22"/>
                          <a:gd name="T8" fmla="*/ 0 w 64"/>
                          <a:gd name="T9" fmla="*/ 0 h 22"/>
                          <a:gd name="T10" fmla="*/ 0 w 64"/>
                          <a:gd name="T11" fmla="*/ 0 h 22"/>
                          <a:gd name="T12" fmla="*/ 0 w 64"/>
                          <a:gd name="T13" fmla="*/ 0 h 22"/>
                          <a:gd name="T14" fmla="*/ 0 w 64"/>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2">
                            <a:moveTo>
                              <a:pt x="0" y="0"/>
                            </a:moveTo>
                            <a:lnTo>
                              <a:pt x="12" y="10"/>
                            </a:lnTo>
                            <a:lnTo>
                              <a:pt x="26" y="21"/>
                            </a:lnTo>
                            <a:lnTo>
                              <a:pt x="45" y="22"/>
                            </a:lnTo>
                            <a:lnTo>
                              <a:pt x="58" y="9"/>
                            </a:lnTo>
                            <a:lnTo>
                              <a:pt x="64" y="7"/>
                            </a:lnTo>
                            <a:lnTo>
                              <a:pt x="6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0" name="Freeform 1055"/>
                      <p:cNvSpPr>
                        <a:spLocks/>
                      </p:cNvSpPr>
                      <p:nvPr/>
                    </p:nvSpPr>
                    <p:spPr bwMode="auto">
                      <a:xfrm>
                        <a:off x="4889" y="2310"/>
                        <a:ext cx="17" cy="11"/>
                      </a:xfrm>
                      <a:custGeom>
                        <a:avLst/>
                        <a:gdLst>
                          <a:gd name="T0" fmla="*/ 0 w 98"/>
                          <a:gd name="T1" fmla="*/ 0 h 56"/>
                          <a:gd name="T2" fmla="*/ 0 w 98"/>
                          <a:gd name="T3" fmla="*/ 0 h 56"/>
                          <a:gd name="T4" fmla="*/ 0 w 98"/>
                          <a:gd name="T5" fmla="*/ 0 h 56"/>
                          <a:gd name="T6" fmla="*/ 0 w 98"/>
                          <a:gd name="T7" fmla="*/ 0 h 56"/>
                          <a:gd name="T8" fmla="*/ 0 w 98"/>
                          <a:gd name="T9" fmla="*/ 0 h 56"/>
                          <a:gd name="T10" fmla="*/ 0 w 98"/>
                          <a:gd name="T11" fmla="*/ 0 h 56"/>
                          <a:gd name="T12" fmla="*/ 0 w 98"/>
                          <a:gd name="T13" fmla="*/ 0 h 56"/>
                          <a:gd name="T14" fmla="*/ 0 w 98"/>
                          <a:gd name="T15" fmla="*/ 0 h 56"/>
                          <a:gd name="T16" fmla="*/ 0 w 98"/>
                          <a:gd name="T17" fmla="*/ 0 h 56"/>
                          <a:gd name="T18" fmla="*/ 0 w 98"/>
                          <a:gd name="T19" fmla="*/ 0 h 56"/>
                          <a:gd name="T20" fmla="*/ 0 w 98"/>
                          <a:gd name="T21" fmla="*/ 0 h 56"/>
                          <a:gd name="T22" fmla="*/ 0 w 98"/>
                          <a:gd name="T23" fmla="*/ 0 h 56"/>
                          <a:gd name="T24" fmla="*/ 0 w 98"/>
                          <a:gd name="T25" fmla="*/ 0 h 56"/>
                          <a:gd name="T26" fmla="*/ 0 w 98"/>
                          <a:gd name="T27" fmla="*/ 0 h 56"/>
                          <a:gd name="T28" fmla="*/ 0 w 98"/>
                          <a:gd name="T29" fmla="*/ 0 h 56"/>
                          <a:gd name="T30" fmla="*/ 0 w 98"/>
                          <a:gd name="T31" fmla="*/ 0 h 56"/>
                          <a:gd name="T32" fmla="*/ 0 w 98"/>
                          <a:gd name="T33" fmla="*/ 0 h 56"/>
                          <a:gd name="T34" fmla="*/ 0 w 98"/>
                          <a:gd name="T35" fmla="*/ 0 h 56"/>
                          <a:gd name="T36" fmla="*/ 0 w 98"/>
                          <a:gd name="T37" fmla="*/ 0 h 56"/>
                          <a:gd name="T38" fmla="*/ 0 w 98"/>
                          <a:gd name="T39" fmla="*/ 0 h 56"/>
                          <a:gd name="T40" fmla="*/ 0 w 98"/>
                          <a:gd name="T41" fmla="*/ 0 h 56"/>
                          <a:gd name="T42" fmla="*/ 0 w 98"/>
                          <a:gd name="T43" fmla="*/ 0 h 56"/>
                          <a:gd name="T44" fmla="*/ 0 w 98"/>
                          <a:gd name="T45" fmla="*/ 0 h 56"/>
                          <a:gd name="T46" fmla="*/ 0 w 98"/>
                          <a:gd name="T47" fmla="*/ 0 h 56"/>
                          <a:gd name="T48" fmla="*/ 0 w 98"/>
                          <a:gd name="T49" fmla="*/ 0 h 56"/>
                          <a:gd name="T50" fmla="*/ 0 w 98"/>
                          <a:gd name="T51" fmla="*/ 0 h 56"/>
                          <a:gd name="T52" fmla="*/ 0 w 98"/>
                          <a:gd name="T53" fmla="*/ 0 h 56"/>
                          <a:gd name="T54" fmla="*/ 0 w 98"/>
                          <a:gd name="T55" fmla="*/ 0 h 56"/>
                          <a:gd name="T56" fmla="*/ 0 w 98"/>
                          <a:gd name="T57" fmla="*/ 0 h 56"/>
                          <a:gd name="T58" fmla="*/ 0 w 98"/>
                          <a:gd name="T59" fmla="*/ 0 h 56"/>
                          <a:gd name="T60" fmla="*/ 0 w 98"/>
                          <a:gd name="T61" fmla="*/ 0 h 56"/>
                          <a:gd name="T62" fmla="*/ 0 w 9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56">
                            <a:moveTo>
                              <a:pt x="25" y="0"/>
                            </a:moveTo>
                            <a:lnTo>
                              <a:pt x="43" y="4"/>
                            </a:lnTo>
                            <a:lnTo>
                              <a:pt x="55" y="6"/>
                            </a:lnTo>
                            <a:lnTo>
                              <a:pt x="68" y="11"/>
                            </a:lnTo>
                            <a:lnTo>
                              <a:pt x="75" y="15"/>
                            </a:lnTo>
                            <a:lnTo>
                              <a:pt x="81" y="16"/>
                            </a:lnTo>
                            <a:lnTo>
                              <a:pt x="92" y="17"/>
                            </a:lnTo>
                            <a:lnTo>
                              <a:pt x="98" y="20"/>
                            </a:lnTo>
                            <a:lnTo>
                              <a:pt x="98" y="33"/>
                            </a:lnTo>
                            <a:lnTo>
                              <a:pt x="93" y="41"/>
                            </a:lnTo>
                            <a:lnTo>
                              <a:pt x="89" y="47"/>
                            </a:lnTo>
                            <a:lnTo>
                              <a:pt x="86" y="52"/>
                            </a:lnTo>
                            <a:lnTo>
                              <a:pt x="77" y="56"/>
                            </a:lnTo>
                            <a:lnTo>
                              <a:pt x="69" y="56"/>
                            </a:lnTo>
                            <a:lnTo>
                              <a:pt x="63" y="53"/>
                            </a:lnTo>
                            <a:lnTo>
                              <a:pt x="64" y="47"/>
                            </a:lnTo>
                            <a:lnTo>
                              <a:pt x="63" y="38"/>
                            </a:lnTo>
                            <a:lnTo>
                              <a:pt x="57" y="38"/>
                            </a:lnTo>
                            <a:lnTo>
                              <a:pt x="49" y="30"/>
                            </a:lnTo>
                            <a:lnTo>
                              <a:pt x="50" y="37"/>
                            </a:lnTo>
                            <a:lnTo>
                              <a:pt x="45" y="47"/>
                            </a:lnTo>
                            <a:lnTo>
                              <a:pt x="34" y="49"/>
                            </a:lnTo>
                            <a:lnTo>
                              <a:pt x="22" y="47"/>
                            </a:lnTo>
                            <a:lnTo>
                              <a:pt x="19" y="40"/>
                            </a:lnTo>
                            <a:lnTo>
                              <a:pt x="16" y="32"/>
                            </a:lnTo>
                            <a:lnTo>
                              <a:pt x="16" y="27"/>
                            </a:lnTo>
                            <a:lnTo>
                              <a:pt x="0" y="27"/>
                            </a:lnTo>
                            <a:lnTo>
                              <a:pt x="6" y="23"/>
                            </a:lnTo>
                            <a:lnTo>
                              <a:pt x="55" y="23"/>
                            </a:lnTo>
                            <a:lnTo>
                              <a:pt x="56" y="11"/>
                            </a:lnTo>
                            <a:lnTo>
                              <a:pt x="45" y="10"/>
                            </a:lnTo>
                            <a:lnTo>
                              <a:pt x="25"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1" name="Oval 1056"/>
                      <p:cNvSpPr>
                        <a:spLocks noChangeArrowheads="1"/>
                      </p:cNvSpPr>
                      <p:nvPr/>
                    </p:nvSpPr>
                    <p:spPr bwMode="auto">
                      <a:xfrm>
                        <a:off x="4894" y="2315"/>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42" name="Oval 1057"/>
                      <p:cNvSpPr>
                        <a:spLocks noChangeArrowheads="1"/>
                      </p:cNvSpPr>
                      <p:nvPr/>
                    </p:nvSpPr>
                    <p:spPr bwMode="auto">
                      <a:xfrm>
                        <a:off x="4896" y="2315"/>
                        <a:ext cx="2" cy="3"/>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34" name="Group 1058"/>
                    <p:cNvGrpSpPr>
                      <a:grpSpLocks/>
                    </p:cNvGrpSpPr>
                    <p:nvPr/>
                  </p:nvGrpSpPr>
                  <p:grpSpPr bwMode="auto">
                    <a:xfrm>
                      <a:off x="4910" y="2314"/>
                      <a:ext cx="12" cy="8"/>
                      <a:chOff x="4910" y="2314"/>
                      <a:chExt cx="12" cy="8"/>
                    </a:xfrm>
                  </p:grpSpPr>
                  <p:sp>
                    <p:nvSpPr>
                      <p:cNvPr id="90435" name="Freeform 1059"/>
                      <p:cNvSpPr>
                        <a:spLocks/>
                      </p:cNvSpPr>
                      <p:nvPr/>
                    </p:nvSpPr>
                    <p:spPr bwMode="auto">
                      <a:xfrm>
                        <a:off x="4912" y="2317"/>
                        <a:ext cx="8" cy="5"/>
                      </a:xfrm>
                      <a:custGeom>
                        <a:avLst/>
                        <a:gdLst>
                          <a:gd name="T0" fmla="*/ 0 w 50"/>
                          <a:gd name="T1" fmla="*/ 0 h 22"/>
                          <a:gd name="T2" fmla="*/ 0 w 50"/>
                          <a:gd name="T3" fmla="*/ 0 h 22"/>
                          <a:gd name="T4" fmla="*/ 0 w 50"/>
                          <a:gd name="T5" fmla="*/ 0 h 22"/>
                          <a:gd name="T6" fmla="*/ 0 w 50"/>
                          <a:gd name="T7" fmla="*/ 0 h 22"/>
                          <a:gd name="T8" fmla="*/ 0 w 50"/>
                          <a:gd name="T9" fmla="*/ 0 h 22"/>
                          <a:gd name="T10" fmla="*/ 0 w 50"/>
                          <a:gd name="T11" fmla="*/ 0 h 22"/>
                          <a:gd name="T12" fmla="*/ 0 w 50"/>
                          <a:gd name="T13" fmla="*/ 0 h 22"/>
                          <a:gd name="T14" fmla="*/ 0 w 5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 h="22">
                            <a:moveTo>
                              <a:pt x="50" y="0"/>
                            </a:moveTo>
                            <a:lnTo>
                              <a:pt x="48" y="11"/>
                            </a:lnTo>
                            <a:lnTo>
                              <a:pt x="39" y="21"/>
                            </a:lnTo>
                            <a:lnTo>
                              <a:pt x="19" y="22"/>
                            </a:lnTo>
                            <a:lnTo>
                              <a:pt x="6" y="7"/>
                            </a:lnTo>
                            <a:lnTo>
                              <a:pt x="0" y="7"/>
                            </a:lnTo>
                            <a:lnTo>
                              <a:pt x="4" y="0"/>
                            </a:lnTo>
                            <a:lnTo>
                              <a:pt x="5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36" name="Freeform 1060"/>
                      <p:cNvSpPr>
                        <a:spLocks/>
                      </p:cNvSpPr>
                      <p:nvPr/>
                    </p:nvSpPr>
                    <p:spPr bwMode="auto">
                      <a:xfrm>
                        <a:off x="4910" y="2314"/>
                        <a:ext cx="12" cy="8"/>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w 70"/>
                          <a:gd name="T11" fmla="*/ 0 h 40"/>
                          <a:gd name="T12" fmla="*/ 0 w 70"/>
                          <a:gd name="T13" fmla="*/ 0 h 40"/>
                          <a:gd name="T14" fmla="*/ 0 w 70"/>
                          <a:gd name="T15" fmla="*/ 0 h 40"/>
                          <a:gd name="T16" fmla="*/ 0 w 70"/>
                          <a:gd name="T17" fmla="*/ 0 h 40"/>
                          <a:gd name="T18" fmla="*/ 0 w 70"/>
                          <a:gd name="T19" fmla="*/ 0 h 40"/>
                          <a:gd name="T20" fmla="*/ 0 w 70"/>
                          <a:gd name="T21" fmla="*/ 0 h 40"/>
                          <a:gd name="T22" fmla="*/ 0 w 70"/>
                          <a:gd name="T23" fmla="*/ 0 h 40"/>
                          <a:gd name="T24" fmla="*/ 0 w 70"/>
                          <a:gd name="T25" fmla="*/ 0 h 40"/>
                          <a:gd name="T26" fmla="*/ 0 w 70"/>
                          <a:gd name="T27" fmla="*/ 0 h 40"/>
                          <a:gd name="T28" fmla="*/ 0 w 70"/>
                          <a:gd name="T29" fmla="*/ 0 h 40"/>
                          <a:gd name="T30" fmla="*/ 0 w 70"/>
                          <a:gd name="T31" fmla="*/ 0 h 40"/>
                          <a:gd name="T32" fmla="*/ 0 w 70"/>
                          <a:gd name="T33" fmla="*/ 0 h 40"/>
                          <a:gd name="T34" fmla="*/ 0 w 70"/>
                          <a:gd name="T35" fmla="*/ 0 h 40"/>
                          <a:gd name="T36" fmla="*/ 0 w 70"/>
                          <a:gd name="T37" fmla="*/ 0 h 40"/>
                          <a:gd name="T38" fmla="*/ 0 w 70"/>
                          <a:gd name="T39" fmla="*/ 0 h 40"/>
                          <a:gd name="T40" fmla="*/ 0 w 70"/>
                          <a:gd name="T41" fmla="*/ 0 h 40"/>
                          <a:gd name="T42" fmla="*/ 0 w 70"/>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 h="40">
                            <a:moveTo>
                              <a:pt x="47" y="0"/>
                            </a:moveTo>
                            <a:lnTo>
                              <a:pt x="28" y="1"/>
                            </a:lnTo>
                            <a:lnTo>
                              <a:pt x="18" y="3"/>
                            </a:lnTo>
                            <a:lnTo>
                              <a:pt x="7" y="7"/>
                            </a:lnTo>
                            <a:lnTo>
                              <a:pt x="0" y="17"/>
                            </a:lnTo>
                            <a:lnTo>
                              <a:pt x="4" y="35"/>
                            </a:lnTo>
                            <a:lnTo>
                              <a:pt x="15" y="34"/>
                            </a:lnTo>
                            <a:lnTo>
                              <a:pt x="22" y="23"/>
                            </a:lnTo>
                            <a:lnTo>
                              <a:pt x="29" y="22"/>
                            </a:lnTo>
                            <a:lnTo>
                              <a:pt x="25" y="29"/>
                            </a:lnTo>
                            <a:lnTo>
                              <a:pt x="29" y="39"/>
                            </a:lnTo>
                            <a:lnTo>
                              <a:pt x="37" y="40"/>
                            </a:lnTo>
                            <a:lnTo>
                              <a:pt x="46" y="40"/>
                            </a:lnTo>
                            <a:lnTo>
                              <a:pt x="53" y="34"/>
                            </a:lnTo>
                            <a:lnTo>
                              <a:pt x="54" y="27"/>
                            </a:lnTo>
                            <a:lnTo>
                              <a:pt x="59" y="26"/>
                            </a:lnTo>
                            <a:lnTo>
                              <a:pt x="70" y="21"/>
                            </a:lnTo>
                            <a:lnTo>
                              <a:pt x="61" y="18"/>
                            </a:lnTo>
                            <a:lnTo>
                              <a:pt x="55" y="16"/>
                            </a:lnTo>
                            <a:lnTo>
                              <a:pt x="41" y="16"/>
                            </a:lnTo>
                            <a:lnTo>
                              <a:pt x="36" y="17"/>
                            </a:lnTo>
                            <a:lnTo>
                              <a:pt x="47" y="0"/>
                            </a:lnTo>
                            <a:close/>
                          </a:path>
                        </a:pathLst>
                      </a:custGeom>
                      <a:solidFill>
                        <a:srgbClr val="5F3F1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37" name="Oval 1061"/>
                      <p:cNvSpPr>
                        <a:spLocks noChangeArrowheads="1"/>
                      </p:cNvSpPr>
                      <p:nvPr/>
                    </p:nvSpPr>
                    <p:spPr bwMode="auto">
                      <a:xfrm>
                        <a:off x="4916" y="2317"/>
                        <a:ext cx="3" cy="5"/>
                      </a:xfrm>
                      <a:prstGeom prst="ellipse">
                        <a:avLst/>
                      </a:pr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38" name="Oval 1062"/>
                      <p:cNvSpPr>
                        <a:spLocks noChangeArrowheads="1"/>
                      </p:cNvSpPr>
                      <p:nvPr/>
                    </p:nvSpPr>
                    <p:spPr bwMode="auto">
                      <a:xfrm>
                        <a:off x="4918" y="2318"/>
                        <a:ext cx="2" cy="2"/>
                      </a:xfrm>
                      <a:prstGeom prst="ellipse">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nvGrpSpPr>
                <p:cNvPr id="90403" name="Group 1063"/>
                <p:cNvGrpSpPr>
                  <a:grpSpLocks/>
                </p:cNvGrpSpPr>
                <p:nvPr/>
              </p:nvGrpSpPr>
              <p:grpSpPr bwMode="auto">
                <a:xfrm>
                  <a:off x="5008" y="2175"/>
                  <a:ext cx="96" cy="58"/>
                  <a:chOff x="5008" y="2175"/>
                  <a:chExt cx="96" cy="58"/>
                </a:xfrm>
              </p:grpSpPr>
              <p:sp>
                <p:nvSpPr>
                  <p:cNvPr id="90404" name="Freeform 1064"/>
                  <p:cNvSpPr>
                    <a:spLocks/>
                  </p:cNvSpPr>
                  <p:nvPr/>
                </p:nvSpPr>
                <p:spPr bwMode="auto">
                  <a:xfrm>
                    <a:off x="5048" y="2175"/>
                    <a:ext cx="56" cy="48"/>
                  </a:xfrm>
                  <a:custGeom>
                    <a:avLst/>
                    <a:gdLst>
                      <a:gd name="T0" fmla="*/ 0 w 420"/>
                      <a:gd name="T1" fmla="*/ 0 h 299"/>
                      <a:gd name="T2" fmla="*/ 0 w 420"/>
                      <a:gd name="T3" fmla="*/ 0 h 299"/>
                      <a:gd name="T4" fmla="*/ 0 w 420"/>
                      <a:gd name="T5" fmla="*/ 0 h 299"/>
                      <a:gd name="T6" fmla="*/ 0 w 420"/>
                      <a:gd name="T7" fmla="*/ 0 h 299"/>
                      <a:gd name="T8" fmla="*/ 0 w 420"/>
                      <a:gd name="T9" fmla="*/ 0 h 299"/>
                      <a:gd name="T10" fmla="*/ 0 w 420"/>
                      <a:gd name="T11" fmla="*/ 0 h 299"/>
                      <a:gd name="T12" fmla="*/ 0 w 420"/>
                      <a:gd name="T13" fmla="*/ 0 h 299"/>
                      <a:gd name="T14" fmla="*/ 0 w 420"/>
                      <a:gd name="T15" fmla="*/ 0 h 299"/>
                      <a:gd name="T16" fmla="*/ 0 w 420"/>
                      <a:gd name="T17" fmla="*/ 0 h 299"/>
                      <a:gd name="T18" fmla="*/ 0 w 420"/>
                      <a:gd name="T19" fmla="*/ 0 h 299"/>
                      <a:gd name="T20" fmla="*/ 0 w 420"/>
                      <a:gd name="T21" fmla="*/ 0 h 299"/>
                      <a:gd name="T22" fmla="*/ 0 w 420"/>
                      <a:gd name="T23" fmla="*/ 0 h 299"/>
                      <a:gd name="T24" fmla="*/ 0 w 420"/>
                      <a:gd name="T25" fmla="*/ 0 h 299"/>
                      <a:gd name="T26" fmla="*/ 0 w 420"/>
                      <a:gd name="T27" fmla="*/ 0 h 299"/>
                      <a:gd name="T28" fmla="*/ 0 w 420"/>
                      <a:gd name="T29" fmla="*/ 0 h 299"/>
                      <a:gd name="T30" fmla="*/ 0 w 420"/>
                      <a:gd name="T31" fmla="*/ 0 h 2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0" h="299">
                        <a:moveTo>
                          <a:pt x="355" y="0"/>
                        </a:moveTo>
                        <a:lnTo>
                          <a:pt x="148" y="100"/>
                        </a:lnTo>
                        <a:lnTo>
                          <a:pt x="112" y="116"/>
                        </a:lnTo>
                        <a:lnTo>
                          <a:pt x="52" y="127"/>
                        </a:lnTo>
                        <a:lnTo>
                          <a:pt x="25" y="129"/>
                        </a:lnTo>
                        <a:lnTo>
                          <a:pt x="0" y="155"/>
                        </a:lnTo>
                        <a:lnTo>
                          <a:pt x="0" y="299"/>
                        </a:lnTo>
                        <a:lnTo>
                          <a:pt x="34" y="291"/>
                        </a:lnTo>
                        <a:lnTo>
                          <a:pt x="55" y="291"/>
                        </a:lnTo>
                        <a:lnTo>
                          <a:pt x="114" y="247"/>
                        </a:lnTo>
                        <a:lnTo>
                          <a:pt x="153" y="185"/>
                        </a:lnTo>
                        <a:lnTo>
                          <a:pt x="236" y="171"/>
                        </a:lnTo>
                        <a:lnTo>
                          <a:pt x="420" y="127"/>
                        </a:lnTo>
                        <a:lnTo>
                          <a:pt x="411" y="65"/>
                        </a:lnTo>
                        <a:lnTo>
                          <a:pt x="383" y="18"/>
                        </a:lnTo>
                        <a:lnTo>
                          <a:pt x="355" y="0"/>
                        </a:lnTo>
                        <a:close/>
                      </a:path>
                    </a:pathLst>
                  </a:custGeom>
                  <a:solidFill>
                    <a:srgbClr val="FF9FB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05" name="Group 1065"/>
                  <p:cNvGrpSpPr>
                    <a:grpSpLocks/>
                  </p:cNvGrpSpPr>
                  <p:nvPr/>
                </p:nvGrpSpPr>
                <p:grpSpPr bwMode="auto">
                  <a:xfrm>
                    <a:off x="5008" y="2189"/>
                    <a:ext cx="65" cy="44"/>
                    <a:chOff x="4981" y="2534"/>
                    <a:chExt cx="81" cy="55"/>
                  </a:xfrm>
                </p:grpSpPr>
                <p:grpSp>
                  <p:nvGrpSpPr>
                    <p:cNvPr id="90413" name="Group 1066"/>
                    <p:cNvGrpSpPr>
                      <a:grpSpLocks/>
                    </p:cNvGrpSpPr>
                    <p:nvPr/>
                  </p:nvGrpSpPr>
                  <p:grpSpPr bwMode="auto">
                    <a:xfrm>
                      <a:off x="4981" y="2534"/>
                      <a:ext cx="81" cy="55"/>
                      <a:chOff x="4981" y="2534"/>
                      <a:chExt cx="81" cy="55"/>
                    </a:xfrm>
                  </p:grpSpPr>
                  <p:sp>
                    <p:nvSpPr>
                      <p:cNvPr id="90418" name="Freeform 1067"/>
                      <p:cNvSpPr>
                        <a:spLocks/>
                      </p:cNvSpPr>
                      <p:nvPr/>
                    </p:nvSpPr>
                    <p:spPr bwMode="auto">
                      <a:xfrm>
                        <a:off x="4995" y="2534"/>
                        <a:ext cx="67" cy="55"/>
                      </a:xfrm>
                      <a:custGeom>
                        <a:avLst/>
                        <a:gdLst>
                          <a:gd name="T0" fmla="*/ 0 w 403"/>
                          <a:gd name="T1" fmla="*/ 0 h 277"/>
                          <a:gd name="T2" fmla="*/ 0 w 403"/>
                          <a:gd name="T3" fmla="*/ 0 h 277"/>
                          <a:gd name="T4" fmla="*/ 0 w 403"/>
                          <a:gd name="T5" fmla="*/ 0 h 277"/>
                          <a:gd name="T6" fmla="*/ 0 w 403"/>
                          <a:gd name="T7" fmla="*/ 0 h 277"/>
                          <a:gd name="T8" fmla="*/ 0 w 403"/>
                          <a:gd name="T9" fmla="*/ 0 h 277"/>
                          <a:gd name="T10" fmla="*/ 0 w 403"/>
                          <a:gd name="T11" fmla="*/ 0 h 277"/>
                          <a:gd name="T12" fmla="*/ 0 w 403"/>
                          <a:gd name="T13" fmla="*/ 0 h 277"/>
                          <a:gd name="T14" fmla="*/ 0 w 403"/>
                          <a:gd name="T15" fmla="*/ 0 h 277"/>
                          <a:gd name="T16" fmla="*/ 0 w 403"/>
                          <a:gd name="T17" fmla="*/ 0 h 277"/>
                          <a:gd name="T18" fmla="*/ 0 w 403"/>
                          <a:gd name="T19" fmla="*/ 0 h 277"/>
                          <a:gd name="T20" fmla="*/ 0 w 403"/>
                          <a:gd name="T21" fmla="*/ 0 h 277"/>
                          <a:gd name="T22" fmla="*/ 0 w 403"/>
                          <a:gd name="T23" fmla="*/ 0 h 277"/>
                          <a:gd name="T24" fmla="*/ 0 w 403"/>
                          <a:gd name="T25" fmla="*/ 0 h 277"/>
                          <a:gd name="T26" fmla="*/ 0 w 403"/>
                          <a:gd name="T27" fmla="*/ 0 h 277"/>
                          <a:gd name="T28" fmla="*/ 0 w 403"/>
                          <a:gd name="T29" fmla="*/ 0 h 277"/>
                          <a:gd name="T30" fmla="*/ 0 w 403"/>
                          <a:gd name="T31" fmla="*/ 0 h 277"/>
                          <a:gd name="T32" fmla="*/ 0 w 403"/>
                          <a:gd name="T33" fmla="*/ 0 h 277"/>
                          <a:gd name="T34" fmla="*/ 0 w 403"/>
                          <a:gd name="T35" fmla="*/ 0 h 277"/>
                          <a:gd name="T36" fmla="*/ 0 w 403"/>
                          <a:gd name="T37" fmla="*/ 0 h 277"/>
                          <a:gd name="T38" fmla="*/ 0 w 403"/>
                          <a:gd name="T39" fmla="*/ 0 h 277"/>
                          <a:gd name="T40" fmla="*/ 0 w 403"/>
                          <a:gd name="T41" fmla="*/ 0 h 277"/>
                          <a:gd name="T42" fmla="*/ 0 w 403"/>
                          <a:gd name="T43" fmla="*/ 0 h 277"/>
                          <a:gd name="T44" fmla="*/ 0 w 403"/>
                          <a:gd name="T45" fmla="*/ 0 h 277"/>
                          <a:gd name="T46" fmla="*/ 0 w 403"/>
                          <a:gd name="T47" fmla="*/ 0 h 277"/>
                          <a:gd name="T48" fmla="*/ 0 w 403"/>
                          <a:gd name="T49" fmla="*/ 0 h 277"/>
                          <a:gd name="T50" fmla="*/ 0 w 403"/>
                          <a:gd name="T51" fmla="*/ 0 h 277"/>
                          <a:gd name="T52" fmla="*/ 0 w 403"/>
                          <a:gd name="T53" fmla="*/ 0 h 277"/>
                          <a:gd name="T54" fmla="*/ 0 w 403"/>
                          <a:gd name="T55" fmla="*/ 0 h 277"/>
                          <a:gd name="T56" fmla="*/ 0 w 403"/>
                          <a:gd name="T57" fmla="*/ 0 h 277"/>
                          <a:gd name="T58" fmla="*/ 0 w 403"/>
                          <a:gd name="T59" fmla="*/ 0 h 277"/>
                          <a:gd name="T60" fmla="*/ 0 w 403"/>
                          <a:gd name="T61" fmla="*/ 0 h 277"/>
                          <a:gd name="T62" fmla="*/ 0 w 403"/>
                          <a:gd name="T63" fmla="*/ 0 h 277"/>
                          <a:gd name="T64" fmla="*/ 0 w 403"/>
                          <a:gd name="T65" fmla="*/ 0 h 277"/>
                          <a:gd name="T66" fmla="*/ 0 w 403"/>
                          <a:gd name="T67" fmla="*/ 0 h 277"/>
                          <a:gd name="T68" fmla="*/ 0 w 403"/>
                          <a:gd name="T69" fmla="*/ 0 h 277"/>
                          <a:gd name="T70" fmla="*/ 0 w 403"/>
                          <a:gd name="T71" fmla="*/ 0 h 277"/>
                          <a:gd name="T72" fmla="*/ 0 w 403"/>
                          <a:gd name="T73" fmla="*/ 0 h 2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3" h="277">
                            <a:moveTo>
                              <a:pt x="25" y="63"/>
                            </a:moveTo>
                            <a:lnTo>
                              <a:pt x="96" y="63"/>
                            </a:lnTo>
                            <a:lnTo>
                              <a:pt x="221" y="0"/>
                            </a:lnTo>
                            <a:lnTo>
                              <a:pt x="250" y="7"/>
                            </a:lnTo>
                            <a:lnTo>
                              <a:pt x="297" y="39"/>
                            </a:lnTo>
                            <a:lnTo>
                              <a:pt x="341" y="82"/>
                            </a:lnTo>
                            <a:lnTo>
                              <a:pt x="385" y="129"/>
                            </a:lnTo>
                            <a:lnTo>
                              <a:pt x="403" y="166"/>
                            </a:lnTo>
                            <a:lnTo>
                              <a:pt x="399" y="181"/>
                            </a:lnTo>
                            <a:lnTo>
                              <a:pt x="387" y="190"/>
                            </a:lnTo>
                            <a:lnTo>
                              <a:pt x="371" y="186"/>
                            </a:lnTo>
                            <a:lnTo>
                              <a:pt x="353" y="175"/>
                            </a:lnTo>
                            <a:lnTo>
                              <a:pt x="378" y="205"/>
                            </a:lnTo>
                            <a:lnTo>
                              <a:pt x="374" y="228"/>
                            </a:lnTo>
                            <a:lnTo>
                              <a:pt x="356" y="238"/>
                            </a:lnTo>
                            <a:lnTo>
                              <a:pt x="330" y="232"/>
                            </a:lnTo>
                            <a:lnTo>
                              <a:pt x="309" y="220"/>
                            </a:lnTo>
                            <a:lnTo>
                              <a:pt x="291" y="210"/>
                            </a:lnTo>
                            <a:lnTo>
                              <a:pt x="309" y="234"/>
                            </a:lnTo>
                            <a:lnTo>
                              <a:pt x="310" y="254"/>
                            </a:lnTo>
                            <a:lnTo>
                              <a:pt x="298" y="265"/>
                            </a:lnTo>
                            <a:lnTo>
                              <a:pt x="282" y="268"/>
                            </a:lnTo>
                            <a:lnTo>
                              <a:pt x="269" y="262"/>
                            </a:lnTo>
                            <a:lnTo>
                              <a:pt x="257" y="253"/>
                            </a:lnTo>
                            <a:lnTo>
                              <a:pt x="254" y="268"/>
                            </a:lnTo>
                            <a:lnTo>
                              <a:pt x="240" y="277"/>
                            </a:lnTo>
                            <a:lnTo>
                              <a:pt x="221" y="275"/>
                            </a:lnTo>
                            <a:lnTo>
                              <a:pt x="203" y="264"/>
                            </a:lnTo>
                            <a:lnTo>
                              <a:pt x="190" y="258"/>
                            </a:lnTo>
                            <a:lnTo>
                              <a:pt x="168" y="258"/>
                            </a:lnTo>
                            <a:lnTo>
                              <a:pt x="146" y="253"/>
                            </a:lnTo>
                            <a:lnTo>
                              <a:pt x="113" y="246"/>
                            </a:lnTo>
                            <a:lnTo>
                              <a:pt x="79" y="236"/>
                            </a:lnTo>
                            <a:lnTo>
                              <a:pt x="60" y="232"/>
                            </a:lnTo>
                            <a:lnTo>
                              <a:pt x="29" y="228"/>
                            </a:lnTo>
                            <a:lnTo>
                              <a:pt x="0" y="225"/>
                            </a:lnTo>
                            <a:lnTo>
                              <a:pt x="25" y="63"/>
                            </a:lnTo>
                            <a:close/>
                          </a:path>
                        </a:pathLst>
                      </a:custGeom>
                      <a:solidFill>
                        <a:srgbClr val="FF9F9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nvGrpSpPr>
                      <p:cNvPr id="90419" name="Group 1068"/>
                      <p:cNvGrpSpPr>
                        <a:grpSpLocks/>
                      </p:cNvGrpSpPr>
                      <p:nvPr/>
                    </p:nvGrpSpPr>
                    <p:grpSpPr bwMode="auto">
                      <a:xfrm>
                        <a:off x="4981" y="2544"/>
                        <a:ext cx="21" cy="44"/>
                        <a:chOff x="4981" y="2544"/>
                        <a:chExt cx="21" cy="44"/>
                      </a:xfrm>
                    </p:grpSpPr>
                    <p:sp>
                      <p:nvSpPr>
                        <p:cNvPr id="90420" name="Freeform 1069"/>
                        <p:cNvSpPr>
                          <a:spLocks/>
                        </p:cNvSpPr>
                        <p:nvPr/>
                      </p:nvSpPr>
                      <p:spPr bwMode="auto">
                        <a:xfrm>
                          <a:off x="4983" y="2545"/>
                          <a:ext cx="19" cy="40"/>
                        </a:xfrm>
                        <a:custGeom>
                          <a:avLst/>
                          <a:gdLst>
                            <a:gd name="T0" fmla="*/ 0 w 113"/>
                            <a:gd name="T1" fmla="*/ 0 h 203"/>
                            <a:gd name="T2" fmla="*/ 0 w 113"/>
                            <a:gd name="T3" fmla="*/ 0 h 203"/>
                            <a:gd name="T4" fmla="*/ 0 w 113"/>
                            <a:gd name="T5" fmla="*/ 0 h 203"/>
                            <a:gd name="T6" fmla="*/ 0 w 113"/>
                            <a:gd name="T7" fmla="*/ 0 h 203"/>
                            <a:gd name="T8" fmla="*/ 0 w 113"/>
                            <a:gd name="T9" fmla="*/ 0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03">
                              <a:moveTo>
                                <a:pt x="33" y="0"/>
                              </a:moveTo>
                              <a:lnTo>
                                <a:pt x="113" y="10"/>
                              </a:lnTo>
                              <a:lnTo>
                                <a:pt x="98" y="176"/>
                              </a:lnTo>
                              <a:lnTo>
                                <a:pt x="0" y="203"/>
                              </a:lnTo>
                              <a:lnTo>
                                <a:pt x="33" y="0"/>
                              </a:lnTo>
                              <a:close/>
                            </a:path>
                          </a:pathLst>
                        </a:custGeom>
                        <a:solidFill>
                          <a:srgbClr val="7F7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21" name="Freeform 1070"/>
                        <p:cNvSpPr>
                          <a:spLocks/>
                        </p:cNvSpPr>
                        <p:nvPr/>
                      </p:nvSpPr>
                      <p:spPr bwMode="auto">
                        <a:xfrm>
                          <a:off x="4981" y="2544"/>
                          <a:ext cx="20" cy="44"/>
                        </a:xfrm>
                        <a:custGeom>
                          <a:avLst/>
                          <a:gdLst>
                            <a:gd name="T0" fmla="*/ 0 w 123"/>
                            <a:gd name="T1" fmla="*/ 0 h 221"/>
                            <a:gd name="T2" fmla="*/ 0 w 123"/>
                            <a:gd name="T3" fmla="*/ 0 h 221"/>
                            <a:gd name="T4" fmla="*/ 0 w 123"/>
                            <a:gd name="T5" fmla="*/ 0 h 221"/>
                            <a:gd name="T6" fmla="*/ 0 w 123"/>
                            <a:gd name="T7" fmla="*/ 0 h 221"/>
                            <a:gd name="T8" fmla="*/ 0 w 123"/>
                            <a:gd name="T9" fmla="*/ 0 h 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 h="221">
                              <a:moveTo>
                                <a:pt x="43" y="0"/>
                              </a:moveTo>
                              <a:lnTo>
                                <a:pt x="123" y="9"/>
                              </a:lnTo>
                              <a:lnTo>
                                <a:pt x="103" y="221"/>
                              </a:lnTo>
                              <a:lnTo>
                                <a:pt x="0" y="212"/>
                              </a:lnTo>
                              <a:lnTo>
                                <a:pt x="4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0414" name="Group 1071"/>
                    <p:cNvGrpSpPr>
                      <a:grpSpLocks/>
                    </p:cNvGrpSpPr>
                    <p:nvPr/>
                  </p:nvGrpSpPr>
                  <p:grpSpPr bwMode="auto">
                    <a:xfrm>
                      <a:off x="5029" y="2558"/>
                      <a:ext cx="25" cy="26"/>
                      <a:chOff x="5029" y="2558"/>
                      <a:chExt cx="25" cy="26"/>
                    </a:xfrm>
                  </p:grpSpPr>
                  <p:sp>
                    <p:nvSpPr>
                      <p:cNvPr id="90415" name="Freeform 1072"/>
                      <p:cNvSpPr>
                        <a:spLocks/>
                      </p:cNvSpPr>
                      <p:nvPr/>
                    </p:nvSpPr>
                    <p:spPr bwMode="auto">
                      <a:xfrm>
                        <a:off x="5045" y="2558"/>
                        <a:ext cx="9" cy="10"/>
                      </a:xfrm>
                      <a:custGeom>
                        <a:avLst/>
                        <a:gdLst>
                          <a:gd name="T0" fmla="*/ 0 w 52"/>
                          <a:gd name="T1" fmla="*/ 0 h 54"/>
                          <a:gd name="T2" fmla="*/ 0 w 52"/>
                          <a:gd name="T3" fmla="*/ 0 h 54"/>
                          <a:gd name="T4" fmla="*/ 0 w 52"/>
                          <a:gd name="T5" fmla="*/ 0 h 54"/>
                          <a:gd name="T6" fmla="*/ 0 w 52"/>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4">
                            <a:moveTo>
                              <a:pt x="52" y="54"/>
                            </a:moveTo>
                            <a:lnTo>
                              <a:pt x="0" y="0"/>
                            </a:lnTo>
                            <a:lnTo>
                              <a:pt x="41" y="54"/>
                            </a:lnTo>
                            <a:lnTo>
                              <a:pt x="52" y="54"/>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16" name="Freeform 1073"/>
                      <p:cNvSpPr>
                        <a:spLocks/>
                      </p:cNvSpPr>
                      <p:nvPr/>
                    </p:nvSpPr>
                    <p:spPr bwMode="auto">
                      <a:xfrm>
                        <a:off x="5034" y="2565"/>
                        <a:ext cx="12" cy="12"/>
                      </a:xfrm>
                      <a:custGeom>
                        <a:avLst/>
                        <a:gdLst>
                          <a:gd name="T0" fmla="*/ 0 w 69"/>
                          <a:gd name="T1" fmla="*/ 0 h 58"/>
                          <a:gd name="T2" fmla="*/ 0 w 69"/>
                          <a:gd name="T3" fmla="*/ 0 h 58"/>
                          <a:gd name="T4" fmla="*/ 0 w 69"/>
                          <a:gd name="T5" fmla="*/ 0 h 58"/>
                          <a:gd name="T6" fmla="*/ 0 w 69"/>
                          <a:gd name="T7" fmla="*/ 0 h 58"/>
                          <a:gd name="T8" fmla="*/ 0 w 69"/>
                          <a:gd name="T9" fmla="*/ 0 h 58"/>
                          <a:gd name="T10" fmla="*/ 0 w 69"/>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58">
                            <a:moveTo>
                              <a:pt x="0" y="0"/>
                            </a:moveTo>
                            <a:lnTo>
                              <a:pt x="39" y="32"/>
                            </a:lnTo>
                            <a:lnTo>
                              <a:pt x="69" y="54"/>
                            </a:lnTo>
                            <a:lnTo>
                              <a:pt x="58" y="58"/>
                            </a:lnTo>
                            <a:lnTo>
                              <a:pt x="30" y="34"/>
                            </a:lnTo>
                            <a:lnTo>
                              <a:pt x="0" y="0"/>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17" name="Freeform 1074"/>
                      <p:cNvSpPr>
                        <a:spLocks/>
                      </p:cNvSpPr>
                      <p:nvPr/>
                    </p:nvSpPr>
                    <p:spPr bwMode="auto">
                      <a:xfrm>
                        <a:off x="5029" y="2578"/>
                        <a:ext cx="8" cy="6"/>
                      </a:xfrm>
                      <a:custGeom>
                        <a:avLst/>
                        <a:gdLst>
                          <a:gd name="T0" fmla="*/ 0 w 48"/>
                          <a:gd name="T1" fmla="*/ 0 h 29"/>
                          <a:gd name="T2" fmla="*/ 0 w 48"/>
                          <a:gd name="T3" fmla="*/ 0 h 29"/>
                          <a:gd name="T4" fmla="*/ 0 w 48"/>
                          <a:gd name="T5" fmla="*/ 0 h 29"/>
                          <a:gd name="T6" fmla="*/ 0 w 48"/>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29">
                            <a:moveTo>
                              <a:pt x="48" y="29"/>
                            </a:moveTo>
                            <a:lnTo>
                              <a:pt x="0" y="2"/>
                            </a:lnTo>
                            <a:lnTo>
                              <a:pt x="11" y="0"/>
                            </a:lnTo>
                            <a:lnTo>
                              <a:pt x="48" y="29"/>
                            </a:lnTo>
                            <a:close/>
                          </a:path>
                        </a:pathLst>
                      </a:custGeom>
                      <a:solidFill>
                        <a:srgbClr val="BF7F3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nvGrpSpPr>
                  <p:cNvPr id="90406" name="Group 1075"/>
                  <p:cNvGrpSpPr>
                    <a:grpSpLocks/>
                  </p:cNvGrpSpPr>
                  <p:nvPr/>
                </p:nvGrpSpPr>
                <p:grpSpPr bwMode="auto">
                  <a:xfrm>
                    <a:off x="5036" y="2177"/>
                    <a:ext cx="38" cy="39"/>
                    <a:chOff x="5016" y="2519"/>
                    <a:chExt cx="48" cy="49"/>
                  </a:xfrm>
                </p:grpSpPr>
                <p:grpSp>
                  <p:nvGrpSpPr>
                    <p:cNvPr id="90407" name="Group 1076"/>
                    <p:cNvGrpSpPr>
                      <a:grpSpLocks/>
                    </p:cNvGrpSpPr>
                    <p:nvPr/>
                  </p:nvGrpSpPr>
                  <p:grpSpPr bwMode="auto">
                    <a:xfrm>
                      <a:off x="5016" y="2519"/>
                      <a:ext cx="48" cy="49"/>
                      <a:chOff x="5016" y="2519"/>
                      <a:chExt cx="48" cy="49"/>
                    </a:xfrm>
                  </p:grpSpPr>
                  <p:sp>
                    <p:nvSpPr>
                      <p:cNvPr id="90411" name="Freeform 1077"/>
                      <p:cNvSpPr>
                        <a:spLocks/>
                      </p:cNvSpPr>
                      <p:nvPr/>
                    </p:nvSpPr>
                    <p:spPr bwMode="auto">
                      <a:xfrm>
                        <a:off x="5016" y="2519"/>
                        <a:ext cx="44" cy="49"/>
                      </a:xfrm>
                      <a:custGeom>
                        <a:avLst/>
                        <a:gdLst>
                          <a:gd name="T0" fmla="*/ 0 w 262"/>
                          <a:gd name="T1" fmla="*/ 0 h 244"/>
                          <a:gd name="T2" fmla="*/ 0 w 262"/>
                          <a:gd name="T3" fmla="*/ 0 h 244"/>
                          <a:gd name="T4" fmla="*/ 0 w 262"/>
                          <a:gd name="T5" fmla="*/ 0 h 244"/>
                          <a:gd name="T6" fmla="*/ 0 w 262"/>
                          <a:gd name="T7" fmla="*/ 0 h 244"/>
                          <a:gd name="T8" fmla="*/ 0 w 262"/>
                          <a:gd name="T9" fmla="*/ 0 h 244"/>
                          <a:gd name="T10" fmla="*/ 0 w 262"/>
                          <a:gd name="T11" fmla="*/ 0 h 244"/>
                          <a:gd name="T12" fmla="*/ 0 w 262"/>
                          <a:gd name="T13" fmla="*/ 0 h 244"/>
                          <a:gd name="T14" fmla="*/ 0 w 262"/>
                          <a:gd name="T15" fmla="*/ 0 h 244"/>
                          <a:gd name="T16" fmla="*/ 0 w 262"/>
                          <a:gd name="T17" fmla="*/ 0 h 244"/>
                          <a:gd name="T18" fmla="*/ 0 w 262"/>
                          <a:gd name="T19" fmla="*/ 0 h 244"/>
                          <a:gd name="T20" fmla="*/ 0 w 262"/>
                          <a:gd name="T21" fmla="*/ 0 h 244"/>
                          <a:gd name="T22" fmla="*/ 0 w 262"/>
                          <a:gd name="T23" fmla="*/ 0 h 244"/>
                          <a:gd name="T24" fmla="*/ 0 w 262"/>
                          <a:gd name="T25" fmla="*/ 0 h 244"/>
                          <a:gd name="T26" fmla="*/ 0 w 262"/>
                          <a:gd name="T27" fmla="*/ 0 h 244"/>
                          <a:gd name="T28" fmla="*/ 0 w 262"/>
                          <a:gd name="T29" fmla="*/ 0 h 244"/>
                          <a:gd name="T30" fmla="*/ 0 w 262"/>
                          <a:gd name="T31" fmla="*/ 0 h 244"/>
                          <a:gd name="T32" fmla="*/ 0 w 262"/>
                          <a:gd name="T33" fmla="*/ 0 h 244"/>
                          <a:gd name="T34" fmla="*/ 0 w 262"/>
                          <a:gd name="T35" fmla="*/ 0 h 244"/>
                          <a:gd name="T36" fmla="*/ 0 w 262"/>
                          <a:gd name="T37" fmla="*/ 0 h 244"/>
                          <a:gd name="T38" fmla="*/ 0 w 262"/>
                          <a:gd name="T39" fmla="*/ 0 h 244"/>
                          <a:gd name="T40" fmla="*/ 0 w 262"/>
                          <a:gd name="T41" fmla="*/ 0 h 244"/>
                          <a:gd name="T42" fmla="*/ 0 w 262"/>
                          <a:gd name="T43" fmla="*/ 0 h 244"/>
                          <a:gd name="T44" fmla="*/ 0 w 262"/>
                          <a:gd name="T45" fmla="*/ 0 h 244"/>
                          <a:gd name="T46" fmla="*/ 0 w 262"/>
                          <a:gd name="T47" fmla="*/ 0 h 244"/>
                          <a:gd name="T48" fmla="*/ 0 w 262"/>
                          <a:gd name="T49" fmla="*/ 0 h 244"/>
                          <a:gd name="T50" fmla="*/ 0 w 262"/>
                          <a:gd name="T51" fmla="*/ 0 h 244"/>
                          <a:gd name="T52" fmla="*/ 0 w 262"/>
                          <a:gd name="T53" fmla="*/ 0 h 244"/>
                          <a:gd name="T54" fmla="*/ 0 w 262"/>
                          <a:gd name="T55" fmla="*/ 0 h 244"/>
                          <a:gd name="T56" fmla="*/ 0 w 262"/>
                          <a:gd name="T57" fmla="*/ 0 h 244"/>
                          <a:gd name="T58" fmla="*/ 0 w 262"/>
                          <a:gd name="T59" fmla="*/ 0 h 244"/>
                          <a:gd name="T60" fmla="*/ 0 w 262"/>
                          <a:gd name="T61" fmla="*/ 0 h 244"/>
                          <a:gd name="T62" fmla="*/ 0 w 262"/>
                          <a:gd name="T63" fmla="*/ 0 h 244"/>
                          <a:gd name="T64" fmla="*/ 0 w 262"/>
                          <a:gd name="T65" fmla="*/ 0 h 244"/>
                          <a:gd name="T66" fmla="*/ 0 w 262"/>
                          <a:gd name="T67" fmla="*/ 0 h 244"/>
                          <a:gd name="T68" fmla="*/ 0 w 262"/>
                          <a:gd name="T69" fmla="*/ 0 h 244"/>
                          <a:gd name="T70" fmla="*/ 0 w 262"/>
                          <a:gd name="T71" fmla="*/ 0 h 244"/>
                          <a:gd name="T72" fmla="*/ 0 w 262"/>
                          <a:gd name="T73" fmla="*/ 0 h 244"/>
                          <a:gd name="T74" fmla="*/ 0 w 262"/>
                          <a:gd name="T75" fmla="*/ 0 h 244"/>
                          <a:gd name="T76" fmla="*/ 0 w 262"/>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2" h="244">
                            <a:moveTo>
                              <a:pt x="91" y="33"/>
                            </a:moveTo>
                            <a:lnTo>
                              <a:pt x="104" y="15"/>
                            </a:lnTo>
                            <a:lnTo>
                              <a:pt x="110" y="10"/>
                            </a:lnTo>
                            <a:lnTo>
                              <a:pt x="118" y="11"/>
                            </a:lnTo>
                            <a:lnTo>
                              <a:pt x="127" y="15"/>
                            </a:lnTo>
                            <a:lnTo>
                              <a:pt x="137" y="17"/>
                            </a:lnTo>
                            <a:lnTo>
                              <a:pt x="159" y="3"/>
                            </a:lnTo>
                            <a:lnTo>
                              <a:pt x="165" y="0"/>
                            </a:lnTo>
                            <a:lnTo>
                              <a:pt x="174" y="1"/>
                            </a:lnTo>
                            <a:lnTo>
                              <a:pt x="179" y="5"/>
                            </a:lnTo>
                            <a:lnTo>
                              <a:pt x="186" y="12"/>
                            </a:lnTo>
                            <a:lnTo>
                              <a:pt x="192" y="24"/>
                            </a:lnTo>
                            <a:lnTo>
                              <a:pt x="201" y="27"/>
                            </a:lnTo>
                            <a:lnTo>
                              <a:pt x="210" y="30"/>
                            </a:lnTo>
                            <a:lnTo>
                              <a:pt x="222" y="32"/>
                            </a:lnTo>
                            <a:lnTo>
                              <a:pt x="229" y="36"/>
                            </a:lnTo>
                            <a:lnTo>
                              <a:pt x="237" y="59"/>
                            </a:lnTo>
                            <a:lnTo>
                              <a:pt x="246" y="83"/>
                            </a:lnTo>
                            <a:lnTo>
                              <a:pt x="262" y="113"/>
                            </a:lnTo>
                            <a:lnTo>
                              <a:pt x="258" y="157"/>
                            </a:lnTo>
                            <a:lnTo>
                              <a:pt x="258" y="173"/>
                            </a:lnTo>
                            <a:lnTo>
                              <a:pt x="245" y="176"/>
                            </a:lnTo>
                            <a:lnTo>
                              <a:pt x="235" y="171"/>
                            </a:lnTo>
                            <a:lnTo>
                              <a:pt x="227" y="161"/>
                            </a:lnTo>
                            <a:lnTo>
                              <a:pt x="223" y="151"/>
                            </a:lnTo>
                            <a:lnTo>
                              <a:pt x="221" y="141"/>
                            </a:lnTo>
                            <a:lnTo>
                              <a:pt x="219" y="126"/>
                            </a:lnTo>
                            <a:lnTo>
                              <a:pt x="204" y="100"/>
                            </a:lnTo>
                            <a:lnTo>
                              <a:pt x="201" y="92"/>
                            </a:lnTo>
                            <a:lnTo>
                              <a:pt x="195" y="73"/>
                            </a:lnTo>
                            <a:lnTo>
                              <a:pt x="186" y="113"/>
                            </a:lnTo>
                            <a:lnTo>
                              <a:pt x="188" y="153"/>
                            </a:lnTo>
                            <a:lnTo>
                              <a:pt x="188" y="213"/>
                            </a:lnTo>
                            <a:lnTo>
                              <a:pt x="189" y="228"/>
                            </a:lnTo>
                            <a:lnTo>
                              <a:pt x="182" y="240"/>
                            </a:lnTo>
                            <a:lnTo>
                              <a:pt x="170" y="244"/>
                            </a:lnTo>
                            <a:lnTo>
                              <a:pt x="159" y="242"/>
                            </a:lnTo>
                            <a:lnTo>
                              <a:pt x="152" y="236"/>
                            </a:lnTo>
                            <a:lnTo>
                              <a:pt x="146" y="224"/>
                            </a:lnTo>
                            <a:lnTo>
                              <a:pt x="141" y="205"/>
                            </a:lnTo>
                            <a:lnTo>
                              <a:pt x="141" y="145"/>
                            </a:lnTo>
                            <a:lnTo>
                              <a:pt x="137" y="105"/>
                            </a:lnTo>
                            <a:lnTo>
                              <a:pt x="139" y="68"/>
                            </a:lnTo>
                            <a:lnTo>
                              <a:pt x="128" y="90"/>
                            </a:lnTo>
                            <a:lnTo>
                              <a:pt x="118" y="108"/>
                            </a:lnTo>
                            <a:lnTo>
                              <a:pt x="113" y="123"/>
                            </a:lnTo>
                            <a:lnTo>
                              <a:pt x="115" y="141"/>
                            </a:lnTo>
                            <a:lnTo>
                              <a:pt x="117" y="167"/>
                            </a:lnTo>
                            <a:lnTo>
                              <a:pt x="121" y="202"/>
                            </a:lnTo>
                            <a:lnTo>
                              <a:pt x="121" y="212"/>
                            </a:lnTo>
                            <a:lnTo>
                              <a:pt x="117" y="220"/>
                            </a:lnTo>
                            <a:lnTo>
                              <a:pt x="109" y="229"/>
                            </a:lnTo>
                            <a:lnTo>
                              <a:pt x="98" y="234"/>
                            </a:lnTo>
                            <a:lnTo>
                              <a:pt x="87" y="231"/>
                            </a:lnTo>
                            <a:lnTo>
                              <a:pt x="81" y="220"/>
                            </a:lnTo>
                            <a:lnTo>
                              <a:pt x="74" y="199"/>
                            </a:lnTo>
                            <a:lnTo>
                              <a:pt x="69" y="126"/>
                            </a:lnTo>
                            <a:lnTo>
                              <a:pt x="74" y="98"/>
                            </a:lnTo>
                            <a:lnTo>
                              <a:pt x="63" y="106"/>
                            </a:lnTo>
                            <a:lnTo>
                              <a:pt x="57" y="115"/>
                            </a:lnTo>
                            <a:lnTo>
                              <a:pt x="51" y="131"/>
                            </a:lnTo>
                            <a:lnTo>
                              <a:pt x="48" y="145"/>
                            </a:lnTo>
                            <a:lnTo>
                              <a:pt x="44" y="163"/>
                            </a:lnTo>
                            <a:lnTo>
                              <a:pt x="41" y="188"/>
                            </a:lnTo>
                            <a:lnTo>
                              <a:pt x="37" y="197"/>
                            </a:lnTo>
                            <a:lnTo>
                              <a:pt x="29" y="202"/>
                            </a:lnTo>
                            <a:lnTo>
                              <a:pt x="17" y="203"/>
                            </a:lnTo>
                            <a:lnTo>
                              <a:pt x="6" y="199"/>
                            </a:lnTo>
                            <a:lnTo>
                              <a:pt x="0" y="192"/>
                            </a:lnTo>
                            <a:lnTo>
                              <a:pt x="1" y="160"/>
                            </a:lnTo>
                            <a:lnTo>
                              <a:pt x="8" y="127"/>
                            </a:lnTo>
                            <a:lnTo>
                              <a:pt x="14" y="103"/>
                            </a:lnTo>
                            <a:lnTo>
                              <a:pt x="30" y="67"/>
                            </a:lnTo>
                            <a:lnTo>
                              <a:pt x="55" y="25"/>
                            </a:lnTo>
                            <a:lnTo>
                              <a:pt x="62" y="24"/>
                            </a:lnTo>
                            <a:lnTo>
                              <a:pt x="70" y="24"/>
                            </a:lnTo>
                            <a:lnTo>
                              <a:pt x="80" y="27"/>
                            </a:lnTo>
                            <a:lnTo>
                              <a:pt x="91" y="33"/>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12" name="Freeform 1078"/>
                      <p:cNvSpPr>
                        <a:spLocks/>
                      </p:cNvSpPr>
                      <p:nvPr/>
                    </p:nvSpPr>
                    <p:spPr bwMode="auto">
                      <a:xfrm>
                        <a:off x="5054" y="2525"/>
                        <a:ext cx="10" cy="14"/>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9"/>
                            </a:moveTo>
                            <a:lnTo>
                              <a:pt x="5" y="20"/>
                            </a:lnTo>
                            <a:lnTo>
                              <a:pt x="15" y="5"/>
                            </a:lnTo>
                            <a:lnTo>
                              <a:pt x="25" y="0"/>
                            </a:lnTo>
                            <a:lnTo>
                              <a:pt x="38" y="2"/>
                            </a:lnTo>
                            <a:lnTo>
                              <a:pt x="47" y="6"/>
                            </a:lnTo>
                            <a:lnTo>
                              <a:pt x="59" y="15"/>
                            </a:lnTo>
                            <a:lnTo>
                              <a:pt x="61" y="24"/>
                            </a:lnTo>
                            <a:lnTo>
                              <a:pt x="61" y="37"/>
                            </a:lnTo>
                            <a:lnTo>
                              <a:pt x="59" y="46"/>
                            </a:lnTo>
                            <a:lnTo>
                              <a:pt x="55" y="56"/>
                            </a:lnTo>
                            <a:lnTo>
                              <a:pt x="42" y="62"/>
                            </a:lnTo>
                            <a:lnTo>
                              <a:pt x="18" y="73"/>
                            </a:lnTo>
                            <a:lnTo>
                              <a:pt x="0" y="29"/>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nvGrpSpPr>
                    <p:cNvPr id="90408" name="Group 1079"/>
                    <p:cNvGrpSpPr>
                      <a:grpSpLocks/>
                    </p:cNvGrpSpPr>
                    <p:nvPr/>
                  </p:nvGrpSpPr>
                  <p:grpSpPr bwMode="auto">
                    <a:xfrm>
                      <a:off x="5016" y="2519"/>
                      <a:ext cx="48" cy="48"/>
                      <a:chOff x="5016" y="2519"/>
                      <a:chExt cx="48" cy="48"/>
                    </a:xfrm>
                  </p:grpSpPr>
                  <p:sp>
                    <p:nvSpPr>
                      <p:cNvPr id="90409" name="Freeform 1080"/>
                      <p:cNvSpPr>
                        <a:spLocks/>
                      </p:cNvSpPr>
                      <p:nvPr/>
                    </p:nvSpPr>
                    <p:spPr bwMode="auto">
                      <a:xfrm>
                        <a:off x="5016" y="2519"/>
                        <a:ext cx="43" cy="48"/>
                      </a:xfrm>
                      <a:custGeom>
                        <a:avLst/>
                        <a:gdLst>
                          <a:gd name="T0" fmla="*/ 0 w 261"/>
                          <a:gd name="T1" fmla="*/ 0 h 244"/>
                          <a:gd name="T2" fmla="*/ 0 w 261"/>
                          <a:gd name="T3" fmla="*/ 0 h 244"/>
                          <a:gd name="T4" fmla="*/ 0 w 261"/>
                          <a:gd name="T5" fmla="*/ 0 h 244"/>
                          <a:gd name="T6" fmla="*/ 0 w 261"/>
                          <a:gd name="T7" fmla="*/ 0 h 244"/>
                          <a:gd name="T8" fmla="*/ 0 w 261"/>
                          <a:gd name="T9" fmla="*/ 0 h 244"/>
                          <a:gd name="T10" fmla="*/ 0 w 261"/>
                          <a:gd name="T11" fmla="*/ 0 h 244"/>
                          <a:gd name="T12" fmla="*/ 0 w 261"/>
                          <a:gd name="T13" fmla="*/ 0 h 244"/>
                          <a:gd name="T14" fmla="*/ 0 w 261"/>
                          <a:gd name="T15" fmla="*/ 0 h 244"/>
                          <a:gd name="T16" fmla="*/ 0 w 261"/>
                          <a:gd name="T17" fmla="*/ 0 h 244"/>
                          <a:gd name="T18" fmla="*/ 0 w 261"/>
                          <a:gd name="T19" fmla="*/ 0 h 244"/>
                          <a:gd name="T20" fmla="*/ 0 w 261"/>
                          <a:gd name="T21" fmla="*/ 0 h 244"/>
                          <a:gd name="T22" fmla="*/ 0 w 261"/>
                          <a:gd name="T23" fmla="*/ 0 h 244"/>
                          <a:gd name="T24" fmla="*/ 0 w 261"/>
                          <a:gd name="T25" fmla="*/ 0 h 244"/>
                          <a:gd name="T26" fmla="*/ 0 w 261"/>
                          <a:gd name="T27" fmla="*/ 0 h 244"/>
                          <a:gd name="T28" fmla="*/ 0 w 261"/>
                          <a:gd name="T29" fmla="*/ 0 h 244"/>
                          <a:gd name="T30" fmla="*/ 0 w 261"/>
                          <a:gd name="T31" fmla="*/ 0 h 244"/>
                          <a:gd name="T32" fmla="*/ 0 w 261"/>
                          <a:gd name="T33" fmla="*/ 0 h 244"/>
                          <a:gd name="T34" fmla="*/ 0 w 261"/>
                          <a:gd name="T35" fmla="*/ 0 h 244"/>
                          <a:gd name="T36" fmla="*/ 0 w 261"/>
                          <a:gd name="T37" fmla="*/ 0 h 244"/>
                          <a:gd name="T38" fmla="*/ 0 w 261"/>
                          <a:gd name="T39" fmla="*/ 0 h 244"/>
                          <a:gd name="T40" fmla="*/ 0 w 261"/>
                          <a:gd name="T41" fmla="*/ 0 h 244"/>
                          <a:gd name="T42" fmla="*/ 0 w 261"/>
                          <a:gd name="T43" fmla="*/ 0 h 244"/>
                          <a:gd name="T44" fmla="*/ 0 w 261"/>
                          <a:gd name="T45" fmla="*/ 0 h 244"/>
                          <a:gd name="T46" fmla="*/ 0 w 261"/>
                          <a:gd name="T47" fmla="*/ 0 h 244"/>
                          <a:gd name="T48" fmla="*/ 0 w 261"/>
                          <a:gd name="T49" fmla="*/ 0 h 244"/>
                          <a:gd name="T50" fmla="*/ 0 w 261"/>
                          <a:gd name="T51" fmla="*/ 0 h 244"/>
                          <a:gd name="T52" fmla="*/ 0 w 261"/>
                          <a:gd name="T53" fmla="*/ 0 h 244"/>
                          <a:gd name="T54" fmla="*/ 0 w 261"/>
                          <a:gd name="T55" fmla="*/ 0 h 244"/>
                          <a:gd name="T56" fmla="*/ 0 w 261"/>
                          <a:gd name="T57" fmla="*/ 0 h 244"/>
                          <a:gd name="T58" fmla="*/ 0 w 261"/>
                          <a:gd name="T59" fmla="*/ 0 h 244"/>
                          <a:gd name="T60" fmla="*/ 0 w 261"/>
                          <a:gd name="T61" fmla="*/ 0 h 244"/>
                          <a:gd name="T62" fmla="*/ 0 w 261"/>
                          <a:gd name="T63" fmla="*/ 0 h 244"/>
                          <a:gd name="T64" fmla="*/ 0 w 261"/>
                          <a:gd name="T65" fmla="*/ 0 h 244"/>
                          <a:gd name="T66" fmla="*/ 0 w 261"/>
                          <a:gd name="T67" fmla="*/ 0 h 244"/>
                          <a:gd name="T68" fmla="*/ 0 w 261"/>
                          <a:gd name="T69" fmla="*/ 0 h 244"/>
                          <a:gd name="T70" fmla="*/ 0 w 261"/>
                          <a:gd name="T71" fmla="*/ 0 h 244"/>
                          <a:gd name="T72" fmla="*/ 0 w 261"/>
                          <a:gd name="T73" fmla="*/ 0 h 244"/>
                          <a:gd name="T74" fmla="*/ 0 w 261"/>
                          <a:gd name="T75" fmla="*/ 0 h 244"/>
                          <a:gd name="T76" fmla="*/ 0 w 261"/>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1" h="244">
                            <a:moveTo>
                              <a:pt x="90" y="34"/>
                            </a:moveTo>
                            <a:lnTo>
                              <a:pt x="103" y="15"/>
                            </a:lnTo>
                            <a:lnTo>
                              <a:pt x="109" y="10"/>
                            </a:lnTo>
                            <a:lnTo>
                              <a:pt x="118" y="12"/>
                            </a:lnTo>
                            <a:lnTo>
                              <a:pt x="126" y="15"/>
                            </a:lnTo>
                            <a:lnTo>
                              <a:pt x="137" y="18"/>
                            </a:lnTo>
                            <a:lnTo>
                              <a:pt x="158" y="3"/>
                            </a:lnTo>
                            <a:lnTo>
                              <a:pt x="164" y="0"/>
                            </a:lnTo>
                            <a:lnTo>
                              <a:pt x="174" y="2"/>
                            </a:lnTo>
                            <a:lnTo>
                              <a:pt x="179" y="5"/>
                            </a:lnTo>
                            <a:lnTo>
                              <a:pt x="186" y="13"/>
                            </a:lnTo>
                            <a:lnTo>
                              <a:pt x="192" y="24"/>
                            </a:lnTo>
                            <a:lnTo>
                              <a:pt x="200" y="28"/>
                            </a:lnTo>
                            <a:lnTo>
                              <a:pt x="210" y="30"/>
                            </a:lnTo>
                            <a:lnTo>
                              <a:pt x="222" y="33"/>
                            </a:lnTo>
                            <a:lnTo>
                              <a:pt x="229" y="36"/>
                            </a:lnTo>
                            <a:lnTo>
                              <a:pt x="236" y="60"/>
                            </a:lnTo>
                            <a:lnTo>
                              <a:pt x="246" y="83"/>
                            </a:lnTo>
                            <a:lnTo>
                              <a:pt x="261" y="113"/>
                            </a:lnTo>
                            <a:lnTo>
                              <a:pt x="258" y="157"/>
                            </a:lnTo>
                            <a:lnTo>
                              <a:pt x="258" y="173"/>
                            </a:lnTo>
                            <a:lnTo>
                              <a:pt x="245" y="176"/>
                            </a:lnTo>
                            <a:lnTo>
                              <a:pt x="235" y="171"/>
                            </a:lnTo>
                            <a:lnTo>
                              <a:pt x="227" y="161"/>
                            </a:lnTo>
                            <a:lnTo>
                              <a:pt x="223" y="151"/>
                            </a:lnTo>
                            <a:lnTo>
                              <a:pt x="221" y="141"/>
                            </a:lnTo>
                            <a:lnTo>
                              <a:pt x="218" y="127"/>
                            </a:lnTo>
                            <a:lnTo>
                              <a:pt x="204" y="101"/>
                            </a:lnTo>
                            <a:lnTo>
                              <a:pt x="200" y="92"/>
                            </a:lnTo>
                            <a:lnTo>
                              <a:pt x="194" y="73"/>
                            </a:lnTo>
                            <a:lnTo>
                              <a:pt x="186" y="113"/>
                            </a:lnTo>
                            <a:lnTo>
                              <a:pt x="187" y="154"/>
                            </a:lnTo>
                            <a:lnTo>
                              <a:pt x="187" y="213"/>
                            </a:lnTo>
                            <a:lnTo>
                              <a:pt x="188" y="228"/>
                            </a:lnTo>
                            <a:lnTo>
                              <a:pt x="181" y="240"/>
                            </a:lnTo>
                            <a:lnTo>
                              <a:pt x="169" y="244"/>
                            </a:lnTo>
                            <a:lnTo>
                              <a:pt x="158" y="243"/>
                            </a:lnTo>
                            <a:lnTo>
                              <a:pt x="151" y="237"/>
                            </a:lnTo>
                            <a:lnTo>
                              <a:pt x="145" y="224"/>
                            </a:lnTo>
                            <a:lnTo>
                              <a:pt x="141" y="206"/>
                            </a:lnTo>
                            <a:lnTo>
                              <a:pt x="141" y="145"/>
                            </a:lnTo>
                            <a:lnTo>
                              <a:pt x="137" y="105"/>
                            </a:lnTo>
                            <a:lnTo>
                              <a:pt x="138" y="68"/>
                            </a:lnTo>
                            <a:lnTo>
                              <a:pt x="127" y="91"/>
                            </a:lnTo>
                            <a:lnTo>
                              <a:pt x="118" y="108"/>
                            </a:lnTo>
                            <a:lnTo>
                              <a:pt x="113" y="123"/>
                            </a:lnTo>
                            <a:lnTo>
                              <a:pt x="114" y="141"/>
                            </a:lnTo>
                            <a:lnTo>
                              <a:pt x="117" y="167"/>
                            </a:lnTo>
                            <a:lnTo>
                              <a:pt x="120" y="202"/>
                            </a:lnTo>
                            <a:lnTo>
                              <a:pt x="120" y="212"/>
                            </a:lnTo>
                            <a:lnTo>
                              <a:pt x="117" y="220"/>
                            </a:lnTo>
                            <a:lnTo>
                              <a:pt x="108" y="229"/>
                            </a:lnTo>
                            <a:lnTo>
                              <a:pt x="98" y="234"/>
                            </a:lnTo>
                            <a:lnTo>
                              <a:pt x="87" y="232"/>
                            </a:lnTo>
                            <a:lnTo>
                              <a:pt x="81" y="220"/>
                            </a:lnTo>
                            <a:lnTo>
                              <a:pt x="74" y="199"/>
                            </a:lnTo>
                            <a:lnTo>
                              <a:pt x="69" y="127"/>
                            </a:lnTo>
                            <a:lnTo>
                              <a:pt x="74" y="98"/>
                            </a:lnTo>
                            <a:lnTo>
                              <a:pt x="63" y="107"/>
                            </a:lnTo>
                            <a:lnTo>
                              <a:pt x="57" y="115"/>
                            </a:lnTo>
                            <a:lnTo>
                              <a:pt x="51" y="131"/>
                            </a:lnTo>
                            <a:lnTo>
                              <a:pt x="47" y="145"/>
                            </a:lnTo>
                            <a:lnTo>
                              <a:pt x="44" y="164"/>
                            </a:lnTo>
                            <a:lnTo>
                              <a:pt x="40" y="188"/>
                            </a:lnTo>
                            <a:lnTo>
                              <a:pt x="37" y="197"/>
                            </a:lnTo>
                            <a:lnTo>
                              <a:pt x="28" y="202"/>
                            </a:lnTo>
                            <a:lnTo>
                              <a:pt x="16" y="203"/>
                            </a:lnTo>
                            <a:lnTo>
                              <a:pt x="6" y="199"/>
                            </a:lnTo>
                            <a:lnTo>
                              <a:pt x="0" y="192"/>
                            </a:lnTo>
                            <a:lnTo>
                              <a:pt x="1" y="160"/>
                            </a:lnTo>
                            <a:lnTo>
                              <a:pt x="8" y="128"/>
                            </a:lnTo>
                            <a:lnTo>
                              <a:pt x="14" y="103"/>
                            </a:lnTo>
                            <a:lnTo>
                              <a:pt x="29" y="67"/>
                            </a:lnTo>
                            <a:lnTo>
                              <a:pt x="55" y="25"/>
                            </a:lnTo>
                            <a:lnTo>
                              <a:pt x="62" y="24"/>
                            </a:lnTo>
                            <a:lnTo>
                              <a:pt x="70" y="24"/>
                            </a:lnTo>
                            <a:lnTo>
                              <a:pt x="80" y="28"/>
                            </a:lnTo>
                            <a:lnTo>
                              <a:pt x="90" y="34"/>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sp>
                    <p:nvSpPr>
                      <p:cNvPr id="90410" name="Freeform 1081"/>
                      <p:cNvSpPr>
                        <a:spLocks/>
                      </p:cNvSpPr>
                      <p:nvPr/>
                    </p:nvSpPr>
                    <p:spPr bwMode="auto">
                      <a:xfrm>
                        <a:off x="5054" y="2524"/>
                        <a:ext cx="10" cy="15"/>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8"/>
                            </a:moveTo>
                            <a:lnTo>
                              <a:pt x="5" y="19"/>
                            </a:lnTo>
                            <a:lnTo>
                              <a:pt x="14" y="5"/>
                            </a:lnTo>
                            <a:lnTo>
                              <a:pt x="25" y="0"/>
                            </a:lnTo>
                            <a:lnTo>
                              <a:pt x="38" y="1"/>
                            </a:lnTo>
                            <a:lnTo>
                              <a:pt x="46" y="6"/>
                            </a:lnTo>
                            <a:lnTo>
                              <a:pt x="58" y="14"/>
                            </a:lnTo>
                            <a:lnTo>
                              <a:pt x="61" y="23"/>
                            </a:lnTo>
                            <a:lnTo>
                              <a:pt x="61" y="37"/>
                            </a:lnTo>
                            <a:lnTo>
                              <a:pt x="58" y="45"/>
                            </a:lnTo>
                            <a:lnTo>
                              <a:pt x="55" y="55"/>
                            </a:lnTo>
                            <a:lnTo>
                              <a:pt x="42" y="61"/>
                            </a:lnTo>
                            <a:lnTo>
                              <a:pt x="18" y="73"/>
                            </a:lnTo>
                            <a:lnTo>
                              <a:pt x="0" y="28"/>
                            </a:lnTo>
                            <a:close/>
                          </a:path>
                        </a:pathLst>
                      </a:custGeom>
                      <a:solidFill>
                        <a:srgbClr val="FF9F7F"/>
                      </a:solidFill>
                      <a:ln>
                        <a:noFill/>
                      </a:ln>
                      <a:extLst>
                        <a:ext uri="{91240B29-F687-4f45-9708-019B960494DF}">
                          <a14:hiddenLine xmlns:a14="http://schemas.microsoft.com/office/drawing/2010/main" xmlns=""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90178" name="Group 1082"/>
              <p:cNvGrpSpPr>
                <a:grpSpLocks/>
              </p:cNvGrpSpPr>
              <p:nvPr/>
            </p:nvGrpSpPr>
            <p:grpSpPr bwMode="auto">
              <a:xfrm>
                <a:off x="1632" y="2016"/>
                <a:ext cx="660" cy="356"/>
                <a:chOff x="1632" y="2016"/>
                <a:chExt cx="660" cy="356"/>
              </a:xfrm>
            </p:grpSpPr>
            <p:grpSp>
              <p:nvGrpSpPr>
                <p:cNvPr id="90298" name="Group 1083"/>
                <p:cNvGrpSpPr>
                  <a:grpSpLocks/>
                </p:cNvGrpSpPr>
                <p:nvPr/>
              </p:nvGrpSpPr>
              <p:grpSpPr bwMode="auto">
                <a:xfrm>
                  <a:off x="2121" y="2016"/>
                  <a:ext cx="71" cy="282"/>
                  <a:chOff x="2121" y="2016"/>
                  <a:chExt cx="71" cy="282"/>
                </a:xfrm>
              </p:grpSpPr>
              <p:sp>
                <p:nvSpPr>
                  <p:cNvPr id="90398" name="Freeform 1084"/>
                  <p:cNvSpPr>
                    <a:spLocks/>
                  </p:cNvSpPr>
                  <p:nvPr/>
                </p:nvSpPr>
                <p:spPr bwMode="auto">
                  <a:xfrm>
                    <a:off x="2121" y="2016"/>
                    <a:ext cx="25" cy="282"/>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399" name="Freeform 1085"/>
                  <p:cNvSpPr>
                    <a:spLocks/>
                  </p:cNvSpPr>
                  <p:nvPr/>
                </p:nvSpPr>
                <p:spPr bwMode="auto">
                  <a:xfrm>
                    <a:off x="2166" y="2016"/>
                    <a:ext cx="26" cy="282"/>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90299" name="Group 1086"/>
                <p:cNvGrpSpPr>
                  <a:grpSpLocks/>
                </p:cNvGrpSpPr>
                <p:nvPr/>
              </p:nvGrpSpPr>
              <p:grpSpPr bwMode="auto">
                <a:xfrm>
                  <a:off x="2176" y="2240"/>
                  <a:ext cx="116" cy="121"/>
                  <a:chOff x="2176" y="2240"/>
                  <a:chExt cx="116" cy="121"/>
                </a:xfrm>
              </p:grpSpPr>
              <p:grpSp>
                <p:nvGrpSpPr>
                  <p:cNvPr id="90387" name="Group 1087"/>
                  <p:cNvGrpSpPr>
                    <a:grpSpLocks/>
                  </p:cNvGrpSpPr>
                  <p:nvPr/>
                </p:nvGrpSpPr>
                <p:grpSpPr bwMode="auto">
                  <a:xfrm>
                    <a:off x="2176" y="2240"/>
                    <a:ext cx="116" cy="121"/>
                    <a:chOff x="1130" y="2574"/>
                    <a:chExt cx="124" cy="153"/>
                  </a:xfrm>
                </p:grpSpPr>
                <p:grpSp>
                  <p:nvGrpSpPr>
                    <p:cNvPr id="90392" name="Group 1088"/>
                    <p:cNvGrpSpPr>
                      <a:grpSpLocks/>
                    </p:cNvGrpSpPr>
                    <p:nvPr/>
                  </p:nvGrpSpPr>
                  <p:grpSpPr bwMode="auto">
                    <a:xfrm>
                      <a:off x="1161" y="2574"/>
                      <a:ext cx="35" cy="74"/>
                      <a:chOff x="1161" y="2574"/>
                      <a:chExt cx="35" cy="74"/>
                    </a:xfrm>
                  </p:grpSpPr>
                  <p:sp>
                    <p:nvSpPr>
                      <p:cNvPr id="90396" name="Rectangle 1089"/>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97" name="Rectangle 1090"/>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393" name="Group 1091"/>
                    <p:cNvGrpSpPr>
                      <a:grpSpLocks/>
                    </p:cNvGrpSpPr>
                    <p:nvPr/>
                  </p:nvGrpSpPr>
                  <p:grpSpPr bwMode="auto">
                    <a:xfrm>
                      <a:off x="1130" y="2644"/>
                      <a:ext cx="124" cy="83"/>
                      <a:chOff x="1130" y="2644"/>
                      <a:chExt cx="124" cy="83"/>
                    </a:xfrm>
                  </p:grpSpPr>
                  <p:sp>
                    <p:nvSpPr>
                      <p:cNvPr id="90394" name="Rectangle 1092"/>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95" name="Rectangle 1093"/>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388" name="Group 1094"/>
                  <p:cNvGrpSpPr>
                    <a:grpSpLocks/>
                  </p:cNvGrpSpPr>
                  <p:nvPr/>
                </p:nvGrpSpPr>
                <p:grpSpPr bwMode="auto">
                  <a:xfrm>
                    <a:off x="2188" y="2311"/>
                    <a:ext cx="88" cy="40"/>
                    <a:chOff x="1143" y="2664"/>
                    <a:chExt cx="94" cy="50"/>
                  </a:xfrm>
                </p:grpSpPr>
                <p:sp>
                  <p:nvSpPr>
                    <p:cNvPr id="90389" name="Rectangle 1095"/>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90" name="Rectangle 1096"/>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91" name="Rectangle 1097"/>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300" name="Group 1098"/>
                <p:cNvGrpSpPr>
                  <a:grpSpLocks/>
                </p:cNvGrpSpPr>
                <p:nvPr/>
              </p:nvGrpSpPr>
              <p:grpSpPr bwMode="auto">
                <a:xfrm>
                  <a:off x="1632" y="2275"/>
                  <a:ext cx="116" cy="86"/>
                  <a:chOff x="1632" y="2275"/>
                  <a:chExt cx="116" cy="86"/>
                </a:xfrm>
              </p:grpSpPr>
              <p:grpSp>
                <p:nvGrpSpPr>
                  <p:cNvPr id="90378" name="Group 1099"/>
                  <p:cNvGrpSpPr>
                    <a:grpSpLocks/>
                  </p:cNvGrpSpPr>
                  <p:nvPr/>
                </p:nvGrpSpPr>
                <p:grpSpPr bwMode="auto">
                  <a:xfrm>
                    <a:off x="1632" y="2275"/>
                    <a:ext cx="116" cy="86"/>
                    <a:chOff x="546" y="2618"/>
                    <a:chExt cx="124" cy="109"/>
                  </a:xfrm>
                </p:grpSpPr>
                <p:sp>
                  <p:nvSpPr>
                    <p:cNvPr id="90383" name="Rectangle 1100"/>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90384" name="Group 1101"/>
                    <p:cNvGrpSpPr>
                      <a:grpSpLocks/>
                    </p:cNvGrpSpPr>
                    <p:nvPr/>
                  </p:nvGrpSpPr>
                  <p:grpSpPr bwMode="auto">
                    <a:xfrm>
                      <a:off x="546" y="2644"/>
                      <a:ext cx="124" cy="83"/>
                      <a:chOff x="546" y="2644"/>
                      <a:chExt cx="124" cy="83"/>
                    </a:xfrm>
                  </p:grpSpPr>
                  <p:sp>
                    <p:nvSpPr>
                      <p:cNvPr id="90385" name="Rectangle 1102"/>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86" name="Rectangle 1103"/>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379" name="Group 1104"/>
                  <p:cNvGrpSpPr>
                    <a:grpSpLocks/>
                  </p:cNvGrpSpPr>
                  <p:nvPr/>
                </p:nvGrpSpPr>
                <p:grpSpPr bwMode="auto">
                  <a:xfrm>
                    <a:off x="1643" y="2311"/>
                    <a:ext cx="92" cy="40"/>
                    <a:chOff x="558" y="2664"/>
                    <a:chExt cx="98" cy="50"/>
                  </a:xfrm>
                </p:grpSpPr>
                <p:sp>
                  <p:nvSpPr>
                    <p:cNvPr id="90380" name="Rectangle 1105"/>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81" name="Rectangle 1106"/>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82" name="Rectangle 1107"/>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301" name="Group 1108"/>
                <p:cNvGrpSpPr>
                  <a:grpSpLocks/>
                </p:cNvGrpSpPr>
                <p:nvPr/>
              </p:nvGrpSpPr>
              <p:grpSpPr bwMode="auto">
                <a:xfrm>
                  <a:off x="1733" y="2166"/>
                  <a:ext cx="455" cy="206"/>
                  <a:chOff x="1733" y="2166"/>
                  <a:chExt cx="455" cy="206"/>
                </a:xfrm>
              </p:grpSpPr>
              <p:grpSp>
                <p:nvGrpSpPr>
                  <p:cNvPr id="90302" name="Group 1109"/>
                  <p:cNvGrpSpPr>
                    <a:grpSpLocks/>
                  </p:cNvGrpSpPr>
                  <p:nvPr/>
                </p:nvGrpSpPr>
                <p:grpSpPr bwMode="auto">
                  <a:xfrm>
                    <a:off x="1733" y="2166"/>
                    <a:ext cx="455" cy="206"/>
                    <a:chOff x="654" y="2479"/>
                    <a:chExt cx="488" cy="262"/>
                  </a:xfrm>
                </p:grpSpPr>
                <p:sp>
                  <p:nvSpPr>
                    <p:cNvPr id="90373" name="Rectangle 1110"/>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74" name="Rectangle 1111"/>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75" name="Rectangle 1112"/>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76" name="Rectangle 1113"/>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377" name="Rectangle 1114"/>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303" name="Group 1115"/>
                  <p:cNvGrpSpPr>
                    <a:grpSpLocks/>
                  </p:cNvGrpSpPr>
                  <p:nvPr/>
                </p:nvGrpSpPr>
                <p:grpSpPr bwMode="auto">
                  <a:xfrm>
                    <a:off x="1748" y="2216"/>
                    <a:ext cx="419" cy="139"/>
                    <a:chOff x="670" y="2542"/>
                    <a:chExt cx="449" cy="178"/>
                  </a:xfrm>
                </p:grpSpPr>
                <p:grpSp>
                  <p:nvGrpSpPr>
                    <p:cNvPr id="90308" name="Group 1116"/>
                    <p:cNvGrpSpPr>
                      <a:grpSpLocks/>
                    </p:cNvGrpSpPr>
                    <p:nvPr/>
                  </p:nvGrpSpPr>
                  <p:grpSpPr bwMode="auto">
                    <a:xfrm>
                      <a:off x="736" y="2649"/>
                      <a:ext cx="57" cy="71"/>
                      <a:chOff x="736" y="2649"/>
                      <a:chExt cx="57" cy="71"/>
                    </a:xfrm>
                  </p:grpSpPr>
                  <p:sp>
                    <p:nvSpPr>
                      <p:cNvPr id="90369" name="Rectangle 1117"/>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70" name="Rectangle 1118"/>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71" name="Line 1119"/>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72" name="Line 1120"/>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09" name="Group 1121"/>
                    <p:cNvGrpSpPr>
                      <a:grpSpLocks/>
                    </p:cNvGrpSpPr>
                    <p:nvPr/>
                  </p:nvGrpSpPr>
                  <p:grpSpPr bwMode="auto">
                    <a:xfrm>
                      <a:off x="801" y="2649"/>
                      <a:ext cx="57" cy="71"/>
                      <a:chOff x="801" y="2649"/>
                      <a:chExt cx="57" cy="71"/>
                    </a:xfrm>
                  </p:grpSpPr>
                  <p:sp>
                    <p:nvSpPr>
                      <p:cNvPr id="90365" name="Rectangle 1122"/>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66" name="Rectangle 1123"/>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67" name="Line 1124"/>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68" name="Line 1125"/>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0" name="Group 1126"/>
                    <p:cNvGrpSpPr>
                      <a:grpSpLocks/>
                    </p:cNvGrpSpPr>
                    <p:nvPr/>
                  </p:nvGrpSpPr>
                  <p:grpSpPr bwMode="auto">
                    <a:xfrm>
                      <a:off x="1061" y="2649"/>
                      <a:ext cx="57" cy="71"/>
                      <a:chOff x="1061" y="2649"/>
                      <a:chExt cx="57" cy="71"/>
                    </a:xfrm>
                  </p:grpSpPr>
                  <p:sp>
                    <p:nvSpPr>
                      <p:cNvPr id="90361" name="Rectangle 1127"/>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62" name="Rectangle 1128"/>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63" name="Line 1129"/>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64" name="Line 1130"/>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1" name="Group 1131"/>
                    <p:cNvGrpSpPr>
                      <a:grpSpLocks/>
                    </p:cNvGrpSpPr>
                    <p:nvPr/>
                  </p:nvGrpSpPr>
                  <p:grpSpPr bwMode="auto">
                    <a:xfrm>
                      <a:off x="670" y="2649"/>
                      <a:ext cx="58" cy="71"/>
                      <a:chOff x="670" y="2649"/>
                      <a:chExt cx="58" cy="71"/>
                    </a:xfrm>
                  </p:grpSpPr>
                  <p:sp>
                    <p:nvSpPr>
                      <p:cNvPr id="90357" name="Rectangle 1132"/>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8" name="Rectangle 1133"/>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9" name="Line 1134"/>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60" name="Line 1135"/>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2" name="Group 1136"/>
                    <p:cNvGrpSpPr>
                      <a:grpSpLocks/>
                    </p:cNvGrpSpPr>
                    <p:nvPr/>
                  </p:nvGrpSpPr>
                  <p:grpSpPr bwMode="auto">
                    <a:xfrm>
                      <a:off x="867" y="2542"/>
                      <a:ext cx="58" cy="71"/>
                      <a:chOff x="867" y="2542"/>
                      <a:chExt cx="58" cy="71"/>
                    </a:xfrm>
                  </p:grpSpPr>
                  <p:sp>
                    <p:nvSpPr>
                      <p:cNvPr id="90353" name="Rectangle 1137"/>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4" name="Rectangle 1138"/>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5" name="Line 1139"/>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56" name="Line 1140"/>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3" name="Group 1141"/>
                    <p:cNvGrpSpPr>
                      <a:grpSpLocks/>
                    </p:cNvGrpSpPr>
                    <p:nvPr/>
                  </p:nvGrpSpPr>
                  <p:grpSpPr bwMode="auto">
                    <a:xfrm>
                      <a:off x="931" y="2649"/>
                      <a:ext cx="57" cy="71"/>
                      <a:chOff x="931" y="2649"/>
                      <a:chExt cx="57" cy="71"/>
                    </a:xfrm>
                  </p:grpSpPr>
                  <p:sp>
                    <p:nvSpPr>
                      <p:cNvPr id="90349" name="Rectangle 1142"/>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0" name="Rectangle 1143"/>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51" name="Line 1144"/>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52" name="Line 1145"/>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4" name="Group 1146"/>
                    <p:cNvGrpSpPr>
                      <a:grpSpLocks/>
                    </p:cNvGrpSpPr>
                    <p:nvPr/>
                  </p:nvGrpSpPr>
                  <p:grpSpPr bwMode="auto">
                    <a:xfrm>
                      <a:off x="996" y="2649"/>
                      <a:ext cx="57" cy="71"/>
                      <a:chOff x="996" y="2649"/>
                      <a:chExt cx="57" cy="71"/>
                    </a:xfrm>
                  </p:grpSpPr>
                  <p:sp>
                    <p:nvSpPr>
                      <p:cNvPr id="90345" name="Rectangle 1147"/>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46" name="Rectangle 1148"/>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47" name="Line 1149"/>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48" name="Line 1150"/>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5" name="Group 1151"/>
                    <p:cNvGrpSpPr>
                      <a:grpSpLocks/>
                    </p:cNvGrpSpPr>
                    <p:nvPr/>
                  </p:nvGrpSpPr>
                  <p:grpSpPr bwMode="auto">
                    <a:xfrm>
                      <a:off x="736" y="2542"/>
                      <a:ext cx="58" cy="71"/>
                      <a:chOff x="736" y="2542"/>
                      <a:chExt cx="58" cy="71"/>
                    </a:xfrm>
                  </p:grpSpPr>
                  <p:sp>
                    <p:nvSpPr>
                      <p:cNvPr id="90341" name="Rectangle 1152"/>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42" name="Rectangle 1153"/>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43" name="Line 1154"/>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44" name="Line 1155"/>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6" name="Group 1156"/>
                    <p:cNvGrpSpPr>
                      <a:grpSpLocks/>
                    </p:cNvGrpSpPr>
                    <p:nvPr/>
                  </p:nvGrpSpPr>
                  <p:grpSpPr bwMode="auto">
                    <a:xfrm>
                      <a:off x="802" y="2542"/>
                      <a:ext cx="57" cy="71"/>
                      <a:chOff x="802" y="2542"/>
                      <a:chExt cx="57" cy="71"/>
                    </a:xfrm>
                  </p:grpSpPr>
                  <p:sp>
                    <p:nvSpPr>
                      <p:cNvPr id="90337" name="Rectangle 1157"/>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8" name="Rectangle 1158"/>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9" name="Line 1159"/>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40" name="Line 1160"/>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7" name="Group 1161"/>
                    <p:cNvGrpSpPr>
                      <a:grpSpLocks/>
                    </p:cNvGrpSpPr>
                    <p:nvPr/>
                  </p:nvGrpSpPr>
                  <p:grpSpPr bwMode="auto">
                    <a:xfrm>
                      <a:off x="1061" y="2542"/>
                      <a:ext cx="58" cy="71"/>
                      <a:chOff x="1061" y="2542"/>
                      <a:chExt cx="58" cy="71"/>
                    </a:xfrm>
                  </p:grpSpPr>
                  <p:sp>
                    <p:nvSpPr>
                      <p:cNvPr id="90333" name="Rectangle 1162"/>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4" name="Rectangle 1163"/>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5" name="Line 1164"/>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36" name="Line 1165"/>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8" name="Group 1166"/>
                    <p:cNvGrpSpPr>
                      <a:grpSpLocks/>
                    </p:cNvGrpSpPr>
                    <p:nvPr/>
                  </p:nvGrpSpPr>
                  <p:grpSpPr bwMode="auto">
                    <a:xfrm>
                      <a:off x="671" y="2542"/>
                      <a:ext cx="58" cy="71"/>
                      <a:chOff x="671" y="2542"/>
                      <a:chExt cx="58" cy="71"/>
                    </a:xfrm>
                  </p:grpSpPr>
                  <p:sp>
                    <p:nvSpPr>
                      <p:cNvPr id="90329" name="Rectangle 1167"/>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0" name="Rectangle 1168"/>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31" name="Line 1169"/>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32" name="Line 1170"/>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19" name="Group 1171"/>
                    <p:cNvGrpSpPr>
                      <a:grpSpLocks/>
                    </p:cNvGrpSpPr>
                    <p:nvPr/>
                  </p:nvGrpSpPr>
                  <p:grpSpPr bwMode="auto">
                    <a:xfrm>
                      <a:off x="931" y="2542"/>
                      <a:ext cx="58" cy="71"/>
                      <a:chOff x="931" y="2542"/>
                      <a:chExt cx="58" cy="71"/>
                    </a:xfrm>
                  </p:grpSpPr>
                  <p:sp>
                    <p:nvSpPr>
                      <p:cNvPr id="90325" name="Rectangle 1172"/>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26" name="Rectangle 1173"/>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27" name="Line 1174"/>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28" name="Line 1175"/>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320" name="Group 1176"/>
                    <p:cNvGrpSpPr>
                      <a:grpSpLocks/>
                    </p:cNvGrpSpPr>
                    <p:nvPr/>
                  </p:nvGrpSpPr>
                  <p:grpSpPr bwMode="auto">
                    <a:xfrm>
                      <a:off x="997" y="2542"/>
                      <a:ext cx="57" cy="71"/>
                      <a:chOff x="997" y="2542"/>
                      <a:chExt cx="57" cy="71"/>
                    </a:xfrm>
                  </p:grpSpPr>
                  <p:sp>
                    <p:nvSpPr>
                      <p:cNvPr id="90321" name="Rectangle 1177"/>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22" name="Rectangle 1178"/>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23" name="Line 1179"/>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324" name="Line 1180"/>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90304" name="Group 1181"/>
                  <p:cNvGrpSpPr>
                    <a:grpSpLocks/>
                  </p:cNvGrpSpPr>
                  <p:nvPr/>
                </p:nvGrpSpPr>
                <p:grpSpPr bwMode="auto">
                  <a:xfrm>
                    <a:off x="1933" y="2295"/>
                    <a:ext cx="50" cy="76"/>
                    <a:chOff x="868" y="2643"/>
                    <a:chExt cx="54" cy="97"/>
                  </a:xfrm>
                </p:grpSpPr>
                <p:sp>
                  <p:nvSpPr>
                    <p:cNvPr id="90305" name="Rectangle 1182"/>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06" name="Rectangle 1183"/>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307" name="Oval 1184"/>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90179" name="Group 1185"/>
              <p:cNvGrpSpPr>
                <a:grpSpLocks/>
              </p:cNvGrpSpPr>
              <p:nvPr/>
            </p:nvGrpSpPr>
            <p:grpSpPr bwMode="auto">
              <a:xfrm>
                <a:off x="2688" y="2016"/>
                <a:ext cx="612" cy="356"/>
                <a:chOff x="2688" y="2016"/>
                <a:chExt cx="612" cy="356"/>
              </a:xfrm>
            </p:grpSpPr>
            <p:grpSp>
              <p:nvGrpSpPr>
                <p:cNvPr id="90196" name="Group 1186"/>
                <p:cNvGrpSpPr>
                  <a:grpSpLocks/>
                </p:cNvGrpSpPr>
                <p:nvPr/>
              </p:nvGrpSpPr>
              <p:grpSpPr bwMode="auto">
                <a:xfrm>
                  <a:off x="3142" y="2016"/>
                  <a:ext cx="66" cy="282"/>
                  <a:chOff x="3142" y="2016"/>
                  <a:chExt cx="66" cy="282"/>
                </a:xfrm>
              </p:grpSpPr>
              <p:sp>
                <p:nvSpPr>
                  <p:cNvPr id="90296" name="Freeform 1187"/>
                  <p:cNvSpPr>
                    <a:spLocks/>
                  </p:cNvSpPr>
                  <p:nvPr/>
                </p:nvSpPr>
                <p:spPr bwMode="auto">
                  <a:xfrm>
                    <a:off x="3142" y="2016"/>
                    <a:ext cx="23" cy="282"/>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0 h 1791"/>
                      <a:gd name="T20" fmla="*/ 0 w 161"/>
                      <a:gd name="T21" fmla="*/ 0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90297" name="Freeform 1188"/>
                  <p:cNvSpPr>
                    <a:spLocks/>
                  </p:cNvSpPr>
                  <p:nvPr/>
                </p:nvSpPr>
                <p:spPr bwMode="auto">
                  <a:xfrm>
                    <a:off x="3184" y="2016"/>
                    <a:ext cx="24" cy="282"/>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0 h 1791"/>
                      <a:gd name="T20" fmla="*/ 0 w 169"/>
                      <a:gd name="T21" fmla="*/ 0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90197" name="Group 1189"/>
                <p:cNvGrpSpPr>
                  <a:grpSpLocks/>
                </p:cNvGrpSpPr>
                <p:nvPr/>
              </p:nvGrpSpPr>
              <p:grpSpPr bwMode="auto">
                <a:xfrm>
                  <a:off x="3193" y="2240"/>
                  <a:ext cx="107" cy="121"/>
                  <a:chOff x="3193" y="2240"/>
                  <a:chExt cx="107" cy="121"/>
                </a:xfrm>
              </p:grpSpPr>
              <p:grpSp>
                <p:nvGrpSpPr>
                  <p:cNvPr id="90285" name="Group 1190"/>
                  <p:cNvGrpSpPr>
                    <a:grpSpLocks/>
                  </p:cNvGrpSpPr>
                  <p:nvPr/>
                </p:nvGrpSpPr>
                <p:grpSpPr bwMode="auto">
                  <a:xfrm>
                    <a:off x="3193" y="2240"/>
                    <a:ext cx="107" cy="121"/>
                    <a:chOff x="1130" y="2574"/>
                    <a:chExt cx="124" cy="153"/>
                  </a:xfrm>
                </p:grpSpPr>
                <p:grpSp>
                  <p:nvGrpSpPr>
                    <p:cNvPr id="90290" name="Group 1191"/>
                    <p:cNvGrpSpPr>
                      <a:grpSpLocks/>
                    </p:cNvGrpSpPr>
                    <p:nvPr/>
                  </p:nvGrpSpPr>
                  <p:grpSpPr bwMode="auto">
                    <a:xfrm>
                      <a:off x="1161" y="2574"/>
                      <a:ext cx="35" cy="74"/>
                      <a:chOff x="1161" y="2574"/>
                      <a:chExt cx="35" cy="74"/>
                    </a:xfrm>
                  </p:grpSpPr>
                  <p:sp>
                    <p:nvSpPr>
                      <p:cNvPr id="90294" name="Rectangle 1192"/>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95" name="Rectangle 1193"/>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291" name="Group 1194"/>
                    <p:cNvGrpSpPr>
                      <a:grpSpLocks/>
                    </p:cNvGrpSpPr>
                    <p:nvPr/>
                  </p:nvGrpSpPr>
                  <p:grpSpPr bwMode="auto">
                    <a:xfrm>
                      <a:off x="1130" y="2644"/>
                      <a:ext cx="124" cy="83"/>
                      <a:chOff x="1130" y="2644"/>
                      <a:chExt cx="124" cy="83"/>
                    </a:xfrm>
                  </p:grpSpPr>
                  <p:sp>
                    <p:nvSpPr>
                      <p:cNvPr id="90292" name="Rectangle 1195"/>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93" name="Rectangle 1196"/>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286" name="Group 1197"/>
                  <p:cNvGrpSpPr>
                    <a:grpSpLocks/>
                  </p:cNvGrpSpPr>
                  <p:nvPr/>
                </p:nvGrpSpPr>
                <p:grpSpPr bwMode="auto">
                  <a:xfrm>
                    <a:off x="3204" y="2311"/>
                    <a:ext cx="81" cy="40"/>
                    <a:chOff x="1143" y="2664"/>
                    <a:chExt cx="94" cy="50"/>
                  </a:xfrm>
                </p:grpSpPr>
                <p:sp>
                  <p:nvSpPr>
                    <p:cNvPr id="90287" name="Rectangle 1198"/>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88" name="Rectangle 1199"/>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89" name="Rectangle 1200"/>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198" name="Group 1201"/>
                <p:cNvGrpSpPr>
                  <a:grpSpLocks/>
                </p:cNvGrpSpPr>
                <p:nvPr/>
              </p:nvGrpSpPr>
              <p:grpSpPr bwMode="auto">
                <a:xfrm>
                  <a:off x="2688" y="2275"/>
                  <a:ext cx="107" cy="86"/>
                  <a:chOff x="2688" y="2275"/>
                  <a:chExt cx="107" cy="86"/>
                </a:xfrm>
              </p:grpSpPr>
              <p:grpSp>
                <p:nvGrpSpPr>
                  <p:cNvPr id="90276" name="Group 1202"/>
                  <p:cNvGrpSpPr>
                    <a:grpSpLocks/>
                  </p:cNvGrpSpPr>
                  <p:nvPr/>
                </p:nvGrpSpPr>
                <p:grpSpPr bwMode="auto">
                  <a:xfrm>
                    <a:off x="2688" y="2275"/>
                    <a:ext cx="107" cy="86"/>
                    <a:chOff x="546" y="2618"/>
                    <a:chExt cx="124" cy="109"/>
                  </a:xfrm>
                </p:grpSpPr>
                <p:sp>
                  <p:nvSpPr>
                    <p:cNvPr id="90281" name="Rectangle 1203"/>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90282" name="Group 1204"/>
                    <p:cNvGrpSpPr>
                      <a:grpSpLocks/>
                    </p:cNvGrpSpPr>
                    <p:nvPr/>
                  </p:nvGrpSpPr>
                  <p:grpSpPr bwMode="auto">
                    <a:xfrm>
                      <a:off x="546" y="2644"/>
                      <a:ext cx="124" cy="83"/>
                      <a:chOff x="546" y="2644"/>
                      <a:chExt cx="124" cy="83"/>
                    </a:xfrm>
                  </p:grpSpPr>
                  <p:sp>
                    <p:nvSpPr>
                      <p:cNvPr id="90283" name="Rectangle 1205"/>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84" name="Rectangle 1206"/>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277" name="Group 1207"/>
                  <p:cNvGrpSpPr>
                    <a:grpSpLocks/>
                  </p:cNvGrpSpPr>
                  <p:nvPr/>
                </p:nvGrpSpPr>
                <p:grpSpPr bwMode="auto">
                  <a:xfrm>
                    <a:off x="2698" y="2311"/>
                    <a:ext cx="85" cy="40"/>
                    <a:chOff x="558" y="2664"/>
                    <a:chExt cx="98" cy="50"/>
                  </a:xfrm>
                </p:grpSpPr>
                <p:sp>
                  <p:nvSpPr>
                    <p:cNvPr id="90278" name="Rectangle 1208"/>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79" name="Rectangle 1209"/>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80" name="Rectangle 1210"/>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90199" name="Group 1211"/>
                <p:cNvGrpSpPr>
                  <a:grpSpLocks/>
                </p:cNvGrpSpPr>
                <p:nvPr/>
              </p:nvGrpSpPr>
              <p:grpSpPr bwMode="auto">
                <a:xfrm>
                  <a:off x="2781" y="2166"/>
                  <a:ext cx="422" cy="206"/>
                  <a:chOff x="2781" y="2166"/>
                  <a:chExt cx="422" cy="206"/>
                </a:xfrm>
              </p:grpSpPr>
              <p:grpSp>
                <p:nvGrpSpPr>
                  <p:cNvPr id="90200" name="Group 1212"/>
                  <p:cNvGrpSpPr>
                    <a:grpSpLocks/>
                  </p:cNvGrpSpPr>
                  <p:nvPr/>
                </p:nvGrpSpPr>
                <p:grpSpPr bwMode="auto">
                  <a:xfrm>
                    <a:off x="2781" y="2166"/>
                    <a:ext cx="422" cy="206"/>
                    <a:chOff x="654" y="2479"/>
                    <a:chExt cx="488" cy="262"/>
                  </a:xfrm>
                </p:grpSpPr>
                <p:sp>
                  <p:nvSpPr>
                    <p:cNvPr id="90271" name="Rectangle 1213"/>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72" name="Rectangle 1214"/>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73" name="Rectangle 1215"/>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74" name="Rectangle 1216"/>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90275" name="Rectangle 1217"/>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90201" name="Group 1218"/>
                  <p:cNvGrpSpPr>
                    <a:grpSpLocks/>
                  </p:cNvGrpSpPr>
                  <p:nvPr/>
                </p:nvGrpSpPr>
                <p:grpSpPr bwMode="auto">
                  <a:xfrm>
                    <a:off x="2795" y="2216"/>
                    <a:ext cx="388" cy="139"/>
                    <a:chOff x="670" y="2542"/>
                    <a:chExt cx="449" cy="178"/>
                  </a:xfrm>
                </p:grpSpPr>
                <p:grpSp>
                  <p:nvGrpSpPr>
                    <p:cNvPr id="90206" name="Group 1219"/>
                    <p:cNvGrpSpPr>
                      <a:grpSpLocks/>
                    </p:cNvGrpSpPr>
                    <p:nvPr/>
                  </p:nvGrpSpPr>
                  <p:grpSpPr bwMode="auto">
                    <a:xfrm>
                      <a:off x="736" y="2649"/>
                      <a:ext cx="57" cy="71"/>
                      <a:chOff x="736" y="2649"/>
                      <a:chExt cx="57" cy="71"/>
                    </a:xfrm>
                  </p:grpSpPr>
                  <p:sp>
                    <p:nvSpPr>
                      <p:cNvPr id="90267" name="Rectangle 1220"/>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8" name="Rectangle 1221"/>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9" name="Line 1222"/>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70" name="Line 1223"/>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07" name="Group 1224"/>
                    <p:cNvGrpSpPr>
                      <a:grpSpLocks/>
                    </p:cNvGrpSpPr>
                    <p:nvPr/>
                  </p:nvGrpSpPr>
                  <p:grpSpPr bwMode="auto">
                    <a:xfrm>
                      <a:off x="801" y="2649"/>
                      <a:ext cx="57" cy="71"/>
                      <a:chOff x="801" y="2649"/>
                      <a:chExt cx="57" cy="71"/>
                    </a:xfrm>
                  </p:grpSpPr>
                  <p:sp>
                    <p:nvSpPr>
                      <p:cNvPr id="90263" name="Rectangle 1225"/>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4" name="Rectangle 1226"/>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5" name="Line 1227"/>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66" name="Line 1228"/>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08" name="Group 1229"/>
                    <p:cNvGrpSpPr>
                      <a:grpSpLocks/>
                    </p:cNvGrpSpPr>
                    <p:nvPr/>
                  </p:nvGrpSpPr>
                  <p:grpSpPr bwMode="auto">
                    <a:xfrm>
                      <a:off x="1061" y="2649"/>
                      <a:ext cx="57" cy="71"/>
                      <a:chOff x="1061" y="2649"/>
                      <a:chExt cx="57" cy="71"/>
                    </a:xfrm>
                  </p:grpSpPr>
                  <p:sp>
                    <p:nvSpPr>
                      <p:cNvPr id="90259" name="Rectangle 1230"/>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0" name="Rectangle 1231"/>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61" name="Line 1232"/>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62" name="Line 1233"/>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09" name="Group 1234"/>
                    <p:cNvGrpSpPr>
                      <a:grpSpLocks/>
                    </p:cNvGrpSpPr>
                    <p:nvPr/>
                  </p:nvGrpSpPr>
                  <p:grpSpPr bwMode="auto">
                    <a:xfrm>
                      <a:off x="670" y="2649"/>
                      <a:ext cx="58" cy="71"/>
                      <a:chOff x="670" y="2649"/>
                      <a:chExt cx="58" cy="71"/>
                    </a:xfrm>
                  </p:grpSpPr>
                  <p:sp>
                    <p:nvSpPr>
                      <p:cNvPr id="90255" name="Rectangle 1235"/>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56" name="Rectangle 1236"/>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57" name="Line 1237"/>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58" name="Line 1238"/>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0" name="Group 1239"/>
                    <p:cNvGrpSpPr>
                      <a:grpSpLocks/>
                    </p:cNvGrpSpPr>
                    <p:nvPr/>
                  </p:nvGrpSpPr>
                  <p:grpSpPr bwMode="auto">
                    <a:xfrm>
                      <a:off x="867" y="2542"/>
                      <a:ext cx="58" cy="71"/>
                      <a:chOff x="867" y="2542"/>
                      <a:chExt cx="58" cy="71"/>
                    </a:xfrm>
                  </p:grpSpPr>
                  <p:sp>
                    <p:nvSpPr>
                      <p:cNvPr id="90251" name="Rectangle 1240"/>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52" name="Rectangle 1241"/>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53" name="Line 1242"/>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54" name="Line 1243"/>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1" name="Group 1244"/>
                    <p:cNvGrpSpPr>
                      <a:grpSpLocks/>
                    </p:cNvGrpSpPr>
                    <p:nvPr/>
                  </p:nvGrpSpPr>
                  <p:grpSpPr bwMode="auto">
                    <a:xfrm>
                      <a:off x="931" y="2649"/>
                      <a:ext cx="57" cy="71"/>
                      <a:chOff x="931" y="2649"/>
                      <a:chExt cx="57" cy="71"/>
                    </a:xfrm>
                  </p:grpSpPr>
                  <p:sp>
                    <p:nvSpPr>
                      <p:cNvPr id="90247" name="Rectangle 1245"/>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8" name="Rectangle 1246"/>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9" name="Line 1247"/>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50" name="Line 1248"/>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2" name="Group 1249"/>
                    <p:cNvGrpSpPr>
                      <a:grpSpLocks/>
                    </p:cNvGrpSpPr>
                    <p:nvPr/>
                  </p:nvGrpSpPr>
                  <p:grpSpPr bwMode="auto">
                    <a:xfrm>
                      <a:off x="996" y="2649"/>
                      <a:ext cx="57" cy="71"/>
                      <a:chOff x="996" y="2649"/>
                      <a:chExt cx="57" cy="71"/>
                    </a:xfrm>
                  </p:grpSpPr>
                  <p:sp>
                    <p:nvSpPr>
                      <p:cNvPr id="90243" name="Rectangle 1250"/>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4" name="Rectangle 1251"/>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5" name="Line 1252"/>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46" name="Line 1253"/>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3" name="Group 1254"/>
                    <p:cNvGrpSpPr>
                      <a:grpSpLocks/>
                    </p:cNvGrpSpPr>
                    <p:nvPr/>
                  </p:nvGrpSpPr>
                  <p:grpSpPr bwMode="auto">
                    <a:xfrm>
                      <a:off x="736" y="2542"/>
                      <a:ext cx="58" cy="71"/>
                      <a:chOff x="736" y="2542"/>
                      <a:chExt cx="58" cy="71"/>
                    </a:xfrm>
                  </p:grpSpPr>
                  <p:sp>
                    <p:nvSpPr>
                      <p:cNvPr id="90239" name="Rectangle 1255"/>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0" name="Rectangle 1256"/>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41" name="Line 1257"/>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42" name="Line 1258"/>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4" name="Group 1259"/>
                    <p:cNvGrpSpPr>
                      <a:grpSpLocks/>
                    </p:cNvGrpSpPr>
                    <p:nvPr/>
                  </p:nvGrpSpPr>
                  <p:grpSpPr bwMode="auto">
                    <a:xfrm>
                      <a:off x="802" y="2542"/>
                      <a:ext cx="57" cy="71"/>
                      <a:chOff x="802" y="2542"/>
                      <a:chExt cx="57" cy="71"/>
                    </a:xfrm>
                  </p:grpSpPr>
                  <p:sp>
                    <p:nvSpPr>
                      <p:cNvPr id="90235" name="Rectangle 1260"/>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36" name="Rectangle 1261"/>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37" name="Line 1262"/>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38" name="Line 1263"/>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5" name="Group 1264"/>
                    <p:cNvGrpSpPr>
                      <a:grpSpLocks/>
                    </p:cNvGrpSpPr>
                    <p:nvPr/>
                  </p:nvGrpSpPr>
                  <p:grpSpPr bwMode="auto">
                    <a:xfrm>
                      <a:off x="1061" y="2542"/>
                      <a:ext cx="58" cy="71"/>
                      <a:chOff x="1061" y="2542"/>
                      <a:chExt cx="58" cy="71"/>
                    </a:xfrm>
                  </p:grpSpPr>
                  <p:sp>
                    <p:nvSpPr>
                      <p:cNvPr id="90231" name="Rectangle 1265"/>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32" name="Rectangle 1266"/>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33" name="Line 1267"/>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34" name="Line 1268"/>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6" name="Group 1269"/>
                    <p:cNvGrpSpPr>
                      <a:grpSpLocks/>
                    </p:cNvGrpSpPr>
                    <p:nvPr/>
                  </p:nvGrpSpPr>
                  <p:grpSpPr bwMode="auto">
                    <a:xfrm>
                      <a:off x="671" y="2542"/>
                      <a:ext cx="58" cy="71"/>
                      <a:chOff x="671" y="2542"/>
                      <a:chExt cx="58" cy="71"/>
                    </a:xfrm>
                  </p:grpSpPr>
                  <p:sp>
                    <p:nvSpPr>
                      <p:cNvPr id="90227" name="Rectangle 1270"/>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8" name="Rectangle 1271"/>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9" name="Line 1272"/>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30" name="Line 1273"/>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7" name="Group 1274"/>
                    <p:cNvGrpSpPr>
                      <a:grpSpLocks/>
                    </p:cNvGrpSpPr>
                    <p:nvPr/>
                  </p:nvGrpSpPr>
                  <p:grpSpPr bwMode="auto">
                    <a:xfrm>
                      <a:off x="931" y="2542"/>
                      <a:ext cx="58" cy="71"/>
                      <a:chOff x="931" y="2542"/>
                      <a:chExt cx="58" cy="71"/>
                    </a:xfrm>
                  </p:grpSpPr>
                  <p:sp>
                    <p:nvSpPr>
                      <p:cNvPr id="90223" name="Rectangle 1275"/>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4" name="Rectangle 1276"/>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5" name="Line 1277"/>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26" name="Line 1278"/>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nvGrpSpPr>
                    <p:cNvPr id="90218" name="Group 1279"/>
                    <p:cNvGrpSpPr>
                      <a:grpSpLocks/>
                    </p:cNvGrpSpPr>
                    <p:nvPr/>
                  </p:nvGrpSpPr>
                  <p:grpSpPr bwMode="auto">
                    <a:xfrm>
                      <a:off x="997" y="2542"/>
                      <a:ext cx="57" cy="71"/>
                      <a:chOff x="997" y="2542"/>
                      <a:chExt cx="57" cy="71"/>
                    </a:xfrm>
                  </p:grpSpPr>
                  <p:sp>
                    <p:nvSpPr>
                      <p:cNvPr id="90219" name="Rectangle 1280"/>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0" name="Rectangle 1281"/>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21" name="Line 1282"/>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sp>
                    <p:nvSpPr>
                      <p:cNvPr id="90222" name="Line 1283"/>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a14="http://schemas.microsoft.com/office/drawing/2010/main" xmlns="">
                            <a:noFill/>
                          </a14:hiddenFill>
                        </a:ext>
                      </a:extLst>
                    </p:spPr>
                    <p:txBody>
                      <a:bodyPr lIns="0" tIns="0" rIns="0" bIns="0" anchor="ctr" anchorCtr="1"/>
                      <a:lstStyle/>
                      <a:p>
                        <a:endParaRPr lang="zh-CN" altLang="en-US"/>
                      </a:p>
                    </p:txBody>
                  </p:sp>
                </p:grpSp>
              </p:grpSp>
              <p:grpSp>
                <p:nvGrpSpPr>
                  <p:cNvPr id="90202" name="Group 1284"/>
                  <p:cNvGrpSpPr>
                    <a:grpSpLocks/>
                  </p:cNvGrpSpPr>
                  <p:nvPr/>
                </p:nvGrpSpPr>
                <p:grpSpPr bwMode="auto">
                  <a:xfrm>
                    <a:off x="2966" y="2295"/>
                    <a:ext cx="47" cy="76"/>
                    <a:chOff x="868" y="2643"/>
                    <a:chExt cx="54" cy="97"/>
                  </a:xfrm>
                </p:grpSpPr>
                <p:sp>
                  <p:nvSpPr>
                    <p:cNvPr id="90203" name="Rectangle 1285"/>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04" name="Rectangle 1286"/>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0205" name="Oval 1287"/>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sp>
            <p:nvSpPr>
              <p:cNvPr id="2290952" name="Line 1288"/>
              <p:cNvSpPr>
                <a:spLocks noChangeShapeType="1"/>
              </p:cNvSpPr>
              <p:nvPr/>
            </p:nvSpPr>
            <p:spPr bwMode="auto">
              <a:xfrm>
                <a:off x="1296" y="2304"/>
                <a:ext cx="289"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3" name="Line 1289"/>
              <p:cNvSpPr>
                <a:spLocks noChangeShapeType="1"/>
              </p:cNvSpPr>
              <p:nvPr/>
            </p:nvSpPr>
            <p:spPr bwMode="auto">
              <a:xfrm>
                <a:off x="2352" y="2304"/>
                <a:ext cx="291"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4" name="Line 1290"/>
              <p:cNvSpPr>
                <a:spLocks noChangeShapeType="1"/>
              </p:cNvSpPr>
              <p:nvPr/>
            </p:nvSpPr>
            <p:spPr bwMode="auto">
              <a:xfrm>
                <a:off x="3360" y="2256"/>
                <a:ext cx="289"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5" name="Line 1291"/>
              <p:cNvSpPr>
                <a:spLocks noChangeShapeType="1"/>
              </p:cNvSpPr>
              <p:nvPr/>
            </p:nvSpPr>
            <p:spPr bwMode="auto">
              <a:xfrm>
                <a:off x="4464" y="2256"/>
                <a:ext cx="284"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6" name="Freeform 1292"/>
              <p:cNvSpPr>
                <a:spLocks/>
              </p:cNvSpPr>
              <p:nvPr/>
            </p:nvSpPr>
            <p:spPr bwMode="auto">
              <a:xfrm>
                <a:off x="912" y="1825"/>
                <a:ext cx="912"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7" name="Freeform 1293"/>
              <p:cNvSpPr>
                <a:spLocks/>
              </p:cNvSpPr>
              <p:nvPr/>
            </p:nvSpPr>
            <p:spPr bwMode="auto">
              <a:xfrm>
                <a:off x="1968" y="1825"/>
                <a:ext cx="912"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8" name="Freeform 1294"/>
              <p:cNvSpPr>
                <a:spLocks/>
              </p:cNvSpPr>
              <p:nvPr/>
            </p:nvSpPr>
            <p:spPr bwMode="auto">
              <a:xfrm>
                <a:off x="3024" y="1825"/>
                <a:ext cx="912"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59" name="Line 1295"/>
              <p:cNvSpPr>
                <a:spLocks noChangeShapeType="1"/>
              </p:cNvSpPr>
              <p:nvPr/>
            </p:nvSpPr>
            <p:spPr bwMode="auto">
              <a:xfrm flipH="1">
                <a:off x="4368" y="2112"/>
                <a:ext cx="432" cy="0"/>
              </a:xfrm>
              <a:prstGeom prst="line">
                <a:avLst/>
              </a:prstGeom>
              <a:noFill/>
              <a:ln w="9525">
                <a:solidFill>
                  <a:schemeClr val="tx1"/>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60" name="Text Box 1296"/>
              <p:cNvSpPr txBox="1">
                <a:spLocks noChangeArrowheads="1"/>
              </p:cNvSpPr>
              <p:nvPr/>
            </p:nvSpPr>
            <p:spPr bwMode="auto">
              <a:xfrm>
                <a:off x="4376" y="1897"/>
                <a:ext cx="495"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用户需求</a:t>
                </a:r>
              </a:p>
            </p:txBody>
          </p:sp>
          <p:sp>
            <p:nvSpPr>
              <p:cNvPr id="2290961" name="Text Box 1297"/>
              <p:cNvSpPr txBox="1">
                <a:spLocks noChangeArrowheads="1"/>
              </p:cNvSpPr>
              <p:nvPr/>
            </p:nvSpPr>
            <p:spPr bwMode="auto">
              <a:xfrm>
                <a:off x="3276" y="1656"/>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看板</a:t>
                </a:r>
              </a:p>
            </p:txBody>
          </p:sp>
          <p:sp>
            <p:nvSpPr>
              <p:cNvPr id="2290962" name="Text Box 1298"/>
              <p:cNvSpPr txBox="1">
                <a:spLocks noChangeArrowheads="1"/>
              </p:cNvSpPr>
              <p:nvPr/>
            </p:nvSpPr>
            <p:spPr bwMode="auto">
              <a:xfrm>
                <a:off x="2124" y="1656"/>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看板</a:t>
                </a:r>
              </a:p>
            </p:txBody>
          </p:sp>
          <p:sp>
            <p:nvSpPr>
              <p:cNvPr id="2290963" name="Text Box 1299"/>
              <p:cNvSpPr txBox="1">
                <a:spLocks noChangeArrowheads="1"/>
              </p:cNvSpPr>
              <p:nvPr/>
            </p:nvSpPr>
            <p:spPr bwMode="auto">
              <a:xfrm>
                <a:off x="1163" y="1654"/>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看板</a:t>
                </a:r>
              </a:p>
            </p:txBody>
          </p:sp>
          <p:sp>
            <p:nvSpPr>
              <p:cNvPr id="2290964" name="Text Box 1300"/>
              <p:cNvSpPr txBox="1">
                <a:spLocks noChangeArrowheads="1"/>
              </p:cNvSpPr>
              <p:nvPr/>
            </p:nvSpPr>
            <p:spPr bwMode="auto">
              <a:xfrm>
                <a:off x="4475" y="2279"/>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290965" name="Text Box 1301"/>
              <p:cNvSpPr txBox="1">
                <a:spLocks noChangeArrowheads="1"/>
              </p:cNvSpPr>
              <p:nvPr/>
            </p:nvSpPr>
            <p:spPr bwMode="auto">
              <a:xfrm>
                <a:off x="2364" y="2137"/>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290966" name="Text Box 1302"/>
              <p:cNvSpPr txBox="1">
                <a:spLocks noChangeArrowheads="1"/>
              </p:cNvSpPr>
              <p:nvPr/>
            </p:nvSpPr>
            <p:spPr bwMode="auto">
              <a:xfrm>
                <a:off x="3372" y="2089"/>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2290967" name="Text Box 1303"/>
              <p:cNvSpPr txBox="1">
                <a:spLocks noChangeArrowheads="1"/>
              </p:cNvSpPr>
              <p:nvPr/>
            </p:nvSpPr>
            <p:spPr bwMode="auto">
              <a:xfrm>
                <a:off x="1308" y="2137"/>
                <a:ext cx="248" cy="2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grpSp>
        <p:grpSp>
          <p:nvGrpSpPr>
            <p:cNvPr id="90159" name="Group 1304"/>
            <p:cNvGrpSpPr>
              <a:grpSpLocks/>
            </p:cNvGrpSpPr>
            <p:nvPr/>
          </p:nvGrpSpPr>
          <p:grpSpPr bwMode="auto">
            <a:xfrm>
              <a:off x="384" y="2641"/>
              <a:ext cx="4176" cy="287"/>
              <a:chOff x="384" y="2641"/>
              <a:chExt cx="4176" cy="287"/>
            </a:xfrm>
          </p:grpSpPr>
          <p:sp>
            <p:nvSpPr>
              <p:cNvPr id="2290969" name="Text Box 1305"/>
              <p:cNvSpPr txBox="1">
                <a:spLocks noChangeArrowheads="1"/>
              </p:cNvSpPr>
              <p:nvPr/>
            </p:nvSpPr>
            <p:spPr bwMode="auto">
              <a:xfrm>
                <a:off x="3895" y="2639"/>
                <a:ext cx="427" cy="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2290970" name="Text Box 1306"/>
              <p:cNvSpPr txBox="1">
                <a:spLocks noChangeArrowheads="1"/>
              </p:cNvSpPr>
              <p:nvPr/>
            </p:nvSpPr>
            <p:spPr bwMode="auto">
              <a:xfrm>
                <a:off x="2890" y="2639"/>
                <a:ext cx="425" cy="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2290971" name="Text Box 1307"/>
              <p:cNvSpPr txBox="1">
                <a:spLocks noChangeArrowheads="1"/>
              </p:cNvSpPr>
              <p:nvPr/>
            </p:nvSpPr>
            <p:spPr bwMode="auto">
              <a:xfrm>
                <a:off x="1833" y="2639"/>
                <a:ext cx="315" cy="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2290972" name="Text Box 1308"/>
              <p:cNvSpPr txBox="1">
                <a:spLocks noChangeArrowheads="1"/>
              </p:cNvSpPr>
              <p:nvPr/>
            </p:nvSpPr>
            <p:spPr bwMode="auto">
              <a:xfrm>
                <a:off x="779" y="2639"/>
                <a:ext cx="318" cy="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2290973" name="Line 1309"/>
              <p:cNvSpPr>
                <a:spLocks noChangeShapeType="1"/>
              </p:cNvSpPr>
              <p:nvPr/>
            </p:nvSpPr>
            <p:spPr bwMode="auto">
              <a:xfrm>
                <a:off x="384" y="2784"/>
                <a:ext cx="100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4" name="Line 1310"/>
              <p:cNvSpPr>
                <a:spLocks noChangeShapeType="1"/>
              </p:cNvSpPr>
              <p:nvPr/>
            </p:nvSpPr>
            <p:spPr bwMode="auto">
              <a:xfrm>
                <a:off x="384"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5" name="Line 1311"/>
              <p:cNvSpPr>
                <a:spLocks noChangeShapeType="1"/>
              </p:cNvSpPr>
              <p:nvPr/>
            </p:nvSpPr>
            <p:spPr bwMode="auto">
              <a:xfrm>
                <a:off x="1392"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6" name="Line 1312"/>
              <p:cNvSpPr>
                <a:spLocks noChangeShapeType="1"/>
              </p:cNvSpPr>
              <p:nvPr/>
            </p:nvSpPr>
            <p:spPr bwMode="auto">
              <a:xfrm>
                <a:off x="1392" y="2784"/>
                <a:ext cx="1006"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7" name="Line 1313"/>
              <p:cNvSpPr>
                <a:spLocks noChangeShapeType="1"/>
              </p:cNvSpPr>
              <p:nvPr/>
            </p:nvSpPr>
            <p:spPr bwMode="auto">
              <a:xfrm>
                <a:off x="1392"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8" name="Line 1314"/>
              <p:cNvSpPr>
                <a:spLocks noChangeShapeType="1"/>
              </p:cNvSpPr>
              <p:nvPr/>
            </p:nvSpPr>
            <p:spPr bwMode="auto">
              <a:xfrm>
                <a:off x="2398"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79" name="Line 1315"/>
              <p:cNvSpPr>
                <a:spLocks noChangeShapeType="1"/>
              </p:cNvSpPr>
              <p:nvPr/>
            </p:nvSpPr>
            <p:spPr bwMode="auto">
              <a:xfrm>
                <a:off x="2398" y="2784"/>
                <a:ext cx="1152"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80" name="Line 1316"/>
              <p:cNvSpPr>
                <a:spLocks noChangeShapeType="1"/>
              </p:cNvSpPr>
              <p:nvPr/>
            </p:nvSpPr>
            <p:spPr bwMode="auto">
              <a:xfrm>
                <a:off x="2398"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81" name="Line 1317"/>
              <p:cNvSpPr>
                <a:spLocks noChangeShapeType="1"/>
              </p:cNvSpPr>
              <p:nvPr/>
            </p:nvSpPr>
            <p:spPr bwMode="auto">
              <a:xfrm>
                <a:off x="3550" y="2784"/>
                <a:ext cx="100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82" name="Line 1318"/>
              <p:cNvSpPr>
                <a:spLocks noChangeShapeType="1"/>
              </p:cNvSpPr>
              <p:nvPr/>
            </p:nvSpPr>
            <p:spPr bwMode="auto">
              <a:xfrm>
                <a:off x="3550"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90983" name="Line 1319"/>
              <p:cNvSpPr>
                <a:spLocks noChangeShapeType="1"/>
              </p:cNvSpPr>
              <p:nvPr/>
            </p:nvSpPr>
            <p:spPr bwMode="auto">
              <a:xfrm>
                <a:off x="4560" y="2687"/>
                <a:ext cx="0" cy="24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grpSp>
      </p:grpSp>
      <p:sp>
        <p:nvSpPr>
          <p:cNvPr id="2290984" name="Rectangle 1320"/>
          <p:cNvSpPr>
            <a:spLocks noChangeArrowheads="1"/>
          </p:cNvSpPr>
          <p:nvPr/>
        </p:nvSpPr>
        <p:spPr bwMode="auto">
          <a:xfrm>
            <a:off x="7740898" y="1773659"/>
            <a:ext cx="1223963" cy="1585912"/>
          </a:xfrm>
          <a:prstGeom prst="rect">
            <a:avLst/>
          </a:prstGeom>
          <a:solidFill>
            <a:srgbClr val="75FFDB"/>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77800" indent="-177800" algn="l">
              <a:lnSpc>
                <a:spcPct val="80000"/>
              </a:lnSpc>
              <a:buClr>
                <a:srgbClr val="FF0000"/>
              </a:buClr>
              <a:defRPr/>
            </a:pPr>
            <a:r>
              <a:rPr lang="zh-CN" altLang="en-US" sz="1800" b="1">
                <a:ea typeface="黑体" charset="0"/>
                <a:cs typeface="黑体" charset="0"/>
              </a:rPr>
              <a:t>提前期：</a:t>
            </a:r>
            <a:endParaRPr lang="en-US" altLang="zh-CN" sz="1800" b="1">
              <a:ea typeface="黑体" charset="0"/>
              <a:cs typeface="黑体" charset="0"/>
            </a:endParaRPr>
          </a:p>
          <a:p>
            <a:pPr marL="177800" indent="-177800" algn="l">
              <a:lnSpc>
                <a:spcPct val="80000"/>
              </a:lnSpc>
              <a:buClr>
                <a:srgbClr val="FF0000"/>
              </a:buClr>
              <a:buFontTx/>
              <a:buChar char="•"/>
              <a:defRPr/>
            </a:pPr>
            <a:r>
              <a:rPr lang="zh-CN" altLang="en-US" sz="1600" b="1">
                <a:ea typeface="黑体" charset="0"/>
                <a:cs typeface="黑体" charset="0"/>
              </a:rPr>
              <a:t>商务周期</a:t>
            </a:r>
            <a:endParaRPr lang="en-US" altLang="zh-CN" sz="1600" b="1">
              <a:ea typeface="黑体" charset="0"/>
              <a:cs typeface="黑体" charset="0"/>
            </a:endParaRPr>
          </a:p>
          <a:p>
            <a:pPr marL="177800" indent="-177800" algn="l">
              <a:lnSpc>
                <a:spcPct val="80000"/>
              </a:lnSpc>
              <a:buClr>
                <a:srgbClr val="FF0000"/>
              </a:buClr>
              <a:buFontTx/>
              <a:buChar char="•"/>
              <a:defRPr/>
            </a:pPr>
            <a:r>
              <a:rPr lang="zh-CN" altLang="en-US" sz="1600" b="1">
                <a:ea typeface="黑体" charset="0"/>
                <a:cs typeface="黑体" charset="0"/>
              </a:rPr>
              <a:t>计划周期</a:t>
            </a:r>
            <a:endParaRPr lang="en-US" altLang="zh-CN" sz="1600" b="1">
              <a:ea typeface="黑体" charset="0"/>
              <a:cs typeface="黑体" charset="0"/>
            </a:endParaRPr>
          </a:p>
          <a:p>
            <a:pPr marL="177800" indent="-177800" algn="l">
              <a:lnSpc>
                <a:spcPct val="80000"/>
              </a:lnSpc>
              <a:buClr>
                <a:srgbClr val="FF0000"/>
              </a:buClr>
              <a:buFontTx/>
              <a:buChar char="•"/>
              <a:defRPr/>
            </a:pPr>
            <a:r>
              <a:rPr lang="zh-CN" altLang="en-US" sz="1600" b="1">
                <a:ea typeface="黑体" charset="0"/>
                <a:cs typeface="黑体" charset="0"/>
              </a:rPr>
              <a:t>物料周期</a:t>
            </a:r>
            <a:endParaRPr lang="en-US" altLang="zh-CN" sz="1600" b="1">
              <a:ea typeface="黑体" charset="0"/>
              <a:cs typeface="黑体" charset="0"/>
            </a:endParaRPr>
          </a:p>
          <a:p>
            <a:pPr marL="177800" indent="-177800" algn="l">
              <a:lnSpc>
                <a:spcPct val="80000"/>
              </a:lnSpc>
              <a:buClr>
                <a:srgbClr val="FF0000"/>
              </a:buClr>
              <a:buFontTx/>
              <a:buChar char="•"/>
              <a:defRPr/>
            </a:pPr>
            <a:r>
              <a:rPr lang="zh-CN" altLang="en-US" sz="1600" b="1">
                <a:ea typeface="黑体" charset="0"/>
                <a:cs typeface="黑体" charset="0"/>
              </a:rPr>
              <a:t>装配周期</a:t>
            </a:r>
            <a:endParaRPr lang="en-US" altLang="zh-CN" sz="1600" b="1">
              <a:ea typeface="黑体" charset="0"/>
              <a:cs typeface="黑体" charset="0"/>
            </a:endParaRPr>
          </a:p>
          <a:p>
            <a:pPr marL="177800" indent="-177800" algn="l">
              <a:lnSpc>
                <a:spcPct val="80000"/>
              </a:lnSpc>
              <a:buClr>
                <a:srgbClr val="FF0000"/>
              </a:buClr>
              <a:buFontTx/>
              <a:buChar char="•"/>
              <a:defRPr/>
            </a:pPr>
            <a:r>
              <a:rPr lang="zh-CN" altLang="en-US" sz="1600" b="1">
                <a:ea typeface="黑体" charset="0"/>
                <a:cs typeface="黑体" charset="0"/>
              </a:rPr>
              <a:t>发运周期</a:t>
            </a:r>
          </a:p>
        </p:txBody>
      </p:sp>
      <p:graphicFrame>
        <p:nvGraphicFramePr>
          <p:cNvPr id="2291043" name="Group 1379"/>
          <p:cNvGraphicFramePr>
            <a:graphicFrameLocks noGrp="1"/>
          </p:cNvGraphicFramePr>
          <p:nvPr>
            <p:ph sz="half" idx="2"/>
            <p:extLst>
              <p:ext uri="{D42A27DB-BD31-4B8C-83A1-F6EECF244321}">
                <p14:modId xmlns:p14="http://schemas.microsoft.com/office/powerpoint/2010/main" val="2198579430"/>
              </p:ext>
            </p:extLst>
          </p:nvPr>
        </p:nvGraphicFramePr>
        <p:xfrm>
          <a:off x="395536" y="5085184"/>
          <a:ext cx="8388350" cy="1068386"/>
        </p:xfrm>
        <a:graphic>
          <a:graphicData uri="http://schemas.openxmlformats.org/drawingml/2006/table">
            <a:tbl>
              <a:tblPr/>
              <a:tblGrid>
                <a:gridCol w="911225">
                  <a:extLst>
                    <a:ext uri="{9D8B030D-6E8A-4147-A177-3AD203B41FA5}">
                      <a16:colId xmlns:a16="http://schemas.microsoft.com/office/drawing/2014/main" val="20000"/>
                    </a:ext>
                  </a:extLst>
                </a:gridCol>
                <a:gridCol w="1057275">
                  <a:extLst>
                    <a:ext uri="{9D8B030D-6E8A-4147-A177-3AD203B41FA5}">
                      <a16:colId xmlns:a16="http://schemas.microsoft.com/office/drawing/2014/main" val="20001"/>
                    </a:ext>
                  </a:extLst>
                </a:gridCol>
                <a:gridCol w="1270000">
                  <a:extLst>
                    <a:ext uri="{9D8B030D-6E8A-4147-A177-3AD203B41FA5}">
                      <a16:colId xmlns:a16="http://schemas.microsoft.com/office/drawing/2014/main" val="20002"/>
                    </a:ext>
                  </a:extLst>
                </a:gridCol>
                <a:gridCol w="917575">
                  <a:extLst>
                    <a:ext uri="{9D8B030D-6E8A-4147-A177-3AD203B41FA5}">
                      <a16:colId xmlns:a16="http://schemas.microsoft.com/office/drawing/2014/main" val="20003"/>
                    </a:ext>
                  </a:extLst>
                </a:gridCol>
                <a:gridCol w="1058862">
                  <a:extLst>
                    <a:ext uri="{9D8B030D-6E8A-4147-A177-3AD203B41FA5}">
                      <a16:colId xmlns:a16="http://schemas.microsoft.com/office/drawing/2014/main" val="20004"/>
                    </a:ext>
                  </a:extLst>
                </a:gridCol>
                <a:gridCol w="915988">
                  <a:extLst>
                    <a:ext uri="{9D8B030D-6E8A-4147-A177-3AD203B41FA5}">
                      <a16:colId xmlns:a16="http://schemas.microsoft.com/office/drawing/2014/main" val="20005"/>
                    </a:ext>
                  </a:extLst>
                </a:gridCol>
                <a:gridCol w="1339850">
                  <a:extLst>
                    <a:ext uri="{9D8B030D-6E8A-4147-A177-3AD203B41FA5}">
                      <a16:colId xmlns:a16="http://schemas.microsoft.com/office/drawing/2014/main" val="20006"/>
                    </a:ext>
                  </a:extLst>
                </a:gridCol>
                <a:gridCol w="917575">
                  <a:extLst>
                    <a:ext uri="{9D8B030D-6E8A-4147-A177-3AD203B41FA5}">
                      <a16:colId xmlns:a16="http://schemas.microsoft.com/office/drawing/2014/main" val="20007"/>
                    </a:ext>
                  </a:extLst>
                </a:gridCol>
              </a:tblGrid>
              <a:tr h="363537">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600" b="1" i="0" u="none" strike="noStrike" cap="none" normalizeH="0" baseline="0">
                        <a:ln>
                          <a:noFill/>
                        </a:ln>
                        <a:solidFill>
                          <a:schemeClr val="tx1"/>
                        </a:solidFill>
                        <a:effectLst/>
                        <a:latin typeface="黑体" charset="0"/>
                        <a:ea typeface="黑体" charset="0"/>
                        <a:cs typeface="黑体" charset="0"/>
                      </a:endParaRP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反应能力</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库存过时风险</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库存水平</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订货提前期</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服务水平</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产品提前期长</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经济规模</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7FFB7"/>
                    </a:solidFill>
                  </a:tcPr>
                </a:tc>
                <a:extLst>
                  <a:ext uri="{0D108BD9-81ED-4DB2-BD59-A6C34878D82A}">
                    <a16:rowId xmlns:a16="http://schemas.microsoft.com/office/drawing/2014/main" val="10000"/>
                  </a:ext>
                </a:extLst>
              </a:tr>
              <a:tr h="36671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rgbClr val="FF0000"/>
                          </a:solidFill>
                          <a:effectLst/>
                          <a:latin typeface="黑体" charset="0"/>
                          <a:ea typeface="黑体" charset="0"/>
                          <a:cs typeface="黑体" charset="0"/>
                        </a:rPr>
                        <a:t>推动运作</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较差</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较大</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较大</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较长</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较低</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支持好</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较高</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DF2FF"/>
                    </a:solidFill>
                  </a:tcPr>
                </a:tc>
                <a:extLst>
                  <a:ext uri="{0D108BD9-81ED-4DB2-BD59-A6C34878D82A}">
                    <a16:rowId xmlns:a16="http://schemas.microsoft.com/office/drawing/2014/main" val="10001"/>
                  </a:ext>
                </a:extLst>
              </a:tr>
              <a:tr h="338137">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rgbClr val="FF0000"/>
                          </a:solidFill>
                          <a:effectLst/>
                          <a:latin typeface="黑体" charset="0"/>
                          <a:ea typeface="黑体" charset="0"/>
                          <a:cs typeface="黑体" charset="0"/>
                        </a:rPr>
                        <a:t>拉动运作</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较好</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较小</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较小</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较短</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较高</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支持差</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1" lang="zh-CN" altLang="en-US" sz="1600" b="1" i="0" u="none" strike="noStrike" cap="none" normalizeH="0" baseline="0">
                          <a:ln>
                            <a:noFill/>
                          </a:ln>
                          <a:solidFill>
                            <a:schemeClr val="tx1"/>
                          </a:solidFill>
                          <a:effectLst/>
                          <a:latin typeface="黑体" charset="0"/>
                          <a:ea typeface="黑体" charset="0"/>
                          <a:cs typeface="黑体" charset="0"/>
                        </a:rPr>
                        <a:t>较低</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7DDDFF"/>
                    </a:solidFill>
                  </a:tcPr>
                </a:tc>
                <a:extLst>
                  <a:ext uri="{0D108BD9-81ED-4DB2-BD59-A6C34878D82A}">
                    <a16:rowId xmlns:a16="http://schemas.microsoft.com/office/drawing/2014/main" val="10002"/>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22120">
                                            <p:txEl>
                                              <p:pRg st="0" end="0"/>
                                            </p:txEl>
                                          </p:spTgt>
                                        </p:tgtEl>
                                        <p:attrNameLst>
                                          <p:attrName>style.visibility</p:attrName>
                                        </p:attrNameLst>
                                      </p:cBhvr>
                                      <p:to>
                                        <p:strVal val="visible"/>
                                      </p:to>
                                    </p:set>
                                    <p:anim calcmode="lin" valueType="num">
                                      <p:cBhvr additive="base">
                                        <p:cTn id="7" dur="500" fill="hold"/>
                                        <p:tgtEl>
                                          <p:spTgt spid="22221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22120">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222120">
                                            <p:txEl>
                                              <p:pRg st="1" end="1"/>
                                            </p:txEl>
                                          </p:spTgt>
                                        </p:tgtEl>
                                        <p:attrNameLst>
                                          <p:attrName>style.visibility</p:attrName>
                                        </p:attrNameLst>
                                      </p:cBhvr>
                                      <p:to>
                                        <p:strVal val="visible"/>
                                      </p:to>
                                    </p:set>
                                    <p:anim calcmode="lin" valueType="num">
                                      <p:cBhvr additive="base">
                                        <p:cTn id="12" dur="500" fill="hold"/>
                                        <p:tgtEl>
                                          <p:spTgt spid="2222120">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222120">
                                            <p:txEl>
                                              <p:pRg st="1" end="1"/>
                                            </p:txEl>
                                          </p:spTgt>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8" presetClass="entr" presetSubtype="16" fill="hold" nodeType="afterEffect">
                                  <p:stCondLst>
                                    <p:cond delay="0"/>
                                  </p:stCondLst>
                                  <p:childTnLst>
                                    <p:set>
                                      <p:cBhvr>
                                        <p:cTn id="16" dur="1" fill="hold">
                                          <p:stCondLst>
                                            <p:cond delay="0"/>
                                          </p:stCondLst>
                                        </p:cTn>
                                        <p:tgtEl>
                                          <p:spTgt spid="2222122"/>
                                        </p:tgtEl>
                                        <p:attrNameLst>
                                          <p:attrName>style.visibility</p:attrName>
                                        </p:attrNameLst>
                                      </p:cBhvr>
                                      <p:to>
                                        <p:strVal val="visible"/>
                                      </p:to>
                                    </p:set>
                                    <p:animEffect transition="in" filter="diamond(in)">
                                      <p:cBhvr>
                                        <p:cTn id="17" dur="2000"/>
                                        <p:tgtEl>
                                          <p:spTgt spid="22221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222120">
                                            <p:txEl>
                                              <p:pRg st="6" end="6"/>
                                            </p:txEl>
                                          </p:spTgt>
                                        </p:tgtEl>
                                        <p:attrNameLst>
                                          <p:attrName>style.visibility</p:attrName>
                                        </p:attrNameLst>
                                      </p:cBhvr>
                                      <p:to>
                                        <p:strVal val="visible"/>
                                      </p:to>
                                    </p:set>
                                    <p:anim calcmode="lin" valueType="num">
                                      <p:cBhvr additive="base">
                                        <p:cTn id="22" dur="500" fill="hold"/>
                                        <p:tgtEl>
                                          <p:spTgt spid="2222120">
                                            <p:txEl>
                                              <p:pRg st="6" end="6"/>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2222120">
                                            <p:txEl>
                                              <p:pRg st="6" end="6"/>
                                            </p:txEl>
                                          </p:spTgt>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500"/>
                            </p:stCondLst>
                            <p:childTnLst>
                              <p:par>
                                <p:cTn id="25" presetID="2" presetClass="entr" presetSubtype="4" fill="hold" grpId="0" nodeType="afterEffect">
                                  <p:stCondLst>
                                    <p:cond delay="0"/>
                                  </p:stCondLst>
                                  <p:childTnLst>
                                    <p:set>
                                      <p:cBhvr>
                                        <p:cTn id="26" dur="1" fill="hold">
                                          <p:stCondLst>
                                            <p:cond delay="0"/>
                                          </p:stCondLst>
                                        </p:cTn>
                                        <p:tgtEl>
                                          <p:spTgt spid="2222120">
                                            <p:txEl>
                                              <p:pRg st="7" end="7"/>
                                            </p:txEl>
                                          </p:spTgt>
                                        </p:tgtEl>
                                        <p:attrNameLst>
                                          <p:attrName>style.visibility</p:attrName>
                                        </p:attrNameLst>
                                      </p:cBhvr>
                                      <p:to>
                                        <p:strVal val="visible"/>
                                      </p:to>
                                    </p:set>
                                    <p:anim calcmode="lin" valueType="num">
                                      <p:cBhvr additive="base">
                                        <p:cTn id="27" dur="500" fill="hold"/>
                                        <p:tgtEl>
                                          <p:spTgt spid="2222120">
                                            <p:txEl>
                                              <p:pRg st="7" end="7"/>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222120">
                                            <p:txEl>
                                              <p:pRg st="7" end="7"/>
                                            </p:txEl>
                                          </p:spTgt>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1000"/>
                            </p:stCondLst>
                            <p:childTnLst>
                              <p:par>
                                <p:cTn id="30" presetID="2" presetClass="entr" presetSubtype="8" fill="hold" nodeType="afterEffect">
                                  <p:stCondLst>
                                    <p:cond delay="0"/>
                                  </p:stCondLst>
                                  <p:childTnLst>
                                    <p:set>
                                      <p:cBhvr>
                                        <p:cTn id="31" dur="1" fill="hold">
                                          <p:stCondLst>
                                            <p:cond delay="0"/>
                                          </p:stCondLst>
                                        </p:cTn>
                                        <p:tgtEl>
                                          <p:spTgt spid="2222761"/>
                                        </p:tgtEl>
                                        <p:attrNameLst>
                                          <p:attrName>style.visibility</p:attrName>
                                        </p:attrNameLst>
                                      </p:cBhvr>
                                      <p:to>
                                        <p:strVal val="visible"/>
                                      </p:to>
                                    </p:set>
                                    <p:anim calcmode="lin" valueType="num">
                                      <p:cBhvr additive="base">
                                        <p:cTn id="32" dur="500" fill="hold"/>
                                        <p:tgtEl>
                                          <p:spTgt spid="2222761"/>
                                        </p:tgtEl>
                                        <p:attrNameLst>
                                          <p:attrName>ppt_x</p:attrName>
                                        </p:attrNameLst>
                                      </p:cBhvr>
                                      <p:tavLst>
                                        <p:tav tm="0">
                                          <p:val>
                                            <p:strVal val="0-#ppt_w/2"/>
                                          </p:val>
                                        </p:tav>
                                        <p:tav tm="100000">
                                          <p:val>
                                            <p:strVal val="#ppt_x"/>
                                          </p:val>
                                        </p:tav>
                                      </p:tavLst>
                                    </p:anim>
                                    <p:anim calcmode="lin" valueType="num">
                                      <p:cBhvr additive="base">
                                        <p:cTn id="33" dur="500" fill="hold"/>
                                        <p:tgtEl>
                                          <p:spTgt spid="2222761"/>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1500"/>
                            </p:stCondLst>
                            <p:childTnLst>
                              <p:par>
                                <p:cTn id="35" presetID="2" presetClass="entr" presetSubtype="4" fill="hold" grpId="0" nodeType="afterEffect">
                                  <p:stCondLst>
                                    <p:cond delay="0"/>
                                  </p:stCondLst>
                                  <p:childTnLst>
                                    <p:set>
                                      <p:cBhvr>
                                        <p:cTn id="36" dur="1" fill="hold">
                                          <p:stCondLst>
                                            <p:cond delay="0"/>
                                          </p:stCondLst>
                                        </p:cTn>
                                        <p:tgtEl>
                                          <p:spTgt spid="2290984"/>
                                        </p:tgtEl>
                                        <p:attrNameLst>
                                          <p:attrName>style.visibility</p:attrName>
                                        </p:attrNameLst>
                                      </p:cBhvr>
                                      <p:to>
                                        <p:strVal val="visible"/>
                                      </p:to>
                                    </p:set>
                                    <p:anim calcmode="lin" valueType="num">
                                      <p:cBhvr additive="base">
                                        <p:cTn id="37" dur="500" fill="hold"/>
                                        <p:tgtEl>
                                          <p:spTgt spid="2290984"/>
                                        </p:tgtEl>
                                        <p:attrNameLst>
                                          <p:attrName>ppt_x</p:attrName>
                                        </p:attrNameLst>
                                      </p:cBhvr>
                                      <p:tavLst>
                                        <p:tav tm="0">
                                          <p:val>
                                            <p:strVal val="#ppt_x"/>
                                          </p:val>
                                        </p:tav>
                                        <p:tav tm="100000">
                                          <p:val>
                                            <p:strVal val="#ppt_x"/>
                                          </p:val>
                                        </p:tav>
                                      </p:tavLst>
                                    </p:anim>
                                    <p:anim calcmode="lin" valueType="num">
                                      <p:cBhvr additive="base">
                                        <p:cTn id="38" dur="500" fill="hold"/>
                                        <p:tgtEl>
                                          <p:spTgt spid="2290984"/>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222120">
                                            <p:txEl>
                                              <p:pRg st="12" end="12"/>
                                            </p:txEl>
                                          </p:spTgt>
                                        </p:tgtEl>
                                        <p:attrNameLst>
                                          <p:attrName>style.visibility</p:attrName>
                                        </p:attrNameLst>
                                      </p:cBhvr>
                                      <p:to>
                                        <p:strVal val="visible"/>
                                      </p:to>
                                    </p:set>
                                    <p:anim calcmode="lin" valueType="num">
                                      <p:cBhvr additive="base">
                                        <p:cTn id="43" dur="500" fill="hold"/>
                                        <p:tgtEl>
                                          <p:spTgt spid="2222120">
                                            <p:txEl>
                                              <p:pRg st="12" end="1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222120">
                                            <p:txEl>
                                              <p:pRg st="12" end="12"/>
                                            </p:txEl>
                                          </p:spTgt>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500"/>
                            </p:stCondLst>
                            <p:childTnLst>
                              <p:par>
                                <p:cTn id="46" presetID="8" presetClass="entr" presetSubtype="16" fill="hold" nodeType="afterEffect">
                                  <p:stCondLst>
                                    <p:cond delay="0"/>
                                  </p:stCondLst>
                                  <p:childTnLst>
                                    <p:set>
                                      <p:cBhvr>
                                        <p:cTn id="47" dur="1" fill="hold">
                                          <p:stCondLst>
                                            <p:cond delay="0"/>
                                          </p:stCondLst>
                                        </p:cTn>
                                        <p:tgtEl>
                                          <p:spTgt spid="2291043"/>
                                        </p:tgtEl>
                                        <p:attrNameLst>
                                          <p:attrName>style.visibility</p:attrName>
                                        </p:attrNameLst>
                                      </p:cBhvr>
                                      <p:to>
                                        <p:strVal val="visible"/>
                                      </p:to>
                                    </p:set>
                                    <p:animEffect transition="in" filter="diamond(in)">
                                      <p:cBhvr>
                                        <p:cTn id="48" dur="2000"/>
                                        <p:tgtEl>
                                          <p:spTgt spid="2291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2120" grpId="0" build="p"/>
      <p:bldP spid="229098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幻灯片编号占位符 5"/>
          <p:cNvSpPr>
            <a:spLocks noGrp="1"/>
          </p:cNvSpPr>
          <p:nvPr>
            <p:ph type="sldNum" sz="quarter" idx="12"/>
          </p:nvPr>
        </p:nvSpPr>
        <p:spPr/>
        <p:txBody>
          <a:bodyPr/>
          <a:lstStyle/>
          <a:p>
            <a:pPr>
              <a:defRPr/>
            </a:pPr>
            <a:fld id="{032CD5DC-6B12-3F4D-A6BB-AF57B0EB9EB2}" type="slidenum">
              <a:rPr lang="en-US" altLang="zh-CN"/>
              <a:pPr>
                <a:defRPr/>
              </a:pPr>
              <a:t>68</a:t>
            </a:fld>
            <a:endParaRPr lang="en-US" altLang="zh-CN"/>
          </a:p>
        </p:txBody>
      </p:sp>
      <p:sp>
        <p:nvSpPr>
          <p:cNvPr id="1681410" name="Rectangle 2"/>
          <p:cNvSpPr>
            <a:spLocks noGrp="1" noChangeArrowheads="1"/>
          </p:cNvSpPr>
          <p:nvPr>
            <p:ph type="title"/>
          </p:nvPr>
        </p:nvSpPr>
        <p:spPr>
          <a:xfrm>
            <a:off x="1907704" y="0"/>
            <a:ext cx="5040560" cy="576792"/>
          </a:xfrm>
        </p:spPr>
        <p:txBody>
          <a:bodyPr/>
          <a:lstStyle/>
          <a:p>
            <a:pPr>
              <a:defRPr/>
            </a:pPr>
            <a:r>
              <a:rPr lang="zh-CN" altLang="en-US" dirty="0"/>
              <a:t>第一节</a:t>
            </a:r>
            <a:r>
              <a:rPr lang="en-US" altLang="zh-CN" dirty="0"/>
              <a:t>  </a:t>
            </a:r>
            <a:r>
              <a:rPr lang="zh-CN" altLang="en-US" dirty="0"/>
              <a:t>推动式与拉动式供应链</a:t>
            </a:r>
          </a:p>
        </p:txBody>
      </p:sp>
      <p:sp>
        <p:nvSpPr>
          <p:cNvPr id="1681411" name="Rectangle 3"/>
          <p:cNvSpPr>
            <a:spLocks noGrp="1" noChangeArrowheads="1"/>
          </p:cNvSpPr>
          <p:nvPr>
            <p:ph type="body" idx="1"/>
          </p:nvPr>
        </p:nvSpPr>
        <p:spPr>
          <a:xfrm>
            <a:off x="228600" y="2082800"/>
            <a:ext cx="8686800" cy="769938"/>
          </a:xfrm>
        </p:spPr>
        <p:txBody>
          <a:bodyPr/>
          <a:lstStyle/>
          <a:p>
            <a:pPr>
              <a:lnSpc>
                <a:spcPct val="80000"/>
              </a:lnSpc>
            </a:pPr>
            <a:r>
              <a:rPr lang="zh-CN" altLang="en-US" sz="2400">
                <a:latin typeface="Times New Roman" charset="0"/>
                <a:ea typeface="黑体" charset="0"/>
                <a:cs typeface="黑体" charset="0"/>
              </a:rPr>
              <a:t>传统电脑生产商的推动运作模式：</a:t>
            </a:r>
            <a:endParaRPr lang="en-US" altLang="zh-CN" sz="2400">
              <a:latin typeface="Times New Roman" charset="0"/>
              <a:ea typeface="黑体" charset="0"/>
              <a:cs typeface="黑体" charset="0"/>
            </a:endParaRPr>
          </a:p>
          <a:p>
            <a:pPr lvl="1">
              <a:lnSpc>
                <a:spcPct val="80000"/>
              </a:lnSpc>
            </a:pPr>
            <a:r>
              <a:rPr lang="zh-CN" altLang="en-US" sz="2000">
                <a:latin typeface="Times New Roman" charset="0"/>
                <a:ea typeface="黑体" charset="0"/>
                <a:cs typeface="黑体" charset="0"/>
              </a:rPr>
              <a:t>备货式生产，订货提前期长、交货成本高、不能个性化</a:t>
            </a:r>
          </a:p>
        </p:txBody>
      </p:sp>
      <p:grpSp>
        <p:nvGrpSpPr>
          <p:cNvPr id="1681412" name="Group 4"/>
          <p:cNvGrpSpPr>
            <a:grpSpLocks noChangeAspect="1"/>
          </p:cNvGrpSpPr>
          <p:nvPr/>
        </p:nvGrpSpPr>
        <p:grpSpPr bwMode="auto">
          <a:xfrm>
            <a:off x="827088" y="2781300"/>
            <a:ext cx="7632700" cy="1368425"/>
            <a:chOff x="2280" y="9739"/>
            <a:chExt cx="8324" cy="2079"/>
          </a:xfrm>
        </p:grpSpPr>
        <p:sp>
          <p:nvSpPr>
            <p:cNvPr id="92209" name="AutoShape 5"/>
            <p:cNvSpPr>
              <a:spLocks noChangeAspect="1" noChangeArrowheads="1"/>
            </p:cNvSpPr>
            <p:nvPr/>
          </p:nvSpPr>
          <p:spPr bwMode="auto">
            <a:xfrm>
              <a:off x="2280" y="9739"/>
              <a:ext cx="8324" cy="20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81414" name="Text Box 6"/>
            <p:cNvSpPr txBox="1">
              <a:spLocks noChangeArrowheads="1"/>
            </p:cNvSpPr>
            <p:nvPr/>
          </p:nvSpPr>
          <p:spPr bwMode="auto">
            <a:xfrm>
              <a:off x="3120" y="9797"/>
              <a:ext cx="2484" cy="410"/>
            </a:xfrm>
            <a:prstGeom prst="rect">
              <a:avLst/>
            </a:prstGeom>
            <a:solidFill>
              <a:srgbClr val="33CCCC"/>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420" tIns="31547" rIns="12420" bIns="31547"/>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根据长期预测确定需求量</a:t>
              </a:r>
              <a:endParaRPr lang="zh-CN" altLang="en-US" sz="1600" b="1"/>
            </a:p>
          </p:txBody>
        </p:sp>
        <p:sp>
          <p:nvSpPr>
            <p:cNvPr id="1681415" name="Text Box 7"/>
            <p:cNvSpPr txBox="1">
              <a:spLocks noChangeArrowheads="1"/>
            </p:cNvSpPr>
            <p:nvPr/>
          </p:nvSpPr>
          <p:spPr bwMode="auto">
            <a:xfrm>
              <a:off x="2289" y="10024"/>
              <a:ext cx="499" cy="1587"/>
            </a:xfrm>
            <a:prstGeom prst="rect">
              <a:avLst/>
            </a:prstGeom>
            <a:noFill/>
            <a:ln w="9525">
              <a:solidFill>
                <a:srgbClr val="008000"/>
              </a:solidFill>
              <a:miter lim="800000"/>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2100" tIns="31547" rIns="62100" bIns="31547"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供</a:t>
              </a:r>
              <a:endParaRPr lang="en-US" altLang="zh-CN" sz="1600"/>
            </a:p>
            <a:p>
              <a:pPr algn="ctr">
                <a:lnSpc>
                  <a:spcPct val="75000"/>
                </a:lnSpc>
                <a:spcBef>
                  <a:spcPct val="20000"/>
                </a:spcBef>
                <a:defRPr/>
              </a:pPr>
              <a:r>
                <a:rPr lang="zh-CN" altLang="en-US" sz="1600"/>
                <a:t>应</a:t>
              </a:r>
              <a:endParaRPr lang="en-US" altLang="zh-CN" sz="1600"/>
            </a:p>
            <a:p>
              <a:pPr algn="ctr">
                <a:lnSpc>
                  <a:spcPct val="75000"/>
                </a:lnSpc>
                <a:spcBef>
                  <a:spcPct val="20000"/>
                </a:spcBef>
                <a:defRPr/>
              </a:pPr>
              <a:r>
                <a:rPr lang="zh-CN" altLang="en-US" sz="1600"/>
                <a:t>商</a:t>
              </a:r>
              <a:endParaRPr lang="zh-CN" altLang="en-US" sz="1600" b="1"/>
            </a:p>
          </p:txBody>
        </p:sp>
        <p:sp>
          <p:nvSpPr>
            <p:cNvPr id="1681416" name="Text Box 8"/>
            <p:cNvSpPr txBox="1">
              <a:spLocks noChangeArrowheads="1"/>
            </p:cNvSpPr>
            <p:nvPr/>
          </p:nvSpPr>
          <p:spPr bwMode="auto">
            <a:xfrm>
              <a:off x="10097" y="10106"/>
              <a:ext cx="499" cy="1495"/>
            </a:xfrm>
            <a:prstGeom prst="rect">
              <a:avLst/>
            </a:prstGeom>
            <a:noFill/>
            <a:ln w="9525">
              <a:solidFill>
                <a:srgbClr val="008000"/>
              </a:solidFill>
              <a:miter lim="800000"/>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2100" tIns="31547" rIns="62100" bIns="31547"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最</a:t>
              </a:r>
              <a:endParaRPr lang="en-US" altLang="zh-CN" sz="1600"/>
            </a:p>
            <a:p>
              <a:pPr algn="ctr">
                <a:lnSpc>
                  <a:spcPct val="75000"/>
                </a:lnSpc>
                <a:spcBef>
                  <a:spcPct val="20000"/>
                </a:spcBef>
                <a:defRPr/>
              </a:pPr>
              <a:r>
                <a:rPr lang="zh-CN" altLang="en-US" sz="1600"/>
                <a:t>终</a:t>
              </a:r>
              <a:endParaRPr lang="en-US" altLang="zh-CN" sz="1600"/>
            </a:p>
            <a:p>
              <a:pPr algn="ctr">
                <a:lnSpc>
                  <a:spcPct val="75000"/>
                </a:lnSpc>
                <a:spcBef>
                  <a:spcPct val="20000"/>
                </a:spcBef>
                <a:defRPr/>
              </a:pPr>
              <a:r>
                <a:rPr lang="zh-CN" altLang="en-US" sz="1600"/>
                <a:t>用</a:t>
              </a:r>
              <a:endParaRPr lang="en-US" altLang="zh-CN" sz="1600"/>
            </a:p>
            <a:p>
              <a:pPr algn="ctr">
                <a:lnSpc>
                  <a:spcPct val="75000"/>
                </a:lnSpc>
                <a:spcBef>
                  <a:spcPct val="20000"/>
                </a:spcBef>
                <a:defRPr/>
              </a:pPr>
              <a:r>
                <a:rPr lang="zh-CN" altLang="en-US" sz="1600"/>
                <a:t>户</a:t>
              </a:r>
              <a:endParaRPr lang="zh-CN" altLang="en-US" sz="1600" b="1"/>
            </a:p>
          </p:txBody>
        </p:sp>
        <p:sp>
          <p:nvSpPr>
            <p:cNvPr id="1681417" name="Line 9"/>
            <p:cNvSpPr>
              <a:spLocks noChangeShapeType="1"/>
            </p:cNvSpPr>
            <p:nvPr/>
          </p:nvSpPr>
          <p:spPr bwMode="auto">
            <a:xfrm>
              <a:off x="2787" y="11435"/>
              <a:ext cx="7309" cy="0"/>
            </a:xfrm>
            <a:prstGeom prst="line">
              <a:avLst/>
            </a:prstGeom>
            <a:noFill/>
            <a:ln w="22225">
              <a:solidFill>
                <a:srgbClr val="000000"/>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18" name="Text Box 10"/>
            <p:cNvSpPr txBox="1">
              <a:spLocks noChangeArrowheads="1"/>
            </p:cNvSpPr>
            <p:nvPr/>
          </p:nvSpPr>
          <p:spPr bwMode="auto">
            <a:xfrm>
              <a:off x="3120" y="11519"/>
              <a:ext cx="831" cy="2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生产</a:t>
              </a:r>
              <a:endParaRPr lang="zh-CN" altLang="en-US" sz="1600" b="1"/>
            </a:p>
          </p:txBody>
        </p:sp>
        <p:sp>
          <p:nvSpPr>
            <p:cNvPr id="1681419" name="Line 11"/>
            <p:cNvSpPr>
              <a:spLocks noChangeShapeType="1"/>
            </p:cNvSpPr>
            <p:nvPr/>
          </p:nvSpPr>
          <p:spPr bwMode="auto">
            <a:xfrm>
              <a:off x="3535" y="11186"/>
              <a:ext cx="0"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20" name="Line 12"/>
            <p:cNvSpPr>
              <a:spLocks noChangeShapeType="1"/>
            </p:cNvSpPr>
            <p:nvPr/>
          </p:nvSpPr>
          <p:spPr bwMode="auto">
            <a:xfrm>
              <a:off x="4905" y="11186"/>
              <a:ext cx="0"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21" name="Line 13"/>
            <p:cNvSpPr>
              <a:spLocks noChangeShapeType="1"/>
            </p:cNvSpPr>
            <p:nvPr/>
          </p:nvSpPr>
          <p:spPr bwMode="auto">
            <a:xfrm>
              <a:off x="9016" y="11186"/>
              <a:ext cx="0"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22" name="Line 14"/>
            <p:cNvSpPr>
              <a:spLocks noChangeShapeType="1"/>
            </p:cNvSpPr>
            <p:nvPr/>
          </p:nvSpPr>
          <p:spPr bwMode="auto">
            <a:xfrm>
              <a:off x="7716" y="11186"/>
              <a:ext cx="0"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23" name="Line 15"/>
            <p:cNvSpPr>
              <a:spLocks noChangeShapeType="1"/>
            </p:cNvSpPr>
            <p:nvPr/>
          </p:nvSpPr>
          <p:spPr bwMode="auto">
            <a:xfrm>
              <a:off x="6220" y="10769"/>
              <a:ext cx="0" cy="625"/>
            </a:xfrm>
            <a:prstGeom prst="line">
              <a:avLst/>
            </a:prstGeom>
            <a:noFill/>
            <a:ln w="22225">
              <a:solidFill>
                <a:srgbClr val="000000"/>
              </a:solidFill>
              <a:round/>
              <a:headEnd type="stealth"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24" name="Text Box 16"/>
            <p:cNvSpPr txBox="1">
              <a:spLocks noChangeArrowheads="1"/>
            </p:cNvSpPr>
            <p:nvPr/>
          </p:nvSpPr>
          <p:spPr bwMode="auto">
            <a:xfrm>
              <a:off x="4448" y="11519"/>
              <a:ext cx="831" cy="2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装配</a:t>
              </a:r>
              <a:endParaRPr lang="zh-CN" altLang="en-US" sz="1600" b="1"/>
            </a:p>
          </p:txBody>
        </p:sp>
        <p:sp>
          <p:nvSpPr>
            <p:cNvPr id="1681425" name="Text Box 17"/>
            <p:cNvSpPr txBox="1">
              <a:spLocks noChangeArrowheads="1"/>
            </p:cNvSpPr>
            <p:nvPr/>
          </p:nvSpPr>
          <p:spPr bwMode="auto">
            <a:xfrm>
              <a:off x="5694" y="11519"/>
              <a:ext cx="1039" cy="2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制造中心</a:t>
              </a:r>
              <a:endParaRPr lang="zh-CN" altLang="en-US" sz="1600" b="1"/>
            </a:p>
          </p:txBody>
        </p:sp>
        <p:sp>
          <p:nvSpPr>
            <p:cNvPr id="1681426" name="Text Box 18"/>
            <p:cNvSpPr txBox="1">
              <a:spLocks noChangeArrowheads="1"/>
            </p:cNvSpPr>
            <p:nvPr/>
          </p:nvSpPr>
          <p:spPr bwMode="auto">
            <a:xfrm>
              <a:off x="7176" y="11519"/>
              <a:ext cx="1039" cy="2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配送中心</a:t>
              </a:r>
              <a:endParaRPr lang="zh-CN" altLang="en-US" sz="1600" b="1"/>
            </a:p>
          </p:txBody>
        </p:sp>
        <p:sp>
          <p:nvSpPr>
            <p:cNvPr id="1681427" name="Text Box 19"/>
            <p:cNvSpPr txBox="1">
              <a:spLocks noChangeArrowheads="1"/>
            </p:cNvSpPr>
            <p:nvPr/>
          </p:nvSpPr>
          <p:spPr bwMode="auto">
            <a:xfrm>
              <a:off x="8603" y="11519"/>
              <a:ext cx="829" cy="299"/>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商</a:t>
              </a:r>
              <a:r>
                <a:rPr lang="en-US" altLang="zh-CN" sz="1600"/>
                <a:t> </a:t>
              </a:r>
              <a:r>
                <a:rPr lang="zh-CN" altLang="en-US" sz="1600"/>
                <a:t>店</a:t>
              </a:r>
              <a:endParaRPr lang="zh-CN" altLang="en-US" sz="1600" b="1"/>
            </a:p>
          </p:txBody>
        </p:sp>
        <p:sp>
          <p:nvSpPr>
            <p:cNvPr id="1681428" name="Text Box 20"/>
            <p:cNvSpPr txBox="1">
              <a:spLocks noChangeArrowheads="1"/>
            </p:cNvSpPr>
            <p:nvPr/>
          </p:nvSpPr>
          <p:spPr bwMode="auto">
            <a:xfrm>
              <a:off x="6026" y="10207"/>
              <a:ext cx="416" cy="610"/>
            </a:xfrm>
            <a:prstGeom prst="rect">
              <a:avLst/>
            </a:prstGeom>
            <a:solidFill>
              <a:srgbClr val="33CCCC"/>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420" tIns="31547" rIns="12420" bIns="31547"/>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制</a:t>
              </a:r>
              <a:endParaRPr lang="en-US" altLang="zh-CN" sz="1600"/>
            </a:p>
            <a:p>
              <a:pPr algn="ctr">
                <a:lnSpc>
                  <a:spcPct val="75000"/>
                </a:lnSpc>
                <a:spcBef>
                  <a:spcPct val="20000"/>
                </a:spcBef>
                <a:defRPr/>
              </a:pPr>
              <a:r>
                <a:rPr lang="zh-CN" altLang="en-US" sz="1600"/>
                <a:t>造</a:t>
              </a:r>
              <a:endParaRPr lang="zh-CN" altLang="en-US" sz="1600" b="1"/>
            </a:p>
          </p:txBody>
        </p:sp>
        <p:sp>
          <p:nvSpPr>
            <p:cNvPr id="1681429" name="Line 21"/>
            <p:cNvSpPr>
              <a:spLocks noChangeShapeType="1"/>
            </p:cNvSpPr>
            <p:nvPr/>
          </p:nvSpPr>
          <p:spPr bwMode="auto">
            <a:xfrm>
              <a:off x="2857" y="10520"/>
              <a:ext cx="3170" cy="0"/>
            </a:xfrm>
            <a:prstGeom prst="line">
              <a:avLst/>
            </a:prstGeom>
            <a:noFill/>
            <a:ln w="22225">
              <a:solidFill>
                <a:srgbClr val="000000"/>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30" name="Rectangle 22"/>
            <p:cNvSpPr>
              <a:spLocks noChangeArrowheads="1"/>
            </p:cNvSpPr>
            <p:nvPr/>
          </p:nvSpPr>
          <p:spPr bwMode="auto">
            <a:xfrm>
              <a:off x="3540" y="10207"/>
              <a:ext cx="1691" cy="432"/>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3094" tIns="31547" rIns="63094" bIns="31547">
              <a:flatTx/>
            </a:bodyPr>
            <a:lstStyle/>
            <a:p>
              <a:pPr marL="342900" indent="-342900">
                <a:lnSpc>
                  <a:spcPct val="75000"/>
                </a:lnSpc>
                <a:defRPr/>
              </a:pPr>
              <a:r>
                <a:rPr lang="en-US" altLang="zh-CN" sz="1600"/>
                <a:t>Push </a:t>
              </a:r>
              <a:r>
                <a:rPr lang="zh-CN" altLang="en-US" sz="1600"/>
                <a:t>推动式</a:t>
              </a:r>
              <a:endParaRPr lang="zh-CN" altLang="en-US" sz="1600" b="1"/>
            </a:p>
          </p:txBody>
        </p:sp>
        <p:sp>
          <p:nvSpPr>
            <p:cNvPr id="1681431" name="AutoShape 23"/>
            <p:cNvSpPr>
              <a:spLocks noChangeArrowheads="1"/>
            </p:cNvSpPr>
            <p:nvPr/>
          </p:nvSpPr>
          <p:spPr bwMode="auto">
            <a:xfrm>
              <a:off x="6442" y="10272"/>
              <a:ext cx="665" cy="497"/>
            </a:xfrm>
            <a:prstGeom prst="flowChartMerge">
              <a:avLst/>
            </a:prstGeom>
            <a:solidFill>
              <a:srgbClr val="008080"/>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lnSpc>
                  <a:spcPct val="75000"/>
                </a:lnSpc>
                <a:defRPr/>
              </a:pPr>
              <a:endParaRPr lang="zh-CN" altLang="en-US" sz="1600" b="1"/>
            </a:p>
          </p:txBody>
        </p:sp>
        <p:sp>
          <p:nvSpPr>
            <p:cNvPr id="1681432" name="AutoShape 24"/>
            <p:cNvSpPr>
              <a:spLocks noChangeArrowheads="1"/>
            </p:cNvSpPr>
            <p:nvPr/>
          </p:nvSpPr>
          <p:spPr bwMode="auto">
            <a:xfrm>
              <a:off x="7384" y="10520"/>
              <a:ext cx="665" cy="499"/>
            </a:xfrm>
            <a:prstGeom prst="flowChartMerge">
              <a:avLst/>
            </a:prstGeom>
            <a:solidFill>
              <a:srgbClr val="008080"/>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1547" rIns="0" bIns="0" anchor="ctr"/>
            <a:lstStyle/>
            <a:p>
              <a:pPr marL="342900" indent="-342900">
                <a:lnSpc>
                  <a:spcPct val="75000"/>
                </a:lnSpc>
                <a:defRPr/>
              </a:pPr>
              <a:endParaRPr lang="zh-CN" altLang="en-US" sz="1600" b="1"/>
            </a:p>
          </p:txBody>
        </p:sp>
        <p:sp>
          <p:nvSpPr>
            <p:cNvPr id="1681433" name="AutoShape 25"/>
            <p:cNvSpPr>
              <a:spLocks noChangeArrowheads="1"/>
            </p:cNvSpPr>
            <p:nvPr/>
          </p:nvSpPr>
          <p:spPr bwMode="auto">
            <a:xfrm>
              <a:off x="8686" y="10687"/>
              <a:ext cx="663" cy="499"/>
            </a:xfrm>
            <a:prstGeom prst="flowChartMerge">
              <a:avLst/>
            </a:prstGeom>
            <a:solidFill>
              <a:srgbClr val="008080"/>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31547" rIns="0" bIns="0" anchor="ctr"/>
            <a:lstStyle/>
            <a:p>
              <a:pPr marL="342900" indent="-342900">
                <a:lnSpc>
                  <a:spcPct val="75000"/>
                </a:lnSpc>
                <a:defRPr/>
              </a:pPr>
              <a:endParaRPr lang="zh-CN" altLang="en-US" sz="1600" b="1"/>
            </a:p>
          </p:txBody>
        </p:sp>
        <p:sp>
          <p:nvSpPr>
            <p:cNvPr id="92230" name="Text Box 26"/>
            <p:cNvSpPr txBox="1">
              <a:spLocks noChangeArrowheads="1"/>
            </p:cNvSpPr>
            <p:nvPr/>
          </p:nvSpPr>
          <p:spPr bwMode="auto">
            <a:xfrm>
              <a:off x="7275" y="10483"/>
              <a:ext cx="900" cy="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pPr>
              <a:r>
                <a:rPr lang="zh-CN" altLang="en-US" sz="1600"/>
                <a:t>成品</a:t>
              </a:r>
              <a:endParaRPr lang="en-US" altLang="zh-CN" sz="1600"/>
            </a:p>
            <a:p>
              <a:pPr>
                <a:lnSpc>
                  <a:spcPct val="75000"/>
                </a:lnSpc>
              </a:pPr>
              <a:r>
                <a:rPr lang="zh-CN" altLang="en-US" sz="1600"/>
                <a:t>库存</a:t>
              </a:r>
              <a:endParaRPr lang="zh-CN" altLang="en-US" sz="1600" b="1"/>
            </a:p>
          </p:txBody>
        </p:sp>
        <p:sp>
          <p:nvSpPr>
            <p:cNvPr id="92231" name="Text Box 27"/>
            <p:cNvSpPr txBox="1">
              <a:spLocks noChangeArrowheads="1"/>
            </p:cNvSpPr>
            <p:nvPr/>
          </p:nvSpPr>
          <p:spPr bwMode="auto">
            <a:xfrm>
              <a:off x="8565" y="10630"/>
              <a:ext cx="900" cy="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pPr>
              <a:r>
                <a:rPr lang="zh-CN" altLang="en-US" sz="1600"/>
                <a:t>成品</a:t>
              </a:r>
              <a:endParaRPr lang="en-US" altLang="zh-CN" sz="1600"/>
            </a:p>
            <a:p>
              <a:pPr>
                <a:lnSpc>
                  <a:spcPct val="75000"/>
                </a:lnSpc>
              </a:pPr>
              <a:r>
                <a:rPr lang="zh-CN" altLang="en-US" sz="1600"/>
                <a:t>库存</a:t>
              </a:r>
              <a:endParaRPr lang="zh-CN" altLang="en-US" sz="1600" b="1"/>
            </a:p>
          </p:txBody>
        </p:sp>
        <p:sp>
          <p:nvSpPr>
            <p:cNvPr id="92232" name="Text Box 28"/>
            <p:cNvSpPr txBox="1">
              <a:spLocks noChangeArrowheads="1"/>
            </p:cNvSpPr>
            <p:nvPr/>
          </p:nvSpPr>
          <p:spPr bwMode="auto">
            <a:xfrm>
              <a:off x="6330" y="10237"/>
              <a:ext cx="900" cy="6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pPr>
              <a:r>
                <a:rPr lang="zh-CN" altLang="en-US" sz="1600"/>
                <a:t>成品</a:t>
              </a:r>
              <a:endParaRPr lang="en-US" altLang="zh-CN" sz="1600"/>
            </a:p>
            <a:p>
              <a:pPr>
                <a:lnSpc>
                  <a:spcPct val="75000"/>
                </a:lnSpc>
              </a:pPr>
              <a:r>
                <a:rPr lang="zh-CN" altLang="en-US" sz="1600"/>
                <a:t>库存</a:t>
              </a:r>
              <a:endParaRPr lang="zh-CN" altLang="en-US" sz="1600" b="1"/>
            </a:p>
          </p:txBody>
        </p:sp>
      </p:grpSp>
      <p:sp>
        <p:nvSpPr>
          <p:cNvPr id="1681437" name="Rectangle 29"/>
          <p:cNvSpPr>
            <a:spLocks noChangeArrowheads="1"/>
          </p:cNvSpPr>
          <p:nvPr/>
        </p:nvSpPr>
        <p:spPr bwMode="auto">
          <a:xfrm>
            <a:off x="228600" y="4216400"/>
            <a:ext cx="8686800" cy="725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80000"/>
              </a:lnSpc>
              <a:buClr>
                <a:srgbClr val="FF0000"/>
              </a:buClr>
              <a:buFontTx/>
              <a:buChar char="•"/>
              <a:defRPr/>
            </a:pPr>
            <a:r>
              <a:rPr lang="en-US" altLang="zh-CN" sz="2400" b="1">
                <a:ea typeface="黑体" charset="0"/>
                <a:cs typeface="黑体" charset="0"/>
              </a:rPr>
              <a:t>Dell</a:t>
            </a:r>
            <a:r>
              <a:rPr lang="zh-CN" altLang="en-US" sz="2400" b="1">
                <a:ea typeface="黑体" charset="0"/>
                <a:cs typeface="黑体" charset="0"/>
              </a:rPr>
              <a:t>电脑生产商的推拉运作模式：</a:t>
            </a:r>
            <a:endParaRPr lang="en-US" altLang="zh-CN" sz="2400" b="1">
              <a:ea typeface="黑体" charset="0"/>
              <a:cs typeface="黑体" charset="0"/>
            </a:endParaRPr>
          </a:p>
          <a:p>
            <a:pPr marL="742950" lvl="1" indent="-285750" algn="l">
              <a:lnSpc>
                <a:spcPct val="80000"/>
              </a:lnSpc>
              <a:buClr>
                <a:srgbClr val="009900"/>
              </a:buClr>
              <a:buFont typeface="Wingdings" charset="0"/>
              <a:buChar char="§"/>
              <a:defRPr/>
            </a:pPr>
            <a:r>
              <a:rPr lang="zh-CN" altLang="en-US" sz="2000" b="1">
                <a:solidFill>
                  <a:srgbClr val="000066"/>
                </a:solidFill>
                <a:ea typeface="黑体" charset="0"/>
                <a:cs typeface="黑体" charset="0"/>
              </a:rPr>
              <a:t>总体预测、模块化制造、延迟装配策略</a:t>
            </a:r>
            <a:endParaRPr lang="zh-CN" altLang="en-US" sz="2400" b="1">
              <a:solidFill>
                <a:srgbClr val="000066"/>
              </a:solidFill>
              <a:ea typeface="黑体" charset="0"/>
              <a:cs typeface="黑体" charset="0"/>
            </a:endParaRPr>
          </a:p>
        </p:txBody>
      </p:sp>
      <p:grpSp>
        <p:nvGrpSpPr>
          <p:cNvPr id="1681438" name="Group 30"/>
          <p:cNvGrpSpPr>
            <a:grpSpLocks noChangeAspect="1"/>
          </p:cNvGrpSpPr>
          <p:nvPr/>
        </p:nvGrpSpPr>
        <p:grpSpPr bwMode="auto">
          <a:xfrm>
            <a:off x="755650" y="4941888"/>
            <a:ext cx="7534275" cy="1655762"/>
            <a:chOff x="2703" y="13302"/>
            <a:chExt cx="8306" cy="2376"/>
          </a:xfrm>
        </p:grpSpPr>
        <p:sp>
          <p:nvSpPr>
            <p:cNvPr id="92178" name="AutoShape 31"/>
            <p:cNvSpPr>
              <a:spLocks noChangeAspect="1" noChangeArrowheads="1"/>
            </p:cNvSpPr>
            <p:nvPr/>
          </p:nvSpPr>
          <p:spPr bwMode="auto">
            <a:xfrm>
              <a:off x="2703" y="13302"/>
              <a:ext cx="8306" cy="2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681440" name="Text Box 32"/>
            <p:cNvSpPr txBox="1">
              <a:spLocks noChangeArrowheads="1"/>
            </p:cNvSpPr>
            <p:nvPr/>
          </p:nvSpPr>
          <p:spPr bwMode="auto">
            <a:xfrm>
              <a:off x="2703" y="13523"/>
              <a:ext cx="499" cy="1806"/>
            </a:xfrm>
            <a:prstGeom prst="rect">
              <a:avLst/>
            </a:prstGeom>
            <a:noFill/>
            <a:ln w="9525">
              <a:solidFill>
                <a:srgbClr val="008000"/>
              </a:solidFill>
              <a:miter lim="800000"/>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2100" tIns="31547" rIns="62100" bIns="31547"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供</a:t>
              </a:r>
              <a:endParaRPr lang="en-US" altLang="zh-CN" sz="1600"/>
            </a:p>
            <a:p>
              <a:pPr algn="ctr">
                <a:lnSpc>
                  <a:spcPct val="75000"/>
                </a:lnSpc>
                <a:spcBef>
                  <a:spcPct val="20000"/>
                </a:spcBef>
                <a:defRPr/>
              </a:pPr>
              <a:r>
                <a:rPr lang="zh-CN" altLang="en-US" sz="1600"/>
                <a:t>应</a:t>
              </a:r>
              <a:endParaRPr lang="en-US" altLang="zh-CN" sz="1600"/>
            </a:p>
            <a:p>
              <a:pPr algn="ctr">
                <a:lnSpc>
                  <a:spcPct val="75000"/>
                </a:lnSpc>
                <a:spcBef>
                  <a:spcPct val="20000"/>
                </a:spcBef>
                <a:defRPr/>
              </a:pPr>
              <a:r>
                <a:rPr lang="zh-CN" altLang="en-US" sz="1600"/>
                <a:t>商</a:t>
              </a:r>
              <a:endParaRPr lang="zh-CN" altLang="en-US" sz="1600" b="1"/>
            </a:p>
          </p:txBody>
        </p:sp>
        <p:sp>
          <p:nvSpPr>
            <p:cNvPr id="1681441" name="Text Box 33"/>
            <p:cNvSpPr txBox="1">
              <a:spLocks noChangeArrowheads="1"/>
            </p:cNvSpPr>
            <p:nvPr/>
          </p:nvSpPr>
          <p:spPr bwMode="auto">
            <a:xfrm>
              <a:off x="10510" y="13666"/>
              <a:ext cx="499" cy="1724"/>
            </a:xfrm>
            <a:prstGeom prst="rect">
              <a:avLst/>
            </a:prstGeom>
            <a:noFill/>
            <a:ln w="9525">
              <a:solidFill>
                <a:srgbClr val="008000"/>
              </a:solidFill>
              <a:miter lim="800000"/>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2100" tIns="31547" rIns="62100" bIns="31547" anchor="ct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最</a:t>
              </a:r>
              <a:endParaRPr lang="en-US" altLang="zh-CN" sz="1600"/>
            </a:p>
            <a:p>
              <a:pPr algn="ctr">
                <a:lnSpc>
                  <a:spcPct val="75000"/>
                </a:lnSpc>
                <a:spcBef>
                  <a:spcPct val="20000"/>
                </a:spcBef>
                <a:defRPr/>
              </a:pPr>
              <a:r>
                <a:rPr lang="zh-CN" altLang="en-US" sz="1600"/>
                <a:t>终</a:t>
              </a:r>
              <a:endParaRPr lang="en-US" altLang="zh-CN" sz="1600"/>
            </a:p>
            <a:p>
              <a:pPr algn="ctr">
                <a:lnSpc>
                  <a:spcPct val="75000"/>
                </a:lnSpc>
                <a:spcBef>
                  <a:spcPct val="20000"/>
                </a:spcBef>
                <a:defRPr/>
              </a:pPr>
              <a:r>
                <a:rPr lang="zh-CN" altLang="en-US" sz="1600"/>
                <a:t>用</a:t>
              </a:r>
              <a:endParaRPr lang="en-US" altLang="zh-CN" sz="1600"/>
            </a:p>
            <a:p>
              <a:pPr algn="ctr">
                <a:lnSpc>
                  <a:spcPct val="75000"/>
                </a:lnSpc>
                <a:spcBef>
                  <a:spcPct val="20000"/>
                </a:spcBef>
                <a:defRPr/>
              </a:pPr>
              <a:r>
                <a:rPr lang="zh-CN" altLang="en-US" sz="1600"/>
                <a:t>户</a:t>
              </a:r>
              <a:endParaRPr lang="zh-CN" altLang="en-US" sz="1600" b="1"/>
            </a:p>
          </p:txBody>
        </p:sp>
        <p:sp>
          <p:nvSpPr>
            <p:cNvPr id="1681442" name="Line 34"/>
            <p:cNvSpPr>
              <a:spLocks noChangeShapeType="1"/>
            </p:cNvSpPr>
            <p:nvPr/>
          </p:nvSpPr>
          <p:spPr bwMode="auto">
            <a:xfrm>
              <a:off x="3202" y="15293"/>
              <a:ext cx="7308" cy="0"/>
            </a:xfrm>
            <a:prstGeom prst="line">
              <a:avLst/>
            </a:prstGeom>
            <a:noFill/>
            <a:ln w="22225">
              <a:solidFill>
                <a:srgbClr val="000000"/>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3" name="Text Box 35"/>
            <p:cNvSpPr txBox="1">
              <a:spLocks noChangeArrowheads="1"/>
            </p:cNvSpPr>
            <p:nvPr/>
          </p:nvSpPr>
          <p:spPr bwMode="auto">
            <a:xfrm>
              <a:off x="3534" y="15377"/>
              <a:ext cx="830" cy="30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生产</a:t>
              </a:r>
              <a:endParaRPr lang="zh-CN" altLang="en-US" sz="1600" b="1"/>
            </a:p>
          </p:txBody>
        </p:sp>
        <p:sp>
          <p:nvSpPr>
            <p:cNvPr id="1681444" name="Line 36"/>
            <p:cNvSpPr>
              <a:spLocks noChangeShapeType="1"/>
            </p:cNvSpPr>
            <p:nvPr/>
          </p:nvSpPr>
          <p:spPr bwMode="auto">
            <a:xfrm>
              <a:off x="3949" y="15045"/>
              <a:ext cx="2"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5" name="Line 37"/>
            <p:cNvSpPr>
              <a:spLocks noChangeShapeType="1"/>
            </p:cNvSpPr>
            <p:nvPr/>
          </p:nvSpPr>
          <p:spPr bwMode="auto">
            <a:xfrm>
              <a:off x="9430" y="15045"/>
              <a:ext cx="2"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6" name="Line 38"/>
            <p:cNvSpPr>
              <a:spLocks noChangeShapeType="1"/>
            </p:cNvSpPr>
            <p:nvPr/>
          </p:nvSpPr>
          <p:spPr bwMode="auto">
            <a:xfrm>
              <a:off x="6690" y="15045"/>
              <a:ext cx="2"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7" name="Line 39"/>
            <p:cNvSpPr>
              <a:spLocks noChangeShapeType="1"/>
            </p:cNvSpPr>
            <p:nvPr/>
          </p:nvSpPr>
          <p:spPr bwMode="auto">
            <a:xfrm>
              <a:off x="8062" y="15045"/>
              <a:ext cx="0" cy="248"/>
            </a:xfrm>
            <a:prstGeom prst="line">
              <a:avLst/>
            </a:prstGeom>
            <a:noFill/>
            <a:ln w="222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8" name="Line 40"/>
            <p:cNvSpPr>
              <a:spLocks noChangeShapeType="1"/>
            </p:cNvSpPr>
            <p:nvPr/>
          </p:nvSpPr>
          <p:spPr bwMode="auto">
            <a:xfrm>
              <a:off x="5277" y="14878"/>
              <a:ext cx="2" cy="415"/>
            </a:xfrm>
            <a:prstGeom prst="line">
              <a:avLst/>
            </a:prstGeom>
            <a:noFill/>
            <a:ln w="22225">
              <a:solidFill>
                <a:srgbClr val="000000"/>
              </a:solidFill>
              <a:round/>
              <a:headEnd type="stealth"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49" name="Text Box 41"/>
            <p:cNvSpPr txBox="1">
              <a:spLocks noChangeArrowheads="1"/>
            </p:cNvSpPr>
            <p:nvPr/>
          </p:nvSpPr>
          <p:spPr bwMode="auto">
            <a:xfrm>
              <a:off x="4863" y="15377"/>
              <a:ext cx="830" cy="30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装配</a:t>
              </a:r>
              <a:endParaRPr lang="zh-CN" altLang="en-US" sz="1600" b="1"/>
            </a:p>
          </p:txBody>
        </p:sp>
        <p:sp>
          <p:nvSpPr>
            <p:cNvPr id="1681450" name="Text Box 42"/>
            <p:cNvSpPr txBox="1">
              <a:spLocks noChangeArrowheads="1"/>
            </p:cNvSpPr>
            <p:nvPr/>
          </p:nvSpPr>
          <p:spPr bwMode="auto">
            <a:xfrm>
              <a:off x="6109" y="15377"/>
              <a:ext cx="1038" cy="30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制造中心</a:t>
              </a:r>
              <a:endParaRPr lang="zh-CN" altLang="en-US" sz="1600" b="1"/>
            </a:p>
          </p:txBody>
        </p:sp>
        <p:sp>
          <p:nvSpPr>
            <p:cNvPr id="1681451" name="Text Box 43"/>
            <p:cNvSpPr txBox="1">
              <a:spLocks noChangeArrowheads="1"/>
            </p:cNvSpPr>
            <p:nvPr/>
          </p:nvSpPr>
          <p:spPr bwMode="auto">
            <a:xfrm>
              <a:off x="7519" y="15377"/>
              <a:ext cx="1040" cy="30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配送中心</a:t>
              </a:r>
              <a:endParaRPr lang="zh-CN" altLang="en-US" sz="1600" b="1"/>
            </a:p>
          </p:txBody>
        </p:sp>
        <p:sp>
          <p:nvSpPr>
            <p:cNvPr id="1681452" name="Text Box 44"/>
            <p:cNvSpPr txBox="1">
              <a:spLocks noChangeArrowheads="1"/>
            </p:cNvSpPr>
            <p:nvPr/>
          </p:nvSpPr>
          <p:spPr bwMode="auto">
            <a:xfrm>
              <a:off x="9016" y="15377"/>
              <a:ext cx="830" cy="301"/>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flatTx/>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商店</a:t>
              </a:r>
              <a:endParaRPr lang="zh-CN" altLang="en-US" sz="1600" b="1"/>
            </a:p>
          </p:txBody>
        </p:sp>
        <p:sp>
          <p:nvSpPr>
            <p:cNvPr id="1681453" name="Text Box 45"/>
            <p:cNvSpPr txBox="1">
              <a:spLocks noChangeArrowheads="1"/>
            </p:cNvSpPr>
            <p:nvPr/>
          </p:nvSpPr>
          <p:spPr bwMode="auto">
            <a:xfrm>
              <a:off x="4584" y="14250"/>
              <a:ext cx="1414" cy="581"/>
            </a:xfrm>
            <a:prstGeom prst="rect">
              <a:avLst/>
            </a:prstGeom>
            <a:solidFill>
              <a:srgbClr val="33CCCC"/>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420" tIns="31547" rIns="12420" bIns="31547"/>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零件库存根</a:t>
              </a:r>
              <a:endParaRPr lang="en-US" altLang="zh-CN" sz="1600"/>
            </a:p>
            <a:p>
              <a:pPr algn="ctr">
                <a:lnSpc>
                  <a:spcPct val="75000"/>
                </a:lnSpc>
                <a:spcBef>
                  <a:spcPct val="20000"/>
                </a:spcBef>
                <a:defRPr/>
              </a:pPr>
              <a:r>
                <a:rPr lang="zh-CN" altLang="en-US" sz="1600"/>
                <a:t>据预测生产</a:t>
              </a:r>
              <a:endParaRPr lang="zh-CN" altLang="en-US" sz="1600" b="1"/>
            </a:p>
          </p:txBody>
        </p:sp>
        <p:sp>
          <p:nvSpPr>
            <p:cNvPr id="1681454" name="Line 46"/>
            <p:cNvSpPr>
              <a:spLocks noChangeShapeType="1"/>
            </p:cNvSpPr>
            <p:nvPr/>
          </p:nvSpPr>
          <p:spPr bwMode="auto">
            <a:xfrm>
              <a:off x="3272" y="13771"/>
              <a:ext cx="1260" cy="0"/>
            </a:xfrm>
            <a:prstGeom prst="line">
              <a:avLst/>
            </a:prstGeom>
            <a:noFill/>
            <a:ln w="22225">
              <a:solidFill>
                <a:srgbClr val="000000"/>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55" name="Rectangle 47"/>
            <p:cNvSpPr>
              <a:spLocks noChangeArrowheads="1"/>
            </p:cNvSpPr>
            <p:nvPr/>
          </p:nvSpPr>
          <p:spPr bwMode="auto">
            <a:xfrm>
              <a:off x="3611" y="13338"/>
              <a:ext cx="760" cy="43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3094" tIns="31547" rIns="63094" bIns="31547">
              <a:flatTx/>
            </a:bodyPr>
            <a:lstStyle/>
            <a:p>
              <a:pPr marL="342900" indent="-342900">
                <a:lnSpc>
                  <a:spcPct val="75000"/>
                </a:lnSpc>
                <a:defRPr/>
              </a:pPr>
              <a:r>
                <a:rPr lang="zh-CN" altLang="en-US" sz="1600"/>
                <a:t>推动</a:t>
              </a:r>
              <a:endParaRPr lang="zh-CN" altLang="en-US" sz="1600" b="1"/>
            </a:p>
          </p:txBody>
        </p:sp>
        <p:sp>
          <p:nvSpPr>
            <p:cNvPr id="1681456" name="Line 48"/>
            <p:cNvSpPr>
              <a:spLocks noChangeShapeType="1"/>
            </p:cNvSpPr>
            <p:nvPr/>
          </p:nvSpPr>
          <p:spPr bwMode="auto">
            <a:xfrm flipH="1" flipV="1">
              <a:off x="6275" y="13771"/>
              <a:ext cx="4153" cy="0"/>
            </a:xfrm>
            <a:prstGeom prst="line">
              <a:avLst/>
            </a:prstGeom>
            <a:noFill/>
            <a:ln w="12700">
              <a:solidFill>
                <a:srgbClr val="000000"/>
              </a:solidFill>
              <a:prstDash val="dash"/>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57" name="Text Box 49"/>
            <p:cNvSpPr txBox="1">
              <a:spLocks noChangeArrowheads="1"/>
            </p:cNvSpPr>
            <p:nvPr/>
          </p:nvSpPr>
          <p:spPr bwMode="auto">
            <a:xfrm>
              <a:off x="4532" y="13395"/>
              <a:ext cx="1661" cy="531"/>
            </a:xfrm>
            <a:prstGeom prst="rect">
              <a:avLst/>
            </a:prstGeom>
            <a:solidFill>
              <a:srgbClr val="33CCCC"/>
            </a:solidFill>
            <a:ln w="9525">
              <a:solidFill>
                <a:srgbClr val="00808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420" tIns="0" rIns="1242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600"/>
                <a:t>根据需求和装</a:t>
              </a:r>
              <a:endParaRPr lang="en-US" altLang="zh-CN" sz="1600"/>
            </a:p>
            <a:p>
              <a:pPr algn="ctr">
                <a:lnSpc>
                  <a:spcPct val="75000"/>
                </a:lnSpc>
                <a:spcBef>
                  <a:spcPct val="20000"/>
                </a:spcBef>
                <a:defRPr/>
              </a:pPr>
              <a:r>
                <a:rPr lang="zh-CN" altLang="en-US" sz="1600"/>
                <a:t>配线能力生产</a:t>
              </a:r>
              <a:endParaRPr lang="zh-CN" altLang="en-US" sz="1600" b="1"/>
            </a:p>
          </p:txBody>
        </p:sp>
        <p:sp>
          <p:nvSpPr>
            <p:cNvPr id="1681458" name="Line 50"/>
            <p:cNvSpPr>
              <a:spLocks noChangeShapeType="1"/>
            </p:cNvSpPr>
            <p:nvPr/>
          </p:nvSpPr>
          <p:spPr bwMode="auto">
            <a:xfrm>
              <a:off x="5277" y="13917"/>
              <a:ext cx="2" cy="333"/>
            </a:xfrm>
            <a:prstGeom prst="line">
              <a:avLst/>
            </a:prstGeom>
            <a:noFill/>
            <a:ln w="22225">
              <a:solidFill>
                <a:srgbClr val="000000"/>
              </a:solidFill>
              <a:round/>
              <a:headEnd type="stealth"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59" name="Rectangle 51"/>
            <p:cNvSpPr>
              <a:spLocks noChangeArrowheads="1"/>
            </p:cNvSpPr>
            <p:nvPr/>
          </p:nvSpPr>
          <p:spPr bwMode="auto">
            <a:xfrm>
              <a:off x="7519" y="13302"/>
              <a:ext cx="1874" cy="43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3094" tIns="31547" rIns="63094" bIns="31547">
              <a:flatTx/>
            </a:bodyPr>
            <a:lstStyle/>
            <a:p>
              <a:pPr marL="342900" indent="-342900">
                <a:lnSpc>
                  <a:spcPct val="75000"/>
                </a:lnSpc>
                <a:defRPr/>
              </a:pPr>
              <a:r>
                <a:rPr lang="zh-CN" altLang="en-US" sz="1600"/>
                <a:t>客户需求牵引</a:t>
              </a:r>
              <a:endParaRPr lang="zh-CN" altLang="en-US" sz="1600" b="1"/>
            </a:p>
          </p:txBody>
        </p:sp>
        <p:sp>
          <p:nvSpPr>
            <p:cNvPr id="1681460" name="Rectangle 52"/>
            <p:cNvSpPr>
              <a:spLocks noChangeArrowheads="1"/>
            </p:cNvSpPr>
            <p:nvPr/>
          </p:nvSpPr>
          <p:spPr bwMode="auto">
            <a:xfrm>
              <a:off x="7274" y="14582"/>
              <a:ext cx="1873" cy="433"/>
            </a:xfrm>
            <a:prstGeom prst="rect">
              <a:avLst/>
            </a:prstGeom>
            <a:noFill/>
            <a:ln>
              <a:noFill/>
            </a:ln>
            <a:effectLst/>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63094" tIns="31547" rIns="63094" bIns="31547">
              <a:flatTx/>
            </a:bodyPr>
            <a:lstStyle/>
            <a:p>
              <a:pPr marL="342900" indent="-342900">
                <a:lnSpc>
                  <a:spcPct val="75000"/>
                </a:lnSpc>
                <a:defRPr/>
              </a:pPr>
              <a:r>
                <a:rPr lang="zh-CN" altLang="en-US" sz="1600"/>
                <a:t>没有成品库存</a:t>
              </a:r>
              <a:endParaRPr lang="zh-CN" altLang="en-US" sz="1600" b="1"/>
            </a:p>
          </p:txBody>
        </p:sp>
        <p:grpSp>
          <p:nvGrpSpPr>
            <p:cNvPr id="92200" name="Group 53"/>
            <p:cNvGrpSpPr>
              <a:grpSpLocks/>
            </p:cNvGrpSpPr>
            <p:nvPr/>
          </p:nvGrpSpPr>
          <p:grpSpPr bwMode="auto">
            <a:xfrm>
              <a:off x="6192" y="15461"/>
              <a:ext cx="830" cy="166"/>
              <a:chOff x="2448" y="3408"/>
              <a:chExt cx="480" cy="96"/>
            </a:xfrm>
          </p:grpSpPr>
          <p:sp>
            <p:nvSpPr>
              <p:cNvPr id="1681462" name="Line 54"/>
              <p:cNvSpPr>
                <a:spLocks noChangeShapeType="1"/>
              </p:cNvSpPr>
              <p:nvPr/>
            </p:nvSpPr>
            <p:spPr bwMode="auto">
              <a:xfrm flipV="1">
                <a:off x="2448" y="3408"/>
                <a:ext cx="480"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63" name="Line 55"/>
              <p:cNvSpPr>
                <a:spLocks noChangeShapeType="1"/>
              </p:cNvSpPr>
              <p:nvPr/>
            </p:nvSpPr>
            <p:spPr bwMode="auto">
              <a:xfrm>
                <a:off x="2448" y="3408"/>
                <a:ext cx="480"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grpSp>
        <p:grpSp>
          <p:nvGrpSpPr>
            <p:cNvPr id="92201" name="Group 56"/>
            <p:cNvGrpSpPr>
              <a:grpSpLocks/>
            </p:cNvGrpSpPr>
            <p:nvPr/>
          </p:nvGrpSpPr>
          <p:grpSpPr bwMode="auto">
            <a:xfrm>
              <a:off x="7687" y="15461"/>
              <a:ext cx="830" cy="166"/>
              <a:chOff x="2448" y="3408"/>
              <a:chExt cx="480" cy="96"/>
            </a:xfrm>
          </p:grpSpPr>
          <p:sp>
            <p:nvSpPr>
              <p:cNvPr id="1681465" name="Line 57"/>
              <p:cNvSpPr>
                <a:spLocks noChangeShapeType="1"/>
              </p:cNvSpPr>
              <p:nvPr/>
            </p:nvSpPr>
            <p:spPr bwMode="auto">
              <a:xfrm flipV="1">
                <a:off x="2448" y="3408"/>
                <a:ext cx="480"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66" name="Line 58"/>
              <p:cNvSpPr>
                <a:spLocks noChangeShapeType="1"/>
              </p:cNvSpPr>
              <p:nvPr/>
            </p:nvSpPr>
            <p:spPr bwMode="auto">
              <a:xfrm>
                <a:off x="2448" y="3408"/>
                <a:ext cx="480"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grpSp>
        <p:grpSp>
          <p:nvGrpSpPr>
            <p:cNvPr id="92202" name="Group 59"/>
            <p:cNvGrpSpPr>
              <a:grpSpLocks/>
            </p:cNvGrpSpPr>
            <p:nvPr/>
          </p:nvGrpSpPr>
          <p:grpSpPr bwMode="auto">
            <a:xfrm>
              <a:off x="9265" y="15461"/>
              <a:ext cx="415" cy="166"/>
              <a:chOff x="2448" y="3408"/>
              <a:chExt cx="480" cy="96"/>
            </a:xfrm>
          </p:grpSpPr>
          <p:sp>
            <p:nvSpPr>
              <p:cNvPr id="1681468" name="Line 60"/>
              <p:cNvSpPr>
                <a:spLocks noChangeShapeType="1"/>
              </p:cNvSpPr>
              <p:nvPr/>
            </p:nvSpPr>
            <p:spPr bwMode="auto">
              <a:xfrm flipV="1">
                <a:off x="2447" y="3408"/>
                <a:ext cx="482"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sp>
            <p:nvSpPr>
              <p:cNvPr id="1681469" name="Line 61"/>
              <p:cNvSpPr>
                <a:spLocks noChangeShapeType="1"/>
              </p:cNvSpPr>
              <p:nvPr/>
            </p:nvSpPr>
            <p:spPr bwMode="auto">
              <a:xfrm>
                <a:off x="2447" y="3408"/>
                <a:ext cx="482" cy="96"/>
              </a:xfrm>
              <a:prstGeom prst="line">
                <a:avLst/>
              </a:prstGeom>
              <a:noFill/>
              <a:ln w="22225">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a:defRPr/>
                </a:pPr>
                <a:endParaRPr lang="zh-CN" altLang="en-US"/>
              </a:p>
            </p:txBody>
          </p:sp>
        </p:grpSp>
      </p:grpSp>
      <p:grpSp>
        <p:nvGrpSpPr>
          <p:cNvPr id="92167" name="Group 62"/>
          <p:cNvGrpSpPr>
            <a:grpSpLocks/>
          </p:cNvGrpSpPr>
          <p:nvPr/>
        </p:nvGrpSpPr>
        <p:grpSpPr bwMode="auto">
          <a:xfrm>
            <a:off x="1116013" y="765175"/>
            <a:ext cx="7404100" cy="1295400"/>
            <a:chOff x="408" y="1525"/>
            <a:chExt cx="4664" cy="907"/>
          </a:xfrm>
        </p:grpSpPr>
        <p:sp>
          <p:nvSpPr>
            <p:cNvPr id="1681471" name="Line 63"/>
            <p:cNvSpPr>
              <a:spLocks noChangeShapeType="1"/>
            </p:cNvSpPr>
            <p:nvPr/>
          </p:nvSpPr>
          <p:spPr bwMode="auto">
            <a:xfrm>
              <a:off x="2600" y="2021"/>
              <a:ext cx="0" cy="411"/>
            </a:xfrm>
            <a:prstGeom prst="line">
              <a:avLst/>
            </a:prstGeom>
            <a:noFill/>
            <a:ln w="19050">
              <a:solidFill>
                <a:srgbClr val="00000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81472" name="Text Box 64"/>
            <p:cNvSpPr txBox="1">
              <a:spLocks noChangeArrowheads="1"/>
            </p:cNvSpPr>
            <p:nvPr/>
          </p:nvSpPr>
          <p:spPr bwMode="auto">
            <a:xfrm>
              <a:off x="4286" y="2233"/>
              <a:ext cx="786" cy="1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a:t>最终客户</a:t>
              </a:r>
            </a:p>
          </p:txBody>
        </p:sp>
        <p:sp>
          <p:nvSpPr>
            <p:cNvPr id="1681473" name="AutoShape 65"/>
            <p:cNvSpPr>
              <a:spLocks noChangeArrowheads="1"/>
            </p:cNvSpPr>
            <p:nvPr/>
          </p:nvSpPr>
          <p:spPr bwMode="auto">
            <a:xfrm>
              <a:off x="971" y="1795"/>
              <a:ext cx="1230" cy="457"/>
            </a:xfrm>
            <a:prstGeom prst="roundRect">
              <a:avLst>
                <a:gd name="adj" fmla="val 16667"/>
              </a:avLst>
            </a:prstGeom>
            <a:solidFill>
              <a:schemeClr val="accent1"/>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tIns="82800"/>
            <a:lstStyle/>
            <a:p>
              <a:pPr>
                <a:defRPr/>
              </a:pPr>
              <a:endParaRPr lang="zh-CN" altLang="en-US"/>
            </a:p>
          </p:txBody>
        </p:sp>
        <p:sp>
          <p:nvSpPr>
            <p:cNvPr id="1681474" name="Text Box 66"/>
            <p:cNvSpPr txBox="1">
              <a:spLocks noChangeArrowheads="1"/>
            </p:cNvSpPr>
            <p:nvPr/>
          </p:nvSpPr>
          <p:spPr bwMode="auto">
            <a:xfrm>
              <a:off x="1037" y="1752"/>
              <a:ext cx="1164" cy="5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tIns="8280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b="1">
                  <a:ea typeface="黑体" charset="0"/>
                  <a:cs typeface="黑体" charset="0"/>
                </a:rPr>
                <a:t>推动运作</a:t>
              </a:r>
              <a:endParaRPr lang="en-US" altLang="zh-CN" sz="1400" b="1">
                <a:ea typeface="黑体" charset="0"/>
                <a:cs typeface="黑体" charset="0"/>
              </a:endParaRPr>
            </a:p>
            <a:p>
              <a:pPr algn="ctr">
                <a:lnSpc>
                  <a:spcPct val="75000"/>
                </a:lnSpc>
                <a:spcBef>
                  <a:spcPct val="20000"/>
                </a:spcBef>
                <a:defRPr/>
              </a:pPr>
              <a:r>
                <a:rPr lang="zh-CN" altLang="en-US" sz="1400"/>
                <a:t>基于历史预测生</a:t>
              </a:r>
              <a:endParaRPr lang="en-US" altLang="zh-CN" sz="1400"/>
            </a:p>
            <a:p>
              <a:pPr algn="ctr">
                <a:lnSpc>
                  <a:spcPct val="75000"/>
                </a:lnSpc>
                <a:spcBef>
                  <a:spcPct val="20000"/>
                </a:spcBef>
                <a:defRPr/>
              </a:pPr>
              <a:r>
                <a:rPr lang="zh-CN" altLang="en-US" sz="1400"/>
                <a:t>产和补充零部件</a:t>
              </a:r>
              <a:endParaRPr lang="zh-CN" altLang="en-US" sz="1000"/>
            </a:p>
          </p:txBody>
        </p:sp>
        <p:sp>
          <p:nvSpPr>
            <p:cNvPr id="1681475" name="AutoShape 67"/>
            <p:cNvSpPr>
              <a:spLocks noChangeArrowheads="1"/>
            </p:cNvSpPr>
            <p:nvPr/>
          </p:nvSpPr>
          <p:spPr bwMode="auto">
            <a:xfrm>
              <a:off x="2938" y="1795"/>
              <a:ext cx="1280" cy="459"/>
            </a:xfrm>
            <a:prstGeom prst="roundRect">
              <a:avLst>
                <a:gd name="adj" fmla="val 16667"/>
              </a:avLst>
            </a:prstGeom>
            <a:solidFill>
              <a:schemeClr val="accent1"/>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tIns="82800"/>
            <a:lstStyle/>
            <a:p>
              <a:pPr>
                <a:defRPr/>
              </a:pPr>
              <a:endParaRPr lang="zh-CN" altLang="en-US"/>
            </a:p>
          </p:txBody>
        </p:sp>
        <p:sp>
          <p:nvSpPr>
            <p:cNvPr id="1681476" name="Text Box 68"/>
            <p:cNvSpPr txBox="1">
              <a:spLocks noChangeArrowheads="1"/>
            </p:cNvSpPr>
            <p:nvPr/>
          </p:nvSpPr>
          <p:spPr bwMode="auto">
            <a:xfrm>
              <a:off x="3015" y="1752"/>
              <a:ext cx="1164" cy="4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tIns="8280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b="1">
                  <a:ea typeface="黑体" charset="0"/>
                  <a:cs typeface="黑体" charset="0"/>
                </a:rPr>
                <a:t>拉动运作</a:t>
              </a:r>
              <a:endParaRPr lang="en-US" altLang="zh-CN" sz="1400" b="1">
                <a:ea typeface="黑体" charset="0"/>
                <a:cs typeface="黑体" charset="0"/>
              </a:endParaRPr>
            </a:p>
            <a:p>
              <a:pPr algn="ctr">
                <a:lnSpc>
                  <a:spcPct val="75000"/>
                </a:lnSpc>
                <a:spcBef>
                  <a:spcPct val="20000"/>
                </a:spcBef>
                <a:defRPr/>
              </a:pPr>
              <a:r>
                <a:rPr lang="zh-CN" altLang="en-US" sz="1400"/>
                <a:t>根据最终客户准</a:t>
              </a:r>
              <a:endParaRPr lang="en-US" altLang="zh-CN" sz="1400"/>
            </a:p>
            <a:p>
              <a:pPr algn="ctr">
                <a:lnSpc>
                  <a:spcPct val="75000"/>
                </a:lnSpc>
                <a:spcBef>
                  <a:spcPct val="20000"/>
                </a:spcBef>
                <a:defRPr/>
              </a:pPr>
              <a:r>
                <a:rPr lang="zh-CN" altLang="en-US" sz="1400"/>
                <a:t>确需求装配产品</a:t>
              </a:r>
              <a:endParaRPr lang="zh-CN" altLang="en-US" sz="1000"/>
            </a:p>
          </p:txBody>
        </p:sp>
        <p:sp>
          <p:nvSpPr>
            <p:cNvPr id="1681477" name="Text Box 69"/>
            <p:cNvSpPr txBox="1">
              <a:spLocks noChangeArrowheads="1"/>
            </p:cNvSpPr>
            <p:nvPr/>
          </p:nvSpPr>
          <p:spPr bwMode="auto">
            <a:xfrm>
              <a:off x="408" y="2227"/>
              <a:ext cx="563" cy="1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a:t>原材料</a:t>
              </a:r>
            </a:p>
          </p:txBody>
        </p:sp>
        <p:sp>
          <p:nvSpPr>
            <p:cNvPr id="1681478" name="Line 70"/>
            <p:cNvSpPr>
              <a:spLocks noChangeShapeType="1"/>
            </p:cNvSpPr>
            <p:nvPr/>
          </p:nvSpPr>
          <p:spPr bwMode="auto">
            <a:xfrm>
              <a:off x="904" y="2301"/>
              <a:ext cx="3461" cy="0"/>
            </a:xfrm>
            <a:prstGeom prst="line">
              <a:avLst/>
            </a:prstGeom>
            <a:noFill/>
            <a:ln w="19050">
              <a:solidFill>
                <a:srgbClr val="00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681479" name="AutoShape 71"/>
            <p:cNvSpPr>
              <a:spLocks noChangeArrowheads="1"/>
            </p:cNvSpPr>
            <p:nvPr/>
          </p:nvSpPr>
          <p:spPr bwMode="auto">
            <a:xfrm>
              <a:off x="2216" y="1525"/>
              <a:ext cx="728" cy="494"/>
            </a:xfrm>
            <a:prstGeom prst="downArrow">
              <a:avLst>
                <a:gd name="adj1" fmla="val 50000"/>
                <a:gd name="adj2" fmla="val 25000"/>
              </a:avLst>
            </a:prstGeom>
            <a:solidFill>
              <a:srgbClr val="FF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342900" indent="-342900">
                <a:lnSpc>
                  <a:spcPct val="75000"/>
                </a:lnSpc>
                <a:defRPr/>
              </a:pPr>
              <a:endParaRPr lang="zh-CN" altLang="en-US" sz="1000"/>
            </a:p>
          </p:txBody>
        </p:sp>
        <p:sp>
          <p:nvSpPr>
            <p:cNvPr id="1681480" name="Text Box 72"/>
            <p:cNvSpPr txBox="1">
              <a:spLocks noChangeArrowheads="1"/>
            </p:cNvSpPr>
            <p:nvPr/>
          </p:nvSpPr>
          <p:spPr bwMode="auto">
            <a:xfrm>
              <a:off x="2400" y="1526"/>
              <a:ext cx="349" cy="4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rIns="1800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75000"/>
                </a:lnSpc>
                <a:spcBef>
                  <a:spcPct val="20000"/>
                </a:spcBef>
                <a:defRPr/>
              </a:pPr>
              <a:r>
                <a:rPr lang="zh-CN" altLang="en-US" sz="1400"/>
                <a:t>推拉</a:t>
              </a:r>
              <a:endParaRPr lang="en-US" altLang="zh-CN" sz="1400"/>
            </a:p>
            <a:p>
              <a:pPr algn="ctr">
                <a:lnSpc>
                  <a:spcPct val="75000"/>
                </a:lnSpc>
                <a:spcBef>
                  <a:spcPct val="20000"/>
                </a:spcBef>
                <a:defRPr/>
              </a:pPr>
              <a:r>
                <a:rPr lang="zh-CN" altLang="en-US" sz="1400"/>
                <a:t>边界</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81411">
                                            <p:txEl>
                                              <p:pRg st="0" end="0"/>
                                            </p:txEl>
                                          </p:spTgt>
                                        </p:tgtEl>
                                        <p:attrNameLst>
                                          <p:attrName>style.visibility</p:attrName>
                                        </p:attrNameLst>
                                      </p:cBhvr>
                                      <p:to>
                                        <p:strVal val="visible"/>
                                      </p:to>
                                    </p:set>
                                    <p:anim calcmode="lin" valueType="num">
                                      <p:cBhvr additive="base">
                                        <p:cTn id="7" dur="500" fill="hold"/>
                                        <p:tgtEl>
                                          <p:spTgt spid="16814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8141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681411">
                                            <p:txEl>
                                              <p:pRg st="1" end="1"/>
                                            </p:txEl>
                                          </p:spTgt>
                                        </p:tgtEl>
                                        <p:attrNameLst>
                                          <p:attrName>style.visibility</p:attrName>
                                        </p:attrNameLst>
                                      </p:cBhvr>
                                      <p:to>
                                        <p:strVal val="visible"/>
                                      </p:to>
                                    </p:set>
                                    <p:anim calcmode="lin" valueType="num">
                                      <p:cBhvr additive="base">
                                        <p:cTn id="11" dur="500" fill="hold"/>
                                        <p:tgtEl>
                                          <p:spTgt spid="1681411">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681411">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681412"/>
                                        </p:tgtEl>
                                        <p:attrNameLst>
                                          <p:attrName>style.visibility</p:attrName>
                                        </p:attrNameLst>
                                      </p:cBhvr>
                                      <p:to>
                                        <p:strVal val="visible"/>
                                      </p:to>
                                    </p:set>
                                    <p:anim calcmode="lin" valueType="num">
                                      <p:cBhvr additive="base">
                                        <p:cTn id="15" dur="500" fill="hold"/>
                                        <p:tgtEl>
                                          <p:spTgt spid="1681412"/>
                                        </p:tgtEl>
                                        <p:attrNameLst>
                                          <p:attrName>ppt_x</p:attrName>
                                        </p:attrNameLst>
                                      </p:cBhvr>
                                      <p:tavLst>
                                        <p:tav tm="0">
                                          <p:val>
                                            <p:strVal val="#ppt_x"/>
                                          </p:val>
                                        </p:tav>
                                        <p:tav tm="100000">
                                          <p:val>
                                            <p:strVal val="#ppt_x"/>
                                          </p:val>
                                        </p:tav>
                                      </p:tavLst>
                                    </p:anim>
                                    <p:anim calcmode="lin" valueType="num">
                                      <p:cBhvr additive="base">
                                        <p:cTn id="16" dur="500" fill="hold"/>
                                        <p:tgtEl>
                                          <p:spTgt spid="1681412"/>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681437"/>
                                        </p:tgtEl>
                                        <p:attrNameLst>
                                          <p:attrName>style.visibility</p:attrName>
                                        </p:attrNameLst>
                                      </p:cBhvr>
                                      <p:to>
                                        <p:strVal val="visible"/>
                                      </p:to>
                                    </p:set>
                                    <p:anim calcmode="lin" valueType="num">
                                      <p:cBhvr additive="base">
                                        <p:cTn id="21" dur="500" fill="hold"/>
                                        <p:tgtEl>
                                          <p:spTgt spid="1681437"/>
                                        </p:tgtEl>
                                        <p:attrNameLst>
                                          <p:attrName>ppt_x</p:attrName>
                                        </p:attrNameLst>
                                      </p:cBhvr>
                                      <p:tavLst>
                                        <p:tav tm="0">
                                          <p:val>
                                            <p:strVal val="#ppt_x"/>
                                          </p:val>
                                        </p:tav>
                                        <p:tav tm="100000">
                                          <p:val>
                                            <p:strVal val="#ppt_x"/>
                                          </p:val>
                                        </p:tav>
                                      </p:tavLst>
                                    </p:anim>
                                    <p:anim calcmode="lin" valueType="num">
                                      <p:cBhvr additive="base">
                                        <p:cTn id="22" dur="500" fill="hold"/>
                                        <p:tgtEl>
                                          <p:spTgt spid="1681437"/>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500"/>
                            </p:stCondLst>
                            <p:childTnLst>
                              <p:par>
                                <p:cTn id="24" presetID="8" presetClass="entr" presetSubtype="16" fill="hold" nodeType="afterEffect">
                                  <p:stCondLst>
                                    <p:cond delay="0"/>
                                  </p:stCondLst>
                                  <p:childTnLst>
                                    <p:set>
                                      <p:cBhvr>
                                        <p:cTn id="25" dur="1" fill="hold">
                                          <p:stCondLst>
                                            <p:cond delay="0"/>
                                          </p:stCondLst>
                                        </p:cTn>
                                        <p:tgtEl>
                                          <p:spTgt spid="1681438"/>
                                        </p:tgtEl>
                                        <p:attrNameLst>
                                          <p:attrName>style.visibility</p:attrName>
                                        </p:attrNameLst>
                                      </p:cBhvr>
                                      <p:to>
                                        <p:strVal val="visible"/>
                                      </p:to>
                                    </p:set>
                                    <p:animEffect transition="in" filter="diamond(in)">
                                      <p:cBhvr>
                                        <p:cTn id="26" dur="2000"/>
                                        <p:tgtEl>
                                          <p:spTgt spid="1681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1411" grpId="0" build="p"/>
      <p:bldP spid="168143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幻灯片编号占位符 5"/>
          <p:cNvSpPr>
            <a:spLocks noGrp="1"/>
          </p:cNvSpPr>
          <p:nvPr>
            <p:ph type="sldNum" sz="quarter" idx="12"/>
          </p:nvPr>
        </p:nvSpPr>
        <p:spPr/>
        <p:txBody>
          <a:bodyPr/>
          <a:lstStyle/>
          <a:p>
            <a:pPr>
              <a:defRPr/>
            </a:pPr>
            <a:fld id="{24300B22-3017-324A-83ED-0A6397899D9E}" type="slidenum">
              <a:rPr lang="en-US" altLang="zh-CN"/>
              <a:pPr>
                <a:defRPr/>
              </a:pPr>
              <a:t>69</a:t>
            </a:fld>
            <a:endParaRPr lang="en-US" altLang="zh-CN"/>
          </a:p>
        </p:txBody>
      </p:sp>
      <p:sp>
        <p:nvSpPr>
          <p:cNvPr id="1682434" name="Rectangle 2"/>
          <p:cNvSpPr>
            <a:spLocks noGrp="1" noChangeArrowheads="1"/>
          </p:cNvSpPr>
          <p:nvPr>
            <p:ph type="title"/>
          </p:nvPr>
        </p:nvSpPr>
        <p:spPr/>
        <p:txBody>
          <a:bodyPr/>
          <a:lstStyle/>
          <a:p>
            <a:pPr>
              <a:defRPr/>
            </a:pPr>
            <a:r>
              <a:rPr lang="zh-CN" altLang="en-US" dirty="0">
                <a:latin typeface="宋体" charset="0"/>
              </a:rPr>
              <a:t>第二节</a:t>
            </a:r>
            <a:r>
              <a:rPr lang="en-US" altLang="zh-CN" dirty="0"/>
              <a:t>  </a:t>
            </a:r>
            <a:r>
              <a:rPr lang="zh-CN" altLang="en-US" dirty="0"/>
              <a:t>有效性与反应性供应链</a:t>
            </a:r>
          </a:p>
        </p:txBody>
      </p:sp>
      <p:sp>
        <p:nvSpPr>
          <p:cNvPr id="1682476" name="Rectangle 44"/>
          <p:cNvSpPr>
            <a:spLocks noGrp="1" noChangeArrowheads="1"/>
          </p:cNvSpPr>
          <p:nvPr>
            <p:ph type="body" idx="1"/>
          </p:nvPr>
        </p:nvSpPr>
        <p:spPr>
          <a:xfrm>
            <a:off x="228600" y="692696"/>
            <a:ext cx="8686800" cy="5334000"/>
          </a:xfrm>
        </p:spPr>
        <p:txBody>
          <a:bodyPr/>
          <a:lstStyle/>
          <a:p>
            <a:pPr>
              <a:defRPr/>
            </a:pPr>
            <a:r>
              <a:rPr lang="zh-CN" altLang="en-US">
                <a:solidFill>
                  <a:srgbClr val="FF0000"/>
                </a:solidFill>
              </a:rPr>
              <a:t>产品需求类别</a:t>
            </a:r>
            <a:r>
              <a:rPr lang="en-US" altLang="zh-CN"/>
              <a:t> </a:t>
            </a:r>
          </a:p>
        </p:txBody>
      </p:sp>
      <p:graphicFrame>
        <p:nvGraphicFramePr>
          <p:cNvPr id="1682564" name="Group 132"/>
          <p:cNvGraphicFramePr>
            <a:graphicFrameLocks noGrp="1"/>
          </p:cNvGraphicFramePr>
          <p:nvPr>
            <p:extLst>
              <p:ext uri="{D42A27DB-BD31-4B8C-83A1-F6EECF244321}">
                <p14:modId xmlns:p14="http://schemas.microsoft.com/office/powerpoint/2010/main" val="1370800585"/>
              </p:ext>
            </p:extLst>
          </p:nvPr>
        </p:nvGraphicFramePr>
        <p:xfrm>
          <a:off x="755650" y="1197521"/>
          <a:ext cx="3167063" cy="1728790"/>
        </p:xfrm>
        <a:graphic>
          <a:graphicData uri="http://schemas.openxmlformats.org/drawingml/2006/table">
            <a:tbl>
              <a:tblPr/>
              <a:tblGrid>
                <a:gridCol w="1439863">
                  <a:extLst>
                    <a:ext uri="{9D8B030D-6E8A-4147-A177-3AD203B41FA5}">
                      <a16:colId xmlns:a16="http://schemas.microsoft.com/office/drawing/2014/main" val="20000"/>
                    </a:ext>
                  </a:extLst>
                </a:gridCol>
                <a:gridCol w="792162">
                  <a:extLst>
                    <a:ext uri="{9D8B030D-6E8A-4147-A177-3AD203B41FA5}">
                      <a16:colId xmlns:a16="http://schemas.microsoft.com/office/drawing/2014/main" val="20001"/>
                    </a:ext>
                  </a:extLst>
                </a:gridCol>
                <a:gridCol w="935038">
                  <a:extLst>
                    <a:ext uri="{9D8B030D-6E8A-4147-A177-3AD203B41FA5}">
                      <a16:colId xmlns:a16="http://schemas.microsoft.com/office/drawing/2014/main" val="20002"/>
                    </a:ext>
                  </a:extLst>
                </a:gridCol>
              </a:tblGrid>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需求特征</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功能性</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创新性</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寿命周期</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超过</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年</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3</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月</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年</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    </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边际贡献率</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 5-20%</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20-60%</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预测失误率</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10%</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40-100%</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缺货率</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1-2%</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10-40%</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季末降价率</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0%</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10-25% </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46970">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800" b="1" i="0" u="none" strike="noStrike" cap="none" normalizeH="0" baseline="0">
                          <a:ln>
                            <a:noFill/>
                          </a:ln>
                          <a:solidFill>
                            <a:schemeClr val="tx1"/>
                          </a:solidFill>
                          <a:effectLst/>
                          <a:latin typeface="Times New Roman" charset="0"/>
                          <a:ea typeface="黑体" charset="0"/>
                          <a:cs typeface="Times New Roman" charset="0"/>
                        </a:rPr>
                        <a:t>    </a:t>
                      </a:r>
                      <a:r>
                        <a:rPr kumimoji="1" lang="zh-CN" altLang="en-US" sz="1800" b="1" i="0" u="none" strike="noStrike" cap="none" normalizeH="0" baseline="0">
                          <a:ln>
                            <a:noFill/>
                          </a:ln>
                          <a:solidFill>
                            <a:schemeClr val="tx1"/>
                          </a:solidFill>
                          <a:effectLst/>
                          <a:latin typeface="Times New Roman" charset="0"/>
                          <a:ea typeface="黑体" charset="0"/>
                          <a:cs typeface="Times New Roman" charset="0"/>
                        </a:rPr>
                        <a:t>订单提前期</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 6</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月</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年</a:t>
                      </a:r>
                    </a:p>
                  </a:txBody>
                  <a:tcPr marL="0" marR="0" marT="0" marB="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90000"/>
                        </a:lnSpc>
                        <a:spcBef>
                          <a:spcPct val="0"/>
                        </a:spcBef>
                        <a:spcAft>
                          <a:spcPct val="0"/>
                        </a:spcAft>
                        <a:buClrTx/>
                        <a:buSzTx/>
                        <a:buFontTx/>
                        <a:buNone/>
                        <a:tabLst/>
                      </a:pP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1</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天</a:t>
                      </a:r>
                      <a:r>
                        <a:rPr kumimoji="1" lang="en-US" altLang="zh-CN" sz="1600" b="0" i="0" u="none" strike="noStrike" cap="none" normalizeH="0" baseline="0">
                          <a:ln>
                            <a:noFill/>
                          </a:ln>
                          <a:solidFill>
                            <a:schemeClr val="tx1"/>
                          </a:solidFill>
                          <a:effectLst/>
                          <a:latin typeface="Times New Roman" charset="0"/>
                          <a:ea typeface="宋体" charset="0"/>
                          <a:cs typeface="Times New Roman" charset="0"/>
                        </a:rPr>
                        <a:t>-2</a:t>
                      </a:r>
                      <a:r>
                        <a:rPr kumimoji="1" lang="zh-CN" altLang="en-US" sz="1600" b="0" i="0" u="none" strike="noStrike" cap="none" normalizeH="0" baseline="0">
                          <a:ln>
                            <a:noFill/>
                          </a:ln>
                          <a:solidFill>
                            <a:schemeClr val="tx1"/>
                          </a:solidFill>
                          <a:effectLst/>
                          <a:latin typeface="Times New Roman" charset="0"/>
                          <a:ea typeface="宋体" charset="0"/>
                          <a:cs typeface="Times New Roman" charset="0"/>
                        </a:rPr>
                        <a:t>周</a:t>
                      </a:r>
                    </a:p>
                  </a:txBody>
                  <a:tcPr marL="0" marR="0" marT="0" marB="0" anchor="ctr" anchorCtr="1" horzOverflow="overflow">
                    <a:lnL w="12700" cap="flat" cmpd="sng" algn="ctr">
                      <a:solidFill>
                        <a:srgbClr val="000000"/>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682511" name="Rectangle 79"/>
          <p:cNvSpPr>
            <a:spLocks noChangeArrowheads="1"/>
          </p:cNvSpPr>
          <p:nvPr/>
        </p:nvSpPr>
        <p:spPr bwMode="auto">
          <a:xfrm>
            <a:off x="444500" y="2997746"/>
            <a:ext cx="8375650" cy="663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65000"/>
              </a:lnSpc>
              <a:buClr>
                <a:srgbClr val="006600"/>
              </a:buClr>
              <a:buSzPct val="50000"/>
              <a:buFont typeface="Wingdings" charset="0"/>
              <a:buChar char="u"/>
              <a:defRPr/>
            </a:pPr>
            <a:r>
              <a:rPr lang="zh-CN" altLang="en-US" sz="2000" b="1">
                <a:solidFill>
                  <a:srgbClr val="00003C"/>
                </a:solidFill>
                <a:ea typeface="黑体" charset="0"/>
                <a:cs typeface="黑体" charset="0"/>
              </a:rPr>
              <a:t>功能性产品</a:t>
            </a:r>
            <a:r>
              <a:rPr lang="en-US" altLang="zh-CN" sz="2000" b="1">
                <a:solidFill>
                  <a:srgbClr val="FF0000"/>
                </a:solidFill>
                <a:latin typeface="楷体_GB2312" charset="0"/>
                <a:ea typeface="楷体_GB2312" charset="0"/>
                <a:cs typeface="楷体_GB2312" charset="0"/>
              </a:rPr>
              <a:t>→</a:t>
            </a:r>
            <a:r>
              <a:rPr lang="zh-CN" altLang="en-US" sz="2000" b="1">
                <a:ea typeface="楷体_GB2312" charset="0"/>
                <a:cs typeface="楷体_GB2312" charset="0"/>
              </a:rPr>
              <a:t>边际贡献率低</a:t>
            </a:r>
            <a:r>
              <a:rPr lang="en-US" altLang="zh-CN" sz="2000" b="1">
                <a:solidFill>
                  <a:srgbClr val="FF0000"/>
                </a:solidFill>
                <a:latin typeface="楷体_GB2312" charset="0"/>
                <a:ea typeface="楷体_GB2312" charset="0"/>
                <a:cs typeface="楷体_GB2312" charset="0"/>
              </a:rPr>
              <a:t>→</a:t>
            </a:r>
            <a:r>
              <a:rPr lang="zh-CN" altLang="en-US" sz="2000" b="1">
                <a:ea typeface="楷体_GB2312" charset="0"/>
                <a:cs typeface="楷体_GB2312" charset="0"/>
              </a:rPr>
              <a:t>缺货损失不大</a:t>
            </a:r>
            <a:r>
              <a:rPr lang="en-US" altLang="zh-CN" sz="2000" b="1">
                <a:solidFill>
                  <a:srgbClr val="FF0000"/>
                </a:solidFill>
                <a:latin typeface="楷体_GB2312" charset="0"/>
                <a:ea typeface="楷体_GB2312" charset="0"/>
                <a:cs typeface="楷体_GB2312" charset="0"/>
              </a:rPr>
              <a:t>→</a:t>
            </a:r>
            <a:r>
              <a:rPr lang="zh-CN" altLang="en-US" sz="2000" b="1">
                <a:ea typeface="楷体_GB2312" charset="0"/>
                <a:cs typeface="楷体_GB2312" charset="0"/>
              </a:rPr>
              <a:t>目标在于</a:t>
            </a:r>
            <a:r>
              <a:rPr lang="zh-CN" altLang="en-US" sz="2000" b="1">
                <a:effectLst>
                  <a:outerShdw blurRad="38100" dist="38100" dir="2700000" algn="tl">
                    <a:srgbClr val="DDDDDD"/>
                  </a:outerShdw>
                </a:effectLst>
                <a:ea typeface="黑体" charset="0"/>
                <a:cs typeface="黑体" charset="0"/>
              </a:rPr>
              <a:t>降低成本</a:t>
            </a:r>
            <a:endParaRPr lang="en-US" altLang="zh-CN" sz="2000" b="1">
              <a:effectLst>
                <a:outerShdw blurRad="38100" dist="38100" dir="2700000" algn="tl">
                  <a:srgbClr val="DDDDDD"/>
                </a:outerShdw>
              </a:effectLst>
              <a:ea typeface="黑体" charset="0"/>
              <a:cs typeface="黑体" charset="0"/>
            </a:endParaRPr>
          </a:p>
          <a:p>
            <a:pPr marL="342900" indent="-342900" algn="l">
              <a:lnSpc>
                <a:spcPct val="65000"/>
              </a:lnSpc>
              <a:buClr>
                <a:srgbClr val="006600"/>
              </a:buClr>
              <a:buSzPct val="50000"/>
              <a:buFont typeface="Wingdings" charset="0"/>
              <a:buChar char="u"/>
              <a:defRPr/>
            </a:pPr>
            <a:r>
              <a:rPr lang="zh-CN" altLang="en-US" sz="2000" b="1">
                <a:solidFill>
                  <a:srgbClr val="00003C"/>
                </a:solidFill>
                <a:ea typeface="黑体" charset="0"/>
                <a:cs typeface="黑体" charset="0"/>
              </a:rPr>
              <a:t>创新性产品</a:t>
            </a:r>
            <a:r>
              <a:rPr lang="en-US" altLang="zh-CN" sz="2000" b="1">
                <a:solidFill>
                  <a:srgbClr val="FF0000"/>
                </a:solidFill>
                <a:latin typeface="楷体_GB2312" charset="0"/>
                <a:ea typeface="楷体_GB2312" charset="0"/>
                <a:cs typeface="楷体_GB2312" charset="0"/>
              </a:rPr>
              <a:t>→</a:t>
            </a:r>
            <a:r>
              <a:rPr lang="zh-CN" altLang="en-US" sz="2000" b="1">
                <a:ea typeface="楷体_GB2312" charset="0"/>
                <a:cs typeface="楷体_GB2312" charset="0"/>
              </a:rPr>
              <a:t>边际贡献率高</a:t>
            </a:r>
            <a:r>
              <a:rPr lang="en-US" altLang="zh-CN" sz="2000" b="1">
                <a:solidFill>
                  <a:srgbClr val="FF0000"/>
                </a:solidFill>
                <a:latin typeface="楷体_GB2312" charset="0"/>
                <a:ea typeface="楷体_GB2312" charset="0"/>
                <a:cs typeface="楷体_GB2312" charset="0"/>
              </a:rPr>
              <a:t>→</a:t>
            </a:r>
            <a:r>
              <a:rPr lang="zh-CN" altLang="en-US" sz="2000" b="1">
                <a:ea typeface="楷体_GB2312" charset="0"/>
                <a:cs typeface="楷体_GB2312" charset="0"/>
              </a:rPr>
              <a:t>缺货损失较大</a:t>
            </a:r>
            <a:r>
              <a:rPr lang="en-US" altLang="zh-CN" sz="2000" b="1">
                <a:solidFill>
                  <a:srgbClr val="FF0000"/>
                </a:solidFill>
                <a:latin typeface="楷体_GB2312" charset="0"/>
                <a:ea typeface="楷体_GB2312" charset="0"/>
                <a:cs typeface="楷体_GB2312" charset="0"/>
              </a:rPr>
              <a:t>→</a:t>
            </a:r>
            <a:r>
              <a:rPr lang="zh-CN" altLang="en-US" sz="2000" b="1">
                <a:effectLst>
                  <a:outerShdw blurRad="38100" dist="38100" dir="2700000" algn="tl">
                    <a:srgbClr val="DDDDDD"/>
                  </a:outerShdw>
                </a:effectLst>
                <a:ea typeface="黑体" charset="0"/>
                <a:cs typeface="黑体" charset="0"/>
              </a:rPr>
              <a:t>快速响应需求变化</a:t>
            </a:r>
          </a:p>
        </p:txBody>
      </p:sp>
      <p:graphicFrame>
        <p:nvGraphicFramePr>
          <p:cNvPr id="1682571" name="Group 139"/>
          <p:cNvGraphicFramePr>
            <a:graphicFrameLocks noGrp="1"/>
          </p:cNvGraphicFramePr>
          <p:nvPr>
            <p:extLst>
              <p:ext uri="{D42A27DB-BD31-4B8C-83A1-F6EECF244321}">
                <p14:modId xmlns:p14="http://schemas.microsoft.com/office/powerpoint/2010/main" val="1451737948"/>
              </p:ext>
            </p:extLst>
          </p:nvPr>
        </p:nvGraphicFramePr>
        <p:xfrm>
          <a:off x="4211638" y="1197521"/>
          <a:ext cx="4537075" cy="1744693"/>
        </p:xfrm>
        <a:graphic>
          <a:graphicData uri="http://schemas.openxmlformats.org/drawingml/2006/table">
            <a:tbl>
              <a:tblPr/>
              <a:tblGrid>
                <a:gridCol w="1030287">
                  <a:extLst>
                    <a:ext uri="{9D8B030D-6E8A-4147-A177-3AD203B41FA5}">
                      <a16:colId xmlns:a16="http://schemas.microsoft.com/office/drawing/2014/main" val="20000"/>
                    </a:ext>
                  </a:extLst>
                </a:gridCol>
                <a:gridCol w="1670050">
                  <a:extLst>
                    <a:ext uri="{9D8B030D-6E8A-4147-A177-3AD203B41FA5}">
                      <a16:colId xmlns:a16="http://schemas.microsoft.com/office/drawing/2014/main" val="20001"/>
                    </a:ext>
                  </a:extLst>
                </a:gridCol>
                <a:gridCol w="1836738">
                  <a:extLst>
                    <a:ext uri="{9D8B030D-6E8A-4147-A177-3AD203B41FA5}">
                      <a16:colId xmlns:a16="http://schemas.microsoft.com/office/drawing/2014/main" val="20002"/>
                    </a:ext>
                  </a:extLst>
                </a:gridCol>
              </a:tblGrid>
              <a:tr h="312599">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600" b="0" i="0" u="none" strike="noStrike" cap="none" normalizeH="0" baseline="0">
                        <a:ln>
                          <a:noFill/>
                        </a:ln>
                        <a:solidFill>
                          <a:schemeClr val="tx1"/>
                        </a:solidFill>
                        <a:effectLst/>
                        <a:latin typeface="宋体" charset="0"/>
                        <a:ea typeface="宋体" charset="0"/>
                        <a:cs typeface="宋体" charset="0"/>
                      </a:endParaRP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有效性供应链</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反应性供应链</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481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基本目标</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宋体" charset="0"/>
                          <a:ea typeface="宋体" charset="0"/>
                          <a:cs typeface="宋体" charset="0"/>
                        </a:rPr>
                        <a:t>以</a:t>
                      </a:r>
                      <a:r>
                        <a:rPr kumimoji="1" lang="zh-CN" altLang="en-US" sz="1600" b="0" i="0" u="none" strike="noStrike" cap="none" normalizeH="0" baseline="0">
                          <a:ln>
                            <a:noFill/>
                          </a:ln>
                          <a:solidFill>
                            <a:schemeClr val="tx1"/>
                          </a:solidFill>
                          <a:effectLst>
                            <a:outerShdw blurRad="38100" dist="38100" dir="2700000" algn="tl">
                              <a:srgbClr val="DDDDDD"/>
                            </a:outerShdw>
                          </a:effectLst>
                          <a:latin typeface="宋体" charset="0"/>
                          <a:ea typeface="宋体" charset="0"/>
                          <a:cs typeface="宋体" charset="0"/>
                        </a:rPr>
                        <a:t>最低成本</a:t>
                      </a:r>
                      <a:r>
                        <a:rPr kumimoji="1" lang="zh-CN" altLang="en-US" sz="1600" b="0" i="0" u="none" strike="noStrike" cap="none" normalizeH="0" baseline="0">
                          <a:ln>
                            <a:noFill/>
                          </a:ln>
                          <a:solidFill>
                            <a:schemeClr val="tx1"/>
                          </a:solidFill>
                          <a:effectLst/>
                          <a:latin typeface="宋体" charset="0"/>
                          <a:ea typeface="宋体" charset="0"/>
                          <a:cs typeface="宋体" charset="0"/>
                        </a:rPr>
                        <a:t>供应</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宋体" charset="0"/>
                          <a:ea typeface="宋体" charset="0"/>
                          <a:cs typeface="宋体" charset="0"/>
                        </a:rPr>
                        <a:t>快速响应</a:t>
                      </a:r>
                      <a:r>
                        <a:rPr kumimoji="1" lang="zh-CN" altLang="en-US" sz="1600" b="0" i="0" u="none" strike="noStrike" cap="none" normalizeH="0" baseline="0">
                          <a:ln>
                            <a:noFill/>
                          </a:ln>
                          <a:solidFill>
                            <a:schemeClr val="tx1"/>
                          </a:solidFill>
                          <a:effectLst/>
                          <a:latin typeface="宋体" charset="0"/>
                          <a:ea typeface="宋体" charset="0"/>
                          <a:cs typeface="宋体" charset="0"/>
                        </a:rPr>
                        <a:t>需求变化</a:t>
                      </a: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312">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定价策略</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宋体" charset="0"/>
                          <a:ea typeface="宋体" charset="0"/>
                          <a:cs typeface="宋体" charset="0"/>
                        </a:rPr>
                        <a:t>低价格策略</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宋体" charset="0"/>
                          <a:ea typeface="宋体" charset="0"/>
                          <a:cs typeface="宋体" charset="0"/>
                        </a:rPr>
                        <a:t>高价格策略</a:t>
                      </a: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12">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库存策略</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宋体" charset="0"/>
                          <a:ea typeface="宋体" charset="0"/>
                          <a:cs typeface="宋体" charset="0"/>
                        </a:rPr>
                        <a:t>最小化存货</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零部件库存</a:t>
                      </a:r>
                      <a:endParaRPr kumimoji="1" lang="zh-CN" altLang="en-US" sz="1600" b="0" i="0" u="none" strike="noStrike" cap="none" normalizeH="0" baseline="0">
                        <a:ln>
                          <a:noFill/>
                        </a:ln>
                        <a:solidFill>
                          <a:schemeClr val="tx1"/>
                        </a:solidFill>
                        <a:effectLst/>
                        <a:latin typeface="宋体" charset="0"/>
                        <a:ea typeface="宋体" charset="0"/>
                        <a:cs typeface="宋体" charset="0"/>
                      </a:endParaRP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12">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运输策略</a:t>
                      </a:r>
                      <a:r>
                        <a:rPr kumimoji="1" lang="en-US" altLang="zh-CN" sz="1800" b="0" i="0" u="none" strike="noStrike" cap="none" normalizeH="0" baseline="0">
                          <a:ln>
                            <a:noFill/>
                          </a:ln>
                          <a:solidFill>
                            <a:schemeClr val="tx1"/>
                          </a:solidFill>
                          <a:effectLst/>
                          <a:latin typeface="黑体" charset="0"/>
                          <a:ea typeface="黑体" charset="0"/>
                          <a:cs typeface="黑体" charset="0"/>
                        </a:rPr>
                        <a: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宋体" charset="0"/>
                          <a:ea typeface="宋体" charset="0"/>
                          <a:cs typeface="宋体" charset="0"/>
                        </a:rPr>
                        <a:t>规模化运输</a:t>
                      </a: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宋体" charset="0"/>
                          <a:cs typeface="宋体" charset="0"/>
                        </a:rPr>
                        <a:t>快捷性运输</a:t>
                      </a: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12">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黑体" charset="0"/>
                          <a:ea typeface="黑体" charset="0"/>
                          <a:cs typeface="黑体" charset="0"/>
                        </a:rPr>
                        <a:t>采购策略</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宋体" charset="0"/>
                          <a:ea typeface="宋体" charset="0"/>
                          <a:cs typeface="宋体" charset="0"/>
                        </a:rPr>
                        <a:t>成本</a:t>
                      </a:r>
                      <a:r>
                        <a:rPr kumimoji="1" lang="zh-CN" altLang="en-US" sz="1600" b="0" i="0" u="none" strike="noStrike" cap="none" normalizeH="0" baseline="0">
                          <a:ln>
                            <a:noFill/>
                          </a:ln>
                          <a:solidFill>
                            <a:schemeClr val="tx1"/>
                          </a:solidFill>
                          <a:effectLst/>
                          <a:latin typeface="宋体" charset="0"/>
                          <a:ea typeface="宋体" charset="0"/>
                          <a:cs typeface="宋体" charset="0"/>
                        </a:rPr>
                        <a:t>和</a:t>
                      </a: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宋体" charset="0"/>
                          <a:ea typeface="宋体" charset="0"/>
                          <a:cs typeface="宋体" charset="0"/>
                        </a:rPr>
                        <a:t>质量</a:t>
                      </a:r>
                      <a:endParaRPr kumimoji="1" lang="zh-CN" altLang="en-US" sz="1600" b="0" i="0" u="none" strike="noStrike" cap="none" normalizeH="0" baseline="0">
                        <a:ln>
                          <a:noFill/>
                        </a:ln>
                        <a:solidFill>
                          <a:schemeClr val="tx1"/>
                        </a:solidFill>
                        <a:effectLst/>
                        <a:latin typeface="宋体" charset="0"/>
                        <a:ea typeface="宋体" charset="0"/>
                        <a:cs typeface="宋体" charset="0"/>
                      </a:endParaRPr>
                    </a:p>
                  </a:txBody>
                  <a:tcPr marL="0" marR="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Times New Roman" charset="0"/>
                          <a:ea typeface="宋体" charset="0"/>
                          <a:cs typeface="宋体" charset="0"/>
                        </a:rPr>
                        <a:t>速度</a:t>
                      </a:r>
                      <a:r>
                        <a:rPr kumimoji="1" lang="zh-CN" altLang="en-US" sz="1600" b="0" i="0" u="none" strike="noStrike" cap="none" normalizeH="0" baseline="0">
                          <a:ln>
                            <a:noFill/>
                          </a:ln>
                          <a:solidFill>
                            <a:schemeClr val="tx1"/>
                          </a:solidFill>
                          <a:effectLst/>
                          <a:latin typeface="Times New Roman" charset="0"/>
                          <a:ea typeface="宋体" charset="0"/>
                          <a:cs typeface="宋体" charset="0"/>
                        </a:rPr>
                        <a:t>、</a:t>
                      </a: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Times New Roman" charset="0"/>
                          <a:ea typeface="宋体" charset="0"/>
                          <a:cs typeface="宋体" charset="0"/>
                        </a:rPr>
                        <a:t>柔性</a:t>
                      </a:r>
                      <a:r>
                        <a:rPr kumimoji="1" lang="zh-CN" altLang="en-US" sz="1600" b="0" i="0" u="none" strike="noStrike" cap="none" normalizeH="0" baseline="0">
                          <a:ln>
                            <a:noFill/>
                          </a:ln>
                          <a:solidFill>
                            <a:schemeClr val="tx1"/>
                          </a:solidFill>
                          <a:effectLst/>
                          <a:latin typeface="Times New Roman" charset="0"/>
                          <a:ea typeface="宋体" charset="0"/>
                          <a:cs typeface="宋体" charset="0"/>
                        </a:rPr>
                        <a:t>和</a:t>
                      </a:r>
                      <a:r>
                        <a:rPr kumimoji="1" lang="zh-CN" altLang="en-US" sz="1600" b="1" i="0" u="none" strike="noStrike" cap="none" normalizeH="0" baseline="0">
                          <a:ln>
                            <a:noFill/>
                          </a:ln>
                          <a:solidFill>
                            <a:schemeClr val="tx1"/>
                          </a:solidFill>
                          <a:effectLst>
                            <a:outerShdw blurRad="38100" dist="38100" dir="2700000" algn="tl">
                              <a:srgbClr val="DDDDDD"/>
                            </a:outerShdw>
                          </a:effectLst>
                          <a:latin typeface="Times New Roman" charset="0"/>
                          <a:ea typeface="宋体" charset="0"/>
                          <a:cs typeface="宋体" charset="0"/>
                        </a:rPr>
                        <a:t>质量</a:t>
                      </a:r>
                      <a:endParaRPr kumimoji="1" lang="zh-CN" altLang="en-US" sz="1600" b="0" i="0" u="none" strike="noStrike" cap="none" normalizeH="0" baseline="0">
                        <a:ln>
                          <a:noFill/>
                        </a:ln>
                        <a:solidFill>
                          <a:schemeClr val="tx1"/>
                        </a:solidFill>
                        <a:effectLst/>
                        <a:latin typeface="Times New Roman" charset="0"/>
                        <a:ea typeface="宋体" charset="0"/>
                        <a:cs typeface="宋体" charset="0"/>
                      </a:endParaRPr>
                    </a:p>
                  </a:txBody>
                  <a:tcPr marL="0" marR="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682553" name="Rectangle 121"/>
          <p:cNvSpPr>
            <a:spLocks noChangeArrowheads="1"/>
          </p:cNvSpPr>
          <p:nvPr/>
        </p:nvSpPr>
        <p:spPr bwMode="auto">
          <a:xfrm>
            <a:off x="4356100" y="692696"/>
            <a:ext cx="3384550" cy="576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90000"/>
              </a:lnSpc>
              <a:buClr>
                <a:srgbClr val="FF0000"/>
              </a:buClr>
              <a:buFontTx/>
              <a:buChar char="•"/>
              <a:defRPr/>
            </a:pPr>
            <a:r>
              <a:rPr lang="zh-CN" altLang="en-US" sz="2600" b="1">
                <a:solidFill>
                  <a:srgbClr val="FF0000"/>
                </a:solidFill>
                <a:ea typeface="黑体" charset="0"/>
                <a:cs typeface="黑体" charset="0"/>
              </a:rPr>
              <a:t>有效性和反应性</a:t>
            </a:r>
            <a:endParaRPr lang="zh-CN" altLang="en-US" sz="2200" b="1">
              <a:ea typeface="黑体" charset="0"/>
              <a:cs typeface="黑体" charset="0"/>
            </a:endParaRPr>
          </a:p>
        </p:txBody>
      </p:sp>
      <p:sp>
        <p:nvSpPr>
          <p:cNvPr id="1682572" name="Rectangle 140"/>
          <p:cNvSpPr>
            <a:spLocks noChangeArrowheads="1"/>
          </p:cNvSpPr>
          <p:nvPr/>
        </p:nvSpPr>
        <p:spPr bwMode="auto">
          <a:xfrm>
            <a:off x="228600" y="3567658"/>
            <a:ext cx="2830513" cy="5095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600" b="1">
                <a:solidFill>
                  <a:srgbClr val="FF0000"/>
                </a:solidFill>
                <a:ea typeface="黑体" charset="0"/>
                <a:cs typeface="黑体" charset="0"/>
              </a:rPr>
              <a:t>产品</a:t>
            </a:r>
            <a:r>
              <a:rPr lang="en-US" altLang="zh-CN" sz="2600" b="1">
                <a:solidFill>
                  <a:srgbClr val="FF0000"/>
                </a:solidFill>
                <a:ea typeface="黑体" charset="0"/>
                <a:cs typeface="黑体" charset="0"/>
              </a:rPr>
              <a:t>-</a:t>
            </a:r>
            <a:r>
              <a:rPr lang="zh-CN" altLang="en-US" sz="2600" b="1">
                <a:solidFill>
                  <a:srgbClr val="FF0000"/>
                </a:solidFill>
                <a:ea typeface="黑体" charset="0"/>
                <a:cs typeface="黑体" charset="0"/>
              </a:rPr>
              <a:t>模式匹配</a:t>
            </a:r>
          </a:p>
        </p:txBody>
      </p:sp>
      <p:grpSp>
        <p:nvGrpSpPr>
          <p:cNvPr id="1682596" name="Group 164"/>
          <p:cNvGrpSpPr>
            <a:grpSpLocks/>
          </p:cNvGrpSpPr>
          <p:nvPr/>
        </p:nvGrpSpPr>
        <p:grpSpPr bwMode="auto">
          <a:xfrm>
            <a:off x="4859338" y="3574008"/>
            <a:ext cx="3052762" cy="931863"/>
            <a:chOff x="3132" y="2516"/>
            <a:chExt cx="1923" cy="587"/>
          </a:xfrm>
        </p:grpSpPr>
        <p:sp>
          <p:nvSpPr>
            <p:cNvPr id="100439" name="Text Box 142"/>
            <p:cNvSpPr txBox="1">
              <a:spLocks noChangeArrowheads="1"/>
            </p:cNvSpPr>
            <p:nvPr/>
          </p:nvSpPr>
          <p:spPr bwMode="auto">
            <a:xfrm>
              <a:off x="3132" y="2516"/>
              <a:ext cx="1923" cy="587"/>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90000"/>
                </a:lnSpc>
                <a:spcBef>
                  <a:spcPct val="0"/>
                </a:spcBef>
              </a:pPr>
              <a:r>
                <a:rPr kumimoji="0" lang="zh-CN" altLang="en-US" sz="1400" b="1">
                  <a:solidFill>
                    <a:srgbClr val="000000"/>
                  </a:solidFill>
                  <a:latin typeface="黑体" charset="0"/>
                  <a:ea typeface="黑体" charset="0"/>
                  <a:cs typeface="黑体" charset="0"/>
                </a:rPr>
                <a:t>功能性产品</a:t>
              </a:r>
              <a:r>
                <a:rPr kumimoji="0" lang="en-US" altLang="zh-CN" sz="1400" b="1">
                  <a:solidFill>
                    <a:srgbClr val="000000"/>
                  </a:solidFill>
                  <a:latin typeface="黑体" charset="0"/>
                  <a:ea typeface="黑体" charset="0"/>
                  <a:cs typeface="黑体" charset="0"/>
                </a:rPr>
                <a:t>              </a:t>
              </a:r>
              <a:r>
                <a:rPr kumimoji="0" lang="zh-CN" altLang="en-US" sz="1400" b="1">
                  <a:solidFill>
                    <a:srgbClr val="000000"/>
                  </a:solidFill>
                  <a:latin typeface="黑体" charset="0"/>
                  <a:ea typeface="黑体" charset="0"/>
                  <a:cs typeface="黑体" charset="0"/>
                </a:rPr>
                <a:t>创新性产品</a:t>
              </a:r>
              <a:endParaRPr kumimoji="0" lang="en-US" altLang="zh-CN" sz="1400" b="1">
                <a:solidFill>
                  <a:srgbClr val="000000"/>
                </a:solidFill>
                <a:latin typeface="黑体" charset="0"/>
                <a:ea typeface="黑体" charset="0"/>
                <a:cs typeface="黑体" charset="0"/>
              </a:endParaRPr>
            </a:p>
            <a:p>
              <a:pPr algn="l">
                <a:lnSpc>
                  <a:spcPct val="85000"/>
                </a:lnSpc>
                <a:spcBef>
                  <a:spcPct val="0"/>
                </a:spcBef>
              </a:pPr>
              <a:r>
                <a:rPr kumimoji="0" lang="en-US" altLang="zh-CN" sz="1400">
                  <a:solidFill>
                    <a:srgbClr val="000000"/>
                  </a:solidFill>
                </a:rPr>
                <a:t>  </a:t>
              </a:r>
              <a:r>
                <a:rPr kumimoji="0" lang="zh-CN" altLang="en-US" sz="1400">
                  <a:solidFill>
                    <a:srgbClr val="000000"/>
                  </a:solidFill>
                </a:rPr>
                <a:t>可以预测</a:t>
              </a:r>
              <a:r>
                <a:rPr kumimoji="0" lang="en-US" altLang="zh-CN" sz="1400">
                  <a:solidFill>
                    <a:srgbClr val="000000"/>
                  </a:solidFill>
                </a:rPr>
                <a:t>                           </a:t>
              </a:r>
              <a:r>
                <a:rPr kumimoji="0" lang="zh-CN" altLang="en-US" sz="1400">
                  <a:solidFill>
                    <a:srgbClr val="000000"/>
                  </a:solidFill>
                </a:rPr>
                <a:t>不可预测</a:t>
              </a:r>
              <a:endParaRPr kumimoji="0" lang="en-US" altLang="zh-CN" sz="1400">
                <a:solidFill>
                  <a:srgbClr val="000000"/>
                </a:solidFill>
              </a:endParaRPr>
            </a:p>
            <a:p>
              <a:pPr algn="l">
                <a:lnSpc>
                  <a:spcPct val="85000"/>
                </a:lnSpc>
                <a:spcBef>
                  <a:spcPct val="0"/>
                </a:spcBef>
              </a:pPr>
              <a:r>
                <a:rPr kumimoji="0" lang="en-US" altLang="zh-CN" sz="1400">
                  <a:solidFill>
                    <a:srgbClr val="000000"/>
                  </a:solidFill>
                </a:rPr>
                <a:t>   </a:t>
              </a:r>
              <a:r>
                <a:rPr kumimoji="0" lang="zh-CN" altLang="en-US" sz="1400">
                  <a:solidFill>
                    <a:srgbClr val="000000"/>
                  </a:solidFill>
                </a:rPr>
                <a:t>品种少</a:t>
              </a:r>
              <a:r>
                <a:rPr kumimoji="0" lang="en-US" altLang="zh-CN" sz="1400">
                  <a:solidFill>
                    <a:srgbClr val="000000"/>
                  </a:solidFill>
                </a:rPr>
                <a:t>                           </a:t>
              </a:r>
              <a:r>
                <a:rPr kumimoji="0" lang="zh-CN" altLang="en-US" sz="1400">
                  <a:solidFill>
                    <a:srgbClr val="000000"/>
                  </a:solidFill>
                </a:rPr>
                <a:t>品种多</a:t>
              </a:r>
              <a:endParaRPr kumimoji="0" lang="en-US" altLang="zh-CN" sz="1400">
                <a:solidFill>
                  <a:srgbClr val="000000"/>
                </a:solidFill>
              </a:endParaRPr>
            </a:p>
            <a:p>
              <a:pPr algn="l">
                <a:lnSpc>
                  <a:spcPct val="85000"/>
                </a:lnSpc>
                <a:spcBef>
                  <a:spcPct val="0"/>
                </a:spcBef>
              </a:pPr>
              <a:r>
                <a:rPr kumimoji="0" lang="en-US" altLang="zh-CN" sz="1400">
                  <a:solidFill>
                    <a:srgbClr val="000000"/>
                  </a:solidFill>
                </a:rPr>
                <a:t>  </a:t>
              </a:r>
              <a:r>
                <a:rPr kumimoji="0" lang="zh-CN" altLang="en-US" sz="1400">
                  <a:solidFill>
                    <a:srgbClr val="000000"/>
                  </a:solidFill>
                </a:rPr>
                <a:t>价格稳定</a:t>
              </a:r>
              <a:r>
                <a:rPr kumimoji="0" lang="en-US" altLang="zh-CN" sz="1400">
                  <a:solidFill>
                    <a:srgbClr val="000000"/>
                  </a:solidFill>
                </a:rPr>
                <a:t>                            </a:t>
              </a:r>
              <a:r>
                <a:rPr kumimoji="0" lang="zh-CN" altLang="en-US" sz="1400">
                  <a:solidFill>
                    <a:srgbClr val="000000"/>
                  </a:solidFill>
                </a:rPr>
                <a:t>先高后低</a:t>
              </a:r>
              <a:endParaRPr kumimoji="0" lang="en-US" altLang="zh-CN" sz="1400">
                <a:solidFill>
                  <a:srgbClr val="000000"/>
                </a:solidFill>
              </a:endParaRPr>
            </a:p>
            <a:p>
              <a:pPr algn="l">
                <a:lnSpc>
                  <a:spcPct val="85000"/>
                </a:lnSpc>
                <a:spcBef>
                  <a:spcPct val="0"/>
                </a:spcBef>
              </a:pPr>
              <a:r>
                <a:rPr kumimoji="0" lang="en-US" altLang="zh-CN" sz="1400">
                  <a:solidFill>
                    <a:srgbClr val="000000"/>
                  </a:solidFill>
                </a:rPr>
                <a:t>  </a:t>
              </a:r>
              <a:r>
                <a:rPr kumimoji="0" lang="zh-CN" altLang="en-US" sz="1400">
                  <a:solidFill>
                    <a:srgbClr val="000000"/>
                  </a:solidFill>
                </a:rPr>
                <a:t>利润率低</a:t>
              </a:r>
              <a:r>
                <a:rPr kumimoji="0" lang="en-US" altLang="zh-CN" sz="1400">
                  <a:solidFill>
                    <a:srgbClr val="000000"/>
                  </a:solidFill>
                </a:rPr>
                <a:t>                            </a:t>
              </a:r>
              <a:r>
                <a:rPr kumimoji="0" lang="zh-CN" altLang="en-US" sz="1400">
                  <a:solidFill>
                    <a:srgbClr val="000000"/>
                  </a:solidFill>
                </a:rPr>
                <a:t>利润率高</a:t>
              </a:r>
            </a:p>
          </p:txBody>
        </p:sp>
        <p:sp>
          <p:nvSpPr>
            <p:cNvPr id="100440" name="Line 143"/>
            <p:cNvSpPr>
              <a:spLocks noChangeShapeType="1"/>
            </p:cNvSpPr>
            <p:nvPr/>
          </p:nvSpPr>
          <p:spPr bwMode="auto">
            <a:xfrm>
              <a:off x="3742" y="2568"/>
              <a:ext cx="680" cy="0"/>
            </a:xfrm>
            <a:prstGeom prst="line">
              <a:avLst/>
            </a:prstGeom>
            <a:noFill/>
            <a:ln w="19050">
              <a:solidFill>
                <a:srgbClr val="FF0000"/>
              </a:solidFill>
              <a:round/>
              <a:headEnd type="triangle" w="med" len="med"/>
              <a:tailEnd type="triangle" w="med" len="med"/>
            </a:ln>
            <a:extLst>
              <a:ext uri="{909E8E84-426E-40dd-AFC4-6F175D3DCCD1}">
                <a14:hiddenFill xmlns:a14="http://schemas.microsoft.com/office/drawing/2010/main" xmlns="">
                  <a:noFill/>
                </a14:hiddenFill>
              </a:ext>
            </a:extLst>
          </p:spPr>
          <p:txBody>
            <a:bodyPr lIns="0" tIns="0" rIns="0" bIns="0"/>
            <a:lstStyle/>
            <a:p>
              <a:endParaRPr lang="zh-CN" altLang="en-US"/>
            </a:p>
          </p:txBody>
        </p:sp>
      </p:grpSp>
      <p:grpSp>
        <p:nvGrpSpPr>
          <p:cNvPr id="1682597" name="Group 165"/>
          <p:cNvGrpSpPr>
            <a:grpSpLocks/>
          </p:cNvGrpSpPr>
          <p:nvPr/>
        </p:nvGrpSpPr>
        <p:grpSpPr bwMode="auto">
          <a:xfrm>
            <a:off x="5003800" y="4761458"/>
            <a:ext cx="2414588" cy="1174750"/>
            <a:chOff x="3152" y="3226"/>
            <a:chExt cx="1521" cy="740"/>
          </a:xfrm>
        </p:grpSpPr>
        <p:sp>
          <p:nvSpPr>
            <p:cNvPr id="100435" name="Text Box 145"/>
            <p:cNvSpPr txBox="1">
              <a:spLocks noChangeArrowheads="1"/>
            </p:cNvSpPr>
            <p:nvPr/>
          </p:nvSpPr>
          <p:spPr bwMode="auto">
            <a:xfrm>
              <a:off x="3225" y="3793"/>
              <a:ext cx="290" cy="17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800" b="1">
                  <a:solidFill>
                    <a:srgbClr val="000000"/>
                  </a:solidFill>
                  <a:ea typeface="黑体" charset="0"/>
                  <a:cs typeface="黑体" charset="0"/>
                </a:rPr>
                <a:t>匹配</a:t>
              </a:r>
            </a:p>
          </p:txBody>
        </p:sp>
        <p:sp>
          <p:nvSpPr>
            <p:cNvPr id="100436" name="Text Box 146"/>
            <p:cNvSpPr txBox="1">
              <a:spLocks noChangeArrowheads="1"/>
            </p:cNvSpPr>
            <p:nvPr/>
          </p:nvSpPr>
          <p:spPr bwMode="auto">
            <a:xfrm>
              <a:off x="4286" y="3257"/>
              <a:ext cx="370" cy="17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800" b="1">
                  <a:solidFill>
                    <a:srgbClr val="000000"/>
                  </a:solidFill>
                  <a:ea typeface="黑体" charset="0"/>
                  <a:cs typeface="黑体" charset="0"/>
                </a:rPr>
                <a:t>匹配</a:t>
              </a:r>
            </a:p>
          </p:txBody>
        </p:sp>
        <p:sp>
          <p:nvSpPr>
            <p:cNvPr id="100437" name="Text Box 147"/>
            <p:cNvSpPr txBox="1">
              <a:spLocks noChangeArrowheads="1"/>
            </p:cNvSpPr>
            <p:nvPr/>
          </p:nvSpPr>
          <p:spPr bwMode="auto">
            <a:xfrm>
              <a:off x="4241" y="3793"/>
              <a:ext cx="432" cy="17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800">
                  <a:solidFill>
                    <a:srgbClr val="000000"/>
                  </a:solidFill>
                </a:rPr>
                <a:t>不匹配</a:t>
              </a:r>
            </a:p>
          </p:txBody>
        </p:sp>
        <p:sp>
          <p:nvSpPr>
            <p:cNvPr id="100438" name="Text Box 148"/>
            <p:cNvSpPr txBox="1">
              <a:spLocks noChangeArrowheads="1"/>
            </p:cNvSpPr>
            <p:nvPr/>
          </p:nvSpPr>
          <p:spPr bwMode="auto">
            <a:xfrm>
              <a:off x="3152" y="3226"/>
              <a:ext cx="432" cy="17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800">
                  <a:solidFill>
                    <a:srgbClr val="000000"/>
                  </a:solidFill>
                </a:rPr>
                <a:t>不匹配</a:t>
              </a:r>
              <a:endParaRPr kumimoji="0" lang="zh-CN" altLang="en-US" sz="1800">
                <a:latin typeface="Arial" charset="0"/>
              </a:endParaRPr>
            </a:p>
          </p:txBody>
        </p:sp>
      </p:grpSp>
      <p:sp>
        <p:nvSpPr>
          <p:cNvPr id="1682582" name="Freeform 150"/>
          <p:cNvSpPr>
            <a:spLocks/>
          </p:cNvSpPr>
          <p:nvPr/>
        </p:nvSpPr>
        <p:spPr bwMode="auto">
          <a:xfrm>
            <a:off x="4500563" y="4366171"/>
            <a:ext cx="3743325" cy="1876425"/>
          </a:xfrm>
          <a:custGeom>
            <a:avLst/>
            <a:gdLst>
              <a:gd name="T0" fmla="*/ 0 w 4800"/>
              <a:gd name="T1" fmla="*/ 0 h 2880"/>
              <a:gd name="T2" fmla="*/ 0 w 4800"/>
              <a:gd name="T3" fmla="*/ 2880 h 2880"/>
              <a:gd name="T4" fmla="*/ 4800 w 4800"/>
              <a:gd name="T5" fmla="*/ 2880 h 2880"/>
            </a:gdLst>
            <a:ahLst/>
            <a:cxnLst>
              <a:cxn ang="0">
                <a:pos x="T0" y="T1"/>
              </a:cxn>
              <a:cxn ang="0">
                <a:pos x="T2" y="T3"/>
              </a:cxn>
              <a:cxn ang="0">
                <a:pos x="T4" y="T5"/>
              </a:cxn>
            </a:cxnLst>
            <a:rect l="0" t="0" r="r" b="b"/>
            <a:pathLst>
              <a:path w="4800" h="2880">
                <a:moveTo>
                  <a:pt x="0" y="0"/>
                </a:moveTo>
                <a:lnTo>
                  <a:pt x="0" y="2880"/>
                </a:lnTo>
                <a:lnTo>
                  <a:pt x="4800" y="2880"/>
                </a:lnTo>
              </a:path>
            </a:pathLst>
          </a:custGeom>
          <a:noFill/>
          <a:ln w="9525">
            <a:solidFill>
              <a:srgbClr val="000000"/>
            </a:solidFill>
            <a:round/>
            <a:headEnd type="triangle" w="med" len="med"/>
            <a:tailEnd type="triangle" w="med" len="me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txBody>
          <a:bodyPr lIns="0" tIns="0" rIns="0" bIns="0"/>
          <a:lstStyle/>
          <a:p>
            <a:pPr>
              <a:defRPr/>
            </a:pPr>
            <a:endParaRPr lang="zh-CN" altLang="en-US"/>
          </a:p>
        </p:txBody>
      </p:sp>
      <p:grpSp>
        <p:nvGrpSpPr>
          <p:cNvPr id="1682585" name="Group 153"/>
          <p:cNvGrpSpPr>
            <a:grpSpLocks/>
          </p:cNvGrpSpPr>
          <p:nvPr/>
        </p:nvGrpSpPr>
        <p:grpSpPr bwMode="auto">
          <a:xfrm>
            <a:off x="4500563" y="4509046"/>
            <a:ext cx="3600450" cy="1730375"/>
            <a:chOff x="1697" y="1417"/>
            <a:chExt cx="2985" cy="1481"/>
          </a:xfrm>
        </p:grpSpPr>
        <p:sp>
          <p:nvSpPr>
            <p:cNvPr id="1682586" name="Freeform 154"/>
            <p:cNvSpPr>
              <a:spLocks/>
            </p:cNvSpPr>
            <p:nvPr/>
          </p:nvSpPr>
          <p:spPr bwMode="auto">
            <a:xfrm>
              <a:off x="1697" y="1417"/>
              <a:ext cx="2965" cy="1476"/>
            </a:xfrm>
            <a:custGeom>
              <a:avLst/>
              <a:gdLst>
                <a:gd name="T0" fmla="*/ 0 w 4512"/>
                <a:gd name="T1" fmla="*/ 0 h 2832"/>
                <a:gd name="T2" fmla="*/ 4512 w 4512"/>
                <a:gd name="T3" fmla="*/ 0 h 2832"/>
                <a:gd name="T4" fmla="*/ 4512 w 4512"/>
                <a:gd name="T5" fmla="*/ 2832 h 2832"/>
              </a:gdLst>
              <a:ahLst/>
              <a:cxnLst>
                <a:cxn ang="0">
                  <a:pos x="T0" y="T1"/>
                </a:cxn>
                <a:cxn ang="0">
                  <a:pos x="T2" y="T3"/>
                </a:cxn>
                <a:cxn ang="0">
                  <a:pos x="T4" y="T5"/>
                </a:cxn>
              </a:cxnLst>
              <a:rect l="0" t="0" r="r" b="b"/>
              <a:pathLst>
                <a:path w="4512" h="2832">
                  <a:moveTo>
                    <a:pt x="0" y="0"/>
                  </a:moveTo>
                  <a:lnTo>
                    <a:pt x="4512" y="0"/>
                  </a:lnTo>
                  <a:lnTo>
                    <a:pt x="4512" y="2832"/>
                  </a:lnTo>
                </a:path>
              </a:pathLst>
            </a:custGeom>
            <a:noFill/>
            <a:ln w="9525">
              <a:solidFill>
                <a:srgbClr val="000000"/>
              </a:solidFill>
              <a:round/>
              <a:headEnd/>
              <a:tailEnd/>
            </a:ln>
            <a:effectLst/>
            <a:extLst>
              <a:ext uri="{909E8E84-426E-40dd-AFC4-6F175D3DCCD1}">
                <a14:hiddenFill xmlns:a14="http://schemas.microsoft.com/office/drawing/2010/main" xmlns="">
                  <a:solidFill>
                    <a:srgbClr val="00CC99"/>
                  </a:solidFill>
                </a14:hiddenFill>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txBody>
            <a:bodyPr lIns="0" tIns="0" rIns="0" bIns="0"/>
            <a:lstStyle/>
            <a:p>
              <a:pPr>
                <a:defRPr/>
              </a:pPr>
              <a:endParaRPr lang="zh-CN" altLang="en-US"/>
            </a:p>
          </p:txBody>
        </p:sp>
        <p:sp>
          <p:nvSpPr>
            <p:cNvPr id="100433" name="Line 155"/>
            <p:cNvSpPr>
              <a:spLocks noChangeShapeType="1"/>
            </p:cNvSpPr>
            <p:nvPr/>
          </p:nvSpPr>
          <p:spPr bwMode="auto">
            <a:xfrm>
              <a:off x="1728" y="2169"/>
              <a:ext cx="2954" cy="0"/>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lIns="0" tIns="0" rIns="0" bIns="0"/>
            <a:lstStyle/>
            <a:p>
              <a:endParaRPr lang="zh-CN" altLang="en-US"/>
            </a:p>
          </p:txBody>
        </p:sp>
        <p:sp>
          <p:nvSpPr>
            <p:cNvPr id="100434" name="Line 156"/>
            <p:cNvSpPr>
              <a:spLocks noChangeShapeType="1"/>
            </p:cNvSpPr>
            <p:nvPr/>
          </p:nvSpPr>
          <p:spPr bwMode="auto">
            <a:xfrm>
              <a:off x="3168" y="1417"/>
              <a:ext cx="0" cy="1481"/>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lIns="0" tIns="0" rIns="0" bIns="0"/>
            <a:lstStyle/>
            <a:p>
              <a:endParaRPr lang="zh-CN" altLang="en-US"/>
            </a:p>
          </p:txBody>
        </p:sp>
      </p:grpSp>
      <p:grpSp>
        <p:nvGrpSpPr>
          <p:cNvPr id="1682594" name="Group 162"/>
          <p:cNvGrpSpPr>
            <a:grpSpLocks/>
          </p:cNvGrpSpPr>
          <p:nvPr/>
        </p:nvGrpSpPr>
        <p:grpSpPr bwMode="auto">
          <a:xfrm>
            <a:off x="3132138" y="4369346"/>
            <a:ext cx="1282700" cy="2084387"/>
            <a:chOff x="1383" y="2840"/>
            <a:chExt cx="808" cy="1313"/>
          </a:xfrm>
        </p:grpSpPr>
        <p:sp>
          <p:nvSpPr>
            <p:cNvPr id="100428" name="Text Box 158"/>
            <p:cNvSpPr txBox="1">
              <a:spLocks noChangeArrowheads="1"/>
            </p:cNvSpPr>
            <p:nvPr/>
          </p:nvSpPr>
          <p:spPr bwMode="auto">
            <a:xfrm>
              <a:off x="1383" y="2840"/>
              <a:ext cx="134" cy="1313"/>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400" b="1">
                  <a:solidFill>
                    <a:srgbClr val="000000"/>
                  </a:solidFill>
                  <a:latin typeface="黑体" charset="0"/>
                  <a:ea typeface="黑体" charset="0"/>
                  <a:cs typeface="黑体" charset="0"/>
                </a:rPr>
                <a:t>反应性运作</a:t>
              </a:r>
              <a:r>
                <a:rPr kumimoji="0" lang="en-US" altLang="zh-CN" sz="1400" b="1">
                  <a:solidFill>
                    <a:srgbClr val="000000"/>
                  </a:solidFill>
                  <a:latin typeface="黑体" charset="0"/>
                  <a:ea typeface="黑体" charset="0"/>
                  <a:cs typeface="黑体" charset="0"/>
                </a:rPr>
                <a:t>   </a:t>
              </a:r>
              <a:r>
                <a:rPr kumimoji="0" lang="zh-CN" altLang="en-US" sz="1400" b="1">
                  <a:solidFill>
                    <a:srgbClr val="000000"/>
                  </a:solidFill>
                  <a:latin typeface="黑体" charset="0"/>
                  <a:ea typeface="黑体" charset="0"/>
                  <a:cs typeface="黑体" charset="0"/>
                </a:rPr>
                <a:t>有效性运作</a:t>
              </a:r>
              <a:endParaRPr kumimoji="0" lang="zh-CN" altLang="en-US" sz="2400">
                <a:latin typeface="黑体" charset="0"/>
                <a:ea typeface="黑体" charset="0"/>
                <a:cs typeface="黑体" charset="0"/>
              </a:endParaRPr>
            </a:p>
          </p:txBody>
        </p:sp>
        <p:sp>
          <p:nvSpPr>
            <p:cNvPr id="100429" name="Text Box 159"/>
            <p:cNvSpPr txBox="1">
              <a:spLocks noChangeArrowheads="1"/>
            </p:cNvSpPr>
            <p:nvPr/>
          </p:nvSpPr>
          <p:spPr bwMode="auto">
            <a:xfrm>
              <a:off x="1655" y="2889"/>
              <a:ext cx="536" cy="560"/>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400">
                  <a:solidFill>
                    <a:srgbClr val="000000"/>
                  </a:solidFill>
                </a:rPr>
                <a:t>柔性供应商</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合理配库存</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加工时间短</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快速反应</a:t>
              </a:r>
              <a:endParaRPr kumimoji="0" lang="zh-CN" altLang="en-US" sz="1400">
                <a:latin typeface="Arial" charset="0"/>
              </a:endParaRPr>
            </a:p>
          </p:txBody>
        </p:sp>
        <p:sp>
          <p:nvSpPr>
            <p:cNvPr id="100430" name="Line 160"/>
            <p:cNvSpPr>
              <a:spLocks noChangeShapeType="1"/>
            </p:cNvSpPr>
            <p:nvPr/>
          </p:nvSpPr>
          <p:spPr bwMode="auto">
            <a:xfrm>
              <a:off x="1567" y="2910"/>
              <a:ext cx="0" cy="1134"/>
            </a:xfrm>
            <a:prstGeom prst="line">
              <a:avLst/>
            </a:prstGeom>
            <a:noFill/>
            <a:ln w="19050">
              <a:solidFill>
                <a:srgbClr val="FF0000"/>
              </a:solidFill>
              <a:round/>
              <a:headEnd type="triangle" w="med" len="med"/>
              <a:tailEnd type="triangle" w="med" len="med"/>
            </a:ln>
            <a:extLst>
              <a:ext uri="{909E8E84-426E-40dd-AFC4-6F175D3DCCD1}">
                <a14:hiddenFill xmlns:a14="http://schemas.microsoft.com/office/drawing/2010/main" xmlns="">
                  <a:noFill/>
                </a14:hiddenFill>
              </a:ext>
            </a:extLst>
          </p:spPr>
          <p:txBody>
            <a:bodyPr lIns="0" tIns="0" rIns="0" bIns="0"/>
            <a:lstStyle/>
            <a:p>
              <a:endParaRPr lang="zh-CN" altLang="en-US"/>
            </a:p>
          </p:txBody>
        </p:sp>
        <p:sp>
          <p:nvSpPr>
            <p:cNvPr id="100431" name="Text Box 161"/>
            <p:cNvSpPr txBox="1">
              <a:spLocks noChangeArrowheads="1"/>
            </p:cNvSpPr>
            <p:nvPr/>
          </p:nvSpPr>
          <p:spPr bwMode="auto">
            <a:xfrm>
              <a:off x="1607" y="3566"/>
              <a:ext cx="536" cy="560"/>
            </a:xfrm>
            <a:prstGeom prst="rect">
              <a:avLst/>
            </a:prstGeom>
            <a:noFill/>
            <a:ln>
              <a:noFill/>
            </a:ln>
            <a:extLst>
              <a:ext uri="{909E8E84-426E-40dd-AFC4-6F175D3DCCD1}">
                <a14:hiddenFill xmlns:a14="http://schemas.microsoft.com/office/drawing/2010/main" xmlns="">
                  <a:solidFill>
                    <a:srgbClr val="00CC99"/>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wrap="none" lIns="0" tIns="0" rIns="0" bIns="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lnSpc>
                  <a:spcPct val="100000"/>
                </a:lnSpc>
                <a:spcBef>
                  <a:spcPct val="0"/>
                </a:spcBef>
              </a:pPr>
              <a:r>
                <a:rPr kumimoji="0" lang="zh-CN" altLang="en-US" sz="1400">
                  <a:solidFill>
                    <a:srgbClr val="000000"/>
                  </a:solidFill>
                </a:rPr>
                <a:t>低成本供应</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库存最小化</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利用率高</a:t>
              </a:r>
              <a:endParaRPr kumimoji="0" lang="en-US" altLang="zh-CN" sz="1400">
                <a:solidFill>
                  <a:srgbClr val="000000"/>
                </a:solidFill>
              </a:endParaRPr>
            </a:p>
            <a:p>
              <a:pPr algn="just">
                <a:lnSpc>
                  <a:spcPct val="100000"/>
                </a:lnSpc>
                <a:spcBef>
                  <a:spcPct val="0"/>
                </a:spcBef>
              </a:pPr>
              <a:r>
                <a:rPr kumimoji="0" lang="zh-CN" altLang="en-US" sz="1400">
                  <a:solidFill>
                    <a:srgbClr val="000000"/>
                  </a:solidFill>
                </a:rPr>
                <a:t>低成本</a:t>
              </a:r>
              <a:endParaRPr kumimoji="0" lang="zh-CN" altLang="en-US" sz="1400">
                <a:latin typeface="Arial"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682476">
                                            <p:txEl>
                                              <p:pRg st="0" end="0"/>
                                            </p:txEl>
                                          </p:spTgt>
                                        </p:tgtEl>
                                        <p:attrNameLst>
                                          <p:attrName>style.visibility</p:attrName>
                                        </p:attrNameLst>
                                      </p:cBhvr>
                                      <p:to>
                                        <p:strVal val="visible"/>
                                      </p:to>
                                    </p:set>
                                    <p:anim calcmode="lin" valueType="num">
                                      <p:cBhvr additive="base">
                                        <p:cTn id="7" dur="500" fill="hold"/>
                                        <p:tgtEl>
                                          <p:spTgt spid="168247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8247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82564"/>
                                        </p:tgtEl>
                                        <p:attrNameLst>
                                          <p:attrName>style.visibility</p:attrName>
                                        </p:attrNameLst>
                                      </p:cBhvr>
                                      <p:to>
                                        <p:strVal val="visible"/>
                                      </p:to>
                                    </p:set>
                                    <p:anim calcmode="lin" valueType="num">
                                      <p:cBhvr additive="base">
                                        <p:cTn id="11" dur="500" fill="hold"/>
                                        <p:tgtEl>
                                          <p:spTgt spid="1682564"/>
                                        </p:tgtEl>
                                        <p:attrNameLst>
                                          <p:attrName>ppt_x</p:attrName>
                                        </p:attrNameLst>
                                      </p:cBhvr>
                                      <p:tavLst>
                                        <p:tav tm="0">
                                          <p:val>
                                            <p:strVal val="#ppt_x"/>
                                          </p:val>
                                        </p:tav>
                                        <p:tav tm="100000">
                                          <p:val>
                                            <p:strVal val="#ppt_x"/>
                                          </p:val>
                                        </p:tav>
                                      </p:tavLst>
                                    </p:anim>
                                    <p:anim calcmode="lin" valueType="num">
                                      <p:cBhvr additive="base">
                                        <p:cTn id="12" dur="500" fill="hold"/>
                                        <p:tgtEl>
                                          <p:spTgt spid="1682564"/>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82553"/>
                                        </p:tgtEl>
                                        <p:attrNameLst>
                                          <p:attrName>style.visibility</p:attrName>
                                        </p:attrNameLst>
                                      </p:cBhvr>
                                      <p:to>
                                        <p:strVal val="visible"/>
                                      </p:to>
                                    </p:set>
                                    <p:anim calcmode="lin" valueType="num">
                                      <p:cBhvr additive="base">
                                        <p:cTn id="17" dur="500" fill="hold"/>
                                        <p:tgtEl>
                                          <p:spTgt spid="1682553"/>
                                        </p:tgtEl>
                                        <p:attrNameLst>
                                          <p:attrName>ppt_x</p:attrName>
                                        </p:attrNameLst>
                                      </p:cBhvr>
                                      <p:tavLst>
                                        <p:tav tm="0">
                                          <p:val>
                                            <p:strVal val="#ppt_x"/>
                                          </p:val>
                                        </p:tav>
                                        <p:tav tm="100000">
                                          <p:val>
                                            <p:strVal val="#ppt_x"/>
                                          </p:val>
                                        </p:tav>
                                      </p:tavLst>
                                    </p:anim>
                                    <p:anim calcmode="lin" valueType="num">
                                      <p:cBhvr additive="base">
                                        <p:cTn id="18" dur="500" fill="hold"/>
                                        <p:tgtEl>
                                          <p:spTgt spid="1682553"/>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5" presetClass="entr" presetSubtype="10" fill="hold" nodeType="afterEffect">
                                  <p:stCondLst>
                                    <p:cond delay="0"/>
                                  </p:stCondLst>
                                  <p:childTnLst>
                                    <p:set>
                                      <p:cBhvr>
                                        <p:cTn id="21" dur="1" fill="hold">
                                          <p:stCondLst>
                                            <p:cond delay="0"/>
                                          </p:stCondLst>
                                        </p:cTn>
                                        <p:tgtEl>
                                          <p:spTgt spid="1682571"/>
                                        </p:tgtEl>
                                        <p:attrNameLst>
                                          <p:attrName>style.visibility</p:attrName>
                                        </p:attrNameLst>
                                      </p:cBhvr>
                                      <p:to>
                                        <p:strVal val="visible"/>
                                      </p:to>
                                    </p:set>
                                    <p:animEffect transition="in" filter="checkerboard(across)">
                                      <p:cBhvr>
                                        <p:cTn id="22" dur="500"/>
                                        <p:tgtEl>
                                          <p:spTgt spid="16825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682511"/>
                                        </p:tgtEl>
                                        <p:attrNameLst>
                                          <p:attrName>style.visibility</p:attrName>
                                        </p:attrNameLst>
                                      </p:cBhvr>
                                      <p:to>
                                        <p:strVal val="visible"/>
                                      </p:to>
                                    </p:set>
                                    <p:anim calcmode="lin" valueType="num">
                                      <p:cBhvr additive="base">
                                        <p:cTn id="27" dur="500" fill="hold"/>
                                        <p:tgtEl>
                                          <p:spTgt spid="1682511"/>
                                        </p:tgtEl>
                                        <p:attrNameLst>
                                          <p:attrName>ppt_x</p:attrName>
                                        </p:attrNameLst>
                                      </p:cBhvr>
                                      <p:tavLst>
                                        <p:tav tm="0">
                                          <p:val>
                                            <p:strVal val="#ppt_x"/>
                                          </p:val>
                                        </p:tav>
                                        <p:tav tm="100000">
                                          <p:val>
                                            <p:strVal val="#ppt_x"/>
                                          </p:val>
                                        </p:tav>
                                      </p:tavLst>
                                    </p:anim>
                                    <p:anim calcmode="lin" valueType="num">
                                      <p:cBhvr additive="base">
                                        <p:cTn id="28" dur="500" fill="hold"/>
                                        <p:tgtEl>
                                          <p:spTgt spid="1682511"/>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682572"/>
                                        </p:tgtEl>
                                        <p:attrNameLst>
                                          <p:attrName>style.visibility</p:attrName>
                                        </p:attrNameLst>
                                      </p:cBhvr>
                                      <p:to>
                                        <p:strVal val="visible"/>
                                      </p:to>
                                    </p:set>
                                    <p:anim calcmode="lin" valueType="num">
                                      <p:cBhvr additive="base">
                                        <p:cTn id="33" dur="500" fill="hold"/>
                                        <p:tgtEl>
                                          <p:spTgt spid="1682572"/>
                                        </p:tgtEl>
                                        <p:attrNameLst>
                                          <p:attrName>ppt_x</p:attrName>
                                        </p:attrNameLst>
                                      </p:cBhvr>
                                      <p:tavLst>
                                        <p:tav tm="0">
                                          <p:val>
                                            <p:strVal val="#ppt_x"/>
                                          </p:val>
                                        </p:tav>
                                        <p:tav tm="100000">
                                          <p:val>
                                            <p:strVal val="#ppt_x"/>
                                          </p:val>
                                        </p:tav>
                                      </p:tavLst>
                                    </p:anim>
                                    <p:anim calcmode="lin" valueType="num">
                                      <p:cBhvr additive="base">
                                        <p:cTn id="34" dur="500" fill="hold"/>
                                        <p:tgtEl>
                                          <p:spTgt spid="1682572"/>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500"/>
                            </p:stCondLst>
                            <p:childTnLst>
                              <p:par>
                                <p:cTn id="36" presetID="2" presetClass="entr" presetSubtype="4" fill="hold" nodeType="afterEffect">
                                  <p:stCondLst>
                                    <p:cond delay="0"/>
                                  </p:stCondLst>
                                  <p:childTnLst>
                                    <p:set>
                                      <p:cBhvr>
                                        <p:cTn id="37" dur="1" fill="hold">
                                          <p:stCondLst>
                                            <p:cond delay="0"/>
                                          </p:stCondLst>
                                        </p:cTn>
                                        <p:tgtEl>
                                          <p:spTgt spid="1682582"/>
                                        </p:tgtEl>
                                        <p:attrNameLst>
                                          <p:attrName>style.visibility</p:attrName>
                                        </p:attrNameLst>
                                      </p:cBhvr>
                                      <p:to>
                                        <p:strVal val="visible"/>
                                      </p:to>
                                    </p:set>
                                    <p:anim calcmode="lin" valueType="num">
                                      <p:cBhvr additive="base">
                                        <p:cTn id="38" dur="500" fill="hold"/>
                                        <p:tgtEl>
                                          <p:spTgt spid="1682582"/>
                                        </p:tgtEl>
                                        <p:attrNameLst>
                                          <p:attrName>ppt_x</p:attrName>
                                        </p:attrNameLst>
                                      </p:cBhvr>
                                      <p:tavLst>
                                        <p:tav tm="0">
                                          <p:val>
                                            <p:strVal val="#ppt_x"/>
                                          </p:val>
                                        </p:tav>
                                        <p:tav tm="100000">
                                          <p:val>
                                            <p:strVal val="#ppt_x"/>
                                          </p:val>
                                        </p:tav>
                                      </p:tavLst>
                                    </p:anim>
                                    <p:anim calcmode="lin" valueType="num">
                                      <p:cBhvr additive="base">
                                        <p:cTn id="39" dur="500" fill="hold"/>
                                        <p:tgtEl>
                                          <p:spTgt spid="1682582"/>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4" presetClass="entr" presetSubtype="16" fill="hold" nodeType="clickEffect">
                                  <p:stCondLst>
                                    <p:cond delay="0"/>
                                  </p:stCondLst>
                                  <p:childTnLst>
                                    <p:set>
                                      <p:cBhvr>
                                        <p:cTn id="43" dur="1" fill="hold">
                                          <p:stCondLst>
                                            <p:cond delay="0"/>
                                          </p:stCondLst>
                                        </p:cTn>
                                        <p:tgtEl>
                                          <p:spTgt spid="1682596"/>
                                        </p:tgtEl>
                                        <p:attrNameLst>
                                          <p:attrName>style.visibility</p:attrName>
                                        </p:attrNameLst>
                                      </p:cBhvr>
                                      <p:to>
                                        <p:strVal val="visible"/>
                                      </p:to>
                                    </p:set>
                                    <p:animEffect transition="in" filter="box(in)">
                                      <p:cBhvr>
                                        <p:cTn id="44" dur="500"/>
                                        <p:tgtEl>
                                          <p:spTgt spid="1682596"/>
                                        </p:tgtEl>
                                      </p:cBhvr>
                                    </p:animEffect>
                                  </p:childTnLst>
                                </p:cTn>
                              </p:par>
                            </p:childTnLst>
                          </p:cTn>
                        </p:par>
                        <p:par>
                          <p:cTn id="45" fill="hold" nodeType="afterGroup">
                            <p:stCondLst>
                              <p:cond delay="500"/>
                            </p:stCondLst>
                            <p:childTnLst>
                              <p:par>
                                <p:cTn id="46" presetID="4" presetClass="entr" presetSubtype="16" fill="hold" nodeType="afterEffect">
                                  <p:stCondLst>
                                    <p:cond delay="0"/>
                                  </p:stCondLst>
                                  <p:childTnLst>
                                    <p:set>
                                      <p:cBhvr>
                                        <p:cTn id="47" dur="1" fill="hold">
                                          <p:stCondLst>
                                            <p:cond delay="0"/>
                                          </p:stCondLst>
                                        </p:cTn>
                                        <p:tgtEl>
                                          <p:spTgt spid="1682594"/>
                                        </p:tgtEl>
                                        <p:attrNameLst>
                                          <p:attrName>style.visibility</p:attrName>
                                        </p:attrNameLst>
                                      </p:cBhvr>
                                      <p:to>
                                        <p:strVal val="visible"/>
                                      </p:to>
                                    </p:set>
                                    <p:animEffect transition="in" filter="box(in)">
                                      <p:cBhvr>
                                        <p:cTn id="48" dur="500"/>
                                        <p:tgtEl>
                                          <p:spTgt spid="1682594"/>
                                        </p:tgtEl>
                                      </p:cBhvr>
                                    </p:animEffect>
                                  </p:childTnLst>
                                </p:cTn>
                              </p:par>
                            </p:childTnLst>
                          </p:cTn>
                        </p:par>
                        <p:par>
                          <p:cTn id="49" fill="hold" nodeType="afterGroup">
                            <p:stCondLst>
                              <p:cond delay="1000"/>
                            </p:stCondLst>
                            <p:childTnLst>
                              <p:par>
                                <p:cTn id="50" presetID="16" presetClass="entr" presetSubtype="42" fill="hold" nodeType="afterEffect">
                                  <p:stCondLst>
                                    <p:cond delay="0"/>
                                  </p:stCondLst>
                                  <p:childTnLst>
                                    <p:set>
                                      <p:cBhvr>
                                        <p:cTn id="51" dur="1" fill="hold">
                                          <p:stCondLst>
                                            <p:cond delay="0"/>
                                          </p:stCondLst>
                                        </p:cTn>
                                        <p:tgtEl>
                                          <p:spTgt spid="1682585"/>
                                        </p:tgtEl>
                                        <p:attrNameLst>
                                          <p:attrName>style.visibility</p:attrName>
                                        </p:attrNameLst>
                                      </p:cBhvr>
                                      <p:to>
                                        <p:strVal val="visible"/>
                                      </p:to>
                                    </p:set>
                                    <p:animEffect transition="in" filter="barn(outHorizontal)">
                                      <p:cBhvr>
                                        <p:cTn id="52" dur="500"/>
                                        <p:tgtEl>
                                          <p:spTgt spid="168258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5" presetClass="entr" presetSubtype="10" fill="hold" nodeType="clickEffect">
                                  <p:stCondLst>
                                    <p:cond delay="0"/>
                                  </p:stCondLst>
                                  <p:childTnLst>
                                    <p:set>
                                      <p:cBhvr>
                                        <p:cTn id="56" dur="1" fill="hold">
                                          <p:stCondLst>
                                            <p:cond delay="0"/>
                                          </p:stCondLst>
                                        </p:cTn>
                                        <p:tgtEl>
                                          <p:spTgt spid="1682597"/>
                                        </p:tgtEl>
                                        <p:attrNameLst>
                                          <p:attrName>style.visibility</p:attrName>
                                        </p:attrNameLst>
                                      </p:cBhvr>
                                      <p:to>
                                        <p:strVal val="visible"/>
                                      </p:to>
                                    </p:set>
                                    <p:animEffect transition="in" filter="checkerboard(across)">
                                      <p:cBhvr>
                                        <p:cTn id="57" dur="500"/>
                                        <p:tgtEl>
                                          <p:spTgt spid="1682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2476" grpId="0" build="p"/>
      <p:bldP spid="1682511" grpId="0"/>
      <p:bldP spid="1682553" grpId="0"/>
      <p:bldP spid="168257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lgn="ct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理念</a:t>
            </a:r>
            <a:r>
              <a:rPr lang="zh-CN" altLang="en-US" dirty="0"/>
              <a:t>在于</a:t>
            </a:r>
            <a:r>
              <a:rPr lang="zh-CN" altLang="en-US" b="1" dirty="0">
                <a:solidFill>
                  <a:srgbClr val="C00000"/>
                </a:solidFill>
                <a:effectLst>
                  <a:outerShdw blurRad="38100" dist="38100" dir="2700000" algn="tl">
                    <a:srgbClr val="000000">
                      <a:alpha val="43137"/>
                    </a:srgbClr>
                  </a:outerShdw>
                </a:effectLst>
              </a:rPr>
              <a:t>合作共赢</a:t>
            </a:r>
            <a:endParaRPr lang="zh-CN" altLang="en-US" dirty="0"/>
          </a:p>
        </p:txBody>
      </p:sp>
      <p:grpSp>
        <p:nvGrpSpPr>
          <p:cNvPr id="15" name="组合 14"/>
          <p:cNvGrpSpPr/>
          <p:nvPr/>
        </p:nvGrpSpPr>
        <p:grpSpPr>
          <a:xfrm>
            <a:off x="4981205" y="2528900"/>
            <a:ext cx="2068200" cy="1251710"/>
            <a:chOff x="6841469" y="1846693"/>
            <a:chExt cx="2757600" cy="1668946"/>
          </a:xfrm>
        </p:grpSpPr>
        <p:pic>
          <p:nvPicPr>
            <p:cNvPr id="13" name="图片 12"/>
            <p:cNvPicPr>
              <a:picLocks noChangeAspect="1"/>
            </p:cNvPicPr>
            <p:nvPr/>
          </p:nvPicPr>
          <p:blipFill>
            <a:blip r:embed="rId3"/>
            <a:stretch>
              <a:fillRect/>
            </a:stretch>
          </p:blipFill>
          <p:spPr>
            <a:xfrm>
              <a:off x="6841469" y="1846693"/>
              <a:ext cx="2757600" cy="1668946"/>
            </a:xfrm>
            <a:prstGeom prst="rect">
              <a:avLst/>
            </a:prstGeom>
          </p:spPr>
        </p:pic>
        <p:sp>
          <p:nvSpPr>
            <p:cNvPr id="14" name="文本框 13"/>
            <p:cNvSpPr txBox="1"/>
            <p:nvPr/>
          </p:nvSpPr>
          <p:spPr>
            <a:xfrm>
              <a:off x="8205646" y="2188678"/>
              <a:ext cx="1393421" cy="369332"/>
            </a:xfrm>
            <a:prstGeom prst="rect">
              <a:avLst/>
            </a:prstGeom>
            <a:noFill/>
          </p:spPr>
          <p:txBody>
            <a:bodyPr wrap="square" rtlCol="0">
              <a:spAutoFit/>
            </a:bodyPr>
            <a:lstStyle/>
            <a:p>
              <a:r>
                <a:rPr lang="en-US" altLang="zh-CN" dirty="0"/>
                <a:t>60s  </a:t>
              </a:r>
              <a:r>
                <a:rPr lang="zh-CN" altLang="en-US" dirty="0"/>
                <a:t>上等马</a:t>
              </a:r>
            </a:p>
          </p:txBody>
        </p:sp>
      </p:grpSp>
      <p:grpSp>
        <p:nvGrpSpPr>
          <p:cNvPr id="17" name="组合 16"/>
          <p:cNvGrpSpPr/>
          <p:nvPr/>
        </p:nvGrpSpPr>
        <p:grpSpPr>
          <a:xfrm>
            <a:off x="5005433" y="3875420"/>
            <a:ext cx="2180871" cy="1093322"/>
            <a:chOff x="6728824" y="1721556"/>
            <a:chExt cx="2907829" cy="1457763"/>
          </a:xfrm>
        </p:grpSpPr>
        <p:pic>
          <p:nvPicPr>
            <p:cNvPr id="18" name="图片 17"/>
            <p:cNvPicPr>
              <a:picLocks noChangeAspect="1"/>
            </p:cNvPicPr>
            <p:nvPr/>
          </p:nvPicPr>
          <p:blipFill>
            <a:blip r:embed="rId3"/>
            <a:stretch>
              <a:fillRect/>
            </a:stretch>
          </p:blipFill>
          <p:spPr>
            <a:xfrm>
              <a:off x="6728824" y="1721556"/>
              <a:ext cx="2408662" cy="1457763"/>
            </a:xfrm>
            <a:prstGeom prst="rect">
              <a:avLst/>
            </a:prstGeom>
          </p:spPr>
        </p:pic>
        <p:sp>
          <p:nvSpPr>
            <p:cNvPr id="19" name="文本框 18"/>
            <p:cNvSpPr txBox="1"/>
            <p:nvPr/>
          </p:nvSpPr>
          <p:spPr>
            <a:xfrm>
              <a:off x="8107931" y="1815261"/>
              <a:ext cx="1528722" cy="369332"/>
            </a:xfrm>
            <a:prstGeom prst="rect">
              <a:avLst/>
            </a:prstGeom>
            <a:noFill/>
          </p:spPr>
          <p:txBody>
            <a:bodyPr wrap="square" rtlCol="0">
              <a:spAutoFit/>
            </a:bodyPr>
            <a:lstStyle/>
            <a:p>
              <a:r>
                <a:rPr lang="en-US" altLang="zh-CN" dirty="0"/>
                <a:t>65s  </a:t>
              </a:r>
              <a:r>
                <a:rPr lang="zh-CN" altLang="en-US" dirty="0"/>
                <a:t>中等马</a:t>
              </a:r>
            </a:p>
          </p:txBody>
        </p:sp>
      </p:grpSp>
      <p:grpSp>
        <p:nvGrpSpPr>
          <p:cNvPr id="20" name="组合 19"/>
          <p:cNvGrpSpPr/>
          <p:nvPr/>
        </p:nvGrpSpPr>
        <p:grpSpPr>
          <a:xfrm>
            <a:off x="5291305" y="4974355"/>
            <a:ext cx="1819317" cy="839171"/>
            <a:chOff x="6916370" y="1565687"/>
            <a:chExt cx="2425757" cy="1118894"/>
          </a:xfrm>
        </p:grpSpPr>
        <p:pic>
          <p:nvPicPr>
            <p:cNvPr id="21" name="图片 20"/>
            <p:cNvPicPr>
              <a:picLocks noChangeAspect="1"/>
            </p:cNvPicPr>
            <p:nvPr/>
          </p:nvPicPr>
          <p:blipFill>
            <a:blip r:embed="rId3"/>
            <a:stretch>
              <a:fillRect/>
            </a:stretch>
          </p:blipFill>
          <p:spPr>
            <a:xfrm>
              <a:off x="6916370" y="1588515"/>
              <a:ext cx="1811030" cy="1096066"/>
            </a:xfrm>
            <a:prstGeom prst="rect">
              <a:avLst/>
            </a:prstGeom>
          </p:spPr>
        </p:pic>
        <p:sp>
          <p:nvSpPr>
            <p:cNvPr id="22" name="文本框 21"/>
            <p:cNvSpPr txBox="1"/>
            <p:nvPr/>
          </p:nvSpPr>
          <p:spPr>
            <a:xfrm>
              <a:off x="7914310" y="1565687"/>
              <a:ext cx="1427817" cy="369332"/>
            </a:xfrm>
            <a:prstGeom prst="rect">
              <a:avLst/>
            </a:prstGeom>
            <a:noFill/>
          </p:spPr>
          <p:txBody>
            <a:bodyPr wrap="square" rtlCol="0">
              <a:spAutoFit/>
            </a:bodyPr>
            <a:lstStyle/>
            <a:p>
              <a:r>
                <a:rPr lang="en-US" altLang="zh-CN" dirty="0"/>
                <a:t>70s  </a:t>
              </a:r>
              <a:r>
                <a:rPr lang="zh-CN" altLang="en-US" dirty="0"/>
                <a:t>下等马</a:t>
              </a:r>
            </a:p>
          </p:txBody>
        </p:sp>
      </p:grpSp>
      <p:grpSp>
        <p:nvGrpSpPr>
          <p:cNvPr id="26" name="组合 25"/>
          <p:cNvGrpSpPr/>
          <p:nvPr/>
        </p:nvGrpSpPr>
        <p:grpSpPr>
          <a:xfrm>
            <a:off x="2265367" y="3901699"/>
            <a:ext cx="1764717" cy="1086362"/>
            <a:chOff x="2686253" y="2995274"/>
            <a:chExt cx="2352956" cy="1659405"/>
          </a:xfrm>
        </p:grpSpPr>
        <p:pic>
          <p:nvPicPr>
            <p:cNvPr id="27" name="图片 2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06086" y="2995274"/>
              <a:ext cx="2033123" cy="1659405"/>
            </a:xfrm>
            <a:prstGeom prst="rect">
              <a:avLst/>
            </a:prstGeom>
          </p:spPr>
        </p:pic>
        <p:sp>
          <p:nvSpPr>
            <p:cNvPr id="28" name="文本框 27"/>
            <p:cNvSpPr txBox="1"/>
            <p:nvPr/>
          </p:nvSpPr>
          <p:spPr>
            <a:xfrm>
              <a:off x="2686253" y="3056702"/>
              <a:ext cx="1245750" cy="423113"/>
            </a:xfrm>
            <a:prstGeom prst="rect">
              <a:avLst/>
            </a:prstGeom>
            <a:noFill/>
          </p:spPr>
          <p:txBody>
            <a:bodyPr wrap="square" rtlCol="0">
              <a:spAutoFit/>
            </a:bodyPr>
            <a:lstStyle/>
            <a:p>
              <a:r>
                <a:rPr lang="zh-CN" altLang="en-US" dirty="0"/>
                <a:t>中等马  </a:t>
              </a:r>
              <a:r>
                <a:rPr lang="en-US" altLang="zh-CN" dirty="0"/>
                <a:t>68s</a:t>
              </a:r>
              <a:endParaRPr lang="zh-CN" altLang="en-US" dirty="0"/>
            </a:p>
          </p:txBody>
        </p:sp>
      </p:grpSp>
      <p:grpSp>
        <p:nvGrpSpPr>
          <p:cNvPr id="29" name="组合 28"/>
          <p:cNvGrpSpPr/>
          <p:nvPr/>
        </p:nvGrpSpPr>
        <p:grpSpPr>
          <a:xfrm>
            <a:off x="2280187" y="4958816"/>
            <a:ext cx="1620315" cy="874022"/>
            <a:chOff x="2878789" y="3013907"/>
            <a:chExt cx="2160420" cy="1165363"/>
          </a:xfrm>
        </p:grpSpPr>
        <p:pic>
          <p:nvPicPr>
            <p:cNvPr id="30" name="图片 2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11393" y="3013907"/>
              <a:ext cx="1427816" cy="1165363"/>
            </a:xfrm>
            <a:prstGeom prst="rect">
              <a:avLst/>
            </a:prstGeom>
          </p:spPr>
        </p:pic>
        <p:sp>
          <p:nvSpPr>
            <p:cNvPr id="31" name="文本框 30"/>
            <p:cNvSpPr txBox="1"/>
            <p:nvPr/>
          </p:nvSpPr>
          <p:spPr>
            <a:xfrm>
              <a:off x="2878789" y="3080108"/>
              <a:ext cx="1427816" cy="369332"/>
            </a:xfrm>
            <a:prstGeom prst="rect">
              <a:avLst/>
            </a:prstGeom>
            <a:noFill/>
          </p:spPr>
          <p:txBody>
            <a:bodyPr wrap="square" rtlCol="0">
              <a:spAutoFit/>
            </a:bodyPr>
            <a:lstStyle/>
            <a:p>
              <a:r>
                <a:rPr lang="zh-CN" altLang="en-US" dirty="0"/>
                <a:t>下等马  </a:t>
              </a:r>
              <a:r>
                <a:rPr lang="en-US" altLang="zh-CN" dirty="0"/>
                <a:t>72s</a:t>
              </a:r>
              <a:endParaRPr lang="zh-CN" altLang="en-US" dirty="0"/>
            </a:p>
          </p:txBody>
        </p:sp>
      </p:grpSp>
      <p:grpSp>
        <p:nvGrpSpPr>
          <p:cNvPr id="25" name="组合 24"/>
          <p:cNvGrpSpPr/>
          <p:nvPr/>
        </p:nvGrpSpPr>
        <p:grpSpPr>
          <a:xfrm>
            <a:off x="2285909" y="2656802"/>
            <a:ext cx="1880203" cy="1285826"/>
            <a:chOff x="2800159" y="2891767"/>
            <a:chExt cx="2506937" cy="1797605"/>
          </a:xfrm>
        </p:grpSpPr>
        <p:pic>
          <p:nvPicPr>
            <p:cNvPr id="10" name="图片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104649" y="2891767"/>
              <a:ext cx="2202447" cy="1797605"/>
            </a:xfrm>
            <a:prstGeom prst="rect">
              <a:avLst/>
            </a:prstGeom>
          </p:spPr>
        </p:pic>
        <p:sp>
          <p:nvSpPr>
            <p:cNvPr id="24" name="文本框 23"/>
            <p:cNvSpPr txBox="1"/>
            <p:nvPr/>
          </p:nvSpPr>
          <p:spPr>
            <a:xfrm>
              <a:off x="2800159" y="3074179"/>
              <a:ext cx="1359147" cy="387249"/>
            </a:xfrm>
            <a:prstGeom prst="rect">
              <a:avLst/>
            </a:prstGeom>
            <a:noFill/>
          </p:spPr>
          <p:txBody>
            <a:bodyPr wrap="square" rtlCol="0">
              <a:spAutoFit/>
            </a:bodyPr>
            <a:lstStyle/>
            <a:p>
              <a:r>
                <a:rPr lang="zh-CN" altLang="en-US" dirty="0"/>
                <a:t>上等马  </a:t>
              </a:r>
              <a:r>
                <a:rPr lang="en-US" altLang="zh-CN" dirty="0"/>
                <a:t>62s</a:t>
              </a:r>
              <a:endParaRPr lang="zh-CN" altLang="en-US" dirty="0"/>
            </a:p>
          </p:txBody>
        </p:sp>
      </p:grpSp>
      <p:sp>
        <p:nvSpPr>
          <p:cNvPr id="34" name="虚尾箭头 33"/>
          <p:cNvSpPr/>
          <p:nvPr/>
        </p:nvSpPr>
        <p:spPr bwMode="auto">
          <a:xfrm>
            <a:off x="4121754" y="3224384"/>
            <a:ext cx="918000" cy="162032"/>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sp>
        <p:nvSpPr>
          <p:cNvPr id="35" name="虚尾箭头 34"/>
          <p:cNvSpPr/>
          <p:nvPr/>
        </p:nvSpPr>
        <p:spPr bwMode="auto">
          <a:xfrm>
            <a:off x="4087433" y="4532014"/>
            <a:ext cx="918000" cy="162032"/>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sp>
        <p:nvSpPr>
          <p:cNvPr id="36" name="虚尾箭头 35"/>
          <p:cNvSpPr/>
          <p:nvPr/>
        </p:nvSpPr>
        <p:spPr bwMode="auto">
          <a:xfrm>
            <a:off x="4136904" y="5346770"/>
            <a:ext cx="918000" cy="162032"/>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grpSp>
        <p:nvGrpSpPr>
          <p:cNvPr id="38" name="组合 37"/>
          <p:cNvGrpSpPr/>
          <p:nvPr/>
        </p:nvGrpSpPr>
        <p:grpSpPr>
          <a:xfrm>
            <a:off x="323528" y="3064280"/>
            <a:ext cx="1686323" cy="1722365"/>
            <a:chOff x="295174" y="2193224"/>
            <a:chExt cx="2248431" cy="2296486"/>
          </a:xfrm>
        </p:grpSpPr>
        <p:pic>
          <p:nvPicPr>
            <p:cNvPr id="7" name="图片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74" y="2193224"/>
              <a:ext cx="1872208" cy="2296486"/>
            </a:xfrm>
            <a:prstGeom prst="rect">
              <a:avLst/>
            </a:prstGeom>
          </p:spPr>
        </p:pic>
        <p:sp>
          <p:nvSpPr>
            <p:cNvPr id="37" name="文本框 36"/>
            <p:cNvSpPr txBox="1"/>
            <p:nvPr/>
          </p:nvSpPr>
          <p:spPr>
            <a:xfrm>
              <a:off x="2177008" y="2876008"/>
              <a:ext cx="366597" cy="1354217"/>
            </a:xfrm>
            <a:prstGeom prst="rect">
              <a:avLst/>
            </a:prstGeom>
            <a:noFill/>
          </p:spPr>
          <p:txBody>
            <a:bodyPr wrap="square" rtlCol="0">
              <a:spAutoFit/>
            </a:bodyPr>
            <a:lstStyle/>
            <a:p>
              <a:r>
                <a:rPr lang="zh-CN" altLang="en-US" sz="1500" dirty="0">
                  <a:latin typeface="黑体" panose="02010609060101010101" charset="-122"/>
                  <a:ea typeface="黑体" panose="02010609060101010101" charset="-122"/>
                </a:rPr>
                <a:t>田忌马队</a:t>
              </a:r>
            </a:p>
          </p:txBody>
        </p:sp>
      </p:grpSp>
      <p:pic>
        <p:nvPicPr>
          <p:cNvPr id="6" name="内容占位符 5"/>
          <p:cNvPicPr>
            <a:picLocks noGrp="1" noChangeAspect="1"/>
          </p:cNvPicPr>
          <p:nvPr>
            <p:ph sz="half" idx="2"/>
          </p:nvPr>
        </p:nvPicPr>
        <p:blipFill>
          <a:blip r:embed="rId6">
            <a:extLst>
              <a:ext uri="{28A0092B-C50C-407E-A947-70E740481C1C}">
                <a14:useLocalDpi xmlns:a14="http://schemas.microsoft.com/office/drawing/2010/main" val="0"/>
              </a:ext>
            </a:extLst>
          </a:blip>
          <a:stretch>
            <a:fillRect/>
          </a:stretch>
        </p:blipFill>
        <p:spPr>
          <a:xfrm>
            <a:off x="7097494" y="3233296"/>
            <a:ext cx="1799026" cy="1555009"/>
          </a:xfrm>
        </p:spPr>
      </p:pic>
      <p:sp>
        <p:nvSpPr>
          <p:cNvPr id="39" name="文本框 38"/>
          <p:cNvSpPr txBox="1"/>
          <p:nvPr/>
        </p:nvSpPr>
        <p:spPr>
          <a:xfrm>
            <a:off x="7049404" y="3738283"/>
            <a:ext cx="308765" cy="1015663"/>
          </a:xfrm>
          <a:prstGeom prst="rect">
            <a:avLst/>
          </a:prstGeom>
          <a:noFill/>
        </p:spPr>
        <p:txBody>
          <a:bodyPr wrap="square" rtlCol="0">
            <a:spAutoFit/>
          </a:bodyPr>
          <a:lstStyle/>
          <a:p>
            <a:r>
              <a:rPr lang="zh-CN" altLang="en-US" sz="1500" dirty="0">
                <a:latin typeface="黑体" panose="02010609060101010101" charset="-122"/>
                <a:ea typeface="黑体" panose="02010609060101010101" charset="-122"/>
              </a:rPr>
              <a:t>齐王马队</a:t>
            </a:r>
          </a:p>
        </p:txBody>
      </p:sp>
      <p:sp>
        <p:nvSpPr>
          <p:cNvPr id="3" name="文本占位符 2"/>
          <p:cNvSpPr>
            <a:spLocks noGrp="1"/>
          </p:cNvSpPr>
          <p:nvPr>
            <p:ph type="body" sz="half" idx="1"/>
          </p:nvPr>
        </p:nvSpPr>
        <p:spPr>
          <a:xfrm>
            <a:off x="228600" y="836712"/>
            <a:ext cx="6341622" cy="1416536"/>
          </a:xfrm>
        </p:spPr>
        <p:txBody>
          <a:bodyPr/>
          <a:lstStyle/>
          <a:p>
            <a:r>
              <a:rPr lang="zh-CN" altLang="zh-CN" sz="2100" dirty="0"/>
              <a:t>用</a:t>
            </a:r>
            <a:r>
              <a:rPr lang="zh-CN" altLang="en-US" sz="2100" dirty="0"/>
              <a:t>古典</a:t>
            </a:r>
            <a:r>
              <a:rPr lang="zh-CN" altLang="zh-CN" sz="2100" dirty="0"/>
              <a:t>案例树立学生科学发展和高质量发展理念</a:t>
            </a:r>
          </a:p>
          <a:p>
            <a:pPr lvl="1"/>
            <a:r>
              <a:rPr lang="zh-CN" altLang="en-US" sz="1950" dirty="0"/>
              <a:t>中国春秋战国时期的齐国的竞技事例</a:t>
            </a:r>
            <a:endParaRPr lang="en-US" altLang="zh-CN" sz="1950" dirty="0"/>
          </a:p>
          <a:p>
            <a:pPr lvl="2"/>
            <a:r>
              <a:rPr lang="zh-CN" altLang="en-US" dirty="0"/>
              <a:t>博弈</a:t>
            </a:r>
            <a:r>
              <a:rPr lang="en-US" altLang="zh-CN" dirty="0">
                <a:sym typeface="Wingdings" panose="05000000000000000000" pitchFamily="2" charset="2"/>
              </a:rPr>
              <a:t></a:t>
            </a:r>
            <a:r>
              <a:rPr lang="zh-CN" altLang="en-US" dirty="0">
                <a:sym typeface="Wingdings" panose="05000000000000000000" pitchFamily="2" charset="2"/>
              </a:rPr>
              <a:t>硬碰硬</a:t>
            </a:r>
            <a:r>
              <a:rPr lang="en-US" altLang="zh-CN" dirty="0">
                <a:sym typeface="Wingdings" panose="05000000000000000000" pitchFamily="2" charset="2"/>
              </a:rPr>
              <a:t></a:t>
            </a:r>
            <a:r>
              <a:rPr lang="zh-CN" altLang="en-US" dirty="0">
                <a:sym typeface="Wingdings" panose="05000000000000000000" pitchFamily="2" charset="2"/>
              </a:rPr>
              <a:t>必输</a:t>
            </a:r>
            <a:endParaRPr lang="en-US" altLang="zh-CN" dirty="0">
              <a:sym typeface="Wingdings" panose="05000000000000000000" pitchFamily="2" charset="2"/>
            </a:endParaRPr>
          </a:p>
          <a:p>
            <a:pPr lvl="1"/>
            <a:r>
              <a:rPr lang="zh-CN" altLang="en-US" sz="1950" dirty="0"/>
              <a:t>供应链合作在于</a:t>
            </a:r>
            <a:r>
              <a:rPr lang="zh-CN" altLang="en-US" sz="1950" dirty="0">
                <a:solidFill>
                  <a:srgbClr val="C00000"/>
                </a:solidFill>
                <a:effectLst>
                  <a:outerShdw blurRad="38100" dist="38100" dir="2700000" algn="tl">
                    <a:srgbClr val="000000">
                      <a:alpha val="43137"/>
                    </a:srgbClr>
                  </a:outerShdw>
                </a:effectLst>
              </a:rPr>
              <a:t>谋略非博弈</a:t>
            </a:r>
            <a:endParaRPr lang="en-US" altLang="zh-CN" sz="1950" dirty="0">
              <a:solidFill>
                <a:srgbClr val="C00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54068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8"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additive="base">
                                        <p:cTn id="16" dur="500" fill="hold"/>
                                        <p:tgtEl>
                                          <p:spTgt spid="38"/>
                                        </p:tgtEl>
                                        <p:attrNameLst>
                                          <p:attrName>ppt_x</p:attrName>
                                        </p:attrNameLst>
                                      </p:cBhvr>
                                      <p:tavLst>
                                        <p:tav tm="0">
                                          <p:val>
                                            <p:strVal val="0-#ppt_w/2"/>
                                          </p:val>
                                        </p:tav>
                                        <p:tav tm="100000">
                                          <p:val>
                                            <p:strVal val="#ppt_x"/>
                                          </p:val>
                                        </p:tav>
                                      </p:tavLst>
                                    </p:anim>
                                    <p:anim calcmode="lin" valueType="num">
                                      <p:cBhvr additive="base">
                                        <p:cTn id="17" dur="500" fill="hold"/>
                                        <p:tgtEl>
                                          <p:spTgt spid="38"/>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2" presetClass="entr" presetSubtype="2"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1000"/>
                            </p:stCondLst>
                            <p:childTnLst>
                              <p:par>
                                <p:cTn id="26" presetID="1" presetClass="entr" presetSubtype="0" fill="hold" nodeType="afterEffect">
                                  <p:stCondLst>
                                    <p:cond delay="0"/>
                                  </p:stCondLst>
                                  <p:childTnLst>
                                    <p:set>
                                      <p:cBhvr>
                                        <p:cTn id="27" dur="1" fill="hold">
                                          <p:stCondLst>
                                            <p:cond delay="0"/>
                                          </p:stCondLst>
                                        </p:cTn>
                                        <p:tgtEl>
                                          <p:spTgt spid="15"/>
                                        </p:tgtEl>
                                        <p:attrNameLst>
                                          <p:attrName>style.visibility</p:attrName>
                                        </p:attrNameLst>
                                      </p:cBhvr>
                                      <p:to>
                                        <p:strVal val="visible"/>
                                      </p:to>
                                    </p:set>
                                  </p:childTnLst>
                                </p:cTn>
                              </p:par>
                            </p:childTnLst>
                          </p:cTn>
                        </p:par>
                        <p:par>
                          <p:cTn id="28" fill="hold">
                            <p:stCondLst>
                              <p:cond delay="1000"/>
                            </p:stCondLst>
                            <p:childTnLst>
                              <p:par>
                                <p:cTn id="29" presetID="1"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nodeType="afterEffect">
                                  <p:stCondLst>
                                    <p:cond delay="0"/>
                                  </p:stCondLst>
                                  <p:childTnLst>
                                    <p:set>
                                      <p:cBhvr>
                                        <p:cTn id="33" dur="1" fill="hold">
                                          <p:stCondLst>
                                            <p:cond delay="0"/>
                                          </p:stCondLst>
                                        </p:cTn>
                                        <p:tgtEl>
                                          <p:spTgt spid="20"/>
                                        </p:tgtEl>
                                        <p:attrNameLst>
                                          <p:attrName>style.visibility</p:attrName>
                                        </p:attrNameLst>
                                      </p:cBhvr>
                                      <p:to>
                                        <p:strVal val="visible"/>
                                      </p:to>
                                    </p:set>
                                  </p:childTnLst>
                                </p:cTn>
                              </p:par>
                            </p:childTnLst>
                          </p:cTn>
                        </p:par>
                        <p:par>
                          <p:cTn id="34" fill="hold">
                            <p:stCondLst>
                              <p:cond delay="1000"/>
                            </p:stCondLst>
                            <p:childTnLst>
                              <p:par>
                                <p:cTn id="35" presetID="1" presetClass="entr" presetSubtype="0"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29"/>
                                        </p:tgtEl>
                                        <p:attrNameLst>
                                          <p:attrName>style.visibility</p:attrName>
                                        </p:attrNameLst>
                                      </p:cBhvr>
                                      <p:to>
                                        <p:strVal val="visible"/>
                                      </p:to>
                                    </p:set>
                                  </p:childTnLst>
                                </p:cTn>
                              </p:par>
                            </p:childTnLst>
                          </p:cTn>
                        </p:par>
                        <p:par>
                          <p:cTn id="40" fill="hold">
                            <p:stCondLst>
                              <p:cond delay="1000"/>
                            </p:stCondLst>
                            <p:childTnLst>
                              <p:par>
                                <p:cTn id="41" presetID="1" presetClass="entr" presetSubtype="0" fill="hold" nodeType="after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par>
                                <p:cTn id="43" presetID="2" presetClass="entr" presetSubtype="4" fill="hold" grpId="0" nodeType="withEffect">
                                  <p:stCondLst>
                                    <p:cond delay="0"/>
                                  </p:stCondLst>
                                  <p:childTnLst>
                                    <p:set>
                                      <p:cBhvr>
                                        <p:cTn id="44" dur="1" fill="hold">
                                          <p:stCondLst>
                                            <p:cond delay="0"/>
                                          </p:stCondLst>
                                        </p:cTn>
                                        <p:tgtEl>
                                          <p:spTgt spid="3">
                                            <p:txEl>
                                              <p:pRg st="2" end="2"/>
                                            </p:txEl>
                                          </p:spTgt>
                                        </p:tgtEl>
                                        <p:attrNameLst>
                                          <p:attrName>style.visibility</p:attrName>
                                        </p:attrNameLst>
                                      </p:cBhvr>
                                      <p:to>
                                        <p:strVal val="visible"/>
                                      </p:to>
                                    </p:set>
                                    <p:anim calcmode="lin" valueType="num">
                                      <p:cBhvr additive="base">
                                        <p:cTn id="4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34"/>
                                        </p:tgtEl>
                                        <p:attrNameLst>
                                          <p:attrName>style.visibility</p:attrName>
                                        </p:attrNameLst>
                                      </p:cBhvr>
                                      <p:to>
                                        <p:strVal val="visible"/>
                                      </p:to>
                                    </p:set>
                                  </p:childTnLst>
                                </p:cTn>
                              </p:par>
                            </p:childTnLst>
                          </p:cTn>
                        </p:par>
                        <p:par>
                          <p:cTn id="50" fill="hold">
                            <p:stCondLst>
                              <p:cond delay="1000"/>
                            </p:stCondLst>
                            <p:childTnLst>
                              <p:par>
                                <p:cTn id="51" presetID="1" presetClass="entr" presetSubtype="0" fill="hold" grpId="0" nodeType="afterEffect">
                                  <p:stCondLst>
                                    <p:cond delay="0"/>
                                  </p:stCondLst>
                                  <p:childTnLst>
                                    <p:set>
                                      <p:cBhvr>
                                        <p:cTn id="52" dur="1" fill="hold">
                                          <p:stCondLst>
                                            <p:cond delay="0"/>
                                          </p:stCondLst>
                                        </p:cTn>
                                        <p:tgtEl>
                                          <p:spTgt spid="35"/>
                                        </p:tgtEl>
                                        <p:attrNameLst>
                                          <p:attrName>style.visibility</p:attrName>
                                        </p:attrNameLst>
                                      </p:cBhvr>
                                      <p:to>
                                        <p:strVal val="visible"/>
                                      </p:to>
                                    </p:set>
                                  </p:childTnLst>
                                </p:cTn>
                              </p:par>
                            </p:childTnLst>
                          </p:cTn>
                        </p:par>
                        <p:par>
                          <p:cTn id="53" fill="hold">
                            <p:stCondLst>
                              <p:cond delay="100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
                                            <p:txEl>
                                              <p:pRg st="3" end="3"/>
                                            </p:txEl>
                                          </p:spTgt>
                                        </p:tgtEl>
                                        <p:attrNameLst>
                                          <p:attrName>style.visibility</p:attrName>
                                        </p:attrNameLst>
                                      </p:cBhvr>
                                      <p:to>
                                        <p:strVal val="visible"/>
                                      </p:to>
                                    </p:set>
                                    <p:anim calcmode="lin" valueType="num">
                                      <p:cBhvr additive="base">
                                        <p:cTn id="60"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9" grpId="0"/>
      <p:bldP spid="3" grpId="0" uiExpand="1" bui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3A4558-FF13-0BF0-5AD0-E1A7E6733C37}"/>
            </a:ext>
          </a:extLst>
        </p:cNvPr>
        <p:cNvGrpSpPr/>
        <p:nvPr/>
      </p:nvGrpSpPr>
      <p:grpSpPr>
        <a:xfrm>
          <a:off x="0" y="0"/>
          <a:ext cx="0" cy="0"/>
          <a:chOff x="0" y="0"/>
          <a:chExt cx="0" cy="0"/>
        </a:xfrm>
      </p:grpSpPr>
      <p:sp>
        <p:nvSpPr>
          <p:cNvPr id="91" name="幻灯片编号占位符 5">
            <a:extLst>
              <a:ext uri="{FF2B5EF4-FFF2-40B4-BE49-F238E27FC236}">
                <a16:creationId xmlns:a16="http://schemas.microsoft.com/office/drawing/2014/main" id="{508D8AD5-76B7-E171-D0FD-9C25B7BABC1F}"/>
              </a:ext>
            </a:extLst>
          </p:cNvPr>
          <p:cNvSpPr>
            <a:spLocks noGrp="1"/>
          </p:cNvSpPr>
          <p:nvPr>
            <p:ph type="sldNum" sz="quarter" idx="12"/>
          </p:nvPr>
        </p:nvSpPr>
        <p:spPr/>
        <p:txBody>
          <a:bodyPr/>
          <a:lstStyle/>
          <a:p>
            <a:pPr>
              <a:defRPr/>
            </a:pPr>
            <a:fld id="{24300B22-3017-324A-83ED-0A6397899D9E}" type="slidenum">
              <a:rPr lang="en-US" altLang="zh-CN"/>
              <a:pPr>
                <a:defRPr/>
              </a:pPr>
              <a:t>70</a:t>
            </a:fld>
            <a:endParaRPr lang="en-US" altLang="zh-CN"/>
          </a:p>
        </p:txBody>
      </p:sp>
      <p:sp>
        <p:nvSpPr>
          <p:cNvPr id="1682434" name="Rectangle 2">
            <a:extLst>
              <a:ext uri="{FF2B5EF4-FFF2-40B4-BE49-F238E27FC236}">
                <a16:creationId xmlns:a16="http://schemas.microsoft.com/office/drawing/2014/main" id="{C3974EAF-93A7-AF3F-6AE7-F82212CCE480}"/>
              </a:ext>
            </a:extLst>
          </p:cNvPr>
          <p:cNvSpPr>
            <a:spLocks noGrp="1" noChangeArrowheads="1"/>
          </p:cNvSpPr>
          <p:nvPr>
            <p:ph type="title"/>
          </p:nvPr>
        </p:nvSpPr>
        <p:spPr/>
        <p:txBody>
          <a:bodyPr/>
          <a:lstStyle/>
          <a:p>
            <a:pPr>
              <a:defRPr/>
            </a:pPr>
            <a:r>
              <a:rPr lang="zh-CN" altLang="en-US" dirty="0">
                <a:latin typeface="宋体" charset="0"/>
              </a:rPr>
              <a:t>第三节</a:t>
            </a:r>
            <a:r>
              <a:rPr lang="en-US" altLang="zh-CN" dirty="0"/>
              <a:t>  </a:t>
            </a:r>
            <a:r>
              <a:rPr lang="zh-CN" altLang="en-US" dirty="0"/>
              <a:t>精细化与敏捷化供应链</a:t>
            </a:r>
          </a:p>
        </p:txBody>
      </p:sp>
      <p:graphicFrame>
        <p:nvGraphicFramePr>
          <p:cNvPr id="1682571" name="Group 139">
            <a:extLst>
              <a:ext uri="{FF2B5EF4-FFF2-40B4-BE49-F238E27FC236}">
                <a16:creationId xmlns:a16="http://schemas.microsoft.com/office/drawing/2014/main" id="{E12C04D5-CDC8-0BB3-EC5F-2E954CC08311}"/>
              </a:ext>
            </a:extLst>
          </p:cNvPr>
          <p:cNvGraphicFramePr>
            <a:graphicFrameLocks noGrp="1"/>
          </p:cNvGraphicFramePr>
          <p:nvPr/>
        </p:nvGraphicFramePr>
        <p:xfrm>
          <a:off x="402359" y="1684907"/>
          <a:ext cx="4537075" cy="2682458"/>
        </p:xfrm>
        <a:graphic>
          <a:graphicData uri="http://schemas.openxmlformats.org/drawingml/2006/table">
            <a:tbl>
              <a:tblPr/>
              <a:tblGrid>
                <a:gridCol w="1030287">
                  <a:extLst>
                    <a:ext uri="{9D8B030D-6E8A-4147-A177-3AD203B41FA5}">
                      <a16:colId xmlns:a16="http://schemas.microsoft.com/office/drawing/2014/main" val="20000"/>
                    </a:ext>
                  </a:extLst>
                </a:gridCol>
                <a:gridCol w="1670050">
                  <a:extLst>
                    <a:ext uri="{9D8B030D-6E8A-4147-A177-3AD203B41FA5}">
                      <a16:colId xmlns:a16="http://schemas.microsoft.com/office/drawing/2014/main" val="20001"/>
                    </a:ext>
                  </a:extLst>
                </a:gridCol>
                <a:gridCol w="1836738">
                  <a:extLst>
                    <a:ext uri="{9D8B030D-6E8A-4147-A177-3AD203B41FA5}">
                      <a16:colId xmlns:a16="http://schemas.microsoft.com/office/drawing/2014/main" val="20002"/>
                    </a:ext>
                  </a:extLst>
                </a:gridCol>
              </a:tblGrid>
              <a:tr h="312599">
                <a:tc>
                  <a:txBody>
                    <a:bodyPr/>
                    <a:lstStyle/>
                    <a:p>
                      <a:pPr algn="ctr">
                        <a:lnSpc>
                          <a:spcPts val="1200"/>
                        </a:lnSpc>
                      </a:pPr>
                      <a:r>
                        <a:rPr lang="en-US"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 </a:t>
                      </a:r>
                      <a:endPar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大量生产方式</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精细生产方式</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12599">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产品特点</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标准化品种单一</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品种规格多样系列化</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63634501"/>
                  </a:ext>
                </a:extLst>
              </a:tr>
              <a:tr h="312599">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工艺装备</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专用</a:t>
                      </a:r>
                      <a:r>
                        <a:rPr lang="en-US"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高效</a:t>
                      </a:r>
                      <a:r>
                        <a:rPr lang="en-US"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昂贵</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柔性高</a:t>
                      </a:r>
                      <a:r>
                        <a:rPr lang="en-US"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效率高</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13183288"/>
                  </a:ext>
                </a:extLst>
              </a:tr>
              <a:tr h="312599">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劳动分工</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细致</a:t>
                      </a:r>
                      <a:r>
                        <a:rPr lang="en-US"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简单而重复</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较粗</a:t>
                      </a:r>
                      <a:r>
                        <a:rPr lang="en-US"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多技能而丰富</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18202879"/>
                  </a:ext>
                </a:extLst>
              </a:tr>
              <a:tr h="334814">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操作工人</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不需专门技能</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多技能</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74312">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库存水平</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高</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低</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74312">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制造成本</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低</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更低</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74312">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产品质量</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高</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更高</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74312">
                <a:tc>
                  <a:txBody>
                    <a:bodyPr/>
                    <a:lstStyle/>
                    <a:p>
                      <a:pPr algn="ctr">
                        <a:lnSpc>
                          <a:spcPts val="1200"/>
                        </a:lnSpc>
                      </a:pPr>
                      <a:r>
                        <a:rPr lang="zh-CN" sz="14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权责分配</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集中</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lnSpc>
                          <a:spcPts val="1200"/>
                        </a:lnSpc>
                      </a:pPr>
                      <a:r>
                        <a:rPr lang="zh-CN" sz="14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分散</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682553" name="Rectangle 121">
            <a:extLst>
              <a:ext uri="{FF2B5EF4-FFF2-40B4-BE49-F238E27FC236}">
                <a16:creationId xmlns:a16="http://schemas.microsoft.com/office/drawing/2014/main" id="{B4C1D87F-FF8A-7D92-09A1-0E810BF8FBCB}"/>
              </a:ext>
            </a:extLst>
          </p:cNvPr>
          <p:cNvSpPr>
            <a:spLocks noChangeArrowheads="1"/>
          </p:cNvSpPr>
          <p:nvPr/>
        </p:nvSpPr>
        <p:spPr bwMode="auto">
          <a:xfrm>
            <a:off x="159563" y="1187039"/>
            <a:ext cx="7345114" cy="576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90000"/>
              </a:lnSpc>
              <a:buClr>
                <a:srgbClr val="FF0000"/>
              </a:buClr>
              <a:buFontTx/>
              <a:buChar char="•"/>
              <a:defRPr/>
            </a:pPr>
            <a:r>
              <a:rPr lang="zh-CN" altLang="en-US" sz="2400" b="1" dirty="0">
                <a:solidFill>
                  <a:srgbClr val="FF0000"/>
                </a:solidFill>
                <a:ea typeface="黑体" charset="0"/>
                <a:cs typeface="黑体" charset="0"/>
              </a:rPr>
              <a:t>大量生产方式与精细生产方式比较</a:t>
            </a:r>
            <a:endParaRPr lang="zh-CN" altLang="en-US" sz="2400" b="1" dirty="0">
              <a:ea typeface="黑体" charset="0"/>
              <a:cs typeface="黑体" charset="0"/>
            </a:endParaRPr>
          </a:p>
        </p:txBody>
      </p:sp>
      <p:sp>
        <p:nvSpPr>
          <p:cNvPr id="6" name="Rectangle 121">
            <a:extLst>
              <a:ext uri="{FF2B5EF4-FFF2-40B4-BE49-F238E27FC236}">
                <a16:creationId xmlns:a16="http://schemas.microsoft.com/office/drawing/2014/main" id="{C95AD3EF-46A9-3A3B-37FB-0AF38CC2F33F}"/>
              </a:ext>
            </a:extLst>
          </p:cNvPr>
          <p:cNvSpPr>
            <a:spLocks noChangeArrowheads="1"/>
          </p:cNvSpPr>
          <p:nvPr/>
        </p:nvSpPr>
        <p:spPr bwMode="auto">
          <a:xfrm>
            <a:off x="251520" y="4597716"/>
            <a:ext cx="7345114" cy="576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90000"/>
              </a:lnSpc>
              <a:buClr>
                <a:srgbClr val="FF0000"/>
              </a:buClr>
              <a:buFontTx/>
              <a:buChar char="•"/>
              <a:defRPr/>
            </a:pPr>
            <a:r>
              <a:rPr lang="zh-CN" altLang="en-US" sz="2400" b="1" dirty="0">
                <a:solidFill>
                  <a:srgbClr val="FF0000"/>
                </a:solidFill>
                <a:ea typeface="黑体" charset="0"/>
                <a:cs typeface="黑体" charset="0"/>
              </a:rPr>
              <a:t>精细化供应链模式</a:t>
            </a:r>
            <a:endParaRPr lang="zh-CN" altLang="en-US" sz="2400" b="1" dirty="0">
              <a:ea typeface="黑体" charset="0"/>
              <a:cs typeface="黑体" charset="0"/>
            </a:endParaRPr>
          </a:p>
        </p:txBody>
      </p:sp>
      <p:grpSp>
        <p:nvGrpSpPr>
          <p:cNvPr id="8" name="Group 42">
            <a:extLst>
              <a:ext uri="{FF2B5EF4-FFF2-40B4-BE49-F238E27FC236}">
                <a16:creationId xmlns:a16="http://schemas.microsoft.com/office/drawing/2014/main" id="{8A53ABC4-7C12-E856-DE9F-BC62C2567855}"/>
              </a:ext>
            </a:extLst>
          </p:cNvPr>
          <p:cNvGrpSpPr>
            <a:grpSpLocks/>
          </p:cNvGrpSpPr>
          <p:nvPr/>
        </p:nvGrpSpPr>
        <p:grpSpPr bwMode="auto">
          <a:xfrm>
            <a:off x="539552" y="5157192"/>
            <a:ext cx="6985000" cy="1118584"/>
            <a:chOff x="894" y="1324"/>
            <a:chExt cx="4626" cy="1137"/>
          </a:xfrm>
        </p:grpSpPr>
        <p:sp>
          <p:nvSpPr>
            <p:cNvPr id="9" name="Rectangle 43">
              <a:extLst>
                <a:ext uri="{FF2B5EF4-FFF2-40B4-BE49-F238E27FC236}">
                  <a16:creationId xmlns:a16="http://schemas.microsoft.com/office/drawing/2014/main" id="{6355BAB1-E9A8-F7CB-E903-1678B23664DD}"/>
                </a:ext>
              </a:extLst>
            </p:cNvPr>
            <p:cNvSpPr>
              <a:spLocks noChangeArrowheads="1"/>
            </p:cNvSpPr>
            <p:nvPr/>
          </p:nvSpPr>
          <p:spPr bwMode="auto">
            <a:xfrm>
              <a:off x="894" y="1993"/>
              <a:ext cx="4609" cy="21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hlink"/>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marL="342900" indent="-342900" algn="dist">
                <a:lnSpc>
                  <a:spcPct val="100000"/>
                </a:lnSpc>
                <a:buClr>
                  <a:srgbClr val="009900"/>
                </a:buClr>
                <a:defRPr/>
              </a:pPr>
              <a:r>
                <a:rPr lang="zh-CN" altLang="en-US" sz="1400" b="1" dirty="0">
                  <a:solidFill>
                    <a:srgbClr val="000099"/>
                  </a:solidFill>
                  <a:ea typeface="黑体" charset="0"/>
                  <a:cs typeface="黑体" charset="0"/>
                </a:rPr>
                <a:t>零件制造商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最终装配</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分销中心</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零售商</a:t>
              </a:r>
              <a:r>
                <a:rPr lang="en-US" altLang="zh-CN" sz="1400" b="1" dirty="0">
                  <a:solidFill>
                    <a:srgbClr val="000099"/>
                  </a:solidFill>
                  <a:ea typeface="黑体" charset="0"/>
                  <a:cs typeface="黑体" charset="0"/>
                </a:rPr>
                <a:t>             </a:t>
              </a:r>
              <a:r>
                <a:rPr lang="zh-CN" altLang="en-US" sz="1400" b="1" dirty="0">
                  <a:solidFill>
                    <a:srgbClr val="000099"/>
                  </a:solidFill>
                  <a:ea typeface="黑体" charset="0"/>
                  <a:cs typeface="黑体" charset="0"/>
                </a:rPr>
                <a:t>用户</a:t>
              </a:r>
            </a:p>
          </p:txBody>
        </p:sp>
        <p:grpSp>
          <p:nvGrpSpPr>
            <p:cNvPr id="10" name="Group 44">
              <a:extLst>
                <a:ext uri="{FF2B5EF4-FFF2-40B4-BE49-F238E27FC236}">
                  <a16:creationId xmlns:a16="http://schemas.microsoft.com/office/drawing/2014/main" id="{32AB0252-AA59-5B62-441B-EA014E80E24E}"/>
                </a:ext>
              </a:extLst>
            </p:cNvPr>
            <p:cNvGrpSpPr>
              <a:grpSpLocks/>
            </p:cNvGrpSpPr>
            <p:nvPr/>
          </p:nvGrpSpPr>
          <p:grpSpPr bwMode="auto">
            <a:xfrm>
              <a:off x="984" y="1324"/>
              <a:ext cx="4536" cy="777"/>
              <a:chOff x="480" y="1904"/>
              <a:chExt cx="4818" cy="865"/>
            </a:xfrm>
          </p:grpSpPr>
          <p:grpSp>
            <p:nvGrpSpPr>
              <p:cNvPr id="27" name="Group 45">
                <a:extLst>
                  <a:ext uri="{FF2B5EF4-FFF2-40B4-BE49-F238E27FC236}">
                    <a16:creationId xmlns:a16="http://schemas.microsoft.com/office/drawing/2014/main" id="{BE9740FF-A874-AE39-4582-3357535BEE5E}"/>
                  </a:ext>
                </a:extLst>
              </p:cNvPr>
              <p:cNvGrpSpPr>
                <a:grpSpLocks/>
              </p:cNvGrpSpPr>
              <p:nvPr/>
            </p:nvGrpSpPr>
            <p:grpSpPr bwMode="auto">
              <a:xfrm>
                <a:off x="3744" y="2256"/>
                <a:ext cx="625" cy="365"/>
                <a:chOff x="3016" y="2340"/>
                <a:chExt cx="721" cy="413"/>
              </a:xfrm>
            </p:grpSpPr>
            <p:sp>
              <p:nvSpPr>
                <p:cNvPr id="1682818" name="Freeform 46">
                  <a:extLst>
                    <a:ext uri="{FF2B5EF4-FFF2-40B4-BE49-F238E27FC236}">
                      <a16:creationId xmlns:a16="http://schemas.microsoft.com/office/drawing/2014/main" id="{8DFBAE0C-A28B-4F7F-8F59-F7477D233D4F}"/>
                    </a:ext>
                  </a:extLst>
                </p:cNvPr>
                <p:cNvSpPr>
                  <a:spLocks/>
                </p:cNvSpPr>
                <p:nvPr/>
              </p:nvSpPr>
              <p:spPr bwMode="auto">
                <a:xfrm>
                  <a:off x="3301" y="2625"/>
                  <a:ext cx="7" cy="28"/>
                </a:xfrm>
                <a:custGeom>
                  <a:avLst/>
                  <a:gdLst>
                    <a:gd name="T0" fmla="*/ 0 w 32"/>
                    <a:gd name="T1" fmla="*/ 0 h 110"/>
                    <a:gd name="T2" fmla="*/ 0 w 32"/>
                    <a:gd name="T3" fmla="*/ 0 h 110"/>
                    <a:gd name="T4" fmla="*/ 0 w 32"/>
                    <a:gd name="T5" fmla="*/ 0 h 110"/>
                    <a:gd name="T6" fmla="*/ 0 w 32"/>
                    <a:gd name="T7" fmla="*/ 0 h 110"/>
                    <a:gd name="T8" fmla="*/ 0 w 32"/>
                    <a:gd name="T9" fmla="*/ 0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110">
                      <a:moveTo>
                        <a:pt x="32" y="34"/>
                      </a:moveTo>
                      <a:lnTo>
                        <a:pt x="32" y="110"/>
                      </a:lnTo>
                      <a:lnTo>
                        <a:pt x="0" y="106"/>
                      </a:lnTo>
                      <a:lnTo>
                        <a:pt x="0" y="0"/>
                      </a:lnTo>
                      <a:lnTo>
                        <a:pt x="32" y="34"/>
                      </a:lnTo>
                      <a:close/>
                    </a:path>
                  </a:pathLst>
                </a:custGeom>
                <a:solidFill>
                  <a:srgbClr val="F9F9F9"/>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819" name="Group 47">
                  <a:extLst>
                    <a:ext uri="{FF2B5EF4-FFF2-40B4-BE49-F238E27FC236}">
                      <a16:creationId xmlns:a16="http://schemas.microsoft.com/office/drawing/2014/main" id="{F75EDDB1-D0AF-6A6A-55B7-AF768489017F}"/>
                    </a:ext>
                  </a:extLst>
                </p:cNvPr>
                <p:cNvGrpSpPr>
                  <a:grpSpLocks/>
                </p:cNvGrpSpPr>
                <p:nvPr/>
              </p:nvGrpSpPr>
              <p:grpSpPr bwMode="auto">
                <a:xfrm>
                  <a:off x="3016" y="2340"/>
                  <a:ext cx="721" cy="413"/>
                  <a:chOff x="3016" y="2340"/>
                  <a:chExt cx="721" cy="413"/>
                </a:xfrm>
              </p:grpSpPr>
              <p:grpSp>
                <p:nvGrpSpPr>
                  <p:cNvPr id="1682820" name="Group 48">
                    <a:extLst>
                      <a:ext uri="{FF2B5EF4-FFF2-40B4-BE49-F238E27FC236}">
                        <a16:creationId xmlns:a16="http://schemas.microsoft.com/office/drawing/2014/main" id="{83407095-382C-4101-E092-13A2B5B95CD3}"/>
                      </a:ext>
                    </a:extLst>
                  </p:cNvPr>
                  <p:cNvGrpSpPr>
                    <a:grpSpLocks/>
                  </p:cNvGrpSpPr>
                  <p:nvPr/>
                </p:nvGrpSpPr>
                <p:grpSpPr bwMode="auto">
                  <a:xfrm>
                    <a:off x="3016" y="2340"/>
                    <a:ext cx="553" cy="372"/>
                    <a:chOff x="3016" y="2340"/>
                    <a:chExt cx="553" cy="372"/>
                  </a:xfrm>
                </p:grpSpPr>
                <p:sp>
                  <p:nvSpPr>
                    <p:cNvPr id="1682881" name="Freeform 49">
                      <a:extLst>
                        <a:ext uri="{FF2B5EF4-FFF2-40B4-BE49-F238E27FC236}">
                          <a16:creationId xmlns:a16="http://schemas.microsoft.com/office/drawing/2014/main" id="{D06D74C9-7991-CFC1-9A04-09ED2E91944B}"/>
                        </a:ext>
                      </a:extLst>
                    </p:cNvPr>
                    <p:cNvSpPr>
                      <a:spLocks/>
                    </p:cNvSpPr>
                    <p:nvPr/>
                  </p:nvSpPr>
                  <p:spPr bwMode="auto">
                    <a:xfrm>
                      <a:off x="3017" y="2416"/>
                      <a:ext cx="552" cy="296"/>
                    </a:xfrm>
                    <a:custGeom>
                      <a:avLst/>
                      <a:gdLst>
                        <a:gd name="T0" fmla="*/ 1 w 2760"/>
                        <a:gd name="T1" fmla="*/ 0 h 1181"/>
                        <a:gd name="T2" fmla="*/ 1 w 2760"/>
                        <a:gd name="T3" fmla="*/ 1 h 1181"/>
                        <a:gd name="T4" fmla="*/ 0 w 2760"/>
                        <a:gd name="T5" fmla="*/ 1 h 1181"/>
                        <a:gd name="T6" fmla="*/ 0 w 2760"/>
                        <a:gd name="T7" fmla="*/ 1 h 1181"/>
                        <a:gd name="T8" fmla="*/ 0 w 2760"/>
                        <a:gd name="T9" fmla="*/ 1 h 1181"/>
                        <a:gd name="T10" fmla="*/ 0 w 2760"/>
                        <a:gd name="T11" fmla="*/ 1 h 1181"/>
                        <a:gd name="T12" fmla="*/ 0 w 2760"/>
                        <a:gd name="T13" fmla="*/ 1 h 1181"/>
                        <a:gd name="T14" fmla="*/ 1 w 2760"/>
                        <a:gd name="T15" fmla="*/ 0 h 11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60" h="1181">
                          <a:moveTo>
                            <a:pt x="2760" y="0"/>
                          </a:moveTo>
                          <a:lnTo>
                            <a:pt x="2760" y="1181"/>
                          </a:lnTo>
                          <a:lnTo>
                            <a:pt x="103" y="1181"/>
                          </a:lnTo>
                          <a:lnTo>
                            <a:pt x="103" y="962"/>
                          </a:lnTo>
                          <a:lnTo>
                            <a:pt x="50" y="947"/>
                          </a:lnTo>
                          <a:lnTo>
                            <a:pt x="50" y="800"/>
                          </a:lnTo>
                          <a:lnTo>
                            <a:pt x="0" y="778"/>
                          </a:lnTo>
                          <a:lnTo>
                            <a:pt x="276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882" name="Group 50">
                      <a:extLst>
                        <a:ext uri="{FF2B5EF4-FFF2-40B4-BE49-F238E27FC236}">
                          <a16:creationId xmlns:a16="http://schemas.microsoft.com/office/drawing/2014/main" id="{362FE2D3-2DA3-F238-B981-F712CD4B9E92}"/>
                        </a:ext>
                      </a:extLst>
                    </p:cNvPr>
                    <p:cNvGrpSpPr>
                      <a:grpSpLocks/>
                    </p:cNvGrpSpPr>
                    <p:nvPr/>
                  </p:nvGrpSpPr>
                  <p:grpSpPr bwMode="auto">
                    <a:xfrm>
                      <a:off x="3061" y="2651"/>
                      <a:ext cx="35" cy="22"/>
                      <a:chOff x="3061" y="2651"/>
                      <a:chExt cx="35" cy="22"/>
                    </a:xfrm>
                  </p:grpSpPr>
                  <p:sp>
                    <p:nvSpPr>
                      <p:cNvPr id="1682907" name="Oval 51">
                        <a:extLst>
                          <a:ext uri="{FF2B5EF4-FFF2-40B4-BE49-F238E27FC236}">
                            <a16:creationId xmlns:a16="http://schemas.microsoft.com/office/drawing/2014/main" id="{7E71EDAC-13F1-BFD7-F3BB-8B01AA13E60F}"/>
                          </a:ext>
                        </a:extLst>
                      </p:cNvPr>
                      <p:cNvSpPr>
                        <a:spLocks noChangeArrowheads="1"/>
                      </p:cNvSpPr>
                      <p:nvPr/>
                    </p:nvSpPr>
                    <p:spPr bwMode="auto">
                      <a:xfrm>
                        <a:off x="3091" y="2651"/>
                        <a:ext cx="5" cy="19"/>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8" name="Oval 52">
                        <a:extLst>
                          <a:ext uri="{FF2B5EF4-FFF2-40B4-BE49-F238E27FC236}">
                            <a16:creationId xmlns:a16="http://schemas.microsoft.com/office/drawing/2014/main" id="{A6BC9770-6EF4-758F-7708-36DABF835F7E}"/>
                          </a:ext>
                        </a:extLst>
                      </p:cNvPr>
                      <p:cNvSpPr>
                        <a:spLocks noChangeArrowheads="1"/>
                      </p:cNvSpPr>
                      <p:nvPr/>
                    </p:nvSpPr>
                    <p:spPr bwMode="auto">
                      <a:xfrm>
                        <a:off x="3084" y="2651"/>
                        <a:ext cx="5" cy="2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9" name="Oval 53">
                        <a:extLst>
                          <a:ext uri="{FF2B5EF4-FFF2-40B4-BE49-F238E27FC236}">
                            <a16:creationId xmlns:a16="http://schemas.microsoft.com/office/drawing/2014/main" id="{EC8A91E1-F024-8CB1-7577-975D6D0744E4}"/>
                          </a:ext>
                        </a:extLst>
                      </p:cNvPr>
                      <p:cNvSpPr>
                        <a:spLocks noChangeArrowheads="1"/>
                      </p:cNvSpPr>
                      <p:nvPr/>
                    </p:nvSpPr>
                    <p:spPr bwMode="auto">
                      <a:xfrm>
                        <a:off x="3079" y="2652"/>
                        <a:ext cx="4" cy="2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10" name="Oval 54">
                        <a:extLst>
                          <a:ext uri="{FF2B5EF4-FFF2-40B4-BE49-F238E27FC236}">
                            <a16:creationId xmlns:a16="http://schemas.microsoft.com/office/drawing/2014/main" id="{37EC50D3-CEDA-510B-97A3-D51BA12D41C2}"/>
                          </a:ext>
                        </a:extLst>
                      </p:cNvPr>
                      <p:cNvSpPr>
                        <a:spLocks noChangeArrowheads="1"/>
                      </p:cNvSpPr>
                      <p:nvPr/>
                    </p:nvSpPr>
                    <p:spPr bwMode="auto">
                      <a:xfrm>
                        <a:off x="3073" y="2652"/>
                        <a:ext cx="5" cy="2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11" name="Oval 55">
                        <a:extLst>
                          <a:ext uri="{FF2B5EF4-FFF2-40B4-BE49-F238E27FC236}">
                            <a16:creationId xmlns:a16="http://schemas.microsoft.com/office/drawing/2014/main" id="{2EF6A100-D194-C169-30FF-C4B1A47F1B60}"/>
                          </a:ext>
                        </a:extLst>
                      </p:cNvPr>
                      <p:cNvSpPr>
                        <a:spLocks noChangeArrowheads="1"/>
                      </p:cNvSpPr>
                      <p:nvPr/>
                    </p:nvSpPr>
                    <p:spPr bwMode="auto">
                      <a:xfrm>
                        <a:off x="3067" y="2653"/>
                        <a:ext cx="5" cy="2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12" name="Oval 56">
                        <a:extLst>
                          <a:ext uri="{FF2B5EF4-FFF2-40B4-BE49-F238E27FC236}">
                            <a16:creationId xmlns:a16="http://schemas.microsoft.com/office/drawing/2014/main" id="{E1237F0A-4D09-BCA6-5982-ED8269889BE3}"/>
                          </a:ext>
                        </a:extLst>
                      </p:cNvPr>
                      <p:cNvSpPr>
                        <a:spLocks noChangeArrowheads="1"/>
                      </p:cNvSpPr>
                      <p:nvPr/>
                    </p:nvSpPr>
                    <p:spPr bwMode="auto">
                      <a:xfrm>
                        <a:off x="3061" y="2653"/>
                        <a:ext cx="5" cy="20"/>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83" name="Group 57">
                      <a:extLst>
                        <a:ext uri="{FF2B5EF4-FFF2-40B4-BE49-F238E27FC236}">
                          <a16:creationId xmlns:a16="http://schemas.microsoft.com/office/drawing/2014/main" id="{221B2993-0B2C-41C8-4171-7811651E09FD}"/>
                        </a:ext>
                      </a:extLst>
                    </p:cNvPr>
                    <p:cNvGrpSpPr>
                      <a:grpSpLocks/>
                    </p:cNvGrpSpPr>
                    <p:nvPr/>
                  </p:nvGrpSpPr>
                  <p:grpSpPr bwMode="auto">
                    <a:xfrm>
                      <a:off x="3133" y="2624"/>
                      <a:ext cx="59" cy="41"/>
                      <a:chOff x="3133" y="2624"/>
                      <a:chExt cx="59" cy="41"/>
                    </a:xfrm>
                  </p:grpSpPr>
                  <p:sp>
                    <p:nvSpPr>
                      <p:cNvPr id="1682900" name="Freeform 58">
                        <a:extLst>
                          <a:ext uri="{FF2B5EF4-FFF2-40B4-BE49-F238E27FC236}">
                            <a16:creationId xmlns:a16="http://schemas.microsoft.com/office/drawing/2014/main" id="{58B3704E-8F41-B55D-54ED-7F785E1F40E3}"/>
                          </a:ext>
                        </a:extLst>
                      </p:cNvPr>
                      <p:cNvSpPr>
                        <a:spLocks/>
                      </p:cNvSpPr>
                      <p:nvPr/>
                    </p:nvSpPr>
                    <p:spPr bwMode="auto">
                      <a:xfrm>
                        <a:off x="3185" y="2624"/>
                        <a:ext cx="7" cy="33"/>
                      </a:xfrm>
                      <a:custGeom>
                        <a:avLst/>
                        <a:gdLst>
                          <a:gd name="T0" fmla="*/ 0 w 38"/>
                          <a:gd name="T1" fmla="*/ 0 h 131"/>
                          <a:gd name="T2" fmla="*/ 0 w 38"/>
                          <a:gd name="T3" fmla="*/ 0 h 131"/>
                          <a:gd name="T4" fmla="*/ 0 w 38"/>
                          <a:gd name="T5" fmla="*/ 0 h 131"/>
                          <a:gd name="T6" fmla="*/ 0 w 38"/>
                          <a:gd name="T7" fmla="*/ 0 h 131"/>
                          <a:gd name="T8" fmla="*/ 0 w 38"/>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1">
                            <a:moveTo>
                              <a:pt x="0" y="0"/>
                            </a:moveTo>
                            <a:lnTo>
                              <a:pt x="0" y="131"/>
                            </a:lnTo>
                            <a:lnTo>
                              <a:pt x="38" y="131"/>
                            </a:lnTo>
                            <a:lnTo>
                              <a:pt x="38"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1" name="Freeform 59">
                        <a:extLst>
                          <a:ext uri="{FF2B5EF4-FFF2-40B4-BE49-F238E27FC236}">
                            <a16:creationId xmlns:a16="http://schemas.microsoft.com/office/drawing/2014/main" id="{5FAC8BBA-1CFA-282F-8283-4AEACE77AD49}"/>
                          </a:ext>
                        </a:extLst>
                      </p:cNvPr>
                      <p:cNvSpPr>
                        <a:spLocks/>
                      </p:cNvSpPr>
                      <p:nvPr/>
                    </p:nvSpPr>
                    <p:spPr bwMode="auto">
                      <a:xfrm>
                        <a:off x="3175" y="2625"/>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2" name="Freeform 60">
                        <a:extLst>
                          <a:ext uri="{FF2B5EF4-FFF2-40B4-BE49-F238E27FC236}">
                            <a16:creationId xmlns:a16="http://schemas.microsoft.com/office/drawing/2014/main" id="{A017E029-E1B7-65F0-4BC8-331B7F9587FE}"/>
                          </a:ext>
                        </a:extLst>
                      </p:cNvPr>
                      <p:cNvSpPr>
                        <a:spLocks/>
                      </p:cNvSpPr>
                      <p:nvPr/>
                    </p:nvSpPr>
                    <p:spPr bwMode="auto">
                      <a:xfrm>
                        <a:off x="3167" y="2626"/>
                        <a:ext cx="7"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3" name="Freeform 61">
                        <a:extLst>
                          <a:ext uri="{FF2B5EF4-FFF2-40B4-BE49-F238E27FC236}">
                            <a16:creationId xmlns:a16="http://schemas.microsoft.com/office/drawing/2014/main" id="{A5C832B5-657E-DCD2-CD77-49991484A30D}"/>
                          </a:ext>
                        </a:extLst>
                      </p:cNvPr>
                      <p:cNvSpPr>
                        <a:spLocks/>
                      </p:cNvSpPr>
                      <p:nvPr/>
                    </p:nvSpPr>
                    <p:spPr bwMode="auto">
                      <a:xfrm>
                        <a:off x="3159" y="2628"/>
                        <a:ext cx="7" cy="33"/>
                      </a:xfrm>
                      <a:custGeom>
                        <a:avLst/>
                        <a:gdLst>
                          <a:gd name="T0" fmla="*/ 0 w 37"/>
                          <a:gd name="T1" fmla="*/ 0 h 129"/>
                          <a:gd name="T2" fmla="*/ 0 w 37"/>
                          <a:gd name="T3" fmla="*/ 0 h 129"/>
                          <a:gd name="T4" fmla="*/ 0 w 37"/>
                          <a:gd name="T5" fmla="*/ 0 h 129"/>
                          <a:gd name="T6" fmla="*/ 0 w 37"/>
                          <a:gd name="T7" fmla="*/ 0 h 129"/>
                          <a:gd name="T8" fmla="*/ 0 w 37"/>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29">
                            <a:moveTo>
                              <a:pt x="0" y="0"/>
                            </a:moveTo>
                            <a:lnTo>
                              <a:pt x="0" y="129"/>
                            </a:lnTo>
                            <a:lnTo>
                              <a:pt x="37" y="129"/>
                            </a:lnTo>
                            <a:lnTo>
                              <a:pt x="37" y="5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4" name="Freeform 62">
                        <a:extLst>
                          <a:ext uri="{FF2B5EF4-FFF2-40B4-BE49-F238E27FC236}">
                            <a16:creationId xmlns:a16="http://schemas.microsoft.com/office/drawing/2014/main" id="{42AB9BD0-2597-4F56-DA92-FEF4B3BD208D}"/>
                          </a:ext>
                        </a:extLst>
                      </p:cNvPr>
                      <p:cNvSpPr>
                        <a:spLocks/>
                      </p:cNvSpPr>
                      <p:nvPr/>
                    </p:nvSpPr>
                    <p:spPr bwMode="auto">
                      <a:xfrm>
                        <a:off x="3150" y="2628"/>
                        <a:ext cx="8" cy="33"/>
                      </a:xfrm>
                      <a:custGeom>
                        <a:avLst/>
                        <a:gdLst>
                          <a:gd name="T0" fmla="*/ 0 w 38"/>
                          <a:gd name="T1" fmla="*/ 0 h 129"/>
                          <a:gd name="T2" fmla="*/ 0 w 38"/>
                          <a:gd name="T3" fmla="*/ 0 h 129"/>
                          <a:gd name="T4" fmla="*/ 0 w 38"/>
                          <a:gd name="T5" fmla="*/ 0 h 129"/>
                          <a:gd name="T6" fmla="*/ 0 w 38"/>
                          <a:gd name="T7" fmla="*/ 0 h 129"/>
                          <a:gd name="T8" fmla="*/ 0 w 38"/>
                          <a:gd name="T9" fmla="*/ 0 h 1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29">
                            <a:moveTo>
                              <a:pt x="0" y="0"/>
                            </a:moveTo>
                            <a:lnTo>
                              <a:pt x="0" y="129"/>
                            </a:lnTo>
                            <a:lnTo>
                              <a:pt x="38" y="129"/>
                            </a:lnTo>
                            <a:lnTo>
                              <a:pt x="38"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5" name="Freeform 63">
                        <a:extLst>
                          <a:ext uri="{FF2B5EF4-FFF2-40B4-BE49-F238E27FC236}">
                            <a16:creationId xmlns:a16="http://schemas.microsoft.com/office/drawing/2014/main" id="{1478AEDE-3F26-366F-8C7B-DCF2FA07ADD5}"/>
                          </a:ext>
                        </a:extLst>
                      </p:cNvPr>
                      <p:cNvSpPr>
                        <a:spLocks/>
                      </p:cNvSpPr>
                      <p:nvPr/>
                    </p:nvSpPr>
                    <p:spPr bwMode="auto">
                      <a:xfrm>
                        <a:off x="3142" y="2630"/>
                        <a:ext cx="8" cy="33"/>
                      </a:xfrm>
                      <a:custGeom>
                        <a:avLst/>
                        <a:gdLst>
                          <a:gd name="T0" fmla="*/ 0 w 37"/>
                          <a:gd name="T1" fmla="*/ 0 h 131"/>
                          <a:gd name="T2" fmla="*/ 0 w 37"/>
                          <a:gd name="T3" fmla="*/ 0 h 131"/>
                          <a:gd name="T4" fmla="*/ 0 w 37"/>
                          <a:gd name="T5" fmla="*/ 0 h 131"/>
                          <a:gd name="T6" fmla="*/ 0 w 37"/>
                          <a:gd name="T7" fmla="*/ 0 h 131"/>
                          <a:gd name="T8" fmla="*/ 0 w 37"/>
                          <a:gd name="T9" fmla="*/ 0 h 1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1">
                            <a:moveTo>
                              <a:pt x="0" y="0"/>
                            </a:moveTo>
                            <a:lnTo>
                              <a:pt x="0" y="131"/>
                            </a:lnTo>
                            <a:lnTo>
                              <a:pt x="37" y="131"/>
                            </a:lnTo>
                            <a:lnTo>
                              <a:pt x="37"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906" name="Freeform 64">
                        <a:extLst>
                          <a:ext uri="{FF2B5EF4-FFF2-40B4-BE49-F238E27FC236}">
                            <a16:creationId xmlns:a16="http://schemas.microsoft.com/office/drawing/2014/main" id="{0890F013-6D39-63D5-1C39-AB1D0D536074}"/>
                          </a:ext>
                        </a:extLst>
                      </p:cNvPr>
                      <p:cNvSpPr>
                        <a:spLocks/>
                      </p:cNvSpPr>
                      <p:nvPr/>
                    </p:nvSpPr>
                    <p:spPr bwMode="auto">
                      <a:xfrm>
                        <a:off x="3133" y="2632"/>
                        <a:ext cx="8" cy="33"/>
                      </a:xfrm>
                      <a:custGeom>
                        <a:avLst/>
                        <a:gdLst>
                          <a:gd name="T0" fmla="*/ 0 w 38"/>
                          <a:gd name="T1" fmla="*/ 0 h 130"/>
                          <a:gd name="T2" fmla="*/ 0 w 38"/>
                          <a:gd name="T3" fmla="*/ 0 h 130"/>
                          <a:gd name="T4" fmla="*/ 0 w 38"/>
                          <a:gd name="T5" fmla="*/ 0 h 130"/>
                          <a:gd name="T6" fmla="*/ 0 w 38"/>
                          <a:gd name="T7" fmla="*/ 0 h 130"/>
                          <a:gd name="T8" fmla="*/ 0 w 38"/>
                          <a:gd name="T9" fmla="*/ 0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130">
                            <a:moveTo>
                              <a:pt x="0" y="0"/>
                            </a:moveTo>
                            <a:lnTo>
                              <a:pt x="0" y="130"/>
                            </a:lnTo>
                            <a:lnTo>
                              <a:pt x="38" y="130"/>
                            </a:lnTo>
                            <a:lnTo>
                              <a:pt x="38" y="5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84" name="Group 65">
                      <a:extLst>
                        <a:ext uri="{FF2B5EF4-FFF2-40B4-BE49-F238E27FC236}">
                          <a16:creationId xmlns:a16="http://schemas.microsoft.com/office/drawing/2014/main" id="{B170E6A8-6483-DDBD-C6DC-763C2EE3E6AA}"/>
                        </a:ext>
                      </a:extLst>
                    </p:cNvPr>
                    <p:cNvGrpSpPr>
                      <a:grpSpLocks/>
                    </p:cNvGrpSpPr>
                    <p:nvPr/>
                  </p:nvGrpSpPr>
                  <p:grpSpPr bwMode="auto">
                    <a:xfrm>
                      <a:off x="3248" y="2601"/>
                      <a:ext cx="80" cy="48"/>
                      <a:chOff x="3248" y="2601"/>
                      <a:chExt cx="80" cy="48"/>
                    </a:xfrm>
                  </p:grpSpPr>
                  <p:sp>
                    <p:nvSpPr>
                      <p:cNvPr id="1682894" name="Freeform 66">
                        <a:extLst>
                          <a:ext uri="{FF2B5EF4-FFF2-40B4-BE49-F238E27FC236}">
                            <a16:creationId xmlns:a16="http://schemas.microsoft.com/office/drawing/2014/main" id="{25830936-2ADB-01DA-00BA-CDD863C98FBA}"/>
                          </a:ext>
                        </a:extLst>
                      </p:cNvPr>
                      <p:cNvSpPr>
                        <a:spLocks/>
                      </p:cNvSpPr>
                      <p:nvPr/>
                    </p:nvSpPr>
                    <p:spPr bwMode="auto">
                      <a:xfrm>
                        <a:off x="3318" y="2601"/>
                        <a:ext cx="10" cy="39"/>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5" name="Freeform 67">
                        <a:extLst>
                          <a:ext uri="{FF2B5EF4-FFF2-40B4-BE49-F238E27FC236}">
                            <a16:creationId xmlns:a16="http://schemas.microsoft.com/office/drawing/2014/main" id="{2C6ED23C-5C4A-41CF-2AC1-3FF13E7E1E9F}"/>
                          </a:ext>
                        </a:extLst>
                      </p:cNvPr>
                      <p:cNvSpPr>
                        <a:spLocks/>
                      </p:cNvSpPr>
                      <p:nvPr/>
                    </p:nvSpPr>
                    <p:spPr bwMode="auto">
                      <a:xfrm>
                        <a:off x="3304" y="2604"/>
                        <a:ext cx="10" cy="38"/>
                      </a:xfrm>
                      <a:custGeom>
                        <a:avLst/>
                        <a:gdLst>
                          <a:gd name="T0" fmla="*/ 0 w 48"/>
                          <a:gd name="T1" fmla="*/ 0 h 153"/>
                          <a:gd name="T2" fmla="*/ 0 w 48"/>
                          <a:gd name="T3" fmla="*/ 0 h 153"/>
                          <a:gd name="T4" fmla="*/ 0 w 48"/>
                          <a:gd name="T5" fmla="*/ 0 h 153"/>
                          <a:gd name="T6" fmla="*/ 0 w 48"/>
                          <a:gd name="T7" fmla="*/ 0 h 153"/>
                          <a:gd name="T8" fmla="*/ 0 w 48"/>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153">
                            <a:moveTo>
                              <a:pt x="0" y="0"/>
                            </a:moveTo>
                            <a:lnTo>
                              <a:pt x="0" y="153"/>
                            </a:lnTo>
                            <a:lnTo>
                              <a:pt x="48" y="153"/>
                            </a:lnTo>
                            <a:lnTo>
                              <a:pt x="48" y="4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6" name="Freeform 68">
                        <a:extLst>
                          <a:ext uri="{FF2B5EF4-FFF2-40B4-BE49-F238E27FC236}">
                            <a16:creationId xmlns:a16="http://schemas.microsoft.com/office/drawing/2014/main" id="{148A9175-8CCD-9861-78C0-0419FD64A666}"/>
                          </a:ext>
                        </a:extLst>
                      </p:cNvPr>
                      <p:cNvSpPr>
                        <a:spLocks/>
                      </p:cNvSpPr>
                      <p:nvPr/>
                    </p:nvSpPr>
                    <p:spPr bwMode="auto">
                      <a:xfrm>
                        <a:off x="3291" y="2605"/>
                        <a:ext cx="9" cy="39"/>
                      </a:xfrm>
                      <a:custGeom>
                        <a:avLst/>
                        <a:gdLst>
                          <a:gd name="T0" fmla="*/ 0 w 49"/>
                          <a:gd name="T1" fmla="*/ 0 h 154"/>
                          <a:gd name="T2" fmla="*/ 0 w 49"/>
                          <a:gd name="T3" fmla="*/ 0 h 154"/>
                          <a:gd name="T4" fmla="*/ 0 w 49"/>
                          <a:gd name="T5" fmla="*/ 0 h 154"/>
                          <a:gd name="T6" fmla="*/ 0 w 49"/>
                          <a:gd name="T7" fmla="*/ 0 h 154"/>
                          <a:gd name="T8" fmla="*/ 0 w 49"/>
                          <a:gd name="T9" fmla="*/ 0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4">
                            <a:moveTo>
                              <a:pt x="0" y="0"/>
                            </a:moveTo>
                            <a:lnTo>
                              <a:pt x="0" y="154"/>
                            </a:lnTo>
                            <a:lnTo>
                              <a:pt x="49" y="154"/>
                            </a:lnTo>
                            <a:lnTo>
                              <a:pt x="49" y="4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7" name="Freeform 69">
                        <a:extLst>
                          <a:ext uri="{FF2B5EF4-FFF2-40B4-BE49-F238E27FC236}">
                            <a16:creationId xmlns:a16="http://schemas.microsoft.com/office/drawing/2014/main" id="{61C97ECA-E485-FF7E-76B3-872C6E1E084C}"/>
                          </a:ext>
                        </a:extLst>
                      </p:cNvPr>
                      <p:cNvSpPr>
                        <a:spLocks/>
                      </p:cNvSpPr>
                      <p:nvPr/>
                    </p:nvSpPr>
                    <p:spPr bwMode="auto">
                      <a:xfrm>
                        <a:off x="3276" y="2607"/>
                        <a:ext cx="10" cy="38"/>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8" name="Freeform 70">
                        <a:extLst>
                          <a:ext uri="{FF2B5EF4-FFF2-40B4-BE49-F238E27FC236}">
                            <a16:creationId xmlns:a16="http://schemas.microsoft.com/office/drawing/2014/main" id="{E1C1E66A-F44A-A291-B67F-B9D6C2A52B2D}"/>
                          </a:ext>
                        </a:extLst>
                      </p:cNvPr>
                      <p:cNvSpPr>
                        <a:spLocks/>
                      </p:cNvSpPr>
                      <p:nvPr/>
                    </p:nvSpPr>
                    <p:spPr bwMode="auto">
                      <a:xfrm>
                        <a:off x="3262" y="2609"/>
                        <a:ext cx="10" cy="38"/>
                      </a:xfrm>
                      <a:custGeom>
                        <a:avLst/>
                        <a:gdLst>
                          <a:gd name="T0" fmla="*/ 0 w 49"/>
                          <a:gd name="T1" fmla="*/ 0 h 153"/>
                          <a:gd name="T2" fmla="*/ 0 w 49"/>
                          <a:gd name="T3" fmla="*/ 0 h 153"/>
                          <a:gd name="T4" fmla="*/ 0 w 49"/>
                          <a:gd name="T5" fmla="*/ 0 h 153"/>
                          <a:gd name="T6" fmla="*/ 0 w 49"/>
                          <a:gd name="T7" fmla="*/ 0 h 153"/>
                          <a:gd name="T8" fmla="*/ 0 w 49"/>
                          <a:gd name="T9" fmla="*/ 0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3">
                            <a:moveTo>
                              <a:pt x="0" y="0"/>
                            </a:moveTo>
                            <a:lnTo>
                              <a:pt x="0" y="153"/>
                            </a:lnTo>
                            <a:lnTo>
                              <a:pt x="49" y="153"/>
                            </a:lnTo>
                            <a:lnTo>
                              <a:pt x="49" y="4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9" name="Freeform 71">
                        <a:extLst>
                          <a:ext uri="{FF2B5EF4-FFF2-40B4-BE49-F238E27FC236}">
                            <a16:creationId xmlns:a16="http://schemas.microsoft.com/office/drawing/2014/main" id="{B9B56E6E-D40F-9B88-A6F3-697F8A79AE04}"/>
                          </a:ext>
                        </a:extLst>
                      </p:cNvPr>
                      <p:cNvSpPr>
                        <a:spLocks/>
                      </p:cNvSpPr>
                      <p:nvPr/>
                    </p:nvSpPr>
                    <p:spPr bwMode="auto">
                      <a:xfrm>
                        <a:off x="3248" y="2610"/>
                        <a:ext cx="9" cy="39"/>
                      </a:xfrm>
                      <a:custGeom>
                        <a:avLst/>
                        <a:gdLst>
                          <a:gd name="T0" fmla="*/ 0 w 49"/>
                          <a:gd name="T1" fmla="*/ 0 h 155"/>
                          <a:gd name="T2" fmla="*/ 0 w 49"/>
                          <a:gd name="T3" fmla="*/ 0 h 155"/>
                          <a:gd name="T4" fmla="*/ 0 w 49"/>
                          <a:gd name="T5" fmla="*/ 0 h 155"/>
                          <a:gd name="T6" fmla="*/ 0 w 49"/>
                          <a:gd name="T7" fmla="*/ 0 h 155"/>
                          <a:gd name="T8" fmla="*/ 0 w 49"/>
                          <a:gd name="T9" fmla="*/ 0 h 1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55">
                            <a:moveTo>
                              <a:pt x="0" y="0"/>
                            </a:moveTo>
                            <a:lnTo>
                              <a:pt x="0" y="155"/>
                            </a:lnTo>
                            <a:lnTo>
                              <a:pt x="49" y="155"/>
                            </a:lnTo>
                            <a:lnTo>
                              <a:pt x="49" y="4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85" name="Group 72">
                      <a:extLst>
                        <a:ext uri="{FF2B5EF4-FFF2-40B4-BE49-F238E27FC236}">
                          <a16:creationId xmlns:a16="http://schemas.microsoft.com/office/drawing/2014/main" id="{488D9C54-57DA-90FE-2D4B-1D23EA51DE5D}"/>
                        </a:ext>
                      </a:extLst>
                    </p:cNvPr>
                    <p:cNvGrpSpPr>
                      <a:grpSpLocks/>
                    </p:cNvGrpSpPr>
                    <p:nvPr/>
                  </p:nvGrpSpPr>
                  <p:grpSpPr bwMode="auto">
                    <a:xfrm>
                      <a:off x="3435" y="2576"/>
                      <a:ext cx="105" cy="49"/>
                      <a:chOff x="3435" y="2576"/>
                      <a:chExt cx="105" cy="49"/>
                    </a:xfrm>
                  </p:grpSpPr>
                  <p:sp>
                    <p:nvSpPr>
                      <p:cNvPr id="1682889" name="Freeform 73">
                        <a:extLst>
                          <a:ext uri="{FF2B5EF4-FFF2-40B4-BE49-F238E27FC236}">
                            <a16:creationId xmlns:a16="http://schemas.microsoft.com/office/drawing/2014/main" id="{C9D7D3B8-4991-7132-14CE-F84C1EF29BE1}"/>
                          </a:ext>
                        </a:extLst>
                      </p:cNvPr>
                      <p:cNvSpPr>
                        <a:spLocks/>
                      </p:cNvSpPr>
                      <p:nvPr/>
                    </p:nvSpPr>
                    <p:spPr bwMode="auto">
                      <a:xfrm>
                        <a:off x="3530" y="2576"/>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0" name="Freeform 74">
                        <a:extLst>
                          <a:ext uri="{FF2B5EF4-FFF2-40B4-BE49-F238E27FC236}">
                            <a16:creationId xmlns:a16="http://schemas.microsoft.com/office/drawing/2014/main" id="{DD45F37E-C24C-D570-44A3-61E09F0EBC33}"/>
                          </a:ext>
                        </a:extLst>
                      </p:cNvPr>
                      <p:cNvSpPr>
                        <a:spLocks/>
                      </p:cNvSpPr>
                      <p:nvPr/>
                    </p:nvSpPr>
                    <p:spPr bwMode="auto">
                      <a:xfrm>
                        <a:off x="3506" y="2578"/>
                        <a:ext cx="10" cy="37"/>
                      </a:xfrm>
                      <a:custGeom>
                        <a:avLst/>
                        <a:gdLst>
                          <a:gd name="T0" fmla="*/ 0 w 50"/>
                          <a:gd name="T1" fmla="*/ 0 h 148"/>
                          <a:gd name="T2" fmla="*/ 0 w 50"/>
                          <a:gd name="T3" fmla="*/ 0 h 148"/>
                          <a:gd name="T4" fmla="*/ 0 w 50"/>
                          <a:gd name="T5" fmla="*/ 0 h 148"/>
                          <a:gd name="T6" fmla="*/ 0 w 50"/>
                          <a:gd name="T7" fmla="*/ 0 h 148"/>
                          <a:gd name="T8" fmla="*/ 0 w 50"/>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8">
                            <a:moveTo>
                              <a:pt x="0" y="0"/>
                            </a:moveTo>
                            <a:lnTo>
                              <a:pt x="0" y="148"/>
                            </a:lnTo>
                            <a:lnTo>
                              <a:pt x="50" y="148"/>
                            </a:lnTo>
                            <a:lnTo>
                              <a:pt x="50" y="33"/>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1" name="Freeform 75">
                        <a:extLst>
                          <a:ext uri="{FF2B5EF4-FFF2-40B4-BE49-F238E27FC236}">
                            <a16:creationId xmlns:a16="http://schemas.microsoft.com/office/drawing/2014/main" id="{61D4FF42-ADDA-34BD-561C-A2E9F70E3AFA}"/>
                          </a:ext>
                        </a:extLst>
                      </p:cNvPr>
                      <p:cNvSpPr>
                        <a:spLocks/>
                      </p:cNvSpPr>
                      <p:nvPr/>
                    </p:nvSpPr>
                    <p:spPr bwMode="auto">
                      <a:xfrm>
                        <a:off x="3482" y="2580"/>
                        <a:ext cx="10" cy="37"/>
                      </a:xfrm>
                      <a:custGeom>
                        <a:avLst/>
                        <a:gdLst>
                          <a:gd name="T0" fmla="*/ 0 w 49"/>
                          <a:gd name="T1" fmla="*/ 0 h 149"/>
                          <a:gd name="T2" fmla="*/ 0 w 49"/>
                          <a:gd name="T3" fmla="*/ 0 h 149"/>
                          <a:gd name="T4" fmla="*/ 0 w 49"/>
                          <a:gd name="T5" fmla="*/ 0 h 149"/>
                          <a:gd name="T6" fmla="*/ 0 w 49"/>
                          <a:gd name="T7" fmla="*/ 0 h 149"/>
                          <a:gd name="T8" fmla="*/ 0 w 49"/>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9">
                            <a:moveTo>
                              <a:pt x="0" y="0"/>
                            </a:moveTo>
                            <a:lnTo>
                              <a:pt x="0" y="149"/>
                            </a:lnTo>
                            <a:lnTo>
                              <a:pt x="49" y="149"/>
                            </a:lnTo>
                            <a:lnTo>
                              <a:pt x="49" y="33"/>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2" name="Freeform 76">
                        <a:extLst>
                          <a:ext uri="{FF2B5EF4-FFF2-40B4-BE49-F238E27FC236}">
                            <a16:creationId xmlns:a16="http://schemas.microsoft.com/office/drawing/2014/main" id="{8FB5C217-34E8-FBED-D91D-6B43DF24F963}"/>
                          </a:ext>
                        </a:extLst>
                      </p:cNvPr>
                      <p:cNvSpPr>
                        <a:spLocks/>
                      </p:cNvSpPr>
                      <p:nvPr/>
                    </p:nvSpPr>
                    <p:spPr bwMode="auto">
                      <a:xfrm>
                        <a:off x="3458" y="2583"/>
                        <a:ext cx="10" cy="37"/>
                      </a:xfrm>
                      <a:custGeom>
                        <a:avLst/>
                        <a:gdLst>
                          <a:gd name="T0" fmla="*/ 0 w 50"/>
                          <a:gd name="T1" fmla="*/ 0 h 147"/>
                          <a:gd name="T2" fmla="*/ 0 w 50"/>
                          <a:gd name="T3" fmla="*/ 0 h 147"/>
                          <a:gd name="T4" fmla="*/ 0 w 50"/>
                          <a:gd name="T5" fmla="*/ 0 h 147"/>
                          <a:gd name="T6" fmla="*/ 0 w 50"/>
                          <a:gd name="T7" fmla="*/ 0 h 147"/>
                          <a:gd name="T8" fmla="*/ 0 w 50"/>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147">
                            <a:moveTo>
                              <a:pt x="0" y="0"/>
                            </a:moveTo>
                            <a:lnTo>
                              <a:pt x="0" y="147"/>
                            </a:lnTo>
                            <a:lnTo>
                              <a:pt x="50" y="147"/>
                            </a:lnTo>
                            <a:lnTo>
                              <a:pt x="50" y="33"/>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93" name="Freeform 77">
                        <a:extLst>
                          <a:ext uri="{FF2B5EF4-FFF2-40B4-BE49-F238E27FC236}">
                            <a16:creationId xmlns:a16="http://schemas.microsoft.com/office/drawing/2014/main" id="{B020DF38-46C4-5773-AC1D-45F2A03AFA45}"/>
                          </a:ext>
                        </a:extLst>
                      </p:cNvPr>
                      <p:cNvSpPr>
                        <a:spLocks/>
                      </p:cNvSpPr>
                      <p:nvPr/>
                    </p:nvSpPr>
                    <p:spPr bwMode="auto">
                      <a:xfrm>
                        <a:off x="3435" y="2588"/>
                        <a:ext cx="10" cy="37"/>
                      </a:xfrm>
                      <a:custGeom>
                        <a:avLst/>
                        <a:gdLst>
                          <a:gd name="T0" fmla="*/ 0 w 49"/>
                          <a:gd name="T1" fmla="*/ 0 h 148"/>
                          <a:gd name="T2" fmla="*/ 0 w 49"/>
                          <a:gd name="T3" fmla="*/ 0 h 148"/>
                          <a:gd name="T4" fmla="*/ 0 w 49"/>
                          <a:gd name="T5" fmla="*/ 0 h 148"/>
                          <a:gd name="T6" fmla="*/ 0 w 49"/>
                          <a:gd name="T7" fmla="*/ 0 h 148"/>
                          <a:gd name="T8" fmla="*/ 0 w 49"/>
                          <a:gd name="T9" fmla="*/ 0 h 1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48">
                            <a:moveTo>
                              <a:pt x="0" y="0"/>
                            </a:moveTo>
                            <a:lnTo>
                              <a:pt x="0" y="148"/>
                            </a:lnTo>
                            <a:lnTo>
                              <a:pt x="49" y="148"/>
                            </a:lnTo>
                            <a:lnTo>
                              <a:pt x="49" y="3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886" name="Freeform 78">
                      <a:extLst>
                        <a:ext uri="{FF2B5EF4-FFF2-40B4-BE49-F238E27FC236}">
                          <a16:creationId xmlns:a16="http://schemas.microsoft.com/office/drawing/2014/main" id="{6EDAD484-0766-58D7-7F4E-F84742DCB5E1}"/>
                        </a:ext>
                      </a:extLst>
                    </p:cNvPr>
                    <p:cNvSpPr>
                      <a:spLocks/>
                    </p:cNvSpPr>
                    <p:nvPr/>
                  </p:nvSpPr>
                  <p:spPr bwMode="auto">
                    <a:xfrm>
                      <a:off x="3038" y="2605"/>
                      <a:ext cx="530" cy="90"/>
                    </a:xfrm>
                    <a:custGeom>
                      <a:avLst/>
                      <a:gdLst>
                        <a:gd name="T0" fmla="*/ 1 w 2653"/>
                        <a:gd name="T1" fmla="*/ 0 h 359"/>
                        <a:gd name="T2" fmla="*/ 1 w 2653"/>
                        <a:gd name="T3" fmla="*/ 0 h 359"/>
                        <a:gd name="T4" fmla="*/ 0 w 2653"/>
                        <a:gd name="T5" fmla="*/ 0 h 359"/>
                        <a:gd name="T6" fmla="*/ 0 w 2653"/>
                        <a:gd name="T7" fmla="*/ 1 h 359"/>
                        <a:gd name="T8" fmla="*/ 1 w 2653"/>
                        <a:gd name="T9" fmla="*/ 0 h 3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53" h="359">
                          <a:moveTo>
                            <a:pt x="2653" y="197"/>
                          </a:moveTo>
                          <a:lnTo>
                            <a:pt x="2653" y="0"/>
                          </a:lnTo>
                          <a:lnTo>
                            <a:pt x="0" y="262"/>
                          </a:lnTo>
                          <a:lnTo>
                            <a:pt x="0" y="359"/>
                          </a:lnTo>
                          <a:lnTo>
                            <a:pt x="2653" y="197"/>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87" name="Freeform 79">
                      <a:extLst>
                        <a:ext uri="{FF2B5EF4-FFF2-40B4-BE49-F238E27FC236}">
                          <a16:creationId xmlns:a16="http://schemas.microsoft.com/office/drawing/2014/main" id="{16DFAFA2-A9CC-E4D1-14E4-4407B1C2B742}"/>
                        </a:ext>
                      </a:extLst>
                    </p:cNvPr>
                    <p:cNvSpPr>
                      <a:spLocks/>
                    </p:cNvSpPr>
                    <p:nvPr/>
                  </p:nvSpPr>
                  <p:spPr bwMode="auto">
                    <a:xfrm>
                      <a:off x="3027" y="2505"/>
                      <a:ext cx="541" cy="149"/>
                    </a:xfrm>
                    <a:custGeom>
                      <a:avLst/>
                      <a:gdLst>
                        <a:gd name="T0" fmla="*/ 1 w 2707"/>
                        <a:gd name="T1" fmla="*/ 0 h 595"/>
                        <a:gd name="T2" fmla="*/ 1 w 2707"/>
                        <a:gd name="T3" fmla="*/ 0 h 595"/>
                        <a:gd name="T4" fmla="*/ 0 w 2707"/>
                        <a:gd name="T5" fmla="*/ 1 h 595"/>
                        <a:gd name="T6" fmla="*/ 0 w 2707"/>
                        <a:gd name="T7" fmla="*/ 1 h 595"/>
                        <a:gd name="T8" fmla="*/ 1 w 2707"/>
                        <a:gd name="T9" fmla="*/ 0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07" h="595">
                          <a:moveTo>
                            <a:pt x="2707" y="164"/>
                          </a:moveTo>
                          <a:lnTo>
                            <a:pt x="2707" y="0"/>
                          </a:lnTo>
                          <a:lnTo>
                            <a:pt x="0" y="523"/>
                          </a:lnTo>
                          <a:lnTo>
                            <a:pt x="0" y="595"/>
                          </a:lnTo>
                          <a:lnTo>
                            <a:pt x="2707" y="164"/>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88" name="Freeform 80">
                      <a:extLst>
                        <a:ext uri="{FF2B5EF4-FFF2-40B4-BE49-F238E27FC236}">
                          <a16:creationId xmlns:a16="http://schemas.microsoft.com/office/drawing/2014/main" id="{7D697FE3-0327-EDE9-9148-18B51CF323F7}"/>
                        </a:ext>
                      </a:extLst>
                    </p:cNvPr>
                    <p:cNvSpPr>
                      <a:spLocks/>
                    </p:cNvSpPr>
                    <p:nvPr/>
                  </p:nvSpPr>
                  <p:spPr bwMode="auto">
                    <a:xfrm>
                      <a:off x="3016" y="2340"/>
                      <a:ext cx="552" cy="272"/>
                    </a:xfrm>
                    <a:custGeom>
                      <a:avLst/>
                      <a:gdLst>
                        <a:gd name="T0" fmla="*/ 1 w 2761"/>
                        <a:gd name="T1" fmla="*/ 1 h 1088"/>
                        <a:gd name="T2" fmla="*/ 1 w 2761"/>
                        <a:gd name="T3" fmla="*/ 0 h 1088"/>
                        <a:gd name="T4" fmla="*/ 0 w 2761"/>
                        <a:gd name="T5" fmla="*/ 1 h 1088"/>
                        <a:gd name="T6" fmla="*/ 0 w 2761"/>
                        <a:gd name="T7" fmla="*/ 1 h 1088"/>
                        <a:gd name="T8" fmla="*/ 1 w 2761"/>
                        <a:gd name="T9" fmla="*/ 1 h 10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1" h="1088">
                          <a:moveTo>
                            <a:pt x="2761" y="383"/>
                          </a:moveTo>
                          <a:lnTo>
                            <a:pt x="2761" y="0"/>
                          </a:lnTo>
                          <a:lnTo>
                            <a:pt x="0" y="948"/>
                          </a:lnTo>
                          <a:lnTo>
                            <a:pt x="0" y="1088"/>
                          </a:lnTo>
                          <a:lnTo>
                            <a:pt x="2761" y="383"/>
                          </a:lnTo>
                          <a:close/>
                        </a:path>
                      </a:pathLst>
                    </a:custGeom>
                    <a:solidFill>
                      <a:srgbClr val="9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21" name="Group 81">
                    <a:extLst>
                      <a:ext uri="{FF2B5EF4-FFF2-40B4-BE49-F238E27FC236}">
                        <a16:creationId xmlns:a16="http://schemas.microsoft.com/office/drawing/2014/main" id="{F93BECC7-EA73-E0A7-6586-B3A068C58B09}"/>
                      </a:ext>
                    </a:extLst>
                  </p:cNvPr>
                  <p:cNvGrpSpPr>
                    <a:grpSpLocks/>
                  </p:cNvGrpSpPr>
                  <p:nvPr/>
                </p:nvGrpSpPr>
                <p:grpSpPr bwMode="auto">
                  <a:xfrm>
                    <a:off x="3568" y="2341"/>
                    <a:ext cx="169" cy="370"/>
                    <a:chOff x="3568" y="2341"/>
                    <a:chExt cx="169" cy="370"/>
                  </a:xfrm>
                </p:grpSpPr>
                <p:sp>
                  <p:nvSpPr>
                    <p:cNvPr id="1682843" name="Freeform 82">
                      <a:extLst>
                        <a:ext uri="{FF2B5EF4-FFF2-40B4-BE49-F238E27FC236}">
                          <a16:creationId xmlns:a16="http://schemas.microsoft.com/office/drawing/2014/main" id="{3C1424EC-810C-5AA0-4D81-4588F1638B2E}"/>
                        </a:ext>
                      </a:extLst>
                    </p:cNvPr>
                    <p:cNvSpPr>
                      <a:spLocks/>
                    </p:cNvSpPr>
                    <p:nvPr/>
                  </p:nvSpPr>
                  <p:spPr bwMode="auto">
                    <a:xfrm>
                      <a:off x="3569" y="2672"/>
                      <a:ext cx="125" cy="39"/>
                    </a:xfrm>
                    <a:custGeom>
                      <a:avLst/>
                      <a:gdLst>
                        <a:gd name="T0" fmla="*/ 0 w 624"/>
                        <a:gd name="T1" fmla="*/ 0 h 156"/>
                        <a:gd name="T2" fmla="*/ 0 w 624"/>
                        <a:gd name="T3" fmla="*/ 0 h 156"/>
                        <a:gd name="T4" fmla="*/ 0 w 624"/>
                        <a:gd name="T5" fmla="*/ 0 h 156"/>
                        <a:gd name="T6" fmla="*/ 0 w 624"/>
                        <a:gd name="T7" fmla="*/ 0 h 156"/>
                        <a:gd name="T8" fmla="*/ 0 w 624"/>
                        <a:gd name="T9" fmla="*/ 0 h 1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4" h="156">
                          <a:moveTo>
                            <a:pt x="0" y="0"/>
                          </a:moveTo>
                          <a:lnTo>
                            <a:pt x="624" y="48"/>
                          </a:lnTo>
                          <a:lnTo>
                            <a:pt x="624" y="115"/>
                          </a:lnTo>
                          <a:lnTo>
                            <a:pt x="0" y="156"/>
                          </a:lnTo>
                          <a:lnTo>
                            <a:pt x="0" y="0"/>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4" name="Freeform 83">
                      <a:extLst>
                        <a:ext uri="{FF2B5EF4-FFF2-40B4-BE49-F238E27FC236}">
                          <a16:creationId xmlns:a16="http://schemas.microsoft.com/office/drawing/2014/main" id="{F1A097A3-2F78-EBA0-1110-C670DD754DE7}"/>
                        </a:ext>
                      </a:extLst>
                    </p:cNvPr>
                    <p:cNvSpPr>
                      <a:spLocks/>
                    </p:cNvSpPr>
                    <p:nvPr/>
                  </p:nvSpPr>
                  <p:spPr bwMode="auto">
                    <a:xfrm>
                      <a:off x="3568" y="2429"/>
                      <a:ext cx="169" cy="260"/>
                    </a:xfrm>
                    <a:custGeom>
                      <a:avLst/>
                      <a:gdLst>
                        <a:gd name="T0" fmla="*/ 0 w 842"/>
                        <a:gd name="T1" fmla="*/ 0 h 1042"/>
                        <a:gd name="T2" fmla="*/ 0 w 842"/>
                        <a:gd name="T3" fmla="*/ 0 h 1042"/>
                        <a:gd name="T4" fmla="*/ 0 w 842"/>
                        <a:gd name="T5" fmla="*/ 0 h 1042"/>
                        <a:gd name="T6" fmla="*/ 0 w 842"/>
                        <a:gd name="T7" fmla="*/ 1 h 1042"/>
                        <a:gd name="T8" fmla="*/ 0 w 842"/>
                        <a:gd name="T9" fmla="*/ 1 h 1042"/>
                        <a:gd name="T10" fmla="*/ 0 w 842"/>
                        <a:gd name="T11" fmla="*/ 1 h 1042"/>
                        <a:gd name="T12" fmla="*/ 0 w 842"/>
                        <a:gd name="T13" fmla="*/ 1 h 1042"/>
                        <a:gd name="T14" fmla="*/ 0 w 842"/>
                        <a:gd name="T15" fmla="*/ 1 h 1042"/>
                        <a:gd name="T16" fmla="*/ 0 w 842"/>
                        <a:gd name="T17" fmla="*/ 1 h 1042"/>
                        <a:gd name="T18" fmla="*/ 0 w 842"/>
                        <a:gd name="T19" fmla="*/ 0 h 10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2" h="1042">
                          <a:moveTo>
                            <a:pt x="0" y="0"/>
                          </a:moveTo>
                          <a:lnTo>
                            <a:pt x="842" y="546"/>
                          </a:lnTo>
                          <a:lnTo>
                            <a:pt x="739" y="546"/>
                          </a:lnTo>
                          <a:lnTo>
                            <a:pt x="739" y="738"/>
                          </a:lnTo>
                          <a:lnTo>
                            <a:pt x="775" y="760"/>
                          </a:lnTo>
                          <a:lnTo>
                            <a:pt x="739" y="759"/>
                          </a:lnTo>
                          <a:lnTo>
                            <a:pt x="738" y="1010"/>
                          </a:lnTo>
                          <a:lnTo>
                            <a:pt x="642" y="1042"/>
                          </a:lnTo>
                          <a:lnTo>
                            <a:pt x="0" y="100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5" name="Freeform 84">
                      <a:extLst>
                        <a:ext uri="{FF2B5EF4-FFF2-40B4-BE49-F238E27FC236}">
                          <a16:creationId xmlns:a16="http://schemas.microsoft.com/office/drawing/2014/main" id="{2116AED3-422F-9C7E-610A-C6159667DF39}"/>
                        </a:ext>
                      </a:extLst>
                    </p:cNvPr>
                    <p:cNvSpPr>
                      <a:spLocks/>
                    </p:cNvSpPr>
                    <p:nvPr/>
                  </p:nvSpPr>
                  <p:spPr bwMode="auto">
                    <a:xfrm>
                      <a:off x="3568" y="2341"/>
                      <a:ext cx="169" cy="225"/>
                    </a:xfrm>
                    <a:custGeom>
                      <a:avLst/>
                      <a:gdLst>
                        <a:gd name="T0" fmla="*/ 0 w 842"/>
                        <a:gd name="T1" fmla="*/ 0 h 903"/>
                        <a:gd name="T2" fmla="*/ 0 w 842"/>
                        <a:gd name="T3" fmla="*/ 0 h 903"/>
                        <a:gd name="T4" fmla="*/ 0 w 842"/>
                        <a:gd name="T5" fmla="*/ 1 h 903"/>
                        <a:gd name="T6" fmla="*/ 0 w 842"/>
                        <a:gd name="T7" fmla="*/ 0 h 903"/>
                        <a:gd name="T8" fmla="*/ 0 w 842"/>
                        <a:gd name="T9" fmla="*/ 0 h 9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2" h="903">
                          <a:moveTo>
                            <a:pt x="0" y="0"/>
                          </a:moveTo>
                          <a:lnTo>
                            <a:pt x="0" y="382"/>
                          </a:lnTo>
                          <a:lnTo>
                            <a:pt x="842" y="903"/>
                          </a:lnTo>
                          <a:lnTo>
                            <a:pt x="842" y="682"/>
                          </a:lnTo>
                          <a:lnTo>
                            <a:pt x="0" y="0"/>
                          </a:lnTo>
                          <a:close/>
                        </a:path>
                      </a:pathLst>
                    </a:custGeom>
                    <a:solidFill>
                      <a:srgbClr val="80808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846" name="Group 85">
                      <a:extLst>
                        <a:ext uri="{FF2B5EF4-FFF2-40B4-BE49-F238E27FC236}">
                          <a16:creationId xmlns:a16="http://schemas.microsoft.com/office/drawing/2014/main" id="{222A8A43-D6A9-41FD-5F20-8E570B0DBEAC}"/>
                        </a:ext>
                      </a:extLst>
                    </p:cNvPr>
                    <p:cNvGrpSpPr>
                      <a:grpSpLocks/>
                    </p:cNvGrpSpPr>
                    <p:nvPr/>
                  </p:nvGrpSpPr>
                  <p:grpSpPr bwMode="auto">
                    <a:xfrm>
                      <a:off x="3570" y="2556"/>
                      <a:ext cx="129" cy="123"/>
                      <a:chOff x="3570" y="2556"/>
                      <a:chExt cx="129" cy="123"/>
                    </a:xfrm>
                  </p:grpSpPr>
                  <p:sp>
                    <p:nvSpPr>
                      <p:cNvPr id="1682865" name="Freeform 86">
                        <a:extLst>
                          <a:ext uri="{FF2B5EF4-FFF2-40B4-BE49-F238E27FC236}">
                            <a16:creationId xmlns:a16="http://schemas.microsoft.com/office/drawing/2014/main" id="{50DC33A9-56D1-3A33-0D19-0DC24E75E3EA}"/>
                          </a:ext>
                        </a:extLst>
                      </p:cNvPr>
                      <p:cNvSpPr>
                        <a:spLocks/>
                      </p:cNvSpPr>
                      <p:nvPr/>
                    </p:nvSpPr>
                    <p:spPr bwMode="auto">
                      <a:xfrm>
                        <a:off x="3683" y="2620"/>
                        <a:ext cx="16" cy="59"/>
                      </a:xfrm>
                      <a:custGeom>
                        <a:avLst/>
                        <a:gdLst>
                          <a:gd name="T0" fmla="*/ 0 w 81"/>
                          <a:gd name="T1" fmla="*/ 0 h 236"/>
                          <a:gd name="T2" fmla="*/ 0 w 81"/>
                          <a:gd name="T3" fmla="*/ 0 h 236"/>
                          <a:gd name="T4" fmla="*/ 0 w 81"/>
                          <a:gd name="T5" fmla="*/ 0 h 236"/>
                          <a:gd name="T6" fmla="*/ 0 w 81"/>
                          <a:gd name="T7" fmla="*/ 0 h 236"/>
                          <a:gd name="T8" fmla="*/ 0 w 81"/>
                          <a:gd name="T9" fmla="*/ 0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6">
                            <a:moveTo>
                              <a:pt x="0" y="47"/>
                            </a:moveTo>
                            <a:lnTo>
                              <a:pt x="0" y="215"/>
                            </a:lnTo>
                            <a:lnTo>
                              <a:pt x="81" y="236"/>
                            </a:lnTo>
                            <a:lnTo>
                              <a:pt x="81" y="0"/>
                            </a:lnTo>
                            <a:lnTo>
                              <a:pt x="0" y="47"/>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1682866" name="Freeform 87">
                        <a:extLst>
                          <a:ext uri="{FF2B5EF4-FFF2-40B4-BE49-F238E27FC236}">
                            <a16:creationId xmlns:a16="http://schemas.microsoft.com/office/drawing/2014/main" id="{C4B64315-DC89-7AE3-7288-1AAE78021C3C}"/>
                          </a:ext>
                        </a:extLst>
                      </p:cNvPr>
                      <p:cNvSpPr>
                        <a:spLocks/>
                      </p:cNvSpPr>
                      <p:nvPr/>
                    </p:nvSpPr>
                    <p:spPr bwMode="auto">
                      <a:xfrm>
                        <a:off x="3676" y="2616"/>
                        <a:ext cx="16"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4"/>
                            </a:lnTo>
                            <a:lnTo>
                              <a:pt x="82" y="234"/>
                            </a:lnTo>
                            <a:lnTo>
                              <a:pt x="82" y="0"/>
                            </a:lnTo>
                            <a:lnTo>
                              <a:pt x="0" y="45"/>
                            </a:lnTo>
                            <a:close/>
                          </a:path>
                        </a:pathLst>
                      </a:custGeom>
                      <a:solidFill>
                        <a:srgbClr val="3F3F3F"/>
                      </a:solidFill>
                      <a:ln w="3175">
                        <a:solidFill>
                          <a:srgbClr val="000000"/>
                        </a:solidFill>
                        <a:prstDash val="solid"/>
                        <a:round/>
                        <a:headEnd/>
                        <a:tailEnd/>
                      </a:ln>
                    </p:spPr>
                    <p:txBody>
                      <a:bodyPr lIns="0" tIns="0" rIns="0" bIns="0" anchor="ctr" anchorCtr="1"/>
                      <a:lstStyle/>
                      <a:p>
                        <a:endParaRPr lang="zh-CN" altLang="en-US"/>
                      </a:p>
                    </p:txBody>
                  </p:sp>
                  <p:sp>
                    <p:nvSpPr>
                      <p:cNvPr id="1682867" name="Freeform 88">
                        <a:extLst>
                          <a:ext uri="{FF2B5EF4-FFF2-40B4-BE49-F238E27FC236}">
                            <a16:creationId xmlns:a16="http://schemas.microsoft.com/office/drawing/2014/main" id="{7613A1D0-52DC-C904-09E6-378082875A6B}"/>
                          </a:ext>
                        </a:extLst>
                      </p:cNvPr>
                      <p:cNvSpPr>
                        <a:spLocks/>
                      </p:cNvSpPr>
                      <p:nvPr/>
                    </p:nvSpPr>
                    <p:spPr bwMode="auto">
                      <a:xfrm>
                        <a:off x="3668" y="2611"/>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4"/>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682868" name="Freeform 89">
                        <a:extLst>
                          <a:ext uri="{FF2B5EF4-FFF2-40B4-BE49-F238E27FC236}">
                            <a16:creationId xmlns:a16="http://schemas.microsoft.com/office/drawing/2014/main" id="{301FF1FB-4CF8-5547-FB7C-6F01FB1E40EA}"/>
                          </a:ext>
                        </a:extLst>
                      </p:cNvPr>
                      <p:cNvSpPr>
                        <a:spLocks/>
                      </p:cNvSpPr>
                      <p:nvPr/>
                    </p:nvSpPr>
                    <p:spPr bwMode="auto">
                      <a:xfrm>
                        <a:off x="3661" y="2607"/>
                        <a:ext cx="16" cy="59"/>
                      </a:xfrm>
                      <a:custGeom>
                        <a:avLst/>
                        <a:gdLst>
                          <a:gd name="T0" fmla="*/ 0 w 81"/>
                          <a:gd name="T1" fmla="*/ 0 h 235"/>
                          <a:gd name="T2" fmla="*/ 0 w 81"/>
                          <a:gd name="T3" fmla="*/ 0 h 235"/>
                          <a:gd name="T4" fmla="*/ 0 w 81"/>
                          <a:gd name="T5" fmla="*/ 0 h 235"/>
                          <a:gd name="T6" fmla="*/ 0 w 81"/>
                          <a:gd name="T7" fmla="*/ 0 h 235"/>
                          <a:gd name="T8" fmla="*/ 0 w 81"/>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5">
                            <a:moveTo>
                              <a:pt x="0" y="45"/>
                            </a:moveTo>
                            <a:lnTo>
                              <a:pt x="0" y="213"/>
                            </a:lnTo>
                            <a:lnTo>
                              <a:pt x="81" y="235"/>
                            </a:lnTo>
                            <a:lnTo>
                              <a:pt x="81"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682869" name="Freeform 90">
                        <a:extLst>
                          <a:ext uri="{FF2B5EF4-FFF2-40B4-BE49-F238E27FC236}">
                            <a16:creationId xmlns:a16="http://schemas.microsoft.com/office/drawing/2014/main" id="{E25E3184-50E6-E130-6FA7-651965C09706}"/>
                          </a:ext>
                        </a:extLst>
                      </p:cNvPr>
                      <p:cNvSpPr>
                        <a:spLocks/>
                      </p:cNvSpPr>
                      <p:nvPr/>
                    </p:nvSpPr>
                    <p:spPr bwMode="auto">
                      <a:xfrm>
                        <a:off x="3653" y="2603"/>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4"/>
                            </a:lnTo>
                            <a:lnTo>
                              <a:pt x="80" y="235"/>
                            </a:lnTo>
                            <a:lnTo>
                              <a:pt x="80" y="0"/>
                            </a:lnTo>
                            <a:lnTo>
                              <a:pt x="0" y="46"/>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682870" name="Freeform 91">
                        <a:extLst>
                          <a:ext uri="{FF2B5EF4-FFF2-40B4-BE49-F238E27FC236}">
                            <a16:creationId xmlns:a16="http://schemas.microsoft.com/office/drawing/2014/main" id="{D74B8B3E-6BCC-0721-DC4B-85E713850DF3}"/>
                          </a:ext>
                        </a:extLst>
                      </p:cNvPr>
                      <p:cNvSpPr>
                        <a:spLocks/>
                      </p:cNvSpPr>
                      <p:nvPr/>
                    </p:nvSpPr>
                    <p:spPr bwMode="auto">
                      <a:xfrm>
                        <a:off x="3646" y="2599"/>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4"/>
                            </a:lnTo>
                            <a:lnTo>
                              <a:pt x="80" y="235"/>
                            </a:lnTo>
                            <a:lnTo>
                              <a:pt x="80" y="0"/>
                            </a:lnTo>
                            <a:lnTo>
                              <a:pt x="0" y="45"/>
                            </a:lnTo>
                            <a:close/>
                          </a:path>
                        </a:pathLst>
                      </a:custGeom>
                      <a:solidFill>
                        <a:srgbClr val="5F5F5F"/>
                      </a:solidFill>
                      <a:ln w="3175">
                        <a:solidFill>
                          <a:srgbClr val="000000"/>
                        </a:solidFill>
                        <a:prstDash val="solid"/>
                        <a:round/>
                        <a:headEnd/>
                        <a:tailEnd/>
                      </a:ln>
                    </p:spPr>
                    <p:txBody>
                      <a:bodyPr lIns="0" tIns="0" rIns="0" bIns="0" anchor="ctr" anchorCtr="1"/>
                      <a:lstStyle/>
                      <a:p>
                        <a:endParaRPr lang="zh-CN" altLang="en-US"/>
                      </a:p>
                    </p:txBody>
                  </p:sp>
                  <p:sp>
                    <p:nvSpPr>
                      <p:cNvPr id="1682871" name="Freeform 92">
                        <a:extLst>
                          <a:ext uri="{FF2B5EF4-FFF2-40B4-BE49-F238E27FC236}">
                            <a16:creationId xmlns:a16="http://schemas.microsoft.com/office/drawing/2014/main" id="{AD011520-DD31-714F-1722-BECB2F36FA73}"/>
                          </a:ext>
                        </a:extLst>
                      </p:cNvPr>
                      <p:cNvSpPr>
                        <a:spLocks/>
                      </p:cNvSpPr>
                      <p:nvPr/>
                    </p:nvSpPr>
                    <p:spPr bwMode="auto">
                      <a:xfrm>
                        <a:off x="3638" y="2594"/>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5"/>
                            </a:moveTo>
                            <a:lnTo>
                              <a:pt x="0" y="213"/>
                            </a:lnTo>
                            <a:lnTo>
                              <a:pt x="80" y="235"/>
                            </a:lnTo>
                            <a:lnTo>
                              <a:pt x="80"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72" name="Freeform 93">
                        <a:extLst>
                          <a:ext uri="{FF2B5EF4-FFF2-40B4-BE49-F238E27FC236}">
                            <a16:creationId xmlns:a16="http://schemas.microsoft.com/office/drawing/2014/main" id="{C8085AC4-4E0C-2C81-CF38-207B3954D756}"/>
                          </a:ext>
                        </a:extLst>
                      </p:cNvPr>
                      <p:cNvSpPr>
                        <a:spLocks/>
                      </p:cNvSpPr>
                      <p:nvPr/>
                    </p:nvSpPr>
                    <p:spPr bwMode="auto">
                      <a:xfrm>
                        <a:off x="3630" y="2591"/>
                        <a:ext cx="16" cy="58"/>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73" name="Freeform 94">
                        <a:extLst>
                          <a:ext uri="{FF2B5EF4-FFF2-40B4-BE49-F238E27FC236}">
                            <a16:creationId xmlns:a16="http://schemas.microsoft.com/office/drawing/2014/main" id="{0D841C78-3C12-F8BB-1677-28826483A90D}"/>
                          </a:ext>
                        </a:extLst>
                      </p:cNvPr>
                      <p:cNvSpPr>
                        <a:spLocks/>
                      </p:cNvSpPr>
                      <p:nvPr/>
                    </p:nvSpPr>
                    <p:spPr bwMode="auto">
                      <a:xfrm>
                        <a:off x="3622" y="2587"/>
                        <a:ext cx="17" cy="58"/>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2"/>
                            </a:lnTo>
                            <a:lnTo>
                              <a:pt x="81" y="234"/>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74" name="Freeform 95">
                        <a:extLst>
                          <a:ext uri="{FF2B5EF4-FFF2-40B4-BE49-F238E27FC236}">
                            <a16:creationId xmlns:a16="http://schemas.microsoft.com/office/drawing/2014/main" id="{8212B158-D36E-6D8A-FBA8-8B87AD474817}"/>
                          </a:ext>
                        </a:extLst>
                      </p:cNvPr>
                      <p:cNvSpPr>
                        <a:spLocks/>
                      </p:cNvSpPr>
                      <p:nvPr/>
                    </p:nvSpPr>
                    <p:spPr bwMode="auto">
                      <a:xfrm>
                        <a:off x="3615" y="258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75" name="Freeform 96">
                        <a:extLst>
                          <a:ext uri="{FF2B5EF4-FFF2-40B4-BE49-F238E27FC236}">
                            <a16:creationId xmlns:a16="http://schemas.microsoft.com/office/drawing/2014/main" id="{C7BEAC91-8367-78B9-9E10-43FA29034298}"/>
                          </a:ext>
                        </a:extLst>
                      </p:cNvPr>
                      <p:cNvSpPr>
                        <a:spLocks/>
                      </p:cNvSpPr>
                      <p:nvPr/>
                    </p:nvSpPr>
                    <p:spPr bwMode="auto">
                      <a:xfrm>
                        <a:off x="3608" y="2577"/>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76" name="Freeform 97">
                        <a:extLst>
                          <a:ext uri="{FF2B5EF4-FFF2-40B4-BE49-F238E27FC236}">
                            <a16:creationId xmlns:a16="http://schemas.microsoft.com/office/drawing/2014/main" id="{ABE0E128-F0C8-290C-CB66-E6C5DE0B6604}"/>
                          </a:ext>
                        </a:extLst>
                      </p:cNvPr>
                      <p:cNvSpPr>
                        <a:spLocks/>
                      </p:cNvSpPr>
                      <p:nvPr/>
                    </p:nvSpPr>
                    <p:spPr bwMode="auto">
                      <a:xfrm>
                        <a:off x="3600" y="2573"/>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3"/>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77" name="Freeform 98">
                        <a:extLst>
                          <a:ext uri="{FF2B5EF4-FFF2-40B4-BE49-F238E27FC236}">
                            <a16:creationId xmlns:a16="http://schemas.microsoft.com/office/drawing/2014/main" id="{C4A9BA96-9AC6-5263-5AE3-73594C844392}"/>
                          </a:ext>
                        </a:extLst>
                      </p:cNvPr>
                      <p:cNvSpPr>
                        <a:spLocks/>
                      </p:cNvSpPr>
                      <p:nvPr/>
                    </p:nvSpPr>
                    <p:spPr bwMode="auto">
                      <a:xfrm>
                        <a:off x="3592" y="2569"/>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2"/>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78" name="Freeform 99">
                        <a:extLst>
                          <a:ext uri="{FF2B5EF4-FFF2-40B4-BE49-F238E27FC236}">
                            <a16:creationId xmlns:a16="http://schemas.microsoft.com/office/drawing/2014/main" id="{7BF2BE69-A153-8DC4-6A05-606A2D4ED7CC}"/>
                          </a:ext>
                        </a:extLst>
                      </p:cNvPr>
                      <p:cNvSpPr>
                        <a:spLocks/>
                      </p:cNvSpPr>
                      <p:nvPr/>
                    </p:nvSpPr>
                    <p:spPr bwMode="auto">
                      <a:xfrm>
                        <a:off x="3585" y="256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79" name="Freeform 100">
                        <a:extLst>
                          <a:ext uri="{FF2B5EF4-FFF2-40B4-BE49-F238E27FC236}">
                            <a16:creationId xmlns:a16="http://schemas.microsoft.com/office/drawing/2014/main" id="{C75C4BFF-2829-2F11-EEB9-A04859FD4467}"/>
                          </a:ext>
                        </a:extLst>
                      </p:cNvPr>
                      <p:cNvSpPr>
                        <a:spLocks/>
                      </p:cNvSpPr>
                      <p:nvPr/>
                    </p:nvSpPr>
                    <p:spPr bwMode="auto">
                      <a:xfrm>
                        <a:off x="3577" y="2561"/>
                        <a:ext cx="17" cy="59"/>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3"/>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80" name="Freeform 101">
                        <a:extLst>
                          <a:ext uri="{FF2B5EF4-FFF2-40B4-BE49-F238E27FC236}">
                            <a16:creationId xmlns:a16="http://schemas.microsoft.com/office/drawing/2014/main" id="{CC4A65AF-AF74-7FC5-745D-36F22A5F0428}"/>
                          </a:ext>
                        </a:extLst>
                      </p:cNvPr>
                      <p:cNvSpPr>
                        <a:spLocks/>
                      </p:cNvSpPr>
                      <p:nvPr/>
                    </p:nvSpPr>
                    <p:spPr bwMode="auto">
                      <a:xfrm>
                        <a:off x="3570" y="255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3"/>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grpSp>
                  <p:nvGrpSpPr>
                    <p:cNvPr id="1682847" name="Group 102">
                      <a:extLst>
                        <a:ext uri="{FF2B5EF4-FFF2-40B4-BE49-F238E27FC236}">
                          <a16:creationId xmlns:a16="http://schemas.microsoft.com/office/drawing/2014/main" id="{4B8097E9-21F1-0E89-A4D5-8F656B49D995}"/>
                        </a:ext>
                      </a:extLst>
                    </p:cNvPr>
                    <p:cNvGrpSpPr>
                      <a:grpSpLocks/>
                    </p:cNvGrpSpPr>
                    <p:nvPr/>
                  </p:nvGrpSpPr>
                  <p:grpSpPr bwMode="auto">
                    <a:xfrm>
                      <a:off x="3569" y="2472"/>
                      <a:ext cx="123" cy="131"/>
                      <a:chOff x="3569" y="2472"/>
                      <a:chExt cx="123" cy="131"/>
                    </a:xfrm>
                  </p:grpSpPr>
                  <p:sp>
                    <p:nvSpPr>
                      <p:cNvPr id="1682850" name="Freeform 103">
                        <a:extLst>
                          <a:ext uri="{FF2B5EF4-FFF2-40B4-BE49-F238E27FC236}">
                            <a16:creationId xmlns:a16="http://schemas.microsoft.com/office/drawing/2014/main" id="{33E447B5-09F8-3F58-634B-D19DCD3BC797}"/>
                          </a:ext>
                        </a:extLst>
                      </p:cNvPr>
                      <p:cNvSpPr>
                        <a:spLocks/>
                      </p:cNvSpPr>
                      <p:nvPr/>
                    </p:nvSpPr>
                    <p:spPr bwMode="auto">
                      <a:xfrm>
                        <a:off x="3675" y="2553"/>
                        <a:ext cx="17" cy="50"/>
                      </a:xfrm>
                      <a:custGeom>
                        <a:avLst/>
                        <a:gdLst>
                          <a:gd name="T0" fmla="*/ 0 w 81"/>
                          <a:gd name="T1" fmla="*/ 0 h 198"/>
                          <a:gd name="T2" fmla="*/ 0 w 81"/>
                          <a:gd name="T3" fmla="*/ 0 h 198"/>
                          <a:gd name="T4" fmla="*/ 0 w 81"/>
                          <a:gd name="T5" fmla="*/ 0 h 198"/>
                          <a:gd name="T6" fmla="*/ 0 w 81"/>
                          <a:gd name="T7" fmla="*/ 0 h 198"/>
                          <a:gd name="T8" fmla="*/ 0 w 8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8">
                            <a:moveTo>
                              <a:pt x="0" y="46"/>
                            </a:moveTo>
                            <a:lnTo>
                              <a:pt x="0" y="164"/>
                            </a:lnTo>
                            <a:lnTo>
                              <a:pt x="81" y="198"/>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51" name="Freeform 104">
                        <a:extLst>
                          <a:ext uri="{FF2B5EF4-FFF2-40B4-BE49-F238E27FC236}">
                            <a16:creationId xmlns:a16="http://schemas.microsoft.com/office/drawing/2014/main" id="{D5C22309-EB9E-4D9F-B1F5-671A1242BD1D}"/>
                          </a:ext>
                        </a:extLst>
                      </p:cNvPr>
                      <p:cNvSpPr>
                        <a:spLocks/>
                      </p:cNvSpPr>
                      <p:nvPr/>
                    </p:nvSpPr>
                    <p:spPr bwMode="auto">
                      <a:xfrm>
                        <a:off x="3668" y="2547"/>
                        <a:ext cx="16" cy="48"/>
                      </a:xfrm>
                      <a:custGeom>
                        <a:avLst/>
                        <a:gdLst>
                          <a:gd name="T0" fmla="*/ 0 w 81"/>
                          <a:gd name="T1" fmla="*/ 0 h 192"/>
                          <a:gd name="T2" fmla="*/ 0 w 81"/>
                          <a:gd name="T3" fmla="*/ 0 h 192"/>
                          <a:gd name="T4" fmla="*/ 0 w 81"/>
                          <a:gd name="T5" fmla="*/ 0 h 192"/>
                          <a:gd name="T6" fmla="*/ 0 w 81"/>
                          <a:gd name="T7" fmla="*/ 0 h 192"/>
                          <a:gd name="T8" fmla="*/ 0 w 81"/>
                          <a:gd name="T9" fmla="*/ 0 h 1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92">
                            <a:moveTo>
                              <a:pt x="0" y="45"/>
                            </a:moveTo>
                            <a:lnTo>
                              <a:pt x="0" y="160"/>
                            </a:lnTo>
                            <a:lnTo>
                              <a:pt x="81" y="192"/>
                            </a:lnTo>
                            <a:lnTo>
                              <a:pt x="81"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52" name="Freeform 105">
                        <a:extLst>
                          <a:ext uri="{FF2B5EF4-FFF2-40B4-BE49-F238E27FC236}">
                            <a16:creationId xmlns:a16="http://schemas.microsoft.com/office/drawing/2014/main" id="{DF5A66F4-0F49-A1FC-3200-6E1D3AC4CD95}"/>
                          </a:ext>
                        </a:extLst>
                      </p:cNvPr>
                      <p:cNvSpPr>
                        <a:spLocks/>
                      </p:cNvSpPr>
                      <p:nvPr/>
                    </p:nvSpPr>
                    <p:spPr bwMode="auto">
                      <a:xfrm>
                        <a:off x="3660" y="2542"/>
                        <a:ext cx="17" cy="50"/>
                      </a:xfrm>
                      <a:custGeom>
                        <a:avLst/>
                        <a:gdLst>
                          <a:gd name="T0" fmla="*/ 0 w 81"/>
                          <a:gd name="T1" fmla="*/ 0 h 201"/>
                          <a:gd name="T2" fmla="*/ 0 w 81"/>
                          <a:gd name="T3" fmla="*/ 0 h 201"/>
                          <a:gd name="T4" fmla="*/ 0 w 81"/>
                          <a:gd name="T5" fmla="*/ 0 h 201"/>
                          <a:gd name="T6" fmla="*/ 0 w 81"/>
                          <a:gd name="T7" fmla="*/ 0 h 201"/>
                          <a:gd name="T8" fmla="*/ 0 w 81"/>
                          <a:gd name="T9" fmla="*/ 0 h 2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01">
                            <a:moveTo>
                              <a:pt x="0" y="46"/>
                            </a:moveTo>
                            <a:lnTo>
                              <a:pt x="0" y="183"/>
                            </a:lnTo>
                            <a:lnTo>
                              <a:pt x="81" y="201"/>
                            </a:lnTo>
                            <a:lnTo>
                              <a:pt x="81"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53" name="Freeform 106">
                        <a:extLst>
                          <a:ext uri="{FF2B5EF4-FFF2-40B4-BE49-F238E27FC236}">
                            <a16:creationId xmlns:a16="http://schemas.microsoft.com/office/drawing/2014/main" id="{860900EF-85BF-82FD-EDE2-28887D6D8B08}"/>
                          </a:ext>
                        </a:extLst>
                      </p:cNvPr>
                      <p:cNvSpPr>
                        <a:spLocks/>
                      </p:cNvSpPr>
                      <p:nvPr/>
                    </p:nvSpPr>
                    <p:spPr bwMode="auto">
                      <a:xfrm>
                        <a:off x="3653" y="2535"/>
                        <a:ext cx="16" cy="52"/>
                      </a:xfrm>
                      <a:custGeom>
                        <a:avLst/>
                        <a:gdLst>
                          <a:gd name="T0" fmla="*/ 0 w 82"/>
                          <a:gd name="T1" fmla="*/ 0 h 205"/>
                          <a:gd name="T2" fmla="*/ 0 w 82"/>
                          <a:gd name="T3" fmla="*/ 0 h 205"/>
                          <a:gd name="T4" fmla="*/ 0 w 82"/>
                          <a:gd name="T5" fmla="*/ 0 h 205"/>
                          <a:gd name="T6" fmla="*/ 0 w 82"/>
                          <a:gd name="T7" fmla="*/ 0 h 205"/>
                          <a:gd name="T8" fmla="*/ 0 w 82"/>
                          <a:gd name="T9" fmla="*/ 0 h 2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05">
                            <a:moveTo>
                              <a:pt x="0" y="45"/>
                            </a:moveTo>
                            <a:lnTo>
                              <a:pt x="0" y="184"/>
                            </a:lnTo>
                            <a:lnTo>
                              <a:pt x="82" y="205"/>
                            </a:lnTo>
                            <a:lnTo>
                              <a:pt x="82" y="0"/>
                            </a:lnTo>
                            <a:lnTo>
                              <a:pt x="0" y="45"/>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54" name="Freeform 107">
                        <a:extLst>
                          <a:ext uri="{FF2B5EF4-FFF2-40B4-BE49-F238E27FC236}">
                            <a16:creationId xmlns:a16="http://schemas.microsoft.com/office/drawing/2014/main" id="{FF7E750C-B67D-D042-BCBB-2B5594C82C72}"/>
                          </a:ext>
                        </a:extLst>
                      </p:cNvPr>
                      <p:cNvSpPr>
                        <a:spLocks/>
                      </p:cNvSpPr>
                      <p:nvPr/>
                    </p:nvSpPr>
                    <p:spPr bwMode="auto">
                      <a:xfrm>
                        <a:off x="3646" y="2530"/>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55" name="Freeform 108">
                        <a:extLst>
                          <a:ext uri="{FF2B5EF4-FFF2-40B4-BE49-F238E27FC236}">
                            <a16:creationId xmlns:a16="http://schemas.microsoft.com/office/drawing/2014/main" id="{4B4D2645-D629-9F37-D9CC-8F3925A0DBC5}"/>
                          </a:ext>
                        </a:extLst>
                      </p:cNvPr>
                      <p:cNvSpPr>
                        <a:spLocks/>
                      </p:cNvSpPr>
                      <p:nvPr/>
                    </p:nvSpPr>
                    <p:spPr bwMode="auto">
                      <a:xfrm>
                        <a:off x="3638" y="2524"/>
                        <a:ext cx="16" cy="58"/>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6"/>
                            </a:moveTo>
                            <a:lnTo>
                              <a:pt x="0" y="214"/>
                            </a:lnTo>
                            <a:lnTo>
                              <a:pt x="80" y="234"/>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56" name="Freeform 109">
                        <a:extLst>
                          <a:ext uri="{FF2B5EF4-FFF2-40B4-BE49-F238E27FC236}">
                            <a16:creationId xmlns:a16="http://schemas.microsoft.com/office/drawing/2014/main" id="{A6B256E4-DEA1-E6D0-0B19-109BA3983DD1}"/>
                          </a:ext>
                        </a:extLst>
                      </p:cNvPr>
                      <p:cNvSpPr>
                        <a:spLocks/>
                      </p:cNvSpPr>
                      <p:nvPr/>
                    </p:nvSpPr>
                    <p:spPr bwMode="auto">
                      <a:xfrm>
                        <a:off x="3630" y="2518"/>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6"/>
                            </a:moveTo>
                            <a:lnTo>
                              <a:pt x="0" y="213"/>
                            </a:lnTo>
                            <a:lnTo>
                              <a:pt x="80" y="235"/>
                            </a:lnTo>
                            <a:lnTo>
                              <a:pt x="80" y="0"/>
                            </a:lnTo>
                            <a:lnTo>
                              <a:pt x="0" y="46"/>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57" name="Freeform 110">
                        <a:extLst>
                          <a:ext uri="{FF2B5EF4-FFF2-40B4-BE49-F238E27FC236}">
                            <a16:creationId xmlns:a16="http://schemas.microsoft.com/office/drawing/2014/main" id="{158CBF9B-1579-6DD4-E2F5-D14EDA12F505}"/>
                          </a:ext>
                        </a:extLst>
                      </p:cNvPr>
                      <p:cNvSpPr>
                        <a:spLocks/>
                      </p:cNvSpPr>
                      <p:nvPr/>
                    </p:nvSpPr>
                    <p:spPr bwMode="auto">
                      <a:xfrm>
                        <a:off x="3622" y="2512"/>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58" name="Freeform 111">
                        <a:extLst>
                          <a:ext uri="{FF2B5EF4-FFF2-40B4-BE49-F238E27FC236}">
                            <a16:creationId xmlns:a16="http://schemas.microsoft.com/office/drawing/2014/main" id="{BA082B38-6D65-A184-346A-44BAB2F7CEE1}"/>
                          </a:ext>
                        </a:extLst>
                      </p:cNvPr>
                      <p:cNvSpPr>
                        <a:spLocks/>
                      </p:cNvSpPr>
                      <p:nvPr/>
                    </p:nvSpPr>
                    <p:spPr bwMode="auto">
                      <a:xfrm>
                        <a:off x="3615" y="2506"/>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5"/>
                            </a:moveTo>
                            <a:lnTo>
                              <a:pt x="0" y="214"/>
                            </a:lnTo>
                            <a:lnTo>
                              <a:pt x="81" y="234"/>
                            </a:lnTo>
                            <a:lnTo>
                              <a:pt x="81" y="0"/>
                            </a:lnTo>
                            <a:lnTo>
                              <a:pt x="0" y="45"/>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59" name="Freeform 112">
                        <a:extLst>
                          <a:ext uri="{FF2B5EF4-FFF2-40B4-BE49-F238E27FC236}">
                            <a16:creationId xmlns:a16="http://schemas.microsoft.com/office/drawing/2014/main" id="{A0ED7FEC-AB7C-FF20-EF86-5D1E70E5F732}"/>
                          </a:ext>
                        </a:extLst>
                      </p:cNvPr>
                      <p:cNvSpPr>
                        <a:spLocks/>
                      </p:cNvSpPr>
                      <p:nvPr/>
                    </p:nvSpPr>
                    <p:spPr bwMode="auto">
                      <a:xfrm>
                        <a:off x="3607" y="2500"/>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9F9F9F"/>
                      </a:solidFill>
                      <a:ln w="3175">
                        <a:solidFill>
                          <a:srgbClr val="000000"/>
                        </a:solidFill>
                        <a:prstDash val="solid"/>
                        <a:round/>
                        <a:headEnd/>
                        <a:tailEnd/>
                      </a:ln>
                    </p:spPr>
                    <p:txBody>
                      <a:bodyPr lIns="0" tIns="0" rIns="0" bIns="0" anchor="ctr" anchorCtr="1"/>
                      <a:lstStyle/>
                      <a:p>
                        <a:endParaRPr lang="zh-CN" altLang="en-US"/>
                      </a:p>
                    </p:txBody>
                  </p:sp>
                  <p:sp>
                    <p:nvSpPr>
                      <p:cNvPr id="1682860" name="Freeform 113">
                        <a:extLst>
                          <a:ext uri="{FF2B5EF4-FFF2-40B4-BE49-F238E27FC236}">
                            <a16:creationId xmlns:a16="http://schemas.microsoft.com/office/drawing/2014/main" id="{6E6444BA-16CC-36B9-978C-C529E08EBD3E}"/>
                          </a:ext>
                        </a:extLst>
                      </p:cNvPr>
                      <p:cNvSpPr>
                        <a:spLocks/>
                      </p:cNvSpPr>
                      <p:nvPr/>
                    </p:nvSpPr>
                    <p:spPr bwMode="auto">
                      <a:xfrm>
                        <a:off x="3600" y="2495"/>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5"/>
                            </a:moveTo>
                            <a:lnTo>
                              <a:pt x="0" y="213"/>
                            </a:lnTo>
                            <a:lnTo>
                              <a:pt x="80" y="234"/>
                            </a:lnTo>
                            <a:lnTo>
                              <a:pt x="80"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61" name="Freeform 114">
                        <a:extLst>
                          <a:ext uri="{FF2B5EF4-FFF2-40B4-BE49-F238E27FC236}">
                            <a16:creationId xmlns:a16="http://schemas.microsoft.com/office/drawing/2014/main" id="{CB985DB2-DC57-033C-E716-33DFD680C5E1}"/>
                          </a:ext>
                        </a:extLst>
                      </p:cNvPr>
                      <p:cNvSpPr>
                        <a:spLocks/>
                      </p:cNvSpPr>
                      <p:nvPr/>
                    </p:nvSpPr>
                    <p:spPr bwMode="auto">
                      <a:xfrm>
                        <a:off x="3592" y="2489"/>
                        <a:ext cx="16" cy="59"/>
                      </a:xfrm>
                      <a:custGeom>
                        <a:avLst/>
                        <a:gdLst>
                          <a:gd name="T0" fmla="*/ 0 w 81"/>
                          <a:gd name="T1" fmla="*/ 0 h 234"/>
                          <a:gd name="T2" fmla="*/ 0 w 81"/>
                          <a:gd name="T3" fmla="*/ 0 h 234"/>
                          <a:gd name="T4" fmla="*/ 0 w 81"/>
                          <a:gd name="T5" fmla="*/ 0 h 234"/>
                          <a:gd name="T6" fmla="*/ 0 w 81"/>
                          <a:gd name="T7" fmla="*/ 0 h 234"/>
                          <a:gd name="T8" fmla="*/ 0 w 81"/>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234">
                            <a:moveTo>
                              <a:pt x="0" y="46"/>
                            </a:moveTo>
                            <a:lnTo>
                              <a:pt x="0" y="214"/>
                            </a:lnTo>
                            <a:lnTo>
                              <a:pt x="81" y="234"/>
                            </a:lnTo>
                            <a:lnTo>
                              <a:pt x="81" y="0"/>
                            </a:lnTo>
                            <a:lnTo>
                              <a:pt x="0" y="46"/>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62" name="Freeform 115">
                        <a:extLst>
                          <a:ext uri="{FF2B5EF4-FFF2-40B4-BE49-F238E27FC236}">
                            <a16:creationId xmlns:a16="http://schemas.microsoft.com/office/drawing/2014/main" id="{30377DFC-7F53-9D40-D0BB-26B981C411BC}"/>
                          </a:ext>
                        </a:extLst>
                      </p:cNvPr>
                      <p:cNvSpPr>
                        <a:spLocks/>
                      </p:cNvSpPr>
                      <p:nvPr/>
                    </p:nvSpPr>
                    <p:spPr bwMode="auto">
                      <a:xfrm>
                        <a:off x="3585" y="2483"/>
                        <a:ext cx="16" cy="59"/>
                      </a:xfrm>
                      <a:custGeom>
                        <a:avLst/>
                        <a:gdLst>
                          <a:gd name="T0" fmla="*/ 0 w 80"/>
                          <a:gd name="T1" fmla="*/ 0 h 234"/>
                          <a:gd name="T2" fmla="*/ 0 w 80"/>
                          <a:gd name="T3" fmla="*/ 0 h 234"/>
                          <a:gd name="T4" fmla="*/ 0 w 80"/>
                          <a:gd name="T5" fmla="*/ 0 h 234"/>
                          <a:gd name="T6" fmla="*/ 0 w 80"/>
                          <a:gd name="T7" fmla="*/ 0 h 234"/>
                          <a:gd name="T8" fmla="*/ 0 w 80"/>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4">
                            <a:moveTo>
                              <a:pt x="0" y="47"/>
                            </a:moveTo>
                            <a:lnTo>
                              <a:pt x="0" y="214"/>
                            </a:lnTo>
                            <a:lnTo>
                              <a:pt x="80" y="234"/>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63" name="Freeform 116">
                        <a:extLst>
                          <a:ext uri="{FF2B5EF4-FFF2-40B4-BE49-F238E27FC236}">
                            <a16:creationId xmlns:a16="http://schemas.microsoft.com/office/drawing/2014/main" id="{D82662D3-4AB7-B37D-A417-642D5ED5F494}"/>
                          </a:ext>
                        </a:extLst>
                      </p:cNvPr>
                      <p:cNvSpPr>
                        <a:spLocks/>
                      </p:cNvSpPr>
                      <p:nvPr/>
                    </p:nvSpPr>
                    <p:spPr bwMode="auto">
                      <a:xfrm>
                        <a:off x="3577" y="2477"/>
                        <a:ext cx="16" cy="59"/>
                      </a:xfrm>
                      <a:custGeom>
                        <a:avLst/>
                        <a:gdLst>
                          <a:gd name="T0" fmla="*/ 0 w 80"/>
                          <a:gd name="T1" fmla="*/ 0 h 235"/>
                          <a:gd name="T2" fmla="*/ 0 w 80"/>
                          <a:gd name="T3" fmla="*/ 0 h 235"/>
                          <a:gd name="T4" fmla="*/ 0 w 80"/>
                          <a:gd name="T5" fmla="*/ 0 h 235"/>
                          <a:gd name="T6" fmla="*/ 0 w 80"/>
                          <a:gd name="T7" fmla="*/ 0 h 235"/>
                          <a:gd name="T8" fmla="*/ 0 w 80"/>
                          <a:gd name="T9" fmla="*/ 0 h 2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235">
                            <a:moveTo>
                              <a:pt x="0" y="47"/>
                            </a:moveTo>
                            <a:lnTo>
                              <a:pt x="0" y="214"/>
                            </a:lnTo>
                            <a:lnTo>
                              <a:pt x="80" y="235"/>
                            </a:lnTo>
                            <a:lnTo>
                              <a:pt x="80" y="0"/>
                            </a:lnTo>
                            <a:lnTo>
                              <a:pt x="0" y="47"/>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sp>
                    <p:nvSpPr>
                      <p:cNvPr id="1682864" name="Freeform 117">
                        <a:extLst>
                          <a:ext uri="{FF2B5EF4-FFF2-40B4-BE49-F238E27FC236}">
                            <a16:creationId xmlns:a16="http://schemas.microsoft.com/office/drawing/2014/main" id="{404E21C5-D4FE-733D-7F9A-BEB284D623AD}"/>
                          </a:ext>
                        </a:extLst>
                      </p:cNvPr>
                      <p:cNvSpPr>
                        <a:spLocks/>
                      </p:cNvSpPr>
                      <p:nvPr/>
                    </p:nvSpPr>
                    <p:spPr bwMode="auto">
                      <a:xfrm>
                        <a:off x="3569" y="2472"/>
                        <a:ext cx="17" cy="58"/>
                      </a:xfrm>
                      <a:custGeom>
                        <a:avLst/>
                        <a:gdLst>
                          <a:gd name="T0" fmla="*/ 0 w 82"/>
                          <a:gd name="T1" fmla="*/ 0 h 234"/>
                          <a:gd name="T2" fmla="*/ 0 w 82"/>
                          <a:gd name="T3" fmla="*/ 0 h 234"/>
                          <a:gd name="T4" fmla="*/ 0 w 82"/>
                          <a:gd name="T5" fmla="*/ 0 h 234"/>
                          <a:gd name="T6" fmla="*/ 0 w 82"/>
                          <a:gd name="T7" fmla="*/ 0 h 234"/>
                          <a:gd name="T8" fmla="*/ 0 w 82"/>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234">
                            <a:moveTo>
                              <a:pt x="0" y="45"/>
                            </a:moveTo>
                            <a:lnTo>
                              <a:pt x="0" y="212"/>
                            </a:lnTo>
                            <a:lnTo>
                              <a:pt x="82" y="234"/>
                            </a:lnTo>
                            <a:lnTo>
                              <a:pt x="82" y="0"/>
                            </a:lnTo>
                            <a:lnTo>
                              <a:pt x="0" y="45"/>
                            </a:lnTo>
                            <a:close/>
                          </a:path>
                        </a:pathLst>
                      </a:custGeom>
                      <a:solidFill>
                        <a:srgbClr val="C0C0C0"/>
                      </a:solidFill>
                      <a:ln w="3175">
                        <a:solidFill>
                          <a:srgbClr val="000000"/>
                        </a:solidFill>
                        <a:prstDash val="solid"/>
                        <a:round/>
                        <a:headEnd/>
                        <a:tailEnd/>
                      </a:ln>
                    </p:spPr>
                    <p:txBody>
                      <a:bodyPr lIns="0" tIns="0" rIns="0" bIns="0" anchor="ctr" anchorCtr="1"/>
                      <a:lstStyle/>
                      <a:p>
                        <a:endParaRPr lang="zh-CN" altLang="en-US"/>
                      </a:p>
                    </p:txBody>
                  </p:sp>
                </p:grpSp>
                <p:sp>
                  <p:nvSpPr>
                    <p:cNvPr id="1682848" name="Freeform 118">
                      <a:extLst>
                        <a:ext uri="{FF2B5EF4-FFF2-40B4-BE49-F238E27FC236}">
                          <a16:creationId xmlns:a16="http://schemas.microsoft.com/office/drawing/2014/main" id="{77B6E393-EE73-62AC-D246-E8589688C7F1}"/>
                        </a:ext>
                      </a:extLst>
                    </p:cNvPr>
                    <p:cNvSpPr>
                      <a:spLocks/>
                    </p:cNvSpPr>
                    <p:nvPr/>
                  </p:nvSpPr>
                  <p:spPr bwMode="auto">
                    <a:xfrm>
                      <a:off x="3568" y="2506"/>
                      <a:ext cx="156" cy="114"/>
                    </a:xfrm>
                    <a:custGeom>
                      <a:avLst/>
                      <a:gdLst>
                        <a:gd name="T0" fmla="*/ 0 w 780"/>
                        <a:gd name="T1" fmla="*/ 0 h 457"/>
                        <a:gd name="T2" fmla="*/ 0 w 780"/>
                        <a:gd name="T3" fmla="*/ 0 h 457"/>
                        <a:gd name="T4" fmla="*/ 0 w 780"/>
                        <a:gd name="T5" fmla="*/ 0 h 457"/>
                        <a:gd name="T6" fmla="*/ 0 w 780"/>
                        <a:gd name="T7" fmla="*/ 0 h 457"/>
                        <a:gd name="T8" fmla="*/ 0 w 780"/>
                        <a:gd name="T9" fmla="*/ 0 h 4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80" h="457">
                          <a:moveTo>
                            <a:pt x="0" y="0"/>
                          </a:moveTo>
                          <a:lnTo>
                            <a:pt x="780" y="362"/>
                          </a:lnTo>
                          <a:lnTo>
                            <a:pt x="780" y="457"/>
                          </a:lnTo>
                          <a:lnTo>
                            <a:pt x="0" y="162"/>
                          </a:lnTo>
                          <a:lnTo>
                            <a:pt x="0" y="0"/>
                          </a:lnTo>
                          <a:close/>
                        </a:path>
                      </a:pathLst>
                    </a:custGeom>
                    <a:solidFill>
                      <a:srgbClr val="9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9" name="Freeform 119">
                      <a:extLst>
                        <a:ext uri="{FF2B5EF4-FFF2-40B4-BE49-F238E27FC236}">
                          <a16:creationId xmlns:a16="http://schemas.microsoft.com/office/drawing/2014/main" id="{DFBA7C58-40FE-3ACC-4485-6500E2B16134}"/>
                        </a:ext>
                      </a:extLst>
                    </p:cNvPr>
                    <p:cNvSpPr>
                      <a:spLocks/>
                    </p:cNvSpPr>
                    <p:nvPr/>
                  </p:nvSpPr>
                  <p:spPr bwMode="auto">
                    <a:xfrm>
                      <a:off x="3568" y="2605"/>
                      <a:ext cx="149" cy="77"/>
                    </a:xfrm>
                    <a:custGeom>
                      <a:avLst/>
                      <a:gdLst>
                        <a:gd name="T0" fmla="*/ 0 w 746"/>
                        <a:gd name="T1" fmla="*/ 0 h 310"/>
                        <a:gd name="T2" fmla="*/ 0 w 746"/>
                        <a:gd name="T3" fmla="*/ 0 h 310"/>
                        <a:gd name="T4" fmla="*/ 0 w 746"/>
                        <a:gd name="T5" fmla="*/ 0 h 310"/>
                        <a:gd name="T6" fmla="*/ 0 w 746"/>
                        <a:gd name="T7" fmla="*/ 0 h 310"/>
                        <a:gd name="T8" fmla="*/ 0 w 746"/>
                        <a:gd name="T9" fmla="*/ 0 h 3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46" h="310">
                          <a:moveTo>
                            <a:pt x="0" y="0"/>
                          </a:moveTo>
                          <a:lnTo>
                            <a:pt x="746" y="201"/>
                          </a:lnTo>
                          <a:lnTo>
                            <a:pt x="746" y="310"/>
                          </a:lnTo>
                          <a:lnTo>
                            <a:pt x="0" y="197"/>
                          </a:lnTo>
                          <a:lnTo>
                            <a:pt x="0" y="0"/>
                          </a:lnTo>
                          <a:close/>
                        </a:path>
                      </a:pathLst>
                    </a:custGeom>
                    <a:solidFill>
                      <a:srgbClr val="9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22" name="Group 120">
                    <a:extLst>
                      <a:ext uri="{FF2B5EF4-FFF2-40B4-BE49-F238E27FC236}">
                        <a16:creationId xmlns:a16="http://schemas.microsoft.com/office/drawing/2014/main" id="{06B964E0-9BBA-5BAC-F8DC-EC92E8772B97}"/>
                      </a:ext>
                    </a:extLst>
                  </p:cNvPr>
                  <p:cNvGrpSpPr>
                    <a:grpSpLocks/>
                  </p:cNvGrpSpPr>
                  <p:nvPr/>
                </p:nvGrpSpPr>
                <p:grpSpPr bwMode="auto">
                  <a:xfrm>
                    <a:off x="3033" y="2348"/>
                    <a:ext cx="439" cy="405"/>
                    <a:chOff x="3033" y="2348"/>
                    <a:chExt cx="439" cy="405"/>
                  </a:xfrm>
                </p:grpSpPr>
                <p:grpSp>
                  <p:nvGrpSpPr>
                    <p:cNvPr id="1682823" name="Group 121">
                      <a:extLst>
                        <a:ext uri="{FF2B5EF4-FFF2-40B4-BE49-F238E27FC236}">
                          <a16:creationId xmlns:a16="http://schemas.microsoft.com/office/drawing/2014/main" id="{D56C89D1-03EB-45A2-A4FE-3892ED3F3618}"/>
                        </a:ext>
                      </a:extLst>
                    </p:cNvPr>
                    <p:cNvGrpSpPr>
                      <a:grpSpLocks/>
                    </p:cNvGrpSpPr>
                    <p:nvPr/>
                  </p:nvGrpSpPr>
                  <p:grpSpPr bwMode="auto">
                    <a:xfrm>
                      <a:off x="3210" y="2436"/>
                      <a:ext cx="72" cy="317"/>
                      <a:chOff x="3210" y="2436"/>
                      <a:chExt cx="72" cy="317"/>
                    </a:xfrm>
                  </p:grpSpPr>
                  <p:sp>
                    <p:nvSpPr>
                      <p:cNvPr id="1682839" name="Freeform 122">
                        <a:extLst>
                          <a:ext uri="{FF2B5EF4-FFF2-40B4-BE49-F238E27FC236}">
                            <a16:creationId xmlns:a16="http://schemas.microsoft.com/office/drawing/2014/main" id="{AE85C958-1096-C6FA-EB13-08170D34C000}"/>
                          </a:ext>
                        </a:extLst>
                      </p:cNvPr>
                      <p:cNvSpPr>
                        <a:spLocks/>
                      </p:cNvSpPr>
                      <p:nvPr/>
                    </p:nvSpPr>
                    <p:spPr bwMode="auto">
                      <a:xfrm>
                        <a:off x="3215" y="2436"/>
                        <a:ext cx="67" cy="317"/>
                      </a:xfrm>
                      <a:custGeom>
                        <a:avLst/>
                        <a:gdLst>
                          <a:gd name="T0" fmla="*/ 0 w 333"/>
                          <a:gd name="T1" fmla="*/ 0 h 1264"/>
                          <a:gd name="T2" fmla="*/ 0 w 333"/>
                          <a:gd name="T3" fmla="*/ 0 h 1264"/>
                          <a:gd name="T4" fmla="*/ 0 w 333"/>
                          <a:gd name="T5" fmla="*/ 0 h 1264"/>
                          <a:gd name="T6" fmla="*/ 0 w 333"/>
                          <a:gd name="T7" fmla="*/ 0 h 1264"/>
                          <a:gd name="T8" fmla="*/ 0 w 333"/>
                          <a:gd name="T9" fmla="*/ 0 h 1264"/>
                          <a:gd name="T10" fmla="*/ 0 w 333"/>
                          <a:gd name="T11" fmla="*/ 0 h 1264"/>
                          <a:gd name="T12" fmla="*/ 0 w 333"/>
                          <a:gd name="T13" fmla="*/ 1 h 1264"/>
                          <a:gd name="T14" fmla="*/ 0 w 333"/>
                          <a:gd name="T15" fmla="*/ 1 h 1264"/>
                          <a:gd name="T16" fmla="*/ 0 w 333"/>
                          <a:gd name="T17" fmla="*/ 1 h 1264"/>
                          <a:gd name="T18" fmla="*/ 0 w 333"/>
                          <a:gd name="T19" fmla="*/ 1 h 1264"/>
                          <a:gd name="T20" fmla="*/ 0 w 333"/>
                          <a:gd name="T21" fmla="*/ 1 h 1264"/>
                          <a:gd name="T22" fmla="*/ 0 w 333"/>
                          <a:gd name="T23" fmla="*/ 1 h 1264"/>
                          <a:gd name="T24" fmla="*/ 0 w 333"/>
                          <a:gd name="T25" fmla="*/ 0 h 1264"/>
                          <a:gd name="T26" fmla="*/ 0 w 333"/>
                          <a:gd name="T27" fmla="*/ 0 h 126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3" h="1264">
                            <a:moveTo>
                              <a:pt x="333" y="109"/>
                            </a:moveTo>
                            <a:lnTo>
                              <a:pt x="153" y="0"/>
                            </a:lnTo>
                            <a:lnTo>
                              <a:pt x="132" y="0"/>
                            </a:lnTo>
                            <a:lnTo>
                              <a:pt x="95" y="5"/>
                            </a:lnTo>
                            <a:lnTo>
                              <a:pt x="33" y="69"/>
                            </a:lnTo>
                            <a:lnTo>
                              <a:pt x="0" y="49"/>
                            </a:lnTo>
                            <a:lnTo>
                              <a:pt x="0" y="1261"/>
                            </a:lnTo>
                            <a:lnTo>
                              <a:pt x="49" y="1210"/>
                            </a:lnTo>
                            <a:lnTo>
                              <a:pt x="91" y="1210"/>
                            </a:lnTo>
                            <a:lnTo>
                              <a:pt x="91" y="1264"/>
                            </a:lnTo>
                            <a:lnTo>
                              <a:pt x="133" y="1264"/>
                            </a:lnTo>
                            <a:lnTo>
                              <a:pt x="162" y="1236"/>
                            </a:lnTo>
                            <a:lnTo>
                              <a:pt x="162" y="167"/>
                            </a:lnTo>
                            <a:lnTo>
                              <a:pt x="333" y="10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0" name="Freeform 123">
                        <a:extLst>
                          <a:ext uri="{FF2B5EF4-FFF2-40B4-BE49-F238E27FC236}">
                            <a16:creationId xmlns:a16="http://schemas.microsoft.com/office/drawing/2014/main" id="{B95732E6-8346-8555-EE2E-333804825C4C}"/>
                          </a:ext>
                        </a:extLst>
                      </p:cNvPr>
                      <p:cNvSpPr>
                        <a:spLocks/>
                      </p:cNvSpPr>
                      <p:nvPr/>
                    </p:nvSpPr>
                    <p:spPr bwMode="auto">
                      <a:xfrm>
                        <a:off x="3210" y="2449"/>
                        <a:ext cx="5" cy="303"/>
                      </a:xfrm>
                      <a:custGeom>
                        <a:avLst/>
                        <a:gdLst>
                          <a:gd name="T0" fmla="*/ 0 w 28"/>
                          <a:gd name="T1" fmla="*/ 0 h 1213"/>
                          <a:gd name="T2" fmla="*/ 0 w 28"/>
                          <a:gd name="T3" fmla="*/ 1 h 1213"/>
                          <a:gd name="T4" fmla="*/ 0 w 28"/>
                          <a:gd name="T5" fmla="*/ 1 h 1213"/>
                          <a:gd name="T6" fmla="*/ 0 w 28"/>
                          <a:gd name="T7" fmla="*/ 0 h 1213"/>
                          <a:gd name="T8" fmla="*/ 0 w 28"/>
                          <a:gd name="T9" fmla="*/ 0 h 12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213">
                            <a:moveTo>
                              <a:pt x="28" y="0"/>
                            </a:moveTo>
                            <a:lnTo>
                              <a:pt x="28" y="1213"/>
                            </a:lnTo>
                            <a:lnTo>
                              <a:pt x="0" y="1213"/>
                            </a:lnTo>
                            <a:lnTo>
                              <a:pt x="0" y="9"/>
                            </a:lnTo>
                            <a:lnTo>
                              <a:pt x="28" y="0"/>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1" name="Freeform 124">
                        <a:extLst>
                          <a:ext uri="{FF2B5EF4-FFF2-40B4-BE49-F238E27FC236}">
                            <a16:creationId xmlns:a16="http://schemas.microsoft.com/office/drawing/2014/main" id="{41203031-3E6C-1DD7-5C11-E36173515599}"/>
                          </a:ext>
                        </a:extLst>
                      </p:cNvPr>
                      <p:cNvSpPr>
                        <a:spLocks/>
                      </p:cNvSpPr>
                      <p:nvPr/>
                    </p:nvSpPr>
                    <p:spPr bwMode="auto">
                      <a:xfrm>
                        <a:off x="3233" y="2436"/>
                        <a:ext cx="8" cy="317"/>
                      </a:xfrm>
                      <a:custGeom>
                        <a:avLst/>
                        <a:gdLst>
                          <a:gd name="T0" fmla="*/ 0 w 41"/>
                          <a:gd name="T1" fmla="*/ 0 h 1264"/>
                          <a:gd name="T2" fmla="*/ 0 w 41"/>
                          <a:gd name="T3" fmla="*/ 0 h 1264"/>
                          <a:gd name="T4" fmla="*/ 0 w 41"/>
                          <a:gd name="T5" fmla="*/ 1 h 1264"/>
                          <a:gd name="T6" fmla="*/ 0 w 41"/>
                          <a:gd name="T7" fmla="*/ 1 h 1264"/>
                          <a:gd name="T8" fmla="*/ 0 w 41"/>
                          <a:gd name="T9" fmla="*/ 0 h 1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1264">
                            <a:moveTo>
                              <a:pt x="0" y="5"/>
                            </a:moveTo>
                            <a:lnTo>
                              <a:pt x="41" y="0"/>
                            </a:lnTo>
                            <a:lnTo>
                              <a:pt x="41" y="1264"/>
                            </a:lnTo>
                            <a:lnTo>
                              <a:pt x="0" y="1264"/>
                            </a:lnTo>
                            <a:lnTo>
                              <a:pt x="0" y="5"/>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42" name="Freeform 125">
                        <a:extLst>
                          <a:ext uri="{FF2B5EF4-FFF2-40B4-BE49-F238E27FC236}">
                            <a16:creationId xmlns:a16="http://schemas.microsoft.com/office/drawing/2014/main" id="{952E3555-C7FA-7A98-659B-985131E4A195}"/>
                          </a:ext>
                        </a:extLst>
                      </p:cNvPr>
                      <p:cNvSpPr>
                        <a:spLocks/>
                      </p:cNvSpPr>
                      <p:nvPr/>
                    </p:nvSpPr>
                    <p:spPr bwMode="auto">
                      <a:xfrm>
                        <a:off x="3222" y="2444"/>
                        <a:ext cx="11" cy="299"/>
                      </a:xfrm>
                      <a:custGeom>
                        <a:avLst/>
                        <a:gdLst>
                          <a:gd name="T0" fmla="*/ 0 w 58"/>
                          <a:gd name="T1" fmla="*/ 1 h 1195"/>
                          <a:gd name="T2" fmla="*/ 0 w 58"/>
                          <a:gd name="T3" fmla="*/ 0 h 1195"/>
                          <a:gd name="T4" fmla="*/ 0 w 58"/>
                          <a:gd name="T5" fmla="*/ 0 h 1195"/>
                          <a:gd name="T6" fmla="*/ 0 w 58"/>
                          <a:gd name="T7" fmla="*/ 1 h 1195"/>
                          <a:gd name="T8" fmla="*/ 0 w 58"/>
                          <a:gd name="T9" fmla="*/ 1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1195">
                            <a:moveTo>
                              <a:pt x="0" y="1195"/>
                            </a:moveTo>
                            <a:lnTo>
                              <a:pt x="0" y="58"/>
                            </a:lnTo>
                            <a:lnTo>
                              <a:pt x="58" y="0"/>
                            </a:lnTo>
                            <a:lnTo>
                              <a:pt x="58" y="1195"/>
                            </a:lnTo>
                            <a:lnTo>
                              <a:pt x="0" y="119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24" name="Group 126">
                      <a:extLst>
                        <a:ext uri="{FF2B5EF4-FFF2-40B4-BE49-F238E27FC236}">
                          <a16:creationId xmlns:a16="http://schemas.microsoft.com/office/drawing/2014/main" id="{B662F391-F1F2-2ACF-B54B-2D2CE1879CAC}"/>
                        </a:ext>
                      </a:extLst>
                    </p:cNvPr>
                    <p:cNvGrpSpPr>
                      <a:grpSpLocks/>
                    </p:cNvGrpSpPr>
                    <p:nvPr/>
                  </p:nvGrpSpPr>
                  <p:grpSpPr bwMode="auto">
                    <a:xfrm>
                      <a:off x="3380" y="2348"/>
                      <a:ext cx="92" cy="403"/>
                      <a:chOff x="3380" y="2348"/>
                      <a:chExt cx="92" cy="403"/>
                    </a:xfrm>
                  </p:grpSpPr>
                  <p:sp>
                    <p:nvSpPr>
                      <p:cNvPr id="1682835" name="Freeform 127">
                        <a:extLst>
                          <a:ext uri="{FF2B5EF4-FFF2-40B4-BE49-F238E27FC236}">
                            <a16:creationId xmlns:a16="http://schemas.microsoft.com/office/drawing/2014/main" id="{DC03A652-9F96-8B3F-FA1E-85456029698D}"/>
                          </a:ext>
                        </a:extLst>
                      </p:cNvPr>
                      <p:cNvSpPr>
                        <a:spLocks/>
                      </p:cNvSpPr>
                      <p:nvPr/>
                    </p:nvSpPr>
                    <p:spPr bwMode="auto">
                      <a:xfrm>
                        <a:off x="3387" y="2348"/>
                        <a:ext cx="85" cy="403"/>
                      </a:xfrm>
                      <a:custGeom>
                        <a:avLst/>
                        <a:gdLst>
                          <a:gd name="T0" fmla="*/ 0 w 425"/>
                          <a:gd name="T1" fmla="*/ 0 h 1613"/>
                          <a:gd name="T2" fmla="*/ 0 w 425"/>
                          <a:gd name="T3" fmla="*/ 0 h 1613"/>
                          <a:gd name="T4" fmla="*/ 0 w 425"/>
                          <a:gd name="T5" fmla="*/ 0 h 1613"/>
                          <a:gd name="T6" fmla="*/ 0 w 425"/>
                          <a:gd name="T7" fmla="*/ 0 h 1613"/>
                          <a:gd name="T8" fmla="*/ 0 w 425"/>
                          <a:gd name="T9" fmla="*/ 0 h 1613"/>
                          <a:gd name="T10" fmla="*/ 0 w 425"/>
                          <a:gd name="T11" fmla="*/ 0 h 1613"/>
                          <a:gd name="T12" fmla="*/ 0 w 425"/>
                          <a:gd name="T13" fmla="*/ 1 h 1613"/>
                          <a:gd name="T14" fmla="*/ 0 w 425"/>
                          <a:gd name="T15" fmla="*/ 1 h 1613"/>
                          <a:gd name="T16" fmla="*/ 0 w 425"/>
                          <a:gd name="T17" fmla="*/ 1 h 1613"/>
                          <a:gd name="T18" fmla="*/ 0 w 425"/>
                          <a:gd name="T19" fmla="*/ 1 h 1613"/>
                          <a:gd name="T20" fmla="*/ 0 w 425"/>
                          <a:gd name="T21" fmla="*/ 1 h 1613"/>
                          <a:gd name="T22" fmla="*/ 0 w 425"/>
                          <a:gd name="T23" fmla="*/ 1 h 1613"/>
                          <a:gd name="T24" fmla="*/ 0 w 425"/>
                          <a:gd name="T25" fmla="*/ 0 h 1613"/>
                          <a:gd name="T26" fmla="*/ 0 w 425"/>
                          <a:gd name="T27" fmla="*/ 0 h 16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25" h="1613">
                            <a:moveTo>
                              <a:pt x="425" y="137"/>
                            </a:moveTo>
                            <a:lnTo>
                              <a:pt x="196" y="0"/>
                            </a:lnTo>
                            <a:lnTo>
                              <a:pt x="168" y="0"/>
                            </a:lnTo>
                            <a:lnTo>
                              <a:pt x="122" y="6"/>
                            </a:lnTo>
                            <a:lnTo>
                              <a:pt x="42" y="86"/>
                            </a:lnTo>
                            <a:lnTo>
                              <a:pt x="0" y="61"/>
                            </a:lnTo>
                            <a:lnTo>
                              <a:pt x="0" y="1607"/>
                            </a:lnTo>
                            <a:lnTo>
                              <a:pt x="64" y="1544"/>
                            </a:lnTo>
                            <a:lnTo>
                              <a:pt x="117" y="1544"/>
                            </a:lnTo>
                            <a:lnTo>
                              <a:pt x="117" y="1613"/>
                            </a:lnTo>
                            <a:lnTo>
                              <a:pt x="170" y="1613"/>
                            </a:lnTo>
                            <a:lnTo>
                              <a:pt x="207" y="1576"/>
                            </a:lnTo>
                            <a:lnTo>
                              <a:pt x="207" y="211"/>
                            </a:lnTo>
                            <a:lnTo>
                              <a:pt x="425" y="13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6" name="Freeform 128">
                        <a:extLst>
                          <a:ext uri="{FF2B5EF4-FFF2-40B4-BE49-F238E27FC236}">
                            <a16:creationId xmlns:a16="http://schemas.microsoft.com/office/drawing/2014/main" id="{B796344D-3961-D4E4-2F17-E5FFC68061D8}"/>
                          </a:ext>
                        </a:extLst>
                      </p:cNvPr>
                      <p:cNvSpPr>
                        <a:spLocks/>
                      </p:cNvSpPr>
                      <p:nvPr/>
                    </p:nvSpPr>
                    <p:spPr bwMode="auto">
                      <a:xfrm>
                        <a:off x="3380" y="2363"/>
                        <a:ext cx="7" cy="387"/>
                      </a:xfrm>
                      <a:custGeom>
                        <a:avLst/>
                        <a:gdLst>
                          <a:gd name="T0" fmla="*/ 0 w 35"/>
                          <a:gd name="T1" fmla="*/ 0 h 1548"/>
                          <a:gd name="T2" fmla="*/ 0 w 35"/>
                          <a:gd name="T3" fmla="*/ 2 h 1548"/>
                          <a:gd name="T4" fmla="*/ 0 w 35"/>
                          <a:gd name="T5" fmla="*/ 2 h 1548"/>
                          <a:gd name="T6" fmla="*/ 0 w 35"/>
                          <a:gd name="T7" fmla="*/ 0 h 1548"/>
                          <a:gd name="T8" fmla="*/ 0 w 35"/>
                          <a:gd name="T9" fmla="*/ 0 h 15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1548">
                            <a:moveTo>
                              <a:pt x="35" y="0"/>
                            </a:moveTo>
                            <a:lnTo>
                              <a:pt x="35" y="1548"/>
                            </a:lnTo>
                            <a:lnTo>
                              <a:pt x="0" y="1548"/>
                            </a:lnTo>
                            <a:lnTo>
                              <a:pt x="0" y="11"/>
                            </a:lnTo>
                            <a:lnTo>
                              <a:pt x="35" y="0"/>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7" name="Freeform 129">
                        <a:extLst>
                          <a:ext uri="{FF2B5EF4-FFF2-40B4-BE49-F238E27FC236}">
                            <a16:creationId xmlns:a16="http://schemas.microsoft.com/office/drawing/2014/main" id="{E0D72CD5-A557-746E-C514-B8CAB2C1998E}"/>
                          </a:ext>
                        </a:extLst>
                      </p:cNvPr>
                      <p:cNvSpPr>
                        <a:spLocks/>
                      </p:cNvSpPr>
                      <p:nvPr/>
                    </p:nvSpPr>
                    <p:spPr bwMode="auto">
                      <a:xfrm>
                        <a:off x="3410" y="2348"/>
                        <a:ext cx="10" cy="403"/>
                      </a:xfrm>
                      <a:custGeom>
                        <a:avLst/>
                        <a:gdLst>
                          <a:gd name="T0" fmla="*/ 0 w 51"/>
                          <a:gd name="T1" fmla="*/ 0 h 1613"/>
                          <a:gd name="T2" fmla="*/ 0 w 51"/>
                          <a:gd name="T3" fmla="*/ 0 h 1613"/>
                          <a:gd name="T4" fmla="*/ 0 w 51"/>
                          <a:gd name="T5" fmla="*/ 1 h 1613"/>
                          <a:gd name="T6" fmla="*/ 0 w 51"/>
                          <a:gd name="T7" fmla="*/ 1 h 1613"/>
                          <a:gd name="T8" fmla="*/ 0 w 51"/>
                          <a:gd name="T9" fmla="*/ 0 h 16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613">
                            <a:moveTo>
                              <a:pt x="0" y="6"/>
                            </a:moveTo>
                            <a:lnTo>
                              <a:pt x="51" y="0"/>
                            </a:lnTo>
                            <a:lnTo>
                              <a:pt x="51" y="1613"/>
                            </a:lnTo>
                            <a:lnTo>
                              <a:pt x="0" y="1613"/>
                            </a:lnTo>
                            <a:lnTo>
                              <a:pt x="0" y="6"/>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8" name="Freeform 130">
                        <a:extLst>
                          <a:ext uri="{FF2B5EF4-FFF2-40B4-BE49-F238E27FC236}">
                            <a16:creationId xmlns:a16="http://schemas.microsoft.com/office/drawing/2014/main" id="{A18E9868-315B-002A-BB10-074E0CC3BB96}"/>
                          </a:ext>
                        </a:extLst>
                      </p:cNvPr>
                      <p:cNvSpPr>
                        <a:spLocks/>
                      </p:cNvSpPr>
                      <p:nvPr/>
                    </p:nvSpPr>
                    <p:spPr bwMode="auto">
                      <a:xfrm>
                        <a:off x="3395" y="2358"/>
                        <a:ext cx="15" cy="381"/>
                      </a:xfrm>
                      <a:custGeom>
                        <a:avLst/>
                        <a:gdLst>
                          <a:gd name="T0" fmla="*/ 0 w 75"/>
                          <a:gd name="T1" fmla="*/ 1 h 1525"/>
                          <a:gd name="T2" fmla="*/ 0 w 75"/>
                          <a:gd name="T3" fmla="*/ 0 h 1525"/>
                          <a:gd name="T4" fmla="*/ 0 w 75"/>
                          <a:gd name="T5" fmla="*/ 0 h 1525"/>
                          <a:gd name="T6" fmla="*/ 0 w 75"/>
                          <a:gd name="T7" fmla="*/ 1 h 1525"/>
                          <a:gd name="T8" fmla="*/ 0 w 75"/>
                          <a:gd name="T9" fmla="*/ 1 h 15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 h="1525">
                            <a:moveTo>
                              <a:pt x="0" y="1525"/>
                            </a:moveTo>
                            <a:lnTo>
                              <a:pt x="0" y="75"/>
                            </a:lnTo>
                            <a:lnTo>
                              <a:pt x="75" y="0"/>
                            </a:lnTo>
                            <a:lnTo>
                              <a:pt x="75" y="1525"/>
                            </a:lnTo>
                            <a:lnTo>
                              <a:pt x="0" y="152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25" name="Group 131">
                      <a:extLst>
                        <a:ext uri="{FF2B5EF4-FFF2-40B4-BE49-F238E27FC236}">
                          <a16:creationId xmlns:a16="http://schemas.microsoft.com/office/drawing/2014/main" id="{B7FD7CD9-405C-C8DB-9099-D3ED011EC049}"/>
                        </a:ext>
                      </a:extLst>
                    </p:cNvPr>
                    <p:cNvGrpSpPr>
                      <a:grpSpLocks/>
                    </p:cNvGrpSpPr>
                    <p:nvPr/>
                  </p:nvGrpSpPr>
                  <p:grpSpPr bwMode="auto">
                    <a:xfrm>
                      <a:off x="3105" y="2493"/>
                      <a:ext cx="57" cy="254"/>
                      <a:chOff x="3105" y="2493"/>
                      <a:chExt cx="57" cy="254"/>
                    </a:xfrm>
                  </p:grpSpPr>
                  <p:sp>
                    <p:nvSpPr>
                      <p:cNvPr id="1682831" name="Freeform 132">
                        <a:extLst>
                          <a:ext uri="{FF2B5EF4-FFF2-40B4-BE49-F238E27FC236}">
                            <a16:creationId xmlns:a16="http://schemas.microsoft.com/office/drawing/2014/main" id="{180BB796-665B-285B-3D8C-6F025586654B}"/>
                          </a:ext>
                        </a:extLst>
                      </p:cNvPr>
                      <p:cNvSpPr>
                        <a:spLocks/>
                      </p:cNvSpPr>
                      <p:nvPr/>
                    </p:nvSpPr>
                    <p:spPr bwMode="auto">
                      <a:xfrm>
                        <a:off x="3109" y="2493"/>
                        <a:ext cx="53" cy="254"/>
                      </a:xfrm>
                      <a:custGeom>
                        <a:avLst/>
                        <a:gdLst>
                          <a:gd name="T0" fmla="*/ 0 w 265"/>
                          <a:gd name="T1" fmla="*/ 0 h 1016"/>
                          <a:gd name="T2" fmla="*/ 0 w 265"/>
                          <a:gd name="T3" fmla="*/ 0 h 1016"/>
                          <a:gd name="T4" fmla="*/ 0 w 265"/>
                          <a:gd name="T5" fmla="*/ 0 h 1016"/>
                          <a:gd name="T6" fmla="*/ 0 w 265"/>
                          <a:gd name="T7" fmla="*/ 0 h 1016"/>
                          <a:gd name="T8" fmla="*/ 0 w 265"/>
                          <a:gd name="T9" fmla="*/ 0 h 1016"/>
                          <a:gd name="T10" fmla="*/ 0 w 265"/>
                          <a:gd name="T11" fmla="*/ 0 h 1016"/>
                          <a:gd name="T12" fmla="*/ 0 w 265"/>
                          <a:gd name="T13" fmla="*/ 1 h 1016"/>
                          <a:gd name="T14" fmla="*/ 0 w 265"/>
                          <a:gd name="T15" fmla="*/ 1 h 1016"/>
                          <a:gd name="T16" fmla="*/ 0 w 265"/>
                          <a:gd name="T17" fmla="*/ 1 h 1016"/>
                          <a:gd name="T18" fmla="*/ 0 w 265"/>
                          <a:gd name="T19" fmla="*/ 1 h 1016"/>
                          <a:gd name="T20" fmla="*/ 0 w 265"/>
                          <a:gd name="T21" fmla="*/ 1 h 1016"/>
                          <a:gd name="T22" fmla="*/ 0 w 265"/>
                          <a:gd name="T23" fmla="*/ 1 h 1016"/>
                          <a:gd name="T24" fmla="*/ 0 w 265"/>
                          <a:gd name="T25" fmla="*/ 0 h 1016"/>
                          <a:gd name="T26" fmla="*/ 0 w 265"/>
                          <a:gd name="T27" fmla="*/ 0 h 10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5" h="1016">
                            <a:moveTo>
                              <a:pt x="265" y="88"/>
                            </a:moveTo>
                            <a:lnTo>
                              <a:pt x="122" y="0"/>
                            </a:lnTo>
                            <a:lnTo>
                              <a:pt x="105" y="0"/>
                            </a:lnTo>
                            <a:lnTo>
                              <a:pt x="77" y="4"/>
                            </a:lnTo>
                            <a:lnTo>
                              <a:pt x="27" y="55"/>
                            </a:lnTo>
                            <a:lnTo>
                              <a:pt x="0" y="39"/>
                            </a:lnTo>
                            <a:lnTo>
                              <a:pt x="0" y="1012"/>
                            </a:lnTo>
                            <a:lnTo>
                              <a:pt x="40" y="971"/>
                            </a:lnTo>
                            <a:lnTo>
                              <a:pt x="72" y="971"/>
                            </a:lnTo>
                            <a:lnTo>
                              <a:pt x="72" y="1016"/>
                            </a:lnTo>
                            <a:lnTo>
                              <a:pt x="106" y="1016"/>
                            </a:lnTo>
                            <a:lnTo>
                              <a:pt x="130" y="992"/>
                            </a:lnTo>
                            <a:lnTo>
                              <a:pt x="130" y="134"/>
                            </a:lnTo>
                            <a:lnTo>
                              <a:pt x="265" y="8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2" name="Freeform 133">
                        <a:extLst>
                          <a:ext uri="{FF2B5EF4-FFF2-40B4-BE49-F238E27FC236}">
                            <a16:creationId xmlns:a16="http://schemas.microsoft.com/office/drawing/2014/main" id="{BF49C9C7-26AB-E43F-84E0-170E07481535}"/>
                          </a:ext>
                        </a:extLst>
                      </p:cNvPr>
                      <p:cNvSpPr>
                        <a:spLocks/>
                      </p:cNvSpPr>
                      <p:nvPr/>
                    </p:nvSpPr>
                    <p:spPr bwMode="auto">
                      <a:xfrm>
                        <a:off x="3105" y="2502"/>
                        <a:ext cx="4" cy="244"/>
                      </a:xfrm>
                      <a:custGeom>
                        <a:avLst/>
                        <a:gdLst>
                          <a:gd name="T0" fmla="*/ 0 w 22"/>
                          <a:gd name="T1" fmla="*/ 0 h 974"/>
                          <a:gd name="T2" fmla="*/ 0 w 22"/>
                          <a:gd name="T3" fmla="*/ 1 h 974"/>
                          <a:gd name="T4" fmla="*/ 0 w 22"/>
                          <a:gd name="T5" fmla="*/ 1 h 974"/>
                          <a:gd name="T6" fmla="*/ 0 w 22"/>
                          <a:gd name="T7" fmla="*/ 0 h 974"/>
                          <a:gd name="T8" fmla="*/ 0 w 22"/>
                          <a:gd name="T9" fmla="*/ 0 h 9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974">
                            <a:moveTo>
                              <a:pt x="22" y="0"/>
                            </a:moveTo>
                            <a:lnTo>
                              <a:pt x="22" y="974"/>
                            </a:lnTo>
                            <a:lnTo>
                              <a:pt x="0" y="974"/>
                            </a:lnTo>
                            <a:lnTo>
                              <a:pt x="0" y="7"/>
                            </a:lnTo>
                            <a:lnTo>
                              <a:pt x="22" y="0"/>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3" name="Freeform 134">
                        <a:extLst>
                          <a:ext uri="{FF2B5EF4-FFF2-40B4-BE49-F238E27FC236}">
                            <a16:creationId xmlns:a16="http://schemas.microsoft.com/office/drawing/2014/main" id="{4E5C3E43-4BB2-E0EA-D411-F5457E894438}"/>
                          </a:ext>
                        </a:extLst>
                      </p:cNvPr>
                      <p:cNvSpPr>
                        <a:spLocks/>
                      </p:cNvSpPr>
                      <p:nvPr/>
                    </p:nvSpPr>
                    <p:spPr bwMode="auto">
                      <a:xfrm>
                        <a:off x="3123" y="2493"/>
                        <a:ext cx="7" cy="253"/>
                      </a:xfrm>
                      <a:custGeom>
                        <a:avLst/>
                        <a:gdLst>
                          <a:gd name="T0" fmla="*/ 0 w 34"/>
                          <a:gd name="T1" fmla="*/ 0 h 1013"/>
                          <a:gd name="T2" fmla="*/ 0 w 34"/>
                          <a:gd name="T3" fmla="*/ 0 h 1013"/>
                          <a:gd name="T4" fmla="*/ 0 w 34"/>
                          <a:gd name="T5" fmla="*/ 1 h 1013"/>
                          <a:gd name="T6" fmla="*/ 0 w 34"/>
                          <a:gd name="T7" fmla="*/ 1 h 1013"/>
                          <a:gd name="T8" fmla="*/ 0 w 34"/>
                          <a:gd name="T9" fmla="*/ 0 h 10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1013">
                            <a:moveTo>
                              <a:pt x="0" y="8"/>
                            </a:moveTo>
                            <a:lnTo>
                              <a:pt x="34" y="0"/>
                            </a:lnTo>
                            <a:lnTo>
                              <a:pt x="34" y="1013"/>
                            </a:lnTo>
                            <a:lnTo>
                              <a:pt x="0" y="1013"/>
                            </a:lnTo>
                            <a:lnTo>
                              <a:pt x="0" y="8"/>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4" name="Freeform 135">
                        <a:extLst>
                          <a:ext uri="{FF2B5EF4-FFF2-40B4-BE49-F238E27FC236}">
                            <a16:creationId xmlns:a16="http://schemas.microsoft.com/office/drawing/2014/main" id="{A053E5A4-2A11-A03D-4250-A8DC663E7F7A}"/>
                          </a:ext>
                        </a:extLst>
                      </p:cNvPr>
                      <p:cNvSpPr>
                        <a:spLocks/>
                      </p:cNvSpPr>
                      <p:nvPr/>
                    </p:nvSpPr>
                    <p:spPr bwMode="auto">
                      <a:xfrm>
                        <a:off x="3114" y="2499"/>
                        <a:ext cx="9" cy="240"/>
                      </a:xfrm>
                      <a:custGeom>
                        <a:avLst/>
                        <a:gdLst>
                          <a:gd name="T0" fmla="*/ 0 w 45"/>
                          <a:gd name="T1" fmla="*/ 1 h 960"/>
                          <a:gd name="T2" fmla="*/ 0 w 45"/>
                          <a:gd name="T3" fmla="*/ 0 h 960"/>
                          <a:gd name="T4" fmla="*/ 0 w 45"/>
                          <a:gd name="T5" fmla="*/ 0 h 960"/>
                          <a:gd name="T6" fmla="*/ 0 w 45"/>
                          <a:gd name="T7" fmla="*/ 1 h 960"/>
                          <a:gd name="T8" fmla="*/ 0 w 45"/>
                          <a:gd name="T9" fmla="*/ 1 h 9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960">
                            <a:moveTo>
                              <a:pt x="0" y="960"/>
                            </a:moveTo>
                            <a:lnTo>
                              <a:pt x="0" y="44"/>
                            </a:lnTo>
                            <a:lnTo>
                              <a:pt x="45" y="0"/>
                            </a:lnTo>
                            <a:lnTo>
                              <a:pt x="45" y="960"/>
                            </a:lnTo>
                            <a:lnTo>
                              <a:pt x="0" y="96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826" name="Group 136">
                      <a:extLst>
                        <a:ext uri="{FF2B5EF4-FFF2-40B4-BE49-F238E27FC236}">
                          <a16:creationId xmlns:a16="http://schemas.microsoft.com/office/drawing/2014/main" id="{0B14E30B-AA66-0A78-F3EE-2B06D4349E82}"/>
                        </a:ext>
                      </a:extLst>
                    </p:cNvPr>
                    <p:cNvGrpSpPr>
                      <a:grpSpLocks/>
                    </p:cNvGrpSpPr>
                    <p:nvPr/>
                  </p:nvGrpSpPr>
                  <p:grpSpPr bwMode="auto">
                    <a:xfrm>
                      <a:off x="3033" y="2532"/>
                      <a:ext cx="50" cy="208"/>
                      <a:chOff x="3033" y="2532"/>
                      <a:chExt cx="50" cy="208"/>
                    </a:xfrm>
                  </p:grpSpPr>
                  <p:sp>
                    <p:nvSpPr>
                      <p:cNvPr id="1682827" name="Freeform 137">
                        <a:extLst>
                          <a:ext uri="{FF2B5EF4-FFF2-40B4-BE49-F238E27FC236}">
                            <a16:creationId xmlns:a16="http://schemas.microsoft.com/office/drawing/2014/main" id="{102A9E15-7464-9605-72D3-3F58218C8CE6}"/>
                          </a:ext>
                        </a:extLst>
                      </p:cNvPr>
                      <p:cNvSpPr>
                        <a:spLocks/>
                      </p:cNvSpPr>
                      <p:nvPr/>
                    </p:nvSpPr>
                    <p:spPr bwMode="auto">
                      <a:xfrm>
                        <a:off x="3037" y="2532"/>
                        <a:ext cx="46" cy="207"/>
                      </a:xfrm>
                      <a:custGeom>
                        <a:avLst/>
                        <a:gdLst>
                          <a:gd name="T0" fmla="*/ 0 w 232"/>
                          <a:gd name="T1" fmla="*/ 0 h 830"/>
                          <a:gd name="T2" fmla="*/ 0 w 232"/>
                          <a:gd name="T3" fmla="*/ 0 h 830"/>
                          <a:gd name="T4" fmla="*/ 0 w 232"/>
                          <a:gd name="T5" fmla="*/ 0 h 830"/>
                          <a:gd name="T6" fmla="*/ 0 w 232"/>
                          <a:gd name="T7" fmla="*/ 0 h 830"/>
                          <a:gd name="T8" fmla="*/ 0 w 232"/>
                          <a:gd name="T9" fmla="*/ 0 h 830"/>
                          <a:gd name="T10" fmla="*/ 0 w 232"/>
                          <a:gd name="T11" fmla="*/ 0 h 830"/>
                          <a:gd name="T12" fmla="*/ 0 w 232"/>
                          <a:gd name="T13" fmla="*/ 1 h 830"/>
                          <a:gd name="T14" fmla="*/ 0 w 232"/>
                          <a:gd name="T15" fmla="*/ 1 h 830"/>
                          <a:gd name="T16" fmla="*/ 0 w 232"/>
                          <a:gd name="T17" fmla="*/ 1 h 830"/>
                          <a:gd name="T18" fmla="*/ 0 w 232"/>
                          <a:gd name="T19" fmla="*/ 1 h 830"/>
                          <a:gd name="T20" fmla="*/ 0 w 232"/>
                          <a:gd name="T21" fmla="*/ 1 h 830"/>
                          <a:gd name="T22" fmla="*/ 0 w 232"/>
                          <a:gd name="T23" fmla="*/ 1 h 830"/>
                          <a:gd name="T24" fmla="*/ 0 w 232"/>
                          <a:gd name="T25" fmla="*/ 0 h 830"/>
                          <a:gd name="T26" fmla="*/ 0 w 232"/>
                          <a:gd name="T27" fmla="*/ 0 h 8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2" h="830">
                            <a:moveTo>
                              <a:pt x="232" y="66"/>
                            </a:moveTo>
                            <a:lnTo>
                              <a:pt x="106" y="0"/>
                            </a:lnTo>
                            <a:lnTo>
                              <a:pt x="91" y="0"/>
                            </a:lnTo>
                            <a:lnTo>
                              <a:pt x="66" y="3"/>
                            </a:lnTo>
                            <a:lnTo>
                              <a:pt x="24" y="45"/>
                            </a:lnTo>
                            <a:lnTo>
                              <a:pt x="0" y="32"/>
                            </a:lnTo>
                            <a:lnTo>
                              <a:pt x="0" y="829"/>
                            </a:lnTo>
                            <a:lnTo>
                              <a:pt x="35" y="796"/>
                            </a:lnTo>
                            <a:lnTo>
                              <a:pt x="64" y="796"/>
                            </a:lnTo>
                            <a:lnTo>
                              <a:pt x="64" y="830"/>
                            </a:lnTo>
                            <a:lnTo>
                              <a:pt x="93" y="830"/>
                            </a:lnTo>
                            <a:lnTo>
                              <a:pt x="114" y="813"/>
                            </a:lnTo>
                            <a:lnTo>
                              <a:pt x="114" y="108"/>
                            </a:lnTo>
                            <a:lnTo>
                              <a:pt x="232" y="6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28" name="Freeform 138">
                        <a:extLst>
                          <a:ext uri="{FF2B5EF4-FFF2-40B4-BE49-F238E27FC236}">
                            <a16:creationId xmlns:a16="http://schemas.microsoft.com/office/drawing/2014/main" id="{2E994757-52C9-CB10-0356-8D9359172E3D}"/>
                          </a:ext>
                        </a:extLst>
                      </p:cNvPr>
                      <p:cNvSpPr>
                        <a:spLocks/>
                      </p:cNvSpPr>
                      <p:nvPr/>
                    </p:nvSpPr>
                    <p:spPr bwMode="auto">
                      <a:xfrm>
                        <a:off x="3033" y="2539"/>
                        <a:ext cx="4" cy="200"/>
                      </a:xfrm>
                      <a:custGeom>
                        <a:avLst/>
                        <a:gdLst>
                          <a:gd name="T0" fmla="*/ 0 w 19"/>
                          <a:gd name="T1" fmla="*/ 0 h 797"/>
                          <a:gd name="T2" fmla="*/ 0 w 19"/>
                          <a:gd name="T3" fmla="*/ 1 h 797"/>
                          <a:gd name="T4" fmla="*/ 0 w 19"/>
                          <a:gd name="T5" fmla="*/ 1 h 797"/>
                          <a:gd name="T6" fmla="*/ 0 w 19"/>
                          <a:gd name="T7" fmla="*/ 0 h 797"/>
                          <a:gd name="T8" fmla="*/ 0 w 19"/>
                          <a:gd name="T9" fmla="*/ 0 h 79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797">
                            <a:moveTo>
                              <a:pt x="19" y="0"/>
                            </a:moveTo>
                            <a:lnTo>
                              <a:pt x="19" y="797"/>
                            </a:lnTo>
                            <a:lnTo>
                              <a:pt x="0" y="797"/>
                            </a:lnTo>
                            <a:lnTo>
                              <a:pt x="0" y="5"/>
                            </a:lnTo>
                            <a:lnTo>
                              <a:pt x="19" y="0"/>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29" name="Freeform 139">
                        <a:extLst>
                          <a:ext uri="{FF2B5EF4-FFF2-40B4-BE49-F238E27FC236}">
                            <a16:creationId xmlns:a16="http://schemas.microsoft.com/office/drawing/2014/main" id="{4A126972-075F-1FE7-B980-DBEA7A9DEB48}"/>
                          </a:ext>
                        </a:extLst>
                      </p:cNvPr>
                      <p:cNvSpPr>
                        <a:spLocks/>
                      </p:cNvSpPr>
                      <p:nvPr/>
                    </p:nvSpPr>
                    <p:spPr bwMode="auto">
                      <a:xfrm>
                        <a:off x="3050" y="2532"/>
                        <a:ext cx="5" cy="208"/>
                      </a:xfrm>
                      <a:custGeom>
                        <a:avLst/>
                        <a:gdLst>
                          <a:gd name="T0" fmla="*/ 0 w 28"/>
                          <a:gd name="T1" fmla="*/ 0 h 832"/>
                          <a:gd name="T2" fmla="*/ 0 w 28"/>
                          <a:gd name="T3" fmla="*/ 0 h 832"/>
                          <a:gd name="T4" fmla="*/ 0 w 28"/>
                          <a:gd name="T5" fmla="*/ 1 h 832"/>
                          <a:gd name="T6" fmla="*/ 0 w 28"/>
                          <a:gd name="T7" fmla="*/ 1 h 832"/>
                          <a:gd name="T8" fmla="*/ 0 w 28"/>
                          <a:gd name="T9" fmla="*/ 0 h 8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832">
                            <a:moveTo>
                              <a:pt x="0" y="4"/>
                            </a:moveTo>
                            <a:lnTo>
                              <a:pt x="28" y="0"/>
                            </a:lnTo>
                            <a:lnTo>
                              <a:pt x="28" y="832"/>
                            </a:lnTo>
                            <a:lnTo>
                              <a:pt x="0" y="832"/>
                            </a:lnTo>
                            <a:lnTo>
                              <a:pt x="0" y="4"/>
                            </a:lnTo>
                            <a:close/>
                          </a:path>
                        </a:pathLst>
                      </a:custGeom>
                      <a:solidFill>
                        <a:srgbClr val="C0C0C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830" name="Freeform 140">
                        <a:extLst>
                          <a:ext uri="{FF2B5EF4-FFF2-40B4-BE49-F238E27FC236}">
                            <a16:creationId xmlns:a16="http://schemas.microsoft.com/office/drawing/2014/main" id="{D6EAABF4-A1A5-CB0F-4B3A-42F071E8E27F}"/>
                          </a:ext>
                        </a:extLst>
                      </p:cNvPr>
                      <p:cNvSpPr>
                        <a:spLocks/>
                      </p:cNvSpPr>
                      <p:nvPr/>
                    </p:nvSpPr>
                    <p:spPr bwMode="auto">
                      <a:xfrm>
                        <a:off x="3042" y="2536"/>
                        <a:ext cx="8" cy="197"/>
                      </a:xfrm>
                      <a:custGeom>
                        <a:avLst/>
                        <a:gdLst>
                          <a:gd name="T0" fmla="*/ 0 w 40"/>
                          <a:gd name="T1" fmla="*/ 1 h 785"/>
                          <a:gd name="T2" fmla="*/ 0 w 40"/>
                          <a:gd name="T3" fmla="*/ 0 h 785"/>
                          <a:gd name="T4" fmla="*/ 0 w 40"/>
                          <a:gd name="T5" fmla="*/ 0 h 785"/>
                          <a:gd name="T6" fmla="*/ 0 w 40"/>
                          <a:gd name="T7" fmla="*/ 1 h 785"/>
                          <a:gd name="T8" fmla="*/ 0 w 40"/>
                          <a:gd name="T9" fmla="*/ 1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785">
                            <a:moveTo>
                              <a:pt x="0" y="785"/>
                            </a:moveTo>
                            <a:lnTo>
                              <a:pt x="0" y="41"/>
                            </a:lnTo>
                            <a:lnTo>
                              <a:pt x="40" y="0"/>
                            </a:lnTo>
                            <a:lnTo>
                              <a:pt x="40" y="785"/>
                            </a:lnTo>
                            <a:lnTo>
                              <a:pt x="0" y="78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28" name="Group 141">
                <a:extLst>
                  <a:ext uri="{FF2B5EF4-FFF2-40B4-BE49-F238E27FC236}">
                    <a16:creationId xmlns:a16="http://schemas.microsoft.com/office/drawing/2014/main" id="{C0ABADB0-50C2-C071-7D73-6E59091B4DB0}"/>
                  </a:ext>
                </a:extLst>
              </p:cNvPr>
              <p:cNvGrpSpPr>
                <a:grpSpLocks/>
              </p:cNvGrpSpPr>
              <p:nvPr/>
            </p:nvGrpSpPr>
            <p:grpSpPr bwMode="auto">
              <a:xfrm>
                <a:off x="480" y="2256"/>
                <a:ext cx="726" cy="389"/>
                <a:chOff x="546" y="2289"/>
                <a:chExt cx="708" cy="452"/>
              </a:xfrm>
            </p:grpSpPr>
            <p:grpSp>
              <p:nvGrpSpPr>
                <p:cNvPr id="1682716" name="Group 142">
                  <a:extLst>
                    <a:ext uri="{FF2B5EF4-FFF2-40B4-BE49-F238E27FC236}">
                      <a16:creationId xmlns:a16="http://schemas.microsoft.com/office/drawing/2014/main" id="{820FDBF3-41F6-7676-F011-E7BB0EE2AEF4}"/>
                    </a:ext>
                  </a:extLst>
                </p:cNvPr>
                <p:cNvGrpSpPr>
                  <a:grpSpLocks/>
                </p:cNvGrpSpPr>
                <p:nvPr/>
              </p:nvGrpSpPr>
              <p:grpSpPr bwMode="auto">
                <a:xfrm>
                  <a:off x="1071" y="2289"/>
                  <a:ext cx="76" cy="358"/>
                  <a:chOff x="1071" y="2289"/>
                  <a:chExt cx="76" cy="358"/>
                </a:xfrm>
              </p:grpSpPr>
              <p:sp>
                <p:nvSpPr>
                  <p:cNvPr id="1682816" name="Freeform 143">
                    <a:extLst>
                      <a:ext uri="{FF2B5EF4-FFF2-40B4-BE49-F238E27FC236}">
                        <a16:creationId xmlns:a16="http://schemas.microsoft.com/office/drawing/2014/main" id="{EC58F0E2-2EF2-C40D-0B59-E85934EBC401}"/>
                      </a:ext>
                    </a:extLst>
                  </p:cNvPr>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817" name="Freeform 144">
                    <a:extLst>
                      <a:ext uri="{FF2B5EF4-FFF2-40B4-BE49-F238E27FC236}">
                        <a16:creationId xmlns:a16="http://schemas.microsoft.com/office/drawing/2014/main" id="{B1F83FB1-0BA2-0A42-4D9C-4D03EA3CEA48}"/>
                      </a:ext>
                    </a:extLst>
                  </p:cNvPr>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1682717" name="Group 145">
                  <a:extLst>
                    <a:ext uri="{FF2B5EF4-FFF2-40B4-BE49-F238E27FC236}">
                      <a16:creationId xmlns:a16="http://schemas.microsoft.com/office/drawing/2014/main" id="{84970ACE-06E9-4387-42AC-5DA38D4312E1}"/>
                    </a:ext>
                  </a:extLst>
                </p:cNvPr>
                <p:cNvGrpSpPr>
                  <a:grpSpLocks/>
                </p:cNvGrpSpPr>
                <p:nvPr/>
              </p:nvGrpSpPr>
              <p:grpSpPr bwMode="auto">
                <a:xfrm>
                  <a:off x="1130" y="2574"/>
                  <a:ext cx="124" cy="153"/>
                  <a:chOff x="1130" y="2574"/>
                  <a:chExt cx="124" cy="153"/>
                </a:xfrm>
              </p:grpSpPr>
              <p:grpSp>
                <p:nvGrpSpPr>
                  <p:cNvPr id="1682805" name="Group 146">
                    <a:extLst>
                      <a:ext uri="{FF2B5EF4-FFF2-40B4-BE49-F238E27FC236}">
                        <a16:creationId xmlns:a16="http://schemas.microsoft.com/office/drawing/2014/main" id="{A45190CA-582C-4586-A0D6-85BA60E6B2DB}"/>
                      </a:ext>
                    </a:extLst>
                  </p:cNvPr>
                  <p:cNvGrpSpPr>
                    <a:grpSpLocks/>
                  </p:cNvGrpSpPr>
                  <p:nvPr/>
                </p:nvGrpSpPr>
                <p:grpSpPr bwMode="auto">
                  <a:xfrm>
                    <a:off x="1130" y="2574"/>
                    <a:ext cx="124" cy="153"/>
                    <a:chOff x="1130" y="2574"/>
                    <a:chExt cx="124" cy="153"/>
                  </a:xfrm>
                </p:grpSpPr>
                <p:grpSp>
                  <p:nvGrpSpPr>
                    <p:cNvPr id="1682810" name="Group 147">
                      <a:extLst>
                        <a:ext uri="{FF2B5EF4-FFF2-40B4-BE49-F238E27FC236}">
                          <a16:creationId xmlns:a16="http://schemas.microsoft.com/office/drawing/2014/main" id="{17702C50-03FF-9BFA-28E3-93E31279CE67}"/>
                        </a:ext>
                      </a:extLst>
                    </p:cNvPr>
                    <p:cNvGrpSpPr>
                      <a:grpSpLocks/>
                    </p:cNvGrpSpPr>
                    <p:nvPr/>
                  </p:nvGrpSpPr>
                  <p:grpSpPr bwMode="auto">
                    <a:xfrm>
                      <a:off x="1161" y="2574"/>
                      <a:ext cx="35" cy="74"/>
                      <a:chOff x="1161" y="2574"/>
                      <a:chExt cx="35" cy="74"/>
                    </a:xfrm>
                  </p:grpSpPr>
                  <p:sp>
                    <p:nvSpPr>
                      <p:cNvPr id="1682814" name="Rectangle 148">
                        <a:extLst>
                          <a:ext uri="{FF2B5EF4-FFF2-40B4-BE49-F238E27FC236}">
                            <a16:creationId xmlns:a16="http://schemas.microsoft.com/office/drawing/2014/main" id="{10181CAE-6C6E-B1BE-88DF-92E994A160EC}"/>
                          </a:ext>
                        </a:extLst>
                      </p:cNvPr>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815" name="Rectangle 149">
                        <a:extLst>
                          <a:ext uri="{FF2B5EF4-FFF2-40B4-BE49-F238E27FC236}">
                            <a16:creationId xmlns:a16="http://schemas.microsoft.com/office/drawing/2014/main" id="{D05B2FC4-9782-FC64-EE53-5548ECCECD7C}"/>
                          </a:ext>
                        </a:extLst>
                      </p:cNvPr>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682811" name="Group 150">
                      <a:extLst>
                        <a:ext uri="{FF2B5EF4-FFF2-40B4-BE49-F238E27FC236}">
                          <a16:creationId xmlns:a16="http://schemas.microsoft.com/office/drawing/2014/main" id="{31A5FEBB-7C7D-9D48-BA8F-B8CC2204FB04}"/>
                        </a:ext>
                      </a:extLst>
                    </p:cNvPr>
                    <p:cNvGrpSpPr>
                      <a:grpSpLocks/>
                    </p:cNvGrpSpPr>
                    <p:nvPr/>
                  </p:nvGrpSpPr>
                  <p:grpSpPr bwMode="auto">
                    <a:xfrm>
                      <a:off x="1130" y="2644"/>
                      <a:ext cx="124" cy="83"/>
                      <a:chOff x="1130" y="2644"/>
                      <a:chExt cx="124" cy="83"/>
                    </a:xfrm>
                  </p:grpSpPr>
                  <p:sp>
                    <p:nvSpPr>
                      <p:cNvPr id="1682812" name="Rectangle 151">
                        <a:extLst>
                          <a:ext uri="{FF2B5EF4-FFF2-40B4-BE49-F238E27FC236}">
                            <a16:creationId xmlns:a16="http://schemas.microsoft.com/office/drawing/2014/main" id="{8EC40447-7A5E-CE1E-96A8-2E2E5CA3A2B7}"/>
                          </a:ext>
                        </a:extLst>
                      </p:cNvPr>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813" name="Rectangle 152">
                        <a:extLst>
                          <a:ext uri="{FF2B5EF4-FFF2-40B4-BE49-F238E27FC236}">
                            <a16:creationId xmlns:a16="http://schemas.microsoft.com/office/drawing/2014/main" id="{69589BE8-22A8-D335-7AC1-5C1115F1A3A6}"/>
                          </a:ext>
                        </a:extLst>
                      </p:cNvPr>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806" name="Group 153">
                    <a:extLst>
                      <a:ext uri="{FF2B5EF4-FFF2-40B4-BE49-F238E27FC236}">
                        <a16:creationId xmlns:a16="http://schemas.microsoft.com/office/drawing/2014/main" id="{7301B5FD-C825-F7A1-96C4-B8EABF27CC9E}"/>
                      </a:ext>
                    </a:extLst>
                  </p:cNvPr>
                  <p:cNvGrpSpPr>
                    <a:grpSpLocks/>
                  </p:cNvGrpSpPr>
                  <p:nvPr/>
                </p:nvGrpSpPr>
                <p:grpSpPr bwMode="auto">
                  <a:xfrm>
                    <a:off x="1143" y="2664"/>
                    <a:ext cx="94" cy="50"/>
                    <a:chOff x="1143" y="2664"/>
                    <a:chExt cx="94" cy="50"/>
                  </a:xfrm>
                </p:grpSpPr>
                <p:sp>
                  <p:nvSpPr>
                    <p:cNvPr id="1682807" name="Rectangle 154">
                      <a:extLst>
                        <a:ext uri="{FF2B5EF4-FFF2-40B4-BE49-F238E27FC236}">
                          <a16:creationId xmlns:a16="http://schemas.microsoft.com/office/drawing/2014/main" id="{446A7776-0456-CAE0-F370-87185C2412C4}"/>
                        </a:ext>
                      </a:extLst>
                    </p:cNvPr>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808" name="Rectangle 155">
                      <a:extLst>
                        <a:ext uri="{FF2B5EF4-FFF2-40B4-BE49-F238E27FC236}">
                          <a16:creationId xmlns:a16="http://schemas.microsoft.com/office/drawing/2014/main" id="{73511CD4-0817-42F5-3621-5B28A42E8823}"/>
                        </a:ext>
                      </a:extLst>
                    </p:cNvPr>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809" name="Rectangle 156">
                      <a:extLst>
                        <a:ext uri="{FF2B5EF4-FFF2-40B4-BE49-F238E27FC236}">
                          <a16:creationId xmlns:a16="http://schemas.microsoft.com/office/drawing/2014/main" id="{8ADD538D-1C7B-E1B6-5763-709B5ED1C693}"/>
                        </a:ext>
                      </a:extLst>
                    </p:cNvPr>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718" name="Group 157">
                  <a:extLst>
                    <a:ext uri="{FF2B5EF4-FFF2-40B4-BE49-F238E27FC236}">
                      <a16:creationId xmlns:a16="http://schemas.microsoft.com/office/drawing/2014/main" id="{DD2E88F8-069B-FA39-FC79-72760AB0352F}"/>
                    </a:ext>
                  </a:extLst>
                </p:cNvPr>
                <p:cNvGrpSpPr>
                  <a:grpSpLocks/>
                </p:cNvGrpSpPr>
                <p:nvPr/>
              </p:nvGrpSpPr>
              <p:grpSpPr bwMode="auto">
                <a:xfrm>
                  <a:off x="546" y="2618"/>
                  <a:ext cx="124" cy="109"/>
                  <a:chOff x="546" y="2618"/>
                  <a:chExt cx="124" cy="109"/>
                </a:xfrm>
              </p:grpSpPr>
              <p:grpSp>
                <p:nvGrpSpPr>
                  <p:cNvPr id="1682796" name="Group 158">
                    <a:extLst>
                      <a:ext uri="{FF2B5EF4-FFF2-40B4-BE49-F238E27FC236}">
                        <a16:creationId xmlns:a16="http://schemas.microsoft.com/office/drawing/2014/main" id="{7A34F8B0-EA2C-6AB0-4503-6DF028F94C97}"/>
                      </a:ext>
                    </a:extLst>
                  </p:cNvPr>
                  <p:cNvGrpSpPr>
                    <a:grpSpLocks/>
                  </p:cNvGrpSpPr>
                  <p:nvPr/>
                </p:nvGrpSpPr>
                <p:grpSpPr bwMode="auto">
                  <a:xfrm>
                    <a:off x="546" y="2618"/>
                    <a:ext cx="124" cy="109"/>
                    <a:chOff x="546" y="2618"/>
                    <a:chExt cx="124" cy="109"/>
                  </a:xfrm>
                </p:grpSpPr>
                <p:sp>
                  <p:nvSpPr>
                    <p:cNvPr id="1682801" name="Rectangle 159">
                      <a:extLst>
                        <a:ext uri="{FF2B5EF4-FFF2-40B4-BE49-F238E27FC236}">
                          <a16:creationId xmlns:a16="http://schemas.microsoft.com/office/drawing/2014/main" id="{3C01B4AD-B5A0-E532-F3C9-9E2A26EA31A3}"/>
                        </a:ext>
                      </a:extLst>
                    </p:cNvPr>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1682802" name="Group 160">
                      <a:extLst>
                        <a:ext uri="{FF2B5EF4-FFF2-40B4-BE49-F238E27FC236}">
                          <a16:creationId xmlns:a16="http://schemas.microsoft.com/office/drawing/2014/main" id="{D42D0C7A-E140-255F-D1FB-46AFBB9C6765}"/>
                        </a:ext>
                      </a:extLst>
                    </p:cNvPr>
                    <p:cNvGrpSpPr>
                      <a:grpSpLocks/>
                    </p:cNvGrpSpPr>
                    <p:nvPr/>
                  </p:nvGrpSpPr>
                  <p:grpSpPr bwMode="auto">
                    <a:xfrm>
                      <a:off x="546" y="2644"/>
                      <a:ext cx="124" cy="83"/>
                      <a:chOff x="546" y="2644"/>
                      <a:chExt cx="124" cy="83"/>
                    </a:xfrm>
                  </p:grpSpPr>
                  <p:sp>
                    <p:nvSpPr>
                      <p:cNvPr id="1682803" name="Rectangle 161">
                        <a:extLst>
                          <a:ext uri="{FF2B5EF4-FFF2-40B4-BE49-F238E27FC236}">
                            <a16:creationId xmlns:a16="http://schemas.microsoft.com/office/drawing/2014/main" id="{FEF2DB6C-D99C-109D-D679-C145C2179C9C}"/>
                          </a:ext>
                        </a:extLst>
                      </p:cNvPr>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804" name="Rectangle 162">
                        <a:extLst>
                          <a:ext uri="{FF2B5EF4-FFF2-40B4-BE49-F238E27FC236}">
                            <a16:creationId xmlns:a16="http://schemas.microsoft.com/office/drawing/2014/main" id="{1D97F182-526D-FA06-D6E9-6250BB577602}"/>
                          </a:ext>
                        </a:extLst>
                      </p:cNvPr>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797" name="Group 163">
                    <a:extLst>
                      <a:ext uri="{FF2B5EF4-FFF2-40B4-BE49-F238E27FC236}">
                        <a16:creationId xmlns:a16="http://schemas.microsoft.com/office/drawing/2014/main" id="{3A33E9FC-B8C2-EA3C-2029-3E45BC1064DA}"/>
                      </a:ext>
                    </a:extLst>
                  </p:cNvPr>
                  <p:cNvGrpSpPr>
                    <a:grpSpLocks/>
                  </p:cNvGrpSpPr>
                  <p:nvPr/>
                </p:nvGrpSpPr>
                <p:grpSpPr bwMode="auto">
                  <a:xfrm>
                    <a:off x="558" y="2664"/>
                    <a:ext cx="98" cy="50"/>
                    <a:chOff x="558" y="2664"/>
                    <a:chExt cx="98" cy="50"/>
                  </a:xfrm>
                </p:grpSpPr>
                <p:sp>
                  <p:nvSpPr>
                    <p:cNvPr id="1682798" name="Rectangle 164">
                      <a:extLst>
                        <a:ext uri="{FF2B5EF4-FFF2-40B4-BE49-F238E27FC236}">
                          <a16:creationId xmlns:a16="http://schemas.microsoft.com/office/drawing/2014/main" id="{ED17688F-B371-2B5A-47E8-BAC4CE7D55E1}"/>
                        </a:ext>
                      </a:extLst>
                    </p:cNvPr>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799" name="Rectangle 165">
                      <a:extLst>
                        <a:ext uri="{FF2B5EF4-FFF2-40B4-BE49-F238E27FC236}">
                          <a16:creationId xmlns:a16="http://schemas.microsoft.com/office/drawing/2014/main" id="{E7383D62-5F3F-2C8E-C328-93177CABB309}"/>
                        </a:ext>
                      </a:extLst>
                    </p:cNvPr>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800" name="Rectangle 166">
                      <a:extLst>
                        <a:ext uri="{FF2B5EF4-FFF2-40B4-BE49-F238E27FC236}">
                          <a16:creationId xmlns:a16="http://schemas.microsoft.com/office/drawing/2014/main" id="{ACB9F885-A8D3-CA00-821F-4EB0CF05517B}"/>
                        </a:ext>
                      </a:extLst>
                    </p:cNvPr>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719" name="Group 167">
                  <a:extLst>
                    <a:ext uri="{FF2B5EF4-FFF2-40B4-BE49-F238E27FC236}">
                      <a16:creationId xmlns:a16="http://schemas.microsoft.com/office/drawing/2014/main" id="{05184DEA-6611-6EAF-5600-92B3AEC8A981}"/>
                    </a:ext>
                  </a:extLst>
                </p:cNvPr>
                <p:cNvGrpSpPr>
                  <a:grpSpLocks/>
                </p:cNvGrpSpPr>
                <p:nvPr/>
              </p:nvGrpSpPr>
              <p:grpSpPr bwMode="auto">
                <a:xfrm>
                  <a:off x="654" y="2479"/>
                  <a:ext cx="488" cy="262"/>
                  <a:chOff x="654" y="2479"/>
                  <a:chExt cx="488" cy="262"/>
                </a:xfrm>
              </p:grpSpPr>
              <p:grpSp>
                <p:nvGrpSpPr>
                  <p:cNvPr id="1682720" name="Group 168">
                    <a:extLst>
                      <a:ext uri="{FF2B5EF4-FFF2-40B4-BE49-F238E27FC236}">
                        <a16:creationId xmlns:a16="http://schemas.microsoft.com/office/drawing/2014/main" id="{8871A9A3-E9BA-9781-243F-8FB1EE927925}"/>
                      </a:ext>
                    </a:extLst>
                  </p:cNvPr>
                  <p:cNvGrpSpPr>
                    <a:grpSpLocks/>
                  </p:cNvGrpSpPr>
                  <p:nvPr/>
                </p:nvGrpSpPr>
                <p:grpSpPr bwMode="auto">
                  <a:xfrm>
                    <a:off x="654" y="2479"/>
                    <a:ext cx="488" cy="262"/>
                    <a:chOff x="654" y="2479"/>
                    <a:chExt cx="488" cy="262"/>
                  </a:xfrm>
                </p:grpSpPr>
                <p:sp>
                  <p:nvSpPr>
                    <p:cNvPr id="1682791" name="Rectangle 169">
                      <a:extLst>
                        <a:ext uri="{FF2B5EF4-FFF2-40B4-BE49-F238E27FC236}">
                          <a16:creationId xmlns:a16="http://schemas.microsoft.com/office/drawing/2014/main" id="{8EAF6FD5-E83A-2412-72CC-166B5690C9BA}"/>
                        </a:ext>
                      </a:extLst>
                    </p:cNvPr>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792" name="Rectangle 170">
                      <a:extLst>
                        <a:ext uri="{FF2B5EF4-FFF2-40B4-BE49-F238E27FC236}">
                          <a16:creationId xmlns:a16="http://schemas.microsoft.com/office/drawing/2014/main" id="{2EDE4C48-65F7-B5F6-B975-2ECB48116E53}"/>
                        </a:ext>
                      </a:extLst>
                    </p:cNvPr>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93" name="Rectangle 171">
                      <a:extLst>
                        <a:ext uri="{FF2B5EF4-FFF2-40B4-BE49-F238E27FC236}">
                          <a16:creationId xmlns:a16="http://schemas.microsoft.com/office/drawing/2014/main" id="{F875E3B9-9833-F8A6-09FA-C8A1444826A9}"/>
                        </a:ext>
                      </a:extLst>
                    </p:cNvPr>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94" name="Rectangle 172">
                      <a:extLst>
                        <a:ext uri="{FF2B5EF4-FFF2-40B4-BE49-F238E27FC236}">
                          <a16:creationId xmlns:a16="http://schemas.microsoft.com/office/drawing/2014/main" id="{7BFAB5EE-1A36-3F46-7DA8-7EBB3AC340C9}"/>
                        </a:ext>
                      </a:extLst>
                    </p:cNvPr>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795" name="Rectangle 173">
                      <a:extLst>
                        <a:ext uri="{FF2B5EF4-FFF2-40B4-BE49-F238E27FC236}">
                          <a16:creationId xmlns:a16="http://schemas.microsoft.com/office/drawing/2014/main" id="{9C8D242B-46FE-01BC-527F-F9E223C58296}"/>
                        </a:ext>
                      </a:extLst>
                    </p:cNvPr>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682721" name="Group 174">
                    <a:extLst>
                      <a:ext uri="{FF2B5EF4-FFF2-40B4-BE49-F238E27FC236}">
                        <a16:creationId xmlns:a16="http://schemas.microsoft.com/office/drawing/2014/main" id="{3357B77F-C689-4B8C-89DE-03CEB5C67E00}"/>
                      </a:ext>
                    </a:extLst>
                  </p:cNvPr>
                  <p:cNvGrpSpPr>
                    <a:grpSpLocks/>
                  </p:cNvGrpSpPr>
                  <p:nvPr/>
                </p:nvGrpSpPr>
                <p:grpSpPr bwMode="auto">
                  <a:xfrm>
                    <a:off x="670" y="2542"/>
                    <a:ext cx="449" cy="178"/>
                    <a:chOff x="670" y="2542"/>
                    <a:chExt cx="449" cy="178"/>
                  </a:xfrm>
                </p:grpSpPr>
                <p:grpSp>
                  <p:nvGrpSpPr>
                    <p:cNvPr id="1682726" name="Group 175">
                      <a:extLst>
                        <a:ext uri="{FF2B5EF4-FFF2-40B4-BE49-F238E27FC236}">
                          <a16:creationId xmlns:a16="http://schemas.microsoft.com/office/drawing/2014/main" id="{EC378D80-B993-D70E-CC4D-7B31A84FBA50}"/>
                        </a:ext>
                      </a:extLst>
                    </p:cNvPr>
                    <p:cNvGrpSpPr>
                      <a:grpSpLocks/>
                    </p:cNvGrpSpPr>
                    <p:nvPr/>
                  </p:nvGrpSpPr>
                  <p:grpSpPr bwMode="auto">
                    <a:xfrm>
                      <a:off x="736" y="2649"/>
                      <a:ext cx="57" cy="71"/>
                      <a:chOff x="736" y="2649"/>
                      <a:chExt cx="57" cy="71"/>
                    </a:xfrm>
                  </p:grpSpPr>
                  <p:sp>
                    <p:nvSpPr>
                      <p:cNvPr id="1682787" name="Rectangle 176">
                        <a:extLst>
                          <a:ext uri="{FF2B5EF4-FFF2-40B4-BE49-F238E27FC236}">
                            <a16:creationId xmlns:a16="http://schemas.microsoft.com/office/drawing/2014/main" id="{8181A625-5AFF-F648-4EE4-F79CE7C67950}"/>
                          </a:ext>
                        </a:extLst>
                      </p:cNvPr>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8" name="Rectangle 177">
                        <a:extLst>
                          <a:ext uri="{FF2B5EF4-FFF2-40B4-BE49-F238E27FC236}">
                            <a16:creationId xmlns:a16="http://schemas.microsoft.com/office/drawing/2014/main" id="{1878C8AF-87E2-CDEF-284B-1FAC51462D10}"/>
                          </a:ext>
                        </a:extLst>
                      </p:cNvPr>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9" name="Line 178">
                        <a:extLst>
                          <a:ext uri="{FF2B5EF4-FFF2-40B4-BE49-F238E27FC236}">
                            <a16:creationId xmlns:a16="http://schemas.microsoft.com/office/drawing/2014/main" id="{52FB0794-A212-AA70-7735-EA7ECCA6A296}"/>
                          </a:ext>
                        </a:extLst>
                      </p:cNvPr>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90" name="Line 179">
                        <a:extLst>
                          <a:ext uri="{FF2B5EF4-FFF2-40B4-BE49-F238E27FC236}">
                            <a16:creationId xmlns:a16="http://schemas.microsoft.com/office/drawing/2014/main" id="{E787FF94-E23A-B12D-02AA-8FFE3770F73E}"/>
                          </a:ext>
                        </a:extLst>
                      </p:cNvPr>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27" name="Group 180">
                      <a:extLst>
                        <a:ext uri="{FF2B5EF4-FFF2-40B4-BE49-F238E27FC236}">
                          <a16:creationId xmlns:a16="http://schemas.microsoft.com/office/drawing/2014/main" id="{C9829D94-3960-B67A-D2FF-0CFB5A0DBC61}"/>
                        </a:ext>
                      </a:extLst>
                    </p:cNvPr>
                    <p:cNvGrpSpPr>
                      <a:grpSpLocks/>
                    </p:cNvGrpSpPr>
                    <p:nvPr/>
                  </p:nvGrpSpPr>
                  <p:grpSpPr bwMode="auto">
                    <a:xfrm>
                      <a:off x="801" y="2649"/>
                      <a:ext cx="57" cy="71"/>
                      <a:chOff x="801" y="2649"/>
                      <a:chExt cx="57" cy="71"/>
                    </a:xfrm>
                  </p:grpSpPr>
                  <p:sp>
                    <p:nvSpPr>
                      <p:cNvPr id="1682783" name="Rectangle 181">
                        <a:extLst>
                          <a:ext uri="{FF2B5EF4-FFF2-40B4-BE49-F238E27FC236}">
                            <a16:creationId xmlns:a16="http://schemas.microsoft.com/office/drawing/2014/main" id="{FAED4004-34CF-47E5-96C5-0F8DFB32D24D}"/>
                          </a:ext>
                        </a:extLst>
                      </p:cNvPr>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4" name="Rectangle 182">
                        <a:extLst>
                          <a:ext uri="{FF2B5EF4-FFF2-40B4-BE49-F238E27FC236}">
                            <a16:creationId xmlns:a16="http://schemas.microsoft.com/office/drawing/2014/main" id="{DD245BEE-46F4-062B-9570-7C0A1C46B1A8}"/>
                          </a:ext>
                        </a:extLst>
                      </p:cNvPr>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5" name="Line 183">
                        <a:extLst>
                          <a:ext uri="{FF2B5EF4-FFF2-40B4-BE49-F238E27FC236}">
                            <a16:creationId xmlns:a16="http://schemas.microsoft.com/office/drawing/2014/main" id="{0D265105-C7DE-82DD-F656-2A127F6164EE}"/>
                          </a:ext>
                        </a:extLst>
                      </p:cNvPr>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86" name="Line 184">
                        <a:extLst>
                          <a:ext uri="{FF2B5EF4-FFF2-40B4-BE49-F238E27FC236}">
                            <a16:creationId xmlns:a16="http://schemas.microsoft.com/office/drawing/2014/main" id="{F543B0E8-CAD2-48A9-8824-E145C2111765}"/>
                          </a:ext>
                        </a:extLst>
                      </p:cNvPr>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28" name="Group 185">
                      <a:extLst>
                        <a:ext uri="{FF2B5EF4-FFF2-40B4-BE49-F238E27FC236}">
                          <a16:creationId xmlns:a16="http://schemas.microsoft.com/office/drawing/2014/main" id="{3995576F-FC52-3FB5-E091-A44F4D35A78A}"/>
                        </a:ext>
                      </a:extLst>
                    </p:cNvPr>
                    <p:cNvGrpSpPr>
                      <a:grpSpLocks/>
                    </p:cNvGrpSpPr>
                    <p:nvPr/>
                  </p:nvGrpSpPr>
                  <p:grpSpPr bwMode="auto">
                    <a:xfrm>
                      <a:off x="1061" y="2649"/>
                      <a:ext cx="57" cy="71"/>
                      <a:chOff x="1061" y="2649"/>
                      <a:chExt cx="57" cy="71"/>
                    </a:xfrm>
                  </p:grpSpPr>
                  <p:sp>
                    <p:nvSpPr>
                      <p:cNvPr id="1682779" name="Rectangle 186">
                        <a:extLst>
                          <a:ext uri="{FF2B5EF4-FFF2-40B4-BE49-F238E27FC236}">
                            <a16:creationId xmlns:a16="http://schemas.microsoft.com/office/drawing/2014/main" id="{48113A22-577B-3A5A-3E71-D74778B5188D}"/>
                          </a:ext>
                        </a:extLst>
                      </p:cNvPr>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0" name="Rectangle 187">
                        <a:extLst>
                          <a:ext uri="{FF2B5EF4-FFF2-40B4-BE49-F238E27FC236}">
                            <a16:creationId xmlns:a16="http://schemas.microsoft.com/office/drawing/2014/main" id="{F2D3840A-4A7C-E7FF-3FC3-B0C378A7F4AA}"/>
                          </a:ext>
                        </a:extLst>
                      </p:cNvPr>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81" name="Line 188">
                        <a:extLst>
                          <a:ext uri="{FF2B5EF4-FFF2-40B4-BE49-F238E27FC236}">
                            <a16:creationId xmlns:a16="http://schemas.microsoft.com/office/drawing/2014/main" id="{54347292-97D4-7CFC-463C-BF9DCC6C2B40}"/>
                          </a:ext>
                        </a:extLst>
                      </p:cNvPr>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82" name="Line 189">
                        <a:extLst>
                          <a:ext uri="{FF2B5EF4-FFF2-40B4-BE49-F238E27FC236}">
                            <a16:creationId xmlns:a16="http://schemas.microsoft.com/office/drawing/2014/main" id="{34B563D3-03D1-E192-89BE-C1A8B4B6F16E}"/>
                          </a:ext>
                        </a:extLst>
                      </p:cNvPr>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29" name="Group 190">
                      <a:extLst>
                        <a:ext uri="{FF2B5EF4-FFF2-40B4-BE49-F238E27FC236}">
                          <a16:creationId xmlns:a16="http://schemas.microsoft.com/office/drawing/2014/main" id="{1F06AC29-75AD-675A-304E-F8A4B6E4DED1}"/>
                        </a:ext>
                      </a:extLst>
                    </p:cNvPr>
                    <p:cNvGrpSpPr>
                      <a:grpSpLocks/>
                    </p:cNvGrpSpPr>
                    <p:nvPr/>
                  </p:nvGrpSpPr>
                  <p:grpSpPr bwMode="auto">
                    <a:xfrm>
                      <a:off x="670" y="2649"/>
                      <a:ext cx="58" cy="71"/>
                      <a:chOff x="670" y="2649"/>
                      <a:chExt cx="58" cy="71"/>
                    </a:xfrm>
                  </p:grpSpPr>
                  <p:sp>
                    <p:nvSpPr>
                      <p:cNvPr id="1682775" name="Rectangle 191">
                        <a:extLst>
                          <a:ext uri="{FF2B5EF4-FFF2-40B4-BE49-F238E27FC236}">
                            <a16:creationId xmlns:a16="http://schemas.microsoft.com/office/drawing/2014/main" id="{95BA481A-63DF-0B19-5E97-446F276DD78E}"/>
                          </a:ext>
                        </a:extLst>
                      </p:cNvPr>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76" name="Rectangle 192">
                        <a:extLst>
                          <a:ext uri="{FF2B5EF4-FFF2-40B4-BE49-F238E27FC236}">
                            <a16:creationId xmlns:a16="http://schemas.microsoft.com/office/drawing/2014/main" id="{AF279EA8-0F3B-3874-24C5-2084B6A6398D}"/>
                          </a:ext>
                        </a:extLst>
                      </p:cNvPr>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77" name="Line 193">
                        <a:extLst>
                          <a:ext uri="{FF2B5EF4-FFF2-40B4-BE49-F238E27FC236}">
                            <a16:creationId xmlns:a16="http://schemas.microsoft.com/office/drawing/2014/main" id="{B12DCB33-5A6D-802B-A7CD-ABB86A4CFDB6}"/>
                          </a:ext>
                        </a:extLst>
                      </p:cNvPr>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78" name="Line 194">
                        <a:extLst>
                          <a:ext uri="{FF2B5EF4-FFF2-40B4-BE49-F238E27FC236}">
                            <a16:creationId xmlns:a16="http://schemas.microsoft.com/office/drawing/2014/main" id="{23BB012A-4201-9B48-0F98-DC5C46AE21F1}"/>
                          </a:ext>
                        </a:extLst>
                      </p:cNvPr>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0" name="Group 195">
                      <a:extLst>
                        <a:ext uri="{FF2B5EF4-FFF2-40B4-BE49-F238E27FC236}">
                          <a16:creationId xmlns:a16="http://schemas.microsoft.com/office/drawing/2014/main" id="{09873278-F785-C45A-CEF4-24BC1CBC3613}"/>
                        </a:ext>
                      </a:extLst>
                    </p:cNvPr>
                    <p:cNvGrpSpPr>
                      <a:grpSpLocks/>
                    </p:cNvGrpSpPr>
                    <p:nvPr/>
                  </p:nvGrpSpPr>
                  <p:grpSpPr bwMode="auto">
                    <a:xfrm>
                      <a:off x="867" y="2542"/>
                      <a:ext cx="58" cy="71"/>
                      <a:chOff x="867" y="2542"/>
                      <a:chExt cx="58" cy="71"/>
                    </a:xfrm>
                  </p:grpSpPr>
                  <p:sp>
                    <p:nvSpPr>
                      <p:cNvPr id="1682771" name="Rectangle 196">
                        <a:extLst>
                          <a:ext uri="{FF2B5EF4-FFF2-40B4-BE49-F238E27FC236}">
                            <a16:creationId xmlns:a16="http://schemas.microsoft.com/office/drawing/2014/main" id="{A718F990-9044-FEBC-8E8B-1566B58BD51F}"/>
                          </a:ext>
                        </a:extLst>
                      </p:cNvPr>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72" name="Rectangle 197">
                        <a:extLst>
                          <a:ext uri="{FF2B5EF4-FFF2-40B4-BE49-F238E27FC236}">
                            <a16:creationId xmlns:a16="http://schemas.microsoft.com/office/drawing/2014/main" id="{45680CE7-C8A8-5568-34C6-28FC7F1D1BE6}"/>
                          </a:ext>
                        </a:extLst>
                      </p:cNvPr>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73" name="Line 198">
                        <a:extLst>
                          <a:ext uri="{FF2B5EF4-FFF2-40B4-BE49-F238E27FC236}">
                            <a16:creationId xmlns:a16="http://schemas.microsoft.com/office/drawing/2014/main" id="{9AAF8E36-65E9-DC85-BAE5-35F8A4DB45CC}"/>
                          </a:ext>
                        </a:extLst>
                      </p:cNvPr>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74" name="Line 199">
                        <a:extLst>
                          <a:ext uri="{FF2B5EF4-FFF2-40B4-BE49-F238E27FC236}">
                            <a16:creationId xmlns:a16="http://schemas.microsoft.com/office/drawing/2014/main" id="{28BDF9D3-DA02-E695-3B68-8F4943F6030A}"/>
                          </a:ext>
                        </a:extLst>
                      </p:cNvPr>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1" name="Group 200">
                      <a:extLst>
                        <a:ext uri="{FF2B5EF4-FFF2-40B4-BE49-F238E27FC236}">
                          <a16:creationId xmlns:a16="http://schemas.microsoft.com/office/drawing/2014/main" id="{CE69B6CF-5BC2-9A58-A248-5805815F74AE}"/>
                        </a:ext>
                      </a:extLst>
                    </p:cNvPr>
                    <p:cNvGrpSpPr>
                      <a:grpSpLocks/>
                    </p:cNvGrpSpPr>
                    <p:nvPr/>
                  </p:nvGrpSpPr>
                  <p:grpSpPr bwMode="auto">
                    <a:xfrm>
                      <a:off x="931" y="2649"/>
                      <a:ext cx="57" cy="71"/>
                      <a:chOff x="931" y="2649"/>
                      <a:chExt cx="57" cy="71"/>
                    </a:xfrm>
                  </p:grpSpPr>
                  <p:sp>
                    <p:nvSpPr>
                      <p:cNvPr id="1682767" name="Rectangle 201">
                        <a:extLst>
                          <a:ext uri="{FF2B5EF4-FFF2-40B4-BE49-F238E27FC236}">
                            <a16:creationId xmlns:a16="http://schemas.microsoft.com/office/drawing/2014/main" id="{FBEB5782-07DA-3710-3E53-41CED99BFB3C}"/>
                          </a:ext>
                        </a:extLst>
                      </p:cNvPr>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8" name="Rectangle 202">
                        <a:extLst>
                          <a:ext uri="{FF2B5EF4-FFF2-40B4-BE49-F238E27FC236}">
                            <a16:creationId xmlns:a16="http://schemas.microsoft.com/office/drawing/2014/main" id="{850017B7-162D-0779-9EE4-0E343B8C46AC}"/>
                          </a:ext>
                        </a:extLst>
                      </p:cNvPr>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9" name="Line 203">
                        <a:extLst>
                          <a:ext uri="{FF2B5EF4-FFF2-40B4-BE49-F238E27FC236}">
                            <a16:creationId xmlns:a16="http://schemas.microsoft.com/office/drawing/2014/main" id="{7E415941-C968-9EFE-20B7-8E35B209F72F}"/>
                          </a:ext>
                        </a:extLst>
                      </p:cNvPr>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70" name="Line 204">
                        <a:extLst>
                          <a:ext uri="{FF2B5EF4-FFF2-40B4-BE49-F238E27FC236}">
                            <a16:creationId xmlns:a16="http://schemas.microsoft.com/office/drawing/2014/main" id="{312A5CD9-29A3-D065-A948-95B223B2B1EB}"/>
                          </a:ext>
                        </a:extLst>
                      </p:cNvPr>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2" name="Group 205">
                      <a:extLst>
                        <a:ext uri="{FF2B5EF4-FFF2-40B4-BE49-F238E27FC236}">
                          <a16:creationId xmlns:a16="http://schemas.microsoft.com/office/drawing/2014/main" id="{E0C4F43A-BB84-7E56-3AD6-2E9224EBB578}"/>
                        </a:ext>
                      </a:extLst>
                    </p:cNvPr>
                    <p:cNvGrpSpPr>
                      <a:grpSpLocks/>
                    </p:cNvGrpSpPr>
                    <p:nvPr/>
                  </p:nvGrpSpPr>
                  <p:grpSpPr bwMode="auto">
                    <a:xfrm>
                      <a:off x="996" y="2649"/>
                      <a:ext cx="57" cy="71"/>
                      <a:chOff x="996" y="2649"/>
                      <a:chExt cx="57" cy="71"/>
                    </a:xfrm>
                  </p:grpSpPr>
                  <p:sp>
                    <p:nvSpPr>
                      <p:cNvPr id="1682763" name="Rectangle 206">
                        <a:extLst>
                          <a:ext uri="{FF2B5EF4-FFF2-40B4-BE49-F238E27FC236}">
                            <a16:creationId xmlns:a16="http://schemas.microsoft.com/office/drawing/2014/main" id="{272712EC-48B2-B766-7782-3D7CA9F48AD7}"/>
                          </a:ext>
                        </a:extLst>
                      </p:cNvPr>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4" name="Rectangle 207">
                        <a:extLst>
                          <a:ext uri="{FF2B5EF4-FFF2-40B4-BE49-F238E27FC236}">
                            <a16:creationId xmlns:a16="http://schemas.microsoft.com/office/drawing/2014/main" id="{DF48CFF6-420A-C554-9F28-F1D261208DA4}"/>
                          </a:ext>
                        </a:extLst>
                      </p:cNvPr>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5" name="Line 208">
                        <a:extLst>
                          <a:ext uri="{FF2B5EF4-FFF2-40B4-BE49-F238E27FC236}">
                            <a16:creationId xmlns:a16="http://schemas.microsoft.com/office/drawing/2014/main" id="{4EEB1B74-A193-AEDB-09E5-52CAA664AC31}"/>
                          </a:ext>
                        </a:extLst>
                      </p:cNvPr>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66" name="Line 209">
                        <a:extLst>
                          <a:ext uri="{FF2B5EF4-FFF2-40B4-BE49-F238E27FC236}">
                            <a16:creationId xmlns:a16="http://schemas.microsoft.com/office/drawing/2014/main" id="{2398420F-385C-0C4C-9441-7FE992DD1770}"/>
                          </a:ext>
                        </a:extLst>
                      </p:cNvPr>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3" name="Group 210">
                      <a:extLst>
                        <a:ext uri="{FF2B5EF4-FFF2-40B4-BE49-F238E27FC236}">
                          <a16:creationId xmlns:a16="http://schemas.microsoft.com/office/drawing/2014/main" id="{C56703C5-F979-E242-FF91-F9B714A4C804}"/>
                        </a:ext>
                      </a:extLst>
                    </p:cNvPr>
                    <p:cNvGrpSpPr>
                      <a:grpSpLocks/>
                    </p:cNvGrpSpPr>
                    <p:nvPr/>
                  </p:nvGrpSpPr>
                  <p:grpSpPr bwMode="auto">
                    <a:xfrm>
                      <a:off x="736" y="2542"/>
                      <a:ext cx="58" cy="71"/>
                      <a:chOff x="736" y="2542"/>
                      <a:chExt cx="58" cy="71"/>
                    </a:xfrm>
                  </p:grpSpPr>
                  <p:sp>
                    <p:nvSpPr>
                      <p:cNvPr id="1682759" name="Rectangle 211">
                        <a:extLst>
                          <a:ext uri="{FF2B5EF4-FFF2-40B4-BE49-F238E27FC236}">
                            <a16:creationId xmlns:a16="http://schemas.microsoft.com/office/drawing/2014/main" id="{991F87DF-1A96-40FA-E737-6290F7B9E07C}"/>
                          </a:ext>
                        </a:extLst>
                      </p:cNvPr>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0" name="Rectangle 212">
                        <a:extLst>
                          <a:ext uri="{FF2B5EF4-FFF2-40B4-BE49-F238E27FC236}">
                            <a16:creationId xmlns:a16="http://schemas.microsoft.com/office/drawing/2014/main" id="{B1D8E456-D5B9-4BCF-A901-BF137091B0C2}"/>
                          </a:ext>
                        </a:extLst>
                      </p:cNvPr>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61" name="Line 213">
                        <a:extLst>
                          <a:ext uri="{FF2B5EF4-FFF2-40B4-BE49-F238E27FC236}">
                            <a16:creationId xmlns:a16="http://schemas.microsoft.com/office/drawing/2014/main" id="{463B19EF-4EAB-1D95-BC2A-4051F436CEA7}"/>
                          </a:ext>
                        </a:extLst>
                      </p:cNvPr>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62" name="Line 214">
                        <a:extLst>
                          <a:ext uri="{FF2B5EF4-FFF2-40B4-BE49-F238E27FC236}">
                            <a16:creationId xmlns:a16="http://schemas.microsoft.com/office/drawing/2014/main" id="{01DAABED-AE6A-2EAA-8940-9D2AE925415C}"/>
                          </a:ext>
                        </a:extLst>
                      </p:cNvPr>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4" name="Group 215">
                      <a:extLst>
                        <a:ext uri="{FF2B5EF4-FFF2-40B4-BE49-F238E27FC236}">
                          <a16:creationId xmlns:a16="http://schemas.microsoft.com/office/drawing/2014/main" id="{96ED4F86-992D-665F-D470-E4F9055D7284}"/>
                        </a:ext>
                      </a:extLst>
                    </p:cNvPr>
                    <p:cNvGrpSpPr>
                      <a:grpSpLocks/>
                    </p:cNvGrpSpPr>
                    <p:nvPr/>
                  </p:nvGrpSpPr>
                  <p:grpSpPr bwMode="auto">
                    <a:xfrm>
                      <a:off x="802" y="2542"/>
                      <a:ext cx="57" cy="71"/>
                      <a:chOff x="802" y="2542"/>
                      <a:chExt cx="57" cy="71"/>
                    </a:xfrm>
                  </p:grpSpPr>
                  <p:sp>
                    <p:nvSpPr>
                      <p:cNvPr id="1682755" name="Rectangle 216">
                        <a:extLst>
                          <a:ext uri="{FF2B5EF4-FFF2-40B4-BE49-F238E27FC236}">
                            <a16:creationId xmlns:a16="http://schemas.microsoft.com/office/drawing/2014/main" id="{605824BA-9335-4F87-AD0E-37B74A6E1FAC}"/>
                          </a:ext>
                        </a:extLst>
                      </p:cNvPr>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56" name="Rectangle 217">
                        <a:extLst>
                          <a:ext uri="{FF2B5EF4-FFF2-40B4-BE49-F238E27FC236}">
                            <a16:creationId xmlns:a16="http://schemas.microsoft.com/office/drawing/2014/main" id="{0AC28768-5284-E9E0-5B2A-431E71BF7348}"/>
                          </a:ext>
                        </a:extLst>
                      </p:cNvPr>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57" name="Line 218">
                        <a:extLst>
                          <a:ext uri="{FF2B5EF4-FFF2-40B4-BE49-F238E27FC236}">
                            <a16:creationId xmlns:a16="http://schemas.microsoft.com/office/drawing/2014/main" id="{5F37E53C-FF84-B7B2-A0B6-64C0F06E538C}"/>
                          </a:ext>
                        </a:extLst>
                      </p:cNvPr>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58" name="Line 219">
                        <a:extLst>
                          <a:ext uri="{FF2B5EF4-FFF2-40B4-BE49-F238E27FC236}">
                            <a16:creationId xmlns:a16="http://schemas.microsoft.com/office/drawing/2014/main" id="{8A743028-1273-3D5C-378E-C65182079193}"/>
                          </a:ext>
                        </a:extLst>
                      </p:cNvPr>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5" name="Group 220">
                      <a:extLst>
                        <a:ext uri="{FF2B5EF4-FFF2-40B4-BE49-F238E27FC236}">
                          <a16:creationId xmlns:a16="http://schemas.microsoft.com/office/drawing/2014/main" id="{A1369CE4-65FD-E229-B8ED-DD99AD5CAD9E}"/>
                        </a:ext>
                      </a:extLst>
                    </p:cNvPr>
                    <p:cNvGrpSpPr>
                      <a:grpSpLocks/>
                    </p:cNvGrpSpPr>
                    <p:nvPr/>
                  </p:nvGrpSpPr>
                  <p:grpSpPr bwMode="auto">
                    <a:xfrm>
                      <a:off x="1061" y="2542"/>
                      <a:ext cx="58" cy="71"/>
                      <a:chOff x="1061" y="2542"/>
                      <a:chExt cx="58" cy="71"/>
                    </a:xfrm>
                  </p:grpSpPr>
                  <p:sp>
                    <p:nvSpPr>
                      <p:cNvPr id="1682751" name="Rectangle 221">
                        <a:extLst>
                          <a:ext uri="{FF2B5EF4-FFF2-40B4-BE49-F238E27FC236}">
                            <a16:creationId xmlns:a16="http://schemas.microsoft.com/office/drawing/2014/main" id="{EAFF2949-7815-717C-F5AC-7590B13222E6}"/>
                          </a:ext>
                        </a:extLst>
                      </p:cNvPr>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52" name="Rectangle 222">
                        <a:extLst>
                          <a:ext uri="{FF2B5EF4-FFF2-40B4-BE49-F238E27FC236}">
                            <a16:creationId xmlns:a16="http://schemas.microsoft.com/office/drawing/2014/main" id="{7C0A7F17-7456-966B-A809-0451AECE148A}"/>
                          </a:ext>
                        </a:extLst>
                      </p:cNvPr>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53" name="Line 223">
                        <a:extLst>
                          <a:ext uri="{FF2B5EF4-FFF2-40B4-BE49-F238E27FC236}">
                            <a16:creationId xmlns:a16="http://schemas.microsoft.com/office/drawing/2014/main" id="{9F551847-FB61-6BFF-2BD4-A1C2C7F92A72}"/>
                          </a:ext>
                        </a:extLst>
                      </p:cNvPr>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54" name="Line 224">
                        <a:extLst>
                          <a:ext uri="{FF2B5EF4-FFF2-40B4-BE49-F238E27FC236}">
                            <a16:creationId xmlns:a16="http://schemas.microsoft.com/office/drawing/2014/main" id="{05F531EC-7053-17C7-FCAD-9AADC4494D22}"/>
                          </a:ext>
                        </a:extLst>
                      </p:cNvPr>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6" name="Group 225">
                      <a:extLst>
                        <a:ext uri="{FF2B5EF4-FFF2-40B4-BE49-F238E27FC236}">
                          <a16:creationId xmlns:a16="http://schemas.microsoft.com/office/drawing/2014/main" id="{E5064EFF-4677-B796-2D2B-F4189DB31B2D}"/>
                        </a:ext>
                      </a:extLst>
                    </p:cNvPr>
                    <p:cNvGrpSpPr>
                      <a:grpSpLocks/>
                    </p:cNvGrpSpPr>
                    <p:nvPr/>
                  </p:nvGrpSpPr>
                  <p:grpSpPr bwMode="auto">
                    <a:xfrm>
                      <a:off x="671" y="2542"/>
                      <a:ext cx="58" cy="71"/>
                      <a:chOff x="671" y="2542"/>
                      <a:chExt cx="58" cy="71"/>
                    </a:xfrm>
                  </p:grpSpPr>
                  <p:sp>
                    <p:nvSpPr>
                      <p:cNvPr id="1682747" name="Rectangle 226">
                        <a:extLst>
                          <a:ext uri="{FF2B5EF4-FFF2-40B4-BE49-F238E27FC236}">
                            <a16:creationId xmlns:a16="http://schemas.microsoft.com/office/drawing/2014/main" id="{6EF67A44-FA03-064A-9FF7-6BCA182306D0}"/>
                          </a:ext>
                        </a:extLst>
                      </p:cNvPr>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8" name="Rectangle 227">
                        <a:extLst>
                          <a:ext uri="{FF2B5EF4-FFF2-40B4-BE49-F238E27FC236}">
                            <a16:creationId xmlns:a16="http://schemas.microsoft.com/office/drawing/2014/main" id="{EE15ADF9-06B5-78FD-3530-26DE05592B3A}"/>
                          </a:ext>
                        </a:extLst>
                      </p:cNvPr>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9" name="Line 228">
                        <a:extLst>
                          <a:ext uri="{FF2B5EF4-FFF2-40B4-BE49-F238E27FC236}">
                            <a16:creationId xmlns:a16="http://schemas.microsoft.com/office/drawing/2014/main" id="{AE8111DF-07E3-C2D1-612B-024DE754DDEA}"/>
                          </a:ext>
                        </a:extLst>
                      </p:cNvPr>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50" name="Line 229">
                        <a:extLst>
                          <a:ext uri="{FF2B5EF4-FFF2-40B4-BE49-F238E27FC236}">
                            <a16:creationId xmlns:a16="http://schemas.microsoft.com/office/drawing/2014/main" id="{6539382C-285A-0116-9153-72A49AC8A9A7}"/>
                          </a:ext>
                        </a:extLst>
                      </p:cNvPr>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7" name="Group 230">
                      <a:extLst>
                        <a:ext uri="{FF2B5EF4-FFF2-40B4-BE49-F238E27FC236}">
                          <a16:creationId xmlns:a16="http://schemas.microsoft.com/office/drawing/2014/main" id="{A112E4F4-4175-9B9D-795A-76E9B41AB752}"/>
                        </a:ext>
                      </a:extLst>
                    </p:cNvPr>
                    <p:cNvGrpSpPr>
                      <a:grpSpLocks/>
                    </p:cNvGrpSpPr>
                    <p:nvPr/>
                  </p:nvGrpSpPr>
                  <p:grpSpPr bwMode="auto">
                    <a:xfrm>
                      <a:off x="931" y="2542"/>
                      <a:ext cx="58" cy="71"/>
                      <a:chOff x="931" y="2542"/>
                      <a:chExt cx="58" cy="71"/>
                    </a:xfrm>
                  </p:grpSpPr>
                  <p:sp>
                    <p:nvSpPr>
                      <p:cNvPr id="1682743" name="Rectangle 231">
                        <a:extLst>
                          <a:ext uri="{FF2B5EF4-FFF2-40B4-BE49-F238E27FC236}">
                            <a16:creationId xmlns:a16="http://schemas.microsoft.com/office/drawing/2014/main" id="{99C1FA43-90B4-4445-9AA7-3EE64303A3BE}"/>
                          </a:ext>
                        </a:extLst>
                      </p:cNvPr>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4" name="Rectangle 232">
                        <a:extLst>
                          <a:ext uri="{FF2B5EF4-FFF2-40B4-BE49-F238E27FC236}">
                            <a16:creationId xmlns:a16="http://schemas.microsoft.com/office/drawing/2014/main" id="{B2E8BDBB-38E6-EB88-C79E-8F1CE6A62FBB}"/>
                          </a:ext>
                        </a:extLst>
                      </p:cNvPr>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5" name="Line 233">
                        <a:extLst>
                          <a:ext uri="{FF2B5EF4-FFF2-40B4-BE49-F238E27FC236}">
                            <a16:creationId xmlns:a16="http://schemas.microsoft.com/office/drawing/2014/main" id="{5B9F596D-C872-6A56-F852-F813360E836D}"/>
                          </a:ext>
                        </a:extLst>
                      </p:cNvPr>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46" name="Line 234">
                        <a:extLst>
                          <a:ext uri="{FF2B5EF4-FFF2-40B4-BE49-F238E27FC236}">
                            <a16:creationId xmlns:a16="http://schemas.microsoft.com/office/drawing/2014/main" id="{126CCE6E-D2CF-1186-5E3B-8996DB61BCBA}"/>
                          </a:ext>
                        </a:extLst>
                      </p:cNvPr>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682738" name="Group 235">
                      <a:extLst>
                        <a:ext uri="{FF2B5EF4-FFF2-40B4-BE49-F238E27FC236}">
                          <a16:creationId xmlns:a16="http://schemas.microsoft.com/office/drawing/2014/main" id="{482F6A1C-623C-CA71-824B-4903BDCEEFD0}"/>
                        </a:ext>
                      </a:extLst>
                    </p:cNvPr>
                    <p:cNvGrpSpPr>
                      <a:grpSpLocks/>
                    </p:cNvGrpSpPr>
                    <p:nvPr/>
                  </p:nvGrpSpPr>
                  <p:grpSpPr bwMode="auto">
                    <a:xfrm>
                      <a:off x="997" y="2542"/>
                      <a:ext cx="57" cy="71"/>
                      <a:chOff x="997" y="2542"/>
                      <a:chExt cx="57" cy="71"/>
                    </a:xfrm>
                  </p:grpSpPr>
                  <p:sp>
                    <p:nvSpPr>
                      <p:cNvPr id="1682739" name="Rectangle 236">
                        <a:extLst>
                          <a:ext uri="{FF2B5EF4-FFF2-40B4-BE49-F238E27FC236}">
                            <a16:creationId xmlns:a16="http://schemas.microsoft.com/office/drawing/2014/main" id="{3BDFD3E8-687A-6E4C-4AF2-B570C62E6AD2}"/>
                          </a:ext>
                        </a:extLst>
                      </p:cNvPr>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0" name="Rectangle 237">
                        <a:extLst>
                          <a:ext uri="{FF2B5EF4-FFF2-40B4-BE49-F238E27FC236}">
                            <a16:creationId xmlns:a16="http://schemas.microsoft.com/office/drawing/2014/main" id="{E02721F2-CFD1-495E-60FC-6F44326DDF80}"/>
                          </a:ext>
                        </a:extLst>
                      </p:cNvPr>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41" name="Line 238">
                        <a:extLst>
                          <a:ext uri="{FF2B5EF4-FFF2-40B4-BE49-F238E27FC236}">
                            <a16:creationId xmlns:a16="http://schemas.microsoft.com/office/drawing/2014/main" id="{2A7DE192-BD4B-4317-356D-1B3FEF69C24E}"/>
                          </a:ext>
                        </a:extLst>
                      </p:cNvPr>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742" name="Line 239">
                        <a:extLst>
                          <a:ext uri="{FF2B5EF4-FFF2-40B4-BE49-F238E27FC236}">
                            <a16:creationId xmlns:a16="http://schemas.microsoft.com/office/drawing/2014/main" id="{792C9901-32E8-3527-C1F2-84EE998B6C0C}"/>
                          </a:ext>
                        </a:extLst>
                      </p:cNvPr>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grpSp>
                <p:nvGrpSpPr>
                  <p:cNvPr id="1682722" name="Group 240">
                    <a:extLst>
                      <a:ext uri="{FF2B5EF4-FFF2-40B4-BE49-F238E27FC236}">
                        <a16:creationId xmlns:a16="http://schemas.microsoft.com/office/drawing/2014/main" id="{5751B595-684F-FA42-6827-EE7CD32DC09B}"/>
                      </a:ext>
                    </a:extLst>
                  </p:cNvPr>
                  <p:cNvGrpSpPr>
                    <a:grpSpLocks/>
                  </p:cNvGrpSpPr>
                  <p:nvPr/>
                </p:nvGrpSpPr>
                <p:grpSpPr bwMode="auto">
                  <a:xfrm>
                    <a:off x="868" y="2643"/>
                    <a:ext cx="54" cy="97"/>
                    <a:chOff x="868" y="2643"/>
                    <a:chExt cx="54" cy="97"/>
                  </a:xfrm>
                </p:grpSpPr>
                <p:sp>
                  <p:nvSpPr>
                    <p:cNvPr id="1682723" name="Rectangle 241">
                      <a:extLst>
                        <a:ext uri="{FF2B5EF4-FFF2-40B4-BE49-F238E27FC236}">
                          <a16:creationId xmlns:a16="http://schemas.microsoft.com/office/drawing/2014/main" id="{E16336EF-D4D9-CCDF-2552-1102CCA3AFCB}"/>
                        </a:ext>
                      </a:extLst>
                    </p:cNvPr>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24" name="Rectangle 242">
                      <a:extLst>
                        <a:ext uri="{FF2B5EF4-FFF2-40B4-BE49-F238E27FC236}">
                          <a16:creationId xmlns:a16="http://schemas.microsoft.com/office/drawing/2014/main" id="{5BC6AE8E-BC5D-AE10-BCE2-BAB1788991B3}"/>
                        </a:ext>
                      </a:extLst>
                    </p:cNvPr>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725" name="Oval 243">
                      <a:extLst>
                        <a:ext uri="{FF2B5EF4-FFF2-40B4-BE49-F238E27FC236}">
                          <a16:creationId xmlns:a16="http://schemas.microsoft.com/office/drawing/2014/main" id="{2A47AE5B-8B50-1CB8-26B7-E2B94D4DCB2D}"/>
                        </a:ext>
                      </a:extLst>
                    </p:cNvPr>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29" name="Group 244">
                <a:extLst>
                  <a:ext uri="{FF2B5EF4-FFF2-40B4-BE49-F238E27FC236}">
                    <a16:creationId xmlns:a16="http://schemas.microsoft.com/office/drawing/2014/main" id="{18E5711E-2ACD-C0F3-73C9-E62A84415176}"/>
                  </a:ext>
                </a:extLst>
              </p:cNvPr>
              <p:cNvGrpSpPr>
                <a:grpSpLocks/>
              </p:cNvGrpSpPr>
              <p:nvPr/>
            </p:nvGrpSpPr>
            <p:grpSpPr bwMode="auto">
              <a:xfrm>
                <a:off x="4848" y="2160"/>
                <a:ext cx="450" cy="442"/>
                <a:chOff x="4779" y="2206"/>
                <a:chExt cx="567" cy="540"/>
              </a:xfrm>
            </p:grpSpPr>
            <p:grpSp>
              <p:nvGrpSpPr>
                <p:cNvPr id="1682507" name="Group 245">
                  <a:extLst>
                    <a:ext uri="{FF2B5EF4-FFF2-40B4-BE49-F238E27FC236}">
                      <a16:creationId xmlns:a16="http://schemas.microsoft.com/office/drawing/2014/main" id="{31DD07F1-D518-F50A-FAE8-81592EDF4801}"/>
                    </a:ext>
                  </a:extLst>
                </p:cNvPr>
                <p:cNvGrpSpPr>
                  <a:grpSpLocks/>
                </p:cNvGrpSpPr>
                <p:nvPr/>
              </p:nvGrpSpPr>
              <p:grpSpPr bwMode="auto">
                <a:xfrm>
                  <a:off x="4986" y="2206"/>
                  <a:ext cx="218" cy="537"/>
                  <a:chOff x="4986" y="2206"/>
                  <a:chExt cx="218" cy="537"/>
                </a:xfrm>
              </p:grpSpPr>
              <p:grpSp>
                <p:nvGrpSpPr>
                  <p:cNvPr id="1682658" name="Group 246">
                    <a:extLst>
                      <a:ext uri="{FF2B5EF4-FFF2-40B4-BE49-F238E27FC236}">
                        <a16:creationId xmlns:a16="http://schemas.microsoft.com/office/drawing/2014/main" id="{59309598-B86B-7B2C-9924-7BB5EA6FD567}"/>
                      </a:ext>
                    </a:extLst>
                  </p:cNvPr>
                  <p:cNvGrpSpPr>
                    <a:grpSpLocks/>
                  </p:cNvGrpSpPr>
                  <p:nvPr/>
                </p:nvGrpSpPr>
                <p:grpSpPr bwMode="auto">
                  <a:xfrm>
                    <a:off x="4986" y="2302"/>
                    <a:ext cx="218" cy="441"/>
                    <a:chOff x="4986" y="2302"/>
                    <a:chExt cx="218" cy="441"/>
                  </a:xfrm>
                </p:grpSpPr>
                <p:grpSp>
                  <p:nvGrpSpPr>
                    <p:cNvPr id="1682698" name="Group 247">
                      <a:extLst>
                        <a:ext uri="{FF2B5EF4-FFF2-40B4-BE49-F238E27FC236}">
                          <a16:creationId xmlns:a16="http://schemas.microsoft.com/office/drawing/2014/main" id="{8386324E-E516-45A2-1B23-E36FC6CE3EC9}"/>
                        </a:ext>
                      </a:extLst>
                    </p:cNvPr>
                    <p:cNvGrpSpPr>
                      <a:grpSpLocks/>
                    </p:cNvGrpSpPr>
                    <p:nvPr/>
                  </p:nvGrpSpPr>
                  <p:grpSpPr bwMode="auto">
                    <a:xfrm>
                      <a:off x="5060" y="2303"/>
                      <a:ext cx="86" cy="275"/>
                      <a:chOff x="5060" y="2303"/>
                      <a:chExt cx="86" cy="275"/>
                    </a:xfrm>
                  </p:grpSpPr>
                  <p:sp>
                    <p:nvSpPr>
                      <p:cNvPr id="1682711" name="Freeform 248">
                        <a:extLst>
                          <a:ext uri="{FF2B5EF4-FFF2-40B4-BE49-F238E27FC236}">
                            <a16:creationId xmlns:a16="http://schemas.microsoft.com/office/drawing/2014/main" id="{74179B1A-2C01-79CF-C9DD-A513D97A012B}"/>
                          </a:ext>
                        </a:extLst>
                      </p:cNvPr>
                      <p:cNvSpPr>
                        <a:spLocks/>
                      </p:cNvSpPr>
                      <p:nvPr/>
                    </p:nvSpPr>
                    <p:spPr bwMode="auto">
                      <a:xfrm>
                        <a:off x="5060" y="2315"/>
                        <a:ext cx="86" cy="248"/>
                      </a:xfrm>
                      <a:custGeom>
                        <a:avLst/>
                        <a:gdLst>
                          <a:gd name="T0" fmla="*/ 0 w 514"/>
                          <a:gd name="T1" fmla="*/ 0 h 1240"/>
                          <a:gd name="T2" fmla="*/ 0 w 514"/>
                          <a:gd name="T3" fmla="*/ 0 h 1240"/>
                          <a:gd name="T4" fmla="*/ 0 w 514"/>
                          <a:gd name="T5" fmla="*/ 0 h 1240"/>
                          <a:gd name="T6" fmla="*/ 0 w 514"/>
                          <a:gd name="T7" fmla="*/ 0 h 1240"/>
                          <a:gd name="T8" fmla="*/ 0 w 514"/>
                          <a:gd name="T9" fmla="*/ 0 h 1240"/>
                          <a:gd name="T10" fmla="*/ 0 w 514"/>
                          <a:gd name="T11" fmla="*/ 0 h 1240"/>
                          <a:gd name="T12" fmla="*/ 0 w 514"/>
                          <a:gd name="T13" fmla="*/ 0 h 1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14" h="1240">
                            <a:moveTo>
                              <a:pt x="0" y="0"/>
                            </a:moveTo>
                            <a:lnTo>
                              <a:pt x="54" y="580"/>
                            </a:lnTo>
                            <a:lnTo>
                              <a:pt x="90" y="1240"/>
                            </a:lnTo>
                            <a:lnTo>
                              <a:pt x="514" y="1240"/>
                            </a:lnTo>
                            <a:lnTo>
                              <a:pt x="456" y="230"/>
                            </a:lnTo>
                            <a:lnTo>
                              <a:pt x="399" y="0"/>
                            </a:lnTo>
                            <a:lnTo>
                              <a:pt x="0" y="0"/>
                            </a:lnTo>
                            <a:close/>
                          </a:path>
                        </a:pathLst>
                      </a:custGeom>
                      <a:solidFill>
                        <a:srgbClr val="BFD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12" name="Freeform 249">
                        <a:extLst>
                          <a:ext uri="{FF2B5EF4-FFF2-40B4-BE49-F238E27FC236}">
                            <a16:creationId xmlns:a16="http://schemas.microsoft.com/office/drawing/2014/main" id="{F78F5900-AC62-4BFE-FAEA-07EE2E186E8A}"/>
                          </a:ext>
                        </a:extLst>
                      </p:cNvPr>
                      <p:cNvSpPr>
                        <a:spLocks/>
                      </p:cNvSpPr>
                      <p:nvPr/>
                    </p:nvSpPr>
                    <p:spPr bwMode="auto">
                      <a:xfrm>
                        <a:off x="5119" y="2316"/>
                        <a:ext cx="20" cy="217"/>
                      </a:xfrm>
                      <a:custGeom>
                        <a:avLst/>
                        <a:gdLst>
                          <a:gd name="T0" fmla="*/ 0 w 121"/>
                          <a:gd name="T1" fmla="*/ 0 h 1084"/>
                          <a:gd name="T2" fmla="*/ 0 w 121"/>
                          <a:gd name="T3" fmla="*/ 0 h 1084"/>
                          <a:gd name="T4" fmla="*/ 0 w 121"/>
                          <a:gd name="T5" fmla="*/ 0 h 1084"/>
                          <a:gd name="T6" fmla="*/ 0 w 121"/>
                          <a:gd name="T7" fmla="*/ 0 h 1084"/>
                          <a:gd name="T8" fmla="*/ 0 w 121"/>
                          <a:gd name="T9" fmla="*/ 0 h 1084"/>
                          <a:gd name="T10" fmla="*/ 0 w 121"/>
                          <a:gd name="T11" fmla="*/ 0 h 1084"/>
                          <a:gd name="T12" fmla="*/ 0 w 121"/>
                          <a:gd name="T13" fmla="*/ 0 h 1084"/>
                          <a:gd name="T14" fmla="*/ 0 w 121"/>
                          <a:gd name="T15" fmla="*/ 0 h 1084"/>
                          <a:gd name="T16" fmla="*/ 0 w 121"/>
                          <a:gd name="T17" fmla="*/ 0 h 1084"/>
                          <a:gd name="T18" fmla="*/ 0 w 121"/>
                          <a:gd name="T19" fmla="*/ 0 h 1084"/>
                          <a:gd name="T20" fmla="*/ 0 w 121"/>
                          <a:gd name="T21" fmla="*/ 0 h 1084"/>
                          <a:gd name="T22" fmla="*/ 0 w 121"/>
                          <a:gd name="T23" fmla="*/ 0 h 1084"/>
                          <a:gd name="T24" fmla="*/ 0 w 121"/>
                          <a:gd name="T25" fmla="*/ 0 h 1084"/>
                          <a:gd name="T26" fmla="*/ 0 w 121"/>
                          <a:gd name="T27" fmla="*/ 0 h 1084"/>
                          <a:gd name="T28" fmla="*/ 0 w 121"/>
                          <a:gd name="T29" fmla="*/ 0 h 1084"/>
                          <a:gd name="T30" fmla="*/ 0 w 121"/>
                          <a:gd name="T31" fmla="*/ 0 h 1084"/>
                          <a:gd name="T32" fmla="*/ 0 w 121"/>
                          <a:gd name="T33" fmla="*/ 0 h 1084"/>
                          <a:gd name="T34" fmla="*/ 0 w 121"/>
                          <a:gd name="T35" fmla="*/ 0 h 10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1" h="1084">
                            <a:moveTo>
                              <a:pt x="0" y="200"/>
                            </a:moveTo>
                            <a:lnTo>
                              <a:pt x="41" y="335"/>
                            </a:lnTo>
                            <a:lnTo>
                              <a:pt x="52" y="390"/>
                            </a:lnTo>
                            <a:lnTo>
                              <a:pt x="55" y="472"/>
                            </a:lnTo>
                            <a:lnTo>
                              <a:pt x="59" y="575"/>
                            </a:lnTo>
                            <a:lnTo>
                              <a:pt x="66" y="615"/>
                            </a:lnTo>
                            <a:lnTo>
                              <a:pt x="77" y="652"/>
                            </a:lnTo>
                            <a:lnTo>
                              <a:pt x="80" y="708"/>
                            </a:lnTo>
                            <a:lnTo>
                              <a:pt x="84" y="833"/>
                            </a:lnTo>
                            <a:lnTo>
                              <a:pt x="87" y="870"/>
                            </a:lnTo>
                            <a:lnTo>
                              <a:pt x="96" y="922"/>
                            </a:lnTo>
                            <a:lnTo>
                              <a:pt x="106" y="989"/>
                            </a:lnTo>
                            <a:lnTo>
                              <a:pt x="121" y="1084"/>
                            </a:lnTo>
                            <a:lnTo>
                              <a:pt x="106" y="502"/>
                            </a:lnTo>
                            <a:lnTo>
                              <a:pt x="80" y="196"/>
                            </a:lnTo>
                            <a:lnTo>
                              <a:pt x="69" y="74"/>
                            </a:lnTo>
                            <a:lnTo>
                              <a:pt x="44" y="0"/>
                            </a:lnTo>
                            <a:lnTo>
                              <a:pt x="0" y="200"/>
                            </a:lnTo>
                            <a:close/>
                          </a:path>
                        </a:pathLst>
                      </a:custGeom>
                      <a:solidFill>
                        <a:srgbClr val="BFB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13" name="Freeform 250">
                        <a:extLst>
                          <a:ext uri="{FF2B5EF4-FFF2-40B4-BE49-F238E27FC236}">
                            <a16:creationId xmlns:a16="http://schemas.microsoft.com/office/drawing/2014/main" id="{CC97799F-6D8B-B695-0A48-2AE5E2D66EC5}"/>
                          </a:ext>
                        </a:extLst>
                      </p:cNvPr>
                      <p:cNvSpPr>
                        <a:spLocks/>
                      </p:cNvSpPr>
                      <p:nvPr/>
                    </p:nvSpPr>
                    <p:spPr bwMode="auto">
                      <a:xfrm>
                        <a:off x="5092" y="2344"/>
                        <a:ext cx="38" cy="234"/>
                      </a:xfrm>
                      <a:custGeom>
                        <a:avLst/>
                        <a:gdLst>
                          <a:gd name="T0" fmla="*/ 0 w 227"/>
                          <a:gd name="T1" fmla="*/ 0 h 1166"/>
                          <a:gd name="T2" fmla="*/ 0 w 227"/>
                          <a:gd name="T3" fmla="*/ 0 h 1166"/>
                          <a:gd name="T4" fmla="*/ 0 w 227"/>
                          <a:gd name="T5" fmla="*/ 0 h 1166"/>
                          <a:gd name="T6" fmla="*/ 0 w 227"/>
                          <a:gd name="T7" fmla="*/ 0 h 1166"/>
                          <a:gd name="T8" fmla="*/ 0 w 227"/>
                          <a:gd name="T9" fmla="*/ 0 h 1166"/>
                          <a:gd name="T10" fmla="*/ 0 w 227"/>
                          <a:gd name="T11" fmla="*/ 0 h 1166"/>
                          <a:gd name="T12" fmla="*/ 0 w 227"/>
                          <a:gd name="T13" fmla="*/ 0 h 1166"/>
                          <a:gd name="T14" fmla="*/ 0 w 227"/>
                          <a:gd name="T15" fmla="*/ 0 h 1166"/>
                          <a:gd name="T16" fmla="*/ 0 w 227"/>
                          <a:gd name="T17" fmla="*/ 0 h 1166"/>
                          <a:gd name="T18" fmla="*/ 0 w 227"/>
                          <a:gd name="T19" fmla="*/ 0 h 1166"/>
                          <a:gd name="T20" fmla="*/ 0 w 227"/>
                          <a:gd name="T21" fmla="*/ 0 h 1166"/>
                          <a:gd name="T22" fmla="*/ 0 w 227"/>
                          <a:gd name="T23" fmla="*/ 0 h 1166"/>
                          <a:gd name="T24" fmla="*/ 0 w 227"/>
                          <a:gd name="T25" fmla="*/ 0 h 1166"/>
                          <a:gd name="T26" fmla="*/ 0 w 227"/>
                          <a:gd name="T27" fmla="*/ 0 h 1166"/>
                          <a:gd name="T28" fmla="*/ 0 w 227"/>
                          <a:gd name="T29" fmla="*/ 0 h 116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7" h="1166">
                            <a:moveTo>
                              <a:pt x="0" y="52"/>
                            </a:moveTo>
                            <a:lnTo>
                              <a:pt x="50" y="137"/>
                            </a:lnTo>
                            <a:lnTo>
                              <a:pt x="36" y="717"/>
                            </a:lnTo>
                            <a:lnTo>
                              <a:pt x="32" y="976"/>
                            </a:lnTo>
                            <a:lnTo>
                              <a:pt x="43" y="1069"/>
                            </a:lnTo>
                            <a:lnTo>
                              <a:pt x="151" y="1166"/>
                            </a:lnTo>
                            <a:lnTo>
                              <a:pt x="227" y="1036"/>
                            </a:lnTo>
                            <a:lnTo>
                              <a:pt x="177" y="661"/>
                            </a:lnTo>
                            <a:lnTo>
                              <a:pt x="147" y="441"/>
                            </a:lnTo>
                            <a:lnTo>
                              <a:pt x="109" y="185"/>
                            </a:lnTo>
                            <a:lnTo>
                              <a:pt x="98" y="119"/>
                            </a:lnTo>
                            <a:lnTo>
                              <a:pt x="147" y="41"/>
                            </a:lnTo>
                            <a:lnTo>
                              <a:pt x="129" y="4"/>
                            </a:lnTo>
                            <a:lnTo>
                              <a:pt x="66" y="0"/>
                            </a:lnTo>
                            <a:lnTo>
                              <a:pt x="0" y="52"/>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14" name="Freeform 251">
                        <a:extLst>
                          <a:ext uri="{FF2B5EF4-FFF2-40B4-BE49-F238E27FC236}">
                            <a16:creationId xmlns:a16="http://schemas.microsoft.com/office/drawing/2014/main" id="{908B64CD-0CEB-10C1-E535-563E1AB17658}"/>
                          </a:ext>
                        </a:extLst>
                      </p:cNvPr>
                      <p:cNvSpPr>
                        <a:spLocks/>
                      </p:cNvSpPr>
                      <p:nvPr/>
                    </p:nvSpPr>
                    <p:spPr bwMode="auto">
                      <a:xfrm>
                        <a:off x="5064" y="2305"/>
                        <a:ext cx="59" cy="74"/>
                      </a:xfrm>
                      <a:custGeom>
                        <a:avLst/>
                        <a:gdLst>
                          <a:gd name="T0" fmla="*/ 0 w 355"/>
                          <a:gd name="T1" fmla="*/ 0 h 372"/>
                          <a:gd name="T2" fmla="*/ 0 w 355"/>
                          <a:gd name="T3" fmla="*/ 0 h 372"/>
                          <a:gd name="T4" fmla="*/ 0 w 355"/>
                          <a:gd name="T5" fmla="*/ 0 h 372"/>
                          <a:gd name="T6" fmla="*/ 0 w 355"/>
                          <a:gd name="T7" fmla="*/ 0 h 372"/>
                          <a:gd name="T8" fmla="*/ 0 w 355"/>
                          <a:gd name="T9" fmla="*/ 0 h 372"/>
                          <a:gd name="T10" fmla="*/ 0 w 355"/>
                          <a:gd name="T11" fmla="*/ 0 h 372"/>
                          <a:gd name="T12" fmla="*/ 0 w 355"/>
                          <a:gd name="T13" fmla="*/ 0 h 372"/>
                          <a:gd name="T14" fmla="*/ 0 w 355"/>
                          <a:gd name="T15" fmla="*/ 0 h 372"/>
                          <a:gd name="T16" fmla="*/ 0 w 355"/>
                          <a:gd name="T17" fmla="*/ 0 h 372"/>
                          <a:gd name="T18" fmla="*/ 0 w 355"/>
                          <a:gd name="T19" fmla="*/ 0 h 372"/>
                          <a:gd name="T20" fmla="*/ 0 w 355"/>
                          <a:gd name="T21" fmla="*/ 0 h 372"/>
                          <a:gd name="T22" fmla="*/ 0 w 355"/>
                          <a:gd name="T23" fmla="*/ 0 h 372"/>
                          <a:gd name="T24" fmla="*/ 0 w 355"/>
                          <a:gd name="T25" fmla="*/ 0 h 372"/>
                          <a:gd name="T26" fmla="*/ 0 w 355"/>
                          <a:gd name="T27" fmla="*/ 0 h 372"/>
                          <a:gd name="T28" fmla="*/ 0 w 355"/>
                          <a:gd name="T29" fmla="*/ 0 h 372"/>
                          <a:gd name="T30" fmla="*/ 0 w 355"/>
                          <a:gd name="T31" fmla="*/ 0 h 372"/>
                          <a:gd name="T32" fmla="*/ 0 w 355"/>
                          <a:gd name="T33" fmla="*/ 0 h 372"/>
                          <a:gd name="T34" fmla="*/ 0 w 355"/>
                          <a:gd name="T35" fmla="*/ 0 h 372"/>
                          <a:gd name="T36" fmla="*/ 0 w 355"/>
                          <a:gd name="T37" fmla="*/ 0 h 372"/>
                          <a:gd name="T38" fmla="*/ 0 w 355"/>
                          <a:gd name="T39" fmla="*/ 0 h 372"/>
                          <a:gd name="T40" fmla="*/ 0 w 355"/>
                          <a:gd name="T41" fmla="*/ 0 h 372"/>
                          <a:gd name="T42" fmla="*/ 0 w 355"/>
                          <a:gd name="T43" fmla="*/ 0 h 372"/>
                          <a:gd name="T44" fmla="*/ 0 w 355"/>
                          <a:gd name="T45" fmla="*/ 0 h 372"/>
                          <a:gd name="T46" fmla="*/ 0 w 355"/>
                          <a:gd name="T47" fmla="*/ 0 h 372"/>
                          <a:gd name="T48" fmla="*/ 0 w 355"/>
                          <a:gd name="T49" fmla="*/ 0 h 372"/>
                          <a:gd name="T50" fmla="*/ 0 w 355"/>
                          <a:gd name="T51" fmla="*/ 0 h 372"/>
                          <a:gd name="T52" fmla="*/ 0 w 355"/>
                          <a:gd name="T53" fmla="*/ 0 h 372"/>
                          <a:gd name="T54" fmla="*/ 0 w 355"/>
                          <a:gd name="T55" fmla="*/ 0 h 372"/>
                          <a:gd name="T56" fmla="*/ 0 w 355"/>
                          <a:gd name="T57" fmla="*/ 0 h 37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2">
                            <a:moveTo>
                              <a:pt x="3" y="0"/>
                            </a:moveTo>
                            <a:lnTo>
                              <a:pt x="14" y="34"/>
                            </a:lnTo>
                            <a:lnTo>
                              <a:pt x="21" y="47"/>
                            </a:lnTo>
                            <a:lnTo>
                              <a:pt x="36" y="72"/>
                            </a:lnTo>
                            <a:lnTo>
                              <a:pt x="49" y="92"/>
                            </a:lnTo>
                            <a:lnTo>
                              <a:pt x="64" y="108"/>
                            </a:lnTo>
                            <a:lnTo>
                              <a:pt x="86" y="131"/>
                            </a:lnTo>
                            <a:lnTo>
                              <a:pt x="114" y="152"/>
                            </a:lnTo>
                            <a:lnTo>
                              <a:pt x="142" y="173"/>
                            </a:lnTo>
                            <a:lnTo>
                              <a:pt x="168" y="187"/>
                            </a:lnTo>
                            <a:lnTo>
                              <a:pt x="199" y="199"/>
                            </a:lnTo>
                            <a:lnTo>
                              <a:pt x="228" y="202"/>
                            </a:lnTo>
                            <a:lnTo>
                              <a:pt x="259" y="202"/>
                            </a:lnTo>
                            <a:lnTo>
                              <a:pt x="278" y="189"/>
                            </a:lnTo>
                            <a:lnTo>
                              <a:pt x="296" y="176"/>
                            </a:lnTo>
                            <a:lnTo>
                              <a:pt x="313" y="150"/>
                            </a:lnTo>
                            <a:lnTo>
                              <a:pt x="330" y="124"/>
                            </a:lnTo>
                            <a:lnTo>
                              <a:pt x="340" y="102"/>
                            </a:lnTo>
                            <a:lnTo>
                              <a:pt x="346" y="60"/>
                            </a:lnTo>
                            <a:lnTo>
                              <a:pt x="353" y="48"/>
                            </a:lnTo>
                            <a:lnTo>
                              <a:pt x="355" y="116"/>
                            </a:lnTo>
                            <a:lnTo>
                              <a:pt x="341" y="346"/>
                            </a:lnTo>
                            <a:lnTo>
                              <a:pt x="241" y="214"/>
                            </a:lnTo>
                            <a:lnTo>
                              <a:pt x="230" y="214"/>
                            </a:lnTo>
                            <a:lnTo>
                              <a:pt x="130" y="314"/>
                            </a:lnTo>
                            <a:lnTo>
                              <a:pt x="73" y="372"/>
                            </a:lnTo>
                            <a:lnTo>
                              <a:pt x="18" y="186"/>
                            </a:lnTo>
                            <a:lnTo>
                              <a:pt x="0" y="113"/>
                            </a:lnTo>
                            <a:lnTo>
                              <a:pt x="3" y="0"/>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15" name="Freeform 252">
                        <a:extLst>
                          <a:ext uri="{FF2B5EF4-FFF2-40B4-BE49-F238E27FC236}">
                            <a16:creationId xmlns:a16="http://schemas.microsoft.com/office/drawing/2014/main" id="{E7D10F99-1744-A9CF-8AF2-9D631CC1170D}"/>
                          </a:ext>
                        </a:extLst>
                      </p:cNvPr>
                      <p:cNvSpPr>
                        <a:spLocks/>
                      </p:cNvSpPr>
                      <p:nvPr/>
                    </p:nvSpPr>
                    <p:spPr bwMode="auto">
                      <a:xfrm>
                        <a:off x="5066" y="2303"/>
                        <a:ext cx="59" cy="75"/>
                      </a:xfrm>
                      <a:custGeom>
                        <a:avLst/>
                        <a:gdLst>
                          <a:gd name="T0" fmla="*/ 0 w 355"/>
                          <a:gd name="T1" fmla="*/ 0 h 373"/>
                          <a:gd name="T2" fmla="*/ 0 w 355"/>
                          <a:gd name="T3" fmla="*/ 0 h 373"/>
                          <a:gd name="T4" fmla="*/ 0 w 355"/>
                          <a:gd name="T5" fmla="*/ 0 h 373"/>
                          <a:gd name="T6" fmla="*/ 0 w 355"/>
                          <a:gd name="T7" fmla="*/ 0 h 373"/>
                          <a:gd name="T8" fmla="*/ 0 w 355"/>
                          <a:gd name="T9" fmla="*/ 0 h 373"/>
                          <a:gd name="T10" fmla="*/ 0 w 355"/>
                          <a:gd name="T11" fmla="*/ 0 h 373"/>
                          <a:gd name="T12" fmla="*/ 0 w 355"/>
                          <a:gd name="T13" fmla="*/ 0 h 373"/>
                          <a:gd name="T14" fmla="*/ 0 w 355"/>
                          <a:gd name="T15" fmla="*/ 0 h 373"/>
                          <a:gd name="T16" fmla="*/ 0 w 355"/>
                          <a:gd name="T17" fmla="*/ 0 h 373"/>
                          <a:gd name="T18" fmla="*/ 0 w 355"/>
                          <a:gd name="T19" fmla="*/ 0 h 373"/>
                          <a:gd name="T20" fmla="*/ 0 w 355"/>
                          <a:gd name="T21" fmla="*/ 0 h 373"/>
                          <a:gd name="T22" fmla="*/ 0 w 355"/>
                          <a:gd name="T23" fmla="*/ 0 h 373"/>
                          <a:gd name="T24" fmla="*/ 0 w 355"/>
                          <a:gd name="T25" fmla="*/ 0 h 373"/>
                          <a:gd name="T26" fmla="*/ 0 w 355"/>
                          <a:gd name="T27" fmla="*/ 0 h 373"/>
                          <a:gd name="T28" fmla="*/ 0 w 355"/>
                          <a:gd name="T29" fmla="*/ 0 h 373"/>
                          <a:gd name="T30" fmla="*/ 0 w 355"/>
                          <a:gd name="T31" fmla="*/ 0 h 373"/>
                          <a:gd name="T32" fmla="*/ 0 w 355"/>
                          <a:gd name="T33" fmla="*/ 0 h 373"/>
                          <a:gd name="T34" fmla="*/ 0 w 355"/>
                          <a:gd name="T35" fmla="*/ 0 h 373"/>
                          <a:gd name="T36" fmla="*/ 0 w 355"/>
                          <a:gd name="T37" fmla="*/ 0 h 373"/>
                          <a:gd name="T38" fmla="*/ 0 w 355"/>
                          <a:gd name="T39" fmla="*/ 0 h 373"/>
                          <a:gd name="T40" fmla="*/ 0 w 355"/>
                          <a:gd name="T41" fmla="*/ 0 h 373"/>
                          <a:gd name="T42" fmla="*/ 0 w 355"/>
                          <a:gd name="T43" fmla="*/ 0 h 373"/>
                          <a:gd name="T44" fmla="*/ 0 w 355"/>
                          <a:gd name="T45" fmla="*/ 0 h 373"/>
                          <a:gd name="T46" fmla="*/ 0 w 355"/>
                          <a:gd name="T47" fmla="*/ 0 h 373"/>
                          <a:gd name="T48" fmla="*/ 0 w 355"/>
                          <a:gd name="T49" fmla="*/ 0 h 373"/>
                          <a:gd name="T50" fmla="*/ 0 w 355"/>
                          <a:gd name="T51" fmla="*/ 0 h 373"/>
                          <a:gd name="T52" fmla="*/ 0 w 355"/>
                          <a:gd name="T53" fmla="*/ 0 h 373"/>
                          <a:gd name="T54" fmla="*/ 0 w 355"/>
                          <a:gd name="T55" fmla="*/ 0 h 373"/>
                          <a:gd name="T56" fmla="*/ 0 w 355"/>
                          <a:gd name="T57" fmla="*/ 0 h 37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55" h="373">
                            <a:moveTo>
                              <a:pt x="4" y="0"/>
                            </a:moveTo>
                            <a:lnTo>
                              <a:pt x="15" y="34"/>
                            </a:lnTo>
                            <a:lnTo>
                              <a:pt x="22" y="47"/>
                            </a:lnTo>
                            <a:lnTo>
                              <a:pt x="36" y="72"/>
                            </a:lnTo>
                            <a:lnTo>
                              <a:pt x="49" y="92"/>
                            </a:lnTo>
                            <a:lnTo>
                              <a:pt x="65" y="108"/>
                            </a:lnTo>
                            <a:lnTo>
                              <a:pt x="86" y="131"/>
                            </a:lnTo>
                            <a:lnTo>
                              <a:pt x="115" y="152"/>
                            </a:lnTo>
                            <a:lnTo>
                              <a:pt x="142" y="173"/>
                            </a:lnTo>
                            <a:lnTo>
                              <a:pt x="169" y="187"/>
                            </a:lnTo>
                            <a:lnTo>
                              <a:pt x="200" y="199"/>
                            </a:lnTo>
                            <a:lnTo>
                              <a:pt x="229" y="202"/>
                            </a:lnTo>
                            <a:lnTo>
                              <a:pt x="260" y="202"/>
                            </a:lnTo>
                            <a:lnTo>
                              <a:pt x="279" y="191"/>
                            </a:lnTo>
                            <a:lnTo>
                              <a:pt x="297" y="176"/>
                            </a:lnTo>
                            <a:lnTo>
                              <a:pt x="313" y="150"/>
                            </a:lnTo>
                            <a:lnTo>
                              <a:pt x="330" y="124"/>
                            </a:lnTo>
                            <a:lnTo>
                              <a:pt x="341" y="102"/>
                            </a:lnTo>
                            <a:lnTo>
                              <a:pt x="347" y="60"/>
                            </a:lnTo>
                            <a:lnTo>
                              <a:pt x="354" y="49"/>
                            </a:lnTo>
                            <a:lnTo>
                              <a:pt x="355" y="117"/>
                            </a:lnTo>
                            <a:lnTo>
                              <a:pt x="342" y="347"/>
                            </a:lnTo>
                            <a:lnTo>
                              <a:pt x="242" y="214"/>
                            </a:lnTo>
                            <a:lnTo>
                              <a:pt x="231" y="214"/>
                            </a:lnTo>
                            <a:lnTo>
                              <a:pt x="131" y="314"/>
                            </a:lnTo>
                            <a:lnTo>
                              <a:pt x="73" y="373"/>
                            </a:lnTo>
                            <a:lnTo>
                              <a:pt x="18" y="186"/>
                            </a:lnTo>
                            <a:lnTo>
                              <a:pt x="0" y="113"/>
                            </a:lnTo>
                            <a:lnTo>
                              <a:pt x="4" y="0"/>
                            </a:lnTo>
                            <a:close/>
                          </a:path>
                        </a:pathLst>
                      </a:custGeom>
                      <a:solidFill>
                        <a:srgbClr val="BFD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99" name="Group 253">
                      <a:extLst>
                        <a:ext uri="{FF2B5EF4-FFF2-40B4-BE49-F238E27FC236}">
                          <a16:creationId xmlns:a16="http://schemas.microsoft.com/office/drawing/2014/main" id="{C680AE6A-5CCB-AE32-7BA2-48A1A7880203}"/>
                        </a:ext>
                      </a:extLst>
                    </p:cNvPr>
                    <p:cNvGrpSpPr>
                      <a:grpSpLocks/>
                    </p:cNvGrpSpPr>
                    <p:nvPr/>
                  </p:nvGrpSpPr>
                  <p:grpSpPr bwMode="auto">
                    <a:xfrm>
                      <a:off x="4986" y="2302"/>
                      <a:ext cx="218" cy="441"/>
                      <a:chOff x="4986" y="2302"/>
                      <a:chExt cx="218" cy="441"/>
                    </a:xfrm>
                  </p:grpSpPr>
                  <p:sp>
                    <p:nvSpPr>
                      <p:cNvPr id="1682700" name="Freeform 254">
                        <a:extLst>
                          <a:ext uri="{FF2B5EF4-FFF2-40B4-BE49-F238E27FC236}">
                            <a16:creationId xmlns:a16="http://schemas.microsoft.com/office/drawing/2014/main" id="{9295A208-8808-58C4-EECE-A885D953FCC6}"/>
                          </a:ext>
                        </a:extLst>
                      </p:cNvPr>
                      <p:cNvSpPr>
                        <a:spLocks/>
                      </p:cNvSpPr>
                      <p:nvPr/>
                    </p:nvSpPr>
                    <p:spPr bwMode="auto">
                      <a:xfrm>
                        <a:off x="5024" y="2558"/>
                        <a:ext cx="156" cy="185"/>
                      </a:xfrm>
                      <a:custGeom>
                        <a:avLst/>
                        <a:gdLst>
                          <a:gd name="T0" fmla="*/ 0 w 937"/>
                          <a:gd name="T1" fmla="*/ 0 h 925"/>
                          <a:gd name="T2" fmla="*/ 0 w 937"/>
                          <a:gd name="T3" fmla="*/ 0 h 925"/>
                          <a:gd name="T4" fmla="*/ 0 w 937"/>
                          <a:gd name="T5" fmla="*/ 0 h 925"/>
                          <a:gd name="T6" fmla="*/ 0 w 937"/>
                          <a:gd name="T7" fmla="*/ 0 h 925"/>
                          <a:gd name="T8" fmla="*/ 0 w 937"/>
                          <a:gd name="T9" fmla="*/ 0 h 925"/>
                          <a:gd name="T10" fmla="*/ 0 w 937"/>
                          <a:gd name="T11" fmla="*/ 0 h 925"/>
                          <a:gd name="T12" fmla="*/ 0 w 937"/>
                          <a:gd name="T13" fmla="*/ 0 h 925"/>
                          <a:gd name="T14" fmla="*/ 0 w 937"/>
                          <a:gd name="T15" fmla="*/ 0 h 925"/>
                          <a:gd name="T16" fmla="*/ 0 w 937"/>
                          <a:gd name="T17" fmla="*/ 0 h 925"/>
                          <a:gd name="T18" fmla="*/ 0 w 937"/>
                          <a:gd name="T19" fmla="*/ 0 h 925"/>
                          <a:gd name="T20" fmla="*/ 0 w 937"/>
                          <a:gd name="T21" fmla="*/ 0 h 925"/>
                          <a:gd name="T22" fmla="*/ 0 w 937"/>
                          <a:gd name="T23" fmla="*/ 0 h 925"/>
                          <a:gd name="T24" fmla="*/ 0 w 937"/>
                          <a:gd name="T25" fmla="*/ 0 h 9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37" h="925">
                            <a:moveTo>
                              <a:pt x="51" y="0"/>
                            </a:moveTo>
                            <a:lnTo>
                              <a:pt x="356" y="23"/>
                            </a:lnTo>
                            <a:lnTo>
                              <a:pt x="542" y="30"/>
                            </a:lnTo>
                            <a:lnTo>
                              <a:pt x="815" y="15"/>
                            </a:lnTo>
                            <a:lnTo>
                              <a:pt x="908" y="8"/>
                            </a:lnTo>
                            <a:lnTo>
                              <a:pt x="937" y="662"/>
                            </a:lnTo>
                            <a:lnTo>
                              <a:pt x="937" y="925"/>
                            </a:lnTo>
                            <a:lnTo>
                              <a:pt x="599" y="925"/>
                            </a:lnTo>
                            <a:lnTo>
                              <a:pt x="507" y="573"/>
                            </a:lnTo>
                            <a:lnTo>
                              <a:pt x="471" y="925"/>
                            </a:lnTo>
                            <a:lnTo>
                              <a:pt x="43" y="925"/>
                            </a:lnTo>
                            <a:lnTo>
                              <a:pt x="0" y="373"/>
                            </a:lnTo>
                            <a:lnTo>
                              <a:pt x="51" y="0"/>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701" name="Group 255">
                        <a:extLst>
                          <a:ext uri="{FF2B5EF4-FFF2-40B4-BE49-F238E27FC236}">
                            <a16:creationId xmlns:a16="http://schemas.microsoft.com/office/drawing/2014/main" id="{FE15DFCA-FE06-023E-5E50-0010DE67B088}"/>
                          </a:ext>
                        </a:extLst>
                      </p:cNvPr>
                      <p:cNvGrpSpPr>
                        <a:grpSpLocks/>
                      </p:cNvGrpSpPr>
                      <p:nvPr/>
                    </p:nvGrpSpPr>
                    <p:grpSpPr bwMode="auto">
                      <a:xfrm>
                        <a:off x="4986" y="2302"/>
                        <a:ext cx="218" cy="379"/>
                        <a:chOff x="4986" y="2302"/>
                        <a:chExt cx="218" cy="379"/>
                      </a:xfrm>
                    </p:grpSpPr>
                    <p:grpSp>
                      <p:nvGrpSpPr>
                        <p:cNvPr id="1682702" name="Group 256">
                          <a:extLst>
                            <a:ext uri="{FF2B5EF4-FFF2-40B4-BE49-F238E27FC236}">
                              <a16:creationId xmlns:a16="http://schemas.microsoft.com/office/drawing/2014/main" id="{1E9E4556-7041-0DF3-A385-3764FF711383}"/>
                            </a:ext>
                          </a:extLst>
                        </p:cNvPr>
                        <p:cNvGrpSpPr>
                          <a:grpSpLocks/>
                        </p:cNvGrpSpPr>
                        <p:nvPr/>
                      </p:nvGrpSpPr>
                      <p:grpSpPr bwMode="auto">
                        <a:xfrm>
                          <a:off x="4986" y="2302"/>
                          <a:ext cx="218" cy="379"/>
                          <a:chOff x="4986" y="2302"/>
                          <a:chExt cx="218" cy="379"/>
                        </a:xfrm>
                      </p:grpSpPr>
                      <p:sp>
                        <p:nvSpPr>
                          <p:cNvPr id="1682709" name="Freeform 257">
                            <a:extLst>
                              <a:ext uri="{FF2B5EF4-FFF2-40B4-BE49-F238E27FC236}">
                                <a16:creationId xmlns:a16="http://schemas.microsoft.com/office/drawing/2014/main" id="{302FC50E-AA5E-575E-4C1A-5BCD7E2927AD}"/>
                              </a:ext>
                            </a:extLst>
                          </p:cNvPr>
                          <p:cNvSpPr>
                            <a:spLocks/>
                          </p:cNvSpPr>
                          <p:nvPr/>
                        </p:nvSpPr>
                        <p:spPr bwMode="auto">
                          <a:xfrm>
                            <a:off x="5124" y="2311"/>
                            <a:ext cx="80" cy="369"/>
                          </a:xfrm>
                          <a:custGeom>
                            <a:avLst/>
                            <a:gdLst>
                              <a:gd name="T0" fmla="*/ 0 w 484"/>
                              <a:gd name="T1" fmla="*/ 0 h 1845"/>
                              <a:gd name="T2" fmla="*/ 0 w 484"/>
                              <a:gd name="T3" fmla="*/ 0 h 1845"/>
                              <a:gd name="T4" fmla="*/ 0 w 484"/>
                              <a:gd name="T5" fmla="*/ 0 h 1845"/>
                              <a:gd name="T6" fmla="*/ 0 w 484"/>
                              <a:gd name="T7" fmla="*/ 0 h 1845"/>
                              <a:gd name="T8" fmla="*/ 0 w 484"/>
                              <a:gd name="T9" fmla="*/ 0 h 1845"/>
                              <a:gd name="T10" fmla="*/ 0 w 484"/>
                              <a:gd name="T11" fmla="*/ 0 h 1845"/>
                              <a:gd name="T12" fmla="*/ 0 w 484"/>
                              <a:gd name="T13" fmla="*/ 0 h 1845"/>
                              <a:gd name="T14" fmla="*/ 0 w 484"/>
                              <a:gd name="T15" fmla="*/ 0 h 1845"/>
                              <a:gd name="T16" fmla="*/ 0 w 484"/>
                              <a:gd name="T17" fmla="*/ 0 h 1845"/>
                              <a:gd name="T18" fmla="*/ 0 w 484"/>
                              <a:gd name="T19" fmla="*/ 0 h 1845"/>
                              <a:gd name="T20" fmla="*/ 0 w 484"/>
                              <a:gd name="T21" fmla="*/ 0 h 1845"/>
                              <a:gd name="T22" fmla="*/ 0 w 484"/>
                              <a:gd name="T23" fmla="*/ 0 h 1845"/>
                              <a:gd name="T24" fmla="*/ 0 w 484"/>
                              <a:gd name="T25" fmla="*/ 1 h 1845"/>
                              <a:gd name="T26" fmla="*/ 0 w 484"/>
                              <a:gd name="T27" fmla="*/ 1 h 1845"/>
                              <a:gd name="T28" fmla="*/ 0 w 484"/>
                              <a:gd name="T29" fmla="*/ 1 h 1845"/>
                              <a:gd name="T30" fmla="*/ 0 w 484"/>
                              <a:gd name="T31" fmla="*/ 1 h 1845"/>
                              <a:gd name="T32" fmla="*/ 0 w 484"/>
                              <a:gd name="T33" fmla="*/ 1 h 1845"/>
                              <a:gd name="T34" fmla="*/ 0 w 484"/>
                              <a:gd name="T35" fmla="*/ 1 h 1845"/>
                              <a:gd name="T36" fmla="*/ 0 w 484"/>
                              <a:gd name="T37" fmla="*/ 1 h 1845"/>
                              <a:gd name="T38" fmla="*/ 0 w 484"/>
                              <a:gd name="T39" fmla="*/ 0 h 1845"/>
                              <a:gd name="T40" fmla="*/ 0 w 484"/>
                              <a:gd name="T41" fmla="*/ 0 h 1845"/>
                              <a:gd name="T42" fmla="*/ 0 w 484"/>
                              <a:gd name="T43" fmla="*/ 0 h 1845"/>
                              <a:gd name="T44" fmla="*/ 0 w 484"/>
                              <a:gd name="T45" fmla="*/ 0 h 1845"/>
                              <a:gd name="T46" fmla="*/ 0 w 484"/>
                              <a:gd name="T47" fmla="*/ 0 h 1845"/>
                              <a:gd name="T48" fmla="*/ 0 w 484"/>
                              <a:gd name="T49" fmla="*/ 0 h 1845"/>
                              <a:gd name="T50" fmla="*/ 0 w 484"/>
                              <a:gd name="T51" fmla="*/ 0 h 18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84" h="1845">
                                <a:moveTo>
                                  <a:pt x="12" y="0"/>
                                </a:moveTo>
                                <a:lnTo>
                                  <a:pt x="24" y="12"/>
                                </a:lnTo>
                                <a:lnTo>
                                  <a:pt x="48" y="53"/>
                                </a:lnTo>
                                <a:lnTo>
                                  <a:pt x="330" y="160"/>
                                </a:lnTo>
                                <a:lnTo>
                                  <a:pt x="357" y="170"/>
                                </a:lnTo>
                                <a:lnTo>
                                  <a:pt x="381" y="185"/>
                                </a:lnTo>
                                <a:lnTo>
                                  <a:pt x="396" y="198"/>
                                </a:lnTo>
                                <a:lnTo>
                                  <a:pt x="409" y="217"/>
                                </a:lnTo>
                                <a:lnTo>
                                  <a:pt x="418" y="243"/>
                                </a:lnTo>
                                <a:lnTo>
                                  <a:pt x="427" y="301"/>
                                </a:lnTo>
                                <a:lnTo>
                                  <a:pt x="434" y="420"/>
                                </a:lnTo>
                                <a:lnTo>
                                  <a:pt x="448" y="1102"/>
                                </a:lnTo>
                                <a:lnTo>
                                  <a:pt x="484" y="1630"/>
                                </a:lnTo>
                                <a:lnTo>
                                  <a:pt x="377" y="1667"/>
                                </a:lnTo>
                                <a:lnTo>
                                  <a:pt x="384" y="1734"/>
                                </a:lnTo>
                                <a:lnTo>
                                  <a:pt x="297" y="1786"/>
                                </a:lnTo>
                                <a:lnTo>
                                  <a:pt x="196" y="1823"/>
                                </a:lnTo>
                                <a:lnTo>
                                  <a:pt x="87" y="1845"/>
                                </a:lnTo>
                                <a:lnTo>
                                  <a:pt x="30" y="1845"/>
                                </a:lnTo>
                                <a:lnTo>
                                  <a:pt x="59" y="1221"/>
                                </a:lnTo>
                                <a:lnTo>
                                  <a:pt x="73" y="889"/>
                                </a:lnTo>
                                <a:lnTo>
                                  <a:pt x="73" y="628"/>
                                </a:lnTo>
                                <a:lnTo>
                                  <a:pt x="41" y="303"/>
                                </a:lnTo>
                                <a:lnTo>
                                  <a:pt x="17" y="109"/>
                                </a:lnTo>
                                <a:lnTo>
                                  <a:pt x="0" y="17"/>
                                </a:lnTo>
                                <a:lnTo>
                                  <a:pt x="12" y="0"/>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10" name="Freeform 258">
                            <a:extLst>
                              <a:ext uri="{FF2B5EF4-FFF2-40B4-BE49-F238E27FC236}">
                                <a16:creationId xmlns:a16="http://schemas.microsoft.com/office/drawing/2014/main" id="{C83BE574-93BD-FB71-6239-F23BE184B843}"/>
                              </a:ext>
                            </a:extLst>
                          </p:cNvPr>
                          <p:cNvSpPr>
                            <a:spLocks/>
                          </p:cNvSpPr>
                          <p:nvPr/>
                        </p:nvSpPr>
                        <p:spPr bwMode="auto">
                          <a:xfrm>
                            <a:off x="4986" y="2302"/>
                            <a:ext cx="101" cy="379"/>
                          </a:xfrm>
                          <a:custGeom>
                            <a:avLst/>
                            <a:gdLst>
                              <a:gd name="T0" fmla="*/ 0 w 607"/>
                              <a:gd name="T1" fmla="*/ 0 h 1899"/>
                              <a:gd name="T2" fmla="*/ 0 w 607"/>
                              <a:gd name="T3" fmla="*/ 0 h 1899"/>
                              <a:gd name="T4" fmla="*/ 0 w 607"/>
                              <a:gd name="T5" fmla="*/ 0 h 1899"/>
                              <a:gd name="T6" fmla="*/ 0 w 607"/>
                              <a:gd name="T7" fmla="*/ 0 h 1899"/>
                              <a:gd name="T8" fmla="*/ 0 w 607"/>
                              <a:gd name="T9" fmla="*/ 0 h 1899"/>
                              <a:gd name="T10" fmla="*/ 0 w 607"/>
                              <a:gd name="T11" fmla="*/ 0 h 1899"/>
                              <a:gd name="T12" fmla="*/ 0 w 607"/>
                              <a:gd name="T13" fmla="*/ 0 h 1899"/>
                              <a:gd name="T14" fmla="*/ 0 w 607"/>
                              <a:gd name="T15" fmla="*/ 0 h 1899"/>
                              <a:gd name="T16" fmla="*/ 0 w 607"/>
                              <a:gd name="T17" fmla="*/ 0 h 1899"/>
                              <a:gd name="T18" fmla="*/ 0 w 607"/>
                              <a:gd name="T19" fmla="*/ 0 h 1899"/>
                              <a:gd name="T20" fmla="*/ 0 w 607"/>
                              <a:gd name="T21" fmla="*/ 0 h 1899"/>
                              <a:gd name="T22" fmla="*/ 0 w 607"/>
                              <a:gd name="T23" fmla="*/ 0 h 1899"/>
                              <a:gd name="T24" fmla="*/ 0 w 607"/>
                              <a:gd name="T25" fmla="*/ 0 h 1899"/>
                              <a:gd name="T26" fmla="*/ 0 w 607"/>
                              <a:gd name="T27" fmla="*/ 0 h 1899"/>
                              <a:gd name="T28" fmla="*/ 0 w 607"/>
                              <a:gd name="T29" fmla="*/ 0 h 1899"/>
                              <a:gd name="T30" fmla="*/ 0 w 607"/>
                              <a:gd name="T31" fmla="*/ 1 h 1899"/>
                              <a:gd name="T32" fmla="*/ 0 w 607"/>
                              <a:gd name="T33" fmla="*/ 1 h 1899"/>
                              <a:gd name="T34" fmla="*/ 0 w 607"/>
                              <a:gd name="T35" fmla="*/ 1 h 1899"/>
                              <a:gd name="T36" fmla="*/ 0 w 607"/>
                              <a:gd name="T37" fmla="*/ 1 h 1899"/>
                              <a:gd name="T38" fmla="*/ 0 w 607"/>
                              <a:gd name="T39" fmla="*/ 1 h 1899"/>
                              <a:gd name="T40" fmla="*/ 0 w 607"/>
                              <a:gd name="T41" fmla="*/ 0 h 1899"/>
                              <a:gd name="T42" fmla="*/ 0 w 607"/>
                              <a:gd name="T43" fmla="*/ 0 h 1899"/>
                              <a:gd name="T44" fmla="*/ 0 w 607"/>
                              <a:gd name="T45" fmla="*/ 0 h 1899"/>
                              <a:gd name="T46" fmla="*/ 0 w 607"/>
                              <a:gd name="T47" fmla="*/ 0 h 1899"/>
                              <a:gd name="T48" fmla="*/ 0 w 607"/>
                              <a:gd name="T49" fmla="*/ 0 h 1899"/>
                              <a:gd name="T50" fmla="*/ 0 w 607"/>
                              <a:gd name="T51" fmla="*/ 0 h 1899"/>
                              <a:gd name="T52" fmla="*/ 0 w 607"/>
                              <a:gd name="T53" fmla="*/ 0 h 1899"/>
                              <a:gd name="T54" fmla="*/ 0 w 607"/>
                              <a:gd name="T55" fmla="*/ 0 h 1899"/>
                              <a:gd name="T56" fmla="*/ 0 w 607"/>
                              <a:gd name="T57" fmla="*/ 0 h 1899"/>
                              <a:gd name="T58" fmla="*/ 0 w 607"/>
                              <a:gd name="T59" fmla="*/ 0 h 1899"/>
                              <a:gd name="T60" fmla="*/ 0 w 607"/>
                              <a:gd name="T61" fmla="*/ 0 h 189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7" h="1899">
                                <a:moveTo>
                                  <a:pt x="485" y="0"/>
                                </a:moveTo>
                                <a:lnTo>
                                  <a:pt x="429" y="51"/>
                                </a:lnTo>
                                <a:lnTo>
                                  <a:pt x="401" y="73"/>
                                </a:lnTo>
                                <a:lnTo>
                                  <a:pt x="353" y="95"/>
                                </a:lnTo>
                                <a:lnTo>
                                  <a:pt x="251" y="147"/>
                                </a:lnTo>
                                <a:lnTo>
                                  <a:pt x="98" y="231"/>
                                </a:lnTo>
                                <a:lnTo>
                                  <a:pt x="62" y="247"/>
                                </a:lnTo>
                                <a:lnTo>
                                  <a:pt x="55" y="272"/>
                                </a:lnTo>
                                <a:lnTo>
                                  <a:pt x="50" y="333"/>
                                </a:lnTo>
                                <a:lnTo>
                                  <a:pt x="43" y="504"/>
                                </a:lnTo>
                                <a:lnTo>
                                  <a:pt x="14" y="696"/>
                                </a:lnTo>
                                <a:lnTo>
                                  <a:pt x="0" y="852"/>
                                </a:lnTo>
                                <a:lnTo>
                                  <a:pt x="14" y="972"/>
                                </a:lnTo>
                                <a:lnTo>
                                  <a:pt x="50" y="1068"/>
                                </a:lnTo>
                                <a:lnTo>
                                  <a:pt x="179" y="1215"/>
                                </a:lnTo>
                                <a:lnTo>
                                  <a:pt x="193" y="1706"/>
                                </a:lnTo>
                                <a:lnTo>
                                  <a:pt x="265" y="1802"/>
                                </a:lnTo>
                                <a:lnTo>
                                  <a:pt x="365" y="1869"/>
                                </a:lnTo>
                                <a:lnTo>
                                  <a:pt x="470" y="1899"/>
                                </a:lnTo>
                                <a:lnTo>
                                  <a:pt x="607" y="1899"/>
                                </a:lnTo>
                                <a:lnTo>
                                  <a:pt x="607" y="1334"/>
                                </a:lnTo>
                                <a:lnTo>
                                  <a:pt x="589" y="1090"/>
                                </a:lnTo>
                                <a:lnTo>
                                  <a:pt x="542" y="586"/>
                                </a:lnTo>
                                <a:lnTo>
                                  <a:pt x="523" y="355"/>
                                </a:lnTo>
                                <a:lnTo>
                                  <a:pt x="516" y="300"/>
                                </a:lnTo>
                                <a:lnTo>
                                  <a:pt x="506" y="247"/>
                                </a:lnTo>
                                <a:lnTo>
                                  <a:pt x="487" y="146"/>
                                </a:lnTo>
                                <a:lnTo>
                                  <a:pt x="479" y="101"/>
                                </a:lnTo>
                                <a:lnTo>
                                  <a:pt x="478" y="75"/>
                                </a:lnTo>
                                <a:lnTo>
                                  <a:pt x="478" y="43"/>
                                </a:lnTo>
                                <a:lnTo>
                                  <a:pt x="485" y="0"/>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703" name="Group 259">
                          <a:extLst>
                            <a:ext uri="{FF2B5EF4-FFF2-40B4-BE49-F238E27FC236}">
                              <a16:creationId xmlns:a16="http://schemas.microsoft.com/office/drawing/2014/main" id="{7D4586FE-29BD-9436-FA76-AC09D7DD6A48}"/>
                            </a:ext>
                          </a:extLst>
                        </p:cNvPr>
                        <p:cNvGrpSpPr>
                          <a:grpSpLocks/>
                        </p:cNvGrpSpPr>
                        <p:nvPr/>
                      </p:nvGrpSpPr>
                      <p:grpSpPr bwMode="auto">
                        <a:xfrm>
                          <a:off x="5042" y="2323"/>
                          <a:ext cx="115" cy="261"/>
                          <a:chOff x="5042" y="2323"/>
                          <a:chExt cx="115" cy="261"/>
                        </a:xfrm>
                      </p:grpSpPr>
                      <p:sp>
                        <p:nvSpPr>
                          <p:cNvPr id="1682707" name="Freeform 260">
                            <a:extLst>
                              <a:ext uri="{FF2B5EF4-FFF2-40B4-BE49-F238E27FC236}">
                                <a16:creationId xmlns:a16="http://schemas.microsoft.com/office/drawing/2014/main" id="{B7684B28-FF33-0968-F88B-F2BC37AF05CC}"/>
                              </a:ext>
                            </a:extLst>
                          </p:cNvPr>
                          <p:cNvSpPr>
                            <a:spLocks/>
                          </p:cNvSpPr>
                          <p:nvPr/>
                        </p:nvSpPr>
                        <p:spPr bwMode="auto">
                          <a:xfrm>
                            <a:off x="5042" y="2332"/>
                            <a:ext cx="32" cy="202"/>
                          </a:xfrm>
                          <a:custGeom>
                            <a:avLst/>
                            <a:gdLst>
                              <a:gd name="T0" fmla="*/ 0 w 196"/>
                              <a:gd name="T1" fmla="*/ 0 h 1010"/>
                              <a:gd name="T2" fmla="*/ 0 w 196"/>
                              <a:gd name="T3" fmla="*/ 0 h 1010"/>
                              <a:gd name="T4" fmla="*/ 0 w 196"/>
                              <a:gd name="T5" fmla="*/ 0 h 1010"/>
                              <a:gd name="T6" fmla="*/ 0 w 196"/>
                              <a:gd name="T7" fmla="*/ 0 h 1010"/>
                              <a:gd name="T8" fmla="*/ 0 w 196"/>
                              <a:gd name="T9" fmla="*/ 0 h 1010"/>
                              <a:gd name="T10" fmla="*/ 0 w 196"/>
                              <a:gd name="T11" fmla="*/ 0 h 1010"/>
                              <a:gd name="T12" fmla="*/ 0 w 196"/>
                              <a:gd name="T13" fmla="*/ 0 h 1010"/>
                              <a:gd name="T14" fmla="*/ 0 w 196"/>
                              <a:gd name="T15" fmla="*/ 0 h 1010"/>
                              <a:gd name="T16" fmla="*/ 0 w 196"/>
                              <a:gd name="T17" fmla="*/ 0 h 10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6" h="1010">
                                <a:moveTo>
                                  <a:pt x="84" y="0"/>
                                </a:moveTo>
                                <a:lnTo>
                                  <a:pt x="36" y="200"/>
                                </a:lnTo>
                                <a:lnTo>
                                  <a:pt x="137" y="260"/>
                                </a:lnTo>
                                <a:lnTo>
                                  <a:pt x="25" y="331"/>
                                </a:lnTo>
                                <a:lnTo>
                                  <a:pt x="196" y="1010"/>
                                </a:lnTo>
                                <a:lnTo>
                                  <a:pt x="0" y="327"/>
                                </a:lnTo>
                                <a:lnTo>
                                  <a:pt x="127" y="260"/>
                                </a:lnTo>
                                <a:lnTo>
                                  <a:pt x="21" y="218"/>
                                </a:lnTo>
                                <a:lnTo>
                                  <a:pt x="84" y="0"/>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08" name="Freeform 261">
                            <a:extLst>
                              <a:ext uri="{FF2B5EF4-FFF2-40B4-BE49-F238E27FC236}">
                                <a16:creationId xmlns:a16="http://schemas.microsoft.com/office/drawing/2014/main" id="{0E550547-C24B-1643-B132-A1135338D25A}"/>
                              </a:ext>
                            </a:extLst>
                          </p:cNvPr>
                          <p:cNvSpPr>
                            <a:spLocks/>
                          </p:cNvSpPr>
                          <p:nvPr/>
                        </p:nvSpPr>
                        <p:spPr bwMode="auto">
                          <a:xfrm>
                            <a:off x="5133" y="2323"/>
                            <a:ext cx="24" cy="261"/>
                          </a:xfrm>
                          <a:custGeom>
                            <a:avLst/>
                            <a:gdLst>
                              <a:gd name="T0" fmla="*/ 0 w 142"/>
                              <a:gd name="T1" fmla="*/ 0 h 1303"/>
                              <a:gd name="T2" fmla="*/ 0 w 142"/>
                              <a:gd name="T3" fmla="*/ 0 h 1303"/>
                              <a:gd name="T4" fmla="*/ 0 w 142"/>
                              <a:gd name="T5" fmla="*/ 0 h 1303"/>
                              <a:gd name="T6" fmla="*/ 0 w 142"/>
                              <a:gd name="T7" fmla="*/ 0 h 1303"/>
                              <a:gd name="T8" fmla="*/ 0 w 142"/>
                              <a:gd name="T9" fmla="*/ 0 h 1303"/>
                              <a:gd name="T10" fmla="*/ 0 w 142"/>
                              <a:gd name="T11" fmla="*/ 0 h 1303"/>
                              <a:gd name="T12" fmla="*/ 0 w 142"/>
                              <a:gd name="T13" fmla="*/ 0 h 1303"/>
                              <a:gd name="T14" fmla="*/ 0 w 142"/>
                              <a:gd name="T15" fmla="*/ 0 h 1303"/>
                              <a:gd name="T16" fmla="*/ 0 w 142"/>
                              <a:gd name="T17" fmla="*/ 0 h 130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2" h="1303">
                                <a:moveTo>
                                  <a:pt x="0" y="0"/>
                                </a:moveTo>
                                <a:lnTo>
                                  <a:pt x="128" y="211"/>
                                </a:lnTo>
                                <a:lnTo>
                                  <a:pt x="55" y="252"/>
                                </a:lnTo>
                                <a:lnTo>
                                  <a:pt x="142" y="304"/>
                                </a:lnTo>
                                <a:lnTo>
                                  <a:pt x="80" y="1303"/>
                                </a:lnTo>
                                <a:lnTo>
                                  <a:pt x="124" y="296"/>
                                </a:lnTo>
                                <a:lnTo>
                                  <a:pt x="44" y="248"/>
                                </a:lnTo>
                                <a:lnTo>
                                  <a:pt x="105" y="200"/>
                                </a:lnTo>
                                <a:lnTo>
                                  <a:pt x="0" y="0"/>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704" name="Freeform 262">
                          <a:extLst>
                            <a:ext uri="{FF2B5EF4-FFF2-40B4-BE49-F238E27FC236}">
                              <a16:creationId xmlns:a16="http://schemas.microsoft.com/office/drawing/2014/main" id="{A153B634-D3C4-81D5-FCB3-D55C0850395B}"/>
                            </a:ext>
                          </a:extLst>
                        </p:cNvPr>
                        <p:cNvSpPr>
                          <a:spLocks/>
                        </p:cNvSpPr>
                        <p:nvPr/>
                      </p:nvSpPr>
                      <p:spPr bwMode="auto">
                        <a:xfrm>
                          <a:off x="4986" y="2349"/>
                          <a:ext cx="80" cy="197"/>
                        </a:xfrm>
                        <a:custGeom>
                          <a:avLst/>
                          <a:gdLst>
                            <a:gd name="T0" fmla="*/ 0 w 480"/>
                            <a:gd name="T1" fmla="*/ 0 h 985"/>
                            <a:gd name="T2" fmla="*/ 0 w 480"/>
                            <a:gd name="T3" fmla="*/ 0 h 985"/>
                            <a:gd name="T4" fmla="*/ 0 w 480"/>
                            <a:gd name="T5" fmla="*/ 0 h 985"/>
                            <a:gd name="T6" fmla="*/ 0 w 480"/>
                            <a:gd name="T7" fmla="*/ 0 h 985"/>
                            <a:gd name="T8" fmla="*/ 0 w 480"/>
                            <a:gd name="T9" fmla="*/ 0 h 985"/>
                            <a:gd name="T10" fmla="*/ 0 w 480"/>
                            <a:gd name="T11" fmla="*/ 0 h 985"/>
                            <a:gd name="T12" fmla="*/ 0 w 480"/>
                            <a:gd name="T13" fmla="*/ 0 h 985"/>
                            <a:gd name="T14" fmla="*/ 0 w 480"/>
                            <a:gd name="T15" fmla="*/ 0 h 985"/>
                            <a:gd name="T16" fmla="*/ 0 w 480"/>
                            <a:gd name="T17" fmla="*/ 0 h 985"/>
                            <a:gd name="T18" fmla="*/ 0 w 480"/>
                            <a:gd name="T19" fmla="*/ 0 h 985"/>
                            <a:gd name="T20" fmla="*/ 0 w 480"/>
                            <a:gd name="T21" fmla="*/ 0 h 985"/>
                            <a:gd name="T22" fmla="*/ 0 w 480"/>
                            <a:gd name="T23" fmla="*/ 0 h 985"/>
                            <a:gd name="T24" fmla="*/ 0 w 480"/>
                            <a:gd name="T25" fmla="*/ 0 h 985"/>
                            <a:gd name="T26" fmla="*/ 0 w 480"/>
                            <a:gd name="T27" fmla="*/ 0 h 985"/>
                            <a:gd name="T28" fmla="*/ 0 w 480"/>
                            <a:gd name="T29" fmla="*/ 0 h 985"/>
                            <a:gd name="T30" fmla="*/ 0 w 480"/>
                            <a:gd name="T31" fmla="*/ 0 h 985"/>
                            <a:gd name="T32" fmla="*/ 0 w 480"/>
                            <a:gd name="T33" fmla="*/ 0 h 985"/>
                            <a:gd name="T34" fmla="*/ 0 w 480"/>
                            <a:gd name="T35" fmla="*/ 0 h 985"/>
                            <a:gd name="T36" fmla="*/ 0 w 480"/>
                            <a:gd name="T37" fmla="*/ 0 h 985"/>
                            <a:gd name="T38" fmla="*/ 0 w 480"/>
                            <a:gd name="T39" fmla="*/ 0 h 985"/>
                            <a:gd name="T40" fmla="*/ 0 w 480"/>
                            <a:gd name="T41" fmla="*/ 0 h 985"/>
                            <a:gd name="T42" fmla="*/ 0 w 480"/>
                            <a:gd name="T43" fmla="*/ 0 h 985"/>
                            <a:gd name="T44" fmla="*/ 0 w 480"/>
                            <a:gd name="T45" fmla="*/ 0 h 985"/>
                            <a:gd name="T46" fmla="*/ 0 w 480"/>
                            <a:gd name="T47" fmla="*/ 0 h 985"/>
                            <a:gd name="T48" fmla="*/ 0 w 480"/>
                            <a:gd name="T49" fmla="*/ 0 h 985"/>
                            <a:gd name="T50" fmla="*/ 0 w 480"/>
                            <a:gd name="T51" fmla="*/ 0 h 985"/>
                            <a:gd name="T52" fmla="*/ 0 w 480"/>
                            <a:gd name="T53" fmla="*/ 0 h 985"/>
                            <a:gd name="T54" fmla="*/ 0 w 480"/>
                            <a:gd name="T55" fmla="*/ 0 h 985"/>
                            <a:gd name="T56" fmla="*/ 0 w 480"/>
                            <a:gd name="T57" fmla="*/ 0 h 985"/>
                            <a:gd name="T58" fmla="*/ 0 w 480"/>
                            <a:gd name="T59" fmla="*/ 0 h 985"/>
                            <a:gd name="T60" fmla="*/ 0 w 480"/>
                            <a:gd name="T61" fmla="*/ 0 h 98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80" h="985">
                              <a:moveTo>
                                <a:pt x="181" y="42"/>
                              </a:moveTo>
                              <a:lnTo>
                                <a:pt x="123" y="19"/>
                              </a:lnTo>
                              <a:lnTo>
                                <a:pt x="98" y="0"/>
                              </a:lnTo>
                              <a:lnTo>
                                <a:pt x="62" y="16"/>
                              </a:lnTo>
                              <a:lnTo>
                                <a:pt x="55" y="40"/>
                              </a:lnTo>
                              <a:lnTo>
                                <a:pt x="50" y="101"/>
                              </a:lnTo>
                              <a:lnTo>
                                <a:pt x="43" y="273"/>
                              </a:lnTo>
                              <a:lnTo>
                                <a:pt x="14" y="464"/>
                              </a:lnTo>
                              <a:lnTo>
                                <a:pt x="0" y="620"/>
                              </a:lnTo>
                              <a:lnTo>
                                <a:pt x="14" y="741"/>
                              </a:lnTo>
                              <a:lnTo>
                                <a:pt x="50" y="838"/>
                              </a:lnTo>
                              <a:lnTo>
                                <a:pt x="179" y="985"/>
                              </a:lnTo>
                              <a:lnTo>
                                <a:pt x="358" y="948"/>
                              </a:lnTo>
                              <a:lnTo>
                                <a:pt x="469" y="919"/>
                              </a:lnTo>
                              <a:lnTo>
                                <a:pt x="480" y="886"/>
                              </a:lnTo>
                              <a:lnTo>
                                <a:pt x="466" y="861"/>
                              </a:lnTo>
                              <a:lnTo>
                                <a:pt x="438" y="830"/>
                              </a:lnTo>
                              <a:lnTo>
                                <a:pt x="407" y="793"/>
                              </a:lnTo>
                              <a:lnTo>
                                <a:pt x="380" y="764"/>
                              </a:lnTo>
                              <a:lnTo>
                                <a:pt x="341" y="724"/>
                              </a:lnTo>
                              <a:lnTo>
                                <a:pt x="316" y="688"/>
                              </a:lnTo>
                              <a:lnTo>
                                <a:pt x="298" y="656"/>
                              </a:lnTo>
                              <a:lnTo>
                                <a:pt x="279" y="608"/>
                              </a:lnTo>
                              <a:lnTo>
                                <a:pt x="273" y="584"/>
                              </a:lnTo>
                              <a:lnTo>
                                <a:pt x="270" y="560"/>
                              </a:lnTo>
                              <a:lnTo>
                                <a:pt x="266" y="535"/>
                              </a:lnTo>
                              <a:lnTo>
                                <a:pt x="267" y="455"/>
                              </a:lnTo>
                              <a:lnTo>
                                <a:pt x="258" y="306"/>
                              </a:lnTo>
                              <a:lnTo>
                                <a:pt x="253" y="159"/>
                              </a:lnTo>
                              <a:lnTo>
                                <a:pt x="223" y="63"/>
                              </a:lnTo>
                              <a:lnTo>
                                <a:pt x="181" y="42"/>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05" name="Freeform 263">
                          <a:extLst>
                            <a:ext uri="{FF2B5EF4-FFF2-40B4-BE49-F238E27FC236}">
                              <a16:creationId xmlns:a16="http://schemas.microsoft.com/office/drawing/2014/main" id="{EA55BF50-4789-E435-8A92-6598145CD008}"/>
                            </a:ext>
                          </a:extLst>
                        </p:cNvPr>
                        <p:cNvSpPr>
                          <a:spLocks/>
                        </p:cNvSpPr>
                        <p:nvPr/>
                      </p:nvSpPr>
                      <p:spPr bwMode="auto">
                        <a:xfrm>
                          <a:off x="4994" y="2392"/>
                          <a:ext cx="47" cy="101"/>
                        </a:xfrm>
                        <a:custGeom>
                          <a:avLst/>
                          <a:gdLst>
                            <a:gd name="T0" fmla="*/ 0 w 281"/>
                            <a:gd name="T1" fmla="*/ 0 h 508"/>
                            <a:gd name="T2" fmla="*/ 0 w 281"/>
                            <a:gd name="T3" fmla="*/ 0 h 508"/>
                            <a:gd name="T4" fmla="*/ 0 w 281"/>
                            <a:gd name="T5" fmla="*/ 0 h 508"/>
                            <a:gd name="T6" fmla="*/ 0 w 281"/>
                            <a:gd name="T7" fmla="*/ 0 h 508"/>
                            <a:gd name="T8" fmla="*/ 0 w 281"/>
                            <a:gd name="T9" fmla="*/ 0 h 508"/>
                            <a:gd name="T10" fmla="*/ 0 w 281"/>
                            <a:gd name="T11" fmla="*/ 0 h 508"/>
                            <a:gd name="T12" fmla="*/ 0 w 281"/>
                            <a:gd name="T13" fmla="*/ 0 h 508"/>
                            <a:gd name="T14" fmla="*/ 0 w 281"/>
                            <a:gd name="T15" fmla="*/ 0 h 508"/>
                            <a:gd name="T16" fmla="*/ 0 w 281"/>
                            <a:gd name="T17" fmla="*/ 0 h 508"/>
                            <a:gd name="T18" fmla="*/ 0 w 281"/>
                            <a:gd name="T19" fmla="*/ 0 h 508"/>
                            <a:gd name="T20" fmla="*/ 0 w 281"/>
                            <a:gd name="T21" fmla="*/ 0 h 508"/>
                            <a:gd name="T22" fmla="*/ 0 w 281"/>
                            <a:gd name="T23" fmla="*/ 0 h 508"/>
                            <a:gd name="T24" fmla="*/ 0 w 281"/>
                            <a:gd name="T25" fmla="*/ 0 h 508"/>
                            <a:gd name="T26" fmla="*/ 0 w 281"/>
                            <a:gd name="T27" fmla="*/ 0 h 508"/>
                            <a:gd name="T28" fmla="*/ 0 w 281"/>
                            <a:gd name="T29" fmla="*/ 0 h 508"/>
                            <a:gd name="T30" fmla="*/ 0 w 281"/>
                            <a:gd name="T31" fmla="*/ 0 h 508"/>
                            <a:gd name="T32" fmla="*/ 0 w 281"/>
                            <a:gd name="T33" fmla="*/ 0 h 508"/>
                            <a:gd name="T34" fmla="*/ 0 w 281"/>
                            <a:gd name="T35" fmla="*/ 0 h 508"/>
                            <a:gd name="T36" fmla="*/ 0 w 281"/>
                            <a:gd name="T37" fmla="*/ 0 h 508"/>
                            <a:gd name="T38" fmla="*/ 0 w 281"/>
                            <a:gd name="T39" fmla="*/ 0 h 508"/>
                            <a:gd name="T40" fmla="*/ 0 w 281"/>
                            <a:gd name="T41" fmla="*/ 0 h 508"/>
                            <a:gd name="T42" fmla="*/ 0 w 281"/>
                            <a:gd name="T43" fmla="*/ 0 h 508"/>
                            <a:gd name="T44" fmla="*/ 0 w 281"/>
                            <a:gd name="T45" fmla="*/ 0 h 508"/>
                            <a:gd name="T46" fmla="*/ 0 w 281"/>
                            <a:gd name="T47" fmla="*/ 0 h 508"/>
                            <a:gd name="T48" fmla="*/ 0 w 281"/>
                            <a:gd name="T49" fmla="*/ 0 h 508"/>
                            <a:gd name="T50" fmla="*/ 0 w 281"/>
                            <a:gd name="T51" fmla="*/ 0 h 508"/>
                            <a:gd name="T52" fmla="*/ 0 w 281"/>
                            <a:gd name="T53" fmla="*/ 0 h 508"/>
                            <a:gd name="T54" fmla="*/ 0 w 281"/>
                            <a:gd name="T55" fmla="*/ 0 h 508"/>
                            <a:gd name="T56" fmla="*/ 0 w 281"/>
                            <a:gd name="T57" fmla="*/ 0 h 508"/>
                            <a:gd name="T58" fmla="*/ 0 w 281"/>
                            <a:gd name="T59" fmla="*/ 0 h 508"/>
                            <a:gd name="T60" fmla="*/ 0 w 281"/>
                            <a:gd name="T61" fmla="*/ 0 h 508"/>
                            <a:gd name="T62" fmla="*/ 0 w 281"/>
                            <a:gd name="T63" fmla="*/ 0 h 5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81" h="508">
                              <a:moveTo>
                                <a:pt x="2" y="508"/>
                              </a:moveTo>
                              <a:lnTo>
                                <a:pt x="0" y="458"/>
                              </a:lnTo>
                              <a:lnTo>
                                <a:pt x="5" y="428"/>
                              </a:lnTo>
                              <a:lnTo>
                                <a:pt x="11" y="393"/>
                              </a:lnTo>
                              <a:lnTo>
                                <a:pt x="20" y="371"/>
                              </a:lnTo>
                              <a:lnTo>
                                <a:pt x="35" y="348"/>
                              </a:lnTo>
                              <a:lnTo>
                                <a:pt x="54" y="332"/>
                              </a:lnTo>
                              <a:lnTo>
                                <a:pt x="89" y="315"/>
                              </a:lnTo>
                              <a:lnTo>
                                <a:pt x="113" y="312"/>
                              </a:lnTo>
                              <a:lnTo>
                                <a:pt x="137" y="308"/>
                              </a:lnTo>
                              <a:lnTo>
                                <a:pt x="163" y="312"/>
                              </a:lnTo>
                              <a:lnTo>
                                <a:pt x="201" y="322"/>
                              </a:lnTo>
                              <a:lnTo>
                                <a:pt x="202" y="0"/>
                              </a:lnTo>
                              <a:lnTo>
                                <a:pt x="220" y="286"/>
                              </a:lnTo>
                              <a:lnTo>
                                <a:pt x="220" y="330"/>
                              </a:lnTo>
                              <a:lnTo>
                                <a:pt x="224" y="366"/>
                              </a:lnTo>
                              <a:lnTo>
                                <a:pt x="232" y="395"/>
                              </a:lnTo>
                              <a:lnTo>
                                <a:pt x="247" y="435"/>
                              </a:lnTo>
                              <a:lnTo>
                                <a:pt x="271" y="481"/>
                              </a:lnTo>
                              <a:lnTo>
                                <a:pt x="281" y="502"/>
                              </a:lnTo>
                              <a:lnTo>
                                <a:pt x="245" y="458"/>
                              </a:lnTo>
                              <a:lnTo>
                                <a:pt x="224" y="428"/>
                              </a:lnTo>
                              <a:lnTo>
                                <a:pt x="199" y="393"/>
                              </a:lnTo>
                              <a:lnTo>
                                <a:pt x="173" y="375"/>
                              </a:lnTo>
                              <a:lnTo>
                                <a:pt x="149" y="369"/>
                              </a:lnTo>
                              <a:lnTo>
                                <a:pt x="124" y="366"/>
                              </a:lnTo>
                              <a:lnTo>
                                <a:pt x="92" y="375"/>
                              </a:lnTo>
                              <a:lnTo>
                                <a:pt x="66" y="393"/>
                              </a:lnTo>
                              <a:lnTo>
                                <a:pt x="48" y="419"/>
                              </a:lnTo>
                              <a:lnTo>
                                <a:pt x="34" y="448"/>
                              </a:lnTo>
                              <a:lnTo>
                                <a:pt x="18" y="472"/>
                              </a:lnTo>
                              <a:lnTo>
                                <a:pt x="2" y="508"/>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706" name="Freeform 264">
                          <a:extLst>
                            <a:ext uri="{FF2B5EF4-FFF2-40B4-BE49-F238E27FC236}">
                              <a16:creationId xmlns:a16="http://schemas.microsoft.com/office/drawing/2014/main" id="{BD2A9AB9-29F8-A183-4168-2FD2F7F2B18D}"/>
                            </a:ext>
                          </a:extLst>
                        </p:cNvPr>
                        <p:cNvSpPr>
                          <a:spLocks/>
                        </p:cNvSpPr>
                        <p:nvPr/>
                      </p:nvSpPr>
                      <p:spPr bwMode="auto">
                        <a:xfrm>
                          <a:off x="5174" y="2348"/>
                          <a:ext cx="29" cy="296"/>
                        </a:xfrm>
                        <a:custGeom>
                          <a:avLst/>
                          <a:gdLst>
                            <a:gd name="T0" fmla="*/ 0 w 174"/>
                            <a:gd name="T1" fmla="*/ 0 h 1482"/>
                            <a:gd name="T2" fmla="*/ 0 w 174"/>
                            <a:gd name="T3" fmla="*/ 0 h 1482"/>
                            <a:gd name="T4" fmla="*/ 0 w 174"/>
                            <a:gd name="T5" fmla="*/ 0 h 1482"/>
                            <a:gd name="T6" fmla="*/ 0 w 174"/>
                            <a:gd name="T7" fmla="*/ 0 h 1482"/>
                            <a:gd name="T8" fmla="*/ 0 w 174"/>
                            <a:gd name="T9" fmla="*/ 0 h 1482"/>
                            <a:gd name="T10" fmla="*/ 0 w 174"/>
                            <a:gd name="T11" fmla="*/ 0 h 1482"/>
                            <a:gd name="T12" fmla="*/ 0 w 174"/>
                            <a:gd name="T13" fmla="*/ 0 h 1482"/>
                            <a:gd name="T14" fmla="*/ 0 w 174"/>
                            <a:gd name="T15" fmla="*/ 0 h 1482"/>
                            <a:gd name="T16" fmla="*/ 0 w 174"/>
                            <a:gd name="T17" fmla="*/ 0 h 1482"/>
                            <a:gd name="T18" fmla="*/ 0 w 174"/>
                            <a:gd name="T19" fmla="*/ 0 h 1482"/>
                            <a:gd name="T20" fmla="*/ 0 w 174"/>
                            <a:gd name="T21" fmla="*/ 0 h 1482"/>
                            <a:gd name="T22" fmla="*/ 0 w 174"/>
                            <a:gd name="T23" fmla="*/ 0 h 1482"/>
                            <a:gd name="T24" fmla="*/ 0 w 174"/>
                            <a:gd name="T25" fmla="*/ 0 h 1482"/>
                            <a:gd name="T26" fmla="*/ 0 w 174"/>
                            <a:gd name="T27" fmla="*/ 0 h 1482"/>
                            <a:gd name="T28" fmla="*/ 0 w 174"/>
                            <a:gd name="T29" fmla="*/ 0 h 1482"/>
                            <a:gd name="T30" fmla="*/ 0 w 174"/>
                            <a:gd name="T31" fmla="*/ 0 h 14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4" h="1482">
                              <a:moveTo>
                                <a:pt x="4" y="57"/>
                              </a:moveTo>
                              <a:lnTo>
                                <a:pt x="32" y="15"/>
                              </a:lnTo>
                              <a:lnTo>
                                <a:pt x="70" y="0"/>
                              </a:lnTo>
                              <a:lnTo>
                                <a:pt x="84" y="13"/>
                              </a:lnTo>
                              <a:lnTo>
                                <a:pt x="98" y="32"/>
                              </a:lnTo>
                              <a:lnTo>
                                <a:pt x="107" y="58"/>
                              </a:lnTo>
                              <a:lnTo>
                                <a:pt x="115" y="116"/>
                              </a:lnTo>
                              <a:lnTo>
                                <a:pt x="123" y="235"/>
                              </a:lnTo>
                              <a:lnTo>
                                <a:pt x="138" y="917"/>
                              </a:lnTo>
                              <a:lnTo>
                                <a:pt x="174" y="1445"/>
                              </a:lnTo>
                              <a:lnTo>
                                <a:pt x="65" y="1482"/>
                              </a:lnTo>
                              <a:lnTo>
                                <a:pt x="44" y="1371"/>
                              </a:lnTo>
                              <a:lnTo>
                                <a:pt x="14" y="906"/>
                              </a:lnTo>
                              <a:lnTo>
                                <a:pt x="7" y="283"/>
                              </a:lnTo>
                              <a:lnTo>
                                <a:pt x="0" y="127"/>
                              </a:lnTo>
                              <a:lnTo>
                                <a:pt x="4" y="57"/>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grpSp>
                <p:nvGrpSpPr>
                  <p:cNvPr id="1682659" name="Group 265">
                    <a:extLst>
                      <a:ext uri="{FF2B5EF4-FFF2-40B4-BE49-F238E27FC236}">
                        <a16:creationId xmlns:a16="http://schemas.microsoft.com/office/drawing/2014/main" id="{0DDF696B-39F6-CE7A-CDDD-51D5B18E3BC3}"/>
                      </a:ext>
                    </a:extLst>
                  </p:cNvPr>
                  <p:cNvGrpSpPr>
                    <a:grpSpLocks/>
                  </p:cNvGrpSpPr>
                  <p:nvPr/>
                </p:nvGrpSpPr>
                <p:grpSpPr bwMode="auto">
                  <a:xfrm>
                    <a:off x="5060" y="2206"/>
                    <a:ext cx="84" cy="138"/>
                    <a:chOff x="5060" y="2206"/>
                    <a:chExt cx="84" cy="138"/>
                  </a:xfrm>
                </p:grpSpPr>
                <p:sp>
                  <p:nvSpPr>
                    <p:cNvPr id="1682660" name="Freeform 266">
                      <a:extLst>
                        <a:ext uri="{FF2B5EF4-FFF2-40B4-BE49-F238E27FC236}">
                          <a16:creationId xmlns:a16="http://schemas.microsoft.com/office/drawing/2014/main" id="{C4F23A7E-35A1-9405-B902-19F590F1FE99}"/>
                        </a:ext>
                      </a:extLst>
                    </p:cNvPr>
                    <p:cNvSpPr>
                      <a:spLocks/>
                    </p:cNvSpPr>
                    <p:nvPr/>
                  </p:nvSpPr>
                  <p:spPr bwMode="auto">
                    <a:xfrm>
                      <a:off x="5060" y="2207"/>
                      <a:ext cx="80" cy="137"/>
                    </a:xfrm>
                    <a:custGeom>
                      <a:avLst/>
                      <a:gdLst>
                        <a:gd name="T0" fmla="*/ 0 w 481"/>
                        <a:gd name="T1" fmla="*/ 0 h 683"/>
                        <a:gd name="T2" fmla="*/ 0 w 481"/>
                        <a:gd name="T3" fmla="*/ 0 h 683"/>
                        <a:gd name="T4" fmla="*/ 0 w 481"/>
                        <a:gd name="T5" fmla="*/ 0 h 683"/>
                        <a:gd name="T6" fmla="*/ 0 w 481"/>
                        <a:gd name="T7" fmla="*/ 0 h 683"/>
                        <a:gd name="T8" fmla="*/ 0 w 481"/>
                        <a:gd name="T9" fmla="*/ 0 h 683"/>
                        <a:gd name="T10" fmla="*/ 0 w 481"/>
                        <a:gd name="T11" fmla="*/ 0 h 683"/>
                        <a:gd name="T12" fmla="*/ 0 w 481"/>
                        <a:gd name="T13" fmla="*/ 0 h 683"/>
                        <a:gd name="T14" fmla="*/ 0 w 481"/>
                        <a:gd name="T15" fmla="*/ 0 h 683"/>
                        <a:gd name="T16" fmla="*/ 0 w 481"/>
                        <a:gd name="T17" fmla="*/ 0 h 683"/>
                        <a:gd name="T18" fmla="*/ 0 w 481"/>
                        <a:gd name="T19" fmla="*/ 0 h 683"/>
                        <a:gd name="T20" fmla="*/ 0 w 481"/>
                        <a:gd name="T21" fmla="*/ 0 h 683"/>
                        <a:gd name="T22" fmla="*/ 0 w 481"/>
                        <a:gd name="T23" fmla="*/ 0 h 683"/>
                        <a:gd name="T24" fmla="*/ 0 w 481"/>
                        <a:gd name="T25" fmla="*/ 0 h 683"/>
                        <a:gd name="T26" fmla="*/ 0 w 481"/>
                        <a:gd name="T27" fmla="*/ 0 h 683"/>
                        <a:gd name="T28" fmla="*/ 0 w 481"/>
                        <a:gd name="T29" fmla="*/ 0 h 683"/>
                        <a:gd name="T30" fmla="*/ 0 w 481"/>
                        <a:gd name="T31" fmla="*/ 0 h 683"/>
                        <a:gd name="T32" fmla="*/ 0 w 481"/>
                        <a:gd name="T33" fmla="*/ 0 h 683"/>
                        <a:gd name="T34" fmla="*/ 0 w 481"/>
                        <a:gd name="T35" fmla="*/ 0 h 683"/>
                        <a:gd name="T36" fmla="*/ 0 w 481"/>
                        <a:gd name="T37" fmla="*/ 0 h 683"/>
                        <a:gd name="T38" fmla="*/ 0 w 481"/>
                        <a:gd name="T39" fmla="*/ 0 h 683"/>
                        <a:gd name="T40" fmla="*/ 0 w 481"/>
                        <a:gd name="T41" fmla="*/ 0 h 683"/>
                        <a:gd name="T42" fmla="*/ 0 w 481"/>
                        <a:gd name="T43" fmla="*/ 0 h 683"/>
                        <a:gd name="T44" fmla="*/ 0 w 481"/>
                        <a:gd name="T45" fmla="*/ 0 h 683"/>
                        <a:gd name="T46" fmla="*/ 0 w 481"/>
                        <a:gd name="T47" fmla="*/ 0 h 683"/>
                        <a:gd name="T48" fmla="*/ 0 w 481"/>
                        <a:gd name="T49" fmla="*/ 0 h 683"/>
                        <a:gd name="T50" fmla="*/ 0 w 481"/>
                        <a:gd name="T51" fmla="*/ 0 h 683"/>
                        <a:gd name="T52" fmla="*/ 0 w 481"/>
                        <a:gd name="T53" fmla="*/ 0 h 683"/>
                        <a:gd name="T54" fmla="*/ 0 w 481"/>
                        <a:gd name="T55" fmla="*/ 0 h 683"/>
                        <a:gd name="T56" fmla="*/ 0 w 481"/>
                        <a:gd name="T57" fmla="*/ 0 h 683"/>
                        <a:gd name="T58" fmla="*/ 0 w 481"/>
                        <a:gd name="T59" fmla="*/ 0 h 683"/>
                        <a:gd name="T60" fmla="*/ 0 w 481"/>
                        <a:gd name="T61" fmla="*/ 0 h 683"/>
                        <a:gd name="T62" fmla="*/ 0 w 481"/>
                        <a:gd name="T63" fmla="*/ 0 h 683"/>
                        <a:gd name="T64" fmla="*/ 0 w 481"/>
                        <a:gd name="T65" fmla="*/ 0 h 683"/>
                        <a:gd name="T66" fmla="*/ 0 w 481"/>
                        <a:gd name="T67" fmla="*/ 0 h 683"/>
                        <a:gd name="T68" fmla="*/ 0 w 481"/>
                        <a:gd name="T69" fmla="*/ 0 h 683"/>
                        <a:gd name="T70" fmla="*/ 0 w 481"/>
                        <a:gd name="T71" fmla="*/ 0 h 683"/>
                        <a:gd name="T72" fmla="*/ 0 w 481"/>
                        <a:gd name="T73" fmla="*/ 0 h 683"/>
                        <a:gd name="T74" fmla="*/ 0 w 481"/>
                        <a:gd name="T75" fmla="*/ 0 h 683"/>
                        <a:gd name="T76" fmla="*/ 0 w 481"/>
                        <a:gd name="T77" fmla="*/ 0 h 683"/>
                        <a:gd name="T78" fmla="*/ 0 w 481"/>
                        <a:gd name="T79" fmla="*/ 0 h 683"/>
                        <a:gd name="T80" fmla="*/ 0 w 481"/>
                        <a:gd name="T81" fmla="*/ 0 h 683"/>
                        <a:gd name="T82" fmla="*/ 0 w 481"/>
                        <a:gd name="T83" fmla="*/ 0 h 683"/>
                        <a:gd name="T84" fmla="*/ 0 w 481"/>
                        <a:gd name="T85" fmla="*/ 0 h 683"/>
                        <a:gd name="T86" fmla="*/ 0 w 481"/>
                        <a:gd name="T87" fmla="*/ 0 h 683"/>
                        <a:gd name="T88" fmla="*/ 0 w 481"/>
                        <a:gd name="T89" fmla="*/ 0 h 683"/>
                        <a:gd name="T90" fmla="*/ 0 w 481"/>
                        <a:gd name="T91" fmla="*/ 0 h 683"/>
                        <a:gd name="T92" fmla="*/ 0 w 481"/>
                        <a:gd name="T93" fmla="*/ 0 h 683"/>
                        <a:gd name="T94" fmla="*/ 0 w 481"/>
                        <a:gd name="T95" fmla="*/ 0 h 683"/>
                        <a:gd name="T96" fmla="*/ 0 w 481"/>
                        <a:gd name="T97" fmla="*/ 0 h 683"/>
                        <a:gd name="T98" fmla="*/ 0 w 481"/>
                        <a:gd name="T99" fmla="*/ 0 h 683"/>
                        <a:gd name="T100" fmla="*/ 0 w 481"/>
                        <a:gd name="T101" fmla="*/ 0 h 683"/>
                        <a:gd name="T102" fmla="*/ 0 w 481"/>
                        <a:gd name="T103" fmla="*/ 0 h 68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81" h="683">
                          <a:moveTo>
                            <a:pt x="26" y="244"/>
                          </a:moveTo>
                          <a:lnTo>
                            <a:pt x="6" y="257"/>
                          </a:lnTo>
                          <a:lnTo>
                            <a:pt x="0" y="272"/>
                          </a:lnTo>
                          <a:lnTo>
                            <a:pt x="2" y="285"/>
                          </a:lnTo>
                          <a:lnTo>
                            <a:pt x="7" y="320"/>
                          </a:lnTo>
                          <a:lnTo>
                            <a:pt x="17" y="352"/>
                          </a:lnTo>
                          <a:lnTo>
                            <a:pt x="27" y="379"/>
                          </a:lnTo>
                          <a:lnTo>
                            <a:pt x="27" y="400"/>
                          </a:lnTo>
                          <a:lnTo>
                            <a:pt x="34" y="416"/>
                          </a:lnTo>
                          <a:lnTo>
                            <a:pt x="46" y="424"/>
                          </a:lnTo>
                          <a:lnTo>
                            <a:pt x="50" y="427"/>
                          </a:lnTo>
                          <a:lnTo>
                            <a:pt x="38" y="494"/>
                          </a:lnTo>
                          <a:lnTo>
                            <a:pt x="60" y="540"/>
                          </a:lnTo>
                          <a:lnTo>
                            <a:pt x="85" y="576"/>
                          </a:lnTo>
                          <a:lnTo>
                            <a:pt x="125" y="614"/>
                          </a:lnTo>
                          <a:lnTo>
                            <a:pt x="179" y="662"/>
                          </a:lnTo>
                          <a:lnTo>
                            <a:pt x="236" y="681"/>
                          </a:lnTo>
                          <a:lnTo>
                            <a:pt x="290" y="683"/>
                          </a:lnTo>
                          <a:lnTo>
                            <a:pt x="328" y="659"/>
                          </a:lnTo>
                          <a:lnTo>
                            <a:pt x="362" y="613"/>
                          </a:lnTo>
                          <a:lnTo>
                            <a:pt x="377" y="576"/>
                          </a:lnTo>
                          <a:lnTo>
                            <a:pt x="381" y="542"/>
                          </a:lnTo>
                          <a:lnTo>
                            <a:pt x="403" y="505"/>
                          </a:lnTo>
                          <a:lnTo>
                            <a:pt x="411" y="489"/>
                          </a:lnTo>
                          <a:lnTo>
                            <a:pt x="416" y="472"/>
                          </a:lnTo>
                          <a:lnTo>
                            <a:pt x="428" y="436"/>
                          </a:lnTo>
                          <a:lnTo>
                            <a:pt x="438" y="398"/>
                          </a:lnTo>
                          <a:lnTo>
                            <a:pt x="446" y="372"/>
                          </a:lnTo>
                          <a:lnTo>
                            <a:pt x="456" y="345"/>
                          </a:lnTo>
                          <a:lnTo>
                            <a:pt x="465" y="309"/>
                          </a:lnTo>
                          <a:lnTo>
                            <a:pt x="478" y="230"/>
                          </a:lnTo>
                          <a:lnTo>
                            <a:pt x="481" y="184"/>
                          </a:lnTo>
                          <a:lnTo>
                            <a:pt x="474" y="144"/>
                          </a:lnTo>
                          <a:lnTo>
                            <a:pt x="460" y="109"/>
                          </a:lnTo>
                          <a:lnTo>
                            <a:pt x="437" y="74"/>
                          </a:lnTo>
                          <a:lnTo>
                            <a:pt x="420" y="58"/>
                          </a:lnTo>
                          <a:lnTo>
                            <a:pt x="408" y="48"/>
                          </a:lnTo>
                          <a:lnTo>
                            <a:pt x="376" y="26"/>
                          </a:lnTo>
                          <a:lnTo>
                            <a:pt x="344" y="11"/>
                          </a:lnTo>
                          <a:lnTo>
                            <a:pt x="308" y="3"/>
                          </a:lnTo>
                          <a:lnTo>
                            <a:pt x="279" y="0"/>
                          </a:lnTo>
                          <a:lnTo>
                            <a:pt x="235" y="1"/>
                          </a:lnTo>
                          <a:lnTo>
                            <a:pt x="189" y="12"/>
                          </a:lnTo>
                          <a:lnTo>
                            <a:pt x="155" y="26"/>
                          </a:lnTo>
                          <a:lnTo>
                            <a:pt x="126" y="45"/>
                          </a:lnTo>
                          <a:lnTo>
                            <a:pt x="104" y="63"/>
                          </a:lnTo>
                          <a:lnTo>
                            <a:pt x="85" y="89"/>
                          </a:lnTo>
                          <a:lnTo>
                            <a:pt x="68" y="116"/>
                          </a:lnTo>
                          <a:lnTo>
                            <a:pt x="50" y="149"/>
                          </a:lnTo>
                          <a:lnTo>
                            <a:pt x="42" y="174"/>
                          </a:lnTo>
                          <a:lnTo>
                            <a:pt x="33" y="207"/>
                          </a:lnTo>
                          <a:lnTo>
                            <a:pt x="26" y="244"/>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1" name="Freeform 267">
                      <a:extLst>
                        <a:ext uri="{FF2B5EF4-FFF2-40B4-BE49-F238E27FC236}">
                          <a16:creationId xmlns:a16="http://schemas.microsoft.com/office/drawing/2014/main" id="{300A3D08-641F-AE3F-7B29-0D2832D01935}"/>
                        </a:ext>
                      </a:extLst>
                    </p:cNvPr>
                    <p:cNvSpPr>
                      <a:spLocks/>
                    </p:cNvSpPr>
                    <p:nvPr/>
                  </p:nvSpPr>
                  <p:spPr bwMode="auto">
                    <a:xfrm>
                      <a:off x="5114" y="2299"/>
                      <a:ext cx="5" cy="4"/>
                    </a:xfrm>
                    <a:custGeom>
                      <a:avLst/>
                      <a:gdLst>
                        <a:gd name="T0" fmla="*/ 0 w 32"/>
                        <a:gd name="T1" fmla="*/ 0 h 20"/>
                        <a:gd name="T2" fmla="*/ 0 w 32"/>
                        <a:gd name="T3" fmla="*/ 0 h 20"/>
                        <a:gd name="T4" fmla="*/ 0 w 32"/>
                        <a:gd name="T5" fmla="*/ 0 h 20"/>
                        <a:gd name="T6" fmla="*/ 0 w 32"/>
                        <a:gd name="T7" fmla="*/ 0 h 20"/>
                        <a:gd name="T8" fmla="*/ 0 w 32"/>
                        <a:gd name="T9" fmla="*/ 0 h 20"/>
                        <a:gd name="T10" fmla="*/ 0 w 3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20">
                          <a:moveTo>
                            <a:pt x="1" y="20"/>
                          </a:moveTo>
                          <a:lnTo>
                            <a:pt x="20" y="8"/>
                          </a:lnTo>
                          <a:lnTo>
                            <a:pt x="32" y="0"/>
                          </a:lnTo>
                          <a:lnTo>
                            <a:pt x="15" y="1"/>
                          </a:lnTo>
                          <a:lnTo>
                            <a:pt x="0" y="4"/>
                          </a:lnTo>
                          <a:lnTo>
                            <a:pt x="1" y="2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2" name="Freeform 268">
                      <a:extLst>
                        <a:ext uri="{FF2B5EF4-FFF2-40B4-BE49-F238E27FC236}">
                          <a16:creationId xmlns:a16="http://schemas.microsoft.com/office/drawing/2014/main" id="{325D637B-29E7-D972-AEC0-39F264A4C925}"/>
                        </a:ext>
                      </a:extLst>
                    </p:cNvPr>
                    <p:cNvSpPr>
                      <a:spLocks/>
                    </p:cNvSpPr>
                    <p:nvPr/>
                  </p:nvSpPr>
                  <p:spPr bwMode="auto">
                    <a:xfrm>
                      <a:off x="5102" y="2303"/>
                      <a:ext cx="8" cy="4"/>
                    </a:xfrm>
                    <a:custGeom>
                      <a:avLst/>
                      <a:gdLst>
                        <a:gd name="T0" fmla="*/ 0 w 43"/>
                        <a:gd name="T1" fmla="*/ 0 h 21"/>
                        <a:gd name="T2" fmla="*/ 0 w 43"/>
                        <a:gd name="T3" fmla="*/ 0 h 21"/>
                        <a:gd name="T4" fmla="*/ 0 w 43"/>
                        <a:gd name="T5" fmla="*/ 0 h 21"/>
                        <a:gd name="T6" fmla="*/ 0 w 43"/>
                        <a:gd name="T7" fmla="*/ 0 h 21"/>
                        <a:gd name="T8" fmla="*/ 0 w 43"/>
                        <a:gd name="T9" fmla="*/ 0 h 21"/>
                        <a:gd name="T10" fmla="*/ 0 w 43"/>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21">
                          <a:moveTo>
                            <a:pt x="0" y="0"/>
                          </a:moveTo>
                          <a:lnTo>
                            <a:pt x="21" y="14"/>
                          </a:lnTo>
                          <a:lnTo>
                            <a:pt x="29" y="21"/>
                          </a:lnTo>
                          <a:lnTo>
                            <a:pt x="39" y="18"/>
                          </a:lnTo>
                          <a:lnTo>
                            <a:pt x="43" y="7"/>
                          </a:lnTo>
                          <a:lnTo>
                            <a:pt x="0" y="0"/>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3" name="Freeform 269">
                      <a:extLst>
                        <a:ext uri="{FF2B5EF4-FFF2-40B4-BE49-F238E27FC236}">
                          <a16:creationId xmlns:a16="http://schemas.microsoft.com/office/drawing/2014/main" id="{15304FF9-4EBB-CEFB-19FF-147BD334A0A1}"/>
                        </a:ext>
                      </a:extLst>
                    </p:cNvPr>
                    <p:cNvSpPr>
                      <a:spLocks/>
                    </p:cNvSpPr>
                    <p:nvPr/>
                  </p:nvSpPr>
                  <p:spPr bwMode="auto">
                    <a:xfrm>
                      <a:off x="5095" y="2297"/>
                      <a:ext cx="20" cy="8"/>
                    </a:xfrm>
                    <a:custGeom>
                      <a:avLst/>
                      <a:gdLst>
                        <a:gd name="T0" fmla="*/ 0 w 122"/>
                        <a:gd name="T1" fmla="*/ 0 h 39"/>
                        <a:gd name="T2" fmla="*/ 0 w 122"/>
                        <a:gd name="T3" fmla="*/ 0 h 39"/>
                        <a:gd name="T4" fmla="*/ 0 w 122"/>
                        <a:gd name="T5" fmla="*/ 0 h 39"/>
                        <a:gd name="T6" fmla="*/ 0 w 122"/>
                        <a:gd name="T7" fmla="*/ 0 h 39"/>
                        <a:gd name="T8" fmla="*/ 0 w 122"/>
                        <a:gd name="T9" fmla="*/ 0 h 39"/>
                        <a:gd name="T10" fmla="*/ 0 w 122"/>
                        <a:gd name="T11" fmla="*/ 0 h 39"/>
                        <a:gd name="T12" fmla="*/ 0 w 122"/>
                        <a:gd name="T13" fmla="*/ 0 h 39"/>
                        <a:gd name="T14" fmla="*/ 0 w 122"/>
                        <a:gd name="T15" fmla="*/ 0 h 39"/>
                        <a:gd name="T16" fmla="*/ 0 w 122"/>
                        <a:gd name="T17" fmla="*/ 0 h 39"/>
                        <a:gd name="T18" fmla="*/ 0 w 122"/>
                        <a:gd name="T19" fmla="*/ 0 h 39"/>
                        <a:gd name="T20" fmla="*/ 0 w 122"/>
                        <a:gd name="T21" fmla="*/ 0 h 39"/>
                        <a:gd name="T22" fmla="*/ 0 w 122"/>
                        <a:gd name="T23" fmla="*/ 0 h 39"/>
                        <a:gd name="T24" fmla="*/ 0 w 122"/>
                        <a:gd name="T25" fmla="*/ 0 h 39"/>
                        <a:gd name="T26" fmla="*/ 0 w 122"/>
                        <a:gd name="T27" fmla="*/ 0 h 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2" h="39">
                          <a:moveTo>
                            <a:pt x="0" y="3"/>
                          </a:moveTo>
                          <a:lnTo>
                            <a:pt x="58" y="0"/>
                          </a:lnTo>
                          <a:lnTo>
                            <a:pt x="79" y="2"/>
                          </a:lnTo>
                          <a:lnTo>
                            <a:pt x="106" y="11"/>
                          </a:lnTo>
                          <a:lnTo>
                            <a:pt x="122" y="12"/>
                          </a:lnTo>
                          <a:lnTo>
                            <a:pt x="121" y="31"/>
                          </a:lnTo>
                          <a:lnTo>
                            <a:pt x="100" y="36"/>
                          </a:lnTo>
                          <a:lnTo>
                            <a:pt x="86" y="39"/>
                          </a:lnTo>
                          <a:lnTo>
                            <a:pt x="70" y="38"/>
                          </a:lnTo>
                          <a:lnTo>
                            <a:pt x="50" y="34"/>
                          </a:lnTo>
                          <a:lnTo>
                            <a:pt x="39" y="31"/>
                          </a:lnTo>
                          <a:lnTo>
                            <a:pt x="21" y="23"/>
                          </a:lnTo>
                          <a:lnTo>
                            <a:pt x="7" y="17"/>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4" name="Freeform 270">
                      <a:extLst>
                        <a:ext uri="{FF2B5EF4-FFF2-40B4-BE49-F238E27FC236}">
                          <a16:creationId xmlns:a16="http://schemas.microsoft.com/office/drawing/2014/main" id="{7F6F633E-3B1B-8BD3-859E-BD15D5B843BD}"/>
                        </a:ext>
                      </a:extLst>
                    </p:cNvPr>
                    <p:cNvSpPr>
                      <a:spLocks/>
                    </p:cNvSpPr>
                    <p:nvPr/>
                  </p:nvSpPr>
                  <p:spPr bwMode="auto">
                    <a:xfrm>
                      <a:off x="5091" y="2279"/>
                      <a:ext cx="29" cy="22"/>
                    </a:xfrm>
                    <a:custGeom>
                      <a:avLst/>
                      <a:gdLst>
                        <a:gd name="T0" fmla="*/ 0 w 171"/>
                        <a:gd name="T1" fmla="*/ 0 h 112"/>
                        <a:gd name="T2" fmla="*/ 0 w 171"/>
                        <a:gd name="T3" fmla="*/ 0 h 112"/>
                        <a:gd name="T4" fmla="*/ 0 w 171"/>
                        <a:gd name="T5" fmla="*/ 0 h 112"/>
                        <a:gd name="T6" fmla="*/ 0 w 171"/>
                        <a:gd name="T7" fmla="*/ 0 h 112"/>
                        <a:gd name="T8" fmla="*/ 0 w 171"/>
                        <a:gd name="T9" fmla="*/ 0 h 112"/>
                        <a:gd name="T10" fmla="*/ 0 w 171"/>
                        <a:gd name="T11" fmla="*/ 0 h 112"/>
                        <a:gd name="T12" fmla="*/ 0 w 171"/>
                        <a:gd name="T13" fmla="*/ 0 h 112"/>
                        <a:gd name="T14" fmla="*/ 0 w 171"/>
                        <a:gd name="T15" fmla="*/ 0 h 112"/>
                        <a:gd name="T16" fmla="*/ 0 w 171"/>
                        <a:gd name="T17" fmla="*/ 0 h 112"/>
                        <a:gd name="T18" fmla="*/ 0 w 171"/>
                        <a:gd name="T19" fmla="*/ 0 h 112"/>
                        <a:gd name="T20" fmla="*/ 0 w 171"/>
                        <a:gd name="T21" fmla="*/ 0 h 112"/>
                        <a:gd name="T22" fmla="*/ 0 w 171"/>
                        <a:gd name="T23" fmla="*/ 0 h 112"/>
                        <a:gd name="T24" fmla="*/ 0 w 171"/>
                        <a:gd name="T25" fmla="*/ 0 h 112"/>
                        <a:gd name="T26" fmla="*/ 0 w 171"/>
                        <a:gd name="T27" fmla="*/ 0 h 112"/>
                        <a:gd name="T28" fmla="*/ 0 w 171"/>
                        <a:gd name="T29" fmla="*/ 0 h 112"/>
                        <a:gd name="T30" fmla="*/ 0 w 171"/>
                        <a:gd name="T31" fmla="*/ 0 h 112"/>
                        <a:gd name="T32" fmla="*/ 0 w 171"/>
                        <a:gd name="T33" fmla="*/ 0 h 112"/>
                        <a:gd name="T34" fmla="*/ 0 w 171"/>
                        <a:gd name="T35" fmla="*/ 0 h 112"/>
                        <a:gd name="T36" fmla="*/ 0 w 171"/>
                        <a:gd name="T37" fmla="*/ 0 h 112"/>
                        <a:gd name="T38" fmla="*/ 0 w 171"/>
                        <a:gd name="T39" fmla="*/ 0 h 112"/>
                        <a:gd name="T40" fmla="*/ 0 w 171"/>
                        <a:gd name="T41" fmla="*/ 0 h 112"/>
                        <a:gd name="T42" fmla="*/ 0 w 171"/>
                        <a:gd name="T43" fmla="*/ 0 h 112"/>
                        <a:gd name="T44" fmla="*/ 0 w 171"/>
                        <a:gd name="T45" fmla="*/ 0 h 112"/>
                        <a:gd name="T46" fmla="*/ 0 w 171"/>
                        <a:gd name="T47" fmla="*/ 0 h 112"/>
                        <a:gd name="T48" fmla="*/ 0 w 171"/>
                        <a:gd name="T49" fmla="*/ 0 h 112"/>
                        <a:gd name="T50" fmla="*/ 0 w 171"/>
                        <a:gd name="T51" fmla="*/ 0 h 112"/>
                        <a:gd name="T52" fmla="*/ 0 w 171"/>
                        <a:gd name="T53" fmla="*/ 0 h 112"/>
                        <a:gd name="T54" fmla="*/ 0 w 171"/>
                        <a:gd name="T55" fmla="*/ 0 h 112"/>
                        <a:gd name="T56" fmla="*/ 0 w 171"/>
                        <a:gd name="T57" fmla="*/ 0 h 112"/>
                        <a:gd name="T58" fmla="*/ 0 w 171"/>
                        <a:gd name="T59" fmla="*/ 0 h 112"/>
                        <a:gd name="T60" fmla="*/ 0 w 171"/>
                        <a:gd name="T61" fmla="*/ 0 h 112"/>
                        <a:gd name="T62" fmla="*/ 0 w 171"/>
                        <a:gd name="T63" fmla="*/ 0 h 112"/>
                        <a:gd name="T64" fmla="*/ 0 w 171"/>
                        <a:gd name="T65" fmla="*/ 0 h 112"/>
                        <a:gd name="T66" fmla="*/ 0 w 171"/>
                        <a:gd name="T67" fmla="*/ 0 h 112"/>
                        <a:gd name="T68" fmla="*/ 0 w 171"/>
                        <a:gd name="T69" fmla="*/ 0 h 112"/>
                        <a:gd name="T70" fmla="*/ 0 w 171"/>
                        <a:gd name="T71" fmla="*/ 0 h 1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1" h="112">
                          <a:moveTo>
                            <a:pt x="65" y="0"/>
                          </a:moveTo>
                          <a:lnTo>
                            <a:pt x="48" y="12"/>
                          </a:lnTo>
                          <a:lnTo>
                            <a:pt x="34" y="27"/>
                          </a:lnTo>
                          <a:lnTo>
                            <a:pt x="21" y="43"/>
                          </a:lnTo>
                          <a:lnTo>
                            <a:pt x="11" y="57"/>
                          </a:lnTo>
                          <a:lnTo>
                            <a:pt x="4" y="73"/>
                          </a:lnTo>
                          <a:lnTo>
                            <a:pt x="2" y="93"/>
                          </a:lnTo>
                          <a:lnTo>
                            <a:pt x="0" y="103"/>
                          </a:lnTo>
                          <a:lnTo>
                            <a:pt x="23" y="103"/>
                          </a:lnTo>
                          <a:lnTo>
                            <a:pt x="45" y="105"/>
                          </a:lnTo>
                          <a:lnTo>
                            <a:pt x="66" y="104"/>
                          </a:lnTo>
                          <a:lnTo>
                            <a:pt x="88" y="104"/>
                          </a:lnTo>
                          <a:lnTo>
                            <a:pt x="98" y="104"/>
                          </a:lnTo>
                          <a:lnTo>
                            <a:pt x="109" y="106"/>
                          </a:lnTo>
                          <a:lnTo>
                            <a:pt x="134" y="111"/>
                          </a:lnTo>
                          <a:lnTo>
                            <a:pt x="149" y="112"/>
                          </a:lnTo>
                          <a:lnTo>
                            <a:pt x="171" y="106"/>
                          </a:lnTo>
                          <a:lnTo>
                            <a:pt x="161" y="100"/>
                          </a:lnTo>
                          <a:lnTo>
                            <a:pt x="146" y="96"/>
                          </a:lnTo>
                          <a:lnTo>
                            <a:pt x="129" y="93"/>
                          </a:lnTo>
                          <a:lnTo>
                            <a:pt x="119" y="91"/>
                          </a:lnTo>
                          <a:lnTo>
                            <a:pt x="109" y="95"/>
                          </a:lnTo>
                          <a:lnTo>
                            <a:pt x="86" y="85"/>
                          </a:lnTo>
                          <a:lnTo>
                            <a:pt x="75" y="85"/>
                          </a:lnTo>
                          <a:lnTo>
                            <a:pt x="59" y="89"/>
                          </a:lnTo>
                          <a:lnTo>
                            <a:pt x="26" y="94"/>
                          </a:lnTo>
                          <a:lnTo>
                            <a:pt x="28" y="85"/>
                          </a:lnTo>
                          <a:lnTo>
                            <a:pt x="33" y="77"/>
                          </a:lnTo>
                          <a:lnTo>
                            <a:pt x="40" y="66"/>
                          </a:lnTo>
                          <a:lnTo>
                            <a:pt x="52" y="66"/>
                          </a:lnTo>
                          <a:lnTo>
                            <a:pt x="66" y="63"/>
                          </a:lnTo>
                          <a:lnTo>
                            <a:pt x="84" y="59"/>
                          </a:lnTo>
                          <a:lnTo>
                            <a:pt x="95" y="56"/>
                          </a:lnTo>
                          <a:lnTo>
                            <a:pt x="112" y="48"/>
                          </a:lnTo>
                          <a:lnTo>
                            <a:pt x="89" y="32"/>
                          </a:lnTo>
                          <a:lnTo>
                            <a:pt x="65" y="0"/>
                          </a:lnTo>
                          <a:close/>
                        </a:path>
                      </a:pathLst>
                    </a:custGeom>
                    <a:solidFill>
                      <a:srgbClr val="F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5" name="Freeform 271">
                      <a:extLst>
                        <a:ext uri="{FF2B5EF4-FFF2-40B4-BE49-F238E27FC236}">
                          <a16:creationId xmlns:a16="http://schemas.microsoft.com/office/drawing/2014/main" id="{F9376934-DE18-2113-1AE2-57C0184482A5}"/>
                        </a:ext>
                      </a:extLst>
                    </p:cNvPr>
                    <p:cNvSpPr>
                      <a:spLocks/>
                    </p:cNvSpPr>
                    <p:nvPr/>
                  </p:nvSpPr>
                  <p:spPr bwMode="auto">
                    <a:xfrm>
                      <a:off x="5089" y="2254"/>
                      <a:ext cx="19" cy="21"/>
                    </a:xfrm>
                    <a:custGeom>
                      <a:avLst/>
                      <a:gdLst>
                        <a:gd name="T0" fmla="*/ 0 w 113"/>
                        <a:gd name="T1" fmla="*/ 0 h 103"/>
                        <a:gd name="T2" fmla="*/ 0 w 113"/>
                        <a:gd name="T3" fmla="*/ 0 h 103"/>
                        <a:gd name="T4" fmla="*/ 0 w 113"/>
                        <a:gd name="T5" fmla="*/ 0 h 103"/>
                        <a:gd name="T6" fmla="*/ 0 w 113"/>
                        <a:gd name="T7" fmla="*/ 0 h 103"/>
                        <a:gd name="T8" fmla="*/ 0 w 113"/>
                        <a:gd name="T9" fmla="*/ 0 h 103"/>
                        <a:gd name="T10" fmla="*/ 0 w 113"/>
                        <a:gd name="T11" fmla="*/ 0 h 103"/>
                        <a:gd name="T12" fmla="*/ 0 w 113"/>
                        <a:gd name="T13" fmla="*/ 0 h 103"/>
                        <a:gd name="T14" fmla="*/ 0 w 113"/>
                        <a:gd name="T15" fmla="*/ 0 h 103"/>
                        <a:gd name="T16" fmla="*/ 0 w 113"/>
                        <a:gd name="T17" fmla="*/ 0 h 103"/>
                        <a:gd name="T18" fmla="*/ 0 w 113"/>
                        <a:gd name="T19" fmla="*/ 0 h 103"/>
                        <a:gd name="T20" fmla="*/ 0 w 113"/>
                        <a:gd name="T21" fmla="*/ 0 h 103"/>
                        <a:gd name="T22" fmla="*/ 0 w 113"/>
                        <a:gd name="T23" fmla="*/ 0 h 103"/>
                        <a:gd name="T24" fmla="*/ 0 w 113"/>
                        <a:gd name="T25" fmla="*/ 0 h 103"/>
                        <a:gd name="T26" fmla="*/ 0 w 113"/>
                        <a:gd name="T27" fmla="*/ 0 h 103"/>
                        <a:gd name="T28" fmla="*/ 0 w 113"/>
                        <a:gd name="T29" fmla="*/ 0 h 103"/>
                        <a:gd name="T30" fmla="*/ 0 w 113"/>
                        <a:gd name="T31" fmla="*/ 0 h 103"/>
                        <a:gd name="T32" fmla="*/ 0 w 113"/>
                        <a:gd name="T33" fmla="*/ 0 h 103"/>
                        <a:gd name="T34" fmla="*/ 0 w 113"/>
                        <a:gd name="T35" fmla="*/ 0 h 103"/>
                        <a:gd name="T36" fmla="*/ 0 w 113"/>
                        <a:gd name="T37" fmla="*/ 0 h 103"/>
                        <a:gd name="T38" fmla="*/ 0 w 113"/>
                        <a:gd name="T39" fmla="*/ 0 h 10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3" h="103">
                          <a:moveTo>
                            <a:pt x="113" y="43"/>
                          </a:moveTo>
                          <a:lnTo>
                            <a:pt x="113" y="69"/>
                          </a:lnTo>
                          <a:lnTo>
                            <a:pt x="80" y="103"/>
                          </a:lnTo>
                          <a:lnTo>
                            <a:pt x="83" y="75"/>
                          </a:lnTo>
                          <a:lnTo>
                            <a:pt x="83" y="60"/>
                          </a:lnTo>
                          <a:lnTo>
                            <a:pt x="80" y="48"/>
                          </a:lnTo>
                          <a:lnTo>
                            <a:pt x="70" y="40"/>
                          </a:lnTo>
                          <a:lnTo>
                            <a:pt x="55" y="32"/>
                          </a:lnTo>
                          <a:lnTo>
                            <a:pt x="40" y="24"/>
                          </a:lnTo>
                          <a:lnTo>
                            <a:pt x="27" y="23"/>
                          </a:lnTo>
                          <a:lnTo>
                            <a:pt x="10" y="27"/>
                          </a:lnTo>
                          <a:lnTo>
                            <a:pt x="0" y="31"/>
                          </a:lnTo>
                          <a:lnTo>
                            <a:pt x="14" y="2"/>
                          </a:lnTo>
                          <a:lnTo>
                            <a:pt x="21" y="0"/>
                          </a:lnTo>
                          <a:lnTo>
                            <a:pt x="36" y="0"/>
                          </a:lnTo>
                          <a:lnTo>
                            <a:pt x="58" y="3"/>
                          </a:lnTo>
                          <a:lnTo>
                            <a:pt x="77" y="8"/>
                          </a:lnTo>
                          <a:lnTo>
                            <a:pt x="95" y="16"/>
                          </a:lnTo>
                          <a:lnTo>
                            <a:pt x="107" y="28"/>
                          </a:lnTo>
                          <a:lnTo>
                            <a:pt x="113" y="43"/>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6" name="Freeform 272">
                      <a:extLst>
                        <a:ext uri="{FF2B5EF4-FFF2-40B4-BE49-F238E27FC236}">
                          <a16:creationId xmlns:a16="http://schemas.microsoft.com/office/drawing/2014/main" id="{14821724-9FC9-4A0D-2E49-36E91A09515C}"/>
                        </a:ext>
                      </a:extLst>
                    </p:cNvPr>
                    <p:cNvSpPr>
                      <a:spLocks/>
                    </p:cNvSpPr>
                    <p:nvPr/>
                  </p:nvSpPr>
                  <p:spPr bwMode="auto">
                    <a:xfrm>
                      <a:off x="5060" y="2206"/>
                      <a:ext cx="80" cy="137"/>
                    </a:xfrm>
                    <a:custGeom>
                      <a:avLst/>
                      <a:gdLst>
                        <a:gd name="T0" fmla="*/ 0 w 481"/>
                        <a:gd name="T1" fmla="*/ 0 h 684"/>
                        <a:gd name="T2" fmla="*/ 0 w 481"/>
                        <a:gd name="T3" fmla="*/ 0 h 684"/>
                        <a:gd name="T4" fmla="*/ 0 w 481"/>
                        <a:gd name="T5" fmla="*/ 0 h 684"/>
                        <a:gd name="T6" fmla="*/ 0 w 481"/>
                        <a:gd name="T7" fmla="*/ 0 h 684"/>
                        <a:gd name="T8" fmla="*/ 0 w 481"/>
                        <a:gd name="T9" fmla="*/ 0 h 684"/>
                        <a:gd name="T10" fmla="*/ 0 w 481"/>
                        <a:gd name="T11" fmla="*/ 0 h 684"/>
                        <a:gd name="T12" fmla="*/ 0 w 481"/>
                        <a:gd name="T13" fmla="*/ 0 h 684"/>
                        <a:gd name="T14" fmla="*/ 0 w 481"/>
                        <a:gd name="T15" fmla="*/ 0 h 684"/>
                        <a:gd name="T16" fmla="*/ 0 w 481"/>
                        <a:gd name="T17" fmla="*/ 0 h 684"/>
                        <a:gd name="T18" fmla="*/ 0 w 481"/>
                        <a:gd name="T19" fmla="*/ 0 h 684"/>
                        <a:gd name="T20" fmla="*/ 0 w 481"/>
                        <a:gd name="T21" fmla="*/ 0 h 684"/>
                        <a:gd name="T22" fmla="*/ 0 w 481"/>
                        <a:gd name="T23" fmla="*/ 0 h 684"/>
                        <a:gd name="T24" fmla="*/ 0 w 481"/>
                        <a:gd name="T25" fmla="*/ 0 h 684"/>
                        <a:gd name="T26" fmla="*/ 0 w 481"/>
                        <a:gd name="T27" fmla="*/ 0 h 684"/>
                        <a:gd name="T28" fmla="*/ 0 w 481"/>
                        <a:gd name="T29" fmla="*/ 0 h 684"/>
                        <a:gd name="T30" fmla="*/ 0 w 481"/>
                        <a:gd name="T31" fmla="*/ 0 h 684"/>
                        <a:gd name="T32" fmla="*/ 0 w 481"/>
                        <a:gd name="T33" fmla="*/ 0 h 684"/>
                        <a:gd name="T34" fmla="*/ 0 w 481"/>
                        <a:gd name="T35" fmla="*/ 0 h 684"/>
                        <a:gd name="T36" fmla="*/ 0 w 481"/>
                        <a:gd name="T37" fmla="*/ 0 h 684"/>
                        <a:gd name="T38" fmla="*/ 0 w 481"/>
                        <a:gd name="T39" fmla="*/ 0 h 684"/>
                        <a:gd name="T40" fmla="*/ 0 w 481"/>
                        <a:gd name="T41" fmla="*/ 0 h 684"/>
                        <a:gd name="T42" fmla="*/ 0 w 481"/>
                        <a:gd name="T43" fmla="*/ 0 h 684"/>
                        <a:gd name="T44" fmla="*/ 0 w 481"/>
                        <a:gd name="T45" fmla="*/ 0 h 684"/>
                        <a:gd name="T46" fmla="*/ 0 w 481"/>
                        <a:gd name="T47" fmla="*/ 0 h 684"/>
                        <a:gd name="T48" fmla="*/ 0 w 481"/>
                        <a:gd name="T49" fmla="*/ 0 h 684"/>
                        <a:gd name="T50" fmla="*/ 0 w 481"/>
                        <a:gd name="T51" fmla="*/ 0 h 684"/>
                        <a:gd name="T52" fmla="*/ 0 w 481"/>
                        <a:gd name="T53" fmla="*/ 0 h 684"/>
                        <a:gd name="T54" fmla="*/ 0 w 481"/>
                        <a:gd name="T55" fmla="*/ 0 h 684"/>
                        <a:gd name="T56" fmla="*/ 0 w 481"/>
                        <a:gd name="T57" fmla="*/ 0 h 684"/>
                        <a:gd name="T58" fmla="*/ 0 w 481"/>
                        <a:gd name="T59" fmla="*/ 0 h 684"/>
                        <a:gd name="T60" fmla="*/ 0 w 481"/>
                        <a:gd name="T61" fmla="*/ 0 h 684"/>
                        <a:gd name="T62" fmla="*/ 0 w 481"/>
                        <a:gd name="T63" fmla="*/ 0 h 684"/>
                        <a:gd name="T64" fmla="*/ 0 w 481"/>
                        <a:gd name="T65" fmla="*/ 0 h 684"/>
                        <a:gd name="T66" fmla="*/ 0 w 481"/>
                        <a:gd name="T67" fmla="*/ 0 h 684"/>
                        <a:gd name="T68" fmla="*/ 0 w 481"/>
                        <a:gd name="T69" fmla="*/ 0 h 684"/>
                        <a:gd name="T70" fmla="*/ 0 w 481"/>
                        <a:gd name="T71" fmla="*/ 0 h 684"/>
                        <a:gd name="T72" fmla="*/ 0 w 481"/>
                        <a:gd name="T73" fmla="*/ 0 h 684"/>
                        <a:gd name="T74" fmla="*/ 0 w 481"/>
                        <a:gd name="T75" fmla="*/ 0 h 684"/>
                        <a:gd name="T76" fmla="*/ 0 w 481"/>
                        <a:gd name="T77" fmla="*/ 0 h 684"/>
                        <a:gd name="T78" fmla="*/ 0 w 481"/>
                        <a:gd name="T79" fmla="*/ 0 h 684"/>
                        <a:gd name="T80" fmla="*/ 0 w 481"/>
                        <a:gd name="T81" fmla="*/ 0 h 684"/>
                        <a:gd name="T82" fmla="*/ 0 w 481"/>
                        <a:gd name="T83" fmla="*/ 0 h 684"/>
                        <a:gd name="T84" fmla="*/ 0 w 481"/>
                        <a:gd name="T85" fmla="*/ 0 h 684"/>
                        <a:gd name="T86" fmla="*/ 0 w 481"/>
                        <a:gd name="T87" fmla="*/ 0 h 684"/>
                        <a:gd name="T88" fmla="*/ 0 w 481"/>
                        <a:gd name="T89" fmla="*/ 0 h 684"/>
                        <a:gd name="T90" fmla="*/ 0 w 481"/>
                        <a:gd name="T91" fmla="*/ 0 h 684"/>
                        <a:gd name="T92" fmla="*/ 0 w 481"/>
                        <a:gd name="T93" fmla="*/ 0 h 6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81" h="684">
                          <a:moveTo>
                            <a:pt x="26" y="245"/>
                          </a:moveTo>
                          <a:lnTo>
                            <a:pt x="6" y="257"/>
                          </a:lnTo>
                          <a:lnTo>
                            <a:pt x="0" y="272"/>
                          </a:lnTo>
                          <a:lnTo>
                            <a:pt x="2" y="286"/>
                          </a:lnTo>
                          <a:lnTo>
                            <a:pt x="7" y="320"/>
                          </a:lnTo>
                          <a:lnTo>
                            <a:pt x="17" y="352"/>
                          </a:lnTo>
                          <a:lnTo>
                            <a:pt x="27" y="380"/>
                          </a:lnTo>
                          <a:lnTo>
                            <a:pt x="27" y="401"/>
                          </a:lnTo>
                          <a:lnTo>
                            <a:pt x="34" y="417"/>
                          </a:lnTo>
                          <a:lnTo>
                            <a:pt x="46" y="424"/>
                          </a:lnTo>
                          <a:lnTo>
                            <a:pt x="50" y="428"/>
                          </a:lnTo>
                          <a:lnTo>
                            <a:pt x="38" y="495"/>
                          </a:lnTo>
                          <a:lnTo>
                            <a:pt x="140" y="423"/>
                          </a:lnTo>
                          <a:lnTo>
                            <a:pt x="152" y="417"/>
                          </a:lnTo>
                          <a:lnTo>
                            <a:pt x="168" y="415"/>
                          </a:lnTo>
                          <a:lnTo>
                            <a:pt x="186" y="408"/>
                          </a:lnTo>
                          <a:lnTo>
                            <a:pt x="201" y="399"/>
                          </a:lnTo>
                          <a:lnTo>
                            <a:pt x="213" y="392"/>
                          </a:lnTo>
                          <a:lnTo>
                            <a:pt x="222" y="387"/>
                          </a:lnTo>
                          <a:lnTo>
                            <a:pt x="232" y="377"/>
                          </a:lnTo>
                          <a:lnTo>
                            <a:pt x="236" y="366"/>
                          </a:lnTo>
                          <a:lnTo>
                            <a:pt x="223" y="371"/>
                          </a:lnTo>
                          <a:lnTo>
                            <a:pt x="210" y="375"/>
                          </a:lnTo>
                          <a:lnTo>
                            <a:pt x="198" y="376"/>
                          </a:lnTo>
                          <a:lnTo>
                            <a:pt x="183" y="372"/>
                          </a:lnTo>
                          <a:lnTo>
                            <a:pt x="168" y="366"/>
                          </a:lnTo>
                          <a:lnTo>
                            <a:pt x="164" y="357"/>
                          </a:lnTo>
                          <a:lnTo>
                            <a:pt x="165" y="346"/>
                          </a:lnTo>
                          <a:lnTo>
                            <a:pt x="173" y="334"/>
                          </a:lnTo>
                          <a:lnTo>
                            <a:pt x="187" y="329"/>
                          </a:lnTo>
                          <a:lnTo>
                            <a:pt x="202" y="328"/>
                          </a:lnTo>
                          <a:lnTo>
                            <a:pt x="220" y="331"/>
                          </a:lnTo>
                          <a:lnTo>
                            <a:pt x="240" y="347"/>
                          </a:lnTo>
                          <a:lnTo>
                            <a:pt x="254" y="357"/>
                          </a:lnTo>
                          <a:lnTo>
                            <a:pt x="281" y="258"/>
                          </a:lnTo>
                          <a:lnTo>
                            <a:pt x="300" y="234"/>
                          </a:lnTo>
                          <a:lnTo>
                            <a:pt x="281" y="220"/>
                          </a:lnTo>
                          <a:lnTo>
                            <a:pt x="263" y="210"/>
                          </a:lnTo>
                          <a:lnTo>
                            <a:pt x="259" y="185"/>
                          </a:lnTo>
                          <a:lnTo>
                            <a:pt x="281" y="147"/>
                          </a:lnTo>
                          <a:lnTo>
                            <a:pt x="300" y="122"/>
                          </a:lnTo>
                          <a:lnTo>
                            <a:pt x="309" y="103"/>
                          </a:lnTo>
                          <a:lnTo>
                            <a:pt x="330" y="103"/>
                          </a:lnTo>
                          <a:lnTo>
                            <a:pt x="358" y="109"/>
                          </a:lnTo>
                          <a:lnTo>
                            <a:pt x="381" y="122"/>
                          </a:lnTo>
                          <a:lnTo>
                            <a:pt x="395" y="135"/>
                          </a:lnTo>
                          <a:lnTo>
                            <a:pt x="410" y="155"/>
                          </a:lnTo>
                          <a:lnTo>
                            <a:pt x="418" y="177"/>
                          </a:lnTo>
                          <a:lnTo>
                            <a:pt x="426" y="202"/>
                          </a:lnTo>
                          <a:lnTo>
                            <a:pt x="416" y="221"/>
                          </a:lnTo>
                          <a:lnTo>
                            <a:pt x="411" y="225"/>
                          </a:lnTo>
                          <a:lnTo>
                            <a:pt x="403" y="237"/>
                          </a:lnTo>
                          <a:lnTo>
                            <a:pt x="423" y="240"/>
                          </a:lnTo>
                          <a:lnTo>
                            <a:pt x="413" y="262"/>
                          </a:lnTo>
                          <a:lnTo>
                            <a:pt x="403" y="281"/>
                          </a:lnTo>
                          <a:lnTo>
                            <a:pt x="420" y="321"/>
                          </a:lnTo>
                          <a:lnTo>
                            <a:pt x="395" y="346"/>
                          </a:lnTo>
                          <a:lnTo>
                            <a:pt x="404" y="350"/>
                          </a:lnTo>
                          <a:lnTo>
                            <a:pt x="412" y="359"/>
                          </a:lnTo>
                          <a:lnTo>
                            <a:pt x="423" y="372"/>
                          </a:lnTo>
                          <a:lnTo>
                            <a:pt x="431" y="389"/>
                          </a:lnTo>
                          <a:lnTo>
                            <a:pt x="428" y="406"/>
                          </a:lnTo>
                          <a:lnTo>
                            <a:pt x="413" y="410"/>
                          </a:lnTo>
                          <a:lnTo>
                            <a:pt x="394" y="407"/>
                          </a:lnTo>
                          <a:lnTo>
                            <a:pt x="382" y="402"/>
                          </a:lnTo>
                          <a:lnTo>
                            <a:pt x="373" y="396"/>
                          </a:lnTo>
                          <a:lnTo>
                            <a:pt x="352" y="380"/>
                          </a:lnTo>
                          <a:lnTo>
                            <a:pt x="336" y="383"/>
                          </a:lnTo>
                          <a:lnTo>
                            <a:pt x="352" y="403"/>
                          </a:lnTo>
                          <a:lnTo>
                            <a:pt x="362" y="412"/>
                          </a:lnTo>
                          <a:lnTo>
                            <a:pt x="374" y="423"/>
                          </a:lnTo>
                          <a:lnTo>
                            <a:pt x="385" y="429"/>
                          </a:lnTo>
                          <a:lnTo>
                            <a:pt x="397" y="439"/>
                          </a:lnTo>
                          <a:lnTo>
                            <a:pt x="400" y="449"/>
                          </a:lnTo>
                          <a:lnTo>
                            <a:pt x="400" y="460"/>
                          </a:lnTo>
                          <a:lnTo>
                            <a:pt x="399" y="477"/>
                          </a:lnTo>
                          <a:lnTo>
                            <a:pt x="393" y="488"/>
                          </a:lnTo>
                          <a:lnTo>
                            <a:pt x="386" y="498"/>
                          </a:lnTo>
                          <a:lnTo>
                            <a:pt x="375" y="509"/>
                          </a:lnTo>
                          <a:lnTo>
                            <a:pt x="367" y="524"/>
                          </a:lnTo>
                          <a:lnTo>
                            <a:pt x="357" y="533"/>
                          </a:lnTo>
                          <a:lnTo>
                            <a:pt x="343" y="529"/>
                          </a:lnTo>
                          <a:lnTo>
                            <a:pt x="330" y="545"/>
                          </a:lnTo>
                          <a:lnTo>
                            <a:pt x="318" y="555"/>
                          </a:lnTo>
                          <a:lnTo>
                            <a:pt x="307" y="565"/>
                          </a:lnTo>
                          <a:lnTo>
                            <a:pt x="291" y="567"/>
                          </a:lnTo>
                          <a:lnTo>
                            <a:pt x="279" y="565"/>
                          </a:lnTo>
                          <a:lnTo>
                            <a:pt x="266" y="563"/>
                          </a:lnTo>
                          <a:lnTo>
                            <a:pt x="257" y="558"/>
                          </a:lnTo>
                          <a:lnTo>
                            <a:pt x="245" y="549"/>
                          </a:lnTo>
                          <a:lnTo>
                            <a:pt x="238" y="540"/>
                          </a:lnTo>
                          <a:lnTo>
                            <a:pt x="216" y="511"/>
                          </a:lnTo>
                          <a:lnTo>
                            <a:pt x="208" y="503"/>
                          </a:lnTo>
                          <a:lnTo>
                            <a:pt x="202" y="496"/>
                          </a:lnTo>
                          <a:lnTo>
                            <a:pt x="195" y="487"/>
                          </a:lnTo>
                          <a:lnTo>
                            <a:pt x="190" y="472"/>
                          </a:lnTo>
                          <a:lnTo>
                            <a:pt x="186" y="457"/>
                          </a:lnTo>
                          <a:lnTo>
                            <a:pt x="178" y="473"/>
                          </a:lnTo>
                          <a:lnTo>
                            <a:pt x="171" y="488"/>
                          </a:lnTo>
                          <a:lnTo>
                            <a:pt x="162" y="478"/>
                          </a:lnTo>
                          <a:lnTo>
                            <a:pt x="154" y="464"/>
                          </a:lnTo>
                          <a:lnTo>
                            <a:pt x="49" y="524"/>
                          </a:lnTo>
                          <a:lnTo>
                            <a:pt x="72" y="567"/>
                          </a:lnTo>
                          <a:lnTo>
                            <a:pt x="99" y="598"/>
                          </a:lnTo>
                          <a:lnTo>
                            <a:pt x="122" y="623"/>
                          </a:lnTo>
                          <a:lnTo>
                            <a:pt x="179" y="663"/>
                          </a:lnTo>
                          <a:lnTo>
                            <a:pt x="236" y="681"/>
                          </a:lnTo>
                          <a:lnTo>
                            <a:pt x="290" y="684"/>
                          </a:lnTo>
                          <a:lnTo>
                            <a:pt x="328" y="659"/>
                          </a:lnTo>
                          <a:lnTo>
                            <a:pt x="362" y="613"/>
                          </a:lnTo>
                          <a:lnTo>
                            <a:pt x="377" y="576"/>
                          </a:lnTo>
                          <a:lnTo>
                            <a:pt x="381" y="543"/>
                          </a:lnTo>
                          <a:lnTo>
                            <a:pt x="395" y="525"/>
                          </a:lnTo>
                          <a:lnTo>
                            <a:pt x="403" y="506"/>
                          </a:lnTo>
                          <a:lnTo>
                            <a:pt x="411" y="490"/>
                          </a:lnTo>
                          <a:lnTo>
                            <a:pt x="416" y="472"/>
                          </a:lnTo>
                          <a:lnTo>
                            <a:pt x="428" y="436"/>
                          </a:lnTo>
                          <a:lnTo>
                            <a:pt x="438" y="398"/>
                          </a:lnTo>
                          <a:lnTo>
                            <a:pt x="446" y="372"/>
                          </a:lnTo>
                          <a:lnTo>
                            <a:pt x="456" y="345"/>
                          </a:lnTo>
                          <a:lnTo>
                            <a:pt x="465" y="309"/>
                          </a:lnTo>
                          <a:lnTo>
                            <a:pt x="478" y="230"/>
                          </a:lnTo>
                          <a:lnTo>
                            <a:pt x="481" y="184"/>
                          </a:lnTo>
                          <a:lnTo>
                            <a:pt x="474" y="145"/>
                          </a:lnTo>
                          <a:lnTo>
                            <a:pt x="460" y="109"/>
                          </a:lnTo>
                          <a:lnTo>
                            <a:pt x="437" y="74"/>
                          </a:lnTo>
                          <a:lnTo>
                            <a:pt x="420" y="58"/>
                          </a:lnTo>
                          <a:lnTo>
                            <a:pt x="408" y="48"/>
                          </a:lnTo>
                          <a:lnTo>
                            <a:pt x="376" y="26"/>
                          </a:lnTo>
                          <a:lnTo>
                            <a:pt x="344" y="11"/>
                          </a:lnTo>
                          <a:lnTo>
                            <a:pt x="308" y="4"/>
                          </a:lnTo>
                          <a:lnTo>
                            <a:pt x="279" y="0"/>
                          </a:lnTo>
                          <a:lnTo>
                            <a:pt x="235" y="1"/>
                          </a:lnTo>
                          <a:lnTo>
                            <a:pt x="189" y="12"/>
                          </a:lnTo>
                          <a:lnTo>
                            <a:pt x="155" y="26"/>
                          </a:lnTo>
                          <a:lnTo>
                            <a:pt x="126" y="46"/>
                          </a:lnTo>
                          <a:lnTo>
                            <a:pt x="104" y="63"/>
                          </a:lnTo>
                          <a:lnTo>
                            <a:pt x="85" y="89"/>
                          </a:lnTo>
                          <a:lnTo>
                            <a:pt x="68" y="116"/>
                          </a:lnTo>
                          <a:lnTo>
                            <a:pt x="50" y="145"/>
                          </a:lnTo>
                          <a:lnTo>
                            <a:pt x="42" y="174"/>
                          </a:lnTo>
                          <a:lnTo>
                            <a:pt x="33" y="208"/>
                          </a:lnTo>
                          <a:lnTo>
                            <a:pt x="26" y="245"/>
                          </a:lnTo>
                          <a:close/>
                        </a:path>
                      </a:pathLst>
                    </a:custGeom>
                    <a:solidFill>
                      <a:srgbClr val="F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7" name="Freeform 273">
                      <a:extLst>
                        <a:ext uri="{FF2B5EF4-FFF2-40B4-BE49-F238E27FC236}">
                          <a16:creationId xmlns:a16="http://schemas.microsoft.com/office/drawing/2014/main" id="{E13DB6DA-41D7-454F-8F94-CEFABFBC4313}"/>
                        </a:ext>
                      </a:extLst>
                    </p:cNvPr>
                    <p:cNvSpPr>
                      <a:spLocks/>
                    </p:cNvSpPr>
                    <p:nvPr/>
                  </p:nvSpPr>
                  <p:spPr bwMode="auto">
                    <a:xfrm>
                      <a:off x="5060" y="2207"/>
                      <a:ext cx="81" cy="137"/>
                    </a:xfrm>
                    <a:custGeom>
                      <a:avLst/>
                      <a:gdLst>
                        <a:gd name="T0" fmla="*/ 0 w 483"/>
                        <a:gd name="T1" fmla="*/ 0 h 682"/>
                        <a:gd name="T2" fmla="*/ 0 w 483"/>
                        <a:gd name="T3" fmla="*/ 0 h 682"/>
                        <a:gd name="T4" fmla="*/ 0 w 483"/>
                        <a:gd name="T5" fmla="*/ 0 h 682"/>
                        <a:gd name="T6" fmla="*/ 0 w 483"/>
                        <a:gd name="T7" fmla="*/ 0 h 682"/>
                        <a:gd name="T8" fmla="*/ 0 w 483"/>
                        <a:gd name="T9" fmla="*/ 0 h 682"/>
                        <a:gd name="T10" fmla="*/ 0 w 483"/>
                        <a:gd name="T11" fmla="*/ 0 h 682"/>
                        <a:gd name="T12" fmla="*/ 0 w 483"/>
                        <a:gd name="T13" fmla="*/ 0 h 682"/>
                        <a:gd name="T14" fmla="*/ 0 w 483"/>
                        <a:gd name="T15" fmla="*/ 0 h 682"/>
                        <a:gd name="T16" fmla="*/ 0 w 483"/>
                        <a:gd name="T17" fmla="*/ 0 h 682"/>
                        <a:gd name="T18" fmla="*/ 0 w 483"/>
                        <a:gd name="T19" fmla="*/ 0 h 682"/>
                        <a:gd name="T20" fmla="*/ 0 w 483"/>
                        <a:gd name="T21" fmla="*/ 0 h 682"/>
                        <a:gd name="T22" fmla="*/ 0 w 483"/>
                        <a:gd name="T23" fmla="*/ 0 h 682"/>
                        <a:gd name="T24" fmla="*/ 0 w 483"/>
                        <a:gd name="T25" fmla="*/ 0 h 682"/>
                        <a:gd name="T26" fmla="*/ 0 w 483"/>
                        <a:gd name="T27" fmla="*/ 0 h 682"/>
                        <a:gd name="T28" fmla="*/ 0 w 483"/>
                        <a:gd name="T29" fmla="*/ 0 h 682"/>
                        <a:gd name="T30" fmla="*/ 0 w 483"/>
                        <a:gd name="T31" fmla="*/ 0 h 682"/>
                        <a:gd name="T32" fmla="*/ 0 w 483"/>
                        <a:gd name="T33" fmla="*/ 0 h 682"/>
                        <a:gd name="T34" fmla="*/ 0 w 483"/>
                        <a:gd name="T35" fmla="*/ 0 h 682"/>
                        <a:gd name="T36" fmla="*/ 0 w 483"/>
                        <a:gd name="T37" fmla="*/ 0 h 682"/>
                        <a:gd name="T38" fmla="*/ 0 w 483"/>
                        <a:gd name="T39" fmla="*/ 0 h 682"/>
                        <a:gd name="T40" fmla="*/ 0 w 483"/>
                        <a:gd name="T41" fmla="*/ 0 h 682"/>
                        <a:gd name="T42" fmla="*/ 0 w 483"/>
                        <a:gd name="T43" fmla="*/ 0 h 682"/>
                        <a:gd name="T44" fmla="*/ 0 w 483"/>
                        <a:gd name="T45" fmla="*/ 0 h 682"/>
                        <a:gd name="T46" fmla="*/ 0 w 483"/>
                        <a:gd name="T47" fmla="*/ 0 h 682"/>
                        <a:gd name="T48" fmla="*/ 0 w 483"/>
                        <a:gd name="T49" fmla="*/ 0 h 682"/>
                        <a:gd name="T50" fmla="*/ 0 w 483"/>
                        <a:gd name="T51" fmla="*/ 0 h 682"/>
                        <a:gd name="T52" fmla="*/ 0 w 483"/>
                        <a:gd name="T53" fmla="*/ 0 h 682"/>
                        <a:gd name="T54" fmla="*/ 0 w 483"/>
                        <a:gd name="T55" fmla="*/ 0 h 682"/>
                        <a:gd name="T56" fmla="*/ 0 w 483"/>
                        <a:gd name="T57" fmla="*/ 0 h 682"/>
                        <a:gd name="T58" fmla="*/ 0 w 483"/>
                        <a:gd name="T59" fmla="*/ 0 h 682"/>
                        <a:gd name="T60" fmla="*/ 0 w 483"/>
                        <a:gd name="T61" fmla="*/ 0 h 682"/>
                        <a:gd name="T62" fmla="*/ 0 w 483"/>
                        <a:gd name="T63" fmla="*/ 0 h 682"/>
                        <a:gd name="T64" fmla="*/ 0 w 483"/>
                        <a:gd name="T65" fmla="*/ 0 h 682"/>
                        <a:gd name="T66" fmla="*/ 0 w 483"/>
                        <a:gd name="T67" fmla="*/ 0 h 682"/>
                        <a:gd name="T68" fmla="*/ 0 w 483"/>
                        <a:gd name="T69" fmla="*/ 0 h 682"/>
                        <a:gd name="T70" fmla="*/ 0 w 483"/>
                        <a:gd name="T71" fmla="*/ 0 h 682"/>
                        <a:gd name="T72" fmla="*/ 0 w 483"/>
                        <a:gd name="T73" fmla="*/ 0 h 682"/>
                        <a:gd name="T74" fmla="*/ 0 w 483"/>
                        <a:gd name="T75" fmla="*/ 0 h 682"/>
                        <a:gd name="T76" fmla="*/ 0 w 483"/>
                        <a:gd name="T77" fmla="*/ 0 h 682"/>
                        <a:gd name="T78" fmla="*/ 0 w 483"/>
                        <a:gd name="T79" fmla="*/ 0 h 682"/>
                        <a:gd name="T80" fmla="*/ 0 w 483"/>
                        <a:gd name="T81" fmla="*/ 0 h 682"/>
                        <a:gd name="T82" fmla="*/ 0 w 483"/>
                        <a:gd name="T83" fmla="*/ 0 h 682"/>
                        <a:gd name="T84" fmla="*/ 0 w 483"/>
                        <a:gd name="T85" fmla="*/ 0 h 682"/>
                        <a:gd name="T86" fmla="*/ 0 w 483"/>
                        <a:gd name="T87" fmla="*/ 0 h 682"/>
                        <a:gd name="T88" fmla="*/ 0 w 483"/>
                        <a:gd name="T89" fmla="*/ 0 h 682"/>
                        <a:gd name="T90" fmla="*/ 0 w 483"/>
                        <a:gd name="T91" fmla="*/ 0 h 682"/>
                        <a:gd name="T92" fmla="*/ 0 w 483"/>
                        <a:gd name="T93" fmla="*/ 0 h 682"/>
                        <a:gd name="T94" fmla="*/ 0 w 483"/>
                        <a:gd name="T95" fmla="*/ 0 h 682"/>
                        <a:gd name="T96" fmla="*/ 0 w 483"/>
                        <a:gd name="T97" fmla="*/ 0 h 682"/>
                        <a:gd name="T98" fmla="*/ 0 w 483"/>
                        <a:gd name="T99" fmla="*/ 0 h 68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83" h="682">
                          <a:moveTo>
                            <a:pt x="287" y="276"/>
                          </a:moveTo>
                          <a:lnTo>
                            <a:pt x="287" y="351"/>
                          </a:lnTo>
                          <a:lnTo>
                            <a:pt x="281" y="355"/>
                          </a:lnTo>
                          <a:lnTo>
                            <a:pt x="275" y="362"/>
                          </a:lnTo>
                          <a:lnTo>
                            <a:pt x="271" y="372"/>
                          </a:lnTo>
                          <a:lnTo>
                            <a:pt x="273" y="381"/>
                          </a:lnTo>
                          <a:lnTo>
                            <a:pt x="281" y="384"/>
                          </a:lnTo>
                          <a:lnTo>
                            <a:pt x="288" y="391"/>
                          </a:lnTo>
                          <a:lnTo>
                            <a:pt x="309" y="393"/>
                          </a:lnTo>
                          <a:lnTo>
                            <a:pt x="317" y="391"/>
                          </a:lnTo>
                          <a:lnTo>
                            <a:pt x="304" y="402"/>
                          </a:lnTo>
                          <a:lnTo>
                            <a:pt x="298" y="405"/>
                          </a:lnTo>
                          <a:lnTo>
                            <a:pt x="289" y="404"/>
                          </a:lnTo>
                          <a:lnTo>
                            <a:pt x="279" y="401"/>
                          </a:lnTo>
                          <a:lnTo>
                            <a:pt x="269" y="394"/>
                          </a:lnTo>
                          <a:lnTo>
                            <a:pt x="261" y="391"/>
                          </a:lnTo>
                          <a:lnTo>
                            <a:pt x="245" y="389"/>
                          </a:lnTo>
                          <a:lnTo>
                            <a:pt x="238" y="388"/>
                          </a:lnTo>
                          <a:lnTo>
                            <a:pt x="236" y="379"/>
                          </a:lnTo>
                          <a:lnTo>
                            <a:pt x="237" y="371"/>
                          </a:lnTo>
                          <a:lnTo>
                            <a:pt x="244" y="363"/>
                          </a:lnTo>
                          <a:lnTo>
                            <a:pt x="249" y="357"/>
                          </a:lnTo>
                          <a:lnTo>
                            <a:pt x="255" y="335"/>
                          </a:lnTo>
                          <a:lnTo>
                            <a:pt x="258" y="308"/>
                          </a:lnTo>
                          <a:lnTo>
                            <a:pt x="258" y="293"/>
                          </a:lnTo>
                          <a:lnTo>
                            <a:pt x="255" y="281"/>
                          </a:lnTo>
                          <a:lnTo>
                            <a:pt x="245" y="273"/>
                          </a:lnTo>
                          <a:lnTo>
                            <a:pt x="230" y="265"/>
                          </a:lnTo>
                          <a:lnTo>
                            <a:pt x="215" y="258"/>
                          </a:lnTo>
                          <a:lnTo>
                            <a:pt x="203" y="257"/>
                          </a:lnTo>
                          <a:lnTo>
                            <a:pt x="176" y="265"/>
                          </a:lnTo>
                          <a:lnTo>
                            <a:pt x="159" y="268"/>
                          </a:lnTo>
                          <a:lnTo>
                            <a:pt x="139" y="272"/>
                          </a:lnTo>
                          <a:lnTo>
                            <a:pt x="129" y="268"/>
                          </a:lnTo>
                          <a:lnTo>
                            <a:pt x="119" y="268"/>
                          </a:lnTo>
                          <a:lnTo>
                            <a:pt x="113" y="276"/>
                          </a:lnTo>
                          <a:lnTo>
                            <a:pt x="105" y="283"/>
                          </a:lnTo>
                          <a:lnTo>
                            <a:pt x="99" y="294"/>
                          </a:lnTo>
                          <a:lnTo>
                            <a:pt x="99" y="310"/>
                          </a:lnTo>
                          <a:lnTo>
                            <a:pt x="103" y="328"/>
                          </a:lnTo>
                          <a:lnTo>
                            <a:pt x="105" y="341"/>
                          </a:lnTo>
                          <a:lnTo>
                            <a:pt x="109" y="351"/>
                          </a:lnTo>
                          <a:lnTo>
                            <a:pt x="117" y="362"/>
                          </a:lnTo>
                          <a:lnTo>
                            <a:pt x="127" y="370"/>
                          </a:lnTo>
                          <a:lnTo>
                            <a:pt x="134" y="371"/>
                          </a:lnTo>
                          <a:lnTo>
                            <a:pt x="135" y="391"/>
                          </a:lnTo>
                          <a:lnTo>
                            <a:pt x="139" y="419"/>
                          </a:lnTo>
                          <a:lnTo>
                            <a:pt x="147" y="466"/>
                          </a:lnTo>
                          <a:lnTo>
                            <a:pt x="156" y="496"/>
                          </a:lnTo>
                          <a:lnTo>
                            <a:pt x="160" y="518"/>
                          </a:lnTo>
                          <a:lnTo>
                            <a:pt x="167" y="540"/>
                          </a:lnTo>
                          <a:lnTo>
                            <a:pt x="173" y="551"/>
                          </a:lnTo>
                          <a:lnTo>
                            <a:pt x="179" y="564"/>
                          </a:lnTo>
                          <a:lnTo>
                            <a:pt x="190" y="577"/>
                          </a:lnTo>
                          <a:lnTo>
                            <a:pt x="207" y="592"/>
                          </a:lnTo>
                          <a:lnTo>
                            <a:pt x="225" y="604"/>
                          </a:lnTo>
                          <a:lnTo>
                            <a:pt x="256" y="609"/>
                          </a:lnTo>
                          <a:lnTo>
                            <a:pt x="275" y="609"/>
                          </a:lnTo>
                          <a:lnTo>
                            <a:pt x="289" y="611"/>
                          </a:lnTo>
                          <a:lnTo>
                            <a:pt x="306" y="612"/>
                          </a:lnTo>
                          <a:lnTo>
                            <a:pt x="323" y="608"/>
                          </a:lnTo>
                          <a:lnTo>
                            <a:pt x="338" y="602"/>
                          </a:lnTo>
                          <a:lnTo>
                            <a:pt x="349" y="592"/>
                          </a:lnTo>
                          <a:lnTo>
                            <a:pt x="360" y="583"/>
                          </a:lnTo>
                          <a:lnTo>
                            <a:pt x="374" y="574"/>
                          </a:lnTo>
                          <a:lnTo>
                            <a:pt x="365" y="598"/>
                          </a:lnTo>
                          <a:lnTo>
                            <a:pt x="352" y="618"/>
                          </a:lnTo>
                          <a:lnTo>
                            <a:pt x="338" y="639"/>
                          </a:lnTo>
                          <a:lnTo>
                            <a:pt x="318" y="663"/>
                          </a:lnTo>
                          <a:lnTo>
                            <a:pt x="293" y="676"/>
                          </a:lnTo>
                          <a:lnTo>
                            <a:pt x="264" y="682"/>
                          </a:lnTo>
                          <a:lnTo>
                            <a:pt x="242" y="680"/>
                          </a:lnTo>
                          <a:lnTo>
                            <a:pt x="221" y="679"/>
                          </a:lnTo>
                          <a:lnTo>
                            <a:pt x="200" y="671"/>
                          </a:lnTo>
                          <a:lnTo>
                            <a:pt x="173" y="658"/>
                          </a:lnTo>
                          <a:lnTo>
                            <a:pt x="153" y="642"/>
                          </a:lnTo>
                          <a:lnTo>
                            <a:pt x="124" y="613"/>
                          </a:lnTo>
                          <a:lnTo>
                            <a:pt x="91" y="581"/>
                          </a:lnTo>
                          <a:lnTo>
                            <a:pt x="70" y="555"/>
                          </a:lnTo>
                          <a:lnTo>
                            <a:pt x="52" y="530"/>
                          </a:lnTo>
                          <a:lnTo>
                            <a:pt x="35" y="498"/>
                          </a:lnTo>
                          <a:lnTo>
                            <a:pt x="49" y="426"/>
                          </a:lnTo>
                          <a:lnTo>
                            <a:pt x="38" y="420"/>
                          </a:lnTo>
                          <a:lnTo>
                            <a:pt x="29" y="412"/>
                          </a:lnTo>
                          <a:lnTo>
                            <a:pt x="25" y="398"/>
                          </a:lnTo>
                          <a:lnTo>
                            <a:pt x="24" y="375"/>
                          </a:lnTo>
                          <a:lnTo>
                            <a:pt x="18" y="355"/>
                          </a:lnTo>
                          <a:lnTo>
                            <a:pt x="7" y="329"/>
                          </a:lnTo>
                          <a:lnTo>
                            <a:pt x="4" y="295"/>
                          </a:lnTo>
                          <a:lnTo>
                            <a:pt x="0" y="273"/>
                          </a:lnTo>
                          <a:lnTo>
                            <a:pt x="3" y="257"/>
                          </a:lnTo>
                          <a:lnTo>
                            <a:pt x="17" y="247"/>
                          </a:lnTo>
                          <a:lnTo>
                            <a:pt x="29" y="236"/>
                          </a:lnTo>
                          <a:lnTo>
                            <a:pt x="31" y="205"/>
                          </a:lnTo>
                          <a:lnTo>
                            <a:pt x="37" y="176"/>
                          </a:lnTo>
                          <a:lnTo>
                            <a:pt x="50" y="148"/>
                          </a:lnTo>
                          <a:lnTo>
                            <a:pt x="65" y="117"/>
                          </a:lnTo>
                          <a:lnTo>
                            <a:pt x="85" y="86"/>
                          </a:lnTo>
                          <a:lnTo>
                            <a:pt x="104" y="67"/>
                          </a:lnTo>
                          <a:lnTo>
                            <a:pt x="122" y="48"/>
                          </a:lnTo>
                          <a:lnTo>
                            <a:pt x="142" y="31"/>
                          </a:lnTo>
                          <a:lnTo>
                            <a:pt x="166" y="18"/>
                          </a:lnTo>
                          <a:lnTo>
                            <a:pt x="203" y="2"/>
                          </a:lnTo>
                          <a:lnTo>
                            <a:pt x="249" y="0"/>
                          </a:lnTo>
                          <a:lnTo>
                            <a:pt x="285" y="0"/>
                          </a:lnTo>
                          <a:lnTo>
                            <a:pt x="323" y="4"/>
                          </a:lnTo>
                          <a:lnTo>
                            <a:pt x="353" y="11"/>
                          </a:lnTo>
                          <a:lnTo>
                            <a:pt x="380" y="23"/>
                          </a:lnTo>
                          <a:lnTo>
                            <a:pt x="406" y="43"/>
                          </a:lnTo>
                          <a:lnTo>
                            <a:pt x="434" y="70"/>
                          </a:lnTo>
                          <a:lnTo>
                            <a:pt x="453" y="96"/>
                          </a:lnTo>
                          <a:lnTo>
                            <a:pt x="469" y="130"/>
                          </a:lnTo>
                          <a:lnTo>
                            <a:pt x="481" y="174"/>
                          </a:lnTo>
                          <a:lnTo>
                            <a:pt x="483" y="208"/>
                          </a:lnTo>
                          <a:lnTo>
                            <a:pt x="475" y="252"/>
                          </a:lnTo>
                          <a:lnTo>
                            <a:pt x="460" y="311"/>
                          </a:lnTo>
                          <a:lnTo>
                            <a:pt x="455" y="282"/>
                          </a:lnTo>
                          <a:lnTo>
                            <a:pt x="454" y="250"/>
                          </a:lnTo>
                          <a:lnTo>
                            <a:pt x="451" y="224"/>
                          </a:lnTo>
                          <a:lnTo>
                            <a:pt x="447" y="200"/>
                          </a:lnTo>
                          <a:lnTo>
                            <a:pt x="438" y="178"/>
                          </a:lnTo>
                          <a:lnTo>
                            <a:pt x="418" y="158"/>
                          </a:lnTo>
                          <a:lnTo>
                            <a:pt x="446" y="154"/>
                          </a:lnTo>
                          <a:lnTo>
                            <a:pt x="434" y="127"/>
                          </a:lnTo>
                          <a:lnTo>
                            <a:pt x="420" y="108"/>
                          </a:lnTo>
                          <a:lnTo>
                            <a:pt x="404" y="86"/>
                          </a:lnTo>
                          <a:lnTo>
                            <a:pt x="385" y="72"/>
                          </a:lnTo>
                          <a:lnTo>
                            <a:pt x="368" y="54"/>
                          </a:lnTo>
                          <a:lnTo>
                            <a:pt x="352" y="43"/>
                          </a:lnTo>
                          <a:lnTo>
                            <a:pt x="326" y="30"/>
                          </a:lnTo>
                          <a:lnTo>
                            <a:pt x="297" y="25"/>
                          </a:lnTo>
                          <a:lnTo>
                            <a:pt x="270" y="27"/>
                          </a:lnTo>
                          <a:lnTo>
                            <a:pt x="249" y="31"/>
                          </a:lnTo>
                          <a:lnTo>
                            <a:pt x="232" y="37"/>
                          </a:lnTo>
                          <a:lnTo>
                            <a:pt x="213" y="46"/>
                          </a:lnTo>
                          <a:lnTo>
                            <a:pt x="199" y="59"/>
                          </a:lnTo>
                          <a:lnTo>
                            <a:pt x="184" y="75"/>
                          </a:lnTo>
                          <a:lnTo>
                            <a:pt x="177" y="90"/>
                          </a:lnTo>
                          <a:lnTo>
                            <a:pt x="167" y="105"/>
                          </a:lnTo>
                          <a:lnTo>
                            <a:pt x="163" y="121"/>
                          </a:lnTo>
                          <a:lnTo>
                            <a:pt x="154" y="145"/>
                          </a:lnTo>
                          <a:lnTo>
                            <a:pt x="151" y="173"/>
                          </a:lnTo>
                          <a:lnTo>
                            <a:pt x="148" y="209"/>
                          </a:lnTo>
                          <a:lnTo>
                            <a:pt x="152" y="245"/>
                          </a:lnTo>
                          <a:lnTo>
                            <a:pt x="165" y="239"/>
                          </a:lnTo>
                          <a:lnTo>
                            <a:pt x="184" y="235"/>
                          </a:lnTo>
                          <a:lnTo>
                            <a:pt x="211" y="234"/>
                          </a:lnTo>
                          <a:lnTo>
                            <a:pt x="233" y="237"/>
                          </a:lnTo>
                          <a:lnTo>
                            <a:pt x="252" y="242"/>
                          </a:lnTo>
                          <a:lnTo>
                            <a:pt x="269" y="250"/>
                          </a:lnTo>
                          <a:lnTo>
                            <a:pt x="281" y="261"/>
                          </a:lnTo>
                          <a:lnTo>
                            <a:pt x="287" y="276"/>
                          </a:lnTo>
                          <a:close/>
                        </a:path>
                      </a:pathLst>
                    </a:cu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8" name="Freeform 274">
                      <a:extLst>
                        <a:ext uri="{FF2B5EF4-FFF2-40B4-BE49-F238E27FC236}">
                          <a16:creationId xmlns:a16="http://schemas.microsoft.com/office/drawing/2014/main" id="{8F15B38A-46DF-82AC-58AD-2C12C6C5E570}"/>
                        </a:ext>
                      </a:extLst>
                    </p:cNvPr>
                    <p:cNvSpPr>
                      <a:spLocks/>
                    </p:cNvSpPr>
                    <p:nvPr/>
                  </p:nvSpPr>
                  <p:spPr bwMode="auto">
                    <a:xfrm>
                      <a:off x="5114" y="2258"/>
                      <a:ext cx="20" cy="12"/>
                    </a:xfrm>
                    <a:custGeom>
                      <a:avLst/>
                      <a:gdLst>
                        <a:gd name="T0" fmla="*/ 0 w 118"/>
                        <a:gd name="T1" fmla="*/ 0 h 60"/>
                        <a:gd name="T2" fmla="*/ 0 w 118"/>
                        <a:gd name="T3" fmla="*/ 0 h 60"/>
                        <a:gd name="T4" fmla="*/ 0 w 118"/>
                        <a:gd name="T5" fmla="*/ 0 h 60"/>
                        <a:gd name="T6" fmla="*/ 0 w 118"/>
                        <a:gd name="T7" fmla="*/ 0 h 60"/>
                        <a:gd name="T8" fmla="*/ 0 w 118"/>
                        <a:gd name="T9" fmla="*/ 0 h 60"/>
                        <a:gd name="T10" fmla="*/ 0 w 118"/>
                        <a:gd name="T11" fmla="*/ 0 h 60"/>
                        <a:gd name="T12" fmla="*/ 0 w 118"/>
                        <a:gd name="T13" fmla="*/ 0 h 60"/>
                        <a:gd name="T14" fmla="*/ 0 w 118"/>
                        <a:gd name="T15" fmla="*/ 0 h 60"/>
                        <a:gd name="T16" fmla="*/ 0 w 118"/>
                        <a:gd name="T17" fmla="*/ 0 h 60"/>
                        <a:gd name="T18" fmla="*/ 0 w 118"/>
                        <a:gd name="T19" fmla="*/ 0 h 60"/>
                        <a:gd name="T20" fmla="*/ 0 w 118"/>
                        <a:gd name="T21" fmla="*/ 0 h 60"/>
                        <a:gd name="T22" fmla="*/ 0 w 118"/>
                        <a:gd name="T23" fmla="*/ 0 h 60"/>
                        <a:gd name="T24" fmla="*/ 0 w 118"/>
                        <a:gd name="T25" fmla="*/ 0 h 60"/>
                        <a:gd name="T26" fmla="*/ 0 w 118"/>
                        <a:gd name="T27" fmla="*/ 0 h 60"/>
                        <a:gd name="T28" fmla="*/ 0 w 118"/>
                        <a:gd name="T29" fmla="*/ 0 h 60"/>
                        <a:gd name="T30" fmla="*/ 0 w 118"/>
                        <a:gd name="T31" fmla="*/ 0 h 60"/>
                        <a:gd name="T32" fmla="*/ 0 w 118"/>
                        <a:gd name="T33" fmla="*/ 0 h 60"/>
                        <a:gd name="T34" fmla="*/ 0 w 118"/>
                        <a:gd name="T35" fmla="*/ 0 h 60"/>
                        <a:gd name="T36" fmla="*/ 0 w 118"/>
                        <a:gd name="T37" fmla="*/ 0 h 60"/>
                        <a:gd name="T38" fmla="*/ 0 w 118"/>
                        <a:gd name="T39" fmla="*/ 0 h 60"/>
                        <a:gd name="T40" fmla="*/ 0 w 118"/>
                        <a:gd name="T41" fmla="*/ 0 h 60"/>
                        <a:gd name="T42" fmla="*/ 0 w 118"/>
                        <a:gd name="T43" fmla="*/ 0 h 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8" h="60">
                          <a:moveTo>
                            <a:pt x="0" y="19"/>
                          </a:moveTo>
                          <a:lnTo>
                            <a:pt x="12" y="14"/>
                          </a:lnTo>
                          <a:lnTo>
                            <a:pt x="26" y="9"/>
                          </a:lnTo>
                          <a:lnTo>
                            <a:pt x="40" y="4"/>
                          </a:lnTo>
                          <a:lnTo>
                            <a:pt x="57" y="0"/>
                          </a:lnTo>
                          <a:lnTo>
                            <a:pt x="74" y="0"/>
                          </a:lnTo>
                          <a:lnTo>
                            <a:pt x="95" y="5"/>
                          </a:lnTo>
                          <a:lnTo>
                            <a:pt x="107" y="16"/>
                          </a:lnTo>
                          <a:lnTo>
                            <a:pt x="115" y="30"/>
                          </a:lnTo>
                          <a:lnTo>
                            <a:pt x="118" y="39"/>
                          </a:lnTo>
                          <a:lnTo>
                            <a:pt x="101" y="52"/>
                          </a:lnTo>
                          <a:lnTo>
                            <a:pt x="87" y="58"/>
                          </a:lnTo>
                          <a:lnTo>
                            <a:pt x="80" y="60"/>
                          </a:lnTo>
                          <a:lnTo>
                            <a:pt x="74" y="51"/>
                          </a:lnTo>
                          <a:lnTo>
                            <a:pt x="63" y="42"/>
                          </a:lnTo>
                          <a:lnTo>
                            <a:pt x="51" y="39"/>
                          </a:lnTo>
                          <a:lnTo>
                            <a:pt x="38" y="39"/>
                          </a:lnTo>
                          <a:lnTo>
                            <a:pt x="21" y="44"/>
                          </a:lnTo>
                          <a:lnTo>
                            <a:pt x="8" y="52"/>
                          </a:lnTo>
                          <a:lnTo>
                            <a:pt x="2" y="57"/>
                          </a:lnTo>
                          <a:lnTo>
                            <a:pt x="5" y="47"/>
                          </a:lnTo>
                          <a:lnTo>
                            <a:pt x="0" y="19"/>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69" name="Freeform 275">
                      <a:extLst>
                        <a:ext uri="{FF2B5EF4-FFF2-40B4-BE49-F238E27FC236}">
                          <a16:creationId xmlns:a16="http://schemas.microsoft.com/office/drawing/2014/main" id="{9459ECB4-373D-C879-2234-110915D35863}"/>
                        </a:ext>
                      </a:extLst>
                    </p:cNvPr>
                    <p:cNvSpPr>
                      <a:spLocks/>
                    </p:cNvSpPr>
                    <p:nvPr/>
                  </p:nvSpPr>
                  <p:spPr bwMode="auto">
                    <a:xfrm>
                      <a:off x="5114" y="2258"/>
                      <a:ext cx="18" cy="11"/>
                    </a:xfrm>
                    <a:custGeom>
                      <a:avLst/>
                      <a:gdLst>
                        <a:gd name="T0" fmla="*/ 0 w 106"/>
                        <a:gd name="T1" fmla="*/ 0 h 57"/>
                        <a:gd name="T2" fmla="*/ 0 w 106"/>
                        <a:gd name="T3" fmla="*/ 0 h 57"/>
                        <a:gd name="T4" fmla="*/ 0 w 106"/>
                        <a:gd name="T5" fmla="*/ 0 h 57"/>
                        <a:gd name="T6" fmla="*/ 0 w 106"/>
                        <a:gd name="T7" fmla="*/ 0 h 57"/>
                        <a:gd name="T8" fmla="*/ 0 w 106"/>
                        <a:gd name="T9" fmla="*/ 0 h 57"/>
                        <a:gd name="T10" fmla="*/ 0 w 106"/>
                        <a:gd name="T11" fmla="*/ 0 h 57"/>
                        <a:gd name="T12" fmla="*/ 0 w 106"/>
                        <a:gd name="T13" fmla="*/ 0 h 57"/>
                        <a:gd name="T14" fmla="*/ 0 w 106"/>
                        <a:gd name="T15" fmla="*/ 0 h 57"/>
                        <a:gd name="T16" fmla="*/ 0 w 106"/>
                        <a:gd name="T17" fmla="*/ 0 h 57"/>
                        <a:gd name="T18" fmla="*/ 0 w 106"/>
                        <a:gd name="T19" fmla="*/ 0 h 57"/>
                        <a:gd name="T20" fmla="*/ 0 w 106"/>
                        <a:gd name="T21" fmla="*/ 0 h 57"/>
                        <a:gd name="T22" fmla="*/ 0 w 106"/>
                        <a:gd name="T23" fmla="*/ 0 h 57"/>
                        <a:gd name="T24" fmla="*/ 0 w 106"/>
                        <a:gd name="T25" fmla="*/ 0 h 57"/>
                        <a:gd name="T26" fmla="*/ 0 w 106"/>
                        <a:gd name="T27" fmla="*/ 0 h 57"/>
                        <a:gd name="T28" fmla="*/ 0 w 106"/>
                        <a:gd name="T29" fmla="*/ 0 h 57"/>
                        <a:gd name="T30" fmla="*/ 0 w 106"/>
                        <a:gd name="T31" fmla="*/ 0 h 57"/>
                        <a:gd name="T32" fmla="*/ 0 w 106"/>
                        <a:gd name="T33" fmla="*/ 0 h 57"/>
                        <a:gd name="T34" fmla="*/ 0 w 106"/>
                        <a:gd name="T35" fmla="*/ 0 h 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6" h="57">
                          <a:moveTo>
                            <a:pt x="0" y="19"/>
                          </a:moveTo>
                          <a:lnTo>
                            <a:pt x="12" y="15"/>
                          </a:lnTo>
                          <a:lnTo>
                            <a:pt x="27" y="9"/>
                          </a:lnTo>
                          <a:lnTo>
                            <a:pt x="40" y="4"/>
                          </a:lnTo>
                          <a:lnTo>
                            <a:pt x="57" y="0"/>
                          </a:lnTo>
                          <a:lnTo>
                            <a:pt x="74" y="0"/>
                          </a:lnTo>
                          <a:lnTo>
                            <a:pt x="95" y="5"/>
                          </a:lnTo>
                          <a:lnTo>
                            <a:pt x="106" y="12"/>
                          </a:lnTo>
                          <a:lnTo>
                            <a:pt x="83" y="30"/>
                          </a:lnTo>
                          <a:lnTo>
                            <a:pt x="73" y="36"/>
                          </a:lnTo>
                          <a:lnTo>
                            <a:pt x="63" y="44"/>
                          </a:lnTo>
                          <a:lnTo>
                            <a:pt x="51" y="39"/>
                          </a:lnTo>
                          <a:lnTo>
                            <a:pt x="38" y="39"/>
                          </a:lnTo>
                          <a:lnTo>
                            <a:pt x="27" y="44"/>
                          </a:lnTo>
                          <a:lnTo>
                            <a:pt x="16" y="47"/>
                          </a:lnTo>
                          <a:lnTo>
                            <a:pt x="3" y="57"/>
                          </a:lnTo>
                          <a:lnTo>
                            <a:pt x="6" y="29"/>
                          </a:lnTo>
                          <a:lnTo>
                            <a:pt x="0" y="19"/>
                          </a:lnTo>
                          <a:close/>
                        </a:path>
                      </a:pathLst>
                    </a:custGeom>
                    <a:solidFill>
                      <a:srgbClr val="F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70" name="Freeform 276">
                      <a:extLst>
                        <a:ext uri="{FF2B5EF4-FFF2-40B4-BE49-F238E27FC236}">
                          <a16:creationId xmlns:a16="http://schemas.microsoft.com/office/drawing/2014/main" id="{04F5B328-2DCF-91BA-C858-2AAE14808A08}"/>
                        </a:ext>
                      </a:extLst>
                    </p:cNvPr>
                    <p:cNvSpPr>
                      <a:spLocks/>
                    </p:cNvSpPr>
                    <p:nvPr/>
                  </p:nvSpPr>
                  <p:spPr bwMode="auto">
                    <a:xfrm>
                      <a:off x="5114" y="2284"/>
                      <a:ext cx="3" cy="3"/>
                    </a:xfrm>
                    <a:custGeom>
                      <a:avLst/>
                      <a:gdLst>
                        <a:gd name="T0" fmla="*/ 0 w 21"/>
                        <a:gd name="T1" fmla="*/ 0 h 18"/>
                        <a:gd name="T2" fmla="*/ 0 w 21"/>
                        <a:gd name="T3" fmla="*/ 0 h 18"/>
                        <a:gd name="T4" fmla="*/ 0 w 21"/>
                        <a:gd name="T5" fmla="*/ 0 h 18"/>
                        <a:gd name="T6" fmla="*/ 0 w 21"/>
                        <a:gd name="T7" fmla="*/ 0 h 18"/>
                        <a:gd name="T8" fmla="*/ 0 w 21"/>
                        <a:gd name="T9" fmla="*/ 0 h 18"/>
                        <a:gd name="T10" fmla="*/ 0 w 21"/>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18">
                          <a:moveTo>
                            <a:pt x="12" y="0"/>
                          </a:moveTo>
                          <a:lnTo>
                            <a:pt x="0" y="12"/>
                          </a:lnTo>
                          <a:lnTo>
                            <a:pt x="11" y="18"/>
                          </a:lnTo>
                          <a:lnTo>
                            <a:pt x="20" y="12"/>
                          </a:lnTo>
                          <a:lnTo>
                            <a:pt x="21" y="0"/>
                          </a:lnTo>
                          <a:lnTo>
                            <a:pt x="12" y="0"/>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71" name="Freeform 277">
                      <a:extLst>
                        <a:ext uri="{FF2B5EF4-FFF2-40B4-BE49-F238E27FC236}">
                          <a16:creationId xmlns:a16="http://schemas.microsoft.com/office/drawing/2014/main" id="{4A25B6E5-7F66-3375-E0BF-1A6899F2CD01}"/>
                        </a:ext>
                      </a:extLst>
                    </p:cNvPr>
                    <p:cNvSpPr>
                      <a:spLocks/>
                    </p:cNvSpPr>
                    <p:nvPr/>
                  </p:nvSpPr>
                  <p:spPr bwMode="auto">
                    <a:xfrm>
                      <a:off x="5110" y="2272"/>
                      <a:ext cx="6" cy="9"/>
                    </a:xfrm>
                    <a:custGeom>
                      <a:avLst/>
                      <a:gdLst>
                        <a:gd name="T0" fmla="*/ 0 w 32"/>
                        <a:gd name="T1" fmla="*/ 0 h 47"/>
                        <a:gd name="T2" fmla="*/ 0 w 32"/>
                        <a:gd name="T3" fmla="*/ 0 h 47"/>
                        <a:gd name="T4" fmla="*/ 0 w 32"/>
                        <a:gd name="T5" fmla="*/ 0 h 47"/>
                        <a:gd name="T6" fmla="*/ 0 w 32"/>
                        <a:gd name="T7" fmla="*/ 0 h 47"/>
                        <a:gd name="T8" fmla="*/ 0 w 32"/>
                        <a:gd name="T9" fmla="*/ 0 h 47"/>
                        <a:gd name="T10" fmla="*/ 0 w 32"/>
                        <a:gd name="T11" fmla="*/ 0 h 47"/>
                        <a:gd name="T12" fmla="*/ 0 w 32"/>
                        <a:gd name="T13" fmla="*/ 0 h 47"/>
                        <a:gd name="T14" fmla="*/ 0 w 32"/>
                        <a:gd name="T15" fmla="*/ 0 h 47"/>
                        <a:gd name="T16" fmla="*/ 0 w 32"/>
                        <a:gd name="T17" fmla="*/ 0 h 47"/>
                        <a:gd name="T18" fmla="*/ 0 w 32"/>
                        <a:gd name="T19" fmla="*/ 0 h 47"/>
                        <a:gd name="T20" fmla="*/ 0 w 32"/>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47">
                          <a:moveTo>
                            <a:pt x="17" y="0"/>
                          </a:moveTo>
                          <a:lnTo>
                            <a:pt x="4" y="7"/>
                          </a:lnTo>
                          <a:lnTo>
                            <a:pt x="0" y="17"/>
                          </a:lnTo>
                          <a:lnTo>
                            <a:pt x="0" y="27"/>
                          </a:lnTo>
                          <a:lnTo>
                            <a:pt x="6" y="35"/>
                          </a:lnTo>
                          <a:lnTo>
                            <a:pt x="14" y="42"/>
                          </a:lnTo>
                          <a:lnTo>
                            <a:pt x="18" y="47"/>
                          </a:lnTo>
                          <a:lnTo>
                            <a:pt x="32" y="47"/>
                          </a:lnTo>
                          <a:lnTo>
                            <a:pt x="25" y="32"/>
                          </a:lnTo>
                          <a:lnTo>
                            <a:pt x="19" y="22"/>
                          </a:lnTo>
                          <a:lnTo>
                            <a:pt x="17" y="0"/>
                          </a:lnTo>
                          <a:close/>
                        </a:path>
                      </a:pathLst>
                    </a:custGeom>
                    <a:solidFill>
                      <a:srgbClr val="F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72" name="Group 278">
                      <a:extLst>
                        <a:ext uri="{FF2B5EF4-FFF2-40B4-BE49-F238E27FC236}">
                          <a16:creationId xmlns:a16="http://schemas.microsoft.com/office/drawing/2014/main" id="{85DB6912-90EB-050C-28BA-A49020B121C9}"/>
                        </a:ext>
                      </a:extLst>
                    </p:cNvPr>
                    <p:cNvGrpSpPr>
                      <a:grpSpLocks/>
                    </p:cNvGrpSpPr>
                    <p:nvPr/>
                  </p:nvGrpSpPr>
                  <p:grpSpPr bwMode="auto">
                    <a:xfrm>
                      <a:off x="5079" y="2288"/>
                      <a:ext cx="45" cy="28"/>
                      <a:chOff x="5079" y="2288"/>
                      <a:chExt cx="45" cy="28"/>
                    </a:xfrm>
                  </p:grpSpPr>
                  <p:sp>
                    <p:nvSpPr>
                      <p:cNvPr id="1682694" name="Freeform 279">
                        <a:extLst>
                          <a:ext uri="{FF2B5EF4-FFF2-40B4-BE49-F238E27FC236}">
                            <a16:creationId xmlns:a16="http://schemas.microsoft.com/office/drawing/2014/main" id="{FAB27F85-FEC1-6268-497A-DDF390155EEB}"/>
                          </a:ext>
                        </a:extLst>
                      </p:cNvPr>
                      <p:cNvSpPr>
                        <a:spLocks/>
                      </p:cNvSpPr>
                      <p:nvPr/>
                    </p:nvSpPr>
                    <p:spPr bwMode="auto">
                      <a:xfrm>
                        <a:off x="5096" y="2308"/>
                        <a:ext cx="14" cy="6"/>
                      </a:xfrm>
                      <a:custGeom>
                        <a:avLst/>
                        <a:gdLst>
                          <a:gd name="T0" fmla="*/ 0 w 80"/>
                          <a:gd name="T1" fmla="*/ 0 h 34"/>
                          <a:gd name="T2" fmla="*/ 0 w 80"/>
                          <a:gd name="T3" fmla="*/ 0 h 34"/>
                          <a:gd name="T4" fmla="*/ 0 w 80"/>
                          <a:gd name="T5" fmla="*/ 0 h 34"/>
                          <a:gd name="T6" fmla="*/ 0 w 80"/>
                          <a:gd name="T7" fmla="*/ 0 h 34"/>
                          <a:gd name="T8" fmla="*/ 0 w 80"/>
                          <a:gd name="T9" fmla="*/ 0 h 34"/>
                          <a:gd name="T10" fmla="*/ 0 w 80"/>
                          <a:gd name="T11" fmla="*/ 0 h 34"/>
                          <a:gd name="T12" fmla="*/ 0 w 80"/>
                          <a:gd name="T13" fmla="*/ 0 h 34"/>
                          <a:gd name="T14" fmla="*/ 0 w 80"/>
                          <a:gd name="T15" fmla="*/ 0 h 34"/>
                          <a:gd name="T16" fmla="*/ 0 w 80"/>
                          <a:gd name="T17" fmla="*/ 0 h 34"/>
                          <a:gd name="T18" fmla="*/ 0 w 80"/>
                          <a:gd name="T19" fmla="*/ 0 h 34"/>
                          <a:gd name="T20" fmla="*/ 0 w 80"/>
                          <a:gd name="T21" fmla="*/ 0 h 34"/>
                          <a:gd name="T22" fmla="*/ 0 w 80"/>
                          <a:gd name="T23" fmla="*/ 0 h 34"/>
                          <a:gd name="T24" fmla="*/ 0 w 80"/>
                          <a:gd name="T25" fmla="*/ 0 h 34"/>
                          <a:gd name="T26" fmla="*/ 0 w 80"/>
                          <a:gd name="T27" fmla="*/ 0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0" h="34">
                            <a:moveTo>
                              <a:pt x="0" y="0"/>
                            </a:moveTo>
                            <a:lnTo>
                              <a:pt x="10" y="12"/>
                            </a:lnTo>
                            <a:lnTo>
                              <a:pt x="19" y="17"/>
                            </a:lnTo>
                            <a:lnTo>
                              <a:pt x="36" y="22"/>
                            </a:lnTo>
                            <a:lnTo>
                              <a:pt x="53" y="27"/>
                            </a:lnTo>
                            <a:lnTo>
                              <a:pt x="65" y="28"/>
                            </a:lnTo>
                            <a:lnTo>
                              <a:pt x="80" y="28"/>
                            </a:lnTo>
                            <a:lnTo>
                              <a:pt x="65" y="34"/>
                            </a:lnTo>
                            <a:lnTo>
                              <a:pt x="48" y="34"/>
                            </a:lnTo>
                            <a:lnTo>
                              <a:pt x="34" y="31"/>
                            </a:lnTo>
                            <a:lnTo>
                              <a:pt x="19" y="27"/>
                            </a:lnTo>
                            <a:lnTo>
                              <a:pt x="11" y="22"/>
                            </a:lnTo>
                            <a:lnTo>
                              <a:pt x="5" y="12"/>
                            </a:lnTo>
                            <a:lnTo>
                              <a:pt x="0"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95" name="Freeform 280">
                        <a:extLst>
                          <a:ext uri="{FF2B5EF4-FFF2-40B4-BE49-F238E27FC236}">
                            <a16:creationId xmlns:a16="http://schemas.microsoft.com/office/drawing/2014/main" id="{36BE1762-2993-1A68-996A-CE1FF3F4059F}"/>
                          </a:ext>
                        </a:extLst>
                      </p:cNvPr>
                      <p:cNvSpPr>
                        <a:spLocks/>
                      </p:cNvSpPr>
                      <p:nvPr/>
                    </p:nvSpPr>
                    <p:spPr bwMode="auto">
                      <a:xfrm>
                        <a:off x="5079" y="2294"/>
                        <a:ext cx="8" cy="22"/>
                      </a:xfrm>
                      <a:custGeom>
                        <a:avLst/>
                        <a:gdLst>
                          <a:gd name="T0" fmla="*/ 0 w 47"/>
                          <a:gd name="T1" fmla="*/ 0 h 110"/>
                          <a:gd name="T2" fmla="*/ 0 w 47"/>
                          <a:gd name="T3" fmla="*/ 0 h 110"/>
                          <a:gd name="T4" fmla="*/ 0 w 47"/>
                          <a:gd name="T5" fmla="*/ 0 h 110"/>
                          <a:gd name="T6" fmla="*/ 0 w 47"/>
                          <a:gd name="T7" fmla="*/ 0 h 110"/>
                          <a:gd name="T8" fmla="*/ 0 w 47"/>
                          <a:gd name="T9" fmla="*/ 0 h 110"/>
                          <a:gd name="T10" fmla="*/ 0 w 47"/>
                          <a:gd name="T11" fmla="*/ 0 h 110"/>
                          <a:gd name="T12" fmla="*/ 0 w 47"/>
                          <a:gd name="T13" fmla="*/ 0 h 1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7" h="110">
                            <a:moveTo>
                              <a:pt x="5" y="0"/>
                            </a:moveTo>
                            <a:lnTo>
                              <a:pt x="0" y="18"/>
                            </a:lnTo>
                            <a:lnTo>
                              <a:pt x="31" y="87"/>
                            </a:lnTo>
                            <a:lnTo>
                              <a:pt x="47" y="110"/>
                            </a:lnTo>
                            <a:lnTo>
                              <a:pt x="29" y="64"/>
                            </a:lnTo>
                            <a:lnTo>
                              <a:pt x="18" y="34"/>
                            </a:lnTo>
                            <a:lnTo>
                              <a:pt x="5"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96" name="Freeform 281">
                        <a:extLst>
                          <a:ext uri="{FF2B5EF4-FFF2-40B4-BE49-F238E27FC236}">
                            <a16:creationId xmlns:a16="http://schemas.microsoft.com/office/drawing/2014/main" id="{DA8C8D09-8ABD-918F-7D86-580FCB5D37D4}"/>
                          </a:ext>
                        </a:extLst>
                      </p:cNvPr>
                      <p:cNvSpPr>
                        <a:spLocks/>
                      </p:cNvSpPr>
                      <p:nvPr/>
                    </p:nvSpPr>
                    <p:spPr bwMode="auto">
                      <a:xfrm>
                        <a:off x="5119" y="2288"/>
                        <a:ext cx="5" cy="11"/>
                      </a:xfrm>
                      <a:custGeom>
                        <a:avLst/>
                        <a:gdLst>
                          <a:gd name="T0" fmla="*/ 0 w 28"/>
                          <a:gd name="T1" fmla="*/ 0 h 52"/>
                          <a:gd name="T2" fmla="*/ 0 w 28"/>
                          <a:gd name="T3" fmla="*/ 0 h 52"/>
                          <a:gd name="T4" fmla="*/ 0 w 28"/>
                          <a:gd name="T5" fmla="*/ 0 h 52"/>
                          <a:gd name="T6" fmla="*/ 0 w 28"/>
                          <a:gd name="T7" fmla="*/ 0 h 52"/>
                          <a:gd name="T8" fmla="*/ 0 w 28"/>
                          <a:gd name="T9" fmla="*/ 0 h 52"/>
                          <a:gd name="T10" fmla="*/ 0 w 28"/>
                          <a:gd name="T11" fmla="*/ 0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2">
                            <a:moveTo>
                              <a:pt x="0" y="0"/>
                            </a:moveTo>
                            <a:lnTo>
                              <a:pt x="14" y="15"/>
                            </a:lnTo>
                            <a:lnTo>
                              <a:pt x="22" y="26"/>
                            </a:lnTo>
                            <a:lnTo>
                              <a:pt x="27" y="32"/>
                            </a:lnTo>
                            <a:lnTo>
                              <a:pt x="28" y="41"/>
                            </a:lnTo>
                            <a:lnTo>
                              <a:pt x="28" y="52"/>
                            </a:lnTo>
                          </a:path>
                        </a:pathLst>
                      </a:custGeom>
                      <a:noFill/>
                      <a:ln w="1588">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zh-CN" altLang="en-US"/>
                      </a:p>
                    </p:txBody>
                  </p:sp>
                  <p:sp>
                    <p:nvSpPr>
                      <p:cNvPr id="1682697" name="Freeform 282">
                        <a:extLst>
                          <a:ext uri="{FF2B5EF4-FFF2-40B4-BE49-F238E27FC236}">
                            <a16:creationId xmlns:a16="http://schemas.microsoft.com/office/drawing/2014/main" id="{25FD95EF-0AE1-030B-2113-604C10154B0B}"/>
                          </a:ext>
                        </a:extLst>
                      </p:cNvPr>
                      <p:cNvSpPr>
                        <a:spLocks/>
                      </p:cNvSpPr>
                      <p:nvPr/>
                    </p:nvSpPr>
                    <p:spPr bwMode="auto">
                      <a:xfrm>
                        <a:off x="5110" y="2302"/>
                        <a:ext cx="7" cy="7"/>
                      </a:xfrm>
                      <a:custGeom>
                        <a:avLst/>
                        <a:gdLst>
                          <a:gd name="T0" fmla="*/ 0 w 41"/>
                          <a:gd name="T1" fmla="*/ 0 h 32"/>
                          <a:gd name="T2" fmla="*/ 0 w 41"/>
                          <a:gd name="T3" fmla="*/ 0 h 32"/>
                          <a:gd name="T4" fmla="*/ 0 w 41"/>
                          <a:gd name="T5" fmla="*/ 0 h 32"/>
                          <a:gd name="T6" fmla="*/ 0 w 41"/>
                          <a:gd name="T7" fmla="*/ 0 h 32"/>
                          <a:gd name="T8" fmla="*/ 0 w 41"/>
                          <a:gd name="T9" fmla="*/ 0 h 32"/>
                          <a:gd name="T10" fmla="*/ 0 w 41"/>
                          <a:gd name="T11" fmla="*/ 0 h 32"/>
                          <a:gd name="T12" fmla="*/ 0 w 41"/>
                          <a:gd name="T13" fmla="*/ 0 h 32"/>
                          <a:gd name="T14" fmla="*/ 0 w 41"/>
                          <a:gd name="T15" fmla="*/ 0 h 32"/>
                          <a:gd name="T16" fmla="*/ 0 w 41"/>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32">
                            <a:moveTo>
                              <a:pt x="0" y="13"/>
                            </a:moveTo>
                            <a:lnTo>
                              <a:pt x="20" y="12"/>
                            </a:lnTo>
                            <a:lnTo>
                              <a:pt x="31" y="6"/>
                            </a:lnTo>
                            <a:lnTo>
                              <a:pt x="41" y="0"/>
                            </a:lnTo>
                            <a:lnTo>
                              <a:pt x="28" y="16"/>
                            </a:lnTo>
                            <a:lnTo>
                              <a:pt x="14" y="28"/>
                            </a:lnTo>
                            <a:lnTo>
                              <a:pt x="9" y="32"/>
                            </a:lnTo>
                            <a:lnTo>
                              <a:pt x="12" y="22"/>
                            </a:lnTo>
                            <a:lnTo>
                              <a:pt x="0" y="13"/>
                            </a:lnTo>
                            <a:close/>
                          </a:path>
                        </a:pathLst>
                      </a:custGeom>
                      <a:solidFill>
                        <a:srgbClr val="7F5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73" name="Oval 283">
                      <a:extLst>
                        <a:ext uri="{FF2B5EF4-FFF2-40B4-BE49-F238E27FC236}">
                          <a16:creationId xmlns:a16="http://schemas.microsoft.com/office/drawing/2014/main" id="{45223D4B-B69C-1453-A683-09915B1A6B93}"/>
                        </a:ext>
                      </a:extLst>
                    </p:cNvPr>
                    <p:cNvSpPr>
                      <a:spLocks noChangeArrowheads="1"/>
                    </p:cNvSpPr>
                    <p:nvPr/>
                  </p:nvSpPr>
                  <p:spPr bwMode="auto">
                    <a:xfrm>
                      <a:off x="5111" y="2282"/>
                      <a:ext cx="2" cy="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74" name="Group 284">
                      <a:extLst>
                        <a:ext uri="{FF2B5EF4-FFF2-40B4-BE49-F238E27FC236}">
                          <a16:creationId xmlns:a16="http://schemas.microsoft.com/office/drawing/2014/main" id="{445D758E-4505-18BD-70F7-23DA16A0C29D}"/>
                        </a:ext>
                      </a:extLst>
                    </p:cNvPr>
                    <p:cNvGrpSpPr>
                      <a:grpSpLocks/>
                    </p:cNvGrpSpPr>
                    <p:nvPr/>
                  </p:nvGrpSpPr>
                  <p:grpSpPr bwMode="auto">
                    <a:xfrm>
                      <a:off x="5063" y="2206"/>
                      <a:ext cx="81" cy="71"/>
                      <a:chOff x="5063" y="2206"/>
                      <a:chExt cx="81" cy="71"/>
                    </a:xfrm>
                  </p:grpSpPr>
                  <p:sp>
                    <p:nvSpPr>
                      <p:cNvPr id="1682692" name="Freeform 285">
                        <a:extLst>
                          <a:ext uri="{FF2B5EF4-FFF2-40B4-BE49-F238E27FC236}">
                            <a16:creationId xmlns:a16="http://schemas.microsoft.com/office/drawing/2014/main" id="{A9DFA552-9811-3B71-B1F2-90B461E28D90}"/>
                          </a:ext>
                        </a:extLst>
                      </p:cNvPr>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w 485"/>
                          <a:gd name="T71" fmla="*/ 0 h 353"/>
                          <a:gd name="T72" fmla="*/ 0 w 485"/>
                          <a:gd name="T73" fmla="*/ 0 h 353"/>
                          <a:gd name="T74" fmla="*/ 0 w 485"/>
                          <a:gd name="T75" fmla="*/ 0 h 3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353">
                            <a:moveTo>
                              <a:pt x="0" y="252"/>
                            </a:moveTo>
                            <a:lnTo>
                              <a:pt x="2" y="208"/>
                            </a:lnTo>
                            <a:lnTo>
                              <a:pt x="9" y="175"/>
                            </a:lnTo>
                            <a:lnTo>
                              <a:pt x="20" y="157"/>
                            </a:lnTo>
                            <a:lnTo>
                              <a:pt x="32" y="133"/>
                            </a:lnTo>
                            <a:lnTo>
                              <a:pt x="49" y="108"/>
                            </a:lnTo>
                            <a:lnTo>
                              <a:pt x="57" y="96"/>
                            </a:lnTo>
                            <a:lnTo>
                              <a:pt x="67" y="81"/>
                            </a:lnTo>
                            <a:lnTo>
                              <a:pt x="75" y="66"/>
                            </a:lnTo>
                            <a:lnTo>
                              <a:pt x="85" y="55"/>
                            </a:lnTo>
                            <a:lnTo>
                              <a:pt x="113" y="37"/>
                            </a:lnTo>
                            <a:lnTo>
                              <a:pt x="136" y="22"/>
                            </a:lnTo>
                            <a:lnTo>
                              <a:pt x="162" y="9"/>
                            </a:lnTo>
                            <a:lnTo>
                              <a:pt x="187" y="3"/>
                            </a:lnTo>
                            <a:lnTo>
                              <a:pt x="216" y="0"/>
                            </a:lnTo>
                            <a:lnTo>
                              <a:pt x="251" y="0"/>
                            </a:lnTo>
                            <a:lnTo>
                              <a:pt x="281" y="0"/>
                            </a:lnTo>
                            <a:lnTo>
                              <a:pt x="307" y="3"/>
                            </a:lnTo>
                            <a:lnTo>
                              <a:pt x="344" y="14"/>
                            </a:lnTo>
                            <a:lnTo>
                              <a:pt x="369" y="25"/>
                            </a:lnTo>
                            <a:lnTo>
                              <a:pt x="387" y="39"/>
                            </a:lnTo>
                            <a:lnTo>
                              <a:pt x="402" y="54"/>
                            </a:lnTo>
                            <a:lnTo>
                              <a:pt x="426" y="77"/>
                            </a:lnTo>
                            <a:lnTo>
                              <a:pt x="444" y="100"/>
                            </a:lnTo>
                            <a:lnTo>
                              <a:pt x="462" y="123"/>
                            </a:lnTo>
                            <a:lnTo>
                              <a:pt x="473" y="145"/>
                            </a:lnTo>
                            <a:lnTo>
                              <a:pt x="480" y="163"/>
                            </a:lnTo>
                            <a:lnTo>
                              <a:pt x="484" y="185"/>
                            </a:lnTo>
                            <a:lnTo>
                              <a:pt x="485" y="216"/>
                            </a:lnTo>
                            <a:lnTo>
                              <a:pt x="478" y="248"/>
                            </a:lnTo>
                            <a:lnTo>
                              <a:pt x="463" y="278"/>
                            </a:lnTo>
                            <a:lnTo>
                              <a:pt x="453" y="305"/>
                            </a:lnTo>
                            <a:lnTo>
                              <a:pt x="442" y="337"/>
                            </a:lnTo>
                            <a:lnTo>
                              <a:pt x="435" y="353"/>
                            </a:lnTo>
                            <a:lnTo>
                              <a:pt x="442" y="307"/>
                            </a:lnTo>
                            <a:lnTo>
                              <a:pt x="445" y="274"/>
                            </a:lnTo>
                            <a:lnTo>
                              <a:pt x="448" y="239"/>
                            </a:lnTo>
                            <a:lnTo>
                              <a:pt x="455" y="212"/>
                            </a:lnTo>
                            <a:lnTo>
                              <a:pt x="451" y="178"/>
                            </a:lnTo>
                            <a:lnTo>
                              <a:pt x="442" y="152"/>
                            </a:lnTo>
                            <a:lnTo>
                              <a:pt x="430" y="123"/>
                            </a:lnTo>
                            <a:lnTo>
                              <a:pt x="416" y="96"/>
                            </a:lnTo>
                            <a:lnTo>
                              <a:pt x="398"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97" y="101"/>
                            </a:lnTo>
                            <a:lnTo>
                              <a:pt x="89" y="123"/>
                            </a:lnTo>
                            <a:lnTo>
                              <a:pt x="81" y="144"/>
                            </a:lnTo>
                            <a:lnTo>
                              <a:pt x="71" y="168"/>
                            </a:lnTo>
                            <a:lnTo>
                              <a:pt x="67" y="186"/>
                            </a:lnTo>
                            <a:lnTo>
                              <a:pt x="67" y="207"/>
                            </a:lnTo>
                            <a:lnTo>
                              <a:pt x="74" y="227"/>
                            </a:lnTo>
                            <a:lnTo>
                              <a:pt x="82" y="243"/>
                            </a:lnTo>
                            <a:lnTo>
                              <a:pt x="86" y="259"/>
                            </a:lnTo>
                            <a:lnTo>
                              <a:pt x="81" y="274"/>
                            </a:lnTo>
                            <a:lnTo>
                              <a:pt x="74" y="285"/>
                            </a:lnTo>
                            <a:lnTo>
                              <a:pt x="70" y="304"/>
                            </a:lnTo>
                            <a:lnTo>
                              <a:pt x="64" y="322"/>
                            </a:lnTo>
                            <a:lnTo>
                              <a:pt x="64" y="341"/>
                            </a:lnTo>
                            <a:lnTo>
                              <a:pt x="64" y="353"/>
                            </a:lnTo>
                            <a:lnTo>
                              <a:pt x="50" y="341"/>
                            </a:lnTo>
                            <a:lnTo>
                              <a:pt x="45" y="312"/>
                            </a:lnTo>
                            <a:lnTo>
                              <a:pt x="39" y="293"/>
                            </a:lnTo>
                            <a:lnTo>
                              <a:pt x="31" y="274"/>
                            </a:lnTo>
                            <a:lnTo>
                              <a:pt x="0" y="252"/>
                            </a:lnTo>
                            <a:close/>
                          </a:path>
                        </a:pathLst>
                      </a:custGeom>
                      <a:solidFill>
                        <a:srgbClr val="BFB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93" name="Freeform 286">
                        <a:extLst>
                          <a:ext uri="{FF2B5EF4-FFF2-40B4-BE49-F238E27FC236}">
                            <a16:creationId xmlns:a16="http://schemas.microsoft.com/office/drawing/2014/main" id="{708A4104-511C-F8AA-D82E-6206652D2B72}"/>
                          </a:ext>
                        </a:extLst>
                      </p:cNvPr>
                      <p:cNvSpPr>
                        <a:spLocks/>
                      </p:cNvSpPr>
                      <p:nvPr/>
                    </p:nvSpPr>
                    <p:spPr bwMode="auto">
                      <a:xfrm>
                        <a:off x="5063" y="2206"/>
                        <a:ext cx="81" cy="71"/>
                      </a:xfrm>
                      <a:custGeom>
                        <a:avLst/>
                        <a:gdLst>
                          <a:gd name="T0" fmla="*/ 0 w 485"/>
                          <a:gd name="T1" fmla="*/ 0 h 353"/>
                          <a:gd name="T2" fmla="*/ 0 w 485"/>
                          <a:gd name="T3" fmla="*/ 0 h 353"/>
                          <a:gd name="T4" fmla="*/ 0 w 485"/>
                          <a:gd name="T5" fmla="*/ 0 h 353"/>
                          <a:gd name="T6" fmla="*/ 0 w 485"/>
                          <a:gd name="T7" fmla="*/ 0 h 353"/>
                          <a:gd name="T8" fmla="*/ 0 w 485"/>
                          <a:gd name="T9" fmla="*/ 0 h 353"/>
                          <a:gd name="T10" fmla="*/ 0 w 485"/>
                          <a:gd name="T11" fmla="*/ 0 h 353"/>
                          <a:gd name="T12" fmla="*/ 0 w 485"/>
                          <a:gd name="T13" fmla="*/ 0 h 353"/>
                          <a:gd name="T14" fmla="*/ 0 w 485"/>
                          <a:gd name="T15" fmla="*/ 0 h 353"/>
                          <a:gd name="T16" fmla="*/ 0 w 485"/>
                          <a:gd name="T17" fmla="*/ 0 h 353"/>
                          <a:gd name="T18" fmla="*/ 0 w 485"/>
                          <a:gd name="T19" fmla="*/ 0 h 353"/>
                          <a:gd name="T20" fmla="*/ 0 w 485"/>
                          <a:gd name="T21" fmla="*/ 0 h 353"/>
                          <a:gd name="T22" fmla="*/ 0 w 485"/>
                          <a:gd name="T23" fmla="*/ 0 h 353"/>
                          <a:gd name="T24" fmla="*/ 0 w 485"/>
                          <a:gd name="T25" fmla="*/ 0 h 353"/>
                          <a:gd name="T26" fmla="*/ 0 w 485"/>
                          <a:gd name="T27" fmla="*/ 0 h 353"/>
                          <a:gd name="T28" fmla="*/ 0 w 485"/>
                          <a:gd name="T29" fmla="*/ 0 h 353"/>
                          <a:gd name="T30" fmla="*/ 0 w 485"/>
                          <a:gd name="T31" fmla="*/ 0 h 353"/>
                          <a:gd name="T32" fmla="*/ 0 w 485"/>
                          <a:gd name="T33" fmla="*/ 0 h 353"/>
                          <a:gd name="T34" fmla="*/ 0 w 485"/>
                          <a:gd name="T35" fmla="*/ 0 h 353"/>
                          <a:gd name="T36" fmla="*/ 0 w 485"/>
                          <a:gd name="T37" fmla="*/ 0 h 353"/>
                          <a:gd name="T38" fmla="*/ 0 w 485"/>
                          <a:gd name="T39" fmla="*/ 0 h 353"/>
                          <a:gd name="T40" fmla="*/ 0 w 485"/>
                          <a:gd name="T41" fmla="*/ 0 h 353"/>
                          <a:gd name="T42" fmla="*/ 0 w 485"/>
                          <a:gd name="T43" fmla="*/ 0 h 353"/>
                          <a:gd name="T44" fmla="*/ 0 w 485"/>
                          <a:gd name="T45" fmla="*/ 0 h 353"/>
                          <a:gd name="T46" fmla="*/ 0 w 485"/>
                          <a:gd name="T47" fmla="*/ 0 h 353"/>
                          <a:gd name="T48" fmla="*/ 0 w 485"/>
                          <a:gd name="T49" fmla="*/ 0 h 353"/>
                          <a:gd name="T50" fmla="*/ 0 w 485"/>
                          <a:gd name="T51" fmla="*/ 0 h 353"/>
                          <a:gd name="T52" fmla="*/ 0 w 485"/>
                          <a:gd name="T53" fmla="*/ 0 h 353"/>
                          <a:gd name="T54" fmla="*/ 0 w 485"/>
                          <a:gd name="T55" fmla="*/ 0 h 353"/>
                          <a:gd name="T56" fmla="*/ 0 w 485"/>
                          <a:gd name="T57" fmla="*/ 0 h 353"/>
                          <a:gd name="T58" fmla="*/ 0 w 485"/>
                          <a:gd name="T59" fmla="*/ 0 h 353"/>
                          <a:gd name="T60" fmla="*/ 0 w 485"/>
                          <a:gd name="T61" fmla="*/ 0 h 353"/>
                          <a:gd name="T62" fmla="*/ 0 w 485"/>
                          <a:gd name="T63" fmla="*/ 0 h 353"/>
                          <a:gd name="T64" fmla="*/ 0 w 485"/>
                          <a:gd name="T65" fmla="*/ 0 h 353"/>
                          <a:gd name="T66" fmla="*/ 0 w 485"/>
                          <a:gd name="T67" fmla="*/ 0 h 353"/>
                          <a:gd name="T68" fmla="*/ 0 w 485"/>
                          <a:gd name="T69" fmla="*/ 0 h 3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5" h="353">
                            <a:moveTo>
                              <a:pt x="0" y="252"/>
                            </a:moveTo>
                            <a:lnTo>
                              <a:pt x="2" y="208"/>
                            </a:lnTo>
                            <a:lnTo>
                              <a:pt x="9" y="175"/>
                            </a:lnTo>
                            <a:lnTo>
                              <a:pt x="20" y="157"/>
                            </a:lnTo>
                            <a:lnTo>
                              <a:pt x="32" y="133"/>
                            </a:lnTo>
                            <a:lnTo>
                              <a:pt x="49" y="108"/>
                            </a:lnTo>
                            <a:lnTo>
                              <a:pt x="57" y="96"/>
                            </a:lnTo>
                            <a:lnTo>
                              <a:pt x="66" y="81"/>
                            </a:lnTo>
                            <a:lnTo>
                              <a:pt x="75" y="66"/>
                            </a:lnTo>
                            <a:lnTo>
                              <a:pt x="84" y="55"/>
                            </a:lnTo>
                            <a:lnTo>
                              <a:pt x="113" y="37"/>
                            </a:lnTo>
                            <a:lnTo>
                              <a:pt x="136" y="22"/>
                            </a:lnTo>
                            <a:lnTo>
                              <a:pt x="162" y="9"/>
                            </a:lnTo>
                            <a:lnTo>
                              <a:pt x="187" y="3"/>
                            </a:lnTo>
                            <a:lnTo>
                              <a:pt x="216" y="0"/>
                            </a:lnTo>
                            <a:lnTo>
                              <a:pt x="250" y="0"/>
                            </a:lnTo>
                            <a:lnTo>
                              <a:pt x="280" y="0"/>
                            </a:lnTo>
                            <a:lnTo>
                              <a:pt x="307" y="3"/>
                            </a:lnTo>
                            <a:lnTo>
                              <a:pt x="344" y="14"/>
                            </a:lnTo>
                            <a:lnTo>
                              <a:pt x="369" y="25"/>
                            </a:lnTo>
                            <a:lnTo>
                              <a:pt x="387" y="39"/>
                            </a:lnTo>
                            <a:lnTo>
                              <a:pt x="402" y="54"/>
                            </a:lnTo>
                            <a:lnTo>
                              <a:pt x="426" y="77"/>
                            </a:lnTo>
                            <a:lnTo>
                              <a:pt x="444" y="100"/>
                            </a:lnTo>
                            <a:lnTo>
                              <a:pt x="462" y="123"/>
                            </a:lnTo>
                            <a:lnTo>
                              <a:pt x="473" y="145"/>
                            </a:lnTo>
                            <a:lnTo>
                              <a:pt x="480" y="163"/>
                            </a:lnTo>
                            <a:lnTo>
                              <a:pt x="483" y="185"/>
                            </a:lnTo>
                            <a:lnTo>
                              <a:pt x="485" y="216"/>
                            </a:lnTo>
                            <a:lnTo>
                              <a:pt x="478" y="248"/>
                            </a:lnTo>
                            <a:lnTo>
                              <a:pt x="463" y="278"/>
                            </a:lnTo>
                            <a:lnTo>
                              <a:pt x="452" y="305"/>
                            </a:lnTo>
                            <a:lnTo>
                              <a:pt x="442" y="337"/>
                            </a:lnTo>
                            <a:lnTo>
                              <a:pt x="435" y="353"/>
                            </a:lnTo>
                            <a:lnTo>
                              <a:pt x="442" y="307"/>
                            </a:lnTo>
                            <a:lnTo>
                              <a:pt x="445" y="274"/>
                            </a:lnTo>
                            <a:lnTo>
                              <a:pt x="448" y="239"/>
                            </a:lnTo>
                            <a:lnTo>
                              <a:pt x="455" y="212"/>
                            </a:lnTo>
                            <a:lnTo>
                              <a:pt x="451" y="178"/>
                            </a:lnTo>
                            <a:lnTo>
                              <a:pt x="442" y="152"/>
                            </a:lnTo>
                            <a:lnTo>
                              <a:pt x="430" y="123"/>
                            </a:lnTo>
                            <a:lnTo>
                              <a:pt x="415" y="96"/>
                            </a:lnTo>
                            <a:lnTo>
                              <a:pt x="397" y="76"/>
                            </a:lnTo>
                            <a:lnTo>
                              <a:pt x="377" y="55"/>
                            </a:lnTo>
                            <a:lnTo>
                              <a:pt x="353" y="43"/>
                            </a:lnTo>
                            <a:lnTo>
                              <a:pt x="332" y="29"/>
                            </a:lnTo>
                            <a:lnTo>
                              <a:pt x="310" y="21"/>
                            </a:lnTo>
                            <a:lnTo>
                              <a:pt x="290" y="13"/>
                            </a:lnTo>
                            <a:lnTo>
                              <a:pt x="258" y="9"/>
                            </a:lnTo>
                            <a:lnTo>
                              <a:pt x="218" y="13"/>
                            </a:lnTo>
                            <a:lnTo>
                              <a:pt x="193" y="17"/>
                            </a:lnTo>
                            <a:lnTo>
                              <a:pt x="175" y="24"/>
                            </a:lnTo>
                            <a:lnTo>
                              <a:pt x="151" y="37"/>
                            </a:lnTo>
                            <a:lnTo>
                              <a:pt x="132" y="50"/>
                            </a:lnTo>
                            <a:lnTo>
                              <a:pt x="113" y="70"/>
                            </a:lnTo>
                            <a:lnTo>
                              <a:pt x="106" y="84"/>
                            </a:lnTo>
                            <a:lnTo>
                              <a:pt x="100" y="85"/>
                            </a:lnTo>
                            <a:lnTo>
                              <a:pt x="92" y="89"/>
                            </a:lnTo>
                            <a:lnTo>
                              <a:pt x="81" y="96"/>
                            </a:lnTo>
                            <a:lnTo>
                              <a:pt x="72" y="103"/>
                            </a:lnTo>
                            <a:lnTo>
                              <a:pt x="65" y="111"/>
                            </a:lnTo>
                            <a:lnTo>
                              <a:pt x="58" y="127"/>
                            </a:lnTo>
                            <a:lnTo>
                              <a:pt x="55" y="143"/>
                            </a:lnTo>
                            <a:lnTo>
                              <a:pt x="49" y="168"/>
                            </a:lnTo>
                            <a:lnTo>
                              <a:pt x="46" y="192"/>
                            </a:lnTo>
                            <a:lnTo>
                              <a:pt x="46" y="223"/>
                            </a:lnTo>
                            <a:lnTo>
                              <a:pt x="44" y="262"/>
                            </a:lnTo>
                            <a:lnTo>
                              <a:pt x="45" y="312"/>
                            </a:lnTo>
                            <a:lnTo>
                              <a:pt x="39" y="293"/>
                            </a:lnTo>
                            <a:lnTo>
                              <a:pt x="31" y="274"/>
                            </a:lnTo>
                            <a:lnTo>
                              <a:pt x="0" y="252"/>
                            </a:lnTo>
                            <a:close/>
                          </a:path>
                        </a:pathLst>
                      </a:custGeom>
                      <a:solidFill>
                        <a:srgbClr val="9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75" name="Group 287">
                      <a:extLst>
                        <a:ext uri="{FF2B5EF4-FFF2-40B4-BE49-F238E27FC236}">
                          <a16:creationId xmlns:a16="http://schemas.microsoft.com/office/drawing/2014/main" id="{F467A612-780C-1A78-4D85-8588ABA8ACA1}"/>
                        </a:ext>
                      </a:extLst>
                    </p:cNvPr>
                    <p:cNvGrpSpPr>
                      <a:grpSpLocks/>
                    </p:cNvGrpSpPr>
                    <p:nvPr/>
                  </p:nvGrpSpPr>
                  <p:grpSpPr bwMode="auto">
                    <a:xfrm>
                      <a:off x="5084" y="2252"/>
                      <a:ext cx="50" cy="15"/>
                      <a:chOff x="5084" y="2252"/>
                      <a:chExt cx="50" cy="15"/>
                    </a:xfrm>
                  </p:grpSpPr>
                  <p:sp>
                    <p:nvSpPr>
                      <p:cNvPr id="1682690" name="Freeform 288">
                        <a:extLst>
                          <a:ext uri="{FF2B5EF4-FFF2-40B4-BE49-F238E27FC236}">
                            <a16:creationId xmlns:a16="http://schemas.microsoft.com/office/drawing/2014/main" id="{92E3516F-21FE-9B41-92AE-09F323A8CA01}"/>
                          </a:ext>
                        </a:extLst>
                      </p:cNvPr>
                      <p:cNvSpPr>
                        <a:spLocks/>
                      </p:cNvSpPr>
                      <p:nvPr/>
                    </p:nvSpPr>
                    <p:spPr bwMode="auto">
                      <a:xfrm>
                        <a:off x="5084" y="2252"/>
                        <a:ext cx="24" cy="9"/>
                      </a:xfrm>
                      <a:custGeom>
                        <a:avLst/>
                        <a:gdLst>
                          <a:gd name="T0" fmla="*/ 0 w 143"/>
                          <a:gd name="T1" fmla="*/ 0 h 45"/>
                          <a:gd name="T2" fmla="*/ 0 w 143"/>
                          <a:gd name="T3" fmla="*/ 0 h 45"/>
                          <a:gd name="T4" fmla="*/ 0 w 143"/>
                          <a:gd name="T5" fmla="*/ 0 h 45"/>
                          <a:gd name="T6" fmla="*/ 0 w 143"/>
                          <a:gd name="T7" fmla="*/ 0 h 45"/>
                          <a:gd name="T8" fmla="*/ 0 w 143"/>
                          <a:gd name="T9" fmla="*/ 0 h 45"/>
                          <a:gd name="T10" fmla="*/ 0 w 143"/>
                          <a:gd name="T11" fmla="*/ 0 h 45"/>
                          <a:gd name="T12" fmla="*/ 0 w 143"/>
                          <a:gd name="T13" fmla="*/ 0 h 45"/>
                          <a:gd name="T14" fmla="*/ 0 w 143"/>
                          <a:gd name="T15" fmla="*/ 0 h 45"/>
                          <a:gd name="T16" fmla="*/ 0 w 143"/>
                          <a:gd name="T17" fmla="*/ 0 h 45"/>
                          <a:gd name="T18" fmla="*/ 0 w 143"/>
                          <a:gd name="T19" fmla="*/ 0 h 45"/>
                          <a:gd name="T20" fmla="*/ 0 w 143"/>
                          <a:gd name="T21" fmla="*/ 0 h 45"/>
                          <a:gd name="T22" fmla="*/ 0 w 143"/>
                          <a:gd name="T23" fmla="*/ 0 h 45"/>
                          <a:gd name="T24" fmla="*/ 0 w 143"/>
                          <a:gd name="T25" fmla="*/ 0 h 45"/>
                          <a:gd name="T26" fmla="*/ 0 w 143"/>
                          <a:gd name="T27" fmla="*/ 0 h 45"/>
                          <a:gd name="T28" fmla="*/ 0 w 143"/>
                          <a:gd name="T29" fmla="*/ 0 h 45"/>
                          <a:gd name="T30" fmla="*/ 0 w 143"/>
                          <a:gd name="T31" fmla="*/ 0 h 45"/>
                          <a:gd name="T32" fmla="*/ 0 w 143"/>
                          <a:gd name="T33" fmla="*/ 0 h 45"/>
                          <a:gd name="T34" fmla="*/ 0 w 143"/>
                          <a:gd name="T35" fmla="*/ 0 h 45"/>
                          <a:gd name="T36" fmla="*/ 0 w 143"/>
                          <a:gd name="T37" fmla="*/ 0 h 45"/>
                          <a:gd name="T38" fmla="*/ 0 w 143"/>
                          <a:gd name="T39" fmla="*/ 0 h 45"/>
                          <a:gd name="T40" fmla="*/ 0 w 143"/>
                          <a:gd name="T41" fmla="*/ 0 h 45"/>
                          <a:gd name="T42" fmla="*/ 0 w 143"/>
                          <a:gd name="T43" fmla="*/ 0 h 45"/>
                          <a:gd name="T44" fmla="*/ 0 w 143"/>
                          <a:gd name="T45" fmla="*/ 0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3" h="45">
                            <a:moveTo>
                              <a:pt x="143" y="45"/>
                            </a:moveTo>
                            <a:lnTo>
                              <a:pt x="143" y="37"/>
                            </a:lnTo>
                            <a:lnTo>
                              <a:pt x="140" y="26"/>
                            </a:lnTo>
                            <a:lnTo>
                              <a:pt x="129" y="18"/>
                            </a:lnTo>
                            <a:lnTo>
                              <a:pt x="117" y="10"/>
                            </a:lnTo>
                            <a:lnTo>
                              <a:pt x="106" y="3"/>
                            </a:lnTo>
                            <a:lnTo>
                              <a:pt x="97" y="3"/>
                            </a:lnTo>
                            <a:lnTo>
                              <a:pt x="82" y="3"/>
                            </a:lnTo>
                            <a:lnTo>
                              <a:pt x="74" y="0"/>
                            </a:lnTo>
                            <a:lnTo>
                              <a:pt x="52" y="0"/>
                            </a:lnTo>
                            <a:lnTo>
                              <a:pt x="38" y="1"/>
                            </a:lnTo>
                            <a:lnTo>
                              <a:pt x="24" y="6"/>
                            </a:lnTo>
                            <a:lnTo>
                              <a:pt x="12" y="15"/>
                            </a:lnTo>
                            <a:lnTo>
                              <a:pt x="0" y="24"/>
                            </a:lnTo>
                            <a:lnTo>
                              <a:pt x="15" y="17"/>
                            </a:lnTo>
                            <a:lnTo>
                              <a:pt x="30" y="16"/>
                            </a:lnTo>
                            <a:lnTo>
                              <a:pt x="43" y="15"/>
                            </a:lnTo>
                            <a:lnTo>
                              <a:pt x="64" y="17"/>
                            </a:lnTo>
                            <a:lnTo>
                              <a:pt x="77" y="17"/>
                            </a:lnTo>
                            <a:lnTo>
                              <a:pt x="91" y="18"/>
                            </a:lnTo>
                            <a:lnTo>
                              <a:pt x="112" y="27"/>
                            </a:lnTo>
                            <a:lnTo>
                              <a:pt x="129" y="37"/>
                            </a:lnTo>
                            <a:lnTo>
                              <a:pt x="143" y="45"/>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91" name="Freeform 289">
                        <a:extLst>
                          <a:ext uri="{FF2B5EF4-FFF2-40B4-BE49-F238E27FC236}">
                            <a16:creationId xmlns:a16="http://schemas.microsoft.com/office/drawing/2014/main" id="{12E2D847-CA1D-610B-CCD8-E90E6DB0E6DF}"/>
                          </a:ext>
                        </a:extLst>
                      </p:cNvPr>
                      <p:cNvSpPr>
                        <a:spLocks/>
                      </p:cNvSpPr>
                      <p:nvPr/>
                    </p:nvSpPr>
                    <p:spPr bwMode="auto">
                      <a:xfrm>
                        <a:off x="5116" y="2256"/>
                        <a:ext cx="18" cy="11"/>
                      </a:xfrm>
                      <a:custGeom>
                        <a:avLst/>
                        <a:gdLst>
                          <a:gd name="T0" fmla="*/ 0 w 110"/>
                          <a:gd name="T1" fmla="*/ 0 h 55"/>
                          <a:gd name="T2" fmla="*/ 0 w 110"/>
                          <a:gd name="T3" fmla="*/ 0 h 55"/>
                          <a:gd name="T4" fmla="*/ 0 w 110"/>
                          <a:gd name="T5" fmla="*/ 0 h 55"/>
                          <a:gd name="T6" fmla="*/ 0 w 110"/>
                          <a:gd name="T7" fmla="*/ 0 h 55"/>
                          <a:gd name="T8" fmla="*/ 0 w 110"/>
                          <a:gd name="T9" fmla="*/ 0 h 55"/>
                          <a:gd name="T10" fmla="*/ 0 w 110"/>
                          <a:gd name="T11" fmla="*/ 0 h 55"/>
                          <a:gd name="T12" fmla="*/ 0 w 110"/>
                          <a:gd name="T13" fmla="*/ 0 h 55"/>
                          <a:gd name="T14" fmla="*/ 0 w 110"/>
                          <a:gd name="T15" fmla="*/ 0 h 55"/>
                          <a:gd name="T16" fmla="*/ 0 w 110"/>
                          <a:gd name="T17" fmla="*/ 0 h 55"/>
                          <a:gd name="T18" fmla="*/ 0 w 110"/>
                          <a:gd name="T19" fmla="*/ 0 h 55"/>
                          <a:gd name="T20" fmla="*/ 0 w 110"/>
                          <a:gd name="T21" fmla="*/ 0 h 55"/>
                          <a:gd name="T22" fmla="*/ 0 w 110"/>
                          <a:gd name="T23" fmla="*/ 0 h 55"/>
                          <a:gd name="T24" fmla="*/ 0 w 110"/>
                          <a:gd name="T25" fmla="*/ 0 h 55"/>
                          <a:gd name="T26" fmla="*/ 0 w 110"/>
                          <a:gd name="T27" fmla="*/ 0 h 55"/>
                          <a:gd name="T28" fmla="*/ 0 w 110"/>
                          <a:gd name="T29" fmla="*/ 0 h 55"/>
                          <a:gd name="T30" fmla="*/ 0 w 110"/>
                          <a:gd name="T31" fmla="*/ 0 h 55"/>
                          <a:gd name="T32" fmla="*/ 0 w 110"/>
                          <a:gd name="T33" fmla="*/ 0 h 55"/>
                          <a:gd name="T34" fmla="*/ 0 w 110"/>
                          <a:gd name="T35" fmla="*/ 0 h 55"/>
                          <a:gd name="T36" fmla="*/ 0 w 110"/>
                          <a:gd name="T37" fmla="*/ 0 h 55"/>
                          <a:gd name="T38" fmla="*/ 0 w 110"/>
                          <a:gd name="T39" fmla="*/ 0 h 55"/>
                          <a:gd name="T40" fmla="*/ 0 w 110"/>
                          <a:gd name="T41" fmla="*/ 0 h 55"/>
                          <a:gd name="T42" fmla="*/ 0 w 110"/>
                          <a:gd name="T43" fmla="*/ 0 h 55"/>
                          <a:gd name="T44" fmla="*/ 0 w 110"/>
                          <a:gd name="T45" fmla="*/ 0 h 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0" h="55">
                            <a:moveTo>
                              <a:pt x="0" y="23"/>
                            </a:moveTo>
                            <a:lnTo>
                              <a:pt x="4" y="18"/>
                            </a:lnTo>
                            <a:lnTo>
                              <a:pt x="15" y="11"/>
                            </a:lnTo>
                            <a:lnTo>
                              <a:pt x="31" y="3"/>
                            </a:lnTo>
                            <a:lnTo>
                              <a:pt x="44" y="0"/>
                            </a:lnTo>
                            <a:lnTo>
                              <a:pt x="62" y="0"/>
                            </a:lnTo>
                            <a:lnTo>
                              <a:pt x="79" y="2"/>
                            </a:lnTo>
                            <a:lnTo>
                              <a:pt x="96" y="12"/>
                            </a:lnTo>
                            <a:lnTo>
                              <a:pt x="103" y="20"/>
                            </a:lnTo>
                            <a:lnTo>
                              <a:pt x="108" y="32"/>
                            </a:lnTo>
                            <a:lnTo>
                              <a:pt x="110" y="45"/>
                            </a:lnTo>
                            <a:lnTo>
                              <a:pt x="108" y="55"/>
                            </a:lnTo>
                            <a:lnTo>
                              <a:pt x="104" y="39"/>
                            </a:lnTo>
                            <a:lnTo>
                              <a:pt x="97" y="29"/>
                            </a:lnTo>
                            <a:lnTo>
                              <a:pt x="87" y="18"/>
                            </a:lnTo>
                            <a:lnTo>
                              <a:pt x="74" y="15"/>
                            </a:lnTo>
                            <a:lnTo>
                              <a:pt x="62" y="17"/>
                            </a:lnTo>
                            <a:lnTo>
                              <a:pt x="53" y="16"/>
                            </a:lnTo>
                            <a:lnTo>
                              <a:pt x="42" y="16"/>
                            </a:lnTo>
                            <a:lnTo>
                              <a:pt x="31" y="20"/>
                            </a:lnTo>
                            <a:lnTo>
                              <a:pt x="16" y="27"/>
                            </a:lnTo>
                            <a:lnTo>
                              <a:pt x="3" y="28"/>
                            </a:lnTo>
                            <a:lnTo>
                              <a:pt x="0" y="23"/>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76" name="Group 290">
                      <a:extLst>
                        <a:ext uri="{FF2B5EF4-FFF2-40B4-BE49-F238E27FC236}">
                          <a16:creationId xmlns:a16="http://schemas.microsoft.com/office/drawing/2014/main" id="{F04AD249-5DCC-3F86-108E-5959F71542B1}"/>
                        </a:ext>
                      </a:extLst>
                    </p:cNvPr>
                    <p:cNvGrpSpPr>
                      <a:grpSpLocks/>
                    </p:cNvGrpSpPr>
                    <p:nvPr/>
                  </p:nvGrpSpPr>
                  <p:grpSpPr bwMode="auto">
                    <a:xfrm>
                      <a:off x="5115" y="2265"/>
                      <a:ext cx="13" cy="9"/>
                      <a:chOff x="5115" y="2265"/>
                      <a:chExt cx="13" cy="9"/>
                    </a:xfrm>
                  </p:grpSpPr>
                  <p:sp>
                    <p:nvSpPr>
                      <p:cNvPr id="1682684" name="Freeform 291">
                        <a:extLst>
                          <a:ext uri="{FF2B5EF4-FFF2-40B4-BE49-F238E27FC236}">
                            <a16:creationId xmlns:a16="http://schemas.microsoft.com/office/drawing/2014/main" id="{BD78EE36-E2D7-FFEF-4E62-140FA0234EFC}"/>
                          </a:ext>
                        </a:extLst>
                      </p:cNvPr>
                      <p:cNvSpPr>
                        <a:spLocks/>
                      </p:cNvSpPr>
                      <p:nvPr/>
                    </p:nvSpPr>
                    <p:spPr bwMode="auto">
                      <a:xfrm>
                        <a:off x="5116" y="2265"/>
                        <a:ext cx="12" cy="7"/>
                      </a:xfrm>
                      <a:custGeom>
                        <a:avLst/>
                        <a:gdLst>
                          <a:gd name="T0" fmla="*/ 0 w 71"/>
                          <a:gd name="T1" fmla="*/ 0 h 35"/>
                          <a:gd name="T2" fmla="*/ 0 w 71"/>
                          <a:gd name="T3" fmla="*/ 0 h 35"/>
                          <a:gd name="T4" fmla="*/ 0 w 71"/>
                          <a:gd name="T5" fmla="*/ 0 h 35"/>
                          <a:gd name="T6" fmla="*/ 0 w 71"/>
                          <a:gd name="T7" fmla="*/ 0 h 35"/>
                          <a:gd name="T8" fmla="*/ 0 w 71"/>
                          <a:gd name="T9" fmla="*/ 0 h 35"/>
                          <a:gd name="T10" fmla="*/ 0 w 71"/>
                          <a:gd name="T11" fmla="*/ 0 h 35"/>
                          <a:gd name="T12" fmla="*/ 0 w 71"/>
                          <a:gd name="T13" fmla="*/ 0 h 35"/>
                          <a:gd name="T14" fmla="*/ 0 w 71"/>
                          <a:gd name="T15" fmla="*/ 0 h 35"/>
                          <a:gd name="T16" fmla="*/ 0 w 71"/>
                          <a:gd name="T17" fmla="*/ 0 h 35"/>
                          <a:gd name="T18" fmla="*/ 0 w 71"/>
                          <a:gd name="T19" fmla="*/ 0 h 35"/>
                          <a:gd name="T20" fmla="*/ 0 w 71"/>
                          <a:gd name="T21" fmla="*/ 0 h 35"/>
                          <a:gd name="T22" fmla="*/ 0 w 71"/>
                          <a:gd name="T23" fmla="*/ 0 h 35"/>
                          <a:gd name="T24" fmla="*/ 0 w 71"/>
                          <a:gd name="T25" fmla="*/ 0 h 35"/>
                          <a:gd name="T26" fmla="*/ 0 w 71"/>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1" h="35">
                            <a:moveTo>
                              <a:pt x="0" y="16"/>
                            </a:moveTo>
                            <a:lnTo>
                              <a:pt x="6" y="8"/>
                            </a:lnTo>
                            <a:lnTo>
                              <a:pt x="19" y="1"/>
                            </a:lnTo>
                            <a:lnTo>
                              <a:pt x="32" y="0"/>
                            </a:lnTo>
                            <a:lnTo>
                              <a:pt x="44" y="3"/>
                            </a:lnTo>
                            <a:lnTo>
                              <a:pt x="51" y="5"/>
                            </a:lnTo>
                            <a:lnTo>
                              <a:pt x="64" y="14"/>
                            </a:lnTo>
                            <a:lnTo>
                              <a:pt x="71" y="27"/>
                            </a:lnTo>
                            <a:lnTo>
                              <a:pt x="61" y="29"/>
                            </a:lnTo>
                            <a:lnTo>
                              <a:pt x="50" y="32"/>
                            </a:lnTo>
                            <a:lnTo>
                              <a:pt x="40" y="35"/>
                            </a:lnTo>
                            <a:lnTo>
                              <a:pt x="28" y="35"/>
                            </a:lnTo>
                            <a:lnTo>
                              <a:pt x="19" y="31"/>
                            </a:lnTo>
                            <a:lnTo>
                              <a:pt x="0"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85" name="Group 292">
                        <a:extLst>
                          <a:ext uri="{FF2B5EF4-FFF2-40B4-BE49-F238E27FC236}">
                            <a16:creationId xmlns:a16="http://schemas.microsoft.com/office/drawing/2014/main" id="{5AFA87C5-982D-DC69-FA56-BA3358241938}"/>
                          </a:ext>
                        </a:extLst>
                      </p:cNvPr>
                      <p:cNvGrpSpPr>
                        <a:grpSpLocks/>
                      </p:cNvGrpSpPr>
                      <p:nvPr/>
                    </p:nvGrpSpPr>
                    <p:grpSpPr bwMode="auto">
                      <a:xfrm>
                        <a:off x="5118" y="2265"/>
                        <a:ext cx="9" cy="9"/>
                        <a:chOff x="5118" y="2265"/>
                        <a:chExt cx="9" cy="9"/>
                      </a:xfrm>
                    </p:grpSpPr>
                    <p:sp>
                      <p:nvSpPr>
                        <p:cNvPr id="1682687" name="Oval 293">
                          <a:extLst>
                            <a:ext uri="{FF2B5EF4-FFF2-40B4-BE49-F238E27FC236}">
                              <a16:creationId xmlns:a16="http://schemas.microsoft.com/office/drawing/2014/main" id="{71E0C4B1-8F07-196A-5646-0FD5A9B83498}"/>
                            </a:ext>
                          </a:extLst>
                        </p:cNvPr>
                        <p:cNvSpPr>
                          <a:spLocks noChangeArrowheads="1"/>
                        </p:cNvSpPr>
                        <p:nvPr/>
                      </p:nvSpPr>
                      <p:spPr bwMode="auto">
                        <a:xfrm>
                          <a:off x="5118" y="2265"/>
                          <a:ext cx="9" cy="9"/>
                        </a:xfrm>
                        <a:prstGeom prst="ellipse">
                          <a:avLst/>
                        </a:pr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88" name="Oval 294">
                          <a:extLst>
                            <a:ext uri="{FF2B5EF4-FFF2-40B4-BE49-F238E27FC236}">
                              <a16:creationId xmlns:a16="http://schemas.microsoft.com/office/drawing/2014/main" id="{8E6FAC8D-8B15-B7EE-F13F-F1A8FEE93B92}"/>
                            </a:ext>
                          </a:extLst>
                        </p:cNvPr>
                        <p:cNvSpPr>
                          <a:spLocks noChangeArrowheads="1"/>
                        </p:cNvSpPr>
                        <p:nvPr/>
                      </p:nvSpPr>
                      <p:spPr bwMode="auto">
                        <a:xfrm>
                          <a:off x="5120" y="2266"/>
                          <a:ext cx="6" cy="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89" name="Oval 295">
                          <a:extLst>
                            <a:ext uri="{FF2B5EF4-FFF2-40B4-BE49-F238E27FC236}">
                              <a16:creationId xmlns:a16="http://schemas.microsoft.com/office/drawing/2014/main" id="{4EAEB6FE-674C-CCEB-3F7D-4A238CB48E17}"/>
                            </a:ext>
                          </a:extLst>
                        </p:cNvPr>
                        <p:cNvSpPr>
                          <a:spLocks noChangeArrowheads="1"/>
                        </p:cNvSpPr>
                        <p:nvPr/>
                      </p:nvSpPr>
                      <p:spPr bwMode="auto">
                        <a:xfrm>
                          <a:off x="5124" y="2268"/>
                          <a:ext cx="1" cy="2"/>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86" name="Freeform 296">
                        <a:extLst>
                          <a:ext uri="{FF2B5EF4-FFF2-40B4-BE49-F238E27FC236}">
                            <a16:creationId xmlns:a16="http://schemas.microsoft.com/office/drawing/2014/main" id="{E2200E33-67C2-17E7-B425-2ED4B3DAC063}"/>
                          </a:ext>
                        </a:extLst>
                      </p:cNvPr>
                      <p:cNvSpPr>
                        <a:spLocks/>
                      </p:cNvSpPr>
                      <p:nvPr/>
                    </p:nvSpPr>
                    <p:spPr bwMode="auto">
                      <a:xfrm>
                        <a:off x="5115" y="2265"/>
                        <a:ext cx="13" cy="5"/>
                      </a:xfrm>
                      <a:custGeom>
                        <a:avLst/>
                        <a:gdLst>
                          <a:gd name="T0" fmla="*/ 0 w 76"/>
                          <a:gd name="T1" fmla="*/ 0 h 26"/>
                          <a:gd name="T2" fmla="*/ 0 w 76"/>
                          <a:gd name="T3" fmla="*/ 0 h 26"/>
                          <a:gd name="T4" fmla="*/ 0 w 76"/>
                          <a:gd name="T5" fmla="*/ 0 h 26"/>
                          <a:gd name="T6" fmla="*/ 0 w 76"/>
                          <a:gd name="T7" fmla="*/ 0 h 26"/>
                          <a:gd name="T8" fmla="*/ 0 w 76"/>
                          <a:gd name="T9" fmla="*/ 0 h 26"/>
                          <a:gd name="T10" fmla="*/ 0 w 76"/>
                          <a:gd name="T11" fmla="*/ 0 h 26"/>
                          <a:gd name="T12" fmla="*/ 0 w 76"/>
                          <a:gd name="T13" fmla="*/ 0 h 26"/>
                          <a:gd name="T14" fmla="*/ 0 w 76"/>
                          <a:gd name="T15" fmla="*/ 0 h 26"/>
                          <a:gd name="T16" fmla="*/ 0 w 76"/>
                          <a:gd name="T17" fmla="*/ 0 h 26"/>
                          <a:gd name="T18" fmla="*/ 0 w 76"/>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6">
                            <a:moveTo>
                              <a:pt x="9" y="22"/>
                            </a:moveTo>
                            <a:lnTo>
                              <a:pt x="0" y="23"/>
                            </a:lnTo>
                            <a:lnTo>
                              <a:pt x="10" y="13"/>
                            </a:lnTo>
                            <a:lnTo>
                              <a:pt x="19" y="5"/>
                            </a:lnTo>
                            <a:lnTo>
                              <a:pt x="34" y="0"/>
                            </a:lnTo>
                            <a:lnTo>
                              <a:pt x="49" y="0"/>
                            </a:lnTo>
                            <a:lnTo>
                              <a:pt x="61" y="6"/>
                            </a:lnTo>
                            <a:lnTo>
                              <a:pt x="67" y="13"/>
                            </a:lnTo>
                            <a:lnTo>
                              <a:pt x="73" y="22"/>
                            </a:lnTo>
                            <a:lnTo>
                              <a:pt x="76" y="26"/>
                            </a:lnTo>
                          </a:path>
                        </a:pathLst>
                      </a:custGeom>
                      <a:noFill/>
                      <a:ln w="1588">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zh-CN" altLang="en-US"/>
                      </a:p>
                    </p:txBody>
                  </p:sp>
                </p:grpSp>
                <p:grpSp>
                  <p:nvGrpSpPr>
                    <p:cNvPr id="1682677" name="Group 297">
                      <a:extLst>
                        <a:ext uri="{FF2B5EF4-FFF2-40B4-BE49-F238E27FC236}">
                          <a16:creationId xmlns:a16="http://schemas.microsoft.com/office/drawing/2014/main" id="{15BF4E49-C075-DB61-E973-B8EE13E876D5}"/>
                        </a:ext>
                      </a:extLst>
                    </p:cNvPr>
                    <p:cNvGrpSpPr>
                      <a:grpSpLocks/>
                    </p:cNvGrpSpPr>
                    <p:nvPr/>
                  </p:nvGrpSpPr>
                  <p:grpSpPr bwMode="auto">
                    <a:xfrm>
                      <a:off x="5088" y="2260"/>
                      <a:ext cx="14" cy="9"/>
                      <a:chOff x="5088" y="2260"/>
                      <a:chExt cx="14" cy="9"/>
                    </a:xfrm>
                  </p:grpSpPr>
                  <p:sp>
                    <p:nvSpPr>
                      <p:cNvPr id="1682678" name="Freeform 298">
                        <a:extLst>
                          <a:ext uri="{FF2B5EF4-FFF2-40B4-BE49-F238E27FC236}">
                            <a16:creationId xmlns:a16="http://schemas.microsoft.com/office/drawing/2014/main" id="{F1D4E2B1-5F73-1EB8-F931-9264C60184B6}"/>
                          </a:ext>
                        </a:extLst>
                      </p:cNvPr>
                      <p:cNvSpPr>
                        <a:spLocks/>
                      </p:cNvSpPr>
                      <p:nvPr/>
                    </p:nvSpPr>
                    <p:spPr bwMode="auto">
                      <a:xfrm>
                        <a:off x="5090" y="2260"/>
                        <a:ext cx="12" cy="7"/>
                      </a:xfrm>
                      <a:custGeom>
                        <a:avLst/>
                        <a:gdLst>
                          <a:gd name="T0" fmla="*/ 0 w 74"/>
                          <a:gd name="T1" fmla="*/ 0 h 33"/>
                          <a:gd name="T2" fmla="*/ 0 w 74"/>
                          <a:gd name="T3" fmla="*/ 0 h 33"/>
                          <a:gd name="T4" fmla="*/ 0 w 74"/>
                          <a:gd name="T5" fmla="*/ 0 h 33"/>
                          <a:gd name="T6" fmla="*/ 0 w 74"/>
                          <a:gd name="T7" fmla="*/ 0 h 33"/>
                          <a:gd name="T8" fmla="*/ 0 w 74"/>
                          <a:gd name="T9" fmla="*/ 0 h 33"/>
                          <a:gd name="T10" fmla="*/ 0 w 74"/>
                          <a:gd name="T11" fmla="*/ 0 h 33"/>
                          <a:gd name="T12" fmla="*/ 0 w 74"/>
                          <a:gd name="T13" fmla="*/ 0 h 33"/>
                          <a:gd name="T14" fmla="*/ 0 w 74"/>
                          <a:gd name="T15" fmla="*/ 0 h 33"/>
                          <a:gd name="T16" fmla="*/ 0 w 74"/>
                          <a:gd name="T17" fmla="*/ 0 h 33"/>
                          <a:gd name="T18" fmla="*/ 0 w 74"/>
                          <a:gd name="T19" fmla="*/ 0 h 33"/>
                          <a:gd name="T20" fmla="*/ 0 w 74"/>
                          <a:gd name="T21" fmla="*/ 0 h 33"/>
                          <a:gd name="T22" fmla="*/ 0 w 74"/>
                          <a:gd name="T23" fmla="*/ 0 h 33"/>
                          <a:gd name="T24" fmla="*/ 0 w 74"/>
                          <a:gd name="T25" fmla="*/ 0 h 33"/>
                          <a:gd name="T26" fmla="*/ 0 w 74"/>
                          <a:gd name="T27" fmla="*/ 0 h 33"/>
                          <a:gd name="T28" fmla="*/ 0 w 74"/>
                          <a:gd name="T29" fmla="*/ 0 h 33"/>
                          <a:gd name="T30" fmla="*/ 0 w 74"/>
                          <a:gd name="T31" fmla="*/ 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4" h="33">
                            <a:moveTo>
                              <a:pt x="74" y="23"/>
                            </a:moveTo>
                            <a:lnTo>
                              <a:pt x="60" y="12"/>
                            </a:lnTo>
                            <a:lnTo>
                              <a:pt x="50" y="4"/>
                            </a:lnTo>
                            <a:lnTo>
                              <a:pt x="41" y="2"/>
                            </a:lnTo>
                            <a:lnTo>
                              <a:pt x="34" y="0"/>
                            </a:lnTo>
                            <a:lnTo>
                              <a:pt x="25" y="0"/>
                            </a:lnTo>
                            <a:lnTo>
                              <a:pt x="15" y="4"/>
                            </a:lnTo>
                            <a:lnTo>
                              <a:pt x="7" y="11"/>
                            </a:lnTo>
                            <a:lnTo>
                              <a:pt x="0" y="18"/>
                            </a:lnTo>
                            <a:lnTo>
                              <a:pt x="6" y="22"/>
                            </a:lnTo>
                            <a:lnTo>
                              <a:pt x="19" y="29"/>
                            </a:lnTo>
                            <a:lnTo>
                              <a:pt x="34" y="33"/>
                            </a:lnTo>
                            <a:lnTo>
                              <a:pt x="48" y="32"/>
                            </a:lnTo>
                            <a:lnTo>
                              <a:pt x="56" y="27"/>
                            </a:lnTo>
                            <a:lnTo>
                              <a:pt x="62" y="25"/>
                            </a:lnTo>
                            <a:lnTo>
                              <a:pt x="74"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79" name="Group 299">
                        <a:extLst>
                          <a:ext uri="{FF2B5EF4-FFF2-40B4-BE49-F238E27FC236}">
                            <a16:creationId xmlns:a16="http://schemas.microsoft.com/office/drawing/2014/main" id="{C155EC7C-102E-AF87-8860-859DF46ED2C6}"/>
                          </a:ext>
                        </a:extLst>
                      </p:cNvPr>
                      <p:cNvGrpSpPr>
                        <a:grpSpLocks/>
                      </p:cNvGrpSpPr>
                      <p:nvPr/>
                    </p:nvGrpSpPr>
                    <p:grpSpPr bwMode="auto">
                      <a:xfrm>
                        <a:off x="5093" y="2260"/>
                        <a:ext cx="9" cy="9"/>
                        <a:chOff x="5093" y="2260"/>
                        <a:chExt cx="9" cy="9"/>
                      </a:xfrm>
                    </p:grpSpPr>
                    <p:sp>
                      <p:nvSpPr>
                        <p:cNvPr id="1682681" name="Oval 300">
                          <a:extLst>
                            <a:ext uri="{FF2B5EF4-FFF2-40B4-BE49-F238E27FC236}">
                              <a16:creationId xmlns:a16="http://schemas.microsoft.com/office/drawing/2014/main" id="{A7262567-5A00-2F5E-426D-5D47849C05FE}"/>
                            </a:ext>
                          </a:extLst>
                        </p:cNvPr>
                        <p:cNvSpPr>
                          <a:spLocks noChangeArrowheads="1"/>
                        </p:cNvSpPr>
                        <p:nvPr/>
                      </p:nvSpPr>
                      <p:spPr bwMode="auto">
                        <a:xfrm>
                          <a:off x="5093" y="2260"/>
                          <a:ext cx="9" cy="9"/>
                        </a:xfrm>
                        <a:prstGeom prst="ellipse">
                          <a:avLst/>
                        </a:pr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82" name="Oval 301">
                          <a:extLst>
                            <a:ext uri="{FF2B5EF4-FFF2-40B4-BE49-F238E27FC236}">
                              <a16:creationId xmlns:a16="http://schemas.microsoft.com/office/drawing/2014/main" id="{53E0C549-DF3A-5390-5A87-707E49810518}"/>
                            </a:ext>
                          </a:extLst>
                        </p:cNvPr>
                        <p:cNvSpPr>
                          <a:spLocks noChangeArrowheads="1"/>
                        </p:cNvSpPr>
                        <p:nvPr/>
                      </p:nvSpPr>
                      <p:spPr bwMode="auto">
                        <a:xfrm>
                          <a:off x="5095" y="2262"/>
                          <a:ext cx="5" cy="7"/>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83" name="Oval 302">
                          <a:extLst>
                            <a:ext uri="{FF2B5EF4-FFF2-40B4-BE49-F238E27FC236}">
                              <a16:creationId xmlns:a16="http://schemas.microsoft.com/office/drawing/2014/main" id="{DC497E9F-0F2C-B4C1-F217-376CE5FBAAA9}"/>
                            </a:ext>
                          </a:extLst>
                        </p:cNvPr>
                        <p:cNvSpPr>
                          <a:spLocks noChangeArrowheads="1"/>
                        </p:cNvSpPr>
                        <p:nvPr/>
                      </p:nvSpPr>
                      <p:spPr bwMode="auto">
                        <a:xfrm>
                          <a:off x="5098" y="2263"/>
                          <a:ext cx="2" cy="2"/>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80" name="Freeform 303">
                        <a:extLst>
                          <a:ext uri="{FF2B5EF4-FFF2-40B4-BE49-F238E27FC236}">
                            <a16:creationId xmlns:a16="http://schemas.microsoft.com/office/drawing/2014/main" id="{528D7D14-134B-235A-0A34-12A901ED8A38}"/>
                          </a:ext>
                        </a:extLst>
                      </p:cNvPr>
                      <p:cNvSpPr>
                        <a:spLocks/>
                      </p:cNvSpPr>
                      <p:nvPr/>
                    </p:nvSpPr>
                    <p:spPr bwMode="auto">
                      <a:xfrm>
                        <a:off x="5088" y="2260"/>
                        <a:ext cx="13" cy="4"/>
                      </a:xfrm>
                      <a:custGeom>
                        <a:avLst/>
                        <a:gdLst>
                          <a:gd name="T0" fmla="*/ 0 w 76"/>
                          <a:gd name="T1" fmla="*/ 0 h 21"/>
                          <a:gd name="T2" fmla="*/ 0 w 76"/>
                          <a:gd name="T3" fmla="*/ 0 h 21"/>
                          <a:gd name="T4" fmla="*/ 0 w 76"/>
                          <a:gd name="T5" fmla="*/ 0 h 21"/>
                          <a:gd name="T6" fmla="*/ 0 w 76"/>
                          <a:gd name="T7" fmla="*/ 0 h 21"/>
                          <a:gd name="T8" fmla="*/ 0 w 76"/>
                          <a:gd name="T9" fmla="*/ 0 h 21"/>
                          <a:gd name="T10" fmla="*/ 0 w 76"/>
                          <a:gd name="T11" fmla="*/ 0 h 21"/>
                          <a:gd name="T12" fmla="*/ 0 w 76"/>
                          <a:gd name="T13" fmla="*/ 0 h 21"/>
                          <a:gd name="T14" fmla="*/ 0 w 76"/>
                          <a:gd name="T15" fmla="*/ 0 h 21"/>
                          <a:gd name="T16" fmla="*/ 0 w 76"/>
                          <a:gd name="T17" fmla="*/ 0 h 21"/>
                          <a:gd name="T18" fmla="*/ 0 w 76"/>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21">
                            <a:moveTo>
                              <a:pt x="76" y="19"/>
                            </a:moveTo>
                            <a:lnTo>
                              <a:pt x="67" y="10"/>
                            </a:lnTo>
                            <a:lnTo>
                              <a:pt x="59" y="4"/>
                            </a:lnTo>
                            <a:lnTo>
                              <a:pt x="50" y="0"/>
                            </a:lnTo>
                            <a:lnTo>
                              <a:pt x="40" y="0"/>
                            </a:lnTo>
                            <a:lnTo>
                              <a:pt x="32" y="2"/>
                            </a:lnTo>
                            <a:lnTo>
                              <a:pt x="24" y="8"/>
                            </a:lnTo>
                            <a:lnTo>
                              <a:pt x="15" y="13"/>
                            </a:lnTo>
                            <a:lnTo>
                              <a:pt x="8" y="20"/>
                            </a:lnTo>
                            <a:lnTo>
                              <a:pt x="0" y="21"/>
                            </a:lnTo>
                          </a:path>
                        </a:pathLst>
                      </a:custGeom>
                      <a:noFill/>
                      <a:ln w="1588">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zh-CN" altLang="en-US"/>
                      </a:p>
                    </p:txBody>
                  </p:sp>
                </p:grpSp>
              </p:grpSp>
            </p:grpSp>
            <p:grpSp>
              <p:nvGrpSpPr>
                <p:cNvPr id="1682508" name="Group 304">
                  <a:extLst>
                    <a:ext uri="{FF2B5EF4-FFF2-40B4-BE49-F238E27FC236}">
                      <a16:creationId xmlns:a16="http://schemas.microsoft.com/office/drawing/2014/main" id="{0178697A-C6AA-8BCC-056E-BDAAFD89DEBA}"/>
                    </a:ext>
                  </a:extLst>
                </p:cNvPr>
                <p:cNvGrpSpPr>
                  <a:grpSpLocks/>
                </p:cNvGrpSpPr>
                <p:nvPr/>
              </p:nvGrpSpPr>
              <p:grpSpPr bwMode="auto">
                <a:xfrm>
                  <a:off x="5085" y="2258"/>
                  <a:ext cx="261" cy="488"/>
                  <a:chOff x="5085" y="2258"/>
                  <a:chExt cx="261" cy="488"/>
                </a:xfrm>
              </p:grpSpPr>
              <p:grpSp>
                <p:nvGrpSpPr>
                  <p:cNvPr id="1682583" name="Group 305">
                    <a:extLst>
                      <a:ext uri="{FF2B5EF4-FFF2-40B4-BE49-F238E27FC236}">
                        <a16:creationId xmlns:a16="http://schemas.microsoft.com/office/drawing/2014/main" id="{EBCF0B95-058A-8CC0-5BC1-F80E093ABEF1}"/>
                      </a:ext>
                    </a:extLst>
                  </p:cNvPr>
                  <p:cNvGrpSpPr>
                    <a:grpSpLocks/>
                  </p:cNvGrpSpPr>
                  <p:nvPr/>
                </p:nvGrpSpPr>
                <p:grpSpPr bwMode="auto">
                  <a:xfrm>
                    <a:off x="5314" y="2616"/>
                    <a:ext cx="32" cy="121"/>
                    <a:chOff x="5314" y="2616"/>
                    <a:chExt cx="32" cy="121"/>
                  </a:xfrm>
                </p:grpSpPr>
                <p:sp>
                  <p:nvSpPr>
                    <p:cNvPr id="1682656" name="Freeform 306">
                      <a:extLst>
                        <a:ext uri="{FF2B5EF4-FFF2-40B4-BE49-F238E27FC236}">
                          <a16:creationId xmlns:a16="http://schemas.microsoft.com/office/drawing/2014/main" id="{F3B37946-C0A1-150F-6843-40129FC63482}"/>
                        </a:ext>
                      </a:extLst>
                    </p:cNvPr>
                    <p:cNvSpPr>
                      <a:spLocks/>
                    </p:cNvSpPr>
                    <p:nvPr/>
                  </p:nvSpPr>
                  <p:spPr bwMode="auto">
                    <a:xfrm>
                      <a:off x="5314" y="2616"/>
                      <a:ext cx="32" cy="121"/>
                    </a:xfrm>
                    <a:custGeom>
                      <a:avLst/>
                      <a:gdLst>
                        <a:gd name="T0" fmla="*/ 0 w 191"/>
                        <a:gd name="T1" fmla="*/ 0 h 606"/>
                        <a:gd name="T2" fmla="*/ 0 w 191"/>
                        <a:gd name="T3" fmla="*/ 0 h 606"/>
                        <a:gd name="T4" fmla="*/ 0 w 191"/>
                        <a:gd name="T5" fmla="*/ 0 h 606"/>
                        <a:gd name="T6" fmla="*/ 0 w 191"/>
                        <a:gd name="T7" fmla="*/ 0 h 606"/>
                        <a:gd name="T8" fmla="*/ 0 w 191"/>
                        <a:gd name="T9" fmla="*/ 0 h 606"/>
                        <a:gd name="T10" fmla="*/ 0 w 191"/>
                        <a:gd name="T11" fmla="*/ 0 h 606"/>
                        <a:gd name="T12" fmla="*/ 0 w 191"/>
                        <a:gd name="T13" fmla="*/ 0 h 606"/>
                        <a:gd name="T14" fmla="*/ 0 w 191"/>
                        <a:gd name="T15" fmla="*/ 0 h 606"/>
                        <a:gd name="T16" fmla="*/ 0 w 191"/>
                        <a:gd name="T17" fmla="*/ 0 h 606"/>
                        <a:gd name="T18" fmla="*/ 0 w 191"/>
                        <a:gd name="T19" fmla="*/ 0 h 606"/>
                        <a:gd name="T20" fmla="*/ 0 w 191"/>
                        <a:gd name="T21" fmla="*/ 0 h 606"/>
                        <a:gd name="T22" fmla="*/ 0 w 191"/>
                        <a:gd name="T23" fmla="*/ 0 h 606"/>
                        <a:gd name="T24" fmla="*/ 0 w 191"/>
                        <a:gd name="T25" fmla="*/ 0 h 606"/>
                        <a:gd name="T26" fmla="*/ 0 w 191"/>
                        <a:gd name="T27" fmla="*/ 0 h 606"/>
                        <a:gd name="T28" fmla="*/ 0 w 191"/>
                        <a:gd name="T29" fmla="*/ 0 h 606"/>
                        <a:gd name="T30" fmla="*/ 0 w 191"/>
                        <a:gd name="T31" fmla="*/ 0 h 606"/>
                        <a:gd name="T32" fmla="*/ 0 w 191"/>
                        <a:gd name="T33" fmla="*/ 0 h 606"/>
                        <a:gd name="T34" fmla="*/ 0 w 191"/>
                        <a:gd name="T35" fmla="*/ 0 h 606"/>
                        <a:gd name="T36" fmla="*/ 0 w 191"/>
                        <a:gd name="T37" fmla="*/ 0 h 606"/>
                        <a:gd name="T38" fmla="*/ 0 w 191"/>
                        <a:gd name="T39" fmla="*/ 0 h 606"/>
                        <a:gd name="T40" fmla="*/ 0 w 191"/>
                        <a:gd name="T41" fmla="*/ 0 h 606"/>
                        <a:gd name="T42" fmla="*/ 0 w 191"/>
                        <a:gd name="T43" fmla="*/ 0 h 606"/>
                        <a:gd name="T44" fmla="*/ 0 w 191"/>
                        <a:gd name="T45" fmla="*/ 0 h 606"/>
                        <a:gd name="T46" fmla="*/ 0 w 191"/>
                        <a:gd name="T47" fmla="*/ 0 h 606"/>
                        <a:gd name="T48" fmla="*/ 0 w 191"/>
                        <a:gd name="T49" fmla="*/ 0 h 606"/>
                        <a:gd name="T50" fmla="*/ 0 w 191"/>
                        <a:gd name="T51" fmla="*/ 0 h 606"/>
                        <a:gd name="T52" fmla="*/ 0 w 191"/>
                        <a:gd name="T53" fmla="*/ 0 h 606"/>
                        <a:gd name="T54" fmla="*/ 0 w 191"/>
                        <a:gd name="T55" fmla="*/ 0 h 606"/>
                        <a:gd name="T56" fmla="*/ 0 w 191"/>
                        <a:gd name="T57" fmla="*/ 0 h 606"/>
                        <a:gd name="T58" fmla="*/ 0 w 191"/>
                        <a:gd name="T59" fmla="*/ 0 h 606"/>
                        <a:gd name="T60" fmla="*/ 0 w 191"/>
                        <a:gd name="T61" fmla="*/ 0 h 606"/>
                        <a:gd name="T62" fmla="*/ 0 w 191"/>
                        <a:gd name="T63" fmla="*/ 0 h 606"/>
                        <a:gd name="T64" fmla="*/ 0 w 191"/>
                        <a:gd name="T65" fmla="*/ 0 h 606"/>
                        <a:gd name="T66" fmla="*/ 0 w 191"/>
                        <a:gd name="T67" fmla="*/ 0 h 606"/>
                        <a:gd name="T68" fmla="*/ 0 w 191"/>
                        <a:gd name="T69" fmla="*/ 0 h 606"/>
                        <a:gd name="T70" fmla="*/ 0 w 191"/>
                        <a:gd name="T71" fmla="*/ 0 h 606"/>
                        <a:gd name="T72" fmla="*/ 0 w 191"/>
                        <a:gd name="T73" fmla="*/ 0 h 606"/>
                        <a:gd name="T74" fmla="*/ 0 w 191"/>
                        <a:gd name="T75" fmla="*/ 0 h 606"/>
                        <a:gd name="T76" fmla="*/ 0 w 191"/>
                        <a:gd name="T77" fmla="*/ 0 h 606"/>
                        <a:gd name="T78" fmla="*/ 0 w 191"/>
                        <a:gd name="T79" fmla="*/ 0 h 606"/>
                        <a:gd name="T80" fmla="*/ 0 w 191"/>
                        <a:gd name="T81" fmla="*/ 0 h 606"/>
                        <a:gd name="T82" fmla="*/ 0 w 191"/>
                        <a:gd name="T83" fmla="*/ 0 h 606"/>
                        <a:gd name="T84" fmla="*/ 0 w 191"/>
                        <a:gd name="T85" fmla="*/ 0 h 6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1" h="606">
                          <a:moveTo>
                            <a:pt x="141" y="0"/>
                          </a:moveTo>
                          <a:lnTo>
                            <a:pt x="136" y="106"/>
                          </a:lnTo>
                          <a:lnTo>
                            <a:pt x="134" y="202"/>
                          </a:lnTo>
                          <a:lnTo>
                            <a:pt x="125" y="296"/>
                          </a:lnTo>
                          <a:lnTo>
                            <a:pt x="136" y="328"/>
                          </a:lnTo>
                          <a:lnTo>
                            <a:pt x="149" y="363"/>
                          </a:lnTo>
                          <a:lnTo>
                            <a:pt x="166" y="399"/>
                          </a:lnTo>
                          <a:lnTo>
                            <a:pt x="171" y="413"/>
                          </a:lnTo>
                          <a:lnTo>
                            <a:pt x="177" y="421"/>
                          </a:lnTo>
                          <a:lnTo>
                            <a:pt x="182" y="442"/>
                          </a:lnTo>
                          <a:lnTo>
                            <a:pt x="191" y="484"/>
                          </a:lnTo>
                          <a:lnTo>
                            <a:pt x="185" y="506"/>
                          </a:lnTo>
                          <a:lnTo>
                            <a:pt x="177" y="511"/>
                          </a:lnTo>
                          <a:lnTo>
                            <a:pt x="173" y="525"/>
                          </a:lnTo>
                          <a:lnTo>
                            <a:pt x="167" y="532"/>
                          </a:lnTo>
                          <a:lnTo>
                            <a:pt x="153" y="537"/>
                          </a:lnTo>
                          <a:lnTo>
                            <a:pt x="155" y="554"/>
                          </a:lnTo>
                          <a:lnTo>
                            <a:pt x="152" y="559"/>
                          </a:lnTo>
                          <a:lnTo>
                            <a:pt x="129" y="562"/>
                          </a:lnTo>
                          <a:lnTo>
                            <a:pt x="123" y="589"/>
                          </a:lnTo>
                          <a:lnTo>
                            <a:pt x="80" y="606"/>
                          </a:lnTo>
                          <a:lnTo>
                            <a:pt x="57" y="588"/>
                          </a:lnTo>
                          <a:lnTo>
                            <a:pt x="47" y="578"/>
                          </a:lnTo>
                          <a:lnTo>
                            <a:pt x="45" y="552"/>
                          </a:lnTo>
                          <a:lnTo>
                            <a:pt x="69" y="522"/>
                          </a:lnTo>
                          <a:lnTo>
                            <a:pt x="55" y="496"/>
                          </a:lnTo>
                          <a:lnTo>
                            <a:pt x="36" y="517"/>
                          </a:lnTo>
                          <a:lnTo>
                            <a:pt x="35" y="540"/>
                          </a:lnTo>
                          <a:lnTo>
                            <a:pt x="27" y="556"/>
                          </a:lnTo>
                          <a:lnTo>
                            <a:pt x="19" y="561"/>
                          </a:lnTo>
                          <a:lnTo>
                            <a:pt x="10" y="569"/>
                          </a:lnTo>
                          <a:lnTo>
                            <a:pt x="0" y="562"/>
                          </a:lnTo>
                          <a:lnTo>
                            <a:pt x="4" y="543"/>
                          </a:lnTo>
                          <a:lnTo>
                            <a:pt x="2" y="511"/>
                          </a:lnTo>
                          <a:lnTo>
                            <a:pt x="10" y="450"/>
                          </a:lnTo>
                          <a:lnTo>
                            <a:pt x="18" y="421"/>
                          </a:lnTo>
                          <a:lnTo>
                            <a:pt x="32" y="404"/>
                          </a:lnTo>
                          <a:lnTo>
                            <a:pt x="50" y="384"/>
                          </a:lnTo>
                          <a:lnTo>
                            <a:pt x="54" y="361"/>
                          </a:lnTo>
                          <a:lnTo>
                            <a:pt x="57" y="298"/>
                          </a:lnTo>
                          <a:lnTo>
                            <a:pt x="29" y="135"/>
                          </a:lnTo>
                          <a:lnTo>
                            <a:pt x="13" y="45"/>
                          </a:lnTo>
                          <a:lnTo>
                            <a:pt x="141" y="0"/>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57" name="Freeform 307">
                      <a:extLst>
                        <a:ext uri="{FF2B5EF4-FFF2-40B4-BE49-F238E27FC236}">
                          <a16:creationId xmlns:a16="http://schemas.microsoft.com/office/drawing/2014/main" id="{82734D70-844B-EBEA-9CF9-982A55350998}"/>
                        </a:ext>
                      </a:extLst>
                    </p:cNvPr>
                    <p:cNvSpPr>
                      <a:spLocks/>
                    </p:cNvSpPr>
                    <p:nvPr/>
                  </p:nvSpPr>
                  <p:spPr bwMode="auto">
                    <a:xfrm>
                      <a:off x="5322" y="2711"/>
                      <a:ext cx="7" cy="23"/>
                    </a:xfrm>
                    <a:custGeom>
                      <a:avLst/>
                      <a:gdLst>
                        <a:gd name="T0" fmla="*/ 0 w 45"/>
                        <a:gd name="T1" fmla="*/ 0 h 117"/>
                        <a:gd name="T2" fmla="*/ 0 w 45"/>
                        <a:gd name="T3" fmla="*/ 0 h 117"/>
                        <a:gd name="T4" fmla="*/ 0 w 45"/>
                        <a:gd name="T5" fmla="*/ 0 h 117"/>
                        <a:gd name="T6" fmla="*/ 0 w 45"/>
                        <a:gd name="T7" fmla="*/ 0 h 117"/>
                        <a:gd name="T8" fmla="*/ 0 w 45"/>
                        <a:gd name="T9" fmla="*/ 0 h 117"/>
                        <a:gd name="T10" fmla="*/ 0 w 45"/>
                        <a:gd name="T11" fmla="*/ 0 h 117"/>
                        <a:gd name="T12" fmla="*/ 0 w 45"/>
                        <a:gd name="T13" fmla="*/ 0 h 117"/>
                        <a:gd name="T14" fmla="*/ 0 w 45"/>
                        <a:gd name="T15" fmla="*/ 0 h 117"/>
                        <a:gd name="T16" fmla="*/ 0 w 45"/>
                        <a:gd name="T17" fmla="*/ 0 h 117"/>
                        <a:gd name="T18" fmla="*/ 0 w 45"/>
                        <a:gd name="T19" fmla="*/ 0 h 117"/>
                        <a:gd name="T20" fmla="*/ 0 w 45"/>
                        <a:gd name="T21" fmla="*/ 0 h 117"/>
                        <a:gd name="T22" fmla="*/ 0 w 45"/>
                        <a:gd name="T23" fmla="*/ 0 h 117"/>
                        <a:gd name="T24" fmla="*/ 0 w 45"/>
                        <a:gd name="T25" fmla="*/ 0 h 117"/>
                        <a:gd name="T26" fmla="*/ 0 w 45"/>
                        <a:gd name="T27" fmla="*/ 0 h 117"/>
                        <a:gd name="T28" fmla="*/ 0 w 45"/>
                        <a:gd name="T29" fmla="*/ 0 h 117"/>
                        <a:gd name="T30" fmla="*/ 0 w 45"/>
                        <a:gd name="T31" fmla="*/ 0 h 117"/>
                        <a:gd name="T32" fmla="*/ 0 w 45"/>
                        <a:gd name="T33" fmla="*/ 0 h 117"/>
                        <a:gd name="T34" fmla="*/ 0 w 45"/>
                        <a:gd name="T35" fmla="*/ 0 h 117"/>
                        <a:gd name="T36" fmla="*/ 0 w 45"/>
                        <a:gd name="T37" fmla="*/ 0 h 117"/>
                        <a:gd name="T38" fmla="*/ 0 w 45"/>
                        <a:gd name="T39" fmla="*/ 0 h 1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17">
                          <a:moveTo>
                            <a:pt x="0" y="0"/>
                          </a:moveTo>
                          <a:lnTo>
                            <a:pt x="14" y="17"/>
                          </a:lnTo>
                          <a:lnTo>
                            <a:pt x="28" y="38"/>
                          </a:lnTo>
                          <a:lnTo>
                            <a:pt x="35" y="48"/>
                          </a:lnTo>
                          <a:lnTo>
                            <a:pt x="39" y="59"/>
                          </a:lnTo>
                          <a:lnTo>
                            <a:pt x="40" y="70"/>
                          </a:lnTo>
                          <a:lnTo>
                            <a:pt x="41" y="82"/>
                          </a:lnTo>
                          <a:lnTo>
                            <a:pt x="41" y="93"/>
                          </a:lnTo>
                          <a:lnTo>
                            <a:pt x="42" y="106"/>
                          </a:lnTo>
                          <a:lnTo>
                            <a:pt x="43" y="117"/>
                          </a:lnTo>
                          <a:lnTo>
                            <a:pt x="45" y="117"/>
                          </a:lnTo>
                          <a:lnTo>
                            <a:pt x="35" y="96"/>
                          </a:lnTo>
                          <a:lnTo>
                            <a:pt x="12" y="101"/>
                          </a:lnTo>
                          <a:lnTo>
                            <a:pt x="28" y="85"/>
                          </a:lnTo>
                          <a:lnTo>
                            <a:pt x="34" y="78"/>
                          </a:lnTo>
                          <a:lnTo>
                            <a:pt x="28" y="72"/>
                          </a:lnTo>
                          <a:lnTo>
                            <a:pt x="15" y="74"/>
                          </a:lnTo>
                          <a:lnTo>
                            <a:pt x="24" y="46"/>
                          </a:lnTo>
                          <a:lnTo>
                            <a:pt x="4" y="11"/>
                          </a:lnTo>
                          <a:lnTo>
                            <a:pt x="0" y="0"/>
                          </a:lnTo>
                          <a:close/>
                        </a:path>
                      </a:pathLst>
                    </a:custGeom>
                    <a:solidFill>
                      <a:srgbClr val="B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84" name="Group 308">
                    <a:extLst>
                      <a:ext uri="{FF2B5EF4-FFF2-40B4-BE49-F238E27FC236}">
                        <a16:creationId xmlns:a16="http://schemas.microsoft.com/office/drawing/2014/main" id="{37BDC41B-E3B0-03B0-CF46-5DE61ECD7B98}"/>
                      </a:ext>
                    </a:extLst>
                  </p:cNvPr>
                  <p:cNvGrpSpPr>
                    <a:grpSpLocks/>
                  </p:cNvGrpSpPr>
                  <p:nvPr/>
                </p:nvGrpSpPr>
                <p:grpSpPr bwMode="auto">
                  <a:xfrm>
                    <a:off x="5159" y="2399"/>
                    <a:ext cx="175" cy="347"/>
                    <a:chOff x="5159" y="2399"/>
                    <a:chExt cx="175" cy="347"/>
                  </a:xfrm>
                </p:grpSpPr>
                <p:sp>
                  <p:nvSpPr>
                    <p:cNvPr id="1682653" name="Freeform 309">
                      <a:extLst>
                        <a:ext uri="{FF2B5EF4-FFF2-40B4-BE49-F238E27FC236}">
                          <a16:creationId xmlns:a16="http://schemas.microsoft.com/office/drawing/2014/main" id="{AC688FF0-5B97-113F-34BD-BA9C6C7741E7}"/>
                        </a:ext>
                      </a:extLst>
                    </p:cNvPr>
                    <p:cNvSpPr>
                      <a:spLocks/>
                    </p:cNvSpPr>
                    <p:nvPr/>
                  </p:nvSpPr>
                  <p:spPr bwMode="auto">
                    <a:xfrm>
                      <a:off x="5159" y="2400"/>
                      <a:ext cx="175" cy="346"/>
                    </a:xfrm>
                    <a:custGeom>
                      <a:avLst/>
                      <a:gdLst>
                        <a:gd name="T0" fmla="*/ 0 w 1051"/>
                        <a:gd name="T1" fmla="*/ 0 h 1731"/>
                        <a:gd name="T2" fmla="*/ 0 w 1051"/>
                        <a:gd name="T3" fmla="*/ 0 h 1731"/>
                        <a:gd name="T4" fmla="*/ 0 w 1051"/>
                        <a:gd name="T5" fmla="*/ 0 h 1731"/>
                        <a:gd name="T6" fmla="*/ 0 w 1051"/>
                        <a:gd name="T7" fmla="*/ 0 h 1731"/>
                        <a:gd name="T8" fmla="*/ 0 w 1051"/>
                        <a:gd name="T9" fmla="*/ 0 h 1731"/>
                        <a:gd name="T10" fmla="*/ 0 w 1051"/>
                        <a:gd name="T11" fmla="*/ 0 h 1731"/>
                        <a:gd name="T12" fmla="*/ 0 w 1051"/>
                        <a:gd name="T13" fmla="*/ 0 h 1731"/>
                        <a:gd name="T14" fmla="*/ 0 w 1051"/>
                        <a:gd name="T15" fmla="*/ 0 h 1731"/>
                        <a:gd name="T16" fmla="*/ 0 w 1051"/>
                        <a:gd name="T17" fmla="*/ 0 h 1731"/>
                        <a:gd name="T18" fmla="*/ 0 w 1051"/>
                        <a:gd name="T19" fmla="*/ 0 h 1731"/>
                        <a:gd name="T20" fmla="*/ 0 w 1051"/>
                        <a:gd name="T21" fmla="*/ 0 h 1731"/>
                        <a:gd name="T22" fmla="*/ 0 w 1051"/>
                        <a:gd name="T23" fmla="*/ 0 h 1731"/>
                        <a:gd name="T24" fmla="*/ 0 w 1051"/>
                        <a:gd name="T25" fmla="*/ 0 h 1731"/>
                        <a:gd name="T26" fmla="*/ 0 w 1051"/>
                        <a:gd name="T27" fmla="*/ 0 h 1731"/>
                        <a:gd name="T28" fmla="*/ 0 w 1051"/>
                        <a:gd name="T29" fmla="*/ 1 h 1731"/>
                        <a:gd name="T30" fmla="*/ 0 w 1051"/>
                        <a:gd name="T31" fmla="*/ 0 h 1731"/>
                        <a:gd name="T32" fmla="*/ 0 w 1051"/>
                        <a:gd name="T33" fmla="*/ 0 h 1731"/>
                        <a:gd name="T34" fmla="*/ 0 w 1051"/>
                        <a:gd name="T35" fmla="*/ 0 h 1731"/>
                        <a:gd name="T36" fmla="*/ 0 w 1051"/>
                        <a:gd name="T37" fmla="*/ 0 h 1731"/>
                        <a:gd name="T38" fmla="*/ 0 w 1051"/>
                        <a:gd name="T39" fmla="*/ 0 h 1731"/>
                        <a:gd name="T40" fmla="*/ 0 w 1051"/>
                        <a:gd name="T41" fmla="*/ 0 h 1731"/>
                        <a:gd name="T42" fmla="*/ 0 w 1051"/>
                        <a:gd name="T43" fmla="*/ 0 h 1731"/>
                        <a:gd name="T44" fmla="*/ 0 w 1051"/>
                        <a:gd name="T45" fmla="*/ 0 h 1731"/>
                        <a:gd name="T46" fmla="*/ 0 w 1051"/>
                        <a:gd name="T47" fmla="*/ 0 h 1731"/>
                        <a:gd name="T48" fmla="*/ 0 w 1051"/>
                        <a:gd name="T49" fmla="*/ 0 h 1731"/>
                        <a:gd name="T50" fmla="*/ 0 w 1051"/>
                        <a:gd name="T51" fmla="*/ 0 h 1731"/>
                        <a:gd name="T52" fmla="*/ 0 w 1051"/>
                        <a:gd name="T53" fmla="*/ 0 h 1731"/>
                        <a:gd name="T54" fmla="*/ 0 w 1051"/>
                        <a:gd name="T55" fmla="*/ 0 h 1731"/>
                        <a:gd name="T56" fmla="*/ 0 w 1051"/>
                        <a:gd name="T57" fmla="*/ 0 h 1731"/>
                        <a:gd name="T58" fmla="*/ 0 w 1051"/>
                        <a:gd name="T59" fmla="*/ 0 h 1731"/>
                        <a:gd name="T60" fmla="*/ 0 w 1051"/>
                        <a:gd name="T61" fmla="*/ 0 h 1731"/>
                        <a:gd name="T62" fmla="*/ 0 w 1051"/>
                        <a:gd name="T63" fmla="*/ 0 h 1731"/>
                        <a:gd name="T64" fmla="*/ 0 w 1051"/>
                        <a:gd name="T65" fmla="*/ 0 h 1731"/>
                        <a:gd name="T66" fmla="*/ 0 w 1051"/>
                        <a:gd name="T67" fmla="*/ 0 h 1731"/>
                        <a:gd name="T68" fmla="*/ 0 w 1051"/>
                        <a:gd name="T69" fmla="*/ 0 h 1731"/>
                        <a:gd name="T70" fmla="*/ 0 w 1051"/>
                        <a:gd name="T71" fmla="*/ 0 h 17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51" h="1731">
                          <a:moveTo>
                            <a:pt x="434" y="0"/>
                          </a:moveTo>
                          <a:lnTo>
                            <a:pt x="373" y="11"/>
                          </a:lnTo>
                          <a:lnTo>
                            <a:pt x="301" y="22"/>
                          </a:lnTo>
                          <a:lnTo>
                            <a:pt x="251" y="22"/>
                          </a:lnTo>
                          <a:lnTo>
                            <a:pt x="237" y="26"/>
                          </a:lnTo>
                          <a:lnTo>
                            <a:pt x="187" y="89"/>
                          </a:lnTo>
                          <a:lnTo>
                            <a:pt x="94" y="199"/>
                          </a:lnTo>
                          <a:lnTo>
                            <a:pt x="36" y="258"/>
                          </a:lnTo>
                          <a:lnTo>
                            <a:pt x="0" y="299"/>
                          </a:lnTo>
                          <a:lnTo>
                            <a:pt x="51" y="332"/>
                          </a:lnTo>
                          <a:lnTo>
                            <a:pt x="76" y="369"/>
                          </a:lnTo>
                          <a:lnTo>
                            <a:pt x="97" y="408"/>
                          </a:lnTo>
                          <a:lnTo>
                            <a:pt x="111" y="461"/>
                          </a:lnTo>
                          <a:lnTo>
                            <a:pt x="194" y="393"/>
                          </a:lnTo>
                          <a:lnTo>
                            <a:pt x="205" y="411"/>
                          </a:lnTo>
                          <a:lnTo>
                            <a:pt x="212" y="453"/>
                          </a:lnTo>
                          <a:lnTo>
                            <a:pt x="230" y="531"/>
                          </a:lnTo>
                          <a:lnTo>
                            <a:pt x="248" y="572"/>
                          </a:lnTo>
                          <a:lnTo>
                            <a:pt x="262" y="606"/>
                          </a:lnTo>
                          <a:lnTo>
                            <a:pt x="287" y="638"/>
                          </a:lnTo>
                          <a:lnTo>
                            <a:pt x="298" y="697"/>
                          </a:lnTo>
                          <a:lnTo>
                            <a:pt x="301" y="749"/>
                          </a:lnTo>
                          <a:lnTo>
                            <a:pt x="294" y="801"/>
                          </a:lnTo>
                          <a:lnTo>
                            <a:pt x="294" y="912"/>
                          </a:lnTo>
                          <a:lnTo>
                            <a:pt x="284" y="1072"/>
                          </a:lnTo>
                          <a:lnTo>
                            <a:pt x="237" y="1209"/>
                          </a:lnTo>
                          <a:lnTo>
                            <a:pt x="219" y="1318"/>
                          </a:lnTo>
                          <a:lnTo>
                            <a:pt x="208" y="1470"/>
                          </a:lnTo>
                          <a:lnTo>
                            <a:pt x="201" y="1731"/>
                          </a:lnTo>
                          <a:lnTo>
                            <a:pt x="965" y="1731"/>
                          </a:lnTo>
                          <a:lnTo>
                            <a:pt x="954" y="1587"/>
                          </a:lnTo>
                          <a:lnTo>
                            <a:pt x="929" y="1470"/>
                          </a:lnTo>
                          <a:lnTo>
                            <a:pt x="886" y="1257"/>
                          </a:lnTo>
                          <a:lnTo>
                            <a:pt x="822" y="1053"/>
                          </a:lnTo>
                          <a:lnTo>
                            <a:pt x="805" y="964"/>
                          </a:lnTo>
                          <a:lnTo>
                            <a:pt x="794" y="886"/>
                          </a:lnTo>
                          <a:lnTo>
                            <a:pt x="801" y="786"/>
                          </a:lnTo>
                          <a:lnTo>
                            <a:pt x="826" y="671"/>
                          </a:lnTo>
                          <a:lnTo>
                            <a:pt x="840" y="634"/>
                          </a:lnTo>
                          <a:lnTo>
                            <a:pt x="854" y="587"/>
                          </a:lnTo>
                          <a:lnTo>
                            <a:pt x="871" y="623"/>
                          </a:lnTo>
                          <a:lnTo>
                            <a:pt x="879" y="675"/>
                          </a:lnTo>
                          <a:lnTo>
                            <a:pt x="932" y="656"/>
                          </a:lnTo>
                          <a:lnTo>
                            <a:pt x="989" y="645"/>
                          </a:lnTo>
                          <a:lnTo>
                            <a:pt x="1051" y="638"/>
                          </a:lnTo>
                          <a:lnTo>
                            <a:pt x="1033" y="517"/>
                          </a:lnTo>
                          <a:lnTo>
                            <a:pt x="1022" y="411"/>
                          </a:lnTo>
                          <a:lnTo>
                            <a:pt x="989" y="262"/>
                          </a:lnTo>
                          <a:lnTo>
                            <a:pt x="979" y="195"/>
                          </a:lnTo>
                          <a:lnTo>
                            <a:pt x="886" y="141"/>
                          </a:lnTo>
                          <a:lnTo>
                            <a:pt x="794" y="85"/>
                          </a:lnTo>
                          <a:lnTo>
                            <a:pt x="685" y="18"/>
                          </a:lnTo>
                          <a:lnTo>
                            <a:pt x="689" y="74"/>
                          </a:lnTo>
                          <a:lnTo>
                            <a:pt x="689" y="97"/>
                          </a:lnTo>
                          <a:lnTo>
                            <a:pt x="681" y="130"/>
                          </a:lnTo>
                          <a:lnTo>
                            <a:pt x="674" y="151"/>
                          </a:lnTo>
                          <a:lnTo>
                            <a:pt x="664" y="173"/>
                          </a:lnTo>
                          <a:lnTo>
                            <a:pt x="648" y="190"/>
                          </a:lnTo>
                          <a:lnTo>
                            <a:pt x="632" y="201"/>
                          </a:lnTo>
                          <a:lnTo>
                            <a:pt x="605" y="217"/>
                          </a:lnTo>
                          <a:lnTo>
                            <a:pt x="581" y="220"/>
                          </a:lnTo>
                          <a:lnTo>
                            <a:pt x="561" y="219"/>
                          </a:lnTo>
                          <a:lnTo>
                            <a:pt x="531" y="211"/>
                          </a:lnTo>
                          <a:lnTo>
                            <a:pt x="506" y="200"/>
                          </a:lnTo>
                          <a:lnTo>
                            <a:pt x="481" y="185"/>
                          </a:lnTo>
                          <a:lnTo>
                            <a:pt x="462" y="169"/>
                          </a:lnTo>
                          <a:lnTo>
                            <a:pt x="446" y="154"/>
                          </a:lnTo>
                          <a:lnTo>
                            <a:pt x="432" y="137"/>
                          </a:lnTo>
                          <a:lnTo>
                            <a:pt x="421" y="117"/>
                          </a:lnTo>
                          <a:lnTo>
                            <a:pt x="415" y="96"/>
                          </a:lnTo>
                          <a:lnTo>
                            <a:pt x="413" y="70"/>
                          </a:lnTo>
                          <a:lnTo>
                            <a:pt x="434" y="0"/>
                          </a:lnTo>
                          <a:close/>
                        </a:path>
                      </a:pathLst>
                    </a:custGeom>
                    <a:solidFill>
                      <a:srgbClr val="DFF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54" name="Freeform 310">
                      <a:extLst>
                        <a:ext uri="{FF2B5EF4-FFF2-40B4-BE49-F238E27FC236}">
                          <a16:creationId xmlns:a16="http://schemas.microsoft.com/office/drawing/2014/main" id="{D4D76767-0D74-A898-1BE3-8B2262E0A8F8}"/>
                        </a:ext>
                      </a:extLst>
                    </p:cNvPr>
                    <p:cNvSpPr>
                      <a:spLocks/>
                    </p:cNvSpPr>
                    <p:nvPr/>
                  </p:nvSpPr>
                  <p:spPr bwMode="auto">
                    <a:xfrm>
                      <a:off x="5159" y="2399"/>
                      <a:ext cx="78" cy="347"/>
                    </a:xfrm>
                    <a:custGeom>
                      <a:avLst/>
                      <a:gdLst>
                        <a:gd name="T0" fmla="*/ 0 w 471"/>
                        <a:gd name="T1" fmla="*/ 0 h 1735"/>
                        <a:gd name="T2" fmla="*/ 0 w 471"/>
                        <a:gd name="T3" fmla="*/ 0 h 1735"/>
                        <a:gd name="T4" fmla="*/ 0 w 471"/>
                        <a:gd name="T5" fmla="*/ 0 h 1735"/>
                        <a:gd name="T6" fmla="*/ 0 w 471"/>
                        <a:gd name="T7" fmla="*/ 0 h 1735"/>
                        <a:gd name="T8" fmla="*/ 0 w 471"/>
                        <a:gd name="T9" fmla="*/ 0 h 1735"/>
                        <a:gd name="T10" fmla="*/ 0 w 471"/>
                        <a:gd name="T11" fmla="*/ 0 h 1735"/>
                        <a:gd name="T12" fmla="*/ 0 w 471"/>
                        <a:gd name="T13" fmla="*/ 0 h 1735"/>
                        <a:gd name="T14" fmla="*/ 0 w 471"/>
                        <a:gd name="T15" fmla="*/ 0 h 1735"/>
                        <a:gd name="T16" fmla="*/ 0 w 471"/>
                        <a:gd name="T17" fmla="*/ 0 h 1735"/>
                        <a:gd name="T18" fmla="*/ 0 w 471"/>
                        <a:gd name="T19" fmla="*/ 0 h 1735"/>
                        <a:gd name="T20" fmla="*/ 0 w 471"/>
                        <a:gd name="T21" fmla="*/ 0 h 1735"/>
                        <a:gd name="T22" fmla="*/ 0 w 471"/>
                        <a:gd name="T23" fmla="*/ 0 h 1735"/>
                        <a:gd name="T24" fmla="*/ 0 w 471"/>
                        <a:gd name="T25" fmla="*/ 0 h 1735"/>
                        <a:gd name="T26" fmla="*/ 0 w 471"/>
                        <a:gd name="T27" fmla="*/ 0 h 1735"/>
                        <a:gd name="T28" fmla="*/ 0 w 471"/>
                        <a:gd name="T29" fmla="*/ 1 h 1735"/>
                        <a:gd name="T30" fmla="*/ 0 w 471"/>
                        <a:gd name="T31" fmla="*/ 1 h 1735"/>
                        <a:gd name="T32" fmla="*/ 0 w 471"/>
                        <a:gd name="T33" fmla="*/ 0 h 1735"/>
                        <a:gd name="T34" fmla="*/ 0 w 471"/>
                        <a:gd name="T35" fmla="*/ 0 h 1735"/>
                        <a:gd name="T36" fmla="*/ 0 w 471"/>
                        <a:gd name="T37" fmla="*/ 0 h 1735"/>
                        <a:gd name="T38" fmla="*/ 0 w 471"/>
                        <a:gd name="T39" fmla="*/ 0 h 1735"/>
                        <a:gd name="T40" fmla="*/ 0 w 471"/>
                        <a:gd name="T41" fmla="*/ 0 h 1735"/>
                        <a:gd name="T42" fmla="*/ 0 w 471"/>
                        <a:gd name="T43" fmla="*/ 0 h 1735"/>
                        <a:gd name="T44" fmla="*/ 0 w 471"/>
                        <a:gd name="T45" fmla="*/ 0 h 1735"/>
                        <a:gd name="T46" fmla="*/ 0 w 471"/>
                        <a:gd name="T47" fmla="*/ 0 h 1735"/>
                        <a:gd name="T48" fmla="*/ 0 w 471"/>
                        <a:gd name="T49" fmla="*/ 0 h 1735"/>
                        <a:gd name="T50" fmla="*/ 0 w 471"/>
                        <a:gd name="T51" fmla="*/ 0 h 1735"/>
                        <a:gd name="T52" fmla="*/ 0 w 471"/>
                        <a:gd name="T53" fmla="*/ 0 h 1735"/>
                        <a:gd name="T54" fmla="*/ 0 w 471"/>
                        <a:gd name="T55" fmla="*/ 0 h 1735"/>
                        <a:gd name="T56" fmla="*/ 0 w 471"/>
                        <a:gd name="T57" fmla="*/ 0 h 1735"/>
                        <a:gd name="T58" fmla="*/ 0 w 471"/>
                        <a:gd name="T59" fmla="*/ 0 h 1735"/>
                        <a:gd name="T60" fmla="*/ 0 w 471"/>
                        <a:gd name="T61" fmla="*/ 0 h 1735"/>
                        <a:gd name="T62" fmla="*/ 0 w 471"/>
                        <a:gd name="T63" fmla="*/ 0 h 1735"/>
                        <a:gd name="T64" fmla="*/ 0 w 471"/>
                        <a:gd name="T65" fmla="*/ 0 h 1735"/>
                        <a:gd name="T66" fmla="*/ 0 w 471"/>
                        <a:gd name="T67" fmla="*/ 0 h 1735"/>
                        <a:gd name="T68" fmla="*/ 0 w 471"/>
                        <a:gd name="T69" fmla="*/ 0 h 1735"/>
                        <a:gd name="T70" fmla="*/ 0 w 471"/>
                        <a:gd name="T71" fmla="*/ 0 h 1735"/>
                        <a:gd name="T72" fmla="*/ 0 w 471"/>
                        <a:gd name="T73" fmla="*/ 0 h 1735"/>
                        <a:gd name="T74" fmla="*/ 0 w 471"/>
                        <a:gd name="T75" fmla="*/ 0 h 173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1735">
                          <a:moveTo>
                            <a:pt x="435" y="0"/>
                          </a:moveTo>
                          <a:lnTo>
                            <a:pt x="374" y="11"/>
                          </a:lnTo>
                          <a:lnTo>
                            <a:pt x="301" y="22"/>
                          </a:lnTo>
                          <a:lnTo>
                            <a:pt x="252" y="22"/>
                          </a:lnTo>
                          <a:lnTo>
                            <a:pt x="238" y="26"/>
                          </a:lnTo>
                          <a:lnTo>
                            <a:pt x="188" y="89"/>
                          </a:lnTo>
                          <a:lnTo>
                            <a:pt x="94" y="199"/>
                          </a:lnTo>
                          <a:lnTo>
                            <a:pt x="36" y="258"/>
                          </a:lnTo>
                          <a:lnTo>
                            <a:pt x="0" y="299"/>
                          </a:lnTo>
                          <a:lnTo>
                            <a:pt x="51" y="333"/>
                          </a:lnTo>
                          <a:lnTo>
                            <a:pt x="76" y="370"/>
                          </a:lnTo>
                          <a:lnTo>
                            <a:pt x="97" y="408"/>
                          </a:lnTo>
                          <a:lnTo>
                            <a:pt x="111" y="461"/>
                          </a:lnTo>
                          <a:lnTo>
                            <a:pt x="195" y="393"/>
                          </a:lnTo>
                          <a:lnTo>
                            <a:pt x="206" y="412"/>
                          </a:lnTo>
                          <a:lnTo>
                            <a:pt x="213" y="454"/>
                          </a:lnTo>
                          <a:lnTo>
                            <a:pt x="231" y="532"/>
                          </a:lnTo>
                          <a:lnTo>
                            <a:pt x="249" y="572"/>
                          </a:lnTo>
                          <a:lnTo>
                            <a:pt x="263" y="606"/>
                          </a:lnTo>
                          <a:lnTo>
                            <a:pt x="287" y="638"/>
                          </a:lnTo>
                          <a:lnTo>
                            <a:pt x="298" y="697"/>
                          </a:lnTo>
                          <a:lnTo>
                            <a:pt x="301" y="749"/>
                          </a:lnTo>
                          <a:lnTo>
                            <a:pt x="294" y="801"/>
                          </a:lnTo>
                          <a:lnTo>
                            <a:pt x="294" y="912"/>
                          </a:lnTo>
                          <a:lnTo>
                            <a:pt x="284" y="1072"/>
                          </a:lnTo>
                          <a:lnTo>
                            <a:pt x="238" y="1209"/>
                          </a:lnTo>
                          <a:lnTo>
                            <a:pt x="220" y="1318"/>
                          </a:lnTo>
                          <a:lnTo>
                            <a:pt x="209" y="1470"/>
                          </a:lnTo>
                          <a:lnTo>
                            <a:pt x="202" y="1725"/>
                          </a:lnTo>
                          <a:lnTo>
                            <a:pt x="294" y="1735"/>
                          </a:lnTo>
                          <a:lnTo>
                            <a:pt x="301" y="1653"/>
                          </a:lnTo>
                          <a:lnTo>
                            <a:pt x="309" y="1610"/>
                          </a:lnTo>
                          <a:lnTo>
                            <a:pt x="327" y="1576"/>
                          </a:lnTo>
                          <a:lnTo>
                            <a:pt x="344" y="1558"/>
                          </a:lnTo>
                          <a:lnTo>
                            <a:pt x="371" y="1553"/>
                          </a:lnTo>
                          <a:lnTo>
                            <a:pt x="385" y="1545"/>
                          </a:lnTo>
                          <a:lnTo>
                            <a:pt x="396" y="1519"/>
                          </a:lnTo>
                          <a:lnTo>
                            <a:pt x="403" y="1491"/>
                          </a:lnTo>
                          <a:lnTo>
                            <a:pt x="399" y="1458"/>
                          </a:lnTo>
                          <a:lnTo>
                            <a:pt x="399" y="1428"/>
                          </a:lnTo>
                          <a:lnTo>
                            <a:pt x="396" y="1395"/>
                          </a:lnTo>
                          <a:lnTo>
                            <a:pt x="399" y="1361"/>
                          </a:lnTo>
                          <a:lnTo>
                            <a:pt x="396" y="1332"/>
                          </a:lnTo>
                          <a:lnTo>
                            <a:pt x="396" y="1297"/>
                          </a:lnTo>
                          <a:lnTo>
                            <a:pt x="403" y="1260"/>
                          </a:lnTo>
                          <a:lnTo>
                            <a:pt x="407" y="1208"/>
                          </a:lnTo>
                          <a:lnTo>
                            <a:pt x="414" y="1115"/>
                          </a:lnTo>
                          <a:lnTo>
                            <a:pt x="421" y="1089"/>
                          </a:lnTo>
                          <a:lnTo>
                            <a:pt x="439" y="1063"/>
                          </a:lnTo>
                          <a:lnTo>
                            <a:pt x="435" y="1019"/>
                          </a:lnTo>
                          <a:lnTo>
                            <a:pt x="435" y="978"/>
                          </a:lnTo>
                          <a:lnTo>
                            <a:pt x="439" y="933"/>
                          </a:lnTo>
                          <a:lnTo>
                            <a:pt x="439" y="900"/>
                          </a:lnTo>
                          <a:lnTo>
                            <a:pt x="432" y="870"/>
                          </a:lnTo>
                          <a:lnTo>
                            <a:pt x="417" y="826"/>
                          </a:lnTo>
                          <a:lnTo>
                            <a:pt x="410" y="789"/>
                          </a:lnTo>
                          <a:lnTo>
                            <a:pt x="414" y="763"/>
                          </a:lnTo>
                          <a:lnTo>
                            <a:pt x="457" y="778"/>
                          </a:lnTo>
                          <a:lnTo>
                            <a:pt x="471" y="770"/>
                          </a:lnTo>
                          <a:lnTo>
                            <a:pt x="471" y="760"/>
                          </a:lnTo>
                          <a:lnTo>
                            <a:pt x="468" y="742"/>
                          </a:lnTo>
                          <a:lnTo>
                            <a:pt x="435" y="598"/>
                          </a:lnTo>
                          <a:lnTo>
                            <a:pt x="468" y="623"/>
                          </a:lnTo>
                          <a:lnTo>
                            <a:pt x="460" y="561"/>
                          </a:lnTo>
                          <a:lnTo>
                            <a:pt x="450" y="506"/>
                          </a:lnTo>
                          <a:lnTo>
                            <a:pt x="446" y="454"/>
                          </a:lnTo>
                          <a:lnTo>
                            <a:pt x="439" y="397"/>
                          </a:lnTo>
                          <a:lnTo>
                            <a:pt x="442" y="325"/>
                          </a:lnTo>
                          <a:lnTo>
                            <a:pt x="439" y="246"/>
                          </a:lnTo>
                          <a:lnTo>
                            <a:pt x="442" y="198"/>
                          </a:lnTo>
                          <a:lnTo>
                            <a:pt x="463" y="169"/>
                          </a:lnTo>
                          <a:lnTo>
                            <a:pt x="447" y="155"/>
                          </a:lnTo>
                          <a:lnTo>
                            <a:pt x="433" y="137"/>
                          </a:lnTo>
                          <a:lnTo>
                            <a:pt x="422" y="118"/>
                          </a:lnTo>
                          <a:lnTo>
                            <a:pt x="416" y="96"/>
                          </a:lnTo>
                          <a:lnTo>
                            <a:pt x="414" y="71"/>
                          </a:lnTo>
                          <a:lnTo>
                            <a:pt x="435" y="0"/>
                          </a:lnTo>
                          <a:close/>
                        </a:path>
                      </a:pathLst>
                    </a:custGeom>
                    <a:solidFill>
                      <a:srgbClr val="BFF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55" name="Freeform 311">
                      <a:extLst>
                        <a:ext uri="{FF2B5EF4-FFF2-40B4-BE49-F238E27FC236}">
                          <a16:creationId xmlns:a16="http://schemas.microsoft.com/office/drawing/2014/main" id="{B3014134-BDAA-B417-CA1D-409F512CE2FD}"/>
                        </a:ext>
                      </a:extLst>
                    </p:cNvPr>
                    <p:cNvSpPr>
                      <a:spLocks/>
                    </p:cNvSpPr>
                    <p:nvPr/>
                  </p:nvSpPr>
                  <p:spPr bwMode="auto">
                    <a:xfrm>
                      <a:off x="5247" y="2402"/>
                      <a:ext cx="87" cy="342"/>
                    </a:xfrm>
                    <a:custGeom>
                      <a:avLst/>
                      <a:gdLst>
                        <a:gd name="T0" fmla="*/ 0 w 522"/>
                        <a:gd name="T1" fmla="*/ 0 h 1712"/>
                        <a:gd name="T2" fmla="*/ 0 w 522"/>
                        <a:gd name="T3" fmla="*/ 0 h 1712"/>
                        <a:gd name="T4" fmla="*/ 0 w 522"/>
                        <a:gd name="T5" fmla="*/ 0 h 1712"/>
                        <a:gd name="T6" fmla="*/ 0 w 522"/>
                        <a:gd name="T7" fmla="*/ 0 h 1712"/>
                        <a:gd name="T8" fmla="*/ 0 w 522"/>
                        <a:gd name="T9" fmla="*/ 0 h 1712"/>
                        <a:gd name="T10" fmla="*/ 0 w 522"/>
                        <a:gd name="T11" fmla="*/ 0 h 1712"/>
                        <a:gd name="T12" fmla="*/ 0 w 522"/>
                        <a:gd name="T13" fmla="*/ 1 h 1712"/>
                        <a:gd name="T14" fmla="*/ 0 w 522"/>
                        <a:gd name="T15" fmla="*/ 1 h 1712"/>
                        <a:gd name="T16" fmla="*/ 0 w 522"/>
                        <a:gd name="T17" fmla="*/ 1 h 1712"/>
                        <a:gd name="T18" fmla="*/ 0 w 522"/>
                        <a:gd name="T19" fmla="*/ 1 h 1712"/>
                        <a:gd name="T20" fmla="*/ 0 w 522"/>
                        <a:gd name="T21" fmla="*/ 1 h 1712"/>
                        <a:gd name="T22" fmla="*/ 0 w 522"/>
                        <a:gd name="T23" fmla="*/ 0 h 1712"/>
                        <a:gd name="T24" fmla="*/ 0 w 522"/>
                        <a:gd name="T25" fmla="*/ 0 h 1712"/>
                        <a:gd name="T26" fmla="*/ 0 w 522"/>
                        <a:gd name="T27" fmla="*/ 0 h 1712"/>
                        <a:gd name="T28" fmla="*/ 0 w 522"/>
                        <a:gd name="T29" fmla="*/ 0 h 1712"/>
                        <a:gd name="T30" fmla="*/ 0 w 522"/>
                        <a:gd name="T31" fmla="*/ 0 h 1712"/>
                        <a:gd name="T32" fmla="*/ 0 w 522"/>
                        <a:gd name="T33" fmla="*/ 0 h 1712"/>
                        <a:gd name="T34" fmla="*/ 0 w 522"/>
                        <a:gd name="T35" fmla="*/ 0 h 1712"/>
                        <a:gd name="T36" fmla="*/ 0 w 522"/>
                        <a:gd name="T37" fmla="*/ 0 h 1712"/>
                        <a:gd name="T38" fmla="*/ 0 w 522"/>
                        <a:gd name="T39" fmla="*/ 0 h 1712"/>
                        <a:gd name="T40" fmla="*/ 0 w 522"/>
                        <a:gd name="T41" fmla="*/ 0 h 1712"/>
                        <a:gd name="T42" fmla="*/ 0 w 522"/>
                        <a:gd name="T43" fmla="*/ 0 h 1712"/>
                        <a:gd name="T44" fmla="*/ 0 w 522"/>
                        <a:gd name="T45" fmla="*/ 0 h 1712"/>
                        <a:gd name="T46" fmla="*/ 0 w 522"/>
                        <a:gd name="T47" fmla="*/ 0 h 1712"/>
                        <a:gd name="T48" fmla="*/ 0 w 522"/>
                        <a:gd name="T49" fmla="*/ 0 h 1712"/>
                        <a:gd name="T50" fmla="*/ 0 w 522"/>
                        <a:gd name="T51" fmla="*/ 0 h 1712"/>
                        <a:gd name="T52" fmla="*/ 0 w 522"/>
                        <a:gd name="T53" fmla="*/ 0 h 1712"/>
                        <a:gd name="T54" fmla="*/ 0 w 522"/>
                        <a:gd name="T55" fmla="*/ 0 h 1712"/>
                        <a:gd name="T56" fmla="*/ 0 w 522"/>
                        <a:gd name="T57" fmla="*/ 0 h 1712"/>
                        <a:gd name="T58" fmla="*/ 0 w 522"/>
                        <a:gd name="T59" fmla="*/ 0 h 1712"/>
                        <a:gd name="T60" fmla="*/ 0 w 522"/>
                        <a:gd name="T61" fmla="*/ 0 h 1712"/>
                        <a:gd name="T62" fmla="*/ 0 w 522"/>
                        <a:gd name="T63" fmla="*/ 0 h 17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2" h="1712">
                          <a:moveTo>
                            <a:pt x="16" y="671"/>
                          </a:moveTo>
                          <a:lnTo>
                            <a:pt x="23" y="737"/>
                          </a:lnTo>
                          <a:lnTo>
                            <a:pt x="25" y="797"/>
                          </a:lnTo>
                          <a:lnTo>
                            <a:pt x="34" y="935"/>
                          </a:lnTo>
                          <a:lnTo>
                            <a:pt x="41" y="1061"/>
                          </a:lnTo>
                          <a:lnTo>
                            <a:pt x="51" y="1193"/>
                          </a:lnTo>
                          <a:lnTo>
                            <a:pt x="54" y="1228"/>
                          </a:lnTo>
                          <a:lnTo>
                            <a:pt x="61" y="1257"/>
                          </a:lnTo>
                          <a:lnTo>
                            <a:pt x="77" y="1298"/>
                          </a:lnTo>
                          <a:lnTo>
                            <a:pt x="100" y="1492"/>
                          </a:lnTo>
                          <a:lnTo>
                            <a:pt x="100" y="1533"/>
                          </a:lnTo>
                          <a:lnTo>
                            <a:pt x="99" y="1550"/>
                          </a:lnTo>
                          <a:lnTo>
                            <a:pt x="102" y="1571"/>
                          </a:lnTo>
                          <a:lnTo>
                            <a:pt x="115" y="1593"/>
                          </a:lnTo>
                          <a:lnTo>
                            <a:pt x="129" y="1616"/>
                          </a:lnTo>
                          <a:lnTo>
                            <a:pt x="159" y="1632"/>
                          </a:lnTo>
                          <a:lnTo>
                            <a:pt x="197" y="1642"/>
                          </a:lnTo>
                          <a:lnTo>
                            <a:pt x="270" y="1650"/>
                          </a:lnTo>
                          <a:lnTo>
                            <a:pt x="319" y="1655"/>
                          </a:lnTo>
                          <a:lnTo>
                            <a:pt x="344" y="1658"/>
                          </a:lnTo>
                          <a:lnTo>
                            <a:pt x="405" y="1712"/>
                          </a:lnTo>
                          <a:lnTo>
                            <a:pt x="436" y="1706"/>
                          </a:lnTo>
                          <a:lnTo>
                            <a:pt x="425" y="1569"/>
                          </a:lnTo>
                          <a:lnTo>
                            <a:pt x="400" y="1451"/>
                          </a:lnTo>
                          <a:lnTo>
                            <a:pt x="356" y="1239"/>
                          </a:lnTo>
                          <a:lnTo>
                            <a:pt x="293" y="1035"/>
                          </a:lnTo>
                          <a:lnTo>
                            <a:pt x="275" y="946"/>
                          </a:lnTo>
                          <a:lnTo>
                            <a:pt x="264" y="868"/>
                          </a:lnTo>
                          <a:lnTo>
                            <a:pt x="271" y="768"/>
                          </a:lnTo>
                          <a:lnTo>
                            <a:pt x="296" y="653"/>
                          </a:lnTo>
                          <a:lnTo>
                            <a:pt x="310" y="616"/>
                          </a:lnTo>
                          <a:lnTo>
                            <a:pt x="324" y="569"/>
                          </a:lnTo>
                          <a:lnTo>
                            <a:pt x="342" y="604"/>
                          </a:lnTo>
                          <a:lnTo>
                            <a:pt x="349" y="656"/>
                          </a:lnTo>
                          <a:lnTo>
                            <a:pt x="404" y="638"/>
                          </a:lnTo>
                          <a:lnTo>
                            <a:pt x="458" y="627"/>
                          </a:lnTo>
                          <a:lnTo>
                            <a:pt x="522" y="619"/>
                          </a:lnTo>
                          <a:lnTo>
                            <a:pt x="504" y="498"/>
                          </a:lnTo>
                          <a:lnTo>
                            <a:pt x="494" y="393"/>
                          </a:lnTo>
                          <a:lnTo>
                            <a:pt x="458" y="243"/>
                          </a:lnTo>
                          <a:lnTo>
                            <a:pt x="451" y="177"/>
                          </a:lnTo>
                          <a:lnTo>
                            <a:pt x="356" y="122"/>
                          </a:lnTo>
                          <a:lnTo>
                            <a:pt x="264" y="67"/>
                          </a:lnTo>
                          <a:lnTo>
                            <a:pt x="157" y="0"/>
                          </a:lnTo>
                          <a:lnTo>
                            <a:pt x="160" y="56"/>
                          </a:lnTo>
                          <a:lnTo>
                            <a:pt x="160" y="79"/>
                          </a:lnTo>
                          <a:lnTo>
                            <a:pt x="153" y="111"/>
                          </a:lnTo>
                          <a:lnTo>
                            <a:pt x="146" y="132"/>
                          </a:lnTo>
                          <a:lnTo>
                            <a:pt x="135" y="154"/>
                          </a:lnTo>
                          <a:lnTo>
                            <a:pt x="122" y="190"/>
                          </a:lnTo>
                          <a:lnTo>
                            <a:pt x="99" y="243"/>
                          </a:lnTo>
                          <a:lnTo>
                            <a:pt x="83" y="284"/>
                          </a:lnTo>
                          <a:lnTo>
                            <a:pt x="68" y="288"/>
                          </a:lnTo>
                          <a:lnTo>
                            <a:pt x="50" y="293"/>
                          </a:lnTo>
                          <a:lnTo>
                            <a:pt x="36" y="308"/>
                          </a:lnTo>
                          <a:lnTo>
                            <a:pt x="36" y="325"/>
                          </a:lnTo>
                          <a:lnTo>
                            <a:pt x="34" y="378"/>
                          </a:lnTo>
                          <a:lnTo>
                            <a:pt x="29" y="425"/>
                          </a:lnTo>
                          <a:lnTo>
                            <a:pt x="16" y="467"/>
                          </a:lnTo>
                          <a:lnTo>
                            <a:pt x="8" y="489"/>
                          </a:lnTo>
                          <a:lnTo>
                            <a:pt x="1" y="517"/>
                          </a:lnTo>
                          <a:lnTo>
                            <a:pt x="0" y="538"/>
                          </a:lnTo>
                          <a:lnTo>
                            <a:pt x="5" y="570"/>
                          </a:lnTo>
                          <a:lnTo>
                            <a:pt x="8" y="617"/>
                          </a:lnTo>
                          <a:lnTo>
                            <a:pt x="16" y="671"/>
                          </a:lnTo>
                          <a:close/>
                        </a:path>
                      </a:pathLst>
                    </a:custGeom>
                    <a:solidFill>
                      <a:srgbClr val="BFF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87" name="Group 312">
                    <a:extLst>
                      <a:ext uri="{FF2B5EF4-FFF2-40B4-BE49-F238E27FC236}">
                        <a16:creationId xmlns:a16="http://schemas.microsoft.com/office/drawing/2014/main" id="{598A72EA-C6F6-628E-92E5-5D6102B8158E}"/>
                      </a:ext>
                    </a:extLst>
                  </p:cNvPr>
                  <p:cNvGrpSpPr>
                    <a:grpSpLocks/>
                  </p:cNvGrpSpPr>
                  <p:nvPr/>
                </p:nvGrpSpPr>
                <p:grpSpPr bwMode="auto">
                  <a:xfrm>
                    <a:off x="5204" y="2258"/>
                    <a:ext cx="90" cy="191"/>
                    <a:chOff x="5204" y="2258"/>
                    <a:chExt cx="90" cy="191"/>
                  </a:xfrm>
                </p:grpSpPr>
                <p:grpSp>
                  <p:nvGrpSpPr>
                    <p:cNvPr id="1682610" name="Group 313">
                      <a:extLst>
                        <a:ext uri="{FF2B5EF4-FFF2-40B4-BE49-F238E27FC236}">
                          <a16:creationId xmlns:a16="http://schemas.microsoft.com/office/drawing/2014/main" id="{4D82BF54-0FAC-A8BC-6C27-D32CBE55C2A4}"/>
                        </a:ext>
                      </a:extLst>
                    </p:cNvPr>
                    <p:cNvGrpSpPr>
                      <a:grpSpLocks/>
                    </p:cNvGrpSpPr>
                    <p:nvPr/>
                  </p:nvGrpSpPr>
                  <p:grpSpPr bwMode="auto">
                    <a:xfrm>
                      <a:off x="5225" y="2354"/>
                      <a:ext cx="47" cy="95"/>
                      <a:chOff x="5225" y="2354"/>
                      <a:chExt cx="47" cy="95"/>
                    </a:xfrm>
                  </p:grpSpPr>
                  <p:sp>
                    <p:nvSpPr>
                      <p:cNvPr id="1682651" name="Freeform 314">
                        <a:extLst>
                          <a:ext uri="{FF2B5EF4-FFF2-40B4-BE49-F238E27FC236}">
                            <a16:creationId xmlns:a16="http://schemas.microsoft.com/office/drawing/2014/main" id="{9E04181C-AC90-5942-9EE8-75AED03C1F06}"/>
                          </a:ext>
                        </a:extLst>
                      </p:cNvPr>
                      <p:cNvSpPr>
                        <a:spLocks/>
                      </p:cNvSpPr>
                      <p:nvPr/>
                    </p:nvSpPr>
                    <p:spPr bwMode="auto">
                      <a:xfrm>
                        <a:off x="5225" y="2354"/>
                        <a:ext cx="47" cy="95"/>
                      </a:xfrm>
                      <a:custGeom>
                        <a:avLst/>
                        <a:gdLst>
                          <a:gd name="T0" fmla="*/ 0 w 278"/>
                          <a:gd name="T1" fmla="*/ 0 h 477"/>
                          <a:gd name="T2" fmla="*/ 0 w 278"/>
                          <a:gd name="T3" fmla="*/ 0 h 477"/>
                          <a:gd name="T4" fmla="*/ 0 w 278"/>
                          <a:gd name="T5" fmla="*/ 0 h 477"/>
                          <a:gd name="T6" fmla="*/ 0 w 278"/>
                          <a:gd name="T7" fmla="*/ 0 h 477"/>
                          <a:gd name="T8" fmla="*/ 0 w 278"/>
                          <a:gd name="T9" fmla="*/ 0 h 477"/>
                          <a:gd name="T10" fmla="*/ 0 w 278"/>
                          <a:gd name="T11" fmla="*/ 0 h 477"/>
                          <a:gd name="T12" fmla="*/ 0 w 278"/>
                          <a:gd name="T13" fmla="*/ 0 h 477"/>
                          <a:gd name="T14" fmla="*/ 0 w 278"/>
                          <a:gd name="T15" fmla="*/ 0 h 477"/>
                          <a:gd name="T16" fmla="*/ 0 w 278"/>
                          <a:gd name="T17" fmla="*/ 0 h 477"/>
                          <a:gd name="T18" fmla="*/ 0 w 278"/>
                          <a:gd name="T19" fmla="*/ 0 h 477"/>
                          <a:gd name="T20" fmla="*/ 0 w 278"/>
                          <a:gd name="T21" fmla="*/ 0 h 477"/>
                          <a:gd name="T22" fmla="*/ 0 w 278"/>
                          <a:gd name="T23" fmla="*/ 0 h 477"/>
                          <a:gd name="T24" fmla="*/ 0 w 278"/>
                          <a:gd name="T25" fmla="*/ 0 h 477"/>
                          <a:gd name="T26" fmla="*/ 0 w 278"/>
                          <a:gd name="T27" fmla="*/ 0 h 477"/>
                          <a:gd name="T28" fmla="*/ 0 w 278"/>
                          <a:gd name="T29" fmla="*/ 0 h 477"/>
                          <a:gd name="T30" fmla="*/ 0 w 278"/>
                          <a:gd name="T31" fmla="*/ 0 h 477"/>
                          <a:gd name="T32" fmla="*/ 0 w 278"/>
                          <a:gd name="T33" fmla="*/ 0 h 477"/>
                          <a:gd name="T34" fmla="*/ 0 w 278"/>
                          <a:gd name="T35" fmla="*/ 0 h 477"/>
                          <a:gd name="T36" fmla="*/ 0 w 278"/>
                          <a:gd name="T37" fmla="*/ 0 h 477"/>
                          <a:gd name="T38" fmla="*/ 0 w 278"/>
                          <a:gd name="T39" fmla="*/ 0 h 477"/>
                          <a:gd name="T40" fmla="*/ 0 w 278"/>
                          <a:gd name="T41" fmla="*/ 0 h 477"/>
                          <a:gd name="T42" fmla="*/ 0 w 278"/>
                          <a:gd name="T43" fmla="*/ 0 h 477"/>
                          <a:gd name="T44" fmla="*/ 0 w 278"/>
                          <a:gd name="T45" fmla="*/ 0 h 477"/>
                          <a:gd name="T46" fmla="*/ 0 w 278"/>
                          <a:gd name="T47" fmla="*/ 0 h 477"/>
                          <a:gd name="T48" fmla="*/ 0 w 278"/>
                          <a:gd name="T49" fmla="*/ 0 h 477"/>
                          <a:gd name="T50" fmla="*/ 0 w 278"/>
                          <a:gd name="T51" fmla="*/ 0 h 477"/>
                          <a:gd name="T52" fmla="*/ 0 w 278"/>
                          <a:gd name="T53" fmla="*/ 0 h 477"/>
                          <a:gd name="T54" fmla="*/ 0 w 278"/>
                          <a:gd name="T55" fmla="*/ 0 h 477"/>
                          <a:gd name="T56" fmla="*/ 0 w 278"/>
                          <a:gd name="T57" fmla="*/ 0 h 4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78" h="477">
                            <a:moveTo>
                              <a:pt x="240" y="0"/>
                            </a:moveTo>
                            <a:lnTo>
                              <a:pt x="253" y="135"/>
                            </a:lnTo>
                            <a:lnTo>
                              <a:pt x="261" y="206"/>
                            </a:lnTo>
                            <a:lnTo>
                              <a:pt x="268" y="231"/>
                            </a:lnTo>
                            <a:lnTo>
                              <a:pt x="278" y="292"/>
                            </a:lnTo>
                            <a:lnTo>
                              <a:pt x="272" y="339"/>
                            </a:lnTo>
                            <a:lnTo>
                              <a:pt x="261" y="387"/>
                            </a:lnTo>
                            <a:lnTo>
                              <a:pt x="243" y="431"/>
                            </a:lnTo>
                            <a:lnTo>
                              <a:pt x="224" y="455"/>
                            </a:lnTo>
                            <a:lnTo>
                              <a:pt x="191" y="470"/>
                            </a:lnTo>
                            <a:lnTo>
                              <a:pt x="148" y="477"/>
                            </a:lnTo>
                            <a:lnTo>
                              <a:pt x="102" y="470"/>
                            </a:lnTo>
                            <a:lnTo>
                              <a:pt x="65" y="451"/>
                            </a:lnTo>
                            <a:lnTo>
                              <a:pt x="43" y="431"/>
                            </a:lnTo>
                            <a:lnTo>
                              <a:pt x="22" y="402"/>
                            </a:lnTo>
                            <a:lnTo>
                              <a:pt x="3" y="360"/>
                            </a:lnTo>
                            <a:lnTo>
                              <a:pt x="0" y="332"/>
                            </a:lnTo>
                            <a:lnTo>
                              <a:pt x="3" y="305"/>
                            </a:lnTo>
                            <a:lnTo>
                              <a:pt x="12" y="283"/>
                            </a:lnTo>
                            <a:lnTo>
                              <a:pt x="25" y="262"/>
                            </a:lnTo>
                            <a:lnTo>
                              <a:pt x="51" y="240"/>
                            </a:lnTo>
                            <a:lnTo>
                              <a:pt x="53" y="195"/>
                            </a:lnTo>
                            <a:lnTo>
                              <a:pt x="51" y="121"/>
                            </a:lnTo>
                            <a:lnTo>
                              <a:pt x="92" y="121"/>
                            </a:lnTo>
                            <a:lnTo>
                              <a:pt x="120" y="112"/>
                            </a:lnTo>
                            <a:lnTo>
                              <a:pt x="148" y="97"/>
                            </a:lnTo>
                            <a:lnTo>
                              <a:pt x="167" y="72"/>
                            </a:lnTo>
                            <a:lnTo>
                              <a:pt x="192" y="38"/>
                            </a:lnTo>
                            <a:lnTo>
                              <a:pt x="240" y="0"/>
                            </a:lnTo>
                            <a:close/>
                          </a:path>
                        </a:pathLst>
                      </a:custGeom>
                      <a:solidFill>
                        <a:srgbClr val="F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52" name="Freeform 315">
                        <a:extLst>
                          <a:ext uri="{FF2B5EF4-FFF2-40B4-BE49-F238E27FC236}">
                            <a16:creationId xmlns:a16="http://schemas.microsoft.com/office/drawing/2014/main" id="{27738B18-E2A1-86CE-E391-D882E27CADFA}"/>
                          </a:ext>
                        </a:extLst>
                      </p:cNvPr>
                      <p:cNvSpPr>
                        <a:spLocks/>
                      </p:cNvSpPr>
                      <p:nvPr/>
                    </p:nvSpPr>
                    <p:spPr bwMode="auto">
                      <a:xfrm>
                        <a:off x="5225" y="2354"/>
                        <a:ext cx="46" cy="87"/>
                      </a:xfrm>
                      <a:custGeom>
                        <a:avLst/>
                        <a:gdLst>
                          <a:gd name="T0" fmla="*/ 0 w 279"/>
                          <a:gd name="T1" fmla="*/ 0 h 434"/>
                          <a:gd name="T2" fmla="*/ 0 w 279"/>
                          <a:gd name="T3" fmla="*/ 0 h 434"/>
                          <a:gd name="T4" fmla="*/ 0 w 279"/>
                          <a:gd name="T5" fmla="*/ 0 h 434"/>
                          <a:gd name="T6" fmla="*/ 0 w 279"/>
                          <a:gd name="T7" fmla="*/ 0 h 434"/>
                          <a:gd name="T8" fmla="*/ 0 w 279"/>
                          <a:gd name="T9" fmla="*/ 0 h 434"/>
                          <a:gd name="T10" fmla="*/ 0 w 279"/>
                          <a:gd name="T11" fmla="*/ 0 h 434"/>
                          <a:gd name="T12" fmla="*/ 0 w 279"/>
                          <a:gd name="T13" fmla="*/ 0 h 434"/>
                          <a:gd name="T14" fmla="*/ 0 w 279"/>
                          <a:gd name="T15" fmla="*/ 0 h 434"/>
                          <a:gd name="T16" fmla="*/ 0 w 279"/>
                          <a:gd name="T17" fmla="*/ 0 h 434"/>
                          <a:gd name="T18" fmla="*/ 0 w 279"/>
                          <a:gd name="T19" fmla="*/ 0 h 434"/>
                          <a:gd name="T20" fmla="*/ 0 w 279"/>
                          <a:gd name="T21" fmla="*/ 0 h 434"/>
                          <a:gd name="T22" fmla="*/ 0 w 279"/>
                          <a:gd name="T23" fmla="*/ 0 h 434"/>
                          <a:gd name="T24" fmla="*/ 0 w 279"/>
                          <a:gd name="T25" fmla="*/ 0 h 434"/>
                          <a:gd name="T26" fmla="*/ 0 w 279"/>
                          <a:gd name="T27" fmla="*/ 0 h 434"/>
                          <a:gd name="T28" fmla="*/ 0 w 279"/>
                          <a:gd name="T29" fmla="*/ 0 h 434"/>
                          <a:gd name="T30" fmla="*/ 0 w 279"/>
                          <a:gd name="T31" fmla="*/ 0 h 434"/>
                          <a:gd name="T32" fmla="*/ 0 w 279"/>
                          <a:gd name="T33" fmla="*/ 0 h 434"/>
                          <a:gd name="T34" fmla="*/ 0 w 279"/>
                          <a:gd name="T35" fmla="*/ 0 h 434"/>
                          <a:gd name="T36" fmla="*/ 0 w 279"/>
                          <a:gd name="T37" fmla="*/ 0 h 434"/>
                          <a:gd name="T38" fmla="*/ 0 w 279"/>
                          <a:gd name="T39" fmla="*/ 0 h 434"/>
                          <a:gd name="T40" fmla="*/ 0 w 279"/>
                          <a:gd name="T41" fmla="*/ 0 h 434"/>
                          <a:gd name="T42" fmla="*/ 0 w 279"/>
                          <a:gd name="T43" fmla="*/ 0 h 434"/>
                          <a:gd name="T44" fmla="*/ 0 w 279"/>
                          <a:gd name="T45" fmla="*/ 0 h 434"/>
                          <a:gd name="T46" fmla="*/ 0 w 279"/>
                          <a:gd name="T47" fmla="*/ 0 h 434"/>
                          <a:gd name="T48" fmla="*/ 0 w 279"/>
                          <a:gd name="T49" fmla="*/ 0 h 434"/>
                          <a:gd name="T50" fmla="*/ 0 w 279"/>
                          <a:gd name="T51" fmla="*/ 0 h 434"/>
                          <a:gd name="T52" fmla="*/ 0 w 279"/>
                          <a:gd name="T53" fmla="*/ 0 h 434"/>
                          <a:gd name="T54" fmla="*/ 0 w 279"/>
                          <a:gd name="T55" fmla="*/ 0 h 434"/>
                          <a:gd name="T56" fmla="*/ 0 w 279"/>
                          <a:gd name="T57" fmla="*/ 0 h 434"/>
                          <a:gd name="T58" fmla="*/ 0 w 279"/>
                          <a:gd name="T59" fmla="*/ 0 h 434"/>
                          <a:gd name="T60" fmla="*/ 0 w 279"/>
                          <a:gd name="T61" fmla="*/ 0 h 434"/>
                          <a:gd name="T62" fmla="*/ 0 w 279"/>
                          <a:gd name="T63" fmla="*/ 0 h 434"/>
                          <a:gd name="T64" fmla="*/ 0 w 279"/>
                          <a:gd name="T65" fmla="*/ 0 h 434"/>
                          <a:gd name="T66" fmla="*/ 0 w 279"/>
                          <a:gd name="T67" fmla="*/ 0 h 434"/>
                          <a:gd name="T68" fmla="*/ 0 w 279"/>
                          <a:gd name="T69" fmla="*/ 0 h 434"/>
                          <a:gd name="T70" fmla="*/ 0 w 279"/>
                          <a:gd name="T71" fmla="*/ 0 h 434"/>
                          <a:gd name="T72" fmla="*/ 0 w 279"/>
                          <a:gd name="T73" fmla="*/ 0 h 434"/>
                          <a:gd name="T74" fmla="*/ 0 w 279"/>
                          <a:gd name="T75" fmla="*/ 0 h 434"/>
                          <a:gd name="T76" fmla="*/ 0 w 279"/>
                          <a:gd name="T77" fmla="*/ 0 h 434"/>
                          <a:gd name="T78" fmla="*/ 0 w 279"/>
                          <a:gd name="T79" fmla="*/ 0 h 434"/>
                          <a:gd name="T80" fmla="*/ 0 w 279"/>
                          <a:gd name="T81" fmla="*/ 0 h 434"/>
                          <a:gd name="T82" fmla="*/ 0 w 279"/>
                          <a:gd name="T83" fmla="*/ 0 h 434"/>
                          <a:gd name="T84" fmla="*/ 0 w 279"/>
                          <a:gd name="T85" fmla="*/ 0 h 434"/>
                          <a:gd name="T86" fmla="*/ 0 w 279"/>
                          <a:gd name="T87" fmla="*/ 0 h 434"/>
                          <a:gd name="T88" fmla="*/ 0 w 279"/>
                          <a:gd name="T89" fmla="*/ 0 h 434"/>
                          <a:gd name="T90" fmla="*/ 0 w 279"/>
                          <a:gd name="T91" fmla="*/ 0 h 434"/>
                          <a:gd name="T92" fmla="*/ 0 w 279"/>
                          <a:gd name="T93" fmla="*/ 0 h 434"/>
                          <a:gd name="T94" fmla="*/ 0 w 279"/>
                          <a:gd name="T95" fmla="*/ 0 h 434"/>
                          <a:gd name="T96" fmla="*/ 0 w 279"/>
                          <a:gd name="T97" fmla="*/ 0 h 434"/>
                          <a:gd name="T98" fmla="*/ 0 w 279"/>
                          <a:gd name="T99" fmla="*/ 0 h 434"/>
                          <a:gd name="T100" fmla="*/ 0 w 279"/>
                          <a:gd name="T101" fmla="*/ 0 h 434"/>
                          <a:gd name="T102" fmla="*/ 0 w 279"/>
                          <a:gd name="T103" fmla="*/ 0 h 434"/>
                          <a:gd name="T104" fmla="*/ 0 w 279"/>
                          <a:gd name="T105" fmla="*/ 0 h 434"/>
                          <a:gd name="T106" fmla="*/ 0 w 279"/>
                          <a:gd name="T107" fmla="*/ 0 h 4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79" h="434">
                            <a:moveTo>
                              <a:pt x="240" y="0"/>
                            </a:moveTo>
                            <a:lnTo>
                              <a:pt x="254" y="135"/>
                            </a:lnTo>
                            <a:lnTo>
                              <a:pt x="262" y="206"/>
                            </a:lnTo>
                            <a:lnTo>
                              <a:pt x="269" y="231"/>
                            </a:lnTo>
                            <a:lnTo>
                              <a:pt x="279" y="292"/>
                            </a:lnTo>
                            <a:lnTo>
                              <a:pt x="273" y="340"/>
                            </a:lnTo>
                            <a:lnTo>
                              <a:pt x="262" y="387"/>
                            </a:lnTo>
                            <a:lnTo>
                              <a:pt x="245" y="431"/>
                            </a:lnTo>
                            <a:lnTo>
                              <a:pt x="234" y="407"/>
                            </a:lnTo>
                            <a:lnTo>
                              <a:pt x="214" y="398"/>
                            </a:lnTo>
                            <a:lnTo>
                              <a:pt x="199" y="403"/>
                            </a:lnTo>
                            <a:lnTo>
                              <a:pt x="185" y="415"/>
                            </a:lnTo>
                            <a:lnTo>
                              <a:pt x="163" y="434"/>
                            </a:lnTo>
                            <a:lnTo>
                              <a:pt x="133" y="434"/>
                            </a:lnTo>
                            <a:lnTo>
                              <a:pt x="146" y="410"/>
                            </a:lnTo>
                            <a:lnTo>
                              <a:pt x="173" y="374"/>
                            </a:lnTo>
                            <a:lnTo>
                              <a:pt x="201" y="351"/>
                            </a:lnTo>
                            <a:lnTo>
                              <a:pt x="217" y="334"/>
                            </a:lnTo>
                            <a:lnTo>
                              <a:pt x="224" y="309"/>
                            </a:lnTo>
                            <a:lnTo>
                              <a:pt x="227" y="285"/>
                            </a:lnTo>
                            <a:lnTo>
                              <a:pt x="228" y="258"/>
                            </a:lnTo>
                            <a:lnTo>
                              <a:pt x="225" y="230"/>
                            </a:lnTo>
                            <a:lnTo>
                              <a:pt x="227" y="189"/>
                            </a:lnTo>
                            <a:lnTo>
                              <a:pt x="213" y="193"/>
                            </a:lnTo>
                            <a:lnTo>
                              <a:pt x="177" y="194"/>
                            </a:lnTo>
                            <a:lnTo>
                              <a:pt x="147" y="191"/>
                            </a:lnTo>
                            <a:lnTo>
                              <a:pt x="116" y="186"/>
                            </a:lnTo>
                            <a:lnTo>
                              <a:pt x="93" y="178"/>
                            </a:lnTo>
                            <a:lnTo>
                              <a:pt x="76" y="169"/>
                            </a:lnTo>
                            <a:lnTo>
                              <a:pt x="76" y="196"/>
                            </a:lnTo>
                            <a:lnTo>
                              <a:pt x="76" y="231"/>
                            </a:lnTo>
                            <a:lnTo>
                              <a:pt x="68" y="262"/>
                            </a:lnTo>
                            <a:lnTo>
                              <a:pt x="67" y="292"/>
                            </a:lnTo>
                            <a:lnTo>
                              <a:pt x="78" y="322"/>
                            </a:lnTo>
                            <a:lnTo>
                              <a:pt x="90" y="348"/>
                            </a:lnTo>
                            <a:lnTo>
                              <a:pt x="107" y="378"/>
                            </a:lnTo>
                            <a:lnTo>
                              <a:pt x="98" y="400"/>
                            </a:lnTo>
                            <a:lnTo>
                              <a:pt x="84" y="387"/>
                            </a:lnTo>
                            <a:lnTo>
                              <a:pt x="59" y="369"/>
                            </a:lnTo>
                            <a:lnTo>
                              <a:pt x="43" y="353"/>
                            </a:lnTo>
                            <a:lnTo>
                              <a:pt x="22" y="342"/>
                            </a:lnTo>
                            <a:lnTo>
                              <a:pt x="0" y="334"/>
                            </a:lnTo>
                            <a:lnTo>
                              <a:pt x="4" y="305"/>
                            </a:lnTo>
                            <a:lnTo>
                              <a:pt x="12" y="283"/>
                            </a:lnTo>
                            <a:lnTo>
                              <a:pt x="25" y="262"/>
                            </a:lnTo>
                            <a:lnTo>
                              <a:pt x="52" y="240"/>
                            </a:lnTo>
                            <a:lnTo>
                              <a:pt x="54" y="195"/>
                            </a:lnTo>
                            <a:lnTo>
                              <a:pt x="52" y="121"/>
                            </a:lnTo>
                            <a:lnTo>
                              <a:pt x="92" y="121"/>
                            </a:lnTo>
                            <a:lnTo>
                              <a:pt x="121" y="114"/>
                            </a:lnTo>
                            <a:lnTo>
                              <a:pt x="148" y="97"/>
                            </a:lnTo>
                            <a:lnTo>
                              <a:pt x="168" y="72"/>
                            </a:lnTo>
                            <a:lnTo>
                              <a:pt x="193" y="38"/>
                            </a:lnTo>
                            <a:lnTo>
                              <a:pt x="240" y="0"/>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11" name="Freeform 316">
                      <a:extLst>
                        <a:ext uri="{FF2B5EF4-FFF2-40B4-BE49-F238E27FC236}">
                          <a16:creationId xmlns:a16="http://schemas.microsoft.com/office/drawing/2014/main" id="{D2AB3C9F-D296-A389-C627-E84CAFABED2B}"/>
                        </a:ext>
                      </a:extLst>
                    </p:cNvPr>
                    <p:cNvSpPr>
                      <a:spLocks/>
                    </p:cNvSpPr>
                    <p:nvPr/>
                  </p:nvSpPr>
                  <p:spPr bwMode="auto">
                    <a:xfrm>
                      <a:off x="5214" y="2266"/>
                      <a:ext cx="63" cy="116"/>
                    </a:xfrm>
                    <a:custGeom>
                      <a:avLst/>
                      <a:gdLst>
                        <a:gd name="T0" fmla="*/ 0 w 376"/>
                        <a:gd name="T1" fmla="*/ 0 h 582"/>
                        <a:gd name="T2" fmla="*/ 0 w 376"/>
                        <a:gd name="T3" fmla="*/ 0 h 582"/>
                        <a:gd name="T4" fmla="*/ 0 w 376"/>
                        <a:gd name="T5" fmla="*/ 0 h 582"/>
                        <a:gd name="T6" fmla="*/ 0 w 376"/>
                        <a:gd name="T7" fmla="*/ 0 h 582"/>
                        <a:gd name="T8" fmla="*/ 0 w 376"/>
                        <a:gd name="T9" fmla="*/ 0 h 582"/>
                        <a:gd name="T10" fmla="*/ 0 w 376"/>
                        <a:gd name="T11" fmla="*/ 0 h 582"/>
                        <a:gd name="T12" fmla="*/ 0 w 376"/>
                        <a:gd name="T13" fmla="*/ 0 h 582"/>
                        <a:gd name="T14" fmla="*/ 0 w 376"/>
                        <a:gd name="T15" fmla="*/ 0 h 582"/>
                        <a:gd name="T16" fmla="*/ 0 w 376"/>
                        <a:gd name="T17" fmla="*/ 0 h 582"/>
                        <a:gd name="T18" fmla="*/ 0 w 376"/>
                        <a:gd name="T19" fmla="*/ 0 h 582"/>
                        <a:gd name="T20" fmla="*/ 0 w 376"/>
                        <a:gd name="T21" fmla="*/ 0 h 582"/>
                        <a:gd name="T22" fmla="*/ 0 w 376"/>
                        <a:gd name="T23" fmla="*/ 0 h 582"/>
                        <a:gd name="T24" fmla="*/ 0 w 376"/>
                        <a:gd name="T25" fmla="*/ 0 h 582"/>
                        <a:gd name="T26" fmla="*/ 0 w 376"/>
                        <a:gd name="T27" fmla="*/ 0 h 582"/>
                        <a:gd name="T28" fmla="*/ 0 w 376"/>
                        <a:gd name="T29" fmla="*/ 0 h 582"/>
                        <a:gd name="T30" fmla="*/ 0 w 376"/>
                        <a:gd name="T31" fmla="*/ 0 h 582"/>
                        <a:gd name="T32" fmla="*/ 0 w 376"/>
                        <a:gd name="T33" fmla="*/ 0 h 582"/>
                        <a:gd name="T34" fmla="*/ 0 w 376"/>
                        <a:gd name="T35" fmla="*/ 0 h 582"/>
                        <a:gd name="T36" fmla="*/ 0 w 376"/>
                        <a:gd name="T37" fmla="*/ 0 h 582"/>
                        <a:gd name="T38" fmla="*/ 0 w 376"/>
                        <a:gd name="T39" fmla="*/ 0 h 582"/>
                        <a:gd name="T40" fmla="*/ 0 w 376"/>
                        <a:gd name="T41" fmla="*/ 0 h 582"/>
                        <a:gd name="T42" fmla="*/ 0 w 376"/>
                        <a:gd name="T43" fmla="*/ 0 h 582"/>
                        <a:gd name="T44" fmla="*/ 0 w 376"/>
                        <a:gd name="T45" fmla="*/ 0 h 582"/>
                        <a:gd name="T46" fmla="*/ 0 w 376"/>
                        <a:gd name="T47" fmla="*/ 0 h 582"/>
                        <a:gd name="T48" fmla="*/ 0 w 376"/>
                        <a:gd name="T49" fmla="*/ 0 h 582"/>
                        <a:gd name="T50" fmla="*/ 0 w 376"/>
                        <a:gd name="T51" fmla="*/ 0 h 582"/>
                        <a:gd name="T52" fmla="*/ 0 w 376"/>
                        <a:gd name="T53" fmla="*/ 0 h 582"/>
                        <a:gd name="T54" fmla="*/ 0 w 376"/>
                        <a:gd name="T55" fmla="*/ 0 h 582"/>
                        <a:gd name="T56" fmla="*/ 0 w 376"/>
                        <a:gd name="T57" fmla="*/ 0 h 582"/>
                        <a:gd name="T58" fmla="*/ 0 w 376"/>
                        <a:gd name="T59" fmla="*/ 0 h 582"/>
                        <a:gd name="T60" fmla="*/ 0 w 376"/>
                        <a:gd name="T61" fmla="*/ 0 h 582"/>
                        <a:gd name="T62" fmla="*/ 0 w 376"/>
                        <a:gd name="T63" fmla="*/ 0 h 582"/>
                        <a:gd name="T64" fmla="*/ 0 w 376"/>
                        <a:gd name="T65" fmla="*/ 0 h 582"/>
                        <a:gd name="T66" fmla="*/ 0 w 376"/>
                        <a:gd name="T67" fmla="*/ 0 h 582"/>
                        <a:gd name="T68" fmla="*/ 0 w 376"/>
                        <a:gd name="T69" fmla="*/ 0 h 582"/>
                        <a:gd name="T70" fmla="*/ 0 w 376"/>
                        <a:gd name="T71" fmla="*/ 0 h 582"/>
                        <a:gd name="T72" fmla="*/ 0 w 376"/>
                        <a:gd name="T73" fmla="*/ 0 h 582"/>
                        <a:gd name="T74" fmla="*/ 0 w 376"/>
                        <a:gd name="T75" fmla="*/ 0 h 582"/>
                        <a:gd name="T76" fmla="*/ 0 w 376"/>
                        <a:gd name="T77" fmla="*/ 0 h 582"/>
                        <a:gd name="T78" fmla="*/ 0 w 376"/>
                        <a:gd name="T79" fmla="*/ 0 h 582"/>
                        <a:gd name="T80" fmla="*/ 0 w 376"/>
                        <a:gd name="T81" fmla="*/ 0 h 582"/>
                        <a:gd name="T82" fmla="*/ 0 w 376"/>
                        <a:gd name="T83" fmla="*/ 0 h 582"/>
                        <a:gd name="T84" fmla="*/ 0 w 376"/>
                        <a:gd name="T85" fmla="*/ 0 h 582"/>
                        <a:gd name="T86" fmla="*/ 0 w 376"/>
                        <a:gd name="T87" fmla="*/ 0 h 582"/>
                        <a:gd name="T88" fmla="*/ 0 w 376"/>
                        <a:gd name="T89" fmla="*/ 0 h 582"/>
                        <a:gd name="T90" fmla="*/ 0 w 376"/>
                        <a:gd name="T91" fmla="*/ 0 h 582"/>
                        <a:gd name="T92" fmla="*/ 0 w 376"/>
                        <a:gd name="T93" fmla="*/ 0 h 582"/>
                        <a:gd name="T94" fmla="*/ 0 w 376"/>
                        <a:gd name="T95" fmla="*/ 0 h 58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6" h="582">
                          <a:moveTo>
                            <a:pt x="34" y="100"/>
                          </a:moveTo>
                          <a:lnTo>
                            <a:pt x="19" y="137"/>
                          </a:lnTo>
                          <a:lnTo>
                            <a:pt x="8" y="169"/>
                          </a:lnTo>
                          <a:lnTo>
                            <a:pt x="1" y="195"/>
                          </a:lnTo>
                          <a:lnTo>
                            <a:pt x="0" y="215"/>
                          </a:lnTo>
                          <a:lnTo>
                            <a:pt x="2" y="233"/>
                          </a:lnTo>
                          <a:lnTo>
                            <a:pt x="6" y="262"/>
                          </a:lnTo>
                          <a:lnTo>
                            <a:pt x="4" y="275"/>
                          </a:lnTo>
                          <a:lnTo>
                            <a:pt x="6" y="291"/>
                          </a:lnTo>
                          <a:lnTo>
                            <a:pt x="13" y="312"/>
                          </a:lnTo>
                          <a:lnTo>
                            <a:pt x="15" y="325"/>
                          </a:lnTo>
                          <a:lnTo>
                            <a:pt x="12" y="362"/>
                          </a:lnTo>
                          <a:lnTo>
                            <a:pt x="15" y="388"/>
                          </a:lnTo>
                          <a:lnTo>
                            <a:pt x="22" y="414"/>
                          </a:lnTo>
                          <a:lnTo>
                            <a:pt x="34" y="445"/>
                          </a:lnTo>
                          <a:lnTo>
                            <a:pt x="49" y="477"/>
                          </a:lnTo>
                          <a:lnTo>
                            <a:pt x="62" y="507"/>
                          </a:lnTo>
                          <a:lnTo>
                            <a:pt x="70" y="530"/>
                          </a:lnTo>
                          <a:lnTo>
                            <a:pt x="77" y="555"/>
                          </a:lnTo>
                          <a:lnTo>
                            <a:pt x="88" y="570"/>
                          </a:lnTo>
                          <a:lnTo>
                            <a:pt x="104" y="578"/>
                          </a:lnTo>
                          <a:lnTo>
                            <a:pt x="129" y="582"/>
                          </a:lnTo>
                          <a:lnTo>
                            <a:pt x="163" y="578"/>
                          </a:lnTo>
                          <a:lnTo>
                            <a:pt x="193" y="571"/>
                          </a:lnTo>
                          <a:lnTo>
                            <a:pt x="210" y="559"/>
                          </a:lnTo>
                          <a:lnTo>
                            <a:pt x="235" y="541"/>
                          </a:lnTo>
                          <a:lnTo>
                            <a:pt x="261" y="507"/>
                          </a:lnTo>
                          <a:lnTo>
                            <a:pt x="304" y="444"/>
                          </a:lnTo>
                          <a:lnTo>
                            <a:pt x="315" y="424"/>
                          </a:lnTo>
                          <a:lnTo>
                            <a:pt x="324" y="429"/>
                          </a:lnTo>
                          <a:lnTo>
                            <a:pt x="337" y="429"/>
                          </a:lnTo>
                          <a:lnTo>
                            <a:pt x="344" y="410"/>
                          </a:lnTo>
                          <a:lnTo>
                            <a:pt x="356" y="372"/>
                          </a:lnTo>
                          <a:lnTo>
                            <a:pt x="365" y="336"/>
                          </a:lnTo>
                          <a:lnTo>
                            <a:pt x="363" y="288"/>
                          </a:lnTo>
                          <a:lnTo>
                            <a:pt x="373" y="206"/>
                          </a:lnTo>
                          <a:lnTo>
                            <a:pt x="376" y="157"/>
                          </a:lnTo>
                          <a:lnTo>
                            <a:pt x="374" y="116"/>
                          </a:lnTo>
                          <a:lnTo>
                            <a:pt x="365" y="86"/>
                          </a:lnTo>
                          <a:lnTo>
                            <a:pt x="340" y="48"/>
                          </a:lnTo>
                          <a:lnTo>
                            <a:pt x="304" y="22"/>
                          </a:lnTo>
                          <a:lnTo>
                            <a:pt x="265" y="7"/>
                          </a:lnTo>
                          <a:lnTo>
                            <a:pt x="222" y="0"/>
                          </a:lnTo>
                          <a:lnTo>
                            <a:pt x="178" y="0"/>
                          </a:lnTo>
                          <a:lnTo>
                            <a:pt x="136" y="7"/>
                          </a:lnTo>
                          <a:lnTo>
                            <a:pt x="95" y="27"/>
                          </a:lnTo>
                          <a:lnTo>
                            <a:pt x="65" y="53"/>
                          </a:lnTo>
                          <a:lnTo>
                            <a:pt x="34" y="100"/>
                          </a:lnTo>
                          <a:close/>
                        </a:path>
                      </a:pathLst>
                    </a:custGeom>
                    <a:solidFill>
                      <a:srgbClr val="F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12" name="Group 317">
                      <a:extLst>
                        <a:ext uri="{FF2B5EF4-FFF2-40B4-BE49-F238E27FC236}">
                          <a16:creationId xmlns:a16="http://schemas.microsoft.com/office/drawing/2014/main" id="{FF63E686-3629-44B1-3356-D4F5BF6A492D}"/>
                        </a:ext>
                      </a:extLst>
                    </p:cNvPr>
                    <p:cNvGrpSpPr>
                      <a:grpSpLocks/>
                    </p:cNvGrpSpPr>
                    <p:nvPr/>
                  </p:nvGrpSpPr>
                  <p:grpSpPr bwMode="auto">
                    <a:xfrm>
                      <a:off x="5204" y="2258"/>
                      <a:ext cx="90" cy="143"/>
                      <a:chOff x="5204" y="2258"/>
                      <a:chExt cx="90" cy="143"/>
                    </a:xfrm>
                  </p:grpSpPr>
                  <p:grpSp>
                    <p:nvGrpSpPr>
                      <p:cNvPr id="1682647" name="Group 318">
                        <a:extLst>
                          <a:ext uri="{FF2B5EF4-FFF2-40B4-BE49-F238E27FC236}">
                            <a16:creationId xmlns:a16="http://schemas.microsoft.com/office/drawing/2014/main" id="{1A941227-692E-21BC-8F3A-BFE9839ABDA7}"/>
                          </a:ext>
                        </a:extLst>
                      </p:cNvPr>
                      <p:cNvGrpSpPr>
                        <a:grpSpLocks/>
                      </p:cNvGrpSpPr>
                      <p:nvPr/>
                    </p:nvGrpSpPr>
                    <p:grpSpPr bwMode="auto">
                      <a:xfrm>
                        <a:off x="5204" y="2258"/>
                        <a:ext cx="90" cy="143"/>
                        <a:chOff x="5204" y="2258"/>
                        <a:chExt cx="90" cy="143"/>
                      </a:xfrm>
                    </p:grpSpPr>
                    <p:sp>
                      <p:nvSpPr>
                        <p:cNvPr id="1682649" name="Freeform 319">
                          <a:extLst>
                            <a:ext uri="{FF2B5EF4-FFF2-40B4-BE49-F238E27FC236}">
                              <a16:creationId xmlns:a16="http://schemas.microsoft.com/office/drawing/2014/main" id="{53BCD09D-7A36-8AA9-F05F-FF33FCD620C8}"/>
                            </a:ext>
                          </a:extLst>
                        </p:cNvPr>
                        <p:cNvSpPr>
                          <a:spLocks/>
                        </p:cNvSpPr>
                        <p:nvPr/>
                      </p:nvSpPr>
                      <p:spPr bwMode="auto">
                        <a:xfrm>
                          <a:off x="5225" y="2293"/>
                          <a:ext cx="7" cy="14"/>
                        </a:xfrm>
                        <a:custGeom>
                          <a:avLst/>
                          <a:gdLst>
                            <a:gd name="T0" fmla="*/ 0 w 45"/>
                            <a:gd name="T1" fmla="*/ 0 h 70"/>
                            <a:gd name="T2" fmla="*/ 0 w 45"/>
                            <a:gd name="T3" fmla="*/ 0 h 70"/>
                            <a:gd name="T4" fmla="*/ 0 w 45"/>
                            <a:gd name="T5" fmla="*/ 0 h 70"/>
                            <a:gd name="T6" fmla="*/ 0 w 45"/>
                            <a:gd name="T7" fmla="*/ 0 h 70"/>
                            <a:gd name="T8" fmla="*/ 0 w 45"/>
                            <a:gd name="T9" fmla="*/ 0 h 70"/>
                            <a:gd name="T10" fmla="*/ 0 w 45"/>
                            <a:gd name="T11" fmla="*/ 0 h 70"/>
                            <a:gd name="T12" fmla="*/ 0 w 45"/>
                            <a:gd name="T13" fmla="*/ 0 h 70"/>
                            <a:gd name="T14" fmla="*/ 0 w 45"/>
                            <a:gd name="T15" fmla="*/ 0 h 70"/>
                            <a:gd name="T16" fmla="*/ 0 w 45"/>
                            <a:gd name="T17" fmla="*/ 0 h 70"/>
                            <a:gd name="T18" fmla="*/ 0 w 45"/>
                            <a:gd name="T19" fmla="*/ 0 h 70"/>
                            <a:gd name="T20" fmla="*/ 0 w 45"/>
                            <a:gd name="T21" fmla="*/ 0 h 70"/>
                            <a:gd name="T22" fmla="*/ 0 w 45"/>
                            <a:gd name="T23" fmla="*/ 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 h="70">
                              <a:moveTo>
                                <a:pt x="7" y="0"/>
                              </a:moveTo>
                              <a:lnTo>
                                <a:pt x="1" y="11"/>
                              </a:lnTo>
                              <a:lnTo>
                                <a:pt x="0" y="25"/>
                              </a:lnTo>
                              <a:lnTo>
                                <a:pt x="4" y="37"/>
                              </a:lnTo>
                              <a:lnTo>
                                <a:pt x="12" y="46"/>
                              </a:lnTo>
                              <a:lnTo>
                                <a:pt x="24" y="57"/>
                              </a:lnTo>
                              <a:lnTo>
                                <a:pt x="45" y="70"/>
                              </a:lnTo>
                              <a:lnTo>
                                <a:pt x="26" y="51"/>
                              </a:lnTo>
                              <a:lnTo>
                                <a:pt x="19" y="41"/>
                              </a:lnTo>
                              <a:lnTo>
                                <a:pt x="14" y="32"/>
                              </a:lnTo>
                              <a:lnTo>
                                <a:pt x="10" y="20"/>
                              </a:lnTo>
                              <a:lnTo>
                                <a:pt x="7" y="0"/>
                              </a:lnTo>
                              <a:close/>
                            </a:path>
                          </a:pathLst>
                        </a:cu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50" name="Freeform 320">
                          <a:extLst>
                            <a:ext uri="{FF2B5EF4-FFF2-40B4-BE49-F238E27FC236}">
                              <a16:creationId xmlns:a16="http://schemas.microsoft.com/office/drawing/2014/main" id="{D97484B2-95E5-F2B2-49CE-4BCA355A6B6B}"/>
                            </a:ext>
                          </a:extLst>
                        </p:cNvPr>
                        <p:cNvSpPr>
                          <a:spLocks/>
                        </p:cNvSpPr>
                        <p:nvPr/>
                      </p:nvSpPr>
                      <p:spPr bwMode="auto">
                        <a:xfrm>
                          <a:off x="5204" y="2258"/>
                          <a:ext cx="90" cy="143"/>
                        </a:xfrm>
                        <a:custGeom>
                          <a:avLst/>
                          <a:gdLst>
                            <a:gd name="T0" fmla="*/ 0 w 540"/>
                            <a:gd name="T1" fmla="*/ 0 h 714"/>
                            <a:gd name="T2" fmla="*/ 0 w 540"/>
                            <a:gd name="T3" fmla="*/ 0 h 714"/>
                            <a:gd name="T4" fmla="*/ 0 w 540"/>
                            <a:gd name="T5" fmla="*/ 0 h 714"/>
                            <a:gd name="T6" fmla="*/ 0 w 540"/>
                            <a:gd name="T7" fmla="*/ 0 h 714"/>
                            <a:gd name="T8" fmla="*/ 0 w 540"/>
                            <a:gd name="T9" fmla="*/ 0 h 714"/>
                            <a:gd name="T10" fmla="*/ 0 w 540"/>
                            <a:gd name="T11" fmla="*/ 0 h 714"/>
                            <a:gd name="T12" fmla="*/ 0 w 540"/>
                            <a:gd name="T13" fmla="*/ 0 h 714"/>
                            <a:gd name="T14" fmla="*/ 0 w 540"/>
                            <a:gd name="T15" fmla="*/ 0 h 714"/>
                            <a:gd name="T16" fmla="*/ 0 w 540"/>
                            <a:gd name="T17" fmla="*/ 0 h 714"/>
                            <a:gd name="T18" fmla="*/ 0 w 540"/>
                            <a:gd name="T19" fmla="*/ 0 h 714"/>
                            <a:gd name="T20" fmla="*/ 0 w 540"/>
                            <a:gd name="T21" fmla="*/ 0 h 714"/>
                            <a:gd name="T22" fmla="*/ 0 w 540"/>
                            <a:gd name="T23" fmla="*/ 0 h 714"/>
                            <a:gd name="T24" fmla="*/ 0 w 540"/>
                            <a:gd name="T25" fmla="*/ 0 h 714"/>
                            <a:gd name="T26" fmla="*/ 0 w 540"/>
                            <a:gd name="T27" fmla="*/ 0 h 714"/>
                            <a:gd name="T28" fmla="*/ 0 w 540"/>
                            <a:gd name="T29" fmla="*/ 0 h 714"/>
                            <a:gd name="T30" fmla="*/ 0 w 540"/>
                            <a:gd name="T31" fmla="*/ 0 h 714"/>
                            <a:gd name="T32" fmla="*/ 0 w 540"/>
                            <a:gd name="T33" fmla="*/ 0 h 714"/>
                            <a:gd name="T34" fmla="*/ 0 w 540"/>
                            <a:gd name="T35" fmla="*/ 0 h 714"/>
                            <a:gd name="T36" fmla="*/ 0 w 540"/>
                            <a:gd name="T37" fmla="*/ 0 h 714"/>
                            <a:gd name="T38" fmla="*/ 0 w 540"/>
                            <a:gd name="T39" fmla="*/ 0 h 714"/>
                            <a:gd name="T40" fmla="*/ 0 w 540"/>
                            <a:gd name="T41" fmla="*/ 0 h 714"/>
                            <a:gd name="T42" fmla="*/ 0 w 540"/>
                            <a:gd name="T43" fmla="*/ 0 h 714"/>
                            <a:gd name="T44" fmla="*/ 0 w 540"/>
                            <a:gd name="T45" fmla="*/ 0 h 714"/>
                            <a:gd name="T46" fmla="*/ 0 w 540"/>
                            <a:gd name="T47" fmla="*/ 0 h 714"/>
                            <a:gd name="T48" fmla="*/ 0 w 540"/>
                            <a:gd name="T49" fmla="*/ 0 h 714"/>
                            <a:gd name="T50" fmla="*/ 0 w 540"/>
                            <a:gd name="T51" fmla="*/ 0 h 714"/>
                            <a:gd name="T52" fmla="*/ 0 w 540"/>
                            <a:gd name="T53" fmla="*/ 0 h 714"/>
                            <a:gd name="T54" fmla="*/ 0 w 540"/>
                            <a:gd name="T55" fmla="*/ 0 h 714"/>
                            <a:gd name="T56" fmla="*/ 0 w 540"/>
                            <a:gd name="T57" fmla="*/ 0 h 714"/>
                            <a:gd name="T58" fmla="*/ 0 w 540"/>
                            <a:gd name="T59" fmla="*/ 0 h 714"/>
                            <a:gd name="T60" fmla="*/ 0 w 540"/>
                            <a:gd name="T61" fmla="*/ 0 h 714"/>
                            <a:gd name="T62" fmla="*/ 0 w 540"/>
                            <a:gd name="T63" fmla="*/ 0 h 714"/>
                            <a:gd name="T64" fmla="*/ 0 w 540"/>
                            <a:gd name="T65" fmla="*/ 0 h 714"/>
                            <a:gd name="T66" fmla="*/ 0 w 540"/>
                            <a:gd name="T67" fmla="*/ 0 h 714"/>
                            <a:gd name="T68" fmla="*/ 0 w 540"/>
                            <a:gd name="T69" fmla="*/ 0 h 714"/>
                            <a:gd name="T70" fmla="*/ 0 w 540"/>
                            <a:gd name="T71" fmla="*/ 0 h 714"/>
                            <a:gd name="T72" fmla="*/ 0 w 540"/>
                            <a:gd name="T73" fmla="*/ 0 h 714"/>
                            <a:gd name="T74" fmla="*/ 0 w 540"/>
                            <a:gd name="T75" fmla="*/ 0 h 714"/>
                            <a:gd name="T76" fmla="*/ 0 w 540"/>
                            <a:gd name="T77" fmla="*/ 0 h 714"/>
                            <a:gd name="T78" fmla="*/ 0 w 540"/>
                            <a:gd name="T79" fmla="*/ 0 h 714"/>
                            <a:gd name="T80" fmla="*/ 0 w 540"/>
                            <a:gd name="T81" fmla="*/ 0 h 714"/>
                            <a:gd name="T82" fmla="*/ 0 w 540"/>
                            <a:gd name="T83" fmla="*/ 0 h 714"/>
                            <a:gd name="T84" fmla="*/ 0 w 540"/>
                            <a:gd name="T85" fmla="*/ 0 h 714"/>
                            <a:gd name="T86" fmla="*/ 0 w 540"/>
                            <a:gd name="T87" fmla="*/ 0 h 714"/>
                            <a:gd name="T88" fmla="*/ 0 w 540"/>
                            <a:gd name="T89" fmla="*/ 0 h 714"/>
                            <a:gd name="T90" fmla="*/ 0 w 540"/>
                            <a:gd name="T91" fmla="*/ 0 h 714"/>
                            <a:gd name="T92" fmla="*/ 0 w 540"/>
                            <a:gd name="T93" fmla="*/ 0 h 714"/>
                            <a:gd name="T94" fmla="*/ 0 w 540"/>
                            <a:gd name="T95" fmla="*/ 0 h 714"/>
                            <a:gd name="T96" fmla="*/ 0 w 540"/>
                            <a:gd name="T97" fmla="*/ 0 h 714"/>
                            <a:gd name="T98" fmla="*/ 0 w 540"/>
                            <a:gd name="T99" fmla="*/ 0 h 714"/>
                            <a:gd name="T100" fmla="*/ 0 w 540"/>
                            <a:gd name="T101" fmla="*/ 0 h 7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0" h="714">
                              <a:moveTo>
                                <a:pt x="71" y="71"/>
                              </a:moveTo>
                              <a:lnTo>
                                <a:pt x="60" y="80"/>
                              </a:lnTo>
                              <a:lnTo>
                                <a:pt x="54" y="88"/>
                              </a:lnTo>
                              <a:lnTo>
                                <a:pt x="50" y="99"/>
                              </a:lnTo>
                              <a:lnTo>
                                <a:pt x="49" y="109"/>
                              </a:lnTo>
                              <a:lnTo>
                                <a:pt x="49" y="120"/>
                              </a:lnTo>
                              <a:lnTo>
                                <a:pt x="32" y="125"/>
                              </a:lnTo>
                              <a:lnTo>
                                <a:pt x="20" y="133"/>
                              </a:lnTo>
                              <a:lnTo>
                                <a:pt x="12" y="141"/>
                              </a:lnTo>
                              <a:lnTo>
                                <a:pt x="7" y="151"/>
                              </a:lnTo>
                              <a:lnTo>
                                <a:pt x="5" y="165"/>
                              </a:lnTo>
                              <a:lnTo>
                                <a:pt x="0" y="175"/>
                              </a:lnTo>
                              <a:lnTo>
                                <a:pt x="5" y="186"/>
                              </a:lnTo>
                              <a:lnTo>
                                <a:pt x="8" y="197"/>
                              </a:lnTo>
                              <a:lnTo>
                                <a:pt x="12" y="207"/>
                              </a:lnTo>
                              <a:lnTo>
                                <a:pt x="18" y="217"/>
                              </a:lnTo>
                              <a:lnTo>
                                <a:pt x="13" y="199"/>
                              </a:lnTo>
                              <a:lnTo>
                                <a:pt x="11" y="186"/>
                              </a:lnTo>
                              <a:lnTo>
                                <a:pt x="11" y="173"/>
                              </a:lnTo>
                              <a:lnTo>
                                <a:pt x="13" y="160"/>
                              </a:lnTo>
                              <a:lnTo>
                                <a:pt x="18" y="148"/>
                              </a:lnTo>
                              <a:lnTo>
                                <a:pt x="24" y="141"/>
                              </a:lnTo>
                              <a:lnTo>
                                <a:pt x="32" y="136"/>
                              </a:lnTo>
                              <a:lnTo>
                                <a:pt x="39" y="133"/>
                              </a:lnTo>
                              <a:lnTo>
                                <a:pt x="49" y="129"/>
                              </a:lnTo>
                              <a:lnTo>
                                <a:pt x="34" y="139"/>
                              </a:lnTo>
                              <a:lnTo>
                                <a:pt x="27" y="146"/>
                              </a:lnTo>
                              <a:lnTo>
                                <a:pt x="22" y="155"/>
                              </a:lnTo>
                              <a:lnTo>
                                <a:pt x="20" y="162"/>
                              </a:lnTo>
                              <a:lnTo>
                                <a:pt x="20" y="175"/>
                              </a:lnTo>
                              <a:lnTo>
                                <a:pt x="24" y="162"/>
                              </a:lnTo>
                              <a:lnTo>
                                <a:pt x="28" y="152"/>
                              </a:lnTo>
                              <a:lnTo>
                                <a:pt x="37" y="145"/>
                              </a:lnTo>
                              <a:lnTo>
                                <a:pt x="46" y="140"/>
                              </a:lnTo>
                              <a:lnTo>
                                <a:pt x="55" y="138"/>
                              </a:lnTo>
                              <a:lnTo>
                                <a:pt x="44" y="144"/>
                              </a:lnTo>
                              <a:lnTo>
                                <a:pt x="38" y="150"/>
                              </a:lnTo>
                              <a:lnTo>
                                <a:pt x="32" y="160"/>
                              </a:lnTo>
                              <a:lnTo>
                                <a:pt x="30" y="170"/>
                              </a:lnTo>
                              <a:lnTo>
                                <a:pt x="28" y="181"/>
                              </a:lnTo>
                              <a:lnTo>
                                <a:pt x="28" y="191"/>
                              </a:lnTo>
                              <a:lnTo>
                                <a:pt x="30" y="198"/>
                              </a:lnTo>
                              <a:lnTo>
                                <a:pt x="33" y="207"/>
                              </a:lnTo>
                              <a:lnTo>
                                <a:pt x="38" y="217"/>
                              </a:lnTo>
                              <a:lnTo>
                                <a:pt x="51" y="237"/>
                              </a:lnTo>
                              <a:lnTo>
                                <a:pt x="40" y="214"/>
                              </a:lnTo>
                              <a:lnTo>
                                <a:pt x="36" y="204"/>
                              </a:lnTo>
                              <a:lnTo>
                                <a:pt x="33" y="194"/>
                              </a:lnTo>
                              <a:lnTo>
                                <a:pt x="34" y="183"/>
                              </a:lnTo>
                              <a:lnTo>
                                <a:pt x="36" y="173"/>
                              </a:lnTo>
                              <a:lnTo>
                                <a:pt x="37" y="165"/>
                              </a:lnTo>
                              <a:lnTo>
                                <a:pt x="44" y="154"/>
                              </a:lnTo>
                              <a:lnTo>
                                <a:pt x="56" y="145"/>
                              </a:lnTo>
                              <a:lnTo>
                                <a:pt x="60" y="148"/>
                              </a:lnTo>
                              <a:lnTo>
                                <a:pt x="54" y="156"/>
                              </a:lnTo>
                              <a:lnTo>
                                <a:pt x="50" y="164"/>
                              </a:lnTo>
                              <a:lnTo>
                                <a:pt x="49" y="172"/>
                              </a:lnTo>
                              <a:lnTo>
                                <a:pt x="50" y="182"/>
                              </a:lnTo>
                              <a:lnTo>
                                <a:pt x="52" y="192"/>
                              </a:lnTo>
                              <a:lnTo>
                                <a:pt x="57" y="203"/>
                              </a:lnTo>
                              <a:lnTo>
                                <a:pt x="64" y="215"/>
                              </a:lnTo>
                              <a:lnTo>
                                <a:pt x="75" y="232"/>
                              </a:lnTo>
                              <a:lnTo>
                                <a:pt x="86" y="246"/>
                              </a:lnTo>
                              <a:lnTo>
                                <a:pt x="69" y="218"/>
                              </a:lnTo>
                              <a:lnTo>
                                <a:pt x="63" y="204"/>
                              </a:lnTo>
                              <a:lnTo>
                                <a:pt x="60" y="193"/>
                              </a:lnTo>
                              <a:lnTo>
                                <a:pt x="62" y="183"/>
                              </a:lnTo>
                              <a:lnTo>
                                <a:pt x="63" y="169"/>
                              </a:lnTo>
                              <a:lnTo>
                                <a:pt x="68" y="156"/>
                              </a:lnTo>
                              <a:lnTo>
                                <a:pt x="71" y="159"/>
                              </a:lnTo>
                              <a:lnTo>
                                <a:pt x="70" y="167"/>
                              </a:lnTo>
                              <a:lnTo>
                                <a:pt x="70" y="181"/>
                              </a:lnTo>
                              <a:lnTo>
                                <a:pt x="71" y="191"/>
                              </a:lnTo>
                              <a:lnTo>
                                <a:pt x="75" y="203"/>
                              </a:lnTo>
                              <a:lnTo>
                                <a:pt x="79" y="214"/>
                              </a:lnTo>
                              <a:lnTo>
                                <a:pt x="87" y="225"/>
                              </a:lnTo>
                              <a:lnTo>
                                <a:pt x="97" y="237"/>
                              </a:lnTo>
                              <a:lnTo>
                                <a:pt x="85" y="215"/>
                              </a:lnTo>
                              <a:lnTo>
                                <a:pt x="80" y="203"/>
                              </a:lnTo>
                              <a:lnTo>
                                <a:pt x="77" y="190"/>
                              </a:lnTo>
                              <a:lnTo>
                                <a:pt x="77" y="172"/>
                              </a:lnTo>
                              <a:lnTo>
                                <a:pt x="80" y="162"/>
                              </a:lnTo>
                              <a:lnTo>
                                <a:pt x="86" y="167"/>
                              </a:lnTo>
                              <a:lnTo>
                                <a:pt x="87" y="183"/>
                              </a:lnTo>
                              <a:lnTo>
                                <a:pt x="89" y="198"/>
                              </a:lnTo>
                              <a:lnTo>
                                <a:pt x="94" y="211"/>
                              </a:lnTo>
                              <a:lnTo>
                                <a:pt x="99" y="223"/>
                              </a:lnTo>
                              <a:lnTo>
                                <a:pt x="106" y="237"/>
                              </a:lnTo>
                              <a:lnTo>
                                <a:pt x="100" y="218"/>
                              </a:lnTo>
                              <a:lnTo>
                                <a:pt x="97" y="207"/>
                              </a:lnTo>
                              <a:lnTo>
                                <a:pt x="94" y="198"/>
                              </a:lnTo>
                              <a:lnTo>
                                <a:pt x="93" y="187"/>
                              </a:lnTo>
                              <a:lnTo>
                                <a:pt x="99" y="207"/>
                              </a:lnTo>
                              <a:lnTo>
                                <a:pt x="104" y="218"/>
                              </a:lnTo>
                              <a:lnTo>
                                <a:pt x="111" y="228"/>
                              </a:lnTo>
                              <a:lnTo>
                                <a:pt x="119" y="240"/>
                              </a:lnTo>
                              <a:lnTo>
                                <a:pt x="129" y="253"/>
                              </a:lnTo>
                              <a:lnTo>
                                <a:pt x="140" y="261"/>
                              </a:lnTo>
                              <a:lnTo>
                                <a:pt x="148" y="267"/>
                              </a:lnTo>
                              <a:lnTo>
                                <a:pt x="134" y="253"/>
                              </a:lnTo>
                              <a:lnTo>
                                <a:pt x="124" y="240"/>
                              </a:lnTo>
                              <a:lnTo>
                                <a:pt x="116" y="227"/>
                              </a:lnTo>
                              <a:lnTo>
                                <a:pt x="108" y="211"/>
                              </a:lnTo>
                              <a:lnTo>
                                <a:pt x="104" y="197"/>
                              </a:lnTo>
                              <a:lnTo>
                                <a:pt x="101" y="185"/>
                              </a:lnTo>
                              <a:lnTo>
                                <a:pt x="104" y="173"/>
                              </a:lnTo>
                              <a:lnTo>
                                <a:pt x="111" y="173"/>
                              </a:lnTo>
                              <a:lnTo>
                                <a:pt x="111" y="187"/>
                              </a:lnTo>
                              <a:lnTo>
                                <a:pt x="112" y="198"/>
                              </a:lnTo>
                              <a:lnTo>
                                <a:pt x="117" y="212"/>
                              </a:lnTo>
                              <a:lnTo>
                                <a:pt x="122" y="224"/>
                              </a:lnTo>
                              <a:lnTo>
                                <a:pt x="132" y="239"/>
                              </a:lnTo>
                              <a:lnTo>
                                <a:pt x="126" y="224"/>
                              </a:lnTo>
                              <a:lnTo>
                                <a:pt x="120" y="211"/>
                              </a:lnTo>
                              <a:lnTo>
                                <a:pt x="118" y="201"/>
                              </a:lnTo>
                              <a:lnTo>
                                <a:pt x="117" y="188"/>
                              </a:lnTo>
                              <a:lnTo>
                                <a:pt x="119" y="176"/>
                              </a:lnTo>
                              <a:lnTo>
                                <a:pt x="137" y="175"/>
                              </a:lnTo>
                              <a:lnTo>
                                <a:pt x="143" y="188"/>
                              </a:lnTo>
                              <a:lnTo>
                                <a:pt x="149" y="199"/>
                              </a:lnTo>
                              <a:lnTo>
                                <a:pt x="154" y="209"/>
                              </a:lnTo>
                              <a:lnTo>
                                <a:pt x="178" y="244"/>
                              </a:lnTo>
                              <a:lnTo>
                                <a:pt x="162" y="212"/>
                              </a:lnTo>
                              <a:lnTo>
                                <a:pt x="157" y="202"/>
                              </a:lnTo>
                              <a:lnTo>
                                <a:pt x="153" y="187"/>
                              </a:lnTo>
                              <a:lnTo>
                                <a:pt x="149" y="172"/>
                              </a:lnTo>
                              <a:lnTo>
                                <a:pt x="154" y="175"/>
                              </a:lnTo>
                              <a:lnTo>
                                <a:pt x="162" y="196"/>
                              </a:lnTo>
                              <a:lnTo>
                                <a:pt x="167" y="207"/>
                              </a:lnTo>
                              <a:lnTo>
                                <a:pt x="175" y="220"/>
                              </a:lnTo>
                              <a:lnTo>
                                <a:pt x="189" y="232"/>
                              </a:lnTo>
                              <a:lnTo>
                                <a:pt x="206" y="239"/>
                              </a:lnTo>
                              <a:lnTo>
                                <a:pt x="190" y="224"/>
                              </a:lnTo>
                              <a:lnTo>
                                <a:pt x="181" y="213"/>
                              </a:lnTo>
                              <a:lnTo>
                                <a:pt x="175" y="203"/>
                              </a:lnTo>
                              <a:lnTo>
                                <a:pt x="172" y="191"/>
                              </a:lnTo>
                              <a:lnTo>
                                <a:pt x="171" y="176"/>
                              </a:lnTo>
                              <a:lnTo>
                                <a:pt x="180" y="172"/>
                              </a:lnTo>
                              <a:lnTo>
                                <a:pt x="180" y="186"/>
                              </a:lnTo>
                              <a:lnTo>
                                <a:pt x="185" y="201"/>
                              </a:lnTo>
                              <a:lnTo>
                                <a:pt x="190" y="211"/>
                              </a:lnTo>
                              <a:lnTo>
                                <a:pt x="208" y="228"/>
                              </a:lnTo>
                              <a:lnTo>
                                <a:pt x="199" y="218"/>
                              </a:lnTo>
                              <a:lnTo>
                                <a:pt x="193" y="206"/>
                              </a:lnTo>
                              <a:lnTo>
                                <a:pt x="192" y="194"/>
                              </a:lnTo>
                              <a:lnTo>
                                <a:pt x="191" y="181"/>
                              </a:lnTo>
                              <a:lnTo>
                                <a:pt x="193" y="170"/>
                              </a:lnTo>
                              <a:lnTo>
                                <a:pt x="198" y="166"/>
                              </a:lnTo>
                              <a:lnTo>
                                <a:pt x="211" y="164"/>
                              </a:lnTo>
                              <a:lnTo>
                                <a:pt x="224" y="159"/>
                              </a:lnTo>
                              <a:lnTo>
                                <a:pt x="241" y="144"/>
                              </a:lnTo>
                              <a:lnTo>
                                <a:pt x="223" y="176"/>
                              </a:lnTo>
                              <a:lnTo>
                                <a:pt x="226" y="193"/>
                              </a:lnTo>
                              <a:lnTo>
                                <a:pt x="233" y="211"/>
                              </a:lnTo>
                              <a:lnTo>
                                <a:pt x="242" y="224"/>
                              </a:lnTo>
                              <a:lnTo>
                                <a:pt x="259" y="241"/>
                              </a:lnTo>
                              <a:lnTo>
                                <a:pt x="283" y="258"/>
                              </a:lnTo>
                              <a:lnTo>
                                <a:pt x="314" y="282"/>
                              </a:lnTo>
                              <a:lnTo>
                                <a:pt x="346" y="322"/>
                              </a:lnTo>
                              <a:lnTo>
                                <a:pt x="346" y="343"/>
                              </a:lnTo>
                              <a:lnTo>
                                <a:pt x="347" y="355"/>
                              </a:lnTo>
                              <a:lnTo>
                                <a:pt x="356" y="363"/>
                              </a:lnTo>
                              <a:lnTo>
                                <a:pt x="367" y="365"/>
                              </a:lnTo>
                              <a:lnTo>
                                <a:pt x="371" y="358"/>
                              </a:lnTo>
                              <a:lnTo>
                                <a:pt x="376" y="345"/>
                              </a:lnTo>
                              <a:lnTo>
                                <a:pt x="375" y="332"/>
                              </a:lnTo>
                              <a:lnTo>
                                <a:pt x="375" y="319"/>
                              </a:lnTo>
                              <a:lnTo>
                                <a:pt x="376" y="303"/>
                              </a:lnTo>
                              <a:lnTo>
                                <a:pt x="381" y="293"/>
                              </a:lnTo>
                              <a:lnTo>
                                <a:pt x="389" y="288"/>
                              </a:lnTo>
                              <a:lnTo>
                                <a:pt x="399" y="288"/>
                              </a:lnTo>
                              <a:lnTo>
                                <a:pt x="412" y="296"/>
                              </a:lnTo>
                              <a:lnTo>
                                <a:pt x="422" y="311"/>
                              </a:lnTo>
                              <a:lnTo>
                                <a:pt x="425" y="326"/>
                              </a:lnTo>
                              <a:lnTo>
                                <a:pt x="426" y="345"/>
                              </a:lnTo>
                              <a:lnTo>
                                <a:pt x="425" y="364"/>
                              </a:lnTo>
                              <a:lnTo>
                                <a:pt x="423" y="387"/>
                              </a:lnTo>
                              <a:lnTo>
                                <a:pt x="411" y="429"/>
                              </a:lnTo>
                              <a:lnTo>
                                <a:pt x="356" y="492"/>
                              </a:lnTo>
                              <a:lnTo>
                                <a:pt x="353" y="516"/>
                              </a:lnTo>
                              <a:lnTo>
                                <a:pt x="357" y="569"/>
                              </a:lnTo>
                              <a:lnTo>
                                <a:pt x="358" y="600"/>
                              </a:lnTo>
                              <a:lnTo>
                                <a:pt x="350" y="616"/>
                              </a:lnTo>
                              <a:lnTo>
                                <a:pt x="343" y="632"/>
                              </a:lnTo>
                              <a:lnTo>
                                <a:pt x="339" y="644"/>
                              </a:lnTo>
                              <a:lnTo>
                                <a:pt x="337" y="664"/>
                              </a:lnTo>
                              <a:lnTo>
                                <a:pt x="342" y="679"/>
                              </a:lnTo>
                              <a:lnTo>
                                <a:pt x="353" y="695"/>
                              </a:lnTo>
                              <a:lnTo>
                                <a:pt x="371" y="705"/>
                              </a:lnTo>
                              <a:lnTo>
                                <a:pt x="393" y="706"/>
                              </a:lnTo>
                              <a:lnTo>
                                <a:pt x="407" y="710"/>
                              </a:lnTo>
                              <a:lnTo>
                                <a:pt x="428" y="714"/>
                              </a:lnTo>
                              <a:lnTo>
                                <a:pt x="447" y="711"/>
                              </a:lnTo>
                              <a:lnTo>
                                <a:pt x="462" y="708"/>
                              </a:lnTo>
                              <a:lnTo>
                                <a:pt x="480" y="700"/>
                              </a:lnTo>
                              <a:lnTo>
                                <a:pt x="493" y="690"/>
                              </a:lnTo>
                              <a:lnTo>
                                <a:pt x="503" y="675"/>
                              </a:lnTo>
                              <a:lnTo>
                                <a:pt x="511" y="662"/>
                              </a:lnTo>
                              <a:lnTo>
                                <a:pt x="517" y="644"/>
                              </a:lnTo>
                              <a:lnTo>
                                <a:pt x="518" y="605"/>
                              </a:lnTo>
                              <a:lnTo>
                                <a:pt x="526" y="598"/>
                              </a:lnTo>
                              <a:lnTo>
                                <a:pt x="534" y="585"/>
                              </a:lnTo>
                              <a:lnTo>
                                <a:pt x="536" y="572"/>
                              </a:lnTo>
                              <a:lnTo>
                                <a:pt x="540" y="549"/>
                              </a:lnTo>
                              <a:lnTo>
                                <a:pt x="536" y="527"/>
                              </a:lnTo>
                              <a:lnTo>
                                <a:pt x="532" y="511"/>
                              </a:lnTo>
                              <a:lnTo>
                                <a:pt x="524" y="501"/>
                              </a:lnTo>
                              <a:lnTo>
                                <a:pt x="510" y="476"/>
                              </a:lnTo>
                              <a:lnTo>
                                <a:pt x="496" y="455"/>
                              </a:lnTo>
                              <a:lnTo>
                                <a:pt x="484" y="424"/>
                              </a:lnTo>
                              <a:lnTo>
                                <a:pt x="485" y="347"/>
                              </a:lnTo>
                              <a:lnTo>
                                <a:pt x="490" y="316"/>
                              </a:lnTo>
                              <a:lnTo>
                                <a:pt x="494" y="281"/>
                              </a:lnTo>
                              <a:lnTo>
                                <a:pt x="494" y="259"/>
                              </a:lnTo>
                              <a:lnTo>
                                <a:pt x="493" y="232"/>
                              </a:lnTo>
                              <a:lnTo>
                                <a:pt x="488" y="207"/>
                              </a:lnTo>
                              <a:lnTo>
                                <a:pt x="486" y="186"/>
                              </a:lnTo>
                              <a:lnTo>
                                <a:pt x="480" y="162"/>
                              </a:lnTo>
                              <a:lnTo>
                                <a:pt x="465" y="117"/>
                              </a:lnTo>
                              <a:lnTo>
                                <a:pt x="451" y="89"/>
                              </a:lnTo>
                              <a:lnTo>
                                <a:pt x="418" y="54"/>
                              </a:lnTo>
                              <a:lnTo>
                                <a:pt x="399" y="46"/>
                              </a:lnTo>
                              <a:lnTo>
                                <a:pt x="399" y="36"/>
                              </a:lnTo>
                              <a:lnTo>
                                <a:pt x="393" y="28"/>
                              </a:lnTo>
                              <a:lnTo>
                                <a:pt x="386" y="20"/>
                              </a:lnTo>
                              <a:lnTo>
                                <a:pt x="374" y="14"/>
                              </a:lnTo>
                              <a:lnTo>
                                <a:pt x="359" y="9"/>
                              </a:lnTo>
                              <a:lnTo>
                                <a:pt x="343" y="5"/>
                              </a:lnTo>
                              <a:lnTo>
                                <a:pt x="328" y="3"/>
                              </a:lnTo>
                              <a:lnTo>
                                <a:pt x="300" y="0"/>
                              </a:lnTo>
                              <a:lnTo>
                                <a:pt x="279" y="0"/>
                              </a:lnTo>
                              <a:lnTo>
                                <a:pt x="250" y="3"/>
                              </a:lnTo>
                              <a:lnTo>
                                <a:pt x="233" y="8"/>
                              </a:lnTo>
                              <a:lnTo>
                                <a:pt x="218" y="14"/>
                              </a:lnTo>
                              <a:lnTo>
                                <a:pt x="204" y="23"/>
                              </a:lnTo>
                              <a:lnTo>
                                <a:pt x="192" y="30"/>
                              </a:lnTo>
                              <a:lnTo>
                                <a:pt x="178" y="42"/>
                              </a:lnTo>
                              <a:lnTo>
                                <a:pt x="166" y="54"/>
                              </a:lnTo>
                              <a:lnTo>
                                <a:pt x="156" y="58"/>
                              </a:lnTo>
                              <a:lnTo>
                                <a:pt x="146" y="61"/>
                              </a:lnTo>
                              <a:lnTo>
                                <a:pt x="138" y="61"/>
                              </a:lnTo>
                              <a:lnTo>
                                <a:pt x="131" y="57"/>
                              </a:lnTo>
                              <a:lnTo>
                                <a:pt x="126" y="47"/>
                              </a:lnTo>
                              <a:lnTo>
                                <a:pt x="125" y="57"/>
                              </a:lnTo>
                              <a:lnTo>
                                <a:pt x="125" y="66"/>
                              </a:lnTo>
                              <a:lnTo>
                                <a:pt x="118" y="65"/>
                              </a:lnTo>
                              <a:lnTo>
                                <a:pt x="111" y="61"/>
                              </a:lnTo>
                              <a:lnTo>
                                <a:pt x="116" y="70"/>
                              </a:lnTo>
                              <a:lnTo>
                                <a:pt x="108" y="76"/>
                              </a:lnTo>
                              <a:lnTo>
                                <a:pt x="101" y="73"/>
                              </a:lnTo>
                              <a:lnTo>
                                <a:pt x="98" y="70"/>
                              </a:lnTo>
                              <a:lnTo>
                                <a:pt x="95" y="63"/>
                              </a:lnTo>
                              <a:lnTo>
                                <a:pt x="98" y="55"/>
                              </a:lnTo>
                              <a:lnTo>
                                <a:pt x="106" y="49"/>
                              </a:lnTo>
                              <a:lnTo>
                                <a:pt x="94" y="51"/>
                              </a:lnTo>
                              <a:lnTo>
                                <a:pt x="83" y="55"/>
                              </a:lnTo>
                              <a:lnTo>
                                <a:pt x="76" y="62"/>
                              </a:lnTo>
                              <a:lnTo>
                                <a:pt x="71" y="71"/>
                              </a:lnTo>
                              <a:close/>
                            </a:path>
                          </a:pathLst>
                        </a:cu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48" name="Freeform 321">
                        <a:extLst>
                          <a:ext uri="{FF2B5EF4-FFF2-40B4-BE49-F238E27FC236}">
                            <a16:creationId xmlns:a16="http://schemas.microsoft.com/office/drawing/2014/main" id="{5A9EE2D6-8DEB-E937-2F7A-5F4E3BB5FEAA}"/>
                          </a:ext>
                        </a:extLst>
                      </p:cNvPr>
                      <p:cNvSpPr>
                        <a:spLocks/>
                      </p:cNvSpPr>
                      <p:nvPr/>
                    </p:nvSpPr>
                    <p:spPr bwMode="auto">
                      <a:xfrm>
                        <a:off x="5241" y="2293"/>
                        <a:ext cx="41" cy="106"/>
                      </a:xfrm>
                      <a:custGeom>
                        <a:avLst/>
                        <a:gdLst>
                          <a:gd name="T0" fmla="*/ 0 w 245"/>
                          <a:gd name="T1" fmla="*/ 0 h 529"/>
                          <a:gd name="T2" fmla="*/ 0 w 245"/>
                          <a:gd name="T3" fmla="*/ 0 h 529"/>
                          <a:gd name="T4" fmla="*/ 0 w 245"/>
                          <a:gd name="T5" fmla="*/ 0 h 529"/>
                          <a:gd name="T6" fmla="*/ 0 w 245"/>
                          <a:gd name="T7" fmla="*/ 0 h 529"/>
                          <a:gd name="T8" fmla="*/ 0 w 245"/>
                          <a:gd name="T9" fmla="*/ 0 h 529"/>
                          <a:gd name="T10" fmla="*/ 0 w 245"/>
                          <a:gd name="T11" fmla="*/ 0 h 529"/>
                          <a:gd name="T12" fmla="*/ 0 w 245"/>
                          <a:gd name="T13" fmla="*/ 0 h 529"/>
                          <a:gd name="T14" fmla="*/ 0 w 245"/>
                          <a:gd name="T15" fmla="*/ 0 h 529"/>
                          <a:gd name="T16" fmla="*/ 0 w 245"/>
                          <a:gd name="T17" fmla="*/ 0 h 529"/>
                          <a:gd name="T18" fmla="*/ 0 w 245"/>
                          <a:gd name="T19" fmla="*/ 0 h 529"/>
                          <a:gd name="T20" fmla="*/ 0 w 245"/>
                          <a:gd name="T21" fmla="*/ 0 h 529"/>
                          <a:gd name="T22" fmla="*/ 0 w 245"/>
                          <a:gd name="T23" fmla="*/ 0 h 529"/>
                          <a:gd name="T24" fmla="*/ 0 w 245"/>
                          <a:gd name="T25" fmla="*/ 0 h 529"/>
                          <a:gd name="T26" fmla="*/ 0 w 245"/>
                          <a:gd name="T27" fmla="*/ 0 h 529"/>
                          <a:gd name="T28" fmla="*/ 0 w 245"/>
                          <a:gd name="T29" fmla="*/ 0 h 529"/>
                          <a:gd name="T30" fmla="*/ 0 w 245"/>
                          <a:gd name="T31" fmla="*/ 0 h 529"/>
                          <a:gd name="T32" fmla="*/ 0 w 245"/>
                          <a:gd name="T33" fmla="*/ 0 h 529"/>
                          <a:gd name="T34" fmla="*/ 0 w 245"/>
                          <a:gd name="T35" fmla="*/ 0 h 529"/>
                          <a:gd name="T36" fmla="*/ 0 w 245"/>
                          <a:gd name="T37" fmla="*/ 0 h 529"/>
                          <a:gd name="T38" fmla="*/ 0 w 245"/>
                          <a:gd name="T39" fmla="*/ 0 h 529"/>
                          <a:gd name="T40" fmla="*/ 0 w 245"/>
                          <a:gd name="T41" fmla="*/ 0 h 529"/>
                          <a:gd name="T42" fmla="*/ 0 w 245"/>
                          <a:gd name="T43" fmla="*/ 0 h 529"/>
                          <a:gd name="T44" fmla="*/ 0 w 245"/>
                          <a:gd name="T45" fmla="*/ 0 h 529"/>
                          <a:gd name="T46" fmla="*/ 0 w 245"/>
                          <a:gd name="T47" fmla="*/ 0 h 529"/>
                          <a:gd name="T48" fmla="*/ 0 w 245"/>
                          <a:gd name="T49" fmla="*/ 0 h 529"/>
                          <a:gd name="T50" fmla="*/ 0 w 245"/>
                          <a:gd name="T51" fmla="*/ 0 h 529"/>
                          <a:gd name="T52" fmla="*/ 0 w 245"/>
                          <a:gd name="T53" fmla="*/ 0 h 529"/>
                          <a:gd name="T54" fmla="*/ 0 w 245"/>
                          <a:gd name="T55" fmla="*/ 0 h 529"/>
                          <a:gd name="T56" fmla="*/ 0 w 245"/>
                          <a:gd name="T57" fmla="*/ 0 h 529"/>
                          <a:gd name="T58" fmla="*/ 0 w 245"/>
                          <a:gd name="T59" fmla="*/ 0 h 529"/>
                          <a:gd name="T60" fmla="*/ 0 w 245"/>
                          <a:gd name="T61" fmla="*/ 0 h 529"/>
                          <a:gd name="T62" fmla="*/ 0 w 245"/>
                          <a:gd name="T63" fmla="*/ 0 h 529"/>
                          <a:gd name="T64" fmla="*/ 0 w 245"/>
                          <a:gd name="T65" fmla="*/ 0 h 529"/>
                          <a:gd name="T66" fmla="*/ 0 w 245"/>
                          <a:gd name="T67" fmla="*/ 0 h 529"/>
                          <a:gd name="T68" fmla="*/ 0 w 245"/>
                          <a:gd name="T69" fmla="*/ 0 h 529"/>
                          <a:gd name="T70" fmla="*/ 0 w 245"/>
                          <a:gd name="T71" fmla="*/ 0 h 529"/>
                          <a:gd name="T72" fmla="*/ 0 w 245"/>
                          <a:gd name="T73" fmla="*/ 0 h 529"/>
                          <a:gd name="T74" fmla="*/ 0 w 245"/>
                          <a:gd name="T75" fmla="*/ 0 h 529"/>
                          <a:gd name="T76" fmla="*/ 0 w 245"/>
                          <a:gd name="T77" fmla="*/ 0 h 529"/>
                          <a:gd name="T78" fmla="*/ 0 w 245"/>
                          <a:gd name="T79" fmla="*/ 0 h 529"/>
                          <a:gd name="T80" fmla="*/ 0 w 245"/>
                          <a:gd name="T81" fmla="*/ 0 h 529"/>
                          <a:gd name="T82" fmla="*/ 0 w 245"/>
                          <a:gd name="T83" fmla="*/ 0 h 529"/>
                          <a:gd name="T84" fmla="*/ 0 w 245"/>
                          <a:gd name="T85" fmla="*/ 0 h 529"/>
                          <a:gd name="T86" fmla="*/ 0 w 245"/>
                          <a:gd name="T87" fmla="*/ 0 h 529"/>
                          <a:gd name="T88" fmla="*/ 0 w 245"/>
                          <a:gd name="T89" fmla="*/ 0 h 529"/>
                          <a:gd name="T90" fmla="*/ 0 w 245"/>
                          <a:gd name="T91" fmla="*/ 0 h 529"/>
                          <a:gd name="T92" fmla="*/ 0 w 245"/>
                          <a:gd name="T93" fmla="*/ 0 h 529"/>
                          <a:gd name="T94" fmla="*/ 0 w 245"/>
                          <a:gd name="T95" fmla="*/ 0 h 529"/>
                          <a:gd name="T96" fmla="*/ 0 w 245"/>
                          <a:gd name="T97" fmla="*/ 0 h 5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45" h="529">
                            <a:moveTo>
                              <a:pt x="43" y="40"/>
                            </a:moveTo>
                            <a:lnTo>
                              <a:pt x="26" y="32"/>
                            </a:lnTo>
                            <a:lnTo>
                              <a:pt x="18" y="21"/>
                            </a:lnTo>
                            <a:lnTo>
                              <a:pt x="0" y="0"/>
                            </a:lnTo>
                            <a:lnTo>
                              <a:pt x="2" y="16"/>
                            </a:lnTo>
                            <a:lnTo>
                              <a:pt x="10" y="34"/>
                            </a:lnTo>
                            <a:lnTo>
                              <a:pt x="19" y="47"/>
                            </a:lnTo>
                            <a:lnTo>
                              <a:pt x="36" y="64"/>
                            </a:lnTo>
                            <a:lnTo>
                              <a:pt x="60" y="81"/>
                            </a:lnTo>
                            <a:lnTo>
                              <a:pt x="92" y="105"/>
                            </a:lnTo>
                            <a:lnTo>
                              <a:pt x="124" y="146"/>
                            </a:lnTo>
                            <a:lnTo>
                              <a:pt x="124" y="167"/>
                            </a:lnTo>
                            <a:lnTo>
                              <a:pt x="125" y="179"/>
                            </a:lnTo>
                            <a:lnTo>
                              <a:pt x="134" y="187"/>
                            </a:lnTo>
                            <a:lnTo>
                              <a:pt x="145" y="189"/>
                            </a:lnTo>
                            <a:lnTo>
                              <a:pt x="149" y="182"/>
                            </a:lnTo>
                            <a:lnTo>
                              <a:pt x="154" y="170"/>
                            </a:lnTo>
                            <a:lnTo>
                              <a:pt x="153" y="156"/>
                            </a:lnTo>
                            <a:lnTo>
                              <a:pt x="153" y="144"/>
                            </a:lnTo>
                            <a:lnTo>
                              <a:pt x="154" y="126"/>
                            </a:lnTo>
                            <a:lnTo>
                              <a:pt x="159" y="116"/>
                            </a:lnTo>
                            <a:lnTo>
                              <a:pt x="167" y="111"/>
                            </a:lnTo>
                            <a:lnTo>
                              <a:pt x="177" y="111"/>
                            </a:lnTo>
                            <a:lnTo>
                              <a:pt x="190" y="119"/>
                            </a:lnTo>
                            <a:lnTo>
                              <a:pt x="200" y="135"/>
                            </a:lnTo>
                            <a:lnTo>
                              <a:pt x="203" y="150"/>
                            </a:lnTo>
                            <a:lnTo>
                              <a:pt x="204" y="170"/>
                            </a:lnTo>
                            <a:lnTo>
                              <a:pt x="203" y="188"/>
                            </a:lnTo>
                            <a:lnTo>
                              <a:pt x="201" y="212"/>
                            </a:lnTo>
                            <a:lnTo>
                              <a:pt x="189" y="254"/>
                            </a:lnTo>
                            <a:lnTo>
                              <a:pt x="134" y="317"/>
                            </a:lnTo>
                            <a:lnTo>
                              <a:pt x="131" y="340"/>
                            </a:lnTo>
                            <a:lnTo>
                              <a:pt x="135" y="392"/>
                            </a:lnTo>
                            <a:lnTo>
                              <a:pt x="136" y="424"/>
                            </a:lnTo>
                            <a:lnTo>
                              <a:pt x="128" y="440"/>
                            </a:lnTo>
                            <a:lnTo>
                              <a:pt x="121" y="456"/>
                            </a:lnTo>
                            <a:lnTo>
                              <a:pt x="117" y="469"/>
                            </a:lnTo>
                            <a:lnTo>
                              <a:pt x="115" y="488"/>
                            </a:lnTo>
                            <a:lnTo>
                              <a:pt x="120" y="503"/>
                            </a:lnTo>
                            <a:lnTo>
                              <a:pt x="131" y="519"/>
                            </a:lnTo>
                            <a:lnTo>
                              <a:pt x="149" y="529"/>
                            </a:lnTo>
                            <a:lnTo>
                              <a:pt x="167" y="528"/>
                            </a:lnTo>
                            <a:lnTo>
                              <a:pt x="178" y="519"/>
                            </a:lnTo>
                            <a:lnTo>
                              <a:pt x="177" y="503"/>
                            </a:lnTo>
                            <a:lnTo>
                              <a:pt x="167" y="485"/>
                            </a:lnTo>
                            <a:lnTo>
                              <a:pt x="159" y="461"/>
                            </a:lnTo>
                            <a:lnTo>
                              <a:pt x="179" y="481"/>
                            </a:lnTo>
                            <a:lnTo>
                              <a:pt x="196" y="486"/>
                            </a:lnTo>
                            <a:lnTo>
                              <a:pt x="217" y="490"/>
                            </a:lnTo>
                            <a:lnTo>
                              <a:pt x="243" y="491"/>
                            </a:lnTo>
                            <a:lnTo>
                              <a:pt x="227" y="481"/>
                            </a:lnTo>
                            <a:lnTo>
                              <a:pt x="200" y="461"/>
                            </a:lnTo>
                            <a:lnTo>
                              <a:pt x="179" y="450"/>
                            </a:lnTo>
                            <a:lnTo>
                              <a:pt x="166" y="432"/>
                            </a:lnTo>
                            <a:lnTo>
                              <a:pt x="163" y="411"/>
                            </a:lnTo>
                            <a:lnTo>
                              <a:pt x="169" y="401"/>
                            </a:lnTo>
                            <a:lnTo>
                              <a:pt x="189" y="421"/>
                            </a:lnTo>
                            <a:lnTo>
                              <a:pt x="206" y="428"/>
                            </a:lnTo>
                            <a:lnTo>
                              <a:pt x="179" y="401"/>
                            </a:lnTo>
                            <a:lnTo>
                              <a:pt x="173" y="380"/>
                            </a:lnTo>
                            <a:lnTo>
                              <a:pt x="188" y="387"/>
                            </a:lnTo>
                            <a:lnTo>
                              <a:pt x="212" y="412"/>
                            </a:lnTo>
                            <a:lnTo>
                              <a:pt x="228" y="418"/>
                            </a:lnTo>
                            <a:lnTo>
                              <a:pt x="222" y="408"/>
                            </a:lnTo>
                            <a:lnTo>
                              <a:pt x="202" y="378"/>
                            </a:lnTo>
                            <a:lnTo>
                              <a:pt x="197" y="366"/>
                            </a:lnTo>
                            <a:lnTo>
                              <a:pt x="191" y="349"/>
                            </a:lnTo>
                            <a:lnTo>
                              <a:pt x="192" y="333"/>
                            </a:lnTo>
                            <a:lnTo>
                              <a:pt x="191" y="312"/>
                            </a:lnTo>
                            <a:lnTo>
                              <a:pt x="200" y="283"/>
                            </a:lnTo>
                            <a:lnTo>
                              <a:pt x="215" y="322"/>
                            </a:lnTo>
                            <a:lnTo>
                              <a:pt x="234" y="334"/>
                            </a:lnTo>
                            <a:lnTo>
                              <a:pt x="221" y="315"/>
                            </a:lnTo>
                            <a:lnTo>
                              <a:pt x="209" y="275"/>
                            </a:lnTo>
                            <a:lnTo>
                              <a:pt x="226" y="289"/>
                            </a:lnTo>
                            <a:lnTo>
                              <a:pt x="245" y="303"/>
                            </a:lnTo>
                            <a:lnTo>
                              <a:pt x="233" y="276"/>
                            </a:lnTo>
                            <a:lnTo>
                              <a:pt x="225" y="246"/>
                            </a:lnTo>
                            <a:lnTo>
                              <a:pt x="216" y="218"/>
                            </a:lnTo>
                            <a:lnTo>
                              <a:pt x="212" y="200"/>
                            </a:lnTo>
                            <a:lnTo>
                              <a:pt x="212" y="155"/>
                            </a:lnTo>
                            <a:lnTo>
                              <a:pt x="209" y="120"/>
                            </a:lnTo>
                            <a:lnTo>
                              <a:pt x="204" y="102"/>
                            </a:lnTo>
                            <a:lnTo>
                              <a:pt x="186" y="92"/>
                            </a:lnTo>
                            <a:lnTo>
                              <a:pt x="163" y="93"/>
                            </a:lnTo>
                            <a:lnTo>
                              <a:pt x="141" y="78"/>
                            </a:lnTo>
                            <a:lnTo>
                              <a:pt x="116" y="56"/>
                            </a:lnTo>
                            <a:lnTo>
                              <a:pt x="130" y="77"/>
                            </a:lnTo>
                            <a:lnTo>
                              <a:pt x="146" y="102"/>
                            </a:lnTo>
                            <a:lnTo>
                              <a:pt x="104" y="61"/>
                            </a:lnTo>
                            <a:lnTo>
                              <a:pt x="118" y="93"/>
                            </a:lnTo>
                            <a:lnTo>
                              <a:pt x="94" y="77"/>
                            </a:lnTo>
                            <a:lnTo>
                              <a:pt x="114" y="105"/>
                            </a:lnTo>
                            <a:lnTo>
                              <a:pt x="88" y="89"/>
                            </a:lnTo>
                            <a:lnTo>
                              <a:pt x="73" y="66"/>
                            </a:lnTo>
                            <a:lnTo>
                              <a:pt x="55" y="42"/>
                            </a:lnTo>
                            <a:lnTo>
                              <a:pt x="36" y="14"/>
                            </a:lnTo>
                            <a:lnTo>
                              <a:pt x="43" y="4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13" name="Group 322">
                      <a:extLst>
                        <a:ext uri="{FF2B5EF4-FFF2-40B4-BE49-F238E27FC236}">
                          <a16:creationId xmlns:a16="http://schemas.microsoft.com/office/drawing/2014/main" id="{45FB32B1-9125-20D3-941E-345D7B1F1B9D}"/>
                        </a:ext>
                      </a:extLst>
                    </p:cNvPr>
                    <p:cNvGrpSpPr>
                      <a:grpSpLocks/>
                    </p:cNvGrpSpPr>
                    <p:nvPr/>
                  </p:nvGrpSpPr>
                  <p:grpSpPr bwMode="auto">
                    <a:xfrm>
                      <a:off x="5214" y="2316"/>
                      <a:ext cx="35" cy="53"/>
                      <a:chOff x="5214" y="2316"/>
                      <a:chExt cx="35" cy="53"/>
                    </a:xfrm>
                  </p:grpSpPr>
                  <p:grpSp>
                    <p:nvGrpSpPr>
                      <p:cNvPr id="1682617" name="Group 323">
                        <a:extLst>
                          <a:ext uri="{FF2B5EF4-FFF2-40B4-BE49-F238E27FC236}">
                            <a16:creationId xmlns:a16="http://schemas.microsoft.com/office/drawing/2014/main" id="{F2CF42D2-A60D-5F7C-D1B2-98039A021CD1}"/>
                          </a:ext>
                        </a:extLst>
                      </p:cNvPr>
                      <p:cNvGrpSpPr>
                        <a:grpSpLocks/>
                      </p:cNvGrpSpPr>
                      <p:nvPr/>
                    </p:nvGrpSpPr>
                    <p:grpSpPr bwMode="auto">
                      <a:xfrm>
                        <a:off x="5217" y="2320"/>
                        <a:ext cx="21" cy="37"/>
                        <a:chOff x="5217" y="2320"/>
                        <a:chExt cx="21" cy="37"/>
                      </a:xfrm>
                    </p:grpSpPr>
                    <p:sp>
                      <p:nvSpPr>
                        <p:cNvPr id="1682644" name="Freeform 324">
                          <a:extLst>
                            <a:ext uri="{FF2B5EF4-FFF2-40B4-BE49-F238E27FC236}">
                              <a16:creationId xmlns:a16="http://schemas.microsoft.com/office/drawing/2014/main" id="{B3F6EC08-3280-69C7-DA3D-A96849213FAC}"/>
                            </a:ext>
                          </a:extLst>
                        </p:cNvPr>
                        <p:cNvSpPr>
                          <a:spLocks/>
                        </p:cNvSpPr>
                        <p:nvPr/>
                      </p:nvSpPr>
                      <p:spPr bwMode="auto">
                        <a:xfrm>
                          <a:off x="5217" y="2321"/>
                          <a:ext cx="7" cy="20"/>
                        </a:xfrm>
                        <a:custGeom>
                          <a:avLst/>
                          <a:gdLst>
                            <a:gd name="T0" fmla="*/ 0 w 45"/>
                            <a:gd name="T1" fmla="*/ 0 h 103"/>
                            <a:gd name="T2" fmla="*/ 0 w 45"/>
                            <a:gd name="T3" fmla="*/ 0 h 103"/>
                            <a:gd name="T4" fmla="*/ 0 w 45"/>
                            <a:gd name="T5" fmla="*/ 0 h 103"/>
                            <a:gd name="T6" fmla="*/ 0 w 45"/>
                            <a:gd name="T7" fmla="*/ 0 h 103"/>
                            <a:gd name="T8" fmla="*/ 0 w 45"/>
                            <a:gd name="T9" fmla="*/ 0 h 103"/>
                            <a:gd name="T10" fmla="*/ 0 w 45"/>
                            <a:gd name="T11" fmla="*/ 0 h 103"/>
                            <a:gd name="T12" fmla="*/ 0 w 45"/>
                            <a:gd name="T13" fmla="*/ 0 h 103"/>
                            <a:gd name="T14" fmla="*/ 0 w 45"/>
                            <a:gd name="T15" fmla="*/ 0 h 103"/>
                            <a:gd name="T16" fmla="*/ 0 w 45"/>
                            <a:gd name="T17" fmla="*/ 0 h 103"/>
                            <a:gd name="T18" fmla="*/ 0 w 45"/>
                            <a:gd name="T19" fmla="*/ 0 h 103"/>
                            <a:gd name="T20" fmla="*/ 0 w 45"/>
                            <a:gd name="T21" fmla="*/ 0 h 103"/>
                            <a:gd name="T22" fmla="*/ 0 w 45"/>
                            <a:gd name="T23" fmla="*/ 0 h 103"/>
                            <a:gd name="T24" fmla="*/ 0 w 45"/>
                            <a:gd name="T25" fmla="*/ 0 h 103"/>
                            <a:gd name="T26" fmla="*/ 0 w 45"/>
                            <a:gd name="T27" fmla="*/ 0 h 103"/>
                            <a:gd name="T28" fmla="*/ 0 w 45"/>
                            <a:gd name="T29" fmla="*/ 0 h 103"/>
                            <a:gd name="T30" fmla="*/ 0 w 45"/>
                            <a:gd name="T31" fmla="*/ 0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103">
                              <a:moveTo>
                                <a:pt x="28" y="0"/>
                              </a:moveTo>
                              <a:lnTo>
                                <a:pt x="29" y="10"/>
                              </a:lnTo>
                              <a:lnTo>
                                <a:pt x="24" y="19"/>
                              </a:lnTo>
                              <a:lnTo>
                                <a:pt x="19" y="23"/>
                              </a:lnTo>
                              <a:lnTo>
                                <a:pt x="0" y="25"/>
                              </a:lnTo>
                              <a:lnTo>
                                <a:pt x="19" y="28"/>
                              </a:lnTo>
                              <a:lnTo>
                                <a:pt x="31" y="30"/>
                              </a:lnTo>
                              <a:lnTo>
                                <a:pt x="38" y="37"/>
                              </a:lnTo>
                              <a:lnTo>
                                <a:pt x="41" y="47"/>
                              </a:lnTo>
                              <a:lnTo>
                                <a:pt x="44" y="65"/>
                              </a:lnTo>
                              <a:lnTo>
                                <a:pt x="42" y="103"/>
                              </a:lnTo>
                              <a:lnTo>
                                <a:pt x="45" y="57"/>
                              </a:lnTo>
                              <a:lnTo>
                                <a:pt x="44" y="37"/>
                              </a:lnTo>
                              <a:lnTo>
                                <a:pt x="44" y="18"/>
                              </a:lnTo>
                              <a:lnTo>
                                <a:pt x="42" y="7"/>
                              </a:lnTo>
                              <a:lnTo>
                                <a:pt x="28" y="0"/>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45" name="Freeform 325">
                          <a:extLst>
                            <a:ext uri="{FF2B5EF4-FFF2-40B4-BE49-F238E27FC236}">
                              <a16:creationId xmlns:a16="http://schemas.microsoft.com/office/drawing/2014/main" id="{4B8179BC-1F6F-30C3-5E68-B7AB141C3EA2}"/>
                            </a:ext>
                          </a:extLst>
                        </p:cNvPr>
                        <p:cNvSpPr>
                          <a:spLocks/>
                        </p:cNvSpPr>
                        <p:nvPr/>
                      </p:nvSpPr>
                      <p:spPr bwMode="auto">
                        <a:xfrm>
                          <a:off x="5223" y="2349"/>
                          <a:ext cx="9" cy="8"/>
                        </a:xfrm>
                        <a:custGeom>
                          <a:avLst/>
                          <a:gdLst>
                            <a:gd name="T0" fmla="*/ 0 w 55"/>
                            <a:gd name="T1" fmla="*/ 0 h 41"/>
                            <a:gd name="T2" fmla="*/ 0 w 55"/>
                            <a:gd name="T3" fmla="*/ 0 h 41"/>
                            <a:gd name="T4" fmla="*/ 0 w 55"/>
                            <a:gd name="T5" fmla="*/ 0 h 41"/>
                            <a:gd name="T6" fmla="*/ 0 w 55"/>
                            <a:gd name="T7" fmla="*/ 0 h 41"/>
                            <a:gd name="T8" fmla="*/ 0 w 55"/>
                            <a:gd name="T9" fmla="*/ 0 h 41"/>
                            <a:gd name="T10" fmla="*/ 0 w 55"/>
                            <a:gd name="T11" fmla="*/ 0 h 41"/>
                            <a:gd name="T12" fmla="*/ 0 w 55"/>
                            <a:gd name="T13" fmla="*/ 0 h 41"/>
                            <a:gd name="T14" fmla="*/ 0 w 55"/>
                            <a:gd name="T15" fmla="*/ 0 h 41"/>
                            <a:gd name="T16" fmla="*/ 0 w 55"/>
                            <a:gd name="T17" fmla="*/ 0 h 41"/>
                            <a:gd name="T18" fmla="*/ 0 w 55"/>
                            <a:gd name="T19" fmla="*/ 0 h 41"/>
                            <a:gd name="T20" fmla="*/ 0 w 55"/>
                            <a:gd name="T21" fmla="*/ 0 h 41"/>
                            <a:gd name="T22" fmla="*/ 0 w 55"/>
                            <a:gd name="T23" fmla="*/ 0 h 41"/>
                            <a:gd name="T24" fmla="*/ 0 w 55"/>
                            <a:gd name="T25" fmla="*/ 0 h 41"/>
                            <a:gd name="T26" fmla="*/ 0 w 55"/>
                            <a:gd name="T27" fmla="*/ 0 h 41"/>
                            <a:gd name="T28" fmla="*/ 0 w 55"/>
                            <a:gd name="T29" fmla="*/ 0 h 41"/>
                            <a:gd name="T30" fmla="*/ 0 w 55"/>
                            <a:gd name="T31" fmla="*/ 0 h 41"/>
                            <a:gd name="T32" fmla="*/ 0 w 55"/>
                            <a:gd name="T33" fmla="*/ 0 h 41"/>
                            <a:gd name="T34" fmla="*/ 0 w 55"/>
                            <a:gd name="T35" fmla="*/ 0 h 4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41">
                              <a:moveTo>
                                <a:pt x="0" y="0"/>
                              </a:moveTo>
                              <a:lnTo>
                                <a:pt x="5" y="4"/>
                              </a:lnTo>
                              <a:lnTo>
                                <a:pt x="15" y="7"/>
                              </a:lnTo>
                              <a:lnTo>
                                <a:pt x="21" y="7"/>
                              </a:lnTo>
                              <a:lnTo>
                                <a:pt x="31" y="5"/>
                              </a:lnTo>
                              <a:lnTo>
                                <a:pt x="39" y="3"/>
                              </a:lnTo>
                              <a:lnTo>
                                <a:pt x="47" y="4"/>
                              </a:lnTo>
                              <a:lnTo>
                                <a:pt x="55" y="11"/>
                              </a:lnTo>
                              <a:lnTo>
                                <a:pt x="42" y="13"/>
                              </a:lnTo>
                              <a:lnTo>
                                <a:pt x="37" y="14"/>
                              </a:lnTo>
                              <a:lnTo>
                                <a:pt x="35" y="23"/>
                              </a:lnTo>
                              <a:lnTo>
                                <a:pt x="33" y="41"/>
                              </a:lnTo>
                              <a:lnTo>
                                <a:pt x="31" y="23"/>
                              </a:lnTo>
                              <a:lnTo>
                                <a:pt x="30" y="13"/>
                              </a:lnTo>
                              <a:lnTo>
                                <a:pt x="19" y="15"/>
                              </a:lnTo>
                              <a:lnTo>
                                <a:pt x="10" y="14"/>
                              </a:lnTo>
                              <a:lnTo>
                                <a:pt x="4" y="7"/>
                              </a:lnTo>
                              <a:lnTo>
                                <a:pt x="0" y="0"/>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46" name="Freeform 326">
                          <a:extLst>
                            <a:ext uri="{FF2B5EF4-FFF2-40B4-BE49-F238E27FC236}">
                              <a16:creationId xmlns:a16="http://schemas.microsoft.com/office/drawing/2014/main" id="{6106EA16-7227-EAB7-93A9-6F3624BB9589}"/>
                            </a:ext>
                          </a:extLst>
                        </p:cNvPr>
                        <p:cNvSpPr>
                          <a:spLocks/>
                        </p:cNvSpPr>
                        <p:nvPr/>
                      </p:nvSpPr>
                      <p:spPr bwMode="auto">
                        <a:xfrm>
                          <a:off x="5234" y="2320"/>
                          <a:ext cx="4" cy="6"/>
                        </a:xfrm>
                        <a:custGeom>
                          <a:avLst/>
                          <a:gdLst>
                            <a:gd name="T0" fmla="*/ 0 w 27"/>
                            <a:gd name="T1" fmla="*/ 0 h 30"/>
                            <a:gd name="T2" fmla="*/ 0 w 27"/>
                            <a:gd name="T3" fmla="*/ 0 h 30"/>
                            <a:gd name="T4" fmla="*/ 0 w 27"/>
                            <a:gd name="T5" fmla="*/ 0 h 30"/>
                            <a:gd name="T6" fmla="*/ 0 w 27"/>
                            <a:gd name="T7" fmla="*/ 0 h 30"/>
                            <a:gd name="T8" fmla="*/ 0 w 27"/>
                            <a:gd name="T9" fmla="*/ 0 h 30"/>
                            <a:gd name="T10" fmla="*/ 0 w 27"/>
                            <a:gd name="T11" fmla="*/ 0 h 30"/>
                            <a:gd name="T12" fmla="*/ 0 w 27"/>
                            <a:gd name="T13" fmla="*/ 0 h 30"/>
                            <a:gd name="T14" fmla="*/ 0 w 27"/>
                            <a:gd name="T15" fmla="*/ 0 h 30"/>
                            <a:gd name="T16" fmla="*/ 0 w 27"/>
                            <a:gd name="T17" fmla="*/ 0 h 30"/>
                            <a:gd name="T18" fmla="*/ 0 w 27"/>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30">
                              <a:moveTo>
                                <a:pt x="14" y="0"/>
                              </a:moveTo>
                              <a:lnTo>
                                <a:pt x="12" y="5"/>
                              </a:lnTo>
                              <a:lnTo>
                                <a:pt x="12" y="13"/>
                              </a:lnTo>
                              <a:lnTo>
                                <a:pt x="14" y="18"/>
                              </a:lnTo>
                              <a:lnTo>
                                <a:pt x="27" y="30"/>
                              </a:lnTo>
                              <a:lnTo>
                                <a:pt x="12" y="30"/>
                              </a:lnTo>
                              <a:lnTo>
                                <a:pt x="4" y="21"/>
                              </a:lnTo>
                              <a:lnTo>
                                <a:pt x="1" y="16"/>
                              </a:lnTo>
                              <a:lnTo>
                                <a:pt x="0" y="5"/>
                              </a:lnTo>
                              <a:lnTo>
                                <a:pt x="14" y="0"/>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18" name="Group 327">
                        <a:extLst>
                          <a:ext uri="{FF2B5EF4-FFF2-40B4-BE49-F238E27FC236}">
                            <a16:creationId xmlns:a16="http://schemas.microsoft.com/office/drawing/2014/main" id="{16AE11BB-FC4F-8013-80E0-A5C9080DFA37}"/>
                          </a:ext>
                        </a:extLst>
                      </p:cNvPr>
                      <p:cNvGrpSpPr>
                        <a:grpSpLocks/>
                      </p:cNvGrpSpPr>
                      <p:nvPr/>
                    </p:nvGrpSpPr>
                    <p:grpSpPr bwMode="auto">
                      <a:xfrm>
                        <a:off x="5214" y="2316"/>
                        <a:ext cx="35" cy="17"/>
                        <a:chOff x="5214" y="2316"/>
                        <a:chExt cx="35" cy="17"/>
                      </a:xfrm>
                    </p:grpSpPr>
                    <p:grpSp>
                      <p:nvGrpSpPr>
                        <p:cNvPr id="1682629" name="Group 328">
                          <a:extLst>
                            <a:ext uri="{FF2B5EF4-FFF2-40B4-BE49-F238E27FC236}">
                              <a16:creationId xmlns:a16="http://schemas.microsoft.com/office/drawing/2014/main" id="{8D748AEE-4C71-B524-6F75-0D32640E945E}"/>
                            </a:ext>
                          </a:extLst>
                        </p:cNvPr>
                        <p:cNvGrpSpPr>
                          <a:grpSpLocks/>
                        </p:cNvGrpSpPr>
                        <p:nvPr/>
                      </p:nvGrpSpPr>
                      <p:grpSpPr bwMode="auto">
                        <a:xfrm>
                          <a:off x="5215" y="2316"/>
                          <a:ext cx="33" cy="7"/>
                          <a:chOff x="5215" y="2316"/>
                          <a:chExt cx="33" cy="7"/>
                        </a:xfrm>
                      </p:grpSpPr>
                      <p:sp>
                        <p:nvSpPr>
                          <p:cNvPr id="1682642" name="Freeform 329">
                            <a:extLst>
                              <a:ext uri="{FF2B5EF4-FFF2-40B4-BE49-F238E27FC236}">
                                <a16:creationId xmlns:a16="http://schemas.microsoft.com/office/drawing/2014/main" id="{C9CB966B-59F6-626F-248C-6D4DDB4AAF35}"/>
                              </a:ext>
                            </a:extLst>
                          </p:cNvPr>
                          <p:cNvSpPr>
                            <a:spLocks/>
                          </p:cNvSpPr>
                          <p:nvPr/>
                        </p:nvSpPr>
                        <p:spPr bwMode="auto">
                          <a:xfrm>
                            <a:off x="5230" y="2317"/>
                            <a:ext cx="18" cy="6"/>
                          </a:xfrm>
                          <a:custGeom>
                            <a:avLst/>
                            <a:gdLst>
                              <a:gd name="T0" fmla="*/ 0 w 105"/>
                              <a:gd name="T1" fmla="*/ 0 h 28"/>
                              <a:gd name="T2" fmla="*/ 0 w 105"/>
                              <a:gd name="T3" fmla="*/ 0 h 28"/>
                              <a:gd name="T4" fmla="*/ 0 w 105"/>
                              <a:gd name="T5" fmla="*/ 0 h 28"/>
                              <a:gd name="T6" fmla="*/ 0 w 105"/>
                              <a:gd name="T7" fmla="*/ 0 h 28"/>
                              <a:gd name="T8" fmla="*/ 0 w 105"/>
                              <a:gd name="T9" fmla="*/ 0 h 28"/>
                              <a:gd name="T10" fmla="*/ 0 w 105"/>
                              <a:gd name="T11" fmla="*/ 0 h 28"/>
                              <a:gd name="T12" fmla="*/ 0 w 105"/>
                              <a:gd name="T13" fmla="*/ 0 h 28"/>
                              <a:gd name="T14" fmla="*/ 0 w 105"/>
                              <a:gd name="T15" fmla="*/ 0 h 28"/>
                              <a:gd name="T16" fmla="*/ 0 w 105"/>
                              <a:gd name="T17" fmla="*/ 0 h 28"/>
                              <a:gd name="T18" fmla="*/ 0 w 105"/>
                              <a:gd name="T19" fmla="*/ 0 h 28"/>
                              <a:gd name="T20" fmla="*/ 0 w 105"/>
                              <a:gd name="T21" fmla="*/ 0 h 28"/>
                              <a:gd name="T22" fmla="*/ 0 w 105"/>
                              <a:gd name="T23" fmla="*/ 0 h 28"/>
                              <a:gd name="T24" fmla="*/ 0 w 105"/>
                              <a:gd name="T25" fmla="*/ 0 h 28"/>
                              <a:gd name="T26" fmla="*/ 0 w 105"/>
                              <a:gd name="T27" fmla="*/ 0 h 28"/>
                              <a:gd name="T28" fmla="*/ 0 w 105"/>
                              <a:gd name="T29" fmla="*/ 0 h 28"/>
                              <a:gd name="T30" fmla="*/ 0 w 105"/>
                              <a:gd name="T31" fmla="*/ 0 h 28"/>
                              <a:gd name="T32" fmla="*/ 0 w 105"/>
                              <a:gd name="T33" fmla="*/ 0 h 28"/>
                              <a:gd name="T34" fmla="*/ 0 w 105"/>
                              <a:gd name="T35" fmla="*/ 0 h 28"/>
                              <a:gd name="T36" fmla="*/ 0 w 105"/>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5" h="28">
                                <a:moveTo>
                                  <a:pt x="0" y="18"/>
                                </a:moveTo>
                                <a:lnTo>
                                  <a:pt x="7" y="11"/>
                                </a:lnTo>
                                <a:lnTo>
                                  <a:pt x="17" y="5"/>
                                </a:lnTo>
                                <a:lnTo>
                                  <a:pt x="29" y="1"/>
                                </a:lnTo>
                                <a:lnTo>
                                  <a:pt x="41" y="0"/>
                                </a:lnTo>
                                <a:lnTo>
                                  <a:pt x="53" y="0"/>
                                </a:lnTo>
                                <a:lnTo>
                                  <a:pt x="68" y="2"/>
                                </a:lnTo>
                                <a:lnTo>
                                  <a:pt x="84" y="8"/>
                                </a:lnTo>
                                <a:lnTo>
                                  <a:pt x="105" y="14"/>
                                </a:lnTo>
                                <a:lnTo>
                                  <a:pt x="89" y="14"/>
                                </a:lnTo>
                                <a:lnTo>
                                  <a:pt x="71" y="13"/>
                                </a:lnTo>
                                <a:lnTo>
                                  <a:pt x="56" y="12"/>
                                </a:lnTo>
                                <a:lnTo>
                                  <a:pt x="46" y="14"/>
                                </a:lnTo>
                                <a:lnTo>
                                  <a:pt x="36" y="18"/>
                                </a:lnTo>
                                <a:lnTo>
                                  <a:pt x="28" y="24"/>
                                </a:lnTo>
                                <a:lnTo>
                                  <a:pt x="21" y="28"/>
                                </a:lnTo>
                                <a:lnTo>
                                  <a:pt x="12" y="28"/>
                                </a:lnTo>
                                <a:lnTo>
                                  <a:pt x="4" y="26"/>
                                </a:lnTo>
                                <a:lnTo>
                                  <a:pt x="0"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43" name="Freeform 330">
                            <a:extLst>
                              <a:ext uri="{FF2B5EF4-FFF2-40B4-BE49-F238E27FC236}">
                                <a16:creationId xmlns:a16="http://schemas.microsoft.com/office/drawing/2014/main" id="{26BE8E68-92EE-DD25-B9BF-03C4612BBC6E}"/>
                              </a:ext>
                            </a:extLst>
                          </p:cNvPr>
                          <p:cNvSpPr>
                            <a:spLocks/>
                          </p:cNvSpPr>
                          <p:nvPr/>
                        </p:nvSpPr>
                        <p:spPr bwMode="auto">
                          <a:xfrm>
                            <a:off x="5215" y="2316"/>
                            <a:ext cx="9" cy="7"/>
                          </a:xfrm>
                          <a:custGeom>
                            <a:avLst/>
                            <a:gdLst>
                              <a:gd name="T0" fmla="*/ 0 w 53"/>
                              <a:gd name="T1" fmla="*/ 0 h 35"/>
                              <a:gd name="T2" fmla="*/ 0 w 53"/>
                              <a:gd name="T3" fmla="*/ 0 h 35"/>
                              <a:gd name="T4" fmla="*/ 0 w 53"/>
                              <a:gd name="T5" fmla="*/ 0 h 35"/>
                              <a:gd name="T6" fmla="*/ 0 w 53"/>
                              <a:gd name="T7" fmla="*/ 0 h 35"/>
                              <a:gd name="T8" fmla="*/ 0 w 53"/>
                              <a:gd name="T9" fmla="*/ 0 h 35"/>
                              <a:gd name="T10" fmla="*/ 0 w 53"/>
                              <a:gd name="T11" fmla="*/ 0 h 35"/>
                              <a:gd name="T12" fmla="*/ 0 w 53"/>
                              <a:gd name="T13" fmla="*/ 0 h 35"/>
                              <a:gd name="T14" fmla="*/ 0 w 53"/>
                              <a:gd name="T15" fmla="*/ 0 h 35"/>
                              <a:gd name="T16" fmla="*/ 0 w 53"/>
                              <a:gd name="T17" fmla="*/ 0 h 35"/>
                              <a:gd name="T18" fmla="*/ 0 w 53"/>
                              <a:gd name="T19" fmla="*/ 0 h 35"/>
                              <a:gd name="T20" fmla="*/ 0 w 53"/>
                              <a:gd name="T21" fmla="*/ 0 h 35"/>
                              <a:gd name="T22" fmla="*/ 0 w 53"/>
                              <a:gd name="T23" fmla="*/ 0 h 35"/>
                              <a:gd name="T24" fmla="*/ 0 w 53"/>
                              <a:gd name="T25" fmla="*/ 0 h 35"/>
                              <a:gd name="T26" fmla="*/ 0 w 53"/>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5">
                                <a:moveTo>
                                  <a:pt x="0" y="0"/>
                                </a:moveTo>
                                <a:lnTo>
                                  <a:pt x="0" y="5"/>
                                </a:lnTo>
                                <a:lnTo>
                                  <a:pt x="12" y="7"/>
                                </a:lnTo>
                                <a:lnTo>
                                  <a:pt x="22" y="16"/>
                                </a:lnTo>
                                <a:lnTo>
                                  <a:pt x="28" y="23"/>
                                </a:lnTo>
                                <a:lnTo>
                                  <a:pt x="34" y="31"/>
                                </a:lnTo>
                                <a:lnTo>
                                  <a:pt x="42" y="35"/>
                                </a:lnTo>
                                <a:lnTo>
                                  <a:pt x="51" y="33"/>
                                </a:lnTo>
                                <a:lnTo>
                                  <a:pt x="53" y="25"/>
                                </a:lnTo>
                                <a:lnTo>
                                  <a:pt x="49" y="18"/>
                                </a:lnTo>
                                <a:lnTo>
                                  <a:pt x="39" y="12"/>
                                </a:lnTo>
                                <a:lnTo>
                                  <a:pt x="33" y="7"/>
                                </a:lnTo>
                                <a:lnTo>
                                  <a:pt x="22" y="4"/>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30" name="Freeform 331">
                          <a:extLst>
                            <a:ext uri="{FF2B5EF4-FFF2-40B4-BE49-F238E27FC236}">
                              <a16:creationId xmlns:a16="http://schemas.microsoft.com/office/drawing/2014/main" id="{0BDF716D-E893-38B5-B423-3EA0FB073906}"/>
                            </a:ext>
                          </a:extLst>
                        </p:cNvPr>
                        <p:cNvSpPr>
                          <a:spLocks/>
                        </p:cNvSpPr>
                        <p:nvPr/>
                      </p:nvSpPr>
                      <p:spPr bwMode="auto">
                        <a:xfrm>
                          <a:off x="5234" y="2325"/>
                          <a:ext cx="12" cy="5"/>
                        </a:xfrm>
                        <a:custGeom>
                          <a:avLst/>
                          <a:gdLst>
                            <a:gd name="T0" fmla="*/ 0 w 75"/>
                            <a:gd name="T1" fmla="*/ 0 h 26"/>
                            <a:gd name="T2" fmla="*/ 0 w 75"/>
                            <a:gd name="T3" fmla="*/ 0 h 26"/>
                            <a:gd name="T4" fmla="*/ 0 w 75"/>
                            <a:gd name="T5" fmla="*/ 0 h 26"/>
                            <a:gd name="T6" fmla="*/ 0 w 75"/>
                            <a:gd name="T7" fmla="*/ 0 h 26"/>
                            <a:gd name="T8" fmla="*/ 0 w 75"/>
                            <a:gd name="T9" fmla="*/ 0 h 26"/>
                            <a:gd name="T10" fmla="*/ 0 w 75"/>
                            <a:gd name="T11" fmla="*/ 0 h 26"/>
                            <a:gd name="T12" fmla="*/ 0 w 75"/>
                            <a:gd name="T13" fmla="*/ 0 h 26"/>
                            <a:gd name="T14" fmla="*/ 0 w 75"/>
                            <a:gd name="T15" fmla="*/ 0 h 26"/>
                            <a:gd name="T16" fmla="*/ 0 w 75"/>
                            <a:gd name="T17" fmla="*/ 0 h 26"/>
                            <a:gd name="T18" fmla="*/ 0 w 75"/>
                            <a:gd name="T19" fmla="*/ 0 h 26"/>
                            <a:gd name="T20" fmla="*/ 0 w 75"/>
                            <a:gd name="T21" fmla="*/ 0 h 26"/>
                            <a:gd name="T22" fmla="*/ 0 w 75"/>
                            <a:gd name="T23" fmla="*/ 0 h 26"/>
                            <a:gd name="T24" fmla="*/ 0 w 75"/>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5" h="26">
                              <a:moveTo>
                                <a:pt x="0" y="8"/>
                              </a:moveTo>
                              <a:lnTo>
                                <a:pt x="3" y="18"/>
                              </a:lnTo>
                              <a:lnTo>
                                <a:pt x="5" y="21"/>
                              </a:lnTo>
                              <a:lnTo>
                                <a:pt x="8" y="24"/>
                              </a:lnTo>
                              <a:lnTo>
                                <a:pt x="20" y="26"/>
                              </a:lnTo>
                              <a:lnTo>
                                <a:pt x="34" y="26"/>
                              </a:lnTo>
                              <a:lnTo>
                                <a:pt x="45" y="24"/>
                              </a:lnTo>
                              <a:lnTo>
                                <a:pt x="57" y="19"/>
                              </a:lnTo>
                              <a:lnTo>
                                <a:pt x="75" y="8"/>
                              </a:lnTo>
                              <a:lnTo>
                                <a:pt x="48" y="5"/>
                              </a:lnTo>
                              <a:lnTo>
                                <a:pt x="25" y="2"/>
                              </a:lnTo>
                              <a:lnTo>
                                <a:pt x="12" y="0"/>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31" name="Freeform 332">
                          <a:extLst>
                            <a:ext uri="{FF2B5EF4-FFF2-40B4-BE49-F238E27FC236}">
                              <a16:creationId xmlns:a16="http://schemas.microsoft.com/office/drawing/2014/main" id="{E7358BE2-247F-B0EB-906D-E7224AF258B4}"/>
                            </a:ext>
                          </a:extLst>
                        </p:cNvPr>
                        <p:cNvSpPr>
                          <a:spLocks/>
                        </p:cNvSpPr>
                        <p:nvPr/>
                      </p:nvSpPr>
                      <p:spPr bwMode="auto">
                        <a:xfrm>
                          <a:off x="5218" y="2326"/>
                          <a:ext cx="4" cy="5"/>
                        </a:xfrm>
                        <a:custGeom>
                          <a:avLst/>
                          <a:gdLst>
                            <a:gd name="T0" fmla="*/ 0 w 23"/>
                            <a:gd name="T1" fmla="*/ 0 h 25"/>
                            <a:gd name="T2" fmla="*/ 0 w 23"/>
                            <a:gd name="T3" fmla="*/ 0 h 25"/>
                            <a:gd name="T4" fmla="*/ 0 w 23"/>
                            <a:gd name="T5" fmla="*/ 0 h 25"/>
                            <a:gd name="T6" fmla="*/ 0 w 23"/>
                            <a:gd name="T7" fmla="*/ 0 h 25"/>
                            <a:gd name="T8" fmla="*/ 0 w 23"/>
                            <a:gd name="T9" fmla="*/ 0 h 25"/>
                            <a:gd name="T10" fmla="*/ 0 w 23"/>
                            <a:gd name="T11" fmla="*/ 0 h 25"/>
                            <a:gd name="T12" fmla="*/ 0 w 23"/>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5">
                              <a:moveTo>
                                <a:pt x="1" y="0"/>
                              </a:moveTo>
                              <a:lnTo>
                                <a:pt x="18" y="3"/>
                              </a:lnTo>
                              <a:lnTo>
                                <a:pt x="21" y="13"/>
                              </a:lnTo>
                              <a:lnTo>
                                <a:pt x="23" y="25"/>
                              </a:lnTo>
                              <a:lnTo>
                                <a:pt x="8" y="23"/>
                              </a:lnTo>
                              <a:lnTo>
                                <a:pt x="0" y="2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32" name="Group 333">
                          <a:extLst>
                            <a:ext uri="{FF2B5EF4-FFF2-40B4-BE49-F238E27FC236}">
                              <a16:creationId xmlns:a16="http://schemas.microsoft.com/office/drawing/2014/main" id="{16F4DE53-30FB-46DF-D72F-E256996A6164}"/>
                            </a:ext>
                          </a:extLst>
                        </p:cNvPr>
                        <p:cNvGrpSpPr>
                          <a:grpSpLocks/>
                        </p:cNvGrpSpPr>
                        <p:nvPr/>
                      </p:nvGrpSpPr>
                      <p:grpSpPr bwMode="auto">
                        <a:xfrm>
                          <a:off x="5234" y="2325"/>
                          <a:ext cx="9" cy="7"/>
                          <a:chOff x="5234" y="2325"/>
                          <a:chExt cx="9" cy="7"/>
                        </a:xfrm>
                      </p:grpSpPr>
                      <p:sp>
                        <p:nvSpPr>
                          <p:cNvPr id="1682640" name="Oval 334">
                            <a:extLst>
                              <a:ext uri="{FF2B5EF4-FFF2-40B4-BE49-F238E27FC236}">
                                <a16:creationId xmlns:a16="http://schemas.microsoft.com/office/drawing/2014/main" id="{59709272-373D-E99D-F010-71BB3B972669}"/>
                              </a:ext>
                            </a:extLst>
                          </p:cNvPr>
                          <p:cNvSpPr>
                            <a:spLocks noChangeArrowheads="1"/>
                          </p:cNvSpPr>
                          <p:nvPr/>
                        </p:nvSpPr>
                        <p:spPr bwMode="auto">
                          <a:xfrm>
                            <a:off x="5234" y="2325"/>
                            <a:ext cx="9" cy="7"/>
                          </a:xfrm>
                          <a:prstGeom prst="ellipse">
                            <a:avLst/>
                          </a:pr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41" name="Oval 335">
                            <a:extLst>
                              <a:ext uri="{FF2B5EF4-FFF2-40B4-BE49-F238E27FC236}">
                                <a16:creationId xmlns:a16="http://schemas.microsoft.com/office/drawing/2014/main" id="{C5372163-9B25-7FE2-1226-FA3AB1A6E5B1}"/>
                              </a:ext>
                            </a:extLst>
                          </p:cNvPr>
                          <p:cNvSpPr>
                            <a:spLocks noChangeArrowheads="1"/>
                          </p:cNvSpPr>
                          <p:nvPr/>
                        </p:nvSpPr>
                        <p:spPr bwMode="auto">
                          <a:xfrm>
                            <a:off x="5236" y="2326"/>
                            <a:ext cx="4" cy="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33" name="Oval 336">
                          <a:extLst>
                            <a:ext uri="{FF2B5EF4-FFF2-40B4-BE49-F238E27FC236}">
                              <a16:creationId xmlns:a16="http://schemas.microsoft.com/office/drawing/2014/main" id="{DE9EC0D8-7703-0CD2-5D0B-37C152BCEE83}"/>
                            </a:ext>
                          </a:extLst>
                        </p:cNvPr>
                        <p:cNvSpPr>
                          <a:spLocks noChangeArrowheads="1"/>
                        </p:cNvSpPr>
                        <p:nvPr/>
                      </p:nvSpPr>
                      <p:spPr bwMode="auto">
                        <a:xfrm>
                          <a:off x="5235" y="2326"/>
                          <a:ext cx="3" cy="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34" name="Group 337">
                          <a:extLst>
                            <a:ext uri="{FF2B5EF4-FFF2-40B4-BE49-F238E27FC236}">
                              <a16:creationId xmlns:a16="http://schemas.microsoft.com/office/drawing/2014/main" id="{C3DA5CF7-41D9-61B3-C659-BD17A59E4107}"/>
                            </a:ext>
                          </a:extLst>
                        </p:cNvPr>
                        <p:cNvGrpSpPr>
                          <a:grpSpLocks/>
                        </p:cNvGrpSpPr>
                        <p:nvPr/>
                      </p:nvGrpSpPr>
                      <p:grpSpPr bwMode="auto">
                        <a:xfrm>
                          <a:off x="5217" y="2326"/>
                          <a:ext cx="5" cy="7"/>
                          <a:chOff x="5217" y="2326"/>
                          <a:chExt cx="5" cy="7"/>
                        </a:xfrm>
                      </p:grpSpPr>
                      <p:sp>
                        <p:nvSpPr>
                          <p:cNvPr id="1682638" name="Oval 338">
                            <a:extLst>
                              <a:ext uri="{FF2B5EF4-FFF2-40B4-BE49-F238E27FC236}">
                                <a16:creationId xmlns:a16="http://schemas.microsoft.com/office/drawing/2014/main" id="{E1C32A0C-2FA3-B9AD-A290-6C5B301840E9}"/>
                              </a:ext>
                            </a:extLst>
                          </p:cNvPr>
                          <p:cNvSpPr>
                            <a:spLocks noChangeArrowheads="1"/>
                          </p:cNvSpPr>
                          <p:nvPr/>
                        </p:nvSpPr>
                        <p:spPr bwMode="auto">
                          <a:xfrm>
                            <a:off x="5217" y="2326"/>
                            <a:ext cx="5" cy="7"/>
                          </a:xfrm>
                          <a:prstGeom prst="ellipse">
                            <a:avLst/>
                          </a:pr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39" name="Oval 339">
                            <a:extLst>
                              <a:ext uri="{FF2B5EF4-FFF2-40B4-BE49-F238E27FC236}">
                                <a16:creationId xmlns:a16="http://schemas.microsoft.com/office/drawing/2014/main" id="{057C0CBC-6CA2-9D02-E057-D872EAB0D180}"/>
                              </a:ext>
                            </a:extLst>
                          </p:cNvPr>
                          <p:cNvSpPr>
                            <a:spLocks noChangeArrowheads="1"/>
                          </p:cNvSpPr>
                          <p:nvPr/>
                        </p:nvSpPr>
                        <p:spPr bwMode="auto">
                          <a:xfrm>
                            <a:off x="5217" y="2326"/>
                            <a:ext cx="4" cy="6"/>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35" name="Oval 340">
                          <a:extLst>
                            <a:ext uri="{FF2B5EF4-FFF2-40B4-BE49-F238E27FC236}">
                              <a16:creationId xmlns:a16="http://schemas.microsoft.com/office/drawing/2014/main" id="{10FF3099-161A-83C5-A0EF-13A150604908}"/>
                            </a:ext>
                          </a:extLst>
                        </p:cNvPr>
                        <p:cNvSpPr>
                          <a:spLocks noChangeArrowheads="1"/>
                        </p:cNvSpPr>
                        <p:nvPr/>
                      </p:nvSpPr>
                      <p:spPr bwMode="auto">
                        <a:xfrm>
                          <a:off x="5217" y="2327"/>
                          <a:ext cx="2" cy="2"/>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36" name="Freeform 341">
                          <a:extLst>
                            <a:ext uri="{FF2B5EF4-FFF2-40B4-BE49-F238E27FC236}">
                              <a16:creationId xmlns:a16="http://schemas.microsoft.com/office/drawing/2014/main" id="{7D04DB33-C137-3DAF-F1E8-2B57498ED815}"/>
                            </a:ext>
                          </a:extLst>
                        </p:cNvPr>
                        <p:cNvSpPr>
                          <a:spLocks/>
                        </p:cNvSpPr>
                        <p:nvPr/>
                      </p:nvSpPr>
                      <p:spPr bwMode="auto">
                        <a:xfrm>
                          <a:off x="5231" y="2324"/>
                          <a:ext cx="18" cy="5"/>
                        </a:xfrm>
                        <a:custGeom>
                          <a:avLst/>
                          <a:gdLst>
                            <a:gd name="T0" fmla="*/ 0 w 106"/>
                            <a:gd name="T1" fmla="*/ 0 h 24"/>
                            <a:gd name="T2" fmla="*/ 0 w 106"/>
                            <a:gd name="T3" fmla="*/ 0 h 24"/>
                            <a:gd name="T4" fmla="*/ 0 w 106"/>
                            <a:gd name="T5" fmla="*/ 0 h 24"/>
                            <a:gd name="T6" fmla="*/ 0 w 106"/>
                            <a:gd name="T7" fmla="*/ 0 h 24"/>
                            <a:gd name="T8" fmla="*/ 0 w 106"/>
                            <a:gd name="T9" fmla="*/ 0 h 24"/>
                            <a:gd name="T10" fmla="*/ 0 w 106"/>
                            <a:gd name="T11" fmla="*/ 0 h 24"/>
                            <a:gd name="T12" fmla="*/ 0 w 106"/>
                            <a:gd name="T13" fmla="*/ 0 h 24"/>
                            <a:gd name="T14" fmla="*/ 0 w 106"/>
                            <a:gd name="T15" fmla="*/ 0 h 24"/>
                            <a:gd name="T16" fmla="*/ 0 w 106"/>
                            <a:gd name="T17" fmla="*/ 0 h 24"/>
                            <a:gd name="T18" fmla="*/ 0 w 106"/>
                            <a:gd name="T19" fmla="*/ 0 h 24"/>
                            <a:gd name="T20" fmla="*/ 0 w 106"/>
                            <a:gd name="T21" fmla="*/ 0 h 24"/>
                            <a:gd name="T22" fmla="*/ 0 w 106"/>
                            <a:gd name="T23" fmla="*/ 0 h 24"/>
                            <a:gd name="T24" fmla="*/ 0 w 106"/>
                            <a:gd name="T25" fmla="*/ 0 h 24"/>
                            <a:gd name="T26" fmla="*/ 0 w 106"/>
                            <a:gd name="T27" fmla="*/ 0 h 24"/>
                            <a:gd name="T28" fmla="*/ 0 w 106"/>
                            <a:gd name="T29" fmla="*/ 0 h 24"/>
                            <a:gd name="T30" fmla="*/ 0 w 106"/>
                            <a:gd name="T31" fmla="*/ 0 h 24"/>
                            <a:gd name="T32" fmla="*/ 0 w 106"/>
                            <a:gd name="T33" fmla="*/ 0 h 24"/>
                            <a:gd name="T34" fmla="*/ 0 w 106"/>
                            <a:gd name="T35" fmla="*/ 0 h 24"/>
                            <a:gd name="T36" fmla="*/ 0 w 106"/>
                            <a:gd name="T37" fmla="*/ 0 h 24"/>
                            <a:gd name="T38" fmla="*/ 0 w 106"/>
                            <a:gd name="T39" fmla="*/ 0 h 24"/>
                            <a:gd name="T40" fmla="*/ 0 w 106"/>
                            <a:gd name="T41" fmla="*/ 0 h 24"/>
                            <a:gd name="T42" fmla="*/ 0 w 106"/>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6" h="24">
                              <a:moveTo>
                                <a:pt x="0" y="1"/>
                              </a:moveTo>
                              <a:lnTo>
                                <a:pt x="14" y="8"/>
                              </a:lnTo>
                              <a:lnTo>
                                <a:pt x="23" y="3"/>
                              </a:lnTo>
                              <a:lnTo>
                                <a:pt x="31" y="0"/>
                              </a:lnTo>
                              <a:lnTo>
                                <a:pt x="40" y="0"/>
                              </a:lnTo>
                              <a:lnTo>
                                <a:pt x="51" y="3"/>
                              </a:lnTo>
                              <a:lnTo>
                                <a:pt x="68" y="8"/>
                              </a:lnTo>
                              <a:lnTo>
                                <a:pt x="85" y="8"/>
                              </a:lnTo>
                              <a:lnTo>
                                <a:pt x="106" y="5"/>
                              </a:lnTo>
                              <a:lnTo>
                                <a:pt x="92" y="16"/>
                              </a:lnTo>
                              <a:lnTo>
                                <a:pt x="74" y="24"/>
                              </a:lnTo>
                              <a:lnTo>
                                <a:pt x="87" y="15"/>
                              </a:lnTo>
                              <a:lnTo>
                                <a:pt x="73" y="13"/>
                              </a:lnTo>
                              <a:lnTo>
                                <a:pt x="62" y="12"/>
                              </a:lnTo>
                              <a:lnTo>
                                <a:pt x="50" y="10"/>
                              </a:lnTo>
                              <a:lnTo>
                                <a:pt x="41" y="10"/>
                              </a:lnTo>
                              <a:lnTo>
                                <a:pt x="30" y="8"/>
                              </a:lnTo>
                              <a:lnTo>
                                <a:pt x="25" y="8"/>
                              </a:lnTo>
                              <a:lnTo>
                                <a:pt x="19" y="12"/>
                              </a:lnTo>
                              <a:lnTo>
                                <a:pt x="14" y="13"/>
                              </a:lnTo>
                              <a:lnTo>
                                <a:pt x="11" y="13"/>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37" name="Freeform 342">
                          <a:extLst>
                            <a:ext uri="{FF2B5EF4-FFF2-40B4-BE49-F238E27FC236}">
                              <a16:creationId xmlns:a16="http://schemas.microsoft.com/office/drawing/2014/main" id="{4D814EAE-DC01-F319-3809-0D5DFDC10935}"/>
                            </a:ext>
                          </a:extLst>
                        </p:cNvPr>
                        <p:cNvSpPr>
                          <a:spLocks/>
                        </p:cNvSpPr>
                        <p:nvPr/>
                      </p:nvSpPr>
                      <p:spPr bwMode="auto">
                        <a:xfrm>
                          <a:off x="5214" y="2325"/>
                          <a:ext cx="7" cy="4"/>
                        </a:xfrm>
                        <a:custGeom>
                          <a:avLst/>
                          <a:gdLst>
                            <a:gd name="T0" fmla="*/ 0 w 48"/>
                            <a:gd name="T1" fmla="*/ 0 h 21"/>
                            <a:gd name="T2" fmla="*/ 0 w 48"/>
                            <a:gd name="T3" fmla="*/ 0 h 21"/>
                            <a:gd name="T4" fmla="*/ 0 w 48"/>
                            <a:gd name="T5" fmla="*/ 0 h 21"/>
                            <a:gd name="T6" fmla="*/ 0 w 48"/>
                            <a:gd name="T7" fmla="*/ 0 h 21"/>
                            <a:gd name="T8" fmla="*/ 0 w 48"/>
                            <a:gd name="T9" fmla="*/ 0 h 21"/>
                            <a:gd name="T10" fmla="*/ 0 w 48"/>
                            <a:gd name="T11" fmla="*/ 0 h 21"/>
                            <a:gd name="T12" fmla="*/ 0 w 48"/>
                            <a:gd name="T13" fmla="*/ 0 h 21"/>
                            <a:gd name="T14" fmla="*/ 0 w 48"/>
                            <a:gd name="T15" fmla="*/ 0 h 21"/>
                            <a:gd name="T16" fmla="*/ 0 w 48"/>
                            <a:gd name="T17" fmla="*/ 0 h 21"/>
                            <a:gd name="T18" fmla="*/ 0 w 48"/>
                            <a:gd name="T19" fmla="*/ 0 h 21"/>
                            <a:gd name="T20" fmla="*/ 0 w 48"/>
                            <a:gd name="T21" fmla="*/ 0 h 21"/>
                            <a:gd name="T22" fmla="*/ 0 w 48"/>
                            <a:gd name="T23" fmla="*/ 0 h 21"/>
                            <a:gd name="T24" fmla="*/ 0 w 48"/>
                            <a:gd name="T25" fmla="*/ 0 h 21"/>
                            <a:gd name="T26" fmla="*/ 0 w 48"/>
                            <a:gd name="T27" fmla="*/ 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8" h="21">
                              <a:moveTo>
                                <a:pt x="0" y="0"/>
                              </a:moveTo>
                              <a:lnTo>
                                <a:pt x="6" y="8"/>
                              </a:lnTo>
                              <a:lnTo>
                                <a:pt x="16" y="6"/>
                              </a:lnTo>
                              <a:lnTo>
                                <a:pt x="24" y="6"/>
                              </a:lnTo>
                              <a:lnTo>
                                <a:pt x="29" y="6"/>
                              </a:lnTo>
                              <a:lnTo>
                                <a:pt x="37" y="6"/>
                              </a:lnTo>
                              <a:lnTo>
                                <a:pt x="43" y="10"/>
                              </a:lnTo>
                              <a:lnTo>
                                <a:pt x="47" y="13"/>
                              </a:lnTo>
                              <a:lnTo>
                                <a:pt x="48" y="21"/>
                              </a:lnTo>
                              <a:lnTo>
                                <a:pt x="46" y="14"/>
                              </a:lnTo>
                              <a:lnTo>
                                <a:pt x="41" y="11"/>
                              </a:lnTo>
                              <a:lnTo>
                                <a:pt x="28" y="10"/>
                              </a:lnTo>
                              <a:lnTo>
                                <a:pt x="14" y="1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619" name="Group 343">
                        <a:extLst>
                          <a:ext uri="{FF2B5EF4-FFF2-40B4-BE49-F238E27FC236}">
                            <a16:creationId xmlns:a16="http://schemas.microsoft.com/office/drawing/2014/main" id="{D1A71095-0957-02F1-E567-88CD95EF2B4A}"/>
                          </a:ext>
                        </a:extLst>
                      </p:cNvPr>
                      <p:cNvGrpSpPr>
                        <a:grpSpLocks/>
                      </p:cNvGrpSpPr>
                      <p:nvPr/>
                    </p:nvGrpSpPr>
                    <p:grpSpPr bwMode="auto">
                      <a:xfrm>
                        <a:off x="5223" y="2358"/>
                        <a:ext cx="18" cy="11"/>
                        <a:chOff x="5223" y="2358"/>
                        <a:chExt cx="18" cy="11"/>
                      </a:xfrm>
                    </p:grpSpPr>
                    <p:grpSp>
                      <p:nvGrpSpPr>
                        <p:cNvPr id="1682620" name="Group 344">
                          <a:extLst>
                            <a:ext uri="{FF2B5EF4-FFF2-40B4-BE49-F238E27FC236}">
                              <a16:creationId xmlns:a16="http://schemas.microsoft.com/office/drawing/2014/main" id="{BA6C55A3-42C1-307C-0553-FF6935BA919C}"/>
                            </a:ext>
                          </a:extLst>
                        </p:cNvPr>
                        <p:cNvGrpSpPr>
                          <a:grpSpLocks/>
                        </p:cNvGrpSpPr>
                        <p:nvPr/>
                      </p:nvGrpSpPr>
                      <p:grpSpPr bwMode="auto">
                        <a:xfrm>
                          <a:off x="5223" y="2358"/>
                          <a:ext cx="18" cy="11"/>
                          <a:chOff x="5223" y="2358"/>
                          <a:chExt cx="18" cy="11"/>
                        </a:xfrm>
                      </p:grpSpPr>
                      <p:sp>
                        <p:nvSpPr>
                          <p:cNvPr id="1682622" name="Freeform 345">
                            <a:extLst>
                              <a:ext uri="{FF2B5EF4-FFF2-40B4-BE49-F238E27FC236}">
                                <a16:creationId xmlns:a16="http://schemas.microsoft.com/office/drawing/2014/main" id="{10958435-4E97-A61E-3704-C8C033EBF8EF}"/>
                              </a:ext>
                            </a:extLst>
                          </p:cNvPr>
                          <p:cNvSpPr>
                            <a:spLocks/>
                          </p:cNvSpPr>
                          <p:nvPr/>
                        </p:nvSpPr>
                        <p:spPr bwMode="auto">
                          <a:xfrm>
                            <a:off x="5223" y="2358"/>
                            <a:ext cx="18" cy="11"/>
                          </a:xfrm>
                          <a:custGeom>
                            <a:avLst/>
                            <a:gdLst>
                              <a:gd name="T0" fmla="*/ 0 w 107"/>
                              <a:gd name="T1" fmla="*/ 0 h 58"/>
                              <a:gd name="T2" fmla="*/ 0 w 107"/>
                              <a:gd name="T3" fmla="*/ 0 h 58"/>
                              <a:gd name="T4" fmla="*/ 0 w 107"/>
                              <a:gd name="T5" fmla="*/ 0 h 58"/>
                              <a:gd name="T6" fmla="*/ 0 w 107"/>
                              <a:gd name="T7" fmla="*/ 0 h 58"/>
                              <a:gd name="T8" fmla="*/ 0 w 107"/>
                              <a:gd name="T9" fmla="*/ 0 h 58"/>
                              <a:gd name="T10" fmla="*/ 0 w 107"/>
                              <a:gd name="T11" fmla="*/ 0 h 58"/>
                              <a:gd name="T12" fmla="*/ 0 w 107"/>
                              <a:gd name="T13" fmla="*/ 0 h 58"/>
                              <a:gd name="T14" fmla="*/ 0 w 107"/>
                              <a:gd name="T15" fmla="*/ 0 h 58"/>
                              <a:gd name="T16" fmla="*/ 0 w 107"/>
                              <a:gd name="T17" fmla="*/ 0 h 58"/>
                              <a:gd name="T18" fmla="*/ 0 w 107"/>
                              <a:gd name="T19" fmla="*/ 0 h 58"/>
                              <a:gd name="T20" fmla="*/ 0 w 107"/>
                              <a:gd name="T21" fmla="*/ 0 h 58"/>
                              <a:gd name="T22" fmla="*/ 0 w 107"/>
                              <a:gd name="T23" fmla="*/ 0 h 58"/>
                              <a:gd name="T24" fmla="*/ 0 w 107"/>
                              <a:gd name="T25" fmla="*/ 0 h 58"/>
                              <a:gd name="T26" fmla="*/ 0 w 107"/>
                              <a:gd name="T27" fmla="*/ 0 h 58"/>
                              <a:gd name="T28" fmla="*/ 0 w 107"/>
                              <a:gd name="T29" fmla="*/ 0 h 58"/>
                              <a:gd name="T30" fmla="*/ 0 w 107"/>
                              <a:gd name="T31" fmla="*/ 0 h 58"/>
                              <a:gd name="T32" fmla="*/ 0 w 107"/>
                              <a:gd name="T33" fmla="*/ 0 h 58"/>
                              <a:gd name="T34" fmla="*/ 0 w 107"/>
                              <a:gd name="T35" fmla="*/ 0 h 58"/>
                              <a:gd name="T36" fmla="*/ 0 w 107"/>
                              <a:gd name="T37" fmla="*/ 0 h 58"/>
                              <a:gd name="T38" fmla="*/ 0 w 107"/>
                              <a:gd name="T39" fmla="*/ 0 h 58"/>
                              <a:gd name="T40" fmla="*/ 0 w 107"/>
                              <a:gd name="T41" fmla="*/ 0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7" h="58">
                                <a:moveTo>
                                  <a:pt x="11" y="23"/>
                                </a:moveTo>
                                <a:lnTo>
                                  <a:pt x="5" y="16"/>
                                </a:lnTo>
                                <a:lnTo>
                                  <a:pt x="1" y="9"/>
                                </a:lnTo>
                                <a:lnTo>
                                  <a:pt x="0" y="5"/>
                                </a:lnTo>
                                <a:lnTo>
                                  <a:pt x="5" y="1"/>
                                </a:lnTo>
                                <a:lnTo>
                                  <a:pt x="13" y="0"/>
                                </a:lnTo>
                                <a:lnTo>
                                  <a:pt x="25" y="6"/>
                                </a:lnTo>
                                <a:lnTo>
                                  <a:pt x="36" y="0"/>
                                </a:lnTo>
                                <a:lnTo>
                                  <a:pt x="48" y="3"/>
                                </a:lnTo>
                                <a:lnTo>
                                  <a:pt x="61" y="6"/>
                                </a:lnTo>
                                <a:lnTo>
                                  <a:pt x="75" y="7"/>
                                </a:lnTo>
                                <a:lnTo>
                                  <a:pt x="107" y="9"/>
                                </a:lnTo>
                                <a:lnTo>
                                  <a:pt x="88" y="27"/>
                                </a:lnTo>
                                <a:lnTo>
                                  <a:pt x="78" y="35"/>
                                </a:lnTo>
                                <a:lnTo>
                                  <a:pt x="68" y="44"/>
                                </a:lnTo>
                                <a:lnTo>
                                  <a:pt x="58" y="52"/>
                                </a:lnTo>
                                <a:lnTo>
                                  <a:pt x="43" y="58"/>
                                </a:lnTo>
                                <a:lnTo>
                                  <a:pt x="30" y="58"/>
                                </a:lnTo>
                                <a:lnTo>
                                  <a:pt x="18" y="53"/>
                                </a:lnTo>
                                <a:lnTo>
                                  <a:pt x="13" y="44"/>
                                </a:lnTo>
                                <a:lnTo>
                                  <a:pt x="11" y="23"/>
                                </a:lnTo>
                                <a:close/>
                              </a:path>
                            </a:pathLst>
                          </a:custGeom>
                          <a:solidFill>
                            <a:srgbClr val="7F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623" name="Group 346">
                            <a:extLst>
                              <a:ext uri="{FF2B5EF4-FFF2-40B4-BE49-F238E27FC236}">
                                <a16:creationId xmlns:a16="http://schemas.microsoft.com/office/drawing/2014/main" id="{31928CC5-B08B-2A22-962B-4B34EBB2F785}"/>
                              </a:ext>
                            </a:extLst>
                          </p:cNvPr>
                          <p:cNvGrpSpPr>
                            <a:grpSpLocks/>
                          </p:cNvGrpSpPr>
                          <p:nvPr/>
                        </p:nvGrpSpPr>
                        <p:grpSpPr bwMode="auto">
                          <a:xfrm>
                            <a:off x="5223" y="2358"/>
                            <a:ext cx="18" cy="11"/>
                            <a:chOff x="5223" y="2358"/>
                            <a:chExt cx="18" cy="11"/>
                          </a:xfrm>
                        </p:grpSpPr>
                        <p:grpSp>
                          <p:nvGrpSpPr>
                            <p:cNvPr id="1682625" name="Group 347">
                              <a:extLst>
                                <a:ext uri="{FF2B5EF4-FFF2-40B4-BE49-F238E27FC236}">
                                  <a16:creationId xmlns:a16="http://schemas.microsoft.com/office/drawing/2014/main" id="{7669B8B2-DD60-A7A9-0448-95B2BF7C54FC}"/>
                                </a:ext>
                              </a:extLst>
                            </p:cNvPr>
                            <p:cNvGrpSpPr>
                              <a:grpSpLocks/>
                            </p:cNvGrpSpPr>
                            <p:nvPr/>
                          </p:nvGrpSpPr>
                          <p:grpSpPr bwMode="auto">
                            <a:xfrm>
                              <a:off x="5223" y="2358"/>
                              <a:ext cx="18" cy="5"/>
                              <a:chOff x="5223" y="2358"/>
                              <a:chExt cx="18" cy="5"/>
                            </a:xfrm>
                          </p:grpSpPr>
                          <p:sp>
                            <p:nvSpPr>
                              <p:cNvPr id="1682627" name="Freeform 348">
                                <a:extLst>
                                  <a:ext uri="{FF2B5EF4-FFF2-40B4-BE49-F238E27FC236}">
                                    <a16:creationId xmlns:a16="http://schemas.microsoft.com/office/drawing/2014/main" id="{98ADC519-1923-6CD6-443D-EB85EA382262}"/>
                                  </a:ext>
                                </a:extLst>
                              </p:cNvPr>
                              <p:cNvSpPr>
                                <a:spLocks/>
                              </p:cNvSpPr>
                              <p:nvPr/>
                            </p:nvSpPr>
                            <p:spPr bwMode="auto">
                              <a:xfrm>
                                <a:off x="5225" y="2360"/>
                                <a:ext cx="12" cy="3"/>
                              </a:xfrm>
                              <a:custGeom>
                                <a:avLst/>
                                <a:gdLst>
                                  <a:gd name="T0" fmla="*/ 0 w 77"/>
                                  <a:gd name="T1" fmla="*/ 0 h 17"/>
                                  <a:gd name="T2" fmla="*/ 0 w 77"/>
                                  <a:gd name="T3" fmla="*/ 0 h 17"/>
                                  <a:gd name="T4" fmla="*/ 0 w 77"/>
                                  <a:gd name="T5" fmla="*/ 0 h 17"/>
                                  <a:gd name="T6" fmla="*/ 0 w 77"/>
                                  <a:gd name="T7" fmla="*/ 0 h 17"/>
                                  <a:gd name="T8" fmla="*/ 0 w 77"/>
                                  <a:gd name="T9" fmla="*/ 0 h 17"/>
                                  <a:gd name="T10" fmla="*/ 0 w 77"/>
                                  <a:gd name="T11" fmla="*/ 0 h 17"/>
                                  <a:gd name="T12" fmla="*/ 0 w 77"/>
                                  <a:gd name="T13" fmla="*/ 0 h 17"/>
                                  <a:gd name="T14" fmla="*/ 0 w 77"/>
                                  <a:gd name="T15" fmla="*/ 0 h 17"/>
                                  <a:gd name="T16" fmla="*/ 0 w 77"/>
                                  <a:gd name="T17" fmla="*/ 0 h 17"/>
                                  <a:gd name="T18" fmla="*/ 0 w 77"/>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 h="17">
                                    <a:moveTo>
                                      <a:pt x="0" y="1"/>
                                    </a:moveTo>
                                    <a:lnTo>
                                      <a:pt x="7" y="10"/>
                                    </a:lnTo>
                                    <a:lnTo>
                                      <a:pt x="14" y="15"/>
                                    </a:lnTo>
                                    <a:lnTo>
                                      <a:pt x="25" y="17"/>
                                    </a:lnTo>
                                    <a:lnTo>
                                      <a:pt x="36" y="17"/>
                                    </a:lnTo>
                                    <a:lnTo>
                                      <a:pt x="44" y="17"/>
                                    </a:lnTo>
                                    <a:lnTo>
                                      <a:pt x="63" y="13"/>
                                    </a:lnTo>
                                    <a:lnTo>
                                      <a:pt x="77" y="7"/>
                                    </a:lnTo>
                                    <a:lnTo>
                                      <a:pt x="45" y="0"/>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28" name="Freeform 349">
                                <a:extLst>
                                  <a:ext uri="{FF2B5EF4-FFF2-40B4-BE49-F238E27FC236}">
                                    <a16:creationId xmlns:a16="http://schemas.microsoft.com/office/drawing/2014/main" id="{F81F0756-CD2B-A77E-42A6-2A2C99A20DF2}"/>
                                  </a:ext>
                                </a:extLst>
                              </p:cNvPr>
                              <p:cNvSpPr>
                                <a:spLocks/>
                              </p:cNvSpPr>
                              <p:nvPr/>
                            </p:nvSpPr>
                            <p:spPr bwMode="auto">
                              <a:xfrm>
                                <a:off x="5223" y="2358"/>
                                <a:ext cx="18" cy="5"/>
                              </a:xfrm>
                              <a:custGeom>
                                <a:avLst/>
                                <a:gdLst>
                                  <a:gd name="T0" fmla="*/ 0 w 107"/>
                                  <a:gd name="T1" fmla="*/ 0 h 24"/>
                                  <a:gd name="T2" fmla="*/ 0 w 107"/>
                                  <a:gd name="T3" fmla="*/ 0 h 24"/>
                                  <a:gd name="T4" fmla="*/ 0 w 107"/>
                                  <a:gd name="T5" fmla="*/ 0 h 24"/>
                                  <a:gd name="T6" fmla="*/ 0 w 107"/>
                                  <a:gd name="T7" fmla="*/ 0 h 24"/>
                                  <a:gd name="T8" fmla="*/ 0 w 107"/>
                                  <a:gd name="T9" fmla="*/ 0 h 24"/>
                                  <a:gd name="T10" fmla="*/ 0 w 107"/>
                                  <a:gd name="T11" fmla="*/ 0 h 24"/>
                                  <a:gd name="T12" fmla="*/ 0 w 107"/>
                                  <a:gd name="T13" fmla="*/ 0 h 24"/>
                                  <a:gd name="T14" fmla="*/ 0 w 107"/>
                                  <a:gd name="T15" fmla="*/ 0 h 24"/>
                                  <a:gd name="T16" fmla="*/ 0 w 107"/>
                                  <a:gd name="T17" fmla="*/ 0 h 24"/>
                                  <a:gd name="T18" fmla="*/ 0 w 107"/>
                                  <a:gd name="T19" fmla="*/ 0 h 24"/>
                                  <a:gd name="T20" fmla="*/ 0 w 107"/>
                                  <a:gd name="T21" fmla="*/ 0 h 24"/>
                                  <a:gd name="T22" fmla="*/ 0 w 107"/>
                                  <a:gd name="T23" fmla="*/ 0 h 24"/>
                                  <a:gd name="T24" fmla="*/ 0 w 107"/>
                                  <a:gd name="T25" fmla="*/ 0 h 24"/>
                                  <a:gd name="T26" fmla="*/ 0 w 107"/>
                                  <a:gd name="T27" fmla="*/ 0 h 24"/>
                                  <a:gd name="T28" fmla="*/ 0 w 107"/>
                                  <a:gd name="T29" fmla="*/ 0 h 24"/>
                                  <a:gd name="T30" fmla="*/ 0 w 107"/>
                                  <a:gd name="T31" fmla="*/ 0 h 24"/>
                                  <a:gd name="T32" fmla="*/ 0 w 107"/>
                                  <a:gd name="T33" fmla="*/ 0 h 24"/>
                                  <a:gd name="T34" fmla="*/ 0 w 107"/>
                                  <a:gd name="T35" fmla="*/ 0 h 24"/>
                                  <a:gd name="T36" fmla="*/ 0 w 107"/>
                                  <a:gd name="T37" fmla="*/ 0 h 24"/>
                                  <a:gd name="T38" fmla="*/ 0 w 107"/>
                                  <a:gd name="T39" fmla="*/ 0 h 24"/>
                                  <a:gd name="T40" fmla="*/ 0 w 107"/>
                                  <a:gd name="T41" fmla="*/ 0 h 24"/>
                                  <a:gd name="T42" fmla="*/ 0 w 107"/>
                                  <a:gd name="T43" fmla="*/ 0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7" h="24">
                                    <a:moveTo>
                                      <a:pt x="10" y="24"/>
                                    </a:moveTo>
                                    <a:lnTo>
                                      <a:pt x="4" y="16"/>
                                    </a:lnTo>
                                    <a:lnTo>
                                      <a:pt x="1" y="11"/>
                                    </a:lnTo>
                                    <a:lnTo>
                                      <a:pt x="0" y="5"/>
                                    </a:lnTo>
                                    <a:lnTo>
                                      <a:pt x="4" y="1"/>
                                    </a:lnTo>
                                    <a:lnTo>
                                      <a:pt x="13" y="0"/>
                                    </a:lnTo>
                                    <a:lnTo>
                                      <a:pt x="25" y="7"/>
                                    </a:lnTo>
                                    <a:lnTo>
                                      <a:pt x="36" y="0"/>
                                    </a:lnTo>
                                    <a:lnTo>
                                      <a:pt x="47" y="3"/>
                                    </a:lnTo>
                                    <a:lnTo>
                                      <a:pt x="61" y="7"/>
                                    </a:lnTo>
                                    <a:lnTo>
                                      <a:pt x="75" y="8"/>
                                    </a:lnTo>
                                    <a:lnTo>
                                      <a:pt x="107" y="11"/>
                                    </a:lnTo>
                                    <a:lnTo>
                                      <a:pt x="98" y="16"/>
                                    </a:lnTo>
                                    <a:lnTo>
                                      <a:pt x="88" y="21"/>
                                    </a:lnTo>
                                    <a:lnTo>
                                      <a:pt x="77" y="21"/>
                                    </a:lnTo>
                                    <a:lnTo>
                                      <a:pt x="68" y="22"/>
                                    </a:lnTo>
                                    <a:lnTo>
                                      <a:pt x="55" y="19"/>
                                    </a:lnTo>
                                    <a:lnTo>
                                      <a:pt x="41" y="16"/>
                                    </a:lnTo>
                                    <a:lnTo>
                                      <a:pt x="33" y="21"/>
                                    </a:lnTo>
                                    <a:lnTo>
                                      <a:pt x="22" y="16"/>
                                    </a:lnTo>
                                    <a:lnTo>
                                      <a:pt x="12" y="13"/>
                                    </a:lnTo>
                                    <a:lnTo>
                                      <a:pt x="10" y="24"/>
                                    </a:lnTo>
                                    <a:close/>
                                  </a:path>
                                </a:pathLst>
                              </a:custGeom>
                              <a:solidFill>
                                <a:srgbClr val="FF00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26" name="Freeform 350">
                              <a:extLst>
                                <a:ext uri="{FF2B5EF4-FFF2-40B4-BE49-F238E27FC236}">
                                  <a16:creationId xmlns:a16="http://schemas.microsoft.com/office/drawing/2014/main" id="{282E220A-CC03-272A-1DD8-1EF9FDAEB9AD}"/>
                                </a:ext>
                              </a:extLst>
                            </p:cNvPr>
                            <p:cNvSpPr>
                              <a:spLocks/>
                            </p:cNvSpPr>
                            <p:nvPr/>
                          </p:nvSpPr>
                          <p:spPr bwMode="auto">
                            <a:xfrm>
                              <a:off x="5225" y="2360"/>
                              <a:ext cx="16" cy="9"/>
                            </a:xfrm>
                            <a:custGeom>
                              <a:avLst/>
                              <a:gdLst>
                                <a:gd name="T0" fmla="*/ 0 w 96"/>
                                <a:gd name="T1" fmla="*/ 0 h 49"/>
                                <a:gd name="T2" fmla="*/ 0 w 96"/>
                                <a:gd name="T3" fmla="*/ 0 h 49"/>
                                <a:gd name="T4" fmla="*/ 0 w 96"/>
                                <a:gd name="T5" fmla="*/ 0 h 49"/>
                                <a:gd name="T6" fmla="*/ 0 w 96"/>
                                <a:gd name="T7" fmla="*/ 0 h 49"/>
                                <a:gd name="T8" fmla="*/ 0 w 96"/>
                                <a:gd name="T9" fmla="*/ 0 h 49"/>
                                <a:gd name="T10" fmla="*/ 0 w 96"/>
                                <a:gd name="T11" fmla="*/ 0 h 49"/>
                                <a:gd name="T12" fmla="*/ 0 w 96"/>
                                <a:gd name="T13" fmla="*/ 0 h 49"/>
                                <a:gd name="T14" fmla="*/ 0 w 96"/>
                                <a:gd name="T15" fmla="*/ 0 h 49"/>
                                <a:gd name="T16" fmla="*/ 0 w 96"/>
                                <a:gd name="T17" fmla="*/ 0 h 49"/>
                                <a:gd name="T18" fmla="*/ 0 w 96"/>
                                <a:gd name="T19" fmla="*/ 0 h 49"/>
                                <a:gd name="T20" fmla="*/ 0 w 96"/>
                                <a:gd name="T21" fmla="*/ 0 h 49"/>
                                <a:gd name="T22" fmla="*/ 0 w 96"/>
                                <a:gd name="T23" fmla="*/ 0 h 49"/>
                                <a:gd name="T24" fmla="*/ 0 w 96"/>
                                <a:gd name="T25" fmla="*/ 0 h 49"/>
                                <a:gd name="T26" fmla="*/ 0 w 96"/>
                                <a:gd name="T27" fmla="*/ 0 h 49"/>
                                <a:gd name="T28" fmla="*/ 0 w 96"/>
                                <a:gd name="T29" fmla="*/ 0 h 49"/>
                                <a:gd name="T30" fmla="*/ 0 w 96"/>
                                <a:gd name="T31" fmla="*/ 0 h 49"/>
                                <a:gd name="T32" fmla="*/ 0 w 96"/>
                                <a:gd name="T33" fmla="*/ 0 h 49"/>
                                <a:gd name="T34" fmla="*/ 0 w 96"/>
                                <a:gd name="T35" fmla="*/ 0 h 49"/>
                                <a:gd name="T36" fmla="*/ 0 w 96"/>
                                <a:gd name="T37" fmla="*/ 0 h 49"/>
                                <a:gd name="T38" fmla="*/ 0 w 96"/>
                                <a:gd name="T39" fmla="*/ 0 h 49"/>
                                <a:gd name="T40" fmla="*/ 0 w 96"/>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6" h="49">
                                  <a:moveTo>
                                    <a:pt x="0" y="14"/>
                                  </a:moveTo>
                                  <a:lnTo>
                                    <a:pt x="6" y="18"/>
                                  </a:lnTo>
                                  <a:lnTo>
                                    <a:pt x="14" y="22"/>
                                  </a:lnTo>
                                  <a:lnTo>
                                    <a:pt x="22" y="23"/>
                                  </a:lnTo>
                                  <a:lnTo>
                                    <a:pt x="34" y="23"/>
                                  </a:lnTo>
                                  <a:lnTo>
                                    <a:pt x="46" y="22"/>
                                  </a:lnTo>
                                  <a:lnTo>
                                    <a:pt x="57" y="19"/>
                                  </a:lnTo>
                                  <a:lnTo>
                                    <a:pt x="67" y="17"/>
                                  </a:lnTo>
                                  <a:lnTo>
                                    <a:pt x="76" y="14"/>
                                  </a:lnTo>
                                  <a:lnTo>
                                    <a:pt x="82" y="8"/>
                                  </a:lnTo>
                                  <a:lnTo>
                                    <a:pt x="88" y="5"/>
                                  </a:lnTo>
                                  <a:lnTo>
                                    <a:pt x="96" y="0"/>
                                  </a:lnTo>
                                  <a:lnTo>
                                    <a:pt x="77" y="18"/>
                                  </a:lnTo>
                                  <a:lnTo>
                                    <a:pt x="67" y="26"/>
                                  </a:lnTo>
                                  <a:lnTo>
                                    <a:pt x="57" y="34"/>
                                  </a:lnTo>
                                  <a:lnTo>
                                    <a:pt x="47" y="43"/>
                                  </a:lnTo>
                                  <a:lnTo>
                                    <a:pt x="32" y="49"/>
                                  </a:lnTo>
                                  <a:lnTo>
                                    <a:pt x="18" y="49"/>
                                  </a:lnTo>
                                  <a:lnTo>
                                    <a:pt x="7" y="44"/>
                                  </a:lnTo>
                                  <a:lnTo>
                                    <a:pt x="2" y="34"/>
                                  </a:lnTo>
                                  <a:lnTo>
                                    <a:pt x="0" y="14"/>
                                  </a:lnTo>
                                  <a:close/>
                                </a:path>
                              </a:pathLst>
                            </a:custGeom>
                            <a:solidFill>
                              <a:srgbClr val="FF00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24" name="Freeform 351">
                            <a:extLst>
                              <a:ext uri="{FF2B5EF4-FFF2-40B4-BE49-F238E27FC236}">
                                <a16:creationId xmlns:a16="http://schemas.microsoft.com/office/drawing/2014/main" id="{3501E1CE-19D7-EB69-3240-F78AFF870474}"/>
                              </a:ext>
                            </a:extLst>
                          </p:cNvPr>
                          <p:cNvSpPr>
                            <a:spLocks/>
                          </p:cNvSpPr>
                          <p:nvPr/>
                        </p:nvSpPr>
                        <p:spPr bwMode="auto">
                          <a:xfrm>
                            <a:off x="5226" y="2363"/>
                            <a:ext cx="10" cy="5"/>
                          </a:xfrm>
                          <a:custGeom>
                            <a:avLst/>
                            <a:gdLst>
                              <a:gd name="T0" fmla="*/ 0 w 62"/>
                              <a:gd name="T1" fmla="*/ 0 h 23"/>
                              <a:gd name="T2" fmla="*/ 0 w 62"/>
                              <a:gd name="T3" fmla="*/ 0 h 23"/>
                              <a:gd name="T4" fmla="*/ 0 w 62"/>
                              <a:gd name="T5" fmla="*/ 0 h 23"/>
                              <a:gd name="T6" fmla="*/ 0 w 62"/>
                              <a:gd name="T7" fmla="*/ 0 h 23"/>
                              <a:gd name="T8" fmla="*/ 0 w 62"/>
                              <a:gd name="T9" fmla="*/ 0 h 23"/>
                              <a:gd name="T10" fmla="*/ 0 w 62"/>
                              <a:gd name="T11" fmla="*/ 0 h 23"/>
                              <a:gd name="T12" fmla="*/ 0 w 62"/>
                              <a:gd name="T13" fmla="*/ 0 h 23"/>
                              <a:gd name="T14" fmla="*/ 0 w 62"/>
                              <a:gd name="T15" fmla="*/ 0 h 23"/>
                              <a:gd name="T16" fmla="*/ 0 w 62"/>
                              <a:gd name="T17" fmla="*/ 0 h 23"/>
                              <a:gd name="T18" fmla="*/ 0 w 62"/>
                              <a:gd name="T19" fmla="*/ 0 h 23"/>
                              <a:gd name="T20" fmla="*/ 0 w 62"/>
                              <a:gd name="T21" fmla="*/ 0 h 23"/>
                              <a:gd name="T22" fmla="*/ 0 w 62"/>
                              <a:gd name="T23" fmla="*/ 0 h 23"/>
                              <a:gd name="T24" fmla="*/ 0 w 62"/>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23">
                                <a:moveTo>
                                  <a:pt x="0" y="0"/>
                                </a:moveTo>
                                <a:lnTo>
                                  <a:pt x="9" y="7"/>
                                </a:lnTo>
                                <a:lnTo>
                                  <a:pt x="21" y="8"/>
                                </a:lnTo>
                                <a:lnTo>
                                  <a:pt x="34" y="8"/>
                                </a:lnTo>
                                <a:lnTo>
                                  <a:pt x="52" y="5"/>
                                </a:lnTo>
                                <a:lnTo>
                                  <a:pt x="62" y="0"/>
                                </a:lnTo>
                                <a:lnTo>
                                  <a:pt x="48" y="13"/>
                                </a:lnTo>
                                <a:lnTo>
                                  <a:pt x="38" y="21"/>
                                </a:lnTo>
                                <a:lnTo>
                                  <a:pt x="28" y="23"/>
                                </a:lnTo>
                                <a:lnTo>
                                  <a:pt x="15" y="23"/>
                                </a:lnTo>
                                <a:lnTo>
                                  <a:pt x="6" y="20"/>
                                </a:lnTo>
                                <a:lnTo>
                                  <a:pt x="1" y="13"/>
                                </a:lnTo>
                                <a:lnTo>
                                  <a:pt x="0" y="0"/>
                                </a:lnTo>
                                <a:close/>
                              </a:path>
                            </a:pathLst>
                          </a:custGeom>
                          <a:solidFill>
                            <a:srgbClr val="FF1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621" name="Oval 352">
                          <a:extLst>
                            <a:ext uri="{FF2B5EF4-FFF2-40B4-BE49-F238E27FC236}">
                              <a16:creationId xmlns:a16="http://schemas.microsoft.com/office/drawing/2014/main" id="{7439163D-E462-E1FE-4595-381A5B19574B}"/>
                            </a:ext>
                          </a:extLst>
                        </p:cNvPr>
                        <p:cNvSpPr>
                          <a:spLocks noChangeArrowheads="1"/>
                        </p:cNvSpPr>
                        <p:nvPr/>
                      </p:nvSpPr>
                      <p:spPr bwMode="auto">
                        <a:xfrm>
                          <a:off x="5227" y="2365"/>
                          <a:ext cx="2" cy="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nvGrpSpPr>
                    <p:cNvPr id="1682614" name="Group 353">
                      <a:extLst>
                        <a:ext uri="{FF2B5EF4-FFF2-40B4-BE49-F238E27FC236}">
                          <a16:creationId xmlns:a16="http://schemas.microsoft.com/office/drawing/2014/main" id="{E1DE2DAB-5827-8DC1-7CAE-39B7C0CCF87F}"/>
                        </a:ext>
                      </a:extLst>
                    </p:cNvPr>
                    <p:cNvGrpSpPr>
                      <a:grpSpLocks/>
                    </p:cNvGrpSpPr>
                    <p:nvPr/>
                  </p:nvGrpSpPr>
                  <p:grpSpPr bwMode="auto">
                    <a:xfrm>
                      <a:off x="5261" y="2339"/>
                      <a:ext cx="12" cy="20"/>
                      <a:chOff x="5261" y="2339"/>
                      <a:chExt cx="12" cy="20"/>
                    </a:xfrm>
                  </p:grpSpPr>
                  <p:sp>
                    <p:nvSpPr>
                      <p:cNvPr id="1682615" name="Freeform 354">
                        <a:extLst>
                          <a:ext uri="{FF2B5EF4-FFF2-40B4-BE49-F238E27FC236}">
                            <a16:creationId xmlns:a16="http://schemas.microsoft.com/office/drawing/2014/main" id="{2037D5C3-970D-3B06-9203-2C32C61E1E3C}"/>
                          </a:ext>
                        </a:extLst>
                      </p:cNvPr>
                      <p:cNvSpPr>
                        <a:spLocks/>
                      </p:cNvSpPr>
                      <p:nvPr/>
                    </p:nvSpPr>
                    <p:spPr bwMode="auto">
                      <a:xfrm>
                        <a:off x="5261" y="2339"/>
                        <a:ext cx="12" cy="20"/>
                      </a:xfrm>
                      <a:custGeom>
                        <a:avLst/>
                        <a:gdLst>
                          <a:gd name="T0" fmla="*/ 0 w 70"/>
                          <a:gd name="T1" fmla="*/ 0 h 98"/>
                          <a:gd name="T2" fmla="*/ 0 w 70"/>
                          <a:gd name="T3" fmla="*/ 0 h 98"/>
                          <a:gd name="T4" fmla="*/ 0 w 70"/>
                          <a:gd name="T5" fmla="*/ 0 h 98"/>
                          <a:gd name="T6" fmla="*/ 0 w 70"/>
                          <a:gd name="T7" fmla="*/ 0 h 98"/>
                          <a:gd name="T8" fmla="*/ 0 w 70"/>
                          <a:gd name="T9" fmla="*/ 0 h 98"/>
                          <a:gd name="T10" fmla="*/ 0 w 70"/>
                          <a:gd name="T11" fmla="*/ 0 h 98"/>
                          <a:gd name="T12" fmla="*/ 0 w 70"/>
                          <a:gd name="T13" fmla="*/ 0 h 98"/>
                          <a:gd name="T14" fmla="*/ 0 w 70"/>
                          <a:gd name="T15" fmla="*/ 0 h 98"/>
                          <a:gd name="T16" fmla="*/ 0 w 70"/>
                          <a:gd name="T17" fmla="*/ 0 h 98"/>
                          <a:gd name="T18" fmla="*/ 0 w 70"/>
                          <a:gd name="T19" fmla="*/ 0 h 98"/>
                          <a:gd name="T20" fmla="*/ 0 w 70"/>
                          <a:gd name="T21" fmla="*/ 0 h 98"/>
                          <a:gd name="T22" fmla="*/ 0 w 70"/>
                          <a:gd name="T23" fmla="*/ 0 h 98"/>
                          <a:gd name="T24" fmla="*/ 0 w 70"/>
                          <a:gd name="T25" fmla="*/ 0 h 98"/>
                          <a:gd name="T26" fmla="*/ 0 w 70"/>
                          <a:gd name="T27" fmla="*/ 0 h 98"/>
                          <a:gd name="T28" fmla="*/ 0 w 70"/>
                          <a:gd name="T29" fmla="*/ 0 h 98"/>
                          <a:gd name="T30" fmla="*/ 0 w 70"/>
                          <a:gd name="T31" fmla="*/ 0 h 98"/>
                          <a:gd name="T32" fmla="*/ 0 w 70"/>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98">
                            <a:moveTo>
                              <a:pt x="45" y="0"/>
                            </a:moveTo>
                            <a:lnTo>
                              <a:pt x="67" y="8"/>
                            </a:lnTo>
                            <a:lnTo>
                              <a:pt x="70" y="11"/>
                            </a:lnTo>
                            <a:lnTo>
                              <a:pt x="69" y="50"/>
                            </a:lnTo>
                            <a:lnTo>
                              <a:pt x="64" y="71"/>
                            </a:lnTo>
                            <a:lnTo>
                              <a:pt x="57" y="88"/>
                            </a:lnTo>
                            <a:lnTo>
                              <a:pt x="48" y="95"/>
                            </a:lnTo>
                            <a:lnTo>
                              <a:pt x="36" y="98"/>
                            </a:lnTo>
                            <a:lnTo>
                              <a:pt x="12" y="90"/>
                            </a:lnTo>
                            <a:lnTo>
                              <a:pt x="2" y="80"/>
                            </a:lnTo>
                            <a:lnTo>
                              <a:pt x="0" y="72"/>
                            </a:lnTo>
                            <a:lnTo>
                              <a:pt x="0" y="67"/>
                            </a:lnTo>
                            <a:lnTo>
                              <a:pt x="15" y="37"/>
                            </a:lnTo>
                            <a:lnTo>
                              <a:pt x="24" y="11"/>
                            </a:lnTo>
                            <a:lnTo>
                              <a:pt x="26" y="4"/>
                            </a:lnTo>
                            <a:lnTo>
                              <a:pt x="32" y="0"/>
                            </a:lnTo>
                            <a:lnTo>
                              <a:pt x="45" y="0"/>
                            </a:lnTo>
                            <a:close/>
                          </a:path>
                        </a:pathLst>
                      </a:custGeom>
                      <a:solidFill>
                        <a:srgbClr val="FFB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16" name="Freeform 355">
                        <a:extLst>
                          <a:ext uri="{FF2B5EF4-FFF2-40B4-BE49-F238E27FC236}">
                            <a16:creationId xmlns:a16="http://schemas.microsoft.com/office/drawing/2014/main" id="{01EDF340-6C13-CC6D-5A40-D9623D5DEDBA}"/>
                          </a:ext>
                        </a:extLst>
                      </p:cNvPr>
                      <p:cNvSpPr>
                        <a:spLocks/>
                      </p:cNvSpPr>
                      <p:nvPr/>
                    </p:nvSpPr>
                    <p:spPr bwMode="auto">
                      <a:xfrm>
                        <a:off x="5263" y="2339"/>
                        <a:ext cx="9" cy="19"/>
                      </a:xfrm>
                      <a:custGeom>
                        <a:avLst/>
                        <a:gdLst>
                          <a:gd name="T0" fmla="*/ 0 w 50"/>
                          <a:gd name="T1" fmla="*/ 0 h 94"/>
                          <a:gd name="T2" fmla="*/ 0 w 50"/>
                          <a:gd name="T3" fmla="*/ 0 h 94"/>
                          <a:gd name="T4" fmla="*/ 0 w 50"/>
                          <a:gd name="T5" fmla="*/ 0 h 94"/>
                          <a:gd name="T6" fmla="*/ 0 w 50"/>
                          <a:gd name="T7" fmla="*/ 0 h 94"/>
                          <a:gd name="T8" fmla="*/ 0 w 50"/>
                          <a:gd name="T9" fmla="*/ 0 h 94"/>
                          <a:gd name="T10" fmla="*/ 0 w 50"/>
                          <a:gd name="T11" fmla="*/ 0 h 94"/>
                          <a:gd name="T12" fmla="*/ 0 w 50"/>
                          <a:gd name="T13" fmla="*/ 0 h 94"/>
                          <a:gd name="T14" fmla="*/ 0 w 50"/>
                          <a:gd name="T15" fmla="*/ 0 h 94"/>
                          <a:gd name="T16" fmla="*/ 0 w 50"/>
                          <a:gd name="T17" fmla="*/ 0 h 94"/>
                          <a:gd name="T18" fmla="*/ 0 w 50"/>
                          <a:gd name="T19" fmla="*/ 0 h 94"/>
                          <a:gd name="T20" fmla="*/ 0 w 50"/>
                          <a:gd name="T21" fmla="*/ 0 h 94"/>
                          <a:gd name="T22" fmla="*/ 0 w 50"/>
                          <a:gd name="T23" fmla="*/ 0 h 94"/>
                          <a:gd name="T24" fmla="*/ 0 w 50"/>
                          <a:gd name="T25" fmla="*/ 0 h 94"/>
                          <a:gd name="T26" fmla="*/ 0 w 50"/>
                          <a:gd name="T27" fmla="*/ 0 h 94"/>
                          <a:gd name="T28" fmla="*/ 0 w 50"/>
                          <a:gd name="T29" fmla="*/ 0 h 94"/>
                          <a:gd name="T30" fmla="*/ 0 w 50"/>
                          <a:gd name="T31" fmla="*/ 0 h 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0" h="94">
                            <a:moveTo>
                              <a:pt x="48" y="5"/>
                            </a:moveTo>
                            <a:lnTo>
                              <a:pt x="50" y="12"/>
                            </a:lnTo>
                            <a:lnTo>
                              <a:pt x="49" y="35"/>
                            </a:lnTo>
                            <a:lnTo>
                              <a:pt x="43" y="57"/>
                            </a:lnTo>
                            <a:lnTo>
                              <a:pt x="35" y="74"/>
                            </a:lnTo>
                            <a:lnTo>
                              <a:pt x="25" y="87"/>
                            </a:lnTo>
                            <a:lnTo>
                              <a:pt x="15" y="94"/>
                            </a:lnTo>
                            <a:lnTo>
                              <a:pt x="0" y="90"/>
                            </a:lnTo>
                            <a:lnTo>
                              <a:pt x="9" y="77"/>
                            </a:lnTo>
                            <a:lnTo>
                              <a:pt x="15" y="66"/>
                            </a:lnTo>
                            <a:lnTo>
                              <a:pt x="20" y="52"/>
                            </a:lnTo>
                            <a:lnTo>
                              <a:pt x="24" y="38"/>
                            </a:lnTo>
                            <a:lnTo>
                              <a:pt x="26" y="29"/>
                            </a:lnTo>
                            <a:lnTo>
                              <a:pt x="27" y="17"/>
                            </a:lnTo>
                            <a:lnTo>
                              <a:pt x="27" y="0"/>
                            </a:lnTo>
                            <a:lnTo>
                              <a:pt x="48"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sp>
                <p:nvSpPr>
                  <p:cNvPr id="1682588" name="Freeform 356">
                    <a:extLst>
                      <a:ext uri="{FF2B5EF4-FFF2-40B4-BE49-F238E27FC236}">
                        <a16:creationId xmlns:a16="http://schemas.microsoft.com/office/drawing/2014/main" id="{C3381F31-B264-ECAD-613C-FB4E9D120906}"/>
                      </a:ext>
                    </a:extLst>
                  </p:cNvPr>
                  <p:cNvSpPr>
                    <a:spLocks/>
                  </p:cNvSpPr>
                  <p:nvPr/>
                </p:nvSpPr>
                <p:spPr bwMode="auto">
                  <a:xfrm>
                    <a:off x="5150" y="2439"/>
                    <a:ext cx="44" cy="55"/>
                  </a:xfrm>
                  <a:custGeom>
                    <a:avLst/>
                    <a:gdLst>
                      <a:gd name="T0" fmla="*/ 0 w 264"/>
                      <a:gd name="T1" fmla="*/ 0 h 272"/>
                      <a:gd name="T2" fmla="*/ 0 w 264"/>
                      <a:gd name="T3" fmla="*/ 0 h 272"/>
                      <a:gd name="T4" fmla="*/ 0 w 264"/>
                      <a:gd name="T5" fmla="*/ 0 h 272"/>
                      <a:gd name="T6" fmla="*/ 0 w 264"/>
                      <a:gd name="T7" fmla="*/ 0 h 272"/>
                      <a:gd name="T8" fmla="*/ 0 w 264"/>
                      <a:gd name="T9" fmla="*/ 0 h 272"/>
                      <a:gd name="T10" fmla="*/ 0 w 264"/>
                      <a:gd name="T11" fmla="*/ 0 h 272"/>
                      <a:gd name="T12" fmla="*/ 0 w 264"/>
                      <a:gd name="T13" fmla="*/ 0 h 272"/>
                      <a:gd name="T14" fmla="*/ 0 w 264"/>
                      <a:gd name="T15" fmla="*/ 0 h 272"/>
                      <a:gd name="T16" fmla="*/ 0 w 264"/>
                      <a:gd name="T17" fmla="*/ 0 h 272"/>
                      <a:gd name="T18" fmla="*/ 0 w 264"/>
                      <a:gd name="T19" fmla="*/ 0 h 2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4" h="272">
                        <a:moveTo>
                          <a:pt x="249" y="97"/>
                        </a:moveTo>
                        <a:lnTo>
                          <a:pt x="202" y="21"/>
                        </a:lnTo>
                        <a:lnTo>
                          <a:pt x="166" y="0"/>
                        </a:lnTo>
                        <a:lnTo>
                          <a:pt x="233" y="113"/>
                        </a:lnTo>
                        <a:lnTo>
                          <a:pt x="249" y="171"/>
                        </a:lnTo>
                        <a:lnTo>
                          <a:pt x="61" y="196"/>
                        </a:lnTo>
                        <a:lnTo>
                          <a:pt x="239" y="191"/>
                        </a:lnTo>
                        <a:lnTo>
                          <a:pt x="0" y="272"/>
                        </a:lnTo>
                        <a:lnTo>
                          <a:pt x="264" y="208"/>
                        </a:lnTo>
                        <a:lnTo>
                          <a:pt x="249" y="97"/>
                        </a:lnTo>
                        <a:close/>
                      </a:path>
                    </a:pathLst>
                  </a:custGeom>
                  <a:solidFill>
                    <a:srgbClr val="10ADD6"/>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89" name="Group 357">
                    <a:extLst>
                      <a:ext uri="{FF2B5EF4-FFF2-40B4-BE49-F238E27FC236}">
                        <a16:creationId xmlns:a16="http://schemas.microsoft.com/office/drawing/2014/main" id="{89FDAE9E-DD5D-DDC6-F53B-600308BE3CE4}"/>
                      </a:ext>
                    </a:extLst>
                  </p:cNvPr>
                  <p:cNvGrpSpPr>
                    <a:grpSpLocks/>
                  </p:cNvGrpSpPr>
                  <p:nvPr/>
                </p:nvGrpSpPr>
                <p:grpSpPr bwMode="auto">
                  <a:xfrm>
                    <a:off x="5085" y="2483"/>
                    <a:ext cx="63" cy="66"/>
                    <a:chOff x="5085" y="2483"/>
                    <a:chExt cx="63" cy="66"/>
                  </a:xfrm>
                </p:grpSpPr>
                <p:sp>
                  <p:nvSpPr>
                    <p:cNvPr id="1682608" name="Freeform 358">
                      <a:extLst>
                        <a:ext uri="{FF2B5EF4-FFF2-40B4-BE49-F238E27FC236}">
                          <a16:creationId xmlns:a16="http://schemas.microsoft.com/office/drawing/2014/main" id="{FBCE5DAB-5F16-148E-6623-EB1946526B45}"/>
                        </a:ext>
                      </a:extLst>
                    </p:cNvPr>
                    <p:cNvSpPr>
                      <a:spLocks/>
                    </p:cNvSpPr>
                    <p:nvPr/>
                  </p:nvSpPr>
                  <p:spPr bwMode="auto">
                    <a:xfrm>
                      <a:off x="5142" y="2483"/>
                      <a:ext cx="6" cy="23"/>
                    </a:xfrm>
                    <a:custGeom>
                      <a:avLst/>
                      <a:gdLst>
                        <a:gd name="T0" fmla="*/ 0 w 35"/>
                        <a:gd name="T1" fmla="*/ 0 h 114"/>
                        <a:gd name="T2" fmla="*/ 0 w 35"/>
                        <a:gd name="T3" fmla="*/ 0 h 114"/>
                        <a:gd name="T4" fmla="*/ 0 w 35"/>
                        <a:gd name="T5" fmla="*/ 0 h 114"/>
                        <a:gd name="T6" fmla="*/ 0 w 35"/>
                        <a:gd name="T7" fmla="*/ 0 h 114"/>
                        <a:gd name="T8" fmla="*/ 0 w 35"/>
                        <a:gd name="T9" fmla="*/ 0 h 114"/>
                        <a:gd name="T10" fmla="*/ 0 w 35"/>
                        <a:gd name="T11" fmla="*/ 0 h 114"/>
                        <a:gd name="T12" fmla="*/ 0 w 35"/>
                        <a:gd name="T13" fmla="*/ 0 h 114"/>
                        <a:gd name="T14" fmla="*/ 0 w 35"/>
                        <a:gd name="T15" fmla="*/ 0 h 114"/>
                        <a:gd name="T16" fmla="*/ 0 w 35"/>
                        <a:gd name="T17" fmla="*/ 0 h 114"/>
                        <a:gd name="T18" fmla="*/ 0 w 35"/>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114">
                          <a:moveTo>
                            <a:pt x="17" y="15"/>
                          </a:moveTo>
                          <a:lnTo>
                            <a:pt x="35" y="59"/>
                          </a:lnTo>
                          <a:lnTo>
                            <a:pt x="29" y="92"/>
                          </a:lnTo>
                          <a:lnTo>
                            <a:pt x="17" y="114"/>
                          </a:lnTo>
                          <a:lnTo>
                            <a:pt x="12" y="114"/>
                          </a:lnTo>
                          <a:lnTo>
                            <a:pt x="12" y="53"/>
                          </a:lnTo>
                          <a:lnTo>
                            <a:pt x="0" y="38"/>
                          </a:lnTo>
                          <a:lnTo>
                            <a:pt x="6" y="26"/>
                          </a:lnTo>
                          <a:lnTo>
                            <a:pt x="17" y="0"/>
                          </a:lnTo>
                          <a:lnTo>
                            <a:pt x="17" y="15"/>
                          </a:lnTo>
                          <a:close/>
                        </a:path>
                      </a:pathLst>
                    </a:custGeom>
                    <a:solidFill>
                      <a:srgbClr val="10ADD6"/>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9" name="Freeform 359">
                      <a:extLst>
                        <a:ext uri="{FF2B5EF4-FFF2-40B4-BE49-F238E27FC236}">
                          <a16:creationId xmlns:a16="http://schemas.microsoft.com/office/drawing/2014/main" id="{6E276305-CB5B-B339-101E-FEFBA31A6E2E}"/>
                        </a:ext>
                      </a:extLst>
                    </p:cNvPr>
                    <p:cNvSpPr>
                      <a:spLocks/>
                    </p:cNvSpPr>
                    <p:nvPr/>
                  </p:nvSpPr>
                  <p:spPr bwMode="auto">
                    <a:xfrm>
                      <a:off x="5085" y="2508"/>
                      <a:ext cx="25" cy="41"/>
                    </a:xfrm>
                    <a:custGeom>
                      <a:avLst/>
                      <a:gdLst>
                        <a:gd name="T0" fmla="*/ 0 w 147"/>
                        <a:gd name="T1" fmla="*/ 0 h 204"/>
                        <a:gd name="T2" fmla="*/ 0 w 147"/>
                        <a:gd name="T3" fmla="*/ 0 h 204"/>
                        <a:gd name="T4" fmla="*/ 0 w 147"/>
                        <a:gd name="T5" fmla="*/ 0 h 204"/>
                        <a:gd name="T6" fmla="*/ 0 w 147"/>
                        <a:gd name="T7" fmla="*/ 0 h 204"/>
                        <a:gd name="T8" fmla="*/ 0 w 147"/>
                        <a:gd name="T9" fmla="*/ 0 h 204"/>
                        <a:gd name="T10" fmla="*/ 0 w 147"/>
                        <a:gd name="T11" fmla="*/ 0 h 204"/>
                        <a:gd name="T12" fmla="*/ 0 w 147"/>
                        <a:gd name="T13" fmla="*/ 0 h 204"/>
                        <a:gd name="T14" fmla="*/ 0 w 147"/>
                        <a:gd name="T15" fmla="*/ 0 h 204"/>
                        <a:gd name="T16" fmla="*/ 0 w 147"/>
                        <a:gd name="T17" fmla="*/ 0 h 204"/>
                        <a:gd name="T18" fmla="*/ 0 w 147"/>
                        <a:gd name="T19" fmla="*/ 0 h 204"/>
                        <a:gd name="T20" fmla="*/ 0 w 147"/>
                        <a:gd name="T21" fmla="*/ 0 h 204"/>
                        <a:gd name="T22" fmla="*/ 0 w 147"/>
                        <a:gd name="T23" fmla="*/ 0 h 204"/>
                        <a:gd name="T24" fmla="*/ 0 w 147"/>
                        <a:gd name="T25" fmla="*/ 0 h 204"/>
                        <a:gd name="T26" fmla="*/ 0 w 147"/>
                        <a:gd name="T27" fmla="*/ 0 h 204"/>
                        <a:gd name="T28" fmla="*/ 0 w 147"/>
                        <a:gd name="T29" fmla="*/ 0 h 20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7" h="204">
                          <a:moveTo>
                            <a:pt x="36" y="0"/>
                          </a:moveTo>
                          <a:lnTo>
                            <a:pt x="89" y="32"/>
                          </a:lnTo>
                          <a:lnTo>
                            <a:pt x="121" y="76"/>
                          </a:lnTo>
                          <a:lnTo>
                            <a:pt x="137" y="108"/>
                          </a:lnTo>
                          <a:lnTo>
                            <a:pt x="141" y="134"/>
                          </a:lnTo>
                          <a:lnTo>
                            <a:pt x="147" y="163"/>
                          </a:lnTo>
                          <a:lnTo>
                            <a:pt x="147" y="188"/>
                          </a:lnTo>
                          <a:lnTo>
                            <a:pt x="94" y="204"/>
                          </a:lnTo>
                          <a:lnTo>
                            <a:pt x="84" y="157"/>
                          </a:lnTo>
                          <a:lnTo>
                            <a:pt x="79" y="129"/>
                          </a:lnTo>
                          <a:lnTo>
                            <a:pt x="53" y="92"/>
                          </a:lnTo>
                          <a:lnTo>
                            <a:pt x="36" y="71"/>
                          </a:lnTo>
                          <a:lnTo>
                            <a:pt x="21" y="50"/>
                          </a:lnTo>
                          <a:lnTo>
                            <a:pt x="0" y="32"/>
                          </a:lnTo>
                          <a:lnTo>
                            <a:pt x="36" y="0"/>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90" name="Group 360">
                    <a:extLst>
                      <a:ext uri="{FF2B5EF4-FFF2-40B4-BE49-F238E27FC236}">
                        <a16:creationId xmlns:a16="http://schemas.microsoft.com/office/drawing/2014/main" id="{6FBBBE7B-815D-007C-2E30-27EA4F7F782C}"/>
                      </a:ext>
                    </a:extLst>
                  </p:cNvPr>
                  <p:cNvGrpSpPr>
                    <a:grpSpLocks/>
                  </p:cNvGrpSpPr>
                  <p:nvPr/>
                </p:nvGrpSpPr>
                <p:grpSpPr bwMode="auto">
                  <a:xfrm>
                    <a:off x="5085" y="2397"/>
                    <a:ext cx="259" cy="316"/>
                    <a:chOff x="5085" y="2397"/>
                    <a:chExt cx="259" cy="316"/>
                  </a:xfrm>
                </p:grpSpPr>
                <p:sp>
                  <p:nvSpPr>
                    <p:cNvPr id="1682591" name="Freeform 361">
                      <a:extLst>
                        <a:ext uri="{FF2B5EF4-FFF2-40B4-BE49-F238E27FC236}">
                          <a16:creationId xmlns:a16="http://schemas.microsoft.com/office/drawing/2014/main" id="{D4869123-8649-C483-194D-920A0797FF47}"/>
                        </a:ext>
                      </a:extLst>
                    </p:cNvPr>
                    <p:cNvSpPr>
                      <a:spLocks/>
                    </p:cNvSpPr>
                    <p:nvPr/>
                  </p:nvSpPr>
                  <p:spPr bwMode="auto">
                    <a:xfrm>
                      <a:off x="5256" y="2397"/>
                      <a:ext cx="88" cy="316"/>
                    </a:xfrm>
                    <a:custGeom>
                      <a:avLst/>
                      <a:gdLst>
                        <a:gd name="T0" fmla="*/ 0 w 527"/>
                        <a:gd name="T1" fmla="*/ 0 h 1580"/>
                        <a:gd name="T2" fmla="*/ 0 w 527"/>
                        <a:gd name="T3" fmla="*/ 0 h 1580"/>
                        <a:gd name="T4" fmla="*/ 0 w 527"/>
                        <a:gd name="T5" fmla="*/ 0 h 1580"/>
                        <a:gd name="T6" fmla="*/ 0 w 527"/>
                        <a:gd name="T7" fmla="*/ 0 h 1580"/>
                        <a:gd name="T8" fmla="*/ 0 w 527"/>
                        <a:gd name="T9" fmla="*/ 0 h 1580"/>
                        <a:gd name="T10" fmla="*/ 0 w 527"/>
                        <a:gd name="T11" fmla="*/ 0 h 1580"/>
                        <a:gd name="T12" fmla="*/ 0 w 527"/>
                        <a:gd name="T13" fmla="*/ 0 h 1580"/>
                        <a:gd name="T14" fmla="*/ 0 w 527"/>
                        <a:gd name="T15" fmla="*/ 0 h 1580"/>
                        <a:gd name="T16" fmla="*/ 0 w 527"/>
                        <a:gd name="T17" fmla="*/ 0 h 1580"/>
                        <a:gd name="T18" fmla="*/ 0 w 527"/>
                        <a:gd name="T19" fmla="*/ 0 h 1580"/>
                        <a:gd name="T20" fmla="*/ 0 w 527"/>
                        <a:gd name="T21" fmla="*/ 0 h 1580"/>
                        <a:gd name="T22" fmla="*/ 0 w 527"/>
                        <a:gd name="T23" fmla="*/ 0 h 1580"/>
                        <a:gd name="T24" fmla="*/ 0 w 527"/>
                        <a:gd name="T25" fmla="*/ 0 h 1580"/>
                        <a:gd name="T26" fmla="*/ 0 w 527"/>
                        <a:gd name="T27" fmla="*/ 0 h 1580"/>
                        <a:gd name="T28" fmla="*/ 0 w 527"/>
                        <a:gd name="T29" fmla="*/ 0 h 1580"/>
                        <a:gd name="T30" fmla="*/ 0 w 527"/>
                        <a:gd name="T31" fmla="*/ 0 h 1580"/>
                        <a:gd name="T32" fmla="*/ 0 w 527"/>
                        <a:gd name="T33" fmla="*/ 0 h 1580"/>
                        <a:gd name="T34" fmla="*/ 0 w 527"/>
                        <a:gd name="T35" fmla="*/ 0 h 1580"/>
                        <a:gd name="T36" fmla="*/ 0 w 527"/>
                        <a:gd name="T37" fmla="*/ 0 h 1580"/>
                        <a:gd name="T38" fmla="*/ 0 w 527"/>
                        <a:gd name="T39" fmla="*/ 0 h 1580"/>
                        <a:gd name="T40" fmla="*/ 0 w 527"/>
                        <a:gd name="T41" fmla="*/ 0 h 1580"/>
                        <a:gd name="T42" fmla="*/ 0 w 527"/>
                        <a:gd name="T43" fmla="*/ 0 h 1580"/>
                        <a:gd name="T44" fmla="*/ 0 w 527"/>
                        <a:gd name="T45" fmla="*/ 0 h 1580"/>
                        <a:gd name="T46" fmla="*/ 0 w 527"/>
                        <a:gd name="T47" fmla="*/ 0 h 1580"/>
                        <a:gd name="T48" fmla="*/ 0 w 527"/>
                        <a:gd name="T49" fmla="*/ 0 h 1580"/>
                        <a:gd name="T50" fmla="*/ 0 w 527"/>
                        <a:gd name="T51" fmla="*/ 0 h 1580"/>
                        <a:gd name="T52" fmla="*/ 0 w 527"/>
                        <a:gd name="T53" fmla="*/ 0 h 1580"/>
                        <a:gd name="T54" fmla="*/ 0 w 527"/>
                        <a:gd name="T55" fmla="*/ 0 h 1580"/>
                        <a:gd name="T56" fmla="*/ 0 w 527"/>
                        <a:gd name="T57" fmla="*/ 0 h 1580"/>
                        <a:gd name="T58" fmla="*/ 0 w 527"/>
                        <a:gd name="T59" fmla="*/ 0 h 1580"/>
                        <a:gd name="T60" fmla="*/ 0 w 527"/>
                        <a:gd name="T61" fmla="*/ 0 h 1580"/>
                        <a:gd name="T62" fmla="*/ 0 w 527"/>
                        <a:gd name="T63" fmla="*/ 0 h 1580"/>
                        <a:gd name="T64" fmla="*/ 0 w 527"/>
                        <a:gd name="T65" fmla="*/ 0 h 1580"/>
                        <a:gd name="T66" fmla="*/ 0 w 527"/>
                        <a:gd name="T67" fmla="*/ 0 h 1580"/>
                        <a:gd name="T68" fmla="*/ 0 w 527"/>
                        <a:gd name="T69" fmla="*/ 0 h 1580"/>
                        <a:gd name="T70" fmla="*/ 0 w 527"/>
                        <a:gd name="T71" fmla="*/ 0 h 1580"/>
                        <a:gd name="T72" fmla="*/ 0 w 527"/>
                        <a:gd name="T73" fmla="*/ 0 h 1580"/>
                        <a:gd name="T74" fmla="*/ 0 w 527"/>
                        <a:gd name="T75" fmla="*/ 0 h 1580"/>
                        <a:gd name="T76" fmla="*/ 0 w 527"/>
                        <a:gd name="T77" fmla="*/ 0 h 1580"/>
                        <a:gd name="T78" fmla="*/ 0 w 527"/>
                        <a:gd name="T79" fmla="*/ 0 h 1580"/>
                        <a:gd name="T80" fmla="*/ 0 w 527"/>
                        <a:gd name="T81" fmla="*/ 0 h 1580"/>
                        <a:gd name="T82" fmla="*/ 0 w 527"/>
                        <a:gd name="T83" fmla="*/ 0 h 1580"/>
                        <a:gd name="T84" fmla="*/ 0 w 527"/>
                        <a:gd name="T85" fmla="*/ 0 h 1580"/>
                        <a:gd name="T86" fmla="*/ 0 w 527"/>
                        <a:gd name="T87" fmla="*/ 0 h 1580"/>
                        <a:gd name="T88" fmla="*/ 0 w 527"/>
                        <a:gd name="T89" fmla="*/ 1 h 1580"/>
                        <a:gd name="T90" fmla="*/ 0 w 527"/>
                        <a:gd name="T91" fmla="*/ 1 h 1580"/>
                        <a:gd name="T92" fmla="*/ 0 w 527"/>
                        <a:gd name="T93" fmla="*/ 0 h 1580"/>
                        <a:gd name="T94" fmla="*/ 0 w 527"/>
                        <a:gd name="T95" fmla="*/ 0 h 1580"/>
                        <a:gd name="T96" fmla="*/ 0 w 527"/>
                        <a:gd name="T97" fmla="*/ 0 h 1580"/>
                        <a:gd name="T98" fmla="*/ 0 w 527"/>
                        <a:gd name="T99" fmla="*/ 0 h 1580"/>
                        <a:gd name="T100" fmla="*/ 0 w 527"/>
                        <a:gd name="T101" fmla="*/ 0 h 1580"/>
                        <a:gd name="T102" fmla="*/ 0 w 527"/>
                        <a:gd name="T103" fmla="*/ 0 h 1580"/>
                        <a:gd name="T104" fmla="*/ 0 w 527"/>
                        <a:gd name="T105" fmla="*/ 0 h 1580"/>
                        <a:gd name="T106" fmla="*/ 0 w 527"/>
                        <a:gd name="T107" fmla="*/ 0 h 1580"/>
                        <a:gd name="T108" fmla="*/ 0 w 527"/>
                        <a:gd name="T109" fmla="*/ 0 h 1580"/>
                        <a:gd name="T110" fmla="*/ 0 w 527"/>
                        <a:gd name="T111" fmla="*/ 0 h 1580"/>
                        <a:gd name="T112" fmla="*/ 0 w 527"/>
                        <a:gd name="T113" fmla="*/ 0 h 1580"/>
                        <a:gd name="T114" fmla="*/ 0 w 527"/>
                        <a:gd name="T115" fmla="*/ 0 h 1580"/>
                        <a:gd name="T116" fmla="*/ 0 w 527"/>
                        <a:gd name="T117" fmla="*/ 0 h 15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27" h="1580">
                          <a:moveTo>
                            <a:pt x="78" y="0"/>
                          </a:moveTo>
                          <a:lnTo>
                            <a:pt x="103" y="16"/>
                          </a:lnTo>
                          <a:lnTo>
                            <a:pt x="132" y="37"/>
                          </a:lnTo>
                          <a:lnTo>
                            <a:pt x="164" y="58"/>
                          </a:lnTo>
                          <a:lnTo>
                            <a:pt x="211" y="84"/>
                          </a:lnTo>
                          <a:lnTo>
                            <a:pt x="315" y="151"/>
                          </a:lnTo>
                          <a:lnTo>
                            <a:pt x="360" y="170"/>
                          </a:lnTo>
                          <a:lnTo>
                            <a:pt x="383" y="180"/>
                          </a:lnTo>
                          <a:lnTo>
                            <a:pt x="406" y="201"/>
                          </a:lnTo>
                          <a:lnTo>
                            <a:pt x="463" y="463"/>
                          </a:lnTo>
                          <a:lnTo>
                            <a:pt x="471" y="567"/>
                          </a:lnTo>
                          <a:lnTo>
                            <a:pt x="461" y="596"/>
                          </a:lnTo>
                          <a:lnTo>
                            <a:pt x="486" y="708"/>
                          </a:lnTo>
                          <a:lnTo>
                            <a:pt x="492" y="892"/>
                          </a:lnTo>
                          <a:lnTo>
                            <a:pt x="504" y="976"/>
                          </a:lnTo>
                          <a:lnTo>
                            <a:pt x="511" y="1033"/>
                          </a:lnTo>
                          <a:lnTo>
                            <a:pt x="522" y="1026"/>
                          </a:lnTo>
                          <a:lnTo>
                            <a:pt x="527" y="1080"/>
                          </a:lnTo>
                          <a:lnTo>
                            <a:pt x="502" y="1099"/>
                          </a:lnTo>
                          <a:lnTo>
                            <a:pt x="467" y="1115"/>
                          </a:lnTo>
                          <a:lnTo>
                            <a:pt x="436" y="1127"/>
                          </a:lnTo>
                          <a:lnTo>
                            <a:pt x="403" y="1140"/>
                          </a:lnTo>
                          <a:lnTo>
                            <a:pt x="376" y="1148"/>
                          </a:lnTo>
                          <a:lnTo>
                            <a:pt x="346" y="1148"/>
                          </a:lnTo>
                          <a:lnTo>
                            <a:pt x="325" y="1143"/>
                          </a:lnTo>
                          <a:lnTo>
                            <a:pt x="312" y="1130"/>
                          </a:lnTo>
                          <a:lnTo>
                            <a:pt x="308" y="1085"/>
                          </a:lnTo>
                          <a:lnTo>
                            <a:pt x="343" y="1091"/>
                          </a:lnTo>
                          <a:lnTo>
                            <a:pt x="331" y="1058"/>
                          </a:lnTo>
                          <a:lnTo>
                            <a:pt x="333" y="995"/>
                          </a:lnTo>
                          <a:lnTo>
                            <a:pt x="325" y="958"/>
                          </a:lnTo>
                          <a:lnTo>
                            <a:pt x="318" y="915"/>
                          </a:lnTo>
                          <a:lnTo>
                            <a:pt x="307" y="854"/>
                          </a:lnTo>
                          <a:lnTo>
                            <a:pt x="287" y="788"/>
                          </a:lnTo>
                          <a:lnTo>
                            <a:pt x="270" y="625"/>
                          </a:lnTo>
                          <a:lnTo>
                            <a:pt x="240" y="860"/>
                          </a:lnTo>
                          <a:lnTo>
                            <a:pt x="252" y="1004"/>
                          </a:lnTo>
                          <a:lnTo>
                            <a:pt x="294" y="1154"/>
                          </a:lnTo>
                          <a:lnTo>
                            <a:pt x="386" y="1436"/>
                          </a:lnTo>
                          <a:lnTo>
                            <a:pt x="313" y="1491"/>
                          </a:lnTo>
                          <a:lnTo>
                            <a:pt x="264" y="1520"/>
                          </a:lnTo>
                          <a:lnTo>
                            <a:pt x="227" y="1539"/>
                          </a:lnTo>
                          <a:lnTo>
                            <a:pt x="203" y="1545"/>
                          </a:lnTo>
                          <a:lnTo>
                            <a:pt x="173" y="1555"/>
                          </a:lnTo>
                          <a:lnTo>
                            <a:pt x="142" y="1566"/>
                          </a:lnTo>
                          <a:lnTo>
                            <a:pt x="103" y="1580"/>
                          </a:lnTo>
                          <a:lnTo>
                            <a:pt x="56" y="1283"/>
                          </a:lnTo>
                          <a:lnTo>
                            <a:pt x="26" y="1080"/>
                          </a:lnTo>
                          <a:lnTo>
                            <a:pt x="9" y="887"/>
                          </a:lnTo>
                          <a:lnTo>
                            <a:pt x="0" y="625"/>
                          </a:lnTo>
                          <a:lnTo>
                            <a:pt x="1" y="519"/>
                          </a:lnTo>
                          <a:lnTo>
                            <a:pt x="8" y="414"/>
                          </a:lnTo>
                          <a:lnTo>
                            <a:pt x="29" y="262"/>
                          </a:lnTo>
                          <a:lnTo>
                            <a:pt x="40" y="226"/>
                          </a:lnTo>
                          <a:lnTo>
                            <a:pt x="56" y="183"/>
                          </a:lnTo>
                          <a:lnTo>
                            <a:pt x="67" y="138"/>
                          </a:lnTo>
                          <a:lnTo>
                            <a:pt x="73" y="106"/>
                          </a:lnTo>
                          <a:lnTo>
                            <a:pt x="80" y="62"/>
                          </a:lnTo>
                          <a:lnTo>
                            <a:pt x="78" y="0"/>
                          </a:lnTo>
                          <a:close/>
                        </a:path>
                      </a:pathLst>
                    </a:custGeom>
                    <a:solidFill>
                      <a:srgbClr val="00D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92" name="Freeform 362">
                      <a:extLst>
                        <a:ext uri="{FF2B5EF4-FFF2-40B4-BE49-F238E27FC236}">
                          <a16:creationId xmlns:a16="http://schemas.microsoft.com/office/drawing/2014/main" id="{40967276-C8BF-8B03-8952-171D941CEA3E}"/>
                        </a:ext>
                      </a:extLst>
                    </p:cNvPr>
                    <p:cNvSpPr>
                      <a:spLocks/>
                    </p:cNvSpPr>
                    <p:nvPr/>
                  </p:nvSpPr>
                  <p:spPr bwMode="auto">
                    <a:xfrm>
                      <a:off x="5085" y="2397"/>
                      <a:ext cx="149" cy="293"/>
                    </a:xfrm>
                    <a:custGeom>
                      <a:avLst/>
                      <a:gdLst>
                        <a:gd name="T0" fmla="*/ 0 w 896"/>
                        <a:gd name="T1" fmla="*/ 0 h 1465"/>
                        <a:gd name="T2" fmla="*/ 0 w 896"/>
                        <a:gd name="T3" fmla="*/ 0 h 1465"/>
                        <a:gd name="T4" fmla="*/ 0 w 896"/>
                        <a:gd name="T5" fmla="*/ 0 h 1465"/>
                        <a:gd name="T6" fmla="*/ 0 w 896"/>
                        <a:gd name="T7" fmla="*/ 0 h 1465"/>
                        <a:gd name="T8" fmla="*/ 0 w 896"/>
                        <a:gd name="T9" fmla="*/ 0 h 1465"/>
                        <a:gd name="T10" fmla="*/ 0 w 896"/>
                        <a:gd name="T11" fmla="*/ 0 h 1465"/>
                        <a:gd name="T12" fmla="*/ 0 w 896"/>
                        <a:gd name="T13" fmla="*/ 0 h 1465"/>
                        <a:gd name="T14" fmla="*/ 0 w 896"/>
                        <a:gd name="T15" fmla="*/ 0 h 1465"/>
                        <a:gd name="T16" fmla="*/ 0 w 896"/>
                        <a:gd name="T17" fmla="*/ 0 h 1465"/>
                        <a:gd name="T18" fmla="*/ 0 w 896"/>
                        <a:gd name="T19" fmla="*/ 0 h 1465"/>
                        <a:gd name="T20" fmla="*/ 0 w 896"/>
                        <a:gd name="T21" fmla="*/ 0 h 1465"/>
                        <a:gd name="T22" fmla="*/ 0 w 896"/>
                        <a:gd name="T23" fmla="*/ 0 h 1465"/>
                        <a:gd name="T24" fmla="*/ 0 w 896"/>
                        <a:gd name="T25" fmla="*/ 0 h 1465"/>
                        <a:gd name="T26" fmla="*/ 0 w 896"/>
                        <a:gd name="T27" fmla="*/ 0 h 1465"/>
                        <a:gd name="T28" fmla="*/ 0 w 896"/>
                        <a:gd name="T29" fmla="*/ 0 h 1465"/>
                        <a:gd name="T30" fmla="*/ 0 w 896"/>
                        <a:gd name="T31" fmla="*/ 0 h 1465"/>
                        <a:gd name="T32" fmla="*/ 0 w 896"/>
                        <a:gd name="T33" fmla="*/ 0 h 1465"/>
                        <a:gd name="T34" fmla="*/ 0 w 896"/>
                        <a:gd name="T35" fmla="*/ 0 h 1465"/>
                        <a:gd name="T36" fmla="*/ 0 w 896"/>
                        <a:gd name="T37" fmla="*/ 0 h 1465"/>
                        <a:gd name="T38" fmla="*/ 0 w 896"/>
                        <a:gd name="T39" fmla="*/ 0 h 1465"/>
                        <a:gd name="T40" fmla="*/ 0 w 896"/>
                        <a:gd name="T41" fmla="*/ 0 h 1465"/>
                        <a:gd name="T42" fmla="*/ 0 w 896"/>
                        <a:gd name="T43" fmla="*/ 0 h 1465"/>
                        <a:gd name="T44" fmla="*/ 0 w 896"/>
                        <a:gd name="T45" fmla="*/ 0 h 1465"/>
                        <a:gd name="T46" fmla="*/ 0 w 896"/>
                        <a:gd name="T47" fmla="*/ 0 h 1465"/>
                        <a:gd name="T48" fmla="*/ 0 w 896"/>
                        <a:gd name="T49" fmla="*/ 0 h 1465"/>
                        <a:gd name="T50" fmla="*/ 0 w 896"/>
                        <a:gd name="T51" fmla="*/ 0 h 1465"/>
                        <a:gd name="T52" fmla="*/ 0 w 896"/>
                        <a:gd name="T53" fmla="*/ 0 h 1465"/>
                        <a:gd name="T54" fmla="*/ 0 w 896"/>
                        <a:gd name="T55" fmla="*/ 0 h 1465"/>
                        <a:gd name="T56" fmla="*/ 0 w 896"/>
                        <a:gd name="T57" fmla="*/ 0 h 1465"/>
                        <a:gd name="T58" fmla="*/ 0 w 896"/>
                        <a:gd name="T59" fmla="*/ 0 h 1465"/>
                        <a:gd name="T60" fmla="*/ 0 w 896"/>
                        <a:gd name="T61" fmla="*/ 0 h 1465"/>
                        <a:gd name="T62" fmla="*/ 0 w 896"/>
                        <a:gd name="T63" fmla="*/ 0 h 1465"/>
                        <a:gd name="T64" fmla="*/ 0 w 896"/>
                        <a:gd name="T65" fmla="*/ 0 h 1465"/>
                        <a:gd name="T66" fmla="*/ 0 w 896"/>
                        <a:gd name="T67" fmla="*/ 0 h 1465"/>
                        <a:gd name="T68" fmla="*/ 0 w 896"/>
                        <a:gd name="T69" fmla="*/ 0 h 14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96" h="1465">
                          <a:moveTo>
                            <a:pt x="896" y="0"/>
                          </a:moveTo>
                          <a:lnTo>
                            <a:pt x="875" y="17"/>
                          </a:lnTo>
                          <a:lnTo>
                            <a:pt x="829" y="17"/>
                          </a:lnTo>
                          <a:lnTo>
                            <a:pt x="795" y="19"/>
                          </a:lnTo>
                          <a:lnTo>
                            <a:pt x="760" y="23"/>
                          </a:lnTo>
                          <a:lnTo>
                            <a:pt x="716" y="31"/>
                          </a:lnTo>
                          <a:lnTo>
                            <a:pt x="703" y="28"/>
                          </a:lnTo>
                          <a:lnTo>
                            <a:pt x="689" y="29"/>
                          </a:lnTo>
                          <a:lnTo>
                            <a:pt x="676" y="34"/>
                          </a:lnTo>
                          <a:lnTo>
                            <a:pt x="661" y="44"/>
                          </a:lnTo>
                          <a:lnTo>
                            <a:pt x="655" y="54"/>
                          </a:lnTo>
                          <a:lnTo>
                            <a:pt x="645" y="62"/>
                          </a:lnTo>
                          <a:lnTo>
                            <a:pt x="632" y="76"/>
                          </a:lnTo>
                          <a:lnTo>
                            <a:pt x="623" y="99"/>
                          </a:lnTo>
                          <a:lnTo>
                            <a:pt x="612" y="115"/>
                          </a:lnTo>
                          <a:lnTo>
                            <a:pt x="547" y="188"/>
                          </a:lnTo>
                          <a:lnTo>
                            <a:pt x="532" y="191"/>
                          </a:lnTo>
                          <a:lnTo>
                            <a:pt x="513" y="223"/>
                          </a:lnTo>
                          <a:lnTo>
                            <a:pt x="357" y="405"/>
                          </a:lnTo>
                          <a:lnTo>
                            <a:pt x="360" y="414"/>
                          </a:lnTo>
                          <a:lnTo>
                            <a:pt x="343" y="421"/>
                          </a:lnTo>
                          <a:lnTo>
                            <a:pt x="349" y="432"/>
                          </a:lnTo>
                          <a:lnTo>
                            <a:pt x="292" y="455"/>
                          </a:lnTo>
                          <a:lnTo>
                            <a:pt x="219" y="481"/>
                          </a:lnTo>
                          <a:lnTo>
                            <a:pt x="179" y="505"/>
                          </a:lnTo>
                          <a:lnTo>
                            <a:pt x="56" y="566"/>
                          </a:lnTo>
                          <a:lnTo>
                            <a:pt x="37" y="561"/>
                          </a:lnTo>
                          <a:lnTo>
                            <a:pt x="0" y="589"/>
                          </a:lnTo>
                          <a:lnTo>
                            <a:pt x="23" y="607"/>
                          </a:lnTo>
                          <a:lnTo>
                            <a:pt x="48" y="635"/>
                          </a:lnTo>
                          <a:lnTo>
                            <a:pt x="66" y="661"/>
                          </a:lnTo>
                          <a:lnTo>
                            <a:pt x="81" y="688"/>
                          </a:lnTo>
                          <a:lnTo>
                            <a:pt x="93" y="733"/>
                          </a:lnTo>
                          <a:lnTo>
                            <a:pt x="98" y="758"/>
                          </a:lnTo>
                          <a:lnTo>
                            <a:pt x="146" y="745"/>
                          </a:lnTo>
                          <a:lnTo>
                            <a:pt x="146" y="715"/>
                          </a:lnTo>
                          <a:lnTo>
                            <a:pt x="299" y="664"/>
                          </a:lnTo>
                          <a:lnTo>
                            <a:pt x="373" y="625"/>
                          </a:lnTo>
                          <a:lnTo>
                            <a:pt x="468" y="575"/>
                          </a:lnTo>
                          <a:lnTo>
                            <a:pt x="635" y="426"/>
                          </a:lnTo>
                          <a:lnTo>
                            <a:pt x="657" y="531"/>
                          </a:lnTo>
                          <a:lnTo>
                            <a:pt x="667" y="589"/>
                          </a:lnTo>
                          <a:lnTo>
                            <a:pt x="683" y="647"/>
                          </a:lnTo>
                          <a:lnTo>
                            <a:pt x="728" y="772"/>
                          </a:lnTo>
                          <a:lnTo>
                            <a:pt x="706" y="848"/>
                          </a:lnTo>
                          <a:lnTo>
                            <a:pt x="679" y="927"/>
                          </a:lnTo>
                          <a:lnTo>
                            <a:pt x="638" y="1020"/>
                          </a:lnTo>
                          <a:lnTo>
                            <a:pt x="600" y="1096"/>
                          </a:lnTo>
                          <a:lnTo>
                            <a:pt x="532" y="1240"/>
                          </a:lnTo>
                          <a:lnTo>
                            <a:pt x="528" y="1271"/>
                          </a:lnTo>
                          <a:lnTo>
                            <a:pt x="529" y="1298"/>
                          </a:lnTo>
                          <a:lnTo>
                            <a:pt x="531" y="1325"/>
                          </a:lnTo>
                          <a:lnTo>
                            <a:pt x="601" y="1428"/>
                          </a:lnTo>
                          <a:lnTo>
                            <a:pt x="639" y="1465"/>
                          </a:lnTo>
                          <a:lnTo>
                            <a:pt x="700" y="1363"/>
                          </a:lnTo>
                          <a:lnTo>
                            <a:pt x="715" y="1293"/>
                          </a:lnTo>
                          <a:lnTo>
                            <a:pt x="730" y="1233"/>
                          </a:lnTo>
                          <a:lnTo>
                            <a:pt x="737" y="1183"/>
                          </a:lnTo>
                          <a:lnTo>
                            <a:pt x="750" y="1095"/>
                          </a:lnTo>
                          <a:lnTo>
                            <a:pt x="760" y="968"/>
                          </a:lnTo>
                          <a:lnTo>
                            <a:pt x="773" y="751"/>
                          </a:lnTo>
                          <a:lnTo>
                            <a:pt x="780" y="486"/>
                          </a:lnTo>
                          <a:lnTo>
                            <a:pt x="834" y="174"/>
                          </a:lnTo>
                          <a:lnTo>
                            <a:pt x="844" y="142"/>
                          </a:lnTo>
                          <a:lnTo>
                            <a:pt x="851" y="123"/>
                          </a:lnTo>
                          <a:lnTo>
                            <a:pt x="860" y="92"/>
                          </a:lnTo>
                          <a:lnTo>
                            <a:pt x="870" y="65"/>
                          </a:lnTo>
                          <a:lnTo>
                            <a:pt x="883" y="37"/>
                          </a:lnTo>
                          <a:lnTo>
                            <a:pt x="894" y="13"/>
                          </a:lnTo>
                          <a:lnTo>
                            <a:pt x="896" y="0"/>
                          </a:lnTo>
                          <a:close/>
                        </a:path>
                      </a:pathLst>
                    </a:custGeom>
                    <a:solidFill>
                      <a:srgbClr val="00D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93" name="Group 363">
                      <a:extLst>
                        <a:ext uri="{FF2B5EF4-FFF2-40B4-BE49-F238E27FC236}">
                          <a16:creationId xmlns:a16="http://schemas.microsoft.com/office/drawing/2014/main" id="{8E765CE9-0AFA-27EF-D409-C9883E062C01}"/>
                        </a:ext>
                      </a:extLst>
                    </p:cNvPr>
                    <p:cNvGrpSpPr>
                      <a:grpSpLocks/>
                    </p:cNvGrpSpPr>
                    <p:nvPr/>
                  </p:nvGrpSpPr>
                  <p:grpSpPr bwMode="auto">
                    <a:xfrm>
                      <a:off x="5256" y="2397"/>
                      <a:ext cx="31" cy="259"/>
                      <a:chOff x="5256" y="2397"/>
                      <a:chExt cx="31" cy="259"/>
                    </a:xfrm>
                  </p:grpSpPr>
                  <p:sp>
                    <p:nvSpPr>
                      <p:cNvPr id="1682606" name="Freeform 364">
                        <a:extLst>
                          <a:ext uri="{FF2B5EF4-FFF2-40B4-BE49-F238E27FC236}">
                            <a16:creationId xmlns:a16="http://schemas.microsoft.com/office/drawing/2014/main" id="{A19D1463-045B-7C7D-05B9-67B2F423E81C}"/>
                          </a:ext>
                        </a:extLst>
                      </p:cNvPr>
                      <p:cNvSpPr>
                        <a:spLocks/>
                      </p:cNvSpPr>
                      <p:nvPr/>
                    </p:nvSpPr>
                    <p:spPr bwMode="auto">
                      <a:xfrm>
                        <a:off x="5257" y="2400"/>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3" y="37"/>
                            </a:lnTo>
                            <a:lnTo>
                              <a:pt x="142" y="48"/>
                            </a:lnTo>
                            <a:lnTo>
                              <a:pt x="155" y="81"/>
                            </a:lnTo>
                            <a:lnTo>
                              <a:pt x="159" y="112"/>
                            </a:lnTo>
                            <a:lnTo>
                              <a:pt x="163" y="143"/>
                            </a:lnTo>
                            <a:lnTo>
                              <a:pt x="165" y="174"/>
                            </a:lnTo>
                            <a:lnTo>
                              <a:pt x="170" y="204"/>
                            </a:lnTo>
                            <a:lnTo>
                              <a:pt x="173" y="230"/>
                            </a:lnTo>
                            <a:lnTo>
                              <a:pt x="176" y="256"/>
                            </a:lnTo>
                            <a:lnTo>
                              <a:pt x="179" y="273"/>
                            </a:lnTo>
                            <a:lnTo>
                              <a:pt x="178" y="287"/>
                            </a:lnTo>
                            <a:lnTo>
                              <a:pt x="177" y="298"/>
                            </a:lnTo>
                            <a:lnTo>
                              <a:pt x="173" y="308"/>
                            </a:lnTo>
                            <a:lnTo>
                              <a:pt x="165" y="316"/>
                            </a:lnTo>
                            <a:lnTo>
                              <a:pt x="143" y="327"/>
                            </a:lnTo>
                            <a:lnTo>
                              <a:pt x="60" y="368"/>
                            </a:lnTo>
                            <a:lnTo>
                              <a:pt x="130" y="452"/>
                            </a:lnTo>
                            <a:lnTo>
                              <a:pt x="160" y="486"/>
                            </a:lnTo>
                            <a:lnTo>
                              <a:pt x="171" y="508"/>
                            </a:lnTo>
                            <a:lnTo>
                              <a:pt x="158" y="540"/>
                            </a:lnTo>
                            <a:lnTo>
                              <a:pt x="122" y="619"/>
                            </a:lnTo>
                            <a:lnTo>
                              <a:pt x="88" y="677"/>
                            </a:lnTo>
                            <a:lnTo>
                              <a:pt x="61" y="742"/>
                            </a:lnTo>
                            <a:lnTo>
                              <a:pt x="47" y="790"/>
                            </a:lnTo>
                            <a:lnTo>
                              <a:pt x="27" y="838"/>
                            </a:lnTo>
                            <a:lnTo>
                              <a:pt x="20" y="875"/>
                            </a:lnTo>
                            <a:lnTo>
                              <a:pt x="20" y="923"/>
                            </a:lnTo>
                            <a:lnTo>
                              <a:pt x="57" y="1283"/>
                            </a:lnTo>
                            <a:lnTo>
                              <a:pt x="26" y="1081"/>
                            </a:lnTo>
                            <a:lnTo>
                              <a:pt x="10" y="887"/>
                            </a:lnTo>
                            <a:lnTo>
                              <a:pt x="0" y="625"/>
                            </a:lnTo>
                            <a:lnTo>
                              <a:pt x="1" y="519"/>
                            </a:lnTo>
                            <a:lnTo>
                              <a:pt x="8" y="414"/>
                            </a:lnTo>
                            <a:lnTo>
                              <a:pt x="29" y="262"/>
                            </a:lnTo>
                            <a:lnTo>
                              <a:pt x="41" y="226"/>
                            </a:lnTo>
                            <a:lnTo>
                              <a:pt x="57" y="183"/>
                            </a:lnTo>
                            <a:lnTo>
                              <a:pt x="68" y="138"/>
                            </a:lnTo>
                            <a:lnTo>
                              <a:pt x="74" y="106"/>
                            </a:lnTo>
                            <a:lnTo>
                              <a:pt x="81" y="62"/>
                            </a:lnTo>
                            <a:lnTo>
                              <a:pt x="79" y="0"/>
                            </a:lnTo>
                            <a:close/>
                          </a:path>
                        </a:pathLst>
                      </a:custGeom>
                      <a:solidFill>
                        <a:srgbClr val="009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7" name="Freeform 365">
                        <a:extLst>
                          <a:ext uri="{FF2B5EF4-FFF2-40B4-BE49-F238E27FC236}">
                            <a16:creationId xmlns:a16="http://schemas.microsoft.com/office/drawing/2014/main" id="{DA67F821-5BE3-D273-6A18-233B88C6EE60}"/>
                          </a:ext>
                        </a:extLst>
                      </p:cNvPr>
                      <p:cNvSpPr>
                        <a:spLocks/>
                      </p:cNvSpPr>
                      <p:nvPr/>
                    </p:nvSpPr>
                    <p:spPr bwMode="auto">
                      <a:xfrm>
                        <a:off x="5256" y="2397"/>
                        <a:ext cx="30" cy="256"/>
                      </a:xfrm>
                      <a:custGeom>
                        <a:avLst/>
                        <a:gdLst>
                          <a:gd name="T0" fmla="*/ 0 w 179"/>
                          <a:gd name="T1" fmla="*/ 0 h 1283"/>
                          <a:gd name="T2" fmla="*/ 0 w 179"/>
                          <a:gd name="T3" fmla="*/ 0 h 1283"/>
                          <a:gd name="T4" fmla="*/ 0 w 179"/>
                          <a:gd name="T5" fmla="*/ 0 h 1283"/>
                          <a:gd name="T6" fmla="*/ 0 w 179"/>
                          <a:gd name="T7" fmla="*/ 0 h 1283"/>
                          <a:gd name="T8" fmla="*/ 0 w 179"/>
                          <a:gd name="T9" fmla="*/ 0 h 1283"/>
                          <a:gd name="T10" fmla="*/ 0 w 179"/>
                          <a:gd name="T11" fmla="*/ 0 h 1283"/>
                          <a:gd name="T12" fmla="*/ 0 w 179"/>
                          <a:gd name="T13" fmla="*/ 0 h 1283"/>
                          <a:gd name="T14" fmla="*/ 0 w 179"/>
                          <a:gd name="T15" fmla="*/ 0 h 1283"/>
                          <a:gd name="T16" fmla="*/ 0 w 179"/>
                          <a:gd name="T17" fmla="*/ 0 h 1283"/>
                          <a:gd name="T18" fmla="*/ 0 w 179"/>
                          <a:gd name="T19" fmla="*/ 0 h 1283"/>
                          <a:gd name="T20" fmla="*/ 0 w 179"/>
                          <a:gd name="T21" fmla="*/ 0 h 1283"/>
                          <a:gd name="T22" fmla="*/ 0 w 179"/>
                          <a:gd name="T23" fmla="*/ 0 h 1283"/>
                          <a:gd name="T24" fmla="*/ 0 w 179"/>
                          <a:gd name="T25" fmla="*/ 0 h 1283"/>
                          <a:gd name="T26" fmla="*/ 0 w 179"/>
                          <a:gd name="T27" fmla="*/ 0 h 1283"/>
                          <a:gd name="T28" fmla="*/ 0 w 179"/>
                          <a:gd name="T29" fmla="*/ 0 h 1283"/>
                          <a:gd name="T30" fmla="*/ 0 w 179"/>
                          <a:gd name="T31" fmla="*/ 0 h 1283"/>
                          <a:gd name="T32" fmla="*/ 0 w 179"/>
                          <a:gd name="T33" fmla="*/ 0 h 1283"/>
                          <a:gd name="T34" fmla="*/ 0 w 179"/>
                          <a:gd name="T35" fmla="*/ 0 h 1283"/>
                          <a:gd name="T36" fmla="*/ 0 w 179"/>
                          <a:gd name="T37" fmla="*/ 0 h 1283"/>
                          <a:gd name="T38" fmla="*/ 0 w 179"/>
                          <a:gd name="T39" fmla="*/ 0 h 1283"/>
                          <a:gd name="T40" fmla="*/ 0 w 179"/>
                          <a:gd name="T41" fmla="*/ 0 h 1283"/>
                          <a:gd name="T42" fmla="*/ 0 w 179"/>
                          <a:gd name="T43" fmla="*/ 0 h 1283"/>
                          <a:gd name="T44" fmla="*/ 0 w 179"/>
                          <a:gd name="T45" fmla="*/ 0 h 1283"/>
                          <a:gd name="T46" fmla="*/ 0 w 179"/>
                          <a:gd name="T47" fmla="*/ 0 h 1283"/>
                          <a:gd name="T48" fmla="*/ 0 w 179"/>
                          <a:gd name="T49" fmla="*/ 0 h 1283"/>
                          <a:gd name="T50" fmla="*/ 0 w 179"/>
                          <a:gd name="T51" fmla="*/ 0 h 1283"/>
                          <a:gd name="T52" fmla="*/ 0 w 179"/>
                          <a:gd name="T53" fmla="*/ 0 h 1283"/>
                          <a:gd name="T54" fmla="*/ 0 w 179"/>
                          <a:gd name="T55" fmla="*/ 0 h 1283"/>
                          <a:gd name="T56" fmla="*/ 0 w 179"/>
                          <a:gd name="T57" fmla="*/ 0 h 1283"/>
                          <a:gd name="T58" fmla="*/ 0 w 179"/>
                          <a:gd name="T59" fmla="*/ 0 h 1283"/>
                          <a:gd name="T60" fmla="*/ 0 w 179"/>
                          <a:gd name="T61" fmla="*/ 0 h 1283"/>
                          <a:gd name="T62" fmla="*/ 0 w 179"/>
                          <a:gd name="T63" fmla="*/ 0 h 1283"/>
                          <a:gd name="T64" fmla="*/ 0 w 179"/>
                          <a:gd name="T65" fmla="*/ 0 h 1283"/>
                          <a:gd name="T66" fmla="*/ 0 w 179"/>
                          <a:gd name="T67" fmla="*/ 0 h 1283"/>
                          <a:gd name="T68" fmla="*/ 0 w 179"/>
                          <a:gd name="T69" fmla="*/ 0 h 1283"/>
                          <a:gd name="T70" fmla="*/ 0 w 179"/>
                          <a:gd name="T71" fmla="*/ 0 h 1283"/>
                          <a:gd name="T72" fmla="*/ 0 w 179"/>
                          <a:gd name="T73" fmla="*/ 0 h 1283"/>
                          <a:gd name="T74" fmla="*/ 0 w 179"/>
                          <a:gd name="T75" fmla="*/ 0 h 1283"/>
                          <a:gd name="T76" fmla="*/ 0 w 179"/>
                          <a:gd name="T77" fmla="*/ 0 h 1283"/>
                          <a:gd name="T78" fmla="*/ 0 w 179"/>
                          <a:gd name="T79" fmla="*/ 0 h 1283"/>
                          <a:gd name="T80" fmla="*/ 0 w 179"/>
                          <a:gd name="T81" fmla="*/ 0 h 1283"/>
                          <a:gd name="T82" fmla="*/ 0 w 179"/>
                          <a:gd name="T83" fmla="*/ 0 h 12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79" h="1283">
                            <a:moveTo>
                              <a:pt x="79" y="0"/>
                            </a:moveTo>
                            <a:lnTo>
                              <a:pt x="104" y="16"/>
                            </a:lnTo>
                            <a:lnTo>
                              <a:pt x="132" y="37"/>
                            </a:lnTo>
                            <a:lnTo>
                              <a:pt x="142" y="48"/>
                            </a:lnTo>
                            <a:lnTo>
                              <a:pt x="155" y="82"/>
                            </a:lnTo>
                            <a:lnTo>
                              <a:pt x="159" y="112"/>
                            </a:lnTo>
                            <a:lnTo>
                              <a:pt x="162" y="143"/>
                            </a:lnTo>
                            <a:lnTo>
                              <a:pt x="165" y="174"/>
                            </a:lnTo>
                            <a:lnTo>
                              <a:pt x="170" y="204"/>
                            </a:lnTo>
                            <a:lnTo>
                              <a:pt x="173" y="230"/>
                            </a:lnTo>
                            <a:lnTo>
                              <a:pt x="175" y="256"/>
                            </a:lnTo>
                            <a:lnTo>
                              <a:pt x="179" y="273"/>
                            </a:lnTo>
                            <a:lnTo>
                              <a:pt x="178" y="287"/>
                            </a:lnTo>
                            <a:lnTo>
                              <a:pt x="177" y="298"/>
                            </a:lnTo>
                            <a:lnTo>
                              <a:pt x="173" y="308"/>
                            </a:lnTo>
                            <a:lnTo>
                              <a:pt x="165" y="316"/>
                            </a:lnTo>
                            <a:lnTo>
                              <a:pt x="143" y="328"/>
                            </a:lnTo>
                            <a:lnTo>
                              <a:pt x="60" y="368"/>
                            </a:lnTo>
                            <a:lnTo>
                              <a:pt x="130" y="452"/>
                            </a:lnTo>
                            <a:lnTo>
                              <a:pt x="160" y="486"/>
                            </a:lnTo>
                            <a:lnTo>
                              <a:pt x="171" y="508"/>
                            </a:lnTo>
                            <a:lnTo>
                              <a:pt x="158" y="540"/>
                            </a:lnTo>
                            <a:lnTo>
                              <a:pt x="122" y="621"/>
                            </a:lnTo>
                            <a:lnTo>
                              <a:pt x="88" y="677"/>
                            </a:lnTo>
                            <a:lnTo>
                              <a:pt x="61" y="742"/>
                            </a:lnTo>
                            <a:lnTo>
                              <a:pt x="46" y="790"/>
                            </a:lnTo>
                            <a:lnTo>
                              <a:pt x="27" y="838"/>
                            </a:lnTo>
                            <a:lnTo>
                              <a:pt x="20" y="875"/>
                            </a:lnTo>
                            <a:lnTo>
                              <a:pt x="20" y="923"/>
                            </a:lnTo>
                            <a:lnTo>
                              <a:pt x="57" y="1283"/>
                            </a:lnTo>
                            <a:lnTo>
                              <a:pt x="26" y="1082"/>
                            </a:lnTo>
                            <a:lnTo>
                              <a:pt x="9" y="888"/>
                            </a:lnTo>
                            <a:lnTo>
                              <a:pt x="0" y="625"/>
                            </a:lnTo>
                            <a:lnTo>
                              <a:pt x="1" y="519"/>
                            </a:lnTo>
                            <a:lnTo>
                              <a:pt x="8" y="414"/>
                            </a:lnTo>
                            <a:lnTo>
                              <a:pt x="29" y="262"/>
                            </a:lnTo>
                            <a:lnTo>
                              <a:pt x="40" y="226"/>
                            </a:lnTo>
                            <a:lnTo>
                              <a:pt x="57" y="183"/>
                            </a:lnTo>
                            <a:lnTo>
                              <a:pt x="68" y="138"/>
                            </a:lnTo>
                            <a:lnTo>
                              <a:pt x="74" y="106"/>
                            </a:lnTo>
                            <a:lnTo>
                              <a:pt x="81" y="62"/>
                            </a:lnTo>
                            <a:lnTo>
                              <a:pt x="79" y="0"/>
                            </a:lnTo>
                            <a:close/>
                          </a:path>
                        </a:pathLst>
                      </a:custGeom>
                      <a:solidFill>
                        <a:srgbClr val="00BFD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95" name="Group 366">
                      <a:extLst>
                        <a:ext uri="{FF2B5EF4-FFF2-40B4-BE49-F238E27FC236}">
                          <a16:creationId xmlns:a16="http://schemas.microsoft.com/office/drawing/2014/main" id="{EB3AA8D7-161B-DCA1-3547-EAFBFDFAB7A3}"/>
                        </a:ext>
                      </a:extLst>
                    </p:cNvPr>
                    <p:cNvGrpSpPr>
                      <a:grpSpLocks/>
                    </p:cNvGrpSpPr>
                    <p:nvPr/>
                  </p:nvGrpSpPr>
                  <p:grpSpPr bwMode="auto">
                    <a:xfrm>
                      <a:off x="5194" y="2397"/>
                      <a:ext cx="40" cy="250"/>
                      <a:chOff x="5194" y="2397"/>
                      <a:chExt cx="40" cy="250"/>
                    </a:xfrm>
                  </p:grpSpPr>
                  <p:sp>
                    <p:nvSpPr>
                      <p:cNvPr id="1682604" name="Freeform 367">
                        <a:extLst>
                          <a:ext uri="{FF2B5EF4-FFF2-40B4-BE49-F238E27FC236}">
                            <a16:creationId xmlns:a16="http://schemas.microsoft.com/office/drawing/2014/main" id="{40D5EF8C-A022-5475-950E-99476C9E13BB}"/>
                          </a:ext>
                        </a:extLst>
                      </p:cNvPr>
                      <p:cNvSpPr>
                        <a:spLocks/>
                      </p:cNvSpPr>
                      <p:nvPr/>
                    </p:nvSpPr>
                    <p:spPr bwMode="auto">
                      <a:xfrm>
                        <a:off x="5194" y="2400"/>
                        <a:ext cx="40" cy="247"/>
                      </a:xfrm>
                      <a:custGeom>
                        <a:avLst/>
                        <a:gdLst>
                          <a:gd name="T0" fmla="*/ 0 w 241"/>
                          <a:gd name="T1" fmla="*/ 0 h 1234"/>
                          <a:gd name="T2" fmla="*/ 0 w 241"/>
                          <a:gd name="T3" fmla="*/ 0 h 1234"/>
                          <a:gd name="T4" fmla="*/ 0 w 241"/>
                          <a:gd name="T5" fmla="*/ 0 h 1234"/>
                          <a:gd name="T6" fmla="*/ 0 w 241"/>
                          <a:gd name="T7" fmla="*/ 0 h 1234"/>
                          <a:gd name="T8" fmla="*/ 0 w 241"/>
                          <a:gd name="T9" fmla="*/ 0 h 1234"/>
                          <a:gd name="T10" fmla="*/ 0 w 241"/>
                          <a:gd name="T11" fmla="*/ 0 h 1234"/>
                          <a:gd name="T12" fmla="*/ 0 w 241"/>
                          <a:gd name="T13" fmla="*/ 0 h 1234"/>
                          <a:gd name="T14" fmla="*/ 0 w 241"/>
                          <a:gd name="T15" fmla="*/ 0 h 1234"/>
                          <a:gd name="T16" fmla="*/ 0 w 241"/>
                          <a:gd name="T17" fmla="*/ 0 h 1234"/>
                          <a:gd name="T18" fmla="*/ 0 w 241"/>
                          <a:gd name="T19" fmla="*/ 0 h 1234"/>
                          <a:gd name="T20" fmla="*/ 0 w 241"/>
                          <a:gd name="T21" fmla="*/ 0 h 1234"/>
                          <a:gd name="T22" fmla="*/ 0 w 241"/>
                          <a:gd name="T23" fmla="*/ 0 h 1234"/>
                          <a:gd name="T24" fmla="*/ 0 w 241"/>
                          <a:gd name="T25" fmla="*/ 0 h 1234"/>
                          <a:gd name="T26" fmla="*/ 0 w 241"/>
                          <a:gd name="T27" fmla="*/ 0 h 1234"/>
                          <a:gd name="T28" fmla="*/ 0 w 241"/>
                          <a:gd name="T29" fmla="*/ 0 h 1234"/>
                          <a:gd name="T30" fmla="*/ 0 w 241"/>
                          <a:gd name="T31" fmla="*/ 0 h 1234"/>
                          <a:gd name="T32" fmla="*/ 0 w 241"/>
                          <a:gd name="T33" fmla="*/ 0 h 1234"/>
                          <a:gd name="T34" fmla="*/ 0 w 241"/>
                          <a:gd name="T35" fmla="*/ 0 h 1234"/>
                          <a:gd name="T36" fmla="*/ 0 w 241"/>
                          <a:gd name="T37" fmla="*/ 0 h 1234"/>
                          <a:gd name="T38" fmla="*/ 0 w 241"/>
                          <a:gd name="T39" fmla="*/ 0 h 1234"/>
                          <a:gd name="T40" fmla="*/ 0 w 241"/>
                          <a:gd name="T41" fmla="*/ 0 h 1234"/>
                          <a:gd name="T42" fmla="*/ 0 w 241"/>
                          <a:gd name="T43" fmla="*/ 0 h 1234"/>
                          <a:gd name="T44" fmla="*/ 0 w 241"/>
                          <a:gd name="T45" fmla="*/ 0 h 1234"/>
                          <a:gd name="T46" fmla="*/ 0 w 241"/>
                          <a:gd name="T47" fmla="*/ 0 h 1234"/>
                          <a:gd name="T48" fmla="*/ 0 w 241"/>
                          <a:gd name="T49" fmla="*/ 0 h 1234"/>
                          <a:gd name="T50" fmla="*/ 0 w 241"/>
                          <a:gd name="T51" fmla="*/ 0 h 1234"/>
                          <a:gd name="T52" fmla="*/ 0 w 241"/>
                          <a:gd name="T53" fmla="*/ 0 h 1234"/>
                          <a:gd name="T54" fmla="*/ 0 w 241"/>
                          <a:gd name="T55" fmla="*/ 0 h 1234"/>
                          <a:gd name="T56" fmla="*/ 0 w 241"/>
                          <a:gd name="T57" fmla="*/ 0 h 1234"/>
                          <a:gd name="T58" fmla="*/ 0 w 241"/>
                          <a:gd name="T59" fmla="*/ 0 h 1234"/>
                          <a:gd name="T60" fmla="*/ 0 w 241"/>
                          <a:gd name="T61" fmla="*/ 0 h 1234"/>
                          <a:gd name="T62" fmla="*/ 0 w 241"/>
                          <a:gd name="T63" fmla="*/ 0 h 1234"/>
                          <a:gd name="T64" fmla="*/ 0 w 241"/>
                          <a:gd name="T65" fmla="*/ 0 h 1234"/>
                          <a:gd name="T66" fmla="*/ 0 w 241"/>
                          <a:gd name="T67" fmla="*/ 0 h 1234"/>
                          <a:gd name="T68" fmla="*/ 0 w 241"/>
                          <a:gd name="T69" fmla="*/ 0 h 1234"/>
                          <a:gd name="T70" fmla="*/ 0 w 241"/>
                          <a:gd name="T71" fmla="*/ 0 h 1234"/>
                          <a:gd name="T72" fmla="*/ 0 w 241"/>
                          <a:gd name="T73" fmla="*/ 0 h 1234"/>
                          <a:gd name="T74" fmla="*/ 0 w 241"/>
                          <a:gd name="T75" fmla="*/ 0 h 1234"/>
                          <a:gd name="T76" fmla="*/ 0 w 241"/>
                          <a:gd name="T77" fmla="*/ 0 h 1234"/>
                          <a:gd name="T78" fmla="*/ 0 w 241"/>
                          <a:gd name="T79" fmla="*/ 0 h 1234"/>
                          <a:gd name="T80" fmla="*/ 0 w 241"/>
                          <a:gd name="T81" fmla="*/ 0 h 1234"/>
                          <a:gd name="T82" fmla="*/ 0 w 241"/>
                          <a:gd name="T83" fmla="*/ 0 h 12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4">
                            <a:moveTo>
                              <a:pt x="241" y="0"/>
                            </a:moveTo>
                            <a:lnTo>
                              <a:pt x="220" y="17"/>
                            </a:lnTo>
                            <a:lnTo>
                              <a:pt x="206" y="30"/>
                            </a:lnTo>
                            <a:lnTo>
                              <a:pt x="191" y="43"/>
                            </a:lnTo>
                            <a:lnTo>
                              <a:pt x="176" y="56"/>
                            </a:lnTo>
                            <a:lnTo>
                              <a:pt x="163" y="69"/>
                            </a:lnTo>
                            <a:lnTo>
                              <a:pt x="147" y="79"/>
                            </a:lnTo>
                            <a:lnTo>
                              <a:pt x="133" y="96"/>
                            </a:lnTo>
                            <a:lnTo>
                              <a:pt x="118" y="116"/>
                            </a:lnTo>
                            <a:lnTo>
                              <a:pt x="108" y="131"/>
                            </a:lnTo>
                            <a:lnTo>
                              <a:pt x="94" y="150"/>
                            </a:lnTo>
                            <a:lnTo>
                              <a:pt x="86" y="166"/>
                            </a:lnTo>
                            <a:lnTo>
                              <a:pt x="69" y="199"/>
                            </a:lnTo>
                            <a:lnTo>
                              <a:pt x="56" y="232"/>
                            </a:lnTo>
                            <a:lnTo>
                              <a:pt x="66" y="251"/>
                            </a:lnTo>
                            <a:lnTo>
                              <a:pt x="86" y="265"/>
                            </a:lnTo>
                            <a:lnTo>
                              <a:pt x="125" y="318"/>
                            </a:lnTo>
                            <a:lnTo>
                              <a:pt x="32" y="352"/>
                            </a:lnTo>
                            <a:lnTo>
                              <a:pt x="14" y="357"/>
                            </a:lnTo>
                            <a:lnTo>
                              <a:pt x="5" y="368"/>
                            </a:lnTo>
                            <a:lnTo>
                              <a:pt x="0" y="393"/>
                            </a:lnTo>
                            <a:lnTo>
                              <a:pt x="12" y="476"/>
                            </a:lnTo>
                            <a:lnTo>
                              <a:pt x="32" y="575"/>
                            </a:lnTo>
                            <a:lnTo>
                              <a:pt x="48" y="640"/>
                            </a:lnTo>
                            <a:lnTo>
                              <a:pt x="79" y="780"/>
                            </a:lnTo>
                            <a:lnTo>
                              <a:pt x="85" y="830"/>
                            </a:lnTo>
                            <a:lnTo>
                              <a:pt x="90" y="872"/>
                            </a:lnTo>
                            <a:lnTo>
                              <a:pt x="93" y="928"/>
                            </a:lnTo>
                            <a:lnTo>
                              <a:pt x="74" y="1234"/>
                            </a:lnTo>
                            <a:lnTo>
                              <a:pt x="81" y="1183"/>
                            </a:lnTo>
                            <a:lnTo>
                              <a:pt x="94" y="1097"/>
                            </a:lnTo>
                            <a:lnTo>
                              <a:pt x="104" y="969"/>
                            </a:lnTo>
                            <a:lnTo>
                              <a:pt x="117" y="752"/>
                            </a:lnTo>
                            <a:lnTo>
                              <a:pt x="124" y="486"/>
                            </a:lnTo>
                            <a:lnTo>
                              <a:pt x="178" y="174"/>
                            </a:lnTo>
                            <a:lnTo>
                              <a:pt x="189" y="142"/>
                            </a:lnTo>
                            <a:lnTo>
                              <a:pt x="196" y="124"/>
                            </a:lnTo>
                            <a:lnTo>
                              <a:pt x="206" y="93"/>
                            </a:lnTo>
                            <a:lnTo>
                              <a:pt x="215" y="66"/>
                            </a:lnTo>
                            <a:lnTo>
                              <a:pt x="228" y="37"/>
                            </a:lnTo>
                            <a:lnTo>
                              <a:pt x="239" y="14"/>
                            </a:lnTo>
                            <a:lnTo>
                              <a:pt x="241" y="0"/>
                            </a:lnTo>
                            <a:close/>
                          </a:path>
                        </a:pathLst>
                      </a:custGeom>
                      <a:solidFill>
                        <a:srgbClr val="009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5" name="Freeform 368">
                        <a:extLst>
                          <a:ext uri="{FF2B5EF4-FFF2-40B4-BE49-F238E27FC236}">
                            <a16:creationId xmlns:a16="http://schemas.microsoft.com/office/drawing/2014/main" id="{8231962A-CF4A-A526-1903-A6CE1B662643}"/>
                          </a:ext>
                        </a:extLst>
                      </p:cNvPr>
                      <p:cNvSpPr>
                        <a:spLocks/>
                      </p:cNvSpPr>
                      <p:nvPr/>
                    </p:nvSpPr>
                    <p:spPr bwMode="auto">
                      <a:xfrm>
                        <a:off x="5194" y="2397"/>
                        <a:ext cx="40" cy="246"/>
                      </a:xfrm>
                      <a:custGeom>
                        <a:avLst/>
                        <a:gdLst>
                          <a:gd name="T0" fmla="*/ 0 w 241"/>
                          <a:gd name="T1" fmla="*/ 0 h 1233"/>
                          <a:gd name="T2" fmla="*/ 0 w 241"/>
                          <a:gd name="T3" fmla="*/ 0 h 1233"/>
                          <a:gd name="T4" fmla="*/ 0 w 241"/>
                          <a:gd name="T5" fmla="*/ 0 h 1233"/>
                          <a:gd name="T6" fmla="*/ 0 w 241"/>
                          <a:gd name="T7" fmla="*/ 0 h 1233"/>
                          <a:gd name="T8" fmla="*/ 0 w 241"/>
                          <a:gd name="T9" fmla="*/ 0 h 1233"/>
                          <a:gd name="T10" fmla="*/ 0 w 241"/>
                          <a:gd name="T11" fmla="*/ 0 h 1233"/>
                          <a:gd name="T12" fmla="*/ 0 w 241"/>
                          <a:gd name="T13" fmla="*/ 0 h 1233"/>
                          <a:gd name="T14" fmla="*/ 0 w 241"/>
                          <a:gd name="T15" fmla="*/ 0 h 1233"/>
                          <a:gd name="T16" fmla="*/ 0 w 241"/>
                          <a:gd name="T17" fmla="*/ 0 h 1233"/>
                          <a:gd name="T18" fmla="*/ 0 w 241"/>
                          <a:gd name="T19" fmla="*/ 0 h 1233"/>
                          <a:gd name="T20" fmla="*/ 0 w 241"/>
                          <a:gd name="T21" fmla="*/ 0 h 1233"/>
                          <a:gd name="T22" fmla="*/ 0 w 241"/>
                          <a:gd name="T23" fmla="*/ 0 h 1233"/>
                          <a:gd name="T24" fmla="*/ 0 w 241"/>
                          <a:gd name="T25" fmla="*/ 0 h 1233"/>
                          <a:gd name="T26" fmla="*/ 0 w 241"/>
                          <a:gd name="T27" fmla="*/ 0 h 1233"/>
                          <a:gd name="T28" fmla="*/ 0 w 241"/>
                          <a:gd name="T29" fmla="*/ 0 h 1233"/>
                          <a:gd name="T30" fmla="*/ 0 w 241"/>
                          <a:gd name="T31" fmla="*/ 0 h 1233"/>
                          <a:gd name="T32" fmla="*/ 0 w 241"/>
                          <a:gd name="T33" fmla="*/ 0 h 1233"/>
                          <a:gd name="T34" fmla="*/ 0 w 241"/>
                          <a:gd name="T35" fmla="*/ 0 h 1233"/>
                          <a:gd name="T36" fmla="*/ 0 w 241"/>
                          <a:gd name="T37" fmla="*/ 0 h 1233"/>
                          <a:gd name="T38" fmla="*/ 0 w 241"/>
                          <a:gd name="T39" fmla="*/ 0 h 1233"/>
                          <a:gd name="T40" fmla="*/ 0 w 241"/>
                          <a:gd name="T41" fmla="*/ 0 h 1233"/>
                          <a:gd name="T42" fmla="*/ 0 w 241"/>
                          <a:gd name="T43" fmla="*/ 0 h 1233"/>
                          <a:gd name="T44" fmla="*/ 0 w 241"/>
                          <a:gd name="T45" fmla="*/ 0 h 1233"/>
                          <a:gd name="T46" fmla="*/ 0 w 241"/>
                          <a:gd name="T47" fmla="*/ 0 h 1233"/>
                          <a:gd name="T48" fmla="*/ 0 w 241"/>
                          <a:gd name="T49" fmla="*/ 0 h 1233"/>
                          <a:gd name="T50" fmla="*/ 0 w 241"/>
                          <a:gd name="T51" fmla="*/ 0 h 1233"/>
                          <a:gd name="T52" fmla="*/ 0 w 241"/>
                          <a:gd name="T53" fmla="*/ 0 h 1233"/>
                          <a:gd name="T54" fmla="*/ 0 w 241"/>
                          <a:gd name="T55" fmla="*/ 0 h 1233"/>
                          <a:gd name="T56" fmla="*/ 0 w 241"/>
                          <a:gd name="T57" fmla="*/ 0 h 1233"/>
                          <a:gd name="T58" fmla="*/ 0 w 241"/>
                          <a:gd name="T59" fmla="*/ 0 h 1233"/>
                          <a:gd name="T60" fmla="*/ 0 w 241"/>
                          <a:gd name="T61" fmla="*/ 0 h 1233"/>
                          <a:gd name="T62" fmla="*/ 0 w 241"/>
                          <a:gd name="T63" fmla="*/ 0 h 1233"/>
                          <a:gd name="T64" fmla="*/ 0 w 241"/>
                          <a:gd name="T65" fmla="*/ 0 h 1233"/>
                          <a:gd name="T66" fmla="*/ 0 w 241"/>
                          <a:gd name="T67" fmla="*/ 0 h 1233"/>
                          <a:gd name="T68" fmla="*/ 0 w 241"/>
                          <a:gd name="T69" fmla="*/ 0 h 1233"/>
                          <a:gd name="T70" fmla="*/ 0 w 241"/>
                          <a:gd name="T71" fmla="*/ 0 h 1233"/>
                          <a:gd name="T72" fmla="*/ 0 w 241"/>
                          <a:gd name="T73" fmla="*/ 0 h 1233"/>
                          <a:gd name="T74" fmla="*/ 0 w 241"/>
                          <a:gd name="T75" fmla="*/ 0 h 1233"/>
                          <a:gd name="T76" fmla="*/ 0 w 241"/>
                          <a:gd name="T77" fmla="*/ 0 h 1233"/>
                          <a:gd name="T78" fmla="*/ 0 w 241"/>
                          <a:gd name="T79" fmla="*/ 0 h 1233"/>
                          <a:gd name="T80" fmla="*/ 0 w 241"/>
                          <a:gd name="T81" fmla="*/ 0 h 1233"/>
                          <a:gd name="T82" fmla="*/ 0 w 241"/>
                          <a:gd name="T83" fmla="*/ 0 h 12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1" h="1233">
                            <a:moveTo>
                              <a:pt x="241" y="0"/>
                            </a:moveTo>
                            <a:lnTo>
                              <a:pt x="220" y="17"/>
                            </a:lnTo>
                            <a:lnTo>
                              <a:pt x="205" y="29"/>
                            </a:lnTo>
                            <a:lnTo>
                              <a:pt x="191" y="43"/>
                            </a:lnTo>
                            <a:lnTo>
                              <a:pt x="175" y="55"/>
                            </a:lnTo>
                            <a:lnTo>
                              <a:pt x="162" y="69"/>
                            </a:lnTo>
                            <a:lnTo>
                              <a:pt x="147" y="79"/>
                            </a:lnTo>
                            <a:lnTo>
                              <a:pt x="132" y="96"/>
                            </a:lnTo>
                            <a:lnTo>
                              <a:pt x="118" y="116"/>
                            </a:lnTo>
                            <a:lnTo>
                              <a:pt x="107" y="131"/>
                            </a:lnTo>
                            <a:lnTo>
                              <a:pt x="94" y="149"/>
                            </a:lnTo>
                            <a:lnTo>
                              <a:pt x="86" y="167"/>
                            </a:lnTo>
                            <a:lnTo>
                              <a:pt x="69" y="199"/>
                            </a:lnTo>
                            <a:lnTo>
                              <a:pt x="56" y="232"/>
                            </a:lnTo>
                            <a:lnTo>
                              <a:pt x="62" y="251"/>
                            </a:lnTo>
                            <a:lnTo>
                              <a:pt x="86" y="264"/>
                            </a:lnTo>
                            <a:lnTo>
                              <a:pt x="125" y="317"/>
                            </a:lnTo>
                            <a:lnTo>
                              <a:pt x="32" y="352"/>
                            </a:lnTo>
                            <a:lnTo>
                              <a:pt x="14" y="357"/>
                            </a:lnTo>
                            <a:lnTo>
                              <a:pt x="5" y="368"/>
                            </a:lnTo>
                            <a:lnTo>
                              <a:pt x="0" y="384"/>
                            </a:lnTo>
                            <a:lnTo>
                              <a:pt x="12" y="476"/>
                            </a:lnTo>
                            <a:lnTo>
                              <a:pt x="32" y="575"/>
                            </a:lnTo>
                            <a:lnTo>
                              <a:pt x="48" y="640"/>
                            </a:lnTo>
                            <a:lnTo>
                              <a:pt x="79" y="780"/>
                            </a:lnTo>
                            <a:lnTo>
                              <a:pt x="85" y="829"/>
                            </a:lnTo>
                            <a:lnTo>
                              <a:pt x="89" y="871"/>
                            </a:lnTo>
                            <a:lnTo>
                              <a:pt x="93" y="928"/>
                            </a:lnTo>
                            <a:lnTo>
                              <a:pt x="74" y="1233"/>
                            </a:lnTo>
                            <a:lnTo>
                              <a:pt x="81" y="1183"/>
                            </a:lnTo>
                            <a:lnTo>
                              <a:pt x="94" y="1096"/>
                            </a:lnTo>
                            <a:lnTo>
                              <a:pt x="104" y="969"/>
                            </a:lnTo>
                            <a:lnTo>
                              <a:pt x="117" y="751"/>
                            </a:lnTo>
                            <a:lnTo>
                              <a:pt x="124" y="486"/>
                            </a:lnTo>
                            <a:lnTo>
                              <a:pt x="178" y="174"/>
                            </a:lnTo>
                            <a:lnTo>
                              <a:pt x="189" y="142"/>
                            </a:lnTo>
                            <a:lnTo>
                              <a:pt x="196" y="123"/>
                            </a:lnTo>
                            <a:lnTo>
                              <a:pt x="205" y="92"/>
                            </a:lnTo>
                            <a:lnTo>
                              <a:pt x="215" y="65"/>
                            </a:lnTo>
                            <a:lnTo>
                              <a:pt x="228" y="37"/>
                            </a:lnTo>
                            <a:lnTo>
                              <a:pt x="239" y="13"/>
                            </a:lnTo>
                            <a:lnTo>
                              <a:pt x="241" y="0"/>
                            </a:lnTo>
                            <a:close/>
                          </a:path>
                        </a:pathLst>
                      </a:custGeom>
                      <a:solidFill>
                        <a:srgbClr val="00BFD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98" name="Group 369">
                      <a:extLst>
                        <a:ext uri="{FF2B5EF4-FFF2-40B4-BE49-F238E27FC236}">
                          <a16:creationId xmlns:a16="http://schemas.microsoft.com/office/drawing/2014/main" id="{1EF07D72-BFC8-BCF2-3F60-9032B3DFF764}"/>
                        </a:ext>
                      </a:extLst>
                    </p:cNvPr>
                    <p:cNvGrpSpPr>
                      <a:grpSpLocks/>
                    </p:cNvGrpSpPr>
                    <p:nvPr/>
                  </p:nvGrpSpPr>
                  <p:grpSpPr bwMode="auto">
                    <a:xfrm>
                      <a:off x="5142" y="2441"/>
                      <a:ext cx="182" cy="78"/>
                      <a:chOff x="5142" y="2441"/>
                      <a:chExt cx="182" cy="78"/>
                    </a:xfrm>
                  </p:grpSpPr>
                  <p:sp>
                    <p:nvSpPr>
                      <p:cNvPr id="1682599" name="Freeform 370">
                        <a:extLst>
                          <a:ext uri="{FF2B5EF4-FFF2-40B4-BE49-F238E27FC236}">
                            <a16:creationId xmlns:a16="http://schemas.microsoft.com/office/drawing/2014/main" id="{CD33356D-01FE-ED41-712B-885AAF169774}"/>
                          </a:ext>
                        </a:extLst>
                      </p:cNvPr>
                      <p:cNvSpPr>
                        <a:spLocks/>
                      </p:cNvSpPr>
                      <p:nvPr/>
                    </p:nvSpPr>
                    <p:spPr bwMode="auto">
                      <a:xfrm>
                        <a:off x="5151" y="2441"/>
                        <a:ext cx="44" cy="52"/>
                      </a:xfrm>
                      <a:custGeom>
                        <a:avLst/>
                        <a:gdLst>
                          <a:gd name="T0" fmla="*/ 0 w 263"/>
                          <a:gd name="T1" fmla="*/ 0 h 260"/>
                          <a:gd name="T2" fmla="*/ 0 w 263"/>
                          <a:gd name="T3" fmla="*/ 0 h 260"/>
                          <a:gd name="T4" fmla="*/ 0 w 263"/>
                          <a:gd name="T5" fmla="*/ 0 h 260"/>
                          <a:gd name="T6" fmla="*/ 0 w 263"/>
                          <a:gd name="T7" fmla="*/ 0 h 260"/>
                          <a:gd name="T8" fmla="*/ 0 w 263"/>
                          <a:gd name="T9" fmla="*/ 0 h 260"/>
                          <a:gd name="T10" fmla="*/ 0 w 263"/>
                          <a:gd name="T11" fmla="*/ 0 h 260"/>
                          <a:gd name="T12" fmla="*/ 0 w 263"/>
                          <a:gd name="T13" fmla="*/ 0 h 260"/>
                          <a:gd name="T14" fmla="*/ 0 w 263"/>
                          <a:gd name="T15" fmla="*/ 0 h 260"/>
                          <a:gd name="T16" fmla="*/ 0 w 263"/>
                          <a:gd name="T17" fmla="*/ 0 h 260"/>
                          <a:gd name="T18" fmla="*/ 0 w 263"/>
                          <a:gd name="T19" fmla="*/ 0 h 260"/>
                          <a:gd name="T20" fmla="*/ 0 w 263"/>
                          <a:gd name="T21" fmla="*/ 0 h 260"/>
                          <a:gd name="T22" fmla="*/ 0 w 263"/>
                          <a:gd name="T23" fmla="*/ 0 h 260"/>
                          <a:gd name="T24" fmla="*/ 0 w 263"/>
                          <a:gd name="T25" fmla="*/ 0 h 260"/>
                          <a:gd name="T26" fmla="*/ 0 w 263"/>
                          <a:gd name="T27" fmla="*/ 0 h 260"/>
                          <a:gd name="T28" fmla="*/ 0 w 263"/>
                          <a:gd name="T29" fmla="*/ 0 h 260"/>
                          <a:gd name="T30" fmla="*/ 0 w 263"/>
                          <a:gd name="T31" fmla="*/ 0 h 260"/>
                          <a:gd name="T32" fmla="*/ 0 w 263"/>
                          <a:gd name="T33" fmla="*/ 0 h 260"/>
                          <a:gd name="T34" fmla="*/ 0 w 263"/>
                          <a:gd name="T35" fmla="*/ 0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3" h="260">
                            <a:moveTo>
                              <a:pt x="235" y="205"/>
                            </a:moveTo>
                            <a:lnTo>
                              <a:pt x="0" y="260"/>
                            </a:lnTo>
                            <a:lnTo>
                              <a:pt x="232" y="189"/>
                            </a:lnTo>
                            <a:lnTo>
                              <a:pt x="79" y="188"/>
                            </a:lnTo>
                            <a:lnTo>
                              <a:pt x="235" y="167"/>
                            </a:lnTo>
                            <a:lnTo>
                              <a:pt x="235" y="136"/>
                            </a:lnTo>
                            <a:lnTo>
                              <a:pt x="227" y="105"/>
                            </a:lnTo>
                            <a:lnTo>
                              <a:pt x="209" y="68"/>
                            </a:lnTo>
                            <a:lnTo>
                              <a:pt x="181" y="27"/>
                            </a:lnTo>
                            <a:lnTo>
                              <a:pt x="165" y="0"/>
                            </a:lnTo>
                            <a:lnTo>
                              <a:pt x="187" y="11"/>
                            </a:lnTo>
                            <a:lnTo>
                              <a:pt x="209" y="42"/>
                            </a:lnTo>
                            <a:lnTo>
                              <a:pt x="227" y="77"/>
                            </a:lnTo>
                            <a:lnTo>
                              <a:pt x="238" y="102"/>
                            </a:lnTo>
                            <a:lnTo>
                              <a:pt x="239" y="139"/>
                            </a:lnTo>
                            <a:lnTo>
                              <a:pt x="263" y="84"/>
                            </a:lnTo>
                            <a:lnTo>
                              <a:pt x="239" y="167"/>
                            </a:lnTo>
                            <a:lnTo>
                              <a:pt x="235" y="205"/>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0" name="Freeform 371">
                        <a:extLst>
                          <a:ext uri="{FF2B5EF4-FFF2-40B4-BE49-F238E27FC236}">
                            <a16:creationId xmlns:a16="http://schemas.microsoft.com/office/drawing/2014/main" id="{87A5FF88-AA6D-0B70-CF8F-56B9C4BD1F45}"/>
                          </a:ext>
                        </a:extLst>
                      </p:cNvPr>
                      <p:cNvSpPr>
                        <a:spLocks/>
                      </p:cNvSpPr>
                      <p:nvPr/>
                    </p:nvSpPr>
                    <p:spPr bwMode="auto">
                      <a:xfrm>
                        <a:off x="5142" y="2484"/>
                        <a:ext cx="6" cy="23"/>
                      </a:xfrm>
                      <a:custGeom>
                        <a:avLst/>
                        <a:gdLst>
                          <a:gd name="T0" fmla="*/ 0 w 33"/>
                          <a:gd name="T1" fmla="*/ 0 h 114"/>
                          <a:gd name="T2" fmla="*/ 0 w 33"/>
                          <a:gd name="T3" fmla="*/ 0 h 114"/>
                          <a:gd name="T4" fmla="*/ 0 w 33"/>
                          <a:gd name="T5" fmla="*/ 0 h 114"/>
                          <a:gd name="T6" fmla="*/ 0 w 33"/>
                          <a:gd name="T7" fmla="*/ 0 h 114"/>
                          <a:gd name="T8" fmla="*/ 0 w 33"/>
                          <a:gd name="T9" fmla="*/ 0 h 114"/>
                          <a:gd name="T10" fmla="*/ 0 w 33"/>
                          <a:gd name="T11" fmla="*/ 0 h 114"/>
                          <a:gd name="T12" fmla="*/ 0 w 33"/>
                          <a:gd name="T13" fmla="*/ 0 h 114"/>
                          <a:gd name="T14" fmla="*/ 0 w 33"/>
                          <a:gd name="T15" fmla="*/ 0 h 114"/>
                          <a:gd name="T16" fmla="*/ 0 w 33"/>
                          <a:gd name="T17" fmla="*/ 0 h 114"/>
                          <a:gd name="T18" fmla="*/ 0 w 33"/>
                          <a:gd name="T19" fmla="*/ 0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114">
                            <a:moveTo>
                              <a:pt x="16" y="0"/>
                            </a:moveTo>
                            <a:lnTo>
                              <a:pt x="19" y="25"/>
                            </a:lnTo>
                            <a:lnTo>
                              <a:pt x="33" y="50"/>
                            </a:lnTo>
                            <a:lnTo>
                              <a:pt x="33" y="74"/>
                            </a:lnTo>
                            <a:lnTo>
                              <a:pt x="28" y="95"/>
                            </a:lnTo>
                            <a:lnTo>
                              <a:pt x="10" y="114"/>
                            </a:lnTo>
                            <a:lnTo>
                              <a:pt x="7" y="45"/>
                            </a:lnTo>
                            <a:lnTo>
                              <a:pt x="0" y="37"/>
                            </a:lnTo>
                            <a:lnTo>
                              <a:pt x="2" y="21"/>
                            </a:lnTo>
                            <a:lnTo>
                              <a:pt x="16" y="0"/>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1" name="Freeform 372">
                        <a:extLst>
                          <a:ext uri="{FF2B5EF4-FFF2-40B4-BE49-F238E27FC236}">
                            <a16:creationId xmlns:a16="http://schemas.microsoft.com/office/drawing/2014/main" id="{D49A1721-611F-CD35-4336-75D2080267AA}"/>
                          </a:ext>
                        </a:extLst>
                      </p:cNvPr>
                      <p:cNvSpPr>
                        <a:spLocks/>
                      </p:cNvSpPr>
                      <p:nvPr/>
                    </p:nvSpPr>
                    <p:spPr bwMode="auto">
                      <a:xfrm>
                        <a:off x="5300" y="2493"/>
                        <a:ext cx="23" cy="26"/>
                      </a:xfrm>
                      <a:custGeom>
                        <a:avLst/>
                        <a:gdLst>
                          <a:gd name="T0" fmla="*/ 0 w 139"/>
                          <a:gd name="T1" fmla="*/ 0 h 129"/>
                          <a:gd name="T2" fmla="*/ 0 w 139"/>
                          <a:gd name="T3" fmla="*/ 0 h 129"/>
                          <a:gd name="T4" fmla="*/ 0 w 139"/>
                          <a:gd name="T5" fmla="*/ 0 h 129"/>
                          <a:gd name="T6" fmla="*/ 0 w 139"/>
                          <a:gd name="T7" fmla="*/ 0 h 129"/>
                          <a:gd name="T8" fmla="*/ 0 w 139"/>
                          <a:gd name="T9" fmla="*/ 0 h 129"/>
                          <a:gd name="T10" fmla="*/ 0 w 139"/>
                          <a:gd name="T11" fmla="*/ 0 h 129"/>
                          <a:gd name="T12" fmla="*/ 0 w 139"/>
                          <a:gd name="T13" fmla="*/ 0 h 129"/>
                          <a:gd name="T14" fmla="*/ 0 w 139"/>
                          <a:gd name="T15" fmla="*/ 0 h 129"/>
                          <a:gd name="T16" fmla="*/ 0 w 139"/>
                          <a:gd name="T17" fmla="*/ 0 h 129"/>
                          <a:gd name="T18" fmla="*/ 0 w 139"/>
                          <a:gd name="T19" fmla="*/ 0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9" h="129">
                            <a:moveTo>
                              <a:pt x="0" y="129"/>
                            </a:moveTo>
                            <a:lnTo>
                              <a:pt x="51" y="90"/>
                            </a:lnTo>
                            <a:lnTo>
                              <a:pt x="98" y="57"/>
                            </a:lnTo>
                            <a:lnTo>
                              <a:pt x="124" y="19"/>
                            </a:lnTo>
                            <a:lnTo>
                              <a:pt x="139" y="0"/>
                            </a:lnTo>
                            <a:lnTo>
                              <a:pt x="98" y="26"/>
                            </a:lnTo>
                            <a:lnTo>
                              <a:pt x="73" y="46"/>
                            </a:lnTo>
                            <a:lnTo>
                              <a:pt x="51" y="61"/>
                            </a:lnTo>
                            <a:lnTo>
                              <a:pt x="32" y="83"/>
                            </a:lnTo>
                            <a:lnTo>
                              <a:pt x="0" y="129"/>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2" name="Freeform 373">
                        <a:extLst>
                          <a:ext uri="{FF2B5EF4-FFF2-40B4-BE49-F238E27FC236}">
                            <a16:creationId xmlns:a16="http://schemas.microsoft.com/office/drawing/2014/main" id="{3C793FE7-CDE3-9D3F-8089-9D810ACA89D1}"/>
                          </a:ext>
                        </a:extLst>
                      </p:cNvPr>
                      <p:cNvSpPr>
                        <a:spLocks/>
                      </p:cNvSpPr>
                      <p:nvPr/>
                    </p:nvSpPr>
                    <p:spPr bwMode="auto">
                      <a:xfrm>
                        <a:off x="5312" y="2503"/>
                        <a:ext cx="12" cy="15"/>
                      </a:xfrm>
                      <a:custGeom>
                        <a:avLst/>
                        <a:gdLst>
                          <a:gd name="T0" fmla="*/ 0 w 74"/>
                          <a:gd name="T1" fmla="*/ 0 h 77"/>
                          <a:gd name="T2" fmla="*/ 0 w 74"/>
                          <a:gd name="T3" fmla="*/ 0 h 77"/>
                          <a:gd name="T4" fmla="*/ 0 w 74"/>
                          <a:gd name="T5" fmla="*/ 0 h 77"/>
                          <a:gd name="T6" fmla="*/ 0 w 74"/>
                          <a:gd name="T7" fmla="*/ 0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77">
                            <a:moveTo>
                              <a:pt x="0" y="77"/>
                            </a:moveTo>
                            <a:lnTo>
                              <a:pt x="74" y="0"/>
                            </a:lnTo>
                            <a:lnTo>
                              <a:pt x="52" y="50"/>
                            </a:lnTo>
                            <a:lnTo>
                              <a:pt x="0" y="77"/>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603" name="Freeform 374">
                        <a:extLst>
                          <a:ext uri="{FF2B5EF4-FFF2-40B4-BE49-F238E27FC236}">
                            <a16:creationId xmlns:a16="http://schemas.microsoft.com/office/drawing/2014/main" id="{C81CAFB4-2BC3-1C20-02D2-9BB10DBE9A94}"/>
                          </a:ext>
                        </a:extLst>
                      </p:cNvPr>
                      <p:cNvSpPr>
                        <a:spLocks/>
                      </p:cNvSpPr>
                      <p:nvPr/>
                    </p:nvSpPr>
                    <p:spPr bwMode="auto">
                      <a:xfrm>
                        <a:off x="5302" y="2464"/>
                        <a:ext cx="11" cy="45"/>
                      </a:xfrm>
                      <a:custGeom>
                        <a:avLst/>
                        <a:gdLst>
                          <a:gd name="T0" fmla="*/ 0 w 67"/>
                          <a:gd name="T1" fmla="*/ 0 h 226"/>
                          <a:gd name="T2" fmla="*/ 0 w 67"/>
                          <a:gd name="T3" fmla="*/ 0 h 226"/>
                          <a:gd name="T4" fmla="*/ 0 w 67"/>
                          <a:gd name="T5" fmla="*/ 0 h 226"/>
                          <a:gd name="T6" fmla="*/ 0 w 67"/>
                          <a:gd name="T7" fmla="*/ 0 h 226"/>
                          <a:gd name="T8" fmla="*/ 0 w 67"/>
                          <a:gd name="T9" fmla="*/ 0 h 226"/>
                          <a:gd name="T10" fmla="*/ 0 w 67"/>
                          <a:gd name="T11" fmla="*/ 0 h 226"/>
                          <a:gd name="T12" fmla="*/ 0 w 67"/>
                          <a:gd name="T13" fmla="*/ 0 h 226"/>
                          <a:gd name="T14" fmla="*/ 0 w 67"/>
                          <a:gd name="T15" fmla="*/ 0 h 2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7" h="226">
                            <a:moveTo>
                              <a:pt x="0" y="226"/>
                            </a:moveTo>
                            <a:lnTo>
                              <a:pt x="3" y="132"/>
                            </a:lnTo>
                            <a:lnTo>
                              <a:pt x="23" y="37"/>
                            </a:lnTo>
                            <a:lnTo>
                              <a:pt x="37" y="0"/>
                            </a:lnTo>
                            <a:lnTo>
                              <a:pt x="14" y="121"/>
                            </a:lnTo>
                            <a:lnTo>
                              <a:pt x="11" y="186"/>
                            </a:lnTo>
                            <a:lnTo>
                              <a:pt x="67" y="129"/>
                            </a:lnTo>
                            <a:lnTo>
                              <a:pt x="0" y="226"/>
                            </a:lnTo>
                            <a:close/>
                          </a:path>
                        </a:pathLst>
                      </a:custGeom>
                      <a:solidFill>
                        <a:srgbClr val="007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grpSp>
              <p:nvGrpSpPr>
                <p:cNvPr id="1682509" name="Group 375">
                  <a:extLst>
                    <a:ext uri="{FF2B5EF4-FFF2-40B4-BE49-F238E27FC236}">
                      <a16:creationId xmlns:a16="http://schemas.microsoft.com/office/drawing/2014/main" id="{9B851B53-2AFC-B3CD-EBF2-DE1EF2218C02}"/>
                    </a:ext>
                  </a:extLst>
                </p:cNvPr>
                <p:cNvGrpSpPr>
                  <a:grpSpLocks/>
                </p:cNvGrpSpPr>
                <p:nvPr/>
              </p:nvGrpSpPr>
              <p:grpSpPr bwMode="auto">
                <a:xfrm>
                  <a:off x="4779" y="2242"/>
                  <a:ext cx="222" cy="504"/>
                  <a:chOff x="4779" y="2242"/>
                  <a:chExt cx="222" cy="504"/>
                </a:xfrm>
              </p:grpSpPr>
              <p:grpSp>
                <p:nvGrpSpPr>
                  <p:cNvPr id="1682530" name="Group 376">
                    <a:extLst>
                      <a:ext uri="{FF2B5EF4-FFF2-40B4-BE49-F238E27FC236}">
                        <a16:creationId xmlns:a16="http://schemas.microsoft.com/office/drawing/2014/main" id="{E22A39D4-10F0-7E56-9BED-41F30AA793C6}"/>
                      </a:ext>
                    </a:extLst>
                  </p:cNvPr>
                  <p:cNvGrpSpPr>
                    <a:grpSpLocks/>
                  </p:cNvGrpSpPr>
                  <p:nvPr/>
                </p:nvGrpSpPr>
                <p:grpSpPr bwMode="auto">
                  <a:xfrm>
                    <a:off x="4779" y="2327"/>
                    <a:ext cx="222" cy="419"/>
                    <a:chOff x="4779" y="2327"/>
                    <a:chExt cx="222" cy="419"/>
                  </a:xfrm>
                </p:grpSpPr>
                <p:sp>
                  <p:nvSpPr>
                    <p:cNvPr id="1682565" name="Freeform 377">
                      <a:extLst>
                        <a:ext uri="{FF2B5EF4-FFF2-40B4-BE49-F238E27FC236}">
                          <a16:creationId xmlns:a16="http://schemas.microsoft.com/office/drawing/2014/main" id="{CB7A6232-6D21-E360-307E-748783ECF7F6}"/>
                        </a:ext>
                      </a:extLst>
                    </p:cNvPr>
                    <p:cNvSpPr>
                      <a:spLocks/>
                    </p:cNvSpPr>
                    <p:nvPr/>
                  </p:nvSpPr>
                  <p:spPr bwMode="auto">
                    <a:xfrm>
                      <a:off x="4971" y="2544"/>
                      <a:ext cx="30" cy="44"/>
                    </a:xfrm>
                    <a:custGeom>
                      <a:avLst/>
                      <a:gdLst>
                        <a:gd name="T0" fmla="*/ 0 w 179"/>
                        <a:gd name="T1" fmla="*/ 0 h 220"/>
                        <a:gd name="T2" fmla="*/ 0 w 179"/>
                        <a:gd name="T3" fmla="*/ 0 h 220"/>
                        <a:gd name="T4" fmla="*/ 0 w 179"/>
                        <a:gd name="T5" fmla="*/ 0 h 220"/>
                        <a:gd name="T6" fmla="*/ 0 w 179"/>
                        <a:gd name="T7" fmla="*/ 0 h 220"/>
                        <a:gd name="T8" fmla="*/ 0 w 179"/>
                        <a:gd name="T9" fmla="*/ 0 h 220"/>
                        <a:gd name="T10" fmla="*/ 0 w 179"/>
                        <a:gd name="T11" fmla="*/ 0 h 2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9" h="220">
                          <a:moveTo>
                            <a:pt x="67" y="0"/>
                          </a:moveTo>
                          <a:lnTo>
                            <a:pt x="179" y="7"/>
                          </a:lnTo>
                          <a:lnTo>
                            <a:pt x="166" y="173"/>
                          </a:lnTo>
                          <a:lnTo>
                            <a:pt x="159" y="220"/>
                          </a:lnTo>
                          <a:lnTo>
                            <a:pt x="0" y="206"/>
                          </a:lnTo>
                          <a:lnTo>
                            <a:pt x="67" y="0"/>
                          </a:lnTo>
                          <a:close/>
                        </a:path>
                      </a:pathLst>
                    </a:custGeom>
                    <a:solidFill>
                      <a:srgbClr val="F9F9F9"/>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66" name="Freeform 378">
                      <a:extLst>
                        <a:ext uri="{FF2B5EF4-FFF2-40B4-BE49-F238E27FC236}">
                          <a16:creationId xmlns:a16="http://schemas.microsoft.com/office/drawing/2014/main" id="{84E8B89E-0C51-3803-DB1B-3071E477E263}"/>
                        </a:ext>
                      </a:extLst>
                    </p:cNvPr>
                    <p:cNvSpPr>
                      <a:spLocks/>
                    </p:cNvSpPr>
                    <p:nvPr/>
                  </p:nvSpPr>
                  <p:spPr bwMode="auto">
                    <a:xfrm>
                      <a:off x="4844" y="2336"/>
                      <a:ext cx="51" cy="161"/>
                    </a:xfrm>
                    <a:custGeom>
                      <a:avLst/>
                      <a:gdLst>
                        <a:gd name="T0" fmla="*/ 0 w 311"/>
                        <a:gd name="T1" fmla="*/ 0 h 804"/>
                        <a:gd name="T2" fmla="*/ 0 w 311"/>
                        <a:gd name="T3" fmla="*/ 0 h 804"/>
                        <a:gd name="T4" fmla="*/ 0 w 311"/>
                        <a:gd name="T5" fmla="*/ 0 h 804"/>
                        <a:gd name="T6" fmla="*/ 0 w 311"/>
                        <a:gd name="T7" fmla="*/ 0 h 804"/>
                        <a:gd name="T8" fmla="*/ 0 w 311"/>
                        <a:gd name="T9" fmla="*/ 0 h 804"/>
                        <a:gd name="T10" fmla="*/ 0 w 311"/>
                        <a:gd name="T11" fmla="*/ 0 h 804"/>
                        <a:gd name="T12" fmla="*/ 0 w 311"/>
                        <a:gd name="T13" fmla="*/ 0 h 8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1" h="804">
                          <a:moveTo>
                            <a:pt x="0" y="0"/>
                          </a:moveTo>
                          <a:lnTo>
                            <a:pt x="109" y="409"/>
                          </a:lnTo>
                          <a:lnTo>
                            <a:pt x="188" y="804"/>
                          </a:lnTo>
                          <a:lnTo>
                            <a:pt x="311" y="796"/>
                          </a:lnTo>
                          <a:lnTo>
                            <a:pt x="296" y="446"/>
                          </a:lnTo>
                          <a:lnTo>
                            <a:pt x="246" y="17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67" name="Group 379">
                      <a:extLst>
                        <a:ext uri="{FF2B5EF4-FFF2-40B4-BE49-F238E27FC236}">
                          <a16:creationId xmlns:a16="http://schemas.microsoft.com/office/drawing/2014/main" id="{5BF8E835-DB14-34BD-5AF9-BD122933C83B}"/>
                        </a:ext>
                      </a:extLst>
                    </p:cNvPr>
                    <p:cNvGrpSpPr>
                      <a:grpSpLocks/>
                    </p:cNvGrpSpPr>
                    <p:nvPr/>
                  </p:nvGrpSpPr>
                  <p:grpSpPr bwMode="auto">
                    <a:xfrm>
                      <a:off x="4904" y="2700"/>
                      <a:ext cx="24" cy="44"/>
                      <a:chOff x="4904" y="2700"/>
                      <a:chExt cx="24" cy="44"/>
                    </a:xfrm>
                  </p:grpSpPr>
                  <p:sp>
                    <p:nvSpPr>
                      <p:cNvPr id="1682580" name="Freeform 380">
                        <a:extLst>
                          <a:ext uri="{FF2B5EF4-FFF2-40B4-BE49-F238E27FC236}">
                            <a16:creationId xmlns:a16="http://schemas.microsoft.com/office/drawing/2014/main" id="{B63822B8-A687-73DF-4DA6-5AEB04118A06}"/>
                          </a:ext>
                        </a:extLst>
                      </p:cNvPr>
                      <p:cNvSpPr>
                        <a:spLocks/>
                      </p:cNvSpPr>
                      <p:nvPr/>
                    </p:nvSpPr>
                    <p:spPr bwMode="auto">
                      <a:xfrm>
                        <a:off x="4907" y="2712"/>
                        <a:ext cx="16" cy="32"/>
                      </a:xfrm>
                      <a:custGeom>
                        <a:avLst/>
                        <a:gdLst>
                          <a:gd name="T0" fmla="*/ 0 w 97"/>
                          <a:gd name="T1" fmla="*/ 0 h 163"/>
                          <a:gd name="T2" fmla="*/ 0 w 97"/>
                          <a:gd name="T3" fmla="*/ 0 h 163"/>
                          <a:gd name="T4" fmla="*/ 0 w 97"/>
                          <a:gd name="T5" fmla="*/ 0 h 163"/>
                          <a:gd name="T6" fmla="*/ 0 w 97"/>
                          <a:gd name="T7" fmla="*/ 0 h 163"/>
                          <a:gd name="T8" fmla="*/ 0 w 97"/>
                          <a:gd name="T9" fmla="*/ 0 h 1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7" h="163">
                            <a:moveTo>
                              <a:pt x="0" y="163"/>
                            </a:moveTo>
                            <a:lnTo>
                              <a:pt x="97" y="163"/>
                            </a:lnTo>
                            <a:lnTo>
                              <a:pt x="80" y="0"/>
                            </a:lnTo>
                            <a:lnTo>
                              <a:pt x="3" y="5"/>
                            </a:lnTo>
                            <a:lnTo>
                              <a:pt x="0" y="163"/>
                            </a:lnTo>
                            <a:close/>
                          </a:path>
                        </a:pathLst>
                      </a:custGeom>
                      <a:solidFill>
                        <a:srgbClr val="F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81" name="Freeform 381">
                        <a:extLst>
                          <a:ext uri="{FF2B5EF4-FFF2-40B4-BE49-F238E27FC236}">
                            <a16:creationId xmlns:a16="http://schemas.microsoft.com/office/drawing/2014/main" id="{87655C79-0AFA-34B6-4E87-015F7DDC3F51}"/>
                          </a:ext>
                        </a:extLst>
                      </p:cNvPr>
                      <p:cNvSpPr>
                        <a:spLocks/>
                      </p:cNvSpPr>
                      <p:nvPr/>
                    </p:nvSpPr>
                    <p:spPr bwMode="auto">
                      <a:xfrm>
                        <a:off x="4904" y="2700"/>
                        <a:ext cx="24" cy="18"/>
                      </a:xfrm>
                      <a:custGeom>
                        <a:avLst/>
                        <a:gdLst>
                          <a:gd name="T0" fmla="*/ 0 w 140"/>
                          <a:gd name="T1" fmla="*/ 0 h 90"/>
                          <a:gd name="T2" fmla="*/ 0 w 140"/>
                          <a:gd name="T3" fmla="*/ 0 h 90"/>
                          <a:gd name="T4" fmla="*/ 0 w 140"/>
                          <a:gd name="T5" fmla="*/ 0 h 90"/>
                          <a:gd name="T6" fmla="*/ 0 w 140"/>
                          <a:gd name="T7" fmla="*/ 0 h 90"/>
                          <a:gd name="T8" fmla="*/ 0 w 140"/>
                          <a:gd name="T9" fmla="*/ 0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90">
                            <a:moveTo>
                              <a:pt x="126" y="0"/>
                            </a:moveTo>
                            <a:lnTo>
                              <a:pt x="140" y="76"/>
                            </a:lnTo>
                            <a:lnTo>
                              <a:pt x="4" y="90"/>
                            </a:lnTo>
                            <a:lnTo>
                              <a:pt x="0" y="12"/>
                            </a:lnTo>
                            <a:lnTo>
                              <a:pt x="12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568" name="Freeform 382">
                      <a:extLst>
                        <a:ext uri="{FF2B5EF4-FFF2-40B4-BE49-F238E27FC236}">
                          <a16:creationId xmlns:a16="http://schemas.microsoft.com/office/drawing/2014/main" id="{083B7510-657B-D021-9D7D-B9546595D721}"/>
                        </a:ext>
                      </a:extLst>
                    </p:cNvPr>
                    <p:cNvSpPr>
                      <a:spLocks/>
                    </p:cNvSpPr>
                    <p:nvPr/>
                  </p:nvSpPr>
                  <p:spPr bwMode="auto">
                    <a:xfrm>
                      <a:off x="4779" y="2327"/>
                      <a:ext cx="150" cy="419"/>
                    </a:xfrm>
                    <a:custGeom>
                      <a:avLst/>
                      <a:gdLst>
                        <a:gd name="T0" fmla="*/ 0 w 899"/>
                        <a:gd name="T1" fmla="*/ 0 h 2097"/>
                        <a:gd name="T2" fmla="*/ 0 w 899"/>
                        <a:gd name="T3" fmla="*/ 0 h 2097"/>
                        <a:gd name="T4" fmla="*/ 0 w 899"/>
                        <a:gd name="T5" fmla="*/ 0 h 2097"/>
                        <a:gd name="T6" fmla="*/ 0 w 899"/>
                        <a:gd name="T7" fmla="*/ 0 h 2097"/>
                        <a:gd name="T8" fmla="*/ 0 w 899"/>
                        <a:gd name="T9" fmla="*/ 0 h 2097"/>
                        <a:gd name="T10" fmla="*/ 0 w 899"/>
                        <a:gd name="T11" fmla="*/ 0 h 2097"/>
                        <a:gd name="T12" fmla="*/ 0 w 899"/>
                        <a:gd name="T13" fmla="*/ 0 h 2097"/>
                        <a:gd name="T14" fmla="*/ 0 w 899"/>
                        <a:gd name="T15" fmla="*/ 0 h 2097"/>
                        <a:gd name="T16" fmla="*/ 0 w 899"/>
                        <a:gd name="T17" fmla="*/ 0 h 2097"/>
                        <a:gd name="T18" fmla="*/ 0 w 899"/>
                        <a:gd name="T19" fmla="*/ 0 h 2097"/>
                        <a:gd name="T20" fmla="*/ 0 w 899"/>
                        <a:gd name="T21" fmla="*/ 1 h 2097"/>
                        <a:gd name="T22" fmla="*/ 0 w 899"/>
                        <a:gd name="T23" fmla="*/ 1 h 2097"/>
                        <a:gd name="T24" fmla="*/ 0 w 899"/>
                        <a:gd name="T25" fmla="*/ 0 h 2097"/>
                        <a:gd name="T26" fmla="*/ 0 w 899"/>
                        <a:gd name="T27" fmla="*/ 0 h 2097"/>
                        <a:gd name="T28" fmla="*/ 0 w 899"/>
                        <a:gd name="T29" fmla="*/ 0 h 2097"/>
                        <a:gd name="T30" fmla="*/ 0 w 899"/>
                        <a:gd name="T31" fmla="*/ 0 h 2097"/>
                        <a:gd name="T32" fmla="*/ 0 w 899"/>
                        <a:gd name="T33" fmla="*/ 0 h 2097"/>
                        <a:gd name="T34" fmla="*/ 0 w 899"/>
                        <a:gd name="T35" fmla="*/ 0 h 2097"/>
                        <a:gd name="T36" fmla="*/ 0 w 899"/>
                        <a:gd name="T37" fmla="*/ 0 h 2097"/>
                        <a:gd name="T38" fmla="*/ 0 w 899"/>
                        <a:gd name="T39" fmla="*/ 0 h 2097"/>
                        <a:gd name="T40" fmla="*/ 0 w 899"/>
                        <a:gd name="T41" fmla="*/ 0 h 2097"/>
                        <a:gd name="T42" fmla="*/ 0 w 899"/>
                        <a:gd name="T43" fmla="*/ 0 h 2097"/>
                        <a:gd name="T44" fmla="*/ 0 w 899"/>
                        <a:gd name="T45" fmla="*/ 0 h 2097"/>
                        <a:gd name="T46" fmla="*/ 0 w 899"/>
                        <a:gd name="T47" fmla="*/ 0 h 2097"/>
                        <a:gd name="T48" fmla="*/ 0 w 899"/>
                        <a:gd name="T49" fmla="*/ 0 h 2097"/>
                        <a:gd name="T50" fmla="*/ 0 w 899"/>
                        <a:gd name="T51" fmla="*/ 0 h 2097"/>
                        <a:gd name="T52" fmla="*/ 0 w 899"/>
                        <a:gd name="T53" fmla="*/ 0 h 2097"/>
                        <a:gd name="T54" fmla="*/ 0 w 899"/>
                        <a:gd name="T55" fmla="*/ 0 h 2097"/>
                        <a:gd name="T56" fmla="*/ 0 w 899"/>
                        <a:gd name="T57" fmla="*/ 0 h 2097"/>
                        <a:gd name="T58" fmla="*/ 0 w 899"/>
                        <a:gd name="T59" fmla="*/ 0 h 2097"/>
                        <a:gd name="T60" fmla="*/ 0 w 899"/>
                        <a:gd name="T61" fmla="*/ 0 h 2097"/>
                        <a:gd name="T62" fmla="*/ 0 w 899"/>
                        <a:gd name="T63" fmla="*/ 0 h 2097"/>
                        <a:gd name="T64" fmla="*/ 0 w 899"/>
                        <a:gd name="T65" fmla="*/ 0 h 20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99" h="2097">
                          <a:moveTo>
                            <a:pt x="391" y="0"/>
                          </a:moveTo>
                          <a:lnTo>
                            <a:pt x="361" y="34"/>
                          </a:lnTo>
                          <a:lnTo>
                            <a:pt x="325" y="80"/>
                          </a:lnTo>
                          <a:lnTo>
                            <a:pt x="287" y="126"/>
                          </a:lnTo>
                          <a:lnTo>
                            <a:pt x="210" y="201"/>
                          </a:lnTo>
                          <a:lnTo>
                            <a:pt x="183" y="227"/>
                          </a:lnTo>
                          <a:lnTo>
                            <a:pt x="164" y="258"/>
                          </a:lnTo>
                          <a:lnTo>
                            <a:pt x="109" y="367"/>
                          </a:lnTo>
                          <a:lnTo>
                            <a:pt x="80" y="440"/>
                          </a:lnTo>
                          <a:lnTo>
                            <a:pt x="58" y="552"/>
                          </a:lnTo>
                          <a:lnTo>
                            <a:pt x="52" y="611"/>
                          </a:lnTo>
                          <a:lnTo>
                            <a:pt x="52" y="646"/>
                          </a:lnTo>
                          <a:lnTo>
                            <a:pt x="36" y="772"/>
                          </a:lnTo>
                          <a:lnTo>
                            <a:pt x="30" y="833"/>
                          </a:lnTo>
                          <a:lnTo>
                            <a:pt x="30" y="894"/>
                          </a:lnTo>
                          <a:lnTo>
                            <a:pt x="29" y="986"/>
                          </a:lnTo>
                          <a:lnTo>
                            <a:pt x="52" y="1087"/>
                          </a:lnTo>
                          <a:lnTo>
                            <a:pt x="53" y="1116"/>
                          </a:lnTo>
                          <a:lnTo>
                            <a:pt x="54" y="1205"/>
                          </a:lnTo>
                          <a:lnTo>
                            <a:pt x="47" y="1439"/>
                          </a:lnTo>
                          <a:lnTo>
                            <a:pt x="29" y="1748"/>
                          </a:lnTo>
                          <a:lnTo>
                            <a:pt x="0" y="2097"/>
                          </a:lnTo>
                          <a:lnTo>
                            <a:pt x="773" y="2089"/>
                          </a:lnTo>
                          <a:lnTo>
                            <a:pt x="773" y="1889"/>
                          </a:lnTo>
                          <a:lnTo>
                            <a:pt x="899" y="1873"/>
                          </a:lnTo>
                          <a:lnTo>
                            <a:pt x="829" y="1273"/>
                          </a:lnTo>
                          <a:lnTo>
                            <a:pt x="871" y="821"/>
                          </a:lnTo>
                          <a:lnTo>
                            <a:pt x="892" y="721"/>
                          </a:lnTo>
                          <a:lnTo>
                            <a:pt x="893" y="615"/>
                          </a:lnTo>
                          <a:lnTo>
                            <a:pt x="893" y="582"/>
                          </a:lnTo>
                          <a:lnTo>
                            <a:pt x="889" y="547"/>
                          </a:lnTo>
                          <a:lnTo>
                            <a:pt x="883" y="508"/>
                          </a:lnTo>
                          <a:lnTo>
                            <a:pt x="877" y="487"/>
                          </a:lnTo>
                          <a:lnTo>
                            <a:pt x="870" y="466"/>
                          </a:lnTo>
                          <a:lnTo>
                            <a:pt x="861" y="449"/>
                          </a:lnTo>
                          <a:lnTo>
                            <a:pt x="844" y="426"/>
                          </a:lnTo>
                          <a:lnTo>
                            <a:pt x="810" y="400"/>
                          </a:lnTo>
                          <a:lnTo>
                            <a:pt x="794" y="372"/>
                          </a:lnTo>
                          <a:lnTo>
                            <a:pt x="696" y="266"/>
                          </a:lnTo>
                          <a:lnTo>
                            <a:pt x="665" y="263"/>
                          </a:lnTo>
                          <a:lnTo>
                            <a:pt x="644" y="259"/>
                          </a:lnTo>
                          <a:lnTo>
                            <a:pt x="626" y="255"/>
                          </a:lnTo>
                          <a:lnTo>
                            <a:pt x="606" y="250"/>
                          </a:lnTo>
                          <a:lnTo>
                            <a:pt x="625" y="330"/>
                          </a:lnTo>
                          <a:lnTo>
                            <a:pt x="635" y="408"/>
                          </a:lnTo>
                          <a:lnTo>
                            <a:pt x="638" y="486"/>
                          </a:lnTo>
                          <a:lnTo>
                            <a:pt x="653" y="634"/>
                          </a:lnTo>
                          <a:lnTo>
                            <a:pt x="645" y="865"/>
                          </a:lnTo>
                          <a:lnTo>
                            <a:pt x="602" y="784"/>
                          </a:lnTo>
                          <a:lnTo>
                            <a:pt x="593" y="739"/>
                          </a:lnTo>
                          <a:lnTo>
                            <a:pt x="586" y="697"/>
                          </a:lnTo>
                          <a:lnTo>
                            <a:pt x="577" y="666"/>
                          </a:lnTo>
                          <a:lnTo>
                            <a:pt x="570" y="615"/>
                          </a:lnTo>
                          <a:lnTo>
                            <a:pt x="563" y="567"/>
                          </a:lnTo>
                          <a:lnTo>
                            <a:pt x="553" y="519"/>
                          </a:lnTo>
                          <a:lnTo>
                            <a:pt x="543" y="472"/>
                          </a:lnTo>
                          <a:lnTo>
                            <a:pt x="530" y="430"/>
                          </a:lnTo>
                          <a:lnTo>
                            <a:pt x="509" y="382"/>
                          </a:lnTo>
                          <a:lnTo>
                            <a:pt x="472" y="303"/>
                          </a:lnTo>
                          <a:lnTo>
                            <a:pt x="447" y="246"/>
                          </a:lnTo>
                          <a:lnTo>
                            <a:pt x="414" y="167"/>
                          </a:lnTo>
                          <a:lnTo>
                            <a:pt x="381" y="93"/>
                          </a:lnTo>
                          <a:lnTo>
                            <a:pt x="371" y="64"/>
                          </a:lnTo>
                          <a:lnTo>
                            <a:pt x="379" y="43"/>
                          </a:lnTo>
                          <a:lnTo>
                            <a:pt x="394" y="13"/>
                          </a:lnTo>
                          <a:lnTo>
                            <a:pt x="391" y="0"/>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69" name="Freeform 383">
                      <a:extLst>
                        <a:ext uri="{FF2B5EF4-FFF2-40B4-BE49-F238E27FC236}">
                          <a16:creationId xmlns:a16="http://schemas.microsoft.com/office/drawing/2014/main" id="{56F96E55-5AC9-1171-CC7B-176C18FEEB63}"/>
                        </a:ext>
                      </a:extLst>
                    </p:cNvPr>
                    <p:cNvSpPr>
                      <a:spLocks/>
                    </p:cNvSpPr>
                    <p:nvPr/>
                  </p:nvSpPr>
                  <p:spPr bwMode="auto">
                    <a:xfrm>
                      <a:off x="4908" y="2401"/>
                      <a:ext cx="21" cy="303"/>
                    </a:xfrm>
                    <a:custGeom>
                      <a:avLst/>
                      <a:gdLst>
                        <a:gd name="T0" fmla="*/ 0 w 128"/>
                        <a:gd name="T1" fmla="*/ 0 h 1517"/>
                        <a:gd name="T2" fmla="*/ 0 w 128"/>
                        <a:gd name="T3" fmla="*/ 0 h 1517"/>
                        <a:gd name="T4" fmla="*/ 0 w 128"/>
                        <a:gd name="T5" fmla="*/ 0 h 1517"/>
                        <a:gd name="T6" fmla="*/ 0 w 128"/>
                        <a:gd name="T7" fmla="*/ 0 h 1517"/>
                        <a:gd name="T8" fmla="*/ 0 w 128"/>
                        <a:gd name="T9" fmla="*/ 0 h 1517"/>
                        <a:gd name="T10" fmla="*/ 0 w 128"/>
                        <a:gd name="T11" fmla="*/ 0 h 1517"/>
                        <a:gd name="T12" fmla="*/ 0 w 128"/>
                        <a:gd name="T13" fmla="*/ 0 h 1517"/>
                        <a:gd name="T14" fmla="*/ 0 w 128"/>
                        <a:gd name="T15" fmla="*/ 0 h 1517"/>
                        <a:gd name="T16" fmla="*/ 0 w 128"/>
                        <a:gd name="T17" fmla="*/ 0 h 1517"/>
                        <a:gd name="T18" fmla="*/ 0 w 128"/>
                        <a:gd name="T19" fmla="*/ 0 h 1517"/>
                        <a:gd name="T20" fmla="*/ 0 w 128"/>
                        <a:gd name="T21" fmla="*/ 0 h 1517"/>
                        <a:gd name="T22" fmla="*/ 0 w 128"/>
                        <a:gd name="T23" fmla="*/ 0 h 1517"/>
                        <a:gd name="T24" fmla="*/ 0 w 128"/>
                        <a:gd name="T25" fmla="*/ 0 h 1517"/>
                        <a:gd name="T26" fmla="*/ 0 w 128"/>
                        <a:gd name="T27" fmla="*/ 0 h 1517"/>
                        <a:gd name="T28" fmla="*/ 0 w 128"/>
                        <a:gd name="T29" fmla="*/ 0 h 1517"/>
                        <a:gd name="T30" fmla="*/ 0 w 128"/>
                        <a:gd name="T31" fmla="*/ 0 h 1517"/>
                        <a:gd name="T32" fmla="*/ 0 w 128"/>
                        <a:gd name="T33" fmla="*/ 0 h 1517"/>
                        <a:gd name="T34" fmla="*/ 0 w 128"/>
                        <a:gd name="T35" fmla="*/ 0 h 1517"/>
                        <a:gd name="T36" fmla="*/ 0 w 128"/>
                        <a:gd name="T37" fmla="*/ 0 h 1517"/>
                        <a:gd name="T38" fmla="*/ 0 w 128"/>
                        <a:gd name="T39" fmla="*/ 0 h 1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8" h="1517">
                          <a:moveTo>
                            <a:pt x="64" y="147"/>
                          </a:moveTo>
                          <a:lnTo>
                            <a:pt x="75" y="313"/>
                          </a:lnTo>
                          <a:lnTo>
                            <a:pt x="46" y="691"/>
                          </a:lnTo>
                          <a:lnTo>
                            <a:pt x="0" y="1061"/>
                          </a:lnTo>
                          <a:lnTo>
                            <a:pt x="0" y="1517"/>
                          </a:lnTo>
                          <a:lnTo>
                            <a:pt x="128" y="1501"/>
                          </a:lnTo>
                          <a:lnTo>
                            <a:pt x="57" y="901"/>
                          </a:lnTo>
                          <a:lnTo>
                            <a:pt x="100" y="449"/>
                          </a:lnTo>
                          <a:lnTo>
                            <a:pt x="121" y="347"/>
                          </a:lnTo>
                          <a:lnTo>
                            <a:pt x="122" y="242"/>
                          </a:lnTo>
                          <a:lnTo>
                            <a:pt x="122" y="209"/>
                          </a:lnTo>
                          <a:lnTo>
                            <a:pt x="118" y="174"/>
                          </a:lnTo>
                          <a:lnTo>
                            <a:pt x="112" y="136"/>
                          </a:lnTo>
                          <a:lnTo>
                            <a:pt x="106" y="115"/>
                          </a:lnTo>
                          <a:lnTo>
                            <a:pt x="99" y="94"/>
                          </a:lnTo>
                          <a:lnTo>
                            <a:pt x="88" y="77"/>
                          </a:lnTo>
                          <a:lnTo>
                            <a:pt x="72" y="54"/>
                          </a:lnTo>
                          <a:lnTo>
                            <a:pt x="38" y="28"/>
                          </a:lnTo>
                          <a:lnTo>
                            <a:pt x="20" y="0"/>
                          </a:lnTo>
                          <a:lnTo>
                            <a:pt x="64" y="147"/>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0" name="Freeform 384">
                      <a:extLst>
                        <a:ext uri="{FF2B5EF4-FFF2-40B4-BE49-F238E27FC236}">
                          <a16:creationId xmlns:a16="http://schemas.microsoft.com/office/drawing/2014/main" id="{62F58639-87CF-EDB4-14E0-8DB2188BDA56}"/>
                        </a:ext>
                      </a:extLst>
                    </p:cNvPr>
                    <p:cNvSpPr>
                      <a:spLocks/>
                    </p:cNvSpPr>
                    <p:nvPr/>
                  </p:nvSpPr>
                  <p:spPr bwMode="auto">
                    <a:xfrm>
                      <a:off x="4810" y="2473"/>
                      <a:ext cx="87" cy="210"/>
                    </a:xfrm>
                    <a:custGeom>
                      <a:avLst/>
                      <a:gdLst>
                        <a:gd name="T0" fmla="*/ 0 w 525"/>
                        <a:gd name="T1" fmla="*/ 0 h 1048"/>
                        <a:gd name="T2" fmla="*/ 0 w 525"/>
                        <a:gd name="T3" fmla="*/ 0 h 1048"/>
                        <a:gd name="T4" fmla="*/ 0 w 525"/>
                        <a:gd name="T5" fmla="*/ 0 h 1048"/>
                        <a:gd name="T6" fmla="*/ 0 w 525"/>
                        <a:gd name="T7" fmla="*/ 0 h 1048"/>
                        <a:gd name="T8" fmla="*/ 0 w 525"/>
                        <a:gd name="T9" fmla="*/ 0 h 1048"/>
                        <a:gd name="T10" fmla="*/ 0 w 525"/>
                        <a:gd name="T11" fmla="*/ 0 h 1048"/>
                        <a:gd name="T12" fmla="*/ 0 w 525"/>
                        <a:gd name="T13" fmla="*/ 0 h 1048"/>
                        <a:gd name="T14" fmla="*/ 0 w 525"/>
                        <a:gd name="T15" fmla="*/ 0 h 1048"/>
                        <a:gd name="T16" fmla="*/ 0 w 525"/>
                        <a:gd name="T17" fmla="*/ 0 h 1048"/>
                        <a:gd name="T18" fmla="*/ 0 w 525"/>
                        <a:gd name="T19" fmla="*/ 0 h 1048"/>
                        <a:gd name="T20" fmla="*/ 0 w 525"/>
                        <a:gd name="T21" fmla="*/ 0 h 1048"/>
                        <a:gd name="T22" fmla="*/ 0 w 525"/>
                        <a:gd name="T23" fmla="*/ 0 h 1048"/>
                        <a:gd name="T24" fmla="*/ 0 w 525"/>
                        <a:gd name="T25" fmla="*/ 0 h 1048"/>
                        <a:gd name="T26" fmla="*/ 0 w 525"/>
                        <a:gd name="T27" fmla="*/ 0 h 1048"/>
                        <a:gd name="T28" fmla="*/ 0 w 525"/>
                        <a:gd name="T29" fmla="*/ 0 h 1048"/>
                        <a:gd name="T30" fmla="*/ 0 w 525"/>
                        <a:gd name="T31" fmla="*/ 0 h 1048"/>
                        <a:gd name="T32" fmla="*/ 0 w 525"/>
                        <a:gd name="T33" fmla="*/ 0 h 1048"/>
                        <a:gd name="T34" fmla="*/ 0 w 525"/>
                        <a:gd name="T35" fmla="*/ 0 h 1048"/>
                        <a:gd name="T36" fmla="*/ 0 w 525"/>
                        <a:gd name="T37" fmla="*/ 0 h 1048"/>
                        <a:gd name="T38" fmla="*/ 0 w 525"/>
                        <a:gd name="T39" fmla="*/ 0 h 1048"/>
                        <a:gd name="T40" fmla="*/ 0 w 525"/>
                        <a:gd name="T41" fmla="*/ 0 h 1048"/>
                        <a:gd name="T42" fmla="*/ 0 w 525"/>
                        <a:gd name="T43" fmla="*/ 0 h 1048"/>
                        <a:gd name="T44" fmla="*/ 0 w 525"/>
                        <a:gd name="T45" fmla="*/ 0 h 1048"/>
                        <a:gd name="T46" fmla="*/ 0 w 525"/>
                        <a:gd name="T47" fmla="*/ 0 h 1048"/>
                        <a:gd name="T48" fmla="*/ 0 w 525"/>
                        <a:gd name="T49" fmla="*/ 0 h 1048"/>
                        <a:gd name="T50" fmla="*/ 0 w 525"/>
                        <a:gd name="T51" fmla="*/ 0 h 1048"/>
                        <a:gd name="T52" fmla="*/ 0 w 525"/>
                        <a:gd name="T53" fmla="*/ 0 h 10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25" h="1048">
                          <a:moveTo>
                            <a:pt x="0" y="0"/>
                          </a:moveTo>
                          <a:lnTo>
                            <a:pt x="47" y="135"/>
                          </a:lnTo>
                          <a:lnTo>
                            <a:pt x="100" y="245"/>
                          </a:lnTo>
                          <a:lnTo>
                            <a:pt x="121" y="298"/>
                          </a:lnTo>
                          <a:lnTo>
                            <a:pt x="128" y="354"/>
                          </a:lnTo>
                          <a:lnTo>
                            <a:pt x="151" y="376"/>
                          </a:lnTo>
                          <a:lnTo>
                            <a:pt x="233" y="557"/>
                          </a:lnTo>
                          <a:lnTo>
                            <a:pt x="269" y="621"/>
                          </a:lnTo>
                          <a:lnTo>
                            <a:pt x="330" y="750"/>
                          </a:lnTo>
                          <a:lnTo>
                            <a:pt x="366" y="822"/>
                          </a:lnTo>
                          <a:lnTo>
                            <a:pt x="399" y="911"/>
                          </a:lnTo>
                          <a:lnTo>
                            <a:pt x="406" y="952"/>
                          </a:lnTo>
                          <a:lnTo>
                            <a:pt x="489" y="1048"/>
                          </a:lnTo>
                          <a:lnTo>
                            <a:pt x="517" y="826"/>
                          </a:lnTo>
                          <a:lnTo>
                            <a:pt x="525" y="710"/>
                          </a:lnTo>
                          <a:lnTo>
                            <a:pt x="514" y="569"/>
                          </a:lnTo>
                          <a:lnTo>
                            <a:pt x="492" y="409"/>
                          </a:lnTo>
                          <a:lnTo>
                            <a:pt x="464" y="394"/>
                          </a:lnTo>
                          <a:lnTo>
                            <a:pt x="464" y="491"/>
                          </a:lnTo>
                          <a:lnTo>
                            <a:pt x="478" y="576"/>
                          </a:lnTo>
                          <a:lnTo>
                            <a:pt x="489" y="669"/>
                          </a:lnTo>
                          <a:lnTo>
                            <a:pt x="485" y="717"/>
                          </a:lnTo>
                          <a:lnTo>
                            <a:pt x="453" y="565"/>
                          </a:lnTo>
                          <a:lnTo>
                            <a:pt x="428" y="454"/>
                          </a:lnTo>
                          <a:lnTo>
                            <a:pt x="384" y="383"/>
                          </a:lnTo>
                          <a:lnTo>
                            <a:pt x="110" y="83"/>
                          </a:lnTo>
                          <a:lnTo>
                            <a:pt x="0" y="0"/>
                          </a:lnTo>
                          <a:close/>
                        </a:path>
                      </a:pathLst>
                    </a:custGeom>
                    <a:solidFill>
                      <a:srgbClr val="3F3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3" name="Freeform 385">
                      <a:extLst>
                        <a:ext uri="{FF2B5EF4-FFF2-40B4-BE49-F238E27FC236}">
                          <a16:creationId xmlns:a16="http://schemas.microsoft.com/office/drawing/2014/main" id="{A3D20C3F-9416-23C8-B104-73A125C4DA0C}"/>
                        </a:ext>
                      </a:extLst>
                    </p:cNvPr>
                    <p:cNvSpPr>
                      <a:spLocks/>
                    </p:cNvSpPr>
                    <p:nvPr/>
                  </p:nvSpPr>
                  <p:spPr bwMode="auto">
                    <a:xfrm>
                      <a:off x="4791" y="2375"/>
                      <a:ext cx="199" cy="223"/>
                    </a:xfrm>
                    <a:custGeom>
                      <a:avLst/>
                      <a:gdLst>
                        <a:gd name="T0" fmla="*/ 0 w 1198"/>
                        <a:gd name="T1" fmla="*/ 0 h 1114"/>
                        <a:gd name="T2" fmla="*/ 0 w 1198"/>
                        <a:gd name="T3" fmla="*/ 0 h 1114"/>
                        <a:gd name="T4" fmla="*/ 0 w 1198"/>
                        <a:gd name="T5" fmla="*/ 0 h 1114"/>
                        <a:gd name="T6" fmla="*/ 0 w 1198"/>
                        <a:gd name="T7" fmla="*/ 0 h 1114"/>
                        <a:gd name="T8" fmla="*/ 0 w 1198"/>
                        <a:gd name="T9" fmla="*/ 0 h 1114"/>
                        <a:gd name="T10" fmla="*/ 0 w 1198"/>
                        <a:gd name="T11" fmla="*/ 0 h 1114"/>
                        <a:gd name="T12" fmla="*/ 0 w 1198"/>
                        <a:gd name="T13" fmla="*/ 0 h 1114"/>
                        <a:gd name="T14" fmla="*/ 0 w 1198"/>
                        <a:gd name="T15" fmla="*/ 0 h 1114"/>
                        <a:gd name="T16" fmla="*/ 0 w 1198"/>
                        <a:gd name="T17" fmla="*/ 0 h 1114"/>
                        <a:gd name="T18" fmla="*/ 0 w 1198"/>
                        <a:gd name="T19" fmla="*/ 0 h 1114"/>
                        <a:gd name="T20" fmla="*/ 0 w 1198"/>
                        <a:gd name="T21" fmla="*/ 0 h 1114"/>
                        <a:gd name="T22" fmla="*/ 0 w 1198"/>
                        <a:gd name="T23" fmla="*/ 0 h 1114"/>
                        <a:gd name="T24" fmla="*/ 0 w 1198"/>
                        <a:gd name="T25" fmla="*/ 0 h 1114"/>
                        <a:gd name="T26" fmla="*/ 0 w 1198"/>
                        <a:gd name="T27" fmla="*/ 0 h 1114"/>
                        <a:gd name="T28" fmla="*/ 0 w 1198"/>
                        <a:gd name="T29" fmla="*/ 0 h 1114"/>
                        <a:gd name="T30" fmla="*/ 0 w 1198"/>
                        <a:gd name="T31" fmla="*/ 0 h 1114"/>
                        <a:gd name="T32" fmla="*/ 0 w 1198"/>
                        <a:gd name="T33" fmla="*/ 0 h 1114"/>
                        <a:gd name="T34" fmla="*/ 0 w 1198"/>
                        <a:gd name="T35" fmla="*/ 0 h 1114"/>
                        <a:gd name="T36" fmla="*/ 0 w 1198"/>
                        <a:gd name="T37" fmla="*/ 0 h 1114"/>
                        <a:gd name="T38" fmla="*/ 0 w 1198"/>
                        <a:gd name="T39" fmla="*/ 0 h 1114"/>
                        <a:gd name="T40" fmla="*/ 0 w 1198"/>
                        <a:gd name="T41" fmla="*/ 0 h 1114"/>
                        <a:gd name="T42" fmla="*/ 0 w 1198"/>
                        <a:gd name="T43" fmla="*/ 0 h 1114"/>
                        <a:gd name="T44" fmla="*/ 0 w 1198"/>
                        <a:gd name="T45" fmla="*/ 0 h 1114"/>
                        <a:gd name="T46" fmla="*/ 0 w 1198"/>
                        <a:gd name="T47" fmla="*/ 0 h 1114"/>
                        <a:gd name="T48" fmla="*/ 0 w 1198"/>
                        <a:gd name="T49" fmla="*/ 0 h 1114"/>
                        <a:gd name="T50" fmla="*/ 0 w 1198"/>
                        <a:gd name="T51" fmla="*/ 0 h 1114"/>
                        <a:gd name="T52" fmla="*/ 0 w 1198"/>
                        <a:gd name="T53" fmla="*/ 0 h 1114"/>
                        <a:gd name="T54" fmla="*/ 0 w 1198"/>
                        <a:gd name="T55" fmla="*/ 0 h 1114"/>
                        <a:gd name="T56" fmla="*/ 0 w 1198"/>
                        <a:gd name="T57" fmla="*/ 0 h 1114"/>
                        <a:gd name="T58" fmla="*/ 0 w 1198"/>
                        <a:gd name="T59" fmla="*/ 0 h 1114"/>
                        <a:gd name="T60" fmla="*/ 0 w 1198"/>
                        <a:gd name="T61" fmla="*/ 0 h 1114"/>
                        <a:gd name="T62" fmla="*/ 0 w 1198"/>
                        <a:gd name="T63" fmla="*/ 0 h 1114"/>
                        <a:gd name="T64" fmla="*/ 0 w 1198"/>
                        <a:gd name="T65" fmla="*/ 0 h 1114"/>
                        <a:gd name="T66" fmla="*/ 0 w 1198"/>
                        <a:gd name="T67" fmla="*/ 0 h 1114"/>
                        <a:gd name="T68" fmla="*/ 0 w 1198"/>
                        <a:gd name="T69" fmla="*/ 0 h 1114"/>
                        <a:gd name="T70" fmla="*/ 0 w 1198"/>
                        <a:gd name="T71" fmla="*/ 0 h 1114"/>
                        <a:gd name="T72" fmla="*/ 0 w 1198"/>
                        <a:gd name="T73" fmla="*/ 0 h 1114"/>
                        <a:gd name="T74" fmla="*/ 0 w 1198"/>
                        <a:gd name="T75" fmla="*/ 0 h 1114"/>
                        <a:gd name="T76" fmla="*/ 0 w 1198"/>
                        <a:gd name="T77" fmla="*/ 0 h 1114"/>
                        <a:gd name="T78" fmla="*/ 0 w 1198"/>
                        <a:gd name="T79" fmla="*/ 0 h 1114"/>
                        <a:gd name="T80" fmla="*/ 0 w 1198"/>
                        <a:gd name="T81" fmla="*/ 0 h 1114"/>
                        <a:gd name="T82" fmla="*/ 0 w 1198"/>
                        <a:gd name="T83" fmla="*/ 0 h 1114"/>
                        <a:gd name="T84" fmla="*/ 0 w 1198"/>
                        <a:gd name="T85" fmla="*/ 0 h 1114"/>
                        <a:gd name="T86" fmla="*/ 0 w 1198"/>
                        <a:gd name="T87" fmla="*/ 0 h 1114"/>
                        <a:gd name="T88" fmla="*/ 0 w 1198"/>
                        <a:gd name="T89" fmla="*/ 0 h 1114"/>
                        <a:gd name="T90" fmla="*/ 0 w 1198"/>
                        <a:gd name="T91" fmla="*/ 0 h 1114"/>
                        <a:gd name="T92" fmla="*/ 0 w 1198"/>
                        <a:gd name="T93" fmla="*/ 0 h 1114"/>
                        <a:gd name="T94" fmla="*/ 0 w 1198"/>
                        <a:gd name="T95" fmla="*/ 0 h 1114"/>
                        <a:gd name="T96" fmla="*/ 0 w 1198"/>
                        <a:gd name="T97" fmla="*/ 0 h 1114"/>
                        <a:gd name="T98" fmla="*/ 0 w 1198"/>
                        <a:gd name="T99" fmla="*/ 0 h 1114"/>
                        <a:gd name="T100" fmla="*/ 0 w 1198"/>
                        <a:gd name="T101" fmla="*/ 0 h 1114"/>
                        <a:gd name="T102" fmla="*/ 0 w 1198"/>
                        <a:gd name="T103" fmla="*/ 0 h 1114"/>
                        <a:gd name="T104" fmla="*/ 0 w 1198"/>
                        <a:gd name="T105" fmla="*/ 0 h 1114"/>
                        <a:gd name="T106" fmla="*/ 0 w 1198"/>
                        <a:gd name="T107" fmla="*/ 0 h 1114"/>
                        <a:gd name="T108" fmla="*/ 0 w 1198"/>
                        <a:gd name="T109" fmla="*/ 0 h 1114"/>
                        <a:gd name="T110" fmla="*/ 0 w 1198"/>
                        <a:gd name="T111" fmla="*/ 0 h 1114"/>
                        <a:gd name="T112" fmla="*/ 0 w 1198"/>
                        <a:gd name="T113" fmla="*/ 0 h 1114"/>
                        <a:gd name="T114" fmla="*/ 0 w 1198"/>
                        <a:gd name="T115" fmla="*/ 0 h 1114"/>
                        <a:gd name="T116" fmla="*/ 0 w 1198"/>
                        <a:gd name="T117" fmla="*/ 0 h 1114"/>
                        <a:gd name="T118" fmla="*/ 0 w 1198"/>
                        <a:gd name="T119" fmla="*/ 0 h 1114"/>
                        <a:gd name="T120" fmla="*/ 0 w 1198"/>
                        <a:gd name="T121" fmla="*/ 0 h 1114"/>
                        <a:gd name="T122" fmla="*/ 0 w 1198"/>
                        <a:gd name="T123" fmla="*/ 0 h 111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98" h="1114">
                          <a:moveTo>
                            <a:pt x="355" y="85"/>
                          </a:moveTo>
                          <a:lnTo>
                            <a:pt x="305" y="41"/>
                          </a:lnTo>
                          <a:lnTo>
                            <a:pt x="261" y="18"/>
                          </a:lnTo>
                          <a:lnTo>
                            <a:pt x="208" y="4"/>
                          </a:lnTo>
                          <a:lnTo>
                            <a:pt x="165" y="0"/>
                          </a:lnTo>
                          <a:lnTo>
                            <a:pt x="147" y="7"/>
                          </a:lnTo>
                          <a:lnTo>
                            <a:pt x="108" y="44"/>
                          </a:lnTo>
                          <a:lnTo>
                            <a:pt x="68" y="93"/>
                          </a:lnTo>
                          <a:lnTo>
                            <a:pt x="50" y="119"/>
                          </a:lnTo>
                          <a:lnTo>
                            <a:pt x="43" y="167"/>
                          </a:lnTo>
                          <a:lnTo>
                            <a:pt x="50" y="234"/>
                          </a:lnTo>
                          <a:lnTo>
                            <a:pt x="65" y="304"/>
                          </a:lnTo>
                          <a:lnTo>
                            <a:pt x="97" y="363"/>
                          </a:lnTo>
                          <a:lnTo>
                            <a:pt x="115" y="419"/>
                          </a:lnTo>
                          <a:lnTo>
                            <a:pt x="0" y="438"/>
                          </a:lnTo>
                          <a:lnTo>
                            <a:pt x="97" y="438"/>
                          </a:lnTo>
                          <a:lnTo>
                            <a:pt x="15" y="572"/>
                          </a:lnTo>
                          <a:lnTo>
                            <a:pt x="104" y="464"/>
                          </a:lnTo>
                          <a:lnTo>
                            <a:pt x="108" y="498"/>
                          </a:lnTo>
                          <a:lnTo>
                            <a:pt x="43" y="756"/>
                          </a:lnTo>
                          <a:lnTo>
                            <a:pt x="126" y="520"/>
                          </a:lnTo>
                          <a:lnTo>
                            <a:pt x="176" y="561"/>
                          </a:lnTo>
                          <a:lnTo>
                            <a:pt x="243" y="665"/>
                          </a:lnTo>
                          <a:lnTo>
                            <a:pt x="301" y="728"/>
                          </a:lnTo>
                          <a:lnTo>
                            <a:pt x="326" y="756"/>
                          </a:lnTo>
                          <a:lnTo>
                            <a:pt x="359" y="790"/>
                          </a:lnTo>
                          <a:lnTo>
                            <a:pt x="373" y="801"/>
                          </a:lnTo>
                          <a:lnTo>
                            <a:pt x="377" y="827"/>
                          </a:lnTo>
                          <a:lnTo>
                            <a:pt x="395" y="843"/>
                          </a:lnTo>
                          <a:lnTo>
                            <a:pt x="427" y="850"/>
                          </a:lnTo>
                          <a:lnTo>
                            <a:pt x="459" y="854"/>
                          </a:lnTo>
                          <a:lnTo>
                            <a:pt x="495" y="873"/>
                          </a:lnTo>
                          <a:lnTo>
                            <a:pt x="552" y="914"/>
                          </a:lnTo>
                          <a:lnTo>
                            <a:pt x="617" y="954"/>
                          </a:lnTo>
                          <a:lnTo>
                            <a:pt x="717" y="999"/>
                          </a:lnTo>
                          <a:lnTo>
                            <a:pt x="813" y="1032"/>
                          </a:lnTo>
                          <a:lnTo>
                            <a:pt x="900" y="1054"/>
                          </a:lnTo>
                          <a:lnTo>
                            <a:pt x="1018" y="1088"/>
                          </a:lnTo>
                          <a:lnTo>
                            <a:pt x="1137" y="1114"/>
                          </a:lnTo>
                          <a:lnTo>
                            <a:pt x="1158" y="1114"/>
                          </a:lnTo>
                          <a:lnTo>
                            <a:pt x="1155" y="1025"/>
                          </a:lnTo>
                          <a:lnTo>
                            <a:pt x="1165" y="984"/>
                          </a:lnTo>
                          <a:lnTo>
                            <a:pt x="1172" y="925"/>
                          </a:lnTo>
                          <a:lnTo>
                            <a:pt x="1190" y="850"/>
                          </a:lnTo>
                          <a:lnTo>
                            <a:pt x="1198" y="834"/>
                          </a:lnTo>
                          <a:lnTo>
                            <a:pt x="1097" y="812"/>
                          </a:lnTo>
                          <a:lnTo>
                            <a:pt x="1011" y="775"/>
                          </a:lnTo>
                          <a:lnTo>
                            <a:pt x="922" y="738"/>
                          </a:lnTo>
                          <a:lnTo>
                            <a:pt x="900" y="713"/>
                          </a:lnTo>
                          <a:lnTo>
                            <a:pt x="859" y="702"/>
                          </a:lnTo>
                          <a:lnTo>
                            <a:pt x="809" y="698"/>
                          </a:lnTo>
                          <a:lnTo>
                            <a:pt x="721" y="672"/>
                          </a:lnTo>
                          <a:lnTo>
                            <a:pt x="667" y="624"/>
                          </a:lnTo>
                          <a:lnTo>
                            <a:pt x="581" y="535"/>
                          </a:lnTo>
                          <a:lnTo>
                            <a:pt x="524" y="438"/>
                          </a:lnTo>
                          <a:lnTo>
                            <a:pt x="491" y="408"/>
                          </a:lnTo>
                          <a:lnTo>
                            <a:pt x="430" y="304"/>
                          </a:lnTo>
                          <a:lnTo>
                            <a:pt x="423" y="260"/>
                          </a:lnTo>
                          <a:lnTo>
                            <a:pt x="413" y="219"/>
                          </a:lnTo>
                          <a:lnTo>
                            <a:pt x="398" y="189"/>
                          </a:lnTo>
                          <a:lnTo>
                            <a:pt x="380" y="137"/>
                          </a:lnTo>
                          <a:lnTo>
                            <a:pt x="355" y="85"/>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4" name="Freeform 386">
                      <a:extLst>
                        <a:ext uri="{FF2B5EF4-FFF2-40B4-BE49-F238E27FC236}">
                          <a16:creationId xmlns:a16="http://schemas.microsoft.com/office/drawing/2014/main" id="{CFEC557B-E055-8A21-47E4-3F72C0B70ED4}"/>
                        </a:ext>
                      </a:extLst>
                    </p:cNvPr>
                    <p:cNvSpPr>
                      <a:spLocks/>
                    </p:cNvSpPr>
                    <p:nvPr/>
                  </p:nvSpPr>
                  <p:spPr bwMode="auto">
                    <a:xfrm>
                      <a:off x="4810" y="2406"/>
                      <a:ext cx="49" cy="50"/>
                    </a:xfrm>
                    <a:custGeom>
                      <a:avLst/>
                      <a:gdLst>
                        <a:gd name="T0" fmla="*/ 0 w 292"/>
                        <a:gd name="T1" fmla="*/ 0 h 251"/>
                        <a:gd name="T2" fmla="*/ 0 w 292"/>
                        <a:gd name="T3" fmla="*/ 0 h 251"/>
                        <a:gd name="T4" fmla="*/ 0 w 292"/>
                        <a:gd name="T5" fmla="*/ 0 h 251"/>
                        <a:gd name="T6" fmla="*/ 0 w 292"/>
                        <a:gd name="T7" fmla="*/ 0 h 251"/>
                        <a:gd name="T8" fmla="*/ 0 w 292"/>
                        <a:gd name="T9" fmla="*/ 0 h 251"/>
                        <a:gd name="T10" fmla="*/ 0 w 292"/>
                        <a:gd name="T11" fmla="*/ 0 h 251"/>
                        <a:gd name="T12" fmla="*/ 0 w 292"/>
                        <a:gd name="T13" fmla="*/ 0 h 251"/>
                        <a:gd name="T14" fmla="*/ 0 w 292"/>
                        <a:gd name="T15" fmla="*/ 0 h 251"/>
                        <a:gd name="T16" fmla="*/ 0 w 292"/>
                        <a:gd name="T17" fmla="*/ 0 h 251"/>
                        <a:gd name="T18" fmla="*/ 0 w 292"/>
                        <a:gd name="T19" fmla="*/ 0 h 251"/>
                        <a:gd name="T20" fmla="*/ 0 w 292"/>
                        <a:gd name="T21" fmla="*/ 0 h 251"/>
                        <a:gd name="T22" fmla="*/ 0 w 292"/>
                        <a:gd name="T23" fmla="*/ 0 h 251"/>
                        <a:gd name="T24" fmla="*/ 0 w 292"/>
                        <a:gd name="T25" fmla="*/ 0 h 251"/>
                        <a:gd name="T26" fmla="*/ 0 w 292"/>
                        <a:gd name="T27" fmla="*/ 0 h 251"/>
                        <a:gd name="T28" fmla="*/ 0 w 292"/>
                        <a:gd name="T29" fmla="*/ 0 h 251"/>
                        <a:gd name="T30" fmla="*/ 0 w 292"/>
                        <a:gd name="T31" fmla="*/ 0 h 251"/>
                        <a:gd name="T32" fmla="*/ 0 w 292"/>
                        <a:gd name="T33" fmla="*/ 0 h 251"/>
                        <a:gd name="T34" fmla="*/ 0 w 292"/>
                        <a:gd name="T35" fmla="*/ 0 h 251"/>
                        <a:gd name="T36" fmla="*/ 0 w 292"/>
                        <a:gd name="T37" fmla="*/ 0 h 251"/>
                        <a:gd name="T38" fmla="*/ 0 w 292"/>
                        <a:gd name="T39" fmla="*/ 0 h 251"/>
                        <a:gd name="T40" fmla="*/ 0 w 292"/>
                        <a:gd name="T41" fmla="*/ 0 h 251"/>
                        <a:gd name="T42" fmla="*/ 0 w 292"/>
                        <a:gd name="T43" fmla="*/ 0 h 251"/>
                        <a:gd name="T44" fmla="*/ 0 w 292"/>
                        <a:gd name="T45" fmla="*/ 0 h 251"/>
                        <a:gd name="T46" fmla="*/ 0 w 292"/>
                        <a:gd name="T47" fmla="*/ 0 h 251"/>
                        <a:gd name="T48" fmla="*/ 0 w 292"/>
                        <a:gd name="T49" fmla="*/ 0 h 251"/>
                        <a:gd name="T50" fmla="*/ 0 w 292"/>
                        <a:gd name="T51" fmla="*/ 0 h 251"/>
                        <a:gd name="T52" fmla="*/ 0 w 292"/>
                        <a:gd name="T53" fmla="*/ 0 h 251"/>
                        <a:gd name="T54" fmla="*/ 0 w 292"/>
                        <a:gd name="T55" fmla="*/ 0 h 251"/>
                        <a:gd name="T56" fmla="*/ 0 w 292"/>
                        <a:gd name="T57" fmla="*/ 0 h 251"/>
                        <a:gd name="T58" fmla="*/ 0 w 292"/>
                        <a:gd name="T59" fmla="*/ 0 h 251"/>
                        <a:gd name="T60" fmla="*/ 0 w 292"/>
                        <a:gd name="T61" fmla="*/ 0 h 251"/>
                        <a:gd name="T62" fmla="*/ 0 w 292"/>
                        <a:gd name="T63" fmla="*/ 0 h 251"/>
                        <a:gd name="T64" fmla="*/ 0 w 292"/>
                        <a:gd name="T65" fmla="*/ 0 h 251"/>
                        <a:gd name="T66" fmla="*/ 0 w 292"/>
                        <a:gd name="T67" fmla="*/ 0 h 251"/>
                        <a:gd name="T68" fmla="*/ 0 w 292"/>
                        <a:gd name="T69" fmla="*/ 0 h 251"/>
                        <a:gd name="T70" fmla="*/ 0 w 292"/>
                        <a:gd name="T71" fmla="*/ 0 h 251"/>
                        <a:gd name="T72" fmla="*/ 0 w 292"/>
                        <a:gd name="T73" fmla="*/ 0 h 251"/>
                        <a:gd name="T74" fmla="*/ 0 w 292"/>
                        <a:gd name="T75" fmla="*/ 0 h 251"/>
                        <a:gd name="T76" fmla="*/ 0 w 292"/>
                        <a:gd name="T77" fmla="*/ 0 h 251"/>
                        <a:gd name="T78" fmla="*/ 0 w 292"/>
                        <a:gd name="T79" fmla="*/ 0 h 251"/>
                        <a:gd name="T80" fmla="*/ 0 w 292"/>
                        <a:gd name="T81" fmla="*/ 0 h 2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92" h="251">
                          <a:moveTo>
                            <a:pt x="84" y="167"/>
                          </a:moveTo>
                          <a:lnTo>
                            <a:pt x="238" y="3"/>
                          </a:lnTo>
                          <a:lnTo>
                            <a:pt x="214" y="5"/>
                          </a:lnTo>
                          <a:lnTo>
                            <a:pt x="175" y="15"/>
                          </a:lnTo>
                          <a:lnTo>
                            <a:pt x="143" y="34"/>
                          </a:lnTo>
                          <a:lnTo>
                            <a:pt x="107" y="71"/>
                          </a:lnTo>
                          <a:lnTo>
                            <a:pt x="72" y="106"/>
                          </a:lnTo>
                          <a:lnTo>
                            <a:pt x="51" y="141"/>
                          </a:lnTo>
                          <a:lnTo>
                            <a:pt x="36" y="174"/>
                          </a:lnTo>
                          <a:lnTo>
                            <a:pt x="14" y="210"/>
                          </a:lnTo>
                          <a:lnTo>
                            <a:pt x="60" y="214"/>
                          </a:lnTo>
                          <a:lnTo>
                            <a:pt x="98" y="209"/>
                          </a:lnTo>
                          <a:lnTo>
                            <a:pt x="133" y="195"/>
                          </a:lnTo>
                          <a:lnTo>
                            <a:pt x="176" y="168"/>
                          </a:lnTo>
                          <a:lnTo>
                            <a:pt x="211" y="134"/>
                          </a:lnTo>
                          <a:lnTo>
                            <a:pt x="233" y="120"/>
                          </a:lnTo>
                          <a:lnTo>
                            <a:pt x="258" y="102"/>
                          </a:lnTo>
                          <a:lnTo>
                            <a:pt x="278" y="97"/>
                          </a:lnTo>
                          <a:lnTo>
                            <a:pt x="292" y="106"/>
                          </a:lnTo>
                          <a:lnTo>
                            <a:pt x="291" y="129"/>
                          </a:lnTo>
                          <a:lnTo>
                            <a:pt x="278" y="163"/>
                          </a:lnTo>
                          <a:lnTo>
                            <a:pt x="258" y="183"/>
                          </a:lnTo>
                          <a:lnTo>
                            <a:pt x="237" y="199"/>
                          </a:lnTo>
                          <a:lnTo>
                            <a:pt x="212" y="214"/>
                          </a:lnTo>
                          <a:lnTo>
                            <a:pt x="172" y="232"/>
                          </a:lnTo>
                          <a:lnTo>
                            <a:pt x="129" y="247"/>
                          </a:lnTo>
                          <a:lnTo>
                            <a:pt x="104" y="251"/>
                          </a:lnTo>
                          <a:lnTo>
                            <a:pt x="77" y="246"/>
                          </a:lnTo>
                          <a:lnTo>
                            <a:pt x="36" y="232"/>
                          </a:lnTo>
                          <a:lnTo>
                            <a:pt x="14" y="221"/>
                          </a:lnTo>
                          <a:lnTo>
                            <a:pt x="0" y="209"/>
                          </a:lnTo>
                          <a:lnTo>
                            <a:pt x="4" y="168"/>
                          </a:lnTo>
                          <a:lnTo>
                            <a:pt x="21" y="133"/>
                          </a:lnTo>
                          <a:lnTo>
                            <a:pt x="40" y="102"/>
                          </a:lnTo>
                          <a:lnTo>
                            <a:pt x="65" y="75"/>
                          </a:lnTo>
                          <a:lnTo>
                            <a:pt x="97" y="49"/>
                          </a:lnTo>
                          <a:lnTo>
                            <a:pt x="129" y="29"/>
                          </a:lnTo>
                          <a:lnTo>
                            <a:pt x="165" y="15"/>
                          </a:lnTo>
                          <a:lnTo>
                            <a:pt x="223" y="0"/>
                          </a:lnTo>
                          <a:lnTo>
                            <a:pt x="270" y="1"/>
                          </a:lnTo>
                          <a:lnTo>
                            <a:pt x="84" y="167"/>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5" name="Freeform 387">
                      <a:extLst>
                        <a:ext uri="{FF2B5EF4-FFF2-40B4-BE49-F238E27FC236}">
                          <a16:creationId xmlns:a16="http://schemas.microsoft.com/office/drawing/2014/main" id="{D062E2EC-C7AF-B83F-EEB3-66FA3C35C06F}"/>
                        </a:ext>
                      </a:extLst>
                    </p:cNvPr>
                    <p:cNvSpPr>
                      <a:spLocks/>
                    </p:cNvSpPr>
                    <p:nvPr/>
                  </p:nvSpPr>
                  <p:spPr bwMode="auto">
                    <a:xfrm>
                      <a:off x="4791" y="2409"/>
                      <a:ext cx="193" cy="189"/>
                    </a:xfrm>
                    <a:custGeom>
                      <a:avLst/>
                      <a:gdLst>
                        <a:gd name="T0" fmla="*/ 0 w 1158"/>
                        <a:gd name="T1" fmla="*/ 0 h 946"/>
                        <a:gd name="T2" fmla="*/ 0 w 1158"/>
                        <a:gd name="T3" fmla="*/ 0 h 946"/>
                        <a:gd name="T4" fmla="*/ 0 w 1158"/>
                        <a:gd name="T5" fmla="*/ 0 h 946"/>
                        <a:gd name="T6" fmla="*/ 0 w 1158"/>
                        <a:gd name="T7" fmla="*/ 0 h 946"/>
                        <a:gd name="T8" fmla="*/ 0 w 1158"/>
                        <a:gd name="T9" fmla="*/ 0 h 946"/>
                        <a:gd name="T10" fmla="*/ 0 w 1158"/>
                        <a:gd name="T11" fmla="*/ 0 h 946"/>
                        <a:gd name="T12" fmla="*/ 0 w 1158"/>
                        <a:gd name="T13" fmla="*/ 0 h 946"/>
                        <a:gd name="T14" fmla="*/ 0 w 1158"/>
                        <a:gd name="T15" fmla="*/ 0 h 946"/>
                        <a:gd name="T16" fmla="*/ 0 w 1158"/>
                        <a:gd name="T17" fmla="*/ 0 h 946"/>
                        <a:gd name="T18" fmla="*/ 0 w 1158"/>
                        <a:gd name="T19" fmla="*/ 0 h 946"/>
                        <a:gd name="T20" fmla="*/ 0 w 1158"/>
                        <a:gd name="T21" fmla="*/ 0 h 946"/>
                        <a:gd name="T22" fmla="*/ 0 w 1158"/>
                        <a:gd name="T23" fmla="*/ 0 h 946"/>
                        <a:gd name="T24" fmla="*/ 0 w 1158"/>
                        <a:gd name="T25" fmla="*/ 0 h 946"/>
                        <a:gd name="T26" fmla="*/ 0 w 1158"/>
                        <a:gd name="T27" fmla="*/ 0 h 946"/>
                        <a:gd name="T28" fmla="*/ 0 w 1158"/>
                        <a:gd name="T29" fmla="*/ 0 h 946"/>
                        <a:gd name="T30" fmla="*/ 0 w 1158"/>
                        <a:gd name="T31" fmla="*/ 0 h 946"/>
                        <a:gd name="T32" fmla="*/ 0 w 1158"/>
                        <a:gd name="T33" fmla="*/ 0 h 946"/>
                        <a:gd name="T34" fmla="*/ 0 w 1158"/>
                        <a:gd name="T35" fmla="*/ 0 h 946"/>
                        <a:gd name="T36" fmla="*/ 0 w 1158"/>
                        <a:gd name="T37" fmla="*/ 0 h 946"/>
                        <a:gd name="T38" fmla="*/ 0 w 1158"/>
                        <a:gd name="T39" fmla="*/ 0 h 946"/>
                        <a:gd name="T40" fmla="*/ 0 w 1158"/>
                        <a:gd name="T41" fmla="*/ 0 h 946"/>
                        <a:gd name="T42" fmla="*/ 0 w 1158"/>
                        <a:gd name="T43" fmla="*/ 0 h 946"/>
                        <a:gd name="T44" fmla="*/ 0 w 1158"/>
                        <a:gd name="T45" fmla="*/ 0 h 946"/>
                        <a:gd name="T46" fmla="*/ 0 w 1158"/>
                        <a:gd name="T47" fmla="*/ 0 h 946"/>
                        <a:gd name="T48" fmla="*/ 0 w 1158"/>
                        <a:gd name="T49" fmla="*/ 0 h 946"/>
                        <a:gd name="T50" fmla="*/ 0 w 1158"/>
                        <a:gd name="T51" fmla="*/ 0 h 946"/>
                        <a:gd name="T52" fmla="*/ 0 w 1158"/>
                        <a:gd name="T53" fmla="*/ 0 h 946"/>
                        <a:gd name="T54" fmla="*/ 0 w 1158"/>
                        <a:gd name="T55" fmla="*/ 0 h 946"/>
                        <a:gd name="T56" fmla="*/ 0 w 1158"/>
                        <a:gd name="T57" fmla="*/ 0 h 946"/>
                        <a:gd name="T58" fmla="*/ 0 w 1158"/>
                        <a:gd name="T59" fmla="*/ 0 h 946"/>
                        <a:gd name="T60" fmla="*/ 0 w 1158"/>
                        <a:gd name="T61" fmla="*/ 0 h 946"/>
                        <a:gd name="T62" fmla="*/ 0 w 1158"/>
                        <a:gd name="T63" fmla="*/ 0 h 946"/>
                        <a:gd name="T64" fmla="*/ 0 w 1158"/>
                        <a:gd name="T65" fmla="*/ 0 h 946"/>
                        <a:gd name="T66" fmla="*/ 0 w 1158"/>
                        <a:gd name="T67" fmla="*/ 0 h 946"/>
                        <a:gd name="T68" fmla="*/ 0 w 1158"/>
                        <a:gd name="T69" fmla="*/ 0 h 946"/>
                        <a:gd name="T70" fmla="*/ 0 w 1158"/>
                        <a:gd name="T71" fmla="*/ 0 h 946"/>
                        <a:gd name="T72" fmla="*/ 0 w 1158"/>
                        <a:gd name="T73" fmla="*/ 0 h 946"/>
                        <a:gd name="T74" fmla="*/ 0 w 1158"/>
                        <a:gd name="T75" fmla="*/ 0 h 9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158" h="946">
                          <a:moveTo>
                            <a:pt x="43" y="0"/>
                          </a:moveTo>
                          <a:lnTo>
                            <a:pt x="50" y="66"/>
                          </a:lnTo>
                          <a:lnTo>
                            <a:pt x="65" y="135"/>
                          </a:lnTo>
                          <a:lnTo>
                            <a:pt x="97" y="195"/>
                          </a:lnTo>
                          <a:lnTo>
                            <a:pt x="115" y="252"/>
                          </a:lnTo>
                          <a:lnTo>
                            <a:pt x="0" y="270"/>
                          </a:lnTo>
                          <a:lnTo>
                            <a:pt x="97" y="270"/>
                          </a:lnTo>
                          <a:lnTo>
                            <a:pt x="15" y="405"/>
                          </a:lnTo>
                          <a:lnTo>
                            <a:pt x="104" y="296"/>
                          </a:lnTo>
                          <a:lnTo>
                            <a:pt x="108" y="338"/>
                          </a:lnTo>
                          <a:lnTo>
                            <a:pt x="43" y="589"/>
                          </a:lnTo>
                          <a:lnTo>
                            <a:pt x="126" y="353"/>
                          </a:lnTo>
                          <a:lnTo>
                            <a:pt x="176" y="394"/>
                          </a:lnTo>
                          <a:lnTo>
                            <a:pt x="243" y="498"/>
                          </a:lnTo>
                          <a:lnTo>
                            <a:pt x="301" y="560"/>
                          </a:lnTo>
                          <a:lnTo>
                            <a:pt x="326" y="589"/>
                          </a:lnTo>
                          <a:lnTo>
                            <a:pt x="359" y="623"/>
                          </a:lnTo>
                          <a:lnTo>
                            <a:pt x="373" y="634"/>
                          </a:lnTo>
                          <a:lnTo>
                            <a:pt x="377" y="660"/>
                          </a:lnTo>
                          <a:lnTo>
                            <a:pt x="395" y="675"/>
                          </a:lnTo>
                          <a:lnTo>
                            <a:pt x="427" y="682"/>
                          </a:lnTo>
                          <a:lnTo>
                            <a:pt x="459" y="686"/>
                          </a:lnTo>
                          <a:lnTo>
                            <a:pt x="495" y="704"/>
                          </a:lnTo>
                          <a:lnTo>
                            <a:pt x="552" y="746"/>
                          </a:lnTo>
                          <a:lnTo>
                            <a:pt x="617" y="787"/>
                          </a:lnTo>
                          <a:lnTo>
                            <a:pt x="717" y="832"/>
                          </a:lnTo>
                          <a:lnTo>
                            <a:pt x="813" y="865"/>
                          </a:lnTo>
                          <a:lnTo>
                            <a:pt x="900" y="887"/>
                          </a:lnTo>
                          <a:lnTo>
                            <a:pt x="1018" y="921"/>
                          </a:lnTo>
                          <a:lnTo>
                            <a:pt x="1137" y="946"/>
                          </a:lnTo>
                          <a:lnTo>
                            <a:pt x="1158" y="946"/>
                          </a:lnTo>
                          <a:lnTo>
                            <a:pt x="1112" y="921"/>
                          </a:lnTo>
                          <a:lnTo>
                            <a:pt x="1072" y="898"/>
                          </a:lnTo>
                          <a:lnTo>
                            <a:pt x="1033" y="880"/>
                          </a:lnTo>
                          <a:lnTo>
                            <a:pt x="990" y="846"/>
                          </a:lnTo>
                          <a:lnTo>
                            <a:pt x="904" y="846"/>
                          </a:lnTo>
                          <a:lnTo>
                            <a:pt x="859" y="824"/>
                          </a:lnTo>
                          <a:lnTo>
                            <a:pt x="838" y="806"/>
                          </a:lnTo>
                          <a:lnTo>
                            <a:pt x="834" y="776"/>
                          </a:lnTo>
                          <a:lnTo>
                            <a:pt x="795" y="776"/>
                          </a:lnTo>
                          <a:lnTo>
                            <a:pt x="767" y="772"/>
                          </a:lnTo>
                          <a:lnTo>
                            <a:pt x="717" y="761"/>
                          </a:lnTo>
                          <a:lnTo>
                            <a:pt x="703" y="754"/>
                          </a:lnTo>
                          <a:lnTo>
                            <a:pt x="692" y="728"/>
                          </a:lnTo>
                          <a:lnTo>
                            <a:pt x="656" y="724"/>
                          </a:lnTo>
                          <a:lnTo>
                            <a:pt x="620" y="713"/>
                          </a:lnTo>
                          <a:lnTo>
                            <a:pt x="599" y="697"/>
                          </a:lnTo>
                          <a:lnTo>
                            <a:pt x="588" y="671"/>
                          </a:lnTo>
                          <a:lnTo>
                            <a:pt x="534" y="682"/>
                          </a:lnTo>
                          <a:lnTo>
                            <a:pt x="552" y="652"/>
                          </a:lnTo>
                          <a:lnTo>
                            <a:pt x="542" y="634"/>
                          </a:lnTo>
                          <a:lnTo>
                            <a:pt x="527" y="623"/>
                          </a:lnTo>
                          <a:lnTo>
                            <a:pt x="499" y="619"/>
                          </a:lnTo>
                          <a:lnTo>
                            <a:pt x="473" y="611"/>
                          </a:lnTo>
                          <a:lnTo>
                            <a:pt x="477" y="571"/>
                          </a:lnTo>
                          <a:lnTo>
                            <a:pt x="466" y="557"/>
                          </a:lnTo>
                          <a:lnTo>
                            <a:pt x="423" y="557"/>
                          </a:lnTo>
                          <a:lnTo>
                            <a:pt x="398" y="557"/>
                          </a:lnTo>
                          <a:lnTo>
                            <a:pt x="384" y="524"/>
                          </a:lnTo>
                          <a:lnTo>
                            <a:pt x="366" y="501"/>
                          </a:lnTo>
                          <a:lnTo>
                            <a:pt x="337" y="494"/>
                          </a:lnTo>
                          <a:lnTo>
                            <a:pt x="309" y="479"/>
                          </a:lnTo>
                          <a:lnTo>
                            <a:pt x="279" y="457"/>
                          </a:lnTo>
                          <a:lnTo>
                            <a:pt x="250" y="427"/>
                          </a:lnTo>
                          <a:lnTo>
                            <a:pt x="236" y="398"/>
                          </a:lnTo>
                          <a:lnTo>
                            <a:pt x="225" y="372"/>
                          </a:lnTo>
                          <a:lnTo>
                            <a:pt x="205" y="353"/>
                          </a:lnTo>
                          <a:lnTo>
                            <a:pt x="190" y="322"/>
                          </a:lnTo>
                          <a:lnTo>
                            <a:pt x="158" y="296"/>
                          </a:lnTo>
                          <a:lnTo>
                            <a:pt x="133" y="267"/>
                          </a:lnTo>
                          <a:lnTo>
                            <a:pt x="126" y="228"/>
                          </a:lnTo>
                          <a:lnTo>
                            <a:pt x="115" y="195"/>
                          </a:lnTo>
                          <a:lnTo>
                            <a:pt x="93" y="158"/>
                          </a:lnTo>
                          <a:lnTo>
                            <a:pt x="79" y="110"/>
                          </a:lnTo>
                          <a:lnTo>
                            <a:pt x="68" y="66"/>
                          </a:lnTo>
                          <a:lnTo>
                            <a:pt x="43" y="0"/>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6" name="Freeform 388">
                      <a:extLst>
                        <a:ext uri="{FF2B5EF4-FFF2-40B4-BE49-F238E27FC236}">
                          <a16:creationId xmlns:a16="http://schemas.microsoft.com/office/drawing/2014/main" id="{135DB6F0-6242-E612-58C3-A1411FEBCAC6}"/>
                        </a:ext>
                      </a:extLst>
                    </p:cNvPr>
                    <p:cNvSpPr>
                      <a:spLocks/>
                    </p:cNvSpPr>
                    <p:nvPr/>
                  </p:nvSpPr>
                  <p:spPr bwMode="auto">
                    <a:xfrm>
                      <a:off x="4871" y="2497"/>
                      <a:ext cx="33" cy="46"/>
                    </a:xfrm>
                    <a:custGeom>
                      <a:avLst/>
                      <a:gdLst>
                        <a:gd name="T0" fmla="*/ 0 w 199"/>
                        <a:gd name="T1" fmla="*/ 0 h 231"/>
                        <a:gd name="T2" fmla="*/ 0 w 199"/>
                        <a:gd name="T3" fmla="*/ 0 h 231"/>
                        <a:gd name="T4" fmla="*/ 0 w 199"/>
                        <a:gd name="T5" fmla="*/ 0 h 231"/>
                        <a:gd name="T6" fmla="*/ 0 w 199"/>
                        <a:gd name="T7" fmla="*/ 0 h 231"/>
                        <a:gd name="T8" fmla="*/ 0 w 199"/>
                        <a:gd name="T9" fmla="*/ 0 h 231"/>
                        <a:gd name="T10" fmla="*/ 0 w 199"/>
                        <a:gd name="T11" fmla="*/ 0 h 231"/>
                        <a:gd name="T12" fmla="*/ 0 w 199"/>
                        <a:gd name="T13" fmla="*/ 0 h 231"/>
                        <a:gd name="T14" fmla="*/ 0 w 199"/>
                        <a:gd name="T15" fmla="*/ 0 h 231"/>
                        <a:gd name="T16" fmla="*/ 0 w 199"/>
                        <a:gd name="T17" fmla="*/ 0 h 231"/>
                        <a:gd name="T18" fmla="*/ 0 w 199"/>
                        <a:gd name="T19" fmla="*/ 0 h 231"/>
                        <a:gd name="T20" fmla="*/ 0 w 199"/>
                        <a:gd name="T21" fmla="*/ 0 h 231"/>
                        <a:gd name="T22" fmla="*/ 0 w 199"/>
                        <a:gd name="T23" fmla="*/ 0 h 231"/>
                        <a:gd name="T24" fmla="*/ 0 w 199"/>
                        <a:gd name="T25" fmla="*/ 0 h 231"/>
                        <a:gd name="T26" fmla="*/ 0 w 199"/>
                        <a:gd name="T27" fmla="*/ 0 h 231"/>
                        <a:gd name="T28" fmla="*/ 0 w 199"/>
                        <a:gd name="T29" fmla="*/ 0 h 231"/>
                        <a:gd name="T30" fmla="*/ 0 w 199"/>
                        <a:gd name="T31" fmla="*/ 0 h 231"/>
                        <a:gd name="T32" fmla="*/ 0 w 199"/>
                        <a:gd name="T33" fmla="*/ 0 h 231"/>
                        <a:gd name="T34" fmla="*/ 0 w 199"/>
                        <a:gd name="T35" fmla="*/ 0 h 231"/>
                        <a:gd name="T36" fmla="*/ 0 w 199"/>
                        <a:gd name="T37" fmla="*/ 0 h 231"/>
                        <a:gd name="T38" fmla="*/ 0 w 199"/>
                        <a:gd name="T39" fmla="*/ 0 h 231"/>
                        <a:gd name="T40" fmla="*/ 0 w 199"/>
                        <a:gd name="T41" fmla="*/ 0 h 231"/>
                        <a:gd name="T42" fmla="*/ 0 w 199"/>
                        <a:gd name="T43" fmla="*/ 0 h 231"/>
                        <a:gd name="T44" fmla="*/ 0 w 199"/>
                        <a:gd name="T45" fmla="*/ 0 h 231"/>
                        <a:gd name="T46" fmla="*/ 0 w 199"/>
                        <a:gd name="T47" fmla="*/ 0 h 231"/>
                        <a:gd name="T48" fmla="*/ 0 w 199"/>
                        <a:gd name="T49" fmla="*/ 0 h 2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9" h="231">
                          <a:moveTo>
                            <a:pt x="186" y="69"/>
                          </a:moveTo>
                          <a:lnTo>
                            <a:pt x="126" y="169"/>
                          </a:lnTo>
                          <a:lnTo>
                            <a:pt x="107" y="217"/>
                          </a:lnTo>
                          <a:lnTo>
                            <a:pt x="100" y="231"/>
                          </a:lnTo>
                          <a:lnTo>
                            <a:pt x="94" y="231"/>
                          </a:lnTo>
                          <a:lnTo>
                            <a:pt x="94" y="183"/>
                          </a:lnTo>
                          <a:lnTo>
                            <a:pt x="107" y="116"/>
                          </a:lnTo>
                          <a:lnTo>
                            <a:pt x="133" y="75"/>
                          </a:lnTo>
                          <a:lnTo>
                            <a:pt x="159" y="40"/>
                          </a:lnTo>
                          <a:lnTo>
                            <a:pt x="186" y="33"/>
                          </a:lnTo>
                          <a:lnTo>
                            <a:pt x="193" y="27"/>
                          </a:lnTo>
                          <a:lnTo>
                            <a:pt x="139" y="27"/>
                          </a:lnTo>
                          <a:lnTo>
                            <a:pt x="107" y="53"/>
                          </a:lnTo>
                          <a:lnTo>
                            <a:pt x="54" y="89"/>
                          </a:lnTo>
                          <a:lnTo>
                            <a:pt x="27" y="128"/>
                          </a:lnTo>
                          <a:lnTo>
                            <a:pt x="8" y="162"/>
                          </a:lnTo>
                          <a:lnTo>
                            <a:pt x="0" y="178"/>
                          </a:lnTo>
                          <a:lnTo>
                            <a:pt x="27" y="121"/>
                          </a:lnTo>
                          <a:lnTo>
                            <a:pt x="60" y="61"/>
                          </a:lnTo>
                          <a:lnTo>
                            <a:pt x="107" y="19"/>
                          </a:lnTo>
                          <a:lnTo>
                            <a:pt x="126" y="6"/>
                          </a:lnTo>
                          <a:lnTo>
                            <a:pt x="159" y="0"/>
                          </a:lnTo>
                          <a:lnTo>
                            <a:pt x="180" y="6"/>
                          </a:lnTo>
                          <a:lnTo>
                            <a:pt x="199" y="19"/>
                          </a:lnTo>
                          <a:lnTo>
                            <a:pt x="186" y="69"/>
                          </a:lnTo>
                          <a:close/>
                        </a:path>
                      </a:pathLst>
                    </a:custGeom>
                    <a:solidFill>
                      <a:srgbClr val="5F5F5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77" name="Group 389">
                      <a:extLst>
                        <a:ext uri="{FF2B5EF4-FFF2-40B4-BE49-F238E27FC236}">
                          <a16:creationId xmlns:a16="http://schemas.microsoft.com/office/drawing/2014/main" id="{DFB43522-F69F-703D-988F-FBA71EB622D5}"/>
                        </a:ext>
                      </a:extLst>
                    </p:cNvPr>
                    <p:cNvGrpSpPr>
                      <a:grpSpLocks/>
                    </p:cNvGrpSpPr>
                    <p:nvPr/>
                  </p:nvGrpSpPr>
                  <p:grpSpPr bwMode="auto">
                    <a:xfrm>
                      <a:off x="4842" y="2328"/>
                      <a:ext cx="46" cy="158"/>
                      <a:chOff x="4842" y="2328"/>
                      <a:chExt cx="46" cy="158"/>
                    </a:xfrm>
                  </p:grpSpPr>
                  <p:sp>
                    <p:nvSpPr>
                      <p:cNvPr id="1682578" name="Freeform 390">
                        <a:extLst>
                          <a:ext uri="{FF2B5EF4-FFF2-40B4-BE49-F238E27FC236}">
                            <a16:creationId xmlns:a16="http://schemas.microsoft.com/office/drawing/2014/main" id="{30C5B3B5-FF4B-DB12-C78B-44B94DC2237A}"/>
                          </a:ext>
                        </a:extLst>
                      </p:cNvPr>
                      <p:cNvSpPr>
                        <a:spLocks/>
                      </p:cNvSpPr>
                      <p:nvPr/>
                    </p:nvSpPr>
                    <p:spPr bwMode="auto">
                      <a:xfrm>
                        <a:off x="4863" y="2379"/>
                        <a:ext cx="25" cy="107"/>
                      </a:xfrm>
                      <a:custGeom>
                        <a:avLst/>
                        <a:gdLst>
                          <a:gd name="T0" fmla="*/ 0 w 153"/>
                          <a:gd name="T1" fmla="*/ 0 h 534"/>
                          <a:gd name="T2" fmla="*/ 0 w 153"/>
                          <a:gd name="T3" fmla="*/ 0 h 534"/>
                          <a:gd name="T4" fmla="*/ 0 w 153"/>
                          <a:gd name="T5" fmla="*/ 0 h 534"/>
                          <a:gd name="T6" fmla="*/ 0 w 153"/>
                          <a:gd name="T7" fmla="*/ 0 h 534"/>
                          <a:gd name="T8" fmla="*/ 0 w 153"/>
                          <a:gd name="T9" fmla="*/ 0 h 534"/>
                          <a:gd name="T10" fmla="*/ 0 w 153"/>
                          <a:gd name="T11" fmla="*/ 0 h 534"/>
                          <a:gd name="T12" fmla="*/ 0 w 153"/>
                          <a:gd name="T13" fmla="*/ 0 h 534"/>
                          <a:gd name="T14" fmla="*/ 0 w 153"/>
                          <a:gd name="T15" fmla="*/ 0 h 534"/>
                          <a:gd name="T16" fmla="*/ 0 w 153"/>
                          <a:gd name="T17" fmla="*/ 0 h 534"/>
                          <a:gd name="T18" fmla="*/ 0 w 153"/>
                          <a:gd name="T19" fmla="*/ 0 h 534"/>
                          <a:gd name="T20" fmla="*/ 0 w 153"/>
                          <a:gd name="T21" fmla="*/ 0 h 534"/>
                          <a:gd name="T22" fmla="*/ 0 w 153"/>
                          <a:gd name="T23" fmla="*/ 0 h 534"/>
                          <a:gd name="T24" fmla="*/ 0 w 153"/>
                          <a:gd name="T25" fmla="*/ 0 h 534"/>
                          <a:gd name="T26" fmla="*/ 0 w 153"/>
                          <a:gd name="T27" fmla="*/ 0 h 534"/>
                          <a:gd name="T28" fmla="*/ 0 w 153"/>
                          <a:gd name="T29" fmla="*/ 0 h 5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3" h="534">
                            <a:moveTo>
                              <a:pt x="0" y="111"/>
                            </a:moveTo>
                            <a:lnTo>
                              <a:pt x="46" y="63"/>
                            </a:lnTo>
                            <a:lnTo>
                              <a:pt x="61" y="93"/>
                            </a:lnTo>
                            <a:lnTo>
                              <a:pt x="75" y="130"/>
                            </a:lnTo>
                            <a:lnTo>
                              <a:pt x="101" y="402"/>
                            </a:lnTo>
                            <a:lnTo>
                              <a:pt x="94" y="454"/>
                            </a:lnTo>
                            <a:lnTo>
                              <a:pt x="145" y="534"/>
                            </a:lnTo>
                            <a:lnTo>
                              <a:pt x="153" y="365"/>
                            </a:lnTo>
                            <a:lnTo>
                              <a:pt x="138" y="302"/>
                            </a:lnTo>
                            <a:lnTo>
                              <a:pt x="112" y="192"/>
                            </a:lnTo>
                            <a:lnTo>
                              <a:pt x="94" y="105"/>
                            </a:lnTo>
                            <a:lnTo>
                              <a:pt x="101" y="42"/>
                            </a:lnTo>
                            <a:lnTo>
                              <a:pt x="76" y="0"/>
                            </a:lnTo>
                            <a:lnTo>
                              <a:pt x="2" y="90"/>
                            </a:lnTo>
                            <a:lnTo>
                              <a:pt x="0" y="111"/>
                            </a:lnTo>
                            <a:close/>
                          </a:path>
                        </a:pathLst>
                      </a:custGeom>
                      <a:solidFill>
                        <a:srgbClr val="0000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79" name="Freeform 391">
                        <a:extLst>
                          <a:ext uri="{FF2B5EF4-FFF2-40B4-BE49-F238E27FC236}">
                            <a16:creationId xmlns:a16="http://schemas.microsoft.com/office/drawing/2014/main" id="{8D6E115C-E463-BE52-B1DA-D70700435B24}"/>
                          </a:ext>
                        </a:extLst>
                      </p:cNvPr>
                      <p:cNvSpPr>
                        <a:spLocks/>
                      </p:cNvSpPr>
                      <p:nvPr/>
                    </p:nvSpPr>
                    <p:spPr bwMode="auto">
                      <a:xfrm>
                        <a:off x="4842" y="2328"/>
                        <a:ext cx="42" cy="72"/>
                      </a:xfrm>
                      <a:custGeom>
                        <a:avLst/>
                        <a:gdLst>
                          <a:gd name="T0" fmla="*/ 0 w 254"/>
                          <a:gd name="T1" fmla="*/ 0 h 359"/>
                          <a:gd name="T2" fmla="*/ 0 w 254"/>
                          <a:gd name="T3" fmla="*/ 0 h 359"/>
                          <a:gd name="T4" fmla="*/ 0 w 254"/>
                          <a:gd name="T5" fmla="*/ 0 h 359"/>
                          <a:gd name="T6" fmla="*/ 0 w 254"/>
                          <a:gd name="T7" fmla="*/ 0 h 359"/>
                          <a:gd name="T8" fmla="*/ 0 w 254"/>
                          <a:gd name="T9" fmla="*/ 0 h 359"/>
                          <a:gd name="T10" fmla="*/ 0 w 254"/>
                          <a:gd name="T11" fmla="*/ 0 h 359"/>
                          <a:gd name="T12" fmla="*/ 0 w 254"/>
                          <a:gd name="T13" fmla="*/ 0 h 359"/>
                          <a:gd name="T14" fmla="*/ 0 w 254"/>
                          <a:gd name="T15" fmla="*/ 0 h 359"/>
                          <a:gd name="T16" fmla="*/ 0 w 254"/>
                          <a:gd name="T17" fmla="*/ 0 h 359"/>
                          <a:gd name="T18" fmla="*/ 0 w 254"/>
                          <a:gd name="T19" fmla="*/ 0 h 359"/>
                          <a:gd name="T20" fmla="*/ 0 w 254"/>
                          <a:gd name="T21" fmla="*/ 0 h 359"/>
                          <a:gd name="T22" fmla="*/ 0 w 254"/>
                          <a:gd name="T23" fmla="*/ 0 h 359"/>
                          <a:gd name="T24" fmla="*/ 0 w 254"/>
                          <a:gd name="T25" fmla="*/ 0 h 359"/>
                          <a:gd name="T26" fmla="*/ 0 w 254"/>
                          <a:gd name="T27" fmla="*/ 0 h 359"/>
                          <a:gd name="T28" fmla="*/ 0 w 254"/>
                          <a:gd name="T29" fmla="*/ 0 h 359"/>
                          <a:gd name="T30" fmla="*/ 0 w 254"/>
                          <a:gd name="T31" fmla="*/ 0 h 359"/>
                          <a:gd name="T32" fmla="*/ 0 w 254"/>
                          <a:gd name="T33" fmla="*/ 0 h 359"/>
                          <a:gd name="T34" fmla="*/ 0 w 254"/>
                          <a:gd name="T35" fmla="*/ 0 h 359"/>
                          <a:gd name="T36" fmla="*/ 0 w 254"/>
                          <a:gd name="T37" fmla="*/ 0 h 359"/>
                          <a:gd name="T38" fmla="*/ 0 w 254"/>
                          <a:gd name="T39" fmla="*/ 0 h 359"/>
                          <a:gd name="T40" fmla="*/ 0 w 254"/>
                          <a:gd name="T41" fmla="*/ 0 h 359"/>
                          <a:gd name="T42" fmla="*/ 0 w 254"/>
                          <a:gd name="T43" fmla="*/ 0 h 3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4" h="359">
                            <a:moveTo>
                              <a:pt x="15" y="0"/>
                            </a:moveTo>
                            <a:lnTo>
                              <a:pt x="34" y="56"/>
                            </a:lnTo>
                            <a:lnTo>
                              <a:pt x="51" y="91"/>
                            </a:lnTo>
                            <a:lnTo>
                              <a:pt x="70" y="120"/>
                            </a:lnTo>
                            <a:lnTo>
                              <a:pt x="94" y="158"/>
                            </a:lnTo>
                            <a:lnTo>
                              <a:pt x="123" y="202"/>
                            </a:lnTo>
                            <a:lnTo>
                              <a:pt x="152" y="227"/>
                            </a:lnTo>
                            <a:lnTo>
                              <a:pt x="181" y="247"/>
                            </a:lnTo>
                            <a:lnTo>
                              <a:pt x="230" y="245"/>
                            </a:lnTo>
                            <a:lnTo>
                              <a:pt x="254" y="336"/>
                            </a:lnTo>
                            <a:lnTo>
                              <a:pt x="202" y="258"/>
                            </a:lnTo>
                            <a:lnTo>
                              <a:pt x="127" y="359"/>
                            </a:lnTo>
                            <a:lnTo>
                              <a:pt x="100" y="304"/>
                            </a:lnTo>
                            <a:lnTo>
                              <a:pt x="73" y="256"/>
                            </a:lnTo>
                            <a:lnTo>
                              <a:pt x="59" y="229"/>
                            </a:lnTo>
                            <a:lnTo>
                              <a:pt x="47" y="194"/>
                            </a:lnTo>
                            <a:lnTo>
                              <a:pt x="37" y="162"/>
                            </a:lnTo>
                            <a:lnTo>
                              <a:pt x="29" y="135"/>
                            </a:lnTo>
                            <a:lnTo>
                              <a:pt x="8" y="94"/>
                            </a:lnTo>
                            <a:lnTo>
                              <a:pt x="2" y="67"/>
                            </a:lnTo>
                            <a:lnTo>
                              <a:pt x="0" y="4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nvGrpSpPr>
                  <p:cNvPr id="1682531" name="Group 392">
                    <a:extLst>
                      <a:ext uri="{FF2B5EF4-FFF2-40B4-BE49-F238E27FC236}">
                        <a16:creationId xmlns:a16="http://schemas.microsoft.com/office/drawing/2014/main" id="{52115BEB-3034-D507-E85E-7B04AF51C8D9}"/>
                      </a:ext>
                    </a:extLst>
                  </p:cNvPr>
                  <p:cNvGrpSpPr>
                    <a:grpSpLocks/>
                  </p:cNvGrpSpPr>
                  <p:nvPr/>
                </p:nvGrpSpPr>
                <p:grpSpPr bwMode="auto">
                  <a:xfrm>
                    <a:off x="4840" y="2242"/>
                    <a:ext cx="86" cy="141"/>
                    <a:chOff x="4840" y="2242"/>
                    <a:chExt cx="86" cy="141"/>
                  </a:xfrm>
                </p:grpSpPr>
                <p:sp>
                  <p:nvSpPr>
                    <p:cNvPr id="1682532" name="Freeform 393">
                      <a:extLst>
                        <a:ext uri="{FF2B5EF4-FFF2-40B4-BE49-F238E27FC236}">
                          <a16:creationId xmlns:a16="http://schemas.microsoft.com/office/drawing/2014/main" id="{D0C88647-2A3C-48B2-D958-5F9F584EF431}"/>
                        </a:ext>
                      </a:extLst>
                    </p:cNvPr>
                    <p:cNvSpPr>
                      <a:spLocks/>
                    </p:cNvSpPr>
                    <p:nvPr/>
                  </p:nvSpPr>
                  <p:spPr bwMode="auto">
                    <a:xfrm>
                      <a:off x="4842" y="2244"/>
                      <a:ext cx="83" cy="139"/>
                    </a:xfrm>
                    <a:custGeom>
                      <a:avLst/>
                      <a:gdLst>
                        <a:gd name="T0" fmla="*/ 0 w 502"/>
                        <a:gd name="T1" fmla="*/ 0 h 693"/>
                        <a:gd name="T2" fmla="*/ 0 w 502"/>
                        <a:gd name="T3" fmla="*/ 0 h 693"/>
                        <a:gd name="T4" fmla="*/ 0 w 502"/>
                        <a:gd name="T5" fmla="*/ 0 h 693"/>
                        <a:gd name="T6" fmla="*/ 0 w 502"/>
                        <a:gd name="T7" fmla="*/ 0 h 693"/>
                        <a:gd name="T8" fmla="*/ 0 w 502"/>
                        <a:gd name="T9" fmla="*/ 0 h 693"/>
                        <a:gd name="T10" fmla="*/ 0 w 502"/>
                        <a:gd name="T11" fmla="*/ 0 h 693"/>
                        <a:gd name="T12" fmla="*/ 0 w 502"/>
                        <a:gd name="T13" fmla="*/ 0 h 693"/>
                        <a:gd name="T14" fmla="*/ 0 w 502"/>
                        <a:gd name="T15" fmla="*/ 0 h 693"/>
                        <a:gd name="T16" fmla="*/ 0 w 502"/>
                        <a:gd name="T17" fmla="*/ 0 h 693"/>
                        <a:gd name="T18" fmla="*/ 0 w 502"/>
                        <a:gd name="T19" fmla="*/ 0 h 693"/>
                        <a:gd name="T20" fmla="*/ 0 w 502"/>
                        <a:gd name="T21" fmla="*/ 0 h 693"/>
                        <a:gd name="T22" fmla="*/ 0 w 502"/>
                        <a:gd name="T23" fmla="*/ 0 h 693"/>
                        <a:gd name="T24" fmla="*/ 0 w 502"/>
                        <a:gd name="T25" fmla="*/ 0 h 693"/>
                        <a:gd name="T26" fmla="*/ 0 w 502"/>
                        <a:gd name="T27" fmla="*/ 0 h 693"/>
                        <a:gd name="T28" fmla="*/ 0 w 502"/>
                        <a:gd name="T29" fmla="*/ 0 h 693"/>
                        <a:gd name="T30" fmla="*/ 0 w 502"/>
                        <a:gd name="T31" fmla="*/ 0 h 693"/>
                        <a:gd name="T32" fmla="*/ 0 w 502"/>
                        <a:gd name="T33" fmla="*/ 0 h 693"/>
                        <a:gd name="T34" fmla="*/ 0 w 502"/>
                        <a:gd name="T35" fmla="*/ 0 h 693"/>
                        <a:gd name="T36" fmla="*/ 0 w 502"/>
                        <a:gd name="T37" fmla="*/ 0 h 693"/>
                        <a:gd name="T38" fmla="*/ 0 w 502"/>
                        <a:gd name="T39" fmla="*/ 0 h 693"/>
                        <a:gd name="T40" fmla="*/ 0 w 502"/>
                        <a:gd name="T41" fmla="*/ 0 h 693"/>
                        <a:gd name="T42" fmla="*/ 0 w 502"/>
                        <a:gd name="T43" fmla="*/ 0 h 693"/>
                        <a:gd name="T44" fmla="*/ 0 w 502"/>
                        <a:gd name="T45" fmla="*/ 0 h 693"/>
                        <a:gd name="T46" fmla="*/ 0 w 502"/>
                        <a:gd name="T47" fmla="*/ 0 h 693"/>
                        <a:gd name="T48" fmla="*/ 0 w 502"/>
                        <a:gd name="T49" fmla="*/ 0 h 693"/>
                        <a:gd name="T50" fmla="*/ 0 w 502"/>
                        <a:gd name="T51" fmla="*/ 0 h 693"/>
                        <a:gd name="T52" fmla="*/ 0 w 502"/>
                        <a:gd name="T53" fmla="*/ 0 h 693"/>
                        <a:gd name="T54" fmla="*/ 0 w 502"/>
                        <a:gd name="T55" fmla="*/ 0 h 693"/>
                        <a:gd name="T56" fmla="*/ 0 w 502"/>
                        <a:gd name="T57" fmla="*/ 0 h 693"/>
                        <a:gd name="T58" fmla="*/ 0 w 502"/>
                        <a:gd name="T59" fmla="*/ 0 h 693"/>
                        <a:gd name="T60" fmla="*/ 0 w 502"/>
                        <a:gd name="T61" fmla="*/ 0 h 693"/>
                        <a:gd name="T62" fmla="*/ 0 w 502"/>
                        <a:gd name="T63" fmla="*/ 0 h 693"/>
                        <a:gd name="T64" fmla="*/ 0 w 502"/>
                        <a:gd name="T65" fmla="*/ 0 h 693"/>
                        <a:gd name="T66" fmla="*/ 0 w 502"/>
                        <a:gd name="T67" fmla="*/ 0 h 693"/>
                        <a:gd name="T68" fmla="*/ 0 w 502"/>
                        <a:gd name="T69" fmla="*/ 0 h 693"/>
                        <a:gd name="T70" fmla="*/ 0 w 502"/>
                        <a:gd name="T71" fmla="*/ 0 h 693"/>
                        <a:gd name="T72" fmla="*/ 0 w 502"/>
                        <a:gd name="T73" fmla="*/ 0 h 693"/>
                        <a:gd name="T74" fmla="*/ 0 w 502"/>
                        <a:gd name="T75" fmla="*/ 0 h 693"/>
                        <a:gd name="T76" fmla="*/ 0 w 502"/>
                        <a:gd name="T77" fmla="*/ 0 h 693"/>
                        <a:gd name="T78" fmla="*/ 0 w 502"/>
                        <a:gd name="T79" fmla="*/ 0 h 693"/>
                        <a:gd name="T80" fmla="*/ 0 w 502"/>
                        <a:gd name="T81" fmla="*/ 0 h 693"/>
                        <a:gd name="T82" fmla="*/ 0 w 502"/>
                        <a:gd name="T83" fmla="*/ 0 h 693"/>
                        <a:gd name="T84" fmla="*/ 0 w 502"/>
                        <a:gd name="T85" fmla="*/ 0 h 693"/>
                        <a:gd name="T86" fmla="*/ 0 w 502"/>
                        <a:gd name="T87" fmla="*/ 0 h 693"/>
                        <a:gd name="T88" fmla="*/ 0 w 502"/>
                        <a:gd name="T89" fmla="*/ 0 h 693"/>
                        <a:gd name="T90" fmla="*/ 0 w 502"/>
                        <a:gd name="T91" fmla="*/ 0 h 693"/>
                        <a:gd name="T92" fmla="*/ 0 w 502"/>
                        <a:gd name="T93" fmla="*/ 0 h 693"/>
                        <a:gd name="T94" fmla="*/ 0 w 502"/>
                        <a:gd name="T95" fmla="*/ 0 h 693"/>
                        <a:gd name="T96" fmla="*/ 0 w 502"/>
                        <a:gd name="T97" fmla="*/ 0 h 693"/>
                        <a:gd name="T98" fmla="*/ 0 w 502"/>
                        <a:gd name="T99" fmla="*/ 0 h 693"/>
                        <a:gd name="T100" fmla="*/ 0 w 502"/>
                        <a:gd name="T101" fmla="*/ 0 h 693"/>
                        <a:gd name="T102" fmla="*/ 0 w 502"/>
                        <a:gd name="T103" fmla="*/ 0 h 693"/>
                        <a:gd name="T104" fmla="*/ 0 w 502"/>
                        <a:gd name="T105" fmla="*/ 0 h 693"/>
                        <a:gd name="T106" fmla="*/ 0 w 502"/>
                        <a:gd name="T107" fmla="*/ 0 h 693"/>
                        <a:gd name="T108" fmla="*/ 0 w 502"/>
                        <a:gd name="T109" fmla="*/ 0 h 69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2" h="693">
                          <a:moveTo>
                            <a:pt x="201" y="682"/>
                          </a:moveTo>
                          <a:lnTo>
                            <a:pt x="224" y="673"/>
                          </a:lnTo>
                          <a:lnTo>
                            <a:pt x="269" y="684"/>
                          </a:lnTo>
                          <a:lnTo>
                            <a:pt x="302" y="691"/>
                          </a:lnTo>
                          <a:lnTo>
                            <a:pt x="317" y="691"/>
                          </a:lnTo>
                          <a:lnTo>
                            <a:pt x="336" y="693"/>
                          </a:lnTo>
                          <a:lnTo>
                            <a:pt x="355" y="693"/>
                          </a:lnTo>
                          <a:lnTo>
                            <a:pt x="371" y="688"/>
                          </a:lnTo>
                          <a:lnTo>
                            <a:pt x="381" y="674"/>
                          </a:lnTo>
                          <a:lnTo>
                            <a:pt x="390" y="659"/>
                          </a:lnTo>
                          <a:lnTo>
                            <a:pt x="396" y="643"/>
                          </a:lnTo>
                          <a:lnTo>
                            <a:pt x="403" y="617"/>
                          </a:lnTo>
                          <a:lnTo>
                            <a:pt x="406" y="606"/>
                          </a:lnTo>
                          <a:lnTo>
                            <a:pt x="422" y="569"/>
                          </a:lnTo>
                          <a:lnTo>
                            <a:pt x="433" y="537"/>
                          </a:lnTo>
                          <a:lnTo>
                            <a:pt x="445" y="505"/>
                          </a:lnTo>
                          <a:lnTo>
                            <a:pt x="448" y="484"/>
                          </a:lnTo>
                          <a:lnTo>
                            <a:pt x="461" y="453"/>
                          </a:lnTo>
                          <a:lnTo>
                            <a:pt x="472" y="424"/>
                          </a:lnTo>
                          <a:lnTo>
                            <a:pt x="475" y="390"/>
                          </a:lnTo>
                          <a:lnTo>
                            <a:pt x="475" y="368"/>
                          </a:lnTo>
                          <a:lnTo>
                            <a:pt x="500" y="347"/>
                          </a:lnTo>
                          <a:lnTo>
                            <a:pt x="498" y="297"/>
                          </a:lnTo>
                          <a:lnTo>
                            <a:pt x="502" y="219"/>
                          </a:lnTo>
                          <a:lnTo>
                            <a:pt x="498" y="180"/>
                          </a:lnTo>
                          <a:lnTo>
                            <a:pt x="488" y="134"/>
                          </a:lnTo>
                          <a:lnTo>
                            <a:pt x="472" y="110"/>
                          </a:lnTo>
                          <a:lnTo>
                            <a:pt x="451" y="81"/>
                          </a:lnTo>
                          <a:lnTo>
                            <a:pt x="406" y="47"/>
                          </a:lnTo>
                          <a:lnTo>
                            <a:pt x="348" y="20"/>
                          </a:lnTo>
                          <a:lnTo>
                            <a:pt x="298" y="8"/>
                          </a:lnTo>
                          <a:lnTo>
                            <a:pt x="245" y="0"/>
                          </a:lnTo>
                          <a:lnTo>
                            <a:pt x="191" y="0"/>
                          </a:lnTo>
                          <a:lnTo>
                            <a:pt x="152" y="4"/>
                          </a:lnTo>
                          <a:lnTo>
                            <a:pt x="117"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7" y="596"/>
                          </a:lnTo>
                          <a:lnTo>
                            <a:pt x="129" y="627"/>
                          </a:lnTo>
                          <a:lnTo>
                            <a:pt x="146" y="644"/>
                          </a:lnTo>
                          <a:lnTo>
                            <a:pt x="163" y="662"/>
                          </a:lnTo>
                          <a:lnTo>
                            <a:pt x="181" y="674"/>
                          </a:lnTo>
                          <a:lnTo>
                            <a:pt x="201" y="682"/>
                          </a:lnTo>
                          <a:close/>
                        </a:path>
                      </a:pathLst>
                    </a:custGeom>
                    <a:solidFill>
                      <a:srgbClr val="F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33" name="Group 394">
                      <a:extLst>
                        <a:ext uri="{FF2B5EF4-FFF2-40B4-BE49-F238E27FC236}">
                          <a16:creationId xmlns:a16="http://schemas.microsoft.com/office/drawing/2014/main" id="{88731850-B357-4ADD-4359-428013814072}"/>
                        </a:ext>
                      </a:extLst>
                    </p:cNvPr>
                    <p:cNvGrpSpPr>
                      <a:grpSpLocks/>
                    </p:cNvGrpSpPr>
                    <p:nvPr/>
                  </p:nvGrpSpPr>
                  <p:grpSpPr bwMode="auto">
                    <a:xfrm>
                      <a:off x="4842" y="2244"/>
                      <a:ext cx="76" cy="139"/>
                      <a:chOff x="4842" y="2244"/>
                      <a:chExt cx="76" cy="139"/>
                    </a:xfrm>
                  </p:grpSpPr>
                  <p:sp>
                    <p:nvSpPr>
                      <p:cNvPr id="1682558" name="Freeform 395">
                        <a:extLst>
                          <a:ext uri="{FF2B5EF4-FFF2-40B4-BE49-F238E27FC236}">
                            <a16:creationId xmlns:a16="http://schemas.microsoft.com/office/drawing/2014/main" id="{78C4BEA4-7D3E-A8C6-0F37-C45D2A11B85D}"/>
                          </a:ext>
                        </a:extLst>
                      </p:cNvPr>
                      <p:cNvSpPr>
                        <a:spLocks/>
                      </p:cNvSpPr>
                      <p:nvPr/>
                    </p:nvSpPr>
                    <p:spPr bwMode="auto">
                      <a:xfrm>
                        <a:off x="4842" y="2244"/>
                        <a:ext cx="61" cy="139"/>
                      </a:xfrm>
                      <a:custGeom>
                        <a:avLst/>
                        <a:gdLst>
                          <a:gd name="T0" fmla="*/ 0 w 368"/>
                          <a:gd name="T1" fmla="*/ 0 h 693"/>
                          <a:gd name="T2" fmla="*/ 0 w 368"/>
                          <a:gd name="T3" fmla="*/ 0 h 693"/>
                          <a:gd name="T4" fmla="*/ 0 w 368"/>
                          <a:gd name="T5" fmla="*/ 0 h 693"/>
                          <a:gd name="T6" fmla="*/ 0 w 368"/>
                          <a:gd name="T7" fmla="*/ 0 h 693"/>
                          <a:gd name="T8" fmla="*/ 0 w 368"/>
                          <a:gd name="T9" fmla="*/ 0 h 693"/>
                          <a:gd name="T10" fmla="*/ 0 w 368"/>
                          <a:gd name="T11" fmla="*/ 0 h 693"/>
                          <a:gd name="T12" fmla="*/ 0 w 368"/>
                          <a:gd name="T13" fmla="*/ 0 h 693"/>
                          <a:gd name="T14" fmla="*/ 0 w 368"/>
                          <a:gd name="T15" fmla="*/ 0 h 693"/>
                          <a:gd name="T16" fmla="*/ 0 w 368"/>
                          <a:gd name="T17" fmla="*/ 0 h 693"/>
                          <a:gd name="T18" fmla="*/ 0 w 368"/>
                          <a:gd name="T19" fmla="*/ 0 h 693"/>
                          <a:gd name="T20" fmla="*/ 0 w 368"/>
                          <a:gd name="T21" fmla="*/ 0 h 693"/>
                          <a:gd name="T22" fmla="*/ 0 w 368"/>
                          <a:gd name="T23" fmla="*/ 0 h 693"/>
                          <a:gd name="T24" fmla="*/ 0 w 368"/>
                          <a:gd name="T25" fmla="*/ 0 h 693"/>
                          <a:gd name="T26" fmla="*/ 0 w 368"/>
                          <a:gd name="T27" fmla="*/ 0 h 693"/>
                          <a:gd name="T28" fmla="*/ 0 w 368"/>
                          <a:gd name="T29" fmla="*/ 0 h 693"/>
                          <a:gd name="T30" fmla="*/ 0 w 368"/>
                          <a:gd name="T31" fmla="*/ 0 h 693"/>
                          <a:gd name="T32" fmla="*/ 0 w 368"/>
                          <a:gd name="T33" fmla="*/ 0 h 693"/>
                          <a:gd name="T34" fmla="*/ 0 w 368"/>
                          <a:gd name="T35" fmla="*/ 0 h 693"/>
                          <a:gd name="T36" fmla="*/ 0 w 368"/>
                          <a:gd name="T37" fmla="*/ 0 h 693"/>
                          <a:gd name="T38" fmla="*/ 0 w 368"/>
                          <a:gd name="T39" fmla="*/ 0 h 693"/>
                          <a:gd name="T40" fmla="*/ 0 w 368"/>
                          <a:gd name="T41" fmla="*/ 0 h 693"/>
                          <a:gd name="T42" fmla="*/ 0 w 368"/>
                          <a:gd name="T43" fmla="*/ 0 h 693"/>
                          <a:gd name="T44" fmla="*/ 0 w 368"/>
                          <a:gd name="T45" fmla="*/ 0 h 693"/>
                          <a:gd name="T46" fmla="*/ 0 w 368"/>
                          <a:gd name="T47" fmla="*/ 0 h 693"/>
                          <a:gd name="T48" fmla="*/ 0 w 368"/>
                          <a:gd name="T49" fmla="*/ 0 h 693"/>
                          <a:gd name="T50" fmla="*/ 0 w 368"/>
                          <a:gd name="T51" fmla="*/ 0 h 693"/>
                          <a:gd name="T52" fmla="*/ 0 w 368"/>
                          <a:gd name="T53" fmla="*/ 0 h 693"/>
                          <a:gd name="T54" fmla="*/ 0 w 368"/>
                          <a:gd name="T55" fmla="*/ 0 h 693"/>
                          <a:gd name="T56" fmla="*/ 0 w 368"/>
                          <a:gd name="T57" fmla="*/ 0 h 693"/>
                          <a:gd name="T58" fmla="*/ 0 w 368"/>
                          <a:gd name="T59" fmla="*/ 0 h 693"/>
                          <a:gd name="T60" fmla="*/ 0 w 368"/>
                          <a:gd name="T61" fmla="*/ 0 h 693"/>
                          <a:gd name="T62" fmla="*/ 0 w 368"/>
                          <a:gd name="T63" fmla="*/ 0 h 693"/>
                          <a:gd name="T64" fmla="*/ 0 w 368"/>
                          <a:gd name="T65" fmla="*/ 0 h 693"/>
                          <a:gd name="T66" fmla="*/ 0 w 368"/>
                          <a:gd name="T67" fmla="*/ 0 h 693"/>
                          <a:gd name="T68" fmla="*/ 0 w 368"/>
                          <a:gd name="T69" fmla="*/ 0 h 693"/>
                          <a:gd name="T70" fmla="*/ 0 w 368"/>
                          <a:gd name="T71" fmla="*/ 0 h 693"/>
                          <a:gd name="T72" fmla="*/ 0 w 368"/>
                          <a:gd name="T73" fmla="*/ 0 h 693"/>
                          <a:gd name="T74" fmla="*/ 0 w 368"/>
                          <a:gd name="T75" fmla="*/ 0 h 693"/>
                          <a:gd name="T76" fmla="*/ 0 w 368"/>
                          <a:gd name="T77" fmla="*/ 0 h 693"/>
                          <a:gd name="T78" fmla="*/ 0 w 368"/>
                          <a:gd name="T79" fmla="*/ 0 h 693"/>
                          <a:gd name="T80" fmla="*/ 0 w 368"/>
                          <a:gd name="T81" fmla="*/ 0 h 693"/>
                          <a:gd name="T82" fmla="*/ 0 w 368"/>
                          <a:gd name="T83" fmla="*/ 0 h 693"/>
                          <a:gd name="T84" fmla="*/ 0 w 368"/>
                          <a:gd name="T85" fmla="*/ 0 h 693"/>
                          <a:gd name="T86" fmla="*/ 0 w 368"/>
                          <a:gd name="T87" fmla="*/ 0 h 69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8" h="693">
                            <a:moveTo>
                              <a:pt x="201" y="682"/>
                            </a:moveTo>
                            <a:lnTo>
                              <a:pt x="224" y="673"/>
                            </a:lnTo>
                            <a:lnTo>
                              <a:pt x="269" y="684"/>
                            </a:lnTo>
                            <a:lnTo>
                              <a:pt x="304" y="691"/>
                            </a:lnTo>
                            <a:lnTo>
                              <a:pt x="318" y="691"/>
                            </a:lnTo>
                            <a:lnTo>
                              <a:pt x="329" y="691"/>
                            </a:lnTo>
                            <a:lnTo>
                              <a:pt x="345" y="693"/>
                            </a:lnTo>
                            <a:lnTo>
                              <a:pt x="356" y="691"/>
                            </a:lnTo>
                            <a:lnTo>
                              <a:pt x="368" y="683"/>
                            </a:lnTo>
                            <a:lnTo>
                              <a:pt x="356" y="683"/>
                            </a:lnTo>
                            <a:lnTo>
                              <a:pt x="348" y="679"/>
                            </a:lnTo>
                            <a:lnTo>
                              <a:pt x="340" y="683"/>
                            </a:lnTo>
                            <a:lnTo>
                              <a:pt x="325" y="682"/>
                            </a:lnTo>
                            <a:lnTo>
                              <a:pt x="313" y="679"/>
                            </a:lnTo>
                            <a:lnTo>
                              <a:pt x="299" y="673"/>
                            </a:lnTo>
                            <a:lnTo>
                              <a:pt x="291" y="668"/>
                            </a:lnTo>
                            <a:lnTo>
                              <a:pt x="277" y="656"/>
                            </a:lnTo>
                            <a:lnTo>
                              <a:pt x="267" y="646"/>
                            </a:lnTo>
                            <a:lnTo>
                              <a:pt x="257" y="633"/>
                            </a:lnTo>
                            <a:lnTo>
                              <a:pt x="251" y="623"/>
                            </a:lnTo>
                            <a:lnTo>
                              <a:pt x="259" y="615"/>
                            </a:lnTo>
                            <a:lnTo>
                              <a:pt x="264" y="607"/>
                            </a:lnTo>
                            <a:lnTo>
                              <a:pt x="261" y="601"/>
                            </a:lnTo>
                            <a:lnTo>
                              <a:pt x="258" y="595"/>
                            </a:lnTo>
                            <a:lnTo>
                              <a:pt x="270" y="569"/>
                            </a:lnTo>
                            <a:lnTo>
                              <a:pt x="263" y="552"/>
                            </a:lnTo>
                            <a:lnTo>
                              <a:pt x="253" y="528"/>
                            </a:lnTo>
                            <a:lnTo>
                              <a:pt x="246" y="512"/>
                            </a:lnTo>
                            <a:lnTo>
                              <a:pt x="228" y="486"/>
                            </a:lnTo>
                            <a:lnTo>
                              <a:pt x="222" y="468"/>
                            </a:lnTo>
                            <a:lnTo>
                              <a:pt x="226" y="457"/>
                            </a:lnTo>
                            <a:lnTo>
                              <a:pt x="232" y="445"/>
                            </a:lnTo>
                            <a:lnTo>
                              <a:pt x="242" y="437"/>
                            </a:lnTo>
                            <a:lnTo>
                              <a:pt x="249" y="428"/>
                            </a:lnTo>
                            <a:lnTo>
                              <a:pt x="244" y="419"/>
                            </a:lnTo>
                            <a:lnTo>
                              <a:pt x="236" y="415"/>
                            </a:lnTo>
                            <a:lnTo>
                              <a:pt x="226" y="405"/>
                            </a:lnTo>
                            <a:lnTo>
                              <a:pt x="219" y="397"/>
                            </a:lnTo>
                            <a:lnTo>
                              <a:pt x="208" y="389"/>
                            </a:lnTo>
                            <a:lnTo>
                              <a:pt x="201" y="376"/>
                            </a:lnTo>
                            <a:lnTo>
                              <a:pt x="196" y="364"/>
                            </a:lnTo>
                            <a:lnTo>
                              <a:pt x="189" y="338"/>
                            </a:lnTo>
                            <a:lnTo>
                              <a:pt x="196" y="317"/>
                            </a:lnTo>
                            <a:lnTo>
                              <a:pt x="202" y="309"/>
                            </a:lnTo>
                            <a:lnTo>
                              <a:pt x="210" y="301"/>
                            </a:lnTo>
                            <a:lnTo>
                              <a:pt x="219" y="298"/>
                            </a:lnTo>
                            <a:lnTo>
                              <a:pt x="228" y="306"/>
                            </a:lnTo>
                            <a:lnTo>
                              <a:pt x="240" y="317"/>
                            </a:lnTo>
                            <a:lnTo>
                              <a:pt x="245" y="327"/>
                            </a:lnTo>
                            <a:lnTo>
                              <a:pt x="255" y="337"/>
                            </a:lnTo>
                            <a:lnTo>
                              <a:pt x="264" y="328"/>
                            </a:lnTo>
                            <a:lnTo>
                              <a:pt x="267" y="316"/>
                            </a:lnTo>
                            <a:lnTo>
                              <a:pt x="268" y="302"/>
                            </a:lnTo>
                            <a:lnTo>
                              <a:pt x="262" y="288"/>
                            </a:lnTo>
                            <a:lnTo>
                              <a:pt x="258" y="271"/>
                            </a:lnTo>
                            <a:lnTo>
                              <a:pt x="267" y="235"/>
                            </a:lnTo>
                            <a:lnTo>
                              <a:pt x="273" y="201"/>
                            </a:lnTo>
                            <a:lnTo>
                              <a:pt x="281" y="175"/>
                            </a:lnTo>
                            <a:lnTo>
                              <a:pt x="273" y="141"/>
                            </a:lnTo>
                            <a:lnTo>
                              <a:pt x="273" y="112"/>
                            </a:lnTo>
                            <a:lnTo>
                              <a:pt x="270" y="81"/>
                            </a:lnTo>
                            <a:lnTo>
                              <a:pt x="286" y="58"/>
                            </a:lnTo>
                            <a:lnTo>
                              <a:pt x="317" y="36"/>
                            </a:lnTo>
                            <a:lnTo>
                              <a:pt x="349" y="20"/>
                            </a:lnTo>
                            <a:lnTo>
                              <a:pt x="299" y="8"/>
                            </a:lnTo>
                            <a:lnTo>
                              <a:pt x="245" y="0"/>
                            </a:lnTo>
                            <a:lnTo>
                              <a:pt x="191" y="0"/>
                            </a:lnTo>
                            <a:lnTo>
                              <a:pt x="152" y="4"/>
                            </a:lnTo>
                            <a:lnTo>
                              <a:pt x="118" y="15"/>
                            </a:lnTo>
                            <a:lnTo>
                              <a:pt x="81" y="34"/>
                            </a:lnTo>
                            <a:lnTo>
                              <a:pt x="60" y="56"/>
                            </a:lnTo>
                            <a:lnTo>
                              <a:pt x="36" y="81"/>
                            </a:lnTo>
                            <a:lnTo>
                              <a:pt x="24" y="115"/>
                            </a:lnTo>
                            <a:lnTo>
                              <a:pt x="11" y="156"/>
                            </a:lnTo>
                            <a:lnTo>
                              <a:pt x="3" y="209"/>
                            </a:lnTo>
                            <a:lnTo>
                              <a:pt x="0" y="260"/>
                            </a:lnTo>
                            <a:lnTo>
                              <a:pt x="4" y="328"/>
                            </a:lnTo>
                            <a:lnTo>
                              <a:pt x="7" y="380"/>
                            </a:lnTo>
                            <a:lnTo>
                              <a:pt x="18" y="407"/>
                            </a:lnTo>
                            <a:lnTo>
                              <a:pt x="28" y="432"/>
                            </a:lnTo>
                            <a:lnTo>
                              <a:pt x="40" y="471"/>
                            </a:lnTo>
                            <a:lnTo>
                              <a:pt x="62" y="517"/>
                            </a:lnTo>
                            <a:lnTo>
                              <a:pt x="89" y="564"/>
                            </a:lnTo>
                            <a:lnTo>
                              <a:pt x="108" y="596"/>
                            </a:lnTo>
                            <a:lnTo>
                              <a:pt x="129" y="627"/>
                            </a:lnTo>
                            <a:lnTo>
                              <a:pt x="146" y="644"/>
                            </a:lnTo>
                            <a:lnTo>
                              <a:pt x="163" y="662"/>
                            </a:lnTo>
                            <a:lnTo>
                              <a:pt x="181" y="674"/>
                            </a:lnTo>
                            <a:lnTo>
                              <a:pt x="201" y="682"/>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59" name="Group 396">
                        <a:extLst>
                          <a:ext uri="{FF2B5EF4-FFF2-40B4-BE49-F238E27FC236}">
                            <a16:creationId xmlns:a16="http://schemas.microsoft.com/office/drawing/2014/main" id="{152B0C85-024D-4D18-E1E9-F3A9E2FF649D}"/>
                          </a:ext>
                        </a:extLst>
                      </p:cNvPr>
                      <p:cNvGrpSpPr>
                        <a:grpSpLocks/>
                      </p:cNvGrpSpPr>
                      <p:nvPr/>
                    </p:nvGrpSpPr>
                    <p:grpSpPr bwMode="auto">
                      <a:xfrm>
                        <a:off x="4882" y="2310"/>
                        <a:ext cx="17" cy="16"/>
                        <a:chOff x="4882" y="2310"/>
                        <a:chExt cx="17" cy="16"/>
                      </a:xfrm>
                    </p:grpSpPr>
                    <p:sp>
                      <p:nvSpPr>
                        <p:cNvPr id="1682562" name="Freeform 397">
                          <a:extLst>
                            <a:ext uri="{FF2B5EF4-FFF2-40B4-BE49-F238E27FC236}">
                              <a16:creationId xmlns:a16="http://schemas.microsoft.com/office/drawing/2014/main" id="{69264202-CD16-FBD4-2CFE-A7299E118AAC}"/>
                            </a:ext>
                          </a:extLst>
                        </p:cNvPr>
                        <p:cNvSpPr>
                          <a:spLocks/>
                        </p:cNvSpPr>
                        <p:nvPr/>
                      </p:nvSpPr>
                      <p:spPr bwMode="auto">
                        <a:xfrm>
                          <a:off x="4882" y="2310"/>
                          <a:ext cx="15" cy="15"/>
                        </a:xfrm>
                        <a:custGeom>
                          <a:avLst/>
                          <a:gdLst>
                            <a:gd name="T0" fmla="*/ 0 w 86"/>
                            <a:gd name="T1" fmla="*/ 0 h 78"/>
                            <a:gd name="T2" fmla="*/ 0 w 86"/>
                            <a:gd name="T3" fmla="*/ 0 h 78"/>
                            <a:gd name="T4" fmla="*/ 0 w 86"/>
                            <a:gd name="T5" fmla="*/ 0 h 78"/>
                            <a:gd name="T6" fmla="*/ 0 w 86"/>
                            <a:gd name="T7" fmla="*/ 0 h 78"/>
                            <a:gd name="T8" fmla="*/ 0 w 86"/>
                            <a:gd name="T9" fmla="*/ 0 h 78"/>
                            <a:gd name="T10" fmla="*/ 0 w 86"/>
                            <a:gd name="T11" fmla="*/ 0 h 78"/>
                            <a:gd name="T12" fmla="*/ 0 w 86"/>
                            <a:gd name="T13" fmla="*/ 0 h 78"/>
                            <a:gd name="T14" fmla="*/ 0 w 86"/>
                            <a:gd name="T15" fmla="*/ 0 h 78"/>
                            <a:gd name="T16" fmla="*/ 0 w 86"/>
                            <a:gd name="T17" fmla="*/ 0 h 78"/>
                            <a:gd name="T18" fmla="*/ 0 w 86"/>
                            <a:gd name="T19" fmla="*/ 0 h 78"/>
                            <a:gd name="T20" fmla="*/ 0 w 86"/>
                            <a:gd name="T21" fmla="*/ 0 h 78"/>
                            <a:gd name="T22" fmla="*/ 0 w 86"/>
                            <a:gd name="T23" fmla="*/ 0 h 78"/>
                            <a:gd name="T24" fmla="*/ 0 w 86"/>
                            <a:gd name="T25" fmla="*/ 0 h 78"/>
                            <a:gd name="T26" fmla="*/ 0 w 86"/>
                            <a:gd name="T27" fmla="*/ 0 h 78"/>
                            <a:gd name="T28" fmla="*/ 0 w 86"/>
                            <a:gd name="T29" fmla="*/ 0 h 78"/>
                            <a:gd name="T30" fmla="*/ 0 w 86"/>
                            <a:gd name="T31" fmla="*/ 0 h 78"/>
                            <a:gd name="T32" fmla="*/ 0 w 86"/>
                            <a:gd name="T33" fmla="*/ 0 h 78"/>
                            <a:gd name="T34" fmla="*/ 0 w 86"/>
                            <a:gd name="T35" fmla="*/ 0 h 78"/>
                            <a:gd name="T36" fmla="*/ 0 w 86"/>
                            <a:gd name="T37" fmla="*/ 0 h 78"/>
                            <a:gd name="T38" fmla="*/ 0 w 86"/>
                            <a:gd name="T39" fmla="*/ 0 h 78"/>
                            <a:gd name="T40" fmla="*/ 0 w 86"/>
                            <a:gd name="T41" fmla="*/ 0 h 78"/>
                            <a:gd name="T42" fmla="*/ 0 w 86"/>
                            <a:gd name="T43" fmla="*/ 0 h 78"/>
                            <a:gd name="T44" fmla="*/ 0 w 86"/>
                            <a:gd name="T45" fmla="*/ 0 h 7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8">
                              <a:moveTo>
                                <a:pt x="86" y="6"/>
                              </a:moveTo>
                              <a:lnTo>
                                <a:pt x="76" y="12"/>
                              </a:lnTo>
                              <a:lnTo>
                                <a:pt x="61" y="18"/>
                              </a:lnTo>
                              <a:lnTo>
                                <a:pt x="45" y="24"/>
                              </a:lnTo>
                              <a:lnTo>
                                <a:pt x="31" y="28"/>
                              </a:lnTo>
                              <a:lnTo>
                                <a:pt x="24" y="32"/>
                              </a:lnTo>
                              <a:lnTo>
                                <a:pt x="27" y="38"/>
                              </a:lnTo>
                              <a:lnTo>
                                <a:pt x="24" y="42"/>
                              </a:lnTo>
                              <a:lnTo>
                                <a:pt x="31" y="55"/>
                              </a:lnTo>
                              <a:lnTo>
                                <a:pt x="38" y="64"/>
                              </a:lnTo>
                              <a:lnTo>
                                <a:pt x="47" y="70"/>
                              </a:lnTo>
                              <a:lnTo>
                                <a:pt x="60" y="78"/>
                              </a:lnTo>
                              <a:lnTo>
                                <a:pt x="31" y="67"/>
                              </a:lnTo>
                              <a:lnTo>
                                <a:pt x="20" y="59"/>
                              </a:lnTo>
                              <a:lnTo>
                                <a:pt x="11" y="47"/>
                              </a:lnTo>
                              <a:lnTo>
                                <a:pt x="8" y="39"/>
                              </a:lnTo>
                              <a:lnTo>
                                <a:pt x="5" y="32"/>
                              </a:lnTo>
                              <a:lnTo>
                                <a:pt x="0" y="26"/>
                              </a:lnTo>
                              <a:lnTo>
                                <a:pt x="15" y="16"/>
                              </a:lnTo>
                              <a:lnTo>
                                <a:pt x="38" y="1"/>
                              </a:lnTo>
                              <a:lnTo>
                                <a:pt x="51" y="0"/>
                              </a:lnTo>
                              <a:lnTo>
                                <a:pt x="66" y="1"/>
                              </a:lnTo>
                              <a:lnTo>
                                <a:pt x="86" y="6"/>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63" name="Freeform 398">
                          <a:extLst>
                            <a:ext uri="{FF2B5EF4-FFF2-40B4-BE49-F238E27FC236}">
                              <a16:creationId xmlns:a16="http://schemas.microsoft.com/office/drawing/2014/main" id="{A837C44B-349D-87E8-CA22-1EC7C9004B35}"/>
                            </a:ext>
                          </a:extLst>
                        </p:cNvPr>
                        <p:cNvSpPr>
                          <a:spLocks/>
                        </p:cNvSpPr>
                        <p:nvPr/>
                      </p:nvSpPr>
                      <p:spPr bwMode="auto">
                        <a:xfrm>
                          <a:off x="4888" y="2316"/>
                          <a:ext cx="11" cy="10"/>
                        </a:xfrm>
                        <a:custGeom>
                          <a:avLst/>
                          <a:gdLst>
                            <a:gd name="T0" fmla="*/ 0 w 65"/>
                            <a:gd name="T1" fmla="*/ 0 h 51"/>
                            <a:gd name="T2" fmla="*/ 0 w 65"/>
                            <a:gd name="T3" fmla="*/ 0 h 51"/>
                            <a:gd name="T4" fmla="*/ 0 w 65"/>
                            <a:gd name="T5" fmla="*/ 0 h 51"/>
                            <a:gd name="T6" fmla="*/ 0 w 65"/>
                            <a:gd name="T7" fmla="*/ 0 h 51"/>
                            <a:gd name="T8" fmla="*/ 0 w 65"/>
                            <a:gd name="T9" fmla="*/ 0 h 51"/>
                            <a:gd name="T10" fmla="*/ 0 w 65"/>
                            <a:gd name="T11" fmla="*/ 0 h 51"/>
                            <a:gd name="T12" fmla="*/ 0 w 65"/>
                            <a:gd name="T13" fmla="*/ 0 h 51"/>
                            <a:gd name="T14" fmla="*/ 0 w 65"/>
                            <a:gd name="T15" fmla="*/ 0 h 51"/>
                            <a:gd name="T16" fmla="*/ 0 w 65"/>
                            <a:gd name="T17" fmla="*/ 0 h 51"/>
                            <a:gd name="T18" fmla="*/ 0 w 65"/>
                            <a:gd name="T19" fmla="*/ 0 h 51"/>
                            <a:gd name="T20" fmla="*/ 0 w 65"/>
                            <a:gd name="T21" fmla="*/ 0 h 51"/>
                            <a:gd name="T22" fmla="*/ 0 w 65"/>
                            <a:gd name="T23" fmla="*/ 0 h 51"/>
                            <a:gd name="T24" fmla="*/ 0 w 65"/>
                            <a:gd name="T25" fmla="*/ 0 h 51"/>
                            <a:gd name="T26" fmla="*/ 0 w 65"/>
                            <a:gd name="T27" fmla="*/ 0 h 51"/>
                            <a:gd name="T28" fmla="*/ 0 w 65"/>
                            <a:gd name="T29" fmla="*/ 0 h 51"/>
                            <a:gd name="T30" fmla="*/ 0 w 65"/>
                            <a:gd name="T31" fmla="*/ 0 h 51"/>
                            <a:gd name="T32" fmla="*/ 0 w 65"/>
                            <a:gd name="T33" fmla="*/ 0 h 51"/>
                            <a:gd name="T34" fmla="*/ 0 w 65"/>
                            <a:gd name="T35" fmla="*/ 0 h 51"/>
                            <a:gd name="T36" fmla="*/ 0 w 65"/>
                            <a:gd name="T37" fmla="*/ 0 h 51"/>
                            <a:gd name="T38" fmla="*/ 0 w 65"/>
                            <a:gd name="T39" fmla="*/ 0 h 51"/>
                            <a:gd name="T40" fmla="*/ 0 w 65"/>
                            <a:gd name="T41" fmla="*/ 0 h 51"/>
                            <a:gd name="T42" fmla="*/ 0 w 6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5" h="51">
                              <a:moveTo>
                                <a:pt x="10" y="2"/>
                              </a:moveTo>
                              <a:lnTo>
                                <a:pt x="26" y="14"/>
                              </a:lnTo>
                              <a:lnTo>
                                <a:pt x="37" y="19"/>
                              </a:lnTo>
                              <a:lnTo>
                                <a:pt x="46" y="19"/>
                              </a:lnTo>
                              <a:lnTo>
                                <a:pt x="53" y="18"/>
                              </a:lnTo>
                              <a:lnTo>
                                <a:pt x="65" y="18"/>
                              </a:lnTo>
                              <a:lnTo>
                                <a:pt x="64" y="23"/>
                              </a:lnTo>
                              <a:lnTo>
                                <a:pt x="65" y="29"/>
                              </a:lnTo>
                              <a:lnTo>
                                <a:pt x="61" y="38"/>
                              </a:lnTo>
                              <a:lnTo>
                                <a:pt x="52" y="46"/>
                              </a:lnTo>
                              <a:lnTo>
                                <a:pt x="43" y="49"/>
                              </a:lnTo>
                              <a:lnTo>
                                <a:pt x="33" y="51"/>
                              </a:lnTo>
                              <a:lnTo>
                                <a:pt x="50" y="40"/>
                              </a:lnTo>
                              <a:lnTo>
                                <a:pt x="57" y="31"/>
                              </a:lnTo>
                              <a:lnTo>
                                <a:pt x="39" y="33"/>
                              </a:lnTo>
                              <a:lnTo>
                                <a:pt x="32" y="35"/>
                              </a:lnTo>
                              <a:lnTo>
                                <a:pt x="20" y="29"/>
                              </a:lnTo>
                              <a:lnTo>
                                <a:pt x="8" y="19"/>
                              </a:lnTo>
                              <a:lnTo>
                                <a:pt x="2" y="12"/>
                              </a:lnTo>
                              <a:lnTo>
                                <a:pt x="0" y="3"/>
                              </a:lnTo>
                              <a:lnTo>
                                <a:pt x="3" y="0"/>
                              </a:lnTo>
                              <a:lnTo>
                                <a:pt x="10" y="2"/>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560" name="Freeform 399">
                        <a:extLst>
                          <a:ext uri="{FF2B5EF4-FFF2-40B4-BE49-F238E27FC236}">
                            <a16:creationId xmlns:a16="http://schemas.microsoft.com/office/drawing/2014/main" id="{0106A21E-8D91-0485-805B-CF2C0A2059B4}"/>
                          </a:ext>
                        </a:extLst>
                      </p:cNvPr>
                      <p:cNvSpPr>
                        <a:spLocks/>
                      </p:cNvSpPr>
                      <p:nvPr/>
                    </p:nvSpPr>
                    <p:spPr bwMode="auto">
                      <a:xfrm>
                        <a:off x="4911" y="2319"/>
                        <a:ext cx="7" cy="11"/>
                      </a:xfrm>
                      <a:custGeom>
                        <a:avLst/>
                        <a:gdLst>
                          <a:gd name="T0" fmla="*/ 0 w 42"/>
                          <a:gd name="T1" fmla="*/ 0 h 52"/>
                          <a:gd name="T2" fmla="*/ 0 w 42"/>
                          <a:gd name="T3" fmla="*/ 0 h 52"/>
                          <a:gd name="T4" fmla="*/ 0 w 42"/>
                          <a:gd name="T5" fmla="*/ 0 h 52"/>
                          <a:gd name="T6" fmla="*/ 0 w 42"/>
                          <a:gd name="T7" fmla="*/ 0 h 52"/>
                          <a:gd name="T8" fmla="*/ 0 w 42"/>
                          <a:gd name="T9" fmla="*/ 0 h 52"/>
                          <a:gd name="T10" fmla="*/ 0 w 42"/>
                          <a:gd name="T11" fmla="*/ 0 h 52"/>
                          <a:gd name="T12" fmla="*/ 0 w 42"/>
                          <a:gd name="T13" fmla="*/ 0 h 52"/>
                          <a:gd name="T14" fmla="*/ 0 w 42"/>
                          <a:gd name="T15" fmla="*/ 0 h 52"/>
                          <a:gd name="T16" fmla="*/ 0 w 42"/>
                          <a:gd name="T17" fmla="*/ 0 h 52"/>
                          <a:gd name="T18" fmla="*/ 0 w 42"/>
                          <a:gd name="T19" fmla="*/ 0 h 52"/>
                          <a:gd name="T20" fmla="*/ 0 w 42"/>
                          <a:gd name="T21" fmla="*/ 0 h 52"/>
                          <a:gd name="T22" fmla="*/ 0 w 42"/>
                          <a:gd name="T23" fmla="*/ 0 h 52"/>
                          <a:gd name="T24" fmla="*/ 0 w 42"/>
                          <a:gd name="T25" fmla="*/ 0 h 52"/>
                          <a:gd name="T26" fmla="*/ 0 w 42"/>
                          <a:gd name="T27" fmla="*/ 0 h 52"/>
                          <a:gd name="T28" fmla="*/ 0 w 42"/>
                          <a:gd name="T29" fmla="*/ 0 h 52"/>
                          <a:gd name="T30" fmla="*/ 0 w 42"/>
                          <a:gd name="T31" fmla="*/ 0 h 52"/>
                          <a:gd name="T32" fmla="*/ 0 w 4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2" h="52">
                            <a:moveTo>
                              <a:pt x="0" y="0"/>
                            </a:moveTo>
                            <a:lnTo>
                              <a:pt x="12" y="14"/>
                            </a:lnTo>
                            <a:lnTo>
                              <a:pt x="22" y="15"/>
                            </a:lnTo>
                            <a:lnTo>
                              <a:pt x="35" y="14"/>
                            </a:lnTo>
                            <a:lnTo>
                              <a:pt x="42" y="14"/>
                            </a:lnTo>
                            <a:lnTo>
                              <a:pt x="35" y="25"/>
                            </a:lnTo>
                            <a:lnTo>
                              <a:pt x="30" y="28"/>
                            </a:lnTo>
                            <a:lnTo>
                              <a:pt x="21" y="28"/>
                            </a:lnTo>
                            <a:lnTo>
                              <a:pt x="13" y="33"/>
                            </a:lnTo>
                            <a:lnTo>
                              <a:pt x="19" y="37"/>
                            </a:lnTo>
                            <a:lnTo>
                              <a:pt x="28" y="40"/>
                            </a:lnTo>
                            <a:lnTo>
                              <a:pt x="25" y="47"/>
                            </a:lnTo>
                            <a:lnTo>
                              <a:pt x="16" y="52"/>
                            </a:lnTo>
                            <a:lnTo>
                              <a:pt x="10" y="52"/>
                            </a:lnTo>
                            <a:lnTo>
                              <a:pt x="4" y="40"/>
                            </a:lnTo>
                            <a:lnTo>
                              <a:pt x="1" y="21"/>
                            </a:lnTo>
                            <a:lnTo>
                              <a:pt x="0" y="0"/>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61" name="Freeform 400">
                        <a:extLst>
                          <a:ext uri="{FF2B5EF4-FFF2-40B4-BE49-F238E27FC236}">
                            <a16:creationId xmlns:a16="http://schemas.microsoft.com/office/drawing/2014/main" id="{C1231B3B-2816-002B-22FD-C5521973B481}"/>
                          </a:ext>
                        </a:extLst>
                      </p:cNvPr>
                      <p:cNvSpPr>
                        <a:spLocks/>
                      </p:cNvSpPr>
                      <p:nvPr/>
                    </p:nvSpPr>
                    <p:spPr bwMode="auto">
                      <a:xfrm>
                        <a:off x="4890" y="2361"/>
                        <a:ext cx="16" cy="13"/>
                      </a:xfrm>
                      <a:custGeom>
                        <a:avLst/>
                        <a:gdLst>
                          <a:gd name="T0" fmla="*/ 0 w 94"/>
                          <a:gd name="T1" fmla="*/ 0 h 63"/>
                          <a:gd name="T2" fmla="*/ 0 w 94"/>
                          <a:gd name="T3" fmla="*/ 0 h 63"/>
                          <a:gd name="T4" fmla="*/ 0 w 94"/>
                          <a:gd name="T5" fmla="*/ 0 h 63"/>
                          <a:gd name="T6" fmla="*/ 0 w 94"/>
                          <a:gd name="T7" fmla="*/ 0 h 63"/>
                          <a:gd name="T8" fmla="*/ 0 w 94"/>
                          <a:gd name="T9" fmla="*/ 0 h 63"/>
                          <a:gd name="T10" fmla="*/ 0 w 94"/>
                          <a:gd name="T11" fmla="*/ 0 h 63"/>
                          <a:gd name="T12" fmla="*/ 0 w 94"/>
                          <a:gd name="T13" fmla="*/ 0 h 63"/>
                          <a:gd name="T14" fmla="*/ 0 w 94"/>
                          <a:gd name="T15" fmla="*/ 0 h 63"/>
                          <a:gd name="T16" fmla="*/ 0 w 94"/>
                          <a:gd name="T17" fmla="*/ 0 h 63"/>
                          <a:gd name="T18" fmla="*/ 0 w 94"/>
                          <a:gd name="T19" fmla="*/ 0 h 63"/>
                          <a:gd name="T20" fmla="*/ 0 w 94"/>
                          <a:gd name="T21" fmla="*/ 0 h 63"/>
                          <a:gd name="T22" fmla="*/ 0 w 94"/>
                          <a:gd name="T23" fmla="*/ 0 h 63"/>
                          <a:gd name="T24" fmla="*/ 0 w 94"/>
                          <a:gd name="T25" fmla="*/ 0 h 63"/>
                          <a:gd name="T26" fmla="*/ 0 w 94"/>
                          <a:gd name="T27" fmla="*/ 0 h 63"/>
                          <a:gd name="T28" fmla="*/ 0 w 94"/>
                          <a:gd name="T29" fmla="*/ 0 h 63"/>
                          <a:gd name="T30" fmla="*/ 0 w 94"/>
                          <a:gd name="T31" fmla="*/ 0 h 63"/>
                          <a:gd name="T32" fmla="*/ 0 w 94"/>
                          <a:gd name="T33" fmla="*/ 0 h 63"/>
                          <a:gd name="T34" fmla="*/ 0 w 94"/>
                          <a:gd name="T35" fmla="*/ 0 h 63"/>
                          <a:gd name="T36" fmla="*/ 0 w 94"/>
                          <a:gd name="T37" fmla="*/ 0 h 63"/>
                          <a:gd name="T38" fmla="*/ 0 w 94"/>
                          <a:gd name="T39" fmla="*/ 0 h 63"/>
                          <a:gd name="T40" fmla="*/ 0 w 94"/>
                          <a:gd name="T41" fmla="*/ 0 h 63"/>
                          <a:gd name="T42" fmla="*/ 0 w 94"/>
                          <a:gd name="T43" fmla="*/ 0 h 63"/>
                          <a:gd name="T44" fmla="*/ 0 w 94"/>
                          <a:gd name="T45" fmla="*/ 0 h 6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4" h="63">
                            <a:moveTo>
                              <a:pt x="6" y="2"/>
                            </a:moveTo>
                            <a:lnTo>
                              <a:pt x="21" y="7"/>
                            </a:lnTo>
                            <a:lnTo>
                              <a:pt x="38" y="12"/>
                            </a:lnTo>
                            <a:lnTo>
                              <a:pt x="49" y="15"/>
                            </a:lnTo>
                            <a:lnTo>
                              <a:pt x="59" y="15"/>
                            </a:lnTo>
                            <a:lnTo>
                              <a:pt x="75" y="11"/>
                            </a:lnTo>
                            <a:lnTo>
                              <a:pt x="86" y="5"/>
                            </a:lnTo>
                            <a:lnTo>
                              <a:pt x="94" y="0"/>
                            </a:lnTo>
                            <a:lnTo>
                              <a:pt x="80" y="23"/>
                            </a:lnTo>
                            <a:lnTo>
                              <a:pt x="86" y="33"/>
                            </a:lnTo>
                            <a:lnTo>
                              <a:pt x="86" y="42"/>
                            </a:lnTo>
                            <a:lnTo>
                              <a:pt x="78" y="37"/>
                            </a:lnTo>
                            <a:lnTo>
                              <a:pt x="74" y="40"/>
                            </a:lnTo>
                            <a:lnTo>
                              <a:pt x="66" y="55"/>
                            </a:lnTo>
                            <a:lnTo>
                              <a:pt x="63" y="63"/>
                            </a:lnTo>
                            <a:lnTo>
                              <a:pt x="63" y="49"/>
                            </a:lnTo>
                            <a:lnTo>
                              <a:pt x="57" y="38"/>
                            </a:lnTo>
                            <a:lnTo>
                              <a:pt x="49" y="32"/>
                            </a:lnTo>
                            <a:lnTo>
                              <a:pt x="37" y="29"/>
                            </a:lnTo>
                            <a:lnTo>
                              <a:pt x="16" y="31"/>
                            </a:lnTo>
                            <a:lnTo>
                              <a:pt x="0" y="36"/>
                            </a:lnTo>
                            <a:lnTo>
                              <a:pt x="19" y="21"/>
                            </a:lnTo>
                            <a:lnTo>
                              <a:pt x="6" y="2"/>
                            </a:lnTo>
                            <a:close/>
                          </a:path>
                        </a:pathLst>
                      </a:custGeom>
                      <a:solidFill>
                        <a:srgbClr val="F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sp>
                  <p:nvSpPr>
                    <p:cNvPr id="1682534" name="Freeform 401">
                      <a:extLst>
                        <a:ext uri="{FF2B5EF4-FFF2-40B4-BE49-F238E27FC236}">
                          <a16:creationId xmlns:a16="http://schemas.microsoft.com/office/drawing/2014/main" id="{FB19560C-0036-229A-57E9-2404ABEE9628}"/>
                        </a:ext>
                      </a:extLst>
                    </p:cNvPr>
                    <p:cNvSpPr>
                      <a:spLocks/>
                    </p:cNvSpPr>
                    <p:nvPr/>
                  </p:nvSpPr>
                  <p:spPr bwMode="auto">
                    <a:xfrm>
                      <a:off x="4886" y="2349"/>
                      <a:ext cx="23" cy="11"/>
                    </a:xfrm>
                    <a:custGeom>
                      <a:avLst/>
                      <a:gdLst>
                        <a:gd name="T0" fmla="*/ 0 w 138"/>
                        <a:gd name="T1" fmla="*/ 0 h 56"/>
                        <a:gd name="T2" fmla="*/ 0 w 138"/>
                        <a:gd name="T3" fmla="*/ 0 h 56"/>
                        <a:gd name="T4" fmla="*/ 0 w 138"/>
                        <a:gd name="T5" fmla="*/ 0 h 56"/>
                        <a:gd name="T6" fmla="*/ 0 w 138"/>
                        <a:gd name="T7" fmla="*/ 0 h 56"/>
                        <a:gd name="T8" fmla="*/ 0 w 138"/>
                        <a:gd name="T9" fmla="*/ 0 h 56"/>
                        <a:gd name="T10" fmla="*/ 0 w 138"/>
                        <a:gd name="T11" fmla="*/ 0 h 56"/>
                        <a:gd name="T12" fmla="*/ 0 w 138"/>
                        <a:gd name="T13" fmla="*/ 0 h 56"/>
                        <a:gd name="T14" fmla="*/ 0 w 138"/>
                        <a:gd name="T15" fmla="*/ 0 h 56"/>
                        <a:gd name="T16" fmla="*/ 0 w 138"/>
                        <a:gd name="T17" fmla="*/ 0 h 56"/>
                        <a:gd name="T18" fmla="*/ 0 w 138"/>
                        <a:gd name="T19" fmla="*/ 0 h 56"/>
                        <a:gd name="T20" fmla="*/ 0 w 138"/>
                        <a:gd name="T21" fmla="*/ 0 h 56"/>
                        <a:gd name="T22" fmla="*/ 0 w 138"/>
                        <a:gd name="T23" fmla="*/ 0 h 56"/>
                        <a:gd name="T24" fmla="*/ 0 w 138"/>
                        <a:gd name="T25" fmla="*/ 0 h 56"/>
                        <a:gd name="T26" fmla="*/ 0 w 138"/>
                        <a:gd name="T27" fmla="*/ 0 h 56"/>
                        <a:gd name="T28" fmla="*/ 0 w 138"/>
                        <a:gd name="T29" fmla="*/ 0 h 56"/>
                        <a:gd name="T30" fmla="*/ 0 w 138"/>
                        <a:gd name="T31" fmla="*/ 0 h 56"/>
                        <a:gd name="T32" fmla="*/ 0 w 138"/>
                        <a:gd name="T33" fmla="*/ 0 h 56"/>
                        <a:gd name="T34" fmla="*/ 0 w 138"/>
                        <a:gd name="T35" fmla="*/ 0 h 56"/>
                        <a:gd name="T36" fmla="*/ 0 w 138"/>
                        <a:gd name="T37" fmla="*/ 0 h 56"/>
                        <a:gd name="T38" fmla="*/ 0 w 138"/>
                        <a:gd name="T39" fmla="*/ 0 h 56"/>
                        <a:gd name="T40" fmla="*/ 0 w 138"/>
                        <a:gd name="T41" fmla="*/ 0 h 56"/>
                        <a:gd name="T42" fmla="*/ 0 w 138"/>
                        <a:gd name="T43" fmla="*/ 0 h 56"/>
                        <a:gd name="T44" fmla="*/ 0 w 138"/>
                        <a:gd name="T45" fmla="*/ 0 h 56"/>
                        <a:gd name="T46" fmla="*/ 0 w 138"/>
                        <a:gd name="T47" fmla="*/ 0 h 56"/>
                        <a:gd name="T48" fmla="*/ 0 w 138"/>
                        <a:gd name="T49" fmla="*/ 0 h 56"/>
                        <a:gd name="T50" fmla="*/ 0 w 138"/>
                        <a:gd name="T51" fmla="*/ 0 h 56"/>
                        <a:gd name="T52" fmla="*/ 0 w 138"/>
                        <a:gd name="T53" fmla="*/ 0 h 56"/>
                        <a:gd name="T54" fmla="*/ 0 w 138"/>
                        <a:gd name="T55" fmla="*/ 0 h 56"/>
                        <a:gd name="T56" fmla="*/ 0 w 138"/>
                        <a:gd name="T57" fmla="*/ 0 h 56"/>
                        <a:gd name="T58" fmla="*/ 0 w 138"/>
                        <a:gd name="T59" fmla="*/ 0 h 56"/>
                        <a:gd name="T60" fmla="*/ 0 w 138"/>
                        <a:gd name="T61" fmla="*/ 0 h 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38" h="56">
                          <a:moveTo>
                            <a:pt x="23" y="0"/>
                          </a:moveTo>
                          <a:lnTo>
                            <a:pt x="5" y="15"/>
                          </a:lnTo>
                          <a:lnTo>
                            <a:pt x="0" y="24"/>
                          </a:lnTo>
                          <a:lnTo>
                            <a:pt x="0" y="35"/>
                          </a:lnTo>
                          <a:lnTo>
                            <a:pt x="5" y="45"/>
                          </a:lnTo>
                          <a:lnTo>
                            <a:pt x="5" y="32"/>
                          </a:lnTo>
                          <a:lnTo>
                            <a:pt x="13" y="26"/>
                          </a:lnTo>
                          <a:lnTo>
                            <a:pt x="28" y="26"/>
                          </a:lnTo>
                          <a:lnTo>
                            <a:pt x="47" y="34"/>
                          </a:lnTo>
                          <a:lnTo>
                            <a:pt x="65" y="41"/>
                          </a:lnTo>
                          <a:lnTo>
                            <a:pt x="81" y="46"/>
                          </a:lnTo>
                          <a:lnTo>
                            <a:pt x="95" y="47"/>
                          </a:lnTo>
                          <a:lnTo>
                            <a:pt x="99" y="50"/>
                          </a:lnTo>
                          <a:lnTo>
                            <a:pt x="101" y="56"/>
                          </a:lnTo>
                          <a:lnTo>
                            <a:pt x="108" y="50"/>
                          </a:lnTo>
                          <a:lnTo>
                            <a:pt x="120" y="45"/>
                          </a:lnTo>
                          <a:lnTo>
                            <a:pt x="123" y="44"/>
                          </a:lnTo>
                          <a:lnTo>
                            <a:pt x="127" y="41"/>
                          </a:lnTo>
                          <a:lnTo>
                            <a:pt x="138" y="32"/>
                          </a:lnTo>
                          <a:lnTo>
                            <a:pt x="128" y="23"/>
                          </a:lnTo>
                          <a:lnTo>
                            <a:pt x="120" y="23"/>
                          </a:lnTo>
                          <a:lnTo>
                            <a:pt x="107" y="25"/>
                          </a:lnTo>
                          <a:lnTo>
                            <a:pt x="93" y="26"/>
                          </a:lnTo>
                          <a:lnTo>
                            <a:pt x="86" y="25"/>
                          </a:lnTo>
                          <a:lnTo>
                            <a:pt x="79" y="21"/>
                          </a:lnTo>
                          <a:lnTo>
                            <a:pt x="67" y="21"/>
                          </a:lnTo>
                          <a:lnTo>
                            <a:pt x="50" y="23"/>
                          </a:lnTo>
                          <a:lnTo>
                            <a:pt x="38" y="20"/>
                          </a:lnTo>
                          <a:lnTo>
                            <a:pt x="28" y="18"/>
                          </a:lnTo>
                          <a:lnTo>
                            <a:pt x="19" y="11"/>
                          </a:lnTo>
                          <a:lnTo>
                            <a:pt x="23"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35" name="Freeform 402">
                      <a:extLst>
                        <a:ext uri="{FF2B5EF4-FFF2-40B4-BE49-F238E27FC236}">
                          <a16:creationId xmlns:a16="http://schemas.microsoft.com/office/drawing/2014/main" id="{635A4F02-3D9E-0C49-CD3E-7F78B9166F76}"/>
                        </a:ext>
                      </a:extLst>
                    </p:cNvPr>
                    <p:cNvSpPr>
                      <a:spLocks/>
                    </p:cNvSpPr>
                    <p:nvPr/>
                  </p:nvSpPr>
                  <p:spPr bwMode="auto">
                    <a:xfrm>
                      <a:off x="4893" y="2334"/>
                      <a:ext cx="20" cy="16"/>
                    </a:xfrm>
                    <a:custGeom>
                      <a:avLst/>
                      <a:gdLst>
                        <a:gd name="T0" fmla="*/ 0 w 120"/>
                        <a:gd name="T1" fmla="*/ 0 h 81"/>
                        <a:gd name="T2" fmla="*/ 0 w 120"/>
                        <a:gd name="T3" fmla="*/ 0 h 81"/>
                        <a:gd name="T4" fmla="*/ 0 w 120"/>
                        <a:gd name="T5" fmla="*/ 0 h 81"/>
                        <a:gd name="T6" fmla="*/ 0 w 120"/>
                        <a:gd name="T7" fmla="*/ 0 h 81"/>
                        <a:gd name="T8" fmla="*/ 0 w 120"/>
                        <a:gd name="T9" fmla="*/ 0 h 81"/>
                        <a:gd name="T10" fmla="*/ 0 w 120"/>
                        <a:gd name="T11" fmla="*/ 0 h 81"/>
                        <a:gd name="T12" fmla="*/ 0 w 120"/>
                        <a:gd name="T13" fmla="*/ 0 h 81"/>
                        <a:gd name="T14" fmla="*/ 0 w 120"/>
                        <a:gd name="T15" fmla="*/ 0 h 81"/>
                        <a:gd name="T16" fmla="*/ 0 w 120"/>
                        <a:gd name="T17" fmla="*/ 0 h 81"/>
                        <a:gd name="T18" fmla="*/ 0 w 120"/>
                        <a:gd name="T19" fmla="*/ 0 h 81"/>
                        <a:gd name="T20" fmla="*/ 0 w 120"/>
                        <a:gd name="T21" fmla="*/ 0 h 81"/>
                        <a:gd name="T22" fmla="*/ 0 w 120"/>
                        <a:gd name="T23" fmla="*/ 0 h 81"/>
                        <a:gd name="T24" fmla="*/ 0 w 120"/>
                        <a:gd name="T25" fmla="*/ 0 h 81"/>
                        <a:gd name="T26" fmla="*/ 0 w 120"/>
                        <a:gd name="T27" fmla="*/ 0 h 81"/>
                        <a:gd name="T28" fmla="*/ 0 w 120"/>
                        <a:gd name="T29" fmla="*/ 0 h 81"/>
                        <a:gd name="T30" fmla="*/ 0 w 120"/>
                        <a:gd name="T31" fmla="*/ 0 h 81"/>
                        <a:gd name="T32" fmla="*/ 0 w 120"/>
                        <a:gd name="T33" fmla="*/ 0 h 81"/>
                        <a:gd name="T34" fmla="*/ 0 w 120"/>
                        <a:gd name="T35" fmla="*/ 0 h 81"/>
                        <a:gd name="T36" fmla="*/ 0 w 120"/>
                        <a:gd name="T37" fmla="*/ 0 h 81"/>
                        <a:gd name="T38" fmla="*/ 0 w 120"/>
                        <a:gd name="T39" fmla="*/ 0 h 81"/>
                        <a:gd name="T40" fmla="*/ 0 w 120"/>
                        <a:gd name="T41" fmla="*/ 0 h 81"/>
                        <a:gd name="T42" fmla="*/ 0 w 120"/>
                        <a:gd name="T43" fmla="*/ 0 h 81"/>
                        <a:gd name="T44" fmla="*/ 0 w 120"/>
                        <a:gd name="T45" fmla="*/ 0 h 8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0" h="81">
                          <a:moveTo>
                            <a:pt x="32" y="0"/>
                          </a:moveTo>
                          <a:lnTo>
                            <a:pt x="13" y="31"/>
                          </a:lnTo>
                          <a:lnTo>
                            <a:pt x="0" y="37"/>
                          </a:lnTo>
                          <a:lnTo>
                            <a:pt x="18" y="39"/>
                          </a:lnTo>
                          <a:lnTo>
                            <a:pt x="32" y="43"/>
                          </a:lnTo>
                          <a:lnTo>
                            <a:pt x="44" y="53"/>
                          </a:lnTo>
                          <a:lnTo>
                            <a:pt x="55" y="81"/>
                          </a:lnTo>
                          <a:lnTo>
                            <a:pt x="51" y="61"/>
                          </a:lnTo>
                          <a:lnTo>
                            <a:pt x="55" y="54"/>
                          </a:lnTo>
                          <a:lnTo>
                            <a:pt x="62" y="58"/>
                          </a:lnTo>
                          <a:lnTo>
                            <a:pt x="78" y="59"/>
                          </a:lnTo>
                          <a:lnTo>
                            <a:pt x="87" y="49"/>
                          </a:lnTo>
                          <a:lnTo>
                            <a:pt x="103" y="47"/>
                          </a:lnTo>
                          <a:lnTo>
                            <a:pt x="120" y="38"/>
                          </a:lnTo>
                          <a:lnTo>
                            <a:pt x="103" y="38"/>
                          </a:lnTo>
                          <a:lnTo>
                            <a:pt x="92" y="38"/>
                          </a:lnTo>
                          <a:lnTo>
                            <a:pt x="80" y="32"/>
                          </a:lnTo>
                          <a:lnTo>
                            <a:pt x="55" y="31"/>
                          </a:lnTo>
                          <a:lnTo>
                            <a:pt x="41" y="34"/>
                          </a:lnTo>
                          <a:lnTo>
                            <a:pt x="34" y="32"/>
                          </a:lnTo>
                          <a:lnTo>
                            <a:pt x="26" y="26"/>
                          </a:lnTo>
                          <a:lnTo>
                            <a:pt x="25" y="18"/>
                          </a:lnTo>
                          <a:lnTo>
                            <a:pt x="32"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36" name="Freeform 403">
                      <a:extLst>
                        <a:ext uri="{FF2B5EF4-FFF2-40B4-BE49-F238E27FC236}">
                          <a16:creationId xmlns:a16="http://schemas.microsoft.com/office/drawing/2014/main" id="{04457B50-915C-4C88-0417-7A2650FF4BB5}"/>
                        </a:ext>
                      </a:extLst>
                    </p:cNvPr>
                    <p:cNvSpPr>
                      <a:spLocks/>
                    </p:cNvSpPr>
                    <p:nvPr/>
                  </p:nvSpPr>
                  <p:spPr bwMode="auto">
                    <a:xfrm>
                      <a:off x="4889" y="2354"/>
                      <a:ext cx="18" cy="9"/>
                    </a:xfrm>
                    <a:custGeom>
                      <a:avLst/>
                      <a:gdLst>
                        <a:gd name="T0" fmla="*/ 0 w 110"/>
                        <a:gd name="T1" fmla="*/ 0 h 47"/>
                        <a:gd name="T2" fmla="*/ 0 w 110"/>
                        <a:gd name="T3" fmla="*/ 0 h 47"/>
                        <a:gd name="T4" fmla="*/ 0 w 110"/>
                        <a:gd name="T5" fmla="*/ 0 h 47"/>
                        <a:gd name="T6" fmla="*/ 0 w 110"/>
                        <a:gd name="T7" fmla="*/ 0 h 47"/>
                        <a:gd name="T8" fmla="*/ 0 w 110"/>
                        <a:gd name="T9" fmla="*/ 0 h 47"/>
                        <a:gd name="T10" fmla="*/ 0 w 110"/>
                        <a:gd name="T11" fmla="*/ 0 h 47"/>
                        <a:gd name="T12" fmla="*/ 0 w 110"/>
                        <a:gd name="T13" fmla="*/ 0 h 47"/>
                        <a:gd name="T14" fmla="*/ 0 w 110"/>
                        <a:gd name="T15" fmla="*/ 0 h 47"/>
                        <a:gd name="T16" fmla="*/ 0 w 110"/>
                        <a:gd name="T17" fmla="*/ 0 h 47"/>
                        <a:gd name="T18" fmla="*/ 0 w 110"/>
                        <a:gd name="T19" fmla="*/ 0 h 47"/>
                        <a:gd name="T20" fmla="*/ 0 w 110"/>
                        <a:gd name="T21" fmla="*/ 0 h 47"/>
                        <a:gd name="T22" fmla="*/ 0 w 110"/>
                        <a:gd name="T23" fmla="*/ 0 h 47"/>
                        <a:gd name="T24" fmla="*/ 0 w 110"/>
                        <a:gd name="T25" fmla="*/ 0 h 47"/>
                        <a:gd name="T26" fmla="*/ 0 w 110"/>
                        <a:gd name="T27" fmla="*/ 0 h 47"/>
                        <a:gd name="T28" fmla="*/ 0 w 110"/>
                        <a:gd name="T29" fmla="*/ 0 h 47"/>
                        <a:gd name="T30" fmla="*/ 0 w 110"/>
                        <a:gd name="T31" fmla="*/ 0 h 47"/>
                        <a:gd name="T32" fmla="*/ 0 w 110"/>
                        <a:gd name="T33" fmla="*/ 0 h 47"/>
                        <a:gd name="T34" fmla="*/ 0 w 110"/>
                        <a:gd name="T35" fmla="*/ 0 h 47"/>
                        <a:gd name="T36" fmla="*/ 0 w 110"/>
                        <a:gd name="T37" fmla="*/ 0 h 47"/>
                        <a:gd name="T38" fmla="*/ 0 w 110"/>
                        <a:gd name="T39" fmla="*/ 0 h 47"/>
                        <a:gd name="T40" fmla="*/ 0 w 110"/>
                        <a:gd name="T41" fmla="*/ 0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0" h="47">
                          <a:moveTo>
                            <a:pt x="0" y="1"/>
                          </a:moveTo>
                          <a:lnTo>
                            <a:pt x="13" y="0"/>
                          </a:lnTo>
                          <a:lnTo>
                            <a:pt x="25" y="5"/>
                          </a:lnTo>
                          <a:lnTo>
                            <a:pt x="42" y="10"/>
                          </a:lnTo>
                          <a:lnTo>
                            <a:pt x="52" y="15"/>
                          </a:lnTo>
                          <a:lnTo>
                            <a:pt x="63" y="19"/>
                          </a:lnTo>
                          <a:lnTo>
                            <a:pt x="74" y="20"/>
                          </a:lnTo>
                          <a:lnTo>
                            <a:pt x="84" y="21"/>
                          </a:lnTo>
                          <a:lnTo>
                            <a:pt x="98" y="19"/>
                          </a:lnTo>
                          <a:lnTo>
                            <a:pt x="107" y="14"/>
                          </a:lnTo>
                          <a:lnTo>
                            <a:pt x="110" y="10"/>
                          </a:lnTo>
                          <a:lnTo>
                            <a:pt x="107" y="26"/>
                          </a:lnTo>
                          <a:lnTo>
                            <a:pt x="99" y="38"/>
                          </a:lnTo>
                          <a:lnTo>
                            <a:pt x="89" y="45"/>
                          </a:lnTo>
                          <a:lnTo>
                            <a:pt x="75" y="47"/>
                          </a:lnTo>
                          <a:lnTo>
                            <a:pt x="59" y="46"/>
                          </a:lnTo>
                          <a:lnTo>
                            <a:pt x="48" y="42"/>
                          </a:lnTo>
                          <a:lnTo>
                            <a:pt x="36" y="33"/>
                          </a:lnTo>
                          <a:lnTo>
                            <a:pt x="29" y="27"/>
                          </a:lnTo>
                          <a:lnTo>
                            <a:pt x="16" y="17"/>
                          </a:lnTo>
                          <a:lnTo>
                            <a:pt x="0" y="1"/>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37" name="Freeform 404">
                      <a:extLst>
                        <a:ext uri="{FF2B5EF4-FFF2-40B4-BE49-F238E27FC236}">
                          <a16:creationId xmlns:a16="http://schemas.microsoft.com/office/drawing/2014/main" id="{5B33951D-BDC1-D2C9-05D9-5E87769B9331}"/>
                        </a:ext>
                      </a:extLst>
                    </p:cNvPr>
                    <p:cNvSpPr>
                      <a:spLocks/>
                    </p:cNvSpPr>
                    <p:nvPr/>
                  </p:nvSpPr>
                  <p:spPr bwMode="auto">
                    <a:xfrm>
                      <a:off x="4890" y="2354"/>
                      <a:ext cx="16" cy="4"/>
                    </a:xfrm>
                    <a:custGeom>
                      <a:avLst/>
                      <a:gdLst>
                        <a:gd name="T0" fmla="*/ 0 w 94"/>
                        <a:gd name="T1" fmla="*/ 0 h 21"/>
                        <a:gd name="T2" fmla="*/ 0 w 94"/>
                        <a:gd name="T3" fmla="*/ 0 h 21"/>
                        <a:gd name="T4" fmla="*/ 0 w 94"/>
                        <a:gd name="T5" fmla="*/ 0 h 21"/>
                        <a:gd name="T6" fmla="*/ 0 w 94"/>
                        <a:gd name="T7" fmla="*/ 0 h 21"/>
                        <a:gd name="T8" fmla="*/ 0 w 94"/>
                        <a:gd name="T9" fmla="*/ 0 h 21"/>
                        <a:gd name="T10" fmla="*/ 0 w 94"/>
                        <a:gd name="T11" fmla="*/ 0 h 21"/>
                        <a:gd name="T12" fmla="*/ 0 w 94"/>
                        <a:gd name="T13" fmla="*/ 0 h 21"/>
                        <a:gd name="T14" fmla="*/ 0 w 94"/>
                        <a:gd name="T15" fmla="*/ 0 h 21"/>
                        <a:gd name="T16" fmla="*/ 0 w 94"/>
                        <a:gd name="T17" fmla="*/ 0 h 21"/>
                        <a:gd name="T18" fmla="*/ 0 w 94"/>
                        <a:gd name="T19" fmla="*/ 0 h 21"/>
                        <a:gd name="T20" fmla="*/ 0 w 94"/>
                        <a:gd name="T21" fmla="*/ 0 h 21"/>
                        <a:gd name="T22" fmla="*/ 0 w 94"/>
                        <a:gd name="T23" fmla="*/ 0 h 21"/>
                        <a:gd name="T24" fmla="*/ 0 w 94"/>
                        <a:gd name="T25" fmla="*/ 0 h 21"/>
                        <a:gd name="T26" fmla="*/ 0 w 94"/>
                        <a:gd name="T27" fmla="*/ 0 h 21"/>
                        <a:gd name="T28" fmla="*/ 0 w 94"/>
                        <a:gd name="T29" fmla="*/ 0 h 21"/>
                        <a:gd name="T30" fmla="*/ 0 w 94"/>
                        <a:gd name="T31" fmla="*/ 0 h 21"/>
                        <a:gd name="T32" fmla="*/ 0 w 94"/>
                        <a:gd name="T33" fmla="*/ 0 h 21"/>
                        <a:gd name="T34" fmla="*/ 0 w 94"/>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21">
                          <a:moveTo>
                            <a:pt x="0" y="0"/>
                          </a:moveTo>
                          <a:lnTo>
                            <a:pt x="13" y="1"/>
                          </a:lnTo>
                          <a:lnTo>
                            <a:pt x="32" y="2"/>
                          </a:lnTo>
                          <a:lnTo>
                            <a:pt x="45" y="4"/>
                          </a:lnTo>
                          <a:lnTo>
                            <a:pt x="57" y="10"/>
                          </a:lnTo>
                          <a:lnTo>
                            <a:pt x="64" y="12"/>
                          </a:lnTo>
                          <a:lnTo>
                            <a:pt x="80" y="8"/>
                          </a:lnTo>
                          <a:lnTo>
                            <a:pt x="92" y="8"/>
                          </a:lnTo>
                          <a:lnTo>
                            <a:pt x="94" y="20"/>
                          </a:lnTo>
                          <a:lnTo>
                            <a:pt x="82" y="18"/>
                          </a:lnTo>
                          <a:lnTo>
                            <a:pt x="72" y="20"/>
                          </a:lnTo>
                          <a:lnTo>
                            <a:pt x="61" y="21"/>
                          </a:lnTo>
                          <a:lnTo>
                            <a:pt x="54" y="21"/>
                          </a:lnTo>
                          <a:lnTo>
                            <a:pt x="45" y="13"/>
                          </a:lnTo>
                          <a:lnTo>
                            <a:pt x="38" y="7"/>
                          </a:lnTo>
                          <a:lnTo>
                            <a:pt x="27" y="6"/>
                          </a:lnTo>
                          <a:lnTo>
                            <a:pt x="12" y="4"/>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38" name="Group 405">
                      <a:extLst>
                        <a:ext uri="{FF2B5EF4-FFF2-40B4-BE49-F238E27FC236}">
                          <a16:creationId xmlns:a16="http://schemas.microsoft.com/office/drawing/2014/main" id="{89F2E7D6-21F1-6562-45F5-3672EE72BB93}"/>
                        </a:ext>
                      </a:extLst>
                    </p:cNvPr>
                    <p:cNvGrpSpPr>
                      <a:grpSpLocks/>
                    </p:cNvGrpSpPr>
                    <p:nvPr/>
                  </p:nvGrpSpPr>
                  <p:grpSpPr bwMode="auto">
                    <a:xfrm>
                      <a:off x="4840" y="2242"/>
                      <a:ext cx="86" cy="92"/>
                      <a:chOff x="4840" y="2242"/>
                      <a:chExt cx="86" cy="92"/>
                    </a:xfrm>
                  </p:grpSpPr>
                  <p:sp>
                    <p:nvSpPr>
                      <p:cNvPr id="1682556" name="Freeform 406">
                        <a:extLst>
                          <a:ext uri="{FF2B5EF4-FFF2-40B4-BE49-F238E27FC236}">
                            <a16:creationId xmlns:a16="http://schemas.microsoft.com/office/drawing/2014/main" id="{EE07CFD5-44F6-F886-0E37-92CF15733E30}"/>
                          </a:ext>
                        </a:extLst>
                      </p:cNvPr>
                      <p:cNvSpPr>
                        <a:spLocks/>
                      </p:cNvSpPr>
                      <p:nvPr/>
                    </p:nvSpPr>
                    <p:spPr bwMode="auto">
                      <a:xfrm>
                        <a:off x="4840" y="2242"/>
                        <a:ext cx="86" cy="92"/>
                      </a:xfrm>
                      <a:custGeom>
                        <a:avLst/>
                        <a:gdLst>
                          <a:gd name="T0" fmla="*/ 0 w 518"/>
                          <a:gd name="T1" fmla="*/ 0 h 463"/>
                          <a:gd name="T2" fmla="*/ 0 w 518"/>
                          <a:gd name="T3" fmla="*/ 0 h 463"/>
                          <a:gd name="T4" fmla="*/ 0 w 518"/>
                          <a:gd name="T5" fmla="*/ 0 h 463"/>
                          <a:gd name="T6" fmla="*/ 0 w 518"/>
                          <a:gd name="T7" fmla="*/ 0 h 463"/>
                          <a:gd name="T8" fmla="*/ 0 w 518"/>
                          <a:gd name="T9" fmla="*/ 0 h 463"/>
                          <a:gd name="T10" fmla="*/ 0 w 518"/>
                          <a:gd name="T11" fmla="*/ 0 h 463"/>
                          <a:gd name="T12" fmla="*/ 0 w 518"/>
                          <a:gd name="T13" fmla="*/ 0 h 463"/>
                          <a:gd name="T14" fmla="*/ 0 w 518"/>
                          <a:gd name="T15" fmla="*/ 0 h 463"/>
                          <a:gd name="T16" fmla="*/ 0 w 518"/>
                          <a:gd name="T17" fmla="*/ 0 h 463"/>
                          <a:gd name="T18" fmla="*/ 0 w 518"/>
                          <a:gd name="T19" fmla="*/ 0 h 463"/>
                          <a:gd name="T20" fmla="*/ 0 w 518"/>
                          <a:gd name="T21" fmla="*/ 0 h 463"/>
                          <a:gd name="T22" fmla="*/ 0 w 518"/>
                          <a:gd name="T23" fmla="*/ 0 h 463"/>
                          <a:gd name="T24" fmla="*/ 0 w 518"/>
                          <a:gd name="T25" fmla="*/ 0 h 463"/>
                          <a:gd name="T26" fmla="*/ 0 w 518"/>
                          <a:gd name="T27" fmla="*/ 0 h 463"/>
                          <a:gd name="T28" fmla="*/ 0 w 518"/>
                          <a:gd name="T29" fmla="*/ 0 h 463"/>
                          <a:gd name="T30" fmla="*/ 0 w 518"/>
                          <a:gd name="T31" fmla="*/ 0 h 463"/>
                          <a:gd name="T32" fmla="*/ 0 w 518"/>
                          <a:gd name="T33" fmla="*/ 0 h 463"/>
                          <a:gd name="T34" fmla="*/ 0 w 518"/>
                          <a:gd name="T35" fmla="*/ 0 h 463"/>
                          <a:gd name="T36" fmla="*/ 0 w 518"/>
                          <a:gd name="T37" fmla="*/ 0 h 463"/>
                          <a:gd name="T38" fmla="*/ 0 w 518"/>
                          <a:gd name="T39" fmla="*/ 0 h 463"/>
                          <a:gd name="T40" fmla="*/ 0 w 518"/>
                          <a:gd name="T41" fmla="*/ 0 h 463"/>
                          <a:gd name="T42" fmla="*/ 0 w 518"/>
                          <a:gd name="T43" fmla="*/ 0 h 463"/>
                          <a:gd name="T44" fmla="*/ 0 w 518"/>
                          <a:gd name="T45" fmla="*/ 0 h 463"/>
                          <a:gd name="T46" fmla="*/ 0 w 518"/>
                          <a:gd name="T47" fmla="*/ 0 h 463"/>
                          <a:gd name="T48" fmla="*/ 0 w 518"/>
                          <a:gd name="T49" fmla="*/ 0 h 463"/>
                          <a:gd name="T50" fmla="*/ 0 w 518"/>
                          <a:gd name="T51" fmla="*/ 0 h 463"/>
                          <a:gd name="T52" fmla="*/ 0 w 518"/>
                          <a:gd name="T53" fmla="*/ 0 h 463"/>
                          <a:gd name="T54" fmla="*/ 0 w 518"/>
                          <a:gd name="T55" fmla="*/ 0 h 463"/>
                          <a:gd name="T56" fmla="*/ 0 w 518"/>
                          <a:gd name="T57" fmla="*/ 0 h 463"/>
                          <a:gd name="T58" fmla="*/ 0 w 518"/>
                          <a:gd name="T59" fmla="*/ 0 h 463"/>
                          <a:gd name="T60" fmla="*/ 0 w 518"/>
                          <a:gd name="T61" fmla="*/ 0 h 463"/>
                          <a:gd name="T62" fmla="*/ 0 w 518"/>
                          <a:gd name="T63" fmla="*/ 0 h 463"/>
                          <a:gd name="T64" fmla="*/ 0 w 518"/>
                          <a:gd name="T65" fmla="*/ 0 h 463"/>
                          <a:gd name="T66" fmla="*/ 0 w 518"/>
                          <a:gd name="T67" fmla="*/ 0 h 463"/>
                          <a:gd name="T68" fmla="*/ 0 w 518"/>
                          <a:gd name="T69" fmla="*/ 0 h 463"/>
                          <a:gd name="T70" fmla="*/ 0 w 518"/>
                          <a:gd name="T71" fmla="*/ 0 h 463"/>
                          <a:gd name="T72" fmla="*/ 0 w 518"/>
                          <a:gd name="T73" fmla="*/ 0 h 463"/>
                          <a:gd name="T74" fmla="*/ 0 w 518"/>
                          <a:gd name="T75" fmla="*/ 0 h 463"/>
                          <a:gd name="T76" fmla="*/ 0 w 518"/>
                          <a:gd name="T77" fmla="*/ 0 h 463"/>
                          <a:gd name="T78" fmla="*/ 0 w 518"/>
                          <a:gd name="T79" fmla="*/ 0 h 463"/>
                          <a:gd name="T80" fmla="*/ 0 w 518"/>
                          <a:gd name="T81" fmla="*/ 0 h 463"/>
                          <a:gd name="T82" fmla="*/ 0 w 518"/>
                          <a:gd name="T83" fmla="*/ 0 h 463"/>
                          <a:gd name="T84" fmla="*/ 0 w 518"/>
                          <a:gd name="T85" fmla="*/ 0 h 463"/>
                          <a:gd name="T86" fmla="*/ 0 w 518"/>
                          <a:gd name="T87" fmla="*/ 0 h 4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18" h="463">
                            <a:moveTo>
                              <a:pt x="46" y="439"/>
                            </a:moveTo>
                            <a:lnTo>
                              <a:pt x="21" y="463"/>
                            </a:lnTo>
                            <a:lnTo>
                              <a:pt x="6" y="426"/>
                            </a:lnTo>
                            <a:lnTo>
                              <a:pt x="6" y="326"/>
                            </a:lnTo>
                            <a:lnTo>
                              <a:pt x="3" y="284"/>
                            </a:lnTo>
                            <a:lnTo>
                              <a:pt x="0" y="248"/>
                            </a:lnTo>
                            <a:lnTo>
                              <a:pt x="3" y="204"/>
                            </a:lnTo>
                            <a:lnTo>
                              <a:pt x="5" y="164"/>
                            </a:lnTo>
                            <a:lnTo>
                              <a:pt x="12" y="109"/>
                            </a:lnTo>
                            <a:lnTo>
                              <a:pt x="21" y="90"/>
                            </a:lnTo>
                            <a:lnTo>
                              <a:pt x="37" y="73"/>
                            </a:lnTo>
                            <a:lnTo>
                              <a:pt x="57" y="54"/>
                            </a:lnTo>
                            <a:lnTo>
                              <a:pt x="82" y="36"/>
                            </a:lnTo>
                            <a:lnTo>
                              <a:pt x="118" y="18"/>
                            </a:lnTo>
                            <a:lnTo>
                              <a:pt x="141" y="10"/>
                            </a:lnTo>
                            <a:lnTo>
                              <a:pt x="159" y="6"/>
                            </a:lnTo>
                            <a:lnTo>
                              <a:pt x="174" y="5"/>
                            </a:lnTo>
                            <a:lnTo>
                              <a:pt x="188" y="4"/>
                            </a:lnTo>
                            <a:lnTo>
                              <a:pt x="235" y="0"/>
                            </a:lnTo>
                            <a:lnTo>
                              <a:pt x="270" y="1"/>
                            </a:lnTo>
                            <a:lnTo>
                              <a:pt x="302" y="6"/>
                            </a:lnTo>
                            <a:lnTo>
                              <a:pt x="323" y="10"/>
                            </a:lnTo>
                            <a:lnTo>
                              <a:pt x="349" y="16"/>
                            </a:lnTo>
                            <a:lnTo>
                              <a:pt x="374" y="25"/>
                            </a:lnTo>
                            <a:lnTo>
                              <a:pt x="398" y="32"/>
                            </a:lnTo>
                            <a:lnTo>
                              <a:pt x="421" y="41"/>
                            </a:lnTo>
                            <a:lnTo>
                              <a:pt x="444" y="49"/>
                            </a:lnTo>
                            <a:lnTo>
                              <a:pt x="472" y="68"/>
                            </a:lnTo>
                            <a:lnTo>
                              <a:pt x="496" y="84"/>
                            </a:lnTo>
                            <a:lnTo>
                              <a:pt x="508" y="96"/>
                            </a:lnTo>
                            <a:lnTo>
                              <a:pt x="515" y="121"/>
                            </a:lnTo>
                            <a:lnTo>
                              <a:pt x="518" y="148"/>
                            </a:lnTo>
                            <a:lnTo>
                              <a:pt x="514" y="191"/>
                            </a:lnTo>
                            <a:lnTo>
                              <a:pt x="509" y="210"/>
                            </a:lnTo>
                            <a:lnTo>
                              <a:pt x="499" y="185"/>
                            </a:lnTo>
                            <a:lnTo>
                              <a:pt x="469" y="167"/>
                            </a:lnTo>
                            <a:lnTo>
                              <a:pt x="433" y="158"/>
                            </a:lnTo>
                            <a:lnTo>
                              <a:pt x="411" y="151"/>
                            </a:lnTo>
                            <a:lnTo>
                              <a:pt x="397" y="143"/>
                            </a:lnTo>
                            <a:lnTo>
                              <a:pt x="385" y="138"/>
                            </a:lnTo>
                            <a:lnTo>
                              <a:pt x="372" y="138"/>
                            </a:lnTo>
                            <a:lnTo>
                              <a:pt x="356" y="135"/>
                            </a:lnTo>
                            <a:lnTo>
                              <a:pt x="345" y="128"/>
                            </a:lnTo>
                            <a:lnTo>
                              <a:pt x="328" y="117"/>
                            </a:lnTo>
                            <a:lnTo>
                              <a:pt x="317" y="107"/>
                            </a:lnTo>
                            <a:lnTo>
                              <a:pt x="299" y="94"/>
                            </a:lnTo>
                            <a:lnTo>
                              <a:pt x="278" y="79"/>
                            </a:lnTo>
                            <a:lnTo>
                              <a:pt x="242" y="60"/>
                            </a:lnTo>
                            <a:lnTo>
                              <a:pt x="255" y="75"/>
                            </a:lnTo>
                            <a:lnTo>
                              <a:pt x="261" y="90"/>
                            </a:lnTo>
                            <a:lnTo>
                              <a:pt x="263" y="110"/>
                            </a:lnTo>
                            <a:lnTo>
                              <a:pt x="262" y="139"/>
                            </a:lnTo>
                            <a:lnTo>
                              <a:pt x="259" y="162"/>
                            </a:lnTo>
                            <a:lnTo>
                              <a:pt x="255" y="189"/>
                            </a:lnTo>
                            <a:lnTo>
                              <a:pt x="244" y="215"/>
                            </a:lnTo>
                            <a:lnTo>
                              <a:pt x="235" y="229"/>
                            </a:lnTo>
                            <a:lnTo>
                              <a:pt x="223" y="243"/>
                            </a:lnTo>
                            <a:lnTo>
                              <a:pt x="208" y="257"/>
                            </a:lnTo>
                            <a:lnTo>
                              <a:pt x="199" y="269"/>
                            </a:lnTo>
                            <a:lnTo>
                              <a:pt x="183" y="295"/>
                            </a:lnTo>
                            <a:lnTo>
                              <a:pt x="177" y="310"/>
                            </a:lnTo>
                            <a:lnTo>
                              <a:pt x="174" y="322"/>
                            </a:lnTo>
                            <a:lnTo>
                              <a:pt x="167" y="340"/>
                            </a:lnTo>
                            <a:lnTo>
                              <a:pt x="161" y="356"/>
                            </a:lnTo>
                            <a:lnTo>
                              <a:pt x="163" y="374"/>
                            </a:lnTo>
                            <a:lnTo>
                              <a:pt x="161" y="392"/>
                            </a:lnTo>
                            <a:lnTo>
                              <a:pt x="152" y="408"/>
                            </a:lnTo>
                            <a:lnTo>
                              <a:pt x="123" y="407"/>
                            </a:lnTo>
                            <a:lnTo>
                              <a:pt x="118" y="387"/>
                            </a:lnTo>
                            <a:lnTo>
                              <a:pt x="114" y="372"/>
                            </a:lnTo>
                            <a:lnTo>
                              <a:pt x="110" y="356"/>
                            </a:lnTo>
                            <a:lnTo>
                              <a:pt x="110" y="337"/>
                            </a:lnTo>
                            <a:lnTo>
                              <a:pt x="108" y="319"/>
                            </a:lnTo>
                            <a:lnTo>
                              <a:pt x="101" y="288"/>
                            </a:lnTo>
                            <a:lnTo>
                              <a:pt x="95" y="272"/>
                            </a:lnTo>
                            <a:lnTo>
                              <a:pt x="85" y="262"/>
                            </a:lnTo>
                            <a:lnTo>
                              <a:pt x="69" y="252"/>
                            </a:lnTo>
                            <a:lnTo>
                              <a:pt x="59" y="253"/>
                            </a:lnTo>
                            <a:lnTo>
                              <a:pt x="43" y="261"/>
                            </a:lnTo>
                            <a:lnTo>
                              <a:pt x="35" y="274"/>
                            </a:lnTo>
                            <a:lnTo>
                              <a:pt x="28" y="292"/>
                            </a:lnTo>
                            <a:lnTo>
                              <a:pt x="24" y="311"/>
                            </a:lnTo>
                            <a:lnTo>
                              <a:pt x="22" y="326"/>
                            </a:lnTo>
                            <a:lnTo>
                              <a:pt x="21" y="348"/>
                            </a:lnTo>
                            <a:lnTo>
                              <a:pt x="24" y="386"/>
                            </a:lnTo>
                            <a:lnTo>
                              <a:pt x="29" y="408"/>
                            </a:lnTo>
                            <a:lnTo>
                              <a:pt x="39" y="426"/>
                            </a:lnTo>
                            <a:lnTo>
                              <a:pt x="46" y="439"/>
                            </a:lnTo>
                            <a:close/>
                          </a:path>
                        </a:pathLst>
                      </a:custGeom>
                      <a:solidFill>
                        <a:srgbClr val="3F1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57" name="Freeform 407">
                        <a:extLst>
                          <a:ext uri="{FF2B5EF4-FFF2-40B4-BE49-F238E27FC236}">
                            <a16:creationId xmlns:a16="http://schemas.microsoft.com/office/drawing/2014/main" id="{385AFA70-D193-0E77-2923-FE51C40C22A5}"/>
                          </a:ext>
                        </a:extLst>
                      </p:cNvPr>
                      <p:cNvSpPr>
                        <a:spLocks/>
                      </p:cNvSpPr>
                      <p:nvPr/>
                    </p:nvSpPr>
                    <p:spPr bwMode="auto">
                      <a:xfrm>
                        <a:off x="4860" y="2245"/>
                        <a:ext cx="65" cy="67"/>
                      </a:xfrm>
                      <a:custGeom>
                        <a:avLst/>
                        <a:gdLst>
                          <a:gd name="T0" fmla="*/ 0 w 388"/>
                          <a:gd name="T1" fmla="*/ 0 h 335"/>
                          <a:gd name="T2" fmla="*/ 0 w 388"/>
                          <a:gd name="T3" fmla="*/ 0 h 335"/>
                          <a:gd name="T4" fmla="*/ 0 w 388"/>
                          <a:gd name="T5" fmla="*/ 0 h 335"/>
                          <a:gd name="T6" fmla="*/ 0 w 388"/>
                          <a:gd name="T7" fmla="*/ 0 h 335"/>
                          <a:gd name="T8" fmla="*/ 0 w 388"/>
                          <a:gd name="T9" fmla="*/ 0 h 335"/>
                          <a:gd name="T10" fmla="*/ 0 w 388"/>
                          <a:gd name="T11" fmla="*/ 0 h 335"/>
                          <a:gd name="T12" fmla="*/ 0 w 388"/>
                          <a:gd name="T13" fmla="*/ 0 h 335"/>
                          <a:gd name="T14" fmla="*/ 0 w 388"/>
                          <a:gd name="T15" fmla="*/ 0 h 335"/>
                          <a:gd name="T16" fmla="*/ 0 w 388"/>
                          <a:gd name="T17" fmla="*/ 0 h 335"/>
                          <a:gd name="T18" fmla="*/ 0 w 388"/>
                          <a:gd name="T19" fmla="*/ 0 h 335"/>
                          <a:gd name="T20" fmla="*/ 0 w 388"/>
                          <a:gd name="T21" fmla="*/ 0 h 335"/>
                          <a:gd name="T22" fmla="*/ 0 w 388"/>
                          <a:gd name="T23" fmla="*/ 0 h 335"/>
                          <a:gd name="T24" fmla="*/ 0 w 388"/>
                          <a:gd name="T25" fmla="*/ 0 h 335"/>
                          <a:gd name="T26" fmla="*/ 0 w 388"/>
                          <a:gd name="T27" fmla="*/ 0 h 335"/>
                          <a:gd name="T28" fmla="*/ 0 w 388"/>
                          <a:gd name="T29" fmla="*/ 0 h 335"/>
                          <a:gd name="T30" fmla="*/ 0 w 388"/>
                          <a:gd name="T31" fmla="*/ 0 h 335"/>
                          <a:gd name="T32" fmla="*/ 0 w 388"/>
                          <a:gd name="T33" fmla="*/ 0 h 335"/>
                          <a:gd name="T34" fmla="*/ 0 w 388"/>
                          <a:gd name="T35" fmla="*/ 0 h 335"/>
                          <a:gd name="T36" fmla="*/ 0 w 388"/>
                          <a:gd name="T37" fmla="*/ 0 h 335"/>
                          <a:gd name="T38" fmla="*/ 0 w 388"/>
                          <a:gd name="T39" fmla="*/ 0 h 335"/>
                          <a:gd name="T40" fmla="*/ 0 w 388"/>
                          <a:gd name="T41" fmla="*/ 0 h 335"/>
                          <a:gd name="T42" fmla="*/ 0 w 388"/>
                          <a:gd name="T43" fmla="*/ 0 h 335"/>
                          <a:gd name="T44" fmla="*/ 0 w 388"/>
                          <a:gd name="T45" fmla="*/ 0 h 335"/>
                          <a:gd name="T46" fmla="*/ 0 w 388"/>
                          <a:gd name="T47" fmla="*/ 0 h 335"/>
                          <a:gd name="T48" fmla="*/ 0 w 388"/>
                          <a:gd name="T49" fmla="*/ 0 h 335"/>
                          <a:gd name="T50" fmla="*/ 0 w 388"/>
                          <a:gd name="T51" fmla="*/ 0 h 335"/>
                          <a:gd name="T52" fmla="*/ 0 w 388"/>
                          <a:gd name="T53" fmla="*/ 0 h 335"/>
                          <a:gd name="T54" fmla="*/ 0 w 388"/>
                          <a:gd name="T55" fmla="*/ 0 h 335"/>
                          <a:gd name="T56" fmla="*/ 0 w 388"/>
                          <a:gd name="T57" fmla="*/ 0 h 335"/>
                          <a:gd name="T58" fmla="*/ 0 w 388"/>
                          <a:gd name="T59" fmla="*/ 0 h 335"/>
                          <a:gd name="T60" fmla="*/ 0 w 388"/>
                          <a:gd name="T61" fmla="*/ 0 h 335"/>
                          <a:gd name="T62" fmla="*/ 0 w 388"/>
                          <a:gd name="T63" fmla="*/ 0 h 335"/>
                          <a:gd name="T64" fmla="*/ 0 w 388"/>
                          <a:gd name="T65" fmla="*/ 0 h 335"/>
                          <a:gd name="T66" fmla="*/ 0 w 388"/>
                          <a:gd name="T67" fmla="*/ 0 h 335"/>
                          <a:gd name="T68" fmla="*/ 0 w 388"/>
                          <a:gd name="T69" fmla="*/ 0 h 335"/>
                          <a:gd name="T70" fmla="*/ 0 w 388"/>
                          <a:gd name="T71" fmla="*/ 0 h 335"/>
                          <a:gd name="T72" fmla="*/ 0 w 388"/>
                          <a:gd name="T73" fmla="*/ 0 h 335"/>
                          <a:gd name="T74" fmla="*/ 0 w 388"/>
                          <a:gd name="T75" fmla="*/ 0 h 335"/>
                          <a:gd name="T76" fmla="*/ 0 w 388"/>
                          <a:gd name="T77" fmla="*/ 0 h 335"/>
                          <a:gd name="T78" fmla="*/ 0 w 388"/>
                          <a:gd name="T79" fmla="*/ 0 h 335"/>
                          <a:gd name="T80" fmla="*/ 0 w 388"/>
                          <a:gd name="T81" fmla="*/ 0 h 335"/>
                          <a:gd name="T82" fmla="*/ 0 w 388"/>
                          <a:gd name="T83" fmla="*/ 0 h 335"/>
                          <a:gd name="T84" fmla="*/ 0 w 388"/>
                          <a:gd name="T85" fmla="*/ 0 h 335"/>
                          <a:gd name="T86" fmla="*/ 0 w 388"/>
                          <a:gd name="T87" fmla="*/ 0 h 335"/>
                          <a:gd name="T88" fmla="*/ 0 w 388"/>
                          <a:gd name="T89" fmla="*/ 0 h 335"/>
                          <a:gd name="T90" fmla="*/ 0 w 388"/>
                          <a:gd name="T91" fmla="*/ 0 h 335"/>
                          <a:gd name="T92" fmla="*/ 0 w 388"/>
                          <a:gd name="T93" fmla="*/ 0 h 335"/>
                          <a:gd name="T94" fmla="*/ 0 w 388"/>
                          <a:gd name="T95" fmla="*/ 0 h 335"/>
                          <a:gd name="T96" fmla="*/ 0 w 388"/>
                          <a:gd name="T97" fmla="*/ 0 h 335"/>
                          <a:gd name="T98" fmla="*/ 0 w 388"/>
                          <a:gd name="T99" fmla="*/ 0 h 335"/>
                          <a:gd name="T100" fmla="*/ 0 w 388"/>
                          <a:gd name="T101" fmla="*/ 0 h 335"/>
                          <a:gd name="T102" fmla="*/ 0 w 388"/>
                          <a:gd name="T103" fmla="*/ 0 h 335"/>
                          <a:gd name="T104" fmla="*/ 0 w 388"/>
                          <a:gd name="T105" fmla="*/ 0 h 335"/>
                          <a:gd name="T106" fmla="*/ 0 w 388"/>
                          <a:gd name="T107" fmla="*/ 0 h 335"/>
                          <a:gd name="T108" fmla="*/ 0 w 388"/>
                          <a:gd name="T109" fmla="*/ 0 h 335"/>
                          <a:gd name="T110" fmla="*/ 0 w 388"/>
                          <a:gd name="T111" fmla="*/ 0 h 33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88" h="335">
                            <a:moveTo>
                              <a:pt x="50" y="297"/>
                            </a:moveTo>
                            <a:lnTo>
                              <a:pt x="40" y="309"/>
                            </a:lnTo>
                            <a:lnTo>
                              <a:pt x="46" y="285"/>
                            </a:lnTo>
                            <a:lnTo>
                              <a:pt x="16" y="335"/>
                            </a:lnTo>
                            <a:lnTo>
                              <a:pt x="38" y="277"/>
                            </a:lnTo>
                            <a:lnTo>
                              <a:pt x="17" y="298"/>
                            </a:lnTo>
                            <a:lnTo>
                              <a:pt x="25" y="257"/>
                            </a:lnTo>
                            <a:lnTo>
                              <a:pt x="14" y="278"/>
                            </a:lnTo>
                            <a:lnTo>
                              <a:pt x="17" y="241"/>
                            </a:lnTo>
                            <a:lnTo>
                              <a:pt x="22" y="214"/>
                            </a:lnTo>
                            <a:lnTo>
                              <a:pt x="0" y="247"/>
                            </a:lnTo>
                            <a:lnTo>
                              <a:pt x="23" y="184"/>
                            </a:lnTo>
                            <a:lnTo>
                              <a:pt x="54" y="152"/>
                            </a:lnTo>
                            <a:lnTo>
                              <a:pt x="32" y="188"/>
                            </a:lnTo>
                            <a:lnTo>
                              <a:pt x="71" y="148"/>
                            </a:lnTo>
                            <a:lnTo>
                              <a:pt x="36" y="210"/>
                            </a:lnTo>
                            <a:lnTo>
                              <a:pt x="63" y="187"/>
                            </a:lnTo>
                            <a:lnTo>
                              <a:pt x="26" y="241"/>
                            </a:lnTo>
                            <a:lnTo>
                              <a:pt x="62" y="211"/>
                            </a:lnTo>
                            <a:lnTo>
                              <a:pt x="36" y="255"/>
                            </a:lnTo>
                            <a:lnTo>
                              <a:pt x="71" y="221"/>
                            </a:lnTo>
                            <a:lnTo>
                              <a:pt x="63" y="257"/>
                            </a:lnTo>
                            <a:lnTo>
                              <a:pt x="84" y="220"/>
                            </a:lnTo>
                            <a:lnTo>
                              <a:pt x="99" y="194"/>
                            </a:lnTo>
                            <a:lnTo>
                              <a:pt x="75" y="211"/>
                            </a:lnTo>
                            <a:lnTo>
                              <a:pt x="75" y="193"/>
                            </a:lnTo>
                            <a:lnTo>
                              <a:pt x="56" y="208"/>
                            </a:lnTo>
                            <a:lnTo>
                              <a:pt x="78" y="179"/>
                            </a:lnTo>
                            <a:lnTo>
                              <a:pt x="87" y="170"/>
                            </a:lnTo>
                            <a:lnTo>
                              <a:pt x="83" y="190"/>
                            </a:lnTo>
                            <a:lnTo>
                              <a:pt x="94" y="172"/>
                            </a:lnTo>
                            <a:lnTo>
                              <a:pt x="104" y="158"/>
                            </a:lnTo>
                            <a:lnTo>
                              <a:pt x="111" y="138"/>
                            </a:lnTo>
                            <a:lnTo>
                              <a:pt x="116" y="126"/>
                            </a:lnTo>
                            <a:lnTo>
                              <a:pt x="122" y="105"/>
                            </a:lnTo>
                            <a:lnTo>
                              <a:pt x="124" y="121"/>
                            </a:lnTo>
                            <a:lnTo>
                              <a:pt x="129" y="96"/>
                            </a:lnTo>
                            <a:lnTo>
                              <a:pt x="129" y="80"/>
                            </a:lnTo>
                            <a:lnTo>
                              <a:pt x="128" y="68"/>
                            </a:lnTo>
                            <a:lnTo>
                              <a:pt x="127" y="55"/>
                            </a:lnTo>
                            <a:lnTo>
                              <a:pt x="118" y="48"/>
                            </a:lnTo>
                            <a:lnTo>
                              <a:pt x="109" y="41"/>
                            </a:lnTo>
                            <a:lnTo>
                              <a:pt x="92" y="32"/>
                            </a:lnTo>
                            <a:lnTo>
                              <a:pt x="75" y="26"/>
                            </a:lnTo>
                            <a:lnTo>
                              <a:pt x="60" y="20"/>
                            </a:lnTo>
                            <a:lnTo>
                              <a:pt x="41" y="9"/>
                            </a:lnTo>
                            <a:lnTo>
                              <a:pt x="63" y="16"/>
                            </a:lnTo>
                            <a:lnTo>
                              <a:pt x="49" y="0"/>
                            </a:lnTo>
                            <a:lnTo>
                              <a:pt x="65" y="2"/>
                            </a:lnTo>
                            <a:lnTo>
                              <a:pt x="92" y="5"/>
                            </a:lnTo>
                            <a:lnTo>
                              <a:pt x="106" y="6"/>
                            </a:lnTo>
                            <a:lnTo>
                              <a:pt x="123" y="11"/>
                            </a:lnTo>
                            <a:lnTo>
                              <a:pt x="100" y="15"/>
                            </a:lnTo>
                            <a:lnTo>
                              <a:pt x="109" y="16"/>
                            </a:lnTo>
                            <a:lnTo>
                              <a:pt x="122" y="16"/>
                            </a:lnTo>
                            <a:lnTo>
                              <a:pt x="143" y="16"/>
                            </a:lnTo>
                            <a:lnTo>
                              <a:pt x="160" y="16"/>
                            </a:lnTo>
                            <a:lnTo>
                              <a:pt x="173" y="21"/>
                            </a:lnTo>
                            <a:lnTo>
                              <a:pt x="133" y="25"/>
                            </a:lnTo>
                            <a:lnTo>
                              <a:pt x="147" y="28"/>
                            </a:lnTo>
                            <a:lnTo>
                              <a:pt x="161" y="30"/>
                            </a:lnTo>
                            <a:lnTo>
                              <a:pt x="176" y="30"/>
                            </a:lnTo>
                            <a:lnTo>
                              <a:pt x="147" y="34"/>
                            </a:lnTo>
                            <a:lnTo>
                              <a:pt x="133" y="36"/>
                            </a:lnTo>
                            <a:lnTo>
                              <a:pt x="152" y="43"/>
                            </a:lnTo>
                            <a:lnTo>
                              <a:pt x="165" y="47"/>
                            </a:lnTo>
                            <a:lnTo>
                              <a:pt x="179" y="51"/>
                            </a:lnTo>
                            <a:lnTo>
                              <a:pt x="218" y="59"/>
                            </a:lnTo>
                            <a:lnTo>
                              <a:pt x="177" y="39"/>
                            </a:lnTo>
                            <a:lnTo>
                              <a:pt x="204" y="41"/>
                            </a:lnTo>
                            <a:lnTo>
                              <a:pt x="226" y="46"/>
                            </a:lnTo>
                            <a:lnTo>
                              <a:pt x="246" y="52"/>
                            </a:lnTo>
                            <a:lnTo>
                              <a:pt x="264" y="60"/>
                            </a:lnTo>
                            <a:lnTo>
                              <a:pt x="276" y="67"/>
                            </a:lnTo>
                            <a:lnTo>
                              <a:pt x="294" y="78"/>
                            </a:lnTo>
                            <a:lnTo>
                              <a:pt x="312" y="93"/>
                            </a:lnTo>
                            <a:lnTo>
                              <a:pt x="269" y="81"/>
                            </a:lnTo>
                            <a:lnTo>
                              <a:pt x="314" y="100"/>
                            </a:lnTo>
                            <a:lnTo>
                              <a:pt x="336" y="111"/>
                            </a:lnTo>
                            <a:lnTo>
                              <a:pt x="350" y="122"/>
                            </a:lnTo>
                            <a:lnTo>
                              <a:pt x="363" y="135"/>
                            </a:lnTo>
                            <a:lnTo>
                              <a:pt x="375" y="149"/>
                            </a:lnTo>
                            <a:lnTo>
                              <a:pt x="382" y="166"/>
                            </a:lnTo>
                            <a:lnTo>
                              <a:pt x="388" y="194"/>
                            </a:lnTo>
                            <a:lnTo>
                              <a:pt x="378" y="169"/>
                            </a:lnTo>
                            <a:lnTo>
                              <a:pt x="348" y="151"/>
                            </a:lnTo>
                            <a:lnTo>
                              <a:pt x="312" y="142"/>
                            </a:lnTo>
                            <a:lnTo>
                              <a:pt x="289" y="135"/>
                            </a:lnTo>
                            <a:lnTo>
                              <a:pt x="275" y="127"/>
                            </a:lnTo>
                            <a:lnTo>
                              <a:pt x="264" y="122"/>
                            </a:lnTo>
                            <a:lnTo>
                              <a:pt x="251" y="122"/>
                            </a:lnTo>
                            <a:lnTo>
                              <a:pt x="235" y="119"/>
                            </a:lnTo>
                            <a:lnTo>
                              <a:pt x="224" y="112"/>
                            </a:lnTo>
                            <a:lnTo>
                              <a:pt x="207" y="101"/>
                            </a:lnTo>
                            <a:lnTo>
                              <a:pt x="196" y="93"/>
                            </a:lnTo>
                            <a:lnTo>
                              <a:pt x="178" y="78"/>
                            </a:lnTo>
                            <a:lnTo>
                              <a:pt x="157" y="63"/>
                            </a:lnTo>
                            <a:lnTo>
                              <a:pt x="121" y="44"/>
                            </a:lnTo>
                            <a:lnTo>
                              <a:pt x="134" y="59"/>
                            </a:lnTo>
                            <a:lnTo>
                              <a:pt x="140" y="74"/>
                            </a:lnTo>
                            <a:lnTo>
                              <a:pt x="142" y="95"/>
                            </a:lnTo>
                            <a:lnTo>
                              <a:pt x="141" y="123"/>
                            </a:lnTo>
                            <a:lnTo>
                              <a:pt x="138" y="146"/>
                            </a:lnTo>
                            <a:lnTo>
                              <a:pt x="134" y="173"/>
                            </a:lnTo>
                            <a:lnTo>
                              <a:pt x="123" y="199"/>
                            </a:lnTo>
                            <a:lnTo>
                              <a:pt x="114" y="213"/>
                            </a:lnTo>
                            <a:lnTo>
                              <a:pt x="102" y="227"/>
                            </a:lnTo>
                            <a:lnTo>
                              <a:pt x="86" y="241"/>
                            </a:lnTo>
                            <a:lnTo>
                              <a:pt x="77" y="255"/>
                            </a:lnTo>
                            <a:lnTo>
                              <a:pt x="61" y="280"/>
                            </a:lnTo>
                            <a:lnTo>
                              <a:pt x="55" y="295"/>
                            </a:lnTo>
                            <a:lnTo>
                              <a:pt x="51" y="308"/>
                            </a:lnTo>
                            <a:lnTo>
                              <a:pt x="50" y="297"/>
                            </a:lnTo>
                            <a:close/>
                          </a:path>
                        </a:pathLst>
                      </a:custGeom>
                      <a:solidFill>
                        <a:srgbClr val="7F3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39" name="Group 408">
                      <a:extLst>
                        <a:ext uri="{FF2B5EF4-FFF2-40B4-BE49-F238E27FC236}">
                          <a16:creationId xmlns:a16="http://schemas.microsoft.com/office/drawing/2014/main" id="{65E63466-E27B-9F09-60AF-A0FFCC8E2C05}"/>
                        </a:ext>
                      </a:extLst>
                    </p:cNvPr>
                    <p:cNvGrpSpPr>
                      <a:grpSpLocks/>
                    </p:cNvGrpSpPr>
                    <p:nvPr/>
                  </p:nvGrpSpPr>
                  <p:grpSpPr bwMode="auto">
                    <a:xfrm>
                      <a:off x="4845" y="2298"/>
                      <a:ext cx="35" cy="77"/>
                      <a:chOff x="4845" y="2298"/>
                      <a:chExt cx="35" cy="77"/>
                    </a:xfrm>
                  </p:grpSpPr>
                  <p:sp>
                    <p:nvSpPr>
                      <p:cNvPr id="1682554" name="Freeform 409">
                        <a:extLst>
                          <a:ext uri="{FF2B5EF4-FFF2-40B4-BE49-F238E27FC236}">
                            <a16:creationId xmlns:a16="http://schemas.microsoft.com/office/drawing/2014/main" id="{9A48981B-48E9-E04F-8393-0CB6A64D3A96}"/>
                          </a:ext>
                        </a:extLst>
                      </p:cNvPr>
                      <p:cNvSpPr>
                        <a:spLocks/>
                      </p:cNvSpPr>
                      <p:nvPr/>
                    </p:nvSpPr>
                    <p:spPr bwMode="auto">
                      <a:xfrm>
                        <a:off x="4848" y="2330"/>
                        <a:ext cx="32" cy="45"/>
                      </a:xfrm>
                      <a:custGeom>
                        <a:avLst/>
                        <a:gdLst>
                          <a:gd name="T0" fmla="*/ 0 w 194"/>
                          <a:gd name="T1" fmla="*/ 0 h 223"/>
                          <a:gd name="T2" fmla="*/ 0 w 194"/>
                          <a:gd name="T3" fmla="*/ 0 h 223"/>
                          <a:gd name="T4" fmla="*/ 0 w 194"/>
                          <a:gd name="T5" fmla="*/ 0 h 223"/>
                          <a:gd name="T6" fmla="*/ 0 w 194"/>
                          <a:gd name="T7" fmla="*/ 0 h 223"/>
                          <a:gd name="T8" fmla="*/ 0 w 194"/>
                          <a:gd name="T9" fmla="*/ 0 h 223"/>
                          <a:gd name="T10" fmla="*/ 0 w 194"/>
                          <a:gd name="T11" fmla="*/ 0 h 223"/>
                          <a:gd name="T12" fmla="*/ 0 w 194"/>
                          <a:gd name="T13" fmla="*/ 0 h 223"/>
                          <a:gd name="T14" fmla="*/ 0 w 194"/>
                          <a:gd name="T15" fmla="*/ 0 h 223"/>
                          <a:gd name="T16" fmla="*/ 0 w 194"/>
                          <a:gd name="T17" fmla="*/ 0 h 223"/>
                          <a:gd name="T18" fmla="*/ 0 w 194"/>
                          <a:gd name="T19" fmla="*/ 0 h 223"/>
                          <a:gd name="T20" fmla="*/ 0 w 194"/>
                          <a:gd name="T21" fmla="*/ 0 h 223"/>
                          <a:gd name="T22" fmla="*/ 0 w 194"/>
                          <a:gd name="T23" fmla="*/ 0 h 223"/>
                          <a:gd name="T24" fmla="*/ 0 w 194"/>
                          <a:gd name="T25" fmla="*/ 0 h 223"/>
                          <a:gd name="T26" fmla="*/ 0 w 194"/>
                          <a:gd name="T27" fmla="*/ 0 h 223"/>
                          <a:gd name="T28" fmla="*/ 0 w 194"/>
                          <a:gd name="T29" fmla="*/ 0 h 223"/>
                          <a:gd name="T30" fmla="*/ 0 w 194"/>
                          <a:gd name="T31" fmla="*/ 0 h 223"/>
                          <a:gd name="T32" fmla="*/ 0 w 194"/>
                          <a:gd name="T33" fmla="*/ 0 h 223"/>
                          <a:gd name="T34" fmla="*/ 0 w 194"/>
                          <a:gd name="T35" fmla="*/ 0 h 223"/>
                          <a:gd name="T36" fmla="*/ 0 w 194"/>
                          <a:gd name="T37" fmla="*/ 0 h 223"/>
                          <a:gd name="T38" fmla="*/ 0 w 194"/>
                          <a:gd name="T39" fmla="*/ 0 h 223"/>
                          <a:gd name="T40" fmla="*/ 0 w 194"/>
                          <a:gd name="T41" fmla="*/ 0 h 223"/>
                          <a:gd name="T42" fmla="*/ 0 w 194"/>
                          <a:gd name="T43" fmla="*/ 0 h 223"/>
                          <a:gd name="T44" fmla="*/ 0 w 194"/>
                          <a:gd name="T45" fmla="*/ 0 h 223"/>
                          <a:gd name="T46" fmla="*/ 0 w 194"/>
                          <a:gd name="T47" fmla="*/ 0 h 223"/>
                          <a:gd name="T48" fmla="*/ 0 w 194"/>
                          <a:gd name="T49" fmla="*/ 0 h 223"/>
                          <a:gd name="T50" fmla="*/ 0 w 194"/>
                          <a:gd name="T51" fmla="*/ 0 h 223"/>
                          <a:gd name="T52" fmla="*/ 0 w 194"/>
                          <a:gd name="T53" fmla="*/ 0 h 223"/>
                          <a:gd name="T54" fmla="*/ 0 w 194"/>
                          <a:gd name="T55" fmla="*/ 0 h 223"/>
                          <a:gd name="T56" fmla="*/ 0 w 194"/>
                          <a:gd name="T57" fmla="*/ 0 h 223"/>
                          <a:gd name="T58" fmla="*/ 0 w 194"/>
                          <a:gd name="T59" fmla="*/ 0 h 223"/>
                          <a:gd name="T60" fmla="*/ 0 w 194"/>
                          <a:gd name="T61" fmla="*/ 0 h 223"/>
                          <a:gd name="T62" fmla="*/ 0 w 194"/>
                          <a:gd name="T63" fmla="*/ 0 h 223"/>
                          <a:gd name="T64" fmla="*/ 0 w 194"/>
                          <a:gd name="T65" fmla="*/ 0 h 223"/>
                          <a:gd name="T66" fmla="*/ 0 w 194"/>
                          <a:gd name="T67" fmla="*/ 0 h 223"/>
                          <a:gd name="T68" fmla="*/ 0 w 194"/>
                          <a:gd name="T69" fmla="*/ 0 h 223"/>
                          <a:gd name="T70" fmla="*/ 0 w 194"/>
                          <a:gd name="T71" fmla="*/ 0 h 223"/>
                          <a:gd name="T72" fmla="*/ 0 w 194"/>
                          <a:gd name="T73" fmla="*/ 0 h 223"/>
                          <a:gd name="T74" fmla="*/ 0 w 194"/>
                          <a:gd name="T75" fmla="*/ 0 h 223"/>
                          <a:gd name="T76" fmla="*/ 0 w 194"/>
                          <a:gd name="T77" fmla="*/ 0 h 223"/>
                          <a:gd name="T78" fmla="*/ 0 w 194"/>
                          <a:gd name="T79" fmla="*/ 0 h 223"/>
                          <a:gd name="T80" fmla="*/ 0 w 194"/>
                          <a:gd name="T81" fmla="*/ 0 h 223"/>
                          <a:gd name="T82" fmla="*/ 0 w 194"/>
                          <a:gd name="T83" fmla="*/ 0 h 223"/>
                          <a:gd name="T84" fmla="*/ 0 w 194"/>
                          <a:gd name="T85" fmla="*/ 0 h 223"/>
                          <a:gd name="T86" fmla="*/ 0 w 194"/>
                          <a:gd name="T87" fmla="*/ 0 h 2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94" h="223">
                            <a:moveTo>
                              <a:pt x="0" y="0"/>
                            </a:moveTo>
                            <a:lnTo>
                              <a:pt x="11" y="13"/>
                            </a:lnTo>
                            <a:lnTo>
                              <a:pt x="20" y="18"/>
                            </a:lnTo>
                            <a:lnTo>
                              <a:pt x="31" y="19"/>
                            </a:lnTo>
                            <a:lnTo>
                              <a:pt x="41" y="12"/>
                            </a:lnTo>
                            <a:lnTo>
                              <a:pt x="42" y="0"/>
                            </a:lnTo>
                            <a:lnTo>
                              <a:pt x="43" y="24"/>
                            </a:lnTo>
                            <a:lnTo>
                              <a:pt x="51" y="37"/>
                            </a:lnTo>
                            <a:lnTo>
                              <a:pt x="58" y="50"/>
                            </a:lnTo>
                            <a:lnTo>
                              <a:pt x="69" y="70"/>
                            </a:lnTo>
                            <a:lnTo>
                              <a:pt x="76" y="84"/>
                            </a:lnTo>
                            <a:lnTo>
                              <a:pt x="82" y="96"/>
                            </a:lnTo>
                            <a:lnTo>
                              <a:pt x="91" y="108"/>
                            </a:lnTo>
                            <a:lnTo>
                              <a:pt x="108" y="124"/>
                            </a:lnTo>
                            <a:lnTo>
                              <a:pt x="119" y="136"/>
                            </a:lnTo>
                            <a:lnTo>
                              <a:pt x="128" y="145"/>
                            </a:lnTo>
                            <a:lnTo>
                              <a:pt x="133" y="151"/>
                            </a:lnTo>
                            <a:lnTo>
                              <a:pt x="139" y="166"/>
                            </a:lnTo>
                            <a:lnTo>
                              <a:pt x="146" y="178"/>
                            </a:lnTo>
                            <a:lnTo>
                              <a:pt x="156" y="191"/>
                            </a:lnTo>
                            <a:lnTo>
                              <a:pt x="163" y="203"/>
                            </a:lnTo>
                            <a:lnTo>
                              <a:pt x="172" y="212"/>
                            </a:lnTo>
                            <a:lnTo>
                              <a:pt x="182" y="218"/>
                            </a:lnTo>
                            <a:lnTo>
                              <a:pt x="194" y="223"/>
                            </a:lnTo>
                            <a:lnTo>
                              <a:pt x="176" y="222"/>
                            </a:lnTo>
                            <a:lnTo>
                              <a:pt x="159" y="219"/>
                            </a:lnTo>
                            <a:lnTo>
                              <a:pt x="149" y="214"/>
                            </a:lnTo>
                            <a:lnTo>
                              <a:pt x="137" y="204"/>
                            </a:lnTo>
                            <a:lnTo>
                              <a:pt x="129" y="196"/>
                            </a:lnTo>
                            <a:lnTo>
                              <a:pt x="123" y="188"/>
                            </a:lnTo>
                            <a:lnTo>
                              <a:pt x="116" y="181"/>
                            </a:lnTo>
                            <a:lnTo>
                              <a:pt x="113" y="181"/>
                            </a:lnTo>
                            <a:lnTo>
                              <a:pt x="106" y="178"/>
                            </a:lnTo>
                            <a:lnTo>
                              <a:pt x="94" y="171"/>
                            </a:lnTo>
                            <a:lnTo>
                              <a:pt x="83" y="160"/>
                            </a:lnTo>
                            <a:lnTo>
                              <a:pt x="69" y="145"/>
                            </a:lnTo>
                            <a:lnTo>
                              <a:pt x="54" y="125"/>
                            </a:lnTo>
                            <a:lnTo>
                              <a:pt x="42" y="109"/>
                            </a:lnTo>
                            <a:lnTo>
                              <a:pt x="31" y="92"/>
                            </a:lnTo>
                            <a:lnTo>
                              <a:pt x="22" y="76"/>
                            </a:lnTo>
                            <a:lnTo>
                              <a:pt x="17" y="62"/>
                            </a:lnTo>
                            <a:lnTo>
                              <a:pt x="14" y="46"/>
                            </a:lnTo>
                            <a:lnTo>
                              <a:pt x="9" y="28"/>
                            </a:lnTo>
                            <a:lnTo>
                              <a:pt x="0"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55" name="Freeform 410">
                        <a:extLst>
                          <a:ext uri="{FF2B5EF4-FFF2-40B4-BE49-F238E27FC236}">
                            <a16:creationId xmlns:a16="http://schemas.microsoft.com/office/drawing/2014/main" id="{AEF072AC-C18B-DF93-2686-0FED53A81F70}"/>
                          </a:ext>
                        </a:extLst>
                      </p:cNvPr>
                      <p:cNvSpPr>
                        <a:spLocks/>
                      </p:cNvSpPr>
                      <p:nvPr/>
                    </p:nvSpPr>
                    <p:spPr bwMode="auto">
                      <a:xfrm>
                        <a:off x="4845" y="2298"/>
                        <a:ext cx="9" cy="28"/>
                      </a:xfrm>
                      <a:custGeom>
                        <a:avLst/>
                        <a:gdLst>
                          <a:gd name="T0" fmla="*/ 0 w 59"/>
                          <a:gd name="T1" fmla="*/ 0 h 140"/>
                          <a:gd name="T2" fmla="*/ 0 w 59"/>
                          <a:gd name="T3" fmla="*/ 0 h 140"/>
                          <a:gd name="T4" fmla="*/ 0 w 59"/>
                          <a:gd name="T5" fmla="*/ 0 h 140"/>
                          <a:gd name="T6" fmla="*/ 0 w 59"/>
                          <a:gd name="T7" fmla="*/ 0 h 140"/>
                          <a:gd name="T8" fmla="*/ 0 w 59"/>
                          <a:gd name="T9" fmla="*/ 0 h 140"/>
                          <a:gd name="T10" fmla="*/ 0 w 59"/>
                          <a:gd name="T11" fmla="*/ 0 h 140"/>
                          <a:gd name="T12" fmla="*/ 0 w 59"/>
                          <a:gd name="T13" fmla="*/ 0 h 140"/>
                          <a:gd name="T14" fmla="*/ 0 w 59"/>
                          <a:gd name="T15" fmla="*/ 0 h 140"/>
                          <a:gd name="T16" fmla="*/ 0 w 59"/>
                          <a:gd name="T17" fmla="*/ 0 h 140"/>
                          <a:gd name="T18" fmla="*/ 0 w 59"/>
                          <a:gd name="T19" fmla="*/ 0 h 140"/>
                          <a:gd name="T20" fmla="*/ 0 w 59"/>
                          <a:gd name="T21" fmla="*/ 0 h 140"/>
                          <a:gd name="T22" fmla="*/ 0 w 59"/>
                          <a:gd name="T23" fmla="*/ 0 h 140"/>
                          <a:gd name="T24" fmla="*/ 0 w 59"/>
                          <a:gd name="T25" fmla="*/ 0 h 140"/>
                          <a:gd name="T26" fmla="*/ 0 w 59"/>
                          <a:gd name="T27" fmla="*/ 0 h 140"/>
                          <a:gd name="T28" fmla="*/ 0 w 59"/>
                          <a:gd name="T29" fmla="*/ 0 h 140"/>
                          <a:gd name="T30" fmla="*/ 0 w 59"/>
                          <a:gd name="T31" fmla="*/ 0 h 140"/>
                          <a:gd name="T32" fmla="*/ 0 w 59"/>
                          <a:gd name="T33" fmla="*/ 0 h 140"/>
                          <a:gd name="T34" fmla="*/ 0 w 59"/>
                          <a:gd name="T35" fmla="*/ 0 h 140"/>
                          <a:gd name="T36" fmla="*/ 0 w 59"/>
                          <a:gd name="T37" fmla="*/ 0 h 140"/>
                          <a:gd name="T38" fmla="*/ 0 w 59"/>
                          <a:gd name="T39" fmla="*/ 0 h 140"/>
                          <a:gd name="T40" fmla="*/ 0 w 59"/>
                          <a:gd name="T41" fmla="*/ 0 h 140"/>
                          <a:gd name="T42" fmla="*/ 0 w 59"/>
                          <a:gd name="T43" fmla="*/ 0 h 140"/>
                          <a:gd name="T44" fmla="*/ 0 w 59"/>
                          <a:gd name="T45" fmla="*/ 0 h 140"/>
                          <a:gd name="T46" fmla="*/ 0 w 59"/>
                          <a:gd name="T47" fmla="*/ 0 h 140"/>
                          <a:gd name="T48" fmla="*/ 0 w 59"/>
                          <a:gd name="T49" fmla="*/ 0 h 140"/>
                          <a:gd name="T50" fmla="*/ 0 w 59"/>
                          <a:gd name="T51" fmla="*/ 0 h 140"/>
                          <a:gd name="T52" fmla="*/ 0 w 59"/>
                          <a:gd name="T53" fmla="*/ 0 h 140"/>
                          <a:gd name="T54" fmla="*/ 0 w 59"/>
                          <a:gd name="T55" fmla="*/ 0 h 140"/>
                          <a:gd name="T56" fmla="*/ 0 w 59"/>
                          <a:gd name="T57" fmla="*/ 0 h 140"/>
                          <a:gd name="T58" fmla="*/ 0 w 59"/>
                          <a:gd name="T59" fmla="*/ 0 h 140"/>
                          <a:gd name="T60" fmla="*/ 0 w 59"/>
                          <a:gd name="T61" fmla="*/ 0 h 140"/>
                          <a:gd name="T62" fmla="*/ 0 w 59"/>
                          <a:gd name="T63" fmla="*/ 0 h 140"/>
                          <a:gd name="T64" fmla="*/ 0 w 59"/>
                          <a:gd name="T65" fmla="*/ 0 h 140"/>
                          <a:gd name="T66" fmla="*/ 0 w 59"/>
                          <a:gd name="T67" fmla="*/ 0 h 140"/>
                          <a:gd name="T68" fmla="*/ 0 w 59"/>
                          <a:gd name="T69" fmla="*/ 0 h 140"/>
                          <a:gd name="T70" fmla="*/ 0 w 59"/>
                          <a:gd name="T71" fmla="*/ 0 h 140"/>
                          <a:gd name="T72" fmla="*/ 0 w 59"/>
                          <a:gd name="T73" fmla="*/ 0 h 140"/>
                          <a:gd name="T74" fmla="*/ 0 w 59"/>
                          <a:gd name="T75" fmla="*/ 0 h 140"/>
                          <a:gd name="T76" fmla="*/ 0 w 59"/>
                          <a:gd name="T77" fmla="*/ 0 h 140"/>
                          <a:gd name="T78" fmla="*/ 0 w 59"/>
                          <a:gd name="T79" fmla="*/ 0 h 140"/>
                          <a:gd name="T80" fmla="*/ 0 w 59"/>
                          <a:gd name="T81" fmla="*/ 0 h 140"/>
                          <a:gd name="T82" fmla="*/ 0 w 59"/>
                          <a:gd name="T83" fmla="*/ 0 h 140"/>
                          <a:gd name="T84" fmla="*/ 0 w 59"/>
                          <a:gd name="T85" fmla="*/ 0 h 140"/>
                          <a:gd name="T86" fmla="*/ 0 w 59"/>
                          <a:gd name="T87" fmla="*/ 0 h 140"/>
                          <a:gd name="T88" fmla="*/ 0 w 59"/>
                          <a:gd name="T89" fmla="*/ 0 h 140"/>
                          <a:gd name="T90" fmla="*/ 0 w 59"/>
                          <a:gd name="T91" fmla="*/ 0 h 140"/>
                          <a:gd name="T92" fmla="*/ 0 w 59"/>
                          <a:gd name="T93" fmla="*/ 0 h 140"/>
                          <a:gd name="T94" fmla="*/ 0 w 59"/>
                          <a:gd name="T95" fmla="*/ 0 h 140"/>
                          <a:gd name="T96" fmla="*/ 0 w 59"/>
                          <a:gd name="T97" fmla="*/ 0 h 140"/>
                          <a:gd name="T98" fmla="*/ 0 w 59"/>
                          <a:gd name="T99" fmla="*/ 0 h 140"/>
                          <a:gd name="T100" fmla="*/ 0 w 59"/>
                          <a:gd name="T101" fmla="*/ 0 h 140"/>
                          <a:gd name="T102" fmla="*/ 0 w 59"/>
                          <a:gd name="T103" fmla="*/ 0 h 140"/>
                          <a:gd name="T104" fmla="*/ 0 w 59"/>
                          <a:gd name="T105" fmla="*/ 0 h 140"/>
                          <a:gd name="T106" fmla="*/ 0 w 59"/>
                          <a:gd name="T107" fmla="*/ 0 h 140"/>
                          <a:gd name="T108" fmla="*/ 0 w 59"/>
                          <a:gd name="T109" fmla="*/ 0 h 140"/>
                          <a:gd name="T110" fmla="*/ 0 w 59"/>
                          <a:gd name="T111" fmla="*/ 0 h 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9" h="140">
                            <a:moveTo>
                              <a:pt x="22" y="130"/>
                            </a:moveTo>
                            <a:lnTo>
                              <a:pt x="13" y="119"/>
                            </a:lnTo>
                            <a:lnTo>
                              <a:pt x="11" y="109"/>
                            </a:lnTo>
                            <a:lnTo>
                              <a:pt x="8" y="101"/>
                            </a:lnTo>
                            <a:lnTo>
                              <a:pt x="8" y="91"/>
                            </a:lnTo>
                            <a:lnTo>
                              <a:pt x="12" y="84"/>
                            </a:lnTo>
                            <a:lnTo>
                              <a:pt x="12" y="78"/>
                            </a:lnTo>
                            <a:lnTo>
                              <a:pt x="8" y="73"/>
                            </a:lnTo>
                            <a:lnTo>
                              <a:pt x="11" y="67"/>
                            </a:lnTo>
                            <a:lnTo>
                              <a:pt x="13" y="63"/>
                            </a:lnTo>
                            <a:lnTo>
                              <a:pt x="13" y="56"/>
                            </a:lnTo>
                            <a:lnTo>
                              <a:pt x="13" y="45"/>
                            </a:lnTo>
                            <a:lnTo>
                              <a:pt x="18" y="38"/>
                            </a:lnTo>
                            <a:lnTo>
                              <a:pt x="22" y="29"/>
                            </a:lnTo>
                            <a:lnTo>
                              <a:pt x="24" y="21"/>
                            </a:lnTo>
                            <a:lnTo>
                              <a:pt x="26" y="16"/>
                            </a:lnTo>
                            <a:lnTo>
                              <a:pt x="31" y="12"/>
                            </a:lnTo>
                            <a:lnTo>
                              <a:pt x="37" y="10"/>
                            </a:lnTo>
                            <a:lnTo>
                              <a:pt x="45" y="15"/>
                            </a:lnTo>
                            <a:lnTo>
                              <a:pt x="50" y="23"/>
                            </a:lnTo>
                            <a:lnTo>
                              <a:pt x="54" y="34"/>
                            </a:lnTo>
                            <a:lnTo>
                              <a:pt x="55" y="47"/>
                            </a:lnTo>
                            <a:lnTo>
                              <a:pt x="54" y="60"/>
                            </a:lnTo>
                            <a:lnTo>
                              <a:pt x="47" y="65"/>
                            </a:lnTo>
                            <a:lnTo>
                              <a:pt x="38" y="68"/>
                            </a:lnTo>
                            <a:lnTo>
                              <a:pt x="34" y="71"/>
                            </a:lnTo>
                            <a:lnTo>
                              <a:pt x="28" y="78"/>
                            </a:lnTo>
                            <a:lnTo>
                              <a:pt x="25" y="84"/>
                            </a:lnTo>
                            <a:lnTo>
                              <a:pt x="22" y="96"/>
                            </a:lnTo>
                            <a:lnTo>
                              <a:pt x="23" y="110"/>
                            </a:lnTo>
                            <a:lnTo>
                              <a:pt x="24" y="118"/>
                            </a:lnTo>
                            <a:lnTo>
                              <a:pt x="30" y="125"/>
                            </a:lnTo>
                            <a:lnTo>
                              <a:pt x="38" y="123"/>
                            </a:lnTo>
                            <a:lnTo>
                              <a:pt x="38" y="94"/>
                            </a:lnTo>
                            <a:lnTo>
                              <a:pt x="42" y="86"/>
                            </a:lnTo>
                            <a:lnTo>
                              <a:pt x="51" y="82"/>
                            </a:lnTo>
                            <a:lnTo>
                              <a:pt x="57" y="73"/>
                            </a:lnTo>
                            <a:lnTo>
                              <a:pt x="59" y="63"/>
                            </a:lnTo>
                            <a:lnTo>
                              <a:pt x="59" y="50"/>
                            </a:lnTo>
                            <a:lnTo>
                              <a:pt x="56" y="29"/>
                            </a:lnTo>
                            <a:lnTo>
                              <a:pt x="49" y="15"/>
                            </a:lnTo>
                            <a:lnTo>
                              <a:pt x="38" y="7"/>
                            </a:lnTo>
                            <a:lnTo>
                              <a:pt x="31" y="2"/>
                            </a:lnTo>
                            <a:lnTo>
                              <a:pt x="24" y="0"/>
                            </a:lnTo>
                            <a:lnTo>
                              <a:pt x="19" y="9"/>
                            </a:lnTo>
                            <a:lnTo>
                              <a:pt x="12" y="19"/>
                            </a:lnTo>
                            <a:lnTo>
                              <a:pt x="8" y="33"/>
                            </a:lnTo>
                            <a:lnTo>
                              <a:pt x="4" y="45"/>
                            </a:lnTo>
                            <a:lnTo>
                              <a:pt x="1" y="59"/>
                            </a:lnTo>
                            <a:lnTo>
                              <a:pt x="0" y="70"/>
                            </a:lnTo>
                            <a:lnTo>
                              <a:pt x="1" y="84"/>
                            </a:lnTo>
                            <a:lnTo>
                              <a:pt x="2" y="97"/>
                            </a:lnTo>
                            <a:lnTo>
                              <a:pt x="8" y="117"/>
                            </a:lnTo>
                            <a:lnTo>
                              <a:pt x="12" y="128"/>
                            </a:lnTo>
                            <a:lnTo>
                              <a:pt x="22" y="140"/>
                            </a:lnTo>
                            <a:lnTo>
                              <a:pt x="22" y="13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40" name="Group 411">
                      <a:extLst>
                        <a:ext uri="{FF2B5EF4-FFF2-40B4-BE49-F238E27FC236}">
                          <a16:creationId xmlns:a16="http://schemas.microsoft.com/office/drawing/2014/main" id="{F8D2AB77-0AA9-A5A0-354D-35B15E82EBDD}"/>
                        </a:ext>
                      </a:extLst>
                    </p:cNvPr>
                    <p:cNvGrpSpPr>
                      <a:grpSpLocks/>
                    </p:cNvGrpSpPr>
                    <p:nvPr/>
                  </p:nvGrpSpPr>
                  <p:grpSpPr bwMode="auto">
                    <a:xfrm>
                      <a:off x="4887" y="2308"/>
                      <a:ext cx="39" cy="8"/>
                      <a:chOff x="4887" y="2308"/>
                      <a:chExt cx="39" cy="8"/>
                    </a:xfrm>
                  </p:grpSpPr>
                  <p:sp>
                    <p:nvSpPr>
                      <p:cNvPr id="1682551" name="Freeform 412">
                        <a:extLst>
                          <a:ext uri="{FF2B5EF4-FFF2-40B4-BE49-F238E27FC236}">
                            <a16:creationId xmlns:a16="http://schemas.microsoft.com/office/drawing/2014/main" id="{98970B72-75E3-E799-9045-80F1854657FD}"/>
                          </a:ext>
                        </a:extLst>
                      </p:cNvPr>
                      <p:cNvSpPr>
                        <a:spLocks/>
                      </p:cNvSpPr>
                      <p:nvPr/>
                    </p:nvSpPr>
                    <p:spPr bwMode="auto">
                      <a:xfrm>
                        <a:off x="4913" y="2311"/>
                        <a:ext cx="13" cy="5"/>
                      </a:xfrm>
                      <a:custGeom>
                        <a:avLst/>
                        <a:gdLst>
                          <a:gd name="T0" fmla="*/ 0 w 77"/>
                          <a:gd name="T1" fmla="*/ 0 h 21"/>
                          <a:gd name="T2" fmla="*/ 0 w 77"/>
                          <a:gd name="T3" fmla="*/ 0 h 21"/>
                          <a:gd name="T4" fmla="*/ 0 w 77"/>
                          <a:gd name="T5" fmla="*/ 0 h 21"/>
                          <a:gd name="T6" fmla="*/ 0 w 77"/>
                          <a:gd name="T7" fmla="*/ 0 h 21"/>
                          <a:gd name="T8" fmla="*/ 0 w 77"/>
                          <a:gd name="T9" fmla="*/ 0 h 21"/>
                          <a:gd name="T10" fmla="*/ 0 w 77"/>
                          <a:gd name="T11" fmla="*/ 0 h 21"/>
                          <a:gd name="T12" fmla="*/ 0 w 77"/>
                          <a:gd name="T13" fmla="*/ 0 h 21"/>
                          <a:gd name="T14" fmla="*/ 0 w 77"/>
                          <a:gd name="T15" fmla="*/ 0 h 21"/>
                          <a:gd name="T16" fmla="*/ 0 w 77"/>
                          <a:gd name="T17" fmla="*/ 0 h 21"/>
                          <a:gd name="T18" fmla="*/ 0 w 77"/>
                          <a:gd name="T19" fmla="*/ 0 h 21"/>
                          <a:gd name="T20" fmla="*/ 0 w 77"/>
                          <a:gd name="T21" fmla="*/ 0 h 21"/>
                          <a:gd name="T22" fmla="*/ 0 w 77"/>
                          <a:gd name="T23" fmla="*/ 0 h 21"/>
                          <a:gd name="T24" fmla="*/ 0 w 77"/>
                          <a:gd name="T25" fmla="*/ 0 h 21"/>
                          <a:gd name="T26" fmla="*/ 0 w 77"/>
                          <a:gd name="T27" fmla="*/ 0 h 21"/>
                          <a:gd name="T28" fmla="*/ 0 w 77"/>
                          <a:gd name="T29" fmla="*/ 0 h 21"/>
                          <a:gd name="T30" fmla="*/ 0 w 77"/>
                          <a:gd name="T31" fmla="*/ 0 h 21"/>
                          <a:gd name="T32" fmla="*/ 0 w 77"/>
                          <a:gd name="T33" fmla="*/ 0 h 21"/>
                          <a:gd name="T34" fmla="*/ 0 w 77"/>
                          <a:gd name="T35" fmla="*/ 0 h 21"/>
                          <a:gd name="T36" fmla="*/ 0 w 77"/>
                          <a:gd name="T37" fmla="*/ 0 h 21"/>
                          <a:gd name="T38" fmla="*/ 0 w 77"/>
                          <a:gd name="T39" fmla="*/ 0 h 21"/>
                          <a:gd name="T40" fmla="*/ 0 w 77"/>
                          <a:gd name="T41" fmla="*/ 0 h 21"/>
                          <a:gd name="T42" fmla="*/ 0 w 7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7" h="21">
                            <a:moveTo>
                              <a:pt x="0" y="14"/>
                            </a:moveTo>
                            <a:lnTo>
                              <a:pt x="14" y="2"/>
                            </a:lnTo>
                            <a:lnTo>
                              <a:pt x="26" y="2"/>
                            </a:lnTo>
                            <a:lnTo>
                              <a:pt x="34" y="2"/>
                            </a:lnTo>
                            <a:lnTo>
                              <a:pt x="45" y="0"/>
                            </a:lnTo>
                            <a:lnTo>
                              <a:pt x="43" y="9"/>
                            </a:lnTo>
                            <a:lnTo>
                              <a:pt x="55" y="4"/>
                            </a:lnTo>
                            <a:lnTo>
                              <a:pt x="63" y="2"/>
                            </a:lnTo>
                            <a:lnTo>
                              <a:pt x="55" y="9"/>
                            </a:lnTo>
                            <a:lnTo>
                              <a:pt x="71" y="2"/>
                            </a:lnTo>
                            <a:lnTo>
                              <a:pt x="69" y="8"/>
                            </a:lnTo>
                            <a:lnTo>
                              <a:pt x="77" y="3"/>
                            </a:lnTo>
                            <a:lnTo>
                              <a:pt x="75" y="13"/>
                            </a:lnTo>
                            <a:lnTo>
                              <a:pt x="70" y="19"/>
                            </a:lnTo>
                            <a:lnTo>
                              <a:pt x="61" y="21"/>
                            </a:lnTo>
                            <a:lnTo>
                              <a:pt x="48" y="21"/>
                            </a:lnTo>
                            <a:lnTo>
                              <a:pt x="42" y="19"/>
                            </a:lnTo>
                            <a:lnTo>
                              <a:pt x="36" y="18"/>
                            </a:lnTo>
                            <a:lnTo>
                              <a:pt x="30" y="15"/>
                            </a:lnTo>
                            <a:lnTo>
                              <a:pt x="21" y="13"/>
                            </a:lnTo>
                            <a:lnTo>
                              <a:pt x="11" y="9"/>
                            </a:lnTo>
                            <a:lnTo>
                              <a:pt x="0" y="14"/>
                            </a:lnTo>
                            <a:close/>
                          </a:path>
                        </a:pathLst>
                      </a:custGeom>
                      <a:solidFill>
                        <a:srgbClr val="3F1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52" name="Freeform 413">
                        <a:extLst>
                          <a:ext uri="{FF2B5EF4-FFF2-40B4-BE49-F238E27FC236}">
                            <a16:creationId xmlns:a16="http://schemas.microsoft.com/office/drawing/2014/main" id="{BC1F229C-C1FB-1A25-ADC7-A245511C2C1F}"/>
                          </a:ext>
                        </a:extLst>
                      </p:cNvPr>
                      <p:cNvSpPr>
                        <a:spLocks/>
                      </p:cNvSpPr>
                      <p:nvPr/>
                    </p:nvSpPr>
                    <p:spPr bwMode="auto">
                      <a:xfrm>
                        <a:off x="4887" y="2308"/>
                        <a:ext cx="18" cy="5"/>
                      </a:xfrm>
                      <a:custGeom>
                        <a:avLst/>
                        <a:gdLst>
                          <a:gd name="T0" fmla="*/ 0 w 110"/>
                          <a:gd name="T1" fmla="*/ 0 h 24"/>
                          <a:gd name="T2" fmla="*/ 0 w 110"/>
                          <a:gd name="T3" fmla="*/ 0 h 24"/>
                          <a:gd name="T4" fmla="*/ 0 w 110"/>
                          <a:gd name="T5" fmla="*/ 0 h 24"/>
                          <a:gd name="T6" fmla="*/ 0 w 110"/>
                          <a:gd name="T7" fmla="*/ 0 h 24"/>
                          <a:gd name="T8" fmla="*/ 0 w 110"/>
                          <a:gd name="T9" fmla="*/ 0 h 24"/>
                          <a:gd name="T10" fmla="*/ 0 w 110"/>
                          <a:gd name="T11" fmla="*/ 0 h 24"/>
                          <a:gd name="T12" fmla="*/ 0 w 110"/>
                          <a:gd name="T13" fmla="*/ 0 h 24"/>
                          <a:gd name="T14" fmla="*/ 0 w 110"/>
                          <a:gd name="T15" fmla="*/ 0 h 24"/>
                          <a:gd name="T16" fmla="*/ 0 w 110"/>
                          <a:gd name="T17" fmla="*/ 0 h 24"/>
                          <a:gd name="T18" fmla="*/ 0 w 110"/>
                          <a:gd name="T19" fmla="*/ 0 h 24"/>
                          <a:gd name="T20" fmla="*/ 0 w 110"/>
                          <a:gd name="T21" fmla="*/ 0 h 24"/>
                          <a:gd name="T22" fmla="*/ 0 w 110"/>
                          <a:gd name="T23" fmla="*/ 0 h 24"/>
                          <a:gd name="T24" fmla="*/ 0 w 110"/>
                          <a:gd name="T25" fmla="*/ 0 h 24"/>
                          <a:gd name="T26" fmla="*/ 0 w 110"/>
                          <a:gd name="T27" fmla="*/ 0 h 24"/>
                          <a:gd name="T28" fmla="*/ 0 w 110"/>
                          <a:gd name="T29" fmla="*/ 0 h 24"/>
                          <a:gd name="T30" fmla="*/ 0 w 110"/>
                          <a:gd name="T31" fmla="*/ 0 h 24"/>
                          <a:gd name="T32" fmla="*/ 0 w 110"/>
                          <a:gd name="T33" fmla="*/ 0 h 24"/>
                          <a:gd name="T34" fmla="*/ 0 w 110"/>
                          <a:gd name="T35" fmla="*/ 0 h 24"/>
                          <a:gd name="T36" fmla="*/ 0 w 110"/>
                          <a:gd name="T37" fmla="*/ 0 h 24"/>
                          <a:gd name="T38" fmla="*/ 0 w 110"/>
                          <a:gd name="T39" fmla="*/ 0 h 24"/>
                          <a:gd name="T40" fmla="*/ 0 w 110"/>
                          <a:gd name="T41" fmla="*/ 0 h 24"/>
                          <a:gd name="T42" fmla="*/ 0 w 110"/>
                          <a:gd name="T43" fmla="*/ 0 h 24"/>
                          <a:gd name="T44" fmla="*/ 0 w 110"/>
                          <a:gd name="T45" fmla="*/ 0 h 24"/>
                          <a:gd name="T46" fmla="*/ 0 w 110"/>
                          <a:gd name="T47" fmla="*/ 0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0" h="24">
                            <a:moveTo>
                              <a:pt x="0" y="20"/>
                            </a:moveTo>
                            <a:lnTo>
                              <a:pt x="8" y="11"/>
                            </a:lnTo>
                            <a:lnTo>
                              <a:pt x="21" y="8"/>
                            </a:lnTo>
                            <a:lnTo>
                              <a:pt x="34" y="4"/>
                            </a:lnTo>
                            <a:lnTo>
                              <a:pt x="49" y="4"/>
                            </a:lnTo>
                            <a:lnTo>
                              <a:pt x="63" y="5"/>
                            </a:lnTo>
                            <a:lnTo>
                              <a:pt x="71" y="0"/>
                            </a:lnTo>
                            <a:lnTo>
                              <a:pt x="73" y="8"/>
                            </a:lnTo>
                            <a:lnTo>
                              <a:pt x="89" y="3"/>
                            </a:lnTo>
                            <a:lnTo>
                              <a:pt x="84" y="12"/>
                            </a:lnTo>
                            <a:lnTo>
                              <a:pt x="96" y="10"/>
                            </a:lnTo>
                            <a:lnTo>
                              <a:pt x="107" y="4"/>
                            </a:lnTo>
                            <a:lnTo>
                              <a:pt x="98" y="20"/>
                            </a:lnTo>
                            <a:lnTo>
                              <a:pt x="109" y="14"/>
                            </a:lnTo>
                            <a:lnTo>
                              <a:pt x="110" y="21"/>
                            </a:lnTo>
                            <a:lnTo>
                              <a:pt x="94" y="24"/>
                            </a:lnTo>
                            <a:lnTo>
                              <a:pt x="82" y="21"/>
                            </a:lnTo>
                            <a:lnTo>
                              <a:pt x="72" y="16"/>
                            </a:lnTo>
                            <a:lnTo>
                              <a:pt x="59" y="15"/>
                            </a:lnTo>
                            <a:lnTo>
                              <a:pt x="47" y="15"/>
                            </a:lnTo>
                            <a:lnTo>
                              <a:pt x="34" y="15"/>
                            </a:lnTo>
                            <a:lnTo>
                              <a:pt x="24" y="11"/>
                            </a:lnTo>
                            <a:lnTo>
                              <a:pt x="16" y="11"/>
                            </a:lnTo>
                            <a:lnTo>
                              <a:pt x="0" y="20"/>
                            </a:lnTo>
                            <a:close/>
                          </a:path>
                        </a:pathLst>
                      </a:custGeom>
                      <a:solidFill>
                        <a:srgbClr val="3F1F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41" name="Group 414">
                      <a:extLst>
                        <a:ext uri="{FF2B5EF4-FFF2-40B4-BE49-F238E27FC236}">
                          <a16:creationId xmlns:a16="http://schemas.microsoft.com/office/drawing/2014/main" id="{6417F93A-D9A6-9299-0461-0A6F00420659}"/>
                        </a:ext>
                      </a:extLst>
                    </p:cNvPr>
                    <p:cNvGrpSpPr>
                      <a:grpSpLocks/>
                    </p:cNvGrpSpPr>
                    <p:nvPr/>
                  </p:nvGrpSpPr>
                  <p:grpSpPr bwMode="auto">
                    <a:xfrm>
                      <a:off x="4889" y="2310"/>
                      <a:ext cx="17" cy="11"/>
                      <a:chOff x="4889" y="2310"/>
                      <a:chExt cx="17" cy="11"/>
                    </a:xfrm>
                  </p:grpSpPr>
                  <p:sp>
                    <p:nvSpPr>
                      <p:cNvPr id="1682547" name="Freeform 415">
                        <a:extLst>
                          <a:ext uri="{FF2B5EF4-FFF2-40B4-BE49-F238E27FC236}">
                            <a16:creationId xmlns:a16="http://schemas.microsoft.com/office/drawing/2014/main" id="{B0425045-36EC-6037-04AC-66D5570E6528}"/>
                          </a:ext>
                        </a:extLst>
                      </p:cNvPr>
                      <p:cNvSpPr>
                        <a:spLocks/>
                      </p:cNvSpPr>
                      <p:nvPr/>
                    </p:nvSpPr>
                    <p:spPr bwMode="auto">
                      <a:xfrm>
                        <a:off x="4889" y="2315"/>
                        <a:ext cx="11" cy="5"/>
                      </a:xfrm>
                      <a:custGeom>
                        <a:avLst/>
                        <a:gdLst>
                          <a:gd name="T0" fmla="*/ 0 w 64"/>
                          <a:gd name="T1" fmla="*/ 0 h 22"/>
                          <a:gd name="T2" fmla="*/ 0 w 64"/>
                          <a:gd name="T3" fmla="*/ 0 h 22"/>
                          <a:gd name="T4" fmla="*/ 0 w 64"/>
                          <a:gd name="T5" fmla="*/ 0 h 22"/>
                          <a:gd name="T6" fmla="*/ 0 w 64"/>
                          <a:gd name="T7" fmla="*/ 0 h 22"/>
                          <a:gd name="T8" fmla="*/ 0 w 64"/>
                          <a:gd name="T9" fmla="*/ 0 h 22"/>
                          <a:gd name="T10" fmla="*/ 0 w 64"/>
                          <a:gd name="T11" fmla="*/ 0 h 22"/>
                          <a:gd name="T12" fmla="*/ 0 w 64"/>
                          <a:gd name="T13" fmla="*/ 0 h 22"/>
                          <a:gd name="T14" fmla="*/ 0 w 64"/>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22">
                            <a:moveTo>
                              <a:pt x="0" y="0"/>
                            </a:moveTo>
                            <a:lnTo>
                              <a:pt x="12" y="10"/>
                            </a:lnTo>
                            <a:lnTo>
                              <a:pt x="26" y="21"/>
                            </a:lnTo>
                            <a:lnTo>
                              <a:pt x="45" y="22"/>
                            </a:lnTo>
                            <a:lnTo>
                              <a:pt x="58" y="9"/>
                            </a:lnTo>
                            <a:lnTo>
                              <a:pt x="64" y="7"/>
                            </a:lnTo>
                            <a:lnTo>
                              <a:pt x="6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48" name="Freeform 416">
                        <a:extLst>
                          <a:ext uri="{FF2B5EF4-FFF2-40B4-BE49-F238E27FC236}">
                            <a16:creationId xmlns:a16="http://schemas.microsoft.com/office/drawing/2014/main" id="{FA7FE7AE-3D16-1168-045E-56DE75E2E880}"/>
                          </a:ext>
                        </a:extLst>
                      </p:cNvPr>
                      <p:cNvSpPr>
                        <a:spLocks/>
                      </p:cNvSpPr>
                      <p:nvPr/>
                    </p:nvSpPr>
                    <p:spPr bwMode="auto">
                      <a:xfrm>
                        <a:off x="4889" y="2310"/>
                        <a:ext cx="17" cy="11"/>
                      </a:xfrm>
                      <a:custGeom>
                        <a:avLst/>
                        <a:gdLst>
                          <a:gd name="T0" fmla="*/ 0 w 98"/>
                          <a:gd name="T1" fmla="*/ 0 h 56"/>
                          <a:gd name="T2" fmla="*/ 0 w 98"/>
                          <a:gd name="T3" fmla="*/ 0 h 56"/>
                          <a:gd name="T4" fmla="*/ 0 w 98"/>
                          <a:gd name="T5" fmla="*/ 0 h 56"/>
                          <a:gd name="T6" fmla="*/ 0 w 98"/>
                          <a:gd name="T7" fmla="*/ 0 h 56"/>
                          <a:gd name="T8" fmla="*/ 0 w 98"/>
                          <a:gd name="T9" fmla="*/ 0 h 56"/>
                          <a:gd name="T10" fmla="*/ 0 w 98"/>
                          <a:gd name="T11" fmla="*/ 0 h 56"/>
                          <a:gd name="T12" fmla="*/ 0 w 98"/>
                          <a:gd name="T13" fmla="*/ 0 h 56"/>
                          <a:gd name="T14" fmla="*/ 0 w 98"/>
                          <a:gd name="T15" fmla="*/ 0 h 56"/>
                          <a:gd name="T16" fmla="*/ 0 w 98"/>
                          <a:gd name="T17" fmla="*/ 0 h 56"/>
                          <a:gd name="T18" fmla="*/ 0 w 98"/>
                          <a:gd name="T19" fmla="*/ 0 h 56"/>
                          <a:gd name="T20" fmla="*/ 0 w 98"/>
                          <a:gd name="T21" fmla="*/ 0 h 56"/>
                          <a:gd name="T22" fmla="*/ 0 w 98"/>
                          <a:gd name="T23" fmla="*/ 0 h 56"/>
                          <a:gd name="T24" fmla="*/ 0 w 98"/>
                          <a:gd name="T25" fmla="*/ 0 h 56"/>
                          <a:gd name="T26" fmla="*/ 0 w 98"/>
                          <a:gd name="T27" fmla="*/ 0 h 56"/>
                          <a:gd name="T28" fmla="*/ 0 w 98"/>
                          <a:gd name="T29" fmla="*/ 0 h 56"/>
                          <a:gd name="T30" fmla="*/ 0 w 98"/>
                          <a:gd name="T31" fmla="*/ 0 h 56"/>
                          <a:gd name="T32" fmla="*/ 0 w 98"/>
                          <a:gd name="T33" fmla="*/ 0 h 56"/>
                          <a:gd name="T34" fmla="*/ 0 w 98"/>
                          <a:gd name="T35" fmla="*/ 0 h 56"/>
                          <a:gd name="T36" fmla="*/ 0 w 98"/>
                          <a:gd name="T37" fmla="*/ 0 h 56"/>
                          <a:gd name="T38" fmla="*/ 0 w 98"/>
                          <a:gd name="T39" fmla="*/ 0 h 56"/>
                          <a:gd name="T40" fmla="*/ 0 w 98"/>
                          <a:gd name="T41" fmla="*/ 0 h 56"/>
                          <a:gd name="T42" fmla="*/ 0 w 98"/>
                          <a:gd name="T43" fmla="*/ 0 h 56"/>
                          <a:gd name="T44" fmla="*/ 0 w 98"/>
                          <a:gd name="T45" fmla="*/ 0 h 56"/>
                          <a:gd name="T46" fmla="*/ 0 w 98"/>
                          <a:gd name="T47" fmla="*/ 0 h 56"/>
                          <a:gd name="T48" fmla="*/ 0 w 98"/>
                          <a:gd name="T49" fmla="*/ 0 h 56"/>
                          <a:gd name="T50" fmla="*/ 0 w 98"/>
                          <a:gd name="T51" fmla="*/ 0 h 56"/>
                          <a:gd name="T52" fmla="*/ 0 w 98"/>
                          <a:gd name="T53" fmla="*/ 0 h 56"/>
                          <a:gd name="T54" fmla="*/ 0 w 98"/>
                          <a:gd name="T55" fmla="*/ 0 h 56"/>
                          <a:gd name="T56" fmla="*/ 0 w 98"/>
                          <a:gd name="T57" fmla="*/ 0 h 56"/>
                          <a:gd name="T58" fmla="*/ 0 w 98"/>
                          <a:gd name="T59" fmla="*/ 0 h 56"/>
                          <a:gd name="T60" fmla="*/ 0 w 98"/>
                          <a:gd name="T61" fmla="*/ 0 h 56"/>
                          <a:gd name="T62" fmla="*/ 0 w 98"/>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98" h="56">
                            <a:moveTo>
                              <a:pt x="25" y="0"/>
                            </a:moveTo>
                            <a:lnTo>
                              <a:pt x="43" y="4"/>
                            </a:lnTo>
                            <a:lnTo>
                              <a:pt x="55" y="6"/>
                            </a:lnTo>
                            <a:lnTo>
                              <a:pt x="68" y="11"/>
                            </a:lnTo>
                            <a:lnTo>
                              <a:pt x="75" y="15"/>
                            </a:lnTo>
                            <a:lnTo>
                              <a:pt x="81" y="16"/>
                            </a:lnTo>
                            <a:lnTo>
                              <a:pt x="92" y="17"/>
                            </a:lnTo>
                            <a:lnTo>
                              <a:pt x="98" y="20"/>
                            </a:lnTo>
                            <a:lnTo>
                              <a:pt x="98" y="33"/>
                            </a:lnTo>
                            <a:lnTo>
                              <a:pt x="93" y="41"/>
                            </a:lnTo>
                            <a:lnTo>
                              <a:pt x="89" y="47"/>
                            </a:lnTo>
                            <a:lnTo>
                              <a:pt x="86" y="52"/>
                            </a:lnTo>
                            <a:lnTo>
                              <a:pt x="77" y="56"/>
                            </a:lnTo>
                            <a:lnTo>
                              <a:pt x="69" y="56"/>
                            </a:lnTo>
                            <a:lnTo>
                              <a:pt x="63" y="53"/>
                            </a:lnTo>
                            <a:lnTo>
                              <a:pt x="64" y="47"/>
                            </a:lnTo>
                            <a:lnTo>
                              <a:pt x="63" y="38"/>
                            </a:lnTo>
                            <a:lnTo>
                              <a:pt x="57" y="38"/>
                            </a:lnTo>
                            <a:lnTo>
                              <a:pt x="49" y="30"/>
                            </a:lnTo>
                            <a:lnTo>
                              <a:pt x="50" y="37"/>
                            </a:lnTo>
                            <a:lnTo>
                              <a:pt x="45" y="47"/>
                            </a:lnTo>
                            <a:lnTo>
                              <a:pt x="34" y="49"/>
                            </a:lnTo>
                            <a:lnTo>
                              <a:pt x="22" y="47"/>
                            </a:lnTo>
                            <a:lnTo>
                              <a:pt x="19" y="40"/>
                            </a:lnTo>
                            <a:lnTo>
                              <a:pt x="16" y="32"/>
                            </a:lnTo>
                            <a:lnTo>
                              <a:pt x="16" y="27"/>
                            </a:lnTo>
                            <a:lnTo>
                              <a:pt x="0" y="27"/>
                            </a:lnTo>
                            <a:lnTo>
                              <a:pt x="6" y="23"/>
                            </a:lnTo>
                            <a:lnTo>
                              <a:pt x="55" y="23"/>
                            </a:lnTo>
                            <a:lnTo>
                              <a:pt x="56" y="11"/>
                            </a:lnTo>
                            <a:lnTo>
                              <a:pt x="45" y="10"/>
                            </a:lnTo>
                            <a:lnTo>
                              <a:pt x="25"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49" name="Oval 417">
                        <a:extLst>
                          <a:ext uri="{FF2B5EF4-FFF2-40B4-BE49-F238E27FC236}">
                            <a16:creationId xmlns:a16="http://schemas.microsoft.com/office/drawing/2014/main" id="{B18FF973-D85F-ACC8-9437-88ECBAF7907F}"/>
                          </a:ext>
                        </a:extLst>
                      </p:cNvPr>
                      <p:cNvSpPr>
                        <a:spLocks noChangeArrowheads="1"/>
                      </p:cNvSpPr>
                      <p:nvPr/>
                    </p:nvSpPr>
                    <p:spPr bwMode="auto">
                      <a:xfrm>
                        <a:off x="4894" y="2315"/>
                        <a:ext cx="3" cy="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50" name="Oval 418">
                        <a:extLst>
                          <a:ext uri="{FF2B5EF4-FFF2-40B4-BE49-F238E27FC236}">
                            <a16:creationId xmlns:a16="http://schemas.microsoft.com/office/drawing/2014/main" id="{6871B9C0-8FAD-D788-D10E-D639F444C5DC}"/>
                          </a:ext>
                        </a:extLst>
                      </p:cNvPr>
                      <p:cNvSpPr>
                        <a:spLocks noChangeArrowheads="1"/>
                      </p:cNvSpPr>
                      <p:nvPr/>
                    </p:nvSpPr>
                    <p:spPr bwMode="auto">
                      <a:xfrm>
                        <a:off x="4896" y="2315"/>
                        <a:ext cx="2" cy="3"/>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42" name="Group 419">
                      <a:extLst>
                        <a:ext uri="{FF2B5EF4-FFF2-40B4-BE49-F238E27FC236}">
                          <a16:creationId xmlns:a16="http://schemas.microsoft.com/office/drawing/2014/main" id="{94214A53-66C0-61ED-AB15-83024DE2CF42}"/>
                        </a:ext>
                      </a:extLst>
                    </p:cNvPr>
                    <p:cNvGrpSpPr>
                      <a:grpSpLocks/>
                    </p:cNvGrpSpPr>
                    <p:nvPr/>
                  </p:nvGrpSpPr>
                  <p:grpSpPr bwMode="auto">
                    <a:xfrm>
                      <a:off x="4910" y="2314"/>
                      <a:ext cx="12" cy="8"/>
                      <a:chOff x="4910" y="2314"/>
                      <a:chExt cx="12" cy="8"/>
                    </a:xfrm>
                  </p:grpSpPr>
                  <p:sp>
                    <p:nvSpPr>
                      <p:cNvPr id="1682543" name="Freeform 420">
                        <a:extLst>
                          <a:ext uri="{FF2B5EF4-FFF2-40B4-BE49-F238E27FC236}">
                            <a16:creationId xmlns:a16="http://schemas.microsoft.com/office/drawing/2014/main" id="{D4FDC58F-B3AE-6AA5-74EB-343DCAB7856E}"/>
                          </a:ext>
                        </a:extLst>
                      </p:cNvPr>
                      <p:cNvSpPr>
                        <a:spLocks/>
                      </p:cNvSpPr>
                      <p:nvPr/>
                    </p:nvSpPr>
                    <p:spPr bwMode="auto">
                      <a:xfrm>
                        <a:off x="4912" y="2317"/>
                        <a:ext cx="8" cy="5"/>
                      </a:xfrm>
                      <a:custGeom>
                        <a:avLst/>
                        <a:gdLst>
                          <a:gd name="T0" fmla="*/ 0 w 50"/>
                          <a:gd name="T1" fmla="*/ 0 h 22"/>
                          <a:gd name="T2" fmla="*/ 0 w 50"/>
                          <a:gd name="T3" fmla="*/ 0 h 22"/>
                          <a:gd name="T4" fmla="*/ 0 w 50"/>
                          <a:gd name="T5" fmla="*/ 0 h 22"/>
                          <a:gd name="T6" fmla="*/ 0 w 50"/>
                          <a:gd name="T7" fmla="*/ 0 h 22"/>
                          <a:gd name="T8" fmla="*/ 0 w 50"/>
                          <a:gd name="T9" fmla="*/ 0 h 22"/>
                          <a:gd name="T10" fmla="*/ 0 w 50"/>
                          <a:gd name="T11" fmla="*/ 0 h 22"/>
                          <a:gd name="T12" fmla="*/ 0 w 50"/>
                          <a:gd name="T13" fmla="*/ 0 h 22"/>
                          <a:gd name="T14" fmla="*/ 0 w 50"/>
                          <a:gd name="T15" fmla="*/ 0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 h="22">
                            <a:moveTo>
                              <a:pt x="50" y="0"/>
                            </a:moveTo>
                            <a:lnTo>
                              <a:pt x="48" y="11"/>
                            </a:lnTo>
                            <a:lnTo>
                              <a:pt x="39" y="21"/>
                            </a:lnTo>
                            <a:lnTo>
                              <a:pt x="19" y="22"/>
                            </a:lnTo>
                            <a:lnTo>
                              <a:pt x="6" y="7"/>
                            </a:lnTo>
                            <a:lnTo>
                              <a:pt x="0" y="7"/>
                            </a:lnTo>
                            <a:lnTo>
                              <a:pt x="4" y="0"/>
                            </a:lnTo>
                            <a:lnTo>
                              <a:pt x="5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44" name="Freeform 421">
                        <a:extLst>
                          <a:ext uri="{FF2B5EF4-FFF2-40B4-BE49-F238E27FC236}">
                            <a16:creationId xmlns:a16="http://schemas.microsoft.com/office/drawing/2014/main" id="{46D1E042-80CE-CEC0-F88A-80311C8CB468}"/>
                          </a:ext>
                        </a:extLst>
                      </p:cNvPr>
                      <p:cNvSpPr>
                        <a:spLocks/>
                      </p:cNvSpPr>
                      <p:nvPr/>
                    </p:nvSpPr>
                    <p:spPr bwMode="auto">
                      <a:xfrm>
                        <a:off x="4910" y="2314"/>
                        <a:ext cx="12" cy="8"/>
                      </a:xfrm>
                      <a:custGeom>
                        <a:avLst/>
                        <a:gdLst>
                          <a:gd name="T0" fmla="*/ 0 w 70"/>
                          <a:gd name="T1" fmla="*/ 0 h 40"/>
                          <a:gd name="T2" fmla="*/ 0 w 70"/>
                          <a:gd name="T3" fmla="*/ 0 h 40"/>
                          <a:gd name="T4" fmla="*/ 0 w 70"/>
                          <a:gd name="T5" fmla="*/ 0 h 40"/>
                          <a:gd name="T6" fmla="*/ 0 w 70"/>
                          <a:gd name="T7" fmla="*/ 0 h 40"/>
                          <a:gd name="T8" fmla="*/ 0 w 70"/>
                          <a:gd name="T9" fmla="*/ 0 h 40"/>
                          <a:gd name="T10" fmla="*/ 0 w 70"/>
                          <a:gd name="T11" fmla="*/ 0 h 40"/>
                          <a:gd name="T12" fmla="*/ 0 w 70"/>
                          <a:gd name="T13" fmla="*/ 0 h 40"/>
                          <a:gd name="T14" fmla="*/ 0 w 70"/>
                          <a:gd name="T15" fmla="*/ 0 h 40"/>
                          <a:gd name="T16" fmla="*/ 0 w 70"/>
                          <a:gd name="T17" fmla="*/ 0 h 40"/>
                          <a:gd name="T18" fmla="*/ 0 w 70"/>
                          <a:gd name="T19" fmla="*/ 0 h 40"/>
                          <a:gd name="T20" fmla="*/ 0 w 70"/>
                          <a:gd name="T21" fmla="*/ 0 h 40"/>
                          <a:gd name="T22" fmla="*/ 0 w 70"/>
                          <a:gd name="T23" fmla="*/ 0 h 40"/>
                          <a:gd name="T24" fmla="*/ 0 w 70"/>
                          <a:gd name="T25" fmla="*/ 0 h 40"/>
                          <a:gd name="T26" fmla="*/ 0 w 70"/>
                          <a:gd name="T27" fmla="*/ 0 h 40"/>
                          <a:gd name="T28" fmla="*/ 0 w 70"/>
                          <a:gd name="T29" fmla="*/ 0 h 40"/>
                          <a:gd name="T30" fmla="*/ 0 w 70"/>
                          <a:gd name="T31" fmla="*/ 0 h 40"/>
                          <a:gd name="T32" fmla="*/ 0 w 70"/>
                          <a:gd name="T33" fmla="*/ 0 h 40"/>
                          <a:gd name="T34" fmla="*/ 0 w 70"/>
                          <a:gd name="T35" fmla="*/ 0 h 40"/>
                          <a:gd name="T36" fmla="*/ 0 w 70"/>
                          <a:gd name="T37" fmla="*/ 0 h 40"/>
                          <a:gd name="T38" fmla="*/ 0 w 70"/>
                          <a:gd name="T39" fmla="*/ 0 h 40"/>
                          <a:gd name="T40" fmla="*/ 0 w 70"/>
                          <a:gd name="T41" fmla="*/ 0 h 40"/>
                          <a:gd name="T42" fmla="*/ 0 w 70"/>
                          <a:gd name="T43" fmla="*/ 0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0" h="40">
                            <a:moveTo>
                              <a:pt x="47" y="0"/>
                            </a:moveTo>
                            <a:lnTo>
                              <a:pt x="28" y="1"/>
                            </a:lnTo>
                            <a:lnTo>
                              <a:pt x="18" y="3"/>
                            </a:lnTo>
                            <a:lnTo>
                              <a:pt x="7" y="7"/>
                            </a:lnTo>
                            <a:lnTo>
                              <a:pt x="0" y="17"/>
                            </a:lnTo>
                            <a:lnTo>
                              <a:pt x="4" y="35"/>
                            </a:lnTo>
                            <a:lnTo>
                              <a:pt x="15" y="34"/>
                            </a:lnTo>
                            <a:lnTo>
                              <a:pt x="22" y="23"/>
                            </a:lnTo>
                            <a:lnTo>
                              <a:pt x="29" y="22"/>
                            </a:lnTo>
                            <a:lnTo>
                              <a:pt x="25" y="29"/>
                            </a:lnTo>
                            <a:lnTo>
                              <a:pt x="29" y="39"/>
                            </a:lnTo>
                            <a:lnTo>
                              <a:pt x="37" y="40"/>
                            </a:lnTo>
                            <a:lnTo>
                              <a:pt x="46" y="40"/>
                            </a:lnTo>
                            <a:lnTo>
                              <a:pt x="53" y="34"/>
                            </a:lnTo>
                            <a:lnTo>
                              <a:pt x="54" y="27"/>
                            </a:lnTo>
                            <a:lnTo>
                              <a:pt x="59" y="26"/>
                            </a:lnTo>
                            <a:lnTo>
                              <a:pt x="70" y="21"/>
                            </a:lnTo>
                            <a:lnTo>
                              <a:pt x="61" y="18"/>
                            </a:lnTo>
                            <a:lnTo>
                              <a:pt x="55" y="16"/>
                            </a:lnTo>
                            <a:lnTo>
                              <a:pt x="41" y="16"/>
                            </a:lnTo>
                            <a:lnTo>
                              <a:pt x="36" y="17"/>
                            </a:lnTo>
                            <a:lnTo>
                              <a:pt x="47" y="0"/>
                            </a:lnTo>
                            <a:close/>
                          </a:path>
                        </a:pathLst>
                      </a:custGeom>
                      <a:solidFill>
                        <a:srgbClr val="5F3F1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45" name="Oval 422">
                        <a:extLst>
                          <a:ext uri="{FF2B5EF4-FFF2-40B4-BE49-F238E27FC236}">
                            <a16:creationId xmlns:a16="http://schemas.microsoft.com/office/drawing/2014/main" id="{125410E4-8134-8E30-4DB2-58027166278D}"/>
                          </a:ext>
                        </a:extLst>
                      </p:cNvPr>
                      <p:cNvSpPr>
                        <a:spLocks noChangeArrowheads="1"/>
                      </p:cNvSpPr>
                      <p:nvPr/>
                    </p:nvSpPr>
                    <p:spPr bwMode="auto">
                      <a:xfrm>
                        <a:off x="4916" y="2317"/>
                        <a:ext cx="3" cy="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46" name="Oval 423">
                        <a:extLst>
                          <a:ext uri="{FF2B5EF4-FFF2-40B4-BE49-F238E27FC236}">
                            <a16:creationId xmlns:a16="http://schemas.microsoft.com/office/drawing/2014/main" id="{6D39C196-0273-7323-DF42-813B04AF1302}"/>
                          </a:ext>
                        </a:extLst>
                      </p:cNvPr>
                      <p:cNvSpPr>
                        <a:spLocks noChangeArrowheads="1"/>
                      </p:cNvSpPr>
                      <p:nvPr/>
                    </p:nvSpPr>
                    <p:spPr bwMode="auto">
                      <a:xfrm>
                        <a:off x="4918" y="2318"/>
                        <a:ext cx="2" cy="2"/>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grpSp>
              <p:nvGrpSpPr>
                <p:cNvPr id="1682510" name="Group 424">
                  <a:extLst>
                    <a:ext uri="{FF2B5EF4-FFF2-40B4-BE49-F238E27FC236}">
                      <a16:creationId xmlns:a16="http://schemas.microsoft.com/office/drawing/2014/main" id="{438B9FC0-1E79-39B0-612B-C7D92BF49265}"/>
                    </a:ext>
                  </a:extLst>
                </p:cNvPr>
                <p:cNvGrpSpPr>
                  <a:grpSpLocks/>
                </p:cNvGrpSpPr>
                <p:nvPr/>
              </p:nvGrpSpPr>
              <p:grpSpPr bwMode="auto">
                <a:xfrm>
                  <a:off x="4981" y="2517"/>
                  <a:ext cx="120" cy="72"/>
                  <a:chOff x="4981" y="2517"/>
                  <a:chExt cx="120" cy="72"/>
                </a:xfrm>
              </p:grpSpPr>
              <p:sp>
                <p:nvSpPr>
                  <p:cNvPr id="1682512" name="Freeform 425">
                    <a:extLst>
                      <a:ext uri="{FF2B5EF4-FFF2-40B4-BE49-F238E27FC236}">
                        <a16:creationId xmlns:a16="http://schemas.microsoft.com/office/drawing/2014/main" id="{B3D08A7D-69BC-CA29-FC13-669383F560B7}"/>
                      </a:ext>
                    </a:extLst>
                  </p:cNvPr>
                  <p:cNvSpPr>
                    <a:spLocks/>
                  </p:cNvSpPr>
                  <p:nvPr/>
                </p:nvSpPr>
                <p:spPr bwMode="auto">
                  <a:xfrm>
                    <a:off x="5031" y="2517"/>
                    <a:ext cx="70" cy="60"/>
                  </a:xfrm>
                  <a:custGeom>
                    <a:avLst/>
                    <a:gdLst>
                      <a:gd name="T0" fmla="*/ 0 w 420"/>
                      <a:gd name="T1" fmla="*/ 0 h 299"/>
                      <a:gd name="T2" fmla="*/ 0 w 420"/>
                      <a:gd name="T3" fmla="*/ 0 h 299"/>
                      <a:gd name="T4" fmla="*/ 0 w 420"/>
                      <a:gd name="T5" fmla="*/ 0 h 299"/>
                      <a:gd name="T6" fmla="*/ 0 w 420"/>
                      <a:gd name="T7" fmla="*/ 0 h 299"/>
                      <a:gd name="T8" fmla="*/ 0 w 420"/>
                      <a:gd name="T9" fmla="*/ 0 h 299"/>
                      <a:gd name="T10" fmla="*/ 0 w 420"/>
                      <a:gd name="T11" fmla="*/ 0 h 299"/>
                      <a:gd name="T12" fmla="*/ 0 w 420"/>
                      <a:gd name="T13" fmla="*/ 0 h 299"/>
                      <a:gd name="T14" fmla="*/ 0 w 420"/>
                      <a:gd name="T15" fmla="*/ 0 h 299"/>
                      <a:gd name="T16" fmla="*/ 0 w 420"/>
                      <a:gd name="T17" fmla="*/ 0 h 299"/>
                      <a:gd name="T18" fmla="*/ 0 w 420"/>
                      <a:gd name="T19" fmla="*/ 0 h 299"/>
                      <a:gd name="T20" fmla="*/ 0 w 420"/>
                      <a:gd name="T21" fmla="*/ 0 h 299"/>
                      <a:gd name="T22" fmla="*/ 0 w 420"/>
                      <a:gd name="T23" fmla="*/ 0 h 299"/>
                      <a:gd name="T24" fmla="*/ 0 w 420"/>
                      <a:gd name="T25" fmla="*/ 0 h 299"/>
                      <a:gd name="T26" fmla="*/ 0 w 420"/>
                      <a:gd name="T27" fmla="*/ 0 h 299"/>
                      <a:gd name="T28" fmla="*/ 0 w 420"/>
                      <a:gd name="T29" fmla="*/ 0 h 299"/>
                      <a:gd name="T30" fmla="*/ 0 w 420"/>
                      <a:gd name="T31" fmla="*/ 0 h 2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20" h="299">
                        <a:moveTo>
                          <a:pt x="355" y="0"/>
                        </a:moveTo>
                        <a:lnTo>
                          <a:pt x="148" y="100"/>
                        </a:lnTo>
                        <a:lnTo>
                          <a:pt x="112" y="116"/>
                        </a:lnTo>
                        <a:lnTo>
                          <a:pt x="52" y="127"/>
                        </a:lnTo>
                        <a:lnTo>
                          <a:pt x="25" y="129"/>
                        </a:lnTo>
                        <a:lnTo>
                          <a:pt x="0" y="155"/>
                        </a:lnTo>
                        <a:lnTo>
                          <a:pt x="0" y="299"/>
                        </a:lnTo>
                        <a:lnTo>
                          <a:pt x="34" y="291"/>
                        </a:lnTo>
                        <a:lnTo>
                          <a:pt x="55" y="291"/>
                        </a:lnTo>
                        <a:lnTo>
                          <a:pt x="114" y="247"/>
                        </a:lnTo>
                        <a:lnTo>
                          <a:pt x="153" y="185"/>
                        </a:lnTo>
                        <a:lnTo>
                          <a:pt x="236" y="171"/>
                        </a:lnTo>
                        <a:lnTo>
                          <a:pt x="420" y="127"/>
                        </a:lnTo>
                        <a:lnTo>
                          <a:pt x="411" y="65"/>
                        </a:lnTo>
                        <a:lnTo>
                          <a:pt x="383" y="18"/>
                        </a:lnTo>
                        <a:lnTo>
                          <a:pt x="355" y="0"/>
                        </a:lnTo>
                        <a:close/>
                      </a:path>
                    </a:pathLst>
                  </a:custGeom>
                  <a:solidFill>
                    <a:srgbClr val="FF9FB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13" name="Group 426">
                    <a:extLst>
                      <a:ext uri="{FF2B5EF4-FFF2-40B4-BE49-F238E27FC236}">
                        <a16:creationId xmlns:a16="http://schemas.microsoft.com/office/drawing/2014/main" id="{10F95795-208E-D12C-C98C-FDB8C5E16547}"/>
                      </a:ext>
                    </a:extLst>
                  </p:cNvPr>
                  <p:cNvGrpSpPr>
                    <a:grpSpLocks/>
                  </p:cNvGrpSpPr>
                  <p:nvPr/>
                </p:nvGrpSpPr>
                <p:grpSpPr bwMode="auto">
                  <a:xfrm>
                    <a:off x="4981" y="2534"/>
                    <a:ext cx="81" cy="55"/>
                    <a:chOff x="4981" y="2534"/>
                    <a:chExt cx="81" cy="55"/>
                  </a:xfrm>
                </p:grpSpPr>
                <p:grpSp>
                  <p:nvGrpSpPr>
                    <p:cNvPr id="1682521" name="Group 427">
                      <a:extLst>
                        <a:ext uri="{FF2B5EF4-FFF2-40B4-BE49-F238E27FC236}">
                          <a16:creationId xmlns:a16="http://schemas.microsoft.com/office/drawing/2014/main" id="{848FC7BB-1AEF-7ADF-949B-63BEEDF2D35B}"/>
                        </a:ext>
                      </a:extLst>
                    </p:cNvPr>
                    <p:cNvGrpSpPr>
                      <a:grpSpLocks/>
                    </p:cNvGrpSpPr>
                    <p:nvPr/>
                  </p:nvGrpSpPr>
                  <p:grpSpPr bwMode="auto">
                    <a:xfrm>
                      <a:off x="4981" y="2534"/>
                      <a:ext cx="81" cy="55"/>
                      <a:chOff x="4981" y="2534"/>
                      <a:chExt cx="81" cy="55"/>
                    </a:xfrm>
                  </p:grpSpPr>
                  <p:sp>
                    <p:nvSpPr>
                      <p:cNvPr id="1682526" name="Freeform 428">
                        <a:extLst>
                          <a:ext uri="{FF2B5EF4-FFF2-40B4-BE49-F238E27FC236}">
                            <a16:creationId xmlns:a16="http://schemas.microsoft.com/office/drawing/2014/main" id="{F560D68C-13AA-7F6E-8E8E-502A28AA50BE}"/>
                          </a:ext>
                        </a:extLst>
                      </p:cNvPr>
                      <p:cNvSpPr>
                        <a:spLocks/>
                      </p:cNvSpPr>
                      <p:nvPr/>
                    </p:nvSpPr>
                    <p:spPr bwMode="auto">
                      <a:xfrm>
                        <a:off x="4995" y="2534"/>
                        <a:ext cx="67" cy="55"/>
                      </a:xfrm>
                      <a:custGeom>
                        <a:avLst/>
                        <a:gdLst>
                          <a:gd name="T0" fmla="*/ 0 w 403"/>
                          <a:gd name="T1" fmla="*/ 0 h 277"/>
                          <a:gd name="T2" fmla="*/ 0 w 403"/>
                          <a:gd name="T3" fmla="*/ 0 h 277"/>
                          <a:gd name="T4" fmla="*/ 0 w 403"/>
                          <a:gd name="T5" fmla="*/ 0 h 277"/>
                          <a:gd name="T6" fmla="*/ 0 w 403"/>
                          <a:gd name="T7" fmla="*/ 0 h 277"/>
                          <a:gd name="T8" fmla="*/ 0 w 403"/>
                          <a:gd name="T9" fmla="*/ 0 h 277"/>
                          <a:gd name="T10" fmla="*/ 0 w 403"/>
                          <a:gd name="T11" fmla="*/ 0 h 277"/>
                          <a:gd name="T12" fmla="*/ 0 w 403"/>
                          <a:gd name="T13" fmla="*/ 0 h 277"/>
                          <a:gd name="T14" fmla="*/ 0 w 403"/>
                          <a:gd name="T15" fmla="*/ 0 h 277"/>
                          <a:gd name="T16" fmla="*/ 0 w 403"/>
                          <a:gd name="T17" fmla="*/ 0 h 277"/>
                          <a:gd name="T18" fmla="*/ 0 w 403"/>
                          <a:gd name="T19" fmla="*/ 0 h 277"/>
                          <a:gd name="T20" fmla="*/ 0 w 403"/>
                          <a:gd name="T21" fmla="*/ 0 h 277"/>
                          <a:gd name="T22" fmla="*/ 0 w 403"/>
                          <a:gd name="T23" fmla="*/ 0 h 277"/>
                          <a:gd name="T24" fmla="*/ 0 w 403"/>
                          <a:gd name="T25" fmla="*/ 0 h 277"/>
                          <a:gd name="T26" fmla="*/ 0 w 403"/>
                          <a:gd name="T27" fmla="*/ 0 h 277"/>
                          <a:gd name="T28" fmla="*/ 0 w 403"/>
                          <a:gd name="T29" fmla="*/ 0 h 277"/>
                          <a:gd name="T30" fmla="*/ 0 w 403"/>
                          <a:gd name="T31" fmla="*/ 0 h 277"/>
                          <a:gd name="T32" fmla="*/ 0 w 403"/>
                          <a:gd name="T33" fmla="*/ 0 h 277"/>
                          <a:gd name="T34" fmla="*/ 0 w 403"/>
                          <a:gd name="T35" fmla="*/ 0 h 277"/>
                          <a:gd name="T36" fmla="*/ 0 w 403"/>
                          <a:gd name="T37" fmla="*/ 0 h 277"/>
                          <a:gd name="T38" fmla="*/ 0 w 403"/>
                          <a:gd name="T39" fmla="*/ 0 h 277"/>
                          <a:gd name="T40" fmla="*/ 0 w 403"/>
                          <a:gd name="T41" fmla="*/ 0 h 277"/>
                          <a:gd name="T42" fmla="*/ 0 w 403"/>
                          <a:gd name="T43" fmla="*/ 0 h 277"/>
                          <a:gd name="T44" fmla="*/ 0 w 403"/>
                          <a:gd name="T45" fmla="*/ 0 h 277"/>
                          <a:gd name="T46" fmla="*/ 0 w 403"/>
                          <a:gd name="T47" fmla="*/ 0 h 277"/>
                          <a:gd name="T48" fmla="*/ 0 w 403"/>
                          <a:gd name="T49" fmla="*/ 0 h 277"/>
                          <a:gd name="T50" fmla="*/ 0 w 403"/>
                          <a:gd name="T51" fmla="*/ 0 h 277"/>
                          <a:gd name="T52" fmla="*/ 0 w 403"/>
                          <a:gd name="T53" fmla="*/ 0 h 277"/>
                          <a:gd name="T54" fmla="*/ 0 w 403"/>
                          <a:gd name="T55" fmla="*/ 0 h 277"/>
                          <a:gd name="T56" fmla="*/ 0 w 403"/>
                          <a:gd name="T57" fmla="*/ 0 h 277"/>
                          <a:gd name="T58" fmla="*/ 0 w 403"/>
                          <a:gd name="T59" fmla="*/ 0 h 277"/>
                          <a:gd name="T60" fmla="*/ 0 w 403"/>
                          <a:gd name="T61" fmla="*/ 0 h 277"/>
                          <a:gd name="T62" fmla="*/ 0 w 403"/>
                          <a:gd name="T63" fmla="*/ 0 h 277"/>
                          <a:gd name="T64" fmla="*/ 0 w 403"/>
                          <a:gd name="T65" fmla="*/ 0 h 277"/>
                          <a:gd name="T66" fmla="*/ 0 w 403"/>
                          <a:gd name="T67" fmla="*/ 0 h 277"/>
                          <a:gd name="T68" fmla="*/ 0 w 403"/>
                          <a:gd name="T69" fmla="*/ 0 h 277"/>
                          <a:gd name="T70" fmla="*/ 0 w 403"/>
                          <a:gd name="T71" fmla="*/ 0 h 277"/>
                          <a:gd name="T72" fmla="*/ 0 w 403"/>
                          <a:gd name="T73" fmla="*/ 0 h 2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03" h="277">
                            <a:moveTo>
                              <a:pt x="25" y="63"/>
                            </a:moveTo>
                            <a:lnTo>
                              <a:pt x="96" y="63"/>
                            </a:lnTo>
                            <a:lnTo>
                              <a:pt x="221" y="0"/>
                            </a:lnTo>
                            <a:lnTo>
                              <a:pt x="250" y="7"/>
                            </a:lnTo>
                            <a:lnTo>
                              <a:pt x="297" y="39"/>
                            </a:lnTo>
                            <a:lnTo>
                              <a:pt x="341" y="82"/>
                            </a:lnTo>
                            <a:lnTo>
                              <a:pt x="385" y="129"/>
                            </a:lnTo>
                            <a:lnTo>
                              <a:pt x="403" y="166"/>
                            </a:lnTo>
                            <a:lnTo>
                              <a:pt x="399" y="181"/>
                            </a:lnTo>
                            <a:lnTo>
                              <a:pt x="387" y="190"/>
                            </a:lnTo>
                            <a:lnTo>
                              <a:pt x="371" y="186"/>
                            </a:lnTo>
                            <a:lnTo>
                              <a:pt x="353" y="175"/>
                            </a:lnTo>
                            <a:lnTo>
                              <a:pt x="378" y="205"/>
                            </a:lnTo>
                            <a:lnTo>
                              <a:pt x="374" y="228"/>
                            </a:lnTo>
                            <a:lnTo>
                              <a:pt x="356" y="238"/>
                            </a:lnTo>
                            <a:lnTo>
                              <a:pt x="330" y="232"/>
                            </a:lnTo>
                            <a:lnTo>
                              <a:pt x="309" y="220"/>
                            </a:lnTo>
                            <a:lnTo>
                              <a:pt x="291" y="210"/>
                            </a:lnTo>
                            <a:lnTo>
                              <a:pt x="309" y="234"/>
                            </a:lnTo>
                            <a:lnTo>
                              <a:pt x="310" y="254"/>
                            </a:lnTo>
                            <a:lnTo>
                              <a:pt x="298" y="265"/>
                            </a:lnTo>
                            <a:lnTo>
                              <a:pt x="282" y="268"/>
                            </a:lnTo>
                            <a:lnTo>
                              <a:pt x="269" y="262"/>
                            </a:lnTo>
                            <a:lnTo>
                              <a:pt x="257" y="253"/>
                            </a:lnTo>
                            <a:lnTo>
                              <a:pt x="254" y="268"/>
                            </a:lnTo>
                            <a:lnTo>
                              <a:pt x="240" y="277"/>
                            </a:lnTo>
                            <a:lnTo>
                              <a:pt x="221" y="275"/>
                            </a:lnTo>
                            <a:lnTo>
                              <a:pt x="203" y="264"/>
                            </a:lnTo>
                            <a:lnTo>
                              <a:pt x="190" y="258"/>
                            </a:lnTo>
                            <a:lnTo>
                              <a:pt x="168" y="258"/>
                            </a:lnTo>
                            <a:lnTo>
                              <a:pt x="146" y="253"/>
                            </a:lnTo>
                            <a:lnTo>
                              <a:pt x="113" y="246"/>
                            </a:lnTo>
                            <a:lnTo>
                              <a:pt x="79" y="236"/>
                            </a:lnTo>
                            <a:lnTo>
                              <a:pt x="60" y="232"/>
                            </a:lnTo>
                            <a:lnTo>
                              <a:pt x="29" y="228"/>
                            </a:lnTo>
                            <a:lnTo>
                              <a:pt x="0" y="225"/>
                            </a:lnTo>
                            <a:lnTo>
                              <a:pt x="25" y="63"/>
                            </a:lnTo>
                            <a:close/>
                          </a:path>
                        </a:pathLst>
                      </a:custGeom>
                      <a:solidFill>
                        <a:srgbClr val="FF9F9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nvGrpSpPr>
                      <p:cNvPr id="1682527" name="Group 429">
                        <a:extLst>
                          <a:ext uri="{FF2B5EF4-FFF2-40B4-BE49-F238E27FC236}">
                            <a16:creationId xmlns:a16="http://schemas.microsoft.com/office/drawing/2014/main" id="{959863C0-2872-70B3-5454-F6D6C57D79A1}"/>
                          </a:ext>
                        </a:extLst>
                      </p:cNvPr>
                      <p:cNvGrpSpPr>
                        <a:grpSpLocks/>
                      </p:cNvGrpSpPr>
                      <p:nvPr/>
                    </p:nvGrpSpPr>
                    <p:grpSpPr bwMode="auto">
                      <a:xfrm>
                        <a:off x="4981" y="2544"/>
                        <a:ext cx="21" cy="44"/>
                        <a:chOff x="4981" y="2544"/>
                        <a:chExt cx="21" cy="44"/>
                      </a:xfrm>
                    </p:grpSpPr>
                    <p:sp>
                      <p:nvSpPr>
                        <p:cNvPr id="1682528" name="Freeform 430">
                          <a:extLst>
                            <a:ext uri="{FF2B5EF4-FFF2-40B4-BE49-F238E27FC236}">
                              <a16:creationId xmlns:a16="http://schemas.microsoft.com/office/drawing/2014/main" id="{C9324B2F-7F90-FC98-87D0-6B5D7C527447}"/>
                            </a:ext>
                          </a:extLst>
                        </p:cNvPr>
                        <p:cNvSpPr>
                          <a:spLocks/>
                        </p:cNvSpPr>
                        <p:nvPr/>
                      </p:nvSpPr>
                      <p:spPr bwMode="auto">
                        <a:xfrm>
                          <a:off x="4983" y="2545"/>
                          <a:ext cx="19" cy="40"/>
                        </a:xfrm>
                        <a:custGeom>
                          <a:avLst/>
                          <a:gdLst>
                            <a:gd name="T0" fmla="*/ 0 w 113"/>
                            <a:gd name="T1" fmla="*/ 0 h 203"/>
                            <a:gd name="T2" fmla="*/ 0 w 113"/>
                            <a:gd name="T3" fmla="*/ 0 h 203"/>
                            <a:gd name="T4" fmla="*/ 0 w 113"/>
                            <a:gd name="T5" fmla="*/ 0 h 203"/>
                            <a:gd name="T6" fmla="*/ 0 w 113"/>
                            <a:gd name="T7" fmla="*/ 0 h 203"/>
                            <a:gd name="T8" fmla="*/ 0 w 113"/>
                            <a:gd name="T9" fmla="*/ 0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3" h="203">
                              <a:moveTo>
                                <a:pt x="33" y="0"/>
                              </a:moveTo>
                              <a:lnTo>
                                <a:pt x="113" y="10"/>
                              </a:lnTo>
                              <a:lnTo>
                                <a:pt x="98" y="176"/>
                              </a:lnTo>
                              <a:lnTo>
                                <a:pt x="0" y="203"/>
                              </a:lnTo>
                              <a:lnTo>
                                <a:pt x="33" y="0"/>
                              </a:lnTo>
                              <a:close/>
                            </a:path>
                          </a:pathLst>
                        </a:custGeom>
                        <a:solidFill>
                          <a:srgbClr val="7F7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29" name="Freeform 431">
                          <a:extLst>
                            <a:ext uri="{FF2B5EF4-FFF2-40B4-BE49-F238E27FC236}">
                              <a16:creationId xmlns:a16="http://schemas.microsoft.com/office/drawing/2014/main" id="{445444FB-3448-315D-8E66-CF038039DCF9}"/>
                            </a:ext>
                          </a:extLst>
                        </p:cNvPr>
                        <p:cNvSpPr>
                          <a:spLocks/>
                        </p:cNvSpPr>
                        <p:nvPr/>
                      </p:nvSpPr>
                      <p:spPr bwMode="auto">
                        <a:xfrm>
                          <a:off x="4981" y="2544"/>
                          <a:ext cx="20" cy="44"/>
                        </a:xfrm>
                        <a:custGeom>
                          <a:avLst/>
                          <a:gdLst>
                            <a:gd name="T0" fmla="*/ 0 w 123"/>
                            <a:gd name="T1" fmla="*/ 0 h 221"/>
                            <a:gd name="T2" fmla="*/ 0 w 123"/>
                            <a:gd name="T3" fmla="*/ 0 h 221"/>
                            <a:gd name="T4" fmla="*/ 0 w 123"/>
                            <a:gd name="T5" fmla="*/ 0 h 221"/>
                            <a:gd name="T6" fmla="*/ 0 w 123"/>
                            <a:gd name="T7" fmla="*/ 0 h 221"/>
                            <a:gd name="T8" fmla="*/ 0 w 123"/>
                            <a:gd name="T9" fmla="*/ 0 h 2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 h="221">
                              <a:moveTo>
                                <a:pt x="43" y="0"/>
                              </a:moveTo>
                              <a:lnTo>
                                <a:pt x="123" y="9"/>
                              </a:lnTo>
                              <a:lnTo>
                                <a:pt x="103" y="221"/>
                              </a:lnTo>
                              <a:lnTo>
                                <a:pt x="0" y="212"/>
                              </a:lnTo>
                              <a:lnTo>
                                <a:pt x="4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nvGrpSpPr>
                    <p:cNvPr id="1682522" name="Group 432">
                      <a:extLst>
                        <a:ext uri="{FF2B5EF4-FFF2-40B4-BE49-F238E27FC236}">
                          <a16:creationId xmlns:a16="http://schemas.microsoft.com/office/drawing/2014/main" id="{7D5DFF7F-91D4-2963-EB62-F681A46ACF09}"/>
                        </a:ext>
                      </a:extLst>
                    </p:cNvPr>
                    <p:cNvGrpSpPr>
                      <a:grpSpLocks/>
                    </p:cNvGrpSpPr>
                    <p:nvPr/>
                  </p:nvGrpSpPr>
                  <p:grpSpPr bwMode="auto">
                    <a:xfrm>
                      <a:off x="5029" y="2558"/>
                      <a:ext cx="25" cy="26"/>
                      <a:chOff x="5029" y="2558"/>
                      <a:chExt cx="25" cy="26"/>
                    </a:xfrm>
                  </p:grpSpPr>
                  <p:sp>
                    <p:nvSpPr>
                      <p:cNvPr id="1682523" name="Freeform 433">
                        <a:extLst>
                          <a:ext uri="{FF2B5EF4-FFF2-40B4-BE49-F238E27FC236}">
                            <a16:creationId xmlns:a16="http://schemas.microsoft.com/office/drawing/2014/main" id="{EF783580-CA84-7CE2-9EA5-AB178E647ED5}"/>
                          </a:ext>
                        </a:extLst>
                      </p:cNvPr>
                      <p:cNvSpPr>
                        <a:spLocks/>
                      </p:cNvSpPr>
                      <p:nvPr/>
                    </p:nvSpPr>
                    <p:spPr bwMode="auto">
                      <a:xfrm>
                        <a:off x="5045" y="2558"/>
                        <a:ext cx="9" cy="10"/>
                      </a:xfrm>
                      <a:custGeom>
                        <a:avLst/>
                        <a:gdLst>
                          <a:gd name="T0" fmla="*/ 0 w 52"/>
                          <a:gd name="T1" fmla="*/ 0 h 54"/>
                          <a:gd name="T2" fmla="*/ 0 w 52"/>
                          <a:gd name="T3" fmla="*/ 0 h 54"/>
                          <a:gd name="T4" fmla="*/ 0 w 52"/>
                          <a:gd name="T5" fmla="*/ 0 h 54"/>
                          <a:gd name="T6" fmla="*/ 0 w 52"/>
                          <a:gd name="T7" fmla="*/ 0 h 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54">
                            <a:moveTo>
                              <a:pt x="52" y="54"/>
                            </a:moveTo>
                            <a:lnTo>
                              <a:pt x="0" y="0"/>
                            </a:lnTo>
                            <a:lnTo>
                              <a:pt x="41" y="54"/>
                            </a:lnTo>
                            <a:lnTo>
                              <a:pt x="52" y="54"/>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24" name="Freeform 434">
                        <a:extLst>
                          <a:ext uri="{FF2B5EF4-FFF2-40B4-BE49-F238E27FC236}">
                            <a16:creationId xmlns:a16="http://schemas.microsoft.com/office/drawing/2014/main" id="{E4474851-6559-B3D6-BBB4-F0C6F4C75FE6}"/>
                          </a:ext>
                        </a:extLst>
                      </p:cNvPr>
                      <p:cNvSpPr>
                        <a:spLocks/>
                      </p:cNvSpPr>
                      <p:nvPr/>
                    </p:nvSpPr>
                    <p:spPr bwMode="auto">
                      <a:xfrm>
                        <a:off x="5034" y="2565"/>
                        <a:ext cx="12" cy="12"/>
                      </a:xfrm>
                      <a:custGeom>
                        <a:avLst/>
                        <a:gdLst>
                          <a:gd name="T0" fmla="*/ 0 w 69"/>
                          <a:gd name="T1" fmla="*/ 0 h 58"/>
                          <a:gd name="T2" fmla="*/ 0 w 69"/>
                          <a:gd name="T3" fmla="*/ 0 h 58"/>
                          <a:gd name="T4" fmla="*/ 0 w 69"/>
                          <a:gd name="T5" fmla="*/ 0 h 58"/>
                          <a:gd name="T6" fmla="*/ 0 w 69"/>
                          <a:gd name="T7" fmla="*/ 0 h 58"/>
                          <a:gd name="T8" fmla="*/ 0 w 69"/>
                          <a:gd name="T9" fmla="*/ 0 h 58"/>
                          <a:gd name="T10" fmla="*/ 0 w 69"/>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9" h="58">
                            <a:moveTo>
                              <a:pt x="0" y="0"/>
                            </a:moveTo>
                            <a:lnTo>
                              <a:pt x="39" y="32"/>
                            </a:lnTo>
                            <a:lnTo>
                              <a:pt x="69" y="54"/>
                            </a:lnTo>
                            <a:lnTo>
                              <a:pt x="58" y="58"/>
                            </a:lnTo>
                            <a:lnTo>
                              <a:pt x="30" y="34"/>
                            </a:lnTo>
                            <a:lnTo>
                              <a:pt x="0" y="0"/>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25" name="Freeform 435">
                        <a:extLst>
                          <a:ext uri="{FF2B5EF4-FFF2-40B4-BE49-F238E27FC236}">
                            <a16:creationId xmlns:a16="http://schemas.microsoft.com/office/drawing/2014/main" id="{353D8D08-8CE7-FD94-D91F-3834B06BB664}"/>
                          </a:ext>
                        </a:extLst>
                      </p:cNvPr>
                      <p:cNvSpPr>
                        <a:spLocks/>
                      </p:cNvSpPr>
                      <p:nvPr/>
                    </p:nvSpPr>
                    <p:spPr bwMode="auto">
                      <a:xfrm>
                        <a:off x="5029" y="2578"/>
                        <a:ext cx="8" cy="6"/>
                      </a:xfrm>
                      <a:custGeom>
                        <a:avLst/>
                        <a:gdLst>
                          <a:gd name="T0" fmla="*/ 0 w 48"/>
                          <a:gd name="T1" fmla="*/ 0 h 29"/>
                          <a:gd name="T2" fmla="*/ 0 w 48"/>
                          <a:gd name="T3" fmla="*/ 0 h 29"/>
                          <a:gd name="T4" fmla="*/ 0 w 48"/>
                          <a:gd name="T5" fmla="*/ 0 h 29"/>
                          <a:gd name="T6" fmla="*/ 0 w 48"/>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29">
                            <a:moveTo>
                              <a:pt x="48" y="29"/>
                            </a:moveTo>
                            <a:lnTo>
                              <a:pt x="0" y="2"/>
                            </a:lnTo>
                            <a:lnTo>
                              <a:pt x="11" y="0"/>
                            </a:lnTo>
                            <a:lnTo>
                              <a:pt x="48" y="29"/>
                            </a:lnTo>
                            <a:close/>
                          </a:path>
                        </a:pathLst>
                      </a:custGeom>
                      <a:solidFill>
                        <a:srgbClr val="BF7F3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nvGrpSpPr>
                  <p:cNvPr id="1682514" name="Group 436">
                    <a:extLst>
                      <a:ext uri="{FF2B5EF4-FFF2-40B4-BE49-F238E27FC236}">
                        <a16:creationId xmlns:a16="http://schemas.microsoft.com/office/drawing/2014/main" id="{0BE08E6D-B1AE-ED63-3666-59C111319DA5}"/>
                      </a:ext>
                    </a:extLst>
                  </p:cNvPr>
                  <p:cNvGrpSpPr>
                    <a:grpSpLocks/>
                  </p:cNvGrpSpPr>
                  <p:nvPr/>
                </p:nvGrpSpPr>
                <p:grpSpPr bwMode="auto">
                  <a:xfrm>
                    <a:off x="5016" y="2519"/>
                    <a:ext cx="48" cy="49"/>
                    <a:chOff x="5016" y="2519"/>
                    <a:chExt cx="48" cy="49"/>
                  </a:xfrm>
                </p:grpSpPr>
                <p:grpSp>
                  <p:nvGrpSpPr>
                    <p:cNvPr id="1682515" name="Group 437">
                      <a:extLst>
                        <a:ext uri="{FF2B5EF4-FFF2-40B4-BE49-F238E27FC236}">
                          <a16:creationId xmlns:a16="http://schemas.microsoft.com/office/drawing/2014/main" id="{B117F89E-0D6D-1D08-FD9E-4CEDE977A367}"/>
                        </a:ext>
                      </a:extLst>
                    </p:cNvPr>
                    <p:cNvGrpSpPr>
                      <a:grpSpLocks/>
                    </p:cNvGrpSpPr>
                    <p:nvPr/>
                  </p:nvGrpSpPr>
                  <p:grpSpPr bwMode="auto">
                    <a:xfrm>
                      <a:off x="5016" y="2519"/>
                      <a:ext cx="48" cy="49"/>
                      <a:chOff x="5016" y="2519"/>
                      <a:chExt cx="48" cy="49"/>
                    </a:xfrm>
                  </p:grpSpPr>
                  <p:sp>
                    <p:nvSpPr>
                      <p:cNvPr id="1682519" name="Freeform 438">
                        <a:extLst>
                          <a:ext uri="{FF2B5EF4-FFF2-40B4-BE49-F238E27FC236}">
                            <a16:creationId xmlns:a16="http://schemas.microsoft.com/office/drawing/2014/main" id="{141B971A-AEBD-4CA8-02BF-372A71C28546}"/>
                          </a:ext>
                        </a:extLst>
                      </p:cNvPr>
                      <p:cNvSpPr>
                        <a:spLocks/>
                      </p:cNvSpPr>
                      <p:nvPr/>
                    </p:nvSpPr>
                    <p:spPr bwMode="auto">
                      <a:xfrm>
                        <a:off x="5016" y="2519"/>
                        <a:ext cx="44" cy="49"/>
                      </a:xfrm>
                      <a:custGeom>
                        <a:avLst/>
                        <a:gdLst>
                          <a:gd name="T0" fmla="*/ 0 w 262"/>
                          <a:gd name="T1" fmla="*/ 0 h 244"/>
                          <a:gd name="T2" fmla="*/ 0 w 262"/>
                          <a:gd name="T3" fmla="*/ 0 h 244"/>
                          <a:gd name="T4" fmla="*/ 0 w 262"/>
                          <a:gd name="T5" fmla="*/ 0 h 244"/>
                          <a:gd name="T6" fmla="*/ 0 w 262"/>
                          <a:gd name="T7" fmla="*/ 0 h 244"/>
                          <a:gd name="T8" fmla="*/ 0 w 262"/>
                          <a:gd name="T9" fmla="*/ 0 h 244"/>
                          <a:gd name="T10" fmla="*/ 0 w 262"/>
                          <a:gd name="T11" fmla="*/ 0 h 244"/>
                          <a:gd name="T12" fmla="*/ 0 w 262"/>
                          <a:gd name="T13" fmla="*/ 0 h 244"/>
                          <a:gd name="T14" fmla="*/ 0 w 262"/>
                          <a:gd name="T15" fmla="*/ 0 h 244"/>
                          <a:gd name="T16" fmla="*/ 0 w 262"/>
                          <a:gd name="T17" fmla="*/ 0 h 244"/>
                          <a:gd name="T18" fmla="*/ 0 w 262"/>
                          <a:gd name="T19" fmla="*/ 0 h 244"/>
                          <a:gd name="T20" fmla="*/ 0 w 262"/>
                          <a:gd name="T21" fmla="*/ 0 h 244"/>
                          <a:gd name="T22" fmla="*/ 0 w 262"/>
                          <a:gd name="T23" fmla="*/ 0 h 244"/>
                          <a:gd name="T24" fmla="*/ 0 w 262"/>
                          <a:gd name="T25" fmla="*/ 0 h 244"/>
                          <a:gd name="T26" fmla="*/ 0 w 262"/>
                          <a:gd name="T27" fmla="*/ 0 h 244"/>
                          <a:gd name="T28" fmla="*/ 0 w 262"/>
                          <a:gd name="T29" fmla="*/ 0 h 244"/>
                          <a:gd name="T30" fmla="*/ 0 w 262"/>
                          <a:gd name="T31" fmla="*/ 0 h 244"/>
                          <a:gd name="T32" fmla="*/ 0 w 262"/>
                          <a:gd name="T33" fmla="*/ 0 h 244"/>
                          <a:gd name="T34" fmla="*/ 0 w 262"/>
                          <a:gd name="T35" fmla="*/ 0 h 244"/>
                          <a:gd name="T36" fmla="*/ 0 w 262"/>
                          <a:gd name="T37" fmla="*/ 0 h 244"/>
                          <a:gd name="T38" fmla="*/ 0 w 262"/>
                          <a:gd name="T39" fmla="*/ 0 h 244"/>
                          <a:gd name="T40" fmla="*/ 0 w 262"/>
                          <a:gd name="T41" fmla="*/ 0 h 244"/>
                          <a:gd name="T42" fmla="*/ 0 w 262"/>
                          <a:gd name="T43" fmla="*/ 0 h 244"/>
                          <a:gd name="T44" fmla="*/ 0 w 262"/>
                          <a:gd name="T45" fmla="*/ 0 h 244"/>
                          <a:gd name="T46" fmla="*/ 0 w 262"/>
                          <a:gd name="T47" fmla="*/ 0 h 244"/>
                          <a:gd name="T48" fmla="*/ 0 w 262"/>
                          <a:gd name="T49" fmla="*/ 0 h 244"/>
                          <a:gd name="T50" fmla="*/ 0 w 262"/>
                          <a:gd name="T51" fmla="*/ 0 h 244"/>
                          <a:gd name="T52" fmla="*/ 0 w 262"/>
                          <a:gd name="T53" fmla="*/ 0 h 244"/>
                          <a:gd name="T54" fmla="*/ 0 w 262"/>
                          <a:gd name="T55" fmla="*/ 0 h 244"/>
                          <a:gd name="T56" fmla="*/ 0 w 262"/>
                          <a:gd name="T57" fmla="*/ 0 h 244"/>
                          <a:gd name="T58" fmla="*/ 0 w 262"/>
                          <a:gd name="T59" fmla="*/ 0 h 244"/>
                          <a:gd name="T60" fmla="*/ 0 w 262"/>
                          <a:gd name="T61" fmla="*/ 0 h 244"/>
                          <a:gd name="T62" fmla="*/ 0 w 262"/>
                          <a:gd name="T63" fmla="*/ 0 h 244"/>
                          <a:gd name="T64" fmla="*/ 0 w 262"/>
                          <a:gd name="T65" fmla="*/ 0 h 244"/>
                          <a:gd name="T66" fmla="*/ 0 w 262"/>
                          <a:gd name="T67" fmla="*/ 0 h 244"/>
                          <a:gd name="T68" fmla="*/ 0 w 262"/>
                          <a:gd name="T69" fmla="*/ 0 h 244"/>
                          <a:gd name="T70" fmla="*/ 0 w 262"/>
                          <a:gd name="T71" fmla="*/ 0 h 244"/>
                          <a:gd name="T72" fmla="*/ 0 w 262"/>
                          <a:gd name="T73" fmla="*/ 0 h 244"/>
                          <a:gd name="T74" fmla="*/ 0 w 262"/>
                          <a:gd name="T75" fmla="*/ 0 h 244"/>
                          <a:gd name="T76" fmla="*/ 0 w 262"/>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2" h="244">
                            <a:moveTo>
                              <a:pt x="91" y="33"/>
                            </a:moveTo>
                            <a:lnTo>
                              <a:pt x="104" y="15"/>
                            </a:lnTo>
                            <a:lnTo>
                              <a:pt x="110" y="10"/>
                            </a:lnTo>
                            <a:lnTo>
                              <a:pt x="118" y="11"/>
                            </a:lnTo>
                            <a:lnTo>
                              <a:pt x="127" y="15"/>
                            </a:lnTo>
                            <a:lnTo>
                              <a:pt x="137" y="17"/>
                            </a:lnTo>
                            <a:lnTo>
                              <a:pt x="159" y="3"/>
                            </a:lnTo>
                            <a:lnTo>
                              <a:pt x="165" y="0"/>
                            </a:lnTo>
                            <a:lnTo>
                              <a:pt x="174" y="1"/>
                            </a:lnTo>
                            <a:lnTo>
                              <a:pt x="179" y="5"/>
                            </a:lnTo>
                            <a:lnTo>
                              <a:pt x="186" y="12"/>
                            </a:lnTo>
                            <a:lnTo>
                              <a:pt x="192" y="24"/>
                            </a:lnTo>
                            <a:lnTo>
                              <a:pt x="201" y="27"/>
                            </a:lnTo>
                            <a:lnTo>
                              <a:pt x="210" y="30"/>
                            </a:lnTo>
                            <a:lnTo>
                              <a:pt x="222" y="32"/>
                            </a:lnTo>
                            <a:lnTo>
                              <a:pt x="229" y="36"/>
                            </a:lnTo>
                            <a:lnTo>
                              <a:pt x="237" y="59"/>
                            </a:lnTo>
                            <a:lnTo>
                              <a:pt x="246" y="83"/>
                            </a:lnTo>
                            <a:lnTo>
                              <a:pt x="262" y="113"/>
                            </a:lnTo>
                            <a:lnTo>
                              <a:pt x="258" y="157"/>
                            </a:lnTo>
                            <a:lnTo>
                              <a:pt x="258" y="173"/>
                            </a:lnTo>
                            <a:lnTo>
                              <a:pt x="245" y="176"/>
                            </a:lnTo>
                            <a:lnTo>
                              <a:pt x="235" y="171"/>
                            </a:lnTo>
                            <a:lnTo>
                              <a:pt x="227" y="161"/>
                            </a:lnTo>
                            <a:lnTo>
                              <a:pt x="223" y="151"/>
                            </a:lnTo>
                            <a:lnTo>
                              <a:pt x="221" y="141"/>
                            </a:lnTo>
                            <a:lnTo>
                              <a:pt x="219" y="126"/>
                            </a:lnTo>
                            <a:lnTo>
                              <a:pt x="204" y="100"/>
                            </a:lnTo>
                            <a:lnTo>
                              <a:pt x="201" y="92"/>
                            </a:lnTo>
                            <a:lnTo>
                              <a:pt x="195" y="73"/>
                            </a:lnTo>
                            <a:lnTo>
                              <a:pt x="186" y="113"/>
                            </a:lnTo>
                            <a:lnTo>
                              <a:pt x="188" y="153"/>
                            </a:lnTo>
                            <a:lnTo>
                              <a:pt x="188" y="213"/>
                            </a:lnTo>
                            <a:lnTo>
                              <a:pt x="189" y="228"/>
                            </a:lnTo>
                            <a:lnTo>
                              <a:pt x="182" y="240"/>
                            </a:lnTo>
                            <a:lnTo>
                              <a:pt x="170" y="244"/>
                            </a:lnTo>
                            <a:lnTo>
                              <a:pt x="159" y="242"/>
                            </a:lnTo>
                            <a:lnTo>
                              <a:pt x="152" y="236"/>
                            </a:lnTo>
                            <a:lnTo>
                              <a:pt x="146" y="224"/>
                            </a:lnTo>
                            <a:lnTo>
                              <a:pt x="141" y="205"/>
                            </a:lnTo>
                            <a:lnTo>
                              <a:pt x="141" y="145"/>
                            </a:lnTo>
                            <a:lnTo>
                              <a:pt x="137" y="105"/>
                            </a:lnTo>
                            <a:lnTo>
                              <a:pt x="139" y="68"/>
                            </a:lnTo>
                            <a:lnTo>
                              <a:pt x="128" y="90"/>
                            </a:lnTo>
                            <a:lnTo>
                              <a:pt x="118" y="108"/>
                            </a:lnTo>
                            <a:lnTo>
                              <a:pt x="113" y="123"/>
                            </a:lnTo>
                            <a:lnTo>
                              <a:pt x="115" y="141"/>
                            </a:lnTo>
                            <a:lnTo>
                              <a:pt x="117" y="167"/>
                            </a:lnTo>
                            <a:lnTo>
                              <a:pt x="121" y="202"/>
                            </a:lnTo>
                            <a:lnTo>
                              <a:pt x="121" y="212"/>
                            </a:lnTo>
                            <a:lnTo>
                              <a:pt x="117" y="220"/>
                            </a:lnTo>
                            <a:lnTo>
                              <a:pt x="109" y="229"/>
                            </a:lnTo>
                            <a:lnTo>
                              <a:pt x="98" y="234"/>
                            </a:lnTo>
                            <a:lnTo>
                              <a:pt x="87" y="231"/>
                            </a:lnTo>
                            <a:lnTo>
                              <a:pt x="81" y="220"/>
                            </a:lnTo>
                            <a:lnTo>
                              <a:pt x="74" y="199"/>
                            </a:lnTo>
                            <a:lnTo>
                              <a:pt x="69" y="126"/>
                            </a:lnTo>
                            <a:lnTo>
                              <a:pt x="74" y="98"/>
                            </a:lnTo>
                            <a:lnTo>
                              <a:pt x="63" y="106"/>
                            </a:lnTo>
                            <a:lnTo>
                              <a:pt x="57" y="115"/>
                            </a:lnTo>
                            <a:lnTo>
                              <a:pt x="51" y="131"/>
                            </a:lnTo>
                            <a:lnTo>
                              <a:pt x="48" y="145"/>
                            </a:lnTo>
                            <a:lnTo>
                              <a:pt x="44" y="163"/>
                            </a:lnTo>
                            <a:lnTo>
                              <a:pt x="41" y="188"/>
                            </a:lnTo>
                            <a:lnTo>
                              <a:pt x="37" y="197"/>
                            </a:lnTo>
                            <a:lnTo>
                              <a:pt x="29" y="202"/>
                            </a:lnTo>
                            <a:lnTo>
                              <a:pt x="17" y="203"/>
                            </a:lnTo>
                            <a:lnTo>
                              <a:pt x="6" y="199"/>
                            </a:lnTo>
                            <a:lnTo>
                              <a:pt x="0" y="192"/>
                            </a:lnTo>
                            <a:lnTo>
                              <a:pt x="1" y="160"/>
                            </a:lnTo>
                            <a:lnTo>
                              <a:pt x="8" y="127"/>
                            </a:lnTo>
                            <a:lnTo>
                              <a:pt x="14" y="103"/>
                            </a:lnTo>
                            <a:lnTo>
                              <a:pt x="30" y="67"/>
                            </a:lnTo>
                            <a:lnTo>
                              <a:pt x="55" y="25"/>
                            </a:lnTo>
                            <a:lnTo>
                              <a:pt x="62" y="24"/>
                            </a:lnTo>
                            <a:lnTo>
                              <a:pt x="70" y="24"/>
                            </a:lnTo>
                            <a:lnTo>
                              <a:pt x="80" y="27"/>
                            </a:lnTo>
                            <a:lnTo>
                              <a:pt x="91" y="33"/>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20" name="Freeform 439">
                        <a:extLst>
                          <a:ext uri="{FF2B5EF4-FFF2-40B4-BE49-F238E27FC236}">
                            <a16:creationId xmlns:a16="http://schemas.microsoft.com/office/drawing/2014/main" id="{0B2DC77E-A850-D8C9-9052-35F244A95A31}"/>
                          </a:ext>
                        </a:extLst>
                      </p:cNvPr>
                      <p:cNvSpPr>
                        <a:spLocks/>
                      </p:cNvSpPr>
                      <p:nvPr/>
                    </p:nvSpPr>
                    <p:spPr bwMode="auto">
                      <a:xfrm>
                        <a:off x="5054" y="2525"/>
                        <a:ext cx="10" cy="14"/>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9"/>
                            </a:moveTo>
                            <a:lnTo>
                              <a:pt x="5" y="20"/>
                            </a:lnTo>
                            <a:lnTo>
                              <a:pt x="15" y="5"/>
                            </a:lnTo>
                            <a:lnTo>
                              <a:pt x="25" y="0"/>
                            </a:lnTo>
                            <a:lnTo>
                              <a:pt x="38" y="2"/>
                            </a:lnTo>
                            <a:lnTo>
                              <a:pt x="47" y="6"/>
                            </a:lnTo>
                            <a:lnTo>
                              <a:pt x="59" y="15"/>
                            </a:lnTo>
                            <a:lnTo>
                              <a:pt x="61" y="24"/>
                            </a:lnTo>
                            <a:lnTo>
                              <a:pt x="61" y="37"/>
                            </a:lnTo>
                            <a:lnTo>
                              <a:pt x="59" y="46"/>
                            </a:lnTo>
                            <a:lnTo>
                              <a:pt x="55" y="56"/>
                            </a:lnTo>
                            <a:lnTo>
                              <a:pt x="42" y="62"/>
                            </a:lnTo>
                            <a:lnTo>
                              <a:pt x="18" y="73"/>
                            </a:lnTo>
                            <a:lnTo>
                              <a:pt x="0" y="29"/>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nvGrpSpPr>
                    <p:cNvPr id="1682516" name="Group 440">
                      <a:extLst>
                        <a:ext uri="{FF2B5EF4-FFF2-40B4-BE49-F238E27FC236}">
                          <a16:creationId xmlns:a16="http://schemas.microsoft.com/office/drawing/2014/main" id="{9A254785-DBAA-E785-5B65-F9614B4B4D3C}"/>
                        </a:ext>
                      </a:extLst>
                    </p:cNvPr>
                    <p:cNvGrpSpPr>
                      <a:grpSpLocks/>
                    </p:cNvGrpSpPr>
                    <p:nvPr/>
                  </p:nvGrpSpPr>
                  <p:grpSpPr bwMode="auto">
                    <a:xfrm>
                      <a:off x="5016" y="2519"/>
                      <a:ext cx="48" cy="48"/>
                      <a:chOff x="5016" y="2519"/>
                      <a:chExt cx="48" cy="48"/>
                    </a:xfrm>
                  </p:grpSpPr>
                  <p:sp>
                    <p:nvSpPr>
                      <p:cNvPr id="1682517" name="Freeform 441">
                        <a:extLst>
                          <a:ext uri="{FF2B5EF4-FFF2-40B4-BE49-F238E27FC236}">
                            <a16:creationId xmlns:a16="http://schemas.microsoft.com/office/drawing/2014/main" id="{D6449A8A-1F0B-6A1A-696E-34BD16471B14}"/>
                          </a:ext>
                        </a:extLst>
                      </p:cNvPr>
                      <p:cNvSpPr>
                        <a:spLocks/>
                      </p:cNvSpPr>
                      <p:nvPr/>
                    </p:nvSpPr>
                    <p:spPr bwMode="auto">
                      <a:xfrm>
                        <a:off x="5016" y="2519"/>
                        <a:ext cx="43" cy="48"/>
                      </a:xfrm>
                      <a:custGeom>
                        <a:avLst/>
                        <a:gdLst>
                          <a:gd name="T0" fmla="*/ 0 w 261"/>
                          <a:gd name="T1" fmla="*/ 0 h 244"/>
                          <a:gd name="T2" fmla="*/ 0 w 261"/>
                          <a:gd name="T3" fmla="*/ 0 h 244"/>
                          <a:gd name="T4" fmla="*/ 0 w 261"/>
                          <a:gd name="T5" fmla="*/ 0 h 244"/>
                          <a:gd name="T6" fmla="*/ 0 w 261"/>
                          <a:gd name="T7" fmla="*/ 0 h 244"/>
                          <a:gd name="T8" fmla="*/ 0 w 261"/>
                          <a:gd name="T9" fmla="*/ 0 h 244"/>
                          <a:gd name="T10" fmla="*/ 0 w 261"/>
                          <a:gd name="T11" fmla="*/ 0 h 244"/>
                          <a:gd name="T12" fmla="*/ 0 w 261"/>
                          <a:gd name="T13" fmla="*/ 0 h 244"/>
                          <a:gd name="T14" fmla="*/ 0 w 261"/>
                          <a:gd name="T15" fmla="*/ 0 h 244"/>
                          <a:gd name="T16" fmla="*/ 0 w 261"/>
                          <a:gd name="T17" fmla="*/ 0 h 244"/>
                          <a:gd name="T18" fmla="*/ 0 w 261"/>
                          <a:gd name="T19" fmla="*/ 0 h 244"/>
                          <a:gd name="T20" fmla="*/ 0 w 261"/>
                          <a:gd name="T21" fmla="*/ 0 h 244"/>
                          <a:gd name="T22" fmla="*/ 0 w 261"/>
                          <a:gd name="T23" fmla="*/ 0 h 244"/>
                          <a:gd name="T24" fmla="*/ 0 w 261"/>
                          <a:gd name="T25" fmla="*/ 0 h 244"/>
                          <a:gd name="T26" fmla="*/ 0 w 261"/>
                          <a:gd name="T27" fmla="*/ 0 h 244"/>
                          <a:gd name="T28" fmla="*/ 0 w 261"/>
                          <a:gd name="T29" fmla="*/ 0 h 244"/>
                          <a:gd name="T30" fmla="*/ 0 w 261"/>
                          <a:gd name="T31" fmla="*/ 0 h 244"/>
                          <a:gd name="T32" fmla="*/ 0 w 261"/>
                          <a:gd name="T33" fmla="*/ 0 h 244"/>
                          <a:gd name="T34" fmla="*/ 0 w 261"/>
                          <a:gd name="T35" fmla="*/ 0 h 244"/>
                          <a:gd name="T36" fmla="*/ 0 w 261"/>
                          <a:gd name="T37" fmla="*/ 0 h 244"/>
                          <a:gd name="T38" fmla="*/ 0 w 261"/>
                          <a:gd name="T39" fmla="*/ 0 h 244"/>
                          <a:gd name="T40" fmla="*/ 0 w 261"/>
                          <a:gd name="T41" fmla="*/ 0 h 244"/>
                          <a:gd name="T42" fmla="*/ 0 w 261"/>
                          <a:gd name="T43" fmla="*/ 0 h 244"/>
                          <a:gd name="T44" fmla="*/ 0 w 261"/>
                          <a:gd name="T45" fmla="*/ 0 h 244"/>
                          <a:gd name="T46" fmla="*/ 0 w 261"/>
                          <a:gd name="T47" fmla="*/ 0 h 244"/>
                          <a:gd name="T48" fmla="*/ 0 w 261"/>
                          <a:gd name="T49" fmla="*/ 0 h 244"/>
                          <a:gd name="T50" fmla="*/ 0 w 261"/>
                          <a:gd name="T51" fmla="*/ 0 h 244"/>
                          <a:gd name="T52" fmla="*/ 0 w 261"/>
                          <a:gd name="T53" fmla="*/ 0 h 244"/>
                          <a:gd name="T54" fmla="*/ 0 w 261"/>
                          <a:gd name="T55" fmla="*/ 0 h 244"/>
                          <a:gd name="T56" fmla="*/ 0 w 261"/>
                          <a:gd name="T57" fmla="*/ 0 h 244"/>
                          <a:gd name="T58" fmla="*/ 0 w 261"/>
                          <a:gd name="T59" fmla="*/ 0 h 244"/>
                          <a:gd name="T60" fmla="*/ 0 w 261"/>
                          <a:gd name="T61" fmla="*/ 0 h 244"/>
                          <a:gd name="T62" fmla="*/ 0 w 261"/>
                          <a:gd name="T63" fmla="*/ 0 h 244"/>
                          <a:gd name="T64" fmla="*/ 0 w 261"/>
                          <a:gd name="T65" fmla="*/ 0 h 244"/>
                          <a:gd name="T66" fmla="*/ 0 w 261"/>
                          <a:gd name="T67" fmla="*/ 0 h 244"/>
                          <a:gd name="T68" fmla="*/ 0 w 261"/>
                          <a:gd name="T69" fmla="*/ 0 h 244"/>
                          <a:gd name="T70" fmla="*/ 0 w 261"/>
                          <a:gd name="T71" fmla="*/ 0 h 244"/>
                          <a:gd name="T72" fmla="*/ 0 w 261"/>
                          <a:gd name="T73" fmla="*/ 0 h 244"/>
                          <a:gd name="T74" fmla="*/ 0 w 261"/>
                          <a:gd name="T75" fmla="*/ 0 h 244"/>
                          <a:gd name="T76" fmla="*/ 0 w 261"/>
                          <a:gd name="T77" fmla="*/ 0 h 2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61" h="244">
                            <a:moveTo>
                              <a:pt x="90" y="34"/>
                            </a:moveTo>
                            <a:lnTo>
                              <a:pt x="103" y="15"/>
                            </a:lnTo>
                            <a:lnTo>
                              <a:pt x="109" y="10"/>
                            </a:lnTo>
                            <a:lnTo>
                              <a:pt x="118" y="12"/>
                            </a:lnTo>
                            <a:lnTo>
                              <a:pt x="126" y="15"/>
                            </a:lnTo>
                            <a:lnTo>
                              <a:pt x="137" y="18"/>
                            </a:lnTo>
                            <a:lnTo>
                              <a:pt x="158" y="3"/>
                            </a:lnTo>
                            <a:lnTo>
                              <a:pt x="164" y="0"/>
                            </a:lnTo>
                            <a:lnTo>
                              <a:pt x="174" y="2"/>
                            </a:lnTo>
                            <a:lnTo>
                              <a:pt x="179" y="5"/>
                            </a:lnTo>
                            <a:lnTo>
                              <a:pt x="186" y="13"/>
                            </a:lnTo>
                            <a:lnTo>
                              <a:pt x="192" y="24"/>
                            </a:lnTo>
                            <a:lnTo>
                              <a:pt x="200" y="28"/>
                            </a:lnTo>
                            <a:lnTo>
                              <a:pt x="210" y="30"/>
                            </a:lnTo>
                            <a:lnTo>
                              <a:pt x="222" y="33"/>
                            </a:lnTo>
                            <a:lnTo>
                              <a:pt x="229" y="36"/>
                            </a:lnTo>
                            <a:lnTo>
                              <a:pt x="236" y="60"/>
                            </a:lnTo>
                            <a:lnTo>
                              <a:pt x="246" y="83"/>
                            </a:lnTo>
                            <a:lnTo>
                              <a:pt x="261" y="113"/>
                            </a:lnTo>
                            <a:lnTo>
                              <a:pt x="258" y="157"/>
                            </a:lnTo>
                            <a:lnTo>
                              <a:pt x="258" y="173"/>
                            </a:lnTo>
                            <a:lnTo>
                              <a:pt x="245" y="176"/>
                            </a:lnTo>
                            <a:lnTo>
                              <a:pt x="235" y="171"/>
                            </a:lnTo>
                            <a:lnTo>
                              <a:pt x="227" y="161"/>
                            </a:lnTo>
                            <a:lnTo>
                              <a:pt x="223" y="151"/>
                            </a:lnTo>
                            <a:lnTo>
                              <a:pt x="221" y="141"/>
                            </a:lnTo>
                            <a:lnTo>
                              <a:pt x="218" y="127"/>
                            </a:lnTo>
                            <a:lnTo>
                              <a:pt x="204" y="101"/>
                            </a:lnTo>
                            <a:lnTo>
                              <a:pt x="200" y="92"/>
                            </a:lnTo>
                            <a:lnTo>
                              <a:pt x="194" y="73"/>
                            </a:lnTo>
                            <a:lnTo>
                              <a:pt x="186" y="113"/>
                            </a:lnTo>
                            <a:lnTo>
                              <a:pt x="187" y="154"/>
                            </a:lnTo>
                            <a:lnTo>
                              <a:pt x="187" y="213"/>
                            </a:lnTo>
                            <a:lnTo>
                              <a:pt x="188" y="228"/>
                            </a:lnTo>
                            <a:lnTo>
                              <a:pt x="181" y="240"/>
                            </a:lnTo>
                            <a:lnTo>
                              <a:pt x="169" y="244"/>
                            </a:lnTo>
                            <a:lnTo>
                              <a:pt x="158" y="243"/>
                            </a:lnTo>
                            <a:lnTo>
                              <a:pt x="151" y="237"/>
                            </a:lnTo>
                            <a:lnTo>
                              <a:pt x="145" y="224"/>
                            </a:lnTo>
                            <a:lnTo>
                              <a:pt x="141" y="206"/>
                            </a:lnTo>
                            <a:lnTo>
                              <a:pt x="141" y="145"/>
                            </a:lnTo>
                            <a:lnTo>
                              <a:pt x="137" y="105"/>
                            </a:lnTo>
                            <a:lnTo>
                              <a:pt x="138" y="68"/>
                            </a:lnTo>
                            <a:lnTo>
                              <a:pt x="127" y="91"/>
                            </a:lnTo>
                            <a:lnTo>
                              <a:pt x="118" y="108"/>
                            </a:lnTo>
                            <a:lnTo>
                              <a:pt x="113" y="123"/>
                            </a:lnTo>
                            <a:lnTo>
                              <a:pt x="114" y="141"/>
                            </a:lnTo>
                            <a:lnTo>
                              <a:pt x="117" y="167"/>
                            </a:lnTo>
                            <a:lnTo>
                              <a:pt x="120" y="202"/>
                            </a:lnTo>
                            <a:lnTo>
                              <a:pt x="120" y="212"/>
                            </a:lnTo>
                            <a:lnTo>
                              <a:pt x="117" y="220"/>
                            </a:lnTo>
                            <a:lnTo>
                              <a:pt x="108" y="229"/>
                            </a:lnTo>
                            <a:lnTo>
                              <a:pt x="98" y="234"/>
                            </a:lnTo>
                            <a:lnTo>
                              <a:pt x="87" y="232"/>
                            </a:lnTo>
                            <a:lnTo>
                              <a:pt x="81" y="220"/>
                            </a:lnTo>
                            <a:lnTo>
                              <a:pt x="74" y="199"/>
                            </a:lnTo>
                            <a:lnTo>
                              <a:pt x="69" y="127"/>
                            </a:lnTo>
                            <a:lnTo>
                              <a:pt x="74" y="98"/>
                            </a:lnTo>
                            <a:lnTo>
                              <a:pt x="63" y="107"/>
                            </a:lnTo>
                            <a:lnTo>
                              <a:pt x="57" y="115"/>
                            </a:lnTo>
                            <a:lnTo>
                              <a:pt x="51" y="131"/>
                            </a:lnTo>
                            <a:lnTo>
                              <a:pt x="47" y="145"/>
                            </a:lnTo>
                            <a:lnTo>
                              <a:pt x="44" y="164"/>
                            </a:lnTo>
                            <a:lnTo>
                              <a:pt x="40" y="188"/>
                            </a:lnTo>
                            <a:lnTo>
                              <a:pt x="37" y="197"/>
                            </a:lnTo>
                            <a:lnTo>
                              <a:pt x="28" y="202"/>
                            </a:lnTo>
                            <a:lnTo>
                              <a:pt x="16" y="203"/>
                            </a:lnTo>
                            <a:lnTo>
                              <a:pt x="6" y="199"/>
                            </a:lnTo>
                            <a:lnTo>
                              <a:pt x="0" y="192"/>
                            </a:lnTo>
                            <a:lnTo>
                              <a:pt x="1" y="160"/>
                            </a:lnTo>
                            <a:lnTo>
                              <a:pt x="8" y="128"/>
                            </a:lnTo>
                            <a:lnTo>
                              <a:pt x="14" y="103"/>
                            </a:lnTo>
                            <a:lnTo>
                              <a:pt x="29" y="67"/>
                            </a:lnTo>
                            <a:lnTo>
                              <a:pt x="55" y="25"/>
                            </a:lnTo>
                            <a:lnTo>
                              <a:pt x="62" y="24"/>
                            </a:lnTo>
                            <a:lnTo>
                              <a:pt x="70" y="24"/>
                            </a:lnTo>
                            <a:lnTo>
                              <a:pt x="80" y="28"/>
                            </a:lnTo>
                            <a:lnTo>
                              <a:pt x="90" y="34"/>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sp>
                    <p:nvSpPr>
                      <p:cNvPr id="1682518" name="Freeform 442">
                        <a:extLst>
                          <a:ext uri="{FF2B5EF4-FFF2-40B4-BE49-F238E27FC236}">
                            <a16:creationId xmlns:a16="http://schemas.microsoft.com/office/drawing/2014/main" id="{464AC51B-1828-622A-8C52-65482FDC96E0}"/>
                          </a:ext>
                        </a:extLst>
                      </p:cNvPr>
                      <p:cNvSpPr>
                        <a:spLocks/>
                      </p:cNvSpPr>
                      <p:nvPr/>
                    </p:nvSpPr>
                    <p:spPr bwMode="auto">
                      <a:xfrm>
                        <a:off x="5054" y="2524"/>
                        <a:ext cx="10" cy="15"/>
                      </a:xfrm>
                      <a:custGeom>
                        <a:avLst/>
                        <a:gdLst>
                          <a:gd name="T0" fmla="*/ 0 w 61"/>
                          <a:gd name="T1" fmla="*/ 0 h 73"/>
                          <a:gd name="T2" fmla="*/ 0 w 61"/>
                          <a:gd name="T3" fmla="*/ 0 h 73"/>
                          <a:gd name="T4" fmla="*/ 0 w 61"/>
                          <a:gd name="T5" fmla="*/ 0 h 73"/>
                          <a:gd name="T6" fmla="*/ 0 w 61"/>
                          <a:gd name="T7" fmla="*/ 0 h 73"/>
                          <a:gd name="T8" fmla="*/ 0 w 61"/>
                          <a:gd name="T9" fmla="*/ 0 h 73"/>
                          <a:gd name="T10" fmla="*/ 0 w 61"/>
                          <a:gd name="T11" fmla="*/ 0 h 73"/>
                          <a:gd name="T12" fmla="*/ 0 w 61"/>
                          <a:gd name="T13" fmla="*/ 0 h 73"/>
                          <a:gd name="T14" fmla="*/ 0 w 61"/>
                          <a:gd name="T15" fmla="*/ 0 h 73"/>
                          <a:gd name="T16" fmla="*/ 0 w 61"/>
                          <a:gd name="T17" fmla="*/ 0 h 73"/>
                          <a:gd name="T18" fmla="*/ 0 w 61"/>
                          <a:gd name="T19" fmla="*/ 0 h 73"/>
                          <a:gd name="T20" fmla="*/ 0 w 61"/>
                          <a:gd name="T21" fmla="*/ 0 h 73"/>
                          <a:gd name="T22" fmla="*/ 0 w 61"/>
                          <a:gd name="T23" fmla="*/ 0 h 73"/>
                          <a:gd name="T24" fmla="*/ 0 w 61"/>
                          <a:gd name="T25" fmla="*/ 0 h 73"/>
                          <a:gd name="T26" fmla="*/ 0 w 61"/>
                          <a:gd name="T27" fmla="*/ 0 h 7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73">
                            <a:moveTo>
                              <a:pt x="0" y="28"/>
                            </a:moveTo>
                            <a:lnTo>
                              <a:pt x="5" y="19"/>
                            </a:lnTo>
                            <a:lnTo>
                              <a:pt x="14" y="5"/>
                            </a:lnTo>
                            <a:lnTo>
                              <a:pt x="25" y="0"/>
                            </a:lnTo>
                            <a:lnTo>
                              <a:pt x="38" y="1"/>
                            </a:lnTo>
                            <a:lnTo>
                              <a:pt x="46" y="6"/>
                            </a:lnTo>
                            <a:lnTo>
                              <a:pt x="58" y="14"/>
                            </a:lnTo>
                            <a:lnTo>
                              <a:pt x="61" y="23"/>
                            </a:lnTo>
                            <a:lnTo>
                              <a:pt x="61" y="37"/>
                            </a:lnTo>
                            <a:lnTo>
                              <a:pt x="58" y="45"/>
                            </a:lnTo>
                            <a:lnTo>
                              <a:pt x="55" y="55"/>
                            </a:lnTo>
                            <a:lnTo>
                              <a:pt x="42" y="61"/>
                            </a:lnTo>
                            <a:lnTo>
                              <a:pt x="18" y="73"/>
                            </a:lnTo>
                            <a:lnTo>
                              <a:pt x="0" y="28"/>
                            </a:lnTo>
                            <a:close/>
                          </a:path>
                        </a:pathLst>
                      </a:custGeom>
                      <a:solidFill>
                        <a:srgbClr val="FF9F7F"/>
                      </a:solidFill>
                      <a:ln>
                        <a:noFill/>
                      </a:ln>
                      <a:extLst>
                        <a:ext uri="{91240B29-F687-4f45-9708-019B960494DF}">
                          <a14:hiddenLine xmlns="" xmlns:a14="http://schemas.microsoft.com/office/drawing/2010/main" w="9525">
                            <a:solidFill>
                              <a:srgbClr val="000000"/>
                            </a:solidFill>
                            <a:round/>
                            <a:headEnd/>
                            <a:tailEnd/>
                          </a14:hiddenLine>
                        </a:ext>
                      </a:extLst>
                    </p:spPr>
                    <p:txBody>
                      <a:bodyPr lIns="0" tIns="0" rIns="0" bIns="0" anchor="ctr" anchorCtr="1"/>
                      <a:lstStyle/>
                      <a:p>
                        <a:endParaRPr lang="zh-CN" altLang="en-US"/>
                      </a:p>
                    </p:txBody>
                  </p:sp>
                </p:grpSp>
              </p:grpSp>
            </p:grpSp>
          </p:grpSp>
          <p:grpSp>
            <p:nvGrpSpPr>
              <p:cNvPr id="30" name="Group 443">
                <a:extLst>
                  <a:ext uri="{FF2B5EF4-FFF2-40B4-BE49-F238E27FC236}">
                    <a16:creationId xmlns:a16="http://schemas.microsoft.com/office/drawing/2014/main" id="{E56D10D3-AAD7-B792-1C26-240F56EFED33}"/>
                  </a:ext>
                </a:extLst>
              </p:cNvPr>
              <p:cNvGrpSpPr>
                <a:grpSpLocks/>
              </p:cNvGrpSpPr>
              <p:nvPr/>
            </p:nvGrpSpPr>
            <p:grpSpPr bwMode="auto">
              <a:xfrm>
                <a:off x="1632" y="2256"/>
                <a:ext cx="660" cy="356"/>
                <a:chOff x="546" y="2289"/>
                <a:chExt cx="708" cy="452"/>
              </a:xfrm>
            </p:grpSpPr>
            <p:grpSp>
              <p:nvGrpSpPr>
                <p:cNvPr id="100451" name="Group 444">
                  <a:extLst>
                    <a:ext uri="{FF2B5EF4-FFF2-40B4-BE49-F238E27FC236}">
                      <a16:creationId xmlns:a16="http://schemas.microsoft.com/office/drawing/2014/main" id="{02962F0A-BF41-2220-BFF3-E83F6EFFF004}"/>
                    </a:ext>
                  </a:extLst>
                </p:cNvPr>
                <p:cNvGrpSpPr>
                  <a:grpSpLocks/>
                </p:cNvGrpSpPr>
                <p:nvPr/>
              </p:nvGrpSpPr>
              <p:grpSpPr bwMode="auto">
                <a:xfrm>
                  <a:off x="1071" y="2289"/>
                  <a:ext cx="76" cy="358"/>
                  <a:chOff x="1071" y="2289"/>
                  <a:chExt cx="76" cy="358"/>
                </a:xfrm>
              </p:grpSpPr>
              <p:sp>
                <p:nvSpPr>
                  <p:cNvPr id="1682505" name="Freeform 445">
                    <a:extLst>
                      <a:ext uri="{FF2B5EF4-FFF2-40B4-BE49-F238E27FC236}">
                        <a16:creationId xmlns:a16="http://schemas.microsoft.com/office/drawing/2014/main" id="{3D607ABB-122D-AB8A-148C-CD9C46B51C3C}"/>
                      </a:ext>
                    </a:extLst>
                  </p:cNvPr>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682506" name="Freeform 446">
                    <a:extLst>
                      <a:ext uri="{FF2B5EF4-FFF2-40B4-BE49-F238E27FC236}">
                        <a16:creationId xmlns:a16="http://schemas.microsoft.com/office/drawing/2014/main" id="{E2CED68B-BDB2-B825-DEAB-5F7688C4C2BD}"/>
                      </a:ext>
                    </a:extLst>
                  </p:cNvPr>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100452" name="Group 447">
                  <a:extLst>
                    <a:ext uri="{FF2B5EF4-FFF2-40B4-BE49-F238E27FC236}">
                      <a16:creationId xmlns:a16="http://schemas.microsoft.com/office/drawing/2014/main" id="{EEB6F90F-6CD8-87D0-978B-5C1E6CA42BDD}"/>
                    </a:ext>
                  </a:extLst>
                </p:cNvPr>
                <p:cNvGrpSpPr>
                  <a:grpSpLocks/>
                </p:cNvGrpSpPr>
                <p:nvPr/>
              </p:nvGrpSpPr>
              <p:grpSpPr bwMode="auto">
                <a:xfrm>
                  <a:off x="1130" y="2574"/>
                  <a:ext cx="124" cy="153"/>
                  <a:chOff x="1130" y="2574"/>
                  <a:chExt cx="124" cy="153"/>
                </a:xfrm>
              </p:grpSpPr>
              <p:grpSp>
                <p:nvGrpSpPr>
                  <p:cNvPr id="1682494" name="Group 448">
                    <a:extLst>
                      <a:ext uri="{FF2B5EF4-FFF2-40B4-BE49-F238E27FC236}">
                        <a16:creationId xmlns:a16="http://schemas.microsoft.com/office/drawing/2014/main" id="{E0336774-7BCA-F2EA-4418-913F541CE43F}"/>
                      </a:ext>
                    </a:extLst>
                  </p:cNvPr>
                  <p:cNvGrpSpPr>
                    <a:grpSpLocks/>
                  </p:cNvGrpSpPr>
                  <p:nvPr/>
                </p:nvGrpSpPr>
                <p:grpSpPr bwMode="auto">
                  <a:xfrm>
                    <a:off x="1130" y="2574"/>
                    <a:ext cx="124" cy="153"/>
                    <a:chOff x="1130" y="2574"/>
                    <a:chExt cx="124" cy="153"/>
                  </a:xfrm>
                </p:grpSpPr>
                <p:grpSp>
                  <p:nvGrpSpPr>
                    <p:cNvPr id="1682499" name="Group 449">
                      <a:extLst>
                        <a:ext uri="{FF2B5EF4-FFF2-40B4-BE49-F238E27FC236}">
                          <a16:creationId xmlns:a16="http://schemas.microsoft.com/office/drawing/2014/main" id="{9D690CFD-DA29-3E46-C2E9-7C9098E92D8F}"/>
                        </a:ext>
                      </a:extLst>
                    </p:cNvPr>
                    <p:cNvGrpSpPr>
                      <a:grpSpLocks/>
                    </p:cNvGrpSpPr>
                    <p:nvPr/>
                  </p:nvGrpSpPr>
                  <p:grpSpPr bwMode="auto">
                    <a:xfrm>
                      <a:off x="1161" y="2574"/>
                      <a:ext cx="35" cy="74"/>
                      <a:chOff x="1161" y="2574"/>
                      <a:chExt cx="35" cy="74"/>
                    </a:xfrm>
                  </p:grpSpPr>
                  <p:sp>
                    <p:nvSpPr>
                      <p:cNvPr id="1682503" name="Rectangle 450">
                        <a:extLst>
                          <a:ext uri="{FF2B5EF4-FFF2-40B4-BE49-F238E27FC236}">
                            <a16:creationId xmlns:a16="http://schemas.microsoft.com/office/drawing/2014/main" id="{8D8C7224-6A4A-D81B-C10E-A9C040AC8D3E}"/>
                          </a:ext>
                        </a:extLst>
                      </p:cNvPr>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504" name="Rectangle 451">
                        <a:extLst>
                          <a:ext uri="{FF2B5EF4-FFF2-40B4-BE49-F238E27FC236}">
                            <a16:creationId xmlns:a16="http://schemas.microsoft.com/office/drawing/2014/main" id="{22A5393A-ACDF-B0A9-09CF-3D0225A12104}"/>
                          </a:ext>
                        </a:extLst>
                      </p:cNvPr>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682500" name="Group 452">
                      <a:extLst>
                        <a:ext uri="{FF2B5EF4-FFF2-40B4-BE49-F238E27FC236}">
                          <a16:creationId xmlns:a16="http://schemas.microsoft.com/office/drawing/2014/main" id="{BC2914BF-3349-5D64-5D5C-2F11EE8B83C4}"/>
                        </a:ext>
                      </a:extLst>
                    </p:cNvPr>
                    <p:cNvGrpSpPr>
                      <a:grpSpLocks/>
                    </p:cNvGrpSpPr>
                    <p:nvPr/>
                  </p:nvGrpSpPr>
                  <p:grpSpPr bwMode="auto">
                    <a:xfrm>
                      <a:off x="1130" y="2644"/>
                      <a:ext cx="124" cy="83"/>
                      <a:chOff x="1130" y="2644"/>
                      <a:chExt cx="124" cy="83"/>
                    </a:xfrm>
                  </p:grpSpPr>
                  <p:sp>
                    <p:nvSpPr>
                      <p:cNvPr id="1682501" name="Rectangle 453">
                        <a:extLst>
                          <a:ext uri="{FF2B5EF4-FFF2-40B4-BE49-F238E27FC236}">
                            <a16:creationId xmlns:a16="http://schemas.microsoft.com/office/drawing/2014/main" id="{0CF50118-7651-7EC0-9B58-A09DD2103D5A}"/>
                          </a:ext>
                        </a:extLst>
                      </p:cNvPr>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502" name="Rectangle 454">
                        <a:extLst>
                          <a:ext uri="{FF2B5EF4-FFF2-40B4-BE49-F238E27FC236}">
                            <a16:creationId xmlns:a16="http://schemas.microsoft.com/office/drawing/2014/main" id="{7BA5D7AE-A9B4-9B93-7DD7-05C693C65608}"/>
                          </a:ext>
                        </a:extLst>
                      </p:cNvPr>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495" name="Group 455">
                    <a:extLst>
                      <a:ext uri="{FF2B5EF4-FFF2-40B4-BE49-F238E27FC236}">
                        <a16:creationId xmlns:a16="http://schemas.microsoft.com/office/drawing/2014/main" id="{4A63B0F4-F03E-81F5-7357-13CB707B900B}"/>
                      </a:ext>
                    </a:extLst>
                  </p:cNvPr>
                  <p:cNvGrpSpPr>
                    <a:grpSpLocks/>
                  </p:cNvGrpSpPr>
                  <p:nvPr/>
                </p:nvGrpSpPr>
                <p:grpSpPr bwMode="auto">
                  <a:xfrm>
                    <a:off x="1143" y="2664"/>
                    <a:ext cx="94" cy="50"/>
                    <a:chOff x="1143" y="2664"/>
                    <a:chExt cx="94" cy="50"/>
                  </a:xfrm>
                </p:grpSpPr>
                <p:sp>
                  <p:nvSpPr>
                    <p:cNvPr id="1682496" name="Rectangle 456">
                      <a:extLst>
                        <a:ext uri="{FF2B5EF4-FFF2-40B4-BE49-F238E27FC236}">
                          <a16:creationId xmlns:a16="http://schemas.microsoft.com/office/drawing/2014/main" id="{B17F06B6-9F18-F854-ED62-2DF64A484E82}"/>
                        </a:ext>
                      </a:extLst>
                    </p:cNvPr>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97" name="Rectangle 457">
                      <a:extLst>
                        <a:ext uri="{FF2B5EF4-FFF2-40B4-BE49-F238E27FC236}">
                          <a16:creationId xmlns:a16="http://schemas.microsoft.com/office/drawing/2014/main" id="{0703DE5E-94B0-C4D9-19C3-A1C9D95D8CFD}"/>
                        </a:ext>
                      </a:extLst>
                    </p:cNvPr>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98" name="Rectangle 458">
                      <a:extLst>
                        <a:ext uri="{FF2B5EF4-FFF2-40B4-BE49-F238E27FC236}">
                          <a16:creationId xmlns:a16="http://schemas.microsoft.com/office/drawing/2014/main" id="{2E383963-5743-5A1F-0766-62B2B9E568BA}"/>
                        </a:ext>
                      </a:extLst>
                    </p:cNvPr>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00453" name="Group 459">
                  <a:extLst>
                    <a:ext uri="{FF2B5EF4-FFF2-40B4-BE49-F238E27FC236}">
                      <a16:creationId xmlns:a16="http://schemas.microsoft.com/office/drawing/2014/main" id="{39D8E0B3-A71E-9F54-66DA-839BAAE59D2F}"/>
                    </a:ext>
                  </a:extLst>
                </p:cNvPr>
                <p:cNvGrpSpPr>
                  <a:grpSpLocks/>
                </p:cNvGrpSpPr>
                <p:nvPr/>
              </p:nvGrpSpPr>
              <p:grpSpPr bwMode="auto">
                <a:xfrm>
                  <a:off x="546" y="2618"/>
                  <a:ext cx="124" cy="109"/>
                  <a:chOff x="546" y="2618"/>
                  <a:chExt cx="124" cy="109"/>
                </a:xfrm>
              </p:grpSpPr>
              <p:grpSp>
                <p:nvGrpSpPr>
                  <p:cNvPr id="1682485" name="Group 460">
                    <a:extLst>
                      <a:ext uri="{FF2B5EF4-FFF2-40B4-BE49-F238E27FC236}">
                        <a16:creationId xmlns:a16="http://schemas.microsoft.com/office/drawing/2014/main" id="{34A301D3-272B-681B-CF63-8FB0D91ACAC7}"/>
                      </a:ext>
                    </a:extLst>
                  </p:cNvPr>
                  <p:cNvGrpSpPr>
                    <a:grpSpLocks/>
                  </p:cNvGrpSpPr>
                  <p:nvPr/>
                </p:nvGrpSpPr>
                <p:grpSpPr bwMode="auto">
                  <a:xfrm>
                    <a:off x="546" y="2618"/>
                    <a:ext cx="124" cy="109"/>
                    <a:chOff x="546" y="2618"/>
                    <a:chExt cx="124" cy="109"/>
                  </a:xfrm>
                </p:grpSpPr>
                <p:sp>
                  <p:nvSpPr>
                    <p:cNvPr id="1682490" name="Rectangle 461">
                      <a:extLst>
                        <a:ext uri="{FF2B5EF4-FFF2-40B4-BE49-F238E27FC236}">
                          <a16:creationId xmlns:a16="http://schemas.microsoft.com/office/drawing/2014/main" id="{ECB955DB-2172-23DC-4CE4-FACFFE80C930}"/>
                        </a:ext>
                      </a:extLst>
                    </p:cNvPr>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1682491" name="Group 462">
                      <a:extLst>
                        <a:ext uri="{FF2B5EF4-FFF2-40B4-BE49-F238E27FC236}">
                          <a16:creationId xmlns:a16="http://schemas.microsoft.com/office/drawing/2014/main" id="{F47A0DEC-767D-57BD-95B1-785A6DD0EA2D}"/>
                        </a:ext>
                      </a:extLst>
                    </p:cNvPr>
                    <p:cNvGrpSpPr>
                      <a:grpSpLocks/>
                    </p:cNvGrpSpPr>
                    <p:nvPr/>
                  </p:nvGrpSpPr>
                  <p:grpSpPr bwMode="auto">
                    <a:xfrm>
                      <a:off x="546" y="2644"/>
                      <a:ext cx="124" cy="83"/>
                      <a:chOff x="546" y="2644"/>
                      <a:chExt cx="124" cy="83"/>
                    </a:xfrm>
                  </p:grpSpPr>
                  <p:sp>
                    <p:nvSpPr>
                      <p:cNvPr id="1682492" name="Rectangle 463">
                        <a:extLst>
                          <a:ext uri="{FF2B5EF4-FFF2-40B4-BE49-F238E27FC236}">
                            <a16:creationId xmlns:a16="http://schemas.microsoft.com/office/drawing/2014/main" id="{630D7B91-444C-761E-DE9A-735E4F769486}"/>
                          </a:ext>
                        </a:extLst>
                      </p:cNvPr>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93" name="Rectangle 464">
                        <a:extLst>
                          <a:ext uri="{FF2B5EF4-FFF2-40B4-BE49-F238E27FC236}">
                            <a16:creationId xmlns:a16="http://schemas.microsoft.com/office/drawing/2014/main" id="{A629EE23-3CFB-88E2-A3F1-1599185698FA}"/>
                          </a:ext>
                        </a:extLst>
                      </p:cNvPr>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682486" name="Group 465">
                    <a:extLst>
                      <a:ext uri="{FF2B5EF4-FFF2-40B4-BE49-F238E27FC236}">
                        <a16:creationId xmlns:a16="http://schemas.microsoft.com/office/drawing/2014/main" id="{DFEC0E5C-D557-D126-D50D-6CB1F41D5850}"/>
                      </a:ext>
                    </a:extLst>
                  </p:cNvPr>
                  <p:cNvGrpSpPr>
                    <a:grpSpLocks/>
                  </p:cNvGrpSpPr>
                  <p:nvPr/>
                </p:nvGrpSpPr>
                <p:grpSpPr bwMode="auto">
                  <a:xfrm>
                    <a:off x="558" y="2664"/>
                    <a:ext cx="98" cy="50"/>
                    <a:chOff x="558" y="2664"/>
                    <a:chExt cx="98" cy="50"/>
                  </a:xfrm>
                </p:grpSpPr>
                <p:sp>
                  <p:nvSpPr>
                    <p:cNvPr id="1682487" name="Rectangle 466">
                      <a:extLst>
                        <a:ext uri="{FF2B5EF4-FFF2-40B4-BE49-F238E27FC236}">
                          <a16:creationId xmlns:a16="http://schemas.microsoft.com/office/drawing/2014/main" id="{F5183D9E-975E-5748-68CF-10B63B2A50B9}"/>
                        </a:ext>
                      </a:extLst>
                    </p:cNvPr>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88" name="Rectangle 467">
                      <a:extLst>
                        <a:ext uri="{FF2B5EF4-FFF2-40B4-BE49-F238E27FC236}">
                          <a16:creationId xmlns:a16="http://schemas.microsoft.com/office/drawing/2014/main" id="{33D82EA5-2F3D-033C-8956-18D808602E7B}"/>
                        </a:ext>
                      </a:extLst>
                    </p:cNvPr>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89" name="Rectangle 468">
                      <a:extLst>
                        <a:ext uri="{FF2B5EF4-FFF2-40B4-BE49-F238E27FC236}">
                          <a16:creationId xmlns:a16="http://schemas.microsoft.com/office/drawing/2014/main" id="{81CEE1C4-4D55-F6C7-8B33-0D5A457698D3}"/>
                        </a:ext>
                      </a:extLst>
                    </p:cNvPr>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00454" name="Group 469">
                  <a:extLst>
                    <a:ext uri="{FF2B5EF4-FFF2-40B4-BE49-F238E27FC236}">
                      <a16:creationId xmlns:a16="http://schemas.microsoft.com/office/drawing/2014/main" id="{456F4D9B-D995-C541-12BC-9F78BF596099}"/>
                    </a:ext>
                  </a:extLst>
                </p:cNvPr>
                <p:cNvGrpSpPr>
                  <a:grpSpLocks/>
                </p:cNvGrpSpPr>
                <p:nvPr/>
              </p:nvGrpSpPr>
              <p:grpSpPr bwMode="auto">
                <a:xfrm>
                  <a:off x="654" y="2479"/>
                  <a:ext cx="488" cy="262"/>
                  <a:chOff x="654" y="2479"/>
                  <a:chExt cx="488" cy="262"/>
                </a:xfrm>
              </p:grpSpPr>
              <p:grpSp>
                <p:nvGrpSpPr>
                  <p:cNvPr id="100455" name="Group 470">
                    <a:extLst>
                      <a:ext uri="{FF2B5EF4-FFF2-40B4-BE49-F238E27FC236}">
                        <a16:creationId xmlns:a16="http://schemas.microsoft.com/office/drawing/2014/main" id="{268A8511-F53B-1EB8-55C3-42EBCB1DD0EA}"/>
                      </a:ext>
                    </a:extLst>
                  </p:cNvPr>
                  <p:cNvGrpSpPr>
                    <a:grpSpLocks/>
                  </p:cNvGrpSpPr>
                  <p:nvPr/>
                </p:nvGrpSpPr>
                <p:grpSpPr bwMode="auto">
                  <a:xfrm>
                    <a:off x="654" y="2479"/>
                    <a:ext cx="488" cy="262"/>
                    <a:chOff x="654" y="2479"/>
                    <a:chExt cx="488" cy="262"/>
                  </a:xfrm>
                </p:grpSpPr>
                <p:sp>
                  <p:nvSpPr>
                    <p:cNvPr id="1682480" name="Rectangle 471">
                      <a:extLst>
                        <a:ext uri="{FF2B5EF4-FFF2-40B4-BE49-F238E27FC236}">
                          <a16:creationId xmlns:a16="http://schemas.microsoft.com/office/drawing/2014/main" id="{035B071F-21D3-0658-A81C-07C41B518319}"/>
                        </a:ext>
                      </a:extLst>
                    </p:cNvPr>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81" name="Rectangle 472">
                      <a:extLst>
                        <a:ext uri="{FF2B5EF4-FFF2-40B4-BE49-F238E27FC236}">
                          <a16:creationId xmlns:a16="http://schemas.microsoft.com/office/drawing/2014/main" id="{D9349D89-1BD1-A444-FFD8-F312B5B9FBC0}"/>
                        </a:ext>
                      </a:extLst>
                    </p:cNvPr>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82" name="Rectangle 473">
                      <a:extLst>
                        <a:ext uri="{FF2B5EF4-FFF2-40B4-BE49-F238E27FC236}">
                          <a16:creationId xmlns:a16="http://schemas.microsoft.com/office/drawing/2014/main" id="{F64A5E76-96E6-101F-597A-08CB71582652}"/>
                        </a:ext>
                      </a:extLst>
                    </p:cNvPr>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83" name="Rectangle 474">
                      <a:extLst>
                        <a:ext uri="{FF2B5EF4-FFF2-40B4-BE49-F238E27FC236}">
                          <a16:creationId xmlns:a16="http://schemas.microsoft.com/office/drawing/2014/main" id="{1559FD24-25FE-AC82-811F-4C1D3B7D677C}"/>
                        </a:ext>
                      </a:extLst>
                    </p:cNvPr>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682484" name="Rectangle 475">
                      <a:extLst>
                        <a:ext uri="{FF2B5EF4-FFF2-40B4-BE49-F238E27FC236}">
                          <a16:creationId xmlns:a16="http://schemas.microsoft.com/office/drawing/2014/main" id="{46F8C573-3CBC-D70B-23E8-AD253C7ED117}"/>
                        </a:ext>
                      </a:extLst>
                    </p:cNvPr>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00456" name="Group 476">
                    <a:extLst>
                      <a:ext uri="{FF2B5EF4-FFF2-40B4-BE49-F238E27FC236}">
                        <a16:creationId xmlns:a16="http://schemas.microsoft.com/office/drawing/2014/main" id="{4A2DB4D7-3533-47B6-AB75-3F126A970877}"/>
                      </a:ext>
                    </a:extLst>
                  </p:cNvPr>
                  <p:cNvGrpSpPr>
                    <a:grpSpLocks/>
                  </p:cNvGrpSpPr>
                  <p:nvPr/>
                </p:nvGrpSpPr>
                <p:grpSpPr bwMode="auto">
                  <a:xfrm>
                    <a:off x="670" y="2542"/>
                    <a:ext cx="449" cy="178"/>
                    <a:chOff x="670" y="2542"/>
                    <a:chExt cx="449" cy="178"/>
                  </a:xfrm>
                </p:grpSpPr>
                <p:grpSp>
                  <p:nvGrpSpPr>
                    <p:cNvPr id="100461" name="Group 477">
                      <a:extLst>
                        <a:ext uri="{FF2B5EF4-FFF2-40B4-BE49-F238E27FC236}">
                          <a16:creationId xmlns:a16="http://schemas.microsoft.com/office/drawing/2014/main" id="{32F520E1-2285-91E4-A34D-487DAD40043C}"/>
                        </a:ext>
                      </a:extLst>
                    </p:cNvPr>
                    <p:cNvGrpSpPr>
                      <a:grpSpLocks/>
                    </p:cNvGrpSpPr>
                    <p:nvPr/>
                  </p:nvGrpSpPr>
                  <p:grpSpPr bwMode="auto">
                    <a:xfrm>
                      <a:off x="736" y="2649"/>
                      <a:ext cx="57" cy="71"/>
                      <a:chOff x="736" y="2649"/>
                      <a:chExt cx="57" cy="71"/>
                    </a:xfrm>
                  </p:grpSpPr>
                  <p:sp>
                    <p:nvSpPr>
                      <p:cNvPr id="1682475" name="Rectangle 478">
                        <a:extLst>
                          <a:ext uri="{FF2B5EF4-FFF2-40B4-BE49-F238E27FC236}">
                            <a16:creationId xmlns:a16="http://schemas.microsoft.com/office/drawing/2014/main" id="{0E8B1127-DC02-37FA-E8F0-DD652A934B8F}"/>
                          </a:ext>
                        </a:extLst>
                      </p:cNvPr>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77" name="Rectangle 479">
                        <a:extLst>
                          <a:ext uri="{FF2B5EF4-FFF2-40B4-BE49-F238E27FC236}">
                            <a16:creationId xmlns:a16="http://schemas.microsoft.com/office/drawing/2014/main" id="{8125CBCB-6C99-0307-F0C9-036780E75E82}"/>
                          </a:ext>
                        </a:extLst>
                      </p:cNvPr>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78" name="Line 480">
                        <a:extLst>
                          <a:ext uri="{FF2B5EF4-FFF2-40B4-BE49-F238E27FC236}">
                            <a16:creationId xmlns:a16="http://schemas.microsoft.com/office/drawing/2014/main" id="{8775EE1D-9470-B86C-7D28-9B1454AF3B40}"/>
                          </a:ext>
                        </a:extLst>
                      </p:cNvPr>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79" name="Line 481">
                        <a:extLst>
                          <a:ext uri="{FF2B5EF4-FFF2-40B4-BE49-F238E27FC236}">
                            <a16:creationId xmlns:a16="http://schemas.microsoft.com/office/drawing/2014/main" id="{4D660211-B019-BA21-E711-326409F30FFA}"/>
                          </a:ext>
                        </a:extLst>
                      </p:cNvPr>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2" name="Group 482">
                      <a:extLst>
                        <a:ext uri="{FF2B5EF4-FFF2-40B4-BE49-F238E27FC236}">
                          <a16:creationId xmlns:a16="http://schemas.microsoft.com/office/drawing/2014/main" id="{4DAB85B7-A35D-E8A9-AD2F-5EBE9E3D4EFC}"/>
                        </a:ext>
                      </a:extLst>
                    </p:cNvPr>
                    <p:cNvGrpSpPr>
                      <a:grpSpLocks/>
                    </p:cNvGrpSpPr>
                    <p:nvPr/>
                  </p:nvGrpSpPr>
                  <p:grpSpPr bwMode="auto">
                    <a:xfrm>
                      <a:off x="801" y="2649"/>
                      <a:ext cx="57" cy="71"/>
                      <a:chOff x="801" y="2649"/>
                      <a:chExt cx="57" cy="71"/>
                    </a:xfrm>
                  </p:grpSpPr>
                  <p:sp>
                    <p:nvSpPr>
                      <p:cNvPr id="1682471" name="Rectangle 483">
                        <a:extLst>
                          <a:ext uri="{FF2B5EF4-FFF2-40B4-BE49-F238E27FC236}">
                            <a16:creationId xmlns:a16="http://schemas.microsoft.com/office/drawing/2014/main" id="{B7F5F8EA-D924-33D9-3A77-AA62EE339537}"/>
                          </a:ext>
                        </a:extLst>
                      </p:cNvPr>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72" name="Rectangle 484">
                        <a:extLst>
                          <a:ext uri="{FF2B5EF4-FFF2-40B4-BE49-F238E27FC236}">
                            <a16:creationId xmlns:a16="http://schemas.microsoft.com/office/drawing/2014/main" id="{15DCCB00-F43D-27C9-FC52-C1B5BC0C7C59}"/>
                          </a:ext>
                        </a:extLst>
                      </p:cNvPr>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73" name="Line 485">
                        <a:extLst>
                          <a:ext uri="{FF2B5EF4-FFF2-40B4-BE49-F238E27FC236}">
                            <a16:creationId xmlns:a16="http://schemas.microsoft.com/office/drawing/2014/main" id="{A59B8BF1-8404-2031-C0A8-71B2390E21E8}"/>
                          </a:ext>
                        </a:extLst>
                      </p:cNvPr>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74" name="Line 486">
                        <a:extLst>
                          <a:ext uri="{FF2B5EF4-FFF2-40B4-BE49-F238E27FC236}">
                            <a16:creationId xmlns:a16="http://schemas.microsoft.com/office/drawing/2014/main" id="{0E1F26E1-0E90-AA0A-DCEB-C00C58BA81BF}"/>
                          </a:ext>
                        </a:extLst>
                      </p:cNvPr>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3" name="Group 487">
                      <a:extLst>
                        <a:ext uri="{FF2B5EF4-FFF2-40B4-BE49-F238E27FC236}">
                          <a16:creationId xmlns:a16="http://schemas.microsoft.com/office/drawing/2014/main" id="{8EA9986B-D4D5-02F8-3920-9BF114D7C2B5}"/>
                        </a:ext>
                      </a:extLst>
                    </p:cNvPr>
                    <p:cNvGrpSpPr>
                      <a:grpSpLocks/>
                    </p:cNvGrpSpPr>
                    <p:nvPr/>
                  </p:nvGrpSpPr>
                  <p:grpSpPr bwMode="auto">
                    <a:xfrm>
                      <a:off x="1061" y="2649"/>
                      <a:ext cx="57" cy="71"/>
                      <a:chOff x="1061" y="2649"/>
                      <a:chExt cx="57" cy="71"/>
                    </a:xfrm>
                  </p:grpSpPr>
                  <p:sp>
                    <p:nvSpPr>
                      <p:cNvPr id="1682467" name="Rectangle 488">
                        <a:extLst>
                          <a:ext uri="{FF2B5EF4-FFF2-40B4-BE49-F238E27FC236}">
                            <a16:creationId xmlns:a16="http://schemas.microsoft.com/office/drawing/2014/main" id="{D819118C-D9EC-FED0-411C-6F7F72668F77}"/>
                          </a:ext>
                        </a:extLst>
                      </p:cNvPr>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8" name="Rectangle 489">
                        <a:extLst>
                          <a:ext uri="{FF2B5EF4-FFF2-40B4-BE49-F238E27FC236}">
                            <a16:creationId xmlns:a16="http://schemas.microsoft.com/office/drawing/2014/main" id="{16E189EB-0822-9473-9396-2BEAF0F9E26A}"/>
                          </a:ext>
                        </a:extLst>
                      </p:cNvPr>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9" name="Line 490">
                        <a:extLst>
                          <a:ext uri="{FF2B5EF4-FFF2-40B4-BE49-F238E27FC236}">
                            <a16:creationId xmlns:a16="http://schemas.microsoft.com/office/drawing/2014/main" id="{E6614800-A222-B94E-BF2C-9824C3901D5F}"/>
                          </a:ext>
                        </a:extLst>
                      </p:cNvPr>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70" name="Line 491">
                        <a:extLst>
                          <a:ext uri="{FF2B5EF4-FFF2-40B4-BE49-F238E27FC236}">
                            <a16:creationId xmlns:a16="http://schemas.microsoft.com/office/drawing/2014/main" id="{CBAC868F-452D-B49F-A224-DB36EE79B582}"/>
                          </a:ext>
                        </a:extLst>
                      </p:cNvPr>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4" name="Group 492">
                      <a:extLst>
                        <a:ext uri="{FF2B5EF4-FFF2-40B4-BE49-F238E27FC236}">
                          <a16:creationId xmlns:a16="http://schemas.microsoft.com/office/drawing/2014/main" id="{B98DE98C-B1BE-656B-1B3E-A8FDF3686073}"/>
                        </a:ext>
                      </a:extLst>
                    </p:cNvPr>
                    <p:cNvGrpSpPr>
                      <a:grpSpLocks/>
                    </p:cNvGrpSpPr>
                    <p:nvPr/>
                  </p:nvGrpSpPr>
                  <p:grpSpPr bwMode="auto">
                    <a:xfrm>
                      <a:off x="670" y="2649"/>
                      <a:ext cx="58" cy="71"/>
                      <a:chOff x="670" y="2649"/>
                      <a:chExt cx="58" cy="71"/>
                    </a:xfrm>
                  </p:grpSpPr>
                  <p:sp>
                    <p:nvSpPr>
                      <p:cNvPr id="1682463" name="Rectangle 493">
                        <a:extLst>
                          <a:ext uri="{FF2B5EF4-FFF2-40B4-BE49-F238E27FC236}">
                            <a16:creationId xmlns:a16="http://schemas.microsoft.com/office/drawing/2014/main" id="{AB7693ED-F8AD-1148-AD14-7486F8047066}"/>
                          </a:ext>
                        </a:extLst>
                      </p:cNvPr>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4" name="Rectangle 494">
                        <a:extLst>
                          <a:ext uri="{FF2B5EF4-FFF2-40B4-BE49-F238E27FC236}">
                            <a16:creationId xmlns:a16="http://schemas.microsoft.com/office/drawing/2014/main" id="{6257FAAB-9D59-FF92-BC3F-078FD0EE1B1D}"/>
                          </a:ext>
                        </a:extLst>
                      </p:cNvPr>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5" name="Line 495">
                        <a:extLst>
                          <a:ext uri="{FF2B5EF4-FFF2-40B4-BE49-F238E27FC236}">
                            <a16:creationId xmlns:a16="http://schemas.microsoft.com/office/drawing/2014/main" id="{159AE3F1-67AC-AD24-7DF8-29FE4EB0D893}"/>
                          </a:ext>
                        </a:extLst>
                      </p:cNvPr>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66" name="Line 496">
                        <a:extLst>
                          <a:ext uri="{FF2B5EF4-FFF2-40B4-BE49-F238E27FC236}">
                            <a16:creationId xmlns:a16="http://schemas.microsoft.com/office/drawing/2014/main" id="{EF23B555-6ADE-625C-EDDA-991A1495B867}"/>
                          </a:ext>
                        </a:extLst>
                      </p:cNvPr>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5" name="Group 497">
                      <a:extLst>
                        <a:ext uri="{FF2B5EF4-FFF2-40B4-BE49-F238E27FC236}">
                          <a16:creationId xmlns:a16="http://schemas.microsoft.com/office/drawing/2014/main" id="{1A353BE3-553A-8982-4572-F38CE28E044C}"/>
                        </a:ext>
                      </a:extLst>
                    </p:cNvPr>
                    <p:cNvGrpSpPr>
                      <a:grpSpLocks/>
                    </p:cNvGrpSpPr>
                    <p:nvPr/>
                  </p:nvGrpSpPr>
                  <p:grpSpPr bwMode="auto">
                    <a:xfrm>
                      <a:off x="867" y="2542"/>
                      <a:ext cx="58" cy="71"/>
                      <a:chOff x="867" y="2542"/>
                      <a:chExt cx="58" cy="71"/>
                    </a:xfrm>
                  </p:grpSpPr>
                  <p:sp>
                    <p:nvSpPr>
                      <p:cNvPr id="1682459" name="Rectangle 498">
                        <a:extLst>
                          <a:ext uri="{FF2B5EF4-FFF2-40B4-BE49-F238E27FC236}">
                            <a16:creationId xmlns:a16="http://schemas.microsoft.com/office/drawing/2014/main" id="{FA4E3CB7-4380-B980-6A34-B1C09FB6DC27}"/>
                          </a:ext>
                        </a:extLst>
                      </p:cNvPr>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0" name="Rectangle 499">
                        <a:extLst>
                          <a:ext uri="{FF2B5EF4-FFF2-40B4-BE49-F238E27FC236}">
                            <a16:creationId xmlns:a16="http://schemas.microsoft.com/office/drawing/2014/main" id="{006AC826-0221-AD23-9641-FFF126718913}"/>
                          </a:ext>
                        </a:extLst>
                      </p:cNvPr>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61" name="Line 500">
                        <a:extLst>
                          <a:ext uri="{FF2B5EF4-FFF2-40B4-BE49-F238E27FC236}">
                            <a16:creationId xmlns:a16="http://schemas.microsoft.com/office/drawing/2014/main" id="{EEA36131-2CC7-D93B-7C6F-266990789E20}"/>
                          </a:ext>
                        </a:extLst>
                      </p:cNvPr>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62" name="Line 501">
                        <a:extLst>
                          <a:ext uri="{FF2B5EF4-FFF2-40B4-BE49-F238E27FC236}">
                            <a16:creationId xmlns:a16="http://schemas.microsoft.com/office/drawing/2014/main" id="{4AA7871F-7D8F-65D8-1FF9-E0DDF0904C91}"/>
                          </a:ext>
                        </a:extLst>
                      </p:cNvPr>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6" name="Group 502">
                      <a:extLst>
                        <a:ext uri="{FF2B5EF4-FFF2-40B4-BE49-F238E27FC236}">
                          <a16:creationId xmlns:a16="http://schemas.microsoft.com/office/drawing/2014/main" id="{765B2ACE-6FD9-C1D5-A80F-BD721AB18469}"/>
                        </a:ext>
                      </a:extLst>
                    </p:cNvPr>
                    <p:cNvGrpSpPr>
                      <a:grpSpLocks/>
                    </p:cNvGrpSpPr>
                    <p:nvPr/>
                  </p:nvGrpSpPr>
                  <p:grpSpPr bwMode="auto">
                    <a:xfrm>
                      <a:off x="931" y="2649"/>
                      <a:ext cx="57" cy="71"/>
                      <a:chOff x="931" y="2649"/>
                      <a:chExt cx="57" cy="71"/>
                    </a:xfrm>
                  </p:grpSpPr>
                  <p:sp>
                    <p:nvSpPr>
                      <p:cNvPr id="1682455" name="Rectangle 503">
                        <a:extLst>
                          <a:ext uri="{FF2B5EF4-FFF2-40B4-BE49-F238E27FC236}">
                            <a16:creationId xmlns:a16="http://schemas.microsoft.com/office/drawing/2014/main" id="{EC524BF0-D75A-8DDF-60E6-D5E113114A3F}"/>
                          </a:ext>
                        </a:extLst>
                      </p:cNvPr>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56" name="Rectangle 504">
                        <a:extLst>
                          <a:ext uri="{FF2B5EF4-FFF2-40B4-BE49-F238E27FC236}">
                            <a16:creationId xmlns:a16="http://schemas.microsoft.com/office/drawing/2014/main" id="{96768C65-5261-B983-DEB1-D7715E8A4435}"/>
                          </a:ext>
                        </a:extLst>
                      </p:cNvPr>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57" name="Line 505">
                        <a:extLst>
                          <a:ext uri="{FF2B5EF4-FFF2-40B4-BE49-F238E27FC236}">
                            <a16:creationId xmlns:a16="http://schemas.microsoft.com/office/drawing/2014/main" id="{1BDAABBC-0AB0-FDB5-BB5C-BD5A42EC4E71}"/>
                          </a:ext>
                        </a:extLst>
                      </p:cNvPr>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58" name="Line 506">
                        <a:extLst>
                          <a:ext uri="{FF2B5EF4-FFF2-40B4-BE49-F238E27FC236}">
                            <a16:creationId xmlns:a16="http://schemas.microsoft.com/office/drawing/2014/main" id="{9F76A053-DFD0-ADBC-C8D6-D6BA330FD038}"/>
                          </a:ext>
                        </a:extLst>
                      </p:cNvPr>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7" name="Group 507">
                      <a:extLst>
                        <a:ext uri="{FF2B5EF4-FFF2-40B4-BE49-F238E27FC236}">
                          <a16:creationId xmlns:a16="http://schemas.microsoft.com/office/drawing/2014/main" id="{5AA28EF6-B6D2-58AC-CD7D-B9C6C716DD8F}"/>
                        </a:ext>
                      </a:extLst>
                    </p:cNvPr>
                    <p:cNvGrpSpPr>
                      <a:grpSpLocks/>
                    </p:cNvGrpSpPr>
                    <p:nvPr/>
                  </p:nvGrpSpPr>
                  <p:grpSpPr bwMode="auto">
                    <a:xfrm>
                      <a:off x="996" y="2649"/>
                      <a:ext cx="57" cy="71"/>
                      <a:chOff x="996" y="2649"/>
                      <a:chExt cx="57" cy="71"/>
                    </a:xfrm>
                  </p:grpSpPr>
                  <p:sp>
                    <p:nvSpPr>
                      <p:cNvPr id="1682451" name="Rectangle 508">
                        <a:extLst>
                          <a:ext uri="{FF2B5EF4-FFF2-40B4-BE49-F238E27FC236}">
                            <a16:creationId xmlns:a16="http://schemas.microsoft.com/office/drawing/2014/main" id="{D77D461F-E57D-1408-0244-31DD1D8A4A19}"/>
                          </a:ext>
                        </a:extLst>
                      </p:cNvPr>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52" name="Rectangle 509">
                        <a:extLst>
                          <a:ext uri="{FF2B5EF4-FFF2-40B4-BE49-F238E27FC236}">
                            <a16:creationId xmlns:a16="http://schemas.microsoft.com/office/drawing/2014/main" id="{07F8C56D-F9AF-A15E-5191-24F8D8962FEB}"/>
                          </a:ext>
                        </a:extLst>
                      </p:cNvPr>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53" name="Line 510">
                        <a:extLst>
                          <a:ext uri="{FF2B5EF4-FFF2-40B4-BE49-F238E27FC236}">
                            <a16:creationId xmlns:a16="http://schemas.microsoft.com/office/drawing/2014/main" id="{45EA6ADF-AEAA-BC12-C64C-628994275AB4}"/>
                          </a:ext>
                        </a:extLst>
                      </p:cNvPr>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54" name="Line 511">
                        <a:extLst>
                          <a:ext uri="{FF2B5EF4-FFF2-40B4-BE49-F238E27FC236}">
                            <a16:creationId xmlns:a16="http://schemas.microsoft.com/office/drawing/2014/main" id="{E013B48A-FA53-C5B3-1D98-87D3074739D1}"/>
                          </a:ext>
                        </a:extLst>
                      </p:cNvPr>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8" name="Group 512">
                      <a:extLst>
                        <a:ext uri="{FF2B5EF4-FFF2-40B4-BE49-F238E27FC236}">
                          <a16:creationId xmlns:a16="http://schemas.microsoft.com/office/drawing/2014/main" id="{BA44FE95-4175-05B5-6172-3A8A83EE0CF0}"/>
                        </a:ext>
                      </a:extLst>
                    </p:cNvPr>
                    <p:cNvGrpSpPr>
                      <a:grpSpLocks/>
                    </p:cNvGrpSpPr>
                    <p:nvPr/>
                  </p:nvGrpSpPr>
                  <p:grpSpPr bwMode="auto">
                    <a:xfrm>
                      <a:off x="736" y="2542"/>
                      <a:ext cx="58" cy="71"/>
                      <a:chOff x="736" y="2542"/>
                      <a:chExt cx="58" cy="71"/>
                    </a:xfrm>
                  </p:grpSpPr>
                  <p:sp>
                    <p:nvSpPr>
                      <p:cNvPr id="1682447" name="Rectangle 513">
                        <a:extLst>
                          <a:ext uri="{FF2B5EF4-FFF2-40B4-BE49-F238E27FC236}">
                            <a16:creationId xmlns:a16="http://schemas.microsoft.com/office/drawing/2014/main" id="{B38926D1-DBBB-4044-89D0-3F0090DECAAA}"/>
                          </a:ext>
                        </a:extLst>
                      </p:cNvPr>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8" name="Rectangle 514">
                        <a:extLst>
                          <a:ext uri="{FF2B5EF4-FFF2-40B4-BE49-F238E27FC236}">
                            <a16:creationId xmlns:a16="http://schemas.microsoft.com/office/drawing/2014/main" id="{74426541-B6C0-2E58-D0ED-3469AEF43783}"/>
                          </a:ext>
                        </a:extLst>
                      </p:cNvPr>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9" name="Line 515">
                        <a:extLst>
                          <a:ext uri="{FF2B5EF4-FFF2-40B4-BE49-F238E27FC236}">
                            <a16:creationId xmlns:a16="http://schemas.microsoft.com/office/drawing/2014/main" id="{FDC0FF1E-06B3-8B62-0056-99B578D5774F}"/>
                          </a:ext>
                        </a:extLst>
                      </p:cNvPr>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50" name="Line 516">
                        <a:extLst>
                          <a:ext uri="{FF2B5EF4-FFF2-40B4-BE49-F238E27FC236}">
                            <a16:creationId xmlns:a16="http://schemas.microsoft.com/office/drawing/2014/main" id="{E3B889C2-24ED-31EC-E02B-AA034E2E9B8E}"/>
                          </a:ext>
                        </a:extLst>
                      </p:cNvPr>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69" name="Group 517">
                      <a:extLst>
                        <a:ext uri="{FF2B5EF4-FFF2-40B4-BE49-F238E27FC236}">
                          <a16:creationId xmlns:a16="http://schemas.microsoft.com/office/drawing/2014/main" id="{6AA8F757-920C-6850-952E-5A3F5208A6B2}"/>
                        </a:ext>
                      </a:extLst>
                    </p:cNvPr>
                    <p:cNvGrpSpPr>
                      <a:grpSpLocks/>
                    </p:cNvGrpSpPr>
                    <p:nvPr/>
                  </p:nvGrpSpPr>
                  <p:grpSpPr bwMode="auto">
                    <a:xfrm>
                      <a:off x="802" y="2542"/>
                      <a:ext cx="57" cy="71"/>
                      <a:chOff x="802" y="2542"/>
                      <a:chExt cx="57" cy="71"/>
                    </a:xfrm>
                  </p:grpSpPr>
                  <p:sp>
                    <p:nvSpPr>
                      <p:cNvPr id="1682443" name="Rectangle 518">
                        <a:extLst>
                          <a:ext uri="{FF2B5EF4-FFF2-40B4-BE49-F238E27FC236}">
                            <a16:creationId xmlns:a16="http://schemas.microsoft.com/office/drawing/2014/main" id="{4AC2E7CD-855C-7EF5-C1B8-921D97DB1C22}"/>
                          </a:ext>
                        </a:extLst>
                      </p:cNvPr>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4" name="Rectangle 519">
                        <a:extLst>
                          <a:ext uri="{FF2B5EF4-FFF2-40B4-BE49-F238E27FC236}">
                            <a16:creationId xmlns:a16="http://schemas.microsoft.com/office/drawing/2014/main" id="{CA14711D-F7EA-B6DF-56DC-7B3FA3CD8A7C}"/>
                          </a:ext>
                        </a:extLst>
                      </p:cNvPr>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5" name="Line 520">
                        <a:extLst>
                          <a:ext uri="{FF2B5EF4-FFF2-40B4-BE49-F238E27FC236}">
                            <a16:creationId xmlns:a16="http://schemas.microsoft.com/office/drawing/2014/main" id="{BAD81F6A-C795-5376-35CA-892F7C66FDCC}"/>
                          </a:ext>
                        </a:extLst>
                      </p:cNvPr>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46" name="Line 521">
                        <a:extLst>
                          <a:ext uri="{FF2B5EF4-FFF2-40B4-BE49-F238E27FC236}">
                            <a16:creationId xmlns:a16="http://schemas.microsoft.com/office/drawing/2014/main" id="{E33EBA8E-A797-158A-870A-AF08C7C4BDA4}"/>
                          </a:ext>
                        </a:extLst>
                      </p:cNvPr>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70" name="Group 522">
                      <a:extLst>
                        <a:ext uri="{FF2B5EF4-FFF2-40B4-BE49-F238E27FC236}">
                          <a16:creationId xmlns:a16="http://schemas.microsoft.com/office/drawing/2014/main" id="{8CA13147-ABA9-C594-C19D-78DEBF12F7C6}"/>
                        </a:ext>
                      </a:extLst>
                    </p:cNvPr>
                    <p:cNvGrpSpPr>
                      <a:grpSpLocks/>
                    </p:cNvGrpSpPr>
                    <p:nvPr/>
                  </p:nvGrpSpPr>
                  <p:grpSpPr bwMode="auto">
                    <a:xfrm>
                      <a:off x="1061" y="2542"/>
                      <a:ext cx="58" cy="71"/>
                      <a:chOff x="1061" y="2542"/>
                      <a:chExt cx="58" cy="71"/>
                    </a:xfrm>
                  </p:grpSpPr>
                  <p:sp>
                    <p:nvSpPr>
                      <p:cNvPr id="1682439" name="Rectangle 523">
                        <a:extLst>
                          <a:ext uri="{FF2B5EF4-FFF2-40B4-BE49-F238E27FC236}">
                            <a16:creationId xmlns:a16="http://schemas.microsoft.com/office/drawing/2014/main" id="{5EF52311-5D10-E259-56CD-451B8E627BE8}"/>
                          </a:ext>
                        </a:extLst>
                      </p:cNvPr>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0" name="Rectangle 524">
                        <a:extLst>
                          <a:ext uri="{FF2B5EF4-FFF2-40B4-BE49-F238E27FC236}">
                            <a16:creationId xmlns:a16="http://schemas.microsoft.com/office/drawing/2014/main" id="{4850484D-BC46-6D00-030D-A8ADF81F8CD1}"/>
                          </a:ext>
                        </a:extLst>
                      </p:cNvPr>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41" name="Line 525">
                        <a:extLst>
                          <a:ext uri="{FF2B5EF4-FFF2-40B4-BE49-F238E27FC236}">
                            <a16:creationId xmlns:a16="http://schemas.microsoft.com/office/drawing/2014/main" id="{F785664D-8110-984E-DF15-4C20EE7BD684}"/>
                          </a:ext>
                        </a:extLst>
                      </p:cNvPr>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42" name="Line 526">
                        <a:extLst>
                          <a:ext uri="{FF2B5EF4-FFF2-40B4-BE49-F238E27FC236}">
                            <a16:creationId xmlns:a16="http://schemas.microsoft.com/office/drawing/2014/main" id="{DF6C5A1D-19ED-A366-48AA-B1CFD3491DCB}"/>
                          </a:ext>
                        </a:extLst>
                      </p:cNvPr>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71" name="Group 527">
                      <a:extLst>
                        <a:ext uri="{FF2B5EF4-FFF2-40B4-BE49-F238E27FC236}">
                          <a16:creationId xmlns:a16="http://schemas.microsoft.com/office/drawing/2014/main" id="{EA160CE2-7ABD-E669-63BA-09170ECA36A8}"/>
                        </a:ext>
                      </a:extLst>
                    </p:cNvPr>
                    <p:cNvGrpSpPr>
                      <a:grpSpLocks/>
                    </p:cNvGrpSpPr>
                    <p:nvPr/>
                  </p:nvGrpSpPr>
                  <p:grpSpPr bwMode="auto">
                    <a:xfrm>
                      <a:off x="671" y="2542"/>
                      <a:ext cx="58" cy="71"/>
                      <a:chOff x="671" y="2542"/>
                      <a:chExt cx="58" cy="71"/>
                    </a:xfrm>
                  </p:grpSpPr>
                  <p:sp>
                    <p:nvSpPr>
                      <p:cNvPr id="1682435" name="Rectangle 528">
                        <a:extLst>
                          <a:ext uri="{FF2B5EF4-FFF2-40B4-BE49-F238E27FC236}">
                            <a16:creationId xmlns:a16="http://schemas.microsoft.com/office/drawing/2014/main" id="{CD423D12-9172-4D19-9C4E-C7EF589A99B1}"/>
                          </a:ext>
                        </a:extLst>
                      </p:cNvPr>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36" name="Rectangle 529">
                        <a:extLst>
                          <a:ext uri="{FF2B5EF4-FFF2-40B4-BE49-F238E27FC236}">
                            <a16:creationId xmlns:a16="http://schemas.microsoft.com/office/drawing/2014/main" id="{78321255-6445-6AFE-6745-23652B01B73C}"/>
                          </a:ext>
                        </a:extLst>
                      </p:cNvPr>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37" name="Line 530">
                        <a:extLst>
                          <a:ext uri="{FF2B5EF4-FFF2-40B4-BE49-F238E27FC236}">
                            <a16:creationId xmlns:a16="http://schemas.microsoft.com/office/drawing/2014/main" id="{0EEFB4DA-E4EC-1EAA-4B3B-CD1AF6681AAA}"/>
                          </a:ext>
                        </a:extLst>
                      </p:cNvPr>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38" name="Line 531">
                        <a:extLst>
                          <a:ext uri="{FF2B5EF4-FFF2-40B4-BE49-F238E27FC236}">
                            <a16:creationId xmlns:a16="http://schemas.microsoft.com/office/drawing/2014/main" id="{8A431283-194F-8DD6-0379-6890309C8B94}"/>
                          </a:ext>
                        </a:extLst>
                      </p:cNvPr>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72" name="Group 532">
                      <a:extLst>
                        <a:ext uri="{FF2B5EF4-FFF2-40B4-BE49-F238E27FC236}">
                          <a16:creationId xmlns:a16="http://schemas.microsoft.com/office/drawing/2014/main" id="{3E132946-37B0-03A0-DA2C-D442D3FE3282}"/>
                        </a:ext>
                      </a:extLst>
                    </p:cNvPr>
                    <p:cNvGrpSpPr>
                      <a:grpSpLocks/>
                    </p:cNvGrpSpPr>
                    <p:nvPr/>
                  </p:nvGrpSpPr>
                  <p:grpSpPr bwMode="auto">
                    <a:xfrm>
                      <a:off x="931" y="2542"/>
                      <a:ext cx="58" cy="71"/>
                      <a:chOff x="931" y="2542"/>
                      <a:chExt cx="58" cy="71"/>
                    </a:xfrm>
                  </p:grpSpPr>
                  <p:sp>
                    <p:nvSpPr>
                      <p:cNvPr id="100478" name="Rectangle 533">
                        <a:extLst>
                          <a:ext uri="{FF2B5EF4-FFF2-40B4-BE49-F238E27FC236}">
                            <a16:creationId xmlns:a16="http://schemas.microsoft.com/office/drawing/2014/main" id="{EEB92B82-30B5-4877-50EC-3546FEEC7943}"/>
                          </a:ext>
                        </a:extLst>
                      </p:cNvPr>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79" name="Rectangle 534">
                        <a:extLst>
                          <a:ext uri="{FF2B5EF4-FFF2-40B4-BE49-F238E27FC236}">
                            <a16:creationId xmlns:a16="http://schemas.microsoft.com/office/drawing/2014/main" id="{DA906C09-B3FC-C6D1-CCC7-A011556C3BB8}"/>
                          </a:ext>
                        </a:extLst>
                      </p:cNvPr>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682432" name="Line 535">
                        <a:extLst>
                          <a:ext uri="{FF2B5EF4-FFF2-40B4-BE49-F238E27FC236}">
                            <a16:creationId xmlns:a16="http://schemas.microsoft.com/office/drawing/2014/main" id="{D68C8484-A395-839A-F6EC-C23CF571E579}"/>
                          </a:ext>
                        </a:extLst>
                      </p:cNvPr>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682433" name="Line 536">
                        <a:extLst>
                          <a:ext uri="{FF2B5EF4-FFF2-40B4-BE49-F238E27FC236}">
                            <a16:creationId xmlns:a16="http://schemas.microsoft.com/office/drawing/2014/main" id="{7C2B121F-51F5-F4F6-8AA9-A4C84CDFD956}"/>
                          </a:ext>
                        </a:extLst>
                      </p:cNvPr>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100473" name="Group 537">
                      <a:extLst>
                        <a:ext uri="{FF2B5EF4-FFF2-40B4-BE49-F238E27FC236}">
                          <a16:creationId xmlns:a16="http://schemas.microsoft.com/office/drawing/2014/main" id="{6BC7A4A4-CA4A-5FAF-B242-ACDB5DF70DC2}"/>
                        </a:ext>
                      </a:extLst>
                    </p:cNvPr>
                    <p:cNvGrpSpPr>
                      <a:grpSpLocks/>
                    </p:cNvGrpSpPr>
                    <p:nvPr/>
                  </p:nvGrpSpPr>
                  <p:grpSpPr bwMode="auto">
                    <a:xfrm>
                      <a:off x="997" y="2542"/>
                      <a:ext cx="57" cy="71"/>
                      <a:chOff x="997" y="2542"/>
                      <a:chExt cx="57" cy="71"/>
                    </a:xfrm>
                  </p:grpSpPr>
                  <p:sp>
                    <p:nvSpPr>
                      <p:cNvPr id="100474" name="Rectangle 538">
                        <a:extLst>
                          <a:ext uri="{FF2B5EF4-FFF2-40B4-BE49-F238E27FC236}">
                            <a16:creationId xmlns:a16="http://schemas.microsoft.com/office/drawing/2014/main" id="{B4E683F8-1033-F934-4427-F116FAB74733}"/>
                          </a:ext>
                        </a:extLst>
                      </p:cNvPr>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75" name="Rectangle 539">
                        <a:extLst>
                          <a:ext uri="{FF2B5EF4-FFF2-40B4-BE49-F238E27FC236}">
                            <a16:creationId xmlns:a16="http://schemas.microsoft.com/office/drawing/2014/main" id="{9A2D7D20-C473-A8A1-59E3-405BE2EB4480}"/>
                          </a:ext>
                        </a:extLst>
                      </p:cNvPr>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76" name="Line 540">
                        <a:extLst>
                          <a:ext uri="{FF2B5EF4-FFF2-40B4-BE49-F238E27FC236}">
                            <a16:creationId xmlns:a16="http://schemas.microsoft.com/office/drawing/2014/main" id="{0FD8A6B6-ABF4-A00D-6A6E-204AF3516BA7}"/>
                          </a:ext>
                        </a:extLst>
                      </p:cNvPr>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00477" name="Line 541">
                        <a:extLst>
                          <a:ext uri="{FF2B5EF4-FFF2-40B4-BE49-F238E27FC236}">
                            <a16:creationId xmlns:a16="http://schemas.microsoft.com/office/drawing/2014/main" id="{72114D8B-3CB1-0991-2C06-56BF1B826352}"/>
                          </a:ext>
                        </a:extLst>
                      </p:cNvPr>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grpSp>
                <p:nvGrpSpPr>
                  <p:cNvPr id="100457" name="Group 542">
                    <a:extLst>
                      <a:ext uri="{FF2B5EF4-FFF2-40B4-BE49-F238E27FC236}">
                        <a16:creationId xmlns:a16="http://schemas.microsoft.com/office/drawing/2014/main" id="{3F54A2C6-41DE-E083-F617-D85545916AA8}"/>
                      </a:ext>
                    </a:extLst>
                  </p:cNvPr>
                  <p:cNvGrpSpPr>
                    <a:grpSpLocks/>
                  </p:cNvGrpSpPr>
                  <p:nvPr/>
                </p:nvGrpSpPr>
                <p:grpSpPr bwMode="auto">
                  <a:xfrm>
                    <a:off x="868" y="2643"/>
                    <a:ext cx="54" cy="97"/>
                    <a:chOff x="868" y="2643"/>
                    <a:chExt cx="54" cy="97"/>
                  </a:xfrm>
                </p:grpSpPr>
                <p:sp>
                  <p:nvSpPr>
                    <p:cNvPr id="100458" name="Rectangle 543">
                      <a:extLst>
                        <a:ext uri="{FF2B5EF4-FFF2-40B4-BE49-F238E27FC236}">
                          <a16:creationId xmlns:a16="http://schemas.microsoft.com/office/drawing/2014/main" id="{06012DFC-1374-F0E8-70DC-B5EF8A03CAC2}"/>
                        </a:ext>
                      </a:extLst>
                    </p:cNvPr>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59" name="Rectangle 544">
                      <a:extLst>
                        <a:ext uri="{FF2B5EF4-FFF2-40B4-BE49-F238E27FC236}">
                          <a16:creationId xmlns:a16="http://schemas.microsoft.com/office/drawing/2014/main" id="{10B88BB9-2D8D-FBBC-D505-47649581065E}"/>
                        </a:ext>
                      </a:extLst>
                    </p:cNvPr>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60" name="Oval 545">
                      <a:extLst>
                        <a:ext uri="{FF2B5EF4-FFF2-40B4-BE49-F238E27FC236}">
                          <a16:creationId xmlns:a16="http://schemas.microsoft.com/office/drawing/2014/main" id="{CA05D7FA-F339-E290-C543-92145D0DE2A1}"/>
                        </a:ext>
                      </a:extLst>
                    </p:cNvPr>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grpSp>
            <p:nvGrpSpPr>
              <p:cNvPr id="31" name="Group 546">
                <a:extLst>
                  <a:ext uri="{FF2B5EF4-FFF2-40B4-BE49-F238E27FC236}">
                    <a16:creationId xmlns:a16="http://schemas.microsoft.com/office/drawing/2014/main" id="{6F25B74B-C12D-AA89-2CB4-7F52A639C3DA}"/>
                  </a:ext>
                </a:extLst>
              </p:cNvPr>
              <p:cNvGrpSpPr>
                <a:grpSpLocks/>
              </p:cNvGrpSpPr>
              <p:nvPr/>
            </p:nvGrpSpPr>
            <p:grpSpPr bwMode="auto">
              <a:xfrm>
                <a:off x="2688" y="2256"/>
                <a:ext cx="612" cy="356"/>
                <a:chOff x="546" y="2289"/>
                <a:chExt cx="708" cy="452"/>
              </a:xfrm>
            </p:grpSpPr>
            <p:grpSp>
              <p:nvGrpSpPr>
                <p:cNvPr id="48" name="Group 547">
                  <a:extLst>
                    <a:ext uri="{FF2B5EF4-FFF2-40B4-BE49-F238E27FC236}">
                      <a16:creationId xmlns:a16="http://schemas.microsoft.com/office/drawing/2014/main" id="{22D7566B-11AE-EC60-A348-82FEC5D0E5FD}"/>
                    </a:ext>
                  </a:extLst>
                </p:cNvPr>
                <p:cNvGrpSpPr>
                  <a:grpSpLocks/>
                </p:cNvGrpSpPr>
                <p:nvPr/>
              </p:nvGrpSpPr>
              <p:grpSpPr bwMode="auto">
                <a:xfrm>
                  <a:off x="1071" y="2289"/>
                  <a:ext cx="76" cy="358"/>
                  <a:chOff x="1071" y="2289"/>
                  <a:chExt cx="76" cy="358"/>
                </a:xfrm>
              </p:grpSpPr>
              <p:sp>
                <p:nvSpPr>
                  <p:cNvPr id="100449" name="Freeform 548">
                    <a:extLst>
                      <a:ext uri="{FF2B5EF4-FFF2-40B4-BE49-F238E27FC236}">
                        <a16:creationId xmlns:a16="http://schemas.microsoft.com/office/drawing/2014/main" id="{653E0A97-CA52-5437-F578-7C6988AAA025}"/>
                      </a:ext>
                    </a:extLst>
                  </p:cNvPr>
                  <p:cNvSpPr>
                    <a:spLocks/>
                  </p:cNvSpPr>
                  <p:nvPr/>
                </p:nvSpPr>
                <p:spPr bwMode="auto">
                  <a:xfrm>
                    <a:off x="1071" y="2289"/>
                    <a:ext cx="27" cy="358"/>
                  </a:xfrm>
                  <a:custGeom>
                    <a:avLst/>
                    <a:gdLst>
                      <a:gd name="T0" fmla="*/ 0 w 161"/>
                      <a:gd name="T1" fmla="*/ 0 h 1791"/>
                      <a:gd name="T2" fmla="*/ 0 w 161"/>
                      <a:gd name="T3" fmla="*/ 0 h 1791"/>
                      <a:gd name="T4" fmla="*/ 0 w 161"/>
                      <a:gd name="T5" fmla="*/ 0 h 1791"/>
                      <a:gd name="T6" fmla="*/ 0 w 161"/>
                      <a:gd name="T7" fmla="*/ 0 h 1791"/>
                      <a:gd name="T8" fmla="*/ 0 w 161"/>
                      <a:gd name="T9" fmla="*/ 0 h 1791"/>
                      <a:gd name="T10" fmla="*/ 0 w 161"/>
                      <a:gd name="T11" fmla="*/ 0 h 1791"/>
                      <a:gd name="T12" fmla="*/ 0 w 161"/>
                      <a:gd name="T13" fmla="*/ 0 h 1791"/>
                      <a:gd name="T14" fmla="*/ 0 w 161"/>
                      <a:gd name="T15" fmla="*/ 0 h 1791"/>
                      <a:gd name="T16" fmla="*/ 0 w 161"/>
                      <a:gd name="T17" fmla="*/ 0 h 1791"/>
                      <a:gd name="T18" fmla="*/ 0 w 161"/>
                      <a:gd name="T19" fmla="*/ 1 h 1791"/>
                      <a:gd name="T20" fmla="*/ 0 w 161"/>
                      <a:gd name="T21" fmla="*/ 1 h 1791"/>
                      <a:gd name="T22" fmla="*/ 0 w 161"/>
                      <a:gd name="T23" fmla="*/ 0 h 1791"/>
                      <a:gd name="T24" fmla="*/ 0 w 161"/>
                      <a:gd name="T25" fmla="*/ 0 h 1791"/>
                      <a:gd name="T26" fmla="*/ 0 w 161"/>
                      <a:gd name="T27" fmla="*/ 0 h 1791"/>
                      <a:gd name="T28" fmla="*/ 0 w 161"/>
                      <a:gd name="T29" fmla="*/ 0 h 1791"/>
                      <a:gd name="T30" fmla="*/ 0 w 161"/>
                      <a:gd name="T31" fmla="*/ 0 h 1791"/>
                      <a:gd name="T32" fmla="*/ 0 w 161"/>
                      <a:gd name="T33" fmla="*/ 0 h 1791"/>
                      <a:gd name="T34" fmla="*/ 0 w 161"/>
                      <a:gd name="T35" fmla="*/ 0 h 1791"/>
                      <a:gd name="T36" fmla="*/ 0 w 161"/>
                      <a:gd name="T37" fmla="*/ 0 h 1791"/>
                      <a:gd name="T38" fmla="*/ 0 w 161"/>
                      <a:gd name="T39" fmla="*/ 0 h 17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1" h="1791">
                        <a:moveTo>
                          <a:pt x="42" y="0"/>
                        </a:moveTo>
                        <a:lnTo>
                          <a:pt x="42" y="284"/>
                        </a:lnTo>
                        <a:lnTo>
                          <a:pt x="29" y="284"/>
                        </a:lnTo>
                        <a:lnTo>
                          <a:pt x="29" y="569"/>
                        </a:lnTo>
                        <a:lnTo>
                          <a:pt x="17" y="569"/>
                        </a:lnTo>
                        <a:lnTo>
                          <a:pt x="17" y="836"/>
                        </a:lnTo>
                        <a:lnTo>
                          <a:pt x="8" y="836"/>
                        </a:lnTo>
                        <a:lnTo>
                          <a:pt x="8" y="1195"/>
                        </a:lnTo>
                        <a:lnTo>
                          <a:pt x="0" y="1195"/>
                        </a:lnTo>
                        <a:lnTo>
                          <a:pt x="0" y="1791"/>
                        </a:lnTo>
                        <a:lnTo>
                          <a:pt x="88" y="1791"/>
                        </a:lnTo>
                        <a:lnTo>
                          <a:pt x="161" y="1190"/>
                        </a:lnTo>
                        <a:lnTo>
                          <a:pt x="161" y="835"/>
                        </a:lnTo>
                        <a:lnTo>
                          <a:pt x="153" y="835"/>
                        </a:lnTo>
                        <a:lnTo>
                          <a:pt x="153" y="569"/>
                        </a:lnTo>
                        <a:lnTo>
                          <a:pt x="143" y="569"/>
                        </a:lnTo>
                        <a:lnTo>
                          <a:pt x="143" y="284"/>
                        </a:lnTo>
                        <a:lnTo>
                          <a:pt x="130" y="284"/>
                        </a:lnTo>
                        <a:lnTo>
                          <a:pt x="130" y="0"/>
                        </a:lnTo>
                        <a:lnTo>
                          <a:pt x="42"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sp>
                <p:nvSpPr>
                  <p:cNvPr id="100450" name="Freeform 549">
                    <a:extLst>
                      <a:ext uri="{FF2B5EF4-FFF2-40B4-BE49-F238E27FC236}">
                        <a16:creationId xmlns:a16="http://schemas.microsoft.com/office/drawing/2014/main" id="{8E01F324-A14A-7D8D-CB3C-DC986143FEB5}"/>
                      </a:ext>
                    </a:extLst>
                  </p:cNvPr>
                  <p:cNvSpPr>
                    <a:spLocks/>
                  </p:cNvSpPr>
                  <p:nvPr/>
                </p:nvSpPr>
                <p:spPr bwMode="auto">
                  <a:xfrm>
                    <a:off x="1119" y="2289"/>
                    <a:ext cx="28" cy="358"/>
                  </a:xfrm>
                  <a:custGeom>
                    <a:avLst/>
                    <a:gdLst>
                      <a:gd name="T0" fmla="*/ 0 w 169"/>
                      <a:gd name="T1" fmla="*/ 0 h 1791"/>
                      <a:gd name="T2" fmla="*/ 0 w 169"/>
                      <a:gd name="T3" fmla="*/ 0 h 1791"/>
                      <a:gd name="T4" fmla="*/ 0 w 169"/>
                      <a:gd name="T5" fmla="*/ 0 h 1791"/>
                      <a:gd name="T6" fmla="*/ 0 w 169"/>
                      <a:gd name="T7" fmla="*/ 0 h 1791"/>
                      <a:gd name="T8" fmla="*/ 0 w 169"/>
                      <a:gd name="T9" fmla="*/ 0 h 1791"/>
                      <a:gd name="T10" fmla="*/ 0 w 169"/>
                      <a:gd name="T11" fmla="*/ 0 h 1791"/>
                      <a:gd name="T12" fmla="*/ 0 w 169"/>
                      <a:gd name="T13" fmla="*/ 0 h 1791"/>
                      <a:gd name="T14" fmla="*/ 0 w 169"/>
                      <a:gd name="T15" fmla="*/ 0 h 1791"/>
                      <a:gd name="T16" fmla="*/ 0 w 169"/>
                      <a:gd name="T17" fmla="*/ 0 h 1791"/>
                      <a:gd name="T18" fmla="*/ 0 w 169"/>
                      <a:gd name="T19" fmla="*/ 1 h 1791"/>
                      <a:gd name="T20" fmla="*/ 0 w 169"/>
                      <a:gd name="T21" fmla="*/ 1 h 1791"/>
                      <a:gd name="T22" fmla="*/ 0 w 169"/>
                      <a:gd name="T23" fmla="*/ 0 h 1791"/>
                      <a:gd name="T24" fmla="*/ 0 w 169"/>
                      <a:gd name="T25" fmla="*/ 0 h 1791"/>
                      <a:gd name="T26" fmla="*/ 0 w 169"/>
                      <a:gd name="T27" fmla="*/ 0 h 1791"/>
                      <a:gd name="T28" fmla="*/ 0 w 169"/>
                      <a:gd name="T29" fmla="*/ 0 h 1791"/>
                      <a:gd name="T30" fmla="*/ 0 w 169"/>
                      <a:gd name="T31" fmla="*/ 0 h 1791"/>
                      <a:gd name="T32" fmla="*/ 0 w 169"/>
                      <a:gd name="T33" fmla="*/ 0 h 1791"/>
                      <a:gd name="T34" fmla="*/ 0 w 169"/>
                      <a:gd name="T35" fmla="*/ 0 h 1791"/>
                      <a:gd name="T36" fmla="*/ 0 w 169"/>
                      <a:gd name="T37" fmla="*/ 0 h 1791"/>
                      <a:gd name="T38" fmla="*/ 0 w 169"/>
                      <a:gd name="T39" fmla="*/ 0 h 1791"/>
                      <a:gd name="T40" fmla="*/ 0 w 169"/>
                      <a:gd name="T41" fmla="*/ 0 h 179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9" h="1791">
                        <a:moveTo>
                          <a:pt x="41" y="0"/>
                        </a:moveTo>
                        <a:lnTo>
                          <a:pt x="41" y="284"/>
                        </a:lnTo>
                        <a:lnTo>
                          <a:pt x="28" y="284"/>
                        </a:lnTo>
                        <a:lnTo>
                          <a:pt x="28" y="569"/>
                        </a:lnTo>
                        <a:lnTo>
                          <a:pt x="16" y="569"/>
                        </a:lnTo>
                        <a:lnTo>
                          <a:pt x="16" y="836"/>
                        </a:lnTo>
                        <a:lnTo>
                          <a:pt x="8" y="836"/>
                        </a:lnTo>
                        <a:lnTo>
                          <a:pt x="8" y="1195"/>
                        </a:lnTo>
                        <a:lnTo>
                          <a:pt x="0" y="1195"/>
                        </a:lnTo>
                        <a:lnTo>
                          <a:pt x="0" y="1791"/>
                        </a:lnTo>
                        <a:lnTo>
                          <a:pt x="169" y="1791"/>
                        </a:lnTo>
                        <a:lnTo>
                          <a:pt x="169" y="1193"/>
                        </a:lnTo>
                        <a:lnTo>
                          <a:pt x="161" y="1193"/>
                        </a:lnTo>
                        <a:lnTo>
                          <a:pt x="160" y="835"/>
                        </a:lnTo>
                        <a:lnTo>
                          <a:pt x="151" y="835"/>
                        </a:lnTo>
                        <a:lnTo>
                          <a:pt x="151" y="569"/>
                        </a:lnTo>
                        <a:lnTo>
                          <a:pt x="140" y="569"/>
                        </a:lnTo>
                        <a:lnTo>
                          <a:pt x="140" y="284"/>
                        </a:lnTo>
                        <a:lnTo>
                          <a:pt x="128" y="284"/>
                        </a:lnTo>
                        <a:lnTo>
                          <a:pt x="128" y="0"/>
                        </a:lnTo>
                        <a:lnTo>
                          <a:pt x="41" y="0"/>
                        </a:lnTo>
                        <a:close/>
                      </a:path>
                    </a:pathLst>
                  </a:custGeom>
                  <a:solidFill>
                    <a:srgbClr val="808080"/>
                  </a:solidFill>
                  <a:ln w="3175">
                    <a:solidFill>
                      <a:srgbClr val="000000"/>
                    </a:solidFill>
                    <a:prstDash val="solid"/>
                    <a:round/>
                    <a:headEnd/>
                    <a:tailEnd/>
                  </a:ln>
                </p:spPr>
                <p:txBody>
                  <a:bodyPr lIns="0" tIns="0" rIns="0" bIns="0" anchor="ctr" anchorCtr="1"/>
                  <a:lstStyle/>
                  <a:p>
                    <a:endParaRPr lang="zh-CN" altLang="en-US"/>
                  </a:p>
                </p:txBody>
              </p:sp>
            </p:grpSp>
            <p:grpSp>
              <p:nvGrpSpPr>
                <p:cNvPr id="49" name="Group 550">
                  <a:extLst>
                    <a:ext uri="{FF2B5EF4-FFF2-40B4-BE49-F238E27FC236}">
                      <a16:creationId xmlns:a16="http://schemas.microsoft.com/office/drawing/2014/main" id="{AF804919-BBF9-458E-CDF9-43C3B056CC85}"/>
                    </a:ext>
                  </a:extLst>
                </p:cNvPr>
                <p:cNvGrpSpPr>
                  <a:grpSpLocks/>
                </p:cNvGrpSpPr>
                <p:nvPr/>
              </p:nvGrpSpPr>
              <p:grpSpPr bwMode="auto">
                <a:xfrm>
                  <a:off x="1130" y="2574"/>
                  <a:ext cx="124" cy="153"/>
                  <a:chOff x="1130" y="2574"/>
                  <a:chExt cx="124" cy="153"/>
                </a:xfrm>
              </p:grpSpPr>
              <p:grpSp>
                <p:nvGrpSpPr>
                  <p:cNvPr id="100426" name="Group 551">
                    <a:extLst>
                      <a:ext uri="{FF2B5EF4-FFF2-40B4-BE49-F238E27FC236}">
                        <a16:creationId xmlns:a16="http://schemas.microsoft.com/office/drawing/2014/main" id="{1EDA8E8A-CFF5-0197-FCA2-F8F2F00B05AC}"/>
                      </a:ext>
                    </a:extLst>
                  </p:cNvPr>
                  <p:cNvGrpSpPr>
                    <a:grpSpLocks/>
                  </p:cNvGrpSpPr>
                  <p:nvPr/>
                </p:nvGrpSpPr>
                <p:grpSpPr bwMode="auto">
                  <a:xfrm>
                    <a:off x="1130" y="2574"/>
                    <a:ext cx="124" cy="153"/>
                    <a:chOff x="1130" y="2574"/>
                    <a:chExt cx="124" cy="153"/>
                  </a:xfrm>
                </p:grpSpPr>
                <p:grpSp>
                  <p:nvGrpSpPr>
                    <p:cNvPr id="100443" name="Group 552">
                      <a:extLst>
                        <a:ext uri="{FF2B5EF4-FFF2-40B4-BE49-F238E27FC236}">
                          <a16:creationId xmlns:a16="http://schemas.microsoft.com/office/drawing/2014/main" id="{66600B4E-B26A-97E0-4CF7-B208ED5CC80E}"/>
                        </a:ext>
                      </a:extLst>
                    </p:cNvPr>
                    <p:cNvGrpSpPr>
                      <a:grpSpLocks/>
                    </p:cNvGrpSpPr>
                    <p:nvPr/>
                  </p:nvGrpSpPr>
                  <p:grpSpPr bwMode="auto">
                    <a:xfrm>
                      <a:off x="1161" y="2574"/>
                      <a:ext cx="35" cy="74"/>
                      <a:chOff x="1161" y="2574"/>
                      <a:chExt cx="35" cy="74"/>
                    </a:xfrm>
                  </p:grpSpPr>
                  <p:sp>
                    <p:nvSpPr>
                      <p:cNvPr id="100447" name="Rectangle 553">
                        <a:extLst>
                          <a:ext uri="{FF2B5EF4-FFF2-40B4-BE49-F238E27FC236}">
                            <a16:creationId xmlns:a16="http://schemas.microsoft.com/office/drawing/2014/main" id="{DFC3263F-9BE0-E112-CAA2-324DA006C13B}"/>
                          </a:ext>
                        </a:extLst>
                      </p:cNvPr>
                      <p:cNvSpPr>
                        <a:spLocks noChangeArrowheads="1"/>
                      </p:cNvSpPr>
                      <p:nvPr/>
                    </p:nvSpPr>
                    <p:spPr bwMode="auto">
                      <a:xfrm>
                        <a:off x="1168" y="2574"/>
                        <a:ext cx="21" cy="1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48" name="Rectangle 554">
                        <a:extLst>
                          <a:ext uri="{FF2B5EF4-FFF2-40B4-BE49-F238E27FC236}">
                            <a16:creationId xmlns:a16="http://schemas.microsoft.com/office/drawing/2014/main" id="{1F4FA786-6475-0FAB-0F28-2A663AC23F32}"/>
                          </a:ext>
                        </a:extLst>
                      </p:cNvPr>
                      <p:cNvSpPr>
                        <a:spLocks noChangeArrowheads="1"/>
                      </p:cNvSpPr>
                      <p:nvPr/>
                    </p:nvSpPr>
                    <p:spPr bwMode="auto">
                      <a:xfrm>
                        <a:off x="1161" y="2586"/>
                        <a:ext cx="35" cy="62"/>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100444" name="Group 555">
                      <a:extLst>
                        <a:ext uri="{FF2B5EF4-FFF2-40B4-BE49-F238E27FC236}">
                          <a16:creationId xmlns:a16="http://schemas.microsoft.com/office/drawing/2014/main" id="{6BB0AEB0-3989-097F-4AC6-82333FA957FA}"/>
                        </a:ext>
                      </a:extLst>
                    </p:cNvPr>
                    <p:cNvGrpSpPr>
                      <a:grpSpLocks/>
                    </p:cNvGrpSpPr>
                    <p:nvPr/>
                  </p:nvGrpSpPr>
                  <p:grpSpPr bwMode="auto">
                    <a:xfrm>
                      <a:off x="1130" y="2644"/>
                      <a:ext cx="124" cy="83"/>
                      <a:chOff x="1130" y="2644"/>
                      <a:chExt cx="124" cy="83"/>
                    </a:xfrm>
                  </p:grpSpPr>
                  <p:sp>
                    <p:nvSpPr>
                      <p:cNvPr id="100445" name="Rectangle 556">
                        <a:extLst>
                          <a:ext uri="{FF2B5EF4-FFF2-40B4-BE49-F238E27FC236}">
                            <a16:creationId xmlns:a16="http://schemas.microsoft.com/office/drawing/2014/main" id="{9545E81B-7BCE-3177-35A8-E11F9FC3BB35}"/>
                          </a:ext>
                        </a:extLst>
                      </p:cNvPr>
                      <p:cNvSpPr>
                        <a:spLocks noChangeArrowheads="1"/>
                      </p:cNvSpPr>
                      <p:nvPr/>
                    </p:nvSpPr>
                    <p:spPr bwMode="auto">
                      <a:xfrm>
                        <a:off x="1134"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46" name="Rectangle 557">
                        <a:extLst>
                          <a:ext uri="{FF2B5EF4-FFF2-40B4-BE49-F238E27FC236}">
                            <a16:creationId xmlns:a16="http://schemas.microsoft.com/office/drawing/2014/main" id="{ECC6C9D3-E498-EBEC-A096-F8C8C723FB33}"/>
                          </a:ext>
                        </a:extLst>
                      </p:cNvPr>
                      <p:cNvSpPr>
                        <a:spLocks noChangeArrowheads="1"/>
                      </p:cNvSpPr>
                      <p:nvPr/>
                    </p:nvSpPr>
                    <p:spPr bwMode="auto">
                      <a:xfrm>
                        <a:off x="1130"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00427" name="Group 558">
                    <a:extLst>
                      <a:ext uri="{FF2B5EF4-FFF2-40B4-BE49-F238E27FC236}">
                        <a16:creationId xmlns:a16="http://schemas.microsoft.com/office/drawing/2014/main" id="{57EA52C4-D914-4B66-C720-11A164748228}"/>
                      </a:ext>
                    </a:extLst>
                  </p:cNvPr>
                  <p:cNvGrpSpPr>
                    <a:grpSpLocks/>
                  </p:cNvGrpSpPr>
                  <p:nvPr/>
                </p:nvGrpSpPr>
                <p:grpSpPr bwMode="auto">
                  <a:xfrm>
                    <a:off x="1143" y="2664"/>
                    <a:ext cx="94" cy="50"/>
                    <a:chOff x="1143" y="2664"/>
                    <a:chExt cx="94" cy="50"/>
                  </a:xfrm>
                </p:grpSpPr>
                <p:sp>
                  <p:nvSpPr>
                    <p:cNvPr id="100432" name="Rectangle 559">
                      <a:extLst>
                        <a:ext uri="{FF2B5EF4-FFF2-40B4-BE49-F238E27FC236}">
                          <a16:creationId xmlns:a16="http://schemas.microsoft.com/office/drawing/2014/main" id="{7C03A634-FEA4-9D31-D253-B15FB95A96A4}"/>
                        </a:ext>
                      </a:extLst>
                    </p:cNvPr>
                    <p:cNvSpPr>
                      <a:spLocks noChangeArrowheads="1"/>
                    </p:cNvSpPr>
                    <p:nvPr/>
                  </p:nvSpPr>
                  <p:spPr bwMode="auto">
                    <a:xfrm>
                      <a:off x="1143"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00441" name="Rectangle 560">
                      <a:extLst>
                        <a:ext uri="{FF2B5EF4-FFF2-40B4-BE49-F238E27FC236}">
                          <a16:creationId xmlns:a16="http://schemas.microsoft.com/office/drawing/2014/main" id="{DF948D53-65E5-FF57-7C05-FC987905F388}"/>
                        </a:ext>
                      </a:extLst>
                    </p:cNvPr>
                    <p:cNvSpPr>
                      <a:spLocks noChangeArrowheads="1"/>
                    </p:cNvSpPr>
                    <p:nvPr/>
                  </p:nvSpPr>
                  <p:spPr bwMode="auto">
                    <a:xfrm>
                      <a:off x="1214"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00442" name="Rectangle 561">
                      <a:extLst>
                        <a:ext uri="{FF2B5EF4-FFF2-40B4-BE49-F238E27FC236}">
                          <a16:creationId xmlns:a16="http://schemas.microsoft.com/office/drawing/2014/main" id="{599F0B0D-FE13-C16C-487A-8A5705FD91BB}"/>
                        </a:ext>
                      </a:extLst>
                    </p:cNvPr>
                    <p:cNvSpPr>
                      <a:spLocks noChangeArrowheads="1"/>
                    </p:cNvSpPr>
                    <p:nvPr/>
                  </p:nvSpPr>
                  <p:spPr bwMode="auto">
                    <a:xfrm>
                      <a:off x="1179" y="2664"/>
                      <a:ext cx="23"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0" name="Group 562">
                  <a:extLst>
                    <a:ext uri="{FF2B5EF4-FFF2-40B4-BE49-F238E27FC236}">
                      <a16:creationId xmlns:a16="http://schemas.microsoft.com/office/drawing/2014/main" id="{EA7FE72E-C731-2A83-571F-8EAC829D1F08}"/>
                    </a:ext>
                  </a:extLst>
                </p:cNvPr>
                <p:cNvGrpSpPr>
                  <a:grpSpLocks/>
                </p:cNvGrpSpPr>
                <p:nvPr/>
              </p:nvGrpSpPr>
              <p:grpSpPr bwMode="auto">
                <a:xfrm>
                  <a:off x="546" y="2618"/>
                  <a:ext cx="124" cy="109"/>
                  <a:chOff x="546" y="2618"/>
                  <a:chExt cx="124" cy="109"/>
                </a:xfrm>
              </p:grpSpPr>
              <p:grpSp>
                <p:nvGrpSpPr>
                  <p:cNvPr id="100417" name="Group 563">
                    <a:extLst>
                      <a:ext uri="{FF2B5EF4-FFF2-40B4-BE49-F238E27FC236}">
                        <a16:creationId xmlns:a16="http://schemas.microsoft.com/office/drawing/2014/main" id="{B5F15B26-022B-3F69-AF86-296E0022D0F7}"/>
                      </a:ext>
                    </a:extLst>
                  </p:cNvPr>
                  <p:cNvGrpSpPr>
                    <a:grpSpLocks/>
                  </p:cNvGrpSpPr>
                  <p:nvPr/>
                </p:nvGrpSpPr>
                <p:grpSpPr bwMode="auto">
                  <a:xfrm>
                    <a:off x="546" y="2618"/>
                    <a:ext cx="124" cy="109"/>
                    <a:chOff x="546" y="2618"/>
                    <a:chExt cx="124" cy="109"/>
                  </a:xfrm>
                </p:grpSpPr>
                <p:sp>
                  <p:nvSpPr>
                    <p:cNvPr id="100422" name="Rectangle 564">
                      <a:extLst>
                        <a:ext uri="{FF2B5EF4-FFF2-40B4-BE49-F238E27FC236}">
                          <a16:creationId xmlns:a16="http://schemas.microsoft.com/office/drawing/2014/main" id="{BB84BF77-358E-4AAD-80A2-7A40B7E0AEB7}"/>
                        </a:ext>
                      </a:extLst>
                    </p:cNvPr>
                    <p:cNvSpPr>
                      <a:spLocks noChangeArrowheads="1"/>
                    </p:cNvSpPr>
                    <p:nvPr/>
                  </p:nvSpPr>
                  <p:spPr bwMode="auto">
                    <a:xfrm>
                      <a:off x="618" y="2618"/>
                      <a:ext cx="38" cy="30"/>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nvGrpSpPr>
                    <p:cNvPr id="100423" name="Group 565">
                      <a:extLst>
                        <a:ext uri="{FF2B5EF4-FFF2-40B4-BE49-F238E27FC236}">
                          <a16:creationId xmlns:a16="http://schemas.microsoft.com/office/drawing/2014/main" id="{E5EA1479-06A2-4C98-ED19-05C3D5CCE7DD}"/>
                        </a:ext>
                      </a:extLst>
                    </p:cNvPr>
                    <p:cNvGrpSpPr>
                      <a:grpSpLocks/>
                    </p:cNvGrpSpPr>
                    <p:nvPr/>
                  </p:nvGrpSpPr>
                  <p:grpSpPr bwMode="auto">
                    <a:xfrm>
                      <a:off x="546" y="2644"/>
                      <a:ext cx="124" cy="83"/>
                      <a:chOff x="546" y="2644"/>
                      <a:chExt cx="124" cy="83"/>
                    </a:xfrm>
                  </p:grpSpPr>
                  <p:sp>
                    <p:nvSpPr>
                      <p:cNvPr id="100424" name="Rectangle 566">
                        <a:extLst>
                          <a:ext uri="{FF2B5EF4-FFF2-40B4-BE49-F238E27FC236}">
                            <a16:creationId xmlns:a16="http://schemas.microsoft.com/office/drawing/2014/main" id="{D6496ED2-F721-8997-CA8B-3E5D5ECB8D68}"/>
                          </a:ext>
                        </a:extLst>
                      </p:cNvPr>
                      <p:cNvSpPr>
                        <a:spLocks noChangeArrowheads="1"/>
                      </p:cNvSpPr>
                      <p:nvPr/>
                    </p:nvSpPr>
                    <p:spPr bwMode="auto">
                      <a:xfrm>
                        <a:off x="550" y="2653"/>
                        <a:ext cx="116" cy="74"/>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0425" name="Rectangle 567">
                        <a:extLst>
                          <a:ext uri="{FF2B5EF4-FFF2-40B4-BE49-F238E27FC236}">
                            <a16:creationId xmlns:a16="http://schemas.microsoft.com/office/drawing/2014/main" id="{3B459618-AE13-0A0D-39AC-14BCF569F2A7}"/>
                          </a:ext>
                        </a:extLst>
                      </p:cNvPr>
                      <p:cNvSpPr>
                        <a:spLocks noChangeArrowheads="1"/>
                      </p:cNvSpPr>
                      <p:nvPr/>
                    </p:nvSpPr>
                    <p:spPr bwMode="auto">
                      <a:xfrm>
                        <a:off x="546" y="2644"/>
                        <a:ext cx="124" cy="12"/>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100418" name="Group 568">
                    <a:extLst>
                      <a:ext uri="{FF2B5EF4-FFF2-40B4-BE49-F238E27FC236}">
                        <a16:creationId xmlns:a16="http://schemas.microsoft.com/office/drawing/2014/main" id="{F409A468-8D73-62A3-DEDE-A38699B4775C}"/>
                      </a:ext>
                    </a:extLst>
                  </p:cNvPr>
                  <p:cNvGrpSpPr>
                    <a:grpSpLocks/>
                  </p:cNvGrpSpPr>
                  <p:nvPr/>
                </p:nvGrpSpPr>
                <p:grpSpPr bwMode="auto">
                  <a:xfrm>
                    <a:off x="558" y="2664"/>
                    <a:ext cx="98" cy="50"/>
                    <a:chOff x="558" y="2664"/>
                    <a:chExt cx="98" cy="50"/>
                  </a:xfrm>
                </p:grpSpPr>
                <p:sp>
                  <p:nvSpPr>
                    <p:cNvPr id="100419" name="Rectangle 569">
                      <a:extLst>
                        <a:ext uri="{FF2B5EF4-FFF2-40B4-BE49-F238E27FC236}">
                          <a16:creationId xmlns:a16="http://schemas.microsoft.com/office/drawing/2014/main" id="{E4978143-9F2D-F45D-0630-BE9B7F386D62}"/>
                        </a:ext>
                      </a:extLst>
                    </p:cNvPr>
                    <p:cNvSpPr>
                      <a:spLocks noChangeArrowheads="1"/>
                    </p:cNvSpPr>
                    <p:nvPr/>
                  </p:nvSpPr>
                  <p:spPr bwMode="auto">
                    <a:xfrm>
                      <a:off x="629"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00420" name="Rectangle 570">
                      <a:extLst>
                        <a:ext uri="{FF2B5EF4-FFF2-40B4-BE49-F238E27FC236}">
                          <a16:creationId xmlns:a16="http://schemas.microsoft.com/office/drawing/2014/main" id="{AFE093B9-C56A-0DEF-8FF0-07095FD5AB0C}"/>
                        </a:ext>
                      </a:extLst>
                    </p:cNvPr>
                    <p:cNvSpPr>
                      <a:spLocks noChangeArrowheads="1"/>
                    </p:cNvSpPr>
                    <p:nvPr/>
                  </p:nvSpPr>
                  <p:spPr bwMode="auto">
                    <a:xfrm>
                      <a:off x="558"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00421" name="Rectangle 571">
                      <a:extLst>
                        <a:ext uri="{FF2B5EF4-FFF2-40B4-BE49-F238E27FC236}">
                          <a16:creationId xmlns:a16="http://schemas.microsoft.com/office/drawing/2014/main" id="{498C68C4-D16E-6F3A-5FCC-A4522AD5202A}"/>
                        </a:ext>
                      </a:extLst>
                    </p:cNvPr>
                    <p:cNvSpPr>
                      <a:spLocks noChangeArrowheads="1"/>
                    </p:cNvSpPr>
                    <p:nvPr/>
                  </p:nvSpPr>
                  <p:spPr bwMode="auto">
                    <a:xfrm>
                      <a:off x="594" y="2664"/>
                      <a:ext cx="27" cy="50"/>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grpSp>
            </p:grpSp>
            <p:grpSp>
              <p:nvGrpSpPr>
                <p:cNvPr id="51" name="Group 572">
                  <a:extLst>
                    <a:ext uri="{FF2B5EF4-FFF2-40B4-BE49-F238E27FC236}">
                      <a16:creationId xmlns:a16="http://schemas.microsoft.com/office/drawing/2014/main" id="{67E37C9B-7D9B-7EA1-5095-C561C92FF02F}"/>
                    </a:ext>
                  </a:extLst>
                </p:cNvPr>
                <p:cNvGrpSpPr>
                  <a:grpSpLocks/>
                </p:cNvGrpSpPr>
                <p:nvPr/>
              </p:nvGrpSpPr>
              <p:grpSpPr bwMode="auto">
                <a:xfrm>
                  <a:off x="654" y="2479"/>
                  <a:ext cx="488" cy="262"/>
                  <a:chOff x="654" y="2479"/>
                  <a:chExt cx="488" cy="262"/>
                </a:xfrm>
              </p:grpSpPr>
              <p:grpSp>
                <p:nvGrpSpPr>
                  <p:cNvPr id="52" name="Group 573">
                    <a:extLst>
                      <a:ext uri="{FF2B5EF4-FFF2-40B4-BE49-F238E27FC236}">
                        <a16:creationId xmlns:a16="http://schemas.microsoft.com/office/drawing/2014/main" id="{0C0049EA-CB7F-3DF3-2DE4-23E25068761E}"/>
                      </a:ext>
                    </a:extLst>
                  </p:cNvPr>
                  <p:cNvGrpSpPr>
                    <a:grpSpLocks/>
                  </p:cNvGrpSpPr>
                  <p:nvPr/>
                </p:nvGrpSpPr>
                <p:grpSpPr bwMode="auto">
                  <a:xfrm>
                    <a:off x="654" y="2479"/>
                    <a:ext cx="488" cy="262"/>
                    <a:chOff x="654" y="2479"/>
                    <a:chExt cx="488" cy="262"/>
                  </a:xfrm>
                </p:grpSpPr>
                <p:sp>
                  <p:nvSpPr>
                    <p:cNvPr id="124" name="Rectangle 574">
                      <a:extLst>
                        <a:ext uri="{FF2B5EF4-FFF2-40B4-BE49-F238E27FC236}">
                          <a16:creationId xmlns:a16="http://schemas.microsoft.com/office/drawing/2014/main" id="{BF2AF91A-A528-2499-B8A8-1B4E8552B3C1}"/>
                        </a:ext>
                      </a:extLst>
                    </p:cNvPr>
                    <p:cNvSpPr>
                      <a:spLocks noChangeArrowheads="1"/>
                    </p:cNvSpPr>
                    <p:nvPr/>
                  </p:nvSpPr>
                  <p:spPr bwMode="auto">
                    <a:xfrm>
                      <a:off x="662" y="2522"/>
                      <a:ext cx="471" cy="219"/>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25" name="Rectangle 575">
                      <a:extLst>
                        <a:ext uri="{FF2B5EF4-FFF2-40B4-BE49-F238E27FC236}">
                          <a16:creationId xmlns:a16="http://schemas.microsoft.com/office/drawing/2014/main" id="{D57EBA68-B027-A4A5-0311-147E061567F4}"/>
                        </a:ext>
                      </a:extLst>
                    </p:cNvPr>
                    <p:cNvSpPr>
                      <a:spLocks noChangeArrowheads="1"/>
                    </p:cNvSpPr>
                    <p:nvPr/>
                  </p:nvSpPr>
                  <p:spPr bwMode="auto">
                    <a:xfrm>
                      <a:off x="780" y="2486"/>
                      <a:ext cx="34" cy="2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26" name="Rectangle 576">
                      <a:extLst>
                        <a:ext uri="{FF2B5EF4-FFF2-40B4-BE49-F238E27FC236}">
                          <a16:creationId xmlns:a16="http://schemas.microsoft.com/office/drawing/2014/main" id="{FD71B12B-66F4-1501-7560-9B6F66BF908B}"/>
                        </a:ext>
                      </a:extLst>
                    </p:cNvPr>
                    <p:cNvSpPr>
                      <a:spLocks noChangeArrowheads="1"/>
                    </p:cNvSpPr>
                    <p:nvPr/>
                  </p:nvSpPr>
                  <p:spPr bwMode="auto">
                    <a:xfrm>
                      <a:off x="866" y="2479"/>
                      <a:ext cx="46" cy="36"/>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27" name="Rectangle 577">
                      <a:extLst>
                        <a:ext uri="{FF2B5EF4-FFF2-40B4-BE49-F238E27FC236}">
                          <a16:creationId xmlns:a16="http://schemas.microsoft.com/office/drawing/2014/main" id="{6B5005DB-C9F8-464C-8692-982D065A0250}"/>
                        </a:ext>
                      </a:extLst>
                    </p:cNvPr>
                    <p:cNvSpPr>
                      <a:spLocks noChangeArrowheads="1"/>
                    </p:cNvSpPr>
                    <p:nvPr/>
                  </p:nvSpPr>
                  <p:spPr bwMode="auto">
                    <a:xfrm>
                      <a:off x="654" y="2510"/>
                      <a:ext cx="488" cy="17"/>
                    </a:xfrm>
                    <a:prstGeom prst="rect">
                      <a:avLst/>
                    </a:prstGeom>
                    <a:solidFill>
                      <a:srgbClr val="C0C0C0"/>
                    </a:solidFill>
                    <a:ln w="3175">
                      <a:solidFill>
                        <a:srgbClr val="000000"/>
                      </a:solidFill>
                      <a:miter lim="800000"/>
                      <a:headEnd/>
                      <a:tailEnd/>
                    </a:ln>
                  </p:spPr>
                  <p:txBody>
                    <a:bodyPr lIns="0" tIns="0" rIns="0" bIns="0" anchor="ctr" anchorCtr="1"/>
                    <a:lstStyle/>
                    <a:p>
                      <a:endParaRPr lang="zh-CN" altLang="en-US"/>
                    </a:p>
                  </p:txBody>
                </p:sp>
                <p:sp>
                  <p:nvSpPr>
                    <p:cNvPr id="100416" name="Rectangle 578">
                      <a:extLst>
                        <a:ext uri="{FF2B5EF4-FFF2-40B4-BE49-F238E27FC236}">
                          <a16:creationId xmlns:a16="http://schemas.microsoft.com/office/drawing/2014/main" id="{BF98CED1-66D0-DBFB-D742-1C08583C7E1C}"/>
                        </a:ext>
                      </a:extLst>
                    </p:cNvPr>
                    <p:cNvSpPr>
                      <a:spLocks noChangeArrowheads="1"/>
                    </p:cNvSpPr>
                    <p:nvPr/>
                  </p:nvSpPr>
                  <p:spPr bwMode="auto">
                    <a:xfrm>
                      <a:off x="662" y="2629"/>
                      <a:ext cx="471" cy="8"/>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grpSp>
              <p:grpSp>
                <p:nvGrpSpPr>
                  <p:cNvPr id="53" name="Group 579">
                    <a:extLst>
                      <a:ext uri="{FF2B5EF4-FFF2-40B4-BE49-F238E27FC236}">
                        <a16:creationId xmlns:a16="http://schemas.microsoft.com/office/drawing/2014/main" id="{593A6072-2B36-DCC9-02ED-145CE28634B7}"/>
                      </a:ext>
                    </a:extLst>
                  </p:cNvPr>
                  <p:cNvGrpSpPr>
                    <a:grpSpLocks/>
                  </p:cNvGrpSpPr>
                  <p:nvPr/>
                </p:nvGrpSpPr>
                <p:grpSpPr bwMode="auto">
                  <a:xfrm>
                    <a:off x="670" y="2542"/>
                    <a:ext cx="449" cy="178"/>
                    <a:chOff x="670" y="2542"/>
                    <a:chExt cx="449" cy="178"/>
                  </a:xfrm>
                </p:grpSpPr>
                <p:grpSp>
                  <p:nvGrpSpPr>
                    <p:cNvPr id="58" name="Group 580">
                      <a:extLst>
                        <a:ext uri="{FF2B5EF4-FFF2-40B4-BE49-F238E27FC236}">
                          <a16:creationId xmlns:a16="http://schemas.microsoft.com/office/drawing/2014/main" id="{6E742088-DD54-63E0-FBDE-8C35C332C89C}"/>
                        </a:ext>
                      </a:extLst>
                    </p:cNvPr>
                    <p:cNvGrpSpPr>
                      <a:grpSpLocks/>
                    </p:cNvGrpSpPr>
                    <p:nvPr/>
                  </p:nvGrpSpPr>
                  <p:grpSpPr bwMode="auto">
                    <a:xfrm>
                      <a:off x="736" y="2649"/>
                      <a:ext cx="57" cy="71"/>
                      <a:chOff x="736" y="2649"/>
                      <a:chExt cx="57" cy="71"/>
                    </a:xfrm>
                  </p:grpSpPr>
                  <p:sp>
                    <p:nvSpPr>
                      <p:cNvPr id="120" name="Rectangle 581">
                        <a:extLst>
                          <a:ext uri="{FF2B5EF4-FFF2-40B4-BE49-F238E27FC236}">
                            <a16:creationId xmlns:a16="http://schemas.microsoft.com/office/drawing/2014/main" id="{0EB51003-92C0-48C7-6347-9E38F89C82B3}"/>
                          </a:ext>
                        </a:extLst>
                      </p:cNvPr>
                      <p:cNvSpPr>
                        <a:spLocks noChangeArrowheads="1"/>
                      </p:cNvSpPr>
                      <p:nvPr/>
                    </p:nvSpPr>
                    <p:spPr bwMode="auto">
                      <a:xfrm>
                        <a:off x="739"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21" name="Rectangle 582">
                        <a:extLst>
                          <a:ext uri="{FF2B5EF4-FFF2-40B4-BE49-F238E27FC236}">
                            <a16:creationId xmlns:a16="http://schemas.microsoft.com/office/drawing/2014/main" id="{AA8D28AF-F49B-1317-E174-2D44EBE96840}"/>
                          </a:ext>
                        </a:extLst>
                      </p:cNvPr>
                      <p:cNvSpPr>
                        <a:spLocks noChangeArrowheads="1"/>
                      </p:cNvSpPr>
                      <p:nvPr/>
                    </p:nvSpPr>
                    <p:spPr bwMode="auto">
                      <a:xfrm>
                        <a:off x="73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22" name="Line 583">
                        <a:extLst>
                          <a:ext uri="{FF2B5EF4-FFF2-40B4-BE49-F238E27FC236}">
                            <a16:creationId xmlns:a16="http://schemas.microsoft.com/office/drawing/2014/main" id="{213BDF27-5795-78C6-7A22-4669596CE9F1}"/>
                          </a:ext>
                        </a:extLst>
                      </p:cNvPr>
                      <p:cNvSpPr>
                        <a:spLocks noChangeShapeType="1"/>
                      </p:cNvSpPr>
                      <p:nvPr/>
                    </p:nvSpPr>
                    <p:spPr bwMode="auto">
                      <a:xfrm>
                        <a:off x="76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23" name="Line 584">
                        <a:extLst>
                          <a:ext uri="{FF2B5EF4-FFF2-40B4-BE49-F238E27FC236}">
                            <a16:creationId xmlns:a16="http://schemas.microsoft.com/office/drawing/2014/main" id="{63E0CDA1-7ECC-3511-1285-0DFF57905F58}"/>
                          </a:ext>
                        </a:extLst>
                      </p:cNvPr>
                      <p:cNvSpPr>
                        <a:spLocks noChangeShapeType="1"/>
                      </p:cNvSpPr>
                      <p:nvPr/>
                    </p:nvSpPr>
                    <p:spPr bwMode="auto">
                      <a:xfrm>
                        <a:off x="73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59" name="Group 585">
                      <a:extLst>
                        <a:ext uri="{FF2B5EF4-FFF2-40B4-BE49-F238E27FC236}">
                          <a16:creationId xmlns:a16="http://schemas.microsoft.com/office/drawing/2014/main" id="{0E38747E-935F-8C2D-670B-5A013E6FBCB6}"/>
                        </a:ext>
                      </a:extLst>
                    </p:cNvPr>
                    <p:cNvGrpSpPr>
                      <a:grpSpLocks/>
                    </p:cNvGrpSpPr>
                    <p:nvPr/>
                  </p:nvGrpSpPr>
                  <p:grpSpPr bwMode="auto">
                    <a:xfrm>
                      <a:off x="801" y="2649"/>
                      <a:ext cx="57" cy="71"/>
                      <a:chOff x="801" y="2649"/>
                      <a:chExt cx="57" cy="71"/>
                    </a:xfrm>
                  </p:grpSpPr>
                  <p:sp>
                    <p:nvSpPr>
                      <p:cNvPr id="116" name="Rectangle 586">
                        <a:extLst>
                          <a:ext uri="{FF2B5EF4-FFF2-40B4-BE49-F238E27FC236}">
                            <a16:creationId xmlns:a16="http://schemas.microsoft.com/office/drawing/2014/main" id="{55AE2AD4-EED6-DBA6-562A-70521905FB50}"/>
                          </a:ext>
                        </a:extLst>
                      </p:cNvPr>
                      <p:cNvSpPr>
                        <a:spLocks noChangeArrowheads="1"/>
                      </p:cNvSpPr>
                      <p:nvPr/>
                    </p:nvSpPr>
                    <p:spPr bwMode="auto">
                      <a:xfrm>
                        <a:off x="804"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17" name="Rectangle 587">
                        <a:extLst>
                          <a:ext uri="{FF2B5EF4-FFF2-40B4-BE49-F238E27FC236}">
                            <a16:creationId xmlns:a16="http://schemas.microsoft.com/office/drawing/2014/main" id="{D8BC8E13-A687-FCD7-3A74-2FFF66485306}"/>
                          </a:ext>
                        </a:extLst>
                      </p:cNvPr>
                      <p:cNvSpPr>
                        <a:spLocks noChangeArrowheads="1"/>
                      </p:cNvSpPr>
                      <p:nvPr/>
                    </p:nvSpPr>
                    <p:spPr bwMode="auto">
                      <a:xfrm>
                        <a:off x="80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18" name="Line 588">
                        <a:extLst>
                          <a:ext uri="{FF2B5EF4-FFF2-40B4-BE49-F238E27FC236}">
                            <a16:creationId xmlns:a16="http://schemas.microsoft.com/office/drawing/2014/main" id="{3FAF9C4D-5571-BB39-8F27-57EEE25ECD4D}"/>
                          </a:ext>
                        </a:extLst>
                      </p:cNvPr>
                      <p:cNvSpPr>
                        <a:spLocks noChangeShapeType="1"/>
                      </p:cNvSpPr>
                      <p:nvPr/>
                    </p:nvSpPr>
                    <p:spPr bwMode="auto">
                      <a:xfrm>
                        <a:off x="82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19" name="Line 589">
                        <a:extLst>
                          <a:ext uri="{FF2B5EF4-FFF2-40B4-BE49-F238E27FC236}">
                            <a16:creationId xmlns:a16="http://schemas.microsoft.com/office/drawing/2014/main" id="{234FC457-5D88-C9E4-400F-9E9217580C44}"/>
                          </a:ext>
                        </a:extLst>
                      </p:cNvPr>
                      <p:cNvSpPr>
                        <a:spLocks noChangeShapeType="1"/>
                      </p:cNvSpPr>
                      <p:nvPr/>
                    </p:nvSpPr>
                    <p:spPr bwMode="auto">
                      <a:xfrm>
                        <a:off x="804"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0" name="Group 590">
                      <a:extLst>
                        <a:ext uri="{FF2B5EF4-FFF2-40B4-BE49-F238E27FC236}">
                          <a16:creationId xmlns:a16="http://schemas.microsoft.com/office/drawing/2014/main" id="{7E57A209-6C94-10E0-D3E0-B4B5BB77E82F}"/>
                        </a:ext>
                      </a:extLst>
                    </p:cNvPr>
                    <p:cNvGrpSpPr>
                      <a:grpSpLocks/>
                    </p:cNvGrpSpPr>
                    <p:nvPr/>
                  </p:nvGrpSpPr>
                  <p:grpSpPr bwMode="auto">
                    <a:xfrm>
                      <a:off x="1061" y="2649"/>
                      <a:ext cx="57" cy="71"/>
                      <a:chOff x="1061" y="2649"/>
                      <a:chExt cx="57" cy="71"/>
                    </a:xfrm>
                  </p:grpSpPr>
                  <p:sp>
                    <p:nvSpPr>
                      <p:cNvPr id="112" name="Rectangle 591">
                        <a:extLst>
                          <a:ext uri="{FF2B5EF4-FFF2-40B4-BE49-F238E27FC236}">
                            <a16:creationId xmlns:a16="http://schemas.microsoft.com/office/drawing/2014/main" id="{625E7568-4B2B-8383-7C5C-A41D64B95313}"/>
                          </a:ext>
                        </a:extLst>
                      </p:cNvPr>
                      <p:cNvSpPr>
                        <a:spLocks noChangeArrowheads="1"/>
                      </p:cNvSpPr>
                      <p:nvPr/>
                    </p:nvSpPr>
                    <p:spPr bwMode="auto">
                      <a:xfrm>
                        <a:off x="106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13" name="Rectangle 592">
                        <a:extLst>
                          <a:ext uri="{FF2B5EF4-FFF2-40B4-BE49-F238E27FC236}">
                            <a16:creationId xmlns:a16="http://schemas.microsoft.com/office/drawing/2014/main" id="{5E03D686-5921-EC82-2D39-2E3F52C9078C}"/>
                          </a:ext>
                        </a:extLst>
                      </p:cNvPr>
                      <p:cNvSpPr>
                        <a:spLocks noChangeArrowheads="1"/>
                      </p:cNvSpPr>
                      <p:nvPr/>
                    </p:nvSpPr>
                    <p:spPr bwMode="auto">
                      <a:xfrm>
                        <a:off x="106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14" name="Line 593">
                        <a:extLst>
                          <a:ext uri="{FF2B5EF4-FFF2-40B4-BE49-F238E27FC236}">
                            <a16:creationId xmlns:a16="http://schemas.microsoft.com/office/drawing/2014/main" id="{AFF1CEAA-0590-33EB-055D-7DFACCE26661}"/>
                          </a:ext>
                        </a:extLst>
                      </p:cNvPr>
                      <p:cNvSpPr>
                        <a:spLocks noChangeShapeType="1"/>
                      </p:cNvSpPr>
                      <p:nvPr/>
                    </p:nvSpPr>
                    <p:spPr bwMode="auto">
                      <a:xfrm>
                        <a:off x="108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15" name="Line 594">
                        <a:extLst>
                          <a:ext uri="{FF2B5EF4-FFF2-40B4-BE49-F238E27FC236}">
                            <a16:creationId xmlns:a16="http://schemas.microsoft.com/office/drawing/2014/main" id="{FAEFDFEB-26BB-E690-9C9C-F4128093141D}"/>
                          </a:ext>
                        </a:extLst>
                      </p:cNvPr>
                      <p:cNvSpPr>
                        <a:spLocks noChangeShapeType="1"/>
                      </p:cNvSpPr>
                      <p:nvPr/>
                    </p:nvSpPr>
                    <p:spPr bwMode="auto">
                      <a:xfrm>
                        <a:off x="106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1" name="Group 595">
                      <a:extLst>
                        <a:ext uri="{FF2B5EF4-FFF2-40B4-BE49-F238E27FC236}">
                          <a16:creationId xmlns:a16="http://schemas.microsoft.com/office/drawing/2014/main" id="{9909B2BE-0926-6216-E169-6E9B4782BF96}"/>
                        </a:ext>
                      </a:extLst>
                    </p:cNvPr>
                    <p:cNvGrpSpPr>
                      <a:grpSpLocks/>
                    </p:cNvGrpSpPr>
                    <p:nvPr/>
                  </p:nvGrpSpPr>
                  <p:grpSpPr bwMode="auto">
                    <a:xfrm>
                      <a:off x="670" y="2649"/>
                      <a:ext cx="58" cy="71"/>
                      <a:chOff x="670" y="2649"/>
                      <a:chExt cx="58" cy="71"/>
                    </a:xfrm>
                  </p:grpSpPr>
                  <p:sp>
                    <p:nvSpPr>
                      <p:cNvPr id="108" name="Rectangle 596">
                        <a:extLst>
                          <a:ext uri="{FF2B5EF4-FFF2-40B4-BE49-F238E27FC236}">
                            <a16:creationId xmlns:a16="http://schemas.microsoft.com/office/drawing/2014/main" id="{1B8615CD-9485-BCB2-A109-0043631168B7}"/>
                          </a:ext>
                        </a:extLst>
                      </p:cNvPr>
                      <p:cNvSpPr>
                        <a:spLocks noChangeArrowheads="1"/>
                      </p:cNvSpPr>
                      <p:nvPr/>
                    </p:nvSpPr>
                    <p:spPr bwMode="auto">
                      <a:xfrm>
                        <a:off x="673"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9" name="Rectangle 597">
                        <a:extLst>
                          <a:ext uri="{FF2B5EF4-FFF2-40B4-BE49-F238E27FC236}">
                            <a16:creationId xmlns:a16="http://schemas.microsoft.com/office/drawing/2014/main" id="{603A78F3-1D3A-DB45-C36A-E37870FA1624}"/>
                          </a:ext>
                        </a:extLst>
                      </p:cNvPr>
                      <p:cNvSpPr>
                        <a:spLocks noChangeArrowheads="1"/>
                      </p:cNvSpPr>
                      <p:nvPr/>
                    </p:nvSpPr>
                    <p:spPr bwMode="auto">
                      <a:xfrm>
                        <a:off x="670" y="2715"/>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10" name="Line 598">
                        <a:extLst>
                          <a:ext uri="{FF2B5EF4-FFF2-40B4-BE49-F238E27FC236}">
                            <a16:creationId xmlns:a16="http://schemas.microsoft.com/office/drawing/2014/main" id="{4BFEF4CC-39DC-9D79-5066-66AE6CE5BCB6}"/>
                          </a:ext>
                        </a:extLst>
                      </p:cNvPr>
                      <p:cNvSpPr>
                        <a:spLocks noChangeShapeType="1"/>
                      </p:cNvSpPr>
                      <p:nvPr/>
                    </p:nvSpPr>
                    <p:spPr bwMode="auto">
                      <a:xfrm>
                        <a:off x="69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11" name="Line 599">
                        <a:extLst>
                          <a:ext uri="{FF2B5EF4-FFF2-40B4-BE49-F238E27FC236}">
                            <a16:creationId xmlns:a16="http://schemas.microsoft.com/office/drawing/2014/main" id="{FC725755-7DD5-E5E6-5875-992B522EC432}"/>
                          </a:ext>
                        </a:extLst>
                      </p:cNvPr>
                      <p:cNvSpPr>
                        <a:spLocks noChangeShapeType="1"/>
                      </p:cNvSpPr>
                      <p:nvPr/>
                    </p:nvSpPr>
                    <p:spPr bwMode="auto">
                      <a:xfrm>
                        <a:off x="67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2" name="Group 600">
                      <a:extLst>
                        <a:ext uri="{FF2B5EF4-FFF2-40B4-BE49-F238E27FC236}">
                          <a16:creationId xmlns:a16="http://schemas.microsoft.com/office/drawing/2014/main" id="{6D281E82-AC0D-9D3D-4F14-1DFE0E2C3142}"/>
                        </a:ext>
                      </a:extLst>
                    </p:cNvPr>
                    <p:cNvGrpSpPr>
                      <a:grpSpLocks/>
                    </p:cNvGrpSpPr>
                    <p:nvPr/>
                  </p:nvGrpSpPr>
                  <p:grpSpPr bwMode="auto">
                    <a:xfrm>
                      <a:off x="867" y="2542"/>
                      <a:ext cx="58" cy="71"/>
                      <a:chOff x="867" y="2542"/>
                      <a:chExt cx="58" cy="71"/>
                    </a:xfrm>
                  </p:grpSpPr>
                  <p:sp>
                    <p:nvSpPr>
                      <p:cNvPr id="104" name="Rectangle 601">
                        <a:extLst>
                          <a:ext uri="{FF2B5EF4-FFF2-40B4-BE49-F238E27FC236}">
                            <a16:creationId xmlns:a16="http://schemas.microsoft.com/office/drawing/2014/main" id="{51F1D756-F817-8CCD-3EA7-C2E64EB43856}"/>
                          </a:ext>
                        </a:extLst>
                      </p:cNvPr>
                      <p:cNvSpPr>
                        <a:spLocks noChangeArrowheads="1"/>
                      </p:cNvSpPr>
                      <p:nvPr/>
                    </p:nvSpPr>
                    <p:spPr bwMode="auto">
                      <a:xfrm>
                        <a:off x="870"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5" name="Rectangle 602">
                        <a:extLst>
                          <a:ext uri="{FF2B5EF4-FFF2-40B4-BE49-F238E27FC236}">
                            <a16:creationId xmlns:a16="http://schemas.microsoft.com/office/drawing/2014/main" id="{ACF82812-CC62-8662-82BF-AFF5B77B5D3C}"/>
                          </a:ext>
                        </a:extLst>
                      </p:cNvPr>
                      <p:cNvSpPr>
                        <a:spLocks noChangeArrowheads="1"/>
                      </p:cNvSpPr>
                      <p:nvPr/>
                    </p:nvSpPr>
                    <p:spPr bwMode="auto">
                      <a:xfrm>
                        <a:off x="867"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6" name="Line 603">
                        <a:extLst>
                          <a:ext uri="{FF2B5EF4-FFF2-40B4-BE49-F238E27FC236}">
                            <a16:creationId xmlns:a16="http://schemas.microsoft.com/office/drawing/2014/main" id="{4455E691-07C8-39EF-07D7-394824EBD4D0}"/>
                          </a:ext>
                        </a:extLst>
                      </p:cNvPr>
                      <p:cNvSpPr>
                        <a:spLocks noChangeShapeType="1"/>
                      </p:cNvSpPr>
                      <p:nvPr/>
                    </p:nvSpPr>
                    <p:spPr bwMode="auto">
                      <a:xfrm>
                        <a:off x="896"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07" name="Line 604">
                        <a:extLst>
                          <a:ext uri="{FF2B5EF4-FFF2-40B4-BE49-F238E27FC236}">
                            <a16:creationId xmlns:a16="http://schemas.microsoft.com/office/drawing/2014/main" id="{B84AD144-7434-5D49-EFDE-77047906F403}"/>
                          </a:ext>
                        </a:extLst>
                      </p:cNvPr>
                      <p:cNvSpPr>
                        <a:spLocks noChangeShapeType="1"/>
                      </p:cNvSpPr>
                      <p:nvPr/>
                    </p:nvSpPr>
                    <p:spPr bwMode="auto">
                      <a:xfrm>
                        <a:off x="870"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3" name="Group 605">
                      <a:extLst>
                        <a:ext uri="{FF2B5EF4-FFF2-40B4-BE49-F238E27FC236}">
                          <a16:creationId xmlns:a16="http://schemas.microsoft.com/office/drawing/2014/main" id="{6868E34D-46AE-1470-8CD1-6131E0CB56E1}"/>
                        </a:ext>
                      </a:extLst>
                    </p:cNvPr>
                    <p:cNvGrpSpPr>
                      <a:grpSpLocks/>
                    </p:cNvGrpSpPr>
                    <p:nvPr/>
                  </p:nvGrpSpPr>
                  <p:grpSpPr bwMode="auto">
                    <a:xfrm>
                      <a:off x="931" y="2649"/>
                      <a:ext cx="57" cy="71"/>
                      <a:chOff x="931" y="2649"/>
                      <a:chExt cx="57" cy="71"/>
                    </a:xfrm>
                  </p:grpSpPr>
                  <p:sp>
                    <p:nvSpPr>
                      <p:cNvPr id="100" name="Rectangle 606">
                        <a:extLst>
                          <a:ext uri="{FF2B5EF4-FFF2-40B4-BE49-F238E27FC236}">
                            <a16:creationId xmlns:a16="http://schemas.microsoft.com/office/drawing/2014/main" id="{3AFA1F96-2B33-10E1-ED6B-443BC129214B}"/>
                          </a:ext>
                        </a:extLst>
                      </p:cNvPr>
                      <p:cNvSpPr>
                        <a:spLocks noChangeArrowheads="1"/>
                      </p:cNvSpPr>
                      <p:nvPr/>
                    </p:nvSpPr>
                    <p:spPr bwMode="auto">
                      <a:xfrm>
                        <a:off x="934" y="2649"/>
                        <a:ext cx="51"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1" name="Rectangle 607">
                        <a:extLst>
                          <a:ext uri="{FF2B5EF4-FFF2-40B4-BE49-F238E27FC236}">
                            <a16:creationId xmlns:a16="http://schemas.microsoft.com/office/drawing/2014/main" id="{B807DB77-A855-FCF6-2E96-582E74780998}"/>
                          </a:ext>
                        </a:extLst>
                      </p:cNvPr>
                      <p:cNvSpPr>
                        <a:spLocks noChangeArrowheads="1"/>
                      </p:cNvSpPr>
                      <p:nvPr/>
                    </p:nvSpPr>
                    <p:spPr bwMode="auto">
                      <a:xfrm>
                        <a:off x="931"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102" name="Line 608">
                        <a:extLst>
                          <a:ext uri="{FF2B5EF4-FFF2-40B4-BE49-F238E27FC236}">
                            <a16:creationId xmlns:a16="http://schemas.microsoft.com/office/drawing/2014/main" id="{70EC452E-CEB0-5C0F-539F-0494E774E216}"/>
                          </a:ext>
                        </a:extLst>
                      </p:cNvPr>
                      <p:cNvSpPr>
                        <a:spLocks noChangeShapeType="1"/>
                      </p:cNvSpPr>
                      <p:nvPr/>
                    </p:nvSpPr>
                    <p:spPr bwMode="auto">
                      <a:xfrm>
                        <a:off x="959"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103" name="Line 609">
                        <a:extLst>
                          <a:ext uri="{FF2B5EF4-FFF2-40B4-BE49-F238E27FC236}">
                            <a16:creationId xmlns:a16="http://schemas.microsoft.com/office/drawing/2014/main" id="{924A206B-6CDB-D6B0-2BBE-0ABF73761B97}"/>
                          </a:ext>
                        </a:extLst>
                      </p:cNvPr>
                      <p:cNvSpPr>
                        <a:spLocks noChangeShapeType="1"/>
                      </p:cNvSpPr>
                      <p:nvPr/>
                    </p:nvSpPr>
                    <p:spPr bwMode="auto">
                      <a:xfrm>
                        <a:off x="933"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4" name="Group 610">
                      <a:extLst>
                        <a:ext uri="{FF2B5EF4-FFF2-40B4-BE49-F238E27FC236}">
                          <a16:creationId xmlns:a16="http://schemas.microsoft.com/office/drawing/2014/main" id="{57F1FD10-2689-0C84-A900-A57AEDD3D100}"/>
                        </a:ext>
                      </a:extLst>
                    </p:cNvPr>
                    <p:cNvGrpSpPr>
                      <a:grpSpLocks/>
                    </p:cNvGrpSpPr>
                    <p:nvPr/>
                  </p:nvGrpSpPr>
                  <p:grpSpPr bwMode="auto">
                    <a:xfrm>
                      <a:off x="996" y="2649"/>
                      <a:ext cx="57" cy="71"/>
                      <a:chOff x="996" y="2649"/>
                      <a:chExt cx="57" cy="71"/>
                    </a:xfrm>
                  </p:grpSpPr>
                  <p:sp>
                    <p:nvSpPr>
                      <p:cNvPr id="96" name="Rectangle 611">
                        <a:extLst>
                          <a:ext uri="{FF2B5EF4-FFF2-40B4-BE49-F238E27FC236}">
                            <a16:creationId xmlns:a16="http://schemas.microsoft.com/office/drawing/2014/main" id="{7A083D58-D828-E3E9-66B7-F203192E9265}"/>
                          </a:ext>
                        </a:extLst>
                      </p:cNvPr>
                      <p:cNvSpPr>
                        <a:spLocks noChangeArrowheads="1"/>
                      </p:cNvSpPr>
                      <p:nvPr/>
                    </p:nvSpPr>
                    <p:spPr bwMode="auto">
                      <a:xfrm>
                        <a:off x="998" y="2649"/>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7" name="Rectangle 612">
                        <a:extLst>
                          <a:ext uri="{FF2B5EF4-FFF2-40B4-BE49-F238E27FC236}">
                            <a16:creationId xmlns:a16="http://schemas.microsoft.com/office/drawing/2014/main" id="{3BE4E6AF-9130-0E4B-7FF7-1CD6433A8BFB}"/>
                          </a:ext>
                        </a:extLst>
                      </p:cNvPr>
                      <p:cNvSpPr>
                        <a:spLocks noChangeArrowheads="1"/>
                      </p:cNvSpPr>
                      <p:nvPr/>
                    </p:nvSpPr>
                    <p:spPr bwMode="auto">
                      <a:xfrm>
                        <a:off x="996" y="2715"/>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8" name="Line 613">
                        <a:extLst>
                          <a:ext uri="{FF2B5EF4-FFF2-40B4-BE49-F238E27FC236}">
                            <a16:creationId xmlns:a16="http://schemas.microsoft.com/office/drawing/2014/main" id="{51BF3A34-3884-3C5D-C95F-3819A90B3AB6}"/>
                          </a:ext>
                        </a:extLst>
                      </p:cNvPr>
                      <p:cNvSpPr>
                        <a:spLocks noChangeShapeType="1"/>
                      </p:cNvSpPr>
                      <p:nvPr/>
                    </p:nvSpPr>
                    <p:spPr bwMode="auto">
                      <a:xfrm>
                        <a:off x="1024" y="2649"/>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99" name="Line 614">
                        <a:extLst>
                          <a:ext uri="{FF2B5EF4-FFF2-40B4-BE49-F238E27FC236}">
                            <a16:creationId xmlns:a16="http://schemas.microsoft.com/office/drawing/2014/main" id="{DC3F4F01-71E0-1D6F-3A27-43751EB9BD4F}"/>
                          </a:ext>
                        </a:extLst>
                      </p:cNvPr>
                      <p:cNvSpPr>
                        <a:spLocks noChangeShapeType="1"/>
                      </p:cNvSpPr>
                      <p:nvPr/>
                    </p:nvSpPr>
                    <p:spPr bwMode="auto">
                      <a:xfrm>
                        <a:off x="998" y="2682"/>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5" name="Group 615">
                      <a:extLst>
                        <a:ext uri="{FF2B5EF4-FFF2-40B4-BE49-F238E27FC236}">
                          <a16:creationId xmlns:a16="http://schemas.microsoft.com/office/drawing/2014/main" id="{D306EAB3-F7ED-AA02-8617-A7A4EDA67551}"/>
                        </a:ext>
                      </a:extLst>
                    </p:cNvPr>
                    <p:cNvGrpSpPr>
                      <a:grpSpLocks/>
                    </p:cNvGrpSpPr>
                    <p:nvPr/>
                  </p:nvGrpSpPr>
                  <p:grpSpPr bwMode="auto">
                    <a:xfrm>
                      <a:off x="736" y="2542"/>
                      <a:ext cx="58" cy="71"/>
                      <a:chOff x="736" y="2542"/>
                      <a:chExt cx="58" cy="71"/>
                    </a:xfrm>
                  </p:grpSpPr>
                  <p:sp>
                    <p:nvSpPr>
                      <p:cNvPr id="92" name="Rectangle 616">
                        <a:extLst>
                          <a:ext uri="{FF2B5EF4-FFF2-40B4-BE49-F238E27FC236}">
                            <a16:creationId xmlns:a16="http://schemas.microsoft.com/office/drawing/2014/main" id="{A40C1381-B8AF-8917-C4C5-664E2E130B78}"/>
                          </a:ext>
                        </a:extLst>
                      </p:cNvPr>
                      <p:cNvSpPr>
                        <a:spLocks noChangeArrowheads="1"/>
                      </p:cNvSpPr>
                      <p:nvPr/>
                    </p:nvSpPr>
                    <p:spPr bwMode="auto">
                      <a:xfrm>
                        <a:off x="73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3" name="Rectangle 617">
                        <a:extLst>
                          <a:ext uri="{FF2B5EF4-FFF2-40B4-BE49-F238E27FC236}">
                            <a16:creationId xmlns:a16="http://schemas.microsoft.com/office/drawing/2014/main" id="{CE8DAECA-74A0-F85A-DEA7-E290AA28F663}"/>
                          </a:ext>
                        </a:extLst>
                      </p:cNvPr>
                      <p:cNvSpPr>
                        <a:spLocks noChangeArrowheads="1"/>
                      </p:cNvSpPr>
                      <p:nvPr/>
                    </p:nvSpPr>
                    <p:spPr bwMode="auto">
                      <a:xfrm>
                        <a:off x="736"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94" name="Line 618">
                        <a:extLst>
                          <a:ext uri="{FF2B5EF4-FFF2-40B4-BE49-F238E27FC236}">
                            <a16:creationId xmlns:a16="http://schemas.microsoft.com/office/drawing/2014/main" id="{4FDC8E2F-D7DB-8B34-8D91-46A5864DD4B8}"/>
                          </a:ext>
                        </a:extLst>
                      </p:cNvPr>
                      <p:cNvSpPr>
                        <a:spLocks noChangeShapeType="1"/>
                      </p:cNvSpPr>
                      <p:nvPr/>
                    </p:nvSpPr>
                    <p:spPr bwMode="auto">
                      <a:xfrm>
                        <a:off x="76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95" name="Line 619">
                        <a:extLst>
                          <a:ext uri="{FF2B5EF4-FFF2-40B4-BE49-F238E27FC236}">
                            <a16:creationId xmlns:a16="http://schemas.microsoft.com/office/drawing/2014/main" id="{9B6EF097-D765-F039-4503-48BCE0D99557}"/>
                          </a:ext>
                        </a:extLst>
                      </p:cNvPr>
                      <p:cNvSpPr>
                        <a:spLocks noChangeShapeType="1"/>
                      </p:cNvSpPr>
                      <p:nvPr/>
                    </p:nvSpPr>
                    <p:spPr bwMode="auto">
                      <a:xfrm>
                        <a:off x="73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6" name="Group 620">
                      <a:extLst>
                        <a:ext uri="{FF2B5EF4-FFF2-40B4-BE49-F238E27FC236}">
                          <a16:creationId xmlns:a16="http://schemas.microsoft.com/office/drawing/2014/main" id="{8F1BEBC0-384F-4A80-3E29-C4B2C4334A1B}"/>
                        </a:ext>
                      </a:extLst>
                    </p:cNvPr>
                    <p:cNvGrpSpPr>
                      <a:grpSpLocks/>
                    </p:cNvGrpSpPr>
                    <p:nvPr/>
                  </p:nvGrpSpPr>
                  <p:grpSpPr bwMode="auto">
                    <a:xfrm>
                      <a:off x="802" y="2542"/>
                      <a:ext cx="57" cy="71"/>
                      <a:chOff x="802" y="2542"/>
                      <a:chExt cx="57" cy="71"/>
                    </a:xfrm>
                  </p:grpSpPr>
                  <p:sp>
                    <p:nvSpPr>
                      <p:cNvPr id="87" name="Rectangle 621">
                        <a:extLst>
                          <a:ext uri="{FF2B5EF4-FFF2-40B4-BE49-F238E27FC236}">
                            <a16:creationId xmlns:a16="http://schemas.microsoft.com/office/drawing/2014/main" id="{6B8313B2-7A68-5084-C1D6-F3059C6A456D}"/>
                          </a:ext>
                        </a:extLst>
                      </p:cNvPr>
                      <p:cNvSpPr>
                        <a:spLocks noChangeArrowheads="1"/>
                      </p:cNvSpPr>
                      <p:nvPr/>
                    </p:nvSpPr>
                    <p:spPr bwMode="auto">
                      <a:xfrm>
                        <a:off x="805"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8" name="Rectangle 622">
                        <a:extLst>
                          <a:ext uri="{FF2B5EF4-FFF2-40B4-BE49-F238E27FC236}">
                            <a16:creationId xmlns:a16="http://schemas.microsoft.com/office/drawing/2014/main" id="{A5C95ABF-003A-F4F7-9881-115A2057304E}"/>
                          </a:ext>
                        </a:extLst>
                      </p:cNvPr>
                      <p:cNvSpPr>
                        <a:spLocks noChangeArrowheads="1"/>
                      </p:cNvSpPr>
                      <p:nvPr/>
                    </p:nvSpPr>
                    <p:spPr bwMode="auto">
                      <a:xfrm>
                        <a:off x="802"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9" name="Line 623">
                        <a:extLst>
                          <a:ext uri="{FF2B5EF4-FFF2-40B4-BE49-F238E27FC236}">
                            <a16:creationId xmlns:a16="http://schemas.microsoft.com/office/drawing/2014/main" id="{8F0C5C4E-8748-B80F-7F09-37E48FBA127B}"/>
                          </a:ext>
                        </a:extLst>
                      </p:cNvPr>
                      <p:cNvSpPr>
                        <a:spLocks noChangeShapeType="1"/>
                      </p:cNvSpPr>
                      <p:nvPr/>
                    </p:nvSpPr>
                    <p:spPr bwMode="auto">
                      <a:xfrm>
                        <a:off x="83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90" name="Line 624">
                        <a:extLst>
                          <a:ext uri="{FF2B5EF4-FFF2-40B4-BE49-F238E27FC236}">
                            <a16:creationId xmlns:a16="http://schemas.microsoft.com/office/drawing/2014/main" id="{8E0210CC-7BAB-75B5-C927-1FDEBE0D6597}"/>
                          </a:ext>
                        </a:extLst>
                      </p:cNvPr>
                      <p:cNvSpPr>
                        <a:spLocks noChangeShapeType="1"/>
                      </p:cNvSpPr>
                      <p:nvPr/>
                    </p:nvSpPr>
                    <p:spPr bwMode="auto">
                      <a:xfrm>
                        <a:off x="80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7" name="Group 625">
                      <a:extLst>
                        <a:ext uri="{FF2B5EF4-FFF2-40B4-BE49-F238E27FC236}">
                          <a16:creationId xmlns:a16="http://schemas.microsoft.com/office/drawing/2014/main" id="{0B3B7AE5-57EF-434F-DDE2-0CF35EE1F1BF}"/>
                        </a:ext>
                      </a:extLst>
                    </p:cNvPr>
                    <p:cNvGrpSpPr>
                      <a:grpSpLocks/>
                    </p:cNvGrpSpPr>
                    <p:nvPr/>
                  </p:nvGrpSpPr>
                  <p:grpSpPr bwMode="auto">
                    <a:xfrm>
                      <a:off x="1061" y="2542"/>
                      <a:ext cx="58" cy="71"/>
                      <a:chOff x="1061" y="2542"/>
                      <a:chExt cx="58" cy="71"/>
                    </a:xfrm>
                  </p:grpSpPr>
                  <p:sp>
                    <p:nvSpPr>
                      <p:cNvPr id="83" name="Rectangle 626">
                        <a:extLst>
                          <a:ext uri="{FF2B5EF4-FFF2-40B4-BE49-F238E27FC236}">
                            <a16:creationId xmlns:a16="http://schemas.microsoft.com/office/drawing/2014/main" id="{47671218-59AE-B953-604E-F140733E2EBE}"/>
                          </a:ext>
                        </a:extLst>
                      </p:cNvPr>
                      <p:cNvSpPr>
                        <a:spLocks noChangeArrowheads="1"/>
                      </p:cNvSpPr>
                      <p:nvPr/>
                    </p:nvSpPr>
                    <p:spPr bwMode="auto">
                      <a:xfrm>
                        <a:off x="106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4" name="Rectangle 627">
                        <a:extLst>
                          <a:ext uri="{FF2B5EF4-FFF2-40B4-BE49-F238E27FC236}">
                            <a16:creationId xmlns:a16="http://schemas.microsoft.com/office/drawing/2014/main" id="{7D62DF81-AA8A-190A-5FA4-FB384EF1B42F}"/>
                          </a:ext>
                        </a:extLst>
                      </p:cNvPr>
                      <p:cNvSpPr>
                        <a:spLocks noChangeArrowheads="1"/>
                      </p:cNvSpPr>
                      <p:nvPr/>
                    </p:nvSpPr>
                    <p:spPr bwMode="auto">
                      <a:xfrm>
                        <a:off x="106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5" name="Line 628">
                        <a:extLst>
                          <a:ext uri="{FF2B5EF4-FFF2-40B4-BE49-F238E27FC236}">
                            <a16:creationId xmlns:a16="http://schemas.microsoft.com/office/drawing/2014/main" id="{4AA4F760-308C-09AD-F690-2087B53B1DEE}"/>
                          </a:ext>
                        </a:extLst>
                      </p:cNvPr>
                      <p:cNvSpPr>
                        <a:spLocks noChangeShapeType="1"/>
                      </p:cNvSpPr>
                      <p:nvPr/>
                    </p:nvSpPr>
                    <p:spPr bwMode="auto">
                      <a:xfrm>
                        <a:off x="109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86" name="Line 629">
                        <a:extLst>
                          <a:ext uri="{FF2B5EF4-FFF2-40B4-BE49-F238E27FC236}">
                            <a16:creationId xmlns:a16="http://schemas.microsoft.com/office/drawing/2014/main" id="{D470D774-A0F3-4BA9-E6B7-F97DF8C62E32}"/>
                          </a:ext>
                        </a:extLst>
                      </p:cNvPr>
                      <p:cNvSpPr>
                        <a:spLocks noChangeShapeType="1"/>
                      </p:cNvSpPr>
                      <p:nvPr/>
                    </p:nvSpPr>
                    <p:spPr bwMode="auto">
                      <a:xfrm>
                        <a:off x="106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8" name="Group 630">
                      <a:extLst>
                        <a:ext uri="{FF2B5EF4-FFF2-40B4-BE49-F238E27FC236}">
                          <a16:creationId xmlns:a16="http://schemas.microsoft.com/office/drawing/2014/main" id="{35B9129A-00D0-CC63-8E5E-F2F0B0AD8BC0}"/>
                        </a:ext>
                      </a:extLst>
                    </p:cNvPr>
                    <p:cNvGrpSpPr>
                      <a:grpSpLocks/>
                    </p:cNvGrpSpPr>
                    <p:nvPr/>
                  </p:nvGrpSpPr>
                  <p:grpSpPr bwMode="auto">
                    <a:xfrm>
                      <a:off x="671" y="2542"/>
                      <a:ext cx="58" cy="71"/>
                      <a:chOff x="671" y="2542"/>
                      <a:chExt cx="58" cy="71"/>
                    </a:xfrm>
                  </p:grpSpPr>
                  <p:sp>
                    <p:nvSpPr>
                      <p:cNvPr id="79" name="Rectangle 631">
                        <a:extLst>
                          <a:ext uri="{FF2B5EF4-FFF2-40B4-BE49-F238E27FC236}">
                            <a16:creationId xmlns:a16="http://schemas.microsoft.com/office/drawing/2014/main" id="{C9F46559-3C4C-06AB-BADA-23C37F339CB6}"/>
                          </a:ext>
                        </a:extLst>
                      </p:cNvPr>
                      <p:cNvSpPr>
                        <a:spLocks noChangeArrowheads="1"/>
                      </p:cNvSpPr>
                      <p:nvPr/>
                    </p:nvSpPr>
                    <p:spPr bwMode="auto">
                      <a:xfrm>
                        <a:off x="67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0" name="Rectangle 632">
                        <a:extLst>
                          <a:ext uri="{FF2B5EF4-FFF2-40B4-BE49-F238E27FC236}">
                            <a16:creationId xmlns:a16="http://schemas.microsoft.com/office/drawing/2014/main" id="{234623C1-C190-AF38-326A-36BC464DE997}"/>
                          </a:ext>
                        </a:extLst>
                      </p:cNvPr>
                      <p:cNvSpPr>
                        <a:spLocks noChangeArrowheads="1"/>
                      </p:cNvSpPr>
                      <p:nvPr/>
                    </p:nvSpPr>
                    <p:spPr bwMode="auto">
                      <a:xfrm>
                        <a:off x="67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81" name="Line 633">
                        <a:extLst>
                          <a:ext uri="{FF2B5EF4-FFF2-40B4-BE49-F238E27FC236}">
                            <a16:creationId xmlns:a16="http://schemas.microsoft.com/office/drawing/2014/main" id="{FB914620-C361-26AB-5918-867AFB0E88E9}"/>
                          </a:ext>
                        </a:extLst>
                      </p:cNvPr>
                      <p:cNvSpPr>
                        <a:spLocks noChangeShapeType="1"/>
                      </p:cNvSpPr>
                      <p:nvPr/>
                    </p:nvSpPr>
                    <p:spPr bwMode="auto">
                      <a:xfrm>
                        <a:off x="699"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82" name="Line 634">
                        <a:extLst>
                          <a:ext uri="{FF2B5EF4-FFF2-40B4-BE49-F238E27FC236}">
                            <a16:creationId xmlns:a16="http://schemas.microsoft.com/office/drawing/2014/main" id="{C2EB095F-FDEB-43D6-1FBB-EE18406091F1}"/>
                          </a:ext>
                        </a:extLst>
                      </p:cNvPr>
                      <p:cNvSpPr>
                        <a:spLocks noChangeShapeType="1"/>
                      </p:cNvSpPr>
                      <p:nvPr/>
                    </p:nvSpPr>
                    <p:spPr bwMode="auto">
                      <a:xfrm>
                        <a:off x="67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69" name="Group 635">
                      <a:extLst>
                        <a:ext uri="{FF2B5EF4-FFF2-40B4-BE49-F238E27FC236}">
                          <a16:creationId xmlns:a16="http://schemas.microsoft.com/office/drawing/2014/main" id="{E3829BA3-9E98-D899-C073-3D26242EEE0C}"/>
                        </a:ext>
                      </a:extLst>
                    </p:cNvPr>
                    <p:cNvGrpSpPr>
                      <a:grpSpLocks/>
                    </p:cNvGrpSpPr>
                    <p:nvPr/>
                  </p:nvGrpSpPr>
                  <p:grpSpPr bwMode="auto">
                    <a:xfrm>
                      <a:off x="931" y="2542"/>
                      <a:ext cx="58" cy="71"/>
                      <a:chOff x="931" y="2542"/>
                      <a:chExt cx="58" cy="71"/>
                    </a:xfrm>
                  </p:grpSpPr>
                  <p:sp>
                    <p:nvSpPr>
                      <p:cNvPr id="75" name="Rectangle 636">
                        <a:extLst>
                          <a:ext uri="{FF2B5EF4-FFF2-40B4-BE49-F238E27FC236}">
                            <a16:creationId xmlns:a16="http://schemas.microsoft.com/office/drawing/2014/main" id="{B54C0EE4-5DD7-56E2-0546-211E5D0F74A3}"/>
                          </a:ext>
                        </a:extLst>
                      </p:cNvPr>
                      <p:cNvSpPr>
                        <a:spLocks noChangeArrowheads="1"/>
                      </p:cNvSpPr>
                      <p:nvPr/>
                    </p:nvSpPr>
                    <p:spPr bwMode="auto">
                      <a:xfrm>
                        <a:off x="934"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76" name="Rectangle 637">
                        <a:extLst>
                          <a:ext uri="{FF2B5EF4-FFF2-40B4-BE49-F238E27FC236}">
                            <a16:creationId xmlns:a16="http://schemas.microsoft.com/office/drawing/2014/main" id="{52B083A7-3B78-D4D3-ECE7-28AA8F018B51}"/>
                          </a:ext>
                        </a:extLst>
                      </p:cNvPr>
                      <p:cNvSpPr>
                        <a:spLocks noChangeArrowheads="1"/>
                      </p:cNvSpPr>
                      <p:nvPr/>
                    </p:nvSpPr>
                    <p:spPr bwMode="auto">
                      <a:xfrm>
                        <a:off x="931" y="2608"/>
                        <a:ext cx="58"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77" name="Line 638">
                        <a:extLst>
                          <a:ext uri="{FF2B5EF4-FFF2-40B4-BE49-F238E27FC236}">
                            <a16:creationId xmlns:a16="http://schemas.microsoft.com/office/drawing/2014/main" id="{C5EF618F-20AF-58C4-F9C9-F8596272D64B}"/>
                          </a:ext>
                        </a:extLst>
                      </p:cNvPr>
                      <p:cNvSpPr>
                        <a:spLocks noChangeShapeType="1"/>
                      </p:cNvSpPr>
                      <p:nvPr/>
                    </p:nvSpPr>
                    <p:spPr bwMode="auto">
                      <a:xfrm>
                        <a:off x="960"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78" name="Line 639">
                        <a:extLst>
                          <a:ext uri="{FF2B5EF4-FFF2-40B4-BE49-F238E27FC236}">
                            <a16:creationId xmlns:a16="http://schemas.microsoft.com/office/drawing/2014/main" id="{1E99D118-4E80-5943-22C8-66D416A2524B}"/>
                          </a:ext>
                        </a:extLst>
                      </p:cNvPr>
                      <p:cNvSpPr>
                        <a:spLocks noChangeShapeType="1"/>
                      </p:cNvSpPr>
                      <p:nvPr/>
                    </p:nvSpPr>
                    <p:spPr bwMode="auto">
                      <a:xfrm>
                        <a:off x="934"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nvGrpSpPr>
                    <p:cNvPr id="70" name="Group 640">
                      <a:extLst>
                        <a:ext uri="{FF2B5EF4-FFF2-40B4-BE49-F238E27FC236}">
                          <a16:creationId xmlns:a16="http://schemas.microsoft.com/office/drawing/2014/main" id="{7C2F1A57-DF39-3F69-DFF8-2B5725737659}"/>
                        </a:ext>
                      </a:extLst>
                    </p:cNvPr>
                    <p:cNvGrpSpPr>
                      <a:grpSpLocks/>
                    </p:cNvGrpSpPr>
                    <p:nvPr/>
                  </p:nvGrpSpPr>
                  <p:grpSpPr bwMode="auto">
                    <a:xfrm>
                      <a:off x="997" y="2542"/>
                      <a:ext cx="57" cy="71"/>
                      <a:chOff x="997" y="2542"/>
                      <a:chExt cx="57" cy="71"/>
                    </a:xfrm>
                  </p:grpSpPr>
                  <p:sp>
                    <p:nvSpPr>
                      <p:cNvPr id="71" name="Rectangle 641">
                        <a:extLst>
                          <a:ext uri="{FF2B5EF4-FFF2-40B4-BE49-F238E27FC236}">
                            <a16:creationId xmlns:a16="http://schemas.microsoft.com/office/drawing/2014/main" id="{A3D5D7B6-02B6-EB68-577A-ADA7F3C02A18}"/>
                          </a:ext>
                        </a:extLst>
                      </p:cNvPr>
                      <p:cNvSpPr>
                        <a:spLocks noChangeArrowheads="1"/>
                      </p:cNvSpPr>
                      <p:nvPr/>
                    </p:nvSpPr>
                    <p:spPr bwMode="auto">
                      <a:xfrm>
                        <a:off x="999" y="2542"/>
                        <a:ext cx="52" cy="6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72" name="Rectangle 642">
                        <a:extLst>
                          <a:ext uri="{FF2B5EF4-FFF2-40B4-BE49-F238E27FC236}">
                            <a16:creationId xmlns:a16="http://schemas.microsoft.com/office/drawing/2014/main" id="{38935F26-E9D0-0F6B-2FD1-088094E47915}"/>
                          </a:ext>
                        </a:extLst>
                      </p:cNvPr>
                      <p:cNvSpPr>
                        <a:spLocks noChangeArrowheads="1"/>
                      </p:cNvSpPr>
                      <p:nvPr/>
                    </p:nvSpPr>
                    <p:spPr bwMode="auto">
                      <a:xfrm>
                        <a:off x="997" y="2608"/>
                        <a:ext cx="57" cy="5"/>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73" name="Line 643">
                        <a:extLst>
                          <a:ext uri="{FF2B5EF4-FFF2-40B4-BE49-F238E27FC236}">
                            <a16:creationId xmlns:a16="http://schemas.microsoft.com/office/drawing/2014/main" id="{AE67D99C-0787-FEEA-F30B-3952D76FB5C4}"/>
                          </a:ext>
                        </a:extLst>
                      </p:cNvPr>
                      <p:cNvSpPr>
                        <a:spLocks noChangeShapeType="1"/>
                      </p:cNvSpPr>
                      <p:nvPr/>
                    </p:nvSpPr>
                    <p:spPr bwMode="auto">
                      <a:xfrm>
                        <a:off x="1025" y="2542"/>
                        <a:ext cx="1" cy="63"/>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sp>
                    <p:nvSpPr>
                      <p:cNvPr id="74" name="Line 644">
                        <a:extLst>
                          <a:ext uri="{FF2B5EF4-FFF2-40B4-BE49-F238E27FC236}">
                            <a16:creationId xmlns:a16="http://schemas.microsoft.com/office/drawing/2014/main" id="{DC24D69A-AAAE-AE6C-2952-AB926C9B3E1A}"/>
                          </a:ext>
                        </a:extLst>
                      </p:cNvPr>
                      <p:cNvSpPr>
                        <a:spLocks noChangeShapeType="1"/>
                      </p:cNvSpPr>
                      <p:nvPr/>
                    </p:nvSpPr>
                    <p:spPr bwMode="auto">
                      <a:xfrm>
                        <a:off x="999" y="2575"/>
                        <a:ext cx="52" cy="1"/>
                      </a:xfrm>
                      <a:prstGeom prst="line">
                        <a:avLst/>
                      </a:prstGeom>
                      <a:noFill/>
                      <a:ln w="3175">
                        <a:solidFill>
                          <a:srgbClr val="000000"/>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zh-CN" altLang="en-US"/>
                      </a:p>
                    </p:txBody>
                  </p:sp>
                </p:grpSp>
              </p:grpSp>
              <p:grpSp>
                <p:nvGrpSpPr>
                  <p:cNvPr id="54" name="Group 645">
                    <a:extLst>
                      <a:ext uri="{FF2B5EF4-FFF2-40B4-BE49-F238E27FC236}">
                        <a16:creationId xmlns:a16="http://schemas.microsoft.com/office/drawing/2014/main" id="{0E6A47FF-AEF1-7E6E-02F7-11A714FC5DC8}"/>
                      </a:ext>
                    </a:extLst>
                  </p:cNvPr>
                  <p:cNvGrpSpPr>
                    <a:grpSpLocks/>
                  </p:cNvGrpSpPr>
                  <p:nvPr/>
                </p:nvGrpSpPr>
                <p:grpSpPr bwMode="auto">
                  <a:xfrm>
                    <a:off x="868" y="2643"/>
                    <a:ext cx="54" cy="97"/>
                    <a:chOff x="868" y="2643"/>
                    <a:chExt cx="54" cy="97"/>
                  </a:xfrm>
                </p:grpSpPr>
                <p:sp>
                  <p:nvSpPr>
                    <p:cNvPr id="55" name="Rectangle 646">
                      <a:extLst>
                        <a:ext uri="{FF2B5EF4-FFF2-40B4-BE49-F238E27FC236}">
                          <a16:creationId xmlns:a16="http://schemas.microsoft.com/office/drawing/2014/main" id="{708A14A4-5BCC-7A09-F74D-C074401CA008}"/>
                        </a:ext>
                      </a:extLst>
                    </p:cNvPr>
                    <p:cNvSpPr>
                      <a:spLocks noChangeArrowheads="1"/>
                    </p:cNvSpPr>
                    <p:nvPr/>
                  </p:nvSpPr>
                  <p:spPr bwMode="auto">
                    <a:xfrm>
                      <a:off x="868" y="2643"/>
                      <a:ext cx="54" cy="97"/>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6" name="Rectangle 647">
                      <a:extLst>
                        <a:ext uri="{FF2B5EF4-FFF2-40B4-BE49-F238E27FC236}">
                          <a16:creationId xmlns:a16="http://schemas.microsoft.com/office/drawing/2014/main" id="{A81FAB3C-9E55-D6E6-EF7F-15124286ECC2}"/>
                        </a:ext>
                      </a:extLst>
                    </p:cNvPr>
                    <p:cNvSpPr>
                      <a:spLocks noChangeArrowheads="1"/>
                    </p:cNvSpPr>
                    <p:nvPr/>
                  </p:nvSpPr>
                  <p:spPr bwMode="auto">
                    <a:xfrm>
                      <a:off x="874" y="2653"/>
                      <a:ext cx="41" cy="81"/>
                    </a:xfrm>
                    <a:prstGeom prst="rect">
                      <a:avLst/>
                    </a:prstGeom>
                    <a:solidFill>
                      <a:srgbClr val="808080"/>
                    </a:solidFill>
                    <a:ln w="3175">
                      <a:solidFill>
                        <a:srgbClr val="000000"/>
                      </a:solidFill>
                      <a:miter lim="800000"/>
                      <a:headEnd/>
                      <a:tailEnd/>
                    </a:ln>
                  </p:spPr>
                  <p:txBody>
                    <a:bodyPr lIns="0" tIns="0" rIns="0" bIns="0" anchor="ctr" anchorCtr="1"/>
                    <a:lstStyle/>
                    <a:p>
                      <a:endParaRPr lang="zh-CN" altLang="en-US"/>
                    </a:p>
                  </p:txBody>
                </p:sp>
                <p:sp>
                  <p:nvSpPr>
                    <p:cNvPr id="57" name="Oval 648">
                      <a:extLst>
                        <a:ext uri="{FF2B5EF4-FFF2-40B4-BE49-F238E27FC236}">
                          <a16:creationId xmlns:a16="http://schemas.microsoft.com/office/drawing/2014/main" id="{6D9FDD96-B1ED-6D9B-DC01-6221F078D6AB}"/>
                        </a:ext>
                      </a:extLst>
                    </p:cNvPr>
                    <p:cNvSpPr>
                      <a:spLocks noChangeArrowheads="1"/>
                    </p:cNvSpPr>
                    <p:nvPr/>
                  </p:nvSpPr>
                  <p:spPr bwMode="auto">
                    <a:xfrm>
                      <a:off x="908" y="2693"/>
                      <a:ext cx="2" cy="3"/>
                    </a:xfrm>
                    <a:prstGeom prst="ellipse">
                      <a:avLst/>
                    </a:prstGeom>
                    <a:solidFill>
                      <a:srgbClr val="C0C0C0"/>
                    </a:solidFill>
                    <a:ln w="3175">
                      <a:solidFill>
                        <a:srgbClr val="000000"/>
                      </a:solidFill>
                      <a:round/>
                      <a:headEnd/>
                      <a:tailEnd/>
                    </a:ln>
                  </p:spPr>
                  <p:txBody>
                    <a:bodyPr lIns="0" tIns="0" rIns="0" bIns="0" anchor="ctr" anchorCtr="1"/>
                    <a:lstStyle/>
                    <a:p>
                      <a:endParaRPr lang="zh-CN" altLang="en-US"/>
                    </a:p>
                  </p:txBody>
                </p:sp>
              </p:grpSp>
            </p:grpSp>
          </p:grpSp>
          <p:sp>
            <p:nvSpPr>
              <p:cNvPr id="32" name="Line 649">
                <a:extLst>
                  <a:ext uri="{FF2B5EF4-FFF2-40B4-BE49-F238E27FC236}">
                    <a16:creationId xmlns:a16="http://schemas.microsoft.com/office/drawing/2014/main" id="{668A70D5-4E84-4021-2D3A-FCE36790BE8C}"/>
                  </a:ext>
                </a:extLst>
              </p:cNvPr>
              <p:cNvSpPr>
                <a:spLocks noChangeShapeType="1"/>
              </p:cNvSpPr>
              <p:nvPr/>
            </p:nvSpPr>
            <p:spPr bwMode="auto">
              <a:xfrm>
                <a:off x="1298" y="2545"/>
                <a:ext cx="287"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3" name="Line 650">
                <a:extLst>
                  <a:ext uri="{FF2B5EF4-FFF2-40B4-BE49-F238E27FC236}">
                    <a16:creationId xmlns:a16="http://schemas.microsoft.com/office/drawing/2014/main" id="{1038915A-139A-ED63-5E8E-4B13D80E0FBE}"/>
                  </a:ext>
                </a:extLst>
              </p:cNvPr>
              <p:cNvSpPr>
                <a:spLocks noChangeShapeType="1"/>
              </p:cNvSpPr>
              <p:nvPr/>
            </p:nvSpPr>
            <p:spPr bwMode="auto">
              <a:xfrm>
                <a:off x="2352" y="2545"/>
                <a:ext cx="288"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4" name="Line 651">
                <a:extLst>
                  <a:ext uri="{FF2B5EF4-FFF2-40B4-BE49-F238E27FC236}">
                    <a16:creationId xmlns:a16="http://schemas.microsoft.com/office/drawing/2014/main" id="{CEF19567-C899-36F1-0D42-392CB8ECF239}"/>
                  </a:ext>
                </a:extLst>
              </p:cNvPr>
              <p:cNvSpPr>
                <a:spLocks noChangeShapeType="1"/>
              </p:cNvSpPr>
              <p:nvPr/>
            </p:nvSpPr>
            <p:spPr bwMode="auto">
              <a:xfrm>
                <a:off x="3360" y="2496"/>
                <a:ext cx="288"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5" name="Line 652">
                <a:extLst>
                  <a:ext uri="{FF2B5EF4-FFF2-40B4-BE49-F238E27FC236}">
                    <a16:creationId xmlns:a16="http://schemas.microsoft.com/office/drawing/2014/main" id="{2FF35A1E-BD78-D101-3A6C-AC1438C435C8}"/>
                  </a:ext>
                </a:extLst>
              </p:cNvPr>
              <p:cNvSpPr>
                <a:spLocks noChangeShapeType="1"/>
              </p:cNvSpPr>
              <p:nvPr/>
            </p:nvSpPr>
            <p:spPr bwMode="auto">
              <a:xfrm>
                <a:off x="4464" y="2496"/>
                <a:ext cx="288" cy="0"/>
              </a:xfrm>
              <a:prstGeom prst="line">
                <a:avLst/>
              </a:prstGeom>
              <a:noFill/>
              <a:ln w="1905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6" name="Freeform 653">
                <a:extLst>
                  <a:ext uri="{FF2B5EF4-FFF2-40B4-BE49-F238E27FC236}">
                    <a16:creationId xmlns:a16="http://schemas.microsoft.com/office/drawing/2014/main" id="{C4A35640-623F-9506-94BA-E8F5DB679BBB}"/>
                  </a:ext>
                </a:extLst>
              </p:cNvPr>
              <p:cNvSpPr>
                <a:spLocks/>
              </p:cNvSpPr>
              <p:nvPr/>
            </p:nvSpPr>
            <p:spPr bwMode="auto">
              <a:xfrm>
                <a:off x="915" y="2065"/>
                <a:ext cx="909"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7" name="Freeform 654">
                <a:extLst>
                  <a:ext uri="{FF2B5EF4-FFF2-40B4-BE49-F238E27FC236}">
                    <a16:creationId xmlns:a16="http://schemas.microsoft.com/office/drawing/2014/main" id="{A099D4BB-2CF9-1594-BC8F-609763A25F9C}"/>
                  </a:ext>
                </a:extLst>
              </p:cNvPr>
              <p:cNvSpPr>
                <a:spLocks/>
              </p:cNvSpPr>
              <p:nvPr/>
            </p:nvSpPr>
            <p:spPr bwMode="auto">
              <a:xfrm>
                <a:off x="1968" y="2065"/>
                <a:ext cx="912"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8" name="Freeform 655">
                <a:extLst>
                  <a:ext uri="{FF2B5EF4-FFF2-40B4-BE49-F238E27FC236}">
                    <a16:creationId xmlns:a16="http://schemas.microsoft.com/office/drawing/2014/main" id="{50B9AE94-D055-2B6D-C0C3-81B6D2A9F645}"/>
                  </a:ext>
                </a:extLst>
              </p:cNvPr>
              <p:cNvSpPr>
                <a:spLocks/>
              </p:cNvSpPr>
              <p:nvPr/>
            </p:nvSpPr>
            <p:spPr bwMode="auto">
              <a:xfrm>
                <a:off x="3024" y="2065"/>
                <a:ext cx="911" cy="336"/>
              </a:xfrm>
              <a:custGeom>
                <a:avLst/>
                <a:gdLst>
                  <a:gd name="T0" fmla="*/ 912 w 912"/>
                  <a:gd name="T1" fmla="*/ 288 h 336"/>
                  <a:gd name="T2" fmla="*/ 912 w 912"/>
                  <a:gd name="T3" fmla="*/ 0 h 336"/>
                  <a:gd name="T4" fmla="*/ 0 w 912"/>
                  <a:gd name="T5" fmla="*/ 0 h 336"/>
                  <a:gd name="T6" fmla="*/ 0 w 912"/>
                  <a:gd name="T7" fmla="*/ 336 h 336"/>
                </a:gdLst>
                <a:ahLst/>
                <a:cxnLst>
                  <a:cxn ang="0">
                    <a:pos x="T0" y="T1"/>
                  </a:cxn>
                  <a:cxn ang="0">
                    <a:pos x="T2" y="T3"/>
                  </a:cxn>
                  <a:cxn ang="0">
                    <a:pos x="T4" y="T5"/>
                  </a:cxn>
                  <a:cxn ang="0">
                    <a:pos x="T6" y="T7"/>
                  </a:cxn>
                </a:cxnLst>
                <a:rect l="0" t="0" r="r" b="b"/>
                <a:pathLst>
                  <a:path w="912" h="336">
                    <a:moveTo>
                      <a:pt x="912" y="288"/>
                    </a:moveTo>
                    <a:lnTo>
                      <a:pt x="912" y="0"/>
                    </a:lnTo>
                    <a:lnTo>
                      <a:pt x="0" y="0"/>
                    </a:lnTo>
                    <a:lnTo>
                      <a:pt x="0" y="336"/>
                    </a:lnTo>
                  </a:path>
                </a:pathLst>
              </a:custGeom>
              <a:noFill/>
              <a:ln w="9525" cap="flat">
                <a:solidFill>
                  <a:schemeClr val="tx1"/>
                </a:solidFill>
                <a:prstDash val="dash"/>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39" name="Line 656">
                <a:extLst>
                  <a:ext uri="{FF2B5EF4-FFF2-40B4-BE49-F238E27FC236}">
                    <a16:creationId xmlns:a16="http://schemas.microsoft.com/office/drawing/2014/main" id="{6D842E82-53D9-3FF9-8ABA-FD64E29C621F}"/>
                  </a:ext>
                </a:extLst>
              </p:cNvPr>
              <p:cNvSpPr>
                <a:spLocks noChangeShapeType="1"/>
              </p:cNvSpPr>
              <p:nvPr/>
            </p:nvSpPr>
            <p:spPr bwMode="auto">
              <a:xfrm flipH="1">
                <a:off x="4368" y="2352"/>
                <a:ext cx="432" cy="0"/>
              </a:xfrm>
              <a:prstGeom prst="line">
                <a:avLst/>
              </a:prstGeom>
              <a:noFill/>
              <a:ln w="9525">
                <a:solidFill>
                  <a:schemeClr val="tx1"/>
                </a:solidFill>
                <a:prstDash val="dash"/>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40" name="Text Box 657">
                <a:extLst>
                  <a:ext uri="{FF2B5EF4-FFF2-40B4-BE49-F238E27FC236}">
                    <a16:creationId xmlns:a16="http://schemas.microsoft.com/office/drawing/2014/main" id="{29497FCE-DEBD-EB48-DF43-C34AFBFAF316}"/>
                  </a:ext>
                </a:extLst>
              </p:cNvPr>
              <p:cNvSpPr txBox="1">
                <a:spLocks noChangeArrowheads="1"/>
              </p:cNvSpPr>
              <p:nvPr/>
            </p:nvSpPr>
            <p:spPr bwMode="auto">
              <a:xfrm>
                <a:off x="4373" y="2146"/>
                <a:ext cx="499" cy="2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用户需求</a:t>
                </a:r>
              </a:p>
            </p:txBody>
          </p:sp>
          <p:sp>
            <p:nvSpPr>
              <p:cNvPr id="41" name="Text Box 658">
                <a:extLst>
                  <a:ext uri="{FF2B5EF4-FFF2-40B4-BE49-F238E27FC236}">
                    <a16:creationId xmlns:a16="http://schemas.microsoft.com/office/drawing/2014/main" id="{A16B3364-00DE-574C-B894-8B021AEACC0D}"/>
                  </a:ext>
                </a:extLst>
              </p:cNvPr>
              <p:cNvSpPr txBox="1">
                <a:spLocks noChangeArrowheads="1"/>
              </p:cNvSpPr>
              <p:nvPr/>
            </p:nvSpPr>
            <p:spPr bwMode="auto">
              <a:xfrm>
                <a:off x="3267" y="1904"/>
                <a:ext cx="505"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当期订单</a:t>
                </a:r>
              </a:p>
            </p:txBody>
          </p:sp>
          <p:sp>
            <p:nvSpPr>
              <p:cNvPr id="42" name="Text Box 659">
                <a:extLst>
                  <a:ext uri="{FF2B5EF4-FFF2-40B4-BE49-F238E27FC236}">
                    <a16:creationId xmlns:a16="http://schemas.microsoft.com/office/drawing/2014/main" id="{E743DDF9-2CCB-E453-A65C-79C8CB1971F7}"/>
                  </a:ext>
                </a:extLst>
              </p:cNvPr>
              <p:cNvSpPr txBox="1">
                <a:spLocks noChangeArrowheads="1"/>
              </p:cNvSpPr>
              <p:nvPr/>
            </p:nvSpPr>
            <p:spPr bwMode="auto">
              <a:xfrm>
                <a:off x="2113" y="1904"/>
                <a:ext cx="505"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当期订单</a:t>
                </a:r>
              </a:p>
            </p:txBody>
          </p:sp>
          <p:sp>
            <p:nvSpPr>
              <p:cNvPr id="43" name="Text Box 660">
                <a:extLst>
                  <a:ext uri="{FF2B5EF4-FFF2-40B4-BE49-F238E27FC236}">
                    <a16:creationId xmlns:a16="http://schemas.microsoft.com/office/drawing/2014/main" id="{13487458-242A-BD67-CDF6-C7B40E4695CF}"/>
                  </a:ext>
                </a:extLst>
              </p:cNvPr>
              <p:cNvSpPr txBox="1">
                <a:spLocks noChangeArrowheads="1"/>
              </p:cNvSpPr>
              <p:nvPr/>
            </p:nvSpPr>
            <p:spPr bwMode="auto">
              <a:xfrm>
                <a:off x="1156" y="1904"/>
                <a:ext cx="505"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当期订单</a:t>
                </a:r>
              </a:p>
            </p:txBody>
          </p:sp>
          <p:sp>
            <p:nvSpPr>
              <p:cNvPr id="44" name="Text Box 661">
                <a:extLst>
                  <a:ext uri="{FF2B5EF4-FFF2-40B4-BE49-F238E27FC236}">
                    <a16:creationId xmlns:a16="http://schemas.microsoft.com/office/drawing/2014/main" id="{D40BABAE-417A-AF1D-E0A7-7C5AA1844AD4}"/>
                  </a:ext>
                </a:extLst>
              </p:cNvPr>
              <p:cNvSpPr txBox="1">
                <a:spLocks noChangeArrowheads="1"/>
              </p:cNvSpPr>
              <p:nvPr/>
            </p:nvSpPr>
            <p:spPr bwMode="auto">
              <a:xfrm>
                <a:off x="4474" y="2528"/>
                <a:ext cx="250" cy="2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a:t>拉动</a:t>
                </a:r>
              </a:p>
            </p:txBody>
          </p:sp>
          <p:sp>
            <p:nvSpPr>
              <p:cNvPr id="45" name="Text Box 662">
                <a:extLst>
                  <a:ext uri="{FF2B5EF4-FFF2-40B4-BE49-F238E27FC236}">
                    <a16:creationId xmlns:a16="http://schemas.microsoft.com/office/drawing/2014/main" id="{C8A48095-4DA8-7383-9209-EF9C55A6D78A}"/>
                  </a:ext>
                </a:extLst>
              </p:cNvPr>
              <p:cNvSpPr txBox="1">
                <a:spLocks noChangeArrowheads="1"/>
              </p:cNvSpPr>
              <p:nvPr/>
            </p:nvSpPr>
            <p:spPr bwMode="auto">
              <a:xfrm>
                <a:off x="2361" y="2384"/>
                <a:ext cx="253"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拉动</a:t>
                </a:r>
              </a:p>
            </p:txBody>
          </p:sp>
          <p:sp>
            <p:nvSpPr>
              <p:cNvPr id="46" name="Text Box 663">
                <a:extLst>
                  <a:ext uri="{FF2B5EF4-FFF2-40B4-BE49-F238E27FC236}">
                    <a16:creationId xmlns:a16="http://schemas.microsoft.com/office/drawing/2014/main" id="{F701A459-474B-7872-FCB8-88A3F6004331}"/>
                  </a:ext>
                </a:extLst>
              </p:cNvPr>
              <p:cNvSpPr txBox="1">
                <a:spLocks noChangeArrowheads="1"/>
              </p:cNvSpPr>
              <p:nvPr/>
            </p:nvSpPr>
            <p:spPr bwMode="auto">
              <a:xfrm>
                <a:off x="3369" y="2337"/>
                <a:ext cx="253"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拉动</a:t>
                </a:r>
              </a:p>
            </p:txBody>
          </p:sp>
          <p:sp>
            <p:nvSpPr>
              <p:cNvPr id="47" name="Text Box 664">
                <a:extLst>
                  <a:ext uri="{FF2B5EF4-FFF2-40B4-BE49-F238E27FC236}">
                    <a16:creationId xmlns:a16="http://schemas.microsoft.com/office/drawing/2014/main" id="{DC72EE97-48D6-B5F0-51E5-A3C9C6F2003B}"/>
                  </a:ext>
                </a:extLst>
              </p:cNvPr>
              <p:cNvSpPr txBox="1">
                <a:spLocks noChangeArrowheads="1"/>
              </p:cNvSpPr>
              <p:nvPr/>
            </p:nvSpPr>
            <p:spPr bwMode="auto">
              <a:xfrm>
                <a:off x="1307" y="2384"/>
                <a:ext cx="253" cy="24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sz="1400" dirty="0"/>
                  <a:t>拉动</a:t>
                </a:r>
              </a:p>
            </p:txBody>
          </p:sp>
        </p:grpSp>
        <p:grpSp>
          <p:nvGrpSpPr>
            <p:cNvPr id="11" name="Group 665">
              <a:extLst>
                <a:ext uri="{FF2B5EF4-FFF2-40B4-BE49-F238E27FC236}">
                  <a16:creationId xmlns:a16="http://schemas.microsoft.com/office/drawing/2014/main" id="{19A3D1FF-EB79-2A00-87F6-5FD166B75E84}"/>
                </a:ext>
              </a:extLst>
            </p:cNvPr>
            <p:cNvGrpSpPr>
              <a:grpSpLocks/>
            </p:cNvGrpSpPr>
            <p:nvPr/>
          </p:nvGrpSpPr>
          <p:grpSpPr bwMode="auto">
            <a:xfrm>
              <a:off x="894" y="2211"/>
              <a:ext cx="3931" cy="250"/>
              <a:chOff x="384" y="2889"/>
              <a:chExt cx="4176" cy="279"/>
            </a:xfrm>
          </p:grpSpPr>
          <p:sp>
            <p:nvSpPr>
              <p:cNvPr id="12" name="Text Box 666">
                <a:extLst>
                  <a:ext uri="{FF2B5EF4-FFF2-40B4-BE49-F238E27FC236}">
                    <a16:creationId xmlns:a16="http://schemas.microsoft.com/office/drawing/2014/main" id="{5F7AE70E-0C71-D2C1-F89E-58E421D1DB39}"/>
                  </a:ext>
                </a:extLst>
              </p:cNvPr>
              <p:cNvSpPr txBox="1">
                <a:spLocks noChangeArrowheads="1"/>
              </p:cNvSpPr>
              <p:nvPr/>
            </p:nvSpPr>
            <p:spPr bwMode="auto">
              <a:xfrm>
                <a:off x="3894" y="2889"/>
                <a:ext cx="429" cy="2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13" name="Text Box 667">
                <a:extLst>
                  <a:ext uri="{FF2B5EF4-FFF2-40B4-BE49-F238E27FC236}">
                    <a16:creationId xmlns:a16="http://schemas.microsoft.com/office/drawing/2014/main" id="{F2F4F54D-F080-2AEB-A030-F8ECA24DE53C}"/>
                  </a:ext>
                </a:extLst>
              </p:cNvPr>
              <p:cNvSpPr txBox="1">
                <a:spLocks noChangeArrowheads="1"/>
              </p:cNvSpPr>
              <p:nvPr/>
            </p:nvSpPr>
            <p:spPr bwMode="auto">
              <a:xfrm>
                <a:off x="2885" y="2889"/>
                <a:ext cx="429" cy="2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几个星期</a:t>
                </a:r>
              </a:p>
            </p:txBody>
          </p:sp>
          <p:sp>
            <p:nvSpPr>
              <p:cNvPr id="14" name="Text Box 668">
                <a:extLst>
                  <a:ext uri="{FF2B5EF4-FFF2-40B4-BE49-F238E27FC236}">
                    <a16:creationId xmlns:a16="http://schemas.microsoft.com/office/drawing/2014/main" id="{BBA7C9CA-F399-EF93-8B80-920C309D074E}"/>
                  </a:ext>
                </a:extLst>
              </p:cNvPr>
              <p:cNvSpPr txBox="1">
                <a:spLocks noChangeArrowheads="1"/>
              </p:cNvSpPr>
              <p:nvPr/>
            </p:nvSpPr>
            <p:spPr bwMode="auto">
              <a:xfrm>
                <a:off x="1833" y="2889"/>
                <a:ext cx="324" cy="2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15" name="Text Box 669">
                <a:extLst>
                  <a:ext uri="{FF2B5EF4-FFF2-40B4-BE49-F238E27FC236}">
                    <a16:creationId xmlns:a16="http://schemas.microsoft.com/office/drawing/2014/main" id="{3EB68681-14EC-BD63-F55C-7F68042CEB4F}"/>
                  </a:ext>
                </a:extLst>
              </p:cNvPr>
              <p:cNvSpPr txBox="1">
                <a:spLocks noChangeArrowheads="1"/>
              </p:cNvSpPr>
              <p:nvPr/>
            </p:nvSpPr>
            <p:spPr bwMode="auto">
              <a:xfrm>
                <a:off x="776" y="2889"/>
                <a:ext cx="322" cy="2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tIns="0" rIns="0" bIns="0" anchor="ctr" anchorCtr="1">
                <a:spAutoFit/>
              </a:bodyPr>
              <a:lstStyle/>
              <a:p>
                <a:pPr algn="l">
                  <a:lnSpc>
                    <a:spcPct val="100000"/>
                  </a:lnSpc>
                  <a:spcBef>
                    <a:spcPct val="0"/>
                  </a:spcBef>
                  <a:defRPr/>
                </a:pPr>
                <a:r>
                  <a:rPr kumimoji="0" lang="zh-CN" altLang="en-US"/>
                  <a:t>几个月</a:t>
                </a:r>
              </a:p>
            </p:txBody>
          </p:sp>
          <p:sp>
            <p:nvSpPr>
              <p:cNvPr id="16" name="Line 670">
                <a:extLst>
                  <a:ext uri="{FF2B5EF4-FFF2-40B4-BE49-F238E27FC236}">
                    <a16:creationId xmlns:a16="http://schemas.microsoft.com/office/drawing/2014/main" id="{0C234713-51B7-0DA2-9A8C-8DBBCF8E8645}"/>
                  </a:ext>
                </a:extLst>
              </p:cNvPr>
              <p:cNvSpPr>
                <a:spLocks noChangeShapeType="1"/>
              </p:cNvSpPr>
              <p:nvPr/>
            </p:nvSpPr>
            <p:spPr bwMode="auto">
              <a:xfrm>
                <a:off x="384" y="3024"/>
                <a:ext cx="1009"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17" name="Line 671">
                <a:extLst>
                  <a:ext uri="{FF2B5EF4-FFF2-40B4-BE49-F238E27FC236}">
                    <a16:creationId xmlns:a16="http://schemas.microsoft.com/office/drawing/2014/main" id="{AADE6253-E04F-C120-8B9F-CB0DF886CE0D}"/>
                  </a:ext>
                </a:extLst>
              </p:cNvPr>
              <p:cNvSpPr>
                <a:spLocks noChangeShapeType="1"/>
              </p:cNvSpPr>
              <p:nvPr/>
            </p:nvSpPr>
            <p:spPr bwMode="auto">
              <a:xfrm>
                <a:off x="384"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18" name="Line 672">
                <a:extLst>
                  <a:ext uri="{FF2B5EF4-FFF2-40B4-BE49-F238E27FC236}">
                    <a16:creationId xmlns:a16="http://schemas.microsoft.com/office/drawing/2014/main" id="{9C11D6C1-2E88-6D56-05AF-02876125B91F}"/>
                  </a:ext>
                </a:extLst>
              </p:cNvPr>
              <p:cNvSpPr>
                <a:spLocks noChangeShapeType="1"/>
              </p:cNvSpPr>
              <p:nvPr/>
            </p:nvSpPr>
            <p:spPr bwMode="auto">
              <a:xfrm>
                <a:off x="1393"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19" name="Line 673">
                <a:extLst>
                  <a:ext uri="{FF2B5EF4-FFF2-40B4-BE49-F238E27FC236}">
                    <a16:creationId xmlns:a16="http://schemas.microsoft.com/office/drawing/2014/main" id="{3A3A8BC0-B0DC-F3AF-D742-F558D4A1B1B4}"/>
                  </a:ext>
                </a:extLst>
              </p:cNvPr>
              <p:cNvSpPr>
                <a:spLocks noChangeShapeType="1"/>
              </p:cNvSpPr>
              <p:nvPr/>
            </p:nvSpPr>
            <p:spPr bwMode="auto">
              <a:xfrm>
                <a:off x="1393" y="3024"/>
                <a:ext cx="1007"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0" name="Line 674">
                <a:extLst>
                  <a:ext uri="{FF2B5EF4-FFF2-40B4-BE49-F238E27FC236}">
                    <a16:creationId xmlns:a16="http://schemas.microsoft.com/office/drawing/2014/main" id="{112F3A5D-9A58-0A62-71ED-8564C16EDC50}"/>
                  </a:ext>
                </a:extLst>
              </p:cNvPr>
              <p:cNvSpPr>
                <a:spLocks noChangeShapeType="1"/>
              </p:cNvSpPr>
              <p:nvPr/>
            </p:nvSpPr>
            <p:spPr bwMode="auto">
              <a:xfrm>
                <a:off x="1393"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1" name="Line 675">
                <a:extLst>
                  <a:ext uri="{FF2B5EF4-FFF2-40B4-BE49-F238E27FC236}">
                    <a16:creationId xmlns:a16="http://schemas.microsoft.com/office/drawing/2014/main" id="{48864012-84F8-E085-4F35-883558990E01}"/>
                  </a:ext>
                </a:extLst>
              </p:cNvPr>
              <p:cNvSpPr>
                <a:spLocks noChangeShapeType="1"/>
              </p:cNvSpPr>
              <p:nvPr/>
            </p:nvSpPr>
            <p:spPr bwMode="auto">
              <a:xfrm>
                <a:off x="2400"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2" name="Line 676">
                <a:extLst>
                  <a:ext uri="{FF2B5EF4-FFF2-40B4-BE49-F238E27FC236}">
                    <a16:creationId xmlns:a16="http://schemas.microsoft.com/office/drawing/2014/main" id="{6E7A92A7-E6F1-84F0-4149-805013B98E9A}"/>
                  </a:ext>
                </a:extLst>
              </p:cNvPr>
              <p:cNvSpPr>
                <a:spLocks noChangeShapeType="1"/>
              </p:cNvSpPr>
              <p:nvPr/>
            </p:nvSpPr>
            <p:spPr bwMode="auto">
              <a:xfrm>
                <a:off x="2400" y="3024"/>
                <a:ext cx="1152"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3" name="Line 677">
                <a:extLst>
                  <a:ext uri="{FF2B5EF4-FFF2-40B4-BE49-F238E27FC236}">
                    <a16:creationId xmlns:a16="http://schemas.microsoft.com/office/drawing/2014/main" id="{23BCFB20-E2F4-CE94-B3B6-BEB1C2687206}"/>
                  </a:ext>
                </a:extLst>
              </p:cNvPr>
              <p:cNvSpPr>
                <a:spLocks noChangeShapeType="1"/>
              </p:cNvSpPr>
              <p:nvPr/>
            </p:nvSpPr>
            <p:spPr bwMode="auto">
              <a:xfrm>
                <a:off x="2400"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4" name="Line 678">
                <a:extLst>
                  <a:ext uri="{FF2B5EF4-FFF2-40B4-BE49-F238E27FC236}">
                    <a16:creationId xmlns:a16="http://schemas.microsoft.com/office/drawing/2014/main" id="{BEBF327A-8507-300D-10B9-7972CCA0E67F}"/>
                  </a:ext>
                </a:extLst>
              </p:cNvPr>
              <p:cNvSpPr>
                <a:spLocks noChangeShapeType="1"/>
              </p:cNvSpPr>
              <p:nvPr/>
            </p:nvSpPr>
            <p:spPr bwMode="auto">
              <a:xfrm>
                <a:off x="3552" y="3024"/>
                <a:ext cx="1013" cy="0"/>
              </a:xfrm>
              <a:prstGeom prst="line">
                <a:avLst/>
              </a:prstGeom>
              <a:noFill/>
              <a:ln w="9525">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5" name="Line 679">
                <a:extLst>
                  <a:ext uri="{FF2B5EF4-FFF2-40B4-BE49-F238E27FC236}">
                    <a16:creationId xmlns:a16="http://schemas.microsoft.com/office/drawing/2014/main" id="{EE559828-DFC4-4C6C-E120-A3A51E84D49E}"/>
                  </a:ext>
                </a:extLst>
              </p:cNvPr>
              <p:cNvSpPr>
                <a:spLocks noChangeShapeType="1"/>
              </p:cNvSpPr>
              <p:nvPr/>
            </p:nvSpPr>
            <p:spPr bwMode="auto">
              <a:xfrm>
                <a:off x="3552"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sp>
            <p:nvSpPr>
              <p:cNvPr id="26" name="Line 680">
                <a:extLst>
                  <a:ext uri="{FF2B5EF4-FFF2-40B4-BE49-F238E27FC236}">
                    <a16:creationId xmlns:a16="http://schemas.microsoft.com/office/drawing/2014/main" id="{956525BF-3321-AF0A-6908-BCAE94FC490E}"/>
                  </a:ext>
                </a:extLst>
              </p:cNvPr>
              <p:cNvSpPr>
                <a:spLocks noChangeShapeType="1"/>
              </p:cNvSpPr>
              <p:nvPr/>
            </p:nvSpPr>
            <p:spPr bwMode="auto">
              <a:xfrm>
                <a:off x="4560" y="2928"/>
                <a:ext cx="0" cy="24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a:defRPr/>
                </a:pPr>
                <a:endParaRPr lang="zh-CN" altLang="en-US"/>
              </a:p>
            </p:txBody>
          </p:sp>
        </p:grpSp>
      </p:grpSp>
      <p:sp>
        <p:nvSpPr>
          <p:cNvPr id="1682913" name="Rectangle 121">
            <a:extLst>
              <a:ext uri="{FF2B5EF4-FFF2-40B4-BE49-F238E27FC236}">
                <a16:creationId xmlns:a16="http://schemas.microsoft.com/office/drawing/2014/main" id="{571AEAC0-108F-9B4D-3567-FE99887930FF}"/>
              </a:ext>
            </a:extLst>
          </p:cNvPr>
          <p:cNvSpPr>
            <a:spLocks noChangeArrowheads="1"/>
          </p:cNvSpPr>
          <p:nvPr/>
        </p:nvSpPr>
        <p:spPr bwMode="auto">
          <a:xfrm>
            <a:off x="163860" y="723064"/>
            <a:ext cx="7345114" cy="576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a:lnSpc>
                <a:spcPct val="90000"/>
              </a:lnSpc>
              <a:buClr>
                <a:srgbClr val="FF0000"/>
              </a:buClr>
              <a:defRPr/>
            </a:pPr>
            <a:r>
              <a:rPr lang="zh-CN" altLang="en-US" sz="2800" b="1" dirty="0">
                <a:solidFill>
                  <a:srgbClr val="FF0000"/>
                </a:solidFill>
                <a:ea typeface="黑体" charset="0"/>
                <a:cs typeface="黑体" charset="0"/>
              </a:rPr>
              <a:t>一、精细化供应链</a:t>
            </a:r>
          </a:p>
        </p:txBody>
      </p:sp>
    </p:spTree>
    <p:extLst>
      <p:ext uri="{BB962C8B-B14F-4D97-AF65-F5344CB8AC3E}">
        <p14:creationId xmlns:p14="http://schemas.microsoft.com/office/powerpoint/2010/main" val="1002689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82553"/>
                                        </p:tgtEl>
                                        <p:attrNameLst>
                                          <p:attrName>style.visibility</p:attrName>
                                        </p:attrNameLst>
                                      </p:cBhvr>
                                      <p:to>
                                        <p:strVal val="visible"/>
                                      </p:to>
                                    </p:set>
                                    <p:anim calcmode="lin" valueType="num">
                                      <p:cBhvr additive="base">
                                        <p:cTn id="7" dur="500" fill="hold"/>
                                        <p:tgtEl>
                                          <p:spTgt spid="1682553"/>
                                        </p:tgtEl>
                                        <p:attrNameLst>
                                          <p:attrName>ppt_x</p:attrName>
                                        </p:attrNameLst>
                                      </p:cBhvr>
                                      <p:tavLst>
                                        <p:tav tm="0">
                                          <p:val>
                                            <p:strVal val="#ppt_x"/>
                                          </p:val>
                                        </p:tav>
                                        <p:tav tm="100000">
                                          <p:val>
                                            <p:strVal val="#ppt_x"/>
                                          </p:val>
                                        </p:tav>
                                      </p:tavLst>
                                    </p:anim>
                                    <p:anim calcmode="lin" valueType="num">
                                      <p:cBhvr additive="base">
                                        <p:cTn id="8" dur="500" fill="hold"/>
                                        <p:tgtEl>
                                          <p:spTgt spid="1682553"/>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5" presetClass="entr" presetSubtype="10" fill="hold" nodeType="afterEffect">
                                  <p:stCondLst>
                                    <p:cond delay="0"/>
                                  </p:stCondLst>
                                  <p:childTnLst>
                                    <p:set>
                                      <p:cBhvr>
                                        <p:cTn id="11" dur="1" fill="hold">
                                          <p:stCondLst>
                                            <p:cond delay="0"/>
                                          </p:stCondLst>
                                        </p:cTn>
                                        <p:tgtEl>
                                          <p:spTgt spid="1682571"/>
                                        </p:tgtEl>
                                        <p:attrNameLst>
                                          <p:attrName>style.visibility</p:attrName>
                                        </p:attrNameLst>
                                      </p:cBhvr>
                                      <p:to>
                                        <p:strVal val="visible"/>
                                      </p:to>
                                    </p:set>
                                    <p:animEffect transition="in" filter="checkerboard(across)">
                                      <p:cBhvr>
                                        <p:cTn id="12" dur="500"/>
                                        <p:tgtEl>
                                          <p:spTgt spid="168257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8" presetClass="entr" presetSubtype="16"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amond(in)">
                                      <p:cBhvr>
                                        <p:cTn id="22" dur="20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682913"/>
                                        </p:tgtEl>
                                        <p:attrNameLst>
                                          <p:attrName>style.visibility</p:attrName>
                                        </p:attrNameLst>
                                      </p:cBhvr>
                                      <p:to>
                                        <p:strVal val="visible"/>
                                      </p:to>
                                    </p:set>
                                    <p:anim calcmode="lin" valueType="num">
                                      <p:cBhvr additive="base">
                                        <p:cTn id="27" dur="500" fill="hold"/>
                                        <p:tgtEl>
                                          <p:spTgt spid="1682913"/>
                                        </p:tgtEl>
                                        <p:attrNameLst>
                                          <p:attrName>ppt_x</p:attrName>
                                        </p:attrNameLst>
                                      </p:cBhvr>
                                      <p:tavLst>
                                        <p:tav tm="0">
                                          <p:val>
                                            <p:strVal val="#ppt_x"/>
                                          </p:val>
                                        </p:tav>
                                        <p:tav tm="100000">
                                          <p:val>
                                            <p:strVal val="#ppt_x"/>
                                          </p:val>
                                        </p:tav>
                                      </p:tavLst>
                                    </p:anim>
                                    <p:anim calcmode="lin" valueType="num">
                                      <p:cBhvr additive="base">
                                        <p:cTn id="28" dur="500" fill="hold"/>
                                        <p:tgtEl>
                                          <p:spTgt spid="16829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2553" grpId="0"/>
      <p:bldP spid="6" grpId="0"/>
      <p:bldP spid="168291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F122E2-D522-21F3-89DB-5B85F5D74EA6}"/>
            </a:ext>
          </a:extLst>
        </p:cNvPr>
        <p:cNvGrpSpPr/>
        <p:nvPr/>
      </p:nvGrpSpPr>
      <p:grpSpPr>
        <a:xfrm>
          <a:off x="0" y="0"/>
          <a:ext cx="0" cy="0"/>
          <a:chOff x="0" y="0"/>
          <a:chExt cx="0" cy="0"/>
        </a:xfrm>
      </p:grpSpPr>
      <p:sp>
        <p:nvSpPr>
          <p:cNvPr id="91" name="幻灯片编号占位符 5">
            <a:extLst>
              <a:ext uri="{FF2B5EF4-FFF2-40B4-BE49-F238E27FC236}">
                <a16:creationId xmlns:a16="http://schemas.microsoft.com/office/drawing/2014/main" id="{30C0DB88-769D-09DB-9256-297BBFB95D79}"/>
              </a:ext>
            </a:extLst>
          </p:cNvPr>
          <p:cNvSpPr>
            <a:spLocks noGrp="1"/>
          </p:cNvSpPr>
          <p:nvPr>
            <p:ph type="sldNum" sz="quarter" idx="12"/>
          </p:nvPr>
        </p:nvSpPr>
        <p:spPr/>
        <p:txBody>
          <a:bodyPr/>
          <a:lstStyle/>
          <a:p>
            <a:pPr>
              <a:defRPr/>
            </a:pPr>
            <a:fld id="{24300B22-3017-324A-83ED-0A6397899D9E}" type="slidenum">
              <a:rPr lang="en-US" altLang="zh-CN"/>
              <a:pPr>
                <a:defRPr/>
              </a:pPr>
              <a:t>71</a:t>
            </a:fld>
            <a:endParaRPr lang="en-US" altLang="zh-CN"/>
          </a:p>
        </p:txBody>
      </p:sp>
      <p:sp>
        <p:nvSpPr>
          <p:cNvPr id="1682434" name="Rectangle 2">
            <a:extLst>
              <a:ext uri="{FF2B5EF4-FFF2-40B4-BE49-F238E27FC236}">
                <a16:creationId xmlns:a16="http://schemas.microsoft.com/office/drawing/2014/main" id="{28D6892B-B798-2695-D9A7-8847FA18AD9A}"/>
              </a:ext>
            </a:extLst>
          </p:cNvPr>
          <p:cNvSpPr>
            <a:spLocks noGrp="1" noChangeArrowheads="1"/>
          </p:cNvSpPr>
          <p:nvPr>
            <p:ph type="title"/>
          </p:nvPr>
        </p:nvSpPr>
        <p:spPr/>
        <p:txBody>
          <a:bodyPr/>
          <a:lstStyle/>
          <a:p>
            <a:pPr>
              <a:defRPr/>
            </a:pPr>
            <a:r>
              <a:rPr lang="zh-CN" altLang="en-US" dirty="0">
                <a:latin typeface="宋体" charset="0"/>
              </a:rPr>
              <a:t>第三节</a:t>
            </a:r>
            <a:r>
              <a:rPr lang="en-US" altLang="zh-CN" dirty="0"/>
              <a:t>  </a:t>
            </a:r>
            <a:r>
              <a:rPr lang="zh-CN" altLang="en-US" dirty="0"/>
              <a:t>精细化与敏捷化供应链</a:t>
            </a:r>
          </a:p>
        </p:txBody>
      </p:sp>
      <p:graphicFrame>
        <p:nvGraphicFramePr>
          <p:cNvPr id="1682571" name="Group 139">
            <a:extLst>
              <a:ext uri="{FF2B5EF4-FFF2-40B4-BE49-F238E27FC236}">
                <a16:creationId xmlns:a16="http://schemas.microsoft.com/office/drawing/2014/main" id="{E3F9731F-AA49-4A90-AADE-FDC9C5A62CC2}"/>
              </a:ext>
            </a:extLst>
          </p:cNvPr>
          <p:cNvGraphicFramePr>
            <a:graphicFrameLocks noGrp="1"/>
          </p:cNvGraphicFramePr>
          <p:nvPr/>
        </p:nvGraphicFramePr>
        <p:xfrm>
          <a:off x="155301" y="2260661"/>
          <a:ext cx="4947247" cy="3095452"/>
        </p:xfrm>
        <a:graphic>
          <a:graphicData uri="http://schemas.openxmlformats.org/drawingml/2006/table">
            <a:tbl>
              <a:tblPr/>
              <a:tblGrid>
                <a:gridCol w="1125991">
                  <a:extLst>
                    <a:ext uri="{9D8B030D-6E8A-4147-A177-3AD203B41FA5}">
                      <a16:colId xmlns:a16="http://schemas.microsoft.com/office/drawing/2014/main" val="20000"/>
                    </a:ext>
                  </a:extLst>
                </a:gridCol>
                <a:gridCol w="1689025">
                  <a:extLst>
                    <a:ext uri="{9D8B030D-6E8A-4147-A177-3AD203B41FA5}">
                      <a16:colId xmlns:a16="http://schemas.microsoft.com/office/drawing/2014/main" val="20001"/>
                    </a:ext>
                  </a:extLst>
                </a:gridCol>
                <a:gridCol w="2132231">
                  <a:extLst>
                    <a:ext uri="{9D8B030D-6E8A-4147-A177-3AD203B41FA5}">
                      <a16:colId xmlns:a16="http://schemas.microsoft.com/office/drawing/2014/main" val="20002"/>
                    </a:ext>
                  </a:extLst>
                </a:gridCol>
              </a:tblGrid>
              <a:tr h="285770">
                <a:tc>
                  <a:txBody>
                    <a:bodyPr/>
                    <a:lstStyle/>
                    <a:p>
                      <a:pPr indent="266700" algn="ctr">
                        <a:lnSpc>
                          <a:spcPts val="1200"/>
                        </a:lnSpc>
                      </a:pPr>
                      <a:r>
                        <a:rPr lang="en-US"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 </a:t>
                      </a:r>
                      <a:endPar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敏捷化供应链</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精细化供应链</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5770">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竞争战略</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时间领先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成本领先</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54393338"/>
                  </a:ext>
                </a:extLst>
              </a:tr>
              <a:tr h="285770">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供应目标</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快速响应市场需求、最大化客户满意度</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最小化供应链成本</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30693339"/>
                  </a:ext>
                </a:extLst>
              </a:tr>
              <a:tr h="285770">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关注重点</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利润率高</a:t>
                      </a:r>
                      <a:r>
                        <a:rPr lang="en-US"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要求有效</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利润率低</a:t>
                      </a:r>
                      <a:r>
                        <a:rPr lang="en-US"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要求高效</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163634501"/>
                  </a:ext>
                </a:extLst>
              </a:tr>
              <a:tr h="285770">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需求特征</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市场需求难以预测</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有历史数据</a:t>
                      </a:r>
                      <a:r>
                        <a:rPr lang="en-US"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可以预测</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13183288"/>
                  </a:ext>
                </a:extLst>
              </a:tr>
              <a:tr h="285770">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库存策略</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生产中保持适量缓冲库存、柔性化生产</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en-US"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JIT</a:t>
                      </a: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生产</a:t>
                      </a:r>
                      <a:r>
                        <a:rPr lang="en-US"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a:t>
                      </a: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追求零库存</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4118202879"/>
                  </a:ext>
                </a:extLst>
              </a:tr>
              <a:tr h="306078">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伙伴选择</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敏捷性、柔性、质量水平、协调能力</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成本、质量水平</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0769">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生命周期</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短</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较长</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0769">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生产方式</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多品种、小批量</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少品种、大批量</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84387">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组织形式</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虚拟企业、动态联盟</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企业长期合作、战略合作</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50769">
                <a:tc>
                  <a:txBody>
                    <a:bodyPr/>
                    <a:lstStyle/>
                    <a:p>
                      <a:pPr indent="266700" algn="ctr">
                        <a:lnSpc>
                          <a:spcPts val="1200"/>
                        </a:lnSpc>
                      </a:pPr>
                      <a:r>
                        <a:rPr lang="zh-CN" sz="1200" b="1"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人力资源</a:t>
                      </a:r>
                    </a:p>
                  </a:txBody>
                  <a:tcPr marL="0" marR="0" marT="0" marB="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敏捷型员工</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indent="266700" algn="ctr">
                        <a:lnSpc>
                          <a:spcPts val="1200"/>
                        </a:lnSpc>
                      </a:pPr>
                      <a:r>
                        <a:rPr lang="zh-CN" sz="1200" kern="100" dirty="0">
                          <a:solidFill>
                            <a:srgbClr val="000000"/>
                          </a:solidFill>
                          <a:effectLst/>
                          <a:latin typeface="Songti SC" panose="02010600040101010101" pitchFamily="2" charset="-122"/>
                          <a:ea typeface="Songti SC" panose="02010600040101010101" pitchFamily="2" charset="-122"/>
                          <a:cs typeface="Times New Roman" panose="02020603050405020304" pitchFamily="18" charset="0"/>
                        </a:rPr>
                        <a:t>专业分工、个人操作技能</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682553" name="Rectangle 121">
            <a:extLst>
              <a:ext uri="{FF2B5EF4-FFF2-40B4-BE49-F238E27FC236}">
                <a16:creationId xmlns:a16="http://schemas.microsoft.com/office/drawing/2014/main" id="{6D748206-E112-F551-E852-CD9BE6613433}"/>
              </a:ext>
            </a:extLst>
          </p:cNvPr>
          <p:cNvSpPr>
            <a:spLocks noChangeArrowheads="1"/>
          </p:cNvSpPr>
          <p:nvPr/>
        </p:nvSpPr>
        <p:spPr bwMode="auto">
          <a:xfrm>
            <a:off x="176030" y="1641453"/>
            <a:ext cx="5576006" cy="3850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ts val="1675"/>
              </a:lnSpc>
              <a:buFont typeface="Arial" panose="020B0604020202020204" pitchFamily="34" charset="0"/>
              <a:buChar char="•"/>
            </a:pPr>
            <a:r>
              <a:rPr lang="zh-CN" altLang="en-US" sz="2000" b="1" kern="0" dirty="0">
                <a:solidFill>
                  <a:srgbClr val="FF0000"/>
                </a:solidFill>
                <a:latin typeface="SimHei" panose="02010609060101010101" pitchFamily="49" charset="-122"/>
                <a:ea typeface="SimHei" panose="02010609060101010101" pitchFamily="49" charset="-122"/>
                <a:cs typeface="Times New Roman" panose="02020603050405020304" pitchFamily="18" charset="0"/>
              </a:rPr>
              <a:t>敏捷化供应链与精细化供应链的区别</a:t>
            </a:r>
            <a:endParaRPr lang="zh-CN" altLang="en-US" sz="2800" b="1" kern="100" dirty="0">
              <a:latin typeface="SimHei" panose="02010609060101010101" pitchFamily="49" charset="-122"/>
              <a:ea typeface="SimHei" panose="02010609060101010101" pitchFamily="49" charset="-122"/>
              <a:cs typeface="Times New Roman" panose="02020603050405020304" pitchFamily="18" charset="0"/>
            </a:endParaRPr>
          </a:p>
        </p:txBody>
      </p:sp>
      <p:sp>
        <p:nvSpPr>
          <p:cNvPr id="1682913" name="Rectangle 121">
            <a:extLst>
              <a:ext uri="{FF2B5EF4-FFF2-40B4-BE49-F238E27FC236}">
                <a16:creationId xmlns:a16="http://schemas.microsoft.com/office/drawing/2014/main" id="{5328887A-6BA8-DA7F-DB43-57076CDCE954}"/>
              </a:ext>
            </a:extLst>
          </p:cNvPr>
          <p:cNvSpPr>
            <a:spLocks noChangeArrowheads="1"/>
          </p:cNvSpPr>
          <p:nvPr/>
        </p:nvSpPr>
        <p:spPr bwMode="auto">
          <a:xfrm>
            <a:off x="163860" y="723064"/>
            <a:ext cx="7345114" cy="576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l">
              <a:lnSpc>
                <a:spcPct val="90000"/>
              </a:lnSpc>
              <a:buClr>
                <a:srgbClr val="FF0000"/>
              </a:buClr>
              <a:defRPr/>
            </a:pPr>
            <a:r>
              <a:rPr lang="zh-CN" altLang="en-US" sz="2800" b="1" dirty="0">
                <a:solidFill>
                  <a:srgbClr val="FF0000"/>
                </a:solidFill>
                <a:ea typeface="黑体" charset="0"/>
                <a:cs typeface="黑体" charset="0"/>
              </a:rPr>
              <a:t>二、敏捷化供应链</a:t>
            </a:r>
          </a:p>
        </p:txBody>
      </p:sp>
      <p:sp>
        <p:nvSpPr>
          <p:cNvPr id="2" name="Rectangle 121">
            <a:extLst>
              <a:ext uri="{FF2B5EF4-FFF2-40B4-BE49-F238E27FC236}">
                <a16:creationId xmlns:a16="http://schemas.microsoft.com/office/drawing/2014/main" id="{9E2A98D9-FC67-FEE2-337D-39FC4C5E162F}"/>
              </a:ext>
            </a:extLst>
          </p:cNvPr>
          <p:cNvSpPr>
            <a:spLocks noChangeArrowheads="1"/>
          </p:cNvSpPr>
          <p:nvPr/>
        </p:nvSpPr>
        <p:spPr bwMode="auto">
          <a:xfrm>
            <a:off x="5206249" y="1645716"/>
            <a:ext cx="3983529" cy="3850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ts val="1675"/>
              </a:lnSpc>
              <a:buFont typeface="Arial" panose="020B0604020202020204" pitchFamily="34" charset="0"/>
              <a:buChar char="•"/>
            </a:pPr>
            <a:r>
              <a:rPr lang="zh-CN" altLang="en-US" sz="2000" b="1" kern="0" dirty="0">
                <a:solidFill>
                  <a:srgbClr val="FF0000"/>
                </a:solidFill>
                <a:latin typeface="SimHei" panose="02010609060101010101" pitchFamily="49" charset="-122"/>
                <a:ea typeface="SimHei" panose="02010609060101010101" pitchFamily="49" charset="-122"/>
                <a:cs typeface="Times New Roman" panose="02020603050405020304" pitchFamily="18" charset="0"/>
              </a:rPr>
              <a:t>敏捷型供应链的运作机理</a:t>
            </a:r>
            <a:endParaRPr lang="zh-CN" altLang="en-US" sz="2000" b="1" kern="100" dirty="0">
              <a:latin typeface="SimHei" panose="02010609060101010101" pitchFamily="49" charset="-122"/>
              <a:ea typeface="SimHei" panose="02010609060101010101" pitchFamily="49" charset="-122"/>
              <a:cs typeface="Times New Roman" panose="02020603050405020304" pitchFamily="18" charset="0"/>
            </a:endParaRPr>
          </a:p>
        </p:txBody>
      </p:sp>
      <p:grpSp>
        <p:nvGrpSpPr>
          <p:cNvPr id="1682938" name="Group 1682937">
            <a:extLst>
              <a:ext uri="{FF2B5EF4-FFF2-40B4-BE49-F238E27FC236}">
                <a16:creationId xmlns:a16="http://schemas.microsoft.com/office/drawing/2014/main" id="{F9535491-1CDE-612D-EDCD-D4820EC8DC6F}"/>
              </a:ext>
            </a:extLst>
          </p:cNvPr>
          <p:cNvGrpSpPr/>
          <p:nvPr/>
        </p:nvGrpSpPr>
        <p:grpSpPr>
          <a:xfrm>
            <a:off x="5364088" y="2171285"/>
            <a:ext cx="3168352" cy="3139892"/>
            <a:chOff x="5364088" y="2171285"/>
            <a:chExt cx="3168352" cy="3139892"/>
          </a:xfrm>
        </p:grpSpPr>
        <p:grpSp>
          <p:nvGrpSpPr>
            <p:cNvPr id="7" name="Group 6">
              <a:extLst>
                <a:ext uri="{FF2B5EF4-FFF2-40B4-BE49-F238E27FC236}">
                  <a16:creationId xmlns:a16="http://schemas.microsoft.com/office/drawing/2014/main" id="{635379A7-0466-5E30-04A5-0AB19EDB6F01}"/>
                </a:ext>
              </a:extLst>
            </p:cNvPr>
            <p:cNvGrpSpPr/>
            <p:nvPr/>
          </p:nvGrpSpPr>
          <p:grpSpPr>
            <a:xfrm>
              <a:off x="5364088" y="2171285"/>
              <a:ext cx="3168352" cy="3139892"/>
              <a:chOff x="2540867" y="1397867"/>
              <a:chExt cx="4062264" cy="4062264"/>
            </a:xfrm>
          </p:grpSpPr>
          <p:sp>
            <p:nvSpPr>
              <p:cNvPr id="100428" name="Freeform 100427">
                <a:extLst>
                  <a:ext uri="{FF2B5EF4-FFF2-40B4-BE49-F238E27FC236}">
                    <a16:creationId xmlns:a16="http://schemas.microsoft.com/office/drawing/2014/main" id="{A4A10CFE-F277-9FBD-C796-68303995AA9B}"/>
                  </a:ext>
                </a:extLst>
              </p:cNvPr>
              <p:cNvSpPr/>
              <p:nvPr/>
            </p:nvSpPr>
            <p:spPr>
              <a:xfrm>
                <a:off x="4159746" y="1397867"/>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JIT物流</a:t>
                </a:r>
                <a:endParaRPr lang="en-GB" sz="1400" kern="1200" dirty="0">
                  <a:latin typeface="Songti SC" panose="02010600040101010101" pitchFamily="2" charset="-122"/>
                  <a:ea typeface="Songti SC" panose="02010600040101010101" pitchFamily="2" charset="-122"/>
                </a:endParaRPr>
              </a:p>
            </p:txBody>
          </p:sp>
          <p:sp>
            <p:nvSpPr>
              <p:cNvPr id="100429" name="Freeform 100428">
                <a:extLst>
                  <a:ext uri="{FF2B5EF4-FFF2-40B4-BE49-F238E27FC236}">
                    <a16:creationId xmlns:a16="http://schemas.microsoft.com/office/drawing/2014/main" id="{353DF037-A02F-7236-BB8F-44972FE49B24}"/>
                  </a:ext>
                </a:extLst>
              </p:cNvPr>
              <p:cNvSpPr/>
              <p:nvPr/>
            </p:nvSpPr>
            <p:spPr>
              <a:xfrm rot="1350000">
                <a:off x="5028765" y="1905685"/>
                <a:ext cx="219699" cy="278271"/>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0" y="55654"/>
                    </a:moveTo>
                    <a:lnTo>
                      <a:pt x="109850" y="55654"/>
                    </a:lnTo>
                    <a:lnTo>
                      <a:pt x="109850" y="0"/>
                    </a:lnTo>
                    <a:lnTo>
                      <a:pt x="219699" y="139136"/>
                    </a:lnTo>
                    <a:lnTo>
                      <a:pt x="109850" y="278271"/>
                    </a:lnTo>
                    <a:lnTo>
                      <a:pt x="109850" y="222617"/>
                    </a:lnTo>
                    <a:lnTo>
                      <a:pt x="0" y="222617"/>
                    </a:lnTo>
                    <a:lnTo>
                      <a:pt x="0" y="55654"/>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0" tIns="55653" rIns="65909" bIns="55654"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00430" name="Freeform 100429">
                <a:extLst>
                  <a:ext uri="{FF2B5EF4-FFF2-40B4-BE49-F238E27FC236}">
                    <a16:creationId xmlns:a16="http://schemas.microsoft.com/office/drawing/2014/main" id="{41E32F2B-7695-7BEE-EEEE-F3757BE50B33}"/>
                  </a:ext>
                </a:extLst>
              </p:cNvPr>
              <p:cNvSpPr/>
              <p:nvPr/>
            </p:nvSpPr>
            <p:spPr>
              <a:xfrm>
                <a:off x="5304465" y="1872026"/>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JIT生产</a:t>
                </a:r>
                <a:endParaRPr lang="en-GB" sz="1400" kern="1200" dirty="0">
                  <a:latin typeface="Songti SC" panose="02010600040101010101" pitchFamily="2" charset="-122"/>
                  <a:ea typeface="Songti SC" panose="02010600040101010101" pitchFamily="2" charset="-122"/>
                </a:endParaRPr>
              </a:p>
            </p:txBody>
          </p:sp>
          <p:sp>
            <p:nvSpPr>
              <p:cNvPr id="100431" name="Freeform 100430">
                <a:extLst>
                  <a:ext uri="{FF2B5EF4-FFF2-40B4-BE49-F238E27FC236}">
                    <a16:creationId xmlns:a16="http://schemas.microsoft.com/office/drawing/2014/main" id="{DBC17924-E242-6BC6-AE15-D48C074C9619}"/>
                  </a:ext>
                </a:extLst>
              </p:cNvPr>
              <p:cNvSpPr/>
              <p:nvPr/>
            </p:nvSpPr>
            <p:spPr>
              <a:xfrm rot="4050000">
                <a:off x="5841569" y="2711759"/>
                <a:ext cx="219699" cy="278271"/>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0" y="55654"/>
                    </a:moveTo>
                    <a:lnTo>
                      <a:pt x="109850" y="55654"/>
                    </a:lnTo>
                    <a:lnTo>
                      <a:pt x="109850" y="0"/>
                    </a:lnTo>
                    <a:lnTo>
                      <a:pt x="219699" y="139136"/>
                    </a:lnTo>
                    <a:lnTo>
                      <a:pt x="109850" y="278271"/>
                    </a:lnTo>
                    <a:lnTo>
                      <a:pt x="109850" y="222617"/>
                    </a:lnTo>
                    <a:lnTo>
                      <a:pt x="0" y="222617"/>
                    </a:lnTo>
                    <a:lnTo>
                      <a:pt x="0" y="55654"/>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0" tIns="55653" rIns="65909" bIns="55654"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00433" name="Freeform 100432">
                <a:extLst>
                  <a:ext uri="{FF2B5EF4-FFF2-40B4-BE49-F238E27FC236}">
                    <a16:creationId xmlns:a16="http://schemas.microsoft.com/office/drawing/2014/main" id="{EE590D02-91A4-11AF-F208-E8DA974EEEB7}"/>
                  </a:ext>
                </a:extLst>
              </p:cNvPr>
              <p:cNvSpPr/>
              <p:nvPr/>
            </p:nvSpPr>
            <p:spPr>
              <a:xfrm>
                <a:off x="5679889" y="3016747"/>
                <a:ext cx="923242" cy="824508"/>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市场响应性</a:t>
                </a:r>
                <a:endParaRPr lang="en-GB" sz="1400" kern="1200" dirty="0">
                  <a:latin typeface="Songti SC" panose="02010600040101010101" pitchFamily="2" charset="-122"/>
                  <a:ea typeface="Songti SC" panose="02010600040101010101" pitchFamily="2" charset="-122"/>
                </a:endParaRPr>
              </a:p>
            </p:txBody>
          </p:sp>
          <p:sp>
            <p:nvSpPr>
              <p:cNvPr id="100434" name="Freeform 100433">
                <a:extLst>
                  <a:ext uri="{FF2B5EF4-FFF2-40B4-BE49-F238E27FC236}">
                    <a16:creationId xmlns:a16="http://schemas.microsoft.com/office/drawing/2014/main" id="{D3C47EE9-F01B-4481-CCA4-979F35D2CB79}"/>
                  </a:ext>
                </a:extLst>
              </p:cNvPr>
              <p:cNvSpPr/>
              <p:nvPr/>
            </p:nvSpPr>
            <p:spPr>
              <a:xfrm rot="17550000">
                <a:off x="5846328" y="3856478"/>
                <a:ext cx="219699" cy="278272"/>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219699" y="222617"/>
                    </a:moveTo>
                    <a:lnTo>
                      <a:pt x="109849" y="222617"/>
                    </a:lnTo>
                    <a:lnTo>
                      <a:pt x="109849" y="278271"/>
                    </a:lnTo>
                    <a:lnTo>
                      <a:pt x="0" y="139135"/>
                    </a:lnTo>
                    <a:lnTo>
                      <a:pt x="109849" y="0"/>
                    </a:lnTo>
                    <a:lnTo>
                      <a:pt x="109849" y="55654"/>
                    </a:lnTo>
                    <a:lnTo>
                      <a:pt x="219699" y="55654"/>
                    </a:lnTo>
                    <a:lnTo>
                      <a:pt x="219699" y="222617"/>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65908" tIns="55655" rIns="1" bIns="55653"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00435" name="Freeform 100434">
                <a:extLst>
                  <a:ext uri="{FF2B5EF4-FFF2-40B4-BE49-F238E27FC236}">
                    <a16:creationId xmlns:a16="http://schemas.microsoft.com/office/drawing/2014/main" id="{BC981F38-209B-7CCA-D85E-9E3443AF02F2}"/>
                  </a:ext>
                </a:extLst>
              </p:cNvPr>
              <p:cNvSpPr/>
              <p:nvPr/>
            </p:nvSpPr>
            <p:spPr>
              <a:xfrm>
                <a:off x="5304465" y="4161465"/>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流程一体化</a:t>
                </a:r>
                <a:endParaRPr lang="en-GB" sz="1400" kern="1200" dirty="0">
                  <a:latin typeface="Songti SC" panose="02010600040101010101" pitchFamily="2" charset="-122"/>
                  <a:ea typeface="Songti SC" panose="02010600040101010101" pitchFamily="2" charset="-122"/>
                </a:endParaRPr>
              </a:p>
            </p:txBody>
          </p:sp>
          <p:sp>
            <p:nvSpPr>
              <p:cNvPr id="100436" name="Freeform 100435">
                <a:extLst>
                  <a:ext uri="{FF2B5EF4-FFF2-40B4-BE49-F238E27FC236}">
                    <a16:creationId xmlns:a16="http://schemas.microsoft.com/office/drawing/2014/main" id="{D4CC9DEC-47DF-C702-047D-8C6C09DBFC0D}"/>
                  </a:ext>
                </a:extLst>
              </p:cNvPr>
              <p:cNvSpPr/>
              <p:nvPr/>
            </p:nvSpPr>
            <p:spPr>
              <a:xfrm rot="20250000">
                <a:off x="5040254" y="4669282"/>
                <a:ext cx="219700" cy="278272"/>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219699" y="222617"/>
                    </a:moveTo>
                    <a:lnTo>
                      <a:pt x="109849" y="222617"/>
                    </a:lnTo>
                    <a:lnTo>
                      <a:pt x="109849" y="278271"/>
                    </a:lnTo>
                    <a:lnTo>
                      <a:pt x="0" y="139135"/>
                    </a:lnTo>
                    <a:lnTo>
                      <a:pt x="109849" y="0"/>
                    </a:lnTo>
                    <a:lnTo>
                      <a:pt x="109849" y="55654"/>
                    </a:lnTo>
                    <a:lnTo>
                      <a:pt x="219699" y="55654"/>
                    </a:lnTo>
                    <a:lnTo>
                      <a:pt x="219699" y="222617"/>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65909" tIns="55654" rIns="1" bIns="55654"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00437" name="Freeform 100436">
                <a:extLst>
                  <a:ext uri="{FF2B5EF4-FFF2-40B4-BE49-F238E27FC236}">
                    <a16:creationId xmlns:a16="http://schemas.microsoft.com/office/drawing/2014/main" id="{EF814F02-586D-450E-0675-C48C5465C6F2}"/>
                  </a:ext>
                </a:extLst>
              </p:cNvPr>
              <p:cNvSpPr/>
              <p:nvPr/>
            </p:nvSpPr>
            <p:spPr>
              <a:xfrm>
                <a:off x="4159746" y="4635624"/>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网络通信</a:t>
                </a:r>
                <a:endParaRPr lang="en-GB" sz="1400" kern="1200" dirty="0">
                  <a:latin typeface="Songti SC" panose="02010600040101010101" pitchFamily="2" charset="-122"/>
                  <a:ea typeface="Songti SC" panose="02010600040101010101" pitchFamily="2" charset="-122"/>
                </a:endParaRPr>
              </a:p>
            </p:txBody>
          </p:sp>
          <p:sp>
            <p:nvSpPr>
              <p:cNvPr id="100438" name="Freeform 100437">
                <a:extLst>
                  <a:ext uri="{FF2B5EF4-FFF2-40B4-BE49-F238E27FC236}">
                    <a16:creationId xmlns:a16="http://schemas.microsoft.com/office/drawing/2014/main" id="{295F522C-F604-E08A-014D-F05CA329AC65}"/>
                  </a:ext>
                </a:extLst>
              </p:cNvPr>
              <p:cNvSpPr/>
              <p:nvPr/>
            </p:nvSpPr>
            <p:spPr>
              <a:xfrm rot="22950000">
                <a:off x="3895534" y="4674041"/>
                <a:ext cx="219700" cy="278272"/>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219699" y="222617"/>
                    </a:moveTo>
                    <a:lnTo>
                      <a:pt x="109849" y="222617"/>
                    </a:lnTo>
                    <a:lnTo>
                      <a:pt x="109849" y="278271"/>
                    </a:lnTo>
                    <a:lnTo>
                      <a:pt x="0" y="139135"/>
                    </a:lnTo>
                    <a:lnTo>
                      <a:pt x="109849" y="0"/>
                    </a:lnTo>
                    <a:lnTo>
                      <a:pt x="109849" y="55654"/>
                    </a:lnTo>
                    <a:lnTo>
                      <a:pt x="219699" y="55654"/>
                    </a:lnTo>
                    <a:lnTo>
                      <a:pt x="219699" y="222617"/>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65909" tIns="55655" rIns="1" bIns="55653"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00439" name="Freeform 100438">
                <a:extLst>
                  <a:ext uri="{FF2B5EF4-FFF2-40B4-BE49-F238E27FC236}">
                    <a16:creationId xmlns:a16="http://schemas.microsoft.com/office/drawing/2014/main" id="{B0762FD1-49DF-3351-B4BA-67E130ACC564}"/>
                  </a:ext>
                </a:extLst>
              </p:cNvPr>
              <p:cNvSpPr/>
              <p:nvPr/>
            </p:nvSpPr>
            <p:spPr>
              <a:xfrm>
                <a:off x="3015026" y="4161465"/>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虚拟组织</a:t>
                </a:r>
                <a:endParaRPr lang="en-GB" sz="1400" kern="1200" dirty="0">
                  <a:latin typeface="Songti SC" panose="02010600040101010101" pitchFamily="2" charset="-122"/>
                  <a:ea typeface="Songti SC" panose="02010600040101010101" pitchFamily="2" charset="-122"/>
                </a:endParaRPr>
              </a:p>
            </p:txBody>
          </p:sp>
          <p:sp>
            <p:nvSpPr>
              <p:cNvPr id="100440" name="Freeform 100439">
                <a:extLst>
                  <a:ext uri="{FF2B5EF4-FFF2-40B4-BE49-F238E27FC236}">
                    <a16:creationId xmlns:a16="http://schemas.microsoft.com/office/drawing/2014/main" id="{21FCE444-2B59-A3D9-3051-EF3A9128C642}"/>
                  </a:ext>
                </a:extLst>
              </p:cNvPr>
              <p:cNvSpPr/>
              <p:nvPr/>
            </p:nvSpPr>
            <p:spPr>
              <a:xfrm rot="25650000">
                <a:off x="3082730" y="3867968"/>
                <a:ext cx="219700" cy="278271"/>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219699" y="222617"/>
                    </a:moveTo>
                    <a:lnTo>
                      <a:pt x="109849" y="222617"/>
                    </a:lnTo>
                    <a:lnTo>
                      <a:pt x="109849" y="278271"/>
                    </a:lnTo>
                    <a:lnTo>
                      <a:pt x="0" y="139135"/>
                    </a:lnTo>
                    <a:lnTo>
                      <a:pt x="109849" y="0"/>
                    </a:lnTo>
                    <a:lnTo>
                      <a:pt x="109849" y="55654"/>
                    </a:lnTo>
                    <a:lnTo>
                      <a:pt x="219699" y="55654"/>
                    </a:lnTo>
                    <a:lnTo>
                      <a:pt x="219699" y="222617"/>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65910" tIns="55654" rIns="0" bIns="55653"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682476" name="Freeform 1682475">
                <a:extLst>
                  <a:ext uri="{FF2B5EF4-FFF2-40B4-BE49-F238E27FC236}">
                    <a16:creationId xmlns:a16="http://schemas.microsoft.com/office/drawing/2014/main" id="{1DB1D6B2-F8E7-777F-62C9-8C3E4E48A68D}"/>
                  </a:ext>
                </a:extLst>
              </p:cNvPr>
              <p:cNvSpPr/>
              <p:nvPr/>
            </p:nvSpPr>
            <p:spPr>
              <a:xfrm>
                <a:off x="2540867" y="3016746"/>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需求管理</a:t>
                </a:r>
                <a:endParaRPr lang="en-GB" sz="1400" kern="1200" dirty="0">
                  <a:latin typeface="Songti SC" panose="02010600040101010101" pitchFamily="2" charset="-122"/>
                  <a:ea typeface="Songti SC" panose="02010600040101010101" pitchFamily="2" charset="-122"/>
                </a:endParaRPr>
              </a:p>
            </p:txBody>
          </p:sp>
          <p:sp>
            <p:nvSpPr>
              <p:cNvPr id="1682914" name="Freeform 1682913">
                <a:extLst>
                  <a:ext uri="{FF2B5EF4-FFF2-40B4-BE49-F238E27FC236}">
                    <a16:creationId xmlns:a16="http://schemas.microsoft.com/office/drawing/2014/main" id="{AC4A049A-EBC7-FE7F-B4A1-B51230F8D018}"/>
                  </a:ext>
                </a:extLst>
              </p:cNvPr>
              <p:cNvSpPr/>
              <p:nvPr/>
            </p:nvSpPr>
            <p:spPr>
              <a:xfrm rot="17550000">
                <a:off x="3077971" y="2723249"/>
                <a:ext cx="219699" cy="278271"/>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0" y="55654"/>
                    </a:moveTo>
                    <a:lnTo>
                      <a:pt x="109850" y="55654"/>
                    </a:lnTo>
                    <a:lnTo>
                      <a:pt x="109850" y="0"/>
                    </a:lnTo>
                    <a:lnTo>
                      <a:pt x="219699" y="139136"/>
                    </a:lnTo>
                    <a:lnTo>
                      <a:pt x="109850" y="278271"/>
                    </a:lnTo>
                    <a:lnTo>
                      <a:pt x="109850" y="222617"/>
                    </a:lnTo>
                    <a:lnTo>
                      <a:pt x="0" y="222617"/>
                    </a:lnTo>
                    <a:lnTo>
                      <a:pt x="0" y="55654"/>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1" tIns="55654" rIns="65910" bIns="55653" numCol="1" spcCol="1270" anchor="ctr" anchorCtr="0">
                <a:noAutofit/>
              </a:bodyPr>
              <a:lstStyle/>
              <a:p>
                <a:pPr marL="0" lvl="0" indent="0" algn="ctr" defTabSz="488950">
                  <a:lnSpc>
                    <a:spcPct val="90000"/>
                  </a:lnSpc>
                  <a:spcBef>
                    <a:spcPct val="0"/>
                  </a:spcBef>
                  <a:spcAft>
                    <a:spcPct val="35000"/>
                  </a:spcAft>
                  <a:buNone/>
                </a:pPr>
                <a:endParaRPr lang="en-GB" sz="1100" kern="1200">
                  <a:ln w="0"/>
                  <a:solidFill>
                    <a:schemeClr val="tx1"/>
                  </a:solidFill>
                  <a:effectLst>
                    <a:outerShdw blurRad="38100" dist="19050" dir="2700000" algn="tl" rotWithShape="0">
                      <a:schemeClr val="dk1">
                        <a:alpha val="40000"/>
                      </a:schemeClr>
                    </a:outerShdw>
                  </a:effectLst>
                </a:endParaRPr>
              </a:p>
            </p:txBody>
          </p:sp>
          <p:sp>
            <p:nvSpPr>
              <p:cNvPr id="1682915" name="Freeform 1682914">
                <a:extLst>
                  <a:ext uri="{FF2B5EF4-FFF2-40B4-BE49-F238E27FC236}">
                    <a16:creationId xmlns:a16="http://schemas.microsoft.com/office/drawing/2014/main" id="{0CD2246F-FBEF-C592-6D40-7274A20B5CF0}"/>
                  </a:ext>
                </a:extLst>
              </p:cNvPr>
              <p:cNvSpPr/>
              <p:nvPr/>
            </p:nvSpPr>
            <p:spPr>
              <a:xfrm>
                <a:off x="3015026" y="1872026"/>
                <a:ext cx="824507" cy="824507"/>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kern="1200" dirty="0" err="1">
                    <a:latin typeface="Songti SC" panose="02010600040101010101" pitchFamily="2" charset="-122"/>
                    <a:ea typeface="Songti SC" panose="02010600040101010101" pitchFamily="2" charset="-122"/>
                  </a:rPr>
                  <a:t>ERP系统</a:t>
                </a:r>
                <a:endParaRPr lang="en-GB" sz="1400" kern="1200" dirty="0">
                  <a:latin typeface="Songti SC" panose="02010600040101010101" pitchFamily="2" charset="-122"/>
                  <a:ea typeface="Songti SC" panose="02010600040101010101" pitchFamily="2" charset="-122"/>
                </a:endParaRPr>
              </a:p>
            </p:txBody>
          </p:sp>
          <p:sp>
            <p:nvSpPr>
              <p:cNvPr id="1682916" name="Freeform 1682915">
                <a:extLst>
                  <a:ext uri="{FF2B5EF4-FFF2-40B4-BE49-F238E27FC236}">
                    <a16:creationId xmlns:a16="http://schemas.microsoft.com/office/drawing/2014/main" id="{A78FAF8C-6BD1-77DE-02D9-5E9AD526D711}"/>
                  </a:ext>
                </a:extLst>
              </p:cNvPr>
              <p:cNvSpPr/>
              <p:nvPr/>
            </p:nvSpPr>
            <p:spPr>
              <a:xfrm rot="20250000">
                <a:off x="3884045" y="1910444"/>
                <a:ext cx="219699" cy="278271"/>
              </a:xfrm>
              <a:custGeom>
                <a:avLst/>
                <a:gdLst>
                  <a:gd name="connsiteX0" fmla="*/ 0 w 219699"/>
                  <a:gd name="connsiteY0" fmla="*/ 55654 h 278271"/>
                  <a:gd name="connsiteX1" fmla="*/ 109850 w 219699"/>
                  <a:gd name="connsiteY1" fmla="*/ 55654 h 278271"/>
                  <a:gd name="connsiteX2" fmla="*/ 109850 w 219699"/>
                  <a:gd name="connsiteY2" fmla="*/ 0 h 278271"/>
                  <a:gd name="connsiteX3" fmla="*/ 219699 w 219699"/>
                  <a:gd name="connsiteY3" fmla="*/ 139136 h 278271"/>
                  <a:gd name="connsiteX4" fmla="*/ 109850 w 219699"/>
                  <a:gd name="connsiteY4" fmla="*/ 278271 h 278271"/>
                  <a:gd name="connsiteX5" fmla="*/ 109850 w 219699"/>
                  <a:gd name="connsiteY5" fmla="*/ 222617 h 278271"/>
                  <a:gd name="connsiteX6" fmla="*/ 0 w 219699"/>
                  <a:gd name="connsiteY6" fmla="*/ 222617 h 278271"/>
                  <a:gd name="connsiteX7" fmla="*/ 0 w 219699"/>
                  <a:gd name="connsiteY7" fmla="*/ 55654 h 27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99" h="278271">
                    <a:moveTo>
                      <a:pt x="0" y="55654"/>
                    </a:moveTo>
                    <a:lnTo>
                      <a:pt x="109850" y="55654"/>
                    </a:lnTo>
                    <a:lnTo>
                      <a:pt x="109850" y="0"/>
                    </a:lnTo>
                    <a:lnTo>
                      <a:pt x="219699" y="139136"/>
                    </a:lnTo>
                    <a:lnTo>
                      <a:pt x="109850" y="278271"/>
                    </a:lnTo>
                    <a:lnTo>
                      <a:pt x="109850" y="222617"/>
                    </a:lnTo>
                    <a:lnTo>
                      <a:pt x="0" y="222617"/>
                    </a:lnTo>
                    <a:lnTo>
                      <a:pt x="0" y="55654"/>
                    </a:lnTo>
                    <a:close/>
                  </a:path>
                </a:pathLst>
              </a:custGeom>
              <a:solidFill>
                <a:schemeClr val="tx1"/>
              </a:solidFill>
            </p:spPr>
            <p:style>
              <a:lnRef idx="0">
                <a:schemeClr val="dk1">
                  <a:tint val="60000"/>
                  <a:hueOff val="0"/>
                  <a:satOff val="0"/>
                  <a:lumOff val="0"/>
                  <a:alphaOff val="0"/>
                </a:schemeClr>
              </a:lnRef>
              <a:fillRef idx="1">
                <a:schemeClr val="dk1">
                  <a:tint val="60000"/>
                  <a:hueOff val="0"/>
                  <a:satOff val="0"/>
                  <a:lumOff val="0"/>
                  <a:alphaOff val="0"/>
                </a:schemeClr>
              </a:fillRef>
              <a:effectRef idx="0">
                <a:schemeClr val="dk1">
                  <a:tint val="60000"/>
                  <a:hueOff val="0"/>
                  <a:satOff val="0"/>
                  <a:lumOff val="0"/>
                  <a:alphaOff val="0"/>
                </a:schemeClr>
              </a:effectRef>
              <a:fontRef idx="minor">
                <a:schemeClr val="dk1">
                  <a:hueOff val="0"/>
                  <a:satOff val="0"/>
                  <a:lumOff val="0"/>
                  <a:alphaOff val="0"/>
                </a:schemeClr>
              </a:fontRef>
            </p:style>
            <p:txBody>
              <a:bodyPr spcFirstLastPara="0" vert="horz" wrap="square" lIns="0" tIns="55654" rIns="65909" bIns="55653" numCol="1" spcCol="1270" anchor="ctr" anchorCtr="0">
                <a:noAutofit/>
              </a:bodyPr>
              <a:lstStyle/>
              <a:p>
                <a:pPr marL="0" lvl="0" indent="0" algn="ctr" defTabSz="488950">
                  <a:lnSpc>
                    <a:spcPct val="90000"/>
                  </a:lnSpc>
                  <a:spcBef>
                    <a:spcPct val="0"/>
                  </a:spcBef>
                  <a:spcAft>
                    <a:spcPct val="35000"/>
                  </a:spcAft>
                  <a:buNone/>
                </a:pPr>
                <a:endParaRPr lang="en-GB" sz="1100" kern="1200"/>
              </a:p>
            </p:txBody>
          </p:sp>
        </p:grpSp>
        <p:sp>
          <p:nvSpPr>
            <p:cNvPr id="1682918" name="Freeform 1682917">
              <a:extLst>
                <a:ext uri="{FF2B5EF4-FFF2-40B4-BE49-F238E27FC236}">
                  <a16:creationId xmlns:a16="http://schemas.microsoft.com/office/drawing/2014/main" id="{0421FFBA-200A-D7CC-345F-E39B1036B4A1}"/>
                </a:ext>
              </a:extLst>
            </p:cNvPr>
            <p:cNvSpPr/>
            <p:nvPr/>
          </p:nvSpPr>
          <p:spPr>
            <a:xfrm>
              <a:off x="6626728" y="3421922"/>
              <a:ext cx="643072" cy="637296"/>
            </a:xfrm>
            <a:custGeom>
              <a:avLst/>
              <a:gdLst>
                <a:gd name="connsiteX0" fmla="*/ 0 w 824507"/>
                <a:gd name="connsiteY0" fmla="*/ 412254 h 824507"/>
                <a:gd name="connsiteX1" fmla="*/ 412254 w 824507"/>
                <a:gd name="connsiteY1" fmla="*/ 0 h 824507"/>
                <a:gd name="connsiteX2" fmla="*/ 824508 w 824507"/>
                <a:gd name="connsiteY2" fmla="*/ 412254 h 824507"/>
                <a:gd name="connsiteX3" fmla="*/ 412254 w 824507"/>
                <a:gd name="connsiteY3" fmla="*/ 824508 h 824507"/>
                <a:gd name="connsiteX4" fmla="*/ 0 w 824507"/>
                <a:gd name="connsiteY4" fmla="*/ 412254 h 824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507" h="824507">
                  <a:moveTo>
                    <a:pt x="0" y="412254"/>
                  </a:moveTo>
                  <a:cubicBezTo>
                    <a:pt x="0" y="184572"/>
                    <a:pt x="184572" y="0"/>
                    <a:pt x="412254" y="0"/>
                  </a:cubicBezTo>
                  <a:cubicBezTo>
                    <a:pt x="639936" y="0"/>
                    <a:pt x="824508" y="184572"/>
                    <a:pt x="824508" y="412254"/>
                  </a:cubicBezTo>
                  <a:cubicBezTo>
                    <a:pt x="824508" y="639936"/>
                    <a:pt x="639936" y="824508"/>
                    <a:pt x="412254" y="824508"/>
                  </a:cubicBezTo>
                  <a:cubicBezTo>
                    <a:pt x="184572" y="824508"/>
                    <a:pt x="0" y="639936"/>
                    <a:pt x="0" y="412254"/>
                  </a:cubicBezTo>
                  <a:close/>
                </a:path>
              </a:pathLst>
            </a:custGeom>
          </p:spPr>
          <p:style>
            <a:lnRef idx="2">
              <a:schemeClr val="dk1">
                <a:shade val="80000"/>
                <a:hueOff val="0"/>
                <a:satOff val="0"/>
                <a:lumOff val="0"/>
                <a:alphaOff val="0"/>
              </a:schemeClr>
            </a:lnRef>
            <a:fillRef idx="1">
              <a:schemeClr val="lt1">
                <a:hueOff val="0"/>
                <a:satOff val="0"/>
                <a:lumOff val="0"/>
                <a:alphaOff val="0"/>
              </a:schemeClr>
            </a:fillRef>
            <a:effectRef idx="0">
              <a:schemeClr val="lt1">
                <a:hueOff val="0"/>
                <a:satOff val="0"/>
                <a:lumOff val="0"/>
                <a:alphaOff val="0"/>
              </a:schemeClr>
            </a:effectRef>
            <a:fontRef idx="minor">
              <a:schemeClr val="dk1">
                <a:hueOff val="0"/>
                <a:satOff val="0"/>
                <a:lumOff val="0"/>
                <a:alphaOff val="0"/>
              </a:schemeClr>
            </a:fontRef>
          </p:style>
          <p:txBody>
            <a:bodyPr spcFirstLastPara="0" vert="horz" wrap="square" lIns="138526" tIns="138526" rIns="138526" bIns="138526" numCol="1" spcCol="1270" anchor="ctr" anchorCtr="0">
              <a:noAutofit/>
            </a:bodyPr>
            <a:lstStyle/>
            <a:p>
              <a:pPr marL="0" lvl="0" indent="0" algn="ctr" defTabSz="622300">
                <a:lnSpc>
                  <a:spcPct val="90000"/>
                </a:lnSpc>
                <a:spcBef>
                  <a:spcPct val="0"/>
                </a:spcBef>
                <a:spcAft>
                  <a:spcPct val="35000"/>
                </a:spcAft>
                <a:buNone/>
              </a:pPr>
              <a:r>
                <a:rPr lang="en-GB" sz="1400" dirty="0" err="1">
                  <a:solidFill>
                    <a:schemeClr val="tx2"/>
                  </a:solidFill>
                  <a:latin typeface="Songti SC" panose="02010600040101010101" pitchFamily="2" charset="-122"/>
                  <a:ea typeface="Songti SC" panose="02010600040101010101" pitchFamily="2" charset="-122"/>
                </a:rPr>
                <a:t>敏捷物流模式</a:t>
              </a:r>
              <a:endParaRPr lang="en-GB" sz="1400" kern="1200" dirty="0">
                <a:solidFill>
                  <a:schemeClr val="tx2"/>
                </a:solidFill>
                <a:latin typeface="Songti SC" panose="02010600040101010101" pitchFamily="2" charset="-122"/>
                <a:ea typeface="Songti SC" panose="02010600040101010101" pitchFamily="2" charset="-122"/>
              </a:endParaRPr>
            </a:p>
          </p:txBody>
        </p:sp>
        <p:cxnSp>
          <p:nvCxnSpPr>
            <p:cNvPr id="1682920" name="Straight Arrow Connector 1682919">
              <a:extLst>
                <a:ext uri="{FF2B5EF4-FFF2-40B4-BE49-F238E27FC236}">
                  <a16:creationId xmlns:a16="http://schemas.microsoft.com/office/drawing/2014/main" id="{C64DDD2F-5715-F79A-B35A-EB9BC510A6A0}"/>
                </a:ext>
              </a:extLst>
            </p:cNvPr>
            <p:cNvCxnSpPr>
              <a:stCxn id="100428" idx="3"/>
              <a:endCxn id="1682918" idx="1"/>
            </p:cNvCxnSpPr>
            <p:nvPr/>
          </p:nvCxnSpPr>
          <p:spPr bwMode="auto">
            <a:xfrm>
              <a:off x="6948264" y="2808582"/>
              <a:ext cx="0" cy="61334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22" name="Straight Arrow Connector 1682921">
              <a:extLst>
                <a:ext uri="{FF2B5EF4-FFF2-40B4-BE49-F238E27FC236}">
                  <a16:creationId xmlns:a16="http://schemas.microsoft.com/office/drawing/2014/main" id="{C78CCDFF-266F-F367-4560-43E32A51656B}"/>
                </a:ext>
              </a:extLst>
            </p:cNvPr>
            <p:cNvCxnSpPr>
              <a:cxnSpLocks/>
            </p:cNvCxnSpPr>
            <p:nvPr/>
          </p:nvCxnSpPr>
          <p:spPr bwMode="auto">
            <a:xfrm flipH="1">
              <a:off x="7164288" y="3068960"/>
              <a:ext cx="432048" cy="424104"/>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24" name="Straight Arrow Connector 1682923">
              <a:extLst>
                <a:ext uri="{FF2B5EF4-FFF2-40B4-BE49-F238E27FC236}">
                  <a16:creationId xmlns:a16="http://schemas.microsoft.com/office/drawing/2014/main" id="{1EB90E0B-7591-7FB9-B50D-6721E9665F6F}"/>
                </a:ext>
              </a:extLst>
            </p:cNvPr>
            <p:cNvCxnSpPr>
              <a:stCxn id="100433" idx="0"/>
              <a:endCxn id="1682918" idx="2"/>
            </p:cNvCxnSpPr>
            <p:nvPr/>
          </p:nvCxnSpPr>
          <p:spPr bwMode="auto">
            <a:xfrm flipH="1" flipV="1">
              <a:off x="7269801" y="3740570"/>
              <a:ext cx="542559" cy="662"/>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29" name="Straight Arrow Connector 1682928">
              <a:extLst>
                <a:ext uri="{FF2B5EF4-FFF2-40B4-BE49-F238E27FC236}">
                  <a16:creationId xmlns:a16="http://schemas.microsoft.com/office/drawing/2014/main" id="{707066AF-BF61-F67E-6E04-461934236384}"/>
                </a:ext>
              </a:extLst>
            </p:cNvPr>
            <p:cNvCxnSpPr/>
            <p:nvPr/>
          </p:nvCxnSpPr>
          <p:spPr bwMode="auto">
            <a:xfrm flipH="1" flipV="1">
              <a:off x="7198014" y="3995504"/>
              <a:ext cx="393322" cy="431626"/>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31" name="Straight Arrow Connector 1682930">
              <a:extLst>
                <a:ext uri="{FF2B5EF4-FFF2-40B4-BE49-F238E27FC236}">
                  <a16:creationId xmlns:a16="http://schemas.microsoft.com/office/drawing/2014/main" id="{C9E86922-CCAC-1A74-F174-C1018B0B1944}"/>
                </a:ext>
              </a:extLst>
            </p:cNvPr>
            <p:cNvCxnSpPr>
              <a:stCxn id="100437" idx="1"/>
              <a:endCxn id="1682918" idx="3"/>
            </p:cNvCxnSpPr>
            <p:nvPr/>
          </p:nvCxnSpPr>
          <p:spPr bwMode="auto">
            <a:xfrm flipV="1">
              <a:off x="6948264" y="4059219"/>
              <a:ext cx="0" cy="614662"/>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33" name="Straight Arrow Connector 1682932">
              <a:extLst>
                <a:ext uri="{FF2B5EF4-FFF2-40B4-BE49-F238E27FC236}">
                  <a16:creationId xmlns:a16="http://schemas.microsoft.com/office/drawing/2014/main" id="{89703DC2-8992-4C1F-B482-4E5FC33152E4}"/>
                </a:ext>
              </a:extLst>
            </p:cNvPr>
            <p:cNvCxnSpPr/>
            <p:nvPr/>
          </p:nvCxnSpPr>
          <p:spPr bwMode="auto">
            <a:xfrm flipV="1">
              <a:off x="6297632" y="3948775"/>
              <a:ext cx="398461" cy="431626"/>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35" name="Straight Arrow Connector 1682934">
              <a:extLst>
                <a:ext uri="{FF2B5EF4-FFF2-40B4-BE49-F238E27FC236}">
                  <a16:creationId xmlns:a16="http://schemas.microsoft.com/office/drawing/2014/main" id="{7BBD6352-2BF8-E233-71EA-74E4E16828B5}"/>
                </a:ext>
              </a:extLst>
            </p:cNvPr>
            <p:cNvCxnSpPr>
              <a:stCxn id="1682476" idx="2"/>
              <a:endCxn id="1682918" idx="0"/>
            </p:cNvCxnSpPr>
            <p:nvPr/>
          </p:nvCxnSpPr>
          <p:spPr bwMode="auto">
            <a:xfrm flipV="1">
              <a:off x="6007161" y="3740570"/>
              <a:ext cx="619567" cy="662"/>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1682937" name="Straight Arrow Connector 1682936">
              <a:extLst>
                <a:ext uri="{FF2B5EF4-FFF2-40B4-BE49-F238E27FC236}">
                  <a16:creationId xmlns:a16="http://schemas.microsoft.com/office/drawing/2014/main" id="{84DE09D7-59A7-48CB-A92C-78D4D56CD72D}"/>
                </a:ext>
              </a:extLst>
            </p:cNvPr>
            <p:cNvCxnSpPr/>
            <p:nvPr/>
          </p:nvCxnSpPr>
          <p:spPr bwMode="auto">
            <a:xfrm>
              <a:off x="6297632" y="3063326"/>
              <a:ext cx="391106" cy="43828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grpSp>
    </p:spTree>
    <p:extLst>
      <p:ext uri="{BB962C8B-B14F-4D97-AF65-F5344CB8AC3E}">
        <p14:creationId xmlns:p14="http://schemas.microsoft.com/office/powerpoint/2010/main" val="2481087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82553"/>
                                        </p:tgtEl>
                                        <p:attrNameLst>
                                          <p:attrName>style.visibility</p:attrName>
                                        </p:attrNameLst>
                                      </p:cBhvr>
                                      <p:to>
                                        <p:strVal val="visible"/>
                                      </p:to>
                                    </p:set>
                                    <p:anim calcmode="lin" valueType="num">
                                      <p:cBhvr additive="base">
                                        <p:cTn id="7" dur="500" fill="hold"/>
                                        <p:tgtEl>
                                          <p:spTgt spid="1682553"/>
                                        </p:tgtEl>
                                        <p:attrNameLst>
                                          <p:attrName>ppt_x</p:attrName>
                                        </p:attrNameLst>
                                      </p:cBhvr>
                                      <p:tavLst>
                                        <p:tav tm="0">
                                          <p:val>
                                            <p:strVal val="#ppt_x"/>
                                          </p:val>
                                        </p:tav>
                                        <p:tav tm="100000">
                                          <p:val>
                                            <p:strVal val="#ppt_x"/>
                                          </p:val>
                                        </p:tav>
                                      </p:tavLst>
                                    </p:anim>
                                    <p:anim calcmode="lin" valueType="num">
                                      <p:cBhvr additive="base">
                                        <p:cTn id="8" dur="500" fill="hold"/>
                                        <p:tgtEl>
                                          <p:spTgt spid="1682553"/>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5" presetClass="entr" presetSubtype="10" fill="hold" nodeType="afterEffect">
                                  <p:stCondLst>
                                    <p:cond delay="0"/>
                                  </p:stCondLst>
                                  <p:childTnLst>
                                    <p:set>
                                      <p:cBhvr>
                                        <p:cTn id="11" dur="1" fill="hold">
                                          <p:stCondLst>
                                            <p:cond delay="0"/>
                                          </p:stCondLst>
                                        </p:cTn>
                                        <p:tgtEl>
                                          <p:spTgt spid="1682571"/>
                                        </p:tgtEl>
                                        <p:attrNameLst>
                                          <p:attrName>style.visibility</p:attrName>
                                        </p:attrNameLst>
                                      </p:cBhvr>
                                      <p:to>
                                        <p:strVal val="visible"/>
                                      </p:to>
                                    </p:set>
                                    <p:animEffect transition="in" filter="checkerboard(across)">
                                      <p:cBhvr>
                                        <p:cTn id="12" dur="500"/>
                                        <p:tgtEl>
                                          <p:spTgt spid="168257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682913"/>
                                        </p:tgtEl>
                                        <p:attrNameLst>
                                          <p:attrName>style.visibility</p:attrName>
                                        </p:attrNameLst>
                                      </p:cBhvr>
                                      <p:to>
                                        <p:strVal val="visible"/>
                                      </p:to>
                                    </p:set>
                                    <p:anim calcmode="lin" valueType="num">
                                      <p:cBhvr additive="base">
                                        <p:cTn id="17" dur="500" fill="hold"/>
                                        <p:tgtEl>
                                          <p:spTgt spid="1682913"/>
                                        </p:tgtEl>
                                        <p:attrNameLst>
                                          <p:attrName>ppt_x</p:attrName>
                                        </p:attrNameLst>
                                      </p:cBhvr>
                                      <p:tavLst>
                                        <p:tav tm="0">
                                          <p:val>
                                            <p:strVal val="#ppt_x"/>
                                          </p:val>
                                        </p:tav>
                                        <p:tav tm="100000">
                                          <p:val>
                                            <p:strVal val="#ppt_x"/>
                                          </p:val>
                                        </p:tav>
                                      </p:tavLst>
                                    </p:anim>
                                    <p:anim calcmode="lin" valueType="num">
                                      <p:cBhvr additive="base">
                                        <p:cTn id="18" dur="500" fill="hold"/>
                                        <p:tgtEl>
                                          <p:spTgt spid="16829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2553" grpId="0"/>
      <p:bldP spid="1682913" grpId="0"/>
      <p:bldP spid="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幻灯片编号占位符 5"/>
          <p:cNvSpPr>
            <a:spLocks noGrp="1"/>
          </p:cNvSpPr>
          <p:nvPr>
            <p:ph type="sldNum" sz="quarter" idx="12"/>
          </p:nvPr>
        </p:nvSpPr>
        <p:spPr/>
        <p:txBody>
          <a:bodyPr/>
          <a:lstStyle/>
          <a:p>
            <a:pPr>
              <a:defRPr/>
            </a:pPr>
            <a:fld id="{7C97F33D-9084-7D4C-A5B0-111F78FEA5EF}" type="slidenum">
              <a:rPr lang="en-US" altLang="zh-CN"/>
              <a:pPr>
                <a:defRPr/>
              </a:pPr>
              <a:t>72</a:t>
            </a:fld>
            <a:endParaRPr lang="en-US" altLang="zh-CN"/>
          </a:p>
        </p:txBody>
      </p:sp>
      <p:sp>
        <p:nvSpPr>
          <p:cNvPr id="1719298"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定制式与延迟化供应链</a:t>
            </a:r>
          </a:p>
        </p:txBody>
      </p:sp>
      <p:sp>
        <p:nvSpPr>
          <p:cNvPr id="1719299" name="Rectangle 3"/>
          <p:cNvSpPr>
            <a:spLocks noGrp="1" noChangeArrowheads="1"/>
          </p:cNvSpPr>
          <p:nvPr>
            <p:ph type="body" idx="1"/>
          </p:nvPr>
        </p:nvSpPr>
        <p:spPr/>
        <p:txBody>
          <a:bodyPr/>
          <a:lstStyle/>
          <a:p>
            <a:pPr>
              <a:buFontTx/>
              <a:buNone/>
            </a:pPr>
            <a:r>
              <a:rPr lang="zh-CN" altLang="en-US">
                <a:solidFill>
                  <a:srgbClr val="FF0000"/>
                </a:solidFill>
                <a:latin typeface="Times New Roman" charset="0"/>
                <a:ea typeface="黑体" charset="0"/>
                <a:cs typeface="黑体" charset="0"/>
              </a:rPr>
              <a:t>一、客户订货分离点类型</a:t>
            </a:r>
            <a:endParaRPr lang="en-US" altLang="zh-CN">
              <a:solidFill>
                <a:srgbClr val="FF0000"/>
              </a:solidFill>
              <a:latin typeface="Times New Roman" charset="0"/>
              <a:ea typeface="黑体" charset="0"/>
              <a:cs typeface="黑体" charset="0"/>
            </a:endParaRPr>
          </a:p>
          <a:p>
            <a:pPr lvl="1"/>
            <a:endParaRPr lang="zh-CN" altLang="en-US">
              <a:latin typeface="Times New Roman" charset="0"/>
              <a:ea typeface="黑体" charset="0"/>
              <a:cs typeface="黑体" charset="0"/>
            </a:endParaRPr>
          </a:p>
        </p:txBody>
      </p:sp>
      <p:sp>
        <p:nvSpPr>
          <p:cNvPr id="1719328" name="Rectangle 32"/>
          <p:cNvSpPr>
            <a:spLocks noChangeArrowheads="1"/>
          </p:cNvSpPr>
          <p:nvPr/>
        </p:nvSpPr>
        <p:spPr bwMode="auto">
          <a:xfrm>
            <a:off x="228600" y="1268760"/>
            <a:ext cx="8304213" cy="1365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600" b="1" dirty="0">
                <a:ea typeface="黑体" charset="0"/>
                <a:cs typeface="黑体" charset="0"/>
              </a:rPr>
              <a:t>客户订货分离点：</a:t>
            </a:r>
            <a:r>
              <a:rPr lang="zh-CN" altLang="en-US" sz="2200" b="1" dirty="0">
                <a:ea typeface="黑体" charset="0"/>
                <a:cs typeface="黑体" charset="0"/>
              </a:rPr>
              <a:t>由基于预测的备货生产</a:t>
            </a:r>
            <a:r>
              <a:rPr lang="en-US" altLang="zh-CN" sz="2200" b="1" dirty="0">
                <a:ea typeface="黑体" charset="0"/>
                <a:cs typeface="黑体" charset="0"/>
              </a:rPr>
              <a:t>(</a:t>
            </a:r>
            <a:r>
              <a:rPr lang="zh-CN" altLang="en-US" sz="2200" b="1" dirty="0">
                <a:ea typeface="黑体" charset="0"/>
                <a:cs typeface="黑体" charset="0"/>
              </a:rPr>
              <a:t>计划式生产</a:t>
            </a:r>
            <a:r>
              <a:rPr lang="en-US" altLang="zh-CN" sz="2200" b="1" dirty="0">
                <a:ea typeface="黑体" charset="0"/>
                <a:cs typeface="黑体" charset="0"/>
              </a:rPr>
              <a:t>)</a:t>
            </a:r>
            <a:r>
              <a:rPr lang="zh-CN" altLang="en-US" sz="2200" b="1" dirty="0">
                <a:ea typeface="黑体" charset="0"/>
                <a:cs typeface="黑体" charset="0"/>
              </a:rPr>
              <a:t>转向</a:t>
            </a:r>
            <a:endParaRPr lang="en-US" altLang="zh-CN" sz="2200" b="1" dirty="0">
              <a:ea typeface="黑体" charset="0"/>
              <a:cs typeface="黑体" charset="0"/>
            </a:endParaRPr>
          </a:p>
          <a:p>
            <a:pPr marL="342900" indent="-342900" algn="l">
              <a:lnSpc>
                <a:spcPct val="100000"/>
              </a:lnSpc>
              <a:buClr>
                <a:srgbClr val="FF0000"/>
              </a:buClr>
              <a:defRPr/>
            </a:pPr>
            <a:r>
              <a:rPr lang="en-US" altLang="zh-CN" sz="2200" b="1" dirty="0">
                <a:ea typeface="黑体" charset="0"/>
                <a:cs typeface="黑体" charset="0"/>
              </a:rPr>
              <a:t>                                          </a:t>
            </a:r>
            <a:r>
              <a:rPr lang="zh-CN" altLang="en-US" sz="2200" b="1" dirty="0">
                <a:ea typeface="黑体" charset="0"/>
                <a:cs typeface="黑体" charset="0"/>
              </a:rPr>
              <a:t>响应顾客需求的定制生产的转换点</a:t>
            </a:r>
            <a:r>
              <a:rPr lang="en-US" altLang="zh-CN" sz="2200" b="1" dirty="0">
                <a:ea typeface="黑体" charset="0"/>
                <a:cs typeface="黑体" charset="0"/>
              </a:rPr>
              <a:t>  </a:t>
            </a:r>
          </a:p>
          <a:p>
            <a:pPr marL="342900" indent="-342900" algn="l">
              <a:lnSpc>
                <a:spcPct val="100000"/>
              </a:lnSpc>
              <a:buClr>
                <a:srgbClr val="FF0000"/>
              </a:buClr>
              <a:defRPr/>
            </a:pPr>
            <a:r>
              <a:rPr lang="en-US" altLang="zh-CN" sz="2200" b="1" dirty="0">
                <a:ea typeface="黑体" charset="0"/>
                <a:cs typeface="黑体" charset="0"/>
              </a:rPr>
              <a:t>               </a:t>
            </a:r>
            <a:r>
              <a:rPr lang="zh-CN" altLang="en-US" sz="2200" b="1" dirty="0">
                <a:ea typeface="黑体" charset="0"/>
                <a:cs typeface="黑体" charset="0"/>
              </a:rPr>
              <a:t>备货型生产</a:t>
            </a:r>
            <a:r>
              <a:rPr lang="en-US" altLang="zh-CN" sz="2200" b="1" dirty="0">
                <a:ea typeface="黑体" charset="0"/>
                <a:cs typeface="黑体" charset="0"/>
              </a:rPr>
              <a:t>          </a:t>
            </a:r>
            <a:r>
              <a:rPr lang="zh-CN" altLang="en-US" sz="2200" b="1" dirty="0">
                <a:ea typeface="黑体" charset="0"/>
                <a:cs typeface="黑体" charset="0"/>
              </a:rPr>
              <a:t>＜</a:t>
            </a:r>
            <a:r>
              <a:rPr lang="en-US" altLang="zh-CN" sz="2200" b="1" dirty="0">
                <a:ea typeface="黑体" charset="0"/>
                <a:cs typeface="黑体" charset="0"/>
              </a:rPr>
              <a:t>===▼===</a:t>
            </a:r>
            <a:r>
              <a:rPr lang="zh-CN" altLang="en-US" sz="2200" b="1" dirty="0">
                <a:ea typeface="黑体" charset="0"/>
                <a:cs typeface="黑体" charset="0"/>
              </a:rPr>
              <a:t>＞</a:t>
            </a:r>
            <a:r>
              <a:rPr lang="en-US" altLang="zh-CN" sz="2200" b="1" dirty="0">
                <a:ea typeface="黑体" charset="0"/>
                <a:cs typeface="黑体" charset="0"/>
              </a:rPr>
              <a:t>          </a:t>
            </a:r>
            <a:r>
              <a:rPr lang="zh-CN" altLang="en-US" sz="2200" b="1" dirty="0">
                <a:ea typeface="黑体" charset="0"/>
                <a:cs typeface="黑体" charset="0"/>
              </a:rPr>
              <a:t>订货型生产</a:t>
            </a:r>
          </a:p>
        </p:txBody>
      </p:sp>
      <p:graphicFrame>
        <p:nvGraphicFramePr>
          <p:cNvPr id="1719329" name="Group 33"/>
          <p:cNvGraphicFramePr>
            <a:graphicFrameLocks noGrp="1"/>
          </p:cNvGraphicFramePr>
          <p:nvPr/>
        </p:nvGraphicFramePr>
        <p:xfrm>
          <a:off x="323850" y="3151535"/>
          <a:ext cx="8496300" cy="3063877"/>
        </p:xfrm>
        <a:graphic>
          <a:graphicData uri="http://schemas.openxmlformats.org/drawingml/2006/table">
            <a:tbl>
              <a:tblPr/>
              <a:tblGrid>
                <a:gridCol w="819150">
                  <a:extLst>
                    <a:ext uri="{9D8B030D-6E8A-4147-A177-3AD203B41FA5}">
                      <a16:colId xmlns:a16="http://schemas.microsoft.com/office/drawing/2014/main" val="20000"/>
                    </a:ext>
                  </a:extLst>
                </a:gridCol>
                <a:gridCol w="1557338">
                  <a:extLst>
                    <a:ext uri="{9D8B030D-6E8A-4147-A177-3AD203B41FA5}">
                      <a16:colId xmlns:a16="http://schemas.microsoft.com/office/drawing/2014/main" val="20001"/>
                    </a:ext>
                  </a:extLst>
                </a:gridCol>
                <a:gridCol w="4319587">
                  <a:extLst>
                    <a:ext uri="{9D8B030D-6E8A-4147-A177-3AD203B41FA5}">
                      <a16:colId xmlns:a16="http://schemas.microsoft.com/office/drawing/2014/main" val="20002"/>
                    </a:ext>
                  </a:extLst>
                </a:gridCol>
                <a:gridCol w="1800225">
                  <a:extLst>
                    <a:ext uri="{9D8B030D-6E8A-4147-A177-3AD203B41FA5}">
                      <a16:colId xmlns:a16="http://schemas.microsoft.com/office/drawing/2014/main" val="20003"/>
                    </a:ext>
                  </a:extLst>
                </a:gridCol>
              </a:tblGrid>
              <a:tr h="4429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Times New Roman" charset="0"/>
                        </a:rPr>
                        <a:t>项目</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备货生产</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200" b="1" i="0" u="none" strike="noStrike" cap="none" normalizeH="0" baseline="0">
                          <a:ln>
                            <a:noFill/>
                          </a:ln>
                          <a:solidFill>
                            <a:schemeClr val="tx1"/>
                          </a:solidFill>
                          <a:effectLst/>
                          <a:latin typeface="Times New Roman" charset="0"/>
                          <a:ea typeface="黑体" charset="0"/>
                          <a:cs typeface="黑体" charset="0"/>
                        </a:rPr>
                        <a:t>定制点的位置</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Times New Roman" charset="0"/>
                          <a:ea typeface="黑体" charset="0"/>
                          <a:cs typeface="Times New Roman" charset="0"/>
                        </a:rPr>
                        <a:t>订货生产</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413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市场</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需求可预测</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rowSpan="6">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endParaRPr kumimoji="1" lang="zh-CN" altLang="en-US" sz="2000" b="1"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需求难预测</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429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产品</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标准产品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大量变型产品</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0957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目标</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大批量生产</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按订单生产</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429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成型</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接单之前</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接单之后</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42913">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交期</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库存供货</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订货时协商</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413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2000" b="0" i="0" u="none" strike="noStrike" cap="none" normalizeH="0" baseline="0">
                          <a:ln>
                            <a:noFill/>
                          </a:ln>
                          <a:solidFill>
                            <a:schemeClr val="tx1"/>
                          </a:solidFill>
                          <a:effectLst/>
                          <a:latin typeface="黑体" charset="0"/>
                          <a:ea typeface="黑体" charset="0"/>
                          <a:cs typeface="黑体" charset="0"/>
                        </a:rPr>
                        <a:t>库存</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多为产成品</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vMerge="1">
                  <a:txBody>
                    <a:bodyPr/>
                    <a:lstStyle/>
                    <a:p>
                      <a:endParaRPr lang="zh-CN" altLang="en-US"/>
                    </a:p>
                  </a:txBody>
                  <a:tcPr/>
                </a:tc>
                <a:tc>
                  <a:txBody>
                    <a:bodyPr/>
                    <a:lstStyle/>
                    <a:p>
                      <a:pPr marL="342900" marR="0" lvl="0" indent="-342900" algn="l" defTabSz="914400" rtl="0" eaLnBrk="1" fontAlgn="base" latinLnBrk="0" hangingPunct="1">
                        <a:lnSpc>
                          <a:spcPct val="100000"/>
                        </a:lnSpc>
                        <a:spcBef>
                          <a:spcPct val="0"/>
                        </a:spcBef>
                        <a:spcAft>
                          <a:spcPct val="0"/>
                        </a:spcAft>
                        <a:buClrTx/>
                        <a:buSzTx/>
                        <a:buFontTx/>
                        <a:buNone/>
                        <a:tabLst/>
                      </a:pPr>
                      <a:r>
                        <a:rPr kumimoji="1" lang="zh-CN" altLang="en-US" sz="2000" b="1" i="0" u="none" strike="noStrike" cap="none" normalizeH="0" baseline="0">
                          <a:ln>
                            <a:noFill/>
                          </a:ln>
                          <a:solidFill>
                            <a:schemeClr val="tx1"/>
                          </a:solidFill>
                          <a:effectLst/>
                          <a:latin typeface="Times New Roman" charset="0"/>
                          <a:ea typeface="楷体" charset="0"/>
                          <a:cs typeface="楷体" charset="0"/>
                        </a:rPr>
                        <a:t>多为半成品</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grpSp>
        <p:nvGrpSpPr>
          <p:cNvPr id="1719371" name="Group 75"/>
          <p:cNvGrpSpPr>
            <a:grpSpLocks/>
          </p:cNvGrpSpPr>
          <p:nvPr/>
        </p:nvGrpSpPr>
        <p:grpSpPr bwMode="auto">
          <a:xfrm>
            <a:off x="2771775" y="3626197"/>
            <a:ext cx="4176713" cy="2592388"/>
            <a:chOff x="1882" y="1298"/>
            <a:chExt cx="2221" cy="1854"/>
          </a:xfrm>
        </p:grpSpPr>
        <p:grpSp>
          <p:nvGrpSpPr>
            <p:cNvPr id="104498" name="Group 76"/>
            <p:cNvGrpSpPr>
              <a:grpSpLocks/>
            </p:cNvGrpSpPr>
            <p:nvPr/>
          </p:nvGrpSpPr>
          <p:grpSpPr bwMode="auto">
            <a:xfrm>
              <a:off x="1882" y="1298"/>
              <a:ext cx="2221" cy="1817"/>
              <a:chOff x="1882" y="2659"/>
              <a:chExt cx="2221" cy="1817"/>
            </a:xfrm>
          </p:grpSpPr>
          <p:sp>
            <p:nvSpPr>
              <p:cNvPr id="104500" name="Text Box 77"/>
              <p:cNvSpPr txBox="1">
                <a:spLocks noChangeArrowheads="1"/>
              </p:cNvSpPr>
              <p:nvPr/>
            </p:nvSpPr>
            <p:spPr bwMode="auto">
              <a:xfrm>
                <a:off x="1882" y="2659"/>
                <a:ext cx="222" cy="1817"/>
              </a:xfrm>
              <a:prstGeom prst="rect">
                <a:avLst/>
              </a:prstGeom>
              <a:solidFill>
                <a:srgbClr val="FFFFFF"/>
              </a:solidFill>
              <a:ln w="9525">
                <a:solidFill>
                  <a:srgbClr val="000000"/>
                </a:solidFill>
                <a:miter lim="800000"/>
                <a:headEnd/>
                <a:tailEnd/>
              </a:ln>
            </p:spPr>
            <p:txBody>
              <a:bodyPr lIns="0" tIns="0" rIns="0" bIns="0" anchor="ct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endParaRPr lang="en-US" altLang="zh-CN" sz="1400" b="1"/>
              </a:p>
              <a:p>
                <a:r>
                  <a:rPr lang="zh-CN" altLang="en-US" sz="1400" b="1"/>
                  <a:t>供</a:t>
                </a:r>
                <a:endParaRPr lang="en-US" altLang="zh-CN" sz="1400" b="1"/>
              </a:p>
              <a:p>
                <a:r>
                  <a:rPr lang="zh-CN" altLang="en-US" sz="1400" b="1"/>
                  <a:t>应</a:t>
                </a:r>
                <a:endParaRPr lang="en-US" altLang="zh-CN" sz="1400" b="1"/>
              </a:p>
              <a:p>
                <a:r>
                  <a:rPr lang="zh-CN" altLang="en-US" sz="1400" b="1"/>
                  <a:t>制</a:t>
                </a:r>
                <a:endParaRPr lang="en-US" altLang="zh-CN" sz="1400" b="1"/>
              </a:p>
              <a:p>
                <a:r>
                  <a:rPr lang="zh-CN" altLang="en-US" sz="1400" b="1"/>
                  <a:t>造</a:t>
                </a:r>
                <a:endParaRPr lang="en-US" altLang="zh-CN" sz="1400" b="1"/>
              </a:p>
              <a:p>
                <a:r>
                  <a:rPr lang="zh-CN" altLang="en-US" sz="1400" b="1"/>
                  <a:t>企</a:t>
                </a:r>
                <a:endParaRPr lang="en-US" altLang="zh-CN" sz="1400" b="1"/>
              </a:p>
              <a:p>
                <a:r>
                  <a:rPr lang="zh-CN" altLang="en-US" sz="1400" b="1"/>
                  <a:t>业</a:t>
                </a:r>
              </a:p>
            </p:txBody>
          </p:sp>
          <p:sp>
            <p:nvSpPr>
              <p:cNvPr id="104501" name="Text Box 78"/>
              <p:cNvSpPr txBox="1">
                <a:spLocks noChangeArrowheads="1"/>
              </p:cNvSpPr>
              <p:nvPr/>
            </p:nvSpPr>
            <p:spPr bwMode="auto">
              <a:xfrm>
                <a:off x="3881" y="2659"/>
                <a:ext cx="222" cy="1817"/>
              </a:xfrm>
              <a:prstGeom prst="rect">
                <a:avLst/>
              </a:prstGeom>
              <a:solidFill>
                <a:srgbClr val="FFFFFF"/>
              </a:solidFill>
              <a:ln w="9525">
                <a:solidFill>
                  <a:srgbClr val="000000"/>
                </a:solidFill>
                <a:miter lim="800000"/>
                <a:headEnd/>
                <a:tailEnd/>
              </a:ln>
            </p:spPr>
            <p:txBody>
              <a:bodyPr lIns="0" tIns="0" rIns="0" bIns="0" anchor="ctr"/>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endParaRPr lang="en-US" altLang="zh-CN" sz="1400" b="1"/>
              </a:p>
              <a:p>
                <a:r>
                  <a:rPr lang="zh-CN" altLang="en-US" sz="1400" b="1"/>
                  <a:t>顾</a:t>
                </a:r>
                <a:endParaRPr lang="en-US" altLang="zh-CN" sz="1400" b="1"/>
              </a:p>
              <a:p>
                <a:r>
                  <a:rPr lang="zh-CN" altLang="en-US" sz="1400" b="1"/>
                  <a:t>客</a:t>
                </a:r>
              </a:p>
            </p:txBody>
          </p:sp>
          <p:sp>
            <p:nvSpPr>
              <p:cNvPr id="104502" name="Line 79"/>
              <p:cNvSpPr>
                <a:spLocks noChangeShapeType="1"/>
              </p:cNvSpPr>
              <p:nvPr/>
            </p:nvSpPr>
            <p:spPr bwMode="auto">
              <a:xfrm>
                <a:off x="2104" y="2939"/>
                <a:ext cx="1333" cy="0"/>
              </a:xfrm>
              <a:prstGeom prst="line">
                <a:avLst/>
              </a:prstGeom>
              <a:noFill/>
              <a:ln w="38100">
                <a:solidFill>
                  <a:srgbClr val="000000"/>
                </a:solidFill>
                <a:round/>
                <a:headEnd/>
                <a:tailEnd type="triangle" w="med" len="med"/>
              </a:ln>
              <a:extLst>
                <a:ext uri="{909E8E84-426E-40dd-AFC4-6F175D3DCCD1}">
                  <a14:hiddenFill xmlns="" xmlns:a14="http://schemas.microsoft.com/office/drawing/2010/main">
                    <a:noFill/>
                  </a14:hiddenFill>
                </a:ext>
              </a:extLst>
            </p:spPr>
            <p:txBody>
              <a:bodyPr lIns="0" tIns="0" rIns="0" bIns="0" anchor="ctr"/>
              <a:lstStyle/>
              <a:p>
                <a:endParaRPr lang="zh-CN" altLang="en-US"/>
              </a:p>
            </p:txBody>
          </p:sp>
          <p:sp>
            <p:nvSpPr>
              <p:cNvPr id="104503" name="AutoShape 80"/>
              <p:cNvSpPr>
                <a:spLocks noChangeArrowheads="1"/>
              </p:cNvSpPr>
              <p:nvPr/>
            </p:nvSpPr>
            <p:spPr bwMode="auto">
              <a:xfrm>
                <a:off x="3437" y="2842"/>
                <a:ext cx="110" cy="140"/>
              </a:xfrm>
              <a:prstGeom prst="triangle">
                <a:avLst>
                  <a:gd name="adj" fmla="val 50000"/>
                </a:avLst>
              </a:prstGeom>
              <a:solidFill>
                <a:srgbClr val="FFFFFF"/>
              </a:solidFill>
              <a:ln w="9525">
                <a:solidFill>
                  <a:srgbClr val="000000"/>
                </a:solidFill>
                <a:miter lim="800000"/>
                <a:headEnd/>
                <a:tailEnd/>
              </a:ln>
            </p:spPr>
            <p:txBody>
              <a:bodyPr lIns="0" tIns="0" rIns="0" anchor="ctr"/>
              <a:lstStyle/>
              <a:p>
                <a:endParaRPr lang="zh-CN" altLang="en-US"/>
              </a:p>
            </p:txBody>
          </p:sp>
          <p:sp>
            <p:nvSpPr>
              <p:cNvPr id="104504" name="Line 81"/>
              <p:cNvSpPr>
                <a:spLocks noChangeShapeType="1"/>
              </p:cNvSpPr>
              <p:nvPr/>
            </p:nvSpPr>
            <p:spPr bwMode="auto">
              <a:xfrm>
                <a:off x="3547" y="2939"/>
                <a:ext cx="334" cy="0"/>
              </a:xfrm>
              <a:prstGeom prst="line">
                <a:avLst/>
              </a:prstGeom>
              <a:noFill/>
              <a:ln w="38100" cmpd="dbl">
                <a:solidFill>
                  <a:srgbClr val="008000"/>
                </a:solidFill>
                <a:prstDash val="sysDot"/>
                <a:round/>
                <a:headEnd type="triangle" w="med" len="me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05" name="Rectangle 82"/>
              <p:cNvSpPr>
                <a:spLocks noChangeArrowheads="1"/>
              </p:cNvSpPr>
              <p:nvPr/>
            </p:nvSpPr>
            <p:spPr bwMode="auto">
              <a:xfrm>
                <a:off x="2131" y="2659"/>
                <a:ext cx="222" cy="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设计</a:t>
                </a:r>
              </a:p>
            </p:txBody>
          </p:sp>
          <p:sp>
            <p:nvSpPr>
              <p:cNvPr id="104506" name="Rectangle 83"/>
              <p:cNvSpPr>
                <a:spLocks noChangeArrowheads="1"/>
              </p:cNvSpPr>
              <p:nvPr/>
            </p:nvSpPr>
            <p:spPr bwMode="auto">
              <a:xfrm>
                <a:off x="2380" y="2659"/>
                <a:ext cx="222" cy="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采购</a:t>
                </a:r>
              </a:p>
            </p:txBody>
          </p:sp>
          <p:sp>
            <p:nvSpPr>
              <p:cNvPr id="104507" name="Rectangle 84"/>
              <p:cNvSpPr>
                <a:spLocks noChangeArrowheads="1"/>
              </p:cNvSpPr>
              <p:nvPr/>
            </p:nvSpPr>
            <p:spPr bwMode="auto">
              <a:xfrm>
                <a:off x="2691" y="2659"/>
                <a:ext cx="222" cy="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加工</a:t>
                </a:r>
              </a:p>
            </p:txBody>
          </p:sp>
          <p:sp>
            <p:nvSpPr>
              <p:cNvPr id="104508" name="Rectangle 85"/>
              <p:cNvSpPr>
                <a:spLocks noChangeArrowheads="1"/>
              </p:cNvSpPr>
              <p:nvPr/>
            </p:nvSpPr>
            <p:spPr bwMode="auto">
              <a:xfrm>
                <a:off x="3064" y="2659"/>
                <a:ext cx="223" cy="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装配</a:t>
                </a:r>
              </a:p>
            </p:txBody>
          </p:sp>
          <p:sp>
            <p:nvSpPr>
              <p:cNvPr id="104509" name="Rectangle 86"/>
              <p:cNvSpPr>
                <a:spLocks noChangeArrowheads="1"/>
              </p:cNvSpPr>
              <p:nvPr/>
            </p:nvSpPr>
            <p:spPr bwMode="auto">
              <a:xfrm>
                <a:off x="3376" y="2659"/>
                <a:ext cx="222" cy="1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销售</a:t>
                </a:r>
              </a:p>
            </p:txBody>
          </p:sp>
          <p:sp>
            <p:nvSpPr>
              <p:cNvPr id="104510" name="Line 87"/>
              <p:cNvSpPr>
                <a:spLocks noChangeShapeType="1"/>
              </p:cNvSpPr>
              <p:nvPr/>
            </p:nvSpPr>
            <p:spPr bwMode="auto">
              <a:xfrm>
                <a:off x="2104" y="3299"/>
                <a:ext cx="1000" cy="0"/>
              </a:xfrm>
              <a:prstGeom prst="line">
                <a:avLst/>
              </a:prstGeom>
              <a:noFill/>
              <a:ln w="38100">
                <a:solidFill>
                  <a:srgbClr val="000000"/>
                </a:solidFill>
                <a:round/>
                <a:headEn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1" name="AutoShape 88"/>
              <p:cNvSpPr>
                <a:spLocks noChangeArrowheads="1"/>
              </p:cNvSpPr>
              <p:nvPr/>
            </p:nvSpPr>
            <p:spPr bwMode="auto">
              <a:xfrm>
                <a:off x="3104" y="3208"/>
                <a:ext cx="111" cy="140"/>
              </a:xfrm>
              <a:prstGeom prst="triangle">
                <a:avLst>
                  <a:gd name="adj" fmla="val 50000"/>
                </a:avLst>
              </a:prstGeom>
              <a:solidFill>
                <a:srgbClr val="FFFFFF"/>
              </a:solidFill>
              <a:ln w="9525">
                <a:solidFill>
                  <a:srgbClr val="000000"/>
                </a:solidFill>
                <a:miter lim="800000"/>
                <a:headEnd/>
                <a:tailEnd/>
              </a:ln>
            </p:spPr>
            <p:txBody>
              <a:bodyPr lIns="0" tIns="0" rIns="0" anchor="ctr"/>
              <a:lstStyle/>
              <a:p>
                <a:endParaRPr lang="zh-CN" altLang="en-US"/>
              </a:p>
            </p:txBody>
          </p:sp>
          <p:sp>
            <p:nvSpPr>
              <p:cNvPr id="104512" name="Line 89"/>
              <p:cNvSpPr>
                <a:spLocks noChangeShapeType="1"/>
              </p:cNvSpPr>
              <p:nvPr/>
            </p:nvSpPr>
            <p:spPr bwMode="auto">
              <a:xfrm>
                <a:off x="3215" y="3299"/>
                <a:ext cx="666" cy="0"/>
              </a:xfrm>
              <a:prstGeom prst="line">
                <a:avLst/>
              </a:prstGeom>
              <a:noFill/>
              <a:ln w="38100" cmpd="dbl">
                <a:solidFill>
                  <a:srgbClr val="008000"/>
                </a:solidFill>
                <a:prstDash val="sysDot"/>
                <a:round/>
                <a:headEnd type="triangle" w="med" len="me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3" name="Line 90"/>
              <p:cNvSpPr>
                <a:spLocks noChangeShapeType="1"/>
              </p:cNvSpPr>
              <p:nvPr/>
            </p:nvSpPr>
            <p:spPr bwMode="auto">
              <a:xfrm>
                <a:off x="2104" y="3645"/>
                <a:ext cx="667" cy="0"/>
              </a:xfrm>
              <a:prstGeom prst="line">
                <a:avLst/>
              </a:prstGeom>
              <a:noFill/>
              <a:ln w="38100">
                <a:solidFill>
                  <a:srgbClr val="000000"/>
                </a:solidFill>
                <a:round/>
                <a:headEn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4" name="AutoShape 91"/>
              <p:cNvSpPr>
                <a:spLocks noChangeArrowheads="1"/>
              </p:cNvSpPr>
              <p:nvPr/>
            </p:nvSpPr>
            <p:spPr bwMode="auto">
              <a:xfrm>
                <a:off x="2771" y="3537"/>
                <a:ext cx="110" cy="139"/>
              </a:xfrm>
              <a:prstGeom prst="triangle">
                <a:avLst>
                  <a:gd name="adj" fmla="val 50000"/>
                </a:avLst>
              </a:prstGeom>
              <a:solidFill>
                <a:srgbClr val="FFFFFF"/>
              </a:solidFill>
              <a:ln w="9525">
                <a:solidFill>
                  <a:srgbClr val="000000"/>
                </a:solidFill>
                <a:miter lim="800000"/>
                <a:headEnd/>
                <a:tailEnd/>
              </a:ln>
            </p:spPr>
            <p:txBody>
              <a:bodyPr lIns="0" tIns="0" rIns="0" anchor="ctr"/>
              <a:lstStyle/>
              <a:p>
                <a:endParaRPr lang="zh-CN" altLang="en-US"/>
              </a:p>
            </p:txBody>
          </p:sp>
          <p:sp>
            <p:nvSpPr>
              <p:cNvPr id="104515" name="Line 92"/>
              <p:cNvSpPr>
                <a:spLocks noChangeShapeType="1"/>
              </p:cNvSpPr>
              <p:nvPr/>
            </p:nvSpPr>
            <p:spPr bwMode="auto">
              <a:xfrm>
                <a:off x="2881" y="3645"/>
                <a:ext cx="1000" cy="0"/>
              </a:xfrm>
              <a:prstGeom prst="line">
                <a:avLst/>
              </a:prstGeom>
              <a:noFill/>
              <a:ln w="38100" cmpd="dbl">
                <a:solidFill>
                  <a:srgbClr val="008000"/>
                </a:solidFill>
                <a:prstDash val="sysDot"/>
                <a:round/>
                <a:headEnd type="triangle" w="med" len="me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6" name="Line 93"/>
              <p:cNvSpPr>
                <a:spLocks noChangeShapeType="1"/>
              </p:cNvSpPr>
              <p:nvPr/>
            </p:nvSpPr>
            <p:spPr bwMode="auto">
              <a:xfrm>
                <a:off x="2104" y="3998"/>
                <a:ext cx="334" cy="0"/>
              </a:xfrm>
              <a:prstGeom prst="line">
                <a:avLst/>
              </a:prstGeom>
              <a:noFill/>
              <a:ln w="38100">
                <a:solidFill>
                  <a:srgbClr val="000000"/>
                </a:solidFill>
                <a:round/>
                <a:headEn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7" name="AutoShape 94"/>
              <p:cNvSpPr>
                <a:spLocks noChangeArrowheads="1"/>
              </p:cNvSpPr>
              <p:nvPr/>
            </p:nvSpPr>
            <p:spPr bwMode="auto">
              <a:xfrm>
                <a:off x="2438" y="3895"/>
                <a:ext cx="111" cy="140"/>
              </a:xfrm>
              <a:prstGeom prst="triangle">
                <a:avLst>
                  <a:gd name="adj" fmla="val 50000"/>
                </a:avLst>
              </a:prstGeom>
              <a:solidFill>
                <a:srgbClr val="FFFFFF"/>
              </a:solidFill>
              <a:ln w="9525">
                <a:solidFill>
                  <a:srgbClr val="000000"/>
                </a:solidFill>
                <a:miter lim="800000"/>
                <a:headEnd/>
                <a:tailEnd/>
              </a:ln>
            </p:spPr>
            <p:txBody>
              <a:bodyPr lIns="0" tIns="0" rIns="0" anchor="ctr"/>
              <a:lstStyle/>
              <a:p>
                <a:endParaRPr lang="zh-CN" altLang="en-US"/>
              </a:p>
            </p:txBody>
          </p:sp>
          <p:sp>
            <p:nvSpPr>
              <p:cNvPr id="104518" name="Line 95"/>
              <p:cNvSpPr>
                <a:spLocks noChangeShapeType="1"/>
              </p:cNvSpPr>
              <p:nvPr/>
            </p:nvSpPr>
            <p:spPr bwMode="auto">
              <a:xfrm>
                <a:off x="2549" y="3998"/>
                <a:ext cx="1332" cy="0"/>
              </a:xfrm>
              <a:prstGeom prst="line">
                <a:avLst/>
              </a:prstGeom>
              <a:noFill/>
              <a:ln w="38100" cmpd="dbl">
                <a:solidFill>
                  <a:srgbClr val="008000"/>
                </a:solidFill>
                <a:prstDash val="sysDot"/>
                <a:round/>
                <a:headEnd type="triangle" w="med" len="me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19" name="AutoShape 96"/>
              <p:cNvSpPr>
                <a:spLocks noChangeArrowheads="1"/>
              </p:cNvSpPr>
              <p:nvPr/>
            </p:nvSpPr>
            <p:spPr bwMode="auto">
              <a:xfrm>
                <a:off x="2104" y="4240"/>
                <a:ext cx="111" cy="140"/>
              </a:xfrm>
              <a:prstGeom prst="triangle">
                <a:avLst>
                  <a:gd name="adj" fmla="val 50000"/>
                </a:avLst>
              </a:prstGeom>
              <a:solidFill>
                <a:srgbClr val="FFFFFF"/>
              </a:solidFill>
              <a:ln w="9525">
                <a:solidFill>
                  <a:srgbClr val="000000"/>
                </a:solidFill>
                <a:miter lim="800000"/>
                <a:headEnd/>
                <a:tailEnd/>
              </a:ln>
            </p:spPr>
            <p:txBody>
              <a:bodyPr lIns="0" tIns="0" rIns="0" anchor="ctr"/>
              <a:lstStyle/>
              <a:p>
                <a:endParaRPr lang="zh-CN" altLang="en-US"/>
              </a:p>
            </p:txBody>
          </p:sp>
          <p:sp>
            <p:nvSpPr>
              <p:cNvPr id="104520" name="Line 97"/>
              <p:cNvSpPr>
                <a:spLocks noChangeShapeType="1"/>
              </p:cNvSpPr>
              <p:nvPr/>
            </p:nvSpPr>
            <p:spPr bwMode="auto">
              <a:xfrm>
                <a:off x="2215" y="4338"/>
                <a:ext cx="1666" cy="0"/>
              </a:xfrm>
              <a:prstGeom prst="line">
                <a:avLst/>
              </a:prstGeom>
              <a:noFill/>
              <a:ln w="38100" cmpd="dbl">
                <a:solidFill>
                  <a:srgbClr val="008000"/>
                </a:solidFill>
                <a:prstDash val="sysDot"/>
                <a:round/>
                <a:headEnd type="triangle" w="med" len="med"/>
                <a:tailEnd type="triangle" w="med" len="med"/>
              </a:ln>
              <a:extLst>
                <a:ext uri="{909E8E84-426E-40dd-AFC4-6F175D3DCCD1}">
                  <a14:hiddenFill xmlns="" xmlns:a14="http://schemas.microsoft.com/office/drawing/2010/main">
                    <a:noFill/>
                  </a14:hiddenFill>
                </a:ext>
              </a:extLst>
            </p:spPr>
            <p:txBody>
              <a:bodyPr lIns="0" tIns="0" rIns="0" anchor="ctr"/>
              <a:lstStyle/>
              <a:p>
                <a:endParaRPr lang="zh-CN" altLang="en-US"/>
              </a:p>
            </p:txBody>
          </p:sp>
          <p:sp>
            <p:nvSpPr>
              <p:cNvPr id="104521" name="Rectangle 98"/>
              <p:cNvSpPr>
                <a:spLocks noChangeArrowheads="1"/>
              </p:cNvSpPr>
              <p:nvPr/>
            </p:nvSpPr>
            <p:spPr bwMode="auto">
              <a:xfrm>
                <a:off x="3334" y="2900"/>
                <a:ext cx="504" cy="2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按订单销售</a:t>
                </a:r>
              </a:p>
            </p:txBody>
          </p:sp>
          <p:sp>
            <p:nvSpPr>
              <p:cNvPr id="104522" name="Rectangle 99"/>
              <p:cNvSpPr>
                <a:spLocks noChangeArrowheads="1"/>
              </p:cNvSpPr>
              <p:nvPr/>
            </p:nvSpPr>
            <p:spPr bwMode="auto">
              <a:xfrm>
                <a:off x="3334" y="3279"/>
                <a:ext cx="504" cy="2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按订单装配</a:t>
                </a:r>
              </a:p>
            </p:txBody>
          </p:sp>
          <p:sp>
            <p:nvSpPr>
              <p:cNvPr id="104523" name="Rectangle 100"/>
              <p:cNvSpPr>
                <a:spLocks noChangeArrowheads="1"/>
              </p:cNvSpPr>
              <p:nvPr/>
            </p:nvSpPr>
            <p:spPr bwMode="auto">
              <a:xfrm>
                <a:off x="3334" y="3599"/>
                <a:ext cx="504" cy="2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按订单加工</a:t>
                </a:r>
              </a:p>
            </p:txBody>
          </p:sp>
          <p:sp>
            <p:nvSpPr>
              <p:cNvPr id="104524" name="Rectangle 101"/>
              <p:cNvSpPr>
                <a:spLocks noChangeArrowheads="1"/>
              </p:cNvSpPr>
              <p:nvPr/>
            </p:nvSpPr>
            <p:spPr bwMode="auto">
              <a:xfrm>
                <a:off x="3334" y="3919"/>
                <a:ext cx="504" cy="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按订单采购</a:t>
                </a:r>
              </a:p>
            </p:txBody>
          </p:sp>
        </p:grpSp>
        <p:sp>
          <p:nvSpPr>
            <p:cNvPr id="104499" name="Rectangle 102"/>
            <p:cNvSpPr>
              <a:spLocks noChangeArrowheads="1"/>
            </p:cNvSpPr>
            <p:nvPr/>
          </p:nvSpPr>
          <p:spPr bwMode="auto">
            <a:xfrm>
              <a:off x="3334" y="2931"/>
              <a:ext cx="504" cy="2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lstStyle/>
            <a:p>
              <a:pPr marL="342900" indent="-342900"/>
              <a:r>
                <a:rPr lang="zh-CN" altLang="en-US" b="1"/>
                <a:t>按订单设计</a:t>
              </a:r>
            </a:p>
          </p:txBody>
        </p:sp>
      </p:grpSp>
      <p:sp>
        <p:nvSpPr>
          <p:cNvPr id="1719399" name="AutoShape 103"/>
          <p:cNvSpPr>
            <a:spLocks/>
          </p:cNvSpPr>
          <p:nvPr/>
        </p:nvSpPr>
        <p:spPr bwMode="auto">
          <a:xfrm>
            <a:off x="2195513" y="2546697"/>
            <a:ext cx="1655762" cy="503238"/>
          </a:xfrm>
          <a:prstGeom prst="borderCallout1">
            <a:avLst>
              <a:gd name="adj1" fmla="val 22713"/>
              <a:gd name="adj2" fmla="val -4810"/>
              <a:gd name="adj3" fmla="val -37542"/>
              <a:gd name="adj4" fmla="val -12222"/>
            </a:avLst>
          </a:prstGeom>
          <a:solidFill>
            <a:schemeClr val="accent1"/>
          </a:solidFill>
          <a:ln w="9525">
            <a:solidFill>
              <a:srgbClr val="FF0000"/>
            </a:solidFill>
            <a:miter lim="800000"/>
            <a:headEnd/>
            <a:tailEnd type="stealth"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54000" rIns="0" anchor="ctr"/>
          <a:lstStyle/>
          <a:p>
            <a:pPr eaLnBrk="0" hangingPunct="0">
              <a:lnSpc>
                <a:spcPct val="90000"/>
              </a:lnSpc>
              <a:spcBef>
                <a:spcPct val="0"/>
              </a:spcBef>
              <a:defRPr/>
            </a:pPr>
            <a:r>
              <a:rPr lang="zh-CN" altLang="en-GB" sz="1800" b="1" dirty="0">
                <a:latin typeface="宋体" charset="0"/>
              </a:rPr>
              <a:t>客户要求交期</a:t>
            </a:r>
            <a:r>
              <a:rPr lang="zh-CN" altLang="en-GB" sz="1800" b="1" dirty="0">
                <a:solidFill>
                  <a:srgbClr val="CC0000"/>
                </a:solidFill>
                <a:latin typeface="宋体" charset="0"/>
              </a:rPr>
              <a:t>比</a:t>
            </a:r>
            <a:r>
              <a:rPr lang="zh-CN" altLang="en-GB" sz="1800" b="1" dirty="0">
                <a:latin typeface="宋体" charset="0"/>
              </a:rPr>
              <a:t>生产周期短</a:t>
            </a:r>
            <a:r>
              <a:rPr lang="en-US" altLang="zh-CN" sz="1800" b="1" dirty="0">
                <a:ea typeface="黑体" charset="0"/>
                <a:cs typeface="黑体" charset="0"/>
              </a:rPr>
              <a:t> </a:t>
            </a:r>
          </a:p>
        </p:txBody>
      </p:sp>
      <p:sp>
        <p:nvSpPr>
          <p:cNvPr id="1719400" name="AutoShape 104"/>
          <p:cNvSpPr>
            <a:spLocks/>
          </p:cNvSpPr>
          <p:nvPr/>
        </p:nvSpPr>
        <p:spPr bwMode="auto">
          <a:xfrm>
            <a:off x="4859338" y="2546697"/>
            <a:ext cx="3097212" cy="503238"/>
          </a:xfrm>
          <a:prstGeom prst="borderCallout1">
            <a:avLst>
              <a:gd name="adj1" fmla="val 22713"/>
              <a:gd name="adj2" fmla="val 102648"/>
              <a:gd name="adj3" fmla="val -42588"/>
              <a:gd name="adj4" fmla="val 104301"/>
            </a:avLst>
          </a:prstGeom>
          <a:solidFill>
            <a:schemeClr val="accent1"/>
          </a:solidFill>
          <a:ln w="9525">
            <a:solidFill>
              <a:srgbClr val="FF0000"/>
            </a:solidFill>
            <a:miter lim="800000"/>
            <a:headEnd/>
            <a:tailEnd type="stealth"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54000" rIns="0" anchor="ctr"/>
          <a:lstStyle/>
          <a:p>
            <a:pPr eaLnBrk="0" hangingPunct="0">
              <a:lnSpc>
                <a:spcPct val="90000"/>
              </a:lnSpc>
              <a:spcBef>
                <a:spcPct val="0"/>
              </a:spcBef>
              <a:defRPr/>
            </a:pPr>
            <a:r>
              <a:rPr lang="zh-CN" altLang="en-GB" sz="1800" b="1" dirty="0">
                <a:latin typeface="宋体" charset="0"/>
              </a:rPr>
              <a:t>客户按</a:t>
            </a:r>
            <a:r>
              <a:rPr lang="zh-CN" altLang="en-GB" sz="1800" b="1" dirty="0">
                <a:solidFill>
                  <a:srgbClr val="FF0000"/>
                </a:solidFill>
                <a:latin typeface="宋体" charset="0"/>
              </a:rPr>
              <a:t>当期销售需求</a:t>
            </a:r>
            <a:r>
              <a:rPr lang="zh-CN" altLang="en-GB" sz="1800" b="1" dirty="0">
                <a:latin typeface="宋体" charset="0"/>
              </a:rPr>
              <a:t>下单还是基于</a:t>
            </a:r>
            <a:r>
              <a:rPr lang="zh-CN" altLang="en-GB" sz="1800" b="1" dirty="0">
                <a:solidFill>
                  <a:srgbClr val="FF0000"/>
                </a:solidFill>
                <a:latin typeface="宋体" charset="0"/>
              </a:rPr>
              <a:t>历史销售预测</a:t>
            </a:r>
            <a:r>
              <a:rPr lang="zh-CN" altLang="en-GB" sz="1800" b="1" dirty="0">
                <a:latin typeface="宋体" charset="0"/>
              </a:rPr>
              <a:t>下单？</a:t>
            </a:r>
            <a:r>
              <a:rPr lang="en-US" altLang="zh-CN" sz="1800" b="1" dirty="0">
                <a:ea typeface="黑体" charset="0"/>
                <a:cs typeface="黑体" charset="0"/>
              </a:rPr>
              <a:t> </a:t>
            </a:r>
          </a:p>
        </p:txBody>
      </p:sp>
    </p:spTree>
    <p:extLst>
      <p:ext uri="{BB962C8B-B14F-4D97-AF65-F5344CB8AC3E}">
        <p14:creationId xmlns:p14="http://schemas.microsoft.com/office/powerpoint/2010/main" val="3638256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1719329"/>
                                        </p:tgtEl>
                                        <p:attrNameLst>
                                          <p:attrName>style.visibility</p:attrName>
                                        </p:attrNameLst>
                                      </p:cBhvr>
                                      <p:to>
                                        <p:strVal val="visible"/>
                                      </p:to>
                                    </p:set>
                                    <p:anim calcmode="lin" valueType="num">
                                      <p:cBhvr>
                                        <p:cTn id="7" dur="500" fill="hold"/>
                                        <p:tgtEl>
                                          <p:spTgt spid="1719329"/>
                                        </p:tgtEl>
                                        <p:attrNameLst>
                                          <p:attrName>ppt_w</p:attrName>
                                        </p:attrNameLst>
                                      </p:cBhvr>
                                      <p:tavLst>
                                        <p:tav tm="0">
                                          <p:val>
                                            <p:fltVal val="0"/>
                                          </p:val>
                                        </p:tav>
                                        <p:tav tm="100000">
                                          <p:val>
                                            <p:strVal val="#ppt_w"/>
                                          </p:val>
                                        </p:tav>
                                      </p:tavLst>
                                    </p:anim>
                                    <p:anim calcmode="lin" valueType="num">
                                      <p:cBhvr>
                                        <p:cTn id="8" dur="500" fill="hold"/>
                                        <p:tgtEl>
                                          <p:spTgt spid="1719329"/>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19399"/>
                                        </p:tgtEl>
                                        <p:attrNameLst>
                                          <p:attrName>style.visibility</p:attrName>
                                        </p:attrNameLst>
                                      </p:cBhvr>
                                      <p:to>
                                        <p:strVal val="visible"/>
                                      </p:to>
                                    </p:set>
                                    <p:anim calcmode="lin" valueType="num">
                                      <p:cBhvr additive="base">
                                        <p:cTn id="13" dur="500" fill="hold"/>
                                        <p:tgtEl>
                                          <p:spTgt spid="1719399"/>
                                        </p:tgtEl>
                                        <p:attrNameLst>
                                          <p:attrName>ppt_x</p:attrName>
                                        </p:attrNameLst>
                                      </p:cBhvr>
                                      <p:tavLst>
                                        <p:tav tm="0">
                                          <p:val>
                                            <p:strVal val="0-#ppt_w/2"/>
                                          </p:val>
                                        </p:tav>
                                        <p:tav tm="100000">
                                          <p:val>
                                            <p:strVal val="#ppt_x"/>
                                          </p:val>
                                        </p:tav>
                                      </p:tavLst>
                                    </p:anim>
                                    <p:anim calcmode="lin" valueType="num">
                                      <p:cBhvr additive="base">
                                        <p:cTn id="14" dur="500" fill="hold"/>
                                        <p:tgtEl>
                                          <p:spTgt spid="1719399"/>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500"/>
                            </p:stCondLst>
                            <p:childTnLst>
                              <p:par>
                                <p:cTn id="16" presetID="2" presetClass="entr" presetSubtype="8" fill="hold" grpId="0" nodeType="afterEffect">
                                  <p:stCondLst>
                                    <p:cond delay="0"/>
                                  </p:stCondLst>
                                  <p:childTnLst>
                                    <p:set>
                                      <p:cBhvr>
                                        <p:cTn id="17" dur="1" fill="hold">
                                          <p:stCondLst>
                                            <p:cond delay="0"/>
                                          </p:stCondLst>
                                        </p:cTn>
                                        <p:tgtEl>
                                          <p:spTgt spid="1719400"/>
                                        </p:tgtEl>
                                        <p:attrNameLst>
                                          <p:attrName>style.visibility</p:attrName>
                                        </p:attrNameLst>
                                      </p:cBhvr>
                                      <p:to>
                                        <p:strVal val="visible"/>
                                      </p:to>
                                    </p:set>
                                    <p:anim calcmode="lin" valueType="num">
                                      <p:cBhvr additive="base">
                                        <p:cTn id="18" dur="500" fill="hold"/>
                                        <p:tgtEl>
                                          <p:spTgt spid="1719400"/>
                                        </p:tgtEl>
                                        <p:attrNameLst>
                                          <p:attrName>ppt_x</p:attrName>
                                        </p:attrNameLst>
                                      </p:cBhvr>
                                      <p:tavLst>
                                        <p:tav tm="0">
                                          <p:val>
                                            <p:strVal val="0-#ppt_w/2"/>
                                          </p:val>
                                        </p:tav>
                                        <p:tav tm="100000">
                                          <p:val>
                                            <p:strVal val="#ppt_x"/>
                                          </p:val>
                                        </p:tav>
                                      </p:tavLst>
                                    </p:anim>
                                    <p:anim calcmode="lin" valueType="num">
                                      <p:cBhvr additive="base">
                                        <p:cTn id="19" dur="500" fill="hold"/>
                                        <p:tgtEl>
                                          <p:spTgt spid="1719400"/>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nodeType="clickEffect">
                                  <p:stCondLst>
                                    <p:cond delay="0"/>
                                  </p:stCondLst>
                                  <p:childTnLst>
                                    <p:set>
                                      <p:cBhvr>
                                        <p:cTn id="23" dur="1" fill="hold">
                                          <p:stCondLst>
                                            <p:cond delay="0"/>
                                          </p:stCondLst>
                                        </p:cTn>
                                        <p:tgtEl>
                                          <p:spTgt spid="1719371"/>
                                        </p:tgtEl>
                                        <p:attrNameLst>
                                          <p:attrName>style.visibility</p:attrName>
                                        </p:attrNameLst>
                                      </p:cBhvr>
                                      <p:to>
                                        <p:strVal val="visible"/>
                                      </p:to>
                                    </p:set>
                                    <p:anim calcmode="lin" valueType="num">
                                      <p:cBhvr>
                                        <p:cTn id="24" dur="500" fill="hold"/>
                                        <p:tgtEl>
                                          <p:spTgt spid="1719371"/>
                                        </p:tgtEl>
                                        <p:attrNameLst>
                                          <p:attrName>ppt_w</p:attrName>
                                        </p:attrNameLst>
                                      </p:cBhvr>
                                      <p:tavLst>
                                        <p:tav tm="0">
                                          <p:val>
                                            <p:fltVal val="0"/>
                                          </p:val>
                                        </p:tav>
                                        <p:tav tm="100000">
                                          <p:val>
                                            <p:strVal val="#ppt_w"/>
                                          </p:val>
                                        </p:tav>
                                      </p:tavLst>
                                    </p:anim>
                                    <p:anim calcmode="lin" valueType="num">
                                      <p:cBhvr>
                                        <p:cTn id="25" dur="500" fill="hold"/>
                                        <p:tgtEl>
                                          <p:spTgt spid="171937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9399" grpId="0" animBg="1" autoUpdateAnimBg="0"/>
      <p:bldP spid="1719400"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幻灯片编号占位符 5"/>
          <p:cNvSpPr>
            <a:spLocks noGrp="1"/>
          </p:cNvSpPr>
          <p:nvPr>
            <p:ph type="sldNum" sz="quarter" idx="12"/>
          </p:nvPr>
        </p:nvSpPr>
        <p:spPr/>
        <p:txBody>
          <a:bodyPr/>
          <a:lstStyle/>
          <a:p>
            <a:pPr>
              <a:defRPr/>
            </a:pPr>
            <a:fld id="{FC7F604C-3586-8240-8424-5C5A2FCAC1DC}" type="slidenum">
              <a:rPr lang="en-US" altLang="zh-CN"/>
              <a:pPr>
                <a:defRPr/>
              </a:pPr>
              <a:t>73</a:t>
            </a:fld>
            <a:endParaRPr lang="en-US" altLang="zh-CN"/>
          </a:p>
        </p:txBody>
      </p:sp>
      <p:sp>
        <p:nvSpPr>
          <p:cNvPr id="1726516" name="Rectangle 52"/>
          <p:cNvSpPr>
            <a:spLocks noChangeArrowheads="1"/>
          </p:cNvSpPr>
          <p:nvPr/>
        </p:nvSpPr>
        <p:spPr bwMode="auto">
          <a:xfrm>
            <a:off x="250825" y="764704"/>
            <a:ext cx="8447088" cy="5410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defRPr/>
            </a:pPr>
            <a:r>
              <a:rPr lang="zh-CN" altLang="en-US" sz="2600" b="1" dirty="0">
                <a:solidFill>
                  <a:srgbClr val="FF0000"/>
                </a:solidFill>
                <a:effectLst>
                  <a:outerShdw blurRad="38100" dist="38100" dir="2700000" algn="tl">
                    <a:srgbClr val="DDDDDD"/>
                  </a:outerShdw>
                </a:effectLst>
                <a:ea typeface="黑体" charset="0"/>
                <a:cs typeface="黑体" charset="0"/>
              </a:rPr>
              <a:t>二、即时大量定制</a:t>
            </a:r>
            <a:r>
              <a:rPr lang="en-US" altLang="zh-CN" sz="2600" b="1" dirty="0">
                <a:effectLst>
                  <a:outerShdw blurRad="38100" dist="38100" dir="2700000" algn="tl">
                    <a:srgbClr val="DDDDDD"/>
                  </a:outerShdw>
                </a:effectLst>
                <a:ea typeface="黑体" charset="0"/>
                <a:cs typeface="黑体" charset="0"/>
              </a:rPr>
              <a:t>= </a:t>
            </a:r>
            <a:r>
              <a:rPr lang="zh-CN" altLang="en-US" sz="2600" b="1" dirty="0">
                <a:effectLst>
                  <a:outerShdw blurRad="38100" dist="38100" dir="2700000" algn="tl">
                    <a:srgbClr val="DDDDDD"/>
                  </a:outerShdw>
                </a:effectLst>
                <a:ea typeface="黑体" charset="0"/>
                <a:cs typeface="黑体" charset="0"/>
              </a:rPr>
              <a:t>即时化</a:t>
            </a:r>
            <a:r>
              <a:rPr lang="en-US" altLang="zh-CN" sz="2600" b="1" dirty="0">
                <a:effectLst>
                  <a:outerShdw blurRad="38100" dist="38100" dir="2700000" algn="tl">
                    <a:srgbClr val="DDDDDD"/>
                  </a:outerShdw>
                </a:effectLst>
                <a:ea typeface="黑体" charset="0"/>
                <a:cs typeface="黑体" charset="0"/>
              </a:rPr>
              <a:t>+</a:t>
            </a:r>
            <a:r>
              <a:rPr lang="zh-CN" altLang="en-US" sz="2600" b="1" dirty="0">
                <a:effectLst>
                  <a:outerShdw blurRad="38100" dist="38100" dir="2700000" algn="tl">
                    <a:srgbClr val="DDDDDD"/>
                  </a:outerShdw>
                </a:effectLst>
                <a:ea typeface="黑体" charset="0"/>
                <a:cs typeface="黑体" charset="0"/>
              </a:rPr>
              <a:t>大规模</a:t>
            </a:r>
            <a:r>
              <a:rPr lang="en-US" altLang="zh-CN" sz="2600" b="1" dirty="0">
                <a:effectLst>
                  <a:outerShdw blurRad="38100" dist="38100" dir="2700000" algn="tl">
                    <a:srgbClr val="DDDDDD"/>
                  </a:outerShdw>
                </a:effectLst>
                <a:ea typeface="黑体" charset="0"/>
                <a:cs typeface="黑体" charset="0"/>
              </a:rPr>
              <a:t>+</a:t>
            </a:r>
            <a:r>
              <a:rPr lang="zh-CN" altLang="en-US" sz="2600" b="1" dirty="0">
                <a:effectLst>
                  <a:outerShdw blurRad="38100" dist="38100" dir="2700000" algn="tl">
                    <a:srgbClr val="DDDDDD"/>
                  </a:outerShdw>
                </a:effectLst>
                <a:ea typeface="黑体" charset="0"/>
                <a:cs typeface="黑体" charset="0"/>
              </a:rPr>
              <a:t>定制化</a:t>
            </a:r>
            <a:endParaRPr lang="en-US" altLang="zh-CN" sz="2600" b="1" dirty="0">
              <a:effectLst>
                <a:outerShdw blurRad="38100" dist="38100" dir="2700000" algn="tl">
                  <a:srgbClr val="DDDDDD"/>
                </a:outerShdw>
              </a:effectLst>
              <a:ea typeface="黑体" charset="0"/>
              <a:cs typeface="黑体" charset="0"/>
            </a:endParaRPr>
          </a:p>
          <a:p>
            <a:pPr marL="742950" lvl="1" indent="-285750" algn="l">
              <a:lnSpc>
                <a:spcPct val="100000"/>
              </a:lnSpc>
              <a:buClr>
                <a:srgbClr val="009900"/>
              </a:buClr>
              <a:buFont typeface="Wingdings" charset="0"/>
              <a:buChar char="§"/>
              <a:defRPr/>
            </a:pPr>
            <a:r>
              <a:rPr lang="zh-CN" altLang="en-US" sz="2400" b="1" dirty="0">
                <a:solidFill>
                  <a:srgbClr val="000066"/>
                </a:solidFill>
                <a:ea typeface="黑体" charset="0"/>
                <a:cs typeface="黑体" charset="0"/>
              </a:rPr>
              <a:t>运作策略：</a:t>
            </a:r>
            <a:endParaRPr lang="en-US" altLang="zh-CN" sz="24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endParaRPr lang="en-US" altLang="zh-CN" sz="24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endParaRPr lang="en-US" altLang="zh-CN" sz="24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endParaRPr lang="en-US" altLang="zh-CN" sz="24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endParaRPr lang="en-US" altLang="zh-CN" sz="2400" b="1" dirty="0">
              <a:solidFill>
                <a:srgbClr val="000066"/>
              </a:solidFill>
              <a:ea typeface="黑体" charset="0"/>
              <a:cs typeface="黑体" charset="0"/>
            </a:endParaRPr>
          </a:p>
          <a:p>
            <a:pPr marL="742950" lvl="1" indent="-285750" algn="l">
              <a:lnSpc>
                <a:spcPct val="100000"/>
              </a:lnSpc>
              <a:buClr>
                <a:srgbClr val="009900"/>
              </a:buClr>
              <a:buFont typeface="Wingdings" charset="0"/>
              <a:buChar char="§"/>
              <a:defRPr/>
            </a:pPr>
            <a:r>
              <a:rPr lang="zh-CN" altLang="en-US" sz="2400" b="1" dirty="0">
                <a:solidFill>
                  <a:srgbClr val="000066"/>
                </a:solidFill>
                <a:ea typeface="黑体" charset="0"/>
                <a:cs typeface="黑体" charset="0"/>
              </a:rPr>
              <a:t>实施途径：</a:t>
            </a:r>
            <a:endParaRPr lang="en-US" altLang="zh-CN" sz="2400" b="1" dirty="0">
              <a:solidFill>
                <a:srgbClr val="000066"/>
              </a:solidFill>
              <a:ea typeface="黑体" charset="0"/>
              <a:cs typeface="黑体" charset="0"/>
            </a:endParaRPr>
          </a:p>
          <a:p>
            <a:pPr marL="1143000" lvl="2" indent="-228600" algn="l">
              <a:lnSpc>
                <a:spcPct val="100000"/>
              </a:lnSpc>
              <a:buClr>
                <a:srgbClr val="990000"/>
              </a:buClr>
              <a:buSzPct val="85000"/>
              <a:buFontTx/>
              <a:buChar char="•"/>
              <a:defRPr/>
            </a:pPr>
            <a:r>
              <a:rPr lang="zh-CN" altLang="en-US" sz="2000" dirty="0"/>
              <a:t>模块化是关键</a:t>
            </a:r>
            <a:endParaRPr lang="en-US" altLang="zh-CN" sz="2000" dirty="0"/>
          </a:p>
          <a:p>
            <a:pPr marL="1143000" lvl="2" indent="-228600" algn="l">
              <a:lnSpc>
                <a:spcPct val="100000"/>
              </a:lnSpc>
              <a:buClr>
                <a:srgbClr val="990000"/>
              </a:buClr>
              <a:buSzPct val="85000"/>
              <a:buFontTx/>
              <a:buChar char="•"/>
              <a:defRPr/>
            </a:pPr>
            <a:r>
              <a:rPr lang="zh-CN" altLang="en-US" sz="2000" dirty="0"/>
              <a:t>延迟化是策略</a:t>
            </a:r>
          </a:p>
        </p:txBody>
      </p:sp>
      <p:sp>
        <p:nvSpPr>
          <p:cNvPr id="1726466"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定制式与延迟化供应链</a:t>
            </a:r>
          </a:p>
        </p:txBody>
      </p:sp>
      <p:graphicFrame>
        <p:nvGraphicFramePr>
          <p:cNvPr id="1726517" name="Group 53"/>
          <p:cNvGraphicFramePr>
            <a:graphicFrameLocks noGrp="1"/>
          </p:cNvGraphicFramePr>
          <p:nvPr/>
        </p:nvGraphicFramePr>
        <p:xfrm>
          <a:off x="2771775" y="4147666"/>
          <a:ext cx="4895850" cy="1871663"/>
        </p:xfrm>
        <a:graphic>
          <a:graphicData uri="http://schemas.openxmlformats.org/drawingml/2006/table">
            <a:tbl>
              <a:tblPr/>
              <a:tblGrid>
                <a:gridCol w="536575">
                  <a:extLst>
                    <a:ext uri="{9D8B030D-6E8A-4147-A177-3AD203B41FA5}">
                      <a16:colId xmlns:a16="http://schemas.microsoft.com/office/drawing/2014/main" val="20000"/>
                    </a:ext>
                  </a:extLst>
                </a:gridCol>
                <a:gridCol w="993775">
                  <a:extLst>
                    <a:ext uri="{9D8B030D-6E8A-4147-A177-3AD203B41FA5}">
                      <a16:colId xmlns:a16="http://schemas.microsoft.com/office/drawing/2014/main" val="20001"/>
                    </a:ext>
                  </a:extLst>
                </a:gridCol>
                <a:gridCol w="1682750">
                  <a:extLst>
                    <a:ext uri="{9D8B030D-6E8A-4147-A177-3AD203B41FA5}">
                      <a16:colId xmlns:a16="http://schemas.microsoft.com/office/drawing/2014/main" val="20002"/>
                    </a:ext>
                  </a:extLst>
                </a:gridCol>
                <a:gridCol w="1682750">
                  <a:extLst>
                    <a:ext uri="{9D8B030D-6E8A-4147-A177-3AD203B41FA5}">
                      <a16:colId xmlns:a16="http://schemas.microsoft.com/office/drawing/2014/main" val="20003"/>
                    </a:ext>
                  </a:extLst>
                </a:gridCol>
              </a:tblGrid>
              <a:tr h="358775">
                <a:tc rowSpan="2"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0" i="0" u="none" strike="noStrike" cap="none" normalizeH="0" baseline="0">
                          <a:ln>
                            <a:noFill/>
                          </a:ln>
                          <a:solidFill>
                            <a:schemeClr val="tx1"/>
                          </a:solidFill>
                          <a:effectLst/>
                          <a:latin typeface="Times New Roman" charset="0"/>
                          <a:ea typeface="黑体" charset="0"/>
                          <a:cs typeface="黑体" charset="0"/>
                        </a:rPr>
                        <a:t> </a:t>
                      </a:r>
                    </a:p>
                  </a:txBody>
                  <a:tcPr marL="18000" marR="18000" marT="0" marB="0" anchor="ctr" anchorCtr="1" horzOverflow="overflow">
                    <a:lnL cap="flat">
                      <a:noFill/>
                    </a:lnL>
                    <a:lnR w="28575" cap="flat" cmpd="sng" algn="ctr">
                      <a:solidFill>
                        <a:schemeClr val="tx1"/>
                      </a:solidFill>
                      <a:prstDash val="solid"/>
                      <a:round/>
                      <a:headEnd type="none" w="med" len="med"/>
                      <a:tailEnd type="none" w="med" len="med"/>
                    </a:lnR>
                    <a:lnT cap="flat">
                      <a:noFill/>
                    </a:lnT>
                    <a:lnB w="28575"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lang="zh-CN" altLang="en-US"/>
                    </a:p>
                  </a:txBody>
                  <a:tcPr/>
                </a:tc>
                <a:tc grid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生产过程维</a:t>
                      </a:r>
                    </a:p>
                  </a:txBody>
                  <a:tcPr marL="18000" marR="18000" marT="0" marB="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0"/>
                  </a:ext>
                </a:extLst>
              </a:tr>
              <a:tr h="377825">
                <a:tc gridSpan="2" vMerge="1">
                  <a:txBody>
                    <a:bodyPr/>
                    <a:lstStyle/>
                    <a:p>
                      <a:endParaRPr lang="zh-CN" altLang="en-US"/>
                    </a:p>
                  </a:txBody>
                  <a:tcPr/>
                </a:tc>
                <a:tc hMerge="1"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大量生产</a:t>
                      </a:r>
                    </a:p>
                  </a:txBody>
                  <a:tcPr marL="18000" marR="1800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定制生产</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566738">
                <a:tc row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产</a:t>
                      </a:r>
                      <a:endParaRPr kumimoji="1" lang="en-US" altLang="zh-CN" sz="1800" b="0" i="0" u="none" strike="noStrike" cap="none" normalizeH="0" baseline="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品</a:t>
                      </a:r>
                      <a:endParaRPr kumimoji="1" lang="en-US" altLang="zh-CN" sz="1800" b="0" i="0" u="none" strike="noStrike" cap="none" normalizeH="0" baseline="0">
                        <a:ln>
                          <a:noFill/>
                        </a:ln>
                        <a:solidFill>
                          <a:schemeClr val="tx1"/>
                        </a:solidFill>
                        <a:effectLst/>
                        <a:latin typeface="Times New Roman" charset="0"/>
                        <a:ea typeface="黑体" charset="0"/>
                        <a:cs typeface="黑体" charset="0"/>
                      </a:endParaRPr>
                    </a:p>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维</a:t>
                      </a:r>
                    </a:p>
                  </a:txBody>
                  <a:tcPr marL="18000" marR="1800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800" b="0" i="0" u="none" strike="noStrike" cap="none" normalizeH="0" baseline="0" dirty="0">
                          <a:ln>
                            <a:noFill/>
                          </a:ln>
                          <a:solidFill>
                            <a:schemeClr val="tx1"/>
                          </a:solidFill>
                          <a:effectLst/>
                          <a:latin typeface="Times New Roman" charset="0"/>
                          <a:ea typeface="黑体" charset="0"/>
                          <a:cs typeface="黑体" charset="0"/>
                        </a:rPr>
                        <a:t>通用件</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规模经济</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4FFF4F"/>
                    </a:solid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效率低下</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68325">
                <a:tc vMerge="1">
                  <a:txBody>
                    <a:bodyPr/>
                    <a:lstStyle/>
                    <a:p>
                      <a:endParaRPr lang="zh-CN" altLang="en-US"/>
                    </a:p>
                  </a:txBody>
                  <a:tcPr/>
                </a:tc>
                <a:tc>
                  <a:txBody>
                    <a:bodyPr/>
                    <a:lstStyle/>
                    <a:p>
                      <a:pPr marL="0" marR="0" lvl="0" indent="0" algn="l" defTabSz="914400" rtl="0" eaLnBrk="1" fontAlgn="base" latinLnBrk="0" hangingPunct="1">
                        <a:lnSpc>
                          <a:spcPct val="100000"/>
                        </a:lnSpc>
                        <a:spcBef>
                          <a:spcPct val="0"/>
                        </a:spcBef>
                        <a:spcAft>
                          <a:spcPct val="0"/>
                        </a:spcAft>
                        <a:buClr>
                          <a:srgbClr val="FF0000"/>
                        </a:buClr>
                        <a:buSzTx/>
                        <a:buFontTx/>
                        <a:buNone/>
                        <a:tabLst/>
                      </a:pPr>
                      <a:r>
                        <a:rPr kumimoji="1" lang="zh-CN" altLang="en-US" sz="1800" b="0" i="0" u="none" strike="noStrike" cap="none" normalizeH="0" baseline="0" dirty="0">
                          <a:ln>
                            <a:noFill/>
                          </a:ln>
                          <a:solidFill>
                            <a:schemeClr val="tx1"/>
                          </a:solidFill>
                          <a:effectLst/>
                          <a:latin typeface="Times New Roman" charset="0"/>
                          <a:ea typeface="黑体" charset="0"/>
                          <a:cs typeface="黑体" charset="0"/>
                        </a:rPr>
                        <a:t>个性件</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a:ln>
                            <a:noFill/>
                          </a:ln>
                          <a:solidFill>
                            <a:schemeClr val="tx1"/>
                          </a:solidFill>
                          <a:effectLst/>
                          <a:latin typeface="Times New Roman" charset="0"/>
                          <a:ea typeface="黑体" charset="0"/>
                          <a:cs typeface="黑体" charset="0"/>
                        </a:rPr>
                        <a:t>库存积压</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0" i="0" u="none" strike="noStrike" cap="none" normalizeH="0" baseline="0" dirty="0">
                          <a:ln>
                            <a:noFill/>
                          </a:ln>
                          <a:solidFill>
                            <a:schemeClr val="tx1"/>
                          </a:solidFill>
                          <a:effectLst/>
                          <a:latin typeface="Times New Roman" charset="0"/>
                          <a:ea typeface="黑体" charset="0"/>
                          <a:cs typeface="黑体" charset="0"/>
                        </a:rPr>
                        <a:t>范围经济</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4FFF4F"/>
                    </a:solidFill>
                  </a:tcPr>
                </a:tc>
                <a:extLst>
                  <a:ext uri="{0D108BD9-81ED-4DB2-BD59-A6C34878D82A}">
                    <a16:rowId xmlns:a16="http://schemas.microsoft.com/office/drawing/2014/main" val="10003"/>
                  </a:ext>
                </a:extLst>
              </a:tr>
            </a:tbl>
          </a:graphicData>
        </a:graphic>
      </p:graphicFrame>
      <p:grpSp>
        <p:nvGrpSpPr>
          <p:cNvPr id="1726543" name="Group 79"/>
          <p:cNvGrpSpPr>
            <a:grpSpLocks/>
          </p:cNvGrpSpPr>
          <p:nvPr/>
        </p:nvGrpSpPr>
        <p:grpSpPr bwMode="auto">
          <a:xfrm>
            <a:off x="2268538" y="1412404"/>
            <a:ext cx="6380162" cy="1989137"/>
            <a:chOff x="1494" y="1234"/>
            <a:chExt cx="4090" cy="1253"/>
          </a:xfrm>
        </p:grpSpPr>
        <p:sp>
          <p:nvSpPr>
            <p:cNvPr id="1726544" name="Text Box 80"/>
            <p:cNvSpPr txBox="1">
              <a:spLocks noChangeArrowheads="1"/>
            </p:cNvSpPr>
            <p:nvPr/>
          </p:nvSpPr>
          <p:spPr bwMode="auto">
            <a:xfrm>
              <a:off x="1494" y="1516"/>
              <a:ext cx="533" cy="357"/>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原材料</a:t>
              </a:r>
              <a:endParaRPr lang="en-US" altLang="zh-CN" sz="1400" b="1"/>
            </a:p>
            <a:p>
              <a:pPr algn="ctr">
                <a:spcBef>
                  <a:spcPct val="20000"/>
                </a:spcBef>
                <a:defRPr/>
              </a:pPr>
              <a:r>
                <a:rPr lang="zh-CN" altLang="en-US" sz="1400" b="1"/>
                <a:t>采购</a:t>
              </a:r>
            </a:p>
          </p:txBody>
        </p:sp>
        <p:sp>
          <p:nvSpPr>
            <p:cNvPr id="1726545" name="Text Box 81"/>
            <p:cNvSpPr txBox="1">
              <a:spLocks noChangeArrowheads="1"/>
            </p:cNvSpPr>
            <p:nvPr/>
          </p:nvSpPr>
          <p:spPr bwMode="auto">
            <a:xfrm>
              <a:off x="3183" y="1516"/>
              <a:ext cx="701" cy="357"/>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顾客差异需</a:t>
              </a:r>
              <a:endParaRPr lang="en-US" altLang="zh-CN" sz="1400" b="1"/>
            </a:p>
            <a:p>
              <a:pPr algn="ctr">
                <a:spcBef>
                  <a:spcPct val="20000"/>
                </a:spcBef>
                <a:defRPr/>
              </a:pPr>
              <a:r>
                <a:rPr lang="zh-CN" altLang="en-US" sz="1400" b="1"/>
                <a:t>求的定制点</a:t>
              </a:r>
            </a:p>
          </p:txBody>
        </p:sp>
        <p:sp>
          <p:nvSpPr>
            <p:cNvPr id="1726546" name="Text Box 82"/>
            <p:cNvSpPr txBox="1">
              <a:spLocks noChangeArrowheads="1"/>
            </p:cNvSpPr>
            <p:nvPr/>
          </p:nvSpPr>
          <p:spPr bwMode="auto">
            <a:xfrm>
              <a:off x="2294" y="1516"/>
              <a:ext cx="622" cy="357"/>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标准化通</a:t>
              </a:r>
              <a:endParaRPr lang="en-US" altLang="zh-CN" sz="1400" b="1"/>
            </a:p>
            <a:p>
              <a:pPr algn="ctr">
                <a:spcBef>
                  <a:spcPct val="20000"/>
                </a:spcBef>
                <a:defRPr/>
              </a:pPr>
              <a:r>
                <a:rPr lang="zh-CN" altLang="en-US" sz="1400" b="1"/>
                <a:t>用化生产</a:t>
              </a:r>
            </a:p>
          </p:txBody>
        </p:sp>
        <p:sp>
          <p:nvSpPr>
            <p:cNvPr id="1726547" name="Text Box 83"/>
            <p:cNvSpPr txBox="1">
              <a:spLocks noChangeArrowheads="1"/>
            </p:cNvSpPr>
            <p:nvPr/>
          </p:nvSpPr>
          <p:spPr bwMode="auto">
            <a:xfrm>
              <a:off x="4250" y="1516"/>
              <a:ext cx="622" cy="357"/>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最终产品</a:t>
              </a:r>
              <a:endParaRPr lang="en-US" altLang="zh-CN" sz="1400" b="1"/>
            </a:p>
            <a:p>
              <a:pPr algn="ctr">
                <a:spcBef>
                  <a:spcPct val="20000"/>
                </a:spcBef>
                <a:defRPr/>
              </a:pPr>
              <a:r>
                <a:rPr lang="zh-CN" altLang="en-US" sz="1400" b="1"/>
                <a:t>生产</a:t>
              </a:r>
              <a:r>
                <a:rPr lang="en-US" altLang="zh-CN" sz="1400" b="1"/>
                <a:t>,</a:t>
              </a:r>
              <a:r>
                <a:rPr lang="zh-CN" altLang="en-US" sz="1400" b="1"/>
                <a:t>包装</a:t>
              </a:r>
            </a:p>
          </p:txBody>
        </p:sp>
        <p:sp>
          <p:nvSpPr>
            <p:cNvPr id="1726548" name="Text Box 84"/>
            <p:cNvSpPr txBox="1">
              <a:spLocks noChangeArrowheads="1"/>
            </p:cNvSpPr>
            <p:nvPr/>
          </p:nvSpPr>
          <p:spPr bwMode="auto">
            <a:xfrm>
              <a:off x="5050" y="1516"/>
              <a:ext cx="533" cy="357"/>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客</a:t>
              </a:r>
              <a:endParaRPr lang="en-US" altLang="zh-CN" sz="1400" b="1"/>
            </a:p>
            <a:p>
              <a:pPr algn="ctr">
                <a:spcBef>
                  <a:spcPct val="20000"/>
                </a:spcBef>
                <a:defRPr/>
              </a:pPr>
              <a:r>
                <a:rPr lang="zh-CN" altLang="en-US" sz="1400" b="1"/>
                <a:t>户</a:t>
              </a:r>
            </a:p>
          </p:txBody>
        </p:sp>
        <p:sp>
          <p:nvSpPr>
            <p:cNvPr id="1726549" name="Line 85"/>
            <p:cNvSpPr>
              <a:spLocks noChangeShapeType="1"/>
            </p:cNvSpPr>
            <p:nvPr/>
          </p:nvSpPr>
          <p:spPr bwMode="auto">
            <a:xfrm>
              <a:off x="1494" y="1977"/>
              <a:ext cx="0" cy="21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0" name="Line 86"/>
            <p:cNvSpPr>
              <a:spLocks noChangeShapeType="1"/>
            </p:cNvSpPr>
            <p:nvPr/>
          </p:nvSpPr>
          <p:spPr bwMode="auto">
            <a:xfrm>
              <a:off x="1494" y="2224"/>
              <a:ext cx="0" cy="2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1" name="Line 87"/>
            <p:cNvSpPr>
              <a:spLocks noChangeShapeType="1"/>
            </p:cNvSpPr>
            <p:nvPr/>
          </p:nvSpPr>
          <p:spPr bwMode="auto">
            <a:xfrm>
              <a:off x="3538" y="1977"/>
              <a:ext cx="1" cy="21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2" name="Line 88"/>
            <p:cNvSpPr>
              <a:spLocks noChangeShapeType="1"/>
            </p:cNvSpPr>
            <p:nvPr/>
          </p:nvSpPr>
          <p:spPr bwMode="auto">
            <a:xfrm>
              <a:off x="3538" y="2224"/>
              <a:ext cx="1" cy="21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3" name="Line 89"/>
            <p:cNvSpPr>
              <a:spLocks noChangeShapeType="1"/>
            </p:cNvSpPr>
            <p:nvPr/>
          </p:nvSpPr>
          <p:spPr bwMode="auto">
            <a:xfrm>
              <a:off x="5583" y="1933"/>
              <a:ext cx="1" cy="21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4" name="Line 90"/>
            <p:cNvSpPr>
              <a:spLocks noChangeShapeType="1"/>
            </p:cNvSpPr>
            <p:nvPr/>
          </p:nvSpPr>
          <p:spPr bwMode="auto">
            <a:xfrm>
              <a:off x="5583" y="2224"/>
              <a:ext cx="1" cy="21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5" name="Line 91"/>
            <p:cNvSpPr>
              <a:spLocks noChangeShapeType="1"/>
            </p:cNvSpPr>
            <p:nvPr/>
          </p:nvSpPr>
          <p:spPr bwMode="auto">
            <a:xfrm>
              <a:off x="2916" y="2048"/>
              <a:ext cx="624"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6" name="Line 92"/>
            <p:cNvSpPr>
              <a:spLocks noChangeShapeType="1"/>
            </p:cNvSpPr>
            <p:nvPr/>
          </p:nvSpPr>
          <p:spPr bwMode="auto">
            <a:xfrm flipH="1">
              <a:off x="1494" y="2048"/>
              <a:ext cx="622"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7" name="Line 93"/>
            <p:cNvSpPr>
              <a:spLocks noChangeShapeType="1"/>
            </p:cNvSpPr>
            <p:nvPr/>
          </p:nvSpPr>
          <p:spPr bwMode="auto">
            <a:xfrm>
              <a:off x="2916" y="2366"/>
              <a:ext cx="624" cy="1"/>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8" name="Line 94"/>
            <p:cNvSpPr>
              <a:spLocks noChangeShapeType="1"/>
            </p:cNvSpPr>
            <p:nvPr/>
          </p:nvSpPr>
          <p:spPr bwMode="auto">
            <a:xfrm flipH="1">
              <a:off x="1494" y="2366"/>
              <a:ext cx="622" cy="1"/>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59" name="Line 95"/>
            <p:cNvSpPr>
              <a:spLocks noChangeShapeType="1"/>
            </p:cNvSpPr>
            <p:nvPr/>
          </p:nvSpPr>
          <p:spPr bwMode="auto">
            <a:xfrm>
              <a:off x="5050" y="2048"/>
              <a:ext cx="533"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0" name="Line 96"/>
            <p:cNvSpPr>
              <a:spLocks noChangeShapeType="1"/>
            </p:cNvSpPr>
            <p:nvPr/>
          </p:nvSpPr>
          <p:spPr bwMode="auto">
            <a:xfrm>
              <a:off x="5050" y="2366"/>
              <a:ext cx="533" cy="1"/>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1" name="Line 97"/>
            <p:cNvSpPr>
              <a:spLocks noChangeShapeType="1"/>
            </p:cNvSpPr>
            <p:nvPr/>
          </p:nvSpPr>
          <p:spPr bwMode="auto">
            <a:xfrm flipH="1">
              <a:off x="3538" y="2048"/>
              <a:ext cx="801"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2" name="Line 98"/>
            <p:cNvSpPr>
              <a:spLocks noChangeShapeType="1"/>
            </p:cNvSpPr>
            <p:nvPr/>
          </p:nvSpPr>
          <p:spPr bwMode="auto">
            <a:xfrm flipH="1">
              <a:off x="3538" y="2366"/>
              <a:ext cx="801" cy="1"/>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3" name="Line 99"/>
            <p:cNvSpPr>
              <a:spLocks noChangeShapeType="1"/>
            </p:cNvSpPr>
            <p:nvPr/>
          </p:nvSpPr>
          <p:spPr bwMode="auto">
            <a:xfrm flipH="1">
              <a:off x="5316" y="1398"/>
              <a:ext cx="0" cy="91"/>
            </a:xfrm>
            <a:prstGeom prst="line">
              <a:avLst/>
            </a:prstGeom>
            <a:noFill/>
            <a:ln w="9525" cap="rnd">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4" name="Line 100"/>
            <p:cNvSpPr>
              <a:spLocks noChangeShapeType="1"/>
            </p:cNvSpPr>
            <p:nvPr/>
          </p:nvSpPr>
          <p:spPr bwMode="auto">
            <a:xfrm flipH="1">
              <a:off x="3538" y="1389"/>
              <a:ext cx="1778" cy="0"/>
            </a:xfrm>
            <a:prstGeom prst="line">
              <a:avLst/>
            </a:prstGeom>
            <a:noFill/>
            <a:ln w="9525" cap="rnd">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5" name="Line 101"/>
            <p:cNvSpPr>
              <a:spLocks noChangeShapeType="1"/>
            </p:cNvSpPr>
            <p:nvPr/>
          </p:nvSpPr>
          <p:spPr bwMode="auto">
            <a:xfrm flipV="1">
              <a:off x="3538" y="1389"/>
              <a:ext cx="0" cy="136"/>
            </a:xfrm>
            <a:prstGeom prst="line">
              <a:avLst/>
            </a:prstGeom>
            <a:noFill/>
            <a:ln w="9525" cap="rnd">
              <a:solidFill>
                <a:srgbClr val="000000"/>
              </a:solidFill>
              <a:prstDash val="sysDot"/>
              <a:round/>
              <a:headEnd type="stealth"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66" name="Text Box 102"/>
            <p:cNvSpPr txBox="1">
              <a:spLocks noChangeArrowheads="1"/>
            </p:cNvSpPr>
            <p:nvPr/>
          </p:nvSpPr>
          <p:spPr bwMode="auto">
            <a:xfrm>
              <a:off x="3805" y="1234"/>
              <a:ext cx="978" cy="14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定制化需求信息</a:t>
              </a:r>
            </a:p>
          </p:txBody>
        </p:sp>
        <p:sp>
          <p:nvSpPr>
            <p:cNvPr id="1726567" name="Text Box 103"/>
            <p:cNvSpPr txBox="1">
              <a:spLocks noChangeArrowheads="1"/>
            </p:cNvSpPr>
            <p:nvPr/>
          </p:nvSpPr>
          <p:spPr bwMode="auto">
            <a:xfrm>
              <a:off x="2116" y="1977"/>
              <a:ext cx="800" cy="21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通用化过程</a:t>
              </a:r>
            </a:p>
          </p:txBody>
        </p:sp>
        <p:sp>
          <p:nvSpPr>
            <p:cNvPr id="1726568" name="Text Box 104"/>
            <p:cNvSpPr txBox="1">
              <a:spLocks noChangeArrowheads="1"/>
            </p:cNvSpPr>
            <p:nvPr/>
          </p:nvSpPr>
          <p:spPr bwMode="auto">
            <a:xfrm>
              <a:off x="4339" y="1977"/>
              <a:ext cx="697" cy="21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定制化过程</a:t>
              </a:r>
            </a:p>
          </p:txBody>
        </p:sp>
        <p:sp>
          <p:nvSpPr>
            <p:cNvPr id="1726569" name="Text Box 105"/>
            <p:cNvSpPr txBox="1">
              <a:spLocks noChangeArrowheads="1"/>
            </p:cNvSpPr>
            <p:nvPr/>
          </p:nvSpPr>
          <p:spPr bwMode="auto">
            <a:xfrm>
              <a:off x="2116" y="2242"/>
              <a:ext cx="800" cy="24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1080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零件生产推动</a:t>
              </a:r>
            </a:p>
          </p:txBody>
        </p:sp>
        <p:sp>
          <p:nvSpPr>
            <p:cNvPr id="1726570" name="Text Box 106"/>
            <p:cNvSpPr txBox="1">
              <a:spLocks noChangeArrowheads="1"/>
            </p:cNvSpPr>
            <p:nvPr/>
          </p:nvSpPr>
          <p:spPr bwMode="auto">
            <a:xfrm>
              <a:off x="4339" y="2230"/>
              <a:ext cx="697" cy="24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10800" rIns="0" bIns="0" anchor="ctr" anchorCtr="1"/>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20000"/>
                </a:spcBef>
                <a:defRPr/>
              </a:pPr>
              <a:r>
                <a:rPr lang="zh-CN" altLang="en-US" sz="1400" b="1"/>
                <a:t>成型组装拉动</a:t>
              </a:r>
            </a:p>
          </p:txBody>
        </p:sp>
        <p:sp>
          <p:nvSpPr>
            <p:cNvPr id="1726571" name="Line 107"/>
            <p:cNvSpPr>
              <a:spLocks noChangeShapeType="1"/>
            </p:cNvSpPr>
            <p:nvPr/>
          </p:nvSpPr>
          <p:spPr bwMode="auto">
            <a:xfrm>
              <a:off x="2027" y="1658"/>
              <a:ext cx="267"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72" name="Line 108"/>
            <p:cNvSpPr>
              <a:spLocks noChangeShapeType="1"/>
            </p:cNvSpPr>
            <p:nvPr/>
          </p:nvSpPr>
          <p:spPr bwMode="auto">
            <a:xfrm>
              <a:off x="2916" y="1658"/>
              <a:ext cx="278"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73" name="Line 109"/>
            <p:cNvSpPr>
              <a:spLocks noChangeShapeType="1"/>
            </p:cNvSpPr>
            <p:nvPr/>
          </p:nvSpPr>
          <p:spPr bwMode="auto">
            <a:xfrm>
              <a:off x="3894" y="1658"/>
              <a:ext cx="356" cy="1"/>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sp>
          <p:nvSpPr>
            <p:cNvPr id="1726574" name="Line 110"/>
            <p:cNvSpPr>
              <a:spLocks noChangeShapeType="1"/>
            </p:cNvSpPr>
            <p:nvPr/>
          </p:nvSpPr>
          <p:spPr bwMode="auto">
            <a:xfrm>
              <a:off x="4872" y="1658"/>
              <a:ext cx="178"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a:defRPr/>
              </a:pPr>
              <a:endParaRPr lang="zh-CN" altLang="en-US"/>
            </a:p>
          </p:txBody>
        </p:sp>
      </p:grpSp>
    </p:spTree>
    <p:extLst>
      <p:ext uri="{BB962C8B-B14F-4D97-AF65-F5344CB8AC3E}">
        <p14:creationId xmlns:p14="http://schemas.microsoft.com/office/powerpoint/2010/main" val="35882435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726516"/>
                                        </p:tgtEl>
                                        <p:attrNameLst>
                                          <p:attrName>style.visibility</p:attrName>
                                        </p:attrNameLst>
                                      </p:cBhvr>
                                      <p:to>
                                        <p:strVal val="visible"/>
                                      </p:to>
                                    </p:set>
                                    <p:anim calcmode="lin" valueType="num">
                                      <p:cBhvr additive="base">
                                        <p:cTn id="7" dur="500" fill="hold"/>
                                        <p:tgtEl>
                                          <p:spTgt spid="1726516"/>
                                        </p:tgtEl>
                                        <p:attrNameLst>
                                          <p:attrName>ppt_x</p:attrName>
                                        </p:attrNameLst>
                                      </p:cBhvr>
                                      <p:tavLst>
                                        <p:tav tm="0">
                                          <p:val>
                                            <p:strVal val="#ppt_x"/>
                                          </p:val>
                                        </p:tav>
                                        <p:tav tm="100000">
                                          <p:val>
                                            <p:strVal val="#ppt_x"/>
                                          </p:val>
                                        </p:tav>
                                      </p:tavLst>
                                    </p:anim>
                                    <p:anim calcmode="lin" valueType="num">
                                      <p:cBhvr additive="base">
                                        <p:cTn id="8" dur="500" fill="hold"/>
                                        <p:tgtEl>
                                          <p:spTgt spid="17265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nodeType="clickEffect">
                                  <p:stCondLst>
                                    <p:cond delay="0"/>
                                  </p:stCondLst>
                                  <p:childTnLst>
                                    <p:set>
                                      <p:cBhvr>
                                        <p:cTn id="12" dur="1" fill="hold">
                                          <p:stCondLst>
                                            <p:cond delay="0"/>
                                          </p:stCondLst>
                                        </p:cTn>
                                        <p:tgtEl>
                                          <p:spTgt spid="1726543"/>
                                        </p:tgtEl>
                                        <p:attrNameLst>
                                          <p:attrName>style.visibility</p:attrName>
                                        </p:attrNameLst>
                                      </p:cBhvr>
                                      <p:to>
                                        <p:strVal val="visible"/>
                                      </p:to>
                                    </p:set>
                                    <p:anim calcmode="lin" valueType="num">
                                      <p:cBhvr>
                                        <p:cTn id="13" dur="500" fill="hold"/>
                                        <p:tgtEl>
                                          <p:spTgt spid="1726543"/>
                                        </p:tgtEl>
                                        <p:attrNameLst>
                                          <p:attrName>ppt_w</p:attrName>
                                        </p:attrNameLst>
                                      </p:cBhvr>
                                      <p:tavLst>
                                        <p:tav tm="0">
                                          <p:val>
                                            <p:fltVal val="0"/>
                                          </p:val>
                                        </p:tav>
                                        <p:tav tm="100000">
                                          <p:val>
                                            <p:strVal val="#ppt_w"/>
                                          </p:val>
                                        </p:tav>
                                      </p:tavLst>
                                    </p:anim>
                                    <p:anim calcmode="lin" valueType="num">
                                      <p:cBhvr>
                                        <p:cTn id="14" dur="500" fill="hold"/>
                                        <p:tgtEl>
                                          <p:spTgt spid="1726543"/>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nodeType="clickEffect">
                                  <p:stCondLst>
                                    <p:cond delay="0"/>
                                  </p:stCondLst>
                                  <p:childTnLst>
                                    <p:set>
                                      <p:cBhvr>
                                        <p:cTn id="18" dur="1" fill="hold">
                                          <p:stCondLst>
                                            <p:cond delay="0"/>
                                          </p:stCondLst>
                                        </p:cTn>
                                        <p:tgtEl>
                                          <p:spTgt spid="1726517"/>
                                        </p:tgtEl>
                                        <p:attrNameLst>
                                          <p:attrName>style.visibility</p:attrName>
                                        </p:attrNameLst>
                                      </p:cBhvr>
                                      <p:to>
                                        <p:strVal val="visible"/>
                                      </p:to>
                                    </p:set>
                                    <p:anim calcmode="lin" valueType="num">
                                      <p:cBhvr>
                                        <p:cTn id="19" dur="500" fill="hold"/>
                                        <p:tgtEl>
                                          <p:spTgt spid="1726517"/>
                                        </p:tgtEl>
                                        <p:attrNameLst>
                                          <p:attrName>ppt_w</p:attrName>
                                        </p:attrNameLst>
                                      </p:cBhvr>
                                      <p:tavLst>
                                        <p:tav tm="0">
                                          <p:val>
                                            <p:fltVal val="0"/>
                                          </p:val>
                                        </p:tav>
                                        <p:tav tm="100000">
                                          <p:val>
                                            <p:strVal val="#ppt_w"/>
                                          </p:val>
                                        </p:tav>
                                      </p:tavLst>
                                    </p:anim>
                                    <p:anim calcmode="lin" valueType="num">
                                      <p:cBhvr>
                                        <p:cTn id="20" dur="500" fill="hold"/>
                                        <p:tgtEl>
                                          <p:spTgt spid="172651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651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幻灯片编号占位符 5"/>
          <p:cNvSpPr>
            <a:spLocks noGrp="1"/>
          </p:cNvSpPr>
          <p:nvPr>
            <p:ph type="sldNum" sz="quarter" idx="12"/>
          </p:nvPr>
        </p:nvSpPr>
        <p:spPr/>
        <p:txBody>
          <a:bodyPr/>
          <a:lstStyle/>
          <a:p>
            <a:pPr>
              <a:defRPr/>
            </a:pPr>
            <a:fld id="{95430259-482B-2747-BEF9-4C8EAEC15A1F}" type="slidenum">
              <a:rPr lang="en-US" altLang="zh-CN"/>
              <a:pPr>
                <a:defRPr/>
              </a:pPr>
              <a:t>74</a:t>
            </a:fld>
            <a:endParaRPr lang="en-US" altLang="zh-CN"/>
          </a:p>
        </p:txBody>
      </p:sp>
      <p:sp>
        <p:nvSpPr>
          <p:cNvPr id="1729538"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定制式与延迟化供应链</a:t>
            </a:r>
          </a:p>
        </p:txBody>
      </p:sp>
      <p:sp>
        <p:nvSpPr>
          <p:cNvPr id="1729539" name="Rectangle 3"/>
          <p:cNvSpPr>
            <a:spLocks noGrp="1" noChangeArrowheads="1"/>
          </p:cNvSpPr>
          <p:nvPr>
            <p:ph type="body" idx="1"/>
          </p:nvPr>
        </p:nvSpPr>
        <p:spPr/>
        <p:txBody>
          <a:bodyPr/>
          <a:lstStyle/>
          <a:p>
            <a:pPr>
              <a:lnSpc>
                <a:spcPct val="80000"/>
              </a:lnSpc>
              <a:buFontTx/>
              <a:buNone/>
            </a:pPr>
            <a:r>
              <a:rPr lang="zh-CN" altLang="en-US" b="0">
                <a:solidFill>
                  <a:srgbClr val="FF0000"/>
                </a:solidFill>
                <a:latin typeface="Times New Roman" charset="0"/>
                <a:ea typeface="黑体" charset="0"/>
                <a:cs typeface="黑体" charset="0"/>
              </a:rPr>
              <a:t>三、延迟化供应链</a:t>
            </a:r>
            <a:endParaRPr lang="en-US" altLang="zh-CN" b="0">
              <a:solidFill>
                <a:srgbClr val="FF0000"/>
              </a:solidFill>
              <a:latin typeface="Times New Roman" charset="0"/>
              <a:ea typeface="黑体" charset="0"/>
              <a:cs typeface="黑体" charset="0"/>
            </a:endParaRPr>
          </a:p>
          <a:p>
            <a:pPr lvl="1">
              <a:lnSpc>
                <a:spcPct val="80000"/>
              </a:lnSpc>
            </a:pPr>
            <a:r>
              <a:rPr lang="zh-CN" altLang="en-US" sz="2200">
                <a:latin typeface="Times New Roman" charset="0"/>
                <a:ea typeface="黑体" charset="0"/>
                <a:cs typeface="黑体" charset="0"/>
              </a:rPr>
              <a:t>事先生产出通用性产品，消费者下达订单后才完成最后成型</a:t>
            </a:r>
            <a:endParaRPr lang="en-US" altLang="zh-CN" sz="2200">
              <a:latin typeface="Times New Roman" charset="0"/>
              <a:ea typeface="黑体" charset="0"/>
              <a:cs typeface="黑体" charset="0"/>
            </a:endParaRPr>
          </a:p>
          <a:p>
            <a:pPr>
              <a:lnSpc>
                <a:spcPct val="80000"/>
              </a:lnSpc>
              <a:buFontTx/>
              <a:buNone/>
            </a:pPr>
            <a:r>
              <a:rPr lang="zh-CN" altLang="en-US" sz="2400">
                <a:latin typeface="Times New Roman" charset="0"/>
                <a:ea typeface="黑体" charset="0"/>
                <a:cs typeface="黑体" charset="0"/>
              </a:rPr>
              <a:t>案例</a:t>
            </a:r>
            <a:r>
              <a:rPr lang="en-US" altLang="zh-CN" sz="2400">
                <a:latin typeface="Times New Roman" charset="0"/>
                <a:ea typeface="黑体" charset="0"/>
                <a:cs typeface="黑体" charset="0"/>
              </a:rPr>
              <a:t>7</a:t>
            </a:r>
            <a:r>
              <a:rPr lang="zh-CN" altLang="en-US" sz="2400">
                <a:latin typeface="Times New Roman" charset="0"/>
                <a:ea typeface="黑体" charset="0"/>
                <a:cs typeface="黑体" charset="0"/>
              </a:rPr>
              <a:t>：</a:t>
            </a:r>
            <a:r>
              <a:rPr lang="en-US" altLang="zh-CN" sz="2400">
                <a:latin typeface="Times New Roman" charset="0"/>
                <a:ea typeface="黑体" charset="0"/>
                <a:cs typeface="黑体" charset="0"/>
              </a:rPr>
              <a:t>HP</a:t>
            </a:r>
            <a:r>
              <a:rPr lang="zh-CN" altLang="en-US" sz="2400">
                <a:latin typeface="Times New Roman" charset="0"/>
                <a:ea typeface="黑体" charset="0"/>
                <a:cs typeface="黑体" charset="0"/>
              </a:rPr>
              <a:t>打印机订货与延迟供应链</a:t>
            </a:r>
            <a:r>
              <a:rPr lang="en-US" altLang="zh-CN" sz="2400">
                <a:latin typeface="Times New Roman" charset="0"/>
                <a:ea typeface="黑体" charset="0"/>
                <a:cs typeface="黑体" charset="0"/>
              </a:rPr>
              <a:t> </a:t>
            </a:r>
          </a:p>
        </p:txBody>
      </p:sp>
      <p:grpSp>
        <p:nvGrpSpPr>
          <p:cNvPr id="89092" name="Group 77"/>
          <p:cNvGrpSpPr>
            <a:grpSpLocks/>
          </p:cNvGrpSpPr>
          <p:nvPr/>
        </p:nvGrpSpPr>
        <p:grpSpPr bwMode="auto">
          <a:xfrm>
            <a:off x="1042988" y="1484784"/>
            <a:ext cx="7735887" cy="1943100"/>
            <a:chOff x="320" y="929"/>
            <a:chExt cx="5056" cy="1685"/>
          </a:xfrm>
        </p:grpSpPr>
        <p:sp>
          <p:nvSpPr>
            <p:cNvPr id="89128" name="Rectangle 78"/>
            <p:cNvSpPr>
              <a:spLocks noChangeArrowheads="1"/>
            </p:cNvSpPr>
            <p:nvPr/>
          </p:nvSpPr>
          <p:spPr bwMode="auto">
            <a:xfrm>
              <a:off x="2174" y="1442"/>
              <a:ext cx="832" cy="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总机装配</a:t>
              </a:r>
              <a:endParaRPr lang="en-US" altLang="zh-CN" sz="1400" b="1"/>
            </a:p>
            <a:p>
              <a:pPr marL="342900" indent="-342900">
                <a:lnSpc>
                  <a:spcPct val="65000"/>
                </a:lnSpc>
              </a:pPr>
              <a:r>
                <a:rPr lang="en-US" altLang="zh-CN" sz="1400" b="1"/>
                <a:t>(</a:t>
              </a:r>
              <a:r>
                <a:rPr lang="zh-CN" altLang="en-US" sz="1400" b="1">
                  <a:solidFill>
                    <a:srgbClr val="F03900"/>
                  </a:solidFill>
                </a:rPr>
                <a:t>通用打印机</a:t>
              </a:r>
              <a:r>
                <a:rPr lang="en-US" altLang="zh-CN" sz="1400" b="1"/>
                <a:t>)</a:t>
              </a:r>
            </a:p>
            <a:p>
              <a:pPr marL="342900" indent="-342900">
                <a:lnSpc>
                  <a:spcPct val="65000"/>
                </a:lnSpc>
              </a:pPr>
              <a:r>
                <a:rPr lang="en-US" altLang="zh-CN" sz="1400" b="1"/>
                <a:t>(FAT)</a:t>
              </a:r>
            </a:p>
          </p:txBody>
        </p:sp>
        <p:sp>
          <p:nvSpPr>
            <p:cNvPr id="89129" name="Rectangle 79"/>
            <p:cNvSpPr>
              <a:spLocks noChangeArrowheads="1"/>
            </p:cNvSpPr>
            <p:nvPr/>
          </p:nvSpPr>
          <p:spPr bwMode="auto">
            <a:xfrm>
              <a:off x="702" y="1037"/>
              <a:ext cx="656" cy="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857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集成电路</a:t>
              </a:r>
              <a:endParaRPr lang="en-US" altLang="zh-CN" sz="1400" b="1"/>
            </a:p>
            <a:p>
              <a:pPr marL="342900" indent="-342900">
                <a:lnSpc>
                  <a:spcPct val="65000"/>
                </a:lnSpc>
              </a:pPr>
              <a:r>
                <a:rPr lang="zh-CN" altLang="en-US" sz="1400" b="1"/>
                <a:t>制造</a:t>
              </a:r>
            </a:p>
          </p:txBody>
        </p:sp>
        <p:sp>
          <p:nvSpPr>
            <p:cNvPr id="89130" name="Freeform 80"/>
            <p:cNvSpPr>
              <a:spLocks/>
            </p:cNvSpPr>
            <p:nvPr/>
          </p:nvSpPr>
          <p:spPr bwMode="auto">
            <a:xfrm>
              <a:off x="1261" y="1216"/>
              <a:ext cx="290" cy="252"/>
            </a:xfrm>
            <a:custGeom>
              <a:avLst/>
              <a:gdLst>
                <a:gd name="T0" fmla="*/ 0 w 675"/>
                <a:gd name="T1" fmla="*/ 0 h 525"/>
                <a:gd name="T2" fmla="*/ 0 w 675"/>
                <a:gd name="T3" fmla="*/ 0 h 525"/>
                <a:gd name="T4" fmla="*/ 0 60000 65536"/>
                <a:gd name="T5" fmla="*/ 0 60000 65536"/>
              </a:gdLst>
              <a:ahLst/>
              <a:cxnLst>
                <a:cxn ang="T4">
                  <a:pos x="T0" y="T1"/>
                </a:cxn>
                <a:cxn ang="T5">
                  <a:pos x="T2" y="T3"/>
                </a:cxn>
              </a:cxnLst>
              <a:rect l="0" t="0" r="r" b="b"/>
              <a:pathLst>
                <a:path w="675" h="525">
                  <a:moveTo>
                    <a:pt x="0" y="0"/>
                  </a:moveTo>
                  <a:lnTo>
                    <a:pt x="675" y="525"/>
                  </a:lnTo>
                </a:path>
              </a:pathLst>
            </a:custGeom>
            <a:noFill/>
            <a:ln w="12700" cmpd="sng">
              <a:solidFill>
                <a:srgbClr val="000000"/>
              </a:solidFill>
              <a:round/>
              <a:headEnd type="none" w="med" len="med"/>
              <a:tailEnd type="triangle" w="sm" len="lg"/>
            </a:ln>
            <a:extLst>
              <a:ext uri="{909E8E84-426E-40dd-AFC4-6F175D3DCCD1}">
                <a14:hiddenFill xmlns="" xmlns:a14="http://schemas.microsoft.com/office/drawing/2010/main">
                  <a:solidFill>
                    <a:srgbClr val="FFFFFF"/>
                  </a:solidFill>
                </a14:hiddenFill>
              </a:ext>
            </a:extLst>
          </p:spPr>
          <p:txBody>
            <a:bodyPr/>
            <a:lstStyle/>
            <a:p>
              <a:endParaRPr lang="zh-CN" altLang="en-US"/>
            </a:p>
          </p:txBody>
        </p:sp>
        <p:sp>
          <p:nvSpPr>
            <p:cNvPr id="89131" name="Rectangle 81"/>
            <p:cNvSpPr>
              <a:spLocks noChangeArrowheads="1"/>
            </p:cNvSpPr>
            <p:nvPr/>
          </p:nvSpPr>
          <p:spPr bwMode="auto">
            <a:xfrm>
              <a:off x="1128" y="1474"/>
              <a:ext cx="803" cy="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33833" rIns="0"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印刷电路板组装与测试</a:t>
              </a:r>
              <a:r>
                <a:rPr lang="en-US" altLang="zh-CN" sz="1400" b="1"/>
                <a:t>(PCAT)</a:t>
              </a:r>
            </a:p>
          </p:txBody>
        </p:sp>
        <p:sp>
          <p:nvSpPr>
            <p:cNvPr id="89132" name="Line 82"/>
            <p:cNvSpPr>
              <a:spLocks noChangeShapeType="1"/>
            </p:cNvSpPr>
            <p:nvPr/>
          </p:nvSpPr>
          <p:spPr bwMode="auto">
            <a:xfrm>
              <a:off x="1974" y="1724"/>
              <a:ext cx="329" cy="0"/>
            </a:xfrm>
            <a:prstGeom prst="line">
              <a:avLst/>
            </a:prstGeom>
            <a:noFill/>
            <a:ln w="1270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33" name="Rectangle 83"/>
            <p:cNvSpPr>
              <a:spLocks noChangeArrowheads="1"/>
            </p:cNvSpPr>
            <p:nvPr/>
          </p:nvSpPr>
          <p:spPr bwMode="auto">
            <a:xfrm>
              <a:off x="4840" y="2143"/>
              <a:ext cx="536" cy="4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亚洲</a:t>
              </a:r>
              <a:endParaRPr lang="en-US" altLang="zh-CN" sz="1400" b="1"/>
            </a:p>
            <a:p>
              <a:pPr marL="342900" indent="-342900">
                <a:lnSpc>
                  <a:spcPct val="65000"/>
                </a:lnSpc>
              </a:pPr>
              <a:r>
                <a:rPr lang="zh-CN" altLang="en-US" sz="1400" b="1"/>
                <a:t>消费者</a:t>
              </a:r>
            </a:p>
          </p:txBody>
        </p:sp>
        <p:sp>
          <p:nvSpPr>
            <p:cNvPr id="89134" name="Rectangle 84"/>
            <p:cNvSpPr>
              <a:spLocks noChangeArrowheads="1"/>
            </p:cNvSpPr>
            <p:nvPr/>
          </p:nvSpPr>
          <p:spPr bwMode="auto">
            <a:xfrm>
              <a:off x="3426" y="2112"/>
              <a:ext cx="737"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33833" rIns="0" bIns="33833"/>
            <a:lstStyle/>
            <a:p>
              <a:pPr marL="342900" indent="-342900">
                <a:lnSpc>
                  <a:spcPct val="65000"/>
                </a:lnSpc>
              </a:pPr>
              <a:r>
                <a:rPr lang="en-US" altLang="zh-CN" sz="1400" b="1">
                  <a:sym typeface="Webdings" charset="0"/>
                </a:rPr>
                <a:t></a:t>
              </a:r>
              <a:r>
                <a:rPr lang="en-US" altLang="zh-CN" sz="1400" b="1"/>
                <a:t> </a:t>
              </a:r>
              <a:r>
                <a:rPr lang="en-US" altLang="zh-CN" sz="1400" b="1">
                  <a:sym typeface="Webdings" charset="0"/>
                </a:rPr>
                <a:t></a:t>
              </a:r>
              <a:endParaRPr lang="en-US" altLang="zh-CN" sz="1400" b="1"/>
            </a:p>
            <a:p>
              <a:pPr marL="342900" indent="-342900">
                <a:lnSpc>
                  <a:spcPct val="65000"/>
                </a:lnSpc>
              </a:pPr>
              <a:r>
                <a:rPr lang="zh-CN" altLang="en-US" sz="1400" b="1"/>
                <a:t>分销中心</a:t>
              </a:r>
              <a:endParaRPr lang="en-US" altLang="zh-CN" sz="1400" b="1"/>
            </a:p>
            <a:p>
              <a:pPr marL="342900" indent="-342900">
                <a:lnSpc>
                  <a:spcPct val="65000"/>
                </a:lnSpc>
              </a:pPr>
              <a:r>
                <a:rPr lang="en-US" altLang="zh-CN" sz="1400" b="1"/>
                <a:t>(</a:t>
              </a:r>
              <a:r>
                <a:rPr lang="zh-CN" altLang="en-US" sz="1400" b="1"/>
                <a:t>亚洲代理商</a:t>
              </a:r>
              <a:r>
                <a:rPr lang="en-US" altLang="zh-CN" sz="1400" b="1"/>
                <a:t>)</a:t>
              </a:r>
            </a:p>
          </p:txBody>
        </p:sp>
        <p:sp>
          <p:nvSpPr>
            <p:cNvPr id="89135" name="Freeform 85"/>
            <p:cNvSpPr>
              <a:spLocks/>
            </p:cNvSpPr>
            <p:nvPr/>
          </p:nvSpPr>
          <p:spPr bwMode="auto">
            <a:xfrm>
              <a:off x="2798" y="1970"/>
              <a:ext cx="672" cy="323"/>
            </a:xfrm>
            <a:custGeom>
              <a:avLst/>
              <a:gdLst>
                <a:gd name="T0" fmla="*/ 0 w 840"/>
                <a:gd name="T1" fmla="*/ 0 h 795"/>
                <a:gd name="T2" fmla="*/ 2 w 840"/>
                <a:gd name="T3" fmla="*/ 0 h 795"/>
                <a:gd name="T4" fmla="*/ 0 60000 65536"/>
                <a:gd name="T5" fmla="*/ 0 60000 65536"/>
              </a:gdLst>
              <a:ahLst/>
              <a:cxnLst>
                <a:cxn ang="T4">
                  <a:pos x="T0" y="T1"/>
                </a:cxn>
                <a:cxn ang="T5">
                  <a:pos x="T2" y="T3"/>
                </a:cxn>
              </a:cxnLst>
              <a:rect l="0" t="0" r="r" b="b"/>
              <a:pathLst>
                <a:path w="840" h="795">
                  <a:moveTo>
                    <a:pt x="0" y="0"/>
                  </a:moveTo>
                  <a:lnTo>
                    <a:pt x="840" y="795"/>
                  </a:lnTo>
                </a:path>
              </a:pathLst>
            </a:custGeom>
            <a:noFill/>
            <a:ln w="19050" cmpd="sng">
              <a:solidFill>
                <a:srgbClr val="000000"/>
              </a:solidFill>
              <a:round/>
              <a:headEnd type="none" w="med" len="med"/>
              <a:tailEnd type="triangle" w="sm" len="lg"/>
            </a:ln>
            <a:extLst>
              <a:ext uri="{909E8E84-426E-40dd-AFC4-6F175D3DCCD1}">
                <a14:hiddenFill xmlns="" xmlns:a14="http://schemas.microsoft.com/office/drawing/2010/main">
                  <a:solidFill>
                    <a:srgbClr val="FFFFFF"/>
                  </a:solidFill>
                </a14:hiddenFill>
              </a:ext>
            </a:extLst>
          </p:spPr>
          <p:txBody>
            <a:bodyPr/>
            <a:lstStyle/>
            <a:p>
              <a:endParaRPr lang="zh-CN" altLang="en-US"/>
            </a:p>
          </p:txBody>
        </p:sp>
        <p:sp>
          <p:nvSpPr>
            <p:cNvPr id="89136" name="Rectangle 86"/>
            <p:cNvSpPr>
              <a:spLocks noChangeArrowheads="1"/>
            </p:cNvSpPr>
            <p:nvPr/>
          </p:nvSpPr>
          <p:spPr bwMode="auto">
            <a:xfrm>
              <a:off x="4266" y="2112"/>
              <a:ext cx="483" cy="4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亚洲</a:t>
              </a:r>
              <a:endParaRPr lang="en-US" altLang="zh-CN" sz="1400" b="1"/>
            </a:p>
            <a:p>
              <a:pPr marL="342900" indent="-342900">
                <a:lnSpc>
                  <a:spcPct val="65000"/>
                </a:lnSpc>
              </a:pPr>
              <a:r>
                <a:rPr lang="zh-CN" altLang="en-US" sz="1400" b="1"/>
                <a:t>经销商</a:t>
              </a:r>
            </a:p>
          </p:txBody>
        </p:sp>
        <p:sp>
          <p:nvSpPr>
            <p:cNvPr id="89137" name="Line 87"/>
            <p:cNvSpPr>
              <a:spLocks noChangeShapeType="1"/>
            </p:cNvSpPr>
            <p:nvPr/>
          </p:nvSpPr>
          <p:spPr bwMode="auto">
            <a:xfrm>
              <a:off x="4672" y="2311"/>
              <a:ext cx="290" cy="0"/>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38" name="Line 88"/>
            <p:cNvSpPr>
              <a:spLocks noChangeShapeType="1"/>
            </p:cNvSpPr>
            <p:nvPr/>
          </p:nvSpPr>
          <p:spPr bwMode="auto">
            <a:xfrm>
              <a:off x="4066" y="2323"/>
              <a:ext cx="290" cy="0"/>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39" name="Rectangle 89"/>
            <p:cNvSpPr>
              <a:spLocks noChangeArrowheads="1"/>
            </p:cNvSpPr>
            <p:nvPr/>
          </p:nvSpPr>
          <p:spPr bwMode="auto">
            <a:xfrm>
              <a:off x="3389" y="1532"/>
              <a:ext cx="677" cy="5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33833" rIns="0" bIns="33833"/>
            <a:lstStyle/>
            <a:p>
              <a:pPr marL="342900" indent="-342900">
                <a:lnSpc>
                  <a:spcPct val="65000"/>
                </a:lnSpc>
              </a:pPr>
              <a:r>
                <a:rPr lang="en-US" altLang="zh-CN" sz="1400" b="1">
                  <a:sym typeface="Webdings" charset="0"/>
                </a:rPr>
                <a:t></a:t>
              </a:r>
              <a:r>
                <a:rPr lang="en-US" altLang="zh-CN" sz="1400" b="1"/>
                <a:t> </a:t>
              </a:r>
              <a:r>
                <a:rPr lang="en-US" altLang="zh-CN" sz="1400" b="1">
                  <a:sym typeface="Webdings" charset="0"/>
                </a:rPr>
                <a:t></a:t>
              </a:r>
              <a:endParaRPr lang="en-US" altLang="zh-CN" sz="1400" b="1"/>
            </a:p>
            <a:p>
              <a:pPr marL="342900" indent="-342900">
                <a:lnSpc>
                  <a:spcPct val="65000"/>
                </a:lnSpc>
              </a:pPr>
              <a:r>
                <a:rPr lang="zh-CN" altLang="en-US" sz="1400" b="1"/>
                <a:t>分销中心</a:t>
              </a:r>
              <a:endParaRPr lang="en-US" altLang="zh-CN" sz="1400" b="1"/>
            </a:p>
            <a:p>
              <a:pPr marL="342900" indent="-342900">
                <a:lnSpc>
                  <a:spcPct val="65000"/>
                </a:lnSpc>
              </a:pPr>
              <a:r>
                <a:rPr lang="en-US" altLang="zh-CN" sz="1400" b="1"/>
                <a:t>(</a:t>
              </a:r>
              <a:r>
                <a:rPr lang="zh-CN" altLang="en-US" sz="1400" b="1"/>
                <a:t>欧洲代理商</a:t>
              </a:r>
              <a:r>
                <a:rPr lang="en-US" altLang="zh-CN" sz="1400" b="1"/>
                <a:t>)</a:t>
              </a:r>
            </a:p>
          </p:txBody>
        </p:sp>
        <p:sp>
          <p:nvSpPr>
            <p:cNvPr id="89140" name="Line 90"/>
            <p:cNvSpPr>
              <a:spLocks noChangeShapeType="1"/>
            </p:cNvSpPr>
            <p:nvPr/>
          </p:nvSpPr>
          <p:spPr bwMode="auto">
            <a:xfrm>
              <a:off x="2946" y="1721"/>
              <a:ext cx="540" cy="1"/>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41" name="Rectangle 91"/>
            <p:cNvSpPr>
              <a:spLocks noChangeArrowheads="1"/>
            </p:cNvSpPr>
            <p:nvPr/>
          </p:nvSpPr>
          <p:spPr bwMode="auto">
            <a:xfrm>
              <a:off x="320" y="1580"/>
              <a:ext cx="512" cy="3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供应商</a:t>
              </a:r>
            </a:p>
          </p:txBody>
        </p:sp>
        <p:sp>
          <p:nvSpPr>
            <p:cNvPr id="89142" name="Line 92"/>
            <p:cNvSpPr>
              <a:spLocks noChangeShapeType="1"/>
            </p:cNvSpPr>
            <p:nvPr/>
          </p:nvSpPr>
          <p:spPr bwMode="auto">
            <a:xfrm flipV="1">
              <a:off x="761" y="1719"/>
              <a:ext cx="403" cy="5"/>
            </a:xfrm>
            <a:prstGeom prst="line">
              <a:avLst/>
            </a:prstGeom>
            <a:noFill/>
            <a:ln w="1270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43" name="Rectangle 93"/>
            <p:cNvSpPr>
              <a:spLocks noChangeArrowheads="1"/>
            </p:cNvSpPr>
            <p:nvPr/>
          </p:nvSpPr>
          <p:spPr bwMode="auto">
            <a:xfrm>
              <a:off x="1261" y="2115"/>
              <a:ext cx="673" cy="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打印机箱</a:t>
              </a:r>
              <a:endParaRPr lang="en-US" altLang="zh-CN" sz="1400" b="1"/>
            </a:p>
            <a:p>
              <a:pPr marL="342900" indent="-342900">
                <a:lnSpc>
                  <a:spcPct val="65000"/>
                </a:lnSpc>
              </a:pPr>
              <a:r>
                <a:rPr lang="zh-CN" altLang="en-US" sz="1400" b="1"/>
                <a:t>制造</a:t>
              </a:r>
            </a:p>
          </p:txBody>
        </p:sp>
        <p:sp>
          <p:nvSpPr>
            <p:cNvPr id="89144" name="Rectangle 94"/>
            <p:cNvSpPr>
              <a:spLocks noChangeArrowheads="1"/>
            </p:cNvSpPr>
            <p:nvPr/>
          </p:nvSpPr>
          <p:spPr bwMode="auto">
            <a:xfrm>
              <a:off x="333" y="2158"/>
              <a:ext cx="483" cy="4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供应商</a:t>
              </a:r>
            </a:p>
          </p:txBody>
        </p:sp>
        <p:sp>
          <p:nvSpPr>
            <p:cNvPr id="89145" name="Line 95"/>
            <p:cNvSpPr>
              <a:spLocks noChangeShapeType="1"/>
            </p:cNvSpPr>
            <p:nvPr/>
          </p:nvSpPr>
          <p:spPr bwMode="auto">
            <a:xfrm flipV="1">
              <a:off x="807" y="2302"/>
              <a:ext cx="454" cy="7"/>
            </a:xfrm>
            <a:prstGeom prst="line">
              <a:avLst/>
            </a:prstGeom>
            <a:noFill/>
            <a:ln w="1270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46" name="Freeform 96"/>
            <p:cNvSpPr>
              <a:spLocks/>
            </p:cNvSpPr>
            <p:nvPr/>
          </p:nvSpPr>
          <p:spPr bwMode="auto">
            <a:xfrm>
              <a:off x="1837" y="1887"/>
              <a:ext cx="488" cy="497"/>
            </a:xfrm>
            <a:custGeom>
              <a:avLst/>
              <a:gdLst>
                <a:gd name="T0" fmla="*/ 0 w 735"/>
                <a:gd name="T1" fmla="*/ 1 h 828"/>
                <a:gd name="T2" fmla="*/ 1 w 735"/>
                <a:gd name="T3" fmla="*/ 0 h 828"/>
                <a:gd name="T4" fmla="*/ 0 60000 65536"/>
                <a:gd name="T5" fmla="*/ 0 60000 65536"/>
              </a:gdLst>
              <a:ahLst/>
              <a:cxnLst>
                <a:cxn ang="T4">
                  <a:pos x="T0" y="T1"/>
                </a:cxn>
                <a:cxn ang="T5">
                  <a:pos x="T2" y="T3"/>
                </a:cxn>
              </a:cxnLst>
              <a:rect l="0" t="0" r="r" b="b"/>
              <a:pathLst>
                <a:path w="735" h="828">
                  <a:moveTo>
                    <a:pt x="0" y="828"/>
                  </a:moveTo>
                  <a:lnTo>
                    <a:pt x="735" y="0"/>
                  </a:lnTo>
                </a:path>
              </a:pathLst>
            </a:custGeom>
            <a:noFill/>
            <a:ln w="12700" cmpd="sng">
              <a:solidFill>
                <a:srgbClr val="000000"/>
              </a:solidFill>
              <a:round/>
              <a:headEnd type="none" w="med" len="med"/>
              <a:tailEnd type="triangle" w="sm" len="lg"/>
            </a:ln>
            <a:extLst>
              <a:ext uri="{909E8E84-426E-40dd-AFC4-6F175D3DCCD1}">
                <a14:hiddenFill xmlns="" xmlns:a14="http://schemas.microsoft.com/office/drawing/2010/main">
                  <a:solidFill>
                    <a:srgbClr val="FFFFFF"/>
                  </a:solidFill>
                </a14:hiddenFill>
              </a:ext>
            </a:extLst>
          </p:spPr>
          <p:txBody>
            <a:bodyPr/>
            <a:lstStyle/>
            <a:p>
              <a:endParaRPr lang="zh-CN" altLang="en-US"/>
            </a:p>
          </p:txBody>
        </p:sp>
        <p:sp>
          <p:nvSpPr>
            <p:cNvPr id="89147" name="Line 97"/>
            <p:cNvSpPr>
              <a:spLocks noChangeShapeType="1"/>
            </p:cNvSpPr>
            <p:nvPr/>
          </p:nvSpPr>
          <p:spPr bwMode="auto">
            <a:xfrm flipV="1">
              <a:off x="2809" y="1159"/>
              <a:ext cx="978" cy="418"/>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48" name="Line 98"/>
            <p:cNvSpPr>
              <a:spLocks noChangeShapeType="1"/>
            </p:cNvSpPr>
            <p:nvPr/>
          </p:nvSpPr>
          <p:spPr bwMode="auto">
            <a:xfrm>
              <a:off x="4259" y="1097"/>
              <a:ext cx="387" cy="1"/>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49" name="Rectangle 99"/>
            <p:cNvSpPr>
              <a:spLocks noChangeArrowheads="1"/>
            </p:cNvSpPr>
            <p:nvPr/>
          </p:nvSpPr>
          <p:spPr bwMode="auto">
            <a:xfrm>
              <a:off x="4240" y="1546"/>
              <a:ext cx="484" cy="4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欧洲</a:t>
              </a:r>
              <a:endParaRPr lang="en-US" altLang="zh-CN" sz="1400" b="1"/>
            </a:p>
            <a:p>
              <a:pPr marL="342900" indent="-342900">
                <a:lnSpc>
                  <a:spcPct val="65000"/>
                </a:lnSpc>
              </a:pPr>
              <a:r>
                <a:rPr lang="zh-CN" altLang="en-US" sz="1400" b="1"/>
                <a:t>经销商</a:t>
              </a:r>
            </a:p>
          </p:txBody>
        </p:sp>
        <p:sp>
          <p:nvSpPr>
            <p:cNvPr id="89150" name="Line 100"/>
            <p:cNvSpPr>
              <a:spLocks noChangeShapeType="1"/>
            </p:cNvSpPr>
            <p:nvPr/>
          </p:nvSpPr>
          <p:spPr bwMode="auto">
            <a:xfrm>
              <a:off x="4672" y="1745"/>
              <a:ext cx="290" cy="0"/>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51" name="Line 101"/>
            <p:cNvSpPr>
              <a:spLocks noChangeShapeType="1"/>
            </p:cNvSpPr>
            <p:nvPr/>
          </p:nvSpPr>
          <p:spPr bwMode="auto">
            <a:xfrm>
              <a:off x="3995" y="1757"/>
              <a:ext cx="290" cy="0"/>
            </a:xfrm>
            <a:prstGeom prst="line">
              <a:avLst/>
            </a:prstGeom>
            <a:noFill/>
            <a:ln w="19050">
              <a:solidFill>
                <a:srgbClr val="000000"/>
              </a:solidFill>
              <a:round/>
              <a:headEnd/>
              <a:tailEnd type="triangle" w="sm" len="lg"/>
            </a:ln>
            <a:extLst>
              <a:ext uri="{909E8E84-426E-40dd-AFC4-6F175D3DCCD1}">
                <a14:hiddenFill xmlns="" xmlns:a14="http://schemas.microsoft.com/office/drawing/2010/main">
                  <a:noFill/>
                </a14:hiddenFill>
              </a:ext>
            </a:extLst>
          </p:spPr>
          <p:txBody>
            <a:bodyPr/>
            <a:lstStyle/>
            <a:p>
              <a:endParaRPr lang="zh-CN" altLang="en-US"/>
            </a:p>
          </p:txBody>
        </p:sp>
        <p:sp>
          <p:nvSpPr>
            <p:cNvPr id="89152" name="Rectangle 102"/>
            <p:cNvSpPr>
              <a:spLocks noChangeArrowheads="1"/>
            </p:cNvSpPr>
            <p:nvPr/>
          </p:nvSpPr>
          <p:spPr bwMode="auto">
            <a:xfrm>
              <a:off x="3644" y="929"/>
              <a:ext cx="677" cy="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美洲</a:t>
              </a:r>
              <a:endParaRPr lang="en-US" altLang="zh-CN" sz="1400" b="1"/>
            </a:p>
            <a:p>
              <a:pPr marL="342900" indent="-342900">
                <a:lnSpc>
                  <a:spcPct val="65000"/>
                </a:lnSpc>
              </a:pPr>
              <a:r>
                <a:rPr lang="zh-CN" altLang="en-US" sz="1400" b="1"/>
                <a:t>经销商</a:t>
              </a:r>
            </a:p>
          </p:txBody>
        </p:sp>
        <p:sp>
          <p:nvSpPr>
            <p:cNvPr id="89153" name="Rectangle 103"/>
            <p:cNvSpPr>
              <a:spLocks noChangeArrowheads="1"/>
            </p:cNvSpPr>
            <p:nvPr/>
          </p:nvSpPr>
          <p:spPr bwMode="auto">
            <a:xfrm>
              <a:off x="4617" y="944"/>
              <a:ext cx="610" cy="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美洲</a:t>
              </a:r>
              <a:endParaRPr lang="en-US" altLang="zh-CN" sz="1400" b="1"/>
            </a:p>
            <a:p>
              <a:pPr marL="342900" indent="-342900">
                <a:lnSpc>
                  <a:spcPct val="65000"/>
                </a:lnSpc>
              </a:pPr>
              <a:r>
                <a:rPr lang="zh-CN" altLang="en-US" sz="1400" b="1"/>
                <a:t>消费者</a:t>
              </a:r>
            </a:p>
          </p:txBody>
        </p:sp>
        <p:sp>
          <p:nvSpPr>
            <p:cNvPr id="89154" name="Rectangle 104"/>
            <p:cNvSpPr>
              <a:spLocks noChangeArrowheads="1"/>
            </p:cNvSpPr>
            <p:nvPr/>
          </p:nvSpPr>
          <p:spPr bwMode="auto">
            <a:xfrm>
              <a:off x="4818" y="1517"/>
              <a:ext cx="536" cy="4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65000"/>
                </a:lnSpc>
              </a:pPr>
              <a:r>
                <a:rPr lang="en-US" altLang="zh-CN" sz="1400" b="1">
                  <a:sym typeface="Webdings" charset="0"/>
                </a:rPr>
                <a:t></a:t>
              </a:r>
              <a:endParaRPr lang="en-US" altLang="zh-CN" sz="1400" b="1"/>
            </a:p>
            <a:p>
              <a:pPr marL="342900" indent="-342900">
                <a:lnSpc>
                  <a:spcPct val="65000"/>
                </a:lnSpc>
              </a:pPr>
              <a:r>
                <a:rPr lang="zh-CN" altLang="en-US" sz="1400" b="1"/>
                <a:t>欧洲</a:t>
              </a:r>
              <a:endParaRPr lang="en-US" altLang="zh-CN" sz="1400" b="1"/>
            </a:p>
            <a:p>
              <a:pPr marL="342900" indent="-342900">
                <a:lnSpc>
                  <a:spcPct val="65000"/>
                </a:lnSpc>
              </a:pPr>
              <a:r>
                <a:rPr lang="zh-CN" altLang="en-US" sz="1400" b="1"/>
                <a:t>消费者</a:t>
              </a:r>
            </a:p>
          </p:txBody>
        </p:sp>
      </p:grpSp>
      <p:sp>
        <p:nvSpPr>
          <p:cNvPr id="1729641" name="AutoShape 105"/>
          <p:cNvSpPr>
            <a:spLocks noChangeArrowheads="1"/>
          </p:cNvSpPr>
          <p:nvPr/>
        </p:nvSpPr>
        <p:spPr bwMode="auto">
          <a:xfrm>
            <a:off x="857250" y="3569172"/>
            <a:ext cx="3070225" cy="215900"/>
          </a:xfrm>
          <a:prstGeom prst="rightArrow">
            <a:avLst>
              <a:gd name="adj1" fmla="val 86815"/>
              <a:gd name="adj2" fmla="val 164722"/>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spcBef>
                <a:spcPct val="0"/>
              </a:spcBef>
            </a:pPr>
            <a:r>
              <a:rPr lang="zh-CN" altLang="en-US" sz="1400" b="1">
                <a:solidFill>
                  <a:srgbClr val="F03900"/>
                </a:solidFill>
              </a:rPr>
              <a:t>零件</a:t>
            </a:r>
            <a:r>
              <a:rPr lang="zh-CN" altLang="en-US" sz="1400" b="1"/>
              <a:t>推动式生产</a:t>
            </a:r>
          </a:p>
        </p:txBody>
      </p:sp>
      <p:grpSp>
        <p:nvGrpSpPr>
          <p:cNvPr id="1729642" name="Group 106"/>
          <p:cNvGrpSpPr>
            <a:grpSpLocks/>
          </p:cNvGrpSpPr>
          <p:nvPr/>
        </p:nvGrpSpPr>
        <p:grpSpPr bwMode="auto">
          <a:xfrm>
            <a:off x="3924300" y="3402484"/>
            <a:ext cx="768350" cy="576263"/>
            <a:chOff x="2325" y="2614"/>
            <a:chExt cx="484" cy="441"/>
          </a:xfrm>
        </p:grpSpPr>
        <p:sp>
          <p:nvSpPr>
            <p:cNvPr id="89126" name="AutoShape 107"/>
            <p:cNvSpPr>
              <a:spLocks noChangeArrowheads="1"/>
            </p:cNvSpPr>
            <p:nvPr/>
          </p:nvSpPr>
          <p:spPr bwMode="auto">
            <a:xfrm>
              <a:off x="2325" y="2614"/>
              <a:ext cx="484" cy="441"/>
            </a:xfrm>
            <a:prstGeom prst="flowChartDecision">
              <a:avLst/>
            </a:prstGeom>
            <a:solidFill>
              <a:srgbClr val="99CCFF"/>
            </a:solidFill>
            <a:ln w="9525">
              <a:solidFill>
                <a:srgbClr val="000000"/>
              </a:solidFill>
              <a:miter lim="800000"/>
              <a:headEnd/>
              <a:tailEnd/>
            </a:ln>
          </p:spPr>
          <p:txBody>
            <a:bodyPr lIns="0" tIns="0" rIns="0" bIns="0"/>
            <a:lstStyle/>
            <a:p>
              <a:pPr marL="342900" indent="-342900">
                <a:lnSpc>
                  <a:spcPct val="80000"/>
                </a:lnSpc>
                <a:spcBef>
                  <a:spcPct val="0"/>
                </a:spcBef>
              </a:pPr>
              <a:endParaRPr lang="zh-CN" altLang="en-US" sz="1400" b="1"/>
            </a:p>
          </p:txBody>
        </p:sp>
        <p:sp>
          <p:nvSpPr>
            <p:cNvPr id="89127" name="Rectangle 108"/>
            <p:cNvSpPr>
              <a:spLocks noChangeArrowheads="1"/>
            </p:cNvSpPr>
            <p:nvPr/>
          </p:nvSpPr>
          <p:spPr bwMode="auto">
            <a:xfrm>
              <a:off x="2364" y="2698"/>
              <a:ext cx="387"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80000"/>
                </a:lnSpc>
                <a:spcBef>
                  <a:spcPct val="0"/>
                </a:spcBef>
              </a:pPr>
              <a:r>
                <a:rPr lang="zh-CN" altLang="en-US" sz="1400" b="1"/>
                <a:t>订货</a:t>
              </a:r>
              <a:endParaRPr lang="en-US" altLang="zh-CN" sz="1400" b="1"/>
            </a:p>
            <a:p>
              <a:pPr marL="342900" indent="-342900">
                <a:lnSpc>
                  <a:spcPct val="80000"/>
                </a:lnSpc>
                <a:spcBef>
                  <a:spcPct val="0"/>
                </a:spcBef>
              </a:pPr>
              <a:r>
                <a:rPr lang="zh-CN" altLang="en-US" sz="1400" b="1"/>
                <a:t>点</a:t>
              </a:r>
            </a:p>
          </p:txBody>
        </p:sp>
      </p:grpSp>
      <p:sp>
        <p:nvSpPr>
          <p:cNvPr id="1729645" name="AutoShape 109"/>
          <p:cNvSpPr>
            <a:spLocks noChangeArrowheads="1"/>
          </p:cNvSpPr>
          <p:nvPr/>
        </p:nvSpPr>
        <p:spPr bwMode="auto">
          <a:xfrm>
            <a:off x="4714875" y="3578697"/>
            <a:ext cx="1362075" cy="215900"/>
          </a:xfrm>
          <a:prstGeom prst="leftArrow">
            <a:avLst>
              <a:gd name="adj1" fmla="val 72731"/>
              <a:gd name="adj2" fmla="val 113968"/>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spcBef>
                <a:spcPct val="0"/>
              </a:spcBef>
            </a:pPr>
            <a:r>
              <a:rPr lang="zh-CN" altLang="en-US" sz="1400" b="1"/>
              <a:t>拉动式</a:t>
            </a:r>
            <a:r>
              <a:rPr lang="zh-CN" altLang="en-US" sz="1400" b="1">
                <a:solidFill>
                  <a:srgbClr val="F03900"/>
                </a:solidFill>
              </a:rPr>
              <a:t>组装</a:t>
            </a:r>
          </a:p>
        </p:txBody>
      </p:sp>
      <p:grpSp>
        <p:nvGrpSpPr>
          <p:cNvPr id="1729646" name="Group 110"/>
          <p:cNvGrpSpPr>
            <a:grpSpLocks/>
          </p:cNvGrpSpPr>
          <p:nvPr/>
        </p:nvGrpSpPr>
        <p:grpSpPr bwMode="auto">
          <a:xfrm>
            <a:off x="6084888" y="3402484"/>
            <a:ext cx="766762" cy="577850"/>
            <a:chOff x="3686" y="2633"/>
            <a:chExt cx="483" cy="442"/>
          </a:xfrm>
        </p:grpSpPr>
        <p:sp>
          <p:nvSpPr>
            <p:cNvPr id="89124" name="AutoShape 111"/>
            <p:cNvSpPr>
              <a:spLocks noChangeArrowheads="1"/>
            </p:cNvSpPr>
            <p:nvPr/>
          </p:nvSpPr>
          <p:spPr bwMode="auto">
            <a:xfrm>
              <a:off x="3686" y="2633"/>
              <a:ext cx="483" cy="442"/>
            </a:xfrm>
            <a:prstGeom prst="flowChartDecision">
              <a:avLst/>
            </a:prstGeom>
            <a:solidFill>
              <a:srgbClr val="CCFFFF"/>
            </a:solidFill>
            <a:ln w="9525">
              <a:solidFill>
                <a:srgbClr val="000000"/>
              </a:solidFill>
              <a:prstDash val="dash"/>
              <a:miter lim="800000"/>
              <a:headEnd/>
              <a:tailEnd/>
            </a:ln>
          </p:spPr>
          <p:txBody>
            <a:bodyPr lIns="0" tIns="0" rIns="0" bIns="0"/>
            <a:lstStyle/>
            <a:p>
              <a:pPr marL="342900" indent="-342900">
                <a:lnSpc>
                  <a:spcPct val="80000"/>
                </a:lnSpc>
                <a:spcBef>
                  <a:spcPct val="0"/>
                </a:spcBef>
              </a:pPr>
              <a:endParaRPr lang="zh-CN" altLang="en-US" sz="1400" b="1"/>
            </a:p>
          </p:txBody>
        </p:sp>
        <p:sp>
          <p:nvSpPr>
            <p:cNvPr id="89125" name="Rectangle 112"/>
            <p:cNvSpPr>
              <a:spLocks noChangeArrowheads="1"/>
            </p:cNvSpPr>
            <p:nvPr/>
          </p:nvSpPr>
          <p:spPr bwMode="auto">
            <a:xfrm>
              <a:off x="3718" y="2717"/>
              <a:ext cx="387" cy="3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67666" tIns="33833" rIns="67666" bIns="33833"/>
            <a:lstStyle/>
            <a:p>
              <a:pPr marL="342900" indent="-342900">
                <a:lnSpc>
                  <a:spcPct val="80000"/>
                </a:lnSpc>
                <a:spcBef>
                  <a:spcPct val="0"/>
                </a:spcBef>
              </a:pPr>
              <a:r>
                <a:rPr lang="zh-CN" altLang="en-US" sz="1400" b="1"/>
                <a:t>延迟</a:t>
              </a:r>
              <a:endParaRPr lang="en-US" altLang="zh-CN" sz="1400" b="1"/>
            </a:p>
            <a:p>
              <a:pPr marL="342900" indent="-342900">
                <a:lnSpc>
                  <a:spcPct val="80000"/>
                </a:lnSpc>
                <a:spcBef>
                  <a:spcPct val="0"/>
                </a:spcBef>
              </a:pPr>
              <a:r>
                <a:rPr lang="zh-CN" altLang="en-US" sz="1400" b="1"/>
                <a:t>点</a:t>
              </a:r>
            </a:p>
          </p:txBody>
        </p:sp>
      </p:grpSp>
      <p:sp>
        <p:nvSpPr>
          <p:cNvPr id="1729649" name="AutoShape 113"/>
          <p:cNvSpPr>
            <a:spLocks noChangeArrowheads="1"/>
          </p:cNvSpPr>
          <p:nvPr/>
        </p:nvSpPr>
        <p:spPr bwMode="auto">
          <a:xfrm>
            <a:off x="6905625" y="3570759"/>
            <a:ext cx="1360488" cy="215900"/>
          </a:xfrm>
          <a:prstGeom prst="leftArrow">
            <a:avLst>
              <a:gd name="adj1" fmla="val 73454"/>
              <a:gd name="adj2" fmla="val 78681"/>
            </a:avLst>
          </a:prstGeom>
          <a:solidFill>
            <a:srgbClr val="FFFFFF"/>
          </a:solidFill>
          <a:ln w="9525">
            <a:solidFill>
              <a:srgbClr val="000000"/>
            </a:solidFill>
            <a:miter lim="800000"/>
            <a:headEnd/>
            <a:tailEnd/>
          </a:ln>
        </p:spPr>
        <p:txBody>
          <a:bodyPr lIns="0" tIns="0" rIns="0" bIns="0" anchor="ctr" anchorCtr="1"/>
          <a:lstStyle/>
          <a:p>
            <a:pPr marL="342900" indent="-342900">
              <a:lnSpc>
                <a:spcPct val="80000"/>
              </a:lnSpc>
              <a:spcBef>
                <a:spcPct val="0"/>
              </a:spcBef>
            </a:pPr>
            <a:r>
              <a:rPr lang="zh-CN" altLang="en-US" sz="1400" b="1"/>
              <a:t>拉动式</a:t>
            </a:r>
            <a:r>
              <a:rPr lang="zh-CN" altLang="en-US" sz="1400" b="1">
                <a:solidFill>
                  <a:srgbClr val="F03900"/>
                </a:solidFill>
              </a:rPr>
              <a:t>分销</a:t>
            </a:r>
          </a:p>
        </p:txBody>
      </p:sp>
      <p:sp>
        <p:nvSpPr>
          <p:cNvPr id="1729650" name="Rectangle 114"/>
          <p:cNvSpPr>
            <a:spLocks noChangeArrowheads="1"/>
          </p:cNvSpPr>
          <p:nvPr/>
        </p:nvSpPr>
        <p:spPr bwMode="auto">
          <a:xfrm>
            <a:off x="323850" y="3762847"/>
            <a:ext cx="3190875" cy="557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400" b="1">
                <a:ea typeface="黑体" charset="0"/>
                <a:cs typeface="黑体" charset="0"/>
              </a:rPr>
              <a:t>延迟策略的类型</a:t>
            </a:r>
            <a:endParaRPr lang="zh-CN" altLang="en-US" sz="2400" b="1">
              <a:latin typeface="宋体" charset="0"/>
              <a:ea typeface="楷体_GB2312" charset="0"/>
              <a:cs typeface="楷体_GB2312" charset="0"/>
            </a:endParaRPr>
          </a:p>
        </p:txBody>
      </p:sp>
      <p:graphicFrame>
        <p:nvGraphicFramePr>
          <p:cNvPr id="1729685" name="Group 149"/>
          <p:cNvGraphicFramePr>
            <a:graphicFrameLocks noGrp="1"/>
          </p:cNvGraphicFramePr>
          <p:nvPr/>
        </p:nvGraphicFramePr>
        <p:xfrm>
          <a:off x="1331913" y="4067647"/>
          <a:ext cx="5832475" cy="2336301"/>
        </p:xfrm>
        <a:graphic>
          <a:graphicData uri="http://schemas.openxmlformats.org/drawingml/2006/table">
            <a:tbl>
              <a:tblPr/>
              <a:tblGrid>
                <a:gridCol w="360362">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570038">
                  <a:extLst>
                    <a:ext uri="{9D8B030D-6E8A-4147-A177-3AD203B41FA5}">
                      <a16:colId xmlns:a16="http://schemas.microsoft.com/office/drawing/2014/main" val="20002"/>
                    </a:ext>
                  </a:extLst>
                </a:gridCol>
                <a:gridCol w="2530475">
                  <a:extLst>
                    <a:ext uri="{9D8B030D-6E8A-4147-A177-3AD203B41FA5}">
                      <a16:colId xmlns:a16="http://schemas.microsoft.com/office/drawing/2014/main" val="20003"/>
                    </a:ext>
                  </a:extLst>
                </a:gridCol>
              </a:tblGrid>
              <a:tr h="438553">
                <a:tc rowSpan="2" gridSpan="2">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en-US" altLang="zh-CN" sz="1800" b="0" i="0" u="none" strike="noStrike" cap="none" normalizeH="0" baseline="0">
                          <a:ln>
                            <a:noFill/>
                          </a:ln>
                          <a:solidFill>
                            <a:schemeClr val="tx1"/>
                          </a:solidFill>
                          <a:effectLst/>
                          <a:latin typeface="Times New Roman" charset="0"/>
                          <a:ea typeface="黑体" charset="0"/>
                          <a:cs typeface="黑体" charset="0"/>
                        </a:rPr>
                        <a:t> </a:t>
                      </a:r>
                    </a:p>
                  </a:txBody>
                  <a:tcPr marL="18000" marR="18000" marT="0" marB="0" anchor="ctr" anchorCtr="1"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lang="zh-CN" altLang="en-US"/>
                    </a:p>
                  </a:txBody>
                  <a:tcPr/>
                </a:tc>
                <a:tc gridSpan="2">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物流活动</a:t>
                      </a:r>
                    </a:p>
                  </a:txBody>
                  <a:tcPr marL="18000" marR="18000" marT="0" marB="0" anchor="ctr" anchorCtr="1"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endParaRPr lang="zh-CN" altLang="en-US"/>
                    </a:p>
                  </a:txBody>
                  <a:tcPr/>
                </a:tc>
                <a:extLst>
                  <a:ext uri="{0D108BD9-81ED-4DB2-BD59-A6C34878D82A}">
                    <a16:rowId xmlns:a16="http://schemas.microsoft.com/office/drawing/2014/main" val="10000"/>
                  </a:ext>
                </a:extLst>
              </a:tr>
              <a:tr h="367384">
                <a:tc gridSpan="2" vMerge="1">
                  <a:txBody>
                    <a:bodyPr/>
                    <a:lstStyle/>
                    <a:p>
                      <a:endParaRPr lang="zh-CN" altLang="en-US"/>
                    </a:p>
                  </a:txBody>
                  <a:tcPr/>
                </a:tc>
                <a:tc hMerge="1" vMerge="1">
                  <a:txBody>
                    <a:bodyPr/>
                    <a:lstStyle/>
                    <a:p>
                      <a:endParaRPr lang="zh-CN" altLang="en-US"/>
                    </a:p>
                  </a:txBody>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预测</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分散存货</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延迟</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集中存货</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1"/>
                  </a:ext>
                </a:extLst>
              </a:tr>
              <a:tr h="797519">
                <a:tc rowSpan="2">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zh-CN" altLang="en-US" sz="1800" b="0" i="0" u="none" strike="noStrike" cap="none" normalizeH="0" baseline="0" dirty="0">
                          <a:ln>
                            <a:noFill/>
                          </a:ln>
                          <a:solidFill>
                            <a:schemeClr val="tx1"/>
                          </a:solidFill>
                          <a:effectLst/>
                          <a:latin typeface="Times New Roman" charset="0"/>
                          <a:ea typeface="黑体" charset="0"/>
                          <a:cs typeface="黑体" charset="0"/>
                        </a:rPr>
                        <a:t>生产过程</a:t>
                      </a:r>
                    </a:p>
                  </a:txBody>
                  <a:tcPr marL="18000" marR="1800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lumMod val="60000"/>
                        <a:lumOff val="40000"/>
                      </a:schemeClr>
                    </a:solidFill>
                  </a:tcPr>
                </a:tc>
                <a:tc>
                  <a:txBody>
                    <a:bodyPr/>
                    <a:lstStyle/>
                    <a:p>
                      <a:pPr marL="0" marR="0" lvl="0" indent="0" algn="ctr" defTabSz="914400" rtl="0" eaLnBrk="0" fontAlgn="base" latinLnBrk="0" hangingPunct="0">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预测</a:t>
                      </a:r>
                      <a:endPar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pP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备货生产</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60000"/>
                        <a:lumOff val="40000"/>
                      </a:schemeClr>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完全预测</a:t>
                      </a:r>
                      <a:endPar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pP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宋体" charset="0"/>
                          <a:cs typeface="Times New Roman" charset="0"/>
                        </a:rPr>
                        <a:t>无延迟概念</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0000"/>
                        <a:lumOff val="80000"/>
                      </a:schemeClr>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物流延迟</a:t>
                      </a:r>
                      <a:endPar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pP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宋体" charset="0"/>
                          <a:cs typeface="Times New Roman" charset="0"/>
                        </a:rPr>
                        <a:t>发送时间延迟</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p>
                      <a:pPr marL="0" marR="0" lvl="0" indent="0" algn="ctr" defTabSz="914400" rtl="0" eaLnBrk="0" fontAlgn="base" latinLnBrk="0" hangingPunct="0">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宋体" charset="0"/>
                          <a:cs typeface="Times New Roman" charset="0"/>
                        </a:rPr>
                        <a:t>存放空间延迟</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lumMod val="20000"/>
                        <a:lumOff val="80000"/>
                      </a:schemeClr>
                    </a:solidFill>
                  </a:tcPr>
                </a:tc>
                <a:extLst>
                  <a:ext uri="{0D108BD9-81ED-4DB2-BD59-A6C34878D82A}">
                    <a16:rowId xmlns:a16="http://schemas.microsoft.com/office/drawing/2014/main" val="10002"/>
                  </a:ext>
                </a:extLst>
              </a:tr>
              <a:tr h="732845">
                <a:tc vMerge="1">
                  <a:txBody>
                    <a:bodyPr/>
                    <a:lstStyle/>
                    <a:p>
                      <a:endParaRPr lang="zh-CN" altLang="en-US"/>
                    </a:p>
                  </a:txBody>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延迟</a:t>
                      </a:r>
                      <a:endPar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pP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接单生产</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lumMod val="60000"/>
                        <a:lumOff val="40000"/>
                      </a:schemeClr>
                    </a:solidFill>
                  </a:tcPr>
                </a:tc>
                <a:tc>
                  <a:txBody>
                    <a:bodyPr/>
                    <a:lstStyle/>
                    <a:p>
                      <a:pPr marL="0" marR="0" lvl="0" indent="0" algn="l" defTabSz="914400" rtl="0" eaLnBrk="1" fontAlgn="base" latinLnBrk="0" hangingPunct="1">
                        <a:lnSpc>
                          <a:spcPct val="80000"/>
                        </a:lnSpc>
                        <a:spcBef>
                          <a:spcPct val="0"/>
                        </a:spcBef>
                        <a:spcAft>
                          <a:spcPct val="0"/>
                        </a:spcAft>
                        <a:buClr>
                          <a:srgbClr val="FF0000"/>
                        </a:buClr>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成型延迟</a:t>
                      </a:r>
                    </a:p>
                  </a:txBody>
                  <a:tcPr marL="18000" marR="18000" marT="0" marB="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lumMod val="20000"/>
                        <a:lumOff val="80000"/>
                      </a:schemeClr>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zh-CN" altLang="en-US" sz="1800" b="1" i="0" u="none" strike="noStrike" cap="none" normalizeH="0" baseline="0" dirty="0">
                          <a:ln>
                            <a:noFill/>
                          </a:ln>
                          <a:solidFill>
                            <a:schemeClr val="tx1"/>
                          </a:solidFill>
                          <a:effectLst/>
                          <a:latin typeface="Times New Roman" charset="0"/>
                          <a:ea typeface="黑体" charset="0"/>
                          <a:cs typeface="黑体" charset="0"/>
                        </a:rPr>
                        <a:t>完全延迟</a:t>
                      </a:r>
                      <a:endPar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pP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800" b="1" i="0" u="none" strike="noStrike" cap="none" normalizeH="0" baseline="0" dirty="0">
                          <a:ln>
                            <a:noFill/>
                          </a:ln>
                          <a:solidFill>
                            <a:schemeClr val="tx1"/>
                          </a:solidFill>
                          <a:effectLst/>
                          <a:latin typeface="Times New Roman" charset="0"/>
                          <a:ea typeface="宋体" charset="0"/>
                          <a:cs typeface="Times New Roman" charset="0"/>
                        </a:rPr>
                        <a:t>生产延迟＋物流延迟</a:t>
                      </a:r>
                      <a:r>
                        <a:rPr kumimoji="1" lang="en-US" altLang="zh-CN" sz="1800" b="1" i="0" u="none" strike="noStrike" cap="none" normalizeH="0" baseline="0" dirty="0">
                          <a:ln>
                            <a:noFill/>
                          </a:ln>
                          <a:solidFill>
                            <a:schemeClr val="tx1"/>
                          </a:solidFill>
                          <a:effectLst/>
                          <a:latin typeface="Times New Roman" charset="0"/>
                          <a:ea typeface="宋体" charset="0"/>
                          <a:cs typeface="Times New Roman" charset="0"/>
                        </a:rPr>
                        <a:t>)</a:t>
                      </a:r>
                    </a:p>
                  </a:txBody>
                  <a:tcPr marL="18000" marR="18000" marT="0" marB="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lumMod val="20000"/>
                        <a:lumOff val="80000"/>
                      </a:schemeClr>
                    </a:solidFill>
                  </a:tcPr>
                </a:tc>
                <a:extLst>
                  <a:ext uri="{0D108BD9-81ED-4DB2-BD59-A6C34878D82A}">
                    <a16:rowId xmlns:a16="http://schemas.microsoft.com/office/drawing/2014/main" val="10003"/>
                  </a:ext>
                </a:extLst>
              </a:tr>
            </a:tbl>
          </a:graphicData>
        </a:graphic>
      </p:graphicFrame>
      <p:sp>
        <p:nvSpPr>
          <p:cNvPr id="1729678" name="Rectangle 142"/>
          <p:cNvSpPr>
            <a:spLocks noChangeArrowheads="1"/>
          </p:cNvSpPr>
          <p:nvPr/>
        </p:nvSpPr>
        <p:spPr bwMode="auto">
          <a:xfrm>
            <a:off x="7308850" y="4699472"/>
            <a:ext cx="1692275" cy="8651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18000" rIns="18000"/>
          <a:lstStyle/>
          <a:p>
            <a:pPr marL="342900" indent="-342900" algn="l">
              <a:lnSpc>
                <a:spcPct val="100000"/>
              </a:lnSpc>
              <a:buClr>
                <a:srgbClr val="FF0000"/>
              </a:buClr>
              <a:defRPr/>
            </a:pPr>
            <a:r>
              <a:rPr lang="zh-CN" altLang="en-US" sz="2200" dirty="0">
                <a:ea typeface="黑体" charset="0"/>
                <a:cs typeface="黑体" charset="0"/>
              </a:rPr>
              <a:t>思考：优势</a:t>
            </a:r>
            <a:endParaRPr lang="en-US" altLang="zh-CN" sz="2200" dirty="0">
              <a:ea typeface="黑体" charset="0"/>
              <a:cs typeface="黑体" charset="0"/>
            </a:endParaRPr>
          </a:p>
          <a:p>
            <a:pPr marL="342900" indent="-342900" algn="l">
              <a:lnSpc>
                <a:spcPct val="100000"/>
              </a:lnSpc>
              <a:buClr>
                <a:srgbClr val="FF0000"/>
              </a:buClr>
              <a:defRPr/>
            </a:pPr>
            <a:r>
              <a:rPr lang="zh-CN" altLang="en-US" sz="2200" dirty="0">
                <a:ea typeface="黑体" charset="0"/>
                <a:cs typeface="黑体" charset="0"/>
              </a:rPr>
              <a:t>与</a:t>
            </a:r>
            <a:r>
              <a:rPr lang="zh-CN" altLang="en-US" sz="2200" b="1" dirty="0">
                <a:ea typeface="黑体" charset="0"/>
                <a:cs typeface="黑体" charset="0"/>
              </a:rPr>
              <a:t>实施前提</a:t>
            </a:r>
            <a:r>
              <a:rPr lang="en-US" altLang="zh-CN" sz="2200" b="1" dirty="0">
                <a:ea typeface="黑体" charset="0"/>
                <a:cs typeface="黑体" charset="0"/>
              </a:rPr>
              <a:t>?</a:t>
            </a:r>
          </a:p>
        </p:txBody>
      </p:sp>
    </p:spTree>
    <p:extLst>
      <p:ext uri="{BB962C8B-B14F-4D97-AF65-F5344CB8AC3E}">
        <p14:creationId xmlns:p14="http://schemas.microsoft.com/office/powerpoint/2010/main" val="11460605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729641"/>
                                        </p:tgtEl>
                                        <p:attrNameLst>
                                          <p:attrName>style.visibility</p:attrName>
                                        </p:attrNameLst>
                                      </p:cBhvr>
                                      <p:to>
                                        <p:strVal val="visible"/>
                                      </p:to>
                                    </p:set>
                                    <p:anim calcmode="lin" valueType="num">
                                      <p:cBhvr>
                                        <p:cTn id="7" dur="1000" fill="hold"/>
                                        <p:tgtEl>
                                          <p:spTgt spid="1729641"/>
                                        </p:tgtEl>
                                        <p:attrNameLst>
                                          <p:attrName>ppt_w</p:attrName>
                                        </p:attrNameLst>
                                      </p:cBhvr>
                                      <p:tavLst>
                                        <p:tav tm="0">
                                          <p:val>
                                            <p:strVal val="#ppt_w*0.70"/>
                                          </p:val>
                                        </p:tav>
                                        <p:tav tm="100000">
                                          <p:val>
                                            <p:strVal val="#ppt_w"/>
                                          </p:val>
                                        </p:tav>
                                      </p:tavLst>
                                    </p:anim>
                                    <p:anim calcmode="lin" valueType="num">
                                      <p:cBhvr>
                                        <p:cTn id="8" dur="1000" fill="hold"/>
                                        <p:tgtEl>
                                          <p:spTgt spid="1729641"/>
                                        </p:tgtEl>
                                        <p:attrNameLst>
                                          <p:attrName>ppt_h</p:attrName>
                                        </p:attrNameLst>
                                      </p:cBhvr>
                                      <p:tavLst>
                                        <p:tav tm="0">
                                          <p:val>
                                            <p:strVal val="#ppt_h"/>
                                          </p:val>
                                        </p:tav>
                                        <p:tav tm="100000">
                                          <p:val>
                                            <p:strVal val="#ppt_h"/>
                                          </p:val>
                                        </p:tav>
                                      </p:tavLst>
                                    </p:anim>
                                    <p:animEffect transition="in" filter="fade">
                                      <p:cBhvr>
                                        <p:cTn id="9" dur="1000"/>
                                        <p:tgtEl>
                                          <p:spTgt spid="1729641"/>
                                        </p:tgtEl>
                                      </p:cBhvr>
                                    </p:animEffect>
                                  </p:childTnLst>
                                </p:cTn>
                              </p:par>
                            </p:childTnLst>
                          </p:cTn>
                        </p:par>
                        <p:par>
                          <p:cTn id="10" fill="hold" nodeType="afterGroup">
                            <p:stCondLst>
                              <p:cond delay="1000"/>
                            </p:stCondLst>
                            <p:childTnLst>
                              <p:par>
                                <p:cTn id="11" presetID="5" presetClass="entr" presetSubtype="10" fill="hold" nodeType="afterEffect">
                                  <p:stCondLst>
                                    <p:cond delay="0"/>
                                  </p:stCondLst>
                                  <p:childTnLst>
                                    <p:set>
                                      <p:cBhvr>
                                        <p:cTn id="12" dur="1" fill="hold">
                                          <p:stCondLst>
                                            <p:cond delay="0"/>
                                          </p:stCondLst>
                                        </p:cTn>
                                        <p:tgtEl>
                                          <p:spTgt spid="1729642"/>
                                        </p:tgtEl>
                                        <p:attrNameLst>
                                          <p:attrName>style.visibility</p:attrName>
                                        </p:attrNameLst>
                                      </p:cBhvr>
                                      <p:to>
                                        <p:strVal val="visible"/>
                                      </p:to>
                                    </p:set>
                                    <p:animEffect transition="in" filter="checkerboard(across)">
                                      <p:cBhvr>
                                        <p:cTn id="13" dur="500"/>
                                        <p:tgtEl>
                                          <p:spTgt spid="1729642"/>
                                        </p:tgtEl>
                                      </p:cBhvr>
                                    </p:animEffect>
                                  </p:childTnLst>
                                </p:cTn>
                              </p:par>
                            </p:childTnLst>
                          </p:cTn>
                        </p:par>
                        <p:par>
                          <p:cTn id="14" fill="hold" nodeType="afterGroup">
                            <p:stCondLst>
                              <p:cond delay="1500"/>
                            </p:stCondLst>
                            <p:childTnLst>
                              <p:par>
                                <p:cTn id="15" presetID="55" presetClass="entr" presetSubtype="0" fill="hold" grpId="0" nodeType="afterEffect">
                                  <p:stCondLst>
                                    <p:cond delay="0"/>
                                  </p:stCondLst>
                                  <p:childTnLst>
                                    <p:set>
                                      <p:cBhvr>
                                        <p:cTn id="16" dur="1" fill="hold">
                                          <p:stCondLst>
                                            <p:cond delay="0"/>
                                          </p:stCondLst>
                                        </p:cTn>
                                        <p:tgtEl>
                                          <p:spTgt spid="1729645"/>
                                        </p:tgtEl>
                                        <p:attrNameLst>
                                          <p:attrName>style.visibility</p:attrName>
                                        </p:attrNameLst>
                                      </p:cBhvr>
                                      <p:to>
                                        <p:strVal val="visible"/>
                                      </p:to>
                                    </p:set>
                                    <p:anim calcmode="lin" valueType="num">
                                      <p:cBhvr>
                                        <p:cTn id="17" dur="1000" fill="hold"/>
                                        <p:tgtEl>
                                          <p:spTgt spid="1729645"/>
                                        </p:tgtEl>
                                        <p:attrNameLst>
                                          <p:attrName>ppt_w</p:attrName>
                                        </p:attrNameLst>
                                      </p:cBhvr>
                                      <p:tavLst>
                                        <p:tav tm="0">
                                          <p:val>
                                            <p:strVal val="#ppt_w*0.70"/>
                                          </p:val>
                                        </p:tav>
                                        <p:tav tm="100000">
                                          <p:val>
                                            <p:strVal val="#ppt_w"/>
                                          </p:val>
                                        </p:tav>
                                      </p:tavLst>
                                    </p:anim>
                                    <p:anim calcmode="lin" valueType="num">
                                      <p:cBhvr>
                                        <p:cTn id="18" dur="1000" fill="hold"/>
                                        <p:tgtEl>
                                          <p:spTgt spid="1729645"/>
                                        </p:tgtEl>
                                        <p:attrNameLst>
                                          <p:attrName>ppt_h</p:attrName>
                                        </p:attrNameLst>
                                      </p:cBhvr>
                                      <p:tavLst>
                                        <p:tav tm="0">
                                          <p:val>
                                            <p:strVal val="#ppt_h"/>
                                          </p:val>
                                        </p:tav>
                                        <p:tav tm="100000">
                                          <p:val>
                                            <p:strVal val="#ppt_h"/>
                                          </p:val>
                                        </p:tav>
                                      </p:tavLst>
                                    </p:anim>
                                    <p:animEffect transition="in" filter="fade">
                                      <p:cBhvr>
                                        <p:cTn id="19" dur="1000"/>
                                        <p:tgtEl>
                                          <p:spTgt spid="1729645"/>
                                        </p:tgtEl>
                                      </p:cBhvr>
                                    </p:animEffect>
                                  </p:childTnLst>
                                </p:cTn>
                              </p:par>
                            </p:childTnLst>
                          </p:cTn>
                        </p:par>
                        <p:par>
                          <p:cTn id="20" fill="hold" nodeType="afterGroup">
                            <p:stCondLst>
                              <p:cond delay="2500"/>
                            </p:stCondLst>
                            <p:childTnLst>
                              <p:par>
                                <p:cTn id="21" presetID="4" presetClass="entr" presetSubtype="16" fill="hold" nodeType="afterEffect">
                                  <p:stCondLst>
                                    <p:cond delay="0"/>
                                  </p:stCondLst>
                                  <p:childTnLst>
                                    <p:set>
                                      <p:cBhvr>
                                        <p:cTn id="22" dur="1" fill="hold">
                                          <p:stCondLst>
                                            <p:cond delay="0"/>
                                          </p:stCondLst>
                                        </p:cTn>
                                        <p:tgtEl>
                                          <p:spTgt spid="1729646"/>
                                        </p:tgtEl>
                                        <p:attrNameLst>
                                          <p:attrName>style.visibility</p:attrName>
                                        </p:attrNameLst>
                                      </p:cBhvr>
                                      <p:to>
                                        <p:strVal val="visible"/>
                                      </p:to>
                                    </p:set>
                                    <p:animEffect transition="in" filter="box(in)">
                                      <p:cBhvr>
                                        <p:cTn id="23" dur="500"/>
                                        <p:tgtEl>
                                          <p:spTgt spid="1729646"/>
                                        </p:tgtEl>
                                      </p:cBhvr>
                                    </p:animEffect>
                                  </p:childTnLst>
                                </p:cTn>
                              </p:par>
                            </p:childTnLst>
                          </p:cTn>
                        </p:par>
                        <p:par>
                          <p:cTn id="24" fill="hold" nodeType="afterGroup">
                            <p:stCondLst>
                              <p:cond delay="3000"/>
                            </p:stCondLst>
                            <p:childTnLst>
                              <p:par>
                                <p:cTn id="25" presetID="55" presetClass="entr" presetSubtype="0" fill="hold" grpId="0" nodeType="afterEffect">
                                  <p:stCondLst>
                                    <p:cond delay="0"/>
                                  </p:stCondLst>
                                  <p:childTnLst>
                                    <p:set>
                                      <p:cBhvr>
                                        <p:cTn id="26" dur="1" fill="hold">
                                          <p:stCondLst>
                                            <p:cond delay="0"/>
                                          </p:stCondLst>
                                        </p:cTn>
                                        <p:tgtEl>
                                          <p:spTgt spid="1729649"/>
                                        </p:tgtEl>
                                        <p:attrNameLst>
                                          <p:attrName>style.visibility</p:attrName>
                                        </p:attrNameLst>
                                      </p:cBhvr>
                                      <p:to>
                                        <p:strVal val="visible"/>
                                      </p:to>
                                    </p:set>
                                    <p:anim calcmode="lin" valueType="num">
                                      <p:cBhvr>
                                        <p:cTn id="27" dur="1000" fill="hold"/>
                                        <p:tgtEl>
                                          <p:spTgt spid="1729649"/>
                                        </p:tgtEl>
                                        <p:attrNameLst>
                                          <p:attrName>ppt_w</p:attrName>
                                        </p:attrNameLst>
                                      </p:cBhvr>
                                      <p:tavLst>
                                        <p:tav tm="0">
                                          <p:val>
                                            <p:strVal val="#ppt_w*0.70"/>
                                          </p:val>
                                        </p:tav>
                                        <p:tav tm="100000">
                                          <p:val>
                                            <p:strVal val="#ppt_w"/>
                                          </p:val>
                                        </p:tav>
                                      </p:tavLst>
                                    </p:anim>
                                    <p:anim calcmode="lin" valueType="num">
                                      <p:cBhvr>
                                        <p:cTn id="28" dur="1000" fill="hold"/>
                                        <p:tgtEl>
                                          <p:spTgt spid="1729649"/>
                                        </p:tgtEl>
                                        <p:attrNameLst>
                                          <p:attrName>ppt_h</p:attrName>
                                        </p:attrNameLst>
                                      </p:cBhvr>
                                      <p:tavLst>
                                        <p:tav tm="0">
                                          <p:val>
                                            <p:strVal val="#ppt_h"/>
                                          </p:val>
                                        </p:tav>
                                        <p:tav tm="100000">
                                          <p:val>
                                            <p:strVal val="#ppt_h"/>
                                          </p:val>
                                        </p:tav>
                                      </p:tavLst>
                                    </p:anim>
                                    <p:animEffect transition="in" filter="fade">
                                      <p:cBhvr>
                                        <p:cTn id="29" dur="1000"/>
                                        <p:tgtEl>
                                          <p:spTgt spid="172964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1729650"/>
                                        </p:tgtEl>
                                        <p:attrNameLst>
                                          <p:attrName>style.visibility</p:attrName>
                                        </p:attrNameLst>
                                      </p:cBhvr>
                                      <p:to>
                                        <p:strVal val="visible"/>
                                      </p:to>
                                    </p:set>
                                    <p:anim calcmode="lin" valueType="num">
                                      <p:cBhvr additive="base">
                                        <p:cTn id="34" dur="500" fill="hold"/>
                                        <p:tgtEl>
                                          <p:spTgt spid="1729650"/>
                                        </p:tgtEl>
                                        <p:attrNameLst>
                                          <p:attrName>ppt_x</p:attrName>
                                        </p:attrNameLst>
                                      </p:cBhvr>
                                      <p:tavLst>
                                        <p:tav tm="0">
                                          <p:val>
                                            <p:strVal val="#ppt_x"/>
                                          </p:val>
                                        </p:tav>
                                        <p:tav tm="100000">
                                          <p:val>
                                            <p:strVal val="#ppt_x"/>
                                          </p:val>
                                        </p:tav>
                                      </p:tavLst>
                                    </p:anim>
                                    <p:anim calcmode="lin" valueType="num">
                                      <p:cBhvr additive="base">
                                        <p:cTn id="35" dur="500" fill="hold"/>
                                        <p:tgtEl>
                                          <p:spTgt spid="1729650"/>
                                        </p:tgtEl>
                                        <p:attrNameLst>
                                          <p:attrName>ppt_y</p:attrName>
                                        </p:attrNameLst>
                                      </p:cBhvr>
                                      <p:tavLst>
                                        <p:tav tm="0">
                                          <p:val>
                                            <p:strVal val="1+#ppt_h/2"/>
                                          </p:val>
                                        </p:tav>
                                        <p:tav tm="100000">
                                          <p:val>
                                            <p:strVal val="#ppt_y"/>
                                          </p:val>
                                        </p:tav>
                                      </p:tavLst>
                                    </p:anim>
                                  </p:childTnLst>
                                </p:cTn>
                              </p:par>
                            </p:childTnLst>
                          </p:cTn>
                        </p:par>
                        <p:par>
                          <p:cTn id="36" fill="hold" nodeType="afterGroup">
                            <p:stCondLst>
                              <p:cond delay="500"/>
                            </p:stCondLst>
                            <p:childTnLst>
                              <p:par>
                                <p:cTn id="37" presetID="20" presetClass="entr" presetSubtype="0" fill="hold" nodeType="afterEffect">
                                  <p:stCondLst>
                                    <p:cond delay="0"/>
                                  </p:stCondLst>
                                  <p:childTnLst>
                                    <p:set>
                                      <p:cBhvr>
                                        <p:cTn id="38" dur="1" fill="hold">
                                          <p:stCondLst>
                                            <p:cond delay="0"/>
                                          </p:stCondLst>
                                        </p:cTn>
                                        <p:tgtEl>
                                          <p:spTgt spid="1729685"/>
                                        </p:tgtEl>
                                        <p:attrNameLst>
                                          <p:attrName>style.visibility</p:attrName>
                                        </p:attrNameLst>
                                      </p:cBhvr>
                                      <p:to>
                                        <p:strVal val="visible"/>
                                      </p:to>
                                    </p:set>
                                    <p:animEffect transition="in" filter="wedge">
                                      <p:cBhvr>
                                        <p:cTn id="39" dur="1000"/>
                                        <p:tgtEl>
                                          <p:spTgt spid="1729685"/>
                                        </p:tgtEl>
                                      </p:cBhvr>
                                    </p:animEffect>
                                  </p:childTnLst>
                                </p:cTn>
                              </p:par>
                            </p:childTnLst>
                          </p:cTn>
                        </p:par>
                        <p:par>
                          <p:cTn id="40" fill="hold" nodeType="afterGroup">
                            <p:stCondLst>
                              <p:cond delay="1500"/>
                            </p:stCondLst>
                            <p:childTnLst>
                              <p:par>
                                <p:cTn id="41" presetID="2" presetClass="entr" presetSubtype="4" fill="hold" grpId="0" nodeType="afterEffect">
                                  <p:stCondLst>
                                    <p:cond delay="0"/>
                                  </p:stCondLst>
                                  <p:childTnLst>
                                    <p:set>
                                      <p:cBhvr>
                                        <p:cTn id="42" dur="1" fill="hold">
                                          <p:stCondLst>
                                            <p:cond delay="0"/>
                                          </p:stCondLst>
                                        </p:cTn>
                                        <p:tgtEl>
                                          <p:spTgt spid="1729678">
                                            <p:txEl>
                                              <p:pRg st="0" end="0"/>
                                            </p:txEl>
                                          </p:spTgt>
                                        </p:tgtEl>
                                        <p:attrNameLst>
                                          <p:attrName>style.visibility</p:attrName>
                                        </p:attrNameLst>
                                      </p:cBhvr>
                                      <p:to>
                                        <p:strVal val="visible"/>
                                      </p:to>
                                    </p:set>
                                    <p:anim calcmode="lin" valueType="num">
                                      <p:cBhvr additive="base">
                                        <p:cTn id="43" dur="500" fill="hold"/>
                                        <p:tgtEl>
                                          <p:spTgt spid="172967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729678">
                                            <p:txEl>
                                              <p:pRg st="0" end="0"/>
                                            </p:txEl>
                                          </p:spTgt>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2000"/>
                            </p:stCondLst>
                            <p:childTnLst>
                              <p:par>
                                <p:cTn id="46" presetID="2" presetClass="entr" presetSubtype="4" fill="hold" grpId="0" nodeType="afterEffect">
                                  <p:stCondLst>
                                    <p:cond delay="0"/>
                                  </p:stCondLst>
                                  <p:childTnLst>
                                    <p:set>
                                      <p:cBhvr>
                                        <p:cTn id="47" dur="1" fill="hold">
                                          <p:stCondLst>
                                            <p:cond delay="0"/>
                                          </p:stCondLst>
                                        </p:cTn>
                                        <p:tgtEl>
                                          <p:spTgt spid="1729678">
                                            <p:txEl>
                                              <p:pRg st="1" end="1"/>
                                            </p:txEl>
                                          </p:spTgt>
                                        </p:tgtEl>
                                        <p:attrNameLst>
                                          <p:attrName>style.visibility</p:attrName>
                                        </p:attrNameLst>
                                      </p:cBhvr>
                                      <p:to>
                                        <p:strVal val="visible"/>
                                      </p:to>
                                    </p:set>
                                    <p:anim calcmode="lin" valueType="num">
                                      <p:cBhvr additive="base">
                                        <p:cTn id="48" dur="500" fill="hold"/>
                                        <p:tgtEl>
                                          <p:spTgt spid="1729678">
                                            <p:txEl>
                                              <p:pRg st="1" end="1"/>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172967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9641" grpId="0" animBg="1"/>
      <p:bldP spid="1729645" grpId="0" animBg="1"/>
      <p:bldP spid="1729649" grpId="0" animBg="1"/>
      <p:bldP spid="1729650" grpId="0"/>
      <p:bldP spid="1729678" grpId="0" build="p"/>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252A4F-450A-ABDC-FFC3-E927F581BBF1}"/>
              </a:ext>
            </a:extLst>
          </p:cNvPr>
          <p:cNvSpPr>
            <a:spLocks noGrp="1"/>
          </p:cNvSpPr>
          <p:nvPr>
            <p:ph type="title"/>
          </p:nvPr>
        </p:nvSpPr>
        <p:spPr/>
        <p:txBody>
          <a:bodyPr/>
          <a:lstStyle/>
          <a:p>
            <a:r>
              <a:rPr lang="en-US" dirty="0" err="1"/>
              <a:t>第五节</a:t>
            </a:r>
            <a:r>
              <a:rPr lang="zh-CN" altLang="en-US" dirty="0"/>
              <a:t> </a:t>
            </a:r>
            <a:r>
              <a:rPr lang="zh-CN" altLang="en-AU" dirty="0"/>
              <a:t>数智化</a:t>
            </a:r>
            <a:r>
              <a:rPr lang="zh-CN" altLang="en-US" dirty="0"/>
              <a:t>与平台供应链</a:t>
            </a:r>
            <a:endParaRPr lang="en-US" dirty="0"/>
          </a:p>
        </p:txBody>
      </p:sp>
      <p:sp>
        <p:nvSpPr>
          <p:cNvPr id="3" name="Content Placeholder 2">
            <a:extLst>
              <a:ext uri="{FF2B5EF4-FFF2-40B4-BE49-F238E27FC236}">
                <a16:creationId xmlns:a16="http://schemas.microsoft.com/office/drawing/2014/main" id="{C9DC54A3-C27E-B7C7-65A9-04A7770B999E}"/>
              </a:ext>
            </a:extLst>
          </p:cNvPr>
          <p:cNvSpPr>
            <a:spLocks noGrp="1"/>
          </p:cNvSpPr>
          <p:nvPr>
            <p:ph idx="1"/>
          </p:nvPr>
        </p:nvSpPr>
        <p:spPr>
          <a:xfrm>
            <a:off x="107504" y="697988"/>
            <a:ext cx="2592288" cy="498764"/>
          </a:xfrm>
        </p:spPr>
        <p:txBody>
          <a:bodyPr/>
          <a:lstStyle/>
          <a:p>
            <a:pPr marL="0" indent="0">
              <a:buNone/>
            </a:pPr>
            <a:r>
              <a:rPr lang="en-US" dirty="0" err="1">
                <a:solidFill>
                  <a:srgbClr val="FF0000"/>
                </a:solidFill>
              </a:rPr>
              <a:t>一</a:t>
            </a:r>
            <a:r>
              <a:rPr lang="zh-CN" altLang="en-US" dirty="0">
                <a:solidFill>
                  <a:srgbClr val="FF0000"/>
                </a:solidFill>
              </a:rPr>
              <a:t>、数字化赋能</a:t>
            </a:r>
            <a:endParaRPr lang="en-US" dirty="0">
              <a:solidFill>
                <a:srgbClr val="FF0000"/>
              </a:solidFill>
            </a:endParaRPr>
          </a:p>
        </p:txBody>
      </p:sp>
      <p:sp>
        <p:nvSpPr>
          <p:cNvPr id="4" name="Slide Number Placeholder 3">
            <a:extLst>
              <a:ext uri="{FF2B5EF4-FFF2-40B4-BE49-F238E27FC236}">
                <a16:creationId xmlns:a16="http://schemas.microsoft.com/office/drawing/2014/main" id="{4203480E-0D73-576D-6CC5-91C1121FCC90}"/>
              </a:ext>
            </a:extLst>
          </p:cNvPr>
          <p:cNvSpPr>
            <a:spLocks noGrp="1"/>
          </p:cNvSpPr>
          <p:nvPr>
            <p:ph type="sldNum" sz="quarter" idx="12"/>
          </p:nvPr>
        </p:nvSpPr>
        <p:spPr/>
        <p:txBody>
          <a:bodyPr/>
          <a:lstStyle/>
          <a:p>
            <a:pPr>
              <a:defRPr/>
            </a:pPr>
            <a:fld id="{A3CC2749-8722-E949-9535-306E1C4ABE4E}" type="slidenum">
              <a:rPr lang="en-US" altLang="zh-CN" smtClean="0"/>
              <a:pPr>
                <a:defRPr/>
              </a:pPr>
              <a:t>75</a:t>
            </a:fld>
            <a:endParaRPr lang="en-US" altLang="zh-CN"/>
          </a:p>
        </p:txBody>
      </p:sp>
      <p:sp>
        <p:nvSpPr>
          <p:cNvPr id="5" name="TextBox 4">
            <a:extLst>
              <a:ext uri="{FF2B5EF4-FFF2-40B4-BE49-F238E27FC236}">
                <a16:creationId xmlns:a16="http://schemas.microsoft.com/office/drawing/2014/main" id="{63C86A61-D75F-80AD-FD48-7771B97379DA}"/>
              </a:ext>
            </a:extLst>
          </p:cNvPr>
          <p:cNvSpPr txBox="1"/>
          <p:nvPr/>
        </p:nvSpPr>
        <p:spPr>
          <a:xfrm>
            <a:off x="507061" y="1289145"/>
            <a:ext cx="8129878" cy="4824719"/>
          </a:xfrm>
          <a:prstGeom prst="rect">
            <a:avLst/>
          </a:prstGeom>
          <a:noFill/>
        </p:spPr>
        <p:txBody>
          <a:bodyPr wrap="square" rtlCol="0">
            <a:spAutoFit/>
          </a:bodyPr>
          <a:lstStyle/>
          <a:p>
            <a:pPr algn="l"/>
            <a:r>
              <a:rPr lang="en-US" altLang="zh-CN" sz="2000" b="1" i="0" u="none" strike="noStrike" dirty="0">
                <a:solidFill>
                  <a:schemeClr val="accent2">
                    <a:lumMod val="50000"/>
                  </a:schemeClr>
                </a:solidFill>
                <a:effectLst/>
                <a:latin typeface="+mn-ea"/>
                <a:ea typeface="+mn-ea"/>
              </a:rPr>
              <a:t>1</a:t>
            </a:r>
            <a:r>
              <a:rPr lang="zh-CN" altLang="en-US" sz="2000" b="1" i="0" u="none" strike="noStrike" dirty="0">
                <a:solidFill>
                  <a:schemeClr val="accent2">
                    <a:lumMod val="50000"/>
                  </a:schemeClr>
                </a:solidFill>
                <a:effectLst/>
                <a:latin typeface="+mn-ea"/>
                <a:ea typeface="+mn-ea"/>
              </a:rPr>
              <a:t> </a:t>
            </a:r>
            <a:r>
              <a:rPr lang="zh-CN" altLang="en-US" sz="2000" b="1" i="0" u="none" strike="noStrike" dirty="0">
                <a:effectLst/>
                <a:latin typeface="+mn-ea"/>
                <a:ea typeface="+mn-ea"/>
              </a:rPr>
              <a:t>信息数字化转换</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概念</a:t>
            </a:r>
            <a:r>
              <a:rPr lang="zh-CN" altLang="en-US" sz="2000" b="0" i="0" u="none" strike="noStrike" dirty="0">
                <a:solidFill>
                  <a:schemeClr val="accent2">
                    <a:lumMod val="50000"/>
                  </a:schemeClr>
                </a:solidFill>
                <a:effectLst/>
                <a:latin typeface="+mn-ea"/>
                <a:ea typeface="+mn-ea"/>
              </a:rPr>
              <a:t>：企业运营信息的数字化转变，形成数据存储与处理基础。</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特点</a:t>
            </a:r>
            <a:r>
              <a:rPr lang="zh-CN" altLang="en-US" sz="2000" b="0" i="0" u="none" strike="noStrike" dirty="0">
                <a:solidFill>
                  <a:schemeClr val="accent2">
                    <a:lumMod val="50000"/>
                  </a:schemeClr>
                </a:solidFill>
                <a:effectLst/>
                <a:latin typeface="+mn-ea"/>
                <a:ea typeface="+mn-ea"/>
              </a:rPr>
              <a:t>：通过计算机、云计算、大数据等技术，实现数据采集、处理、存储、传输、分析。</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作用</a:t>
            </a:r>
            <a:r>
              <a:rPr lang="zh-CN" altLang="en-US" sz="2000" b="0" i="0" u="none" strike="noStrike" dirty="0">
                <a:solidFill>
                  <a:schemeClr val="accent2">
                    <a:lumMod val="50000"/>
                  </a:schemeClr>
                </a:solidFill>
                <a:effectLst/>
                <a:latin typeface="+mn-ea"/>
                <a:ea typeface="+mn-ea"/>
              </a:rPr>
              <a:t>：提升数据利用效率，增强企业运营管理能力。</a:t>
            </a:r>
          </a:p>
          <a:p>
            <a:pPr algn="l"/>
            <a:r>
              <a:rPr lang="en-US" altLang="zh-CN" sz="2000" b="1" i="0" u="none" strike="noStrike" dirty="0">
                <a:effectLst/>
                <a:latin typeface="+mn-ea"/>
                <a:ea typeface="+mn-ea"/>
              </a:rPr>
              <a:t>2</a:t>
            </a:r>
            <a:r>
              <a:rPr lang="zh-CN" altLang="en-US" sz="2000" b="1" i="0" u="none" strike="noStrike" dirty="0">
                <a:effectLst/>
                <a:latin typeface="+mn-ea"/>
                <a:ea typeface="+mn-ea"/>
              </a:rPr>
              <a:t> 流程服务化升级</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概念</a:t>
            </a:r>
            <a:r>
              <a:rPr lang="zh-CN" altLang="en-US" sz="2000" b="0" i="0" u="none" strike="noStrike" dirty="0">
                <a:solidFill>
                  <a:schemeClr val="accent2">
                    <a:lumMod val="50000"/>
                  </a:schemeClr>
                </a:solidFill>
                <a:effectLst/>
                <a:latin typeface="+mn-ea"/>
                <a:ea typeface="+mn-ea"/>
              </a:rPr>
              <a:t>：业务流程通过数字化手段实现增值，提高协同和运营效率。</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特点</a:t>
            </a:r>
            <a:r>
              <a:rPr lang="zh-CN" altLang="en-US" sz="2000" b="0" i="0" u="none" strike="noStrike" dirty="0">
                <a:solidFill>
                  <a:schemeClr val="accent2">
                    <a:lumMod val="50000"/>
                  </a:schemeClr>
                </a:solidFill>
                <a:effectLst/>
                <a:latin typeface="+mn-ea"/>
                <a:ea typeface="+mn-ea"/>
              </a:rPr>
              <a:t>：推动企业管理流程变革，构建服务化产品组合。</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作用</a:t>
            </a:r>
            <a:r>
              <a:rPr lang="zh-CN" altLang="en-US" sz="2000" b="0" i="0" u="none" strike="noStrike" dirty="0">
                <a:solidFill>
                  <a:schemeClr val="accent2">
                    <a:lumMod val="50000"/>
                  </a:schemeClr>
                </a:solidFill>
                <a:effectLst/>
                <a:latin typeface="+mn-ea"/>
                <a:ea typeface="+mn-ea"/>
              </a:rPr>
              <a:t>：优化企业资源配置，实现业务模式升级。</a:t>
            </a:r>
          </a:p>
          <a:p>
            <a:pPr algn="l"/>
            <a:r>
              <a:rPr lang="en-US" altLang="zh-CN" sz="2000" b="1" i="0" u="none" strike="noStrike" dirty="0">
                <a:effectLst/>
                <a:latin typeface="+mn-ea"/>
                <a:ea typeface="+mn-ea"/>
              </a:rPr>
              <a:t>3</a:t>
            </a:r>
            <a:r>
              <a:rPr lang="zh-CN" altLang="en-US" sz="2000" b="1" i="0" u="none" strike="noStrike" dirty="0">
                <a:effectLst/>
                <a:latin typeface="+mn-ea"/>
                <a:ea typeface="+mn-ea"/>
              </a:rPr>
              <a:t> 业务数智化转型</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概念</a:t>
            </a:r>
            <a:r>
              <a:rPr lang="zh-CN" altLang="en-US" sz="2000" b="0" i="0" u="none" strike="noStrike" dirty="0">
                <a:solidFill>
                  <a:schemeClr val="accent2">
                    <a:lumMod val="50000"/>
                  </a:schemeClr>
                </a:solidFill>
                <a:effectLst/>
                <a:latin typeface="+mn-ea"/>
                <a:ea typeface="+mn-ea"/>
              </a:rPr>
              <a:t>：利用大数据、云计算、人工智能等技术，实现企业智能化决策。</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特点</a:t>
            </a:r>
            <a:r>
              <a:rPr lang="zh-CN" altLang="en-US" sz="2000" b="0" i="0" u="none" strike="noStrike" dirty="0">
                <a:solidFill>
                  <a:schemeClr val="accent2">
                    <a:lumMod val="50000"/>
                  </a:schemeClr>
                </a:solidFill>
                <a:effectLst/>
                <a:latin typeface="+mn-ea"/>
                <a:ea typeface="+mn-ea"/>
              </a:rPr>
              <a:t>：融合多种新技术，推动实体经济与数字经济融合。</a:t>
            </a:r>
          </a:p>
          <a:p>
            <a:pPr algn="l">
              <a:buFont typeface="Arial" panose="020B0604020202020204" pitchFamily="34" charset="0"/>
              <a:buChar char="•"/>
            </a:pPr>
            <a:r>
              <a:rPr lang="zh-CN" altLang="en-US" sz="2000" b="1" i="0" u="none" strike="noStrike" dirty="0">
                <a:solidFill>
                  <a:schemeClr val="accent2">
                    <a:lumMod val="50000"/>
                  </a:schemeClr>
                </a:solidFill>
                <a:effectLst/>
                <a:latin typeface="+mn-ea"/>
                <a:ea typeface="+mn-ea"/>
              </a:rPr>
              <a:t>作用</a:t>
            </a:r>
            <a:r>
              <a:rPr lang="zh-CN" altLang="en-US" sz="2000" b="0" i="0" u="none" strike="noStrike" dirty="0">
                <a:solidFill>
                  <a:schemeClr val="accent2">
                    <a:lumMod val="50000"/>
                  </a:schemeClr>
                </a:solidFill>
                <a:effectLst/>
                <a:latin typeface="+mn-ea"/>
                <a:ea typeface="+mn-ea"/>
              </a:rPr>
              <a:t>：提高决策精度，推动产业升级。</a:t>
            </a:r>
          </a:p>
          <a:p>
            <a:endParaRPr lang="en-US" dirty="0">
              <a:solidFill>
                <a:schemeClr val="accent2">
                  <a:lumMod val="50000"/>
                </a:schemeClr>
              </a:solidFill>
              <a:latin typeface="+mn-ea"/>
              <a:ea typeface="+mn-ea"/>
            </a:endParaRPr>
          </a:p>
        </p:txBody>
      </p:sp>
    </p:spTree>
    <p:extLst>
      <p:ext uri="{BB962C8B-B14F-4D97-AF65-F5344CB8AC3E}">
        <p14:creationId xmlns:p14="http://schemas.microsoft.com/office/powerpoint/2010/main" val="3564864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061E8F-58AE-F748-FF87-934EC32FB8A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7AC8C21-9C81-3A1C-0605-085211DF2A35}"/>
              </a:ext>
            </a:extLst>
          </p:cNvPr>
          <p:cNvSpPr>
            <a:spLocks noGrp="1"/>
          </p:cNvSpPr>
          <p:nvPr>
            <p:ph type="title"/>
          </p:nvPr>
        </p:nvSpPr>
        <p:spPr/>
        <p:txBody>
          <a:bodyPr/>
          <a:lstStyle/>
          <a:p>
            <a:r>
              <a:rPr lang="en-US" dirty="0" err="1"/>
              <a:t>第五节</a:t>
            </a:r>
            <a:r>
              <a:rPr lang="zh-CN" altLang="en-US" dirty="0"/>
              <a:t> </a:t>
            </a:r>
            <a:r>
              <a:rPr lang="zh-CN" altLang="en-AU" dirty="0"/>
              <a:t>数智化</a:t>
            </a:r>
            <a:r>
              <a:rPr lang="zh-CN" altLang="en-US" dirty="0"/>
              <a:t>与平台供应链</a:t>
            </a:r>
            <a:endParaRPr lang="en-US" dirty="0"/>
          </a:p>
        </p:txBody>
      </p:sp>
      <p:sp>
        <p:nvSpPr>
          <p:cNvPr id="3" name="Content Placeholder 2">
            <a:extLst>
              <a:ext uri="{FF2B5EF4-FFF2-40B4-BE49-F238E27FC236}">
                <a16:creationId xmlns:a16="http://schemas.microsoft.com/office/drawing/2014/main" id="{92134AA7-A46D-8323-FA98-3965AA8B9273}"/>
              </a:ext>
            </a:extLst>
          </p:cNvPr>
          <p:cNvSpPr>
            <a:spLocks noGrp="1"/>
          </p:cNvSpPr>
          <p:nvPr>
            <p:ph idx="1"/>
          </p:nvPr>
        </p:nvSpPr>
        <p:spPr>
          <a:xfrm>
            <a:off x="107504" y="697988"/>
            <a:ext cx="3240360" cy="498764"/>
          </a:xfrm>
        </p:spPr>
        <p:txBody>
          <a:bodyPr/>
          <a:lstStyle/>
          <a:p>
            <a:pPr marL="0" indent="0">
              <a:buNone/>
            </a:pPr>
            <a:r>
              <a:rPr lang="en-US" dirty="0" err="1">
                <a:solidFill>
                  <a:srgbClr val="FF0000"/>
                </a:solidFill>
              </a:rPr>
              <a:t>二</a:t>
            </a:r>
            <a:r>
              <a:rPr lang="zh-CN" altLang="en-US" dirty="0">
                <a:solidFill>
                  <a:srgbClr val="FF0000"/>
                </a:solidFill>
              </a:rPr>
              <a:t>、平台供应链运营</a:t>
            </a:r>
            <a:endParaRPr lang="en-US" dirty="0">
              <a:solidFill>
                <a:srgbClr val="FF0000"/>
              </a:solidFill>
            </a:endParaRPr>
          </a:p>
        </p:txBody>
      </p:sp>
      <p:sp>
        <p:nvSpPr>
          <p:cNvPr id="4" name="Slide Number Placeholder 3">
            <a:extLst>
              <a:ext uri="{FF2B5EF4-FFF2-40B4-BE49-F238E27FC236}">
                <a16:creationId xmlns:a16="http://schemas.microsoft.com/office/drawing/2014/main" id="{95D0553F-258A-21A2-ADDA-E6632EB5D0AB}"/>
              </a:ext>
            </a:extLst>
          </p:cNvPr>
          <p:cNvSpPr>
            <a:spLocks noGrp="1"/>
          </p:cNvSpPr>
          <p:nvPr>
            <p:ph type="sldNum" sz="quarter" idx="12"/>
          </p:nvPr>
        </p:nvSpPr>
        <p:spPr/>
        <p:txBody>
          <a:bodyPr/>
          <a:lstStyle/>
          <a:p>
            <a:pPr>
              <a:defRPr/>
            </a:pPr>
            <a:fld id="{A3CC2749-8722-E949-9535-306E1C4ABE4E}" type="slidenum">
              <a:rPr lang="en-US" altLang="zh-CN" smtClean="0"/>
              <a:pPr>
                <a:defRPr/>
              </a:pPr>
              <a:t>76</a:t>
            </a:fld>
            <a:endParaRPr lang="en-US" altLang="zh-CN"/>
          </a:p>
        </p:txBody>
      </p:sp>
      <p:sp>
        <p:nvSpPr>
          <p:cNvPr id="5" name="TextBox 4">
            <a:extLst>
              <a:ext uri="{FF2B5EF4-FFF2-40B4-BE49-F238E27FC236}">
                <a16:creationId xmlns:a16="http://schemas.microsoft.com/office/drawing/2014/main" id="{28AD5DB3-937E-1761-7A34-9390E1FADDAB}"/>
              </a:ext>
            </a:extLst>
          </p:cNvPr>
          <p:cNvSpPr txBox="1"/>
          <p:nvPr/>
        </p:nvSpPr>
        <p:spPr>
          <a:xfrm>
            <a:off x="327041" y="1196752"/>
            <a:ext cx="8129878" cy="1964769"/>
          </a:xfrm>
          <a:prstGeom prst="rect">
            <a:avLst/>
          </a:prstGeom>
          <a:noFill/>
        </p:spPr>
        <p:txBody>
          <a:bodyPr wrap="square" rtlCol="0">
            <a:spAutoFit/>
          </a:bodyPr>
          <a:lstStyle/>
          <a:p>
            <a:pPr algn="l"/>
            <a:r>
              <a:rPr lang="zh-CN" altLang="en-US" sz="1800" b="1" i="0" u="none" strike="noStrike" dirty="0">
                <a:effectLst/>
                <a:latin typeface="+mn-ea"/>
                <a:ea typeface="+mn-ea"/>
              </a:rPr>
              <a:t>平台供应链</a:t>
            </a:r>
          </a:p>
          <a:p>
            <a:pPr algn="l">
              <a:buFont typeface="Arial" panose="020B0604020202020204" pitchFamily="34" charset="0"/>
              <a:buChar char="•"/>
            </a:pPr>
            <a:r>
              <a:rPr lang="zh-CN" altLang="en-US" sz="1800" b="1" i="0" u="none" strike="noStrike" dirty="0">
                <a:solidFill>
                  <a:schemeClr val="accent2">
                    <a:lumMod val="50000"/>
                  </a:schemeClr>
                </a:solidFill>
                <a:effectLst/>
                <a:latin typeface="+mn-ea"/>
                <a:ea typeface="+mn-ea"/>
              </a:rPr>
              <a:t>定义</a:t>
            </a:r>
            <a:r>
              <a:rPr lang="zh-CN" altLang="en-US" sz="1800" b="0" i="0" u="none" strike="noStrike" dirty="0">
                <a:solidFill>
                  <a:schemeClr val="accent2">
                    <a:lumMod val="50000"/>
                  </a:schemeClr>
                </a:solidFill>
                <a:effectLst/>
                <a:latin typeface="+mn-ea"/>
                <a:ea typeface="+mn-ea"/>
              </a:rPr>
              <a:t>：基于数字技术的平台经济模式，整合供应商、制造商、分销商和消费者</a:t>
            </a:r>
          </a:p>
          <a:p>
            <a:pPr algn="l">
              <a:buFont typeface="Arial" panose="020B0604020202020204" pitchFamily="34" charset="0"/>
              <a:buChar char="•"/>
            </a:pPr>
            <a:r>
              <a:rPr lang="zh-CN" altLang="en-US" sz="1800" b="1" i="0" u="none" strike="noStrike" dirty="0">
                <a:solidFill>
                  <a:schemeClr val="accent2">
                    <a:lumMod val="50000"/>
                  </a:schemeClr>
                </a:solidFill>
                <a:effectLst/>
                <a:latin typeface="+mn-ea"/>
                <a:ea typeface="+mn-ea"/>
              </a:rPr>
              <a:t>核心价值</a:t>
            </a:r>
            <a:r>
              <a:rPr lang="zh-CN" altLang="en-US" sz="1800" b="0" i="0" u="none" strike="noStrike" dirty="0">
                <a:solidFill>
                  <a:schemeClr val="accent2">
                    <a:lumMod val="50000"/>
                  </a:schemeClr>
                </a:solidFill>
                <a:effectLst/>
                <a:latin typeface="+mn-ea"/>
                <a:ea typeface="+mn-ea"/>
              </a:rPr>
              <a:t>：提升供应链可见性、透明度和效率</a:t>
            </a:r>
          </a:p>
          <a:p>
            <a:pPr algn="l">
              <a:buFont typeface="Arial" panose="020B0604020202020204" pitchFamily="34" charset="0"/>
              <a:buChar char="•"/>
            </a:pPr>
            <a:r>
              <a:rPr lang="zh-CN" altLang="en-US" sz="1800" b="1" i="0" u="none" strike="noStrike" dirty="0">
                <a:solidFill>
                  <a:schemeClr val="accent2">
                    <a:lumMod val="50000"/>
                  </a:schemeClr>
                </a:solidFill>
                <a:effectLst/>
                <a:latin typeface="+mn-ea"/>
                <a:ea typeface="+mn-ea"/>
              </a:rPr>
              <a:t>模式</a:t>
            </a:r>
            <a:r>
              <a:rPr lang="zh-CN" altLang="en-US" sz="1800" b="0" i="0" u="none" strike="noStrike" dirty="0">
                <a:solidFill>
                  <a:schemeClr val="accent2">
                    <a:lumMod val="50000"/>
                  </a:schemeClr>
                </a:solidFill>
                <a:effectLst/>
                <a:latin typeface="+mn-ea"/>
                <a:ea typeface="+mn-ea"/>
              </a:rPr>
              <a:t>：</a:t>
            </a:r>
          </a:p>
          <a:p>
            <a:pPr marL="742950" lvl="1" indent="-285750" algn="l">
              <a:buFont typeface="Arial" panose="020B0604020202020204" pitchFamily="34" charset="0"/>
              <a:buChar char="•"/>
            </a:pPr>
            <a:r>
              <a:rPr lang="zh-CN" altLang="en-US" sz="1800" b="1" i="0" u="none" strike="noStrike" dirty="0">
                <a:solidFill>
                  <a:schemeClr val="accent2">
                    <a:lumMod val="50000"/>
                  </a:schemeClr>
                </a:solidFill>
                <a:effectLst/>
                <a:latin typeface="+mn-ea"/>
                <a:ea typeface="+mn-ea"/>
              </a:rPr>
              <a:t>代售模式</a:t>
            </a:r>
            <a:r>
              <a:rPr lang="zh-CN" altLang="en-US" sz="1800" b="0" i="0" u="none" strike="noStrike" dirty="0">
                <a:solidFill>
                  <a:schemeClr val="accent2">
                    <a:lumMod val="50000"/>
                  </a:schemeClr>
                </a:solidFill>
                <a:effectLst/>
                <a:latin typeface="+mn-ea"/>
                <a:ea typeface="+mn-ea"/>
              </a:rPr>
              <a:t>：制造商通过平台销售，支付佣金</a:t>
            </a:r>
          </a:p>
          <a:p>
            <a:pPr marL="742950" lvl="1" indent="-285750" algn="l">
              <a:buFont typeface="Arial" panose="020B0604020202020204" pitchFamily="34" charset="0"/>
              <a:buChar char="•"/>
            </a:pPr>
            <a:r>
              <a:rPr lang="zh-CN" altLang="en-US" sz="1800" b="1" i="0" u="none" strike="noStrike" dirty="0">
                <a:solidFill>
                  <a:schemeClr val="accent2">
                    <a:lumMod val="50000"/>
                  </a:schemeClr>
                </a:solidFill>
                <a:effectLst/>
                <a:latin typeface="+mn-ea"/>
                <a:ea typeface="+mn-ea"/>
              </a:rPr>
              <a:t>转售模式</a:t>
            </a:r>
            <a:r>
              <a:rPr lang="zh-CN" altLang="en-US" sz="1800" b="0" i="0" u="none" strike="noStrike" dirty="0">
                <a:solidFill>
                  <a:schemeClr val="accent2">
                    <a:lumMod val="50000"/>
                  </a:schemeClr>
                </a:solidFill>
                <a:effectLst/>
                <a:latin typeface="+mn-ea"/>
                <a:ea typeface="+mn-ea"/>
              </a:rPr>
              <a:t>：平台作为零售商，采购后加价销售</a:t>
            </a:r>
          </a:p>
        </p:txBody>
      </p:sp>
      <p:sp>
        <p:nvSpPr>
          <p:cNvPr id="7" name="TextBox 6">
            <a:extLst>
              <a:ext uri="{FF2B5EF4-FFF2-40B4-BE49-F238E27FC236}">
                <a16:creationId xmlns:a16="http://schemas.microsoft.com/office/drawing/2014/main" id="{EFBE7F81-2319-3026-D15A-09E78662A9B1}"/>
              </a:ext>
            </a:extLst>
          </p:cNvPr>
          <p:cNvSpPr txBox="1"/>
          <p:nvPr/>
        </p:nvSpPr>
        <p:spPr>
          <a:xfrm>
            <a:off x="342900" y="3247679"/>
            <a:ext cx="4621694" cy="1756635"/>
          </a:xfrm>
          <a:prstGeom prst="rect">
            <a:avLst/>
          </a:prstGeom>
          <a:noFill/>
        </p:spPr>
        <p:txBody>
          <a:bodyPr wrap="square">
            <a:spAutoFit/>
          </a:bodyPr>
          <a:lstStyle/>
          <a:p>
            <a:pPr algn="l"/>
            <a:r>
              <a:rPr lang="zh-CN" altLang="en-US" sz="1600" b="1" i="0" u="none" strike="noStrike" dirty="0">
                <a:effectLst/>
                <a:latin typeface="+mn-ea"/>
                <a:ea typeface="+mn-ea"/>
              </a:rPr>
              <a:t>平台供应链特点</a:t>
            </a:r>
          </a:p>
          <a:p>
            <a:pPr marL="171450" indent="-1714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多方参与</a:t>
            </a:r>
            <a:r>
              <a:rPr lang="zh-CN" altLang="en-US" sz="1600" b="0" i="0" u="none" strike="noStrike" dirty="0">
                <a:solidFill>
                  <a:schemeClr val="accent2">
                    <a:lumMod val="50000"/>
                  </a:schemeClr>
                </a:solidFill>
                <a:effectLst/>
                <a:latin typeface="+mn-ea"/>
                <a:ea typeface="+mn-ea"/>
              </a:rPr>
              <a:t>：形成完整生态系统</a:t>
            </a:r>
          </a:p>
          <a:p>
            <a:pPr marL="171450" indent="-1714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信息共享</a:t>
            </a:r>
            <a:r>
              <a:rPr lang="zh-CN" altLang="en-US" sz="1600" b="0" i="0" u="none" strike="noStrike" dirty="0">
                <a:solidFill>
                  <a:schemeClr val="accent2">
                    <a:lumMod val="50000"/>
                  </a:schemeClr>
                </a:solidFill>
                <a:effectLst/>
                <a:latin typeface="+mn-ea"/>
                <a:ea typeface="+mn-ea"/>
              </a:rPr>
              <a:t>：提升供应链可视性</a:t>
            </a:r>
          </a:p>
          <a:p>
            <a:pPr marL="171450" indent="-1714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资源整合</a:t>
            </a:r>
            <a:r>
              <a:rPr lang="zh-CN" altLang="en-US" sz="1600" b="0" i="0" u="none" strike="noStrike" dirty="0">
                <a:solidFill>
                  <a:schemeClr val="accent2">
                    <a:lumMod val="50000"/>
                  </a:schemeClr>
                </a:solidFill>
                <a:effectLst/>
                <a:latin typeface="+mn-ea"/>
                <a:ea typeface="+mn-ea"/>
              </a:rPr>
              <a:t>：优化资源利用效率</a:t>
            </a:r>
          </a:p>
          <a:p>
            <a:pPr marL="171450" indent="-1714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协同合作</a:t>
            </a:r>
            <a:r>
              <a:rPr lang="zh-CN" altLang="en-US" sz="1600" b="0" i="0" u="none" strike="noStrike" dirty="0">
                <a:solidFill>
                  <a:schemeClr val="accent2">
                    <a:lumMod val="50000"/>
                  </a:schemeClr>
                </a:solidFill>
                <a:effectLst/>
                <a:latin typeface="+mn-ea"/>
                <a:ea typeface="+mn-ea"/>
              </a:rPr>
              <a:t>：实现资金、物流、信息等要素协同</a:t>
            </a:r>
          </a:p>
          <a:p>
            <a:pPr marL="171450" indent="-1714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创新驱动</a:t>
            </a:r>
            <a:r>
              <a:rPr lang="zh-CN" altLang="en-US" sz="1600" b="0" i="0" u="none" strike="noStrike" dirty="0">
                <a:solidFill>
                  <a:schemeClr val="accent2">
                    <a:lumMod val="50000"/>
                  </a:schemeClr>
                </a:solidFill>
                <a:effectLst/>
                <a:latin typeface="+mn-ea"/>
                <a:ea typeface="+mn-ea"/>
              </a:rPr>
              <a:t>：推动技术和业务模式升级</a:t>
            </a:r>
          </a:p>
        </p:txBody>
      </p:sp>
      <p:sp>
        <p:nvSpPr>
          <p:cNvPr id="9" name="TextBox 8">
            <a:extLst>
              <a:ext uri="{FF2B5EF4-FFF2-40B4-BE49-F238E27FC236}">
                <a16:creationId xmlns:a16="http://schemas.microsoft.com/office/drawing/2014/main" id="{8A285616-EBC5-7D76-C1EC-DA9D046E5140}"/>
              </a:ext>
            </a:extLst>
          </p:cNvPr>
          <p:cNvSpPr txBox="1"/>
          <p:nvPr/>
        </p:nvSpPr>
        <p:spPr>
          <a:xfrm>
            <a:off x="4803403" y="5004314"/>
            <a:ext cx="4621694" cy="1471044"/>
          </a:xfrm>
          <a:prstGeom prst="rect">
            <a:avLst/>
          </a:prstGeom>
          <a:noFill/>
        </p:spPr>
        <p:txBody>
          <a:bodyPr wrap="square">
            <a:spAutoFit/>
          </a:bodyPr>
          <a:lstStyle/>
          <a:p>
            <a:pPr algn="l"/>
            <a:r>
              <a:rPr lang="zh-CN" altLang="en-US" sz="1600" b="1" i="0" u="none" strike="noStrike" dirty="0">
                <a:effectLst/>
                <a:latin typeface="+mn-ea"/>
                <a:ea typeface="+mn-ea"/>
              </a:rPr>
              <a:t>平台供应链组织构成</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技术平台</a:t>
            </a:r>
            <a:r>
              <a:rPr lang="zh-CN" altLang="en-US" sz="1600" b="0" i="0" u="none" strike="noStrike" dirty="0">
                <a:solidFill>
                  <a:schemeClr val="accent2">
                    <a:lumMod val="50000"/>
                  </a:schemeClr>
                </a:solidFill>
                <a:effectLst/>
                <a:latin typeface="+mn-ea"/>
                <a:ea typeface="+mn-ea"/>
              </a:rPr>
              <a:t>：实现供应链数字化、智能化</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数据平台</a:t>
            </a:r>
            <a:r>
              <a:rPr lang="zh-CN" altLang="en-US" sz="1600" b="0" i="0" u="none" strike="noStrike" dirty="0">
                <a:solidFill>
                  <a:schemeClr val="accent2">
                    <a:lumMod val="50000"/>
                  </a:schemeClr>
                </a:solidFill>
                <a:effectLst/>
                <a:latin typeface="+mn-ea"/>
                <a:ea typeface="+mn-ea"/>
              </a:rPr>
              <a:t>：负责数据收集、处理与共享</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合作平台</a:t>
            </a:r>
            <a:r>
              <a:rPr lang="zh-CN" altLang="en-US" sz="1600" b="0" i="0" u="none" strike="noStrike" dirty="0">
                <a:solidFill>
                  <a:schemeClr val="accent2">
                    <a:lumMod val="50000"/>
                  </a:schemeClr>
                </a:solidFill>
                <a:effectLst/>
                <a:latin typeface="+mn-ea"/>
                <a:ea typeface="+mn-ea"/>
              </a:rPr>
              <a:t>：优化供应商、合作伙伴关系</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价值平台</a:t>
            </a:r>
            <a:r>
              <a:rPr lang="zh-CN" altLang="en-US" sz="1600" b="0" i="0" u="none" strike="noStrike" dirty="0">
                <a:solidFill>
                  <a:schemeClr val="accent2">
                    <a:lumMod val="50000"/>
                  </a:schemeClr>
                </a:solidFill>
                <a:effectLst/>
                <a:latin typeface="+mn-ea"/>
                <a:ea typeface="+mn-ea"/>
              </a:rPr>
              <a:t>：构建共享价值分配机制</a:t>
            </a:r>
            <a:endParaRPr lang="en-US" sz="1600" dirty="0"/>
          </a:p>
        </p:txBody>
      </p:sp>
      <p:sp>
        <p:nvSpPr>
          <p:cNvPr id="11" name="TextBox 10">
            <a:extLst>
              <a:ext uri="{FF2B5EF4-FFF2-40B4-BE49-F238E27FC236}">
                <a16:creationId xmlns:a16="http://schemas.microsoft.com/office/drawing/2014/main" id="{701A1B7B-3969-7F96-A44A-CE13DC4155C4}"/>
              </a:ext>
            </a:extLst>
          </p:cNvPr>
          <p:cNvSpPr txBox="1"/>
          <p:nvPr/>
        </p:nvSpPr>
        <p:spPr>
          <a:xfrm>
            <a:off x="4788024" y="3247679"/>
            <a:ext cx="4621694" cy="1756635"/>
          </a:xfrm>
          <a:prstGeom prst="rect">
            <a:avLst/>
          </a:prstGeom>
          <a:noFill/>
        </p:spPr>
        <p:txBody>
          <a:bodyPr wrap="square">
            <a:spAutoFit/>
          </a:bodyPr>
          <a:lstStyle/>
          <a:p>
            <a:pPr algn="l"/>
            <a:r>
              <a:rPr lang="zh-CN" altLang="en-US" sz="1600" b="1" i="0" u="none" strike="noStrike" dirty="0">
                <a:effectLst/>
                <a:latin typeface="+mn-ea"/>
                <a:ea typeface="+mn-ea"/>
              </a:rPr>
              <a:t>平台供应链运营优势</a:t>
            </a:r>
          </a:p>
          <a:p>
            <a:pPr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增强协同</a:t>
            </a:r>
            <a:r>
              <a:rPr lang="zh-CN" altLang="en-US" sz="1600" b="0" i="0" u="none" strike="noStrike" dirty="0">
                <a:solidFill>
                  <a:schemeClr val="accent2">
                    <a:lumMod val="50000"/>
                  </a:schemeClr>
                </a:solidFill>
                <a:effectLst/>
                <a:latin typeface="+mn-ea"/>
                <a:ea typeface="+mn-ea"/>
              </a:rPr>
              <a:t>：提高供应链整体效率</a:t>
            </a:r>
          </a:p>
          <a:p>
            <a:pPr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提升可见性</a:t>
            </a:r>
            <a:r>
              <a:rPr lang="zh-CN" altLang="en-US" sz="1600" b="0" i="0" u="none" strike="noStrike" dirty="0">
                <a:solidFill>
                  <a:schemeClr val="accent2">
                    <a:lumMod val="50000"/>
                  </a:schemeClr>
                </a:solidFill>
                <a:effectLst/>
                <a:latin typeface="+mn-ea"/>
                <a:ea typeface="+mn-ea"/>
              </a:rPr>
              <a:t>：减少信息不对称</a:t>
            </a:r>
          </a:p>
          <a:p>
            <a:pPr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降低成本</a:t>
            </a:r>
            <a:r>
              <a:rPr lang="zh-CN" altLang="en-US" sz="1600" b="0" i="0" u="none" strike="noStrike" dirty="0">
                <a:solidFill>
                  <a:schemeClr val="accent2">
                    <a:lumMod val="50000"/>
                  </a:schemeClr>
                </a:solidFill>
                <a:effectLst/>
                <a:latin typeface="+mn-ea"/>
                <a:ea typeface="+mn-ea"/>
              </a:rPr>
              <a:t>：优化库存和物流成本</a:t>
            </a:r>
          </a:p>
          <a:p>
            <a:pPr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加速创新</a:t>
            </a:r>
            <a:r>
              <a:rPr lang="zh-CN" altLang="en-US" sz="1600" b="0" i="0" u="none" strike="noStrike" dirty="0">
                <a:solidFill>
                  <a:schemeClr val="accent2">
                    <a:lumMod val="50000"/>
                  </a:schemeClr>
                </a:solidFill>
                <a:effectLst/>
                <a:latin typeface="+mn-ea"/>
                <a:ea typeface="+mn-ea"/>
              </a:rPr>
              <a:t>：缩短产品上市周期</a:t>
            </a:r>
          </a:p>
          <a:p>
            <a:pPr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提升客户体验</a:t>
            </a:r>
            <a:r>
              <a:rPr lang="zh-CN" altLang="en-US" sz="1600" b="0" i="0" u="none" strike="noStrike" dirty="0">
                <a:solidFill>
                  <a:schemeClr val="accent2">
                    <a:lumMod val="50000"/>
                  </a:schemeClr>
                </a:solidFill>
                <a:effectLst/>
                <a:latin typeface="+mn-ea"/>
                <a:ea typeface="+mn-ea"/>
              </a:rPr>
              <a:t>：改善供应链服务质量</a:t>
            </a:r>
          </a:p>
        </p:txBody>
      </p:sp>
      <p:sp>
        <p:nvSpPr>
          <p:cNvPr id="13" name="TextBox 12">
            <a:extLst>
              <a:ext uri="{FF2B5EF4-FFF2-40B4-BE49-F238E27FC236}">
                <a16:creationId xmlns:a16="http://schemas.microsoft.com/office/drawing/2014/main" id="{F431967B-E07E-9FE2-E242-312070C486F8}"/>
              </a:ext>
            </a:extLst>
          </p:cNvPr>
          <p:cNvSpPr txBox="1"/>
          <p:nvPr/>
        </p:nvSpPr>
        <p:spPr>
          <a:xfrm>
            <a:off x="327041" y="4978089"/>
            <a:ext cx="4621694" cy="1471044"/>
          </a:xfrm>
          <a:prstGeom prst="rect">
            <a:avLst/>
          </a:prstGeom>
          <a:noFill/>
        </p:spPr>
        <p:txBody>
          <a:bodyPr wrap="square">
            <a:spAutoFit/>
          </a:bodyPr>
          <a:lstStyle/>
          <a:p>
            <a:pPr algn="l"/>
            <a:r>
              <a:rPr lang="zh-CN" altLang="en-US" sz="1600" b="1" i="0" u="none" strike="noStrike" dirty="0">
                <a:effectLst/>
                <a:latin typeface="+mn-ea"/>
                <a:ea typeface="+mn-ea"/>
              </a:rPr>
              <a:t>平台供应链运营挑战</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数据安全</a:t>
            </a:r>
            <a:r>
              <a:rPr lang="zh-CN" altLang="en-US" sz="1600" b="0" i="0" u="none" strike="noStrike" dirty="0">
                <a:solidFill>
                  <a:schemeClr val="accent2">
                    <a:lumMod val="50000"/>
                  </a:schemeClr>
                </a:solidFill>
                <a:effectLst/>
                <a:latin typeface="+mn-ea"/>
                <a:ea typeface="+mn-ea"/>
              </a:rPr>
              <a:t>：加强数据加密与保护措施</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合作管理</a:t>
            </a:r>
            <a:r>
              <a:rPr lang="zh-CN" altLang="en-US" sz="1600" b="0" i="0" u="none" strike="noStrike" dirty="0">
                <a:solidFill>
                  <a:schemeClr val="accent2">
                    <a:lumMod val="50000"/>
                  </a:schemeClr>
                </a:solidFill>
                <a:effectLst/>
                <a:latin typeface="+mn-ea"/>
                <a:ea typeface="+mn-ea"/>
              </a:rPr>
              <a:t>：建立健全的合作机制</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技术整合</a:t>
            </a:r>
            <a:r>
              <a:rPr lang="zh-CN" altLang="en-US" sz="1600" b="0" i="0" u="none" strike="noStrike" dirty="0">
                <a:solidFill>
                  <a:schemeClr val="accent2">
                    <a:lumMod val="50000"/>
                  </a:schemeClr>
                </a:solidFill>
                <a:effectLst/>
                <a:latin typeface="+mn-ea"/>
                <a:ea typeface="+mn-ea"/>
              </a:rPr>
              <a:t>：统一标准，提升互操作性</a:t>
            </a:r>
          </a:p>
          <a:p>
            <a:pPr marL="285750" indent="-285750" algn="l">
              <a:buFont typeface="Arial" panose="020B0604020202020204" pitchFamily="34" charset="0"/>
              <a:buChar char="•"/>
            </a:pPr>
            <a:r>
              <a:rPr lang="zh-CN" altLang="en-US" sz="1600" b="1" i="0" u="none" strike="noStrike" dirty="0">
                <a:solidFill>
                  <a:schemeClr val="accent2">
                    <a:lumMod val="50000"/>
                  </a:schemeClr>
                </a:solidFill>
                <a:effectLst/>
                <a:latin typeface="+mn-ea"/>
                <a:ea typeface="+mn-ea"/>
              </a:rPr>
              <a:t>竞争与合规</a:t>
            </a:r>
            <a:r>
              <a:rPr lang="zh-CN" altLang="en-US" sz="1600" b="0" i="0" u="none" strike="noStrike" dirty="0">
                <a:solidFill>
                  <a:schemeClr val="accent2">
                    <a:lumMod val="50000"/>
                  </a:schemeClr>
                </a:solidFill>
                <a:effectLst/>
                <a:latin typeface="+mn-ea"/>
                <a:ea typeface="+mn-ea"/>
              </a:rPr>
              <a:t>：平衡市场竞争与法规遵守</a:t>
            </a:r>
          </a:p>
        </p:txBody>
      </p:sp>
    </p:spTree>
    <p:extLst>
      <p:ext uri="{BB962C8B-B14F-4D97-AF65-F5344CB8AC3E}">
        <p14:creationId xmlns:p14="http://schemas.microsoft.com/office/powerpoint/2010/main" val="3329260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p>
        </p:txBody>
      </p:sp>
      <p:sp>
        <p:nvSpPr>
          <p:cNvPr id="39" name="Rectangle 3"/>
          <p:cNvSpPr txBox="1">
            <a:spLocks noChangeArrowheads="1"/>
          </p:cNvSpPr>
          <p:nvPr/>
        </p:nvSpPr>
        <p:spPr bwMode="auto">
          <a:xfrm>
            <a:off x="171450" y="764705"/>
            <a:ext cx="8126964" cy="50943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80000"/>
              </a:lnSpc>
            </a:pPr>
            <a:r>
              <a:rPr lang="zh-CN" altLang="en-US" sz="2400" kern="0" dirty="0">
                <a:latin typeface="Times New Roman" charset="0"/>
                <a:ea typeface="黑体" charset="0"/>
                <a:cs typeface="黑体" charset="0"/>
              </a:rPr>
              <a:t>产品资料</a:t>
            </a:r>
            <a:r>
              <a:rPr lang="en-US" altLang="zh-CN" sz="2400" kern="0" dirty="0">
                <a:latin typeface="Times New Roman" charset="0"/>
                <a:ea typeface="黑体" charset="0"/>
                <a:cs typeface="黑体" charset="0"/>
              </a:rPr>
              <a:t>:</a:t>
            </a:r>
          </a:p>
          <a:p>
            <a:pPr lvl="1">
              <a:lnSpc>
                <a:spcPct val="80000"/>
              </a:lnSpc>
            </a:pPr>
            <a:r>
              <a:rPr lang="zh-CN" altLang="en-US" sz="1600" kern="0" dirty="0">
                <a:latin typeface="Times New Roman" charset="0"/>
                <a:ea typeface="黑体" charset="0"/>
                <a:cs typeface="黑体" charset="0"/>
              </a:rPr>
              <a:t>品牌商将产品生产分解外派给代工商</a:t>
            </a:r>
            <a:endParaRPr lang="en-US" altLang="zh-CN" sz="16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工作天数：</a:t>
            </a:r>
            <a:r>
              <a:rPr lang="en-US" altLang="zh-CN" sz="1600" kern="0" dirty="0">
                <a:latin typeface="Times New Roman" charset="0"/>
                <a:ea typeface="黑体" charset="0"/>
                <a:cs typeface="黑体" charset="0"/>
              </a:rPr>
              <a:t>30</a:t>
            </a:r>
            <a:r>
              <a:rPr lang="zh-CN" altLang="en-US" sz="1600" kern="0" dirty="0">
                <a:latin typeface="Times New Roman" charset="0"/>
                <a:ea typeface="黑体" charset="0"/>
                <a:cs typeface="黑体" charset="0"/>
              </a:rPr>
              <a:t>天</a:t>
            </a:r>
            <a:endParaRPr lang="en-US" altLang="zh-CN" sz="16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品牌商营运费用：</a:t>
            </a:r>
            <a:r>
              <a:rPr lang="en-US" altLang="zh-CN" sz="1600" kern="0" dirty="0">
                <a:latin typeface="Times New Roman" charset="0"/>
                <a:ea typeface="黑体" charset="0"/>
                <a:cs typeface="黑体" charset="0"/>
              </a:rPr>
              <a:t>3,000</a:t>
            </a:r>
            <a:r>
              <a:rPr lang="zh-CN" altLang="en-US" sz="1600" kern="0" dirty="0">
                <a:latin typeface="Times New Roman" charset="0"/>
                <a:ea typeface="黑体" charset="0"/>
                <a:cs typeface="黑体" charset="0"/>
              </a:rPr>
              <a:t>元</a:t>
            </a:r>
            <a:r>
              <a:rPr lang="en-US" altLang="zh-CN" sz="1050" b="0" kern="0" dirty="0">
                <a:latin typeface="宋体" charset="0"/>
                <a:ea typeface="宋体" charset="0"/>
                <a:cs typeface="宋体" charset="0"/>
              </a:rPr>
              <a:t>(</a:t>
            </a:r>
            <a:r>
              <a:rPr lang="zh-CN" altLang="en-US" sz="1050" b="0" kern="0" dirty="0">
                <a:latin typeface="宋体" charset="0"/>
                <a:ea typeface="宋体" charset="0"/>
                <a:cs typeface="宋体" charset="0"/>
              </a:rPr>
              <a:t>除材料与代工成本</a:t>
            </a:r>
            <a:r>
              <a:rPr lang="en-US" altLang="zh-CN" sz="1050" b="0" kern="0" dirty="0">
                <a:latin typeface="宋体" charset="0"/>
                <a:ea typeface="宋体" charset="0"/>
                <a:cs typeface="宋体" charset="0"/>
              </a:rPr>
              <a:t>)</a:t>
            </a:r>
          </a:p>
          <a:p>
            <a:pPr lvl="1">
              <a:lnSpc>
                <a:spcPct val="80000"/>
              </a:lnSpc>
            </a:pPr>
            <a:r>
              <a:rPr lang="zh-CN" altLang="en-US" sz="1600" kern="0" dirty="0">
                <a:latin typeface="Times New Roman" charset="0"/>
                <a:ea typeface="黑体" charset="0"/>
                <a:cs typeface="黑体" charset="0"/>
              </a:rPr>
              <a:t>分工组织：代工商不能互换</a:t>
            </a:r>
            <a:r>
              <a:rPr lang="en-US" altLang="zh-CN" sz="1600" kern="0" dirty="0">
                <a:latin typeface="Times New Roman" charset="0"/>
                <a:ea typeface="黑体" charset="0"/>
                <a:cs typeface="黑体" charset="0"/>
              </a:rPr>
              <a:t>/</a:t>
            </a:r>
            <a:r>
              <a:rPr lang="zh-CN" altLang="en-US" sz="1600" kern="0" dirty="0">
                <a:latin typeface="Times New Roman" charset="0"/>
                <a:ea typeface="黑体" charset="0"/>
                <a:cs typeface="黑体" charset="0"/>
              </a:rPr>
              <a:t>互持</a:t>
            </a:r>
            <a:endParaRPr lang="en-US" altLang="zh-CN" sz="16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供应链成员之间按工艺流程当天晚上传递物料</a:t>
            </a:r>
          </a:p>
          <a:p>
            <a:pPr>
              <a:lnSpc>
                <a:spcPct val="80000"/>
              </a:lnSpc>
            </a:pPr>
            <a:r>
              <a:rPr lang="zh-CN" altLang="en-US" sz="2400" kern="0" dirty="0">
                <a:latin typeface="Times New Roman" charset="0"/>
                <a:ea typeface="黑体" charset="0"/>
                <a:cs typeface="黑体" charset="0"/>
              </a:rPr>
              <a:t>任务安排：</a:t>
            </a:r>
            <a:endParaRPr lang="en-US" altLang="zh-CN" sz="24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品牌商高管</a:t>
            </a:r>
            <a:r>
              <a:rPr lang="en-US" altLang="zh-CN" sz="1600" kern="0" dirty="0">
                <a:latin typeface="Times New Roman" charset="0"/>
                <a:ea typeface="黑体" charset="0"/>
                <a:cs typeface="黑体" charset="0"/>
              </a:rPr>
              <a:t>1</a:t>
            </a:r>
            <a:r>
              <a:rPr lang="zh-CN" altLang="en-US" sz="1600" kern="0" dirty="0">
                <a:latin typeface="Times New Roman" charset="0"/>
                <a:ea typeface="黑体" charset="0"/>
                <a:cs typeface="黑体" charset="0"/>
              </a:rPr>
              <a:t>名负责督导代工商组织运作</a:t>
            </a:r>
            <a:endParaRPr lang="en-US" altLang="zh-CN" sz="16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品牌商计划主管</a:t>
            </a:r>
            <a:r>
              <a:rPr lang="en-US" altLang="zh-CN" sz="1600" kern="0" dirty="0">
                <a:latin typeface="Times New Roman" charset="0"/>
                <a:ea typeface="黑体" charset="0"/>
                <a:cs typeface="黑体" charset="0"/>
              </a:rPr>
              <a:t>1</a:t>
            </a:r>
            <a:r>
              <a:rPr lang="zh-CN" altLang="en-US" sz="1600" kern="0" dirty="0">
                <a:latin typeface="Times New Roman" charset="0"/>
                <a:ea typeface="黑体" charset="0"/>
                <a:cs typeface="黑体" charset="0"/>
              </a:rPr>
              <a:t>名：</a:t>
            </a:r>
            <a:r>
              <a:rPr lang="en-US" altLang="zh-CN" sz="1600" kern="0" dirty="0">
                <a:latin typeface="Times New Roman" charset="0"/>
                <a:ea typeface="黑体" charset="0"/>
                <a:cs typeface="黑体" charset="0"/>
              </a:rPr>
              <a:t> </a:t>
            </a:r>
            <a:r>
              <a:rPr lang="zh-CN" altLang="en-US" sz="1600" kern="0" dirty="0">
                <a:latin typeface="Times New Roman" charset="0"/>
                <a:ea typeface="黑体" charset="0"/>
                <a:cs typeface="黑体" charset="0"/>
              </a:rPr>
              <a:t>「计划投单」</a:t>
            </a:r>
            <a:r>
              <a:rPr lang="zh-CN" altLang="en-US" sz="1050" kern="0" dirty="0">
                <a:solidFill>
                  <a:srgbClr val="FF0000"/>
                </a:solidFill>
                <a:latin typeface="Times New Roman" charset="0"/>
                <a:ea typeface="黑体" charset="0"/>
                <a:cs typeface="黑体" charset="0"/>
              </a:rPr>
              <a:t>何时投入哪些订单生产</a:t>
            </a:r>
            <a:endParaRPr lang="en-US" altLang="zh-CN" sz="1050" kern="0" dirty="0">
              <a:solidFill>
                <a:srgbClr val="FF0000"/>
              </a:solidFill>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代工商操作员</a:t>
            </a:r>
            <a:r>
              <a:rPr lang="en-US" altLang="zh-CN" sz="1600" kern="0" dirty="0">
                <a:latin typeface="Times New Roman" charset="0"/>
                <a:ea typeface="黑体" charset="0"/>
                <a:cs typeface="黑体" charset="0"/>
              </a:rPr>
              <a:t>1</a:t>
            </a:r>
            <a:r>
              <a:rPr lang="zh-CN" altLang="en-US" sz="1600" kern="0" dirty="0">
                <a:latin typeface="Times New Roman" charset="0"/>
                <a:ea typeface="黑体" charset="0"/>
                <a:cs typeface="黑体" charset="0"/>
              </a:rPr>
              <a:t>名</a:t>
            </a:r>
            <a:r>
              <a:rPr lang="en-US" altLang="zh-CN" sz="1600" kern="0" dirty="0">
                <a:latin typeface="Times New Roman" charset="0"/>
                <a:ea typeface="黑体" charset="0"/>
                <a:cs typeface="黑体" charset="0"/>
              </a:rPr>
              <a:t>/</a:t>
            </a:r>
            <a:r>
              <a:rPr lang="zh-CN" altLang="en-US" sz="1600" kern="0" dirty="0">
                <a:latin typeface="Times New Roman" charset="0"/>
                <a:ea typeface="黑体" charset="0"/>
                <a:cs typeface="黑体" charset="0"/>
              </a:rPr>
              <a:t>站：「派工」</a:t>
            </a:r>
            <a:r>
              <a:rPr lang="zh-CN" altLang="en-US" sz="1050" kern="0" dirty="0">
                <a:solidFill>
                  <a:srgbClr val="FF0000"/>
                </a:solidFill>
                <a:latin typeface="Times New Roman" charset="0"/>
                <a:ea typeface="黑体" charset="0"/>
                <a:cs typeface="黑体" charset="0"/>
              </a:rPr>
              <a:t>选择加工单</a:t>
            </a:r>
            <a:r>
              <a:rPr lang="en-US" altLang="zh-CN" sz="1600" kern="0" dirty="0">
                <a:latin typeface="Times New Roman" charset="0"/>
                <a:ea typeface="黑体" charset="0"/>
                <a:cs typeface="黑体" charset="0"/>
              </a:rPr>
              <a:t>+</a:t>
            </a:r>
            <a:r>
              <a:rPr lang="zh-CN" altLang="en-US" sz="1600" kern="0" dirty="0">
                <a:latin typeface="Times New Roman" charset="0"/>
                <a:ea typeface="黑体" charset="0"/>
                <a:cs typeface="黑体" charset="0"/>
              </a:rPr>
              <a:t>「加工」</a:t>
            </a:r>
            <a:r>
              <a:rPr lang="zh-CN" altLang="en-US" sz="1050" kern="0" dirty="0">
                <a:solidFill>
                  <a:srgbClr val="FF0000"/>
                </a:solidFill>
                <a:latin typeface="Times New Roman" charset="0"/>
                <a:ea typeface="黑体" charset="0"/>
                <a:cs typeface="黑体" charset="0"/>
              </a:rPr>
              <a:t>记录加工日</a:t>
            </a:r>
            <a:endParaRPr lang="en-US" altLang="zh-CN" sz="1050" kern="0" dirty="0">
              <a:solidFill>
                <a:srgbClr val="FF0000"/>
              </a:solidFill>
              <a:latin typeface="Times New Roman" charset="0"/>
              <a:ea typeface="黑体" charset="0"/>
              <a:cs typeface="黑体" charset="0"/>
            </a:endParaRPr>
          </a:p>
          <a:p>
            <a:pPr>
              <a:lnSpc>
                <a:spcPct val="80000"/>
              </a:lnSpc>
            </a:pPr>
            <a:r>
              <a:rPr lang="zh-CN" altLang="en-US" sz="2400" kern="0" dirty="0">
                <a:latin typeface="Times New Roman" charset="0"/>
                <a:ea typeface="黑体" charset="0"/>
                <a:cs typeface="黑体" charset="0"/>
              </a:rPr>
              <a:t>生产物料：</a:t>
            </a:r>
            <a:endParaRPr lang="en-US" altLang="zh-CN" sz="24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未填订单卡为「原材料」</a:t>
            </a:r>
            <a:endParaRPr lang="en-US" altLang="zh-CN" sz="16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未填完订单卡为「在制品」</a:t>
            </a:r>
            <a:r>
              <a:rPr lang="en-US" altLang="zh-CN" sz="1600" kern="0" dirty="0">
                <a:latin typeface="Times New Roman" charset="0"/>
                <a:ea typeface="黑体" charset="0"/>
                <a:cs typeface="黑体" charset="0"/>
              </a:rPr>
              <a:t>(WIP)</a:t>
            </a:r>
          </a:p>
          <a:p>
            <a:pPr lvl="1">
              <a:lnSpc>
                <a:spcPct val="80000"/>
              </a:lnSpc>
            </a:pPr>
            <a:r>
              <a:rPr lang="zh-CN" altLang="en-US" sz="1600" kern="0" dirty="0">
                <a:latin typeface="Times New Roman" charset="0"/>
                <a:ea typeface="黑体" charset="0"/>
                <a:cs typeface="黑体" charset="0"/>
              </a:rPr>
              <a:t>全部填完订单卡为「成品」交回品牌商高管</a:t>
            </a:r>
            <a:endParaRPr lang="en-US" altLang="zh-CN" sz="1600" kern="0" dirty="0">
              <a:latin typeface="Times New Roman" charset="0"/>
              <a:ea typeface="黑体" charset="0"/>
              <a:cs typeface="黑体" charset="0"/>
            </a:endParaRPr>
          </a:p>
          <a:p>
            <a:pPr>
              <a:lnSpc>
                <a:spcPct val="80000"/>
              </a:lnSpc>
            </a:pPr>
            <a:r>
              <a:rPr lang="zh-CN" altLang="en-US" sz="2400" kern="0" dirty="0">
                <a:latin typeface="Times New Roman" charset="0"/>
                <a:ea typeface="黑体" charset="0"/>
                <a:cs typeface="黑体" charset="0"/>
              </a:rPr>
              <a:t>运营绩效：</a:t>
            </a:r>
            <a:endParaRPr lang="en-US" altLang="zh-CN" sz="2400" kern="0" dirty="0">
              <a:latin typeface="Times New Roman" charset="0"/>
              <a:ea typeface="黑体" charset="0"/>
              <a:cs typeface="黑体" charset="0"/>
            </a:endParaRPr>
          </a:p>
          <a:p>
            <a:pPr lvl="1">
              <a:lnSpc>
                <a:spcPct val="80000"/>
              </a:lnSpc>
            </a:pPr>
            <a:r>
              <a:rPr lang="zh-CN" altLang="en-US" sz="1600" kern="0" dirty="0">
                <a:latin typeface="Times New Roman" charset="0"/>
                <a:ea typeface="黑体" charset="0"/>
                <a:cs typeface="黑体" charset="0"/>
              </a:rPr>
              <a:t>工单的生产周期时间</a:t>
            </a:r>
            <a:r>
              <a:rPr lang="en-US" altLang="zh-CN" sz="1600" kern="0" dirty="0">
                <a:latin typeface="Times New Roman" charset="0"/>
                <a:ea typeface="黑体" charset="0"/>
                <a:cs typeface="黑体" charset="0"/>
              </a:rPr>
              <a:t>(90%</a:t>
            </a:r>
            <a:r>
              <a:rPr lang="zh-CN" altLang="en-US" sz="1600" kern="0" dirty="0">
                <a:latin typeface="Times New Roman" charset="0"/>
                <a:ea typeface="黑体" charset="0"/>
                <a:cs typeface="黑体" charset="0"/>
              </a:rPr>
              <a:t>工单完工</a:t>
            </a:r>
            <a:r>
              <a:rPr lang="en-US" altLang="zh-CN" sz="1600" kern="0" dirty="0">
                <a:latin typeface="Times New Roman" charset="0"/>
                <a:ea typeface="黑体" charset="0"/>
                <a:cs typeface="黑体" charset="0"/>
              </a:rPr>
              <a:t>)</a:t>
            </a:r>
            <a:r>
              <a:rPr lang="zh-CN" altLang="en-US" sz="1600" kern="0" dirty="0">
                <a:latin typeface="Times New Roman" charset="0"/>
                <a:ea typeface="黑体" charset="0"/>
                <a:cs typeface="黑体" charset="0"/>
              </a:rPr>
              <a:t>、总利润、在制品金额</a:t>
            </a:r>
            <a:endParaRPr lang="en-US" altLang="zh-CN" sz="1600" kern="0" dirty="0">
              <a:latin typeface="Times New Roman" charset="0"/>
              <a:ea typeface="黑体" charset="0"/>
              <a:cs typeface="黑体" charset="0"/>
            </a:endParaRPr>
          </a:p>
          <a:p>
            <a:pPr>
              <a:lnSpc>
                <a:spcPct val="80000"/>
              </a:lnSpc>
            </a:pPr>
            <a:r>
              <a:rPr lang="zh-CN" altLang="en-US" sz="1800" kern="0" dirty="0">
                <a:latin typeface="Times New Roman" charset="0"/>
                <a:ea typeface="黑体" charset="0"/>
                <a:cs typeface="黑体" charset="0"/>
              </a:rPr>
              <a:t>案例要求：</a:t>
            </a:r>
            <a:r>
              <a:rPr lang="en-US" altLang="zh-CN" sz="1800" kern="0" dirty="0">
                <a:latin typeface="Times New Roman" charset="0"/>
                <a:ea typeface="黑体" charset="0"/>
                <a:cs typeface="黑体" charset="0"/>
              </a:rPr>
              <a:t>6-8</a:t>
            </a:r>
            <a:r>
              <a:rPr lang="zh-CN" altLang="en-US" sz="1800" kern="0" dirty="0">
                <a:latin typeface="Times New Roman" charset="0"/>
                <a:ea typeface="黑体" charset="0"/>
                <a:cs typeface="黑体" charset="0"/>
              </a:rPr>
              <a:t>人一组，</a:t>
            </a:r>
            <a:r>
              <a:rPr lang="zh-CN" altLang="en-US" sz="1600" kern="0" dirty="0">
                <a:solidFill>
                  <a:srgbClr val="000066"/>
                </a:solidFill>
                <a:latin typeface="Times New Roman" charset="0"/>
                <a:ea typeface="黑体" charset="0"/>
                <a:cs typeface="黑体" charset="0"/>
              </a:rPr>
              <a:t>不加班工作</a:t>
            </a:r>
            <a:r>
              <a:rPr lang="en-US" altLang="zh-CN" sz="1600" kern="0" dirty="0">
                <a:solidFill>
                  <a:srgbClr val="000066"/>
                </a:solidFill>
                <a:latin typeface="Times New Roman" charset="0"/>
                <a:ea typeface="黑体" charset="0"/>
                <a:cs typeface="黑体" charset="0"/>
              </a:rPr>
              <a:t>30</a:t>
            </a:r>
            <a:r>
              <a:rPr lang="zh-CN" altLang="en-US" sz="1600" kern="0" dirty="0">
                <a:solidFill>
                  <a:srgbClr val="000066"/>
                </a:solidFill>
                <a:latin typeface="Times New Roman" charset="0"/>
                <a:ea typeface="黑体" charset="0"/>
                <a:cs typeface="黑体" charset="0"/>
              </a:rPr>
              <a:t>天，品牌商盈利最大的生产计划方案是什么？</a:t>
            </a:r>
          </a:p>
          <a:p>
            <a:pPr lvl="1">
              <a:lnSpc>
                <a:spcPct val="100000"/>
              </a:lnSpc>
            </a:pPr>
            <a:r>
              <a:rPr lang="zh-CN" altLang="en-US" sz="1600" kern="0" dirty="0">
                <a:latin typeface="Times New Roman" charset="0"/>
                <a:ea typeface="黑体" charset="0"/>
                <a:cs typeface="黑体" charset="0"/>
              </a:rPr>
              <a:t>供应链瓶颈在哪家代工商？并简述理由。</a:t>
            </a:r>
          </a:p>
          <a:p>
            <a:pPr lvl="1">
              <a:lnSpc>
                <a:spcPct val="100000"/>
              </a:lnSpc>
            </a:pPr>
            <a:r>
              <a:rPr lang="zh-CN" altLang="en-US" sz="1600" kern="0" dirty="0">
                <a:latin typeface="Times New Roman" charset="0"/>
                <a:ea typeface="黑体" charset="0"/>
                <a:cs typeface="黑体" charset="0"/>
              </a:rPr>
              <a:t>产出周期要短，尽可能平准化，请安排各代工商的作业计划和品牌商投料计划。</a:t>
            </a:r>
          </a:p>
          <a:p>
            <a:pPr>
              <a:lnSpc>
                <a:spcPct val="80000"/>
              </a:lnSpc>
            </a:pPr>
            <a:endParaRPr lang="zh-CN" altLang="en-US" sz="1800" kern="0" dirty="0">
              <a:latin typeface="Times New Roman" charset="0"/>
              <a:ea typeface="黑体" charset="0"/>
              <a:cs typeface="黑体" charset="0"/>
            </a:endParaRPr>
          </a:p>
        </p:txBody>
      </p:sp>
      <p:graphicFrame>
        <p:nvGraphicFramePr>
          <p:cNvPr id="40" name="Group 4"/>
          <p:cNvGraphicFramePr>
            <a:graphicFrameLocks noGrp="1"/>
          </p:cNvGraphicFramePr>
          <p:nvPr>
            <p:ph sz="half" idx="4294967295"/>
            <p:extLst>
              <p:ext uri="{D42A27DB-BD31-4B8C-83A1-F6EECF244321}">
                <p14:modId xmlns:p14="http://schemas.microsoft.com/office/powerpoint/2010/main" val="1519224853"/>
              </p:ext>
            </p:extLst>
          </p:nvPr>
        </p:nvGraphicFramePr>
        <p:xfrm>
          <a:off x="4200047" y="742018"/>
          <a:ext cx="4780854" cy="1206934"/>
        </p:xfrm>
        <a:graphic>
          <a:graphicData uri="http://schemas.openxmlformats.org/drawingml/2006/table">
            <a:tbl>
              <a:tblPr/>
              <a:tblGrid>
                <a:gridCol w="360040">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771087">
                  <a:extLst>
                    <a:ext uri="{9D8B030D-6E8A-4147-A177-3AD203B41FA5}">
                      <a16:colId xmlns:a16="http://schemas.microsoft.com/office/drawing/2014/main" val="20002"/>
                    </a:ext>
                  </a:extLst>
                </a:gridCol>
                <a:gridCol w="704528">
                  <a:extLst>
                    <a:ext uri="{9D8B030D-6E8A-4147-A177-3AD203B41FA5}">
                      <a16:colId xmlns:a16="http://schemas.microsoft.com/office/drawing/2014/main" val="20003"/>
                    </a:ext>
                  </a:extLst>
                </a:gridCol>
                <a:gridCol w="1217040">
                  <a:extLst>
                    <a:ext uri="{9D8B030D-6E8A-4147-A177-3AD203B41FA5}">
                      <a16:colId xmlns:a16="http://schemas.microsoft.com/office/drawing/2014/main" val="20004"/>
                    </a:ext>
                  </a:extLst>
                </a:gridCol>
                <a:gridCol w="1152095">
                  <a:extLst>
                    <a:ext uri="{9D8B030D-6E8A-4147-A177-3AD203B41FA5}">
                      <a16:colId xmlns:a16="http://schemas.microsoft.com/office/drawing/2014/main" val="20005"/>
                    </a:ext>
                  </a:extLst>
                </a:gridCol>
              </a:tblGrid>
              <a:tr h="218805">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产品</a:t>
                      </a:r>
                      <a:endPar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售价</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a:t>
                      </a: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元</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 </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材料与代工成本</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 </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订单数量</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 </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Times New Roman" charset="0"/>
                          <a:ea typeface="宋体" charset="0"/>
                          <a:cs typeface="Times New Roman" charset="0"/>
                        </a:rPr>
                        <a:t>加工工艺流程</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 </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Times New Roman" charset="0"/>
                          <a:ea typeface="宋体" charset="0"/>
                          <a:cs typeface="Times New Roman" charset="0"/>
                        </a:rPr>
                        <a:t>期初</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WIP</a:t>
                      </a:r>
                      <a:r>
                        <a:rPr kumimoji="1" lang="zh-CN" altLang="en-US" sz="1200" b="1" i="0" u="none" strike="noStrike" cap="none" normalizeH="0" baseline="0">
                          <a:ln>
                            <a:noFill/>
                          </a:ln>
                          <a:solidFill>
                            <a:schemeClr val="tx1"/>
                          </a:solidFill>
                          <a:effectLst/>
                          <a:latin typeface="Times New Roman" charset="0"/>
                          <a:ea typeface="宋体" charset="0"/>
                          <a:cs typeface="Times New Roman" charset="0"/>
                        </a:rPr>
                        <a:t>位置</a:t>
                      </a: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8805">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275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150</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 </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D</a:t>
                      </a: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代工商</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B</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前有</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件</a:t>
                      </a:r>
                    </a:p>
                  </a:txBody>
                  <a:tcPr marL="13500" marR="13500" marT="13457" marB="13457"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8805">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375</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110</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C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D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B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B</a:t>
                      </a: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457" marB="13457"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18805">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240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90</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3-7</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A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C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B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C</a:t>
                      </a: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代工商</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A</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前有</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件</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 </a:t>
                      </a:r>
                    </a:p>
                  </a:txBody>
                  <a:tcPr marL="13500" marR="13500" marT="13457" marB="13457"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18805">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#4</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305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95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A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B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B </a:t>
                      </a:r>
                      <a:r>
                        <a:rPr kumimoji="1" lang="en-US" altLang="zh-CN" sz="1200" b="1" i="0" u="none" strike="noStrike" cap="none" normalizeH="0" baseline="0" dirty="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sym typeface="Symbol" charset="0"/>
                        </a:rPr>
                        <a:t> </a:t>
                      </a: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D</a:t>
                      </a:r>
                    </a:p>
                  </a:txBody>
                  <a:tcPr marL="13500" marR="13500" marT="13457" marB="13457"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ts val="12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代工商</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A</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前有</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件</a:t>
                      </a: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 </a:t>
                      </a:r>
                    </a:p>
                  </a:txBody>
                  <a:tcPr marL="13500" marR="13500" marT="13457" marB="13457"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pSp>
        <p:nvGrpSpPr>
          <p:cNvPr id="41" name="Group 48"/>
          <p:cNvGrpSpPr>
            <a:grpSpLocks/>
          </p:cNvGrpSpPr>
          <p:nvPr/>
        </p:nvGrpSpPr>
        <p:grpSpPr bwMode="auto">
          <a:xfrm>
            <a:off x="6138175" y="3158970"/>
            <a:ext cx="1916906" cy="1188244"/>
            <a:chOff x="6758" y="3614"/>
            <a:chExt cx="4200" cy="2600"/>
          </a:xfrm>
        </p:grpSpPr>
        <p:sp>
          <p:nvSpPr>
            <p:cNvPr id="42" name="Rectangle 49"/>
            <p:cNvSpPr>
              <a:spLocks noChangeArrowheads="1"/>
            </p:cNvSpPr>
            <p:nvPr/>
          </p:nvSpPr>
          <p:spPr bwMode="auto">
            <a:xfrm>
              <a:off x="7770" y="3841"/>
              <a:ext cx="665" cy="701"/>
            </a:xfrm>
            <a:prstGeom prst="rect">
              <a:avLst/>
            </a:prstGeom>
            <a:solidFill>
              <a:srgbClr val="CC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500" b="1">
                  <a:ea typeface="PMingLiU" charset="0"/>
                  <a:cs typeface="PMingLiU" charset="0"/>
                </a:rPr>
                <a:t>A</a:t>
              </a:r>
            </a:p>
          </p:txBody>
        </p:sp>
        <p:sp>
          <p:nvSpPr>
            <p:cNvPr id="43" name="Rectangle 50"/>
            <p:cNvSpPr>
              <a:spLocks noChangeArrowheads="1"/>
            </p:cNvSpPr>
            <p:nvPr/>
          </p:nvSpPr>
          <p:spPr bwMode="auto">
            <a:xfrm>
              <a:off x="7786" y="5229"/>
              <a:ext cx="668" cy="701"/>
            </a:xfrm>
            <a:prstGeom prst="rect">
              <a:avLst/>
            </a:prstGeom>
            <a:solidFill>
              <a:srgbClr val="CC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500" b="1">
                  <a:ea typeface="PMingLiU" charset="0"/>
                  <a:cs typeface="PMingLiU" charset="0"/>
                </a:rPr>
                <a:t>C</a:t>
              </a:r>
            </a:p>
          </p:txBody>
        </p:sp>
        <p:sp>
          <p:nvSpPr>
            <p:cNvPr id="44" name="Line 51"/>
            <p:cNvSpPr>
              <a:spLocks noChangeShapeType="1"/>
            </p:cNvSpPr>
            <p:nvPr/>
          </p:nvSpPr>
          <p:spPr bwMode="auto">
            <a:xfrm>
              <a:off x="8117" y="4552"/>
              <a:ext cx="0" cy="701"/>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45" name="Line 52"/>
            <p:cNvSpPr>
              <a:spLocks noChangeShapeType="1"/>
            </p:cNvSpPr>
            <p:nvPr/>
          </p:nvSpPr>
          <p:spPr bwMode="auto">
            <a:xfrm>
              <a:off x="7259" y="4174"/>
              <a:ext cx="490" cy="0"/>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46" name="Line 53"/>
            <p:cNvSpPr>
              <a:spLocks noChangeShapeType="1"/>
            </p:cNvSpPr>
            <p:nvPr/>
          </p:nvSpPr>
          <p:spPr bwMode="auto">
            <a:xfrm>
              <a:off x="8451" y="5492"/>
              <a:ext cx="822" cy="3"/>
            </a:xfrm>
            <a:prstGeom prst="line">
              <a:avLst/>
            </a:prstGeom>
            <a:noFill/>
            <a:ln w="9525">
              <a:solidFill>
                <a:srgbClr val="000000"/>
              </a:solidFill>
              <a:prstDash val="sysDot"/>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47" name="Rectangle 54"/>
            <p:cNvSpPr>
              <a:spLocks noChangeArrowheads="1"/>
            </p:cNvSpPr>
            <p:nvPr/>
          </p:nvSpPr>
          <p:spPr bwMode="auto">
            <a:xfrm>
              <a:off x="6818" y="3734"/>
              <a:ext cx="438" cy="8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90000"/>
                </a:lnSpc>
                <a:spcBef>
                  <a:spcPct val="0"/>
                </a:spcBef>
                <a:defRPr/>
              </a:pPr>
              <a:r>
                <a:rPr kumimoji="0" lang="en-US" altLang="zh-TW" sz="1050">
                  <a:ea typeface="PMingLiU" charset="0"/>
                  <a:cs typeface="PMingLiU" charset="0"/>
                </a:rPr>
                <a:t>#1</a:t>
              </a:r>
            </a:p>
            <a:p>
              <a:pPr eaLnBrk="0" hangingPunct="0">
                <a:lnSpc>
                  <a:spcPct val="90000"/>
                </a:lnSpc>
                <a:spcBef>
                  <a:spcPct val="0"/>
                </a:spcBef>
                <a:defRPr/>
              </a:pPr>
              <a:r>
                <a:rPr kumimoji="0" lang="en-US" altLang="zh-TW" sz="1050">
                  <a:ea typeface="PMingLiU" charset="0"/>
                  <a:cs typeface="PMingLiU" charset="0"/>
                </a:rPr>
                <a:t>#3</a:t>
              </a:r>
            </a:p>
            <a:p>
              <a:pPr eaLnBrk="0" hangingPunct="0">
                <a:lnSpc>
                  <a:spcPct val="90000"/>
                </a:lnSpc>
                <a:spcBef>
                  <a:spcPct val="0"/>
                </a:spcBef>
                <a:defRPr/>
              </a:pPr>
              <a:r>
                <a:rPr kumimoji="0" lang="en-US" altLang="zh-TW" sz="1050">
                  <a:ea typeface="PMingLiU" charset="0"/>
                  <a:cs typeface="PMingLiU" charset="0"/>
                </a:rPr>
                <a:t>#4</a:t>
              </a:r>
            </a:p>
          </p:txBody>
        </p:sp>
        <p:sp>
          <p:nvSpPr>
            <p:cNvPr id="48" name="Rectangle 55"/>
            <p:cNvSpPr>
              <a:spLocks noChangeArrowheads="1"/>
            </p:cNvSpPr>
            <p:nvPr/>
          </p:nvSpPr>
          <p:spPr bwMode="auto">
            <a:xfrm>
              <a:off x="10465" y="3893"/>
              <a:ext cx="404" cy="4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050">
                  <a:ea typeface="PMingLiU" charset="0"/>
                  <a:cs typeface="PMingLiU" charset="0"/>
                </a:rPr>
                <a:t>#2</a:t>
              </a:r>
            </a:p>
          </p:txBody>
        </p:sp>
        <p:sp>
          <p:nvSpPr>
            <p:cNvPr id="49" name="Rectangle 56"/>
            <p:cNvSpPr>
              <a:spLocks noChangeArrowheads="1"/>
            </p:cNvSpPr>
            <p:nvPr/>
          </p:nvSpPr>
          <p:spPr bwMode="auto">
            <a:xfrm>
              <a:off x="6891" y="5333"/>
              <a:ext cx="352" cy="4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050">
                  <a:ea typeface="PMingLiU" charset="0"/>
                  <a:cs typeface="PMingLiU" charset="0"/>
                </a:rPr>
                <a:t>#2</a:t>
              </a:r>
            </a:p>
          </p:txBody>
        </p:sp>
        <p:sp>
          <p:nvSpPr>
            <p:cNvPr id="50" name="Line 57"/>
            <p:cNvSpPr>
              <a:spLocks noChangeShapeType="1"/>
            </p:cNvSpPr>
            <p:nvPr/>
          </p:nvSpPr>
          <p:spPr bwMode="auto">
            <a:xfrm flipV="1">
              <a:off x="9972" y="5393"/>
              <a:ext cx="597" cy="21"/>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1" name="Rectangle 58"/>
            <p:cNvSpPr>
              <a:spLocks noChangeArrowheads="1"/>
            </p:cNvSpPr>
            <p:nvPr/>
          </p:nvSpPr>
          <p:spPr bwMode="auto">
            <a:xfrm>
              <a:off x="9255" y="3833"/>
              <a:ext cx="668" cy="701"/>
            </a:xfrm>
            <a:prstGeom prst="rect">
              <a:avLst/>
            </a:prstGeom>
            <a:solidFill>
              <a:srgbClr val="CC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500" b="1">
                  <a:ea typeface="PMingLiU" charset="0"/>
                  <a:cs typeface="PMingLiU" charset="0"/>
                </a:rPr>
                <a:t>B</a:t>
              </a:r>
            </a:p>
          </p:txBody>
        </p:sp>
        <p:sp>
          <p:nvSpPr>
            <p:cNvPr id="52" name="Rectangle 59"/>
            <p:cNvSpPr>
              <a:spLocks noChangeArrowheads="1"/>
            </p:cNvSpPr>
            <p:nvPr/>
          </p:nvSpPr>
          <p:spPr bwMode="auto">
            <a:xfrm>
              <a:off x="9273" y="5216"/>
              <a:ext cx="665" cy="701"/>
            </a:xfrm>
            <a:prstGeom prst="rect">
              <a:avLst/>
            </a:prstGeom>
            <a:solidFill>
              <a:srgbClr val="CC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500" b="1">
                  <a:ea typeface="PMingLiU" charset="0"/>
                  <a:cs typeface="PMingLiU" charset="0"/>
                </a:rPr>
                <a:t>D</a:t>
              </a:r>
            </a:p>
          </p:txBody>
        </p:sp>
        <p:sp>
          <p:nvSpPr>
            <p:cNvPr id="53" name="Line 60"/>
            <p:cNvSpPr>
              <a:spLocks noChangeShapeType="1"/>
            </p:cNvSpPr>
            <p:nvPr/>
          </p:nvSpPr>
          <p:spPr bwMode="auto">
            <a:xfrm>
              <a:off x="8415" y="4554"/>
              <a:ext cx="840" cy="659"/>
            </a:xfrm>
            <a:prstGeom prst="line">
              <a:avLst/>
            </a:prstGeom>
            <a:noFill/>
            <a:ln w="9525">
              <a:solidFill>
                <a:srgbClr val="000000"/>
              </a:solidFill>
              <a:prstDash val="sysDot"/>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4" name="Line 61"/>
            <p:cNvSpPr>
              <a:spLocks noChangeShapeType="1"/>
            </p:cNvSpPr>
            <p:nvPr/>
          </p:nvSpPr>
          <p:spPr bwMode="auto">
            <a:xfrm>
              <a:off x="8451" y="4114"/>
              <a:ext cx="788" cy="0"/>
            </a:xfrm>
            <a:prstGeom prst="line">
              <a:avLst/>
            </a:prstGeom>
            <a:noFill/>
            <a:ln w="9525">
              <a:solidFill>
                <a:srgbClr val="000000"/>
              </a:solidFill>
              <a:prstDash val="sysDot"/>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5" name="Rectangle 62"/>
            <p:cNvSpPr>
              <a:spLocks noChangeArrowheads="1"/>
            </p:cNvSpPr>
            <p:nvPr/>
          </p:nvSpPr>
          <p:spPr bwMode="auto">
            <a:xfrm>
              <a:off x="10499" y="5094"/>
              <a:ext cx="404" cy="59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050">
                  <a:ea typeface="PMingLiU" charset="0"/>
                  <a:cs typeface="PMingLiU" charset="0"/>
                </a:rPr>
                <a:t>#1</a:t>
              </a:r>
            </a:p>
            <a:p>
              <a:pPr eaLnBrk="0" hangingPunct="0">
                <a:lnSpc>
                  <a:spcPct val="100000"/>
                </a:lnSpc>
                <a:spcBef>
                  <a:spcPct val="0"/>
                </a:spcBef>
                <a:defRPr/>
              </a:pPr>
              <a:r>
                <a:rPr kumimoji="0" lang="en-US" altLang="zh-TW" sz="1050">
                  <a:ea typeface="PMingLiU" charset="0"/>
                  <a:cs typeface="PMingLiU" charset="0"/>
                </a:rPr>
                <a:t>#4</a:t>
              </a:r>
            </a:p>
          </p:txBody>
        </p:sp>
        <p:sp>
          <p:nvSpPr>
            <p:cNvPr id="56" name="Line 63"/>
            <p:cNvSpPr>
              <a:spLocks noChangeShapeType="1"/>
            </p:cNvSpPr>
            <p:nvPr/>
          </p:nvSpPr>
          <p:spPr bwMode="auto">
            <a:xfrm flipH="1">
              <a:off x="8415" y="4333"/>
              <a:ext cx="790" cy="3"/>
            </a:xfrm>
            <a:prstGeom prst="line">
              <a:avLst/>
            </a:prstGeom>
            <a:noFill/>
            <a:ln w="9525">
              <a:solidFill>
                <a:srgbClr val="000000"/>
              </a:solidFill>
              <a:prstDash val="sysDot"/>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7" name="Line 64"/>
            <p:cNvSpPr>
              <a:spLocks noChangeShapeType="1"/>
            </p:cNvSpPr>
            <p:nvPr/>
          </p:nvSpPr>
          <p:spPr bwMode="auto">
            <a:xfrm>
              <a:off x="9518" y="4554"/>
              <a:ext cx="0" cy="701"/>
            </a:xfrm>
            <a:prstGeom prst="line">
              <a:avLst/>
            </a:prstGeom>
            <a:noFill/>
            <a:ln w="9525">
              <a:solidFill>
                <a:srgbClr val="000000"/>
              </a:solidFill>
              <a:prstDash val="dash"/>
              <a:round/>
              <a:headEnd type="triangl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8" name="Line 65"/>
            <p:cNvSpPr>
              <a:spLocks noChangeShapeType="1"/>
            </p:cNvSpPr>
            <p:nvPr/>
          </p:nvSpPr>
          <p:spPr bwMode="auto">
            <a:xfrm flipH="1">
              <a:off x="8276" y="4453"/>
              <a:ext cx="944" cy="782"/>
            </a:xfrm>
            <a:prstGeom prst="line">
              <a:avLst/>
            </a:prstGeom>
            <a:noFill/>
            <a:ln w="9525">
              <a:solidFill>
                <a:srgbClr val="000000"/>
              </a:solidFill>
              <a:prstDash val="sysDot"/>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59" name="Line 66"/>
            <p:cNvSpPr>
              <a:spLocks noChangeShapeType="1"/>
            </p:cNvSpPr>
            <p:nvPr/>
          </p:nvSpPr>
          <p:spPr bwMode="auto">
            <a:xfrm flipH="1">
              <a:off x="8451" y="4534"/>
              <a:ext cx="944" cy="782"/>
            </a:xfrm>
            <a:prstGeom prst="line">
              <a:avLst/>
            </a:prstGeom>
            <a:noFill/>
            <a:ln w="9525">
              <a:solidFill>
                <a:srgbClr val="000000"/>
              </a:solidFill>
              <a:prstDash val="sysDot"/>
              <a:round/>
              <a:headEnd type="triangl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60" name="Line 67"/>
            <p:cNvSpPr>
              <a:spLocks noChangeShapeType="1"/>
            </p:cNvSpPr>
            <p:nvPr/>
          </p:nvSpPr>
          <p:spPr bwMode="auto">
            <a:xfrm>
              <a:off x="9729" y="4554"/>
              <a:ext cx="0" cy="701"/>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61" name="Rectangle 68"/>
            <p:cNvSpPr>
              <a:spLocks noChangeArrowheads="1"/>
            </p:cNvSpPr>
            <p:nvPr/>
          </p:nvSpPr>
          <p:spPr bwMode="auto">
            <a:xfrm>
              <a:off x="7487" y="3614"/>
              <a:ext cx="2837" cy="26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sz="900"/>
            </a:p>
          </p:txBody>
        </p:sp>
        <p:sp>
          <p:nvSpPr>
            <p:cNvPr id="62" name="Line 69"/>
            <p:cNvSpPr>
              <a:spLocks noChangeShapeType="1"/>
            </p:cNvSpPr>
            <p:nvPr/>
          </p:nvSpPr>
          <p:spPr bwMode="auto">
            <a:xfrm>
              <a:off x="7293" y="5573"/>
              <a:ext cx="493" cy="3"/>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63" name="Line 70"/>
            <p:cNvSpPr>
              <a:spLocks noChangeShapeType="1"/>
            </p:cNvSpPr>
            <p:nvPr/>
          </p:nvSpPr>
          <p:spPr bwMode="auto">
            <a:xfrm flipV="1">
              <a:off x="9938" y="4153"/>
              <a:ext cx="595" cy="21"/>
            </a:xfrm>
            <a:prstGeom prst="line">
              <a:avLst/>
            </a:prstGeom>
            <a:noFill/>
            <a:ln w="9525">
              <a:solidFill>
                <a:srgbClr val="000000"/>
              </a:solidFill>
              <a:prstDash val="dash"/>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zh-CN" altLang="en-US" sz="900"/>
            </a:p>
          </p:txBody>
        </p:sp>
        <p:sp>
          <p:nvSpPr>
            <p:cNvPr id="64" name="Rectangle 71"/>
            <p:cNvSpPr>
              <a:spLocks noChangeArrowheads="1"/>
            </p:cNvSpPr>
            <p:nvPr/>
          </p:nvSpPr>
          <p:spPr bwMode="auto">
            <a:xfrm>
              <a:off x="10499" y="5795"/>
              <a:ext cx="404" cy="4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eaLnBrk="0" hangingPunct="0">
                <a:lnSpc>
                  <a:spcPct val="100000"/>
                </a:lnSpc>
                <a:spcBef>
                  <a:spcPct val="0"/>
                </a:spcBef>
                <a:defRPr/>
              </a:pPr>
              <a:r>
                <a:rPr kumimoji="0" lang="en-US" altLang="zh-TW" sz="1050">
                  <a:ea typeface="PMingLiU" charset="0"/>
                  <a:cs typeface="PMingLiU" charset="0"/>
                </a:rPr>
                <a:t>#3</a:t>
              </a:r>
            </a:p>
          </p:txBody>
        </p:sp>
        <p:sp>
          <p:nvSpPr>
            <p:cNvPr id="65" name="Freeform 72"/>
            <p:cNvSpPr>
              <a:spLocks/>
            </p:cNvSpPr>
            <p:nvPr/>
          </p:nvSpPr>
          <p:spPr bwMode="auto">
            <a:xfrm>
              <a:off x="8397" y="5914"/>
              <a:ext cx="2172" cy="160"/>
            </a:xfrm>
            <a:custGeom>
              <a:avLst/>
              <a:gdLst>
                <a:gd name="T0" fmla="*/ 0 w 2920"/>
                <a:gd name="T1" fmla="*/ 0 h 277"/>
                <a:gd name="T2" fmla="*/ 1 w 2920"/>
                <a:gd name="T3" fmla="*/ 1 h 277"/>
                <a:gd name="T4" fmla="*/ 1 w 2920"/>
                <a:gd name="T5" fmla="*/ 1 h 277"/>
                <a:gd name="T6" fmla="*/ 0 60000 65536"/>
                <a:gd name="T7" fmla="*/ 0 60000 65536"/>
                <a:gd name="T8" fmla="*/ 0 60000 65536"/>
              </a:gdLst>
              <a:ahLst/>
              <a:cxnLst>
                <a:cxn ang="T6">
                  <a:pos x="T0" y="T1"/>
                </a:cxn>
                <a:cxn ang="T7">
                  <a:pos x="T2" y="T3"/>
                </a:cxn>
                <a:cxn ang="T8">
                  <a:pos x="T4" y="T5"/>
                </a:cxn>
              </a:cxnLst>
              <a:rect l="0" t="0" r="r" b="b"/>
              <a:pathLst>
                <a:path w="2920" h="277">
                  <a:moveTo>
                    <a:pt x="0" y="0"/>
                  </a:moveTo>
                  <a:cubicBezTo>
                    <a:pt x="536" y="101"/>
                    <a:pt x="1073" y="203"/>
                    <a:pt x="1560" y="240"/>
                  </a:cubicBezTo>
                  <a:cubicBezTo>
                    <a:pt x="2047" y="277"/>
                    <a:pt x="2693" y="220"/>
                    <a:pt x="2920" y="220"/>
                  </a:cubicBezTo>
                </a:path>
              </a:pathLst>
            </a:custGeom>
            <a:noFill/>
            <a:ln w="9525" cap="flat">
              <a:solidFill>
                <a:srgbClr val="000000"/>
              </a:solidFill>
              <a:prstDash val="dash"/>
              <a:round/>
              <a:headEnd/>
              <a:tailEnd type="triangle" w="med" len="med"/>
            </a:ln>
            <a:extLst>
              <a:ext uri="{909E8E84-426E-40dd-AFC4-6F175D3DCCD1}">
                <a14:hiddenFill xmlns:a14="http://schemas.microsoft.com/office/drawing/2010/main" xmlns="">
                  <a:solidFill>
                    <a:srgbClr val="FFFFFF"/>
                  </a:solidFill>
                </a14:hiddenFill>
              </a:ext>
            </a:extLst>
          </p:spPr>
          <p:txBody>
            <a:bodyPr/>
            <a:lstStyle/>
            <a:p>
              <a:endParaRPr lang="zh-CN" altLang="en-US" sz="900"/>
            </a:p>
          </p:txBody>
        </p:sp>
        <p:sp>
          <p:nvSpPr>
            <p:cNvPr id="66" name="Rectangle 73"/>
            <p:cNvSpPr>
              <a:spLocks noChangeArrowheads="1"/>
            </p:cNvSpPr>
            <p:nvPr/>
          </p:nvSpPr>
          <p:spPr bwMode="auto">
            <a:xfrm>
              <a:off x="6758" y="4695"/>
              <a:ext cx="1161" cy="3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algn="just" eaLnBrk="0" hangingPunct="0">
                <a:lnSpc>
                  <a:spcPct val="100000"/>
                </a:lnSpc>
                <a:spcBef>
                  <a:spcPct val="0"/>
                </a:spcBef>
                <a:defRPr/>
              </a:pPr>
              <a:r>
                <a:rPr kumimoji="0" lang="zh-TW" altLang="en-US" sz="900" b="1">
                  <a:cs typeface="DFKai-SB" charset="0"/>
                </a:rPr>
                <a:t>投料</a:t>
              </a:r>
            </a:p>
          </p:txBody>
        </p:sp>
        <p:sp>
          <p:nvSpPr>
            <p:cNvPr id="67" name="Rectangle 74"/>
            <p:cNvSpPr>
              <a:spLocks noChangeArrowheads="1"/>
            </p:cNvSpPr>
            <p:nvPr/>
          </p:nvSpPr>
          <p:spPr bwMode="auto">
            <a:xfrm>
              <a:off x="9899" y="4635"/>
              <a:ext cx="1059" cy="38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525" tIns="9525" rIns="9525" bIns="9525"/>
            <a:lstStyle/>
            <a:p>
              <a:pPr algn="r" eaLnBrk="0" hangingPunct="0">
                <a:lnSpc>
                  <a:spcPct val="100000"/>
                </a:lnSpc>
                <a:spcBef>
                  <a:spcPct val="0"/>
                </a:spcBef>
                <a:defRPr/>
              </a:pPr>
              <a:r>
                <a:rPr kumimoji="0" lang="zh-TW" altLang="en-US" sz="900" b="1">
                  <a:cs typeface="DFKai-SB" charset="0"/>
                </a:rPr>
                <a:t>出</a:t>
              </a:r>
              <a:r>
                <a:rPr kumimoji="0" lang="zh-CN" altLang="en-US" sz="900" b="1"/>
                <a:t>货</a:t>
              </a:r>
            </a:p>
          </p:txBody>
        </p:sp>
      </p:grpSp>
    </p:spTree>
    <p:extLst>
      <p:ext uri="{BB962C8B-B14F-4D97-AF65-F5344CB8AC3E}">
        <p14:creationId xmlns:p14="http://schemas.microsoft.com/office/powerpoint/2010/main" val="228646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anim calcmode="lin" valueType="num">
                                      <p:cBhvr additive="base">
                                        <p:cTn id="7"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9">
                                            <p:txEl>
                                              <p:pRg st="1" end="1"/>
                                            </p:txEl>
                                          </p:spTgt>
                                        </p:tgtEl>
                                        <p:attrNameLst>
                                          <p:attrName>style.visibility</p:attrName>
                                        </p:attrNameLst>
                                      </p:cBhvr>
                                      <p:to>
                                        <p:strVal val="visible"/>
                                      </p:to>
                                    </p:set>
                                    <p:anim calcmode="lin" valueType="num">
                                      <p:cBhvr additive="base">
                                        <p:cTn id="11" dur="500" fill="hold"/>
                                        <p:tgtEl>
                                          <p:spTgt spid="3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9">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 presetClass="entr" presetSubtype="16" fill="hold" nodeType="after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box(in)">
                                      <p:cBhvr>
                                        <p:cTn id="16" dur="500"/>
                                        <p:tgtEl>
                                          <p:spTgt spid="40"/>
                                        </p:tgtEl>
                                      </p:cBhvr>
                                    </p:animEffect>
                                  </p:childTnLst>
                                </p:cTn>
                              </p:par>
                            </p:childTnLst>
                          </p:cTn>
                        </p:par>
                        <p:par>
                          <p:cTn id="17" fill="hold">
                            <p:stCondLst>
                              <p:cond delay="1000"/>
                            </p:stCondLst>
                            <p:childTnLst>
                              <p:par>
                                <p:cTn id="18" presetID="8" presetClass="entr" presetSubtype="16" fill="hold" nodeType="afterEffect">
                                  <p:stCondLst>
                                    <p:cond delay="0"/>
                                  </p:stCondLst>
                                  <p:childTnLst>
                                    <p:set>
                                      <p:cBhvr>
                                        <p:cTn id="19" dur="1" fill="hold">
                                          <p:stCondLst>
                                            <p:cond delay="0"/>
                                          </p:stCondLst>
                                        </p:cTn>
                                        <p:tgtEl>
                                          <p:spTgt spid="41"/>
                                        </p:tgtEl>
                                        <p:attrNameLst>
                                          <p:attrName>style.visibility</p:attrName>
                                        </p:attrNameLst>
                                      </p:cBhvr>
                                      <p:to>
                                        <p:strVal val="visible"/>
                                      </p:to>
                                    </p:set>
                                    <p:animEffect transition="in" filter="diamond(in)">
                                      <p:cBhvr>
                                        <p:cTn id="20" dur="2000"/>
                                        <p:tgtEl>
                                          <p:spTgt spid="41"/>
                                        </p:tgtEl>
                                      </p:cBhvr>
                                    </p:animEffect>
                                  </p:childTnLst>
                                </p:cTn>
                              </p:par>
                              <p:par>
                                <p:cTn id="21" presetID="2" presetClass="entr" presetSubtype="4" fill="hold" grpId="0" nodeType="withEffect">
                                  <p:stCondLst>
                                    <p:cond delay="0"/>
                                  </p:stCondLst>
                                  <p:childTnLst>
                                    <p:set>
                                      <p:cBhvr>
                                        <p:cTn id="22" dur="1" fill="hold">
                                          <p:stCondLst>
                                            <p:cond delay="0"/>
                                          </p:stCondLst>
                                        </p:cTn>
                                        <p:tgtEl>
                                          <p:spTgt spid="39">
                                            <p:txEl>
                                              <p:pRg st="2" end="2"/>
                                            </p:txEl>
                                          </p:spTgt>
                                        </p:tgtEl>
                                        <p:attrNameLst>
                                          <p:attrName>style.visibility</p:attrName>
                                        </p:attrNameLst>
                                      </p:cBhvr>
                                      <p:to>
                                        <p:strVal val="visible"/>
                                      </p:to>
                                    </p:set>
                                    <p:anim calcmode="lin" valueType="num">
                                      <p:cBhvr additive="base">
                                        <p:cTn id="23"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9">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9">
                                            <p:txEl>
                                              <p:pRg st="3" end="3"/>
                                            </p:txEl>
                                          </p:spTgt>
                                        </p:tgtEl>
                                        <p:attrNameLst>
                                          <p:attrName>style.visibility</p:attrName>
                                        </p:attrNameLst>
                                      </p:cBhvr>
                                      <p:to>
                                        <p:strVal val="visible"/>
                                      </p:to>
                                    </p:set>
                                    <p:anim calcmode="lin" valueType="num">
                                      <p:cBhvr additive="base">
                                        <p:cTn id="27" dur="500" fill="hold"/>
                                        <p:tgtEl>
                                          <p:spTgt spid="39">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9">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9">
                                            <p:txEl>
                                              <p:pRg st="4" end="4"/>
                                            </p:txEl>
                                          </p:spTgt>
                                        </p:tgtEl>
                                        <p:attrNameLst>
                                          <p:attrName>style.visibility</p:attrName>
                                        </p:attrNameLst>
                                      </p:cBhvr>
                                      <p:to>
                                        <p:strVal val="visible"/>
                                      </p:to>
                                    </p:set>
                                    <p:anim calcmode="lin" valueType="num">
                                      <p:cBhvr additive="base">
                                        <p:cTn id="31" dur="500" fill="hold"/>
                                        <p:tgtEl>
                                          <p:spTgt spid="39">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9">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9">
                                            <p:txEl>
                                              <p:pRg st="5" end="5"/>
                                            </p:txEl>
                                          </p:spTgt>
                                        </p:tgtEl>
                                        <p:attrNameLst>
                                          <p:attrName>style.visibility</p:attrName>
                                        </p:attrNameLst>
                                      </p:cBhvr>
                                      <p:to>
                                        <p:strVal val="visible"/>
                                      </p:to>
                                    </p:set>
                                    <p:anim calcmode="lin" valueType="num">
                                      <p:cBhvr additive="base">
                                        <p:cTn id="35" dur="500" fill="hold"/>
                                        <p:tgtEl>
                                          <p:spTgt spid="39">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9">
                                            <p:txEl>
                                              <p:pRg st="6" end="6"/>
                                            </p:txEl>
                                          </p:spTgt>
                                        </p:tgtEl>
                                        <p:attrNameLst>
                                          <p:attrName>style.visibility</p:attrName>
                                        </p:attrNameLst>
                                      </p:cBhvr>
                                      <p:to>
                                        <p:strVal val="visible"/>
                                      </p:to>
                                    </p:set>
                                    <p:anim calcmode="lin" valueType="num">
                                      <p:cBhvr additive="base">
                                        <p:cTn id="41" dur="500" fill="hold"/>
                                        <p:tgtEl>
                                          <p:spTgt spid="39">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9">
                                            <p:txEl>
                                              <p:pRg st="6" end="6"/>
                                            </p:txEl>
                                          </p:spTgt>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9">
                                            <p:txEl>
                                              <p:pRg st="7" end="7"/>
                                            </p:txEl>
                                          </p:spTgt>
                                        </p:tgtEl>
                                        <p:attrNameLst>
                                          <p:attrName>style.visibility</p:attrName>
                                        </p:attrNameLst>
                                      </p:cBhvr>
                                      <p:to>
                                        <p:strVal val="visible"/>
                                      </p:to>
                                    </p:set>
                                    <p:anim calcmode="lin" valueType="num">
                                      <p:cBhvr additive="base">
                                        <p:cTn id="45" dur="500" fill="hold"/>
                                        <p:tgtEl>
                                          <p:spTgt spid="39">
                                            <p:txEl>
                                              <p:pRg st="7" end="7"/>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9">
                                            <p:txEl>
                                              <p:pRg st="7" end="7"/>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9">
                                            <p:txEl>
                                              <p:pRg st="8" end="8"/>
                                            </p:txEl>
                                          </p:spTgt>
                                        </p:tgtEl>
                                        <p:attrNameLst>
                                          <p:attrName>style.visibility</p:attrName>
                                        </p:attrNameLst>
                                      </p:cBhvr>
                                      <p:to>
                                        <p:strVal val="visible"/>
                                      </p:to>
                                    </p:set>
                                    <p:anim calcmode="lin" valueType="num">
                                      <p:cBhvr additive="base">
                                        <p:cTn id="49" dur="500" fill="hold"/>
                                        <p:tgtEl>
                                          <p:spTgt spid="39">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9">
                                            <p:txEl>
                                              <p:pRg st="8" end="8"/>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9">
                                            <p:txEl>
                                              <p:pRg st="9" end="9"/>
                                            </p:txEl>
                                          </p:spTgt>
                                        </p:tgtEl>
                                        <p:attrNameLst>
                                          <p:attrName>style.visibility</p:attrName>
                                        </p:attrNameLst>
                                      </p:cBhvr>
                                      <p:to>
                                        <p:strVal val="visible"/>
                                      </p:to>
                                    </p:set>
                                    <p:anim calcmode="lin" valueType="num">
                                      <p:cBhvr additive="base">
                                        <p:cTn id="53" dur="500" fill="hold"/>
                                        <p:tgtEl>
                                          <p:spTgt spid="39">
                                            <p:txEl>
                                              <p:pRg st="9" end="9"/>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9">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9">
                                            <p:txEl>
                                              <p:pRg st="10" end="10"/>
                                            </p:txEl>
                                          </p:spTgt>
                                        </p:tgtEl>
                                        <p:attrNameLst>
                                          <p:attrName>style.visibility</p:attrName>
                                        </p:attrNameLst>
                                      </p:cBhvr>
                                      <p:to>
                                        <p:strVal val="visible"/>
                                      </p:to>
                                    </p:set>
                                    <p:anim calcmode="lin" valueType="num">
                                      <p:cBhvr additive="base">
                                        <p:cTn id="59" dur="500" fill="hold"/>
                                        <p:tgtEl>
                                          <p:spTgt spid="39">
                                            <p:txEl>
                                              <p:pRg st="10" end="1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9">
                                            <p:txEl>
                                              <p:pRg st="10" end="10"/>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9">
                                            <p:txEl>
                                              <p:pRg st="11" end="11"/>
                                            </p:txEl>
                                          </p:spTgt>
                                        </p:tgtEl>
                                        <p:attrNameLst>
                                          <p:attrName>style.visibility</p:attrName>
                                        </p:attrNameLst>
                                      </p:cBhvr>
                                      <p:to>
                                        <p:strVal val="visible"/>
                                      </p:to>
                                    </p:set>
                                    <p:anim calcmode="lin" valueType="num">
                                      <p:cBhvr additive="base">
                                        <p:cTn id="63" dur="500" fill="hold"/>
                                        <p:tgtEl>
                                          <p:spTgt spid="39">
                                            <p:txEl>
                                              <p:pRg st="11" end="1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39">
                                            <p:txEl>
                                              <p:pRg st="11" end="11"/>
                                            </p:txEl>
                                          </p:spTgt>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9">
                                            <p:txEl>
                                              <p:pRg st="12" end="12"/>
                                            </p:txEl>
                                          </p:spTgt>
                                        </p:tgtEl>
                                        <p:attrNameLst>
                                          <p:attrName>style.visibility</p:attrName>
                                        </p:attrNameLst>
                                      </p:cBhvr>
                                      <p:to>
                                        <p:strVal val="visible"/>
                                      </p:to>
                                    </p:set>
                                    <p:anim calcmode="lin" valueType="num">
                                      <p:cBhvr additive="base">
                                        <p:cTn id="67" dur="500" fill="hold"/>
                                        <p:tgtEl>
                                          <p:spTgt spid="39">
                                            <p:txEl>
                                              <p:pRg st="12" end="1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9">
                                            <p:txEl>
                                              <p:pRg st="12" end="12"/>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9">
                                            <p:txEl>
                                              <p:pRg st="13" end="13"/>
                                            </p:txEl>
                                          </p:spTgt>
                                        </p:tgtEl>
                                        <p:attrNameLst>
                                          <p:attrName>style.visibility</p:attrName>
                                        </p:attrNameLst>
                                      </p:cBhvr>
                                      <p:to>
                                        <p:strVal val="visible"/>
                                      </p:to>
                                    </p:set>
                                    <p:anim calcmode="lin" valueType="num">
                                      <p:cBhvr additive="base">
                                        <p:cTn id="71" dur="500" fill="hold"/>
                                        <p:tgtEl>
                                          <p:spTgt spid="39">
                                            <p:txEl>
                                              <p:pRg st="13" end="13"/>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39">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9">
                                            <p:txEl>
                                              <p:pRg st="14" end="14"/>
                                            </p:txEl>
                                          </p:spTgt>
                                        </p:tgtEl>
                                        <p:attrNameLst>
                                          <p:attrName>style.visibility</p:attrName>
                                        </p:attrNameLst>
                                      </p:cBhvr>
                                      <p:to>
                                        <p:strVal val="visible"/>
                                      </p:to>
                                    </p:set>
                                    <p:anim calcmode="lin" valueType="num">
                                      <p:cBhvr additive="base">
                                        <p:cTn id="77" dur="500" fill="hold"/>
                                        <p:tgtEl>
                                          <p:spTgt spid="39">
                                            <p:txEl>
                                              <p:pRg st="14" end="14"/>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9">
                                            <p:txEl>
                                              <p:pRg st="14" end="14"/>
                                            </p:txEl>
                                          </p:spTgt>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39">
                                            <p:txEl>
                                              <p:pRg st="15" end="15"/>
                                            </p:txEl>
                                          </p:spTgt>
                                        </p:tgtEl>
                                        <p:attrNameLst>
                                          <p:attrName>style.visibility</p:attrName>
                                        </p:attrNameLst>
                                      </p:cBhvr>
                                      <p:to>
                                        <p:strVal val="visible"/>
                                      </p:to>
                                    </p:set>
                                    <p:anim calcmode="lin" valueType="num">
                                      <p:cBhvr additive="base">
                                        <p:cTn id="81" dur="500" fill="hold"/>
                                        <p:tgtEl>
                                          <p:spTgt spid="39">
                                            <p:txEl>
                                              <p:pRg st="15" end="15"/>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39">
                                            <p:txEl>
                                              <p:pRg st="15" end="15"/>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39">
                                            <p:txEl>
                                              <p:pRg st="16" end="16"/>
                                            </p:txEl>
                                          </p:spTgt>
                                        </p:tgtEl>
                                        <p:attrNameLst>
                                          <p:attrName>style.visibility</p:attrName>
                                        </p:attrNameLst>
                                      </p:cBhvr>
                                      <p:to>
                                        <p:strVal val="visible"/>
                                      </p:to>
                                    </p:set>
                                    <p:anim calcmode="lin" valueType="num">
                                      <p:cBhvr additive="base">
                                        <p:cTn id="87" dur="500" fill="hold"/>
                                        <p:tgtEl>
                                          <p:spTgt spid="39">
                                            <p:txEl>
                                              <p:pRg st="16" end="16"/>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39">
                                            <p:txEl>
                                              <p:pRg st="16" end="16"/>
                                            </p:txEl>
                                          </p:spTgt>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9">
                                            <p:txEl>
                                              <p:pRg st="17" end="17"/>
                                            </p:txEl>
                                          </p:spTgt>
                                        </p:tgtEl>
                                        <p:attrNameLst>
                                          <p:attrName>style.visibility</p:attrName>
                                        </p:attrNameLst>
                                      </p:cBhvr>
                                      <p:to>
                                        <p:strVal val="visible"/>
                                      </p:to>
                                    </p:set>
                                    <p:anim calcmode="lin" valueType="num">
                                      <p:cBhvr additive="base">
                                        <p:cTn id="91" dur="500" fill="hold"/>
                                        <p:tgtEl>
                                          <p:spTgt spid="39">
                                            <p:txEl>
                                              <p:pRg st="17" end="17"/>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39">
                                            <p:txEl>
                                              <p:pRg st="17" end="17"/>
                                            </p:txEl>
                                          </p:spTgt>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9">
                                            <p:txEl>
                                              <p:pRg st="18" end="18"/>
                                            </p:txEl>
                                          </p:spTgt>
                                        </p:tgtEl>
                                        <p:attrNameLst>
                                          <p:attrName>style.visibility</p:attrName>
                                        </p:attrNameLst>
                                      </p:cBhvr>
                                      <p:to>
                                        <p:strVal val="visible"/>
                                      </p:to>
                                    </p:set>
                                    <p:anim calcmode="lin" valueType="num">
                                      <p:cBhvr additive="base">
                                        <p:cTn id="95" dur="500" fill="hold"/>
                                        <p:tgtEl>
                                          <p:spTgt spid="39">
                                            <p:txEl>
                                              <p:pRg st="18" end="18"/>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39">
                                            <p:txEl>
                                              <p:pRg st="18" end="1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400" dirty="0"/>
              <a:t>案例</a:t>
            </a:r>
            <a:r>
              <a:rPr lang="en-US" altLang="zh-CN" sz="2400" dirty="0"/>
              <a:t>2</a:t>
            </a:r>
            <a:r>
              <a:rPr lang="zh-CN" altLang="en-US" sz="2400" dirty="0"/>
              <a:t>：供应链运营模拟游戏</a:t>
            </a:r>
            <a:r>
              <a:rPr lang="en-US" altLang="zh-CN" sz="1400" dirty="0"/>
              <a:t>—</a:t>
            </a:r>
            <a:r>
              <a:rPr lang="zh-CN" altLang="en-US" sz="1400" dirty="0">
                <a:solidFill>
                  <a:srgbClr val="FF0000"/>
                </a:solidFill>
              </a:rPr>
              <a:t>第一天开始</a:t>
            </a:r>
            <a:endParaRPr lang="zh-CN" altLang="en-US" sz="1400" dirty="0"/>
          </a:p>
        </p:txBody>
      </p:sp>
      <p:sp>
        <p:nvSpPr>
          <p:cNvPr id="32" name="Rectangle 3"/>
          <p:cNvSpPr txBox="1">
            <a:spLocks noChangeArrowheads="1"/>
          </p:cNvSpPr>
          <p:nvPr/>
        </p:nvSpPr>
        <p:spPr bwMode="auto">
          <a:xfrm>
            <a:off x="737574" y="764704"/>
            <a:ext cx="7938882" cy="46665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defRPr/>
            </a:pPr>
            <a:r>
              <a:rPr lang="zh-CN" altLang="en-US" sz="1950" kern="0" dirty="0"/>
              <a:t>代工商</a:t>
            </a:r>
            <a:r>
              <a:rPr lang="en-US" altLang="zh-CN" sz="1950" kern="0" dirty="0"/>
              <a:t>A                                                         </a:t>
            </a:r>
            <a:r>
              <a:rPr lang="zh-CN" altLang="en-US" sz="1950" kern="0" dirty="0"/>
              <a:t>代工商</a:t>
            </a:r>
            <a:r>
              <a:rPr lang="en-US" altLang="zh-CN" sz="1950" kern="0" dirty="0"/>
              <a:t>B</a:t>
            </a:r>
          </a:p>
          <a:p>
            <a:pPr lvl="2">
              <a:lnSpc>
                <a:spcPct val="100000"/>
              </a:lnSpc>
              <a:defRPr/>
            </a:pPr>
            <a:endParaRPr lang="en-US" altLang="zh-CN" sz="1650" kern="0" dirty="0"/>
          </a:p>
          <a:p>
            <a:pPr lvl="2">
              <a:lnSpc>
                <a:spcPct val="100000"/>
              </a:lnSpc>
              <a:defRPr/>
            </a:pPr>
            <a:endParaRPr lang="en-US" altLang="zh-CN" sz="1650" kern="0" dirty="0"/>
          </a:p>
          <a:p>
            <a:pPr lvl="2">
              <a:lnSpc>
                <a:spcPct val="100000"/>
              </a:lnSpc>
              <a:defRPr/>
            </a:pPr>
            <a:endParaRPr lang="en-US" altLang="zh-CN" sz="1650" kern="0" dirty="0"/>
          </a:p>
          <a:p>
            <a:pPr lvl="2">
              <a:lnSpc>
                <a:spcPct val="100000"/>
              </a:lnSpc>
              <a:defRPr/>
            </a:pPr>
            <a:endParaRPr lang="en-US" altLang="zh-CN" sz="1650" kern="0" dirty="0"/>
          </a:p>
          <a:p>
            <a:pPr lvl="1">
              <a:lnSpc>
                <a:spcPct val="100000"/>
              </a:lnSpc>
              <a:defRPr/>
            </a:pPr>
            <a:endParaRPr lang="en-US" altLang="zh-CN" sz="1800" kern="0" dirty="0"/>
          </a:p>
          <a:p>
            <a:pPr lvl="2">
              <a:lnSpc>
                <a:spcPct val="100000"/>
              </a:lnSpc>
              <a:defRPr/>
            </a:pPr>
            <a:endParaRPr lang="en-US" altLang="zh-CN" sz="1650" kern="0" dirty="0"/>
          </a:p>
          <a:p>
            <a:pPr lvl="2">
              <a:lnSpc>
                <a:spcPct val="100000"/>
              </a:lnSpc>
              <a:defRPr/>
            </a:pPr>
            <a:endParaRPr lang="en-US" altLang="zh-CN" sz="1650" kern="0" dirty="0"/>
          </a:p>
          <a:p>
            <a:pPr>
              <a:lnSpc>
                <a:spcPct val="100000"/>
              </a:lnSpc>
              <a:defRPr/>
            </a:pPr>
            <a:r>
              <a:rPr lang="zh-CN" altLang="en-US" sz="1950" kern="0" dirty="0"/>
              <a:t>品牌商计划员选择要投的订单：</a:t>
            </a:r>
            <a:r>
              <a:rPr lang="zh-CN" altLang="en-US" sz="1500" kern="0" dirty="0">
                <a:latin typeface="宋体" charset="0"/>
                <a:ea typeface="宋体" charset="0"/>
                <a:cs typeface="宋体" charset="0"/>
              </a:rPr>
              <a:t>每天可投</a:t>
            </a:r>
            <a:r>
              <a:rPr lang="en-US" altLang="zh-CN" sz="1500" kern="0" dirty="0">
                <a:latin typeface="宋体" charset="0"/>
                <a:ea typeface="宋体" charset="0"/>
                <a:cs typeface="宋体" charset="0"/>
              </a:rPr>
              <a:t>0</a:t>
            </a:r>
            <a:r>
              <a:rPr lang="zh-CN" altLang="en-US" sz="1500" kern="0" dirty="0">
                <a:latin typeface="宋体" charset="0"/>
                <a:ea typeface="宋体" charset="0"/>
                <a:cs typeface="宋体" charset="0"/>
              </a:rPr>
              <a:t>张</a:t>
            </a:r>
            <a:r>
              <a:rPr lang="en-US" altLang="zh-CN" sz="1500" kern="0" dirty="0">
                <a:latin typeface="宋体" charset="0"/>
                <a:ea typeface="宋体" charset="0"/>
                <a:cs typeface="宋体" charset="0"/>
              </a:rPr>
              <a:t>,1</a:t>
            </a:r>
            <a:r>
              <a:rPr lang="zh-CN" altLang="en-US" sz="1500" kern="0" dirty="0">
                <a:latin typeface="宋体" charset="0"/>
                <a:ea typeface="宋体" charset="0"/>
                <a:cs typeface="宋体" charset="0"/>
              </a:rPr>
              <a:t>张</a:t>
            </a:r>
            <a:r>
              <a:rPr lang="en-US" altLang="zh-CN" sz="1500" kern="0" dirty="0">
                <a:latin typeface="宋体" charset="0"/>
                <a:ea typeface="宋体" charset="0"/>
                <a:cs typeface="宋体" charset="0"/>
              </a:rPr>
              <a:t>,2</a:t>
            </a:r>
            <a:r>
              <a:rPr lang="zh-CN" altLang="en-US" sz="1500" kern="0" dirty="0">
                <a:latin typeface="宋体" charset="0"/>
                <a:ea typeface="宋体" charset="0"/>
                <a:cs typeface="宋体" charset="0"/>
              </a:rPr>
              <a:t>张</a:t>
            </a:r>
            <a:r>
              <a:rPr lang="en-US" altLang="zh-CN" sz="1500" kern="0" dirty="0">
                <a:latin typeface="宋体" charset="0"/>
                <a:ea typeface="宋体" charset="0"/>
                <a:cs typeface="宋体" charset="0"/>
              </a:rPr>
              <a:t>,…,</a:t>
            </a:r>
            <a:r>
              <a:rPr lang="zh-CN" altLang="en-US" sz="1500" kern="0" dirty="0">
                <a:latin typeface="宋体" charset="0"/>
                <a:ea typeface="宋体" charset="0"/>
                <a:cs typeface="宋体" charset="0"/>
              </a:rPr>
              <a:t>订单</a:t>
            </a:r>
          </a:p>
        </p:txBody>
      </p:sp>
      <p:grpSp>
        <p:nvGrpSpPr>
          <p:cNvPr id="33" name="Group 4"/>
          <p:cNvGrpSpPr>
            <a:grpSpLocks/>
          </p:cNvGrpSpPr>
          <p:nvPr/>
        </p:nvGrpSpPr>
        <p:grpSpPr bwMode="auto">
          <a:xfrm>
            <a:off x="1449153" y="1263840"/>
            <a:ext cx="1512094" cy="1709570"/>
            <a:chOff x="703" y="1362"/>
            <a:chExt cx="1302" cy="1545"/>
          </a:xfrm>
        </p:grpSpPr>
        <p:sp>
          <p:nvSpPr>
            <p:cNvPr id="34" name="Rectangle 5"/>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35" name="Text Box 6"/>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36" name="Text Box 7"/>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C</a:t>
              </a:r>
            </a:p>
          </p:txBody>
        </p:sp>
        <p:sp>
          <p:nvSpPr>
            <p:cNvPr id="37" name="Text Box 8"/>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B</a:t>
              </a:r>
            </a:p>
          </p:txBody>
        </p:sp>
        <p:sp>
          <p:nvSpPr>
            <p:cNvPr id="38" name="Text Box 9"/>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68" name="Text Box 10"/>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69" name="Text Box 11"/>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70" name="Text Box 12"/>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#3</a:t>
              </a:r>
            </a:p>
          </p:txBody>
        </p:sp>
        <p:sp>
          <p:nvSpPr>
            <p:cNvPr id="71" name="Text Box 13"/>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72" name="Text Box 14"/>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73" name="Rectangle 15"/>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4" name="Rectangle 16"/>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5" name="Rectangle 17"/>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6" name="Rectangle 18"/>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7" name="Text Box 19"/>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grpSp>
        <p:nvGrpSpPr>
          <p:cNvPr id="78" name="Group 20"/>
          <p:cNvGrpSpPr>
            <a:grpSpLocks/>
          </p:cNvGrpSpPr>
          <p:nvPr/>
        </p:nvGrpSpPr>
        <p:grpSpPr bwMode="auto">
          <a:xfrm>
            <a:off x="3176750" y="1253124"/>
            <a:ext cx="1459706" cy="1709570"/>
            <a:chOff x="703" y="1362"/>
            <a:chExt cx="1302" cy="1545"/>
          </a:xfrm>
        </p:grpSpPr>
        <p:sp>
          <p:nvSpPr>
            <p:cNvPr id="79" name="Rectangle 21"/>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80" name="Text Box 22"/>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81" name="Text Box 23"/>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82" name="Text Box 24"/>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83" name="Text Box 25"/>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84" name="Text Box 26"/>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85" name="Text Box 27"/>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86" name="Text Box 28"/>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4</a:t>
              </a:r>
              <a:endParaRPr lang="en-US" altLang="zh-TW" sz="1050" b="1"/>
            </a:p>
          </p:txBody>
        </p:sp>
        <p:sp>
          <p:nvSpPr>
            <p:cNvPr id="87" name="Text Box 29"/>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88" name="Text Box 30"/>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89" name="Rectangle 31"/>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0" name="Rectangle 32"/>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1" name="Rectangle 33"/>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2" name="Rectangle 34"/>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3" name="Text Box 35"/>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grpSp>
        <p:nvGrpSpPr>
          <p:cNvPr id="94" name="Group 36"/>
          <p:cNvGrpSpPr>
            <a:grpSpLocks/>
          </p:cNvGrpSpPr>
          <p:nvPr/>
        </p:nvGrpSpPr>
        <p:grpSpPr bwMode="auto">
          <a:xfrm>
            <a:off x="1140536" y="3958824"/>
            <a:ext cx="1458516" cy="1728717"/>
            <a:chOff x="703" y="1362"/>
            <a:chExt cx="1302" cy="1543"/>
          </a:xfrm>
        </p:grpSpPr>
        <p:sp>
          <p:nvSpPr>
            <p:cNvPr id="95" name="Rectangle 37"/>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6" name="Text Box 38"/>
            <p:cNvSpPr txBox="1">
              <a:spLocks noChangeArrowheads="1"/>
            </p:cNvSpPr>
            <p:nvPr/>
          </p:nvSpPr>
          <p:spPr bwMode="auto">
            <a:xfrm>
              <a:off x="1011" y="23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97" name="Text Box 39"/>
            <p:cNvSpPr txBox="1">
              <a:spLocks noChangeArrowheads="1"/>
            </p:cNvSpPr>
            <p:nvPr/>
          </p:nvSpPr>
          <p:spPr bwMode="auto">
            <a:xfrm>
              <a:off x="1011" y="2498"/>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98" name="Text Box 40"/>
            <p:cNvSpPr txBox="1">
              <a:spLocks noChangeArrowheads="1"/>
            </p:cNvSpPr>
            <p:nvPr/>
          </p:nvSpPr>
          <p:spPr bwMode="auto">
            <a:xfrm>
              <a:off x="1011" y="26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99" name="Text Box 41"/>
            <p:cNvSpPr txBox="1">
              <a:spLocks noChangeArrowheads="1"/>
            </p:cNvSpPr>
            <p:nvPr/>
          </p:nvSpPr>
          <p:spPr bwMode="auto">
            <a:xfrm>
              <a:off x="1011" y="2761"/>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00" name="Text Box 42"/>
            <p:cNvSpPr txBox="1">
              <a:spLocks noChangeArrowheads="1"/>
            </p:cNvSpPr>
            <p:nvPr/>
          </p:nvSpPr>
          <p:spPr bwMode="auto">
            <a:xfrm>
              <a:off x="772" y="2176"/>
              <a:ext cx="45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01" name="Text Box 43"/>
            <p:cNvSpPr txBox="1">
              <a:spLocks noChangeArrowheads="1"/>
            </p:cNvSpPr>
            <p:nvPr/>
          </p:nvSpPr>
          <p:spPr bwMode="auto">
            <a:xfrm>
              <a:off x="1235" y="2176"/>
              <a:ext cx="725"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02" name="Text Box 44"/>
            <p:cNvSpPr txBox="1">
              <a:spLocks noChangeArrowheads="1"/>
            </p:cNvSpPr>
            <p:nvPr/>
          </p:nvSpPr>
          <p:spPr bwMode="auto">
            <a:xfrm>
              <a:off x="1352" y="1384"/>
              <a:ext cx="601" cy="144"/>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03" name="Text Box 45"/>
            <p:cNvSpPr txBox="1">
              <a:spLocks noChangeArrowheads="1"/>
            </p:cNvSpPr>
            <p:nvPr/>
          </p:nvSpPr>
          <p:spPr bwMode="auto">
            <a:xfrm>
              <a:off x="771" y="1578"/>
              <a:ext cx="1189" cy="659"/>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04" name="Text Box 46"/>
            <p:cNvSpPr txBox="1">
              <a:spLocks noChangeArrowheads="1"/>
            </p:cNvSpPr>
            <p:nvPr/>
          </p:nvSpPr>
          <p:spPr bwMode="auto">
            <a:xfrm>
              <a:off x="771" y="1381"/>
              <a:ext cx="46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05" name="Rectangle 47"/>
            <p:cNvSpPr>
              <a:spLocks noChangeArrowheads="1"/>
            </p:cNvSpPr>
            <p:nvPr/>
          </p:nvSpPr>
          <p:spPr bwMode="auto">
            <a:xfrm>
              <a:off x="1244" y="2479"/>
              <a:ext cx="718"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6" name="Rectangle 48"/>
            <p:cNvSpPr>
              <a:spLocks noChangeArrowheads="1"/>
            </p:cNvSpPr>
            <p:nvPr/>
          </p:nvSpPr>
          <p:spPr bwMode="auto">
            <a:xfrm>
              <a:off x="1244" y="2348"/>
              <a:ext cx="718"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7" name="Rectangle 49"/>
            <p:cNvSpPr>
              <a:spLocks noChangeArrowheads="1"/>
            </p:cNvSpPr>
            <p:nvPr/>
          </p:nvSpPr>
          <p:spPr bwMode="auto">
            <a:xfrm>
              <a:off x="1244" y="2621"/>
              <a:ext cx="718"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8" name="Rectangle 50"/>
            <p:cNvSpPr>
              <a:spLocks noChangeArrowheads="1"/>
            </p:cNvSpPr>
            <p:nvPr/>
          </p:nvSpPr>
          <p:spPr bwMode="auto">
            <a:xfrm>
              <a:off x="1244" y="2761"/>
              <a:ext cx="718" cy="135"/>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9" name="Text Box 51"/>
            <p:cNvSpPr txBox="1">
              <a:spLocks noChangeArrowheads="1"/>
            </p:cNvSpPr>
            <p:nvPr/>
          </p:nvSpPr>
          <p:spPr bwMode="auto">
            <a:xfrm>
              <a:off x="1520" y="1710"/>
              <a:ext cx="272"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10" name="Group 52"/>
          <p:cNvGrpSpPr>
            <a:grpSpLocks/>
          </p:cNvGrpSpPr>
          <p:nvPr/>
        </p:nvGrpSpPr>
        <p:grpSpPr bwMode="auto">
          <a:xfrm>
            <a:off x="2882274" y="3979064"/>
            <a:ext cx="1512094" cy="1709570"/>
            <a:chOff x="703" y="1362"/>
            <a:chExt cx="1302" cy="1545"/>
          </a:xfrm>
        </p:grpSpPr>
        <p:sp>
          <p:nvSpPr>
            <p:cNvPr id="111" name="Rectangle 53"/>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12" name="Text Box 54"/>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13" name="Text Box 55"/>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14" name="Text Box 56"/>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15" name="Text Box 57"/>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16" name="Text Box 58"/>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17" name="Text Box 59"/>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18" name="Text Box 60"/>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2</a:t>
              </a:r>
            </a:p>
          </p:txBody>
        </p:sp>
        <p:sp>
          <p:nvSpPr>
            <p:cNvPr id="119" name="Text Box 61"/>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20" name="Text Box 62"/>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21" name="Rectangle 63"/>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2" name="Rectangle 64"/>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3" name="Rectangle 65"/>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4" name="Rectangle 66"/>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5" name="Text Box 67"/>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26" name="Group 68"/>
          <p:cNvGrpSpPr>
            <a:grpSpLocks/>
          </p:cNvGrpSpPr>
          <p:nvPr/>
        </p:nvGrpSpPr>
        <p:grpSpPr bwMode="auto">
          <a:xfrm>
            <a:off x="4677590" y="3979064"/>
            <a:ext cx="1457325" cy="1709570"/>
            <a:chOff x="703" y="1362"/>
            <a:chExt cx="1302" cy="1545"/>
          </a:xfrm>
        </p:grpSpPr>
        <p:sp>
          <p:nvSpPr>
            <p:cNvPr id="127" name="Rectangle 69"/>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8" name="Text Box 70"/>
            <p:cNvSpPr txBox="1">
              <a:spLocks noChangeArrowheads="1"/>
            </p:cNvSpPr>
            <p:nvPr/>
          </p:nvSpPr>
          <p:spPr bwMode="auto">
            <a:xfrm>
              <a:off x="1011" y="2347"/>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29" name="Text Box 71"/>
            <p:cNvSpPr txBox="1">
              <a:spLocks noChangeArrowheads="1"/>
            </p:cNvSpPr>
            <p:nvPr/>
          </p:nvSpPr>
          <p:spPr bwMode="auto">
            <a:xfrm>
              <a:off x="1011" y="2498"/>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C</a:t>
              </a:r>
            </a:p>
          </p:txBody>
        </p:sp>
        <p:sp>
          <p:nvSpPr>
            <p:cNvPr id="130" name="Text Box 72"/>
            <p:cNvSpPr txBox="1">
              <a:spLocks noChangeArrowheads="1"/>
            </p:cNvSpPr>
            <p:nvPr/>
          </p:nvSpPr>
          <p:spPr bwMode="auto">
            <a:xfrm>
              <a:off x="1011" y="2647"/>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B</a:t>
              </a:r>
            </a:p>
          </p:txBody>
        </p:sp>
        <p:sp>
          <p:nvSpPr>
            <p:cNvPr id="131" name="Text Box 73"/>
            <p:cNvSpPr txBox="1">
              <a:spLocks noChangeArrowheads="1"/>
            </p:cNvSpPr>
            <p:nvPr/>
          </p:nvSpPr>
          <p:spPr bwMode="auto">
            <a:xfrm>
              <a:off x="1011" y="2761"/>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32" name="Text Box 74"/>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33" name="Text Box 75"/>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34" name="Text Box 76"/>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#3</a:t>
              </a:r>
            </a:p>
          </p:txBody>
        </p:sp>
        <p:sp>
          <p:nvSpPr>
            <p:cNvPr id="135" name="Text Box 77"/>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36" name="Text Box 78"/>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37" name="Rectangle 79"/>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8" name="Rectangle 80"/>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9" name="Rectangle 81"/>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0" name="Rectangle 82"/>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1" name="Text Box 83"/>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42" name="Group 84"/>
          <p:cNvGrpSpPr>
            <a:grpSpLocks/>
          </p:cNvGrpSpPr>
          <p:nvPr/>
        </p:nvGrpSpPr>
        <p:grpSpPr bwMode="auto">
          <a:xfrm>
            <a:off x="6418138" y="3979064"/>
            <a:ext cx="1484710" cy="1709570"/>
            <a:chOff x="703" y="1362"/>
            <a:chExt cx="1302" cy="1545"/>
          </a:xfrm>
        </p:grpSpPr>
        <p:sp>
          <p:nvSpPr>
            <p:cNvPr id="143" name="Rectangle 85"/>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4" name="Text Box 86"/>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45" name="Text Box 87"/>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46" name="Text Box 88"/>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47" name="Text Box 89"/>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48" name="Text Box 90"/>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49" name="Text Box 91"/>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50" name="Text Box 92"/>
            <p:cNvSpPr txBox="1">
              <a:spLocks noChangeArrowheads="1"/>
            </p:cNvSpPr>
            <p:nvPr/>
          </p:nvSpPr>
          <p:spPr bwMode="auto">
            <a:xfrm>
              <a:off x="1352" y="1384"/>
              <a:ext cx="593"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4</a:t>
              </a:r>
              <a:endParaRPr lang="en-US" altLang="zh-TW" sz="1050" b="1"/>
            </a:p>
          </p:txBody>
        </p:sp>
        <p:sp>
          <p:nvSpPr>
            <p:cNvPr id="151" name="Text Box 93"/>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52" name="Text Box 94"/>
            <p:cNvSpPr txBox="1">
              <a:spLocks noChangeArrowheads="1"/>
            </p:cNvSpPr>
            <p:nvPr/>
          </p:nvSpPr>
          <p:spPr bwMode="auto">
            <a:xfrm>
              <a:off x="771" y="1381"/>
              <a:ext cx="46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53" name="Rectangle 95"/>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4" name="Rectangle 96"/>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5" name="Rectangle 97"/>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6" name="Rectangle 98"/>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7" name="Text Box 99"/>
            <p:cNvSpPr txBox="1">
              <a:spLocks noChangeArrowheads="1"/>
            </p:cNvSpPr>
            <p:nvPr/>
          </p:nvSpPr>
          <p:spPr bwMode="auto">
            <a:xfrm>
              <a:off x="1519" y="1708"/>
              <a:ext cx="27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58" name="Group 100"/>
          <p:cNvGrpSpPr>
            <a:grpSpLocks/>
          </p:cNvGrpSpPr>
          <p:nvPr/>
        </p:nvGrpSpPr>
        <p:grpSpPr bwMode="auto">
          <a:xfrm>
            <a:off x="5902242" y="1253166"/>
            <a:ext cx="1512094" cy="1728788"/>
            <a:chOff x="4105" y="981"/>
            <a:chExt cx="1270" cy="1452"/>
          </a:xfrm>
        </p:grpSpPr>
        <p:grpSp>
          <p:nvGrpSpPr>
            <p:cNvPr id="159" name="Group 101"/>
            <p:cNvGrpSpPr>
              <a:grpSpLocks/>
            </p:cNvGrpSpPr>
            <p:nvPr/>
          </p:nvGrpSpPr>
          <p:grpSpPr bwMode="auto">
            <a:xfrm>
              <a:off x="4105" y="981"/>
              <a:ext cx="1270" cy="1452"/>
              <a:chOff x="703" y="1362"/>
              <a:chExt cx="1302" cy="1543"/>
            </a:xfrm>
          </p:grpSpPr>
          <p:sp>
            <p:nvSpPr>
              <p:cNvPr id="161" name="Rectangle 102"/>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62" name="Text Box 103"/>
              <p:cNvSpPr txBox="1">
                <a:spLocks noChangeArrowheads="1"/>
              </p:cNvSpPr>
              <p:nvPr/>
            </p:nvSpPr>
            <p:spPr bwMode="auto">
              <a:xfrm>
                <a:off x="1011" y="23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63" name="Text Box 104"/>
              <p:cNvSpPr txBox="1">
                <a:spLocks noChangeArrowheads="1"/>
              </p:cNvSpPr>
              <p:nvPr/>
            </p:nvSpPr>
            <p:spPr bwMode="auto">
              <a:xfrm>
                <a:off x="1011" y="2498"/>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64" name="Text Box 105"/>
              <p:cNvSpPr txBox="1">
                <a:spLocks noChangeArrowheads="1"/>
              </p:cNvSpPr>
              <p:nvPr/>
            </p:nvSpPr>
            <p:spPr bwMode="auto">
              <a:xfrm>
                <a:off x="1011" y="26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165" name="Text Box 106"/>
              <p:cNvSpPr txBox="1">
                <a:spLocks noChangeArrowheads="1"/>
              </p:cNvSpPr>
              <p:nvPr/>
            </p:nvSpPr>
            <p:spPr bwMode="auto">
              <a:xfrm>
                <a:off x="1011" y="2761"/>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66" name="Text Box 107"/>
              <p:cNvSpPr txBox="1">
                <a:spLocks noChangeArrowheads="1"/>
              </p:cNvSpPr>
              <p:nvPr/>
            </p:nvSpPr>
            <p:spPr bwMode="auto">
              <a:xfrm>
                <a:off x="772" y="2176"/>
                <a:ext cx="45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67" name="Text Box 108"/>
              <p:cNvSpPr txBox="1">
                <a:spLocks noChangeArrowheads="1"/>
              </p:cNvSpPr>
              <p:nvPr/>
            </p:nvSpPr>
            <p:spPr bwMode="auto">
              <a:xfrm>
                <a:off x="1235" y="2176"/>
                <a:ext cx="725"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dirty="0">
                    <a:ea typeface="PMingLiU" charset="0"/>
                    <a:cs typeface="PMingLiU" charset="0"/>
                  </a:rPr>
                  <a:t>完成日期</a:t>
                </a:r>
              </a:p>
            </p:txBody>
          </p:sp>
          <p:sp>
            <p:nvSpPr>
              <p:cNvPr id="168" name="Text Box 109"/>
              <p:cNvSpPr txBox="1">
                <a:spLocks noChangeArrowheads="1"/>
              </p:cNvSpPr>
              <p:nvPr/>
            </p:nvSpPr>
            <p:spPr bwMode="auto">
              <a:xfrm>
                <a:off x="1352" y="1384"/>
                <a:ext cx="601" cy="144"/>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69" name="Text Box 110"/>
              <p:cNvSpPr txBox="1">
                <a:spLocks noChangeArrowheads="1"/>
              </p:cNvSpPr>
              <p:nvPr/>
            </p:nvSpPr>
            <p:spPr bwMode="auto">
              <a:xfrm>
                <a:off x="771" y="1578"/>
                <a:ext cx="1189" cy="659"/>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70" name="Text Box 111"/>
              <p:cNvSpPr txBox="1">
                <a:spLocks noChangeArrowheads="1"/>
              </p:cNvSpPr>
              <p:nvPr/>
            </p:nvSpPr>
            <p:spPr bwMode="auto">
              <a:xfrm>
                <a:off x="771" y="1381"/>
                <a:ext cx="46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71" name="Rectangle 112"/>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2" name="Rectangle 113"/>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3" name="Rectangle 114"/>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4" name="Rectangle 115"/>
              <p:cNvSpPr>
                <a:spLocks noChangeArrowheads="1"/>
              </p:cNvSpPr>
              <p:nvPr/>
            </p:nvSpPr>
            <p:spPr bwMode="auto">
              <a:xfrm>
                <a:off x="1244" y="2761"/>
                <a:ext cx="719" cy="135"/>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5" name="Text Box 116"/>
              <p:cNvSpPr txBox="1">
                <a:spLocks noChangeArrowheads="1"/>
              </p:cNvSpPr>
              <p:nvPr/>
            </p:nvSpPr>
            <p:spPr bwMode="auto">
              <a:xfrm>
                <a:off x="1520" y="1710"/>
                <a:ext cx="272"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sp>
          <p:nvSpPr>
            <p:cNvPr id="160" name="Rectangle 117"/>
            <p:cNvSpPr>
              <a:spLocks noChangeArrowheads="1"/>
            </p:cNvSpPr>
            <p:nvPr/>
          </p:nvSpPr>
          <p:spPr bwMode="auto">
            <a:xfrm>
              <a:off x="4803" y="1876"/>
              <a:ext cx="237"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90000"/>
                </a:lnSpc>
                <a:defRPr/>
              </a:pPr>
              <a:r>
                <a:rPr lang="en-US" altLang="zh-TW" sz="1050" b="1"/>
                <a:t>X</a:t>
              </a:r>
              <a:endParaRPr lang="en-US" altLang="zh-CN" sz="1050" b="1"/>
            </a:p>
          </p:txBody>
        </p:sp>
      </p:grpSp>
    </p:spTree>
    <p:extLst>
      <p:ext uri="{BB962C8B-B14F-4D97-AF65-F5344CB8AC3E}">
        <p14:creationId xmlns:p14="http://schemas.microsoft.com/office/powerpoint/2010/main" val="4047272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z="2000" dirty="0"/>
              <a:t>案例</a:t>
            </a:r>
            <a:r>
              <a:rPr lang="en-US" altLang="zh-CN" sz="2400" dirty="0"/>
              <a:t>2</a:t>
            </a:r>
            <a:r>
              <a:rPr lang="zh-CN" altLang="en-US" sz="2400" dirty="0"/>
              <a:t>：供应链运营模拟游戏</a:t>
            </a:r>
            <a:r>
              <a:rPr lang="en-US" altLang="zh-CN" sz="1600" dirty="0"/>
              <a:t>—</a:t>
            </a:r>
            <a:r>
              <a:rPr lang="zh-CN" altLang="en-US" sz="1600" dirty="0">
                <a:solidFill>
                  <a:srgbClr val="FF0000"/>
                </a:solidFill>
              </a:rPr>
              <a:t>第一天进程</a:t>
            </a:r>
            <a:endParaRPr lang="zh-CN" altLang="en-US" sz="1600" dirty="0"/>
          </a:p>
        </p:txBody>
      </p:sp>
      <p:sp>
        <p:nvSpPr>
          <p:cNvPr id="32" name="Rectangle 3"/>
          <p:cNvSpPr txBox="1">
            <a:spLocks noChangeArrowheads="1"/>
          </p:cNvSpPr>
          <p:nvPr/>
        </p:nvSpPr>
        <p:spPr bwMode="auto">
          <a:xfrm>
            <a:off x="784662" y="720934"/>
            <a:ext cx="7938882" cy="4108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defRPr/>
            </a:pPr>
            <a:r>
              <a:rPr lang="zh-CN" altLang="en-US" sz="1950" kern="0" dirty="0"/>
              <a:t>代工商</a:t>
            </a:r>
            <a:r>
              <a:rPr lang="en-US" altLang="zh-CN" sz="1950" kern="0" dirty="0"/>
              <a:t>A    </a:t>
            </a:r>
            <a:r>
              <a:rPr lang="zh-CN" altLang="en-US" sz="1500" dirty="0">
                <a:solidFill>
                  <a:srgbClr val="FF0000"/>
                </a:solidFill>
                <a:latin typeface="宋体" charset="0"/>
                <a:ea typeface="宋体" charset="0"/>
                <a:cs typeface="宋体" charset="0"/>
              </a:rPr>
              <a:t>假设选择产品</a:t>
            </a:r>
            <a:r>
              <a:rPr lang="en-US" altLang="zh-CN" sz="1500" dirty="0">
                <a:solidFill>
                  <a:srgbClr val="FF0000"/>
                </a:solidFill>
                <a:latin typeface="宋体" charset="0"/>
                <a:ea typeface="宋体" charset="0"/>
                <a:cs typeface="宋体" charset="0"/>
              </a:rPr>
              <a:t>#4</a:t>
            </a:r>
            <a:r>
              <a:rPr lang="en-US" altLang="zh-CN" sz="1500" kern="0" dirty="0"/>
              <a:t>                                         </a:t>
            </a:r>
            <a:r>
              <a:rPr lang="zh-CN" altLang="en-US" sz="1950" kern="0" dirty="0"/>
              <a:t>代工商</a:t>
            </a:r>
            <a:r>
              <a:rPr lang="en-US" altLang="zh-CN" sz="1950" kern="0" dirty="0"/>
              <a:t>B</a:t>
            </a:r>
          </a:p>
          <a:p>
            <a:pPr lvl="2">
              <a:lnSpc>
                <a:spcPct val="100000"/>
              </a:lnSpc>
              <a:defRPr/>
            </a:pPr>
            <a:endParaRPr lang="en-US" altLang="zh-CN" sz="1650" kern="0" dirty="0"/>
          </a:p>
          <a:p>
            <a:pPr lvl="2">
              <a:lnSpc>
                <a:spcPct val="100000"/>
              </a:lnSpc>
              <a:defRPr/>
            </a:pPr>
            <a:endParaRPr lang="en-US" altLang="zh-CN" sz="1650" kern="0" dirty="0"/>
          </a:p>
          <a:p>
            <a:pPr lvl="1">
              <a:lnSpc>
                <a:spcPct val="100000"/>
              </a:lnSpc>
              <a:defRPr/>
            </a:pPr>
            <a:endParaRPr lang="en-US" altLang="zh-CN" sz="1800" kern="0" dirty="0"/>
          </a:p>
          <a:p>
            <a:pPr lvl="2">
              <a:lnSpc>
                <a:spcPct val="100000"/>
              </a:lnSpc>
              <a:defRPr/>
            </a:pPr>
            <a:endParaRPr lang="en-US" altLang="zh-CN" sz="1650" kern="0" dirty="0"/>
          </a:p>
          <a:p>
            <a:pPr lvl="2">
              <a:lnSpc>
                <a:spcPct val="100000"/>
              </a:lnSpc>
              <a:defRPr/>
            </a:pPr>
            <a:endParaRPr lang="en-US" altLang="zh-CN" sz="1650" kern="0" dirty="0"/>
          </a:p>
          <a:p>
            <a:pPr lvl="2">
              <a:lnSpc>
                <a:spcPct val="100000"/>
              </a:lnSpc>
              <a:defRPr/>
            </a:pPr>
            <a:endParaRPr lang="en-US" altLang="zh-CN" sz="1650" kern="0" dirty="0"/>
          </a:p>
          <a:p>
            <a:pPr lvl="2">
              <a:lnSpc>
                <a:spcPct val="100000"/>
              </a:lnSpc>
              <a:defRPr/>
            </a:pPr>
            <a:endParaRPr lang="en-US" altLang="zh-CN" sz="1650" kern="0" dirty="0"/>
          </a:p>
          <a:p>
            <a:pPr>
              <a:lnSpc>
                <a:spcPct val="100000"/>
              </a:lnSpc>
              <a:defRPr/>
            </a:pPr>
            <a:r>
              <a:rPr lang="zh-CN" altLang="en-US" sz="1950" kern="0" dirty="0"/>
              <a:t>品牌商计划员选择要投的订单：</a:t>
            </a:r>
            <a:r>
              <a:rPr lang="zh-CN" altLang="en-US" sz="1500" dirty="0">
                <a:solidFill>
                  <a:srgbClr val="FF0000"/>
                </a:solidFill>
                <a:latin typeface="宋体" charset="0"/>
                <a:ea typeface="宋体" charset="0"/>
                <a:cs typeface="宋体" charset="0"/>
              </a:rPr>
              <a:t>假设选投</a:t>
            </a:r>
            <a:r>
              <a:rPr lang="en-US" altLang="zh-CN" sz="1500" dirty="0">
                <a:solidFill>
                  <a:srgbClr val="FF0000"/>
                </a:solidFill>
                <a:latin typeface="宋体" charset="0"/>
                <a:ea typeface="宋体" charset="0"/>
                <a:cs typeface="宋体" charset="0"/>
              </a:rPr>
              <a:t>2</a:t>
            </a:r>
            <a:r>
              <a:rPr lang="zh-CN" altLang="en-US" sz="1500" dirty="0">
                <a:solidFill>
                  <a:srgbClr val="FF0000"/>
                </a:solidFill>
                <a:latin typeface="宋体" charset="0"/>
                <a:ea typeface="宋体" charset="0"/>
                <a:cs typeface="宋体" charset="0"/>
              </a:rPr>
              <a:t>张</a:t>
            </a:r>
            <a:r>
              <a:rPr lang="en-US" altLang="zh-CN" sz="1500" dirty="0">
                <a:solidFill>
                  <a:srgbClr val="FF0000"/>
                </a:solidFill>
                <a:latin typeface="宋体" charset="0"/>
                <a:ea typeface="宋体" charset="0"/>
                <a:cs typeface="宋体" charset="0"/>
              </a:rPr>
              <a:t>, </a:t>
            </a:r>
            <a:r>
              <a:rPr lang="zh-CN" altLang="en-US" sz="1500" dirty="0">
                <a:solidFill>
                  <a:srgbClr val="FF0000"/>
                </a:solidFill>
                <a:latin typeface="宋体" charset="0"/>
                <a:ea typeface="宋体" charset="0"/>
                <a:cs typeface="宋体" charset="0"/>
              </a:rPr>
              <a:t>产品</a:t>
            </a:r>
            <a:r>
              <a:rPr lang="en-US" altLang="zh-CN" sz="1500" dirty="0">
                <a:solidFill>
                  <a:srgbClr val="FF0000"/>
                </a:solidFill>
                <a:latin typeface="宋体" charset="0"/>
                <a:ea typeface="宋体" charset="0"/>
                <a:cs typeface="宋体" charset="0"/>
              </a:rPr>
              <a:t>#1</a:t>
            </a:r>
            <a:r>
              <a:rPr lang="zh-CN" altLang="en-US" sz="1500" dirty="0">
                <a:solidFill>
                  <a:srgbClr val="FF0000"/>
                </a:solidFill>
                <a:latin typeface="宋体" charset="0"/>
                <a:ea typeface="宋体" charset="0"/>
                <a:cs typeface="宋体" charset="0"/>
              </a:rPr>
              <a:t>和</a:t>
            </a:r>
            <a:r>
              <a:rPr lang="en-US" altLang="zh-CN" sz="1500" dirty="0">
                <a:solidFill>
                  <a:srgbClr val="FF0000"/>
                </a:solidFill>
                <a:latin typeface="宋体" charset="0"/>
                <a:ea typeface="宋体" charset="0"/>
                <a:cs typeface="宋体" charset="0"/>
              </a:rPr>
              <a:t>#2</a:t>
            </a:r>
          </a:p>
          <a:p>
            <a:pPr>
              <a:lnSpc>
                <a:spcPct val="100000"/>
              </a:lnSpc>
              <a:defRPr/>
            </a:pPr>
            <a:endParaRPr lang="zh-CN" altLang="en-US" sz="1500" kern="0" dirty="0">
              <a:latin typeface="宋体" charset="0"/>
              <a:ea typeface="宋体" charset="0"/>
              <a:cs typeface="宋体" charset="0"/>
            </a:endParaRPr>
          </a:p>
        </p:txBody>
      </p:sp>
      <p:grpSp>
        <p:nvGrpSpPr>
          <p:cNvPr id="33" name="Group 4"/>
          <p:cNvGrpSpPr>
            <a:grpSpLocks/>
          </p:cNvGrpSpPr>
          <p:nvPr/>
        </p:nvGrpSpPr>
        <p:grpSpPr bwMode="auto">
          <a:xfrm>
            <a:off x="1395453" y="1157559"/>
            <a:ext cx="1512094" cy="1709570"/>
            <a:chOff x="703" y="1362"/>
            <a:chExt cx="1302" cy="1545"/>
          </a:xfrm>
        </p:grpSpPr>
        <p:sp>
          <p:nvSpPr>
            <p:cNvPr id="34" name="Rectangle 5"/>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35" name="Text Box 6"/>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36" name="Text Box 7"/>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C</a:t>
              </a:r>
            </a:p>
          </p:txBody>
        </p:sp>
        <p:sp>
          <p:nvSpPr>
            <p:cNvPr id="37" name="Text Box 8"/>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B</a:t>
              </a:r>
            </a:p>
          </p:txBody>
        </p:sp>
        <p:sp>
          <p:nvSpPr>
            <p:cNvPr id="38" name="Text Box 9"/>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68" name="Text Box 10"/>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69" name="Text Box 11"/>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70" name="Text Box 12"/>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#3</a:t>
              </a:r>
            </a:p>
          </p:txBody>
        </p:sp>
        <p:sp>
          <p:nvSpPr>
            <p:cNvPr id="71" name="Text Box 13"/>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72" name="Text Box 14"/>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73" name="Rectangle 15"/>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4" name="Rectangle 16"/>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5" name="Rectangle 17"/>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6" name="Rectangle 18"/>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77" name="Text Box 19"/>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grpSp>
        <p:nvGrpSpPr>
          <p:cNvPr id="78" name="Group 20"/>
          <p:cNvGrpSpPr>
            <a:grpSpLocks/>
          </p:cNvGrpSpPr>
          <p:nvPr/>
        </p:nvGrpSpPr>
        <p:grpSpPr bwMode="auto">
          <a:xfrm>
            <a:off x="3123050" y="1146843"/>
            <a:ext cx="1459706" cy="1709570"/>
            <a:chOff x="703" y="1362"/>
            <a:chExt cx="1302" cy="1545"/>
          </a:xfrm>
        </p:grpSpPr>
        <p:sp>
          <p:nvSpPr>
            <p:cNvPr id="79" name="Rectangle 21"/>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80" name="Text Box 22"/>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81" name="Text Box 23"/>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82" name="Text Box 24"/>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83" name="Text Box 25"/>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84" name="Text Box 26"/>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85" name="Text Box 27"/>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86" name="Text Box 28"/>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4</a:t>
              </a:r>
              <a:endParaRPr lang="en-US" altLang="zh-TW" sz="1050" b="1"/>
            </a:p>
          </p:txBody>
        </p:sp>
        <p:sp>
          <p:nvSpPr>
            <p:cNvPr id="87" name="Text Box 29"/>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88" name="Text Box 30"/>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89" name="Rectangle 31"/>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0" name="Rectangle 32"/>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1" name="Rectangle 33"/>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2" name="Rectangle 34"/>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3" name="Text Box 35"/>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grpSp>
        <p:nvGrpSpPr>
          <p:cNvPr id="94" name="Group 36"/>
          <p:cNvGrpSpPr>
            <a:grpSpLocks/>
          </p:cNvGrpSpPr>
          <p:nvPr/>
        </p:nvGrpSpPr>
        <p:grpSpPr bwMode="auto">
          <a:xfrm>
            <a:off x="1187624" y="3787422"/>
            <a:ext cx="1458516" cy="1728717"/>
            <a:chOff x="703" y="1362"/>
            <a:chExt cx="1302" cy="1543"/>
          </a:xfrm>
        </p:grpSpPr>
        <p:sp>
          <p:nvSpPr>
            <p:cNvPr id="95" name="Rectangle 37"/>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96" name="Text Box 38"/>
            <p:cNvSpPr txBox="1">
              <a:spLocks noChangeArrowheads="1"/>
            </p:cNvSpPr>
            <p:nvPr/>
          </p:nvSpPr>
          <p:spPr bwMode="auto">
            <a:xfrm>
              <a:off x="1011" y="23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97" name="Text Box 39"/>
            <p:cNvSpPr txBox="1">
              <a:spLocks noChangeArrowheads="1"/>
            </p:cNvSpPr>
            <p:nvPr/>
          </p:nvSpPr>
          <p:spPr bwMode="auto">
            <a:xfrm>
              <a:off x="1011" y="2498"/>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98" name="Text Box 40"/>
            <p:cNvSpPr txBox="1">
              <a:spLocks noChangeArrowheads="1"/>
            </p:cNvSpPr>
            <p:nvPr/>
          </p:nvSpPr>
          <p:spPr bwMode="auto">
            <a:xfrm>
              <a:off x="1011" y="26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99" name="Text Box 41"/>
            <p:cNvSpPr txBox="1">
              <a:spLocks noChangeArrowheads="1"/>
            </p:cNvSpPr>
            <p:nvPr/>
          </p:nvSpPr>
          <p:spPr bwMode="auto">
            <a:xfrm>
              <a:off x="1011" y="2761"/>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00" name="Text Box 42"/>
            <p:cNvSpPr txBox="1">
              <a:spLocks noChangeArrowheads="1"/>
            </p:cNvSpPr>
            <p:nvPr/>
          </p:nvSpPr>
          <p:spPr bwMode="auto">
            <a:xfrm>
              <a:off x="772" y="2176"/>
              <a:ext cx="45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01" name="Text Box 43"/>
            <p:cNvSpPr txBox="1">
              <a:spLocks noChangeArrowheads="1"/>
            </p:cNvSpPr>
            <p:nvPr/>
          </p:nvSpPr>
          <p:spPr bwMode="auto">
            <a:xfrm>
              <a:off x="1235" y="2176"/>
              <a:ext cx="725"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02" name="Text Box 44"/>
            <p:cNvSpPr txBox="1">
              <a:spLocks noChangeArrowheads="1"/>
            </p:cNvSpPr>
            <p:nvPr/>
          </p:nvSpPr>
          <p:spPr bwMode="auto">
            <a:xfrm>
              <a:off x="1352" y="1384"/>
              <a:ext cx="601" cy="144"/>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03" name="Text Box 45"/>
            <p:cNvSpPr txBox="1">
              <a:spLocks noChangeArrowheads="1"/>
            </p:cNvSpPr>
            <p:nvPr/>
          </p:nvSpPr>
          <p:spPr bwMode="auto">
            <a:xfrm>
              <a:off x="771" y="1578"/>
              <a:ext cx="1189" cy="659"/>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04" name="Text Box 46"/>
            <p:cNvSpPr txBox="1">
              <a:spLocks noChangeArrowheads="1"/>
            </p:cNvSpPr>
            <p:nvPr/>
          </p:nvSpPr>
          <p:spPr bwMode="auto">
            <a:xfrm>
              <a:off x="771" y="1381"/>
              <a:ext cx="46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05" name="Rectangle 47"/>
            <p:cNvSpPr>
              <a:spLocks noChangeArrowheads="1"/>
            </p:cNvSpPr>
            <p:nvPr/>
          </p:nvSpPr>
          <p:spPr bwMode="auto">
            <a:xfrm>
              <a:off x="1244" y="2479"/>
              <a:ext cx="718"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6" name="Rectangle 48"/>
            <p:cNvSpPr>
              <a:spLocks noChangeArrowheads="1"/>
            </p:cNvSpPr>
            <p:nvPr/>
          </p:nvSpPr>
          <p:spPr bwMode="auto">
            <a:xfrm>
              <a:off x="1244" y="2348"/>
              <a:ext cx="718"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7" name="Rectangle 49"/>
            <p:cNvSpPr>
              <a:spLocks noChangeArrowheads="1"/>
            </p:cNvSpPr>
            <p:nvPr/>
          </p:nvSpPr>
          <p:spPr bwMode="auto">
            <a:xfrm>
              <a:off x="1244" y="2621"/>
              <a:ext cx="718"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8" name="Rectangle 50"/>
            <p:cNvSpPr>
              <a:spLocks noChangeArrowheads="1"/>
            </p:cNvSpPr>
            <p:nvPr/>
          </p:nvSpPr>
          <p:spPr bwMode="auto">
            <a:xfrm>
              <a:off x="1244" y="2761"/>
              <a:ext cx="718" cy="135"/>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09" name="Text Box 51"/>
            <p:cNvSpPr txBox="1">
              <a:spLocks noChangeArrowheads="1"/>
            </p:cNvSpPr>
            <p:nvPr/>
          </p:nvSpPr>
          <p:spPr bwMode="auto">
            <a:xfrm>
              <a:off x="1520" y="1710"/>
              <a:ext cx="272"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10" name="Group 52"/>
          <p:cNvGrpSpPr>
            <a:grpSpLocks/>
          </p:cNvGrpSpPr>
          <p:nvPr/>
        </p:nvGrpSpPr>
        <p:grpSpPr bwMode="auto">
          <a:xfrm>
            <a:off x="2929362" y="3807662"/>
            <a:ext cx="1512094" cy="1709570"/>
            <a:chOff x="703" y="1362"/>
            <a:chExt cx="1302" cy="1545"/>
          </a:xfrm>
        </p:grpSpPr>
        <p:sp>
          <p:nvSpPr>
            <p:cNvPr id="111" name="Rectangle 53"/>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12" name="Text Box 54"/>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13" name="Text Box 55"/>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14" name="Text Box 56"/>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15" name="Text Box 57"/>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16" name="Text Box 58"/>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17" name="Text Box 59"/>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18" name="Text Box 60"/>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2</a:t>
              </a:r>
            </a:p>
          </p:txBody>
        </p:sp>
        <p:sp>
          <p:nvSpPr>
            <p:cNvPr id="119" name="Text Box 61"/>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20" name="Text Box 62"/>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21" name="Rectangle 63"/>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2" name="Rectangle 64"/>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3" name="Rectangle 65"/>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4" name="Rectangle 66"/>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5" name="Text Box 67"/>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26" name="Group 68"/>
          <p:cNvGrpSpPr>
            <a:grpSpLocks/>
          </p:cNvGrpSpPr>
          <p:nvPr/>
        </p:nvGrpSpPr>
        <p:grpSpPr bwMode="auto">
          <a:xfrm>
            <a:off x="4724678" y="3807662"/>
            <a:ext cx="1457325" cy="1709570"/>
            <a:chOff x="703" y="1362"/>
            <a:chExt cx="1302" cy="1545"/>
          </a:xfrm>
        </p:grpSpPr>
        <p:sp>
          <p:nvSpPr>
            <p:cNvPr id="127" name="Rectangle 69"/>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8" name="Text Box 70"/>
            <p:cNvSpPr txBox="1">
              <a:spLocks noChangeArrowheads="1"/>
            </p:cNvSpPr>
            <p:nvPr/>
          </p:nvSpPr>
          <p:spPr bwMode="auto">
            <a:xfrm>
              <a:off x="1011" y="2347"/>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29" name="Text Box 71"/>
            <p:cNvSpPr txBox="1">
              <a:spLocks noChangeArrowheads="1"/>
            </p:cNvSpPr>
            <p:nvPr/>
          </p:nvSpPr>
          <p:spPr bwMode="auto">
            <a:xfrm>
              <a:off x="1011" y="2498"/>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C</a:t>
              </a:r>
            </a:p>
          </p:txBody>
        </p:sp>
        <p:sp>
          <p:nvSpPr>
            <p:cNvPr id="130" name="Text Box 72"/>
            <p:cNvSpPr txBox="1">
              <a:spLocks noChangeArrowheads="1"/>
            </p:cNvSpPr>
            <p:nvPr/>
          </p:nvSpPr>
          <p:spPr bwMode="auto">
            <a:xfrm>
              <a:off x="1011" y="2647"/>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B</a:t>
              </a:r>
            </a:p>
          </p:txBody>
        </p:sp>
        <p:sp>
          <p:nvSpPr>
            <p:cNvPr id="131" name="Text Box 73"/>
            <p:cNvSpPr txBox="1">
              <a:spLocks noChangeArrowheads="1"/>
            </p:cNvSpPr>
            <p:nvPr/>
          </p:nvSpPr>
          <p:spPr bwMode="auto">
            <a:xfrm>
              <a:off x="1011" y="2761"/>
              <a:ext cx="167"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32" name="Text Box 74"/>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33" name="Text Box 75"/>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34" name="Text Box 76"/>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#3</a:t>
              </a:r>
            </a:p>
          </p:txBody>
        </p:sp>
        <p:sp>
          <p:nvSpPr>
            <p:cNvPr id="135" name="Text Box 77"/>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36" name="Text Box 78"/>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37" name="Rectangle 79"/>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8" name="Rectangle 80"/>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9" name="Rectangle 81"/>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0" name="Rectangle 82"/>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1" name="Text Box 83"/>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42" name="Group 84"/>
          <p:cNvGrpSpPr>
            <a:grpSpLocks/>
          </p:cNvGrpSpPr>
          <p:nvPr/>
        </p:nvGrpSpPr>
        <p:grpSpPr bwMode="auto">
          <a:xfrm>
            <a:off x="6465226" y="3807662"/>
            <a:ext cx="1484710" cy="1709570"/>
            <a:chOff x="703" y="1362"/>
            <a:chExt cx="1302" cy="1545"/>
          </a:xfrm>
        </p:grpSpPr>
        <p:sp>
          <p:nvSpPr>
            <p:cNvPr id="143" name="Rectangle 85"/>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4" name="Text Box 86"/>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45" name="Text Box 87"/>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46" name="Text Box 88"/>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47" name="Text Box 89"/>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48" name="Text Box 90"/>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49" name="Text Box 91"/>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50" name="Text Box 92"/>
            <p:cNvSpPr txBox="1">
              <a:spLocks noChangeArrowheads="1"/>
            </p:cNvSpPr>
            <p:nvPr/>
          </p:nvSpPr>
          <p:spPr bwMode="auto">
            <a:xfrm>
              <a:off x="1352" y="1384"/>
              <a:ext cx="593"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4</a:t>
              </a:r>
              <a:endParaRPr lang="en-US" altLang="zh-TW" sz="1050" b="1"/>
            </a:p>
          </p:txBody>
        </p:sp>
        <p:sp>
          <p:nvSpPr>
            <p:cNvPr id="151" name="Text Box 93"/>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52" name="Text Box 94"/>
            <p:cNvSpPr txBox="1">
              <a:spLocks noChangeArrowheads="1"/>
            </p:cNvSpPr>
            <p:nvPr/>
          </p:nvSpPr>
          <p:spPr bwMode="auto">
            <a:xfrm>
              <a:off x="771" y="1381"/>
              <a:ext cx="46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53" name="Rectangle 95"/>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4" name="Rectangle 96"/>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5" name="Rectangle 97"/>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6" name="Rectangle 98"/>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7" name="Text Box 99"/>
            <p:cNvSpPr txBox="1">
              <a:spLocks noChangeArrowheads="1"/>
            </p:cNvSpPr>
            <p:nvPr/>
          </p:nvSpPr>
          <p:spPr bwMode="auto">
            <a:xfrm>
              <a:off x="1519" y="1708"/>
              <a:ext cx="27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grpSp>
        <p:nvGrpSpPr>
          <p:cNvPr id="158" name="Group 100"/>
          <p:cNvGrpSpPr>
            <a:grpSpLocks/>
          </p:cNvGrpSpPr>
          <p:nvPr/>
        </p:nvGrpSpPr>
        <p:grpSpPr bwMode="auto">
          <a:xfrm>
            <a:off x="5848542" y="1146885"/>
            <a:ext cx="1512094" cy="1728788"/>
            <a:chOff x="4105" y="981"/>
            <a:chExt cx="1270" cy="1452"/>
          </a:xfrm>
        </p:grpSpPr>
        <p:grpSp>
          <p:nvGrpSpPr>
            <p:cNvPr id="159" name="Group 101"/>
            <p:cNvGrpSpPr>
              <a:grpSpLocks/>
            </p:cNvGrpSpPr>
            <p:nvPr/>
          </p:nvGrpSpPr>
          <p:grpSpPr bwMode="auto">
            <a:xfrm>
              <a:off x="4105" y="981"/>
              <a:ext cx="1270" cy="1452"/>
              <a:chOff x="703" y="1362"/>
              <a:chExt cx="1302" cy="1543"/>
            </a:xfrm>
          </p:grpSpPr>
          <p:sp>
            <p:nvSpPr>
              <p:cNvPr id="161" name="Rectangle 102"/>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62" name="Text Box 103"/>
              <p:cNvSpPr txBox="1">
                <a:spLocks noChangeArrowheads="1"/>
              </p:cNvSpPr>
              <p:nvPr/>
            </p:nvSpPr>
            <p:spPr bwMode="auto">
              <a:xfrm>
                <a:off x="1011" y="23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63" name="Text Box 104"/>
              <p:cNvSpPr txBox="1">
                <a:spLocks noChangeArrowheads="1"/>
              </p:cNvSpPr>
              <p:nvPr/>
            </p:nvSpPr>
            <p:spPr bwMode="auto">
              <a:xfrm>
                <a:off x="1011" y="2498"/>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64" name="Text Box 105"/>
              <p:cNvSpPr txBox="1">
                <a:spLocks noChangeArrowheads="1"/>
              </p:cNvSpPr>
              <p:nvPr/>
            </p:nvSpPr>
            <p:spPr bwMode="auto">
              <a:xfrm>
                <a:off x="1011" y="26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165" name="Text Box 106"/>
              <p:cNvSpPr txBox="1">
                <a:spLocks noChangeArrowheads="1"/>
              </p:cNvSpPr>
              <p:nvPr/>
            </p:nvSpPr>
            <p:spPr bwMode="auto">
              <a:xfrm>
                <a:off x="1011" y="2761"/>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66" name="Text Box 107"/>
              <p:cNvSpPr txBox="1">
                <a:spLocks noChangeArrowheads="1"/>
              </p:cNvSpPr>
              <p:nvPr/>
            </p:nvSpPr>
            <p:spPr bwMode="auto">
              <a:xfrm>
                <a:off x="772" y="2176"/>
                <a:ext cx="45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67" name="Text Box 108"/>
              <p:cNvSpPr txBox="1">
                <a:spLocks noChangeArrowheads="1"/>
              </p:cNvSpPr>
              <p:nvPr/>
            </p:nvSpPr>
            <p:spPr bwMode="auto">
              <a:xfrm>
                <a:off x="1235" y="2176"/>
                <a:ext cx="725"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dirty="0">
                    <a:ea typeface="PMingLiU" charset="0"/>
                    <a:cs typeface="PMingLiU" charset="0"/>
                  </a:rPr>
                  <a:t>完成日期</a:t>
                </a:r>
              </a:p>
            </p:txBody>
          </p:sp>
          <p:sp>
            <p:nvSpPr>
              <p:cNvPr id="168" name="Text Box 109"/>
              <p:cNvSpPr txBox="1">
                <a:spLocks noChangeArrowheads="1"/>
              </p:cNvSpPr>
              <p:nvPr/>
            </p:nvSpPr>
            <p:spPr bwMode="auto">
              <a:xfrm>
                <a:off x="1352" y="1384"/>
                <a:ext cx="601" cy="144"/>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69" name="Text Box 110"/>
              <p:cNvSpPr txBox="1">
                <a:spLocks noChangeArrowheads="1"/>
              </p:cNvSpPr>
              <p:nvPr/>
            </p:nvSpPr>
            <p:spPr bwMode="auto">
              <a:xfrm>
                <a:off x="771" y="1578"/>
                <a:ext cx="1189" cy="659"/>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70" name="Text Box 111"/>
              <p:cNvSpPr txBox="1">
                <a:spLocks noChangeArrowheads="1"/>
              </p:cNvSpPr>
              <p:nvPr/>
            </p:nvSpPr>
            <p:spPr bwMode="auto">
              <a:xfrm>
                <a:off x="771" y="1381"/>
                <a:ext cx="46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71" name="Rectangle 112"/>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2" name="Rectangle 113"/>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3" name="Rectangle 114"/>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4" name="Rectangle 115"/>
              <p:cNvSpPr>
                <a:spLocks noChangeArrowheads="1"/>
              </p:cNvSpPr>
              <p:nvPr/>
            </p:nvSpPr>
            <p:spPr bwMode="auto">
              <a:xfrm>
                <a:off x="1244" y="2761"/>
                <a:ext cx="719" cy="135"/>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5" name="Text Box 116"/>
              <p:cNvSpPr txBox="1">
                <a:spLocks noChangeArrowheads="1"/>
              </p:cNvSpPr>
              <p:nvPr/>
            </p:nvSpPr>
            <p:spPr bwMode="auto">
              <a:xfrm>
                <a:off x="1520" y="1710"/>
                <a:ext cx="272"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sp>
          <p:nvSpPr>
            <p:cNvPr id="160" name="Rectangle 117"/>
            <p:cNvSpPr>
              <a:spLocks noChangeArrowheads="1"/>
            </p:cNvSpPr>
            <p:nvPr/>
          </p:nvSpPr>
          <p:spPr bwMode="auto">
            <a:xfrm>
              <a:off x="4803" y="1876"/>
              <a:ext cx="237" cy="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90000"/>
                </a:lnSpc>
                <a:defRPr/>
              </a:pPr>
              <a:r>
                <a:rPr lang="en-US" altLang="zh-TW" sz="1050" b="1"/>
                <a:t>X</a:t>
              </a:r>
              <a:endParaRPr lang="en-US" altLang="zh-CN" sz="1050" b="1"/>
            </a:p>
          </p:txBody>
        </p:sp>
      </p:grpSp>
      <p:sp>
        <p:nvSpPr>
          <p:cNvPr id="210" name="Text Box 100"/>
          <p:cNvSpPr txBox="1">
            <a:spLocks noChangeArrowheads="1"/>
          </p:cNvSpPr>
          <p:nvPr/>
        </p:nvSpPr>
        <p:spPr bwMode="auto">
          <a:xfrm>
            <a:off x="3971519" y="2233102"/>
            <a:ext cx="269081" cy="145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dirty="0">
                <a:solidFill>
                  <a:srgbClr val="FF0000"/>
                </a:solidFill>
              </a:rPr>
              <a:t>1</a:t>
            </a:r>
          </a:p>
        </p:txBody>
      </p:sp>
      <p:sp>
        <p:nvSpPr>
          <p:cNvPr id="211" name="Text Box 119"/>
          <p:cNvSpPr txBox="1">
            <a:spLocks noChangeArrowheads="1"/>
          </p:cNvSpPr>
          <p:nvPr/>
        </p:nvSpPr>
        <p:spPr bwMode="auto">
          <a:xfrm>
            <a:off x="6672265" y="2361690"/>
            <a:ext cx="269081" cy="145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a:solidFill>
                  <a:srgbClr val="FF0000"/>
                </a:solidFill>
              </a:rPr>
              <a:t>1</a:t>
            </a:r>
          </a:p>
        </p:txBody>
      </p:sp>
      <p:sp>
        <p:nvSpPr>
          <p:cNvPr id="212" name="Text Box 120"/>
          <p:cNvSpPr txBox="1">
            <a:spLocks noChangeArrowheads="1"/>
          </p:cNvSpPr>
          <p:nvPr/>
        </p:nvSpPr>
        <p:spPr bwMode="auto">
          <a:xfrm>
            <a:off x="2134813" y="4247658"/>
            <a:ext cx="269081" cy="145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dirty="0">
                <a:solidFill>
                  <a:srgbClr val="FF0000"/>
                </a:solidFill>
              </a:rPr>
              <a:t>1</a:t>
            </a:r>
          </a:p>
        </p:txBody>
      </p:sp>
      <p:sp>
        <p:nvSpPr>
          <p:cNvPr id="213" name="Text Box 121"/>
          <p:cNvSpPr txBox="1">
            <a:spLocks noChangeArrowheads="1"/>
          </p:cNvSpPr>
          <p:nvPr/>
        </p:nvSpPr>
        <p:spPr bwMode="auto">
          <a:xfrm>
            <a:off x="3863953" y="4247659"/>
            <a:ext cx="269081" cy="145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dirty="0">
                <a:solidFill>
                  <a:srgbClr val="FF0000"/>
                </a:solidFill>
              </a:rPr>
              <a:t>1</a:t>
            </a:r>
          </a:p>
        </p:txBody>
      </p:sp>
    </p:spTree>
    <p:extLst>
      <p:ext uri="{BB962C8B-B14F-4D97-AF65-F5344CB8AC3E}">
        <p14:creationId xmlns:p14="http://schemas.microsoft.com/office/powerpoint/2010/main" val="110720628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a:extLst>
              <a:ext uri="{FF2B5EF4-FFF2-40B4-BE49-F238E27FC236}">
                <a16:creationId xmlns:a16="http://schemas.microsoft.com/office/drawing/2014/main" id="{141F91FE-D6C6-4FF5-8A39-808E9895E793}"/>
              </a:ext>
            </a:extLst>
          </p:cNvPr>
          <p:cNvGrpSpPr/>
          <p:nvPr/>
        </p:nvGrpSpPr>
        <p:grpSpPr>
          <a:xfrm>
            <a:off x="5076056" y="2528900"/>
            <a:ext cx="2068200" cy="1251710"/>
            <a:chOff x="6841469" y="1846693"/>
            <a:chExt cx="2757600" cy="1668946"/>
          </a:xfrm>
        </p:grpSpPr>
        <p:pic>
          <p:nvPicPr>
            <p:cNvPr id="33" name="图片 32">
              <a:extLst>
                <a:ext uri="{FF2B5EF4-FFF2-40B4-BE49-F238E27FC236}">
                  <a16:creationId xmlns:a16="http://schemas.microsoft.com/office/drawing/2014/main" id="{D4573C5C-209F-4DC6-A4DC-C001BF25E03D}"/>
                </a:ext>
              </a:extLst>
            </p:cNvPr>
            <p:cNvPicPr>
              <a:picLocks noChangeAspect="1"/>
            </p:cNvPicPr>
            <p:nvPr/>
          </p:nvPicPr>
          <p:blipFill>
            <a:blip r:embed="rId2"/>
            <a:stretch>
              <a:fillRect/>
            </a:stretch>
          </p:blipFill>
          <p:spPr>
            <a:xfrm>
              <a:off x="6841469" y="1846693"/>
              <a:ext cx="2757600" cy="1668946"/>
            </a:xfrm>
            <a:prstGeom prst="rect">
              <a:avLst/>
            </a:prstGeom>
          </p:spPr>
        </p:pic>
        <p:sp>
          <p:nvSpPr>
            <p:cNvPr id="35" name="文本框 34">
              <a:extLst>
                <a:ext uri="{FF2B5EF4-FFF2-40B4-BE49-F238E27FC236}">
                  <a16:creationId xmlns:a16="http://schemas.microsoft.com/office/drawing/2014/main" id="{0CCF0550-8C3C-4714-B1CD-1350A9156D04}"/>
                </a:ext>
              </a:extLst>
            </p:cNvPr>
            <p:cNvSpPr txBox="1"/>
            <p:nvPr/>
          </p:nvSpPr>
          <p:spPr>
            <a:xfrm>
              <a:off x="8205646" y="2188678"/>
              <a:ext cx="1393421" cy="369332"/>
            </a:xfrm>
            <a:prstGeom prst="rect">
              <a:avLst/>
            </a:prstGeom>
            <a:noFill/>
          </p:spPr>
          <p:txBody>
            <a:bodyPr wrap="square" rtlCol="0">
              <a:spAutoFit/>
            </a:bodyPr>
            <a:lstStyle/>
            <a:p>
              <a:r>
                <a:rPr lang="en-US" altLang="zh-CN" dirty="0"/>
                <a:t>60s  </a:t>
              </a:r>
              <a:r>
                <a:rPr lang="zh-CN" altLang="en-US" dirty="0"/>
                <a:t>上等马</a:t>
              </a:r>
            </a:p>
          </p:txBody>
        </p:sp>
      </p:grpSp>
      <p:grpSp>
        <p:nvGrpSpPr>
          <p:cNvPr id="42" name="组合 41">
            <a:extLst>
              <a:ext uri="{FF2B5EF4-FFF2-40B4-BE49-F238E27FC236}">
                <a16:creationId xmlns:a16="http://schemas.microsoft.com/office/drawing/2014/main" id="{526BEFDB-84ED-46FD-A857-868F04565360}"/>
              </a:ext>
            </a:extLst>
          </p:cNvPr>
          <p:cNvGrpSpPr/>
          <p:nvPr/>
        </p:nvGrpSpPr>
        <p:grpSpPr>
          <a:xfrm>
            <a:off x="5100284" y="3875420"/>
            <a:ext cx="2180871" cy="1093322"/>
            <a:chOff x="6728824" y="1721556"/>
            <a:chExt cx="2907829" cy="1457763"/>
          </a:xfrm>
        </p:grpSpPr>
        <p:pic>
          <p:nvPicPr>
            <p:cNvPr id="44" name="图片 43">
              <a:extLst>
                <a:ext uri="{FF2B5EF4-FFF2-40B4-BE49-F238E27FC236}">
                  <a16:creationId xmlns:a16="http://schemas.microsoft.com/office/drawing/2014/main" id="{416B85FA-8F8A-492F-B535-6C3FB3D0B84B}"/>
                </a:ext>
              </a:extLst>
            </p:cNvPr>
            <p:cNvPicPr>
              <a:picLocks noChangeAspect="1"/>
            </p:cNvPicPr>
            <p:nvPr/>
          </p:nvPicPr>
          <p:blipFill>
            <a:blip r:embed="rId2"/>
            <a:stretch>
              <a:fillRect/>
            </a:stretch>
          </p:blipFill>
          <p:spPr>
            <a:xfrm>
              <a:off x="6728824" y="1721556"/>
              <a:ext cx="2408662" cy="1457763"/>
            </a:xfrm>
            <a:prstGeom prst="rect">
              <a:avLst/>
            </a:prstGeom>
          </p:spPr>
        </p:pic>
        <p:sp>
          <p:nvSpPr>
            <p:cNvPr id="45" name="文本框 44">
              <a:extLst>
                <a:ext uri="{FF2B5EF4-FFF2-40B4-BE49-F238E27FC236}">
                  <a16:creationId xmlns:a16="http://schemas.microsoft.com/office/drawing/2014/main" id="{DA30BC19-946F-47F7-9A44-A03289E42E2B}"/>
                </a:ext>
              </a:extLst>
            </p:cNvPr>
            <p:cNvSpPr txBox="1"/>
            <p:nvPr/>
          </p:nvSpPr>
          <p:spPr>
            <a:xfrm>
              <a:off x="8107931" y="1815261"/>
              <a:ext cx="1528722" cy="369332"/>
            </a:xfrm>
            <a:prstGeom prst="rect">
              <a:avLst/>
            </a:prstGeom>
            <a:noFill/>
          </p:spPr>
          <p:txBody>
            <a:bodyPr wrap="square" rtlCol="0">
              <a:spAutoFit/>
            </a:bodyPr>
            <a:lstStyle/>
            <a:p>
              <a:r>
                <a:rPr lang="en-US" altLang="zh-CN" dirty="0"/>
                <a:t>65s  </a:t>
              </a:r>
              <a:r>
                <a:rPr lang="zh-CN" altLang="en-US" dirty="0"/>
                <a:t>中等马</a:t>
              </a:r>
            </a:p>
          </p:txBody>
        </p:sp>
      </p:grpSp>
      <p:grpSp>
        <p:nvGrpSpPr>
          <p:cNvPr id="46" name="组合 45">
            <a:extLst>
              <a:ext uri="{FF2B5EF4-FFF2-40B4-BE49-F238E27FC236}">
                <a16:creationId xmlns:a16="http://schemas.microsoft.com/office/drawing/2014/main" id="{EA7F1844-7341-4050-B785-BE02FB5A62EB}"/>
              </a:ext>
            </a:extLst>
          </p:cNvPr>
          <p:cNvGrpSpPr/>
          <p:nvPr/>
        </p:nvGrpSpPr>
        <p:grpSpPr>
          <a:xfrm>
            <a:off x="5386156" y="4974355"/>
            <a:ext cx="1819317" cy="839171"/>
            <a:chOff x="6916370" y="1565687"/>
            <a:chExt cx="2425757" cy="1118894"/>
          </a:xfrm>
        </p:grpSpPr>
        <p:pic>
          <p:nvPicPr>
            <p:cNvPr id="47" name="图片 46">
              <a:extLst>
                <a:ext uri="{FF2B5EF4-FFF2-40B4-BE49-F238E27FC236}">
                  <a16:creationId xmlns:a16="http://schemas.microsoft.com/office/drawing/2014/main" id="{5BD49CB2-9D77-4DDB-9B3C-058DF05256CE}"/>
                </a:ext>
              </a:extLst>
            </p:cNvPr>
            <p:cNvPicPr>
              <a:picLocks noChangeAspect="1"/>
            </p:cNvPicPr>
            <p:nvPr/>
          </p:nvPicPr>
          <p:blipFill>
            <a:blip r:embed="rId2"/>
            <a:stretch>
              <a:fillRect/>
            </a:stretch>
          </p:blipFill>
          <p:spPr>
            <a:xfrm>
              <a:off x="6916370" y="1588515"/>
              <a:ext cx="1811030" cy="1096066"/>
            </a:xfrm>
            <a:prstGeom prst="rect">
              <a:avLst/>
            </a:prstGeom>
          </p:spPr>
        </p:pic>
        <p:sp>
          <p:nvSpPr>
            <p:cNvPr id="48" name="文本框 47">
              <a:extLst>
                <a:ext uri="{FF2B5EF4-FFF2-40B4-BE49-F238E27FC236}">
                  <a16:creationId xmlns:a16="http://schemas.microsoft.com/office/drawing/2014/main" id="{BE76BEC2-FE21-4DE0-8686-EAD09A40B602}"/>
                </a:ext>
              </a:extLst>
            </p:cNvPr>
            <p:cNvSpPr txBox="1"/>
            <p:nvPr/>
          </p:nvSpPr>
          <p:spPr>
            <a:xfrm>
              <a:off x="7914310" y="1565687"/>
              <a:ext cx="1427817" cy="369332"/>
            </a:xfrm>
            <a:prstGeom prst="rect">
              <a:avLst/>
            </a:prstGeom>
            <a:noFill/>
          </p:spPr>
          <p:txBody>
            <a:bodyPr wrap="square" rtlCol="0">
              <a:spAutoFit/>
            </a:bodyPr>
            <a:lstStyle/>
            <a:p>
              <a:r>
                <a:rPr lang="en-US" altLang="zh-CN" dirty="0"/>
                <a:t>70s  </a:t>
              </a:r>
              <a:r>
                <a:rPr lang="zh-CN" altLang="en-US" dirty="0"/>
                <a:t>下等马</a:t>
              </a:r>
            </a:p>
          </p:txBody>
        </p:sp>
      </p:grpSp>
      <p:grpSp>
        <p:nvGrpSpPr>
          <p:cNvPr id="49" name="组合 48">
            <a:extLst>
              <a:ext uri="{FF2B5EF4-FFF2-40B4-BE49-F238E27FC236}">
                <a16:creationId xmlns:a16="http://schemas.microsoft.com/office/drawing/2014/main" id="{3BBB75C8-BEA1-4282-B792-3B81F3B0B639}"/>
              </a:ext>
            </a:extLst>
          </p:cNvPr>
          <p:cNvGrpSpPr/>
          <p:nvPr/>
        </p:nvGrpSpPr>
        <p:grpSpPr>
          <a:xfrm>
            <a:off x="1979712" y="3901699"/>
            <a:ext cx="1764717" cy="1086362"/>
            <a:chOff x="2686253" y="2995274"/>
            <a:chExt cx="2352956" cy="1659405"/>
          </a:xfrm>
        </p:grpSpPr>
        <p:pic>
          <p:nvPicPr>
            <p:cNvPr id="50" name="图片 49">
              <a:extLst>
                <a:ext uri="{FF2B5EF4-FFF2-40B4-BE49-F238E27FC236}">
                  <a16:creationId xmlns:a16="http://schemas.microsoft.com/office/drawing/2014/main" id="{1BF1D1E5-D964-4F0C-BBC3-43E58FAD95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06086" y="2995274"/>
              <a:ext cx="2033123" cy="1659405"/>
            </a:xfrm>
            <a:prstGeom prst="rect">
              <a:avLst/>
            </a:prstGeom>
          </p:spPr>
        </p:pic>
        <p:sp>
          <p:nvSpPr>
            <p:cNvPr id="51" name="文本框 50">
              <a:extLst>
                <a:ext uri="{FF2B5EF4-FFF2-40B4-BE49-F238E27FC236}">
                  <a16:creationId xmlns:a16="http://schemas.microsoft.com/office/drawing/2014/main" id="{EA0A22CA-2B20-4330-95CD-3964F814E5EF}"/>
                </a:ext>
              </a:extLst>
            </p:cNvPr>
            <p:cNvSpPr txBox="1"/>
            <p:nvPr/>
          </p:nvSpPr>
          <p:spPr>
            <a:xfrm>
              <a:off x="2686253" y="3056702"/>
              <a:ext cx="1245750" cy="423113"/>
            </a:xfrm>
            <a:prstGeom prst="rect">
              <a:avLst/>
            </a:prstGeom>
            <a:noFill/>
          </p:spPr>
          <p:txBody>
            <a:bodyPr wrap="square" rtlCol="0">
              <a:spAutoFit/>
            </a:bodyPr>
            <a:lstStyle/>
            <a:p>
              <a:r>
                <a:rPr lang="zh-CN" altLang="en-US" dirty="0"/>
                <a:t>中等马  </a:t>
              </a:r>
              <a:r>
                <a:rPr lang="en-US" altLang="zh-CN" dirty="0"/>
                <a:t>68s</a:t>
              </a:r>
              <a:endParaRPr lang="zh-CN" altLang="en-US" dirty="0"/>
            </a:p>
          </p:txBody>
        </p:sp>
      </p:grpSp>
      <p:grpSp>
        <p:nvGrpSpPr>
          <p:cNvPr id="52" name="组合 51">
            <a:extLst>
              <a:ext uri="{FF2B5EF4-FFF2-40B4-BE49-F238E27FC236}">
                <a16:creationId xmlns:a16="http://schemas.microsoft.com/office/drawing/2014/main" id="{CCF95C18-5AFA-4180-89CB-6DF0B9C4F9FF}"/>
              </a:ext>
            </a:extLst>
          </p:cNvPr>
          <p:cNvGrpSpPr/>
          <p:nvPr/>
        </p:nvGrpSpPr>
        <p:grpSpPr>
          <a:xfrm>
            <a:off x="1994532" y="4958816"/>
            <a:ext cx="1620315" cy="874022"/>
            <a:chOff x="2878789" y="3013907"/>
            <a:chExt cx="2160420" cy="1165363"/>
          </a:xfrm>
        </p:grpSpPr>
        <p:pic>
          <p:nvPicPr>
            <p:cNvPr id="53" name="图片 52">
              <a:extLst>
                <a:ext uri="{FF2B5EF4-FFF2-40B4-BE49-F238E27FC236}">
                  <a16:creationId xmlns:a16="http://schemas.microsoft.com/office/drawing/2014/main" id="{1C32B8D4-DAF8-4855-BF11-9B6636B98E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11393" y="3013907"/>
              <a:ext cx="1427816" cy="1165363"/>
            </a:xfrm>
            <a:prstGeom prst="rect">
              <a:avLst/>
            </a:prstGeom>
          </p:spPr>
        </p:pic>
        <p:sp>
          <p:nvSpPr>
            <p:cNvPr id="54" name="文本框 53">
              <a:extLst>
                <a:ext uri="{FF2B5EF4-FFF2-40B4-BE49-F238E27FC236}">
                  <a16:creationId xmlns:a16="http://schemas.microsoft.com/office/drawing/2014/main" id="{33DD3C19-A060-48EA-8F36-453FC28F546D}"/>
                </a:ext>
              </a:extLst>
            </p:cNvPr>
            <p:cNvSpPr txBox="1"/>
            <p:nvPr/>
          </p:nvSpPr>
          <p:spPr>
            <a:xfrm>
              <a:off x="2878789" y="3080108"/>
              <a:ext cx="1427816" cy="369332"/>
            </a:xfrm>
            <a:prstGeom prst="rect">
              <a:avLst/>
            </a:prstGeom>
            <a:noFill/>
          </p:spPr>
          <p:txBody>
            <a:bodyPr wrap="square" rtlCol="0">
              <a:spAutoFit/>
            </a:bodyPr>
            <a:lstStyle/>
            <a:p>
              <a:r>
                <a:rPr lang="zh-CN" altLang="en-US" dirty="0"/>
                <a:t>下等马  </a:t>
              </a:r>
              <a:r>
                <a:rPr lang="en-US" altLang="zh-CN" dirty="0"/>
                <a:t>72s</a:t>
              </a:r>
              <a:endParaRPr lang="zh-CN" altLang="en-US" dirty="0"/>
            </a:p>
          </p:txBody>
        </p:sp>
      </p:grpSp>
      <p:grpSp>
        <p:nvGrpSpPr>
          <p:cNvPr id="55" name="组合 54">
            <a:extLst>
              <a:ext uri="{FF2B5EF4-FFF2-40B4-BE49-F238E27FC236}">
                <a16:creationId xmlns:a16="http://schemas.microsoft.com/office/drawing/2014/main" id="{C7251B51-1FFB-47E1-99AE-ECCBAC7D99E5}"/>
              </a:ext>
            </a:extLst>
          </p:cNvPr>
          <p:cNvGrpSpPr/>
          <p:nvPr/>
        </p:nvGrpSpPr>
        <p:grpSpPr>
          <a:xfrm>
            <a:off x="2000254" y="2656802"/>
            <a:ext cx="1880203" cy="1285826"/>
            <a:chOff x="2800159" y="2891767"/>
            <a:chExt cx="2506937" cy="1797605"/>
          </a:xfrm>
        </p:grpSpPr>
        <p:pic>
          <p:nvPicPr>
            <p:cNvPr id="56" name="图片 55">
              <a:extLst>
                <a:ext uri="{FF2B5EF4-FFF2-40B4-BE49-F238E27FC236}">
                  <a16:creationId xmlns:a16="http://schemas.microsoft.com/office/drawing/2014/main" id="{DD7272A9-F224-47B2-891A-337FEE7C72D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04649" y="2891767"/>
              <a:ext cx="2202447" cy="1797605"/>
            </a:xfrm>
            <a:prstGeom prst="rect">
              <a:avLst/>
            </a:prstGeom>
          </p:spPr>
        </p:pic>
        <p:sp>
          <p:nvSpPr>
            <p:cNvPr id="57" name="文本框 56">
              <a:extLst>
                <a:ext uri="{FF2B5EF4-FFF2-40B4-BE49-F238E27FC236}">
                  <a16:creationId xmlns:a16="http://schemas.microsoft.com/office/drawing/2014/main" id="{AC040212-C441-4BAE-81A3-FAC85EE7A40F}"/>
                </a:ext>
              </a:extLst>
            </p:cNvPr>
            <p:cNvSpPr txBox="1"/>
            <p:nvPr/>
          </p:nvSpPr>
          <p:spPr>
            <a:xfrm>
              <a:off x="2800159" y="3074179"/>
              <a:ext cx="1359147" cy="387249"/>
            </a:xfrm>
            <a:prstGeom prst="rect">
              <a:avLst/>
            </a:prstGeom>
            <a:noFill/>
          </p:spPr>
          <p:txBody>
            <a:bodyPr wrap="square" rtlCol="0">
              <a:spAutoFit/>
            </a:bodyPr>
            <a:lstStyle/>
            <a:p>
              <a:r>
                <a:rPr lang="zh-CN" altLang="en-US" dirty="0"/>
                <a:t>上等马  </a:t>
              </a:r>
              <a:r>
                <a:rPr lang="en-US" altLang="zh-CN" dirty="0"/>
                <a:t>62s</a:t>
              </a:r>
              <a:endParaRPr lang="zh-CN" altLang="en-US" dirty="0"/>
            </a:p>
          </p:txBody>
        </p:sp>
      </p:grpSp>
      <p:sp>
        <p:nvSpPr>
          <p:cNvPr id="2" name="标题 1"/>
          <p:cNvSpPr>
            <a:spLocks noGrp="1"/>
          </p:cNvSpPr>
          <p:nvPr>
            <p:ph type="title"/>
          </p:nvPr>
        </p:nvSpPr>
        <p:spPr/>
        <p:txBody>
          <a:bodyPr/>
          <a:lstStyle/>
          <a:p>
            <a:pPr algn="ctr"/>
            <a:r>
              <a:rPr lang="zh-CN" altLang="en-US" dirty="0">
                <a:solidFill>
                  <a:srgbClr val="002060"/>
                </a:solidFill>
              </a:rPr>
              <a:t>供应链管理</a:t>
            </a:r>
            <a:r>
              <a:rPr lang="zh-CN" altLang="en-US" b="1" dirty="0">
                <a:solidFill>
                  <a:srgbClr val="FF0000"/>
                </a:solidFill>
                <a:effectLst>
                  <a:outerShdw blurRad="38100" dist="38100" dir="2700000" algn="tl">
                    <a:srgbClr val="000000">
                      <a:alpha val="43137"/>
                    </a:srgbClr>
                  </a:outerShdw>
                </a:effectLst>
              </a:rPr>
              <a:t>理念</a:t>
            </a:r>
            <a:r>
              <a:rPr lang="zh-CN" altLang="en-US" dirty="0"/>
              <a:t>在于</a:t>
            </a:r>
            <a:r>
              <a:rPr lang="zh-CN" altLang="en-US" b="1" dirty="0">
                <a:solidFill>
                  <a:srgbClr val="C00000"/>
                </a:solidFill>
                <a:effectLst>
                  <a:outerShdw blurRad="38100" dist="38100" dir="2700000" algn="tl">
                    <a:srgbClr val="000000">
                      <a:alpha val="43137"/>
                    </a:srgbClr>
                  </a:outerShdw>
                </a:effectLst>
              </a:rPr>
              <a:t>合作共赢</a:t>
            </a:r>
            <a:endParaRPr lang="zh-CN" altLang="en-US" dirty="0"/>
          </a:p>
        </p:txBody>
      </p:sp>
      <p:sp>
        <p:nvSpPr>
          <p:cNvPr id="3" name="文本占位符 2"/>
          <p:cNvSpPr>
            <a:spLocks noGrp="1"/>
          </p:cNvSpPr>
          <p:nvPr>
            <p:ph type="body" sz="half" idx="1"/>
          </p:nvPr>
        </p:nvSpPr>
        <p:spPr>
          <a:xfrm>
            <a:off x="228600" y="836712"/>
            <a:ext cx="8771893" cy="4395378"/>
          </a:xfrm>
        </p:spPr>
        <p:txBody>
          <a:bodyPr/>
          <a:lstStyle/>
          <a:p>
            <a:r>
              <a:rPr lang="zh-CN" altLang="zh-CN" dirty="0"/>
              <a:t>用</a:t>
            </a:r>
            <a:r>
              <a:rPr lang="zh-CN" altLang="en-US" dirty="0"/>
              <a:t>古典</a:t>
            </a:r>
            <a:r>
              <a:rPr lang="zh-CN" altLang="zh-CN" dirty="0"/>
              <a:t>案例树立学生科学发展</a:t>
            </a:r>
            <a:r>
              <a:rPr lang="zh-CN" altLang="en-US" dirty="0"/>
              <a:t>观</a:t>
            </a:r>
            <a:r>
              <a:rPr lang="zh-CN" altLang="zh-CN" dirty="0"/>
              <a:t>和高质量发展理念</a:t>
            </a:r>
          </a:p>
          <a:p>
            <a:pPr lvl="1"/>
            <a:r>
              <a:rPr lang="zh-CN" altLang="en-US" dirty="0"/>
              <a:t>战术谋略：以己之长克彼之短</a:t>
            </a:r>
            <a:r>
              <a:rPr lang="en-US" altLang="zh-CN" dirty="0">
                <a:sym typeface="Wingdings" panose="05000000000000000000" pitchFamily="2" charset="2"/>
              </a:rPr>
              <a:t></a:t>
            </a:r>
            <a:r>
              <a:rPr lang="zh-CN" altLang="en-US" dirty="0">
                <a:sym typeface="Wingdings" panose="05000000000000000000" pitchFamily="2" charset="2"/>
              </a:rPr>
              <a:t>战术取胜</a:t>
            </a:r>
            <a:endParaRPr lang="en-US" altLang="zh-CN" dirty="0"/>
          </a:p>
          <a:p>
            <a:pPr lvl="1"/>
            <a:r>
              <a:rPr lang="zh-CN" altLang="en-US" dirty="0"/>
              <a:t>战略谋略：长期合作</a:t>
            </a:r>
            <a:r>
              <a:rPr lang="en-US" altLang="zh-CN" dirty="0">
                <a:sym typeface="Wingdings" panose="05000000000000000000" pitchFamily="2" charset="2"/>
              </a:rPr>
              <a:t></a:t>
            </a:r>
            <a:r>
              <a:rPr lang="zh-CN" altLang="en-US" dirty="0"/>
              <a:t>信息共享</a:t>
            </a:r>
            <a:r>
              <a:rPr lang="en-US" altLang="zh-CN" dirty="0">
                <a:sym typeface="Wingdings" panose="05000000000000000000" pitchFamily="2" charset="2"/>
              </a:rPr>
              <a:t></a:t>
            </a:r>
            <a:r>
              <a:rPr lang="zh-CN" altLang="en-US" dirty="0">
                <a:solidFill>
                  <a:srgbClr val="C00000"/>
                </a:solidFill>
                <a:effectLst>
                  <a:outerShdw blurRad="38100" dist="38100" dir="2700000" algn="tl">
                    <a:srgbClr val="000000">
                      <a:alpha val="43137"/>
                    </a:srgbClr>
                  </a:outerShdw>
                </a:effectLst>
                <a:sym typeface="Wingdings" panose="05000000000000000000" pitchFamily="2" charset="2"/>
              </a:rPr>
              <a:t>科学计划</a:t>
            </a:r>
            <a:r>
              <a:rPr lang="en-US" altLang="zh-CN" dirty="0">
                <a:sym typeface="Wingdings" panose="05000000000000000000" pitchFamily="2" charset="2"/>
              </a:rPr>
              <a:t>(</a:t>
            </a:r>
            <a:r>
              <a:rPr lang="zh-CN" altLang="en-US" dirty="0">
                <a:sym typeface="Wingdings" panose="05000000000000000000" pitchFamily="2" charset="2"/>
              </a:rPr>
              <a:t>物流成本</a:t>
            </a:r>
            <a:r>
              <a:rPr lang="zh-CN" altLang="en-US" dirty="0">
                <a:solidFill>
                  <a:srgbClr val="FF0000"/>
                </a:solidFill>
                <a:sym typeface="Wingdings" panose="05000000000000000000" pitchFamily="2" charset="2"/>
              </a:rPr>
              <a:t>↓</a:t>
            </a:r>
            <a:r>
              <a:rPr lang="en-US" altLang="zh-CN" dirty="0">
                <a:sym typeface="Wingdings" panose="05000000000000000000" pitchFamily="2" charset="2"/>
              </a:rPr>
              <a:t>)+</a:t>
            </a:r>
            <a:r>
              <a:rPr lang="zh-CN" altLang="en-US" dirty="0">
                <a:solidFill>
                  <a:srgbClr val="C00000"/>
                </a:solidFill>
                <a:effectLst>
                  <a:outerShdw blurRad="38100" dist="38100" dir="2700000" algn="tl">
                    <a:srgbClr val="000000">
                      <a:alpha val="43137"/>
                    </a:srgbClr>
                  </a:outerShdw>
                </a:effectLst>
                <a:sym typeface="Wingdings" panose="05000000000000000000" pitchFamily="2" charset="2"/>
              </a:rPr>
              <a:t>联合开发</a:t>
            </a:r>
            <a:r>
              <a:rPr lang="en-US" altLang="zh-CN" dirty="0">
                <a:sym typeface="Wingdings" panose="05000000000000000000" pitchFamily="2" charset="2"/>
              </a:rPr>
              <a:t>(</a:t>
            </a:r>
            <a:r>
              <a:rPr lang="zh-CN" altLang="en-US" dirty="0">
                <a:sym typeface="Wingdings" panose="05000000000000000000" pitchFamily="2" charset="2"/>
              </a:rPr>
              <a:t>市场</a:t>
            </a:r>
            <a:r>
              <a:rPr lang="zh-CN" altLang="en-US" dirty="0">
                <a:solidFill>
                  <a:srgbClr val="FF0000"/>
                </a:solidFill>
                <a:sym typeface="Wingdings" panose="05000000000000000000" pitchFamily="2" charset="2"/>
              </a:rPr>
              <a:t>↑</a:t>
            </a:r>
            <a:r>
              <a:rPr lang="en-US" altLang="zh-CN" dirty="0">
                <a:sym typeface="Wingdings" panose="05000000000000000000" pitchFamily="2" charset="2"/>
              </a:rPr>
              <a:t>)</a:t>
            </a:r>
            <a:r>
              <a:rPr lang="zh-CN" altLang="en-US" dirty="0">
                <a:sym typeface="Wingdings" panose="05000000000000000000" pitchFamily="2" charset="2"/>
              </a:rPr>
              <a:t>共赢</a:t>
            </a:r>
            <a:r>
              <a:rPr lang="zh-CN" altLang="en-US" dirty="0">
                <a:solidFill>
                  <a:srgbClr val="FF0000"/>
                </a:solidFill>
                <a:sym typeface="Wingdings" panose="05000000000000000000" pitchFamily="2" charset="2"/>
              </a:rPr>
              <a:t>↑</a:t>
            </a:r>
            <a:endParaRPr lang="zh-CN" altLang="en-US" dirty="0">
              <a:solidFill>
                <a:srgbClr val="FF0000"/>
              </a:solidFill>
            </a:endParaRPr>
          </a:p>
        </p:txBody>
      </p:sp>
      <p:sp>
        <p:nvSpPr>
          <p:cNvPr id="34" name="虚尾箭头 33"/>
          <p:cNvSpPr/>
          <p:nvPr/>
        </p:nvSpPr>
        <p:spPr bwMode="auto">
          <a:xfrm rot="1467551">
            <a:off x="3593722" y="4014814"/>
            <a:ext cx="1747066" cy="165808"/>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sp>
        <p:nvSpPr>
          <p:cNvPr id="36" name="虚尾箭头 35"/>
          <p:cNvSpPr/>
          <p:nvPr/>
        </p:nvSpPr>
        <p:spPr bwMode="auto">
          <a:xfrm rot="18718347" flipV="1">
            <a:off x="3392389" y="4484514"/>
            <a:ext cx="2160000" cy="169021"/>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grpSp>
        <p:nvGrpSpPr>
          <p:cNvPr id="37" name="组合 36"/>
          <p:cNvGrpSpPr/>
          <p:nvPr/>
        </p:nvGrpSpPr>
        <p:grpSpPr>
          <a:xfrm>
            <a:off x="143507" y="3167219"/>
            <a:ext cx="1686323" cy="1722365"/>
            <a:chOff x="295174" y="2193224"/>
            <a:chExt cx="2248431" cy="2296486"/>
          </a:xfrm>
        </p:grpSpPr>
        <p:pic>
          <p:nvPicPr>
            <p:cNvPr id="38" name="图片 3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5174" y="2193224"/>
              <a:ext cx="1872208" cy="2296486"/>
            </a:xfrm>
            <a:prstGeom prst="rect">
              <a:avLst/>
            </a:prstGeom>
          </p:spPr>
        </p:pic>
        <p:sp>
          <p:nvSpPr>
            <p:cNvPr id="39" name="文本框 38"/>
            <p:cNvSpPr txBox="1"/>
            <p:nvPr/>
          </p:nvSpPr>
          <p:spPr>
            <a:xfrm>
              <a:off x="2177008" y="2876008"/>
              <a:ext cx="366597" cy="1354217"/>
            </a:xfrm>
            <a:prstGeom prst="rect">
              <a:avLst/>
            </a:prstGeom>
            <a:noFill/>
          </p:spPr>
          <p:txBody>
            <a:bodyPr wrap="square" rtlCol="0">
              <a:spAutoFit/>
            </a:bodyPr>
            <a:lstStyle/>
            <a:p>
              <a:r>
                <a:rPr lang="zh-CN" altLang="en-US" sz="1500" dirty="0">
                  <a:latin typeface="黑体" panose="02010609060101010101" charset="-122"/>
                  <a:ea typeface="黑体" panose="02010609060101010101" charset="-122"/>
                </a:rPr>
                <a:t>田忌马队</a:t>
              </a:r>
            </a:p>
          </p:txBody>
        </p:sp>
      </p:grpSp>
      <p:pic>
        <p:nvPicPr>
          <p:cNvPr id="40" name="内容占位符 5"/>
          <p:cNvPicPr>
            <a:picLocks noGrp="1" noChangeAspect="1"/>
          </p:cNvPicPr>
          <p:nvPr>
            <p:ph sz="half" idx="2"/>
          </p:nvPr>
        </p:nvPicPr>
        <p:blipFill>
          <a:blip r:embed="rId5">
            <a:extLst>
              <a:ext uri="{28A0092B-C50C-407E-A947-70E740481C1C}">
                <a14:useLocalDpi xmlns:a14="http://schemas.microsoft.com/office/drawing/2010/main" val="0"/>
              </a:ext>
            </a:extLst>
          </a:blip>
          <a:stretch>
            <a:fillRect/>
          </a:stretch>
        </p:blipFill>
        <p:spPr>
          <a:xfrm>
            <a:off x="7279925" y="3370590"/>
            <a:ext cx="1799026" cy="1555009"/>
          </a:xfrm>
        </p:spPr>
      </p:pic>
      <p:sp>
        <p:nvSpPr>
          <p:cNvPr id="41" name="文本框 40"/>
          <p:cNvSpPr txBox="1"/>
          <p:nvPr/>
        </p:nvSpPr>
        <p:spPr>
          <a:xfrm>
            <a:off x="7221155" y="3803028"/>
            <a:ext cx="308765" cy="1015663"/>
          </a:xfrm>
          <a:prstGeom prst="rect">
            <a:avLst/>
          </a:prstGeom>
          <a:noFill/>
        </p:spPr>
        <p:txBody>
          <a:bodyPr wrap="square" rtlCol="0">
            <a:spAutoFit/>
          </a:bodyPr>
          <a:lstStyle/>
          <a:p>
            <a:r>
              <a:rPr lang="zh-CN" altLang="en-US" sz="1500" dirty="0">
                <a:latin typeface="黑体" panose="02010609060101010101" charset="-122"/>
                <a:ea typeface="黑体" panose="02010609060101010101" charset="-122"/>
              </a:rPr>
              <a:t>齐王马队</a:t>
            </a:r>
          </a:p>
        </p:txBody>
      </p:sp>
      <p:sp>
        <p:nvSpPr>
          <p:cNvPr id="43" name="虚尾箭头 42"/>
          <p:cNvSpPr/>
          <p:nvPr/>
        </p:nvSpPr>
        <p:spPr bwMode="auto">
          <a:xfrm rot="1467551">
            <a:off x="3525872" y="5069169"/>
            <a:ext cx="1747066" cy="165808"/>
          </a:xfrm>
          <a:prstGeom prst="stripedRightArrow">
            <a:avLst/>
          </a:prstGeom>
          <a:solidFill>
            <a:schemeClr val="accent6">
              <a:lumMod val="20000"/>
              <a:lumOff val="80000"/>
            </a:schemeClr>
          </a:solidFill>
          <a:ln w="9525" cap="flat" cmpd="sng" algn="ctr">
            <a:solidFill>
              <a:srgbClr val="000000"/>
            </a:solidFill>
            <a:prstDash val="solid"/>
            <a:round/>
            <a:headEnd type="none" w="med" len="med"/>
            <a:tailEnd type="none" w="med" len="med"/>
          </a:ln>
          <a:effectLst/>
        </p:spPr>
        <p:txBody>
          <a:bodyPr vert="horz" wrap="square" lIns="13500" tIns="0" rIns="13500" bIns="0" numCol="1" rtlCol="0" anchor="t" anchorCtr="0" compatLnSpc="1"/>
          <a:lstStyle/>
          <a:p>
            <a:pPr marL="257175" indent="-257175" algn="ctr" defTabSz="685800">
              <a:lnSpc>
                <a:spcPct val="96000"/>
              </a:lnSpc>
              <a:spcBef>
                <a:spcPct val="20000"/>
              </a:spcBef>
            </a:pPr>
            <a:endParaRPr kumimoji="1" lang="zh-CN" altLang="en-US" sz="900">
              <a:latin typeface="Times New Roman" panose="02020603050405020304" charset="0"/>
              <a:cs typeface="宋体" panose="02010600030101010101" pitchFamily="2" charset="-122"/>
            </a:endParaRPr>
          </a:p>
        </p:txBody>
      </p:sp>
    </p:spTree>
    <p:extLst>
      <p:ext uri="{BB962C8B-B14F-4D97-AF65-F5344CB8AC3E}">
        <p14:creationId xmlns:p14="http://schemas.microsoft.com/office/powerpoint/2010/main" val="3822011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1+#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1+#ppt_w/2"/>
                                          </p:val>
                                        </p:tav>
                                        <p:tav tm="100000">
                                          <p:val>
                                            <p:strVal val="#ppt_x"/>
                                          </p:val>
                                        </p:tav>
                                      </p:tavLst>
                                    </p:anim>
                                    <p:anim calcmode="lin" valueType="num">
                                      <p:cBhvr additive="base">
                                        <p:cTn id="16" dur="500" fill="hold"/>
                                        <p:tgtEl>
                                          <p:spTgt spid="41"/>
                                        </p:tgtEl>
                                        <p:attrNameLst>
                                          <p:attrName>ppt_y</p:attrName>
                                        </p:attrNameLst>
                                      </p:cBhvr>
                                      <p:tavLst>
                                        <p:tav tm="0">
                                          <p:val>
                                            <p:strVal val="#ppt_y"/>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anim calcmode="lin" valueType="num">
                                      <p:cBhvr additive="base">
                                        <p:cTn id="19"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1" end="1"/>
                                            </p:txEl>
                                          </p:spTgt>
                                        </p:tgtEl>
                                        <p:attrNameLst>
                                          <p:attrName>style.visibility</p:attrName>
                                        </p:attrNameLst>
                                      </p:cBhvr>
                                      <p:to>
                                        <p:strVal val="visible"/>
                                      </p:to>
                                    </p:set>
                                    <p:anim calcmode="lin" valueType="num">
                                      <p:cBhvr additive="base">
                                        <p:cTn id="25"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par>
                          <p:cTn id="27" fill="hold">
                            <p:stCondLst>
                              <p:cond delay="500"/>
                            </p:stCondLst>
                            <p:childTnLst>
                              <p:par>
                                <p:cTn id="28" presetID="6" presetClass="entr" presetSubtype="16" fill="hold" grpId="0" nodeType="afterEffect">
                                  <p:stCondLst>
                                    <p:cond delay="0"/>
                                  </p:stCondLst>
                                  <p:childTnLst>
                                    <p:set>
                                      <p:cBhvr>
                                        <p:cTn id="29" dur="1" fill="hold">
                                          <p:stCondLst>
                                            <p:cond delay="0"/>
                                          </p:stCondLst>
                                        </p:cTn>
                                        <p:tgtEl>
                                          <p:spTgt spid="34"/>
                                        </p:tgtEl>
                                        <p:attrNameLst>
                                          <p:attrName>style.visibility</p:attrName>
                                        </p:attrNameLst>
                                      </p:cBhvr>
                                      <p:to>
                                        <p:strVal val="visible"/>
                                      </p:to>
                                    </p:set>
                                    <p:animEffect transition="in" filter="circle(in)">
                                      <p:cBhvr>
                                        <p:cTn id="30" dur="2000"/>
                                        <p:tgtEl>
                                          <p:spTgt spid="34"/>
                                        </p:tgtEl>
                                      </p:cBhvr>
                                    </p:animEffect>
                                  </p:childTnLst>
                                </p:cTn>
                              </p:par>
                            </p:childTnLst>
                          </p:cTn>
                        </p:par>
                        <p:par>
                          <p:cTn id="31" fill="hold">
                            <p:stCondLst>
                              <p:cond delay="2500"/>
                            </p:stCondLst>
                            <p:childTnLst>
                              <p:par>
                                <p:cTn id="32" presetID="6" presetClass="entr" presetSubtype="16"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circle(in)">
                                      <p:cBhvr>
                                        <p:cTn id="34" dur="2000"/>
                                        <p:tgtEl>
                                          <p:spTgt spid="43"/>
                                        </p:tgtEl>
                                      </p:cBhvr>
                                    </p:animEffect>
                                  </p:childTnLst>
                                </p:cTn>
                              </p:par>
                            </p:childTnLst>
                          </p:cTn>
                        </p:par>
                        <p:par>
                          <p:cTn id="35" fill="hold">
                            <p:stCondLst>
                              <p:cond delay="4500"/>
                            </p:stCondLst>
                            <p:childTnLst>
                              <p:par>
                                <p:cTn id="36" presetID="6" presetClass="entr" presetSubtype="16"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Effect transition="in" filter="circle(in)">
                                      <p:cBhvr>
                                        <p:cTn id="38" dur="2000"/>
                                        <p:tgtEl>
                                          <p:spTgt spid="36"/>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2" end="2"/>
                                            </p:txEl>
                                          </p:spTgt>
                                        </p:tgtEl>
                                        <p:attrNameLst>
                                          <p:attrName>style.visibility</p:attrName>
                                        </p:attrNameLst>
                                      </p:cBhvr>
                                      <p:to>
                                        <p:strVal val="visible"/>
                                      </p:to>
                                    </p:set>
                                    <p:anim calcmode="lin" valueType="num">
                                      <p:cBhvr additive="base">
                                        <p:cTn id="4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par>
                          <p:cTn id="45" fill="hold">
                            <p:stCondLst>
                              <p:cond delay="500"/>
                            </p:stCondLst>
                            <p:childTnLst>
                              <p:par>
                                <p:cTn id="46" presetID="1" presetClass="entr" presetSubtype="0" fill="hold" nodeType="afterEffect">
                                  <p:stCondLst>
                                    <p:cond delay="0"/>
                                  </p:stCondLst>
                                  <p:childTnLst>
                                    <p:set>
                                      <p:cBhvr>
                                        <p:cTn id="47" dur="1" fill="hold">
                                          <p:stCondLst>
                                            <p:cond delay="0"/>
                                          </p:stCondLst>
                                        </p:cTn>
                                        <p:tgtEl>
                                          <p:spTgt spid="32"/>
                                        </p:tgtEl>
                                        <p:attrNameLst>
                                          <p:attrName>style.visibility</p:attrName>
                                        </p:attrNameLst>
                                      </p:cBhvr>
                                      <p:to>
                                        <p:strVal val="visible"/>
                                      </p:to>
                                    </p:set>
                                  </p:childTnLst>
                                </p:cTn>
                              </p:par>
                            </p:childTnLst>
                          </p:cTn>
                        </p:par>
                        <p:par>
                          <p:cTn id="48" fill="hold">
                            <p:stCondLst>
                              <p:cond delay="500"/>
                            </p:stCondLst>
                            <p:childTnLst>
                              <p:par>
                                <p:cTn id="49" presetID="1" presetClass="entr" presetSubtype="0" fill="hold" nodeType="afterEffect">
                                  <p:stCondLst>
                                    <p:cond delay="0"/>
                                  </p:stCondLst>
                                  <p:childTnLst>
                                    <p:set>
                                      <p:cBhvr>
                                        <p:cTn id="50" dur="1" fill="hold">
                                          <p:stCondLst>
                                            <p:cond delay="0"/>
                                          </p:stCondLst>
                                        </p:cTn>
                                        <p:tgtEl>
                                          <p:spTgt spid="42"/>
                                        </p:tgtEl>
                                        <p:attrNameLst>
                                          <p:attrName>style.visibility</p:attrName>
                                        </p:attrNameLst>
                                      </p:cBhvr>
                                      <p:to>
                                        <p:strVal val="visible"/>
                                      </p:to>
                                    </p:set>
                                  </p:childTnLst>
                                </p:cTn>
                              </p:par>
                            </p:childTnLst>
                          </p:cTn>
                        </p:par>
                        <p:par>
                          <p:cTn id="51" fill="hold">
                            <p:stCondLst>
                              <p:cond delay="500"/>
                            </p:stCondLst>
                            <p:childTnLst>
                              <p:par>
                                <p:cTn id="52" presetID="1" presetClass="entr" presetSubtype="0" fill="hold" nodeType="afterEffect">
                                  <p:stCondLst>
                                    <p:cond delay="0"/>
                                  </p:stCondLst>
                                  <p:childTnLst>
                                    <p:set>
                                      <p:cBhvr>
                                        <p:cTn id="53" dur="1" fill="hold">
                                          <p:stCondLst>
                                            <p:cond delay="0"/>
                                          </p:stCondLst>
                                        </p:cTn>
                                        <p:tgtEl>
                                          <p:spTgt spid="46"/>
                                        </p:tgtEl>
                                        <p:attrNameLst>
                                          <p:attrName>style.visibility</p:attrName>
                                        </p:attrNameLst>
                                      </p:cBhvr>
                                      <p:to>
                                        <p:strVal val="visible"/>
                                      </p:to>
                                    </p:set>
                                  </p:childTnLst>
                                </p:cTn>
                              </p:par>
                            </p:childTnLst>
                          </p:cTn>
                        </p:par>
                        <p:par>
                          <p:cTn id="54" fill="hold">
                            <p:stCondLst>
                              <p:cond delay="500"/>
                            </p:stCondLst>
                            <p:childTnLst>
                              <p:par>
                                <p:cTn id="55" presetID="1" presetClass="entr" presetSubtype="0" fill="hold" nodeType="afterEffect">
                                  <p:stCondLst>
                                    <p:cond delay="0"/>
                                  </p:stCondLst>
                                  <p:childTnLst>
                                    <p:set>
                                      <p:cBhvr>
                                        <p:cTn id="56" dur="1" fill="hold">
                                          <p:stCondLst>
                                            <p:cond delay="0"/>
                                          </p:stCondLst>
                                        </p:cTn>
                                        <p:tgtEl>
                                          <p:spTgt spid="49"/>
                                        </p:tgtEl>
                                        <p:attrNameLst>
                                          <p:attrName>style.visibility</p:attrName>
                                        </p:attrNameLst>
                                      </p:cBhvr>
                                      <p:to>
                                        <p:strVal val="visible"/>
                                      </p:to>
                                    </p:set>
                                  </p:childTnLst>
                                </p:cTn>
                              </p:par>
                            </p:childTnLst>
                          </p:cTn>
                        </p:par>
                        <p:par>
                          <p:cTn id="57" fill="hold">
                            <p:stCondLst>
                              <p:cond delay="500"/>
                            </p:stCondLst>
                            <p:childTnLst>
                              <p:par>
                                <p:cTn id="58" presetID="1" presetClass="entr" presetSubtype="0" fill="hold"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par>
                          <p:cTn id="60" fill="hold">
                            <p:stCondLst>
                              <p:cond delay="500"/>
                            </p:stCondLst>
                            <p:childTnLst>
                              <p:par>
                                <p:cTn id="61" presetID="1" presetClass="entr" presetSubtype="0" fill="hold" nodeType="afterEffect">
                                  <p:stCondLst>
                                    <p:cond delay="0"/>
                                  </p:stCondLst>
                                  <p:childTnLst>
                                    <p:set>
                                      <p:cBhvr>
                                        <p:cTn id="62"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34" grpId="0" animBg="1"/>
      <p:bldP spid="36" grpId="0" animBg="1"/>
      <p:bldP spid="41" grpId="0"/>
      <p:bldP spid="43"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835696" y="0"/>
            <a:ext cx="5112568" cy="576792"/>
          </a:xfrm>
        </p:spPr>
        <p:txBody>
          <a:bodyPr/>
          <a:lstStyle/>
          <a:p>
            <a:r>
              <a:rPr lang="zh-CN" altLang="en-US" sz="2400" dirty="0"/>
              <a:t>案例</a:t>
            </a:r>
            <a:r>
              <a:rPr lang="en-US" altLang="zh-CN" sz="2400" dirty="0"/>
              <a:t>2</a:t>
            </a:r>
            <a:r>
              <a:rPr lang="zh-CN" altLang="en-US" sz="2400" dirty="0"/>
              <a:t>：供应链运营模拟游戏</a:t>
            </a:r>
            <a:r>
              <a:rPr lang="en-US" altLang="zh-CN" sz="1400" dirty="0"/>
              <a:t>—</a:t>
            </a:r>
            <a:r>
              <a:rPr lang="zh-CN" altLang="en-US" sz="1400" dirty="0">
                <a:solidFill>
                  <a:srgbClr val="FF0000"/>
                </a:solidFill>
              </a:rPr>
              <a:t>第二天开始</a:t>
            </a:r>
            <a:endParaRPr lang="zh-CN" altLang="en-US" sz="1400" dirty="0"/>
          </a:p>
        </p:txBody>
      </p:sp>
      <p:sp>
        <p:nvSpPr>
          <p:cNvPr id="122" name="Rectangle 3"/>
          <p:cNvSpPr txBox="1">
            <a:spLocks noChangeArrowheads="1"/>
          </p:cNvSpPr>
          <p:nvPr/>
        </p:nvSpPr>
        <p:spPr bwMode="auto">
          <a:xfrm>
            <a:off x="206650" y="764704"/>
            <a:ext cx="8396994" cy="50057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defRPr/>
            </a:pPr>
            <a:r>
              <a:rPr lang="zh-CN" altLang="en-US" sz="1950" kern="0" dirty="0"/>
              <a:t>第一天结束</a:t>
            </a:r>
            <a:r>
              <a:rPr lang="zh-CN" altLang="en-US" sz="1950" kern="0" dirty="0">
                <a:solidFill>
                  <a:srgbClr val="C00000"/>
                </a:solidFill>
              </a:rPr>
              <a:t>按工艺顺序晚上传递物料</a:t>
            </a:r>
            <a:r>
              <a:rPr lang="zh-CN" altLang="en-US" sz="1950" kern="0" dirty="0"/>
              <a:t>，第二天开始如下：</a:t>
            </a:r>
            <a:endParaRPr lang="en-US" altLang="zh-CN" sz="1950" kern="0" dirty="0"/>
          </a:p>
          <a:p>
            <a:pPr>
              <a:lnSpc>
                <a:spcPct val="100000"/>
              </a:lnSpc>
              <a:defRPr/>
            </a:pPr>
            <a:r>
              <a:rPr lang="zh-CN" altLang="en-US" sz="1950" kern="0" dirty="0"/>
              <a:t>代工商</a:t>
            </a:r>
            <a:r>
              <a:rPr lang="en-US" altLang="zh-CN" sz="1950" kern="0" dirty="0"/>
              <a:t>A</a:t>
            </a:r>
          </a:p>
          <a:p>
            <a:pPr lvl="1">
              <a:lnSpc>
                <a:spcPct val="100000"/>
              </a:lnSpc>
              <a:defRPr/>
            </a:pPr>
            <a:endParaRPr lang="en-US" altLang="zh-CN" sz="1800" kern="0" dirty="0"/>
          </a:p>
          <a:p>
            <a:pPr lvl="1">
              <a:lnSpc>
                <a:spcPct val="100000"/>
              </a:lnSpc>
              <a:defRPr/>
            </a:pPr>
            <a:endParaRPr lang="en-US" altLang="zh-CN" sz="1800" kern="0" dirty="0"/>
          </a:p>
          <a:p>
            <a:pPr lvl="1">
              <a:lnSpc>
                <a:spcPct val="100000"/>
              </a:lnSpc>
              <a:defRPr/>
            </a:pPr>
            <a:endParaRPr lang="en-US" altLang="zh-CN" sz="1800" kern="0" dirty="0"/>
          </a:p>
          <a:p>
            <a:pPr lvl="1">
              <a:lnSpc>
                <a:spcPct val="100000"/>
              </a:lnSpc>
              <a:defRPr/>
            </a:pPr>
            <a:endParaRPr lang="en-US" altLang="zh-CN" sz="1800" kern="0" dirty="0"/>
          </a:p>
          <a:p>
            <a:pPr lvl="1">
              <a:lnSpc>
                <a:spcPct val="100000"/>
              </a:lnSpc>
              <a:defRPr/>
            </a:pPr>
            <a:endParaRPr lang="en-US" altLang="zh-CN" sz="1800" kern="0" dirty="0"/>
          </a:p>
          <a:p>
            <a:pPr lvl="1">
              <a:lnSpc>
                <a:spcPct val="100000"/>
              </a:lnSpc>
              <a:defRPr/>
            </a:pPr>
            <a:endParaRPr lang="en-US" altLang="zh-CN" sz="1800" kern="0" dirty="0"/>
          </a:p>
          <a:p>
            <a:pPr>
              <a:lnSpc>
                <a:spcPct val="100000"/>
              </a:lnSpc>
              <a:defRPr/>
            </a:pPr>
            <a:r>
              <a:rPr lang="zh-CN" altLang="en-US" sz="1950" kern="0" dirty="0"/>
              <a:t>代工商</a:t>
            </a:r>
            <a:r>
              <a:rPr lang="en-US" altLang="zh-CN" sz="1950" kern="0" dirty="0"/>
              <a:t>B                                             </a:t>
            </a:r>
            <a:r>
              <a:rPr lang="zh-CN" altLang="en-US" sz="1950" kern="0" dirty="0"/>
              <a:t>代工商</a:t>
            </a:r>
            <a:r>
              <a:rPr lang="en-US" altLang="zh-CN" sz="1950" kern="0" dirty="0"/>
              <a:t>C</a:t>
            </a:r>
          </a:p>
        </p:txBody>
      </p:sp>
      <p:grpSp>
        <p:nvGrpSpPr>
          <p:cNvPr id="123" name="Group 4"/>
          <p:cNvGrpSpPr>
            <a:grpSpLocks/>
          </p:cNvGrpSpPr>
          <p:nvPr/>
        </p:nvGrpSpPr>
        <p:grpSpPr bwMode="auto">
          <a:xfrm>
            <a:off x="1815480" y="1434206"/>
            <a:ext cx="1512094" cy="1709570"/>
            <a:chOff x="703" y="1362"/>
            <a:chExt cx="1302" cy="1545"/>
          </a:xfrm>
        </p:grpSpPr>
        <p:sp>
          <p:nvSpPr>
            <p:cNvPr id="124" name="Rectangle 5"/>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25" name="Text Box 6"/>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26" name="Text Box 7"/>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C</a:t>
              </a:r>
            </a:p>
          </p:txBody>
        </p:sp>
        <p:sp>
          <p:nvSpPr>
            <p:cNvPr id="127" name="Text Box 8"/>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B</a:t>
              </a:r>
            </a:p>
          </p:txBody>
        </p:sp>
        <p:sp>
          <p:nvSpPr>
            <p:cNvPr id="128" name="Text Box 9"/>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29" name="Text Box 10"/>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30" name="Text Box 11"/>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31" name="Text Box 12"/>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#3</a:t>
              </a:r>
            </a:p>
          </p:txBody>
        </p:sp>
        <p:sp>
          <p:nvSpPr>
            <p:cNvPr id="132" name="Text Box 13"/>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33" name="Text Box 14"/>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34" name="Rectangle 15"/>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5" name="Rectangle 16"/>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6" name="Rectangle 17"/>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7" name="Rectangle 18"/>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38" name="Text Box 19"/>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grpSp>
        <p:nvGrpSpPr>
          <p:cNvPr id="139" name="Group 20"/>
          <p:cNvGrpSpPr>
            <a:grpSpLocks/>
          </p:cNvGrpSpPr>
          <p:nvPr/>
        </p:nvGrpSpPr>
        <p:grpSpPr bwMode="auto">
          <a:xfrm>
            <a:off x="5488558" y="1433016"/>
            <a:ext cx="1459706" cy="1709570"/>
            <a:chOff x="703" y="1362"/>
            <a:chExt cx="1302" cy="1545"/>
          </a:xfrm>
        </p:grpSpPr>
        <p:sp>
          <p:nvSpPr>
            <p:cNvPr id="140" name="Rectangle 21"/>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41" name="Text Box 22"/>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42" name="Text Box 23"/>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43" name="Text Box 24"/>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144" name="Text Box 25"/>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45" name="Text Box 26"/>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46" name="Text Box 27"/>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47" name="Text Box 28"/>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48" name="Text Box 29"/>
            <p:cNvSpPr txBox="1">
              <a:spLocks noChangeArrowheads="1"/>
            </p:cNvSpPr>
            <p:nvPr/>
          </p:nvSpPr>
          <p:spPr bwMode="auto">
            <a:xfrm>
              <a:off x="771" y="1578"/>
              <a:ext cx="1189" cy="668"/>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49" name="Text Box 30"/>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50" name="Rectangle 31"/>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1" name="Rectangle 32"/>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2" name="Rectangle 33"/>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3" name="Rectangle 34"/>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54" name="Text Box 35"/>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CN" sz="1050" b="1">
                  <a:solidFill>
                    <a:srgbClr val="FF0000"/>
                  </a:solidFill>
                  <a:latin typeface="Arial" charset="0"/>
                </a:rPr>
                <a:t>1</a:t>
              </a:r>
            </a:p>
          </p:txBody>
        </p:sp>
      </p:grpSp>
      <p:grpSp>
        <p:nvGrpSpPr>
          <p:cNvPr id="155" name="Group 36"/>
          <p:cNvGrpSpPr>
            <a:grpSpLocks/>
          </p:cNvGrpSpPr>
          <p:nvPr/>
        </p:nvGrpSpPr>
        <p:grpSpPr bwMode="auto">
          <a:xfrm>
            <a:off x="3651423" y="1412776"/>
            <a:ext cx="1512094" cy="1728788"/>
            <a:chOff x="4241" y="981"/>
            <a:chExt cx="1270" cy="1452"/>
          </a:xfrm>
        </p:grpSpPr>
        <p:grpSp>
          <p:nvGrpSpPr>
            <p:cNvPr id="156" name="Group 37"/>
            <p:cNvGrpSpPr>
              <a:grpSpLocks/>
            </p:cNvGrpSpPr>
            <p:nvPr/>
          </p:nvGrpSpPr>
          <p:grpSpPr bwMode="auto">
            <a:xfrm>
              <a:off x="4241" y="981"/>
              <a:ext cx="1270" cy="1452"/>
              <a:chOff x="4105" y="981"/>
              <a:chExt cx="1270" cy="1452"/>
            </a:xfrm>
          </p:grpSpPr>
          <p:grpSp>
            <p:nvGrpSpPr>
              <p:cNvPr id="158" name="Group 38"/>
              <p:cNvGrpSpPr>
                <a:grpSpLocks/>
              </p:cNvGrpSpPr>
              <p:nvPr/>
            </p:nvGrpSpPr>
            <p:grpSpPr bwMode="auto">
              <a:xfrm>
                <a:off x="4105" y="981"/>
                <a:ext cx="1270" cy="1452"/>
                <a:chOff x="703" y="1362"/>
                <a:chExt cx="1302" cy="1543"/>
              </a:xfrm>
            </p:grpSpPr>
            <p:sp>
              <p:nvSpPr>
                <p:cNvPr id="160" name="Rectangle 39"/>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61" name="Text Box 40"/>
                <p:cNvSpPr txBox="1">
                  <a:spLocks noChangeArrowheads="1"/>
                </p:cNvSpPr>
                <p:nvPr/>
              </p:nvSpPr>
              <p:spPr bwMode="auto">
                <a:xfrm>
                  <a:off x="1011" y="23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62" name="Text Box 41"/>
                <p:cNvSpPr txBox="1">
                  <a:spLocks noChangeArrowheads="1"/>
                </p:cNvSpPr>
                <p:nvPr/>
              </p:nvSpPr>
              <p:spPr bwMode="auto">
                <a:xfrm>
                  <a:off x="1011" y="2498"/>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63" name="Text Box 42"/>
                <p:cNvSpPr txBox="1">
                  <a:spLocks noChangeArrowheads="1"/>
                </p:cNvSpPr>
                <p:nvPr/>
              </p:nvSpPr>
              <p:spPr bwMode="auto">
                <a:xfrm>
                  <a:off x="1011" y="2647"/>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A</a:t>
                  </a:r>
                </a:p>
              </p:txBody>
            </p:sp>
            <p:sp>
              <p:nvSpPr>
                <p:cNvPr id="164" name="Text Box 43"/>
                <p:cNvSpPr txBox="1">
                  <a:spLocks noChangeArrowheads="1"/>
                </p:cNvSpPr>
                <p:nvPr/>
              </p:nvSpPr>
              <p:spPr bwMode="auto">
                <a:xfrm>
                  <a:off x="1011" y="2761"/>
                  <a:ext cx="171" cy="14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65" name="Text Box 44"/>
                <p:cNvSpPr txBox="1">
                  <a:spLocks noChangeArrowheads="1"/>
                </p:cNvSpPr>
                <p:nvPr/>
              </p:nvSpPr>
              <p:spPr bwMode="auto">
                <a:xfrm>
                  <a:off x="772" y="2176"/>
                  <a:ext cx="45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66" name="Text Box 45"/>
                <p:cNvSpPr txBox="1">
                  <a:spLocks noChangeArrowheads="1"/>
                </p:cNvSpPr>
                <p:nvPr/>
              </p:nvSpPr>
              <p:spPr bwMode="auto">
                <a:xfrm>
                  <a:off x="1235" y="2176"/>
                  <a:ext cx="725"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67" name="Text Box 46"/>
                <p:cNvSpPr txBox="1">
                  <a:spLocks noChangeArrowheads="1"/>
                </p:cNvSpPr>
                <p:nvPr/>
              </p:nvSpPr>
              <p:spPr bwMode="auto">
                <a:xfrm>
                  <a:off x="1352" y="1384"/>
                  <a:ext cx="601" cy="144"/>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1</a:t>
                  </a:r>
                  <a:endParaRPr lang="en-US" altLang="zh-TW" sz="1050" b="1"/>
                </a:p>
              </p:txBody>
            </p:sp>
            <p:sp>
              <p:nvSpPr>
                <p:cNvPr id="168" name="Text Box 47"/>
                <p:cNvSpPr txBox="1">
                  <a:spLocks noChangeArrowheads="1"/>
                </p:cNvSpPr>
                <p:nvPr/>
              </p:nvSpPr>
              <p:spPr bwMode="auto">
                <a:xfrm>
                  <a:off x="771" y="1578"/>
                  <a:ext cx="1189" cy="659"/>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69" name="Text Box 48"/>
                <p:cNvSpPr txBox="1">
                  <a:spLocks noChangeArrowheads="1"/>
                </p:cNvSpPr>
                <p:nvPr/>
              </p:nvSpPr>
              <p:spPr bwMode="auto">
                <a:xfrm>
                  <a:off x="771" y="1381"/>
                  <a:ext cx="463"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70" name="Rectangle 49"/>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1" name="Rectangle 50"/>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2" name="Rectangle 51"/>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3" name="Rectangle 52"/>
                <p:cNvSpPr>
                  <a:spLocks noChangeArrowheads="1"/>
                </p:cNvSpPr>
                <p:nvPr/>
              </p:nvSpPr>
              <p:spPr bwMode="auto">
                <a:xfrm>
                  <a:off x="1244" y="2761"/>
                  <a:ext cx="719" cy="135"/>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4" name="Text Box 53"/>
                <p:cNvSpPr txBox="1">
                  <a:spLocks noChangeArrowheads="1"/>
                </p:cNvSpPr>
                <p:nvPr/>
              </p:nvSpPr>
              <p:spPr bwMode="auto">
                <a:xfrm>
                  <a:off x="1520" y="1710"/>
                  <a:ext cx="272" cy="22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sp>
            <p:nvSpPr>
              <p:cNvPr id="159" name="Text Box 54"/>
              <p:cNvSpPr txBox="1">
                <a:spLocks noChangeArrowheads="1"/>
              </p:cNvSpPr>
              <p:nvPr/>
            </p:nvSpPr>
            <p:spPr bwMode="auto">
              <a:xfrm>
                <a:off x="4839" y="1915"/>
                <a:ext cx="226" cy="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TW" sz="900" b="1"/>
                  <a:t>X</a:t>
                </a:r>
                <a:endParaRPr lang="en-US" altLang="zh-CN" sz="900" b="1"/>
              </a:p>
            </p:txBody>
          </p:sp>
        </p:grpSp>
        <p:sp>
          <p:nvSpPr>
            <p:cNvPr id="157" name="Text Box 55"/>
            <p:cNvSpPr txBox="1">
              <a:spLocks noChangeArrowheads="1"/>
            </p:cNvSpPr>
            <p:nvPr/>
          </p:nvSpPr>
          <p:spPr bwMode="auto">
            <a:xfrm>
              <a:off x="4966" y="2024"/>
              <a:ext cx="226" cy="1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a:solidFill>
                    <a:srgbClr val="FF0000"/>
                  </a:solidFill>
                </a:rPr>
                <a:t>1</a:t>
              </a:r>
            </a:p>
          </p:txBody>
        </p:sp>
      </p:grpSp>
      <p:grpSp>
        <p:nvGrpSpPr>
          <p:cNvPr id="175" name="Group 56"/>
          <p:cNvGrpSpPr>
            <a:grpSpLocks/>
          </p:cNvGrpSpPr>
          <p:nvPr/>
        </p:nvGrpSpPr>
        <p:grpSpPr bwMode="auto">
          <a:xfrm>
            <a:off x="5433789" y="3915464"/>
            <a:ext cx="1512094" cy="1709738"/>
            <a:chOff x="1882" y="2750"/>
            <a:chExt cx="1270" cy="1436"/>
          </a:xfrm>
        </p:grpSpPr>
        <p:grpSp>
          <p:nvGrpSpPr>
            <p:cNvPr id="176" name="Group 57"/>
            <p:cNvGrpSpPr>
              <a:grpSpLocks/>
            </p:cNvGrpSpPr>
            <p:nvPr/>
          </p:nvGrpSpPr>
          <p:grpSpPr bwMode="auto">
            <a:xfrm>
              <a:off x="1882" y="2750"/>
              <a:ext cx="1270" cy="1436"/>
              <a:chOff x="703" y="1362"/>
              <a:chExt cx="1302" cy="1545"/>
            </a:xfrm>
          </p:grpSpPr>
          <p:sp>
            <p:nvSpPr>
              <p:cNvPr id="178" name="Rectangle 58"/>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79" name="Text Box 59"/>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C</a:t>
                </a:r>
              </a:p>
            </p:txBody>
          </p:sp>
          <p:sp>
            <p:nvSpPr>
              <p:cNvPr id="180" name="Text Box 60"/>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181" name="Text Box 61"/>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82" name="Text Box 62"/>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83" name="Text Box 63"/>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184" name="Text Box 64"/>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185" name="Text Box 65"/>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2</a:t>
                </a:r>
              </a:p>
            </p:txBody>
          </p:sp>
          <p:sp>
            <p:nvSpPr>
              <p:cNvPr id="186" name="Text Box 66"/>
              <p:cNvSpPr txBox="1">
                <a:spLocks noChangeArrowheads="1"/>
              </p:cNvSpPr>
              <p:nvPr/>
            </p:nvSpPr>
            <p:spPr bwMode="auto">
              <a:xfrm>
                <a:off x="771" y="1578"/>
                <a:ext cx="1189" cy="667"/>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187" name="Text Box 67"/>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188" name="Rectangle 68"/>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89" name="Rectangle 69"/>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90" name="Rectangle 70"/>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91" name="Rectangle 71"/>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92" name="Text Box 72"/>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endParaRPr lang="en-US" altLang="zh-TW" sz="1050" b="1">
                  <a:latin typeface="Arial" charset="0"/>
                  <a:cs typeface="DFKai-SB" charset="0"/>
                </a:endParaRPr>
              </a:p>
            </p:txBody>
          </p:sp>
        </p:grpSp>
        <p:sp>
          <p:nvSpPr>
            <p:cNvPr id="177" name="Text Box 73"/>
            <p:cNvSpPr txBox="1">
              <a:spLocks noChangeArrowheads="1"/>
            </p:cNvSpPr>
            <p:nvPr/>
          </p:nvSpPr>
          <p:spPr bwMode="auto">
            <a:xfrm>
              <a:off x="2653" y="3113"/>
              <a:ext cx="226" cy="1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a:solidFill>
                    <a:srgbClr val="FF0000"/>
                  </a:solidFill>
                </a:rPr>
                <a:t>1</a:t>
              </a:r>
            </a:p>
          </p:txBody>
        </p:sp>
      </p:grpSp>
      <p:grpSp>
        <p:nvGrpSpPr>
          <p:cNvPr id="193" name="Group 74"/>
          <p:cNvGrpSpPr>
            <a:grpSpLocks/>
          </p:cNvGrpSpPr>
          <p:nvPr/>
        </p:nvGrpSpPr>
        <p:grpSpPr bwMode="auto">
          <a:xfrm>
            <a:off x="1815480" y="3915464"/>
            <a:ext cx="1459706" cy="1709738"/>
            <a:chOff x="521" y="2750"/>
            <a:chExt cx="1226" cy="1436"/>
          </a:xfrm>
        </p:grpSpPr>
        <p:grpSp>
          <p:nvGrpSpPr>
            <p:cNvPr id="194" name="Group 75"/>
            <p:cNvGrpSpPr>
              <a:grpSpLocks/>
            </p:cNvGrpSpPr>
            <p:nvPr/>
          </p:nvGrpSpPr>
          <p:grpSpPr bwMode="auto">
            <a:xfrm>
              <a:off x="521" y="2750"/>
              <a:ext cx="1226" cy="1436"/>
              <a:chOff x="703" y="1362"/>
              <a:chExt cx="1302" cy="1545"/>
            </a:xfrm>
          </p:grpSpPr>
          <p:sp>
            <p:nvSpPr>
              <p:cNvPr id="196" name="Rectangle 76"/>
              <p:cNvSpPr>
                <a:spLocks noChangeArrowheads="1"/>
              </p:cNvSpPr>
              <p:nvPr/>
            </p:nvSpPr>
            <p:spPr bwMode="auto">
              <a:xfrm>
                <a:off x="703" y="1362"/>
                <a:ext cx="1302" cy="1542"/>
              </a:xfrm>
              <a:prstGeom prst="rect">
                <a:avLst/>
              </a:prstGeom>
              <a:noFill/>
              <a:ln w="25400">
                <a:solidFill>
                  <a:srgbClr val="FF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197" name="Text Box 77"/>
              <p:cNvSpPr txBox="1">
                <a:spLocks noChangeArrowheads="1"/>
              </p:cNvSpPr>
              <p:nvPr/>
            </p:nvSpPr>
            <p:spPr bwMode="auto">
              <a:xfrm>
                <a:off x="1011" y="23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TW" sz="1050" b="1">
                    <a:ea typeface="PMingLiU" charset="0"/>
                    <a:cs typeface="PMingLiU" charset="0"/>
                  </a:rPr>
                  <a:t>A</a:t>
                </a:r>
              </a:p>
            </p:txBody>
          </p:sp>
          <p:sp>
            <p:nvSpPr>
              <p:cNvPr id="198" name="Text Box 78"/>
              <p:cNvSpPr txBox="1">
                <a:spLocks noChangeArrowheads="1"/>
              </p:cNvSpPr>
              <p:nvPr/>
            </p:nvSpPr>
            <p:spPr bwMode="auto">
              <a:xfrm>
                <a:off x="1011" y="2498"/>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199" name="Text Box 79"/>
              <p:cNvSpPr txBox="1">
                <a:spLocks noChangeArrowheads="1"/>
              </p:cNvSpPr>
              <p:nvPr/>
            </p:nvSpPr>
            <p:spPr bwMode="auto">
              <a:xfrm>
                <a:off x="1011" y="2647"/>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B</a:t>
                </a:r>
              </a:p>
            </p:txBody>
          </p:sp>
          <p:sp>
            <p:nvSpPr>
              <p:cNvPr id="200" name="Text Box 80"/>
              <p:cNvSpPr txBox="1">
                <a:spLocks noChangeArrowheads="1"/>
              </p:cNvSpPr>
              <p:nvPr/>
            </p:nvSpPr>
            <p:spPr bwMode="auto">
              <a:xfrm>
                <a:off x="1011" y="2761"/>
                <a:ext cx="171" cy="1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algn="l">
                  <a:lnSpc>
                    <a:spcPct val="100000"/>
                  </a:lnSpc>
                  <a:spcBef>
                    <a:spcPct val="50000"/>
                  </a:spcBef>
                  <a:defRPr/>
                </a:pPr>
                <a:r>
                  <a:rPr lang="en-US" altLang="zh-CN" sz="1050" b="1"/>
                  <a:t>D</a:t>
                </a:r>
              </a:p>
            </p:txBody>
          </p:sp>
          <p:sp>
            <p:nvSpPr>
              <p:cNvPr id="201" name="Text Box 81"/>
              <p:cNvSpPr txBox="1">
                <a:spLocks noChangeArrowheads="1"/>
              </p:cNvSpPr>
              <p:nvPr/>
            </p:nvSpPr>
            <p:spPr bwMode="auto">
              <a:xfrm>
                <a:off x="772" y="2175"/>
                <a:ext cx="45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100000"/>
                  </a:lnSpc>
                  <a:spcBef>
                    <a:spcPct val="50000"/>
                  </a:spcBef>
                  <a:defRPr/>
                </a:pPr>
                <a:r>
                  <a:rPr lang="zh-TW" altLang="en-US" sz="1050" b="1">
                    <a:ea typeface="PMingLiU" charset="0"/>
                    <a:cs typeface="PMingLiU" charset="0"/>
                  </a:rPr>
                  <a:t>工作站</a:t>
                </a:r>
              </a:p>
            </p:txBody>
          </p:sp>
          <p:sp>
            <p:nvSpPr>
              <p:cNvPr id="202" name="Text Box 82"/>
              <p:cNvSpPr txBox="1">
                <a:spLocks noChangeArrowheads="1"/>
              </p:cNvSpPr>
              <p:nvPr/>
            </p:nvSpPr>
            <p:spPr bwMode="auto">
              <a:xfrm>
                <a:off x="1235" y="2175"/>
                <a:ext cx="725"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spcBef>
                    <a:spcPct val="50000"/>
                  </a:spcBef>
                  <a:defRPr/>
                </a:pPr>
                <a:r>
                  <a:rPr lang="zh-TW" altLang="en-US" sz="1050" b="1">
                    <a:ea typeface="PMingLiU" charset="0"/>
                    <a:cs typeface="PMingLiU" charset="0"/>
                  </a:rPr>
                  <a:t>完成日期</a:t>
                </a:r>
              </a:p>
            </p:txBody>
          </p:sp>
          <p:sp>
            <p:nvSpPr>
              <p:cNvPr id="203" name="Text Box 83"/>
              <p:cNvSpPr txBox="1">
                <a:spLocks noChangeArrowheads="1"/>
              </p:cNvSpPr>
              <p:nvPr/>
            </p:nvSpPr>
            <p:spPr bwMode="auto">
              <a:xfrm>
                <a:off x="1352" y="1384"/>
                <a:ext cx="601" cy="146"/>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tIns="0" rIns="13500" bIns="0">
                <a:spAutoFit/>
              </a:bodyPr>
              <a:lstStyle/>
              <a:p>
                <a:pPr algn="l">
                  <a:lnSpc>
                    <a:spcPct val="100000"/>
                  </a:lnSpc>
                  <a:spcBef>
                    <a:spcPct val="50000"/>
                  </a:spcBef>
                  <a:defRPr/>
                </a:pPr>
                <a:r>
                  <a:rPr lang="zh-CN" altLang="en-US" sz="1050" b="1"/>
                  <a:t>产品</a:t>
                </a:r>
                <a:r>
                  <a:rPr lang="zh-TW" altLang="en-US" sz="1050" b="1">
                    <a:ea typeface="PMingLiU" charset="0"/>
                    <a:cs typeface="PMingLiU" charset="0"/>
                  </a:rPr>
                  <a:t> </a:t>
                </a:r>
                <a:r>
                  <a:rPr lang="en-US" altLang="zh-TW" sz="1050" b="1">
                    <a:ea typeface="PMingLiU" charset="0"/>
                    <a:cs typeface="PMingLiU" charset="0"/>
                  </a:rPr>
                  <a:t>#</a:t>
                </a:r>
                <a:r>
                  <a:rPr lang="en-US" altLang="zh-CN" sz="1050" b="1"/>
                  <a:t>4</a:t>
                </a:r>
                <a:endParaRPr lang="en-US" altLang="zh-TW" sz="1050" b="1"/>
              </a:p>
            </p:txBody>
          </p:sp>
          <p:sp>
            <p:nvSpPr>
              <p:cNvPr id="204" name="Text Box 84"/>
              <p:cNvSpPr txBox="1">
                <a:spLocks noChangeArrowheads="1"/>
              </p:cNvSpPr>
              <p:nvPr/>
            </p:nvSpPr>
            <p:spPr bwMode="auto">
              <a:xfrm>
                <a:off x="771" y="1578"/>
                <a:ext cx="1189" cy="667"/>
              </a:xfrm>
              <a:prstGeom prst="rect">
                <a:avLst/>
              </a:prstGeom>
              <a:noFill/>
              <a:ln w="2540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l">
                  <a:lnSpc>
                    <a:spcPct val="100000"/>
                  </a:lnSpc>
                  <a:defRPr/>
                </a:pPr>
                <a:r>
                  <a:rPr lang="zh-CN" altLang="en-US" sz="1050"/>
                  <a:t>序号</a:t>
                </a:r>
                <a:r>
                  <a:rPr lang="zh-TW" altLang="en-US" sz="1050">
                    <a:ea typeface="PMingLiU" charset="0"/>
                    <a:cs typeface="PMingLiU" charset="0"/>
                  </a:rPr>
                  <a:t> </a:t>
                </a:r>
                <a:r>
                  <a:rPr lang="en-US" altLang="zh-TW" sz="1050">
                    <a:ea typeface="PMingLiU" charset="0"/>
                    <a:cs typeface="PMingLiU" charset="0"/>
                  </a:rPr>
                  <a:t>______                          </a:t>
                </a:r>
                <a:r>
                  <a:rPr lang="zh-TW" altLang="en-US" sz="1050">
                    <a:ea typeface="PMingLiU" charset="0"/>
                    <a:cs typeface="PMingLiU" charset="0"/>
                  </a:rPr>
                  <a:t>投料日期      </a:t>
                </a:r>
                <a:r>
                  <a:rPr lang="en-US" altLang="zh-TW" sz="1050">
                    <a:ea typeface="PMingLiU" charset="0"/>
                    <a:cs typeface="PMingLiU" charset="0"/>
                  </a:rPr>
                  <a:t>______                       </a:t>
                </a:r>
                <a:r>
                  <a:rPr lang="zh-TW" altLang="en-US" sz="1050">
                    <a:ea typeface="PMingLiU" charset="0"/>
                    <a:cs typeface="PMingLiU" charset="0"/>
                  </a:rPr>
                  <a:t>完成日期      </a:t>
                </a:r>
                <a:r>
                  <a:rPr lang="en-US" altLang="zh-TW" sz="1050">
                    <a:ea typeface="PMingLiU" charset="0"/>
                    <a:cs typeface="PMingLiU" charset="0"/>
                  </a:rPr>
                  <a:t>______          </a:t>
                </a:r>
                <a:r>
                  <a:rPr lang="zh-CN" altLang="en-US" sz="1050"/>
                  <a:t>总</a:t>
                </a:r>
                <a:r>
                  <a:rPr lang="zh-TW" altLang="en-US" sz="1050">
                    <a:ea typeface="PMingLiU" charset="0"/>
                    <a:cs typeface="PMingLiU" charset="0"/>
                  </a:rPr>
                  <a:t>工作時</a:t>
                </a:r>
                <a:r>
                  <a:rPr lang="zh-CN" altLang="en-US" sz="1050"/>
                  <a:t>间</a:t>
                </a:r>
                <a:r>
                  <a:rPr lang="zh-TW" altLang="en-US" sz="1050">
                    <a:ea typeface="PMingLiU" charset="0"/>
                    <a:cs typeface="PMingLiU" charset="0"/>
                  </a:rPr>
                  <a:t>  </a:t>
                </a:r>
                <a:r>
                  <a:rPr lang="en-US" altLang="zh-TW" sz="1050">
                    <a:ea typeface="PMingLiU" charset="0"/>
                    <a:cs typeface="PMingLiU" charset="0"/>
                  </a:rPr>
                  <a:t>______</a:t>
                </a:r>
              </a:p>
            </p:txBody>
          </p:sp>
          <p:sp>
            <p:nvSpPr>
              <p:cNvPr id="205" name="Text Box 85"/>
              <p:cNvSpPr txBox="1">
                <a:spLocks noChangeArrowheads="1"/>
              </p:cNvSpPr>
              <p:nvPr/>
            </p:nvSpPr>
            <p:spPr bwMode="auto">
              <a:xfrm>
                <a:off x="771" y="1381"/>
                <a:ext cx="463"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25400">
                    <a:solidFill>
                      <a:schemeClr val="accent2"/>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13500" rIns="13500">
                <a:spAutoFit/>
              </a:bodyPr>
              <a:lstStyle/>
              <a:p>
                <a:pPr>
                  <a:lnSpc>
                    <a:spcPct val="100000"/>
                  </a:lnSpc>
                  <a:spcBef>
                    <a:spcPct val="50000"/>
                  </a:spcBef>
                  <a:defRPr/>
                </a:pPr>
                <a:r>
                  <a:rPr lang="zh-CN" altLang="en-US" sz="1050" b="1"/>
                  <a:t>订单卡</a:t>
                </a:r>
              </a:p>
            </p:txBody>
          </p:sp>
          <p:sp>
            <p:nvSpPr>
              <p:cNvPr id="206" name="Rectangle 86"/>
              <p:cNvSpPr>
                <a:spLocks noChangeArrowheads="1"/>
              </p:cNvSpPr>
              <p:nvPr/>
            </p:nvSpPr>
            <p:spPr bwMode="auto">
              <a:xfrm>
                <a:off x="1244" y="2479"/>
                <a:ext cx="719" cy="129"/>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207" name="Rectangle 87"/>
              <p:cNvSpPr>
                <a:spLocks noChangeArrowheads="1"/>
              </p:cNvSpPr>
              <p:nvPr/>
            </p:nvSpPr>
            <p:spPr bwMode="auto">
              <a:xfrm>
                <a:off x="1244" y="2348"/>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208" name="Rectangle 88"/>
              <p:cNvSpPr>
                <a:spLocks noChangeArrowheads="1"/>
              </p:cNvSpPr>
              <p:nvPr/>
            </p:nvSpPr>
            <p:spPr bwMode="auto">
              <a:xfrm>
                <a:off x="1244" y="262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209" name="Rectangle 89"/>
              <p:cNvSpPr>
                <a:spLocks noChangeArrowheads="1"/>
              </p:cNvSpPr>
              <p:nvPr/>
            </p:nvSpPr>
            <p:spPr bwMode="auto">
              <a:xfrm>
                <a:off x="1244" y="2761"/>
                <a:ext cx="719" cy="128"/>
              </a:xfrm>
              <a:prstGeom prst="rect">
                <a:avLst/>
              </a:prstGeom>
              <a:noFill/>
              <a:ln w="9525" cap="rnd">
                <a:solidFill>
                  <a:schemeClr val="accent2"/>
                </a:solidFill>
                <a:prstDash val="sysDot"/>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sp>
            <p:nvSpPr>
              <p:cNvPr id="210" name="Text Box 90"/>
              <p:cNvSpPr txBox="1">
                <a:spLocks noChangeArrowheads="1"/>
              </p:cNvSpPr>
              <p:nvPr/>
            </p:nvSpPr>
            <p:spPr bwMode="auto">
              <a:xfrm>
                <a:off x="1520" y="1708"/>
                <a:ext cx="272" cy="2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a:lnSpc>
                    <a:spcPct val="100000"/>
                  </a:lnSpc>
                  <a:spcBef>
                    <a:spcPct val="50000"/>
                  </a:spcBef>
                  <a:defRPr/>
                </a:pPr>
                <a:r>
                  <a:rPr lang="en-US" altLang="zh-TW" sz="1050" b="1">
                    <a:latin typeface="Arial" charset="0"/>
                    <a:ea typeface="DFKai-SB" charset="0"/>
                    <a:cs typeface="DFKai-SB" charset="0"/>
                  </a:rPr>
                  <a:t>X</a:t>
                </a:r>
              </a:p>
            </p:txBody>
          </p:sp>
        </p:grpSp>
        <p:sp>
          <p:nvSpPr>
            <p:cNvPr id="195" name="Text Box 91"/>
            <p:cNvSpPr txBox="1">
              <a:spLocks noChangeArrowheads="1"/>
            </p:cNvSpPr>
            <p:nvPr/>
          </p:nvSpPr>
          <p:spPr bwMode="auto">
            <a:xfrm>
              <a:off x="1202" y="3657"/>
              <a:ext cx="226" cy="1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90000"/>
                </a:lnSpc>
                <a:spcBef>
                  <a:spcPct val="50000"/>
                </a:spcBef>
                <a:defRPr/>
              </a:pPr>
              <a:r>
                <a:rPr lang="en-US" altLang="zh-CN" sz="1050" b="1">
                  <a:solidFill>
                    <a:srgbClr val="FF0000"/>
                  </a:solidFill>
                </a:rPr>
                <a:t>1</a:t>
              </a:r>
            </a:p>
          </p:txBody>
        </p:sp>
      </p:grpSp>
    </p:spTree>
    <p:extLst>
      <p:ext uri="{BB962C8B-B14F-4D97-AF65-F5344CB8AC3E}">
        <p14:creationId xmlns:p14="http://schemas.microsoft.com/office/powerpoint/2010/main" val="197939784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1835696" y="0"/>
            <a:ext cx="5112568" cy="576792"/>
          </a:xfrm>
        </p:spPr>
        <p:txBody>
          <a:bodyPr/>
          <a:lstStyle/>
          <a:p>
            <a:r>
              <a:rPr lang="zh-CN" altLang="en-US" sz="2000" dirty="0"/>
              <a:t>案例</a:t>
            </a:r>
            <a:r>
              <a:rPr lang="en-US" altLang="zh-CN" sz="2000" dirty="0"/>
              <a:t>2</a:t>
            </a:r>
            <a:r>
              <a:rPr lang="zh-CN" altLang="en-US" sz="2000" dirty="0"/>
              <a:t>：供应链运营模拟游戏</a:t>
            </a:r>
            <a:r>
              <a:rPr lang="en-US" altLang="zh-CN" sz="1200" dirty="0"/>
              <a:t>—</a:t>
            </a:r>
            <a:r>
              <a:rPr lang="zh-CN" altLang="en-US" sz="1200" dirty="0">
                <a:solidFill>
                  <a:srgbClr val="FF0000"/>
                </a:solidFill>
              </a:rPr>
              <a:t>品牌商高管职责</a:t>
            </a:r>
            <a:endParaRPr lang="zh-CN" altLang="en-US" sz="1800" dirty="0"/>
          </a:p>
        </p:txBody>
      </p:sp>
      <p:sp>
        <p:nvSpPr>
          <p:cNvPr id="3" name="Rectangle 3"/>
          <p:cNvSpPr txBox="1">
            <a:spLocks noChangeArrowheads="1"/>
          </p:cNvSpPr>
          <p:nvPr/>
        </p:nvSpPr>
        <p:spPr bwMode="auto">
          <a:xfrm>
            <a:off x="467545" y="764704"/>
            <a:ext cx="6498431" cy="461256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defRPr/>
            </a:pPr>
            <a:r>
              <a:rPr lang="zh-CN" altLang="en-US" sz="1950" kern="0" dirty="0"/>
              <a:t>每天记录员工的工作情况</a:t>
            </a:r>
            <a:r>
              <a:rPr lang="en-US" altLang="zh-CN" sz="1350" kern="0" dirty="0">
                <a:latin typeface="宋体" charset="0"/>
                <a:ea typeface="宋体" charset="0"/>
                <a:cs typeface="宋体" charset="0"/>
              </a:rPr>
              <a:t>(</a:t>
            </a:r>
            <a:r>
              <a:rPr lang="zh-CN" altLang="en-US" sz="1350" kern="0" dirty="0">
                <a:latin typeface="宋体" charset="0"/>
                <a:ea typeface="宋体" charset="0"/>
                <a:cs typeface="宋体" charset="0"/>
              </a:rPr>
              <a:t>工作打</a:t>
            </a:r>
            <a:r>
              <a:rPr lang="en-US" altLang="zh-CN" sz="1350" kern="0" dirty="0">
                <a:latin typeface="宋体" charset="0"/>
                <a:ea typeface="宋体" charset="0"/>
                <a:cs typeface="宋体" charset="0"/>
              </a:rPr>
              <a:t>O,</a:t>
            </a:r>
            <a:r>
              <a:rPr lang="zh-CN" altLang="en-US" sz="1350" kern="0" dirty="0">
                <a:latin typeface="宋体" charset="0"/>
                <a:ea typeface="宋体" charset="0"/>
                <a:cs typeface="宋体" charset="0"/>
              </a:rPr>
              <a:t>没工作做打</a:t>
            </a:r>
            <a:r>
              <a:rPr lang="en-US" altLang="zh-CN" sz="1350" kern="0" dirty="0">
                <a:latin typeface="宋体" charset="0"/>
                <a:ea typeface="宋体" charset="0"/>
                <a:cs typeface="宋体" charset="0"/>
              </a:rPr>
              <a:t>X)</a:t>
            </a: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r>
              <a:rPr lang="zh-CN" altLang="en-US" sz="1950" kern="0" dirty="0"/>
              <a:t>每天结束记录在制品数</a:t>
            </a:r>
            <a:r>
              <a:rPr lang="en-US" altLang="zh-CN" sz="1350" kern="0" dirty="0">
                <a:latin typeface="宋体" charset="0"/>
                <a:ea typeface="宋体" charset="0"/>
                <a:cs typeface="宋体" charset="0"/>
              </a:rPr>
              <a:t>(</a:t>
            </a:r>
            <a:r>
              <a:rPr lang="zh-CN" altLang="en-US" sz="1350" kern="0" dirty="0">
                <a:latin typeface="宋体" charset="0"/>
                <a:ea typeface="宋体" charset="0"/>
                <a:cs typeface="宋体" charset="0"/>
              </a:rPr>
              <a:t>每位作业员面前的订单数总合</a:t>
            </a:r>
            <a:r>
              <a:rPr lang="en-US" altLang="zh-CN" sz="1350" kern="0" dirty="0">
                <a:latin typeface="宋体" charset="0"/>
                <a:ea typeface="宋体" charset="0"/>
                <a:cs typeface="宋体" charset="0"/>
              </a:rPr>
              <a:t>)</a:t>
            </a: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endParaRPr lang="en-US" altLang="zh-CN" sz="1350" kern="0" dirty="0">
              <a:latin typeface="宋体" charset="0"/>
              <a:ea typeface="宋体" charset="0"/>
              <a:cs typeface="宋体" charset="0"/>
            </a:endParaRPr>
          </a:p>
          <a:p>
            <a:pPr>
              <a:lnSpc>
                <a:spcPct val="100000"/>
              </a:lnSpc>
              <a:defRPr/>
            </a:pPr>
            <a:r>
              <a:rPr lang="zh-CN" altLang="en-US" sz="1950" kern="0" dirty="0"/>
              <a:t>对争议做决策以解决冲突</a:t>
            </a:r>
          </a:p>
        </p:txBody>
      </p:sp>
      <p:graphicFrame>
        <p:nvGraphicFramePr>
          <p:cNvPr id="4" name="Group 4"/>
          <p:cNvGraphicFramePr>
            <a:graphicFrameLocks noGrp="1"/>
          </p:cNvGraphicFramePr>
          <p:nvPr>
            <p:ph sz="half" idx="4294967295"/>
            <p:extLst>
              <p:ext uri="{D42A27DB-BD31-4B8C-83A1-F6EECF244321}">
                <p14:modId xmlns:p14="http://schemas.microsoft.com/office/powerpoint/2010/main" val="1572140770"/>
              </p:ext>
            </p:extLst>
          </p:nvPr>
        </p:nvGraphicFramePr>
        <p:xfrm>
          <a:off x="1277635" y="1268760"/>
          <a:ext cx="6288887" cy="1300890"/>
        </p:xfrm>
        <a:graphic>
          <a:graphicData uri="http://schemas.openxmlformats.org/drawingml/2006/table">
            <a:tbl>
              <a:tblPr/>
              <a:tblGrid>
                <a:gridCol w="251222">
                  <a:extLst>
                    <a:ext uri="{9D8B030D-6E8A-4147-A177-3AD203B41FA5}">
                      <a16:colId xmlns:a16="http://schemas.microsoft.com/office/drawing/2014/main" val="20000"/>
                    </a:ext>
                  </a:extLst>
                </a:gridCol>
                <a:gridCol w="252413">
                  <a:extLst>
                    <a:ext uri="{9D8B030D-6E8A-4147-A177-3AD203B41FA5}">
                      <a16:colId xmlns:a16="http://schemas.microsoft.com/office/drawing/2014/main" val="20001"/>
                    </a:ext>
                  </a:extLst>
                </a:gridCol>
                <a:gridCol w="251222">
                  <a:extLst>
                    <a:ext uri="{9D8B030D-6E8A-4147-A177-3AD203B41FA5}">
                      <a16:colId xmlns:a16="http://schemas.microsoft.com/office/drawing/2014/main" val="20002"/>
                    </a:ext>
                  </a:extLst>
                </a:gridCol>
                <a:gridCol w="251222">
                  <a:extLst>
                    <a:ext uri="{9D8B030D-6E8A-4147-A177-3AD203B41FA5}">
                      <a16:colId xmlns:a16="http://schemas.microsoft.com/office/drawing/2014/main" val="20003"/>
                    </a:ext>
                  </a:extLst>
                </a:gridCol>
                <a:gridCol w="251222">
                  <a:extLst>
                    <a:ext uri="{9D8B030D-6E8A-4147-A177-3AD203B41FA5}">
                      <a16:colId xmlns:a16="http://schemas.microsoft.com/office/drawing/2014/main" val="20004"/>
                    </a:ext>
                  </a:extLst>
                </a:gridCol>
                <a:gridCol w="252413">
                  <a:extLst>
                    <a:ext uri="{9D8B030D-6E8A-4147-A177-3AD203B41FA5}">
                      <a16:colId xmlns:a16="http://schemas.microsoft.com/office/drawing/2014/main" val="20005"/>
                    </a:ext>
                  </a:extLst>
                </a:gridCol>
                <a:gridCol w="251222">
                  <a:extLst>
                    <a:ext uri="{9D8B030D-6E8A-4147-A177-3AD203B41FA5}">
                      <a16:colId xmlns:a16="http://schemas.microsoft.com/office/drawing/2014/main" val="20006"/>
                    </a:ext>
                  </a:extLst>
                </a:gridCol>
                <a:gridCol w="251222">
                  <a:extLst>
                    <a:ext uri="{9D8B030D-6E8A-4147-A177-3AD203B41FA5}">
                      <a16:colId xmlns:a16="http://schemas.microsoft.com/office/drawing/2014/main" val="20007"/>
                    </a:ext>
                  </a:extLst>
                </a:gridCol>
                <a:gridCol w="252413">
                  <a:extLst>
                    <a:ext uri="{9D8B030D-6E8A-4147-A177-3AD203B41FA5}">
                      <a16:colId xmlns:a16="http://schemas.microsoft.com/office/drawing/2014/main" val="20008"/>
                    </a:ext>
                  </a:extLst>
                </a:gridCol>
                <a:gridCol w="251222">
                  <a:extLst>
                    <a:ext uri="{9D8B030D-6E8A-4147-A177-3AD203B41FA5}">
                      <a16:colId xmlns:a16="http://schemas.microsoft.com/office/drawing/2014/main" val="20009"/>
                    </a:ext>
                  </a:extLst>
                </a:gridCol>
                <a:gridCol w="251222">
                  <a:extLst>
                    <a:ext uri="{9D8B030D-6E8A-4147-A177-3AD203B41FA5}">
                      <a16:colId xmlns:a16="http://schemas.microsoft.com/office/drawing/2014/main" val="20010"/>
                    </a:ext>
                  </a:extLst>
                </a:gridCol>
                <a:gridCol w="251222">
                  <a:extLst>
                    <a:ext uri="{9D8B030D-6E8A-4147-A177-3AD203B41FA5}">
                      <a16:colId xmlns:a16="http://schemas.microsoft.com/office/drawing/2014/main" val="20011"/>
                    </a:ext>
                  </a:extLst>
                </a:gridCol>
                <a:gridCol w="252413">
                  <a:extLst>
                    <a:ext uri="{9D8B030D-6E8A-4147-A177-3AD203B41FA5}">
                      <a16:colId xmlns:a16="http://schemas.microsoft.com/office/drawing/2014/main" val="20012"/>
                    </a:ext>
                  </a:extLst>
                </a:gridCol>
                <a:gridCol w="251222">
                  <a:extLst>
                    <a:ext uri="{9D8B030D-6E8A-4147-A177-3AD203B41FA5}">
                      <a16:colId xmlns:a16="http://schemas.microsoft.com/office/drawing/2014/main" val="20013"/>
                    </a:ext>
                  </a:extLst>
                </a:gridCol>
                <a:gridCol w="251222">
                  <a:extLst>
                    <a:ext uri="{9D8B030D-6E8A-4147-A177-3AD203B41FA5}">
                      <a16:colId xmlns:a16="http://schemas.microsoft.com/office/drawing/2014/main" val="20014"/>
                    </a:ext>
                  </a:extLst>
                </a:gridCol>
                <a:gridCol w="251222">
                  <a:extLst>
                    <a:ext uri="{9D8B030D-6E8A-4147-A177-3AD203B41FA5}">
                      <a16:colId xmlns:a16="http://schemas.microsoft.com/office/drawing/2014/main" val="20015"/>
                    </a:ext>
                  </a:extLst>
                </a:gridCol>
                <a:gridCol w="252413">
                  <a:extLst>
                    <a:ext uri="{9D8B030D-6E8A-4147-A177-3AD203B41FA5}">
                      <a16:colId xmlns:a16="http://schemas.microsoft.com/office/drawing/2014/main" val="20016"/>
                    </a:ext>
                  </a:extLst>
                </a:gridCol>
                <a:gridCol w="251222">
                  <a:extLst>
                    <a:ext uri="{9D8B030D-6E8A-4147-A177-3AD203B41FA5}">
                      <a16:colId xmlns:a16="http://schemas.microsoft.com/office/drawing/2014/main" val="20017"/>
                    </a:ext>
                  </a:extLst>
                </a:gridCol>
                <a:gridCol w="251222">
                  <a:extLst>
                    <a:ext uri="{9D8B030D-6E8A-4147-A177-3AD203B41FA5}">
                      <a16:colId xmlns:a16="http://schemas.microsoft.com/office/drawing/2014/main" val="20018"/>
                    </a:ext>
                  </a:extLst>
                </a:gridCol>
                <a:gridCol w="252413">
                  <a:extLst>
                    <a:ext uri="{9D8B030D-6E8A-4147-A177-3AD203B41FA5}">
                      <a16:colId xmlns:a16="http://schemas.microsoft.com/office/drawing/2014/main" val="20019"/>
                    </a:ext>
                  </a:extLst>
                </a:gridCol>
                <a:gridCol w="251222">
                  <a:extLst>
                    <a:ext uri="{9D8B030D-6E8A-4147-A177-3AD203B41FA5}">
                      <a16:colId xmlns:a16="http://schemas.microsoft.com/office/drawing/2014/main" val="20020"/>
                    </a:ext>
                  </a:extLst>
                </a:gridCol>
                <a:gridCol w="251222">
                  <a:extLst>
                    <a:ext uri="{9D8B030D-6E8A-4147-A177-3AD203B41FA5}">
                      <a16:colId xmlns:a16="http://schemas.microsoft.com/office/drawing/2014/main" val="20021"/>
                    </a:ext>
                  </a:extLst>
                </a:gridCol>
                <a:gridCol w="251222">
                  <a:extLst>
                    <a:ext uri="{9D8B030D-6E8A-4147-A177-3AD203B41FA5}">
                      <a16:colId xmlns:a16="http://schemas.microsoft.com/office/drawing/2014/main" val="20022"/>
                    </a:ext>
                  </a:extLst>
                </a:gridCol>
                <a:gridCol w="252413">
                  <a:extLst>
                    <a:ext uri="{9D8B030D-6E8A-4147-A177-3AD203B41FA5}">
                      <a16:colId xmlns:a16="http://schemas.microsoft.com/office/drawing/2014/main" val="20023"/>
                    </a:ext>
                  </a:extLst>
                </a:gridCol>
                <a:gridCol w="251222">
                  <a:extLst>
                    <a:ext uri="{9D8B030D-6E8A-4147-A177-3AD203B41FA5}">
                      <a16:colId xmlns:a16="http://schemas.microsoft.com/office/drawing/2014/main" val="20024"/>
                    </a:ext>
                  </a:extLst>
                </a:gridCol>
              </a:tblGrid>
              <a:tr h="253365">
                <a:tc rowSpan="4">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zh-CN" altLang="en-US" sz="1400" b="1" i="0" u="none" strike="noStrike" cap="none" normalizeH="0" baseline="0">
                          <a:ln>
                            <a:noFill/>
                          </a:ln>
                          <a:solidFill>
                            <a:schemeClr val="tx1"/>
                          </a:solidFill>
                          <a:effectLst/>
                          <a:latin typeface="Times New Roman" charset="0"/>
                          <a:ea typeface="黑体" charset="0"/>
                          <a:cs typeface="黑体" charset="0"/>
                        </a:rPr>
                        <a:t>操作员</a:t>
                      </a:r>
                    </a:p>
                  </a:txBody>
                  <a:tcPr marL="13500" marR="13500" marT="13503" marB="1350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A</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en-US" altLang="zh-TW"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53365">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B</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en-US" altLang="zh-TW"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dirty="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53365">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C</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en-US" altLang="zh-TW"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53365">
                <a:tc vMerge="1">
                  <a:txBody>
                    <a:bodyPr/>
                    <a:lstStyle/>
                    <a:p>
                      <a:endParaRPr lang="zh-CN" altLang="en-US"/>
                    </a:p>
                  </a:txBody>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D</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en-US" altLang="zh-TW"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53365">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7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1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1</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2</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3</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4</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5</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6</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7</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8</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9</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a:t>
                      </a: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3" marB="13503"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90000"/>
                        </a:lnSpc>
                        <a:spcBef>
                          <a:spcPct val="20000"/>
                        </a:spcBef>
                        <a:spcAft>
                          <a:spcPct val="0"/>
                        </a:spcAft>
                        <a:buClr>
                          <a:srgbClr val="FF0000"/>
                        </a:buClr>
                        <a:buSzTx/>
                        <a:buFontTx/>
                        <a:buNone/>
                        <a:tabLst/>
                      </a:pPr>
                      <a:r>
                        <a:rPr kumimoji="1" lang="en-US" altLang="zh-TW" sz="1000" b="1" i="0" u="none" strike="noStrike" cap="none" normalizeH="0" baseline="0" dirty="0">
                          <a:ln>
                            <a:noFill/>
                          </a:ln>
                          <a:solidFill>
                            <a:schemeClr val="tx1"/>
                          </a:solidFill>
                          <a:effectLst/>
                          <a:latin typeface="Times New Roman" charset="0"/>
                          <a:ea typeface="黑体" charset="0"/>
                          <a:cs typeface="黑体" charset="0"/>
                        </a:rPr>
                        <a:t>3</a:t>
                      </a:r>
                      <a:r>
                        <a:rPr kumimoji="1" lang="en-US" altLang="zh-CN" sz="1000" b="1" i="0" u="none" strike="noStrike" cap="none" normalizeH="0" baseline="0" dirty="0">
                          <a:ln>
                            <a:noFill/>
                          </a:ln>
                          <a:solidFill>
                            <a:schemeClr val="tx1"/>
                          </a:solidFill>
                          <a:effectLst/>
                          <a:latin typeface="Times New Roman" charset="0"/>
                          <a:ea typeface="黑体" charset="0"/>
                          <a:cs typeface="黑体" charset="0"/>
                        </a:rPr>
                        <a:t>0</a:t>
                      </a:r>
                    </a:p>
                  </a:txBody>
                  <a:tcPr marL="13500" marR="13500" marT="13503" marB="13503"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5" name="Group 159"/>
          <p:cNvGraphicFramePr>
            <a:graphicFrameLocks noGrp="1"/>
          </p:cNvGraphicFramePr>
          <p:nvPr>
            <p:extLst>
              <p:ext uri="{D42A27DB-BD31-4B8C-83A1-F6EECF244321}">
                <p14:modId xmlns:p14="http://schemas.microsoft.com/office/powerpoint/2010/main" val="3027240840"/>
              </p:ext>
            </p:extLst>
          </p:nvPr>
        </p:nvGraphicFramePr>
        <p:xfrm>
          <a:off x="1763410" y="1340198"/>
          <a:ext cx="251222" cy="971552"/>
        </p:xfrm>
        <a:graphic>
          <a:graphicData uri="http://schemas.openxmlformats.org/drawingml/2006/table">
            <a:tbl>
              <a:tblPr/>
              <a:tblGrid>
                <a:gridCol w="251222">
                  <a:extLst>
                    <a:ext uri="{9D8B030D-6E8A-4147-A177-3AD203B41FA5}">
                      <a16:colId xmlns:a16="http://schemas.microsoft.com/office/drawing/2014/main" val="20000"/>
                    </a:ext>
                  </a:extLst>
                </a:gridCol>
              </a:tblGrid>
              <a:tr h="242888">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O</a:t>
                      </a:r>
                    </a:p>
                  </a:txBody>
                  <a:tcPr marL="68580" marR="68580" marT="34290" marB="3429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42888">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O</a:t>
                      </a:r>
                    </a:p>
                  </a:txBody>
                  <a:tcPr marL="68580" marR="68580" marT="34290" marB="3429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42888">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X</a:t>
                      </a:r>
                    </a:p>
                  </a:txBody>
                  <a:tcPr marL="68580" marR="68580" marT="34290" marB="3429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42888">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100" b="1" i="0" u="none" strike="noStrike" cap="none" normalizeH="0" baseline="0">
                          <a:ln>
                            <a:noFill/>
                          </a:ln>
                          <a:solidFill>
                            <a:schemeClr val="tx1"/>
                          </a:solidFill>
                          <a:effectLst/>
                          <a:latin typeface="Times New Roman" charset="0"/>
                          <a:ea typeface="黑体" charset="0"/>
                          <a:cs typeface="黑体" charset="0"/>
                        </a:rPr>
                        <a:t>X</a:t>
                      </a:r>
                    </a:p>
                  </a:txBody>
                  <a:tcPr marL="68580" marR="68580" marT="34290" marB="3429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6" name="Group 174"/>
          <p:cNvGraphicFramePr>
            <a:graphicFrameLocks noGrp="1"/>
          </p:cNvGraphicFramePr>
          <p:nvPr>
            <p:extLst>
              <p:ext uri="{D42A27DB-BD31-4B8C-83A1-F6EECF244321}">
                <p14:modId xmlns:p14="http://schemas.microsoft.com/office/powerpoint/2010/main" val="1139364894"/>
              </p:ext>
            </p:extLst>
          </p:nvPr>
        </p:nvGraphicFramePr>
        <p:xfrm>
          <a:off x="1277635" y="3068960"/>
          <a:ext cx="6318656" cy="1675211"/>
        </p:xfrm>
        <a:graphic>
          <a:graphicData uri="http://schemas.openxmlformats.org/drawingml/2006/table">
            <a:tbl>
              <a:tblPr/>
              <a:tblGrid>
                <a:gridCol w="263129">
                  <a:extLst>
                    <a:ext uri="{9D8B030D-6E8A-4147-A177-3AD203B41FA5}">
                      <a16:colId xmlns:a16="http://schemas.microsoft.com/office/drawing/2014/main" val="20000"/>
                    </a:ext>
                  </a:extLst>
                </a:gridCol>
                <a:gridCol w="264319">
                  <a:extLst>
                    <a:ext uri="{9D8B030D-6E8A-4147-A177-3AD203B41FA5}">
                      <a16:colId xmlns:a16="http://schemas.microsoft.com/office/drawing/2014/main" val="20001"/>
                    </a:ext>
                  </a:extLst>
                </a:gridCol>
                <a:gridCol w="261938">
                  <a:extLst>
                    <a:ext uri="{9D8B030D-6E8A-4147-A177-3AD203B41FA5}">
                      <a16:colId xmlns:a16="http://schemas.microsoft.com/office/drawing/2014/main" val="20002"/>
                    </a:ext>
                  </a:extLst>
                </a:gridCol>
                <a:gridCol w="264319">
                  <a:extLst>
                    <a:ext uri="{9D8B030D-6E8A-4147-A177-3AD203B41FA5}">
                      <a16:colId xmlns:a16="http://schemas.microsoft.com/office/drawing/2014/main" val="20003"/>
                    </a:ext>
                  </a:extLst>
                </a:gridCol>
                <a:gridCol w="263128">
                  <a:extLst>
                    <a:ext uri="{9D8B030D-6E8A-4147-A177-3AD203B41FA5}">
                      <a16:colId xmlns:a16="http://schemas.microsoft.com/office/drawing/2014/main" val="20004"/>
                    </a:ext>
                  </a:extLst>
                </a:gridCol>
                <a:gridCol w="263129">
                  <a:extLst>
                    <a:ext uri="{9D8B030D-6E8A-4147-A177-3AD203B41FA5}">
                      <a16:colId xmlns:a16="http://schemas.microsoft.com/office/drawing/2014/main" val="20005"/>
                    </a:ext>
                  </a:extLst>
                </a:gridCol>
                <a:gridCol w="263128">
                  <a:extLst>
                    <a:ext uri="{9D8B030D-6E8A-4147-A177-3AD203B41FA5}">
                      <a16:colId xmlns:a16="http://schemas.microsoft.com/office/drawing/2014/main" val="20006"/>
                    </a:ext>
                  </a:extLst>
                </a:gridCol>
                <a:gridCol w="263129">
                  <a:extLst>
                    <a:ext uri="{9D8B030D-6E8A-4147-A177-3AD203B41FA5}">
                      <a16:colId xmlns:a16="http://schemas.microsoft.com/office/drawing/2014/main" val="20007"/>
                    </a:ext>
                  </a:extLst>
                </a:gridCol>
                <a:gridCol w="263128">
                  <a:extLst>
                    <a:ext uri="{9D8B030D-6E8A-4147-A177-3AD203B41FA5}">
                      <a16:colId xmlns:a16="http://schemas.microsoft.com/office/drawing/2014/main" val="20008"/>
                    </a:ext>
                  </a:extLst>
                </a:gridCol>
                <a:gridCol w="263129">
                  <a:extLst>
                    <a:ext uri="{9D8B030D-6E8A-4147-A177-3AD203B41FA5}">
                      <a16:colId xmlns:a16="http://schemas.microsoft.com/office/drawing/2014/main" val="20009"/>
                    </a:ext>
                  </a:extLst>
                </a:gridCol>
                <a:gridCol w="261938">
                  <a:extLst>
                    <a:ext uri="{9D8B030D-6E8A-4147-A177-3AD203B41FA5}">
                      <a16:colId xmlns:a16="http://schemas.microsoft.com/office/drawing/2014/main" val="20010"/>
                    </a:ext>
                  </a:extLst>
                </a:gridCol>
                <a:gridCol w="265509">
                  <a:extLst>
                    <a:ext uri="{9D8B030D-6E8A-4147-A177-3AD203B41FA5}">
                      <a16:colId xmlns:a16="http://schemas.microsoft.com/office/drawing/2014/main" val="20011"/>
                    </a:ext>
                  </a:extLst>
                </a:gridCol>
                <a:gridCol w="263129">
                  <a:extLst>
                    <a:ext uri="{9D8B030D-6E8A-4147-A177-3AD203B41FA5}">
                      <a16:colId xmlns:a16="http://schemas.microsoft.com/office/drawing/2014/main" val="20012"/>
                    </a:ext>
                  </a:extLst>
                </a:gridCol>
                <a:gridCol w="264319">
                  <a:extLst>
                    <a:ext uri="{9D8B030D-6E8A-4147-A177-3AD203B41FA5}">
                      <a16:colId xmlns:a16="http://schemas.microsoft.com/office/drawing/2014/main" val="20013"/>
                    </a:ext>
                  </a:extLst>
                </a:gridCol>
                <a:gridCol w="261938">
                  <a:extLst>
                    <a:ext uri="{9D8B030D-6E8A-4147-A177-3AD203B41FA5}">
                      <a16:colId xmlns:a16="http://schemas.microsoft.com/office/drawing/2014/main" val="20014"/>
                    </a:ext>
                  </a:extLst>
                </a:gridCol>
                <a:gridCol w="263128">
                  <a:extLst>
                    <a:ext uri="{9D8B030D-6E8A-4147-A177-3AD203B41FA5}">
                      <a16:colId xmlns:a16="http://schemas.microsoft.com/office/drawing/2014/main" val="20015"/>
                    </a:ext>
                  </a:extLst>
                </a:gridCol>
                <a:gridCol w="264319">
                  <a:extLst>
                    <a:ext uri="{9D8B030D-6E8A-4147-A177-3AD203B41FA5}">
                      <a16:colId xmlns:a16="http://schemas.microsoft.com/office/drawing/2014/main" val="20016"/>
                    </a:ext>
                  </a:extLst>
                </a:gridCol>
                <a:gridCol w="261938">
                  <a:extLst>
                    <a:ext uri="{9D8B030D-6E8A-4147-A177-3AD203B41FA5}">
                      <a16:colId xmlns:a16="http://schemas.microsoft.com/office/drawing/2014/main" val="20017"/>
                    </a:ext>
                  </a:extLst>
                </a:gridCol>
                <a:gridCol w="263129">
                  <a:extLst>
                    <a:ext uri="{9D8B030D-6E8A-4147-A177-3AD203B41FA5}">
                      <a16:colId xmlns:a16="http://schemas.microsoft.com/office/drawing/2014/main" val="20018"/>
                    </a:ext>
                  </a:extLst>
                </a:gridCol>
                <a:gridCol w="263128">
                  <a:extLst>
                    <a:ext uri="{9D8B030D-6E8A-4147-A177-3AD203B41FA5}">
                      <a16:colId xmlns:a16="http://schemas.microsoft.com/office/drawing/2014/main" val="20019"/>
                    </a:ext>
                  </a:extLst>
                </a:gridCol>
                <a:gridCol w="263129">
                  <a:extLst>
                    <a:ext uri="{9D8B030D-6E8A-4147-A177-3AD203B41FA5}">
                      <a16:colId xmlns:a16="http://schemas.microsoft.com/office/drawing/2014/main" val="20020"/>
                    </a:ext>
                  </a:extLst>
                </a:gridCol>
                <a:gridCol w="264319">
                  <a:extLst>
                    <a:ext uri="{9D8B030D-6E8A-4147-A177-3AD203B41FA5}">
                      <a16:colId xmlns:a16="http://schemas.microsoft.com/office/drawing/2014/main" val="20021"/>
                    </a:ext>
                  </a:extLst>
                </a:gridCol>
                <a:gridCol w="263128">
                  <a:extLst>
                    <a:ext uri="{9D8B030D-6E8A-4147-A177-3AD203B41FA5}">
                      <a16:colId xmlns:a16="http://schemas.microsoft.com/office/drawing/2014/main" val="20022"/>
                    </a:ext>
                  </a:extLst>
                </a:gridCol>
                <a:gridCol w="263129">
                  <a:extLst>
                    <a:ext uri="{9D8B030D-6E8A-4147-A177-3AD203B41FA5}">
                      <a16:colId xmlns:a16="http://schemas.microsoft.com/office/drawing/2014/main" val="20023"/>
                    </a:ext>
                  </a:extLst>
                </a:gridCol>
              </a:tblGrid>
              <a:tr h="241697">
                <a:tc rowSpan="6">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CN" altLang="en-US" sz="1100" b="1" i="0" u="none" strike="noStrike" cap="none" normalizeH="0" baseline="0">
                          <a:ln>
                            <a:noFill/>
                          </a:ln>
                          <a:solidFill>
                            <a:schemeClr val="tx1"/>
                          </a:solidFill>
                          <a:effectLst/>
                          <a:latin typeface="Times New Roman" charset="0"/>
                          <a:ea typeface="黑体" charset="0"/>
                          <a:cs typeface="黑体" charset="0"/>
                        </a:rPr>
                        <a:t>在制品数量</a:t>
                      </a:r>
                    </a:p>
                  </a:txBody>
                  <a:tcPr marL="13500" marR="13500" marT="13500" marB="135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TW" altLang="en-US" sz="1000" b="1" i="0" u="none" strike="noStrike" cap="none" normalizeH="0" baseline="0">
                          <a:ln>
                            <a:noFill/>
                          </a:ln>
                          <a:solidFill>
                            <a:schemeClr val="tx1"/>
                          </a:solidFill>
                          <a:effectLst/>
                          <a:latin typeface="Times New Roman" charset="0"/>
                          <a:ea typeface="黑体" charset="0"/>
                          <a:cs typeface="黑体" charset="0"/>
                        </a:rPr>
                        <a:t> </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2888">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TW" altLang="en-US" sz="1000" b="1" i="0" u="none" strike="noStrike" cap="none" normalizeH="0" baseline="0">
                          <a:ln>
                            <a:noFill/>
                          </a:ln>
                          <a:solidFill>
                            <a:schemeClr val="tx1"/>
                          </a:solidFill>
                          <a:effectLst/>
                          <a:latin typeface="Times New Roman" charset="0"/>
                          <a:ea typeface="黑体" charset="0"/>
                          <a:cs typeface="黑体" charset="0"/>
                        </a:rPr>
                        <a:t>  </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41697">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8</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42888">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6</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1697">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4</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41697">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2</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22647">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TW" altLang="en-US" sz="1000" b="1" i="0" u="none" strike="noStrike" cap="none" normalizeH="0" baseline="0">
                          <a:ln>
                            <a:noFill/>
                          </a:ln>
                          <a:solidFill>
                            <a:schemeClr val="tx1"/>
                          </a:solidFill>
                          <a:effectLst/>
                          <a:latin typeface="Times New Roman" charset="0"/>
                          <a:ea typeface="黑体" charset="0"/>
                          <a:cs typeface="黑体" charset="0"/>
                        </a:rPr>
                        <a:t> </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1</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2</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3</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4</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5</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6</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7</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8</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9</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TW" sz="1000" b="1" i="0" u="none" strike="noStrike" cap="none" normalizeH="0" baseline="0">
                          <a:ln>
                            <a:noFill/>
                          </a:ln>
                          <a:solidFill>
                            <a:schemeClr val="tx1"/>
                          </a:solidFill>
                          <a:effectLst/>
                          <a:latin typeface="Times New Roman" charset="0"/>
                          <a:ea typeface="黑体" charset="0"/>
                          <a:cs typeface="黑体" charset="0"/>
                        </a:rPr>
                        <a:t>…</a:t>
                      </a: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TW" altLang="en-US" sz="1000" b="1" i="0" u="none" strike="noStrike" cap="none" normalizeH="0" baseline="0" dirty="0">
                          <a:ln>
                            <a:noFill/>
                          </a:ln>
                          <a:solidFill>
                            <a:schemeClr val="tx1"/>
                          </a:solidFill>
                          <a:effectLst/>
                          <a:latin typeface="Times New Roman" charset="0"/>
                          <a:ea typeface="黑体" charset="0"/>
                          <a:cs typeface="黑体" charset="0"/>
                        </a:rPr>
                        <a:t> </a:t>
                      </a:r>
                      <a:r>
                        <a:rPr kumimoji="1" lang="en-US" altLang="zh-CN" sz="1000" b="1" i="0" u="none" strike="noStrike" cap="none" normalizeH="0" baseline="0" dirty="0">
                          <a:ln>
                            <a:noFill/>
                          </a:ln>
                          <a:solidFill>
                            <a:schemeClr val="tx1"/>
                          </a:solidFill>
                          <a:effectLst/>
                          <a:latin typeface="Times New Roman" charset="0"/>
                          <a:ea typeface="黑体" charset="0"/>
                          <a:cs typeface="黑体" charset="0"/>
                        </a:rPr>
                        <a:t>30</a:t>
                      </a:r>
                      <a:endParaRPr kumimoji="1" lang="en-US" altLang="zh-TW" sz="1000" b="1" i="0" u="none" strike="noStrike" cap="none" normalizeH="0" baseline="0" dirty="0">
                        <a:ln>
                          <a:noFill/>
                        </a:ln>
                        <a:solidFill>
                          <a:schemeClr val="tx1"/>
                        </a:solidFill>
                        <a:effectLst/>
                        <a:latin typeface="Times New Roman" charset="0"/>
                        <a:ea typeface="黑体" charset="0"/>
                        <a:cs typeface="黑体" charset="0"/>
                      </a:endParaRPr>
                    </a:p>
                  </a:txBody>
                  <a:tcPr marL="13500" marR="13500" marT="13500" marB="1350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7" name="Line 371"/>
          <p:cNvSpPr>
            <a:spLocks noChangeShapeType="1"/>
          </p:cNvSpPr>
          <p:nvPr/>
        </p:nvSpPr>
        <p:spPr bwMode="auto">
          <a:xfrm flipV="1">
            <a:off x="1925334" y="3933353"/>
            <a:ext cx="0" cy="567928"/>
          </a:xfrm>
          <a:prstGeom prst="line">
            <a:avLst/>
          </a:prstGeom>
          <a:noFill/>
          <a:ln w="571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zh-CN" altLang="en-US" sz="900"/>
          </a:p>
        </p:txBody>
      </p:sp>
    </p:spTree>
    <p:extLst>
      <p:ext uri="{BB962C8B-B14F-4D97-AF65-F5344CB8AC3E}">
        <p14:creationId xmlns:p14="http://schemas.microsoft.com/office/powerpoint/2010/main" val="183258766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br>
              <a:rPr lang="en-US" altLang="zh-CN" dirty="0"/>
            </a:br>
            <a:r>
              <a:rPr lang="en-US" altLang="zh-CN" sz="1800" dirty="0"/>
              <a:t>—</a:t>
            </a:r>
            <a:r>
              <a:rPr lang="zh-CN" altLang="en-US" sz="1800" dirty="0">
                <a:solidFill>
                  <a:srgbClr val="FF0000"/>
                </a:solidFill>
              </a:rPr>
              <a:t>订单产出计划</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82</a:t>
            </a:fld>
            <a:endParaRPr lang="en-US" altLang="zh-CN"/>
          </a:p>
        </p:txBody>
      </p:sp>
      <p:sp>
        <p:nvSpPr>
          <p:cNvPr id="8" name="Rectangle 3"/>
          <p:cNvSpPr txBox="1">
            <a:spLocks noChangeArrowheads="1"/>
          </p:cNvSpPr>
          <p:nvPr/>
        </p:nvSpPr>
        <p:spPr bwMode="auto">
          <a:xfrm>
            <a:off x="660173" y="764704"/>
            <a:ext cx="6173391" cy="47237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zh-CN" altLang="en-US" sz="1800" kern="0" dirty="0">
                <a:latin typeface="Times New Roman" charset="0"/>
                <a:ea typeface="黑体" charset="0"/>
                <a:cs typeface="黑体" charset="0"/>
              </a:rPr>
              <a:t>思考</a:t>
            </a:r>
            <a:r>
              <a:rPr lang="en-US" altLang="zh-CN" sz="1800" kern="0" dirty="0">
                <a:latin typeface="Times New Roman" charset="0"/>
                <a:ea typeface="黑体" charset="0"/>
                <a:cs typeface="黑体" charset="0"/>
              </a:rPr>
              <a:t>1</a:t>
            </a:r>
            <a:r>
              <a:rPr lang="zh-CN" altLang="en-US" sz="1800" kern="0" dirty="0">
                <a:latin typeface="Times New Roman" charset="0"/>
                <a:ea typeface="黑体" charset="0"/>
                <a:cs typeface="黑体" charset="0"/>
              </a:rPr>
              <a:t>：如何评估产品价值，哪种产品价值高赚钱多呢</a:t>
            </a:r>
            <a:r>
              <a:rPr lang="en-US" altLang="zh-CN" sz="1800" kern="0" dirty="0">
                <a:latin typeface="Times New Roman" charset="0"/>
                <a:ea typeface="黑体" charset="0"/>
                <a:cs typeface="黑体" charset="0"/>
              </a:rPr>
              <a:t>?</a:t>
            </a:r>
          </a:p>
          <a:p>
            <a:pPr lvl="1">
              <a:lnSpc>
                <a:spcPct val="100000"/>
              </a:lnSpc>
            </a:pPr>
            <a:r>
              <a:rPr lang="zh-CN" altLang="en-US" sz="1650" kern="0" dirty="0">
                <a:latin typeface="Times New Roman" charset="0"/>
                <a:ea typeface="黑体" charset="0"/>
                <a:cs typeface="黑体" charset="0"/>
              </a:rPr>
              <a:t>产品盈利性分析</a:t>
            </a:r>
            <a:r>
              <a:rPr lang="en-US" altLang="zh-CN" sz="1650" kern="0" dirty="0">
                <a:latin typeface="Times New Roman" charset="0"/>
                <a:ea typeface="黑体" charset="0"/>
                <a:cs typeface="黑体" charset="0"/>
              </a:rPr>
              <a:t>—</a:t>
            </a:r>
            <a:r>
              <a:rPr lang="zh-CN" altLang="en-US" sz="1650" kern="0" dirty="0">
                <a:solidFill>
                  <a:srgbClr val="FF0000"/>
                </a:solidFill>
                <a:latin typeface="Times New Roman" charset="0"/>
                <a:ea typeface="宋体" charset="0"/>
                <a:cs typeface="宋体" charset="0"/>
              </a:rPr>
              <a:t>边际利润率</a:t>
            </a:r>
            <a:r>
              <a:rPr lang="zh-CN" altLang="en-US" sz="1650" kern="0" dirty="0">
                <a:latin typeface="Times New Roman" charset="0"/>
                <a:ea typeface="黑体" charset="0"/>
                <a:cs typeface="黑体" charset="0"/>
              </a:rPr>
              <a:t>决定盈利</a:t>
            </a:r>
            <a:endParaRPr lang="en-US" altLang="zh-CN" sz="1650" kern="0" dirty="0">
              <a:latin typeface="Times New Roman" charset="0"/>
              <a:ea typeface="黑体" charset="0"/>
              <a:cs typeface="黑体" charset="0"/>
            </a:endParaRPr>
          </a:p>
          <a:p>
            <a:pPr lvl="1">
              <a:lnSpc>
                <a:spcPct val="100000"/>
              </a:lnSpc>
            </a:pPr>
            <a:endParaRPr lang="en-US" altLang="zh-CN" sz="1500" kern="0" dirty="0">
              <a:latin typeface="Times New Roman" charset="0"/>
              <a:ea typeface="黑体" charset="0"/>
              <a:cs typeface="黑体" charset="0"/>
            </a:endParaRPr>
          </a:p>
          <a:p>
            <a:pPr lvl="1">
              <a:lnSpc>
                <a:spcPct val="100000"/>
              </a:lnSpc>
            </a:pPr>
            <a:endParaRPr lang="en-US" altLang="zh-CN" sz="1500" kern="0" dirty="0">
              <a:latin typeface="Times New Roman" charset="0"/>
              <a:ea typeface="黑体" charset="0"/>
              <a:cs typeface="黑体" charset="0"/>
            </a:endParaRPr>
          </a:p>
          <a:p>
            <a:pPr lvl="1">
              <a:lnSpc>
                <a:spcPct val="100000"/>
              </a:lnSpc>
            </a:pPr>
            <a:endParaRPr lang="en-US" altLang="zh-CN" sz="1500" kern="0" dirty="0">
              <a:latin typeface="Times New Roman" charset="0"/>
              <a:ea typeface="黑体" charset="0"/>
              <a:cs typeface="黑体" charset="0"/>
            </a:endParaRPr>
          </a:p>
          <a:p>
            <a:pPr lvl="1">
              <a:lnSpc>
                <a:spcPct val="100000"/>
              </a:lnSpc>
            </a:pPr>
            <a:endParaRPr lang="en-US" altLang="zh-CN" sz="1500" kern="0" dirty="0">
              <a:latin typeface="Times New Roman" charset="0"/>
              <a:ea typeface="黑体" charset="0"/>
              <a:cs typeface="黑体" charset="0"/>
            </a:endParaRPr>
          </a:p>
          <a:p>
            <a:pPr lvl="2">
              <a:lnSpc>
                <a:spcPct val="100000"/>
              </a:lnSpc>
              <a:buFontTx/>
              <a:buNone/>
            </a:pPr>
            <a:endParaRPr lang="en-US" altLang="zh-CN" sz="1500" kern="0" dirty="0">
              <a:latin typeface="Times New Roman" charset="0"/>
            </a:endParaRPr>
          </a:p>
          <a:p>
            <a:pPr lvl="2">
              <a:lnSpc>
                <a:spcPct val="100000"/>
              </a:lnSpc>
              <a:buFontTx/>
              <a:buNone/>
            </a:pPr>
            <a:r>
              <a:rPr lang="zh-CN" altLang="en-US" sz="1500" kern="0" dirty="0">
                <a:latin typeface="Times New Roman" charset="0"/>
              </a:rPr>
              <a:t>总产出</a:t>
            </a:r>
            <a:r>
              <a:rPr lang="en-US" altLang="zh-CN" sz="1500" kern="0" dirty="0">
                <a:latin typeface="Times New Roman" charset="0"/>
              </a:rPr>
              <a:t>=3*125+7*265+3*150+5*210=3730</a:t>
            </a:r>
            <a:r>
              <a:rPr lang="zh-CN" altLang="en-US" sz="1500" kern="0" dirty="0">
                <a:latin typeface="Times New Roman" charset="0"/>
              </a:rPr>
              <a:t>，净利</a:t>
            </a:r>
            <a:r>
              <a:rPr lang="en-US" altLang="zh-CN" sz="1500" kern="0" dirty="0">
                <a:latin typeface="Times New Roman" charset="0"/>
              </a:rPr>
              <a:t>=3730-3000=730</a:t>
            </a:r>
          </a:p>
          <a:p>
            <a:pPr lvl="2">
              <a:lnSpc>
                <a:spcPct val="100000"/>
              </a:lnSpc>
              <a:buFontTx/>
              <a:buNone/>
            </a:pPr>
            <a:endParaRPr lang="en-US" altLang="zh-CN" sz="1500" kern="0" dirty="0">
              <a:latin typeface="Times New Roman" charset="0"/>
            </a:endParaRPr>
          </a:p>
          <a:p>
            <a:pPr lvl="1">
              <a:lnSpc>
                <a:spcPct val="100000"/>
              </a:lnSpc>
            </a:pPr>
            <a:r>
              <a:rPr lang="zh-CN" altLang="en-US" sz="1650" kern="0" dirty="0">
                <a:latin typeface="Times New Roman" charset="0"/>
                <a:ea typeface="黑体" charset="0"/>
                <a:cs typeface="黑体" charset="0"/>
              </a:rPr>
              <a:t>产品盈利性分析</a:t>
            </a:r>
            <a:r>
              <a:rPr lang="en-US" altLang="zh-CN" sz="1650" kern="0" dirty="0">
                <a:latin typeface="Times New Roman" charset="0"/>
                <a:ea typeface="黑体" charset="0"/>
                <a:cs typeface="黑体" charset="0"/>
              </a:rPr>
              <a:t>—</a:t>
            </a:r>
            <a:r>
              <a:rPr lang="zh-CN" altLang="en-US" sz="1650" kern="0" dirty="0">
                <a:solidFill>
                  <a:srgbClr val="FF0000"/>
                </a:solidFill>
                <a:latin typeface="Times New Roman" charset="0"/>
                <a:ea typeface="黑体" charset="0"/>
                <a:cs typeface="黑体" charset="0"/>
              </a:rPr>
              <a:t>瓶颈</a:t>
            </a:r>
            <a:r>
              <a:rPr lang="zh-CN" altLang="en-US" sz="1650" kern="0" dirty="0">
                <a:solidFill>
                  <a:srgbClr val="FF0000"/>
                </a:solidFill>
                <a:latin typeface="Times New Roman" charset="0"/>
                <a:ea typeface="宋体" charset="0"/>
                <a:cs typeface="宋体" charset="0"/>
              </a:rPr>
              <a:t>利润率</a:t>
            </a:r>
            <a:r>
              <a:rPr lang="zh-CN" altLang="en-US" sz="1650" kern="0" dirty="0">
                <a:latin typeface="Times New Roman" charset="0"/>
                <a:ea typeface="黑体" charset="0"/>
                <a:cs typeface="黑体" charset="0"/>
              </a:rPr>
              <a:t>决定盈利</a:t>
            </a:r>
            <a:endParaRPr lang="en-US" altLang="zh-CN" sz="1650" kern="0" dirty="0">
              <a:latin typeface="Times New Roman" charset="0"/>
              <a:ea typeface="黑体" charset="0"/>
              <a:cs typeface="黑体" charset="0"/>
            </a:endParaRPr>
          </a:p>
          <a:p>
            <a:pPr lvl="1">
              <a:lnSpc>
                <a:spcPct val="100000"/>
              </a:lnSpc>
            </a:pPr>
            <a:endParaRPr lang="en-US" altLang="zh-CN" sz="1800" kern="0" dirty="0">
              <a:solidFill>
                <a:srgbClr val="FF0000"/>
              </a:solidFill>
              <a:latin typeface="Times New Roman" charset="0"/>
              <a:ea typeface="黑体" charset="0"/>
              <a:cs typeface="黑体" charset="0"/>
            </a:endParaRPr>
          </a:p>
          <a:p>
            <a:pPr lvl="1">
              <a:lnSpc>
                <a:spcPct val="100000"/>
              </a:lnSpc>
            </a:pPr>
            <a:endParaRPr lang="en-US" altLang="zh-CN" sz="1800" kern="0" dirty="0">
              <a:solidFill>
                <a:srgbClr val="FF0000"/>
              </a:solidFill>
              <a:latin typeface="Times New Roman" charset="0"/>
              <a:ea typeface="黑体" charset="0"/>
              <a:cs typeface="黑体" charset="0"/>
            </a:endParaRPr>
          </a:p>
          <a:p>
            <a:pPr lvl="1">
              <a:lnSpc>
                <a:spcPct val="100000"/>
              </a:lnSpc>
            </a:pPr>
            <a:endParaRPr lang="en-US" altLang="zh-CN" sz="1800" kern="0" dirty="0">
              <a:solidFill>
                <a:srgbClr val="FF0000"/>
              </a:solidFill>
              <a:latin typeface="Times New Roman" charset="0"/>
              <a:ea typeface="黑体" charset="0"/>
              <a:cs typeface="黑体" charset="0"/>
            </a:endParaRPr>
          </a:p>
          <a:p>
            <a:pPr lvl="1">
              <a:lnSpc>
                <a:spcPct val="100000"/>
              </a:lnSpc>
            </a:pPr>
            <a:endParaRPr lang="en-US" altLang="zh-CN" sz="1800" kern="0" dirty="0">
              <a:solidFill>
                <a:srgbClr val="FF0000"/>
              </a:solidFill>
              <a:latin typeface="Times New Roman" charset="0"/>
              <a:ea typeface="黑体" charset="0"/>
              <a:cs typeface="黑体" charset="0"/>
            </a:endParaRPr>
          </a:p>
          <a:p>
            <a:pPr lvl="2">
              <a:lnSpc>
                <a:spcPct val="100000"/>
              </a:lnSpc>
              <a:buFontTx/>
              <a:buNone/>
            </a:pPr>
            <a:endParaRPr lang="en-US" altLang="zh-CN" sz="1500" kern="0" dirty="0">
              <a:latin typeface="Times New Roman" charset="0"/>
            </a:endParaRPr>
          </a:p>
          <a:p>
            <a:pPr lvl="2">
              <a:lnSpc>
                <a:spcPct val="100000"/>
              </a:lnSpc>
              <a:buFontTx/>
              <a:buNone/>
            </a:pPr>
            <a:r>
              <a:rPr lang="zh-CN" altLang="en-US" sz="1500" kern="0" dirty="0">
                <a:latin typeface="Times New Roman" charset="0"/>
              </a:rPr>
              <a:t>总产出</a:t>
            </a:r>
            <a:r>
              <a:rPr lang="en-US" altLang="zh-CN" sz="1500" kern="0" dirty="0">
                <a:latin typeface="Times New Roman" charset="0"/>
              </a:rPr>
              <a:t>=3*125+7*265+7*150+3*210=3910</a:t>
            </a:r>
            <a:r>
              <a:rPr lang="zh-CN" altLang="en-US" sz="1500" kern="0" dirty="0">
                <a:latin typeface="Times New Roman" charset="0"/>
              </a:rPr>
              <a:t>，净利</a:t>
            </a:r>
            <a:r>
              <a:rPr lang="en-US" altLang="zh-CN" sz="1500" kern="0" dirty="0">
                <a:latin typeface="Times New Roman" charset="0"/>
              </a:rPr>
              <a:t>=3910-3000=910</a:t>
            </a:r>
          </a:p>
        </p:txBody>
      </p:sp>
      <p:graphicFrame>
        <p:nvGraphicFramePr>
          <p:cNvPr id="9" name="Group 193"/>
          <p:cNvGraphicFramePr>
            <a:graphicFrameLocks noGrp="1"/>
          </p:cNvGraphicFramePr>
          <p:nvPr>
            <p:ph sz="half" idx="4294967295"/>
            <p:extLst>
              <p:ext uri="{D42A27DB-BD31-4B8C-83A1-F6EECF244321}">
                <p14:modId xmlns:p14="http://schemas.microsoft.com/office/powerpoint/2010/main" val="353322093"/>
              </p:ext>
            </p:extLst>
          </p:nvPr>
        </p:nvGraphicFramePr>
        <p:xfrm>
          <a:off x="1270964" y="1412776"/>
          <a:ext cx="5293518" cy="1049000"/>
        </p:xfrm>
        <a:graphic>
          <a:graphicData uri="http://schemas.openxmlformats.org/drawingml/2006/table">
            <a:tbl>
              <a:tblPr/>
              <a:tblGrid>
                <a:gridCol w="503634">
                  <a:extLst>
                    <a:ext uri="{9D8B030D-6E8A-4147-A177-3AD203B41FA5}">
                      <a16:colId xmlns:a16="http://schemas.microsoft.com/office/drawing/2014/main" val="20000"/>
                    </a:ext>
                  </a:extLst>
                </a:gridCol>
                <a:gridCol w="715566">
                  <a:extLst>
                    <a:ext uri="{9D8B030D-6E8A-4147-A177-3AD203B41FA5}">
                      <a16:colId xmlns:a16="http://schemas.microsoft.com/office/drawing/2014/main" val="20001"/>
                    </a:ext>
                  </a:extLst>
                </a:gridCol>
                <a:gridCol w="715565">
                  <a:extLst>
                    <a:ext uri="{9D8B030D-6E8A-4147-A177-3AD203B41FA5}">
                      <a16:colId xmlns:a16="http://schemas.microsoft.com/office/drawing/2014/main" val="20002"/>
                    </a:ext>
                  </a:extLst>
                </a:gridCol>
                <a:gridCol w="1250156">
                  <a:extLst>
                    <a:ext uri="{9D8B030D-6E8A-4147-A177-3AD203B41FA5}">
                      <a16:colId xmlns:a16="http://schemas.microsoft.com/office/drawing/2014/main" val="20003"/>
                    </a:ext>
                  </a:extLst>
                </a:gridCol>
                <a:gridCol w="812006">
                  <a:extLst>
                    <a:ext uri="{9D8B030D-6E8A-4147-A177-3AD203B41FA5}">
                      <a16:colId xmlns:a16="http://schemas.microsoft.com/office/drawing/2014/main" val="20004"/>
                    </a:ext>
                  </a:extLst>
                </a:gridCol>
                <a:gridCol w="540544">
                  <a:extLst>
                    <a:ext uri="{9D8B030D-6E8A-4147-A177-3AD203B41FA5}">
                      <a16:colId xmlns:a16="http://schemas.microsoft.com/office/drawing/2014/main" val="20005"/>
                    </a:ext>
                  </a:extLst>
                </a:gridCol>
                <a:gridCol w="756047">
                  <a:extLst>
                    <a:ext uri="{9D8B030D-6E8A-4147-A177-3AD203B41FA5}">
                      <a16:colId xmlns:a16="http://schemas.microsoft.com/office/drawing/2014/main" val="20006"/>
                    </a:ext>
                  </a:extLst>
                </a:gridCol>
              </a:tblGrid>
              <a:tr h="2097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产品</a:t>
                      </a:r>
                      <a:endParaRPr kumimoji="1" lang="zh-CN" altLang="en-US"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60" marB="13460"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售价</a:t>
                      </a:r>
                      <a:r>
                        <a:rPr kumimoji="1" lang="en-US" altLang="zh-CN" sz="1200" b="1" i="0" u="none" strike="noStrike" cap="none" normalizeH="0" baseline="0">
                          <a:ln>
                            <a:noFill/>
                          </a:ln>
                          <a:solidFill>
                            <a:schemeClr val="tx1"/>
                          </a:solidFill>
                          <a:effectLst/>
                          <a:latin typeface="黑体" charset="0"/>
                          <a:ea typeface="黑体" charset="0"/>
                          <a:cs typeface="Times New Roman" charset="0"/>
                        </a:rPr>
                        <a:t>(</a:t>
                      </a:r>
                      <a:r>
                        <a:rPr kumimoji="1" lang="zh-CN" altLang="en-US" sz="1200" b="1" i="0" u="none" strike="noStrike" cap="none" normalizeH="0" baseline="0">
                          <a:ln>
                            <a:noFill/>
                          </a:ln>
                          <a:solidFill>
                            <a:schemeClr val="tx1"/>
                          </a:solidFill>
                          <a:effectLst/>
                          <a:latin typeface="黑体" charset="0"/>
                          <a:ea typeface="黑体" charset="0"/>
                          <a:cs typeface="Times New Roman" charset="0"/>
                        </a:rPr>
                        <a:t>元</a:t>
                      </a:r>
                      <a:r>
                        <a:rPr kumimoji="1" lang="en-US" altLang="zh-CN" sz="1200" b="1" i="0" u="none" strike="noStrike" cap="none" normalizeH="0" baseline="0">
                          <a:ln>
                            <a:noFill/>
                          </a:ln>
                          <a:solidFill>
                            <a:schemeClr val="tx1"/>
                          </a:solidFill>
                          <a:effectLst/>
                          <a:latin typeface="黑体" charset="0"/>
                          <a:ea typeface="黑体" charset="0"/>
                          <a:cs typeface="Times New Roman" charset="0"/>
                        </a:rPr>
                        <a:t>) </a:t>
                      </a:r>
                      <a:endParaRPr kumimoji="1" lang="en-US" altLang="zh-CN"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材料成本</a:t>
                      </a:r>
                      <a:r>
                        <a:rPr kumimoji="1" lang="en-US" altLang="zh-CN" sz="1200" b="1" i="0" u="none" strike="noStrike" cap="none" normalizeH="0" baseline="0">
                          <a:ln>
                            <a:noFill/>
                          </a:ln>
                          <a:solidFill>
                            <a:schemeClr val="tx1"/>
                          </a:solidFill>
                          <a:effectLst/>
                          <a:latin typeface="黑体" charset="0"/>
                          <a:ea typeface="黑体" charset="0"/>
                          <a:cs typeface="Times New Roman" charset="0"/>
                        </a:rPr>
                        <a:t> </a:t>
                      </a:r>
                      <a:endParaRPr kumimoji="1" lang="en-US" altLang="zh-CN"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加工工艺流程</a:t>
                      </a:r>
                      <a:r>
                        <a:rPr kumimoji="1" lang="en-US" altLang="zh-CN" sz="1200" b="1" i="0" u="none" strike="noStrike" cap="none" normalizeH="0" baseline="0">
                          <a:ln>
                            <a:noFill/>
                          </a:ln>
                          <a:solidFill>
                            <a:schemeClr val="tx1"/>
                          </a:solidFill>
                          <a:effectLst/>
                          <a:latin typeface="黑体" charset="0"/>
                          <a:ea typeface="黑体" charset="0"/>
                          <a:cs typeface="Times New Roman" charset="0"/>
                        </a:rPr>
                        <a:t> </a:t>
                      </a:r>
                      <a:endParaRPr kumimoji="1" lang="en-US" altLang="zh-CN"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边际利润率</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排序</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产出计划</a:t>
                      </a:r>
                    </a:p>
                  </a:txBody>
                  <a:tcPr marL="13500" marR="13500" marT="13460" marB="13460"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097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275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150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D</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097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375</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110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C</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D</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097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240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90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C</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C</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97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#4</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305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95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B</a:t>
                      </a:r>
                      <a:r>
                        <a:rPr kumimoji="1" lang="en-US" altLang="zh-CN" sz="1200" b="1" i="0" u="none" strike="noStrike" cap="none" normalizeH="0" baseline="0">
                          <a:ln>
                            <a:noFill/>
                          </a:ln>
                          <a:solidFill>
                            <a:schemeClr val="tx1"/>
                          </a:solidFill>
                          <a:effectLst/>
                          <a:latin typeface="宋体" charset="0"/>
                          <a:ea typeface="宋体" charset="0"/>
                          <a:cs typeface="Times New Roman" charset="0"/>
                        </a:rPr>
                        <a:t>→</a:t>
                      </a: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D</a:t>
                      </a: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60" marB="13460"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0" name="Group 170"/>
          <p:cNvGraphicFramePr>
            <a:graphicFrameLocks noGrp="1"/>
          </p:cNvGraphicFramePr>
          <p:nvPr>
            <p:extLst>
              <p:ext uri="{D42A27DB-BD31-4B8C-83A1-F6EECF244321}">
                <p14:modId xmlns:p14="http://schemas.microsoft.com/office/powerpoint/2010/main" val="2133234811"/>
              </p:ext>
            </p:extLst>
          </p:nvPr>
        </p:nvGraphicFramePr>
        <p:xfrm>
          <a:off x="5321470" y="1629470"/>
          <a:ext cx="376238" cy="864396"/>
        </p:xfrm>
        <a:graphic>
          <a:graphicData uri="http://schemas.openxmlformats.org/drawingml/2006/table">
            <a:tbl>
              <a:tblPr/>
              <a:tblGrid>
                <a:gridCol w="376238">
                  <a:extLst>
                    <a:ext uri="{9D8B030D-6E8A-4147-A177-3AD203B41FA5}">
                      <a16:colId xmlns:a16="http://schemas.microsoft.com/office/drawing/2014/main" val="20000"/>
                    </a:ext>
                  </a:extLst>
                </a:gridCol>
              </a:tblGrid>
              <a:tr h="216694">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4</a:t>
                      </a:r>
                    </a:p>
                  </a:txBody>
                  <a:tcPr marL="13500" marR="13500" marT="13500" marB="1350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15504">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1</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16694">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15504">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1" name="Group 166"/>
          <p:cNvGraphicFramePr>
            <a:graphicFrameLocks noGrp="1"/>
          </p:cNvGraphicFramePr>
          <p:nvPr>
            <p:extLst>
              <p:ext uri="{D42A27DB-BD31-4B8C-83A1-F6EECF244321}">
                <p14:modId xmlns:p14="http://schemas.microsoft.com/office/powerpoint/2010/main" val="2525088751"/>
              </p:ext>
            </p:extLst>
          </p:nvPr>
        </p:nvGraphicFramePr>
        <p:xfrm>
          <a:off x="4621382" y="1617564"/>
          <a:ext cx="484584" cy="864396"/>
        </p:xfrm>
        <a:graphic>
          <a:graphicData uri="http://schemas.openxmlformats.org/drawingml/2006/table">
            <a:tbl>
              <a:tblPr/>
              <a:tblGrid>
                <a:gridCol w="484584">
                  <a:extLst>
                    <a:ext uri="{9D8B030D-6E8A-4147-A177-3AD203B41FA5}">
                      <a16:colId xmlns:a16="http://schemas.microsoft.com/office/drawing/2014/main" val="20000"/>
                    </a:ext>
                  </a:extLst>
                </a:gridCol>
              </a:tblGrid>
              <a:tr h="216694">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125</a:t>
                      </a:r>
                    </a:p>
                  </a:txBody>
                  <a:tcPr marL="13500" marR="13500" marT="13500" marB="1350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15504">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Times New Roman" charset="0"/>
                        </a:rPr>
                        <a:t>265</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16694">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150</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15504">
                <a:tc>
                  <a:txBody>
                    <a:bodyPr/>
                    <a:lstStyle/>
                    <a:p>
                      <a:pPr marL="0" marR="0" lvl="0" indent="0" algn="ctr" defTabSz="914400" rtl="0" eaLnBrk="1" fontAlgn="base" latinLnBrk="0" hangingPunct="1">
                        <a:lnSpc>
                          <a:spcPct val="80000"/>
                        </a:lnSpc>
                        <a:spcBef>
                          <a:spcPct val="20000"/>
                        </a:spcBef>
                        <a:spcAft>
                          <a:spcPct val="0"/>
                        </a:spcAft>
                        <a:buClrTx/>
                        <a:buSzTx/>
                        <a:buFontTx/>
                        <a:buNone/>
                        <a:tabLst/>
                      </a:pPr>
                      <a:r>
                        <a:rPr kumimoji="1" lang="en-US" altLang="zh-CN" sz="1400" b="0" i="0" u="none" strike="noStrike" cap="none" normalizeH="0" baseline="0" dirty="0">
                          <a:ln>
                            <a:noFill/>
                          </a:ln>
                          <a:solidFill>
                            <a:schemeClr val="tx1"/>
                          </a:solidFill>
                          <a:effectLst/>
                          <a:latin typeface="Times New Roman" charset="0"/>
                          <a:ea typeface="宋体" charset="0"/>
                          <a:cs typeface="Times New Roman" charset="0"/>
                        </a:rPr>
                        <a:t>210</a:t>
                      </a:r>
                    </a:p>
                  </a:txBody>
                  <a:tcPr marL="13500" marR="13500" marT="13500" marB="1350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2" name="Rectangle 189"/>
          <p:cNvSpPr>
            <a:spLocks noChangeArrowheads="1"/>
          </p:cNvSpPr>
          <p:nvPr/>
        </p:nvSpPr>
        <p:spPr bwMode="auto">
          <a:xfrm>
            <a:off x="5769767" y="1844973"/>
            <a:ext cx="864340" cy="2400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80000"/>
              </a:lnSpc>
              <a:spcBef>
                <a:spcPct val="0"/>
              </a:spcBef>
              <a:defRPr/>
            </a:pPr>
            <a:r>
              <a:rPr lang="en-US" altLang="zh-CN"/>
              <a:t>7</a:t>
            </a:r>
            <a:r>
              <a:rPr lang="en-US" altLang="zh-CN">
                <a:solidFill>
                  <a:srgbClr val="FF0000"/>
                </a:solidFill>
              </a:rPr>
              <a:t>→</a:t>
            </a:r>
            <a:r>
              <a:rPr lang="en-US" altLang="zh-CN"/>
              <a:t> B14</a:t>
            </a:r>
            <a:r>
              <a:rPr lang="zh-CN" altLang="en-US"/>
              <a:t>天</a:t>
            </a:r>
          </a:p>
        </p:txBody>
      </p:sp>
      <p:graphicFrame>
        <p:nvGraphicFramePr>
          <p:cNvPr id="13" name="Group 215"/>
          <p:cNvGraphicFramePr>
            <a:graphicFrameLocks noGrp="1"/>
          </p:cNvGraphicFramePr>
          <p:nvPr>
            <p:extLst>
              <p:ext uri="{D42A27DB-BD31-4B8C-83A1-F6EECF244321}">
                <p14:modId xmlns:p14="http://schemas.microsoft.com/office/powerpoint/2010/main" val="2863211546"/>
              </p:ext>
            </p:extLst>
          </p:nvPr>
        </p:nvGraphicFramePr>
        <p:xfrm>
          <a:off x="5808436" y="1629470"/>
          <a:ext cx="756047" cy="628650"/>
        </p:xfrm>
        <a:graphic>
          <a:graphicData uri="http://schemas.openxmlformats.org/drawingml/2006/table">
            <a:tbl>
              <a:tblPr/>
              <a:tblGrid>
                <a:gridCol w="756047">
                  <a:extLst>
                    <a:ext uri="{9D8B030D-6E8A-4147-A177-3AD203B41FA5}">
                      <a16:colId xmlns:a16="http://schemas.microsoft.com/office/drawing/2014/main" val="20000"/>
                    </a:ext>
                  </a:extLst>
                </a:gridCol>
              </a:tblGrid>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 </a:t>
                      </a:r>
                      <a:r>
                        <a:rPr kumimoji="1" lang="en-US" altLang="zh-CN" sz="1200" b="0" i="0" u="none" strike="noStrike" cap="none" normalizeH="0" baseline="0">
                          <a:ln>
                            <a:noFill/>
                          </a:ln>
                          <a:solidFill>
                            <a:srgbClr val="FF0000"/>
                          </a:solidFill>
                          <a:effectLst/>
                          <a:latin typeface="宋体" charset="0"/>
                          <a:ea typeface="宋体" charset="0"/>
                          <a:cs typeface="Times New Roman" charset="0"/>
                        </a:rPr>
                        <a:t>→</a:t>
                      </a: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 B3</a:t>
                      </a: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天</a:t>
                      </a:r>
                    </a:p>
                  </a:txBody>
                  <a:tcPr marL="13500" marR="13500" marT="13500" marB="1350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 </a:t>
                      </a:r>
                      <a:r>
                        <a:rPr kumimoji="1" lang="en-US" altLang="zh-CN" sz="1200" b="0" i="0" u="none" strike="noStrike" cap="none" normalizeH="0" baseline="0">
                          <a:ln>
                            <a:noFill/>
                          </a:ln>
                          <a:solidFill>
                            <a:srgbClr val="FF0000"/>
                          </a:solidFill>
                          <a:effectLst/>
                          <a:latin typeface="宋体" charset="0"/>
                          <a:ea typeface="宋体" charset="0"/>
                          <a:cs typeface="Times New Roman" charset="0"/>
                        </a:rPr>
                        <a:t>→</a:t>
                      </a: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 B3</a:t>
                      </a: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天</a:t>
                      </a:r>
                    </a:p>
                  </a:txBody>
                  <a:tcPr marL="13500" marR="13500" marT="13500" marB="1350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4" name="Rectangle 210"/>
          <p:cNvSpPr>
            <a:spLocks noChangeArrowheads="1"/>
          </p:cNvSpPr>
          <p:nvPr/>
        </p:nvSpPr>
        <p:spPr bwMode="auto">
          <a:xfrm>
            <a:off x="5749527" y="2277170"/>
            <a:ext cx="864340" cy="2400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80000"/>
              </a:lnSpc>
              <a:spcBef>
                <a:spcPct val="0"/>
              </a:spcBef>
              <a:defRPr/>
            </a:pPr>
            <a:r>
              <a:rPr lang="en-US" altLang="zh-CN"/>
              <a:t>B10</a:t>
            </a:r>
            <a:r>
              <a:rPr lang="zh-CN" altLang="en-US"/>
              <a:t>天</a:t>
            </a:r>
            <a:r>
              <a:rPr lang="en-US" altLang="zh-CN">
                <a:solidFill>
                  <a:srgbClr val="FF0000"/>
                </a:solidFill>
              </a:rPr>
              <a:t>→</a:t>
            </a:r>
            <a:r>
              <a:rPr lang="en-US" altLang="zh-CN"/>
              <a:t> 5</a:t>
            </a:r>
          </a:p>
        </p:txBody>
      </p:sp>
      <p:graphicFrame>
        <p:nvGraphicFramePr>
          <p:cNvPr id="15" name="Group 370"/>
          <p:cNvGraphicFramePr>
            <a:graphicFrameLocks noGrp="1"/>
          </p:cNvGraphicFramePr>
          <p:nvPr/>
        </p:nvGraphicFramePr>
        <p:xfrm>
          <a:off x="1082845" y="3847747"/>
          <a:ext cx="5643563" cy="1091806"/>
        </p:xfrm>
        <a:graphic>
          <a:graphicData uri="http://schemas.openxmlformats.org/drawingml/2006/table">
            <a:tbl>
              <a:tblPr/>
              <a:tblGrid>
                <a:gridCol w="457200">
                  <a:extLst>
                    <a:ext uri="{9D8B030D-6E8A-4147-A177-3AD203B41FA5}">
                      <a16:colId xmlns:a16="http://schemas.microsoft.com/office/drawing/2014/main" val="20000"/>
                    </a:ext>
                  </a:extLst>
                </a:gridCol>
                <a:gridCol w="648890">
                  <a:extLst>
                    <a:ext uri="{9D8B030D-6E8A-4147-A177-3AD203B41FA5}">
                      <a16:colId xmlns:a16="http://schemas.microsoft.com/office/drawing/2014/main" val="20001"/>
                    </a:ext>
                  </a:extLst>
                </a:gridCol>
                <a:gridCol w="648891">
                  <a:extLst>
                    <a:ext uri="{9D8B030D-6E8A-4147-A177-3AD203B41FA5}">
                      <a16:colId xmlns:a16="http://schemas.microsoft.com/office/drawing/2014/main" val="20002"/>
                    </a:ext>
                  </a:extLst>
                </a:gridCol>
                <a:gridCol w="1193006">
                  <a:extLst>
                    <a:ext uri="{9D8B030D-6E8A-4147-A177-3AD203B41FA5}">
                      <a16:colId xmlns:a16="http://schemas.microsoft.com/office/drawing/2014/main" val="20003"/>
                    </a:ext>
                  </a:extLst>
                </a:gridCol>
                <a:gridCol w="644128">
                  <a:extLst>
                    <a:ext uri="{9D8B030D-6E8A-4147-A177-3AD203B41FA5}">
                      <a16:colId xmlns:a16="http://schemas.microsoft.com/office/drawing/2014/main" val="20004"/>
                    </a:ext>
                  </a:extLst>
                </a:gridCol>
                <a:gridCol w="873919">
                  <a:extLst>
                    <a:ext uri="{9D8B030D-6E8A-4147-A177-3AD203B41FA5}">
                      <a16:colId xmlns:a16="http://schemas.microsoft.com/office/drawing/2014/main" val="20005"/>
                    </a:ext>
                  </a:extLst>
                </a:gridCol>
                <a:gridCol w="475060">
                  <a:extLst>
                    <a:ext uri="{9D8B030D-6E8A-4147-A177-3AD203B41FA5}">
                      <a16:colId xmlns:a16="http://schemas.microsoft.com/office/drawing/2014/main" val="20006"/>
                    </a:ext>
                  </a:extLst>
                </a:gridCol>
                <a:gridCol w="702469">
                  <a:extLst>
                    <a:ext uri="{9D8B030D-6E8A-4147-A177-3AD203B41FA5}">
                      <a16:colId xmlns:a16="http://schemas.microsoft.com/office/drawing/2014/main" val="20007"/>
                    </a:ext>
                  </a:extLst>
                </a:gridCol>
              </a:tblGrid>
              <a:tr h="22018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产品</a:t>
                      </a:r>
                      <a:endParaRPr kumimoji="1" lang="zh-CN" altLang="en-US"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96" marB="13496"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售价</a:t>
                      </a:r>
                      <a:r>
                        <a:rPr kumimoji="1" lang="en-US" altLang="zh-CN" sz="1200" b="1" i="0" u="none" strike="noStrike" cap="none" normalizeH="0" baseline="0">
                          <a:ln>
                            <a:noFill/>
                          </a:ln>
                          <a:solidFill>
                            <a:schemeClr val="tx1"/>
                          </a:solidFill>
                          <a:effectLst/>
                          <a:latin typeface="黑体" charset="0"/>
                          <a:ea typeface="黑体" charset="0"/>
                          <a:cs typeface="Times New Roman" charset="0"/>
                        </a:rPr>
                        <a:t>(</a:t>
                      </a:r>
                      <a:r>
                        <a:rPr kumimoji="1" lang="zh-CN" altLang="en-US" sz="1200" b="1" i="0" u="none" strike="noStrike" cap="none" normalizeH="0" baseline="0">
                          <a:ln>
                            <a:noFill/>
                          </a:ln>
                          <a:solidFill>
                            <a:schemeClr val="tx1"/>
                          </a:solidFill>
                          <a:effectLst/>
                          <a:latin typeface="黑体" charset="0"/>
                          <a:ea typeface="黑体" charset="0"/>
                          <a:cs typeface="Times New Roman" charset="0"/>
                        </a:rPr>
                        <a:t>元</a:t>
                      </a:r>
                      <a:r>
                        <a:rPr kumimoji="1" lang="en-US" altLang="zh-CN" sz="1200" b="1" i="0" u="none" strike="noStrike" cap="none" normalizeH="0" baseline="0">
                          <a:ln>
                            <a:noFill/>
                          </a:ln>
                          <a:solidFill>
                            <a:schemeClr val="tx1"/>
                          </a:solidFill>
                          <a:effectLst/>
                          <a:latin typeface="黑体" charset="0"/>
                          <a:ea typeface="黑体" charset="0"/>
                          <a:cs typeface="Times New Roman" charset="0"/>
                        </a:rPr>
                        <a:t>) </a:t>
                      </a:r>
                      <a:endParaRPr kumimoji="1" lang="en-US" altLang="zh-CN"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材料成本</a:t>
                      </a:r>
                      <a:r>
                        <a:rPr kumimoji="1" lang="en-US" altLang="zh-CN" sz="1200" b="1" i="0" u="none" strike="noStrike" cap="none" normalizeH="0" baseline="0">
                          <a:ln>
                            <a:noFill/>
                          </a:ln>
                          <a:solidFill>
                            <a:schemeClr val="tx1"/>
                          </a:solidFill>
                          <a:effectLst/>
                          <a:latin typeface="黑体" charset="0"/>
                          <a:ea typeface="黑体" charset="0"/>
                          <a:cs typeface="Times New Roman" charset="0"/>
                        </a:rPr>
                        <a:t> </a:t>
                      </a:r>
                      <a:endParaRPr kumimoji="1" lang="en-US" altLang="zh-CN" sz="1200" b="0" i="0" u="none" strike="noStrike" cap="none" normalizeH="0" baseline="0">
                        <a:ln>
                          <a:noFill/>
                        </a:ln>
                        <a:solidFill>
                          <a:schemeClr val="tx1"/>
                        </a:solidFill>
                        <a:effectLst/>
                        <a:latin typeface="黑体" charset="0"/>
                        <a:ea typeface="黑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dirty="0">
                          <a:ln>
                            <a:noFill/>
                          </a:ln>
                          <a:solidFill>
                            <a:schemeClr val="tx1"/>
                          </a:solidFill>
                          <a:effectLst/>
                          <a:latin typeface="黑体" charset="0"/>
                          <a:ea typeface="黑体" charset="0"/>
                          <a:cs typeface="Times New Roman" charset="0"/>
                        </a:rPr>
                        <a:t>机器工作时数</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边际利润</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瓶颈毛利率</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排序</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1" i="0" u="none" strike="noStrike" cap="none" normalizeH="0" baseline="0">
                          <a:ln>
                            <a:noFill/>
                          </a:ln>
                          <a:solidFill>
                            <a:schemeClr val="tx1"/>
                          </a:solidFill>
                          <a:effectLst/>
                          <a:latin typeface="黑体" charset="0"/>
                          <a:ea typeface="黑体" charset="0"/>
                          <a:cs typeface="Times New Roman" charset="0"/>
                        </a:rPr>
                        <a:t>产出计划</a:t>
                      </a:r>
                    </a:p>
                  </a:txBody>
                  <a:tcPr marL="13500" marR="13500" marT="13496" marB="13496"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2018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275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150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125</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2137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dirty="0">
                          <a:ln>
                            <a:noFill/>
                          </a:ln>
                          <a:solidFill>
                            <a:schemeClr val="tx1"/>
                          </a:solidFill>
                          <a:effectLst/>
                          <a:latin typeface="Times New Roman" charset="0"/>
                          <a:ea typeface="宋体" charset="0"/>
                          <a:cs typeface="Times New Roman" charset="0"/>
                        </a:rPr>
                        <a:t>375</a:t>
                      </a: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110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265</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2018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240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90</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150</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09871">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#4</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305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1" i="0" u="none" strike="noStrike" cap="none" normalizeH="0" baseline="0">
                          <a:ln>
                            <a:noFill/>
                          </a:ln>
                          <a:solidFill>
                            <a:schemeClr val="tx1"/>
                          </a:solidFill>
                          <a:effectLst/>
                          <a:latin typeface="Times New Roman" charset="0"/>
                          <a:ea typeface="宋体" charset="0"/>
                          <a:cs typeface="Times New Roman" charset="0"/>
                        </a:rPr>
                        <a:t>95</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80000"/>
                        </a:lnSpc>
                        <a:spcBef>
                          <a:spcPct val="2000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210</a:t>
                      </a: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96" marB="13496" anchor="ctr" anchorCtr="1"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16" name="Group 351"/>
          <p:cNvGraphicFramePr>
            <a:graphicFrameLocks noGrp="1"/>
          </p:cNvGraphicFramePr>
          <p:nvPr/>
        </p:nvGraphicFramePr>
        <p:xfrm>
          <a:off x="4727347" y="4057297"/>
          <a:ext cx="701279" cy="865585"/>
        </p:xfrm>
        <a:graphic>
          <a:graphicData uri="http://schemas.openxmlformats.org/drawingml/2006/table">
            <a:tbl>
              <a:tblPr/>
              <a:tblGrid>
                <a:gridCol w="701279">
                  <a:extLst>
                    <a:ext uri="{9D8B030D-6E8A-4147-A177-3AD203B41FA5}">
                      <a16:colId xmlns:a16="http://schemas.microsoft.com/office/drawing/2014/main" val="20000"/>
                    </a:ext>
                  </a:extLst>
                </a:gridCol>
              </a:tblGrid>
              <a:tr h="2098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125</a:t>
                      </a:r>
                    </a:p>
                  </a:txBody>
                  <a:tcPr marL="13500" marR="13500" marT="13494" marB="13494"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1896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132</a:t>
                      </a:r>
                    </a:p>
                  </a:txBody>
                  <a:tcPr marL="13500" marR="13500" marT="13494" marB="13494"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1777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150</a:t>
                      </a:r>
                    </a:p>
                  </a:txBody>
                  <a:tcPr marL="13500" marR="13500" marT="13494" marB="13494"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1896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105</a:t>
                      </a:r>
                    </a:p>
                  </a:txBody>
                  <a:tcPr marL="13500" marR="13500" marT="13494" marB="13494"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graphicFrame>
        <p:nvGraphicFramePr>
          <p:cNvPr id="17" name="Group 347"/>
          <p:cNvGraphicFramePr>
            <a:graphicFrameLocks noGrp="1"/>
          </p:cNvGraphicFramePr>
          <p:nvPr/>
        </p:nvGraphicFramePr>
        <p:xfrm>
          <a:off x="2999751" y="4064441"/>
          <a:ext cx="1026319" cy="1095375"/>
        </p:xfrm>
        <a:graphic>
          <a:graphicData uri="http://schemas.openxmlformats.org/drawingml/2006/table">
            <a:tbl>
              <a:tblPr/>
              <a:tblGrid>
                <a:gridCol w="215503">
                  <a:extLst>
                    <a:ext uri="{9D8B030D-6E8A-4147-A177-3AD203B41FA5}">
                      <a16:colId xmlns:a16="http://schemas.microsoft.com/office/drawing/2014/main" val="20000"/>
                    </a:ext>
                  </a:extLst>
                </a:gridCol>
                <a:gridCol w="270272">
                  <a:extLst>
                    <a:ext uri="{9D8B030D-6E8A-4147-A177-3AD203B41FA5}">
                      <a16:colId xmlns:a16="http://schemas.microsoft.com/office/drawing/2014/main" val="20001"/>
                    </a:ext>
                  </a:extLst>
                </a:gridCol>
                <a:gridCol w="263128">
                  <a:extLst>
                    <a:ext uri="{9D8B030D-6E8A-4147-A177-3AD203B41FA5}">
                      <a16:colId xmlns:a16="http://schemas.microsoft.com/office/drawing/2014/main" val="20002"/>
                    </a:ext>
                  </a:extLst>
                </a:gridCol>
                <a:gridCol w="277416">
                  <a:extLst>
                    <a:ext uri="{9D8B030D-6E8A-4147-A177-3AD203B41FA5}">
                      <a16:colId xmlns:a16="http://schemas.microsoft.com/office/drawing/2014/main" val="20003"/>
                    </a:ext>
                  </a:extLst>
                </a:gridCol>
              </a:tblGrid>
              <a:tr h="221456">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0" marR="0" marT="13500" marB="13500" anchor="ctr" horzOverflow="overflow">
                    <a:lnL cap="flat">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0</a:t>
                      </a:r>
                    </a:p>
                  </a:txBody>
                  <a:tcPr marL="0" marR="0" marT="13500" marB="13500" anchor="ctr" horzOverflow="overflow">
                    <a:lnL>
                      <a:noFill/>
                    </a:lnL>
                    <a:lnR>
                      <a:noFill/>
                    </a:lnR>
                    <a:lnT cap="fla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22647">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0</a:t>
                      </a:r>
                    </a:p>
                  </a:txBody>
                  <a:tcPr marL="0" marR="0" marT="13500" marB="1350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21456">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0</a:t>
                      </a:r>
                    </a:p>
                  </a:txBody>
                  <a:tcPr marL="0" marR="0" marT="13500" marB="1350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22647">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cap="flat">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2</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0</a:t>
                      </a:r>
                    </a:p>
                  </a:txBody>
                  <a:tcPr marL="0" marR="0" marT="13500" marB="13500" anchor="ctr" horzOverflow="overflow">
                    <a:lnL>
                      <a:noFill/>
                    </a:lnL>
                    <a:lnR>
                      <a:noFill/>
                    </a:lnR>
                    <a:lnT>
                      <a:noFill/>
                    </a:lnT>
                    <a:lnB>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1</a:t>
                      </a:r>
                    </a:p>
                  </a:txBody>
                  <a:tcPr marL="0" marR="0" marT="13500" marB="13500" anchor="ctr"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207169">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a:t>
                      </a:r>
                    </a:p>
                  </a:txBody>
                  <a:tcPr marL="0" marR="0" marT="13500" marB="13500" anchor="ctr" horzOverflow="overflow">
                    <a:lnL cap="flat">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B</a:t>
                      </a:r>
                    </a:p>
                  </a:txBody>
                  <a:tcPr marL="0" marR="0" marT="13500" marB="13500" anchor="ctr" horzOverflow="overflow">
                    <a:lnL>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C</a:t>
                      </a:r>
                    </a:p>
                  </a:txBody>
                  <a:tcPr marL="0" marR="0" marT="13500" marB="13500" anchor="ctr" horzOverflow="overflow">
                    <a:lnL>
                      <a:noFill/>
                    </a:lnL>
                    <a:lnR>
                      <a:noFill/>
                    </a:lnR>
                    <a:lnT>
                      <a:noFill/>
                    </a:lnT>
                    <a:lnB cap="flat">
                      <a:noFill/>
                    </a:lnB>
                    <a:lnTlToBr>
                      <a:noFill/>
                    </a:lnTlToBr>
                    <a:lnBlToTr>
                      <a:noFill/>
                    </a:lnBlToTr>
                    <a:noFill/>
                  </a:tcPr>
                </a:tc>
                <a:tc>
                  <a:txBody>
                    <a:bodyPr/>
                    <a:lstStyle/>
                    <a:p>
                      <a:pPr marL="342900" marR="0" lvl="0" indent="-34290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D</a:t>
                      </a:r>
                    </a:p>
                  </a:txBody>
                  <a:tcPr marL="0" marR="0" marT="13500" marB="13500" anchor="ctr" horzOverflow="overflow">
                    <a:lnL>
                      <a:noFill/>
                    </a:lnL>
                    <a:lnR cap="flat">
                      <a:noFill/>
                    </a:lnR>
                    <a:lnT>
                      <a:noFill/>
                    </a:lnT>
                    <a:lnB cap="flat">
                      <a:noFill/>
                    </a:lnB>
                    <a:lnTlToBr>
                      <a:noFill/>
                    </a:lnTlToBr>
                    <a:lnBlToTr>
                      <a:noFill/>
                    </a:lnBlToTr>
                    <a:noFill/>
                  </a:tcPr>
                </a:tc>
                <a:extLst>
                  <a:ext uri="{0D108BD9-81ED-4DB2-BD59-A6C34878D82A}">
                    <a16:rowId xmlns:a16="http://schemas.microsoft.com/office/drawing/2014/main" val="10004"/>
                  </a:ext>
                </a:extLst>
              </a:tr>
            </a:tbl>
          </a:graphicData>
        </a:graphic>
      </p:graphicFrame>
      <p:sp>
        <p:nvSpPr>
          <p:cNvPr id="18" name="Rectangle 326"/>
          <p:cNvSpPr>
            <a:spLocks noChangeArrowheads="1"/>
          </p:cNvSpPr>
          <p:nvPr/>
        </p:nvSpPr>
        <p:spPr bwMode="auto">
          <a:xfrm>
            <a:off x="3215254" y="4025151"/>
            <a:ext cx="270272" cy="1064419"/>
          </a:xfrm>
          <a:prstGeom prst="rect">
            <a:avLst/>
          </a:prstGeom>
          <a:solidFill>
            <a:srgbClr val="FF0000">
              <a:alpha val="50000"/>
            </a:srgb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13500" tIns="0" rIns="13500" bIns="0" anchor="ctr"/>
          <a:lstStyle/>
          <a:p>
            <a:pPr marL="257175" indent="-257175">
              <a:defRPr/>
            </a:pPr>
            <a:endParaRPr lang="en-US" altLang="zh-CN"/>
          </a:p>
          <a:p>
            <a:pPr marL="257175" indent="-257175">
              <a:defRPr/>
            </a:pPr>
            <a:endParaRPr lang="en-US" altLang="zh-CN"/>
          </a:p>
          <a:p>
            <a:pPr marL="257175" indent="-257175">
              <a:defRPr/>
            </a:pPr>
            <a:endParaRPr lang="en-US" altLang="zh-CN"/>
          </a:p>
          <a:p>
            <a:pPr marL="257175" indent="-257175">
              <a:defRPr/>
            </a:pPr>
            <a:endParaRPr lang="en-US" altLang="zh-CN"/>
          </a:p>
          <a:p>
            <a:pPr marL="257175" indent="-257175">
              <a:defRPr/>
            </a:pPr>
            <a:endParaRPr lang="zh-CN" altLang="en-US"/>
          </a:p>
        </p:txBody>
      </p:sp>
      <p:graphicFrame>
        <p:nvGraphicFramePr>
          <p:cNvPr id="19" name="Group 356"/>
          <p:cNvGraphicFramePr>
            <a:graphicFrameLocks noGrp="1"/>
          </p:cNvGraphicFramePr>
          <p:nvPr/>
        </p:nvGraphicFramePr>
        <p:xfrm>
          <a:off x="5538164" y="4110875"/>
          <a:ext cx="475059" cy="806097"/>
        </p:xfrm>
        <a:graphic>
          <a:graphicData uri="http://schemas.openxmlformats.org/drawingml/2006/table">
            <a:tbl>
              <a:tblPr/>
              <a:tblGrid>
                <a:gridCol w="475059">
                  <a:extLst>
                    <a:ext uri="{9D8B030D-6E8A-4147-A177-3AD203B41FA5}">
                      <a16:colId xmlns:a16="http://schemas.microsoft.com/office/drawing/2014/main" val="20000"/>
                    </a:ext>
                  </a:extLst>
                </a:gridCol>
              </a:tblGrid>
              <a:tr h="202406">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03597">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02406">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1</a:t>
                      </a: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197644">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Times New Roman" charset="0"/>
                        </a:rPr>
                        <a:t>4</a:t>
                      </a:r>
                    </a:p>
                  </a:txBody>
                  <a:tcPr marL="13500" marR="13500" marT="13500" marB="1350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0" name="Rectangle 371"/>
          <p:cNvSpPr>
            <a:spLocks noChangeArrowheads="1"/>
          </p:cNvSpPr>
          <p:nvPr/>
        </p:nvSpPr>
        <p:spPr bwMode="auto">
          <a:xfrm>
            <a:off x="5982071" y="4510925"/>
            <a:ext cx="787395" cy="2400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80000"/>
              </a:lnSpc>
              <a:spcBef>
                <a:spcPct val="0"/>
              </a:spcBef>
              <a:defRPr/>
            </a:pPr>
            <a:r>
              <a:rPr lang="en-US" altLang="zh-CN"/>
              <a:t>7</a:t>
            </a:r>
            <a:r>
              <a:rPr lang="en-US" altLang="zh-CN">
                <a:solidFill>
                  <a:srgbClr val="FF0000"/>
                </a:solidFill>
              </a:rPr>
              <a:t>→</a:t>
            </a:r>
            <a:r>
              <a:rPr lang="en-US" altLang="zh-CN"/>
              <a:t> B7</a:t>
            </a:r>
            <a:r>
              <a:rPr lang="zh-CN" altLang="en-US"/>
              <a:t>天</a:t>
            </a:r>
          </a:p>
        </p:txBody>
      </p:sp>
      <p:graphicFrame>
        <p:nvGraphicFramePr>
          <p:cNvPr id="21" name="Group 385"/>
          <p:cNvGraphicFramePr>
            <a:graphicFrameLocks noGrp="1"/>
          </p:cNvGraphicFramePr>
          <p:nvPr/>
        </p:nvGraphicFramePr>
        <p:xfrm>
          <a:off x="6023938" y="4078728"/>
          <a:ext cx="756047" cy="838200"/>
        </p:xfrm>
        <a:graphic>
          <a:graphicData uri="http://schemas.openxmlformats.org/drawingml/2006/table">
            <a:tbl>
              <a:tblPr/>
              <a:tblGrid>
                <a:gridCol w="756047">
                  <a:extLst>
                    <a:ext uri="{9D8B030D-6E8A-4147-A177-3AD203B41FA5}">
                      <a16:colId xmlns:a16="http://schemas.microsoft.com/office/drawing/2014/main" val="20000"/>
                    </a:ext>
                  </a:extLst>
                </a:gridCol>
              </a:tblGrid>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 </a:t>
                      </a:r>
                      <a:r>
                        <a:rPr kumimoji="1" lang="en-US" altLang="zh-CN" sz="1200" b="0" i="0" u="none" strike="noStrike" cap="none" normalizeH="0" baseline="0">
                          <a:ln>
                            <a:noFill/>
                          </a:ln>
                          <a:solidFill>
                            <a:srgbClr val="FF0000"/>
                          </a:solidFill>
                          <a:effectLst/>
                          <a:latin typeface="宋体" charset="0"/>
                          <a:ea typeface="宋体" charset="0"/>
                          <a:cs typeface="Times New Roman" charset="0"/>
                        </a:rPr>
                        <a:t>→</a:t>
                      </a: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 B3</a:t>
                      </a: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天</a:t>
                      </a:r>
                    </a:p>
                  </a:txBody>
                  <a:tcPr marL="13500" marR="13500" marT="13500" marB="13500" anchor="ctr" anchorCtr="1" horzOverflow="overflow">
                    <a:lnL cap="flat">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zh-CN" altLang="en-US"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anchorCtr="1" horzOverflow="overflow">
                    <a:lnL cap="flat">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0955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 </a:t>
                      </a:r>
                      <a:r>
                        <a:rPr kumimoji="1" lang="en-US" altLang="zh-CN" sz="1200" b="0" i="0" u="none" strike="noStrike" cap="none" normalizeH="0" baseline="0">
                          <a:ln>
                            <a:noFill/>
                          </a:ln>
                          <a:solidFill>
                            <a:srgbClr val="FF0000"/>
                          </a:solidFill>
                          <a:effectLst/>
                          <a:latin typeface="宋体" charset="0"/>
                          <a:ea typeface="宋体" charset="0"/>
                          <a:cs typeface="Times New Roman" charset="0"/>
                        </a:rPr>
                        <a:t>→</a:t>
                      </a: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 B6</a:t>
                      </a: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天</a:t>
                      </a:r>
                    </a:p>
                  </a:txBody>
                  <a:tcPr marL="13500" marR="13500" marT="13500" marB="13500" anchor="ctr" anchorCtr="1" horzOverflow="overflow">
                    <a:lnL cap="flat">
                      <a:noFill/>
                    </a:lnL>
                    <a:lnR cap="flat">
                      <a:noFill/>
                    </a:lnR>
                    <a:lnT>
                      <a:noFill/>
                    </a:lnT>
                    <a:lnB cap="flat">
                      <a:noFill/>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2" name="Rectangle 386"/>
          <p:cNvSpPr>
            <a:spLocks noChangeArrowheads="1"/>
          </p:cNvSpPr>
          <p:nvPr/>
        </p:nvSpPr>
        <p:spPr bwMode="auto">
          <a:xfrm>
            <a:off x="5980694" y="4295422"/>
            <a:ext cx="825868" cy="24006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257175" indent="-257175">
              <a:lnSpc>
                <a:spcPct val="80000"/>
              </a:lnSpc>
              <a:spcBef>
                <a:spcPct val="0"/>
              </a:spcBef>
              <a:defRPr/>
            </a:pPr>
            <a:r>
              <a:rPr lang="en-US" altLang="zh-CN"/>
              <a:t>B14</a:t>
            </a:r>
            <a:r>
              <a:rPr lang="zh-CN" altLang="en-US"/>
              <a:t>天</a:t>
            </a:r>
            <a:r>
              <a:rPr lang="en-US" altLang="zh-CN">
                <a:solidFill>
                  <a:srgbClr val="FF0000"/>
                </a:solidFill>
              </a:rPr>
              <a:t>→</a:t>
            </a:r>
            <a:r>
              <a:rPr lang="en-US" altLang="zh-CN"/>
              <a:t>7</a:t>
            </a:r>
          </a:p>
        </p:txBody>
      </p:sp>
    </p:spTree>
    <p:extLst>
      <p:ext uri="{BB962C8B-B14F-4D97-AF65-F5344CB8AC3E}">
        <p14:creationId xmlns:p14="http://schemas.microsoft.com/office/powerpoint/2010/main" val="131986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4" presetClass="entr" presetSubtype="16" fill="hold"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ox(in)">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ppt_x"/>
                                          </p:val>
                                        </p:tav>
                                        <p:tav tm="100000">
                                          <p:val>
                                            <p:strVal val="#ppt_x"/>
                                          </p:val>
                                        </p:tav>
                                      </p:tavLst>
                                    </p:anim>
                                    <p:anim calcmode="lin" valueType="num">
                                      <p:cBhvr additive="base">
                                        <p:cTn id="46" dur="500" fill="hold"/>
                                        <p:tgtEl>
                                          <p:spTgt spid="14"/>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8">
                                            <p:txEl>
                                              <p:pRg st="7" end="7"/>
                                            </p:txEl>
                                          </p:spTgt>
                                        </p:tgtEl>
                                        <p:attrNameLst>
                                          <p:attrName>style.visibility</p:attrName>
                                        </p:attrNameLst>
                                      </p:cBhvr>
                                      <p:to>
                                        <p:strVal val="visible"/>
                                      </p:to>
                                    </p:set>
                                    <p:anim calcmode="lin" valueType="num">
                                      <p:cBhvr additive="base">
                                        <p:cTn id="49" dur="500" fill="hold"/>
                                        <p:tgtEl>
                                          <p:spTgt spid="8">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8">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8">
                                            <p:txEl>
                                              <p:pRg st="9" end="9"/>
                                            </p:txEl>
                                          </p:spTgt>
                                        </p:tgtEl>
                                        <p:attrNameLst>
                                          <p:attrName>style.visibility</p:attrName>
                                        </p:attrNameLst>
                                      </p:cBhvr>
                                      <p:to>
                                        <p:strVal val="visible"/>
                                      </p:to>
                                    </p:set>
                                    <p:anim calcmode="lin" valueType="num">
                                      <p:cBhvr additive="base">
                                        <p:cTn id="53" dur="500" fill="hold"/>
                                        <p:tgtEl>
                                          <p:spTgt spid="8">
                                            <p:txEl>
                                              <p:pRg st="9" end="9"/>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 presetClass="entr" presetSubtype="16" fill="hold"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box(in)">
                                      <p:cBhvr>
                                        <p:cTn id="59" dur="500"/>
                                        <p:tgtEl>
                                          <p:spTgt spid="15"/>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nodeType="click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additive="base">
                                        <p:cTn id="64" dur="500" fill="hold"/>
                                        <p:tgtEl>
                                          <p:spTgt spid="17"/>
                                        </p:tgtEl>
                                        <p:attrNameLst>
                                          <p:attrName>ppt_x</p:attrName>
                                        </p:attrNameLst>
                                      </p:cBhvr>
                                      <p:tavLst>
                                        <p:tav tm="0">
                                          <p:val>
                                            <p:strVal val="#ppt_x"/>
                                          </p:val>
                                        </p:tav>
                                        <p:tav tm="100000">
                                          <p:val>
                                            <p:strVal val="#ppt_x"/>
                                          </p:val>
                                        </p:tav>
                                      </p:tavLst>
                                    </p:anim>
                                    <p:anim calcmode="lin" valueType="num">
                                      <p:cBhvr additive="base">
                                        <p:cTn id="65"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4" presetClass="entr" presetSubtype="16" fill="hold" grpId="0" nodeType="click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box(in)">
                                      <p:cBhvr>
                                        <p:cTn id="70" dur="500"/>
                                        <p:tgtEl>
                                          <p:spTgt spid="18"/>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16"/>
                                        </p:tgtEl>
                                        <p:attrNameLst>
                                          <p:attrName>style.visibility</p:attrName>
                                        </p:attrNameLst>
                                      </p:cBhvr>
                                      <p:to>
                                        <p:strVal val="visible"/>
                                      </p:to>
                                    </p:set>
                                    <p:anim calcmode="lin" valueType="num">
                                      <p:cBhvr additive="base">
                                        <p:cTn id="75" dur="500" fill="hold"/>
                                        <p:tgtEl>
                                          <p:spTgt spid="16"/>
                                        </p:tgtEl>
                                        <p:attrNameLst>
                                          <p:attrName>ppt_x</p:attrName>
                                        </p:attrNameLst>
                                      </p:cBhvr>
                                      <p:tavLst>
                                        <p:tav tm="0">
                                          <p:val>
                                            <p:strVal val="#ppt_x"/>
                                          </p:val>
                                        </p:tav>
                                        <p:tav tm="100000">
                                          <p:val>
                                            <p:strVal val="#ppt_x"/>
                                          </p:val>
                                        </p:tav>
                                      </p:tavLst>
                                    </p:anim>
                                    <p:anim calcmode="lin" valueType="num">
                                      <p:cBhvr additive="base">
                                        <p:cTn id="76"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8">
                                            <p:txEl>
                                              <p:pRg st="15" end="15"/>
                                            </p:txEl>
                                          </p:spTgt>
                                        </p:tgtEl>
                                        <p:attrNameLst>
                                          <p:attrName>style.visibility</p:attrName>
                                        </p:attrNameLst>
                                      </p:cBhvr>
                                      <p:to>
                                        <p:strVal val="visible"/>
                                      </p:to>
                                    </p:set>
                                    <p:anim calcmode="lin" valueType="num">
                                      <p:cBhvr additive="base">
                                        <p:cTn id="103" dur="500" fill="hold"/>
                                        <p:tgtEl>
                                          <p:spTgt spid="8">
                                            <p:txEl>
                                              <p:pRg st="15" end="15"/>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8">
                                            <p:txEl>
                                              <p:pRg st="15" end="1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2" grpId="0"/>
      <p:bldP spid="14" grpId="0"/>
      <p:bldP spid="18" grpId="0" animBg="1"/>
      <p:bldP spid="20" grpId="0"/>
      <p:bldP spid="22"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br>
              <a:rPr lang="en-US" altLang="zh-CN" dirty="0"/>
            </a:br>
            <a:r>
              <a:rPr lang="en-US" altLang="zh-CN" sz="1800" dirty="0"/>
              <a:t>—</a:t>
            </a:r>
            <a:r>
              <a:rPr lang="zh-CN" altLang="en-US" sz="1800" dirty="0">
                <a:solidFill>
                  <a:srgbClr val="FF0000"/>
                </a:solidFill>
              </a:rPr>
              <a:t>订单产出计划</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83</a:t>
            </a:fld>
            <a:endParaRPr lang="en-US" altLang="zh-CN"/>
          </a:p>
        </p:txBody>
      </p:sp>
      <p:sp>
        <p:nvSpPr>
          <p:cNvPr id="23" name="Rectangle 3"/>
          <p:cNvSpPr txBox="1">
            <a:spLocks noChangeArrowheads="1"/>
          </p:cNvSpPr>
          <p:nvPr/>
        </p:nvSpPr>
        <p:spPr bwMode="auto">
          <a:xfrm>
            <a:off x="450224" y="1444731"/>
            <a:ext cx="2122885" cy="52625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defRPr/>
            </a:pPr>
            <a:r>
              <a:rPr lang="zh-CN" altLang="en-US" sz="1950" kern="0"/>
              <a:t>整数规划模型</a:t>
            </a:r>
          </a:p>
        </p:txBody>
      </p:sp>
      <p:sp>
        <p:nvSpPr>
          <p:cNvPr id="24" name="Rectangle 461"/>
          <p:cNvSpPr>
            <a:spLocks noChangeArrowheads="1"/>
          </p:cNvSpPr>
          <p:nvPr/>
        </p:nvSpPr>
        <p:spPr bwMode="auto">
          <a:xfrm>
            <a:off x="466893" y="4888018"/>
            <a:ext cx="6498431" cy="3857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rIns="0"/>
          <a:lstStyle/>
          <a:p>
            <a:pPr marL="257175" indent="-257175" algn="l">
              <a:lnSpc>
                <a:spcPct val="100000"/>
              </a:lnSpc>
              <a:buClr>
                <a:srgbClr val="FF0000"/>
              </a:buClr>
              <a:buFontTx/>
              <a:buChar char="•"/>
              <a:defRPr/>
            </a:pPr>
            <a:r>
              <a:rPr lang="zh-CN" altLang="en-US" sz="1650">
                <a:ea typeface="黑体" charset="0"/>
                <a:cs typeface="黑体" charset="0"/>
              </a:rPr>
              <a:t>思考</a:t>
            </a:r>
            <a:r>
              <a:rPr lang="en-US" altLang="zh-CN" sz="1650">
                <a:ea typeface="黑体" charset="0"/>
                <a:cs typeface="黑体" charset="0"/>
              </a:rPr>
              <a:t>2</a:t>
            </a:r>
            <a:r>
              <a:rPr lang="zh-CN" altLang="en-US" sz="1650">
                <a:ea typeface="黑体" charset="0"/>
                <a:cs typeface="黑体" charset="0"/>
              </a:rPr>
              <a:t>：以资源闲置是最大浪费的思维做生产计划与执行</a:t>
            </a:r>
            <a:r>
              <a:rPr lang="en-US" altLang="zh-CN" sz="1650">
                <a:ea typeface="黑体" charset="0"/>
                <a:cs typeface="黑体" charset="0"/>
              </a:rPr>
              <a:t>, </a:t>
            </a:r>
            <a:r>
              <a:rPr lang="zh-CN" altLang="en-US" sz="1650">
                <a:ea typeface="黑体" charset="0"/>
                <a:cs typeface="黑体" charset="0"/>
              </a:rPr>
              <a:t>合适吗</a:t>
            </a:r>
            <a:r>
              <a:rPr lang="en-US" altLang="zh-CN" sz="1650">
                <a:ea typeface="黑体" charset="0"/>
                <a:cs typeface="黑体" charset="0"/>
              </a:rPr>
              <a:t>?</a:t>
            </a:r>
          </a:p>
        </p:txBody>
      </p:sp>
      <p:sp>
        <p:nvSpPr>
          <p:cNvPr id="25" name="Rectangle 462"/>
          <p:cNvSpPr>
            <a:spLocks noChangeArrowheads="1"/>
          </p:cNvSpPr>
          <p:nvPr/>
        </p:nvSpPr>
        <p:spPr bwMode="auto">
          <a:xfrm>
            <a:off x="2789803" y="1538790"/>
            <a:ext cx="2753915" cy="3348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57175" indent="-257175" algn="l">
              <a:lnSpc>
                <a:spcPct val="100000"/>
              </a:lnSpc>
              <a:spcBef>
                <a:spcPct val="0"/>
              </a:spcBef>
              <a:defRPr/>
            </a:pPr>
            <a:r>
              <a:rPr lang="en-US" altLang="zh-CN" sz="1500" dirty="0"/>
              <a:t>max 125x</a:t>
            </a:r>
            <a:r>
              <a:rPr lang="en-US" altLang="zh-CN" sz="1500" baseline="-25000" dirty="0"/>
              <a:t>1</a:t>
            </a:r>
            <a:r>
              <a:rPr lang="en-US" altLang="zh-CN" sz="1500" dirty="0"/>
              <a:t>+265</a:t>
            </a:r>
            <a:r>
              <a:rPr lang="en-US" altLang="zh-CN" sz="1500" i="1" dirty="0"/>
              <a:t>x</a:t>
            </a:r>
            <a:r>
              <a:rPr lang="en-US" altLang="zh-CN" sz="1500" baseline="-25000" dirty="0"/>
              <a:t>2</a:t>
            </a:r>
            <a:r>
              <a:rPr lang="en-US" altLang="zh-CN" sz="1500" dirty="0"/>
              <a:t>+150</a:t>
            </a:r>
            <a:r>
              <a:rPr lang="en-US" altLang="zh-CN" sz="1500" i="1" dirty="0"/>
              <a:t>x</a:t>
            </a:r>
            <a:r>
              <a:rPr lang="en-US" altLang="zh-CN" sz="1500" baseline="-25000" dirty="0"/>
              <a:t>3</a:t>
            </a:r>
            <a:r>
              <a:rPr lang="en-US" altLang="zh-CN" sz="1500" dirty="0"/>
              <a:t>+210</a:t>
            </a:r>
            <a:r>
              <a:rPr lang="en-US" altLang="zh-CN" sz="1500" i="1" dirty="0"/>
              <a:t>x</a:t>
            </a:r>
            <a:r>
              <a:rPr lang="en-US" altLang="zh-CN" sz="1500" baseline="-25000" dirty="0"/>
              <a:t>4</a:t>
            </a:r>
          </a:p>
          <a:p>
            <a:pPr marL="257175" indent="-257175" algn="l">
              <a:lnSpc>
                <a:spcPct val="100000"/>
              </a:lnSpc>
              <a:spcBef>
                <a:spcPct val="0"/>
              </a:spcBef>
              <a:defRPr/>
            </a:pPr>
            <a:r>
              <a:rPr lang="pl-PL" altLang="zh-CN" sz="1500" dirty="0"/>
              <a:t>2</a:t>
            </a:r>
            <a:r>
              <a:rPr lang="en-US" altLang="zh-CN" sz="1500" i="1" dirty="0"/>
              <a:t>x</a:t>
            </a:r>
            <a:r>
              <a:rPr lang="en-US" altLang="zh-CN" sz="1500" baseline="-25000" dirty="0"/>
              <a:t>1</a:t>
            </a:r>
            <a:r>
              <a:rPr lang="pl-PL" altLang="zh-CN" sz="1500" dirty="0"/>
              <a:t>+0</a:t>
            </a:r>
            <a:r>
              <a:rPr lang="en-US" altLang="zh-CN" sz="1500" i="1" dirty="0"/>
              <a:t>x</a:t>
            </a:r>
            <a:r>
              <a:rPr lang="en-US" altLang="zh-CN" sz="1500" baseline="-25000" dirty="0"/>
              <a:t>2</a:t>
            </a:r>
            <a:r>
              <a:rPr lang="pl-PL" altLang="zh-CN" sz="1500" dirty="0"/>
              <a:t>+</a:t>
            </a:r>
            <a:r>
              <a:rPr lang="en-US" altLang="zh-CN" sz="1500" i="1" dirty="0"/>
              <a:t>x</a:t>
            </a:r>
            <a:r>
              <a:rPr lang="en-US" altLang="zh-CN" sz="1500" baseline="-25000" dirty="0"/>
              <a:t>3</a:t>
            </a:r>
            <a:r>
              <a:rPr lang="pl-PL" altLang="zh-CN" sz="1500" dirty="0"/>
              <a:t>+</a:t>
            </a:r>
            <a:r>
              <a:rPr lang="en-US" altLang="zh-CN" sz="1500" i="1" dirty="0"/>
              <a:t>x</a:t>
            </a:r>
            <a:r>
              <a:rPr lang="en-US" altLang="zh-CN" sz="1500" baseline="-25000" dirty="0"/>
              <a:t>4</a:t>
            </a:r>
            <a:r>
              <a:rPr lang="pl-PL" altLang="zh-CN" sz="1500" dirty="0"/>
              <a:t>&lt;=3</a:t>
            </a:r>
            <a:r>
              <a:rPr lang="en-US" altLang="zh-CN" sz="1500" dirty="0"/>
              <a:t>0</a:t>
            </a:r>
            <a:endParaRPr lang="pl-PL" altLang="zh-CN" sz="1500" dirty="0"/>
          </a:p>
          <a:p>
            <a:pPr marL="257175" indent="-257175" algn="l">
              <a:lnSpc>
                <a:spcPct val="100000"/>
              </a:lnSpc>
              <a:spcBef>
                <a:spcPct val="0"/>
              </a:spcBef>
              <a:defRPr/>
            </a:pPr>
            <a:r>
              <a:rPr lang="en-US" altLang="zh-CN" sz="1500" i="1" dirty="0"/>
              <a:t>x</a:t>
            </a:r>
            <a:r>
              <a:rPr lang="en-US" altLang="zh-CN" sz="1500" baseline="-25000" dirty="0"/>
              <a:t>1</a:t>
            </a:r>
            <a:r>
              <a:rPr lang="pl-PL" altLang="zh-CN" sz="1500" dirty="0"/>
              <a:t>+</a:t>
            </a:r>
            <a:r>
              <a:rPr lang="en-US" altLang="zh-CN" sz="1500" dirty="0"/>
              <a:t>2</a:t>
            </a:r>
            <a:r>
              <a:rPr lang="en-US" altLang="zh-CN" sz="1500" i="1" dirty="0"/>
              <a:t>x</a:t>
            </a:r>
            <a:r>
              <a:rPr lang="en-US" altLang="zh-CN" sz="1500" baseline="-25000" dirty="0"/>
              <a:t>2</a:t>
            </a:r>
            <a:r>
              <a:rPr lang="pl-PL" altLang="zh-CN" sz="1500" dirty="0"/>
              <a:t>+</a:t>
            </a:r>
            <a:r>
              <a:rPr lang="en-US" altLang="zh-CN" sz="1500" i="1" dirty="0"/>
              <a:t>x</a:t>
            </a:r>
            <a:r>
              <a:rPr lang="en-US" altLang="zh-CN" sz="1500" baseline="-25000" dirty="0"/>
              <a:t>3</a:t>
            </a:r>
            <a:r>
              <a:rPr lang="pl-PL" altLang="zh-CN" sz="1500" dirty="0"/>
              <a:t>+</a:t>
            </a:r>
            <a:r>
              <a:rPr lang="en-US" altLang="zh-CN" sz="1500" dirty="0"/>
              <a:t>2</a:t>
            </a:r>
            <a:r>
              <a:rPr lang="en-US" altLang="zh-CN" sz="1500" i="1" dirty="0"/>
              <a:t>x</a:t>
            </a:r>
            <a:r>
              <a:rPr lang="en-US" altLang="zh-CN" sz="1500" baseline="-25000" dirty="0"/>
              <a:t>4</a:t>
            </a:r>
            <a:r>
              <a:rPr lang="pl-PL" altLang="zh-CN" sz="1500" dirty="0"/>
              <a:t>&lt;=3</a:t>
            </a:r>
            <a:r>
              <a:rPr lang="en-US" altLang="zh-CN" sz="1500" dirty="0"/>
              <a:t>0</a:t>
            </a:r>
            <a:endParaRPr lang="pl-PL" altLang="zh-CN" sz="1500" dirty="0"/>
          </a:p>
          <a:p>
            <a:pPr marL="257175" indent="-257175" algn="l">
              <a:lnSpc>
                <a:spcPct val="100000"/>
              </a:lnSpc>
              <a:spcBef>
                <a:spcPct val="0"/>
              </a:spcBef>
              <a:defRPr/>
            </a:pPr>
            <a:r>
              <a:rPr lang="en-US" altLang="zh-CN" sz="1500" dirty="0"/>
              <a:t>0</a:t>
            </a:r>
            <a:r>
              <a:rPr lang="en-US" altLang="zh-CN" sz="1500" i="1" dirty="0"/>
              <a:t>x</a:t>
            </a:r>
            <a:r>
              <a:rPr lang="en-US" altLang="zh-CN" sz="1500" baseline="-25000" dirty="0"/>
              <a:t>1</a:t>
            </a:r>
            <a:r>
              <a:rPr lang="pl-PL" altLang="zh-CN" sz="1500" dirty="0"/>
              <a:t>+</a:t>
            </a:r>
            <a:r>
              <a:rPr lang="en-US" altLang="zh-CN" sz="1500" i="1" dirty="0"/>
              <a:t>x</a:t>
            </a:r>
            <a:r>
              <a:rPr lang="en-US" altLang="zh-CN" sz="1500" baseline="-25000" dirty="0"/>
              <a:t>2</a:t>
            </a:r>
            <a:r>
              <a:rPr lang="pl-PL" altLang="zh-CN" sz="1500" dirty="0"/>
              <a:t>+</a:t>
            </a:r>
            <a:r>
              <a:rPr lang="en-US" altLang="zh-CN" sz="1500" dirty="0"/>
              <a:t>2</a:t>
            </a:r>
            <a:r>
              <a:rPr lang="en-US" altLang="zh-CN" sz="1500" i="1" dirty="0"/>
              <a:t>x</a:t>
            </a:r>
            <a:r>
              <a:rPr lang="en-US" altLang="zh-CN" sz="1500" baseline="-25000" dirty="0"/>
              <a:t>3</a:t>
            </a:r>
            <a:r>
              <a:rPr lang="pl-PL" altLang="zh-CN" sz="1500" dirty="0"/>
              <a:t>+</a:t>
            </a:r>
            <a:r>
              <a:rPr lang="en-US" altLang="zh-CN" sz="1500" dirty="0"/>
              <a:t>0</a:t>
            </a:r>
            <a:r>
              <a:rPr lang="en-US" altLang="zh-CN" sz="1500" i="1" dirty="0"/>
              <a:t>x</a:t>
            </a:r>
            <a:r>
              <a:rPr lang="en-US" altLang="zh-CN" sz="1500" baseline="-25000" dirty="0"/>
              <a:t>4</a:t>
            </a:r>
            <a:r>
              <a:rPr lang="pl-PL" altLang="zh-CN" sz="1500" dirty="0"/>
              <a:t>&lt;=3</a:t>
            </a:r>
            <a:r>
              <a:rPr lang="en-US" altLang="zh-CN" sz="1500" dirty="0"/>
              <a:t>0</a:t>
            </a:r>
            <a:endParaRPr lang="pl-PL" altLang="zh-CN" sz="1500" dirty="0"/>
          </a:p>
          <a:p>
            <a:pPr marL="257175" indent="-257175" algn="l">
              <a:lnSpc>
                <a:spcPct val="100000"/>
              </a:lnSpc>
              <a:spcBef>
                <a:spcPct val="0"/>
              </a:spcBef>
              <a:defRPr/>
            </a:pPr>
            <a:r>
              <a:rPr lang="en-US" altLang="zh-CN" sz="1500" i="1" dirty="0"/>
              <a:t>x</a:t>
            </a:r>
            <a:r>
              <a:rPr lang="en-US" altLang="zh-CN" sz="1500" baseline="-25000" dirty="0"/>
              <a:t>1</a:t>
            </a:r>
            <a:r>
              <a:rPr lang="pl-PL" altLang="zh-CN" sz="1500" dirty="0"/>
              <a:t>+</a:t>
            </a:r>
            <a:r>
              <a:rPr lang="en-US" altLang="zh-CN" sz="1500" i="1" dirty="0"/>
              <a:t>x</a:t>
            </a:r>
            <a:r>
              <a:rPr lang="en-US" altLang="zh-CN" sz="1500" baseline="-25000" dirty="0"/>
              <a:t>2</a:t>
            </a:r>
            <a:r>
              <a:rPr lang="pl-PL" altLang="zh-CN" sz="1500" dirty="0"/>
              <a:t>+</a:t>
            </a:r>
            <a:r>
              <a:rPr lang="en-US" altLang="zh-CN" sz="1500" i="1" dirty="0"/>
              <a:t>x</a:t>
            </a:r>
            <a:r>
              <a:rPr lang="en-US" altLang="zh-CN" sz="1500" baseline="-25000" dirty="0"/>
              <a:t>3</a:t>
            </a:r>
            <a:r>
              <a:rPr lang="pl-PL" altLang="zh-CN" sz="1500" dirty="0"/>
              <a:t>+</a:t>
            </a:r>
            <a:r>
              <a:rPr lang="en-US" altLang="zh-CN" sz="1500" i="1" dirty="0"/>
              <a:t>x</a:t>
            </a:r>
            <a:r>
              <a:rPr lang="en-US" altLang="zh-CN" sz="1500" baseline="-25000" dirty="0"/>
              <a:t>4</a:t>
            </a:r>
            <a:r>
              <a:rPr lang="pl-PL" altLang="zh-CN" sz="1500" dirty="0"/>
              <a:t>&lt;=3</a:t>
            </a:r>
            <a:r>
              <a:rPr lang="en-US" altLang="zh-CN" sz="1500" dirty="0"/>
              <a:t>0</a:t>
            </a:r>
          </a:p>
          <a:p>
            <a:pPr marL="257175" indent="-257175" algn="l">
              <a:lnSpc>
                <a:spcPct val="100000"/>
              </a:lnSpc>
              <a:spcBef>
                <a:spcPct val="0"/>
              </a:spcBef>
              <a:defRPr/>
            </a:pPr>
            <a:r>
              <a:rPr lang="en-US" altLang="zh-CN" sz="1500" i="1" dirty="0"/>
              <a:t>x</a:t>
            </a:r>
            <a:r>
              <a:rPr lang="en-US" altLang="zh-CN" sz="1500" baseline="-25000" dirty="0"/>
              <a:t>1</a:t>
            </a:r>
            <a:r>
              <a:rPr lang="en-US" altLang="zh-CN" sz="1500" dirty="0"/>
              <a:t>&gt;=3</a:t>
            </a:r>
          </a:p>
          <a:p>
            <a:pPr marL="257175" indent="-257175" algn="l">
              <a:lnSpc>
                <a:spcPct val="100000"/>
              </a:lnSpc>
              <a:spcBef>
                <a:spcPct val="0"/>
              </a:spcBef>
              <a:defRPr/>
            </a:pPr>
            <a:r>
              <a:rPr lang="en-US" altLang="zh-CN" sz="1500" i="1" dirty="0"/>
              <a:t>x</a:t>
            </a:r>
            <a:r>
              <a:rPr lang="en-US" altLang="zh-CN" sz="1500" baseline="-25000" dirty="0"/>
              <a:t>2</a:t>
            </a:r>
            <a:r>
              <a:rPr lang="en-US" altLang="zh-CN" sz="1500" dirty="0"/>
              <a:t>&gt;=3</a:t>
            </a:r>
          </a:p>
          <a:p>
            <a:pPr marL="257175" indent="-257175" algn="l">
              <a:lnSpc>
                <a:spcPct val="100000"/>
              </a:lnSpc>
              <a:spcBef>
                <a:spcPct val="0"/>
              </a:spcBef>
              <a:defRPr/>
            </a:pPr>
            <a:r>
              <a:rPr lang="en-US" altLang="zh-CN" sz="1500" i="1" dirty="0"/>
              <a:t>x</a:t>
            </a:r>
            <a:r>
              <a:rPr lang="en-US" altLang="zh-CN" sz="1500" baseline="-25000" dirty="0"/>
              <a:t>3</a:t>
            </a:r>
            <a:r>
              <a:rPr lang="en-US" altLang="zh-CN" sz="1500" dirty="0"/>
              <a:t>&gt;=3</a:t>
            </a:r>
          </a:p>
          <a:p>
            <a:pPr marL="257175" indent="-257175" algn="l">
              <a:lnSpc>
                <a:spcPct val="100000"/>
              </a:lnSpc>
              <a:spcBef>
                <a:spcPct val="0"/>
              </a:spcBef>
              <a:defRPr/>
            </a:pPr>
            <a:r>
              <a:rPr lang="en-US" altLang="zh-CN" sz="1500" i="1" dirty="0"/>
              <a:t>x</a:t>
            </a:r>
            <a:r>
              <a:rPr lang="en-US" altLang="zh-CN" sz="1500" baseline="-25000" dirty="0"/>
              <a:t>4</a:t>
            </a:r>
            <a:r>
              <a:rPr lang="en-US" altLang="zh-CN" sz="1500" dirty="0"/>
              <a:t>&gt;=</a:t>
            </a:r>
            <a:r>
              <a:rPr lang="pl-PL" altLang="zh-CN" sz="1500" dirty="0"/>
              <a:t>3</a:t>
            </a:r>
            <a:endParaRPr lang="en-US" altLang="zh-CN" sz="1500" dirty="0"/>
          </a:p>
          <a:p>
            <a:pPr marL="257175" indent="-257175" algn="l">
              <a:lnSpc>
                <a:spcPct val="100000"/>
              </a:lnSpc>
              <a:spcBef>
                <a:spcPct val="0"/>
              </a:spcBef>
              <a:defRPr/>
            </a:pPr>
            <a:r>
              <a:rPr lang="en-US" altLang="zh-CN" sz="1500" i="1" dirty="0"/>
              <a:t>x</a:t>
            </a:r>
            <a:r>
              <a:rPr lang="en-US" altLang="zh-CN" sz="1500" baseline="-25000" dirty="0"/>
              <a:t>1</a:t>
            </a:r>
            <a:r>
              <a:rPr lang="en-US" altLang="zh-CN" sz="1500" dirty="0"/>
              <a:t>&lt;=7</a:t>
            </a:r>
          </a:p>
          <a:p>
            <a:pPr marL="257175" indent="-257175" algn="l">
              <a:lnSpc>
                <a:spcPct val="100000"/>
              </a:lnSpc>
              <a:spcBef>
                <a:spcPct val="0"/>
              </a:spcBef>
              <a:defRPr/>
            </a:pPr>
            <a:r>
              <a:rPr lang="en-US" altLang="zh-CN" sz="1500" i="1" dirty="0"/>
              <a:t>x</a:t>
            </a:r>
            <a:r>
              <a:rPr lang="en-US" altLang="zh-CN" sz="1500" baseline="-25000" dirty="0"/>
              <a:t>2</a:t>
            </a:r>
            <a:r>
              <a:rPr lang="en-US" altLang="zh-CN" sz="1500" dirty="0"/>
              <a:t>&lt;=7</a:t>
            </a:r>
          </a:p>
          <a:p>
            <a:pPr marL="257175" indent="-257175" algn="l">
              <a:lnSpc>
                <a:spcPct val="100000"/>
              </a:lnSpc>
              <a:spcBef>
                <a:spcPct val="0"/>
              </a:spcBef>
              <a:defRPr/>
            </a:pPr>
            <a:r>
              <a:rPr lang="en-US" altLang="zh-CN" sz="1500" i="1" dirty="0"/>
              <a:t>x</a:t>
            </a:r>
            <a:r>
              <a:rPr lang="en-US" altLang="zh-CN" sz="1500" baseline="-25000" dirty="0"/>
              <a:t>3</a:t>
            </a:r>
            <a:r>
              <a:rPr lang="en-US" altLang="zh-CN" sz="1500" dirty="0"/>
              <a:t>&lt;=7</a:t>
            </a:r>
          </a:p>
          <a:p>
            <a:pPr marL="257175" indent="-257175" algn="l">
              <a:lnSpc>
                <a:spcPct val="100000"/>
              </a:lnSpc>
              <a:spcBef>
                <a:spcPct val="0"/>
              </a:spcBef>
              <a:defRPr/>
            </a:pPr>
            <a:r>
              <a:rPr lang="en-US" altLang="zh-CN" sz="1500" i="1" dirty="0"/>
              <a:t>x</a:t>
            </a:r>
            <a:r>
              <a:rPr lang="en-US" altLang="zh-CN" sz="1500" baseline="-25000" dirty="0"/>
              <a:t>4</a:t>
            </a:r>
            <a:r>
              <a:rPr lang="en-US" altLang="zh-CN" sz="1500" dirty="0"/>
              <a:t>&lt;=7</a:t>
            </a:r>
          </a:p>
          <a:p>
            <a:pPr marL="257175" indent="-257175" algn="l">
              <a:lnSpc>
                <a:spcPct val="100000"/>
              </a:lnSpc>
              <a:spcBef>
                <a:spcPct val="0"/>
              </a:spcBef>
              <a:defRPr/>
            </a:pPr>
            <a:r>
              <a:rPr lang="en-US" altLang="zh-CN" sz="1500" i="1" dirty="0"/>
              <a:t>x</a:t>
            </a:r>
            <a:r>
              <a:rPr lang="en-US" altLang="zh-CN" sz="1500" baseline="-25000" dirty="0"/>
              <a:t>1</a:t>
            </a:r>
            <a:r>
              <a:rPr lang="en-US" altLang="zh-CN" sz="1500" dirty="0"/>
              <a:t>,</a:t>
            </a:r>
            <a:r>
              <a:rPr lang="en-US" altLang="zh-CN" sz="1500" i="1" dirty="0"/>
              <a:t>x</a:t>
            </a:r>
            <a:r>
              <a:rPr lang="en-US" altLang="zh-CN" sz="1500" baseline="-25000" dirty="0"/>
              <a:t>2</a:t>
            </a:r>
            <a:r>
              <a:rPr lang="en-US" altLang="zh-CN" sz="1500" dirty="0"/>
              <a:t>,</a:t>
            </a:r>
            <a:r>
              <a:rPr lang="en-US" altLang="zh-CN" sz="1500" i="1" dirty="0"/>
              <a:t>x</a:t>
            </a:r>
            <a:r>
              <a:rPr lang="en-US" altLang="zh-CN" sz="1500" baseline="-25000" dirty="0"/>
              <a:t>3</a:t>
            </a:r>
            <a:r>
              <a:rPr lang="en-US" altLang="zh-CN" sz="1500" dirty="0"/>
              <a:t>,</a:t>
            </a:r>
            <a:r>
              <a:rPr lang="en-US" altLang="zh-CN" sz="1500" i="1" dirty="0"/>
              <a:t>x</a:t>
            </a:r>
            <a:r>
              <a:rPr lang="en-US" altLang="zh-CN" sz="1500" baseline="-25000" dirty="0"/>
              <a:t>4</a:t>
            </a:r>
            <a:r>
              <a:rPr lang="en-US" altLang="zh-CN" sz="1500" dirty="0"/>
              <a:t>&gt;</a:t>
            </a:r>
            <a:r>
              <a:rPr lang="pl-PL" altLang="zh-CN" sz="1500" dirty="0"/>
              <a:t>=</a:t>
            </a:r>
            <a:r>
              <a:rPr lang="en-US" altLang="zh-CN" sz="1500" dirty="0"/>
              <a:t>0</a:t>
            </a:r>
            <a:r>
              <a:rPr lang="zh-CN" altLang="en-US" sz="1500" dirty="0"/>
              <a:t>取整</a:t>
            </a:r>
            <a:endParaRPr lang="zh-CN" altLang="en-US" sz="1500" dirty="0">
              <a:ea typeface="黑体" charset="0"/>
              <a:cs typeface="黑体" charset="0"/>
            </a:endParaRPr>
          </a:p>
        </p:txBody>
      </p:sp>
    </p:spTree>
    <p:extLst>
      <p:ext uri="{BB962C8B-B14F-4D97-AF65-F5344CB8AC3E}">
        <p14:creationId xmlns:p14="http://schemas.microsoft.com/office/powerpoint/2010/main" val="2104113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build="p"/>
      <p:bldP spid="24" grpId="0"/>
      <p:bldP spid="25"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r>
              <a:rPr lang="en-US" altLang="zh-CN" sz="1800" dirty="0"/>
              <a:t>—</a:t>
            </a:r>
            <a:r>
              <a:rPr lang="zh-CN" altLang="en-US" sz="1800" dirty="0">
                <a:solidFill>
                  <a:srgbClr val="FF0000"/>
                </a:solidFill>
              </a:rPr>
              <a:t>代工商作业排程</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84</a:t>
            </a:fld>
            <a:endParaRPr lang="en-US" altLang="zh-CN"/>
          </a:p>
        </p:txBody>
      </p:sp>
      <p:sp>
        <p:nvSpPr>
          <p:cNvPr id="7" name="Rectangle 3"/>
          <p:cNvSpPr txBox="1">
            <a:spLocks noChangeArrowheads="1"/>
          </p:cNvSpPr>
          <p:nvPr/>
        </p:nvSpPr>
        <p:spPr bwMode="auto">
          <a:xfrm>
            <a:off x="413538" y="836712"/>
            <a:ext cx="6281738" cy="49165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90000"/>
              </a:lnSpc>
            </a:pPr>
            <a:r>
              <a:rPr lang="en-US" altLang="zh-CN" sz="1950" kern="0" dirty="0">
                <a:latin typeface="Times New Roman" charset="0"/>
                <a:ea typeface="黑体" charset="0"/>
                <a:cs typeface="黑体" charset="0"/>
              </a:rPr>
              <a:t>4</a:t>
            </a:r>
            <a:r>
              <a:rPr lang="zh-CN" altLang="en-US" sz="1950" kern="0" dirty="0">
                <a:latin typeface="Times New Roman" charset="0"/>
                <a:ea typeface="黑体" charset="0"/>
                <a:cs typeface="黑体" charset="0"/>
              </a:rPr>
              <a:t>种产品资料</a:t>
            </a:r>
            <a:r>
              <a:rPr lang="en-US" altLang="zh-CN" sz="1950" kern="0" dirty="0">
                <a:latin typeface="Times New Roman" charset="0"/>
                <a:ea typeface="黑体" charset="0"/>
                <a:cs typeface="黑体" charset="0"/>
              </a:rPr>
              <a:t>:</a:t>
            </a:r>
          </a:p>
          <a:p>
            <a:pPr>
              <a:lnSpc>
                <a:spcPct val="90000"/>
              </a:lnSpc>
            </a:pPr>
            <a:endParaRPr lang="en-US" altLang="zh-CN" sz="1950" kern="0" dirty="0">
              <a:latin typeface="Times New Roman" charset="0"/>
              <a:ea typeface="黑体" charset="0"/>
              <a:cs typeface="黑体" charset="0"/>
            </a:endParaRPr>
          </a:p>
          <a:p>
            <a:pPr>
              <a:lnSpc>
                <a:spcPct val="90000"/>
              </a:lnSpc>
            </a:pPr>
            <a:endParaRPr lang="en-US" altLang="zh-CN" sz="2175" kern="0" dirty="0">
              <a:latin typeface="Times New Roman" charset="0"/>
              <a:ea typeface="黑体" charset="0"/>
              <a:cs typeface="黑体" charset="0"/>
            </a:endParaRPr>
          </a:p>
          <a:p>
            <a:pPr>
              <a:lnSpc>
                <a:spcPct val="90000"/>
              </a:lnSpc>
            </a:pPr>
            <a:endParaRPr lang="en-US" altLang="zh-CN" sz="2175" kern="0" dirty="0">
              <a:latin typeface="Times New Roman" charset="0"/>
              <a:ea typeface="黑体" charset="0"/>
              <a:cs typeface="黑体" charset="0"/>
            </a:endParaRPr>
          </a:p>
          <a:p>
            <a:pPr>
              <a:lnSpc>
                <a:spcPct val="90000"/>
              </a:lnSpc>
            </a:pPr>
            <a:r>
              <a:rPr lang="zh-CN" altLang="en-US" sz="1950" kern="0" dirty="0">
                <a:latin typeface="Times New Roman" charset="0"/>
                <a:ea typeface="黑体" charset="0"/>
                <a:cs typeface="黑体" charset="0"/>
              </a:rPr>
              <a:t>要求：</a:t>
            </a:r>
            <a:r>
              <a:rPr lang="zh-CN" altLang="en-US" sz="1650" kern="0" dirty="0">
                <a:latin typeface="Times New Roman" charset="0"/>
                <a:ea typeface="黑体" charset="0"/>
                <a:cs typeface="黑体" charset="0"/>
              </a:rPr>
              <a:t>生产周期短，尽可能平准化，</a:t>
            </a:r>
            <a:r>
              <a:rPr lang="zh-CN" altLang="en-US" sz="1950" kern="0" dirty="0">
                <a:latin typeface="Times New Roman" charset="0"/>
                <a:ea typeface="黑体" charset="0"/>
                <a:cs typeface="黑体" charset="0"/>
              </a:rPr>
              <a:t>请排程</a:t>
            </a:r>
            <a:endParaRPr lang="en-US" altLang="zh-CN" sz="1950" kern="0" dirty="0">
              <a:latin typeface="Times New Roman" charset="0"/>
              <a:ea typeface="黑体" charset="0"/>
              <a:cs typeface="黑体" charset="0"/>
            </a:endParaRPr>
          </a:p>
          <a:p>
            <a:pPr lvl="1">
              <a:lnSpc>
                <a:spcPct val="90000"/>
              </a:lnSpc>
            </a:pPr>
            <a:r>
              <a:rPr lang="zh-CN" altLang="en-US" sz="1500" kern="0" dirty="0">
                <a:latin typeface="Times New Roman" charset="0"/>
                <a:ea typeface="黑体" charset="0"/>
                <a:cs typeface="黑体" charset="0"/>
              </a:rPr>
              <a:t>步骤</a:t>
            </a:r>
            <a:r>
              <a:rPr lang="en-US" altLang="zh-CN" sz="1500" kern="0" dirty="0">
                <a:latin typeface="Times New Roman" charset="0"/>
                <a:ea typeface="黑体" charset="0"/>
                <a:cs typeface="黑体" charset="0"/>
              </a:rPr>
              <a:t>1:</a:t>
            </a:r>
            <a:r>
              <a:rPr lang="zh-CN" altLang="en-US" sz="1500" kern="0" dirty="0">
                <a:latin typeface="Times New Roman" charset="0"/>
                <a:ea typeface="黑体" charset="0"/>
                <a:cs typeface="黑体" charset="0"/>
              </a:rPr>
              <a:t>识别确认系统限制</a:t>
            </a:r>
            <a:r>
              <a:rPr lang="en-US" altLang="zh-CN" sz="1500" kern="0" dirty="0">
                <a:latin typeface="Times New Roman" charset="0"/>
                <a:ea typeface="黑体" charset="0"/>
                <a:cs typeface="黑体" charset="0"/>
              </a:rPr>
              <a:t> </a:t>
            </a:r>
          </a:p>
          <a:p>
            <a:pPr lvl="2">
              <a:lnSpc>
                <a:spcPct val="90000"/>
              </a:lnSpc>
            </a:pPr>
            <a:r>
              <a:rPr lang="zh-CN" altLang="en-US" sz="1500" kern="0" dirty="0">
                <a:latin typeface="Times New Roman" charset="0"/>
              </a:rPr>
              <a:t>代工商</a:t>
            </a:r>
            <a:r>
              <a:rPr lang="en-US" altLang="zh-CN" sz="1500" kern="0" dirty="0">
                <a:latin typeface="Times New Roman" charset="0"/>
              </a:rPr>
              <a:t>B</a:t>
            </a:r>
            <a:r>
              <a:rPr lang="zh-CN" altLang="en-US" sz="1500" kern="0" dirty="0">
                <a:latin typeface="Times New Roman" charset="0"/>
              </a:rPr>
              <a:t>产能限制</a:t>
            </a:r>
            <a:endParaRPr lang="en-US" altLang="zh-CN" sz="1500" kern="0" dirty="0">
              <a:latin typeface="Times New Roman" charset="0"/>
            </a:endParaRPr>
          </a:p>
          <a:p>
            <a:pPr lvl="2">
              <a:lnSpc>
                <a:spcPct val="90000"/>
              </a:lnSpc>
            </a:pPr>
            <a:r>
              <a:rPr lang="zh-CN" altLang="en-US" sz="1500" kern="0" dirty="0">
                <a:latin typeface="Times New Roman" charset="0"/>
              </a:rPr>
              <a:t>市场需求限制：至少各</a:t>
            </a:r>
            <a:r>
              <a:rPr lang="en-US" altLang="zh-CN" sz="1500" kern="0" dirty="0">
                <a:latin typeface="Times New Roman" charset="0"/>
              </a:rPr>
              <a:t>3</a:t>
            </a:r>
            <a:r>
              <a:rPr lang="zh-CN" altLang="en-US" sz="1500" kern="0" dirty="0">
                <a:latin typeface="Times New Roman" charset="0"/>
              </a:rPr>
              <a:t>件，最多</a:t>
            </a:r>
            <a:r>
              <a:rPr lang="en-US" altLang="zh-CN" sz="1500" kern="0" dirty="0">
                <a:latin typeface="Times New Roman" charset="0"/>
              </a:rPr>
              <a:t>7</a:t>
            </a:r>
            <a:r>
              <a:rPr lang="zh-CN" altLang="en-US" sz="1500" kern="0" dirty="0">
                <a:latin typeface="Times New Roman" charset="0"/>
              </a:rPr>
              <a:t>件</a:t>
            </a:r>
            <a:endParaRPr lang="en-US" altLang="zh-CN" sz="1500" kern="0" dirty="0">
              <a:latin typeface="Times New Roman" charset="0"/>
            </a:endParaRPr>
          </a:p>
          <a:p>
            <a:pPr lvl="1">
              <a:lnSpc>
                <a:spcPct val="90000"/>
              </a:lnSpc>
            </a:pPr>
            <a:r>
              <a:rPr lang="zh-CN" altLang="en-US" sz="1500" kern="0" dirty="0">
                <a:latin typeface="Times New Roman" charset="0"/>
                <a:ea typeface="黑体" charset="0"/>
                <a:cs typeface="黑体" charset="0"/>
              </a:rPr>
              <a:t>步骤</a:t>
            </a:r>
            <a:r>
              <a:rPr lang="en-US" altLang="zh-CN" sz="1500" kern="0" dirty="0">
                <a:latin typeface="Times New Roman" charset="0"/>
                <a:ea typeface="黑体" charset="0"/>
                <a:cs typeface="黑体" charset="0"/>
              </a:rPr>
              <a:t>2:</a:t>
            </a:r>
            <a:r>
              <a:rPr lang="zh-CN" altLang="en-US" sz="1500" kern="0" dirty="0">
                <a:latin typeface="Times New Roman" charset="0"/>
                <a:ea typeface="黑体" charset="0"/>
                <a:cs typeface="黑体" charset="0"/>
              </a:rPr>
              <a:t>充分利用系统限制</a:t>
            </a:r>
            <a:r>
              <a:rPr lang="en-US" altLang="zh-CN" sz="1500" kern="0" dirty="0">
                <a:latin typeface="Times New Roman" charset="0"/>
                <a:ea typeface="黑体" charset="0"/>
                <a:cs typeface="黑体" charset="0"/>
              </a:rPr>
              <a:t> </a:t>
            </a:r>
          </a:p>
          <a:p>
            <a:pPr lvl="2">
              <a:lnSpc>
                <a:spcPct val="90000"/>
              </a:lnSpc>
            </a:pPr>
            <a:r>
              <a:rPr lang="zh-CN" altLang="en-US" sz="1500" kern="0" dirty="0">
                <a:latin typeface="Times New Roman" charset="0"/>
              </a:rPr>
              <a:t>不要让</a:t>
            </a:r>
            <a:r>
              <a:rPr lang="en-US" altLang="zh-CN" sz="1500" kern="0" dirty="0">
                <a:latin typeface="Times New Roman" charset="0"/>
              </a:rPr>
              <a:t>B</a:t>
            </a:r>
            <a:r>
              <a:rPr lang="zh-CN" altLang="en-US" sz="1500" kern="0" dirty="0">
                <a:latin typeface="Times New Roman" charset="0"/>
              </a:rPr>
              <a:t>空闲且</a:t>
            </a:r>
            <a:r>
              <a:rPr lang="en-US" altLang="zh-CN" sz="1500" kern="0" dirty="0">
                <a:latin typeface="Times New Roman" charset="0"/>
              </a:rPr>
              <a:t>B</a:t>
            </a:r>
            <a:r>
              <a:rPr lang="zh-CN" altLang="en-US" sz="1500" kern="0" dirty="0">
                <a:latin typeface="Times New Roman" charset="0"/>
              </a:rPr>
              <a:t>加工品要尽快出货</a:t>
            </a:r>
            <a:endParaRPr lang="en-US" altLang="zh-CN" sz="1500" kern="0" dirty="0">
              <a:latin typeface="Times New Roman" charset="0"/>
            </a:endParaRPr>
          </a:p>
          <a:p>
            <a:pPr lvl="2">
              <a:lnSpc>
                <a:spcPct val="90000"/>
              </a:lnSpc>
            </a:pPr>
            <a:r>
              <a:rPr lang="zh-CN" altLang="en-US" sz="1500" kern="0" dirty="0">
                <a:latin typeface="Times New Roman" charset="0"/>
              </a:rPr>
              <a:t>不能忘记各产品至少出货</a:t>
            </a:r>
            <a:r>
              <a:rPr lang="en-US" altLang="zh-CN" sz="1500" kern="0" dirty="0">
                <a:latin typeface="Times New Roman" charset="0"/>
              </a:rPr>
              <a:t>3</a:t>
            </a:r>
            <a:r>
              <a:rPr lang="zh-CN" altLang="en-US" sz="1500" kern="0" dirty="0">
                <a:latin typeface="Times New Roman" charset="0"/>
              </a:rPr>
              <a:t>件的要求</a:t>
            </a:r>
            <a:r>
              <a:rPr lang="en-US" altLang="zh-CN" sz="1500" kern="0" dirty="0">
                <a:latin typeface="Times New Roman" charset="0"/>
              </a:rPr>
              <a:t> </a:t>
            </a:r>
          </a:p>
          <a:p>
            <a:pPr lvl="2">
              <a:lnSpc>
                <a:spcPct val="90000"/>
              </a:lnSpc>
            </a:pPr>
            <a:r>
              <a:rPr lang="zh-CN" altLang="en-US" sz="1500" kern="0" dirty="0">
                <a:latin typeface="Times New Roman" charset="0"/>
              </a:rPr>
              <a:t>充分利用应追求利润贡献大的产品</a:t>
            </a:r>
            <a:r>
              <a:rPr lang="en-US" altLang="zh-CN" sz="1500" kern="0" dirty="0">
                <a:latin typeface="Times New Roman" charset="0"/>
              </a:rPr>
              <a:t> </a:t>
            </a:r>
          </a:p>
          <a:p>
            <a:pPr lvl="1">
              <a:lnSpc>
                <a:spcPct val="90000"/>
              </a:lnSpc>
            </a:pPr>
            <a:r>
              <a:rPr lang="zh-CN" altLang="en-US" sz="1500" kern="0" dirty="0">
                <a:latin typeface="Times New Roman" charset="0"/>
                <a:ea typeface="黑体" charset="0"/>
                <a:cs typeface="黑体" charset="0"/>
              </a:rPr>
              <a:t>步骤</a:t>
            </a:r>
            <a:r>
              <a:rPr lang="en-US" altLang="zh-CN" sz="1500" kern="0" dirty="0">
                <a:latin typeface="Times New Roman" charset="0"/>
                <a:ea typeface="黑体" charset="0"/>
                <a:cs typeface="黑体" charset="0"/>
              </a:rPr>
              <a:t>3:</a:t>
            </a:r>
            <a:r>
              <a:rPr lang="zh-CN" altLang="en-US" sz="1500" kern="0" dirty="0">
                <a:latin typeface="Times New Roman" charset="0"/>
                <a:ea typeface="黑体" charset="0"/>
                <a:cs typeface="黑体" charset="0"/>
              </a:rPr>
              <a:t>全力配合排程投料</a:t>
            </a:r>
            <a:endParaRPr lang="en-US" altLang="zh-CN" sz="1500" kern="0" dirty="0">
              <a:latin typeface="Times New Roman" charset="0"/>
              <a:ea typeface="黑体" charset="0"/>
              <a:cs typeface="黑体" charset="0"/>
            </a:endParaRPr>
          </a:p>
          <a:p>
            <a:pPr lvl="2">
              <a:lnSpc>
                <a:spcPct val="90000"/>
              </a:lnSpc>
            </a:pPr>
            <a:r>
              <a:rPr lang="zh-CN" altLang="en-US" sz="1500" kern="0" dirty="0">
                <a:latin typeface="Times New Roman" charset="0"/>
              </a:rPr>
              <a:t>控管投料确保代工商</a:t>
            </a:r>
            <a:r>
              <a:rPr lang="en-US" altLang="zh-CN" sz="1500" kern="0" dirty="0">
                <a:latin typeface="Times New Roman" charset="0"/>
              </a:rPr>
              <a:t>B</a:t>
            </a:r>
            <a:r>
              <a:rPr lang="zh-CN" altLang="en-US" sz="1500" kern="0" dirty="0">
                <a:latin typeface="Times New Roman" charset="0"/>
              </a:rPr>
              <a:t>不空闲</a:t>
            </a:r>
            <a:r>
              <a:rPr lang="en-US" altLang="zh-CN" sz="1500" kern="0" dirty="0">
                <a:latin typeface="Times New Roman" charset="0"/>
              </a:rPr>
              <a:t>(B</a:t>
            </a:r>
            <a:r>
              <a:rPr lang="zh-CN" altLang="en-US" sz="1500" kern="0" dirty="0">
                <a:latin typeface="Times New Roman" charset="0"/>
              </a:rPr>
              <a:t>未来有</a:t>
            </a:r>
            <a:r>
              <a:rPr lang="en-US" altLang="zh-CN" sz="1500" kern="0" dirty="0">
                <a:latin typeface="Times New Roman" charset="0"/>
              </a:rPr>
              <a:t>5</a:t>
            </a:r>
            <a:r>
              <a:rPr lang="zh-CN" altLang="en-US" sz="1500" kern="0" dirty="0">
                <a:latin typeface="Times New Roman" charset="0"/>
              </a:rPr>
              <a:t>天的负荷就不投料</a:t>
            </a:r>
            <a:r>
              <a:rPr lang="en-US" altLang="zh-CN" sz="1500" kern="0" dirty="0">
                <a:latin typeface="Times New Roman" charset="0"/>
              </a:rPr>
              <a:t>)</a:t>
            </a:r>
          </a:p>
          <a:p>
            <a:pPr lvl="2">
              <a:lnSpc>
                <a:spcPct val="90000"/>
              </a:lnSpc>
            </a:pPr>
            <a:r>
              <a:rPr lang="zh-CN" altLang="en-US" sz="1500" kern="0" dirty="0">
                <a:latin typeface="Times New Roman" charset="0"/>
              </a:rPr>
              <a:t>所有非瓶颈机器以「消防队」行为运作；</a:t>
            </a:r>
            <a:r>
              <a:rPr lang="en-US" altLang="zh-CN" sz="1500" kern="0" dirty="0">
                <a:latin typeface="Times New Roman" charset="0"/>
              </a:rPr>
              <a:t>                                             </a:t>
            </a:r>
            <a:r>
              <a:rPr lang="zh-CN" altLang="en-US" sz="1500" kern="0" dirty="0">
                <a:latin typeface="Times New Roman" charset="0"/>
              </a:rPr>
              <a:t>若在制品</a:t>
            </a:r>
            <a:r>
              <a:rPr lang="en-US" altLang="zh-CN" sz="1500" kern="0" dirty="0">
                <a:latin typeface="黑体" charset="0"/>
              </a:rPr>
              <a:t>≧</a:t>
            </a:r>
            <a:r>
              <a:rPr lang="en-US" altLang="zh-CN" sz="1500" kern="0" dirty="0">
                <a:latin typeface="Times New Roman" charset="0"/>
              </a:rPr>
              <a:t>2</a:t>
            </a:r>
            <a:r>
              <a:rPr lang="zh-CN" altLang="en-US" sz="1500" kern="0" dirty="0">
                <a:latin typeface="Times New Roman" charset="0"/>
              </a:rPr>
              <a:t>件</a:t>
            </a:r>
            <a:r>
              <a:rPr lang="en-US" altLang="zh-CN" sz="1500" kern="0" dirty="0">
                <a:latin typeface="Times New Roman" charset="0"/>
              </a:rPr>
              <a:t>,</a:t>
            </a:r>
            <a:r>
              <a:rPr lang="zh-CN" altLang="en-US" sz="1500" kern="0" dirty="0">
                <a:latin typeface="Times New Roman" charset="0"/>
              </a:rPr>
              <a:t>则以为代工商</a:t>
            </a:r>
            <a:r>
              <a:rPr lang="en-US" altLang="zh-CN" sz="1500" kern="0" dirty="0">
                <a:latin typeface="Times New Roman" charset="0"/>
              </a:rPr>
              <a:t>B</a:t>
            </a:r>
            <a:r>
              <a:rPr lang="zh-CN" altLang="en-US" sz="1500" kern="0" dirty="0">
                <a:latin typeface="Times New Roman" charset="0"/>
              </a:rPr>
              <a:t>供货订单优先加工</a:t>
            </a:r>
          </a:p>
        </p:txBody>
      </p:sp>
      <p:graphicFrame>
        <p:nvGraphicFramePr>
          <p:cNvPr id="8" name="Group 4"/>
          <p:cNvGraphicFramePr>
            <a:graphicFrameLocks noGrp="1"/>
          </p:cNvGraphicFramePr>
          <p:nvPr>
            <p:ph sz="half" idx="4294967295"/>
            <p:extLst>
              <p:ext uri="{D42A27DB-BD31-4B8C-83A1-F6EECF244321}">
                <p14:modId xmlns:p14="http://schemas.microsoft.com/office/powerpoint/2010/main" val="3474430134"/>
              </p:ext>
            </p:extLst>
          </p:nvPr>
        </p:nvGraphicFramePr>
        <p:xfrm>
          <a:off x="2844179" y="712860"/>
          <a:ext cx="4608142" cy="1419995"/>
        </p:xfrm>
        <a:graphic>
          <a:graphicData uri="http://schemas.openxmlformats.org/drawingml/2006/table">
            <a:tbl>
              <a:tblPr/>
              <a:tblGrid>
                <a:gridCol w="393036">
                  <a:extLst>
                    <a:ext uri="{9D8B030D-6E8A-4147-A177-3AD203B41FA5}">
                      <a16:colId xmlns:a16="http://schemas.microsoft.com/office/drawing/2014/main" val="20000"/>
                    </a:ext>
                  </a:extLst>
                </a:gridCol>
                <a:gridCol w="637680">
                  <a:extLst>
                    <a:ext uri="{9D8B030D-6E8A-4147-A177-3AD203B41FA5}">
                      <a16:colId xmlns:a16="http://schemas.microsoft.com/office/drawing/2014/main" val="20001"/>
                    </a:ext>
                  </a:extLst>
                </a:gridCol>
                <a:gridCol w="667091">
                  <a:extLst>
                    <a:ext uri="{9D8B030D-6E8A-4147-A177-3AD203B41FA5}">
                      <a16:colId xmlns:a16="http://schemas.microsoft.com/office/drawing/2014/main" val="20002"/>
                    </a:ext>
                  </a:extLst>
                </a:gridCol>
                <a:gridCol w="667091">
                  <a:extLst>
                    <a:ext uri="{9D8B030D-6E8A-4147-A177-3AD203B41FA5}">
                      <a16:colId xmlns:a16="http://schemas.microsoft.com/office/drawing/2014/main" val="20003"/>
                    </a:ext>
                  </a:extLst>
                </a:gridCol>
                <a:gridCol w="1152370">
                  <a:extLst>
                    <a:ext uri="{9D8B030D-6E8A-4147-A177-3AD203B41FA5}">
                      <a16:colId xmlns:a16="http://schemas.microsoft.com/office/drawing/2014/main" val="20004"/>
                    </a:ext>
                  </a:extLst>
                </a:gridCol>
                <a:gridCol w="1090874">
                  <a:extLst>
                    <a:ext uri="{9D8B030D-6E8A-4147-A177-3AD203B41FA5}">
                      <a16:colId xmlns:a16="http://schemas.microsoft.com/office/drawing/2014/main" val="20005"/>
                    </a:ext>
                  </a:extLst>
                </a:gridCol>
              </a:tblGrid>
              <a:tr h="2839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产品</a:t>
                      </a:r>
                      <a:endParaRPr kumimoji="1" lang="zh-CN" altLang="en-US"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售价</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a:t>
                      </a: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元</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 </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材料成本</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 </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订单数量</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 </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加工工艺流程</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 </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期初</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WIP</a:t>
                      </a:r>
                      <a:r>
                        <a:rPr kumimoji="1" lang="zh-CN" altLang="en-US" sz="1100" b="1" i="0" u="none" strike="noStrike" cap="none" normalizeH="0" baseline="0">
                          <a:ln>
                            <a:noFill/>
                          </a:ln>
                          <a:solidFill>
                            <a:schemeClr val="tx1"/>
                          </a:solidFill>
                          <a:effectLst/>
                          <a:latin typeface="Times New Roman" charset="0"/>
                          <a:ea typeface="宋体" charset="0"/>
                          <a:cs typeface="Times New Roman" charset="0"/>
                        </a:rPr>
                        <a:t>位置</a:t>
                      </a:r>
                      <a:endParaRPr kumimoji="1" lang="zh-CN" altLang="en-US"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839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#1</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275</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150</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3-7</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A</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A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D</a:t>
                      </a: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机器</a:t>
                      </a: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B</a:t>
                      </a: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前有</a:t>
                      </a: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1</a:t>
                      </a: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件</a:t>
                      </a:r>
                    </a:p>
                  </a:txBody>
                  <a:tcPr marL="13500" marR="13500" marT="13458" marB="13458"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39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dirty="0">
                          <a:ln>
                            <a:noFill/>
                          </a:ln>
                          <a:solidFill>
                            <a:schemeClr val="tx1"/>
                          </a:solidFill>
                          <a:effectLst/>
                          <a:latin typeface="Times New Roman" charset="0"/>
                          <a:ea typeface="宋体" charset="0"/>
                          <a:cs typeface="Times New Roman" charset="0"/>
                        </a:rPr>
                        <a:t>375</a:t>
                      </a:r>
                      <a:endParaRPr kumimoji="1" lang="en-US" altLang="zh-CN" sz="11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110</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dirty="0">
                          <a:ln>
                            <a:noFill/>
                          </a:ln>
                          <a:solidFill>
                            <a:schemeClr val="tx1"/>
                          </a:solidFill>
                          <a:effectLst/>
                          <a:latin typeface="Times New Roman" charset="0"/>
                          <a:ea typeface="宋体" charset="0"/>
                          <a:cs typeface="Times New Roman" charset="0"/>
                        </a:rPr>
                        <a:t>3-7</a:t>
                      </a:r>
                      <a:endParaRPr kumimoji="1" lang="en-US" altLang="zh-CN" sz="11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C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D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a:t>
                      </a: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458" marB="13458"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839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240</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90</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3-7</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A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C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C</a:t>
                      </a: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机器</a:t>
                      </a: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A</a:t>
                      </a: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前有</a:t>
                      </a: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1</a:t>
                      </a:r>
                      <a:r>
                        <a:rPr kumimoji="1" lang="zh-CN" altLang="en-US" sz="1100" b="0" i="0" u="none" strike="noStrike" cap="none" normalizeH="0" baseline="0">
                          <a:ln>
                            <a:noFill/>
                          </a:ln>
                          <a:solidFill>
                            <a:schemeClr val="tx1"/>
                          </a:solidFill>
                          <a:effectLst/>
                          <a:latin typeface="Times New Roman" charset="0"/>
                          <a:ea typeface="宋体" charset="0"/>
                          <a:cs typeface="Times New Roman" charset="0"/>
                        </a:rPr>
                        <a:t>件</a:t>
                      </a:r>
                      <a:r>
                        <a:rPr kumimoji="1" lang="en-US" altLang="zh-CN" sz="1100" b="0" i="0" u="none" strike="noStrike" cap="none" normalizeH="0" baseline="0">
                          <a:ln>
                            <a:noFill/>
                          </a:ln>
                          <a:solidFill>
                            <a:schemeClr val="tx1"/>
                          </a:solidFill>
                          <a:effectLst/>
                          <a:latin typeface="Times New Roman" charset="0"/>
                          <a:ea typeface="宋体" charset="0"/>
                          <a:cs typeface="Times New Roman" charset="0"/>
                        </a:rPr>
                        <a:t> </a:t>
                      </a:r>
                    </a:p>
                  </a:txBody>
                  <a:tcPr marL="13500" marR="13500" marT="13458" marB="13458"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83999">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#4</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305</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95</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3-7</a:t>
                      </a:r>
                      <a:endParaRPr kumimoji="1" lang="en-US" altLang="zh-CN" sz="11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A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B </a:t>
                      </a:r>
                      <a:r>
                        <a:rPr kumimoji="1" lang="en-US" altLang="zh-CN" sz="1100" b="1" i="0" u="none" strike="noStrike" cap="none" normalizeH="0" baseline="0">
                          <a:ln>
                            <a:noFill/>
                          </a:ln>
                          <a:solidFill>
                            <a:schemeClr val="tx1"/>
                          </a:solidFill>
                          <a:effectLst/>
                          <a:latin typeface="宋体" charset="0"/>
                          <a:ea typeface="宋体" charset="0"/>
                          <a:cs typeface="Times New Roman" charset="0"/>
                        </a:rPr>
                        <a:t>→</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sym typeface="Symbol" charset="0"/>
                        </a:rPr>
                        <a:t> </a:t>
                      </a:r>
                      <a:r>
                        <a:rPr kumimoji="1" lang="en-US" altLang="zh-CN" sz="1100" b="1" i="0" u="none" strike="noStrike" cap="none" normalizeH="0" baseline="0">
                          <a:ln>
                            <a:noFill/>
                          </a:ln>
                          <a:solidFill>
                            <a:schemeClr val="tx1"/>
                          </a:solidFill>
                          <a:effectLst/>
                          <a:latin typeface="Times New Roman" charset="0"/>
                          <a:ea typeface="宋体" charset="0"/>
                          <a:cs typeface="Times New Roman" charset="0"/>
                        </a:rPr>
                        <a:t>D</a:t>
                      </a:r>
                    </a:p>
                  </a:txBody>
                  <a:tcPr marL="13500" marR="13500" marT="13458" marB="13458"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100" b="0" i="0" u="none" strike="noStrike" cap="none" normalizeH="0" baseline="0" dirty="0">
                          <a:ln>
                            <a:noFill/>
                          </a:ln>
                          <a:solidFill>
                            <a:schemeClr val="tx1"/>
                          </a:solidFill>
                          <a:effectLst/>
                          <a:latin typeface="Times New Roman" charset="0"/>
                          <a:ea typeface="宋体" charset="0"/>
                          <a:cs typeface="Times New Roman" charset="0"/>
                        </a:rPr>
                        <a:t>机器</a:t>
                      </a:r>
                      <a:r>
                        <a:rPr kumimoji="1" lang="en-US" altLang="zh-CN" sz="1100" b="0" i="0" u="none" strike="noStrike" cap="none" normalizeH="0" baseline="0" dirty="0">
                          <a:ln>
                            <a:noFill/>
                          </a:ln>
                          <a:solidFill>
                            <a:schemeClr val="tx1"/>
                          </a:solidFill>
                          <a:effectLst/>
                          <a:latin typeface="Times New Roman" charset="0"/>
                          <a:ea typeface="宋体" charset="0"/>
                          <a:cs typeface="Times New Roman" charset="0"/>
                        </a:rPr>
                        <a:t>A</a:t>
                      </a:r>
                      <a:r>
                        <a:rPr kumimoji="1" lang="zh-CN" altLang="en-US" sz="1100" b="0" i="0" u="none" strike="noStrike" cap="none" normalizeH="0" baseline="0" dirty="0">
                          <a:ln>
                            <a:noFill/>
                          </a:ln>
                          <a:solidFill>
                            <a:schemeClr val="tx1"/>
                          </a:solidFill>
                          <a:effectLst/>
                          <a:latin typeface="Times New Roman" charset="0"/>
                          <a:ea typeface="宋体" charset="0"/>
                          <a:cs typeface="Times New Roman" charset="0"/>
                        </a:rPr>
                        <a:t>前有</a:t>
                      </a:r>
                      <a:r>
                        <a:rPr kumimoji="1" lang="en-US" altLang="zh-CN" sz="1100" b="0" i="0" u="none" strike="noStrike" cap="none" normalizeH="0" baseline="0" dirty="0">
                          <a:ln>
                            <a:noFill/>
                          </a:ln>
                          <a:solidFill>
                            <a:schemeClr val="tx1"/>
                          </a:solidFill>
                          <a:effectLst/>
                          <a:latin typeface="Times New Roman" charset="0"/>
                          <a:ea typeface="宋体" charset="0"/>
                          <a:cs typeface="Times New Roman" charset="0"/>
                        </a:rPr>
                        <a:t>1</a:t>
                      </a:r>
                      <a:r>
                        <a:rPr kumimoji="1" lang="zh-CN" altLang="en-US" sz="1100" b="0" i="0" u="none" strike="noStrike" cap="none" normalizeH="0" baseline="0" dirty="0">
                          <a:ln>
                            <a:noFill/>
                          </a:ln>
                          <a:solidFill>
                            <a:schemeClr val="tx1"/>
                          </a:solidFill>
                          <a:effectLst/>
                          <a:latin typeface="Times New Roman" charset="0"/>
                          <a:ea typeface="宋体" charset="0"/>
                          <a:cs typeface="Times New Roman" charset="0"/>
                        </a:rPr>
                        <a:t>件</a:t>
                      </a:r>
                      <a:r>
                        <a:rPr kumimoji="1" lang="en-US" altLang="zh-CN" sz="1100" b="0" i="0" u="none" strike="noStrike" cap="none" normalizeH="0" baseline="0" dirty="0">
                          <a:ln>
                            <a:noFill/>
                          </a:ln>
                          <a:solidFill>
                            <a:schemeClr val="tx1"/>
                          </a:solidFill>
                          <a:effectLst/>
                          <a:latin typeface="Times New Roman" charset="0"/>
                          <a:ea typeface="宋体" charset="0"/>
                          <a:cs typeface="Times New Roman" charset="0"/>
                        </a:rPr>
                        <a:t> </a:t>
                      </a:r>
                    </a:p>
                  </a:txBody>
                  <a:tcPr marL="13500" marR="13500" marT="13458" marB="13458"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pic>
        <p:nvPicPr>
          <p:cNvPr id="9" name="Picture 7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631604" y="2268922"/>
            <a:ext cx="1460676" cy="22478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98633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 presetClass="entr" presetSubtype="16"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ox(in)">
                                      <p:cBhvr>
                                        <p:cTn id="12" dur="500"/>
                                        <p:tgtEl>
                                          <p:spTgt spid="8"/>
                                        </p:tgtEl>
                                      </p:cBhvr>
                                    </p:animEffect>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7">
                                            <p:txEl>
                                              <p:pRg st="4" end="4"/>
                                            </p:txEl>
                                          </p:spTgt>
                                        </p:tgtEl>
                                        <p:attrNameLst>
                                          <p:attrName>style.visibility</p:attrName>
                                        </p:attrNameLst>
                                      </p:cBhvr>
                                      <p:to>
                                        <p:strVal val="visible"/>
                                      </p:to>
                                    </p:set>
                                    <p:anim calcmode="lin" valueType="num">
                                      <p:cBhvr additive="base">
                                        <p:cTn id="16"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7">
                                            <p:txEl>
                                              <p:pRg st="5" end="5"/>
                                            </p:txEl>
                                          </p:spTgt>
                                        </p:tgtEl>
                                        <p:attrNameLst>
                                          <p:attrName>style.visibility</p:attrName>
                                        </p:attrNameLst>
                                      </p:cBhvr>
                                      <p:to>
                                        <p:strVal val="visible"/>
                                      </p:to>
                                    </p:set>
                                    <p:anim calcmode="lin" valueType="num">
                                      <p:cBhvr additive="base">
                                        <p:cTn id="22"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7">
                                            <p:txEl>
                                              <p:pRg st="5" end="5"/>
                                            </p:txEl>
                                          </p:spTgt>
                                        </p:tgtEl>
                                        <p:attrNameLst>
                                          <p:attrName>ppt_y</p:attrName>
                                        </p:attrNameLst>
                                      </p:cBhvr>
                                      <p:tavLst>
                                        <p:tav tm="0">
                                          <p:val>
                                            <p:strVal val="1+#ppt_h/2"/>
                                          </p:val>
                                        </p:tav>
                                        <p:tav tm="100000">
                                          <p:val>
                                            <p:strVal val="#ppt_y"/>
                                          </p:val>
                                        </p:tav>
                                      </p:tavLst>
                                    </p:anim>
                                  </p:childTnLst>
                                </p:cTn>
                              </p:par>
                            </p:childTnLst>
                          </p:cTn>
                        </p:par>
                        <p:par>
                          <p:cTn id="24" fill="hold">
                            <p:stCondLst>
                              <p:cond delay="500"/>
                            </p:stCondLst>
                            <p:childTnLst>
                              <p:par>
                                <p:cTn id="25" presetID="17" presetClass="entr" presetSubtype="10"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xEl>
                                              <p:pRg st="6" end="6"/>
                                            </p:txEl>
                                          </p:spTgt>
                                        </p:tgtEl>
                                        <p:attrNameLst>
                                          <p:attrName>style.visibility</p:attrName>
                                        </p:attrNameLst>
                                      </p:cBhvr>
                                      <p:to>
                                        <p:strVal val="visible"/>
                                      </p:to>
                                    </p:set>
                                    <p:anim calcmode="lin" valueType="num">
                                      <p:cBhvr additive="base">
                                        <p:cTn id="33"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7">
                                            <p:txEl>
                                              <p:pRg st="6" end="6"/>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7">
                                            <p:txEl>
                                              <p:pRg st="7" end="7"/>
                                            </p:txEl>
                                          </p:spTgt>
                                        </p:tgtEl>
                                        <p:attrNameLst>
                                          <p:attrName>style.visibility</p:attrName>
                                        </p:attrNameLst>
                                      </p:cBhvr>
                                      <p:to>
                                        <p:strVal val="visible"/>
                                      </p:to>
                                    </p:set>
                                    <p:anim calcmode="lin" valueType="num">
                                      <p:cBhvr additive="base">
                                        <p:cTn id="37"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7">
                                            <p:txEl>
                                              <p:pRg st="8" end="8"/>
                                            </p:txEl>
                                          </p:spTgt>
                                        </p:tgtEl>
                                        <p:attrNameLst>
                                          <p:attrName>style.visibility</p:attrName>
                                        </p:attrNameLst>
                                      </p:cBhvr>
                                      <p:to>
                                        <p:strVal val="visible"/>
                                      </p:to>
                                    </p:set>
                                    <p:anim calcmode="lin" valueType="num">
                                      <p:cBhvr additive="base">
                                        <p:cTn id="43"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7">
                                            <p:txEl>
                                              <p:pRg st="8" end="8"/>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7">
                                            <p:txEl>
                                              <p:pRg st="9" end="9"/>
                                            </p:txEl>
                                          </p:spTgt>
                                        </p:tgtEl>
                                        <p:attrNameLst>
                                          <p:attrName>style.visibility</p:attrName>
                                        </p:attrNameLst>
                                      </p:cBhvr>
                                      <p:to>
                                        <p:strVal val="visible"/>
                                      </p:to>
                                    </p:set>
                                    <p:anim calcmode="lin" valueType="num">
                                      <p:cBhvr additive="base">
                                        <p:cTn id="47" dur="500" fill="hold"/>
                                        <p:tgtEl>
                                          <p:spTgt spid="7">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7">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7">
                                            <p:txEl>
                                              <p:pRg st="10" end="10"/>
                                            </p:txEl>
                                          </p:spTgt>
                                        </p:tgtEl>
                                        <p:attrNameLst>
                                          <p:attrName>style.visibility</p:attrName>
                                        </p:attrNameLst>
                                      </p:cBhvr>
                                      <p:to>
                                        <p:strVal val="visible"/>
                                      </p:to>
                                    </p:set>
                                    <p:anim calcmode="lin" valueType="num">
                                      <p:cBhvr additive="base">
                                        <p:cTn id="51" dur="500" fill="hold"/>
                                        <p:tgtEl>
                                          <p:spTgt spid="7">
                                            <p:txEl>
                                              <p:pRg st="10" end="1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
                                            <p:txEl>
                                              <p:pRg st="10" end="1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7">
                                            <p:txEl>
                                              <p:pRg st="11" end="11"/>
                                            </p:txEl>
                                          </p:spTgt>
                                        </p:tgtEl>
                                        <p:attrNameLst>
                                          <p:attrName>style.visibility</p:attrName>
                                        </p:attrNameLst>
                                      </p:cBhvr>
                                      <p:to>
                                        <p:strVal val="visible"/>
                                      </p:to>
                                    </p:set>
                                    <p:anim calcmode="lin" valueType="num">
                                      <p:cBhvr additive="base">
                                        <p:cTn id="55" dur="500" fill="hold"/>
                                        <p:tgtEl>
                                          <p:spTgt spid="7">
                                            <p:txEl>
                                              <p:pRg st="11" end="1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7">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7">
                                            <p:txEl>
                                              <p:pRg st="12" end="12"/>
                                            </p:txEl>
                                          </p:spTgt>
                                        </p:tgtEl>
                                        <p:attrNameLst>
                                          <p:attrName>style.visibility</p:attrName>
                                        </p:attrNameLst>
                                      </p:cBhvr>
                                      <p:to>
                                        <p:strVal val="visible"/>
                                      </p:to>
                                    </p:set>
                                    <p:anim calcmode="lin" valueType="num">
                                      <p:cBhvr additive="base">
                                        <p:cTn id="61" dur="500" fill="hold"/>
                                        <p:tgtEl>
                                          <p:spTgt spid="7">
                                            <p:txEl>
                                              <p:pRg st="12"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7">
                                            <p:txEl>
                                              <p:pRg st="12" end="12"/>
                                            </p:txEl>
                                          </p:spTgt>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7">
                                            <p:txEl>
                                              <p:pRg st="13" end="13"/>
                                            </p:txEl>
                                          </p:spTgt>
                                        </p:tgtEl>
                                        <p:attrNameLst>
                                          <p:attrName>style.visibility</p:attrName>
                                        </p:attrNameLst>
                                      </p:cBhvr>
                                      <p:to>
                                        <p:strVal val="visible"/>
                                      </p:to>
                                    </p:set>
                                    <p:anim calcmode="lin" valueType="num">
                                      <p:cBhvr additive="base">
                                        <p:cTn id="65" dur="500" fill="hold"/>
                                        <p:tgtEl>
                                          <p:spTgt spid="7">
                                            <p:txEl>
                                              <p:pRg st="13" end="13"/>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7">
                                            <p:txEl>
                                              <p:pRg st="13" end="13"/>
                                            </p:tx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7">
                                            <p:txEl>
                                              <p:pRg st="14" end="14"/>
                                            </p:txEl>
                                          </p:spTgt>
                                        </p:tgtEl>
                                        <p:attrNameLst>
                                          <p:attrName>style.visibility</p:attrName>
                                        </p:attrNameLst>
                                      </p:cBhvr>
                                      <p:to>
                                        <p:strVal val="visible"/>
                                      </p:to>
                                    </p:set>
                                    <p:anim calcmode="lin" valueType="num">
                                      <p:cBhvr additive="base">
                                        <p:cTn id="69" dur="500" fill="hold"/>
                                        <p:tgtEl>
                                          <p:spTgt spid="7">
                                            <p:txEl>
                                              <p:pRg st="14" end="14"/>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7">
                                            <p:txEl>
                                              <p:pRg st="14" end="1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br>
              <a:rPr lang="en-US" altLang="zh-CN" dirty="0"/>
            </a:br>
            <a:r>
              <a:rPr lang="en-US" altLang="zh-CN" sz="1800" dirty="0"/>
              <a:t>—</a:t>
            </a:r>
            <a:r>
              <a:rPr lang="zh-CN" altLang="en-US" sz="1800" dirty="0">
                <a:solidFill>
                  <a:srgbClr val="FF0000"/>
                </a:solidFill>
              </a:rPr>
              <a:t>品牌商投料排程</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85</a:t>
            </a:fld>
            <a:endParaRPr lang="en-US" altLang="zh-CN"/>
          </a:p>
        </p:txBody>
      </p:sp>
      <p:sp>
        <p:nvSpPr>
          <p:cNvPr id="10" name="Text Box 422"/>
          <p:cNvSpPr txBox="1">
            <a:spLocks noChangeArrowheads="1"/>
          </p:cNvSpPr>
          <p:nvPr/>
        </p:nvSpPr>
        <p:spPr bwMode="auto">
          <a:xfrm>
            <a:off x="5961501" y="1376958"/>
            <a:ext cx="1580829" cy="3582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dirty="0">
                <a:latin typeface="黑体" charset="0"/>
                <a:ea typeface="黑体" charset="0"/>
                <a:cs typeface="黑体" charset="0"/>
              </a:rPr>
              <a:t>代工商</a:t>
            </a:r>
            <a:r>
              <a:rPr lang="en-US" altLang="zh-CN" sz="1800" dirty="0">
                <a:latin typeface="黑体" charset="0"/>
                <a:ea typeface="黑体" charset="0"/>
                <a:cs typeface="黑体" charset="0"/>
              </a:rPr>
              <a:t>B</a:t>
            </a:r>
            <a:r>
              <a:rPr lang="zh-CN" altLang="en-US" sz="1800" dirty="0">
                <a:latin typeface="黑体" charset="0"/>
                <a:ea typeface="黑体" charset="0"/>
                <a:cs typeface="黑体" charset="0"/>
              </a:rPr>
              <a:t>排程</a:t>
            </a:r>
          </a:p>
        </p:txBody>
      </p:sp>
      <p:sp>
        <p:nvSpPr>
          <p:cNvPr id="11" name="Text Box 423"/>
          <p:cNvSpPr txBox="1">
            <a:spLocks noChangeArrowheads="1"/>
          </p:cNvSpPr>
          <p:nvPr/>
        </p:nvSpPr>
        <p:spPr bwMode="auto">
          <a:xfrm>
            <a:off x="1415694" y="1376958"/>
            <a:ext cx="2609530" cy="35824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dirty="0">
                <a:ea typeface="黑体" charset="0"/>
                <a:cs typeface="黑体" charset="0"/>
              </a:rPr>
              <a:t>品牌商投料节奏</a:t>
            </a:r>
            <a:r>
              <a:rPr lang="en-US" altLang="zh-CN" sz="1800" dirty="0">
                <a:ea typeface="黑体" charset="0"/>
                <a:cs typeface="黑体" charset="0"/>
              </a:rPr>
              <a:t>Rope</a:t>
            </a:r>
          </a:p>
        </p:txBody>
      </p:sp>
      <p:sp>
        <p:nvSpPr>
          <p:cNvPr id="12" name="Text Box 424"/>
          <p:cNvSpPr txBox="1">
            <a:spLocks noChangeArrowheads="1"/>
          </p:cNvSpPr>
          <p:nvPr/>
        </p:nvSpPr>
        <p:spPr bwMode="auto">
          <a:xfrm>
            <a:off x="4135082" y="1463874"/>
            <a:ext cx="1285875" cy="7626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dirty="0">
                <a:latin typeface="黑体" charset="0"/>
                <a:ea typeface="黑体" charset="0"/>
                <a:cs typeface="黑体" charset="0"/>
              </a:rPr>
              <a:t>瓶颈</a:t>
            </a:r>
            <a:r>
              <a:rPr lang="en-US" altLang="zh-CN" sz="1800" dirty="0">
                <a:latin typeface="黑体" charset="0"/>
                <a:ea typeface="黑体" charset="0"/>
                <a:cs typeface="黑体" charset="0"/>
              </a:rPr>
              <a:t>B</a:t>
            </a:r>
            <a:r>
              <a:rPr lang="zh-CN" altLang="en-US" sz="1800" dirty="0">
                <a:latin typeface="黑体" charset="0"/>
                <a:ea typeface="黑体" charset="0"/>
                <a:cs typeface="黑体" charset="0"/>
              </a:rPr>
              <a:t>缓冲</a:t>
            </a:r>
            <a:endParaRPr lang="en-US" altLang="zh-CN" sz="1800" dirty="0">
              <a:latin typeface="黑体" charset="0"/>
              <a:ea typeface="黑体" charset="0"/>
              <a:cs typeface="黑体" charset="0"/>
            </a:endParaRPr>
          </a:p>
          <a:p>
            <a:pPr algn="ctr">
              <a:spcBef>
                <a:spcPct val="50000"/>
              </a:spcBef>
              <a:defRPr/>
            </a:pPr>
            <a:r>
              <a:rPr lang="en-US" altLang="zh-CN" sz="1800" dirty="0">
                <a:latin typeface="黑体" charset="0"/>
                <a:ea typeface="黑体" charset="0"/>
                <a:cs typeface="黑体" charset="0"/>
              </a:rPr>
              <a:t>-4</a:t>
            </a:r>
          </a:p>
        </p:txBody>
      </p:sp>
      <p:sp>
        <p:nvSpPr>
          <p:cNvPr id="13" name="AutoShape 425"/>
          <p:cNvSpPr>
            <a:spLocks noChangeArrowheads="1"/>
          </p:cNvSpPr>
          <p:nvPr/>
        </p:nvSpPr>
        <p:spPr bwMode="auto">
          <a:xfrm rot="5400000">
            <a:off x="4502985" y="945952"/>
            <a:ext cx="161925" cy="1781175"/>
          </a:xfrm>
          <a:prstGeom prst="curvedLeftArrow">
            <a:avLst>
              <a:gd name="adj1" fmla="val 220000"/>
              <a:gd name="adj2" fmla="val 440000"/>
              <a:gd name="adj3" fmla="val 33333"/>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sz="900"/>
          </a:p>
        </p:txBody>
      </p:sp>
      <p:graphicFrame>
        <p:nvGraphicFramePr>
          <p:cNvPr id="14" name="Group 904"/>
          <p:cNvGraphicFramePr>
            <a:graphicFrameLocks noGrp="1"/>
          </p:cNvGraphicFramePr>
          <p:nvPr/>
        </p:nvGraphicFramePr>
        <p:xfrm>
          <a:off x="1857417" y="1692474"/>
          <a:ext cx="1835943" cy="3835006"/>
        </p:xfrm>
        <a:graphic>
          <a:graphicData uri="http://schemas.openxmlformats.org/drawingml/2006/table">
            <a:tbl>
              <a:tblPr/>
              <a:tblGrid>
                <a:gridCol w="431006">
                  <a:extLst>
                    <a:ext uri="{9D8B030D-6E8A-4147-A177-3AD203B41FA5}">
                      <a16:colId xmlns:a16="http://schemas.microsoft.com/office/drawing/2014/main" val="20000"/>
                    </a:ext>
                  </a:extLst>
                </a:gridCol>
                <a:gridCol w="467916">
                  <a:extLst>
                    <a:ext uri="{9D8B030D-6E8A-4147-A177-3AD203B41FA5}">
                      <a16:colId xmlns:a16="http://schemas.microsoft.com/office/drawing/2014/main" val="20001"/>
                    </a:ext>
                  </a:extLst>
                </a:gridCol>
                <a:gridCol w="469106">
                  <a:extLst>
                    <a:ext uri="{9D8B030D-6E8A-4147-A177-3AD203B41FA5}">
                      <a16:colId xmlns:a16="http://schemas.microsoft.com/office/drawing/2014/main" val="20002"/>
                    </a:ext>
                  </a:extLst>
                </a:gridCol>
                <a:gridCol w="467915">
                  <a:extLst>
                    <a:ext uri="{9D8B030D-6E8A-4147-A177-3AD203B41FA5}">
                      <a16:colId xmlns:a16="http://schemas.microsoft.com/office/drawing/2014/main" val="20003"/>
                    </a:ext>
                  </a:extLst>
                </a:gridCol>
              </a:tblGrid>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日期</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产品</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日期</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产品</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4050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16</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#4</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17</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18</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4050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4</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19</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5</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20</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6</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21</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4050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7</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#4</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 </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8</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9</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24</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10</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25</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4050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11</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26</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27</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13</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28</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4050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14</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endParaRPr kumimoji="1" lang="en-US" altLang="zh-CN" sz="12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29</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39316">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15</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30</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宋体" charset="0"/>
                        </a:rPr>
                        <a:t>--</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bl>
          </a:graphicData>
        </a:graphic>
      </p:graphicFrame>
      <p:graphicFrame>
        <p:nvGraphicFramePr>
          <p:cNvPr id="15" name="Group 920"/>
          <p:cNvGraphicFramePr>
            <a:graphicFrameLocks noGrp="1"/>
          </p:cNvGraphicFramePr>
          <p:nvPr>
            <p:ph sz="half" idx="4294967295"/>
          </p:nvPr>
        </p:nvGraphicFramePr>
        <p:xfrm>
          <a:off x="5582883" y="1700808"/>
          <a:ext cx="2069306" cy="3843525"/>
        </p:xfrm>
        <a:graphic>
          <a:graphicData uri="http://schemas.openxmlformats.org/drawingml/2006/table">
            <a:tbl>
              <a:tblPr/>
              <a:tblGrid>
                <a:gridCol w="517922">
                  <a:extLst>
                    <a:ext uri="{9D8B030D-6E8A-4147-A177-3AD203B41FA5}">
                      <a16:colId xmlns:a16="http://schemas.microsoft.com/office/drawing/2014/main" val="20000"/>
                    </a:ext>
                  </a:extLst>
                </a:gridCol>
                <a:gridCol w="516731">
                  <a:extLst>
                    <a:ext uri="{9D8B030D-6E8A-4147-A177-3AD203B41FA5}">
                      <a16:colId xmlns:a16="http://schemas.microsoft.com/office/drawing/2014/main" val="20001"/>
                    </a:ext>
                  </a:extLst>
                </a:gridCol>
                <a:gridCol w="517922">
                  <a:extLst>
                    <a:ext uri="{9D8B030D-6E8A-4147-A177-3AD203B41FA5}">
                      <a16:colId xmlns:a16="http://schemas.microsoft.com/office/drawing/2014/main" val="20002"/>
                    </a:ext>
                  </a:extLst>
                </a:gridCol>
                <a:gridCol w="516731">
                  <a:extLst>
                    <a:ext uri="{9D8B030D-6E8A-4147-A177-3AD203B41FA5}">
                      <a16:colId xmlns:a16="http://schemas.microsoft.com/office/drawing/2014/main" val="20003"/>
                    </a:ext>
                  </a:extLst>
                </a:gridCol>
              </a:tblGrid>
              <a:tr h="238125">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dirty="0">
                          <a:ln>
                            <a:noFill/>
                          </a:ln>
                          <a:solidFill>
                            <a:schemeClr val="tx1"/>
                          </a:solidFill>
                          <a:effectLst/>
                          <a:latin typeface="Times New Roman" charset="0"/>
                          <a:ea typeface="宋体" charset="0"/>
                          <a:cs typeface="Times New Roman" charset="0"/>
                        </a:rPr>
                        <a:t>日期</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产品</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日期</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1" lang="zh-CN" altLang="en-US" sz="1200" b="0" i="0" u="none" strike="noStrike" cap="none" normalizeH="0" baseline="0">
                          <a:ln>
                            <a:noFill/>
                          </a:ln>
                          <a:solidFill>
                            <a:schemeClr val="tx1"/>
                          </a:solidFill>
                          <a:effectLst/>
                          <a:latin typeface="Times New Roman" charset="0"/>
                          <a:ea typeface="宋体" charset="0"/>
                          <a:cs typeface="Times New Roman" charset="0"/>
                        </a:rPr>
                        <a:t>产品</a:t>
                      </a:r>
                    </a:p>
                  </a:txBody>
                  <a:tcPr marL="13500" marR="13500" marT="13500" marB="13500" anchor="ctr" anchorCtr="1"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16</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dirty="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17</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kern="1200"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18</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dirty="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19</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dirty="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5</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20</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6</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21</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dirty="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7</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8</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9</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24</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10</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25</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11</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26</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12</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27</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13</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28</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3"/>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14</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29</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15</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endPar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30</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endParaRPr lang="zh-CN" altLang="en-US" sz="1400" dirty="0"/>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5"/>
                  </a:ext>
                </a:extLst>
              </a:tr>
            </a:tbl>
          </a:graphicData>
        </a:graphic>
      </p:graphicFrame>
      <p:graphicFrame>
        <p:nvGraphicFramePr>
          <p:cNvPr id="16" name="Group 920"/>
          <p:cNvGraphicFramePr>
            <a:graphicFrameLocks noGrp="1"/>
          </p:cNvGraphicFramePr>
          <p:nvPr>
            <p:ph sz="half" idx="4294967295"/>
          </p:nvPr>
        </p:nvGraphicFramePr>
        <p:xfrm>
          <a:off x="6123427" y="1934171"/>
          <a:ext cx="488156" cy="713185"/>
        </p:xfrm>
        <a:graphic>
          <a:graphicData uri="http://schemas.openxmlformats.org/drawingml/2006/table">
            <a:tbl>
              <a:tblPr/>
              <a:tblGrid>
                <a:gridCol w="488156">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2"/>
                  </a:ext>
                </a:extLst>
              </a:tr>
            </a:tbl>
          </a:graphicData>
        </a:graphic>
      </p:graphicFrame>
      <p:graphicFrame>
        <p:nvGraphicFramePr>
          <p:cNvPr id="17" name="Group 920"/>
          <p:cNvGraphicFramePr>
            <a:graphicFrameLocks noGrp="1"/>
          </p:cNvGraphicFramePr>
          <p:nvPr>
            <p:ph sz="half" idx="4294967295"/>
          </p:nvPr>
        </p:nvGraphicFramePr>
        <p:xfrm>
          <a:off x="6119854" y="2661642"/>
          <a:ext cx="489347" cy="713185"/>
        </p:xfrm>
        <a:graphic>
          <a:graphicData uri="http://schemas.openxmlformats.org/drawingml/2006/table">
            <a:tbl>
              <a:tblPr/>
              <a:tblGrid>
                <a:gridCol w="489347">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18" marR="13518"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18" marR="13518"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18" marR="13518"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18" name="Group 920"/>
          <p:cNvGraphicFramePr>
            <a:graphicFrameLocks noGrp="1"/>
          </p:cNvGraphicFramePr>
          <p:nvPr>
            <p:ph sz="half" idx="4294967295"/>
            <p:extLst>
              <p:ext uri="{D42A27DB-BD31-4B8C-83A1-F6EECF244321}">
                <p14:modId xmlns:p14="http://schemas.microsoft.com/office/powerpoint/2010/main" val="3441282105"/>
              </p:ext>
            </p:extLst>
          </p:nvPr>
        </p:nvGraphicFramePr>
        <p:xfrm>
          <a:off x="7118789" y="3388321"/>
          <a:ext cx="516731" cy="2139555"/>
        </p:xfrm>
        <a:graphic>
          <a:graphicData uri="http://schemas.openxmlformats.org/drawingml/2006/table">
            <a:tbl>
              <a:tblPr/>
              <a:tblGrid>
                <a:gridCol w="516731">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500" marR="13500"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graphicFrame>
        <p:nvGraphicFramePr>
          <p:cNvPr id="19" name="Group 920"/>
          <p:cNvGraphicFramePr>
            <a:graphicFrameLocks noGrp="1"/>
          </p:cNvGraphicFramePr>
          <p:nvPr>
            <p:ph sz="half" idx="4294967295"/>
          </p:nvPr>
        </p:nvGraphicFramePr>
        <p:xfrm>
          <a:off x="6123427" y="3374827"/>
          <a:ext cx="488156" cy="713185"/>
        </p:xfrm>
        <a:graphic>
          <a:graphicData uri="http://schemas.openxmlformats.org/drawingml/2006/table">
            <a:tbl>
              <a:tblPr/>
              <a:tblGrid>
                <a:gridCol w="488156">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0" name="Group 920"/>
          <p:cNvGraphicFramePr>
            <a:graphicFrameLocks noGrp="1"/>
          </p:cNvGraphicFramePr>
          <p:nvPr>
            <p:ph sz="half" idx="4294967295"/>
            <p:extLst>
              <p:ext uri="{D42A27DB-BD31-4B8C-83A1-F6EECF244321}">
                <p14:modId xmlns:p14="http://schemas.microsoft.com/office/powerpoint/2010/main" val="2634810392"/>
              </p:ext>
            </p:extLst>
          </p:nvPr>
        </p:nvGraphicFramePr>
        <p:xfrm>
          <a:off x="6117076" y="4096346"/>
          <a:ext cx="499623" cy="713185"/>
        </p:xfrm>
        <a:graphic>
          <a:graphicData uri="http://schemas.openxmlformats.org/drawingml/2006/table">
            <a:tbl>
              <a:tblPr/>
              <a:tblGrid>
                <a:gridCol w="499623">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2"/>
                  </a:ext>
                </a:extLst>
              </a:tr>
            </a:tbl>
          </a:graphicData>
        </a:graphic>
      </p:graphicFrame>
      <p:graphicFrame>
        <p:nvGraphicFramePr>
          <p:cNvPr id="21" name="Group 920"/>
          <p:cNvGraphicFramePr>
            <a:graphicFrameLocks noGrp="1"/>
          </p:cNvGraphicFramePr>
          <p:nvPr>
            <p:ph sz="half" idx="4294967295"/>
          </p:nvPr>
        </p:nvGraphicFramePr>
        <p:xfrm>
          <a:off x="7149745" y="2661642"/>
          <a:ext cx="488156" cy="713185"/>
        </p:xfrm>
        <a:graphic>
          <a:graphicData uri="http://schemas.openxmlformats.org/drawingml/2006/table">
            <a:tbl>
              <a:tblPr/>
              <a:tblGrid>
                <a:gridCol w="488156">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#1</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#4</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75FFDB"/>
                    </a:solidFill>
                  </a:tcPr>
                </a:tc>
                <a:extLst>
                  <a:ext uri="{0D108BD9-81ED-4DB2-BD59-A6C34878D82A}">
                    <a16:rowId xmlns:a16="http://schemas.microsoft.com/office/drawing/2014/main" val="10002"/>
                  </a:ext>
                </a:extLst>
              </a:tr>
            </a:tbl>
          </a:graphicData>
        </a:graphic>
      </p:graphicFrame>
      <p:graphicFrame>
        <p:nvGraphicFramePr>
          <p:cNvPr id="22" name="Group 920"/>
          <p:cNvGraphicFramePr>
            <a:graphicFrameLocks noGrp="1"/>
          </p:cNvGraphicFramePr>
          <p:nvPr>
            <p:ph sz="half" idx="4294967295"/>
            <p:extLst>
              <p:ext uri="{D42A27DB-BD31-4B8C-83A1-F6EECF244321}">
                <p14:modId xmlns:p14="http://schemas.microsoft.com/office/powerpoint/2010/main" val="2413430454"/>
              </p:ext>
            </p:extLst>
          </p:nvPr>
        </p:nvGraphicFramePr>
        <p:xfrm>
          <a:off x="6123427" y="4822552"/>
          <a:ext cx="488156" cy="711400"/>
        </p:xfrm>
        <a:graphic>
          <a:graphicData uri="http://schemas.openxmlformats.org/drawingml/2006/table">
            <a:tbl>
              <a:tblPr/>
              <a:tblGrid>
                <a:gridCol w="488156">
                  <a:extLst>
                    <a:ext uri="{9D8B030D-6E8A-4147-A177-3AD203B41FA5}">
                      <a16:colId xmlns:a16="http://schemas.microsoft.com/office/drawing/2014/main" val="20000"/>
                    </a:ext>
                  </a:extLst>
                </a:gridCol>
              </a:tblGrid>
              <a:tr h="237529">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6342">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7529">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3" name="Group 920"/>
          <p:cNvGraphicFramePr>
            <a:graphicFrameLocks noGrp="1"/>
          </p:cNvGraphicFramePr>
          <p:nvPr>
            <p:ph sz="half" idx="4294967295"/>
          </p:nvPr>
        </p:nvGraphicFramePr>
        <p:xfrm>
          <a:off x="7149745" y="1947267"/>
          <a:ext cx="488156" cy="713185"/>
        </p:xfrm>
        <a:graphic>
          <a:graphicData uri="http://schemas.openxmlformats.org/drawingml/2006/table">
            <a:tbl>
              <a:tblPr/>
              <a:tblGrid>
                <a:gridCol w="488156">
                  <a:extLst>
                    <a:ext uri="{9D8B030D-6E8A-4147-A177-3AD203B41FA5}">
                      <a16:colId xmlns:a16="http://schemas.microsoft.com/office/drawing/2014/main" val="20000"/>
                    </a:ext>
                  </a:extLst>
                </a:gridCol>
              </a:tblGrid>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#3</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3693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38125">
                <a:tc>
                  <a:txBody>
                    <a:bodyPr/>
                    <a:lstStyle/>
                    <a:p>
                      <a:pPr marL="342900" marR="0" lvl="0" indent="-342900" algn="ctr" defTabSz="914400" rtl="0" eaLnBrk="1" fontAlgn="ctr" latinLnBrk="0" hangingPunct="1">
                        <a:lnSpc>
                          <a:spcPct val="100000"/>
                        </a:lnSpc>
                        <a:spcBef>
                          <a:spcPct val="0"/>
                        </a:spcBef>
                        <a:spcAft>
                          <a:spcPct val="0"/>
                        </a:spcAft>
                        <a:buClrTx/>
                        <a:buSzTx/>
                        <a:buFontTx/>
                        <a:buNone/>
                        <a:tabLst/>
                      </a:pPr>
                      <a:r>
                        <a:rPr kumimoji="1" lang="en-US" altLang="zh-CN" sz="1200" b="0" i="0" u="none" strike="noStrike" cap="none" normalizeH="0" baseline="0" dirty="0">
                          <a:ln>
                            <a:noFill/>
                          </a:ln>
                          <a:solidFill>
                            <a:schemeClr val="tx1"/>
                          </a:solidFill>
                          <a:effectLst/>
                          <a:latin typeface="Times New Roman" charset="0"/>
                          <a:ea typeface="宋体" charset="0"/>
                          <a:cs typeface="Times New Roman" charset="0"/>
                        </a:rPr>
                        <a:t>#2</a:t>
                      </a:r>
                      <a:endParaRPr kumimoji="1" lang="en-US" altLang="zh-CN" sz="1800" b="0" i="0" u="none" strike="noStrike" cap="none" normalizeH="0" baseline="0" dirty="0">
                        <a:ln>
                          <a:noFill/>
                        </a:ln>
                        <a:solidFill>
                          <a:schemeClr val="tx1"/>
                        </a:solidFill>
                        <a:effectLst/>
                        <a:latin typeface="Times New Roman" charset="0"/>
                        <a:ea typeface="宋体" charset="0"/>
                        <a:cs typeface="Times New Roman" charset="0"/>
                      </a:endParaRPr>
                    </a:p>
                  </a:txBody>
                  <a:tcPr marL="13485" marR="13485" marT="13500" marB="1350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4131121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linds(horizontal)">
                                      <p:cBhvr>
                                        <p:cTn id="7" dur="500"/>
                                        <p:tgtEl>
                                          <p:spTgt spid="16"/>
                                        </p:tgtEl>
                                      </p:cBhvr>
                                    </p:animEffect>
                                  </p:childTnLst>
                                </p:cTn>
                              </p:par>
                              <p:par>
                                <p:cTn id="8" presetID="3" presetClass="entr" presetSubtype="10"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linds(horizontal)">
                                      <p:cBhvr>
                                        <p:cTn id="10" dur="500"/>
                                        <p:tgtEl>
                                          <p:spTgt spid="20"/>
                                        </p:tgtEl>
                                      </p:cBhvr>
                                    </p:animEffect>
                                  </p:childTnLst>
                                </p:cTn>
                              </p:par>
                              <p:par>
                                <p:cTn id="11" presetID="3" presetClass="entr" presetSubtype="10" fill="hold"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blinds(horizontal)">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blinds(horizontal)">
                                      <p:cBhvr>
                                        <p:cTn id="18" dur="500"/>
                                        <p:tgtEl>
                                          <p:spTgt spid="17"/>
                                        </p:tgtEl>
                                      </p:cBhvr>
                                    </p:animEffect>
                                  </p:childTnLst>
                                </p:cTn>
                              </p:par>
                              <p:par>
                                <p:cTn id="19" presetID="3" presetClass="entr" presetSubtype="1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blinds(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ntr" presetSubtype="10" fill="hold"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blinds(horizontal)">
                                      <p:cBhvr>
                                        <p:cTn id="26" dur="500"/>
                                        <p:tgtEl>
                                          <p:spTgt spid="22"/>
                                        </p:tgtEl>
                                      </p:cBhvr>
                                    </p:animEffect>
                                  </p:childTnLst>
                                </p:cTn>
                              </p:par>
                              <p:par>
                                <p:cTn id="27" presetID="3" presetClass="entr" presetSubtype="10" fill="hold" nodeType="with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blinds(horizontal)">
                                      <p:cBhvr>
                                        <p:cTn id="29" dur="500"/>
                                        <p:tgtEl>
                                          <p:spTgt spid="23"/>
                                        </p:tgtEl>
                                      </p:cBhvr>
                                    </p:animEffect>
                                  </p:childTnLst>
                                </p:cTn>
                              </p:par>
                            </p:childTnLst>
                          </p:cTn>
                        </p:par>
                      </p:childTnLst>
                    </p:cTn>
                  </p:par>
                  <p:par>
                    <p:cTn id="30" fill="hold">
                      <p:stCondLst>
                        <p:cond delay="indefinite"/>
                      </p:stCondLst>
                      <p:childTnLst>
                        <p:par>
                          <p:cTn id="31" fill="hold">
                            <p:stCondLst>
                              <p:cond delay="0"/>
                            </p:stCondLst>
                            <p:childTnLst>
                              <p:par>
                                <p:cTn id="32" presetID="3" presetClass="entr" presetSubtype="10" fill="hold" nodeType="click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blinds(horizontal)">
                                      <p:cBhvr>
                                        <p:cTn id="34" dur="500"/>
                                        <p:tgtEl>
                                          <p:spTgt spid="18"/>
                                        </p:tgtEl>
                                      </p:cBhvr>
                                    </p:animEffect>
                                  </p:childTnLst>
                                </p:cTn>
                              </p:par>
                            </p:childTnLst>
                          </p:cTn>
                        </p:par>
                      </p:childTnLst>
                    </p:cTn>
                  </p:par>
                  <p:par>
                    <p:cTn id="35" fill="hold">
                      <p:stCondLst>
                        <p:cond delay="indefinite"/>
                      </p:stCondLst>
                      <p:childTnLst>
                        <p:par>
                          <p:cTn id="36" fill="hold">
                            <p:stCondLst>
                              <p:cond delay="0"/>
                            </p:stCondLst>
                            <p:childTnLst>
                              <p:par>
                                <p:cTn id="37" presetID="4" presetClass="entr" presetSubtype="16"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ox(in)">
                                      <p:cBhvr>
                                        <p:cTn id="39" dur="500"/>
                                        <p:tgtEl>
                                          <p:spTgt spid="13"/>
                                        </p:tgtEl>
                                      </p:cBhvr>
                                    </p:animEffect>
                                  </p:childTnLst>
                                </p:cTn>
                              </p:par>
                            </p:childTnLst>
                          </p:cTn>
                        </p:par>
                        <p:par>
                          <p:cTn id="40" fill="hold">
                            <p:stCondLst>
                              <p:cond delay="500"/>
                            </p:stCondLst>
                            <p:childTnLst>
                              <p:par>
                                <p:cTn id="41" presetID="4" presetClass="entr" presetSubtype="16"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box(in)">
                                      <p:cBhvr>
                                        <p:cTn id="43" dur="500"/>
                                        <p:tgtEl>
                                          <p:spTgt spid="12"/>
                                        </p:tgtEl>
                                      </p:cBhvr>
                                    </p:animEffect>
                                  </p:childTnLst>
                                </p:cTn>
                              </p:par>
                            </p:childTnLst>
                          </p:cTn>
                        </p:par>
                        <p:par>
                          <p:cTn id="44" fill="hold">
                            <p:stCondLst>
                              <p:cond delay="1000"/>
                            </p:stCondLst>
                            <p:childTnLst>
                              <p:par>
                                <p:cTn id="45" presetID="8"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diamond(in)">
                                      <p:cBhvr>
                                        <p:cTn id="47" dur="2000"/>
                                        <p:tgtEl>
                                          <p:spTgt spid="11"/>
                                        </p:tgtEl>
                                      </p:cBhvr>
                                    </p:animEffect>
                                  </p:childTnLst>
                                </p:cTn>
                              </p:par>
                              <p:par>
                                <p:cTn id="48" presetID="8" presetClass="entr" presetSubtype="16" fill="hold"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diamond(in)">
                                      <p:cBhvr>
                                        <p:cTn id="50"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案例</a:t>
            </a:r>
            <a:r>
              <a:rPr lang="en-US" altLang="zh-CN" dirty="0"/>
              <a:t>2</a:t>
            </a:r>
            <a:r>
              <a:rPr lang="zh-CN" altLang="en-US" dirty="0"/>
              <a:t>：供应链运营模拟游戏</a:t>
            </a:r>
            <a:r>
              <a:rPr lang="en-US" altLang="zh-CN" sz="1800" dirty="0"/>
              <a:t>—</a:t>
            </a:r>
            <a:r>
              <a:rPr lang="zh-CN" altLang="en-US" sz="1800" dirty="0">
                <a:solidFill>
                  <a:srgbClr val="FF0000"/>
                </a:solidFill>
              </a:rPr>
              <a:t>承诺生产时间</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86</a:t>
            </a:fld>
            <a:endParaRPr lang="en-US" altLang="zh-CN"/>
          </a:p>
        </p:txBody>
      </p:sp>
      <p:graphicFrame>
        <p:nvGraphicFramePr>
          <p:cNvPr id="24" name="Group 408"/>
          <p:cNvGraphicFramePr>
            <a:graphicFrameLocks noGrp="1"/>
          </p:cNvGraphicFramePr>
          <p:nvPr>
            <p:ph sz="half" idx="1"/>
          </p:nvPr>
        </p:nvGraphicFramePr>
        <p:xfrm>
          <a:off x="1493659" y="2132856"/>
          <a:ext cx="6442475" cy="2591990"/>
        </p:xfrm>
        <a:graphic>
          <a:graphicData uri="http://schemas.openxmlformats.org/drawingml/2006/table">
            <a:tbl>
              <a:tblPr/>
              <a:tblGrid>
                <a:gridCol w="268790">
                  <a:extLst>
                    <a:ext uri="{9D8B030D-6E8A-4147-A177-3AD203B41FA5}">
                      <a16:colId xmlns:a16="http://schemas.microsoft.com/office/drawing/2014/main" val="20000"/>
                    </a:ext>
                  </a:extLst>
                </a:gridCol>
                <a:gridCol w="268790">
                  <a:extLst>
                    <a:ext uri="{9D8B030D-6E8A-4147-A177-3AD203B41FA5}">
                      <a16:colId xmlns:a16="http://schemas.microsoft.com/office/drawing/2014/main" val="20001"/>
                    </a:ext>
                  </a:extLst>
                </a:gridCol>
                <a:gridCol w="267579">
                  <a:extLst>
                    <a:ext uri="{9D8B030D-6E8A-4147-A177-3AD203B41FA5}">
                      <a16:colId xmlns:a16="http://schemas.microsoft.com/office/drawing/2014/main" val="20002"/>
                    </a:ext>
                  </a:extLst>
                </a:gridCol>
                <a:gridCol w="270000">
                  <a:extLst>
                    <a:ext uri="{9D8B030D-6E8A-4147-A177-3AD203B41FA5}">
                      <a16:colId xmlns:a16="http://schemas.microsoft.com/office/drawing/2014/main" val="20003"/>
                    </a:ext>
                  </a:extLst>
                </a:gridCol>
                <a:gridCol w="267579">
                  <a:extLst>
                    <a:ext uri="{9D8B030D-6E8A-4147-A177-3AD203B41FA5}">
                      <a16:colId xmlns:a16="http://schemas.microsoft.com/office/drawing/2014/main" val="20004"/>
                    </a:ext>
                  </a:extLst>
                </a:gridCol>
                <a:gridCol w="267578">
                  <a:extLst>
                    <a:ext uri="{9D8B030D-6E8A-4147-A177-3AD203B41FA5}">
                      <a16:colId xmlns:a16="http://schemas.microsoft.com/office/drawing/2014/main" val="20005"/>
                    </a:ext>
                  </a:extLst>
                </a:gridCol>
                <a:gridCol w="268790">
                  <a:extLst>
                    <a:ext uri="{9D8B030D-6E8A-4147-A177-3AD203B41FA5}">
                      <a16:colId xmlns:a16="http://schemas.microsoft.com/office/drawing/2014/main" val="20006"/>
                    </a:ext>
                  </a:extLst>
                </a:gridCol>
                <a:gridCol w="268790">
                  <a:extLst>
                    <a:ext uri="{9D8B030D-6E8A-4147-A177-3AD203B41FA5}">
                      <a16:colId xmlns:a16="http://schemas.microsoft.com/office/drawing/2014/main" val="20007"/>
                    </a:ext>
                  </a:extLst>
                </a:gridCol>
                <a:gridCol w="267579">
                  <a:extLst>
                    <a:ext uri="{9D8B030D-6E8A-4147-A177-3AD203B41FA5}">
                      <a16:colId xmlns:a16="http://schemas.microsoft.com/office/drawing/2014/main" val="20008"/>
                    </a:ext>
                  </a:extLst>
                </a:gridCol>
                <a:gridCol w="268790">
                  <a:extLst>
                    <a:ext uri="{9D8B030D-6E8A-4147-A177-3AD203B41FA5}">
                      <a16:colId xmlns:a16="http://schemas.microsoft.com/office/drawing/2014/main" val="20009"/>
                    </a:ext>
                  </a:extLst>
                </a:gridCol>
                <a:gridCol w="267578">
                  <a:extLst>
                    <a:ext uri="{9D8B030D-6E8A-4147-A177-3AD203B41FA5}">
                      <a16:colId xmlns:a16="http://schemas.microsoft.com/office/drawing/2014/main" val="20010"/>
                    </a:ext>
                  </a:extLst>
                </a:gridCol>
                <a:gridCol w="270001">
                  <a:extLst>
                    <a:ext uri="{9D8B030D-6E8A-4147-A177-3AD203B41FA5}">
                      <a16:colId xmlns:a16="http://schemas.microsoft.com/office/drawing/2014/main" val="20011"/>
                    </a:ext>
                  </a:extLst>
                </a:gridCol>
                <a:gridCol w="267578">
                  <a:extLst>
                    <a:ext uri="{9D8B030D-6E8A-4147-A177-3AD203B41FA5}">
                      <a16:colId xmlns:a16="http://schemas.microsoft.com/office/drawing/2014/main" val="20012"/>
                    </a:ext>
                  </a:extLst>
                </a:gridCol>
                <a:gridCol w="270001">
                  <a:extLst>
                    <a:ext uri="{9D8B030D-6E8A-4147-A177-3AD203B41FA5}">
                      <a16:colId xmlns:a16="http://schemas.microsoft.com/office/drawing/2014/main" val="20013"/>
                    </a:ext>
                  </a:extLst>
                </a:gridCol>
                <a:gridCol w="267578">
                  <a:extLst>
                    <a:ext uri="{9D8B030D-6E8A-4147-A177-3AD203B41FA5}">
                      <a16:colId xmlns:a16="http://schemas.microsoft.com/office/drawing/2014/main" val="20014"/>
                    </a:ext>
                  </a:extLst>
                </a:gridCol>
                <a:gridCol w="267579">
                  <a:extLst>
                    <a:ext uri="{9D8B030D-6E8A-4147-A177-3AD203B41FA5}">
                      <a16:colId xmlns:a16="http://schemas.microsoft.com/office/drawing/2014/main" val="20015"/>
                    </a:ext>
                  </a:extLst>
                </a:gridCol>
                <a:gridCol w="270000">
                  <a:extLst>
                    <a:ext uri="{9D8B030D-6E8A-4147-A177-3AD203B41FA5}">
                      <a16:colId xmlns:a16="http://schemas.microsoft.com/office/drawing/2014/main" val="20016"/>
                    </a:ext>
                  </a:extLst>
                </a:gridCol>
                <a:gridCol w="267579">
                  <a:extLst>
                    <a:ext uri="{9D8B030D-6E8A-4147-A177-3AD203B41FA5}">
                      <a16:colId xmlns:a16="http://schemas.microsoft.com/office/drawing/2014/main" val="20017"/>
                    </a:ext>
                  </a:extLst>
                </a:gridCol>
                <a:gridCol w="267578">
                  <a:extLst>
                    <a:ext uri="{9D8B030D-6E8A-4147-A177-3AD203B41FA5}">
                      <a16:colId xmlns:a16="http://schemas.microsoft.com/office/drawing/2014/main" val="20018"/>
                    </a:ext>
                  </a:extLst>
                </a:gridCol>
                <a:gridCol w="267579">
                  <a:extLst>
                    <a:ext uri="{9D8B030D-6E8A-4147-A177-3AD203B41FA5}">
                      <a16:colId xmlns:a16="http://schemas.microsoft.com/office/drawing/2014/main" val="20019"/>
                    </a:ext>
                  </a:extLst>
                </a:gridCol>
                <a:gridCol w="268790">
                  <a:extLst>
                    <a:ext uri="{9D8B030D-6E8A-4147-A177-3AD203B41FA5}">
                      <a16:colId xmlns:a16="http://schemas.microsoft.com/office/drawing/2014/main" val="20020"/>
                    </a:ext>
                  </a:extLst>
                </a:gridCol>
                <a:gridCol w="270000">
                  <a:extLst>
                    <a:ext uri="{9D8B030D-6E8A-4147-A177-3AD203B41FA5}">
                      <a16:colId xmlns:a16="http://schemas.microsoft.com/office/drawing/2014/main" val="20021"/>
                    </a:ext>
                  </a:extLst>
                </a:gridCol>
                <a:gridCol w="267579">
                  <a:extLst>
                    <a:ext uri="{9D8B030D-6E8A-4147-A177-3AD203B41FA5}">
                      <a16:colId xmlns:a16="http://schemas.microsoft.com/office/drawing/2014/main" val="20022"/>
                    </a:ext>
                  </a:extLst>
                </a:gridCol>
                <a:gridCol w="268790">
                  <a:extLst>
                    <a:ext uri="{9D8B030D-6E8A-4147-A177-3AD203B41FA5}">
                      <a16:colId xmlns:a16="http://schemas.microsoft.com/office/drawing/2014/main" val="20023"/>
                    </a:ext>
                  </a:extLst>
                </a:gridCol>
              </a:tblGrid>
              <a:tr h="259199">
                <a:tc rowSpan="9">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CN" altLang="en-US" sz="1100" b="1" i="0" u="none" strike="noStrike" cap="none" normalizeH="0" baseline="0">
                          <a:ln>
                            <a:noFill/>
                          </a:ln>
                          <a:solidFill>
                            <a:schemeClr val="tx1"/>
                          </a:solidFill>
                          <a:effectLst/>
                          <a:latin typeface="Times New Roman" charset="0"/>
                          <a:ea typeface="黑体" charset="0"/>
                          <a:cs typeface="黑体" charset="0"/>
                        </a:rPr>
                        <a:t>订单数量</a:t>
                      </a:r>
                    </a:p>
                  </a:txBody>
                  <a:tcPr marL="13499" marR="13499" marT="13491" marB="13491"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9</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cap="fla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cap="flat">
                      <a:noFill/>
                    </a:lnT>
                    <a:lnB>
                      <a:noFill/>
                    </a:lnB>
                    <a:lnTlToBr>
                      <a:noFill/>
                    </a:lnTlToBr>
                    <a:lnBlToTr>
                      <a:noFill/>
                    </a:lnBlToTr>
                    <a:noFill/>
                  </a:tcPr>
                </a:tc>
                <a:extLst>
                  <a:ext uri="{0D108BD9-81ED-4DB2-BD59-A6C34878D82A}">
                    <a16:rowId xmlns:a16="http://schemas.microsoft.com/office/drawing/2014/main" val="10000"/>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8</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1"/>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7</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2"/>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dirty="0">
                          <a:ln>
                            <a:noFill/>
                          </a:ln>
                          <a:solidFill>
                            <a:schemeClr val="tx1"/>
                          </a:solidFill>
                          <a:effectLst/>
                          <a:latin typeface="Times New Roman" charset="0"/>
                          <a:ea typeface="黑体" charset="0"/>
                          <a:cs typeface="黑体" charset="0"/>
                        </a:rPr>
                        <a:t>6</a:t>
                      </a:r>
                      <a:endParaRPr kumimoji="1" lang="en-US" altLang="zh-TW"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3"/>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dirty="0">
                          <a:ln>
                            <a:noFill/>
                          </a:ln>
                          <a:solidFill>
                            <a:schemeClr val="tx1"/>
                          </a:solidFill>
                          <a:effectLst/>
                          <a:latin typeface="Times New Roman" charset="0"/>
                          <a:ea typeface="黑体" charset="0"/>
                          <a:cs typeface="黑体" charset="0"/>
                        </a:rPr>
                        <a:t>5</a:t>
                      </a:r>
                      <a:endParaRPr kumimoji="1" lang="en-US" altLang="zh-TW"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4"/>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4</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5"/>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3</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6"/>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2</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7"/>
                  </a:ext>
                </a:extLst>
              </a:tr>
              <a:tr h="259199">
                <a:tc vMerge="1">
                  <a:txBody>
                    <a:bodyPr/>
                    <a:lstStyle/>
                    <a:p>
                      <a:endParaRPr lang="zh-CN" altLang="en-US"/>
                    </a:p>
                  </a:txBody>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dirty="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CC99"/>
                    </a:solid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a:noFill/>
                    </a:lnL>
                    <a:lnR cap="flat">
                      <a:noFill/>
                    </a:lnR>
                    <a:lnT>
                      <a:noFill/>
                    </a:lnT>
                    <a:lnB>
                      <a:noFill/>
                    </a:lnB>
                    <a:lnTlToBr>
                      <a:noFill/>
                    </a:lnTlToBr>
                    <a:lnBlToTr>
                      <a:noFill/>
                    </a:lnBlToTr>
                    <a:noFill/>
                  </a:tcPr>
                </a:tc>
                <a:extLst>
                  <a:ext uri="{0D108BD9-81ED-4DB2-BD59-A6C34878D82A}">
                    <a16:rowId xmlns:a16="http://schemas.microsoft.com/office/drawing/2014/main" val="10008"/>
                  </a:ext>
                </a:extLst>
              </a:tr>
              <a:tr h="259199">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endParaRPr kumimoji="1" lang="zh-CN" altLang="en-US" sz="1000" b="1" i="0" u="none" strike="noStrike" cap="none" normalizeH="0" baseline="0">
                        <a:ln>
                          <a:noFill/>
                        </a:ln>
                        <a:solidFill>
                          <a:schemeClr val="tx1"/>
                        </a:solidFill>
                        <a:effectLst/>
                        <a:latin typeface="Times New Roman" charset="0"/>
                        <a:ea typeface="黑体" charset="0"/>
                        <a:cs typeface="黑体" charset="0"/>
                      </a:endParaRPr>
                    </a:p>
                  </a:txBody>
                  <a:tcPr marL="13499" marR="13499" marT="13491" marB="13491"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TW" altLang="en-US" sz="1000" b="1" i="0" u="none" strike="noStrike" cap="none" normalizeH="0" baseline="0">
                          <a:ln>
                            <a:noFill/>
                          </a:ln>
                          <a:solidFill>
                            <a:schemeClr val="tx1"/>
                          </a:solidFill>
                          <a:effectLst/>
                          <a:latin typeface="Times New Roman" charset="0"/>
                          <a:ea typeface="黑体" charset="0"/>
                          <a:cs typeface="黑体" charset="0"/>
                        </a:rPr>
                        <a:t> </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4</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5</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6</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7</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8</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9</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10</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11</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12</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13</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14</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15</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16</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17</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18</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19</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20</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21</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a:t>
                      </a:r>
                    </a:p>
                  </a:txBody>
                  <a:tcPr marL="13499" marR="13499" marT="13491" marB="13491"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en-US" altLang="zh-CN" sz="1000" b="1" i="0" u="none" strike="noStrike" cap="none" normalizeH="0" baseline="0">
                          <a:ln>
                            <a:noFill/>
                          </a:ln>
                          <a:solidFill>
                            <a:schemeClr val="tx1"/>
                          </a:solidFill>
                          <a:effectLst/>
                          <a:latin typeface="Times New Roman" charset="0"/>
                          <a:ea typeface="黑体" charset="0"/>
                          <a:cs typeface="黑体" charset="0"/>
                        </a:rPr>
                        <a:t>…</a:t>
                      </a:r>
                    </a:p>
                  </a:txBody>
                  <a:tcPr marL="13499" marR="13499" marT="13491" marB="13491"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l" defTabSz="914400" rtl="0" eaLnBrk="1" fontAlgn="base" latinLnBrk="0" hangingPunct="1">
                        <a:lnSpc>
                          <a:spcPct val="80000"/>
                        </a:lnSpc>
                        <a:spcBef>
                          <a:spcPct val="20000"/>
                        </a:spcBef>
                        <a:spcAft>
                          <a:spcPct val="0"/>
                        </a:spcAft>
                        <a:buClr>
                          <a:srgbClr val="FF0000"/>
                        </a:buClr>
                        <a:buSzTx/>
                        <a:buFontTx/>
                        <a:buNone/>
                        <a:tabLst/>
                      </a:pPr>
                      <a:r>
                        <a:rPr kumimoji="1" lang="zh-CN" altLang="en-US" sz="1000" b="1" i="0" u="none" strike="noStrike" cap="none" normalizeH="0" baseline="0" dirty="0">
                          <a:ln>
                            <a:noFill/>
                          </a:ln>
                          <a:solidFill>
                            <a:schemeClr val="tx1"/>
                          </a:solidFill>
                          <a:effectLst/>
                          <a:latin typeface="Times New Roman" charset="0"/>
                          <a:ea typeface="黑体" charset="0"/>
                          <a:cs typeface="黑体" charset="0"/>
                        </a:rPr>
                        <a:t>完工期</a:t>
                      </a:r>
                    </a:p>
                  </a:txBody>
                  <a:tcPr marL="13499" marR="13499" marT="13491" marB="13491" anchor="ctr" anchorCtr="1" horzOverflow="overflow">
                    <a:lnL w="28575" cap="flat" cmpd="sng" algn="ctr">
                      <a:solidFill>
                        <a:schemeClr val="tx1"/>
                      </a:solidFill>
                      <a:prstDash val="solid"/>
                      <a:round/>
                      <a:headEnd type="none" w="med" len="med"/>
                      <a:tailEnd type="none" w="med" len="med"/>
                    </a:lnL>
                    <a:lnR cap="flat">
                      <a:noFill/>
                    </a:lnR>
                    <a:lnT>
                      <a:noFill/>
                    </a:lnT>
                    <a:lnB cap="flat">
                      <a:noFill/>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10009"/>
                  </a:ext>
                </a:extLst>
              </a:tr>
            </a:tbl>
          </a:graphicData>
        </a:graphic>
      </p:graphicFrame>
      <p:sp>
        <p:nvSpPr>
          <p:cNvPr id="25" name="内容占位符 2"/>
          <p:cNvSpPr txBox="1">
            <a:spLocks/>
          </p:cNvSpPr>
          <p:nvPr/>
        </p:nvSpPr>
        <p:spPr bwMode="auto">
          <a:xfrm>
            <a:off x="685799" y="980728"/>
            <a:ext cx="8349697" cy="47914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8580" tIns="34290" rIns="68580" bIns="34290" numCol="1" anchor="t" anchorCtr="0" compatLnSpc="1">
            <a:prstTxWarp prst="textNoShape">
              <a:avLst/>
            </a:prstTxWarp>
          </a:bodyPr>
          <a:lstStyle>
            <a:lvl1pPr marL="180000" indent="-2880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360000" indent="-180000" algn="l" rtl="0" fontAlgn="base">
              <a:spcBef>
                <a:spcPct val="20000"/>
              </a:spcBef>
              <a:spcAft>
                <a:spcPct val="0"/>
              </a:spcAft>
              <a:buClr>
                <a:srgbClr val="39E8E8"/>
              </a:buClr>
              <a:buFont typeface="Wingdings" charset="0"/>
              <a:buChar char="§"/>
              <a:defRPr kumimoji="1" sz="2400" b="1">
                <a:solidFill>
                  <a:srgbClr val="000066"/>
                </a:solidFill>
                <a:latin typeface="+mn-lt"/>
                <a:ea typeface="+mn-ea"/>
                <a:cs typeface="+mn-cs"/>
              </a:defRPr>
            </a:lvl2pPr>
            <a:lvl3pPr marL="540000" indent="-180000" algn="l" rtl="0" fontAlgn="base">
              <a:spcBef>
                <a:spcPct val="20000"/>
              </a:spcBef>
              <a:spcAft>
                <a:spcPct val="0"/>
              </a:spcAft>
              <a:buClr>
                <a:srgbClr val="990000"/>
              </a:buClr>
              <a:buSzPct val="85000"/>
              <a:buFont typeface="Wingdings" panose="05000000000000000000" pitchFamily="2" charset="2"/>
              <a:buChar char="ü"/>
              <a:defRPr kumimoji="1" sz="2200">
                <a:solidFill>
                  <a:schemeClr val="tx1"/>
                </a:solidFill>
                <a:latin typeface="+mn-lt"/>
                <a:ea typeface="宋体" charset="0"/>
                <a:cs typeface="宋体" charset="0"/>
              </a:defRPr>
            </a:lvl3pPr>
            <a:lvl4pPr marL="720000" indent="-180000" algn="l" rtl="0" fontAlgn="base">
              <a:spcBef>
                <a:spcPct val="20000"/>
              </a:spcBef>
              <a:spcAft>
                <a:spcPct val="0"/>
              </a:spcAft>
              <a:buClr>
                <a:srgbClr val="006600"/>
              </a:buClr>
              <a:buSzPct val="50000"/>
              <a:buFont typeface="Wingdings" panose="05000000000000000000" pitchFamily="2" charset="2"/>
              <a:buChar char="u"/>
              <a:defRPr kumimoji="1" sz="2000">
                <a:solidFill>
                  <a:schemeClr val="tx1"/>
                </a:solidFill>
                <a:latin typeface="+mn-lt"/>
                <a:ea typeface="宋体" charset="0"/>
              </a:defRPr>
            </a:lvl4pPr>
            <a:lvl5pPr marL="900000" indent="-180000" algn="l" rtl="0" fontAlgn="base">
              <a:spcBef>
                <a:spcPct val="20000"/>
              </a:spcBef>
              <a:spcAft>
                <a:spcPct val="0"/>
              </a:spcAft>
              <a:buClr>
                <a:srgbClr val="7030A0"/>
              </a:buClr>
              <a:buFont typeface="Wingdings" panose="05000000000000000000" pitchFamily="2" charset="2"/>
              <a:buChar char="Ø"/>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a:lnSpc>
                <a:spcPct val="100000"/>
              </a:lnSpc>
            </a:pPr>
            <a:r>
              <a:rPr lang="en-US" altLang="zh-CN" sz="1950" kern="0" dirty="0"/>
              <a:t>X</a:t>
            </a:r>
            <a:r>
              <a:rPr lang="zh-CN" altLang="en-US" sz="1950" kern="0" dirty="0"/>
              <a:t>组各工单完成总工作时间直方图如下，那</a:t>
            </a:r>
            <a:r>
              <a:rPr lang="en-US" altLang="zh-CN" sz="1950" kern="0" dirty="0"/>
              <a:t>90%</a:t>
            </a:r>
            <a:r>
              <a:rPr lang="zh-CN" altLang="en-US" sz="1950" kern="0" dirty="0"/>
              <a:t>工单在规定期限内完成的</a:t>
            </a:r>
            <a:r>
              <a:rPr lang="zh-CN" altLang="en-US" sz="1800" dirty="0">
                <a:solidFill>
                  <a:srgbClr val="FF0000"/>
                </a:solidFill>
              </a:rPr>
              <a:t>承诺生产时间？</a:t>
            </a:r>
            <a:endParaRPr lang="zh-CN" altLang="en-US" sz="1800" kern="0" dirty="0"/>
          </a:p>
        </p:txBody>
      </p:sp>
    </p:spTree>
    <p:extLst>
      <p:ext uri="{BB962C8B-B14F-4D97-AF65-F5344CB8AC3E}">
        <p14:creationId xmlns:p14="http://schemas.microsoft.com/office/powerpoint/2010/main" val="329655442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第四讲   供应链采购管理</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87</a:t>
            </a:fld>
            <a:endParaRPr lang="en-US" altLang="zh-CN"/>
          </a:p>
        </p:txBody>
      </p:sp>
      <p:sp>
        <p:nvSpPr>
          <p:cNvPr id="6" name="内容占位符 2"/>
          <p:cNvSpPr txBox="1">
            <a:spLocks/>
          </p:cNvSpPr>
          <p:nvPr/>
        </p:nvSpPr>
        <p:spPr bwMode="auto">
          <a:xfrm>
            <a:off x="2447764" y="1808820"/>
            <a:ext cx="4248472" cy="3240360"/>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lgn="l">
              <a:buFont typeface="Wingdings" charset="2"/>
              <a:buAutoNum type="circleNumWdBlackPlain"/>
              <a:defRPr/>
            </a:pPr>
            <a:r>
              <a:rPr lang="zh-CN" altLang="en-US" sz="2800" dirty="0">
                <a:latin typeface="宋体" charset="0"/>
              </a:rPr>
              <a:t>现代化采购管理发展 </a:t>
            </a:r>
          </a:p>
          <a:p>
            <a:pPr marL="514350" indent="-514350" algn="l">
              <a:buFont typeface="Wingdings" charset="2"/>
              <a:buAutoNum type="circleNumWdBlackPlain"/>
              <a:defRPr/>
            </a:pPr>
            <a:r>
              <a:rPr lang="zh-CN" altLang="en-US" sz="2800" dirty="0">
                <a:latin typeface="宋体" charset="0"/>
              </a:rPr>
              <a:t>现代化采购管理组织</a:t>
            </a:r>
          </a:p>
          <a:p>
            <a:pPr marL="514350" indent="-514350" algn="l">
              <a:buFont typeface="Wingdings" charset="2"/>
              <a:buAutoNum type="circleNumWdBlackPlain"/>
              <a:defRPr/>
            </a:pPr>
            <a:r>
              <a:rPr lang="zh-CN" altLang="en-US" sz="2800" dirty="0">
                <a:latin typeface="宋体" charset="0"/>
              </a:rPr>
              <a:t>物料采购策略拟定</a:t>
            </a:r>
          </a:p>
          <a:p>
            <a:pPr marL="514350" indent="-514350" algn="l">
              <a:buFont typeface="Wingdings" charset="2"/>
              <a:buAutoNum type="circleNumWdBlackPlain"/>
              <a:defRPr/>
            </a:pPr>
            <a:r>
              <a:rPr lang="zh-CN" altLang="en-US" sz="2800" dirty="0">
                <a:latin typeface="宋体" charset="0"/>
              </a:rPr>
              <a:t>低成本供应商选择</a:t>
            </a:r>
          </a:p>
          <a:p>
            <a:pPr marL="514350" indent="-514350" algn="l">
              <a:buFont typeface="Wingdings" charset="2"/>
              <a:buAutoNum type="circleNumWdBlackPlain"/>
              <a:defRPr/>
            </a:pPr>
            <a:r>
              <a:rPr lang="zh-CN" altLang="en-US" sz="2800" dirty="0">
                <a:latin typeface="宋体" charset="0"/>
              </a:rPr>
              <a:t>供货评估考核方法</a:t>
            </a:r>
            <a:endParaRPr lang="en-AU" altLang="zh-CN" sz="2800" dirty="0">
              <a:latin typeface="宋体" charset="0"/>
            </a:endParaRPr>
          </a:p>
          <a:p>
            <a:pPr marL="514350" indent="-514350" algn="l">
              <a:buFont typeface="Wingdings" charset="2"/>
              <a:buAutoNum type="circleNumWdBlackPlain"/>
              <a:defRPr/>
            </a:pPr>
            <a:r>
              <a:rPr lang="zh-CN" altLang="en-US" sz="2800" dirty="0">
                <a:latin typeface="宋体" charset="0"/>
              </a:rPr>
              <a:t>供应商合作关系管控</a:t>
            </a:r>
          </a:p>
        </p:txBody>
      </p:sp>
    </p:spTree>
    <p:extLst>
      <p:ext uri="{BB962C8B-B14F-4D97-AF65-F5344CB8AC3E}">
        <p14:creationId xmlns:p14="http://schemas.microsoft.com/office/powerpoint/2010/main" val="2070510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blinds(horizontal)">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linds(horizontal)">
                                      <p:cBhvr>
                                        <p:cTn id="17" dur="500"/>
                                        <p:tgtEl>
                                          <p:spTgt spid="6">
                                            <p:txEl>
                                              <p:pRg st="2" end="2"/>
                                            </p:txEl>
                                          </p:spTgt>
                                        </p:tgtEl>
                                      </p:cBhvr>
                                    </p:animEffect>
                                  </p:childTnLst>
                                </p:cTn>
                              </p:par>
                            </p:childTnLst>
                          </p:cTn>
                        </p:par>
                        <p:par>
                          <p:cTn id="18" fill="hold">
                            <p:stCondLst>
                              <p:cond delay="500"/>
                            </p:stCondLst>
                            <p:childTnLst>
                              <p:par>
                                <p:cTn id="19" presetID="3" presetClass="entr" presetSubtype="10" fill="hold" grpId="0" nodeType="after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blinds(horizontal)">
                                      <p:cBhvr>
                                        <p:cTn id="21" dur="500"/>
                                        <p:tgtEl>
                                          <p:spTgt spid="6">
                                            <p:txEl>
                                              <p:pRg st="3" end="3"/>
                                            </p:txEl>
                                          </p:spTgt>
                                        </p:tgtEl>
                                      </p:cBhvr>
                                    </p:animEffect>
                                  </p:childTnLst>
                                </p:cTn>
                              </p:par>
                            </p:childTnLst>
                          </p:cTn>
                        </p:par>
                        <p:par>
                          <p:cTn id="22" fill="hold">
                            <p:stCondLst>
                              <p:cond delay="1000"/>
                            </p:stCondLst>
                            <p:childTnLst>
                              <p:par>
                                <p:cTn id="23" presetID="3" presetClass="entr" presetSubtype="10" fill="hold" grpId="0" nodeType="afterEffect">
                                  <p:stCondLst>
                                    <p:cond delay="0"/>
                                  </p:stCondLst>
                                  <p:childTnLst>
                                    <p:set>
                                      <p:cBhvr>
                                        <p:cTn id="24" dur="1" fill="hold">
                                          <p:stCondLst>
                                            <p:cond delay="0"/>
                                          </p:stCondLst>
                                        </p:cTn>
                                        <p:tgtEl>
                                          <p:spTgt spid="6">
                                            <p:txEl>
                                              <p:pRg st="4" end="4"/>
                                            </p:txEl>
                                          </p:spTgt>
                                        </p:tgtEl>
                                        <p:attrNameLst>
                                          <p:attrName>style.visibility</p:attrName>
                                        </p:attrNameLst>
                                      </p:cBhvr>
                                      <p:to>
                                        <p:strVal val="visible"/>
                                      </p:to>
                                    </p:set>
                                    <p:animEffect transition="in" filter="blinds(horizontal)">
                                      <p:cBhvr>
                                        <p:cTn id="25" dur="500"/>
                                        <p:tgtEl>
                                          <p:spTgt spid="6">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grpId="0" nodeType="clickEffect">
                                  <p:stCondLst>
                                    <p:cond delay="0"/>
                                  </p:stCondLst>
                                  <p:childTnLst>
                                    <p:set>
                                      <p:cBhvr>
                                        <p:cTn id="29" dur="1" fill="hold">
                                          <p:stCondLst>
                                            <p:cond delay="0"/>
                                          </p:stCondLst>
                                        </p:cTn>
                                        <p:tgtEl>
                                          <p:spTgt spid="6">
                                            <p:txEl>
                                              <p:pRg st="5" end="5"/>
                                            </p:txEl>
                                          </p:spTgt>
                                        </p:tgtEl>
                                        <p:attrNameLst>
                                          <p:attrName>style.visibility</p:attrName>
                                        </p:attrNameLst>
                                      </p:cBhvr>
                                      <p:to>
                                        <p:strVal val="visible"/>
                                      </p:to>
                                    </p:set>
                                    <p:animEffect transition="in" filter="blinds(horizontal)">
                                      <p:cBhvr>
                                        <p:cTn id="30"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第四章 见面课讨论</a:t>
            </a:r>
            <a:endParaRPr lang="zh-CN" altLang="en-US" dirty="0"/>
          </a:p>
        </p:txBody>
      </p:sp>
      <p:sp>
        <p:nvSpPr>
          <p:cNvPr id="3" name="内容占位符 2"/>
          <p:cNvSpPr>
            <a:spLocks noGrp="1"/>
          </p:cNvSpPr>
          <p:nvPr>
            <p:ph idx="1"/>
          </p:nvPr>
        </p:nvSpPr>
        <p:spPr/>
        <p:txBody>
          <a:bodyPr/>
          <a:lstStyle/>
          <a:p>
            <a:r>
              <a:rPr lang="zh-CN" altLang="en-US" dirty="0"/>
              <a:t>第四章 供应链采购管理思考思辨题</a:t>
            </a:r>
          </a:p>
          <a:p>
            <a:pPr lvl="1"/>
            <a:r>
              <a:rPr lang="zh-CN" altLang="en-US" dirty="0"/>
              <a:t>（</a:t>
            </a:r>
            <a:r>
              <a:rPr lang="en-US" altLang="zh-CN" dirty="0"/>
              <a:t>1</a:t>
            </a:r>
            <a:r>
              <a:rPr lang="zh-CN" altLang="en-US" dirty="0"/>
              <a:t>）正确理解供应链战略采购与操作采购的职责。 </a:t>
            </a:r>
            <a:endParaRPr lang="en-US" altLang="zh-CN" dirty="0"/>
          </a:p>
          <a:p>
            <a:pPr lvl="1"/>
            <a:r>
              <a:rPr lang="zh-CN" altLang="en-US" dirty="0"/>
              <a:t>（</a:t>
            </a:r>
            <a:r>
              <a:rPr lang="en-US" altLang="zh-CN" dirty="0"/>
              <a:t>2</a:t>
            </a:r>
            <a:r>
              <a:rPr lang="zh-CN" altLang="en-US" dirty="0"/>
              <a:t>）正确理解供应链集中采购与分散采购。 </a:t>
            </a:r>
            <a:endParaRPr lang="en-US" altLang="zh-CN" dirty="0"/>
          </a:p>
          <a:p>
            <a:pPr lvl="1"/>
            <a:r>
              <a:rPr lang="zh-CN" altLang="en-US" dirty="0"/>
              <a:t>（</a:t>
            </a:r>
            <a:r>
              <a:rPr lang="en-US" altLang="zh-CN" dirty="0"/>
              <a:t>3</a:t>
            </a:r>
            <a:r>
              <a:rPr lang="zh-CN" altLang="en-US" dirty="0"/>
              <a:t>）简述你认知的低成本供应商选择流程。 </a:t>
            </a:r>
            <a:endParaRPr lang="en-US" altLang="zh-CN" dirty="0"/>
          </a:p>
          <a:p>
            <a:pPr lvl="1"/>
            <a:r>
              <a:rPr lang="zh-CN" altLang="en-US" dirty="0"/>
              <a:t>（</a:t>
            </a:r>
            <a:r>
              <a:rPr lang="en-US" altLang="zh-CN" dirty="0"/>
              <a:t>4</a:t>
            </a:r>
            <a:r>
              <a:rPr lang="zh-CN" altLang="en-US" dirty="0"/>
              <a:t>）怎样对供应商关系实施拆伙或发展，应注意哪些问题</a:t>
            </a:r>
            <a:r>
              <a:rPr lang="en-US" altLang="zh-CN" dirty="0"/>
              <a:t>?</a:t>
            </a:r>
            <a:endParaRPr lang="zh-CN" altLang="en-US" dirty="0"/>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88</a:t>
            </a:fld>
            <a:endParaRPr lang="en-US" altLang="zh-CN"/>
          </a:p>
        </p:txBody>
      </p:sp>
    </p:spTree>
    <p:extLst>
      <p:ext uri="{BB962C8B-B14F-4D97-AF65-F5344CB8AC3E}">
        <p14:creationId xmlns:p14="http://schemas.microsoft.com/office/powerpoint/2010/main" val="302746021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85F319-4987-898C-ED12-FE9B532B2D3E}"/>
            </a:ext>
          </a:extLst>
        </p:cNvPr>
        <p:cNvGrpSpPr/>
        <p:nvPr/>
      </p:nvGrpSpPr>
      <p:grpSpPr>
        <a:xfrm>
          <a:off x="0" y="0"/>
          <a:ext cx="0" cy="0"/>
          <a:chOff x="0" y="0"/>
          <a:chExt cx="0" cy="0"/>
        </a:xfrm>
      </p:grpSpPr>
      <p:sp>
        <p:nvSpPr>
          <p:cNvPr id="2" name="标题 1">
            <a:extLst>
              <a:ext uri="{FF2B5EF4-FFF2-40B4-BE49-F238E27FC236}">
                <a16:creationId xmlns:a16="http://schemas.microsoft.com/office/drawing/2014/main" id="{03F7DEA8-8DAC-E603-4CBF-28A65CEDD94B}"/>
              </a:ext>
            </a:extLst>
          </p:cNvPr>
          <p:cNvSpPr>
            <a:spLocks noGrp="1"/>
          </p:cNvSpPr>
          <p:nvPr>
            <p:ph type="title"/>
          </p:nvPr>
        </p:nvSpPr>
        <p:spPr/>
        <p:txBody>
          <a:bodyPr/>
          <a:lstStyle/>
          <a:p>
            <a:pPr>
              <a:defRPr/>
            </a:pPr>
            <a:r>
              <a:rPr lang="zh-CN" altLang="en-US" dirty="0"/>
              <a:t>第一节</a:t>
            </a:r>
            <a:r>
              <a:rPr lang="zh-CN" altLang="en-US" sz="2800" dirty="0">
                <a:latin typeface="宋体" charset="0"/>
              </a:rPr>
              <a:t>现代化采购管理发展</a:t>
            </a:r>
            <a:endParaRPr lang="zh-CN" altLang="en-US" dirty="0"/>
          </a:p>
        </p:txBody>
      </p:sp>
      <p:sp>
        <p:nvSpPr>
          <p:cNvPr id="4" name="幻灯片编号占位符 3">
            <a:extLst>
              <a:ext uri="{FF2B5EF4-FFF2-40B4-BE49-F238E27FC236}">
                <a16:creationId xmlns:a16="http://schemas.microsoft.com/office/drawing/2014/main" id="{02261BC3-9C28-31AE-BADF-730A3A994839}"/>
              </a:ext>
            </a:extLst>
          </p:cNvPr>
          <p:cNvSpPr>
            <a:spLocks noGrp="1"/>
          </p:cNvSpPr>
          <p:nvPr>
            <p:ph type="sldNum" sz="quarter" idx="12"/>
          </p:nvPr>
        </p:nvSpPr>
        <p:spPr/>
        <p:txBody>
          <a:bodyPr/>
          <a:lstStyle/>
          <a:p>
            <a:pPr>
              <a:defRPr/>
            </a:pPr>
            <a:fld id="{B278F2FC-651B-8441-A520-C1B7C577810F}" type="slidenum">
              <a:rPr lang="en-US" altLang="zh-CN"/>
              <a:pPr>
                <a:defRPr/>
              </a:pPr>
              <a:t>89</a:t>
            </a:fld>
            <a:endParaRPr lang="en-US" altLang="zh-CN"/>
          </a:p>
        </p:txBody>
      </p:sp>
      <p:sp>
        <p:nvSpPr>
          <p:cNvPr id="62" name="Rectangle 13">
            <a:extLst>
              <a:ext uri="{FF2B5EF4-FFF2-40B4-BE49-F238E27FC236}">
                <a16:creationId xmlns:a16="http://schemas.microsoft.com/office/drawing/2014/main" id="{AAF6FFC1-E02F-DC92-4093-C7DCA92FFA76}"/>
              </a:ext>
            </a:extLst>
          </p:cNvPr>
          <p:cNvSpPr txBox="1">
            <a:spLocks noChangeArrowheads="1"/>
          </p:cNvSpPr>
          <p:nvPr/>
        </p:nvSpPr>
        <p:spPr bwMode="auto">
          <a:xfrm>
            <a:off x="720354" y="4528629"/>
            <a:ext cx="1584325" cy="1727200"/>
          </a:xfrm>
          <a:prstGeom prst="rect">
            <a:avLst/>
          </a:prstGeom>
          <a:noFill/>
          <a:ln>
            <a:solidFill>
              <a:srgbClr val="990000"/>
            </a:solidFill>
            <a:miter lim="800000"/>
            <a:headEnd/>
            <a:tailEnd/>
          </a:ln>
          <a:effectLst/>
          <a:extLst>
            <a:ext uri="{909E8E84-426E-40dd-AFC4-6F175D3DCCD1}">
              <a14:hiddenFill xmlns="" xmlns:a14="http://schemas.microsoft.com/office/drawing/2010/main">
                <a:solidFill>
                  <a:srgbClr val="800080"/>
                </a:solidFill>
              </a14:hiddenFill>
            </a:ext>
            <a:ext uri="{AF507438-7753-43e0-B8FC-AC1667EBCBE1}">
              <a14:hiddenEffects xmlns="" xmlns:a14="http://schemas.microsoft.com/office/drawing/2010/main">
                <a:effectLst>
                  <a:outerShdw blurRad="63500" dist="107763" dir="2700000" algn="ctr" rotWithShape="0">
                    <a:schemeClr val="accent2">
                      <a:alpha val="50000"/>
                    </a:schemeClr>
                  </a:outerShdw>
                </a:effectLst>
              </a14:hiddenEffects>
            </a:ext>
            <a:ext uri="{FAA26D3D-D897-4be2-8F04-BA451C77F1D7}">
              <ma14:placeholderFlag xmlns="" xmlns:ma14="http://schemas.microsoft.com/office/mac/drawingml/2011/main" val="1"/>
            </a:ext>
          </a:extLst>
        </p:spPr>
        <p:txBody>
          <a:bodyPr/>
          <a:lstStyle>
            <a:lvl1pPr marL="342900" indent="-342900" algn="l" rtl="0" fontAlgn="base">
              <a:spcBef>
                <a:spcPct val="20000"/>
              </a:spcBef>
              <a:spcAft>
                <a:spcPct val="0"/>
              </a:spcAft>
              <a:buClr>
                <a:srgbClr val="FF0000"/>
              </a:buClr>
              <a:buChar char="•"/>
              <a:defRPr kumimoji="1" sz="2600" b="1">
                <a:solidFill>
                  <a:schemeClr val="tx1"/>
                </a:solidFill>
                <a:latin typeface="+mn-lt"/>
                <a:ea typeface="+mn-ea"/>
                <a:cs typeface="+mn-cs"/>
              </a:defRPr>
            </a:lvl1pPr>
            <a:lvl2pPr marL="742950" indent="-285750" algn="l" rtl="0" fontAlgn="base">
              <a:spcBef>
                <a:spcPct val="20000"/>
              </a:spcBef>
              <a:spcAft>
                <a:spcPct val="0"/>
              </a:spcAft>
              <a:buClr>
                <a:srgbClr val="009900"/>
              </a:buClr>
              <a:buFont typeface="Wingdings" charset="0"/>
              <a:buChar char="§"/>
              <a:defRPr kumimoji="1" sz="2400" b="1">
                <a:solidFill>
                  <a:srgbClr val="000066"/>
                </a:solidFill>
                <a:latin typeface="+mn-lt"/>
                <a:ea typeface="+mn-ea"/>
                <a:cs typeface="+mn-cs"/>
              </a:defRPr>
            </a:lvl2pPr>
            <a:lvl3pPr marL="1143000" indent="-228600" algn="l" rtl="0" fontAlgn="base">
              <a:spcBef>
                <a:spcPct val="20000"/>
              </a:spcBef>
              <a:spcAft>
                <a:spcPct val="0"/>
              </a:spcAft>
              <a:buClr>
                <a:srgbClr val="990000"/>
              </a:buClr>
              <a:buSzPct val="85000"/>
              <a:buChar char="•"/>
              <a:defRPr kumimoji="1" sz="2200">
                <a:solidFill>
                  <a:schemeClr val="tx1"/>
                </a:solidFill>
                <a:latin typeface="+mn-lt"/>
                <a:ea typeface="宋体" charset="0"/>
                <a:cs typeface="宋体" charset="0"/>
              </a:defRPr>
            </a:lvl3pPr>
            <a:lvl4pPr marL="1600200" indent="-228600" algn="l" rtl="0" fontAlgn="base">
              <a:spcBef>
                <a:spcPct val="20000"/>
              </a:spcBef>
              <a:spcAft>
                <a:spcPct val="0"/>
              </a:spcAft>
              <a:buClr>
                <a:srgbClr val="66FFFF"/>
              </a:buClr>
              <a:buFont typeface="Wingdings" charset="0"/>
              <a:buChar char="§"/>
              <a:defRPr kumimoji="1" sz="2000">
                <a:solidFill>
                  <a:schemeClr val="tx1"/>
                </a:solidFill>
                <a:latin typeface="+mn-lt"/>
                <a:ea typeface="宋体" charset="0"/>
              </a:defRPr>
            </a:lvl4pPr>
            <a:lvl5pPr marL="2057400" indent="-228600" algn="l" rtl="0" fontAlgn="base">
              <a:spcBef>
                <a:spcPct val="20000"/>
              </a:spcBef>
              <a:spcAft>
                <a:spcPct val="0"/>
              </a:spcAft>
              <a:buClr>
                <a:schemeClr val="hlink"/>
              </a:buClr>
              <a:buChar char="»"/>
              <a:defRPr kumimoji="1" sz="2000">
                <a:solidFill>
                  <a:schemeClr val="tx1"/>
                </a:solidFill>
                <a:latin typeface="+mn-lt"/>
                <a:ea typeface="宋体" charset="0"/>
              </a:defRPr>
            </a:lvl5pPr>
            <a:lvl6pPr marL="2514600" indent="-228600" algn="l" rtl="0" fontAlgn="base">
              <a:spcBef>
                <a:spcPct val="20000"/>
              </a:spcBef>
              <a:spcAft>
                <a:spcPct val="0"/>
              </a:spcAft>
              <a:buClr>
                <a:schemeClr val="hlink"/>
              </a:buClr>
              <a:buChar char="»"/>
              <a:defRPr kumimoji="1" sz="2000">
                <a:solidFill>
                  <a:schemeClr val="tx1"/>
                </a:solidFill>
                <a:latin typeface="+mn-lt"/>
                <a:ea typeface="宋体" charset="0"/>
              </a:defRPr>
            </a:lvl6pPr>
            <a:lvl7pPr marL="2971800" indent="-228600" algn="l" rtl="0" fontAlgn="base">
              <a:spcBef>
                <a:spcPct val="20000"/>
              </a:spcBef>
              <a:spcAft>
                <a:spcPct val="0"/>
              </a:spcAft>
              <a:buClr>
                <a:schemeClr val="hlink"/>
              </a:buClr>
              <a:buChar char="»"/>
              <a:defRPr kumimoji="1" sz="2000">
                <a:solidFill>
                  <a:schemeClr val="tx1"/>
                </a:solidFill>
                <a:latin typeface="+mn-lt"/>
                <a:ea typeface="宋体" charset="0"/>
              </a:defRPr>
            </a:lvl7pPr>
            <a:lvl8pPr marL="3429000" indent="-228600" algn="l" rtl="0" fontAlgn="base">
              <a:spcBef>
                <a:spcPct val="20000"/>
              </a:spcBef>
              <a:spcAft>
                <a:spcPct val="0"/>
              </a:spcAft>
              <a:buClr>
                <a:schemeClr val="hlink"/>
              </a:buClr>
              <a:buChar char="»"/>
              <a:defRPr kumimoji="1" sz="2000">
                <a:solidFill>
                  <a:schemeClr val="tx1"/>
                </a:solidFill>
                <a:latin typeface="+mn-lt"/>
                <a:ea typeface="宋体" charset="0"/>
              </a:defRPr>
            </a:lvl8pPr>
            <a:lvl9pPr marL="3886200" indent="-228600" algn="l" rtl="0" fontAlgn="base">
              <a:spcBef>
                <a:spcPct val="20000"/>
              </a:spcBef>
              <a:spcAft>
                <a:spcPct val="0"/>
              </a:spcAft>
              <a:buClr>
                <a:schemeClr val="hlink"/>
              </a:buClr>
              <a:buChar char="»"/>
              <a:defRPr kumimoji="1" sz="2000">
                <a:solidFill>
                  <a:schemeClr val="tx1"/>
                </a:solidFill>
                <a:latin typeface="+mn-lt"/>
                <a:ea typeface="宋体" charset="0"/>
              </a:defRPr>
            </a:lvl9pPr>
          </a:lstStyle>
          <a:p>
            <a:pPr marL="87313" indent="-87313">
              <a:lnSpc>
                <a:spcPct val="85000"/>
              </a:lnSpc>
              <a:buFontTx/>
              <a:buNone/>
              <a:defRPr/>
            </a:pPr>
            <a:r>
              <a:rPr lang="en-US" altLang="zh-CN" sz="2200" dirty="0"/>
              <a:t>  </a:t>
            </a:r>
            <a:r>
              <a:rPr lang="zh-CN" altLang="en-US" sz="2200" dirty="0"/>
              <a:t>传统观念</a:t>
            </a:r>
            <a:endParaRPr lang="en-US" altLang="zh-CN" sz="2200" dirty="0"/>
          </a:p>
          <a:p>
            <a:pPr marL="87313" indent="-87313">
              <a:lnSpc>
                <a:spcPct val="85000"/>
              </a:lnSpc>
              <a:defRPr/>
            </a:pPr>
            <a:r>
              <a:rPr lang="zh-CN" altLang="en-US" sz="2000" dirty="0"/>
              <a:t>价低供应商</a:t>
            </a:r>
            <a:endParaRPr lang="en-US" altLang="zh-CN" sz="2000" dirty="0"/>
          </a:p>
          <a:p>
            <a:pPr marL="87313" indent="-87313">
              <a:lnSpc>
                <a:spcPct val="85000"/>
              </a:lnSpc>
              <a:defRPr/>
            </a:pPr>
            <a:r>
              <a:rPr lang="zh-CN" altLang="en-US" sz="2000" dirty="0"/>
              <a:t>每次签合同</a:t>
            </a:r>
            <a:r>
              <a:rPr lang="en-US" altLang="zh-CN" sz="2000" dirty="0"/>
              <a:t>       </a:t>
            </a:r>
          </a:p>
          <a:p>
            <a:pPr marL="87313" indent="-87313">
              <a:lnSpc>
                <a:spcPct val="85000"/>
              </a:lnSpc>
              <a:defRPr/>
            </a:pPr>
            <a:r>
              <a:rPr lang="zh-CN" altLang="en-US" sz="2000" dirty="0"/>
              <a:t>很多供应商</a:t>
            </a:r>
            <a:r>
              <a:rPr lang="en-US" altLang="zh-CN" sz="2000" dirty="0"/>
              <a:t>         </a:t>
            </a:r>
          </a:p>
          <a:p>
            <a:pPr marL="87313" indent="-87313">
              <a:lnSpc>
                <a:spcPct val="85000"/>
              </a:lnSpc>
              <a:defRPr/>
            </a:pPr>
            <a:r>
              <a:rPr lang="zh-CN" altLang="en-US" sz="2000" dirty="0"/>
              <a:t>注重价格</a:t>
            </a:r>
            <a:endParaRPr lang="en-US" altLang="zh-CN" sz="2000" dirty="0"/>
          </a:p>
        </p:txBody>
      </p:sp>
      <p:sp>
        <p:nvSpPr>
          <p:cNvPr id="63" name="Rectangle 70">
            <a:extLst>
              <a:ext uri="{FF2B5EF4-FFF2-40B4-BE49-F238E27FC236}">
                <a16:creationId xmlns:a16="http://schemas.microsoft.com/office/drawing/2014/main" id="{3C6A0299-D914-475C-A66A-4C50428BD440}"/>
              </a:ext>
            </a:extLst>
          </p:cNvPr>
          <p:cNvSpPr>
            <a:spLocks noChangeArrowheads="1"/>
          </p:cNvSpPr>
          <p:nvPr/>
        </p:nvSpPr>
        <p:spPr bwMode="auto">
          <a:xfrm>
            <a:off x="6624266" y="4600067"/>
            <a:ext cx="2303834" cy="1655762"/>
          </a:xfrm>
          <a:prstGeom prst="rect">
            <a:avLst/>
          </a:prstGeom>
          <a:noFill/>
          <a:ln w="9525">
            <a:solidFill>
              <a:srgbClr val="990000"/>
            </a:solidFill>
            <a:miter lim="800000"/>
            <a:headEnd/>
            <a:tailEnd/>
          </a:ln>
          <a:effectLst/>
          <a:extLst>
            <a:ext uri="{909E8E84-426E-40dd-AFC4-6F175D3DCCD1}">
              <a14:hiddenFill xmlns="" xmlns:a14="http://schemas.microsoft.com/office/drawing/2010/main">
                <a:solidFill>
                  <a:srgbClr val="800080"/>
                </a:solidFill>
              </a14:hiddenFill>
            </a:ext>
            <a:ext uri="{AF507438-7753-43e0-B8FC-AC1667EBCBE1}">
              <a14:hiddenEffects xmlns="" xmlns:a14="http://schemas.microsoft.com/office/drawing/2010/main">
                <a:effectLst>
                  <a:outerShdw blurRad="63500" dist="107763" dir="2700000" algn="ctr" rotWithShape="0">
                    <a:schemeClr val="accent2">
                      <a:alpha val="50000"/>
                    </a:schemeClr>
                  </a:outerShdw>
                </a:effectLst>
              </a14:hiddenEffects>
            </a:ext>
          </a:extLst>
        </p:spPr>
        <p:txBody>
          <a:bodyPr/>
          <a:lstStyle/>
          <a:p>
            <a:pPr marL="261938" indent="-261938" algn="l">
              <a:lnSpc>
                <a:spcPct val="85000"/>
              </a:lnSpc>
              <a:buClr>
                <a:srgbClr val="FF0000"/>
              </a:buClr>
              <a:defRPr/>
            </a:pPr>
            <a:r>
              <a:rPr lang="en-US" altLang="zh-CN" sz="2200" b="1" dirty="0">
                <a:latin typeface="黑体" charset="0"/>
                <a:ea typeface="黑体" charset="0"/>
                <a:cs typeface="黑体" charset="0"/>
              </a:rPr>
              <a:t>  </a:t>
            </a:r>
            <a:r>
              <a:rPr lang="zh-CN" altLang="en-US" sz="2200" b="1" dirty="0">
                <a:latin typeface="黑体" charset="0"/>
                <a:ea typeface="黑体" charset="0"/>
                <a:cs typeface="黑体" charset="0"/>
              </a:rPr>
              <a:t>现代观念</a:t>
            </a:r>
            <a:r>
              <a:rPr lang="en-US" altLang="zh-CN" sz="2200" b="1" dirty="0">
                <a:latin typeface="黑体" charset="0"/>
                <a:ea typeface="黑体" charset="0"/>
                <a:cs typeface="黑体" charset="0"/>
              </a:rPr>
              <a:t> </a:t>
            </a:r>
          </a:p>
          <a:p>
            <a:pPr marL="261938" indent="-261938" algn="l">
              <a:lnSpc>
                <a:spcPct val="85000"/>
              </a:lnSpc>
              <a:buClr>
                <a:schemeClr val="accent1"/>
              </a:buClr>
              <a:buFont typeface="Wingdings" charset="0"/>
              <a:buChar char="ü"/>
              <a:defRPr/>
            </a:pPr>
            <a:r>
              <a:rPr lang="zh-CN" altLang="en-US" sz="2000" b="1" dirty="0">
                <a:latin typeface="黑体" charset="0"/>
                <a:ea typeface="黑体" charset="0"/>
                <a:cs typeface="黑体" charset="0"/>
              </a:rPr>
              <a:t>世界级供应商</a:t>
            </a:r>
            <a:endParaRPr lang="en-US" altLang="zh-CN" sz="2000" b="1" dirty="0">
              <a:latin typeface="黑体" charset="0"/>
              <a:ea typeface="黑体" charset="0"/>
              <a:cs typeface="黑体" charset="0"/>
            </a:endParaRPr>
          </a:p>
          <a:p>
            <a:pPr marL="261938" indent="-261938" algn="l">
              <a:lnSpc>
                <a:spcPct val="85000"/>
              </a:lnSpc>
              <a:buClr>
                <a:schemeClr val="accent1"/>
              </a:buClr>
              <a:buFont typeface="Wingdings" charset="0"/>
              <a:buChar char="ü"/>
              <a:defRPr/>
            </a:pPr>
            <a:r>
              <a:rPr lang="zh-CN" altLang="en-US" sz="2000" b="1" dirty="0">
                <a:latin typeface="黑体" charset="0"/>
                <a:ea typeface="黑体" charset="0"/>
                <a:cs typeface="黑体" charset="0"/>
              </a:rPr>
              <a:t>长期合作契约</a:t>
            </a:r>
            <a:endParaRPr lang="en-US" altLang="zh-CN" sz="2000" b="1" dirty="0">
              <a:latin typeface="黑体" charset="0"/>
              <a:ea typeface="黑体" charset="0"/>
              <a:cs typeface="黑体" charset="0"/>
            </a:endParaRPr>
          </a:p>
          <a:p>
            <a:pPr marL="261938" indent="-261938" algn="l">
              <a:lnSpc>
                <a:spcPct val="85000"/>
              </a:lnSpc>
              <a:buClr>
                <a:schemeClr val="accent1"/>
              </a:buClr>
              <a:buFont typeface="Wingdings" charset="0"/>
              <a:buChar char="ü"/>
              <a:defRPr/>
            </a:pPr>
            <a:r>
              <a:rPr lang="zh-CN" altLang="en-US" sz="2000" b="1" dirty="0">
                <a:latin typeface="黑体" charset="0"/>
                <a:ea typeface="黑体" charset="0"/>
                <a:cs typeface="黑体" charset="0"/>
              </a:rPr>
              <a:t>少数关键供应商</a:t>
            </a:r>
            <a:endParaRPr lang="en-US" altLang="zh-CN" sz="2000" b="1" dirty="0">
              <a:latin typeface="黑体" charset="0"/>
              <a:ea typeface="黑体" charset="0"/>
              <a:cs typeface="黑体" charset="0"/>
            </a:endParaRPr>
          </a:p>
          <a:p>
            <a:pPr marL="261938" indent="-261938" algn="l">
              <a:lnSpc>
                <a:spcPct val="85000"/>
              </a:lnSpc>
              <a:buClr>
                <a:schemeClr val="accent1"/>
              </a:buClr>
              <a:buFont typeface="Wingdings" charset="0"/>
              <a:buChar char="ü"/>
              <a:defRPr/>
            </a:pPr>
            <a:r>
              <a:rPr lang="zh-CN" altLang="en-US" sz="2000" b="1" dirty="0">
                <a:latin typeface="黑体" charset="0"/>
                <a:ea typeface="黑体" charset="0"/>
                <a:cs typeface="黑体" charset="0"/>
              </a:rPr>
              <a:t>注重总成本</a:t>
            </a:r>
            <a:endParaRPr lang="en-US" altLang="zh-CN" sz="2000" b="1" dirty="0">
              <a:latin typeface="黑体" charset="0"/>
              <a:ea typeface="黑体" charset="0"/>
              <a:cs typeface="黑体" charset="0"/>
            </a:endParaRPr>
          </a:p>
        </p:txBody>
      </p:sp>
      <p:sp>
        <p:nvSpPr>
          <p:cNvPr id="64" name="AutoShape 72">
            <a:extLst>
              <a:ext uri="{FF2B5EF4-FFF2-40B4-BE49-F238E27FC236}">
                <a16:creationId xmlns:a16="http://schemas.microsoft.com/office/drawing/2014/main" id="{FB71D0B9-0795-6430-032F-BCB915359435}"/>
              </a:ext>
            </a:extLst>
          </p:cNvPr>
          <p:cNvSpPr>
            <a:spLocks noChangeArrowheads="1"/>
          </p:cNvSpPr>
          <p:nvPr/>
        </p:nvSpPr>
        <p:spPr bwMode="auto">
          <a:xfrm>
            <a:off x="2376116" y="5392229"/>
            <a:ext cx="4248150" cy="936625"/>
          </a:xfrm>
          <a:prstGeom prst="rightArrow">
            <a:avLst>
              <a:gd name="adj1" fmla="val 84046"/>
              <a:gd name="adj2" fmla="val 29554"/>
            </a:avLst>
          </a:prstGeom>
          <a:solidFill>
            <a:srgbClr val="FFFFFF"/>
          </a:solidFill>
          <a:ln w="9525" cap="rnd">
            <a:solidFill>
              <a:srgbClr val="FF0000"/>
            </a:solidFill>
            <a:prstDash val="sysDot"/>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8000" tIns="0" rIns="18000" bIns="0" anchor="ctr"/>
          <a:lstStyle/>
          <a:p>
            <a:pPr marL="342900" indent="-342900">
              <a:defRPr/>
            </a:pPr>
            <a:r>
              <a:rPr lang="zh-CN" altLang="en-US" sz="1400" dirty="0"/>
              <a:t>价格</a:t>
            </a:r>
            <a:r>
              <a:rPr lang="en-US" altLang="zh-CN" sz="1400" dirty="0"/>
              <a:t>→</a:t>
            </a:r>
            <a:r>
              <a:rPr lang="zh-CN" altLang="en-US" sz="1400" dirty="0"/>
              <a:t>质量</a:t>
            </a:r>
            <a:r>
              <a:rPr lang="en-US" altLang="zh-CN" sz="1400" dirty="0"/>
              <a:t>→</a:t>
            </a:r>
            <a:r>
              <a:rPr lang="zh-CN" altLang="en-US" sz="1400" dirty="0"/>
              <a:t>交期考核</a:t>
            </a:r>
            <a:endParaRPr lang="en-US" altLang="zh-CN" sz="1400" dirty="0"/>
          </a:p>
          <a:p>
            <a:pPr marL="342900" indent="-342900">
              <a:defRPr/>
            </a:pPr>
            <a:r>
              <a:rPr lang="zh-CN" altLang="en-US" sz="1400" dirty="0"/>
              <a:t>单次合同谈判</a:t>
            </a:r>
            <a:r>
              <a:rPr lang="en-US" altLang="zh-CN" sz="1400" dirty="0"/>
              <a:t>→</a:t>
            </a:r>
            <a:r>
              <a:rPr lang="zh-CN" altLang="en-US" sz="1400" dirty="0"/>
              <a:t>标准、开口合同</a:t>
            </a:r>
            <a:endParaRPr lang="en-US" altLang="zh-CN" sz="1400" dirty="0"/>
          </a:p>
          <a:p>
            <a:pPr marL="342900" indent="-342900">
              <a:defRPr/>
            </a:pPr>
            <a:r>
              <a:rPr lang="zh-CN" altLang="en-US" sz="1400" dirty="0"/>
              <a:t>交易的是物品</a:t>
            </a:r>
            <a:r>
              <a:rPr lang="en-US" altLang="zh-CN" sz="1400" dirty="0"/>
              <a:t>→</a:t>
            </a:r>
            <a:r>
              <a:rPr lang="zh-CN" altLang="en-US" sz="1400" dirty="0"/>
              <a:t>联合供货</a:t>
            </a:r>
            <a:r>
              <a:rPr lang="en-US" altLang="zh-CN" sz="1400" dirty="0"/>
              <a:t>(</a:t>
            </a:r>
            <a:r>
              <a:rPr lang="zh-CN" altLang="en-US" sz="1400" dirty="0"/>
              <a:t>物品</a:t>
            </a:r>
            <a:r>
              <a:rPr lang="en-US" altLang="zh-CN" sz="1400" dirty="0"/>
              <a:t>+</a:t>
            </a:r>
            <a:r>
              <a:rPr lang="zh-CN" altLang="en-US" sz="1400" dirty="0"/>
              <a:t>服务</a:t>
            </a:r>
            <a:r>
              <a:rPr lang="en-US" altLang="zh-CN" sz="1400" dirty="0"/>
              <a:t>)</a:t>
            </a:r>
          </a:p>
        </p:txBody>
      </p:sp>
      <p:grpSp>
        <p:nvGrpSpPr>
          <p:cNvPr id="98334" name="Group 73">
            <a:extLst>
              <a:ext uri="{FF2B5EF4-FFF2-40B4-BE49-F238E27FC236}">
                <a16:creationId xmlns:a16="http://schemas.microsoft.com/office/drawing/2014/main" id="{E5A10EB9-A5BC-DC3E-7D41-97F8E575F99B}"/>
              </a:ext>
            </a:extLst>
          </p:cNvPr>
          <p:cNvGrpSpPr>
            <a:grpSpLocks/>
          </p:cNvGrpSpPr>
          <p:nvPr/>
        </p:nvGrpSpPr>
        <p:grpSpPr bwMode="auto">
          <a:xfrm>
            <a:off x="2593604" y="3520567"/>
            <a:ext cx="3095625" cy="1871662"/>
            <a:chOff x="1519" y="1480"/>
            <a:chExt cx="2177" cy="1360"/>
          </a:xfrm>
        </p:grpSpPr>
        <p:sp>
          <p:nvSpPr>
            <p:cNvPr id="66" name="Rectangle 74">
              <a:extLst>
                <a:ext uri="{FF2B5EF4-FFF2-40B4-BE49-F238E27FC236}">
                  <a16:creationId xmlns:a16="http://schemas.microsoft.com/office/drawing/2014/main" id="{4E6F7D1E-3933-BD0E-D6BD-34FAE04B3BCF}"/>
                </a:ext>
              </a:extLst>
            </p:cNvPr>
            <p:cNvSpPr>
              <a:spLocks noChangeArrowheads="1"/>
            </p:cNvSpPr>
            <p:nvPr/>
          </p:nvSpPr>
          <p:spPr bwMode="auto">
            <a:xfrm>
              <a:off x="1519" y="1480"/>
              <a:ext cx="2177" cy="1360"/>
            </a:xfrm>
            <a:prstGeom prst="rect">
              <a:avLst/>
            </a:prstGeom>
            <a:solidFill>
              <a:srgbClr val="DDDDDD"/>
            </a:solidFill>
            <a:ln w="9525" cap="rnd">
              <a:solidFill>
                <a:srgbClr val="993300"/>
              </a:solidFill>
              <a:prstDash val="sysDot"/>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sp>
          <p:nvSpPr>
            <p:cNvPr id="67" name="Text Box 75">
              <a:extLst>
                <a:ext uri="{FF2B5EF4-FFF2-40B4-BE49-F238E27FC236}">
                  <a16:creationId xmlns:a16="http://schemas.microsoft.com/office/drawing/2014/main" id="{6A29CE07-A5DC-6066-204B-35C4057A168B}"/>
                </a:ext>
              </a:extLst>
            </p:cNvPr>
            <p:cNvSpPr txBox="1">
              <a:spLocks noChangeArrowheads="1"/>
            </p:cNvSpPr>
            <p:nvPr/>
          </p:nvSpPr>
          <p:spPr bwMode="auto">
            <a:xfrm>
              <a:off x="1712" y="2296"/>
              <a:ext cx="1622" cy="53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18000" tIns="10800" rIns="18000" bIns="10800" anchor="ctr">
              <a:spAutoFit/>
            </a:bodyPr>
            <a:lstStyle>
              <a:lvl1pPr marL="176213" indent="-176213"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eaLnBrk="0" hangingPunct="0">
                <a:lnSpc>
                  <a:spcPct val="100000"/>
                </a:lnSpc>
                <a:buClr>
                  <a:schemeClr val="bg2"/>
                </a:buClr>
                <a:buFontTx/>
                <a:buChar char="•"/>
                <a:defRPr/>
              </a:pPr>
              <a:r>
                <a:rPr kumimoji="0" lang="zh-CN" altLang="en-US" sz="1800" dirty="0">
                  <a:ea typeface="黑体" charset="0"/>
                  <a:cs typeface="黑体" charset="0"/>
                </a:rPr>
                <a:t>向战略采购要</a:t>
              </a:r>
              <a:r>
                <a:rPr kumimoji="0" lang="zh-CN" altLang="en-US" sz="1800" dirty="0">
                  <a:solidFill>
                    <a:srgbClr val="FF0000"/>
                  </a:solidFill>
                  <a:ea typeface="黑体" charset="0"/>
                  <a:cs typeface="黑体" charset="0"/>
                </a:rPr>
                <a:t>效果</a:t>
              </a:r>
              <a:endParaRPr kumimoji="0" lang="en-US" altLang="zh-CN" sz="1800" dirty="0">
                <a:ea typeface="黑体" charset="0"/>
                <a:cs typeface="黑体" charset="0"/>
              </a:endParaRPr>
            </a:p>
            <a:p>
              <a:pPr eaLnBrk="0" hangingPunct="0">
                <a:lnSpc>
                  <a:spcPct val="100000"/>
                </a:lnSpc>
                <a:buClr>
                  <a:schemeClr val="bg2"/>
                </a:buClr>
                <a:buFontTx/>
                <a:buChar char="•"/>
                <a:defRPr/>
              </a:pPr>
              <a:r>
                <a:rPr kumimoji="0" lang="zh-CN" altLang="en-US" sz="1800" dirty="0">
                  <a:ea typeface="黑体" charset="0"/>
                  <a:cs typeface="黑体" charset="0"/>
                </a:rPr>
                <a:t>向采购流程要</a:t>
              </a:r>
              <a:r>
                <a:rPr kumimoji="0" lang="zh-CN" altLang="en-US" sz="1800" dirty="0">
                  <a:solidFill>
                    <a:srgbClr val="FF0000"/>
                  </a:solidFill>
                  <a:ea typeface="黑体" charset="0"/>
                  <a:cs typeface="黑体" charset="0"/>
                </a:rPr>
                <a:t>效率</a:t>
              </a:r>
              <a:endParaRPr kumimoji="0" lang="en-US" altLang="zh-CN" sz="1800" dirty="0">
                <a:ea typeface="黑体" charset="0"/>
                <a:cs typeface="黑体" charset="0"/>
              </a:endParaRPr>
            </a:p>
            <a:p>
              <a:pPr eaLnBrk="0" hangingPunct="0">
                <a:lnSpc>
                  <a:spcPct val="100000"/>
                </a:lnSpc>
                <a:buClr>
                  <a:schemeClr val="bg2"/>
                </a:buClr>
                <a:buFontTx/>
                <a:buChar char="•"/>
                <a:defRPr/>
              </a:pPr>
              <a:r>
                <a:rPr kumimoji="0" lang="zh-CN" altLang="en-US" sz="1800" dirty="0">
                  <a:ea typeface="黑体" charset="0"/>
                  <a:cs typeface="黑体" charset="0"/>
                </a:rPr>
                <a:t>向信息技术要</a:t>
              </a:r>
              <a:r>
                <a:rPr kumimoji="0" lang="zh-CN" altLang="en-US" sz="1800" dirty="0">
                  <a:solidFill>
                    <a:srgbClr val="FF0000"/>
                  </a:solidFill>
                  <a:ea typeface="黑体" charset="0"/>
                  <a:cs typeface="黑体" charset="0"/>
                </a:rPr>
                <a:t>内控</a:t>
              </a:r>
            </a:p>
          </p:txBody>
        </p:sp>
        <p:sp>
          <p:nvSpPr>
            <p:cNvPr id="68" name="Line 76">
              <a:extLst>
                <a:ext uri="{FF2B5EF4-FFF2-40B4-BE49-F238E27FC236}">
                  <a16:creationId xmlns:a16="http://schemas.microsoft.com/office/drawing/2014/main" id="{04368911-9174-7312-00DE-FD5C678B9955}"/>
                </a:ext>
              </a:extLst>
            </p:cNvPr>
            <p:cNvSpPr>
              <a:spLocks noChangeShapeType="1"/>
            </p:cNvSpPr>
            <p:nvPr/>
          </p:nvSpPr>
          <p:spPr bwMode="auto">
            <a:xfrm rot="16200000" flipV="1">
              <a:off x="2656" y="1991"/>
              <a:ext cx="939" cy="0"/>
            </a:xfrm>
            <a:prstGeom prst="line">
              <a:avLst/>
            </a:prstGeom>
            <a:noFill/>
            <a:ln w="28575">
              <a:solidFill>
                <a:srgbClr val="DDDDDD"/>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nvGrpSpPr>
            <p:cNvPr id="98338" name="Group 77">
              <a:extLst>
                <a:ext uri="{FF2B5EF4-FFF2-40B4-BE49-F238E27FC236}">
                  <a16:creationId xmlns:a16="http://schemas.microsoft.com/office/drawing/2014/main" id="{CF9D6767-0165-6544-B84A-B706D0E5EECB}"/>
                </a:ext>
              </a:extLst>
            </p:cNvPr>
            <p:cNvGrpSpPr>
              <a:grpSpLocks/>
            </p:cNvGrpSpPr>
            <p:nvPr/>
          </p:nvGrpSpPr>
          <p:grpSpPr bwMode="auto">
            <a:xfrm>
              <a:off x="1569" y="1608"/>
              <a:ext cx="2076" cy="629"/>
              <a:chOff x="1569" y="1608"/>
              <a:chExt cx="2076" cy="629"/>
            </a:xfrm>
          </p:grpSpPr>
          <p:sp>
            <p:nvSpPr>
              <p:cNvPr id="70" name="Rectangle 78">
                <a:extLst>
                  <a:ext uri="{FF2B5EF4-FFF2-40B4-BE49-F238E27FC236}">
                    <a16:creationId xmlns:a16="http://schemas.microsoft.com/office/drawing/2014/main" id="{ACFC77D5-9181-D1C2-461D-B2ED477CE7F0}"/>
                  </a:ext>
                </a:extLst>
              </p:cNvPr>
              <p:cNvSpPr>
                <a:spLocks noChangeArrowheads="1"/>
              </p:cNvSpPr>
              <p:nvPr/>
            </p:nvSpPr>
            <p:spPr bwMode="auto">
              <a:xfrm rot="-5400000">
                <a:off x="1799" y="1851"/>
                <a:ext cx="212" cy="227"/>
              </a:xfrm>
              <a:prstGeom prst="rect">
                <a:avLst/>
              </a:prstGeom>
              <a:noFill/>
              <a:ln>
                <a:noFill/>
              </a:ln>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nchorCtr="1"/>
              <a:lstStyle/>
              <a:p>
                <a:pPr marL="342900" indent="-342900" algn="r">
                  <a:lnSpc>
                    <a:spcPct val="100000"/>
                  </a:lnSpc>
                  <a:buClr>
                    <a:srgbClr val="FF0000"/>
                  </a:buClr>
                  <a:defRPr/>
                </a:pPr>
                <a:r>
                  <a:rPr lang="en-US" altLang="zh-CN" sz="3200">
                    <a:solidFill>
                      <a:schemeClr val="bg2"/>
                    </a:solidFill>
                    <a:latin typeface="黑体" charset="0"/>
                    <a:ea typeface="黑体" charset="0"/>
                    <a:cs typeface="黑体" charset="0"/>
                  </a:rPr>
                  <a:t>+</a:t>
                </a:r>
              </a:p>
            </p:txBody>
          </p:sp>
          <p:sp>
            <p:nvSpPr>
              <p:cNvPr id="71" name="Text Box 79">
                <a:extLst>
                  <a:ext uri="{FF2B5EF4-FFF2-40B4-BE49-F238E27FC236}">
                    <a16:creationId xmlns:a16="http://schemas.microsoft.com/office/drawing/2014/main" id="{775736AA-438E-C0F5-4C9D-60E8C9AB5842}"/>
                  </a:ext>
                </a:extLst>
              </p:cNvPr>
              <p:cNvSpPr txBox="1">
                <a:spLocks noChangeArrowheads="1"/>
              </p:cNvSpPr>
              <p:nvPr/>
            </p:nvSpPr>
            <p:spPr bwMode="auto">
              <a:xfrm>
                <a:off x="2063" y="1616"/>
                <a:ext cx="181" cy="616"/>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lvl1pPr algn="l">
                  <a:spcBef>
                    <a:spcPct val="0"/>
                  </a:spcBef>
                  <a:defRPr kumimoji="1" sz="2400">
                    <a:solidFill>
                      <a:schemeClr val="tx1"/>
                    </a:solidFill>
                    <a:latin typeface="Times New Roman" charset="0"/>
                    <a:ea typeface="宋体" charset="0"/>
                    <a:cs typeface="宋体" charset="0"/>
                  </a:defRPr>
                </a:lvl1pPr>
                <a:lvl2pPr marL="742950" indent="-285750" algn="l">
                  <a:spcBef>
                    <a:spcPct val="0"/>
                  </a:spcBef>
                  <a:defRPr kumimoji="1" sz="2400">
                    <a:solidFill>
                      <a:schemeClr val="tx1"/>
                    </a:solidFill>
                    <a:latin typeface="Times New Roman" charset="0"/>
                    <a:ea typeface="宋体" charset="0"/>
                  </a:defRPr>
                </a:lvl2pPr>
                <a:lvl3pPr marL="1143000" indent="-228600" algn="l">
                  <a:spcBef>
                    <a:spcPct val="0"/>
                  </a:spcBef>
                  <a:defRPr kumimoji="1" sz="2400">
                    <a:solidFill>
                      <a:schemeClr val="tx1"/>
                    </a:solidFill>
                    <a:latin typeface="Times New Roman" charset="0"/>
                    <a:ea typeface="宋体" charset="0"/>
                  </a:defRPr>
                </a:lvl3pPr>
                <a:lvl4pPr marL="1600200" indent="-228600" algn="l">
                  <a:spcBef>
                    <a:spcPct val="0"/>
                  </a:spcBef>
                  <a:defRPr kumimoji="1" sz="2400">
                    <a:solidFill>
                      <a:schemeClr val="tx1"/>
                    </a:solidFill>
                    <a:latin typeface="Times New Roman" charset="0"/>
                    <a:ea typeface="宋体" charset="0"/>
                  </a:defRPr>
                </a:lvl4pPr>
                <a:lvl5pPr marL="2057400" indent="-228600" algn="l">
                  <a:spcBef>
                    <a:spcPct val="0"/>
                  </a:spcBef>
                  <a:defRPr kumimoji="1" sz="2400">
                    <a:solidFill>
                      <a:schemeClr val="tx1"/>
                    </a:solidFill>
                    <a:latin typeface="Times New Roman" charset="0"/>
                    <a:ea typeface="宋体" charset="0"/>
                  </a:defRPr>
                </a:lvl5pPr>
                <a:lvl6pPr marL="2514600" indent="-228600" fontAlgn="base">
                  <a:spcBef>
                    <a:spcPct val="0"/>
                  </a:spcBef>
                  <a:spcAft>
                    <a:spcPct val="0"/>
                  </a:spcAft>
                  <a:defRPr kumimoji="1" sz="2400">
                    <a:solidFill>
                      <a:schemeClr val="tx1"/>
                    </a:solidFill>
                    <a:latin typeface="Times New Roman" charset="0"/>
                    <a:ea typeface="宋体" charset="0"/>
                  </a:defRPr>
                </a:lvl6pPr>
                <a:lvl7pPr marL="2971800" indent="-228600" fontAlgn="base">
                  <a:spcBef>
                    <a:spcPct val="0"/>
                  </a:spcBef>
                  <a:spcAft>
                    <a:spcPct val="0"/>
                  </a:spcAft>
                  <a:defRPr kumimoji="1" sz="2400">
                    <a:solidFill>
                      <a:schemeClr val="tx1"/>
                    </a:solidFill>
                    <a:latin typeface="Times New Roman" charset="0"/>
                    <a:ea typeface="宋体" charset="0"/>
                  </a:defRPr>
                </a:lvl7pPr>
                <a:lvl8pPr marL="3429000" indent="-228600" fontAlgn="base">
                  <a:spcBef>
                    <a:spcPct val="0"/>
                  </a:spcBef>
                  <a:spcAft>
                    <a:spcPct val="0"/>
                  </a:spcAft>
                  <a:defRPr kumimoji="1" sz="2400">
                    <a:solidFill>
                      <a:schemeClr val="tx1"/>
                    </a:solidFill>
                    <a:latin typeface="Times New Roman" charset="0"/>
                    <a:ea typeface="宋体" charset="0"/>
                  </a:defRPr>
                </a:lvl8pPr>
                <a:lvl9pPr marL="3886200" indent="-228600"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600" dirty="0">
                    <a:ea typeface="黑体" charset="0"/>
                    <a:cs typeface="黑体" charset="0"/>
                  </a:rPr>
                  <a:t>采购流程</a:t>
                </a:r>
              </a:p>
            </p:txBody>
          </p:sp>
          <p:sp>
            <p:nvSpPr>
              <p:cNvPr id="72" name="Text Box 80">
                <a:extLst>
                  <a:ext uri="{FF2B5EF4-FFF2-40B4-BE49-F238E27FC236}">
                    <a16:creationId xmlns:a16="http://schemas.microsoft.com/office/drawing/2014/main" id="{408AED3E-CF68-C705-DB40-DE34A717888F}"/>
                  </a:ext>
                </a:extLst>
              </p:cNvPr>
              <p:cNvSpPr txBox="1">
                <a:spLocks noChangeArrowheads="1"/>
              </p:cNvSpPr>
              <p:nvPr/>
            </p:nvSpPr>
            <p:spPr bwMode="auto">
              <a:xfrm flipH="1">
                <a:off x="1569" y="1616"/>
                <a:ext cx="238" cy="616"/>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lvl1pPr algn="l">
                  <a:spcBef>
                    <a:spcPct val="0"/>
                  </a:spcBef>
                  <a:defRPr kumimoji="1" sz="2400">
                    <a:solidFill>
                      <a:schemeClr val="tx1"/>
                    </a:solidFill>
                    <a:latin typeface="Times New Roman" charset="0"/>
                    <a:ea typeface="宋体" charset="0"/>
                    <a:cs typeface="宋体" charset="0"/>
                  </a:defRPr>
                </a:lvl1pPr>
                <a:lvl2pPr marL="742950" indent="-285750" algn="l">
                  <a:spcBef>
                    <a:spcPct val="0"/>
                  </a:spcBef>
                  <a:defRPr kumimoji="1" sz="2400">
                    <a:solidFill>
                      <a:schemeClr val="tx1"/>
                    </a:solidFill>
                    <a:latin typeface="Times New Roman" charset="0"/>
                    <a:ea typeface="宋体" charset="0"/>
                  </a:defRPr>
                </a:lvl2pPr>
                <a:lvl3pPr marL="1143000" indent="-228600" algn="l">
                  <a:spcBef>
                    <a:spcPct val="0"/>
                  </a:spcBef>
                  <a:defRPr kumimoji="1" sz="2400">
                    <a:solidFill>
                      <a:schemeClr val="tx1"/>
                    </a:solidFill>
                    <a:latin typeface="Times New Roman" charset="0"/>
                    <a:ea typeface="宋体" charset="0"/>
                  </a:defRPr>
                </a:lvl3pPr>
                <a:lvl4pPr marL="1600200" indent="-228600" algn="l">
                  <a:spcBef>
                    <a:spcPct val="0"/>
                  </a:spcBef>
                  <a:defRPr kumimoji="1" sz="2400">
                    <a:solidFill>
                      <a:schemeClr val="tx1"/>
                    </a:solidFill>
                    <a:latin typeface="Times New Roman" charset="0"/>
                    <a:ea typeface="宋体" charset="0"/>
                  </a:defRPr>
                </a:lvl4pPr>
                <a:lvl5pPr marL="2057400" indent="-228600" algn="l">
                  <a:spcBef>
                    <a:spcPct val="0"/>
                  </a:spcBef>
                  <a:defRPr kumimoji="1" sz="2400">
                    <a:solidFill>
                      <a:schemeClr val="tx1"/>
                    </a:solidFill>
                    <a:latin typeface="Times New Roman" charset="0"/>
                    <a:ea typeface="宋体" charset="0"/>
                  </a:defRPr>
                </a:lvl5pPr>
                <a:lvl6pPr marL="2514600" indent="-228600" fontAlgn="base">
                  <a:spcBef>
                    <a:spcPct val="0"/>
                  </a:spcBef>
                  <a:spcAft>
                    <a:spcPct val="0"/>
                  </a:spcAft>
                  <a:defRPr kumimoji="1" sz="2400">
                    <a:solidFill>
                      <a:schemeClr val="tx1"/>
                    </a:solidFill>
                    <a:latin typeface="Times New Roman" charset="0"/>
                    <a:ea typeface="宋体" charset="0"/>
                  </a:defRPr>
                </a:lvl6pPr>
                <a:lvl7pPr marL="2971800" indent="-228600" fontAlgn="base">
                  <a:spcBef>
                    <a:spcPct val="0"/>
                  </a:spcBef>
                  <a:spcAft>
                    <a:spcPct val="0"/>
                  </a:spcAft>
                  <a:defRPr kumimoji="1" sz="2400">
                    <a:solidFill>
                      <a:schemeClr val="tx1"/>
                    </a:solidFill>
                    <a:latin typeface="Times New Roman" charset="0"/>
                    <a:ea typeface="宋体" charset="0"/>
                  </a:defRPr>
                </a:lvl7pPr>
                <a:lvl8pPr marL="3429000" indent="-228600" fontAlgn="base">
                  <a:spcBef>
                    <a:spcPct val="0"/>
                  </a:spcBef>
                  <a:spcAft>
                    <a:spcPct val="0"/>
                  </a:spcAft>
                  <a:defRPr kumimoji="1" sz="2400">
                    <a:solidFill>
                      <a:schemeClr val="tx1"/>
                    </a:solidFill>
                    <a:latin typeface="Times New Roman" charset="0"/>
                    <a:ea typeface="宋体" charset="0"/>
                  </a:defRPr>
                </a:lvl8pPr>
                <a:lvl9pPr marL="3886200" indent="-228600"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600" dirty="0">
                    <a:ea typeface="黑体" charset="0"/>
                    <a:cs typeface="黑体" charset="0"/>
                  </a:rPr>
                  <a:t>战略采购</a:t>
                </a:r>
              </a:p>
            </p:txBody>
          </p:sp>
          <p:sp>
            <p:nvSpPr>
              <p:cNvPr id="73" name="Text Box 81">
                <a:extLst>
                  <a:ext uri="{FF2B5EF4-FFF2-40B4-BE49-F238E27FC236}">
                    <a16:creationId xmlns:a16="http://schemas.microsoft.com/office/drawing/2014/main" id="{79CFEC8B-C3D1-BF69-301A-843D8E5F2808}"/>
                  </a:ext>
                </a:extLst>
              </p:cNvPr>
              <p:cNvSpPr txBox="1">
                <a:spLocks noChangeArrowheads="1"/>
              </p:cNvSpPr>
              <p:nvPr/>
            </p:nvSpPr>
            <p:spPr bwMode="auto">
              <a:xfrm>
                <a:off x="2762" y="1616"/>
                <a:ext cx="299" cy="616"/>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lvl1pPr algn="l">
                  <a:spcBef>
                    <a:spcPct val="0"/>
                  </a:spcBef>
                  <a:defRPr kumimoji="1" sz="2400">
                    <a:solidFill>
                      <a:schemeClr val="tx1"/>
                    </a:solidFill>
                    <a:latin typeface="Times New Roman" charset="0"/>
                    <a:ea typeface="宋体" charset="0"/>
                    <a:cs typeface="宋体" charset="0"/>
                  </a:defRPr>
                </a:lvl1pPr>
                <a:lvl2pPr marL="742950" indent="-285750" algn="l">
                  <a:spcBef>
                    <a:spcPct val="0"/>
                  </a:spcBef>
                  <a:defRPr kumimoji="1" sz="2400">
                    <a:solidFill>
                      <a:schemeClr val="tx1"/>
                    </a:solidFill>
                    <a:latin typeface="Times New Roman" charset="0"/>
                    <a:ea typeface="宋体" charset="0"/>
                  </a:defRPr>
                </a:lvl2pPr>
                <a:lvl3pPr marL="1143000" indent="-228600" algn="l">
                  <a:spcBef>
                    <a:spcPct val="0"/>
                  </a:spcBef>
                  <a:defRPr kumimoji="1" sz="2400">
                    <a:solidFill>
                      <a:schemeClr val="tx1"/>
                    </a:solidFill>
                    <a:latin typeface="Times New Roman" charset="0"/>
                    <a:ea typeface="宋体" charset="0"/>
                  </a:defRPr>
                </a:lvl3pPr>
                <a:lvl4pPr marL="1600200" indent="-228600" algn="l">
                  <a:spcBef>
                    <a:spcPct val="0"/>
                  </a:spcBef>
                  <a:defRPr kumimoji="1" sz="2400">
                    <a:solidFill>
                      <a:schemeClr val="tx1"/>
                    </a:solidFill>
                    <a:latin typeface="Times New Roman" charset="0"/>
                    <a:ea typeface="宋体" charset="0"/>
                  </a:defRPr>
                </a:lvl4pPr>
                <a:lvl5pPr marL="2057400" indent="-228600" algn="l">
                  <a:spcBef>
                    <a:spcPct val="0"/>
                  </a:spcBef>
                  <a:defRPr kumimoji="1" sz="2400">
                    <a:solidFill>
                      <a:schemeClr val="tx1"/>
                    </a:solidFill>
                    <a:latin typeface="Times New Roman" charset="0"/>
                    <a:ea typeface="宋体" charset="0"/>
                  </a:defRPr>
                </a:lvl5pPr>
                <a:lvl6pPr marL="2514600" indent="-228600" fontAlgn="base">
                  <a:spcBef>
                    <a:spcPct val="0"/>
                  </a:spcBef>
                  <a:spcAft>
                    <a:spcPct val="0"/>
                  </a:spcAft>
                  <a:defRPr kumimoji="1" sz="2400">
                    <a:solidFill>
                      <a:schemeClr val="tx1"/>
                    </a:solidFill>
                    <a:latin typeface="Times New Roman" charset="0"/>
                    <a:ea typeface="宋体" charset="0"/>
                  </a:defRPr>
                </a:lvl6pPr>
                <a:lvl7pPr marL="2971800" indent="-228600" fontAlgn="base">
                  <a:spcBef>
                    <a:spcPct val="0"/>
                  </a:spcBef>
                  <a:spcAft>
                    <a:spcPct val="0"/>
                  </a:spcAft>
                  <a:defRPr kumimoji="1" sz="2400">
                    <a:solidFill>
                      <a:schemeClr val="tx1"/>
                    </a:solidFill>
                    <a:latin typeface="Times New Roman" charset="0"/>
                    <a:ea typeface="宋体" charset="0"/>
                  </a:defRPr>
                </a:lvl7pPr>
                <a:lvl8pPr marL="3429000" indent="-228600" fontAlgn="base">
                  <a:spcBef>
                    <a:spcPct val="0"/>
                  </a:spcBef>
                  <a:spcAft>
                    <a:spcPct val="0"/>
                  </a:spcAft>
                  <a:defRPr kumimoji="1" sz="2400">
                    <a:solidFill>
                      <a:schemeClr val="tx1"/>
                    </a:solidFill>
                    <a:latin typeface="Times New Roman" charset="0"/>
                    <a:ea typeface="宋体" charset="0"/>
                  </a:defRPr>
                </a:lvl8pPr>
                <a:lvl9pPr marL="3886200" indent="-228600"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600" dirty="0">
                    <a:ea typeface="黑体" charset="0"/>
                    <a:cs typeface="黑体" charset="0"/>
                  </a:rPr>
                  <a:t>电子采购</a:t>
                </a:r>
                <a:endParaRPr lang="en-US" altLang="zh-CN" sz="1600" dirty="0">
                  <a:ea typeface="黑体" charset="0"/>
                  <a:cs typeface="黑体" charset="0"/>
                </a:endParaRPr>
              </a:p>
              <a:p>
                <a:pPr algn="ctr">
                  <a:lnSpc>
                    <a:spcPct val="100000"/>
                  </a:lnSpc>
                  <a:defRPr/>
                </a:pPr>
                <a:r>
                  <a:rPr lang="zh-CN" altLang="en-US" sz="1600" dirty="0">
                    <a:ea typeface="黑体" charset="0"/>
                    <a:cs typeface="黑体" charset="0"/>
                  </a:rPr>
                  <a:t>技术环境</a:t>
                </a:r>
              </a:p>
            </p:txBody>
          </p:sp>
          <p:sp>
            <p:nvSpPr>
              <p:cNvPr id="74" name="Rectangle 82">
                <a:extLst>
                  <a:ext uri="{FF2B5EF4-FFF2-40B4-BE49-F238E27FC236}">
                    <a16:creationId xmlns:a16="http://schemas.microsoft.com/office/drawing/2014/main" id="{2DBCB484-E9E8-71B3-3F16-CDAB4CD0D939}"/>
                  </a:ext>
                </a:extLst>
              </p:cNvPr>
              <p:cNvSpPr>
                <a:spLocks noChangeArrowheads="1"/>
              </p:cNvSpPr>
              <p:nvPr/>
            </p:nvSpPr>
            <p:spPr bwMode="auto">
              <a:xfrm rot="16200000">
                <a:off x="2568" y="1776"/>
                <a:ext cx="212" cy="441"/>
              </a:xfrm>
              <a:prstGeom prst="rect">
                <a:avLst/>
              </a:prstGeom>
              <a:noFill/>
              <a:ln>
                <a:noFill/>
              </a:ln>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92075" tIns="46038" rIns="92075" bIns="46038"/>
              <a:lstStyle/>
              <a:p>
                <a:pPr marL="342900" indent="-342900" algn="r">
                  <a:lnSpc>
                    <a:spcPct val="100000"/>
                  </a:lnSpc>
                  <a:buClr>
                    <a:srgbClr val="FF0000"/>
                  </a:buClr>
                  <a:defRPr/>
                </a:pPr>
                <a:r>
                  <a:rPr lang="en-US" altLang="zh-CN" sz="3200" dirty="0">
                    <a:solidFill>
                      <a:schemeClr val="bg2"/>
                    </a:solidFill>
                    <a:latin typeface="黑体" charset="0"/>
                    <a:ea typeface="黑体" charset="0"/>
                    <a:cs typeface="黑体" charset="0"/>
                  </a:rPr>
                  <a:t>+</a:t>
                </a:r>
              </a:p>
            </p:txBody>
          </p:sp>
          <p:sp>
            <p:nvSpPr>
              <p:cNvPr id="75" name="Text Box 83">
                <a:extLst>
                  <a:ext uri="{FF2B5EF4-FFF2-40B4-BE49-F238E27FC236}">
                    <a16:creationId xmlns:a16="http://schemas.microsoft.com/office/drawing/2014/main" id="{278185F8-9B8F-0A23-BA56-44774AF8A77E}"/>
                  </a:ext>
                </a:extLst>
              </p:cNvPr>
              <p:cNvSpPr txBox="1">
                <a:spLocks noChangeArrowheads="1"/>
              </p:cNvSpPr>
              <p:nvPr/>
            </p:nvSpPr>
            <p:spPr bwMode="auto">
              <a:xfrm>
                <a:off x="3379" y="1612"/>
                <a:ext cx="266" cy="625"/>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lvl1pPr algn="l">
                  <a:spcBef>
                    <a:spcPct val="0"/>
                  </a:spcBef>
                  <a:defRPr kumimoji="1" sz="2400">
                    <a:solidFill>
                      <a:schemeClr val="tx1"/>
                    </a:solidFill>
                    <a:latin typeface="Times New Roman" charset="0"/>
                    <a:ea typeface="宋体" charset="0"/>
                    <a:cs typeface="宋体" charset="0"/>
                  </a:defRPr>
                </a:lvl1pPr>
                <a:lvl2pPr marL="742950" indent="-285750" algn="l">
                  <a:spcBef>
                    <a:spcPct val="0"/>
                  </a:spcBef>
                  <a:defRPr kumimoji="1" sz="2400">
                    <a:solidFill>
                      <a:schemeClr val="tx1"/>
                    </a:solidFill>
                    <a:latin typeface="Times New Roman" charset="0"/>
                    <a:ea typeface="宋体" charset="0"/>
                  </a:defRPr>
                </a:lvl2pPr>
                <a:lvl3pPr marL="1143000" indent="-228600" algn="l">
                  <a:spcBef>
                    <a:spcPct val="0"/>
                  </a:spcBef>
                  <a:defRPr kumimoji="1" sz="2400">
                    <a:solidFill>
                      <a:schemeClr val="tx1"/>
                    </a:solidFill>
                    <a:latin typeface="Times New Roman" charset="0"/>
                    <a:ea typeface="宋体" charset="0"/>
                  </a:defRPr>
                </a:lvl3pPr>
                <a:lvl4pPr marL="1600200" indent="-228600" algn="l">
                  <a:spcBef>
                    <a:spcPct val="0"/>
                  </a:spcBef>
                  <a:defRPr kumimoji="1" sz="2400">
                    <a:solidFill>
                      <a:schemeClr val="tx1"/>
                    </a:solidFill>
                    <a:latin typeface="Times New Roman" charset="0"/>
                    <a:ea typeface="宋体" charset="0"/>
                  </a:defRPr>
                </a:lvl4pPr>
                <a:lvl5pPr marL="2057400" indent="-228600" algn="l">
                  <a:spcBef>
                    <a:spcPct val="0"/>
                  </a:spcBef>
                  <a:defRPr kumimoji="1" sz="2400">
                    <a:solidFill>
                      <a:schemeClr val="tx1"/>
                    </a:solidFill>
                    <a:latin typeface="Times New Roman" charset="0"/>
                    <a:ea typeface="宋体" charset="0"/>
                  </a:defRPr>
                </a:lvl5pPr>
                <a:lvl6pPr marL="2514600" indent="-228600" fontAlgn="base">
                  <a:spcBef>
                    <a:spcPct val="0"/>
                  </a:spcBef>
                  <a:spcAft>
                    <a:spcPct val="0"/>
                  </a:spcAft>
                  <a:defRPr kumimoji="1" sz="2400">
                    <a:solidFill>
                      <a:schemeClr val="tx1"/>
                    </a:solidFill>
                    <a:latin typeface="Times New Roman" charset="0"/>
                    <a:ea typeface="宋体" charset="0"/>
                  </a:defRPr>
                </a:lvl6pPr>
                <a:lvl7pPr marL="2971800" indent="-228600" fontAlgn="base">
                  <a:spcBef>
                    <a:spcPct val="0"/>
                  </a:spcBef>
                  <a:spcAft>
                    <a:spcPct val="0"/>
                  </a:spcAft>
                  <a:defRPr kumimoji="1" sz="2400">
                    <a:solidFill>
                      <a:schemeClr val="tx1"/>
                    </a:solidFill>
                    <a:latin typeface="Times New Roman" charset="0"/>
                    <a:ea typeface="宋体" charset="0"/>
                  </a:defRPr>
                </a:lvl7pPr>
                <a:lvl8pPr marL="3429000" indent="-228600" fontAlgn="base">
                  <a:spcBef>
                    <a:spcPct val="0"/>
                  </a:spcBef>
                  <a:spcAft>
                    <a:spcPct val="0"/>
                  </a:spcAft>
                  <a:defRPr kumimoji="1" sz="2400">
                    <a:solidFill>
                      <a:schemeClr val="tx1"/>
                    </a:solidFill>
                    <a:latin typeface="Times New Roman" charset="0"/>
                    <a:ea typeface="宋体" charset="0"/>
                  </a:defRPr>
                </a:lvl8pPr>
                <a:lvl9pPr marL="3886200" indent="-228600" fontAlgn="base">
                  <a:spcBef>
                    <a:spcPct val="0"/>
                  </a:spcBef>
                  <a:spcAft>
                    <a:spcPct val="0"/>
                  </a:spcAft>
                  <a:defRPr kumimoji="1" sz="2400">
                    <a:solidFill>
                      <a:schemeClr val="tx1"/>
                    </a:solidFill>
                    <a:latin typeface="Times New Roman" charset="0"/>
                    <a:ea typeface="宋体" charset="0"/>
                  </a:defRPr>
                </a:lvl9pPr>
              </a:lstStyle>
              <a:p>
                <a:pPr algn="ctr">
                  <a:lnSpc>
                    <a:spcPct val="80000"/>
                  </a:lnSpc>
                  <a:defRPr/>
                </a:pPr>
                <a:r>
                  <a:rPr lang="zh-CN" altLang="en-US" sz="1600" dirty="0">
                    <a:ea typeface="黑体" charset="0"/>
                    <a:cs typeface="黑体" charset="0"/>
                  </a:rPr>
                  <a:t>现代化采购</a:t>
                </a:r>
              </a:p>
            </p:txBody>
          </p:sp>
          <p:sp>
            <p:nvSpPr>
              <p:cNvPr id="76" name="Rectangle 84">
                <a:extLst>
                  <a:ext uri="{FF2B5EF4-FFF2-40B4-BE49-F238E27FC236}">
                    <a16:creationId xmlns:a16="http://schemas.microsoft.com/office/drawing/2014/main" id="{C5670962-04D1-95AB-A75F-FA642A394E1A}"/>
                  </a:ext>
                </a:extLst>
              </p:cNvPr>
              <p:cNvSpPr>
                <a:spLocks noChangeArrowheads="1"/>
              </p:cNvSpPr>
              <p:nvPr/>
            </p:nvSpPr>
            <p:spPr bwMode="auto">
              <a:xfrm>
                <a:off x="3085" y="1797"/>
                <a:ext cx="294" cy="256"/>
              </a:xfrm>
              <a:prstGeom prst="rect">
                <a:avLst/>
              </a:prstGeom>
              <a:noFill/>
              <a:ln>
                <a:noFill/>
              </a:ln>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lstStyle/>
              <a:p>
                <a:pPr marL="342900" indent="-342900">
                  <a:lnSpc>
                    <a:spcPct val="100000"/>
                  </a:lnSpc>
                  <a:buClr>
                    <a:srgbClr val="FF0000"/>
                  </a:buClr>
                  <a:defRPr/>
                </a:pPr>
                <a:r>
                  <a:rPr lang="en-US" altLang="zh-CN" sz="3200" dirty="0">
                    <a:solidFill>
                      <a:schemeClr val="bg2"/>
                    </a:solidFill>
                    <a:latin typeface="黑体" charset="0"/>
                    <a:ea typeface="黑体" charset="0"/>
                    <a:cs typeface="黑体" charset="0"/>
                  </a:rPr>
                  <a:t>=</a:t>
                </a:r>
              </a:p>
            </p:txBody>
          </p:sp>
          <p:sp>
            <p:nvSpPr>
              <p:cNvPr id="77" name="Text Box 85">
                <a:extLst>
                  <a:ext uri="{FF2B5EF4-FFF2-40B4-BE49-F238E27FC236}">
                    <a16:creationId xmlns:a16="http://schemas.microsoft.com/office/drawing/2014/main" id="{01810C42-BBAD-14B6-A3AA-159144C082D0}"/>
                  </a:ext>
                </a:extLst>
              </p:cNvPr>
              <p:cNvSpPr txBox="1">
                <a:spLocks noChangeArrowheads="1"/>
              </p:cNvSpPr>
              <p:nvPr/>
            </p:nvSpPr>
            <p:spPr bwMode="auto">
              <a:xfrm>
                <a:off x="2278" y="1608"/>
                <a:ext cx="239" cy="616"/>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lvl1pPr algn="l">
                  <a:spcBef>
                    <a:spcPct val="0"/>
                  </a:spcBef>
                  <a:defRPr kumimoji="1" sz="2400">
                    <a:solidFill>
                      <a:schemeClr val="tx1"/>
                    </a:solidFill>
                    <a:latin typeface="Times New Roman" charset="0"/>
                    <a:ea typeface="宋体" charset="0"/>
                    <a:cs typeface="宋体" charset="0"/>
                  </a:defRPr>
                </a:lvl1pPr>
                <a:lvl2pPr marL="742950" indent="-285750" algn="l">
                  <a:spcBef>
                    <a:spcPct val="0"/>
                  </a:spcBef>
                  <a:defRPr kumimoji="1" sz="2400">
                    <a:solidFill>
                      <a:schemeClr val="tx1"/>
                    </a:solidFill>
                    <a:latin typeface="Times New Roman" charset="0"/>
                    <a:ea typeface="宋体" charset="0"/>
                  </a:defRPr>
                </a:lvl2pPr>
                <a:lvl3pPr marL="1143000" indent="-228600" algn="l">
                  <a:spcBef>
                    <a:spcPct val="0"/>
                  </a:spcBef>
                  <a:defRPr kumimoji="1" sz="2400">
                    <a:solidFill>
                      <a:schemeClr val="tx1"/>
                    </a:solidFill>
                    <a:latin typeface="Times New Roman" charset="0"/>
                    <a:ea typeface="宋体" charset="0"/>
                  </a:defRPr>
                </a:lvl3pPr>
                <a:lvl4pPr marL="1600200" indent="-228600" algn="l">
                  <a:spcBef>
                    <a:spcPct val="0"/>
                  </a:spcBef>
                  <a:defRPr kumimoji="1" sz="2400">
                    <a:solidFill>
                      <a:schemeClr val="tx1"/>
                    </a:solidFill>
                    <a:latin typeface="Times New Roman" charset="0"/>
                    <a:ea typeface="宋体" charset="0"/>
                  </a:defRPr>
                </a:lvl4pPr>
                <a:lvl5pPr marL="2057400" indent="-228600" algn="l">
                  <a:spcBef>
                    <a:spcPct val="0"/>
                  </a:spcBef>
                  <a:defRPr kumimoji="1" sz="2400">
                    <a:solidFill>
                      <a:schemeClr val="tx1"/>
                    </a:solidFill>
                    <a:latin typeface="Times New Roman" charset="0"/>
                    <a:ea typeface="宋体" charset="0"/>
                  </a:defRPr>
                </a:lvl5pPr>
                <a:lvl6pPr marL="2514600" indent="-228600" fontAlgn="base">
                  <a:spcBef>
                    <a:spcPct val="0"/>
                  </a:spcBef>
                  <a:spcAft>
                    <a:spcPct val="0"/>
                  </a:spcAft>
                  <a:defRPr kumimoji="1" sz="2400">
                    <a:solidFill>
                      <a:schemeClr val="tx1"/>
                    </a:solidFill>
                    <a:latin typeface="Times New Roman" charset="0"/>
                    <a:ea typeface="宋体" charset="0"/>
                  </a:defRPr>
                </a:lvl6pPr>
                <a:lvl7pPr marL="2971800" indent="-228600" fontAlgn="base">
                  <a:spcBef>
                    <a:spcPct val="0"/>
                  </a:spcBef>
                  <a:spcAft>
                    <a:spcPct val="0"/>
                  </a:spcAft>
                  <a:defRPr kumimoji="1" sz="2400">
                    <a:solidFill>
                      <a:schemeClr val="tx1"/>
                    </a:solidFill>
                    <a:latin typeface="Times New Roman" charset="0"/>
                    <a:ea typeface="宋体" charset="0"/>
                  </a:defRPr>
                </a:lvl7pPr>
                <a:lvl8pPr marL="3429000" indent="-228600" fontAlgn="base">
                  <a:spcBef>
                    <a:spcPct val="0"/>
                  </a:spcBef>
                  <a:spcAft>
                    <a:spcPct val="0"/>
                  </a:spcAft>
                  <a:defRPr kumimoji="1" sz="2400">
                    <a:solidFill>
                      <a:schemeClr val="tx1"/>
                    </a:solidFill>
                    <a:latin typeface="Times New Roman" charset="0"/>
                    <a:ea typeface="宋体" charset="0"/>
                  </a:defRPr>
                </a:lvl8pPr>
                <a:lvl9pPr marL="3886200" indent="-228600"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600" dirty="0">
                    <a:ea typeface="黑体" charset="0"/>
                    <a:cs typeface="黑体" charset="0"/>
                  </a:rPr>
                  <a:t>操作采购</a:t>
                </a:r>
              </a:p>
            </p:txBody>
          </p:sp>
        </p:grpSp>
      </p:grpSp>
      <p:sp>
        <p:nvSpPr>
          <p:cNvPr id="8" name="TextBox 7">
            <a:extLst>
              <a:ext uri="{FF2B5EF4-FFF2-40B4-BE49-F238E27FC236}">
                <a16:creationId xmlns:a16="http://schemas.microsoft.com/office/drawing/2014/main" id="{1D2E9FCB-17E1-E016-501D-5AF81DBE0754}"/>
              </a:ext>
            </a:extLst>
          </p:cNvPr>
          <p:cNvSpPr txBox="1"/>
          <p:nvPr/>
        </p:nvSpPr>
        <p:spPr>
          <a:xfrm>
            <a:off x="505269" y="3081389"/>
            <a:ext cx="4621694" cy="476412"/>
          </a:xfrm>
          <a:prstGeom prst="rect">
            <a:avLst/>
          </a:prstGeom>
          <a:noFill/>
        </p:spPr>
        <p:txBody>
          <a:bodyPr wrap="square">
            <a:spAutoFit/>
          </a:bodyPr>
          <a:lstStyle/>
          <a:p>
            <a:pPr marL="457200" indent="-457200" algn="l">
              <a:buFont typeface="Arial" panose="020B0604020202020204" pitchFamily="34" charset="0"/>
              <a:buChar char="•"/>
            </a:pPr>
            <a:r>
              <a:rPr kumimoji="0" lang="zh-CN" altLang="en-US" sz="2600" dirty="0">
                <a:latin typeface="Times New Roman" charset="0"/>
                <a:ea typeface="黑体" charset="0"/>
                <a:cs typeface="黑体" charset="0"/>
              </a:rPr>
              <a:t>提高采购效果和效率</a:t>
            </a:r>
          </a:p>
        </p:txBody>
      </p:sp>
      <p:sp>
        <p:nvSpPr>
          <p:cNvPr id="9" name="TextBox 8">
            <a:extLst>
              <a:ext uri="{FF2B5EF4-FFF2-40B4-BE49-F238E27FC236}">
                <a16:creationId xmlns:a16="http://schemas.microsoft.com/office/drawing/2014/main" id="{986AFB38-BB55-6704-853B-25D277AC9BF9}"/>
              </a:ext>
            </a:extLst>
          </p:cNvPr>
          <p:cNvSpPr txBox="1"/>
          <p:nvPr/>
        </p:nvSpPr>
        <p:spPr>
          <a:xfrm>
            <a:off x="505269" y="602171"/>
            <a:ext cx="5866931" cy="476412"/>
          </a:xfrm>
          <a:prstGeom prst="rect">
            <a:avLst/>
          </a:prstGeom>
          <a:noFill/>
        </p:spPr>
        <p:txBody>
          <a:bodyPr wrap="square">
            <a:spAutoFit/>
          </a:bodyPr>
          <a:lstStyle/>
          <a:p>
            <a:pPr marL="457200" indent="-457200" algn="l">
              <a:buFont typeface="Arial" panose="020B0604020202020204" pitchFamily="34" charset="0"/>
              <a:buChar char="•"/>
            </a:pPr>
            <a:r>
              <a:rPr kumimoji="0" lang="zh-CN" altLang="en-US" sz="2600" dirty="0">
                <a:latin typeface="Times New Roman" charset="0"/>
                <a:ea typeface="黑体" charset="0"/>
                <a:cs typeface="黑体" charset="0"/>
              </a:rPr>
              <a:t>生成方式变革驱动采购管理理念</a:t>
            </a:r>
          </a:p>
        </p:txBody>
      </p:sp>
      <p:graphicFrame>
        <p:nvGraphicFramePr>
          <p:cNvPr id="10" name="Table 9">
            <a:extLst>
              <a:ext uri="{FF2B5EF4-FFF2-40B4-BE49-F238E27FC236}">
                <a16:creationId xmlns:a16="http://schemas.microsoft.com/office/drawing/2014/main" id="{C9A6226A-4C4E-C1B6-F575-6630933BE45C}"/>
              </a:ext>
            </a:extLst>
          </p:cNvPr>
          <p:cNvGraphicFramePr>
            <a:graphicFrameLocks noGrp="1"/>
          </p:cNvGraphicFramePr>
          <p:nvPr/>
        </p:nvGraphicFramePr>
        <p:xfrm>
          <a:off x="0" y="1048724"/>
          <a:ext cx="8928100" cy="2060212"/>
        </p:xfrm>
        <a:graphic>
          <a:graphicData uri="http://schemas.openxmlformats.org/drawingml/2006/table">
            <a:tbl>
              <a:tblPr firstRow="1" firstCol="1" bandRow="1">
                <a:tableStyleId>{5940675A-B579-460E-94D1-54222C63F5DA}</a:tableStyleId>
              </a:tblPr>
              <a:tblGrid>
                <a:gridCol w="1259614">
                  <a:extLst>
                    <a:ext uri="{9D8B030D-6E8A-4147-A177-3AD203B41FA5}">
                      <a16:colId xmlns:a16="http://schemas.microsoft.com/office/drawing/2014/main" val="4226150325"/>
                    </a:ext>
                  </a:extLst>
                </a:gridCol>
                <a:gridCol w="2519229">
                  <a:extLst>
                    <a:ext uri="{9D8B030D-6E8A-4147-A177-3AD203B41FA5}">
                      <a16:colId xmlns:a16="http://schemas.microsoft.com/office/drawing/2014/main" val="2879772417"/>
                    </a:ext>
                  </a:extLst>
                </a:gridCol>
                <a:gridCol w="2519229">
                  <a:extLst>
                    <a:ext uri="{9D8B030D-6E8A-4147-A177-3AD203B41FA5}">
                      <a16:colId xmlns:a16="http://schemas.microsoft.com/office/drawing/2014/main" val="403003531"/>
                    </a:ext>
                  </a:extLst>
                </a:gridCol>
                <a:gridCol w="2630028">
                  <a:extLst>
                    <a:ext uri="{9D8B030D-6E8A-4147-A177-3AD203B41FA5}">
                      <a16:colId xmlns:a16="http://schemas.microsoft.com/office/drawing/2014/main" val="2775648708"/>
                    </a:ext>
                  </a:extLst>
                </a:gridCol>
              </a:tblGrid>
              <a:tr h="301693">
                <a:tc>
                  <a:txBody>
                    <a:bodyPr/>
                    <a:lstStyle/>
                    <a:p>
                      <a:pPr indent="127000" algn="ctr">
                        <a:lnSpc>
                          <a:spcPts val="1675"/>
                        </a:lnSpc>
                      </a:pPr>
                      <a:r>
                        <a:rPr lang="zh-CN" sz="1400" b="1" kern="0" dirty="0">
                          <a:effectLst/>
                          <a:latin typeface="Songti SC" panose="02010600040101010101" pitchFamily="2" charset="-122"/>
                          <a:ea typeface="Songti SC" panose="02010600040101010101" pitchFamily="2" charset="-122"/>
                        </a:rPr>
                        <a:t>生产环境</a:t>
                      </a:r>
                      <a:endParaRPr lang="zh-CN" sz="14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675"/>
                        </a:lnSpc>
                      </a:pPr>
                      <a:r>
                        <a:rPr lang="zh-CN" sz="1400" b="1" kern="0" dirty="0">
                          <a:effectLst/>
                          <a:latin typeface="Songti SC" panose="02010600040101010101" pitchFamily="2" charset="-122"/>
                          <a:ea typeface="Songti SC" panose="02010600040101010101" pitchFamily="2" charset="-122"/>
                        </a:rPr>
                        <a:t>按计划生产</a:t>
                      </a:r>
                      <a:endParaRPr lang="zh-CN" sz="14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675"/>
                        </a:lnSpc>
                      </a:pPr>
                      <a:r>
                        <a:rPr lang="zh-CN" sz="1400" b="1" kern="0" dirty="0">
                          <a:effectLst/>
                          <a:latin typeface="Songti SC" panose="02010600040101010101" pitchFamily="2" charset="-122"/>
                          <a:ea typeface="Songti SC" panose="02010600040101010101" pitchFamily="2" charset="-122"/>
                        </a:rPr>
                        <a:t>按订单生产</a:t>
                      </a:r>
                      <a:endParaRPr lang="zh-CN" sz="14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675"/>
                        </a:lnSpc>
                      </a:pPr>
                      <a:r>
                        <a:rPr lang="zh-CN" sz="1400" b="1" kern="0" dirty="0">
                          <a:effectLst/>
                          <a:latin typeface="Songti SC" panose="02010600040101010101" pitchFamily="2" charset="-122"/>
                          <a:ea typeface="Songti SC" panose="02010600040101010101" pitchFamily="2" charset="-122"/>
                        </a:rPr>
                        <a:t>按订单定制</a:t>
                      </a:r>
                      <a:endParaRPr lang="zh-CN" sz="14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extLst>
                  <a:ext uri="{0D108BD9-81ED-4DB2-BD59-A6C34878D82A}">
                    <a16:rowId xmlns:a16="http://schemas.microsoft.com/office/drawing/2014/main" val="38579677"/>
                  </a:ext>
                </a:extLst>
              </a:tr>
              <a:tr h="301693">
                <a:tc>
                  <a:txBody>
                    <a:bodyPr/>
                    <a:lstStyle/>
                    <a:p>
                      <a:pPr indent="127000" algn="ctr">
                        <a:lnSpc>
                          <a:spcPts val="1675"/>
                        </a:lnSpc>
                      </a:pPr>
                      <a:r>
                        <a:rPr lang="zh-CN" sz="1400" b="1" kern="0">
                          <a:effectLst/>
                          <a:latin typeface="Songti SC" panose="02010600040101010101" pitchFamily="2" charset="-122"/>
                          <a:ea typeface="Songti SC" panose="02010600040101010101" pitchFamily="2" charset="-122"/>
                        </a:rPr>
                        <a:t>作业方式</a:t>
                      </a:r>
                      <a:endParaRPr lang="zh-CN" sz="1400" b="1"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675"/>
                        </a:lnSpc>
                      </a:pPr>
                      <a:r>
                        <a:rPr lang="zh-CN" sz="1400" kern="0">
                          <a:effectLst/>
                          <a:latin typeface="Songti SC" panose="02010600040101010101" pitchFamily="2" charset="-122"/>
                          <a:ea typeface="Songti SC" panose="02010600040101010101" pitchFamily="2" charset="-122"/>
                        </a:rPr>
                        <a:t>流水生产线</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675"/>
                        </a:lnSpc>
                      </a:pPr>
                      <a:r>
                        <a:rPr lang="zh-CN" sz="1400" kern="0">
                          <a:effectLst/>
                          <a:latin typeface="Songti SC" panose="02010600040101010101" pitchFamily="2" charset="-122"/>
                          <a:ea typeface="Songti SC" panose="02010600040101010101" pitchFamily="2" charset="-122"/>
                        </a:rPr>
                        <a:t>集群式或柔性单元</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675"/>
                        </a:lnSpc>
                      </a:pPr>
                      <a:r>
                        <a:rPr lang="zh-CN" sz="1400" kern="0">
                          <a:effectLst/>
                          <a:latin typeface="Songti SC" panose="02010600040101010101" pitchFamily="2" charset="-122"/>
                          <a:ea typeface="Songti SC" panose="02010600040101010101" pitchFamily="2" charset="-122"/>
                        </a:rPr>
                        <a:t>同步性团队协作</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extLst>
                  <a:ext uri="{0D108BD9-81ED-4DB2-BD59-A6C34878D82A}">
                    <a16:rowId xmlns:a16="http://schemas.microsoft.com/office/drawing/2014/main" val="672554803"/>
                  </a:ext>
                </a:extLst>
              </a:tr>
              <a:tr h="354718">
                <a:tc>
                  <a:txBody>
                    <a:bodyPr/>
                    <a:lstStyle/>
                    <a:p>
                      <a:pPr indent="127000" algn="ctr">
                        <a:lnSpc>
                          <a:spcPts val="1125"/>
                        </a:lnSpc>
                      </a:pPr>
                      <a:r>
                        <a:rPr lang="zh-CN" sz="1400" b="1" kern="0">
                          <a:effectLst/>
                          <a:latin typeface="Songti SC" panose="02010600040101010101" pitchFamily="2" charset="-122"/>
                          <a:ea typeface="Songti SC" panose="02010600040101010101" pitchFamily="2" charset="-122"/>
                        </a:rPr>
                        <a:t>生产特点</a:t>
                      </a:r>
                      <a:endParaRPr lang="zh-CN" sz="1400" b="1"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ct val="100000"/>
                        </a:lnSpc>
                      </a:pPr>
                      <a:r>
                        <a:rPr lang="zh-CN" sz="1400" kern="0" dirty="0">
                          <a:effectLst/>
                          <a:latin typeface="Songti SC" panose="02010600040101010101" pitchFamily="2" charset="-122"/>
                          <a:ea typeface="Songti SC" panose="02010600040101010101" pitchFamily="2" charset="-122"/>
                        </a:rPr>
                        <a:t>标准工艺流程</a:t>
                      </a:r>
                      <a:endParaRPr lang="zh-CN" sz="1400" kern="100" dirty="0">
                        <a:effectLst/>
                        <a:latin typeface="Songti SC" panose="02010600040101010101" pitchFamily="2" charset="-122"/>
                        <a:ea typeface="Songti SC" panose="02010600040101010101" pitchFamily="2" charset="-122"/>
                      </a:endParaRPr>
                    </a:p>
                    <a:p>
                      <a:pPr indent="127000" algn="ctr">
                        <a:lnSpc>
                          <a:spcPct val="100000"/>
                        </a:lnSpc>
                      </a:pPr>
                      <a:r>
                        <a:rPr lang="zh-CN" sz="1400" kern="0" dirty="0">
                          <a:effectLst/>
                          <a:latin typeface="Songti SC" panose="02010600040101010101" pitchFamily="2" charset="-122"/>
                          <a:ea typeface="Songti SC" panose="02010600040101010101" pitchFamily="2" charset="-122"/>
                        </a:rPr>
                        <a:t>推动式生产</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ct val="100000"/>
                        </a:lnSpc>
                      </a:pPr>
                      <a:r>
                        <a:rPr lang="zh-CN" sz="1400" kern="0" dirty="0">
                          <a:effectLst/>
                          <a:latin typeface="Songti SC" panose="02010600040101010101" pitchFamily="2" charset="-122"/>
                          <a:ea typeface="Songti SC" panose="02010600040101010101" pitchFamily="2" charset="-122"/>
                        </a:rPr>
                        <a:t>模块化导向</a:t>
                      </a:r>
                      <a:endParaRPr lang="zh-CN" sz="1400" kern="100" dirty="0">
                        <a:effectLst/>
                        <a:latin typeface="Songti SC" panose="02010600040101010101" pitchFamily="2" charset="-122"/>
                        <a:ea typeface="Songti SC" panose="02010600040101010101" pitchFamily="2" charset="-122"/>
                      </a:endParaRPr>
                    </a:p>
                    <a:p>
                      <a:pPr indent="127000" algn="ctr">
                        <a:lnSpc>
                          <a:spcPct val="100000"/>
                        </a:lnSpc>
                      </a:pPr>
                      <a:r>
                        <a:rPr lang="zh-CN" sz="1400" kern="0" dirty="0">
                          <a:effectLst/>
                          <a:latin typeface="Songti SC" panose="02010600040101010101" pitchFamily="2" charset="-122"/>
                          <a:ea typeface="Songti SC" panose="02010600040101010101" pitchFamily="2" charset="-122"/>
                        </a:rPr>
                        <a:t>拉动式装配</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ct val="100000"/>
                        </a:lnSpc>
                      </a:pPr>
                      <a:r>
                        <a:rPr lang="zh-CN" sz="1400" kern="0">
                          <a:effectLst/>
                          <a:latin typeface="Songti SC" panose="02010600040101010101" pitchFamily="2" charset="-122"/>
                          <a:ea typeface="Songti SC" panose="02010600040101010101" pitchFamily="2" charset="-122"/>
                        </a:rPr>
                        <a:t>虚拟制造</a:t>
                      </a:r>
                      <a:endParaRPr lang="zh-CN" sz="1400" kern="100">
                        <a:effectLst/>
                        <a:latin typeface="Songti SC" panose="02010600040101010101" pitchFamily="2" charset="-122"/>
                        <a:ea typeface="Songti SC" panose="02010600040101010101" pitchFamily="2" charset="-122"/>
                      </a:endParaRPr>
                    </a:p>
                    <a:p>
                      <a:pPr indent="127000" algn="ctr">
                        <a:lnSpc>
                          <a:spcPct val="100000"/>
                        </a:lnSpc>
                      </a:pPr>
                      <a:r>
                        <a:rPr lang="zh-CN" sz="1400" kern="0">
                          <a:effectLst/>
                          <a:latin typeface="Songti SC" panose="02010600040101010101" pitchFamily="2" charset="-122"/>
                          <a:ea typeface="Songti SC" panose="02010600040101010101" pitchFamily="2" charset="-122"/>
                        </a:rPr>
                        <a:t>即时定制化拉动生产</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extLst>
                  <a:ext uri="{0D108BD9-81ED-4DB2-BD59-A6C34878D82A}">
                    <a16:rowId xmlns:a16="http://schemas.microsoft.com/office/drawing/2014/main" val="377808067"/>
                  </a:ext>
                </a:extLst>
              </a:tr>
              <a:tr h="354718">
                <a:tc>
                  <a:txBody>
                    <a:bodyPr/>
                    <a:lstStyle/>
                    <a:p>
                      <a:pPr indent="127000" algn="ctr">
                        <a:lnSpc>
                          <a:spcPts val="1125"/>
                        </a:lnSpc>
                      </a:pPr>
                      <a:r>
                        <a:rPr lang="zh-CN" sz="1400" b="1" kern="0">
                          <a:effectLst/>
                          <a:latin typeface="Songti SC" panose="02010600040101010101" pitchFamily="2" charset="-122"/>
                          <a:ea typeface="Songti SC" panose="02010600040101010101" pitchFamily="2" charset="-122"/>
                        </a:rPr>
                        <a:t>产品特点</a:t>
                      </a:r>
                      <a:endParaRPr lang="zh-CN" sz="1400" b="1"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ct val="100000"/>
                        </a:lnSpc>
                      </a:pPr>
                      <a:r>
                        <a:rPr lang="zh-CN" sz="1400" kern="0" dirty="0">
                          <a:effectLst/>
                          <a:latin typeface="Songti SC" panose="02010600040101010101" pitchFamily="2" charset="-122"/>
                          <a:ea typeface="Songti SC" panose="02010600040101010101" pitchFamily="2" charset="-122"/>
                        </a:rPr>
                        <a:t>标准化产品</a:t>
                      </a:r>
                      <a:endParaRPr lang="zh-CN" sz="1400" kern="100" dirty="0">
                        <a:effectLst/>
                        <a:latin typeface="Songti SC" panose="02010600040101010101" pitchFamily="2" charset="-122"/>
                        <a:ea typeface="Songti SC" panose="02010600040101010101" pitchFamily="2" charset="-122"/>
                      </a:endParaRPr>
                    </a:p>
                    <a:p>
                      <a:pPr indent="127000" algn="ctr">
                        <a:lnSpc>
                          <a:spcPct val="100000"/>
                        </a:lnSpc>
                      </a:pPr>
                      <a:r>
                        <a:rPr lang="zh-CN" sz="1400" kern="0" dirty="0">
                          <a:effectLst/>
                          <a:latin typeface="Songti SC" panose="02010600040101010101" pitchFamily="2" charset="-122"/>
                          <a:ea typeface="Songti SC" panose="02010600040101010101" pitchFamily="2" charset="-122"/>
                        </a:rPr>
                        <a:t>少品种、批量大</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ct val="100000"/>
                        </a:lnSpc>
                      </a:pPr>
                      <a:r>
                        <a:rPr lang="zh-CN" sz="1400" kern="0" dirty="0">
                          <a:effectLst/>
                          <a:latin typeface="Songti SC" panose="02010600040101010101" pitchFamily="2" charset="-122"/>
                          <a:ea typeface="Songti SC" panose="02010600040101010101" pitchFamily="2" charset="-122"/>
                        </a:rPr>
                        <a:t>系列化产品</a:t>
                      </a:r>
                      <a:endParaRPr lang="zh-CN" sz="1400" kern="100" dirty="0">
                        <a:effectLst/>
                        <a:latin typeface="Songti SC" panose="02010600040101010101" pitchFamily="2" charset="-122"/>
                        <a:ea typeface="Songti SC" panose="02010600040101010101" pitchFamily="2" charset="-122"/>
                      </a:endParaRPr>
                    </a:p>
                    <a:p>
                      <a:pPr indent="127000" algn="ctr">
                        <a:lnSpc>
                          <a:spcPct val="100000"/>
                        </a:lnSpc>
                      </a:pPr>
                      <a:r>
                        <a:rPr lang="zh-CN" sz="1400" kern="0" dirty="0">
                          <a:effectLst/>
                          <a:latin typeface="Songti SC" panose="02010600040101010101" pitchFamily="2" charset="-122"/>
                          <a:ea typeface="Songti SC" panose="02010600040101010101" pitchFamily="2" charset="-122"/>
                        </a:rPr>
                        <a:t>多品种、少批量</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ct val="100000"/>
                        </a:lnSpc>
                      </a:pPr>
                      <a:r>
                        <a:rPr lang="zh-CN" sz="1400" kern="0" dirty="0">
                          <a:effectLst/>
                          <a:latin typeface="Songti SC" panose="02010600040101010101" pitchFamily="2" charset="-122"/>
                          <a:ea typeface="Songti SC" panose="02010600040101010101" pitchFamily="2" charset="-122"/>
                        </a:rPr>
                        <a:t>个性化产品</a:t>
                      </a:r>
                      <a:endParaRPr lang="zh-CN" sz="1400" kern="100" dirty="0">
                        <a:effectLst/>
                        <a:latin typeface="Songti SC" panose="02010600040101010101" pitchFamily="2" charset="-122"/>
                        <a:ea typeface="Songti SC" panose="02010600040101010101" pitchFamily="2" charset="-122"/>
                      </a:endParaRPr>
                    </a:p>
                    <a:p>
                      <a:pPr indent="127000" algn="ctr">
                        <a:lnSpc>
                          <a:spcPct val="100000"/>
                        </a:lnSpc>
                      </a:pPr>
                      <a:r>
                        <a:rPr lang="zh-CN" sz="1400" kern="0" dirty="0">
                          <a:effectLst/>
                          <a:latin typeface="Songti SC" panose="02010600040101010101" pitchFamily="2" charset="-122"/>
                          <a:ea typeface="Songti SC" panose="02010600040101010101" pitchFamily="2" charset="-122"/>
                        </a:rPr>
                        <a:t>品种与数量不确定</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extLst>
                  <a:ext uri="{0D108BD9-81ED-4DB2-BD59-A6C34878D82A}">
                    <a16:rowId xmlns:a16="http://schemas.microsoft.com/office/drawing/2014/main" val="1890360048"/>
                  </a:ext>
                </a:extLst>
              </a:tr>
              <a:tr h="301693">
                <a:tc>
                  <a:txBody>
                    <a:bodyPr/>
                    <a:lstStyle/>
                    <a:p>
                      <a:pPr indent="127000" algn="ctr">
                        <a:lnSpc>
                          <a:spcPts val="1125"/>
                        </a:lnSpc>
                      </a:pPr>
                      <a:r>
                        <a:rPr lang="zh-CN" sz="1400" b="1" kern="0">
                          <a:effectLst/>
                          <a:latin typeface="Songti SC" panose="02010600040101010101" pitchFamily="2" charset="-122"/>
                          <a:ea typeface="Songti SC" panose="02010600040101010101" pitchFamily="2" charset="-122"/>
                        </a:rPr>
                        <a:t>竞争优势</a:t>
                      </a:r>
                      <a:endParaRPr lang="zh-CN" sz="1400" b="1"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125"/>
                        </a:lnSpc>
                      </a:pPr>
                      <a:r>
                        <a:rPr lang="zh-CN" sz="1400" kern="0">
                          <a:effectLst/>
                          <a:latin typeface="Songti SC" panose="02010600040101010101" pitchFamily="2" charset="-122"/>
                          <a:ea typeface="Songti SC" panose="02010600040101010101" pitchFamily="2" charset="-122"/>
                        </a:rPr>
                        <a:t>低成本、及时交货</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125"/>
                        </a:lnSpc>
                      </a:pPr>
                      <a:r>
                        <a:rPr lang="zh-CN" sz="1400" kern="0">
                          <a:effectLst/>
                          <a:latin typeface="Songti SC" panose="02010600040101010101" pitchFamily="2" charset="-122"/>
                          <a:ea typeface="Songti SC" panose="02010600040101010101" pitchFamily="2" charset="-122"/>
                        </a:rPr>
                        <a:t>订货期短、按时交货</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125"/>
                        </a:lnSpc>
                      </a:pPr>
                      <a:r>
                        <a:rPr lang="zh-CN" sz="1400" kern="0">
                          <a:effectLst/>
                          <a:latin typeface="Songti SC" panose="02010600040101010101" pitchFamily="2" charset="-122"/>
                          <a:ea typeface="Songti SC" panose="02010600040101010101" pitchFamily="2" charset="-122"/>
                        </a:rPr>
                        <a:t>快速成型、即时交货</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extLst>
                  <a:ext uri="{0D108BD9-81ED-4DB2-BD59-A6C34878D82A}">
                    <a16:rowId xmlns:a16="http://schemas.microsoft.com/office/drawing/2014/main" val="4171539741"/>
                  </a:ext>
                </a:extLst>
              </a:tr>
              <a:tr h="301693">
                <a:tc>
                  <a:txBody>
                    <a:bodyPr/>
                    <a:lstStyle/>
                    <a:p>
                      <a:pPr indent="127000" algn="ctr">
                        <a:lnSpc>
                          <a:spcPts val="1125"/>
                        </a:lnSpc>
                      </a:pPr>
                      <a:r>
                        <a:rPr lang="zh-CN" sz="1400" b="1" kern="0" dirty="0">
                          <a:effectLst/>
                          <a:latin typeface="Songti SC" panose="02010600040101010101" pitchFamily="2" charset="-122"/>
                          <a:ea typeface="Songti SC" panose="02010600040101010101" pitchFamily="2" charset="-122"/>
                        </a:rPr>
                        <a:t>采购特点</a:t>
                      </a:r>
                      <a:endParaRPr lang="zh-CN" sz="1400" b="1"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0" marR="0" marT="0" marB="0" anchor="ctr"/>
                </a:tc>
                <a:tc>
                  <a:txBody>
                    <a:bodyPr/>
                    <a:lstStyle/>
                    <a:p>
                      <a:pPr indent="127000" algn="ctr">
                        <a:lnSpc>
                          <a:spcPts val="1125"/>
                        </a:lnSpc>
                      </a:pPr>
                      <a:r>
                        <a:rPr lang="zh-CN" sz="1400" kern="0" dirty="0">
                          <a:effectLst/>
                          <a:latin typeface="Songti SC" panose="02010600040101010101" pitchFamily="2" charset="-122"/>
                          <a:ea typeface="Songti SC" panose="02010600040101010101" pitchFamily="2" charset="-122"/>
                        </a:rPr>
                        <a:t>标准性的大批量采购</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125"/>
                        </a:lnSpc>
                      </a:pPr>
                      <a:r>
                        <a:rPr lang="zh-CN" sz="1400" kern="0">
                          <a:effectLst/>
                          <a:latin typeface="Songti SC" panose="02010600040101010101" pitchFamily="2" charset="-122"/>
                          <a:ea typeface="Songti SC" panose="02010600040101010101" pitchFamily="2" charset="-122"/>
                        </a:rPr>
                        <a:t>分类性的并单采购</a:t>
                      </a:r>
                      <a:endParaRPr lang="zh-CN" sz="1400" kern="10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tc>
                  <a:txBody>
                    <a:bodyPr/>
                    <a:lstStyle/>
                    <a:p>
                      <a:pPr indent="127000" algn="ctr">
                        <a:lnSpc>
                          <a:spcPts val="1125"/>
                        </a:lnSpc>
                      </a:pPr>
                      <a:r>
                        <a:rPr lang="zh-CN" sz="1400" kern="0" dirty="0">
                          <a:effectLst/>
                          <a:latin typeface="Songti SC" panose="02010600040101010101" pitchFamily="2" charset="-122"/>
                          <a:ea typeface="Songti SC" panose="02010600040101010101" pitchFamily="2" charset="-122"/>
                        </a:rPr>
                        <a:t>合作性的按需供货</a:t>
                      </a:r>
                      <a:endParaRPr lang="zh-CN" sz="1400" kern="100" dirty="0">
                        <a:effectLst/>
                        <a:latin typeface="Songti SC" panose="02010600040101010101" pitchFamily="2" charset="-122"/>
                        <a:ea typeface="Songti SC" panose="02010600040101010101" pitchFamily="2" charset="-122"/>
                        <a:cs typeface="Times New Roman" panose="02020603050405020304" pitchFamily="18" charset="0"/>
                      </a:endParaRPr>
                    </a:p>
                  </a:txBody>
                  <a:tcPr marL="66675" marR="66675" marT="0" marB="0" anchor="ctr"/>
                </a:tc>
                <a:extLst>
                  <a:ext uri="{0D108BD9-81ED-4DB2-BD59-A6C34878D82A}">
                    <a16:rowId xmlns:a16="http://schemas.microsoft.com/office/drawing/2014/main" val="730877806"/>
                  </a:ext>
                </a:extLst>
              </a:tr>
            </a:tbl>
          </a:graphicData>
        </a:graphic>
      </p:graphicFrame>
    </p:spTree>
    <p:extLst>
      <p:ext uri="{BB962C8B-B14F-4D97-AF65-F5344CB8AC3E}">
        <p14:creationId xmlns:p14="http://schemas.microsoft.com/office/powerpoint/2010/main" val="25344723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98334"/>
                                        </p:tgtEl>
                                        <p:attrNameLst>
                                          <p:attrName>style.visibility</p:attrName>
                                        </p:attrNameLst>
                                      </p:cBhvr>
                                      <p:to>
                                        <p:strVal val="visible"/>
                                      </p:to>
                                    </p:set>
                                    <p:animEffect transition="in" filter="circle(in)">
                                      <p:cBhvr>
                                        <p:cTn id="7" dur="2000"/>
                                        <p:tgtEl>
                                          <p:spTgt spid="9833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2">
                                            <p:bg/>
                                          </p:spTgt>
                                        </p:tgtEl>
                                        <p:attrNameLst>
                                          <p:attrName>style.visibility</p:attrName>
                                        </p:attrNameLst>
                                      </p:cBhvr>
                                      <p:to>
                                        <p:strVal val="visible"/>
                                      </p:to>
                                    </p:set>
                                    <p:anim calcmode="lin" valueType="num">
                                      <p:cBhvr additive="base">
                                        <p:cTn id="12" dur="500" fill="hold"/>
                                        <p:tgtEl>
                                          <p:spTgt spid="62">
                                            <p:bg/>
                                          </p:spTgt>
                                        </p:tgtEl>
                                        <p:attrNameLst>
                                          <p:attrName>ppt_x</p:attrName>
                                        </p:attrNameLst>
                                      </p:cBhvr>
                                      <p:tavLst>
                                        <p:tav tm="0">
                                          <p:val>
                                            <p:strVal val="#ppt_x"/>
                                          </p:val>
                                        </p:tav>
                                        <p:tav tm="100000">
                                          <p:val>
                                            <p:strVal val="#ppt_x"/>
                                          </p:val>
                                        </p:tav>
                                      </p:tavLst>
                                    </p:anim>
                                    <p:anim calcmode="lin" valueType="num">
                                      <p:cBhvr additive="base">
                                        <p:cTn id="13" dur="500" fill="hold"/>
                                        <p:tgtEl>
                                          <p:spTgt spid="62">
                                            <p:bg/>
                                          </p:spTgt>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500"/>
                            </p:stCondLst>
                            <p:childTnLst>
                              <p:par>
                                <p:cTn id="15" presetID="2" presetClass="entr" presetSubtype="4" fill="hold" grpId="0" nodeType="after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 calcmode="lin" valueType="num">
                                      <p:cBhvr additive="base">
                                        <p:cTn id="17"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2">
                                            <p:txEl>
                                              <p:pRg st="0" end="0"/>
                                            </p:txEl>
                                          </p:spTgt>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000"/>
                            </p:stCondLst>
                            <p:childTnLst>
                              <p:par>
                                <p:cTn id="20" presetID="2" presetClass="entr" presetSubtype="4" fill="hold" grpId="0" nodeType="afterEffect">
                                  <p:stCondLst>
                                    <p:cond delay="0"/>
                                  </p:stCondLst>
                                  <p:childTnLst>
                                    <p:set>
                                      <p:cBhvr>
                                        <p:cTn id="21" dur="1" fill="hold">
                                          <p:stCondLst>
                                            <p:cond delay="0"/>
                                          </p:stCondLst>
                                        </p:cTn>
                                        <p:tgtEl>
                                          <p:spTgt spid="62">
                                            <p:txEl>
                                              <p:pRg st="1" end="1"/>
                                            </p:txEl>
                                          </p:spTgt>
                                        </p:tgtEl>
                                        <p:attrNameLst>
                                          <p:attrName>style.visibility</p:attrName>
                                        </p:attrNameLst>
                                      </p:cBhvr>
                                      <p:to>
                                        <p:strVal val="visible"/>
                                      </p:to>
                                    </p:set>
                                    <p:anim calcmode="lin" valueType="num">
                                      <p:cBhvr additive="base">
                                        <p:cTn id="22" dur="500" fill="hold"/>
                                        <p:tgtEl>
                                          <p:spTgt spid="62">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62">
                                            <p:txEl>
                                              <p:pRg st="1" end="1"/>
                                            </p:txEl>
                                          </p:spTgt>
                                        </p:tgtEl>
                                        <p:attrNameLst>
                                          <p:attrName>ppt_y</p:attrName>
                                        </p:attrNameLst>
                                      </p:cBhvr>
                                      <p:tavLst>
                                        <p:tav tm="0">
                                          <p:val>
                                            <p:strVal val="1+#ppt_h/2"/>
                                          </p:val>
                                        </p:tav>
                                        <p:tav tm="100000">
                                          <p:val>
                                            <p:strVal val="#ppt_y"/>
                                          </p:val>
                                        </p:tav>
                                      </p:tavLst>
                                    </p:anim>
                                  </p:childTnLst>
                                </p:cTn>
                              </p:par>
                            </p:childTnLst>
                          </p:cTn>
                        </p:par>
                        <p:par>
                          <p:cTn id="24" fill="hold">
                            <p:stCondLst>
                              <p:cond delay="1500"/>
                            </p:stCondLst>
                            <p:childTnLst>
                              <p:par>
                                <p:cTn id="25" presetID="2" presetClass="entr" presetSubtype="4" fill="hold"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anim calcmode="lin" valueType="num">
                                      <p:cBhvr additive="base">
                                        <p:cTn id="27"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3">
                                            <p:txEl>
                                              <p:pRg st="0" end="0"/>
                                            </p:txEl>
                                          </p:spTgt>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000"/>
                            </p:stCondLst>
                            <p:childTnLst>
                              <p:par>
                                <p:cTn id="30" presetID="2" presetClass="entr" presetSubtype="4" fill="hold" grpId="0" nodeType="afterEffect">
                                  <p:stCondLst>
                                    <p:cond delay="0"/>
                                  </p:stCondLst>
                                  <p:childTnLst>
                                    <p:set>
                                      <p:cBhvr>
                                        <p:cTn id="31" dur="1" fill="hold">
                                          <p:stCondLst>
                                            <p:cond delay="0"/>
                                          </p:stCondLst>
                                        </p:cTn>
                                        <p:tgtEl>
                                          <p:spTgt spid="63"/>
                                        </p:tgtEl>
                                        <p:attrNameLst>
                                          <p:attrName>style.visibility</p:attrName>
                                        </p:attrNameLst>
                                      </p:cBhvr>
                                      <p:to>
                                        <p:strVal val="visible"/>
                                      </p:to>
                                    </p:set>
                                    <p:anim calcmode="lin" valueType="num">
                                      <p:cBhvr additive="base">
                                        <p:cTn id="32" dur="500" fill="hold"/>
                                        <p:tgtEl>
                                          <p:spTgt spid="63"/>
                                        </p:tgtEl>
                                        <p:attrNameLst>
                                          <p:attrName>ppt_x</p:attrName>
                                        </p:attrNameLst>
                                      </p:cBhvr>
                                      <p:tavLst>
                                        <p:tav tm="0">
                                          <p:val>
                                            <p:strVal val="#ppt_x"/>
                                          </p:val>
                                        </p:tav>
                                        <p:tav tm="100000">
                                          <p:val>
                                            <p:strVal val="#ppt_x"/>
                                          </p:val>
                                        </p:tav>
                                      </p:tavLst>
                                    </p:anim>
                                    <p:anim calcmode="lin" valueType="num">
                                      <p:cBhvr additive="base">
                                        <p:cTn id="33" dur="500" fill="hold"/>
                                        <p:tgtEl>
                                          <p:spTgt spid="63"/>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0"/>
                                  </p:stCondLst>
                                  <p:childTnLst>
                                    <p:set>
                                      <p:cBhvr>
                                        <p:cTn id="35" dur="1" fill="hold">
                                          <p:stCondLst>
                                            <p:cond delay="0"/>
                                          </p:stCondLst>
                                        </p:cTn>
                                        <p:tgtEl>
                                          <p:spTgt spid="63">
                                            <p:txEl>
                                              <p:pRg st="1" end="1"/>
                                            </p:txEl>
                                          </p:spTgt>
                                        </p:tgtEl>
                                        <p:attrNameLst>
                                          <p:attrName>style.visibility</p:attrName>
                                        </p:attrNameLst>
                                      </p:cBhvr>
                                      <p:to>
                                        <p:strVal val="visible"/>
                                      </p:to>
                                    </p:set>
                                    <p:anim calcmode="lin" valueType="num">
                                      <p:cBhvr additive="base">
                                        <p:cTn id="36" dur="500" fill="hold"/>
                                        <p:tgtEl>
                                          <p:spTgt spid="63">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63">
                                            <p:txEl>
                                              <p:pRg st="1" end="1"/>
                                            </p:txEl>
                                          </p:spTgt>
                                        </p:tgtEl>
                                        <p:attrNameLst>
                                          <p:attrName>ppt_y</p:attrName>
                                        </p:attrNameLst>
                                      </p:cBhvr>
                                      <p:tavLst>
                                        <p:tav tm="0">
                                          <p:val>
                                            <p:strVal val="1+#ppt_h/2"/>
                                          </p:val>
                                        </p:tav>
                                        <p:tav tm="100000">
                                          <p:val>
                                            <p:strVal val="#ppt_y"/>
                                          </p:val>
                                        </p:tav>
                                      </p:tavLst>
                                    </p:anim>
                                  </p:childTnLst>
                                </p:cTn>
                              </p:par>
                            </p:childTnLst>
                          </p:cTn>
                        </p:par>
                        <p:par>
                          <p:cTn id="38" fill="hold">
                            <p:stCondLst>
                              <p:cond delay="2500"/>
                            </p:stCondLst>
                            <p:childTnLst>
                              <p:par>
                                <p:cTn id="39" presetID="2" presetClass="entr" presetSubtype="4" fill="hold" grpId="0" nodeType="afterEffect">
                                  <p:stCondLst>
                                    <p:cond delay="0"/>
                                  </p:stCondLst>
                                  <p:childTnLst>
                                    <p:set>
                                      <p:cBhvr>
                                        <p:cTn id="40" dur="1" fill="hold">
                                          <p:stCondLst>
                                            <p:cond delay="0"/>
                                          </p:stCondLst>
                                        </p:cTn>
                                        <p:tgtEl>
                                          <p:spTgt spid="64"/>
                                        </p:tgtEl>
                                        <p:attrNameLst>
                                          <p:attrName>style.visibility</p:attrName>
                                        </p:attrNameLst>
                                      </p:cBhvr>
                                      <p:to>
                                        <p:strVal val="visible"/>
                                      </p:to>
                                    </p:set>
                                    <p:anim calcmode="lin" valueType="num">
                                      <p:cBhvr additive="base">
                                        <p:cTn id="41" dur="500" fill="hold"/>
                                        <p:tgtEl>
                                          <p:spTgt spid="64"/>
                                        </p:tgtEl>
                                        <p:attrNameLst>
                                          <p:attrName>ppt_x</p:attrName>
                                        </p:attrNameLst>
                                      </p:cBhvr>
                                      <p:tavLst>
                                        <p:tav tm="0">
                                          <p:val>
                                            <p:strVal val="#ppt_x"/>
                                          </p:val>
                                        </p:tav>
                                        <p:tav tm="100000">
                                          <p:val>
                                            <p:strVal val="#ppt_x"/>
                                          </p:val>
                                        </p:tav>
                                      </p:tavLst>
                                    </p:anim>
                                    <p:anim calcmode="lin" valueType="num">
                                      <p:cBhvr additive="base">
                                        <p:cTn id="42" dur="500" fill="hold"/>
                                        <p:tgtEl>
                                          <p:spTgt spid="64"/>
                                        </p:tgtEl>
                                        <p:attrNameLst>
                                          <p:attrName>ppt_y</p:attrName>
                                        </p:attrNameLst>
                                      </p:cBhvr>
                                      <p:tavLst>
                                        <p:tav tm="0">
                                          <p:val>
                                            <p:strVal val="1+#ppt_h/2"/>
                                          </p:val>
                                        </p:tav>
                                        <p:tav tm="100000">
                                          <p:val>
                                            <p:strVal val="#ppt_y"/>
                                          </p:val>
                                        </p:tav>
                                      </p:tavLst>
                                    </p:anim>
                                  </p:childTnLst>
                                </p:cTn>
                              </p:par>
                            </p:childTnLst>
                          </p:cTn>
                        </p:par>
                        <p:par>
                          <p:cTn id="43" fill="hold">
                            <p:stCondLst>
                              <p:cond delay="3000"/>
                            </p:stCondLst>
                            <p:childTnLst>
                              <p:par>
                                <p:cTn id="44" presetID="2" presetClass="entr" presetSubtype="4" fill="hold" nodeType="afterEffect">
                                  <p:stCondLst>
                                    <p:cond delay="0"/>
                                  </p:stCondLst>
                                  <p:childTnLst>
                                    <p:set>
                                      <p:cBhvr>
                                        <p:cTn id="45" dur="1" fill="hold">
                                          <p:stCondLst>
                                            <p:cond delay="0"/>
                                          </p:stCondLst>
                                        </p:cTn>
                                        <p:tgtEl>
                                          <p:spTgt spid="64">
                                            <p:txEl>
                                              <p:pRg st="0" end="0"/>
                                            </p:txEl>
                                          </p:spTgt>
                                        </p:tgtEl>
                                        <p:attrNameLst>
                                          <p:attrName>style.visibility</p:attrName>
                                        </p:attrNameLst>
                                      </p:cBhvr>
                                      <p:to>
                                        <p:strVal val="visible"/>
                                      </p:to>
                                    </p:set>
                                    <p:anim calcmode="lin" valueType="num">
                                      <p:cBhvr additive="base">
                                        <p:cTn id="46" dur="50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6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62">
                                            <p:txEl>
                                              <p:pRg st="2" end="2"/>
                                            </p:txEl>
                                          </p:spTgt>
                                        </p:tgtEl>
                                        <p:attrNameLst>
                                          <p:attrName>style.visibility</p:attrName>
                                        </p:attrNameLst>
                                      </p:cBhvr>
                                      <p:to>
                                        <p:strVal val="visible"/>
                                      </p:to>
                                    </p:set>
                                    <p:anim calcmode="lin" valueType="num">
                                      <p:cBhvr additive="base">
                                        <p:cTn id="52"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62">
                                            <p:txEl>
                                              <p:pRg st="2" end="2"/>
                                            </p:txEl>
                                          </p:spTgt>
                                        </p:tgtEl>
                                        <p:attrNameLst>
                                          <p:attrName>ppt_y</p:attrName>
                                        </p:attrNameLst>
                                      </p:cBhvr>
                                      <p:tavLst>
                                        <p:tav tm="0">
                                          <p:val>
                                            <p:strVal val="1+#ppt_h/2"/>
                                          </p:val>
                                        </p:tav>
                                        <p:tav tm="100000">
                                          <p:val>
                                            <p:strVal val="#ppt_y"/>
                                          </p:val>
                                        </p:tav>
                                      </p:tavLst>
                                    </p:anim>
                                  </p:childTnLst>
                                </p:cTn>
                              </p:par>
                              <p:par>
                                <p:cTn id="54" presetID="2" presetClass="entr" presetSubtype="4" fill="hold" nodeType="withEffect">
                                  <p:stCondLst>
                                    <p:cond delay="0"/>
                                  </p:stCondLst>
                                  <p:childTnLst>
                                    <p:set>
                                      <p:cBhvr>
                                        <p:cTn id="55" dur="1" fill="hold">
                                          <p:stCondLst>
                                            <p:cond delay="0"/>
                                          </p:stCondLst>
                                        </p:cTn>
                                        <p:tgtEl>
                                          <p:spTgt spid="64">
                                            <p:txEl>
                                              <p:pRg st="1" end="1"/>
                                            </p:txEl>
                                          </p:spTgt>
                                        </p:tgtEl>
                                        <p:attrNameLst>
                                          <p:attrName>style.visibility</p:attrName>
                                        </p:attrNameLst>
                                      </p:cBhvr>
                                      <p:to>
                                        <p:strVal val="visible"/>
                                      </p:to>
                                    </p:set>
                                    <p:anim calcmode="lin" valueType="num">
                                      <p:cBhvr additive="base">
                                        <p:cTn id="56" dur="500" fill="hold"/>
                                        <p:tgtEl>
                                          <p:spTgt spid="64">
                                            <p:txEl>
                                              <p:pRg st="1" end="1"/>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64">
                                            <p:txEl>
                                              <p:pRg st="1" end="1"/>
                                            </p:txEl>
                                          </p:spTgt>
                                        </p:tgtEl>
                                        <p:attrNameLst>
                                          <p:attrName>ppt_y</p:attrName>
                                        </p:attrNameLst>
                                      </p:cBhvr>
                                      <p:tavLst>
                                        <p:tav tm="0">
                                          <p:val>
                                            <p:strVal val="1+#ppt_h/2"/>
                                          </p:val>
                                        </p:tav>
                                        <p:tav tm="100000">
                                          <p:val>
                                            <p:strVal val="#ppt_y"/>
                                          </p:val>
                                        </p:tav>
                                      </p:tavLst>
                                    </p:anim>
                                  </p:childTnLst>
                                </p:cTn>
                              </p:par>
                              <p:par>
                                <p:cTn id="58" presetID="2" presetClass="entr" presetSubtype="4" fill="hold" nodeType="withEffect">
                                  <p:stCondLst>
                                    <p:cond delay="0"/>
                                  </p:stCondLst>
                                  <p:childTnLst>
                                    <p:set>
                                      <p:cBhvr>
                                        <p:cTn id="59" dur="1" fill="hold">
                                          <p:stCondLst>
                                            <p:cond delay="0"/>
                                          </p:stCondLst>
                                        </p:cTn>
                                        <p:tgtEl>
                                          <p:spTgt spid="63">
                                            <p:txEl>
                                              <p:pRg st="2" end="2"/>
                                            </p:txEl>
                                          </p:spTgt>
                                        </p:tgtEl>
                                        <p:attrNameLst>
                                          <p:attrName>style.visibility</p:attrName>
                                        </p:attrNameLst>
                                      </p:cBhvr>
                                      <p:to>
                                        <p:strVal val="visible"/>
                                      </p:to>
                                    </p:set>
                                    <p:anim calcmode="lin" valueType="num">
                                      <p:cBhvr additive="base">
                                        <p:cTn id="60" dur="500" fill="hold"/>
                                        <p:tgtEl>
                                          <p:spTgt spid="63">
                                            <p:txEl>
                                              <p:pRg st="2" end="2"/>
                                            </p:txEl>
                                          </p:spTgt>
                                        </p:tgtEl>
                                        <p:attrNameLst>
                                          <p:attrName>ppt_x</p:attrName>
                                        </p:attrNameLst>
                                      </p:cBhvr>
                                      <p:tavLst>
                                        <p:tav tm="0">
                                          <p:val>
                                            <p:strVal val="#ppt_x"/>
                                          </p:val>
                                        </p:tav>
                                        <p:tav tm="100000">
                                          <p:val>
                                            <p:strVal val="#ppt_x"/>
                                          </p:val>
                                        </p:tav>
                                      </p:tavLst>
                                    </p:anim>
                                    <p:anim calcmode="lin" valueType="num">
                                      <p:cBhvr additive="base">
                                        <p:cTn id="61" dur="500" fill="hold"/>
                                        <p:tgtEl>
                                          <p:spTgt spid="6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62">
                                            <p:txEl>
                                              <p:pRg st="3" end="3"/>
                                            </p:txEl>
                                          </p:spTgt>
                                        </p:tgtEl>
                                        <p:attrNameLst>
                                          <p:attrName>style.visibility</p:attrName>
                                        </p:attrNameLst>
                                      </p:cBhvr>
                                      <p:to>
                                        <p:strVal val="visible"/>
                                      </p:to>
                                    </p:set>
                                    <p:anim calcmode="lin" valueType="num">
                                      <p:cBhvr additive="base">
                                        <p:cTn id="66"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62">
                                            <p:txEl>
                                              <p:pRg st="3" end="3"/>
                                            </p:txEl>
                                          </p:spTgt>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63">
                                            <p:txEl>
                                              <p:pRg st="3" end="3"/>
                                            </p:txEl>
                                          </p:spTgt>
                                        </p:tgtEl>
                                        <p:attrNameLst>
                                          <p:attrName>style.visibility</p:attrName>
                                        </p:attrNameLst>
                                      </p:cBhvr>
                                      <p:to>
                                        <p:strVal val="visible"/>
                                      </p:to>
                                    </p:set>
                                    <p:anim calcmode="lin" valueType="num">
                                      <p:cBhvr additive="base">
                                        <p:cTn id="70" dur="500" fill="hold"/>
                                        <p:tgtEl>
                                          <p:spTgt spid="63">
                                            <p:txEl>
                                              <p:pRg st="3" end="3"/>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6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grpId="0" nodeType="clickEffect">
                                  <p:stCondLst>
                                    <p:cond delay="0"/>
                                  </p:stCondLst>
                                  <p:childTnLst>
                                    <p:set>
                                      <p:cBhvr>
                                        <p:cTn id="75" dur="1" fill="hold">
                                          <p:stCondLst>
                                            <p:cond delay="0"/>
                                          </p:stCondLst>
                                        </p:cTn>
                                        <p:tgtEl>
                                          <p:spTgt spid="62">
                                            <p:txEl>
                                              <p:pRg st="4" end="4"/>
                                            </p:txEl>
                                          </p:spTgt>
                                        </p:tgtEl>
                                        <p:attrNameLst>
                                          <p:attrName>style.visibility</p:attrName>
                                        </p:attrNameLst>
                                      </p:cBhvr>
                                      <p:to>
                                        <p:strVal val="visible"/>
                                      </p:to>
                                    </p:set>
                                    <p:anim calcmode="lin" valueType="num">
                                      <p:cBhvr additive="base">
                                        <p:cTn id="76" dur="500" fill="hold"/>
                                        <p:tgtEl>
                                          <p:spTgt spid="62">
                                            <p:txEl>
                                              <p:pRg st="4" end="4"/>
                                            </p:txEl>
                                          </p:spTgt>
                                        </p:tgtEl>
                                        <p:attrNameLst>
                                          <p:attrName>ppt_x</p:attrName>
                                        </p:attrNameLst>
                                      </p:cBhvr>
                                      <p:tavLst>
                                        <p:tav tm="0">
                                          <p:val>
                                            <p:strVal val="#ppt_x"/>
                                          </p:val>
                                        </p:tav>
                                        <p:tav tm="100000">
                                          <p:val>
                                            <p:strVal val="#ppt_x"/>
                                          </p:val>
                                        </p:tav>
                                      </p:tavLst>
                                    </p:anim>
                                    <p:anim calcmode="lin" valueType="num">
                                      <p:cBhvr additive="base">
                                        <p:cTn id="77" dur="500" fill="hold"/>
                                        <p:tgtEl>
                                          <p:spTgt spid="62">
                                            <p:txEl>
                                              <p:pRg st="4" end="4"/>
                                            </p:txEl>
                                          </p:spTgt>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64">
                                            <p:txEl>
                                              <p:pRg st="2" end="2"/>
                                            </p:txEl>
                                          </p:spTgt>
                                        </p:tgtEl>
                                        <p:attrNameLst>
                                          <p:attrName>style.visibility</p:attrName>
                                        </p:attrNameLst>
                                      </p:cBhvr>
                                      <p:to>
                                        <p:strVal val="visible"/>
                                      </p:to>
                                    </p:set>
                                    <p:anim calcmode="lin" valueType="num">
                                      <p:cBhvr additive="base">
                                        <p:cTn id="80" dur="500" fill="hold"/>
                                        <p:tgtEl>
                                          <p:spTgt spid="64">
                                            <p:txEl>
                                              <p:pRg st="2" end="2"/>
                                            </p:txEl>
                                          </p:spTgt>
                                        </p:tgtEl>
                                        <p:attrNameLst>
                                          <p:attrName>ppt_x</p:attrName>
                                        </p:attrNameLst>
                                      </p:cBhvr>
                                      <p:tavLst>
                                        <p:tav tm="0">
                                          <p:val>
                                            <p:strVal val="#ppt_x"/>
                                          </p:val>
                                        </p:tav>
                                        <p:tav tm="100000">
                                          <p:val>
                                            <p:strVal val="#ppt_x"/>
                                          </p:val>
                                        </p:tav>
                                      </p:tavLst>
                                    </p:anim>
                                    <p:anim calcmode="lin" valueType="num">
                                      <p:cBhvr additive="base">
                                        <p:cTn id="81" dur="500" fill="hold"/>
                                        <p:tgtEl>
                                          <p:spTgt spid="64">
                                            <p:txEl>
                                              <p:pRg st="2" end="2"/>
                                            </p:txEl>
                                          </p:spTgt>
                                        </p:tgtEl>
                                        <p:attrNameLst>
                                          <p:attrName>ppt_y</p:attrName>
                                        </p:attrNameLst>
                                      </p:cBhvr>
                                      <p:tavLst>
                                        <p:tav tm="0">
                                          <p:val>
                                            <p:strVal val="1+#ppt_h/2"/>
                                          </p:val>
                                        </p:tav>
                                        <p:tav tm="100000">
                                          <p:val>
                                            <p:strVal val="#ppt_y"/>
                                          </p:val>
                                        </p:tav>
                                      </p:tavLst>
                                    </p:anim>
                                  </p:childTnLst>
                                </p:cTn>
                              </p:par>
                              <p:par>
                                <p:cTn id="82" presetID="2" presetClass="entr" presetSubtype="4" fill="hold" nodeType="withEffect">
                                  <p:stCondLst>
                                    <p:cond delay="0"/>
                                  </p:stCondLst>
                                  <p:childTnLst>
                                    <p:set>
                                      <p:cBhvr>
                                        <p:cTn id="83" dur="1" fill="hold">
                                          <p:stCondLst>
                                            <p:cond delay="0"/>
                                          </p:stCondLst>
                                        </p:cTn>
                                        <p:tgtEl>
                                          <p:spTgt spid="63">
                                            <p:txEl>
                                              <p:pRg st="4" end="4"/>
                                            </p:txEl>
                                          </p:spTgt>
                                        </p:tgtEl>
                                        <p:attrNameLst>
                                          <p:attrName>style.visibility</p:attrName>
                                        </p:attrNameLst>
                                      </p:cBhvr>
                                      <p:to>
                                        <p:strVal val="visible"/>
                                      </p:to>
                                    </p:set>
                                    <p:anim calcmode="lin" valueType="num">
                                      <p:cBhvr additive="base">
                                        <p:cTn id="84" dur="500" fill="hold"/>
                                        <p:tgtEl>
                                          <p:spTgt spid="63">
                                            <p:txEl>
                                              <p:pRg st="4" end="4"/>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6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animBg="1"/>
      <p:bldP spid="63" grpId="0" animBg="1"/>
      <p:bldP spid="6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第一讲 供应链管理引论</a:t>
            </a:r>
          </a:p>
        </p:txBody>
      </p:sp>
      <p:sp>
        <p:nvSpPr>
          <p:cNvPr id="4" name="灯片编号占位符 3"/>
          <p:cNvSpPr>
            <a:spLocks noGrp="1"/>
          </p:cNvSpPr>
          <p:nvPr>
            <p:ph type="sldNum" sz="quarter" idx="12"/>
          </p:nvPr>
        </p:nvSpPr>
        <p:spPr/>
        <p:txBody>
          <a:bodyPr/>
          <a:lstStyle/>
          <a:p>
            <a:pPr>
              <a:defRPr/>
            </a:pPr>
            <a:fld id="{A3CC2749-8722-E949-9535-306E1C4ABE4E}" type="slidenum">
              <a:rPr lang="en-US" altLang="zh-CN" smtClean="0"/>
              <a:pPr>
                <a:defRPr/>
              </a:pPr>
              <a:t>9</a:t>
            </a:fld>
            <a:endParaRPr lang="en-US" altLang="zh-CN"/>
          </a:p>
        </p:txBody>
      </p:sp>
      <p:sp>
        <p:nvSpPr>
          <p:cNvPr id="6" name="内容占位符 2"/>
          <p:cNvSpPr txBox="1">
            <a:spLocks/>
          </p:cNvSpPr>
          <p:nvPr/>
        </p:nvSpPr>
        <p:spPr bwMode="auto">
          <a:xfrm>
            <a:off x="2843808" y="2204864"/>
            <a:ext cx="3960440" cy="2592288"/>
          </a:xfrm>
          <a:prstGeom prst="rect">
            <a:avLst/>
          </a:prstGeom>
          <a:solidFill>
            <a:schemeClr val="accent5">
              <a:lumMod val="60000"/>
              <a:lumOff val="40000"/>
            </a:schemeClr>
          </a:solidFill>
          <a:ln>
            <a:noFill/>
          </a:ln>
          <a:effectLst/>
          <a:scene3d>
            <a:camera prst="obliqueTopRight"/>
            <a:lightRig rig="threePt" dir="t"/>
          </a:scene3d>
          <a:sp3d>
            <a:bevelT prst="relaxedInset"/>
          </a:sp3d>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lvl1pPr marL="0" indent="0" algn="ctr" rtl="0" fontAlgn="base">
              <a:spcBef>
                <a:spcPct val="20000"/>
              </a:spcBef>
              <a:spcAft>
                <a:spcPct val="0"/>
              </a:spcAft>
              <a:buClr>
                <a:srgbClr val="FF0000"/>
              </a:buClr>
              <a:buNone/>
              <a:defRPr kumimoji="1" sz="2600" b="1">
                <a:solidFill>
                  <a:schemeClr val="tx1"/>
                </a:solidFill>
                <a:latin typeface="+mn-lt"/>
                <a:ea typeface="+mn-ea"/>
                <a:cs typeface="+mn-cs"/>
              </a:defRPr>
            </a:lvl1pPr>
            <a:lvl2pPr marL="457200" indent="0" algn="ctr" rtl="0" fontAlgn="base">
              <a:spcBef>
                <a:spcPct val="20000"/>
              </a:spcBef>
              <a:spcAft>
                <a:spcPct val="0"/>
              </a:spcAft>
              <a:buClr>
                <a:srgbClr val="009900"/>
              </a:buClr>
              <a:buFont typeface="Wingdings" charset="0"/>
              <a:buNone/>
              <a:defRPr kumimoji="1" sz="2400" b="1">
                <a:solidFill>
                  <a:srgbClr val="000066"/>
                </a:solidFill>
                <a:latin typeface="+mn-lt"/>
                <a:ea typeface="+mn-ea"/>
                <a:cs typeface="+mn-cs"/>
              </a:defRPr>
            </a:lvl2pPr>
            <a:lvl3pPr marL="914400" indent="0" algn="ctr" rtl="0" fontAlgn="base">
              <a:spcBef>
                <a:spcPct val="20000"/>
              </a:spcBef>
              <a:spcAft>
                <a:spcPct val="0"/>
              </a:spcAft>
              <a:buClr>
                <a:srgbClr val="990000"/>
              </a:buClr>
              <a:buSzPct val="85000"/>
              <a:buNone/>
              <a:defRPr kumimoji="1" sz="2200">
                <a:solidFill>
                  <a:schemeClr val="tx1"/>
                </a:solidFill>
                <a:latin typeface="+mn-lt"/>
                <a:ea typeface="宋体" charset="0"/>
                <a:cs typeface="宋体" charset="0"/>
              </a:defRPr>
            </a:lvl3pPr>
            <a:lvl4pPr marL="1371600" indent="0" algn="ctr" rtl="0" fontAlgn="base">
              <a:spcBef>
                <a:spcPct val="20000"/>
              </a:spcBef>
              <a:spcAft>
                <a:spcPct val="0"/>
              </a:spcAft>
              <a:buClr>
                <a:srgbClr val="66FFFF"/>
              </a:buClr>
              <a:buFont typeface="Wingdings" charset="0"/>
              <a:buNone/>
              <a:defRPr kumimoji="1" sz="2000">
                <a:solidFill>
                  <a:schemeClr val="tx1"/>
                </a:solidFill>
                <a:latin typeface="+mn-lt"/>
                <a:ea typeface="宋体" charset="0"/>
              </a:defRPr>
            </a:lvl4pPr>
            <a:lvl5pPr marL="1828800" indent="0" algn="ctr" rtl="0" fontAlgn="base">
              <a:spcBef>
                <a:spcPct val="20000"/>
              </a:spcBef>
              <a:spcAft>
                <a:spcPct val="0"/>
              </a:spcAft>
              <a:buClr>
                <a:schemeClr val="hlink"/>
              </a:buClr>
              <a:buNone/>
              <a:defRPr kumimoji="1" sz="2000">
                <a:solidFill>
                  <a:schemeClr val="tx1"/>
                </a:solidFill>
                <a:latin typeface="+mn-lt"/>
                <a:ea typeface="宋体" charset="0"/>
              </a:defRPr>
            </a:lvl5pPr>
            <a:lvl6pPr marL="2286000" indent="0" algn="ctr" rtl="0" fontAlgn="base">
              <a:spcBef>
                <a:spcPct val="20000"/>
              </a:spcBef>
              <a:spcAft>
                <a:spcPct val="0"/>
              </a:spcAft>
              <a:buClr>
                <a:schemeClr val="hlink"/>
              </a:buClr>
              <a:buNone/>
              <a:defRPr kumimoji="1" sz="2000">
                <a:solidFill>
                  <a:schemeClr val="tx1"/>
                </a:solidFill>
                <a:latin typeface="+mn-lt"/>
                <a:ea typeface="宋体" charset="0"/>
              </a:defRPr>
            </a:lvl6pPr>
            <a:lvl7pPr marL="2743200" indent="0" algn="ctr" rtl="0" fontAlgn="base">
              <a:spcBef>
                <a:spcPct val="20000"/>
              </a:spcBef>
              <a:spcAft>
                <a:spcPct val="0"/>
              </a:spcAft>
              <a:buClr>
                <a:schemeClr val="hlink"/>
              </a:buClr>
              <a:buNone/>
              <a:defRPr kumimoji="1" sz="2000">
                <a:solidFill>
                  <a:schemeClr val="tx1"/>
                </a:solidFill>
                <a:latin typeface="+mn-lt"/>
                <a:ea typeface="宋体" charset="0"/>
              </a:defRPr>
            </a:lvl7pPr>
            <a:lvl8pPr marL="3200400" indent="0" algn="ctr" rtl="0" fontAlgn="base">
              <a:spcBef>
                <a:spcPct val="20000"/>
              </a:spcBef>
              <a:spcAft>
                <a:spcPct val="0"/>
              </a:spcAft>
              <a:buClr>
                <a:schemeClr val="hlink"/>
              </a:buClr>
              <a:buNone/>
              <a:defRPr kumimoji="1" sz="2000">
                <a:solidFill>
                  <a:schemeClr val="tx1"/>
                </a:solidFill>
                <a:latin typeface="+mn-lt"/>
                <a:ea typeface="宋体" charset="0"/>
              </a:defRPr>
            </a:lvl8pPr>
            <a:lvl9pPr marL="3657600" indent="0" algn="ctr" rtl="0" fontAlgn="base">
              <a:spcBef>
                <a:spcPct val="20000"/>
              </a:spcBef>
              <a:spcAft>
                <a:spcPct val="0"/>
              </a:spcAft>
              <a:buClr>
                <a:schemeClr val="hlink"/>
              </a:buClr>
              <a:buNone/>
              <a:defRPr kumimoji="1" sz="2000">
                <a:solidFill>
                  <a:schemeClr val="tx1"/>
                </a:solidFill>
                <a:latin typeface="+mn-lt"/>
                <a:ea typeface="宋体" charset="0"/>
              </a:defRPr>
            </a:lvl9pPr>
          </a:lstStyle>
          <a:p>
            <a:pPr marL="514350" indent="-514350">
              <a:buFont typeface="Wingdings" charset="2"/>
              <a:buAutoNum type="circleNumWdBlackPlain"/>
              <a:defRPr/>
            </a:pPr>
            <a:r>
              <a:rPr lang="zh-CN" altLang="en-US" sz="2800" dirty="0">
                <a:latin typeface="黑体" charset="0"/>
              </a:rPr>
              <a:t>企业物流管理概述</a:t>
            </a:r>
            <a:endParaRPr lang="en-US" altLang="zh-CN" sz="2800" dirty="0"/>
          </a:p>
          <a:p>
            <a:pPr marL="514350" indent="-514350">
              <a:buFont typeface="Wingdings" charset="2"/>
              <a:buAutoNum type="circleNumWdBlackPlain"/>
              <a:defRPr/>
            </a:pPr>
            <a:r>
              <a:rPr lang="zh-CN" altLang="en-US" sz="2800" dirty="0">
                <a:latin typeface="宋体" charset="0"/>
              </a:rPr>
              <a:t>供应链的基本概念</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供应链管理的内涵</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供应链管理的意义</a:t>
            </a:r>
            <a:endParaRPr lang="en-US" altLang="zh-CN" sz="2800" dirty="0">
              <a:latin typeface="宋体" charset="0"/>
            </a:endParaRPr>
          </a:p>
          <a:p>
            <a:pPr marL="514350" indent="-514350">
              <a:buFont typeface="Wingdings" charset="2"/>
              <a:buAutoNum type="circleNumWdBlackPlain"/>
              <a:defRPr/>
            </a:pPr>
            <a:r>
              <a:rPr lang="zh-CN" altLang="en-US" sz="2800" dirty="0">
                <a:latin typeface="宋体" charset="0"/>
              </a:rPr>
              <a:t>供应链管理的趋势</a:t>
            </a:r>
          </a:p>
        </p:txBody>
      </p:sp>
    </p:spTree>
    <p:extLst>
      <p:ext uri="{BB962C8B-B14F-4D97-AF65-F5344CB8AC3E}">
        <p14:creationId xmlns:p14="http://schemas.microsoft.com/office/powerpoint/2010/main" val="2447845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after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blinds(horizontal)">
                                      <p:cBhvr>
                                        <p:cTn id="11" dur="500"/>
                                        <p:tgtEl>
                                          <p:spTgt spid="6">
                                            <p:txEl>
                                              <p:pRg st="1" end="1"/>
                                            </p:txEl>
                                          </p:spTgt>
                                        </p:tgtEl>
                                      </p:cBhvr>
                                    </p:animEffect>
                                  </p:childTnLst>
                                </p:cTn>
                              </p:par>
                            </p:childTnLst>
                          </p:cTn>
                        </p:par>
                        <p:par>
                          <p:cTn id="12" fill="hold">
                            <p:stCondLst>
                              <p:cond delay="1000"/>
                            </p:stCondLst>
                            <p:childTnLst>
                              <p:par>
                                <p:cTn id="13" presetID="3" presetClass="entr" presetSubtype="10" fill="hold" grpId="0" nodeType="after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blinds(horizontal)">
                                      <p:cBhvr>
                                        <p:cTn id="15" dur="500"/>
                                        <p:tgtEl>
                                          <p:spTgt spid="6">
                                            <p:txEl>
                                              <p:pRg st="2" end="2"/>
                                            </p:txEl>
                                          </p:spTgt>
                                        </p:tgtEl>
                                      </p:cBhvr>
                                    </p:animEffect>
                                  </p:childTnLst>
                                </p:cTn>
                              </p:par>
                            </p:childTnLst>
                          </p:cTn>
                        </p:par>
                        <p:par>
                          <p:cTn id="16" fill="hold">
                            <p:stCondLst>
                              <p:cond delay="1500"/>
                            </p:stCondLst>
                            <p:childTnLst>
                              <p:par>
                                <p:cTn id="17" presetID="3" presetClass="entr" presetSubtype="10" fill="hold" grpId="0" nodeType="after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Effect transition="in" filter="blinds(horizontal)">
                                      <p:cBhvr>
                                        <p:cTn id="19" dur="500"/>
                                        <p:tgtEl>
                                          <p:spTgt spid="6">
                                            <p:txEl>
                                              <p:pRg st="3" end="3"/>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3" presetClass="entr" presetSubtype="10" fill="hold" grpId="0" nodeType="clickEffect">
                                  <p:stCondLst>
                                    <p:cond delay="0"/>
                                  </p:stCondLst>
                                  <p:childTnLst>
                                    <p:set>
                                      <p:cBhvr>
                                        <p:cTn id="23" dur="1" fill="hold">
                                          <p:stCondLst>
                                            <p:cond delay="0"/>
                                          </p:stCondLst>
                                        </p:cTn>
                                        <p:tgtEl>
                                          <p:spTgt spid="6">
                                            <p:txEl>
                                              <p:pRg st="4" end="4"/>
                                            </p:txEl>
                                          </p:spTgt>
                                        </p:tgtEl>
                                        <p:attrNameLst>
                                          <p:attrName>style.visibility</p:attrName>
                                        </p:attrNameLst>
                                      </p:cBhvr>
                                      <p:to>
                                        <p:strVal val="visible"/>
                                      </p:to>
                                    </p:set>
                                    <p:animEffect transition="in" filter="blinds(horizontal)">
                                      <p:cBhvr>
                                        <p:cTn id="24" dur="500"/>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pPr>
              <a:defRPr/>
            </a:pPr>
            <a:r>
              <a:rPr lang="zh-CN" altLang="en-US" dirty="0"/>
              <a:t>第二节</a:t>
            </a:r>
            <a:r>
              <a:rPr lang="en-US" altLang="zh-CN" dirty="0"/>
              <a:t> </a:t>
            </a:r>
            <a:r>
              <a:rPr lang="zh-CN" altLang="en-US" dirty="0"/>
              <a:t>现代化采购管理组织</a:t>
            </a:r>
          </a:p>
        </p:txBody>
      </p:sp>
      <p:sp>
        <p:nvSpPr>
          <p:cNvPr id="3" name="内容占位符 2"/>
          <p:cNvSpPr>
            <a:spLocks noGrp="1"/>
          </p:cNvSpPr>
          <p:nvPr>
            <p:ph idx="1"/>
          </p:nvPr>
        </p:nvSpPr>
        <p:spPr>
          <a:xfrm>
            <a:off x="107504" y="697988"/>
            <a:ext cx="8927992" cy="452844"/>
          </a:xfrm>
        </p:spPr>
        <p:txBody>
          <a:bodyPr/>
          <a:lstStyle/>
          <a:p>
            <a:pPr marL="457200" indent="-457200">
              <a:buClr>
                <a:schemeClr val="tx1"/>
              </a:buClr>
              <a:buFont typeface="Arial" panose="020B0604020202020204" pitchFamily="34" charset="0"/>
              <a:buChar char="•"/>
            </a:pPr>
            <a:r>
              <a:rPr lang="zh-CN" altLang="en-US" dirty="0">
                <a:latin typeface="Times New Roman" charset="0"/>
                <a:ea typeface="黑体" charset="0"/>
                <a:cs typeface="黑体" charset="0"/>
              </a:rPr>
              <a:t>采购周期过程</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endParaRPr lang="en-AU" altLang="zh-CN" dirty="0"/>
          </a:p>
        </p:txBody>
      </p:sp>
      <p:sp>
        <p:nvSpPr>
          <p:cNvPr id="4" name="幻灯片编号占位符 3"/>
          <p:cNvSpPr>
            <a:spLocks noGrp="1"/>
          </p:cNvSpPr>
          <p:nvPr>
            <p:ph type="sldNum" sz="quarter" idx="12"/>
          </p:nvPr>
        </p:nvSpPr>
        <p:spPr/>
        <p:txBody>
          <a:bodyPr/>
          <a:lstStyle/>
          <a:p>
            <a:pPr>
              <a:defRPr/>
            </a:pPr>
            <a:fld id="{B278F2FC-651B-8441-A520-C1B7C577810F}" type="slidenum">
              <a:rPr lang="en-US" altLang="zh-CN"/>
              <a:pPr>
                <a:defRPr/>
              </a:pPr>
              <a:t>90</a:t>
            </a:fld>
            <a:endParaRPr lang="en-US" altLang="zh-CN"/>
          </a:p>
        </p:txBody>
      </p:sp>
      <p:sp>
        <p:nvSpPr>
          <p:cNvPr id="33" name="AutoShape 5"/>
          <p:cNvSpPr>
            <a:spLocks noChangeArrowheads="1"/>
          </p:cNvSpPr>
          <p:nvPr/>
        </p:nvSpPr>
        <p:spPr bwMode="auto">
          <a:xfrm>
            <a:off x="1259632" y="1582634"/>
            <a:ext cx="792162" cy="720725"/>
          </a:xfrm>
          <a:prstGeom prst="homePlate">
            <a:avLst>
              <a:gd name="adj" fmla="val 1008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r>
              <a:rPr lang="zh-CN" altLang="en-US" sz="2000" dirty="0"/>
              <a:t>产品</a:t>
            </a:r>
          </a:p>
          <a:p>
            <a:pPr>
              <a:defRPr/>
            </a:pPr>
            <a:r>
              <a:rPr lang="zh-CN" altLang="en-US" sz="2000" dirty="0"/>
              <a:t>开发</a:t>
            </a:r>
          </a:p>
        </p:txBody>
      </p:sp>
      <p:sp>
        <p:nvSpPr>
          <p:cNvPr id="34" name="AutoShape 6"/>
          <p:cNvSpPr>
            <a:spLocks noChangeArrowheads="1"/>
          </p:cNvSpPr>
          <p:nvPr/>
        </p:nvSpPr>
        <p:spPr bwMode="auto">
          <a:xfrm>
            <a:off x="1975594" y="1582634"/>
            <a:ext cx="792163" cy="720725"/>
          </a:xfrm>
          <a:prstGeom prst="chevron">
            <a:avLst>
              <a:gd name="adj" fmla="val 6824"/>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物料</a:t>
            </a:r>
          </a:p>
          <a:p>
            <a:pPr>
              <a:defRPr/>
            </a:pPr>
            <a:r>
              <a:rPr lang="en-US" altLang="zh-CN" sz="2000"/>
              <a:t>BOM</a:t>
            </a:r>
          </a:p>
        </p:txBody>
      </p:sp>
      <p:sp>
        <p:nvSpPr>
          <p:cNvPr id="35" name="AutoShape 7"/>
          <p:cNvSpPr>
            <a:spLocks noChangeArrowheads="1"/>
          </p:cNvSpPr>
          <p:nvPr/>
        </p:nvSpPr>
        <p:spPr bwMode="auto">
          <a:xfrm>
            <a:off x="2699494" y="1582634"/>
            <a:ext cx="792163" cy="720725"/>
          </a:xfrm>
          <a:prstGeom prst="chevron">
            <a:avLst>
              <a:gd name="adj" fmla="val 844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dirty="0"/>
              <a:t>供应商</a:t>
            </a:r>
          </a:p>
          <a:p>
            <a:pPr>
              <a:defRPr/>
            </a:pPr>
            <a:r>
              <a:rPr lang="zh-CN" altLang="en-US" sz="2000" dirty="0"/>
              <a:t>选择</a:t>
            </a:r>
          </a:p>
        </p:txBody>
      </p:sp>
      <p:sp>
        <p:nvSpPr>
          <p:cNvPr id="36" name="AutoShape 8"/>
          <p:cNvSpPr>
            <a:spLocks noChangeArrowheads="1"/>
          </p:cNvSpPr>
          <p:nvPr/>
        </p:nvSpPr>
        <p:spPr bwMode="auto">
          <a:xfrm>
            <a:off x="3420219" y="1582634"/>
            <a:ext cx="792163" cy="720725"/>
          </a:xfrm>
          <a:prstGeom prst="chevron">
            <a:avLst>
              <a:gd name="adj" fmla="val 844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生产</a:t>
            </a:r>
          </a:p>
          <a:p>
            <a:pPr>
              <a:defRPr/>
            </a:pPr>
            <a:r>
              <a:rPr lang="zh-CN" altLang="en-US" sz="2000"/>
              <a:t>计划</a:t>
            </a:r>
          </a:p>
        </p:txBody>
      </p:sp>
      <p:sp>
        <p:nvSpPr>
          <p:cNvPr id="37" name="AutoShape 9"/>
          <p:cNvSpPr>
            <a:spLocks noChangeArrowheads="1"/>
          </p:cNvSpPr>
          <p:nvPr/>
        </p:nvSpPr>
        <p:spPr bwMode="auto">
          <a:xfrm>
            <a:off x="4140944" y="1582634"/>
            <a:ext cx="792163" cy="720725"/>
          </a:xfrm>
          <a:prstGeom prst="chevron">
            <a:avLst>
              <a:gd name="adj" fmla="val 903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dirty="0"/>
              <a:t>供应</a:t>
            </a:r>
          </a:p>
          <a:p>
            <a:pPr>
              <a:defRPr/>
            </a:pPr>
            <a:r>
              <a:rPr lang="zh-CN" altLang="en-US" sz="2000" dirty="0"/>
              <a:t>合同</a:t>
            </a:r>
          </a:p>
        </p:txBody>
      </p:sp>
      <p:sp>
        <p:nvSpPr>
          <p:cNvPr id="38" name="AutoShape 10"/>
          <p:cNvSpPr>
            <a:spLocks noChangeArrowheads="1"/>
          </p:cNvSpPr>
          <p:nvPr/>
        </p:nvSpPr>
        <p:spPr bwMode="auto">
          <a:xfrm>
            <a:off x="4931519" y="1582634"/>
            <a:ext cx="1223963" cy="720725"/>
          </a:xfrm>
          <a:prstGeom prst="chevron">
            <a:avLst>
              <a:gd name="adj" fmla="val 4843"/>
            </a:avLst>
          </a:prstGeom>
          <a:solidFill>
            <a:srgbClr val="CCFFFF"/>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订单管理</a:t>
            </a:r>
          </a:p>
          <a:p>
            <a:pPr>
              <a:defRPr/>
            </a:pPr>
            <a:r>
              <a:rPr lang="zh-CN" altLang="en-US" sz="2000"/>
              <a:t>跟单</a:t>
            </a:r>
            <a:r>
              <a:rPr lang="en-US" altLang="zh-CN" sz="2000"/>
              <a:t>-</a:t>
            </a:r>
            <a:r>
              <a:rPr lang="zh-CN" altLang="en-US" sz="2000"/>
              <a:t>催单</a:t>
            </a:r>
          </a:p>
        </p:txBody>
      </p:sp>
      <p:sp>
        <p:nvSpPr>
          <p:cNvPr id="39" name="AutoShape 11"/>
          <p:cNvSpPr>
            <a:spLocks noChangeArrowheads="1"/>
          </p:cNvSpPr>
          <p:nvPr/>
        </p:nvSpPr>
        <p:spPr bwMode="auto">
          <a:xfrm>
            <a:off x="6155482" y="1582634"/>
            <a:ext cx="1081087" cy="720725"/>
          </a:xfrm>
          <a:prstGeom prst="chevron">
            <a:avLst>
              <a:gd name="adj" fmla="val 7931"/>
            </a:avLst>
          </a:prstGeom>
          <a:solidFill>
            <a:srgbClr val="CCFFFF"/>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接货验收</a:t>
            </a:r>
          </a:p>
          <a:p>
            <a:pPr>
              <a:defRPr/>
            </a:pPr>
            <a:r>
              <a:rPr lang="zh-CN" altLang="en-US" sz="2000"/>
              <a:t>供货组织</a:t>
            </a:r>
          </a:p>
        </p:txBody>
      </p:sp>
      <p:sp>
        <p:nvSpPr>
          <p:cNvPr id="40" name="AutoShape 12"/>
          <p:cNvSpPr>
            <a:spLocks noChangeArrowheads="1"/>
          </p:cNvSpPr>
          <p:nvPr/>
        </p:nvSpPr>
        <p:spPr bwMode="auto">
          <a:xfrm>
            <a:off x="7163544" y="1582634"/>
            <a:ext cx="792163" cy="720725"/>
          </a:xfrm>
          <a:prstGeom prst="chevron">
            <a:avLst>
              <a:gd name="adj" fmla="val 7541"/>
            </a:avLst>
          </a:prstGeom>
          <a:solidFill>
            <a:srgbClr val="CCFFFF"/>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结算</a:t>
            </a:r>
          </a:p>
          <a:p>
            <a:pPr>
              <a:defRPr/>
            </a:pPr>
            <a:r>
              <a:rPr lang="zh-CN" altLang="en-US" sz="2000"/>
              <a:t>付款</a:t>
            </a:r>
          </a:p>
        </p:txBody>
      </p:sp>
      <p:sp>
        <p:nvSpPr>
          <p:cNvPr id="41" name="AutoShape 13"/>
          <p:cNvSpPr>
            <a:spLocks noChangeArrowheads="1"/>
          </p:cNvSpPr>
          <p:nvPr/>
        </p:nvSpPr>
        <p:spPr bwMode="auto">
          <a:xfrm>
            <a:off x="7884269" y="1582634"/>
            <a:ext cx="792163" cy="720725"/>
          </a:xfrm>
          <a:prstGeom prst="chevron">
            <a:avLst>
              <a:gd name="adj" fmla="val 10416"/>
            </a:avLst>
          </a:prstGeom>
          <a:solidFill>
            <a:srgbClr val="CCFFFF"/>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0" rIns="0" anchor="ctr"/>
          <a:lstStyle/>
          <a:p>
            <a:pPr>
              <a:defRPr/>
            </a:pPr>
            <a:r>
              <a:rPr lang="zh-CN" altLang="en-US" sz="2000"/>
              <a:t>考核</a:t>
            </a:r>
          </a:p>
          <a:p>
            <a:pPr>
              <a:defRPr/>
            </a:pPr>
            <a:r>
              <a:rPr lang="zh-CN" altLang="en-US" sz="2000"/>
              <a:t>评估</a:t>
            </a:r>
          </a:p>
        </p:txBody>
      </p:sp>
      <p:sp>
        <p:nvSpPr>
          <p:cNvPr id="42" name="Line 14"/>
          <p:cNvSpPr>
            <a:spLocks noChangeShapeType="1"/>
          </p:cNvSpPr>
          <p:nvPr/>
        </p:nvSpPr>
        <p:spPr bwMode="auto">
          <a:xfrm flipH="1">
            <a:off x="1259632" y="1295297"/>
            <a:ext cx="0" cy="1655762"/>
          </a:xfrm>
          <a:prstGeom prst="line">
            <a:avLst/>
          </a:prstGeom>
          <a:noFill/>
          <a:ln w="9525">
            <a:solidFill>
              <a:srgbClr val="EA1A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43" name="Line 15"/>
          <p:cNvSpPr>
            <a:spLocks noChangeShapeType="1"/>
          </p:cNvSpPr>
          <p:nvPr/>
        </p:nvSpPr>
        <p:spPr bwMode="auto">
          <a:xfrm>
            <a:off x="4931519" y="1222272"/>
            <a:ext cx="0" cy="1800225"/>
          </a:xfrm>
          <a:prstGeom prst="line">
            <a:avLst/>
          </a:prstGeom>
          <a:noFill/>
          <a:ln w="9525">
            <a:solidFill>
              <a:srgbClr val="EA1A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44" name="Line 16"/>
          <p:cNvSpPr>
            <a:spLocks noChangeShapeType="1"/>
          </p:cNvSpPr>
          <p:nvPr/>
        </p:nvSpPr>
        <p:spPr bwMode="auto">
          <a:xfrm>
            <a:off x="1259632" y="1439759"/>
            <a:ext cx="3671887" cy="0"/>
          </a:xfrm>
          <a:prstGeom prst="line">
            <a:avLst/>
          </a:prstGeom>
          <a:noFill/>
          <a:ln w="9525" cap="rnd">
            <a:solidFill>
              <a:srgbClr val="EA1A04"/>
            </a:solidFill>
            <a:prstDash val="sysDot"/>
            <a:round/>
            <a:headEnd type="arrow" w="med" len="med"/>
            <a:tailEnd type="arrow"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45" name="Text Box 17"/>
          <p:cNvSpPr txBox="1">
            <a:spLocks noChangeArrowheads="1"/>
          </p:cNvSpPr>
          <p:nvPr/>
        </p:nvSpPr>
        <p:spPr bwMode="auto">
          <a:xfrm>
            <a:off x="1691432" y="1120672"/>
            <a:ext cx="2305050" cy="390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2000" dirty="0"/>
              <a:t>前段：集中管理</a:t>
            </a:r>
          </a:p>
        </p:txBody>
      </p:sp>
      <p:sp>
        <p:nvSpPr>
          <p:cNvPr id="46" name="Line 18"/>
          <p:cNvSpPr>
            <a:spLocks noChangeShapeType="1"/>
          </p:cNvSpPr>
          <p:nvPr/>
        </p:nvSpPr>
        <p:spPr bwMode="auto">
          <a:xfrm>
            <a:off x="4931519" y="1439759"/>
            <a:ext cx="3744913" cy="0"/>
          </a:xfrm>
          <a:prstGeom prst="line">
            <a:avLst/>
          </a:prstGeom>
          <a:noFill/>
          <a:ln w="9525" cap="rnd">
            <a:solidFill>
              <a:srgbClr val="EA1A04"/>
            </a:solidFill>
            <a:prstDash val="sysDot"/>
            <a:round/>
            <a:headEnd type="arrow" w="med" len="med"/>
            <a:tailEnd type="arrow"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47" name="Line 19"/>
          <p:cNvSpPr>
            <a:spLocks noChangeShapeType="1"/>
          </p:cNvSpPr>
          <p:nvPr/>
        </p:nvSpPr>
        <p:spPr bwMode="auto">
          <a:xfrm flipH="1">
            <a:off x="8676432" y="1222272"/>
            <a:ext cx="0" cy="1728787"/>
          </a:xfrm>
          <a:prstGeom prst="line">
            <a:avLst/>
          </a:prstGeom>
          <a:noFill/>
          <a:ln w="9525">
            <a:solidFill>
              <a:srgbClr val="EA1A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48" name="Text Box 20"/>
          <p:cNvSpPr txBox="1">
            <a:spLocks noChangeArrowheads="1"/>
          </p:cNvSpPr>
          <p:nvPr/>
        </p:nvSpPr>
        <p:spPr bwMode="auto">
          <a:xfrm>
            <a:off x="5939582" y="1120672"/>
            <a:ext cx="2305050" cy="390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2000"/>
              <a:t>后段：分散操作</a:t>
            </a:r>
          </a:p>
        </p:txBody>
      </p:sp>
      <p:sp>
        <p:nvSpPr>
          <p:cNvPr id="49" name="Line 21"/>
          <p:cNvSpPr>
            <a:spLocks noChangeShapeType="1"/>
          </p:cNvSpPr>
          <p:nvPr/>
        </p:nvSpPr>
        <p:spPr bwMode="auto">
          <a:xfrm flipH="1">
            <a:off x="4067919" y="2374797"/>
            <a:ext cx="0" cy="647700"/>
          </a:xfrm>
          <a:prstGeom prst="line">
            <a:avLst/>
          </a:prstGeom>
          <a:noFill/>
          <a:ln w="9525">
            <a:solidFill>
              <a:srgbClr val="EA1A04"/>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50" name="Text Box 22"/>
          <p:cNvSpPr txBox="1">
            <a:spLocks noChangeArrowheads="1"/>
          </p:cNvSpPr>
          <p:nvPr/>
        </p:nvSpPr>
        <p:spPr bwMode="auto">
          <a:xfrm>
            <a:off x="1404094" y="2374797"/>
            <a:ext cx="2305050" cy="390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spcBef>
                <a:spcPct val="50000"/>
              </a:spcBef>
              <a:defRPr/>
            </a:pPr>
            <a:r>
              <a:rPr lang="zh-CN" altLang="en-US" sz="2000"/>
              <a:t>成本分析</a:t>
            </a:r>
            <a:r>
              <a:rPr lang="en-US" altLang="zh-CN" sz="2000"/>
              <a:t>-</a:t>
            </a:r>
            <a:r>
              <a:rPr lang="zh-CN" altLang="en-US" sz="2000"/>
              <a:t>能力评价</a:t>
            </a:r>
          </a:p>
        </p:txBody>
      </p:sp>
      <p:sp>
        <p:nvSpPr>
          <p:cNvPr id="51" name="Text Box 23"/>
          <p:cNvSpPr txBox="1">
            <a:spLocks noChangeArrowheads="1"/>
          </p:cNvSpPr>
          <p:nvPr/>
        </p:nvSpPr>
        <p:spPr bwMode="auto">
          <a:xfrm>
            <a:off x="3996482" y="2374797"/>
            <a:ext cx="1006475" cy="3603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rIns="0">
            <a:spAutoFit/>
          </a:bodyPr>
          <a:lstStyle/>
          <a:p>
            <a:pPr>
              <a:spcBef>
                <a:spcPct val="50000"/>
              </a:spcBef>
              <a:defRPr/>
            </a:pPr>
            <a:r>
              <a:rPr lang="zh-CN" altLang="en-US" sz="1800" dirty="0"/>
              <a:t>策略选择</a:t>
            </a:r>
          </a:p>
        </p:txBody>
      </p:sp>
      <p:sp>
        <p:nvSpPr>
          <p:cNvPr id="52" name="Line 24"/>
          <p:cNvSpPr>
            <a:spLocks noChangeShapeType="1"/>
          </p:cNvSpPr>
          <p:nvPr/>
        </p:nvSpPr>
        <p:spPr bwMode="auto">
          <a:xfrm>
            <a:off x="1259632" y="2806597"/>
            <a:ext cx="2808287" cy="0"/>
          </a:xfrm>
          <a:prstGeom prst="line">
            <a:avLst/>
          </a:prstGeom>
          <a:noFill/>
          <a:ln w="9525" cap="rnd">
            <a:solidFill>
              <a:srgbClr val="EA1A04"/>
            </a:solidFill>
            <a:prstDash val="sysDot"/>
            <a:round/>
            <a:headEnd type="arrow" w="med" len="med"/>
            <a:tailEnd type="arrow"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53" name="Line 25"/>
          <p:cNvSpPr>
            <a:spLocks noChangeShapeType="1"/>
          </p:cNvSpPr>
          <p:nvPr/>
        </p:nvSpPr>
        <p:spPr bwMode="auto">
          <a:xfrm>
            <a:off x="4059982" y="2806597"/>
            <a:ext cx="863600" cy="0"/>
          </a:xfrm>
          <a:prstGeom prst="line">
            <a:avLst/>
          </a:prstGeom>
          <a:noFill/>
          <a:ln w="9525" cap="rnd">
            <a:solidFill>
              <a:srgbClr val="EA1A04"/>
            </a:solidFill>
            <a:prstDash val="sysDot"/>
            <a:round/>
            <a:headEnd type="arrow" w="med" len="med"/>
            <a:tailEnd type="arrow"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58" name="Line 30"/>
          <p:cNvSpPr>
            <a:spLocks noChangeShapeType="1"/>
          </p:cNvSpPr>
          <p:nvPr/>
        </p:nvSpPr>
        <p:spPr bwMode="auto">
          <a:xfrm>
            <a:off x="4931519" y="2806597"/>
            <a:ext cx="3744913" cy="0"/>
          </a:xfrm>
          <a:prstGeom prst="line">
            <a:avLst/>
          </a:prstGeom>
          <a:noFill/>
          <a:ln w="9525" cap="rnd">
            <a:solidFill>
              <a:srgbClr val="EA1A04"/>
            </a:solidFill>
            <a:prstDash val="sysDot"/>
            <a:round/>
            <a:headEnd type="arrow" w="med" len="med"/>
            <a:tailEnd type="arrow"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defRPr/>
            </a:pPr>
            <a:endParaRPr lang="zh-CN" altLang="en-US" sz="2000"/>
          </a:p>
        </p:txBody>
      </p:sp>
      <p:sp>
        <p:nvSpPr>
          <p:cNvPr id="59" name="Text Box 31"/>
          <p:cNvSpPr txBox="1">
            <a:spLocks noChangeArrowheads="1"/>
          </p:cNvSpPr>
          <p:nvPr/>
        </p:nvSpPr>
        <p:spPr bwMode="auto">
          <a:xfrm>
            <a:off x="5509369" y="2374797"/>
            <a:ext cx="1943100" cy="390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rIns="0">
            <a:spAutoFit/>
          </a:bodyPr>
          <a:lstStyle/>
          <a:p>
            <a:pPr>
              <a:spcBef>
                <a:spcPct val="50000"/>
              </a:spcBef>
              <a:defRPr/>
            </a:pPr>
            <a:r>
              <a:rPr lang="zh-CN" altLang="en-US" sz="2000"/>
              <a:t>履约绩效考核</a:t>
            </a:r>
          </a:p>
        </p:txBody>
      </p:sp>
      <p:grpSp>
        <p:nvGrpSpPr>
          <p:cNvPr id="24" name="Group 23">
            <a:extLst>
              <a:ext uri="{FF2B5EF4-FFF2-40B4-BE49-F238E27FC236}">
                <a16:creationId xmlns:a16="http://schemas.microsoft.com/office/drawing/2014/main" id="{B47862BB-F58A-A20F-F7AD-4E10EC2F57D5}"/>
              </a:ext>
            </a:extLst>
          </p:cNvPr>
          <p:cNvGrpSpPr/>
          <p:nvPr/>
        </p:nvGrpSpPr>
        <p:grpSpPr>
          <a:xfrm>
            <a:off x="514967" y="3906942"/>
            <a:ext cx="7953629" cy="1426415"/>
            <a:chOff x="514967" y="3556770"/>
            <a:chExt cx="7953629" cy="1426415"/>
          </a:xfrm>
        </p:grpSpPr>
        <p:cxnSp>
          <p:nvCxnSpPr>
            <p:cNvPr id="16" name="Elbow Connector 15">
              <a:extLst>
                <a:ext uri="{FF2B5EF4-FFF2-40B4-BE49-F238E27FC236}">
                  <a16:creationId xmlns:a16="http://schemas.microsoft.com/office/drawing/2014/main" id="{C62886C4-97C0-122D-E408-66CE38A80305}"/>
                </a:ext>
              </a:extLst>
            </p:cNvPr>
            <p:cNvCxnSpPr>
              <a:cxnSpLocks/>
            </p:cNvCxnSpPr>
            <p:nvPr/>
          </p:nvCxnSpPr>
          <p:spPr bwMode="auto">
            <a:xfrm flipH="1" flipV="1">
              <a:off x="514967" y="4666284"/>
              <a:ext cx="7856519" cy="13789"/>
            </a:xfrm>
            <a:prstGeom prst="bentConnector5">
              <a:avLst>
                <a:gd name="adj1" fmla="val -2910"/>
                <a:gd name="adj2" fmla="val 5360367"/>
                <a:gd name="adj3" fmla="val 102910"/>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grpSp>
          <p:nvGrpSpPr>
            <p:cNvPr id="22" name="Group 21">
              <a:extLst>
                <a:ext uri="{FF2B5EF4-FFF2-40B4-BE49-F238E27FC236}">
                  <a16:creationId xmlns:a16="http://schemas.microsoft.com/office/drawing/2014/main" id="{52E36D7E-E8AE-F129-9028-E25707A10AA9}"/>
                </a:ext>
              </a:extLst>
            </p:cNvPr>
            <p:cNvGrpSpPr/>
            <p:nvPr/>
          </p:nvGrpSpPr>
          <p:grpSpPr>
            <a:xfrm>
              <a:off x="514967" y="3556770"/>
              <a:ext cx="7953629" cy="1426415"/>
              <a:chOff x="467309" y="3604061"/>
              <a:chExt cx="7953629" cy="1426415"/>
            </a:xfrm>
          </p:grpSpPr>
          <p:sp>
            <p:nvSpPr>
              <p:cNvPr id="5" name="Pentagon 4">
                <a:extLst>
                  <a:ext uri="{FF2B5EF4-FFF2-40B4-BE49-F238E27FC236}">
                    <a16:creationId xmlns:a16="http://schemas.microsoft.com/office/drawing/2014/main" id="{D629A3EE-D956-B3E0-5300-C9A3020B4068}"/>
                  </a:ext>
                </a:extLst>
              </p:cNvPr>
              <p:cNvSpPr/>
              <p:nvPr/>
            </p:nvSpPr>
            <p:spPr bwMode="auto">
              <a:xfrm>
                <a:off x="467309" y="4437112"/>
                <a:ext cx="1120309" cy="576060"/>
              </a:xfrm>
              <a:prstGeom prst="homePlate">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制定</a:t>
                </a:r>
                <a:endParaRPr lang="en-US" sz="1800" dirty="0"/>
              </a:p>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采购流程</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6" name="Pentagon 5">
                <a:extLst>
                  <a:ext uri="{FF2B5EF4-FFF2-40B4-BE49-F238E27FC236}">
                    <a16:creationId xmlns:a16="http://schemas.microsoft.com/office/drawing/2014/main" id="{500C6A4B-04C5-57A3-20A4-E9C9ADF36B23}"/>
                  </a:ext>
                </a:extLst>
              </p:cNvPr>
              <p:cNvSpPr/>
              <p:nvPr/>
            </p:nvSpPr>
            <p:spPr bwMode="auto">
              <a:xfrm>
                <a:off x="1587618" y="4454416"/>
                <a:ext cx="1120309" cy="576060"/>
              </a:xfrm>
              <a:prstGeom prst="homePlate">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选择</a:t>
                </a:r>
                <a:endParaRPr lang="en-US" sz="1800" dirty="0"/>
              </a:p>
              <a:p>
                <a:pPr marL="342900" marR="0" indent="-342900" defTabSz="914400" rtl="0" eaLnBrk="1" fontAlgn="base" latinLnBrk="0" hangingPunct="1">
                  <a:lnSpc>
                    <a:spcPct val="96000"/>
                  </a:lnSpc>
                  <a:spcBef>
                    <a:spcPct val="20000"/>
                  </a:spcBef>
                  <a:spcAft>
                    <a:spcPct val="0"/>
                  </a:spcAft>
                  <a:buClrTx/>
                  <a:buSzTx/>
                  <a:buFontTx/>
                  <a:buNone/>
                  <a:tabLst/>
                </a:pPr>
                <a:r>
                  <a:rPr kumimoji="1" lang="en-US" sz="1800" b="0" i="0" u="none" strike="noStrike" cap="none" normalizeH="0" baseline="0" dirty="0" err="1">
                    <a:ln>
                      <a:noFill/>
                    </a:ln>
                    <a:solidFill>
                      <a:schemeClr val="tx1"/>
                    </a:solidFill>
                    <a:effectLst/>
                    <a:latin typeface="Times New Roman" charset="0"/>
                    <a:ea typeface="宋体" charset="0"/>
                    <a:cs typeface="宋体" charset="0"/>
                  </a:rPr>
                  <a:t>供应商</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7" name="Pentagon 6">
                <a:extLst>
                  <a:ext uri="{FF2B5EF4-FFF2-40B4-BE49-F238E27FC236}">
                    <a16:creationId xmlns:a16="http://schemas.microsoft.com/office/drawing/2014/main" id="{1C4F9327-C879-1F70-963B-02C99BAE1DA2}"/>
                  </a:ext>
                </a:extLst>
              </p:cNvPr>
              <p:cNvSpPr/>
              <p:nvPr/>
            </p:nvSpPr>
            <p:spPr bwMode="auto">
              <a:xfrm>
                <a:off x="2707927" y="4454416"/>
                <a:ext cx="1120309" cy="576060"/>
              </a:xfrm>
              <a:prstGeom prst="homePlate">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标准化</a:t>
                </a:r>
                <a:endParaRPr lang="en-US" sz="1800" dirty="0"/>
              </a:p>
              <a:p>
                <a:pPr marL="342900" marR="0" indent="-342900" defTabSz="914400" rtl="0" eaLnBrk="1" fontAlgn="base" latinLnBrk="0" hangingPunct="1">
                  <a:lnSpc>
                    <a:spcPct val="96000"/>
                  </a:lnSpc>
                  <a:spcBef>
                    <a:spcPct val="20000"/>
                  </a:spcBef>
                  <a:spcAft>
                    <a:spcPct val="0"/>
                  </a:spcAft>
                  <a:buClrTx/>
                  <a:buSzTx/>
                  <a:buFontTx/>
                  <a:buNone/>
                  <a:tabLst/>
                </a:pPr>
                <a:r>
                  <a:rPr kumimoji="1" lang="en-US" sz="1800" b="0" i="0" u="none" strike="noStrike" cap="none" normalizeH="0" baseline="0" dirty="0" err="1">
                    <a:ln>
                      <a:noFill/>
                    </a:ln>
                    <a:solidFill>
                      <a:schemeClr val="tx1"/>
                    </a:solidFill>
                    <a:effectLst/>
                    <a:latin typeface="Times New Roman" charset="0"/>
                    <a:ea typeface="宋体" charset="0"/>
                    <a:cs typeface="宋体" charset="0"/>
                  </a:rPr>
                  <a:t>合同</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8" name="Pentagon 7">
                <a:extLst>
                  <a:ext uri="{FF2B5EF4-FFF2-40B4-BE49-F238E27FC236}">
                    <a16:creationId xmlns:a16="http://schemas.microsoft.com/office/drawing/2014/main" id="{743D6584-34D3-D86F-9AF3-F8DA3D86B4FE}"/>
                  </a:ext>
                </a:extLst>
              </p:cNvPr>
              <p:cNvSpPr/>
              <p:nvPr/>
            </p:nvSpPr>
            <p:spPr bwMode="auto">
              <a:xfrm>
                <a:off x="3831825" y="4454416"/>
                <a:ext cx="1120309" cy="576060"/>
              </a:xfrm>
              <a:prstGeom prst="homePlate">
                <a:avLst/>
              </a:prstGeom>
              <a:solidFill>
                <a:srgbClr val="FFFFFF"/>
              </a:solidFill>
              <a:ln w="9525" cap="flat" cmpd="sng" algn="ctr">
                <a:solidFill>
                  <a:srgbClr val="000000"/>
                </a:solidFill>
                <a:prstDash val="lgDashDot"/>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下订单</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9" name="Pentagon 8">
                <a:extLst>
                  <a:ext uri="{FF2B5EF4-FFF2-40B4-BE49-F238E27FC236}">
                    <a16:creationId xmlns:a16="http://schemas.microsoft.com/office/drawing/2014/main" id="{ACD2C19C-88F9-24A7-A107-A3D6FFE6BE42}"/>
                  </a:ext>
                </a:extLst>
              </p:cNvPr>
              <p:cNvSpPr/>
              <p:nvPr/>
            </p:nvSpPr>
            <p:spPr bwMode="auto">
              <a:xfrm>
                <a:off x="4955723" y="4454416"/>
                <a:ext cx="1120309" cy="576060"/>
              </a:xfrm>
              <a:prstGeom prst="homePlate">
                <a:avLst/>
              </a:prstGeom>
              <a:solidFill>
                <a:srgbClr val="FFFFFF"/>
              </a:solidFill>
              <a:ln w="9525" cap="flat"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安排发货</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10" name="Pentagon 9">
                <a:extLst>
                  <a:ext uri="{FF2B5EF4-FFF2-40B4-BE49-F238E27FC236}">
                    <a16:creationId xmlns:a16="http://schemas.microsoft.com/office/drawing/2014/main" id="{F2B4AADE-5802-C841-70D8-B30B4A8E0D61}"/>
                  </a:ext>
                </a:extLst>
              </p:cNvPr>
              <p:cNvSpPr/>
              <p:nvPr/>
            </p:nvSpPr>
            <p:spPr bwMode="auto">
              <a:xfrm>
                <a:off x="6076032" y="4450901"/>
                <a:ext cx="1120309" cy="576060"/>
              </a:xfrm>
              <a:prstGeom prst="homePlate">
                <a:avLst/>
              </a:prstGeom>
              <a:solidFill>
                <a:srgbClr val="FFFFFF"/>
              </a:solidFill>
              <a:ln w="9525" cap="flat" cmpd="sng" algn="ctr">
                <a:solidFill>
                  <a:srgbClr val="000000"/>
                </a:solidFill>
                <a:prstDash val="sysDash"/>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付款</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11" name="Pentagon 10">
                <a:extLst>
                  <a:ext uri="{FF2B5EF4-FFF2-40B4-BE49-F238E27FC236}">
                    <a16:creationId xmlns:a16="http://schemas.microsoft.com/office/drawing/2014/main" id="{B16CBBA7-716D-E494-3710-9A987151D4DA}"/>
                  </a:ext>
                </a:extLst>
              </p:cNvPr>
              <p:cNvSpPr/>
              <p:nvPr/>
            </p:nvSpPr>
            <p:spPr bwMode="auto">
              <a:xfrm>
                <a:off x="7203519" y="4450901"/>
                <a:ext cx="1120309" cy="576060"/>
              </a:xfrm>
              <a:prstGeom prst="homePlate">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defTabSz="914400" rtl="0" eaLnBrk="1" fontAlgn="base" latinLnBrk="0" hangingPunct="1">
                  <a:lnSpc>
                    <a:spcPct val="96000"/>
                  </a:lnSpc>
                  <a:spcBef>
                    <a:spcPct val="20000"/>
                  </a:spcBef>
                  <a:spcAft>
                    <a:spcPct val="0"/>
                  </a:spcAft>
                  <a:buClrTx/>
                  <a:buSzTx/>
                  <a:buFontTx/>
                  <a:buNone/>
                  <a:tabLst/>
                </a:pPr>
                <a:r>
                  <a:rPr lang="en-US" sz="1800" dirty="0" err="1"/>
                  <a:t>监控</a:t>
                </a:r>
                <a:endParaRPr lang="en-US" sz="1800" dirty="0"/>
              </a:p>
              <a:p>
                <a:pPr marL="342900" marR="0" indent="-342900" defTabSz="914400" rtl="0" eaLnBrk="1" fontAlgn="base" latinLnBrk="0" hangingPunct="1">
                  <a:lnSpc>
                    <a:spcPct val="96000"/>
                  </a:lnSpc>
                  <a:spcBef>
                    <a:spcPct val="20000"/>
                  </a:spcBef>
                  <a:spcAft>
                    <a:spcPct val="0"/>
                  </a:spcAft>
                  <a:buClrTx/>
                  <a:buSzTx/>
                  <a:buFontTx/>
                  <a:buNone/>
                  <a:tabLst/>
                </a:pPr>
                <a:r>
                  <a:rPr kumimoji="1" lang="en-US" sz="1800" b="0" i="0" u="none" strike="noStrike" cap="none" normalizeH="0" baseline="0" dirty="0" err="1">
                    <a:ln>
                      <a:noFill/>
                    </a:ln>
                    <a:solidFill>
                      <a:schemeClr val="tx1"/>
                    </a:solidFill>
                    <a:effectLst/>
                    <a:latin typeface="Times New Roman" charset="0"/>
                    <a:ea typeface="宋体" charset="0"/>
                    <a:cs typeface="宋体" charset="0"/>
                  </a:rPr>
                  <a:t>采购数据</a:t>
                </a:r>
                <a:endParaRPr kumimoji="1" lang="en-US" sz="1800" b="0" i="0" u="none" strike="noStrike" cap="none" normalizeH="0" baseline="0" dirty="0">
                  <a:ln>
                    <a:noFill/>
                  </a:ln>
                  <a:solidFill>
                    <a:schemeClr val="tx1"/>
                  </a:solidFill>
                  <a:effectLst/>
                  <a:latin typeface="Times New Roman" charset="0"/>
                  <a:ea typeface="宋体" charset="0"/>
                  <a:cs typeface="宋体" charset="0"/>
                </a:endParaRPr>
              </a:p>
            </p:txBody>
          </p:sp>
          <p:sp>
            <p:nvSpPr>
              <p:cNvPr id="12" name="TextBox 11">
                <a:extLst>
                  <a:ext uri="{FF2B5EF4-FFF2-40B4-BE49-F238E27FC236}">
                    <a16:creationId xmlns:a16="http://schemas.microsoft.com/office/drawing/2014/main" id="{EBB20FB2-90F5-D375-C21A-0F9C367C7CB8}"/>
                  </a:ext>
                </a:extLst>
              </p:cNvPr>
              <p:cNvSpPr txBox="1"/>
              <p:nvPr/>
            </p:nvSpPr>
            <p:spPr>
              <a:xfrm>
                <a:off x="7082110" y="4137878"/>
                <a:ext cx="1338828" cy="358240"/>
              </a:xfrm>
              <a:prstGeom prst="rect">
                <a:avLst/>
              </a:prstGeom>
              <a:noFill/>
            </p:spPr>
            <p:txBody>
              <a:bodyPr wrap="none" rtlCol="0">
                <a:spAutoFit/>
              </a:bodyPr>
              <a:lstStyle/>
              <a:p>
                <a:r>
                  <a:rPr lang="en-US" sz="1800" dirty="0" err="1"/>
                  <a:t>战略性采购</a:t>
                </a:r>
                <a:endParaRPr lang="en-US" sz="1800" dirty="0"/>
              </a:p>
            </p:txBody>
          </p:sp>
          <p:sp>
            <p:nvSpPr>
              <p:cNvPr id="13" name="TextBox 12">
                <a:extLst>
                  <a:ext uri="{FF2B5EF4-FFF2-40B4-BE49-F238E27FC236}">
                    <a16:creationId xmlns:a16="http://schemas.microsoft.com/office/drawing/2014/main" id="{C5B83C44-DCA4-0B70-3E5E-009993D4A7A8}"/>
                  </a:ext>
                </a:extLst>
              </p:cNvPr>
              <p:cNvSpPr txBox="1"/>
              <p:nvPr/>
            </p:nvSpPr>
            <p:spPr>
              <a:xfrm>
                <a:off x="4530619" y="4126339"/>
                <a:ext cx="1358064" cy="358240"/>
              </a:xfrm>
              <a:prstGeom prst="rect">
                <a:avLst/>
              </a:prstGeom>
              <a:noFill/>
            </p:spPr>
            <p:txBody>
              <a:bodyPr wrap="none" rtlCol="0">
                <a:spAutoFit/>
              </a:bodyPr>
              <a:lstStyle/>
              <a:p>
                <a:r>
                  <a:rPr lang="en-US" sz="1800" dirty="0" err="1"/>
                  <a:t>操作性采购</a:t>
                </a:r>
                <a:endParaRPr lang="en-US" sz="1800" dirty="0"/>
              </a:p>
            </p:txBody>
          </p:sp>
          <p:sp>
            <p:nvSpPr>
              <p:cNvPr id="14" name="TextBox 13">
                <a:extLst>
                  <a:ext uri="{FF2B5EF4-FFF2-40B4-BE49-F238E27FC236}">
                    <a16:creationId xmlns:a16="http://schemas.microsoft.com/office/drawing/2014/main" id="{D7F4F1B6-C6F8-F514-E34B-C76EE382A6FB}"/>
                  </a:ext>
                </a:extLst>
              </p:cNvPr>
              <p:cNvSpPr txBox="1"/>
              <p:nvPr/>
            </p:nvSpPr>
            <p:spPr>
              <a:xfrm>
                <a:off x="1030119" y="4096176"/>
                <a:ext cx="1338828" cy="358240"/>
              </a:xfrm>
              <a:prstGeom prst="rect">
                <a:avLst/>
              </a:prstGeom>
              <a:noFill/>
            </p:spPr>
            <p:txBody>
              <a:bodyPr wrap="none" rtlCol="0">
                <a:spAutoFit/>
              </a:bodyPr>
              <a:lstStyle/>
              <a:p>
                <a:r>
                  <a:rPr lang="en-US" sz="1800" dirty="0" err="1"/>
                  <a:t>战略性采购</a:t>
                </a:r>
                <a:endParaRPr lang="en-US" sz="1800" dirty="0"/>
              </a:p>
            </p:txBody>
          </p:sp>
          <p:sp>
            <p:nvSpPr>
              <p:cNvPr id="21" name="TextBox 20">
                <a:extLst>
                  <a:ext uri="{FF2B5EF4-FFF2-40B4-BE49-F238E27FC236}">
                    <a16:creationId xmlns:a16="http://schemas.microsoft.com/office/drawing/2014/main" id="{70A21FCE-E806-03CC-2000-78C00E8D2CFB}"/>
                  </a:ext>
                </a:extLst>
              </p:cNvPr>
              <p:cNvSpPr txBox="1"/>
              <p:nvPr/>
            </p:nvSpPr>
            <p:spPr>
              <a:xfrm>
                <a:off x="3940595" y="3604061"/>
                <a:ext cx="1107996" cy="358240"/>
              </a:xfrm>
              <a:prstGeom prst="rect">
                <a:avLst/>
              </a:prstGeom>
              <a:noFill/>
            </p:spPr>
            <p:txBody>
              <a:bodyPr wrap="none" rtlCol="0">
                <a:spAutoFit/>
              </a:bodyPr>
              <a:lstStyle/>
              <a:p>
                <a:r>
                  <a:rPr lang="en-US" sz="1800" dirty="0" err="1"/>
                  <a:t>持续改进</a:t>
                </a:r>
                <a:endParaRPr lang="en-US" sz="1800" dirty="0"/>
              </a:p>
            </p:txBody>
          </p:sp>
        </p:grpSp>
      </p:grpSp>
      <p:sp>
        <p:nvSpPr>
          <p:cNvPr id="25" name="TextBox 24">
            <a:extLst>
              <a:ext uri="{FF2B5EF4-FFF2-40B4-BE49-F238E27FC236}">
                <a16:creationId xmlns:a16="http://schemas.microsoft.com/office/drawing/2014/main" id="{5F6FD963-E3E1-C7F0-923D-B2F420229507}"/>
              </a:ext>
            </a:extLst>
          </p:cNvPr>
          <p:cNvSpPr txBox="1"/>
          <p:nvPr/>
        </p:nvSpPr>
        <p:spPr>
          <a:xfrm>
            <a:off x="109199" y="3334235"/>
            <a:ext cx="6083717" cy="476412"/>
          </a:xfrm>
          <a:prstGeom prst="rect">
            <a:avLst/>
          </a:prstGeom>
          <a:noFill/>
        </p:spPr>
        <p:txBody>
          <a:bodyPr wrap="none" rtlCol="0">
            <a:spAutoFit/>
          </a:bodyPr>
          <a:lstStyle/>
          <a:p>
            <a:pPr marL="457200" indent="-457200">
              <a:buFont typeface="Arial" panose="020B0604020202020204" pitchFamily="34" charset="0"/>
              <a:buChar char="•"/>
            </a:pPr>
            <a:r>
              <a:rPr lang="zh-CN" altLang="en-US" sz="2600" b="1" dirty="0">
                <a:latin typeface="SimHei" panose="02010609060101010101" pitchFamily="49" charset="-122"/>
                <a:ea typeface="SimHei" panose="02010609060101010101" pitchFamily="49" charset="-122"/>
              </a:rPr>
              <a:t>战略性采购与操作性采购的管理范围</a:t>
            </a:r>
            <a:endParaRPr kumimoji="0" lang="zh-CN" altLang="en-US" sz="2600" b="1" dirty="0">
              <a:latin typeface="SimHei" panose="02010609060101010101" pitchFamily="49" charset="-122"/>
              <a:ea typeface="SimHei" panose="02010609060101010101" pitchFamily="49" charset="-122"/>
              <a:cs typeface="黑体" charset="0"/>
            </a:endParaRPr>
          </a:p>
        </p:txBody>
      </p:sp>
    </p:spTree>
    <p:extLst>
      <p:ext uri="{BB962C8B-B14F-4D97-AF65-F5344CB8AC3E}">
        <p14:creationId xmlns:p14="http://schemas.microsoft.com/office/powerpoint/2010/main" val="35838116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circle(in)">
                                      <p:cBhvr>
                                        <p:cTn id="10" dur="2000"/>
                                        <p:tgtEl>
                                          <p:spTgt spid="34"/>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circle(in)">
                                      <p:cBhvr>
                                        <p:cTn id="13" dur="2000"/>
                                        <p:tgtEl>
                                          <p:spTgt spid="35"/>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circle(in)">
                                      <p:cBhvr>
                                        <p:cTn id="16" dur="2000"/>
                                        <p:tgtEl>
                                          <p:spTgt spid="36"/>
                                        </p:tgtEl>
                                      </p:cBhvr>
                                    </p:animEffect>
                                  </p:childTnLst>
                                </p:cTn>
                              </p:par>
                            </p:childTnLst>
                          </p:cTn>
                        </p:par>
                        <p:par>
                          <p:cTn id="17" fill="hold">
                            <p:stCondLst>
                              <p:cond delay="2000"/>
                            </p:stCondLst>
                            <p:childTnLst>
                              <p:par>
                                <p:cTn id="18" presetID="6" presetClass="entr" presetSubtype="16" fill="hold" grpId="0" nodeType="afterEffect">
                                  <p:stCondLst>
                                    <p:cond delay="0"/>
                                  </p:stCondLst>
                                  <p:childTnLst>
                                    <p:set>
                                      <p:cBhvr>
                                        <p:cTn id="19" dur="1" fill="hold">
                                          <p:stCondLst>
                                            <p:cond delay="0"/>
                                          </p:stCondLst>
                                        </p:cTn>
                                        <p:tgtEl>
                                          <p:spTgt spid="52"/>
                                        </p:tgtEl>
                                        <p:attrNameLst>
                                          <p:attrName>style.visibility</p:attrName>
                                        </p:attrNameLst>
                                      </p:cBhvr>
                                      <p:to>
                                        <p:strVal val="visible"/>
                                      </p:to>
                                    </p:set>
                                    <p:animEffect transition="in" filter="circle(in)">
                                      <p:cBhvr>
                                        <p:cTn id="20" dur="2000"/>
                                        <p:tgtEl>
                                          <p:spTgt spid="52"/>
                                        </p:tgtEl>
                                      </p:cBhvr>
                                    </p:animEffect>
                                  </p:childTnLst>
                                </p:cTn>
                              </p:par>
                            </p:childTnLst>
                          </p:cTn>
                        </p:par>
                        <p:par>
                          <p:cTn id="21" fill="hold">
                            <p:stCondLst>
                              <p:cond delay="4000"/>
                            </p:stCondLst>
                            <p:childTnLst>
                              <p:par>
                                <p:cTn id="22" presetID="1" presetClass="entr" presetSubtype="0" fill="hold" grpId="0" nodeType="afterEffect">
                                  <p:stCondLst>
                                    <p:cond delay="0"/>
                                  </p:stCondLst>
                                  <p:childTnLst>
                                    <p:set>
                                      <p:cBhvr>
                                        <p:cTn id="23" dur="1" fill="hold">
                                          <p:stCondLst>
                                            <p:cond delay="0"/>
                                          </p:stCondLst>
                                        </p:cTn>
                                        <p:tgtEl>
                                          <p:spTgt spid="49"/>
                                        </p:tgtEl>
                                        <p:attrNameLst>
                                          <p:attrName>style.visibility</p:attrName>
                                        </p:attrNameLst>
                                      </p:cBhvr>
                                      <p:to>
                                        <p:strVal val="visible"/>
                                      </p:to>
                                    </p:set>
                                  </p:childTnLst>
                                </p:cTn>
                              </p:par>
                              <p:par>
                                <p:cTn id="24" presetID="6" presetClass="entr" presetSubtype="16" fill="hold" grpId="0" nodeType="withEffect">
                                  <p:stCondLst>
                                    <p:cond delay="0"/>
                                  </p:stCondLst>
                                  <p:childTnLst>
                                    <p:set>
                                      <p:cBhvr>
                                        <p:cTn id="25" dur="1" fill="hold">
                                          <p:stCondLst>
                                            <p:cond delay="0"/>
                                          </p:stCondLst>
                                        </p:cTn>
                                        <p:tgtEl>
                                          <p:spTgt spid="50"/>
                                        </p:tgtEl>
                                        <p:attrNameLst>
                                          <p:attrName>style.visibility</p:attrName>
                                        </p:attrNameLst>
                                      </p:cBhvr>
                                      <p:to>
                                        <p:strVal val="visible"/>
                                      </p:to>
                                    </p:set>
                                    <p:animEffect transition="in" filter="circle(in)">
                                      <p:cBhvr>
                                        <p:cTn id="26" dur="2000"/>
                                        <p:tgtEl>
                                          <p:spTgt spid="5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p:cTn id="31" dur="500" fill="hold"/>
                                        <p:tgtEl>
                                          <p:spTgt spid="37"/>
                                        </p:tgtEl>
                                        <p:attrNameLst>
                                          <p:attrName>ppt_w</p:attrName>
                                        </p:attrNameLst>
                                      </p:cBhvr>
                                      <p:tavLst>
                                        <p:tav tm="0">
                                          <p:val>
                                            <p:fltVal val="0"/>
                                          </p:val>
                                        </p:tav>
                                        <p:tav tm="100000">
                                          <p:val>
                                            <p:strVal val="#ppt_w"/>
                                          </p:val>
                                        </p:tav>
                                      </p:tavLst>
                                    </p:anim>
                                    <p:anim calcmode="lin" valueType="num">
                                      <p:cBhvr>
                                        <p:cTn id="32" dur="500" fill="hold"/>
                                        <p:tgtEl>
                                          <p:spTgt spid="37"/>
                                        </p:tgtEl>
                                        <p:attrNameLst>
                                          <p:attrName>ppt_h</p:attrName>
                                        </p:attrNameLst>
                                      </p:cBhvr>
                                      <p:tavLst>
                                        <p:tav tm="0">
                                          <p:val>
                                            <p:fltVal val="0"/>
                                          </p:val>
                                        </p:tav>
                                        <p:tav tm="100000">
                                          <p:val>
                                            <p:strVal val="#ppt_h"/>
                                          </p:val>
                                        </p:tav>
                                      </p:tavLst>
                                    </p:anim>
                                    <p:animEffect transition="in" filter="fade">
                                      <p:cBhvr>
                                        <p:cTn id="33" dur="500"/>
                                        <p:tgtEl>
                                          <p:spTgt spid="37"/>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51"/>
                                        </p:tgtEl>
                                        <p:attrNameLst>
                                          <p:attrName>style.visibility</p:attrName>
                                        </p:attrNameLst>
                                      </p:cBhvr>
                                      <p:to>
                                        <p:strVal val="visible"/>
                                      </p:to>
                                    </p:set>
                                    <p:anim calcmode="lin" valueType="num">
                                      <p:cBhvr>
                                        <p:cTn id="36" dur="500" fill="hold"/>
                                        <p:tgtEl>
                                          <p:spTgt spid="51"/>
                                        </p:tgtEl>
                                        <p:attrNameLst>
                                          <p:attrName>ppt_w</p:attrName>
                                        </p:attrNameLst>
                                      </p:cBhvr>
                                      <p:tavLst>
                                        <p:tav tm="0">
                                          <p:val>
                                            <p:fltVal val="0"/>
                                          </p:val>
                                        </p:tav>
                                        <p:tav tm="100000">
                                          <p:val>
                                            <p:strVal val="#ppt_w"/>
                                          </p:val>
                                        </p:tav>
                                      </p:tavLst>
                                    </p:anim>
                                    <p:anim calcmode="lin" valueType="num">
                                      <p:cBhvr>
                                        <p:cTn id="37" dur="500" fill="hold"/>
                                        <p:tgtEl>
                                          <p:spTgt spid="51"/>
                                        </p:tgtEl>
                                        <p:attrNameLst>
                                          <p:attrName>ppt_h</p:attrName>
                                        </p:attrNameLst>
                                      </p:cBhvr>
                                      <p:tavLst>
                                        <p:tav tm="0">
                                          <p:val>
                                            <p:fltVal val="0"/>
                                          </p:val>
                                        </p:tav>
                                        <p:tav tm="100000">
                                          <p:val>
                                            <p:strVal val="#ppt_h"/>
                                          </p:val>
                                        </p:tav>
                                      </p:tavLst>
                                    </p:anim>
                                    <p:animEffect transition="in" filter="fade">
                                      <p:cBhvr>
                                        <p:cTn id="38" dur="500"/>
                                        <p:tgtEl>
                                          <p:spTgt spid="5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500" fill="hold"/>
                                        <p:tgtEl>
                                          <p:spTgt spid="53"/>
                                        </p:tgtEl>
                                        <p:attrNameLst>
                                          <p:attrName>ppt_w</p:attrName>
                                        </p:attrNameLst>
                                      </p:cBhvr>
                                      <p:tavLst>
                                        <p:tav tm="0">
                                          <p:val>
                                            <p:fltVal val="0"/>
                                          </p:val>
                                        </p:tav>
                                        <p:tav tm="100000">
                                          <p:val>
                                            <p:strVal val="#ppt_w"/>
                                          </p:val>
                                        </p:tav>
                                      </p:tavLst>
                                    </p:anim>
                                    <p:anim calcmode="lin" valueType="num">
                                      <p:cBhvr>
                                        <p:cTn id="42" dur="500" fill="hold"/>
                                        <p:tgtEl>
                                          <p:spTgt spid="53"/>
                                        </p:tgtEl>
                                        <p:attrNameLst>
                                          <p:attrName>ppt_h</p:attrName>
                                        </p:attrNameLst>
                                      </p:cBhvr>
                                      <p:tavLst>
                                        <p:tav tm="0">
                                          <p:val>
                                            <p:fltVal val="0"/>
                                          </p:val>
                                        </p:tav>
                                        <p:tav tm="100000">
                                          <p:val>
                                            <p:strVal val="#ppt_h"/>
                                          </p:val>
                                        </p:tav>
                                      </p:tavLst>
                                    </p:anim>
                                    <p:animEffect transition="in" filter="fade">
                                      <p:cBhvr>
                                        <p:cTn id="43" dur="500"/>
                                        <p:tgtEl>
                                          <p:spTgt spid="53"/>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38"/>
                                        </p:tgtEl>
                                        <p:attrNameLst>
                                          <p:attrName>style.visibility</p:attrName>
                                        </p:attrNameLst>
                                      </p:cBhvr>
                                      <p:to>
                                        <p:strVal val="visible"/>
                                      </p:to>
                                    </p:set>
                                    <p:animEffect transition="in" filter="circle(in)">
                                      <p:cBhvr>
                                        <p:cTn id="48" dur="2000"/>
                                        <p:tgtEl>
                                          <p:spTgt spid="38"/>
                                        </p:tgtEl>
                                      </p:cBhvr>
                                    </p:animEffect>
                                  </p:childTnLst>
                                </p:cTn>
                              </p:par>
                              <p:par>
                                <p:cTn id="49" presetID="6" presetClass="entr" presetSubtype="16" fill="hold" grpId="0"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circle(in)">
                                      <p:cBhvr>
                                        <p:cTn id="51" dur="2000"/>
                                        <p:tgtEl>
                                          <p:spTgt spid="39"/>
                                        </p:tgtEl>
                                      </p:cBhvr>
                                    </p:animEffect>
                                  </p:childTnLst>
                                </p:cTn>
                              </p:par>
                              <p:par>
                                <p:cTn id="52" presetID="6" presetClass="entr" presetSubtype="16"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circle(in)">
                                      <p:cBhvr>
                                        <p:cTn id="54" dur="2000"/>
                                        <p:tgtEl>
                                          <p:spTgt spid="40"/>
                                        </p:tgtEl>
                                      </p:cBhvr>
                                    </p:animEffect>
                                  </p:childTnLst>
                                </p:cTn>
                              </p:par>
                              <p:par>
                                <p:cTn id="55" presetID="6" presetClass="entr" presetSubtype="16"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circle(in)">
                                      <p:cBhvr>
                                        <p:cTn id="57" dur="2000"/>
                                        <p:tgtEl>
                                          <p:spTgt spid="41"/>
                                        </p:tgtEl>
                                      </p:cBhvr>
                                    </p:animEffect>
                                  </p:childTnLst>
                                </p:cTn>
                              </p:par>
                              <p:par>
                                <p:cTn id="58" presetID="6" presetClass="entr" presetSubtype="16" fill="hold" grpId="0" nodeType="withEffect">
                                  <p:stCondLst>
                                    <p:cond delay="0"/>
                                  </p:stCondLst>
                                  <p:childTnLst>
                                    <p:set>
                                      <p:cBhvr>
                                        <p:cTn id="59" dur="1" fill="hold">
                                          <p:stCondLst>
                                            <p:cond delay="0"/>
                                          </p:stCondLst>
                                        </p:cTn>
                                        <p:tgtEl>
                                          <p:spTgt spid="58"/>
                                        </p:tgtEl>
                                        <p:attrNameLst>
                                          <p:attrName>style.visibility</p:attrName>
                                        </p:attrNameLst>
                                      </p:cBhvr>
                                      <p:to>
                                        <p:strVal val="visible"/>
                                      </p:to>
                                    </p:set>
                                    <p:animEffect transition="in" filter="circle(in)">
                                      <p:cBhvr>
                                        <p:cTn id="60" dur="2000"/>
                                        <p:tgtEl>
                                          <p:spTgt spid="58"/>
                                        </p:tgtEl>
                                      </p:cBhvr>
                                    </p:animEffect>
                                  </p:childTnLst>
                                </p:cTn>
                              </p:par>
                              <p:par>
                                <p:cTn id="61" presetID="6" presetClass="entr" presetSubtype="16" fill="hold" grpId="0" nodeType="withEffect">
                                  <p:stCondLst>
                                    <p:cond delay="0"/>
                                  </p:stCondLst>
                                  <p:childTnLst>
                                    <p:set>
                                      <p:cBhvr>
                                        <p:cTn id="62" dur="1" fill="hold">
                                          <p:stCondLst>
                                            <p:cond delay="0"/>
                                          </p:stCondLst>
                                        </p:cTn>
                                        <p:tgtEl>
                                          <p:spTgt spid="59"/>
                                        </p:tgtEl>
                                        <p:attrNameLst>
                                          <p:attrName>style.visibility</p:attrName>
                                        </p:attrNameLst>
                                      </p:cBhvr>
                                      <p:to>
                                        <p:strVal val="visible"/>
                                      </p:to>
                                    </p:set>
                                    <p:animEffect transition="in" filter="circle(in)">
                                      <p:cBhvr>
                                        <p:cTn id="63" dur="2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animBg="1"/>
      <p:bldP spid="35" grpId="0" animBg="1"/>
      <p:bldP spid="36" grpId="0" animBg="1"/>
      <p:bldP spid="37" grpId="0" animBg="1"/>
      <p:bldP spid="38" grpId="0" animBg="1"/>
      <p:bldP spid="39" grpId="0" animBg="1"/>
      <p:bldP spid="40" grpId="0" animBg="1"/>
      <p:bldP spid="41" grpId="0" animBg="1"/>
      <p:bldP spid="49" grpId="0" animBg="1"/>
      <p:bldP spid="50" grpId="0"/>
      <p:bldP spid="51" grpId="0"/>
      <p:bldP spid="52" grpId="0" animBg="1"/>
      <p:bldP spid="53" grpId="0" animBg="1"/>
      <p:bldP spid="58" grpId="0" animBg="1"/>
      <p:bldP spid="5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幻灯片编号占位符 5"/>
          <p:cNvSpPr>
            <a:spLocks noGrp="1"/>
          </p:cNvSpPr>
          <p:nvPr>
            <p:ph type="sldNum" sz="quarter" idx="12"/>
          </p:nvPr>
        </p:nvSpPr>
        <p:spPr/>
        <p:txBody>
          <a:bodyPr/>
          <a:lstStyle/>
          <a:p>
            <a:pPr>
              <a:defRPr/>
            </a:pPr>
            <a:fld id="{20BED707-70DB-D147-97F0-2EC6FEC01E60}" type="slidenum">
              <a:rPr lang="en-US" altLang="zh-CN"/>
              <a:pPr>
                <a:defRPr/>
              </a:pPr>
              <a:t>91</a:t>
            </a:fld>
            <a:endParaRPr lang="en-US" altLang="zh-CN"/>
          </a:p>
        </p:txBody>
      </p:sp>
      <p:sp>
        <p:nvSpPr>
          <p:cNvPr id="2182146" name="Rectangle 2"/>
          <p:cNvSpPr>
            <a:spLocks noGrp="1" noChangeArrowheads="1"/>
          </p:cNvSpPr>
          <p:nvPr>
            <p:ph type="title"/>
          </p:nvPr>
        </p:nvSpPr>
        <p:spPr/>
        <p:txBody>
          <a:bodyPr/>
          <a:lstStyle/>
          <a:p>
            <a:pPr>
              <a:defRPr/>
            </a:pPr>
            <a:r>
              <a:rPr lang="zh-CN" altLang="en-US" dirty="0"/>
              <a:t>第二节</a:t>
            </a:r>
            <a:r>
              <a:rPr lang="en-US" altLang="zh-CN" dirty="0"/>
              <a:t> </a:t>
            </a:r>
            <a:r>
              <a:rPr lang="zh-CN" altLang="en-US" dirty="0"/>
              <a:t>采购组织策略</a:t>
            </a:r>
            <a:r>
              <a:rPr lang="en-US" altLang="zh-CN" sz="1000" dirty="0">
                <a:solidFill>
                  <a:srgbClr val="FF0000"/>
                </a:solidFill>
              </a:rPr>
              <a:t>—</a:t>
            </a:r>
            <a:r>
              <a:rPr lang="zh-CN" altLang="en-US" sz="2000" dirty="0">
                <a:solidFill>
                  <a:srgbClr val="FF0000"/>
                </a:solidFill>
              </a:rPr>
              <a:t>战略与操作</a:t>
            </a:r>
          </a:p>
        </p:txBody>
      </p:sp>
      <p:sp>
        <p:nvSpPr>
          <p:cNvPr id="2182158" name="Text Box 14"/>
          <p:cNvSpPr txBox="1">
            <a:spLocks noChangeArrowheads="1"/>
          </p:cNvSpPr>
          <p:nvPr/>
        </p:nvSpPr>
        <p:spPr bwMode="auto">
          <a:xfrm>
            <a:off x="469900" y="691778"/>
            <a:ext cx="8208962" cy="4921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lvl1pPr marL="176213" indent="-176213"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eaLnBrk="0" hangingPunct="0">
              <a:lnSpc>
                <a:spcPct val="100000"/>
              </a:lnSpc>
              <a:buClr>
                <a:schemeClr val="bg2"/>
              </a:buClr>
              <a:buFontTx/>
              <a:buChar char="•"/>
              <a:defRPr/>
            </a:pPr>
            <a:r>
              <a:rPr kumimoji="0" lang="zh-CN" altLang="en-US" sz="2600" b="1" dirty="0">
                <a:ea typeface="黑体" charset="0"/>
                <a:cs typeface="黑体" charset="0"/>
              </a:rPr>
              <a:t>战略采购和操作采购分开</a:t>
            </a:r>
            <a:r>
              <a:rPr kumimoji="0" lang="en-US" altLang="zh-CN" sz="2600" b="1" dirty="0">
                <a:ea typeface="黑体" charset="0"/>
                <a:cs typeface="黑体" charset="0"/>
              </a:rPr>
              <a:t>→</a:t>
            </a:r>
            <a:r>
              <a:rPr kumimoji="0" lang="zh-CN" altLang="en-US" sz="2600" b="1" dirty="0">
                <a:ea typeface="黑体" charset="0"/>
                <a:cs typeface="黑体" charset="0"/>
              </a:rPr>
              <a:t>更有效配置采购管理资源</a:t>
            </a:r>
          </a:p>
        </p:txBody>
      </p:sp>
      <p:sp>
        <p:nvSpPr>
          <p:cNvPr id="757" name="Rectangle 15"/>
          <p:cNvSpPr>
            <a:spLocks noChangeArrowheads="1"/>
          </p:cNvSpPr>
          <p:nvPr/>
        </p:nvSpPr>
        <p:spPr bwMode="auto">
          <a:xfrm>
            <a:off x="469900" y="1271216"/>
            <a:ext cx="3744912" cy="328612"/>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758" name="Text Box 16"/>
          <p:cNvSpPr txBox="1">
            <a:spLocks noChangeArrowheads="1"/>
          </p:cNvSpPr>
          <p:nvPr/>
        </p:nvSpPr>
        <p:spPr bwMode="auto">
          <a:xfrm>
            <a:off x="739775" y="1268041"/>
            <a:ext cx="353218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2000" b="1" dirty="0">
                <a:latin typeface="Arial" charset="0"/>
              </a:rPr>
              <a:t>战略采购</a:t>
            </a:r>
          </a:p>
        </p:txBody>
      </p:sp>
      <p:sp>
        <p:nvSpPr>
          <p:cNvPr id="759" name="Rectangle 17"/>
          <p:cNvSpPr>
            <a:spLocks noChangeArrowheads="1"/>
          </p:cNvSpPr>
          <p:nvPr/>
        </p:nvSpPr>
        <p:spPr bwMode="auto">
          <a:xfrm>
            <a:off x="4892675" y="1271216"/>
            <a:ext cx="3570287" cy="328612"/>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760" name="Text Box 18"/>
          <p:cNvSpPr txBox="1">
            <a:spLocks noChangeArrowheads="1"/>
          </p:cNvSpPr>
          <p:nvPr/>
        </p:nvSpPr>
        <p:spPr bwMode="auto">
          <a:xfrm>
            <a:off x="5129212" y="1269628"/>
            <a:ext cx="28305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2000" b="1" dirty="0">
                <a:latin typeface="Arial" charset="0"/>
              </a:rPr>
              <a:t>操作采购</a:t>
            </a:r>
          </a:p>
        </p:txBody>
      </p:sp>
      <p:sp>
        <p:nvSpPr>
          <p:cNvPr id="761" name="Rectangle 19"/>
          <p:cNvSpPr>
            <a:spLocks noChangeArrowheads="1"/>
          </p:cNvSpPr>
          <p:nvPr/>
        </p:nvSpPr>
        <p:spPr bwMode="auto">
          <a:xfrm>
            <a:off x="565150" y="1718891"/>
            <a:ext cx="3649662" cy="955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供应商管理(评选</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谈判</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协商冲突</a:t>
            </a:r>
            <a:r>
              <a:rPr lang="de-DE" altLang="zh-CN" sz="1800" dirty="0">
                <a:solidFill>
                  <a:srgbClr val="000066"/>
                </a:solidFill>
                <a:ea typeface="黑体" charset="0"/>
                <a:cs typeface="黑体" charset="0"/>
              </a:rPr>
              <a:t>)</a:t>
            </a: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改善采购流程与降低采购成本</a:t>
            </a: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对交期</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成本</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付款期等</a:t>
            </a:r>
            <a:r>
              <a:rPr lang="de-DE" altLang="zh-CN" sz="1800" dirty="0">
                <a:solidFill>
                  <a:srgbClr val="000066"/>
                </a:solidFill>
                <a:ea typeface="黑体" charset="0"/>
                <a:cs typeface="黑体" charset="0"/>
              </a:rPr>
              <a:t>KPI</a:t>
            </a:r>
            <a:r>
              <a:rPr lang="zh-CN" altLang="de-DE" sz="1800" dirty="0">
                <a:solidFill>
                  <a:srgbClr val="000066"/>
                </a:solidFill>
                <a:ea typeface="黑体" charset="0"/>
                <a:cs typeface="黑体" charset="0"/>
              </a:rPr>
              <a:t>负责</a:t>
            </a: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标准合同的制定</a:t>
            </a:r>
          </a:p>
        </p:txBody>
      </p:sp>
      <p:sp>
        <p:nvSpPr>
          <p:cNvPr id="762" name="Rectangle 20"/>
          <p:cNvSpPr>
            <a:spLocks noChangeArrowheads="1"/>
          </p:cNvSpPr>
          <p:nvPr/>
        </p:nvSpPr>
        <p:spPr bwMode="auto">
          <a:xfrm>
            <a:off x="5002212" y="1752228"/>
            <a:ext cx="3389313" cy="9556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库存管理(补货量</a:t>
            </a:r>
            <a:r>
              <a:rPr lang="de-DE" altLang="zh-CN" sz="1800" dirty="0">
                <a:solidFill>
                  <a:srgbClr val="000066"/>
                </a:solidFill>
                <a:ea typeface="黑体" charset="0"/>
                <a:cs typeface="黑体" charset="0"/>
              </a:rPr>
              <a:t>)</a:t>
            </a:r>
            <a:endParaRPr lang="zh-CN" altLang="de-DE" sz="1800" dirty="0">
              <a:solidFill>
                <a:srgbClr val="000066"/>
              </a:solidFill>
              <a:ea typeface="黑体" charset="0"/>
              <a:cs typeface="黑体" charset="0"/>
            </a:endParaRP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下</a:t>
            </a:r>
            <a:r>
              <a:rPr lang="zh-CN" altLang="en-US" sz="1800" dirty="0">
                <a:solidFill>
                  <a:srgbClr val="000066"/>
                </a:solidFill>
                <a:ea typeface="黑体" charset="0"/>
                <a:cs typeface="黑体" charset="0"/>
              </a:rPr>
              <a:t>定</a:t>
            </a:r>
            <a:r>
              <a:rPr lang="zh-CN" altLang="de-DE" sz="1800" dirty="0">
                <a:solidFill>
                  <a:srgbClr val="000066"/>
                </a:solidFill>
                <a:ea typeface="黑体" charset="0"/>
                <a:cs typeface="黑体" charset="0"/>
              </a:rPr>
              <a:t>单</a:t>
            </a:r>
            <a:r>
              <a:rPr lang="en-US" altLang="zh-CN" sz="1800" dirty="0">
                <a:solidFill>
                  <a:srgbClr val="000066"/>
                </a:solidFill>
                <a:ea typeface="黑体" charset="0"/>
                <a:cs typeface="黑体" charset="0"/>
              </a:rPr>
              <a:t>(</a:t>
            </a:r>
            <a:r>
              <a:rPr lang="zh-CN" altLang="en-US" sz="1800" dirty="0">
                <a:solidFill>
                  <a:srgbClr val="000066"/>
                </a:solidFill>
                <a:ea typeface="黑体" charset="0"/>
                <a:cs typeface="黑体" charset="0"/>
              </a:rPr>
              <a:t>订单确认</a:t>
            </a:r>
            <a:r>
              <a:rPr lang="en-US" altLang="zh-CN" sz="1800" dirty="0">
                <a:solidFill>
                  <a:srgbClr val="000066"/>
                </a:solidFill>
                <a:ea typeface="黑体" charset="0"/>
                <a:cs typeface="黑体" charset="0"/>
              </a:rPr>
              <a:t>)</a:t>
            </a:r>
            <a:endParaRPr lang="zh-CN" altLang="de-DE" sz="1800" dirty="0">
              <a:solidFill>
                <a:srgbClr val="000066"/>
              </a:solidFill>
              <a:ea typeface="黑体" charset="0"/>
              <a:cs typeface="黑体" charset="0"/>
            </a:endParaRP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货物接收</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货款支付</a:t>
            </a:r>
          </a:p>
          <a:p>
            <a:pPr marL="190500" lvl="1" indent="-188913" algn="l" defTabSz="330200">
              <a:lnSpc>
                <a:spcPct val="70000"/>
              </a:lnSpc>
              <a:buClr>
                <a:srgbClr val="009900"/>
              </a:buClr>
              <a:buFont typeface="Wingdings" charset="0"/>
              <a:buChar char="§"/>
              <a:tabLst>
                <a:tab pos="8521700" algn="r"/>
              </a:tabLst>
              <a:defRPr/>
            </a:pPr>
            <a:r>
              <a:rPr lang="zh-CN" altLang="de-DE" sz="1800" dirty="0">
                <a:solidFill>
                  <a:srgbClr val="000066"/>
                </a:solidFill>
                <a:ea typeface="黑体" charset="0"/>
                <a:cs typeface="黑体" charset="0"/>
              </a:rPr>
              <a:t>交货过程管控</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跟催单</a:t>
            </a:r>
            <a:r>
              <a:rPr lang="de-DE" altLang="zh-CN" sz="1800" dirty="0">
                <a:solidFill>
                  <a:srgbClr val="000066"/>
                </a:solidFill>
                <a:ea typeface="黑体" charset="0"/>
                <a:cs typeface="黑体" charset="0"/>
              </a:rPr>
              <a:t>-</a:t>
            </a:r>
            <a:r>
              <a:rPr lang="zh-CN" altLang="de-DE" sz="1800" dirty="0">
                <a:solidFill>
                  <a:srgbClr val="000066"/>
                </a:solidFill>
                <a:ea typeface="黑体" charset="0"/>
                <a:cs typeface="黑体" charset="0"/>
              </a:rPr>
              <a:t>质量管控</a:t>
            </a:r>
            <a:r>
              <a:rPr lang="de-DE" altLang="zh-CN" sz="1800" dirty="0">
                <a:solidFill>
                  <a:srgbClr val="000066"/>
                </a:solidFill>
                <a:ea typeface="黑体" charset="0"/>
                <a:cs typeface="黑体" charset="0"/>
              </a:rPr>
              <a:t>)</a:t>
            </a:r>
          </a:p>
        </p:txBody>
      </p:sp>
      <p:sp>
        <p:nvSpPr>
          <p:cNvPr id="763" name="Rectangle 21"/>
          <p:cNvSpPr>
            <a:spLocks noChangeArrowheads="1"/>
          </p:cNvSpPr>
          <p:nvPr/>
        </p:nvSpPr>
        <p:spPr bwMode="auto">
          <a:xfrm>
            <a:off x="469900" y="1599828"/>
            <a:ext cx="3744912" cy="1108075"/>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766" name="Rectangle 22"/>
          <p:cNvSpPr>
            <a:spLocks noChangeArrowheads="1"/>
          </p:cNvSpPr>
          <p:nvPr/>
        </p:nvSpPr>
        <p:spPr bwMode="auto">
          <a:xfrm>
            <a:off x="4892675" y="1612528"/>
            <a:ext cx="3570287" cy="1168400"/>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grpSp>
        <p:nvGrpSpPr>
          <p:cNvPr id="2" name="组合 1"/>
          <p:cNvGrpSpPr/>
          <p:nvPr/>
        </p:nvGrpSpPr>
        <p:grpSpPr>
          <a:xfrm>
            <a:off x="685800" y="2707904"/>
            <a:ext cx="2971800" cy="2776509"/>
            <a:chOff x="685800" y="2707904"/>
            <a:chExt cx="2971800" cy="2776509"/>
          </a:xfrm>
        </p:grpSpPr>
        <p:sp>
          <p:nvSpPr>
            <p:cNvPr id="768" name="AutoShape 25"/>
            <p:cNvSpPr>
              <a:spLocks noChangeArrowheads="1"/>
            </p:cNvSpPr>
            <p:nvPr/>
          </p:nvSpPr>
          <p:spPr bwMode="auto">
            <a:xfrm>
              <a:off x="692150" y="3179482"/>
              <a:ext cx="1131887" cy="602712"/>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69" name="Text Box 26"/>
            <p:cNvSpPr txBox="1">
              <a:spLocks noChangeArrowheads="1"/>
            </p:cNvSpPr>
            <p:nvPr/>
          </p:nvSpPr>
          <p:spPr bwMode="auto">
            <a:xfrm>
              <a:off x="831850" y="3328268"/>
              <a:ext cx="895350" cy="3278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识别需求</a:t>
              </a:r>
            </a:p>
          </p:txBody>
        </p:sp>
        <p:sp>
          <p:nvSpPr>
            <p:cNvPr id="770" name="AutoShape 27"/>
            <p:cNvSpPr>
              <a:spLocks noChangeArrowheads="1"/>
            </p:cNvSpPr>
            <p:nvPr/>
          </p:nvSpPr>
          <p:spPr bwMode="auto">
            <a:xfrm>
              <a:off x="2517775" y="3173177"/>
              <a:ext cx="1131887" cy="601451"/>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71" name="Text Box 28"/>
            <p:cNvSpPr txBox="1">
              <a:spLocks noChangeArrowheads="1"/>
            </p:cNvSpPr>
            <p:nvPr/>
          </p:nvSpPr>
          <p:spPr bwMode="auto">
            <a:xfrm>
              <a:off x="2657475" y="3207222"/>
              <a:ext cx="903287" cy="55731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调查供应</a:t>
              </a:r>
              <a:br>
                <a:rPr kumimoji="0" lang="en-US" altLang="zh-CN" sz="1400" dirty="0">
                  <a:latin typeface="黑体" charset="0"/>
                  <a:ea typeface="黑体" charset="0"/>
                  <a:cs typeface="黑体" charset="0"/>
                </a:rPr>
              </a:br>
              <a:r>
                <a:rPr kumimoji="0" lang="zh-CN" altLang="en-US" sz="1400" dirty="0">
                  <a:latin typeface="黑体" charset="0"/>
                  <a:ea typeface="黑体" charset="0"/>
                  <a:cs typeface="黑体" charset="0"/>
                </a:rPr>
                <a:t>市场</a:t>
              </a:r>
            </a:p>
          </p:txBody>
        </p:sp>
        <p:sp>
          <p:nvSpPr>
            <p:cNvPr id="772" name="AutoShape 29"/>
            <p:cNvSpPr>
              <a:spLocks noChangeArrowheads="1"/>
            </p:cNvSpPr>
            <p:nvPr/>
          </p:nvSpPr>
          <p:spPr bwMode="auto">
            <a:xfrm>
              <a:off x="2520950" y="4029331"/>
              <a:ext cx="1131887" cy="601451"/>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73" name="Text Box 30"/>
            <p:cNvSpPr txBox="1">
              <a:spLocks noChangeArrowheads="1"/>
            </p:cNvSpPr>
            <p:nvPr/>
          </p:nvSpPr>
          <p:spPr bwMode="auto">
            <a:xfrm>
              <a:off x="2574925" y="4171813"/>
              <a:ext cx="1082675"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选择供货商</a:t>
              </a:r>
            </a:p>
          </p:txBody>
        </p:sp>
        <p:sp>
          <p:nvSpPr>
            <p:cNvPr id="774" name="AutoShape 31"/>
            <p:cNvSpPr>
              <a:spLocks noChangeArrowheads="1"/>
            </p:cNvSpPr>
            <p:nvPr/>
          </p:nvSpPr>
          <p:spPr bwMode="auto">
            <a:xfrm>
              <a:off x="2524125" y="4881701"/>
              <a:ext cx="1131887" cy="602712"/>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75" name="Text Box 32"/>
            <p:cNvSpPr txBox="1">
              <a:spLocks noChangeArrowheads="1"/>
            </p:cNvSpPr>
            <p:nvPr/>
          </p:nvSpPr>
          <p:spPr bwMode="auto">
            <a:xfrm>
              <a:off x="2663825" y="5034271"/>
              <a:ext cx="895350" cy="3265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签订合同</a:t>
              </a:r>
            </a:p>
          </p:txBody>
        </p:sp>
        <p:sp>
          <p:nvSpPr>
            <p:cNvPr id="776" name="AutoShape 33"/>
            <p:cNvSpPr>
              <a:spLocks noChangeArrowheads="1"/>
            </p:cNvSpPr>
            <p:nvPr/>
          </p:nvSpPr>
          <p:spPr bwMode="auto">
            <a:xfrm>
              <a:off x="695325" y="3978895"/>
              <a:ext cx="1131887" cy="606494"/>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77" name="Text Box 34"/>
            <p:cNvSpPr txBox="1">
              <a:spLocks noChangeArrowheads="1"/>
            </p:cNvSpPr>
            <p:nvPr/>
          </p:nvSpPr>
          <p:spPr bwMode="auto">
            <a:xfrm>
              <a:off x="833437" y="4122638"/>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绩效改进</a:t>
              </a:r>
            </a:p>
          </p:txBody>
        </p:sp>
        <p:sp>
          <p:nvSpPr>
            <p:cNvPr id="778" name="AutoShape 35"/>
            <p:cNvSpPr>
              <a:spLocks noChangeArrowheads="1"/>
            </p:cNvSpPr>
            <p:nvPr/>
          </p:nvSpPr>
          <p:spPr bwMode="auto">
            <a:xfrm>
              <a:off x="685800" y="4881701"/>
              <a:ext cx="1131887" cy="602712"/>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79" name="Text Box 36"/>
            <p:cNvSpPr txBox="1">
              <a:spLocks noChangeArrowheads="1"/>
            </p:cNvSpPr>
            <p:nvPr/>
          </p:nvSpPr>
          <p:spPr bwMode="auto">
            <a:xfrm>
              <a:off x="911225" y="4924572"/>
              <a:ext cx="717550" cy="5459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监控实</a:t>
              </a:r>
              <a:br>
                <a:rPr kumimoji="0" lang="en-US" altLang="zh-CN" sz="1400">
                  <a:latin typeface="黑体" charset="0"/>
                  <a:ea typeface="黑体" charset="0"/>
                  <a:cs typeface="黑体" charset="0"/>
                </a:rPr>
              </a:br>
              <a:r>
                <a:rPr kumimoji="0" lang="zh-CN" altLang="en-US" sz="1400">
                  <a:latin typeface="黑体" charset="0"/>
                  <a:ea typeface="黑体" charset="0"/>
                  <a:cs typeface="黑体" charset="0"/>
                </a:rPr>
                <a:t>现过程</a:t>
              </a:r>
            </a:p>
          </p:txBody>
        </p:sp>
        <p:cxnSp>
          <p:nvCxnSpPr>
            <p:cNvPr id="780" name="AutoShape 37"/>
            <p:cNvCxnSpPr>
              <a:cxnSpLocks noChangeShapeType="1"/>
              <a:stCxn id="768" idx="3"/>
              <a:endCxn id="770" idx="1"/>
            </p:cNvCxnSpPr>
            <p:nvPr/>
          </p:nvCxnSpPr>
          <p:spPr bwMode="auto">
            <a:xfrm flipV="1">
              <a:off x="1824037" y="3477055"/>
              <a:ext cx="693737" cy="5044"/>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81" name="AutoShape 38"/>
            <p:cNvCxnSpPr>
              <a:cxnSpLocks noChangeShapeType="1"/>
              <a:stCxn id="770" idx="2"/>
              <a:endCxn id="772" idx="0"/>
            </p:cNvCxnSpPr>
            <p:nvPr/>
          </p:nvCxnSpPr>
          <p:spPr bwMode="auto">
            <a:xfrm>
              <a:off x="3084512" y="3773367"/>
              <a:ext cx="3175" cy="253442"/>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82" name="AutoShape 39"/>
            <p:cNvCxnSpPr>
              <a:cxnSpLocks noChangeShapeType="1"/>
              <a:stCxn id="772" idx="2"/>
              <a:endCxn id="774" idx="0"/>
            </p:cNvCxnSpPr>
            <p:nvPr/>
          </p:nvCxnSpPr>
          <p:spPr bwMode="auto">
            <a:xfrm>
              <a:off x="3087687" y="4630782"/>
              <a:ext cx="1587" cy="253442"/>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83" name="AutoShape 40"/>
            <p:cNvCxnSpPr>
              <a:cxnSpLocks noChangeShapeType="1"/>
              <a:stCxn id="774" idx="1"/>
              <a:endCxn id="778" idx="3"/>
            </p:cNvCxnSpPr>
            <p:nvPr/>
          </p:nvCxnSpPr>
          <p:spPr bwMode="auto">
            <a:xfrm flipH="1">
              <a:off x="1817687" y="5188101"/>
              <a:ext cx="706437" cy="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84" name="AutoShape 41"/>
            <p:cNvCxnSpPr>
              <a:cxnSpLocks noChangeShapeType="1"/>
              <a:stCxn id="778" idx="0"/>
              <a:endCxn id="776" idx="2"/>
            </p:cNvCxnSpPr>
            <p:nvPr/>
          </p:nvCxnSpPr>
          <p:spPr bwMode="auto">
            <a:xfrm flipV="1">
              <a:off x="1252537" y="4584128"/>
              <a:ext cx="9525" cy="298834"/>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785" name="AutoShape 42"/>
            <p:cNvCxnSpPr>
              <a:cxnSpLocks noChangeShapeType="1"/>
              <a:stCxn id="776" idx="0"/>
              <a:endCxn id="768" idx="2"/>
            </p:cNvCxnSpPr>
            <p:nvPr/>
          </p:nvCxnSpPr>
          <p:spPr bwMode="auto">
            <a:xfrm flipH="1" flipV="1">
              <a:off x="1258887" y="3782194"/>
              <a:ext cx="3175" cy="196701"/>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23" name="Text Box 80"/>
            <p:cNvSpPr txBox="1">
              <a:spLocks noChangeArrowheads="1"/>
            </p:cNvSpPr>
            <p:nvPr/>
          </p:nvSpPr>
          <p:spPr bwMode="auto">
            <a:xfrm>
              <a:off x="1512887" y="2707904"/>
              <a:ext cx="1412875" cy="3606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600" b="1">
                  <a:latin typeface="黑体" charset="0"/>
                  <a:ea typeface="黑体" charset="0"/>
                  <a:cs typeface="黑体" charset="0"/>
                </a:rPr>
                <a:t>战略采购循环</a:t>
              </a:r>
            </a:p>
          </p:txBody>
        </p:sp>
      </p:grpSp>
      <p:grpSp>
        <p:nvGrpSpPr>
          <p:cNvPr id="3" name="组合 2"/>
          <p:cNvGrpSpPr/>
          <p:nvPr/>
        </p:nvGrpSpPr>
        <p:grpSpPr>
          <a:xfrm>
            <a:off x="3657600" y="2707904"/>
            <a:ext cx="4678362" cy="3168650"/>
            <a:chOff x="3657600" y="2707904"/>
            <a:chExt cx="4678362" cy="3168650"/>
          </a:xfrm>
        </p:grpSpPr>
        <p:sp>
          <p:nvSpPr>
            <p:cNvPr id="786" name="Rectangle 43"/>
            <p:cNvSpPr>
              <a:spLocks noChangeArrowheads="1"/>
            </p:cNvSpPr>
            <p:nvPr/>
          </p:nvSpPr>
          <p:spPr bwMode="auto">
            <a:xfrm>
              <a:off x="4432300" y="2967650"/>
              <a:ext cx="935037" cy="344227"/>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dirty="0"/>
            </a:p>
          </p:txBody>
        </p:sp>
        <p:sp>
          <p:nvSpPr>
            <p:cNvPr id="787" name="Text Box 44"/>
            <p:cNvSpPr txBox="1">
              <a:spLocks noChangeArrowheads="1"/>
            </p:cNvSpPr>
            <p:nvPr/>
          </p:nvSpPr>
          <p:spPr bwMode="auto">
            <a:xfrm>
              <a:off x="4430712" y="2987825"/>
              <a:ext cx="903287" cy="2874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物料需求</a:t>
              </a:r>
            </a:p>
          </p:txBody>
        </p:sp>
        <p:sp>
          <p:nvSpPr>
            <p:cNvPr id="788" name="Rectangle 45"/>
            <p:cNvSpPr>
              <a:spLocks noChangeArrowheads="1"/>
            </p:cNvSpPr>
            <p:nvPr/>
          </p:nvSpPr>
          <p:spPr bwMode="auto">
            <a:xfrm>
              <a:off x="7291387" y="2967650"/>
              <a:ext cx="955675" cy="327835"/>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dirty="0"/>
            </a:p>
          </p:txBody>
        </p:sp>
        <p:sp>
          <p:nvSpPr>
            <p:cNvPr id="789" name="Text Box 46"/>
            <p:cNvSpPr txBox="1">
              <a:spLocks noChangeArrowheads="1"/>
            </p:cNvSpPr>
            <p:nvPr/>
          </p:nvSpPr>
          <p:spPr bwMode="auto">
            <a:xfrm>
              <a:off x="7308850" y="2985303"/>
              <a:ext cx="895350" cy="3265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履约考核</a:t>
              </a:r>
            </a:p>
          </p:txBody>
        </p:sp>
        <p:sp>
          <p:nvSpPr>
            <p:cNvPr id="790" name="Rectangle 47"/>
            <p:cNvSpPr>
              <a:spLocks noChangeArrowheads="1"/>
            </p:cNvSpPr>
            <p:nvPr/>
          </p:nvSpPr>
          <p:spPr bwMode="auto">
            <a:xfrm>
              <a:off x="7239000" y="3745627"/>
              <a:ext cx="1079500" cy="342966"/>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91" name="Text Box 48"/>
            <p:cNvSpPr txBox="1">
              <a:spLocks noChangeArrowheads="1"/>
            </p:cNvSpPr>
            <p:nvPr/>
          </p:nvSpPr>
          <p:spPr bwMode="auto">
            <a:xfrm>
              <a:off x="7308850" y="3745627"/>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支付货款</a:t>
              </a:r>
            </a:p>
          </p:txBody>
        </p:sp>
        <p:sp>
          <p:nvSpPr>
            <p:cNvPr id="792" name="Rectangle 49"/>
            <p:cNvSpPr>
              <a:spLocks noChangeArrowheads="1"/>
            </p:cNvSpPr>
            <p:nvPr/>
          </p:nvSpPr>
          <p:spPr bwMode="auto">
            <a:xfrm>
              <a:off x="7239000" y="4265120"/>
              <a:ext cx="1079500" cy="34548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93" name="Text Box 50"/>
            <p:cNvSpPr txBox="1">
              <a:spLocks noChangeArrowheads="1"/>
            </p:cNvSpPr>
            <p:nvPr/>
          </p:nvSpPr>
          <p:spPr bwMode="auto">
            <a:xfrm>
              <a:off x="7307262" y="4260076"/>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收货管理</a:t>
              </a:r>
            </a:p>
          </p:txBody>
        </p:sp>
        <p:sp>
          <p:nvSpPr>
            <p:cNvPr id="794" name="Rectangle 51"/>
            <p:cNvSpPr>
              <a:spLocks noChangeArrowheads="1"/>
            </p:cNvSpPr>
            <p:nvPr/>
          </p:nvSpPr>
          <p:spPr bwMode="auto">
            <a:xfrm>
              <a:off x="7239000" y="5565111"/>
              <a:ext cx="1096962" cy="297573"/>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95" name="Text Box 52"/>
            <p:cNvSpPr txBox="1">
              <a:spLocks noChangeArrowheads="1"/>
            </p:cNvSpPr>
            <p:nvPr/>
          </p:nvSpPr>
          <p:spPr bwMode="auto">
            <a:xfrm>
              <a:off x="7305675" y="5538632"/>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紧急采购</a:t>
              </a:r>
            </a:p>
          </p:txBody>
        </p:sp>
        <p:sp>
          <p:nvSpPr>
            <p:cNvPr id="796" name="AutoShape 53"/>
            <p:cNvSpPr>
              <a:spLocks noChangeArrowheads="1"/>
            </p:cNvSpPr>
            <p:nvPr/>
          </p:nvSpPr>
          <p:spPr bwMode="auto">
            <a:xfrm>
              <a:off x="7224712" y="4857744"/>
              <a:ext cx="1104900" cy="499318"/>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97" name="Text Box 54"/>
            <p:cNvSpPr txBox="1">
              <a:spLocks noChangeArrowheads="1"/>
            </p:cNvSpPr>
            <p:nvPr/>
          </p:nvSpPr>
          <p:spPr bwMode="auto">
            <a:xfrm>
              <a:off x="7540625" y="4971225"/>
              <a:ext cx="539750" cy="3278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跟催</a:t>
              </a:r>
            </a:p>
          </p:txBody>
        </p:sp>
        <p:sp>
          <p:nvSpPr>
            <p:cNvPr id="798" name="Rectangle 55"/>
            <p:cNvSpPr>
              <a:spLocks noChangeArrowheads="1"/>
            </p:cNvSpPr>
            <p:nvPr/>
          </p:nvSpPr>
          <p:spPr bwMode="auto">
            <a:xfrm>
              <a:off x="4430712" y="5391106"/>
              <a:ext cx="936625" cy="345488"/>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799" name="Text Box 56"/>
            <p:cNvSpPr txBox="1">
              <a:spLocks noChangeArrowheads="1"/>
            </p:cNvSpPr>
            <p:nvPr/>
          </p:nvSpPr>
          <p:spPr bwMode="auto">
            <a:xfrm>
              <a:off x="4419600" y="5411281"/>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发出定单</a:t>
              </a:r>
            </a:p>
          </p:txBody>
        </p:sp>
        <p:sp>
          <p:nvSpPr>
            <p:cNvPr id="800" name="AutoShape 57"/>
            <p:cNvSpPr>
              <a:spLocks noChangeArrowheads="1"/>
            </p:cNvSpPr>
            <p:nvPr/>
          </p:nvSpPr>
          <p:spPr bwMode="auto">
            <a:xfrm>
              <a:off x="4322762" y="4417689"/>
              <a:ext cx="1131887" cy="606494"/>
            </a:xfrm>
            <a:prstGeom prst="diamond">
              <a:avLst/>
            </a:prstGeom>
            <a:solidFill>
              <a:srgbClr val="FFCC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801" name="Text Box 58"/>
            <p:cNvSpPr txBox="1">
              <a:spLocks noChangeArrowheads="1"/>
            </p:cNvSpPr>
            <p:nvPr/>
          </p:nvSpPr>
          <p:spPr bwMode="auto">
            <a:xfrm>
              <a:off x="4462462" y="4434081"/>
              <a:ext cx="895350" cy="5459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合同</a:t>
              </a:r>
              <a:r>
                <a:rPr kumimoji="0" lang="en-US" altLang="zh-CN" sz="1400">
                  <a:latin typeface="黑体" charset="0"/>
                  <a:ea typeface="黑体" charset="0"/>
                  <a:cs typeface="黑体" charset="0"/>
                </a:rPr>
                <a:t>/</a:t>
              </a:r>
              <a:br>
                <a:rPr kumimoji="0" lang="en-US" altLang="zh-CN" sz="1400">
                  <a:latin typeface="黑体" charset="0"/>
                  <a:ea typeface="黑体" charset="0"/>
                  <a:cs typeface="黑体" charset="0"/>
                </a:rPr>
              </a:br>
              <a:r>
                <a:rPr kumimoji="0" lang="zh-CN" altLang="en-US" sz="1400">
                  <a:latin typeface="黑体" charset="0"/>
                  <a:ea typeface="黑体" charset="0"/>
                  <a:cs typeface="黑体" charset="0"/>
                </a:rPr>
                <a:t>开口合同</a:t>
              </a:r>
            </a:p>
          </p:txBody>
        </p:sp>
        <p:sp>
          <p:nvSpPr>
            <p:cNvPr id="802" name="AutoShape 59"/>
            <p:cNvSpPr>
              <a:spLocks noChangeArrowheads="1"/>
            </p:cNvSpPr>
            <p:nvPr/>
          </p:nvSpPr>
          <p:spPr bwMode="auto">
            <a:xfrm>
              <a:off x="4321175" y="3569101"/>
              <a:ext cx="1131887" cy="601451"/>
            </a:xfrm>
            <a:prstGeom prst="diamond">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803" name="Text Box 60"/>
            <p:cNvSpPr txBox="1">
              <a:spLocks noChangeArrowheads="1"/>
            </p:cNvSpPr>
            <p:nvPr/>
          </p:nvSpPr>
          <p:spPr bwMode="auto">
            <a:xfrm>
              <a:off x="4370387" y="3707800"/>
              <a:ext cx="1073150" cy="3265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a:latin typeface="黑体" charset="0"/>
                  <a:ea typeface="黑体" charset="0"/>
                  <a:cs typeface="黑体" charset="0"/>
                </a:rPr>
                <a:t>是否有存货</a:t>
              </a:r>
            </a:p>
          </p:txBody>
        </p:sp>
        <p:sp>
          <p:nvSpPr>
            <p:cNvPr id="804" name="Rectangle 61"/>
            <p:cNvSpPr>
              <a:spLocks noChangeArrowheads="1"/>
            </p:cNvSpPr>
            <p:nvPr/>
          </p:nvSpPr>
          <p:spPr bwMode="auto">
            <a:xfrm>
              <a:off x="5943600" y="3311877"/>
              <a:ext cx="863600" cy="349270"/>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805" name="Text Box 62"/>
            <p:cNvSpPr txBox="1">
              <a:spLocks noChangeArrowheads="1"/>
            </p:cNvSpPr>
            <p:nvPr/>
          </p:nvSpPr>
          <p:spPr bwMode="auto">
            <a:xfrm>
              <a:off x="5908675" y="3311877"/>
              <a:ext cx="903287" cy="3379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400" dirty="0">
                  <a:latin typeface="黑体" charset="0"/>
                  <a:ea typeface="黑体" charset="0"/>
                  <a:cs typeface="黑体" charset="0"/>
                </a:rPr>
                <a:t>出库管理</a:t>
              </a:r>
            </a:p>
          </p:txBody>
        </p:sp>
        <p:cxnSp>
          <p:nvCxnSpPr>
            <p:cNvPr id="806" name="AutoShape 63"/>
            <p:cNvCxnSpPr>
              <a:cxnSpLocks noChangeShapeType="1"/>
              <a:stCxn id="788" idx="1"/>
              <a:endCxn id="786" idx="3"/>
            </p:cNvCxnSpPr>
            <p:nvPr/>
          </p:nvCxnSpPr>
          <p:spPr bwMode="auto">
            <a:xfrm rot="10800000" flipV="1">
              <a:off x="5367337" y="3131568"/>
              <a:ext cx="1924050" cy="10087"/>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07" name="AutoShape 64"/>
            <p:cNvCxnSpPr>
              <a:cxnSpLocks noChangeShapeType="1"/>
              <a:stCxn id="786" idx="2"/>
              <a:endCxn id="802" idx="0"/>
            </p:cNvCxnSpPr>
            <p:nvPr/>
          </p:nvCxnSpPr>
          <p:spPr bwMode="auto">
            <a:xfrm rot="5400000">
              <a:off x="4768498" y="3434139"/>
              <a:ext cx="254702" cy="12700"/>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08" name="AutoShape 65"/>
            <p:cNvCxnSpPr>
              <a:cxnSpLocks noChangeShapeType="1"/>
              <a:stCxn id="803" idx="3"/>
              <a:endCxn id="804" idx="2"/>
            </p:cNvCxnSpPr>
            <p:nvPr/>
          </p:nvCxnSpPr>
          <p:spPr bwMode="auto">
            <a:xfrm flipV="1">
              <a:off x="5443537" y="3659886"/>
              <a:ext cx="931862" cy="208049"/>
            </a:xfrm>
            <a:prstGeom prst="bentConnector2">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09" name="Text Box 66"/>
            <p:cNvSpPr txBox="1">
              <a:spLocks noChangeArrowheads="1"/>
            </p:cNvSpPr>
            <p:nvPr/>
          </p:nvSpPr>
          <p:spPr bwMode="auto">
            <a:xfrm>
              <a:off x="5380037" y="3635929"/>
              <a:ext cx="311150" cy="2685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000">
                  <a:latin typeface="黑体" charset="0"/>
                  <a:ea typeface="黑体" charset="0"/>
                  <a:cs typeface="黑体" charset="0"/>
                </a:rPr>
                <a:t>是</a:t>
              </a:r>
            </a:p>
          </p:txBody>
        </p:sp>
        <p:cxnSp>
          <p:nvCxnSpPr>
            <p:cNvPr id="810" name="AutoShape 67"/>
            <p:cNvCxnSpPr>
              <a:cxnSpLocks noChangeShapeType="1"/>
              <a:stCxn id="802" idx="2"/>
              <a:endCxn id="800" idx="0"/>
            </p:cNvCxnSpPr>
            <p:nvPr/>
          </p:nvCxnSpPr>
          <p:spPr bwMode="auto">
            <a:xfrm rot="16200000" flipH="1">
              <a:off x="4765768" y="4293957"/>
              <a:ext cx="245876" cy="1587"/>
            </a:xfrm>
            <a:prstGeom prst="bentConnector3">
              <a:avLst>
                <a:gd name="adj1" fmla="val 49815"/>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11" name="Text Box 68"/>
            <p:cNvSpPr txBox="1">
              <a:spLocks noChangeArrowheads="1"/>
            </p:cNvSpPr>
            <p:nvPr/>
          </p:nvSpPr>
          <p:spPr bwMode="auto">
            <a:xfrm>
              <a:off x="4829175" y="4111289"/>
              <a:ext cx="311150" cy="2685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000">
                  <a:latin typeface="黑体" charset="0"/>
                  <a:ea typeface="黑体" charset="0"/>
                  <a:cs typeface="黑体" charset="0"/>
                </a:rPr>
                <a:t>否</a:t>
              </a:r>
            </a:p>
          </p:txBody>
        </p:sp>
        <p:cxnSp>
          <p:nvCxnSpPr>
            <p:cNvPr id="812" name="AutoShape 69"/>
            <p:cNvCxnSpPr>
              <a:cxnSpLocks noChangeShapeType="1"/>
              <a:stCxn id="800" idx="1"/>
              <a:endCxn id="773" idx="3"/>
            </p:cNvCxnSpPr>
            <p:nvPr/>
          </p:nvCxnSpPr>
          <p:spPr bwMode="auto">
            <a:xfrm rot="10800000">
              <a:off x="3657600" y="4339513"/>
              <a:ext cx="665162" cy="380793"/>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13" name="Text Box 70"/>
            <p:cNvSpPr txBox="1">
              <a:spLocks noChangeArrowheads="1"/>
            </p:cNvSpPr>
            <p:nvPr/>
          </p:nvSpPr>
          <p:spPr bwMode="auto">
            <a:xfrm>
              <a:off x="4105275" y="4402558"/>
              <a:ext cx="311150" cy="2660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000">
                  <a:latin typeface="黑体" charset="0"/>
                  <a:ea typeface="黑体" charset="0"/>
                  <a:cs typeface="黑体" charset="0"/>
                </a:rPr>
                <a:t>否</a:t>
              </a:r>
            </a:p>
          </p:txBody>
        </p:sp>
        <p:cxnSp>
          <p:nvCxnSpPr>
            <p:cNvPr id="814" name="AutoShape 71"/>
            <p:cNvCxnSpPr>
              <a:cxnSpLocks noChangeShapeType="1"/>
              <a:stCxn id="800" idx="2"/>
              <a:endCxn id="798" idx="0"/>
            </p:cNvCxnSpPr>
            <p:nvPr/>
          </p:nvCxnSpPr>
          <p:spPr bwMode="auto">
            <a:xfrm rot="16200000" flipH="1">
              <a:off x="4707159" y="5202089"/>
              <a:ext cx="369445" cy="11112"/>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15" name="Text Box 72"/>
            <p:cNvSpPr txBox="1">
              <a:spLocks noChangeArrowheads="1"/>
            </p:cNvSpPr>
            <p:nvPr/>
          </p:nvSpPr>
          <p:spPr bwMode="auto">
            <a:xfrm>
              <a:off x="4906962" y="5089750"/>
              <a:ext cx="298450" cy="2483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900">
                  <a:latin typeface="黑体" charset="0"/>
                  <a:ea typeface="黑体" charset="0"/>
                  <a:cs typeface="黑体" charset="0"/>
                </a:rPr>
                <a:t>是</a:t>
              </a:r>
            </a:p>
          </p:txBody>
        </p:sp>
        <p:cxnSp>
          <p:nvCxnSpPr>
            <p:cNvPr id="816" name="AutoShape 73"/>
            <p:cNvCxnSpPr>
              <a:cxnSpLocks noChangeShapeType="1"/>
              <a:stCxn id="790" idx="0"/>
              <a:endCxn id="788" idx="2"/>
            </p:cNvCxnSpPr>
            <p:nvPr/>
          </p:nvCxnSpPr>
          <p:spPr bwMode="auto">
            <a:xfrm flipH="1" flipV="1">
              <a:off x="7769225" y="3296746"/>
              <a:ext cx="9525" cy="450142"/>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17" name="AutoShape 74"/>
            <p:cNvCxnSpPr>
              <a:cxnSpLocks noChangeShapeType="1"/>
              <a:stCxn id="792" idx="0"/>
              <a:endCxn id="790" idx="2"/>
            </p:cNvCxnSpPr>
            <p:nvPr/>
          </p:nvCxnSpPr>
          <p:spPr bwMode="auto">
            <a:xfrm flipH="1" flipV="1">
              <a:off x="7778750" y="4092376"/>
              <a:ext cx="0" cy="174005"/>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18" name="AutoShape 75"/>
            <p:cNvCxnSpPr>
              <a:cxnSpLocks noChangeShapeType="1"/>
              <a:stCxn id="796" idx="0"/>
              <a:endCxn id="792" idx="2"/>
            </p:cNvCxnSpPr>
            <p:nvPr/>
          </p:nvCxnSpPr>
          <p:spPr bwMode="auto">
            <a:xfrm flipV="1">
              <a:off x="7777162" y="4610607"/>
              <a:ext cx="1587" cy="245876"/>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19" name="AutoShape 76"/>
            <p:cNvCxnSpPr>
              <a:cxnSpLocks noChangeShapeType="1"/>
              <a:stCxn id="796" idx="2"/>
              <a:endCxn id="794" idx="0"/>
            </p:cNvCxnSpPr>
            <p:nvPr/>
          </p:nvCxnSpPr>
          <p:spPr bwMode="auto">
            <a:xfrm>
              <a:off x="7777162" y="5357062"/>
              <a:ext cx="11112" cy="208049"/>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820" name="AutoShape 77"/>
            <p:cNvCxnSpPr>
              <a:cxnSpLocks noChangeShapeType="1"/>
              <a:stCxn id="798" idx="3"/>
              <a:endCxn id="796" idx="1"/>
            </p:cNvCxnSpPr>
            <p:nvPr/>
          </p:nvCxnSpPr>
          <p:spPr bwMode="auto">
            <a:xfrm flipV="1">
              <a:off x="5367337" y="5107403"/>
              <a:ext cx="1857375" cy="456447"/>
            </a:xfrm>
            <a:prstGeom prst="bentConnector3">
              <a:avLst>
                <a:gd name="adj1" fmla="val 50000"/>
              </a:avLst>
            </a:prstGeom>
            <a:noFill/>
            <a:ln w="9525">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821" name="Text Box 78"/>
            <p:cNvSpPr txBox="1">
              <a:spLocks noChangeArrowheads="1"/>
            </p:cNvSpPr>
            <p:nvPr/>
          </p:nvSpPr>
          <p:spPr bwMode="auto">
            <a:xfrm>
              <a:off x="7412037" y="5287712"/>
              <a:ext cx="311150" cy="26857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000">
                  <a:latin typeface="黑体" charset="0"/>
                  <a:ea typeface="黑体" charset="0"/>
                  <a:cs typeface="黑体" charset="0"/>
                </a:rPr>
                <a:t>是</a:t>
              </a:r>
            </a:p>
          </p:txBody>
        </p:sp>
        <p:sp>
          <p:nvSpPr>
            <p:cNvPr id="822" name="Text Box 79"/>
            <p:cNvSpPr txBox="1">
              <a:spLocks noChangeArrowheads="1"/>
            </p:cNvSpPr>
            <p:nvPr/>
          </p:nvSpPr>
          <p:spPr bwMode="auto">
            <a:xfrm>
              <a:off x="7421562" y="4571519"/>
              <a:ext cx="311150" cy="2660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000">
                  <a:latin typeface="黑体" charset="0"/>
                  <a:ea typeface="黑体" charset="0"/>
                  <a:cs typeface="黑体" charset="0"/>
                </a:rPr>
                <a:t>否</a:t>
              </a:r>
            </a:p>
          </p:txBody>
        </p:sp>
        <p:sp>
          <p:nvSpPr>
            <p:cNvPr id="824" name="Text Box 81"/>
            <p:cNvSpPr txBox="1">
              <a:spLocks noChangeArrowheads="1"/>
            </p:cNvSpPr>
            <p:nvPr/>
          </p:nvSpPr>
          <p:spPr bwMode="auto">
            <a:xfrm>
              <a:off x="5610225" y="2707904"/>
              <a:ext cx="1412875" cy="3606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eaLnBrk="0" hangingPunct="0">
                <a:lnSpc>
                  <a:spcPct val="85000"/>
                </a:lnSpc>
                <a:spcBef>
                  <a:spcPct val="0"/>
                </a:spcBef>
                <a:defRPr/>
              </a:pPr>
              <a:r>
                <a:rPr kumimoji="0" lang="zh-CN" altLang="en-US" sz="1600" b="1">
                  <a:latin typeface="黑体" charset="0"/>
                  <a:ea typeface="黑体" charset="0"/>
                  <a:cs typeface="黑体" charset="0"/>
                </a:rPr>
                <a:t>操作采购业务</a:t>
              </a:r>
            </a:p>
          </p:txBody>
        </p:sp>
        <p:grpSp>
          <p:nvGrpSpPr>
            <p:cNvPr id="99400" name="Group 82"/>
            <p:cNvGrpSpPr>
              <a:grpSpLocks/>
            </p:cNvGrpSpPr>
            <p:nvPr/>
          </p:nvGrpSpPr>
          <p:grpSpPr bwMode="auto">
            <a:xfrm>
              <a:off x="5915025" y="4117594"/>
              <a:ext cx="655637" cy="443838"/>
              <a:chOff x="4508" y="3537"/>
              <a:chExt cx="409" cy="396"/>
            </a:xfrm>
          </p:grpSpPr>
          <p:grpSp>
            <p:nvGrpSpPr>
              <p:cNvPr id="99402" name="Group 83"/>
              <p:cNvGrpSpPr>
                <a:grpSpLocks/>
              </p:cNvGrpSpPr>
              <p:nvPr/>
            </p:nvGrpSpPr>
            <p:grpSpPr bwMode="auto">
              <a:xfrm>
                <a:off x="4508" y="3609"/>
                <a:ext cx="145" cy="324"/>
                <a:chOff x="1532" y="1553"/>
                <a:chExt cx="145" cy="324"/>
              </a:xfrm>
            </p:grpSpPr>
            <p:grpSp>
              <p:nvGrpSpPr>
                <p:cNvPr id="99863" name="Group 84"/>
                <p:cNvGrpSpPr>
                  <a:grpSpLocks/>
                </p:cNvGrpSpPr>
                <p:nvPr/>
              </p:nvGrpSpPr>
              <p:grpSpPr bwMode="auto">
                <a:xfrm>
                  <a:off x="1532" y="1553"/>
                  <a:ext cx="145" cy="324"/>
                  <a:chOff x="1556" y="1553"/>
                  <a:chExt cx="145" cy="324"/>
                </a:xfrm>
              </p:grpSpPr>
              <p:sp>
                <p:nvSpPr>
                  <p:cNvPr id="99892" name="Freeform 85"/>
                  <p:cNvSpPr>
                    <a:spLocks/>
                  </p:cNvSpPr>
                  <p:nvPr/>
                </p:nvSpPr>
                <p:spPr bwMode="auto">
                  <a:xfrm>
                    <a:off x="1660" y="1832"/>
                    <a:ext cx="39" cy="45"/>
                  </a:xfrm>
                  <a:custGeom>
                    <a:avLst/>
                    <a:gdLst>
                      <a:gd name="T0" fmla="*/ 0 w 77"/>
                      <a:gd name="T1" fmla="*/ 1 h 90"/>
                      <a:gd name="T2" fmla="*/ 1 w 77"/>
                      <a:gd name="T3" fmla="*/ 1 h 90"/>
                      <a:gd name="T4" fmla="*/ 1 w 77"/>
                      <a:gd name="T5" fmla="*/ 0 h 90"/>
                      <a:gd name="T6" fmla="*/ 0 w 77"/>
                      <a:gd name="T7" fmla="*/ 1 h 90"/>
                      <a:gd name="T8" fmla="*/ 0 w 77"/>
                      <a:gd name="T9" fmla="*/ 1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90">
                        <a:moveTo>
                          <a:pt x="0" y="90"/>
                        </a:moveTo>
                        <a:lnTo>
                          <a:pt x="77" y="14"/>
                        </a:lnTo>
                        <a:lnTo>
                          <a:pt x="77" y="0"/>
                        </a:lnTo>
                        <a:lnTo>
                          <a:pt x="0" y="75"/>
                        </a:lnTo>
                        <a:lnTo>
                          <a:pt x="0" y="9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3" name="Freeform 86"/>
                  <p:cNvSpPr>
                    <a:spLocks/>
                  </p:cNvSpPr>
                  <p:nvPr/>
                </p:nvSpPr>
                <p:spPr bwMode="auto">
                  <a:xfrm>
                    <a:off x="1556" y="1553"/>
                    <a:ext cx="145" cy="37"/>
                  </a:xfrm>
                  <a:custGeom>
                    <a:avLst/>
                    <a:gdLst>
                      <a:gd name="T0" fmla="*/ 0 w 288"/>
                      <a:gd name="T1" fmla="*/ 1 h 73"/>
                      <a:gd name="T2" fmla="*/ 1 w 288"/>
                      <a:gd name="T3" fmla="*/ 0 h 73"/>
                      <a:gd name="T4" fmla="*/ 1 w 288"/>
                      <a:gd name="T5" fmla="*/ 0 h 73"/>
                      <a:gd name="T6" fmla="*/ 1 w 288"/>
                      <a:gd name="T7" fmla="*/ 1 h 73"/>
                      <a:gd name="T8" fmla="*/ 0 w 288"/>
                      <a:gd name="T9" fmla="*/ 1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 h="73">
                        <a:moveTo>
                          <a:pt x="0" y="73"/>
                        </a:moveTo>
                        <a:lnTo>
                          <a:pt x="73" y="0"/>
                        </a:lnTo>
                        <a:lnTo>
                          <a:pt x="288" y="0"/>
                        </a:lnTo>
                        <a:lnTo>
                          <a:pt x="217" y="73"/>
                        </a:lnTo>
                        <a:lnTo>
                          <a:pt x="0" y="73"/>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4" name="Freeform 87"/>
                  <p:cNvSpPr>
                    <a:spLocks/>
                  </p:cNvSpPr>
                  <p:nvPr/>
                </p:nvSpPr>
                <p:spPr bwMode="auto">
                  <a:xfrm>
                    <a:off x="1665" y="1553"/>
                    <a:ext cx="36" cy="317"/>
                  </a:xfrm>
                  <a:custGeom>
                    <a:avLst/>
                    <a:gdLst>
                      <a:gd name="T0" fmla="*/ 0 w 71"/>
                      <a:gd name="T1" fmla="*/ 1 h 632"/>
                      <a:gd name="T2" fmla="*/ 1 w 71"/>
                      <a:gd name="T3" fmla="*/ 0 h 632"/>
                      <a:gd name="T4" fmla="*/ 1 w 71"/>
                      <a:gd name="T5" fmla="*/ 1 h 632"/>
                      <a:gd name="T6" fmla="*/ 0 w 71"/>
                      <a:gd name="T7" fmla="*/ 1 h 632"/>
                      <a:gd name="T8" fmla="*/ 0 w 71"/>
                      <a:gd name="T9" fmla="*/ 1 h 6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32">
                        <a:moveTo>
                          <a:pt x="0" y="73"/>
                        </a:moveTo>
                        <a:lnTo>
                          <a:pt x="71" y="0"/>
                        </a:lnTo>
                        <a:lnTo>
                          <a:pt x="71" y="561"/>
                        </a:lnTo>
                        <a:lnTo>
                          <a:pt x="0" y="632"/>
                        </a:lnTo>
                        <a:lnTo>
                          <a:pt x="0" y="73"/>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5" name="Rectangle 88"/>
                  <p:cNvSpPr>
                    <a:spLocks noChangeArrowheads="1"/>
                  </p:cNvSpPr>
                  <p:nvPr/>
                </p:nvSpPr>
                <p:spPr bwMode="auto">
                  <a:xfrm>
                    <a:off x="1556" y="1590"/>
                    <a:ext cx="109" cy="280"/>
                  </a:xfrm>
                  <a:prstGeom prst="rect">
                    <a:avLst/>
                  </a:prstGeom>
                  <a:solidFill>
                    <a:srgbClr val="C0C0C0"/>
                  </a:solidFill>
                  <a:ln w="3175">
                    <a:solidFill>
                      <a:srgbClr val="000000"/>
                    </a:solidFill>
                    <a:miter lim="800000"/>
                    <a:headEnd/>
                    <a:tailEnd/>
                  </a:ln>
                </p:spPr>
                <p:txBody>
                  <a:bodyPr/>
                  <a:lstStyle/>
                  <a:p>
                    <a:endParaRPr lang="zh-CN" altLang="en-US"/>
                  </a:p>
                </p:txBody>
              </p:sp>
              <p:sp>
                <p:nvSpPr>
                  <p:cNvPr id="99896" name="Freeform 89"/>
                  <p:cNvSpPr>
                    <a:spLocks/>
                  </p:cNvSpPr>
                  <p:nvPr/>
                </p:nvSpPr>
                <p:spPr bwMode="auto">
                  <a:xfrm>
                    <a:off x="1570" y="1603"/>
                    <a:ext cx="82" cy="171"/>
                  </a:xfrm>
                  <a:custGeom>
                    <a:avLst/>
                    <a:gdLst>
                      <a:gd name="T0" fmla="*/ 1 w 163"/>
                      <a:gd name="T1" fmla="*/ 0 h 341"/>
                      <a:gd name="T2" fmla="*/ 0 w 163"/>
                      <a:gd name="T3" fmla="*/ 0 h 341"/>
                      <a:gd name="T4" fmla="*/ 0 w 163"/>
                      <a:gd name="T5" fmla="*/ 1 h 341"/>
                      <a:gd name="T6" fmla="*/ 1 w 163"/>
                      <a:gd name="T7" fmla="*/ 1 h 341"/>
                      <a:gd name="T8" fmla="*/ 1 w 163"/>
                      <a:gd name="T9" fmla="*/ 1 h 341"/>
                      <a:gd name="T10" fmla="*/ 1 w 163"/>
                      <a:gd name="T11" fmla="*/ 1 h 341"/>
                      <a:gd name="T12" fmla="*/ 1 w 163"/>
                      <a:gd name="T13" fmla="*/ 0 h 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3" h="341">
                        <a:moveTo>
                          <a:pt x="163" y="0"/>
                        </a:moveTo>
                        <a:lnTo>
                          <a:pt x="0" y="0"/>
                        </a:lnTo>
                        <a:lnTo>
                          <a:pt x="0" y="341"/>
                        </a:lnTo>
                        <a:lnTo>
                          <a:pt x="2" y="341"/>
                        </a:lnTo>
                        <a:lnTo>
                          <a:pt x="2" y="5"/>
                        </a:lnTo>
                        <a:lnTo>
                          <a:pt x="163" y="5"/>
                        </a:lnTo>
                        <a:lnTo>
                          <a:pt x="163"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7" name="Freeform 90"/>
                  <p:cNvSpPr>
                    <a:spLocks/>
                  </p:cNvSpPr>
                  <p:nvPr/>
                </p:nvSpPr>
                <p:spPr bwMode="auto">
                  <a:xfrm>
                    <a:off x="1571" y="1606"/>
                    <a:ext cx="81" cy="168"/>
                  </a:xfrm>
                  <a:custGeom>
                    <a:avLst/>
                    <a:gdLst>
                      <a:gd name="T0" fmla="*/ 1 w 161"/>
                      <a:gd name="T1" fmla="*/ 0 h 336"/>
                      <a:gd name="T2" fmla="*/ 0 w 161"/>
                      <a:gd name="T3" fmla="*/ 0 h 336"/>
                      <a:gd name="T4" fmla="*/ 0 w 161"/>
                      <a:gd name="T5" fmla="*/ 1 h 336"/>
                      <a:gd name="T6" fmla="*/ 1 w 161"/>
                      <a:gd name="T7" fmla="*/ 1 h 336"/>
                      <a:gd name="T8" fmla="*/ 1 w 161"/>
                      <a:gd name="T9" fmla="*/ 1 h 336"/>
                      <a:gd name="T10" fmla="*/ 1 w 161"/>
                      <a:gd name="T11" fmla="*/ 1 h 336"/>
                      <a:gd name="T12" fmla="*/ 1 w 161"/>
                      <a:gd name="T13" fmla="*/ 0 h 3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1" h="336">
                        <a:moveTo>
                          <a:pt x="161" y="0"/>
                        </a:moveTo>
                        <a:lnTo>
                          <a:pt x="0" y="0"/>
                        </a:lnTo>
                        <a:lnTo>
                          <a:pt x="0" y="336"/>
                        </a:lnTo>
                        <a:lnTo>
                          <a:pt x="4" y="336"/>
                        </a:lnTo>
                        <a:lnTo>
                          <a:pt x="4" y="8"/>
                        </a:lnTo>
                        <a:lnTo>
                          <a:pt x="161" y="8"/>
                        </a:lnTo>
                        <a:lnTo>
                          <a:pt x="161"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8" name="Freeform 91"/>
                  <p:cNvSpPr>
                    <a:spLocks/>
                  </p:cNvSpPr>
                  <p:nvPr/>
                </p:nvSpPr>
                <p:spPr bwMode="auto">
                  <a:xfrm>
                    <a:off x="1573" y="1610"/>
                    <a:ext cx="79" cy="164"/>
                  </a:xfrm>
                  <a:custGeom>
                    <a:avLst/>
                    <a:gdLst>
                      <a:gd name="T0" fmla="*/ 1 w 157"/>
                      <a:gd name="T1" fmla="*/ 0 h 328"/>
                      <a:gd name="T2" fmla="*/ 0 w 157"/>
                      <a:gd name="T3" fmla="*/ 0 h 328"/>
                      <a:gd name="T4" fmla="*/ 0 w 157"/>
                      <a:gd name="T5" fmla="*/ 1 h 328"/>
                      <a:gd name="T6" fmla="*/ 1 w 157"/>
                      <a:gd name="T7" fmla="*/ 1 h 328"/>
                      <a:gd name="T8" fmla="*/ 1 w 157"/>
                      <a:gd name="T9" fmla="*/ 1 h 328"/>
                      <a:gd name="T10" fmla="*/ 1 w 157"/>
                      <a:gd name="T11" fmla="*/ 1 h 328"/>
                      <a:gd name="T12" fmla="*/ 1 w 157"/>
                      <a:gd name="T13" fmla="*/ 0 h 3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328">
                        <a:moveTo>
                          <a:pt x="157" y="0"/>
                        </a:moveTo>
                        <a:lnTo>
                          <a:pt x="0" y="0"/>
                        </a:lnTo>
                        <a:lnTo>
                          <a:pt x="0" y="328"/>
                        </a:lnTo>
                        <a:lnTo>
                          <a:pt x="3" y="328"/>
                        </a:lnTo>
                        <a:lnTo>
                          <a:pt x="3" y="8"/>
                        </a:lnTo>
                        <a:lnTo>
                          <a:pt x="157" y="8"/>
                        </a:lnTo>
                        <a:lnTo>
                          <a:pt x="157" y="0"/>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9" name="Freeform 92"/>
                  <p:cNvSpPr>
                    <a:spLocks/>
                  </p:cNvSpPr>
                  <p:nvPr/>
                </p:nvSpPr>
                <p:spPr bwMode="auto">
                  <a:xfrm>
                    <a:off x="1575" y="1614"/>
                    <a:ext cx="77" cy="160"/>
                  </a:xfrm>
                  <a:custGeom>
                    <a:avLst/>
                    <a:gdLst>
                      <a:gd name="T0" fmla="*/ 1 w 154"/>
                      <a:gd name="T1" fmla="*/ 0 h 320"/>
                      <a:gd name="T2" fmla="*/ 0 w 154"/>
                      <a:gd name="T3" fmla="*/ 0 h 320"/>
                      <a:gd name="T4" fmla="*/ 0 w 154"/>
                      <a:gd name="T5" fmla="*/ 1 h 320"/>
                      <a:gd name="T6" fmla="*/ 1 w 154"/>
                      <a:gd name="T7" fmla="*/ 1 h 320"/>
                      <a:gd name="T8" fmla="*/ 1 w 154"/>
                      <a:gd name="T9" fmla="*/ 1 h 320"/>
                      <a:gd name="T10" fmla="*/ 1 w 154"/>
                      <a:gd name="T11" fmla="*/ 1 h 320"/>
                      <a:gd name="T12" fmla="*/ 1 w 154"/>
                      <a:gd name="T13" fmla="*/ 0 h 3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320">
                        <a:moveTo>
                          <a:pt x="154" y="0"/>
                        </a:moveTo>
                        <a:lnTo>
                          <a:pt x="0" y="0"/>
                        </a:lnTo>
                        <a:lnTo>
                          <a:pt x="0" y="320"/>
                        </a:lnTo>
                        <a:lnTo>
                          <a:pt x="4" y="320"/>
                        </a:lnTo>
                        <a:lnTo>
                          <a:pt x="4" y="7"/>
                        </a:lnTo>
                        <a:lnTo>
                          <a:pt x="154" y="7"/>
                        </a:lnTo>
                        <a:lnTo>
                          <a:pt x="154"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0" name="Freeform 93"/>
                  <p:cNvSpPr>
                    <a:spLocks/>
                  </p:cNvSpPr>
                  <p:nvPr/>
                </p:nvSpPr>
                <p:spPr bwMode="auto">
                  <a:xfrm>
                    <a:off x="1577" y="1618"/>
                    <a:ext cx="75" cy="156"/>
                  </a:xfrm>
                  <a:custGeom>
                    <a:avLst/>
                    <a:gdLst>
                      <a:gd name="T0" fmla="*/ 1 w 150"/>
                      <a:gd name="T1" fmla="*/ 0 h 313"/>
                      <a:gd name="T2" fmla="*/ 0 w 150"/>
                      <a:gd name="T3" fmla="*/ 0 h 313"/>
                      <a:gd name="T4" fmla="*/ 0 w 150"/>
                      <a:gd name="T5" fmla="*/ 0 h 313"/>
                      <a:gd name="T6" fmla="*/ 1 w 150"/>
                      <a:gd name="T7" fmla="*/ 0 h 313"/>
                      <a:gd name="T8" fmla="*/ 1 w 150"/>
                      <a:gd name="T9" fmla="*/ 0 h 313"/>
                      <a:gd name="T10" fmla="*/ 1 w 150"/>
                      <a:gd name="T11" fmla="*/ 0 h 313"/>
                      <a:gd name="T12" fmla="*/ 1 w 150"/>
                      <a:gd name="T13" fmla="*/ 0 h 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313">
                        <a:moveTo>
                          <a:pt x="150" y="0"/>
                        </a:moveTo>
                        <a:lnTo>
                          <a:pt x="0" y="0"/>
                        </a:lnTo>
                        <a:lnTo>
                          <a:pt x="0" y="313"/>
                        </a:lnTo>
                        <a:lnTo>
                          <a:pt x="4" y="313"/>
                        </a:lnTo>
                        <a:lnTo>
                          <a:pt x="4" y="8"/>
                        </a:lnTo>
                        <a:lnTo>
                          <a:pt x="150" y="8"/>
                        </a:lnTo>
                        <a:lnTo>
                          <a:pt x="150" y="0"/>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1" name="Freeform 94"/>
                  <p:cNvSpPr>
                    <a:spLocks/>
                  </p:cNvSpPr>
                  <p:nvPr/>
                </p:nvSpPr>
                <p:spPr bwMode="auto">
                  <a:xfrm>
                    <a:off x="1579" y="1621"/>
                    <a:ext cx="73" cy="153"/>
                  </a:xfrm>
                  <a:custGeom>
                    <a:avLst/>
                    <a:gdLst>
                      <a:gd name="T0" fmla="*/ 1 w 146"/>
                      <a:gd name="T1" fmla="*/ 0 h 305"/>
                      <a:gd name="T2" fmla="*/ 0 w 146"/>
                      <a:gd name="T3" fmla="*/ 0 h 305"/>
                      <a:gd name="T4" fmla="*/ 0 w 146"/>
                      <a:gd name="T5" fmla="*/ 1 h 305"/>
                      <a:gd name="T6" fmla="*/ 1 w 146"/>
                      <a:gd name="T7" fmla="*/ 1 h 305"/>
                      <a:gd name="T8" fmla="*/ 1 w 146"/>
                      <a:gd name="T9" fmla="*/ 1 h 305"/>
                      <a:gd name="T10" fmla="*/ 1 w 146"/>
                      <a:gd name="T11" fmla="*/ 1 h 305"/>
                      <a:gd name="T12" fmla="*/ 1 w 146"/>
                      <a:gd name="T13" fmla="*/ 0 h 3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 h="305">
                        <a:moveTo>
                          <a:pt x="146" y="0"/>
                        </a:moveTo>
                        <a:lnTo>
                          <a:pt x="0" y="0"/>
                        </a:lnTo>
                        <a:lnTo>
                          <a:pt x="0" y="305"/>
                        </a:lnTo>
                        <a:lnTo>
                          <a:pt x="4" y="305"/>
                        </a:lnTo>
                        <a:lnTo>
                          <a:pt x="4" y="8"/>
                        </a:lnTo>
                        <a:lnTo>
                          <a:pt x="146" y="8"/>
                        </a:lnTo>
                        <a:lnTo>
                          <a:pt x="146"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2" name="Freeform 95"/>
                  <p:cNvSpPr>
                    <a:spLocks/>
                  </p:cNvSpPr>
                  <p:nvPr/>
                </p:nvSpPr>
                <p:spPr bwMode="auto">
                  <a:xfrm>
                    <a:off x="1580" y="1625"/>
                    <a:ext cx="72" cy="149"/>
                  </a:xfrm>
                  <a:custGeom>
                    <a:avLst/>
                    <a:gdLst>
                      <a:gd name="T0" fmla="*/ 1 w 142"/>
                      <a:gd name="T1" fmla="*/ 0 h 297"/>
                      <a:gd name="T2" fmla="*/ 0 w 142"/>
                      <a:gd name="T3" fmla="*/ 0 h 297"/>
                      <a:gd name="T4" fmla="*/ 0 w 142"/>
                      <a:gd name="T5" fmla="*/ 1 h 297"/>
                      <a:gd name="T6" fmla="*/ 1 w 142"/>
                      <a:gd name="T7" fmla="*/ 1 h 297"/>
                      <a:gd name="T8" fmla="*/ 1 w 142"/>
                      <a:gd name="T9" fmla="*/ 1 h 297"/>
                      <a:gd name="T10" fmla="*/ 1 w 142"/>
                      <a:gd name="T11" fmla="*/ 1 h 297"/>
                      <a:gd name="T12" fmla="*/ 1 w 142"/>
                      <a:gd name="T13" fmla="*/ 0 h 2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297">
                        <a:moveTo>
                          <a:pt x="142" y="0"/>
                        </a:moveTo>
                        <a:lnTo>
                          <a:pt x="0" y="0"/>
                        </a:lnTo>
                        <a:lnTo>
                          <a:pt x="0" y="297"/>
                        </a:lnTo>
                        <a:lnTo>
                          <a:pt x="4" y="297"/>
                        </a:lnTo>
                        <a:lnTo>
                          <a:pt x="4" y="7"/>
                        </a:lnTo>
                        <a:lnTo>
                          <a:pt x="142" y="7"/>
                        </a:lnTo>
                        <a:lnTo>
                          <a:pt x="142" y="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3" name="Freeform 96"/>
                  <p:cNvSpPr>
                    <a:spLocks/>
                  </p:cNvSpPr>
                  <p:nvPr/>
                </p:nvSpPr>
                <p:spPr bwMode="auto">
                  <a:xfrm>
                    <a:off x="1582" y="1629"/>
                    <a:ext cx="70" cy="145"/>
                  </a:xfrm>
                  <a:custGeom>
                    <a:avLst/>
                    <a:gdLst>
                      <a:gd name="T0" fmla="*/ 1 w 138"/>
                      <a:gd name="T1" fmla="*/ 0 h 290"/>
                      <a:gd name="T2" fmla="*/ 0 w 138"/>
                      <a:gd name="T3" fmla="*/ 0 h 290"/>
                      <a:gd name="T4" fmla="*/ 0 w 138"/>
                      <a:gd name="T5" fmla="*/ 1 h 290"/>
                      <a:gd name="T6" fmla="*/ 1 w 138"/>
                      <a:gd name="T7" fmla="*/ 1 h 290"/>
                      <a:gd name="T8" fmla="*/ 1 w 138"/>
                      <a:gd name="T9" fmla="*/ 1 h 290"/>
                      <a:gd name="T10" fmla="*/ 1 w 138"/>
                      <a:gd name="T11" fmla="*/ 1 h 290"/>
                      <a:gd name="T12" fmla="*/ 1 w 138"/>
                      <a:gd name="T13" fmla="*/ 0 h 2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8" h="290">
                        <a:moveTo>
                          <a:pt x="138" y="0"/>
                        </a:moveTo>
                        <a:lnTo>
                          <a:pt x="0" y="0"/>
                        </a:lnTo>
                        <a:lnTo>
                          <a:pt x="0" y="290"/>
                        </a:lnTo>
                        <a:lnTo>
                          <a:pt x="4" y="290"/>
                        </a:lnTo>
                        <a:lnTo>
                          <a:pt x="4" y="8"/>
                        </a:lnTo>
                        <a:lnTo>
                          <a:pt x="138" y="8"/>
                        </a:lnTo>
                        <a:lnTo>
                          <a:pt x="138"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4" name="Freeform 97"/>
                  <p:cNvSpPr>
                    <a:spLocks/>
                  </p:cNvSpPr>
                  <p:nvPr/>
                </p:nvSpPr>
                <p:spPr bwMode="auto">
                  <a:xfrm>
                    <a:off x="1584" y="1633"/>
                    <a:ext cx="68" cy="141"/>
                  </a:xfrm>
                  <a:custGeom>
                    <a:avLst/>
                    <a:gdLst>
                      <a:gd name="T0" fmla="*/ 1 w 134"/>
                      <a:gd name="T1" fmla="*/ 0 h 282"/>
                      <a:gd name="T2" fmla="*/ 0 w 134"/>
                      <a:gd name="T3" fmla="*/ 0 h 282"/>
                      <a:gd name="T4" fmla="*/ 0 w 134"/>
                      <a:gd name="T5" fmla="*/ 1 h 282"/>
                      <a:gd name="T6" fmla="*/ 1 w 134"/>
                      <a:gd name="T7" fmla="*/ 1 h 282"/>
                      <a:gd name="T8" fmla="*/ 1 w 134"/>
                      <a:gd name="T9" fmla="*/ 1 h 282"/>
                      <a:gd name="T10" fmla="*/ 1 w 134"/>
                      <a:gd name="T11" fmla="*/ 1 h 282"/>
                      <a:gd name="T12" fmla="*/ 1 w 134"/>
                      <a:gd name="T13" fmla="*/ 0 h 2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 h="282">
                        <a:moveTo>
                          <a:pt x="134" y="0"/>
                        </a:moveTo>
                        <a:lnTo>
                          <a:pt x="0" y="0"/>
                        </a:lnTo>
                        <a:lnTo>
                          <a:pt x="0" y="282"/>
                        </a:lnTo>
                        <a:lnTo>
                          <a:pt x="4" y="282"/>
                        </a:lnTo>
                        <a:lnTo>
                          <a:pt x="4" y="8"/>
                        </a:lnTo>
                        <a:lnTo>
                          <a:pt x="134" y="8"/>
                        </a:lnTo>
                        <a:lnTo>
                          <a:pt x="134"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5" name="Freeform 98"/>
                  <p:cNvSpPr>
                    <a:spLocks/>
                  </p:cNvSpPr>
                  <p:nvPr/>
                </p:nvSpPr>
                <p:spPr bwMode="auto">
                  <a:xfrm>
                    <a:off x="1586" y="1637"/>
                    <a:ext cx="66" cy="137"/>
                  </a:xfrm>
                  <a:custGeom>
                    <a:avLst/>
                    <a:gdLst>
                      <a:gd name="T0" fmla="*/ 1 w 130"/>
                      <a:gd name="T1" fmla="*/ 0 h 274"/>
                      <a:gd name="T2" fmla="*/ 0 w 130"/>
                      <a:gd name="T3" fmla="*/ 0 h 274"/>
                      <a:gd name="T4" fmla="*/ 0 w 130"/>
                      <a:gd name="T5" fmla="*/ 1 h 274"/>
                      <a:gd name="T6" fmla="*/ 1 w 130"/>
                      <a:gd name="T7" fmla="*/ 1 h 274"/>
                      <a:gd name="T8" fmla="*/ 1 w 130"/>
                      <a:gd name="T9" fmla="*/ 1 h 274"/>
                      <a:gd name="T10" fmla="*/ 1 w 130"/>
                      <a:gd name="T11" fmla="*/ 1 h 274"/>
                      <a:gd name="T12" fmla="*/ 1 w 130"/>
                      <a:gd name="T13" fmla="*/ 0 h 2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0" h="274">
                        <a:moveTo>
                          <a:pt x="130" y="0"/>
                        </a:moveTo>
                        <a:lnTo>
                          <a:pt x="0" y="0"/>
                        </a:lnTo>
                        <a:lnTo>
                          <a:pt x="0" y="274"/>
                        </a:lnTo>
                        <a:lnTo>
                          <a:pt x="3" y="274"/>
                        </a:lnTo>
                        <a:lnTo>
                          <a:pt x="3" y="7"/>
                        </a:lnTo>
                        <a:lnTo>
                          <a:pt x="130" y="7"/>
                        </a:lnTo>
                        <a:lnTo>
                          <a:pt x="130" y="0"/>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6" name="Freeform 99"/>
                  <p:cNvSpPr>
                    <a:spLocks/>
                  </p:cNvSpPr>
                  <p:nvPr/>
                </p:nvSpPr>
                <p:spPr bwMode="auto">
                  <a:xfrm>
                    <a:off x="1588" y="1641"/>
                    <a:ext cx="64" cy="133"/>
                  </a:xfrm>
                  <a:custGeom>
                    <a:avLst/>
                    <a:gdLst>
                      <a:gd name="T0" fmla="*/ 1 w 127"/>
                      <a:gd name="T1" fmla="*/ 0 h 267"/>
                      <a:gd name="T2" fmla="*/ 0 w 127"/>
                      <a:gd name="T3" fmla="*/ 0 h 267"/>
                      <a:gd name="T4" fmla="*/ 0 w 127"/>
                      <a:gd name="T5" fmla="*/ 0 h 267"/>
                      <a:gd name="T6" fmla="*/ 1 w 127"/>
                      <a:gd name="T7" fmla="*/ 0 h 267"/>
                      <a:gd name="T8" fmla="*/ 1 w 127"/>
                      <a:gd name="T9" fmla="*/ 0 h 267"/>
                      <a:gd name="T10" fmla="*/ 1 w 127"/>
                      <a:gd name="T11" fmla="*/ 0 h 267"/>
                      <a:gd name="T12" fmla="*/ 1 w 127"/>
                      <a:gd name="T13" fmla="*/ 0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7" h="267">
                        <a:moveTo>
                          <a:pt x="127" y="0"/>
                        </a:moveTo>
                        <a:lnTo>
                          <a:pt x="0" y="0"/>
                        </a:lnTo>
                        <a:lnTo>
                          <a:pt x="0" y="267"/>
                        </a:lnTo>
                        <a:lnTo>
                          <a:pt x="4" y="267"/>
                        </a:lnTo>
                        <a:lnTo>
                          <a:pt x="4" y="10"/>
                        </a:lnTo>
                        <a:lnTo>
                          <a:pt x="127" y="10"/>
                        </a:lnTo>
                        <a:lnTo>
                          <a:pt x="127" y="0"/>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7" name="Freeform 100"/>
                  <p:cNvSpPr>
                    <a:spLocks/>
                  </p:cNvSpPr>
                  <p:nvPr/>
                </p:nvSpPr>
                <p:spPr bwMode="auto">
                  <a:xfrm>
                    <a:off x="1590" y="1645"/>
                    <a:ext cx="62" cy="129"/>
                  </a:xfrm>
                  <a:custGeom>
                    <a:avLst/>
                    <a:gdLst>
                      <a:gd name="T0" fmla="*/ 1 w 123"/>
                      <a:gd name="T1" fmla="*/ 0 h 257"/>
                      <a:gd name="T2" fmla="*/ 0 w 123"/>
                      <a:gd name="T3" fmla="*/ 0 h 257"/>
                      <a:gd name="T4" fmla="*/ 0 w 123"/>
                      <a:gd name="T5" fmla="*/ 1 h 257"/>
                      <a:gd name="T6" fmla="*/ 1 w 123"/>
                      <a:gd name="T7" fmla="*/ 1 h 257"/>
                      <a:gd name="T8" fmla="*/ 1 w 123"/>
                      <a:gd name="T9" fmla="*/ 1 h 257"/>
                      <a:gd name="T10" fmla="*/ 1 w 123"/>
                      <a:gd name="T11" fmla="*/ 1 h 257"/>
                      <a:gd name="T12" fmla="*/ 1 w 123"/>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3" h="257">
                        <a:moveTo>
                          <a:pt x="123" y="0"/>
                        </a:moveTo>
                        <a:lnTo>
                          <a:pt x="0" y="0"/>
                        </a:lnTo>
                        <a:lnTo>
                          <a:pt x="0" y="257"/>
                        </a:lnTo>
                        <a:lnTo>
                          <a:pt x="4" y="257"/>
                        </a:lnTo>
                        <a:lnTo>
                          <a:pt x="4" y="8"/>
                        </a:lnTo>
                        <a:lnTo>
                          <a:pt x="123" y="8"/>
                        </a:lnTo>
                        <a:lnTo>
                          <a:pt x="123"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8" name="Freeform 101"/>
                  <p:cNvSpPr>
                    <a:spLocks/>
                  </p:cNvSpPr>
                  <p:nvPr/>
                </p:nvSpPr>
                <p:spPr bwMode="auto">
                  <a:xfrm>
                    <a:off x="1592" y="1649"/>
                    <a:ext cx="60" cy="125"/>
                  </a:xfrm>
                  <a:custGeom>
                    <a:avLst/>
                    <a:gdLst>
                      <a:gd name="T0" fmla="*/ 1 w 119"/>
                      <a:gd name="T1" fmla="*/ 0 h 249"/>
                      <a:gd name="T2" fmla="*/ 0 w 119"/>
                      <a:gd name="T3" fmla="*/ 0 h 249"/>
                      <a:gd name="T4" fmla="*/ 0 w 119"/>
                      <a:gd name="T5" fmla="*/ 1 h 249"/>
                      <a:gd name="T6" fmla="*/ 1 w 119"/>
                      <a:gd name="T7" fmla="*/ 1 h 249"/>
                      <a:gd name="T8" fmla="*/ 1 w 119"/>
                      <a:gd name="T9" fmla="*/ 1 h 249"/>
                      <a:gd name="T10" fmla="*/ 1 w 119"/>
                      <a:gd name="T11" fmla="*/ 1 h 249"/>
                      <a:gd name="T12" fmla="*/ 1 w 119"/>
                      <a:gd name="T13" fmla="*/ 0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 h="249">
                        <a:moveTo>
                          <a:pt x="119" y="0"/>
                        </a:moveTo>
                        <a:lnTo>
                          <a:pt x="0" y="0"/>
                        </a:lnTo>
                        <a:lnTo>
                          <a:pt x="0" y="249"/>
                        </a:lnTo>
                        <a:lnTo>
                          <a:pt x="4" y="249"/>
                        </a:lnTo>
                        <a:lnTo>
                          <a:pt x="4" y="9"/>
                        </a:lnTo>
                        <a:lnTo>
                          <a:pt x="119" y="9"/>
                        </a:lnTo>
                        <a:lnTo>
                          <a:pt x="119"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09" name="Freeform 102"/>
                  <p:cNvSpPr>
                    <a:spLocks/>
                  </p:cNvSpPr>
                  <p:nvPr/>
                </p:nvSpPr>
                <p:spPr bwMode="auto">
                  <a:xfrm>
                    <a:off x="1594" y="1654"/>
                    <a:ext cx="58" cy="120"/>
                  </a:xfrm>
                  <a:custGeom>
                    <a:avLst/>
                    <a:gdLst>
                      <a:gd name="T0" fmla="*/ 1 w 115"/>
                      <a:gd name="T1" fmla="*/ 0 h 240"/>
                      <a:gd name="T2" fmla="*/ 0 w 115"/>
                      <a:gd name="T3" fmla="*/ 0 h 240"/>
                      <a:gd name="T4" fmla="*/ 0 w 115"/>
                      <a:gd name="T5" fmla="*/ 1 h 240"/>
                      <a:gd name="T6" fmla="*/ 1 w 115"/>
                      <a:gd name="T7" fmla="*/ 1 h 240"/>
                      <a:gd name="T8" fmla="*/ 1 w 115"/>
                      <a:gd name="T9" fmla="*/ 1 h 240"/>
                      <a:gd name="T10" fmla="*/ 1 w 115"/>
                      <a:gd name="T11" fmla="*/ 1 h 240"/>
                      <a:gd name="T12" fmla="*/ 1 w 115"/>
                      <a:gd name="T13" fmla="*/ 0 h 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5" h="240">
                        <a:moveTo>
                          <a:pt x="115" y="0"/>
                        </a:moveTo>
                        <a:lnTo>
                          <a:pt x="0" y="0"/>
                        </a:lnTo>
                        <a:lnTo>
                          <a:pt x="0" y="240"/>
                        </a:lnTo>
                        <a:lnTo>
                          <a:pt x="4" y="240"/>
                        </a:lnTo>
                        <a:lnTo>
                          <a:pt x="4" y="8"/>
                        </a:lnTo>
                        <a:lnTo>
                          <a:pt x="115" y="8"/>
                        </a:lnTo>
                        <a:lnTo>
                          <a:pt x="115" y="0"/>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0" name="Freeform 103"/>
                  <p:cNvSpPr>
                    <a:spLocks/>
                  </p:cNvSpPr>
                  <p:nvPr/>
                </p:nvSpPr>
                <p:spPr bwMode="auto">
                  <a:xfrm>
                    <a:off x="1596" y="1658"/>
                    <a:ext cx="56" cy="116"/>
                  </a:xfrm>
                  <a:custGeom>
                    <a:avLst/>
                    <a:gdLst>
                      <a:gd name="T0" fmla="*/ 1 w 111"/>
                      <a:gd name="T1" fmla="*/ 0 h 232"/>
                      <a:gd name="T2" fmla="*/ 0 w 111"/>
                      <a:gd name="T3" fmla="*/ 0 h 232"/>
                      <a:gd name="T4" fmla="*/ 0 w 111"/>
                      <a:gd name="T5" fmla="*/ 1 h 232"/>
                      <a:gd name="T6" fmla="*/ 1 w 111"/>
                      <a:gd name="T7" fmla="*/ 1 h 232"/>
                      <a:gd name="T8" fmla="*/ 1 w 111"/>
                      <a:gd name="T9" fmla="*/ 1 h 232"/>
                      <a:gd name="T10" fmla="*/ 1 w 111"/>
                      <a:gd name="T11" fmla="*/ 1 h 232"/>
                      <a:gd name="T12" fmla="*/ 1 w 111"/>
                      <a:gd name="T13" fmla="*/ 0 h 2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 h="232">
                        <a:moveTo>
                          <a:pt x="111" y="0"/>
                        </a:moveTo>
                        <a:lnTo>
                          <a:pt x="0" y="0"/>
                        </a:lnTo>
                        <a:lnTo>
                          <a:pt x="0" y="232"/>
                        </a:lnTo>
                        <a:lnTo>
                          <a:pt x="4" y="232"/>
                        </a:lnTo>
                        <a:lnTo>
                          <a:pt x="4" y="9"/>
                        </a:lnTo>
                        <a:lnTo>
                          <a:pt x="111" y="9"/>
                        </a:lnTo>
                        <a:lnTo>
                          <a:pt x="111"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1" name="Freeform 104"/>
                  <p:cNvSpPr>
                    <a:spLocks/>
                  </p:cNvSpPr>
                  <p:nvPr/>
                </p:nvSpPr>
                <p:spPr bwMode="auto">
                  <a:xfrm>
                    <a:off x="1598" y="1663"/>
                    <a:ext cx="54" cy="111"/>
                  </a:xfrm>
                  <a:custGeom>
                    <a:avLst/>
                    <a:gdLst>
                      <a:gd name="T0" fmla="*/ 1 w 107"/>
                      <a:gd name="T1" fmla="*/ 0 h 223"/>
                      <a:gd name="T2" fmla="*/ 0 w 107"/>
                      <a:gd name="T3" fmla="*/ 0 h 223"/>
                      <a:gd name="T4" fmla="*/ 0 w 107"/>
                      <a:gd name="T5" fmla="*/ 0 h 223"/>
                      <a:gd name="T6" fmla="*/ 1 w 107"/>
                      <a:gd name="T7" fmla="*/ 0 h 223"/>
                      <a:gd name="T8" fmla="*/ 1 w 107"/>
                      <a:gd name="T9" fmla="*/ 0 h 223"/>
                      <a:gd name="T10" fmla="*/ 1 w 107"/>
                      <a:gd name="T11" fmla="*/ 0 h 223"/>
                      <a:gd name="T12" fmla="*/ 1 w 107"/>
                      <a:gd name="T13" fmla="*/ 0 h 2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23">
                        <a:moveTo>
                          <a:pt x="107" y="0"/>
                        </a:moveTo>
                        <a:lnTo>
                          <a:pt x="0" y="0"/>
                        </a:lnTo>
                        <a:lnTo>
                          <a:pt x="0" y="223"/>
                        </a:lnTo>
                        <a:lnTo>
                          <a:pt x="5" y="223"/>
                        </a:lnTo>
                        <a:lnTo>
                          <a:pt x="5" y="10"/>
                        </a:lnTo>
                        <a:lnTo>
                          <a:pt x="107" y="10"/>
                        </a:lnTo>
                        <a:lnTo>
                          <a:pt x="107"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2" name="Freeform 105"/>
                  <p:cNvSpPr>
                    <a:spLocks/>
                  </p:cNvSpPr>
                  <p:nvPr/>
                </p:nvSpPr>
                <p:spPr bwMode="auto">
                  <a:xfrm>
                    <a:off x="1601" y="1667"/>
                    <a:ext cx="51" cy="107"/>
                  </a:xfrm>
                  <a:custGeom>
                    <a:avLst/>
                    <a:gdLst>
                      <a:gd name="T0" fmla="*/ 1 w 102"/>
                      <a:gd name="T1" fmla="*/ 0 h 213"/>
                      <a:gd name="T2" fmla="*/ 0 w 102"/>
                      <a:gd name="T3" fmla="*/ 0 h 213"/>
                      <a:gd name="T4" fmla="*/ 0 w 102"/>
                      <a:gd name="T5" fmla="*/ 1 h 213"/>
                      <a:gd name="T6" fmla="*/ 1 w 102"/>
                      <a:gd name="T7" fmla="*/ 1 h 213"/>
                      <a:gd name="T8" fmla="*/ 1 w 102"/>
                      <a:gd name="T9" fmla="*/ 1 h 213"/>
                      <a:gd name="T10" fmla="*/ 1 w 102"/>
                      <a:gd name="T11" fmla="*/ 1 h 213"/>
                      <a:gd name="T12" fmla="*/ 1 w 102"/>
                      <a:gd name="T13" fmla="*/ 0 h 2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213">
                        <a:moveTo>
                          <a:pt x="102" y="0"/>
                        </a:moveTo>
                        <a:lnTo>
                          <a:pt x="0" y="0"/>
                        </a:lnTo>
                        <a:lnTo>
                          <a:pt x="0" y="213"/>
                        </a:lnTo>
                        <a:lnTo>
                          <a:pt x="4" y="213"/>
                        </a:lnTo>
                        <a:lnTo>
                          <a:pt x="4" y="10"/>
                        </a:lnTo>
                        <a:lnTo>
                          <a:pt x="102" y="10"/>
                        </a:lnTo>
                        <a:lnTo>
                          <a:pt x="102"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3" name="Freeform 106"/>
                  <p:cNvSpPr>
                    <a:spLocks/>
                  </p:cNvSpPr>
                  <p:nvPr/>
                </p:nvSpPr>
                <p:spPr bwMode="auto">
                  <a:xfrm>
                    <a:off x="1603" y="1672"/>
                    <a:ext cx="49" cy="102"/>
                  </a:xfrm>
                  <a:custGeom>
                    <a:avLst/>
                    <a:gdLst>
                      <a:gd name="T0" fmla="*/ 1 w 98"/>
                      <a:gd name="T1" fmla="*/ 0 h 203"/>
                      <a:gd name="T2" fmla="*/ 0 w 98"/>
                      <a:gd name="T3" fmla="*/ 0 h 203"/>
                      <a:gd name="T4" fmla="*/ 0 w 98"/>
                      <a:gd name="T5" fmla="*/ 1 h 203"/>
                      <a:gd name="T6" fmla="*/ 1 w 98"/>
                      <a:gd name="T7" fmla="*/ 1 h 203"/>
                      <a:gd name="T8" fmla="*/ 1 w 98"/>
                      <a:gd name="T9" fmla="*/ 1 h 203"/>
                      <a:gd name="T10" fmla="*/ 1 w 98"/>
                      <a:gd name="T11" fmla="*/ 1 h 203"/>
                      <a:gd name="T12" fmla="*/ 1 w 98"/>
                      <a:gd name="T13" fmla="*/ 0 h 2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 h="203">
                        <a:moveTo>
                          <a:pt x="98" y="0"/>
                        </a:moveTo>
                        <a:lnTo>
                          <a:pt x="0" y="0"/>
                        </a:lnTo>
                        <a:lnTo>
                          <a:pt x="0" y="203"/>
                        </a:lnTo>
                        <a:lnTo>
                          <a:pt x="6" y="203"/>
                        </a:lnTo>
                        <a:lnTo>
                          <a:pt x="6" y="11"/>
                        </a:lnTo>
                        <a:lnTo>
                          <a:pt x="98" y="11"/>
                        </a:lnTo>
                        <a:lnTo>
                          <a:pt x="98" y="0"/>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4" name="Freeform 107"/>
                  <p:cNvSpPr>
                    <a:spLocks/>
                  </p:cNvSpPr>
                  <p:nvPr/>
                </p:nvSpPr>
                <p:spPr bwMode="auto">
                  <a:xfrm>
                    <a:off x="1605" y="1678"/>
                    <a:ext cx="47" cy="96"/>
                  </a:xfrm>
                  <a:custGeom>
                    <a:avLst/>
                    <a:gdLst>
                      <a:gd name="T0" fmla="*/ 1 w 92"/>
                      <a:gd name="T1" fmla="*/ 0 h 192"/>
                      <a:gd name="T2" fmla="*/ 0 w 92"/>
                      <a:gd name="T3" fmla="*/ 0 h 192"/>
                      <a:gd name="T4" fmla="*/ 0 w 92"/>
                      <a:gd name="T5" fmla="*/ 1 h 192"/>
                      <a:gd name="T6" fmla="*/ 1 w 92"/>
                      <a:gd name="T7" fmla="*/ 1 h 192"/>
                      <a:gd name="T8" fmla="*/ 1 w 92"/>
                      <a:gd name="T9" fmla="*/ 1 h 192"/>
                      <a:gd name="T10" fmla="*/ 1 w 92"/>
                      <a:gd name="T11" fmla="*/ 1 h 192"/>
                      <a:gd name="T12" fmla="*/ 1 w 92"/>
                      <a:gd name="T13" fmla="*/ 0 h 1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192">
                        <a:moveTo>
                          <a:pt x="92" y="0"/>
                        </a:moveTo>
                        <a:lnTo>
                          <a:pt x="0" y="0"/>
                        </a:lnTo>
                        <a:lnTo>
                          <a:pt x="0" y="192"/>
                        </a:lnTo>
                        <a:lnTo>
                          <a:pt x="6" y="192"/>
                        </a:lnTo>
                        <a:lnTo>
                          <a:pt x="6" y="12"/>
                        </a:lnTo>
                        <a:lnTo>
                          <a:pt x="92" y="12"/>
                        </a:lnTo>
                        <a:lnTo>
                          <a:pt x="92"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5" name="Freeform 108"/>
                  <p:cNvSpPr>
                    <a:spLocks/>
                  </p:cNvSpPr>
                  <p:nvPr/>
                </p:nvSpPr>
                <p:spPr bwMode="auto">
                  <a:xfrm>
                    <a:off x="1608" y="1684"/>
                    <a:ext cx="44" cy="90"/>
                  </a:xfrm>
                  <a:custGeom>
                    <a:avLst/>
                    <a:gdLst>
                      <a:gd name="T0" fmla="*/ 1 w 86"/>
                      <a:gd name="T1" fmla="*/ 0 h 180"/>
                      <a:gd name="T2" fmla="*/ 0 w 86"/>
                      <a:gd name="T3" fmla="*/ 0 h 180"/>
                      <a:gd name="T4" fmla="*/ 0 w 86"/>
                      <a:gd name="T5" fmla="*/ 1 h 180"/>
                      <a:gd name="T6" fmla="*/ 1 w 86"/>
                      <a:gd name="T7" fmla="*/ 1 h 180"/>
                      <a:gd name="T8" fmla="*/ 1 w 86"/>
                      <a:gd name="T9" fmla="*/ 1 h 180"/>
                      <a:gd name="T10" fmla="*/ 1 w 86"/>
                      <a:gd name="T11" fmla="*/ 1 h 180"/>
                      <a:gd name="T12" fmla="*/ 1 w 86"/>
                      <a:gd name="T13" fmla="*/ 0 h 1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80">
                        <a:moveTo>
                          <a:pt x="86" y="0"/>
                        </a:moveTo>
                        <a:lnTo>
                          <a:pt x="0" y="0"/>
                        </a:lnTo>
                        <a:lnTo>
                          <a:pt x="0" y="180"/>
                        </a:lnTo>
                        <a:lnTo>
                          <a:pt x="5" y="178"/>
                        </a:lnTo>
                        <a:lnTo>
                          <a:pt x="5" y="11"/>
                        </a:lnTo>
                        <a:lnTo>
                          <a:pt x="84" y="11"/>
                        </a:lnTo>
                        <a:lnTo>
                          <a:pt x="86" y="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6" name="Freeform 109"/>
                  <p:cNvSpPr>
                    <a:spLocks/>
                  </p:cNvSpPr>
                  <p:nvPr/>
                </p:nvSpPr>
                <p:spPr bwMode="auto">
                  <a:xfrm>
                    <a:off x="1611" y="1689"/>
                    <a:ext cx="41" cy="85"/>
                  </a:xfrm>
                  <a:custGeom>
                    <a:avLst/>
                    <a:gdLst>
                      <a:gd name="T0" fmla="*/ 1 w 81"/>
                      <a:gd name="T1" fmla="*/ 0 h 169"/>
                      <a:gd name="T2" fmla="*/ 0 w 81"/>
                      <a:gd name="T3" fmla="*/ 0 h 169"/>
                      <a:gd name="T4" fmla="*/ 0 w 81"/>
                      <a:gd name="T5" fmla="*/ 1 h 169"/>
                      <a:gd name="T6" fmla="*/ 1 w 81"/>
                      <a:gd name="T7" fmla="*/ 1 h 169"/>
                      <a:gd name="T8" fmla="*/ 1 w 81"/>
                      <a:gd name="T9" fmla="*/ 1 h 169"/>
                      <a:gd name="T10" fmla="*/ 1 w 81"/>
                      <a:gd name="T11" fmla="*/ 1 h 169"/>
                      <a:gd name="T12" fmla="*/ 1 w 81"/>
                      <a:gd name="T13" fmla="*/ 0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169">
                        <a:moveTo>
                          <a:pt x="79" y="0"/>
                        </a:moveTo>
                        <a:lnTo>
                          <a:pt x="0" y="0"/>
                        </a:lnTo>
                        <a:lnTo>
                          <a:pt x="0" y="167"/>
                        </a:lnTo>
                        <a:lnTo>
                          <a:pt x="6" y="169"/>
                        </a:lnTo>
                        <a:lnTo>
                          <a:pt x="6" y="11"/>
                        </a:lnTo>
                        <a:lnTo>
                          <a:pt x="81" y="11"/>
                        </a:lnTo>
                        <a:lnTo>
                          <a:pt x="79"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7" name="Freeform 110"/>
                  <p:cNvSpPr>
                    <a:spLocks/>
                  </p:cNvSpPr>
                  <p:nvPr/>
                </p:nvSpPr>
                <p:spPr bwMode="auto">
                  <a:xfrm>
                    <a:off x="1614" y="1695"/>
                    <a:ext cx="38" cy="79"/>
                  </a:xfrm>
                  <a:custGeom>
                    <a:avLst/>
                    <a:gdLst>
                      <a:gd name="T0" fmla="*/ 1 w 75"/>
                      <a:gd name="T1" fmla="*/ 0 h 158"/>
                      <a:gd name="T2" fmla="*/ 0 w 75"/>
                      <a:gd name="T3" fmla="*/ 0 h 158"/>
                      <a:gd name="T4" fmla="*/ 0 w 75"/>
                      <a:gd name="T5" fmla="*/ 1 h 158"/>
                      <a:gd name="T6" fmla="*/ 1 w 75"/>
                      <a:gd name="T7" fmla="*/ 1 h 158"/>
                      <a:gd name="T8" fmla="*/ 1 w 75"/>
                      <a:gd name="T9" fmla="*/ 1 h 158"/>
                      <a:gd name="T10" fmla="*/ 1 w 75"/>
                      <a:gd name="T11" fmla="*/ 1 h 158"/>
                      <a:gd name="T12" fmla="*/ 1 w 75"/>
                      <a:gd name="T13" fmla="*/ 0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58">
                        <a:moveTo>
                          <a:pt x="75" y="0"/>
                        </a:moveTo>
                        <a:lnTo>
                          <a:pt x="0" y="0"/>
                        </a:lnTo>
                        <a:lnTo>
                          <a:pt x="0" y="158"/>
                        </a:lnTo>
                        <a:lnTo>
                          <a:pt x="6" y="156"/>
                        </a:lnTo>
                        <a:lnTo>
                          <a:pt x="6" y="14"/>
                        </a:lnTo>
                        <a:lnTo>
                          <a:pt x="73" y="14"/>
                        </a:lnTo>
                        <a:lnTo>
                          <a:pt x="75"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8" name="Freeform 111"/>
                  <p:cNvSpPr>
                    <a:spLocks/>
                  </p:cNvSpPr>
                  <p:nvPr/>
                </p:nvSpPr>
                <p:spPr bwMode="auto">
                  <a:xfrm>
                    <a:off x="1617" y="1702"/>
                    <a:ext cx="34" cy="71"/>
                  </a:xfrm>
                  <a:custGeom>
                    <a:avLst/>
                    <a:gdLst>
                      <a:gd name="T0" fmla="*/ 1 w 67"/>
                      <a:gd name="T1" fmla="*/ 0 h 142"/>
                      <a:gd name="T2" fmla="*/ 0 w 67"/>
                      <a:gd name="T3" fmla="*/ 0 h 142"/>
                      <a:gd name="T4" fmla="*/ 0 w 67"/>
                      <a:gd name="T5" fmla="*/ 1 h 142"/>
                      <a:gd name="T6" fmla="*/ 1 w 67"/>
                      <a:gd name="T7" fmla="*/ 1 h 142"/>
                      <a:gd name="T8" fmla="*/ 1 w 67"/>
                      <a:gd name="T9" fmla="*/ 1 h 142"/>
                      <a:gd name="T10" fmla="*/ 1 w 67"/>
                      <a:gd name="T11" fmla="*/ 1 h 142"/>
                      <a:gd name="T12" fmla="*/ 1 w 67"/>
                      <a:gd name="T13" fmla="*/ 0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42">
                        <a:moveTo>
                          <a:pt x="67" y="0"/>
                        </a:moveTo>
                        <a:lnTo>
                          <a:pt x="0" y="0"/>
                        </a:lnTo>
                        <a:lnTo>
                          <a:pt x="0" y="142"/>
                        </a:lnTo>
                        <a:lnTo>
                          <a:pt x="6" y="142"/>
                        </a:lnTo>
                        <a:lnTo>
                          <a:pt x="6" y="13"/>
                        </a:lnTo>
                        <a:lnTo>
                          <a:pt x="67" y="13"/>
                        </a:lnTo>
                        <a:lnTo>
                          <a:pt x="67"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19" name="Freeform 112"/>
                  <p:cNvSpPr>
                    <a:spLocks/>
                  </p:cNvSpPr>
                  <p:nvPr/>
                </p:nvSpPr>
                <p:spPr bwMode="auto">
                  <a:xfrm>
                    <a:off x="1620" y="1709"/>
                    <a:ext cx="32" cy="65"/>
                  </a:xfrm>
                  <a:custGeom>
                    <a:avLst/>
                    <a:gdLst>
                      <a:gd name="T0" fmla="*/ 1 w 63"/>
                      <a:gd name="T1" fmla="*/ 0 h 131"/>
                      <a:gd name="T2" fmla="*/ 0 w 63"/>
                      <a:gd name="T3" fmla="*/ 0 h 131"/>
                      <a:gd name="T4" fmla="*/ 0 w 63"/>
                      <a:gd name="T5" fmla="*/ 0 h 131"/>
                      <a:gd name="T6" fmla="*/ 1 w 63"/>
                      <a:gd name="T7" fmla="*/ 0 h 131"/>
                      <a:gd name="T8" fmla="*/ 1 w 63"/>
                      <a:gd name="T9" fmla="*/ 0 h 131"/>
                      <a:gd name="T10" fmla="*/ 1 w 63"/>
                      <a:gd name="T11" fmla="*/ 0 h 131"/>
                      <a:gd name="T12" fmla="*/ 1 w 63"/>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31">
                        <a:moveTo>
                          <a:pt x="61" y="0"/>
                        </a:moveTo>
                        <a:lnTo>
                          <a:pt x="0" y="0"/>
                        </a:lnTo>
                        <a:lnTo>
                          <a:pt x="0" y="129"/>
                        </a:lnTo>
                        <a:lnTo>
                          <a:pt x="7" y="131"/>
                        </a:lnTo>
                        <a:lnTo>
                          <a:pt x="7" y="14"/>
                        </a:lnTo>
                        <a:lnTo>
                          <a:pt x="63" y="14"/>
                        </a:lnTo>
                        <a:lnTo>
                          <a:pt x="61" y="0"/>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0" name="Freeform 113"/>
                  <p:cNvSpPr>
                    <a:spLocks/>
                  </p:cNvSpPr>
                  <p:nvPr/>
                </p:nvSpPr>
                <p:spPr bwMode="auto">
                  <a:xfrm>
                    <a:off x="1624" y="1715"/>
                    <a:ext cx="28" cy="59"/>
                  </a:xfrm>
                  <a:custGeom>
                    <a:avLst/>
                    <a:gdLst>
                      <a:gd name="T0" fmla="*/ 1 w 56"/>
                      <a:gd name="T1" fmla="*/ 0 h 117"/>
                      <a:gd name="T2" fmla="*/ 0 w 56"/>
                      <a:gd name="T3" fmla="*/ 0 h 117"/>
                      <a:gd name="T4" fmla="*/ 0 w 56"/>
                      <a:gd name="T5" fmla="*/ 1 h 117"/>
                      <a:gd name="T6" fmla="*/ 1 w 56"/>
                      <a:gd name="T7" fmla="*/ 1 h 117"/>
                      <a:gd name="T8" fmla="*/ 1 w 56"/>
                      <a:gd name="T9" fmla="*/ 1 h 117"/>
                      <a:gd name="T10" fmla="*/ 1 w 56"/>
                      <a:gd name="T11" fmla="*/ 1 h 117"/>
                      <a:gd name="T12" fmla="*/ 1 w 56"/>
                      <a:gd name="T13" fmla="*/ 0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117">
                        <a:moveTo>
                          <a:pt x="56" y="0"/>
                        </a:moveTo>
                        <a:lnTo>
                          <a:pt x="0" y="0"/>
                        </a:lnTo>
                        <a:lnTo>
                          <a:pt x="0" y="117"/>
                        </a:lnTo>
                        <a:lnTo>
                          <a:pt x="6" y="117"/>
                        </a:lnTo>
                        <a:lnTo>
                          <a:pt x="6" y="15"/>
                        </a:lnTo>
                        <a:lnTo>
                          <a:pt x="56" y="15"/>
                        </a:lnTo>
                        <a:lnTo>
                          <a:pt x="56"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1" name="Freeform 114"/>
                  <p:cNvSpPr>
                    <a:spLocks/>
                  </p:cNvSpPr>
                  <p:nvPr/>
                </p:nvSpPr>
                <p:spPr bwMode="auto">
                  <a:xfrm>
                    <a:off x="1627" y="1723"/>
                    <a:ext cx="25" cy="51"/>
                  </a:xfrm>
                  <a:custGeom>
                    <a:avLst/>
                    <a:gdLst>
                      <a:gd name="T0" fmla="*/ 1 w 50"/>
                      <a:gd name="T1" fmla="*/ 0 h 102"/>
                      <a:gd name="T2" fmla="*/ 0 w 50"/>
                      <a:gd name="T3" fmla="*/ 0 h 102"/>
                      <a:gd name="T4" fmla="*/ 0 w 50"/>
                      <a:gd name="T5" fmla="*/ 1 h 102"/>
                      <a:gd name="T6" fmla="*/ 1 w 50"/>
                      <a:gd name="T7" fmla="*/ 1 h 102"/>
                      <a:gd name="T8" fmla="*/ 1 w 50"/>
                      <a:gd name="T9" fmla="*/ 1 h 102"/>
                      <a:gd name="T10" fmla="*/ 1 w 50"/>
                      <a:gd name="T11" fmla="*/ 1 h 102"/>
                      <a:gd name="T12" fmla="*/ 1 w 50"/>
                      <a:gd name="T13" fmla="*/ 0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102">
                        <a:moveTo>
                          <a:pt x="50" y="0"/>
                        </a:moveTo>
                        <a:lnTo>
                          <a:pt x="0" y="0"/>
                        </a:lnTo>
                        <a:lnTo>
                          <a:pt x="0" y="102"/>
                        </a:lnTo>
                        <a:lnTo>
                          <a:pt x="8" y="100"/>
                        </a:lnTo>
                        <a:lnTo>
                          <a:pt x="8" y="15"/>
                        </a:lnTo>
                        <a:lnTo>
                          <a:pt x="48" y="15"/>
                        </a:lnTo>
                        <a:lnTo>
                          <a:pt x="50" y="0"/>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2" name="Freeform 115"/>
                  <p:cNvSpPr>
                    <a:spLocks/>
                  </p:cNvSpPr>
                  <p:nvPr/>
                </p:nvSpPr>
                <p:spPr bwMode="auto">
                  <a:xfrm>
                    <a:off x="1630" y="1731"/>
                    <a:ext cx="22" cy="43"/>
                  </a:xfrm>
                  <a:custGeom>
                    <a:avLst/>
                    <a:gdLst>
                      <a:gd name="T0" fmla="*/ 1 w 42"/>
                      <a:gd name="T1" fmla="*/ 0 h 87"/>
                      <a:gd name="T2" fmla="*/ 0 w 42"/>
                      <a:gd name="T3" fmla="*/ 0 h 87"/>
                      <a:gd name="T4" fmla="*/ 0 w 42"/>
                      <a:gd name="T5" fmla="*/ 0 h 87"/>
                      <a:gd name="T6" fmla="*/ 1 w 42"/>
                      <a:gd name="T7" fmla="*/ 0 h 87"/>
                      <a:gd name="T8" fmla="*/ 1 w 42"/>
                      <a:gd name="T9" fmla="*/ 0 h 87"/>
                      <a:gd name="T10" fmla="*/ 1 w 42"/>
                      <a:gd name="T11" fmla="*/ 0 h 87"/>
                      <a:gd name="T12" fmla="*/ 1 w 42"/>
                      <a:gd name="T13" fmla="*/ 0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87">
                        <a:moveTo>
                          <a:pt x="40" y="0"/>
                        </a:moveTo>
                        <a:lnTo>
                          <a:pt x="0" y="0"/>
                        </a:lnTo>
                        <a:lnTo>
                          <a:pt x="0" y="85"/>
                        </a:lnTo>
                        <a:lnTo>
                          <a:pt x="8" y="87"/>
                        </a:lnTo>
                        <a:lnTo>
                          <a:pt x="8" y="16"/>
                        </a:lnTo>
                        <a:lnTo>
                          <a:pt x="42" y="16"/>
                        </a:lnTo>
                        <a:lnTo>
                          <a:pt x="40"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3" name="Freeform 116"/>
                  <p:cNvSpPr>
                    <a:spLocks/>
                  </p:cNvSpPr>
                  <p:nvPr/>
                </p:nvSpPr>
                <p:spPr bwMode="auto">
                  <a:xfrm>
                    <a:off x="1634" y="1738"/>
                    <a:ext cx="18" cy="36"/>
                  </a:xfrm>
                  <a:custGeom>
                    <a:avLst/>
                    <a:gdLst>
                      <a:gd name="T0" fmla="*/ 1 w 34"/>
                      <a:gd name="T1" fmla="*/ 0 h 71"/>
                      <a:gd name="T2" fmla="*/ 0 w 34"/>
                      <a:gd name="T3" fmla="*/ 0 h 71"/>
                      <a:gd name="T4" fmla="*/ 0 w 34"/>
                      <a:gd name="T5" fmla="*/ 1 h 71"/>
                      <a:gd name="T6" fmla="*/ 1 w 34"/>
                      <a:gd name="T7" fmla="*/ 1 h 71"/>
                      <a:gd name="T8" fmla="*/ 1 w 34"/>
                      <a:gd name="T9" fmla="*/ 1 h 71"/>
                      <a:gd name="T10" fmla="*/ 1 w 34"/>
                      <a:gd name="T11" fmla="*/ 1 h 71"/>
                      <a:gd name="T12" fmla="*/ 1 w 34"/>
                      <a:gd name="T13" fmla="*/ 0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71">
                        <a:moveTo>
                          <a:pt x="34" y="0"/>
                        </a:moveTo>
                        <a:lnTo>
                          <a:pt x="0" y="0"/>
                        </a:lnTo>
                        <a:lnTo>
                          <a:pt x="0" y="71"/>
                        </a:lnTo>
                        <a:lnTo>
                          <a:pt x="7" y="71"/>
                        </a:lnTo>
                        <a:lnTo>
                          <a:pt x="7" y="17"/>
                        </a:lnTo>
                        <a:lnTo>
                          <a:pt x="34" y="17"/>
                        </a:lnTo>
                        <a:lnTo>
                          <a:pt x="34"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4" name="Freeform 117"/>
                  <p:cNvSpPr>
                    <a:spLocks/>
                  </p:cNvSpPr>
                  <p:nvPr/>
                </p:nvSpPr>
                <p:spPr bwMode="auto">
                  <a:xfrm>
                    <a:off x="1638" y="1747"/>
                    <a:ext cx="14" cy="27"/>
                  </a:xfrm>
                  <a:custGeom>
                    <a:avLst/>
                    <a:gdLst>
                      <a:gd name="T0" fmla="*/ 1 w 27"/>
                      <a:gd name="T1" fmla="*/ 0 h 54"/>
                      <a:gd name="T2" fmla="*/ 0 w 27"/>
                      <a:gd name="T3" fmla="*/ 0 h 54"/>
                      <a:gd name="T4" fmla="*/ 0 w 27"/>
                      <a:gd name="T5" fmla="*/ 1 h 54"/>
                      <a:gd name="T6" fmla="*/ 1 w 27"/>
                      <a:gd name="T7" fmla="*/ 1 h 54"/>
                      <a:gd name="T8" fmla="*/ 1 w 27"/>
                      <a:gd name="T9" fmla="*/ 1 h 54"/>
                      <a:gd name="T10" fmla="*/ 1 w 27"/>
                      <a:gd name="T11" fmla="*/ 1 h 54"/>
                      <a:gd name="T12" fmla="*/ 1 w 27"/>
                      <a:gd name="T13" fmla="*/ 0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54">
                        <a:moveTo>
                          <a:pt x="27" y="0"/>
                        </a:moveTo>
                        <a:lnTo>
                          <a:pt x="0" y="0"/>
                        </a:lnTo>
                        <a:lnTo>
                          <a:pt x="0" y="54"/>
                        </a:lnTo>
                        <a:lnTo>
                          <a:pt x="10" y="54"/>
                        </a:lnTo>
                        <a:lnTo>
                          <a:pt x="10" y="19"/>
                        </a:lnTo>
                        <a:lnTo>
                          <a:pt x="27" y="19"/>
                        </a:lnTo>
                        <a:lnTo>
                          <a:pt x="27"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5" name="Freeform 118"/>
                  <p:cNvSpPr>
                    <a:spLocks/>
                  </p:cNvSpPr>
                  <p:nvPr/>
                </p:nvSpPr>
                <p:spPr bwMode="auto">
                  <a:xfrm>
                    <a:off x="1643" y="1757"/>
                    <a:ext cx="9" cy="17"/>
                  </a:xfrm>
                  <a:custGeom>
                    <a:avLst/>
                    <a:gdLst>
                      <a:gd name="T0" fmla="*/ 1 w 17"/>
                      <a:gd name="T1" fmla="*/ 0 h 35"/>
                      <a:gd name="T2" fmla="*/ 0 w 17"/>
                      <a:gd name="T3" fmla="*/ 0 h 35"/>
                      <a:gd name="T4" fmla="*/ 0 w 17"/>
                      <a:gd name="T5" fmla="*/ 0 h 35"/>
                      <a:gd name="T6" fmla="*/ 1 w 17"/>
                      <a:gd name="T7" fmla="*/ 0 h 35"/>
                      <a:gd name="T8" fmla="*/ 1 w 17"/>
                      <a:gd name="T9" fmla="*/ 0 h 35"/>
                      <a:gd name="T10" fmla="*/ 1 w 17"/>
                      <a:gd name="T11" fmla="*/ 0 h 35"/>
                      <a:gd name="T12" fmla="*/ 1 w 17"/>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35">
                        <a:moveTo>
                          <a:pt x="17" y="0"/>
                        </a:moveTo>
                        <a:lnTo>
                          <a:pt x="0" y="0"/>
                        </a:lnTo>
                        <a:lnTo>
                          <a:pt x="0" y="35"/>
                        </a:lnTo>
                        <a:lnTo>
                          <a:pt x="9" y="35"/>
                        </a:lnTo>
                        <a:lnTo>
                          <a:pt x="9" y="19"/>
                        </a:lnTo>
                        <a:lnTo>
                          <a:pt x="17" y="19"/>
                        </a:lnTo>
                        <a:lnTo>
                          <a:pt x="17"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6" name="Freeform 119"/>
                  <p:cNvSpPr>
                    <a:spLocks/>
                  </p:cNvSpPr>
                  <p:nvPr/>
                </p:nvSpPr>
                <p:spPr bwMode="auto">
                  <a:xfrm>
                    <a:off x="1648" y="1766"/>
                    <a:ext cx="4" cy="8"/>
                  </a:xfrm>
                  <a:custGeom>
                    <a:avLst/>
                    <a:gdLst>
                      <a:gd name="T0" fmla="*/ 1 w 8"/>
                      <a:gd name="T1" fmla="*/ 0 h 16"/>
                      <a:gd name="T2" fmla="*/ 0 w 8"/>
                      <a:gd name="T3" fmla="*/ 0 h 16"/>
                      <a:gd name="T4" fmla="*/ 0 w 8"/>
                      <a:gd name="T5" fmla="*/ 1 h 16"/>
                      <a:gd name="T6" fmla="*/ 1 w 8"/>
                      <a:gd name="T7" fmla="*/ 1 h 16"/>
                      <a:gd name="T8" fmla="*/ 1 w 8"/>
                      <a:gd name="T9" fmla="*/ 1 h 16"/>
                      <a:gd name="T10" fmla="*/ 1 w 8"/>
                      <a:gd name="T11" fmla="*/ 1 h 16"/>
                      <a:gd name="T12" fmla="*/ 1 w 8"/>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6">
                        <a:moveTo>
                          <a:pt x="8" y="0"/>
                        </a:moveTo>
                        <a:lnTo>
                          <a:pt x="0" y="0"/>
                        </a:lnTo>
                        <a:lnTo>
                          <a:pt x="0" y="16"/>
                        </a:lnTo>
                        <a:lnTo>
                          <a:pt x="8" y="16"/>
                        </a:lnTo>
                        <a:lnTo>
                          <a:pt x="8" y="0"/>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27" name="Rectangle 120"/>
                  <p:cNvSpPr>
                    <a:spLocks noChangeArrowheads="1"/>
                  </p:cNvSpPr>
                  <p:nvPr/>
                </p:nvSpPr>
                <p:spPr bwMode="auto">
                  <a:xfrm>
                    <a:off x="1570" y="1603"/>
                    <a:ext cx="82" cy="171"/>
                  </a:xfrm>
                  <a:prstGeom prst="rect">
                    <a:avLst/>
                  </a:prstGeom>
                  <a:noFill/>
                  <a:ln w="31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928" name="Freeform 121"/>
                  <p:cNvSpPr>
                    <a:spLocks noEditPoints="1"/>
                  </p:cNvSpPr>
                  <p:nvPr/>
                </p:nvSpPr>
                <p:spPr bwMode="auto">
                  <a:xfrm>
                    <a:off x="1580" y="1612"/>
                    <a:ext cx="62" cy="146"/>
                  </a:xfrm>
                  <a:custGeom>
                    <a:avLst/>
                    <a:gdLst>
                      <a:gd name="T0" fmla="*/ 0 w 125"/>
                      <a:gd name="T1" fmla="*/ 0 h 293"/>
                      <a:gd name="T2" fmla="*/ 0 w 125"/>
                      <a:gd name="T3" fmla="*/ 0 h 293"/>
                      <a:gd name="T4" fmla="*/ 0 w 125"/>
                      <a:gd name="T5" fmla="*/ 0 h 293"/>
                      <a:gd name="T6" fmla="*/ 0 w 125"/>
                      <a:gd name="T7" fmla="*/ 0 h 293"/>
                      <a:gd name="T8" fmla="*/ 0 w 125"/>
                      <a:gd name="T9" fmla="*/ 0 h 293"/>
                      <a:gd name="T10" fmla="*/ 0 w 125"/>
                      <a:gd name="T11" fmla="*/ 0 h 293"/>
                      <a:gd name="T12" fmla="*/ 0 w 125"/>
                      <a:gd name="T13" fmla="*/ 0 h 293"/>
                      <a:gd name="T14" fmla="*/ 0 w 125"/>
                      <a:gd name="T15" fmla="*/ 0 h 293"/>
                      <a:gd name="T16" fmla="*/ 0 w 125"/>
                      <a:gd name="T17" fmla="*/ 0 h 293"/>
                      <a:gd name="T18" fmla="*/ 0 w 125"/>
                      <a:gd name="T19" fmla="*/ 0 h 293"/>
                      <a:gd name="T20" fmla="*/ 0 w 125"/>
                      <a:gd name="T21" fmla="*/ 0 h 293"/>
                      <a:gd name="T22" fmla="*/ 0 w 125"/>
                      <a:gd name="T23" fmla="*/ 0 h 293"/>
                      <a:gd name="T24" fmla="*/ 0 w 125"/>
                      <a:gd name="T25" fmla="*/ 0 h 293"/>
                      <a:gd name="T26" fmla="*/ 0 w 125"/>
                      <a:gd name="T27" fmla="*/ 0 h 293"/>
                      <a:gd name="T28" fmla="*/ 0 w 125"/>
                      <a:gd name="T29" fmla="*/ 0 h 293"/>
                      <a:gd name="T30" fmla="*/ 0 w 125"/>
                      <a:gd name="T31" fmla="*/ 0 h 293"/>
                      <a:gd name="T32" fmla="*/ 0 w 125"/>
                      <a:gd name="T33" fmla="*/ 0 h 293"/>
                      <a:gd name="T34" fmla="*/ 0 w 125"/>
                      <a:gd name="T35" fmla="*/ 0 h 293"/>
                      <a:gd name="T36" fmla="*/ 0 w 125"/>
                      <a:gd name="T37" fmla="*/ 0 h 293"/>
                      <a:gd name="T38" fmla="*/ 0 w 125"/>
                      <a:gd name="T39" fmla="*/ 0 h 293"/>
                      <a:gd name="T40" fmla="*/ 0 w 125"/>
                      <a:gd name="T41" fmla="*/ 0 h 293"/>
                      <a:gd name="T42" fmla="*/ 0 w 125"/>
                      <a:gd name="T43" fmla="*/ 0 h 293"/>
                      <a:gd name="T44" fmla="*/ 0 w 125"/>
                      <a:gd name="T45" fmla="*/ 0 h 293"/>
                      <a:gd name="T46" fmla="*/ 0 w 125"/>
                      <a:gd name="T47" fmla="*/ 0 h 293"/>
                      <a:gd name="T48" fmla="*/ 0 w 125"/>
                      <a:gd name="T49" fmla="*/ 0 h 293"/>
                      <a:gd name="T50" fmla="*/ 0 w 125"/>
                      <a:gd name="T51" fmla="*/ 0 h 293"/>
                      <a:gd name="T52" fmla="*/ 0 w 125"/>
                      <a:gd name="T53" fmla="*/ 0 h 293"/>
                      <a:gd name="T54" fmla="*/ 0 w 125"/>
                      <a:gd name="T55" fmla="*/ 0 h 293"/>
                      <a:gd name="T56" fmla="*/ 0 w 125"/>
                      <a:gd name="T57" fmla="*/ 0 h 293"/>
                      <a:gd name="T58" fmla="*/ 0 w 125"/>
                      <a:gd name="T59" fmla="*/ 0 h 2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5" h="293">
                        <a:moveTo>
                          <a:pt x="0" y="264"/>
                        </a:moveTo>
                        <a:lnTo>
                          <a:pt x="125" y="264"/>
                        </a:lnTo>
                        <a:lnTo>
                          <a:pt x="125" y="293"/>
                        </a:lnTo>
                        <a:lnTo>
                          <a:pt x="0" y="293"/>
                        </a:lnTo>
                        <a:lnTo>
                          <a:pt x="0" y="264"/>
                        </a:lnTo>
                        <a:close/>
                        <a:moveTo>
                          <a:pt x="0" y="218"/>
                        </a:moveTo>
                        <a:lnTo>
                          <a:pt x="125" y="218"/>
                        </a:lnTo>
                        <a:lnTo>
                          <a:pt x="125" y="247"/>
                        </a:lnTo>
                        <a:lnTo>
                          <a:pt x="0" y="247"/>
                        </a:lnTo>
                        <a:lnTo>
                          <a:pt x="0" y="218"/>
                        </a:lnTo>
                        <a:close/>
                        <a:moveTo>
                          <a:pt x="0" y="174"/>
                        </a:moveTo>
                        <a:lnTo>
                          <a:pt x="125" y="174"/>
                        </a:lnTo>
                        <a:lnTo>
                          <a:pt x="125" y="203"/>
                        </a:lnTo>
                        <a:lnTo>
                          <a:pt x="0" y="203"/>
                        </a:lnTo>
                        <a:lnTo>
                          <a:pt x="0" y="174"/>
                        </a:lnTo>
                        <a:close/>
                        <a:moveTo>
                          <a:pt x="0" y="128"/>
                        </a:moveTo>
                        <a:lnTo>
                          <a:pt x="125" y="128"/>
                        </a:lnTo>
                        <a:lnTo>
                          <a:pt x="125" y="159"/>
                        </a:lnTo>
                        <a:lnTo>
                          <a:pt x="0" y="159"/>
                        </a:lnTo>
                        <a:lnTo>
                          <a:pt x="0" y="128"/>
                        </a:lnTo>
                        <a:close/>
                        <a:moveTo>
                          <a:pt x="0" y="65"/>
                        </a:moveTo>
                        <a:lnTo>
                          <a:pt x="125" y="65"/>
                        </a:lnTo>
                        <a:lnTo>
                          <a:pt x="125" y="115"/>
                        </a:lnTo>
                        <a:lnTo>
                          <a:pt x="0" y="115"/>
                        </a:lnTo>
                        <a:lnTo>
                          <a:pt x="0" y="65"/>
                        </a:lnTo>
                        <a:close/>
                        <a:moveTo>
                          <a:pt x="0" y="0"/>
                        </a:moveTo>
                        <a:lnTo>
                          <a:pt x="125" y="0"/>
                        </a:lnTo>
                        <a:lnTo>
                          <a:pt x="125" y="50"/>
                        </a:lnTo>
                        <a:lnTo>
                          <a:pt x="0" y="50"/>
                        </a:lnTo>
                        <a:lnTo>
                          <a:pt x="0" y="0"/>
                        </a:lnTo>
                        <a:close/>
                      </a:path>
                    </a:pathLst>
                  </a:custGeom>
                  <a:solidFill>
                    <a:srgbClr val="C0C0C0"/>
                  </a:solidFill>
                  <a:ln w="1588">
                    <a:solidFill>
                      <a:srgbClr val="000000"/>
                    </a:solidFill>
                    <a:prstDash val="solid"/>
                    <a:round/>
                    <a:headEnd/>
                    <a:tailEnd/>
                  </a:ln>
                </p:spPr>
                <p:txBody>
                  <a:bodyPr/>
                  <a:lstStyle/>
                  <a:p>
                    <a:endParaRPr lang="zh-CN" altLang="en-US"/>
                  </a:p>
                </p:txBody>
              </p:sp>
              <p:sp>
                <p:nvSpPr>
                  <p:cNvPr id="99929" name="Rectangle 122"/>
                  <p:cNvSpPr>
                    <a:spLocks noChangeArrowheads="1"/>
                  </p:cNvSpPr>
                  <p:nvPr/>
                </p:nvSpPr>
                <p:spPr bwMode="auto">
                  <a:xfrm>
                    <a:off x="1561" y="1870"/>
                    <a:ext cx="99" cy="7"/>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930" name="Freeform 123"/>
                  <p:cNvSpPr>
                    <a:spLocks/>
                  </p:cNvSpPr>
                  <p:nvPr/>
                </p:nvSpPr>
                <p:spPr bwMode="auto">
                  <a:xfrm>
                    <a:off x="1604" y="1790"/>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29">
                        <a:moveTo>
                          <a:pt x="0" y="29"/>
                        </a:moveTo>
                        <a:lnTo>
                          <a:pt x="0" y="0"/>
                        </a:lnTo>
                        <a:lnTo>
                          <a:pt x="29" y="0"/>
                        </a:lnTo>
                        <a:lnTo>
                          <a:pt x="29" y="2"/>
                        </a:lnTo>
                        <a:lnTo>
                          <a:pt x="15" y="6"/>
                        </a:lnTo>
                        <a:lnTo>
                          <a:pt x="6" y="15"/>
                        </a:lnTo>
                        <a:lnTo>
                          <a:pt x="2" y="29"/>
                        </a:lnTo>
                        <a:lnTo>
                          <a:pt x="0" y="29"/>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1" name="Freeform 124"/>
                  <p:cNvSpPr>
                    <a:spLocks/>
                  </p:cNvSpPr>
                  <p:nvPr/>
                </p:nvSpPr>
                <p:spPr bwMode="auto">
                  <a:xfrm>
                    <a:off x="1605" y="1791"/>
                    <a:ext cx="13" cy="13"/>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w 27"/>
                      <a:gd name="T11" fmla="*/ 0 h 27"/>
                      <a:gd name="T12" fmla="*/ 0 w 27"/>
                      <a:gd name="T13" fmla="*/ 0 h 27"/>
                      <a:gd name="T14" fmla="*/ 0 w 27"/>
                      <a:gd name="T15" fmla="*/ 0 h 27"/>
                      <a:gd name="T16" fmla="*/ 0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7">
                        <a:moveTo>
                          <a:pt x="27" y="0"/>
                        </a:moveTo>
                        <a:lnTo>
                          <a:pt x="13" y="4"/>
                        </a:lnTo>
                        <a:lnTo>
                          <a:pt x="4" y="13"/>
                        </a:lnTo>
                        <a:lnTo>
                          <a:pt x="0" y="27"/>
                        </a:lnTo>
                        <a:lnTo>
                          <a:pt x="2" y="27"/>
                        </a:lnTo>
                        <a:lnTo>
                          <a:pt x="6" y="15"/>
                        </a:lnTo>
                        <a:lnTo>
                          <a:pt x="15" y="6"/>
                        </a:lnTo>
                        <a:lnTo>
                          <a:pt x="27" y="2"/>
                        </a:lnTo>
                        <a:lnTo>
                          <a:pt x="27"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2" name="Freeform 125"/>
                  <p:cNvSpPr>
                    <a:spLocks/>
                  </p:cNvSpPr>
                  <p:nvPr/>
                </p:nvSpPr>
                <p:spPr bwMode="auto">
                  <a:xfrm>
                    <a:off x="1605" y="1792"/>
                    <a:ext cx="13" cy="12"/>
                  </a:xfrm>
                  <a:custGeom>
                    <a:avLst/>
                    <a:gdLst>
                      <a:gd name="T0" fmla="*/ 0 w 25"/>
                      <a:gd name="T1" fmla="*/ 0 h 25"/>
                      <a:gd name="T2" fmla="*/ 1 w 25"/>
                      <a:gd name="T3" fmla="*/ 0 h 25"/>
                      <a:gd name="T4" fmla="*/ 1 w 25"/>
                      <a:gd name="T5" fmla="*/ 0 h 25"/>
                      <a:gd name="T6" fmla="*/ 1 w 25"/>
                      <a:gd name="T7" fmla="*/ 0 h 25"/>
                      <a:gd name="T8" fmla="*/ 1 w 25"/>
                      <a:gd name="T9" fmla="*/ 0 h 25"/>
                      <a:gd name="T10" fmla="*/ 1 w 25"/>
                      <a:gd name="T11" fmla="*/ 0 h 25"/>
                      <a:gd name="T12" fmla="*/ 1 w 25"/>
                      <a:gd name="T13" fmla="*/ 0 h 25"/>
                      <a:gd name="T14" fmla="*/ 1 w 25"/>
                      <a:gd name="T15" fmla="*/ 0 h 25"/>
                      <a:gd name="T16" fmla="*/ 0 w 2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5">
                        <a:moveTo>
                          <a:pt x="0" y="25"/>
                        </a:moveTo>
                        <a:lnTo>
                          <a:pt x="4" y="13"/>
                        </a:lnTo>
                        <a:lnTo>
                          <a:pt x="13" y="4"/>
                        </a:lnTo>
                        <a:lnTo>
                          <a:pt x="25" y="0"/>
                        </a:lnTo>
                        <a:lnTo>
                          <a:pt x="25" y="2"/>
                        </a:lnTo>
                        <a:lnTo>
                          <a:pt x="13" y="6"/>
                        </a:lnTo>
                        <a:lnTo>
                          <a:pt x="6" y="13"/>
                        </a:lnTo>
                        <a:lnTo>
                          <a:pt x="2" y="25"/>
                        </a:lnTo>
                        <a:lnTo>
                          <a:pt x="0" y="25"/>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3" name="Freeform 126"/>
                  <p:cNvSpPr>
                    <a:spLocks/>
                  </p:cNvSpPr>
                  <p:nvPr/>
                </p:nvSpPr>
                <p:spPr bwMode="auto">
                  <a:xfrm>
                    <a:off x="1606" y="1793"/>
                    <a:ext cx="12" cy="11"/>
                  </a:xfrm>
                  <a:custGeom>
                    <a:avLst/>
                    <a:gdLst>
                      <a:gd name="T0" fmla="*/ 1 w 23"/>
                      <a:gd name="T1" fmla="*/ 0 h 23"/>
                      <a:gd name="T2" fmla="*/ 1 w 23"/>
                      <a:gd name="T3" fmla="*/ 0 h 23"/>
                      <a:gd name="T4" fmla="*/ 1 w 23"/>
                      <a:gd name="T5" fmla="*/ 0 h 23"/>
                      <a:gd name="T6" fmla="*/ 0 w 23"/>
                      <a:gd name="T7" fmla="*/ 0 h 23"/>
                      <a:gd name="T8" fmla="*/ 1 w 23"/>
                      <a:gd name="T9" fmla="*/ 0 h 23"/>
                      <a:gd name="T10" fmla="*/ 1 w 23"/>
                      <a:gd name="T11" fmla="*/ 0 h 23"/>
                      <a:gd name="T12" fmla="*/ 1 w 23"/>
                      <a:gd name="T13" fmla="*/ 0 h 23"/>
                      <a:gd name="T14" fmla="*/ 1 w 23"/>
                      <a:gd name="T15" fmla="*/ 0 h 23"/>
                      <a:gd name="T16" fmla="*/ 1 w 2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3">
                        <a:moveTo>
                          <a:pt x="23" y="0"/>
                        </a:moveTo>
                        <a:lnTo>
                          <a:pt x="11" y="4"/>
                        </a:lnTo>
                        <a:lnTo>
                          <a:pt x="4" y="11"/>
                        </a:lnTo>
                        <a:lnTo>
                          <a:pt x="0" y="23"/>
                        </a:lnTo>
                        <a:lnTo>
                          <a:pt x="2" y="23"/>
                        </a:lnTo>
                        <a:lnTo>
                          <a:pt x="4" y="13"/>
                        </a:lnTo>
                        <a:lnTo>
                          <a:pt x="13" y="4"/>
                        </a:lnTo>
                        <a:lnTo>
                          <a:pt x="23" y="2"/>
                        </a:lnTo>
                        <a:lnTo>
                          <a:pt x="23"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4" name="Freeform 127"/>
                  <p:cNvSpPr>
                    <a:spLocks/>
                  </p:cNvSpPr>
                  <p:nvPr/>
                </p:nvSpPr>
                <p:spPr bwMode="auto">
                  <a:xfrm>
                    <a:off x="1607" y="1794"/>
                    <a:ext cx="11" cy="10"/>
                  </a:xfrm>
                  <a:custGeom>
                    <a:avLst/>
                    <a:gdLst>
                      <a:gd name="T0" fmla="*/ 0 w 21"/>
                      <a:gd name="T1" fmla="*/ 0 h 21"/>
                      <a:gd name="T2" fmla="*/ 1 w 21"/>
                      <a:gd name="T3" fmla="*/ 0 h 21"/>
                      <a:gd name="T4" fmla="*/ 1 w 21"/>
                      <a:gd name="T5" fmla="*/ 0 h 21"/>
                      <a:gd name="T6" fmla="*/ 1 w 21"/>
                      <a:gd name="T7" fmla="*/ 0 h 21"/>
                      <a:gd name="T8" fmla="*/ 1 w 21"/>
                      <a:gd name="T9" fmla="*/ 0 h 21"/>
                      <a:gd name="T10" fmla="*/ 1 w 21"/>
                      <a:gd name="T11" fmla="*/ 0 h 21"/>
                      <a:gd name="T12" fmla="*/ 1 w 21"/>
                      <a:gd name="T13" fmla="*/ 0 h 21"/>
                      <a:gd name="T14" fmla="*/ 1 w 21"/>
                      <a:gd name="T15" fmla="*/ 0 h 21"/>
                      <a:gd name="T16" fmla="*/ 0 w 2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0" y="21"/>
                        </a:moveTo>
                        <a:lnTo>
                          <a:pt x="2" y="11"/>
                        </a:lnTo>
                        <a:lnTo>
                          <a:pt x="11" y="2"/>
                        </a:lnTo>
                        <a:lnTo>
                          <a:pt x="21" y="0"/>
                        </a:lnTo>
                        <a:lnTo>
                          <a:pt x="21" y="2"/>
                        </a:lnTo>
                        <a:lnTo>
                          <a:pt x="11" y="4"/>
                        </a:lnTo>
                        <a:lnTo>
                          <a:pt x="4" y="11"/>
                        </a:lnTo>
                        <a:lnTo>
                          <a:pt x="2" y="21"/>
                        </a:lnTo>
                        <a:lnTo>
                          <a:pt x="0" y="21"/>
                        </a:lnTo>
                        <a:close/>
                      </a:path>
                    </a:pathLst>
                  </a:custGeom>
                  <a:solidFill>
                    <a:srgbClr val="BBBBB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5" name="Freeform 128"/>
                  <p:cNvSpPr>
                    <a:spLocks/>
                  </p:cNvSpPr>
                  <p:nvPr/>
                </p:nvSpPr>
                <p:spPr bwMode="auto">
                  <a:xfrm>
                    <a:off x="1608" y="1795"/>
                    <a:ext cx="10" cy="9"/>
                  </a:xfrm>
                  <a:custGeom>
                    <a:avLst/>
                    <a:gdLst>
                      <a:gd name="T0" fmla="*/ 1 w 19"/>
                      <a:gd name="T1" fmla="*/ 0 h 19"/>
                      <a:gd name="T2" fmla="*/ 1 w 19"/>
                      <a:gd name="T3" fmla="*/ 0 h 19"/>
                      <a:gd name="T4" fmla="*/ 1 w 19"/>
                      <a:gd name="T5" fmla="*/ 0 h 19"/>
                      <a:gd name="T6" fmla="*/ 0 w 19"/>
                      <a:gd name="T7" fmla="*/ 0 h 19"/>
                      <a:gd name="T8" fmla="*/ 1 w 19"/>
                      <a:gd name="T9" fmla="*/ 0 h 19"/>
                      <a:gd name="T10" fmla="*/ 1 w 19"/>
                      <a:gd name="T11" fmla="*/ 0 h 19"/>
                      <a:gd name="T12" fmla="*/ 1 w 19"/>
                      <a:gd name="T13" fmla="*/ 0 h 19"/>
                      <a:gd name="T14" fmla="*/ 1 w 19"/>
                      <a:gd name="T15" fmla="*/ 0 h 19"/>
                      <a:gd name="T16" fmla="*/ 1 w 19"/>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9">
                        <a:moveTo>
                          <a:pt x="19" y="0"/>
                        </a:moveTo>
                        <a:lnTo>
                          <a:pt x="9" y="2"/>
                        </a:lnTo>
                        <a:lnTo>
                          <a:pt x="2" y="9"/>
                        </a:lnTo>
                        <a:lnTo>
                          <a:pt x="0" y="19"/>
                        </a:lnTo>
                        <a:lnTo>
                          <a:pt x="2" y="19"/>
                        </a:lnTo>
                        <a:lnTo>
                          <a:pt x="4" y="11"/>
                        </a:lnTo>
                        <a:lnTo>
                          <a:pt x="11" y="4"/>
                        </a:lnTo>
                        <a:lnTo>
                          <a:pt x="19" y="2"/>
                        </a:lnTo>
                        <a:lnTo>
                          <a:pt x="19"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6" name="Freeform 129"/>
                  <p:cNvSpPr>
                    <a:spLocks/>
                  </p:cNvSpPr>
                  <p:nvPr/>
                </p:nvSpPr>
                <p:spPr bwMode="auto">
                  <a:xfrm>
                    <a:off x="1609" y="1796"/>
                    <a:ext cx="9" cy="8"/>
                  </a:xfrm>
                  <a:custGeom>
                    <a:avLst/>
                    <a:gdLst>
                      <a:gd name="T0" fmla="*/ 0 w 17"/>
                      <a:gd name="T1" fmla="*/ 0 h 17"/>
                      <a:gd name="T2" fmla="*/ 1 w 17"/>
                      <a:gd name="T3" fmla="*/ 0 h 17"/>
                      <a:gd name="T4" fmla="*/ 1 w 17"/>
                      <a:gd name="T5" fmla="*/ 0 h 17"/>
                      <a:gd name="T6" fmla="*/ 1 w 17"/>
                      <a:gd name="T7" fmla="*/ 0 h 17"/>
                      <a:gd name="T8" fmla="*/ 1 w 17"/>
                      <a:gd name="T9" fmla="*/ 0 h 17"/>
                      <a:gd name="T10" fmla="*/ 1 w 17"/>
                      <a:gd name="T11" fmla="*/ 0 h 17"/>
                      <a:gd name="T12" fmla="*/ 1 w 17"/>
                      <a:gd name="T13" fmla="*/ 0 h 17"/>
                      <a:gd name="T14" fmla="*/ 1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7"/>
                        </a:moveTo>
                        <a:lnTo>
                          <a:pt x="2" y="9"/>
                        </a:lnTo>
                        <a:lnTo>
                          <a:pt x="9" y="2"/>
                        </a:lnTo>
                        <a:lnTo>
                          <a:pt x="17" y="0"/>
                        </a:lnTo>
                        <a:lnTo>
                          <a:pt x="17" y="2"/>
                        </a:lnTo>
                        <a:lnTo>
                          <a:pt x="9" y="3"/>
                        </a:lnTo>
                        <a:lnTo>
                          <a:pt x="3" y="9"/>
                        </a:lnTo>
                        <a:lnTo>
                          <a:pt x="2" y="17"/>
                        </a:lnTo>
                        <a:lnTo>
                          <a:pt x="0" y="17"/>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7" name="Freeform 130"/>
                  <p:cNvSpPr>
                    <a:spLocks/>
                  </p:cNvSpPr>
                  <p:nvPr/>
                </p:nvSpPr>
                <p:spPr bwMode="auto">
                  <a:xfrm>
                    <a:off x="1610" y="1797"/>
                    <a:ext cx="8" cy="7"/>
                  </a:xfrm>
                  <a:custGeom>
                    <a:avLst/>
                    <a:gdLst>
                      <a:gd name="T0" fmla="*/ 1 w 15"/>
                      <a:gd name="T1" fmla="*/ 0 h 15"/>
                      <a:gd name="T2" fmla="*/ 1 w 15"/>
                      <a:gd name="T3" fmla="*/ 0 h 15"/>
                      <a:gd name="T4" fmla="*/ 1 w 15"/>
                      <a:gd name="T5" fmla="*/ 0 h 15"/>
                      <a:gd name="T6" fmla="*/ 0 w 15"/>
                      <a:gd name="T7" fmla="*/ 0 h 15"/>
                      <a:gd name="T8" fmla="*/ 1 w 15"/>
                      <a:gd name="T9" fmla="*/ 0 h 15"/>
                      <a:gd name="T10" fmla="*/ 1 w 15"/>
                      <a:gd name="T11" fmla="*/ 0 h 15"/>
                      <a:gd name="T12" fmla="*/ 1 w 15"/>
                      <a:gd name="T13" fmla="*/ 0 h 15"/>
                      <a:gd name="T14" fmla="*/ 1 w 15"/>
                      <a:gd name="T15" fmla="*/ 0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1"/>
                        </a:lnTo>
                        <a:lnTo>
                          <a:pt x="1" y="7"/>
                        </a:lnTo>
                        <a:lnTo>
                          <a:pt x="0" y="15"/>
                        </a:lnTo>
                        <a:lnTo>
                          <a:pt x="1" y="15"/>
                        </a:lnTo>
                        <a:lnTo>
                          <a:pt x="3" y="9"/>
                        </a:lnTo>
                        <a:lnTo>
                          <a:pt x="9" y="3"/>
                        </a:lnTo>
                        <a:lnTo>
                          <a:pt x="15" y="1"/>
                        </a:lnTo>
                        <a:lnTo>
                          <a:pt x="15"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8" name="Freeform 131"/>
                  <p:cNvSpPr>
                    <a:spLocks/>
                  </p:cNvSpPr>
                  <p:nvPr/>
                </p:nvSpPr>
                <p:spPr bwMode="auto">
                  <a:xfrm>
                    <a:off x="1611" y="1798"/>
                    <a:ext cx="7" cy="6"/>
                  </a:xfrm>
                  <a:custGeom>
                    <a:avLst/>
                    <a:gdLst>
                      <a:gd name="T0" fmla="*/ 0 w 14"/>
                      <a:gd name="T1" fmla="*/ 0 h 14"/>
                      <a:gd name="T2" fmla="*/ 1 w 14"/>
                      <a:gd name="T3" fmla="*/ 0 h 14"/>
                      <a:gd name="T4" fmla="*/ 1 w 14"/>
                      <a:gd name="T5" fmla="*/ 0 h 14"/>
                      <a:gd name="T6" fmla="*/ 1 w 14"/>
                      <a:gd name="T7" fmla="*/ 0 h 14"/>
                      <a:gd name="T8" fmla="*/ 1 w 14"/>
                      <a:gd name="T9" fmla="*/ 0 h 14"/>
                      <a:gd name="T10" fmla="*/ 1 w 14"/>
                      <a:gd name="T11" fmla="*/ 0 h 14"/>
                      <a:gd name="T12" fmla="*/ 1 w 14"/>
                      <a:gd name="T13" fmla="*/ 0 h 14"/>
                      <a:gd name="T14" fmla="*/ 0 w 14"/>
                      <a:gd name="T15" fmla="*/ 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0" y="14"/>
                        </a:moveTo>
                        <a:lnTo>
                          <a:pt x="2" y="8"/>
                        </a:lnTo>
                        <a:lnTo>
                          <a:pt x="8" y="2"/>
                        </a:lnTo>
                        <a:lnTo>
                          <a:pt x="14" y="0"/>
                        </a:lnTo>
                        <a:lnTo>
                          <a:pt x="14" y="2"/>
                        </a:lnTo>
                        <a:lnTo>
                          <a:pt x="6" y="6"/>
                        </a:lnTo>
                        <a:lnTo>
                          <a:pt x="2" y="14"/>
                        </a:lnTo>
                        <a:lnTo>
                          <a:pt x="0" y="14"/>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39" name="Freeform 132"/>
                  <p:cNvSpPr>
                    <a:spLocks/>
                  </p:cNvSpPr>
                  <p:nvPr/>
                </p:nvSpPr>
                <p:spPr bwMode="auto">
                  <a:xfrm>
                    <a:off x="1612" y="1799"/>
                    <a:ext cx="6" cy="5"/>
                  </a:xfrm>
                  <a:custGeom>
                    <a:avLst/>
                    <a:gdLst>
                      <a:gd name="T0" fmla="*/ 1 w 12"/>
                      <a:gd name="T1" fmla="*/ 0 h 12"/>
                      <a:gd name="T2" fmla="*/ 1 w 12"/>
                      <a:gd name="T3" fmla="*/ 0 h 12"/>
                      <a:gd name="T4" fmla="*/ 0 w 12"/>
                      <a:gd name="T5" fmla="*/ 0 h 12"/>
                      <a:gd name="T6" fmla="*/ 1 w 12"/>
                      <a:gd name="T7" fmla="*/ 0 h 12"/>
                      <a:gd name="T8" fmla="*/ 1 w 12"/>
                      <a:gd name="T9" fmla="*/ 0 h 12"/>
                      <a:gd name="T10" fmla="*/ 1 w 12"/>
                      <a:gd name="T11" fmla="*/ 0 h 12"/>
                      <a:gd name="T12" fmla="*/ 1 w 12"/>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2">
                        <a:moveTo>
                          <a:pt x="12" y="0"/>
                        </a:moveTo>
                        <a:lnTo>
                          <a:pt x="4" y="4"/>
                        </a:lnTo>
                        <a:lnTo>
                          <a:pt x="0" y="12"/>
                        </a:lnTo>
                        <a:lnTo>
                          <a:pt x="2" y="12"/>
                        </a:lnTo>
                        <a:lnTo>
                          <a:pt x="4" y="6"/>
                        </a:lnTo>
                        <a:lnTo>
                          <a:pt x="12" y="2"/>
                        </a:lnTo>
                        <a:lnTo>
                          <a:pt x="12"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0" name="Freeform 133"/>
                  <p:cNvSpPr>
                    <a:spLocks/>
                  </p:cNvSpPr>
                  <p:nvPr/>
                </p:nvSpPr>
                <p:spPr bwMode="auto">
                  <a:xfrm>
                    <a:off x="1613" y="1800"/>
                    <a:ext cx="5" cy="4"/>
                  </a:xfrm>
                  <a:custGeom>
                    <a:avLst/>
                    <a:gdLst>
                      <a:gd name="T0" fmla="*/ 0 w 10"/>
                      <a:gd name="T1" fmla="*/ 0 h 10"/>
                      <a:gd name="T2" fmla="*/ 1 w 10"/>
                      <a:gd name="T3" fmla="*/ 0 h 10"/>
                      <a:gd name="T4" fmla="*/ 1 w 10"/>
                      <a:gd name="T5" fmla="*/ 0 h 10"/>
                      <a:gd name="T6" fmla="*/ 1 w 10"/>
                      <a:gd name="T7" fmla="*/ 0 h 10"/>
                      <a:gd name="T8" fmla="*/ 1 w 10"/>
                      <a:gd name="T9" fmla="*/ 0 h 10"/>
                      <a:gd name="T10" fmla="*/ 1 w 10"/>
                      <a:gd name="T11" fmla="*/ 0 h 10"/>
                      <a:gd name="T12" fmla="*/ 0 w 10"/>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0">
                        <a:moveTo>
                          <a:pt x="0" y="10"/>
                        </a:moveTo>
                        <a:lnTo>
                          <a:pt x="2" y="4"/>
                        </a:lnTo>
                        <a:lnTo>
                          <a:pt x="10" y="0"/>
                        </a:lnTo>
                        <a:lnTo>
                          <a:pt x="10" y="2"/>
                        </a:lnTo>
                        <a:lnTo>
                          <a:pt x="4" y="4"/>
                        </a:lnTo>
                        <a:lnTo>
                          <a:pt x="2" y="10"/>
                        </a:lnTo>
                        <a:lnTo>
                          <a:pt x="0" y="1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1" name="Freeform 134"/>
                  <p:cNvSpPr>
                    <a:spLocks/>
                  </p:cNvSpPr>
                  <p:nvPr/>
                </p:nvSpPr>
                <p:spPr bwMode="auto">
                  <a:xfrm>
                    <a:off x="1614" y="1801"/>
                    <a:ext cx="4" cy="3"/>
                  </a:xfrm>
                  <a:custGeom>
                    <a:avLst/>
                    <a:gdLst>
                      <a:gd name="T0" fmla="*/ 1 w 8"/>
                      <a:gd name="T1" fmla="*/ 0 h 8"/>
                      <a:gd name="T2" fmla="*/ 1 w 8"/>
                      <a:gd name="T3" fmla="*/ 0 h 8"/>
                      <a:gd name="T4" fmla="*/ 0 w 8"/>
                      <a:gd name="T5" fmla="*/ 0 h 8"/>
                      <a:gd name="T6" fmla="*/ 1 w 8"/>
                      <a:gd name="T7" fmla="*/ 0 h 8"/>
                      <a:gd name="T8" fmla="*/ 1 w 8"/>
                      <a:gd name="T9" fmla="*/ 0 h 8"/>
                      <a:gd name="T10" fmla="*/ 1 w 8"/>
                      <a:gd name="T11" fmla="*/ 0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2" name="Freeform 135"/>
                  <p:cNvSpPr>
                    <a:spLocks/>
                  </p:cNvSpPr>
                  <p:nvPr/>
                </p:nvSpPr>
                <p:spPr bwMode="auto">
                  <a:xfrm>
                    <a:off x="1615" y="1802"/>
                    <a:ext cx="3" cy="2"/>
                  </a:xfrm>
                  <a:custGeom>
                    <a:avLst/>
                    <a:gdLst>
                      <a:gd name="T0" fmla="*/ 0 w 6"/>
                      <a:gd name="T1" fmla="*/ 0 h 6"/>
                      <a:gd name="T2" fmla="*/ 1 w 6"/>
                      <a:gd name="T3" fmla="*/ 0 h 6"/>
                      <a:gd name="T4" fmla="*/ 1 w 6"/>
                      <a:gd name="T5" fmla="*/ 0 h 6"/>
                      <a:gd name="T6" fmla="*/ 1 w 6"/>
                      <a:gd name="T7" fmla="*/ 0 h 6"/>
                      <a:gd name="T8" fmla="*/ 1 w 6"/>
                      <a:gd name="T9" fmla="*/ 0 h 6"/>
                      <a:gd name="T10" fmla="*/ 1 w 6"/>
                      <a:gd name="T11" fmla="*/ 0 h 6"/>
                      <a:gd name="T12" fmla="*/ 0 w 6"/>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3" name="Freeform 136"/>
                  <p:cNvSpPr>
                    <a:spLocks/>
                  </p:cNvSpPr>
                  <p:nvPr/>
                </p:nvSpPr>
                <p:spPr bwMode="auto">
                  <a:xfrm>
                    <a:off x="1616" y="1803"/>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4" name="Freeform 137"/>
                  <p:cNvSpPr>
                    <a:spLocks/>
                  </p:cNvSpPr>
                  <p:nvPr/>
                </p:nvSpPr>
                <p:spPr bwMode="auto">
                  <a:xfrm>
                    <a:off x="1617" y="1803"/>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5" name="Freeform 138"/>
                  <p:cNvSpPr>
                    <a:spLocks/>
                  </p:cNvSpPr>
                  <p:nvPr/>
                </p:nvSpPr>
                <p:spPr bwMode="auto">
                  <a:xfrm>
                    <a:off x="1606" y="1793"/>
                    <a:ext cx="9" cy="9"/>
                  </a:xfrm>
                  <a:custGeom>
                    <a:avLst/>
                    <a:gdLst>
                      <a:gd name="T0" fmla="*/ 0 w 17"/>
                      <a:gd name="T1" fmla="*/ 1 h 17"/>
                      <a:gd name="T2" fmla="*/ 0 w 17"/>
                      <a:gd name="T3" fmla="*/ 0 h 17"/>
                      <a:gd name="T4" fmla="*/ 1 w 17"/>
                      <a:gd name="T5" fmla="*/ 0 h 17"/>
                      <a:gd name="T6" fmla="*/ 1 w 17"/>
                      <a:gd name="T7" fmla="*/ 1 h 17"/>
                      <a:gd name="T8" fmla="*/ 1 w 17"/>
                      <a:gd name="T9" fmla="*/ 1 h 17"/>
                      <a:gd name="T10" fmla="*/ 1 w 17"/>
                      <a:gd name="T11" fmla="*/ 1 h 17"/>
                      <a:gd name="T12" fmla="*/ 1 w 17"/>
                      <a:gd name="T13" fmla="*/ 1 h 17"/>
                      <a:gd name="T14" fmla="*/ 0 w 17"/>
                      <a:gd name="T15" fmla="*/ 1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7"/>
                        </a:moveTo>
                        <a:lnTo>
                          <a:pt x="0" y="0"/>
                        </a:lnTo>
                        <a:lnTo>
                          <a:pt x="17" y="0"/>
                        </a:lnTo>
                        <a:lnTo>
                          <a:pt x="17" y="2"/>
                        </a:lnTo>
                        <a:lnTo>
                          <a:pt x="9" y="4"/>
                        </a:lnTo>
                        <a:lnTo>
                          <a:pt x="4" y="9"/>
                        </a:lnTo>
                        <a:lnTo>
                          <a:pt x="2" y="17"/>
                        </a:lnTo>
                        <a:lnTo>
                          <a:pt x="0" y="1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6" name="Freeform 139"/>
                  <p:cNvSpPr>
                    <a:spLocks/>
                  </p:cNvSpPr>
                  <p:nvPr/>
                </p:nvSpPr>
                <p:spPr bwMode="auto">
                  <a:xfrm>
                    <a:off x="1607" y="1794"/>
                    <a:ext cx="8" cy="8"/>
                  </a:xfrm>
                  <a:custGeom>
                    <a:avLst/>
                    <a:gdLst>
                      <a:gd name="T0" fmla="*/ 1 w 15"/>
                      <a:gd name="T1" fmla="*/ 0 h 15"/>
                      <a:gd name="T2" fmla="*/ 1 w 15"/>
                      <a:gd name="T3" fmla="*/ 1 h 15"/>
                      <a:gd name="T4" fmla="*/ 1 w 15"/>
                      <a:gd name="T5" fmla="*/ 1 h 15"/>
                      <a:gd name="T6" fmla="*/ 0 w 15"/>
                      <a:gd name="T7" fmla="*/ 1 h 15"/>
                      <a:gd name="T8" fmla="*/ 1 w 15"/>
                      <a:gd name="T9" fmla="*/ 1 h 15"/>
                      <a:gd name="T10" fmla="*/ 1 w 15"/>
                      <a:gd name="T11" fmla="*/ 1 h 15"/>
                      <a:gd name="T12" fmla="*/ 1 w 15"/>
                      <a:gd name="T13" fmla="*/ 1 h 15"/>
                      <a:gd name="T14" fmla="*/ 1 w 15"/>
                      <a:gd name="T15" fmla="*/ 1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2"/>
                        </a:lnTo>
                        <a:lnTo>
                          <a:pt x="2" y="7"/>
                        </a:lnTo>
                        <a:lnTo>
                          <a:pt x="0" y="15"/>
                        </a:lnTo>
                        <a:lnTo>
                          <a:pt x="2" y="15"/>
                        </a:lnTo>
                        <a:lnTo>
                          <a:pt x="4" y="9"/>
                        </a:lnTo>
                        <a:lnTo>
                          <a:pt x="9" y="4"/>
                        </a:lnTo>
                        <a:lnTo>
                          <a:pt x="15" y="2"/>
                        </a:lnTo>
                        <a:lnTo>
                          <a:pt x="15"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7" name="Freeform 140"/>
                  <p:cNvSpPr>
                    <a:spLocks/>
                  </p:cNvSpPr>
                  <p:nvPr/>
                </p:nvSpPr>
                <p:spPr bwMode="auto">
                  <a:xfrm>
                    <a:off x="1608" y="1795"/>
                    <a:ext cx="7" cy="7"/>
                  </a:xfrm>
                  <a:custGeom>
                    <a:avLst/>
                    <a:gdLst>
                      <a:gd name="T0" fmla="*/ 0 w 13"/>
                      <a:gd name="T1" fmla="*/ 1 h 13"/>
                      <a:gd name="T2" fmla="*/ 1 w 13"/>
                      <a:gd name="T3" fmla="*/ 1 h 13"/>
                      <a:gd name="T4" fmla="*/ 1 w 13"/>
                      <a:gd name="T5" fmla="*/ 1 h 13"/>
                      <a:gd name="T6" fmla="*/ 1 w 13"/>
                      <a:gd name="T7" fmla="*/ 0 h 13"/>
                      <a:gd name="T8" fmla="*/ 1 w 13"/>
                      <a:gd name="T9" fmla="*/ 1 h 13"/>
                      <a:gd name="T10" fmla="*/ 1 w 13"/>
                      <a:gd name="T11" fmla="*/ 1 h 13"/>
                      <a:gd name="T12" fmla="*/ 1 w 13"/>
                      <a:gd name="T13" fmla="*/ 1 h 13"/>
                      <a:gd name="T14" fmla="*/ 0 w 13"/>
                      <a:gd name="T15" fmla="*/ 1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3">
                        <a:moveTo>
                          <a:pt x="0" y="13"/>
                        </a:moveTo>
                        <a:lnTo>
                          <a:pt x="2" y="7"/>
                        </a:lnTo>
                        <a:lnTo>
                          <a:pt x="7" y="2"/>
                        </a:lnTo>
                        <a:lnTo>
                          <a:pt x="13" y="0"/>
                        </a:lnTo>
                        <a:lnTo>
                          <a:pt x="13" y="2"/>
                        </a:lnTo>
                        <a:lnTo>
                          <a:pt x="5" y="5"/>
                        </a:lnTo>
                        <a:lnTo>
                          <a:pt x="2" y="13"/>
                        </a:lnTo>
                        <a:lnTo>
                          <a:pt x="0" y="13"/>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8" name="Freeform 141"/>
                  <p:cNvSpPr>
                    <a:spLocks/>
                  </p:cNvSpPr>
                  <p:nvPr/>
                </p:nvSpPr>
                <p:spPr bwMode="auto">
                  <a:xfrm>
                    <a:off x="1609" y="1796"/>
                    <a:ext cx="6" cy="6"/>
                  </a:xfrm>
                  <a:custGeom>
                    <a:avLst/>
                    <a:gdLst>
                      <a:gd name="T0" fmla="*/ 1 w 11"/>
                      <a:gd name="T1" fmla="*/ 0 h 11"/>
                      <a:gd name="T2" fmla="*/ 1 w 11"/>
                      <a:gd name="T3" fmla="*/ 1 h 11"/>
                      <a:gd name="T4" fmla="*/ 0 w 11"/>
                      <a:gd name="T5" fmla="*/ 1 h 11"/>
                      <a:gd name="T6" fmla="*/ 1 w 11"/>
                      <a:gd name="T7" fmla="*/ 1 h 11"/>
                      <a:gd name="T8" fmla="*/ 1 w 11"/>
                      <a:gd name="T9" fmla="*/ 1 h 11"/>
                      <a:gd name="T10" fmla="*/ 1 w 11"/>
                      <a:gd name="T11" fmla="*/ 1 h 11"/>
                      <a:gd name="T12" fmla="*/ 1 w 11"/>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1">
                        <a:moveTo>
                          <a:pt x="11" y="0"/>
                        </a:moveTo>
                        <a:lnTo>
                          <a:pt x="3" y="3"/>
                        </a:lnTo>
                        <a:lnTo>
                          <a:pt x="0" y="11"/>
                        </a:lnTo>
                        <a:lnTo>
                          <a:pt x="2" y="11"/>
                        </a:lnTo>
                        <a:lnTo>
                          <a:pt x="3" y="5"/>
                        </a:lnTo>
                        <a:lnTo>
                          <a:pt x="11" y="2"/>
                        </a:lnTo>
                        <a:lnTo>
                          <a:pt x="11"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49" name="Freeform 142"/>
                  <p:cNvSpPr>
                    <a:spLocks/>
                  </p:cNvSpPr>
                  <p:nvPr/>
                </p:nvSpPr>
                <p:spPr bwMode="auto">
                  <a:xfrm>
                    <a:off x="1610" y="1797"/>
                    <a:ext cx="5" cy="5"/>
                  </a:xfrm>
                  <a:custGeom>
                    <a:avLst/>
                    <a:gdLst>
                      <a:gd name="T0" fmla="*/ 0 w 9"/>
                      <a:gd name="T1" fmla="*/ 1 h 9"/>
                      <a:gd name="T2" fmla="*/ 1 w 9"/>
                      <a:gd name="T3" fmla="*/ 1 h 9"/>
                      <a:gd name="T4" fmla="*/ 1 w 9"/>
                      <a:gd name="T5" fmla="*/ 0 h 9"/>
                      <a:gd name="T6" fmla="*/ 1 w 9"/>
                      <a:gd name="T7" fmla="*/ 1 h 9"/>
                      <a:gd name="T8" fmla="*/ 1 w 9"/>
                      <a:gd name="T9" fmla="*/ 1 h 9"/>
                      <a:gd name="T10" fmla="*/ 1 w 9"/>
                      <a:gd name="T11" fmla="*/ 1 h 9"/>
                      <a:gd name="T12" fmla="*/ 0 w 9"/>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9">
                        <a:moveTo>
                          <a:pt x="0" y="9"/>
                        </a:moveTo>
                        <a:lnTo>
                          <a:pt x="1" y="3"/>
                        </a:lnTo>
                        <a:lnTo>
                          <a:pt x="9" y="0"/>
                        </a:lnTo>
                        <a:lnTo>
                          <a:pt x="9" y="1"/>
                        </a:lnTo>
                        <a:lnTo>
                          <a:pt x="3" y="3"/>
                        </a:lnTo>
                        <a:lnTo>
                          <a:pt x="1" y="9"/>
                        </a:lnTo>
                        <a:lnTo>
                          <a:pt x="0" y="9"/>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0" name="Freeform 143"/>
                  <p:cNvSpPr>
                    <a:spLocks/>
                  </p:cNvSpPr>
                  <p:nvPr/>
                </p:nvSpPr>
                <p:spPr bwMode="auto">
                  <a:xfrm>
                    <a:off x="1611" y="1798"/>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1" name="Freeform 144"/>
                  <p:cNvSpPr>
                    <a:spLocks/>
                  </p:cNvSpPr>
                  <p:nvPr/>
                </p:nvSpPr>
                <p:spPr bwMode="auto">
                  <a:xfrm>
                    <a:off x="1612" y="1799"/>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2" name="Freeform 145"/>
                  <p:cNvSpPr>
                    <a:spLocks/>
                  </p:cNvSpPr>
                  <p:nvPr/>
                </p:nvSpPr>
                <p:spPr bwMode="auto">
                  <a:xfrm>
                    <a:off x="1613" y="1800"/>
                    <a:ext cx="2" cy="2"/>
                  </a:xfrm>
                  <a:custGeom>
                    <a:avLst/>
                    <a:gdLst>
                      <a:gd name="T0" fmla="*/ 1 w 4"/>
                      <a:gd name="T1" fmla="*/ 0 h 4"/>
                      <a:gd name="T2" fmla="*/ 1 w 4"/>
                      <a:gd name="T3" fmla="*/ 1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3" name="Freeform 146"/>
                  <p:cNvSpPr>
                    <a:spLocks/>
                  </p:cNvSpPr>
                  <p:nvPr/>
                </p:nvSpPr>
                <p:spPr bwMode="auto">
                  <a:xfrm>
                    <a:off x="1614" y="1801"/>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4" name="Rectangle 147"/>
                  <p:cNvSpPr>
                    <a:spLocks noChangeArrowheads="1"/>
                  </p:cNvSpPr>
                  <p:nvPr/>
                </p:nvSpPr>
                <p:spPr bwMode="auto">
                  <a:xfrm>
                    <a:off x="1615" y="1802"/>
                    <a:ext cx="0" cy="0"/>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955" name="Freeform 148"/>
                  <p:cNvSpPr>
                    <a:spLocks/>
                  </p:cNvSpPr>
                  <p:nvPr/>
                </p:nvSpPr>
                <p:spPr bwMode="auto">
                  <a:xfrm>
                    <a:off x="1606" y="1811"/>
                    <a:ext cx="9" cy="9"/>
                  </a:xfrm>
                  <a:custGeom>
                    <a:avLst/>
                    <a:gdLst>
                      <a:gd name="T0" fmla="*/ 0 w 17"/>
                      <a:gd name="T1" fmla="*/ 1 h 18"/>
                      <a:gd name="T2" fmla="*/ 0 w 17"/>
                      <a:gd name="T3" fmla="*/ 0 h 18"/>
                      <a:gd name="T4" fmla="*/ 1 w 17"/>
                      <a:gd name="T5" fmla="*/ 0 h 18"/>
                      <a:gd name="T6" fmla="*/ 1 w 17"/>
                      <a:gd name="T7" fmla="*/ 1 h 18"/>
                      <a:gd name="T8" fmla="*/ 1 w 17"/>
                      <a:gd name="T9" fmla="*/ 1 h 18"/>
                      <a:gd name="T10" fmla="*/ 1 w 17"/>
                      <a:gd name="T11" fmla="*/ 1 h 18"/>
                      <a:gd name="T12" fmla="*/ 1 w 17"/>
                      <a:gd name="T13" fmla="*/ 1 h 18"/>
                      <a:gd name="T14" fmla="*/ 0 w 17"/>
                      <a:gd name="T15" fmla="*/ 1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8">
                        <a:moveTo>
                          <a:pt x="0" y="18"/>
                        </a:moveTo>
                        <a:lnTo>
                          <a:pt x="0" y="0"/>
                        </a:lnTo>
                        <a:lnTo>
                          <a:pt x="17" y="0"/>
                        </a:lnTo>
                        <a:lnTo>
                          <a:pt x="17" y="2"/>
                        </a:lnTo>
                        <a:lnTo>
                          <a:pt x="9" y="4"/>
                        </a:lnTo>
                        <a:lnTo>
                          <a:pt x="4" y="10"/>
                        </a:lnTo>
                        <a:lnTo>
                          <a:pt x="2" y="18"/>
                        </a:lnTo>
                        <a:lnTo>
                          <a:pt x="0" y="1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6" name="Freeform 149"/>
                  <p:cNvSpPr>
                    <a:spLocks/>
                  </p:cNvSpPr>
                  <p:nvPr/>
                </p:nvSpPr>
                <p:spPr bwMode="auto">
                  <a:xfrm>
                    <a:off x="1607" y="1812"/>
                    <a:ext cx="8" cy="8"/>
                  </a:xfrm>
                  <a:custGeom>
                    <a:avLst/>
                    <a:gdLst>
                      <a:gd name="T0" fmla="*/ 1 w 15"/>
                      <a:gd name="T1" fmla="*/ 0 h 16"/>
                      <a:gd name="T2" fmla="*/ 1 w 15"/>
                      <a:gd name="T3" fmla="*/ 1 h 16"/>
                      <a:gd name="T4" fmla="*/ 1 w 15"/>
                      <a:gd name="T5" fmla="*/ 1 h 16"/>
                      <a:gd name="T6" fmla="*/ 0 w 15"/>
                      <a:gd name="T7" fmla="*/ 1 h 16"/>
                      <a:gd name="T8" fmla="*/ 1 w 15"/>
                      <a:gd name="T9" fmla="*/ 1 h 16"/>
                      <a:gd name="T10" fmla="*/ 1 w 15"/>
                      <a:gd name="T11" fmla="*/ 1 h 16"/>
                      <a:gd name="T12" fmla="*/ 1 w 15"/>
                      <a:gd name="T13" fmla="*/ 1 h 16"/>
                      <a:gd name="T14" fmla="*/ 1 w 15"/>
                      <a:gd name="T15" fmla="*/ 1 h 16"/>
                      <a:gd name="T16" fmla="*/ 1 w 1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6">
                        <a:moveTo>
                          <a:pt x="15" y="0"/>
                        </a:moveTo>
                        <a:lnTo>
                          <a:pt x="7" y="2"/>
                        </a:lnTo>
                        <a:lnTo>
                          <a:pt x="2" y="8"/>
                        </a:lnTo>
                        <a:lnTo>
                          <a:pt x="0" y="16"/>
                        </a:lnTo>
                        <a:lnTo>
                          <a:pt x="2" y="16"/>
                        </a:lnTo>
                        <a:lnTo>
                          <a:pt x="4" y="8"/>
                        </a:lnTo>
                        <a:lnTo>
                          <a:pt x="9" y="4"/>
                        </a:lnTo>
                        <a:lnTo>
                          <a:pt x="15" y="2"/>
                        </a:lnTo>
                        <a:lnTo>
                          <a:pt x="15" y="0"/>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7" name="Freeform 150"/>
                  <p:cNvSpPr>
                    <a:spLocks/>
                  </p:cNvSpPr>
                  <p:nvPr/>
                </p:nvSpPr>
                <p:spPr bwMode="auto">
                  <a:xfrm>
                    <a:off x="1608" y="1813"/>
                    <a:ext cx="7" cy="7"/>
                  </a:xfrm>
                  <a:custGeom>
                    <a:avLst/>
                    <a:gdLst>
                      <a:gd name="T0" fmla="*/ 0 w 13"/>
                      <a:gd name="T1" fmla="*/ 1 h 14"/>
                      <a:gd name="T2" fmla="*/ 1 w 13"/>
                      <a:gd name="T3" fmla="*/ 1 h 14"/>
                      <a:gd name="T4" fmla="*/ 1 w 13"/>
                      <a:gd name="T5" fmla="*/ 1 h 14"/>
                      <a:gd name="T6" fmla="*/ 1 w 13"/>
                      <a:gd name="T7" fmla="*/ 0 h 14"/>
                      <a:gd name="T8" fmla="*/ 1 w 13"/>
                      <a:gd name="T9" fmla="*/ 1 h 14"/>
                      <a:gd name="T10" fmla="*/ 1 w 13"/>
                      <a:gd name="T11" fmla="*/ 1 h 14"/>
                      <a:gd name="T12" fmla="*/ 1 w 13"/>
                      <a:gd name="T13" fmla="*/ 1 h 14"/>
                      <a:gd name="T14" fmla="*/ 0 w 13"/>
                      <a:gd name="T15" fmla="*/ 1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4">
                        <a:moveTo>
                          <a:pt x="0" y="14"/>
                        </a:moveTo>
                        <a:lnTo>
                          <a:pt x="2" y="6"/>
                        </a:lnTo>
                        <a:lnTo>
                          <a:pt x="7" y="2"/>
                        </a:lnTo>
                        <a:lnTo>
                          <a:pt x="13" y="0"/>
                        </a:lnTo>
                        <a:lnTo>
                          <a:pt x="13" y="2"/>
                        </a:lnTo>
                        <a:lnTo>
                          <a:pt x="5" y="6"/>
                        </a:lnTo>
                        <a:lnTo>
                          <a:pt x="2" y="14"/>
                        </a:lnTo>
                        <a:lnTo>
                          <a:pt x="0" y="14"/>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8" name="Freeform 151"/>
                  <p:cNvSpPr>
                    <a:spLocks/>
                  </p:cNvSpPr>
                  <p:nvPr/>
                </p:nvSpPr>
                <p:spPr bwMode="auto">
                  <a:xfrm>
                    <a:off x="1609" y="1814"/>
                    <a:ext cx="6" cy="6"/>
                  </a:xfrm>
                  <a:custGeom>
                    <a:avLst/>
                    <a:gdLst>
                      <a:gd name="T0" fmla="*/ 1 w 11"/>
                      <a:gd name="T1" fmla="*/ 0 h 12"/>
                      <a:gd name="T2" fmla="*/ 1 w 11"/>
                      <a:gd name="T3" fmla="*/ 1 h 12"/>
                      <a:gd name="T4" fmla="*/ 0 w 11"/>
                      <a:gd name="T5" fmla="*/ 1 h 12"/>
                      <a:gd name="T6" fmla="*/ 1 w 11"/>
                      <a:gd name="T7" fmla="*/ 1 h 12"/>
                      <a:gd name="T8" fmla="*/ 1 w 11"/>
                      <a:gd name="T9" fmla="*/ 1 h 12"/>
                      <a:gd name="T10" fmla="*/ 1 w 11"/>
                      <a:gd name="T11" fmla="*/ 1 h 12"/>
                      <a:gd name="T12" fmla="*/ 1 w 1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2">
                        <a:moveTo>
                          <a:pt x="11" y="0"/>
                        </a:moveTo>
                        <a:lnTo>
                          <a:pt x="3" y="4"/>
                        </a:lnTo>
                        <a:lnTo>
                          <a:pt x="0" y="12"/>
                        </a:lnTo>
                        <a:lnTo>
                          <a:pt x="2" y="12"/>
                        </a:lnTo>
                        <a:lnTo>
                          <a:pt x="3" y="4"/>
                        </a:lnTo>
                        <a:lnTo>
                          <a:pt x="11" y="2"/>
                        </a:lnTo>
                        <a:lnTo>
                          <a:pt x="11"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59" name="Freeform 152"/>
                  <p:cNvSpPr>
                    <a:spLocks/>
                  </p:cNvSpPr>
                  <p:nvPr/>
                </p:nvSpPr>
                <p:spPr bwMode="auto">
                  <a:xfrm>
                    <a:off x="1610" y="1815"/>
                    <a:ext cx="5" cy="5"/>
                  </a:xfrm>
                  <a:custGeom>
                    <a:avLst/>
                    <a:gdLst>
                      <a:gd name="T0" fmla="*/ 0 w 9"/>
                      <a:gd name="T1" fmla="*/ 1 h 10"/>
                      <a:gd name="T2" fmla="*/ 1 w 9"/>
                      <a:gd name="T3" fmla="*/ 1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1" y="2"/>
                        </a:lnTo>
                        <a:lnTo>
                          <a:pt x="9" y="0"/>
                        </a:lnTo>
                        <a:lnTo>
                          <a:pt x="9" y="2"/>
                        </a:lnTo>
                        <a:lnTo>
                          <a:pt x="3" y="4"/>
                        </a:lnTo>
                        <a:lnTo>
                          <a:pt x="1" y="10"/>
                        </a:lnTo>
                        <a:lnTo>
                          <a:pt x="0" y="1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0" name="Freeform 153"/>
                  <p:cNvSpPr>
                    <a:spLocks/>
                  </p:cNvSpPr>
                  <p:nvPr/>
                </p:nvSpPr>
                <p:spPr bwMode="auto">
                  <a:xfrm>
                    <a:off x="1611" y="1816"/>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1" name="Freeform 154"/>
                  <p:cNvSpPr>
                    <a:spLocks/>
                  </p:cNvSpPr>
                  <p:nvPr/>
                </p:nvSpPr>
                <p:spPr bwMode="auto">
                  <a:xfrm>
                    <a:off x="1612" y="1817"/>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2"/>
                        </a:lnTo>
                        <a:lnTo>
                          <a:pt x="2" y="6"/>
                        </a:lnTo>
                        <a:lnTo>
                          <a:pt x="0"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2" name="Freeform 155"/>
                  <p:cNvSpPr>
                    <a:spLocks/>
                  </p:cNvSpPr>
                  <p:nvPr/>
                </p:nvSpPr>
                <p:spPr bwMode="auto">
                  <a:xfrm>
                    <a:off x="1613" y="181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3" name="Freeform 156"/>
                  <p:cNvSpPr>
                    <a:spLocks/>
                  </p:cNvSpPr>
                  <p:nvPr/>
                </p:nvSpPr>
                <p:spPr bwMode="auto">
                  <a:xfrm>
                    <a:off x="1614" y="1819"/>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4" name="Rectangle 157"/>
                  <p:cNvSpPr>
                    <a:spLocks noChangeArrowheads="1"/>
                  </p:cNvSpPr>
                  <p:nvPr/>
                </p:nvSpPr>
                <p:spPr bwMode="auto">
                  <a:xfrm>
                    <a:off x="1615" y="1820"/>
                    <a:ext cx="0" cy="0"/>
                  </a:xfrm>
                  <a:prstGeom prst="rect">
                    <a:avLst/>
                  </a:prstGeom>
                  <a:solidFill>
                    <a:srgbClr val="E6E6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965" name="Freeform 158"/>
                  <p:cNvSpPr>
                    <a:spLocks/>
                  </p:cNvSpPr>
                  <p:nvPr/>
                </p:nvSpPr>
                <p:spPr bwMode="auto">
                  <a:xfrm>
                    <a:off x="1608" y="1813"/>
                    <a:ext cx="5" cy="5"/>
                  </a:xfrm>
                  <a:custGeom>
                    <a:avLst/>
                    <a:gdLst>
                      <a:gd name="T0" fmla="*/ 0 w 9"/>
                      <a:gd name="T1" fmla="*/ 1 h 10"/>
                      <a:gd name="T2" fmla="*/ 0 w 9"/>
                      <a:gd name="T3" fmla="*/ 0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0" y="0"/>
                        </a:lnTo>
                        <a:lnTo>
                          <a:pt x="9" y="0"/>
                        </a:lnTo>
                        <a:lnTo>
                          <a:pt x="9" y="2"/>
                        </a:lnTo>
                        <a:lnTo>
                          <a:pt x="4" y="4"/>
                        </a:lnTo>
                        <a:lnTo>
                          <a:pt x="2" y="10"/>
                        </a:lnTo>
                        <a:lnTo>
                          <a:pt x="0" y="1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6" name="Freeform 159"/>
                  <p:cNvSpPr>
                    <a:spLocks/>
                  </p:cNvSpPr>
                  <p:nvPr/>
                </p:nvSpPr>
                <p:spPr bwMode="auto">
                  <a:xfrm>
                    <a:off x="1609" y="1814"/>
                    <a:ext cx="4" cy="4"/>
                  </a:xfrm>
                  <a:custGeom>
                    <a:avLst/>
                    <a:gdLst>
                      <a:gd name="T0" fmla="*/ 1 w 7"/>
                      <a:gd name="T1" fmla="*/ 0 h 8"/>
                      <a:gd name="T2" fmla="*/ 1 w 7"/>
                      <a:gd name="T3" fmla="*/ 1 h 8"/>
                      <a:gd name="T4" fmla="*/ 0 w 7"/>
                      <a:gd name="T5" fmla="*/ 1 h 8"/>
                      <a:gd name="T6" fmla="*/ 1 w 7"/>
                      <a:gd name="T7" fmla="*/ 1 h 8"/>
                      <a:gd name="T8" fmla="*/ 1 w 7"/>
                      <a:gd name="T9" fmla="*/ 1 h 8"/>
                      <a:gd name="T10" fmla="*/ 1 w 7"/>
                      <a:gd name="T11" fmla="*/ 1 h 8"/>
                      <a:gd name="T12" fmla="*/ 1 w 7"/>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8">
                        <a:moveTo>
                          <a:pt x="7" y="0"/>
                        </a:moveTo>
                        <a:lnTo>
                          <a:pt x="2" y="2"/>
                        </a:lnTo>
                        <a:lnTo>
                          <a:pt x="0" y="8"/>
                        </a:lnTo>
                        <a:lnTo>
                          <a:pt x="2" y="8"/>
                        </a:lnTo>
                        <a:lnTo>
                          <a:pt x="3" y="4"/>
                        </a:lnTo>
                        <a:lnTo>
                          <a:pt x="7" y="2"/>
                        </a:lnTo>
                        <a:lnTo>
                          <a:pt x="7" y="0"/>
                        </a:lnTo>
                        <a:close/>
                      </a:path>
                    </a:pathLst>
                  </a:custGeom>
                  <a:solidFill>
                    <a:srgbClr val="A1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7" name="Freeform 160"/>
                  <p:cNvSpPr>
                    <a:spLocks/>
                  </p:cNvSpPr>
                  <p:nvPr/>
                </p:nvSpPr>
                <p:spPr bwMode="auto">
                  <a:xfrm>
                    <a:off x="1610" y="1815"/>
                    <a:ext cx="3" cy="3"/>
                  </a:xfrm>
                  <a:custGeom>
                    <a:avLst/>
                    <a:gdLst>
                      <a:gd name="T0" fmla="*/ 0 w 5"/>
                      <a:gd name="T1" fmla="*/ 1 h 6"/>
                      <a:gd name="T2" fmla="*/ 1 w 5"/>
                      <a:gd name="T3" fmla="*/ 1 h 6"/>
                      <a:gd name="T4" fmla="*/ 1 w 5"/>
                      <a:gd name="T5" fmla="*/ 0 h 6"/>
                      <a:gd name="T6" fmla="*/ 1 w 5"/>
                      <a:gd name="T7" fmla="*/ 1 h 6"/>
                      <a:gd name="T8" fmla="*/ 1 w 5"/>
                      <a:gd name="T9" fmla="*/ 1 h 6"/>
                      <a:gd name="T10" fmla="*/ 1 w 5"/>
                      <a:gd name="T11" fmla="*/ 1 h 6"/>
                      <a:gd name="T12" fmla="*/ 0 w 5"/>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6">
                        <a:moveTo>
                          <a:pt x="0" y="6"/>
                        </a:moveTo>
                        <a:lnTo>
                          <a:pt x="1" y="2"/>
                        </a:lnTo>
                        <a:lnTo>
                          <a:pt x="5" y="0"/>
                        </a:lnTo>
                        <a:lnTo>
                          <a:pt x="5" y="2"/>
                        </a:lnTo>
                        <a:lnTo>
                          <a:pt x="3" y="2"/>
                        </a:lnTo>
                        <a:lnTo>
                          <a:pt x="1" y="6"/>
                        </a:lnTo>
                        <a:lnTo>
                          <a:pt x="0" y="6"/>
                        </a:lnTo>
                        <a:close/>
                      </a:path>
                    </a:pathLst>
                  </a:custGeom>
                  <a:solidFill>
                    <a:srgbClr val="6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8" name="Freeform 161"/>
                  <p:cNvSpPr>
                    <a:spLocks/>
                  </p:cNvSpPr>
                  <p:nvPr/>
                </p:nvSpPr>
                <p:spPr bwMode="auto">
                  <a:xfrm>
                    <a:off x="1611" y="181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37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69" name="Freeform 162"/>
                  <p:cNvSpPr>
                    <a:spLocks/>
                  </p:cNvSpPr>
                  <p:nvPr/>
                </p:nvSpPr>
                <p:spPr bwMode="auto">
                  <a:xfrm>
                    <a:off x="1612" y="1817"/>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1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0" name="Rectangle 163"/>
                  <p:cNvSpPr>
                    <a:spLocks noChangeArrowheads="1"/>
                  </p:cNvSpPr>
                  <p:nvPr/>
                </p:nvSpPr>
                <p:spPr bwMode="auto">
                  <a:xfrm>
                    <a:off x="1613" y="1818"/>
                    <a:ext cx="0" cy="0"/>
                  </a:xfrm>
                  <a:prstGeom prst="rect">
                    <a:avLst/>
                  </a:prstGeom>
                  <a:solidFill>
                    <a:srgbClr val="00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971" name="Rectangle 164"/>
                  <p:cNvSpPr>
                    <a:spLocks noChangeArrowheads="1"/>
                  </p:cNvSpPr>
                  <p:nvPr/>
                </p:nvSpPr>
                <p:spPr bwMode="auto">
                  <a:xfrm>
                    <a:off x="1595" y="1624"/>
                    <a:ext cx="10" cy="2"/>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972" name="Freeform 165"/>
                  <p:cNvSpPr>
                    <a:spLocks noEditPoints="1"/>
                  </p:cNvSpPr>
                  <p:nvPr/>
                </p:nvSpPr>
                <p:spPr bwMode="auto">
                  <a:xfrm>
                    <a:off x="1584" y="1617"/>
                    <a:ext cx="53" cy="4"/>
                  </a:xfrm>
                  <a:custGeom>
                    <a:avLst/>
                    <a:gdLst>
                      <a:gd name="T0" fmla="*/ 0 w 105"/>
                      <a:gd name="T1" fmla="*/ 0 h 10"/>
                      <a:gd name="T2" fmla="*/ 1 w 105"/>
                      <a:gd name="T3" fmla="*/ 0 h 10"/>
                      <a:gd name="T4" fmla="*/ 1 w 105"/>
                      <a:gd name="T5" fmla="*/ 0 h 10"/>
                      <a:gd name="T6" fmla="*/ 0 w 105"/>
                      <a:gd name="T7" fmla="*/ 0 h 10"/>
                      <a:gd name="T8" fmla="*/ 0 w 105"/>
                      <a:gd name="T9" fmla="*/ 0 h 10"/>
                      <a:gd name="T10" fmla="*/ 0 w 105"/>
                      <a:gd name="T11" fmla="*/ 0 h 10"/>
                      <a:gd name="T12" fmla="*/ 1 w 105"/>
                      <a:gd name="T13" fmla="*/ 0 h 10"/>
                      <a:gd name="T14" fmla="*/ 1 w 105"/>
                      <a:gd name="T15" fmla="*/ 0 h 10"/>
                      <a:gd name="T16" fmla="*/ 0 w 105"/>
                      <a:gd name="T17" fmla="*/ 0 h 10"/>
                      <a:gd name="T18" fmla="*/ 0 w 10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0">
                        <a:moveTo>
                          <a:pt x="0" y="10"/>
                        </a:moveTo>
                        <a:lnTo>
                          <a:pt x="105" y="10"/>
                        </a:lnTo>
                        <a:lnTo>
                          <a:pt x="105" y="0"/>
                        </a:lnTo>
                        <a:lnTo>
                          <a:pt x="0" y="0"/>
                        </a:lnTo>
                        <a:lnTo>
                          <a:pt x="0" y="10"/>
                        </a:lnTo>
                        <a:close/>
                        <a:moveTo>
                          <a:pt x="0" y="8"/>
                        </a:moveTo>
                        <a:lnTo>
                          <a:pt x="102" y="8"/>
                        </a:lnTo>
                        <a:lnTo>
                          <a:pt x="102" y="0"/>
                        </a:lnTo>
                        <a:lnTo>
                          <a:pt x="0" y="0"/>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3" name="Freeform 166"/>
                  <p:cNvSpPr>
                    <a:spLocks noEditPoints="1"/>
                  </p:cNvSpPr>
                  <p:nvPr/>
                </p:nvSpPr>
                <p:spPr bwMode="auto">
                  <a:xfrm>
                    <a:off x="1584" y="1617"/>
                    <a:ext cx="51" cy="4"/>
                  </a:xfrm>
                  <a:custGeom>
                    <a:avLst/>
                    <a:gdLst>
                      <a:gd name="T0" fmla="*/ 0 w 102"/>
                      <a:gd name="T1" fmla="*/ 1 h 8"/>
                      <a:gd name="T2" fmla="*/ 1 w 102"/>
                      <a:gd name="T3" fmla="*/ 1 h 8"/>
                      <a:gd name="T4" fmla="*/ 1 w 102"/>
                      <a:gd name="T5" fmla="*/ 0 h 8"/>
                      <a:gd name="T6" fmla="*/ 0 w 102"/>
                      <a:gd name="T7" fmla="*/ 0 h 8"/>
                      <a:gd name="T8" fmla="*/ 0 w 102"/>
                      <a:gd name="T9" fmla="*/ 1 h 8"/>
                      <a:gd name="T10" fmla="*/ 1 w 102"/>
                      <a:gd name="T11" fmla="*/ 1 h 8"/>
                      <a:gd name="T12" fmla="*/ 1 w 102"/>
                      <a:gd name="T13" fmla="*/ 1 h 8"/>
                      <a:gd name="T14" fmla="*/ 1 w 102"/>
                      <a:gd name="T15" fmla="*/ 0 h 8"/>
                      <a:gd name="T16" fmla="*/ 1 w 102"/>
                      <a:gd name="T17" fmla="*/ 0 h 8"/>
                      <a:gd name="T18" fmla="*/ 1 w 10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8">
                        <a:moveTo>
                          <a:pt x="0" y="8"/>
                        </a:moveTo>
                        <a:lnTo>
                          <a:pt x="102" y="8"/>
                        </a:lnTo>
                        <a:lnTo>
                          <a:pt x="102" y="0"/>
                        </a:lnTo>
                        <a:lnTo>
                          <a:pt x="0" y="0"/>
                        </a:lnTo>
                        <a:lnTo>
                          <a:pt x="0" y="8"/>
                        </a:lnTo>
                        <a:close/>
                        <a:moveTo>
                          <a:pt x="2" y="8"/>
                        </a:moveTo>
                        <a:lnTo>
                          <a:pt x="100" y="8"/>
                        </a:lnTo>
                        <a:lnTo>
                          <a:pt x="100" y="0"/>
                        </a:lnTo>
                        <a:lnTo>
                          <a:pt x="2" y="0"/>
                        </a:lnTo>
                        <a:lnTo>
                          <a:pt x="2" y="8"/>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4" name="Freeform 167"/>
                  <p:cNvSpPr>
                    <a:spLocks noEditPoints="1"/>
                  </p:cNvSpPr>
                  <p:nvPr/>
                </p:nvSpPr>
                <p:spPr bwMode="auto">
                  <a:xfrm>
                    <a:off x="1585" y="1617"/>
                    <a:ext cx="49" cy="4"/>
                  </a:xfrm>
                  <a:custGeom>
                    <a:avLst/>
                    <a:gdLst>
                      <a:gd name="T0" fmla="*/ 0 w 98"/>
                      <a:gd name="T1" fmla="*/ 1 h 8"/>
                      <a:gd name="T2" fmla="*/ 1 w 98"/>
                      <a:gd name="T3" fmla="*/ 1 h 8"/>
                      <a:gd name="T4" fmla="*/ 1 w 98"/>
                      <a:gd name="T5" fmla="*/ 0 h 8"/>
                      <a:gd name="T6" fmla="*/ 0 w 98"/>
                      <a:gd name="T7" fmla="*/ 0 h 8"/>
                      <a:gd name="T8" fmla="*/ 0 w 98"/>
                      <a:gd name="T9" fmla="*/ 1 h 8"/>
                      <a:gd name="T10" fmla="*/ 1 w 98"/>
                      <a:gd name="T11" fmla="*/ 1 h 8"/>
                      <a:gd name="T12" fmla="*/ 1 w 98"/>
                      <a:gd name="T13" fmla="*/ 1 h 8"/>
                      <a:gd name="T14" fmla="*/ 1 w 98"/>
                      <a:gd name="T15" fmla="*/ 0 h 8"/>
                      <a:gd name="T16" fmla="*/ 1 w 98"/>
                      <a:gd name="T17" fmla="*/ 0 h 8"/>
                      <a:gd name="T18" fmla="*/ 1 w 9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8">
                        <a:moveTo>
                          <a:pt x="0" y="8"/>
                        </a:moveTo>
                        <a:lnTo>
                          <a:pt x="98" y="8"/>
                        </a:lnTo>
                        <a:lnTo>
                          <a:pt x="98" y="0"/>
                        </a:lnTo>
                        <a:lnTo>
                          <a:pt x="0" y="0"/>
                        </a:lnTo>
                        <a:lnTo>
                          <a:pt x="0" y="8"/>
                        </a:lnTo>
                        <a:close/>
                        <a:moveTo>
                          <a:pt x="2" y="8"/>
                        </a:moveTo>
                        <a:lnTo>
                          <a:pt x="96" y="8"/>
                        </a:lnTo>
                        <a:lnTo>
                          <a:pt x="96" y="0"/>
                        </a:lnTo>
                        <a:lnTo>
                          <a:pt x="2" y="0"/>
                        </a:lnTo>
                        <a:lnTo>
                          <a:pt x="2" y="8"/>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5" name="Freeform 168"/>
                  <p:cNvSpPr>
                    <a:spLocks noEditPoints="1"/>
                  </p:cNvSpPr>
                  <p:nvPr/>
                </p:nvSpPr>
                <p:spPr bwMode="auto">
                  <a:xfrm>
                    <a:off x="1586" y="1617"/>
                    <a:ext cx="47" cy="4"/>
                  </a:xfrm>
                  <a:custGeom>
                    <a:avLst/>
                    <a:gdLst>
                      <a:gd name="T0" fmla="*/ 0 w 94"/>
                      <a:gd name="T1" fmla="*/ 1 h 8"/>
                      <a:gd name="T2" fmla="*/ 1 w 94"/>
                      <a:gd name="T3" fmla="*/ 1 h 8"/>
                      <a:gd name="T4" fmla="*/ 1 w 94"/>
                      <a:gd name="T5" fmla="*/ 0 h 8"/>
                      <a:gd name="T6" fmla="*/ 0 w 94"/>
                      <a:gd name="T7" fmla="*/ 0 h 8"/>
                      <a:gd name="T8" fmla="*/ 0 w 94"/>
                      <a:gd name="T9" fmla="*/ 1 h 8"/>
                      <a:gd name="T10" fmla="*/ 1 w 94"/>
                      <a:gd name="T11" fmla="*/ 1 h 8"/>
                      <a:gd name="T12" fmla="*/ 1 w 94"/>
                      <a:gd name="T13" fmla="*/ 1 h 8"/>
                      <a:gd name="T14" fmla="*/ 1 w 94"/>
                      <a:gd name="T15" fmla="*/ 0 h 8"/>
                      <a:gd name="T16" fmla="*/ 1 w 94"/>
                      <a:gd name="T17" fmla="*/ 0 h 8"/>
                      <a:gd name="T18" fmla="*/ 1 w 9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8">
                        <a:moveTo>
                          <a:pt x="0" y="8"/>
                        </a:moveTo>
                        <a:lnTo>
                          <a:pt x="94" y="8"/>
                        </a:lnTo>
                        <a:lnTo>
                          <a:pt x="94" y="0"/>
                        </a:lnTo>
                        <a:lnTo>
                          <a:pt x="0" y="0"/>
                        </a:lnTo>
                        <a:lnTo>
                          <a:pt x="0" y="8"/>
                        </a:lnTo>
                        <a:close/>
                        <a:moveTo>
                          <a:pt x="1" y="8"/>
                        </a:moveTo>
                        <a:lnTo>
                          <a:pt x="92" y="8"/>
                        </a:lnTo>
                        <a:lnTo>
                          <a:pt x="92" y="0"/>
                        </a:lnTo>
                        <a:lnTo>
                          <a:pt x="1" y="0"/>
                        </a:lnTo>
                        <a:lnTo>
                          <a:pt x="1" y="8"/>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6" name="Freeform 169"/>
                  <p:cNvSpPr>
                    <a:spLocks noEditPoints="1"/>
                  </p:cNvSpPr>
                  <p:nvPr/>
                </p:nvSpPr>
                <p:spPr bwMode="auto">
                  <a:xfrm>
                    <a:off x="1587" y="1617"/>
                    <a:ext cx="45" cy="4"/>
                  </a:xfrm>
                  <a:custGeom>
                    <a:avLst/>
                    <a:gdLst>
                      <a:gd name="T0" fmla="*/ 0 w 91"/>
                      <a:gd name="T1" fmla="*/ 1 h 8"/>
                      <a:gd name="T2" fmla="*/ 0 w 91"/>
                      <a:gd name="T3" fmla="*/ 1 h 8"/>
                      <a:gd name="T4" fmla="*/ 0 w 91"/>
                      <a:gd name="T5" fmla="*/ 0 h 8"/>
                      <a:gd name="T6" fmla="*/ 0 w 91"/>
                      <a:gd name="T7" fmla="*/ 0 h 8"/>
                      <a:gd name="T8" fmla="*/ 0 w 91"/>
                      <a:gd name="T9" fmla="*/ 1 h 8"/>
                      <a:gd name="T10" fmla="*/ 0 w 91"/>
                      <a:gd name="T11" fmla="*/ 1 h 8"/>
                      <a:gd name="T12" fmla="*/ 0 w 91"/>
                      <a:gd name="T13" fmla="*/ 1 h 8"/>
                      <a:gd name="T14" fmla="*/ 0 w 91"/>
                      <a:gd name="T15" fmla="*/ 0 h 8"/>
                      <a:gd name="T16" fmla="*/ 0 w 91"/>
                      <a:gd name="T17" fmla="*/ 0 h 8"/>
                      <a:gd name="T18" fmla="*/ 0 w 9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8">
                        <a:moveTo>
                          <a:pt x="0" y="8"/>
                        </a:moveTo>
                        <a:lnTo>
                          <a:pt x="91" y="8"/>
                        </a:lnTo>
                        <a:lnTo>
                          <a:pt x="91" y="0"/>
                        </a:lnTo>
                        <a:lnTo>
                          <a:pt x="0" y="0"/>
                        </a:lnTo>
                        <a:lnTo>
                          <a:pt x="0" y="8"/>
                        </a:lnTo>
                        <a:close/>
                        <a:moveTo>
                          <a:pt x="2" y="8"/>
                        </a:moveTo>
                        <a:lnTo>
                          <a:pt x="89" y="8"/>
                        </a:lnTo>
                        <a:lnTo>
                          <a:pt x="89" y="0"/>
                        </a:lnTo>
                        <a:lnTo>
                          <a:pt x="2" y="0"/>
                        </a:lnTo>
                        <a:lnTo>
                          <a:pt x="2" y="8"/>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7" name="Freeform 170"/>
                  <p:cNvSpPr>
                    <a:spLocks noEditPoints="1"/>
                  </p:cNvSpPr>
                  <p:nvPr/>
                </p:nvSpPr>
                <p:spPr bwMode="auto">
                  <a:xfrm>
                    <a:off x="1588" y="1617"/>
                    <a:ext cx="43" cy="4"/>
                  </a:xfrm>
                  <a:custGeom>
                    <a:avLst/>
                    <a:gdLst>
                      <a:gd name="T0" fmla="*/ 0 w 87"/>
                      <a:gd name="T1" fmla="*/ 1 h 8"/>
                      <a:gd name="T2" fmla="*/ 0 w 87"/>
                      <a:gd name="T3" fmla="*/ 1 h 8"/>
                      <a:gd name="T4" fmla="*/ 0 w 87"/>
                      <a:gd name="T5" fmla="*/ 0 h 8"/>
                      <a:gd name="T6" fmla="*/ 0 w 87"/>
                      <a:gd name="T7" fmla="*/ 0 h 8"/>
                      <a:gd name="T8" fmla="*/ 0 w 87"/>
                      <a:gd name="T9" fmla="*/ 1 h 8"/>
                      <a:gd name="T10" fmla="*/ 0 w 87"/>
                      <a:gd name="T11" fmla="*/ 1 h 8"/>
                      <a:gd name="T12" fmla="*/ 0 w 87"/>
                      <a:gd name="T13" fmla="*/ 1 h 8"/>
                      <a:gd name="T14" fmla="*/ 0 w 87"/>
                      <a:gd name="T15" fmla="*/ 0 h 8"/>
                      <a:gd name="T16" fmla="*/ 0 w 87"/>
                      <a:gd name="T17" fmla="*/ 0 h 8"/>
                      <a:gd name="T18" fmla="*/ 0 w 87"/>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8">
                        <a:moveTo>
                          <a:pt x="0" y="8"/>
                        </a:moveTo>
                        <a:lnTo>
                          <a:pt x="87" y="8"/>
                        </a:lnTo>
                        <a:lnTo>
                          <a:pt x="87" y="0"/>
                        </a:lnTo>
                        <a:lnTo>
                          <a:pt x="0" y="0"/>
                        </a:lnTo>
                        <a:lnTo>
                          <a:pt x="0" y="8"/>
                        </a:lnTo>
                        <a:close/>
                        <a:moveTo>
                          <a:pt x="2" y="8"/>
                        </a:moveTo>
                        <a:lnTo>
                          <a:pt x="85" y="8"/>
                        </a:lnTo>
                        <a:lnTo>
                          <a:pt x="85" y="0"/>
                        </a:lnTo>
                        <a:lnTo>
                          <a:pt x="2" y="0"/>
                        </a:lnTo>
                        <a:lnTo>
                          <a:pt x="2" y="8"/>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8" name="Freeform 171"/>
                  <p:cNvSpPr>
                    <a:spLocks noEditPoints="1"/>
                  </p:cNvSpPr>
                  <p:nvPr/>
                </p:nvSpPr>
                <p:spPr bwMode="auto">
                  <a:xfrm>
                    <a:off x="1589" y="1617"/>
                    <a:ext cx="41" cy="4"/>
                  </a:xfrm>
                  <a:custGeom>
                    <a:avLst/>
                    <a:gdLst>
                      <a:gd name="T0" fmla="*/ 0 w 83"/>
                      <a:gd name="T1" fmla="*/ 1 h 8"/>
                      <a:gd name="T2" fmla="*/ 0 w 83"/>
                      <a:gd name="T3" fmla="*/ 1 h 8"/>
                      <a:gd name="T4" fmla="*/ 0 w 83"/>
                      <a:gd name="T5" fmla="*/ 0 h 8"/>
                      <a:gd name="T6" fmla="*/ 0 w 83"/>
                      <a:gd name="T7" fmla="*/ 0 h 8"/>
                      <a:gd name="T8" fmla="*/ 0 w 83"/>
                      <a:gd name="T9" fmla="*/ 1 h 8"/>
                      <a:gd name="T10" fmla="*/ 0 w 83"/>
                      <a:gd name="T11" fmla="*/ 1 h 8"/>
                      <a:gd name="T12" fmla="*/ 0 w 83"/>
                      <a:gd name="T13" fmla="*/ 1 h 8"/>
                      <a:gd name="T14" fmla="*/ 0 w 83"/>
                      <a:gd name="T15" fmla="*/ 0 h 8"/>
                      <a:gd name="T16" fmla="*/ 0 w 83"/>
                      <a:gd name="T17" fmla="*/ 0 h 8"/>
                      <a:gd name="T18" fmla="*/ 0 w 83"/>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8">
                        <a:moveTo>
                          <a:pt x="0" y="8"/>
                        </a:moveTo>
                        <a:lnTo>
                          <a:pt x="83" y="8"/>
                        </a:lnTo>
                        <a:lnTo>
                          <a:pt x="83" y="0"/>
                        </a:lnTo>
                        <a:lnTo>
                          <a:pt x="0" y="0"/>
                        </a:lnTo>
                        <a:lnTo>
                          <a:pt x="0" y="8"/>
                        </a:lnTo>
                        <a:close/>
                        <a:moveTo>
                          <a:pt x="2" y="8"/>
                        </a:moveTo>
                        <a:lnTo>
                          <a:pt x="81" y="8"/>
                        </a:lnTo>
                        <a:lnTo>
                          <a:pt x="81"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79" name="Freeform 172"/>
                  <p:cNvSpPr>
                    <a:spLocks noEditPoints="1"/>
                  </p:cNvSpPr>
                  <p:nvPr/>
                </p:nvSpPr>
                <p:spPr bwMode="auto">
                  <a:xfrm>
                    <a:off x="1590" y="1617"/>
                    <a:ext cx="39" cy="4"/>
                  </a:xfrm>
                  <a:custGeom>
                    <a:avLst/>
                    <a:gdLst>
                      <a:gd name="T0" fmla="*/ 0 w 79"/>
                      <a:gd name="T1" fmla="*/ 1 h 8"/>
                      <a:gd name="T2" fmla="*/ 0 w 79"/>
                      <a:gd name="T3" fmla="*/ 1 h 8"/>
                      <a:gd name="T4" fmla="*/ 0 w 79"/>
                      <a:gd name="T5" fmla="*/ 0 h 8"/>
                      <a:gd name="T6" fmla="*/ 0 w 79"/>
                      <a:gd name="T7" fmla="*/ 0 h 8"/>
                      <a:gd name="T8" fmla="*/ 0 w 79"/>
                      <a:gd name="T9" fmla="*/ 1 h 8"/>
                      <a:gd name="T10" fmla="*/ 0 w 79"/>
                      <a:gd name="T11" fmla="*/ 1 h 8"/>
                      <a:gd name="T12" fmla="*/ 0 w 79"/>
                      <a:gd name="T13" fmla="*/ 1 h 8"/>
                      <a:gd name="T14" fmla="*/ 0 w 79"/>
                      <a:gd name="T15" fmla="*/ 0 h 8"/>
                      <a:gd name="T16" fmla="*/ 0 w 79"/>
                      <a:gd name="T17" fmla="*/ 0 h 8"/>
                      <a:gd name="T18" fmla="*/ 0 w 79"/>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8">
                        <a:moveTo>
                          <a:pt x="0" y="8"/>
                        </a:moveTo>
                        <a:lnTo>
                          <a:pt x="79" y="8"/>
                        </a:lnTo>
                        <a:lnTo>
                          <a:pt x="79" y="0"/>
                        </a:lnTo>
                        <a:lnTo>
                          <a:pt x="0" y="0"/>
                        </a:lnTo>
                        <a:lnTo>
                          <a:pt x="0" y="8"/>
                        </a:lnTo>
                        <a:close/>
                        <a:moveTo>
                          <a:pt x="2" y="8"/>
                        </a:moveTo>
                        <a:lnTo>
                          <a:pt x="77" y="8"/>
                        </a:lnTo>
                        <a:lnTo>
                          <a:pt x="77" y="0"/>
                        </a:lnTo>
                        <a:lnTo>
                          <a:pt x="2" y="0"/>
                        </a:lnTo>
                        <a:lnTo>
                          <a:pt x="2" y="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0" name="Freeform 173"/>
                  <p:cNvSpPr>
                    <a:spLocks noEditPoints="1"/>
                  </p:cNvSpPr>
                  <p:nvPr/>
                </p:nvSpPr>
                <p:spPr bwMode="auto">
                  <a:xfrm>
                    <a:off x="1591" y="1617"/>
                    <a:ext cx="38" cy="4"/>
                  </a:xfrm>
                  <a:custGeom>
                    <a:avLst/>
                    <a:gdLst>
                      <a:gd name="T0" fmla="*/ 0 w 75"/>
                      <a:gd name="T1" fmla="*/ 1 h 8"/>
                      <a:gd name="T2" fmla="*/ 1 w 75"/>
                      <a:gd name="T3" fmla="*/ 1 h 8"/>
                      <a:gd name="T4" fmla="*/ 1 w 75"/>
                      <a:gd name="T5" fmla="*/ 0 h 8"/>
                      <a:gd name="T6" fmla="*/ 0 w 75"/>
                      <a:gd name="T7" fmla="*/ 0 h 8"/>
                      <a:gd name="T8" fmla="*/ 0 w 75"/>
                      <a:gd name="T9" fmla="*/ 1 h 8"/>
                      <a:gd name="T10" fmla="*/ 1 w 75"/>
                      <a:gd name="T11" fmla="*/ 1 h 8"/>
                      <a:gd name="T12" fmla="*/ 1 w 75"/>
                      <a:gd name="T13" fmla="*/ 1 h 8"/>
                      <a:gd name="T14" fmla="*/ 1 w 75"/>
                      <a:gd name="T15" fmla="*/ 0 h 8"/>
                      <a:gd name="T16" fmla="*/ 1 w 75"/>
                      <a:gd name="T17" fmla="*/ 0 h 8"/>
                      <a:gd name="T18" fmla="*/ 1 w 75"/>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8">
                        <a:moveTo>
                          <a:pt x="0" y="8"/>
                        </a:moveTo>
                        <a:lnTo>
                          <a:pt x="75" y="8"/>
                        </a:lnTo>
                        <a:lnTo>
                          <a:pt x="75" y="0"/>
                        </a:lnTo>
                        <a:lnTo>
                          <a:pt x="0" y="0"/>
                        </a:lnTo>
                        <a:lnTo>
                          <a:pt x="0" y="8"/>
                        </a:lnTo>
                        <a:close/>
                        <a:moveTo>
                          <a:pt x="2" y="8"/>
                        </a:moveTo>
                        <a:lnTo>
                          <a:pt x="73" y="8"/>
                        </a:lnTo>
                        <a:lnTo>
                          <a:pt x="73"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1" name="Freeform 174"/>
                  <p:cNvSpPr>
                    <a:spLocks noEditPoints="1"/>
                  </p:cNvSpPr>
                  <p:nvPr/>
                </p:nvSpPr>
                <p:spPr bwMode="auto">
                  <a:xfrm>
                    <a:off x="1592" y="1617"/>
                    <a:ext cx="36" cy="4"/>
                  </a:xfrm>
                  <a:custGeom>
                    <a:avLst/>
                    <a:gdLst>
                      <a:gd name="T0" fmla="*/ 0 w 71"/>
                      <a:gd name="T1" fmla="*/ 1 h 8"/>
                      <a:gd name="T2" fmla="*/ 1 w 71"/>
                      <a:gd name="T3" fmla="*/ 1 h 8"/>
                      <a:gd name="T4" fmla="*/ 1 w 71"/>
                      <a:gd name="T5" fmla="*/ 0 h 8"/>
                      <a:gd name="T6" fmla="*/ 0 w 71"/>
                      <a:gd name="T7" fmla="*/ 0 h 8"/>
                      <a:gd name="T8" fmla="*/ 0 w 71"/>
                      <a:gd name="T9" fmla="*/ 1 h 8"/>
                      <a:gd name="T10" fmla="*/ 1 w 71"/>
                      <a:gd name="T11" fmla="*/ 1 h 8"/>
                      <a:gd name="T12" fmla="*/ 1 w 71"/>
                      <a:gd name="T13" fmla="*/ 1 h 8"/>
                      <a:gd name="T14" fmla="*/ 1 w 71"/>
                      <a:gd name="T15" fmla="*/ 0 h 8"/>
                      <a:gd name="T16" fmla="*/ 1 w 71"/>
                      <a:gd name="T17" fmla="*/ 0 h 8"/>
                      <a:gd name="T18" fmla="*/ 1 w 7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8">
                        <a:moveTo>
                          <a:pt x="0" y="8"/>
                        </a:moveTo>
                        <a:lnTo>
                          <a:pt x="71" y="8"/>
                        </a:lnTo>
                        <a:lnTo>
                          <a:pt x="71" y="0"/>
                        </a:lnTo>
                        <a:lnTo>
                          <a:pt x="0" y="0"/>
                        </a:lnTo>
                        <a:lnTo>
                          <a:pt x="0" y="8"/>
                        </a:lnTo>
                        <a:close/>
                        <a:moveTo>
                          <a:pt x="2" y="6"/>
                        </a:moveTo>
                        <a:lnTo>
                          <a:pt x="69" y="6"/>
                        </a:lnTo>
                        <a:lnTo>
                          <a:pt x="69" y="0"/>
                        </a:lnTo>
                        <a:lnTo>
                          <a:pt x="2" y="0"/>
                        </a:lnTo>
                        <a:lnTo>
                          <a:pt x="2"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2" name="Freeform 175"/>
                  <p:cNvSpPr>
                    <a:spLocks noEditPoints="1"/>
                  </p:cNvSpPr>
                  <p:nvPr/>
                </p:nvSpPr>
                <p:spPr bwMode="auto">
                  <a:xfrm>
                    <a:off x="1593" y="1617"/>
                    <a:ext cx="34" cy="3"/>
                  </a:xfrm>
                  <a:custGeom>
                    <a:avLst/>
                    <a:gdLst>
                      <a:gd name="T0" fmla="*/ 0 w 67"/>
                      <a:gd name="T1" fmla="*/ 1 h 6"/>
                      <a:gd name="T2" fmla="*/ 1 w 67"/>
                      <a:gd name="T3" fmla="*/ 1 h 6"/>
                      <a:gd name="T4" fmla="*/ 1 w 67"/>
                      <a:gd name="T5" fmla="*/ 0 h 6"/>
                      <a:gd name="T6" fmla="*/ 0 w 67"/>
                      <a:gd name="T7" fmla="*/ 0 h 6"/>
                      <a:gd name="T8" fmla="*/ 0 w 67"/>
                      <a:gd name="T9" fmla="*/ 1 h 6"/>
                      <a:gd name="T10" fmla="*/ 1 w 67"/>
                      <a:gd name="T11" fmla="*/ 1 h 6"/>
                      <a:gd name="T12" fmla="*/ 1 w 67"/>
                      <a:gd name="T13" fmla="*/ 1 h 6"/>
                      <a:gd name="T14" fmla="*/ 1 w 67"/>
                      <a:gd name="T15" fmla="*/ 0 h 6"/>
                      <a:gd name="T16" fmla="*/ 1 w 67"/>
                      <a:gd name="T17" fmla="*/ 0 h 6"/>
                      <a:gd name="T18" fmla="*/ 1 w 67"/>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6">
                        <a:moveTo>
                          <a:pt x="0" y="6"/>
                        </a:moveTo>
                        <a:lnTo>
                          <a:pt x="67" y="6"/>
                        </a:lnTo>
                        <a:lnTo>
                          <a:pt x="67" y="0"/>
                        </a:lnTo>
                        <a:lnTo>
                          <a:pt x="0" y="0"/>
                        </a:lnTo>
                        <a:lnTo>
                          <a:pt x="0" y="6"/>
                        </a:lnTo>
                        <a:close/>
                        <a:moveTo>
                          <a:pt x="2" y="6"/>
                        </a:moveTo>
                        <a:lnTo>
                          <a:pt x="65" y="6"/>
                        </a:lnTo>
                        <a:lnTo>
                          <a:pt x="65" y="0"/>
                        </a:lnTo>
                        <a:lnTo>
                          <a:pt x="2" y="0"/>
                        </a:lnTo>
                        <a:lnTo>
                          <a:pt x="2" y="6"/>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3" name="Freeform 176"/>
                  <p:cNvSpPr>
                    <a:spLocks noEditPoints="1"/>
                  </p:cNvSpPr>
                  <p:nvPr/>
                </p:nvSpPr>
                <p:spPr bwMode="auto">
                  <a:xfrm>
                    <a:off x="1594" y="1617"/>
                    <a:ext cx="32" cy="3"/>
                  </a:xfrm>
                  <a:custGeom>
                    <a:avLst/>
                    <a:gdLst>
                      <a:gd name="T0" fmla="*/ 0 w 63"/>
                      <a:gd name="T1" fmla="*/ 1 h 6"/>
                      <a:gd name="T2" fmla="*/ 1 w 63"/>
                      <a:gd name="T3" fmla="*/ 1 h 6"/>
                      <a:gd name="T4" fmla="*/ 1 w 63"/>
                      <a:gd name="T5" fmla="*/ 0 h 6"/>
                      <a:gd name="T6" fmla="*/ 0 w 63"/>
                      <a:gd name="T7" fmla="*/ 0 h 6"/>
                      <a:gd name="T8" fmla="*/ 0 w 63"/>
                      <a:gd name="T9" fmla="*/ 1 h 6"/>
                      <a:gd name="T10" fmla="*/ 1 w 63"/>
                      <a:gd name="T11" fmla="*/ 1 h 6"/>
                      <a:gd name="T12" fmla="*/ 1 w 63"/>
                      <a:gd name="T13" fmla="*/ 1 h 6"/>
                      <a:gd name="T14" fmla="*/ 1 w 63"/>
                      <a:gd name="T15" fmla="*/ 0 h 6"/>
                      <a:gd name="T16" fmla="*/ 1 w 63"/>
                      <a:gd name="T17" fmla="*/ 0 h 6"/>
                      <a:gd name="T18" fmla="*/ 1 w 63"/>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6">
                        <a:moveTo>
                          <a:pt x="0" y="6"/>
                        </a:moveTo>
                        <a:lnTo>
                          <a:pt x="63" y="6"/>
                        </a:lnTo>
                        <a:lnTo>
                          <a:pt x="63" y="0"/>
                        </a:lnTo>
                        <a:lnTo>
                          <a:pt x="0" y="0"/>
                        </a:lnTo>
                        <a:lnTo>
                          <a:pt x="0" y="6"/>
                        </a:lnTo>
                        <a:close/>
                        <a:moveTo>
                          <a:pt x="2" y="6"/>
                        </a:moveTo>
                        <a:lnTo>
                          <a:pt x="61" y="6"/>
                        </a:lnTo>
                        <a:lnTo>
                          <a:pt x="61" y="0"/>
                        </a:lnTo>
                        <a:lnTo>
                          <a:pt x="2" y="0"/>
                        </a:lnTo>
                        <a:lnTo>
                          <a:pt x="2"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4" name="Freeform 177"/>
                  <p:cNvSpPr>
                    <a:spLocks noEditPoints="1"/>
                  </p:cNvSpPr>
                  <p:nvPr/>
                </p:nvSpPr>
                <p:spPr bwMode="auto">
                  <a:xfrm>
                    <a:off x="1595" y="1617"/>
                    <a:ext cx="30" cy="3"/>
                  </a:xfrm>
                  <a:custGeom>
                    <a:avLst/>
                    <a:gdLst>
                      <a:gd name="T0" fmla="*/ 0 w 59"/>
                      <a:gd name="T1" fmla="*/ 1 h 6"/>
                      <a:gd name="T2" fmla="*/ 1 w 59"/>
                      <a:gd name="T3" fmla="*/ 1 h 6"/>
                      <a:gd name="T4" fmla="*/ 1 w 59"/>
                      <a:gd name="T5" fmla="*/ 0 h 6"/>
                      <a:gd name="T6" fmla="*/ 0 w 59"/>
                      <a:gd name="T7" fmla="*/ 0 h 6"/>
                      <a:gd name="T8" fmla="*/ 0 w 59"/>
                      <a:gd name="T9" fmla="*/ 1 h 6"/>
                      <a:gd name="T10" fmla="*/ 1 w 59"/>
                      <a:gd name="T11" fmla="*/ 1 h 6"/>
                      <a:gd name="T12" fmla="*/ 1 w 59"/>
                      <a:gd name="T13" fmla="*/ 1 h 6"/>
                      <a:gd name="T14" fmla="*/ 1 w 59"/>
                      <a:gd name="T15" fmla="*/ 0 h 6"/>
                      <a:gd name="T16" fmla="*/ 1 w 59"/>
                      <a:gd name="T17" fmla="*/ 0 h 6"/>
                      <a:gd name="T18" fmla="*/ 1 w 5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6">
                        <a:moveTo>
                          <a:pt x="0" y="6"/>
                        </a:moveTo>
                        <a:lnTo>
                          <a:pt x="59" y="6"/>
                        </a:lnTo>
                        <a:lnTo>
                          <a:pt x="59" y="0"/>
                        </a:lnTo>
                        <a:lnTo>
                          <a:pt x="0" y="0"/>
                        </a:lnTo>
                        <a:lnTo>
                          <a:pt x="0" y="6"/>
                        </a:lnTo>
                        <a:close/>
                        <a:moveTo>
                          <a:pt x="2" y="6"/>
                        </a:moveTo>
                        <a:lnTo>
                          <a:pt x="57" y="6"/>
                        </a:lnTo>
                        <a:lnTo>
                          <a:pt x="57" y="0"/>
                        </a:lnTo>
                        <a:lnTo>
                          <a:pt x="2" y="0"/>
                        </a:lnTo>
                        <a:lnTo>
                          <a:pt x="2" y="6"/>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5" name="Freeform 178"/>
                  <p:cNvSpPr>
                    <a:spLocks noEditPoints="1"/>
                  </p:cNvSpPr>
                  <p:nvPr/>
                </p:nvSpPr>
                <p:spPr bwMode="auto">
                  <a:xfrm>
                    <a:off x="1596" y="1617"/>
                    <a:ext cx="28" cy="3"/>
                  </a:xfrm>
                  <a:custGeom>
                    <a:avLst/>
                    <a:gdLst>
                      <a:gd name="T0" fmla="*/ 0 w 55"/>
                      <a:gd name="T1" fmla="*/ 1 h 6"/>
                      <a:gd name="T2" fmla="*/ 1 w 55"/>
                      <a:gd name="T3" fmla="*/ 1 h 6"/>
                      <a:gd name="T4" fmla="*/ 1 w 55"/>
                      <a:gd name="T5" fmla="*/ 0 h 6"/>
                      <a:gd name="T6" fmla="*/ 0 w 55"/>
                      <a:gd name="T7" fmla="*/ 0 h 6"/>
                      <a:gd name="T8" fmla="*/ 0 w 55"/>
                      <a:gd name="T9" fmla="*/ 1 h 6"/>
                      <a:gd name="T10" fmla="*/ 1 w 55"/>
                      <a:gd name="T11" fmla="*/ 1 h 6"/>
                      <a:gd name="T12" fmla="*/ 1 w 55"/>
                      <a:gd name="T13" fmla="*/ 1 h 6"/>
                      <a:gd name="T14" fmla="*/ 1 w 55"/>
                      <a:gd name="T15" fmla="*/ 1 h 6"/>
                      <a:gd name="T16" fmla="*/ 1 w 55"/>
                      <a:gd name="T17" fmla="*/ 1 h 6"/>
                      <a:gd name="T18" fmla="*/ 1 w 5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
                        <a:moveTo>
                          <a:pt x="0" y="6"/>
                        </a:moveTo>
                        <a:lnTo>
                          <a:pt x="55" y="6"/>
                        </a:lnTo>
                        <a:lnTo>
                          <a:pt x="55" y="0"/>
                        </a:lnTo>
                        <a:lnTo>
                          <a:pt x="0" y="0"/>
                        </a:lnTo>
                        <a:lnTo>
                          <a:pt x="0" y="6"/>
                        </a:lnTo>
                        <a:close/>
                        <a:moveTo>
                          <a:pt x="2" y="6"/>
                        </a:moveTo>
                        <a:lnTo>
                          <a:pt x="54" y="6"/>
                        </a:lnTo>
                        <a:lnTo>
                          <a:pt x="54" y="2"/>
                        </a:lnTo>
                        <a:lnTo>
                          <a:pt x="2" y="2"/>
                        </a:lnTo>
                        <a:lnTo>
                          <a:pt x="2"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6" name="Freeform 179"/>
                  <p:cNvSpPr>
                    <a:spLocks noEditPoints="1"/>
                  </p:cNvSpPr>
                  <p:nvPr/>
                </p:nvSpPr>
                <p:spPr bwMode="auto">
                  <a:xfrm>
                    <a:off x="1597" y="1618"/>
                    <a:ext cx="26" cy="2"/>
                  </a:xfrm>
                  <a:custGeom>
                    <a:avLst/>
                    <a:gdLst>
                      <a:gd name="T0" fmla="*/ 0 w 52"/>
                      <a:gd name="T1" fmla="*/ 1 h 4"/>
                      <a:gd name="T2" fmla="*/ 1 w 52"/>
                      <a:gd name="T3" fmla="*/ 1 h 4"/>
                      <a:gd name="T4" fmla="*/ 1 w 52"/>
                      <a:gd name="T5" fmla="*/ 0 h 4"/>
                      <a:gd name="T6" fmla="*/ 0 w 52"/>
                      <a:gd name="T7" fmla="*/ 0 h 4"/>
                      <a:gd name="T8" fmla="*/ 0 w 52"/>
                      <a:gd name="T9" fmla="*/ 1 h 4"/>
                      <a:gd name="T10" fmla="*/ 1 w 52"/>
                      <a:gd name="T11" fmla="*/ 1 h 4"/>
                      <a:gd name="T12" fmla="*/ 1 w 52"/>
                      <a:gd name="T13" fmla="*/ 1 h 4"/>
                      <a:gd name="T14" fmla="*/ 1 w 52"/>
                      <a:gd name="T15" fmla="*/ 0 h 4"/>
                      <a:gd name="T16" fmla="*/ 1 w 52"/>
                      <a:gd name="T17" fmla="*/ 0 h 4"/>
                      <a:gd name="T18" fmla="*/ 1 w 52"/>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4">
                        <a:moveTo>
                          <a:pt x="0" y="4"/>
                        </a:moveTo>
                        <a:lnTo>
                          <a:pt x="52" y="4"/>
                        </a:lnTo>
                        <a:lnTo>
                          <a:pt x="52" y="0"/>
                        </a:lnTo>
                        <a:lnTo>
                          <a:pt x="0" y="0"/>
                        </a:lnTo>
                        <a:lnTo>
                          <a:pt x="0" y="4"/>
                        </a:lnTo>
                        <a:close/>
                        <a:moveTo>
                          <a:pt x="2" y="4"/>
                        </a:moveTo>
                        <a:lnTo>
                          <a:pt x="50" y="4"/>
                        </a:lnTo>
                        <a:lnTo>
                          <a:pt x="50" y="0"/>
                        </a:lnTo>
                        <a:lnTo>
                          <a:pt x="2" y="0"/>
                        </a:lnTo>
                        <a:lnTo>
                          <a:pt x="2" y="4"/>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7" name="Freeform 180"/>
                  <p:cNvSpPr>
                    <a:spLocks noEditPoints="1"/>
                  </p:cNvSpPr>
                  <p:nvPr/>
                </p:nvSpPr>
                <p:spPr bwMode="auto">
                  <a:xfrm>
                    <a:off x="1598" y="1618"/>
                    <a:ext cx="24" cy="2"/>
                  </a:xfrm>
                  <a:custGeom>
                    <a:avLst/>
                    <a:gdLst>
                      <a:gd name="T0" fmla="*/ 0 w 48"/>
                      <a:gd name="T1" fmla="*/ 1 h 4"/>
                      <a:gd name="T2" fmla="*/ 1 w 48"/>
                      <a:gd name="T3" fmla="*/ 1 h 4"/>
                      <a:gd name="T4" fmla="*/ 1 w 48"/>
                      <a:gd name="T5" fmla="*/ 0 h 4"/>
                      <a:gd name="T6" fmla="*/ 0 w 48"/>
                      <a:gd name="T7" fmla="*/ 0 h 4"/>
                      <a:gd name="T8" fmla="*/ 0 w 48"/>
                      <a:gd name="T9" fmla="*/ 1 h 4"/>
                      <a:gd name="T10" fmla="*/ 1 w 48"/>
                      <a:gd name="T11" fmla="*/ 1 h 4"/>
                      <a:gd name="T12" fmla="*/ 1 w 48"/>
                      <a:gd name="T13" fmla="*/ 1 h 4"/>
                      <a:gd name="T14" fmla="*/ 1 w 48"/>
                      <a:gd name="T15" fmla="*/ 0 h 4"/>
                      <a:gd name="T16" fmla="*/ 1 w 48"/>
                      <a:gd name="T17" fmla="*/ 0 h 4"/>
                      <a:gd name="T18" fmla="*/ 1 w 48"/>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
                        <a:moveTo>
                          <a:pt x="0" y="4"/>
                        </a:moveTo>
                        <a:lnTo>
                          <a:pt x="48" y="4"/>
                        </a:lnTo>
                        <a:lnTo>
                          <a:pt x="48" y="0"/>
                        </a:lnTo>
                        <a:lnTo>
                          <a:pt x="0" y="0"/>
                        </a:lnTo>
                        <a:lnTo>
                          <a:pt x="0" y="4"/>
                        </a:lnTo>
                        <a:close/>
                        <a:moveTo>
                          <a:pt x="1" y="4"/>
                        </a:moveTo>
                        <a:lnTo>
                          <a:pt x="46" y="4"/>
                        </a:lnTo>
                        <a:lnTo>
                          <a:pt x="46" y="0"/>
                        </a:lnTo>
                        <a:lnTo>
                          <a:pt x="1" y="0"/>
                        </a:lnTo>
                        <a:lnTo>
                          <a:pt x="1" y="4"/>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8" name="Freeform 181"/>
                  <p:cNvSpPr>
                    <a:spLocks noEditPoints="1"/>
                  </p:cNvSpPr>
                  <p:nvPr/>
                </p:nvSpPr>
                <p:spPr bwMode="auto">
                  <a:xfrm>
                    <a:off x="1599" y="1618"/>
                    <a:ext cx="22" cy="2"/>
                  </a:xfrm>
                  <a:custGeom>
                    <a:avLst/>
                    <a:gdLst>
                      <a:gd name="T0" fmla="*/ 0 w 45"/>
                      <a:gd name="T1" fmla="*/ 1 h 4"/>
                      <a:gd name="T2" fmla="*/ 0 w 45"/>
                      <a:gd name="T3" fmla="*/ 1 h 4"/>
                      <a:gd name="T4" fmla="*/ 0 w 45"/>
                      <a:gd name="T5" fmla="*/ 0 h 4"/>
                      <a:gd name="T6" fmla="*/ 0 w 45"/>
                      <a:gd name="T7" fmla="*/ 0 h 4"/>
                      <a:gd name="T8" fmla="*/ 0 w 45"/>
                      <a:gd name="T9" fmla="*/ 1 h 4"/>
                      <a:gd name="T10" fmla="*/ 0 w 45"/>
                      <a:gd name="T11" fmla="*/ 1 h 4"/>
                      <a:gd name="T12" fmla="*/ 0 w 45"/>
                      <a:gd name="T13" fmla="*/ 1 h 4"/>
                      <a:gd name="T14" fmla="*/ 0 w 45"/>
                      <a:gd name="T15" fmla="*/ 0 h 4"/>
                      <a:gd name="T16" fmla="*/ 0 w 45"/>
                      <a:gd name="T17" fmla="*/ 0 h 4"/>
                      <a:gd name="T18" fmla="*/ 0 w 4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4">
                        <a:moveTo>
                          <a:pt x="0" y="4"/>
                        </a:moveTo>
                        <a:lnTo>
                          <a:pt x="45" y="4"/>
                        </a:lnTo>
                        <a:lnTo>
                          <a:pt x="45" y="0"/>
                        </a:lnTo>
                        <a:lnTo>
                          <a:pt x="0" y="0"/>
                        </a:lnTo>
                        <a:lnTo>
                          <a:pt x="0" y="4"/>
                        </a:lnTo>
                        <a:close/>
                        <a:moveTo>
                          <a:pt x="2" y="4"/>
                        </a:moveTo>
                        <a:lnTo>
                          <a:pt x="43" y="4"/>
                        </a:lnTo>
                        <a:lnTo>
                          <a:pt x="43" y="0"/>
                        </a:lnTo>
                        <a:lnTo>
                          <a:pt x="2" y="0"/>
                        </a:lnTo>
                        <a:lnTo>
                          <a:pt x="2" y="4"/>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89" name="Freeform 182"/>
                  <p:cNvSpPr>
                    <a:spLocks noEditPoints="1"/>
                  </p:cNvSpPr>
                  <p:nvPr/>
                </p:nvSpPr>
                <p:spPr bwMode="auto">
                  <a:xfrm>
                    <a:off x="1600" y="1618"/>
                    <a:ext cx="20" cy="2"/>
                  </a:xfrm>
                  <a:custGeom>
                    <a:avLst/>
                    <a:gdLst>
                      <a:gd name="T0" fmla="*/ 0 w 41"/>
                      <a:gd name="T1" fmla="*/ 1 h 4"/>
                      <a:gd name="T2" fmla="*/ 0 w 41"/>
                      <a:gd name="T3" fmla="*/ 1 h 4"/>
                      <a:gd name="T4" fmla="*/ 0 w 41"/>
                      <a:gd name="T5" fmla="*/ 0 h 4"/>
                      <a:gd name="T6" fmla="*/ 0 w 41"/>
                      <a:gd name="T7" fmla="*/ 0 h 4"/>
                      <a:gd name="T8" fmla="*/ 0 w 41"/>
                      <a:gd name="T9" fmla="*/ 1 h 4"/>
                      <a:gd name="T10" fmla="*/ 0 w 41"/>
                      <a:gd name="T11" fmla="*/ 1 h 4"/>
                      <a:gd name="T12" fmla="*/ 0 w 41"/>
                      <a:gd name="T13" fmla="*/ 1 h 4"/>
                      <a:gd name="T14" fmla="*/ 0 w 41"/>
                      <a:gd name="T15" fmla="*/ 0 h 4"/>
                      <a:gd name="T16" fmla="*/ 0 w 41"/>
                      <a:gd name="T17" fmla="*/ 0 h 4"/>
                      <a:gd name="T18" fmla="*/ 0 w 41"/>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
                        <a:moveTo>
                          <a:pt x="0" y="4"/>
                        </a:moveTo>
                        <a:lnTo>
                          <a:pt x="41" y="4"/>
                        </a:lnTo>
                        <a:lnTo>
                          <a:pt x="41" y="0"/>
                        </a:lnTo>
                        <a:lnTo>
                          <a:pt x="0" y="0"/>
                        </a:lnTo>
                        <a:lnTo>
                          <a:pt x="0" y="4"/>
                        </a:lnTo>
                        <a:close/>
                        <a:moveTo>
                          <a:pt x="4" y="2"/>
                        </a:moveTo>
                        <a:lnTo>
                          <a:pt x="39" y="2"/>
                        </a:lnTo>
                        <a:lnTo>
                          <a:pt x="39" y="0"/>
                        </a:lnTo>
                        <a:lnTo>
                          <a:pt x="4" y="0"/>
                        </a:lnTo>
                        <a:lnTo>
                          <a:pt x="4" y="2"/>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0" name="Freeform 183"/>
                  <p:cNvSpPr>
                    <a:spLocks noEditPoints="1"/>
                  </p:cNvSpPr>
                  <p:nvPr/>
                </p:nvSpPr>
                <p:spPr bwMode="auto">
                  <a:xfrm>
                    <a:off x="1602" y="1618"/>
                    <a:ext cx="17" cy="1"/>
                  </a:xfrm>
                  <a:custGeom>
                    <a:avLst/>
                    <a:gdLst>
                      <a:gd name="T0" fmla="*/ 0 w 35"/>
                      <a:gd name="T1" fmla="*/ 1 h 2"/>
                      <a:gd name="T2" fmla="*/ 0 w 35"/>
                      <a:gd name="T3" fmla="*/ 1 h 2"/>
                      <a:gd name="T4" fmla="*/ 0 w 35"/>
                      <a:gd name="T5" fmla="*/ 0 h 2"/>
                      <a:gd name="T6" fmla="*/ 0 w 35"/>
                      <a:gd name="T7" fmla="*/ 0 h 2"/>
                      <a:gd name="T8" fmla="*/ 0 w 35"/>
                      <a:gd name="T9" fmla="*/ 1 h 2"/>
                      <a:gd name="T10" fmla="*/ 0 w 35"/>
                      <a:gd name="T11" fmla="*/ 1 h 2"/>
                      <a:gd name="T12" fmla="*/ 0 w 35"/>
                      <a:gd name="T13" fmla="*/ 1 h 2"/>
                      <a:gd name="T14" fmla="*/ 0 w 35"/>
                      <a:gd name="T15" fmla="*/ 0 h 2"/>
                      <a:gd name="T16" fmla="*/ 0 w 35"/>
                      <a:gd name="T17" fmla="*/ 0 h 2"/>
                      <a:gd name="T18" fmla="*/ 0 w 3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2">
                        <a:moveTo>
                          <a:pt x="0" y="2"/>
                        </a:moveTo>
                        <a:lnTo>
                          <a:pt x="35" y="2"/>
                        </a:lnTo>
                        <a:lnTo>
                          <a:pt x="35" y="0"/>
                        </a:lnTo>
                        <a:lnTo>
                          <a:pt x="0" y="0"/>
                        </a:lnTo>
                        <a:lnTo>
                          <a:pt x="0" y="2"/>
                        </a:lnTo>
                        <a:close/>
                        <a:moveTo>
                          <a:pt x="2" y="2"/>
                        </a:moveTo>
                        <a:lnTo>
                          <a:pt x="31" y="2"/>
                        </a:lnTo>
                        <a:lnTo>
                          <a:pt x="31" y="0"/>
                        </a:lnTo>
                        <a:lnTo>
                          <a:pt x="2" y="0"/>
                        </a:lnTo>
                        <a:lnTo>
                          <a:pt x="2"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1" name="Freeform 184"/>
                  <p:cNvSpPr>
                    <a:spLocks noEditPoints="1"/>
                  </p:cNvSpPr>
                  <p:nvPr/>
                </p:nvSpPr>
                <p:spPr bwMode="auto">
                  <a:xfrm>
                    <a:off x="1603" y="1618"/>
                    <a:ext cx="14" cy="1"/>
                  </a:xfrm>
                  <a:custGeom>
                    <a:avLst/>
                    <a:gdLst>
                      <a:gd name="T0" fmla="*/ 0 w 29"/>
                      <a:gd name="T1" fmla="*/ 1 h 2"/>
                      <a:gd name="T2" fmla="*/ 0 w 29"/>
                      <a:gd name="T3" fmla="*/ 1 h 2"/>
                      <a:gd name="T4" fmla="*/ 0 w 29"/>
                      <a:gd name="T5" fmla="*/ 0 h 2"/>
                      <a:gd name="T6" fmla="*/ 0 w 29"/>
                      <a:gd name="T7" fmla="*/ 0 h 2"/>
                      <a:gd name="T8" fmla="*/ 0 w 29"/>
                      <a:gd name="T9" fmla="*/ 1 h 2"/>
                      <a:gd name="T10" fmla="*/ 0 w 29"/>
                      <a:gd name="T11" fmla="*/ 1 h 2"/>
                      <a:gd name="T12" fmla="*/ 0 w 29"/>
                      <a:gd name="T13" fmla="*/ 1 h 2"/>
                      <a:gd name="T14" fmla="*/ 0 w 29"/>
                      <a:gd name="T15" fmla="*/ 0 h 2"/>
                      <a:gd name="T16" fmla="*/ 0 w 29"/>
                      <a:gd name="T17" fmla="*/ 0 h 2"/>
                      <a:gd name="T18" fmla="*/ 0 w 2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
                        <a:moveTo>
                          <a:pt x="0" y="2"/>
                        </a:moveTo>
                        <a:lnTo>
                          <a:pt x="29" y="2"/>
                        </a:lnTo>
                        <a:lnTo>
                          <a:pt x="29" y="0"/>
                        </a:lnTo>
                        <a:lnTo>
                          <a:pt x="0" y="0"/>
                        </a:lnTo>
                        <a:lnTo>
                          <a:pt x="0" y="2"/>
                        </a:lnTo>
                        <a:close/>
                        <a:moveTo>
                          <a:pt x="2" y="2"/>
                        </a:moveTo>
                        <a:lnTo>
                          <a:pt x="27" y="2"/>
                        </a:lnTo>
                        <a:lnTo>
                          <a:pt x="27" y="0"/>
                        </a:lnTo>
                        <a:lnTo>
                          <a:pt x="2" y="0"/>
                        </a:lnTo>
                        <a:lnTo>
                          <a:pt x="2" y="2"/>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2" name="Freeform 185"/>
                  <p:cNvSpPr>
                    <a:spLocks noEditPoints="1"/>
                  </p:cNvSpPr>
                  <p:nvPr/>
                </p:nvSpPr>
                <p:spPr bwMode="auto">
                  <a:xfrm>
                    <a:off x="1604" y="1618"/>
                    <a:ext cx="12" cy="1"/>
                  </a:xfrm>
                  <a:custGeom>
                    <a:avLst/>
                    <a:gdLst>
                      <a:gd name="T0" fmla="*/ 0 w 25"/>
                      <a:gd name="T1" fmla="*/ 1 h 2"/>
                      <a:gd name="T2" fmla="*/ 0 w 25"/>
                      <a:gd name="T3" fmla="*/ 1 h 2"/>
                      <a:gd name="T4" fmla="*/ 0 w 25"/>
                      <a:gd name="T5" fmla="*/ 0 h 2"/>
                      <a:gd name="T6" fmla="*/ 0 w 25"/>
                      <a:gd name="T7" fmla="*/ 0 h 2"/>
                      <a:gd name="T8" fmla="*/ 0 w 25"/>
                      <a:gd name="T9" fmla="*/ 1 h 2"/>
                      <a:gd name="T10" fmla="*/ 0 w 25"/>
                      <a:gd name="T11" fmla="*/ 1 h 2"/>
                      <a:gd name="T12" fmla="*/ 0 w 25"/>
                      <a:gd name="T13" fmla="*/ 1 h 2"/>
                      <a:gd name="T14" fmla="*/ 0 w 25"/>
                      <a:gd name="T15" fmla="*/ 0 h 2"/>
                      <a:gd name="T16" fmla="*/ 0 w 25"/>
                      <a:gd name="T17" fmla="*/ 0 h 2"/>
                      <a:gd name="T18" fmla="*/ 0 w 2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0" y="2"/>
                        </a:moveTo>
                        <a:lnTo>
                          <a:pt x="25" y="2"/>
                        </a:lnTo>
                        <a:lnTo>
                          <a:pt x="25" y="0"/>
                        </a:lnTo>
                        <a:lnTo>
                          <a:pt x="0" y="0"/>
                        </a:lnTo>
                        <a:lnTo>
                          <a:pt x="0" y="2"/>
                        </a:lnTo>
                        <a:close/>
                        <a:moveTo>
                          <a:pt x="2" y="2"/>
                        </a:moveTo>
                        <a:lnTo>
                          <a:pt x="23" y="2"/>
                        </a:lnTo>
                        <a:lnTo>
                          <a:pt x="23" y="0"/>
                        </a:lnTo>
                        <a:lnTo>
                          <a:pt x="2" y="0"/>
                        </a:lnTo>
                        <a:lnTo>
                          <a:pt x="2" y="2"/>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3" name="Freeform 186"/>
                  <p:cNvSpPr>
                    <a:spLocks noEditPoints="1"/>
                  </p:cNvSpPr>
                  <p:nvPr/>
                </p:nvSpPr>
                <p:spPr bwMode="auto">
                  <a:xfrm>
                    <a:off x="1605" y="1618"/>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4" name="Freeform 187"/>
                  <p:cNvSpPr>
                    <a:spLocks noEditPoints="1"/>
                  </p:cNvSpPr>
                  <p:nvPr/>
                </p:nvSpPr>
                <p:spPr bwMode="auto">
                  <a:xfrm>
                    <a:off x="1606" y="1618"/>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5" name="Freeform 188"/>
                  <p:cNvSpPr>
                    <a:spLocks noEditPoints="1"/>
                  </p:cNvSpPr>
                  <p:nvPr/>
                </p:nvSpPr>
                <p:spPr bwMode="auto">
                  <a:xfrm>
                    <a:off x="1607" y="1618"/>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6" name="Freeform 189"/>
                  <p:cNvSpPr>
                    <a:spLocks noEditPoints="1"/>
                  </p:cNvSpPr>
                  <p:nvPr/>
                </p:nvSpPr>
                <p:spPr bwMode="auto">
                  <a:xfrm>
                    <a:off x="1609" y="1618"/>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7" name="Rectangle 190"/>
                  <p:cNvSpPr>
                    <a:spLocks noChangeArrowheads="1"/>
                  </p:cNvSpPr>
                  <p:nvPr/>
                </p:nvSpPr>
                <p:spPr bwMode="auto">
                  <a:xfrm>
                    <a:off x="1584" y="1617"/>
                    <a:ext cx="53" cy="4"/>
                  </a:xfrm>
                  <a:prstGeom prst="rect">
                    <a:avLst/>
                  </a:prstGeom>
                  <a:noFill/>
                  <a:ln w="158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998" name="Freeform 191"/>
                  <p:cNvSpPr>
                    <a:spLocks/>
                  </p:cNvSpPr>
                  <p:nvPr/>
                </p:nvSpPr>
                <p:spPr bwMode="auto">
                  <a:xfrm>
                    <a:off x="1595" y="1625"/>
                    <a:ext cx="10" cy="4"/>
                  </a:xfrm>
                  <a:custGeom>
                    <a:avLst/>
                    <a:gdLst>
                      <a:gd name="T0" fmla="*/ 0 w 19"/>
                      <a:gd name="T1" fmla="*/ 1 h 7"/>
                      <a:gd name="T2" fmla="*/ 0 w 19"/>
                      <a:gd name="T3" fmla="*/ 0 h 7"/>
                      <a:gd name="T4" fmla="*/ 1 w 19"/>
                      <a:gd name="T5" fmla="*/ 0 h 7"/>
                      <a:gd name="T6" fmla="*/ 1 w 19"/>
                      <a:gd name="T7" fmla="*/ 0 h 7"/>
                      <a:gd name="T8" fmla="*/ 1 w 19"/>
                      <a:gd name="T9" fmla="*/ 1 h 7"/>
                      <a:gd name="T10" fmla="*/ 1 w 19"/>
                      <a:gd name="T11" fmla="*/ 1 h 7"/>
                      <a:gd name="T12" fmla="*/ 1 w 19"/>
                      <a:gd name="T13" fmla="*/ 1 h 7"/>
                      <a:gd name="T14" fmla="*/ 0 w 19"/>
                      <a:gd name="T15" fmla="*/ 1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7">
                        <a:moveTo>
                          <a:pt x="0" y="7"/>
                        </a:moveTo>
                        <a:lnTo>
                          <a:pt x="0" y="0"/>
                        </a:lnTo>
                        <a:lnTo>
                          <a:pt x="19" y="0"/>
                        </a:lnTo>
                        <a:lnTo>
                          <a:pt x="9" y="2"/>
                        </a:lnTo>
                        <a:lnTo>
                          <a:pt x="4" y="3"/>
                        </a:lnTo>
                        <a:lnTo>
                          <a:pt x="2" y="7"/>
                        </a:lnTo>
                        <a:lnTo>
                          <a:pt x="0" y="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999" name="Freeform 192"/>
                  <p:cNvSpPr>
                    <a:spLocks/>
                  </p:cNvSpPr>
                  <p:nvPr/>
                </p:nvSpPr>
                <p:spPr bwMode="auto">
                  <a:xfrm>
                    <a:off x="1596" y="1625"/>
                    <a:ext cx="9" cy="4"/>
                  </a:xfrm>
                  <a:custGeom>
                    <a:avLst/>
                    <a:gdLst>
                      <a:gd name="T0" fmla="*/ 1 w 17"/>
                      <a:gd name="T1" fmla="*/ 0 h 7"/>
                      <a:gd name="T2" fmla="*/ 1 w 17"/>
                      <a:gd name="T3" fmla="*/ 1 h 7"/>
                      <a:gd name="T4" fmla="*/ 1 w 17"/>
                      <a:gd name="T5" fmla="*/ 1 h 7"/>
                      <a:gd name="T6" fmla="*/ 0 w 17"/>
                      <a:gd name="T7" fmla="*/ 1 h 7"/>
                      <a:gd name="T8" fmla="*/ 1 w 17"/>
                      <a:gd name="T9" fmla="*/ 1 h 7"/>
                      <a:gd name="T10" fmla="*/ 1 w 17"/>
                      <a:gd name="T11" fmla="*/ 1 h 7"/>
                      <a:gd name="T12" fmla="*/ 1 w 17"/>
                      <a:gd name="T13" fmla="*/ 1 h 7"/>
                      <a:gd name="T14" fmla="*/ 1 w 17"/>
                      <a:gd name="T15" fmla="*/ 1 h 7"/>
                      <a:gd name="T16" fmla="*/ 1 w 17"/>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7">
                        <a:moveTo>
                          <a:pt x="17" y="0"/>
                        </a:moveTo>
                        <a:lnTo>
                          <a:pt x="7" y="2"/>
                        </a:lnTo>
                        <a:lnTo>
                          <a:pt x="2" y="3"/>
                        </a:lnTo>
                        <a:lnTo>
                          <a:pt x="0" y="7"/>
                        </a:lnTo>
                        <a:lnTo>
                          <a:pt x="2" y="7"/>
                        </a:lnTo>
                        <a:lnTo>
                          <a:pt x="4" y="3"/>
                        </a:lnTo>
                        <a:lnTo>
                          <a:pt x="9" y="2"/>
                        </a:lnTo>
                        <a:lnTo>
                          <a:pt x="17" y="2"/>
                        </a:lnTo>
                        <a:lnTo>
                          <a:pt x="17"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0" name="Freeform 193"/>
                  <p:cNvSpPr>
                    <a:spLocks/>
                  </p:cNvSpPr>
                  <p:nvPr/>
                </p:nvSpPr>
                <p:spPr bwMode="auto">
                  <a:xfrm>
                    <a:off x="1597" y="1626"/>
                    <a:ext cx="8" cy="3"/>
                  </a:xfrm>
                  <a:custGeom>
                    <a:avLst/>
                    <a:gdLst>
                      <a:gd name="T0" fmla="*/ 0 w 15"/>
                      <a:gd name="T1" fmla="*/ 1 h 5"/>
                      <a:gd name="T2" fmla="*/ 1 w 15"/>
                      <a:gd name="T3" fmla="*/ 1 h 5"/>
                      <a:gd name="T4" fmla="*/ 1 w 15"/>
                      <a:gd name="T5" fmla="*/ 0 h 5"/>
                      <a:gd name="T6" fmla="*/ 1 w 15"/>
                      <a:gd name="T7" fmla="*/ 0 h 5"/>
                      <a:gd name="T8" fmla="*/ 1 w 15"/>
                      <a:gd name="T9" fmla="*/ 0 h 5"/>
                      <a:gd name="T10" fmla="*/ 1 w 15"/>
                      <a:gd name="T11" fmla="*/ 1 h 5"/>
                      <a:gd name="T12" fmla="*/ 1 w 15"/>
                      <a:gd name="T13" fmla="*/ 1 h 5"/>
                      <a:gd name="T14" fmla="*/ 0 w 15"/>
                      <a:gd name="T15" fmla="*/ 1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5">
                        <a:moveTo>
                          <a:pt x="0" y="5"/>
                        </a:moveTo>
                        <a:lnTo>
                          <a:pt x="2" y="1"/>
                        </a:lnTo>
                        <a:lnTo>
                          <a:pt x="7" y="0"/>
                        </a:lnTo>
                        <a:lnTo>
                          <a:pt x="15" y="0"/>
                        </a:lnTo>
                        <a:lnTo>
                          <a:pt x="5" y="1"/>
                        </a:lnTo>
                        <a:lnTo>
                          <a:pt x="2" y="5"/>
                        </a:lnTo>
                        <a:lnTo>
                          <a:pt x="0" y="5"/>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1" name="Freeform 194"/>
                  <p:cNvSpPr>
                    <a:spLocks/>
                  </p:cNvSpPr>
                  <p:nvPr/>
                </p:nvSpPr>
                <p:spPr bwMode="auto">
                  <a:xfrm>
                    <a:off x="1598" y="1626"/>
                    <a:ext cx="7" cy="3"/>
                  </a:xfrm>
                  <a:custGeom>
                    <a:avLst/>
                    <a:gdLst>
                      <a:gd name="T0" fmla="*/ 1 w 13"/>
                      <a:gd name="T1" fmla="*/ 0 h 5"/>
                      <a:gd name="T2" fmla="*/ 1 w 13"/>
                      <a:gd name="T3" fmla="*/ 1 h 5"/>
                      <a:gd name="T4" fmla="*/ 0 w 13"/>
                      <a:gd name="T5" fmla="*/ 1 h 5"/>
                      <a:gd name="T6" fmla="*/ 1 w 13"/>
                      <a:gd name="T7" fmla="*/ 1 h 5"/>
                      <a:gd name="T8" fmla="*/ 1 w 13"/>
                      <a:gd name="T9" fmla="*/ 1 h 5"/>
                      <a:gd name="T10" fmla="*/ 1 w 13"/>
                      <a:gd name="T11" fmla="*/ 1 h 5"/>
                      <a:gd name="T12" fmla="*/ 1 w 1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5">
                        <a:moveTo>
                          <a:pt x="13" y="0"/>
                        </a:moveTo>
                        <a:lnTo>
                          <a:pt x="3" y="1"/>
                        </a:lnTo>
                        <a:lnTo>
                          <a:pt x="0" y="5"/>
                        </a:lnTo>
                        <a:lnTo>
                          <a:pt x="1" y="5"/>
                        </a:lnTo>
                        <a:lnTo>
                          <a:pt x="5" y="1"/>
                        </a:lnTo>
                        <a:lnTo>
                          <a:pt x="13" y="1"/>
                        </a:lnTo>
                        <a:lnTo>
                          <a:pt x="13"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2" name="Freeform 195"/>
                  <p:cNvSpPr>
                    <a:spLocks/>
                  </p:cNvSpPr>
                  <p:nvPr/>
                </p:nvSpPr>
                <p:spPr bwMode="auto">
                  <a:xfrm>
                    <a:off x="1599" y="1627"/>
                    <a:ext cx="6" cy="2"/>
                  </a:xfrm>
                  <a:custGeom>
                    <a:avLst/>
                    <a:gdLst>
                      <a:gd name="T0" fmla="*/ 0 w 12"/>
                      <a:gd name="T1" fmla="*/ 1 h 4"/>
                      <a:gd name="T2" fmla="*/ 1 w 12"/>
                      <a:gd name="T3" fmla="*/ 0 h 4"/>
                      <a:gd name="T4" fmla="*/ 1 w 12"/>
                      <a:gd name="T5" fmla="*/ 0 h 4"/>
                      <a:gd name="T6" fmla="*/ 1 w 12"/>
                      <a:gd name="T7" fmla="*/ 0 h 4"/>
                      <a:gd name="T8" fmla="*/ 1 w 12"/>
                      <a:gd name="T9" fmla="*/ 0 h 4"/>
                      <a:gd name="T10" fmla="*/ 1 w 12"/>
                      <a:gd name="T11" fmla="*/ 1 h 4"/>
                      <a:gd name="T12" fmla="*/ 0 w 12"/>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4">
                        <a:moveTo>
                          <a:pt x="0" y="4"/>
                        </a:moveTo>
                        <a:lnTo>
                          <a:pt x="4" y="0"/>
                        </a:lnTo>
                        <a:lnTo>
                          <a:pt x="12" y="0"/>
                        </a:lnTo>
                        <a:lnTo>
                          <a:pt x="4" y="0"/>
                        </a:lnTo>
                        <a:lnTo>
                          <a:pt x="2" y="4"/>
                        </a:lnTo>
                        <a:lnTo>
                          <a:pt x="0" y="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3" name="Freeform 196"/>
                  <p:cNvSpPr>
                    <a:spLocks/>
                  </p:cNvSpPr>
                  <p:nvPr/>
                </p:nvSpPr>
                <p:spPr bwMode="auto">
                  <a:xfrm>
                    <a:off x="1600" y="1627"/>
                    <a:ext cx="5" cy="2"/>
                  </a:xfrm>
                  <a:custGeom>
                    <a:avLst/>
                    <a:gdLst>
                      <a:gd name="T0" fmla="*/ 1 w 10"/>
                      <a:gd name="T1" fmla="*/ 0 h 4"/>
                      <a:gd name="T2" fmla="*/ 1 w 10"/>
                      <a:gd name="T3" fmla="*/ 0 h 4"/>
                      <a:gd name="T4" fmla="*/ 0 w 10"/>
                      <a:gd name="T5" fmla="*/ 1 h 4"/>
                      <a:gd name="T6" fmla="*/ 1 w 10"/>
                      <a:gd name="T7" fmla="*/ 1 h 4"/>
                      <a:gd name="T8" fmla="*/ 1 w 10"/>
                      <a:gd name="T9" fmla="*/ 1 h 4"/>
                      <a:gd name="T10" fmla="*/ 1 w 10"/>
                      <a:gd name="T11" fmla="*/ 0 h 4"/>
                      <a:gd name="T12" fmla="*/ 1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2" y="0"/>
                        </a:lnTo>
                        <a:lnTo>
                          <a:pt x="0" y="4"/>
                        </a:lnTo>
                        <a:lnTo>
                          <a:pt x="2" y="4"/>
                        </a:lnTo>
                        <a:lnTo>
                          <a:pt x="4" y="2"/>
                        </a:lnTo>
                        <a:lnTo>
                          <a:pt x="10"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4" name="Freeform 197"/>
                  <p:cNvSpPr>
                    <a:spLocks/>
                  </p:cNvSpPr>
                  <p:nvPr/>
                </p:nvSpPr>
                <p:spPr bwMode="auto">
                  <a:xfrm>
                    <a:off x="1601" y="1627"/>
                    <a:ext cx="4" cy="2"/>
                  </a:xfrm>
                  <a:custGeom>
                    <a:avLst/>
                    <a:gdLst>
                      <a:gd name="T0" fmla="*/ 0 w 8"/>
                      <a:gd name="T1" fmla="*/ 1 h 4"/>
                      <a:gd name="T2" fmla="*/ 1 w 8"/>
                      <a:gd name="T3" fmla="*/ 1 h 4"/>
                      <a:gd name="T4" fmla="*/ 1 w 8"/>
                      <a:gd name="T5" fmla="*/ 0 h 4"/>
                      <a:gd name="T6" fmla="*/ 1 w 8"/>
                      <a:gd name="T7" fmla="*/ 1 h 4"/>
                      <a:gd name="T8" fmla="*/ 1 w 8"/>
                      <a:gd name="T9" fmla="*/ 1 h 4"/>
                      <a:gd name="T10" fmla="*/ 1 w 8"/>
                      <a:gd name="T11" fmla="*/ 1 h 4"/>
                      <a:gd name="T12" fmla="*/ 0 w 8"/>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2" y="2"/>
                        </a:lnTo>
                        <a:lnTo>
                          <a:pt x="8" y="0"/>
                        </a:lnTo>
                        <a:lnTo>
                          <a:pt x="8" y="2"/>
                        </a:lnTo>
                        <a:lnTo>
                          <a:pt x="4" y="2"/>
                        </a:lnTo>
                        <a:lnTo>
                          <a:pt x="2" y="4"/>
                        </a:lnTo>
                        <a:lnTo>
                          <a:pt x="0" y="4"/>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5" name="Freeform 198"/>
                  <p:cNvSpPr>
                    <a:spLocks/>
                  </p:cNvSpPr>
                  <p:nvPr/>
                </p:nvSpPr>
                <p:spPr bwMode="auto">
                  <a:xfrm>
                    <a:off x="1602" y="1628"/>
                    <a:ext cx="3" cy="1"/>
                  </a:xfrm>
                  <a:custGeom>
                    <a:avLst/>
                    <a:gdLst>
                      <a:gd name="T0" fmla="*/ 1 w 6"/>
                      <a:gd name="T1" fmla="*/ 0 h 2"/>
                      <a:gd name="T2" fmla="*/ 1 w 6"/>
                      <a:gd name="T3" fmla="*/ 0 h 2"/>
                      <a:gd name="T4" fmla="*/ 0 w 6"/>
                      <a:gd name="T5" fmla="*/ 1 h 2"/>
                      <a:gd name="T6" fmla="*/ 1 w 6"/>
                      <a:gd name="T7" fmla="*/ 1 h 2"/>
                      <a:gd name="T8" fmla="*/ 1 w 6"/>
                      <a:gd name="T9" fmla="*/ 0 h 2"/>
                      <a:gd name="T10" fmla="*/ 1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2" y="0"/>
                        </a:lnTo>
                        <a:lnTo>
                          <a:pt x="0" y="2"/>
                        </a:lnTo>
                        <a:lnTo>
                          <a:pt x="2" y="2"/>
                        </a:lnTo>
                        <a:lnTo>
                          <a:pt x="6"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6" name="Freeform 199"/>
                  <p:cNvSpPr>
                    <a:spLocks/>
                  </p:cNvSpPr>
                  <p:nvPr/>
                </p:nvSpPr>
                <p:spPr bwMode="auto">
                  <a:xfrm>
                    <a:off x="1603" y="1628"/>
                    <a:ext cx="2" cy="1"/>
                  </a:xfrm>
                  <a:custGeom>
                    <a:avLst/>
                    <a:gdLst>
                      <a:gd name="T0" fmla="*/ 0 w 4"/>
                      <a:gd name="T1" fmla="*/ 1 h 2"/>
                      <a:gd name="T2" fmla="*/ 1 w 4"/>
                      <a:gd name="T3" fmla="*/ 0 h 2"/>
                      <a:gd name="T4" fmla="*/ 1 w 4"/>
                      <a:gd name="T5" fmla="*/ 0 h 2"/>
                      <a:gd name="T6" fmla="*/ 1 w 4"/>
                      <a:gd name="T7" fmla="*/ 1 h 2"/>
                      <a:gd name="T8" fmla="*/ 0 w 4"/>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0" y="2"/>
                        </a:moveTo>
                        <a:lnTo>
                          <a:pt x="4"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7" name="Freeform 200"/>
                  <p:cNvSpPr>
                    <a:spLocks/>
                  </p:cNvSpPr>
                  <p:nvPr/>
                </p:nvSpPr>
                <p:spPr bwMode="auto">
                  <a:xfrm>
                    <a:off x="1604" y="1628"/>
                    <a:ext cx="1" cy="1"/>
                  </a:xfrm>
                  <a:custGeom>
                    <a:avLst/>
                    <a:gdLst>
                      <a:gd name="T0" fmla="*/ 1 w 2"/>
                      <a:gd name="T1" fmla="*/ 0 h 2"/>
                      <a:gd name="T2" fmla="*/ 0 w 2"/>
                      <a:gd name="T3" fmla="*/ 1 h 2"/>
                      <a:gd name="T4" fmla="*/ 1 w 2"/>
                      <a:gd name="T5" fmla="*/ 1 h 2"/>
                      <a:gd name="T6" fmla="*/ 1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0" y="2"/>
                        </a:lnTo>
                        <a:lnTo>
                          <a:pt x="2" y="2"/>
                        </a:lnTo>
                        <a:lnTo>
                          <a:pt x="2"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8" name="Freeform 201"/>
                  <p:cNvSpPr>
                    <a:spLocks noEditPoints="1"/>
                  </p:cNvSpPr>
                  <p:nvPr/>
                </p:nvSpPr>
                <p:spPr bwMode="auto">
                  <a:xfrm>
                    <a:off x="1583" y="1651"/>
                    <a:ext cx="53" cy="9"/>
                  </a:xfrm>
                  <a:custGeom>
                    <a:avLst/>
                    <a:gdLst>
                      <a:gd name="T0" fmla="*/ 0 w 105"/>
                      <a:gd name="T1" fmla="*/ 1 h 18"/>
                      <a:gd name="T2" fmla="*/ 1 w 105"/>
                      <a:gd name="T3" fmla="*/ 1 h 18"/>
                      <a:gd name="T4" fmla="*/ 1 w 105"/>
                      <a:gd name="T5" fmla="*/ 0 h 18"/>
                      <a:gd name="T6" fmla="*/ 0 w 105"/>
                      <a:gd name="T7" fmla="*/ 0 h 18"/>
                      <a:gd name="T8" fmla="*/ 0 w 105"/>
                      <a:gd name="T9" fmla="*/ 1 h 18"/>
                      <a:gd name="T10" fmla="*/ 0 w 105"/>
                      <a:gd name="T11" fmla="*/ 1 h 18"/>
                      <a:gd name="T12" fmla="*/ 1 w 105"/>
                      <a:gd name="T13" fmla="*/ 1 h 18"/>
                      <a:gd name="T14" fmla="*/ 1 w 105"/>
                      <a:gd name="T15" fmla="*/ 0 h 18"/>
                      <a:gd name="T16" fmla="*/ 0 w 105"/>
                      <a:gd name="T17" fmla="*/ 0 h 18"/>
                      <a:gd name="T18" fmla="*/ 0 w 105"/>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8">
                        <a:moveTo>
                          <a:pt x="0" y="18"/>
                        </a:moveTo>
                        <a:lnTo>
                          <a:pt x="105" y="18"/>
                        </a:lnTo>
                        <a:lnTo>
                          <a:pt x="105" y="0"/>
                        </a:lnTo>
                        <a:lnTo>
                          <a:pt x="0" y="0"/>
                        </a:lnTo>
                        <a:lnTo>
                          <a:pt x="0" y="18"/>
                        </a:lnTo>
                        <a:close/>
                        <a:moveTo>
                          <a:pt x="0" y="16"/>
                        </a:moveTo>
                        <a:lnTo>
                          <a:pt x="102" y="16"/>
                        </a:lnTo>
                        <a:lnTo>
                          <a:pt x="102" y="0"/>
                        </a:lnTo>
                        <a:lnTo>
                          <a:pt x="0" y="0"/>
                        </a:lnTo>
                        <a:lnTo>
                          <a:pt x="0" y="16"/>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09" name="Freeform 202"/>
                  <p:cNvSpPr>
                    <a:spLocks noEditPoints="1"/>
                  </p:cNvSpPr>
                  <p:nvPr/>
                </p:nvSpPr>
                <p:spPr bwMode="auto">
                  <a:xfrm>
                    <a:off x="1583" y="1651"/>
                    <a:ext cx="51" cy="8"/>
                  </a:xfrm>
                  <a:custGeom>
                    <a:avLst/>
                    <a:gdLst>
                      <a:gd name="T0" fmla="*/ 0 w 102"/>
                      <a:gd name="T1" fmla="*/ 1 h 16"/>
                      <a:gd name="T2" fmla="*/ 1 w 102"/>
                      <a:gd name="T3" fmla="*/ 1 h 16"/>
                      <a:gd name="T4" fmla="*/ 1 w 102"/>
                      <a:gd name="T5" fmla="*/ 0 h 16"/>
                      <a:gd name="T6" fmla="*/ 0 w 102"/>
                      <a:gd name="T7" fmla="*/ 0 h 16"/>
                      <a:gd name="T8" fmla="*/ 0 w 102"/>
                      <a:gd name="T9" fmla="*/ 1 h 16"/>
                      <a:gd name="T10" fmla="*/ 1 w 102"/>
                      <a:gd name="T11" fmla="*/ 1 h 16"/>
                      <a:gd name="T12" fmla="*/ 1 w 102"/>
                      <a:gd name="T13" fmla="*/ 1 h 16"/>
                      <a:gd name="T14" fmla="*/ 1 w 102"/>
                      <a:gd name="T15" fmla="*/ 0 h 16"/>
                      <a:gd name="T16" fmla="*/ 1 w 102"/>
                      <a:gd name="T17" fmla="*/ 0 h 16"/>
                      <a:gd name="T18" fmla="*/ 1 w 102"/>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6">
                        <a:moveTo>
                          <a:pt x="0" y="16"/>
                        </a:moveTo>
                        <a:lnTo>
                          <a:pt x="102" y="16"/>
                        </a:lnTo>
                        <a:lnTo>
                          <a:pt x="102" y="0"/>
                        </a:lnTo>
                        <a:lnTo>
                          <a:pt x="0" y="0"/>
                        </a:lnTo>
                        <a:lnTo>
                          <a:pt x="0" y="16"/>
                        </a:lnTo>
                        <a:close/>
                        <a:moveTo>
                          <a:pt x="2" y="16"/>
                        </a:moveTo>
                        <a:lnTo>
                          <a:pt x="100" y="16"/>
                        </a:lnTo>
                        <a:lnTo>
                          <a:pt x="100" y="0"/>
                        </a:lnTo>
                        <a:lnTo>
                          <a:pt x="2" y="0"/>
                        </a:lnTo>
                        <a:lnTo>
                          <a:pt x="2" y="16"/>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0" name="Freeform 203"/>
                  <p:cNvSpPr>
                    <a:spLocks noEditPoints="1"/>
                  </p:cNvSpPr>
                  <p:nvPr/>
                </p:nvSpPr>
                <p:spPr bwMode="auto">
                  <a:xfrm>
                    <a:off x="1584" y="1651"/>
                    <a:ext cx="49" cy="8"/>
                  </a:xfrm>
                  <a:custGeom>
                    <a:avLst/>
                    <a:gdLst>
                      <a:gd name="T0" fmla="*/ 0 w 98"/>
                      <a:gd name="T1" fmla="*/ 1 h 16"/>
                      <a:gd name="T2" fmla="*/ 1 w 98"/>
                      <a:gd name="T3" fmla="*/ 1 h 16"/>
                      <a:gd name="T4" fmla="*/ 1 w 98"/>
                      <a:gd name="T5" fmla="*/ 0 h 16"/>
                      <a:gd name="T6" fmla="*/ 0 w 98"/>
                      <a:gd name="T7" fmla="*/ 0 h 16"/>
                      <a:gd name="T8" fmla="*/ 0 w 98"/>
                      <a:gd name="T9" fmla="*/ 1 h 16"/>
                      <a:gd name="T10" fmla="*/ 1 w 98"/>
                      <a:gd name="T11" fmla="*/ 1 h 16"/>
                      <a:gd name="T12" fmla="*/ 1 w 98"/>
                      <a:gd name="T13" fmla="*/ 1 h 16"/>
                      <a:gd name="T14" fmla="*/ 1 w 98"/>
                      <a:gd name="T15" fmla="*/ 0 h 16"/>
                      <a:gd name="T16" fmla="*/ 1 w 98"/>
                      <a:gd name="T17" fmla="*/ 0 h 16"/>
                      <a:gd name="T18" fmla="*/ 1 w 98"/>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6">
                        <a:moveTo>
                          <a:pt x="0" y="16"/>
                        </a:moveTo>
                        <a:lnTo>
                          <a:pt x="98" y="16"/>
                        </a:lnTo>
                        <a:lnTo>
                          <a:pt x="98" y="0"/>
                        </a:lnTo>
                        <a:lnTo>
                          <a:pt x="0" y="0"/>
                        </a:lnTo>
                        <a:lnTo>
                          <a:pt x="0" y="16"/>
                        </a:lnTo>
                        <a:close/>
                        <a:moveTo>
                          <a:pt x="2" y="16"/>
                        </a:moveTo>
                        <a:lnTo>
                          <a:pt x="96" y="16"/>
                        </a:lnTo>
                        <a:lnTo>
                          <a:pt x="96" y="0"/>
                        </a:lnTo>
                        <a:lnTo>
                          <a:pt x="2" y="0"/>
                        </a:lnTo>
                        <a:lnTo>
                          <a:pt x="2" y="16"/>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1" name="Freeform 204"/>
                  <p:cNvSpPr>
                    <a:spLocks noEditPoints="1"/>
                  </p:cNvSpPr>
                  <p:nvPr/>
                </p:nvSpPr>
                <p:spPr bwMode="auto">
                  <a:xfrm>
                    <a:off x="1585" y="1651"/>
                    <a:ext cx="47" cy="8"/>
                  </a:xfrm>
                  <a:custGeom>
                    <a:avLst/>
                    <a:gdLst>
                      <a:gd name="T0" fmla="*/ 0 w 94"/>
                      <a:gd name="T1" fmla="*/ 1 h 16"/>
                      <a:gd name="T2" fmla="*/ 1 w 94"/>
                      <a:gd name="T3" fmla="*/ 1 h 16"/>
                      <a:gd name="T4" fmla="*/ 1 w 94"/>
                      <a:gd name="T5" fmla="*/ 0 h 16"/>
                      <a:gd name="T6" fmla="*/ 0 w 94"/>
                      <a:gd name="T7" fmla="*/ 0 h 16"/>
                      <a:gd name="T8" fmla="*/ 0 w 94"/>
                      <a:gd name="T9" fmla="*/ 1 h 16"/>
                      <a:gd name="T10" fmla="*/ 1 w 94"/>
                      <a:gd name="T11" fmla="*/ 1 h 16"/>
                      <a:gd name="T12" fmla="*/ 1 w 94"/>
                      <a:gd name="T13" fmla="*/ 1 h 16"/>
                      <a:gd name="T14" fmla="*/ 1 w 94"/>
                      <a:gd name="T15" fmla="*/ 0 h 16"/>
                      <a:gd name="T16" fmla="*/ 1 w 94"/>
                      <a:gd name="T17" fmla="*/ 0 h 16"/>
                      <a:gd name="T18" fmla="*/ 1 w 94"/>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6">
                        <a:moveTo>
                          <a:pt x="0" y="16"/>
                        </a:moveTo>
                        <a:lnTo>
                          <a:pt x="94" y="16"/>
                        </a:lnTo>
                        <a:lnTo>
                          <a:pt x="94" y="0"/>
                        </a:lnTo>
                        <a:lnTo>
                          <a:pt x="0" y="0"/>
                        </a:lnTo>
                        <a:lnTo>
                          <a:pt x="0" y="16"/>
                        </a:lnTo>
                        <a:close/>
                        <a:moveTo>
                          <a:pt x="2" y="16"/>
                        </a:moveTo>
                        <a:lnTo>
                          <a:pt x="92" y="16"/>
                        </a:lnTo>
                        <a:lnTo>
                          <a:pt x="92" y="0"/>
                        </a:lnTo>
                        <a:lnTo>
                          <a:pt x="2" y="0"/>
                        </a:lnTo>
                        <a:lnTo>
                          <a:pt x="2" y="16"/>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2" name="Freeform 205"/>
                  <p:cNvSpPr>
                    <a:spLocks noEditPoints="1"/>
                  </p:cNvSpPr>
                  <p:nvPr/>
                </p:nvSpPr>
                <p:spPr bwMode="auto">
                  <a:xfrm>
                    <a:off x="1586" y="1651"/>
                    <a:ext cx="45" cy="8"/>
                  </a:xfrm>
                  <a:custGeom>
                    <a:avLst/>
                    <a:gdLst>
                      <a:gd name="T0" fmla="*/ 0 w 90"/>
                      <a:gd name="T1" fmla="*/ 1 h 16"/>
                      <a:gd name="T2" fmla="*/ 1 w 90"/>
                      <a:gd name="T3" fmla="*/ 1 h 16"/>
                      <a:gd name="T4" fmla="*/ 1 w 90"/>
                      <a:gd name="T5" fmla="*/ 0 h 16"/>
                      <a:gd name="T6" fmla="*/ 0 w 90"/>
                      <a:gd name="T7" fmla="*/ 0 h 16"/>
                      <a:gd name="T8" fmla="*/ 0 w 90"/>
                      <a:gd name="T9" fmla="*/ 1 h 16"/>
                      <a:gd name="T10" fmla="*/ 1 w 90"/>
                      <a:gd name="T11" fmla="*/ 1 h 16"/>
                      <a:gd name="T12" fmla="*/ 1 w 90"/>
                      <a:gd name="T13" fmla="*/ 1 h 16"/>
                      <a:gd name="T14" fmla="*/ 1 w 90"/>
                      <a:gd name="T15" fmla="*/ 0 h 16"/>
                      <a:gd name="T16" fmla="*/ 1 w 90"/>
                      <a:gd name="T17" fmla="*/ 0 h 16"/>
                      <a:gd name="T18" fmla="*/ 1 w 90"/>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16">
                        <a:moveTo>
                          <a:pt x="0" y="16"/>
                        </a:moveTo>
                        <a:lnTo>
                          <a:pt x="90" y="16"/>
                        </a:lnTo>
                        <a:lnTo>
                          <a:pt x="90" y="0"/>
                        </a:lnTo>
                        <a:lnTo>
                          <a:pt x="0" y="0"/>
                        </a:lnTo>
                        <a:lnTo>
                          <a:pt x="0" y="16"/>
                        </a:lnTo>
                        <a:close/>
                        <a:moveTo>
                          <a:pt x="1" y="16"/>
                        </a:moveTo>
                        <a:lnTo>
                          <a:pt x="88" y="16"/>
                        </a:lnTo>
                        <a:lnTo>
                          <a:pt x="88" y="0"/>
                        </a:lnTo>
                        <a:lnTo>
                          <a:pt x="1" y="0"/>
                        </a:lnTo>
                        <a:lnTo>
                          <a:pt x="1" y="16"/>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3" name="Freeform 206"/>
                  <p:cNvSpPr>
                    <a:spLocks noEditPoints="1"/>
                  </p:cNvSpPr>
                  <p:nvPr/>
                </p:nvSpPr>
                <p:spPr bwMode="auto">
                  <a:xfrm>
                    <a:off x="1587" y="1651"/>
                    <a:ext cx="43" cy="8"/>
                  </a:xfrm>
                  <a:custGeom>
                    <a:avLst/>
                    <a:gdLst>
                      <a:gd name="T0" fmla="*/ 0 w 87"/>
                      <a:gd name="T1" fmla="*/ 1 h 16"/>
                      <a:gd name="T2" fmla="*/ 0 w 87"/>
                      <a:gd name="T3" fmla="*/ 1 h 16"/>
                      <a:gd name="T4" fmla="*/ 0 w 87"/>
                      <a:gd name="T5" fmla="*/ 0 h 16"/>
                      <a:gd name="T6" fmla="*/ 0 w 87"/>
                      <a:gd name="T7" fmla="*/ 0 h 16"/>
                      <a:gd name="T8" fmla="*/ 0 w 87"/>
                      <a:gd name="T9" fmla="*/ 1 h 16"/>
                      <a:gd name="T10" fmla="*/ 0 w 87"/>
                      <a:gd name="T11" fmla="*/ 1 h 16"/>
                      <a:gd name="T12" fmla="*/ 0 w 87"/>
                      <a:gd name="T13" fmla="*/ 1 h 16"/>
                      <a:gd name="T14" fmla="*/ 0 w 87"/>
                      <a:gd name="T15" fmla="*/ 0 h 16"/>
                      <a:gd name="T16" fmla="*/ 0 w 87"/>
                      <a:gd name="T17" fmla="*/ 0 h 16"/>
                      <a:gd name="T18" fmla="*/ 0 w 87"/>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6">
                        <a:moveTo>
                          <a:pt x="0" y="16"/>
                        </a:moveTo>
                        <a:lnTo>
                          <a:pt x="87" y="16"/>
                        </a:lnTo>
                        <a:lnTo>
                          <a:pt x="87" y="0"/>
                        </a:lnTo>
                        <a:lnTo>
                          <a:pt x="0" y="0"/>
                        </a:lnTo>
                        <a:lnTo>
                          <a:pt x="0" y="16"/>
                        </a:lnTo>
                        <a:close/>
                        <a:moveTo>
                          <a:pt x="2" y="14"/>
                        </a:moveTo>
                        <a:lnTo>
                          <a:pt x="85" y="14"/>
                        </a:lnTo>
                        <a:lnTo>
                          <a:pt x="85" y="0"/>
                        </a:lnTo>
                        <a:lnTo>
                          <a:pt x="2" y="0"/>
                        </a:lnTo>
                        <a:lnTo>
                          <a:pt x="2" y="14"/>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4" name="Freeform 207"/>
                  <p:cNvSpPr>
                    <a:spLocks noEditPoints="1"/>
                  </p:cNvSpPr>
                  <p:nvPr/>
                </p:nvSpPr>
                <p:spPr bwMode="auto">
                  <a:xfrm>
                    <a:off x="1588" y="1651"/>
                    <a:ext cx="41" cy="7"/>
                  </a:xfrm>
                  <a:custGeom>
                    <a:avLst/>
                    <a:gdLst>
                      <a:gd name="T0" fmla="*/ 0 w 83"/>
                      <a:gd name="T1" fmla="*/ 1 h 14"/>
                      <a:gd name="T2" fmla="*/ 0 w 83"/>
                      <a:gd name="T3" fmla="*/ 1 h 14"/>
                      <a:gd name="T4" fmla="*/ 0 w 83"/>
                      <a:gd name="T5" fmla="*/ 0 h 14"/>
                      <a:gd name="T6" fmla="*/ 0 w 83"/>
                      <a:gd name="T7" fmla="*/ 0 h 14"/>
                      <a:gd name="T8" fmla="*/ 0 w 83"/>
                      <a:gd name="T9" fmla="*/ 1 h 14"/>
                      <a:gd name="T10" fmla="*/ 0 w 83"/>
                      <a:gd name="T11" fmla="*/ 1 h 14"/>
                      <a:gd name="T12" fmla="*/ 0 w 83"/>
                      <a:gd name="T13" fmla="*/ 1 h 14"/>
                      <a:gd name="T14" fmla="*/ 0 w 83"/>
                      <a:gd name="T15" fmla="*/ 1 h 14"/>
                      <a:gd name="T16" fmla="*/ 0 w 83"/>
                      <a:gd name="T17" fmla="*/ 1 h 14"/>
                      <a:gd name="T18" fmla="*/ 0 w 83"/>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4">
                        <a:moveTo>
                          <a:pt x="0" y="14"/>
                        </a:moveTo>
                        <a:lnTo>
                          <a:pt x="83" y="14"/>
                        </a:lnTo>
                        <a:lnTo>
                          <a:pt x="83" y="0"/>
                        </a:lnTo>
                        <a:lnTo>
                          <a:pt x="0" y="0"/>
                        </a:lnTo>
                        <a:lnTo>
                          <a:pt x="0" y="14"/>
                        </a:lnTo>
                        <a:close/>
                        <a:moveTo>
                          <a:pt x="2" y="14"/>
                        </a:moveTo>
                        <a:lnTo>
                          <a:pt x="81" y="14"/>
                        </a:lnTo>
                        <a:lnTo>
                          <a:pt x="81" y="2"/>
                        </a:lnTo>
                        <a:lnTo>
                          <a:pt x="2" y="2"/>
                        </a:lnTo>
                        <a:lnTo>
                          <a:pt x="2" y="14"/>
                        </a:lnTo>
                        <a:close/>
                      </a:path>
                    </a:pathLst>
                  </a:custGeom>
                  <a:solidFill>
                    <a:srgbClr val="B6B6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5" name="Freeform 208"/>
                  <p:cNvSpPr>
                    <a:spLocks noEditPoints="1"/>
                  </p:cNvSpPr>
                  <p:nvPr/>
                </p:nvSpPr>
                <p:spPr bwMode="auto">
                  <a:xfrm>
                    <a:off x="1589" y="1652"/>
                    <a:ext cx="40" cy="6"/>
                  </a:xfrm>
                  <a:custGeom>
                    <a:avLst/>
                    <a:gdLst>
                      <a:gd name="T0" fmla="*/ 0 w 79"/>
                      <a:gd name="T1" fmla="*/ 1 h 12"/>
                      <a:gd name="T2" fmla="*/ 1 w 79"/>
                      <a:gd name="T3" fmla="*/ 1 h 12"/>
                      <a:gd name="T4" fmla="*/ 1 w 79"/>
                      <a:gd name="T5" fmla="*/ 0 h 12"/>
                      <a:gd name="T6" fmla="*/ 0 w 79"/>
                      <a:gd name="T7" fmla="*/ 0 h 12"/>
                      <a:gd name="T8" fmla="*/ 0 w 79"/>
                      <a:gd name="T9" fmla="*/ 1 h 12"/>
                      <a:gd name="T10" fmla="*/ 1 w 79"/>
                      <a:gd name="T11" fmla="*/ 1 h 12"/>
                      <a:gd name="T12" fmla="*/ 1 w 79"/>
                      <a:gd name="T13" fmla="*/ 1 h 12"/>
                      <a:gd name="T14" fmla="*/ 1 w 79"/>
                      <a:gd name="T15" fmla="*/ 0 h 12"/>
                      <a:gd name="T16" fmla="*/ 1 w 79"/>
                      <a:gd name="T17" fmla="*/ 0 h 12"/>
                      <a:gd name="T18" fmla="*/ 1 w 79"/>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12">
                        <a:moveTo>
                          <a:pt x="0" y="12"/>
                        </a:moveTo>
                        <a:lnTo>
                          <a:pt x="79" y="12"/>
                        </a:lnTo>
                        <a:lnTo>
                          <a:pt x="79" y="0"/>
                        </a:lnTo>
                        <a:lnTo>
                          <a:pt x="0" y="0"/>
                        </a:lnTo>
                        <a:lnTo>
                          <a:pt x="0" y="12"/>
                        </a:lnTo>
                        <a:close/>
                        <a:moveTo>
                          <a:pt x="2" y="12"/>
                        </a:moveTo>
                        <a:lnTo>
                          <a:pt x="77" y="12"/>
                        </a:lnTo>
                        <a:lnTo>
                          <a:pt x="77" y="0"/>
                        </a:lnTo>
                        <a:lnTo>
                          <a:pt x="2" y="0"/>
                        </a:lnTo>
                        <a:lnTo>
                          <a:pt x="2" y="12"/>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6" name="Freeform 209"/>
                  <p:cNvSpPr>
                    <a:spLocks noEditPoints="1"/>
                  </p:cNvSpPr>
                  <p:nvPr/>
                </p:nvSpPr>
                <p:spPr bwMode="auto">
                  <a:xfrm>
                    <a:off x="1590" y="1652"/>
                    <a:ext cx="38" cy="6"/>
                  </a:xfrm>
                  <a:custGeom>
                    <a:avLst/>
                    <a:gdLst>
                      <a:gd name="T0" fmla="*/ 0 w 75"/>
                      <a:gd name="T1" fmla="*/ 1 h 12"/>
                      <a:gd name="T2" fmla="*/ 1 w 75"/>
                      <a:gd name="T3" fmla="*/ 1 h 12"/>
                      <a:gd name="T4" fmla="*/ 1 w 75"/>
                      <a:gd name="T5" fmla="*/ 0 h 12"/>
                      <a:gd name="T6" fmla="*/ 0 w 75"/>
                      <a:gd name="T7" fmla="*/ 0 h 12"/>
                      <a:gd name="T8" fmla="*/ 0 w 75"/>
                      <a:gd name="T9" fmla="*/ 1 h 12"/>
                      <a:gd name="T10" fmla="*/ 1 w 75"/>
                      <a:gd name="T11" fmla="*/ 1 h 12"/>
                      <a:gd name="T12" fmla="*/ 1 w 75"/>
                      <a:gd name="T13" fmla="*/ 1 h 12"/>
                      <a:gd name="T14" fmla="*/ 1 w 75"/>
                      <a:gd name="T15" fmla="*/ 0 h 12"/>
                      <a:gd name="T16" fmla="*/ 1 w 75"/>
                      <a:gd name="T17" fmla="*/ 0 h 12"/>
                      <a:gd name="T18" fmla="*/ 1 w 75"/>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12">
                        <a:moveTo>
                          <a:pt x="0" y="12"/>
                        </a:moveTo>
                        <a:lnTo>
                          <a:pt x="75" y="12"/>
                        </a:lnTo>
                        <a:lnTo>
                          <a:pt x="75" y="0"/>
                        </a:lnTo>
                        <a:lnTo>
                          <a:pt x="0" y="0"/>
                        </a:lnTo>
                        <a:lnTo>
                          <a:pt x="0" y="12"/>
                        </a:lnTo>
                        <a:close/>
                        <a:moveTo>
                          <a:pt x="2" y="12"/>
                        </a:moveTo>
                        <a:lnTo>
                          <a:pt x="73" y="12"/>
                        </a:lnTo>
                        <a:lnTo>
                          <a:pt x="73" y="0"/>
                        </a:lnTo>
                        <a:lnTo>
                          <a:pt x="2" y="0"/>
                        </a:lnTo>
                        <a:lnTo>
                          <a:pt x="2" y="1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7" name="Freeform 210"/>
                  <p:cNvSpPr>
                    <a:spLocks noEditPoints="1"/>
                  </p:cNvSpPr>
                  <p:nvPr/>
                </p:nvSpPr>
                <p:spPr bwMode="auto">
                  <a:xfrm>
                    <a:off x="1591" y="1652"/>
                    <a:ext cx="36" cy="6"/>
                  </a:xfrm>
                  <a:custGeom>
                    <a:avLst/>
                    <a:gdLst>
                      <a:gd name="T0" fmla="*/ 0 w 71"/>
                      <a:gd name="T1" fmla="*/ 1 h 12"/>
                      <a:gd name="T2" fmla="*/ 1 w 71"/>
                      <a:gd name="T3" fmla="*/ 1 h 12"/>
                      <a:gd name="T4" fmla="*/ 1 w 71"/>
                      <a:gd name="T5" fmla="*/ 0 h 12"/>
                      <a:gd name="T6" fmla="*/ 0 w 71"/>
                      <a:gd name="T7" fmla="*/ 0 h 12"/>
                      <a:gd name="T8" fmla="*/ 0 w 71"/>
                      <a:gd name="T9" fmla="*/ 1 h 12"/>
                      <a:gd name="T10" fmla="*/ 1 w 71"/>
                      <a:gd name="T11" fmla="*/ 1 h 12"/>
                      <a:gd name="T12" fmla="*/ 1 w 71"/>
                      <a:gd name="T13" fmla="*/ 1 h 12"/>
                      <a:gd name="T14" fmla="*/ 1 w 71"/>
                      <a:gd name="T15" fmla="*/ 0 h 12"/>
                      <a:gd name="T16" fmla="*/ 1 w 71"/>
                      <a:gd name="T17" fmla="*/ 0 h 12"/>
                      <a:gd name="T18" fmla="*/ 1 w 71"/>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12">
                        <a:moveTo>
                          <a:pt x="0" y="12"/>
                        </a:moveTo>
                        <a:lnTo>
                          <a:pt x="71" y="12"/>
                        </a:lnTo>
                        <a:lnTo>
                          <a:pt x="71" y="0"/>
                        </a:lnTo>
                        <a:lnTo>
                          <a:pt x="0" y="0"/>
                        </a:lnTo>
                        <a:lnTo>
                          <a:pt x="0" y="12"/>
                        </a:lnTo>
                        <a:close/>
                        <a:moveTo>
                          <a:pt x="2" y="12"/>
                        </a:moveTo>
                        <a:lnTo>
                          <a:pt x="69" y="12"/>
                        </a:lnTo>
                        <a:lnTo>
                          <a:pt x="69" y="0"/>
                        </a:lnTo>
                        <a:lnTo>
                          <a:pt x="2" y="0"/>
                        </a:lnTo>
                        <a:lnTo>
                          <a:pt x="2" y="12"/>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8" name="Freeform 211"/>
                  <p:cNvSpPr>
                    <a:spLocks noEditPoints="1"/>
                  </p:cNvSpPr>
                  <p:nvPr/>
                </p:nvSpPr>
                <p:spPr bwMode="auto">
                  <a:xfrm>
                    <a:off x="1592" y="1652"/>
                    <a:ext cx="34" cy="6"/>
                  </a:xfrm>
                  <a:custGeom>
                    <a:avLst/>
                    <a:gdLst>
                      <a:gd name="T0" fmla="*/ 0 w 67"/>
                      <a:gd name="T1" fmla="*/ 1 h 12"/>
                      <a:gd name="T2" fmla="*/ 1 w 67"/>
                      <a:gd name="T3" fmla="*/ 1 h 12"/>
                      <a:gd name="T4" fmla="*/ 1 w 67"/>
                      <a:gd name="T5" fmla="*/ 0 h 12"/>
                      <a:gd name="T6" fmla="*/ 0 w 67"/>
                      <a:gd name="T7" fmla="*/ 0 h 12"/>
                      <a:gd name="T8" fmla="*/ 0 w 67"/>
                      <a:gd name="T9" fmla="*/ 1 h 12"/>
                      <a:gd name="T10" fmla="*/ 1 w 67"/>
                      <a:gd name="T11" fmla="*/ 1 h 12"/>
                      <a:gd name="T12" fmla="*/ 1 w 67"/>
                      <a:gd name="T13" fmla="*/ 1 h 12"/>
                      <a:gd name="T14" fmla="*/ 1 w 67"/>
                      <a:gd name="T15" fmla="*/ 0 h 12"/>
                      <a:gd name="T16" fmla="*/ 1 w 67"/>
                      <a:gd name="T17" fmla="*/ 0 h 12"/>
                      <a:gd name="T18" fmla="*/ 1 w 67"/>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12">
                        <a:moveTo>
                          <a:pt x="0" y="12"/>
                        </a:moveTo>
                        <a:lnTo>
                          <a:pt x="67" y="12"/>
                        </a:lnTo>
                        <a:lnTo>
                          <a:pt x="67" y="0"/>
                        </a:lnTo>
                        <a:lnTo>
                          <a:pt x="0" y="0"/>
                        </a:lnTo>
                        <a:lnTo>
                          <a:pt x="0" y="12"/>
                        </a:lnTo>
                        <a:close/>
                        <a:moveTo>
                          <a:pt x="2" y="10"/>
                        </a:moveTo>
                        <a:lnTo>
                          <a:pt x="65" y="10"/>
                        </a:lnTo>
                        <a:lnTo>
                          <a:pt x="65" y="0"/>
                        </a:lnTo>
                        <a:lnTo>
                          <a:pt x="2" y="0"/>
                        </a:lnTo>
                        <a:lnTo>
                          <a:pt x="2" y="1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19" name="Freeform 212"/>
                  <p:cNvSpPr>
                    <a:spLocks noEditPoints="1"/>
                  </p:cNvSpPr>
                  <p:nvPr/>
                </p:nvSpPr>
                <p:spPr bwMode="auto">
                  <a:xfrm>
                    <a:off x="1593" y="1652"/>
                    <a:ext cx="32" cy="5"/>
                  </a:xfrm>
                  <a:custGeom>
                    <a:avLst/>
                    <a:gdLst>
                      <a:gd name="T0" fmla="*/ 0 w 63"/>
                      <a:gd name="T1" fmla="*/ 1 h 10"/>
                      <a:gd name="T2" fmla="*/ 1 w 63"/>
                      <a:gd name="T3" fmla="*/ 1 h 10"/>
                      <a:gd name="T4" fmla="*/ 1 w 63"/>
                      <a:gd name="T5" fmla="*/ 0 h 10"/>
                      <a:gd name="T6" fmla="*/ 0 w 63"/>
                      <a:gd name="T7" fmla="*/ 0 h 10"/>
                      <a:gd name="T8" fmla="*/ 0 w 63"/>
                      <a:gd name="T9" fmla="*/ 1 h 10"/>
                      <a:gd name="T10" fmla="*/ 1 w 63"/>
                      <a:gd name="T11" fmla="*/ 1 h 10"/>
                      <a:gd name="T12" fmla="*/ 1 w 63"/>
                      <a:gd name="T13" fmla="*/ 1 h 10"/>
                      <a:gd name="T14" fmla="*/ 1 w 63"/>
                      <a:gd name="T15" fmla="*/ 0 h 10"/>
                      <a:gd name="T16" fmla="*/ 1 w 63"/>
                      <a:gd name="T17" fmla="*/ 0 h 10"/>
                      <a:gd name="T18" fmla="*/ 1 w 63"/>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10">
                        <a:moveTo>
                          <a:pt x="0" y="10"/>
                        </a:moveTo>
                        <a:lnTo>
                          <a:pt x="63" y="10"/>
                        </a:lnTo>
                        <a:lnTo>
                          <a:pt x="63" y="0"/>
                        </a:lnTo>
                        <a:lnTo>
                          <a:pt x="0" y="0"/>
                        </a:lnTo>
                        <a:lnTo>
                          <a:pt x="0" y="10"/>
                        </a:lnTo>
                        <a:close/>
                        <a:moveTo>
                          <a:pt x="2" y="10"/>
                        </a:moveTo>
                        <a:lnTo>
                          <a:pt x="61" y="10"/>
                        </a:lnTo>
                        <a:lnTo>
                          <a:pt x="61" y="0"/>
                        </a:lnTo>
                        <a:lnTo>
                          <a:pt x="2" y="0"/>
                        </a:lnTo>
                        <a:lnTo>
                          <a:pt x="2" y="1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0" name="Freeform 213"/>
                  <p:cNvSpPr>
                    <a:spLocks noEditPoints="1"/>
                  </p:cNvSpPr>
                  <p:nvPr/>
                </p:nvSpPr>
                <p:spPr bwMode="auto">
                  <a:xfrm>
                    <a:off x="1594" y="1652"/>
                    <a:ext cx="30" cy="5"/>
                  </a:xfrm>
                  <a:custGeom>
                    <a:avLst/>
                    <a:gdLst>
                      <a:gd name="T0" fmla="*/ 0 w 59"/>
                      <a:gd name="T1" fmla="*/ 1 h 10"/>
                      <a:gd name="T2" fmla="*/ 1 w 59"/>
                      <a:gd name="T3" fmla="*/ 1 h 10"/>
                      <a:gd name="T4" fmla="*/ 1 w 59"/>
                      <a:gd name="T5" fmla="*/ 0 h 10"/>
                      <a:gd name="T6" fmla="*/ 0 w 59"/>
                      <a:gd name="T7" fmla="*/ 0 h 10"/>
                      <a:gd name="T8" fmla="*/ 0 w 59"/>
                      <a:gd name="T9" fmla="*/ 1 h 10"/>
                      <a:gd name="T10" fmla="*/ 1 w 59"/>
                      <a:gd name="T11" fmla="*/ 1 h 10"/>
                      <a:gd name="T12" fmla="*/ 1 w 59"/>
                      <a:gd name="T13" fmla="*/ 1 h 10"/>
                      <a:gd name="T14" fmla="*/ 1 w 59"/>
                      <a:gd name="T15" fmla="*/ 0 h 10"/>
                      <a:gd name="T16" fmla="*/ 1 w 59"/>
                      <a:gd name="T17" fmla="*/ 0 h 10"/>
                      <a:gd name="T18" fmla="*/ 1 w 59"/>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10">
                        <a:moveTo>
                          <a:pt x="0" y="10"/>
                        </a:moveTo>
                        <a:lnTo>
                          <a:pt x="59" y="10"/>
                        </a:lnTo>
                        <a:lnTo>
                          <a:pt x="59" y="0"/>
                        </a:lnTo>
                        <a:lnTo>
                          <a:pt x="0" y="0"/>
                        </a:lnTo>
                        <a:lnTo>
                          <a:pt x="0" y="10"/>
                        </a:lnTo>
                        <a:close/>
                        <a:moveTo>
                          <a:pt x="2" y="10"/>
                        </a:moveTo>
                        <a:lnTo>
                          <a:pt x="58" y="10"/>
                        </a:lnTo>
                        <a:lnTo>
                          <a:pt x="58" y="0"/>
                        </a:lnTo>
                        <a:lnTo>
                          <a:pt x="2" y="0"/>
                        </a:lnTo>
                        <a:lnTo>
                          <a:pt x="2" y="1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1" name="Freeform 214"/>
                  <p:cNvSpPr>
                    <a:spLocks noEditPoints="1"/>
                  </p:cNvSpPr>
                  <p:nvPr/>
                </p:nvSpPr>
                <p:spPr bwMode="auto">
                  <a:xfrm>
                    <a:off x="1595" y="1652"/>
                    <a:ext cx="28" cy="5"/>
                  </a:xfrm>
                  <a:custGeom>
                    <a:avLst/>
                    <a:gdLst>
                      <a:gd name="T0" fmla="*/ 0 w 56"/>
                      <a:gd name="T1" fmla="*/ 1 h 10"/>
                      <a:gd name="T2" fmla="*/ 1 w 56"/>
                      <a:gd name="T3" fmla="*/ 1 h 10"/>
                      <a:gd name="T4" fmla="*/ 1 w 56"/>
                      <a:gd name="T5" fmla="*/ 0 h 10"/>
                      <a:gd name="T6" fmla="*/ 0 w 56"/>
                      <a:gd name="T7" fmla="*/ 0 h 10"/>
                      <a:gd name="T8" fmla="*/ 0 w 56"/>
                      <a:gd name="T9" fmla="*/ 1 h 10"/>
                      <a:gd name="T10" fmla="*/ 1 w 56"/>
                      <a:gd name="T11" fmla="*/ 1 h 10"/>
                      <a:gd name="T12" fmla="*/ 1 w 56"/>
                      <a:gd name="T13" fmla="*/ 1 h 10"/>
                      <a:gd name="T14" fmla="*/ 1 w 56"/>
                      <a:gd name="T15" fmla="*/ 1 h 10"/>
                      <a:gd name="T16" fmla="*/ 1 w 56"/>
                      <a:gd name="T17" fmla="*/ 1 h 10"/>
                      <a:gd name="T18" fmla="*/ 1 w 56"/>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10">
                        <a:moveTo>
                          <a:pt x="0" y="10"/>
                        </a:moveTo>
                        <a:lnTo>
                          <a:pt x="56" y="10"/>
                        </a:lnTo>
                        <a:lnTo>
                          <a:pt x="56" y="0"/>
                        </a:lnTo>
                        <a:lnTo>
                          <a:pt x="0" y="0"/>
                        </a:lnTo>
                        <a:lnTo>
                          <a:pt x="0" y="10"/>
                        </a:lnTo>
                        <a:close/>
                        <a:moveTo>
                          <a:pt x="2" y="10"/>
                        </a:moveTo>
                        <a:lnTo>
                          <a:pt x="54" y="10"/>
                        </a:lnTo>
                        <a:lnTo>
                          <a:pt x="54" y="2"/>
                        </a:lnTo>
                        <a:lnTo>
                          <a:pt x="2" y="2"/>
                        </a:lnTo>
                        <a:lnTo>
                          <a:pt x="2" y="1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2" name="Freeform 215"/>
                  <p:cNvSpPr>
                    <a:spLocks noEditPoints="1"/>
                  </p:cNvSpPr>
                  <p:nvPr/>
                </p:nvSpPr>
                <p:spPr bwMode="auto">
                  <a:xfrm>
                    <a:off x="1596" y="1653"/>
                    <a:ext cx="26" cy="4"/>
                  </a:xfrm>
                  <a:custGeom>
                    <a:avLst/>
                    <a:gdLst>
                      <a:gd name="T0" fmla="*/ 0 w 52"/>
                      <a:gd name="T1" fmla="*/ 1 h 8"/>
                      <a:gd name="T2" fmla="*/ 1 w 52"/>
                      <a:gd name="T3" fmla="*/ 1 h 8"/>
                      <a:gd name="T4" fmla="*/ 1 w 52"/>
                      <a:gd name="T5" fmla="*/ 0 h 8"/>
                      <a:gd name="T6" fmla="*/ 0 w 52"/>
                      <a:gd name="T7" fmla="*/ 0 h 8"/>
                      <a:gd name="T8" fmla="*/ 0 w 52"/>
                      <a:gd name="T9" fmla="*/ 1 h 8"/>
                      <a:gd name="T10" fmla="*/ 1 w 52"/>
                      <a:gd name="T11" fmla="*/ 1 h 8"/>
                      <a:gd name="T12" fmla="*/ 1 w 52"/>
                      <a:gd name="T13" fmla="*/ 1 h 8"/>
                      <a:gd name="T14" fmla="*/ 1 w 52"/>
                      <a:gd name="T15" fmla="*/ 0 h 8"/>
                      <a:gd name="T16" fmla="*/ 1 w 52"/>
                      <a:gd name="T17" fmla="*/ 0 h 8"/>
                      <a:gd name="T18" fmla="*/ 1 w 5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8">
                        <a:moveTo>
                          <a:pt x="0" y="8"/>
                        </a:moveTo>
                        <a:lnTo>
                          <a:pt x="52" y="8"/>
                        </a:lnTo>
                        <a:lnTo>
                          <a:pt x="52" y="0"/>
                        </a:lnTo>
                        <a:lnTo>
                          <a:pt x="0" y="0"/>
                        </a:lnTo>
                        <a:lnTo>
                          <a:pt x="0" y="8"/>
                        </a:lnTo>
                        <a:close/>
                        <a:moveTo>
                          <a:pt x="2" y="8"/>
                        </a:moveTo>
                        <a:lnTo>
                          <a:pt x="50" y="8"/>
                        </a:lnTo>
                        <a:lnTo>
                          <a:pt x="50"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3" name="Freeform 216"/>
                  <p:cNvSpPr>
                    <a:spLocks noEditPoints="1"/>
                  </p:cNvSpPr>
                  <p:nvPr/>
                </p:nvSpPr>
                <p:spPr bwMode="auto">
                  <a:xfrm>
                    <a:off x="1597" y="1653"/>
                    <a:ext cx="24" cy="4"/>
                  </a:xfrm>
                  <a:custGeom>
                    <a:avLst/>
                    <a:gdLst>
                      <a:gd name="T0" fmla="*/ 0 w 48"/>
                      <a:gd name="T1" fmla="*/ 1 h 8"/>
                      <a:gd name="T2" fmla="*/ 1 w 48"/>
                      <a:gd name="T3" fmla="*/ 1 h 8"/>
                      <a:gd name="T4" fmla="*/ 1 w 48"/>
                      <a:gd name="T5" fmla="*/ 0 h 8"/>
                      <a:gd name="T6" fmla="*/ 0 w 48"/>
                      <a:gd name="T7" fmla="*/ 0 h 8"/>
                      <a:gd name="T8" fmla="*/ 0 w 48"/>
                      <a:gd name="T9" fmla="*/ 1 h 8"/>
                      <a:gd name="T10" fmla="*/ 1 w 48"/>
                      <a:gd name="T11" fmla="*/ 1 h 8"/>
                      <a:gd name="T12" fmla="*/ 1 w 48"/>
                      <a:gd name="T13" fmla="*/ 1 h 8"/>
                      <a:gd name="T14" fmla="*/ 1 w 48"/>
                      <a:gd name="T15" fmla="*/ 0 h 8"/>
                      <a:gd name="T16" fmla="*/ 1 w 48"/>
                      <a:gd name="T17" fmla="*/ 0 h 8"/>
                      <a:gd name="T18" fmla="*/ 1 w 4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8">
                        <a:moveTo>
                          <a:pt x="0" y="8"/>
                        </a:moveTo>
                        <a:lnTo>
                          <a:pt x="48" y="8"/>
                        </a:lnTo>
                        <a:lnTo>
                          <a:pt x="48" y="0"/>
                        </a:lnTo>
                        <a:lnTo>
                          <a:pt x="0" y="0"/>
                        </a:lnTo>
                        <a:lnTo>
                          <a:pt x="0" y="8"/>
                        </a:lnTo>
                        <a:close/>
                        <a:moveTo>
                          <a:pt x="2" y="8"/>
                        </a:moveTo>
                        <a:lnTo>
                          <a:pt x="46" y="8"/>
                        </a:lnTo>
                        <a:lnTo>
                          <a:pt x="46"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4" name="Freeform 217"/>
                  <p:cNvSpPr>
                    <a:spLocks noEditPoints="1"/>
                  </p:cNvSpPr>
                  <p:nvPr/>
                </p:nvSpPr>
                <p:spPr bwMode="auto">
                  <a:xfrm>
                    <a:off x="1598" y="1653"/>
                    <a:ext cx="22" cy="4"/>
                  </a:xfrm>
                  <a:custGeom>
                    <a:avLst/>
                    <a:gdLst>
                      <a:gd name="T0" fmla="*/ 0 w 44"/>
                      <a:gd name="T1" fmla="*/ 1 h 8"/>
                      <a:gd name="T2" fmla="*/ 1 w 44"/>
                      <a:gd name="T3" fmla="*/ 1 h 8"/>
                      <a:gd name="T4" fmla="*/ 1 w 44"/>
                      <a:gd name="T5" fmla="*/ 0 h 8"/>
                      <a:gd name="T6" fmla="*/ 0 w 44"/>
                      <a:gd name="T7" fmla="*/ 0 h 8"/>
                      <a:gd name="T8" fmla="*/ 0 w 44"/>
                      <a:gd name="T9" fmla="*/ 1 h 8"/>
                      <a:gd name="T10" fmla="*/ 1 w 44"/>
                      <a:gd name="T11" fmla="*/ 1 h 8"/>
                      <a:gd name="T12" fmla="*/ 1 w 44"/>
                      <a:gd name="T13" fmla="*/ 1 h 8"/>
                      <a:gd name="T14" fmla="*/ 1 w 44"/>
                      <a:gd name="T15" fmla="*/ 0 h 8"/>
                      <a:gd name="T16" fmla="*/ 1 w 44"/>
                      <a:gd name="T17" fmla="*/ 0 h 8"/>
                      <a:gd name="T18" fmla="*/ 1 w 4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8">
                        <a:moveTo>
                          <a:pt x="0" y="8"/>
                        </a:moveTo>
                        <a:lnTo>
                          <a:pt x="44" y="8"/>
                        </a:lnTo>
                        <a:lnTo>
                          <a:pt x="44" y="0"/>
                        </a:lnTo>
                        <a:lnTo>
                          <a:pt x="0" y="0"/>
                        </a:lnTo>
                        <a:lnTo>
                          <a:pt x="0" y="8"/>
                        </a:lnTo>
                        <a:close/>
                        <a:moveTo>
                          <a:pt x="1" y="6"/>
                        </a:moveTo>
                        <a:lnTo>
                          <a:pt x="42" y="6"/>
                        </a:lnTo>
                        <a:lnTo>
                          <a:pt x="42" y="0"/>
                        </a:lnTo>
                        <a:lnTo>
                          <a:pt x="1" y="0"/>
                        </a:lnTo>
                        <a:lnTo>
                          <a:pt x="1"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5" name="Freeform 218"/>
                  <p:cNvSpPr>
                    <a:spLocks noEditPoints="1"/>
                  </p:cNvSpPr>
                  <p:nvPr/>
                </p:nvSpPr>
                <p:spPr bwMode="auto">
                  <a:xfrm>
                    <a:off x="1599" y="1653"/>
                    <a:ext cx="20" cy="3"/>
                  </a:xfrm>
                  <a:custGeom>
                    <a:avLst/>
                    <a:gdLst>
                      <a:gd name="T0" fmla="*/ 0 w 41"/>
                      <a:gd name="T1" fmla="*/ 1 h 6"/>
                      <a:gd name="T2" fmla="*/ 0 w 41"/>
                      <a:gd name="T3" fmla="*/ 1 h 6"/>
                      <a:gd name="T4" fmla="*/ 0 w 41"/>
                      <a:gd name="T5" fmla="*/ 0 h 6"/>
                      <a:gd name="T6" fmla="*/ 0 w 41"/>
                      <a:gd name="T7" fmla="*/ 0 h 6"/>
                      <a:gd name="T8" fmla="*/ 0 w 41"/>
                      <a:gd name="T9" fmla="*/ 1 h 6"/>
                      <a:gd name="T10" fmla="*/ 0 w 41"/>
                      <a:gd name="T11" fmla="*/ 1 h 6"/>
                      <a:gd name="T12" fmla="*/ 0 w 41"/>
                      <a:gd name="T13" fmla="*/ 1 h 6"/>
                      <a:gd name="T14" fmla="*/ 0 w 41"/>
                      <a:gd name="T15" fmla="*/ 0 h 6"/>
                      <a:gd name="T16" fmla="*/ 0 w 41"/>
                      <a:gd name="T17" fmla="*/ 0 h 6"/>
                      <a:gd name="T18" fmla="*/ 0 w 41"/>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6">
                        <a:moveTo>
                          <a:pt x="0" y="6"/>
                        </a:moveTo>
                        <a:lnTo>
                          <a:pt x="41" y="6"/>
                        </a:lnTo>
                        <a:lnTo>
                          <a:pt x="41" y="0"/>
                        </a:lnTo>
                        <a:lnTo>
                          <a:pt x="0" y="0"/>
                        </a:lnTo>
                        <a:lnTo>
                          <a:pt x="0" y="6"/>
                        </a:lnTo>
                        <a:close/>
                        <a:moveTo>
                          <a:pt x="4" y="6"/>
                        </a:moveTo>
                        <a:lnTo>
                          <a:pt x="39" y="6"/>
                        </a:lnTo>
                        <a:lnTo>
                          <a:pt x="39" y="0"/>
                        </a:lnTo>
                        <a:lnTo>
                          <a:pt x="4" y="0"/>
                        </a:lnTo>
                        <a:lnTo>
                          <a:pt x="4"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6" name="Freeform 219"/>
                  <p:cNvSpPr>
                    <a:spLocks noEditPoints="1"/>
                  </p:cNvSpPr>
                  <p:nvPr/>
                </p:nvSpPr>
                <p:spPr bwMode="auto">
                  <a:xfrm>
                    <a:off x="1601" y="1653"/>
                    <a:ext cx="17" cy="3"/>
                  </a:xfrm>
                  <a:custGeom>
                    <a:avLst/>
                    <a:gdLst>
                      <a:gd name="T0" fmla="*/ 0 w 35"/>
                      <a:gd name="T1" fmla="*/ 1 h 6"/>
                      <a:gd name="T2" fmla="*/ 0 w 35"/>
                      <a:gd name="T3" fmla="*/ 1 h 6"/>
                      <a:gd name="T4" fmla="*/ 0 w 35"/>
                      <a:gd name="T5" fmla="*/ 0 h 6"/>
                      <a:gd name="T6" fmla="*/ 0 w 35"/>
                      <a:gd name="T7" fmla="*/ 0 h 6"/>
                      <a:gd name="T8" fmla="*/ 0 w 35"/>
                      <a:gd name="T9" fmla="*/ 1 h 6"/>
                      <a:gd name="T10" fmla="*/ 0 w 35"/>
                      <a:gd name="T11" fmla="*/ 1 h 6"/>
                      <a:gd name="T12" fmla="*/ 0 w 35"/>
                      <a:gd name="T13" fmla="*/ 1 h 6"/>
                      <a:gd name="T14" fmla="*/ 0 w 35"/>
                      <a:gd name="T15" fmla="*/ 0 h 6"/>
                      <a:gd name="T16" fmla="*/ 0 w 35"/>
                      <a:gd name="T17" fmla="*/ 0 h 6"/>
                      <a:gd name="T18" fmla="*/ 0 w 3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6">
                        <a:moveTo>
                          <a:pt x="0" y="6"/>
                        </a:moveTo>
                        <a:lnTo>
                          <a:pt x="35" y="6"/>
                        </a:lnTo>
                        <a:lnTo>
                          <a:pt x="35" y="0"/>
                        </a:lnTo>
                        <a:lnTo>
                          <a:pt x="0" y="0"/>
                        </a:lnTo>
                        <a:lnTo>
                          <a:pt x="0" y="6"/>
                        </a:lnTo>
                        <a:close/>
                        <a:moveTo>
                          <a:pt x="2" y="6"/>
                        </a:moveTo>
                        <a:lnTo>
                          <a:pt x="31" y="6"/>
                        </a:lnTo>
                        <a:lnTo>
                          <a:pt x="31" y="0"/>
                        </a:lnTo>
                        <a:lnTo>
                          <a:pt x="2" y="0"/>
                        </a:lnTo>
                        <a:lnTo>
                          <a:pt x="2" y="6"/>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7" name="Freeform 220"/>
                  <p:cNvSpPr>
                    <a:spLocks noEditPoints="1"/>
                  </p:cNvSpPr>
                  <p:nvPr/>
                </p:nvSpPr>
                <p:spPr bwMode="auto">
                  <a:xfrm>
                    <a:off x="1602" y="1653"/>
                    <a:ext cx="14" cy="3"/>
                  </a:xfrm>
                  <a:custGeom>
                    <a:avLst/>
                    <a:gdLst>
                      <a:gd name="T0" fmla="*/ 0 w 29"/>
                      <a:gd name="T1" fmla="*/ 1 h 6"/>
                      <a:gd name="T2" fmla="*/ 0 w 29"/>
                      <a:gd name="T3" fmla="*/ 1 h 6"/>
                      <a:gd name="T4" fmla="*/ 0 w 29"/>
                      <a:gd name="T5" fmla="*/ 0 h 6"/>
                      <a:gd name="T6" fmla="*/ 0 w 29"/>
                      <a:gd name="T7" fmla="*/ 0 h 6"/>
                      <a:gd name="T8" fmla="*/ 0 w 29"/>
                      <a:gd name="T9" fmla="*/ 1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0" y="6"/>
                        </a:moveTo>
                        <a:lnTo>
                          <a:pt x="29" y="6"/>
                        </a:lnTo>
                        <a:lnTo>
                          <a:pt x="29" y="0"/>
                        </a:lnTo>
                        <a:lnTo>
                          <a:pt x="0" y="0"/>
                        </a:lnTo>
                        <a:lnTo>
                          <a:pt x="0" y="6"/>
                        </a:lnTo>
                        <a:close/>
                        <a:moveTo>
                          <a:pt x="2" y="6"/>
                        </a:moveTo>
                        <a:lnTo>
                          <a:pt x="27" y="6"/>
                        </a:lnTo>
                        <a:lnTo>
                          <a:pt x="27" y="2"/>
                        </a:lnTo>
                        <a:lnTo>
                          <a:pt x="2" y="2"/>
                        </a:lnTo>
                        <a:lnTo>
                          <a:pt x="2" y="6"/>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8" name="Freeform 221"/>
                  <p:cNvSpPr>
                    <a:spLocks noEditPoints="1"/>
                  </p:cNvSpPr>
                  <p:nvPr/>
                </p:nvSpPr>
                <p:spPr bwMode="auto">
                  <a:xfrm>
                    <a:off x="1603" y="1654"/>
                    <a:ext cx="12" cy="2"/>
                  </a:xfrm>
                  <a:custGeom>
                    <a:avLst/>
                    <a:gdLst>
                      <a:gd name="T0" fmla="*/ 0 w 25"/>
                      <a:gd name="T1" fmla="*/ 1 h 4"/>
                      <a:gd name="T2" fmla="*/ 0 w 25"/>
                      <a:gd name="T3" fmla="*/ 1 h 4"/>
                      <a:gd name="T4" fmla="*/ 0 w 25"/>
                      <a:gd name="T5" fmla="*/ 0 h 4"/>
                      <a:gd name="T6" fmla="*/ 0 w 25"/>
                      <a:gd name="T7" fmla="*/ 0 h 4"/>
                      <a:gd name="T8" fmla="*/ 0 w 25"/>
                      <a:gd name="T9" fmla="*/ 1 h 4"/>
                      <a:gd name="T10" fmla="*/ 0 w 25"/>
                      <a:gd name="T11" fmla="*/ 1 h 4"/>
                      <a:gd name="T12" fmla="*/ 0 w 25"/>
                      <a:gd name="T13" fmla="*/ 1 h 4"/>
                      <a:gd name="T14" fmla="*/ 0 w 25"/>
                      <a:gd name="T15" fmla="*/ 0 h 4"/>
                      <a:gd name="T16" fmla="*/ 0 w 25"/>
                      <a:gd name="T17" fmla="*/ 0 h 4"/>
                      <a:gd name="T18" fmla="*/ 0 w 2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
                        <a:moveTo>
                          <a:pt x="0" y="4"/>
                        </a:moveTo>
                        <a:lnTo>
                          <a:pt x="25" y="4"/>
                        </a:lnTo>
                        <a:lnTo>
                          <a:pt x="25" y="0"/>
                        </a:lnTo>
                        <a:lnTo>
                          <a:pt x="0" y="0"/>
                        </a:lnTo>
                        <a:lnTo>
                          <a:pt x="0" y="4"/>
                        </a:lnTo>
                        <a:close/>
                        <a:moveTo>
                          <a:pt x="2" y="2"/>
                        </a:moveTo>
                        <a:lnTo>
                          <a:pt x="23" y="2"/>
                        </a:lnTo>
                        <a:lnTo>
                          <a:pt x="23" y="0"/>
                        </a:lnTo>
                        <a:lnTo>
                          <a:pt x="2" y="0"/>
                        </a:lnTo>
                        <a:lnTo>
                          <a:pt x="2" y="2"/>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29" name="Freeform 222"/>
                  <p:cNvSpPr>
                    <a:spLocks noEditPoints="1"/>
                  </p:cNvSpPr>
                  <p:nvPr/>
                </p:nvSpPr>
                <p:spPr bwMode="auto">
                  <a:xfrm>
                    <a:off x="1604" y="1654"/>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0" name="Freeform 223"/>
                  <p:cNvSpPr>
                    <a:spLocks noEditPoints="1"/>
                  </p:cNvSpPr>
                  <p:nvPr/>
                </p:nvSpPr>
                <p:spPr bwMode="auto">
                  <a:xfrm>
                    <a:off x="1605" y="1654"/>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1" name="Freeform 224"/>
                  <p:cNvSpPr>
                    <a:spLocks noEditPoints="1"/>
                  </p:cNvSpPr>
                  <p:nvPr/>
                </p:nvSpPr>
                <p:spPr bwMode="auto">
                  <a:xfrm>
                    <a:off x="1606" y="1654"/>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2" name="Freeform 225"/>
                  <p:cNvSpPr>
                    <a:spLocks noEditPoints="1"/>
                  </p:cNvSpPr>
                  <p:nvPr/>
                </p:nvSpPr>
                <p:spPr bwMode="auto">
                  <a:xfrm>
                    <a:off x="1608" y="1654"/>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3" name="Freeform 226"/>
                  <p:cNvSpPr>
                    <a:spLocks/>
                  </p:cNvSpPr>
                  <p:nvPr/>
                </p:nvSpPr>
                <p:spPr bwMode="auto">
                  <a:xfrm>
                    <a:off x="1583" y="1651"/>
                    <a:ext cx="53" cy="9"/>
                  </a:xfrm>
                  <a:custGeom>
                    <a:avLst/>
                    <a:gdLst>
                      <a:gd name="T0" fmla="*/ 0 w 105"/>
                      <a:gd name="T1" fmla="*/ 1 h 18"/>
                      <a:gd name="T2" fmla="*/ 1 w 105"/>
                      <a:gd name="T3" fmla="*/ 1 h 18"/>
                      <a:gd name="T4" fmla="*/ 1 w 105"/>
                      <a:gd name="T5" fmla="*/ 0 h 18"/>
                      <a:gd name="T6" fmla="*/ 1 w 105"/>
                      <a:gd name="T7" fmla="*/ 0 h 18"/>
                      <a:gd name="T8" fmla="*/ 1 w 105"/>
                      <a:gd name="T9" fmla="*/ 1 h 18"/>
                      <a:gd name="T10" fmla="*/ 1 w 105"/>
                      <a:gd name="T11" fmla="*/ 1 h 18"/>
                      <a:gd name="T12" fmla="*/ 1 w 105"/>
                      <a:gd name="T13" fmla="*/ 1 h 18"/>
                      <a:gd name="T14" fmla="*/ 0 w 105"/>
                      <a:gd name="T15" fmla="*/ 1 h 18"/>
                      <a:gd name="T16" fmla="*/ 0 w 105"/>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5" h="18">
                        <a:moveTo>
                          <a:pt x="0" y="2"/>
                        </a:moveTo>
                        <a:lnTo>
                          <a:pt x="29" y="2"/>
                        </a:lnTo>
                        <a:lnTo>
                          <a:pt x="48" y="0"/>
                        </a:lnTo>
                        <a:lnTo>
                          <a:pt x="67" y="0"/>
                        </a:lnTo>
                        <a:lnTo>
                          <a:pt x="86" y="2"/>
                        </a:lnTo>
                        <a:lnTo>
                          <a:pt x="105" y="2"/>
                        </a:lnTo>
                        <a:lnTo>
                          <a:pt x="105" y="18"/>
                        </a:lnTo>
                        <a:lnTo>
                          <a:pt x="0" y="18"/>
                        </a:lnTo>
                        <a:lnTo>
                          <a:pt x="0" y="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0034" name="Rectangle 227"/>
                  <p:cNvSpPr>
                    <a:spLocks noChangeArrowheads="1"/>
                  </p:cNvSpPr>
                  <p:nvPr/>
                </p:nvSpPr>
                <p:spPr bwMode="auto">
                  <a:xfrm>
                    <a:off x="1586" y="1655"/>
                    <a:ext cx="47" cy="3"/>
                  </a:xfrm>
                  <a:prstGeom prst="rect">
                    <a:avLst/>
                  </a:prstGeom>
                  <a:solidFill>
                    <a:srgbClr val="DBDAC6"/>
                  </a:solidFill>
                  <a:ln w="1588">
                    <a:solidFill>
                      <a:srgbClr val="000000"/>
                    </a:solidFill>
                    <a:miter lim="800000"/>
                    <a:headEnd/>
                    <a:tailEnd/>
                  </a:ln>
                </p:spPr>
                <p:txBody>
                  <a:bodyPr/>
                  <a:lstStyle/>
                  <a:p>
                    <a:endParaRPr lang="zh-CN" altLang="en-US"/>
                  </a:p>
                </p:txBody>
              </p:sp>
              <p:sp>
                <p:nvSpPr>
                  <p:cNvPr id="100035" name="Freeform 228"/>
                  <p:cNvSpPr>
                    <a:spLocks noEditPoints="1"/>
                  </p:cNvSpPr>
                  <p:nvPr/>
                </p:nvSpPr>
                <p:spPr bwMode="auto">
                  <a:xfrm>
                    <a:off x="1583" y="1679"/>
                    <a:ext cx="55" cy="8"/>
                  </a:xfrm>
                  <a:custGeom>
                    <a:avLst/>
                    <a:gdLst>
                      <a:gd name="T0" fmla="*/ 1 w 109"/>
                      <a:gd name="T1" fmla="*/ 0 h 15"/>
                      <a:gd name="T2" fmla="*/ 0 w 109"/>
                      <a:gd name="T3" fmla="*/ 0 h 15"/>
                      <a:gd name="T4" fmla="*/ 0 w 109"/>
                      <a:gd name="T5" fmla="*/ 1 h 15"/>
                      <a:gd name="T6" fmla="*/ 1 w 109"/>
                      <a:gd name="T7" fmla="*/ 1 h 15"/>
                      <a:gd name="T8" fmla="*/ 1 w 109"/>
                      <a:gd name="T9" fmla="*/ 0 h 15"/>
                      <a:gd name="T10" fmla="*/ 1 w 109"/>
                      <a:gd name="T11" fmla="*/ 0 h 15"/>
                      <a:gd name="T12" fmla="*/ 0 w 109"/>
                      <a:gd name="T13" fmla="*/ 0 h 15"/>
                      <a:gd name="T14" fmla="*/ 0 w 109"/>
                      <a:gd name="T15" fmla="*/ 1 h 15"/>
                      <a:gd name="T16" fmla="*/ 1 w 109"/>
                      <a:gd name="T17" fmla="*/ 1 h 15"/>
                      <a:gd name="T18" fmla="*/ 1 w 109"/>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15">
                        <a:moveTo>
                          <a:pt x="109" y="0"/>
                        </a:moveTo>
                        <a:lnTo>
                          <a:pt x="0" y="0"/>
                        </a:lnTo>
                        <a:lnTo>
                          <a:pt x="0" y="15"/>
                        </a:lnTo>
                        <a:lnTo>
                          <a:pt x="109" y="15"/>
                        </a:lnTo>
                        <a:lnTo>
                          <a:pt x="109" y="0"/>
                        </a:lnTo>
                        <a:close/>
                        <a:moveTo>
                          <a:pt x="105" y="0"/>
                        </a:moveTo>
                        <a:lnTo>
                          <a:pt x="0" y="0"/>
                        </a:lnTo>
                        <a:lnTo>
                          <a:pt x="0" y="13"/>
                        </a:lnTo>
                        <a:lnTo>
                          <a:pt x="105" y="13"/>
                        </a:lnTo>
                        <a:lnTo>
                          <a:pt x="105"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6" name="Freeform 229"/>
                  <p:cNvSpPr>
                    <a:spLocks noEditPoints="1"/>
                  </p:cNvSpPr>
                  <p:nvPr/>
                </p:nvSpPr>
                <p:spPr bwMode="auto">
                  <a:xfrm>
                    <a:off x="1583" y="1679"/>
                    <a:ext cx="53" cy="7"/>
                  </a:xfrm>
                  <a:custGeom>
                    <a:avLst/>
                    <a:gdLst>
                      <a:gd name="T0" fmla="*/ 1 w 105"/>
                      <a:gd name="T1" fmla="*/ 0 h 13"/>
                      <a:gd name="T2" fmla="*/ 0 w 105"/>
                      <a:gd name="T3" fmla="*/ 0 h 13"/>
                      <a:gd name="T4" fmla="*/ 0 w 105"/>
                      <a:gd name="T5" fmla="*/ 1 h 13"/>
                      <a:gd name="T6" fmla="*/ 1 w 105"/>
                      <a:gd name="T7" fmla="*/ 1 h 13"/>
                      <a:gd name="T8" fmla="*/ 1 w 105"/>
                      <a:gd name="T9" fmla="*/ 0 h 13"/>
                      <a:gd name="T10" fmla="*/ 1 w 105"/>
                      <a:gd name="T11" fmla="*/ 0 h 13"/>
                      <a:gd name="T12" fmla="*/ 1 w 105"/>
                      <a:gd name="T13" fmla="*/ 0 h 13"/>
                      <a:gd name="T14" fmla="*/ 1 w 105"/>
                      <a:gd name="T15" fmla="*/ 1 h 13"/>
                      <a:gd name="T16" fmla="*/ 1 w 105"/>
                      <a:gd name="T17" fmla="*/ 1 h 13"/>
                      <a:gd name="T18" fmla="*/ 1 w 105"/>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3">
                        <a:moveTo>
                          <a:pt x="105" y="0"/>
                        </a:moveTo>
                        <a:lnTo>
                          <a:pt x="0" y="0"/>
                        </a:lnTo>
                        <a:lnTo>
                          <a:pt x="0" y="13"/>
                        </a:lnTo>
                        <a:lnTo>
                          <a:pt x="105" y="13"/>
                        </a:lnTo>
                        <a:lnTo>
                          <a:pt x="105" y="0"/>
                        </a:lnTo>
                        <a:close/>
                        <a:moveTo>
                          <a:pt x="104" y="0"/>
                        </a:moveTo>
                        <a:lnTo>
                          <a:pt x="2" y="0"/>
                        </a:lnTo>
                        <a:lnTo>
                          <a:pt x="2" y="13"/>
                        </a:lnTo>
                        <a:lnTo>
                          <a:pt x="104" y="13"/>
                        </a:lnTo>
                        <a:lnTo>
                          <a:pt x="104"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7" name="Freeform 230"/>
                  <p:cNvSpPr>
                    <a:spLocks noEditPoints="1"/>
                  </p:cNvSpPr>
                  <p:nvPr/>
                </p:nvSpPr>
                <p:spPr bwMode="auto">
                  <a:xfrm>
                    <a:off x="1584" y="1679"/>
                    <a:ext cx="51" cy="7"/>
                  </a:xfrm>
                  <a:custGeom>
                    <a:avLst/>
                    <a:gdLst>
                      <a:gd name="T0" fmla="*/ 1 w 102"/>
                      <a:gd name="T1" fmla="*/ 0 h 13"/>
                      <a:gd name="T2" fmla="*/ 0 w 102"/>
                      <a:gd name="T3" fmla="*/ 0 h 13"/>
                      <a:gd name="T4" fmla="*/ 0 w 102"/>
                      <a:gd name="T5" fmla="*/ 1 h 13"/>
                      <a:gd name="T6" fmla="*/ 1 w 102"/>
                      <a:gd name="T7" fmla="*/ 1 h 13"/>
                      <a:gd name="T8" fmla="*/ 1 w 102"/>
                      <a:gd name="T9" fmla="*/ 0 h 13"/>
                      <a:gd name="T10" fmla="*/ 1 w 102"/>
                      <a:gd name="T11" fmla="*/ 0 h 13"/>
                      <a:gd name="T12" fmla="*/ 1 w 102"/>
                      <a:gd name="T13" fmla="*/ 0 h 13"/>
                      <a:gd name="T14" fmla="*/ 1 w 102"/>
                      <a:gd name="T15" fmla="*/ 1 h 13"/>
                      <a:gd name="T16" fmla="*/ 1 w 102"/>
                      <a:gd name="T17" fmla="*/ 1 h 13"/>
                      <a:gd name="T18" fmla="*/ 1 w 10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3">
                        <a:moveTo>
                          <a:pt x="102" y="0"/>
                        </a:moveTo>
                        <a:lnTo>
                          <a:pt x="0" y="0"/>
                        </a:lnTo>
                        <a:lnTo>
                          <a:pt x="0" y="13"/>
                        </a:lnTo>
                        <a:lnTo>
                          <a:pt x="102" y="13"/>
                        </a:lnTo>
                        <a:lnTo>
                          <a:pt x="102" y="0"/>
                        </a:lnTo>
                        <a:close/>
                        <a:moveTo>
                          <a:pt x="100" y="0"/>
                        </a:moveTo>
                        <a:lnTo>
                          <a:pt x="2" y="0"/>
                        </a:lnTo>
                        <a:lnTo>
                          <a:pt x="2" y="13"/>
                        </a:lnTo>
                        <a:lnTo>
                          <a:pt x="100" y="13"/>
                        </a:lnTo>
                        <a:lnTo>
                          <a:pt x="100"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8" name="Freeform 231"/>
                  <p:cNvSpPr>
                    <a:spLocks noEditPoints="1"/>
                  </p:cNvSpPr>
                  <p:nvPr/>
                </p:nvSpPr>
                <p:spPr bwMode="auto">
                  <a:xfrm>
                    <a:off x="1585" y="1679"/>
                    <a:ext cx="49" cy="7"/>
                  </a:xfrm>
                  <a:custGeom>
                    <a:avLst/>
                    <a:gdLst>
                      <a:gd name="T0" fmla="*/ 1 w 98"/>
                      <a:gd name="T1" fmla="*/ 0 h 13"/>
                      <a:gd name="T2" fmla="*/ 0 w 98"/>
                      <a:gd name="T3" fmla="*/ 0 h 13"/>
                      <a:gd name="T4" fmla="*/ 0 w 98"/>
                      <a:gd name="T5" fmla="*/ 1 h 13"/>
                      <a:gd name="T6" fmla="*/ 1 w 98"/>
                      <a:gd name="T7" fmla="*/ 1 h 13"/>
                      <a:gd name="T8" fmla="*/ 1 w 98"/>
                      <a:gd name="T9" fmla="*/ 0 h 13"/>
                      <a:gd name="T10" fmla="*/ 1 w 98"/>
                      <a:gd name="T11" fmla="*/ 0 h 13"/>
                      <a:gd name="T12" fmla="*/ 1 w 98"/>
                      <a:gd name="T13" fmla="*/ 0 h 13"/>
                      <a:gd name="T14" fmla="*/ 1 w 98"/>
                      <a:gd name="T15" fmla="*/ 1 h 13"/>
                      <a:gd name="T16" fmla="*/ 1 w 98"/>
                      <a:gd name="T17" fmla="*/ 1 h 13"/>
                      <a:gd name="T18" fmla="*/ 1 w 98"/>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3">
                        <a:moveTo>
                          <a:pt x="98" y="0"/>
                        </a:moveTo>
                        <a:lnTo>
                          <a:pt x="0" y="0"/>
                        </a:lnTo>
                        <a:lnTo>
                          <a:pt x="0" y="13"/>
                        </a:lnTo>
                        <a:lnTo>
                          <a:pt x="98" y="13"/>
                        </a:lnTo>
                        <a:lnTo>
                          <a:pt x="98" y="0"/>
                        </a:lnTo>
                        <a:close/>
                        <a:moveTo>
                          <a:pt x="96" y="0"/>
                        </a:moveTo>
                        <a:lnTo>
                          <a:pt x="2" y="0"/>
                        </a:lnTo>
                        <a:lnTo>
                          <a:pt x="2" y="13"/>
                        </a:lnTo>
                        <a:lnTo>
                          <a:pt x="96" y="13"/>
                        </a:lnTo>
                        <a:lnTo>
                          <a:pt x="96" y="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39" name="Freeform 232"/>
                  <p:cNvSpPr>
                    <a:spLocks noEditPoints="1"/>
                  </p:cNvSpPr>
                  <p:nvPr/>
                </p:nvSpPr>
                <p:spPr bwMode="auto">
                  <a:xfrm>
                    <a:off x="1586" y="1679"/>
                    <a:ext cx="47" cy="7"/>
                  </a:xfrm>
                  <a:custGeom>
                    <a:avLst/>
                    <a:gdLst>
                      <a:gd name="T0" fmla="*/ 1 w 94"/>
                      <a:gd name="T1" fmla="*/ 0 h 13"/>
                      <a:gd name="T2" fmla="*/ 0 w 94"/>
                      <a:gd name="T3" fmla="*/ 0 h 13"/>
                      <a:gd name="T4" fmla="*/ 0 w 94"/>
                      <a:gd name="T5" fmla="*/ 1 h 13"/>
                      <a:gd name="T6" fmla="*/ 1 w 94"/>
                      <a:gd name="T7" fmla="*/ 1 h 13"/>
                      <a:gd name="T8" fmla="*/ 1 w 94"/>
                      <a:gd name="T9" fmla="*/ 0 h 13"/>
                      <a:gd name="T10" fmla="*/ 1 w 94"/>
                      <a:gd name="T11" fmla="*/ 0 h 13"/>
                      <a:gd name="T12" fmla="*/ 1 w 94"/>
                      <a:gd name="T13" fmla="*/ 0 h 13"/>
                      <a:gd name="T14" fmla="*/ 1 w 94"/>
                      <a:gd name="T15" fmla="*/ 1 h 13"/>
                      <a:gd name="T16" fmla="*/ 1 w 94"/>
                      <a:gd name="T17" fmla="*/ 1 h 13"/>
                      <a:gd name="T18" fmla="*/ 1 w 9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3">
                        <a:moveTo>
                          <a:pt x="94" y="0"/>
                        </a:moveTo>
                        <a:lnTo>
                          <a:pt x="0" y="0"/>
                        </a:lnTo>
                        <a:lnTo>
                          <a:pt x="0" y="13"/>
                        </a:lnTo>
                        <a:lnTo>
                          <a:pt x="94" y="13"/>
                        </a:lnTo>
                        <a:lnTo>
                          <a:pt x="94" y="0"/>
                        </a:lnTo>
                        <a:close/>
                        <a:moveTo>
                          <a:pt x="92" y="0"/>
                        </a:moveTo>
                        <a:lnTo>
                          <a:pt x="1" y="0"/>
                        </a:lnTo>
                        <a:lnTo>
                          <a:pt x="1" y="13"/>
                        </a:lnTo>
                        <a:lnTo>
                          <a:pt x="92" y="13"/>
                        </a:lnTo>
                        <a:lnTo>
                          <a:pt x="92"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0" name="Freeform 233"/>
                  <p:cNvSpPr>
                    <a:spLocks noEditPoints="1"/>
                  </p:cNvSpPr>
                  <p:nvPr/>
                </p:nvSpPr>
                <p:spPr bwMode="auto">
                  <a:xfrm>
                    <a:off x="1587" y="1679"/>
                    <a:ext cx="45" cy="7"/>
                  </a:xfrm>
                  <a:custGeom>
                    <a:avLst/>
                    <a:gdLst>
                      <a:gd name="T0" fmla="*/ 0 w 91"/>
                      <a:gd name="T1" fmla="*/ 0 h 13"/>
                      <a:gd name="T2" fmla="*/ 0 w 91"/>
                      <a:gd name="T3" fmla="*/ 0 h 13"/>
                      <a:gd name="T4" fmla="*/ 0 w 91"/>
                      <a:gd name="T5" fmla="*/ 1 h 13"/>
                      <a:gd name="T6" fmla="*/ 0 w 91"/>
                      <a:gd name="T7" fmla="*/ 1 h 13"/>
                      <a:gd name="T8" fmla="*/ 0 w 91"/>
                      <a:gd name="T9" fmla="*/ 0 h 13"/>
                      <a:gd name="T10" fmla="*/ 0 w 91"/>
                      <a:gd name="T11" fmla="*/ 0 h 13"/>
                      <a:gd name="T12" fmla="*/ 0 w 91"/>
                      <a:gd name="T13" fmla="*/ 0 h 13"/>
                      <a:gd name="T14" fmla="*/ 0 w 91"/>
                      <a:gd name="T15" fmla="*/ 1 h 13"/>
                      <a:gd name="T16" fmla="*/ 0 w 91"/>
                      <a:gd name="T17" fmla="*/ 1 h 13"/>
                      <a:gd name="T18" fmla="*/ 0 w 91"/>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13">
                        <a:moveTo>
                          <a:pt x="91" y="0"/>
                        </a:moveTo>
                        <a:lnTo>
                          <a:pt x="0" y="0"/>
                        </a:lnTo>
                        <a:lnTo>
                          <a:pt x="0" y="13"/>
                        </a:lnTo>
                        <a:lnTo>
                          <a:pt x="91" y="13"/>
                        </a:lnTo>
                        <a:lnTo>
                          <a:pt x="91" y="0"/>
                        </a:lnTo>
                        <a:close/>
                        <a:moveTo>
                          <a:pt x="89" y="0"/>
                        </a:moveTo>
                        <a:lnTo>
                          <a:pt x="2" y="0"/>
                        </a:lnTo>
                        <a:lnTo>
                          <a:pt x="2" y="13"/>
                        </a:lnTo>
                        <a:lnTo>
                          <a:pt x="89" y="13"/>
                        </a:lnTo>
                        <a:lnTo>
                          <a:pt x="89" y="0"/>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1" name="Freeform 234"/>
                  <p:cNvSpPr>
                    <a:spLocks noEditPoints="1"/>
                  </p:cNvSpPr>
                  <p:nvPr/>
                </p:nvSpPr>
                <p:spPr bwMode="auto">
                  <a:xfrm>
                    <a:off x="1588" y="1679"/>
                    <a:ext cx="43" cy="7"/>
                  </a:xfrm>
                  <a:custGeom>
                    <a:avLst/>
                    <a:gdLst>
                      <a:gd name="T0" fmla="*/ 0 w 87"/>
                      <a:gd name="T1" fmla="*/ 0 h 13"/>
                      <a:gd name="T2" fmla="*/ 0 w 87"/>
                      <a:gd name="T3" fmla="*/ 0 h 13"/>
                      <a:gd name="T4" fmla="*/ 0 w 87"/>
                      <a:gd name="T5" fmla="*/ 1 h 13"/>
                      <a:gd name="T6" fmla="*/ 0 w 87"/>
                      <a:gd name="T7" fmla="*/ 1 h 13"/>
                      <a:gd name="T8" fmla="*/ 0 w 87"/>
                      <a:gd name="T9" fmla="*/ 0 h 13"/>
                      <a:gd name="T10" fmla="*/ 0 w 87"/>
                      <a:gd name="T11" fmla="*/ 0 h 13"/>
                      <a:gd name="T12" fmla="*/ 0 w 87"/>
                      <a:gd name="T13" fmla="*/ 0 h 13"/>
                      <a:gd name="T14" fmla="*/ 0 w 87"/>
                      <a:gd name="T15" fmla="*/ 1 h 13"/>
                      <a:gd name="T16" fmla="*/ 0 w 87"/>
                      <a:gd name="T17" fmla="*/ 1 h 13"/>
                      <a:gd name="T18" fmla="*/ 0 w 8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3">
                        <a:moveTo>
                          <a:pt x="87" y="0"/>
                        </a:moveTo>
                        <a:lnTo>
                          <a:pt x="0" y="0"/>
                        </a:lnTo>
                        <a:lnTo>
                          <a:pt x="0" y="13"/>
                        </a:lnTo>
                        <a:lnTo>
                          <a:pt x="87" y="13"/>
                        </a:lnTo>
                        <a:lnTo>
                          <a:pt x="87" y="0"/>
                        </a:lnTo>
                        <a:close/>
                        <a:moveTo>
                          <a:pt x="85" y="0"/>
                        </a:moveTo>
                        <a:lnTo>
                          <a:pt x="2" y="0"/>
                        </a:lnTo>
                        <a:lnTo>
                          <a:pt x="2" y="13"/>
                        </a:lnTo>
                        <a:lnTo>
                          <a:pt x="85" y="13"/>
                        </a:lnTo>
                        <a:lnTo>
                          <a:pt x="85" y="0"/>
                        </a:lnTo>
                        <a:close/>
                      </a:path>
                    </a:pathLst>
                  </a:custGeom>
                  <a:solidFill>
                    <a:srgbClr val="B5B5B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2" name="Freeform 235"/>
                  <p:cNvSpPr>
                    <a:spLocks noEditPoints="1"/>
                  </p:cNvSpPr>
                  <p:nvPr/>
                </p:nvSpPr>
                <p:spPr bwMode="auto">
                  <a:xfrm>
                    <a:off x="1589" y="1679"/>
                    <a:ext cx="41" cy="7"/>
                  </a:xfrm>
                  <a:custGeom>
                    <a:avLst/>
                    <a:gdLst>
                      <a:gd name="T0" fmla="*/ 0 w 83"/>
                      <a:gd name="T1" fmla="*/ 0 h 13"/>
                      <a:gd name="T2" fmla="*/ 0 w 83"/>
                      <a:gd name="T3" fmla="*/ 0 h 13"/>
                      <a:gd name="T4" fmla="*/ 0 w 83"/>
                      <a:gd name="T5" fmla="*/ 1 h 13"/>
                      <a:gd name="T6" fmla="*/ 0 w 83"/>
                      <a:gd name="T7" fmla="*/ 1 h 13"/>
                      <a:gd name="T8" fmla="*/ 0 w 83"/>
                      <a:gd name="T9" fmla="*/ 0 h 13"/>
                      <a:gd name="T10" fmla="*/ 0 w 83"/>
                      <a:gd name="T11" fmla="*/ 1 h 13"/>
                      <a:gd name="T12" fmla="*/ 0 w 83"/>
                      <a:gd name="T13" fmla="*/ 1 h 13"/>
                      <a:gd name="T14" fmla="*/ 0 w 83"/>
                      <a:gd name="T15" fmla="*/ 1 h 13"/>
                      <a:gd name="T16" fmla="*/ 0 w 83"/>
                      <a:gd name="T17" fmla="*/ 1 h 13"/>
                      <a:gd name="T18" fmla="*/ 0 w 83"/>
                      <a:gd name="T19" fmla="*/ 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3">
                        <a:moveTo>
                          <a:pt x="83" y="0"/>
                        </a:moveTo>
                        <a:lnTo>
                          <a:pt x="0" y="0"/>
                        </a:lnTo>
                        <a:lnTo>
                          <a:pt x="0" y="13"/>
                        </a:lnTo>
                        <a:lnTo>
                          <a:pt x="83" y="13"/>
                        </a:lnTo>
                        <a:lnTo>
                          <a:pt x="83" y="0"/>
                        </a:lnTo>
                        <a:close/>
                        <a:moveTo>
                          <a:pt x="81" y="2"/>
                        </a:moveTo>
                        <a:lnTo>
                          <a:pt x="2" y="2"/>
                        </a:lnTo>
                        <a:lnTo>
                          <a:pt x="2" y="11"/>
                        </a:lnTo>
                        <a:lnTo>
                          <a:pt x="81" y="11"/>
                        </a:lnTo>
                        <a:lnTo>
                          <a:pt x="81" y="2"/>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3" name="Freeform 236"/>
                  <p:cNvSpPr>
                    <a:spLocks noEditPoints="1"/>
                  </p:cNvSpPr>
                  <p:nvPr/>
                </p:nvSpPr>
                <p:spPr bwMode="auto">
                  <a:xfrm>
                    <a:off x="1590" y="1680"/>
                    <a:ext cx="39" cy="5"/>
                  </a:xfrm>
                  <a:custGeom>
                    <a:avLst/>
                    <a:gdLst>
                      <a:gd name="T0" fmla="*/ 0 w 79"/>
                      <a:gd name="T1" fmla="*/ 0 h 9"/>
                      <a:gd name="T2" fmla="*/ 0 w 79"/>
                      <a:gd name="T3" fmla="*/ 0 h 9"/>
                      <a:gd name="T4" fmla="*/ 0 w 79"/>
                      <a:gd name="T5" fmla="*/ 1 h 9"/>
                      <a:gd name="T6" fmla="*/ 0 w 79"/>
                      <a:gd name="T7" fmla="*/ 1 h 9"/>
                      <a:gd name="T8" fmla="*/ 0 w 79"/>
                      <a:gd name="T9" fmla="*/ 0 h 9"/>
                      <a:gd name="T10" fmla="*/ 0 w 79"/>
                      <a:gd name="T11" fmla="*/ 0 h 9"/>
                      <a:gd name="T12" fmla="*/ 0 w 79"/>
                      <a:gd name="T13" fmla="*/ 0 h 9"/>
                      <a:gd name="T14" fmla="*/ 0 w 79"/>
                      <a:gd name="T15" fmla="*/ 1 h 9"/>
                      <a:gd name="T16" fmla="*/ 0 w 79"/>
                      <a:gd name="T17" fmla="*/ 1 h 9"/>
                      <a:gd name="T18" fmla="*/ 0 w 7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9">
                        <a:moveTo>
                          <a:pt x="79" y="0"/>
                        </a:moveTo>
                        <a:lnTo>
                          <a:pt x="0" y="0"/>
                        </a:lnTo>
                        <a:lnTo>
                          <a:pt x="0" y="9"/>
                        </a:lnTo>
                        <a:lnTo>
                          <a:pt x="79" y="9"/>
                        </a:lnTo>
                        <a:lnTo>
                          <a:pt x="79" y="0"/>
                        </a:lnTo>
                        <a:close/>
                        <a:moveTo>
                          <a:pt x="77" y="0"/>
                        </a:moveTo>
                        <a:lnTo>
                          <a:pt x="2" y="0"/>
                        </a:lnTo>
                        <a:lnTo>
                          <a:pt x="2" y="9"/>
                        </a:lnTo>
                        <a:lnTo>
                          <a:pt x="77" y="9"/>
                        </a:lnTo>
                        <a:lnTo>
                          <a:pt x="77"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4" name="Freeform 237"/>
                  <p:cNvSpPr>
                    <a:spLocks noEditPoints="1"/>
                  </p:cNvSpPr>
                  <p:nvPr/>
                </p:nvSpPr>
                <p:spPr bwMode="auto">
                  <a:xfrm>
                    <a:off x="1591" y="1680"/>
                    <a:ext cx="38" cy="5"/>
                  </a:xfrm>
                  <a:custGeom>
                    <a:avLst/>
                    <a:gdLst>
                      <a:gd name="T0" fmla="*/ 1 w 75"/>
                      <a:gd name="T1" fmla="*/ 0 h 9"/>
                      <a:gd name="T2" fmla="*/ 0 w 75"/>
                      <a:gd name="T3" fmla="*/ 0 h 9"/>
                      <a:gd name="T4" fmla="*/ 0 w 75"/>
                      <a:gd name="T5" fmla="*/ 1 h 9"/>
                      <a:gd name="T6" fmla="*/ 1 w 75"/>
                      <a:gd name="T7" fmla="*/ 1 h 9"/>
                      <a:gd name="T8" fmla="*/ 1 w 75"/>
                      <a:gd name="T9" fmla="*/ 0 h 9"/>
                      <a:gd name="T10" fmla="*/ 1 w 75"/>
                      <a:gd name="T11" fmla="*/ 0 h 9"/>
                      <a:gd name="T12" fmla="*/ 1 w 75"/>
                      <a:gd name="T13" fmla="*/ 0 h 9"/>
                      <a:gd name="T14" fmla="*/ 1 w 75"/>
                      <a:gd name="T15" fmla="*/ 1 h 9"/>
                      <a:gd name="T16" fmla="*/ 1 w 75"/>
                      <a:gd name="T17" fmla="*/ 1 h 9"/>
                      <a:gd name="T18" fmla="*/ 1 w 75"/>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9">
                        <a:moveTo>
                          <a:pt x="75" y="0"/>
                        </a:moveTo>
                        <a:lnTo>
                          <a:pt x="0" y="0"/>
                        </a:lnTo>
                        <a:lnTo>
                          <a:pt x="0" y="9"/>
                        </a:lnTo>
                        <a:lnTo>
                          <a:pt x="75" y="9"/>
                        </a:lnTo>
                        <a:lnTo>
                          <a:pt x="75" y="0"/>
                        </a:lnTo>
                        <a:close/>
                        <a:moveTo>
                          <a:pt x="73" y="0"/>
                        </a:moveTo>
                        <a:lnTo>
                          <a:pt x="2" y="0"/>
                        </a:lnTo>
                        <a:lnTo>
                          <a:pt x="2" y="9"/>
                        </a:lnTo>
                        <a:lnTo>
                          <a:pt x="73" y="9"/>
                        </a:lnTo>
                        <a:lnTo>
                          <a:pt x="73"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5" name="Freeform 238"/>
                  <p:cNvSpPr>
                    <a:spLocks noEditPoints="1"/>
                  </p:cNvSpPr>
                  <p:nvPr/>
                </p:nvSpPr>
                <p:spPr bwMode="auto">
                  <a:xfrm>
                    <a:off x="1592" y="1680"/>
                    <a:ext cx="36" cy="5"/>
                  </a:xfrm>
                  <a:custGeom>
                    <a:avLst/>
                    <a:gdLst>
                      <a:gd name="T0" fmla="*/ 1 w 71"/>
                      <a:gd name="T1" fmla="*/ 0 h 9"/>
                      <a:gd name="T2" fmla="*/ 0 w 71"/>
                      <a:gd name="T3" fmla="*/ 0 h 9"/>
                      <a:gd name="T4" fmla="*/ 0 w 71"/>
                      <a:gd name="T5" fmla="*/ 1 h 9"/>
                      <a:gd name="T6" fmla="*/ 1 w 71"/>
                      <a:gd name="T7" fmla="*/ 1 h 9"/>
                      <a:gd name="T8" fmla="*/ 1 w 71"/>
                      <a:gd name="T9" fmla="*/ 0 h 9"/>
                      <a:gd name="T10" fmla="*/ 1 w 71"/>
                      <a:gd name="T11" fmla="*/ 0 h 9"/>
                      <a:gd name="T12" fmla="*/ 1 w 71"/>
                      <a:gd name="T13" fmla="*/ 0 h 9"/>
                      <a:gd name="T14" fmla="*/ 1 w 71"/>
                      <a:gd name="T15" fmla="*/ 1 h 9"/>
                      <a:gd name="T16" fmla="*/ 1 w 71"/>
                      <a:gd name="T17" fmla="*/ 1 h 9"/>
                      <a:gd name="T18" fmla="*/ 1 w 7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9">
                        <a:moveTo>
                          <a:pt x="71" y="0"/>
                        </a:moveTo>
                        <a:lnTo>
                          <a:pt x="0" y="0"/>
                        </a:lnTo>
                        <a:lnTo>
                          <a:pt x="0" y="9"/>
                        </a:lnTo>
                        <a:lnTo>
                          <a:pt x="71" y="9"/>
                        </a:lnTo>
                        <a:lnTo>
                          <a:pt x="71" y="0"/>
                        </a:lnTo>
                        <a:close/>
                        <a:moveTo>
                          <a:pt x="69" y="0"/>
                        </a:moveTo>
                        <a:lnTo>
                          <a:pt x="2" y="0"/>
                        </a:lnTo>
                        <a:lnTo>
                          <a:pt x="2" y="9"/>
                        </a:lnTo>
                        <a:lnTo>
                          <a:pt x="69" y="9"/>
                        </a:lnTo>
                        <a:lnTo>
                          <a:pt x="69"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6" name="Freeform 239"/>
                  <p:cNvSpPr>
                    <a:spLocks noEditPoints="1"/>
                  </p:cNvSpPr>
                  <p:nvPr/>
                </p:nvSpPr>
                <p:spPr bwMode="auto">
                  <a:xfrm>
                    <a:off x="1593" y="1680"/>
                    <a:ext cx="34" cy="5"/>
                  </a:xfrm>
                  <a:custGeom>
                    <a:avLst/>
                    <a:gdLst>
                      <a:gd name="T0" fmla="*/ 1 w 67"/>
                      <a:gd name="T1" fmla="*/ 0 h 9"/>
                      <a:gd name="T2" fmla="*/ 0 w 67"/>
                      <a:gd name="T3" fmla="*/ 0 h 9"/>
                      <a:gd name="T4" fmla="*/ 0 w 67"/>
                      <a:gd name="T5" fmla="*/ 1 h 9"/>
                      <a:gd name="T6" fmla="*/ 1 w 67"/>
                      <a:gd name="T7" fmla="*/ 1 h 9"/>
                      <a:gd name="T8" fmla="*/ 1 w 67"/>
                      <a:gd name="T9" fmla="*/ 0 h 9"/>
                      <a:gd name="T10" fmla="*/ 1 w 67"/>
                      <a:gd name="T11" fmla="*/ 0 h 9"/>
                      <a:gd name="T12" fmla="*/ 1 w 67"/>
                      <a:gd name="T13" fmla="*/ 0 h 9"/>
                      <a:gd name="T14" fmla="*/ 1 w 67"/>
                      <a:gd name="T15" fmla="*/ 1 h 9"/>
                      <a:gd name="T16" fmla="*/ 1 w 67"/>
                      <a:gd name="T17" fmla="*/ 1 h 9"/>
                      <a:gd name="T18" fmla="*/ 1 w 67"/>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9">
                        <a:moveTo>
                          <a:pt x="67" y="0"/>
                        </a:moveTo>
                        <a:lnTo>
                          <a:pt x="0" y="0"/>
                        </a:lnTo>
                        <a:lnTo>
                          <a:pt x="0" y="9"/>
                        </a:lnTo>
                        <a:lnTo>
                          <a:pt x="67" y="9"/>
                        </a:lnTo>
                        <a:lnTo>
                          <a:pt x="67" y="0"/>
                        </a:lnTo>
                        <a:close/>
                        <a:moveTo>
                          <a:pt x="65" y="0"/>
                        </a:moveTo>
                        <a:lnTo>
                          <a:pt x="2" y="0"/>
                        </a:lnTo>
                        <a:lnTo>
                          <a:pt x="2" y="9"/>
                        </a:lnTo>
                        <a:lnTo>
                          <a:pt x="65" y="9"/>
                        </a:lnTo>
                        <a:lnTo>
                          <a:pt x="65" y="0"/>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7" name="Freeform 240"/>
                  <p:cNvSpPr>
                    <a:spLocks noEditPoints="1"/>
                  </p:cNvSpPr>
                  <p:nvPr/>
                </p:nvSpPr>
                <p:spPr bwMode="auto">
                  <a:xfrm>
                    <a:off x="1594" y="1680"/>
                    <a:ext cx="32" cy="5"/>
                  </a:xfrm>
                  <a:custGeom>
                    <a:avLst/>
                    <a:gdLst>
                      <a:gd name="T0" fmla="*/ 1 w 63"/>
                      <a:gd name="T1" fmla="*/ 0 h 9"/>
                      <a:gd name="T2" fmla="*/ 0 w 63"/>
                      <a:gd name="T3" fmla="*/ 0 h 9"/>
                      <a:gd name="T4" fmla="*/ 0 w 63"/>
                      <a:gd name="T5" fmla="*/ 1 h 9"/>
                      <a:gd name="T6" fmla="*/ 1 w 63"/>
                      <a:gd name="T7" fmla="*/ 1 h 9"/>
                      <a:gd name="T8" fmla="*/ 1 w 63"/>
                      <a:gd name="T9" fmla="*/ 0 h 9"/>
                      <a:gd name="T10" fmla="*/ 1 w 63"/>
                      <a:gd name="T11" fmla="*/ 0 h 9"/>
                      <a:gd name="T12" fmla="*/ 1 w 63"/>
                      <a:gd name="T13" fmla="*/ 0 h 9"/>
                      <a:gd name="T14" fmla="*/ 1 w 63"/>
                      <a:gd name="T15" fmla="*/ 1 h 9"/>
                      <a:gd name="T16" fmla="*/ 1 w 63"/>
                      <a:gd name="T17" fmla="*/ 1 h 9"/>
                      <a:gd name="T18" fmla="*/ 1 w 6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9">
                        <a:moveTo>
                          <a:pt x="63" y="0"/>
                        </a:moveTo>
                        <a:lnTo>
                          <a:pt x="0" y="0"/>
                        </a:lnTo>
                        <a:lnTo>
                          <a:pt x="0" y="9"/>
                        </a:lnTo>
                        <a:lnTo>
                          <a:pt x="63" y="9"/>
                        </a:lnTo>
                        <a:lnTo>
                          <a:pt x="63" y="0"/>
                        </a:lnTo>
                        <a:close/>
                        <a:moveTo>
                          <a:pt x="61" y="0"/>
                        </a:moveTo>
                        <a:lnTo>
                          <a:pt x="2" y="0"/>
                        </a:lnTo>
                        <a:lnTo>
                          <a:pt x="2" y="9"/>
                        </a:lnTo>
                        <a:lnTo>
                          <a:pt x="61" y="9"/>
                        </a:lnTo>
                        <a:lnTo>
                          <a:pt x="61" y="0"/>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8" name="Freeform 241"/>
                  <p:cNvSpPr>
                    <a:spLocks noEditPoints="1"/>
                  </p:cNvSpPr>
                  <p:nvPr/>
                </p:nvSpPr>
                <p:spPr bwMode="auto">
                  <a:xfrm>
                    <a:off x="1595" y="1680"/>
                    <a:ext cx="30" cy="5"/>
                  </a:xfrm>
                  <a:custGeom>
                    <a:avLst/>
                    <a:gdLst>
                      <a:gd name="T0" fmla="*/ 1 w 59"/>
                      <a:gd name="T1" fmla="*/ 0 h 9"/>
                      <a:gd name="T2" fmla="*/ 0 w 59"/>
                      <a:gd name="T3" fmla="*/ 0 h 9"/>
                      <a:gd name="T4" fmla="*/ 0 w 59"/>
                      <a:gd name="T5" fmla="*/ 1 h 9"/>
                      <a:gd name="T6" fmla="*/ 1 w 59"/>
                      <a:gd name="T7" fmla="*/ 1 h 9"/>
                      <a:gd name="T8" fmla="*/ 1 w 59"/>
                      <a:gd name="T9" fmla="*/ 0 h 9"/>
                      <a:gd name="T10" fmla="*/ 1 w 59"/>
                      <a:gd name="T11" fmla="*/ 0 h 9"/>
                      <a:gd name="T12" fmla="*/ 1 w 59"/>
                      <a:gd name="T13" fmla="*/ 0 h 9"/>
                      <a:gd name="T14" fmla="*/ 1 w 59"/>
                      <a:gd name="T15" fmla="*/ 1 h 9"/>
                      <a:gd name="T16" fmla="*/ 1 w 59"/>
                      <a:gd name="T17" fmla="*/ 1 h 9"/>
                      <a:gd name="T18" fmla="*/ 1 w 5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9">
                        <a:moveTo>
                          <a:pt x="59" y="0"/>
                        </a:moveTo>
                        <a:lnTo>
                          <a:pt x="0" y="0"/>
                        </a:lnTo>
                        <a:lnTo>
                          <a:pt x="0" y="9"/>
                        </a:lnTo>
                        <a:lnTo>
                          <a:pt x="59" y="9"/>
                        </a:lnTo>
                        <a:lnTo>
                          <a:pt x="59" y="0"/>
                        </a:lnTo>
                        <a:close/>
                        <a:moveTo>
                          <a:pt x="57" y="0"/>
                        </a:moveTo>
                        <a:lnTo>
                          <a:pt x="2" y="0"/>
                        </a:lnTo>
                        <a:lnTo>
                          <a:pt x="2" y="9"/>
                        </a:lnTo>
                        <a:lnTo>
                          <a:pt x="57" y="9"/>
                        </a:lnTo>
                        <a:lnTo>
                          <a:pt x="57"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49" name="Freeform 242"/>
                  <p:cNvSpPr>
                    <a:spLocks noEditPoints="1"/>
                  </p:cNvSpPr>
                  <p:nvPr/>
                </p:nvSpPr>
                <p:spPr bwMode="auto">
                  <a:xfrm>
                    <a:off x="1596" y="1680"/>
                    <a:ext cx="28" cy="5"/>
                  </a:xfrm>
                  <a:custGeom>
                    <a:avLst/>
                    <a:gdLst>
                      <a:gd name="T0" fmla="*/ 1 w 55"/>
                      <a:gd name="T1" fmla="*/ 0 h 9"/>
                      <a:gd name="T2" fmla="*/ 0 w 55"/>
                      <a:gd name="T3" fmla="*/ 0 h 9"/>
                      <a:gd name="T4" fmla="*/ 0 w 55"/>
                      <a:gd name="T5" fmla="*/ 1 h 9"/>
                      <a:gd name="T6" fmla="*/ 1 w 55"/>
                      <a:gd name="T7" fmla="*/ 1 h 9"/>
                      <a:gd name="T8" fmla="*/ 1 w 55"/>
                      <a:gd name="T9" fmla="*/ 0 h 9"/>
                      <a:gd name="T10" fmla="*/ 1 w 55"/>
                      <a:gd name="T11" fmla="*/ 1 h 9"/>
                      <a:gd name="T12" fmla="*/ 1 w 55"/>
                      <a:gd name="T13" fmla="*/ 1 h 9"/>
                      <a:gd name="T14" fmla="*/ 1 w 55"/>
                      <a:gd name="T15" fmla="*/ 1 h 9"/>
                      <a:gd name="T16" fmla="*/ 1 w 55"/>
                      <a:gd name="T17" fmla="*/ 1 h 9"/>
                      <a:gd name="T18" fmla="*/ 1 w 55"/>
                      <a:gd name="T19" fmla="*/ 1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9">
                        <a:moveTo>
                          <a:pt x="55" y="0"/>
                        </a:moveTo>
                        <a:lnTo>
                          <a:pt x="0" y="0"/>
                        </a:lnTo>
                        <a:lnTo>
                          <a:pt x="0" y="9"/>
                        </a:lnTo>
                        <a:lnTo>
                          <a:pt x="55" y="9"/>
                        </a:lnTo>
                        <a:lnTo>
                          <a:pt x="55" y="0"/>
                        </a:lnTo>
                        <a:close/>
                        <a:moveTo>
                          <a:pt x="54" y="2"/>
                        </a:moveTo>
                        <a:lnTo>
                          <a:pt x="2" y="2"/>
                        </a:lnTo>
                        <a:lnTo>
                          <a:pt x="2" y="8"/>
                        </a:lnTo>
                        <a:lnTo>
                          <a:pt x="54" y="8"/>
                        </a:lnTo>
                        <a:lnTo>
                          <a:pt x="54" y="2"/>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0" name="Freeform 243"/>
                  <p:cNvSpPr>
                    <a:spLocks noEditPoints="1"/>
                  </p:cNvSpPr>
                  <p:nvPr/>
                </p:nvSpPr>
                <p:spPr bwMode="auto">
                  <a:xfrm>
                    <a:off x="1597" y="1681"/>
                    <a:ext cx="26" cy="3"/>
                  </a:xfrm>
                  <a:custGeom>
                    <a:avLst/>
                    <a:gdLst>
                      <a:gd name="T0" fmla="*/ 1 w 52"/>
                      <a:gd name="T1" fmla="*/ 0 h 6"/>
                      <a:gd name="T2" fmla="*/ 0 w 52"/>
                      <a:gd name="T3" fmla="*/ 0 h 6"/>
                      <a:gd name="T4" fmla="*/ 0 w 52"/>
                      <a:gd name="T5" fmla="*/ 1 h 6"/>
                      <a:gd name="T6" fmla="*/ 1 w 52"/>
                      <a:gd name="T7" fmla="*/ 1 h 6"/>
                      <a:gd name="T8" fmla="*/ 1 w 52"/>
                      <a:gd name="T9" fmla="*/ 0 h 6"/>
                      <a:gd name="T10" fmla="*/ 1 w 52"/>
                      <a:gd name="T11" fmla="*/ 0 h 6"/>
                      <a:gd name="T12" fmla="*/ 1 w 52"/>
                      <a:gd name="T13" fmla="*/ 0 h 6"/>
                      <a:gd name="T14" fmla="*/ 1 w 52"/>
                      <a:gd name="T15" fmla="*/ 1 h 6"/>
                      <a:gd name="T16" fmla="*/ 1 w 52"/>
                      <a:gd name="T17" fmla="*/ 1 h 6"/>
                      <a:gd name="T18" fmla="*/ 1 w 52"/>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6">
                        <a:moveTo>
                          <a:pt x="52" y="0"/>
                        </a:moveTo>
                        <a:lnTo>
                          <a:pt x="0" y="0"/>
                        </a:lnTo>
                        <a:lnTo>
                          <a:pt x="0" y="6"/>
                        </a:lnTo>
                        <a:lnTo>
                          <a:pt x="52" y="6"/>
                        </a:lnTo>
                        <a:lnTo>
                          <a:pt x="52" y="0"/>
                        </a:lnTo>
                        <a:close/>
                        <a:moveTo>
                          <a:pt x="50" y="0"/>
                        </a:moveTo>
                        <a:lnTo>
                          <a:pt x="2" y="0"/>
                        </a:lnTo>
                        <a:lnTo>
                          <a:pt x="2" y="6"/>
                        </a:lnTo>
                        <a:lnTo>
                          <a:pt x="50" y="6"/>
                        </a:lnTo>
                        <a:lnTo>
                          <a:pt x="50"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1" name="Freeform 244"/>
                  <p:cNvSpPr>
                    <a:spLocks noEditPoints="1"/>
                  </p:cNvSpPr>
                  <p:nvPr/>
                </p:nvSpPr>
                <p:spPr bwMode="auto">
                  <a:xfrm>
                    <a:off x="1598" y="1681"/>
                    <a:ext cx="24" cy="3"/>
                  </a:xfrm>
                  <a:custGeom>
                    <a:avLst/>
                    <a:gdLst>
                      <a:gd name="T0" fmla="*/ 1 w 48"/>
                      <a:gd name="T1" fmla="*/ 0 h 6"/>
                      <a:gd name="T2" fmla="*/ 0 w 48"/>
                      <a:gd name="T3" fmla="*/ 0 h 6"/>
                      <a:gd name="T4" fmla="*/ 0 w 48"/>
                      <a:gd name="T5" fmla="*/ 1 h 6"/>
                      <a:gd name="T6" fmla="*/ 1 w 48"/>
                      <a:gd name="T7" fmla="*/ 1 h 6"/>
                      <a:gd name="T8" fmla="*/ 1 w 48"/>
                      <a:gd name="T9" fmla="*/ 0 h 6"/>
                      <a:gd name="T10" fmla="*/ 1 w 48"/>
                      <a:gd name="T11" fmla="*/ 0 h 6"/>
                      <a:gd name="T12" fmla="*/ 1 w 48"/>
                      <a:gd name="T13" fmla="*/ 0 h 6"/>
                      <a:gd name="T14" fmla="*/ 1 w 48"/>
                      <a:gd name="T15" fmla="*/ 1 h 6"/>
                      <a:gd name="T16" fmla="*/ 1 w 48"/>
                      <a:gd name="T17" fmla="*/ 1 h 6"/>
                      <a:gd name="T18" fmla="*/ 1 w 48"/>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6">
                        <a:moveTo>
                          <a:pt x="48" y="0"/>
                        </a:moveTo>
                        <a:lnTo>
                          <a:pt x="0" y="0"/>
                        </a:lnTo>
                        <a:lnTo>
                          <a:pt x="0" y="6"/>
                        </a:lnTo>
                        <a:lnTo>
                          <a:pt x="48" y="6"/>
                        </a:lnTo>
                        <a:lnTo>
                          <a:pt x="48" y="0"/>
                        </a:lnTo>
                        <a:close/>
                        <a:moveTo>
                          <a:pt x="46" y="0"/>
                        </a:moveTo>
                        <a:lnTo>
                          <a:pt x="3" y="0"/>
                        </a:lnTo>
                        <a:lnTo>
                          <a:pt x="3" y="6"/>
                        </a:lnTo>
                        <a:lnTo>
                          <a:pt x="46" y="6"/>
                        </a:lnTo>
                        <a:lnTo>
                          <a:pt x="46"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2" name="Freeform 245"/>
                  <p:cNvSpPr>
                    <a:spLocks noEditPoints="1"/>
                  </p:cNvSpPr>
                  <p:nvPr/>
                </p:nvSpPr>
                <p:spPr bwMode="auto">
                  <a:xfrm>
                    <a:off x="1600" y="1681"/>
                    <a:ext cx="21" cy="3"/>
                  </a:xfrm>
                  <a:custGeom>
                    <a:avLst/>
                    <a:gdLst>
                      <a:gd name="T0" fmla="*/ 0 w 43"/>
                      <a:gd name="T1" fmla="*/ 0 h 6"/>
                      <a:gd name="T2" fmla="*/ 0 w 43"/>
                      <a:gd name="T3" fmla="*/ 0 h 6"/>
                      <a:gd name="T4" fmla="*/ 0 w 43"/>
                      <a:gd name="T5" fmla="*/ 1 h 6"/>
                      <a:gd name="T6" fmla="*/ 0 w 43"/>
                      <a:gd name="T7" fmla="*/ 1 h 6"/>
                      <a:gd name="T8" fmla="*/ 0 w 43"/>
                      <a:gd name="T9" fmla="*/ 0 h 6"/>
                      <a:gd name="T10" fmla="*/ 0 w 43"/>
                      <a:gd name="T11" fmla="*/ 0 h 6"/>
                      <a:gd name="T12" fmla="*/ 0 w 43"/>
                      <a:gd name="T13" fmla="*/ 0 h 6"/>
                      <a:gd name="T14" fmla="*/ 0 w 43"/>
                      <a:gd name="T15" fmla="*/ 1 h 6"/>
                      <a:gd name="T16" fmla="*/ 0 w 43"/>
                      <a:gd name="T17" fmla="*/ 1 h 6"/>
                      <a:gd name="T18" fmla="*/ 0 w 4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6">
                        <a:moveTo>
                          <a:pt x="43" y="0"/>
                        </a:moveTo>
                        <a:lnTo>
                          <a:pt x="0" y="0"/>
                        </a:lnTo>
                        <a:lnTo>
                          <a:pt x="0" y="6"/>
                        </a:lnTo>
                        <a:lnTo>
                          <a:pt x="43" y="6"/>
                        </a:lnTo>
                        <a:lnTo>
                          <a:pt x="43" y="0"/>
                        </a:lnTo>
                        <a:close/>
                        <a:moveTo>
                          <a:pt x="41" y="0"/>
                        </a:moveTo>
                        <a:lnTo>
                          <a:pt x="2" y="0"/>
                        </a:lnTo>
                        <a:lnTo>
                          <a:pt x="2" y="6"/>
                        </a:lnTo>
                        <a:lnTo>
                          <a:pt x="41" y="6"/>
                        </a:lnTo>
                        <a:lnTo>
                          <a:pt x="41"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3" name="Freeform 246"/>
                  <p:cNvSpPr>
                    <a:spLocks noEditPoints="1"/>
                  </p:cNvSpPr>
                  <p:nvPr/>
                </p:nvSpPr>
                <p:spPr bwMode="auto">
                  <a:xfrm>
                    <a:off x="1601" y="1681"/>
                    <a:ext cx="19" cy="3"/>
                  </a:xfrm>
                  <a:custGeom>
                    <a:avLst/>
                    <a:gdLst>
                      <a:gd name="T0" fmla="*/ 0 w 39"/>
                      <a:gd name="T1" fmla="*/ 0 h 6"/>
                      <a:gd name="T2" fmla="*/ 0 w 39"/>
                      <a:gd name="T3" fmla="*/ 0 h 6"/>
                      <a:gd name="T4" fmla="*/ 0 w 39"/>
                      <a:gd name="T5" fmla="*/ 1 h 6"/>
                      <a:gd name="T6" fmla="*/ 0 w 39"/>
                      <a:gd name="T7" fmla="*/ 1 h 6"/>
                      <a:gd name="T8" fmla="*/ 0 w 39"/>
                      <a:gd name="T9" fmla="*/ 0 h 6"/>
                      <a:gd name="T10" fmla="*/ 0 w 39"/>
                      <a:gd name="T11" fmla="*/ 0 h 6"/>
                      <a:gd name="T12" fmla="*/ 0 w 39"/>
                      <a:gd name="T13" fmla="*/ 0 h 6"/>
                      <a:gd name="T14" fmla="*/ 0 w 39"/>
                      <a:gd name="T15" fmla="*/ 1 h 6"/>
                      <a:gd name="T16" fmla="*/ 0 w 39"/>
                      <a:gd name="T17" fmla="*/ 1 h 6"/>
                      <a:gd name="T18" fmla="*/ 0 w 39"/>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6">
                        <a:moveTo>
                          <a:pt x="39" y="0"/>
                        </a:moveTo>
                        <a:lnTo>
                          <a:pt x="0" y="0"/>
                        </a:lnTo>
                        <a:lnTo>
                          <a:pt x="0" y="6"/>
                        </a:lnTo>
                        <a:lnTo>
                          <a:pt x="39" y="6"/>
                        </a:lnTo>
                        <a:lnTo>
                          <a:pt x="39" y="0"/>
                        </a:lnTo>
                        <a:close/>
                        <a:moveTo>
                          <a:pt x="35" y="0"/>
                        </a:moveTo>
                        <a:lnTo>
                          <a:pt x="2" y="0"/>
                        </a:lnTo>
                        <a:lnTo>
                          <a:pt x="2" y="6"/>
                        </a:lnTo>
                        <a:lnTo>
                          <a:pt x="35" y="6"/>
                        </a:lnTo>
                        <a:lnTo>
                          <a:pt x="35"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4" name="Freeform 247"/>
                  <p:cNvSpPr>
                    <a:spLocks noEditPoints="1"/>
                  </p:cNvSpPr>
                  <p:nvPr/>
                </p:nvSpPr>
                <p:spPr bwMode="auto">
                  <a:xfrm>
                    <a:off x="1602" y="1681"/>
                    <a:ext cx="16" cy="3"/>
                  </a:xfrm>
                  <a:custGeom>
                    <a:avLst/>
                    <a:gdLst>
                      <a:gd name="T0" fmla="*/ 0 w 33"/>
                      <a:gd name="T1" fmla="*/ 0 h 6"/>
                      <a:gd name="T2" fmla="*/ 0 w 33"/>
                      <a:gd name="T3" fmla="*/ 0 h 6"/>
                      <a:gd name="T4" fmla="*/ 0 w 33"/>
                      <a:gd name="T5" fmla="*/ 1 h 6"/>
                      <a:gd name="T6" fmla="*/ 0 w 33"/>
                      <a:gd name="T7" fmla="*/ 1 h 6"/>
                      <a:gd name="T8" fmla="*/ 0 w 33"/>
                      <a:gd name="T9" fmla="*/ 0 h 6"/>
                      <a:gd name="T10" fmla="*/ 0 w 33"/>
                      <a:gd name="T11" fmla="*/ 0 h 6"/>
                      <a:gd name="T12" fmla="*/ 0 w 33"/>
                      <a:gd name="T13" fmla="*/ 0 h 6"/>
                      <a:gd name="T14" fmla="*/ 0 w 33"/>
                      <a:gd name="T15" fmla="*/ 1 h 6"/>
                      <a:gd name="T16" fmla="*/ 0 w 33"/>
                      <a:gd name="T17" fmla="*/ 1 h 6"/>
                      <a:gd name="T18" fmla="*/ 0 w 3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6">
                        <a:moveTo>
                          <a:pt x="33" y="0"/>
                        </a:moveTo>
                        <a:lnTo>
                          <a:pt x="0" y="0"/>
                        </a:lnTo>
                        <a:lnTo>
                          <a:pt x="0" y="6"/>
                        </a:lnTo>
                        <a:lnTo>
                          <a:pt x="33" y="6"/>
                        </a:lnTo>
                        <a:lnTo>
                          <a:pt x="33" y="0"/>
                        </a:lnTo>
                        <a:close/>
                        <a:moveTo>
                          <a:pt x="31" y="0"/>
                        </a:moveTo>
                        <a:lnTo>
                          <a:pt x="2" y="0"/>
                        </a:lnTo>
                        <a:lnTo>
                          <a:pt x="2" y="6"/>
                        </a:lnTo>
                        <a:lnTo>
                          <a:pt x="31" y="6"/>
                        </a:lnTo>
                        <a:lnTo>
                          <a:pt x="31" y="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5" name="Freeform 248"/>
                  <p:cNvSpPr>
                    <a:spLocks noEditPoints="1"/>
                  </p:cNvSpPr>
                  <p:nvPr/>
                </p:nvSpPr>
                <p:spPr bwMode="auto">
                  <a:xfrm>
                    <a:off x="1603" y="1681"/>
                    <a:ext cx="14" cy="3"/>
                  </a:xfrm>
                  <a:custGeom>
                    <a:avLst/>
                    <a:gdLst>
                      <a:gd name="T0" fmla="*/ 0 w 29"/>
                      <a:gd name="T1" fmla="*/ 0 h 6"/>
                      <a:gd name="T2" fmla="*/ 0 w 29"/>
                      <a:gd name="T3" fmla="*/ 0 h 6"/>
                      <a:gd name="T4" fmla="*/ 0 w 29"/>
                      <a:gd name="T5" fmla="*/ 1 h 6"/>
                      <a:gd name="T6" fmla="*/ 0 w 29"/>
                      <a:gd name="T7" fmla="*/ 1 h 6"/>
                      <a:gd name="T8" fmla="*/ 0 w 29"/>
                      <a:gd name="T9" fmla="*/ 0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29" y="0"/>
                        </a:moveTo>
                        <a:lnTo>
                          <a:pt x="0" y="0"/>
                        </a:lnTo>
                        <a:lnTo>
                          <a:pt x="0" y="6"/>
                        </a:lnTo>
                        <a:lnTo>
                          <a:pt x="29" y="6"/>
                        </a:lnTo>
                        <a:lnTo>
                          <a:pt x="29" y="0"/>
                        </a:lnTo>
                        <a:close/>
                        <a:moveTo>
                          <a:pt x="27" y="2"/>
                        </a:moveTo>
                        <a:lnTo>
                          <a:pt x="2" y="2"/>
                        </a:lnTo>
                        <a:lnTo>
                          <a:pt x="2" y="4"/>
                        </a:lnTo>
                        <a:lnTo>
                          <a:pt x="27" y="4"/>
                        </a:lnTo>
                        <a:lnTo>
                          <a:pt x="27" y="2"/>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6" name="Freeform 249"/>
                  <p:cNvSpPr>
                    <a:spLocks noEditPoints="1"/>
                  </p:cNvSpPr>
                  <p:nvPr/>
                </p:nvSpPr>
                <p:spPr bwMode="auto">
                  <a:xfrm>
                    <a:off x="1604" y="1682"/>
                    <a:ext cx="12" cy="1"/>
                  </a:xfrm>
                  <a:custGeom>
                    <a:avLst/>
                    <a:gdLst>
                      <a:gd name="T0" fmla="*/ 0 w 25"/>
                      <a:gd name="T1" fmla="*/ 0 h 2"/>
                      <a:gd name="T2" fmla="*/ 0 w 25"/>
                      <a:gd name="T3" fmla="*/ 0 h 2"/>
                      <a:gd name="T4" fmla="*/ 0 w 25"/>
                      <a:gd name="T5" fmla="*/ 1 h 2"/>
                      <a:gd name="T6" fmla="*/ 0 w 25"/>
                      <a:gd name="T7" fmla="*/ 1 h 2"/>
                      <a:gd name="T8" fmla="*/ 0 w 25"/>
                      <a:gd name="T9" fmla="*/ 0 h 2"/>
                      <a:gd name="T10" fmla="*/ 0 w 25"/>
                      <a:gd name="T11" fmla="*/ 0 h 2"/>
                      <a:gd name="T12" fmla="*/ 0 w 25"/>
                      <a:gd name="T13" fmla="*/ 0 h 2"/>
                      <a:gd name="T14" fmla="*/ 0 w 25"/>
                      <a:gd name="T15" fmla="*/ 1 h 2"/>
                      <a:gd name="T16" fmla="*/ 0 w 25"/>
                      <a:gd name="T17" fmla="*/ 1 h 2"/>
                      <a:gd name="T18" fmla="*/ 0 w 2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25" y="0"/>
                        </a:moveTo>
                        <a:lnTo>
                          <a:pt x="0" y="0"/>
                        </a:lnTo>
                        <a:lnTo>
                          <a:pt x="0" y="2"/>
                        </a:lnTo>
                        <a:lnTo>
                          <a:pt x="25" y="2"/>
                        </a:lnTo>
                        <a:lnTo>
                          <a:pt x="25" y="0"/>
                        </a:lnTo>
                        <a:close/>
                        <a:moveTo>
                          <a:pt x="21" y="0"/>
                        </a:moveTo>
                        <a:lnTo>
                          <a:pt x="4" y="0"/>
                        </a:lnTo>
                        <a:lnTo>
                          <a:pt x="4" y="2"/>
                        </a:lnTo>
                        <a:lnTo>
                          <a:pt x="21" y="2"/>
                        </a:lnTo>
                        <a:lnTo>
                          <a:pt x="21" y="0"/>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7" name="Freeform 250"/>
                  <p:cNvSpPr>
                    <a:spLocks noEditPoints="1"/>
                  </p:cNvSpPr>
                  <p:nvPr/>
                </p:nvSpPr>
                <p:spPr bwMode="auto">
                  <a:xfrm>
                    <a:off x="1605" y="1682"/>
                    <a:ext cx="9" cy="1"/>
                  </a:xfrm>
                  <a:custGeom>
                    <a:avLst/>
                    <a:gdLst>
                      <a:gd name="T0" fmla="*/ 1 w 17"/>
                      <a:gd name="T1" fmla="*/ 0 h 2"/>
                      <a:gd name="T2" fmla="*/ 0 w 17"/>
                      <a:gd name="T3" fmla="*/ 0 h 2"/>
                      <a:gd name="T4" fmla="*/ 0 w 17"/>
                      <a:gd name="T5" fmla="*/ 1 h 2"/>
                      <a:gd name="T6" fmla="*/ 1 w 17"/>
                      <a:gd name="T7" fmla="*/ 1 h 2"/>
                      <a:gd name="T8" fmla="*/ 1 w 17"/>
                      <a:gd name="T9" fmla="*/ 0 h 2"/>
                      <a:gd name="T10" fmla="*/ 1 w 17"/>
                      <a:gd name="T11" fmla="*/ 0 h 2"/>
                      <a:gd name="T12" fmla="*/ 1 w 17"/>
                      <a:gd name="T13" fmla="*/ 0 h 2"/>
                      <a:gd name="T14" fmla="*/ 1 w 17"/>
                      <a:gd name="T15" fmla="*/ 1 h 2"/>
                      <a:gd name="T16" fmla="*/ 1 w 17"/>
                      <a:gd name="T17" fmla="*/ 1 h 2"/>
                      <a:gd name="T18" fmla="*/ 1 w 1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17" y="0"/>
                        </a:moveTo>
                        <a:lnTo>
                          <a:pt x="0" y="0"/>
                        </a:lnTo>
                        <a:lnTo>
                          <a:pt x="0" y="2"/>
                        </a:lnTo>
                        <a:lnTo>
                          <a:pt x="17" y="2"/>
                        </a:lnTo>
                        <a:lnTo>
                          <a:pt x="17" y="0"/>
                        </a:lnTo>
                        <a:close/>
                        <a:moveTo>
                          <a:pt x="15" y="0"/>
                        </a:moveTo>
                        <a:lnTo>
                          <a:pt x="2" y="0"/>
                        </a:lnTo>
                        <a:lnTo>
                          <a:pt x="2" y="2"/>
                        </a:lnTo>
                        <a:lnTo>
                          <a:pt x="15" y="2"/>
                        </a:lnTo>
                        <a:lnTo>
                          <a:pt x="15"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8" name="Freeform 251"/>
                  <p:cNvSpPr>
                    <a:spLocks noEditPoints="1"/>
                  </p:cNvSpPr>
                  <p:nvPr/>
                </p:nvSpPr>
                <p:spPr bwMode="auto">
                  <a:xfrm>
                    <a:off x="1606" y="1682"/>
                    <a:ext cx="7" cy="1"/>
                  </a:xfrm>
                  <a:custGeom>
                    <a:avLst/>
                    <a:gdLst>
                      <a:gd name="T0" fmla="*/ 1 w 13"/>
                      <a:gd name="T1" fmla="*/ 0 h 2"/>
                      <a:gd name="T2" fmla="*/ 0 w 13"/>
                      <a:gd name="T3" fmla="*/ 0 h 2"/>
                      <a:gd name="T4" fmla="*/ 0 w 13"/>
                      <a:gd name="T5" fmla="*/ 1 h 2"/>
                      <a:gd name="T6" fmla="*/ 1 w 13"/>
                      <a:gd name="T7" fmla="*/ 1 h 2"/>
                      <a:gd name="T8" fmla="*/ 1 w 13"/>
                      <a:gd name="T9" fmla="*/ 0 h 2"/>
                      <a:gd name="T10" fmla="*/ 1 w 13"/>
                      <a:gd name="T11" fmla="*/ 0 h 2"/>
                      <a:gd name="T12" fmla="*/ 1 w 13"/>
                      <a:gd name="T13" fmla="*/ 0 h 2"/>
                      <a:gd name="T14" fmla="*/ 1 w 13"/>
                      <a:gd name="T15" fmla="*/ 1 h 2"/>
                      <a:gd name="T16" fmla="*/ 1 w 13"/>
                      <a:gd name="T17" fmla="*/ 1 h 2"/>
                      <a:gd name="T18" fmla="*/ 1 w 1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13" y="0"/>
                        </a:moveTo>
                        <a:lnTo>
                          <a:pt x="0" y="0"/>
                        </a:lnTo>
                        <a:lnTo>
                          <a:pt x="0" y="2"/>
                        </a:lnTo>
                        <a:lnTo>
                          <a:pt x="13" y="2"/>
                        </a:lnTo>
                        <a:lnTo>
                          <a:pt x="13" y="0"/>
                        </a:lnTo>
                        <a:close/>
                        <a:moveTo>
                          <a:pt x="9" y="0"/>
                        </a:moveTo>
                        <a:lnTo>
                          <a:pt x="4" y="0"/>
                        </a:lnTo>
                        <a:lnTo>
                          <a:pt x="4" y="2"/>
                        </a:lnTo>
                        <a:lnTo>
                          <a:pt x="9" y="2"/>
                        </a:lnTo>
                        <a:lnTo>
                          <a:pt x="9"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59" name="Freeform 252"/>
                  <p:cNvSpPr>
                    <a:spLocks noEditPoints="1"/>
                  </p:cNvSpPr>
                  <p:nvPr/>
                </p:nvSpPr>
                <p:spPr bwMode="auto">
                  <a:xfrm>
                    <a:off x="1608" y="1682"/>
                    <a:ext cx="3" cy="1"/>
                  </a:xfrm>
                  <a:custGeom>
                    <a:avLst/>
                    <a:gdLst>
                      <a:gd name="T0" fmla="*/ 1 w 5"/>
                      <a:gd name="T1" fmla="*/ 0 h 2"/>
                      <a:gd name="T2" fmla="*/ 0 w 5"/>
                      <a:gd name="T3" fmla="*/ 0 h 2"/>
                      <a:gd name="T4" fmla="*/ 0 w 5"/>
                      <a:gd name="T5" fmla="*/ 1 h 2"/>
                      <a:gd name="T6" fmla="*/ 1 w 5"/>
                      <a:gd name="T7" fmla="*/ 1 h 2"/>
                      <a:gd name="T8" fmla="*/ 1 w 5"/>
                      <a:gd name="T9" fmla="*/ 0 h 2"/>
                      <a:gd name="T10" fmla="*/ 1 w 5"/>
                      <a:gd name="T11" fmla="*/ 0 h 2"/>
                      <a:gd name="T12" fmla="*/ 1 w 5"/>
                      <a:gd name="T13" fmla="*/ 0 h 2"/>
                      <a:gd name="T14" fmla="*/ 1 w 5"/>
                      <a:gd name="T15" fmla="*/ 1 h 2"/>
                      <a:gd name="T16" fmla="*/ 1 w 5"/>
                      <a:gd name="T17" fmla="*/ 1 h 2"/>
                      <a:gd name="T18" fmla="*/ 1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0"/>
                        </a:moveTo>
                        <a:lnTo>
                          <a:pt x="0" y="0"/>
                        </a:lnTo>
                        <a:lnTo>
                          <a:pt x="0" y="2"/>
                        </a:lnTo>
                        <a:lnTo>
                          <a:pt x="5" y="2"/>
                        </a:lnTo>
                        <a:lnTo>
                          <a:pt x="5" y="0"/>
                        </a:lnTo>
                        <a:close/>
                        <a:moveTo>
                          <a:pt x="4" y="0"/>
                        </a:moveTo>
                        <a:lnTo>
                          <a:pt x="2" y="0"/>
                        </a:lnTo>
                        <a:lnTo>
                          <a:pt x="2" y="2"/>
                        </a:lnTo>
                        <a:lnTo>
                          <a:pt x="4" y="2"/>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0" name="Freeform 253"/>
                  <p:cNvSpPr>
                    <a:spLocks noEditPoints="1"/>
                  </p:cNvSpPr>
                  <p:nvPr/>
                </p:nvSpPr>
                <p:spPr bwMode="auto">
                  <a:xfrm>
                    <a:off x="1609" y="1682"/>
                    <a:ext cx="1" cy="1"/>
                  </a:xfrm>
                  <a:custGeom>
                    <a:avLst/>
                    <a:gdLst>
                      <a:gd name="T0" fmla="*/ 1 w 2"/>
                      <a:gd name="T1" fmla="*/ 0 h 2"/>
                      <a:gd name="T2" fmla="*/ 0 w 2"/>
                      <a:gd name="T3" fmla="*/ 0 h 2"/>
                      <a:gd name="T4" fmla="*/ 0 w 2"/>
                      <a:gd name="T5" fmla="*/ 1 h 2"/>
                      <a:gd name="T6" fmla="*/ 1 w 2"/>
                      <a:gd name="T7" fmla="*/ 1 h 2"/>
                      <a:gd name="T8" fmla="*/ 1 w 2"/>
                      <a:gd name="T9" fmla="*/ 0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0" y="2"/>
                        </a:lnTo>
                        <a:lnTo>
                          <a:pt x="2" y="2"/>
                        </a:lnTo>
                        <a:lnTo>
                          <a:pt x="2" y="0"/>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1" name="Freeform 254"/>
                  <p:cNvSpPr>
                    <a:spLocks/>
                  </p:cNvSpPr>
                  <p:nvPr/>
                </p:nvSpPr>
                <p:spPr bwMode="auto">
                  <a:xfrm>
                    <a:off x="1583" y="1679"/>
                    <a:ext cx="55" cy="7"/>
                  </a:xfrm>
                  <a:custGeom>
                    <a:avLst/>
                    <a:gdLst>
                      <a:gd name="T0" fmla="*/ 1 w 109"/>
                      <a:gd name="T1" fmla="*/ 1 h 13"/>
                      <a:gd name="T2" fmla="*/ 1 w 109"/>
                      <a:gd name="T3" fmla="*/ 1 h 13"/>
                      <a:gd name="T4" fmla="*/ 1 w 109"/>
                      <a:gd name="T5" fmla="*/ 1 h 13"/>
                      <a:gd name="T6" fmla="*/ 1 w 109"/>
                      <a:gd name="T7" fmla="*/ 1 h 13"/>
                      <a:gd name="T8" fmla="*/ 1 w 109"/>
                      <a:gd name="T9" fmla="*/ 1 h 13"/>
                      <a:gd name="T10" fmla="*/ 1 w 109"/>
                      <a:gd name="T11" fmla="*/ 1 h 13"/>
                      <a:gd name="T12" fmla="*/ 0 w 109"/>
                      <a:gd name="T13" fmla="*/ 1 h 13"/>
                      <a:gd name="T14" fmla="*/ 0 w 109"/>
                      <a:gd name="T15" fmla="*/ 1 h 13"/>
                      <a:gd name="T16" fmla="*/ 1 w 109"/>
                      <a:gd name="T17" fmla="*/ 1 h 13"/>
                      <a:gd name="T18" fmla="*/ 1 w 109"/>
                      <a:gd name="T19" fmla="*/ 0 h 13"/>
                      <a:gd name="T20" fmla="*/ 1 w 109"/>
                      <a:gd name="T21" fmla="*/ 0 h 13"/>
                      <a:gd name="T22" fmla="*/ 1 w 109"/>
                      <a:gd name="T23" fmla="*/ 1 h 13"/>
                      <a:gd name="T24" fmla="*/ 1 w 109"/>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9" h="13">
                        <a:moveTo>
                          <a:pt x="109" y="4"/>
                        </a:moveTo>
                        <a:lnTo>
                          <a:pt x="109" y="11"/>
                        </a:lnTo>
                        <a:lnTo>
                          <a:pt x="75" y="11"/>
                        </a:lnTo>
                        <a:lnTo>
                          <a:pt x="61" y="13"/>
                        </a:lnTo>
                        <a:lnTo>
                          <a:pt x="48" y="13"/>
                        </a:lnTo>
                        <a:lnTo>
                          <a:pt x="34" y="11"/>
                        </a:lnTo>
                        <a:lnTo>
                          <a:pt x="0" y="11"/>
                        </a:lnTo>
                        <a:lnTo>
                          <a:pt x="0" y="4"/>
                        </a:lnTo>
                        <a:lnTo>
                          <a:pt x="34" y="4"/>
                        </a:lnTo>
                        <a:lnTo>
                          <a:pt x="48" y="0"/>
                        </a:lnTo>
                        <a:lnTo>
                          <a:pt x="61" y="0"/>
                        </a:lnTo>
                        <a:lnTo>
                          <a:pt x="75" y="4"/>
                        </a:lnTo>
                        <a:lnTo>
                          <a:pt x="109" y="4"/>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0062" name="Freeform 255"/>
                  <p:cNvSpPr>
                    <a:spLocks noEditPoints="1"/>
                  </p:cNvSpPr>
                  <p:nvPr/>
                </p:nvSpPr>
                <p:spPr bwMode="auto">
                  <a:xfrm>
                    <a:off x="1611" y="1623"/>
                    <a:ext cx="27" cy="66"/>
                  </a:xfrm>
                  <a:custGeom>
                    <a:avLst/>
                    <a:gdLst>
                      <a:gd name="T0" fmla="*/ 0 w 54"/>
                      <a:gd name="T1" fmla="*/ 1 h 132"/>
                      <a:gd name="T2" fmla="*/ 1 w 54"/>
                      <a:gd name="T3" fmla="*/ 1 h 132"/>
                      <a:gd name="T4" fmla="*/ 1 w 54"/>
                      <a:gd name="T5" fmla="*/ 0 h 132"/>
                      <a:gd name="T6" fmla="*/ 0 w 54"/>
                      <a:gd name="T7" fmla="*/ 0 h 132"/>
                      <a:gd name="T8" fmla="*/ 0 w 54"/>
                      <a:gd name="T9" fmla="*/ 1 h 132"/>
                      <a:gd name="T10" fmla="*/ 0 w 54"/>
                      <a:gd name="T11" fmla="*/ 1 h 132"/>
                      <a:gd name="T12" fmla="*/ 1 w 54"/>
                      <a:gd name="T13" fmla="*/ 1 h 132"/>
                      <a:gd name="T14" fmla="*/ 1 w 54"/>
                      <a:gd name="T15" fmla="*/ 0 h 132"/>
                      <a:gd name="T16" fmla="*/ 0 w 54"/>
                      <a:gd name="T17" fmla="*/ 0 h 132"/>
                      <a:gd name="T18" fmla="*/ 0 w 54"/>
                      <a:gd name="T19" fmla="*/ 1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132">
                        <a:moveTo>
                          <a:pt x="0" y="132"/>
                        </a:moveTo>
                        <a:lnTo>
                          <a:pt x="54" y="132"/>
                        </a:lnTo>
                        <a:lnTo>
                          <a:pt x="54" y="0"/>
                        </a:lnTo>
                        <a:lnTo>
                          <a:pt x="0" y="0"/>
                        </a:lnTo>
                        <a:lnTo>
                          <a:pt x="0" y="132"/>
                        </a:lnTo>
                        <a:close/>
                        <a:moveTo>
                          <a:pt x="0" y="128"/>
                        </a:moveTo>
                        <a:lnTo>
                          <a:pt x="52" y="128"/>
                        </a:lnTo>
                        <a:lnTo>
                          <a:pt x="52" y="0"/>
                        </a:lnTo>
                        <a:lnTo>
                          <a:pt x="0" y="0"/>
                        </a:lnTo>
                        <a:lnTo>
                          <a:pt x="0" y="12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3" name="Freeform 256"/>
                  <p:cNvSpPr>
                    <a:spLocks noEditPoints="1"/>
                  </p:cNvSpPr>
                  <p:nvPr/>
                </p:nvSpPr>
                <p:spPr bwMode="auto">
                  <a:xfrm>
                    <a:off x="1611" y="1623"/>
                    <a:ext cx="26" cy="65"/>
                  </a:xfrm>
                  <a:custGeom>
                    <a:avLst/>
                    <a:gdLst>
                      <a:gd name="T0" fmla="*/ 0 w 52"/>
                      <a:gd name="T1" fmla="*/ 1 h 128"/>
                      <a:gd name="T2" fmla="*/ 1 w 52"/>
                      <a:gd name="T3" fmla="*/ 1 h 128"/>
                      <a:gd name="T4" fmla="*/ 1 w 52"/>
                      <a:gd name="T5" fmla="*/ 0 h 128"/>
                      <a:gd name="T6" fmla="*/ 0 w 52"/>
                      <a:gd name="T7" fmla="*/ 0 h 128"/>
                      <a:gd name="T8" fmla="*/ 0 w 52"/>
                      <a:gd name="T9" fmla="*/ 1 h 128"/>
                      <a:gd name="T10" fmla="*/ 0 w 52"/>
                      <a:gd name="T11" fmla="*/ 1 h 128"/>
                      <a:gd name="T12" fmla="*/ 1 w 52"/>
                      <a:gd name="T13" fmla="*/ 1 h 128"/>
                      <a:gd name="T14" fmla="*/ 1 w 52"/>
                      <a:gd name="T15" fmla="*/ 1 h 128"/>
                      <a:gd name="T16" fmla="*/ 0 w 52"/>
                      <a:gd name="T17" fmla="*/ 1 h 128"/>
                      <a:gd name="T18" fmla="*/ 0 w 52"/>
                      <a:gd name="T19" fmla="*/ 1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8">
                        <a:moveTo>
                          <a:pt x="0" y="128"/>
                        </a:moveTo>
                        <a:lnTo>
                          <a:pt x="52" y="128"/>
                        </a:lnTo>
                        <a:lnTo>
                          <a:pt x="52" y="0"/>
                        </a:lnTo>
                        <a:lnTo>
                          <a:pt x="0" y="0"/>
                        </a:lnTo>
                        <a:lnTo>
                          <a:pt x="0" y="128"/>
                        </a:lnTo>
                        <a:close/>
                        <a:moveTo>
                          <a:pt x="0" y="126"/>
                        </a:moveTo>
                        <a:lnTo>
                          <a:pt x="52" y="126"/>
                        </a:lnTo>
                        <a:lnTo>
                          <a:pt x="52" y="2"/>
                        </a:lnTo>
                        <a:lnTo>
                          <a:pt x="0" y="2"/>
                        </a:lnTo>
                        <a:lnTo>
                          <a:pt x="0" y="126"/>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4" name="Freeform 257"/>
                  <p:cNvSpPr>
                    <a:spLocks noEditPoints="1"/>
                  </p:cNvSpPr>
                  <p:nvPr/>
                </p:nvSpPr>
                <p:spPr bwMode="auto">
                  <a:xfrm>
                    <a:off x="1611" y="1624"/>
                    <a:ext cx="26" cy="63"/>
                  </a:xfrm>
                  <a:custGeom>
                    <a:avLst/>
                    <a:gdLst>
                      <a:gd name="T0" fmla="*/ 0 w 52"/>
                      <a:gd name="T1" fmla="*/ 1 h 124"/>
                      <a:gd name="T2" fmla="*/ 1 w 52"/>
                      <a:gd name="T3" fmla="*/ 1 h 124"/>
                      <a:gd name="T4" fmla="*/ 1 w 52"/>
                      <a:gd name="T5" fmla="*/ 0 h 124"/>
                      <a:gd name="T6" fmla="*/ 0 w 52"/>
                      <a:gd name="T7" fmla="*/ 0 h 124"/>
                      <a:gd name="T8" fmla="*/ 0 w 52"/>
                      <a:gd name="T9" fmla="*/ 1 h 124"/>
                      <a:gd name="T10" fmla="*/ 1 w 52"/>
                      <a:gd name="T11" fmla="*/ 1 h 124"/>
                      <a:gd name="T12" fmla="*/ 1 w 52"/>
                      <a:gd name="T13" fmla="*/ 1 h 124"/>
                      <a:gd name="T14" fmla="*/ 1 w 52"/>
                      <a:gd name="T15" fmla="*/ 1 h 124"/>
                      <a:gd name="T16" fmla="*/ 1 w 52"/>
                      <a:gd name="T17" fmla="*/ 1 h 124"/>
                      <a:gd name="T18" fmla="*/ 1 w 52"/>
                      <a:gd name="T19" fmla="*/ 1 h 1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4">
                        <a:moveTo>
                          <a:pt x="0" y="124"/>
                        </a:moveTo>
                        <a:lnTo>
                          <a:pt x="52" y="124"/>
                        </a:lnTo>
                        <a:lnTo>
                          <a:pt x="52" y="0"/>
                        </a:lnTo>
                        <a:lnTo>
                          <a:pt x="0" y="0"/>
                        </a:lnTo>
                        <a:lnTo>
                          <a:pt x="0" y="124"/>
                        </a:lnTo>
                        <a:close/>
                        <a:moveTo>
                          <a:pt x="2" y="122"/>
                        </a:moveTo>
                        <a:lnTo>
                          <a:pt x="50" y="122"/>
                        </a:lnTo>
                        <a:lnTo>
                          <a:pt x="50" y="2"/>
                        </a:lnTo>
                        <a:lnTo>
                          <a:pt x="2" y="2"/>
                        </a:lnTo>
                        <a:lnTo>
                          <a:pt x="2" y="122"/>
                        </a:lnTo>
                        <a:close/>
                      </a:path>
                    </a:pathLst>
                  </a:custGeom>
                  <a:solidFill>
                    <a:srgbClr val="A2A2A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5" name="Freeform 258"/>
                  <p:cNvSpPr>
                    <a:spLocks noEditPoints="1"/>
                  </p:cNvSpPr>
                  <p:nvPr/>
                </p:nvSpPr>
                <p:spPr bwMode="auto">
                  <a:xfrm>
                    <a:off x="1612" y="1625"/>
                    <a:ext cx="24" cy="61"/>
                  </a:xfrm>
                  <a:custGeom>
                    <a:avLst/>
                    <a:gdLst>
                      <a:gd name="T0" fmla="*/ 0 w 48"/>
                      <a:gd name="T1" fmla="*/ 1 h 120"/>
                      <a:gd name="T2" fmla="*/ 1 w 48"/>
                      <a:gd name="T3" fmla="*/ 1 h 120"/>
                      <a:gd name="T4" fmla="*/ 1 w 48"/>
                      <a:gd name="T5" fmla="*/ 0 h 120"/>
                      <a:gd name="T6" fmla="*/ 0 w 48"/>
                      <a:gd name="T7" fmla="*/ 0 h 120"/>
                      <a:gd name="T8" fmla="*/ 0 w 48"/>
                      <a:gd name="T9" fmla="*/ 1 h 120"/>
                      <a:gd name="T10" fmla="*/ 0 w 48"/>
                      <a:gd name="T11" fmla="*/ 1 h 120"/>
                      <a:gd name="T12" fmla="*/ 1 w 48"/>
                      <a:gd name="T13" fmla="*/ 1 h 120"/>
                      <a:gd name="T14" fmla="*/ 1 w 48"/>
                      <a:gd name="T15" fmla="*/ 1 h 120"/>
                      <a:gd name="T16" fmla="*/ 0 w 48"/>
                      <a:gd name="T17" fmla="*/ 1 h 120"/>
                      <a:gd name="T18" fmla="*/ 0 w 48"/>
                      <a:gd name="T19" fmla="*/ 1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20">
                        <a:moveTo>
                          <a:pt x="0" y="120"/>
                        </a:moveTo>
                        <a:lnTo>
                          <a:pt x="48" y="120"/>
                        </a:lnTo>
                        <a:lnTo>
                          <a:pt x="48" y="0"/>
                        </a:lnTo>
                        <a:lnTo>
                          <a:pt x="0" y="0"/>
                        </a:lnTo>
                        <a:lnTo>
                          <a:pt x="0" y="120"/>
                        </a:lnTo>
                        <a:close/>
                        <a:moveTo>
                          <a:pt x="0" y="118"/>
                        </a:moveTo>
                        <a:lnTo>
                          <a:pt x="48" y="118"/>
                        </a:lnTo>
                        <a:lnTo>
                          <a:pt x="48" y="2"/>
                        </a:lnTo>
                        <a:lnTo>
                          <a:pt x="0" y="2"/>
                        </a:lnTo>
                        <a:lnTo>
                          <a:pt x="0" y="118"/>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6" name="Freeform 259"/>
                  <p:cNvSpPr>
                    <a:spLocks noEditPoints="1"/>
                  </p:cNvSpPr>
                  <p:nvPr/>
                </p:nvSpPr>
                <p:spPr bwMode="auto">
                  <a:xfrm>
                    <a:off x="1612" y="1626"/>
                    <a:ext cx="24" cy="59"/>
                  </a:xfrm>
                  <a:custGeom>
                    <a:avLst/>
                    <a:gdLst>
                      <a:gd name="T0" fmla="*/ 0 w 48"/>
                      <a:gd name="T1" fmla="*/ 1 h 116"/>
                      <a:gd name="T2" fmla="*/ 1 w 48"/>
                      <a:gd name="T3" fmla="*/ 1 h 116"/>
                      <a:gd name="T4" fmla="*/ 1 w 48"/>
                      <a:gd name="T5" fmla="*/ 0 h 116"/>
                      <a:gd name="T6" fmla="*/ 0 w 48"/>
                      <a:gd name="T7" fmla="*/ 0 h 116"/>
                      <a:gd name="T8" fmla="*/ 0 w 48"/>
                      <a:gd name="T9" fmla="*/ 1 h 116"/>
                      <a:gd name="T10" fmla="*/ 1 w 48"/>
                      <a:gd name="T11" fmla="*/ 1 h 116"/>
                      <a:gd name="T12" fmla="*/ 1 w 48"/>
                      <a:gd name="T13" fmla="*/ 1 h 116"/>
                      <a:gd name="T14" fmla="*/ 1 w 48"/>
                      <a:gd name="T15" fmla="*/ 1 h 116"/>
                      <a:gd name="T16" fmla="*/ 1 w 48"/>
                      <a:gd name="T17" fmla="*/ 1 h 116"/>
                      <a:gd name="T18" fmla="*/ 1 w 48"/>
                      <a:gd name="T19" fmla="*/ 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16">
                        <a:moveTo>
                          <a:pt x="0" y="116"/>
                        </a:moveTo>
                        <a:lnTo>
                          <a:pt x="48" y="116"/>
                        </a:lnTo>
                        <a:lnTo>
                          <a:pt x="48" y="0"/>
                        </a:lnTo>
                        <a:lnTo>
                          <a:pt x="0" y="0"/>
                        </a:lnTo>
                        <a:lnTo>
                          <a:pt x="0" y="116"/>
                        </a:lnTo>
                        <a:close/>
                        <a:moveTo>
                          <a:pt x="2" y="115"/>
                        </a:moveTo>
                        <a:lnTo>
                          <a:pt x="47" y="115"/>
                        </a:lnTo>
                        <a:lnTo>
                          <a:pt x="47" y="1"/>
                        </a:lnTo>
                        <a:lnTo>
                          <a:pt x="2" y="1"/>
                        </a:lnTo>
                        <a:lnTo>
                          <a:pt x="2" y="115"/>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7" name="Freeform 260"/>
                  <p:cNvSpPr>
                    <a:spLocks noEditPoints="1"/>
                  </p:cNvSpPr>
                  <p:nvPr/>
                </p:nvSpPr>
                <p:spPr bwMode="auto">
                  <a:xfrm>
                    <a:off x="1613" y="1627"/>
                    <a:ext cx="22" cy="57"/>
                  </a:xfrm>
                  <a:custGeom>
                    <a:avLst/>
                    <a:gdLst>
                      <a:gd name="T0" fmla="*/ 0 w 45"/>
                      <a:gd name="T1" fmla="*/ 1 h 114"/>
                      <a:gd name="T2" fmla="*/ 0 w 45"/>
                      <a:gd name="T3" fmla="*/ 1 h 114"/>
                      <a:gd name="T4" fmla="*/ 0 w 45"/>
                      <a:gd name="T5" fmla="*/ 0 h 114"/>
                      <a:gd name="T6" fmla="*/ 0 w 45"/>
                      <a:gd name="T7" fmla="*/ 0 h 114"/>
                      <a:gd name="T8" fmla="*/ 0 w 45"/>
                      <a:gd name="T9" fmla="*/ 1 h 114"/>
                      <a:gd name="T10" fmla="*/ 0 w 45"/>
                      <a:gd name="T11" fmla="*/ 1 h 114"/>
                      <a:gd name="T12" fmla="*/ 0 w 45"/>
                      <a:gd name="T13" fmla="*/ 1 h 114"/>
                      <a:gd name="T14" fmla="*/ 0 w 45"/>
                      <a:gd name="T15" fmla="*/ 1 h 114"/>
                      <a:gd name="T16" fmla="*/ 0 w 45"/>
                      <a:gd name="T17" fmla="*/ 1 h 114"/>
                      <a:gd name="T18" fmla="*/ 0 w 45"/>
                      <a:gd name="T19" fmla="*/ 1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4">
                        <a:moveTo>
                          <a:pt x="0" y="114"/>
                        </a:moveTo>
                        <a:lnTo>
                          <a:pt x="45" y="114"/>
                        </a:lnTo>
                        <a:lnTo>
                          <a:pt x="45" y="0"/>
                        </a:lnTo>
                        <a:lnTo>
                          <a:pt x="0" y="0"/>
                        </a:lnTo>
                        <a:lnTo>
                          <a:pt x="0" y="114"/>
                        </a:lnTo>
                        <a:close/>
                        <a:moveTo>
                          <a:pt x="0" y="112"/>
                        </a:moveTo>
                        <a:lnTo>
                          <a:pt x="45" y="112"/>
                        </a:lnTo>
                        <a:lnTo>
                          <a:pt x="45" y="2"/>
                        </a:lnTo>
                        <a:lnTo>
                          <a:pt x="0" y="2"/>
                        </a:lnTo>
                        <a:lnTo>
                          <a:pt x="0" y="112"/>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8" name="Freeform 261"/>
                  <p:cNvSpPr>
                    <a:spLocks noEditPoints="1"/>
                  </p:cNvSpPr>
                  <p:nvPr/>
                </p:nvSpPr>
                <p:spPr bwMode="auto">
                  <a:xfrm>
                    <a:off x="1613" y="1628"/>
                    <a:ext cx="22" cy="55"/>
                  </a:xfrm>
                  <a:custGeom>
                    <a:avLst/>
                    <a:gdLst>
                      <a:gd name="T0" fmla="*/ 0 w 45"/>
                      <a:gd name="T1" fmla="*/ 1 h 110"/>
                      <a:gd name="T2" fmla="*/ 0 w 45"/>
                      <a:gd name="T3" fmla="*/ 1 h 110"/>
                      <a:gd name="T4" fmla="*/ 0 w 45"/>
                      <a:gd name="T5" fmla="*/ 0 h 110"/>
                      <a:gd name="T6" fmla="*/ 0 w 45"/>
                      <a:gd name="T7" fmla="*/ 0 h 110"/>
                      <a:gd name="T8" fmla="*/ 0 w 45"/>
                      <a:gd name="T9" fmla="*/ 1 h 110"/>
                      <a:gd name="T10" fmla="*/ 0 w 45"/>
                      <a:gd name="T11" fmla="*/ 1 h 110"/>
                      <a:gd name="T12" fmla="*/ 0 w 45"/>
                      <a:gd name="T13" fmla="*/ 1 h 110"/>
                      <a:gd name="T14" fmla="*/ 0 w 45"/>
                      <a:gd name="T15" fmla="*/ 1 h 110"/>
                      <a:gd name="T16" fmla="*/ 0 w 45"/>
                      <a:gd name="T17" fmla="*/ 1 h 110"/>
                      <a:gd name="T18" fmla="*/ 0 w 45"/>
                      <a:gd name="T19" fmla="*/ 1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0">
                        <a:moveTo>
                          <a:pt x="0" y="110"/>
                        </a:moveTo>
                        <a:lnTo>
                          <a:pt x="45" y="110"/>
                        </a:lnTo>
                        <a:lnTo>
                          <a:pt x="45" y="0"/>
                        </a:lnTo>
                        <a:lnTo>
                          <a:pt x="0" y="0"/>
                        </a:lnTo>
                        <a:lnTo>
                          <a:pt x="0" y="110"/>
                        </a:lnTo>
                        <a:close/>
                        <a:moveTo>
                          <a:pt x="0" y="108"/>
                        </a:moveTo>
                        <a:lnTo>
                          <a:pt x="45" y="108"/>
                        </a:lnTo>
                        <a:lnTo>
                          <a:pt x="45" y="2"/>
                        </a:lnTo>
                        <a:lnTo>
                          <a:pt x="0" y="2"/>
                        </a:lnTo>
                        <a:lnTo>
                          <a:pt x="0" y="108"/>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69" name="Freeform 262"/>
                  <p:cNvSpPr>
                    <a:spLocks noEditPoints="1"/>
                  </p:cNvSpPr>
                  <p:nvPr/>
                </p:nvSpPr>
                <p:spPr bwMode="auto">
                  <a:xfrm>
                    <a:off x="1613" y="1629"/>
                    <a:ext cx="22" cy="53"/>
                  </a:xfrm>
                  <a:custGeom>
                    <a:avLst/>
                    <a:gdLst>
                      <a:gd name="T0" fmla="*/ 0 w 45"/>
                      <a:gd name="T1" fmla="*/ 1 h 106"/>
                      <a:gd name="T2" fmla="*/ 0 w 45"/>
                      <a:gd name="T3" fmla="*/ 1 h 106"/>
                      <a:gd name="T4" fmla="*/ 0 w 45"/>
                      <a:gd name="T5" fmla="*/ 0 h 106"/>
                      <a:gd name="T6" fmla="*/ 0 w 45"/>
                      <a:gd name="T7" fmla="*/ 0 h 106"/>
                      <a:gd name="T8" fmla="*/ 0 w 45"/>
                      <a:gd name="T9" fmla="*/ 1 h 106"/>
                      <a:gd name="T10" fmla="*/ 0 w 45"/>
                      <a:gd name="T11" fmla="*/ 1 h 106"/>
                      <a:gd name="T12" fmla="*/ 0 w 45"/>
                      <a:gd name="T13" fmla="*/ 1 h 106"/>
                      <a:gd name="T14" fmla="*/ 0 w 45"/>
                      <a:gd name="T15" fmla="*/ 1 h 106"/>
                      <a:gd name="T16" fmla="*/ 0 w 45"/>
                      <a:gd name="T17" fmla="*/ 1 h 106"/>
                      <a:gd name="T18" fmla="*/ 0 w 45"/>
                      <a:gd name="T19" fmla="*/ 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06">
                        <a:moveTo>
                          <a:pt x="0" y="106"/>
                        </a:moveTo>
                        <a:lnTo>
                          <a:pt x="45" y="106"/>
                        </a:lnTo>
                        <a:lnTo>
                          <a:pt x="45" y="0"/>
                        </a:lnTo>
                        <a:lnTo>
                          <a:pt x="0" y="0"/>
                        </a:lnTo>
                        <a:lnTo>
                          <a:pt x="0" y="106"/>
                        </a:lnTo>
                        <a:close/>
                        <a:moveTo>
                          <a:pt x="2" y="104"/>
                        </a:moveTo>
                        <a:lnTo>
                          <a:pt x="43" y="104"/>
                        </a:lnTo>
                        <a:lnTo>
                          <a:pt x="43" y="2"/>
                        </a:lnTo>
                        <a:lnTo>
                          <a:pt x="2" y="2"/>
                        </a:lnTo>
                        <a:lnTo>
                          <a:pt x="2" y="10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0" name="Freeform 263"/>
                  <p:cNvSpPr>
                    <a:spLocks noEditPoints="1"/>
                  </p:cNvSpPr>
                  <p:nvPr/>
                </p:nvSpPr>
                <p:spPr bwMode="auto">
                  <a:xfrm>
                    <a:off x="1614" y="1630"/>
                    <a:ext cx="20" cy="51"/>
                  </a:xfrm>
                  <a:custGeom>
                    <a:avLst/>
                    <a:gdLst>
                      <a:gd name="T0" fmla="*/ 0 w 41"/>
                      <a:gd name="T1" fmla="*/ 1 h 102"/>
                      <a:gd name="T2" fmla="*/ 0 w 41"/>
                      <a:gd name="T3" fmla="*/ 1 h 102"/>
                      <a:gd name="T4" fmla="*/ 0 w 41"/>
                      <a:gd name="T5" fmla="*/ 0 h 102"/>
                      <a:gd name="T6" fmla="*/ 0 w 41"/>
                      <a:gd name="T7" fmla="*/ 0 h 102"/>
                      <a:gd name="T8" fmla="*/ 0 w 41"/>
                      <a:gd name="T9" fmla="*/ 1 h 102"/>
                      <a:gd name="T10" fmla="*/ 0 w 41"/>
                      <a:gd name="T11" fmla="*/ 1 h 102"/>
                      <a:gd name="T12" fmla="*/ 0 w 41"/>
                      <a:gd name="T13" fmla="*/ 1 h 102"/>
                      <a:gd name="T14" fmla="*/ 0 w 41"/>
                      <a:gd name="T15" fmla="*/ 1 h 102"/>
                      <a:gd name="T16" fmla="*/ 0 w 41"/>
                      <a:gd name="T17" fmla="*/ 1 h 102"/>
                      <a:gd name="T18" fmla="*/ 0 w 41"/>
                      <a:gd name="T19" fmla="*/ 1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102">
                        <a:moveTo>
                          <a:pt x="0" y="102"/>
                        </a:moveTo>
                        <a:lnTo>
                          <a:pt x="41" y="102"/>
                        </a:lnTo>
                        <a:lnTo>
                          <a:pt x="41" y="0"/>
                        </a:lnTo>
                        <a:lnTo>
                          <a:pt x="0" y="0"/>
                        </a:lnTo>
                        <a:lnTo>
                          <a:pt x="0" y="102"/>
                        </a:lnTo>
                        <a:close/>
                        <a:moveTo>
                          <a:pt x="0" y="100"/>
                        </a:moveTo>
                        <a:lnTo>
                          <a:pt x="41" y="100"/>
                        </a:lnTo>
                        <a:lnTo>
                          <a:pt x="41" y="2"/>
                        </a:lnTo>
                        <a:lnTo>
                          <a:pt x="0" y="2"/>
                        </a:lnTo>
                        <a:lnTo>
                          <a:pt x="0" y="10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1" name="Freeform 264"/>
                  <p:cNvSpPr>
                    <a:spLocks noEditPoints="1"/>
                  </p:cNvSpPr>
                  <p:nvPr/>
                </p:nvSpPr>
                <p:spPr bwMode="auto">
                  <a:xfrm>
                    <a:off x="1614" y="1631"/>
                    <a:ext cx="20" cy="49"/>
                  </a:xfrm>
                  <a:custGeom>
                    <a:avLst/>
                    <a:gdLst>
                      <a:gd name="T0" fmla="*/ 0 w 41"/>
                      <a:gd name="T1" fmla="*/ 1 h 98"/>
                      <a:gd name="T2" fmla="*/ 0 w 41"/>
                      <a:gd name="T3" fmla="*/ 1 h 98"/>
                      <a:gd name="T4" fmla="*/ 0 w 41"/>
                      <a:gd name="T5" fmla="*/ 0 h 98"/>
                      <a:gd name="T6" fmla="*/ 0 w 41"/>
                      <a:gd name="T7" fmla="*/ 0 h 98"/>
                      <a:gd name="T8" fmla="*/ 0 w 41"/>
                      <a:gd name="T9" fmla="*/ 1 h 98"/>
                      <a:gd name="T10" fmla="*/ 0 w 41"/>
                      <a:gd name="T11" fmla="*/ 1 h 98"/>
                      <a:gd name="T12" fmla="*/ 0 w 41"/>
                      <a:gd name="T13" fmla="*/ 1 h 98"/>
                      <a:gd name="T14" fmla="*/ 0 w 41"/>
                      <a:gd name="T15" fmla="*/ 1 h 98"/>
                      <a:gd name="T16" fmla="*/ 0 w 41"/>
                      <a:gd name="T17" fmla="*/ 1 h 98"/>
                      <a:gd name="T18" fmla="*/ 0 w 41"/>
                      <a:gd name="T19" fmla="*/ 1 h 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98">
                        <a:moveTo>
                          <a:pt x="0" y="98"/>
                        </a:moveTo>
                        <a:lnTo>
                          <a:pt x="41" y="98"/>
                        </a:lnTo>
                        <a:lnTo>
                          <a:pt x="41" y="0"/>
                        </a:lnTo>
                        <a:lnTo>
                          <a:pt x="0" y="0"/>
                        </a:lnTo>
                        <a:lnTo>
                          <a:pt x="0" y="98"/>
                        </a:lnTo>
                        <a:close/>
                        <a:moveTo>
                          <a:pt x="2" y="96"/>
                        </a:moveTo>
                        <a:lnTo>
                          <a:pt x="39" y="96"/>
                        </a:lnTo>
                        <a:lnTo>
                          <a:pt x="39" y="2"/>
                        </a:lnTo>
                        <a:lnTo>
                          <a:pt x="2" y="2"/>
                        </a:lnTo>
                        <a:lnTo>
                          <a:pt x="2" y="96"/>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2" name="Freeform 265"/>
                  <p:cNvSpPr>
                    <a:spLocks noEditPoints="1"/>
                  </p:cNvSpPr>
                  <p:nvPr/>
                </p:nvSpPr>
                <p:spPr bwMode="auto">
                  <a:xfrm>
                    <a:off x="1615" y="1632"/>
                    <a:ext cx="18" cy="47"/>
                  </a:xfrm>
                  <a:custGeom>
                    <a:avLst/>
                    <a:gdLst>
                      <a:gd name="T0" fmla="*/ 0 w 37"/>
                      <a:gd name="T1" fmla="*/ 1 h 94"/>
                      <a:gd name="T2" fmla="*/ 0 w 37"/>
                      <a:gd name="T3" fmla="*/ 1 h 94"/>
                      <a:gd name="T4" fmla="*/ 0 w 37"/>
                      <a:gd name="T5" fmla="*/ 0 h 94"/>
                      <a:gd name="T6" fmla="*/ 0 w 37"/>
                      <a:gd name="T7" fmla="*/ 0 h 94"/>
                      <a:gd name="T8" fmla="*/ 0 w 37"/>
                      <a:gd name="T9" fmla="*/ 1 h 94"/>
                      <a:gd name="T10" fmla="*/ 0 w 37"/>
                      <a:gd name="T11" fmla="*/ 1 h 94"/>
                      <a:gd name="T12" fmla="*/ 0 w 37"/>
                      <a:gd name="T13" fmla="*/ 1 h 94"/>
                      <a:gd name="T14" fmla="*/ 0 w 37"/>
                      <a:gd name="T15" fmla="*/ 1 h 94"/>
                      <a:gd name="T16" fmla="*/ 0 w 37"/>
                      <a:gd name="T17" fmla="*/ 1 h 94"/>
                      <a:gd name="T18" fmla="*/ 0 w 37"/>
                      <a:gd name="T19" fmla="*/ 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4">
                        <a:moveTo>
                          <a:pt x="0" y="94"/>
                        </a:moveTo>
                        <a:lnTo>
                          <a:pt x="37" y="94"/>
                        </a:lnTo>
                        <a:lnTo>
                          <a:pt x="37" y="0"/>
                        </a:lnTo>
                        <a:lnTo>
                          <a:pt x="0" y="0"/>
                        </a:lnTo>
                        <a:lnTo>
                          <a:pt x="0" y="94"/>
                        </a:lnTo>
                        <a:close/>
                        <a:moveTo>
                          <a:pt x="0" y="92"/>
                        </a:moveTo>
                        <a:lnTo>
                          <a:pt x="37" y="92"/>
                        </a:lnTo>
                        <a:lnTo>
                          <a:pt x="37" y="2"/>
                        </a:lnTo>
                        <a:lnTo>
                          <a:pt x="0" y="2"/>
                        </a:lnTo>
                        <a:lnTo>
                          <a:pt x="0" y="9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3" name="Freeform 266"/>
                  <p:cNvSpPr>
                    <a:spLocks noEditPoints="1"/>
                  </p:cNvSpPr>
                  <p:nvPr/>
                </p:nvSpPr>
                <p:spPr bwMode="auto">
                  <a:xfrm>
                    <a:off x="1615" y="1633"/>
                    <a:ext cx="18" cy="45"/>
                  </a:xfrm>
                  <a:custGeom>
                    <a:avLst/>
                    <a:gdLst>
                      <a:gd name="T0" fmla="*/ 0 w 37"/>
                      <a:gd name="T1" fmla="*/ 1 h 90"/>
                      <a:gd name="T2" fmla="*/ 0 w 37"/>
                      <a:gd name="T3" fmla="*/ 1 h 90"/>
                      <a:gd name="T4" fmla="*/ 0 w 37"/>
                      <a:gd name="T5" fmla="*/ 0 h 90"/>
                      <a:gd name="T6" fmla="*/ 0 w 37"/>
                      <a:gd name="T7" fmla="*/ 0 h 90"/>
                      <a:gd name="T8" fmla="*/ 0 w 37"/>
                      <a:gd name="T9" fmla="*/ 1 h 90"/>
                      <a:gd name="T10" fmla="*/ 0 w 37"/>
                      <a:gd name="T11" fmla="*/ 1 h 90"/>
                      <a:gd name="T12" fmla="*/ 0 w 37"/>
                      <a:gd name="T13" fmla="*/ 1 h 90"/>
                      <a:gd name="T14" fmla="*/ 0 w 37"/>
                      <a:gd name="T15" fmla="*/ 1 h 90"/>
                      <a:gd name="T16" fmla="*/ 0 w 37"/>
                      <a:gd name="T17" fmla="*/ 1 h 90"/>
                      <a:gd name="T18" fmla="*/ 0 w 37"/>
                      <a:gd name="T19" fmla="*/ 1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0">
                        <a:moveTo>
                          <a:pt x="0" y="90"/>
                        </a:moveTo>
                        <a:lnTo>
                          <a:pt x="37" y="90"/>
                        </a:lnTo>
                        <a:lnTo>
                          <a:pt x="37" y="0"/>
                        </a:lnTo>
                        <a:lnTo>
                          <a:pt x="0" y="0"/>
                        </a:lnTo>
                        <a:lnTo>
                          <a:pt x="0" y="90"/>
                        </a:lnTo>
                        <a:close/>
                        <a:moveTo>
                          <a:pt x="0" y="88"/>
                        </a:moveTo>
                        <a:lnTo>
                          <a:pt x="37" y="88"/>
                        </a:lnTo>
                        <a:lnTo>
                          <a:pt x="37" y="2"/>
                        </a:lnTo>
                        <a:lnTo>
                          <a:pt x="0" y="2"/>
                        </a:lnTo>
                        <a:lnTo>
                          <a:pt x="0" y="88"/>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4" name="Freeform 267"/>
                  <p:cNvSpPr>
                    <a:spLocks noEditPoints="1"/>
                  </p:cNvSpPr>
                  <p:nvPr/>
                </p:nvSpPr>
                <p:spPr bwMode="auto">
                  <a:xfrm>
                    <a:off x="1615" y="1634"/>
                    <a:ext cx="18" cy="43"/>
                  </a:xfrm>
                  <a:custGeom>
                    <a:avLst/>
                    <a:gdLst>
                      <a:gd name="T0" fmla="*/ 0 w 37"/>
                      <a:gd name="T1" fmla="*/ 1 h 86"/>
                      <a:gd name="T2" fmla="*/ 0 w 37"/>
                      <a:gd name="T3" fmla="*/ 1 h 86"/>
                      <a:gd name="T4" fmla="*/ 0 w 37"/>
                      <a:gd name="T5" fmla="*/ 0 h 86"/>
                      <a:gd name="T6" fmla="*/ 0 w 37"/>
                      <a:gd name="T7" fmla="*/ 0 h 86"/>
                      <a:gd name="T8" fmla="*/ 0 w 37"/>
                      <a:gd name="T9" fmla="*/ 1 h 86"/>
                      <a:gd name="T10" fmla="*/ 0 w 37"/>
                      <a:gd name="T11" fmla="*/ 1 h 86"/>
                      <a:gd name="T12" fmla="*/ 0 w 37"/>
                      <a:gd name="T13" fmla="*/ 1 h 86"/>
                      <a:gd name="T14" fmla="*/ 0 w 37"/>
                      <a:gd name="T15" fmla="*/ 1 h 86"/>
                      <a:gd name="T16" fmla="*/ 0 w 37"/>
                      <a:gd name="T17" fmla="*/ 1 h 86"/>
                      <a:gd name="T18" fmla="*/ 0 w 37"/>
                      <a:gd name="T19" fmla="*/ 1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86">
                        <a:moveTo>
                          <a:pt x="0" y="86"/>
                        </a:moveTo>
                        <a:lnTo>
                          <a:pt x="37" y="86"/>
                        </a:lnTo>
                        <a:lnTo>
                          <a:pt x="37" y="0"/>
                        </a:lnTo>
                        <a:lnTo>
                          <a:pt x="0" y="0"/>
                        </a:lnTo>
                        <a:lnTo>
                          <a:pt x="0" y="86"/>
                        </a:lnTo>
                        <a:close/>
                        <a:moveTo>
                          <a:pt x="2" y="84"/>
                        </a:moveTo>
                        <a:lnTo>
                          <a:pt x="35" y="84"/>
                        </a:lnTo>
                        <a:lnTo>
                          <a:pt x="35" y="2"/>
                        </a:lnTo>
                        <a:lnTo>
                          <a:pt x="2" y="2"/>
                        </a:lnTo>
                        <a:lnTo>
                          <a:pt x="2" y="84"/>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5" name="Freeform 268"/>
                  <p:cNvSpPr>
                    <a:spLocks noEditPoints="1"/>
                  </p:cNvSpPr>
                  <p:nvPr/>
                </p:nvSpPr>
                <p:spPr bwMode="auto">
                  <a:xfrm>
                    <a:off x="1616" y="1635"/>
                    <a:ext cx="16" cy="41"/>
                  </a:xfrm>
                  <a:custGeom>
                    <a:avLst/>
                    <a:gdLst>
                      <a:gd name="T0" fmla="*/ 0 w 33"/>
                      <a:gd name="T1" fmla="*/ 1 h 82"/>
                      <a:gd name="T2" fmla="*/ 0 w 33"/>
                      <a:gd name="T3" fmla="*/ 1 h 82"/>
                      <a:gd name="T4" fmla="*/ 0 w 33"/>
                      <a:gd name="T5" fmla="*/ 0 h 82"/>
                      <a:gd name="T6" fmla="*/ 0 w 33"/>
                      <a:gd name="T7" fmla="*/ 0 h 82"/>
                      <a:gd name="T8" fmla="*/ 0 w 33"/>
                      <a:gd name="T9" fmla="*/ 1 h 82"/>
                      <a:gd name="T10" fmla="*/ 0 w 33"/>
                      <a:gd name="T11" fmla="*/ 1 h 82"/>
                      <a:gd name="T12" fmla="*/ 0 w 33"/>
                      <a:gd name="T13" fmla="*/ 1 h 82"/>
                      <a:gd name="T14" fmla="*/ 0 w 33"/>
                      <a:gd name="T15" fmla="*/ 1 h 82"/>
                      <a:gd name="T16" fmla="*/ 0 w 33"/>
                      <a:gd name="T17" fmla="*/ 1 h 82"/>
                      <a:gd name="T18" fmla="*/ 0 w 33"/>
                      <a:gd name="T19" fmla="*/ 1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82">
                        <a:moveTo>
                          <a:pt x="0" y="82"/>
                        </a:moveTo>
                        <a:lnTo>
                          <a:pt x="33" y="82"/>
                        </a:lnTo>
                        <a:lnTo>
                          <a:pt x="33" y="0"/>
                        </a:lnTo>
                        <a:lnTo>
                          <a:pt x="0" y="0"/>
                        </a:lnTo>
                        <a:lnTo>
                          <a:pt x="0" y="82"/>
                        </a:lnTo>
                        <a:close/>
                        <a:moveTo>
                          <a:pt x="0" y="80"/>
                        </a:moveTo>
                        <a:lnTo>
                          <a:pt x="33" y="80"/>
                        </a:lnTo>
                        <a:lnTo>
                          <a:pt x="33" y="2"/>
                        </a:lnTo>
                        <a:lnTo>
                          <a:pt x="0" y="2"/>
                        </a:lnTo>
                        <a:lnTo>
                          <a:pt x="0" y="8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6" name="Freeform 269"/>
                  <p:cNvSpPr>
                    <a:spLocks noEditPoints="1"/>
                  </p:cNvSpPr>
                  <p:nvPr/>
                </p:nvSpPr>
                <p:spPr bwMode="auto">
                  <a:xfrm>
                    <a:off x="1616" y="1636"/>
                    <a:ext cx="16" cy="39"/>
                  </a:xfrm>
                  <a:custGeom>
                    <a:avLst/>
                    <a:gdLst>
                      <a:gd name="T0" fmla="*/ 0 w 33"/>
                      <a:gd name="T1" fmla="*/ 1 h 78"/>
                      <a:gd name="T2" fmla="*/ 0 w 33"/>
                      <a:gd name="T3" fmla="*/ 1 h 78"/>
                      <a:gd name="T4" fmla="*/ 0 w 33"/>
                      <a:gd name="T5" fmla="*/ 0 h 78"/>
                      <a:gd name="T6" fmla="*/ 0 w 33"/>
                      <a:gd name="T7" fmla="*/ 0 h 78"/>
                      <a:gd name="T8" fmla="*/ 0 w 33"/>
                      <a:gd name="T9" fmla="*/ 1 h 78"/>
                      <a:gd name="T10" fmla="*/ 0 w 33"/>
                      <a:gd name="T11" fmla="*/ 1 h 78"/>
                      <a:gd name="T12" fmla="*/ 0 w 33"/>
                      <a:gd name="T13" fmla="*/ 1 h 78"/>
                      <a:gd name="T14" fmla="*/ 0 w 33"/>
                      <a:gd name="T15" fmla="*/ 1 h 78"/>
                      <a:gd name="T16" fmla="*/ 0 w 33"/>
                      <a:gd name="T17" fmla="*/ 1 h 78"/>
                      <a:gd name="T18" fmla="*/ 0 w 33"/>
                      <a:gd name="T19" fmla="*/ 1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78">
                        <a:moveTo>
                          <a:pt x="0" y="78"/>
                        </a:moveTo>
                        <a:lnTo>
                          <a:pt x="33" y="78"/>
                        </a:lnTo>
                        <a:lnTo>
                          <a:pt x="33" y="0"/>
                        </a:lnTo>
                        <a:lnTo>
                          <a:pt x="0" y="0"/>
                        </a:lnTo>
                        <a:lnTo>
                          <a:pt x="0" y="78"/>
                        </a:lnTo>
                        <a:close/>
                        <a:moveTo>
                          <a:pt x="2" y="76"/>
                        </a:moveTo>
                        <a:lnTo>
                          <a:pt x="31" y="76"/>
                        </a:lnTo>
                        <a:lnTo>
                          <a:pt x="31" y="2"/>
                        </a:lnTo>
                        <a:lnTo>
                          <a:pt x="2" y="2"/>
                        </a:lnTo>
                        <a:lnTo>
                          <a:pt x="2" y="76"/>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7" name="Freeform 270"/>
                  <p:cNvSpPr>
                    <a:spLocks noEditPoints="1"/>
                  </p:cNvSpPr>
                  <p:nvPr/>
                </p:nvSpPr>
                <p:spPr bwMode="auto">
                  <a:xfrm>
                    <a:off x="1617" y="1637"/>
                    <a:ext cx="14" cy="37"/>
                  </a:xfrm>
                  <a:custGeom>
                    <a:avLst/>
                    <a:gdLst>
                      <a:gd name="T0" fmla="*/ 0 w 29"/>
                      <a:gd name="T1" fmla="*/ 1 h 74"/>
                      <a:gd name="T2" fmla="*/ 0 w 29"/>
                      <a:gd name="T3" fmla="*/ 1 h 74"/>
                      <a:gd name="T4" fmla="*/ 0 w 29"/>
                      <a:gd name="T5" fmla="*/ 0 h 74"/>
                      <a:gd name="T6" fmla="*/ 0 w 29"/>
                      <a:gd name="T7" fmla="*/ 0 h 74"/>
                      <a:gd name="T8" fmla="*/ 0 w 29"/>
                      <a:gd name="T9" fmla="*/ 1 h 74"/>
                      <a:gd name="T10" fmla="*/ 0 w 29"/>
                      <a:gd name="T11" fmla="*/ 1 h 74"/>
                      <a:gd name="T12" fmla="*/ 0 w 29"/>
                      <a:gd name="T13" fmla="*/ 1 h 74"/>
                      <a:gd name="T14" fmla="*/ 0 w 29"/>
                      <a:gd name="T15" fmla="*/ 1 h 74"/>
                      <a:gd name="T16" fmla="*/ 0 w 29"/>
                      <a:gd name="T17" fmla="*/ 1 h 74"/>
                      <a:gd name="T18" fmla="*/ 0 w 29"/>
                      <a:gd name="T19" fmla="*/ 1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74">
                        <a:moveTo>
                          <a:pt x="0" y="74"/>
                        </a:moveTo>
                        <a:lnTo>
                          <a:pt x="29" y="74"/>
                        </a:lnTo>
                        <a:lnTo>
                          <a:pt x="29" y="0"/>
                        </a:lnTo>
                        <a:lnTo>
                          <a:pt x="0" y="0"/>
                        </a:lnTo>
                        <a:lnTo>
                          <a:pt x="0" y="74"/>
                        </a:lnTo>
                        <a:close/>
                        <a:moveTo>
                          <a:pt x="0" y="72"/>
                        </a:moveTo>
                        <a:lnTo>
                          <a:pt x="29" y="72"/>
                        </a:lnTo>
                        <a:lnTo>
                          <a:pt x="29" y="3"/>
                        </a:lnTo>
                        <a:lnTo>
                          <a:pt x="0" y="3"/>
                        </a:lnTo>
                        <a:lnTo>
                          <a:pt x="0" y="72"/>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8" name="Freeform 271"/>
                  <p:cNvSpPr>
                    <a:spLocks noEditPoints="1"/>
                  </p:cNvSpPr>
                  <p:nvPr/>
                </p:nvSpPr>
                <p:spPr bwMode="auto">
                  <a:xfrm>
                    <a:off x="1617" y="1639"/>
                    <a:ext cx="14" cy="34"/>
                  </a:xfrm>
                  <a:custGeom>
                    <a:avLst/>
                    <a:gdLst>
                      <a:gd name="T0" fmla="*/ 0 w 29"/>
                      <a:gd name="T1" fmla="*/ 0 h 69"/>
                      <a:gd name="T2" fmla="*/ 0 w 29"/>
                      <a:gd name="T3" fmla="*/ 0 h 69"/>
                      <a:gd name="T4" fmla="*/ 0 w 29"/>
                      <a:gd name="T5" fmla="*/ 0 h 69"/>
                      <a:gd name="T6" fmla="*/ 0 w 29"/>
                      <a:gd name="T7" fmla="*/ 0 h 69"/>
                      <a:gd name="T8" fmla="*/ 0 w 29"/>
                      <a:gd name="T9" fmla="*/ 0 h 69"/>
                      <a:gd name="T10" fmla="*/ 0 w 29"/>
                      <a:gd name="T11" fmla="*/ 0 h 69"/>
                      <a:gd name="T12" fmla="*/ 0 w 29"/>
                      <a:gd name="T13" fmla="*/ 0 h 69"/>
                      <a:gd name="T14" fmla="*/ 0 w 29"/>
                      <a:gd name="T15" fmla="*/ 0 h 69"/>
                      <a:gd name="T16" fmla="*/ 0 w 29"/>
                      <a:gd name="T17" fmla="*/ 0 h 69"/>
                      <a:gd name="T18" fmla="*/ 0 w 29"/>
                      <a:gd name="T19" fmla="*/ 0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9">
                        <a:moveTo>
                          <a:pt x="0" y="69"/>
                        </a:moveTo>
                        <a:lnTo>
                          <a:pt x="29" y="69"/>
                        </a:lnTo>
                        <a:lnTo>
                          <a:pt x="29" y="0"/>
                        </a:lnTo>
                        <a:lnTo>
                          <a:pt x="0" y="0"/>
                        </a:lnTo>
                        <a:lnTo>
                          <a:pt x="0" y="69"/>
                        </a:lnTo>
                        <a:close/>
                        <a:moveTo>
                          <a:pt x="2" y="68"/>
                        </a:moveTo>
                        <a:lnTo>
                          <a:pt x="27" y="68"/>
                        </a:lnTo>
                        <a:lnTo>
                          <a:pt x="27" y="2"/>
                        </a:lnTo>
                        <a:lnTo>
                          <a:pt x="2" y="2"/>
                        </a:lnTo>
                        <a:lnTo>
                          <a:pt x="2" y="68"/>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79" name="Freeform 272"/>
                  <p:cNvSpPr>
                    <a:spLocks noEditPoints="1"/>
                  </p:cNvSpPr>
                  <p:nvPr/>
                </p:nvSpPr>
                <p:spPr bwMode="auto">
                  <a:xfrm>
                    <a:off x="1618" y="1640"/>
                    <a:ext cx="12" cy="32"/>
                  </a:xfrm>
                  <a:custGeom>
                    <a:avLst/>
                    <a:gdLst>
                      <a:gd name="T0" fmla="*/ 0 w 25"/>
                      <a:gd name="T1" fmla="*/ 0 h 66"/>
                      <a:gd name="T2" fmla="*/ 0 w 25"/>
                      <a:gd name="T3" fmla="*/ 0 h 66"/>
                      <a:gd name="T4" fmla="*/ 0 w 25"/>
                      <a:gd name="T5" fmla="*/ 0 h 66"/>
                      <a:gd name="T6" fmla="*/ 0 w 25"/>
                      <a:gd name="T7" fmla="*/ 0 h 66"/>
                      <a:gd name="T8" fmla="*/ 0 w 25"/>
                      <a:gd name="T9" fmla="*/ 0 h 66"/>
                      <a:gd name="T10" fmla="*/ 0 w 25"/>
                      <a:gd name="T11" fmla="*/ 0 h 66"/>
                      <a:gd name="T12" fmla="*/ 0 w 25"/>
                      <a:gd name="T13" fmla="*/ 0 h 66"/>
                      <a:gd name="T14" fmla="*/ 0 w 25"/>
                      <a:gd name="T15" fmla="*/ 0 h 66"/>
                      <a:gd name="T16" fmla="*/ 0 w 25"/>
                      <a:gd name="T17" fmla="*/ 0 h 66"/>
                      <a:gd name="T18" fmla="*/ 0 w 25"/>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6">
                        <a:moveTo>
                          <a:pt x="0" y="66"/>
                        </a:moveTo>
                        <a:lnTo>
                          <a:pt x="25" y="66"/>
                        </a:lnTo>
                        <a:lnTo>
                          <a:pt x="25" y="0"/>
                        </a:lnTo>
                        <a:lnTo>
                          <a:pt x="0" y="0"/>
                        </a:lnTo>
                        <a:lnTo>
                          <a:pt x="0" y="66"/>
                        </a:lnTo>
                        <a:close/>
                        <a:moveTo>
                          <a:pt x="0" y="64"/>
                        </a:moveTo>
                        <a:lnTo>
                          <a:pt x="25" y="64"/>
                        </a:lnTo>
                        <a:lnTo>
                          <a:pt x="25" y="2"/>
                        </a:lnTo>
                        <a:lnTo>
                          <a:pt x="0" y="2"/>
                        </a:lnTo>
                        <a:lnTo>
                          <a:pt x="0" y="64"/>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0" name="Freeform 273"/>
                  <p:cNvSpPr>
                    <a:spLocks noEditPoints="1"/>
                  </p:cNvSpPr>
                  <p:nvPr/>
                </p:nvSpPr>
                <p:spPr bwMode="auto">
                  <a:xfrm>
                    <a:off x="1618" y="1641"/>
                    <a:ext cx="12" cy="30"/>
                  </a:xfrm>
                  <a:custGeom>
                    <a:avLst/>
                    <a:gdLst>
                      <a:gd name="T0" fmla="*/ 0 w 25"/>
                      <a:gd name="T1" fmla="*/ 0 h 62"/>
                      <a:gd name="T2" fmla="*/ 0 w 25"/>
                      <a:gd name="T3" fmla="*/ 0 h 62"/>
                      <a:gd name="T4" fmla="*/ 0 w 25"/>
                      <a:gd name="T5" fmla="*/ 0 h 62"/>
                      <a:gd name="T6" fmla="*/ 0 w 25"/>
                      <a:gd name="T7" fmla="*/ 0 h 62"/>
                      <a:gd name="T8" fmla="*/ 0 w 25"/>
                      <a:gd name="T9" fmla="*/ 0 h 62"/>
                      <a:gd name="T10" fmla="*/ 0 w 25"/>
                      <a:gd name="T11" fmla="*/ 0 h 62"/>
                      <a:gd name="T12" fmla="*/ 0 w 25"/>
                      <a:gd name="T13" fmla="*/ 0 h 62"/>
                      <a:gd name="T14" fmla="*/ 0 w 25"/>
                      <a:gd name="T15" fmla="*/ 0 h 62"/>
                      <a:gd name="T16" fmla="*/ 0 w 25"/>
                      <a:gd name="T17" fmla="*/ 0 h 62"/>
                      <a:gd name="T18" fmla="*/ 0 w 25"/>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2">
                        <a:moveTo>
                          <a:pt x="0" y="62"/>
                        </a:moveTo>
                        <a:lnTo>
                          <a:pt x="25" y="62"/>
                        </a:lnTo>
                        <a:lnTo>
                          <a:pt x="25" y="0"/>
                        </a:lnTo>
                        <a:lnTo>
                          <a:pt x="0" y="0"/>
                        </a:lnTo>
                        <a:lnTo>
                          <a:pt x="0" y="62"/>
                        </a:lnTo>
                        <a:close/>
                        <a:moveTo>
                          <a:pt x="2" y="58"/>
                        </a:moveTo>
                        <a:lnTo>
                          <a:pt x="23" y="58"/>
                        </a:lnTo>
                        <a:lnTo>
                          <a:pt x="23" y="2"/>
                        </a:lnTo>
                        <a:lnTo>
                          <a:pt x="2" y="2"/>
                        </a:lnTo>
                        <a:lnTo>
                          <a:pt x="2" y="5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1" name="Freeform 274"/>
                  <p:cNvSpPr>
                    <a:spLocks noEditPoints="1"/>
                  </p:cNvSpPr>
                  <p:nvPr/>
                </p:nvSpPr>
                <p:spPr bwMode="auto">
                  <a:xfrm>
                    <a:off x="1619" y="1642"/>
                    <a:ext cx="10" cy="27"/>
                  </a:xfrm>
                  <a:custGeom>
                    <a:avLst/>
                    <a:gdLst>
                      <a:gd name="T0" fmla="*/ 0 w 21"/>
                      <a:gd name="T1" fmla="*/ 0 h 56"/>
                      <a:gd name="T2" fmla="*/ 0 w 21"/>
                      <a:gd name="T3" fmla="*/ 0 h 56"/>
                      <a:gd name="T4" fmla="*/ 0 w 21"/>
                      <a:gd name="T5" fmla="*/ 0 h 56"/>
                      <a:gd name="T6" fmla="*/ 0 w 21"/>
                      <a:gd name="T7" fmla="*/ 0 h 56"/>
                      <a:gd name="T8" fmla="*/ 0 w 21"/>
                      <a:gd name="T9" fmla="*/ 0 h 56"/>
                      <a:gd name="T10" fmla="*/ 0 w 21"/>
                      <a:gd name="T11" fmla="*/ 0 h 56"/>
                      <a:gd name="T12" fmla="*/ 0 w 21"/>
                      <a:gd name="T13" fmla="*/ 0 h 56"/>
                      <a:gd name="T14" fmla="*/ 0 w 21"/>
                      <a:gd name="T15" fmla="*/ 0 h 56"/>
                      <a:gd name="T16" fmla="*/ 0 w 21"/>
                      <a:gd name="T17" fmla="*/ 0 h 56"/>
                      <a:gd name="T18" fmla="*/ 0 w 21"/>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6">
                        <a:moveTo>
                          <a:pt x="0" y="56"/>
                        </a:moveTo>
                        <a:lnTo>
                          <a:pt x="21" y="56"/>
                        </a:lnTo>
                        <a:lnTo>
                          <a:pt x="21" y="0"/>
                        </a:lnTo>
                        <a:lnTo>
                          <a:pt x="0" y="0"/>
                        </a:lnTo>
                        <a:lnTo>
                          <a:pt x="0" y="56"/>
                        </a:lnTo>
                        <a:close/>
                        <a:moveTo>
                          <a:pt x="0" y="54"/>
                        </a:moveTo>
                        <a:lnTo>
                          <a:pt x="21" y="54"/>
                        </a:lnTo>
                        <a:lnTo>
                          <a:pt x="21" y="2"/>
                        </a:lnTo>
                        <a:lnTo>
                          <a:pt x="0" y="2"/>
                        </a:lnTo>
                        <a:lnTo>
                          <a:pt x="0" y="54"/>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2" name="Freeform 275"/>
                  <p:cNvSpPr>
                    <a:spLocks noEditPoints="1"/>
                  </p:cNvSpPr>
                  <p:nvPr/>
                </p:nvSpPr>
                <p:spPr bwMode="auto">
                  <a:xfrm>
                    <a:off x="1619" y="1643"/>
                    <a:ext cx="10" cy="25"/>
                  </a:xfrm>
                  <a:custGeom>
                    <a:avLst/>
                    <a:gdLst>
                      <a:gd name="T0" fmla="*/ 0 w 21"/>
                      <a:gd name="T1" fmla="*/ 0 h 52"/>
                      <a:gd name="T2" fmla="*/ 0 w 21"/>
                      <a:gd name="T3" fmla="*/ 0 h 52"/>
                      <a:gd name="T4" fmla="*/ 0 w 21"/>
                      <a:gd name="T5" fmla="*/ 0 h 52"/>
                      <a:gd name="T6" fmla="*/ 0 w 21"/>
                      <a:gd name="T7" fmla="*/ 0 h 52"/>
                      <a:gd name="T8" fmla="*/ 0 w 21"/>
                      <a:gd name="T9" fmla="*/ 0 h 52"/>
                      <a:gd name="T10" fmla="*/ 0 w 21"/>
                      <a:gd name="T11" fmla="*/ 0 h 52"/>
                      <a:gd name="T12" fmla="*/ 0 w 21"/>
                      <a:gd name="T13" fmla="*/ 0 h 52"/>
                      <a:gd name="T14" fmla="*/ 0 w 21"/>
                      <a:gd name="T15" fmla="*/ 0 h 52"/>
                      <a:gd name="T16" fmla="*/ 0 w 21"/>
                      <a:gd name="T17" fmla="*/ 0 h 52"/>
                      <a:gd name="T18" fmla="*/ 0 w 2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2">
                        <a:moveTo>
                          <a:pt x="0" y="52"/>
                        </a:moveTo>
                        <a:lnTo>
                          <a:pt x="21" y="52"/>
                        </a:lnTo>
                        <a:lnTo>
                          <a:pt x="21" y="0"/>
                        </a:lnTo>
                        <a:lnTo>
                          <a:pt x="0" y="0"/>
                        </a:lnTo>
                        <a:lnTo>
                          <a:pt x="0" y="52"/>
                        </a:lnTo>
                        <a:close/>
                        <a:moveTo>
                          <a:pt x="2" y="50"/>
                        </a:moveTo>
                        <a:lnTo>
                          <a:pt x="19" y="50"/>
                        </a:lnTo>
                        <a:lnTo>
                          <a:pt x="19" y="4"/>
                        </a:lnTo>
                        <a:lnTo>
                          <a:pt x="2" y="4"/>
                        </a:lnTo>
                        <a:lnTo>
                          <a:pt x="2" y="5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3" name="Freeform 276"/>
                  <p:cNvSpPr>
                    <a:spLocks noEditPoints="1"/>
                  </p:cNvSpPr>
                  <p:nvPr/>
                </p:nvSpPr>
                <p:spPr bwMode="auto">
                  <a:xfrm>
                    <a:off x="1620" y="1644"/>
                    <a:ext cx="9" cy="23"/>
                  </a:xfrm>
                  <a:custGeom>
                    <a:avLst/>
                    <a:gdLst>
                      <a:gd name="T0" fmla="*/ 0 w 17"/>
                      <a:gd name="T1" fmla="*/ 1 h 46"/>
                      <a:gd name="T2" fmla="*/ 1 w 17"/>
                      <a:gd name="T3" fmla="*/ 1 h 46"/>
                      <a:gd name="T4" fmla="*/ 1 w 17"/>
                      <a:gd name="T5" fmla="*/ 0 h 46"/>
                      <a:gd name="T6" fmla="*/ 0 w 17"/>
                      <a:gd name="T7" fmla="*/ 0 h 46"/>
                      <a:gd name="T8" fmla="*/ 0 w 17"/>
                      <a:gd name="T9" fmla="*/ 1 h 46"/>
                      <a:gd name="T10" fmla="*/ 0 w 17"/>
                      <a:gd name="T11" fmla="*/ 1 h 46"/>
                      <a:gd name="T12" fmla="*/ 1 w 17"/>
                      <a:gd name="T13" fmla="*/ 1 h 46"/>
                      <a:gd name="T14" fmla="*/ 1 w 17"/>
                      <a:gd name="T15" fmla="*/ 1 h 46"/>
                      <a:gd name="T16" fmla="*/ 0 w 17"/>
                      <a:gd name="T17" fmla="*/ 1 h 46"/>
                      <a:gd name="T18" fmla="*/ 0 w 17"/>
                      <a:gd name="T19" fmla="*/ 1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6">
                        <a:moveTo>
                          <a:pt x="0" y="46"/>
                        </a:moveTo>
                        <a:lnTo>
                          <a:pt x="17" y="46"/>
                        </a:lnTo>
                        <a:lnTo>
                          <a:pt x="17" y="0"/>
                        </a:lnTo>
                        <a:lnTo>
                          <a:pt x="0" y="0"/>
                        </a:lnTo>
                        <a:lnTo>
                          <a:pt x="0" y="46"/>
                        </a:lnTo>
                        <a:close/>
                        <a:moveTo>
                          <a:pt x="0" y="42"/>
                        </a:moveTo>
                        <a:lnTo>
                          <a:pt x="17" y="42"/>
                        </a:lnTo>
                        <a:lnTo>
                          <a:pt x="17" y="2"/>
                        </a:lnTo>
                        <a:lnTo>
                          <a:pt x="0" y="2"/>
                        </a:lnTo>
                        <a:lnTo>
                          <a:pt x="0" y="4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4" name="Freeform 277"/>
                  <p:cNvSpPr>
                    <a:spLocks noEditPoints="1"/>
                  </p:cNvSpPr>
                  <p:nvPr/>
                </p:nvSpPr>
                <p:spPr bwMode="auto">
                  <a:xfrm>
                    <a:off x="1620" y="1645"/>
                    <a:ext cx="9" cy="21"/>
                  </a:xfrm>
                  <a:custGeom>
                    <a:avLst/>
                    <a:gdLst>
                      <a:gd name="T0" fmla="*/ 0 w 17"/>
                      <a:gd name="T1" fmla="*/ 1 h 40"/>
                      <a:gd name="T2" fmla="*/ 1 w 17"/>
                      <a:gd name="T3" fmla="*/ 1 h 40"/>
                      <a:gd name="T4" fmla="*/ 1 w 17"/>
                      <a:gd name="T5" fmla="*/ 0 h 40"/>
                      <a:gd name="T6" fmla="*/ 0 w 17"/>
                      <a:gd name="T7" fmla="*/ 0 h 40"/>
                      <a:gd name="T8" fmla="*/ 0 w 17"/>
                      <a:gd name="T9" fmla="*/ 1 h 40"/>
                      <a:gd name="T10" fmla="*/ 1 w 17"/>
                      <a:gd name="T11" fmla="*/ 1 h 40"/>
                      <a:gd name="T12" fmla="*/ 1 w 17"/>
                      <a:gd name="T13" fmla="*/ 1 h 40"/>
                      <a:gd name="T14" fmla="*/ 1 w 17"/>
                      <a:gd name="T15" fmla="*/ 1 h 40"/>
                      <a:gd name="T16" fmla="*/ 1 w 17"/>
                      <a:gd name="T17" fmla="*/ 1 h 40"/>
                      <a:gd name="T18" fmla="*/ 1 w 17"/>
                      <a:gd name="T19" fmla="*/ 1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0">
                        <a:moveTo>
                          <a:pt x="0" y="40"/>
                        </a:moveTo>
                        <a:lnTo>
                          <a:pt x="17" y="40"/>
                        </a:lnTo>
                        <a:lnTo>
                          <a:pt x="17" y="0"/>
                        </a:lnTo>
                        <a:lnTo>
                          <a:pt x="0" y="0"/>
                        </a:lnTo>
                        <a:lnTo>
                          <a:pt x="0" y="40"/>
                        </a:lnTo>
                        <a:close/>
                        <a:moveTo>
                          <a:pt x="2" y="36"/>
                        </a:moveTo>
                        <a:lnTo>
                          <a:pt x="15" y="36"/>
                        </a:lnTo>
                        <a:lnTo>
                          <a:pt x="15" y="4"/>
                        </a:lnTo>
                        <a:lnTo>
                          <a:pt x="2" y="4"/>
                        </a:lnTo>
                        <a:lnTo>
                          <a:pt x="2" y="36"/>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5" name="Freeform 278"/>
                  <p:cNvSpPr>
                    <a:spLocks noEditPoints="1"/>
                  </p:cNvSpPr>
                  <p:nvPr/>
                </p:nvSpPr>
                <p:spPr bwMode="auto">
                  <a:xfrm>
                    <a:off x="1621" y="1647"/>
                    <a:ext cx="7" cy="17"/>
                  </a:xfrm>
                  <a:custGeom>
                    <a:avLst/>
                    <a:gdLst>
                      <a:gd name="T0" fmla="*/ 0 w 13"/>
                      <a:gd name="T1" fmla="*/ 1 h 32"/>
                      <a:gd name="T2" fmla="*/ 1 w 13"/>
                      <a:gd name="T3" fmla="*/ 1 h 32"/>
                      <a:gd name="T4" fmla="*/ 1 w 13"/>
                      <a:gd name="T5" fmla="*/ 0 h 32"/>
                      <a:gd name="T6" fmla="*/ 0 w 13"/>
                      <a:gd name="T7" fmla="*/ 0 h 32"/>
                      <a:gd name="T8" fmla="*/ 0 w 13"/>
                      <a:gd name="T9" fmla="*/ 1 h 32"/>
                      <a:gd name="T10" fmla="*/ 1 w 13"/>
                      <a:gd name="T11" fmla="*/ 1 h 32"/>
                      <a:gd name="T12" fmla="*/ 1 w 13"/>
                      <a:gd name="T13" fmla="*/ 1 h 32"/>
                      <a:gd name="T14" fmla="*/ 1 w 13"/>
                      <a:gd name="T15" fmla="*/ 1 h 32"/>
                      <a:gd name="T16" fmla="*/ 1 w 13"/>
                      <a:gd name="T17" fmla="*/ 1 h 32"/>
                      <a:gd name="T18" fmla="*/ 1 w 13"/>
                      <a:gd name="T19" fmla="*/ 1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2">
                        <a:moveTo>
                          <a:pt x="0" y="32"/>
                        </a:moveTo>
                        <a:lnTo>
                          <a:pt x="13" y="32"/>
                        </a:lnTo>
                        <a:lnTo>
                          <a:pt x="13" y="0"/>
                        </a:lnTo>
                        <a:lnTo>
                          <a:pt x="0" y="0"/>
                        </a:lnTo>
                        <a:lnTo>
                          <a:pt x="0" y="32"/>
                        </a:lnTo>
                        <a:close/>
                        <a:moveTo>
                          <a:pt x="2" y="30"/>
                        </a:moveTo>
                        <a:lnTo>
                          <a:pt x="11" y="30"/>
                        </a:lnTo>
                        <a:lnTo>
                          <a:pt x="11" y="2"/>
                        </a:lnTo>
                        <a:lnTo>
                          <a:pt x="2" y="2"/>
                        </a:lnTo>
                        <a:lnTo>
                          <a:pt x="2" y="3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6" name="Freeform 279"/>
                  <p:cNvSpPr>
                    <a:spLocks noEditPoints="1"/>
                  </p:cNvSpPr>
                  <p:nvPr/>
                </p:nvSpPr>
                <p:spPr bwMode="auto">
                  <a:xfrm>
                    <a:off x="1622" y="1648"/>
                    <a:ext cx="5" cy="15"/>
                  </a:xfrm>
                  <a:custGeom>
                    <a:avLst/>
                    <a:gdLst>
                      <a:gd name="T0" fmla="*/ 0 w 9"/>
                      <a:gd name="T1" fmla="*/ 1 h 28"/>
                      <a:gd name="T2" fmla="*/ 1 w 9"/>
                      <a:gd name="T3" fmla="*/ 1 h 28"/>
                      <a:gd name="T4" fmla="*/ 1 w 9"/>
                      <a:gd name="T5" fmla="*/ 0 h 28"/>
                      <a:gd name="T6" fmla="*/ 0 w 9"/>
                      <a:gd name="T7" fmla="*/ 0 h 28"/>
                      <a:gd name="T8" fmla="*/ 0 w 9"/>
                      <a:gd name="T9" fmla="*/ 1 h 28"/>
                      <a:gd name="T10" fmla="*/ 0 w 9"/>
                      <a:gd name="T11" fmla="*/ 1 h 28"/>
                      <a:gd name="T12" fmla="*/ 1 w 9"/>
                      <a:gd name="T13" fmla="*/ 1 h 28"/>
                      <a:gd name="T14" fmla="*/ 1 w 9"/>
                      <a:gd name="T15" fmla="*/ 1 h 28"/>
                      <a:gd name="T16" fmla="*/ 0 w 9"/>
                      <a:gd name="T17" fmla="*/ 1 h 28"/>
                      <a:gd name="T18" fmla="*/ 0 w 9"/>
                      <a:gd name="T19" fmla="*/ 1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8">
                        <a:moveTo>
                          <a:pt x="0" y="28"/>
                        </a:moveTo>
                        <a:lnTo>
                          <a:pt x="9" y="28"/>
                        </a:lnTo>
                        <a:lnTo>
                          <a:pt x="9" y="0"/>
                        </a:lnTo>
                        <a:lnTo>
                          <a:pt x="0" y="0"/>
                        </a:lnTo>
                        <a:lnTo>
                          <a:pt x="0" y="28"/>
                        </a:lnTo>
                        <a:close/>
                        <a:moveTo>
                          <a:pt x="0" y="25"/>
                        </a:moveTo>
                        <a:lnTo>
                          <a:pt x="9" y="25"/>
                        </a:lnTo>
                        <a:lnTo>
                          <a:pt x="9" y="3"/>
                        </a:lnTo>
                        <a:lnTo>
                          <a:pt x="0" y="3"/>
                        </a:lnTo>
                        <a:lnTo>
                          <a:pt x="0" y="25"/>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7" name="Freeform 280"/>
                  <p:cNvSpPr>
                    <a:spLocks noEditPoints="1"/>
                  </p:cNvSpPr>
                  <p:nvPr/>
                </p:nvSpPr>
                <p:spPr bwMode="auto">
                  <a:xfrm>
                    <a:off x="1622" y="1650"/>
                    <a:ext cx="5" cy="11"/>
                  </a:xfrm>
                  <a:custGeom>
                    <a:avLst/>
                    <a:gdLst>
                      <a:gd name="T0" fmla="*/ 0 w 9"/>
                      <a:gd name="T1" fmla="*/ 1 h 22"/>
                      <a:gd name="T2" fmla="*/ 1 w 9"/>
                      <a:gd name="T3" fmla="*/ 1 h 22"/>
                      <a:gd name="T4" fmla="*/ 1 w 9"/>
                      <a:gd name="T5" fmla="*/ 0 h 22"/>
                      <a:gd name="T6" fmla="*/ 0 w 9"/>
                      <a:gd name="T7" fmla="*/ 0 h 22"/>
                      <a:gd name="T8" fmla="*/ 0 w 9"/>
                      <a:gd name="T9" fmla="*/ 1 h 22"/>
                      <a:gd name="T10" fmla="*/ 1 w 9"/>
                      <a:gd name="T11" fmla="*/ 1 h 22"/>
                      <a:gd name="T12" fmla="*/ 1 w 9"/>
                      <a:gd name="T13" fmla="*/ 1 h 22"/>
                      <a:gd name="T14" fmla="*/ 1 w 9"/>
                      <a:gd name="T15" fmla="*/ 1 h 22"/>
                      <a:gd name="T16" fmla="*/ 1 w 9"/>
                      <a:gd name="T17" fmla="*/ 1 h 22"/>
                      <a:gd name="T18" fmla="*/ 1 w 9"/>
                      <a:gd name="T19" fmla="*/ 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2">
                        <a:moveTo>
                          <a:pt x="0" y="22"/>
                        </a:moveTo>
                        <a:lnTo>
                          <a:pt x="9" y="22"/>
                        </a:lnTo>
                        <a:lnTo>
                          <a:pt x="9" y="0"/>
                        </a:lnTo>
                        <a:lnTo>
                          <a:pt x="0" y="0"/>
                        </a:lnTo>
                        <a:lnTo>
                          <a:pt x="0" y="22"/>
                        </a:lnTo>
                        <a:close/>
                        <a:moveTo>
                          <a:pt x="2" y="18"/>
                        </a:moveTo>
                        <a:lnTo>
                          <a:pt x="7" y="18"/>
                        </a:lnTo>
                        <a:lnTo>
                          <a:pt x="7" y="4"/>
                        </a:lnTo>
                        <a:lnTo>
                          <a:pt x="2" y="4"/>
                        </a:lnTo>
                        <a:lnTo>
                          <a:pt x="2" y="18"/>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8" name="Freeform 281"/>
                  <p:cNvSpPr>
                    <a:spLocks noEditPoints="1"/>
                  </p:cNvSpPr>
                  <p:nvPr/>
                </p:nvSpPr>
                <p:spPr bwMode="auto">
                  <a:xfrm>
                    <a:off x="1623" y="1652"/>
                    <a:ext cx="3" cy="7"/>
                  </a:xfrm>
                  <a:custGeom>
                    <a:avLst/>
                    <a:gdLst>
                      <a:gd name="T0" fmla="*/ 0 w 5"/>
                      <a:gd name="T1" fmla="*/ 1 h 14"/>
                      <a:gd name="T2" fmla="*/ 1 w 5"/>
                      <a:gd name="T3" fmla="*/ 1 h 14"/>
                      <a:gd name="T4" fmla="*/ 1 w 5"/>
                      <a:gd name="T5" fmla="*/ 0 h 14"/>
                      <a:gd name="T6" fmla="*/ 0 w 5"/>
                      <a:gd name="T7" fmla="*/ 0 h 14"/>
                      <a:gd name="T8" fmla="*/ 0 w 5"/>
                      <a:gd name="T9" fmla="*/ 1 h 14"/>
                      <a:gd name="T10" fmla="*/ 1 w 5"/>
                      <a:gd name="T11" fmla="*/ 1 h 14"/>
                      <a:gd name="T12" fmla="*/ 1 w 5"/>
                      <a:gd name="T13" fmla="*/ 1 h 14"/>
                      <a:gd name="T14" fmla="*/ 1 w 5"/>
                      <a:gd name="T15" fmla="*/ 1 h 14"/>
                      <a:gd name="T16" fmla="*/ 1 w 5"/>
                      <a:gd name="T17" fmla="*/ 1 h 14"/>
                      <a:gd name="T18" fmla="*/ 1 w 5"/>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4">
                        <a:moveTo>
                          <a:pt x="0" y="14"/>
                        </a:moveTo>
                        <a:lnTo>
                          <a:pt x="5" y="14"/>
                        </a:lnTo>
                        <a:lnTo>
                          <a:pt x="5" y="0"/>
                        </a:lnTo>
                        <a:lnTo>
                          <a:pt x="0" y="0"/>
                        </a:lnTo>
                        <a:lnTo>
                          <a:pt x="0" y="14"/>
                        </a:lnTo>
                        <a:close/>
                        <a:moveTo>
                          <a:pt x="1" y="10"/>
                        </a:moveTo>
                        <a:lnTo>
                          <a:pt x="3" y="10"/>
                        </a:lnTo>
                        <a:lnTo>
                          <a:pt x="3" y="4"/>
                        </a:lnTo>
                        <a:lnTo>
                          <a:pt x="1" y="4"/>
                        </a:lnTo>
                        <a:lnTo>
                          <a:pt x="1" y="1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89" name="Freeform 282"/>
                  <p:cNvSpPr>
                    <a:spLocks noEditPoints="1"/>
                  </p:cNvSpPr>
                  <p:nvPr/>
                </p:nvSpPr>
                <p:spPr bwMode="auto">
                  <a:xfrm>
                    <a:off x="1624" y="1654"/>
                    <a:ext cx="1" cy="3"/>
                  </a:xfrm>
                  <a:custGeom>
                    <a:avLst/>
                    <a:gdLst>
                      <a:gd name="T0" fmla="*/ 0 w 2"/>
                      <a:gd name="T1" fmla="*/ 1 h 6"/>
                      <a:gd name="T2" fmla="*/ 1 w 2"/>
                      <a:gd name="T3" fmla="*/ 1 h 6"/>
                      <a:gd name="T4" fmla="*/ 1 w 2"/>
                      <a:gd name="T5" fmla="*/ 0 h 6"/>
                      <a:gd name="T6" fmla="*/ 0 w 2"/>
                      <a:gd name="T7" fmla="*/ 0 h 6"/>
                      <a:gd name="T8" fmla="*/ 0 w 2"/>
                      <a:gd name="T9" fmla="*/ 1 h 6"/>
                      <a:gd name="T10" fmla="*/ 1 w 2"/>
                      <a:gd name="T11" fmla="*/ 1 h 6"/>
                      <a:gd name="T12" fmla="*/ 1 w 2"/>
                      <a:gd name="T13" fmla="*/ 1 h 6"/>
                      <a:gd name="T14" fmla="*/ 1 w 2"/>
                      <a:gd name="T15" fmla="*/ 1 h 6"/>
                      <a:gd name="T16" fmla="*/ 1 w 2"/>
                      <a:gd name="T17" fmla="*/ 1 h 6"/>
                      <a:gd name="T18" fmla="*/ 1 w 2"/>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0" y="6"/>
                        </a:moveTo>
                        <a:lnTo>
                          <a:pt x="2" y="6"/>
                        </a:lnTo>
                        <a:lnTo>
                          <a:pt x="2" y="0"/>
                        </a:lnTo>
                        <a:lnTo>
                          <a:pt x="0" y="0"/>
                        </a:lnTo>
                        <a:lnTo>
                          <a:pt x="0" y="6"/>
                        </a:lnTo>
                        <a:close/>
                        <a:moveTo>
                          <a:pt x="2" y="4"/>
                        </a:moveTo>
                        <a:lnTo>
                          <a:pt x="2" y="4"/>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0090" name="Freeform 283"/>
                  <p:cNvSpPr>
                    <a:spLocks noEditPoints="1"/>
                  </p:cNvSpPr>
                  <p:nvPr/>
                </p:nvSpPr>
                <p:spPr bwMode="auto">
                  <a:xfrm>
                    <a:off x="1611" y="1623"/>
                    <a:ext cx="27" cy="66"/>
                  </a:xfrm>
                  <a:custGeom>
                    <a:avLst/>
                    <a:gdLst>
                      <a:gd name="T0" fmla="*/ 1 w 54"/>
                      <a:gd name="T1" fmla="*/ 1 h 132"/>
                      <a:gd name="T2" fmla="*/ 1 w 54"/>
                      <a:gd name="T3" fmla="*/ 1 h 132"/>
                      <a:gd name="T4" fmla="*/ 1 w 54"/>
                      <a:gd name="T5" fmla="*/ 0 h 132"/>
                      <a:gd name="T6" fmla="*/ 1 w 54"/>
                      <a:gd name="T7" fmla="*/ 0 h 132"/>
                      <a:gd name="T8" fmla="*/ 1 w 54"/>
                      <a:gd name="T9" fmla="*/ 1 h 132"/>
                      <a:gd name="T10" fmla="*/ 1 w 54"/>
                      <a:gd name="T11" fmla="*/ 1 h 132"/>
                      <a:gd name="T12" fmla="*/ 1 w 54"/>
                      <a:gd name="T13" fmla="*/ 1 h 132"/>
                      <a:gd name="T14" fmla="*/ 1 w 54"/>
                      <a:gd name="T15" fmla="*/ 1 h 132"/>
                      <a:gd name="T16" fmla="*/ 1 w 54"/>
                      <a:gd name="T17" fmla="*/ 1 h 132"/>
                      <a:gd name="T18" fmla="*/ 0 w 54"/>
                      <a:gd name="T19" fmla="*/ 1 h 132"/>
                      <a:gd name="T20" fmla="*/ 1 w 54"/>
                      <a:gd name="T21" fmla="*/ 1 h 132"/>
                      <a:gd name="T22" fmla="*/ 1 w 54"/>
                      <a:gd name="T23" fmla="*/ 1 h 132"/>
                      <a:gd name="T24" fmla="*/ 0 w 54"/>
                      <a:gd name="T25" fmla="*/ 1 h 132"/>
                      <a:gd name="T26" fmla="*/ 1 w 54"/>
                      <a:gd name="T27" fmla="*/ 1 h 132"/>
                      <a:gd name="T28" fmla="*/ 1 w 54"/>
                      <a:gd name="T29" fmla="*/ 1 h 132"/>
                      <a:gd name="T30" fmla="*/ 1 w 54"/>
                      <a:gd name="T31" fmla="*/ 1 h 132"/>
                      <a:gd name="T32" fmla="*/ 1 w 54"/>
                      <a:gd name="T33" fmla="*/ 1 h 132"/>
                      <a:gd name="T34" fmla="*/ 1 w 54"/>
                      <a:gd name="T35" fmla="*/ 1 h 132"/>
                      <a:gd name="T36" fmla="*/ 1 w 54"/>
                      <a:gd name="T37" fmla="*/ 1 h 132"/>
                      <a:gd name="T38" fmla="*/ 1 w 54"/>
                      <a:gd name="T39" fmla="*/ 1 h 132"/>
                      <a:gd name="T40" fmla="*/ 1 w 54"/>
                      <a:gd name="T41" fmla="*/ 1 h 132"/>
                      <a:gd name="T42" fmla="*/ 1 w 54"/>
                      <a:gd name="T43" fmla="*/ 1 h 132"/>
                      <a:gd name="T44" fmla="*/ 1 w 54"/>
                      <a:gd name="T45" fmla="*/ 1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132">
                        <a:moveTo>
                          <a:pt x="37" y="7"/>
                        </a:moveTo>
                        <a:lnTo>
                          <a:pt x="52" y="7"/>
                        </a:lnTo>
                        <a:lnTo>
                          <a:pt x="52" y="0"/>
                        </a:lnTo>
                        <a:lnTo>
                          <a:pt x="37" y="0"/>
                        </a:lnTo>
                        <a:lnTo>
                          <a:pt x="37" y="7"/>
                        </a:lnTo>
                        <a:moveTo>
                          <a:pt x="24" y="6"/>
                        </a:moveTo>
                        <a:lnTo>
                          <a:pt x="14" y="11"/>
                        </a:lnTo>
                        <a:lnTo>
                          <a:pt x="14" y="2"/>
                        </a:lnTo>
                        <a:lnTo>
                          <a:pt x="24" y="6"/>
                        </a:lnTo>
                        <a:moveTo>
                          <a:pt x="0" y="6"/>
                        </a:moveTo>
                        <a:lnTo>
                          <a:pt x="8" y="2"/>
                        </a:lnTo>
                        <a:lnTo>
                          <a:pt x="8" y="11"/>
                        </a:lnTo>
                        <a:lnTo>
                          <a:pt x="0" y="6"/>
                        </a:lnTo>
                        <a:moveTo>
                          <a:pt x="29" y="82"/>
                        </a:moveTo>
                        <a:lnTo>
                          <a:pt x="49" y="82"/>
                        </a:lnTo>
                        <a:lnTo>
                          <a:pt x="49" y="78"/>
                        </a:lnTo>
                        <a:lnTo>
                          <a:pt x="29" y="78"/>
                        </a:lnTo>
                        <a:lnTo>
                          <a:pt x="29" y="82"/>
                        </a:lnTo>
                        <a:moveTo>
                          <a:pt x="35" y="132"/>
                        </a:moveTo>
                        <a:lnTo>
                          <a:pt x="54" y="132"/>
                        </a:lnTo>
                        <a:lnTo>
                          <a:pt x="54" y="126"/>
                        </a:lnTo>
                        <a:lnTo>
                          <a:pt x="35" y="126"/>
                        </a:lnTo>
                        <a:lnTo>
                          <a:pt x="35" y="13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0091" name="Line 284"/>
                  <p:cNvSpPr>
                    <a:spLocks noChangeShapeType="1"/>
                  </p:cNvSpPr>
                  <p:nvPr/>
                </p:nvSpPr>
                <p:spPr bwMode="auto">
                  <a:xfrm>
                    <a:off x="1585" y="1624"/>
                    <a:ext cx="4"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grpSp>
            <p:sp>
              <p:nvSpPr>
                <p:cNvPr id="99864" name="Line 285"/>
                <p:cNvSpPr>
                  <a:spLocks noChangeShapeType="1"/>
                </p:cNvSpPr>
                <p:nvPr/>
              </p:nvSpPr>
              <p:spPr bwMode="auto">
                <a:xfrm>
                  <a:off x="1583" y="1664"/>
                  <a:ext cx="5"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99865" name="Rectangle 286"/>
                <p:cNvSpPr>
                  <a:spLocks noChangeArrowheads="1"/>
                </p:cNvSpPr>
                <p:nvPr/>
              </p:nvSpPr>
              <p:spPr bwMode="auto">
                <a:xfrm>
                  <a:off x="1594" y="1785"/>
                  <a:ext cx="2" cy="74"/>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66" name="Rectangle 287"/>
                <p:cNvSpPr>
                  <a:spLocks noChangeArrowheads="1"/>
                </p:cNvSpPr>
                <p:nvPr/>
              </p:nvSpPr>
              <p:spPr bwMode="auto">
                <a:xfrm>
                  <a:off x="1588" y="1785"/>
                  <a:ext cx="1" cy="74"/>
                </a:xfrm>
                <a:prstGeom prst="rect">
                  <a:avLst/>
                </a:prstGeom>
                <a:solidFill>
                  <a:srgbClr val="AAAAA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67" name="Rectangle 288"/>
                <p:cNvSpPr>
                  <a:spLocks noChangeArrowheads="1"/>
                </p:cNvSpPr>
                <p:nvPr/>
              </p:nvSpPr>
              <p:spPr bwMode="auto">
                <a:xfrm>
                  <a:off x="1587" y="1785"/>
                  <a:ext cx="1" cy="74"/>
                </a:xfrm>
                <a:prstGeom prst="rect">
                  <a:avLst/>
                </a:prstGeom>
                <a:solidFill>
                  <a:srgbClr val="A7A7A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68" name="Rectangle 289"/>
                <p:cNvSpPr>
                  <a:spLocks noChangeArrowheads="1"/>
                </p:cNvSpPr>
                <p:nvPr/>
              </p:nvSpPr>
              <p:spPr bwMode="auto">
                <a:xfrm>
                  <a:off x="1580" y="1785"/>
                  <a:ext cx="1" cy="74"/>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69" name="Rectangle 290"/>
                <p:cNvSpPr>
                  <a:spLocks noChangeArrowheads="1"/>
                </p:cNvSpPr>
                <p:nvPr/>
              </p:nvSpPr>
              <p:spPr bwMode="auto">
                <a:xfrm>
                  <a:off x="1580" y="1785"/>
                  <a:ext cx="0" cy="74"/>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0" name="Freeform 291"/>
                <p:cNvSpPr>
                  <a:spLocks/>
                </p:cNvSpPr>
                <p:nvPr/>
              </p:nvSpPr>
              <p:spPr bwMode="auto">
                <a:xfrm>
                  <a:off x="1579"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87878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71" name="Freeform 292"/>
                <p:cNvSpPr>
                  <a:spLocks/>
                </p:cNvSpPr>
                <p:nvPr/>
              </p:nvSpPr>
              <p:spPr bwMode="auto">
                <a:xfrm>
                  <a:off x="1576"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7D7D7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72" name="Freeform 293"/>
                <p:cNvSpPr>
                  <a:spLocks/>
                </p:cNvSpPr>
                <p:nvPr/>
              </p:nvSpPr>
              <p:spPr bwMode="auto">
                <a:xfrm>
                  <a:off x="1573"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72727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73" name="Rectangle 294"/>
                <p:cNvSpPr>
                  <a:spLocks noChangeArrowheads="1"/>
                </p:cNvSpPr>
                <p:nvPr/>
              </p:nvSpPr>
              <p:spPr bwMode="auto">
                <a:xfrm>
                  <a:off x="1572" y="1784"/>
                  <a:ext cx="1" cy="74"/>
                </a:xfrm>
                <a:prstGeom prst="rect">
                  <a:avLst/>
                </a:prstGeom>
                <a:solidFill>
                  <a:srgbClr val="6F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4" name="Rectangle 295"/>
                <p:cNvSpPr>
                  <a:spLocks noChangeArrowheads="1"/>
                </p:cNvSpPr>
                <p:nvPr/>
              </p:nvSpPr>
              <p:spPr bwMode="auto">
                <a:xfrm>
                  <a:off x="1571" y="1784"/>
                  <a:ext cx="1" cy="74"/>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5" name="Freeform 296"/>
                <p:cNvSpPr>
                  <a:spLocks/>
                </p:cNvSpPr>
                <p:nvPr/>
              </p:nvSpPr>
              <p:spPr bwMode="auto">
                <a:xfrm>
                  <a:off x="1570"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76" name="Rectangle 297"/>
                <p:cNvSpPr>
                  <a:spLocks noChangeArrowheads="1"/>
                </p:cNvSpPr>
                <p:nvPr/>
              </p:nvSpPr>
              <p:spPr bwMode="auto">
                <a:xfrm>
                  <a:off x="1627" y="1786"/>
                  <a:ext cx="1" cy="74"/>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7" name="Rectangle 298"/>
                <p:cNvSpPr>
                  <a:spLocks noChangeArrowheads="1"/>
                </p:cNvSpPr>
                <p:nvPr/>
              </p:nvSpPr>
              <p:spPr bwMode="auto">
                <a:xfrm>
                  <a:off x="1628" y="1786"/>
                  <a:ext cx="1" cy="74"/>
                </a:xfrm>
                <a:prstGeom prst="rect">
                  <a:avLst/>
                </a:prstGeom>
                <a:solidFill>
                  <a:srgbClr val="B8B8B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8" name="Rectangle 299"/>
                <p:cNvSpPr>
                  <a:spLocks noChangeArrowheads="1"/>
                </p:cNvSpPr>
                <p:nvPr/>
              </p:nvSpPr>
              <p:spPr bwMode="auto">
                <a:xfrm>
                  <a:off x="1635" y="1786"/>
                  <a:ext cx="1" cy="74"/>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79" name="Rectangle 300"/>
                <p:cNvSpPr>
                  <a:spLocks noChangeArrowheads="1"/>
                </p:cNvSpPr>
                <p:nvPr/>
              </p:nvSpPr>
              <p:spPr bwMode="auto">
                <a:xfrm>
                  <a:off x="1636" y="1786"/>
                  <a:ext cx="1" cy="74"/>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80" name="Freeform 301"/>
                <p:cNvSpPr>
                  <a:spLocks/>
                </p:cNvSpPr>
                <p:nvPr/>
              </p:nvSpPr>
              <p:spPr bwMode="auto">
                <a:xfrm>
                  <a:off x="163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92929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1" name="Freeform 302"/>
                <p:cNvSpPr>
                  <a:spLocks/>
                </p:cNvSpPr>
                <p:nvPr/>
              </p:nvSpPr>
              <p:spPr bwMode="auto">
                <a:xfrm>
                  <a:off x="163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E8E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2" name="Freeform 303"/>
                <p:cNvSpPr>
                  <a:spLocks/>
                </p:cNvSpPr>
                <p:nvPr/>
              </p:nvSpPr>
              <p:spPr bwMode="auto">
                <a:xfrm>
                  <a:off x="1642"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3" name="Freeform 304"/>
                <p:cNvSpPr>
                  <a:spLocks/>
                </p:cNvSpPr>
                <p:nvPr/>
              </p:nvSpPr>
              <p:spPr bwMode="auto">
                <a:xfrm>
                  <a:off x="1643"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4" name="Rectangle 305"/>
                <p:cNvSpPr>
                  <a:spLocks noChangeArrowheads="1"/>
                </p:cNvSpPr>
                <p:nvPr/>
              </p:nvSpPr>
              <p:spPr bwMode="auto">
                <a:xfrm>
                  <a:off x="1644" y="1786"/>
                  <a:ext cx="1" cy="74"/>
                </a:xfrm>
                <a:prstGeom prst="rect">
                  <a:avLst/>
                </a:prstGeom>
                <a:solidFill>
                  <a:srgbClr val="7D7D7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885" name="Freeform 306"/>
                <p:cNvSpPr>
                  <a:spLocks/>
                </p:cNvSpPr>
                <p:nvPr/>
              </p:nvSpPr>
              <p:spPr bwMode="auto">
                <a:xfrm>
                  <a:off x="1645"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6" name="Freeform 307"/>
                <p:cNvSpPr>
                  <a:spLocks/>
                </p:cNvSpPr>
                <p:nvPr/>
              </p:nvSpPr>
              <p:spPr bwMode="auto">
                <a:xfrm>
                  <a:off x="1646"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76767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7" name="Freeform 308"/>
                <p:cNvSpPr>
                  <a:spLocks/>
                </p:cNvSpPr>
                <p:nvPr/>
              </p:nvSpPr>
              <p:spPr bwMode="auto">
                <a:xfrm>
                  <a:off x="164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F6F6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8" name="Freeform 309"/>
                <p:cNvSpPr>
                  <a:spLocks/>
                </p:cNvSpPr>
                <p:nvPr/>
              </p:nvSpPr>
              <p:spPr bwMode="auto">
                <a:xfrm>
                  <a:off x="164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B6B6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89" name="Freeform 310"/>
                <p:cNvSpPr>
                  <a:spLocks/>
                </p:cNvSpPr>
                <p:nvPr/>
              </p:nvSpPr>
              <p:spPr bwMode="auto">
                <a:xfrm>
                  <a:off x="1650"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0" name="Freeform 311"/>
                <p:cNvSpPr>
                  <a:spLocks/>
                </p:cNvSpPr>
                <p:nvPr/>
              </p:nvSpPr>
              <p:spPr bwMode="auto">
                <a:xfrm>
                  <a:off x="1651"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91" name="Freeform 312"/>
                <p:cNvSpPr>
                  <a:spLocks/>
                </p:cNvSpPr>
                <p:nvPr/>
              </p:nvSpPr>
              <p:spPr bwMode="auto">
                <a:xfrm>
                  <a:off x="1532" y="1553"/>
                  <a:ext cx="145" cy="324"/>
                </a:xfrm>
                <a:custGeom>
                  <a:avLst/>
                  <a:gdLst>
                    <a:gd name="T0" fmla="*/ 1 w 288"/>
                    <a:gd name="T1" fmla="*/ 1 h 647"/>
                    <a:gd name="T2" fmla="*/ 1 w 288"/>
                    <a:gd name="T3" fmla="*/ 1 h 647"/>
                    <a:gd name="T4" fmla="*/ 0 w 288"/>
                    <a:gd name="T5" fmla="*/ 1 h 647"/>
                    <a:gd name="T6" fmla="*/ 0 w 288"/>
                    <a:gd name="T7" fmla="*/ 1 h 647"/>
                    <a:gd name="T8" fmla="*/ 1 w 288"/>
                    <a:gd name="T9" fmla="*/ 0 h 647"/>
                    <a:gd name="T10" fmla="*/ 1 w 288"/>
                    <a:gd name="T11" fmla="*/ 0 h 647"/>
                    <a:gd name="T12" fmla="*/ 1 w 288"/>
                    <a:gd name="T13" fmla="*/ 1 h 647"/>
                    <a:gd name="T14" fmla="*/ 1 w 288"/>
                    <a:gd name="T15" fmla="*/ 1 h 647"/>
                    <a:gd name="T16" fmla="*/ 1 w 288"/>
                    <a:gd name="T17" fmla="*/ 1 h 647"/>
                    <a:gd name="T18" fmla="*/ 1 w 288"/>
                    <a:gd name="T19" fmla="*/ 1 h 647"/>
                    <a:gd name="T20" fmla="*/ 1 w 288"/>
                    <a:gd name="T21" fmla="*/ 1 h 6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8" h="647">
                      <a:moveTo>
                        <a:pt x="10" y="647"/>
                      </a:moveTo>
                      <a:lnTo>
                        <a:pt x="10" y="632"/>
                      </a:lnTo>
                      <a:lnTo>
                        <a:pt x="0" y="632"/>
                      </a:lnTo>
                      <a:lnTo>
                        <a:pt x="0" y="73"/>
                      </a:lnTo>
                      <a:lnTo>
                        <a:pt x="73" y="0"/>
                      </a:lnTo>
                      <a:lnTo>
                        <a:pt x="288" y="0"/>
                      </a:lnTo>
                      <a:lnTo>
                        <a:pt x="288" y="561"/>
                      </a:lnTo>
                      <a:lnTo>
                        <a:pt x="284" y="565"/>
                      </a:lnTo>
                      <a:lnTo>
                        <a:pt x="284" y="571"/>
                      </a:lnTo>
                      <a:lnTo>
                        <a:pt x="207" y="647"/>
                      </a:lnTo>
                      <a:lnTo>
                        <a:pt x="10" y="647"/>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grpSp>
            <p:nvGrpSpPr>
              <p:cNvPr id="99403" name="Group 313"/>
              <p:cNvGrpSpPr>
                <a:grpSpLocks/>
              </p:cNvGrpSpPr>
              <p:nvPr/>
            </p:nvGrpSpPr>
            <p:grpSpPr bwMode="auto">
              <a:xfrm>
                <a:off x="4652" y="3537"/>
                <a:ext cx="145" cy="324"/>
                <a:chOff x="1532" y="1553"/>
                <a:chExt cx="145" cy="324"/>
              </a:xfrm>
            </p:grpSpPr>
            <p:grpSp>
              <p:nvGrpSpPr>
                <p:cNvPr id="99634" name="Group 314"/>
                <p:cNvGrpSpPr>
                  <a:grpSpLocks/>
                </p:cNvGrpSpPr>
                <p:nvPr/>
              </p:nvGrpSpPr>
              <p:grpSpPr bwMode="auto">
                <a:xfrm>
                  <a:off x="1532" y="1553"/>
                  <a:ext cx="145" cy="324"/>
                  <a:chOff x="1556" y="1553"/>
                  <a:chExt cx="145" cy="324"/>
                </a:xfrm>
              </p:grpSpPr>
              <p:sp>
                <p:nvSpPr>
                  <p:cNvPr id="99663" name="Freeform 315"/>
                  <p:cNvSpPr>
                    <a:spLocks/>
                  </p:cNvSpPr>
                  <p:nvPr/>
                </p:nvSpPr>
                <p:spPr bwMode="auto">
                  <a:xfrm>
                    <a:off x="1660" y="1832"/>
                    <a:ext cx="39" cy="45"/>
                  </a:xfrm>
                  <a:custGeom>
                    <a:avLst/>
                    <a:gdLst>
                      <a:gd name="T0" fmla="*/ 0 w 77"/>
                      <a:gd name="T1" fmla="*/ 1 h 90"/>
                      <a:gd name="T2" fmla="*/ 1 w 77"/>
                      <a:gd name="T3" fmla="*/ 1 h 90"/>
                      <a:gd name="T4" fmla="*/ 1 w 77"/>
                      <a:gd name="T5" fmla="*/ 0 h 90"/>
                      <a:gd name="T6" fmla="*/ 0 w 77"/>
                      <a:gd name="T7" fmla="*/ 1 h 90"/>
                      <a:gd name="T8" fmla="*/ 0 w 77"/>
                      <a:gd name="T9" fmla="*/ 1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90">
                        <a:moveTo>
                          <a:pt x="0" y="90"/>
                        </a:moveTo>
                        <a:lnTo>
                          <a:pt x="77" y="14"/>
                        </a:lnTo>
                        <a:lnTo>
                          <a:pt x="77" y="0"/>
                        </a:lnTo>
                        <a:lnTo>
                          <a:pt x="0" y="75"/>
                        </a:lnTo>
                        <a:lnTo>
                          <a:pt x="0" y="9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4" name="Freeform 316"/>
                  <p:cNvSpPr>
                    <a:spLocks/>
                  </p:cNvSpPr>
                  <p:nvPr/>
                </p:nvSpPr>
                <p:spPr bwMode="auto">
                  <a:xfrm>
                    <a:off x="1556" y="1553"/>
                    <a:ext cx="145" cy="37"/>
                  </a:xfrm>
                  <a:custGeom>
                    <a:avLst/>
                    <a:gdLst>
                      <a:gd name="T0" fmla="*/ 0 w 288"/>
                      <a:gd name="T1" fmla="*/ 1 h 73"/>
                      <a:gd name="T2" fmla="*/ 1 w 288"/>
                      <a:gd name="T3" fmla="*/ 0 h 73"/>
                      <a:gd name="T4" fmla="*/ 1 w 288"/>
                      <a:gd name="T5" fmla="*/ 0 h 73"/>
                      <a:gd name="T6" fmla="*/ 1 w 288"/>
                      <a:gd name="T7" fmla="*/ 1 h 73"/>
                      <a:gd name="T8" fmla="*/ 0 w 288"/>
                      <a:gd name="T9" fmla="*/ 1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 h="73">
                        <a:moveTo>
                          <a:pt x="0" y="73"/>
                        </a:moveTo>
                        <a:lnTo>
                          <a:pt x="73" y="0"/>
                        </a:lnTo>
                        <a:lnTo>
                          <a:pt x="288" y="0"/>
                        </a:lnTo>
                        <a:lnTo>
                          <a:pt x="217" y="73"/>
                        </a:lnTo>
                        <a:lnTo>
                          <a:pt x="0" y="73"/>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5" name="Freeform 317"/>
                  <p:cNvSpPr>
                    <a:spLocks/>
                  </p:cNvSpPr>
                  <p:nvPr/>
                </p:nvSpPr>
                <p:spPr bwMode="auto">
                  <a:xfrm>
                    <a:off x="1665" y="1553"/>
                    <a:ext cx="36" cy="317"/>
                  </a:xfrm>
                  <a:custGeom>
                    <a:avLst/>
                    <a:gdLst>
                      <a:gd name="T0" fmla="*/ 0 w 71"/>
                      <a:gd name="T1" fmla="*/ 1 h 632"/>
                      <a:gd name="T2" fmla="*/ 1 w 71"/>
                      <a:gd name="T3" fmla="*/ 0 h 632"/>
                      <a:gd name="T4" fmla="*/ 1 w 71"/>
                      <a:gd name="T5" fmla="*/ 1 h 632"/>
                      <a:gd name="T6" fmla="*/ 0 w 71"/>
                      <a:gd name="T7" fmla="*/ 1 h 632"/>
                      <a:gd name="T8" fmla="*/ 0 w 71"/>
                      <a:gd name="T9" fmla="*/ 1 h 6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32">
                        <a:moveTo>
                          <a:pt x="0" y="73"/>
                        </a:moveTo>
                        <a:lnTo>
                          <a:pt x="71" y="0"/>
                        </a:lnTo>
                        <a:lnTo>
                          <a:pt x="71" y="561"/>
                        </a:lnTo>
                        <a:lnTo>
                          <a:pt x="0" y="632"/>
                        </a:lnTo>
                        <a:lnTo>
                          <a:pt x="0" y="73"/>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6" name="Rectangle 318"/>
                  <p:cNvSpPr>
                    <a:spLocks noChangeArrowheads="1"/>
                  </p:cNvSpPr>
                  <p:nvPr/>
                </p:nvSpPr>
                <p:spPr bwMode="auto">
                  <a:xfrm>
                    <a:off x="1556" y="1590"/>
                    <a:ext cx="109" cy="280"/>
                  </a:xfrm>
                  <a:prstGeom prst="rect">
                    <a:avLst/>
                  </a:prstGeom>
                  <a:solidFill>
                    <a:srgbClr val="C0C0C0"/>
                  </a:solidFill>
                  <a:ln w="3175">
                    <a:solidFill>
                      <a:srgbClr val="000000"/>
                    </a:solidFill>
                    <a:miter lim="800000"/>
                    <a:headEnd/>
                    <a:tailEnd/>
                  </a:ln>
                </p:spPr>
                <p:txBody>
                  <a:bodyPr/>
                  <a:lstStyle/>
                  <a:p>
                    <a:endParaRPr lang="zh-CN" altLang="en-US"/>
                  </a:p>
                </p:txBody>
              </p:sp>
              <p:sp>
                <p:nvSpPr>
                  <p:cNvPr id="99667" name="Freeform 319"/>
                  <p:cNvSpPr>
                    <a:spLocks/>
                  </p:cNvSpPr>
                  <p:nvPr/>
                </p:nvSpPr>
                <p:spPr bwMode="auto">
                  <a:xfrm>
                    <a:off x="1570" y="1603"/>
                    <a:ext cx="82" cy="171"/>
                  </a:xfrm>
                  <a:custGeom>
                    <a:avLst/>
                    <a:gdLst>
                      <a:gd name="T0" fmla="*/ 1 w 163"/>
                      <a:gd name="T1" fmla="*/ 0 h 341"/>
                      <a:gd name="T2" fmla="*/ 0 w 163"/>
                      <a:gd name="T3" fmla="*/ 0 h 341"/>
                      <a:gd name="T4" fmla="*/ 0 w 163"/>
                      <a:gd name="T5" fmla="*/ 1 h 341"/>
                      <a:gd name="T6" fmla="*/ 1 w 163"/>
                      <a:gd name="T7" fmla="*/ 1 h 341"/>
                      <a:gd name="T8" fmla="*/ 1 w 163"/>
                      <a:gd name="T9" fmla="*/ 1 h 341"/>
                      <a:gd name="T10" fmla="*/ 1 w 163"/>
                      <a:gd name="T11" fmla="*/ 1 h 341"/>
                      <a:gd name="T12" fmla="*/ 1 w 163"/>
                      <a:gd name="T13" fmla="*/ 0 h 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3" h="341">
                        <a:moveTo>
                          <a:pt x="163" y="0"/>
                        </a:moveTo>
                        <a:lnTo>
                          <a:pt x="0" y="0"/>
                        </a:lnTo>
                        <a:lnTo>
                          <a:pt x="0" y="341"/>
                        </a:lnTo>
                        <a:lnTo>
                          <a:pt x="2" y="341"/>
                        </a:lnTo>
                        <a:lnTo>
                          <a:pt x="2" y="5"/>
                        </a:lnTo>
                        <a:lnTo>
                          <a:pt x="163" y="5"/>
                        </a:lnTo>
                        <a:lnTo>
                          <a:pt x="163"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8" name="Freeform 320"/>
                  <p:cNvSpPr>
                    <a:spLocks/>
                  </p:cNvSpPr>
                  <p:nvPr/>
                </p:nvSpPr>
                <p:spPr bwMode="auto">
                  <a:xfrm>
                    <a:off x="1571" y="1606"/>
                    <a:ext cx="81" cy="168"/>
                  </a:xfrm>
                  <a:custGeom>
                    <a:avLst/>
                    <a:gdLst>
                      <a:gd name="T0" fmla="*/ 1 w 161"/>
                      <a:gd name="T1" fmla="*/ 0 h 336"/>
                      <a:gd name="T2" fmla="*/ 0 w 161"/>
                      <a:gd name="T3" fmla="*/ 0 h 336"/>
                      <a:gd name="T4" fmla="*/ 0 w 161"/>
                      <a:gd name="T5" fmla="*/ 1 h 336"/>
                      <a:gd name="T6" fmla="*/ 1 w 161"/>
                      <a:gd name="T7" fmla="*/ 1 h 336"/>
                      <a:gd name="T8" fmla="*/ 1 w 161"/>
                      <a:gd name="T9" fmla="*/ 1 h 336"/>
                      <a:gd name="T10" fmla="*/ 1 w 161"/>
                      <a:gd name="T11" fmla="*/ 1 h 336"/>
                      <a:gd name="T12" fmla="*/ 1 w 161"/>
                      <a:gd name="T13" fmla="*/ 0 h 3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1" h="336">
                        <a:moveTo>
                          <a:pt x="161" y="0"/>
                        </a:moveTo>
                        <a:lnTo>
                          <a:pt x="0" y="0"/>
                        </a:lnTo>
                        <a:lnTo>
                          <a:pt x="0" y="336"/>
                        </a:lnTo>
                        <a:lnTo>
                          <a:pt x="4" y="336"/>
                        </a:lnTo>
                        <a:lnTo>
                          <a:pt x="4" y="8"/>
                        </a:lnTo>
                        <a:lnTo>
                          <a:pt x="161" y="8"/>
                        </a:lnTo>
                        <a:lnTo>
                          <a:pt x="161"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9" name="Freeform 321"/>
                  <p:cNvSpPr>
                    <a:spLocks/>
                  </p:cNvSpPr>
                  <p:nvPr/>
                </p:nvSpPr>
                <p:spPr bwMode="auto">
                  <a:xfrm>
                    <a:off x="1573" y="1610"/>
                    <a:ext cx="79" cy="164"/>
                  </a:xfrm>
                  <a:custGeom>
                    <a:avLst/>
                    <a:gdLst>
                      <a:gd name="T0" fmla="*/ 1 w 157"/>
                      <a:gd name="T1" fmla="*/ 0 h 328"/>
                      <a:gd name="T2" fmla="*/ 0 w 157"/>
                      <a:gd name="T3" fmla="*/ 0 h 328"/>
                      <a:gd name="T4" fmla="*/ 0 w 157"/>
                      <a:gd name="T5" fmla="*/ 1 h 328"/>
                      <a:gd name="T6" fmla="*/ 1 w 157"/>
                      <a:gd name="T7" fmla="*/ 1 h 328"/>
                      <a:gd name="T8" fmla="*/ 1 w 157"/>
                      <a:gd name="T9" fmla="*/ 1 h 328"/>
                      <a:gd name="T10" fmla="*/ 1 w 157"/>
                      <a:gd name="T11" fmla="*/ 1 h 328"/>
                      <a:gd name="T12" fmla="*/ 1 w 157"/>
                      <a:gd name="T13" fmla="*/ 0 h 3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328">
                        <a:moveTo>
                          <a:pt x="157" y="0"/>
                        </a:moveTo>
                        <a:lnTo>
                          <a:pt x="0" y="0"/>
                        </a:lnTo>
                        <a:lnTo>
                          <a:pt x="0" y="328"/>
                        </a:lnTo>
                        <a:lnTo>
                          <a:pt x="3" y="328"/>
                        </a:lnTo>
                        <a:lnTo>
                          <a:pt x="3" y="8"/>
                        </a:lnTo>
                        <a:lnTo>
                          <a:pt x="157" y="8"/>
                        </a:lnTo>
                        <a:lnTo>
                          <a:pt x="157" y="0"/>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0" name="Freeform 322"/>
                  <p:cNvSpPr>
                    <a:spLocks/>
                  </p:cNvSpPr>
                  <p:nvPr/>
                </p:nvSpPr>
                <p:spPr bwMode="auto">
                  <a:xfrm>
                    <a:off x="1575" y="1614"/>
                    <a:ext cx="77" cy="160"/>
                  </a:xfrm>
                  <a:custGeom>
                    <a:avLst/>
                    <a:gdLst>
                      <a:gd name="T0" fmla="*/ 1 w 154"/>
                      <a:gd name="T1" fmla="*/ 0 h 320"/>
                      <a:gd name="T2" fmla="*/ 0 w 154"/>
                      <a:gd name="T3" fmla="*/ 0 h 320"/>
                      <a:gd name="T4" fmla="*/ 0 w 154"/>
                      <a:gd name="T5" fmla="*/ 1 h 320"/>
                      <a:gd name="T6" fmla="*/ 1 w 154"/>
                      <a:gd name="T7" fmla="*/ 1 h 320"/>
                      <a:gd name="T8" fmla="*/ 1 w 154"/>
                      <a:gd name="T9" fmla="*/ 1 h 320"/>
                      <a:gd name="T10" fmla="*/ 1 w 154"/>
                      <a:gd name="T11" fmla="*/ 1 h 320"/>
                      <a:gd name="T12" fmla="*/ 1 w 154"/>
                      <a:gd name="T13" fmla="*/ 0 h 3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320">
                        <a:moveTo>
                          <a:pt x="154" y="0"/>
                        </a:moveTo>
                        <a:lnTo>
                          <a:pt x="0" y="0"/>
                        </a:lnTo>
                        <a:lnTo>
                          <a:pt x="0" y="320"/>
                        </a:lnTo>
                        <a:lnTo>
                          <a:pt x="4" y="320"/>
                        </a:lnTo>
                        <a:lnTo>
                          <a:pt x="4" y="7"/>
                        </a:lnTo>
                        <a:lnTo>
                          <a:pt x="154" y="7"/>
                        </a:lnTo>
                        <a:lnTo>
                          <a:pt x="154"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1" name="Freeform 323"/>
                  <p:cNvSpPr>
                    <a:spLocks/>
                  </p:cNvSpPr>
                  <p:nvPr/>
                </p:nvSpPr>
                <p:spPr bwMode="auto">
                  <a:xfrm>
                    <a:off x="1577" y="1618"/>
                    <a:ext cx="75" cy="156"/>
                  </a:xfrm>
                  <a:custGeom>
                    <a:avLst/>
                    <a:gdLst>
                      <a:gd name="T0" fmla="*/ 1 w 150"/>
                      <a:gd name="T1" fmla="*/ 0 h 313"/>
                      <a:gd name="T2" fmla="*/ 0 w 150"/>
                      <a:gd name="T3" fmla="*/ 0 h 313"/>
                      <a:gd name="T4" fmla="*/ 0 w 150"/>
                      <a:gd name="T5" fmla="*/ 0 h 313"/>
                      <a:gd name="T6" fmla="*/ 1 w 150"/>
                      <a:gd name="T7" fmla="*/ 0 h 313"/>
                      <a:gd name="T8" fmla="*/ 1 w 150"/>
                      <a:gd name="T9" fmla="*/ 0 h 313"/>
                      <a:gd name="T10" fmla="*/ 1 w 150"/>
                      <a:gd name="T11" fmla="*/ 0 h 313"/>
                      <a:gd name="T12" fmla="*/ 1 w 150"/>
                      <a:gd name="T13" fmla="*/ 0 h 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313">
                        <a:moveTo>
                          <a:pt x="150" y="0"/>
                        </a:moveTo>
                        <a:lnTo>
                          <a:pt x="0" y="0"/>
                        </a:lnTo>
                        <a:lnTo>
                          <a:pt x="0" y="313"/>
                        </a:lnTo>
                        <a:lnTo>
                          <a:pt x="4" y="313"/>
                        </a:lnTo>
                        <a:lnTo>
                          <a:pt x="4" y="8"/>
                        </a:lnTo>
                        <a:lnTo>
                          <a:pt x="150" y="8"/>
                        </a:lnTo>
                        <a:lnTo>
                          <a:pt x="150" y="0"/>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2" name="Freeform 324"/>
                  <p:cNvSpPr>
                    <a:spLocks/>
                  </p:cNvSpPr>
                  <p:nvPr/>
                </p:nvSpPr>
                <p:spPr bwMode="auto">
                  <a:xfrm>
                    <a:off x="1579" y="1621"/>
                    <a:ext cx="73" cy="153"/>
                  </a:xfrm>
                  <a:custGeom>
                    <a:avLst/>
                    <a:gdLst>
                      <a:gd name="T0" fmla="*/ 1 w 146"/>
                      <a:gd name="T1" fmla="*/ 0 h 305"/>
                      <a:gd name="T2" fmla="*/ 0 w 146"/>
                      <a:gd name="T3" fmla="*/ 0 h 305"/>
                      <a:gd name="T4" fmla="*/ 0 w 146"/>
                      <a:gd name="T5" fmla="*/ 1 h 305"/>
                      <a:gd name="T6" fmla="*/ 1 w 146"/>
                      <a:gd name="T7" fmla="*/ 1 h 305"/>
                      <a:gd name="T8" fmla="*/ 1 w 146"/>
                      <a:gd name="T9" fmla="*/ 1 h 305"/>
                      <a:gd name="T10" fmla="*/ 1 w 146"/>
                      <a:gd name="T11" fmla="*/ 1 h 305"/>
                      <a:gd name="T12" fmla="*/ 1 w 146"/>
                      <a:gd name="T13" fmla="*/ 0 h 3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 h="305">
                        <a:moveTo>
                          <a:pt x="146" y="0"/>
                        </a:moveTo>
                        <a:lnTo>
                          <a:pt x="0" y="0"/>
                        </a:lnTo>
                        <a:lnTo>
                          <a:pt x="0" y="305"/>
                        </a:lnTo>
                        <a:lnTo>
                          <a:pt x="4" y="305"/>
                        </a:lnTo>
                        <a:lnTo>
                          <a:pt x="4" y="8"/>
                        </a:lnTo>
                        <a:lnTo>
                          <a:pt x="146" y="8"/>
                        </a:lnTo>
                        <a:lnTo>
                          <a:pt x="146"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3" name="Freeform 325"/>
                  <p:cNvSpPr>
                    <a:spLocks/>
                  </p:cNvSpPr>
                  <p:nvPr/>
                </p:nvSpPr>
                <p:spPr bwMode="auto">
                  <a:xfrm>
                    <a:off x="1580" y="1625"/>
                    <a:ext cx="72" cy="149"/>
                  </a:xfrm>
                  <a:custGeom>
                    <a:avLst/>
                    <a:gdLst>
                      <a:gd name="T0" fmla="*/ 1 w 142"/>
                      <a:gd name="T1" fmla="*/ 0 h 297"/>
                      <a:gd name="T2" fmla="*/ 0 w 142"/>
                      <a:gd name="T3" fmla="*/ 0 h 297"/>
                      <a:gd name="T4" fmla="*/ 0 w 142"/>
                      <a:gd name="T5" fmla="*/ 1 h 297"/>
                      <a:gd name="T6" fmla="*/ 1 w 142"/>
                      <a:gd name="T7" fmla="*/ 1 h 297"/>
                      <a:gd name="T8" fmla="*/ 1 w 142"/>
                      <a:gd name="T9" fmla="*/ 1 h 297"/>
                      <a:gd name="T10" fmla="*/ 1 w 142"/>
                      <a:gd name="T11" fmla="*/ 1 h 297"/>
                      <a:gd name="T12" fmla="*/ 1 w 142"/>
                      <a:gd name="T13" fmla="*/ 0 h 2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297">
                        <a:moveTo>
                          <a:pt x="142" y="0"/>
                        </a:moveTo>
                        <a:lnTo>
                          <a:pt x="0" y="0"/>
                        </a:lnTo>
                        <a:lnTo>
                          <a:pt x="0" y="297"/>
                        </a:lnTo>
                        <a:lnTo>
                          <a:pt x="4" y="297"/>
                        </a:lnTo>
                        <a:lnTo>
                          <a:pt x="4" y="7"/>
                        </a:lnTo>
                        <a:lnTo>
                          <a:pt x="142" y="7"/>
                        </a:lnTo>
                        <a:lnTo>
                          <a:pt x="142" y="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4" name="Freeform 326"/>
                  <p:cNvSpPr>
                    <a:spLocks/>
                  </p:cNvSpPr>
                  <p:nvPr/>
                </p:nvSpPr>
                <p:spPr bwMode="auto">
                  <a:xfrm>
                    <a:off x="1582" y="1629"/>
                    <a:ext cx="70" cy="145"/>
                  </a:xfrm>
                  <a:custGeom>
                    <a:avLst/>
                    <a:gdLst>
                      <a:gd name="T0" fmla="*/ 1 w 138"/>
                      <a:gd name="T1" fmla="*/ 0 h 290"/>
                      <a:gd name="T2" fmla="*/ 0 w 138"/>
                      <a:gd name="T3" fmla="*/ 0 h 290"/>
                      <a:gd name="T4" fmla="*/ 0 w 138"/>
                      <a:gd name="T5" fmla="*/ 1 h 290"/>
                      <a:gd name="T6" fmla="*/ 1 w 138"/>
                      <a:gd name="T7" fmla="*/ 1 h 290"/>
                      <a:gd name="T8" fmla="*/ 1 w 138"/>
                      <a:gd name="T9" fmla="*/ 1 h 290"/>
                      <a:gd name="T10" fmla="*/ 1 w 138"/>
                      <a:gd name="T11" fmla="*/ 1 h 290"/>
                      <a:gd name="T12" fmla="*/ 1 w 138"/>
                      <a:gd name="T13" fmla="*/ 0 h 2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8" h="290">
                        <a:moveTo>
                          <a:pt x="138" y="0"/>
                        </a:moveTo>
                        <a:lnTo>
                          <a:pt x="0" y="0"/>
                        </a:lnTo>
                        <a:lnTo>
                          <a:pt x="0" y="290"/>
                        </a:lnTo>
                        <a:lnTo>
                          <a:pt x="4" y="290"/>
                        </a:lnTo>
                        <a:lnTo>
                          <a:pt x="4" y="8"/>
                        </a:lnTo>
                        <a:lnTo>
                          <a:pt x="138" y="8"/>
                        </a:lnTo>
                        <a:lnTo>
                          <a:pt x="138"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5" name="Freeform 327"/>
                  <p:cNvSpPr>
                    <a:spLocks/>
                  </p:cNvSpPr>
                  <p:nvPr/>
                </p:nvSpPr>
                <p:spPr bwMode="auto">
                  <a:xfrm>
                    <a:off x="1584" y="1633"/>
                    <a:ext cx="68" cy="141"/>
                  </a:xfrm>
                  <a:custGeom>
                    <a:avLst/>
                    <a:gdLst>
                      <a:gd name="T0" fmla="*/ 1 w 134"/>
                      <a:gd name="T1" fmla="*/ 0 h 282"/>
                      <a:gd name="T2" fmla="*/ 0 w 134"/>
                      <a:gd name="T3" fmla="*/ 0 h 282"/>
                      <a:gd name="T4" fmla="*/ 0 w 134"/>
                      <a:gd name="T5" fmla="*/ 1 h 282"/>
                      <a:gd name="T6" fmla="*/ 1 w 134"/>
                      <a:gd name="T7" fmla="*/ 1 h 282"/>
                      <a:gd name="T8" fmla="*/ 1 w 134"/>
                      <a:gd name="T9" fmla="*/ 1 h 282"/>
                      <a:gd name="T10" fmla="*/ 1 w 134"/>
                      <a:gd name="T11" fmla="*/ 1 h 282"/>
                      <a:gd name="T12" fmla="*/ 1 w 134"/>
                      <a:gd name="T13" fmla="*/ 0 h 2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 h="282">
                        <a:moveTo>
                          <a:pt x="134" y="0"/>
                        </a:moveTo>
                        <a:lnTo>
                          <a:pt x="0" y="0"/>
                        </a:lnTo>
                        <a:lnTo>
                          <a:pt x="0" y="282"/>
                        </a:lnTo>
                        <a:lnTo>
                          <a:pt x="4" y="282"/>
                        </a:lnTo>
                        <a:lnTo>
                          <a:pt x="4" y="8"/>
                        </a:lnTo>
                        <a:lnTo>
                          <a:pt x="134" y="8"/>
                        </a:lnTo>
                        <a:lnTo>
                          <a:pt x="134"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6" name="Freeform 328"/>
                  <p:cNvSpPr>
                    <a:spLocks/>
                  </p:cNvSpPr>
                  <p:nvPr/>
                </p:nvSpPr>
                <p:spPr bwMode="auto">
                  <a:xfrm>
                    <a:off x="1586" y="1637"/>
                    <a:ext cx="66" cy="137"/>
                  </a:xfrm>
                  <a:custGeom>
                    <a:avLst/>
                    <a:gdLst>
                      <a:gd name="T0" fmla="*/ 1 w 130"/>
                      <a:gd name="T1" fmla="*/ 0 h 274"/>
                      <a:gd name="T2" fmla="*/ 0 w 130"/>
                      <a:gd name="T3" fmla="*/ 0 h 274"/>
                      <a:gd name="T4" fmla="*/ 0 w 130"/>
                      <a:gd name="T5" fmla="*/ 1 h 274"/>
                      <a:gd name="T6" fmla="*/ 1 w 130"/>
                      <a:gd name="T7" fmla="*/ 1 h 274"/>
                      <a:gd name="T8" fmla="*/ 1 w 130"/>
                      <a:gd name="T9" fmla="*/ 1 h 274"/>
                      <a:gd name="T10" fmla="*/ 1 w 130"/>
                      <a:gd name="T11" fmla="*/ 1 h 274"/>
                      <a:gd name="T12" fmla="*/ 1 w 130"/>
                      <a:gd name="T13" fmla="*/ 0 h 2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0" h="274">
                        <a:moveTo>
                          <a:pt x="130" y="0"/>
                        </a:moveTo>
                        <a:lnTo>
                          <a:pt x="0" y="0"/>
                        </a:lnTo>
                        <a:lnTo>
                          <a:pt x="0" y="274"/>
                        </a:lnTo>
                        <a:lnTo>
                          <a:pt x="3" y="274"/>
                        </a:lnTo>
                        <a:lnTo>
                          <a:pt x="3" y="7"/>
                        </a:lnTo>
                        <a:lnTo>
                          <a:pt x="130" y="7"/>
                        </a:lnTo>
                        <a:lnTo>
                          <a:pt x="130" y="0"/>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7" name="Freeform 329"/>
                  <p:cNvSpPr>
                    <a:spLocks/>
                  </p:cNvSpPr>
                  <p:nvPr/>
                </p:nvSpPr>
                <p:spPr bwMode="auto">
                  <a:xfrm>
                    <a:off x="1588" y="1641"/>
                    <a:ext cx="64" cy="133"/>
                  </a:xfrm>
                  <a:custGeom>
                    <a:avLst/>
                    <a:gdLst>
                      <a:gd name="T0" fmla="*/ 1 w 127"/>
                      <a:gd name="T1" fmla="*/ 0 h 267"/>
                      <a:gd name="T2" fmla="*/ 0 w 127"/>
                      <a:gd name="T3" fmla="*/ 0 h 267"/>
                      <a:gd name="T4" fmla="*/ 0 w 127"/>
                      <a:gd name="T5" fmla="*/ 0 h 267"/>
                      <a:gd name="T6" fmla="*/ 1 w 127"/>
                      <a:gd name="T7" fmla="*/ 0 h 267"/>
                      <a:gd name="T8" fmla="*/ 1 w 127"/>
                      <a:gd name="T9" fmla="*/ 0 h 267"/>
                      <a:gd name="T10" fmla="*/ 1 w 127"/>
                      <a:gd name="T11" fmla="*/ 0 h 267"/>
                      <a:gd name="T12" fmla="*/ 1 w 127"/>
                      <a:gd name="T13" fmla="*/ 0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7" h="267">
                        <a:moveTo>
                          <a:pt x="127" y="0"/>
                        </a:moveTo>
                        <a:lnTo>
                          <a:pt x="0" y="0"/>
                        </a:lnTo>
                        <a:lnTo>
                          <a:pt x="0" y="267"/>
                        </a:lnTo>
                        <a:lnTo>
                          <a:pt x="4" y="267"/>
                        </a:lnTo>
                        <a:lnTo>
                          <a:pt x="4" y="10"/>
                        </a:lnTo>
                        <a:lnTo>
                          <a:pt x="127" y="10"/>
                        </a:lnTo>
                        <a:lnTo>
                          <a:pt x="127" y="0"/>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8" name="Freeform 330"/>
                  <p:cNvSpPr>
                    <a:spLocks/>
                  </p:cNvSpPr>
                  <p:nvPr/>
                </p:nvSpPr>
                <p:spPr bwMode="auto">
                  <a:xfrm>
                    <a:off x="1590" y="1645"/>
                    <a:ext cx="62" cy="129"/>
                  </a:xfrm>
                  <a:custGeom>
                    <a:avLst/>
                    <a:gdLst>
                      <a:gd name="T0" fmla="*/ 1 w 123"/>
                      <a:gd name="T1" fmla="*/ 0 h 257"/>
                      <a:gd name="T2" fmla="*/ 0 w 123"/>
                      <a:gd name="T3" fmla="*/ 0 h 257"/>
                      <a:gd name="T4" fmla="*/ 0 w 123"/>
                      <a:gd name="T5" fmla="*/ 1 h 257"/>
                      <a:gd name="T6" fmla="*/ 1 w 123"/>
                      <a:gd name="T7" fmla="*/ 1 h 257"/>
                      <a:gd name="T8" fmla="*/ 1 w 123"/>
                      <a:gd name="T9" fmla="*/ 1 h 257"/>
                      <a:gd name="T10" fmla="*/ 1 w 123"/>
                      <a:gd name="T11" fmla="*/ 1 h 257"/>
                      <a:gd name="T12" fmla="*/ 1 w 123"/>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3" h="257">
                        <a:moveTo>
                          <a:pt x="123" y="0"/>
                        </a:moveTo>
                        <a:lnTo>
                          <a:pt x="0" y="0"/>
                        </a:lnTo>
                        <a:lnTo>
                          <a:pt x="0" y="257"/>
                        </a:lnTo>
                        <a:lnTo>
                          <a:pt x="4" y="257"/>
                        </a:lnTo>
                        <a:lnTo>
                          <a:pt x="4" y="8"/>
                        </a:lnTo>
                        <a:lnTo>
                          <a:pt x="123" y="8"/>
                        </a:lnTo>
                        <a:lnTo>
                          <a:pt x="123"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79" name="Freeform 331"/>
                  <p:cNvSpPr>
                    <a:spLocks/>
                  </p:cNvSpPr>
                  <p:nvPr/>
                </p:nvSpPr>
                <p:spPr bwMode="auto">
                  <a:xfrm>
                    <a:off x="1592" y="1649"/>
                    <a:ext cx="60" cy="125"/>
                  </a:xfrm>
                  <a:custGeom>
                    <a:avLst/>
                    <a:gdLst>
                      <a:gd name="T0" fmla="*/ 1 w 119"/>
                      <a:gd name="T1" fmla="*/ 0 h 249"/>
                      <a:gd name="T2" fmla="*/ 0 w 119"/>
                      <a:gd name="T3" fmla="*/ 0 h 249"/>
                      <a:gd name="T4" fmla="*/ 0 w 119"/>
                      <a:gd name="T5" fmla="*/ 1 h 249"/>
                      <a:gd name="T6" fmla="*/ 1 w 119"/>
                      <a:gd name="T7" fmla="*/ 1 h 249"/>
                      <a:gd name="T8" fmla="*/ 1 w 119"/>
                      <a:gd name="T9" fmla="*/ 1 h 249"/>
                      <a:gd name="T10" fmla="*/ 1 w 119"/>
                      <a:gd name="T11" fmla="*/ 1 h 249"/>
                      <a:gd name="T12" fmla="*/ 1 w 119"/>
                      <a:gd name="T13" fmla="*/ 0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 h="249">
                        <a:moveTo>
                          <a:pt x="119" y="0"/>
                        </a:moveTo>
                        <a:lnTo>
                          <a:pt x="0" y="0"/>
                        </a:lnTo>
                        <a:lnTo>
                          <a:pt x="0" y="249"/>
                        </a:lnTo>
                        <a:lnTo>
                          <a:pt x="4" y="249"/>
                        </a:lnTo>
                        <a:lnTo>
                          <a:pt x="4" y="9"/>
                        </a:lnTo>
                        <a:lnTo>
                          <a:pt x="119" y="9"/>
                        </a:lnTo>
                        <a:lnTo>
                          <a:pt x="119"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0" name="Freeform 332"/>
                  <p:cNvSpPr>
                    <a:spLocks/>
                  </p:cNvSpPr>
                  <p:nvPr/>
                </p:nvSpPr>
                <p:spPr bwMode="auto">
                  <a:xfrm>
                    <a:off x="1594" y="1654"/>
                    <a:ext cx="58" cy="120"/>
                  </a:xfrm>
                  <a:custGeom>
                    <a:avLst/>
                    <a:gdLst>
                      <a:gd name="T0" fmla="*/ 1 w 115"/>
                      <a:gd name="T1" fmla="*/ 0 h 240"/>
                      <a:gd name="T2" fmla="*/ 0 w 115"/>
                      <a:gd name="T3" fmla="*/ 0 h 240"/>
                      <a:gd name="T4" fmla="*/ 0 w 115"/>
                      <a:gd name="T5" fmla="*/ 1 h 240"/>
                      <a:gd name="T6" fmla="*/ 1 w 115"/>
                      <a:gd name="T7" fmla="*/ 1 h 240"/>
                      <a:gd name="T8" fmla="*/ 1 w 115"/>
                      <a:gd name="T9" fmla="*/ 1 h 240"/>
                      <a:gd name="T10" fmla="*/ 1 w 115"/>
                      <a:gd name="T11" fmla="*/ 1 h 240"/>
                      <a:gd name="T12" fmla="*/ 1 w 115"/>
                      <a:gd name="T13" fmla="*/ 0 h 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5" h="240">
                        <a:moveTo>
                          <a:pt x="115" y="0"/>
                        </a:moveTo>
                        <a:lnTo>
                          <a:pt x="0" y="0"/>
                        </a:lnTo>
                        <a:lnTo>
                          <a:pt x="0" y="240"/>
                        </a:lnTo>
                        <a:lnTo>
                          <a:pt x="4" y="240"/>
                        </a:lnTo>
                        <a:lnTo>
                          <a:pt x="4" y="8"/>
                        </a:lnTo>
                        <a:lnTo>
                          <a:pt x="115" y="8"/>
                        </a:lnTo>
                        <a:lnTo>
                          <a:pt x="115" y="0"/>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1" name="Freeform 333"/>
                  <p:cNvSpPr>
                    <a:spLocks/>
                  </p:cNvSpPr>
                  <p:nvPr/>
                </p:nvSpPr>
                <p:spPr bwMode="auto">
                  <a:xfrm>
                    <a:off x="1596" y="1658"/>
                    <a:ext cx="56" cy="116"/>
                  </a:xfrm>
                  <a:custGeom>
                    <a:avLst/>
                    <a:gdLst>
                      <a:gd name="T0" fmla="*/ 1 w 111"/>
                      <a:gd name="T1" fmla="*/ 0 h 232"/>
                      <a:gd name="T2" fmla="*/ 0 w 111"/>
                      <a:gd name="T3" fmla="*/ 0 h 232"/>
                      <a:gd name="T4" fmla="*/ 0 w 111"/>
                      <a:gd name="T5" fmla="*/ 1 h 232"/>
                      <a:gd name="T6" fmla="*/ 1 w 111"/>
                      <a:gd name="T7" fmla="*/ 1 h 232"/>
                      <a:gd name="T8" fmla="*/ 1 w 111"/>
                      <a:gd name="T9" fmla="*/ 1 h 232"/>
                      <a:gd name="T10" fmla="*/ 1 w 111"/>
                      <a:gd name="T11" fmla="*/ 1 h 232"/>
                      <a:gd name="T12" fmla="*/ 1 w 111"/>
                      <a:gd name="T13" fmla="*/ 0 h 2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 h="232">
                        <a:moveTo>
                          <a:pt x="111" y="0"/>
                        </a:moveTo>
                        <a:lnTo>
                          <a:pt x="0" y="0"/>
                        </a:lnTo>
                        <a:lnTo>
                          <a:pt x="0" y="232"/>
                        </a:lnTo>
                        <a:lnTo>
                          <a:pt x="4" y="232"/>
                        </a:lnTo>
                        <a:lnTo>
                          <a:pt x="4" y="9"/>
                        </a:lnTo>
                        <a:lnTo>
                          <a:pt x="111" y="9"/>
                        </a:lnTo>
                        <a:lnTo>
                          <a:pt x="111"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2" name="Freeform 334"/>
                  <p:cNvSpPr>
                    <a:spLocks/>
                  </p:cNvSpPr>
                  <p:nvPr/>
                </p:nvSpPr>
                <p:spPr bwMode="auto">
                  <a:xfrm>
                    <a:off x="1598" y="1663"/>
                    <a:ext cx="54" cy="111"/>
                  </a:xfrm>
                  <a:custGeom>
                    <a:avLst/>
                    <a:gdLst>
                      <a:gd name="T0" fmla="*/ 1 w 107"/>
                      <a:gd name="T1" fmla="*/ 0 h 223"/>
                      <a:gd name="T2" fmla="*/ 0 w 107"/>
                      <a:gd name="T3" fmla="*/ 0 h 223"/>
                      <a:gd name="T4" fmla="*/ 0 w 107"/>
                      <a:gd name="T5" fmla="*/ 0 h 223"/>
                      <a:gd name="T6" fmla="*/ 1 w 107"/>
                      <a:gd name="T7" fmla="*/ 0 h 223"/>
                      <a:gd name="T8" fmla="*/ 1 w 107"/>
                      <a:gd name="T9" fmla="*/ 0 h 223"/>
                      <a:gd name="T10" fmla="*/ 1 w 107"/>
                      <a:gd name="T11" fmla="*/ 0 h 223"/>
                      <a:gd name="T12" fmla="*/ 1 w 107"/>
                      <a:gd name="T13" fmla="*/ 0 h 2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23">
                        <a:moveTo>
                          <a:pt x="107" y="0"/>
                        </a:moveTo>
                        <a:lnTo>
                          <a:pt x="0" y="0"/>
                        </a:lnTo>
                        <a:lnTo>
                          <a:pt x="0" y="223"/>
                        </a:lnTo>
                        <a:lnTo>
                          <a:pt x="5" y="223"/>
                        </a:lnTo>
                        <a:lnTo>
                          <a:pt x="5" y="10"/>
                        </a:lnTo>
                        <a:lnTo>
                          <a:pt x="107" y="10"/>
                        </a:lnTo>
                        <a:lnTo>
                          <a:pt x="107"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3" name="Freeform 335"/>
                  <p:cNvSpPr>
                    <a:spLocks/>
                  </p:cNvSpPr>
                  <p:nvPr/>
                </p:nvSpPr>
                <p:spPr bwMode="auto">
                  <a:xfrm>
                    <a:off x="1601" y="1667"/>
                    <a:ext cx="51" cy="107"/>
                  </a:xfrm>
                  <a:custGeom>
                    <a:avLst/>
                    <a:gdLst>
                      <a:gd name="T0" fmla="*/ 1 w 102"/>
                      <a:gd name="T1" fmla="*/ 0 h 213"/>
                      <a:gd name="T2" fmla="*/ 0 w 102"/>
                      <a:gd name="T3" fmla="*/ 0 h 213"/>
                      <a:gd name="T4" fmla="*/ 0 w 102"/>
                      <a:gd name="T5" fmla="*/ 1 h 213"/>
                      <a:gd name="T6" fmla="*/ 1 w 102"/>
                      <a:gd name="T7" fmla="*/ 1 h 213"/>
                      <a:gd name="T8" fmla="*/ 1 w 102"/>
                      <a:gd name="T9" fmla="*/ 1 h 213"/>
                      <a:gd name="T10" fmla="*/ 1 w 102"/>
                      <a:gd name="T11" fmla="*/ 1 h 213"/>
                      <a:gd name="T12" fmla="*/ 1 w 102"/>
                      <a:gd name="T13" fmla="*/ 0 h 2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213">
                        <a:moveTo>
                          <a:pt x="102" y="0"/>
                        </a:moveTo>
                        <a:lnTo>
                          <a:pt x="0" y="0"/>
                        </a:lnTo>
                        <a:lnTo>
                          <a:pt x="0" y="213"/>
                        </a:lnTo>
                        <a:lnTo>
                          <a:pt x="4" y="213"/>
                        </a:lnTo>
                        <a:lnTo>
                          <a:pt x="4" y="10"/>
                        </a:lnTo>
                        <a:lnTo>
                          <a:pt x="102" y="10"/>
                        </a:lnTo>
                        <a:lnTo>
                          <a:pt x="102"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4" name="Freeform 336"/>
                  <p:cNvSpPr>
                    <a:spLocks/>
                  </p:cNvSpPr>
                  <p:nvPr/>
                </p:nvSpPr>
                <p:spPr bwMode="auto">
                  <a:xfrm>
                    <a:off x="1603" y="1672"/>
                    <a:ext cx="49" cy="102"/>
                  </a:xfrm>
                  <a:custGeom>
                    <a:avLst/>
                    <a:gdLst>
                      <a:gd name="T0" fmla="*/ 1 w 98"/>
                      <a:gd name="T1" fmla="*/ 0 h 203"/>
                      <a:gd name="T2" fmla="*/ 0 w 98"/>
                      <a:gd name="T3" fmla="*/ 0 h 203"/>
                      <a:gd name="T4" fmla="*/ 0 w 98"/>
                      <a:gd name="T5" fmla="*/ 1 h 203"/>
                      <a:gd name="T6" fmla="*/ 1 w 98"/>
                      <a:gd name="T7" fmla="*/ 1 h 203"/>
                      <a:gd name="T8" fmla="*/ 1 w 98"/>
                      <a:gd name="T9" fmla="*/ 1 h 203"/>
                      <a:gd name="T10" fmla="*/ 1 w 98"/>
                      <a:gd name="T11" fmla="*/ 1 h 203"/>
                      <a:gd name="T12" fmla="*/ 1 w 98"/>
                      <a:gd name="T13" fmla="*/ 0 h 2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 h="203">
                        <a:moveTo>
                          <a:pt x="98" y="0"/>
                        </a:moveTo>
                        <a:lnTo>
                          <a:pt x="0" y="0"/>
                        </a:lnTo>
                        <a:lnTo>
                          <a:pt x="0" y="203"/>
                        </a:lnTo>
                        <a:lnTo>
                          <a:pt x="6" y="203"/>
                        </a:lnTo>
                        <a:lnTo>
                          <a:pt x="6" y="11"/>
                        </a:lnTo>
                        <a:lnTo>
                          <a:pt x="98" y="11"/>
                        </a:lnTo>
                        <a:lnTo>
                          <a:pt x="98" y="0"/>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5" name="Freeform 337"/>
                  <p:cNvSpPr>
                    <a:spLocks/>
                  </p:cNvSpPr>
                  <p:nvPr/>
                </p:nvSpPr>
                <p:spPr bwMode="auto">
                  <a:xfrm>
                    <a:off x="1605" y="1678"/>
                    <a:ext cx="47" cy="96"/>
                  </a:xfrm>
                  <a:custGeom>
                    <a:avLst/>
                    <a:gdLst>
                      <a:gd name="T0" fmla="*/ 1 w 92"/>
                      <a:gd name="T1" fmla="*/ 0 h 192"/>
                      <a:gd name="T2" fmla="*/ 0 w 92"/>
                      <a:gd name="T3" fmla="*/ 0 h 192"/>
                      <a:gd name="T4" fmla="*/ 0 w 92"/>
                      <a:gd name="T5" fmla="*/ 1 h 192"/>
                      <a:gd name="T6" fmla="*/ 1 w 92"/>
                      <a:gd name="T7" fmla="*/ 1 h 192"/>
                      <a:gd name="T8" fmla="*/ 1 w 92"/>
                      <a:gd name="T9" fmla="*/ 1 h 192"/>
                      <a:gd name="T10" fmla="*/ 1 w 92"/>
                      <a:gd name="T11" fmla="*/ 1 h 192"/>
                      <a:gd name="T12" fmla="*/ 1 w 92"/>
                      <a:gd name="T13" fmla="*/ 0 h 1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192">
                        <a:moveTo>
                          <a:pt x="92" y="0"/>
                        </a:moveTo>
                        <a:lnTo>
                          <a:pt x="0" y="0"/>
                        </a:lnTo>
                        <a:lnTo>
                          <a:pt x="0" y="192"/>
                        </a:lnTo>
                        <a:lnTo>
                          <a:pt x="6" y="192"/>
                        </a:lnTo>
                        <a:lnTo>
                          <a:pt x="6" y="12"/>
                        </a:lnTo>
                        <a:lnTo>
                          <a:pt x="92" y="12"/>
                        </a:lnTo>
                        <a:lnTo>
                          <a:pt x="92"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6" name="Freeform 338"/>
                  <p:cNvSpPr>
                    <a:spLocks/>
                  </p:cNvSpPr>
                  <p:nvPr/>
                </p:nvSpPr>
                <p:spPr bwMode="auto">
                  <a:xfrm>
                    <a:off x="1608" y="1684"/>
                    <a:ext cx="44" cy="90"/>
                  </a:xfrm>
                  <a:custGeom>
                    <a:avLst/>
                    <a:gdLst>
                      <a:gd name="T0" fmla="*/ 1 w 86"/>
                      <a:gd name="T1" fmla="*/ 0 h 180"/>
                      <a:gd name="T2" fmla="*/ 0 w 86"/>
                      <a:gd name="T3" fmla="*/ 0 h 180"/>
                      <a:gd name="T4" fmla="*/ 0 w 86"/>
                      <a:gd name="T5" fmla="*/ 1 h 180"/>
                      <a:gd name="T6" fmla="*/ 1 w 86"/>
                      <a:gd name="T7" fmla="*/ 1 h 180"/>
                      <a:gd name="T8" fmla="*/ 1 w 86"/>
                      <a:gd name="T9" fmla="*/ 1 h 180"/>
                      <a:gd name="T10" fmla="*/ 1 w 86"/>
                      <a:gd name="T11" fmla="*/ 1 h 180"/>
                      <a:gd name="T12" fmla="*/ 1 w 86"/>
                      <a:gd name="T13" fmla="*/ 0 h 1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80">
                        <a:moveTo>
                          <a:pt x="86" y="0"/>
                        </a:moveTo>
                        <a:lnTo>
                          <a:pt x="0" y="0"/>
                        </a:lnTo>
                        <a:lnTo>
                          <a:pt x="0" y="180"/>
                        </a:lnTo>
                        <a:lnTo>
                          <a:pt x="5" y="178"/>
                        </a:lnTo>
                        <a:lnTo>
                          <a:pt x="5" y="11"/>
                        </a:lnTo>
                        <a:lnTo>
                          <a:pt x="84" y="11"/>
                        </a:lnTo>
                        <a:lnTo>
                          <a:pt x="86" y="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7" name="Freeform 339"/>
                  <p:cNvSpPr>
                    <a:spLocks/>
                  </p:cNvSpPr>
                  <p:nvPr/>
                </p:nvSpPr>
                <p:spPr bwMode="auto">
                  <a:xfrm>
                    <a:off x="1611" y="1689"/>
                    <a:ext cx="41" cy="85"/>
                  </a:xfrm>
                  <a:custGeom>
                    <a:avLst/>
                    <a:gdLst>
                      <a:gd name="T0" fmla="*/ 1 w 81"/>
                      <a:gd name="T1" fmla="*/ 0 h 169"/>
                      <a:gd name="T2" fmla="*/ 0 w 81"/>
                      <a:gd name="T3" fmla="*/ 0 h 169"/>
                      <a:gd name="T4" fmla="*/ 0 w 81"/>
                      <a:gd name="T5" fmla="*/ 1 h 169"/>
                      <a:gd name="T6" fmla="*/ 1 w 81"/>
                      <a:gd name="T7" fmla="*/ 1 h 169"/>
                      <a:gd name="T8" fmla="*/ 1 w 81"/>
                      <a:gd name="T9" fmla="*/ 1 h 169"/>
                      <a:gd name="T10" fmla="*/ 1 w 81"/>
                      <a:gd name="T11" fmla="*/ 1 h 169"/>
                      <a:gd name="T12" fmla="*/ 1 w 81"/>
                      <a:gd name="T13" fmla="*/ 0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169">
                        <a:moveTo>
                          <a:pt x="79" y="0"/>
                        </a:moveTo>
                        <a:lnTo>
                          <a:pt x="0" y="0"/>
                        </a:lnTo>
                        <a:lnTo>
                          <a:pt x="0" y="167"/>
                        </a:lnTo>
                        <a:lnTo>
                          <a:pt x="6" y="169"/>
                        </a:lnTo>
                        <a:lnTo>
                          <a:pt x="6" y="11"/>
                        </a:lnTo>
                        <a:lnTo>
                          <a:pt x="81" y="11"/>
                        </a:lnTo>
                        <a:lnTo>
                          <a:pt x="79"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8" name="Freeform 340"/>
                  <p:cNvSpPr>
                    <a:spLocks/>
                  </p:cNvSpPr>
                  <p:nvPr/>
                </p:nvSpPr>
                <p:spPr bwMode="auto">
                  <a:xfrm>
                    <a:off x="1614" y="1695"/>
                    <a:ext cx="38" cy="79"/>
                  </a:xfrm>
                  <a:custGeom>
                    <a:avLst/>
                    <a:gdLst>
                      <a:gd name="T0" fmla="*/ 1 w 75"/>
                      <a:gd name="T1" fmla="*/ 0 h 158"/>
                      <a:gd name="T2" fmla="*/ 0 w 75"/>
                      <a:gd name="T3" fmla="*/ 0 h 158"/>
                      <a:gd name="T4" fmla="*/ 0 w 75"/>
                      <a:gd name="T5" fmla="*/ 1 h 158"/>
                      <a:gd name="T6" fmla="*/ 1 w 75"/>
                      <a:gd name="T7" fmla="*/ 1 h 158"/>
                      <a:gd name="T8" fmla="*/ 1 w 75"/>
                      <a:gd name="T9" fmla="*/ 1 h 158"/>
                      <a:gd name="T10" fmla="*/ 1 w 75"/>
                      <a:gd name="T11" fmla="*/ 1 h 158"/>
                      <a:gd name="T12" fmla="*/ 1 w 75"/>
                      <a:gd name="T13" fmla="*/ 0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58">
                        <a:moveTo>
                          <a:pt x="75" y="0"/>
                        </a:moveTo>
                        <a:lnTo>
                          <a:pt x="0" y="0"/>
                        </a:lnTo>
                        <a:lnTo>
                          <a:pt x="0" y="158"/>
                        </a:lnTo>
                        <a:lnTo>
                          <a:pt x="6" y="156"/>
                        </a:lnTo>
                        <a:lnTo>
                          <a:pt x="6" y="14"/>
                        </a:lnTo>
                        <a:lnTo>
                          <a:pt x="73" y="14"/>
                        </a:lnTo>
                        <a:lnTo>
                          <a:pt x="75"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89" name="Freeform 341"/>
                  <p:cNvSpPr>
                    <a:spLocks/>
                  </p:cNvSpPr>
                  <p:nvPr/>
                </p:nvSpPr>
                <p:spPr bwMode="auto">
                  <a:xfrm>
                    <a:off x="1617" y="1702"/>
                    <a:ext cx="34" cy="71"/>
                  </a:xfrm>
                  <a:custGeom>
                    <a:avLst/>
                    <a:gdLst>
                      <a:gd name="T0" fmla="*/ 1 w 67"/>
                      <a:gd name="T1" fmla="*/ 0 h 142"/>
                      <a:gd name="T2" fmla="*/ 0 w 67"/>
                      <a:gd name="T3" fmla="*/ 0 h 142"/>
                      <a:gd name="T4" fmla="*/ 0 w 67"/>
                      <a:gd name="T5" fmla="*/ 1 h 142"/>
                      <a:gd name="T6" fmla="*/ 1 w 67"/>
                      <a:gd name="T7" fmla="*/ 1 h 142"/>
                      <a:gd name="T8" fmla="*/ 1 w 67"/>
                      <a:gd name="T9" fmla="*/ 1 h 142"/>
                      <a:gd name="T10" fmla="*/ 1 w 67"/>
                      <a:gd name="T11" fmla="*/ 1 h 142"/>
                      <a:gd name="T12" fmla="*/ 1 w 67"/>
                      <a:gd name="T13" fmla="*/ 0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42">
                        <a:moveTo>
                          <a:pt x="67" y="0"/>
                        </a:moveTo>
                        <a:lnTo>
                          <a:pt x="0" y="0"/>
                        </a:lnTo>
                        <a:lnTo>
                          <a:pt x="0" y="142"/>
                        </a:lnTo>
                        <a:lnTo>
                          <a:pt x="6" y="142"/>
                        </a:lnTo>
                        <a:lnTo>
                          <a:pt x="6" y="13"/>
                        </a:lnTo>
                        <a:lnTo>
                          <a:pt x="67" y="13"/>
                        </a:lnTo>
                        <a:lnTo>
                          <a:pt x="67"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0" name="Freeform 342"/>
                  <p:cNvSpPr>
                    <a:spLocks/>
                  </p:cNvSpPr>
                  <p:nvPr/>
                </p:nvSpPr>
                <p:spPr bwMode="auto">
                  <a:xfrm>
                    <a:off x="1620" y="1709"/>
                    <a:ext cx="32" cy="65"/>
                  </a:xfrm>
                  <a:custGeom>
                    <a:avLst/>
                    <a:gdLst>
                      <a:gd name="T0" fmla="*/ 1 w 63"/>
                      <a:gd name="T1" fmla="*/ 0 h 131"/>
                      <a:gd name="T2" fmla="*/ 0 w 63"/>
                      <a:gd name="T3" fmla="*/ 0 h 131"/>
                      <a:gd name="T4" fmla="*/ 0 w 63"/>
                      <a:gd name="T5" fmla="*/ 0 h 131"/>
                      <a:gd name="T6" fmla="*/ 1 w 63"/>
                      <a:gd name="T7" fmla="*/ 0 h 131"/>
                      <a:gd name="T8" fmla="*/ 1 w 63"/>
                      <a:gd name="T9" fmla="*/ 0 h 131"/>
                      <a:gd name="T10" fmla="*/ 1 w 63"/>
                      <a:gd name="T11" fmla="*/ 0 h 131"/>
                      <a:gd name="T12" fmla="*/ 1 w 63"/>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31">
                        <a:moveTo>
                          <a:pt x="61" y="0"/>
                        </a:moveTo>
                        <a:lnTo>
                          <a:pt x="0" y="0"/>
                        </a:lnTo>
                        <a:lnTo>
                          <a:pt x="0" y="129"/>
                        </a:lnTo>
                        <a:lnTo>
                          <a:pt x="7" y="131"/>
                        </a:lnTo>
                        <a:lnTo>
                          <a:pt x="7" y="14"/>
                        </a:lnTo>
                        <a:lnTo>
                          <a:pt x="63" y="14"/>
                        </a:lnTo>
                        <a:lnTo>
                          <a:pt x="61" y="0"/>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1" name="Freeform 343"/>
                  <p:cNvSpPr>
                    <a:spLocks/>
                  </p:cNvSpPr>
                  <p:nvPr/>
                </p:nvSpPr>
                <p:spPr bwMode="auto">
                  <a:xfrm>
                    <a:off x="1624" y="1715"/>
                    <a:ext cx="28" cy="59"/>
                  </a:xfrm>
                  <a:custGeom>
                    <a:avLst/>
                    <a:gdLst>
                      <a:gd name="T0" fmla="*/ 1 w 56"/>
                      <a:gd name="T1" fmla="*/ 0 h 117"/>
                      <a:gd name="T2" fmla="*/ 0 w 56"/>
                      <a:gd name="T3" fmla="*/ 0 h 117"/>
                      <a:gd name="T4" fmla="*/ 0 w 56"/>
                      <a:gd name="T5" fmla="*/ 1 h 117"/>
                      <a:gd name="T6" fmla="*/ 1 w 56"/>
                      <a:gd name="T7" fmla="*/ 1 h 117"/>
                      <a:gd name="T8" fmla="*/ 1 w 56"/>
                      <a:gd name="T9" fmla="*/ 1 h 117"/>
                      <a:gd name="T10" fmla="*/ 1 w 56"/>
                      <a:gd name="T11" fmla="*/ 1 h 117"/>
                      <a:gd name="T12" fmla="*/ 1 w 56"/>
                      <a:gd name="T13" fmla="*/ 0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117">
                        <a:moveTo>
                          <a:pt x="56" y="0"/>
                        </a:moveTo>
                        <a:lnTo>
                          <a:pt x="0" y="0"/>
                        </a:lnTo>
                        <a:lnTo>
                          <a:pt x="0" y="117"/>
                        </a:lnTo>
                        <a:lnTo>
                          <a:pt x="6" y="117"/>
                        </a:lnTo>
                        <a:lnTo>
                          <a:pt x="6" y="15"/>
                        </a:lnTo>
                        <a:lnTo>
                          <a:pt x="56" y="15"/>
                        </a:lnTo>
                        <a:lnTo>
                          <a:pt x="56"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2" name="Freeform 344"/>
                  <p:cNvSpPr>
                    <a:spLocks/>
                  </p:cNvSpPr>
                  <p:nvPr/>
                </p:nvSpPr>
                <p:spPr bwMode="auto">
                  <a:xfrm>
                    <a:off x="1627" y="1723"/>
                    <a:ext cx="25" cy="51"/>
                  </a:xfrm>
                  <a:custGeom>
                    <a:avLst/>
                    <a:gdLst>
                      <a:gd name="T0" fmla="*/ 1 w 50"/>
                      <a:gd name="T1" fmla="*/ 0 h 102"/>
                      <a:gd name="T2" fmla="*/ 0 w 50"/>
                      <a:gd name="T3" fmla="*/ 0 h 102"/>
                      <a:gd name="T4" fmla="*/ 0 w 50"/>
                      <a:gd name="T5" fmla="*/ 1 h 102"/>
                      <a:gd name="T6" fmla="*/ 1 w 50"/>
                      <a:gd name="T7" fmla="*/ 1 h 102"/>
                      <a:gd name="T8" fmla="*/ 1 w 50"/>
                      <a:gd name="T9" fmla="*/ 1 h 102"/>
                      <a:gd name="T10" fmla="*/ 1 w 50"/>
                      <a:gd name="T11" fmla="*/ 1 h 102"/>
                      <a:gd name="T12" fmla="*/ 1 w 50"/>
                      <a:gd name="T13" fmla="*/ 0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102">
                        <a:moveTo>
                          <a:pt x="50" y="0"/>
                        </a:moveTo>
                        <a:lnTo>
                          <a:pt x="0" y="0"/>
                        </a:lnTo>
                        <a:lnTo>
                          <a:pt x="0" y="102"/>
                        </a:lnTo>
                        <a:lnTo>
                          <a:pt x="8" y="100"/>
                        </a:lnTo>
                        <a:lnTo>
                          <a:pt x="8" y="15"/>
                        </a:lnTo>
                        <a:lnTo>
                          <a:pt x="48" y="15"/>
                        </a:lnTo>
                        <a:lnTo>
                          <a:pt x="50" y="0"/>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3" name="Freeform 345"/>
                  <p:cNvSpPr>
                    <a:spLocks/>
                  </p:cNvSpPr>
                  <p:nvPr/>
                </p:nvSpPr>
                <p:spPr bwMode="auto">
                  <a:xfrm>
                    <a:off x="1630" y="1731"/>
                    <a:ext cx="22" cy="43"/>
                  </a:xfrm>
                  <a:custGeom>
                    <a:avLst/>
                    <a:gdLst>
                      <a:gd name="T0" fmla="*/ 1 w 42"/>
                      <a:gd name="T1" fmla="*/ 0 h 87"/>
                      <a:gd name="T2" fmla="*/ 0 w 42"/>
                      <a:gd name="T3" fmla="*/ 0 h 87"/>
                      <a:gd name="T4" fmla="*/ 0 w 42"/>
                      <a:gd name="T5" fmla="*/ 0 h 87"/>
                      <a:gd name="T6" fmla="*/ 1 w 42"/>
                      <a:gd name="T7" fmla="*/ 0 h 87"/>
                      <a:gd name="T8" fmla="*/ 1 w 42"/>
                      <a:gd name="T9" fmla="*/ 0 h 87"/>
                      <a:gd name="T10" fmla="*/ 1 w 42"/>
                      <a:gd name="T11" fmla="*/ 0 h 87"/>
                      <a:gd name="T12" fmla="*/ 1 w 42"/>
                      <a:gd name="T13" fmla="*/ 0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87">
                        <a:moveTo>
                          <a:pt x="40" y="0"/>
                        </a:moveTo>
                        <a:lnTo>
                          <a:pt x="0" y="0"/>
                        </a:lnTo>
                        <a:lnTo>
                          <a:pt x="0" y="85"/>
                        </a:lnTo>
                        <a:lnTo>
                          <a:pt x="8" y="87"/>
                        </a:lnTo>
                        <a:lnTo>
                          <a:pt x="8" y="16"/>
                        </a:lnTo>
                        <a:lnTo>
                          <a:pt x="42" y="16"/>
                        </a:lnTo>
                        <a:lnTo>
                          <a:pt x="40"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4" name="Freeform 346"/>
                  <p:cNvSpPr>
                    <a:spLocks/>
                  </p:cNvSpPr>
                  <p:nvPr/>
                </p:nvSpPr>
                <p:spPr bwMode="auto">
                  <a:xfrm>
                    <a:off x="1634" y="1738"/>
                    <a:ext cx="18" cy="36"/>
                  </a:xfrm>
                  <a:custGeom>
                    <a:avLst/>
                    <a:gdLst>
                      <a:gd name="T0" fmla="*/ 1 w 34"/>
                      <a:gd name="T1" fmla="*/ 0 h 71"/>
                      <a:gd name="T2" fmla="*/ 0 w 34"/>
                      <a:gd name="T3" fmla="*/ 0 h 71"/>
                      <a:gd name="T4" fmla="*/ 0 w 34"/>
                      <a:gd name="T5" fmla="*/ 1 h 71"/>
                      <a:gd name="T6" fmla="*/ 1 w 34"/>
                      <a:gd name="T7" fmla="*/ 1 h 71"/>
                      <a:gd name="T8" fmla="*/ 1 w 34"/>
                      <a:gd name="T9" fmla="*/ 1 h 71"/>
                      <a:gd name="T10" fmla="*/ 1 w 34"/>
                      <a:gd name="T11" fmla="*/ 1 h 71"/>
                      <a:gd name="T12" fmla="*/ 1 w 34"/>
                      <a:gd name="T13" fmla="*/ 0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71">
                        <a:moveTo>
                          <a:pt x="34" y="0"/>
                        </a:moveTo>
                        <a:lnTo>
                          <a:pt x="0" y="0"/>
                        </a:lnTo>
                        <a:lnTo>
                          <a:pt x="0" y="71"/>
                        </a:lnTo>
                        <a:lnTo>
                          <a:pt x="7" y="71"/>
                        </a:lnTo>
                        <a:lnTo>
                          <a:pt x="7" y="17"/>
                        </a:lnTo>
                        <a:lnTo>
                          <a:pt x="34" y="17"/>
                        </a:lnTo>
                        <a:lnTo>
                          <a:pt x="34"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5" name="Freeform 347"/>
                  <p:cNvSpPr>
                    <a:spLocks/>
                  </p:cNvSpPr>
                  <p:nvPr/>
                </p:nvSpPr>
                <p:spPr bwMode="auto">
                  <a:xfrm>
                    <a:off x="1638" y="1747"/>
                    <a:ext cx="14" cy="27"/>
                  </a:xfrm>
                  <a:custGeom>
                    <a:avLst/>
                    <a:gdLst>
                      <a:gd name="T0" fmla="*/ 1 w 27"/>
                      <a:gd name="T1" fmla="*/ 0 h 54"/>
                      <a:gd name="T2" fmla="*/ 0 w 27"/>
                      <a:gd name="T3" fmla="*/ 0 h 54"/>
                      <a:gd name="T4" fmla="*/ 0 w 27"/>
                      <a:gd name="T5" fmla="*/ 1 h 54"/>
                      <a:gd name="T6" fmla="*/ 1 w 27"/>
                      <a:gd name="T7" fmla="*/ 1 h 54"/>
                      <a:gd name="T8" fmla="*/ 1 w 27"/>
                      <a:gd name="T9" fmla="*/ 1 h 54"/>
                      <a:gd name="T10" fmla="*/ 1 w 27"/>
                      <a:gd name="T11" fmla="*/ 1 h 54"/>
                      <a:gd name="T12" fmla="*/ 1 w 27"/>
                      <a:gd name="T13" fmla="*/ 0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54">
                        <a:moveTo>
                          <a:pt x="27" y="0"/>
                        </a:moveTo>
                        <a:lnTo>
                          <a:pt x="0" y="0"/>
                        </a:lnTo>
                        <a:lnTo>
                          <a:pt x="0" y="54"/>
                        </a:lnTo>
                        <a:lnTo>
                          <a:pt x="10" y="54"/>
                        </a:lnTo>
                        <a:lnTo>
                          <a:pt x="10" y="19"/>
                        </a:lnTo>
                        <a:lnTo>
                          <a:pt x="27" y="19"/>
                        </a:lnTo>
                        <a:lnTo>
                          <a:pt x="27"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6" name="Freeform 348"/>
                  <p:cNvSpPr>
                    <a:spLocks/>
                  </p:cNvSpPr>
                  <p:nvPr/>
                </p:nvSpPr>
                <p:spPr bwMode="auto">
                  <a:xfrm>
                    <a:off x="1643" y="1757"/>
                    <a:ext cx="9" cy="17"/>
                  </a:xfrm>
                  <a:custGeom>
                    <a:avLst/>
                    <a:gdLst>
                      <a:gd name="T0" fmla="*/ 1 w 17"/>
                      <a:gd name="T1" fmla="*/ 0 h 35"/>
                      <a:gd name="T2" fmla="*/ 0 w 17"/>
                      <a:gd name="T3" fmla="*/ 0 h 35"/>
                      <a:gd name="T4" fmla="*/ 0 w 17"/>
                      <a:gd name="T5" fmla="*/ 0 h 35"/>
                      <a:gd name="T6" fmla="*/ 1 w 17"/>
                      <a:gd name="T7" fmla="*/ 0 h 35"/>
                      <a:gd name="T8" fmla="*/ 1 w 17"/>
                      <a:gd name="T9" fmla="*/ 0 h 35"/>
                      <a:gd name="T10" fmla="*/ 1 w 17"/>
                      <a:gd name="T11" fmla="*/ 0 h 35"/>
                      <a:gd name="T12" fmla="*/ 1 w 17"/>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35">
                        <a:moveTo>
                          <a:pt x="17" y="0"/>
                        </a:moveTo>
                        <a:lnTo>
                          <a:pt x="0" y="0"/>
                        </a:lnTo>
                        <a:lnTo>
                          <a:pt x="0" y="35"/>
                        </a:lnTo>
                        <a:lnTo>
                          <a:pt x="9" y="35"/>
                        </a:lnTo>
                        <a:lnTo>
                          <a:pt x="9" y="19"/>
                        </a:lnTo>
                        <a:lnTo>
                          <a:pt x="17" y="19"/>
                        </a:lnTo>
                        <a:lnTo>
                          <a:pt x="17"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7" name="Freeform 349"/>
                  <p:cNvSpPr>
                    <a:spLocks/>
                  </p:cNvSpPr>
                  <p:nvPr/>
                </p:nvSpPr>
                <p:spPr bwMode="auto">
                  <a:xfrm>
                    <a:off x="1648" y="1766"/>
                    <a:ext cx="4" cy="8"/>
                  </a:xfrm>
                  <a:custGeom>
                    <a:avLst/>
                    <a:gdLst>
                      <a:gd name="T0" fmla="*/ 1 w 8"/>
                      <a:gd name="T1" fmla="*/ 0 h 16"/>
                      <a:gd name="T2" fmla="*/ 0 w 8"/>
                      <a:gd name="T3" fmla="*/ 0 h 16"/>
                      <a:gd name="T4" fmla="*/ 0 w 8"/>
                      <a:gd name="T5" fmla="*/ 1 h 16"/>
                      <a:gd name="T6" fmla="*/ 1 w 8"/>
                      <a:gd name="T7" fmla="*/ 1 h 16"/>
                      <a:gd name="T8" fmla="*/ 1 w 8"/>
                      <a:gd name="T9" fmla="*/ 1 h 16"/>
                      <a:gd name="T10" fmla="*/ 1 w 8"/>
                      <a:gd name="T11" fmla="*/ 1 h 16"/>
                      <a:gd name="T12" fmla="*/ 1 w 8"/>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6">
                        <a:moveTo>
                          <a:pt x="8" y="0"/>
                        </a:moveTo>
                        <a:lnTo>
                          <a:pt x="0" y="0"/>
                        </a:lnTo>
                        <a:lnTo>
                          <a:pt x="0" y="16"/>
                        </a:lnTo>
                        <a:lnTo>
                          <a:pt x="8" y="16"/>
                        </a:lnTo>
                        <a:lnTo>
                          <a:pt x="8" y="0"/>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98" name="Rectangle 350"/>
                  <p:cNvSpPr>
                    <a:spLocks noChangeArrowheads="1"/>
                  </p:cNvSpPr>
                  <p:nvPr/>
                </p:nvSpPr>
                <p:spPr bwMode="auto">
                  <a:xfrm>
                    <a:off x="1570" y="1603"/>
                    <a:ext cx="82" cy="171"/>
                  </a:xfrm>
                  <a:prstGeom prst="rect">
                    <a:avLst/>
                  </a:prstGeom>
                  <a:noFill/>
                  <a:ln w="31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699" name="Freeform 351"/>
                  <p:cNvSpPr>
                    <a:spLocks noEditPoints="1"/>
                  </p:cNvSpPr>
                  <p:nvPr/>
                </p:nvSpPr>
                <p:spPr bwMode="auto">
                  <a:xfrm>
                    <a:off x="1580" y="1612"/>
                    <a:ext cx="62" cy="146"/>
                  </a:xfrm>
                  <a:custGeom>
                    <a:avLst/>
                    <a:gdLst>
                      <a:gd name="T0" fmla="*/ 0 w 125"/>
                      <a:gd name="T1" fmla="*/ 0 h 293"/>
                      <a:gd name="T2" fmla="*/ 0 w 125"/>
                      <a:gd name="T3" fmla="*/ 0 h 293"/>
                      <a:gd name="T4" fmla="*/ 0 w 125"/>
                      <a:gd name="T5" fmla="*/ 0 h 293"/>
                      <a:gd name="T6" fmla="*/ 0 w 125"/>
                      <a:gd name="T7" fmla="*/ 0 h 293"/>
                      <a:gd name="T8" fmla="*/ 0 w 125"/>
                      <a:gd name="T9" fmla="*/ 0 h 293"/>
                      <a:gd name="T10" fmla="*/ 0 w 125"/>
                      <a:gd name="T11" fmla="*/ 0 h 293"/>
                      <a:gd name="T12" fmla="*/ 0 w 125"/>
                      <a:gd name="T13" fmla="*/ 0 h 293"/>
                      <a:gd name="T14" fmla="*/ 0 w 125"/>
                      <a:gd name="T15" fmla="*/ 0 h 293"/>
                      <a:gd name="T16" fmla="*/ 0 w 125"/>
                      <a:gd name="T17" fmla="*/ 0 h 293"/>
                      <a:gd name="T18" fmla="*/ 0 w 125"/>
                      <a:gd name="T19" fmla="*/ 0 h 293"/>
                      <a:gd name="T20" fmla="*/ 0 w 125"/>
                      <a:gd name="T21" fmla="*/ 0 h 293"/>
                      <a:gd name="T22" fmla="*/ 0 w 125"/>
                      <a:gd name="T23" fmla="*/ 0 h 293"/>
                      <a:gd name="T24" fmla="*/ 0 w 125"/>
                      <a:gd name="T25" fmla="*/ 0 h 293"/>
                      <a:gd name="T26" fmla="*/ 0 w 125"/>
                      <a:gd name="T27" fmla="*/ 0 h 293"/>
                      <a:gd name="T28" fmla="*/ 0 w 125"/>
                      <a:gd name="T29" fmla="*/ 0 h 293"/>
                      <a:gd name="T30" fmla="*/ 0 w 125"/>
                      <a:gd name="T31" fmla="*/ 0 h 293"/>
                      <a:gd name="T32" fmla="*/ 0 w 125"/>
                      <a:gd name="T33" fmla="*/ 0 h 293"/>
                      <a:gd name="T34" fmla="*/ 0 w 125"/>
                      <a:gd name="T35" fmla="*/ 0 h 293"/>
                      <a:gd name="T36" fmla="*/ 0 w 125"/>
                      <a:gd name="T37" fmla="*/ 0 h 293"/>
                      <a:gd name="T38" fmla="*/ 0 w 125"/>
                      <a:gd name="T39" fmla="*/ 0 h 293"/>
                      <a:gd name="T40" fmla="*/ 0 w 125"/>
                      <a:gd name="T41" fmla="*/ 0 h 293"/>
                      <a:gd name="T42" fmla="*/ 0 w 125"/>
                      <a:gd name="T43" fmla="*/ 0 h 293"/>
                      <a:gd name="T44" fmla="*/ 0 w 125"/>
                      <a:gd name="T45" fmla="*/ 0 h 293"/>
                      <a:gd name="T46" fmla="*/ 0 w 125"/>
                      <a:gd name="T47" fmla="*/ 0 h 293"/>
                      <a:gd name="T48" fmla="*/ 0 w 125"/>
                      <a:gd name="T49" fmla="*/ 0 h 293"/>
                      <a:gd name="T50" fmla="*/ 0 w 125"/>
                      <a:gd name="T51" fmla="*/ 0 h 293"/>
                      <a:gd name="T52" fmla="*/ 0 w 125"/>
                      <a:gd name="T53" fmla="*/ 0 h 293"/>
                      <a:gd name="T54" fmla="*/ 0 w 125"/>
                      <a:gd name="T55" fmla="*/ 0 h 293"/>
                      <a:gd name="T56" fmla="*/ 0 w 125"/>
                      <a:gd name="T57" fmla="*/ 0 h 293"/>
                      <a:gd name="T58" fmla="*/ 0 w 125"/>
                      <a:gd name="T59" fmla="*/ 0 h 2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5" h="293">
                        <a:moveTo>
                          <a:pt x="0" y="264"/>
                        </a:moveTo>
                        <a:lnTo>
                          <a:pt x="125" y="264"/>
                        </a:lnTo>
                        <a:lnTo>
                          <a:pt x="125" y="293"/>
                        </a:lnTo>
                        <a:lnTo>
                          <a:pt x="0" y="293"/>
                        </a:lnTo>
                        <a:lnTo>
                          <a:pt x="0" y="264"/>
                        </a:lnTo>
                        <a:close/>
                        <a:moveTo>
                          <a:pt x="0" y="218"/>
                        </a:moveTo>
                        <a:lnTo>
                          <a:pt x="125" y="218"/>
                        </a:lnTo>
                        <a:lnTo>
                          <a:pt x="125" y="247"/>
                        </a:lnTo>
                        <a:lnTo>
                          <a:pt x="0" y="247"/>
                        </a:lnTo>
                        <a:lnTo>
                          <a:pt x="0" y="218"/>
                        </a:lnTo>
                        <a:close/>
                        <a:moveTo>
                          <a:pt x="0" y="174"/>
                        </a:moveTo>
                        <a:lnTo>
                          <a:pt x="125" y="174"/>
                        </a:lnTo>
                        <a:lnTo>
                          <a:pt x="125" y="203"/>
                        </a:lnTo>
                        <a:lnTo>
                          <a:pt x="0" y="203"/>
                        </a:lnTo>
                        <a:lnTo>
                          <a:pt x="0" y="174"/>
                        </a:lnTo>
                        <a:close/>
                        <a:moveTo>
                          <a:pt x="0" y="128"/>
                        </a:moveTo>
                        <a:lnTo>
                          <a:pt x="125" y="128"/>
                        </a:lnTo>
                        <a:lnTo>
                          <a:pt x="125" y="159"/>
                        </a:lnTo>
                        <a:lnTo>
                          <a:pt x="0" y="159"/>
                        </a:lnTo>
                        <a:lnTo>
                          <a:pt x="0" y="128"/>
                        </a:lnTo>
                        <a:close/>
                        <a:moveTo>
                          <a:pt x="0" y="65"/>
                        </a:moveTo>
                        <a:lnTo>
                          <a:pt x="125" y="65"/>
                        </a:lnTo>
                        <a:lnTo>
                          <a:pt x="125" y="115"/>
                        </a:lnTo>
                        <a:lnTo>
                          <a:pt x="0" y="115"/>
                        </a:lnTo>
                        <a:lnTo>
                          <a:pt x="0" y="65"/>
                        </a:lnTo>
                        <a:close/>
                        <a:moveTo>
                          <a:pt x="0" y="0"/>
                        </a:moveTo>
                        <a:lnTo>
                          <a:pt x="125" y="0"/>
                        </a:lnTo>
                        <a:lnTo>
                          <a:pt x="125" y="50"/>
                        </a:lnTo>
                        <a:lnTo>
                          <a:pt x="0" y="50"/>
                        </a:lnTo>
                        <a:lnTo>
                          <a:pt x="0" y="0"/>
                        </a:lnTo>
                        <a:close/>
                      </a:path>
                    </a:pathLst>
                  </a:custGeom>
                  <a:solidFill>
                    <a:srgbClr val="C0C0C0"/>
                  </a:solidFill>
                  <a:ln w="1588">
                    <a:solidFill>
                      <a:srgbClr val="000000"/>
                    </a:solidFill>
                    <a:prstDash val="solid"/>
                    <a:round/>
                    <a:headEnd/>
                    <a:tailEnd/>
                  </a:ln>
                </p:spPr>
                <p:txBody>
                  <a:bodyPr/>
                  <a:lstStyle/>
                  <a:p>
                    <a:endParaRPr lang="zh-CN" altLang="en-US"/>
                  </a:p>
                </p:txBody>
              </p:sp>
              <p:sp>
                <p:nvSpPr>
                  <p:cNvPr id="99700" name="Rectangle 352"/>
                  <p:cNvSpPr>
                    <a:spLocks noChangeArrowheads="1"/>
                  </p:cNvSpPr>
                  <p:nvPr/>
                </p:nvSpPr>
                <p:spPr bwMode="auto">
                  <a:xfrm>
                    <a:off x="1561" y="1870"/>
                    <a:ext cx="99" cy="7"/>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701" name="Freeform 353"/>
                  <p:cNvSpPr>
                    <a:spLocks/>
                  </p:cNvSpPr>
                  <p:nvPr/>
                </p:nvSpPr>
                <p:spPr bwMode="auto">
                  <a:xfrm>
                    <a:off x="1604" y="1790"/>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29">
                        <a:moveTo>
                          <a:pt x="0" y="29"/>
                        </a:moveTo>
                        <a:lnTo>
                          <a:pt x="0" y="0"/>
                        </a:lnTo>
                        <a:lnTo>
                          <a:pt x="29" y="0"/>
                        </a:lnTo>
                        <a:lnTo>
                          <a:pt x="29" y="2"/>
                        </a:lnTo>
                        <a:lnTo>
                          <a:pt x="15" y="6"/>
                        </a:lnTo>
                        <a:lnTo>
                          <a:pt x="6" y="15"/>
                        </a:lnTo>
                        <a:lnTo>
                          <a:pt x="2" y="29"/>
                        </a:lnTo>
                        <a:lnTo>
                          <a:pt x="0" y="29"/>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2" name="Freeform 354"/>
                  <p:cNvSpPr>
                    <a:spLocks/>
                  </p:cNvSpPr>
                  <p:nvPr/>
                </p:nvSpPr>
                <p:spPr bwMode="auto">
                  <a:xfrm>
                    <a:off x="1605" y="1791"/>
                    <a:ext cx="13" cy="13"/>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w 27"/>
                      <a:gd name="T11" fmla="*/ 0 h 27"/>
                      <a:gd name="T12" fmla="*/ 0 w 27"/>
                      <a:gd name="T13" fmla="*/ 0 h 27"/>
                      <a:gd name="T14" fmla="*/ 0 w 27"/>
                      <a:gd name="T15" fmla="*/ 0 h 27"/>
                      <a:gd name="T16" fmla="*/ 0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7">
                        <a:moveTo>
                          <a:pt x="27" y="0"/>
                        </a:moveTo>
                        <a:lnTo>
                          <a:pt x="13" y="4"/>
                        </a:lnTo>
                        <a:lnTo>
                          <a:pt x="4" y="13"/>
                        </a:lnTo>
                        <a:lnTo>
                          <a:pt x="0" y="27"/>
                        </a:lnTo>
                        <a:lnTo>
                          <a:pt x="2" y="27"/>
                        </a:lnTo>
                        <a:lnTo>
                          <a:pt x="6" y="15"/>
                        </a:lnTo>
                        <a:lnTo>
                          <a:pt x="15" y="6"/>
                        </a:lnTo>
                        <a:lnTo>
                          <a:pt x="27" y="2"/>
                        </a:lnTo>
                        <a:lnTo>
                          <a:pt x="27"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3" name="Freeform 355"/>
                  <p:cNvSpPr>
                    <a:spLocks/>
                  </p:cNvSpPr>
                  <p:nvPr/>
                </p:nvSpPr>
                <p:spPr bwMode="auto">
                  <a:xfrm>
                    <a:off x="1605" y="1792"/>
                    <a:ext cx="13" cy="12"/>
                  </a:xfrm>
                  <a:custGeom>
                    <a:avLst/>
                    <a:gdLst>
                      <a:gd name="T0" fmla="*/ 0 w 25"/>
                      <a:gd name="T1" fmla="*/ 0 h 25"/>
                      <a:gd name="T2" fmla="*/ 1 w 25"/>
                      <a:gd name="T3" fmla="*/ 0 h 25"/>
                      <a:gd name="T4" fmla="*/ 1 w 25"/>
                      <a:gd name="T5" fmla="*/ 0 h 25"/>
                      <a:gd name="T6" fmla="*/ 1 w 25"/>
                      <a:gd name="T7" fmla="*/ 0 h 25"/>
                      <a:gd name="T8" fmla="*/ 1 w 25"/>
                      <a:gd name="T9" fmla="*/ 0 h 25"/>
                      <a:gd name="T10" fmla="*/ 1 w 25"/>
                      <a:gd name="T11" fmla="*/ 0 h 25"/>
                      <a:gd name="T12" fmla="*/ 1 w 25"/>
                      <a:gd name="T13" fmla="*/ 0 h 25"/>
                      <a:gd name="T14" fmla="*/ 1 w 25"/>
                      <a:gd name="T15" fmla="*/ 0 h 25"/>
                      <a:gd name="T16" fmla="*/ 0 w 2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5">
                        <a:moveTo>
                          <a:pt x="0" y="25"/>
                        </a:moveTo>
                        <a:lnTo>
                          <a:pt x="4" y="13"/>
                        </a:lnTo>
                        <a:lnTo>
                          <a:pt x="13" y="4"/>
                        </a:lnTo>
                        <a:lnTo>
                          <a:pt x="25" y="0"/>
                        </a:lnTo>
                        <a:lnTo>
                          <a:pt x="25" y="2"/>
                        </a:lnTo>
                        <a:lnTo>
                          <a:pt x="13" y="6"/>
                        </a:lnTo>
                        <a:lnTo>
                          <a:pt x="6" y="13"/>
                        </a:lnTo>
                        <a:lnTo>
                          <a:pt x="2" y="25"/>
                        </a:lnTo>
                        <a:lnTo>
                          <a:pt x="0" y="25"/>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4" name="Freeform 356"/>
                  <p:cNvSpPr>
                    <a:spLocks/>
                  </p:cNvSpPr>
                  <p:nvPr/>
                </p:nvSpPr>
                <p:spPr bwMode="auto">
                  <a:xfrm>
                    <a:off x="1606" y="1793"/>
                    <a:ext cx="12" cy="11"/>
                  </a:xfrm>
                  <a:custGeom>
                    <a:avLst/>
                    <a:gdLst>
                      <a:gd name="T0" fmla="*/ 1 w 23"/>
                      <a:gd name="T1" fmla="*/ 0 h 23"/>
                      <a:gd name="T2" fmla="*/ 1 w 23"/>
                      <a:gd name="T3" fmla="*/ 0 h 23"/>
                      <a:gd name="T4" fmla="*/ 1 w 23"/>
                      <a:gd name="T5" fmla="*/ 0 h 23"/>
                      <a:gd name="T6" fmla="*/ 0 w 23"/>
                      <a:gd name="T7" fmla="*/ 0 h 23"/>
                      <a:gd name="T8" fmla="*/ 1 w 23"/>
                      <a:gd name="T9" fmla="*/ 0 h 23"/>
                      <a:gd name="T10" fmla="*/ 1 w 23"/>
                      <a:gd name="T11" fmla="*/ 0 h 23"/>
                      <a:gd name="T12" fmla="*/ 1 w 23"/>
                      <a:gd name="T13" fmla="*/ 0 h 23"/>
                      <a:gd name="T14" fmla="*/ 1 w 23"/>
                      <a:gd name="T15" fmla="*/ 0 h 23"/>
                      <a:gd name="T16" fmla="*/ 1 w 2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3">
                        <a:moveTo>
                          <a:pt x="23" y="0"/>
                        </a:moveTo>
                        <a:lnTo>
                          <a:pt x="11" y="4"/>
                        </a:lnTo>
                        <a:lnTo>
                          <a:pt x="4" y="11"/>
                        </a:lnTo>
                        <a:lnTo>
                          <a:pt x="0" y="23"/>
                        </a:lnTo>
                        <a:lnTo>
                          <a:pt x="2" y="23"/>
                        </a:lnTo>
                        <a:lnTo>
                          <a:pt x="4" y="13"/>
                        </a:lnTo>
                        <a:lnTo>
                          <a:pt x="13" y="4"/>
                        </a:lnTo>
                        <a:lnTo>
                          <a:pt x="23" y="2"/>
                        </a:lnTo>
                        <a:lnTo>
                          <a:pt x="23"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5" name="Freeform 357"/>
                  <p:cNvSpPr>
                    <a:spLocks/>
                  </p:cNvSpPr>
                  <p:nvPr/>
                </p:nvSpPr>
                <p:spPr bwMode="auto">
                  <a:xfrm>
                    <a:off x="1607" y="1794"/>
                    <a:ext cx="11" cy="10"/>
                  </a:xfrm>
                  <a:custGeom>
                    <a:avLst/>
                    <a:gdLst>
                      <a:gd name="T0" fmla="*/ 0 w 21"/>
                      <a:gd name="T1" fmla="*/ 0 h 21"/>
                      <a:gd name="T2" fmla="*/ 1 w 21"/>
                      <a:gd name="T3" fmla="*/ 0 h 21"/>
                      <a:gd name="T4" fmla="*/ 1 w 21"/>
                      <a:gd name="T5" fmla="*/ 0 h 21"/>
                      <a:gd name="T6" fmla="*/ 1 w 21"/>
                      <a:gd name="T7" fmla="*/ 0 h 21"/>
                      <a:gd name="T8" fmla="*/ 1 w 21"/>
                      <a:gd name="T9" fmla="*/ 0 h 21"/>
                      <a:gd name="T10" fmla="*/ 1 w 21"/>
                      <a:gd name="T11" fmla="*/ 0 h 21"/>
                      <a:gd name="T12" fmla="*/ 1 w 21"/>
                      <a:gd name="T13" fmla="*/ 0 h 21"/>
                      <a:gd name="T14" fmla="*/ 1 w 21"/>
                      <a:gd name="T15" fmla="*/ 0 h 21"/>
                      <a:gd name="T16" fmla="*/ 0 w 2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0" y="21"/>
                        </a:moveTo>
                        <a:lnTo>
                          <a:pt x="2" y="11"/>
                        </a:lnTo>
                        <a:lnTo>
                          <a:pt x="11" y="2"/>
                        </a:lnTo>
                        <a:lnTo>
                          <a:pt x="21" y="0"/>
                        </a:lnTo>
                        <a:lnTo>
                          <a:pt x="21" y="2"/>
                        </a:lnTo>
                        <a:lnTo>
                          <a:pt x="11" y="4"/>
                        </a:lnTo>
                        <a:lnTo>
                          <a:pt x="4" y="11"/>
                        </a:lnTo>
                        <a:lnTo>
                          <a:pt x="2" y="21"/>
                        </a:lnTo>
                        <a:lnTo>
                          <a:pt x="0" y="21"/>
                        </a:lnTo>
                        <a:close/>
                      </a:path>
                    </a:pathLst>
                  </a:custGeom>
                  <a:solidFill>
                    <a:srgbClr val="BBBBB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6" name="Freeform 358"/>
                  <p:cNvSpPr>
                    <a:spLocks/>
                  </p:cNvSpPr>
                  <p:nvPr/>
                </p:nvSpPr>
                <p:spPr bwMode="auto">
                  <a:xfrm>
                    <a:off x="1608" y="1795"/>
                    <a:ext cx="10" cy="9"/>
                  </a:xfrm>
                  <a:custGeom>
                    <a:avLst/>
                    <a:gdLst>
                      <a:gd name="T0" fmla="*/ 1 w 19"/>
                      <a:gd name="T1" fmla="*/ 0 h 19"/>
                      <a:gd name="T2" fmla="*/ 1 w 19"/>
                      <a:gd name="T3" fmla="*/ 0 h 19"/>
                      <a:gd name="T4" fmla="*/ 1 w 19"/>
                      <a:gd name="T5" fmla="*/ 0 h 19"/>
                      <a:gd name="T6" fmla="*/ 0 w 19"/>
                      <a:gd name="T7" fmla="*/ 0 h 19"/>
                      <a:gd name="T8" fmla="*/ 1 w 19"/>
                      <a:gd name="T9" fmla="*/ 0 h 19"/>
                      <a:gd name="T10" fmla="*/ 1 w 19"/>
                      <a:gd name="T11" fmla="*/ 0 h 19"/>
                      <a:gd name="T12" fmla="*/ 1 w 19"/>
                      <a:gd name="T13" fmla="*/ 0 h 19"/>
                      <a:gd name="T14" fmla="*/ 1 w 19"/>
                      <a:gd name="T15" fmla="*/ 0 h 19"/>
                      <a:gd name="T16" fmla="*/ 1 w 19"/>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9">
                        <a:moveTo>
                          <a:pt x="19" y="0"/>
                        </a:moveTo>
                        <a:lnTo>
                          <a:pt x="9" y="2"/>
                        </a:lnTo>
                        <a:lnTo>
                          <a:pt x="2" y="9"/>
                        </a:lnTo>
                        <a:lnTo>
                          <a:pt x="0" y="19"/>
                        </a:lnTo>
                        <a:lnTo>
                          <a:pt x="2" y="19"/>
                        </a:lnTo>
                        <a:lnTo>
                          <a:pt x="4" y="11"/>
                        </a:lnTo>
                        <a:lnTo>
                          <a:pt x="11" y="4"/>
                        </a:lnTo>
                        <a:lnTo>
                          <a:pt x="19" y="2"/>
                        </a:lnTo>
                        <a:lnTo>
                          <a:pt x="19"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7" name="Freeform 359"/>
                  <p:cNvSpPr>
                    <a:spLocks/>
                  </p:cNvSpPr>
                  <p:nvPr/>
                </p:nvSpPr>
                <p:spPr bwMode="auto">
                  <a:xfrm>
                    <a:off x="1609" y="1796"/>
                    <a:ext cx="9" cy="8"/>
                  </a:xfrm>
                  <a:custGeom>
                    <a:avLst/>
                    <a:gdLst>
                      <a:gd name="T0" fmla="*/ 0 w 17"/>
                      <a:gd name="T1" fmla="*/ 0 h 17"/>
                      <a:gd name="T2" fmla="*/ 1 w 17"/>
                      <a:gd name="T3" fmla="*/ 0 h 17"/>
                      <a:gd name="T4" fmla="*/ 1 w 17"/>
                      <a:gd name="T5" fmla="*/ 0 h 17"/>
                      <a:gd name="T6" fmla="*/ 1 w 17"/>
                      <a:gd name="T7" fmla="*/ 0 h 17"/>
                      <a:gd name="T8" fmla="*/ 1 w 17"/>
                      <a:gd name="T9" fmla="*/ 0 h 17"/>
                      <a:gd name="T10" fmla="*/ 1 w 17"/>
                      <a:gd name="T11" fmla="*/ 0 h 17"/>
                      <a:gd name="T12" fmla="*/ 1 w 17"/>
                      <a:gd name="T13" fmla="*/ 0 h 17"/>
                      <a:gd name="T14" fmla="*/ 1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7"/>
                        </a:moveTo>
                        <a:lnTo>
                          <a:pt x="2" y="9"/>
                        </a:lnTo>
                        <a:lnTo>
                          <a:pt x="9" y="2"/>
                        </a:lnTo>
                        <a:lnTo>
                          <a:pt x="17" y="0"/>
                        </a:lnTo>
                        <a:lnTo>
                          <a:pt x="17" y="2"/>
                        </a:lnTo>
                        <a:lnTo>
                          <a:pt x="9" y="3"/>
                        </a:lnTo>
                        <a:lnTo>
                          <a:pt x="3" y="9"/>
                        </a:lnTo>
                        <a:lnTo>
                          <a:pt x="2" y="17"/>
                        </a:lnTo>
                        <a:lnTo>
                          <a:pt x="0" y="17"/>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8" name="Freeform 360"/>
                  <p:cNvSpPr>
                    <a:spLocks/>
                  </p:cNvSpPr>
                  <p:nvPr/>
                </p:nvSpPr>
                <p:spPr bwMode="auto">
                  <a:xfrm>
                    <a:off x="1610" y="1797"/>
                    <a:ext cx="8" cy="7"/>
                  </a:xfrm>
                  <a:custGeom>
                    <a:avLst/>
                    <a:gdLst>
                      <a:gd name="T0" fmla="*/ 1 w 15"/>
                      <a:gd name="T1" fmla="*/ 0 h 15"/>
                      <a:gd name="T2" fmla="*/ 1 w 15"/>
                      <a:gd name="T3" fmla="*/ 0 h 15"/>
                      <a:gd name="T4" fmla="*/ 1 w 15"/>
                      <a:gd name="T5" fmla="*/ 0 h 15"/>
                      <a:gd name="T6" fmla="*/ 0 w 15"/>
                      <a:gd name="T7" fmla="*/ 0 h 15"/>
                      <a:gd name="T8" fmla="*/ 1 w 15"/>
                      <a:gd name="T9" fmla="*/ 0 h 15"/>
                      <a:gd name="T10" fmla="*/ 1 w 15"/>
                      <a:gd name="T11" fmla="*/ 0 h 15"/>
                      <a:gd name="T12" fmla="*/ 1 w 15"/>
                      <a:gd name="T13" fmla="*/ 0 h 15"/>
                      <a:gd name="T14" fmla="*/ 1 w 15"/>
                      <a:gd name="T15" fmla="*/ 0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1"/>
                        </a:lnTo>
                        <a:lnTo>
                          <a:pt x="1" y="7"/>
                        </a:lnTo>
                        <a:lnTo>
                          <a:pt x="0" y="15"/>
                        </a:lnTo>
                        <a:lnTo>
                          <a:pt x="1" y="15"/>
                        </a:lnTo>
                        <a:lnTo>
                          <a:pt x="3" y="9"/>
                        </a:lnTo>
                        <a:lnTo>
                          <a:pt x="9" y="3"/>
                        </a:lnTo>
                        <a:lnTo>
                          <a:pt x="15" y="1"/>
                        </a:lnTo>
                        <a:lnTo>
                          <a:pt x="15"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09" name="Freeform 361"/>
                  <p:cNvSpPr>
                    <a:spLocks/>
                  </p:cNvSpPr>
                  <p:nvPr/>
                </p:nvSpPr>
                <p:spPr bwMode="auto">
                  <a:xfrm>
                    <a:off x="1611" y="1798"/>
                    <a:ext cx="7" cy="6"/>
                  </a:xfrm>
                  <a:custGeom>
                    <a:avLst/>
                    <a:gdLst>
                      <a:gd name="T0" fmla="*/ 0 w 14"/>
                      <a:gd name="T1" fmla="*/ 0 h 14"/>
                      <a:gd name="T2" fmla="*/ 1 w 14"/>
                      <a:gd name="T3" fmla="*/ 0 h 14"/>
                      <a:gd name="T4" fmla="*/ 1 w 14"/>
                      <a:gd name="T5" fmla="*/ 0 h 14"/>
                      <a:gd name="T6" fmla="*/ 1 w 14"/>
                      <a:gd name="T7" fmla="*/ 0 h 14"/>
                      <a:gd name="T8" fmla="*/ 1 w 14"/>
                      <a:gd name="T9" fmla="*/ 0 h 14"/>
                      <a:gd name="T10" fmla="*/ 1 w 14"/>
                      <a:gd name="T11" fmla="*/ 0 h 14"/>
                      <a:gd name="T12" fmla="*/ 1 w 14"/>
                      <a:gd name="T13" fmla="*/ 0 h 14"/>
                      <a:gd name="T14" fmla="*/ 0 w 14"/>
                      <a:gd name="T15" fmla="*/ 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0" y="14"/>
                        </a:moveTo>
                        <a:lnTo>
                          <a:pt x="2" y="8"/>
                        </a:lnTo>
                        <a:lnTo>
                          <a:pt x="8" y="2"/>
                        </a:lnTo>
                        <a:lnTo>
                          <a:pt x="14" y="0"/>
                        </a:lnTo>
                        <a:lnTo>
                          <a:pt x="14" y="2"/>
                        </a:lnTo>
                        <a:lnTo>
                          <a:pt x="6" y="6"/>
                        </a:lnTo>
                        <a:lnTo>
                          <a:pt x="2" y="14"/>
                        </a:lnTo>
                        <a:lnTo>
                          <a:pt x="0" y="14"/>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0" name="Freeform 362"/>
                  <p:cNvSpPr>
                    <a:spLocks/>
                  </p:cNvSpPr>
                  <p:nvPr/>
                </p:nvSpPr>
                <p:spPr bwMode="auto">
                  <a:xfrm>
                    <a:off x="1612" y="1799"/>
                    <a:ext cx="6" cy="5"/>
                  </a:xfrm>
                  <a:custGeom>
                    <a:avLst/>
                    <a:gdLst>
                      <a:gd name="T0" fmla="*/ 1 w 12"/>
                      <a:gd name="T1" fmla="*/ 0 h 12"/>
                      <a:gd name="T2" fmla="*/ 1 w 12"/>
                      <a:gd name="T3" fmla="*/ 0 h 12"/>
                      <a:gd name="T4" fmla="*/ 0 w 12"/>
                      <a:gd name="T5" fmla="*/ 0 h 12"/>
                      <a:gd name="T6" fmla="*/ 1 w 12"/>
                      <a:gd name="T7" fmla="*/ 0 h 12"/>
                      <a:gd name="T8" fmla="*/ 1 w 12"/>
                      <a:gd name="T9" fmla="*/ 0 h 12"/>
                      <a:gd name="T10" fmla="*/ 1 w 12"/>
                      <a:gd name="T11" fmla="*/ 0 h 12"/>
                      <a:gd name="T12" fmla="*/ 1 w 12"/>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2">
                        <a:moveTo>
                          <a:pt x="12" y="0"/>
                        </a:moveTo>
                        <a:lnTo>
                          <a:pt x="4" y="4"/>
                        </a:lnTo>
                        <a:lnTo>
                          <a:pt x="0" y="12"/>
                        </a:lnTo>
                        <a:lnTo>
                          <a:pt x="2" y="12"/>
                        </a:lnTo>
                        <a:lnTo>
                          <a:pt x="4" y="6"/>
                        </a:lnTo>
                        <a:lnTo>
                          <a:pt x="12" y="2"/>
                        </a:lnTo>
                        <a:lnTo>
                          <a:pt x="12"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1" name="Freeform 363"/>
                  <p:cNvSpPr>
                    <a:spLocks/>
                  </p:cNvSpPr>
                  <p:nvPr/>
                </p:nvSpPr>
                <p:spPr bwMode="auto">
                  <a:xfrm>
                    <a:off x="1613" y="1800"/>
                    <a:ext cx="5" cy="4"/>
                  </a:xfrm>
                  <a:custGeom>
                    <a:avLst/>
                    <a:gdLst>
                      <a:gd name="T0" fmla="*/ 0 w 10"/>
                      <a:gd name="T1" fmla="*/ 0 h 10"/>
                      <a:gd name="T2" fmla="*/ 1 w 10"/>
                      <a:gd name="T3" fmla="*/ 0 h 10"/>
                      <a:gd name="T4" fmla="*/ 1 w 10"/>
                      <a:gd name="T5" fmla="*/ 0 h 10"/>
                      <a:gd name="T6" fmla="*/ 1 w 10"/>
                      <a:gd name="T7" fmla="*/ 0 h 10"/>
                      <a:gd name="T8" fmla="*/ 1 w 10"/>
                      <a:gd name="T9" fmla="*/ 0 h 10"/>
                      <a:gd name="T10" fmla="*/ 1 w 10"/>
                      <a:gd name="T11" fmla="*/ 0 h 10"/>
                      <a:gd name="T12" fmla="*/ 0 w 10"/>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0">
                        <a:moveTo>
                          <a:pt x="0" y="10"/>
                        </a:moveTo>
                        <a:lnTo>
                          <a:pt x="2" y="4"/>
                        </a:lnTo>
                        <a:lnTo>
                          <a:pt x="10" y="0"/>
                        </a:lnTo>
                        <a:lnTo>
                          <a:pt x="10" y="2"/>
                        </a:lnTo>
                        <a:lnTo>
                          <a:pt x="4" y="4"/>
                        </a:lnTo>
                        <a:lnTo>
                          <a:pt x="2" y="10"/>
                        </a:lnTo>
                        <a:lnTo>
                          <a:pt x="0" y="1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2" name="Freeform 364"/>
                  <p:cNvSpPr>
                    <a:spLocks/>
                  </p:cNvSpPr>
                  <p:nvPr/>
                </p:nvSpPr>
                <p:spPr bwMode="auto">
                  <a:xfrm>
                    <a:off x="1614" y="1801"/>
                    <a:ext cx="4" cy="3"/>
                  </a:xfrm>
                  <a:custGeom>
                    <a:avLst/>
                    <a:gdLst>
                      <a:gd name="T0" fmla="*/ 1 w 8"/>
                      <a:gd name="T1" fmla="*/ 0 h 8"/>
                      <a:gd name="T2" fmla="*/ 1 w 8"/>
                      <a:gd name="T3" fmla="*/ 0 h 8"/>
                      <a:gd name="T4" fmla="*/ 0 w 8"/>
                      <a:gd name="T5" fmla="*/ 0 h 8"/>
                      <a:gd name="T6" fmla="*/ 1 w 8"/>
                      <a:gd name="T7" fmla="*/ 0 h 8"/>
                      <a:gd name="T8" fmla="*/ 1 w 8"/>
                      <a:gd name="T9" fmla="*/ 0 h 8"/>
                      <a:gd name="T10" fmla="*/ 1 w 8"/>
                      <a:gd name="T11" fmla="*/ 0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3" name="Freeform 365"/>
                  <p:cNvSpPr>
                    <a:spLocks/>
                  </p:cNvSpPr>
                  <p:nvPr/>
                </p:nvSpPr>
                <p:spPr bwMode="auto">
                  <a:xfrm>
                    <a:off x="1615" y="1802"/>
                    <a:ext cx="3" cy="2"/>
                  </a:xfrm>
                  <a:custGeom>
                    <a:avLst/>
                    <a:gdLst>
                      <a:gd name="T0" fmla="*/ 0 w 6"/>
                      <a:gd name="T1" fmla="*/ 0 h 6"/>
                      <a:gd name="T2" fmla="*/ 1 w 6"/>
                      <a:gd name="T3" fmla="*/ 0 h 6"/>
                      <a:gd name="T4" fmla="*/ 1 w 6"/>
                      <a:gd name="T5" fmla="*/ 0 h 6"/>
                      <a:gd name="T6" fmla="*/ 1 w 6"/>
                      <a:gd name="T7" fmla="*/ 0 h 6"/>
                      <a:gd name="T8" fmla="*/ 1 w 6"/>
                      <a:gd name="T9" fmla="*/ 0 h 6"/>
                      <a:gd name="T10" fmla="*/ 1 w 6"/>
                      <a:gd name="T11" fmla="*/ 0 h 6"/>
                      <a:gd name="T12" fmla="*/ 0 w 6"/>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4" name="Freeform 366"/>
                  <p:cNvSpPr>
                    <a:spLocks/>
                  </p:cNvSpPr>
                  <p:nvPr/>
                </p:nvSpPr>
                <p:spPr bwMode="auto">
                  <a:xfrm>
                    <a:off x="1616" y="1803"/>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5" name="Freeform 367"/>
                  <p:cNvSpPr>
                    <a:spLocks/>
                  </p:cNvSpPr>
                  <p:nvPr/>
                </p:nvSpPr>
                <p:spPr bwMode="auto">
                  <a:xfrm>
                    <a:off x="1617" y="1803"/>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6" name="Freeform 368"/>
                  <p:cNvSpPr>
                    <a:spLocks/>
                  </p:cNvSpPr>
                  <p:nvPr/>
                </p:nvSpPr>
                <p:spPr bwMode="auto">
                  <a:xfrm>
                    <a:off x="1606" y="1793"/>
                    <a:ext cx="9" cy="9"/>
                  </a:xfrm>
                  <a:custGeom>
                    <a:avLst/>
                    <a:gdLst>
                      <a:gd name="T0" fmla="*/ 0 w 17"/>
                      <a:gd name="T1" fmla="*/ 1 h 17"/>
                      <a:gd name="T2" fmla="*/ 0 w 17"/>
                      <a:gd name="T3" fmla="*/ 0 h 17"/>
                      <a:gd name="T4" fmla="*/ 1 w 17"/>
                      <a:gd name="T5" fmla="*/ 0 h 17"/>
                      <a:gd name="T6" fmla="*/ 1 w 17"/>
                      <a:gd name="T7" fmla="*/ 1 h 17"/>
                      <a:gd name="T8" fmla="*/ 1 w 17"/>
                      <a:gd name="T9" fmla="*/ 1 h 17"/>
                      <a:gd name="T10" fmla="*/ 1 w 17"/>
                      <a:gd name="T11" fmla="*/ 1 h 17"/>
                      <a:gd name="T12" fmla="*/ 1 w 17"/>
                      <a:gd name="T13" fmla="*/ 1 h 17"/>
                      <a:gd name="T14" fmla="*/ 0 w 17"/>
                      <a:gd name="T15" fmla="*/ 1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7"/>
                        </a:moveTo>
                        <a:lnTo>
                          <a:pt x="0" y="0"/>
                        </a:lnTo>
                        <a:lnTo>
                          <a:pt x="17" y="0"/>
                        </a:lnTo>
                        <a:lnTo>
                          <a:pt x="17" y="2"/>
                        </a:lnTo>
                        <a:lnTo>
                          <a:pt x="9" y="4"/>
                        </a:lnTo>
                        <a:lnTo>
                          <a:pt x="4" y="9"/>
                        </a:lnTo>
                        <a:lnTo>
                          <a:pt x="2" y="17"/>
                        </a:lnTo>
                        <a:lnTo>
                          <a:pt x="0" y="1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7" name="Freeform 369"/>
                  <p:cNvSpPr>
                    <a:spLocks/>
                  </p:cNvSpPr>
                  <p:nvPr/>
                </p:nvSpPr>
                <p:spPr bwMode="auto">
                  <a:xfrm>
                    <a:off x="1607" y="1794"/>
                    <a:ext cx="8" cy="8"/>
                  </a:xfrm>
                  <a:custGeom>
                    <a:avLst/>
                    <a:gdLst>
                      <a:gd name="T0" fmla="*/ 1 w 15"/>
                      <a:gd name="T1" fmla="*/ 0 h 15"/>
                      <a:gd name="T2" fmla="*/ 1 w 15"/>
                      <a:gd name="T3" fmla="*/ 1 h 15"/>
                      <a:gd name="T4" fmla="*/ 1 w 15"/>
                      <a:gd name="T5" fmla="*/ 1 h 15"/>
                      <a:gd name="T6" fmla="*/ 0 w 15"/>
                      <a:gd name="T7" fmla="*/ 1 h 15"/>
                      <a:gd name="T8" fmla="*/ 1 w 15"/>
                      <a:gd name="T9" fmla="*/ 1 h 15"/>
                      <a:gd name="T10" fmla="*/ 1 w 15"/>
                      <a:gd name="T11" fmla="*/ 1 h 15"/>
                      <a:gd name="T12" fmla="*/ 1 w 15"/>
                      <a:gd name="T13" fmla="*/ 1 h 15"/>
                      <a:gd name="T14" fmla="*/ 1 w 15"/>
                      <a:gd name="T15" fmla="*/ 1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2"/>
                        </a:lnTo>
                        <a:lnTo>
                          <a:pt x="2" y="7"/>
                        </a:lnTo>
                        <a:lnTo>
                          <a:pt x="0" y="15"/>
                        </a:lnTo>
                        <a:lnTo>
                          <a:pt x="2" y="15"/>
                        </a:lnTo>
                        <a:lnTo>
                          <a:pt x="4" y="9"/>
                        </a:lnTo>
                        <a:lnTo>
                          <a:pt x="9" y="4"/>
                        </a:lnTo>
                        <a:lnTo>
                          <a:pt x="15" y="2"/>
                        </a:lnTo>
                        <a:lnTo>
                          <a:pt x="15"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8" name="Freeform 370"/>
                  <p:cNvSpPr>
                    <a:spLocks/>
                  </p:cNvSpPr>
                  <p:nvPr/>
                </p:nvSpPr>
                <p:spPr bwMode="auto">
                  <a:xfrm>
                    <a:off x="1608" y="1795"/>
                    <a:ext cx="7" cy="7"/>
                  </a:xfrm>
                  <a:custGeom>
                    <a:avLst/>
                    <a:gdLst>
                      <a:gd name="T0" fmla="*/ 0 w 13"/>
                      <a:gd name="T1" fmla="*/ 1 h 13"/>
                      <a:gd name="T2" fmla="*/ 1 w 13"/>
                      <a:gd name="T3" fmla="*/ 1 h 13"/>
                      <a:gd name="T4" fmla="*/ 1 w 13"/>
                      <a:gd name="T5" fmla="*/ 1 h 13"/>
                      <a:gd name="T6" fmla="*/ 1 w 13"/>
                      <a:gd name="T7" fmla="*/ 0 h 13"/>
                      <a:gd name="T8" fmla="*/ 1 w 13"/>
                      <a:gd name="T9" fmla="*/ 1 h 13"/>
                      <a:gd name="T10" fmla="*/ 1 w 13"/>
                      <a:gd name="T11" fmla="*/ 1 h 13"/>
                      <a:gd name="T12" fmla="*/ 1 w 13"/>
                      <a:gd name="T13" fmla="*/ 1 h 13"/>
                      <a:gd name="T14" fmla="*/ 0 w 13"/>
                      <a:gd name="T15" fmla="*/ 1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3">
                        <a:moveTo>
                          <a:pt x="0" y="13"/>
                        </a:moveTo>
                        <a:lnTo>
                          <a:pt x="2" y="7"/>
                        </a:lnTo>
                        <a:lnTo>
                          <a:pt x="7" y="2"/>
                        </a:lnTo>
                        <a:lnTo>
                          <a:pt x="13" y="0"/>
                        </a:lnTo>
                        <a:lnTo>
                          <a:pt x="13" y="2"/>
                        </a:lnTo>
                        <a:lnTo>
                          <a:pt x="5" y="5"/>
                        </a:lnTo>
                        <a:lnTo>
                          <a:pt x="2" y="13"/>
                        </a:lnTo>
                        <a:lnTo>
                          <a:pt x="0" y="13"/>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19" name="Freeform 371"/>
                  <p:cNvSpPr>
                    <a:spLocks/>
                  </p:cNvSpPr>
                  <p:nvPr/>
                </p:nvSpPr>
                <p:spPr bwMode="auto">
                  <a:xfrm>
                    <a:off x="1609" y="1796"/>
                    <a:ext cx="6" cy="6"/>
                  </a:xfrm>
                  <a:custGeom>
                    <a:avLst/>
                    <a:gdLst>
                      <a:gd name="T0" fmla="*/ 1 w 11"/>
                      <a:gd name="T1" fmla="*/ 0 h 11"/>
                      <a:gd name="T2" fmla="*/ 1 w 11"/>
                      <a:gd name="T3" fmla="*/ 1 h 11"/>
                      <a:gd name="T4" fmla="*/ 0 w 11"/>
                      <a:gd name="T5" fmla="*/ 1 h 11"/>
                      <a:gd name="T6" fmla="*/ 1 w 11"/>
                      <a:gd name="T7" fmla="*/ 1 h 11"/>
                      <a:gd name="T8" fmla="*/ 1 w 11"/>
                      <a:gd name="T9" fmla="*/ 1 h 11"/>
                      <a:gd name="T10" fmla="*/ 1 w 11"/>
                      <a:gd name="T11" fmla="*/ 1 h 11"/>
                      <a:gd name="T12" fmla="*/ 1 w 11"/>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1">
                        <a:moveTo>
                          <a:pt x="11" y="0"/>
                        </a:moveTo>
                        <a:lnTo>
                          <a:pt x="3" y="3"/>
                        </a:lnTo>
                        <a:lnTo>
                          <a:pt x="0" y="11"/>
                        </a:lnTo>
                        <a:lnTo>
                          <a:pt x="2" y="11"/>
                        </a:lnTo>
                        <a:lnTo>
                          <a:pt x="3" y="5"/>
                        </a:lnTo>
                        <a:lnTo>
                          <a:pt x="11" y="2"/>
                        </a:lnTo>
                        <a:lnTo>
                          <a:pt x="11"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0" name="Freeform 372"/>
                  <p:cNvSpPr>
                    <a:spLocks/>
                  </p:cNvSpPr>
                  <p:nvPr/>
                </p:nvSpPr>
                <p:spPr bwMode="auto">
                  <a:xfrm>
                    <a:off x="1610" y="1797"/>
                    <a:ext cx="5" cy="5"/>
                  </a:xfrm>
                  <a:custGeom>
                    <a:avLst/>
                    <a:gdLst>
                      <a:gd name="T0" fmla="*/ 0 w 9"/>
                      <a:gd name="T1" fmla="*/ 1 h 9"/>
                      <a:gd name="T2" fmla="*/ 1 w 9"/>
                      <a:gd name="T3" fmla="*/ 1 h 9"/>
                      <a:gd name="T4" fmla="*/ 1 w 9"/>
                      <a:gd name="T5" fmla="*/ 0 h 9"/>
                      <a:gd name="T6" fmla="*/ 1 w 9"/>
                      <a:gd name="T7" fmla="*/ 1 h 9"/>
                      <a:gd name="T8" fmla="*/ 1 w 9"/>
                      <a:gd name="T9" fmla="*/ 1 h 9"/>
                      <a:gd name="T10" fmla="*/ 1 w 9"/>
                      <a:gd name="T11" fmla="*/ 1 h 9"/>
                      <a:gd name="T12" fmla="*/ 0 w 9"/>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9">
                        <a:moveTo>
                          <a:pt x="0" y="9"/>
                        </a:moveTo>
                        <a:lnTo>
                          <a:pt x="1" y="3"/>
                        </a:lnTo>
                        <a:lnTo>
                          <a:pt x="9" y="0"/>
                        </a:lnTo>
                        <a:lnTo>
                          <a:pt x="9" y="1"/>
                        </a:lnTo>
                        <a:lnTo>
                          <a:pt x="3" y="3"/>
                        </a:lnTo>
                        <a:lnTo>
                          <a:pt x="1" y="9"/>
                        </a:lnTo>
                        <a:lnTo>
                          <a:pt x="0" y="9"/>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1" name="Freeform 373"/>
                  <p:cNvSpPr>
                    <a:spLocks/>
                  </p:cNvSpPr>
                  <p:nvPr/>
                </p:nvSpPr>
                <p:spPr bwMode="auto">
                  <a:xfrm>
                    <a:off x="1611" y="1798"/>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2" name="Freeform 374"/>
                  <p:cNvSpPr>
                    <a:spLocks/>
                  </p:cNvSpPr>
                  <p:nvPr/>
                </p:nvSpPr>
                <p:spPr bwMode="auto">
                  <a:xfrm>
                    <a:off x="1612" y="1799"/>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3" name="Freeform 375"/>
                  <p:cNvSpPr>
                    <a:spLocks/>
                  </p:cNvSpPr>
                  <p:nvPr/>
                </p:nvSpPr>
                <p:spPr bwMode="auto">
                  <a:xfrm>
                    <a:off x="1613" y="1800"/>
                    <a:ext cx="2" cy="2"/>
                  </a:xfrm>
                  <a:custGeom>
                    <a:avLst/>
                    <a:gdLst>
                      <a:gd name="T0" fmla="*/ 1 w 4"/>
                      <a:gd name="T1" fmla="*/ 0 h 4"/>
                      <a:gd name="T2" fmla="*/ 1 w 4"/>
                      <a:gd name="T3" fmla="*/ 1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4" name="Freeform 376"/>
                  <p:cNvSpPr>
                    <a:spLocks/>
                  </p:cNvSpPr>
                  <p:nvPr/>
                </p:nvSpPr>
                <p:spPr bwMode="auto">
                  <a:xfrm>
                    <a:off x="1614" y="1801"/>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5" name="Rectangle 377"/>
                  <p:cNvSpPr>
                    <a:spLocks noChangeArrowheads="1"/>
                  </p:cNvSpPr>
                  <p:nvPr/>
                </p:nvSpPr>
                <p:spPr bwMode="auto">
                  <a:xfrm>
                    <a:off x="1615" y="1802"/>
                    <a:ext cx="0" cy="0"/>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726" name="Freeform 378"/>
                  <p:cNvSpPr>
                    <a:spLocks/>
                  </p:cNvSpPr>
                  <p:nvPr/>
                </p:nvSpPr>
                <p:spPr bwMode="auto">
                  <a:xfrm>
                    <a:off x="1606" y="1811"/>
                    <a:ext cx="9" cy="9"/>
                  </a:xfrm>
                  <a:custGeom>
                    <a:avLst/>
                    <a:gdLst>
                      <a:gd name="T0" fmla="*/ 0 w 17"/>
                      <a:gd name="T1" fmla="*/ 1 h 18"/>
                      <a:gd name="T2" fmla="*/ 0 w 17"/>
                      <a:gd name="T3" fmla="*/ 0 h 18"/>
                      <a:gd name="T4" fmla="*/ 1 w 17"/>
                      <a:gd name="T5" fmla="*/ 0 h 18"/>
                      <a:gd name="T6" fmla="*/ 1 w 17"/>
                      <a:gd name="T7" fmla="*/ 1 h 18"/>
                      <a:gd name="T8" fmla="*/ 1 w 17"/>
                      <a:gd name="T9" fmla="*/ 1 h 18"/>
                      <a:gd name="T10" fmla="*/ 1 w 17"/>
                      <a:gd name="T11" fmla="*/ 1 h 18"/>
                      <a:gd name="T12" fmla="*/ 1 w 17"/>
                      <a:gd name="T13" fmla="*/ 1 h 18"/>
                      <a:gd name="T14" fmla="*/ 0 w 17"/>
                      <a:gd name="T15" fmla="*/ 1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8">
                        <a:moveTo>
                          <a:pt x="0" y="18"/>
                        </a:moveTo>
                        <a:lnTo>
                          <a:pt x="0" y="0"/>
                        </a:lnTo>
                        <a:lnTo>
                          <a:pt x="17" y="0"/>
                        </a:lnTo>
                        <a:lnTo>
                          <a:pt x="17" y="2"/>
                        </a:lnTo>
                        <a:lnTo>
                          <a:pt x="9" y="4"/>
                        </a:lnTo>
                        <a:lnTo>
                          <a:pt x="4" y="10"/>
                        </a:lnTo>
                        <a:lnTo>
                          <a:pt x="2" y="18"/>
                        </a:lnTo>
                        <a:lnTo>
                          <a:pt x="0" y="1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7" name="Freeform 379"/>
                  <p:cNvSpPr>
                    <a:spLocks/>
                  </p:cNvSpPr>
                  <p:nvPr/>
                </p:nvSpPr>
                <p:spPr bwMode="auto">
                  <a:xfrm>
                    <a:off x="1607" y="1812"/>
                    <a:ext cx="8" cy="8"/>
                  </a:xfrm>
                  <a:custGeom>
                    <a:avLst/>
                    <a:gdLst>
                      <a:gd name="T0" fmla="*/ 1 w 15"/>
                      <a:gd name="T1" fmla="*/ 0 h 16"/>
                      <a:gd name="T2" fmla="*/ 1 w 15"/>
                      <a:gd name="T3" fmla="*/ 1 h 16"/>
                      <a:gd name="T4" fmla="*/ 1 w 15"/>
                      <a:gd name="T5" fmla="*/ 1 h 16"/>
                      <a:gd name="T6" fmla="*/ 0 w 15"/>
                      <a:gd name="T7" fmla="*/ 1 h 16"/>
                      <a:gd name="T8" fmla="*/ 1 w 15"/>
                      <a:gd name="T9" fmla="*/ 1 h 16"/>
                      <a:gd name="T10" fmla="*/ 1 w 15"/>
                      <a:gd name="T11" fmla="*/ 1 h 16"/>
                      <a:gd name="T12" fmla="*/ 1 w 15"/>
                      <a:gd name="T13" fmla="*/ 1 h 16"/>
                      <a:gd name="T14" fmla="*/ 1 w 15"/>
                      <a:gd name="T15" fmla="*/ 1 h 16"/>
                      <a:gd name="T16" fmla="*/ 1 w 1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6">
                        <a:moveTo>
                          <a:pt x="15" y="0"/>
                        </a:moveTo>
                        <a:lnTo>
                          <a:pt x="7" y="2"/>
                        </a:lnTo>
                        <a:lnTo>
                          <a:pt x="2" y="8"/>
                        </a:lnTo>
                        <a:lnTo>
                          <a:pt x="0" y="16"/>
                        </a:lnTo>
                        <a:lnTo>
                          <a:pt x="2" y="16"/>
                        </a:lnTo>
                        <a:lnTo>
                          <a:pt x="4" y="8"/>
                        </a:lnTo>
                        <a:lnTo>
                          <a:pt x="9" y="4"/>
                        </a:lnTo>
                        <a:lnTo>
                          <a:pt x="15" y="2"/>
                        </a:lnTo>
                        <a:lnTo>
                          <a:pt x="15" y="0"/>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8" name="Freeform 380"/>
                  <p:cNvSpPr>
                    <a:spLocks/>
                  </p:cNvSpPr>
                  <p:nvPr/>
                </p:nvSpPr>
                <p:spPr bwMode="auto">
                  <a:xfrm>
                    <a:off x="1608" y="1813"/>
                    <a:ext cx="7" cy="7"/>
                  </a:xfrm>
                  <a:custGeom>
                    <a:avLst/>
                    <a:gdLst>
                      <a:gd name="T0" fmla="*/ 0 w 13"/>
                      <a:gd name="T1" fmla="*/ 1 h 14"/>
                      <a:gd name="T2" fmla="*/ 1 w 13"/>
                      <a:gd name="T3" fmla="*/ 1 h 14"/>
                      <a:gd name="T4" fmla="*/ 1 w 13"/>
                      <a:gd name="T5" fmla="*/ 1 h 14"/>
                      <a:gd name="T6" fmla="*/ 1 w 13"/>
                      <a:gd name="T7" fmla="*/ 0 h 14"/>
                      <a:gd name="T8" fmla="*/ 1 w 13"/>
                      <a:gd name="T9" fmla="*/ 1 h 14"/>
                      <a:gd name="T10" fmla="*/ 1 w 13"/>
                      <a:gd name="T11" fmla="*/ 1 h 14"/>
                      <a:gd name="T12" fmla="*/ 1 w 13"/>
                      <a:gd name="T13" fmla="*/ 1 h 14"/>
                      <a:gd name="T14" fmla="*/ 0 w 13"/>
                      <a:gd name="T15" fmla="*/ 1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4">
                        <a:moveTo>
                          <a:pt x="0" y="14"/>
                        </a:moveTo>
                        <a:lnTo>
                          <a:pt x="2" y="6"/>
                        </a:lnTo>
                        <a:lnTo>
                          <a:pt x="7" y="2"/>
                        </a:lnTo>
                        <a:lnTo>
                          <a:pt x="13" y="0"/>
                        </a:lnTo>
                        <a:lnTo>
                          <a:pt x="13" y="2"/>
                        </a:lnTo>
                        <a:lnTo>
                          <a:pt x="5" y="6"/>
                        </a:lnTo>
                        <a:lnTo>
                          <a:pt x="2" y="14"/>
                        </a:lnTo>
                        <a:lnTo>
                          <a:pt x="0" y="14"/>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29" name="Freeform 381"/>
                  <p:cNvSpPr>
                    <a:spLocks/>
                  </p:cNvSpPr>
                  <p:nvPr/>
                </p:nvSpPr>
                <p:spPr bwMode="auto">
                  <a:xfrm>
                    <a:off x="1609" y="1814"/>
                    <a:ext cx="6" cy="6"/>
                  </a:xfrm>
                  <a:custGeom>
                    <a:avLst/>
                    <a:gdLst>
                      <a:gd name="T0" fmla="*/ 1 w 11"/>
                      <a:gd name="T1" fmla="*/ 0 h 12"/>
                      <a:gd name="T2" fmla="*/ 1 w 11"/>
                      <a:gd name="T3" fmla="*/ 1 h 12"/>
                      <a:gd name="T4" fmla="*/ 0 w 11"/>
                      <a:gd name="T5" fmla="*/ 1 h 12"/>
                      <a:gd name="T6" fmla="*/ 1 w 11"/>
                      <a:gd name="T7" fmla="*/ 1 h 12"/>
                      <a:gd name="T8" fmla="*/ 1 w 11"/>
                      <a:gd name="T9" fmla="*/ 1 h 12"/>
                      <a:gd name="T10" fmla="*/ 1 w 11"/>
                      <a:gd name="T11" fmla="*/ 1 h 12"/>
                      <a:gd name="T12" fmla="*/ 1 w 1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2">
                        <a:moveTo>
                          <a:pt x="11" y="0"/>
                        </a:moveTo>
                        <a:lnTo>
                          <a:pt x="3" y="4"/>
                        </a:lnTo>
                        <a:lnTo>
                          <a:pt x="0" y="12"/>
                        </a:lnTo>
                        <a:lnTo>
                          <a:pt x="2" y="12"/>
                        </a:lnTo>
                        <a:lnTo>
                          <a:pt x="3" y="4"/>
                        </a:lnTo>
                        <a:lnTo>
                          <a:pt x="11" y="2"/>
                        </a:lnTo>
                        <a:lnTo>
                          <a:pt x="11"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0" name="Freeform 382"/>
                  <p:cNvSpPr>
                    <a:spLocks/>
                  </p:cNvSpPr>
                  <p:nvPr/>
                </p:nvSpPr>
                <p:spPr bwMode="auto">
                  <a:xfrm>
                    <a:off x="1610" y="1815"/>
                    <a:ext cx="5" cy="5"/>
                  </a:xfrm>
                  <a:custGeom>
                    <a:avLst/>
                    <a:gdLst>
                      <a:gd name="T0" fmla="*/ 0 w 9"/>
                      <a:gd name="T1" fmla="*/ 1 h 10"/>
                      <a:gd name="T2" fmla="*/ 1 w 9"/>
                      <a:gd name="T3" fmla="*/ 1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1" y="2"/>
                        </a:lnTo>
                        <a:lnTo>
                          <a:pt x="9" y="0"/>
                        </a:lnTo>
                        <a:lnTo>
                          <a:pt x="9" y="2"/>
                        </a:lnTo>
                        <a:lnTo>
                          <a:pt x="3" y="4"/>
                        </a:lnTo>
                        <a:lnTo>
                          <a:pt x="1" y="10"/>
                        </a:lnTo>
                        <a:lnTo>
                          <a:pt x="0" y="1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1" name="Freeform 383"/>
                  <p:cNvSpPr>
                    <a:spLocks/>
                  </p:cNvSpPr>
                  <p:nvPr/>
                </p:nvSpPr>
                <p:spPr bwMode="auto">
                  <a:xfrm>
                    <a:off x="1611" y="1816"/>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2" name="Freeform 384"/>
                  <p:cNvSpPr>
                    <a:spLocks/>
                  </p:cNvSpPr>
                  <p:nvPr/>
                </p:nvSpPr>
                <p:spPr bwMode="auto">
                  <a:xfrm>
                    <a:off x="1612" y="1817"/>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2"/>
                        </a:lnTo>
                        <a:lnTo>
                          <a:pt x="2" y="6"/>
                        </a:lnTo>
                        <a:lnTo>
                          <a:pt x="0"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3" name="Freeform 385"/>
                  <p:cNvSpPr>
                    <a:spLocks/>
                  </p:cNvSpPr>
                  <p:nvPr/>
                </p:nvSpPr>
                <p:spPr bwMode="auto">
                  <a:xfrm>
                    <a:off x="1613" y="181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4" name="Freeform 386"/>
                  <p:cNvSpPr>
                    <a:spLocks/>
                  </p:cNvSpPr>
                  <p:nvPr/>
                </p:nvSpPr>
                <p:spPr bwMode="auto">
                  <a:xfrm>
                    <a:off x="1614" y="1819"/>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5" name="Rectangle 387"/>
                  <p:cNvSpPr>
                    <a:spLocks noChangeArrowheads="1"/>
                  </p:cNvSpPr>
                  <p:nvPr/>
                </p:nvSpPr>
                <p:spPr bwMode="auto">
                  <a:xfrm>
                    <a:off x="1615" y="1820"/>
                    <a:ext cx="0" cy="0"/>
                  </a:xfrm>
                  <a:prstGeom prst="rect">
                    <a:avLst/>
                  </a:prstGeom>
                  <a:solidFill>
                    <a:srgbClr val="E6E6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736" name="Freeform 388"/>
                  <p:cNvSpPr>
                    <a:spLocks/>
                  </p:cNvSpPr>
                  <p:nvPr/>
                </p:nvSpPr>
                <p:spPr bwMode="auto">
                  <a:xfrm>
                    <a:off x="1608" y="1813"/>
                    <a:ext cx="5" cy="5"/>
                  </a:xfrm>
                  <a:custGeom>
                    <a:avLst/>
                    <a:gdLst>
                      <a:gd name="T0" fmla="*/ 0 w 9"/>
                      <a:gd name="T1" fmla="*/ 1 h 10"/>
                      <a:gd name="T2" fmla="*/ 0 w 9"/>
                      <a:gd name="T3" fmla="*/ 0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0" y="0"/>
                        </a:lnTo>
                        <a:lnTo>
                          <a:pt x="9" y="0"/>
                        </a:lnTo>
                        <a:lnTo>
                          <a:pt x="9" y="2"/>
                        </a:lnTo>
                        <a:lnTo>
                          <a:pt x="4" y="4"/>
                        </a:lnTo>
                        <a:lnTo>
                          <a:pt x="2" y="10"/>
                        </a:lnTo>
                        <a:lnTo>
                          <a:pt x="0" y="1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7" name="Freeform 389"/>
                  <p:cNvSpPr>
                    <a:spLocks/>
                  </p:cNvSpPr>
                  <p:nvPr/>
                </p:nvSpPr>
                <p:spPr bwMode="auto">
                  <a:xfrm>
                    <a:off x="1609" y="1814"/>
                    <a:ext cx="4" cy="4"/>
                  </a:xfrm>
                  <a:custGeom>
                    <a:avLst/>
                    <a:gdLst>
                      <a:gd name="T0" fmla="*/ 1 w 7"/>
                      <a:gd name="T1" fmla="*/ 0 h 8"/>
                      <a:gd name="T2" fmla="*/ 1 w 7"/>
                      <a:gd name="T3" fmla="*/ 1 h 8"/>
                      <a:gd name="T4" fmla="*/ 0 w 7"/>
                      <a:gd name="T5" fmla="*/ 1 h 8"/>
                      <a:gd name="T6" fmla="*/ 1 w 7"/>
                      <a:gd name="T7" fmla="*/ 1 h 8"/>
                      <a:gd name="T8" fmla="*/ 1 w 7"/>
                      <a:gd name="T9" fmla="*/ 1 h 8"/>
                      <a:gd name="T10" fmla="*/ 1 w 7"/>
                      <a:gd name="T11" fmla="*/ 1 h 8"/>
                      <a:gd name="T12" fmla="*/ 1 w 7"/>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8">
                        <a:moveTo>
                          <a:pt x="7" y="0"/>
                        </a:moveTo>
                        <a:lnTo>
                          <a:pt x="2" y="2"/>
                        </a:lnTo>
                        <a:lnTo>
                          <a:pt x="0" y="8"/>
                        </a:lnTo>
                        <a:lnTo>
                          <a:pt x="2" y="8"/>
                        </a:lnTo>
                        <a:lnTo>
                          <a:pt x="3" y="4"/>
                        </a:lnTo>
                        <a:lnTo>
                          <a:pt x="7" y="2"/>
                        </a:lnTo>
                        <a:lnTo>
                          <a:pt x="7" y="0"/>
                        </a:lnTo>
                        <a:close/>
                      </a:path>
                    </a:pathLst>
                  </a:custGeom>
                  <a:solidFill>
                    <a:srgbClr val="A1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8" name="Freeform 390"/>
                  <p:cNvSpPr>
                    <a:spLocks/>
                  </p:cNvSpPr>
                  <p:nvPr/>
                </p:nvSpPr>
                <p:spPr bwMode="auto">
                  <a:xfrm>
                    <a:off x="1610" y="1815"/>
                    <a:ext cx="3" cy="3"/>
                  </a:xfrm>
                  <a:custGeom>
                    <a:avLst/>
                    <a:gdLst>
                      <a:gd name="T0" fmla="*/ 0 w 5"/>
                      <a:gd name="T1" fmla="*/ 1 h 6"/>
                      <a:gd name="T2" fmla="*/ 1 w 5"/>
                      <a:gd name="T3" fmla="*/ 1 h 6"/>
                      <a:gd name="T4" fmla="*/ 1 w 5"/>
                      <a:gd name="T5" fmla="*/ 0 h 6"/>
                      <a:gd name="T6" fmla="*/ 1 w 5"/>
                      <a:gd name="T7" fmla="*/ 1 h 6"/>
                      <a:gd name="T8" fmla="*/ 1 w 5"/>
                      <a:gd name="T9" fmla="*/ 1 h 6"/>
                      <a:gd name="T10" fmla="*/ 1 w 5"/>
                      <a:gd name="T11" fmla="*/ 1 h 6"/>
                      <a:gd name="T12" fmla="*/ 0 w 5"/>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6">
                        <a:moveTo>
                          <a:pt x="0" y="6"/>
                        </a:moveTo>
                        <a:lnTo>
                          <a:pt x="1" y="2"/>
                        </a:lnTo>
                        <a:lnTo>
                          <a:pt x="5" y="0"/>
                        </a:lnTo>
                        <a:lnTo>
                          <a:pt x="5" y="2"/>
                        </a:lnTo>
                        <a:lnTo>
                          <a:pt x="3" y="2"/>
                        </a:lnTo>
                        <a:lnTo>
                          <a:pt x="1" y="6"/>
                        </a:lnTo>
                        <a:lnTo>
                          <a:pt x="0" y="6"/>
                        </a:lnTo>
                        <a:close/>
                      </a:path>
                    </a:pathLst>
                  </a:custGeom>
                  <a:solidFill>
                    <a:srgbClr val="6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39" name="Freeform 391"/>
                  <p:cNvSpPr>
                    <a:spLocks/>
                  </p:cNvSpPr>
                  <p:nvPr/>
                </p:nvSpPr>
                <p:spPr bwMode="auto">
                  <a:xfrm>
                    <a:off x="1611" y="181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37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0" name="Freeform 392"/>
                  <p:cNvSpPr>
                    <a:spLocks/>
                  </p:cNvSpPr>
                  <p:nvPr/>
                </p:nvSpPr>
                <p:spPr bwMode="auto">
                  <a:xfrm>
                    <a:off x="1612" y="1817"/>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1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1" name="Rectangle 393"/>
                  <p:cNvSpPr>
                    <a:spLocks noChangeArrowheads="1"/>
                  </p:cNvSpPr>
                  <p:nvPr/>
                </p:nvSpPr>
                <p:spPr bwMode="auto">
                  <a:xfrm>
                    <a:off x="1613" y="1818"/>
                    <a:ext cx="0" cy="0"/>
                  </a:xfrm>
                  <a:prstGeom prst="rect">
                    <a:avLst/>
                  </a:prstGeom>
                  <a:solidFill>
                    <a:srgbClr val="00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742" name="Rectangle 394"/>
                  <p:cNvSpPr>
                    <a:spLocks noChangeArrowheads="1"/>
                  </p:cNvSpPr>
                  <p:nvPr/>
                </p:nvSpPr>
                <p:spPr bwMode="auto">
                  <a:xfrm>
                    <a:off x="1595" y="1624"/>
                    <a:ext cx="10" cy="2"/>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743" name="Freeform 395"/>
                  <p:cNvSpPr>
                    <a:spLocks noEditPoints="1"/>
                  </p:cNvSpPr>
                  <p:nvPr/>
                </p:nvSpPr>
                <p:spPr bwMode="auto">
                  <a:xfrm>
                    <a:off x="1584" y="1617"/>
                    <a:ext cx="53" cy="4"/>
                  </a:xfrm>
                  <a:custGeom>
                    <a:avLst/>
                    <a:gdLst>
                      <a:gd name="T0" fmla="*/ 0 w 105"/>
                      <a:gd name="T1" fmla="*/ 0 h 10"/>
                      <a:gd name="T2" fmla="*/ 1 w 105"/>
                      <a:gd name="T3" fmla="*/ 0 h 10"/>
                      <a:gd name="T4" fmla="*/ 1 w 105"/>
                      <a:gd name="T5" fmla="*/ 0 h 10"/>
                      <a:gd name="T6" fmla="*/ 0 w 105"/>
                      <a:gd name="T7" fmla="*/ 0 h 10"/>
                      <a:gd name="T8" fmla="*/ 0 w 105"/>
                      <a:gd name="T9" fmla="*/ 0 h 10"/>
                      <a:gd name="T10" fmla="*/ 0 w 105"/>
                      <a:gd name="T11" fmla="*/ 0 h 10"/>
                      <a:gd name="T12" fmla="*/ 1 w 105"/>
                      <a:gd name="T13" fmla="*/ 0 h 10"/>
                      <a:gd name="T14" fmla="*/ 1 w 105"/>
                      <a:gd name="T15" fmla="*/ 0 h 10"/>
                      <a:gd name="T16" fmla="*/ 0 w 105"/>
                      <a:gd name="T17" fmla="*/ 0 h 10"/>
                      <a:gd name="T18" fmla="*/ 0 w 10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0">
                        <a:moveTo>
                          <a:pt x="0" y="10"/>
                        </a:moveTo>
                        <a:lnTo>
                          <a:pt x="105" y="10"/>
                        </a:lnTo>
                        <a:lnTo>
                          <a:pt x="105" y="0"/>
                        </a:lnTo>
                        <a:lnTo>
                          <a:pt x="0" y="0"/>
                        </a:lnTo>
                        <a:lnTo>
                          <a:pt x="0" y="10"/>
                        </a:lnTo>
                        <a:close/>
                        <a:moveTo>
                          <a:pt x="0" y="8"/>
                        </a:moveTo>
                        <a:lnTo>
                          <a:pt x="102" y="8"/>
                        </a:lnTo>
                        <a:lnTo>
                          <a:pt x="102" y="0"/>
                        </a:lnTo>
                        <a:lnTo>
                          <a:pt x="0" y="0"/>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4" name="Freeform 396"/>
                  <p:cNvSpPr>
                    <a:spLocks noEditPoints="1"/>
                  </p:cNvSpPr>
                  <p:nvPr/>
                </p:nvSpPr>
                <p:spPr bwMode="auto">
                  <a:xfrm>
                    <a:off x="1584" y="1617"/>
                    <a:ext cx="51" cy="4"/>
                  </a:xfrm>
                  <a:custGeom>
                    <a:avLst/>
                    <a:gdLst>
                      <a:gd name="T0" fmla="*/ 0 w 102"/>
                      <a:gd name="T1" fmla="*/ 1 h 8"/>
                      <a:gd name="T2" fmla="*/ 1 w 102"/>
                      <a:gd name="T3" fmla="*/ 1 h 8"/>
                      <a:gd name="T4" fmla="*/ 1 w 102"/>
                      <a:gd name="T5" fmla="*/ 0 h 8"/>
                      <a:gd name="T6" fmla="*/ 0 w 102"/>
                      <a:gd name="T7" fmla="*/ 0 h 8"/>
                      <a:gd name="T8" fmla="*/ 0 w 102"/>
                      <a:gd name="T9" fmla="*/ 1 h 8"/>
                      <a:gd name="T10" fmla="*/ 1 w 102"/>
                      <a:gd name="T11" fmla="*/ 1 h 8"/>
                      <a:gd name="T12" fmla="*/ 1 w 102"/>
                      <a:gd name="T13" fmla="*/ 1 h 8"/>
                      <a:gd name="T14" fmla="*/ 1 w 102"/>
                      <a:gd name="T15" fmla="*/ 0 h 8"/>
                      <a:gd name="T16" fmla="*/ 1 w 102"/>
                      <a:gd name="T17" fmla="*/ 0 h 8"/>
                      <a:gd name="T18" fmla="*/ 1 w 10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8">
                        <a:moveTo>
                          <a:pt x="0" y="8"/>
                        </a:moveTo>
                        <a:lnTo>
                          <a:pt x="102" y="8"/>
                        </a:lnTo>
                        <a:lnTo>
                          <a:pt x="102" y="0"/>
                        </a:lnTo>
                        <a:lnTo>
                          <a:pt x="0" y="0"/>
                        </a:lnTo>
                        <a:lnTo>
                          <a:pt x="0" y="8"/>
                        </a:lnTo>
                        <a:close/>
                        <a:moveTo>
                          <a:pt x="2" y="8"/>
                        </a:moveTo>
                        <a:lnTo>
                          <a:pt x="100" y="8"/>
                        </a:lnTo>
                        <a:lnTo>
                          <a:pt x="100" y="0"/>
                        </a:lnTo>
                        <a:lnTo>
                          <a:pt x="2" y="0"/>
                        </a:lnTo>
                        <a:lnTo>
                          <a:pt x="2" y="8"/>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5" name="Freeform 397"/>
                  <p:cNvSpPr>
                    <a:spLocks noEditPoints="1"/>
                  </p:cNvSpPr>
                  <p:nvPr/>
                </p:nvSpPr>
                <p:spPr bwMode="auto">
                  <a:xfrm>
                    <a:off x="1585" y="1617"/>
                    <a:ext cx="49" cy="4"/>
                  </a:xfrm>
                  <a:custGeom>
                    <a:avLst/>
                    <a:gdLst>
                      <a:gd name="T0" fmla="*/ 0 w 98"/>
                      <a:gd name="T1" fmla="*/ 1 h 8"/>
                      <a:gd name="T2" fmla="*/ 1 w 98"/>
                      <a:gd name="T3" fmla="*/ 1 h 8"/>
                      <a:gd name="T4" fmla="*/ 1 w 98"/>
                      <a:gd name="T5" fmla="*/ 0 h 8"/>
                      <a:gd name="T6" fmla="*/ 0 w 98"/>
                      <a:gd name="T7" fmla="*/ 0 h 8"/>
                      <a:gd name="T8" fmla="*/ 0 w 98"/>
                      <a:gd name="T9" fmla="*/ 1 h 8"/>
                      <a:gd name="T10" fmla="*/ 1 w 98"/>
                      <a:gd name="T11" fmla="*/ 1 h 8"/>
                      <a:gd name="T12" fmla="*/ 1 w 98"/>
                      <a:gd name="T13" fmla="*/ 1 h 8"/>
                      <a:gd name="T14" fmla="*/ 1 w 98"/>
                      <a:gd name="T15" fmla="*/ 0 h 8"/>
                      <a:gd name="T16" fmla="*/ 1 w 98"/>
                      <a:gd name="T17" fmla="*/ 0 h 8"/>
                      <a:gd name="T18" fmla="*/ 1 w 9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8">
                        <a:moveTo>
                          <a:pt x="0" y="8"/>
                        </a:moveTo>
                        <a:lnTo>
                          <a:pt x="98" y="8"/>
                        </a:lnTo>
                        <a:lnTo>
                          <a:pt x="98" y="0"/>
                        </a:lnTo>
                        <a:lnTo>
                          <a:pt x="0" y="0"/>
                        </a:lnTo>
                        <a:lnTo>
                          <a:pt x="0" y="8"/>
                        </a:lnTo>
                        <a:close/>
                        <a:moveTo>
                          <a:pt x="2" y="8"/>
                        </a:moveTo>
                        <a:lnTo>
                          <a:pt x="96" y="8"/>
                        </a:lnTo>
                        <a:lnTo>
                          <a:pt x="96" y="0"/>
                        </a:lnTo>
                        <a:lnTo>
                          <a:pt x="2" y="0"/>
                        </a:lnTo>
                        <a:lnTo>
                          <a:pt x="2" y="8"/>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6" name="Freeform 398"/>
                  <p:cNvSpPr>
                    <a:spLocks noEditPoints="1"/>
                  </p:cNvSpPr>
                  <p:nvPr/>
                </p:nvSpPr>
                <p:spPr bwMode="auto">
                  <a:xfrm>
                    <a:off x="1586" y="1617"/>
                    <a:ext cx="47" cy="4"/>
                  </a:xfrm>
                  <a:custGeom>
                    <a:avLst/>
                    <a:gdLst>
                      <a:gd name="T0" fmla="*/ 0 w 94"/>
                      <a:gd name="T1" fmla="*/ 1 h 8"/>
                      <a:gd name="T2" fmla="*/ 1 w 94"/>
                      <a:gd name="T3" fmla="*/ 1 h 8"/>
                      <a:gd name="T4" fmla="*/ 1 w 94"/>
                      <a:gd name="T5" fmla="*/ 0 h 8"/>
                      <a:gd name="T6" fmla="*/ 0 w 94"/>
                      <a:gd name="T7" fmla="*/ 0 h 8"/>
                      <a:gd name="T8" fmla="*/ 0 w 94"/>
                      <a:gd name="T9" fmla="*/ 1 h 8"/>
                      <a:gd name="T10" fmla="*/ 1 w 94"/>
                      <a:gd name="T11" fmla="*/ 1 h 8"/>
                      <a:gd name="T12" fmla="*/ 1 w 94"/>
                      <a:gd name="T13" fmla="*/ 1 h 8"/>
                      <a:gd name="T14" fmla="*/ 1 w 94"/>
                      <a:gd name="T15" fmla="*/ 0 h 8"/>
                      <a:gd name="T16" fmla="*/ 1 w 94"/>
                      <a:gd name="T17" fmla="*/ 0 h 8"/>
                      <a:gd name="T18" fmla="*/ 1 w 9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8">
                        <a:moveTo>
                          <a:pt x="0" y="8"/>
                        </a:moveTo>
                        <a:lnTo>
                          <a:pt x="94" y="8"/>
                        </a:lnTo>
                        <a:lnTo>
                          <a:pt x="94" y="0"/>
                        </a:lnTo>
                        <a:lnTo>
                          <a:pt x="0" y="0"/>
                        </a:lnTo>
                        <a:lnTo>
                          <a:pt x="0" y="8"/>
                        </a:lnTo>
                        <a:close/>
                        <a:moveTo>
                          <a:pt x="1" y="8"/>
                        </a:moveTo>
                        <a:lnTo>
                          <a:pt x="92" y="8"/>
                        </a:lnTo>
                        <a:lnTo>
                          <a:pt x="92" y="0"/>
                        </a:lnTo>
                        <a:lnTo>
                          <a:pt x="1" y="0"/>
                        </a:lnTo>
                        <a:lnTo>
                          <a:pt x="1" y="8"/>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7" name="Freeform 399"/>
                  <p:cNvSpPr>
                    <a:spLocks noEditPoints="1"/>
                  </p:cNvSpPr>
                  <p:nvPr/>
                </p:nvSpPr>
                <p:spPr bwMode="auto">
                  <a:xfrm>
                    <a:off x="1587" y="1617"/>
                    <a:ext cx="45" cy="4"/>
                  </a:xfrm>
                  <a:custGeom>
                    <a:avLst/>
                    <a:gdLst>
                      <a:gd name="T0" fmla="*/ 0 w 91"/>
                      <a:gd name="T1" fmla="*/ 1 h 8"/>
                      <a:gd name="T2" fmla="*/ 0 w 91"/>
                      <a:gd name="T3" fmla="*/ 1 h 8"/>
                      <a:gd name="T4" fmla="*/ 0 w 91"/>
                      <a:gd name="T5" fmla="*/ 0 h 8"/>
                      <a:gd name="T6" fmla="*/ 0 w 91"/>
                      <a:gd name="T7" fmla="*/ 0 h 8"/>
                      <a:gd name="T8" fmla="*/ 0 w 91"/>
                      <a:gd name="T9" fmla="*/ 1 h 8"/>
                      <a:gd name="T10" fmla="*/ 0 w 91"/>
                      <a:gd name="T11" fmla="*/ 1 h 8"/>
                      <a:gd name="T12" fmla="*/ 0 w 91"/>
                      <a:gd name="T13" fmla="*/ 1 h 8"/>
                      <a:gd name="T14" fmla="*/ 0 w 91"/>
                      <a:gd name="T15" fmla="*/ 0 h 8"/>
                      <a:gd name="T16" fmla="*/ 0 w 91"/>
                      <a:gd name="T17" fmla="*/ 0 h 8"/>
                      <a:gd name="T18" fmla="*/ 0 w 9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8">
                        <a:moveTo>
                          <a:pt x="0" y="8"/>
                        </a:moveTo>
                        <a:lnTo>
                          <a:pt x="91" y="8"/>
                        </a:lnTo>
                        <a:lnTo>
                          <a:pt x="91" y="0"/>
                        </a:lnTo>
                        <a:lnTo>
                          <a:pt x="0" y="0"/>
                        </a:lnTo>
                        <a:lnTo>
                          <a:pt x="0" y="8"/>
                        </a:lnTo>
                        <a:close/>
                        <a:moveTo>
                          <a:pt x="2" y="8"/>
                        </a:moveTo>
                        <a:lnTo>
                          <a:pt x="89" y="8"/>
                        </a:lnTo>
                        <a:lnTo>
                          <a:pt x="89" y="0"/>
                        </a:lnTo>
                        <a:lnTo>
                          <a:pt x="2" y="0"/>
                        </a:lnTo>
                        <a:lnTo>
                          <a:pt x="2" y="8"/>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8" name="Freeform 400"/>
                  <p:cNvSpPr>
                    <a:spLocks noEditPoints="1"/>
                  </p:cNvSpPr>
                  <p:nvPr/>
                </p:nvSpPr>
                <p:spPr bwMode="auto">
                  <a:xfrm>
                    <a:off x="1588" y="1617"/>
                    <a:ext cx="43" cy="4"/>
                  </a:xfrm>
                  <a:custGeom>
                    <a:avLst/>
                    <a:gdLst>
                      <a:gd name="T0" fmla="*/ 0 w 87"/>
                      <a:gd name="T1" fmla="*/ 1 h 8"/>
                      <a:gd name="T2" fmla="*/ 0 w 87"/>
                      <a:gd name="T3" fmla="*/ 1 h 8"/>
                      <a:gd name="T4" fmla="*/ 0 w 87"/>
                      <a:gd name="T5" fmla="*/ 0 h 8"/>
                      <a:gd name="T6" fmla="*/ 0 w 87"/>
                      <a:gd name="T7" fmla="*/ 0 h 8"/>
                      <a:gd name="T8" fmla="*/ 0 w 87"/>
                      <a:gd name="T9" fmla="*/ 1 h 8"/>
                      <a:gd name="T10" fmla="*/ 0 w 87"/>
                      <a:gd name="T11" fmla="*/ 1 h 8"/>
                      <a:gd name="T12" fmla="*/ 0 w 87"/>
                      <a:gd name="T13" fmla="*/ 1 h 8"/>
                      <a:gd name="T14" fmla="*/ 0 w 87"/>
                      <a:gd name="T15" fmla="*/ 0 h 8"/>
                      <a:gd name="T16" fmla="*/ 0 w 87"/>
                      <a:gd name="T17" fmla="*/ 0 h 8"/>
                      <a:gd name="T18" fmla="*/ 0 w 87"/>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8">
                        <a:moveTo>
                          <a:pt x="0" y="8"/>
                        </a:moveTo>
                        <a:lnTo>
                          <a:pt x="87" y="8"/>
                        </a:lnTo>
                        <a:lnTo>
                          <a:pt x="87" y="0"/>
                        </a:lnTo>
                        <a:lnTo>
                          <a:pt x="0" y="0"/>
                        </a:lnTo>
                        <a:lnTo>
                          <a:pt x="0" y="8"/>
                        </a:lnTo>
                        <a:close/>
                        <a:moveTo>
                          <a:pt x="2" y="8"/>
                        </a:moveTo>
                        <a:lnTo>
                          <a:pt x="85" y="8"/>
                        </a:lnTo>
                        <a:lnTo>
                          <a:pt x="85" y="0"/>
                        </a:lnTo>
                        <a:lnTo>
                          <a:pt x="2" y="0"/>
                        </a:lnTo>
                        <a:lnTo>
                          <a:pt x="2" y="8"/>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49" name="Freeform 401"/>
                  <p:cNvSpPr>
                    <a:spLocks noEditPoints="1"/>
                  </p:cNvSpPr>
                  <p:nvPr/>
                </p:nvSpPr>
                <p:spPr bwMode="auto">
                  <a:xfrm>
                    <a:off x="1589" y="1617"/>
                    <a:ext cx="41" cy="4"/>
                  </a:xfrm>
                  <a:custGeom>
                    <a:avLst/>
                    <a:gdLst>
                      <a:gd name="T0" fmla="*/ 0 w 83"/>
                      <a:gd name="T1" fmla="*/ 1 h 8"/>
                      <a:gd name="T2" fmla="*/ 0 w 83"/>
                      <a:gd name="T3" fmla="*/ 1 h 8"/>
                      <a:gd name="T4" fmla="*/ 0 w 83"/>
                      <a:gd name="T5" fmla="*/ 0 h 8"/>
                      <a:gd name="T6" fmla="*/ 0 w 83"/>
                      <a:gd name="T7" fmla="*/ 0 h 8"/>
                      <a:gd name="T8" fmla="*/ 0 w 83"/>
                      <a:gd name="T9" fmla="*/ 1 h 8"/>
                      <a:gd name="T10" fmla="*/ 0 w 83"/>
                      <a:gd name="T11" fmla="*/ 1 h 8"/>
                      <a:gd name="T12" fmla="*/ 0 w 83"/>
                      <a:gd name="T13" fmla="*/ 1 h 8"/>
                      <a:gd name="T14" fmla="*/ 0 w 83"/>
                      <a:gd name="T15" fmla="*/ 0 h 8"/>
                      <a:gd name="T16" fmla="*/ 0 w 83"/>
                      <a:gd name="T17" fmla="*/ 0 h 8"/>
                      <a:gd name="T18" fmla="*/ 0 w 83"/>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8">
                        <a:moveTo>
                          <a:pt x="0" y="8"/>
                        </a:moveTo>
                        <a:lnTo>
                          <a:pt x="83" y="8"/>
                        </a:lnTo>
                        <a:lnTo>
                          <a:pt x="83" y="0"/>
                        </a:lnTo>
                        <a:lnTo>
                          <a:pt x="0" y="0"/>
                        </a:lnTo>
                        <a:lnTo>
                          <a:pt x="0" y="8"/>
                        </a:lnTo>
                        <a:close/>
                        <a:moveTo>
                          <a:pt x="2" y="8"/>
                        </a:moveTo>
                        <a:lnTo>
                          <a:pt x="81" y="8"/>
                        </a:lnTo>
                        <a:lnTo>
                          <a:pt x="81"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0" name="Freeform 402"/>
                  <p:cNvSpPr>
                    <a:spLocks noEditPoints="1"/>
                  </p:cNvSpPr>
                  <p:nvPr/>
                </p:nvSpPr>
                <p:spPr bwMode="auto">
                  <a:xfrm>
                    <a:off x="1590" y="1617"/>
                    <a:ext cx="39" cy="4"/>
                  </a:xfrm>
                  <a:custGeom>
                    <a:avLst/>
                    <a:gdLst>
                      <a:gd name="T0" fmla="*/ 0 w 79"/>
                      <a:gd name="T1" fmla="*/ 1 h 8"/>
                      <a:gd name="T2" fmla="*/ 0 w 79"/>
                      <a:gd name="T3" fmla="*/ 1 h 8"/>
                      <a:gd name="T4" fmla="*/ 0 w 79"/>
                      <a:gd name="T5" fmla="*/ 0 h 8"/>
                      <a:gd name="T6" fmla="*/ 0 w 79"/>
                      <a:gd name="T7" fmla="*/ 0 h 8"/>
                      <a:gd name="T8" fmla="*/ 0 w 79"/>
                      <a:gd name="T9" fmla="*/ 1 h 8"/>
                      <a:gd name="T10" fmla="*/ 0 w 79"/>
                      <a:gd name="T11" fmla="*/ 1 h 8"/>
                      <a:gd name="T12" fmla="*/ 0 w 79"/>
                      <a:gd name="T13" fmla="*/ 1 h 8"/>
                      <a:gd name="T14" fmla="*/ 0 w 79"/>
                      <a:gd name="T15" fmla="*/ 0 h 8"/>
                      <a:gd name="T16" fmla="*/ 0 w 79"/>
                      <a:gd name="T17" fmla="*/ 0 h 8"/>
                      <a:gd name="T18" fmla="*/ 0 w 79"/>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8">
                        <a:moveTo>
                          <a:pt x="0" y="8"/>
                        </a:moveTo>
                        <a:lnTo>
                          <a:pt x="79" y="8"/>
                        </a:lnTo>
                        <a:lnTo>
                          <a:pt x="79" y="0"/>
                        </a:lnTo>
                        <a:lnTo>
                          <a:pt x="0" y="0"/>
                        </a:lnTo>
                        <a:lnTo>
                          <a:pt x="0" y="8"/>
                        </a:lnTo>
                        <a:close/>
                        <a:moveTo>
                          <a:pt x="2" y="8"/>
                        </a:moveTo>
                        <a:lnTo>
                          <a:pt x="77" y="8"/>
                        </a:lnTo>
                        <a:lnTo>
                          <a:pt x="77" y="0"/>
                        </a:lnTo>
                        <a:lnTo>
                          <a:pt x="2" y="0"/>
                        </a:lnTo>
                        <a:lnTo>
                          <a:pt x="2" y="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1" name="Freeform 403"/>
                  <p:cNvSpPr>
                    <a:spLocks noEditPoints="1"/>
                  </p:cNvSpPr>
                  <p:nvPr/>
                </p:nvSpPr>
                <p:spPr bwMode="auto">
                  <a:xfrm>
                    <a:off x="1591" y="1617"/>
                    <a:ext cx="38" cy="4"/>
                  </a:xfrm>
                  <a:custGeom>
                    <a:avLst/>
                    <a:gdLst>
                      <a:gd name="T0" fmla="*/ 0 w 75"/>
                      <a:gd name="T1" fmla="*/ 1 h 8"/>
                      <a:gd name="T2" fmla="*/ 1 w 75"/>
                      <a:gd name="T3" fmla="*/ 1 h 8"/>
                      <a:gd name="T4" fmla="*/ 1 w 75"/>
                      <a:gd name="T5" fmla="*/ 0 h 8"/>
                      <a:gd name="T6" fmla="*/ 0 w 75"/>
                      <a:gd name="T7" fmla="*/ 0 h 8"/>
                      <a:gd name="T8" fmla="*/ 0 w 75"/>
                      <a:gd name="T9" fmla="*/ 1 h 8"/>
                      <a:gd name="T10" fmla="*/ 1 w 75"/>
                      <a:gd name="T11" fmla="*/ 1 h 8"/>
                      <a:gd name="T12" fmla="*/ 1 w 75"/>
                      <a:gd name="T13" fmla="*/ 1 h 8"/>
                      <a:gd name="T14" fmla="*/ 1 w 75"/>
                      <a:gd name="T15" fmla="*/ 0 h 8"/>
                      <a:gd name="T16" fmla="*/ 1 w 75"/>
                      <a:gd name="T17" fmla="*/ 0 h 8"/>
                      <a:gd name="T18" fmla="*/ 1 w 75"/>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8">
                        <a:moveTo>
                          <a:pt x="0" y="8"/>
                        </a:moveTo>
                        <a:lnTo>
                          <a:pt x="75" y="8"/>
                        </a:lnTo>
                        <a:lnTo>
                          <a:pt x="75" y="0"/>
                        </a:lnTo>
                        <a:lnTo>
                          <a:pt x="0" y="0"/>
                        </a:lnTo>
                        <a:lnTo>
                          <a:pt x="0" y="8"/>
                        </a:lnTo>
                        <a:close/>
                        <a:moveTo>
                          <a:pt x="2" y="8"/>
                        </a:moveTo>
                        <a:lnTo>
                          <a:pt x="73" y="8"/>
                        </a:lnTo>
                        <a:lnTo>
                          <a:pt x="73"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2" name="Freeform 404"/>
                  <p:cNvSpPr>
                    <a:spLocks noEditPoints="1"/>
                  </p:cNvSpPr>
                  <p:nvPr/>
                </p:nvSpPr>
                <p:spPr bwMode="auto">
                  <a:xfrm>
                    <a:off x="1592" y="1617"/>
                    <a:ext cx="36" cy="4"/>
                  </a:xfrm>
                  <a:custGeom>
                    <a:avLst/>
                    <a:gdLst>
                      <a:gd name="T0" fmla="*/ 0 w 71"/>
                      <a:gd name="T1" fmla="*/ 1 h 8"/>
                      <a:gd name="T2" fmla="*/ 1 w 71"/>
                      <a:gd name="T3" fmla="*/ 1 h 8"/>
                      <a:gd name="T4" fmla="*/ 1 w 71"/>
                      <a:gd name="T5" fmla="*/ 0 h 8"/>
                      <a:gd name="T6" fmla="*/ 0 w 71"/>
                      <a:gd name="T7" fmla="*/ 0 h 8"/>
                      <a:gd name="T8" fmla="*/ 0 w 71"/>
                      <a:gd name="T9" fmla="*/ 1 h 8"/>
                      <a:gd name="T10" fmla="*/ 1 w 71"/>
                      <a:gd name="T11" fmla="*/ 1 h 8"/>
                      <a:gd name="T12" fmla="*/ 1 w 71"/>
                      <a:gd name="T13" fmla="*/ 1 h 8"/>
                      <a:gd name="T14" fmla="*/ 1 w 71"/>
                      <a:gd name="T15" fmla="*/ 0 h 8"/>
                      <a:gd name="T16" fmla="*/ 1 w 71"/>
                      <a:gd name="T17" fmla="*/ 0 h 8"/>
                      <a:gd name="T18" fmla="*/ 1 w 7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8">
                        <a:moveTo>
                          <a:pt x="0" y="8"/>
                        </a:moveTo>
                        <a:lnTo>
                          <a:pt x="71" y="8"/>
                        </a:lnTo>
                        <a:lnTo>
                          <a:pt x="71" y="0"/>
                        </a:lnTo>
                        <a:lnTo>
                          <a:pt x="0" y="0"/>
                        </a:lnTo>
                        <a:lnTo>
                          <a:pt x="0" y="8"/>
                        </a:lnTo>
                        <a:close/>
                        <a:moveTo>
                          <a:pt x="2" y="6"/>
                        </a:moveTo>
                        <a:lnTo>
                          <a:pt x="69" y="6"/>
                        </a:lnTo>
                        <a:lnTo>
                          <a:pt x="69" y="0"/>
                        </a:lnTo>
                        <a:lnTo>
                          <a:pt x="2" y="0"/>
                        </a:lnTo>
                        <a:lnTo>
                          <a:pt x="2"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3" name="Freeform 405"/>
                  <p:cNvSpPr>
                    <a:spLocks noEditPoints="1"/>
                  </p:cNvSpPr>
                  <p:nvPr/>
                </p:nvSpPr>
                <p:spPr bwMode="auto">
                  <a:xfrm>
                    <a:off x="1593" y="1617"/>
                    <a:ext cx="34" cy="3"/>
                  </a:xfrm>
                  <a:custGeom>
                    <a:avLst/>
                    <a:gdLst>
                      <a:gd name="T0" fmla="*/ 0 w 67"/>
                      <a:gd name="T1" fmla="*/ 1 h 6"/>
                      <a:gd name="T2" fmla="*/ 1 w 67"/>
                      <a:gd name="T3" fmla="*/ 1 h 6"/>
                      <a:gd name="T4" fmla="*/ 1 w 67"/>
                      <a:gd name="T5" fmla="*/ 0 h 6"/>
                      <a:gd name="T6" fmla="*/ 0 w 67"/>
                      <a:gd name="T7" fmla="*/ 0 h 6"/>
                      <a:gd name="T8" fmla="*/ 0 w 67"/>
                      <a:gd name="T9" fmla="*/ 1 h 6"/>
                      <a:gd name="T10" fmla="*/ 1 w 67"/>
                      <a:gd name="T11" fmla="*/ 1 h 6"/>
                      <a:gd name="T12" fmla="*/ 1 w 67"/>
                      <a:gd name="T13" fmla="*/ 1 h 6"/>
                      <a:gd name="T14" fmla="*/ 1 w 67"/>
                      <a:gd name="T15" fmla="*/ 0 h 6"/>
                      <a:gd name="T16" fmla="*/ 1 w 67"/>
                      <a:gd name="T17" fmla="*/ 0 h 6"/>
                      <a:gd name="T18" fmla="*/ 1 w 67"/>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6">
                        <a:moveTo>
                          <a:pt x="0" y="6"/>
                        </a:moveTo>
                        <a:lnTo>
                          <a:pt x="67" y="6"/>
                        </a:lnTo>
                        <a:lnTo>
                          <a:pt x="67" y="0"/>
                        </a:lnTo>
                        <a:lnTo>
                          <a:pt x="0" y="0"/>
                        </a:lnTo>
                        <a:lnTo>
                          <a:pt x="0" y="6"/>
                        </a:lnTo>
                        <a:close/>
                        <a:moveTo>
                          <a:pt x="2" y="6"/>
                        </a:moveTo>
                        <a:lnTo>
                          <a:pt x="65" y="6"/>
                        </a:lnTo>
                        <a:lnTo>
                          <a:pt x="65" y="0"/>
                        </a:lnTo>
                        <a:lnTo>
                          <a:pt x="2" y="0"/>
                        </a:lnTo>
                        <a:lnTo>
                          <a:pt x="2" y="6"/>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4" name="Freeform 406"/>
                  <p:cNvSpPr>
                    <a:spLocks noEditPoints="1"/>
                  </p:cNvSpPr>
                  <p:nvPr/>
                </p:nvSpPr>
                <p:spPr bwMode="auto">
                  <a:xfrm>
                    <a:off x="1594" y="1617"/>
                    <a:ext cx="32" cy="3"/>
                  </a:xfrm>
                  <a:custGeom>
                    <a:avLst/>
                    <a:gdLst>
                      <a:gd name="T0" fmla="*/ 0 w 63"/>
                      <a:gd name="T1" fmla="*/ 1 h 6"/>
                      <a:gd name="T2" fmla="*/ 1 w 63"/>
                      <a:gd name="T3" fmla="*/ 1 h 6"/>
                      <a:gd name="T4" fmla="*/ 1 w 63"/>
                      <a:gd name="T5" fmla="*/ 0 h 6"/>
                      <a:gd name="T6" fmla="*/ 0 w 63"/>
                      <a:gd name="T7" fmla="*/ 0 h 6"/>
                      <a:gd name="T8" fmla="*/ 0 w 63"/>
                      <a:gd name="T9" fmla="*/ 1 h 6"/>
                      <a:gd name="T10" fmla="*/ 1 w 63"/>
                      <a:gd name="T11" fmla="*/ 1 h 6"/>
                      <a:gd name="T12" fmla="*/ 1 w 63"/>
                      <a:gd name="T13" fmla="*/ 1 h 6"/>
                      <a:gd name="T14" fmla="*/ 1 w 63"/>
                      <a:gd name="T15" fmla="*/ 0 h 6"/>
                      <a:gd name="T16" fmla="*/ 1 w 63"/>
                      <a:gd name="T17" fmla="*/ 0 h 6"/>
                      <a:gd name="T18" fmla="*/ 1 w 63"/>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6">
                        <a:moveTo>
                          <a:pt x="0" y="6"/>
                        </a:moveTo>
                        <a:lnTo>
                          <a:pt x="63" y="6"/>
                        </a:lnTo>
                        <a:lnTo>
                          <a:pt x="63" y="0"/>
                        </a:lnTo>
                        <a:lnTo>
                          <a:pt x="0" y="0"/>
                        </a:lnTo>
                        <a:lnTo>
                          <a:pt x="0" y="6"/>
                        </a:lnTo>
                        <a:close/>
                        <a:moveTo>
                          <a:pt x="2" y="6"/>
                        </a:moveTo>
                        <a:lnTo>
                          <a:pt x="61" y="6"/>
                        </a:lnTo>
                        <a:lnTo>
                          <a:pt x="61" y="0"/>
                        </a:lnTo>
                        <a:lnTo>
                          <a:pt x="2" y="0"/>
                        </a:lnTo>
                        <a:lnTo>
                          <a:pt x="2"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5" name="Freeform 407"/>
                  <p:cNvSpPr>
                    <a:spLocks noEditPoints="1"/>
                  </p:cNvSpPr>
                  <p:nvPr/>
                </p:nvSpPr>
                <p:spPr bwMode="auto">
                  <a:xfrm>
                    <a:off x="1595" y="1617"/>
                    <a:ext cx="30" cy="3"/>
                  </a:xfrm>
                  <a:custGeom>
                    <a:avLst/>
                    <a:gdLst>
                      <a:gd name="T0" fmla="*/ 0 w 59"/>
                      <a:gd name="T1" fmla="*/ 1 h 6"/>
                      <a:gd name="T2" fmla="*/ 1 w 59"/>
                      <a:gd name="T3" fmla="*/ 1 h 6"/>
                      <a:gd name="T4" fmla="*/ 1 w 59"/>
                      <a:gd name="T5" fmla="*/ 0 h 6"/>
                      <a:gd name="T6" fmla="*/ 0 w 59"/>
                      <a:gd name="T7" fmla="*/ 0 h 6"/>
                      <a:gd name="T8" fmla="*/ 0 w 59"/>
                      <a:gd name="T9" fmla="*/ 1 h 6"/>
                      <a:gd name="T10" fmla="*/ 1 w 59"/>
                      <a:gd name="T11" fmla="*/ 1 h 6"/>
                      <a:gd name="T12" fmla="*/ 1 w 59"/>
                      <a:gd name="T13" fmla="*/ 1 h 6"/>
                      <a:gd name="T14" fmla="*/ 1 w 59"/>
                      <a:gd name="T15" fmla="*/ 0 h 6"/>
                      <a:gd name="T16" fmla="*/ 1 w 59"/>
                      <a:gd name="T17" fmla="*/ 0 h 6"/>
                      <a:gd name="T18" fmla="*/ 1 w 5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6">
                        <a:moveTo>
                          <a:pt x="0" y="6"/>
                        </a:moveTo>
                        <a:lnTo>
                          <a:pt x="59" y="6"/>
                        </a:lnTo>
                        <a:lnTo>
                          <a:pt x="59" y="0"/>
                        </a:lnTo>
                        <a:lnTo>
                          <a:pt x="0" y="0"/>
                        </a:lnTo>
                        <a:lnTo>
                          <a:pt x="0" y="6"/>
                        </a:lnTo>
                        <a:close/>
                        <a:moveTo>
                          <a:pt x="2" y="6"/>
                        </a:moveTo>
                        <a:lnTo>
                          <a:pt x="57" y="6"/>
                        </a:lnTo>
                        <a:lnTo>
                          <a:pt x="57" y="0"/>
                        </a:lnTo>
                        <a:lnTo>
                          <a:pt x="2" y="0"/>
                        </a:lnTo>
                        <a:lnTo>
                          <a:pt x="2" y="6"/>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6" name="Freeform 408"/>
                  <p:cNvSpPr>
                    <a:spLocks noEditPoints="1"/>
                  </p:cNvSpPr>
                  <p:nvPr/>
                </p:nvSpPr>
                <p:spPr bwMode="auto">
                  <a:xfrm>
                    <a:off x="1596" y="1617"/>
                    <a:ext cx="28" cy="3"/>
                  </a:xfrm>
                  <a:custGeom>
                    <a:avLst/>
                    <a:gdLst>
                      <a:gd name="T0" fmla="*/ 0 w 55"/>
                      <a:gd name="T1" fmla="*/ 1 h 6"/>
                      <a:gd name="T2" fmla="*/ 1 w 55"/>
                      <a:gd name="T3" fmla="*/ 1 h 6"/>
                      <a:gd name="T4" fmla="*/ 1 w 55"/>
                      <a:gd name="T5" fmla="*/ 0 h 6"/>
                      <a:gd name="T6" fmla="*/ 0 w 55"/>
                      <a:gd name="T7" fmla="*/ 0 h 6"/>
                      <a:gd name="T8" fmla="*/ 0 w 55"/>
                      <a:gd name="T9" fmla="*/ 1 h 6"/>
                      <a:gd name="T10" fmla="*/ 1 w 55"/>
                      <a:gd name="T11" fmla="*/ 1 h 6"/>
                      <a:gd name="T12" fmla="*/ 1 w 55"/>
                      <a:gd name="T13" fmla="*/ 1 h 6"/>
                      <a:gd name="T14" fmla="*/ 1 w 55"/>
                      <a:gd name="T15" fmla="*/ 1 h 6"/>
                      <a:gd name="T16" fmla="*/ 1 w 55"/>
                      <a:gd name="T17" fmla="*/ 1 h 6"/>
                      <a:gd name="T18" fmla="*/ 1 w 5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
                        <a:moveTo>
                          <a:pt x="0" y="6"/>
                        </a:moveTo>
                        <a:lnTo>
                          <a:pt x="55" y="6"/>
                        </a:lnTo>
                        <a:lnTo>
                          <a:pt x="55" y="0"/>
                        </a:lnTo>
                        <a:lnTo>
                          <a:pt x="0" y="0"/>
                        </a:lnTo>
                        <a:lnTo>
                          <a:pt x="0" y="6"/>
                        </a:lnTo>
                        <a:close/>
                        <a:moveTo>
                          <a:pt x="2" y="6"/>
                        </a:moveTo>
                        <a:lnTo>
                          <a:pt x="54" y="6"/>
                        </a:lnTo>
                        <a:lnTo>
                          <a:pt x="54" y="2"/>
                        </a:lnTo>
                        <a:lnTo>
                          <a:pt x="2" y="2"/>
                        </a:lnTo>
                        <a:lnTo>
                          <a:pt x="2"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7" name="Freeform 409"/>
                  <p:cNvSpPr>
                    <a:spLocks noEditPoints="1"/>
                  </p:cNvSpPr>
                  <p:nvPr/>
                </p:nvSpPr>
                <p:spPr bwMode="auto">
                  <a:xfrm>
                    <a:off x="1597" y="1618"/>
                    <a:ext cx="26" cy="2"/>
                  </a:xfrm>
                  <a:custGeom>
                    <a:avLst/>
                    <a:gdLst>
                      <a:gd name="T0" fmla="*/ 0 w 52"/>
                      <a:gd name="T1" fmla="*/ 1 h 4"/>
                      <a:gd name="T2" fmla="*/ 1 w 52"/>
                      <a:gd name="T3" fmla="*/ 1 h 4"/>
                      <a:gd name="T4" fmla="*/ 1 w 52"/>
                      <a:gd name="T5" fmla="*/ 0 h 4"/>
                      <a:gd name="T6" fmla="*/ 0 w 52"/>
                      <a:gd name="T7" fmla="*/ 0 h 4"/>
                      <a:gd name="T8" fmla="*/ 0 w 52"/>
                      <a:gd name="T9" fmla="*/ 1 h 4"/>
                      <a:gd name="T10" fmla="*/ 1 w 52"/>
                      <a:gd name="T11" fmla="*/ 1 h 4"/>
                      <a:gd name="T12" fmla="*/ 1 w 52"/>
                      <a:gd name="T13" fmla="*/ 1 h 4"/>
                      <a:gd name="T14" fmla="*/ 1 w 52"/>
                      <a:gd name="T15" fmla="*/ 0 h 4"/>
                      <a:gd name="T16" fmla="*/ 1 w 52"/>
                      <a:gd name="T17" fmla="*/ 0 h 4"/>
                      <a:gd name="T18" fmla="*/ 1 w 52"/>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4">
                        <a:moveTo>
                          <a:pt x="0" y="4"/>
                        </a:moveTo>
                        <a:lnTo>
                          <a:pt x="52" y="4"/>
                        </a:lnTo>
                        <a:lnTo>
                          <a:pt x="52" y="0"/>
                        </a:lnTo>
                        <a:lnTo>
                          <a:pt x="0" y="0"/>
                        </a:lnTo>
                        <a:lnTo>
                          <a:pt x="0" y="4"/>
                        </a:lnTo>
                        <a:close/>
                        <a:moveTo>
                          <a:pt x="2" y="4"/>
                        </a:moveTo>
                        <a:lnTo>
                          <a:pt x="50" y="4"/>
                        </a:lnTo>
                        <a:lnTo>
                          <a:pt x="50" y="0"/>
                        </a:lnTo>
                        <a:lnTo>
                          <a:pt x="2" y="0"/>
                        </a:lnTo>
                        <a:lnTo>
                          <a:pt x="2" y="4"/>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8" name="Freeform 410"/>
                  <p:cNvSpPr>
                    <a:spLocks noEditPoints="1"/>
                  </p:cNvSpPr>
                  <p:nvPr/>
                </p:nvSpPr>
                <p:spPr bwMode="auto">
                  <a:xfrm>
                    <a:off x="1598" y="1618"/>
                    <a:ext cx="24" cy="2"/>
                  </a:xfrm>
                  <a:custGeom>
                    <a:avLst/>
                    <a:gdLst>
                      <a:gd name="T0" fmla="*/ 0 w 48"/>
                      <a:gd name="T1" fmla="*/ 1 h 4"/>
                      <a:gd name="T2" fmla="*/ 1 w 48"/>
                      <a:gd name="T3" fmla="*/ 1 h 4"/>
                      <a:gd name="T4" fmla="*/ 1 w 48"/>
                      <a:gd name="T5" fmla="*/ 0 h 4"/>
                      <a:gd name="T6" fmla="*/ 0 w 48"/>
                      <a:gd name="T7" fmla="*/ 0 h 4"/>
                      <a:gd name="T8" fmla="*/ 0 w 48"/>
                      <a:gd name="T9" fmla="*/ 1 h 4"/>
                      <a:gd name="T10" fmla="*/ 1 w 48"/>
                      <a:gd name="T11" fmla="*/ 1 h 4"/>
                      <a:gd name="T12" fmla="*/ 1 w 48"/>
                      <a:gd name="T13" fmla="*/ 1 h 4"/>
                      <a:gd name="T14" fmla="*/ 1 w 48"/>
                      <a:gd name="T15" fmla="*/ 0 h 4"/>
                      <a:gd name="T16" fmla="*/ 1 w 48"/>
                      <a:gd name="T17" fmla="*/ 0 h 4"/>
                      <a:gd name="T18" fmla="*/ 1 w 48"/>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
                        <a:moveTo>
                          <a:pt x="0" y="4"/>
                        </a:moveTo>
                        <a:lnTo>
                          <a:pt x="48" y="4"/>
                        </a:lnTo>
                        <a:lnTo>
                          <a:pt x="48" y="0"/>
                        </a:lnTo>
                        <a:lnTo>
                          <a:pt x="0" y="0"/>
                        </a:lnTo>
                        <a:lnTo>
                          <a:pt x="0" y="4"/>
                        </a:lnTo>
                        <a:close/>
                        <a:moveTo>
                          <a:pt x="1" y="4"/>
                        </a:moveTo>
                        <a:lnTo>
                          <a:pt x="46" y="4"/>
                        </a:lnTo>
                        <a:lnTo>
                          <a:pt x="46" y="0"/>
                        </a:lnTo>
                        <a:lnTo>
                          <a:pt x="1" y="0"/>
                        </a:lnTo>
                        <a:lnTo>
                          <a:pt x="1" y="4"/>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59" name="Freeform 411"/>
                  <p:cNvSpPr>
                    <a:spLocks noEditPoints="1"/>
                  </p:cNvSpPr>
                  <p:nvPr/>
                </p:nvSpPr>
                <p:spPr bwMode="auto">
                  <a:xfrm>
                    <a:off x="1599" y="1618"/>
                    <a:ext cx="22" cy="2"/>
                  </a:xfrm>
                  <a:custGeom>
                    <a:avLst/>
                    <a:gdLst>
                      <a:gd name="T0" fmla="*/ 0 w 45"/>
                      <a:gd name="T1" fmla="*/ 1 h 4"/>
                      <a:gd name="T2" fmla="*/ 0 w 45"/>
                      <a:gd name="T3" fmla="*/ 1 h 4"/>
                      <a:gd name="T4" fmla="*/ 0 w 45"/>
                      <a:gd name="T5" fmla="*/ 0 h 4"/>
                      <a:gd name="T6" fmla="*/ 0 w 45"/>
                      <a:gd name="T7" fmla="*/ 0 h 4"/>
                      <a:gd name="T8" fmla="*/ 0 w 45"/>
                      <a:gd name="T9" fmla="*/ 1 h 4"/>
                      <a:gd name="T10" fmla="*/ 0 w 45"/>
                      <a:gd name="T11" fmla="*/ 1 h 4"/>
                      <a:gd name="T12" fmla="*/ 0 w 45"/>
                      <a:gd name="T13" fmla="*/ 1 h 4"/>
                      <a:gd name="T14" fmla="*/ 0 w 45"/>
                      <a:gd name="T15" fmla="*/ 0 h 4"/>
                      <a:gd name="T16" fmla="*/ 0 w 45"/>
                      <a:gd name="T17" fmla="*/ 0 h 4"/>
                      <a:gd name="T18" fmla="*/ 0 w 4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4">
                        <a:moveTo>
                          <a:pt x="0" y="4"/>
                        </a:moveTo>
                        <a:lnTo>
                          <a:pt x="45" y="4"/>
                        </a:lnTo>
                        <a:lnTo>
                          <a:pt x="45" y="0"/>
                        </a:lnTo>
                        <a:lnTo>
                          <a:pt x="0" y="0"/>
                        </a:lnTo>
                        <a:lnTo>
                          <a:pt x="0" y="4"/>
                        </a:lnTo>
                        <a:close/>
                        <a:moveTo>
                          <a:pt x="2" y="4"/>
                        </a:moveTo>
                        <a:lnTo>
                          <a:pt x="43" y="4"/>
                        </a:lnTo>
                        <a:lnTo>
                          <a:pt x="43" y="0"/>
                        </a:lnTo>
                        <a:lnTo>
                          <a:pt x="2" y="0"/>
                        </a:lnTo>
                        <a:lnTo>
                          <a:pt x="2" y="4"/>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0" name="Freeform 412"/>
                  <p:cNvSpPr>
                    <a:spLocks noEditPoints="1"/>
                  </p:cNvSpPr>
                  <p:nvPr/>
                </p:nvSpPr>
                <p:spPr bwMode="auto">
                  <a:xfrm>
                    <a:off x="1600" y="1618"/>
                    <a:ext cx="20" cy="2"/>
                  </a:xfrm>
                  <a:custGeom>
                    <a:avLst/>
                    <a:gdLst>
                      <a:gd name="T0" fmla="*/ 0 w 41"/>
                      <a:gd name="T1" fmla="*/ 1 h 4"/>
                      <a:gd name="T2" fmla="*/ 0 w 41"/>
                      <a:gd name="T3" fmla="*/ 1 h 4"/>
                      <a:gd name="T4" fmla="*/ 0 w 41"/>
                      <a:gd name="T5" fmla="*/ 0 h 4"/>
                      <a:gd name="T6" fmla="*/ 0 w 41"/>
                      <a:gd name="T7" fmla="*/ 0 h 4"/>
                      <a:gd name="T8" fmla="*/ 0 w 41"/>
                      <a:gd name="T9" fmla="*/ 1 h 4"/>
                      <a:gd name="T10" fmla="*/ 0 w 41"/>
                      <a:gd name="T11" fmla="*/ 1 h 4"/>
                      <a:gd name="T12" fmla="*/ 0 w 41"/>
                      <a:gd name="T13" fmla="*/ 1 h 4"/>
                      <a:gd name="T14" fmla="*/ 0 w 41"/>
                      <a:gd name="T15" fmla="*/ 0 h 4"/>
                      <a:gd name="T16" fmla="*/ 0 w 41"/>
                      <a:gd name="T17" fmla="*/ 0 h 4"/>
                      <a:gd name="T18" fmla="*/ 0 w 41"/>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
                        <a:moveTo>
                          <a:pt x="0" y="4"/>
                        </a:moveTo>
                        <a:lnTo>
                          <a:pt x="41" y="4"/>
                        </a:lnTo>
                        <a:lnTo>
                          <a:pt x="41" y="0"/>
                        </a:lnTo>
                        <a:lnTo>
                          <a:pt x="0" y="0"/>
                        </a:lnTo>
                        <a:lnTo>
                          <a:pt x="0" y="4"/>
                        </a:lnTo>
                        <a:close/>
                        <a:moveTo>
                          <a:pt x="4" y="2"/>
                        </a:moveTo>
                        <a:lnTo>
                          <a:pt x="39" y="2"/>
                        </a:lnTo>
                        <a:lnTo>
                          <a:pt x="39" y="0"/>
                        </a:lnTo>
                        <a:lnTo>
                          <a:pt x="4" y="0"/>
                        </a:lnTo>
                        <a:lnTo>
                          <a:pt x="4" y="2"/>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1" name="Freeform 413"/>
                  <p:cNvSpPr>
                    <a:spLocks noEditPoints="1"/>
                  </p:cNvSpPr>
                  <p:nvPr/>
                </p:nvSpPr>
                <p:spPr bwMode="auto">
                  <a:xfrm>
                    <a:off x="1602" y="1618"/>
                    <a:ext cx="17" cy="1"/>
                  </a:xfrm>
                  <a:custGeom>
                    <a:avLst/>
                    <a:gdLst>
                      <a:gd name="T0" fmla="*/ 0 w 35"/>
                      <a:gd name="T1" fmla="*/ 1 h 2"/>
                      <a:gd name="T2" fmla="*/ 0 w 35"/>
                      <a:gd name="T3" fmla="*/ 1 h 2"/>
                      <a:gd name="T4" fmla="*/ 0 w 35"/>
                      <a:gd name="T5" fmla="*/ 0 h 2"/>
                      <a:gd name="T6" fmla="*/ 0 w 35"/>
                      <a:gd name="T7" fmla="*/ 0 h 2"/>
                      <a:gd name="T8" fmla="*/ 0 w 35"/>
                      <a:gd name="T9" fmla="*/ 1 h 2"/>
                      <a:gd name="T10" fmla="*/ 0 w 35"/>
                      <a:gd name="T11" fmla="*/ 1 h 2"/>
                      <a:gd name="T12" fmla="*/ 0 w 35"/>
                      <a:gd name="T13" fmla="*/ 1 h 2"/>
                      <a:gd name="T14" fmla="*/ 0 w 35"/>
                      <a:gd name="T15" fmla="*/ 0 h 2"/>
                      <a:gd name="T16" fmla="*/ 0 w 35"/>
                      <a:gd name="T17" fmla="*/ 0 h 2"/>
                      <a:gd name="T18" fmla="*/ 0 w 3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2">
                        <a:moveTo>
                          <a:pt x="0" y="2"/>
                        </a:moveTo>
                        <a:lnTo>
                          <a:pt x="35" y="2"/>
                        </a:lnTo>
                        <a:lnTo>
                          <a:pt x="35" y="0"/>
                        </a:lnTo>
                        <a:lnTo>
                          <a:pt x="0" y="0"/>
                        </a:lnTo>
                        <a:lnTo>
                          <a:pt x="0" y="2"/>
                        </a:lnTo>
                        <a:close/>
                        <a:moveTo>
                          <a:pt x="2" y="2"/>
                        </a:moveTo>
                        <a:lnTo>
                          <a:pt x="31" y="2"/>
                        </a:lnTo>
                        <a:lnTo>
                          <a:pt x="31" y="0"/>
                        </a:lnTo>
                        <a:lnTo>
                          <a:pt x="2" y="0"/>
                        </a:lnTo>
                        <a:lnTo>
                          <a:pt x="2"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2" name="Freeform 414"/>
                  <p:cNvSpPr>
                    <a:spLocks noEditPoints="1"/>
                  </p:cNvSpPr>
                  <p:nvPr/>
                </p:nvSpPr>
                <p:spPr bwMode="auto">
                  <a:xfrm>
                    <a:off x="1603" y="1618"/>
                    <a:ext cx="14" cy="1"/>
                  </a:xfrm>
                  <a:custGeom>
                    <a:avLst/>
                    <a:gdLst>
                      <a:gd name="T0" fmla="*/ 0 w 29"/>
                      <a:gd name="T1" fmla="*/ 1 h 2"/>
                      <a:gd name="T2" fmla="*/ 0 w 29"/>
                      <a:gd name="T3" fmla="*/ 1 h 2"/>
                      <a:gd name="T4" fmla="*/ 0 w 29"/>
                      <a:gd name="T5" fmla="*/ 0 h 2"/>
                      <a:gd name="T6" fmla="*/ 0 w 29"/>
                      <a:gd name="T7" fmla="*/ 0 h 2"/>
                      <a:gd name="T8" fmla="*/ 0 w 29"/>
                      <a:gd name="T9" fmla="*/ 1 h 2"/>
                      <a:gd name="T10" fmla="*/ 0 w 29"/>
                      <a:gd name="T11" fmla="*/ 1 h 2"/>
                      <a:gd name="T12" fmla="*/ 0 w 29"/>
                      <a:gd name="T13" fmla="*/ 1 h 2"/>
                      <a:gd name="T14" fmla="*/ 0 w 29"/>
                      <a:gd name="T15" fmla="*/ 0 h 2"/>
                      <a:gd name="T16" fmla="*/ 0 w 29"/>
                      <a:gd name="T17" fmla="*/ 0 h 2"/>
                      <a:gd name="T18" fmla="*/ 0 w 2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
                        <a:moveTo>
                          <a:pt x="0" y="2"/>
                        </a:moveTo>
                        <a:lnTo>
                          <a:pt x="29" y="2"/>
                        </a:lnTo>
                        <a:lnTo>
                          <a:pt x="29" y="0"/>
                        </a:lnTo>
                        <a:lnTo>
                          <a:pt x="0" y="0"/>
                        </a:lnTo>
                        <a:lnTo>
                          <a:pt x="0" y="2"/>
                        </a:lnTo>
                        <a:close/>
                        <a:moveTo>
                          <a:pt x="2" y="2"/>
                        </a:moveTo>
                        <a:lnTo>
                          <a:pt x="27" y="2"/>
                        </a:lnTo>
                        <a:lnTo>
                          <a:pt x="27" y="0"/>
                        </a:lnTo>
                        <a:lnTo>
                          <a:pt x="2" y="0"/>
                        </a:lnTo>
                        <a:lnTo>
                          <a:pt x="2" y="2"/>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3" name="Freeform 415"/>
                  <p:cNvSpPr>
                    <a:spLocks noEditPoints="1"/>
                  </p:cNvSpPr>
                  <p:nvPr/>
                </p:nvSpPr>
                <p:spPr bwMode="auto">
                  <a:xfrm>
                    <a:off x="1604" y="1618"/>
                    <a:ext cx="12" cy="1"/>
                  </a:xfrm>
                  <a:custGeom>
                    <a:avLst/>
                    <a:gdLst>
                      <a:gd name="T0" fmla="*/ 0 w 25"/>
                      <a:gd name="T1" fmla="*/ 1 h 2"/>
                      <a:gd name="T2" fmla="*/ 0 w 25"/>
                      <a:gd name="T3" fmla="*/ 1 h 2"/>
                      <a:gd name="T4" fmla="*/ 0 w 25"/>
                      <a:gd name="T5" fmla="*/ 0 h 2"/>
                      <a:gd name="T6" fmla="*/ 0 w 25"/>
                      <a:gd name="T7" fmla="*/ 0 h 2"/>
                      <a:gd name="T8" fmla="*/ 0 w 25"/>
                      <a:gd name="T9" fmla="*/ 1 h 2"/>
                      <a:gd name="T10" fmla="*/ 0 w 25"/>
                      <a:gd name="T11" fmla="*/ 1 h 2"/>
                      <a:gd name="T12" fmla="*/ 0 w 25"/>
                      <a:gd name="T13" fmla="*/ 1 h 2"/>
                      <a:gd name="T14" fmla="*/ 0 w 25"/>
                      <a:gd name="T15" fmla="*/ 0 h 2"/>
                      <a:gd name="T16" fmla="*/ 0 w 25"/>
                      <a:gd name="T17" fmla="*/ 0 h 2"/>
                      <a:gd name="T18" fmla="*/ 0 w 2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0" y="2"/>
                        </a:moveTo>
                        <a:lnTo>
                          <a:pt x="25" y="2"/>
                        </a:lnTo>
                        <a:lnTo>
                          <a:pt x="25" y="0"/>
                        </a:lnTo>
                        <a:lnTo>
                          <a:pt x="0" y="0"/>
                        </a:lnTo>
                        <a:lnTo>
                          <a:pt x="0" y="2"/>
                        </a:lnTo>
                        <a:close/>
                        <a:moveTo>
                          <a:pt x="2" y="2"/>
                        </a:moveTo>
                        <a:lnTo>
                          <a:pt x="23" y="2"/>
                        </a:lnTo>
                        <a:lnTo>
                          <a:pt x="23" y="0"/>
                        </a:lnTo>
                        <a:lnTo>
                          <a:pt x="2" y="0"/>
                        </a:lnTo>
                        <a:lnTo>
                          <a:pt x="2" y="2"/>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4" name="Freeform 416"/>
                  <p:cNvSpPr>
                    <a:spLocks noEditPoints="1"/>
                  </p:cNvSpPr>
                  <p:nvPr/>
                </p:nvSpPr>
                <p:spPr bwMode="auto">
                  <a:xfrm>
                    <a:off x="1605" y="1618"/>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5" name="Freeform 417"/>
                  <p:cNvSpPr>
                    <a:spLocks noEditPoints="1"/>
                  </p:cNvSpPr>
                  <p:nvPr/>
                </p:nvSpPr>
                <p:spPr bwMode="auto">
                  <a:xfrm>
                    <a:off x="1606" y="1618"/>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6" name="Freeform 418"/>
                  <p:cNvSpPr>
                    <a:spLocks noEditPoints="1"/>
                  </p:cNvSpPr>
                  <p:nvPr/>
                </p:nvSpPr>
                <p:spPr bwMode="auto">
                  <a:xfrm>
                    <a:off x="1607" y="1618"/>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7" name="Freeform 419"/>
                  <p:cNvSpPr>
                    <a:spLocks noEditPoints="1"/>
                  </p:cNvSpPr>
                  <p:nvPr/>
                </p:nvSpPr>
                <p:spPr bwMode="auto">
                  <a:xfrm>
                    <a:off x="1609" y="1618"/>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68" name="Rectangle 420"/>
                  <p:cNvSpPr>
                    <a:spLocks noChangeArrowheads="1"/>
                  </p:cNvSpPr>
                  <p:nvPr/>
                </p:nvSpPr>
                <p:spPr bwMode="auto">
                  <a:xfrm>
                    <a:off x="1584" y="1617"/>
                    <a:ext cx="53" cy="4"/>
                  </a:xfrm>
                  <a:prstGeom prst="rect">
                    <a:avLst/>
                  </a:prstGeom>
                  <a:noFill/>
                  <a:ln w="158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769" name="Freeform 421"/>
                  <p:cNvSpPr>
                    <a:spLocks/>
                  </p:cNvSpPr>
                  <p:nvPr/>
                </p:nvSpPr>
                <p:spPr bwMode="auto">
                  <a:xfrm>
                    <a:off x="1595" y="1625"/>
                    <a:ext cx="10" cy="4"/>
                  </a:xfrm>
                  <a:custGeom>
                    <a:avLst/>
                    <a:gdLst>
                      <a:gd name="T0" fmla="*/ 0 w 19"/>
                      <a:gd name="T1" fmla="*/ 1 h 7"/>
                      <a:gd name="T2" fmla="*/ 0 w 19"/>
                      <a:gd name="T3" fmla="*/ 0 h 7"/>
                      <a:gd name="T4" fmla="*/ 1 w 19"/>
                      <a:gd name="T5" fmla="*/ 0 h 7"/>
                      <a:gd name="T6" fmla="*/ 1 w 19"/>
                      <a:gd name="T7" fmla="*/ 0 h 7"/>
                      <a:gd name="T8" fmla="*/ 1 w 19"/>
                      <a:gd name="T9" fmla="*/ 1 h 7"/>
                      <a:gd name="T10" fmla="*/ 1 w 19"/>
                      <a:gd name="T11" fmla="*/ 1 h 7"/>
                      <a:gd name="T12" fmla="*/ 1 w 19"/>
                      <a:gd name="T13" fmla="*/ 1 h 7"/>
                      <a:gd name="T14" fmla="*/ 0 w 19"/>
                      <a:gd name="T15" fmla="*/ 1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7">
                        <a:moveTo>
                          <a:pt x="0" y="7"/>
                        </a:moveTo>
                        <a:lnTo>
                          <a:pt x="0" y="0"/>
                        </a:lnTo>
                        <a:lnTo>
                          <a:pt x="19" y="0"/>
                        </a:lnTo>
                        <a:lnTo>
                          <a:pt x="9" y="2"/>
                        </a:lnTo>
                        <a:lnTo>
                          <a:pt x="4" y="3"/>
                        </a:lnTo>
                        <a:lnTo>
                          <a:pt x="2" y="7"/>
                        </a:lnTo>
                        <a:lnTo>
                          <a:pt x="0" y="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0" name="Freeform 422"/>
                  <p:cNvSpPr>
                    <a:spLocks/>
                  </p:cNvSpPr>
                  <p:nvPr/>
                </p:nvSpPr>
                <p:spPr bwMode="auto">
                  <a:xfrm>
                    <a:off x="1596" y="1625"/>
                    <a:ext cx="9" cy="4"/>
                  </a:xfrm>
                  <a:custGeom>
                    <a:avLst/>
                    <a:gdLst>
                      <a:gd name="T0" fmla="*/ 1 w 17"/>
                      <a:gd name="T1" fmla="*/ 0 h 7"/>
                      <a:gd name="T2" fmla="*/ 1 w 17"/>
                      <a:gd name="T3" fmla="*/ 1 h 7"/>
                      <a:gd name="T4" fmla="*/ 1 w 17"/>
                      <a:gd name="T5" fmla="*/ 1 h 7"/>
                      <a:gd name="T6" fmla="*/ 0 w 17"/>
                      <a:gd name="T7" fmla="*/ 1 h 7"/>
                      <a:gd name="T8" fmla="*/ 1 w 17"/>
                      <a:gd name="T9" fmla="*/ 1 h 7"/>
                      <a:gd name="T10" fmla="*/ 1 w 17"/>
                      <a:gd name="T11" fmla="*/ 1 h 7"/>
                      <a:gd name="T12" fmla="*/ 1 w 17"/>
                      <a:gd name="T13" fmla="*/ 1 h 7"/>
                      <a:gd name="T14" fmla="*/ 1 w 17"/>
                      <a:gd name="T15" fmla="*/ 1 h 7"/>
                      <a:gd name="T16" fmla="*/ 1 w 17"/>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7">
                        <a:moveTo>
                          <a:pt x="17" y="0"/>
                        </a:moveTo>
                        <a:lnTo>
                          <a:pt x="7" y="2"/>
                        </a:lnTo>
                        <a:lnTo>
                          <a:pt x="2" y="3"/>
                        </a:lnTo>
                        <a:lnTo>
                          <a:pt x="0" y="7"/>
                        </a:lnTo>
                        <a:lnTo>
                          <a:pt x="2" y="7"/>
                        </a:lnTo>
                        <a:lnTo>
                          <a:pt x="4" y="3"/>
                        </a:lnTo>
                        <a:lnTo>
                          <a:pt x="9" y="2"/>
                        </a:lnTo>
                        <a:lnTo>
                          <a:pt x="17" y="2"/>
                        </a:lnTo>
                        <a:lnTo>
                          <a:pt x="17"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1" name="Freeform 423"/>
                  <p:cNvSpPr>
                    <a:spLocks/>
                  </p:cNvSpPr>
                  <p:nvPr/>
                </p:nvSpPr>
                <p:spPr bwMode="auto">
                  <a:xfrm>
                    <a:off x="1597" y="1626"/>
                    <a:ext cx="8" cy="3"/>
                  </a:xfrm>
                  <a:custGeom>
                    <a:avLst/>
                    <a:gdLst>
                      <a:gd name="T0" fmla="*/ 0 w 15"/>
                      <a:gd name="T1" fmla="*/ 1 h 5"/>
                      <a:gd name="T2" fmla="*/ 1 w 15"/>
                      <a:gd name="T3" fmla="*/ 1 h 5"/>
                      <a:gd name="T4" fmla="*/ 1 w 15"/>
                      <a:gd name="T5" fmla="*/ 0 h 5"/>
                      <a:gd name="T6" fmla="*/ 1 w 15"/>
                      <a:gd name="T7" fmla="*/ 0 h 5"/>
                      <a:gd name="T8" fmla="*/ 1 w 15"/>
                      <a:gd name="T9" fmla="*/ 0 h 5"/>
                      <a:gd name="T10" fmla="*/ 1 w 15"/>
                      <a:gd name="T11" fmla="*/ 1 h 5"/>
                      <a:gd name="T12" fmla="*/ 1 w 15"/>
                      <a:gd name="T13" fmla="*/ 1 h 5"/>
                      <a:gd name="T14" fmla="*/ 0 w 15"/>
                      <a:gd name="T15" fmla="*/ 1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5">
                        <a:moveTo>
                          <a:pt x="0" y="5"/>
                        </a:moveTo>
                        <a:lnTo>
                          <a:pt x="2" y="1"/>
                        </a:lnTo>
                        <a:lnTo>
                          <a:pt x="7" y="0"/>
                        </a:lnTo>
                        <a:lnTo>
                          <a:pt x="15" y="0"/>
                        </a:lnTo>
                        <a:lnTo>
                          <a:pt x="5" y="1"/>
                        </a:lnTo>
                        <a:lnTo>
                          <a:pt x="2" y="5"/>
                        </a:lnTo>
                        <a:lnTo>
                          <a:pt x="0" y="5"/>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2" name="Freeform 424"/>
                  <p:cNvSpPr>
                    <a:spLocks/>
                  </p:cNvSpPr>
                  <p:nvPr/>
                </p:nvSpPr>
                <p:spPr bwMode="auto">
                  <a:xfrm>
                    <a:off x="1598" y="1626"/>
                    <a:ext cx="7" cy="3"/>
                  </a:xfrm>
                  <a:custGeom>
                    <a:avLst/>
                    <a:gdLst>
                      <a:gd name="T0" fmla="*/ 1 w 13"/>
                      <a:gd name="T1" fmla="*/ 0 h 5"/>
                      <a:gd name="T2" fmla="*/ 1 w 13"/>
                      <a:gd name="T3" fmla="*/ 1 h 5"/>
                      <a:gd name="T4" fmla="*/ 0 w 13"/>
                      <a:gd name="T5" fmla="*/ 1 h 5"/>
                      <a:gd name="T6" fmla="*/ 1 w 13"/>
                      <a:gd name="T7" fmla="*/ 1 h 5"/>
                      <a:gd name="T8" fmla="*/ 1 w 13"/>
                      <a:gd name="T9" fmla="*/ 1 h 5"/>
                      <a:gd name="T10" fmla="*/ 1 w 13"/>
                      <a:gd name="T11" fmla="*/ 1 h 5"/>
                      <a:gd name="T12" fmla="*/ 1 w 1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5">
                        <a:moveTo>
                          <a:pt x="13" y="0"/>
                        </a:moveTo>
                        <a:lnTo>
                          <a:pt x="3" y="1"/>
                        </a:lnTo>
                        <a:lnTo>
                          <a:pt x="0" y="5"/>
                        </a:lnTo>
                        <a:lnTo>
                          <a:pt x="1" y="5"/>
                        </a:lnTo>
                        <a:lnTo>
                          <a:pt x="5" y="1"/>
                        </a:lnTo>
                        <a:lnTo>
                          <a:pt x="13" y="1"/>
                        </a:lnTo>
                        <a:lnTo>
                          <a:pt x="13"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3" name="Freeform 425"/>
                  <p:cNvSpPr>
                    <a:spLocks/>
                  </p:cNvSpPr>
                  <p:nvPr/>
                </p:nvSpPr>
                <p:spPr bwMode="auto">
                  <a:xfrm>
                    <a:off x="1599" y="1627"/>
                    <a:ext cx="6" cy="2"/>
                  </a:xfrm>
                  <a:custGeom>
                    <a:avLst/>
                    <a:gdLst>
                      <a:gd name="T0" fmla="*/ 0 w 12"/>
                      <a:gd name="T1" fmla="*/ 1 h 4"/>
                      <a:gd name="T2" fmla="*/ 1 w 12"/>
                      <a:gd name="T3" fmla="*/ 0 h 4"/>
                      <a:gd name="T4" fmla="*/ 1 w 12"/>
                      <a:gd name="T5" fmla="*/ 0 h 4"/>
                      <a:gd name="T6" fmla="*/ 1 w 12"/>
                      <a:gd name="T7" fmla="*/ 0 h 4"/>
                      <a:gd name="T8" fmla="*/ 1 w 12"/>
                      <a:gd name="T9" fmla="*/ 0 h 4"/>
                      <a:gd name="T10" fmla="*/ 1 w 12"/>
                      <a:gd name="T11" fmla="*/ 1 h 4"/>
                      <a:gd name="T12" fmla="*/ 0 w 12"/>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4">
                        <a:moveTo>
                          <a:pt x="0" y="4"/>
                        </a:moveTo>
                        <a:lnTo>
                          <a:pt x="4" y="0"/>
                        </a:lnTo>
                        <a:lnTo>
                          <a:pt x="12" y="0"/>
                        </a:lnTo>
                        <a:lnTo>
                          <a:pt x="4" y="0"/>
                        </a:lnTo>
                        <a:lnTo>
                          <a:pt x="2" y="4"/>
                        </a:lnTo>
                        <a:lnTo>
                          <a:pt x="0" y="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4" name="Freeform 426"/>
                  <p:cNvSpPr>
                    <a:spLocks/>
                  </p:cNvSpPr>
                  <p:nvPr/>
                </p:nvSpPr>
                <p:spPr bwMode="auto">
                  <a:xfrm>
                    <a:off x="1600" y="1627"/>
                    <a:ext cx="5" cy="2"/>
                  </a:xfrm>
                  <a:custGeom>
                    <a:avLst/>
                    <a:gdLst>
                      <a:gd name="T0" fmla="*/ 1 w 10"/>
                      <a:gd name="T1" fmla="*/ 0 h 4"/>
                      <a:gd name="T2" fmla="*/ 1 w 10"/>
                      <a:gd name="T3" fmla="*/ 0 h 4"/>
                      <a:gd name="T4" fmla="*/ 0 w 10"/>
                      <a:gd name="T5" fmla="*/ 1 h 4"/>
                      <a:gd name="T6" fmla="*/ 1 w 10"/>
                      <a:gd name="T7" fmla="*/ 1 h 4"/>
                      <a:gd name="T8" fmla="*/ 1 w 10"/>
                      <a:gd name="T9" fmla="*/ 1 h 4"/>
                      <a:gd name="T10" fmla="*/ 1 w 10"/>
                      <a:gd name="T11" fmla="*/ 0 h 4"/>
                      <a:gd name="T12" fmla="*/ 1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2" y="0"/>
                        </a:lnTo>
                        <a:lnTo>
                          <a:pt x="0" y="4"/>
                        </a:lnTo>
                        <a:lnTo>
                          <a:pt x="2" y="4"/>
                        </a:lnTo>
                        <a:lnTo>
                          <a:pt x="4" y="2"/>
                        </a:lnTo>
                        <a:lnTo>
                          <a:pt x="10"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5" name="Freeform 427"/>
                  <p:cNvSpPr>
                    <a:spLocks/>
                  </p:cNvSpPr>
                  <p:nvPr/>
                </p:nvSpPr>
                <p:spPr bwMode="auto">
                  <a:xfrm>
                    <a:off x="1601" y="1627"/>
                    <a:ext cx="4" cy="2"/>
                  </a:xfrm>
                  <a:custGeom>
                    <a:avLst/>
                    <a:gdLst>
                      <a:gd name="T0" fmla="*/ 0 w 8"/>
                      <a:gd name="T1" fmla="*/ 1 h 4"/>
                      <a:gd name="T2" fmla="*/ 1 w 8"/>
                      <a:gd name="T3" fmla="*/ 1 h 4"/>
                      <a:gd name="T4" fmla="*/ 1 w 8"/>
                      <a:gd name="T5" fmla="*/ 0 h 4"/>
                      <a:gd name="T6" fmla="*/ 1 w 8"/>
                      <a:gd name="T7" fmla="*/ 1 h 4"/>
                      <a:gd name="T8" fmla="*/ 1 w 8"/>
                      <a:gd name="T9" fmla="*/ 1 h 4"/>
                      <a:gd name="T10" fmla="*/ 1 w 8"/>
                      <a:gd name="T11" fmla="*/ 1 h 4"/>
                      <a:gd name="T12" fmla="*/ 0 w 8"/>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2" y="2"/>
                        </a:lnTo>
                        <a:lnTo>
                          <a:pt x="8" y="0"/>
                        </a:lnTo>
                        <a:lnTo>
                          <a:pt x="8" y="2"/>
                        </a:lnTo>
                        <a:lnTo>
                          <a:pt x="4" y="2"/>
                        </a:lnTo>
                        <a:lnTo>
                          <a:pt x="2" y="4"/>
                        </a:lnTo>
                        <a:lnTo>
                          <a:pt x="0" y="4"/>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6" name="Freeform 428"/>
                  <p:cNvSpPr>
                    <a:spLocks/>
                  </p:cNvSpPr>
                  <p:nvPr/>
                </p:nvSpPr>
                <p:spPr bwMode="auto">
                  <a:xfrm>
                    <a:off x="1602" y="1628"/>
                    <a:ext cx="3" cy="1"/>
                  </a:xfrm>
                  <a:custGeom>
                    <a:avLst/>
                    <a:gdLst>
                      <a:gd name="T0" fmla="*/ 1 w 6"/>
                      <a:gd name="T1" fmla="*/ 0 h 2"/>
                      <a:gd name="T2" fmla="*/ 1 w 6"/>
                      <a:gd name="T3" fmla="*/ 0 h 2"/>
                      <a:gd name="T4" fmla="*/ 0 w 6"/>
                      <a:gd name="T5" fmla="*/ 1 h 2"/>
                      <a:gd name="T6" fmla="*/ 1 w 6"/>
                      <a:gd name="T7" fmla="*/ 1 h 2"/>
                      <a:gd name="T8" fmla="*/ 1 w 6"/>
                      <a:gd name="T9" fmla="*/ 0 h 2"/>
                      <a:gd name="T10" fmla="*/ 1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2" y="0"/>
                        </a:lnTo>
                        <a:lnTo>
                          <a:pt x="0" y="2"/>
                        </a:lnTo>
                        <a:lnTo>
                          <a:pt x="2" y="2"/>
                        </a:lnTo>
                        <a:lnTo>
                          <a:pt x="6"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7" name="Freeform 429"/>
                  <p:cNvSpPr>
                    <a:spLocks/>
                  </p:cNvSpPr>
                  <p:nvPr/>
                </p:nvSpPr>
                <p:spPr bwMode="auto">
                  <a:xfrm>
                    <a:off x="1603" y="1628"/>
                    <a:ext cx="2" cy="1"/>
                  </a:xfrm>
                  <a:custGeom>
                    <a:avLst/>
                    <a:gdLst>
                      <a:gd name="T0" fmla="*/ 0 w 4"/>
                      <a:gd name="T1" fmla="*/ 1 h 2"/>
                      <a:gd name="T2" fmla="*/ 1 w 4"/>
                      <a:gd name="T3" fmla="*/ 0 h 2"/>
                      <a:gd name="T4" fmla="*/ 1 w 4"/>
                      <a:gd name="T5" fmla="*/ 0 h 2"/>
                      <a:gd name="T6" fmla="*/ 1 w 4"/>
                      <a:gd name="T7" fmla="*/ 1 h 2"/>
                      <a:gd name="T8" fmla="*/ 0 w 4"/>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0" y="2"/>
                        </a:moveTo>
                        <a:lnTo>
                          <a:pt x="4"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8" name="Freeform 430"/>
                  <p:cNvSpPr>
                    <a:spLocks/>
                  </p:cNvSpPr>
                  <p:nvPr/>
                </p:nvSpPr>
                <p:spPr bwMode="auto">
                  <a:xfrm>
                    <a:off x="1604" y="1628"/>
                    <a:ext cx="1" cy="1"/>
                  </a:xfrm>
                  <a:custGeom>
                    <a:avLst/>
                    <a:gdLst>
                      <a:gd name="T0" fmla="*/ 1 w 2"/>
                      <a:gd name="T1" fmla="*/ 0 h 2"/>
                      <a:gd name="T2" fmla="*/ 0 w 2"/>
                      <a:gd name="T3" fmla="*/ 1 h 2"/>
                      <a:gd name="T4" fmla="*/ 1 w 2"/>
                      <a:gd name="T5" fmla="*/ 1 h 2"/>
                      <a:gd name="T6" fmla="*/ 1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0" y="2"/>
                        </a:lnTo>
                        <a:lnTo>
                          <a:pt x="2" y="2"/>
                        </a:lnTo>
                        <a:lnTo>
                          <a:pt x="2"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79" name="Freeform 431"/>
                  <p:cNvSpPr>
                    <a:spLocks noEditPoints="1"/>
                  </p:cNvSpPr>
                  <p:nvPr/>
                </p:nvSpPr>
                <p:spPr bwMode="auto">
                  <a:xfrm>
                    <a:off x="1583" y="1651"/>
                    <a:ext cx="53" cy="9"/>
                  </a:xfrm>
                  <a:custGeom>
                    <a:avLst/>
                    <a:gdLst>
                      <a:gd name="T0" fmla="*/ 0 w 105"/>
                      <a:gd name="T1" fmla="*/ 1 h 18"/>
                      <a:gd name="T2" fmla="*/ 1 w 105"/>
                      <a:gd name="T3" fmla="*/ 1 h 18"/>
                      <a:gd name="T4" fmla="*/ 1 w 105"/>
                      <a:gd name="T5" fmla="*/ 0 h 18"/>
                      <a:gd name="T6" fmla="*/ 0 w 105"/>
                      <a:gd name="T7" fmla="*/ 0 h 18"/>
                      <a:gd name="T8" fmla="*/ 0 w 105"/>
                      <a:gd name="T9" fmla="*/ 1 h 18"/>
                      <a:gd name="T10" fmla="*/ 0 w 105"/>
                      <a:gd name="T11" fmla="*/ 1 h 18"/>
                      <a:gd name="T12" fmla="*/ 1 w 105"/>
                      <a:gd name="T13" fmla="*/ 1 h 18"/>
                      <a:gd name="T14" fmla="*/ 1 w 105"/>
                      <a:gd name="T15" fmla="*/ 0 h 18"/>
                      <a:gd name="T16" fmla="*/ 0 w 105"/>
                      <a:gd name="T17" fmla="*/ 0 h 18"/>
                      <a:gd name="T18" fmla="*/ 0 w 105"/>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8">
                        <a:moveTo>
                          <a:pt x="0" y="18"/>
                        </a:moveTo>
                        <a:lnTo>
                          <a:pt x="105" y="18"/>
                        </a:lnTo>
                        <a:lnTo>
                          <a:pt x="105" y="0"/>
                        </a:lnTo>
                        <a:lnTo>
                          <a:pt x="0" y="0"/>
                        </a:lnTo>
                        <a:lnTo>
                          <a:pt x="0" y="18"/>
                        </a:lnTo>
                        <a:close/>
                        <a:moveTo>
                          <a:pt x="0" y="16"/>
                        </a:moveTo>
                        <a:lnTo>
                          <a:pt x="102" y="16"/>
                        </a:lnTo>
                        <a:lnTo>
                          <a:pt x="102" y="0"/>
                        </a:lnTo>
                        <a:lnTo>
                          <a:pt x="0" y="0"/>
                        </a:lnTo>
                        <a:lnTo>
                          <a:pt x="0" y="16"/>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0" name="Freeform 432"/>
                  <p:cNvSpPr>
                    <a:spLocks noEditPoints="1"/>
                  </p:cNvSpPr>
                  <p:nvPr/>
                </p:nvSpPr>
                <p:spPr bwMode="auto">
                  <a:xfrm>
                    <a:off x="1583" y="1651"/>
                    <a:ext cx="51" cy="8"/>
                  </a:xfrm>
                  <a:custGeom>
                    <a:avLst/>
                    <a:gdLst>
                      <a:gd name="T0" fmla="*/ 0 w 102"/>
                      <a:gd name="T1" fmla="*/ 1 h 16"/>
                      <a:gd name="T2" fmla="*/ 1 w 102"/>
                      <a:gd name="T3" fmla="*/ 1 h 16"/>
                      <a:gd name="T4" fmla="*/ 1 w 102"/>
                      <a:gd name="T5" fmla="*/ 0 h 16"/>
                      <a:gd name="T6" fmla="*/ 0 w 102"/>
                      <a:gd name="T7" fmla="*/ 0 h 16"/>
                      <a:gd name="T8" fmla="*/ 0 w 102"/>
                      <a:gd name="T9" fmla="*/ 1 h 16"/>
                      <a:gd name="T10" fmla="*/ 1 w 102"/>
                      <a:gd name="T11" fmla="*/ 1 h 16"/>
                      <a:gd name="T12" fmla="*/ 1 w 102"/>
                      <a:gd name="T13" fmla="*/ 1 h 16"/>
                      <a:gd name="T14" fmla="*/ 1 w 102"/>
                      <a:gd name="T15" fmla="*/ 0 h 16"/>
                      <a:gd name="T16" fmla="*/ 1 w 102"/>
                      <a:gd name="T17" fmla="*/ 0 h 16"/>
                      <a:gd name="T18" fmla="*/ 1 w 102"/>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6">
                        <a:moveTo>
                          <a:pt x="0" y="16"/>
                        </a:moveTo>
                        <a:lnTo>
                          <a:pt x="102" y="16"/>
                        </a:lnTo>
                        <a:lnTo>
                          <a:pt x="102" y="0"/>
                        </a:lnTo>
                        <a:lnTo>
                          <a:pt x="0" y="0"/>
                        </a:lnTo>
                        <a:lnTo>
                          <a:pt x="0" y="16"/>
                        </a:lnTo>
                        <a:close/>
                        <a:moveTo>
                          <a:pt x="2" y="16"/>
                        </a:moveTo>
                        <a:lnTo>
                          <a:pt x="100" y="16"/>
                        </a:lnTo>
                        <a:lnTo>
                          <a:pt x="100" y="0"/>
                        </a:lnTo>
                        <a:lnTo>
                          <a:pt x="2" y="0"/>
                        </a:lnTo>
                        <a:lnTo>
                          <a:pt x="2" y="16"/>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1" name="Freeform 433"/>
                  <p:cNvSpPr>
                    <a:spLocks noEditPoints="1"/>
                  </p:cNvSpPr>
                  <p:nvPr/>
                </p:nvSpPr>
                <p:spPr bwMode="auto">
                  <a:xfrm>
                    <a:off x="1584" y="1651"/>
                    <a:ext cx="49" cy="8"/>
                  </a:xfrm>
                  <a:custGeom>
                    <a:avLst/>
                    <a:gdLst>
                      <a:gd name="T0" fmla="*/ 0 w 98"/>
                      <a:gd name="T1" fmla="*/ 1 h 16"/>
                      <a:gd name="T2" fmla="*/ 1 w 98"/>
                      <a:gd name="T3" fmla="*/ 1 h 16"/>
                      <a:gd name="T4" fmla="*/ 1 w 98"/>
                      <a:gd name="T5" fmla="*/ 0 h 16"/>
                      <a:gd name="T6" fmla="*/ 0 w 98"/>
                      <a:gd name="T7" fmla="*/ 0 h 16"/>
                      <a:gd name="T8" fmla="*/ 0 w 98"/>
                      <a:gd name="T9" fmla="*/ 1 h 16"/>
                      <a:gd name="T10" fmla="*/ 1 w 98"/>
                      <a:gd name="T11" fmla="*/ 1 h 16"/>
                      <a:gd name="T12" fmla="*/ 1 w 98"/>
                      <a:gd name="T13" fmla="*/ 1 h 16"/>
                      <a:gd name="T14" fmla="*/ 1 w 98"/>
                      <a:gd name="T15" fmla="*/ 0 h 16"/>
                      <a:gd name="T16" fmla="*/ 1 w 98"/>
                      <a:gd name="T17" fmla="*/ 0 h 16"/>
                      <a:gd name="T18" fmla="*/ 1 w 98"/>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6">
                        <a:moveTo>
                          <a:pt x="0" y="16"/>
                        </a:moveTo>
                        <a:lnTo>
                          <a:pt x="98" y="16"/>
                        </a:lnTo>
                        <a:lnTo>
                          <a:pt x="98" y="0"/>
                        </a:lnTo>
                        <a:lnTo>
                          <a:pt x="0" y="0"/>
                        </a:lnTo>
                        <a:lnTo>
                          <a:pt x="0" y="16"/>
                        </a:lnTo>
                        <a:close/>
                        <a:moveTo>
                          <a:pt x="2" y="16"/>
                        </a:moveTo>
                        <a:lnTo>
                          <a:pt x="96" y="16"/>
                        </a:lnTo>
                        <a:lnTo>
                          <a:pt x="96" y="0"/>
                        </a:lnTo>
                        <a:lnTo>
                          <a:pt x="2" y="0"/>
                        </a:lnTo>
                        <a:lnTo>
                          <a:pt x="2" y="16"/>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2" name="Freeform 434"/>
                  <p:cNvSpPr>
                    <a:spLocks noEditPoints="1"/>
                  </p:cNvSpPr>
                  <p:nvPr/>
                </p:nvSpPr>
                <p:spPr bwMode="auto">
                  <a:xfrm>
                    <a:off x="1585" y="1651"/>
                    <a:ext cx="47" cy="8"/>
                  </a:xfrm>
                  <a:custGeom>
                    <a:avLst/>
                    <a:gdLst>
                      <a:gd name="T0" fmla="*/ 0 w 94"/>
                      <a:gd name="T1" fmla="*/ 1 h 16"/>
                      <a:gd name="T2" fmla="*/ 1 w 94"/>
                      <a:gd name="T3" fmla="*/ 1 h 16"/>
                      <a:gd name="T4" fmla="*/ 1 w 94"/>
                      <a:gd name="T5" fmla="*/ 0 h 16"/>
                      <a:gd name="T6" fmla="*/ 0 w 94"/>
                      <a:gd name="T7" fmla="*/ 0 h 16"/>
                      <a:gd name="T8" fmla="*/ 0 w 94"/>
                      <a:gd name="T9" fmla="*/ 1 h 16"/>
                      <a:gd name="T10" fmla="*/ 1 w 94"/>
                      <a:gd name="T11" fmla="*/ 1 h 16"/>
                      <a:gd name="T12" fmla="*/ 1 w 94"/>
                      <a:gd name="T13" fmla="*/ 1 h 16"/>
                      <a:gd name="T14" fmla="*/ 1 w 94"/>
                      <a:gd name="T15" fmla="*/ 0 h 16"/>
                      <a:gd name="T16" fmla="*/ 1 w 94"/>
                      <a:gd name="T17" fmla="*/ 0 h 16"/>
                      <a:gd name="T18" fmla="*/ 1 w 94"/>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6">
                        <a:moveTo>
                          <a:pt x="0" y="16"/>
                        </a:moveTo>
                        <a:lnTo>
                          <a:pt x="94" y="16"/>
                        </a:lnTo>
                        <a:lnTo>
                          <a:pt x="94" y="0"/>
                        </a:lnTo>
                        <a:lnTo>
                          <a:pt x="0" y="0"/>
                        </a:lnTo>
                        <a:lnTo>
                          <a:pt x="0" y="16"/>
                        </a:lnTo>
                        <a:close/>
                        <a:moveTo>
                          <a:pt x="2" y="16"/>
                        </a:moveTo>
                        <a:lnTo>
                          <a:pt x="92" y="16"/>
                        </a:lnTo>
                        <a:lnTo>
                          <a:pt x="92" y="0"/>
                        </a:lnTo>
                        <a:lnTo>
                          <a:pt x="2" y="0"/>
                        </a:lnTo>
                        <a:lnTo>
                          <a:pt x="2" y="16"/>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3" name="Freeform 435"/>
                  <p:cNvSpPr>
                    <a:spLocks noEditPoints="1"/>
                  </p:cNvSpPr>
                  <p:nvPr/>
                </p:nvSpPr>
                <p:spPr bwMode="auto">
                  <a:xfrm>
                    <a:off x="1586" y="1651"/>
                    <a:ext cx="45" cy="8"/>
                  </a:xfrm>
                  <a:custGeom>
                    <a:avLst/>
                    <a:gdLst>
                      <a:gd name="T0" fmla="*/ 0 w 90"/>
                      <a:gd name="T1" fmla="*/ 1 h 16"/>
                      <a:gd name="T2" fmla="*/ 1 w 90"/>
                      <a:gd name="T3" fmla="*/ 1 h 16"/>
                      <a:gd name="T4" fmla="*/ 1 w 90"/>
                      <a:gd name="T5" fmla="*/ 0 h 16"/>
                      <a:gd name="T6" fmla="*/ 0 w 90"/>
                      <a:gd name="T7" fmla="*/ 0 h 16"/>
                      <a:gd name="T8" fmla="*/ 0 w 90"/>
                      <a:gd name="T9" fmla="*/ 1 h 16"/>
                      <a:gd name="T10" fmla="*/ 1 w 90"/>
                      <a:gd name="T11" fmla="*/ 1 h 16"/>
                      <a:gd name="T12" fmla="*/ 1 w 90"/>
                      <a:gd name="T13" fmla="*/ 1 h 16"/>
                      <a:gd name="T14" fmla="*/ 1 w 90"/>
                      <a:gd name="T15" fmla="*/ 0 h 16"/>
                      <a:gd name="T16" fmla="*/ 1 w 90"/>
                      <a:gd name="T17" fmla="*/ 0 h 16"/>
                      <a:gd name="T18" fmla="*/ 1 w 90"/>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16">
                        <a:moveTo>
                          <a:pt x="0" y="16"/>
                        </a:moveTo>
                        <a:lnTo>
                          <a:pt x="90" y="16"/>
                        </a:lnTo>
                        <a:lnTo>
                          <a:pt x="90" y="0"/>
                        </a:lnTo>
                        <a:lnTo>
                          <a:pt x="0" y="0"/>
                        </a:lnTo>
                        <a:lnTo>
                          <a:pt x="0" y="16"/>
                        </a:lnTo>
                        <a:close/>
                        <a:moveTo>
                          <a:pt x="1" y="16"/>
                        </a:moveTo>
                        <a:lnTo>
                          <a:pt x="88" y="16"/>
                        </a:lnTo>
                        <a:lnTo>
                          <a:pt x="88" y="0"/>
                        </a:lnTo>
                        <a:lnTo>
                          <a:pt x="1" y="0"/>
                        </a:lnTo>
                        <a:lnTo>
                          <a:pt x="1" y="16"/>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4" name="Freeform 436"/>
                  <p:cNvSpPr>
                    <a:spLocks noEditPoints="1"/>
                  </p:cNvSpPr>
                  <p:nvPr/>
                </p:nvSpPr>
                <p:spPr bwMode="auto">
                  <a:xfrm>
                    <a:off x="1587" y="1651"/>
                    <a:ext cx="43" cy="8"/>
                  </a:xfrm>
                  <a:custGeom>
                    <a:avLst/>
                    <a:gdLst>
                      <a:gd name="T0" fmla="*/ 0 w 87"/>
                      <a:gd name="T1" fmla="*/ 1 h 16"/>
                      <a:gd name="T2" fmla="*/ 0 w 87"/>
                      <a:gd name="T3" fmla="*/ 1 h 16"/>
                      <a:gd name="T4" fmla="*/ 0 w 87"/>
                      <a:gd name="T5" fmla="*/ 0 h 16"/>
                      <a:gd name="T6" fmla="*/ 0 w 87"/>
                      <a:gd name="T7" fmla="*/ 0 h 16"/>
                      <a:gd name="T8" fmla="*/ 0 w 87"/>
                      <a:gd name="T9" fmla="*/ 1 h 16"/>
                      <a:gd name="T10" fmla="*/ 0 w 87"/>
                      <a:gd name="T11" fmla="*/ 1 h 16"/>
                      <a:gd name="T12" fmla="*/ 0 w 87"/>
                      <a:gd name="T13" fmla="*/ 1 h 16"/>
                      <a:gd name="T14" fmla="*/ 0 w 87"/>
                      <a:gd name="T15" fmla="*/ 0 h 16"/>
                      <a:gd name="T16" fmla="*/ 0 w 87"/>
                      <a:gd name="T17" fmla="*/ 0 h 16"/>
                      <a:gd name="T18" fmla="*/ 0 w 87"/>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6">
                        <a:moveTo>
                          <a:pt x="0" y="16"/>
                        </a:moveTo>
                        <a:lnTo>
                          <a:pt x="87" y="16"/>
                        </a:lnTo>
                        <a:lnTo>
                          <a:pt x="87" y="0"/>
                        </a:lnTo>
                        <a:lnTo>
                          <a:pt x="0" y="0"/>
                        </a:lnTo>
                        <a:lnTo>
                          <a:pt x="0" y="16"/>
                        </a:lnTo>
                        <a:close/>
                        <a:moveTo>
                          <a:pt x="2" y="14"/>
                        </a:moveTo>
                        <a:lnTo>
                          <a:pt x="85" y="14"/>
                        </a:lnTo>
                        <a:lnTo>
                          <a:pt x="85" y="0"/>
                        </a:lnTo>
                        <a:lnTo>
                          <a:pt x="2" y="0"/>
                        </a:lnTo>
                        <a:lnTo>
                          <a:pt x="2" y="14"/>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5" name="Freeform 437"/>
                  <p:cNvSpPr>
                    <a:spLocks noEditPoints="1"/>
                  </p:cNvSpPr>
                  <p:nvPr/>
                </p:nvSpPr>
                <p:spPr bwMode="auto">
                  <a:xfrm>
                    <a:off x="1588" y="1651"/>
                    <a:ext cx="41" cy="7"/>
                  </a:xfrm>
                  <a:custGeom>
                    <a:avLst/>
                    <a:gdLst>
                      <a:gd name="T0" fmla="*/ 0 w 83"/>
                      <a:gd name="T1" fmla="*/ 1 h 14"/>
                      <a:gd name="T2" fmla="*/ 0 w 83"/>
                      <a:gd name="T3" fmla="*/ 1 h 14"/>
                      <a:gd name="T4" fmla="*/ 0 w 83"/>
                      <a:gd name="T5" fmla="*/ 0 h 14"/>
                      <a:gd name="T6" fmla="*/ 0 w 83"/>
                      <a:gd name="T7" fmla="*/ 0 h 14"/>
                      <a:gd name="T8" fmla="*/ 0 w 83"/>
                      <a:gd name="T9" fmla="*/ 1 h 14"/>
                      <a:gd name="T10" fmla="*/ 0 w 83"/>
                      <a:gd name="T11" fmla="*/ 1 h 14"/>
                      <a:gd name="T12" fmla="*/ 0 w 83"/>
                      <a:gd name="T13" fmla="*/ 1 h 14"/>
                      <a:gd name="T14" fmla="*/ 0 w 83"/>
                      <a:gd name="T15" fmla="*/ 1 h 14"/>
                      <a:gd name="T16" fmla="*/ 0 w 83"/>
                      <a:gd name="T17" fmla="*/ 1 h 14"/>
                      <a:gd name="T18" fmla="*/ 0 w 83"/>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4">
                        <a:moveTo>
                          <a:pt x="0" y="14"/>
                        </a:moveTo>
                        <a:lnTo>
                          <a:pt x="83" y="14"/>
                        </a:lnTo>
                        <a:lnTo>
                          <a:pt x="83" y="0"/>
                        </a:lnTo>
                        <a:lnTo>
                          <a:pt x="0" y="0"/>
                        </a:lnTo>
                        <a:lnTo>
                          <a:pt x="0" y="14"/>
                        </a:lnTo>
                        <a:close/>
                        <a:moveTo>
                          <a:pt x="2" y="14"/>
                        </a:moveTo>
                        <a:lnTo>
                          <a:pt x="81" y="14"/>
                        </a:lnTo>
                        <a:lnTo>
                          <a:pt x="81" y="2"/>
                        </a:lnTo>
                        <a:lnTo>
                          <a:pt x="2" y="2"/>
                        </a:lnTo>
                        <a:lnTo>
                          <a:pt x="2" y="14"/>
                        </a:lnTo>
                        <a:close/>
                      </a:path>
                    </a:pathLst>
                  </a:custGeom>
                  <a:solidFill>
                    <a:srgbClr val="B6B6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6" name="Freeform 438"/>
                  <p:cNvSpPr>
                    <a:spLocks noEditPoints="1"/>
                  </p:cNvSpPr>
                  <p:nvPr/>
                </p:nvSpPr>
                <p:spPr bwMode="auto">
                  <a:xfrm>
                    <a:off x="1589" y="1652"/>
                    <a:ext cx="40" cy="6"/>
                  </a:xfrm>
                  <a:custGeom>
                    <a:avLst/>
                    <a:gdLst>
                      <a:gd name="T0" fmla="*/ 0 w 79"/>
                      <a:gd name="T1" fmla="*/ 1 h 12"/>
                      <a:gd name="T2" fmla="*/ 1 w 79"/>
                      <a:gd name="T3" fmla="*/ 1 h 12"/>
                      <a:gd name="T4" fmla="*/ 1 w 79"/>
                      <a:gd name="T5" fmla="*/ 0 h 12"/>
                      <a:gd name="T6" fmla="*/ 0 w 79"/>
                      <a:gd name="T7" fmla="*/ 0 h 12"/>
                      <a:gd name="T8" fmla="*/ 0 w 79"/>
                      <a:gd name="T9" fmla="*/ 1 h 12"/>
                      <a:gd name="T10" fmla="*/ 1 w 79"/>
                      <a:gd name="T11" fmla="*/ 1 h 12"/>
                      <a:gd name="T12" fmla="*/ 1 w 79"/>
                      <a:gd name="T13" fmla="*/ 1 h 12"/>
                      <a:gd name="T14" fmla="*/ 1 w 79"/>
                      <a:gd name="T15" fmla="*/ 0 h 12"/>
                      <a:gd name="T16" fmla="*/ 1 w 79"/>
                      <a:gd name="T17" fmla="*/ 0 h 12"/>
                      <a:gd name="T18" fmla="*/ 1 w 79"/>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12">
                        <a:moveTo>
                          <a:pt x="0" y="12"/>
                        </a:moveTo>
                        <a:lnTo>
                          <a:pt x="79" y="12"/>
                        </a:lnTo>
                        <a:lnTo>
                          <a:pt x="79" y="0"/>
                        </a:lnTo>
                        <a:lnTo>
                          <a:pt x="0" y="0"/>
                        </a:lnTo>
                        <a:lnTo>
                          <a:pt x="0" y="12"/>
                        </a:lnTo>
                        <a:close/>
                        <a:moveTo>
                          <a:pt x="2" y="12"/>
                        </a:moveTo>
                        <a:lnTo>
                          <a:pt x="77" y="12"/>
                        </a:lnTo>
                        <a:lnTo>
                          <a:pt x="77" y="0"/>
                        </a:lnTo>
                        <a:lnTo>
                          <a:pt x="2" y="0"/>
                        </a:lnTo>
                        <a:lnTo>
                          <a:pt x="2" y="12"/>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7" name="Freeform 439"/>
                  <p:cNvSpPr>
                    <a:spLocks noEditPoints="1"/>
                  </p:cNvSpPr>
                  <p:nvPr/>
                </p:nvSpPr>
                <p:spPr bwMode="auto">
                  <a:xfrm>
                    <a:off x="1590" y="1652"/>
                    <a:ext cx="38" cy="6"/>
                  </a:xfrm>
                  <a:custGeom>
                    <a:avLst/>
                    <a:gdLst>
                      <a:gd name="T0" fmla="*/ 0 w 75"/>
                      <a:gd name="T1" fmla="*/ 1 h 12"/>
                      <a:gd name="T2" fmla="*/ 1 w 75"/>
                      <a:gd name="T3" fmla="*/ 1 h 12"/>
                      <a:gd name="T4" fmla="*/ 1 w 75"/>
                      <a:gd name="T5" fmla="*/ 0 h 12"/>
                      <a:gd name="T6" fmla="*/ 0 w 75"/>
                      <a:gd name="T7" fmla="*/ 0 h 12"/>
                      <a:gd name="T8" fmla="*/ 0 w 75"/>
                      <a:gd name="T9" fmla="*/ 1 h 12"/>
                      <a:gd name="T10" fmla="*/ 1 w 75"/>
                      <a:gd name="T11" fmla="*/ 1 h 12"/>
                      <a:gd name="T12" fmla="*/ 1 w 75"/>
                      <a:gd name="T13" fmla="*/ 1 h 12"/>
                      <a:gd name="T14" fmla="*/ 1 w 75"/>
                      <a:gd name="T15" fmla="*/ 0 h 12"/>
                      <a:gd name="T16" fmla="*/ 1 w 75"/>
                      <a:gd name="T17" fmla="*/ 0 h 12"/>
                      <a:gd name="T18" fmla="*/ 1 w 75"/>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12">
                        <a:moveTo>
                          <a:pt x="0" y="12"/>
                        </a:moveTo>
                        <a:lnTo>
                          <a:pt x="75" y="12"/>
                        </a:lnTo>
                        <a:lnTo>
                          <a:pt x="75" y="0"/>
                        </a:lnTo>
                        <a:lnTo>
                          <a:pt x="0" y="0"/>
                        </a:lnTo>
                        <a:lnTo>
                          <a:pt x="0" y="12"/>
                        </a:lnTo>
                        <a:close/>
                        <a:moveTo>
                          <a:pt x="2" y="12"/>
                        </a:moveTo>
                        <a:lnTo>
                          <a:pt x="73" y="12"/>
                        </a:lnTo>
                        <a:lnTo>
                          <a:pt x="73" y="0"/>
                        </a:lnTo>
                        <a:lnTo>
                          <a:pt x="2" y="0"/>
                        </a:lnTo>
                        <a:lnTo>
                          <a:pt x="2" y="1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8" name="Freeform 440"/>
                  <p:cNvSpPr>
                    <a:spLocks noEditPoints="1"/>
                  </p:cNvSpPr>
                  <p:nvPr/>
                </p:nvSpPr>
                <p:spPr bwMode="auto">
                  <a:xfrm>
                    <a:off x="1591" y="1652"/>
                    <a:ext cx="36" cy="6"/>
                  </a:xfrm>
                  <a:custGeom>
                    <a:avLst/>
                    <a:gdLst>
                      <a:gd name="T0" fmla="*/ 0 w 71"/>
                      <a:gd name="T1" fmla="*/ 1 h 12"/>
                      <a:gd name="T2" fmla="*/ 1 w 71"/>
                      <a:gd name="T3" fmla="*/ 1 h 12"/>
                      <a:gd name="T4" fmla="*/ 1 w 71"/>
                      <a:gd name="T5" fmla="*/ 0 h 12"/>
                      <a:gd name="T6" fmla="*/ 0 w 71"/>
                      <a:gd name="T7" fmla="*/ 0 h 12"/>
                      <a:gd name="T8" fmla="*/ 0 w 71"/>
                      <a:gd name="T9" fmla="*/ 1 h 12"/>
                      <a:gd name="T10" fmla="*/ 1 w 71"/>
                      <a:gd name="T11" fmla="*/ 1 h 12"/>
                      <a:gd name="T12" fmla="*/ 1 w 71"/>
                      <a:gd name="T13" fmla="*/ 1 h 12"/>
                      <a:gd name="T14" fmla="*/ 1 w 71"/>
                      <a:gd name="T15" fmla="*/ 0 h 12"/>
                      <a:gd name="T16" fmla="*/ 1 w 71"/>
                      <a:gd name="T17" fmla="*/ 0 h 12"/>
                      <a:gd name="T18" fmla="*/ 1 w 71"/>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12">
                        <a:moveTo>
                          <a:pt x="0" y="12"/>
                        </a:moveTo>
                        <a:lnTo>
                          <a:pt x="71" y="12"/>
                        </a:lnTo>
                        <a:lnTo>
                          <a:pt x="71" y="0"/>
                        </a:lnTo>
                        <a:lnTo>
                          <a:pt x="0" y="0"/>
                        </a:lnTo>
                        <a:lnTo>
                          <a:pt x="0" y="12"/>
                        </a:lnTo>
                        <a:close/>
                        <a:moveTo>
                          <a:pt x="2" y="12"/>
                        </a:moveTo>
                        <a:lnTo>
                          <a:pt x="69" y="12"/>
                        </a:lnTo>
                        <a:lnTo>
                          <a:pt x="69" y="0"/>
                        </a:lnTo>
                        <a:lnTo>
                          <a:pt x="2" y="0"/>
                        </a:lnTo>
                        <a:lnTo>
                          <a:pt x="2" y="12"/>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89" name="Freeform 441"/>
                  <p:cNvSpPr>
                    <a:spLocks noEditPoints="1"/>
                  </p:cNvSpPr>
                  <p:nvPr/>
                </p:nvSpPr>
                <p:spPr bwMode="auto">
                  <a:xfrm>
                    <a:off x="1592" y="1652"/>
                    <a:ext cx="34" cy="6"/>
                  </a:xfrm>
                  <a:custGeom>
                    <a:avLst/>
                    <a:gdLst>
                      <a:gd name="T0" fmla="*/ 0 w 67"/>
                      <a:gd name="T1" fmla="*/ 1 h 12"/>
                      <a:gd name="T2" fmla="*/ 1 w 67"/>
                      <a:gd name="T3" fmla="*/ 1 h 12"/>
                      <a:gd name="T4" fmla="*/ 1 w 67"/>
                      <a:gd name="T5" fmla="*/ 0 h 12"/>
                      <a:gd name="T6" fmla="*/ 0 w 67"/>
                      <a:gd name="T7" fmla="*/ 0 h 12"/>
                      <a:gd name="T8" fmla="*/ 0 w 67"/>
                      <a:gd name="T9" fmla="*/ 1 h 12"/>
                      <a:gd name="T10" fmla="*/ 1 w 67"/>
                      <a:gd name="T11" fmla="*/ 1 h 12"/>
                      <a:gd name="T12" fmla="*/ 1 w 67"/>
                      <a:gd name="T13" fmla="*/ 1 h 12"/>
                      <a:gd name="T14" fmla="*/ 1 w 67"/>
                      <a:gd name="T15" fmla="*/ 0 h 12"/>
                      <a:gd name="T16" fmla="*/ 1 w 67"/>
                      <a:gd name="T17" fmla="*/ 0 h 12"/>
                      <a:gd name="T18" fmla="*/ 1 w 67"/>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12">
                        <a:moveTo>
                          <a:pt x="0" y="12"/>
                        </a:moveTo>
                        <a:lnTo>
                          <a:pt x="67" y="12"/>
                        </a:lnTo>
                        <a:lnTo>
                          <a:pt x="67" y="0"/>
                        </a:lnTo>
                        <a:lnTo>
                          <a:pt x="0" y="0"/>
                        </a:lnTo>
                        <a:lnTo>
                          <a:pt x="0" y="12"/>
                        </a:lnTo>
                        <a:close/>
                        <a:moveTo>
                          <a:pt x="2" y="10"/>
                        </a:moveTo>
                        <a:lnTo>
                          <a:pt x="65" y="10"/>
                        </a:lnTo>
                        <a:lnTo>
                          <a:pt x="65" y="0"/>
                        </a:lnTo>
                        <a:lnTo>
                          <a:pt x="2" y="0"/>
                        </a:lnTo>
                        <a:lnTo>
                          <a:pt x="2" y="1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0" name="Freeform 442"/>
                  <p:cNvSpPr>
                    <a:spLocks noEditPoints="1"/>
                  </p:cNvSpPr>
                  <p:nvPr/>
                </p:nvSpPr>
                <p:spPr bwMode="auto">
                  <a:xfrm>
                    <a:off x="1593" y="1652"/>
                    <a:ext cx="32" cy="5"/>
                  </a:xfrm>
                  <a:custGeom>
                    <a:avLst/>
                    <a:gdLst>
                      <a:gd name="T0" fmla="*/ 0 w 63"/>
                      <a:gd name="T1" fmla="*/ 1 h 10"/>
                      <a:gd name="T2" fmla="*/ 1 w 63"/>
                      <a:gd name="T3" fmla="*/ 1 h 10"/>
                      <a:gd name="T4" fmla="*/ 1 w 63"/>
                      <a:gd name="T5" fmla="*/ 0 h 10"/>
                      <a:gd name="T6" fmla="*/ 0 w 63"/>
                      <a:gd name="T7" fmla="*/ 0 h 10"/>
                      <a:gd name="T8" fmla="*/ 0 w 63"/>
                      <a:gd name="T9" fmla="*/ 1 h 10"/>
                      <a:gd name="T10" fmla="*/ 1 w 63"/>
                      <a:gd name="T11" fmla="*/ 1 h 10"/>
                      <a:gd name="T12" fmla="*/ 1 w 63"/>
                      <a:gd name="T13" fmla="*/ 1 h 10"/>
                      <a:gd name="T14" fmla="*/ 1 w 63"/>
                      <a:gd name="T15" fmla="*/ 0 h 10"/>
                      <a:gd name="T16" fmla="*/ 1 w 63"/>
                      <a:gd name="T17" fmla="*/ 0 h 10"/>
                      <a:gd name="T18" fmla="*/ 1 w 63"/>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10">
                        <a:moveTo>
                          <a:pt x="0" y="10"/>
                        </a:moveTo>
                        <a:lnTo>
                          <a:pt x="63" y="10"/>
                        </a:lnTo>
                        <a:lnTo>
                          <a:pt x="63" y="0"/>
                        </a:lnTo>
                        <a:lnTo>
                          <a:pt x="0" y="0"/>
                        </a:lnTo>
                        <a:lnTo>
                          <a:pt x="0" y="10"/>
                        </a:lnTo>
                        <a:close/>
                        <a:moveTo>
                          <a:pt x="2" y="10"/>
                        </a:moveTo>
                        <a:lnTo>
                          <a:pt x="61" y="10"/>
                        </a:lnTo>
                        <a:lnTo>
                          <a:pt x="61" y="0"/>
                        </a:lnTo>
                        <a:lnTo>
                          <a:pt x="2" y="0"/>
                        </a:lnTo>
                        <a:lnTo>
                          <a:pt x="2" y="1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1" name="Freeform 443"/>
                  <p:cNvSpPr>
                    <a:spLocks noEditPoints="1"/>
                  </p:cNvSpPr>
                  <p:nvPr/>
                </p:nvSpPr>
                <p:spPr bwMode="auto">
                  <a:xfrm>
                    <a:off x="1594" y="1652"/>
                    <a:ext cx="30" cy="5"/>
                  </a:xfrm>
                  <a:custGeom>
                    <a:avLst/>
                    <a:gdLst>
                      <a:gd name="T0" fmla="*/ 0 w 59"/>
                      <a:gd name="T1" fmla="*/ 1 h 10"/>
                      <a:gd name="T2" fmla="*/ 1 w 59"/>
                      <a:gd name="T3" fmla="*/ 1 h 10"/>
                      <a:gd name="T4" fmla="*/ 1 w 59"/>
                      <a:gd name="T5" fmla="*/ 0 h 10"/>
                      <a:gd name="T6" fmla="*/ 0 w 59"/>
                      <a:gd name="T7" fmla="*/ 0 h 10"/>
                      <a:gd name="T8" fmla="*/ 0 w 59"/>
                      <a:gd name="T9" fmla="*/ 1 h 10"/>
                      <a:gd name="T10" fmla="*/ 1 w 59"/>
                      <a:gd name="T11" fmla="*/ 1 h 10"/>
                      <a:gd name="T12" fmla="*/ 1 w 59"/>
                      <a:gd name="T13" fmla="*/ 1 h 10"/>
                      <a:gd name="T14" fmla="*/ 1 w 59"/>
                      <a:gd name="T15" fmla="*/ 0 h 10"/>
                      <a:gd name="T16" fmla="*/ 1 w 59"/>
                      <a:gd name="T17" fmla="*/ 0 h 10"/>
                      <a:gd name="T18" fmla="*/ 1 w 59"/>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10">
                        <a:moveTo>
                          <a:pt x="0" y="10"/>
                        </a:moveTo>
                        <a:lnTo>
                          <a:pt x="59" y="10"/>
                        </a:lnTo>
                        <a:lnTo>
                          <a:pt x="59" y="0"/>
                        </a:lnTo>
                        <a:lnTo>
                          <a:pt x="0" y="0"/>
                        </a:lnTo>
                        <a:lnTo>
                          <a:pt x="0" y="10"/>
                        </a:lnTo>
                        <a:close/>
                        <a:moveTo>
                          <a:pt x="2" y="10"/>
                        </a:moveTo>
                        <a:lnTo>
                          <a:pt x="58" y="10"/>
                        </a:lnTo>
                        <a:lnTo>
                          <a:pt x="58" y="0"/>
                        </a:lnTo>
                        <a:lnTo>
                          <a:pt x="2" y="0"/>
                        </a:lnTo>
                        <a:lnTo>
                          <a:pt x="2" y="1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2" name="Freeform 444"/>
                  <p:cNvSpPr>
                    <a:spLocks noEditPoints="1"/>
                  </p:cNvSpPr>
                  <p:nvPr/>
                </p:nvSpPr>
                <p:spPr bwMode="auto">
                  <a:xfrm>
                    <a:off x="1595" y="1652"/>
                    <a:ext cx="28" cy="5"/>
                  </a:xfrm>
                  <a:custGeom>
                    <a:avLst/>
                    <a:gdLst>
                      <a:gd name="T0" fmla="*/ 0 w 56"/>
                      <a:gd name="T1" fmla="*/ 1 h 10"/>
                      <a:gd name="T2" fmla="*/ 1 w 56"/>
                      <a:gd name="T3" fmla="*/ 1 h 10"/>
                      <a:gd name="T4" fmla="*/ 1 w 56"/>
                      <a:gd name="T5" fmla="*/ 0 h 10"/>
                      <a:gd name="T6" fmla="*/ 0 w 56"/>
                      <a:gd name="T7" fmla="*/ 0 h 10"/>
                      <a:gd name="T8" fmla="*/ 0 w 56"/>
                      <a:gd name="T9" fmla="*/ 1 h 10"/>
                      <a:gd name="T10" fmla="*/ 1 w 56"/>
                      <a:gd name="T11" fmla="*/ 1 h 10"/>
                      <a:gd name="T12" fmla="*/ 1 w 56"/>
                      <a:gd name="T13" fmla="*/ 1 h 10"/>
                      <a:gd name="T14" fmla="*/ 1 w 56"/>
                      <a:gd name="T15" fmla="*/ 1 h 10"/>
                      <a:gd name="T16" fmla="*/ 1 w 56"/>
                      <a:gd name="T17" fmla="*/ 1 h 10"/>
                      <a:gd name="T18" fmla="*/ 1 w 56"/>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10">
                        <a:moveTo>
                          <a:pt x="0" y="10"/>
                        </a:moveTo>
                        <a:lnTo>
                          <a:pt x="56" y="10"/>
                        </a:lnTo>
                        <a:lnTo>
                          <a:pt x="56" y="0"/>
                        </a:lnTo>
                        <a:lnTo>
                          <a:pt x="0" y="0"/>
                        </a:lnTo>
                        <a:lnTo>
                          <a:pt x="0" y="10"/>
                        </a:lnTo>
                        <a:close/>
                        <a:moveTo>
                          <a:pt x="2" y="10"/>
                        </a:moveTo>
                        <a:lnTo>
                          <a:pt x="54" y="10"/>
                        </a:lnTo>
                        <a:lnTo>
                          <a:pt x="54" y="2"/>
                        </a:lnTo>
                        <a:lnTo>
                          <a:pt x="2" y="2"/>
                        </a:lnTo>
                        <a:lnTo>
                          <a:pt x="2" y="1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3" name="Freeform 445"/>
                  <p:cNvSpPr>
                    <a:spLocks noEditPoints="1"/>
                  </p:cNvSpPr>
                  <p:nvPr/>
                </p:nvSpPr>
                <p:spPr bwMode="auto">
                  <a:xfrm>
                    <a:off x="1596" y="1653"/>
                    <a:ext cx="26" cy="4"/>
                  </a:xfrm>
                  <a:custGeom>
                    <a:avLst/>
                    <a:gdLst>
                      <a:gd name="T0" fmla="*/ 0 w 52"/>
                      <a:gd name="T1" fmla="*/ 1 h 8"/>
                      <a:gd name="T2" fmla="*/ 1 w 52"/>
                      <a:gd name="T3" fmla="*/ 1 h 8"/>
                      <a:gd name="T4" fmla="*/ 1 w 52"/>
                      <a:gd name="T5" fmla="*/ 0 h 8"/>
                      <a:gd name="T6" fmla="*/ 0 w 52"/>
                      <a:gd name="T7" fmla="*/ 0 h 8"/>
                      <a:gd name="T8" fmla="*/ 0 w 52"/>
                      <a:gd name="T9" fmla="*/ 1 h 8"/>
                      <a:gd name="T10" fmla="*/ 1 w 52"/>
                      <a:gd name="T11" fmla="*/ 1 h 8"/>
                      <a:gd name="T12" fmla="*/ 1 w 52"/>
                      <a:gd name="T13" fmla="*/ 1 h 8"/>
                      <a:gd name="T14" fmla="*/ 1 w 52"/>
                      <a:gd name="T15" fmla="*/ 0 h 8"/>
                      <a:gd name="T16" fmla="*/ 1 w 52"/>
                      <a:gd name="T17" fmla="*/ 0 h 8"/>
                      <a:gd name="T18" fmla="*/ 1 w 5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8">
                        <a:moveTo>
                          <a:pt x="0" y="8"/>
                        </a:moveTo>
                        <a:lnTo>
                          <a:pt x="52" y="8"/>
                        </a:lnTo>
                        <a:lnTo>
                          <a:pt x="52" y="0"/>
                        </a:lnTo>
                        <a:lnTo>
                          <a:pt x="0" y="0"/>
                        </a:lnTo>
                        <a:lnTo>
                          <a:pt x="0" y="8"/>
                        </a:lnTo>
                        <a:close/>
                        <a:moveTo>
                          <a:pt x="2" y="8"/>
                        </a:moveTo>
                        <a:lnTo>
                          <a:pt x="50" y="8"/>
                        </a:lnTo>
                        <a:lnTo>
                          <a:pt x="50"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4" name="Freeform 446"/>
                  <p:cNvSpPr>
                    <a:spLocks noEditPoints="1"/>
                  </p:cNvSpPr>
                  <p:nvPr/>
                </p:nvSpPr>
                <p:spPr bwMode="auto">
                  <a:xfrm>
                    <a:off x="1597" y="1653"/>
                    <a:ext cx="24" cy="4"/>
                  </a:xfrm>
                  <a:custGeom>
                    <a:avLst/>
                    <a:gdLst>
                      <a:gd name="T0" fmla="*/ 0 w 48"/>
                      <a:gd name="T1" fmla="*/ 1 h 8"/>
                      <a:gd name="T2" fmla="*/ 1 w 48"/>
                      <a:gd name="T3" fmla="*/ 1 h 8"/>
                      <a:gd name="T4" fmla="*/ 1 w 48"/>
                      <a:gd name="T5" fmla="*/ 0 h 8"/>
                      <a:gd name="T6" fmla="*/ 0 w 48"/>
                      <a:gd name="T7" fmla="*/ 0 h 8"/>
                      <a:gd name="T8" fmla="*/ 0 w 48"/>
                      <a:gd name="T9" fmla="*/ 1 h 8"/>
                      <a:gd name="T10" fmla="*/ 1 w 48"/>
                      <a:gd name="T11" fmla="*/ 1 h 8"/>
                      <a:gd name="T12" fmla="*/ 1 w 48"/>
                      <a:gd name="T13" fmla="*/ 1 h 8"/>
                      <a:gd name="T14" fmla="*/ 1 w 48"/>
                      <a:gd name="T15" fmla="*/ 0 h 8"/>
                      <a:gd name="T16" fmla="*/ 1 w 48"/>
                      <a:gd name="T17" fmla="*/ 0 h 8"/>
                      <a:gd name="T18" fmla="*/ 1 w 4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8">
                        <a:moveTo>
                          <a:pt x="0" y="8"/>
                        </a:moveTo>
                        <a:lnTo>
                          <a:pt x="48" y="8"/>
                        </a:lnTo>
                        <a:lnTo>
                          <a:pt x="48" y="0"/>
                        </a:lnTo>
                        <a:lnTo>
                          <a:pt x="0" y="0"/>
                        </a:lnTo>
                        <a:lnTo>
                          <a:pt x="0" y="8"/>
                        </a:lnTo>
                        <a:close/>
                        <a:moveTo>
                          <a:pt x="2" y="8"/>
                        </a:moveTo>
                        <a:lnTo>
                          <a:pt x="46" y="8"/>
                        </a:lnTo>
                        <a:lnTo>
                          <a:pt x="46"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5" name="Freeform 447"/>
                  <p:cNvSpPr>
                    <a:spLocks noEditPoints="1"/>
                  </p:cNvSpPr>
                  <p:nvPr/>
                </p:nvSpPr>
                <p:spPr bwMode="auto">
                  <a:xfrm>
                    <a:off x="1598" y="1653"/>
                    <a:ext cx="22" cy="4"/>
                  </a:xfrm>
                  <a:custGeom>
                    <a:avLst/>
                    <a:gdLst>
                      <a:gd name="T0" fmla="*/ 0 w 44"/>
                      <a:gd name="T1" fmla="*/ 1 h 8"/>
                      <a:gd name="T2" fmla="*/ 1 w 44"/>
                      <a:gd name="T3" fmla="*/ 1 h 8"/>
                      <a:gd name="T4" fmla="*/ 1 w 44"/>
                      <a:gd name="T5" fmla="*/ 0 h 8"/>
                      <a:gd name="T6" fmla="*/ 0 w 44"/>
                      <a:gd name="T7" fmla="*/ 0 h 8"/>
                      <a:gd name="T8" fmla="*/ 0 w 44"/>
                      <a:gd name="T9" fmla="*/ 1 h 8"/>
                      <a:gd name="T10" fmla="*/ 1 w 44"/>
                      <a:gd name="T11" fmla="*/ 1 h 8"/>
                      <a:gd name="T12" fmla="*/ 1 w 44"/>
                      <a:gd name="T13" fmla="*/ 1 h 8"/>
                      <a:gd name="T14" fmla="*/ 1 w 44"/>
                      <a:gd name="T15" fmla="*/ 0 h 8"/>
                      <a:gd name="T16" fmla="*/ 1 w 44"/>
                      <a:gd name="T17" fmla="*/ 0 h 8"/>
                      <a:gd name="T18" fmla="*/ 1 w 4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8">
                        <a:moveTo>
                          <a:pt x="0" y="8"/>
                        </a:moveTo>
                        <a:lnTo>
                          <a:pt x="44" y="8"/>
                        </a:lnTo>
                        <a:lnTo>
                          <a:pt x="44" y="0"/>
                        </a:lnTo>
                        <a:lnTo>
                          <a:pt x="0" y="0"/>
                        </a:lnTo>
                        <a:lnTo>
                          <a:pt x="0" y="8"/>
                        </a:lnTo>
                        <a:close/>
                        <a:moveTo>
                          <a:pt x="1" y="6"/>
                        </a:moveTo>
                        <a:lnTo>
                          <a:pt x="42" y="6"/>
                        </a:lnTo>
                        <a:lnTo>
                          <a:pt x="42" y="0"/>
                        </a:lnTo>
                        <a:lnTo>
                          <a:pt x="1" y="0"/>
                        </a:lnTo>
                        <a:lnTo>
                          <a:pt x="1"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6" name="Freeform 448"/>
                  <p:cNvSpPr>
                    <a:spLocks noEditPoints="1"/>
                  </p:cNvSpPr>
                  <p:nvPr/>
                </p:nvSpPr>
                <p:spPr bwMode="auto">
                  <a:xfrm>
                    <a:off x="1599" y="1653"/>
                    <a:ext cx="20" cy="3"/>
                  </a:xfrm>
                  <a:custGeom>
                    <a:avLst/>
                    <a:gdLst>
                      <a:gd name="T0" fmla="*/ 0 w 41"/>
                      <a:gd name="T1" fmla="*/ 1 h 6"/>
                      <a:gd name="T2" fmla="*/ 0 w 41"/>
                      <a:gd name="T3" fmla="*/ 1 h 6"/>
                      <a:gd name="T4" fmla="*/ 0 w 41"/>
                      <a:gd name="T5" fmla="*/ 0 h 6"/>
                      <a:gd name="T6" fmla="*/ 0 w 41"/>
                      <a:gd name="T7" fmla="*/ 0 h 6"/>
                      <a:gd name="T8" fmla="*/ 0 w 41"/>
                      <a:gd name="T9" fmla="*/ 1 h 6"/>
                      <a:gd name="T10" fmla="*/ 0 w 41"/>
                      <a:gd name="T11" fmla="*/ 1 h 6"/>
                      <a:gd name="T12" fmla="*/ 0 w 41"/>
                      <a:gd name="T13" fmla="*/ 1 h 6"/>
                      <a:gd name="T14" fmla="*/ 0 w 41"/>
                      <a:gd name="T15" fmla="*/ 0 h 6"/>
                      <a:gd name="T16" fmla="*/ 0 w 41"/>
                      <a:gd name="T17" fmla="*/ 0 h 6"/>
                      <a:gd name="T18" fmla="*/ 0 w 41"/>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6">
                        <a:moveTo>
                          <a:pt x="0" y="6"/>
                        </a:moveTo>
                        <a:lnTo>
                          <a:pt x="41" y="6"/>
                        </a:lnTo>
                        <a:lnTo>
                          <a:pt x="41" y="0"/>
                        </a:lnTo>
                        <a:lnTo>
                          <a:pt x="0" y="0"/>
                        </a:lnTo>
                        <a:lnTo>
                          <a:pt x="0" y="6"/>
                        </a:lnTo>
                        <a:close/>
                        <a:moveTo>
                          <a:pt x="4" y="6"/>
                        </a:moveTo>
                        <a:lnTo>
                          <a:pt x="39" y="6"/>
                        </a:lnTo>
                        <a:lnTo>
                          <a:pt x="39" y="0"/>
                        </a:lnTo>
                        <a:lnTo>
                          <a:pt x="4" y="0"/>
                        </a:lnTo>
                        <a:lnTo>
                          <a:pt x="4"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7" name="Freeform 449"/>
                  <p:cNvSpPr>
                    <a:spLocks noEditPoints="1"/>
                  </p:cNvSpPr>
                  <p:nvPr/>
                </p:nvSpPr>
                <p:spPr bwMode="auto">
                  <a:xfrm>
                    <a:off x="1601" y="1653"/>
                    <a:ext cx="17" cy="3"/>
                  </a:xfrm>
                  <a:custGeom>
                    <a:avLst/>
                    <a:gdLst>
                      <a:gd name="T0" fmla="*/ 0 w 35"/>
                      <a:gd name="T1" fmla="*/ 1 h 6"/>
                      <a:gd name="T2" fmla="*/ 0 w 35"/>
                      <a:gd name="T3" fmla="*/ 1 h 6"/>
                      <a:gd name="T4" fmla="*/ 0 w 35"/>
                      <a:gd name="T5" fmla="*/ 0 h 6"/>
                      <a:gd name="T6" fmla="*/ 0 w 35"/>
                      <a:gd name="T7" fmla="*/ 0 h 6"/>
                      <a:gd name="T8" fmla="*/ 0 w 35"/>
                      <a:gd name="T9" fmla="*/ 1 h 6"/>
                      <a:gd name="T10" fmla="*/ 0 w 35"/>
                      <a:gd name="T11" fmla="*/ 1 h 6"/>
                      <a:gd name="T12" fmla="*/ 0 w 35"/>
                      <a:gd name="T13" fmla="*/ 1 h 6"/>
                      <a:gd name="T14" fmla="*/ 0 w 35"/>
                      <a:gd name="T15" fmla="*/ 0 h 6"/>
                      <a:gd name="T16" fmla="*/ 0 w 35"/>
                      <a:gd name="T17" fmla="*/ 0 h 6"/>
                      <a:gd name="T18" fmla="*/ 0 w 3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6">
                        <a:moveTo>
                          <a:pt x="0" y="6"/>
                        </a:moveTo>
                        <a:lnTo>
                          <a:pt x="35" y="6"/>
                        </a:lnTo>
                        <a:lnTo>
                          <a:pt x="35" y="0"/>
                        </a:lnTo>
                        <a:lnTo>
                          <a:pt x="0" y="0"/>
                        </a:lnTo>
                        <a:lnTo>
                          <a:pt x="0" y="6"/>
                        </a:lnTo>
                        <a:close/>
                        <a:moveTo>
                          <a:pt x="2" y="6"/>
                        </a:moveTo>
                        <a:lnTo>
                          <a:pt x="31" y="6"/>
                        </a:lnTo>
                        <a:lnTo>
                          <a:pt x="31" y="0"/>
                        </a:lnTo>
                        <a:lnTo>
                          <a:pt x="2" y="0"/>
                        </a:lnTo>
                        <a:lnTo>
                          <a:pt x="2" y="6"/>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8" name="Freeform 450"/>
                  <p:cNvSpPr>
                    <a:spLocks noEditPoints="1"/>
                  </p:cNvSpPr>
                  <p:nvPr/>
                </p:nvSpPr>
                <p:spPr bwMode="auto">
                  <a:xfrm>
                    <a:off x="1602" y="1653"/>
                    <a:ext cx="14" cy="3"/>
                  </a:xfrm>
                  <a:custGeom>
                    <a:avLst/>
                    <a:gdLst>
                      <a:gd name="T0" fmla="*/ 0 w 29"/>
                      <a:gd name="T1" fmla="*/ 1 h 6"/>
                      <a:gd name="T2" fmla="*/ 0 w 29"/>
                      <a:gd name="T3" fmla="*/ 1 h 6"/>
                      <a:gd name="T4" fmla="*/ 0 w 29"/>
                      <a:gd name="T5" fmla="*/ 0 h 6"/>
                      <a:gd name="T6" fmla="*/ 0 w 29"/>
                      <a:gd name="T7" fmla="*/ 0 h 6"/>
                      <a:gd name="T8" fmla="*/ 0 w 29"/>
                      <a:gd name="T9" fmla="*/ 1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0" y="6"/>
                        </a:moveTo>
                        <a:lnTo>
                          <a:pt x="29" y="6"/>
                        </a:lnTo>
                        <a:lnTo>
                          <a:pt x="29" y="0"/>
                        </a:lnTo>
                        <a:lnTo>
                          <a:pt x="0" y="0"/>
                        </a:lnTo>
                        <a:lnTo>
                          <a:pt x="0" y="6"/>
                        </a:lnTo>
                        <a:close/>
                        <a:moveTo>
                          <a:pt x="2" y="6"/>
                        </a:moveTo>
                        <a:lnTo>
                          <a:pt x="27" y="6"/>
                        </a:lnTo>
                        <a:lnTo>
                          <a:pt x="27" y="2"/>
                        </a:lnTo>
                        <a:lnTo>
                          <a:pt x="2" y="2"/>
                        </a:lnTo>
                        <a:lnTo>
                          <a:pt x="2" y="6"/>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799" name="Freeform 451"/>
                  <p:cNvSpPr>
                    <a:spLocks noEditPoints="1"/>
                  </p:cNvSpPr>
                  <p:nvPr/>
                </p:nvSpPr>
                <p:spPr bwMode="auto">
                  <a:xfrm>
                    <a:off x="1603" y="1654"/>
                    <a:ext cx="12" cy="2"/>
                  </a:xfrm>
                  <a:custGeom>
                    <a:avLst/>
                    <a:gdLst>
                      <a:gd name="T0" fmla="*/ 0 w 25"/>
                      <a:gd name="T1" fmla="*/ 1 h 4"/>
                      <a:gd name="T2" fmla="*/ 0 w 25"/>
                      <a:gd name="T3" fmla="*/ 1 h 4"/>
                      <a:gd name="T4" fmla="*/ 0 w 25"/>
                      <a:gd name="T5" fmla="*/ 0 h 4"/>
                      <a:gd name="T6" fmla="*/ 0 w 25"/>
                      <a:gd name="T7" fmla="*/ 0 h 4"/>
                      <a:gd name="T8" fmla="*/ 0 w 25"/>
                      <a:gd name="T9" fmla="*/ 1 h 4"/>
                      <a:gd name="T10" fmla="*/ 0 w 25"/>
                      <a:gd name="T11" fmla="*/ 1 h 4"/>
                      <a:gd name="T12" fmla="*/ 0 w 25"/>
                      <a:gd name="T13" fmla="*/ 1 h 4"/>
                      <a:gd name="T14" fmla="*/ 0 w 25"/>
                      <a:gd name="T15" fmla="*/ 0 h 4"/>
                      <a:gd name="T16" fmla="*/ 0 w 25"/>
                      <a:gd name="T17" fmla="*/ 0 h 4"/>
                      <a:gd name="T18" fmla="*/ 0 w 2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
                        <a:moveTo>
                          <a:pt x="0" y="4"/>
                        </a:moveTo>
                        <a:lnTo>
                          <a:pt x="25" y="4"/>
                        </a:lnTo>
                        <a:lnTo>
                          <a:pt x="25" y="0"/>
                        </a:lnTo>
                        <a:lnTo>
                          <a:pt x="0" y="0"/>
                        </a:lnTo>
                        <a:lnTo>
                          <a:pt x="0" y="4"/>
                        </a:lnTo>
                        <a:close/>
                        <a:moveTo>
                          <a:pt x="2" y="2"/>
                        </a:moveTo>
                        <a:lnTo>
                          <a:pt x="23" y="2"/>
                        </a:lnTo>
                        <a:lnTo>
                          <a:pt x="23" y="0"/>
                        </a:lnTo>
                        <a:lnTo>
                          <a:pt x="2" y="0"/>
                        </a:lnTo>
                        <a:lnTo>
                          <a:pt x="2" y="2"/>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0" name="Freeform 452"/>
                  <p:cNvSpPr>
                    <a:spLocks noEditPoints="1"/>
                  </p:cNvSpPr>
                  <p:nvPr/>
                </p:nvSpPr>
                <p:spPr bwMode="auto">
                  <a:xfrm>
                    <a:off x="1604" y="1654"/>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1" name="Freeform 453"/>
                  <p:cNvSpPr>
                    <a:spLocks noEditPoints="1"/>
                  </p:cNvSpPr>
                  <p:nvPr/>
                </p:nvSpPr>
                <p:spPr bwMode="auto">
                  <a:xfrm>
                    <a:off x="1605" y="1654"/>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2" name="Freeform 454"/>
                  <p:cNvSpPr>
                    <a:spLocks noEditPoints="1"/>
                  </p:cNvSpPr>
                  <p:nvPr/>
                </p:nvSpPr>
                <p:spPr bwMode="auto">
                  <a:xfrm>
                    <a:off x="1606" y="1654"/>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3" name="Freeform 455"/>
                  <p:cNvSpPr>
                    <a:spLocks noEditPoints="1"/>
                  </p:cNvSpPr>
                  <p:nvPr/>
                </p:nvSpPr>
                <p:spPr bwMode="auto">
                  <a:xfrm>
                    <a:off x="1608" y="1654"/>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4" name="Freeform 456"/>
                  <p:cNvSpPr>
                    <a:spLocks/>
                  </p:cNvSpPr>
                  <p:nvPr/>
                </p:nvSpPr>
                <p:spPr bwMode="auto">
                  <a:xfrm>
                    <a:off x="1583" y="1651"/>
                    <a:ext cx="53" cy="9"/>
                  </a:xfrm>
                  <a:custGeom>
                    <a:avLst/>
                    <a:gdLst>
                      <a:gd name="T0" fmla="*/ 0 w 105"/>
                      <a:gd name="T1" fmla="*/ 1 h 18"/>
                      <a:gd name="T2" fmla="*/ 1 w 105"/>
                      <a:gd name="T3" fmla="*/ 1 h 18"/>
                      <a:gd name="T4" fmla="*/ 1 w 105"/>
                      <a:gd name="T5" fmla="*/ 0 h 18"/>
                      <a:gd name="T6" fmla="*/ 1 w 105"/>
                      <a:gd name="T7" fmla="*/ 0 h 18"/>
                      <a:gd name="T8" fmla="*/ 1 w 105"/>
                      <a:gd name="T9" fmla="*/ 1 h 18"/>
                      <a:gd name="T10" fmla="*/ 1 w 105"/>
                      <a:gd name="T11" fmla="*/ 1 h 18"/>
                      <a:gd name="T12" fmla="*/ 1 w 105"/>
                      <a:gd name="T13" fmla="*/ 1 h 18"/>
                      <a:gd name="T14" fmla="*/ 0 w 105"/>
                      <a:gd name="T15" fmla="*/ 1 h 18"/>
                      <a:gd name="T16" fmla="*/ 0 w 105"/>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5" h="18">
                        <a:moveTo>
                          <a:pt x="0" y="2"/>
                        </a:moveTo>
                        <a:lnTo>
                          <a:pt x="29" y="2"/>
                        </a:lnTo>
                        <a:lnTo>
                          <a:pt x="48" y="0"/>
                        </a:lnTo>
                        <a:lnTo>
                          <a:pt x="67" y="0"/>
                        </a:lnTo>
                        <a:lnTo>
                          <a:pt x="86" y="2"/>
                        </a:lnTo>
                        <a:lnTo>
                          <a:pt x="105" y="2"/>
                        </a:lnTo>
                        <a:lnTo>
                          <a:pt x="105" y="18"/>
                        </a:lnTo>
                        <a:lnTo>
                          <a:pt x="0" y="18"/>
                        </a:lnTo>
                        <a:lnTo>
                          <a:pt x="0" y="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805" name="Rectangle 457"/>
                  <p:cNvSpPr>
                    <a:spLocks noChangeArrowheads="1"/>
                  </p:cNvSpPr>
                  <p:nvPr/>
                </p:nvSpPr>
                <p:spPr bwMode="auto">
                  <a:xfrm>
                    <a:off x="1586" y="1655"/>
                    <a:ext cx="47" cy="3"/>
                  </a:xfrm>
                  <a:prstGeom prst="rect">
                    <a:avLst/>
                  </a:prstGeom>
                  <a:solidFill>
                    <a:srgbClr val="DBDAC6"/>
                  </a:solidFill>
                  <a:ln w="1588">
                    <a:solidFill>
                      <a:srgbClr val="000000"/>
                    </a:solidFill>
                    <a:miter lim="800000"/>
                    <a:headEnd/>
                    <a:tailEnd/>
                  </a:ln>
                </p:spPr>
                <p:txBody>
                  <a:bodyPr/>
                  <a:lstStyle/>
                  <a:p>
                    <a:endParaRPr lang="zh-CN" altLang="en-US"/>
                  </a:p>
                </p:txBody>
              </p:sp>
              <p:sp>
                <p:nvSpPr>
                  <p:cNvPr id="99806" name="Freeform 458"/>
                  <p:cNvSpPr>
                    <a:spLocks noEditPoints="1"/>
                  </p:cNvSpPr>
                  <p:nvPr/>
                </p:nvSpPr>
                <p:spPr bwMode="auto">
                  <a:xfrm>
                    <a:off x="1583" y="1679"/>
                    <a:ext cx="55" cy="8"/>
                  </a:xfrm>
                  <a:custGeom>
                    <a:avLst/>
                    <a:gdLst>
                      <a:gd name="T0" fmla="*/ 1 w 109"/>
                      <a:gd name="T1" fmla="*/ 0 h 15"/>
                      <a:gd name="T2" fmla="*/ 0 w 109"/>
                      <a:gd name="T3" fmla="*/ 0 h 15"/>
                      <a:gd name="T4" fmla="*/ 0 w 109"/>
                      <a:gd name="T5" fmla="*/ 1 h 15"/>
                      <a:gd name="T6" fmla="*/ 1 w 109"/>
                      <a:gd name="T7" fmla="*/ 1 h 15"/>
                      <a:gd name="T8" fmla="*/ 1 w 109"/>
                      <a:gd name="T9" fmla="*/ 0 h 15"/>
                      <a:gd name="T10" fmla="*/ 1 w 109"/>
                      <a:gd name="T11" fmla="*/ 0 h 15"/>
                      <a:gd name="T12" fmla="*/ 0 w 109"/>
                      <a:gd name="T13" fmla="*/ 0 h 15"/>
                      <a:gd name="T14" fmla="*/ 0 w 109"/>
                      <a:gd name="T15" fmla="*/ 1 h 15"/>
                      <a:gd name="T16" fmla="*/ 1 w 109"/>
                      <a:gd name="T17" fmla="*/ 1 h 15"/>
                      <a:gd name="T18" fmla="*/ 1 w 109"/>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15">
                        <a:moveTo>
                          <a:pt x="109" y="0"/>
                        </a:moveTo>
                        <a:lnTo>
                          <a:pt x="0" y="0"/>
                        </a:lnTo>
                        <a:lnTo>
                          <a:pt x="0" y="15"/>
                        </a:lnTo>
                        <a:lnTo>
                          <a:pt x="109" y="15"/>
                        </a:lnTo>
                        <a:lnTo>
                          <a:pt x="109" y="0"/>
                        </a:lnTo>
                        <a:close/>
                        <a:moveTo>
                          <a:pt x="105" y="0"/>
                        </a:moveTo>
                        <a:lnTo>
                          <a:pt x="0" y="0"/>
                        </a:lnTo>
                        <a:lnTo>
                          <a:pt x="0" y="13"/>
                        </a:lnTo>
                        <a:lnTo>
                          <a:pt x="105" y="13"/>
                        </a:lnTo>
                        <a:lnTo>
                          <a:pt x="105"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7" name="Freeform 459"/>
                  <p:cNvSpPr>
                    <a:spLocks noEditPoints="1"/>
                  </p:cNvSpPr>
                  <p:nvPr/>
                </p:nvSpPr>
                <p:spPr bwMode="auto">
                  <a:xfrm>
                    <a:off x="1583" y="1679"/>
                    <a:ext cx="53" cy="7"/>
                  </a:xfrm>
                  <a:custGeom>
                    <a:avLst/>
                    <a:gdLst>
                      <a:gd name="T0" fmla="*/ 1 w 105"/>
                      <a:gd name="T1" fmla="*/ 0 h 13"/>
                      <a:gd name="T2" fmla="*/ 0 w 105"/>
                      <a:gd name="T3" fmla="*/ 0 h 13"/>
                      <a:gd name="T4" fmla="*/ 0 w 105"/>
                      <a:gd name="T5" fmla="*/ 1 h 13"/>
                      <a:gd name="T6" fmla="*/ 1 w 105"/>
                      <a:gd name="T7" fmla="*/ 1 h 13"/>
                      <a:gd name="T8" fmla="*/ 1 w 105"/>
                      <a:gd name="T9" fmla="*/ 0 h 13"/>
                      <a:gd name="T10" fmla="*/ 1 w 105"/>
                      <a:gd name="T11" fmla="*/ 0 h 13"/>
                      <a:gd name="T12" fmla="*/ 1 w 105"/>
                      <a:gd name="T13" fmla="*/ 0 h 13"/>
                      <a:gd name="T14" fmla="*/ 1 w 105"/>
                      <a:gd name="T15" fmla="*/ 1 h 13"/>
                      <a:gd name="T16" fmla="*/ 1 w 105"/>
                      <a:gd name="T17" fmla="*/ 1 h 13"/>
                      <a:gd name="T18" fmla="*/ 1 w 105"/>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3">
                        <a:moveTo>
                          <a:pt x="105" y="0"/>
                        </a:moveTo>
                        <a:lnTo>
                          <a:pt x="0" y="0"/>
                        </a:lnTo>
                        <a:lnTo>
                          <a:pt x="0" y="13"/>
                        </a:lnTo>
                        <a:lnTo>
                          <a:pt x="105" y="13"/>
                        </a:lnTo>
                        <a:lnTo>
                          <a:pt x="105" y="0"/>
                        </a:lnTo>
                        <a:close/>
                        <a:moveTo>
                          <a:pt x="104" y="0"/>
                        </a:moveTo>
                        <a:lnTo>
                          <a:pt x="2" y="0"/>
                        </a:lnTo>
                        <a:lnTo>
                          <a:pt x="2" y="13"/>
                        </a:lnTo>
                        <a:lnTo>
                          <a:pt x="104" y="13"/>
                        </a:lnTo>
                        <a:lnTo>
                          <a:pt x="104"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8" name="Freeform 460"/>
                  <p:cNvSpPr>
                    <a:spLocks noEditPoints="1"/>
                  </p:cNvSpPr>
                  <p:nvPr/>
                </p:nvSpPr>
                <p:spPr bwMode="auto">
                  <a:xfrm>
                    <a:off x="1584" y="1679"/>
                    <a:ext cx="51" cy="7"/>
                  </a:xfrm>
                  <a:custGeom>
                    <a:avLst/>
                    <a:gdLst>
                      <a:gd name="T0" fmla="*/ 1 w 102"/>
                      <a:gd name="T1" fmla="*/ 0 h 13"/>
                      <a:gd name="T2" fmla="*/ 0 w 102"/>
                      <a:gd name="T3" fmla="*/ 0 h 13"/>
                      <a:gd name="T4" fmla="*/ 0 w 102"/>
                      <a:gd name="T5" fmla="*/ 1 h 13"/>
                      <a:gd name="T6" fmla="*/ 1 w 102"/>
                      <a:gd name="T7" fmla="*/ 1 h 13"/>
                      <a:gd name="T8" fmla="*/ 1 w 102"/>
                      <a:gd name="T9" fmla="*/ 0 h 13"/>
                      <a:gd name="T10" fmla="*/ 1 w 102"/>
                      <a:gd name="T11" fmla="*/ 0 h 13"/>
                      <a:gd name="T12" fmla="*/ 1 w 102"/>
                      <a:gd name="T13" fmla="*/ 0 h 13"/>
                      <a:gd name="T14" fmla="*/ 1 w 102"/>
                      <a:gd name="T15" fmla="*/ 1 h 13"/>
                      <a:gd name="T16" fmla="*/ 1 w 102"/>
                      <a:gd name="T17" fmla="*/ 1 h 13"/>
                      <a:gd name="T18" fmla="*/ 1 w 10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3">
                        <a:moveTo>
                          <a:pt x="102" y="0"/>
                        </a:moveTo>
                        <a:lnTo>
                          <a:pt x="0" y="0"/>
                        </a:lnTo>
                        <a:lnTo>
                          <a:pt x="0" y="13"/>
                        </a:lnTo>
                        <a:lnTo>
                          <a:pt x="102" y="13"/>
                        </a:lnTo>
                        <a:lnTo>
                          <a:pt x="102" y="0"/>
                        </a:lnTo>
                        <a:close/>
                        <a:moveTo>
                          <a:pt x="100" y="0"/>
                        </a:moveTo>
                        <a:lnTo>
                          <a:pt x="2" y="0"/>
                        </a:lnTo>
                        <a:lnTo>
                          <a:pt x="2" y="13"/>
                        </a:lnTo>
                        <a:lnTo>
                          <a:pt x="100" y="13"/>
                        </a:lnTo>
                        <a:lnTo>
                          <a:pt x="100"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09" name="Freeform 461"/>
                  <p:cNvSpPr>
                    <a:spLocks noEditPoints="1"/>
                  </p:cNvSpPr>
                  <p:nvPr/>
                </p:nvSpPr>
                <p:spPr bwMode="auto">
                  <a:xfrm>
                    <a:off x="1585" y="1679"/>
                    <a:ext cx="49" cy="7"/>
                  </a:xfrm>
                  <a:custGeom>
                    <a:avLst/>
                    <a:gdLst>
                      <a:gd name="T0" fmla="*/ 1 w 98"/>
                      <a:gd name="T1" fmla="*/ 0 h 13"/>
                      <a:gd name="T2" fmla="*/ 0 w 98"/>
                      <a:gd name="T3" fmla="*/ 0 h 13"/>
                      <a:gd name="T4" fmla="*/ 0 w 98"/>
                      <a:gd name="T5" fmla="*/ 1 h 13"/>
                      <a:gd name="T6" fmla="*/ 1 w 98"/>
                      <a:gd name="T7" fmla="*/ 1 h 13"/>
                      <a:gd name="T8" fmla="*/ 1 w 98"/>
                      <a:gd name="T9" fmla="*/ 0 h 13"/>
                      <a:gd name="T10" fmla="*/ 1 w 98"/>
                      <a:gd name="T11" fmla="*/ 0 h 13"/>
                      <a:gd name="T12" fmla="*/ 1 w 98"/>
                      <a:gd name="T13" fmla="*/ 0 h 13"/>
                      <a:gd name="T14" fmla="*/ 1 w 98"/>
                      <a:gd name="T15" fmla="*/ 1 h 13"/>
                      <a:gd name="T16" fmla="*/ 1 w 98"/>
                      <a:gd name="T17" fmla="*/ 1 h 13"/>
                      <a:gd name="T18" fmla="*/ 1 w 98"/>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3">
                        <a:moveTo>
                          <a:pt x="98" y="0"/>
                        </a:moveTo>
                        <a:lnTo>
                          <a:pt x="0" y="0"/>
                        </a:lnTo>
                        <a:lnTo>
                          <a:pt x="0" y="13"/>
                        </a:lnTo>
                        <a:lnTo>
                          <a:pt x="98" y="13"/>
                        </a:lnTo>
                        <a:lnTo>
                          <a:pt x="98" y="0"/>
                        </a:lnTo>
                        <a:close/>
                        <a:moveTo>
                          <a:pt x="96" y="0"/>
                        </a:moveTo>
                        <a:lnTo>
                          <a:pt x="2" y="0"/>
                        </a:lnTo>
                        <a:lnTo>
                          <a:pt x="2" y="13"/>
                        </a:lnTo>
                        <a:lnTo>
                          <a:pt x="96" y="13"/>
                        </a:lnTo>
                        <a:lnTo>
                          <a:pt x="96" y="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0" name="Freeform 462"/>
                  <p:cNvSpPr>
                    <a:spLocks noEditPoints="1"/>
                  </p:cNvSpPr>
                  <p:nvPr/>
                </p:nvSpPr>
                <p:spPr bwMode="auto">
                  <a:xfrm>
                    <a:off x="1586" y="1679"/>
                    <a:ext cx="47" cy="7"/>
                  </a:xfrm>
                  <a:custGeom>
                    <a:avLst/>
                    <a:gdLst>
                      <a:gd name="T0" fmla="*/ 1 w 94"/>
                      <a:gd name="T1" fmla="*/ 0 h 13"/>
                      <a:gd name="T2" fmla="*/ 0 w 94"/>
                      <a:gd name="T3" fmla="*/ 0 h 13"/>
                      <a:gd name="T4" fmla="*/ 0 w 94"/>
                      <a:gd name="T5" fmla="*/ 1 h 13"/>
                      <a:gd name="T6" fmla="*/ 1 w 94"/>
                      <a:gd name="T7" fmla="*/ 1 h 13"/>
                      <a:gd name="T8" fmla="*/ 1 w 94"/>
                      <a:gd name="T9" fmla="*/ 0 h 13"/>
                      <a:gd name="T10" fmla="*/ 1 w 94"/>
                      <a:gd name="T11" fmla="*/ 0 h 13"/>
                      <a:gd name="T12" fmla="*/ 1 w 94"/>
                      <a:gd name="T13" fmla="*/ 0 h 13"/>
                      <a:gd name="T14" fmla="*/ 1 w 94"/>
                      <a:gd name="T15" fmla="*/ 1 h 13"/>
                      <a:gd name="T16" fmla="*/ 1 w 94"/>
                      <a:gd name="T17" fmla="*/ 1 h 13"/>
                      <a:gd name="T18" fmla="*/ 1 w 9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3">
                        <a:moveTo>
                          <a:pt x="94" y="0"/>
                        </a:moveTo>
                        <a:lnTo>
                          <a:pt x="0" y="0"/>
                        </a:lnTo>
                        <a:lnTo>
                          <a:pt x="0" y="13"/>
                        </a:lnTo>
                        <a:lnTo>
                          <a:pt x="94" y="13"/>
                        </a:lnTo>
                        <a:lnTo>
                          <a:pt x="94" y="0"/>
                        </a:lnTo>
                        <a:close/>
                        <a:moveTo>
                          <a:pt x="92" y="0"/>
                        </a:moveTo>
                        <a:lnTo>
                          <a:pt x="1" y="0"/>
                        </a:lnTo>
                        <a:lnTo>
                          <a:pt x="1" y="13"/>
                        </a:lnTo>
                        <a:lnTo>
                          <a:pt x="92" y="13"/>
                        </a:lnTo>
                        <a:lnTo>
                          <a:pt x="92"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1" name="Freeform 463"/>
                  <p:cNvSpPr>
                    <a:spLocks noEditPoints="1"/>
                  </p:cNvSpPr>
                  <p:nvPr/>
                </p:nvSpPr>
                <p:spPr bwMode="auto">
                  <a:xfrm>
                    <a:off x="1587" y="1679"/>
                    <a:ext cx="45" cy="7"/>
                  </a:xfrm>
                  <a:custGeom>
                    <a:avLst/>
                    <a:gdLst>
                      <a:gd name="T0" fmla="*/ 0 w 91"/>
                      <a:gd name="T1" fmla="*/ 0 h 13"/>
                      <a:gd name="T2" fmla="*/ 0 w 91"/>
                      <a:gd name="T3" fmla="*/ 0 h 13"/>
                      <a:gd name="T4" fmla="*/ 0 w 91"/>
                      <a:gd name="T5" fmla="*/ 1 h 13"/>
                      <a:gd name="T6" fmla="*/ 0 w 91"/>
                      <a:gd name="T7" fmla="*/ 1 h 13"/>
                      <a:gd name="T8" fmla="*/ 0 w 91"/>
                      <a:gd name="T9" fmla="*/ 0 h 13"/>
                      <a:gd name="T10" fmla="*/ 0 w 91"/>
                      <a:gd name="T11" fmla="*/ 0 h 13"/>
                      <a:gd name="T12" fmla="*/ 0 w 91"/>
                      <a:gd name="T13" fmla="*/ 0 h 13"/>
                      <a:gd name="T14" fmla="*/ 0 w 91"/>
                      <a:gd name="T15" fmla="*/ 1 h 13"/>
                      <a:gd name="T16" fmla="*/ 0 w 91"/>
                      <a:gd name="T17" fmla="*/ 1 h 13"/>
                      <a:gd name="T18" fmla="*/ 0 w 91"/>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13">
                        <a:moveTo>
                          <a:pt x="91" y="0"/>
                        </a:moveTo>
                        <a:lnTo>
                          <a:pt x="0" y="0"/>
                        </a:lnTo>
                        <a:lnTo>
                          <a:pt x="0" y="13"/>
                        </a:lnTo>
                        <a:lnTo>
                          <a:pt x="91" y="13"/>
                        </a:lnTo>
                        <a:lnTo>
                          <a:pt x="91" y="0"/>
                        </a:lnTo>
                        <a:close/>
                        <a:moveTo>
                          <a:pt x="89" y="0"/>
                        </a:moveTo>
                        <a:lnTo>
                          <a:pt x="2" y="0"/>
                        </a:lnTo>
                        <a:lnTo>
                          <a:pt x="2" y="13"/>
                        </a:lnTo>
                        <a:lnTo>
                          <a:pt x="89" y="13"/>
                        </a:lnTo>
                        <a:lnTo>
                          <a:pt x="89" y="0"/>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2" name="Freeform 464"/>
                  <p:cNvSpPr>
                    <a:spLocks noEditPoints="1"/>
                  </p:cNvSpPr>
                  <p:nvPr/>
                </p:nvSpPr>
                <p:spPr bwMode="auto">
                  <a:xfrm>
                    <a:off x="1588" y="1679"/>
                    <a:ext cx="43" cy="7"/>
                  </a:xfrm>
                  <a:custGeom>
                    <a:avLst/>
                    <a:gdLst>
                      <a:gd name="T0" fmla="*/ 0 w 87"/>
                      <a:gd name="T1" fmla="*/ 0 h 13"/>
                      <a:gd name="T2" fmla="*/ 0 w 87"/>
                      <a:gd name="T3" fmla="*/ 0 h 13"/>
                      <a:gd name="T4" fmla="*/ 0 w 87"/>
                      <a:gd name="T5" fmla="*/ 1 h 13"/>
                      <a:gd name="T6" fmla="*/ 0 w 87"/>
                      <a:gd name="T7" fmla="*/ 1 h 13"/>
                      <a:gd name="T8" fmla="*/ 0 w 87"/>
                      <a:gd name="T9" fmla="*/ 0 h 13"/>
                      <a:gd name="T10" fmla="*/ 0 w 87"/>
                      <a:gd name="T11" fmla="*/ 0 h 13"/>
                      <a:gd name="T12" fmla="*/ 0 w 87"/>
                      <a:gd name="T13" fmla="*/ 0 h 13"/>
                      <a:gd name="T14" fmla="*/ 0 w 87"/>
                      <a:gd name="T15" fmla="*/ 1 h 13"/>
                      <a:gd name="T16" fmla="*/ 0 w 87"/>
                      <a:gd name="T17" fmla="*/ 1 h 13"/>
                      <a:gd name="T18" fmla="*/ 0 w 8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3">
                        <a:moveTo>
                          <a:pt x="87" y="0"/>
                        </a:moveTo>
                        <a:lnTo>
                          <a:pt x="0" y="0"/>
                        </a:lnTo>
                        <a:lnTo>
                          <a:pt x="0" y="13"/>
                        </a:lnTo>
                        <a:lnTo>
                          <a:pt x="87" y="13"/>
                        </a:lnTo>
                        <a:lnTo>
                          <a:pt x="87" y="0"/>
                        </a:lnTo>
                        <a:close/>
                        <a:moveTo>
                          <a:pt x="85" y="0"/>
                        </a:moveTo>
                        <a:lnTo>
                          <a:pt x="2" y="0"/>
                        </a:lnTo>
                        <a:lnTo>
                          <a:pt x="2" y="13"/>
                        </a:lnTo>
                        <a:lnTo>
                          <a:pt x="85" y="13"/>
                        </a:lnTo>
                        <a:lnTo>
                          <a:pt x="85" y="0"/>
                        </a:lnTo>
                        <a:close/>
                      </a:path>
                    </a:pathLst>
                  </a:custGeom>
                  <a:solidFill>
                    <a:srgbClr val="B5B5B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3" name="Freeform 465"/>
                  <p:cNvSpPr>
                    <a:spLocks noEditPoints="1"/>
                  </p:cNvSpPr>
                  <p:nvPr/>
                </p:nvSpPr>
                <p:spPr bwMode="auto">
                  <a:xfrm>
                    <a:off x="1589" y="1679"/>
                    <a:ext cx="41" cy="7"/>
                  </a:xfrm>
                  <a:custGeom>
                    <a:avLst/>
                    <a:gdLst>
                      <a:gd name="T0" fmla="*/ 0 w 83"/>
                      <a:gd name="T1" fmla="*/ 0 h 13"/>
                      <a:gd name="T2" fmla="*/ 0 w 83"/>
                      <a:gd name="T3" fmla="*/ 0 h 13"/>
                      <a:gd name="T4" fmla="*/ 0 w 83"/>
                      <a:gd name="T5" fmla="*/ 1 h 13"/>
                      <a:gd name="T6" fmla="*/ 0 w 83"/>
                      <a:gd name="T7" fmla="*/ 1 h 13"/>
                      <a:gd name="T8" fmla="*/ 0 w 83"/>
                      <a:gd name="T9" fmla="*/ 0 h 13"/>
                      <a:gd name="T10" fmla="*/ 0 w 83"/>
                      <a:gd name="T11" fmla="*/ 1 h 13"/>
                      <a:gd name="T12" fmla="*/ 0 w 83"/>
                      <a:gd name="T13" fmla="*/ 1 h 13"/>
                      <a:gd name="T14" fmla="*/ 0 w 83"/>
                      <a:gd name="T15" fmla="*/ 1 h 13"/>
                      <a:gd name="T16" fmla="*/ 0 w 83"/>
                      <a:gd name="T17" fmla="*/ 1 h 13"/>
                      <a:gd name="T18" fmla="*/ 0 w 83"/>
                      <a:gd name="T19" fmla="*/ 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3">
                        <a:moveTo>
                          <a:pt x="83" y="0"/>
                        </a:moveTo>
                        <a:lnTo>
                          <a:pt x="0" y="0"/>
                        </a:lnTo>
                        <a:lnTo>
                          <a:pt x="0" y="13"/>
                        </a:lnTo>
                        <a:lnTo>
                          <a:pt x="83" y="13"/>
                        </a:lnTo>
                        <a:lnTo>
                          <a:pt x="83" y="0"/>
                        </a:lnTo>
                        <a:close/>
                        <a:moveTo>
                          <a:pt x="81" y="2"/>
                        </a:moveTo>
                        <a:lnTo>
                          <a:pt x="2" y="2"/>
                        </a:lnTo>
                        <a:lnTo>
                          <a:pt x="2" y="11"/>
                        </a:lnTo>
                        <a:lnTo>
                          <a:pt x="81" y="11"/>
                        </a:lnTo>
                        <a:lnTo>
                          <a:pt x="81" y="2"/>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4" name="Freeform 466"/>
                  <p:cNvSpPr>
                    <a:spLocks noEditPoints="1"/>
                  </p:cNvSpPr>
                  <p:nvPr/>
                </p:nvSpPr>
                <p:spPr bwMode="auto">
                  <a:xfrm>
                    <a:off x="1590" y="1680"/>
                    <a:ext cx="39" cy="5"/>
                  </a:xfrm>
                  <a:custGeom>
                    <a:avLst/>
                    <a:gdLst>
                      <a:gd name="T0" fmla="*/ 0 w 79"/>
                      <a:gd name="T1" fmla="*/ 0 h 9"/>
                      <a:gd name="T2" fmla="*/ 0 w 79"/>
                      <a:gd name="T3" fmla="*/ 0 h 9"/>
                      <a:gd name="T4" fmla="*/ 0 w 79"/>
                      <a:gd name="T5" fmla="*/ 1 h 9"/>
                      <a:gd name="T6" fmla="*/ 0 w 79"/>
                      <a:gd name="T7" fmla="*/ 1 h 9"/>
                      <a:gd name="T8" fmla="*/ 0 w 79"/>
                      <a:gd name="T9" fmla="*/ 0 h 9"/>
                      <a:gd name="T10" fmla="*/ 0 w 79"/>
                      <a:gd name="T11" fmla="*/ 0 h 9"/>
                      <a:gd name="T12" fmla="*/ 0 w 79"/>
                      <a:gd name="T13" fmla="*/ 0 h 9"/>
                      <a:gd name="T14" fmla="*/ 0 w 79"/>
                      <a:gd name="T15" fmla="*/ 1 h 9"/>
                      <a:gd name="T16" fmla="*/ 0 w 79"/>
                      <a:gd name="T17" fmla="*/ 1 h 9"/>
                      <a:gd name="T18" fmla="*/ 0 w 7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9">
                        <a:moveTo>
                          <a:pt x="79" y="0"/>
                        </a:moveTo>
                        <a:lnTo>
                          <a:pt x="0" y="0"/>
                        </a:lnTo>
                        <a:lnTo>
                          <a:pt x="0" y="9"/>
                        </a:lnTo>
                        <a:lnTo>
                          <a:pt x="79" y="9"/>
                        </a:lnTo>
                        <a:lnTo>
                          <a:pt x="79" y="0"/>
                        </a:lnTo>
                        <a:close/>
                        <a:moveTo>
                          <a:pt x="77" y="0"/>
                        </a:moveTo>
                        <a:lnTo>
                          <a:pt x="2" y="0"/>
                        </a:lnTo>
                        <a:lnTo>
                          <a:pt x="2" y="9"/>
                        </a:lnTo>
                        <a:lnTo>
                          <a:pt x="77" y="9"/>
                        </a:lnTo>
                        <a:lnTo>
                          <a:pt x="77"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5" name="Freeform 467"/>
                  <p:cNvSpPr>
                    <a:spLocks noEditPoints="1"/>
                  </p:cNvSpPr>
                  <p:nvPr/>
                </p:nvSpPr>
                <p:spPr bwMode="auto">
                  <a:xfrm>
                    <a:off x="1591" y="1680"/>
                    <a:ext cx="38" cy="5"/>
                  </a:xfrm>
                  <a:custGeom>
                    <a:avLst/>
                    <a:gdLst>
                      <a:gd name="T0" fmla="*/ 1 w 75"/>
                      <a:gd name="T1" fmla="*/ 0 h 9"/>
                      <a:gd name="T2" fmla="*/ 0 w 75"/>
                      <a:gd name="T3" fmla="*/ 0 h 9"/>
                      <a:gd name="T4" fmla="*/ 0 w 75"/>
                      <a:gd name="T5" fmla="*/ 1 h 9"/>
                      <a:gd name="T6" fmla="*/ 1 w 75"/>
                      <a:gd name="T7" fmla="*/ 1 h 9"/>
                      <a:gd name="T8" fmla="*/ 1 w 75"/>
                      <a:gd name="T9" fmla="*/ 0 h 9"/>
                      <a:gd name="T10" fmla="*/ 1 w 75"/>
                      <a:gd name="T11" fmla="*/ 0 h 9"/>
                      <a:gd name="T12" fmla="*/ 1 w 75"/>
                      <a:gd name="T13" fmla="*/ 0 h 9"/>
                      <a:gd name="T14" fmla="*/ 1 w 75"/>
                      <a:gd name="T15" fmla="*/ 1 h 9"/>
                      <a:gd name="T16" fmla="*/ 1 w 75"/>
                      <a:gd name="T17" fmla="*/ 1 h 9"/>
                      <a:gd name="T18" fmla="*/ 1 w 75"/>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9">
                        <a:moveTo>
                          <a:pt x="75" y="0"/>
                        </a:moveTo>
                        <a:lnTo>
                          <a:pt x="0" y="0"/>
                        </a:lnTo>
                        <a:lnTo>
                          <a:pt x="0" y="9"/>
                        </a:lnTo>
                        <a:lnTo>
                          <a:pt x="75" y="9"/>
                        </a:lnTo>
                        <a:lnTo>
                          <a:pt x="75" y="0"/>
                        </a:lnTo>
                        <a:close/>
                        <a:moveTo>
                          <a:pt x="73" y="0"/>
                        </a:moveTo>
                        <a:lnTo>
                          <a:pt x="2" y="0"/>
                        </a:lnTo>
                        <a:lnTo>
                          <a:pt x="2" y="9"/>
                        </a:lnTo>
                        <a:lnTo>
                          <a:pt x="73" y="9"/>
                        </a:lnTo>
                        <a:lnTo>
                          <a:pt x="73"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6" name="Freeform 468"/>
                  <p:cNvSpPr>
                    <a:spLocks noEditPoints="1"/>
                  </p:cNvSpPr>
                  <p:nvPr/>
                </p:nvSpPr>
                <p:spPr bwMode="auto">
                  <a:xfrm>
                    <a:off x="1592" y="1680"/>
                    <a:ext cx="36" cy="5"/>
                  </a:xfrm>
                  <a:custGeom>
                    <a:avLst/>
                    <a:gdLst>
                      <a:gd name="T0" fmla="*/ 1 w 71"/>
                      <a:gd name="T1" fmla="*/ 0 h 9"/>
                      <a:gd name="T2" fmla="*/ 0 w 71"/>
                      <a:gd name="T3" fmla="*/ 0 h 9"/>
                      <a:gd name="T4" fmla="*/ 0 w 71"/>
                      <a:gd name="T5" fmla="*/ 1 h 9"/>
                      <a:gd name="T6" fmla="*/ 1 w 71"/>
                      <a:gd name="T7" fmla="*/ 1 h 9"/>
                      <a:gd name="T8" fmla="*/ 1 w 71"/>
                      <a:gd name="T9" fmla="*/ 0 h 9"/>
                      <a:gd name="T10" fmla="*/ 1 w 71"/>
                      <a:gd name="T11" fmla="*/ 0 h 9"/>
                      <a:gd name="T12" fmla="*/ 1 w 71"/>
                      <a:gd name="T13" fmla="*/ 0 h 9"/>
                      <a:gd name="T14" fmla="*/ 1 w 71"/>
                      <a:gd name="T15" fmla="*/ 1 h 9"/>
                      <a:gd name="T16" fmla="*/ 1 w 71"/>
                      <a:gd name="T17" fmla="*/ 1 h 9"/>
                      <a:gd name="T18" fmla="*/ 1 w 7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9">
                        <a:moveTo>
                          <a:pt x="71" y="0"/>
                        </a:moveTo>
                        <a:lnTo>
                          <a:pt x="0" y="0"/>
                        </a:lnTo>
                        <a:lnTo>
                          <a:pt x="0" y="9"/>
                        </a:lnTo>
                        <a:lnTo>
                          <a:pt x="71" y="9"/>
                        </a:lnTo>
                        <a:lnTo>
                          <a:pt x="71" y="0"/>
                        </a:lnTo>
                        <a:close/>
                        <a:moveTo>
                          <a:pt x="69" y="0"/>
                        </a:moveTo>
                        <a:lnTo>
                          <a:pt x="2" y="0"/>
                        </a:lnTo>
                        <a:lnTo>
                          <a:pt x="2" y="9"/>
                        </a:lnTo>
                        <a:lnTo>
                          <a:pt x="69" y="9"/>
                        </a:lnTo>
                        <a:lnTo>
                          <a:pt x="69"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7" name="Freeform 469"/>
                  <p:cNvSpPr>
                    <a:spLocks noEditPoints="1"/>
                  </p:cNvSpPr>
                  <p:nvPr/>
                </p:nvSpPr>
                <p:spPr bwMode="auto">
                  <a:xfrm>
                    <a:off x="1593" y="1680"/>
                    <a:ext cx="34" cy="5"/>
                  </a:xfrm>
                  <a:custGeom>
                    <a:avLst/>
                    <a:gdLst>
                      <a:gd name="T0" fmla="*/ 1 w 67"/>
                      <a:gd name="T1" fmla="*/ 0 h 9"/>
                      <a:gd name="T2" fmla="*/ 0 w 67"/>
                      <a:gd name="T3" fmla="*/ 0 h 9"/>
                      <a:gd name="T4" fmla="*/ 0 w 67"/>
                      <a:gd name="T5" fmla="*/ 1 h 9"/>
                      <a:gd name="T6" fmla="*/ 1 w 67"/>
                      <a:gd name="T7" fmla="*/ 1 h 9"/>
                      <a:gd name="T8" fmla="*/ 1 w 67"/>
                      <a:gd name="T9" fmla="*/ 0 h 9"/>
                      <a:gd name="T10" fmla="*/ 1 w 67"/>
                      <a:gd name="T11" fmla="*/ 0 h 9"/>
                      <a:gd name="T12" fmla="*/ 1 w 67"/>
                      <a:gd name="T13" fmla="*/ 0 h 9"/>
                      <a:gd name="T14" fmla="*/ 1 w 67"/>
                      <a:gd name="T15" fmla="*/ 1 h 9"/>
                      <a:gd name="T16" fmla="*/ 1 w 67"/>
                      <a:gd name="T17" fmla="*/ 1 h 9"/>
                      <a:gd name="T18" fmla="*/ 1 w 67"/>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9">
                        <a:moveTo>
                          <a:pt x="67" y="0"/>
                        </a:moveTo>
                        <a:lnTo>
                          <a:pt x="0" y="0"/>
                        </a:lnTo>
                        <a:lnTo>
                          <a:pt x="0" y="9"/>
                        </a:lnTo>
                        <a:lnTo>
                          <a:pt x="67" y="9"/>
                        </a:lnTo>
                        <a:lnTo>
                          <a:pt x="67" y="0"/>
                        </a:lnTo>
                        <a:close/>
                        <a:moveTo>
                          <a:pt x="65" y="0"/>
                        </a:moveTo>
                        <a:lnTo>
                          <a:pt x="2" y="0"/>
                        </a:lnTo>
                        <a:lnTo>
                          <a:pt x="2" y="9"/>
                        </a:lnTo>
                        <a:lnTo>
                          <a:pt x="65" y="9"/>
                        </a:lnTo>
                        <a:lnTo>
                          <a:pt x="65" y="0"/>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8" name="Freeform 470"/>
                  <p:cNvSpPr>
                    <a:spLocks noEditPoints="1"/>
                  </p:cNvSpPr>
                  <p:nvPr/>
                </p:nvSpPr>
                <p:spPr bwMode="auto">
                  <a:xfrm>
                    <a:off x="1594" y="1680"/>
                    <a:ext cx="32" cy="5"/>
                  </a:xfrm>
                  <a:custGeom>
                    <a:avLst/>
                    <a:gdLst>
                      <a:gd name="T0" fmla="*/ 1 w 63"/>
                      <a:gd name="T1" fmla="*/ 0 h 9"/>
                      <a:gd name="T2" fmla="*/ 0 w 63"/>
                      <a:gd name="T3" fmla="*/ 0 h 9"/>
                      <a:gd name="T4" fmla="*/ 0 w 63"/>
                      <a:gd name="T5" fmla="*/ 1 h 9"/>
                      <a:gd name="T6" fmla="*/ 1 w 63"/>
                      <a:gd name="T7" fmla="*/ 1 h 9"/>
                      <a:gd name="T8" fmla="*/ 1 w 63"/>
                      <a:gd name="T9" fmla="*/ 0 h 9"/>
                      <a:gd name="T10" fmla="*/ 1 w 63"/>
                      <a:gd name="T11" fmla="*/ 0 h 9"/>
                      <a:gd name="T12" fmla="*/ 1 w 63"/>
                      <a:gd name="T13" fmla="*/ 0 h 9"/>
                      <a:gd name="T14" fmla="*/ 1 w 63"/>
                      <a:gd name="T15" fmla="*/ 1 h 9"/>
                      <a:gd name="T16" fmla="*/ 1 w 63"/>
                      <a:gd name="T17" fmla="*/ 1 h 9"/>
                      <a:gd name="T18" fmla="*/ 1 w 6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9">
                        <a:moveTo>
                          <a:pt x="63" y="0"/>
                        </a:moveTo>
                        <a:lnTo>
                          <a:pt x="0" y="0"/>
                        </a:lnTo>
                        <a:lnTo>
                          <a:pt x="0" y="9"/>
                        </a:lnTo>
                        <a:lnTo>
                          <a:pt x="63" y="9"/>
                        </a:lnTo>
                        <a:lnTo>
                          <a:pt x="63" y="0"/>
                        </a:lnTo>
                        <a:close/>
                        <a:moveTo>
                          <a:pt x="61" y="0"/>
                        </a:moveTo>
                        <a:lnTo>
                          <a:pt x="2" y="0"/>
                        </a:lnTo>
                        <a:lnTo>
                          <a:pt x="2" y="9"/>
                        </a:lnTo>
                        <a:lnTo>
                          <a:pt x="61" y="9"/>
                        </a:lnTo>
                        <a:lnTo>
                          <a:pt x="61" y="0"/>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19" name="Freeform 471"/>
                  <p:cNvSpPr>
                    <a:spLocks noEditPoints="1"/>
                  </p:cNvSpPr>
                  <p:nvPr/>
                </p:nvSpPr>
                <p:spPr bwMode="auto">
                  <a:xfrm>
                    <a:off x="1595" y="1680"/>
                    <a:ext cx="30" cy="5"/>
                  </a:xfrm>
                  <a:custGeom>
                    <a:avLst/>
                    <a:gdLst>
                      <a:gd name="T0" fmla="*/ 1 w 59"/>
                      <a:gd name="T1" fmla="*/ 0 h 9"/>
                      <a:gd name="T2" fmla="*/ 0 w 59"/>
                      <a:gd name="T3" fmla="*/ 0 h 9"/>
                      <a:gd name="T4" fmla="*/ 0 w 59"/>
                      <a:gd name="T5" fmla="*/ 1 h 9"/>
                      <a:gd name="T6" fmla="*/ 1 w 59"/>
                      <a:gd name="T7" fmla="*/ 1 h 9"/>
                      <a:gd name="T8" fmla="*/ 1 w 59"/>
                      <a:gd name="T9" fmla="*/ 0 h 9"/>
                      <a:gd name="T10" fmla="*/ 1 w 59"/>
                      <a:gd name="T11" fmla="*/ 0 h 9"/>
                      <a:gd name="T12" fmla="*/ 1 w 59"/>
                      <a:gd name="T13" fmla="*/ 0 h 9"/>
                      <a:gd name="T14" fmla="*/ 1 w 59"/>
                      <a:gd name="T15" fmla="*/ 1 h 9"/>
                      <a:gd name="T16" fmla="*/ 1 w 59"/>
                      <a:gd name="T17" fmla="*/ 1 h 9"/>
                      <a:gd name="T18" fmla="*/ 1 w 5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9">
                        <a:moveTo>
                          <a:pt x="59" y="0"/>
                        </a:moveTo>
                        <a:lnTo>
                          <a:pt x="0" y="0"/>
                        </a:lnTo>
                        <a:lnTo>
                          <a:pt x="0" y="9"/>
                        </a:lnTo>
                        <a:lnTo>
                          <a:pt x="59" y="9"/>
                        </a:lnTo>
                        <a:lnTo>
                          <a:pt x="59" y="0"/>
                        </a:lnTo>
                        <a:close/>
                        <a:moveTo>
                          <a:pt x="57" y="0"/>
                        </a:moveTo>
                        <a:lnTo>
                          <a:pt x="2" y="0"/>
                        </a:lnTo>
                        <a:lnTo>
                          <a:pt x="2" y="9"/>
                        </a:lnTo>
                        <a:lnTo>
                          <a:pt x="57" y="9"/>
                        </a:lnTo>
                        <a:lnTo>
                          <a:pt x="57"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0" name="Freeform 472"/>
                  <p:cNvSpPr>
                    <a:spLocks noEditPoints="1"/>
                  </p:cNvSpPr>
                  <p:nvPr/>
                </p:nvSpPr>
                <p:spPr bwMode="auto">
                  <a:xfrm>
                    <a:off x="1596" y="1680"/>
                    <a:ext cx="28" cy="5"/>
                  </a:xfrm>
                  <a:custGeom>
                    <a:avLst/>
                    <a:gdLst>
                      <a:gd name="T0" fmla="*/ 1 w 55"/>
                      <a:gd name="T1" fmla="*/ 0 h 9"/>
                      <a:gd name="T2" fmla="*/ 0 w 55"/>
                      <a:gd name="T3" fmla="*/ 0 h 9"/>
                      <a:gd name="T4" fmla="*/ 0 w 55"/>
                      <a:gd name="T5" fmla="*/ 1 h 9"/>
                      <a:gd name="T6" fmla="*/ 1 w 55"/>
                      <a:gd name="T7" fmla="*/ 1 h 9"/>
                      <a:gd name="T8" fmla="*/ 1 w 55"/>
                      <a:gd name="T9" fmla="*/ 0 h 9"/>
                      <a:gd name="T10" fmla="*/ 1 w 55"/>
                      <a:gd name="T11" fmla="*/ 1 h 9"/>
                      <a:gd name="T12" fmla="*/ 1 w 55"/>
                      <a:gd name="T13" fmla="*/ 1 h 9"/>
                      <a:gd name="T14" fmla="*/ 1 w 55"/>
                      <a:gd name="T15" fmla="*/ 1 h 9"/>
                      <a:gd name="T16" fmla="*/ 1 w 55"/>
                      <a:gd name="T17" fmla="*/ 1 h 9"/>
                      <a:gd name="T18" fmla="*/ 1 w 55"/>
                      <a:gd name="T19" fmla="*/ 1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9">
                        <a:moveTo>
                          <a:pt x="55" y="0"/>
                        </a:moveTo>
                        <a:lnTo>
                          <a:pt x="0" y="0"/>
                        </a:lnTo>
                        <a:lnTo>
                          <a:pt x="0" y="9"/>
                        </a:lnTo>
                        <a:lnTo>
                          <a:pt x="55" y="9"/>
                        </a:lnTo>
                        <a:lnTo>
                          <a:pt x="55" y="0"/>
                        </a:lnTo>
                        <a:close/>
                        <a:moveTo>
                          <a:pt x="54" y="2"/>
                        </a:moveTo>
                        <a:lnTo>
                          <a:pt x="2" y="2"/>
                        </a:lnTo>
                        <a:lnTo>
                          <a:pt x="2" y="8"/>
                        </a:lnTo>
                        <a:lnTo>
                          <a:pt x="54" y="8"/>
                        </a:lnTo>
                        <a:lnTo>
                          <a:pt x="54" y="2"/>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1" name="Freeform 473"/>
                  <p:cNvSpPr>
                    <a:spLocks noEditPoints="1"/>
                  </p:cNvSpPr>
                  <p:nvPr/>
                </p:nvSpPr>
                <p:spPr bwMode="auto">
                  <a:xfrm>
                    <a:off x="1597" y="1681"/>
                    <a:ext cx="26" cy="3"/>
                  </a:xfrm>
                  <a:custGeom>
                    <a:avLst/>
                    <a:gdLst>
                      <a:gd name="T0" fmla="*/ 1 w 52"/>
                      <a:gd name="T1" fmla="*/ 0 h 6"/>
                      <a:gd name="T2" fmla="*/ 0 w 52"/>
                      <a:gd name="T3" fmla="*/ 0 h 6"/>
                      <a:gd name="T4" fmla="*/ 0 w 52"/>
                      <a:gd name="T5" fmla="*/ 1 h 6"/>
                      <a:gd name="T6" fmla="*/ 1 w 52"/>
                      <a:gd name="T7" fmla="*/ 1 h 6"/>
                      <a:gd name="T8" fmla="*/ 1 w 52"/>
                      <a:gd name="T9" fmla="*/ 0 h 6"/>
                      <a:gd name="T10" fmla="*/ 1 w 52"/>
                      <a:gd name="T11" fmla="*/ 0 h 6"/>
                      <a:gd name="T12" fmla="*/ 1 w 52"/>
                      <a:gd name="T13" fmla="*/ 0 h 6"/>
                      <a:gd name="T14" fmla="*/ 1 w 52"/>
                      <a:gd name="T15" fmla="*/ 1 h 6"/>
                      <a:gd name="T16" fmla="*/ 1 w 52"/>
                      <a:gd name="T17" fmla="*/ 1 h 6"/>
                      <a:gd name="T18" fmla="*/ 1 w 52"/>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6">
                        <a:moveTo>
                          <a:pt x="52" y="0"/>
                        </a:moveTo>
                        <a:lnTo>
                          <a:pt x="0" y="0"/>
                        </a:lnTo>
                        <a:lnTo>
                          <a:pt x="0" y="6"/>
                        </a:lnTo>
                        <a:lnTo>
                          <a:pt x="52" y="6"/>
                        </a:lnTo>
                        <a:lnTo>
                          <a:pt x="52" y="0"/>
                        </a:lnTo>
                        <a:close/>
                        <a:moveTo>
                          <a:pt x="50" y="0"/>
                        </a:moveTo>
                        <a:lnTo>
                          <a:pt x="2" y="0"/>
                        </a:lnTo>
                        <a:lnTo>
                          <a:pt x="2" y="6"/>
                        </a:lnTo>
                        <a:lnTo>
                          <a:pt x="50" y="6"/>
                        </a:lnTo>
                        <a:lnTo>
                          <a:pt x="50"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2" name="Freeform 474"/>
                  <p:cNvSpPr>
                    <a:spLocks noEditPoints="1"/>
                  </p:cNvSpPr>
                  <p:nvPr/>
                </p:nvSpPr>
                <p:spPr bwMode="auto">
                  <a:xfrm>
                    <a:off x="1598" y="1681"/>
                    <a:ext cx="24" cy="3"/>
                  </a:xfrm>
                  <a:custGeom>
                    <a:avLst/>
                    <a:gdLst>
                      <a:gd name="T0" fmla="*/ 1 w 48"/>
                      <a:gd name="T1" fmla="*/ 0 h 6"/>
                      <a:gd name="T2" fmla="*/ 0 w 48"/>
                      <a:gd name="T3" fmla="*/ 0 h 6"/>
                      <a:gd name="T4" fmla="*/ 0 w 48"/>
                      <a:gd name="T5" fmla="*/ 1 h 6"/>
                      <a:gd name="T6" fmla="*/ 1 w 48"/>
                      <a:gd name="T7" fmla="*/ 1 h 6"/>
                      <a:gd name="T8" fmla="*/ 1 w 48"/>
                      <a:gd name="T9" fmla="*/ 0 h 6"/>
                      <a:gd name="T10" fmla="*/ 1 w 48"/>
                      <a:gd name="T11" fmla="*/ 0 h 6"/>
                      <a:gd name="T12" fmla="*/ 1 w 48"/>
                      <a:gd name="T13" fmla="*/ 0 h 6"/>
                      <a:gd name="T14" fmla="*/ 1 w 48"/>
                      <a:gd name="T15" fmla="*/ 1 h 6"/>
                      <a:gd name="T16" fmla="*/ 1 w 48"/>
                      <a:gd name="T17" fmla="*/ 1 h 6"/>
                      <a:gd name="T18" fmla="*/ 1 w 48"/>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6">
                        <a:moveTo>
                          <a:pt x="48" y="0"/>
                        </a:moveTo>
                        <a:lnTo>
                          <a:pt x="0" y="0"/>
                        </a:lnTo>
                        <a:lnTo>
                          <a:pt x="0" y="6"/>
                        </a:lnTo>
                        <a:lnTo>
                          <a:pt x="48" y="6"/>
                        </a:lnTo>
                        <a:lnTo>
                          <a:pt x="48" y="0"/>
                        </a:lnTo>
                        <a:close/>
                        <a:moveTo>
                          <a:pt x="46" y="0"/>
                        </a:moveTo>
                        <a:lnTo>
                          <a:pt x="3" y="0"/>
                        </a:lnTo>
                        <a:lnTo>
                          <a:pt x="3" y="6"/>
                        </a:lnTo>
                        <a:lnTo>
                          <a:pt x="46" y="6"/>
                        </a:lnTo>
                        <a:lnTo>
                          <a:pt x="46"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3" name="Freeform 475"/>
                  <p:cNvSpPr>
                    <a:spLocks noEditPoints="1"/>
                  </p:cNvSpPr>
                  <p:nvPr/>
                </p:nvSpPr>
                <p:spPr bwMode="auto">
                  <a:xfrm>
                    <a:off x="1600" y="1681"/>
                    <a:ext cx="21" cy="3"/>
                  </a:xfrm>
                  <a:custGeom>
                    <a:avLst/>
                    <a:gdLst>
                      <a:gd name="T0" fmla="*/ 0 w 43"/>
                      <a:gd name="T1" fmla="*/ 0 h 6"/>
                      <a:gd name="T2" fmla="*/ 0 w 43"/>
                      <a:gd name="T3" fmla="*/ 0 h 6"/>
                      <a:gd name="T4" fmla="*/ 0 w 43"/>
                      <a:gd name="T5" fmla="*/ 1 h 6"/>
                      <a:gd name="T6" fmla="*/ 0 w 43"/>
                      <a:gd name="T7" fmla="*/ 1 h 6"/>
                      <a:gd name="T8" fmla="*/ 0 w 43"/>
                      <a:gd name="T9" fmla="*/ 0 h 6"/>
                      <a:gd name="T10" fmla="*/ 0 w 43"/>
                      <a:gd name="T11" fmla="*/ 0 h 6"/>
                      <a:gd name="T12" fmla="*/ 0 w 43"/>
                      <a:gd name="T13" fmla="*/ 0 h 6"/>
                      <a:gd name="T14" fmla="*/ 0 w 43"/>
                      <a:gd name="T15" fmla="*/ 1 h 6"/>
                      <a:gd name="T16" fmla="*/ 0 w 43"/>
                      <a:gd name="T17" fmla="*/ 1 h 6"/>
                      <a:gd name="T18" fmla="*/ 0 w 4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6">
                        <a:moveTo>
                          <a:pt x="43" y="0"/>
                        </a:moveTo>
                        <a:lnTo>
                          <a:pt x="0" y="0"/>
                        </a:lnTo>
                        <a:lnTo>
                          <a:pt x="0" y="6"/>
                        </a:lnTo>
                        <a:lnTo>
                          <a:pt x="43" y="6"/>
                        </a:lnTo>
                        <a:lnTo>
                          <a:pt x="43" y="0"/>
                        </a:lnTo>
                        <a:close/>
                        <a:moveTo>
                          <a:pt x="41" y="0"/>
                        </a:moveTo>
                        <a:lnTo>
                          <a:pt x="2" y="0"/>
                        </a:lnTo>
                        <a:lnTo>
                          <a:pt x="2" y="6"/>
                        </a:lnTo>
                        <a:lnTo>
                          <a:pt x="41" y="6"/>
                        </a:lnTo>
                        <a:lnTo>
                          <a:pt x="41"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4" name="Freeform 476"/>
                  <p:cNvSpPr>
                    <a:spLocks noEditPoints="1"/>
                  </p:cNvSpPr>
                  <p:nvPr/>
                </p:nvSpPr>
                <p:spPr bwMode="auto">
                  <a:xfrm>
                    <a:off x="1601" y="1681"/>
                    <a:ext cx="19" cy="3"/>
                  </a:xfrm>
                  <a:custGeom>
                    <a:avLst/>
                    <a:gdLst>
                      <a:gd name="T0" fmla="*/ 0 w 39"/>
                      <a:gd name="T1" fmla="*/ 0 h 6"/>
                      <a:gd name="T2" fmla="*/ 0 w 39"/>
                      <a:gd name="T3" fmla="*/ 0 h 6"/>
                      <a:gd name="T4" fmla="*/ 0 w 39"/>
                      <a:gd name="T5" fmla="*/ 1 h 6"/>
                      <a:gd name="T6" fmla="*/ 0 w 39"/>
                      <a:gd name="T7" fmla="*/ 1 h 6"/>
                      <a:gd name="T8" fmla="*/ 0 w 39"/>
                      <a:gd name="T9" fmla="*/ 0 h 6"/>
                      <a:gd name="T10" fmla="*/ 0 w 39"/>
                      <a:gd name="T11" fmla="*/ 0 h 6"/>
                      <a:gd name="T12" fmla="*/ 0 w 39"/>
                      <a:gd name="T13" fmla="*/ 0 h 6"/>
                      <a:gd name="T14" fmla="*/ 0 w 39"/>
                      <a:gd name="T15" fmla="*/ 1 h 6"/>
                      <a:gd name="T16" fmla="*/ 0 w 39"/>
                      <a:gd name="T17" fmla="*/ 1 h 6"/>
                      <a:gd name="T18" fmla="*/ 0 w 39"/>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6">
                        <a:moveTo>
                          <a:pt x="39" y="0"/>
                        </a:moveTo>
                        <a:lnTo>
                          <a:pt x="0" y="0"/>
                        </a:lnTo>
                        <a:lnTo>
                          <a:pt x="0" y="6"/>
                        </a:lnTo>
                        <a:lnTo>
                          <a:pt x="39" y="6"/>
                        </a:lnTo>
                        <a:lnTo>
                          <a:pt x="39" y="0"/>
                        </a:lnTo>
                        <a:close/>
                        <a:moveTo>
                          <a:pt x="35" y="0"/>
                        </a:moveTo>
                        <a:lnTo>
                          <a:pt x="2" y="0"/>
                        </a:lnTo>
                        <a:lnTo>
                          <a:pt x="2" y="6"/>
                        </a:lnTo>
                        <a:lnTo>
                          <a:pt x="35" y="6"/>
                        </a:lnTo>
                        <a:lnTo>
                          <a:pt x="35"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5" name="Freeform 477"/>
                  <p:cNvSpPr>
                    <a:spLocks noEditPoints="1"/>
                  </p:cNvSpPr>
                  <p:nvPr/>
                </p:nvSpPr>
                <p:spPr bwMode="auto">
                  <a:xfrm>
                    <a:off x="1602" y="1681"/>
                    <a:ext cx="16" cy="3"/>
                  </a:xfrm>
                  <a:custGeom>
                    <a:avLst/>
                    <a:gdLst>
                      <a:gd name="T0" fmla="*/ 0 w 33"/>
                      <a:gd name="T1" fmla="*/ 0 h 6"/>
                      <a:gd name="T2" fmla="*/ 0 w 33"/>
                      <a:gd name="T3" fmla="*/ 0 h 6"/>
                      <a:gd name="T4" fmla="*/ 0 w 33"/>
                      <a:gd name="T5" fmla="*/ 1 h 6"/>
                      <a:gd name="T6" fmla="*/ 0 w 33"/>
                      <a:gd name="T7" fmla="*/ 1 h 6"/>
                      <a:gd name="T8" fmla="*/ 0 w 33"/>
                      <a:gd name="T9" fmla="*/ 0 h 6"/>
                      <a:gd name="T10" fmla="*/ 0 w 33"/>
                      <a:gd name="T11" fmla="*/ 0 h 6"/>
                      <a:gd name="T12" fmla="*/ 0 w 33"/>
                      <a:gd name="T13" fmla="*/ 0 h 6"/>
                      <a:gd name="T14" fmla="*/ 0 w 33"/>
                      <a:gd name="T15" fmla="*/ 1 h 6"/>
                      <a:gd name="T16" fmla="*/ 0 w 33"/>
                      <a:gd name="T17" fmla="*/ 1 h 6"/>
                      <a:gd name="T18" fmla="*/ 0 w 3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6">
                        <a:moveTo>
                          <a:pt x="33" y="0"/>
                        </a:moveTo>
                        <a:lnTo>
                          <a:pt x="0" y="0"/>
                        </a:lnTo>
                        <a:lnTo>
                          <a:pt x="0" y="6"/>
                        </a:lnTo>
                        <a:lnTo>
                          <a:pt x="33" y="6"/>
                        </a:lnTo>
                        <a:lnTo>
                          <a:pt x="33" y="0"/>
                        </a:lnTo>
                        <a:close/>
                        <a:moveTo>
                          <a:pt x="31" y="0"/>
                        </a:moveTo>
                        <a:lnTo>
                          <a:pt x="2" y="0"/>
                        </a:lnTo>
                        <a:lnTo>
                          <a:pt x="2" y="6"/>
                        </a:lnTo>
                        <a:lnTo>
                          <a:pt x="31" y="6"/>
                        </a:lnTo>
                        <a:lnTo>
                          <a:pt x="31" y="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6" name="Freeform 478"/>
                  <p:cNvSpPr>
                    <a:spLocks noEditPoints="1"/>
                  </p:cNvSpPr>
                  <p:nvPr/>
                </p:nvSpPr>
                <p:spPr bwMode="auto">
                  <a:xfrm>
                    <a:off x="1603" y="1681"/>
                    <a:ext cx="14" cy="3"/>
                  </a:xfrm>
                  <a:custGeom>
                    <a:avLst/>
                    <a:gdLst>
                      <a:gd name="T0" fmla="*/ 0 w 29"/>
                      <a:gd name="T1" fmla="*/ 0 h 6"/>
                      <a:gd name="T2" fmla="*/ 0 w 29"/>
                      <a:gd name="T3" fmla="*/ 0 h 6"/>
                      <a:gd name="T4" fmla="*/ 0 w 29"/>
                      <a:gd name="T5" fmla="*/ 1 h 6"/>
                      <a:gd name="T6" fmla="*/ 0 w 29"/>
                      <a:gd name="T7" fmla="*/ 1 h 6"/>
                      <a:gd name="T8" fmla="*/ 0 w 29"/>
                      <a:gd name="T9" fmla="*/ 0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29" y="0"/>
                        </a:moveTo>
                        <a:lnTo>
                          <a:pt x="0" y="0"/>
                        </a:lnTo>
                        <a:lnTo>
                          <a:pt x="0" y="6"/>
                        </a:lnTo>
                        <a:lnTo>
                          <a:pt x="29" y="6"/>
                        </a:lnTo>
                        <a:lnTo>
                          <a:pt x="29" y="0"/>
                        </a:lnTo>
                        <a:close/>
                        <a:moveTo>
                          <a:pt x="27" y="2"/>
                        </a:moveTo>
                        <a:lnTo>
                          <a:pt x="2" y="2"/>
                        </a:lnTo>
                        <a:lnTo>
                          <a:pt x="2" y="4"/>
                        </a:lnTo>
                        <a:lnTo>
                          <a:pt x="27" y="4"/>
                        </a:lnTo>
                        <a:lnTo>
                          <a:pt x="27" y="2"/>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7" name="Freeform 479"/>
                  <p:cNvSpPr>
                    <a:spLocks noEditPoints="1"/>
                  </p:cNvSpPr>
                  <p:nvPr/>
                </p:nvSpPr>
                <p:spPr bwMode="auto">
                  <a:xfrm>
                    <a:off x="1604" y="1682"/>
                    <a:ext cx="12" cy="1"/>
                  </a:xfrm>
                  <a:custGeom>
                    <a:avLst/>
                    <a:gdLst>
                      <a:gd name="T0" fmla="*/ 0 w 25"/>
                      <a:gd name="T1" fmla="*/ 0 h 2"/>
                      <a:gd name="T2" fmla="*/ 0 w 25"/>
                      <a:gd name="T3" fmla="*/ 0 h 2"/>
                      <a:gd name="T4" fmla="*/ 0 w 25"/>
                      <a:gd name="T5" fmla="*/ 1 h 2"/>
                      <a:gd name="T6" fmla="*/ 0 w 25"/>
                      <a:gd name="T7" fmla="*/ 1 h 2"/>
                      <a:gd name="T8" fmla="*/ 0 w 25"/>
                      <a:gd name="T9" fmla="*/ 0 h 2"/>
                      <a:gd name="T10" fmla="*/ 0 w 25"/>
                      <a:gd name="T11" fmla="*/ 0 h 2"/>
                      <a:gd name="T12" fmla="*/ 0 w 25"/>
                      <a:gd name="T13" fmla="*/ 0 h 2"/>
                      <a:gd name="T14" fmla="*/ 0 w 25"/>
                      <a:gd name="T15" fmla="*/ 1 h 2"/>
                      <a:gd name="T16" fmla="*/ 0 w 25"/>
                      <a:gd name="T17" fmla="*/ 1 h 2"/>
                      <a:gd name="T18" fmla="*/ 0 w 2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25" y="0"/>
                        </a:moveTo>
                        <a:lnTo>
                          <a:pt x="0" y="0"/>
                        </a:lnTo>
                        <a:lnTo>
                          <a:pt x="0" y="2"/>
                        </a:lnTo>
                        <a:lnTo>
                          <a:pt x="25" y="2"/>
                        </a:lnTo>
                        <a:lnTo>
                          <a:pt x="25" y="0"/>
                        </a:lnTo>
                        <a:close/>
                        <a:moveTo>
                          <a:pt x="21" y="0"/>
                        </a:moveTo>
                        <a:lnTo>
                          <a:pt x="4" y="0"/>
                        </a:lnTo>
                        <a:lnTo>
                          <a:pt x="4" y="2"/>
                        </a:lnTo>
                        <a:lnTo>
                          <a:pt x="21" y="2"/>
                        </a:lnTo>
                        <a:lnTo>
                          <a:pt x="21" y="0"/>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8" name="Freeform 480"/>
                  <p:cNvSpPr>
                    <a:spLocks noEditPoints="1"/>
                  </p:cNvSpPr>
                  <p:nvPr/>
                </p:nvSpPr>
                <p:spPr bwMode="auto">
                  <a:xfrm>
                    <a:off x="1605" y="1682"/>
                    <a:ext cx="9" cy="1"/>
                  </a:xfrm>
                  <a:custGeom>
                    <a:avLst/>
                    <a:gdLst>
                      <a:gd name="T0" fmla="*/ 1 w 17"/>
                      <a:gd name="T1" fmla="*/ 0 h 2"/>
                      <a:gd name="T2" fmla="*/ 0 w 17"/>
                      <a:gd name="T3" fmla="*/ 0 h 2"/>
                      <a:gd name="T4" fmla="*/ 0 w 17"/>
                      <a:gd name="T5" fmla="*/ 1 h 2"/>
                      <a:gd name="T6" fmla="*/ 1 w 17"/>
                      <a:gd name="T7" fmla="*/ 1 h 2"/>
                      <a:gd name="T8" fmla="*/ 1 w 17"/>
                      <a:gd name="T9" fmla="*/ 0 h 2"/>
                      <a:gd name="T10" fmla="*/ 1 w 17"/>
                      <a:gd name="T11" fmla="*/ 0 h 2"/>
                      <a:gd name="T12" fmla="*/ 1 w 17"/>
                      <a:gd name="T13" fmla="*/ 0 h 2"/>
                      <a:gd name="T14" fmla="*/ 1 w 17"/>
                      <a:gd name="T15" fmla="*/ 1 h 2"/>
                      <a:gd name="T16" fmla="*/ 1 w 17"/>
                      <a:gd name="T17" fmla="*/ 1 h 2"/>
                      <a:gd name="T18" fmla="*/ 1 w 1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17" y="0"/>
                        </a:moveTo>
                        <a:lnTo>
                          <a:pt x="0" y="0"/>
                        </a:lnTo>
                        <a:lnTo>
                          <a:pt x="0" y="2"/>
                        </a:lnTo>
                        <a:lnTo>
                          <a:pt x="17" y="2"/>
                        </a:lnTo>
                        <a:lnTo>
                          <a:pt x="17" y="0"/>
                        </a:lnTo>
                        <a:close/>
                        <a:moveTo>
                          <a:pt x="15" y="0"/>
                        </a:moveTo>
                        <a:lnTo>
                          <a:pt x="2" y="0"/>
                        </a:lnTo>
                        <a:lnTo>
                          <a:pt x="2" y="2"/>
                        </a:lnTo>
                        <a:lnTo>
                          <a:pt x="15" y="2"/>
                        </a:lnTo>
                        <a:lnTo>
                          <a:pt x="15"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29" name="Freeform 481"/>
                  <p:cNvSpPr>
                    <a:spLocks noEditPoints="1"/>
                  </p:cNvSpPr>
                  <p:nvPr/>
                </p:nvSpPr>
                <p:spPr bwMode="auto">
                  <a:xfrm>
                    <a:off x="1606" y="1682"/>
                    <a:ext cx="7" cy="1"/>
                  </a:xfrm>
                  <a:custGeom>
                    <a:avLst/>
                    <a:gdLst>
                      <a:gd name="T0" fmla="*/ 1 w 13"/>
                      <a:gd name="T1" fmla="*/ 0 h 2"/>
                      <a:gd name="T2" fmla="*/ 0 w 13"/>
                      <a:gd name="T3" fmla="*/ 0 h 2"/>
                      <a:gd name="T4" fmla="*/ 0 w 13"/>
                      <a:gd name="T5" fmla="*/ 1 h 2"/>
                      <a:gd name="T6" fmla="*/ 1 w 13"/>
                      <a:gd name="T7" fmla="*/ 1 h 2"/>
                      <a:gd name="T8" fmla="*/ 1 w 13"/>
                      <a:gd name="T9" fmla="*/ 0 h 2"/>
                      <a:gd name="T10" fmla="*/ 1 w 13"/>
                      <a:gd name="T11" fmla="*/ 0 h 2"/>
                      <a:gd name="T12" fmla="*/ 1 w 13"/>
                      <a:gd name="T13" fmla="*/ 0 h 2"/>
                      <a:gd name="T14" fmla="*/ 1 w 13"/>
                      <a:gd name="T15" fmla="*/ 1 h 2"/>
                      <a:gd name="T16" fmla="*/ 1 w 13"/>
                      <a:gd name="T17" fmla="*/ 1 h 2"/>
                      <a:gd name="T18" fmla="*/ 1 w 1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13" y="0"/>
                        </a:moveTo>
                        <a:lnTo>
                          <a:pt x="0" y="0"/>
                        </a:lnTo>
                        <a:lnTo>
                          <a:pt x="0" y="2"/>
                        </a:lnTo>
                        <a:lnTo>
                          <a:pt x="13" y="2"/>
                        </a:lnTo>
                        <a:lnTo>
                          <a:pt x="13" y="0"/>
                        </a:lnTo>
                        <a:close/>
                        <a:moveTo>
                          <a:pt x="9" y="0"/>
                        </a:moveTo>
                        <a:lnTo>
                          <a:pt x="4" y="0"/>
                        </a:lnTo>
                        <a:lnTo>
                          <a:pt x="4" y="2"/>
                        </a:lnTo>
                        <a:lnTo>
                          <a:pt x="9" y="2"/>
                        </a:lnTo>
                        <a:lnTo>
                          <a:pt x="9"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0" name="Freeform 482"/>
                  <p:cNvSpPr>
                    <a:spLocks noEditPoints="1"/>
                  </p:cNvSpPr>
                  <p:nvPr/>
                </p:nvSpPr>
                <p:spPr bwMode="auto">
                  <a:xfrm>
                    <a:off x="1608" y="1682"/>
                    <a:ext cx="3" cy="1"/>
                  </a:xfrm>
                  <a:custGeom>
                    <a:avLst/>
                    <a:gdLst>
                      <a:gd name="T0" fmla="*/ 1 w 5"/>
                      <a:gd name="T1" fmla="*/ 0 h 2"/>
                      <a:gd name="T2" fmla="*/ 0 w 5"/>
                      <a:gd name="T3" fmla="*/ 0 h 2"/>
                      <a:gd name="T4" fmla="*/ 0 w 5"/>
                      <a:gd name="T5" fmla="*/ 1 h 2"/>
                      <a:gd name="T6" fmla="*/ 1 w 5"/>
                      <a:gd name="T7" fmla="*/ 1 h 2"/>
                      <a:gd name="T8" fmla="*/ 1 w 5"/>
                      <a:gd name="T9" fmla="*/ 0 h 2"/>
                      <a:gd name="T10" fmla="*/ 1 w 5"/>
                      <a:gd name="T11" fmla="*/ 0 h 2"/>
                      <a:gd name="T12" fmla="*/ 1 w 5"/>
                      <a:gd name="T13" fmla="*/ 0 h 2"/>
                      <a:gd name="T14" fmla="*/ 1 w 5"/>
                      <a:gd name="T15" fmla="*/ 1 h 2"/>
                      <a:gd name="T16" fmla="*/ 1 w 5"/>
                      <a:gd name="T17" fmla="*/ 1 h 2"/>
                      <a:gd name="T18" fmla="*/ 1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0"/>
                        </a:moveTo>
                        <a:lnTo>
                          <a:pt x="0" y="0"/>
                        </a:lnTo>
                        <a:lnTo>
                          <a:pt x="0" y="2"/>
                        </a:lnTo>
                        <a:lnTo>
                          <a:pt x="5" y="2"/>
                        </a:lnTo>
                        <a:lnTo>
                          <a:pt x="5" y="0"/>
                        </a:lnTo>
                        <a:close/>
                        <a:moveTo>
                          <a:pt x="4" y="0"/>
                        </a:moveTo>
                        <a:lnTo>
                          <a:pt x="2" y="0"/>
                        </a:lnTo>
                        <a:lnTo>
                          <a:pt x="2" y="2"/>
                        </a:lnTo>
                        <a:lnTo>
                          <a:pt x="4" y="2"/>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1" name="Freeform 483"/>
                  <p:cNvSpPr>
                    <a:spLocks noEditPoints="1"/>
                  </p:cNvSpPr>
                  <p:nvPr/>
                </p:nvSpPr>
                <p:spPr bwMode="auto">
                  <a:xfrm>
                    <a:off x="1609" y="1682"/>
                    <a:ext cx="1" cy="1"/>
                  </a:xfrm>
                  <a:custGeom>
                    <a:avLst/>
                    <a:gdLst>
                      <a:gd name="T0" fmla="*/ 1 w 2"/>
                      <a:gd name="T1" fmla="*/ 0 h 2"/>
                      <a:gd name="T2" fmla="*/ 0 w 2"/>
                      <a:gd name="T3" fmla="*/ 0 h 2"/>
                      <a:gd name="T4" fmla="*/ 0 w 2"/>
                      <a:gd name="T5" fmla="*/ 1 h 2"/>
                      <a:gd name="T6" fmla="*/ 1 w 2"/>
                      <a:gd name="T7" fmla="*/ 1 h 2"/>
                      <a:gd name="T8" fmla="*/ 1 w 2"/>
                      <a:gd name="T9" fmla="*/ 0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0" y="2"/>
                        </a:lnTo>
                        <a:lnTo>
                          <a:pt x="2" y="2"/>
                        </a:lnTo>
                        <a:lnTo>
                          <a:pt x="2" y="0"/>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2" name="Freeform 484"/>
                  <p:cNvSpPr>
                    <a:spLocks/>
                  </p:cNvSpPr>
                  <p:nvPr/>
                </p:nvSpPr>
                <p:spPr bwMode="auto">
                  <a:xfrm>
                    <a:off x="1583" y="1679"/>
                    <a:ext cx="55" cy="7"/>
                  </a:xfrm>
                  <a:custGeom>
                    <a:avLst/>
                    <a:gdLst>
                      <a:gd name="T0" fmla="*/ 1 w 109"/>
                      <a:gd name="T1" fmla="*/ 1 h 13"/>
                      <a:gd name="T2" fmla="*/ 1 w 109"/>
                      <a:gd name="T3" fmla="*/ 1 h 13"/>
                      <a:gd name="T4" fmla="*/ 1 w 109"/>
                      <a:gd name="T5" fmla="*/ 1 h 13"/>
                      <a:gd name="T6" fmla="*/ 1 w 109"/>
                      <a:gd name="T7" fmla="*/ 1 h 13"/>
                      <a:gd name="T8" fmla="*/ 1 w 109"/>
                      <a:gd name="T9" fmla="*/ 1 h 13"/>
                      <a:gd name="T10" fmla="*/ 1 w 109"/>
                      <a:gd name="T11" fmla="*/ 1 h 13"/>
                      <a:gd name="T12" fmla="*/ 0 w 109"/>
                      <a:gd name="T13" fmla="*/ 1 h 13"/>
                      <a:gd name="T14" fmla="*/ 0 w 109"/>
                      <a:gd name="T15" fmla="*/ 1 h 13"/>
                      <a:gd name="T16" fmla="*/ 1 w 109"/>
                      <a:gd name="T17" fmla="*/ 1 h 13"/>
                      <a:gd name="T18" fmla="*/ 1 w 109"/>
                      <a:gd name="T19" fmla="*/ 0 h 13"/>
                      <a:gd name="T20" fmla="*/ 1 w 109"/>
                      <a:gd name="T21" fmla="*/ 0 h 13"/>
                      <a:gd name="T22" fmla="*/ 1 w 109"/>
                      <a:gd name="T23" fmla="*/ 1 h 13"/>
                      <a:gd name="T24" fmla="*/ 1 w 109"/>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9" h="13">
                        <a:moveTo>
                          <a:pt x="109" y="4"/>
                        </a:moveTo>
                        <a:lnTo>
                          <a:pt x="109" y="11"/>
                        </a:lnTo>
                        <a:lnTo>
                          <a:pt x="75" y="11"/>
                        </a:lnTo>
                        <a:lnTo>
                          <a:pt x="61" y="13"/>
                        </a:lnTo>
                        <a:lnTo>
                          <a:pt x="48" y="13"/>
                        </a:lnTo>
                        <a:lnTo>
                          <a:pt x="34" y="11"/>
                        </a:lnTo>
                        <a:lnTo>
                          <a:pt x="0" y="11"/>
                        </a:lnTo>
                        <a:lnTo>
                          <a:pt x="0" y="4"/>
                        </a:lnTo>
                        <a:lnTo>
                          <a:pt x="34" y="4"/>
                        </a:lnTo>
                        <a:lnTo>
                          <a:pt x="48" y="0"/>
                        </a:lnTo>
                        <a:lnTo>
                          <a:pt x="61" y="0"/>
                        </a:lnTo>
                        <a:lnTo>
                          <a:pt x="75" y="4"/>
                        </a:lnTo>
                        <a:lnTo>
                          <a:pt x="109" y="4"/>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833" name="Freeform 485"/>
                  <p:cNvSpPr>
                    <a:spLocks noEditPoints="1"/>
                  </p:cNvSpPr>
                  <p:nvPr/>
                </p:nvSpPr>
                <p:spPr bwMode="auto">
                  <a:xfrm>
                    <a:off x="1611" y="1623"/>
                    <a:ext cx="27" cy="66"/>
                  </a:xfrm>
                  <a:custGeom>
                    <a:avLst/>
                    <a:gdLst>
                      <a:gd name="T0" fmla="*/ 0 w 54"/>
                      <a:gd name="T1" fmla="*/ 1 h 132"/>
                      <a:gd name="T2" fmla="*/ 1 w 54"/>
                      <a:gd name="T3" fmla="*/ 1 h 132"/>
                      <a:gd name="T4" fmla="*/ 1 w 54"/>
                      <a:gd name="T5" fmla="*/ 0 h 132"/>
                      <a:gd name="T6" fmla="*/ 0 w 54"/>
                      <a:gd name="T7" fmla="*/ 0 h 132"/>
                      <a:gd name="T8" fmla="*/ 0 w 54"/>
                      <a:gd name="T9" fmla="*/ 1 h 132"/>
                      <a:gd name="T10" fmla="*/ 0 w 54"/>
                      <a:gd name="T11" fmla="*/ 1 h 132"/>
                      <a:gd name="T12" fmla="*/ 1 w 54"/>
                      <a:gd name="T13" fmla="*/ 1 h 132"/>
                      <a:gd name="T14" fmla="*/ 1 w 54"/>
                      <a:gd name="T15" fmla="*/ 0 h 132"/>
                      <a:gd name="T16" fmla="*/ 0 w 54"/>
                      <a:gd name="T17" fmla="*/ 0 h 132"/>
                      <a:gd name="T18" fmla="*/ 0 w 54"/>
                      <a:gd name="T19" fmla="*/ 1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132">
                        <a:moveTo>
                          <a:pt x="0" y="132"/>
                        </a:moveTo>
                        <a:lnTo>
                          <a:pt x="54" y="132"/>
                        </a:lnTo>
                        <a:lnTo>
                          <a:pt x="54" y="0"/>
                        </a:lnTo>
                        <a:lnTo>
                          <a:pt x="0" y="0"/>
                        </a:lnTo>
                        <a:lnTo>
                          <a:pt x="0" y="132"/>
                        </a:lnTo>
                        <a:close/>
                        <a:moveTo>
                          <a:pt x="0" y="128"/>
                        </a:moveTo>
                        <a:lnTo>
                          <a:pt x="52" y="128"/>
                        </a:lnTo>
                        <a:lnTo>
                          <a:pt x="52" y="0"/>
                        </a:lnTo>
                        <a:lnTo>
                          <a:pt x="0" y="0"/>
                        </a:lnTo>
                        <a:lnTo>
                          <a:pt x="0" y="12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4" name="Freeform 486"/>
                  <p:cNvSpPr>
                    <a:spLocks noEditPoints="1"/>
                  </p:cNvSpPr>
                  <p:nvPr/>
                </p:nvSpPr>
                <p:spPr bwMode="auto">
                  <a:xfrm>
                    <a:off x="1611" y="1623"/>
                    <a:ext cx="26" cy="65"/>
                  </a:xfrm>
                  <a:custGeom>
                    <a:avLst/>
                    <a:gdLst>
                      <a:gd name="T0" fmla="*/ 0 w 52"/>
                      <a:gd name="T1" fmla="*/ 1 h 128"/>
                      <a:gd name="T2" fmla="*/ 1 w 52"/>
                      <a:gd name="T3" fmla="*/ 1 h 128"/>
                      <a:gd name="T4" fmla="*/ 1 w 52"/>
                      <a:gd name="T5" fmla="*/ 0 h 128"/>
                      <a:gd name="T6" fmla="*/ 0 w 52"/>
                      <a:gd name="T7" fmla="*/ 0 h 128"/>
                      <a:gd name="T8" fmla="*/ 0 w 52"/>
                      <a:gd name="T9" fmla="*/ 1 h 128"/>
                      <a:gd name="T10" fmla="*/ 0 w 52"/>
                      <a:gd name="T11" fmla="*/ 1 h 128"/>
                      <a:gd name="T12" fmla="*/ 1 w 52"/>
                      <a:gd name="T13" fmla="*/ 1 h 128"/>
                      <a:gd name="T14" fmla="*/ 1 w 52"/>
                      <a:gd name="T15" fmla="*/ 1 h 128"/>
                      <a:gd name="T16" fmla="*/ 0 w 52"/>
                      <a:gd name="T17" fmla="*/ 1 h 128"/>
                      <a:gd name="T18" fmla="*/ 0 w 52"/>
                      <a:gd name="T19" fmla="*/ 1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8">
                        <a:moveTo>
                          <a:pt x="0" y="128"/>
                        </a:moveTo>
                        <a:lnTo>
                          <a:pt x="52" y="128"/>
                        </a:lnTo>
                        <a:lnTo>
                          <a:pt x="52" y="0"/>
                        </a:lnTo>
                        <a:lnTo>
                          <a:pt x="0" y="0"/>
                        </a:lnTo>
                        <a:lnTo>
                          <a:pt x="0" y="128"/>
                        </a:lnTo>
                        <a:close/>
                        <a:moveTo>
                          <a:pt x="0" y="126"/>
                        </a:moveTo>
                        <a:lnTo>
                          <a:pt x="52" y="126"/>
                        </a:lnTo>
                        <a:lnTo>
                          <a:pt x="52" y="2"/>
                        </a:lnTo>
                        <a:lnTo>
                          <a:pt x="0" y="2"/>
                        </a:lnTo>
                        <a:lnTo>
                          <a:pt x="0" y="126"/>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5" name="Freeform 487"/>
                  <p:cNvSpPr>
                    <a:spLocks noEditPoints="1"/>
                  </p:cNvSpPr>
                  <p:nvPr/>
                </p:nvSpPr>
                <p:spPr bwMode="auto">
                  <a:xfrm>
                    <a:off x="1611" y="1624"/>
                    <a:ext cx="26" cy="63"/>
                  </a:xfrm>
                  <a:custGeom>
                    <a:avLst/>
                    <a:gdLst>
                      <a:gd name="T0" fmla="*/ 0 w 52"/>
                      <a:gd name="T1" fmla="*/ 1 h 124"/>
                      <a:gd name="T2" fmla="*/ 1 w 52"/>
                      <a:gd name="T3" fmla="*/ 1 h 124"/>
                      <a:gd name="T4" fmla="*/ 1 w 52"/>
                      <a:gd name="T5" fmla="*/ 0 h 124"/>
                      <a:gd name="T6" fmla="*/ 0 w 52"/>
                      <a:gd name="T7" fmla="*/ 0 h 124"/>
                      <a:gd name="T8" fmla="*/ 0 w 52"/>
                      <a:gd name="T9" fmla="*/ 1 h 124"/>
                      <a:gd name="T10" fmla="*/ 1 w 52"/>
                      <a:gd name="T11" fmla="*/ 1 h 124"/>
                      <a:gd name="T12" fmla="*/ 1 w 52"/>
                      <a:gd name="T13" fmla="*/ 1 h 124"/>
                      <a:gd name="T14" fmla="*/ 1 w 52"/>
                      <a:gd name="T15" fmla="*/ 1 h 124"/>
                      <a:gd name="T16" fmla="*/ 1 w 52"/>
                      <a:gd name="T17" fmla="*/ 1 h 124"/>
                      <a:gd name="T18" fmla="*/ 1 w 52"/>
                      <a:gd name="T19" fmla="*/ 1 h 1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4">
                        <a:moveTo>
                          <a:pt x="0" y="124"/>
                        </a:moveTo>
                        <a:lnTo>
                          <a:pt x="52" y="124"/>
                        </a:lnTo>
                        <a:lnTo>
                          <a:pt x="52" y="0"/>
                        </a:lnTo>
                        <a:lnTo>
                          <a:pt x="0" y="0"/>
                        </a:lnTo>
                        <a:lnTo>
                          <a:pt x="0" y="124"/>
                        </a:lnTo>
                        <a:close/>
                        <a:moveTo>
                          <a:pt x="2" y="122"/>
                        </a:moveTo>
                        <a:lnTo>
                          <a:pt x="50" y="122"/>
                        </a:lnTo>
                        <a:lnTo>
                          <a:pt x="50" y="2"/>
                        </a:lnTo>
                        <a:lnTo>
                          <a:pt x="2" y="2"/>
                        </a:lnTo>
                        <a:lnTo>
                          <a:pt x="2" y="122"/>
                        </a:lnTo>
                        <a:close/>
                      </a:path>
                    </a:pathLst>
                  </a:custGeom>
                  <a:solidFill>
                    <a:srgbClr val="A2A2A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6" name="Freeform 488"/>
                  <p:cNvSpPr>
                    <a:spLocks noEditPoints="1"/>
                  </p:cNvSpPr>
                  <p:nvPr/>
                </p:nvSpPr>
                <p:spPr bwMode="auto">
                  <a:xfrm>
                    <a:off x="1612" y="1625"/>
                    <a:ext cx="24" cy="61"/>
                  </a:xfrm>
                  <a:custGeom>
                    <a:avLst/>
                    <a:gdLst>
                      <a:gd name="T0" fmla="*/ 0 w 48"/>
                      <a:gd name="T1" fmla="*/ 1 h 120"/>
                      <a:gd name="T2" fmla="*/ 1 w 48"/>
                      <a:gd name="T3" fmla="*/ 1 h 120"/>
                      <a:gd name="T4" fmla="*/ 1 w 48"/>
                      <a:gd name="T5" fmla="*/ 0 h 120"/>
                      <a:gd name="T6" fmla="*/ 0 w 48"/>
                      <a:gd name="T7" fmla="*/ 0 h 120"/>
                      <a:gd name="T8" fmla="*/ 0 w 48"/>
                      <a:gd name="T9" fmla="*/ 1 h 120"/>
                      <a:gd name="T10" fmla="*/ 0 w 48"/>
                      <a:gd name="T11" fmla="*/ 1 h 120"/>
                      <a:gd name="T12" fmla="*/ 1 w 48"/>
                      <a:gd name="T13" fmla="*/ 1 h 120"/>
                      <a:gd name="T14" fmla="*/ 1 w 48"/>
                      <a:gd name="T15" fmla="*/ 1 h 120"/>
                      <a:gd name="T16" fmla="*/ 0 w 48"/>
                      <a:gd name="T17" fmla="*/ 1 h 120"/>
                      <a:gd name="T18" fmla="*/ 0 w 48"/>
                      <a:gd name="T19" fmla="*/ 1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20">
                        <a:moveTo>
                          <a:pt x="0" y="120"/>
                        </a:moveTo>
                        <a:lnTo>
                          <a:pt x="48" y="120"/>
                        </a:lnTo>
                        <a:lnTo>
                          <a:pt x="48" y="0"/>
                        </a:lnTo>
                        <a:lnTo>
                          <a:pt x="0" y="0"/>
                        </a:lnTo>
                        <a:lnTo>
                          <a:pt x="0" y="120"/>
                        </a:lnTo>
                        <a:close/>
                        <a:moveTo>
                          <a:pt x="0" y="118"/>
                        </a:moveTo>
                        <a:lnTo>
                          <a:pt x="48" y="118"/>
                        </a:lnTo>
                        <a:lnTo>
                          <a:pt x="48" y="2"/>
                        </a:lnTo>
                        <a:lnTo>
                          <a:pt x="0" y="2"/>
                        </a:lnTo>
                        <a:lnTo>
                          <a:pt x="0" y="118"/>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7" name="Freeform 489"/>
                  <p:cNvSpPr>
                    <a:spLocks noEditPoints="1"/>
                  </p:cNvSpPr>
                  <p:nvPr/>
                </p:nvSpPr>
                <p:spPr bwMode="auto">
                  <a:xfrm>
                    <a:off x="1612" y="1626"/>
                    <a:ext cx="24" cy="59"/>
                  </a:xfrm>
                  <a:custGeom>
                    <a:avLst/>
                    <a:gdLst>
                      <a:gd name="T0" fmla="*/ 0 w 48"/>
                      <a:gd name="T1" fmla="*/ 1 h 116"/>
                      <a:gd name="T2" fmla="*/ 1 w 48"/>
                      <a:gd name="T3" fmla="*/ 1 h 116"/>
                      <a:gd name="T4" fmla="*/ 1 w 48"/>
                      <a:gd name="T5" fmla="*/ 0 h 116"/>
                      <a:gd name="T6" fmla="*/ 0 w 48"/>
                      <a:gd name="T7" fmla="*/ 0 h 116"/>
                      <a:gd name="T8" fmla="*/ 0 w 48"/>
                      <a:gd name="T9" fmla="*/ 1 h 116"/>
                      <a:gd name="T10" fmla="*/ 1 w 48"/>
                      <a:gd name="T11" fmla="*/ 1 h 116"/>
                      <a:gd name="T12" fmla="*/ 1 w 48"/>
                      <a:gd name="T13" fmla="*/ 1 h 116"/>
                      <a:gd name="T14" fmla="*/ 1 w 48"/>
                      <a:gd name="T15" fmla="*/ 1 h 116"/>
                      <a:gd name="T16" fmla="*/ 1 w 48"/>
                      <a:gd name="T17" fmla="*/ 1 h 116"/>
                      <a:gd name="T18" fmla="*/ 1 w 48"/>
                      <a:gd name="T19" fmla="*/ 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16">
                        <a:moveTo>
                          <a:pt x="0" y="116"/>
                        </a:moveTo>
                        <a:lnTo>
                          <a:pt x="48" y="116"/>
                        </a:lnTo>
                        <a:lnTo>
                          <a:pt x="48" y="0"/>
                        </a:lnTo>
                        <a:lnTo>
                          <a:pt x="0" y="0"/>
                        </a:lnTo>
                        <a:lnTo>
                          <a:pt x="0" y="116"/>
                        </a:lnTo>
                        <a:close/>
                        <a:moveTo>
                          <a:pt x="2" y="115"/>
                        </a:moveTo>
                        <a:lnTo>
                          <a:pt x="47" y="115"/>
                        </a:lnTo>
                        <a:lnTo>
                          <a:pt x="47" y="1"/>
                        </a:lnTo>
                        <a:lnTo>
                          <a:pt x="2" y="1"/>
                        </a:lnTo>
                        <a:lnTo>
                          <a:pt x="2" y="115"/>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8" name="Freeform 490"/>
                  <p:cNvSpPr>
                    <a:spLocks noEditPoints="1"/>
                  </p:cNvSpPr>
                  <p:nvPr/>
                </p:nvSpPr>
                <p:spPr bwMode="auto">
                  <a:xfrm>
                    <a:off x="1613" y="1627"/>
                    <a:ext cx="22" cy="57"/>
                  </a:xfrm>
                  <a:custGeom>
                    <a:avLst/>
                    <a:gdLst>
                      <a:gd name="T0" fmla="*/ 0 w 45"/>
                      <a:gd name="T1" fmla="*/ 1 h 114"/>
                      <a:gd name="T2" fmla="*/ 0 w 45"/>
                      <a:gd name="T3" fmla="*/ 1 h 114"/>
                      <a:gd name="T4" fmla="*/ 0 w 45"/>
                      <a:gd name="T5" fmla="*/ 0 h 114"/>
                      <a:gd name="T6" fmla="*/ 0 w 45"/>
                      <a:gd name="T7" fmla="*/ 0 h 114"/>
                      <a:gd name="T8" fmla="*/ 0 w 45"/>
                      <a:gd name="T9" fmla="*/ 1 h 114"/>
                      <a:gd name="T10" fmla="*/ 0 w 45"/>
                      <a:gd name="T11" fmla="*/ 1 h 114"/>
                      <a:gd name="T12" fmla="*/ 0 w 45"/>
                      <a:gd name="T13" fmla="*/ 1 h 114"/>
                      <a:gd name="T14" fmla="*/ 0 w 45"/>
                      <a:gd name="T15" fmla="*/ 1 h 114"/>
                      <a:gd name="T16" fmla="*/ 0 w 45"/>
                      <a:gd name="T17" fmla="*/ 1 h 114"/>
                      <a:gd name="T18" fmla="*/ 0 w 45"/>
                      <a:gd name="T19" fmla="*/ 1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4">
                        <a:moveTo>
                          <a:pt x="0" y="114"/>
                        </a:moveTo>
                        <a:lnTo>
                          <a:pt x="45" y="114"/>
                        </a:lnTo>
                        <a:lnTo>
                          <a:pt x="45" y="0"/>
                        </a:lnTo>
                        <a:lnTo>
                          <a:pt x="0" y="0"/>
                        </a:lnTo>
                        <a:lnTo>
                          <a:pt x="0" y="114"/>
                        </a:lnTo>
                        <a:close/>
                        <a:moveTo>
                          <a:pt x="0" y="112"/>
                        </a:moveTo>
                        <a:lnTo>
                          <a:pt x="45" y="112"/>
                        </a:lnTo>
                        <a:lnTo>
                          <a:pt x="45" y="2"/>
                        </a:lnTo>
                        <a:lnTo>
                          <a:pt x="0" y="2"/>
                        </a:lnTo>
                        <a:lnTo>
                          <a:pt x="0" y="112"/>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39" name="Freeform 491"/>
                  <p:cNvSpPr>
                    <a:spLocks noEditPoints="1"/>
                  </p:cNvSpPr>
                  <p:nvPr/>
                </p:nvSpPr>
                <p:spPr bwMode="auto">
                  <a:xfrm>
                    <a:off x="1613" y="1628"/>
                    <a:ext cx="22" cy="55"/>
                  </a:xfrm>
                  <a:custGeom>
                    <a:avLst/>
                    <a:gdLst>
                      <a:gd name="T0" fmla="*/ 0 w 45"/>
                      <a:gd name="T1" fmla="*/ 1 h 110"/>
                      <a:gd name="T2" fmla="*/ 0 w 45"/>
                      <a:gd name="T3" fmla="*/ 1 h 110"/>
                      <a:gd name="T4" fmla="*/ 0 w 45"/>
                      <a:gd name="T5" fmla="*/ 0 h 110"/>
                      <a:gd name="T6" fmla="*/ 0 w 45"/>
                      <a:gd name="T7" fmla="*/ 0 h 110"/>
                      <a:gd name="T8" fmla="*/ 0 w 45"/>
                      <a:gd name="T9" fmla="*/ 1 h 110"/>
                      <a:gd name="T10" fmla="*/ 0 w 45"/>
                      <a:gd name="T11" fmla="*/ 1 h 110"/>
                      <a:gd name="T12" fmla="*/ 0 w 45"/>
                      <a:gd name="T13" fmla="*/ 1 h 110"/>
                      <a:gd name="T14" fmla="*/ 0 w 45"/>
                      <a:gd name="T15" fmla="*/ 1 h 110"/>
                      <a:gd name="T16" fmla="*/ 0 w 45"/>
                      <a:gd name="T17" fmla="*/ 1 h 110"/>
                      <a:gd name="T18" fmla="*/ 0 w 45"/>
                      <a:gd name="T19" fmla="*/ 1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0">
                        <a:moveTo>
                          <a:pt x="0" y="110"/>
                        </a:moveTo>
                        <a:lnTo>
                          <a:pt x="45" y="110"/>
                        </a:lnTo>
                        <a:lnTo>
                          <a:pt x="45" y="0"/>
                        </a:lnTo>
                        <a:lnTo>
                          <a:pt x="0" y="0"/>
                        </a:lnTo>
                        <a:lnTo>
                          <a:pt x="0" y="110"/>
                        </a:lnTo>
                        <a:close/>
                        <a:moveTo>
                          <a:pt x="0" y="108"/>
                        </a:moveTo>
                        <a:lnTo>
                          <a:pt x="45" y="108"/>
                        </a:lnTo>
                        <a:lnTo>
                          <a:pt x="45" y="2"/>
                        </a:lnTo>
                        <a:lnTo>
                          <a:pt x="0" y="2"/>
                        </a:lnTo>
                        <a:lnTo>
                          <a:pt x="0" y="108"/>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0" name="Freeform 492"/>
                  <p:cNvSpPr>
                    <a:spLocks noEditPoints="1"/>
                  </p:cNvSpPr>
                  <p:nvPr/>
                </p:nvSpPr>
                <p:spPr bwMode="auto">
                  <a:xfrm>
                    <a:off x="1613" y="1629"/>
                    <a:ext cx="22" cy="53"/>
                  </a:xfrm>
                  <a:custGeom>
                    <a:avLst/>
                    <a:gdLst>
                      <a:gd name="T0" fmla="*/ 0 w 45"/>
                      <a:gd name="T1" fmla="*/ 1 h 106"/>
                      <a:gd name="T2" fmla="*/ 0 w 45"/>
                      <a:gd name="T3" fmla="*/ 1 h 106"/>
                      <a:gd name="T4" fmla="*/ 0 w 45"/>
                      <a:gd name="T5" fmla="*/ 0 h 106"/>
                      <a:gd name="T6" fmla="*/ 0 w 45"/>
                      <a:gd name="T7" fmla="*/ 0 h 106"/>
                      <a:gd name="T8" fmla="*/ 0 w 45"/>
                      <a:gd name="T9" fmla="*/ 1 h 106"/>
                      <a:gd name="T10" fmla="*/ 0 w 45"/>
                      <a:gd name="T11" fmla="*/ 1 h 106"/>
                      <a:gd name="T12" fmla="*/ 0 w 45"/>
                      <a:gd name="T13" fmla="*/ 1 h 106"/>
                      <a:gd name="T14" fmla="*/ 0 w 45"/>
                      <a:gd name="T15" fmla="*/ 1 h 106"/>
                      <a:gd name="T16" fmla="*/ 0 w 45"/>
                      <a:gd name="T17" fmla="*/ 1 h 106"/>
                      <a:gd name="T18" fmla="*/ 0 w 45"/>
                      <a:gd name="T19" fmla="*/ 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06">
                        <a:moveTo>
                          <a:pt x="0" y="106"/>
                        </a:moveTo>
                        <a:lnTo>
                          <a:pt x="45" y="106"/>
                        </a:lnTo>
                        <a:lnTo>
                          <a:pt x="45" y="0"/>
                        </a:lnTo>
                        <a:lnTo>
                          <a:pt x="0" y="0"/>
                        </a:lnTo>
                        <a:lnTo>
                          <a:pt x="0" y="106"/>
                        </a:lnTo>
                        <a:close/>
                        <a:moveTo>
                          <a:pt x="2" y="104"/>
                        </a:moveTo>
                        <a:lnTo>
                          <a:pt x="43" y="104"/>
                        </a:lnTo>
                        <a:lnTo>
                          <a:pt x="43" y="2"/>
                        </a:lnTo>
                        <a:lnTo>
                          <a:pt x="2" y="2"/>
                        </a:lnTo>
                        <a:lnTo>
                          <a:pt x="2" y="10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1" name="Freeform 493"/>
                  <p:cNvSpPr>
                    <a:spLocks noEditPoints="1"/>
                  </p:cNvSpPr>
                  <p:nvPr/>
                </p:nvSpPr>
                <p:spPr bwMode="auto">
                  <a:xfrm>
                    <a:off x="1614" y="1630"/>
                    <a:ext cx="20" cy="51"/>
                  </a:xfrm>
                  <a:custGeom>
                    <a:avLst/>
                    <a:gdLst>
                      <a:gd name="T0" fmla="*/ 0 w 41"/>
                      <a:gd name="T1" fmla="*/ 1 h 102"/>
                      <a:gd name="T2" fmla="*/ 0 w 41"/>
                      <a:gd name="T3" fmla="*/ 1 h 102"/>
                      <a:gd name="T4" fmla="*/ 0 w 41"/>
                      <a:gd name="T5" fmla="*/ 0 h 102"/>
                      <a:gd name="T6" fmla="*/ 0 w 41"/>
                      <a:gd name="T7" fmla="*/ 0 h 102"/>
                      <a:gd name="T8" fmla="*/ 0 w 41"/>
                      <a:gd name="T9" fmla="*/ 1 h 102"/>
                      <a:gd name="T10" fmla="*/ 0 w 41"/>
                      <a:gd name="T11" fmla="*/ 1 h 102"/>
                      <a:gd name="T12" fmla="*/ 0 w 41"/>
                      <a:gd name="T13" fmla="*/ 1 h 102"/>
                      <a:gd name="T14" fmla="*/ 0 w 41"/>
                      <a:gd name="T15" fmla="*/ 1 h 102"/>
                      <a:gd name="T16" fmla="*/ 0 w 41"/>
                      <a:gd name="T17" fmla="*/ 1 h 102"/>
                      <a:gd name="T18" fmla="*/ 0 w 41"/>
                      <a:gd name="T19" fmla="*/ 1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102">
                        <a:moveTo>
                          <a:pt x="0" y="102"/>
                        </a:moveTo>
                        <a:lnTo>
                          <a:pt x="41" y="102"/>
                        </a:lnTo>
                        <a:lnTo>
                          <a:pt x="41" y="0"/>
                        </a:lnTo>
                        <a:lnTo>
                          <a:pt x="0" y="0"/>
                        </a:lnTo>
                        <a:lnTo>
                          <a:pt x="0" y="102"/>
                        </a:lnTo>
                        <a:close/>
                        <a:moveTo>
                          <a:pt x="0" y="100"/>
                        </a:moveTo>
                        <a:lnTo>
                          <a:pt x="41" y="100"/>
                        </a:lnTo>
                        <a:lnTo>
                          <a:pt x="41" y="2"/>
                        </a:lnTo>
                        <a:lnTo>
                          <a:pt x="0" y="2"/>
                        </a:lnTo>
                        <a:lnTo>
                          <a:pt x="0" y="10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2" name="Freeform 494"/>
                  <p:cNvSpPr>
                    <a:spLocks noEditPoints="1"/>
                  </p:cNvSpPr>
                  <p:nvPr/>
                </p:nvSpPr>
                <p:spPr bwMode="auto">
                  <a:xfrm>
                    <a:off x="1614" y="1631"/>
                    <a:ext cx="20" cy="49"/>
                  </a:xfrm>
                  <a:custGeom>
                    <a:avLst/>
                    <a:gdLst>
                      <a:gd name="T0" fmla="*/ 0 w 41"/>
                      <a:gd name="T1" fmla="*/ 1 h 98"/>
                      <a:gd name="T2" fmla="*/ 0 w 41"/>
                      <a:gd name="T3" fmla="*/ 1 h 98"/>
                      <a:gd name="T4" fmla="*/ 0 w 41"/>
                      <a:gd name="T5" fmla="*/ 0 h 98"/>
                      <a:gd name="T6" fmla="*/ 0 w 41"/>
                      <a:gd name="T7" fmla="*/ 0 h 98"/>
                      <a:gd name="T8" fmla="*/ 0 w 41"/>
                      <a:gd name="T9" fmla="*/ 1 h 98"/>
                      <a:gd name="T10" fmla="*/ 0 w 41"/>
                      <a:gd name="T11" fmla="*/ 1 h 98"/>
                      <a:gd name="T12" fmla="*/ 0 w 41"/>
                      <a:gd name="T13" fmla="*/ 1 h 98"/>
                      <a:gd name="T14" fmla="*/ 0 w 41"/>
                      <a:gd name="T15" fmla="*/ 1 h 98"/>
                      <a:gd name="T16" fmla="*/ 0 w 41"/>
                      <a:gd name="T17" fmla="*/ 1 h 98"/>
                      <a:gd name="T18" fmla="*/ 0 w 41"/>
                      <a:gd name="T19" fmla="*/ 1 h 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98">
                        <a:moveTo>
                          <a:pt x="0" y="98"/>
                        </a:moveTo>
                        <a:lnTo>
                          <a:pt x="41" y="98"/>
                        </a:lnTo>
                        <a:lnTo>
                          <a:pt x="41" y="0"/>
                        </a:lnTo>
                        <a:lnTo>
                          <a:pt x="0" y="0"/>
                        </a:lnTo>
                        <a:lnTo>
                          <a:pt x="0" y="98"/>
                        </a:lnTo>
                        <a:close/>
                        <a:moveTo>
                          <a:pt x="2" y="96"/>
                        </a:moveTo>
                        <a:lnTo>
                          <a:pt x="39" y="96"/>
                        </a:lnTo>
                        <a:lnTo>
                          <a:pt x="39" y="2"/>
                        </a:lnTo>
                        <a:lnTo>
                          <a:pt x="2" y="2"/>
                        </a:lnTo>
                        <a:lnTo>
                          <a:pt x="2" y="96"/>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3" name="Freeform 495"/>
                  <p:cNvSpPr>
                    <a:spLocks noEditPoints="1"/>
                  </p:cNvSpPr>
                  <p:nvPr/>
                </p:nvSpPr>
                <p:spPr bwMode="auto">
                  <a:xfrm>
                    <a:off x="1615" y="1632"/>
                    <a:ext cx="18" cy="47"/>
                  </a:xfrm>
                  <a:custGeom>
                    <a:avLst/>
                    <a:gdLst>
                      <a:gd name="T0" fmla="*/ 0 w 37"/>
                      <a:gd name="T1" fmla="*/ 1 h 94"/>
                      <a:gd name="T2" fmla="*/ 0 w 37"/>
                      <a:gd name="T3" fmla="*/ 1 h 94"/>
                      <a:gd name="T4" fmla="*/ 0 w 37"/>
                      <a:gd name="T5" fmla="*/ 0 h 94"/>
                      <a:gd name="T6" fmla="*/ 0 w 37"/>
                      <a:gd name="T7" fmla="*/ 0 h 94"/>
                      <a:gd name="T8" fmla="*/ 0 w 37"/>
                      <a:gd name="T9" fmla="*/ 1 h 94"/>
                      <a:gd name="T10" fmla="*/ 0 w 37"/>
                      <a:gd name="T11" fmla="*/ 1 h 94"/>
                      <a:gd name="T12" fmla="*/ 0 w 37"/>
                      <a:gd name="T13" fmla="*/ 1 h 94"/>
                      <a:gd name="T14" fmla="*/ 0 w 37"/>
                      <a:gd name="T15" fmla="*/ 1 h 94"/>
                      <a:gd name="T16" fmla="*/ 0 w 37"/>
                      <a:gd name="T17" fmla="*/ 1 h 94"/>
                      <a:gd name="T18" fmla="*/ 0 w 37"/>
                      <a:gd name="T19" fmla="*/ 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4">
                        <a:moveTo>
                          <a:pt x="0" y="94"/>
                        </a:moveTo>
                        <a:lnTo>
                          <a:pt x="37" y="94"/>
                        </a:lnTo>
                        <a:lnTo>
                          <a:pt x="37" y="0"/>
                        </a:lnTo>
                        <a:lnTo>
                          <a:pt x="0" y="0"/>
                        </a:lnTo>
                        <a:lnTo>
                          <a:pt x="0" y="94"/>
                        </a:lnTo>
                        <a:close/>
                        <a:moveTo>
                          <a:pt x="0" y="92"/>
                        </a:moveTo>
                        <a:lnTo>
                          <a:pt x="37" y="92"/>
                        </a:lnTo>
                        <a:lnTo>
                          <a:pt x="37" y="2"/>
                        </a:lnTo>
                        <a:lnTo>
                          <a:pt x="0" y="2"/>
                        </a:lnTo>
                        <a:lnTo>
                          <a:pt x="0" y="9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4" name="Freeform 496"/>
                  <p:cNvSpPr>
                    <a:spLocks noEditPoints="1"/>
                  </p:cNvSpPr>
                  <p:nvPr/>
                </p:nvSpPr>
                <p:spPr bwMode="auto">
                  <a:xfrm>
                    <a:off x="1615" y="1633"/>
                    <a:ext cx="18" cy="45"/>
                  </a:xfrm>
                  <a:custGeom>
                    <a:avLst/>
                    <a:gdLst>
                      <a:gd name="T0" fmla="*/ 0 w 37"/>
                      <a:gd name="T1" fmla="*/ 1 h 90"/>
                      <a:gd name="T2" fmla="*/ 0 w 37"/>
                      <a:gd name="T3" fmla="*/ 1 h 90"/>
                      <a:gd name="T4" fmla="*/ 0 w 37"/>
                      <a:gd name="T5" fmla="*/ 0 h 90"/>
                      <a:gd name="T6" fmla="*/ 0 w 37"/>
                      <a:gd name="T7" fmla="*/ 0 h 90"/>
                      <a:gd name="T8" fmla="*/ 0 w 37"/>
                      <a:gd name="T9" fmla="*/ 1 h 90"/>
                      <a:gd name="T10" fmla="*/ 0 w 37"/>
                      <a:gd name="T11" fmla="*/ 1 h 90"/>
                      <a:gd name="T12" fmla="*/ 0 w 37"/>
                      <a:gd name="T13" fmla="*/ 1 h 90"/>
                      <a:gd name="T14" fmla="*/ 0 w 37"/>
                      <a:gd name="T15" fmla="*/ 1 h 90"/>
                      <a:gd name="T16" fmla="*/ 0 w 37"/>
                      <a:gd name="T17" fmla="*/ 1 h 90"/>
                      <a:gd name="T18" fmla="*/ 0 w 37"/>
                      <a:gd name="T19" fmla="*/ 1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0">
                        <a:moveTo>
                          <a:pt x="0" y="90"/>
                        </a:moveTo>
                        <a:lnTo>
                          <a:pt x="37" y="90"/>
                        </a:lnTo>
                        <a:lnTo>
                          <a:pt x="37" y="0"/>
                        </a:lnTo>
                        <a:lnTo>
                          <a:pt x="0" y="0"/>
                        </a:lnTo>
                        <a:lnTo>
                          <a:pt x="0" y="90"/>
                        </a:lnTo>
                        <a:close/>
                        <a:moveTo>
                          <a:pt x="0" y="88"/>
                        </a:moveTo>
                        <a:lnTo>
                          <a:pt x="37" y="88"/>
                        </a:lnTo>
                        <a:lnTo>
                          <a:pt x="37" y="2"/>
                        </a:lnTo>
                        <a:lnTo>
                          <a:pt x="0" y="2"/>
                        </a:lnTo>
                        <a:lnTo>
                          <a:pt x="0" y="88"/>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5" name="Freeform 497"/>
                  <p:cNvSpPr>
                    <a:spLocks noEditPoints="1"/>
                  </p:cNvSpPr>
                  <p:nvPr/>
                </p:nvSpPr>
                <p:spPr bwMode="auto">
                  <a:xfrm>
                    <a:off x="1615" y="1634"/>
                    <a:ext cx="18" cy="43"/>
                  </a:xfrm>
                  <a:custGeom>
                    <a:avLst/>
                    <a:gdLst>
                      <a:gd name="T0" fmla="*/ 0 w 37"/>
                      <a:gd name="T1" fmla="*/ 1 h 86"/>
                      <a:gd name="T2" fmla="*/ 0 w 37"/>
                      <a:gd name="T3" fmla="*/ 1 h 86"/>
                      <a:gd name="T4" fmla="*/ 0 w 37"/>
                      <a:gd name="T5" fmla="*/ 0 h 86"/>
                      <a:gd name="T6" fmla="*/ 0 w 37"/>
                      <a:gd name="T7" fmla="*/ 0 h 86"/>
                      <a:gd name="T8" fmla="*/ 0 w 37"/>
                      <a:gd name="T9" fmla="*/ 1 h 86"/>
                      <a:gd name="T10" fmla="*/ 0 w 37"/>
                      <a:gd name="T11" fmla="*/ 1 h 86"/>
                      <a:gd name="T12" fmla="*/ 0 w 37"/>
                      <a:gd name="T13" fmla="*/ 1 h 86"/>
                      <a:gd name="T14" fmla="*/ 0 w 37"/>
                      <a:gd name="T15" fmla="*/ 1 h 86"/>
                      <a:gd name="T16" fmla="*/ 0 w 37"/>
                      <a:gd name="T17" fmla="*/ 1 h 86"/>
                      <a:gd name="T18" fmla="*/ 0 w 37"/>
                      <a:gd name="T19" fmla="*/ 1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86">
                        <a:moveTo>
                          <a:pt x="0" y="86"/>
                        </a:moveTo>
                        <a:lnTo>
                          <a:pt x="37" y="86"/>
                        </a:lnTo>
                        <a:lnTo>
                          <a:pt x="37" y="0"/>
                        </a:lnTo>
                        <a:lnTo>
                          <a:pt x="0" y="0"/>
                        </a:lnTo>
                        <a:lnTo>
                          <a:pt x="0" y="86"/>
                        </a:lnTo>
                        <a:close/>
                        <a:moveTo>
                          <a:pt x="2" y="84"/>
                        </a:moveTo>
                        <a:lnTo>
                          <a:pt x="35" y="84"/>
                        </a:lnTo>
                        <a:lnTo>
                          <a:pt x="35" y="2"/>
                        </a:lnTo>
                        <a:lnTo>
                          <a:pt x="2" y="2"/>
                        </a:lnTo>
                        <a:lnTo>
                          <a:pt x="2" y="84"/>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6" name="Freeform 498"/>
                  <p:cNvSpPr>
                    <a:spLocks noEditPoints="1"/>
                  </p:cNvSpPr>
                  <p:nvPr/>
                </p:nvSpPr>
                <p:spPr bwMode="auto">
                  <a:xfrm>
                    <a:off x="1616" y="1635"/>
                    <a:ext cx="16" cy="41"/>
                  </a:xfrm>
                  <a:custGeom>
                    <a:avLst/>
                    <a:gdLst>
                      <a:gd name="T0" fmla="*/ 0 w 33"/>
                      <a:gd name="T1" fmla="*/ 1 h 82"/>
                      <a:gd name="T2" fmla="*/ 0 w 33"/>
                      <a:gd name="T3" fmla="*/ 1 h 82"/>
                      <a:gd name="T4" fmla="*/ 0 w 33"/>
                      <a:gd name="T5" fmla="*/ 0 h 82"/>
                      <a:gd name="T6" fmla="*/ 0 w 33"/>
                      <a:gd name="T7" fmla="*/ 0 h 82"/>
                      <a:gd name="T8" fmla="*/ 0 w 33"/>
                      <a:gd name="T9" fmla="*/ 1 h 82"/>
                      <a:gd name="T10" fmla="*/ 0 w 33"/>
                      <a:gd name="T11" fmla="*/ 1 h 82"/>
                      <a:gd name="T12" fmla="*/ 0 w 33"/>
                      <a:gd name="T13" fmla="*/ 1 h 82"/>
                      <a:gd name="T14" fmla="*/ 0 w 33"/>
                      <a:gd name="T15" fmla="*/ 1 h 82"/>
                      <a:gd name="T16" fmla="*/ 0 w 33"/>
                      <a:gd name="T17" fmla="*/ 1 h 82"/>
                      <a:gd name="T18" fmla="*/ 0 w 33"/>
                      <a:gd name="T19" fmla="*/ 1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82">
                        <a:moveTo>
                          <a:pt x="0" y="82"/>
                        </a:moveTo>
                        <a:lnTo>
                          <a:pt x="33" y="82"/>
                        </a:lnTo>
                        <a:lnTo>
                          <a:pt x="33" y="0"/>
                        </a:lnTo>
                        <a:lnTo>
                          <a:pt x="0" y="0"/>
                        </a:lnTo>
                        <a:lnTo>
                          <a:pt x="0" y="82"/>
                        </a:lnTo>
                        <a:close/>
                        <a:moveTo>
                          <a:pt x="0" y="80"/>
                        </a:moveTo>
                        <a:lnTo>
                          <a:pt x="33" y="80"/>
                        </a:lnTo>
                        <a:lnTo>
                          <a:pt x="33" y="2"/>
                        </a:lnTo>
                        <a:lnTo>
                          <a:pt x="0" y="2"/>
                        </a:lnTo>
                        <a:lnTo>
                          <a:pt x="0" y="8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7" name="Freeform 499"/>
                  <p:cNvSpPr>
                    <a:spLocks noEditPoints="1"/>
                  </p:cNvSpPr>
                  <p:nvPr/>
                </p:nvSpPr>
                <p:spPr bwMode="auto">
                  <a:xfrm>
                    <a:off x="1616" y="1636"/>
                    <a:ext cx="16" cy="39"/>
                  </a:xfrm>
                  <a:custGeom>
                    <a:avLst/>
                    <a:gdLst>
                      <a:gd name="T0" fmla="*/ 0 w 33"/>
                      <a:gd name="T1" fmla="*/ 1 h 78"/>
                      <a:gd name="T2" fmla="*/ 0 w 33"/>
                      <a:gd name="T3" fmla="*/ 1 h 78"/>
                      <a:gd name="T4" fmla="*/ 0 w 33"/>
                      <a:gd name="T5" fmla="*/ 0 h 78"/>
                      <a:gd name="T6" fmla="*/ 0 w 33"/>
                      <a:gd name="T7" fmla="*/ 0 h 78"/>
                      <a:gd name="T8" fmla="*/ 0 w 33"/>
                      <a:gd name="T9" fmla="*/ 1 h 78"/>
                      <a:gd name="T10" fmla="*/ 0 w 33"/>
                      <a:gd name="T11" fmla="*/ 1 h 78"/>
                      <a:gd name="T12" fmla="*/ 0 w 33"/>
                      <a:gd name="T13" fmla="*/ 1 h 78"/>
                      <a:gd name="T14" fmla="*/ 0 w 33"/>
                      <a:gd name="T15" fmla="*/ 1 h 78"/>
                      <a:gd name="T16" fmla="*/ 0 w 33"/>
                      <a:gd name="T17" fmla="*/ 1 h 78"/>
                      <a:gd name="T18" fmla="*/ 0 w 33"/>
                      <a:gd name="T19" fmla="*/ 1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78">
                        <a:moveTo>
                          <a:pt x="0" y="78"/>
                        </a:moveTo>
                        <a:lnTo>
                          <a:pt x="33" y="78"/>
                        </a:lnTo>
                        <a:lnTo>
                          <a:pt x="33" y="0"/>
                        </a:lnTo>
                        <a:lnTo>
                          <a:pt x="0" y="0"/>
                        </a:lnTo>
                        <a:lnTo>
                          <a:pt x="0" y="78"/>
                        </a:lnTo>
                        <a:close/>
                        <a:moveTo>
                          <a:pt x="2" y="76"/>
                        </a:moveTo>
                        <a:lnTo>
                          <a:pt x="31" y="76"/>
                        </a:lnTo>
                        <a:lnTo>
                          <a:pt x="31" y="2"/>
                        </a:lnTo>
                        <a:lnTo>
                          <a:pt x="2" y="2"/>
                        </a:lnTo>
                        <a:lnTo>
                          <a:pt x="2" y="76"/>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8" name="Freeform 500"/>
                  <p:cNvSpPr>
                    <a:spLocks noEditPoints="1"/>
                  </p:cNvSpPr>
                  <p:nvPr/>
                </p:nvSpPr>
                <p:spPr bwMode="auto">
                  <a:xfrm>
                    <a:off x="1617" y="1637"/>
                    <a:ext cx="14" cy="37"/>
                  </a:xfrm>
                  <a:custGeom>
                    <a:avLst/>
                    <a:gdLst>
                      <a:gd name="T0" fmla="*/ 0 w 29"/>
                      <a:gd name="T1" fmla="*/ 1 h 74"/>
                      <a:gd name="T2" fmla="*/ 0 w 29"/>
                      <a:gd name="T3" fmla="*/ 1 h 74"/>
                      <a:gd name="T4" fmla="*/ 0 w 29"/>
                      <a:gd name="T5" fmla="*/ 0 h 74"/>
                      <a:gd name="T6" fmla="*/ 0 w 29"/>
                      <a:gd name="T7" fmla="*/ 0 h 74"/>
                      <a:gd name="T8" fmla="*/ 0 w 29"/>
                      <a:gd name="T9" fmla="*/ 1 h 74"/>
                      <a:gd name="T10" fmla="*/ 0 w 29"/>
                      <a:gd name="T11" fmla="*/ 1 h 74"/>
                      <a:gd name="T12" fmla="*/ 0 w 29"/>
                      <a:gd name="T13" fmla="*/ 1 h 74"/>
                      <a:gd name="T14" fmla="*/ 0 w 29"/>
                      <a:gd name="T15" fmla="*/ 1 h 74"/>
                      <a:gd name="T16" fmla="*/ 0 w 29"/>
                      <a:gd name="T17" fmla="*/ 1 h 74"/>
                      <a:gd name="T18" fmla="*/ 0 w 29"/>
                      <a:gd name="T19" fmla="*/ 1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74">
                        <a:moveTo>
                          <a:pt x="0" y="74"/>
                        </a:moveTo>
                        <a:lnTo>
                          <a:pt x="29" y="74"/>
                        </a:lnTo>
                        <a:lnTo>
                          <a:pt x="29" y="0"/>
                        </a:lnTo>
                        <a:lnTo>
                          <a:pt x="0" y="0"/>
                        </a:lnTo>
                        <a:lnTo>
                          <a:pt x="0" y="74"/>
                        </a:lnTo>
                        <a:close/>
                        <a:moveTo>
                          <a:pt x="0" y="72"/>
                        </a:moveTo>
                        <a:lnTo>
                          <a:pt x="29" y="72"/>
                        </a:lnTo>
                        <a:lnTo>
                          <a:pt x="29" y="3"/>
                        </a:lnTo>
                        <a:lnTo>
                          <a:pt x="0" y="3"/>
                        </a:lnTo>
                        <a:lnTo>
                          <a:pt x="0" y="72"/>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49" name="Freeform 501"/>
                  <p:cNvSpPr>
                    <a:spLocks noEditPoints="1"/>
                  </p:cNvSpPr>
                  <p:nvPr/>
                </p:nvSpPr>
                <p:spPr bwMode="auto">
                  <a:xfrm>
                    <a:off x="1617" y="1639"/>
                    <a:ext cx="14" cy="34"/>
                  </a:xfrm>
                  <a:custGeom>
                    <a:avLst/>
                    <a:gdLst>
                      <a:gd name="T0" fmla="*/ 0 w 29"/>
                      <a:gd name="T1" fmla="*/ 0 h 69"/>
                      <a:gd name="T2" fmla="*/ 0 w 29"/>
                      <a:gd name="T3" fmla="*/ 0 h 69"/>
                      <a:gd name="T4" fmla="*/ 0 w 29"/>
                      <a:gd name="T5" fmla="*/ 0 h 69"/>
                      <a:gd name="T6" fmla="*/ 0 w 29"/>
                      <a:gd name="T7" fmla="*/ 0 h 69"/>
                      <a:gd name="T8" fmla="*/ 0 w 29"/>
                      <a:gd name="T9" fmla="*/ 0 h 69"/>
                      <a:gd name="T10" fmla="*/ 0 w 29"/>
                      <a:gd name="T11" fmla="*/ 0 h 69"/>
                      <a:gd name="T12" fmla="*/ 0 w 29"/>
                      <a:gd name="T13" fmla="*/ 0 h 69"/>
                      <a:gd name="T14" fmla="*/ 0 w 29"/>
                      <a:gd name="T15" fmla="*/ 0 h 69"/>
                      <a:gd name="T16" fmla="*/ 0 w 29"/>
                      <a:gd name="T17" fmla="*/ 0 h 69"/>
                      <a:gd name="T18" fmla="*/ 0 w 29"/>
                      <a:gd name="T19" fmla="*/ 0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9">
                        <a:moveTo>
                          <a:pt x="0" y="69"/>
                        </a:moveTo>
                        <a:lnTo>
                          <a:pt x="29" y="69"/>
                        </a:lnTo>
                        <a:lnTo>
                          <a:pt x="29" y="0"/>
                        </a:lnTo>
                        <a:lnTo>
                          <a:pt x="0" y="0"/>
                        </a:lnTo>
                        <a:lnTo>
                          <a:pt x="0" y="69"/>
                        </a:lnTo>
                        <a:close/>
                        <a:moveTo>
                          <a:pt x="2" y="68"/>
                        </a:moveTo>
                        <a:lnTo>
                          <a:pt x="27" y="68"/>
                        </a:lnTo>
                        <a:lnTo>
                          <a:pt x="27" y="2"/>
                        </a:lnTo>
                        <a:lnTo>
                          <a:pt x="2" y="2"/>
                        </a:lnTo>
                        <a:lnTo>
                          <a:pt x="2" y="68"/>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0" name="Freeform 502"/>
                  <p:cNvSpPr>
                    <a:spLocks noEditPoints="1"/>
                  </p:cNvSpPr>
                  <p:nvPr/>
                </p:nvSpPr>
                <p:spPr bwMode="auto">
                  <a:xfrm>
                    <a:off x="1618" y="1640"/>
                    <a:ext cx="12" cy="32"/>
                  </a:xfrm>
                  <a:custGeom>
                    <a:avLst/>
                    <a:gdLst>
                      <a:gd name="T0" fmla="*/ 0 w 25"/>
                      <a:gd name="T1" fmla="*/ 0 h 66"/>
                      <a:gd name="T2" fmla="*/ 0 w 25"/>
                      <a:gd name="T3" fmla="*/ 0 h 66"/>
                      <a:gd name="T4" fmla="*/ 0 w 25"/>
                      <a:gd name="T5" fmla="*/ 0 h 66"/>
                      <a:gd name="T6" fmla="*/ 0 w 25"/>
                      <a:gd name="T7" fmla="*/ 0 h 66"/>
                      <a:gd name="T8" fmla="*/ 0 w 25"/>
                      <a:gd name="T9" fmla="*/ 0 h 66"/>
                      <a:gd name="T10" fmla="*/ 0 w 25"/>
                      <a:gd name="T11" fmla="*/ 0 h 66"/>
                      <a:gd name="T12" fmla="*/ 0 w 25"/>
                      <a:gd name="T13" fmla="*/ 0 h 66"/>
                      <a:gd name="T14" fmla="*/ 0 w 25"/>
                      <a:gd name="T15" fmla="*/ 0 h 66"/>
                      <a:gd name="T16" fmla="*/ 0 w 25"/>
                      <a:gd name="T17" fmla="*/ 0 h 66"/>
                      <a:gd name="T18" fmla="*/ 0 w 25"/>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6">
                        <a:moveTo>
                          <a:pt x="0" y="66"/>
                        </a:moveTo>
                        <a:lnTo>
                          <a:pt x="25" y="66"/>
                        </a:lnTo>
                        <a:lnTo>
                          <a:pt x="25" y="0"/>
                        </a:lnTo>
                        <a:lnTo>
                          <a:pt x="0" y="0"/>
                        </a:lnTo>
                        <a:lnTo>
                          <a:pt x="0" y="66"/>
                        </a:lnTo>
                        <a:close/>
                        <a:moveTo>
                          <a:pt x="0" y="64"/>
                        </a:moveTo>
                        <a:lnTo>
                          <a:pt x="25" y="64"/>
                        </a:lnTo>
                        <a:lnTo>
                          <a:pt x="25" y="2"/>
                        </a:lnTo>
                        <a:lnTo>
                          <a:pt x="0" y="2"/>
                        </a:lnTo>
                        <a:lnTo>
                          <a:pt x="0" y="64"/>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1" name="Freeform 503"/>
                  <p:cNvSpPr>
                    <a:spLocks noEditPoints="1"/>
                  </p:cNvSpPr>
                  <p:nvPr/>
                </p:nvSpPr>
                <p:spPr bwMode="auto">
                  <a:xfrm>
                    <a:off x="1618" y="1641"/>
                    <a:ext cx="12" cy="30"/>
                  </a:xfrm>
                  <a:custGeom>
                    <a:avLst/>
                    <a:gdLst>
                      <a:gd name="T0" fmla="*/ 0 w 25"/>
                      <a:gd name="T1" fmla="*/ 0 h 62"/>
                      <a:gd name="T2" fmla="*/ 0 w 25"/>
                      <a:gd name="T3" fmla="*/ 0 h 62"/>
                      <a:gd name="T4" fmla="*/ 0 w 25"/>
                      <a:gd name="T5" fmla="*/ 0 h 62"/>
                      <a:gd name="T6" fmla="*/ 0 w 25"/>
                      <a:gd name="T7" fmla="*/ 0 h 62"/>
                      <a:gd name="T8" fmla="*/ 0 w 25"/>
                      <a:gd name="T9" fmla="*/ 0 h 62"/>
                      <a:gd name="T10" fmla="*/ 0 w 25"/>
                      <a:gd name="T11" fmla="*/ 0 h 62"/>
                      <a:gd name="T12" fmla="*/ 0 w 25"/>
                      <a:gd name="T13" fmla="*/ 0 h 62"/>
                      <a:gd name="T14" fmla="*/ 0 w 25"/>
                      <a:gd name="T15" fmla="*/ 0 h 62"/>
                      <a:gd name="T16" fmla="*/ 0 w 25"/>
                      <a:gd name="T17" fmla="*/ 0 h 62"/>
                      <a:gd name="T18" fmla="*/ 0 w 25"/>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2">
                        <a:moveTo>
                          <a:pt x="0" y="62"/>
                        </a:moveTo>
                        <a:lnTo>
                          <a:pt x="25" y="62"/>
                        </a:lnTo>
                        <a:lnTo>
                          <a:pt x="25" y="0"/>
                        </a:lnTo>
                        <a:lnTo>
                          <a:pt x="0" y="0"/>
                        </a:lnTo>
                        <a:lnTo>
                          <a:pt x="0" y="62"/>
                        </a:lnTo>
                        <a:close/>
                        <a:moveTo>
                          <a:pt x="2" y="58"/>
                        </a:moveTo>
                        <a:lnTo>
                          <a:pt x="23" y="58"/>
                        </a:lnTo>
                        <a:lnTo>
                          <a:pt x="23" y="2"/>
                        </a:lnTo>
                        <a:lnTo>
                          <a:pt x="2" y="2"/>
                        </a:lnTo>
                        <a:lnTo>
                          <a:pt x="2" y="5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2" name="Freeform 504"/>
                  <p:cNvSpPr>
                    <a:spLocks noEditPoints="1"/>
                  </p:cNvSpPr>
                  <p:nvPr/>
                </p:nvSpPr>
                <p:spPr bwMode="auto">
                  <a:xfrm>
                    <a:off x="1619" y="1642"/>
                    <a:ext cx="10" cy="27"/>
                  </a:xfrm>
                  <a:custGeom>
                    <a:avLst/>
                    <a:gdLst>
                      <a:gd name="T0" fmla="*/ 0 w 21"/>
                      <a:gd name="T1" fmla="*/ 0 h 56"/>
                      <a:gd name="T2" fmla="*/ 0 w 21"/>
                      <a:gd name="T3" fmla="*/ 0 h 56"/>
                      <a:gd name="T4" fmla="*/ 0 w 21"/>
                      <a:gd name="T5" fmla="*/ 0 h 56"/>
                      <a:gd name="T6" fmla="*/ 0 w 21"/>
                      <a:gd name="T7" fmla="*/ 0 h 56"/>
                      <a:gd name="T8" fmla="*/ 0 w 21"/>
                      <a:gd name="T9" fmla="*/ 0 h 56"/>
                      <a:gd name="T10" fmla="*/ 0 w 21"/>
                      <a:gd name="T11" fmla="*/ 0 h 56"/>
                      <a:gd name="T12" fmla="*/ 0 w 21"/>
                      <a:gd name="T13" fmla="*/ 0 h 56"/>
                      <a:gd name="T14" fmla="*/ 0 w 21"/>
                      <a:gd name="T15" fmla="*/ 0 h 56"/>
                      <a:gd name="T16" fmla="*/ 0 w 21"/>
                      <a:gd name="T17" fmla="*/ 0 h 56"/>
                      <a:gd name="T18" fmla="*/ 0 w 21"/>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6">
                        <a:moveTo>
                          <a:pt x="0" y="56"/>
                        </a:moveTo>
                        <a:lnTo>
                          <a:pt x="21" y="56"/>
                        </a:lnTo>
                        <a:lnTo>
                          <a:pt x="21" y="0"/>
                        </a:lnTo>
                        <a:lnTo>
                          <a:pt x="0" y="0"/>
                        </a:lnTo>
                        <a:lnTo>
                          <a:pt x="0" y="56"/>
                        </a:lnTo>
                        <a:close/>
                        <a:moveTo>
                          <a:pt x="0" y="54"/>
                        </a:moveTo>
                        <a:lnTo>
                          <a:pt x="21" y="54"/>
                        </a:lnTo>
                        <a:lnTo>
                          <a:pt x="21" y="2"/>
                        </a:lnTo>
                        <a:lnTo>
                          <a:pt x="0" y="2"/>
                        </a:lnTo>
                        <a:lnTo>
                          <a:pt x="0" y="54"/>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3" name="Freeform 505"/>
                  <p:cNvSpPr>
                    <a:spLocks noEditPoints="1"/>
                  </p:cNvSpPr>
                  <p:nvPr/>
                </p:nvSpPr>
                <p:spPr bwMode="auto">
                  <a:xfrm>
                    <a:off x="1619" y="1643"/>
                    <a:ext cx="10" cy="25"/>
                  </a:xfrm>
                  <a:custGeom>
                    <a:avLst/>
                    <a:gdLst>
                      <a:gd name="T0" fmla="*/ 0 w 21"/>
                      <a:gd name="T1" fmla="*/ 0 h 52"/>
                      <a:gd name="T2" fmla="*/ 0 w 21"/>
                      <a:gd name="T3" fmla="*/ 0 h 52"/>
                      <a:gd name="T4" fmla="*/ 0 w 21"/>
                      <a:gd name="T5" fmla="*/ 0 h 52"/>
                      <a:gd name="T6" fmla="*/ 0 w 21"/>
                      <a:gd name="T7" fmla="*/ 0 h 52"/>
                      <a:gd name="T8" fmla="*/ 0 w 21"/>
                      <a:gd name="T9" fmla="*/ 0 h 52"/>
                      <a:gd name="T10" fmla="*/ 0 w 21"/>
                      <a:gd name="T11" fmla="*/ 0 h 52"/>
                      <a:gd name="T12" fmla="*/ 0 w 21"/>
                      <a:gd name="T13" fmla="*/ 0 h 52"/>
                      <a:gd name="T14" fmla="*/ 0 w 21"/>
                      <a:gd name="T15" fmla="*/ 0 h 52"/>
                      <a:gd name="T16" fmla="*/ 0 w 21"/>
                      <a:gd name="T17" fmla="*/ 0 h 52"/>
                      <a:gd name="T18" fmla="*/ 0 w 2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2">
                        <a:moveTo>
                          <a:pt x="0" y="52"/>
                        </a:moveTo>
                        <a:lnTo>
                          <a:pt x="21" y="52"/>
                        </a:lnTo>
                        <a:lnTo>
                          <a:pt x="21" y="0"/>
                        </a:lnTo>
                        <a:lnTo>
                          <a:pt x="0" y="0"/>
                        </a:lnTo>
                        <a:lnTo>
                          <a:pt x="0" y="52"/>
                        </a:lnTo>
                        <a:close/>
                        <a:moveTo>
                          <a:pt x="2" y="50"/>
                        </a:moveTo>
                        <a:lnTo>
                          <a:pt x="19" y="50"/>
                        </a:lnTo>
                        <a:lnTo>
                          <a:pt x="19" y="4"/>
                        </a:lnTo>
                        <a:lnTo>
                          <a:pt x="2" y="4"/>
                        </a:lnTo>
                        <a:lnTo>
                          <a:pt x="2" y="5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4" name="Freeform 506"/>
                  <p:cNvSpPr>
                    <a:spLocks noEditPoints="1"/>
                  </p:cNvSpPr>
                  <p:nvPr/>
                </p:nvSpPr>
                <p:spPr bwMode="auto">
                  <a:xfrm>
                    <a:off x="1620" y="1644"/>
                    <a:ext cx="9" cy="23"/>
                  </a:xfrm>
                  <a:custGeom>
                    <a:avLst/>
                    <a:gdLst>
                      <a:gd name="T0" fmla="*/ 0 w 17"/>
                      <a:gd name="T1" fmla="*/ 1 h 46"/>
                      <a:gd name="T2" fmla="*/ 1 w 17"/>
                      <a:gd name="T3" fmla="*/ 1 h 46"/>
                      <a:gd name="T4" fmla="*/ 1 w 17"/>
                      <a:gd name="T5" fmla="*/ 0 h 46"/>
                      <a:gd name="T6" fmla="*/ 0 w 17"/>
                      <a:gd name="T7" fmla="*/ 0 h 46"/>
                      <a:gd name="T8" fmla="*/ 0 w 17"/>
                      <a:gd name="T9" fmla="*/ 1 h 46"/>
                      <a:gd name="T10" fmla="*/ 0 w 17"/>
                      <a:gd name="T11" fmla="*/ 1 h 46"/>
                      <a:gd name="T12" fmla="*/ 1 w 17"/>
                      <a:gd name="T13" fmla="*/ 1 h 46"/>
                      <a:gd name="T14" fmla="*/ 1 w 17"/>
                      <a:gd name="T15" fmla="*/ 1 h 46"/>
                      <a:gd name="T16" fmla="*/ 0 w 17"/>
                      <a:gd name="T17" fmla="*/ 1 h 46"/>
                      <a:gd name="T18" fmla="*/ 0 w 17"/>
                      <a:gd name="T19" fmla="*/ 1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6">
                        <a:moveTo>
                          <a:pt x="0" y="46"/>
                        </a:moveTo>
                        <a:lnTo>
                          <a:pt x="17" y="46"/>
                        </a:lnTo>
                        <a:lnTo>
                          <a:pt x="17" y="0"/>
                        </a:lnTo>
                        <a:lnTo>
                          <a:pt x="0" y="0"/>
                        </a:lnTo>
                        <a:lnTo>
                          <a:pt x="0" y="46"/>
                        </a:lnTo>
                        <a:close/>
                        <a:moveTo>
                          <a:pt x="0" y="42"/>
                        </a:moveTo>
                        <a:lnTo>
                          <a:pt x="17" y="42"/>
                        </a:lnTo>
                        <a:lnTo>
                          <a:pt x="17" y="2"/>
                        </a:lnTo>
                        <a:lnTo>
                          <a:pt x="0" y="2"/>
                        </a:lnTo>
                        <a:lnTo>
                          <a:pt x="0" y="4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5" name="Freeform 507"/>
                  <p:cNvSpPr>
                    <a:spLocks noEditPoints="1"/>
                  </p:cNvSpPr>
                  <p:nvPr/>
                </p:nvSpPr>
                <p:spPr bwMode="auto">
                  <a:xfrm>
                    <a:off x="1620" y="1645"/>
                    <a:ext cx="9" cy="21"/>
                  </a:xfrm>
                  <a:custGeom>
                    <a:avLst/>
                    <a:gdLst>
                      <a:gd name="T0" fmla="*/ 0 w 17"/>
                      <a:gd name="T1" fmla="*/ 1 h 40"/>
                      <a:gd name="T2" fmla="*/ 1 w 17"/>
                      <a:gd name="T3" fmla="*/ 1 h 40"/>
                      <a:gd name="T4" fmla="*/ 1 w 17"/>
                      <a:gd name="T5" fmla="*/ 0 h 40"/>
                      <a:gd name="T6" fmla="*/ 0 w 17"/>
                      <a:gd name="T7" fmla="*/ 0 h 40"/>
                      <a:gd name="T8" fmla="*/ 0 w 17"/>
                      <a:gd name="T9" fmla="*/ 1 h 40"/>
                      <a:gd name="T10" fmla="*/ 1 w 17"/>
                      <a:gd name="T11" fmla="*/ 1 h 40"/>
                      <a:gd name="T12" fmla="*/ 1 w 17"/>
                      <a:gd name="T13" fmla="*/ 1 h 40"/>
                      <a:gd name="T14" fmla="*/ 1 w 17"/>
                      <a:gd name="T15" fmla="*/ 1 h 40"/>
                      <a:gd name="T16" fmla="*/ 1 w 17"/>
                      <a:gd name="T17" fmla="*/ 1 h 40"/>
                      <a:gd name="T18" fmla="*/ 1 w 17"/>
                      <a:gd name="T19" fmla="*/ 1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0">
                        <a:moveTo>
                          <a:pt x="0" y="40"/>
                        </a:moveTo>
                        <a:lnTo>
                          <a:pt x="17" y="40"/>
                        </a:lnTo>
                        <a:lnTo>
                          <a:pt x="17" y="0"/>
                        </a:lnTo>
                        <a:lnTo>
                          <a:pt x="0" y="0"/>
                        </a:lnTo>
                        <a:lnTo>
                          <a:pt x="0" y="40"/>
                        </a:lnTo>
                        <a:close/>
                        <a:moveTo>
                          <a:pt x="2" y="36"/>
                        </a:moveTo>
                        <a:lnTo>
                          <a:pt x="15" y="36"/>
                        </a:lnTo>
                        <a:lnTo>
                          <a:pt x="15" y="4"/>
                        </a:lnTo>
                        <a:lnTo>
                          <a:pt x="2" y="4"/>
                        </a:lnTo>
                        <a:lnTo>
                          <a:pt x="2" y="36"/>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6" name="Freeform 508"/>
                  <p:cNvSpPr>
                    <a:spLocks noEditPoints="1"/>
                  </p:cNvSpPr>
                  <p:nvPr/>
                </p:nvSpPr>
                <p:spPr bwMode="auto">
                  <a:xfrm>
                    <a:off x="1621" y="1647"/>
                    <a:ext cx="7" cy="17"/>
                  </a:xfrm>
                  <a:custGeom>
                    <a:avLst/>
                    <a:gdLst>
                      <a:gd name="T0" fmla="*/ 0 w 13"/>
                      <a:gd name="T1" fmla="*/ 1 h 32"/>
                      <a:gd name="T2" fmla="*/ 1 w 13"/>
                      <a:gd name="T3" fmla="*/ 1 h 32"/>
                      <a:gd name="T4" fmla="*/ 1 w 13"/>
                      <a:gd name="T5" fmla="*/ 0 h 32"/>
                      <a:gd name="T6" fmla="*/ 0 w 13"/>
                      <a:gd name="T7" fmla="*/ 0 h 32"/>
                      <a:gd name="T8" fmla="*/ 0 w 13"/>
                      <a:gd name="T9" fmla="*/ 1 h 32"/>
                      <a:gd name="T10" fmla="*/ 1 w 13"/>
                      <a:gd name="T11" fmla="*/ 1 h 32"/>
                      <a:gd name="T12" fmla="*/ 1 w 13"/>
                      <a:gd name="T13" fmla="*/ 1 h 32"/>
                      <a:gd name="T14" fmla="*/ 1 w 13"/>
                      <a:gd name="T15" fmla="*/ 1 h 32"/>
                      <a:gd name="T16" fmla="*/ 1 w 13"/>
                      <a:gd name="T17" fmla="*/ 1 h 32"/>
                      <a:gd name="T18" fmla="*/ 1 w 13"/>
                      <a:gd name="T19" fmla="*/ 1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2">
                        <a:moveTo>
                          <a:pt x="0" y="32"/>
                        </a:moveTo>
                        <a:lnTo>
                          <a:pt x="13" y="32"/>
                        </a:lnTo>
                        <a:lnTo>
                          <a:pt x="13" y="0"/>
                        </a:lnTo>
                        <a:lnTo>
                          <a:pt x="0" y="0"/>
                        </a:lnTo>
                        <a:lnTo>
                          <a:pt x="0" y="32"/>
                        </a:lnTo>
                        <a:close/>
                        <a:moveTo>
                          <a:pt x="2" y="30"/>
                        </a:moveTo>
                        <a:lnTo>
                          <a:pt x="11" y="30"/>
                        </a:lnTo>
                        <a:lnTo>
                          <a:pt x="11" y="2"/>
                        </a:lnTo>
                        <a:lnTo>
                          <a:pt x="2" y="2"/>
                        </a:lnTo>
                        <a:lnTo>
                          <a:pt x="2" y="3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7" name="Freeform 509"/>
                  <p:cNvSpPr>
                    <a:spLocks noEditPoints="1"/>
                  </p:cNvSpPr>
                  <p:nvPr/>
                </p:nvSpPr>
                <p:spPr bwMode="auto">
                  <a:xfrm>
                    <a:off x="1622" y="1648"/>
                    <a:ext cx="5" cy="15"/>
                  </a:xfrm>
                  <a:custGeom>
                    <a:avLst/>
                    <a:gdLst>
                      <a:gd name="T0" fmla="*/ 0 w 9"/>
                      <a:gd name="T1" fmla="*/ 1 h 28"/>
                      <a:gd name="T2" fmla="*/ 1 w 9"/>
                      <a:gd name="T3" fmla="*/ 1 h 28"/>
                      <a:gd name="T4" fmla="*/ 1 w 9"/>
                      <a:gd name="T5" fmla="*/ 0 h 28"/>
                      <a:gd name="T6" fmla="*/ 0 w 9"/>
                      <a:gd name="T7" fmla="*/ 0 h 28"/>
                      <a:gd name="T8" fmla="*/ 0 w 9"/>
                      <a:gd name="T9" fmla="*/ 1 h 28"/>
                      <a:gd name="T10" fmla="*/ 0 w 9"/>
                      <a:gd name="T11" fmla="*/ 1 h 28"/>
                      <a:gd name="T12" fmla="*/ 1 w 9"/>
                      <a:gd name="T13" fmla="*/ 1 h 28"/>
                      <a:gd name="T14" fmla="*/ 1 w 9"/>
                      <a:gd name="T15" fmla="*/ 1 h 28"/>
                      <a:gd name="T16" fmla="*/ 0 w 9"/>
                      <a:gd name="T17" fmla="*/ 1 h 28"/>
                      <a:gd name="T18" fmla="*/ 0 w 9"/>
                      <a:gd name="T19" fmla="*/ 1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8">
                        <a:moveTo>
                          <a:pt x="0" y="28"/>
                        </a:moveTo>
                        <a:lnTo>
                          <a:pt x="9" y="28"/>
                        </a:lnTo>
                        <a:lnTo>
                          <a:pt x="9" y="0"/>
                        </a:lnTo>
                        <a:lnTo>
                          <a:pt x="0" y="0"/>
                        </a:lnTo>
                        <a:lnTo>
                          <a:pt x="0" y="28"/>
                        </a:lnTo>
                        <a:close/>
                        <a:moveTo>
                          <a:pt x="0" y="25"/>
                        </a:moveTo>
                        <a:lnTo>
                          <a:pt x="9" y="25"/>
                        </a:lnTo>
                        <a:lnTo>
                          <a:pt x="9" y="3"/>
                        </a:lnTo>
                        <a:lnTo>
                          <a:pt x="0" y="3"/>
                        </a:lnTo>
                        <a:lnTo>
                          <a:pt x="0" y="25"/>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8" name="Freeform 510"/>
                  <p:cNvSpPr>
                    <a:spLocks noEditPoints="1"/>
                  </p:cNvSpPr>
                  <p:nvPr/>
                </p:nvSpPr>
                <p:spPr bwMode="auto">
                  <a:xfrm>
                    <a:off x="1622" y="1650"/>
                    <a:ext cx="5" cy="11"/>
                  </a:xfrm>
                  <a:custGeom>
                    <a:avLst/>
                    <a:gdLst>
                      <a:gd name="T0" fmla="*/ 0 w 9"/>
                      <a:gd name="T1" fmla="*/ 1 h 22"/>
                      <a:gd name="T2" fmla="*/ 1 w 9"/>
                      <a:gd name="T3" fmla="*/ 1 h 22"/>
                      <a:gd name="T4" fmla="*/ 1 w 9"/>
                      <a:gd name="T5" fmla="*/ 0 h 22"/>
                      <a:gd name="T6" fmla="*/ 0 w 9"/>
                      <a:gd name="T7" fmla="*/ 0 h 22"/>
                      <a:gd name="T8" fmla="*/ 0 w 9"/>
                      <a:gd name="T9" fmla="*/ 1 h 22"/>
                      <a:gd name="T10" fmla="*/ 1 w 9"/>
                      <a:gd name="T11" fmla="*/ 1 h 22"/>
                      <a:gd name="T12" fmla="*/ 1 w 9"/>
                      <a:gd name="T13" fmla="*/ 1 h 22"/>
                      <a:gd name="T14" fmla="*/ 1 w 9"/>
                      <a:gd name="T15" fmla="*/ 1 h 22"/>
                      <a:gd name="T16" fmla="*/ 1 w 9"/>
                      <a:gd name="T17" fmla="*/ 1 h 22"/>
                      <a:gd name="T18" fmla="*/ 1 w 9"/>
                      <a:gd name="T19" fmla="*/ 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2">
                        <a:moveTo>
                          <a:pt x="0" y="22"/>
                        </a:moveTo>
                        <a:lnTo>
                          <a:pt x="9" y="22"/>
                        </a:lnTo>
                        <a:lnTo>
                          <a:pt x="9" y="0"/>
                        </a:lnTo>
                        <a:lnTo>
                          <a:pt x="0" y="0"/>
                        </a:lnTo>
                        <a:lnTo>
                          <a:pt x="0" y="22"/>
                        </a:lnTo>
                        <a:close/>
                        <a:moveTo>
                          <a:pt x="2" y="18"/>
                        </a:moveTo>
                        <a:lnTo>
                          <a:pt x="7" y="18"/>
                        </a:lnTo>
                        <a:lnTo>
                          <a:pt x="7" y="4"/>
                        </a:lnTo>
                        <a:lnTo>
                          <a:pt x="2" y="4"/>
                        </a:lnTo>
                        <a:lnTo>
                          <a:pt x="2" y="18"/>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59" name="Freeform 511"/>
                  <p:cNvSpPr>
                    <a:spLocks noEditPoints="1"/>
                  </p:cNvSpPr>
                  <p:nvPr/>
                </p:nvSpPr>
                <p:spPr bwMode="auto">
                  <a:xfrm>
                    <a:off x="1623" y="1652"/>
                    <a:ext cx="3" cy="7"/>
                  </a:xfrm>
                  <a:custGeom>
                    <a:avLst/>
                    <a:gdLst>
                      <a:gd name="T0" fmla="*/ 0 w 5"/>
                      <a:gd name="T1" fmla="*/ 1 h 14"/>
                      <a:gd name="T2" fmla="*/ 1 w 5"/>
                      <a:gd name="T3" fmla="*/ 1 h 14"/>
                      <a:gd name="T4" fmla="*/ 1 w 5"/>
                      <a:gd name="T5" fmla="*/ 0 h 14"/>
                      <a:gd name="T6" fmla="*/ 0 w 5"/>
                      <a:gd name="T7" fmla="*/ 0 h 14"/>
                      <a:gd name="T8" fmla="*/ 0 w 5"/>
                      <a:gd name="T9" fmla="*/ 1 h 14"/>
                      <a:gd name="T10" fmla="*/ 1 w 5"/>
                      <a:gd name="T11" fmla="*/ 1 h 14"/>
                      <a:gd name="T12" fmla="*/ 1 w 5"/>
                      <a:gd name="T13" fmla="*/ 1 h 14"/>
                      <a:gd name="T14" fmla="*/ 1 w 5"/>
                      <a:gd name="T15" fmla="*/ 1 h 14"/>
                      <a:gd name="T16" fmla="*/ 1 w 5"/>
                      <a:gd name="T17" fmla="*/ 1 h 14"/>
                      <a:gd name="T18" fmla="*/ 1 w 5"/>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4">
                        <a:moveTo>
                          <a:pt x="0" y="14"/>
                        </a:moveTo>
                        <a:lnTo>
                          <a:pt x="5" y="14"/>
                        </a:lnTo>
                        <a:lnTo>
                          <a:pt x="5" y="0"/>
                        </a:lnTo>
                        <a:lnTo>
                          <a:pt x="0" y="0"/>
                        </a:lnTo>
                        <a:lnTo>
                          <a:pt x="0" y="14"/>
                        </a:lnTo>
                        <a:close/>
                        <a:moveTo>
                          <a:pt x="1" y="10"/>
                        </a:moveTo>
                        <a:lnTo>
                          <a:pt x="3" y="10"/>
                        </a:lnTo>
                        <a:lnTo>
                          <a:pt x="3" y="4"/>
                        </a:lnTo>
                        <a:lnTo>
                          <a:pt x="1" y="4"/>
                        </a:lnTo>
                        <a:lnTo>
                          <a:pt x="1" y="1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60" name="Freeform 512"/>
                  <p:cNvSpPr>
                    <a:spLocks noEditPoints="1"/>
                  </p:cNvSpPr>
                  <p:nvPr/>
                </p:nvSpPr>
                <p:spPr bwMode="auto">
                  <a:xfrm>
                    <a:off x="1624" y="1654"/>
                    <a:ext cx="1" cy="3"/>
                  </a:xfrm>
                  <a:custGeom>
                    <a:avLst/>
                    <a:gdLst>
                      <a:gd name="T0" fmla="*/ 0 w 2"/>
                      <a:gd name="T1" fmla="*/ 1 h 6"/>
                      <a:gd name="T2" fmla="*/ 1 w 2"/>
                      <a:gd name="T3" fmla="*/ 1 h 6"/>
                      <a:gd name="T4" fmla="*/ 1 w 2"/>
                      <a:gd name="T5" fmla="*/ 0 h 6"/>
                      <a:gd name="T6" fmla="*/ 0 w 2"/>
                      <a:gd name="T7" fmla="*/ 0 h 6"/>
                      <a:gd name="T8" fmla="*/ 0 w 2"/>
                      <a:gd name="T9" fmla="*/ 1 h 6"/>
                      <a:gd name="T10" fmla="*/ 1 w 2"/>
                      <a:gd name="T11" fmla="*/ 1 h 6"/>
                      <a:gd name="T12" fmla="*/ 1 w 2"/>
                      <a:gd name="T13" fmla="*/ 1 h 6"/>
                      <a:gd name="T14" fmla="*/ 1 w 2"/>
                      <a:gd name="T15" fmla="*/ 1 h 6"/>
                      <a:gd name="T16" fmla="*/ 1 w 2"/>
                      <a:gd name="T17" fmla="*/ 1 h 6"/>
                      <a:gd name="T18" fmla="*/ 1 w 2"/>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0" y="6"/>
                        </a:moveTo>
                        <a:lnTo>
                          <a:pt x="2" y="6"/>
                        </a:lnTo>
                        <a:lnTo>
                          <a:pt x="2" y="0"/>
                        </a:lnTo>
                        <a:lnTo>
                          <a:pt x="0" y="0"/>
                        </a:lnTo>
                        <a:lnTo>
                          <a:pt x="0" y="6"/>
                        </a:lnTo>
                        <a:close/>
                        <a:moveTo>
                          <a:pt x="2" y="4"/>
                        </a:moveTo>
                        <a:lnTo>
                          <a:pt x="2" y="4"/>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861" name="Freeform 513"/>
                  <p:cNvSpPr>
                    <a:spLocks noEditPoints="1"/>
                  </p:cNvSpPr>
                  <p:nvPr/>
                </p:nvSpPr>
                <p:spPr bwMode="auto">
                  <a:xfrm>
                    <a:off x="1611" y="1623"/>
                    <a:ext cx="27" cy="66"/>
                  </a:xfrm>
                  <a:custGeom>
                    <a:avLst/>
                    <a:gdLst>
                      <a:gd name="T0" fmla="*/ 1 w 54"/>
                      <a:gd name="T1" fmla="*/ 1 h 132"/>
                      <a:gd name="T2" fmla="*/ 1 w 54"/>
                      <a:gd name="T3" fmla="*/ 1 h 132"/>
                      <a:gd name="T4" fmla="*/ 1 w 54"/>
                      <a:gd name="T5" fmla="*/ 0 h 132"/>
                      <a:gd name="T6" fmla="*/ 1 w 54"/>
                      <a:gd name="T7" fmla="*/ 0 h 132"/>
                      <a:gd name="T8" fmla="*/ 1 w 54"/>
                      <a:gd name="T9" fmla="*/ 1 h 132"/>
                      <a:gd name="T10" fmla="*/ 1 w 54"/>
                      <a:gd name="T11" fmla="*/ 1 h 132"/>
                      <a:gd name="T12" fmla="*/ 1 w 54"/>
                      <a:gd name="T13" fmla="*/ 1 h 132"/>
                      <a:gd name="T14" fmla="*/ 1 w 54"/>
                      <a:gd name="T15" fmla="*/ 1 h 132"/>
                      <a:gd name="T16" fmla="*/ 1 w 54"/>
                      <a:gd name="T17" fmla="*/ 1 h 132"/>
                      <a:gd name="T18" fmla="*/ 0 w 54"/>
                      <a:gd name="T19" fmla="*/ 1 h 132"/>
                      <a:gd name="T20" fmla="*/ 1 w 54"/>
                      <a:gd name="T21" fmla="*/ 1 h 132"/>
                      <a:gd name="T22" fmla="*/ 1 w 54"/>
                      <a:gd name="T23" fmla="*/ 1 h 132"/>
                      <a:gd name="T24" fmla="*/ 0 w 54"/>
                      <a:gd name="T25" fmla="*/ 1 h 132"/>
                      <a:gd name="T26" fmla="*/ 1 w 54"/>
                      <a:gd name="T27" fmla="*/ 1 h 132"/>
                      <a:gd name="T28" fmla="*/ 1 w 54"/>
                      <a:gd name="T29" fmla="*/ 1 h 132"/>
                      <a:gd name="T30" fmla="*/ 1 w 54"/>
                      <a:gd name="T31" fmla="*/ 1 h 132"/>
                      <a:gd name="T32" fmla="*/ 1 w 54"/>
                      <a:gd name="T33" fmla="*/ 1 h 132"/>
                      <a:gd name="T34" fmla="*/ 1 w 54"/>
                      <a:gd name="T35" fmla="*/ 1 h 132"/>
                      <a:gd name="T36" fmla="*/ 1 w 54"/>
                      <a:gd name="T37" fmla="*/ 1 h 132"/>
                      <a:gd name="T38" fmla="*/ 1 w 54"/>
                      <a:gd name="T39" fmla="*/ 1 h 132"/>
                      <a:gd name="T40" fmla="*/ 1 w 54"/>
                      <a:gd name="T41" fmla="*/ 1 h 132"/>
                      <a:gd name="T42" fmla="*/ 1 w 54"/>
                      <a:gd name="T43" fmla="*/ 1 h 132"/>
                      <a:gd name="T44" fmla="*/ 1 w 54"/>
                      <a:gd name="T45" fmla="*/ 1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132">
                        <a:moveTo>
                          <a:pt x="37" y="7"/>
                        </a:moveTo>
                        <a:lnTo>
                          <a:pt x="52" y="7"/>
                        </a:lnTo>
                        <a:lnTo>
                          <a:pt x="52" y="0"/>
                        </a:lnTo>
                        <a:lnTo>
                          <a:pt x="37" y="0"/>
                        </a:lnTo>
                        <a:lnTo>
                          <a:pt x="37" y="7"/>
                        </a:lnTo>
                        <a:moveTo>
                          <a:pt x="24" y="6"/>
                        </a:moveTo>
                        <a:lnTo>
                          <a:pt x="14" y="11"/>
                        </a:lnTo>
                        <a:lnTo>
                          <a:pt x="14" y="2"/>
                        </a:lnTo>
                        <a:lnTo>
                          <a:pt x="24" y="6"/>
                        </a:lnTo>
                        <a:moveTo>
                          <a:pt x="0" y="6"/>
                        </a:moveTo>
                        <a:lnTo>
                          <a:pt x="8" y="2"/>
                        </a:lnTo>
                        <a:lnTo>
                          <a:pt x="8" y="11"/>
                        </a:lnTo>
                        <a:lnTo>
                          <a:pt x="0" y="6"/>
                        </a:lnTo>
                        <a:moveTo>
                          <a:pt x="29" y="82"/>
                        </a:moveTo>
                        <a:lnTo>
                          <a:pt x="49" y="82"/>
                        </a:lnTo>
                        <a:lnTo>
                          <a:pt x="49" y="78"/>
                        </a:lnTo>
                        <a:lnTo>
                          <a:pt x="29" y="78"/>
                        </a:lnTo>
                        <a:lnTo>
                          <a:pt x="29" y="82"/>
                        </a:lnTo>
                        <a:moveTo>
                          <a:pt x="35" y="132"/>
                        </a:moveTo>
                        <a:lnTo>
                          <a:pt x="54" y="132"/>
                        </a:lnTo>
                        <a:lnTo>
                          <a:pt x="54" y="126"/>
                        </a:lnTo>
                        <a:lnTo>
                          <a:pt x="35" y="126"/>
                        </a:lnTo>
                        <a:lnTo>
                          <a:pt x="35" y="13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862" name="Line 514"/>
                  <p:cNvSpPr>
                    <a:spLocks noChangeShapeType="1"/>
                  </p:cNvSpPr>
                  <p:nvPr/>
                </p:nvSpPr>
                <p:spPr bwMode="auto">
                  <a:xfrm>
                    <a:off x="1585" y="1624"/>
                    <a:ext cx="4"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grpSp>
            <p:sp>
              <p:nvSpPr>
                <p:cNvPr id="99635" name="Line 515"/>
                <p:cNvSpPr>
                  <a:spLocks noChangeShapeType="1"/>
                </p:cNvSpPr>
                <p:nvPr/>
              </p:nvSpPr>
              <p:spPr bwMode="auto">
                <a:xfrm>
                  <a:off x="1583" y="1664"/>
                  <a:ext cx="5"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99636" name="Rectangle 516"/>
                <p:cNvSpPr>
                  <a:spLocks noChangeArrowheads="1"/>
                </p:cNvSpPr>
                <p:nvPr/>
              </p:nvSpPr>
              <p:spPr bwMode="auto">
                <a:xfrm>
                  <a:off x="1594" y="1785"/>
                  <a:ext cx="2" cy="74"/>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37" name="Rectangle 517"/>
                <p:cNvSpPr>
                  <a:spLocks noChangeArrowheads="1"/>
                </p:cNvSpPr>
                <p:nvPr/>
              </p:nvSpPr>
              <p:spPr bwMode="auto">
                <a:xfrm>
                  <a:off x="1588" y="1785"/>
                  <a:ext cx="1" cy="74"/>
                </a:xfrm>
                <a:prstGeom prst="rect">
                  <a:avLst/>
                </a:prstGeom>
                <a:solidFill>
                  <a:srgbClr val="AAAAA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38" name="Rectangle 518"/>
                <p:cNvSpPr>
                  <a:spLocks noChangeArrowheads="1"/>
                </p:cNvSpPr>
                <p:nvPr/>
              </p:nvSpPr>
              <p:spPr bwMode="auto">
                <a:xfrm>
                  <a:off x="1587" y="1785"/>
                  <a:ext cx="1" cy="74"/>
                </a:xfrm>
                <a:prstGeom prst="rect">
                  <a:avLst/>
                </a:prstGeom>
                <a:solidFill>
                  <a:srgbClr val="A7A7A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39" name="Rectangle 519"/>
                <p:cNvSpPr>
                  <a:spLocks noChangeArrowheads="1"/>
                </p:cNvSpPr>
                <p:nvPr/>
              </p:nvSpPr>
              <p:spPr bwMode="auto">
                <a:xfrm>
                  <a:off x="1580" y="1785"/>
                  <a:ext cx="1" cy="74"/>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0" name="Rectangle 520"/>
                <p:cNvSpPr>
                  <a:spLocks noChangeArrowheads="1"/>
                </p:cNvSpPr>
                <p:nvPr/>
              </p:nvSpPr>
              <p:spPr bwMode="auto">
                <a:xfrm>
                  <a:off x="1580" y="1785"/>
                  <a:ext cx="0" cy="74"/>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1" name="Freeform 521"/>
                <p:cNvSpPr>
                  <a:spLocks/>
                </p:cNvSpPr>
                <p:nvPr/>
              </p:nvSpPr>
              <p:spPr bwMode="auto">
                <a:xfrm>
                  <a:off x="1579"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87878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42" name="Freeform 522"/>
                <p:cNvSpPr>
                  <a:spLocks/>
                </p:cNvSpPr>
                <p:nvPr/>
              </p:nvSpPr>
              <p:spPr bwMode="auto">
                <a:xfrm>
                  <a:off x="1576"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7D7D7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43" name="Freeform 523"/>
                <p:cNvSpPr>
                  <a:spLocks/>
                </p:cNvSpPr>
                <p:nvPr/>
              </p:nvSpPr>
              <p:spPr bwMode="auto">
                <a:xfrm>
                  <a:off x="1573"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72727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44" name="Rectangle 524"/>
                <p:cNvSpPr>
                  <a:spLocks noChangeArrowheads="1"/>
                </p:cNvSpPr>
                <p:nvPr/>
              </p:nvSpPr>
              <p:spPr bwMode="auto">
                <a:xfrm>
                  <a:off x="1572" y="1784"/>
                  <a:ext cx="1" cy="74"/>
                </a:xfrm>
                <a:prstGeom prst="rect">
                  <a:avLst/>
                </a:prstGeom>
                <a:solidFill>
                  <a:srgbClr val="6F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5" name="Rectangle 525"/>
                <p:cNvSpPr>
                  <a:spLocks noChangeArrowheads="1"/>
                </p:cNvSpPr>
                <p:nvPr/>
              </p:nvSpPr>
              <p:spPr bwMode="auto">
                <a:xfrm>
                  <a:off x="1571" y="1784"/>
                  <a:ext cx="1" cy="74"/>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6" name="Freeform 526"/>
                <p:cNvSpPr>
                  <a:spLocks/>
                </p:cNvSpPr>
                <p:nvPr/>
              </p:nvSpPr>
              <p:spPr bwMode="auto">
                <a:xfrm>
                  <a:off x="1570"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47" name="Rectangle 527"/>
                <p:cNvSpPr>
                  <a:spLocks noChangeArrowheads="1"/>
                </p:cNvSpPr>
                <p:nvPr/>
              </p:nvSpPr>
              <p:spPr bwMode="auto">
                <a:xfrm>
                  <a:off x="1627" y="1786"/>
                  <a:ext cx="1" cy="74"/>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8" name="Rectangle 528"/>
                <p:cNvSpPr>
                  <a:spLocks noChangeArrowheads="1"/>
                </p:cNvSpPr>
                <p:nvPr/>
              </p:nvSpPr>
              <p:spPr bwMode="auto">
                <a:xfrm>
                  <a:off x="1628" y="1786"/>
                  <a:ext cx="1" cy="74"/>
                </a:xfrm>
                <a:prstGeom prst="rect">
                  <a:avLst/>
                </a:prstGeom>
                <a:solidFill>
                  <a:srgbClr val="B8B8B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49" name="Rectangle 529"/>
                <p:cNvSpPr>
                  <a:spLocks noChangeArrowheads="1"/>
                </p:cNvSpPr>
                <p:nvPr/>
              </p:nvSpPr>
              <p:spPr bwMode="auto">
                <a:xfrm>
                  <a:off x="1635" y="1786"/>
                  <a:ext cx="1" cy="74"/>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50" name="Rectangle 530"/>
                <p:cNvSpPr>
                  <a:spLocks noChangeArrowheads="1"/>
                </p:cNvSpPr>
                <p:nvPr/>
              </p:nvSpPr>
              <p:spPr bwMode="auto">
                <a:xfrm>
                  <a:off x="1636" y="1786"/>
                  <a:ext cx="1" cy="74"/>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51" name="Freeform 531"/>
                <p:cNvSpPr>
                  <a:spLocks/>
                </p:cNvSpPr>
                <p:nvPr/>
              </p:nvSpPr>
              <p:spPr bwMode="auto">
                <a:xfrm>
                  <a:off x="163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92929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2" name="Freeform 532"/>
                <p:cNvSpPr>
                  <a:spLocks/>
                </p:cNvSpPr>
                <p:nvPr/>
              </p:nvSpPr>
              <p:spPr bwMode="auto">
                <a:xfrm>
                  <a:off x="163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E8E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3" name="Freeform 533"/>
                <p:cNvSpPr>
                  <a:spLocks/>
                </p:cNvSpPr>
                <p:nvPr/>
              </p:nvSpPr>
              <p:spPr bwMode="auto">
                <a:xfrm>
                  <a:off x="1642"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4" name="Freeform 534"/>
                <p:cNvSpPr>
                  <a:spLocks/>
                </p:cNvSpPr>
                <p:nvPr/>
              </p:nvSpPr>
              <p:spPr bwMode="auto">
                <a:xfrm>
                  <a:off x="1643"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5" name="Rectangle 535"/>
                <p:cNvSpPr>
                  <a:spLocks noChangeArrowheads="1"/>
                </p:cNvSpPr>
                <p:nvPr/>
              </p:nvSpPr>
              <p:spPr bwMode="auto">
                <a:xfrm>
                  <a:off x="1644" y="1786"/>
                  <a:ext cx="1" cy="74"/>
                </a:xfrm>
                <a:prstGeom prst="rect">
                  <a:avLst/>
                </a:prstGeom>
                <a:solidFill>
                  <a:srgbClr val="7D7D7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656" name="Freeform 536"/>
                <p:cNvSpPr>
                  <a:spLocks/>
                </p:cNvSpPr>
                <p:nvPr/>
              </p:nvSpPr>
              <p:spPr bwMode="auto">
                <a:xfrm>
                  <a:off x="1645"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7" name="Freeform 537"/>
                <p:cNvSpPr>
                  <a:spLocks/>
                </p:cNvSpPr>
                <p:nvPr/>
              </p:nvSpPr>
              <p:spPr bwMode="auto">
                <a:xfrm>
                  <a:off x="1646"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76767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8" name="Freeform 538"/>
                <p:cNvSpPr>
                  <a:spLocks/>
                </p:cNvSpPr>
                <p:nvPr/>
              </p:nvSpPr>
              <p:spPr bwMode="auto">
                <a:xfrm>
                  <a:off x="164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F6F6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59" name="Freeform 539"/>
                <p:cNvSpPr>
                  <a:spLocks/>
                </p:cNvSpPr>
                <p:nvPr/>
              </p:nvSpPr>
              <p:spPr bwMode="auto">
                <a:xfrm>
                  <a:off x="164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B6B6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0" name="Freeform 540"/>
                <p:cNvSpPr>
                  <a:spLocks/>
                </p:cNvSpPr>
                <p:nvPr/>
              </p:nvSpPr>
              <p:spPr bwMode="auto">
                <a:xfrm>
                  <a:off x="1650"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1" name="Freeform 541"/>
                <p:cNvSpPr>
                  <a:spLocks/>
                </p:cNvSpPr>
                <p:nvPr/>
              </p:nvSpPr>
              <p:spPr bwMode="auto">
                <a:xfrm>
                  <a:off x="1651"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62" name="Freeform 542"/>
                <p:cNvSpPr>
                  <a:spLocks/>
                </p:cNvSpPr>
                <p:nvPr/>
              </p:nvSpPr>
              <p:spPr bwMode="auto">
                <a:xfrm>
                  <a:off x="1532" y="1553"/>
                  <a:ext cx="145" cy="324"/>
                </a:xfrm>
                <a:custGeom>
                  <a:avLst/>
                  <a:gdLst>
                    <a:gd name="T0" fmla="*/ 1 w 288"/>
                    <a:gd name="T1" fmla="*/ 1 h 647"/>
                    <a:gd name="T2" fmla="*/ 1 w 288"/>
                    <a:gd name="T3" fmla="*/ 1 h 647"/>
                    <a:gd name="T4" fmla="*/ 0 w 288"/>
                    <a:gd name="T5" fmla="*/ 1 h 647"/>
                    <a:gd name="T6" fmla="*/ 0 w 288"/>
                    <a:gd name="T7" fmla="*/ 1 h 647"/>
                    <a:gd name="T8" fmla="*/ 1 w 288"/>
                    <a:gd name="T9" fmla="*/ 0 h 647"/>
                    <a:gd name="T10" fmla="*/ 1 w 288"/>
                    <a:gd name="T11" fmla="*/ 0 h 647"/>
                    <a:gd name="T12" fmla="*/ 1 w 288"/>
                    <a:gd name="T13" fmla="*/ 1 h 647"/>
                    <a:gd name="T14" fmla="*/ 1 w 288"/>
                    <a:gd name="T15" fmla="*/ 1 h 647"/>
                    <a:gd name="T16" fmla="*/ 1 w 288"/>
                    <a:gd name="T17" fmla="*/ 1 h 647"/>
                    <a:gd name="T18" fmla="*/ 1 w 288"/>
                    <a:gd name="T19" fmla="*/ 1 h 647"/>
                    <a:gd name="T20" fmla="*/ 1 w 288"/>
                    <a:gd name="T21" fmla="*/ 1 h 6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8" h="647">
                      <a:moveTo>
                        <a:pt x="10" y="647"/>
                      </a:moveTo>
                      <a:lnTo>
                        <a:pt x="10" y="632"/>
                      </a:lnTo>
                      <a:lnTo>
                        <a:pt x="0" y="632"/>
                      </a:lnTo>
                      <a:lnTo>
                        <a:pt x="0" y="73"/>
                      </a:lnTo>
                      <a:lnTo>
                        <a:pt x="73" y="0"/>
                      </a:lnTo>
                      <a:lnTo>
                        <a:pt x="288" y="0"/>
                      </a:lnTo>
                      <a:lnTo>
                        <a:pt x="288" y="561"/>
                      </a:lnTo>
                      <a:lnTo>
                        <a:pt x="284" y="565"/>
                      </a:lnTo>
                      <a:lnTo>
                        <a:pt x="284" y="571"/>
                      </a:lnTo>
                      <a:lnTo>
                        <a:pt x="207" y="647"/>
                      </a:lnTo>
                      <a:lnTo>
                        <a:pt x="10" y="647"/>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grpSp>
            <p:nvGrpSpPr>
              <p:cNvPr id="99404" name="Group 543"/>
              <p:cNvGrpSpPr>
                <a:grpSpLocks/>
              </p:cNvGrpSpPr>
              <p:nvPr/>
            </p:nvGrpSpPr>
            <p:grpSpPr bwMode="auto">
              <a:xfrm>
                <a:off x="4772" y="3609"/>
                <a:ext cx="145" cy="324"/>
                <a:chOff x="1532" y="1553"/>
                <a:chExt cx="145" cy="324"/>
              </a:xfrm>
            </p:grpSpPr>
            <p:grpSp>
              <p:nvGrpSpPr>
                <p:cNvPr id="99405" name="Group 544"/>
                <p:cNvGrpSpPr>
                  <a:grpSpLocks/>
                </p:cNvGrpSpPr>
                <p:nvPr/>
              </p:nvGrpSpPr>
              <p:grpSpPr bwMode="auto">
                <a:xfrm>
                  <a:off x="1532" y="1553"/>
                  <a:ext cx="145" cy="324"/>
                  <a:chOff x="1556" y="1553"/>
                  <a:chExt cx="145" cy="324"/>
                </a:xfrm>
              </p:grpSpPr>
              <p:sp>
                <p:nvSpPr>
                  <p:cNvPr id="99434" name="Freeform 545"/>
                  <p:cNvSpPr>
                    <a:spLocks/>
                  </p:cNvSpPr>
                  <p:nvPr/>
                </p:nvSpPr>
                <p:spPr bwMode="auto">
                  <a:xfrm>
                    <a:off x="1660" y="1832"/>
                    <a:ext cx="39" cy="45"/>
                  </a:xfrm>
                  <a:custGeom>
                    <a:avLst/>
                    <a:gdLst>
                      <a:gd name="T0" fmla="*/ 0 w 77"/>
                      <a:gd name="T1" fmla="*/ 1 h 90"/>
                      <a:gd name="T2" fmla="*/ 1 w 77"/>
                      <a:gd name="T3" fmla="*/ 1 h 90"/>
                      <a:gd name="T4" fmla="*/ 1 w 77"/>
                      <a:gd name="T5" fmla="*/ 0 h 90"/>
                      <a:gd name="T6" fmla="*/ 0 w 77"/>
                      <a:gd name="T7" fmla="*/ 1 h 90"/>
                      <a:gd name="T8" fmla="*/ 0 w 77"/>
                      <a:gd name="T9" fmla="*/ 1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90">
                        <a:moveTo>
                          <a:pt x="0" y="90"/>
                        </a:moveTo>
                        <a:lnTo>
                          <a:pt x="77" y="14"/>
                        </a:lnTo>
                        <a:lnTo>
                          <a:pt x="77" y="0"/>
                        </a:lnTo>
                        <a:lnTo>
                          <a:pt x="0" y="75"/>
                        </a:lnTo>
                        <a:lnTo>
                          <a:pt x="0" y="9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5" name="Freeform 546"/>
                  <p:cNvSpPr>
                    <a:spLocks/>
                  </p:cNvSpPr>
                  <p:nvPr/>
                </p:nvSpPr>
                <p:spPr bwMode="auto">
                  <a:xfrm>
                    <a:off x="1556" y="1553"/>
                    <a:ext cx="145" cy="37"/>
                  </a:xfrm>
                  <a:custGeom>
                    <a:avLst/>
                    <a:gdLst>
                      <a:gd name="T0" fmla="*/ 0 w 288"/>
                      <a:gd name="T1" fmla="*/ 1 h 73"/>
                      <a:gd name="T2" fmla="*/ 1 w 288"/>
                      <a:gd name="T3" fmla="*/ 0 h 73"/>
                      <a:gd name="T4" fmla="*/ 1 w 288"/>
                      <a:gd name="T5" fmla="*/ 0 h 73"/>
                      <a:gd name="T6" fmla="*/ 1 w 288"/>
                      <a:gd name="T7" fmla="*/ 1 h 73"/>
                      <a:gd name="T8" fmla="*/ 0 w 288"/>
                      <a:gd name="T9" fmla="*/ 1 h 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 h="73">
                        <a:moveTo>
                          <a:pt x="0" y="73"/>
                        </a:moveTo>
                        <a:lnTo>
                          <a:pt x="73" y="0"/>
                        </a:lnTo>
                        <a:lnTo>
                          <a:pt x="288" y="0"/>
                        </a:lnTo>
                        <a:lnTo>
                          <a:pt x="217" y="73"/>
                        </a:lnTo>
                        <a:lnTo>
                          <a:pt x="0" y="73"/>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6" name="Freeform 547"/>
                  <p:cNvSpPr>
                    <a:spLocks/>
                  </p:cNvSpPr>
                  <p:nvPr/>
                </p:nvSpPr>
                <p:spPr bwMode="auto">
                  <a:xfrm>
                    <a:off x="1665" y="1553"/>
                    <a:ext cx="36" cy="317"/>
                  </a:xfrm>
                  <a:custGeom>
                    <a:avLst/>
                    <a:gdLst>
                      <a:gd name="T0" fmla="*/ 0 w 71"/>
                      <a:gd name="T1" fmla="*/ 1 h 632"/>
                      <a:gd name="T2" fmla="*/ 1 w 71"/>
                      <a:gd name="T3" fmla="*/ 0 h 632"/>
                      <a:gd name="T4" fmla="*/ 1 w 71"/>
                      <a:gd name="T5" fmla="*/ 1 h 632"/>
                      <a:gd name="T6" fmla="*/ 0 w 71"/>
                      <a:gd name="T7" fmla="*/ 1 h 632"/>
                      <a:gd name="T8" fmla="*/ 0 w 71"/>
                      <a:gd name="T9" fmla="*/ 1 h 6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32">
                        <a:moveTo>
                          <a:pt x="0" y="73"/>
                        </a:moveTo>
                        <a:lnTo>
                          <a:pt x="71" y="0"/>
                        </a:lnTo>
                        <a:lnTo>
                          <a:pt x="71" y="561"/>
                        </a:lnTo>
                        <a:lnTo>
                          <a:pt x="0" y="632"/>
                        </a:lnTo>
                        <a:lnTo>
                          <a:pt x="0" y="73"/>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7" name="Rectangle 548"/>
                  <p:cNvSpPr>
                    <a:spLocks noChangeArrowheads="1"/>
                  </p:cNvSpPr>
                  <p:nvPr/>
                </p:nvSpPr>
                <p:spPr bwMode="auto">
                  <a:xfrm>
                    <a:off x="1556" y="1590"/>
                    <a:ext cx="109" cy="280"/>
                  </a:xfrm>
                  <a:prstGeom prst="rect">
                    <a:avLst/>
                  </a:prstGeom>
                  <a:solidFill>
                    <a:srgbClr val="C0C0C0"/>
                  </a:solidFill>
                  <a:ln w="3175">
                    <a:solidFill>
                      <a:srgbClr val="000000"/>
                    </a:solidFill>
                    <a:miter lim="800000"/>
                    <a:headEnd/>
                    <a:tailEnd/>
                  </a:ln>
                </p:spPr>
                <p:txBody>
                  <a:bodyPr/>
                  <a:lstStyle/>
                  <a:p>
                    <a:endParaRPr lang="zh-CN" altLang="en-US"/>
                  </a:p>
                </p:txBody>
              </p:sp>
              <p:sp>
                <p:nvSpPr>
                  <p:cNvPr id="99438" name="Freeform 549"/>
                  <p:cNvSpPr>
                    <a:spLocks/>
                  </p:cNvSpPr>
                  <p:nvPr/>
                </p:nvSpPr>
                <p:spPr bwMode="auto">
                  <a:xfrm>
                    <a:off x="1570" y="1603"/>
                    <a:ext cx="82" cy="171"/>
                  </a:xfrm>
                  <a:custGeom>
                    <a:avLst/>
                    <a:gdLst>
                      <a:gd name="T0" fmla="*/ 1 w 163"/>
                      <a:gd name="T1" fmla="*/ 0 h 341"/>
                      <a:gd name="T2" fmla="*/ 0 w 163"/>
                      <a:gd name="T3" fmla="*/ 0 h 341"/>
                      <a:gd name="T4" fmla="*/ 0 w 163"/>
                      <a:gd name="T5" fmla="*/ 1 h 341"/>
                      <a:gd name="T6" fmla="*/ 1 w 163"/>
                      <a:gd name="T7" fmla="*/ 1 h 341"/>
                      <a:gd name="T8" fmla="*/ 1 w 163"/>
                      <a:gd name="T9" fmla="*/ 1 h 341"/>
                      <a:gd name="T10" fmla="*/ 1 w 163"/>
                      <a:gd name="T11" fmla="*/ 1 h 341"/>
                      <a:gd name="T12" fmla="*/ 1 w 163"/>
                      <a:gd name="T13" fmla="*/ 0 h 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3" h="341">
                        <a:moveTo>
                          <a:pt x="163" y="0"/>
                        </a:moveTo>
                        <a:lnTo>
                          <a:pt x="0" y="0"/>
                        </a:lnTo>
                        <a:lnTo>
                          <a:pt x="0" y="341"/>
                        </a:lnTo>
                        <a:lnTo>
                          <a:pt x="2" y="341"/>
                        </a:lnTo>
                        <a:lnTo>
                          <a:pt x="2" y="5"/>
                        </a:lnTo>
                        <a:lnTo>
                          <a:pt x="163" y="5"/>
                        </a:lnTo>
                        <a:lnTo>
                          <a:pt x="163" y="0"/>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9" name="Freeform 550"/>
                  <p:cNvSpPr>
                    <a:spLocks/>
                  </p:cNvSpPr>
                  <p:nvPr/>
                </p:nvSpPr>
                <p:spPr bwMode="auto">
                  <a:xfrm>
                    <a:off x="1571" y="1606"/>
                    <a:ext cx="81" cy="168"/>
                  </a:xfrm>
                  <a:custGeom>
                    <a:avLst/>
                    <a:gdLst>
                      <a:gd name="T0" fmla="*/ 1 w 161"/>
                      <a:gd name="T1" fmla="*/ 0 h 336"/>
                      <a:gd name="T2" fmla="*/ 0 w 161"/>
                      <a:gd name="T3" fmla="*/ 0 h 336"/>
                      <a:gd name="T4" fmla="*/ 0 w 161"/>
                      <a:gd name="T5" fmla="*/ 1 h 336"/>
                      <a:gd name="T6" fmla="*/ 1 w 161"/>
                      <a:gd name="T7" fmla="*/ 1 h 336"/>
                      <a:gd name="T8" fmla="*/ 1 w 161"/>
                      <a:gd name="T9" fmla="*/ 1 h 336"/>
                      <a:gd name="T10" fmla="*/ 1 w 161"/>
                      <a:gd name="T11" fmla="*/ 1 h 336"/>
                      <a:gd name="T12" fmla="*/ 1 w 161"/>
                      <a:gd name="T13" fmla="*/ 0 h 3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1" h="336">
                        <a:moveTo>
                          <a:pt x="161" y="0"/>
                        </a:moveTo>
                        <a:lnTo>
                          <a:pt x="0" y="0"/>
                        </a:lnTo>
                        <a:lnTo>
                          <a:pt x="0" y="336"/>
                        </a:lnTo>
                        <a:lnTo>
                          <a:pt x="4" y="336"/>
                        </a:lnTo>
                        <a:lnTo>
                          <a:pt x="4" y="8"/>
                        </a:lnTo>
                        <a:lnTo>
                          <a:pt x="161" y="8"/>
                        </a:lnTo>
                        <a:lnTo>
                          <a:pt x="161"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0" name="Freeform 551"/>
                  <p:cNvSpPr>
                    <a:spLocks/>
                  </p:cNvSpPr>
                  <p:nvPr/>
                </p:nvSpPr>
                <p:spPr bwMode="auto">
                  <a:xfrm>
                    <a:off x="1573" y="1610"/>
                    <a:ext cx="79" cy="164"/>
                  </a:xfrm>
                  <a:custGeom>
                    <a:avLst/>
                    <a:gdLst>
                      <a:gd name="T0" fmla="*/ 1 w 157"/>
                      <a:gd name="T1" fmla="*/ 0 h 328"/>
                      <a:gd name="T2" fmla="*/ 0 w 157"/>
                      <a:gd name="T3" fmla="*/ 0 h 328"/>
                      <a:gd name="T4" fmla="*/ 0 w 157"/>
                      <a:gd name="T5" fmla="*/ 1 h 328"/>
                      <a:gd name="T6" fmla="*/ 1 w 157"/>
                      <a:gd name="T7" fmla="*/ 1 h 328"/>
                      <a:gd name="T8" fmla="*/ 1 w 157"/>
                      <a:gd name="T9" fmla="*/ 1 h 328"/>
                      <a:gd name="T10" fmla="*/ 1 w 157"/>
                      <a:gd name="T11" fmla="*/ 1 h 328"/>
                      <a:gd name="T12" fmla="*/ 1 w 157"/>
                      <a:gd name="T13" fmla="*/ 0 h 3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7" h="328">
                        <a:moveTo>
                          <a:pt x="157" y="0"/>
                        </a:moveTo>
                        <a:lnTo>
                          <a:pt x="0" y="0"/>
                        </a:lnTo>
                        <a:lnTo>
                          <a:pt x="0" y="328"/>
                        </a:lnTo>
                        <a:lnTo>
                          <a:pt x="3" y="328"/>
                        </a:lnTo>
                        <a:lnTo>
                          <a:pt x="3" y="8"/>
                        </a:lnTo>
                        <a:lnTo>
                          <a:pt x="157" y="8"/>
                        </a:lnTo>
                        <a:lnTo>
                          <a:pt x="157" y="0"/>
                        </a:lnTo>
                        <a:close/>
                      </a:path>
                    </a:pathLst>
                  </a:custGeom>
                  <a:solidFill>
                    <a:srgbClr val="C3C3C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1" name="Freeform 552"/>
                  <p:cNvSpPr>
                    <a:spLocks/>
                  </p:cNvSpPr>
                  <p:nvPr/>
                </p:nvSpPr>
                <p:spPr bwMode="auto">
                  <a:xfrm>
                    <a:off x="1575" y="1614"/>
                    <a:ext cx="77" cy="160"/>
                  </a:xfrm>
                  <a:custGeom>
                    <a:avLst/>
                    <a:gdLst>
                      <a:gd name="T0" fmla="*/ 1 w 154"/>
                      <a:gd name="T1" fmla="*/ 0 h 320"/>
                      <a:gd name="T2" fmla="*/ 0 w 154"/>
                      <a:gd name="T3" fmla="*/ 0 h 320"/>
                      <a:gd name="T4" fmla="*/ 0 w 154"/>
                      <a:gd name="T5" fmla="*/ 1 h 320"/>
                      <a:gd name="T6" fmla="*/ 1 w 154"/>
                      <a:gd name="T7" fmla="*/ 1 h 320"/>
                      <a:gd name="T8" fmla="*/ 1 w 154"/>
                      <a:gd name="T9" fmla="*/ 1 h 320"/>
                      <a:gd name="T10" fmla="*/ 1 w 154"/>
                      <a:gd name="T11" fmla="*/ 1 h 320"/>
                      <a:gd name="T12" fmla="*/ 1 w 154"/>
                      <a:gd name="T13" fmla="*/ 0 h 3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320">
                        <a:moveTo>
                          <a:pt x="154" y="0"/>
                        </a:moveTo>
                        <a:lnTo>
                          <a:pt x="0" y="0"/>
                        </a:lnTo>
                        <a:lnTo>
                          <a:pt x="0" y="320"/>
                        </a:lnTo>
                        <a:lnTo>
                          <a:pt x="4" y="320"/>
                        </a:lnTo>
                        <a:lnTo>
                          <a:pt x="4" y="7"/>
                        </a:lnTo>
                        <a:lnTo>
                          <a:pt x="154" y="7"/>
                        </a:lnTo>
                        <a:lnTo>
                          <a:pt x="154" y="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2" name="Freeform 553"/>
                  <p:cNvSpPr>
                    <a:spLocks/>
                  </p:cNvSpPr>
                  <p:nvPr/>
                </p:nvSpPr>
                <p:spPr bwMode="auto">
                  <a:xfrm>
                    <a:off x="1577" y="1618"/>
                    <a:ext cx="75" cy="156"/>
                  </a:xfrm>
                  <a:custGeom>
                    <a:avLst/>
                    <a:gdLst>
                      <a:gd name="T0" fmla="*/ 1 w 150"/>
                      <a:gd name="T1" fmla="*/ 0 h 313"/>
                      <a:gd name="T2" fmla="*/ 0 w 150"/>
                      <a:gd name="T3" fmla="*/ 0 h 313"/>
                      <a:gd name="T4" fmla="*/ 0 w 150"/>
                      <a:gd name="T5" fmla="*/ 0 h 313"/>
                      <a:gd name="T6" fmla="*/ 1 w 150"/>
                      <a:gd name="T7" fmla="*/ 0 h 313"/>
                      <a:gd name="T8" fmla="*/ 1 w 150"/>
                      <a:gd name="T9" fmla="*/ 0 h 313"/>
                      <a:gd name="T10" fmla="*/ 1 w 150"/>
                      <a:gd name="T11" fmla="*/ 0 h 313"/>
                      <a:gd name="T12" fmla="*/ 1 w 150"/>
                      <a:gd name="T13" fmla="*/ 0 h 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313">
                        <a:moveTo>
                          <a:pt x="150" y="0"/>
                        </a:moveTo>
                        <a:lnTo>
                          <a:pt x="0" y="0"/>
                        </a:lnTo>
                        <a:lnTo>
                          <a:pt x="0" y="313"/>
                        </a:lnTo>
                        <a:lnTo>
                          <a:pt x="4" y="313"/>
                        </a:lnTo>
                        <a:lnTo>
                          <a:pt x="4" y="8"/>
                        </a:lnTo>
                        <a:lnTo>
                          <a:pt x="150" y="8"/>
                        </a:lnTo>
                        <a:lnTo>
                          <a:pt x="150" y="0"/>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3" name="Freeform 554"/>
                  <p:cNvSpPr>
                    <a:spLocks/>
                  </p:cNvSpPr>
                  <p:nvPr/>
                </p:nvSpPr>
                <p:spPr bwMode="auto">
                  <a:xfrm>
                    <a:off x="1579" y="1621"/>
                    <a:ext cx="73" cy="153"/>
                  </a:xfrm>
                  <a:custGeom>
                    <a:avLst/>
                    <a:gdLst>
                      <a:gd name="T0" fmla="*/ 1 w 146"/>
                      <a:gd name="T1" fmla="*/ 0 h 305"/>
                      <a:gd name="T2" fmla="*/ 0 w 146"/>
                      <a:gd name="T3" fmla="*/ 0 h 305"/>
                      <a:gd name="T4" fmla="*/ 0 w 146"/>
                      <a:gd name="T5" fmla="*/ 1 h 305"/>
                      <a:gd name="T6" fmla="*/ 1 w 146"/>
                      <a:gd name="T7" fmla="*/ 1 h 305"/>
                      <a:gd name="T8" fmla="*/ 1 w 146"/>
                      <a:gd name="T9" fmla="*/ 1 h 305"/>
                      <a:gd name="T10" fmla="*/ 1 w 146"/>
                      <a:gd name="T11" fmla="*/ 1 h 305"/>
                      <a:gd name="T12" fmla="*/ 1 w 146"/>
                      <a:gd name="T13" fmla="*/ 0 h 3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6" h="305">
                        <a:moveTo>
                          <a:pt x="146" y="0"/>
                        </a:moveTo>
                        <a:lnTo>
                          <a:pt x="0" y="0"/>
                        </a:lnTo>
                        <a:lnTo>
                          <a:pt x="0" y="305"/>
                        </a:lnTo>
                        <a:lnTo>
                          <a:pt x="4" y="305"/>
                        </a:lnTo>
                        <a:lnTo>
                          <a:pt x="4" y="8"/>
                        </a:lnTo>
                        <a:lnTo>
                          <a:pt x="146" y="8"/>
                        </a:lnTo>
                        <a:lnTo>
                          <a:pt x="146" y="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4" name="Freeform 555"/>
                  <p:cNvSpPr>
                    <a:spLocks/>
                  </p:cNvSpPr>
                  <p:nvPr/>
                </p:nvSpPr>
                <p:spPr bwMode="auto">
                  <a:xfrm>
                    <a:off x="1580" y="1625"/>
                    <a:ext cx="72" cy="149"/>
                  </a:xfrm>
                  <a:custGeom>
                    <a:avLst/>
                    <a:gdLst>
                      <a:gd name="T0" fmla="*/ 1 w 142"/>
                      <a:gd name="T1" fmla="*/ 0 h 297"/>
                      <a:gd name="T2" fmla="*/ 0 w 142"/>
                      <a:gd name="T3" fmla="*/ 0 h 297"/>
                      <a:gd name="T4" fmla="*/ 0 w 142"/>
                      <a:gd name="T5" fmla="*/ 1 h 297"/>
                      <a:gd name="T6" fmla="*/ 1 w 142"/>
                      <a:gd name="T7" fmla="*/ 1 h 297"/>
                      <a:gd name="T8" fmla="*/ 1 w 142"/>
                      <a:gd name="T9" fmla="*/ 1 h 297"/>
                      <a:gd name="T10" fmla="*/ 1 w 142"/>
                      <a:gd name="T11" fmla="*/ 1 h 297"/>
                      <a:gd name="T12" fmla="*/ 1 w 142"/>
                      <a:gd name="T13" fmla="*/ 0 h 2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2" h="297">
                        <a:moveTo>
                          <a:pt x="142" y="0"/>
                        </a:moveTo>
                        <a:lnTo>
                          <a:pt x="0" y="0"/>
                        </a:lnTo>
                        <a:lnTo>
                          <a:pt x="0" y="297"/>
                        </a:lnTo>
                        <a:lnTo>
                          <a:pt x="4" y="297"/>
                        </a:lnTo>
                        <a:lnTo>
                          <a:pt x="4" y="7"/>
                        </a:lnTo>
                        <a:lnTo>
                          <a:pt x="142" y="7"/>
                        </a:lnTo>
                        <a:lnTo>
                          <a:pt x="142" y="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5" name="Freeform 556"/>
                  <p:cNvSpPr>
                    <a:spLocks/>
                  </p:cNvSpPr>
                  <p:nvPr/>
                </p:nvSpPr>
                <p:spPr bwMode="auto">
                  <a:xfrm>
                    <a:off x="1582" y="1629"/>
                    <a:ext cx="70" cy="145"/>
                  </a:xfrm>
                  <a:custGeom>
                    <a:avLst/>
                    <a:gdLst>
                      <a:gd name="T0" fmla="*/ 1 w 138"/>
                      <a:gd name="T1" fmla="*/ 0 h 290"/>
                      <a:gd name="T2" fmla="*/ 0 w 138"/>
                      <a:gd name="T3" fmla="*/ 0 h 290"/>
                      <a:gd name="T4" fmla="*/ 0 w 138"/>
                      <a:gd name="T5" fmla="*/ 1 h 290"/>
                      <a:gd name="T6" fmla="*/ 1 w 138"/>
                      <a:gd name="T7" fmla="*/ 1 h 290"/>
                      <a:gd name="T8" fmla="*/ 1 w 138"/>
                      <a:gd name="T9" fmla="*/ 1 h 290"/>
                      <a:gd name="T10" fmla="*/ 1 w 138"/>
                      <a:gd name="T11" fmla="*/ 1 h 290"/>
                      <a:gd name="T12" fmla="*/ 1 w 138"/>
                      <a:gd name="T13" fmla="*/ 0 h 29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8" h="290">
                        <a:moveTo>
                          <a:pt x="138" y="0"/>
                        </a:moveTo>
                        <a:lnTo>
                          <a:pt x="0" y="0"/>
                        </a:lnTo>
                        <a:lnTo>
                          <a:pt x="0" y="290"/>
                        </a:lnTo>
                        <a:lnTo>
                          <a:pt x="4" y="290"/>
                        </a:lnTo>
                        <a:lnTo>
                          <a:pt x="4" y="8"/>
                        </a:lnTo>
                        <a:lnTo>
                          <a:pt x="138" y="8"/>
                        </a:lnTo>
                        <a:lnTo>
                          <a:pt x="138" y="0"/>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6" name="Freeform 557"/>
                  <p:cNvSpPr>
                    <a:spLocks/>
                  </p:cNvSpPr>
                  <p:nvPr/>
                </p:nvSpPr>
                <p:spPr bwMode="auto">
                  <a:xfrm>
                    <a:off x="1584" y="1633"/>
                    <a:ext cx="68" cy="141"/>
                  </a:xfrm>
                  <a:custGeom>
                    <a:avLst/>
                    <a:gdLst>
                      <a:gd name="T0" fmla="*/ 1 w 134"/>
                      <a:gd name="T1" fmla="*/ 0 h 282"/>
                      <a:gd name="T2" fmla="*/ 0 w 134"/>
                      <a:gd name="T3" fmla="*/ 0 h 282"/>
                      <a:gd name="T4" fmla="*/ 0 w 134"/>
                      <a:gd name="T5" fmla="*/ 1 h 282"/>
                      <a:gd name="T6" fmla="*/ 1 w 134"/>
                      <a:gd name="T7" fmla="*/ 1 h 282"/>
                      <a:gd name="T8" fmla="*/ 1 w 134"/>
                      <a:gd name="T9" fmla="*/ 1 h 282"/>
                      <a:gd name="T10" fmla="*/ 1 w 134"/>
                      <a:gd name="T11" fmla="*/ 1 h 282"/>
                      <a:gd name="T12" fmla="*/ 1 w 134"/>
                      <a:gd name="T13" fmla="*/ 0 h 28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 h="282">
                        <a:moveTo>
                          <a:pt x="134" y="0"/>
                        </a:moveTo>
                        <a:lnTo>
                          <a:pt x="0" y="0"/>
                        </a:lnTo>
                        <a:lnTo>
                          <a:pt x="0" y="282"/>
                        </a:lnTo>
                        <a:lnTo>
                          <a:pt x="4" y="282"/>
                        </a:lnTo>
                        <a:lnTo>
                          <a:pt x="4" y="8"/>
                        </a:lnTo>
                        <a:lnTo>
                          <a:pt x="134" y="8"/>
                        </a:lnTo>
                        <a:lnTo>
                          <a:pt x="134"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7" name="Freeform 558"/>
                  <p:cNvSpPr>
                    <a:spLocks/>
                  </p:cNvSpPr>
                  <p:nvPr/>
                </p:nvSpPr>
                <p:spPr bwMode="auto">
                  <a:xfrm>
                    <a:off x="1586" y="1637"/>
                    <a:ext cx="66" cy="137"/>
                  </a:xfrm>
                  <a:custGeom>
                    <a:avLst/>
                    <a:gdLst>
                      <a:gd name="T0" fmla="*/ 1 w 130"/>
                      <a:gd name="T1" fmla="*/ 0 h 274"/>
                      <a:gd name="T2" fmla="*/ 0 w 130"/>
                      <a:gd name="T3" fmla="*/ 0 h 274"/>
                      <a:gd name="T4" fmla="*/ 0 w 130"/>
                      <a:gd name="T5" fmla="*/ 1 h 274"/>
                      <a:gd name="T6" fmla="*/ 1 w 130"/>
                      <a:gd name="T7" fmla="*/ 1 h 274"/>
                      <a:gd name="T8" fmla="*/ 1 w 130"/>
                      <a:gd name="T9" fmla="*/ 1 h 274"/>
                      <a:gd name="T10" fmla="*/ 1 w 130"/>
                      <a:gd name="T11" fmla="*/ 1 h 274"/>
                      <a:gd name="T12" fmla="*/ 1 w 130"/>
                      <a:gd name="T13" fmla="*/ 0 h 27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0" h="274">
                        <a:moveTo>
                          <a:pt x="130" y="0"/>
                        </a:moveTo>
                        <a:lnTo>
                          <a:pt x="0" y="0"/>
                        </a:lnTo>
                        <a:lnTo>
                          <a:pt x="0" y="274"/>
                        </a:lnTo>
                        <a:lnTo>
                          <a:pt x="3" y="274"/>
                        </a:lnTo>
                        <a:lnTo>
                          <a:pt x="3" y="7"/>
                        </a:lnTo>
                        <a:lnTo>
                          <a:pt x="130" y="7"/>
                        </a:lnTo>
                        <a:lnTo>
                          <a:pt x="130" y="0"/>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8" name="Freeform 559"/>
                  <p:cNvSpPr>
                    <a:spLocks/>
                  </p:cNvSpPr>
                  <p:nvPr/>
                </p:nvSpPr>
                <p:spPr bwMode="auto">
                  <a:xfrm>
                    <a:off x="1588" y="1641"/>
                    <a:ext cx="64" cy="133"/>
                  </a:xfrm>
                  <a:custGeom>
                    <a:avLst/>
                    <a:gdLst>
                      <a:gd name="T0" fmla="*/ 1 w 127"/>
                      <a:gd name="T1" fmla="*/ 0 h 267"/>
                      <a:gd name="T2" fmla="*/ 0 w 127"/>
                      <a:gd name="T3" fmla="*/ 0 h 267"/>
                      <a:gd name="T4" fmla="*/ 0 w 127"/>
                      <a:gd name="T5" fmla="*/ 0 h 267"/>
                      <a:gd name="T6" fmla="*/ 1 w 127"/>
                      <a:gd name="T7" fmla="*/ 0 h 267"/>
                      <a:gd name="T8" fmla="*/ 1 w 127"/>
                      <a:gd name="T9" fmla="*/ 0 h 267"/>
                      <a:gd name="T10" fmla="*/ 1 w 127"/>
                      <a:gd name="T11" fmla="*/ 0 h 267"/>
                      <a:gd name="T12" fmla="*/ 1 w 127"/>
                      <a:gd name="T13" fmla="*/ 0 h 2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7" h="267">
                        <a:moveTo>
                          <a:pt x="127" y="0"/>
                        </a:moveTo>
                        <a:lnTo>
                          <a:pt x="0" y="0"/>
                        </a:lnTo>
                        <a:lnTo>
                          <a:pt x="0" y="267"/>
                        </a:lnTo>
                        <a:lnTo>
                          <a:pt x="4" y="267"/>
                        </a:lnTo>
                        <a:lnTo>
                          <a:pt x="4" y="10"/>
                        </a:lnTo>
                        <a:lnTo>
                          <a:pt x="127" y="10"/>
                        </a:lnTo>
                        <a:lnTo>
                          <a:pt x="127" y="0"/>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49" name="Freeform 560"/>
                  <p:cNvSpPr>
                    <a:spLocks/>
                  </p:cNvSpPr>
                  <p:nvPr/>
                </p:nvSpPr>
                <p:spPr bwMode="auto">
                  <a:xfrm>
                    <a:off x="1590" y="1645"/>
                    <a:ext cx="62" cy="129"/>
                  </a:xfrm>
                  <a:custGeom>
                    <a:avLst/>
                    <a:gdLst>
                      <a:gd name="T0" fmla="*/ 1 w 123"/>
                      <a:gd name="T1" fmla="*/ 0 h 257"/>
                      <a:gd name="T2" fmla="*/ 0 w 123"/>
                      <a:gd name="T3" fmla="*/ 0 h 257"/>
                      <a:gd name="T4" fmla="*/ 0 w 123"/>
                      <a:gd name="T5" fmla="*/ 1 h 257"/>
                      <a:gd name="T6" fmla="*/ 1 w 123"/>
                      <a:gd name="T7" fmla="*/ 1 h 257"/>
                      <a:gd name="T8" fmla="*/ 1 w 123"/>
                      <a:gd name="T9" fmla="*/ 1 h 257"/>
                      <a:gd name="T10" fmla="*/ 1 w 123"/>
                      <a:gd name="T11" fmla="*/ 1 h 257"/>
                      <a:gd name="T12" fmla="*/ 1 w 123"/>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3" h="257">
                        <a:moveTo>
                          <a:pt x="123" y="0"/>
                        </a:moveTo>
                        <a:lnTo>
                          <a:pt x="0" y="0"/>
                        </a:lnTo>
                        <a:lnTo>
                          <a:pt x="0" y="257"/>
                        </a:lnTo>
                        <a:lnTo>
                          <a:pt x="4" y="257"/>
                        </a:lnTo>
                        <a:lnTo>
                          <a:pt x="4" y="8"/>
                        </a:lnTo>
                        <a:lnTo>
                          <a:pt x="123" y="8"/>
                        </a:lnTo>
                        <a:lnTo>
                          <a:pt x="123" y="0"/>
                        </a:lnTo>
                        <a:close/>
                      </a:path>
                    </a:pathLst>
                  </a:custGeom>
                  <a:solidFill>
                    <a:srgbClr val="CFCFC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0" name="Freeform 561"/>
                  <p:cNvSpPr>
                    <a:spLocks/>
                  </p:cNvSpPr>
                  <p:nvPr/>
                </p:nvSpPr>
                <p:spPr bwMode="auto">
                  <a:xfrm>
                    <a:off x="1592" y="1649"/>
                    <a:ext cx="60" cy="125"/>
                  </a:xfrm>
                  <a:custGeom>
                    <a:avLst/>
                    <a:gdLst>
                      <a:gd name="T0" fmla="*/ 1 w 119"/>
                      <a:gd name="T1" fmla="*/ 0 h 249"/>
                      <a:gd name="T2" fmla="*/ 0 w 119"/>
                      <a:gd name="T3" fmla="*/ 0 h 249"/>
                      <a:gd name="T4" fmla="*/ 0 w 119"/>
                      <a:gd name="T5" fmla="*/ 1 h 249"/>
                      <a:gd name="T6" fmla="*/ 1 w 119"/>
                      <a:gd name="T7" fmla="*/ 1 h 249"/>
                      <a:gd name="T8" fmla="*/ 1 w 119"/>
                      <a:gd name="T9" fmla="*/ 1 h 249"/>
                      <a:gd name="T10" fmla="*/ 1 w 119"/>
                      <a:gd name="T11" fmla="*/ 1 h 249"/>
                      <a:gd name="T12" fmla="*/ 1 w 119"/>
                      <a:gd name="T13" fmla="*/ 0 h 2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9" h="249">
                        <a:moveTo>
                          <a:pt x="119" y="0"/>
                        </a:moveTo>
                        <a:lnTo>
                          <a:pt x="0" y="0"/>
                        </a:lnTo>
                        <a:lnTo>
                          <a:pt x="0" y="249"/>
                        </a:lnTo>
                        <a:lnTo>
                          <a:pt x="4" y="249"/>
                        </a:lnTo>
                        <a:lnTo>
                          <a:pt x="4" y="9"/>
                        </a:lnTo>
                        <a:lnTo>
                          <a:pt x="119" y="9"/>
                        </a:lnTo>
                        <a:lnTo>
                          <a:pt x="119"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1" name="Freeform 562"/>
                  <p:cNvSpPr>
                    <a:spLocks/>
                  </p:cNvSpPr>
                  <p:nvPr/>
                </p:nvSpPr>
                <p:spPr bwMode="auto">
                  <a:xfrm>
                    <a:off x="1594" y="1654"/>
                    <a:ext cx="58" cy="120"/>
                  </a:xfrm>
                  <a:custGeom>
                    <a:avLst/>
                    <a:gdLst>
                      <a:gd name="T0" fmla="*/ 1 w 115"/>
                      <a:gd name="T1" fmla="*/ 0 h 240"/>
                      <a:gd name="T2" fmla="*/ 0 w 115"/>
                      <a:gd name="T3" fmla="*/ 0 h 240"/>
                      <a:gd name="T4" fmla="*/ 0 w 115"/>
                      <a:gd name="T5" fmla="*/ 1 h 240"/>
                      <a:gd name="T6" fmla="*/ 1 w 115"/>
                      <a:gd name="T7" fmla="*/ 1 h 240"/>
                      <a:gd name="T8" fmla="*/ 1 w 115"/>
                      <a:gd name="T9" fmla="*/ 1 h 240"/>
                      <a:gd name="T10" fmla="*/ 1 w 115"/>
                      <a:gd name="T11" fmla="*/ 1 h 240"/>
                      <a:gd name="T12" fmla="*/ 1 w 115"/>
                      <a:gd name="T13" fmla="*/ 0 h 2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5" h="240">
                        <a:moveTo>
                          <a:pt x="115" y="0"/>
                        </a:moveTo>
                        <a:lnTo>
                          <a:pt x="0" y="0"/>
                        </a:lnTo>
                        <a:lnTo>
                          <a:pt x="0" y="240"/>
                        </a:lnTo>
                        <a:lnTo>
                          <a:pt x="4" y="240"/>
                        </a:lnTo>
                        <a:lnTo>
                          <a:pt x="4" y="8"/>
                        </a:lnTo>
                        <a:lnTo>
                          <a:pt x="115" y="8"/>
                        </a:lnTo>
                        <a:lnTo>
                          <a:pt x="115" y="0"/>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2" name="Freeform 563"/>
                  <p:cNvSpPr>
                    <a:spLocks/>
                  </p:cNvSpPr>
                  <p:nvPr/>
                </p:nvSpPr>
                <p:spPr bwMode="auto">
                  <a:xfrm>
                    <a:off x="1596" y="1658"/>
                    <a:ext cx="56" cy="116"/>
                  </a:xfrm>
                  <a:custGeom>
                    <a:avLst/>
                    <a:gdLst>
                      <a:gd name="T0" fmla="*/ 1 w 111"/>
                      <a:gd name="T1" fmla="*/ 0 h 232"/>
                      <a:gd name="T2" fmla="*/ 0 w 111"/>
                      <a:gd name="T3" fmla="*/ 0 h 232"/>
                      <a:gd name="T4" fmla="*/ 0 w 111"/>
                      <a:gd name="T5" fmla="*/ 1 h 232"/>
                      <a:gd name="T6" fmla="*/ 1 w 111"/>
                      <a:gd name="T7" fmla="*/ 1 h 232"/>
                      <a:gd name="T8" fmla="*/ 1 w 111"/>
                      <a:gd name="T9" fmla="*/ 1 h 232"/>
                      <a:gd name="T10" fmla="*/ 1 w 111"/>
                      <a:gd name="T11" fmla="*/ 1 h 232"/>
                      <a:gd name="T12" fmla="*/ 1 w 111"/>
                      <a:gd name="T13" fmla="*/ 0 h 2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 h="232">
                        <a:moveTo>
                          <a:pt x="111" y="0"/>
                        </a:moveTo>
                        <a:lnTo>
                          <a:pt x="0" y="0"/>
                        </a:lnTo>
                        <a:lnTo>
                          <a:pt x="0" y="232"/>
                        </a:lnTo>
                        <a:lnTo>
                          <a:pt x="4" y="232"/>
                        </a:lnTo>
                        <a:lnTo>
                          <a:pt x="4" y="9"/>
                        </a:lnTo>
                        <a:lnTo>
                          <a:pt x="111" y="9"/>
                        </a:lnTo>
                        <a:lnTo>
                          <a:pt x="111"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3" name="Freeform 564"/>
                  <p:cNvSpPr>
                    <a:spLocks/>
                  </p:cNvSpPr>
                  <p:nvPr/>
                </p:nvSpPr>
                <p:spPr bwMode="auto">
                  <a:xfrm>
                    <a:off x="1598" y="1663"/>
                    <a:ext cx="54" cy="111"/>
                  </a:xfrm>
                  <a:custGeom>
                    <a:avLst/>
                    <a:gdLst>
                      <a:gd name="T0" fmla="*/ 1 w 107"/>
                      <a:gd name="T1" fmla="*/ 0 h 223"/>
                      <a:gd name="T2" fmla="*/ 0 w 107"/>
                      <a:gd name="T3" fmla="*/ 0 h 223"/>
                      <a:gd name="T4" fmla="*/ 0 w 107"/>
                      <a:gd name="T5" fmla="*/ 0 h 223"/>
                      <a:gd name="T6" fmla="*/ 1 w 107"/>
                      <a:gd name="T7" fmla="*/ 0 h 223"/>
                      <a:gd name="T8" fmla="*/ 1 w 107"/>
                      <a:gd name="T9" fmla="*/ 0 h 223"/>
                      <a:gd name="T10" fmla="*/ 1 w 107"/>
                      <a:gd name="T11" fmla="*/ 0 h 223"/>
                      <a:gd name="T12" fmla="*/ 1 w 107"/>
                      <a:gd name="T13" fmla="*/ 0 h 2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23">
                        <a:moveTo>
                          <a:pt x="107" y="0"/>
                        </a:moveTo>
                        <a:lnTo>
                          <a:pt x="0" y="0"/>
                        </a:lnTo>
                        <a:lnTo>
                          <a:pt x="0" y="223"/>
                        </a:lnTo>
                        <a:lnTo>
                          <a:pt x="5" y="223"/>
                        </a:lnTo>
                        <a:lnTo>
                          <a:pt x="5" y="10"/>
                        </a:lnTo>
                        <a:lnTo>
                          <a:pt x="107" y="10"/>
                        </a:lnTo>
                        <a:lnTo>
                          <a:pt x="107"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4" name="Freeform 565"/>
                  <p:cNvSpPr>
                    <a:spLocks/>
                  </p:cNvSpPr>
                  <p:nvPr/>
                </p:nvSpPr>
                <p:spPr bwMode="auto">
                  <a:xfrm>
                    <a:off x="1601" y="1667"/>
                    <a:ext cx="51" cy="107"/>
                  </a:xfrm>
                  <a:custGeom>
                    <a:avLst/>
                    <a:gdLst>
                      <a:gd name="T0" fmla="*/ 1 w 102"/>
                      <a:gd name="T1" fmla="*/ 0 h 213"/>
                      <a:gd name="T2" fmla="*/ 0 w 102"/>
                      <a:gd name="T3" fmla="*/ 0 h 213"/>
                      <a:gd name="T4" fmla="*/ 0 w 102"/>
                      <a:gd name="T5" fmla="*/ 1 h 213"/>
                      <a:gd name="T6" fmla="*/ 1 w 102"/>
                      <a:gd name="T7" fmla="*/ 1 h 213"/>
                      <a:gd name="T8" fmla="*/ 1 w 102"/>
                      <a:gd name="T9" fmla="*/ 1 h 213"/>
                      <a:gd name="T10" fmla="*/ 1 w 102"/>
                      <a:gd name="T11" fmla="*/ 1 h 213"/>
                      <a:gd name="T12" fmla="*/ 1 w 102"/>
                      <a:gd name="T13" fmla="*/ 0 h 2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213">
                        <a:moveTo>
                          <a:pt x="102" y="0"/>
                        </a:moveTo>
                        <a:lnTo>
                          <a:pt x="0" y="0"/>
                        </a:lnTo>
                        <a:lnTo>
                          <a:pt x="0" y="213"/>
                        </a:lnTo>
                        <a:lnTo>
                          <a:pt x="4" y="213"/>
                        </a:lnTo>
                        <a:lnTo>
                          <a:pt x="4" y="10"/>
                        </a:lnTo>
                        <a:lnTo>
                          <a:pt x="102" y="10"/>
                        </a:lnTo>
                        <a:lnTo>
                          <a:pt x="102"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5" name="Freeform 566"/>
                  <p:cNvSpPr>
                    <a:spLocks/>
                  </p:cNvSpPr>
                  <p:nvPr/>
                </p:nvSpPr>
                <p:spPr bwMode="auto">
                  <a:xfrm>
                    <a:off x="1603" y="1672"/>
                    <a:ext cx="49" cy="102"/>
                  </a:xfrm>
                  <a:custGeom>
                    <a:avLst/>
                    <a:gdLst>
                      <a:gd name="T0" fmla="*/ 1 w 98"/>
                      <a:gd name="T1" fmla="*/ 0 h 203"/>
                      <a:gd name="T2" fmla="*/ 0 w 98"/>
                      <a:gd name="T3" fmla="*/ 0 h 203"/>
                      <a:gd name="T4" fmla="*/ 0 w 98"/>
                      <a:gd name="T5" fmla="*/ 1 h 203"/>
                      <a:gd name="T6" fmla="*/ 1 w 98"/>
                      <a:gd name="T7" fmla="*/ 1 h 203"/>
                      <a:gd name="T8" fmla="*/ 1 w 98"/>
                      <a:gd name="T9" fmla="*/ 1 h 203"/>
                      <a:gd name="T10" fmla="*/ 1 w 98"/>
                      <a:gd name="T11" fmla="*/ 1 h 203"/>
                      <a:gd name="T12" fmla="*/ 1 w 98"/>
                      <a:gd name="T13" fmla="*/ 0 h 2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8" h="203">
                        <a:moveTo>
                          <a:pt x="98" y="0"/>
                        </a:moveTo>
                        <a:lnTo>
                          <a:pt x="0" y="0"/>
                        </a:lnTo>
                        <a:lnTo>
                          <a:pt x="0" y="203"/>
                        </a:lnTo>
                        <a:lnTo>
                          <a:pt x="6" y="203"/>
                        </a:lnTo>
                        <a:lnTo>
                          <a:pt x="6" y="11"/>
                        </a:lnTo>
                        <a:lnTo>
                          <a:pt x="98" y="11"/>
                        </a:lnTo>
                        <a:lnTo>
                          <a:pt x="98" y="0"/>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6" name="Freeform 567"/>
                  <p:cNvSpPr>
                    <a:spLocks/>
                  </p:cNvSpPr>
                  <p:nvPr/>
                </p:nvSpPr>
                <p:spPr bwMode="auto">
                  <a:xfrm>
                    <a:off x="1605" y="1678"/>
                    <a:ext cx="47" cy="96"/>
                  </a:xfrm>
                  <a:custGeom>
                    <a:avLst/>
                    <a:gdLst>
                      <a:gd name="T0" fmla="*/ 1 w 92"/>
                      <a:gd name="T1" fmla="*/ 0 h 192"/>
                      <a:gd name="T2" fmla="*/ 0 w 92"/>
                      <a:gd name="T3" fmla="*/ 0 h 192"/>
                      <a:gd name="T4" fmla="*/ 0 w 92"/>
                      <a:gd name="T5" fmla="*/ 1 h 192"/>
                      <a:gd name="T6" fmla="*/ 1 w 92"/>
                      <a:gd name="T7" fmla="*/ 1 h 192"/>
                      <a:gd name="T8" fmla="*/ 1 w 92"/>
                      <a:gd name="T9" fmla="*/ 1 h 192"/>
                      <a:gd name="T10" fmla="*/ 1 w 92"/>
                      <a:gd name="T11" fmla="*/ 1 h 192"/>
                      <a:gd name="T12" fmla="*/ 1 w 92"/>
                      <a:gd name="T13" fmla="*/ 0 h 1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192">
                        <a:moveTo>
                          <a:pt x="92" y="0"/>
                        </a:moveTo>
                        <a:lnTo>
                          <a:pt x="0" y="0"/>
                        </a:lnTo>
                        <a:lnTo>
                          <a:pt x="0" y="192"/>
                        </a:lnTo>
                        <a:lnTo>
                          <a:pt x="6" y="192"/>
                        </a:lnTo>
                        <a:lnTo>
                          <a:pt x="6" y="12"/>
                        </a:lnTo>
                        <a:lnTo>
                          <a:pt x="92" y="12"/>
                        </a:lnTo>
                        <a:lnTo>
                          <a:pt x="92"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7" name="Freeform 568"/>
                  <p:cNvSpPr>
                    <a:spLocks/>
                  </p:cNvSpPr>
                  <p:nvPr/>
                </p:nvSpPr>
                <p:spPr bwMode="auto">
                  <a:xfrm>
                    <a:off x="1608" y="1684"/>
                    <a:ext cx="44" cy="90"/>
                  </a:xfrm>
                  <a:custGeom>
                    <a:avLst/>
                    <a:gdLst>
                      <a:gd name="T0" fmla="*/ 1 w 86"/>
                      <a:gd name="T1" fmla="*/ 0 h 180"/>
                      <a:gd name="T2" fmla="*/ 0 w 86"/>
                      <a:gd name="T3" fmla="*/ 0 h 180"/>
                      <a:gd name="T4" fmla="*/ 0 w 86"/>
                      <a:gd name="T5" fmla="*/ 1 h 180"/>
                      <a:gd name="T6" fmla="*/ 1 w 86"/>
                      <a:gd name="T7" fmla="*/ 1 h 180"/>
                      <a:gd name="T8" fmla="*/ 1 w 86"/>
                      <a:gd name="T9" fmla="*/ 1 h 180"/>
                      <a:gd name="T10" fmla="*/ 1 w 86"/>
                      <a:gd name="T11" fmla="*/ 1 h 180"/>
                      <a:gd name="T12" fmla="*/ 1 w 86"/>
                      <a:gd name="T13" fmla="*/ 0 h 1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6" h="180">
                        <a:moveTo>
                          <a:pt x="86" y="0"/>
                        </a:moveTo>
                        <a:lnTo>
                          <a:pt x="0" y="0"/>
                        </a:lnTo>
                        <a:lnTo>
                          <a:pt x="0" y="180"/>
                        </a:lnTo>
                        <a:lnTo>
                          <a:pt x="5" y="178"/>
                        </a:lnTo>
                        <a:lnTo>
                          <a:pt x="5" y="11"/>
                        </a:lnTo>
                        <a:lnTo>
                          <a:pt x="84" y="11"/>
                        </a:lnTo>
                        <a:lnTo>
                          <a:pt x="86" y="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8" name="Freeform 569"/>
                  <p:cNvSpPr>
                    <a:spLocks/>
                  </p:cNvSpPr>
                  <p:nvPr/>
                </p:nvSpPr>
                <p:spPr bwMode="auto">
                  <a:xfrm>
                    <a:off x="1611" y="1689"/>
                    <a:ext cx="41" cy="85"/>
                  </a:xfrm>
                  <a:custGeom>
                    <a:avLst/>
                    <a:gdLst>
                      <a:gd name="T0" fmla="*/ 1 w 81"/>
                      <a:gd name="T1" fmla="*/ 0 h 169"/>
                      <a:gd name="T2" fmla="*/ 0 w 81"/>
                      <a:gd name="T3" fmla="*/ 0 h 169"/>
                      <a:gd name="T4" fmla="*/ 0 w 81"/>
                      <a:gd name="T5" fmla="*/ 1 h 169"/>
                      <a:gd name="T6" fmla="*/ 1 w 81"/>
                      <a:gd name="T7" fmla="*/ 1 h 169"/>
                      <a:gd name="T8" fmla="*/ 1 w 81"/>
                      <a:gd name="T9" fmla="*/ 1 h 169"/>
                      <a:gd name="T10" fmla="*/ 1 w 81"/>
                      <a:gd name="T11" fmla="*/ 1 h 169"/>
                      <a:gd name="T12" fmla="*/ 1 w 81"/>
                      <a:gd name="T13" fmla="*/ 0 h 16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1" h="169">
                        <a:moveTo>
                          <a:pt x="79" y="0"/>
                        </a:moveTo>
                        <a:lnTo>
                          <a:pt x="0" y="0"/>
                        </a:lnTo>
                        <a:lnTo>
                          <a:pt x="0" y="167"/>
                        </a:lnTo>
                        <a:lnTo>
                          <a:pt x="6" y="169"/>
                        </a:lnTo>
                        <a:lnTo>
                          <a:pt x="6" y="11"/>
                        </a:lnTo>
                        <a:lnTo>
                          <a:pt x="81" y="11"/>
                        </a:lnTo>
                        <a:lnTo>
                          <a:pt x="79" y="0"/>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59" name="Freeform 570"/>
                  <p:cNvSpPr>
                    <a:spLocks/>
                  </p:cNvSpPr>
                  <p:nvPr/>
                </p:nvSpPr>
                <p:spPr bwMode="auto">
                  <a:xfrm>
                    <a:off x="1614" y="1695"/>
                    <a:ext cx="38" cy="79"/>
                  </a:xfrm>
                  <a:custGeom>
                    <a:avLst/>
                    <a:gdLst>
                      <a:gd name="T0" fmla="*/ 1 w 75"/>
                      <a:gd name="T1" fmla="*/ 0 h 158"/>
                      <a:gd name="T2" fmla="*/ 0 w 75"/>
                      <a:gd name="T3" fmla="*/ 0 h 158"/>
                      <a:gd name="T4" fmla="*/ 0 w 75"/>
                      <a:gd name="T5" fmla="*/ 1 h 158"/>
                      <a:gd name="T6" fmla="*/ 1 w 75"/>
                      <a:gd name="T7" fmla="*/ 1 h 158"/>
                      <a:gd name="T8" fmla="*/ 1 w 75"/>
                      <a:gd name="T9" fmla="*/ 1 h 158"/>
                      <a:gd name="T10" fmla="*/ 1 w 75"/>
                      <a:gd name="T11" fmla="*/ 1 h 158"/>
                      <a:gd name="T12" fmla="*/ 1 w 75"/>
                      <a:gd name="T13" fmla="*/ 0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58">
                        <a:moveTo>
                          <a:pt x="75" y="0"/>
                        </a:moveTo>
                        <a:lnTo>
                          <a:pt x="0" y="0"/>
                        </a:lnTo>
                        <a:lnTo>
                          <a:pt x="0" y="158"/>
                        </a:lnTo>
                        <a:lnTo>
                          <a:pt x="6" y="156"/>
                        </a:lnTo>
                        <a:lnTo>
                          <a:pt x="6" y="14"/>
                        </a:lnTo>
                        <a:lnTo>
                          <a:pt x="73" y="14"/>
                        </a:lnTo>
                        <a:lnTo>
                          <a:pt x="75"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0" name="Freeform 571"/>
                  <p:cNvSpPr>
                    <a:spLocks/>
                  </p:cNvSpPr>
                  <p:nvPr/>
                </p:nvSpPr>
                <p:spPr bwMode="auto">
                  <a:xfrm>
                    <a:off x="1617" y="1702"/>
                    <a:ext cx="34" cy="71"/>
                  </a:xfrm>
                  <a:custGeom>
                    <a:avLst/>
                    <a:gdLst>
                      <a:gd name="T0" fmla="*/ 1 w 67"/>
                      <a:gd name="T1" fmla="*/ 0 h 142"/>
                      <a:gd name="T2" fmla="*/ 0 w 67"/>
                      <a:gd name="T3" fmla="*/ 0 h 142"/>
                      <a:gd name="T4" fmla="*/ 0 w 67"/>
                      <a:gd name="T5" fmla="*/ 1 h 142"/>
                      <a:gd name="T6" fmla="*/ 1 w 67"/>
                      <a:gd name="T7" fmla="*/ 1 h 142"/>
                      <a:gd name="T8" fmla="*/ 1 w 67"/>
                      <a:gd name="T9" fmla="*/ 1 h 142"/>
                      <a:gd name="T10" fmla="*/ 1 w 67"/>
                      <a:gd name="T11" fmla="*/ 1 h 142"/>
                      <a:gd name="T12" fmla="*/ 1 w 67"/>
                      <a:gd name="T13" fmla="*/ 0 h 1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142">
                        <a:moveTo>
                          <a:pt x="67" y="0"/>
                        </a:moveTo>
                        <a:lnTo>
                          <a:pt x="0" y="0"/>
                        </a:lnTo>
                        <a:lnTo>
                          <a:pt x="0" y="142"/>
                        </a:lnTo>
                        <a:lnTo>
                          <a:pt x="6" y="142"/>
                        </a:lnTo>
                        <a:lnTo>
                          <a:pt x="6" y="13"/>
                        </a:lnTo>
                        <a:lnTo>
                          <a:pt x="67" y="13"/>
                        </a:lnTo>
                        <a:lnTo>
                          <a:pt x="67" y="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1" name="Freeform 572"/>
                  <p:cNvSpPr>
                    <a:spLocks/>
                  </p:cNvSpPr>
                  <p:nvPr/>
                </p:nvSpPr>
                <p:spPr bwMode="auto">
                  <a:xfrm>
                    <a:off x="1620" y="1709"/>
                    <a:ext cx="32" cy="65"/>
                  </a:xfrm>
                  <a:custGeom>
                    <a:avLst/>
                    <a:gdLst>
                      <a:gd name="T0" fmla="*/ 1 w 63"/>
                      <a:gd name="T1" fmla="*/ 0 h 131"/>
                      <a:gd name="T2" fmla="*/ 0 w 63"/>
                      <a:gd name="T3" fmla="*/ 0 h 131"/>
                      <a:gd name="T4" fmla="*/ 0 w 63"/>
                      <a:gd name="T5" fmla="*/ 0 h 131"/>
                      <a:gd name="T6" fmla="*/ 1 w 63"/>
                      <a:gd name="T7" fmla="*/ 0 h 131"/>
                      <a:gd name="T8" fmla="*/ 1 w 63"/>
                      <a:gd name="T9" fmla="*/ 0 h 131"/>
                      <a:gd name="T10" fmla="*/ 1 w 63"/>
                      <a:gd name="T11" fmla="*/ 0 h 131"/>
                      <a:gd name="T12" fmla="*/ 1 w 63"/>
                      <a:gd name="T13" fmla="*/ 0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3" h="131">
                        <a:moveTo>
                          <a:pt x="61" y="0"/>
                        </a:moveTo>
                        <a:lnTo>
                          <a:pt x="0" y="0"/>
                        </a:lnTo>
                        <a:lnTo>
                          <a:pt x="0" y="129"/>
                        </a:lnTo>
                        <a:lnTo>
                          <a:pt x="7" y="131"/>
                        </a:lnTo>
                        <a:lnTo>
                          <a:pt x="7" y="14"/>
                        </a:lnTo>
                        <a:lnTo>
                          <a:pt x="63" y="14"/>
                        </a:lnTo>
                        <a:lnTo>
                          <a:pt x="61" y="0"/>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2" name="Freeform 573"/>
                  <p:cNvSpPr>
                    <a:spLocks/>
                  </p:cNvSpPr>
                  <p:nvPr/>
                </p:nvSpPr>
                <p:spPr bwMode="auto">
                  <a:xfrm>
                    <a:off x="1624" y="1715"/>
                    <a:ext cx="28" cy="59"/>
                  </a:xfrm>
                  <a:custGeom>
                    <a:avLst/>
                    <a:gdLst>
                      <a:gd name="T0" fmla="*/ 1 w 56"/>
                      <a:gd name="T1" fmla="*/ 0 h 117"/>
                      <a:gd name="T2" fmla="*/ 0 w 56"/>
                      <a:gd name="T3" fmla="*/ 0 h 117"/>
                      <a:gd name="T4" fmla="*/ 0 w 56"/>
                      <a:gd name="T5" fmla="*/ 1 h 117"/>
                      <a:gd name="T6" fmla="*/ 1 w 56"/>
                      <a:gd name="T7" fmla="*/ 1 h 117"/>
                      <a:gd name="T8" fmla="*/ 1 w 56"/>
                      <a:gd name="T9" fmla="*/ 1 h 117"/>
                      <a:gd name="T10" fmla="*/ 1 w 56"/>
                      <a:gd name="T11" fmla="*/ 1 h 117"/>
                      <a:gd name="T12" fmla="*/ 1 w 56"/>
                      <a:gd name="T13" fmla="*/ 0 h 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117">
                        <a:moveTo>
                          <a:pt x="56" y="0"/>
                        </a:moveTo>
                        <a:lnTo>
                          <a:pt x="0" y="0"/>
                        </a:lnTo>
                        <a:lnTo>
                          <a:pt x="0" y="117"/>
                        </a:lnTo>
                        <a:lnTo>
                          <a:pt x="6" y="117"/>
                        </a:lnTo>
                        <a:lnTo>
                          <a:pt x="6" y="15"/>
                        </a:lnTo>
                        <a:lnTo>
                          <a:pt x="56" y="15"/>
                        </a:lnTo>
                        <a:lnTo>
                          <a:pt x="56"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3" name="Freeform 574"/>
                  <p:cNvSpPr>
                    <a:spLocks/>
                  </p:cNvSpPr>
                  <p:nvPr/>
                </p:nvSpPr>
                <p:spPr bwMode="auto">
                  <a:xfrm>
                    <a:off x="1627" y="1723"/>
                    <a:ext cx="25" cy="51"/>
                  </a:xfrm>
                  <a:custGeom>
                    <a:avLst/>
                    <a:gdLst>
                      <a:gd name="T0" fmla="*/ 1 w 50"/>
                      <a:gd name="T1" fmla="*/ 0 h 102"/>
                      <a:gd name="T2" fmla="*/ 0 w 50"/>
                      <a:gd name="T3" fmla="*/ 0 h 102"/>
                      <a:gd name="T4" fmla="*/ 0 w 50"/>
                      <a:gd name="T5" fmla="*/ 1 h 102"/>
                      <a:gd name="T6" fmla="*/ 1 w 50"/>
                      <a:gd name="T7" fmla="*/ 1 h 102"/>
                      <a:gd name="T8" fmla="*/ 1 w 50"/>
                      <a:gd name="T9" fmla="*/ 1 h 102"/>
                      <a:gd name="T10" fmla="*/ 1 w 50"/>
                      <a:gd name="T11" fmla="*/ 1 h 102"/>
                      <a:gd name="T12" fmla="*/ 1 w 50"/>
                      <a:gd name="T13" fmla="*/ 0 h 1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102">
                        <a:moveTo>
                          <a:pt x="50" y="0"/>
                        </a:moveTo>
                        <a:lnTo>
                          <a:pt x="0" y="0"/>
                        </a:lnTo>
                        <a:lnTo>
                          <a:pt x="0" y="102"/>
                        </a:lnTo>
                        <a:lnTo>
                          <a:pt x="8" y="100"/>
                        </a:lnTo>
                        <a:lnTo>
                          <a:pt x="8" y="15"/>
                        </a:lnTo>
                        <a:lnTo>
                          <a:pt x="48" y="15"/>
                        </a:lnTo>
                        <a:lnTo>
                          <a:pt x="50" y="0"/>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4" name="Freeform 575"/>
                  <p:cNvSpPr>
                    <a:spLocks/>
                  </p:cNvSpPr>
                  <p:nvPr/>
                </p:nvSpPr>
                <p:spPr bwMode="auto">
                  <a:xfrm>
                    <a:off x="1630" y="1731"/>
                    <a:ext cx="22" cy="43"/>
                  </a:xfrm>
                  <a:custGeom>
                    <a:avLst/>
                    <a:gdLst>
                      <a:gd name="T0" fmla="*/ 1 w 42"/>
                      <a:gd name="T1" fmla="*/ 0 h 87"/>
                      <a:gd name="T2" fmla="*/ 0 w 42"/>
                      <a:gd name="T3" fmla="*/ 0 h 87"/>
                      <a:gd name="T4" fmla="*/ 0 w 42"/>
                      <a:gd name="T5" fmla="*/ 0 h 87"/>
                      <a:gd name="T6" fmla="*/ 1 w 42"/>
                      <a:gd name="T7" fmla="*/ 0 h 87"/>
                      <a:gd name="T8" fmla="*/ 1 w 42"/>
                      <a:gd name="T9" fmla="*/ 0 h 87"/>
                      <a:gd name="T10" fmla="*/ 1 w 42"/>
                      <a:gd name="T11" fmla="*/ 0 h 87"/>
                      <a:gd name="T12" fmla="*/ 1 w 42"/>
                      <a:gd name="T13" fmla="*/ 0 h 8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 h="87">
                        <a:moveTo>
                          <a:pt x="40" y="0"/>
                        </a:moveTo>
                        <a:lnTo>
                          <a:pt x="0" y="0"/>
                        </a:lnTo>
                        <a:lnTo>
                          <a:pt x="0" y="85"/>
                        </a:lnTo>
                        <a:lnTo>
                          <a:pt x="8" y="87"/>
                        </a:lnTo>
                        <a:lnTo>
                          <a:pt x="8" y="16"/>
                        </a:lnTo>
                        <a:lnTo>
                          <a:pt x="42" y="16"/>
                        </a:lnTo>
                        <a:lnTo>
                          <a:pt x="40"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5" name="Freeform 576"/>
                  <p:cNvSpPr>
                    <a:spLocks/>
                  </p:cNvSpPr>
                  <p:nvPr/>
                </p:nvSpPr>
                <p:spPr bwMode="auto">
                  <a:xfrm>
                    <a:off x="1634" y="1738"/>
                    <a:ext cx="18" cy="36"/>
                  </a:xfrm>
                  <a:custGeom>
                    <a:avLst/>
                    <a:gdLst>
                      <a:gd name="T0" fmla="*/ 1 w 34"/>
                      <a:gd name="T1" fmla="*/ 0 h 71"/>
                      <a:gd name="T2" fmla="*/ 0 w 34"/>
                      <a:gd name="T3" fmla="*/ 0 h 71"/>
                      <a:gd name="T4" fmla="*/ 0 w 34"/>
                      <a:gd name="T5" fmla="*/ 1 h 71"/>
                      <a:gd name="T6" fmla="*/ 1 w 34"/>
                      <a:gd name="T7" fmla="*/ 1 h 71"/>
                      <a:gd name="T8" fmla="*/ 1 w 34"/>
                      <a:gd name="T9" fmla="*/ 1 h 71"/>
                      <a:gd name="T10" fmla="*/ 1 w 34"/>
                      <a:gd name="T11" fmla="*/ 1 h 71"/>
                      <a:gd name="T12" fmla="*/ 1 w 34"/>
                      <a:gd name="T13" fmla="*/ 0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71">
                        <a:moveTo>
                          <a:pt x="34" y="0"/>
                        </a:moveTo>
                        <a:lnTo>
                          <a:pt x="0" y="0"/>
                        </a:lnTo>
                        <a:lnTo>
                          <a:pt x="0" y="71"/>
                        </a:lnTo>
                        <a:lnTo>
                          <a:pt x="7" y="71"/>
                        </a:lnTo>
                        <a:lnTo>
                          <a:pt x="7" y="17"/>
                        </a:lnTo>
                        <a:lnTo>
                          <a:pt x="34" y="17"/>
                        </a:lnTo>
                        <a:lnTo>
                          <a:pt x="34" y="0"/>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6" name="Freeform 577"/>
                  <p:cNvSpPr>
                    <a:spLocks/>
                  </p:cNvSpPr>
                  <p:nvPr/>
                </p:nvSpPr>
                <p:spPr bwMode="auto">
                  <a:xfrm>
                    <a:off x="1638" y="1747"/>
                    <a:ext cx="14" cy="27"/>
                  </a:xfrm>
                  <a:custGeom>
                    <a:avLst/>
                    <a:gdLst>
                      <a:gd name="T0" fmla="*/ 1 w 27"/>
                      <a:gd name="T1" fmla="*/ 0 h 54"/>
                      <a:gd name="T2" fmla="*/ 0 w 27"/>
                      <a:gd name="T3" fmla="*/ 0 h 54"/>
                      <a:gd name="T4" fmla="*/ 0 w 27"/>
                      <a:gd name="T5" fmla="*/ 1 h 54"/>
                      <a:gd name="T6" fmla="*/ 1 w 27"/>
                      <a:gd name="T7" fmla="*/ 1 h 54"/>
                      <a:gd name="T8" fmla="*/ 1 w 27"/>
                      <a:gd name="T9" fmla="*/ 1 h 54"/>
                      <a:gd name="T10" fmla="*/ 1 w 27"/>
                      <a:gd name="T11" fmla="*/ 1 h 54"/>
                      <a:gd name="T12" fmla="*/ 1 w 27"/>
                      <a:gd name="T13" fmla="*/ 0 h 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54">
                        <a:moveTo>
                          <a:pt x="27" y="0"/>
                        </a:moveTo>
                        <a:lnTo>
                          <a:pt x="0" y="0"/>
                        </a:lnTo>
                        <a:lnTo>
                          <a:pt x="0" y="54"/>
                        </a:lnTo>
                        <a:lnTo>
                          <a:pt x="10" y="54"/>
                        </a:lnTo>
                        <a:lnTo>
                          <a:pt x="10" y="19"/>
                        </a:lnTo>
                        <a:lnTo>
                          <a:pt x="27" y="19"/>
                        </a:lnTo>
                        <a:lnTo>
                          <a:pt x="27"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7" name="Freeform 578"/>
                  <p:cNvSpPr>
                    <a:spLocks/>
                  </p:cNvSpPr>
                  <p:nvPr/>
                </p:nvSpPr>
                <p:spPr bwMode="auto">
                  <a:xfrm>
                    <a:off x="1643" y="1757"/>
                    <a:ext cx="9" cy="17"/>
                  </a:xfrm>
                  <a:custGeom>
                    <a:avLst/>
                    <a:gdLst>
                      <a:gd name="T0" fmla="*/ 1 w 17"/>
                      <a:gd name="T1" fmla="*/ 0 h 35"/>
                      <a:gd name="T2" fmla="*/ 0 w 17"/>
                      <a:gd name="T3" fmla="*/ 0 h 35"/>
                      <a:gd name="T4" fmla="*/ 0 w 17"/>
                      <a:gd name="T5" fmla="*/ 0 h 35"/>
                      <a:gd name="T6" fmla="*/ 1 w 17"/>
                      <a:gd name="T7" fmla="*/ 0 h 35"/>
                      <a:gd name="T8" fmla="*/ 1 w 17"/>
                      <a:gd name="T9" fmla="*/ 0 h 35"/>
                      <a:gd name="T10" fmla="*/ 1 w 17"/>
                      <a:gd name="T11" fmla="*/ 0 h 35"/>
                      <a:gd name="T12" fmla="*/ 1 w 17"/>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35">
                        <a:moveTo>
                          <a:pt x="17" y="0"/>
                        </a:moveTo>
                        <a:lnTo>
                          <a:pt x="0" y="0"/>
                        </a:lnTo>
                        <a:lnTo>
                          <a:pt x="0" y="35"/>
                        </a:lnTo>
                        <a:lnTo>
                          <a:pt x="9" y="35"/>
                        </a:lnTo>
                        <a:lnTo>
                          <a:pt x="9" y="19"/>
                        </a:lnTo>
                        <a:lnTo>
                          <a:pt x="17" y="19"/>
                        </a:lnTo>
                        <a:lnTo>
                          <a:pt x="17"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8" name="Freeform 579"/>
                  <p:cNvSpPr>
                    <a:spLocks/>
                  </p:cNvSpPr>
                  <p:nvPr/>
                </p:nvSpPr>
                <p:spPr bwMode="auto">
                  <a:xfrm>
                    <a:off x="1648" y="1766"/>
                    <a:ext cx="4" cy="8"/>
                  </a:xfrm>
                  <a:custGeom>
                    <a:avLst/>
                    <a:gdLst>
                      <a:gd name="T0" fmla="*/ 1 w 8"/>
                      <a:gd name="T1" fmla="*/ 0 h 16"/>
                      <a:gd name="T2" fmla="*/ 0 w 8"/>
                      <a:gd name="T3" fmla="*/ 0 h 16"/>
                      <a:gd name="T4" fmla="*/ 0 w 8"/>
                      <a:gd name="T5" fmla="*/ 1 h 16"/>
                      <a:gd name="T6" fmla="*/ 1 w 8"/>
                      <a:gd name="T7" fmla="*/ 1 h 16"/>
                      <a:gd name="T8" fmla="*/ 1 w 8"/>
                      <a:gd name="T9" fmla="*/ 1 h 16"/>
                      <a:gd name="T10" fmla="*/ 1 w 8"/>
                      <a:gd name="T11" fmla="*/ 1 h 16"/>
                      <a:gd name="T12" fmla="*/ 1 w 8"/>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16">
                        <a:moveTo>
                          <a:pt x="8" y="0"/>
                        </a:moveTo>
                        <a:lnTo>
                          <a:pt x="0" y="0"/>
                        </a:lnTo>
                        <a:lnTo>
                          <a:pt x="0" y="16"/>
                        </a:lnTo>
                        <a:lnTo>
                          <a:pt x="8" y="16"/>
                        </a:lnTo>
                        <a:lnTo>
                          <a:pt x="8" y="0"/>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69" name="Rectangle 580"/>
                  <p:cNvSpPr>
                    <a:spLocks noChangeArrowheads="1"/>
                  </p:cNvSpPr>
                  <p:nvPr/>
                </p:nvSpPr>
                <p:spPr bwMode="auto">
                  <a:xfrm>
                    <a:off x="1570" y="1603"/>
                    <a:ext cx="82" cy="171"/>
                  </a:xfrm>
                  <a:prstGeom prst="rect">
                    <a:avLst/>
                  </a:prstGeom>
                  <a:noFill/>
                  <a:ln w="317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470" name="Freeform 581"/>
                  <p:cNvSpPr>
                    <a:spLocks noEditPoints="1"/>
                  </p:cNvSpPr>
                  <p:nvPr/>
                </p:nvSpPr>
                <p:spPr bwMode="auto">
                  <a:xfrm>
                    <a:off x="1580" y="1612"/>
                    <a:ext cx="62" cy="146"/>
                  </a:xfrm>
                  <a:custGeom>
                    <a:avLst/>
                    <a:gdLst>
                      <a:gd name="T0" fmla="*/ 0 w 125"/>
                      <a:gd name="T1" fmla="*/ 0 h 293"/>
                      <a:gd name="T2" fmla="*/ 0 w 125"/>
                      <a:gd name="T3" fmla="*/ 0 h 293"/>
                      <a:gd name="T4" fmla="*/ 0 w 125"/>
                      <a:gd name="T5" fmla="*/ 0 h 293"/>
                      <a:gd name="T6" fmla="*/ 0 w 125"/>
                      <a:gd name="T7" fmla="*/ 0 h 293"/>
                      <a:gd name="T8" fmla="*/ 0 w 125"/>
                      <a:gd name="T9" fmla="*/ 0 h 293"/>
                      <a:gd name="T10" fmla="*/ 0 w 125"/>
                      <a:gd name="T11" fmla="*/ 0 h 293"/>
                      <a:gd name="T12" fmla="*/ 0 w 125"/>
                      <a:gd name="T13" fmla="*/ 0 h 293"/>
                      <a:gd name="T14" fmla="*/ 0 w 125"/>
                      <a:gd name="T15" fmla="*/ 0 h 293"/>
                      <a:gd name="T16" fmla="*/ 0 w 125"/>
                      <a:gd name="T17" fmla="*/ 0 h 293"/>
                      <a:gd name="T18" fmla="*/ 0 w 125"/>
                      <a:gd name="T19" fmla="*/ 0 h 293"/>
                      <a:gd name="T20" fmla="*/ 0 w 125"/>
                      <a:gd name="T21" fmla="*/ 0 h 293"/>
                      <a:gd name="T22" fmla="*/ 0 w 125"/>
                      <a:gd name="T23" fmla="*/ 0 h 293"/>
                      <a:gd name="T24" fmla="*/ 0 w 125"/>
                      <a:gd name="T25" fmla="*/ 0 h 293"/>
                      <a:gd name="T26" fmla="*/ 0 w 125"/>
                      <a:gd name="T27" fmla="*/ 0 h 293"/>
                      <a:gd name="T28" fmla="*/ 0 w 125"/>
                      <a:gd name="T29" fmla="*/ 0 h 293"/>
                      <a:gd name="T30" fmla="*/ 0 w 125"/>
                      <a:gd name="T31" fmla="*/ 0 h 293"/>
                      <a:gd name="T32" fmla="*/ 0 w 125"/>
                      <a:gd name="T33" fmla="*/ 0 h 293"/>
                      <a:gd name="T34" fmla="*/ 0 w 125"/>
                      <a:gd name="T35" fmla="*/ 0 h 293"/>
                      <a:gd name="T36" fmla="*/ 0 w 125"/>
                      <a:gd name="T37" fmla="*/ 0 h 293"/>
                      <a:gd name="T38" fmla="*/ 0 w 125"/>
                      <a:gd name="T39" fmla="*/ 0 h 293"/>
                      <a:gd name="T40" fmla="*/ 0 w 125"/>
                      <a:gd name="T41" fmla="*/ 0 h 293"/>
                      <a:gd name="T42" fmla="*/ 0 w 125"/>
                      <a:gd name="T43" fmla="*/ 0 h 293"/>
                      <a:gd name="T44" fmla="*/ 0 w 125"/>
                      <a:gd name="T45" fmla="*/ 0 h 293"/>
                      <a:gd name="T46" fmla="*/ 0 w 125"/>
                      <a:gd name="T47" fmla="*/ 0 h 293"/>
                      <a:gd name="T48" fmla="*/ 0 w 125"/>
                      <a:gd name="T49" fmla="*/ 0 h 293"/>
                      <a:gd name="T50" fmla="*/ 0 w 125"/>
                      <a:gd name="T51" fmla="*/ 0 h 293"/>
                      <a:gd name="T52" fmla="*/ 0 w 125"/>
                      <a:gd name="T53" fmla="*/ 0 h 293"/>
                      <a:gd name="T54" fmla="*/ 0 w 125"/>
                      <a:gd name="T55" fmla="*/ 0 h 293"/>
                      <a:gd name="T56" fmla="*/ 0 w 125"/>
                      <a:gd name="T57" fmla="*/ 0 h 293"/>
                      <a:gd name="T58" fmla="*/ 0 w 125"/>
                      <a:gd name="T59" fmla="*/ 0 h 29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5" h="293">
                        <a:moveTo>
                          <a:pt x="0" y="264"/>
                        </a:moveTo>
                        <a:lnTo>
                          <a:pt x="125" y="264"/>
                        </a:lnTo>
                        <a:lnTo>
                          <a:pt x="125" y="293"/>
                        </a:lnTo>
                        <a:lnTo>
                          <a:pt x="0" y="293"/>
                        </a:lnTo>
                        <a:lnTo>
                          <a:pt x="0" y="264"/>
                        </a:lnTo>
                        <a:close/>
                        <a:moveTo>
                          <a:pt x="0" y="218"/>
                        </a:moveTo>
                        <a:lnTo>
                          <a:pt x="125" y="218"/>
                        </a:lnTo>
                        <a:lnTo>
                          <a:pt x="125" y="247"/>
                        </a:lnTo>
                        <a:lnTo>
                          <a:pt x="0" y="247"/>
                        </a:lnTo>
                        <a:lnTo>
                          <a:pt x="0" y="218"/>
                        </a:lnTo>
                        <a:close/>
                        <a:moveTo>
                          <a:pt x="0" y="174"/>
                        </a:moveTo>
                        <a:lnTo>
                          <a:pt x="125" y="174"/>
                        </a:lnTo>
                        <a:lnTo>
                          <a:pt x="125" y="203"/>
                        </a:lnTo>
                        <a:lnTo>
                          <a:pt x="0" y="203"/>
                        </a:lnTo>
                        <a:lnTo>
                          <a:pt x="0" y="174"/>
                        </a:lnTo>
                        <a:close/>
                        <a:moveTo>
                          <a:pt x="0" y="128"/>
                        </a:moveTo>
                        <a:lnTo>
                          <a:pt x="125" y="128"/>
                        </a:lnTo>
                        <a:lnTo>
                          <a:pt x="125" y="159"/>
                        </a:lnTo>
                        <a:lnTo>
                          <a:pt x="0" y="159"/>
                        </a:lnTo>
                        <a:lnTo>
                          <a:pt x="0" y="128"/>
                        </a:lnTo>
                        <a:close/>
                        <a:moveTo>
                          <a:pt x="0" y="65"/>
                        </a:moveTo>
                        <a:lnTo>
                          <a:pt x="125" y="65"/>
                        </a:lnTo>
                        <a:lnTo>
                          <a:pt x="125" y="115"/>
                        </a:lnTo>
                        <a:lnTo>
                          <a:pt x="0" y="115"/>
                        </a:lnTo>
                        <a:lnTo>
                          <a:pt x="0" y="65"/>
                        </a:lnTo>
                        <a:close/>
                        <a:moveTo>
                          <a:pt x="0" y="0"/>
                        </a:moveTo>
                        <a:lnTo>
                          <a:pt x="125" y="0"/>
                        </a:lnTo>
                        <a:lnTo>
                          <a:pt x="125" y="50"/>
                        </a:lnTo>
                        <a:lnTo>
                          <a:pt x="0" y="50"/>
                        </a:lnTo>
                        <a:lnTo>
                          <a:pt x="0" y="0"/>
                        </a:lnTo>
                        <a:close/>
                      </a:path>
                    </a:pathLst>
                  </a:custGeom>
                  <a:solidFill>
                    <a:srgbClr val="C0C0C0"/>
                  </a:solidFill>
                  <a:ln w="1588">
                    <a:solidFill>
                      <a:srgbClr val="000000"/>
                    </a:solidFill>
                    <a:prstDash val="solid"/>
                    <a:round/>
                    <a:headEnd/>
                    <a:tailEnd/>
                  </a:ln>
                </p:spPr>
                <p:txBody>
                  <a:bodyPr/>
                  <a:lstStyle/>
                  <a:p>
                    <a:endParaRPr lang="zh-CN" altLang="en-US"/>
                  </a:p>
                </p:txBody>
              </p:sp>
              <p:sp>
                <p:nvSpPr>
                  <p:cNvPr id="99471" name="Rectangle 582"/>
                  <p:cNvSpPr>
                    <a:spLocks noChangeArrowheads="1"/>
                  </p:cNvSpPr>
                  <p:nvPr/>
                </p:nvSpPr>
                <p:spPr bwMode="auto">
                  <a:xfrm>
                    <a:off x="1561" y="1870"/>
                    <a:ext cx="99" cy="7"/>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72" name="Freeform 583"/>
                  <p:cNvSpPr>
                    <a:spLocks/>
                  </p:cNvSpPr>
                  <p:nvPr/>
                </p:nvSpPr>
                <p:spPr bwMode="auto">
                  <a:xfrm>
                    <a:off x="1604" y="1790"/>
                    <a:ext cx="14" cy="14"/>
                  </a:xfrm>
                  <a:custGeom>
                    <a:avLst/>
                    <a:gdLst>
                      <a:gd name="T0" fmla="*/ 0 w 29"/>
                      <a:gd name="T1" fmla="*/ 0 h 29"/>
                      <a:gd name="T2" fmla="*/ 0 w 29"/>
                      <a:gd name="T3" fmla="*/ 0 h 29"/>
                      <a:gd name="T4" fmla="*/ 0 w 29"/>
                      <a:gd name="T5" fmla="*/ 0 h 29"/>
                      <a:gd name="T6" fmla="*/ 0 w 29"/>
                      <a:gd name="T7" fmla="*/ 0 h 29"/>
                      <a:gd name="T8" fmla="*/ 0 w 29"/>
                      <a:gd name="T9" fmla="*/ 0 h 29"/>
                      <a:gd name="T10" fmla="*/ 0 w 29"/>
                      <a:gd name="T11" fmla="*/ 0 h 29"/>
                      <a:gd name="T12" fmla="*/ 0 w 29"/>
                      <a:gd name="T13" fmla="*/ 0 h 29"/>
                      <a:gd name="T14" fmla="*/ 0 w 29"/>
                      <a:gd name="T15" fmla="*/ 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29">
                        <a:moveTo>
                          <a:pt x="0" y="29"/>
                        </a:moveTo>
                        <a:lnTo>
                          <a:pt x="0" y="0"/>
                        </a:lnTo>
                        <a:lnTo>
                          <a:pt x="29" y="0"/>
                        </a:lnTo>
                        <a:lnTo>
                          <a:pt x="29" y="2"/>
                        </a:lnTo>
                        <a:lnTo>
                          <a:pt x="15" y="6"/>
                        </a:lnTo>
                        <a:lnTo>
                          <a:pt x="6" y="15"/>
                        </a:lnTo>
                        <a:lnTo>
                          <a:pt x="2" y="29"/>
                        </a:lnTo>
                        <a:lnTo>
                          <a:pt x="0" y="29"/>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3" name="Freeform 584"/>
                  <p:cNvSpPr>
                    <a:spLocks/>
                  </p:cNvSpPr>
                  <p:nvPr/>
                </p:nvSpPr>
                <p:spPr bwMode="auto">
                  <a:xfrm>
                    <a:off x="1605" y="1791"/>
                    <a:ext cx="13" cy="13"/>
                  </a:xfrm>
                  <a:custGeom>
                    <a:avLst/>
                    <a:gdLst>
                      <a:gd name="T0" fmla="*/ 0 w 27"/>
                      <a:gd name="T1" fmla="*/ 0 h 27"/>
                      <a:gd name="T2" fmla="*/ 0 w 27"/>
                      <a:gd name="T3" fmla="*/ 0 h 27"/>
                      <a:gd name="T4" fmla="*/ 0 w 27"/>
                      <a:gd name="T5" fmla="*/ 0 h 27"/>
                      <a:gd name="T6" fmla="*/ 0 w 27"/>
                      <a:gd name="T7" fmla="*/ 0 h 27"/>
                      <a:gd name="T8" fmla="*/ 0 w 27"/>
                      <a:gd name="T9" fmla="*/ 0 h 27"/>
                      <a:gd name="T10" fmla="*/ 0 w 27"/>
                      <a:gd name="T11" fmla="*/ 0 h 27"/>
                      <a:gd name="T12" fmla="*/ 0 w 27"/>
                      <a:gd name="T13" fmla="*/ 0 h 27"/>
                      <a:gd name="T14" fmla="*/ 0 w 27"/>
                      <a:gd name="T15" fmla="*/ 0 h 27"/>
                      <a:gd name="T16" fmla="*/ 0 w 27"/>
                      <a:gd name="T17" fmla="*/ 0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27">
                        <a:moveTo>
                          <a:pt x="27" y="0"/>
                        </a:moveTo>
                        <a:lnTo>
                          <a:pt x="13" y="4"/>
                        </a:lnTo>
                        <a:lnTo>
                          <a:pt x="4" y="13"/>
                        </a:lnTo>
                        <a:lnTo>
                          <a:pt x="0" y="27"/>
                        </a:lnTo>
                        <a:lnTo>
                          <a:pt x="2" y="27"/>
                        </a:lnTo>
                        <a:lnTo>
                          <a:pt x="6" y="15"/>
                        </a:lnTo>
                        <a:lnTo>
                          <a:pt x="15" y="6"/>
                        </a:lnTo>
                        <a:lnTo>
                          <a:pt x="27" y="2"/>
                        </a:lnTo>
                        <a:lnTo>
                          <a:pt x="27"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4" name="Freeform 585"/>
                  <p:cNvSpPr>
                    <a:spLocks/>
                  </p:cNvSpPr>
                  <p:nvPr/>
                </p:nvSpPr>
                <p:spPr bwMode="auto">
                  <a:xfrm>
                    <a:off x="1605" y="1792"/>
                    <a:ext cx="13" cy="12"/>
                  </a:xfrm>
                  <a:custGeom>
                    <a:avLst/>
                    <a:gdLst>
                      <a:gd name="T0" fmla="*/ 0 w 25"/>
                      <a:gd name="T1" fmla="*/ 0 h 25"/>
                      <a:gd name="T2" fmla="*/ 1 w 25"/>
                      <a:gd name="T3" fmla="*/ 0 h 25"/>
                      <a:gd name="T4" fmla="*/ 1 w 25"/>
                      <a:gd name="T5" fmla="*/ 0 h 25"/>
                      <a:gd name="T6" fmla="*/ 1 w 25"/>
                      <a:gd name="T7" fmla="*/ 0 h 25"/>
                      <a:gd name="T8" fmla="*/ 1 w 25"/>
                      <a:gd name="T9" fmla="*/ 0 h 25"/>
                      <a:gd name="T10" fmla="*/ 1 w 25"/>
                      <a:gd name="T11" fmla="*/ 0 h 25"/>
                      <a:gd name="T12" fmla="*/ 1 w 25"/>
                      <a:gd name="T13" fmla="*/ 0 h 25"/>
                      <a:gd name="T14" fmla="*/ 1 w 25"/>
                      <a:gd name="T15" fmla="*/ 0 h 25"/>
                      <a:gd name="T16" fmla="*/ 0 w 25"/>
                      <a:gd name="T17" fmla="*/ 0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25">
                        <a:moveTo>
                          <a:pt x="0" y="25"/>
                        </a:moveTo>
                        <a:lnTo>
                          <a:pt x="4" y="13"/>
                        </a:lnTo>
                        <a:lnTo>
                          <a:pt x="13" y="4"/>
                        </a:lnTo>
                        <a:lnTo>
                          <a:pt x="25" y="0"/>
                        </a:lnTo>
                        <a:lnTo>
                          <a:pt x="25" y="2"/>
                        </a:lnTo>
                        <a:lnTo>
                          <a:pt x="13" y="6"/>
                        </a:lnTo>
                        <a:lnTo>
                          <a:pt x="6" y="13"/>
                        </a:lnTo>
                        <a:lnTo>
                          <a:pt x="2" y="25"/>
                        </a:lnTo>
                        <a:lnTo>
                          <a:pt x="0" y="25"/>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5" name="Freeform 586"/>
                  <p:cNvSpPr>
                    <a:spLocks/>
                  </p:cNvSpPr>
                  <p:nvPr/>
                </p:nvSpPr>
                <p:spPr bwMode="auto">
                  <a:xfrm>
                    <a:off x="1606" y="1793"/>
                    <a:ext cx="12" cy="11"/>
                  </a:xfrm>
                  <a:custGeom>
                    <a:avLst/>
                    <a:gdLst>
                      <a:gd name="T0" fmla="*/ 1 w 23"/>
                      <a:gd name="T1" fmla="*/ 0 h 23"/>
                      <a:gd name="T2" fmla="*/ 1 w 23"/>
                      <a:gd name="T3" fmla="*/ 0 h 23"/>
                      <a:gd name="T4" fmla="*/ 1 w 23"/>
                      <a:gd name="T5" fmla="*/ 0 h 23"/>
                      <a:gd name="T6" fmla="*/ 0 w 23"/>
                      <a:gd name="T7" fmla="*/ 0 h 23"/>
                      <a:gd name="T8" fmla="*/ 1 w 23"/>
                      <a:gd name="T9" fmla="*/ 0 h 23"/>
                      <a:gd name="T10" fmla="*/ 1 w 23"/>
                      <a:gd name="T11" fmla="*/ 0 h 23"/>
                      <a:gd name="T12" fmla="*/ 1 w 23"/>
                      <a:gd name="T13" fmla="*/ 0 h 23"/>
                      <a:gd name="T14" fmla="*/ 1 w 23"/>
                      <a:gd name="T15" fmla="*/ 0 h 23"/>
                      <a:gd name="T16" fmla="*/ 1 w 23"/>
                      <a:gd name="T17" fmla="*/ 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23">
                        <a:moveTo>
                          <a:pt x="23" y="0"/>
                        </a:moveTo>
                        <a:lnTo>
                          <a:pt x="11" y="4"/>
                        </a:lnTo>
                        <a:lnTo>
                          <a:pt x="4" y="11"/>
                        </a:lnTo>
                        <a:lnTo>
                          <a:pt x="0" y="23"/>
                        </a:lnTo>
                        <a:lnTo>
                          <a:pt x="2" y="23"/>
                        </a:lnTo>
                        <a:lnTo>
                          <a:pt x="4" y="13"/>
                        </a:lnTo>
                        <a:lnTo>
                          <a:pt x="13" y="4"/>
                        </a:lnTo>
                        <a:lnTo>
                          <a:pt x="23" y="2"/>
                        </a:lnTo>
                        <a:lnTo>
                          <a:pt x="23" y="0"/>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6" name="Freeform 587"/>
                  <p:cNvSpPr>
                    <a:spLocks/>
                  </p:cNvSpPr>
                  <p:nvPr/>
                </p:nvSpPr>
                <p:spPr bwMode="auto">
                  <a:xfrm>
                    <a:off x="1607" y="1794"/>
                    <a:ext cx="11" cy="10"/>
                  </a:xfrm>
                  <a:custGeom>
                    <a:avLst/>
                    <a:gdLst>
                      <a:gd name="T0" fmla="*/ 0 w 21"/>
                      <a:gd name="T1" fmla="*/ 0 h 21"/>
                      <a:gd name="T2" fmla="*/ 1 w 21"/>
                      <a:gd name="T3" fmla="*/ 0 h 21"/>
                      <a:gd name="T4" fmla="*/ 1 w 21"/>
                      <a:gd name="T5" fmla="*/ 0 h 21"/>
                      <a:gd name="T6" fmla="*/ 1 w 21"/>
                      <a:gd name="T7" fmla="*/ 0 h 21"/>
                      <a:gd name="T8" fmla="*/ 1 w 21"/>
                      <a:gd name="T9" fmla="*/ 0 h 21"/>
                      <a:gd name="T10" fmla="*/ 1 w 21"/>
                      <a:gd name="T11" fmla="*/ 0 h 21"/>
                      <a:gd name="T12" fmla="*/ 1 w 21"/>
                      <a:gd name="T13" fmla="*/ 0 h 21"/>
                      <a:gd name="T14" fmla="*/ 1 w 21"/>
                      <a:gd name="T15" fmla="*/ 0 h 21"/>
                      <a:gd name="T16" fmla="*/ 0 w 2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0" y="21"/>
                        </a:moveTo>
                        <a:lnTo>
                          <a:pt x="2" y="11"/>
                        </a:lnTo>
                        <a:lnTo>
                          <a:pt x="11" y="2"/>
                        </a:lnTo>
                        <a:lnTo>
                          <a:pt x="21" y="0"/>
                        </a:lnTo>
                        <a:lnTo>
                          <a:pt x="21" y="2"/>
                        </a:lnTo>
                        <a:lnTo>
                          <a:pt x="11" y="4"/>
                        </a:lnTo>
                        <a:lnTo>
                          <a:pt x="4" y="11"/>
                        </a:lnTo>
                        <a:lnTo>
                          <a:pt x="2" y="21"/>
                        </a:lnTo>
                        <a:lnTo>
                          <a:pt x="0" y="21"/>
                        </a:lnTo>
                        <a:close/>
                      </a:path>
                    </a:pathLst>
                  </a:custGeom>
                  <a:solidFill>
                    <a:srgbClr val="BBBBB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7" name="Freeform 588"/>
                  <p:cNvSpPr>
                    <a:spLocks/>
                  </p:cNvSpPr>
                  <p:nvPr/>
                </p:nvSpPr>
                <p:spPr bwMode="auto">
                  <a:xfrm>
                    <a:off x="1608" y="1795"/>
                    <a:ext cx="10" cy="9"/>
                  </a:xfrm>
                  <a:custGeom>
                    <a:avLst/>
                    <a:gdLst>
                      <a:gd name="T0" fmla="*/ 1 w 19"/>
                      <a:gd name="T1" fmla="*/ 0 h 19"/>
                      <a:gd name="T2" fmla="*/ 1 w 19"/>
                      <a:gd name="T3" fmla="*/ 0 h 19"/>
                      <a:gd name="T4" fmla="*/ 1 w 19"/>
                      <a:gd name="T5" fmla="*/ 0 h 19"/>
                      <a:gd name="T6" fmla="*/ 0 w 19"/>
                      <a:gd name="T7" fmla="*/ 0 h 19"/>
                      <a:gd name="T8" fmla="*/ 1 w 19"/>
                      <a:gd name="T9" fmla="*/ 0 h 19"/>
                      <a:gd name="T10" fmla="*/ 1 w 19"/>
                      <a:gd name="T11" fmla="*/ 0 h 19"/>
                      <a:gd name="T12" fmla="*/ 1 w 19"/>
                      <a:gd name="T13" fmla="*/ 0 h 19"/>
                      <a:gd name="T14" fmla="*/ 1 w 19"/>
                      <a:gd name="T15" fmla="*/ 0 h 19"/>
                      <a:gd name="T16" fmla="*/ 1 w 19"/>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9">
                        <a:moveTo>
                          <a:pt x="19" y="0"/>
                        </a:moveTo>
                        <a:lnTo>
                          <a:pt x="9" y="2"/>
                        </a:lnTo>
                        <a:lnTo>
                          <a:pt x="2" y="9"/>
                        </a:lnTo>
                        <a:lnTo>
                          <a:pt x="0" y="19"/>
                        </a:lnTo>
                        <a:lnTo>
                          <a:pt x="2" y="19"/>
                        </a:lnTo>
                        <a:lnTo>
                          <a:pt x="4" y="11"/>
                        </a:lnTo>
                        <a:lnTo>
                          <a:pt x="11" y="4"/>
                        </a:lnTo>
                        <a:lnTo>
                          <a:pt x="19" y="2"/>
                        </a:lnTo>
                        <a:lnTo>
                          <a:pt x="19" y="0"/>
                        </a:lnTo>
                        <a:close/>
                      </a:path>
                    </a:pathLst>
                  </a:custGeom>
                  <a:solidFill>
                    <a:srgbClr val="C1C1C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8" name="Freeform 589"/>
                  <p:cNvSpPr>
                    <a:spLocks/>
                  </p:cNvSpPr>
                  <p:nvPr/>
                </p:nvSpPr>
                <p:spPr bwMode="auto">
                  <a:xfrm>
                    <a:off x="1609" y="1796"/>
                    <a:ext cx="9" cy="8"/>
                  </a:xfrm>
                  <a:custGeom>
                    <a:avLst/>
                    <a:gdLst>
                      <a:gd name="T0" fmla="*/ 0 w 17"/>
                      <a:gd name="T1" fmla="*/ 0 h 17"/>
                      <a:gd name="T2" fmla="*/ 1 w 17"/>
                      <a:gd name="T3" fmla="*/ 0 h 17"/>
                      <a:gd name="T4" fmla="*/ 1 w 17"/>
                      <a:gd name="T5" fmla="*/ 0 h 17"/>
                      <a:gd name="T6" fmla="*/ 1 w 17"/>
                      <a:gd name="T7" fmla="*/ 0 h 17"/>
                      <a:gd name="T8" fmla="*/ 1 w 17"/>
                      <a:gd name="T9" fmla="*/ 0 h 17"/>
                      <a:gd name="T10" fmla="*/ 1 w 17"/>
                      <a:gd name="T11" fmla="*/ 0 h 17"/>
                      <a:gd name="T12" fmla="*/ 1 w 17"/>
                      <a:gd name="T13" fmla="*/ 0 h 17"/>
                      <a:gd name="T14" fmla="*/ 1 w 17"/>
                      <a:gd name="T15" fmla="*/ 0 h 17"/>
                      <a:gd name="T16" fmla="*/ 0 w 17"/>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17"/>
                        </a:moveTo>
                        <a:lnTo>
                          <a:pt x="2" y="9"/>
                        </a:lnTo>
                        <a:lnTo>
                          <a:pt x="9" y="2"/>
                        </a:lnTo>
                        <a:lnTo>
                          <a:pt x="17" y="0"/>
                        </a:lnTo>
                        <a:lnTo>
                          <a:pt x="17" y="2"/>
                        </a:lnTo>
                        <a:lnTo>
                          <a:pt x="9" y="3"/>
                        </a:lnTo>
                        <a:lnTo>
                          <a:pt x="3" y="9"/>
                        </a:lnTo>
                        <a:lnTo>
                          <a:pt x="2" y="17"/>
                        </a:lnTo>
                        <a:lnTo>
                          <a:pt x="0" y="17"/>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79" name="Freeform 590"/>
                  <p:cNvSpPr>
                    <a:spLocks/>
                  </p:cNvSpPr>
                  <p:nvPr/>
                </p:nvSpPr>
                <p:spPr bwMode="auto">
                  <a:xfrm>
                    <a:off x="1610" y="1797"/>
                    <a:ext cx="8" cy="7"/>
                  </a:xfrm>
                  <a:custGeom>
                    <a:avLst/>
                    <a:gdLst>
                      <a:gd name="T0" fmla="*/ 1 w 15"/>
                      <a:gd name="T1" fmla="*/ 0 h 15"/>
                      <a:gd name="T2" fmla="*/ 1 w 15"/>
                      <a:gd name="T3" fmla="*/ 0 h 15"/>
                      <a:gd name="T4" fmla="*/ 1 w 15"/>
                      <a:gd name="T5" fmla="*/ 0 h 15"/>
                      <a:gd name="T6" fmla="*/ 0 w 15"/>
                      <a:gd name="T7" fmla="*/ 0 h 15"/>
                      <a:gd name="T8" fmla="*/ 1 w 15"/>
                      <a:gd name="T9" fmla="*/ 0 h 15"/>
                      <a:gd name="T10" fmla="*/ 1 w 15"/>
                      <a:gd name="T11" fmla="*/ 0 h 15"/>
                      <a:gd name="T12" fmla="*/ 1 w 15"/>
                      <a:gd name="T13" fmla="*/ 0 h 15"/>
                      <a:gd name="T14" fmla="*/ 1 w 15"/>
                      <a:gd name="T15" fmla="*/ 0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1"/>
                        </a:lnTo>
                        <a:lnTo>
                          <a:pt x="1" y="7"/>
                        </a:lnTo>
                        <a:lnTo>
                          <a:pt x="0" y="15"/>
                        </a:lnTo>
                        <a:lnTo>
                          <a:pt x="1" y="15"/>
                        </a:lnTo>
                        <a:lnTo>
                          <a:pt x="3" y="9"/>
                        </a:lnTo>
                        <a:lnTo>
                          <a:pt x="9" y="3"/>
                        </a:lnTo>
                        <a:lnTo>
                          <a:pt x="15" y="1"/>
                        </a:lnTo>
                        <a:lnTo>
                          <a:pt x="15"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0" name="Freeform 591"/>
                  <p:cNvSpPr>
                    <a:spLocks/>
                  </p:cNvSpPr>
                  <p:nvPr/>
                </p:nvSpPr>
                <p:spPr bwMode="auto">
                  <a:xfrm>
                    <a:off x="1611" y="1798"/>
                    <a:ext cx="7" cy="6"/>
                  </a:xfrm>
                  <a:custGeom>
                    <a:avLst/>
                    <a:gdLst>
                      <a:gd name="T0" fmla="*/ 0 w 14"/>
                      <a:gd name="T1" fmla="*/ 0 h 14"/>
                      <a:gd name="T2" fmla="*/ 1 w 14"/>
                      <a:gd name="T3" fmla="*/ 0 h 14"/>
                      <a:gd name="T4" fmla="*/ 1 w 14"/>
                      <a:gd name="T5" fmla="*/ 0 h 14"/>
                      <a:gd name="T6" fmla="*/ 1 w 14"/>
                      <a:gd name="T7" fmla="*/ 0 h 14"/>
                      <a:gd name="T8" fmla="*/ 1 w 14"/>
                      <a:gd name="T9" fmla="*/ 0 h 14"/>
                      <a:gd name="T10" fmla="*/ 1 w 14"/>
                      <a:gd name="T11" fmla="*/ 0 h 14"/>
                      <a:gd name="T12" fmla="*/ 1 w 14"/>
                      <a:gd name="T13" fmla="*/ 0 h 14"/>
                      <a:gd name="T14" fmla="*/ 0 w 14"/>
                      <a:gd name="T15" fmla="*/ 0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4">
                        <a:moveTo>
                          <a:pt x="0" y="14"/>
                        </a:moveTo>
                        <a:lnTo>
                          <a:pt x="2" y="8"/>
                        </a:lnTo>
                        <a:lnTo>
                          <a:pt x="8" y="2"/>
                        </a:lnTo>
                        <a:lnTo>
                          <a:pt x="14" y="0"/>
                        </a:lnTo>
                        <a:lnTo>
                          <a:pt x="14" y="2"/>
                        </a:lnTo>
                        <a:lnTo>
                          <a:pt x="6" y="6"/>
                        </a:lnTo>
                        <a:lnTo>
                          <a:pt x="2" y="14"/>
                        </a:lnTo>
                        <a:lnTo>
                          <a:pt x="0" y="14"/>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1" name="Freeform 592"/>
                  <p:cNvSpPr>
                    <a:spLocks/>
                  </p:cNvSpPr>
                  <p:nvPr/>
                </p:nvSpPr>
                <p:spPr bwMode="auto">
                  <a:xfrm>
                    <a:off x="1612" y="1799"/>
                    <a:ext cx="6" cy="5"/>
                  </a:xfrm>
                  <a:custGeom>
                    <a:avLst/>
                    <a:gdLst>
                      <a:gd name="T0" fmla="*/ 1 w 12"/>
                      <a:gd name="T1" fmla="*/ 0 h 12"/>
                      <a:gd name="T2" fmla="*/ 1 w 12"/>
                      <a:gd name="T3" fmla="*/ 0 h 12"/>
                      <a:gd name="T4" fmla="*/ 0 w 12"/>
                      <a:gd name="T5" fmla="*/ 0 h 12"/>
                      <a:gd name="T6" fmla="*/ 1 w 12"/>
                      <a:gd name="T7" fmla="*/ 0 h 12"/>
                      <a:gd name="T8" fmla="*/ 1 w 12"/>
                      <a:gd name="T9" fmla="*/ 0 h 12"/>
                      <a:gd name="T10" fmla="*/ 1 w 12"/>
                      <a:gd name="T11" fmla="*/ 0 h 12"/>
                      <a:gd name="T12" fmla="*/ 1 w 12"/>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2">
                        <a:moveTo>
                          <a:pt x="12" y="0"/>
                        </a:moveTo>
                        <a:lnTo>
                          <a:pt x="4" y="4"/>
                        </a:lnTo>
                        <a:lnTo>
                          <a:pt x="0" y="12"/>
                        </a:lnTo>
                        <a:lnTo>
                          <a:pt x="2" y="12"/>
                        </a:lnTo>
                        <a:lnTo>
                          <a:pt x="4" y="6"/>
                        </a:lnTo>
                        <a:lnTo>
                          <a:pt x="12" y="2"/>
                        </a:lnTo>
                        <a:lnTo>
                          <a:pt x="12"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2" name="Freeform 593"/>
                  <p:cNvSpPr>
                    <a:spLocks/>
                  </p:cNvSpPr>
                  <p:nvPr/>
                </p:nvSpPr>
                <p:spPr bwMode="auto">
                  <a:xfrm>
                    <a:off x="1613" y="1800"/>
                    <a:ext cx="5" cy="4"/>
                  </a:xfrm>
                  <a:custGeom>
                    <a:avLst/>
                    <a:gdLst>
                      <a:gd name="T0" fmla="*/ 0 w 10"/>
                      <a:gd name="T1" fmla="*/ 0 h 10"/>
                      <a:gd name="T2" fmla="*/ 1 w 10"/>
                      <a:gd name="T3" fmla="*/ 0 h 10"/>
                      <a:gd name="T4" fmla="*/ 1 w 10"/>
                      <a:gd name="T5" fmla="*/ 0 h 10"/>
                      <a:gd name="T6" fmla="*/ 1 w 10"/>
                      <a:gd name="T7" fmla="*/ 0 h 10"/>
                      <a:gd name="T8" fmla="*/ 1 w 10"/>
                      <a:gd name="T9" fmla="*/ 0 h 10"/>
                      <a:gd name="T10" fmla="*/ 1 w 10"/>
                      <a:gd name="T11" fmla="*/ 0 h 10"/>
                      <a:gd name="T12" fmla="*/ 0 w 10"/>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0">
                        <a:moveTo>
                          <a:pt x="0" y="10"/>
                        </a:moveTo>
                        <a:lnTo>
                          <a:pt x="2" y="4"/>
                        </a:lnTo>
                        <a:lnTo>
                          <a:pt x="10" y="0"/>
                        </a:lnTo>
                        <a:lnTo>
                          <a:pt x="10" y="2"/>
                        </a:lnTo>
                        <a:lnTo>
                          <a:pt x="4" y="4"/>
                        </a:lnTo>
                        <a:lnTo>
                          <a:pt x="2" y="10"/>
                        </a:lnTo>
                        <a:lnTo>
                          <a:pt x="0" y="10"/>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3" name="Freeform 594"/>
                  <p:cNvSpPr>
                    <a:spLocks/>
                  </p:cNvSpPr>
                  <p:nvPr/>
                </p:nvSpPr>
                <p:spPr bwMode="auto">
                  <a:xfrm>
                    <a:off x="1614" y="1801"/>
                    <a:ext cx="4" cy="3"/>
                  </a:xfrm>
                  <a:custGeom>
                    <a:avLst/>
                    <a:gdLst>
                      <a:gd name="T0" fmla="*/ 1 w 8"/>
                      <a:gd name="T1" fmla="*/ 0 h 8"/>
                      <a:gd name="T2" fmla="*/ 1 w 8"/>
                      <a:gd name="T3" fmla="*/ 0 h 8"/>
                      <a:gd name="T4" fmla="*/ 0 w 8"/>
                      <a:gd name="T5" fmla="*/ 0 h 8"/>
                      <a:gd name="T6" fmla="*/ 1 w 8"/>
                      <a:gd name="T7" fmla="*/ 0 h 8"/>
                      <a:gd name="T8" fmla="*/ 1 w 8"/>
                      <a:gd name="T9" fmla="*/ 0 h 8"/>
                      <a:gd name="T10" fmla="*/ 1 w 8"/>
                      <a:gd name="T11" fmla="*/ 0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4" name="Freeform 595"/>
                  <p:cNvSpPr>
                    <a:spLocks/>
                  </p:cNvSpPr>
                  <p:nvPr/>
                </p:nvSpPr>
                <p:spPr bwMode="auto">
                  <a:xfrm>
                    <a:off x="1615" y="1802"/>
                    <a:ext cx="3" cy="2"/>
                  </a:xfrm>
                  <a:custGeom>
                    <a:avLst/>
                    <a:gdLst>
                      <a:gd name="T0" fmla="*/ 0 w 6"/>
                      <a:gd name="T1" fmla="*/ 0 h 6"/>
                      <a:gd name="T2" fmla="*/ 1 w 6"/>
                      <a:gd name="T3" fmla="*/ 0 h 6"/>
                      <a:gd name="T4" fmla="*/ 1 w 6"/>
                      <a:gd name="T5" fmla="*/ 0 h 6"/>
                      <a:gd name="T6" fmla="*/ 1 w 6"/>
                      <a:gd name="T7" fmla="*/ 0 h 6"/>
                      <a:gd name="T8" fmla="*/ 1 w 6"/>
                      <a:gd name="T9" fmla="*/ 0 h 6"/>
                      <a:gd name="T10" fmla="*/ 1 w 6"/>
                      <a:gd name="T11" fmla="*/ 0 h 6"/>
                      <a:gd name="T12" fmla="*/ 0 w 6"/>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5" name="Freeform 596"/>
                  <p:cNvSpPr>
                    <a:spLocks/>
                  </p:cNvSpPr>
                  <p:nvPr/>
                </p:nvSpPr>
                <p:spPr bwMode="auto">
                  <a:xfrm>
                    <a:off x="1616" y="1803"/>
                    <a:ext cx="2" cy="1"/>
                  </a:xfrm>
                  <a:custGeom>
                    <a:avLst/>
                    <a:gdLst>
                      <a:gd name="T0" fmla="*/ 1 w 4"/>
                      <a:gd name="T1" fmla="*/ 0 h 4"/>
                      <a:gd name="T2" fmla="*/ 1 w 4"/>
                      <a:gd name="T3" fmla="*/ 0 h 4"/>
                      <a:gd name="T4" fmla="*/ 0 w 4"/>
                      <a:gd name="T5" fmla="*/ 0 h 4"/>
                      <a:gd name="T6" fmla="*/ 1 w 4"/>
                      <a:gd name="T7" fmla="*/ 0 h 4"/>
                      <a:gd name="T8" fmla="*/ 1 w 4"/>
                      <a:gd name="T9" fmla="*/ 0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6" name="Freeform 597"/>
                  <p:cNvSpPr>
                    <a:spLocks/>
                  </p:cNvSpPr>
                  <p:nvPr/>
                </p:nvSpPr>
                <p:spPr bwMode="auto">
                  <a:xfrm>
                    <a:off x="1617" y="1803"/>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7" name="Freeform 598"/>
                  <p:cNvSpPr>
                    <a:spLocks/>
                  </p:cNvSpPr>
                  <p:nvPr/>
                </p:nvSpPr>
                <p:spPr bwMode="auto">
                  <a:xfrm>
                    <a:off x="1606" y="1793"/>
                    <a:ext cx="9" cy="9"/>
                  </a:xfrm>
                  <a:custGeom>
                    <a:avLst/>
                    <a:gdLst>
                      <a:gd name="T0" fmla="*/ 0 w 17"/>
                      <a:gd name="T1" fmla="*/ 1 h 17"/>
                      <a:gd name="T2" fmla="*/ 0 w 17"/>
                      <a:gd name="T3" fmla="*/ 0 h 17"/>
                      <a:gd name="T4" fmla="*/ 1 w 17"/>
                      <a:gd name="T5" fmla="*/ 0 h 17"/>
                      <a:gd name="T6" fmla="*/ 1 w 17"/>
                      <a:gd name="T7" fmla="*/ 1 h 17"/>
                      <a:gd name="T8" fmla="*/ 1 w 17"/>
                      <a:gd name="T9" fmla="*/ 1 h 17"/>
                      <a:gd name="T10" fmla="*/ 1 w 17"/>
                      <a:gd name="T11" fmla="*/ 1 h 17"/>
                      <a:gd name="T12" fmla="*/ 1 w 17"/>
                      <a:gd name="T13" fmla="*/ 1 h 17"/>
                      <a:gd name="T14" fmla="*/ 0 w 17"/>
                      <a:gd name="T15" fmla="*/ 1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7">
                        <a:moveTo>
                          <a:pt x="0" y="17"/>
                        </a:moveTo>
                        <a:lnTo>
                          <a:pt x="0" y="0"/>
                        </a:lnTo>
                        <a:lnTo>
                          <a:pt x="17" y="0"/>
                        </a:lnTo>
                        <a:lnTo>
                          <a:pt x="17" y="2"/>
                        </a:lnTo>
                        <a:lnTo>
                          <a:pt x="9" y="4"/>
                        </a:lnTo>
                        <a:lnTo>
                          <a:pt x="4" y="9"/>
                        </a:lnTo>
                        <a:lnTo>
                          <a:pt x="2" y="17"/>
                        </a:lnTo>
                        <a:lnTo>
                          <a:pt x="0" y="1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8" name="Freeform 599"/>
                  <p:cNvSpPr>
                    <a:spLocks/>
                  </p:cNvSpPr>
                  <p:nvPr/>
                </p:nvSpPr>
                <p:spPr bwMode="auto">
                  <a:xfrm>
                    <a:off x="1607" y="1794"/>
                    <a:ext cx="8" cy="8"/>
                  </a:xfrm>
                  <a:custGeom>
                    <a:avLst/>
                    <a:gdLst>
                      <a:gd name="T0" fmla="*/ 1 w 15"/>
                      <a:gd name="T1" fmla="*/ 0 h 15"/>
                      <a:gd name="T2" fmla="*/ 1 w 15"/>
                      <a:gd name="T3" fmla="*/ 1 h 15"/>
                      <a:gd name="T4" fmla="*/ 1 w 15"/>
                      <a:gd name="T5" fmla="*/ 1 h 15"/>
                      <a:gd name="T6" fmla="*/ 0 w 15"/>
                      <a:gd name="T7" fmla="*/ 1 h 15"/>
                      <a:gd name="T8" fmla="*/ 1 w 15"/>
                      <a:gd name="T9" fmla="*/ 1 h 15"/>
                      <a:gd name="T10" fmla="*/ 1 w 15"/>
                      <a:gd name="T11" fmla="*/ 1 h 15"/>
                      <a:gd name="T12" fmla="*/ 1 w 15"/>
                      <a:gd name="T13" fmla="*/ 1 h 15"/>
                      <a:gd name="T14" fmla="*/ 1 w 15"/>
                      <a:gd name="T15" fmla="*/ 1 h 15"/>
                      <a:gd name="T16" fmla="*/ 1 w 15"/>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5">
                        <a:moveTo>
                          <a:pt x="15" y="0"/>
                        </a:moveTo>
                        <a:lnTo>
                          <a:pt x="7" y="2"/>
                        </a:lnTo>
                        <a:lnTo>
                          <a:pt x="2" y="7"/>
                        </a:lnTo>
                        <a:lnTo>
                          <a:pt x="0" y="15"/>
                        </a:lnTo>
                        <a:lnTo>
                          <a:pt x="2" y="15"/>
                        </a:lnTo>
                        <a:lnTo>
                          <a:pt x="4" y="9"/>
                        </a:lnTo>
                        <a:lnTo>
                          <a:pt x="9" y="4"/>
                        </a:lnTo>
                        <a:lnTo>
                          <a:pt x="15" y="2"/>
                        </a:lnTo>
                        <a:lnTo>
                          <a:pt x="15"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89" name="Freeform 600"/>
                  <p:cNvSpPr>
                    <a:spLocks/>
                  </p:cNvSpPr>
                  <p:nvPr/>
                </p:nvSpPr>
                <p:spPr bwMode="auto">
                  <a:xfrm>
                    <a:off x="1608" y="1795"/>
                    <a:ext cx="7" cy="7"/>
                  </a:xfrm>
                  <a:custGeom>
                    <a:avLst/>
                    <a:gdLst>
                      <a:gd name="T0" fmla="*/ 0 w 13"/>
                      <a:gd name="T1" fmla="*/ 1 h 13"/>
                      <a:gd name="T2" fmla="*/ 1 w 13"/>
                      <a:gd name="T3" fmla="*/ 1 h 13"/>
                      <a:gd name="T4" fmla="*/ 1 w 13"/>
                      <a:gd name="T5" fmla="*/ 1 h 13"/>
                      <a:gd name="T6" fmla="*/ 1 w 13"/>
                      <a:gd name="T7" fmla="*/ 0 h 13"/>
                      <a:gd name="T8" fmla="*/ 1 w 13"/>
                      <a:gd name="T9" fmla="*/ 1 h 13"/>
                      <a:gd name="T10" fmla="*/ 1 w 13"/>
                      <a:gd name="T11" fmla="*/ 1 h 13"/>
                      <a:gd name="T12" fmla="*/ 1 w 13"/>
                      <a:gd name="T13" fmla="*/ 1 h 13"/>
                      <a:gd name="T14" fmla="*/ 0 w 13"/>
                      <a:gd name="T15" fmla="*/ 1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3">
                        <a:moveTo>
                          <a:pt x="0" y="13"/>
                        </a:moveTo>
                        <a:lnTo>
                          <a:pt x="2" y="7"/>
                        </a:lnTo>
                        <a:lnTo>
                          <a:pt x="7" y="2"/>
                        </a:lnTo>
                        <a:lnTo>
                          <a:pt x="13" y="0"/>
                        </a:lnTo>
                        <a:lnTo>
                          <a:pt x="13" y="2"/>
                        </a:lnTo>
                        <a:lnTo>
                          <a:pt x="5" y="5"/>
                        </a:lnTo>
                        <a:lnTo>
                          <a:pt x="2" y="13"/>
                        </a:lnTo>
                        <a:lnTo>
                          <a:pt x="0" y="13"/>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0" name="Freeform 601"/>
                  <p:cNvSpPr>
                    <a:spLocks/>
                  </p:cNvSpPr>
                  <p:nvPr/>
                </p:nvSpPr>
                <p:spPr bwMode="auto">
                  <a:xfrm>
                    <a:off x="1609" y="1796"/>
                    <a:ext cx="6" cy="6"/>
                  </a:xfrm>
                  <a:custGeom>
                    <a:avLst/>
                    <a:gdLst>
                      <a:gd name="T0" fmla="*/ 1 w 11"/>
                      <a:gd name="T1" fmla="*/ 0 h 11"/>
                      <a:gd name="T2" fmla="*/ 1 w 11"/>
                      <a:gd name="T3" fmla="*/ 1 h 11"/>
                      <a:gd name="T4" fmla="*/ 0 w 11"/>
                      <a:gd name="T5" fmla="*/ 1 h 11"/>
                      <a:gd name="T6" fmla="*/ 1 w 11"/>
                      <a:gd name="T7" fmla="*/ 1 h 11"/>
                      <a:gd name="T8" fmla="*/ 1 w 11"/>
                      <a:gd name="T9" fmla="*/ 1 h 11"/>
                      <a:gd name="T10" fmla="*/ 1 w 11"/>
                      <a:gd name="T11" fmla="*/ 1 h 11"/>
                      <a:gd name="T12" fmla="*/ 1 w 11"/>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1">
                        <a:moveTo>
                          <a:pt x="11" y="0"/>
                        </a:moveTo>
                        <a:lnTo>
                          <a:pt x="3" y="3"/>
                        </a:lnTo>
                        <a:lnTo>
                          <a:pt x="0" y="11"/>
                        </a:lnTo>
                        <a:lnTo>
                          <a:pt x="2" y="11"/>
                        </a:lnTo>
                        <a:lnTo>
                          <a:pt x="3" y="5"/>
                        </a:lnTo>
                        <a:lnTo>
                          <a:pt x="11" y="2"/>
                        </a:lnTo>
                        <a:lnTo>
                          <a:pt x="11"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1" name="Freeform 602"/>
                  <p:cNvSpPr>
                    <a:spLocks/>
                  </p:cNvSpPr>
                  <p:nvPr/>
                </p:nvSpPr>
                <p:spPr bwMode="auto">
                  <a:xfrm>
                    <a:off x="1610" y="1797"/>
                    <a:ext cx="5" cy="5"/>
                  </a:xfrm>
                  <a:custGeom>
                    <a:avLst/>
                    <a:gdLst>
                      <a:gd name="T0" fmla="*/ 0 w 9"/>
                      <a:gd name="T1" fmla="*/ 1 h 9"/>
                      <a:gd name="T2" fmla="*/ 1 w 9"/>
                      <a:gd name="T3" fmla="*/ 1 h 9"/>
                      <a:gd name="T4" fmla="*/ 1 w 9"/>
                      <a:gd name="T5" fmla="*/ 0 h 9"/>
                      <a:gd name="T6" fmla="*/ 1 w 9"/>
                      <a:gd name="T7" fmla="*/ 1 h 9"/>
                      <a:gd name="T8" fmla="*/ 1 w 9"/>
                      <a:gd name="T9" fmla="*/ 1 h 9"/>
                      <a:gd name="T10" fmla="*/ 1 w 9"/>
                      <a:gd name="T11" fmla="*/ 1 h 9"/>
                      <a:gd name="T12" fmla="*/ 0 w 9"/>
                      <a:gd name="T13" fmla="*/ 1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9">
                        <a:moveTo>
                          <a:pt x="0" y="9"/>
                        </a:moveTo>
                        <a:lnTo>
                          <a:pt x="1" y="3"/>
                        </a:lnTo>
                        <a:lnTo>
                          <a:pt x="9" y="0"/>
                        </a:lnTo>
                        <a:lnTo>
                          <a:pt x="9" y="1"/>
                        </a:lnTo>
                        <a:lnTo>
                          <a:pt x="3" y="3"/>
                        </a:lnTo>
                        <a:lnTo>
                          <a:pt x="1" y="9"/>
                        </a:lnTo>
                        <a:lnTo>
                          <a:pt x="0" y="9"/>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2" name="Freeform 603"/>
                  <p:cNvSpPr>
                    <a:spLocks/>
                  </p:cNvSpPr>
                  <p:nvPr/>
                </p:nvSpPr>
                <p:spPr bwMode="auto">
                  <a:xfrm>
                    <a:off x="1611" y="1798"/>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ACACA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3" name="Freeform 604"/>
                  <p:cNvSpPr>
                    <a:spLocks/>
                  </p:cNvSpPr>
                  <p:nvPr/>
                </p:nvSpPr>
                <p:spPr bwMode="auto">
                  <a:xfrm>
                    <a:off x="1612" y="1799"/>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4"/>
                        </a:lnTo>
                        <a:lnTo>
                          <a:pt x="2" y="6"/>
                        </a:lnTo>
                        <a:lnTo>
                          <a:pt x="0" y="6"/>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4" name="Freeform 605"/>
                  <p:cNvSpPr>
                    <a:spLocks/>
                  </p:cNvSpPr>
                  <p:nvPr/>
                </p:nvSpPr>
                <p:spPr bwMode="auto">
                  <a:xfrm>
                    <a:off x="1613" y="1800"/>
                    <a:ext cx="2" cy="2"/>
                  </a:xfrm>
                  <a:custGeom>
                    <a:avLst/>
                    <a:gdLst>
                      <a:gd name="T0" fmla="*/ 1 w 4"/>
                      <a:gd name="T1" fmla="*/ 0 h 4"/>
                      <a:gd name="T2" fmla="*/ 1 w 4"/>
                      <a:gd name="T3" fmla="*/ 1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2"/>
                        </a:lnTo>
                        <a:lnTo>
                          <a:pt x="0" y="4"/>
                        </a:lnTo>
                        <a:lnTo>
                          <a:pt x="2" y="4"/>
                        </a:lnTo>
                        <a:lnTo>
                          <a:pt x="4" y="2"/>
                        </a:lnTo>
                        <a:lnTo>
                          <a:pt x="4"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5" name="Freeform 606"/>
                  <p:cNvSpPr>
                    <a:spLocks/>
                  </p:cNvSpPr>
                  <p:nvPr/>
                </p:nvSpPr>
                <p:spPr bwMode="auto">
                  <a:xfrm>
                    <a:off x="1614" y="1801"/>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6" name="Rectangle 607"/>
                  <p:cNvSpPr>
                    <a:spLocks noChangeArrowheads="1"/>
                  </p:cNvSpPr>
                  <p:nvPr/>
                </p:nvSpPr>
                <p:spPr bwMode="auto">
                  <a:xfrm>
                    <a:off x="1615" y="1802"/>
                    <a:ext cx="0" cy="0"/>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97" name="Freeform 608"/>
                  <p:cNvSpPr>
                    <a:spLocks/>
                  </p:cNvSpPr>
                  <p:nvPr/>
                </p:nvSpPr>
                <p:spPr bwMode="auto">
                  <a:xfrm>
                    <a:off x="1606" y="1811"/>
                    <a:ext cx="9" cy="9"/>
                  </a:xfrm>
                  <a:custGeom>
                    <a:avLst/>
                    <a:gdLst>
                      <a:gd name="T0" fmla="*/ 0 w 17"/>
                      <a:gd name="T1" fmla="*/ 1 h 18"/>
                      <a:gd name="T2" fmla="*/ 0 w 17"/>
                      <a:gd name="T3" fmla="*/ 0 h 18"/>
                      <a:gd name="T4" fmla="*/ 1 w 17"/>
                      <a:gd name="T5" fmla="*/ 0 h 18"/>
                      <a:gd name="T6" fmla="*/ 1 w 17"/>
                      <a:gd name="T7" fmla="*/ 1 h 18"/>
                      <a:gd name="T8" fmla="*/ 1 w 17"/>
                      <a:gd name="T9" fmla="*/ 1 h 18"/>
                      <a:gd name="T10" fmla="*/ 1 w 17"/>
                      <a:gd name="T11" fmla="*/ 1 h 18"/>
                      <a:gd name="T12" fmla="*/ 1 w 17"/>
                      <a:gd name="T13" fmla="*/ 1 h 18"/>
                      <a:gd name="T14" fmla="*/ 0 w 17"/>
                      <a:gd name="T15" fmla="*/ 1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8">
                        <a:moveTo>
                          <a:pt x="0" y="18"/>
                        </a:moveTo>
                        <a:lnTo>
                          <a:pt x="0" y="0"/>
                        </a:lnTo>
                        <a:lnTo>
                          <a:pt x="17" y="0"/>
                        </a:lnTo>
                        <a:lnTo>
                          <a:pt x="17" y="2"/>
                        </a:lnTo>
                        <a:lnTo>
                          <a:pt x="9" y="4"/>
                        </a:lnTo>
                        <a:lnTo>
                          <a:pt x="4" y="10"/>
                        </a:lnTo>
                        <a:lnTo>
                          <a:pt x="2" y="18"/>
                        </a:lnTo>
                        <a:lnTo>
                          <a:pt x="0" y="1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8" name="Freeform 609"/>
                  <p:cNvSpPr>
                    <a:spLocks/>
                  </p:cNvSpPr>
                  <p:nvPr/>
                </p:nvSpPr>
                <p:spPr bwMode="auto">
                  <a:xfrm>
                    <a:off x="1607" y="1812"/>
                    <a:ext cx="8" cy="8"/>
                  </a:xfrm>
                  <a:custGeom>
                    <a:avLst/>
                    <a:gdLst>
                      <a:gd name="T0" fmla="*/ 1 w 15"/>
                      <a:gd name="T1" fmla="*/ 0 h 16"/>
                      <a:gd name="T2" fmla="*/ 1 w 15"/>
                      <a:gd name="T3" fmla="*/ 1 h 16"/>
                      <a:gd name="T4" fmla="*/ 1 w 15"/>
                      <a:gd name="T5" fmla="*/ 1 h 16"/>
                      <a:gd name="T6" fmla="*/ 0 w 15"/>
                      <a:gd name="T7" fmla="*/ 1 h 16"/>
                      <a:gd name="T8" fmla="*/ 1 w 15"/>
                      <a:gd name="T9" fmla="*/ 1 h 16"/>
                      <a:gd name="T10" fmla="*/ 1 w 15"/>
                      <a:gd name="T11" fmla="*/ 1 h 16"/>
                      <a:gd name="T12" fmla="*/ 1 w 15"/>
                      <a:gd name="T13" fmla="*/ 1 h 16"/>
                      <a:gd name="T14" fmla="*/ 1 w 15"/>
                      <a:gd name="T15" fmla="*/ 1 h 16"/>
                      <a:gd name="T16" fmla="*/ 1 w 15"/>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6">
                        <a:moveTo>
                          <a:pt x="15" y="0"/>
                        </a:moveTo>
                        <a:lnTo>
                          <a:pt x="7" y="2"/>
                        </a:lnTo>
                        <a:lnTo>
                          <a:pt x="2" y="8"/>
                        </a:lnTo>
                        <a:lnTo>
                          <a:pt x="0" y="16"/>
                        </a:lnTo>
                        <a:lnTo>
                          <a:pt x="2" y="16"/>
                        </a:lnTo>
                        <a:lnTo>
                          <a:pt x="4" y="8"/>
                        </a:lnTo>
                        <a:lnTo>
                          <a:pt x="9" y="4"/>
                        </a:lnTo>
                        <a:lnTo>
                          <a:pt x="15" y="2"/>
                        </a:lnTo>
                        <a:lnTo>
                          <a:pt x="15" y="0"/>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99" name="Freeform 610"/>
                  <p:cNvSpPr>
                    <a:spLocks/>
                  </p:cNvSpPr>
                  <p:nvPr/>
                </p:nvSpPr>
                <p:spPr bwMode="auto">
                  <a:xfrm>
                    <a:off x="1608" y="1813"/>
                    <a:ext cx="7" cy="7"/>
                  </a:xfrm>
                  <a:custGeom>
                    <a:avLst/>
                    <a:gdLst>
                      <a:gd name="T0" fmla="*/ 0 w 13"/>
                      <a:gd name="T1" fmla="*/ 1 h 14"/>
                      <a:gd name="T2" fmla="*/ 1 w 13"/>
                      <a:gd name="T3" fmla="*/ 1 h 14"/>
                      <a:gd name="T4" fmla="*/ 1 w 13"/>
                      <a:gd name="T5" fmla="*/ 1 h 14"/>
                      <a:gd name="T6" fmla="*/ 1 w 13"/>
                      <a:gd name="T7" fmla="*/ 0 h 14"/>
                      <a:gd name="T8" fmla="*/ 1 w 13"/>
                      <a:gd name="T9" fmla="*/ 1 h 14"/>
                      <a:gd name="T10" fmla="*/ 1 w 13"/>
                      <a:gd name="T11" fmla="*/ 1 h 14"/>
                      <a:gd name="T12" fmla="*/ 1 w 13"/>
                      <a:gd name="T13" fmla="*/ 1 h 14"/>
                      <a:gd name="T14" fmla="*/ 0 w 13"/>
                      <a:gd name="T15" fmla="*/ 1 h 1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4">
                        <a:moveTo>
                          <a:pt x="0" y="14"/>
                        </a:moveTo>
                        <a:lnTo>
                          <a:pt x="2" y="6"/>
                        </a:lnTo>
                        <a:lnTo>
                          <a:pt x="7" y="2"/>
                        </a:lnTo>
                        <a:lnTo>
                          <a:pt x="13" y="0"/>
                        </a:lnTo>
                        <a:lnTo>
                          <a:pt x="13" y="2"/>
                        </a:lnTo>
                        <a:lnTo>
                          <a:pt x="5" y="6"/>
                        </a:lnTo>
                        <a:lnTo>
                          <a:pt x="2" y="14"/>
                        </a:lnTo>
                        <a:lnTo>
                          <a:pt x="0" y="14"/>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0" name="Freeform 611"/>
                  <p:cNvSpPr>
                    <a:spLocks/>
                  </p:cNvSpPr>
                  <p:nvPr/>
                </p:nvSpPr>
                <p:spPr bwMode="auto">
                  <a:xfrm>
                    <a:off x="1609" y="1814"/>
                    <a:ext cx="6" cy="6"/>
                  </a:xfrm>
                  <a:custGeom>
                    <a:avLst/>
                    <a:gdLst>
                      <a:gd name="T0" fmla="*/ 1 w 11"/>
                      <a:gd name="T1" fmla="*/ 0 h 12"/>
                      <a:gd name="T2" fmla="*/ 1 w 11"/>
                      <a:gd name="T3" fmla="*/ 1 h 12"/>
                      <a:gd name="T4" fmla="*/ 0 w 11"/>
                      <a:gd name="T5" fmla="*/ 1 h 12"/>
                      <a:gd name="T6" fmla="*/ 1 w 11"/>
                      <a:gd name="T7" fmla="*/ 1 h 12"/>
                      <a:gd name="T8" fmla="*/ 1 w 11"/>
                      <a:gd name="T9" fmla="*/ 1 h 12"/>
                      <a:gd name="T10" fmla="*/ 1 w 11"/>
                      <a:gd name="T11" fmla="*/ 1 h 12"/>
                      <a:gd name="T12" fmla="*/ 1 w 1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2">
                        <a:moveTo>
                          <a:pt x="11" y="0"/>
                        </a:moveTo>
                        <a:lnTo>
                          <a:pt x="3" y="4"/>
                        </a:lnTo>
                        <a:lnTo>
                          <a:pt x="0" y="12"/>
                        </a:lnTo>
                        <a:lnTo>
                          <a:pt x="2" y="12"/>
                        </a:lnTo>
                        <a:lnTo>
                          <a:pt x="3" y="4"/>
                        </a:lnTo>
                        <a:lnTo>
                          <a:pt x="11" y="2"/>
                        </a:lnTo>
                        <a:lnTo>
                          <a:pt x="11"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1" name="Freeform 612"/>
                  <p:cNvSpPr>
                    <a:spLocks/>
                  </p:cNvSpPr>
                  <p:nvPr/>
                </p:nvSpPr>
                <p:spPr bwMode="auto">
                  <a:xfrm>
                    <a:off x="1610" y="1815"/>
                    <a:ext cx="5" cy="5"/>
                  </a:xfrm>
                  <a:custGeom>
                    <a:avLst/>
                    <a:gdLst>
                      <a:gd name="T0" fmla="*/ 0 w 9"/>
                      <a:gd name="T1" fmla="*/ 1 h 10"/>
                      <a:gd name="T2" fmla="*/ 1 w 9"/>
                      <a:gd name="T3" fmla="*/ 1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1" y="2"/>
                        </a:lnTo>
                        <a:lnTo>
                          <a:pt x="9" y="0"/>
                        </a:lnTo>
                        <a:lnTo>
                          <a:pt x="9" y="2"/>
                        </a:lnTo>
                        <a:lnTo>
                          <a:pt x="3" y="4"/>
                        </a:lnTo>
                        <a:lnTo>
                          <a:pt x="1" y="10"/>
                        </a:lnTo>
                        <a:lnTo>
                          <a:pt x="0" y="1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2" name="Freeform 613"/>
                  <p:cNvSpPr>
                    <a:spLocks/>
                  </p:cNvSpPr>
                  <p:nvPr/>
                </p:nvSpPr>
                <p:spPr bwMode="auto">
                  <a:xfrm>
                    <a:off x="1611" y="1816"/>
                    <a:ext cx="4" cy="4"/>
                  </a:xfrm>
                  <a:custGeom>
                    <a:avLst/>
                    <a:gdLst>
                      <a:gd name="T0" fmla="*/ 1 w 8"/>
                      <a:gd name="T1" fmla="*/ 0 h 8"/>
                      <a:gd name="T2" fmla="*/ 1 w 8"/>
                      <a:gd name="T3" fmla="*/ 1 h 8"/>
                      <a:gd name="T4" fmla="*/ 0 w 8"/>
                      <a:gd name="T5" fmla="*/ 1 h 8"/>
                      <a:gd name="T6" fmla="*/ 1 w 8"/>
                      <a:gd name="T7" fmla="*/ 1 h 8"/>
                      <a:gd name="T8" fmla="*/ 1 w 8"/>
                      <a:gd name="T9" fmla="*/ 1 h 8"/>
                      <a:gd name="T10" fmla="*/ 1 w 8"/>
                      <a:gd name="T11" fmla="*/ 1 h 8"/>
                      <a:gd name="T12" fmla="*/ 1 w 8"/>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8">
                        <a:moveTo>
                          <a:pt x="8" y="0"/>
                        </a:moveTo>
                        <a:lnTo>
                          <a:pt x="2" y="2"/>
                        </a:lnTo>
                        <a:lnTo>
                          <a:pt x="0" y="8"/>
                        </a:lnTo>
                        <a:lnTo>
                          <a:pt x="2" y="8"/>
                        </a:lnTo>
                        <a:lnTo>
                          <a:pt x="4" y="4"/>
                        </a:lnTo>
                        <a:lnTo>
                          <a:pt x="8" y="2"/>
                        </a:lnTo>
                        <a:lnTo>
                          <a:pt x="8"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3" name="Freeform 614"/>
                  <p:cNvSpPr>
                    <a:spLocks/>
                  </p:cNvSpPr>
                  <p:nvPr/>
                </p:nvSpPr>
                <p:spPr bwMode="auto">
                  <a:xfrm>
                    <a:off x="1612" y="1817"/>
                    <a:ext cx="3" cy="3"/>
                  </a:xfrm>
                  <a:custGeom>
                    <a:avLst/>
                    <a:gdLst>
                      <a:gd name="T0" fmla="*/ 0 w 6"/>
                      <a:gd name="T1" fmla="*/ 1 h 6"/>
                      <a:gd name="T2" fmla="*/ 1 w 6"/>
                      <a:gd name="T3" fmla="*/ 1 h 6"/>
                      <a:gd name="T4" fmla="*/ 1 w 6"/>
                      <a:gd name="T5" fmla="*/ 0 h 6"/>
                      <a:gd name="T6" fmla="*/ 1 w 6"/>
                      <a:gd name="T7" fmla="*/ 1 h 6"/>
                      <a:gd name="T8" fmla="*/ 1 w 6"/>
                      <a:gd name="T9" fmla="*/ 1 h 6"/>
                      <a:gd name="T10" fmla="*/ 1 w 6"/>
                      <a:gd name="T11" fmla="*/ 1 h 6"/>
                      <a:gd name="T12" fmla="*/ 0 w 6"/>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6">
                        <a:moveTo>
                          <a:pt x="0" y="6"/>
                        </a:moveTo>
                        <a:lnTo>
                          <a:pt x="2" y="2"/>
                        </a:lnTo>
                        <a:lnTo>
                          <a:pt x="6" y="0"/>
                        </a:lnTo>
                        <a:lnTo>
                          <a:pt x="6" y="2"/>
                        </a:lnTo>
                        <a:lnTo>
                          <a:pt x="4" y="2"/>
                        </a:lnTo>
                        <a:lnTo>
                          <a:pt x="2" y="6"/>
                        </a:lnTo>
                        <a:lnTo>
                          <a:pt x="0"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4" name="Freeform 615"/>
                  <p:cNvSpPr>
                    <a:spLocks/>
                  </p:cNvSpPr>
                  <p:nvPr/>
                </p:nvSpPr>
                <p:spPr bwMode="auto">
                  <a:xfrm>
                    <a:off x="1613" y="1818"/>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5" name="Freeform 616"/>
                  <p:cNvSpPr>
                    <a:spLocks/>
                  </p:cNvSpPr>
                  <p:nvPr/>
                </p:nvSpPr>
                <p:spPr bwMode="auto">
                  <a:xfrm>
                    <a:off x="1614" y="1819"/>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6" name="Rectangle 617"/>
                  <p:cNvSpPr>
                    <a:spLocks noChangeArrowheads="1"/>
                  </p:cNvSpPr>
                  <p:nvPr/>
                </p:nvSpPr>
                <p:spPr bwMode="auto">
                  <a:xfrm>
                    <a:off x="1615" y="1820"/>
                    <a:ext cx="0" cy="0"/>
                  </a:xfrm>
                  <a:prstGeom prst="rect">
                    <a:avLst/>
                  </a:prstGeom>
                  <a:solidFill>
                    <a:srgbClr val="E6E6E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507" name="Freeform 618"/>
                  <p:cNvSpPr>
                    <a:spLocks/>
                  </p:cNvSpPr>
                  <p:nvPr/>
                </p:nvSpPr>
                <p:spPr bwMode="auto">
                  <a:xfrm>
                    <a:off x="1608" y="1813"/>
                    <a:ext cx="5" cy="5"/>
                  </a:xfrm>
                  <a:custGeom>
                    <a:avLst/>
                    <a:gdLst>
                      <a:gd name="T0" fmla="*/ 0 w 9"/>
                      <a:gd name="T1" fmla="*/ 1 h 10"/>
                      <a:gd name="T2" fmla="*/ 0 w 9"/>
                      <a:gd name="T3" fmla="*/ 0 h 10"/>
                      <a:gd name="T4" fmla="*/ 1 w 9"/>
                      <a:gd name="T5" fmla="*/ 0 h 10"/>
                      <a:gd name="T6" fmla="*/ 1 w 9"/>
                      <a:gd name="T7" fmla="*/ 1 h 10"/>
                      <a:gd name="T8" fmla="*/ 1 w 9"/>
                      <a:gd name="T9" fmla="*/ 1 h 10"/>
                      <a:gd name="T10" fmla="*/ 1 w 9"/>
                      <a:gd name="T11" fmla="*/ 1 h 10"/>
                      <a:gd name="T12" fmla="*/ 0 w 9"/>
                      <a:gd name="T13" fmla="*/ 1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0">
                        <a:moveTo>
                          <a:pt x="0" y="10"/>
                        </a:moveTo>
                        <a:lnTo>
                          <a:pt x="0" y="0"/>
                        </a:lnTo>
                        <a:lnTo>
                          <a:pt x="9" y="0"/>
                        </a:lnTo>
                        <a:lnTo>
                          <a:pt x="9" y="2"/>
                        </a:lnTo>
                        <a:lnTo>
                          <a:pt x="4" y="4"/>
                        </a:lnTo>
                        <a:lnTo>
                          <a:pt x="2" y="10"/>
                        </a:lnTo>
                        <a:lnTo>
                          <a:pt x="0" y="10"/>
                        </a:lnTo>
                        <a:close/>
                      </a:path>
                    </a:pathLst>
                  </a:cu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8" name="Freeform 619"/>
                  <p:cNvSpPr>
                    <a:spLocks/>
                  </p:cNvSpPr>
                  <p:nvPr/>
                </p:nvSpPr>
                <p:spPr bwMode="auto">
                  <a:xfrm>
                    <a:off x="1609" y="1814"/>
                    <a:ext cx="4" cy="4"/>
                  </a:xfrm>
                  <a:custGeom>
                    <a:avLst/>
                    <a:gdLst>
                      <a:gd name="T0" fmla="*/ 1 w 7"/>
                      <a:gd name="T1" fmla="*/ 0 h 8"/>
                      <a:gd name="T2" fmla="*/ 1 w 7"/>
                      <a:gd name="T3" fmla="*/ 1 h 8"/>
                      <a:gd name="T4" fmla="*/ 0 w 7"/>
                      <a:gd name="T5" fmla="*/ 1 h 8"/>
                      <a:gd name="T6" fmla="*/ 1 w 7"/>
                      <a:gd name="T7" fmla="*/ 1 h 8"/>
                      <a:gd name="T8" fmla="*/ 1 w 7"/>
                      <a:gd name="T9" fmla="*/ 1 h 8"/>
                      <a:gd name="T10" fmla="*/ 1 w 7"/>
                      <a:gd name="T11" fmla="*/ 1 h 8"/>
                      <a:gd name="T12" fmla="*/ 1 w 7"/>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8">
                        <a:moveTo>
                          <a:pt x="7" y="0"/>
                        </a:moveTo>
                        <a:lnTo>
                          <a:pt x="2" y="2"/>
                        </a:lnTo>
                        <a:lnTo>
                          <a:pt x="0" y="8"/>
                        </a:lnTo>
                        <a:lnTo>
                          <a:pt x="2" y="8"/>
                        </a:lnTo>
                        <a:lnTo>
                          <a:pt x="3" y="4"/>
                        </a:lnTo>
                        <a:lnTo>
                          <a:pt x="7" y="2"/>
                        </a:lnTo>
                        <a:lnTo>
                          <a:pt x="7" y="0"/>
                        </a:lnTo>
                        <a:close/>
                      </a:path>
                    </a:pathLst>
                  </a:custGeom>
                  <a:solidFill>
                    <a:srgbClr val="A1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09" name="Freeform 620"/>
                  <p:cNvSpPr>
                    <a:spLocks/>
                  </p:cNvSpPr>
                  <p:nvPr/>
                </p:nvSpPr>
                <p:spPr bwMode="auto">
                  <a:xfrm>
                    <a:off x="1610" y="1815"/>
                    <a:ext cx="3" cy="3"/>
                  </a:xfrm>
                  <a:custGeom>
                    <a:avLst/>
                    <a:gdLst>
                      <a:gd name="T0" fmla="*/ 0 w 5"/>
                      <a:gd name="T1" fmla="*/ 1 h 6"/>
                      <a:gd name="T2" fmla="*/ 1 w 5"/>
                      <a:gd name="T3" fmla="*/ 1 h 6"/>
                      <a:gd name="T4" fmla="*/ 1 w 5"/>
                      <a:gd name="T5" fmla="*/ 0 h 6"/>
                      <a:gd name="T6" fmla="*/ 1 w 5"/>
                      <a:gd name="T7" fmla="*/ 1 h 6"/>
                      <a:gd name="T8" fmla="*/ 1 w 5"/>
                      <a:gd name="T9" fmla="*/ 1 h 6"/>
                      <a:gd name="T10" fmla="*/ 1 w 5"/>
                      <a:gd name="T11" fmla="*/ 1 h 6"/>
                      <a:gd name="T12" fmla="*/ 0 w 5"/>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6">
                        <a:moveTo>
                          <a:pt x="0" y="6"/>
                        </a:moveTo>
                        <a:lnTo>
                          <a:pt x="1" y="2"/>
                        </a:lnTo>
                        <a:lnTo>
                          <a:pt x="5" y="0"/>
                        </a:lnTo>
                        <a:lnTo>
                          <a:pt x="5" y="2"/>
                        </a:lnTo>
                        <a:lnTo>
                          <a:pt x="3" y="2"/>
                        </a:lnTo>
                        <a:lnTo>
                          <a:pt x="1" y="6"/>
                        </a:lnTo>
                        <a:lnTo>
                          <a:pt x="0" y="6"/>
                        </a:lnTo>
                        <a:close/>
                      </a:path>
                    </a:pathLst>
                  </a:custGeom>
                  <a:solidFill>
                    <a:srgbClr val="6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0" name="Freeform 621"/>
                  <p:cNvSpPr>
                    <a:spLocks/>
                  </p:cNvSpPr>
                  <p:nvPr/>
                </p:nvSpPr>
                <p:spPr bwMode="auto">
                  <a:xfrm>
                    <a:off x="1611" y="1816"/>
                    <a:ext cx="2" cy="2"/>
                  </a:xfrm>
                  <a:custGeom>
                    <a:avLst/>
                    <a:gdLst>
                      <a:gd name="T0" fmla="*/ 1 w 4"/>
                      <a:gd name="T1" fmla="*/ 0 h 4"/>
                      <a:gd name="T2" fmla="*/ 1 w 4"/>
                      <a:gd name="T3" fmla="*/ 0 h 4"/>
                      <a:gd name="T4" fmla="*/ 0 w 4"/>
                      <a:gd name="T5" fmla="*/ 1 h 4"/>
                      <a:gd name="T6" fmla="*/ 1 w 4"/>
                      <a:gd name="T7" fmla="*/ 1 h 4"/>
                      <a:gd name="T8" fmla="*/ 1 w 4"/>
                      <a:gd name="T9" fmla="*/ 1 h 4"/>
                      <a:gd name="T10" fmla="*/ 1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2" y="0"/>
                        </a:lnTo>
                        <a:lnTo>
                          <a:pt x="0" y="4"/>
                        </a:lnTo>
                        <a:lnTo>
                          <a:pt x="2" y="4"/>
                        </a:lnTo>
                        <a:lnTo>
                          <a:pt x="4" y="2"/>
                        </a:lnTo>
                        <a:lnTo>
                          <a:pt x="4" y="0"/>
                        </a:lnTo>
                        <a:close/>
                      </a:path>
                    </a:pathLst>
                  </a:custGeom>
                  <a:solidFill>
                    <a:srgbClr val="37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1" name="Freeform 622"/>
                  <p:cNvSpPr>
                    <a:spLocks/>
                  </p:cNvSpPr>
                  <p:nvPr/>
                </p:nvSpPr>
                <p:spPr bwMode="auto">
                  <a:xfrm>
                    <a:off x="1612" y="1817"/>
                    <a:ext cx="1" cy="1"/>
                  </a:xfrm>
                  <a:custGeom>
                    <a:avLst/>
                    <a:gdLst>
                      <a:gd name="T0" fmla="*/ 0 w 2"/>
                      <a:gd name="T1" fmla="*/ 1 h 2"/>
                      <a:gd name="T2" fmla="*/ 1 w 2"/>
                      <a:gd name="T3" fmla="*/ 0 h 2"/>
                      <a:gd name="T4" fmla="*/ 1 w 2"/>
                      <a:gd name="T5" fmla="*/ 1 h 2"/>
                      <a:gd name="T6" fmla="*/ 1 w 2"/>
                      <a:gd name="T7" fmla="*/ 1 h 2"/>
                      <a:gd name="T8" fmla="*/ 0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2" y="0"/>
                        </a:lnTo>
                        <a:lnTo>
                          <a:pt x="2" y="2"/>
                        </a:lnTo>
                        <a:lnTo>
                          <a:pt x="0" y="2"/>
                        </a:lnTo>
                        <a:close/>
                      </a:path>
                    </a:pathLst>
                  </a:custGeom>
                  <a:solidFill>
                    <a:srgbClr val="14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2" name="Rectangle 623"/>
                  <p:cNvSpPr>
                    <a:spLocks noChangeArrowheads="1"/>
                  </p:cNvSpPr>
                  <p:nvPr/>
                </p:nvSpPr>
                <p:spPr bwMode="auto">
                  <a:xfrm>
                    <a:off x="1613" y="1818"/>
                    <a:ext cx="0" cy="0"/>
                  </a:xfrm>
                  <a:prstGeom prst="rect">
                    <a:avLst/>
                  </a:prstGeom>
                  <a:solidFill>
                    <a:srgbClr val="00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513" name="Rectangle 624"/>
                  <p:cNvSpPr>
                    <a:spLocks noChangeArrowheads="1"/>
                  </p:cNvSpPr>
                  <p:nvPr/>
                </p:nvSpPr>
                <p:spPr bwMode="auto">
                  <a:xfrm>
                    <a:off x="1595" y="1624"/>
                    <a:ext cx="10" cy="2"/>
                  </a:xfrm>
                  <a:prstGeom prst="rect">
                    <a:avLst/>
                  </a:prstGeom>
                  <a:solidFill>
                    <a:srgbClr val="9A9A9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514" name="Freeform 625"/>
                  <p:cNvSpPr>
                    <a:spLocks noEditPoints="1"/>
                  </p:cNvSpPr>
                  <p:nvPr/>
                </p:nvSpPr>
                <p:spPr bwMode="auto">
                  <a:xfrm>
                    <a:off x="1584" y="1617"/>
                    <a:ext cx="53" cy="4"/>
                  </a:xfrm>
                  <a:custGeom>
                    <a:avLst/>
                    <a:gdLst>
                      <a:gd name="T0" fmla="*/ 0 w 105"/>
                      <a:gd name="T1" fmla="*/ 0 h 10"/>
                      <a:gd name="T2" fmla="*/ 1 w 105"/>
                      <a:gd name="T3" fmla="*/ 0 h 10"/>
                      <a:gd name="T4" fmla="*/ 1 w 105"/>
                      <a:gd name="T5" fmla="*/ 0 h 10"/>
                      <a:gd name="T6" fmla="*/ 0 w 105"/>
                      <a:gd name="T7" fmla="*/ 0 h 10"/>
                      <a:gd name="T8" fmla="*/ 0 w 105"/>
                      <a:gd name="T9" fmla="*/ 0 h 10"/>
                      <a:gd name="T10" fmla="*/ 0 w 105"/>
                      <a:gd name="T11" fmla="*/ 0 h 10"/>
                      <a:gd name="T12" fmla="*/ 1 w 105"/>
                      <a:gd name="T13" fmla="*/ 0 h 10"/>
                      <a:gd name="T14" fmla="*/ 1 w 105"/>
                      <a:gd name="T15" fmla="*/ 0 h 10"/>
                      <a:gd name="T16" fmla="*/ 0 w 105"/>
                      <a:gd name="T17" fmla="*/ 0 h 10"/>
                      <a:gd name="T18" fmla="*/ 0 w 105"/>
                      <a:gd name="T19" fmla="*/ 0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0">
                        <a:moveTo>
                          <a:pt x="0" y="10"/>
                        </a:moveTo>
                        <a:lnTo>
                          <a:pt x="105" y="10"/>
                        </a:lnTo>
                        <a:lnTo>
                          <a:pt x="105" y="0"/>
                        </a:lnTo>
                        <a:lnTo>
                          <a:pt x="0" y="0"/>
                        </a:lnTo>
                        <a:lnTo>
                          <a:pt x="0" y="10"/>
                        </a:lnTo>
                        <a:close/>
                        <a:moveTo>
                          <a:pt x="0" y="8"/>
                        </a:moveTo>
                        <a:lnTo>
                          <a:pt x="102" y="8"/>
                        </a:lnTo>
                        <a:lnTo>
                          <a:pt x="102" y="0"/>
                        </a:lnTo>
                        <a:lnTo>
                          <a:pt x="0" y="0"/>
                        </a:lnTo>
                        <a:lnTo>
                          <a:pt x="0" y="8"/>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5" name="Freeform 626"/>
                  <p:cNvSpPr>
                    <a:spLocks noEditPoints="1"/>
                  </p:cNvSpPr>
                  <p:nvPr/>
                </p:nvSpPr>
                <p:spPr bwMode="auto">
                  <a:xfrm>
                    <a:off x="1584" y="1617"/>
                    <a:ext cx="51" cy="4"/>
                  </a:xfrm>
                  <a:custGeom>
                    <a:avLst/>
                    <a:gdLst>
                      <a:gd name="T0" fmla="*/ 0 w 102"/>
                      <a:gd name="T1" fmla="*/ 1 h 8"/>
                      <a:gd name="T2" fmla="*/ 1 w 102"/>
                      <a:gd name="T3" fmla="*/ 1 h 8"/>
                      <a:gd name="T4" fmla="*/ 1 w 102"/>
                      <a:gd name="T5" fmla="*/ 0 h 8"/>
                      <a:gd name="T6" fmla="*/ 0 w 102"/>
                      <a:gd name="T7" fmla="*/ 0 h 8"/>
                      <a:gd name="T8" fmla="*/ 0 w 102"/>
                      <a:gd name="T9" fmla="*/ 1 h 8"/>
                      <a:gd name="T10" fmla="*/ 1 w 102"/>
                      <a:gd name="T11" fmla="*/ 1 h 8"/>
                      <a:gd name="T12" fmla="*/ 1 w 102"/>
                      <a:gd name="T13" fmla="*/ 1 h 8"/>
                      <a:gd name="T14" fmla="*/ 1 w 102"/>
                      <a:gd name="T15" fmla="*/ 0 h 8"/>
                      <a:gd name="T16" fmla="*/ 1 w 102"/>
                      <a:gd name="T17" fmla="*/ 0 h 8"/>
                      <a:gd name="T18" fmla="*/ 1 w 10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8">
                        <a:moveTo>
                          <a:pt x="0" y="8"/>
                        </a:moveTo>
                        <a:lnTo>
                          <a:pt x="102" y="8"/>
                        </a:lnTo>
                        <a:lnTo>
                          <a:pt x="102" y="0"/>
                        </a:lnTo>
                        <a:lnTo>
                          <a:pt x="0" y="0"/>
                        </a:lnTo>
                        <a:lnTo>
                          <a:pt x="0" y="8"/>
                        </a:lnTo>
                        <a:close/>
                        <a:moveTo>
                          <a:pt x="2" y="8"/>
                        </a:moveTo>
                        <a:lnTo>
                          <a:pt x="100" y="8"/>
                        </a:lnTo>
                        <a:lnTo>
                          <a:pt x="100" y="0"/>
                        </a:lnTo>
                        <a:lnTo>
                          <a:pt x="2" y="0"/>
                        </a:lnTo>
                        <a:lnTo>
                          <a:pt x="2" y="8"/>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6" name="Freeform 627"/>
                  <p:cNvSpPr>
                    <a:spLocks noEditPoints="1"/>
                  </p:cNvSpPr>
                  <p:nvPr/>
                </p:nvSpPr>
                <p:spPr bwMode="auto">
                  <a:xfrm>
                    <a:off x="1585" y="1617"/>
                    <a:ext cx="49" cy="4"/>
                  </a:xfrm>
                  <a:custGeom>
                    <a:avLst/>
                    <a:gdLst>
                      <a:gd name="T0" fmla="*/ 0 w 98"/>
                      <a:gd name="T1" fmla="*/ 1 h 8"/>
                      <a:gd name="T2" fmla="*/ 1 w 98"/>
                      <a:gd name="T3" fmla="*/ 1 h 8"/>
                      <a:gd name="T4" fmla="*/ 1 w 98"/>
                      <a:gd name="T5" fmla="*/ 0 h 8"/>
                      <a:gd name="T6" fmla="*/ 0 w 98"/>
                      <a:gd name="T7" fmla="*/ 0 h 8"/>
                      <a:gd name="T8" fmla="*/ 0 w 98"/>
                      <a:gd name="T9" fmla="*/ 1 h 8"/>
                      <a:gd name="T10" fmla="*/ 1 w 98"/>
                      <a:gd name="T11" fmla="*/ 1 h 8"/>
                      <a:gd name="T12" fmla="*/ 1 w 98"/>
                      <a:gd name="T13" fmla="*/ 1 h 8"/>
                      <a:gd name="T14" fmla="*/ 1 w 98"/>
                      <a:gd name="T15" fmla="*/ 0 h 8"/>
                      <a:gd name="T16" fmla="*/ 1 w 98"/>
                      <a:gd name="T17" fmla="*/ 0 h 8"/>
                      <a:gd name="T18" fmla="*/ 1 w 9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8">
                        <a:moveTo>
                          <a:pt x="0" y="8"/>
                        </a:moveTo>
                        <a:lnTo>
                          <a:pt x="98" y="8"/>
                        </a:lnTo>
                        <a:lnTo>
                          <a:pt x="98" y="0"/>
                        </a:lnTo>
                        <a:lnTo>
                          <a:pt x="0" y="0"/>
                        </a:lnTo>
                        <a:lnTo>
                          <a:pt x="0" y="8"/>
                        </a:lnTo>
                        <a:close/>
                        <a:moveTo>
                          <a:pt x="2" y="8"/>
                        </a:moveTo>
                        <a:lnTo>
                          <a:pt x="96" y="8"/>
                        </a:lnTo>
                        <a:lnTo>
                          <a:pt x="96" y="0"/>
                        </a:lnTo>
                        <a:lnTo>
                          <a:pt x="2" y="0"/>
                        </a:lnTo>
                        <a:lnTo>
                          <a:pt x="2" y="8"/>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7" name="Freeform 628"/>
                  <p:cNvSpPr>
                    <a:spLocks noEditPoints="1"/>
                  </p:cNvSpPr>
                  <p:nvPr/>
                </p:nvSpPr>
                <p:spPr bwMode="auto">
                  <a:xfrm>
                    <a:off x="1586" y="1617"/>
                    <a:ext cx="47" cy="4"/>
                  </a:xfrm>
                  <a:custGeom>
                    <a:avLst/>
                    <a:gdLst>
                      <a:gd name="T0" fmla="*/ 0 w 94"/>
                      <a:gd name="T1" fmla="*/ 1 h 8"/>
                      <a:gd name="T2" fmla="*/ 1 w 94"/>
                      <a:gd name="T3" fmla="*/ 1 h 8"/>
                      <a:gd name="T4" fmla="*/ 1 w 94"/>
                      <a:gd name="T5" fmla="*/ 0 h 8"/>
                      <a:gd name="T6" fmla="*/ 0 w 94"/>
                      <a:gd name="T7" fmla="*/ 0 h 8"/>
                      <a:gd name="T8" fmla="*/ 0 w 94"/>
                      <a:gd name="T9" fmla="*/ 1 h 8"/>
                      <a:gd name="T10" fmla="*/ 1 w 94"/>
                      <a:gd name="T11" fmla="*/ 1 h 8"/>
                      <a:gd name="T12" fmla="*/ 1 w 94"/>
                      <a:gd name="T13" fmla="*/ 1 h 8"/>
                      <a:gd name="T14" fmla="*/ 1 w 94"/>
                      <a:gd name="T15" fmla="*/ 0 h 8"/>
                      <a:gd name="T16" fmla="*/ 1 w 94"/>
                      <a:gd name="T17" fmla="*/ 0 h 8"/>
                      <a:gd name="T18" fmla="*/ 1 w 9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8">
                        <a:moveTo>
                          <a:pt x="0" y="8"/>
                        </a:moveTo>
                        <a:lnTo>
                          <a:pt x="94" y="8"/>
                        </a:lnTo>
                        <a:lnTo>
                          <a:pt x="94" y="0"/>
                        </a:lnTo>
                        <a:lnTo>
                          <a:pt x="0" y="0"/>
                        </a:lnTo>
                        <a:lnTo>
                          <a:pt x="0" y="8"/>
                        </a:lnTo>
                        <a:close/>
                        <a:moveTo>
                          <a:pt x="1" y="8"/>
                        </a:moveTo>
                        <a:lnTo>
                          <a:pt x="92" y="8"/>
                        </a:lnTo>
                        <a:lnTo>
                          <a:pt x="92" y="0"/>
                        </a:lnTo>
                        <a:lnTo>
                          <a:pt x="1" y="0"/>
                        </a:lnTo>
                        <a:lnTo>
                          <a:pt x="1" y="8"/>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8" name="Freeform 629"/>
                  <p:cNvSpPr>
                    <a:spLocks noEditPoints="1"/>
                  </p:cNvSpPr>
                  <p:nvPr/>
                </p:nvSpPr>
                <p:spPr bwMode="auto">
                  <a:xfrm>
                    <a:off x="1587" y="1617"/>
                    <a:ext cx="45" cy="4"/>
                  </a:xfrm>
                  <a:custGeom>
                    <a:avLst/>
                    <a:gdLst>
                      <a:gd name="T0" fmla="*/ 0 w 91"/>
                      <a:gd name="T1" fmla="*/ 1 h 8"/>
                      <a:gd name="T2" fmla="*/ 0 w 91"/>
                      <a:gd name="T3" fmla="*/ 1 h 8"/>
                      <a:gd name="T4" fmla="*/ 0 w 91"/>
                      <a:gd name="T5" fmla="*/ 0 h 8"/>
                      <a:gd name="T6" fmla="*/ 0 w 91"/>
                      <a:gd name="T7" fmla="*/ 0 h 8"/>
                      <a:gd name="T8" fmla="*/ 0 w 91"/>
                      <a:gd name="T9" fmla="*/ 1 h 8"/>
                      <a:gd name="T10" fmla="*/ 0 w 91"/>
                      <a:gd name="T11" fmla="*/ 1 h 8"/>
                      <a:gd name="T12" fmla="*/ 0 w 91"/>
                      <a:gd name="T13" fmla="*/ 1 h 8"/>
                      <a:gd name="T14" fmla="*/ 0 w 91"/>
                      <a:gd name="T15" fmla="*/ 0 h 8"/>
                      <a:gd name="T16" fmla="*/ 0 w 91"/>
                      <a:gd name="T17" fmla="*/ 0 h 8"/>
                      <a:gd name="T18" fmla="*/ 0 w 9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8">
                        <a:moveTo>
                          <a:pt x="0" y="8"/>
                        </a:moveTo>
                        <a:lnTo>
                          <a:pt x="91" y="8"/>
                        </a:lnTo>
                        <a:lnTo>
                          <a:pt x="91" y="0"/>
                        </a:lnTo>
                        <a:lnTo>
                          <a:pt x="0" y="0"/>
                        </a:lnTo>
                        <a:lnTo>
                          <a:pt x="0" y="8"/>
                        </a:lnTo>
                        <a:close/>
                        <a:moveTo>
                          <a:pt x="2" y="8"/>
                        </a:moveTo>
                        <a:lnTo>
                          <a:pt x="89" y="8"/>
                        </a:lnTo>
                        <a:lnTo>
                          <a:pt x="89" y="0"/>
                        </a:lnTo>
                        <a:lnTo>
                          <a:pt x="2" y="0"/>
                        </a:lnTo>
                        <a:lnTo>
                          <a:pt x="2" y="8"/>
                        </a:lnTo>
                        <a:close/>
                      </a:path>
                    </a:pathLst>
                  </a:custGeom>
                  <a:solidFill>
                    <a:srgbClr val="CACAC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19" name="Freeform 630"/>
                  <p:cNvSpPr>
                    <a:spLocks noEditPoints="1"/>
                  </p:cNvSpPr>
                  <p:nvPr/>
                </p:nvSpPr>
                <p:spPr bwMode="auto">
                  <a:xfrm>
                    <a:off x="1588" y="1617"/>
                    <a:ext cx="43" cy="4"/>
                  </a:xfrm>
                  <a:custGeom>
                    <a:avLst/>
                    <a:gdLst>
                      <a:gd name="T0" fmla="*/ 0 w 87"/>
                      <a:gd name="T1" fmla="*/ 1 h 8"/>
                      <a:gd name="T2" fmla="*/ 0 w 87"/>
                      <a:gd name="T3" fmla="*/ 1 h 8"/>
                      <a:gd name="T4" fmla="*/ 0 w 87"/>
                      <a:gd name="T5" fmla="*/ 0 h 8"/>
                      <a:gd name="T6" fmla="*/ 0 w 87"/>
                      <a:gd name="T7" fmla="*/ 0 h 8"/>
                      <a:gd name="T8" fmla="*/ 0 w 87"/>
                      <a:gd name="T9" fmla="*/ 1 h 8"/>
                      <a:gd name="T10" fmla="*/ 0 w 87"/>
                      <a:gd name="T11" fmla="*/ 1 h 8"/>
                      <a:gd name="T12" fmla="*/ 0 w 87"/>
                      <a:gd name="T13" fmla="*/ 1 h 8"/>
                      <a:gd name="T14" fmla="*/ 0 w 87"/>
                      <a:gd name="T15" fmla="*/ 0 h 8"/>
                      <a:gd name="T16" fmla="*/ 0 w 87"/>
                      <a:gd name="T17" fmla="*/ 0 h 8"/>
                      <a:gd name="T18" fmla="*/ 0 w 87"/>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8">
                        <a:moveTo>
                          <a:pt x="0" y="8"/>
                        </a:moveTo>
                        <a:lnTo>
                          <a:pt x="87" y="8"/>
                        </a:lnTo>
                        <a:lnTo>
                          <a:pt x="87" y="0"/>
                        </a:lnTo>
                        <a:lnTo>
                          <a:pt x="0" y="0"/>
                        </a:lnTo>
                        <a:lnTo>
                          <a:pt x="0" y="8"/>
                        </a:lnTo>
                        <a:close/>
                        <a:moveTo>
                          <a:pt x="2" y="8"/>
                        </a:moveTo>
                        <a:lnTo>
                          <a:pt x="85" y="8"/>
                        </a:lnTo>
                        <a:lnTo>
                          <a:pt x="85" y="0"/>
                        </a:lnTo>
                        <a:lnTo>
                          <a:pt x="2" y="0"/>
                        </a:lnTo>
                        <a:lnTo>
                          <a:pt x="2" y="8"/>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0" name="Freeform 631"/>
                  <p:cNvSpPr>
                    <a:spLocks noEditPoints="1"/>
                  </p:cNvSpPr>
                  <p:nvPr/>
                </p:nvSpPr>
                <p:spPr bwMode="auto">
                  <a:xfrm>
                    <a:off x="1589" y="1617"/>
                    <a:ext cx="41" cy="4"/>
                  </a:xfrm>
                  <a:custGeom>
                    <a:avLst/>
                    <a:gdLst>
                      <a:gd name="T0" fmla="*/ 0 w 83"/>
                      <a:gd name="T1" fmla="*/ 1 h 8"/>
                      <a:gd name="T2" fmla="*/ 0 w 83"/>
                      <a:gd name="T3" fmla="*/ 1 h 8"/>
                      <a:gd name="T4" fmla="*/ 0 w 83"/>
                      <a:gd name="T5" fmla="*/ 0 h 8"/>
                      <a:gd name="T6" fmla="*/ 0 w 83"/>
                      <a:gd name="T7" fmla="*/ 0 h 8"/>
                      <a:gd name="T8" fmla="*/ 0 w 83"/>
                      <a:gd name="T9" fmla="*/ 1 h 8"/>
                      <a:gd name="T10" fmla="*/ 0 w 83"/>
                      <a:gd name="T11" fmla="*/ 1 h 8"/>
                      <a:gd name="T12" fmla="*/ 0 w 83"/>
                      <a:gd name="T13" fmla="*/ 1 h 8"/>
                      <a:gd name="T14" fmla="*/ 0 w 83"/>
                      <a:gd name="T15" fmla="*/ 0 h 8"/>
                      <a:gd name="T16" fmla="*/ 0 w 83"/>
                      <a:gd name="T17" fmla="*/ 0 h 8"/>
                      <a:gd name="T18" fmla="*/ 0 w 83"/>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8">
                        <a:moveTo>
                          <a:pt x="0" y="8"/>
                        </a:moveTo>
                        <a:lnTo>
                          <a:pt x="83" y="8"/>
                        </a:lnTo>
                        <a:lnTo>
                          <a:pt x="83" y="0"/>
                        </a:lnTo>
                        <a:lnTo>
                          <a:pt x="0" y="0"/>
                        </a:lnTo>
                        <a:lnTo>
                          <a:pt x="0" y="8"/>
                        </a:lnTo>
                        <a:close/>
                        <a:moveTo>
                          <a:pt x="2" y="8"/>
                        </a:moveTo>
                        <a:lnTo>
                          <a:pt x="81" y="8"/>
                        </a:lnTo>
                        <a:lnTo>
                          <a:pt x="81"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1" name="Freeform 632"/>
                  <p:cNvSpPr>
                    <a:spLocks noEditPoints="1"/>
                  </p:cNvSpPr>
                  <p:nvPr/>
                </p:nvSpPr>
                <p:spPr bwMode="auto">
                  <a:xfrm>
                    <a:off x="1590" y="1617"/>
                    <a:ext cx="39" cy="4"/>
                  </a:xfrm>
                  <a:custGeom>
                    <a:avLst/>
                    <a:gdLst>
                      <a:gd name="T0" fmla="*/ 0 w 79"/>
                      <a:gd name="T1" fmla="*/ 1 h 8"/>
                      <a:gd name="T2" fmla="*/ 0 w 79"/>
                      <a:gd name="T3" fmla="*/ 1 h 8"/>
                      <a:gd name="T4" fmla="*/ 0 w 79"/>
                      <a:gd name="T5" fmla="*/ 0 h 8"/>
                      <a:gd name="T6" fmla="*/ 0 w 79"/>
                      <a:gd name="T7" fmla="*/ 0 h 8"/>
                      <a:gd name="T8" fmla="*/ 0 w 79"/>
                      <a:gd name="T9" fmla="*/ 1 h 8"/>
                      <a:gd name="T10" fmla="*/ 0 w 79"/>
                      <a:gd name="T11" fmla="*/ 1 h 8"/>
                      <a:gd name="T12" fmla="*/ 0 w 79"/>
                      <a:gd name="T13" fmla="*/ 1 h 8"/>
                      <a:gd name="T14" fmla="*/ 0 w 79"/>
                      <a:gd name="T15" fmla="*/ 0 h 8"/>
                      <a:gd name="T16" fmla="*/ 0 w 79"/>
                      <a:gd name="T17" fmla="*/ 0 h 8"/>
                      <a:gd name="T18" fmla="*/ 0 w 79"/>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8">
                        <a:moveTo>
                          <a:pt x="0" y="8"/>
                        </a:moveTo>
                        <a:lnTo>
                          <a:pt x="79" y="8"/>
                        </a:lnTo>
                        <a:lnTo>
                          <a:pt x="79" y="0"/>
                        </a:lnTo>
                        <a:lnTo>
                          <a:pt x="0" y="0"/>
                        </a:lnTo>
                        <a:lnTo>
                          <a:pt x="0" y="8"/>
                        </a:lnTo>
                        <a:close/>
                        <a:moveTo>
                          <a:pt x="2" y="8"/>
                        </a:moveTo>
                        <a:lnTo>
                          <a:pt x="77" y="8"/>
                        </a:lnTo>
                        <a:lnTo>
                          <a:pt x="77" y="0"/>
                        </a:lnTo>
                        <a:lnTo>
                          <a:pt x="2" y="0"/>
                        </a:lnTo>
                        <a:lnTo>
                          <a:pt x="2" y="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2" name="Freeform 633"/>
                  <p:cNvSpPr>
                    <a:spLocks noEditPoints="1"/>
                  </p:cNvSpPr>
                  <p:nvPr/>
                </p:nvSpPr>
                <p:spPr bwMode="auto">
                  <a:xfrm>
                    <a:off x="1591" y="1617"/>
                    <a:ext cx="38" cy="4"/>
                  </a:xfrm>
                  <a:custGeom>
                    <a:avLst/>
                    <a:gdLst>
                      <a:gd name="T0" fmla="*/ 0 w 75"/>
                      <a:gd name="T1" fmla="*/ 1 h 8"/>
                      <a:gd name="T2" fmla="*/ 1 w 75"/>
                      <a:gd name="T3" fmla="*/ 1 h 8"/>
                      <a:gd name="T4" fmla="*/ 1 w 75"/>
                      <a:gd name="T5" fmla="*/ 0 h 8"/>
                      <a:gd name="T6" fmla="*/ 0 w 75"/>
                      <a:gd name="T7" fmla="*/ 0 h 8"/>
                      <a:gd name="T8" fmla="*/ 0 w 75"/>
                      <a:gd name="T9" fmla="*/ 1 h 8"/>
                      <a:gd name="T10" fmla="*/ 1 w 75"/>
                      <a:gd name="T11" fmla="*/ 1 h 8"/>
                      <a:gd name="T12" fmla="*/ 1 w 75"/>
                      <a:gd name="T13" fmla="*/ 1 h 8"/>
                      <a:gd name="T14" fmla="*/ 1 w 75"/>
                      <a:gd name="T15" fmla="*/ 0 h 8"/>
                      <a:gd name="T16" fmla="*/ 1 w 75"/>
                      <a:gd name="T17" fmla="*/ 0 h 8"/>
                      <a:gd name="T18" fmla="*/ 1 w 75"/>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8">
                        <a:moveTo>
                          <a:pt x="0" y="8"/>
                        </a:moveTo>
                        <a:lnTo>
                          <a:pt x="75" y="8"/>
                        </a:lnTo>
                        <a:lnTo>
                          <a:pt x="75" y="0"/>
                        </a:lnTo>
                        <a:lnTo>
                          <a:pt x="0" y="0"/>
                        </a:lnTo>
                        <a:lnTo>
                          <a:pt x="0" y="8"/>
                        </a:lnTo>
                        <a:close/>
                        <a:moveTo>
                          <a:pt x="2" y="8"/>
                        </a:moveTo>
                        <a:lnTo>
                          <a:pt x="73" y="8"/>
                        </a:lnTo>
                        <a:lnTo>
                          <a:pt x="73"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3" name="Freeform 634"/>
                  <p:cNvSpPr>
                    <a:spLocks noEditPoints="1"/>
                  </p:cNvSpPr>
                  <p:nvPr/>
                </p:nvSpPr>
                <p:spPr bwMode="auto">
                  <a:xfrm>
                    <a:off x="1592" y="1617"/>
                    <a:ext cx="36" cy="4"/>
                  </a:xfrm>
                  <a:custGeom>
                    <a:avLst/>
                    <a:gdLst>
                      <a:gd name="T0" fmla="*/ 0 w 71"/>
                      <a:gd name="T1" fmla="*/ 1 h 8"/>
                      <a:gd name="T2" fmla="*/ 1 w 71"/>
                      <a:gd name="T3" fmla="*/ 1 h 8"/>
                      <a:gd name="T4" fmla="*/ 1 w 71"/>
                      <a:gd name="T5" fmla="*/ 0 h 8"/>
                      <a:gd name="T6" fmla="*/ 0 w 71"/>
                      <a:gd name="T7" fmla="*/ 0 h 8"/>
                      <a:gd name="T8" fmla="*/ 0 w 71"/>
                      <a:gd name="T9" fmla="*/ 1 h 8"/>
                      <a:gd name="T10" fmla="*/ 1 w 71"/>
                      <a:gd name="T11" fmla="*/ 1 h 8"/>
                      <a:gd name="T12" fmla="*/ 1 w 71"/>
                      <a:gd name="T13" fmla="*/ 1 h 8"/>
                      <a:gd name="T14" fmla="*/ 1 w 71"/>
                      <a:gd name="T15" fmla="*/ 0 h 8"/>
                      <a:gd name="T16" fmla="*/ 1 w 71"/>
                      <a:gd name="T17" fmla="*/ 0 h 8"/>
                      <a:gd name="T18" fmla="*/ 1 w 71"/>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8">
                        <a:moveTo>
                          <a:pt x="0" y="8"/>
                        </a:moveTo>
                        <a:lnTo>
                          <a:pt x="71" y="8"/>
                        </a:lnTo>
                        <a:lnTo>
                          <a:pt x="71" y="0"/>
                        </a:lnTo>
                        <a:lnTo>
                          <a:pt x="0" y="0"/>
                        </a:lnTo>
                        <a:lnTo>
                          <a:pt x="0" y="8"/>
                        </a:lnTo>
                        <a:close/>
                        <a:moveTo>
                          <a:pt x="2" y="6"/>
                        </a:moveTo>
                        <a:lnTo>
                          <a:pt x="69" y="6"/>
                        </a:lnTo>
                        <a:lnTo>
                          <a:pt x="69" y="0"/>
                        </a:lnTo>
                        <a:lnTo>
                          <a:pt x="2" y="0"/>
                        </a:lnTo>
                        <a:lnTo>
                          <a:pt x="2"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4" name="Freeform 635"/>
                  <p:cNvSpPr>
                    <a:spLocks noEditPoints="1"/>
                  </p:cNvSpPr>
                  <p:nvPr/>
                </p:nvSpPr>
                <p:spPr bwMode="auto">
                  <a:xfrm>
                    <a:off x="1593" y="1617"/>
                    <a:ext cx="34" cy="3"/>
                  </a:xfrm>
                  <a:custGeom>
                    <a:avLst/>
                    <a:gdLst>
                      <a:gd name="T0" fmla="*/ 0 w 67"/>
                      <a:gd name="T1" fmla="*/ 1 h 6"/>
                      <a:gd name="T2" fmla="*/ 1 w 67"/>
                      <a:gd name="T3" fmla="*/ 1 h 6"/>
                      <a:gd name="T4" fmla="*/ 1 w 67"/>
                      <a:gd name="T5" fmla="*/ 0 h 6"/>
                      <a:gd name="T6" fmla="*/ 0 w 67"/>
                      <a:gd name="T7" fmla="*/ 0 h 6"/>
                      <a:gd name="T8" fmla="*/ 0 w 67"/>
                      <a:gd name="T9" fmla="*/ 1 h 6"/>
                      <a:gd name="T10" fmla="*/ 1 w 67"/>
                      <a:gd name="T11" fmla="*/ 1 h 6"/>
                      <a:gd name="T12" fmla="*/ 1 w 67"/>
                      <a:gd name="T13" fmla="*/ 1 h 6"/>
                      <a:gd name="T14" fmla="*/ 1 w 67"/>
                      <a:gd name="T15" fmla="*/ 0 h 6"/>
                      <a:gd name="T16" fmla="*/ 1 w 67"/>
                      <a:gd name="T17" fmla="*/ 0 h 6"/>
                      <a:gd name="T18" fmla="*/ 1 w 67"/>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6">
                        <a:moveTo>
                          <a:pt x="0" y="6"/>
                        </a:moveTo>
                        <a:lnTo>
                          <a:pt x="67" y="6"/>
                        </a:lnTo>
                        <a:lnTo>
                          <a:pt x="67" y="0"/>
                        </a:lnTo>
                        <a:lnTo>
                          <a:pt x="0" y="0"/>
                        </a:lnTo>
                        <a:lnTo>
                          <a:pt x="0" y="6"/>
                        </a:lnTo>
                        <a:close/>
                        <a:moveTo>
                          <a:pt x="2" y="6"/>
                        </a:moveTo>
                        <a:lnTo>
                          <a:pt x="65" y="6"/>
                        </a:lnTo>
                        <a:lnTo>
                          <a:pt x="65" y="0"/>
                        </a:lnTo>
                        <a:lnTo>
                          <a:pt x="2" y="0"/>
                        </a:lnTo>
                        <a:lnTo>
                          <a:pt x="2" y="6"/>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5" name="Freeform 636"/>
                  <p:cNvSpPr>
                    <a:spLocks noEditPoints="1"/>
                  </p:cNvSpPr>
                  <p:nvPr/>
                </p:nvSpPr>
                <p:spPr bwMode="auto">
                  <a:xfrm>
                    <a:off x="1594" y="1617"/>
                    <a:ext cx="32" cy="3"/>
                  </a:xfrm>
                  <a:custGeom>
                    <a:avLst/>
                    <a:gdLst>
                      <a:gd name="T0" fmla="*/ 0 w 63"/>
                      <a:gd name="T1" fmla="*/ 1 h 6"/>
                      <a:gd name="T2" fmla="*/ 1 w 63"/>
                      <a:gd name="T3" fmla="*/ 1 h 6"/>
                      <a:gd name="T4" fmla="*/ 1 w 63"/>
                      <a:gd name="T5" fmla="*/ 0 h 6"/>
                      <a:gd name="T6" fmla="*/ 0 w 63"/>
                      <a:gd name="T7" fmla="*/ 0 h 6"/>
                      <a:gd name="T8" fmla="*/ 0 w 63"/>
                      <a:gd name="T9" fmla="*/ 1 h 6"/>
                      <a:gd name="T10" fmla="*/ 1 w 63"/>
                      <a:gd name="T11" fmla="*/ 1 h 6"/>
                      <a:gd name="T12" fmla="*/ 1 w 63"/>
                      <a:gd name="T13" fmla="*/ 1 h 6"/>
                      <a:gd name="T14" fmla="*/ 1 w 63"/>
                      <a:gd name="T15" fmla="*/ 0 h 6"/>
                      <a:gd name="T16" fmla="*/ 1 w 63"/>
                      <a:gd name="T17" fmla="*/ 0 h 6"/>
                      <a:gd name="T18" fmla="*/ 1 w 63"/>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6">
                        <a:moveTo>
                          <a:pt x="0" y="6"/>
                        </a:moveTo>
                        <a:lnTo>
                          <a:pt x="63" y="6"/>
                        </a:lnTo>
                        <a:lnTo>
                          <a:pt x="63" y="0"/>
                        </a:lnTo>
                        <a:lnTo>
                          <a:pt x="0" y="0"/>
                        </a:lnTo>
                        <a:lnTo>
                          <a:pt x="0" y="6"/>
                        </a:lnTo>
                        <a:close/>
                        <a:moveTo>
                          <a:pt x="2" y="6"/>
                        </a:moveTo>
                        <a:lnTo>
                          <a:pt x="61" y="6"/>
                        </a:lnTo>
                        <a:lnTo>
                          <a:pt x="61" y="0"/>
                        </a:lnTo>
                        <a:lnTo>
                          <a:pt x="2" y="0"/>
                        </a:lnTo>
                        <a:lnTo>
                          <a:pt x="2"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6" name="Freeform 637"/>
                  <p:cNvSpPr>
                    <a:spLocks noEditPoints="1"/>
                  </p:cNvSpPr>
                  <p:nvPr/>
                </p:nvSpPr>
                <p:spPr bwMode="auto">
                  <a:xfrm>
                    <a:off x="1595" y="1617"/>
                    <a:ext cx="30" cy="3"/>
                  </a:xfrm>
                  <a:custGeom>
                    <a:avLst/>
                    <a:gdLst>
                      <a:gd name="T0" fmla="*/ 0 w 59"/>
                      <a:gd name="T1" fmla="*/ 1 h 6"/>
                      <a:gd name="T2" fmla="*/ 1 w 59"/>
                      <a:gd name="T3" fmla="*/ 1 h 6"/>
                      <a:gd name="T4" fmla="*/ 1 w 59"/>
                      <a:gd name="T5" fmla="*/ 0 h 6"/>
                      <a:gd name="T6" fmla="*/ 0 w 59"/>
                      <a:gd name="T7" fmla="*/ 0 h 6"/>
                      <a:gd name="T8" fmla="*/ 0 w 59"/>
                      <a:gd name="T9" fmla="*/ 1 h 6"/>
                      <a:gd name="T10" fmla="*/ 1 w 59"/>
                      <a:gd name="T11" fmla="*/ 1 h 6"/>
                      <a:gd name="T12" fmla="*/ 1 w 59"/>
                      <a:gd name="T13" fmla="*/ 1 h 6"/>
                      <a:gd name="T14" fmla="*/ 1 w 59"/>
                      <a:gd name="T15" fmla="*/ 0 h 6"/>
                      <a:gd name="T16" fmla="*/ 1 w 59"/>
                      <a:gd name="T17" fmla="*/ 0 h 6"/>
                      <a:gd name="T18" fmla="*/ 1 w 5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6">
                        <a:moveTo>
                          <a:pt x="0" y="6"/>
                        </a:moveTo>
                        <a:lnTo>
                          <a:pt x="59" y="6"/>
                        </a:lnTo>
                        <a:lnTo>
                          <a:pt x="59" y="0"/>
                        </a:lnTo>
                        <a:lnTo>
                          <a:pt x="0" y="0"/>
                        </a:lnTo>
                        <a:lnTo>
                          <a:pt x="0" y="6"/>
                        </a:lnTo>
                        <a:close/>
                        <a:moveTo>
                          <a:pt x="2" y="6"/>
                        </a:moveTo>
                        <a:lnTo>
                          <a:pt x="57" y="6"/>
                        </a:lnTo>
                        <a:lnTo>
                          <a:pt x="57" y="0"/>
                        </a:lnTo>
                        <a:lnTo>
                          <a:pt x="2" y="0"/>
                        </a:lnTo>
                        <a:lnTo>
                          <a:pt x="2" y="6"/>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7" name="Freeform 638"/>
                  <p:cNvSpPr>
                    <a:spLocks noEditPoints="1"/>
                  </p:cNvSpPr>
                  <p:nvPr/>
                </p:nvSpPr>
                <p:spPr bwMode="auto">
                  <a:xfrm>
                    <a:off x="1596" y="1617"/>
                    <a:ext cx="28" cy="3"/>
                  </a:xfrm>
                  <a:custGeom>
                    <a:avLst/>
                    <a:gdLst>
                      <a:gd name="T0" fmla="*/ 0 w 55"/>
                      <a:gd name="T1" fmla="*/ 1 h 6"/>
                      <a:gd name="T2" fmla="*/ 1 w 55"/>
                      <a:gd name="T3" fmla="*/ 1 h 6"/>
                      <a:gd name="T4" fmla="*/ 1 w 55"/>
                      <a:gd name="T5" fmla="*/ 0 h 6"/>
                      <a:gd name="T6" fmla="*/ 0 w 55"/>
                      <a:gd name="T7" fmla="*/ 0 h 6"/>
                      <a:gd name="T8" fmla="*/ 0 w 55"/>
                      <a:gd name="T9" fmla="*/ 1 h 6"/>
                      <a:gd name="T10" fmla="*/ 1 w 55"/>
                      <a:gd name="T11" fmla="*/ 1 h 6"/>
                      <a:gd name="T12" fmla="*/ 1 w 55"/>
                      <a:gd name="T13" fmla="*/ 1 h 6"/>
                      <a:gd name="T14" fmla="*/ 1 w 55"/>
                      <a:gd name="T15" fmla="*/ 1 h 6"/>
                      <a:gd name="T16" fmla="*/ 1 w 55"/>
                      <a:gd name="T17" fmla="*/ 1 h 6"/>
                      <a:gd name="T18" fmla="*/ 1 w 5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
                        <a:moveTo>
                          <a:pt x="0" y="6"/>
                        </a:moveTo>
                        <a:lnTo>
                          <a:pt x="55" y="6"/>
                        </a:lnTo>
                        <a:lnTo>
                          <a:pt x="55" y="0"/>
                        </a:lnTo>
                        <a:lnTo>
                          <a:pt x="0" y="0"/>
                        </a:lnTo>
                        <a:lnTo>
                          <a:pt x="0" y="6"/>
                        </a:lnTo>
                        <a:close/>
                        <a:moveTo>
                          <a:pt x="2" y="6"/>
                        </a:moveTo>
                        <a:lnTo>
                          <a:pt x="54" y="6"/>
                        </a:lnTo>
                        <a:lnTo>
                          <a:pt x="54" y="2"/>
                        </a:lnTo>
                        <a:lnTo>
                          <a:pt x="2" y="2"/>
                        </a:lnTo>
                        <a:lnTo>
                          <a:pt x="2" y="6"/>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8" name="Freeform 639"/>
                  <p:cNvSpPr>
                    <a:spLocks noEditPoints="1"/>
                  </p:cNvSpPr>
                  <p:nvPr/>
                </p:nvSpPr>
                <p:spPr bwMode="auto">
                  <a:xfrm>
                    <a:off x="1597" y="1618"/>
                    <a:ext cx="26" cy="2"/>
                  </a:xfrm>
                  <a:custGeom>
                    <a:avLst/>
                    <a:gdLst>
                      <a:gd name="T0" fmla="*/ 0 w 52"/>
                      <a:gd name="T1" fmla="*/ 1 h 4"/>
                      <a:gd name="T2" fmla="*/ 1 w 52"/>
                      <a:gd name="T3" fmla="*/ 1 h 4"/>
                      <a:gd name="T4" fmla="*/ 1 w 52"/>
                      <a:gd name="T5" fmla="*/ 0 h 4"/>
                      <a:gd name="T6" fmla="*/ 0 w 52"/>
                      <a:gd name="T7" fmla="*/ 0 h 4"/>
                      <a:gd name="T8" fmla="*/ 0 w 52"/>
                      <a:gd name="T9" fmla="*/ 1 h 4"/>
                      <a:gd name="T10" fmla="*/ 1 w 52"/>
                      <a:gd name="T11" fmla="*/ 1 h 4"/>
                      <a:gd name="T12" fmla="*/ 1 w 52"/>
                      <a:gd name="T13" fmla="*/ 1 h 4"/>
                      <a:gd name="T14" fmla="*/ 1 w 52"/>
                      <a:gd name="T15" fmla="*/ 0 h 4"/>
                      <a:gd name="T16" fmla="*/ 1 w 52"/>
                      <a:gd name="T17" fmla="*/ 0 h 4"/>
                      <a:gd name="T18" fmla="*/ 1 w 52"/>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4">
                        <a:moveTo>
                          <a:pt x="0" y="4"/>
                        </a:moveTo>
                        <a:lnTo>
                          <a:pt x="52" y="4"/>
                        </a:lnTo>
                        <a:lnTo>
                          <a:pt x="52" y="0"/>
                        </a:lnTo>
                        <a:lnTo>
                          <a:pt x="0" y="0"/>
                        </a:lnTo>
                        <a:lnTo>
                          <a:pt x="0" y="4"/>
                        </a:lnTo>
                        <a:close/>
                        <a:moveTo>
                          <a:pt x="2" y="4"/>
                        </a:moveTo>
                        <a:lnTo>
                          <a:pt x="50" y="4"/>
                        </a:lnTo>
                        <a:lnTo>
                          <a:pt x="50" y="0"/>
                        </a:lnTo>
                        <a:lnTo>
                          <a:pt x="2" y="0"/>
                        </a:lnTo>
                        <a:lnTo>
                          <a:pt x="2" y="4"/>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29" name="Freeform 640"/>
                  <p:cNvSpPr>
                    <a:spLocks noEditPoints="1"/>
                  </p:cNvSpPr>
                  <p:nvPr/>
                </p:nvSpPr>
                <p:spPr bwMode="auto">
                  <a:xfrm>
                    <a:off x="1598" y="1618"/>
                    <a:ext cx="24" cy="2"/>
                  </a:xfrm>
                  <a:custGeom>
                    <a:avLst/>
                    <a:gdLst>
                      <a:gd name="T0" fmla="*/ 0 w 48"/>
                      <a:gd name="T1" fmla="*/ 1 h 4"/>
                      <a:gd name="T2" fmla="*/ 1 w 48"/>
                      <a:gd name="T3" fmla="*/ 1 h 4"/>
                      <a:gd name="T4" fmla="*/ 1 w 48"/>
                      <a:gd name="T5" fmla="*/ 0 h 4"/>
                      <a:gd name="T6" fmla="*/ 0 w 48"/>
                      <a:gd name="T7" fmla="*/ 0 h 4"/>
                      <a:gd name="T8" fmla="*/ 0 w 48"/>
                      <a:gd name="T9" fmla="*/ 1 h 4"/>
                      <a:gd name="T10" fmla="*/ 1 w 48"/>
                      <a:gd name="T11" fmla="*/ 1 h 4"/>
                      <a:gd name="T12" fmla="*/ 1 w 48"/>
                      <a:gd name="T13" fmla="*/ 1 h 4"/>
                      <a:gd name="T14" fmla="*/ 1 w 48"/>
                      <a:gd name="T15" fmla="*/ 0 h 4"/>
                      <a:gd name="T16" fmla="*/ 1 w 48"/>
                      <a:gd name="T17" fmla="*/ 0 h 4"/>
                      <a:gd name="T18" fmla="*/ 1 w 48"/>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
                        <a:moveTo>
                          <a:pt x="0" y="4"/>
                        </a:moveTo>
                        <a:lnTo>
                          <a:pt x="48" y="4"/>
                        </a:lnTo>
                        <a:lnTo>
                          <a:pt x="48" y="0"/>
                        </a:lnTo>
                        <a:lnTo>
                          <a:pt x="0" y="0"/>
                        </a:lnTo>
                        <a:lnTo>
                          <a:pt x="0" y="4"/>
                        </a:lnTo>
                        <a:close/>
                        <a:moveTo>
                          <a:pt x="1" y="4"/>
                        </a:moveTo>
                        <a:lnTo>
                          <a:pt x="46" y="4"/>
                        </a:lnTo>
                        <a:lnTo>
                          <a:pt x="46" y="0"/>
                        </a:lnTo>
                        <a:lnTo>
                          <a:pt x="1" y="0"/>
                        </a:lnTo>
                        <a:lnTo>
                          <a:pt x="1" y="4"/>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0" name="Freeform 641"/>
                  <p:cNvSpPr>
                    <a:spLocks noEditPoints="1"/>
                  </p:cNvSpPr>
                  <p:nvPr/>
                </p:nvSpPr>
                <p:spPr bwMode="auto">
                  <a:xfrm>
                    <a:off x="1599" y="1618"/>
                    <a:ext cx="22" cy="2"/>
                  </a:xfrm>
                  <a:custGeom>
                    <a:avLst/>
                    <a:gdLst>
                      <a:gd name="T0" fmla="*/ 0 w 45"/>
                      <a:gd name="T1" fmla="*/ 1 h 4"/>
                      <a:gd name="T2" fmla="*/ 0 w 45"/>
                      <a:gd name="T3" fmla="*/ 1 h 4"/>
                      <a:gd name="T4" fmla="*/ 0 w 45"/>
                      <a:gd name="T5" fmla="*/ 0 h 4"/>
                      <a:gd name="T6" fmla="*/ 0 w 45"/>
                      <a:gd name="T7" fmla="*/ 0 h 4"/>
                      <a:gd name="T8" fmla="*/ 0 w 45"/>
                      <a:gd name="T9" fmla="*/ 1 h 4"/>
                      <a:gd name="T10" fmla="*/ 0 w 45"/>
                      <a:gd name="T11" fmla="*/ 1 h 4"/>
                      <a:gd name="T12" fmla="*/ 0 w 45"/>
                      <a:gd name="T13" fmla="*/ 1 h 4"/>
                      <a:gd name="T14" fmla="*/ 0 w 45"/>
                      <a:gd name="T15" fmla="*/ 0 h 4"/>
                      <a:gd name="T16" fmla="*/ 0 w 45"/>
                      <a:gd name="T17" fmla="*/ 0 h 4"/>
                      <a:gd name="T18" fmla="*/ 0 w 4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4">
                        <a:moveTo>
                          <a:pt x="0" y="4"/>
                        </a:moveTo>
                        <a:lnTo>
                          <a:pt x="45" y="4"/>
                        </a:lnTo>
                        <a:lnTo>
                          <a:pt x="45" y="0"/>
                        </a:lnTo>
                        <a:lnTo>
                          <a:pt x="0" y="0"/>
                        </a:lnTo>
                        <a:lnTo>
                          <a:pt x="0" y="4"/>
                        </a:lnTo>
                        <a:close/>
                        <a:moveTo>
                          <a:pt x="2" y="4"/>
                        </a:moveTo>
                        <a:lnTo>
                          <a:pt x="43" y="4"/>
                        </a:lnTo>
                        <a:lnTo>
                          <a:pt x="43" y="0"/>
                        </a:lnTo>
                        <a:lnTo>
                          <a:pt x="2" y="0"/>
                        </a:lnTo>
                        <a:lnTo>
                          <a:pt x="2" y="4"/>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1" name="Freeform 642"/>
                  <p:cNvSpPr>
                    <a:spLocks noEditPoints="1"/>
                  </p:cNvSpPr>
                  <p:nvPr/>
                </p:nvSpPr>
                <p:spPr bwMode="auto">
                  <a:xfrm>
                    <a:off x="1600" y="1618"/>
                    <a:ext cx="20" cy="2"/>
                  </a:xfrm>
                  <a:custGeom>
                    <a:avLst/>
                    <a:gdLst>
                      <a:gd name="T0" fmla="*/ 0 w 41"/>
                      <a:gd name="T1" fmla="*/ 1 h 4"/>
                      <a:gd name="T2" fmla="*/ 0 w 41"/>
                      <a:gd name="T3" fmla="*/ 1 h 4"/>
                      <a:gd name="T4" fmla="*/ 0 w 41"/>
                      <a:gd name="T5" fmla="*/ 0 h 4"/>
                      <a:gd name="T6" fmla="*/ 0 w 41"/>
                      <a:gd name="T7" fmla="*/ 0 h 4"/>
                      <a:gd name="T8" fmla="*/ 0 w 41"/>
                      <a:gd name="T9" fmla="*/ 1 h 4"/>
                      <a:gd name="T10" fmla="*/ 0 w 41"/>
                      <a:gd name="T11" fmla="*/ 1 h 4"/>
                      <a:gd name="T12" fmla="*/ 0 w 41"/>
                      <a:gd name="T13" fmla="*/ 1 h 4"/>
                      <a:gd name="T14" fmla="*/ 0 w 41"/>
                      <a:gd name="T15" fmla="*/ 0 h 4"/>
                      <a:gd name="T16" fmla="*/ 0 w 41"/>
                      <a:gd name="T17" fmla="*/ 0 h 4"/>
                      <a:gd name="T18" fmla="*/ 0 w 41"/>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
                        <a:moveTo>
                          <a:pt x="0" y="4"/>
                        </a:moveTo>
                        <a:lnTo>
                          <a:pt x="41" y="4"/>
                        </a:lnTo>
                        <a:lnTo>
                          <a:pt x="41" y="0"/>
                        </a:lnTo>
                        <a:lnTo>
                          <a:pt x="0" y="0"/>
                        </a:lnTo>
                        <a:lnTo>
                          <a:pt x="0" y="4"/>
                        </a:lnTo>
                        <a:close/>
                        <a:moveTo>
                          <a:pt x="4" y="2"/>
                        </a:moveTo>
                        <a:lnTo>
                          <a:pt x="39" y="2"/>
                        </a:lnTo>
                        <a:lnTo>
                          <a:pt x="39" y="0"/>
                        </a:lnTo>
                        <a:lnTo>
                          <a:pt x="4" y="0"/>
                        </a:lnTo>
                        <a:lnTo>
                          <a:pt x="4" y="2"/>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2" name="Freeform 643"/>
                  <p:cNvSpPr>
                    <a:spLocks noEditPoints="1"/>
                  </p:cNvSpPr>
                  <p:nvPr/>
                </p:nvSpPr>
                <p:spPr bwMode="auto">
                  <a:xfrm>
                    <a:off x="1602" y="1618"/>
                    <a:ext cx="17" cy="1"/>
                  </a:xfrm>
                  <a:custGeom>
                    <a:avLst/>
                    <a:gdLst>
                      <a:gd name="T0" fmla="*/ 0 w 35"/>
                      <a:gd name="T1" fmla="*/ 1 h 2"/>
                      <a:gd name="T2" fmla="*/ 0 w 35"/>
                      <a:gd name="T3" fmla="*/ 1 h 2"/>
                      <a:gd name="T4" fmla="*/ 0 w 35"/>
                      <a:gd name="T5" fmla="*/ 0 h 2"/>
                      <a:gd name="T6" fmla="*/ 0 w 35"/>
                      <a:gd name="T7" fmla="*/ 0 h 2"/>
                      <a:gd name="T8" fmla="*/ 0 w 35"/>
                      <a:gd name="T9" fmla="*/ 1 h 2"/>
                      <a:gd name="T10" fmla="*/ 0 w 35"/>
                      <a:gd name="T11" fmla="*/ 1 h 2"/>
                      <a:gd name="T12" fmla="*/ 0 w 35"/>
                      <a:gd name="T13" fmla="*/ 1 h 2"/>
                      <a:gd name="T14" fmla="*/ 0 w 35"/>
                      <a:gd name="T15" fmla="*/ 0 h 2"/>
                      <a:gd name="T16" fmla="*/ 0 w 35"/>
                      <a:gd name="T17" fmla="*/ 0 h 2"/>
                      <a:gd name="T18" fmla="*/ 0 w 3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2">
                        <a:moveTo>
                          <a:pt x="0" y="2"/>
                        </a:moveTo>
                        <a:lnTo>
                          <a:pt x="35" y="2"/>
                        </a:lnTo>
                        <a:lnTo>
                          <a:pt x="35" y="0"/>
                        </a:lnTo>
                        <a:lnTo>
                          <a:pt x="0" y="0"/>
                        </a:lnTo>
                        <a:lnTo>
                          <a:pt x="0" y="2"/>
                        </a:lnTo>
                        <a:close/>
                        <a:moveTo>
                          <a:pt x="2" y="2"/>
                        </a:moveTo>
                        <a:lnTo>
                          <a:pt x="31" y="2"/>
                        </a:lnTo>
                        <a:lnTo>
                          <a:pt x="31" y="0"/>
                        </a:lnTo>
                        <a:lnTo>
                          <a:pt x="2" y="0"/>
                        </a:lnTo>
                        <a:lnTo>
                          <a:pt x="2"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3" name="Freeform 644"/>
                  <p:cNvSpPr>
                    <a:spLocks noEditPoints="1"/>
                  </p:cNvSpPr>
                  <p:nvPr/>
                </p:nvSpPr>
                <p:spPr bwMode="auto">
                  <a:xfrm>
                    <a:off x="1603" y="1618"/>
                    <a:ext cx="14" cy="1"/>
                  </a:xfrm>
                  <a:custGeom>
                    <a:avLst/>
                    <a:gdLst>
                      <a:gd name="T0" fmla="*/ 0 w 29"/>
                      <a:gd name="T1" fmla="*/ 1 h 2"/>
                      <a:gd name="T2" fmla="*/ 0 w 29"/>
                      <a:gd name="T3" fmla="*/ 1 h 2"/>
                      <a:gd name="T4" fmla="*/ 0 w 29"/>
                      <a:gd name="T5" fmla="*/ 0 h 2"/>
                      <a:gd name="T6" fmla="*/ 0 w 29"/>
                      <a:gd name="T7" fmla="*/ 0 h 2"/>
                      <a:gd name="T8" fmla="*/ 0 w 29"/>
                      <a:gd name="T9" fmla="*/ 1 h 2"/>
                      <a:gd name="T10" fmla="*/ 0 w 29"/>
                      <a:gd name="T11" fmla="*/ 1 h 2"/>
                      <a:gd name="T12" fmla="*/ 0 w 29"/>
                      <a:gd name="T13" fmla="*/ 1 h 2"/>
                      <a:gd name="T14" fmla="*/ 0 w 29"/>
                      <a:gd name="T15" fmla="*/ 0 h 2"/>
                      <a:gd name="T16" fmla="*/ 0 w 29"/>
                      <a:gd name="T17" fmla="*/ 0 h 2"/>
                      <a:gd name="T18" fmla="*/ 0 w 2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
                        <a:moveTo>
                          <a:pt x="0" y="2"/>
                        </a:moveTo>
                        <a:lnTo>
                          <a:pt x="29" y="2"/>
                        </a:lnTo>
                        <a:lnTo>
                          <a:pt x="29" y="0"/>
                        </a:lnTo>
                        <a:lnTo>
                          <a:pt x="0" y="0"/>
                        </a:lnTo>
                        <a:lnTo>
                          <a:pt x="0" y="2"/>
                        </a:lnTo>
                        <a:close/>
                        <a:moveTo>
                          <a:pt x="2" y="2"/>
                        </a:moveTo>
                        <a:lnTo>
                          <a:pt x="27" y="2"/>
                        </a:lnTo>
                        <a:lnTo>
                          <a:pt x="27" y="0"/>
                        </a:lnTo>
                        <a:lnTo>
                          <a:pt x="2" y="0"/>
                        </a:lnTo>
                        <a:lnTo>
                          <a:pt x="2" y="2"/>
                        </a:lnTo>
                        <a:close/>
                      </a:path>
                    </a:pathLst>
                  </a:custGeom>
                  <a:solidFill>
                    <a:srgbClr val="E0E0E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4" name="Freeform 645"/>
                  <p:cNvSpPr>
                    <a:spLocks noEditPoints="1"/>
                  </p:cNvSpPr>
                  <p:nvPr/>
                </p:nvSpPr>
                <p:spPr bwMode="auto">
                  <a:xfrm>
                    <a:off x="1604" y="1618"/>
                    <a:ext cx="12" cy="1"/>
                  </a:xfrm>
                  <a:custGeom>
                    <a:avLst/>
                    <a:gdLst>
                      <a:gd name="T0" fmla="*/ 0 w 25"/>
                      <a:gd name="T1" fmla="*/ 1 h 2"/>
                      <a:gd name="T2" fmla="*/ 0 w 25"/>
                      <a:gd name="T3" fmla="*/ 1 h 2"/>
                      <a:gd name="T4" fmla="*/ 0 w 25"/>
                      <a:gd name="T5" fmla="*/ 0 h 2"/>
                      <a:gd name="T6" fmla="*/ 0 w 25"/>
                      <a:gd name="T7" fmla="*/ 0 h 2"/>
                      <a:gd name="T8" fmla="*/ 0 w 25"/>
                      <a:gd name="T9" fmla="*/ 1 h 2"/>
                      <a:gd name="T10" fmla="*/ 0 w 25"/>
                      <a:gd name="T11" fmla="*/ 1 h 2"/>
                      <a:gd name="T12" fmla="*/ 0 w 25"/>
                      <a:gd name="T13" fmla="*/ 1 h 2"/>
                      <a:gd name="T14" fmla="*/ 0 w 25"/>
                      <a:gd name="T15" fmla="*/ 0 h 2"/>
                      <a:gd name="T16" fmla="*/ 0 w 25"/>
                      <a:gd name="T17" fmla="*/ 0 h 2"/>
                      <a:gd name="T18" fmla="*/ 0 w 25"/>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0" y="2"/>
                        </a:moveTo>
                        <a:lnTo>
                          <a:pt x="25" y="2"/>
                        </a:lnTo>
                        <a:lnTo>
                          <a:pt x="25" y="0"/>
                        </a:lnTo>
                        <a:lnTo>
                          <a:pt x="0" y="0"/>
                        </a:lnTo>
                        <a:lnTo>
                          <a:pt x="0" y="2"/>
                        </a:lnTo>
                        <a:close/>
                        <a:moveTo>
                          <a:pt x="2" y="2"/>
                        </a:moveTo>
                        <a:lnTo>
                          <a:pt x="23" y="2"/>
                        </a:lnTo>
                        <a:lnTo>
                          <a:pt x="23" y="0"/>
                        </a:lnTo>
                        <a:lnTo>
                          <a:pt x="2" y="0"/>
                        </a:lnTo>
                        <a:lnTo>
                          <a:pt x="2" y="2"/>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5" name="Freeform 646"/>
                  <p:cNvSpPr>
                    <a:spLocks noEditPoints="1"/>
                  </p:cNvSpPr>
                  <p:nvPr/>
                </p:nvSpPr>
                <p:spPr bwMode="auto">
                  <a:xfrm>
                    <a:off x="1605" y="1618"/>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6" name="Freeform 647"/>
                  <p:cNvSpPr>
                    <a:spLocks noEditPoints="1"/>
                  </p:cNvSpPr>
                  <p:nvPr/>
                </p:nvSpPr>
                <p:spPr bwMode="auto">
                  <a:xfrm>
                    <a:off x="1606" y="1618"/>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7" name="Freeform 648"/>
                  <p:cNvSpPr>
                    <a:spLocks noEditPoints="1"/>
                  </p:cNvSpPr>
                  <p:nvPr/>
                </p:nvSpPr>
                <p:spPr bwMode="auto">
                  <a:xfrm>
                    <a:off x="1607" y="1618"/>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8" name="Freeform 649"/>
                  <p:cNvSpPr>
                    <a:spLocks noEditPoints="1"/>
                  </p:cNvSpPr>
                  <p:nvPr/>
                </p:nvSpPr>
                <p:spPr bwMode="auto">
                  <a:xfrm>
                    <a:off x="1609" y="1618"/>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39" name="Rectangle 650"/>
                  <p:cNvSpPr>
                    <a:spLocks noChangeArrowheads="1"/>
                  </p:cNvSpPr>
                  <p:nvPr/>
                </p:nvSpPr>
                <p:spPr bwMode="auto">
                  <a:xfrm>
                    <a:off x="1584" y="1617"/>
                    <a:ext cx="53" cy="4"/>
                  </a:xfrm>
                  <a:prstGeom prst="rect">
                    <a:avLst/>
                  </a:prstGeom>
                  <a:noFill/>
                  <a:ln w="1588">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540" name="Freeform 651"/>
                  <p:cNvSpPr>
                    <a:spLocks/>
                  </p:cNvSpPr>
                  <p:nvPr/>
                </p:nvSpPr>
                <p:spPr bwMode="auto">
                  <a:xfrm>
                    <a:off x="1595" y="1625"/>
                    <a:ext cx="10" cy="4"/>
                  </a:xfrm>
                  <a:custGeom>
                    <a:avLst/>
                    <a:gdLst>
                      <a:gd name="T0" fmla="*/ 0 w 19"/>
                      <a:gd name="T1" fmla="*/ 1 h 7"/>
                      <a:gd name="T2" fmla="*/ 0 w 19"/>
                      <a:gd name="T3" fmla="*/ 0 h 7"/>
                      <a:gd name="T4" fmla="*/ 1 w 19"/>
                      <a:gd name="T5" fmla="*/ 0 h 7"/>
                      <a:gd name="T6" fmla="*/ 1 w 19"/>
                      <a:gd name="T7" fmla="*/ 0 h 7"/>
                      <a:gd name="T8" fmla="*/ 1 w 19"/>
                      <a:gd name="T9" fmla="*/ 1 h 7"/>
                      <a:gd name="T10" fmla="*/ 1 w 19"/>
                      <a:gd name="T11" fmla="*/ 1 h 7"/>
                      <a:gd name="T12" fmla="*/ 1 w 19"/>
                      <a:gd name="T13" fmla="*/ 1 h 7"/>
                      <a:gd name="T14" fmla="*/ 0 w 19"/>
                      <a:gd name="T15" fmla="*/ 1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7">
                        <a:moveTo>
                          <a:pt x="0" y="7"/>
                        </a:moveTo>
                        <a:lnTo>
                          <a:pt x="0" y="0"/>
                        </a:lnTo>
                        <a:lnTo>
                          <a:pt x="19" y="0"/>
                        </a:lnTo>
                        <a:lnTo>
                          <a:pt x="9" y="2"/>
                        </a:lnTo>
                        <a:lnTo>
                          <a:pt x="4" y="3"/>
                        </a:lnTo>
                        <a:lnTo>
                          <a:pt x="2" y="7"/>
                        </a:lnTo>
                        <a:lnTo>
                          <a:pt x="0" y="7"/>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1" name="Freeform 652"/>
                  <p:cNvSpPr>
                    <a:spLocks/>
                  </p:cNvSpPr>
                  <p:nvPr/>
                </p:nvSpPr>
                <p:spPr bwMode="auto">
                  <a:xfrm>
                    <a:off x="1596" y="1625"/>
                    <a:ext cx="9" cy="4"/>
                  </a:xfrm>
                  <a:custGeom>
                    <a:avLst/>
                    <a:gdLst>
                      <a:gd name="T0" fmla="*/ 1 w 17"/>
                      <a:gd name="T1" fmla="*/ 0 h 7"/>
                      <a:gd name="T2" fmla="*/ 1 w 17"/>
                      <a:gd name="T3" fmla="*/ 1 h 7"/>
                      <a:gd name="T4" fmla="*/ 1 w 17"/>
                      <a:gd name="T5" fmla="*/ 1 h 7"/>
                      <a:gd name="T6" fmla="*/ 0 w 17"/>
                      <a:gd name="T7" fmla="*/ 1 h 7"/>
                      <a:gd name="T8" fmla="*/ 1 w 17"/>
                      <a:gd name="T9" fmla="*/ 1 h 7"/>
                      <a:gd name="T10" fmla="*/ 1 w 17"/>
                      <a:gd name="T11" fmla="*/ 1 h 7"/>
                      <a:gd name="T12" fmla="*/ 1 w 17"/>
                      <a:gd name="T13" fmla="*/ 1 h 7"/>
                      <a:gd name="T14" fmla="*/ 1 w 17"/>
                      <a:gd name="T15" fmla="*/ 1 h 7"/>
                      <a:gd name="T16" fmla="*/ 1 w 17"/>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7">
                        <a:moveTo>
                          <a:pt x="17" y="0"/>
                        </a:moveTo>
                        <a:lnTo>
                          <a:pt x="7" y="2"/>
                        </a:lnTo>
                        <a:lnTo>
                          <a:pt x="2" y="3"/>
                        </a:lnTo>
                        <a:lnTo>
                          <a:pt x="0" y="7"/>
                        </a:lnTo>
                        <a:lnTo>
                          <a:pt x="2" y="7"/>
                        </a:lnTo>
                        <a:lnTo>
                          <a:pt x="4" y="3"/>
                        </a:lnTo>
                        <a:lnTo>
                          <a:pt x="9" y="2"/>
                        </a:lnTo>
                        <a:lnTo>
                          <a:pt x="17" y="2"/>
                        </a:lnTo>
                        <a:lnTo>
                          <a:pt x="17" y="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2" name="Freeform 653"/>
                  <p:cNvSpPr>
                    <a:spLocks/>
                  </p:cNvSpPr>
                  <p:nvPr/>
                </p:nvSpPr>
                <p:spPr bwMode="auto">
                  <a:xfrm>
                    <a:off x="1597" y="1626"/>
                    <a:ext cx="8" cy="3"/>
                  </a:xfrm>
                  <a:custGeom>
                    <a:avLst/>
                    <a:gdLst>
                      <a:gd name="T0" fmla="*/ 0 w 15"/>
                      <a:gd name="T1" fmla="*/ 1 h 5"/>
                      <a:gd name="T2" fmla="*/ 1 w 15"/>
                      <a:gd name="T3" fmla="*/ 1 h 5"/>
                      <a:gd name="T4" fmla="*/ 1 w 15"/>
                      <a:gd name="T5" fmla="*/ 0 h 5"/>
                      <a:gd name="T6" fmla="*/ 1 w 15"/>
                      <a:gd name="T7" fmla="*/ 0 h 5"/>
                      <a:gd name="T8" fmla="*/ 1 w 15"/>
                      <a:gd name="T9" fmla="*/ 0 h 5"/>
                      <a:gd name="T10" fmla="*/ 1 w 15"/>
                      <a:gd name="T11" fmla="*/ 1 h 5"/>
                      <a:gd name="T12" fmla="*/ 1 w 15"/>
                      <a:gd name="T13" fmla="*/ 1 h 5"/>
                      <a:gd name="T14" fmla="*/ 0 w 15"/>
                      <a:gd name="T15" fmla="*/ 1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5">
                        <a:moveTo>
                          <a:pt x="0" y="5"/>
                        </a:moveTo>
                        <a:lnTo>
                          <a:pt x="2" y="1"/>
                        </a:lnTo>
                        <a:lnTo>
                          <a:pt x="7" y="0"/>
                        </a:lnTo>
                        <a:lnTo>
                          <a:pt x="15" y="0"/>
                        </a:lnTo>
                        <a:lnTo>
                          <a:pt x="5" y="1"/>
                        </a:lnTo>
                        <a:lnTo>
                          <a:pt x="2" y="5"/>
                        </a:lnTo>
                        <a:lnTo>
                          <a:pt x="0" y="5"/>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3" name="Freeform 654"/>
                  <p:cNvSpPr>
                    <a:spLocks/>
                  </p:cNvSpPr>
                  <p:nvPr/>
                </p:nvSpPr>
                <p:spPr bwMode="auto">
                  <a:xfrm>
                    <a:off x="1598" y="1626"/>
                    <a:ext cx="7" cy="3"/>
                  </a:xfrm>
                  <a:custGeom>
                    <a:avLst/>
                    <a:gdLst>
                      <a:gd name="T0" fmla="*/ 1 w 13"/>
                      <a:gd name="T1" fmla="*/ 0 h 5"/>
                      <a:gd name="T2" fmla="*/ 1 w 13"/>
                      <a:gd name="T3" fmla="*/ 1 h 5"/>
                      <a:gd name="T4" fmla="*/ 0 w 13"/>
                      <a:gd name="T5" fmla="*/ 1 h 5"/>
                      <a:gd name="T6" fmla="*/ 1 w 13"/>
                      <a:gd name="T7" fmla="*/ 1 h 5"/>
                      <a:gd name="T8" fmla="*/ 1 w 13"/>
                      <a:gd name="T9" fmla="*/ 1 h 5"/>
                      <a:gd name="T10" fmla="*/ 1 w 13"/>
                      <a:gd name="T11" fmla="*/ 1 h 5"/>
                      <a:gd name="T12" fmla="*/ 1 w 1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5">
                        <a:moveTo>
                          <a:pt x="13" y="0"/>
                        </a:moveTo>
                        <a:lnTo>
                          <a:pt x="3" y="1"/>
                        </a:lnTo>
                        <a:lnTo>
                          <a:pt x="0" y="5"/>
                        </a:lnTo>
                        <a:lnTo>
                          <a:pt x="1" y="5"/>
                        </a:lnTo>
                        <a:lnTo>
                          <a:pt x="5" y="1"/>
                        </a:lnTo>
                        <a:lnTo>
                          <a:pt x="13" y="1"/>
                        </a:lnTo>
                        <a:lnTo>
                          <a:pt x="13" y="0"/>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4" name="Freeform 655"/>
                  <p:cNvSpPr>
                    <a:spLocks/>
                  </p:cNvSpPr>
                  <p:nvPr/>
                </p:nvSpPr>
                <p:spPr bwMode="auto">
                  <a:xfrm>
                    <a:off x="1599" y="1627"/>
                    <a:ext cx="6" cy="2"/>
                  </a:xfrm>
                  <a:custGeom>
                    <a:avLst/>
                    <a:gdLst>
                      <a:gd name="T0" fmla="*/ 0 w 12"/>
                      <a:gd name="T1" fmla="*/ 1 h 4"/>
                      <a:gd name="T2" fmla="*/ 1 w 12"/>
                      <a:gd name="T3" fmla="*/ 0 h 4"/>
                      <a:gd name="T4" fmla="*/ 1 w 12"/>
                      <a:gd name="T5" fmla="*/ 0 h 4"/>
                      <a:gd name="T6" fmla="*/ 1 w 12"/>
                      <a:gd name="T7" fmla="*/ 0 h 4"/>
                      <a:gd name="T8" fmla="*/ 1 w 12"/>
                      <a:gd name="T9" fmla="*/ 0 h 4"/>
                      <a:gd name="T10" fmla="*/ 1 w 12"/>
                      <a:gd name="T11" fmla="*/ 1 h 4"/>
                      <a:gd name="T12" fmla="*/ 0 w 12"/>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4">
                        <a:moveTo>
                          <a:pt x="0" y="4"/>
                        </a:moveTo>
                        <a:lnTo>
                          <a:pt x="4" y="0"/>
                        </a:lnTo>
                        <a:lnTo>
                          <a:pt x="12" y="0"/>
                        </a:lnTo>
                        <a:lnTo>
                          <a:pt x="4" y="0"/>
                        </a:lnTo>
                        <a:lnTo>
                          <a:pt x="2" y="4"/>
                        </a:lnTo>
                        <a:lnTo>
                          <a:pt x="0" y="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5" name="Freeform 656"/>
                  <p:cNvSpPr>
                    <a:spLocks/>
                  </p:cNvSpPr>
                  <p:nvPr/>
                </p:nvSpPr>
                <p:spPr bwMode="auto">
                  <a:xfrm>
                    <a:off x="1600" y="1627"/>
                    <a:ext cx="5" cy="2"/>
                  </a:xfrm>
                  <a:custGeom>
                    <a:avLst/>
                    <a:gdLst>
                      <a:gd name="T0" fmla="*/ 1 w 10"/>
                      <a:gd name="T1" fmla="*/ 0 h 4"/>
                      <a:gd name="T2" fmla="*/ 1 w 10"/>
                      <a:gd name="T3" fmla="*/ 0 h 4"/>
                      <a:gd name="T4" fmla="*/ 0 w 10"/>
                      <a:gd name="T5" fmla="*/ 1 h 4"/>
                      <a:gd name="T6" fmla="*/ 1 w 10"/>
                      <a:gd name="T7" fmla="*/ 1 h 4"/>
                      <a:gd name="T8" fmla="*/ 1 w 10"/>
                      <a:gd name="T9" fmla="*/ 1 h 4"/>
                      <a:gd name="T10" fmla="*/ 1 w 10"/>
                      <a:gd name="T11" fmla="*/ 0 h 4"/>
                      <a:gd name="T12" fmla="*/ 1 w 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4">
                        <a:moveTo>
                          <a:pt x="10" y="0"/>
                        </a:moveTo>
                        <a:lnTo>
                          <a:pt x="2" y="0"/>
                        </a:lnTo>
                        <a:lnTo>
                          <a:pt x="0" y="4"/>
                        </a:lnTo>
                        <a:lnTo>
                          <a:pt x="2" y="4"/>
                        </a:lnTo>
                        <a:lnTo>
                          <a:pt x="4" y="2"/>
                        </a:lnTo>
                        <a:lnTo>
                          <a:pt x="10"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6" name="Freeform 657"/>
                  <p:cNvSpPr>
                    <a:spLocks/>
                  </p:cNvSpPr>
                  <p:nvPr/>
                </p:nvSpPr>
                <p:spPr bwMode="auto">
                  <a:xfrm>
                    <a:off x="1601" y="1627"/>
                    <a:ext cx="4" cy="2"/>
                  </a:xfrm>
                  <a:custGeom>
                    <a:avLst/>
                    <a:gdLst>
                      <a:gd name="T0" fmla="*/ 0 w 8"/>
                      <a:gd name="T1" fmla="*/ 1 h 4"/>
                      <a:gd name="T2" fmla="*/ 1 w 8"/>
                      <a:gd name="T3" fmla="*/ 1 h 4"/>
                      <a:gd name="T4" fmla="*/ 1 w 8"/>
                      <a:gd name="T5" fmla="*/ 0 h 4"/>
                      <a:gd name="T6" fmla="*/ 1 w 8"/>
                      <a:gd name="T7" fmla="*/ 1 h 4"/>
                      <a:gd name="T8" fmla="*/ 1 w 8"/>
                      <a:gd name="T9" fmla="*/ 1 h 4"/>
                      <a:gd name="T10" fmla="*/ 1 w 8"/>
                      <a:gd name="T11" fmla="*/ 1 h 4"/>
                      <a:gd name="T12" fmla="*/ 0 w 8"/>
                      <a:gd name="T13" fmla="*/ 1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4">
                        <a:moveTo>
                          <a:pt x="0" y="4"/>
                        </a:moveTo>
                        <a:lnTo>
                          <a:pt x="2" y="2"/>
                        </a:lnTo>
                        <a:lnTo>
                          <a:pt x="8" y="0"/>
                        </a:lnTo>
                        <a:lnTo>
                          <a:pt x="8" y="2"/>
                        </a:lnTo>
                        <a:lnTo>
                          <a:pt x="4" y="2"/>
                        </a:lnTo>
                        <a:lnTo>
                          <a:pt x="2" y="4"/>
                        </a:lnTo>
                        <a:lnTo>
                          <a:pt x="0" y="4"/>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7" name="Freeform 658"/>
                  <p:cNvSpPr>
                    <a:spLocks/>
                  </p:cNvSpPr>
                  <p:nvPr/>
                </p:nvSpPr>
                <p:spPr bwMode="auto">
                  <a:xfrm>
                    <a:off x="1602" y="1628"/>
                    <a:ext cx="3" cy="1"/>
                  </a:xfrm>
                  <a:custGeom>
                    <a:avLst/>
                    <a:gdLst>
                      <a:gd name="T0" fmla="*/ 1 w 6"/>
                      <a:gd name="T1" fmla="*/ 0 h 2"/>
                      <a:gd name="T2" fmla="*/ 1 w 6"/>
                      <a:gd name="T3" fmla="*/ 0 h 2"/>
                      <a:gd name="T4" fmla="*/ 0 w 6"/>
                      <a:gd name="T5" fmla="*/ 1 h 2"/>
                      <a:gd name="T6" fmla="*/ 1 w 6"/>
                      <a:gd name="T7" fmla="*/ 1 h 2"/>
                      <a:gd name="T8" fmla="*/ 1 w 6"/>
                      <a:gd name="T9" fmla="*/ 0 h 2"/>
                      <a:gd name="T10" fmla="*/ 1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6" y="0"/>
                        </a:moveTo>
                        <a:lnTo>
                          <a:pt x="2" y="0"/>
                        </a:lnTo>
                        <a:lnTo>
                          <a:pt x="0" y="2"/>
                        </a:lnTo>
                        <a:lnTo>
                          <a:pt x="2" y="2"/>
                        </a:lnTo>
                        <a:lnTo>
                          <a:pt x="6" y="0"/>
                        </a:lnTo>
                        <a:close/>
                      </a:path>
                    </a:pathLst>
                  </a:custGeom>
                  <a:solidFill>
                    <a:srgbClr val="A0A0A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8" name="Freeform 659"/>
                  <p:cNvSpPr>
                    <a:spLocks/>
                  </p:cNvSpPr>
                  <p:nvPr/>
                </p:nvSpPr>
                <p:spPr bwMode="auto">
                  <a:xfrm>
                    <a:off x="1603" y="1628"/>
                    <a:ext cx="2" cy="1"/>
                  </a:xfrm>
                  <a:custGeom>
                    <a:avLst/>
                    <a:gdLst>
                      <a:gd name="T0" fmla="*/ 0 w 4"/>
                      <a:gd name="T1" fmla="*/ 1 h 2"/>
                      <a:gd name="T2" fmla="*/ 1 w 4"/>
                      <a:gd name="T3" fmla="*/ 0 h 2"/>
                      <a:gd name="T4" fmla="*/ 1 w 4"/>
                      <a:gd name="T5" fmla="*/ 0 h 2"/>
                      <a:gd name="T6" fmla="*/ 1 w 4"/>
                      <a:gd name="T7" fmla="*/ 1 h 2"/>
                      <a:gd name="T8" fmla="*/ 0 w 4"/>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0" y="2"/>
                        </a:moveTo>
                        <a:lnTo>
                          <a:pt x="4" y="0"/>
                        </a:lnTo>
                        <a:lnTo>
                          <a:pt x="2" y="2"/>
                        </a:lnTo>
                        <a:lnTo>
                          <a:pt x="0" y="2"/>
                        </a:lnTo>
                        <a:close/>
                      </a:path>
                    </a:pathLst>
                  </a:custGeom>
                  <a:solidFill>
                    <a:srgbClr val="9B9B9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49" name="Freeform 660"/>
                  <p:cNvSpPr>
                    <a:spLocks/>
                  </p:cNvSpPr>
                  <p:nvPr/>
                </p:nvSpPr>
                <p:spPr bwMode="auto">
                  <a:xfrm>
                    <a:off x="1604" y="1628"/>
                    <a:ext cx="1" cy="1"/>
                  </a:xfrm>
                  <a:custGeom>
                    <a:avLst/>
                    <a:gdLst>
                      <a:gd name="T0" fmla="*/ 1 w 2"/>
                      <a:gd name="T1" fmla="*/ 0 h 2"/>
                      <a:gd name="T2" fmla="*/ 0 w 2"/>
                      <a:gd name="T3" fmla="*/ 1 h 2"/>
                      <a:gd name="T4" fmla="*/ 1 w 2"/>
                      <a:gd name="T5" fmla="*/ 1 h 2"/>
                      <a:gd name="T6" fmla="*/ 1 w 2"/>
                      <a:gd name="T7" fmla="*/ 1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0" y="2"/>
                        </a:lnTo>
                        <a:lnTo>
                          <a:pt x="2" y="2"/>
                        </a:lnTo>
                        <a:lnTo>
                          <a:pt x="2"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0" name="Freeform 661"/>
                  <p:cNvSpPr>
                    <a:spLocks noEditPoints="1"/>
                  </p:cNvSpPr>
                  <p:nvPr/>
                </p:nvSpPr>
                <p:spPr bwMode="auto">
                  <a:xfrm>
                    <a:off x="1583" y="1651"/>
                    <a:ext cx="53" cy="9"/>
                  </a:xfrm>
                  <a:custGeom>
                    <a:avLst/>
                    <a:gdLst>
                      <a:gd name="T0" fmla="*/ 0 w 105"/>
                      <a:gd name="T1" fmla="*/ 1 h 18"/>
                      <a:gd name="T2" fmla="*/ 1 w 105"/>
                      <a:gd name="T3" fmla="*/ 1 h 18"/>
                      <a:gd name="T4" fmla="*/ 1 w 105"/>
                      <a:gd name="T5" fmla="*/ 0 h 18"/>
                      <a:gd name="T6" fmla="*/ 0 w 105"/>
                      <a:gd name="T7" fmla="*/ 0 h 18"/>
                      <a:gd name="T8" fmla="*/ 0 w 105"/>
                      <a:gd name="T9" fmla="*/ 1 h 18"/>
                      <a:gd name="T10" fmla="*/ 0 w 105"/>
                      <a:gd name="T11" fmla="*/ 1 h 18"/>
                      <a:gd name="T12" fmla="*/ 1 w 105"/>
                      <a:gd name="T13" fmla="*/ 1 h 18"/>
                      <a:gd name="T14" fmla="*/ 1 w 105"/>
                      <a:gd name="T15" fmla="*/ 0 h 18"/>
                      <a:gd name="T16" fmla="*/ 0 w 105"/>
                      <a:gd name="T17" fmla="*/ 0 h 18"/>
                      <a:gd name="T18" fmla="*/ 0 w 105"/>
                      <a:gd name="T19" fmla="*/ 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8">
                        <a:moveTo>
                          <a:pt x="0" y="18"/>
                        </a:moveTo>
                        <a:lnTo>
                          <a:pt x="105" y="18"/>
                        </a:lnTo>
                        <a:lnTo>
                          <a:pt x="105" y="0"/>
                        </a:lnTo>
                        <a:lnTo>
                          <a:pt x="0" y="0"/>
                        </a:lnTo>
                        <a:lnTo>
                          <a:pt x="0" y="18"/>
                        </a:lnTo>
                        <a:close/>
                        <a:moveTo>
                          <a:pt x="0" y="16"/>
                        </a:moveTo>
                        <a:lnTo>
                          <a:pt x="102" y="16"/>
                        </a:lnTo>
                        <a:lnTo>
                          <a:pt x="102" y="0"/>
                        </a:lnTo>
                        <a:lnTo>
                          <a:pt x="0" y="0"/>
                        </a:lnTo>
                        <a:lnTo>
                          <a:pt x="0" y="16"/>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1" name="Freeform 662"/>
                  <p:cNvSpPr>
                    <a:spLocks noEditPoints="1"/>
                  </p:cNvSpPr>
                  <p:nvPr/>
                </p:nvSpPr>
                <p:spPr bwMode="auto">
                  <a:xfrm>
                    <a:off x="1583" y="1651"/>
                    <a:ext cx="51" cy="8"/>
                  </a:xfrm>
                  <a:custGeom>
                    <a:avLst/>
                    <a:gdLst>
                      <a:gd name="T0" fmla="*/ 0 w 102"/>
                      <a:gd name="T1" fmla="*/ 1 h 16"/>
                      <a:gd name="T2" fmla="*/ 1 w 102"/>
                      <a:gd name="T3" fmla="*/ 1 h 16"/>
                      <a:gd name="T4" fmla="*/ 1 w 102"/>
                      <a:gd name="T5" fmla="*/ 0 h 16"/>
                      <a:gd name="T6" fmla="*/ 0 w 102"/>
                      <a:gd name="T7" fmla="*/ 0 h 16"/>
                      <a:gd name="T8" fmla="*/ 0 w 102"/>
                      <a:gd name="T9" fmla="*/ 1 h 16"/>
                      <a:gd name="T10" fmla="*/ 1 w 102"/>
                      <a:gd name="T11" fmla="*/ 1 h 16"/>
                      <a:gd name="T12" fmla="*/ 1 w 102"/>
                      <a:gd name="T13" fmla="*/ 1 h 16"/>
                      <a:gd name="T14" fmla="*/ 1 w 102"/>
                      <a:gd name="T15" fmla="*/ 0 h 16"/>
                      <a:gd name="T16" fmla="*/ 1 w 102"/>
                      <a:gd name="T17" fmla="*/ 0 h 16"/>
                      <a:gd name="T18" fmla="*/ 1 w 102"/>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6">
                        <a:moveTo>
                          <a:pt x="0" y="16"/>
                        </a:moveTo>
                        <a:lnTo>
                          <a:pt x="102" y="16"/>
                        </a:lnTo>
                        <a:lnTo>
                          <a:pt x="102" y="0"/>
                        </a:lnTo>
                        <a:lnTo>
                          <a:pt x="0" y="0"/>
                        </a:lnTo>
                        <a:lnTo>
                          <a:pt x="0" y="16"/>
                        </a:lnTo>
                        <a:close/>
                        <a:moveTo>
                          <a:pt x="2" y="16"/>
                        </a:moveTo>
                        <a:lnTo>
                          <a:pt x="100" y="16"/>
                        </a:lnTo>
                        <a:lnTo>
                          <a:pt x="100" y="0"/>
                        </a:lnTo>
                        <a:lnTo>
                          <a:pt x="2" y="0"/>
                        </a:lnTo>
                        <a:lnTo>
                          <a:pt x="2" y="16"/>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2" name="Freeform 663"/>
                  <p:cNvSpPr>
                    <a:spLocks noEditPoints="1"/>
                  </p:cNvSpPr>
                  <p:nvPr/>
                </p:nvSpPr>
                <p:spPr bwMode="auto">
                  <a:xfrm>
                    <a:off x="1584" y="1651"/>
                    <a:ext cx="49" cy="8"/>
                  </a:xfrm>
                  <a:custGeom>
                    <a:avLst/>
                    <a:gdLst>
                      <a:gd name="T0" fmla="*/ 0 w 98"/>
                      <a:gd name="T1" fmla="*/ 1 h 16"/>
                      <a:gd name="T2" fmla="*/ 1 w 98"/>
                      <a:gd name="T3" fmla="*/ 1 h 16"/>
                      <a:gd name="T4" fmla="*/ 1 w 98"/>
                      <a:gd name="T5" fmla="*/ 0 h 16"/>
                      <a:gd name="T6" fmla="*/ 0 w 98"/>
                      <a:gd name="T7" fmla="*/ 0 h 16"/>
                      <a:gd name="T8" fmla="*/ 0 w 98"/>
                      <a:gd name="T9" fmla="*/ 1 h 16"/>
                      <a:gd name="T10" fmla="*/ 1 w 98"/>
                      <a:gd name="T11" fmla="*/ 1 h 16"/>
                      <a:gd name="T12" fmla="*/ 1 w 98"/>
                      <a:gd name="T13" fmla="*/ 1 h 16"/>
                      <a:gd name="T14" fmla="*/ 1 w 98"/>
                      <a:gd name="T15" fmla="*/ 0 h 16"/>
                      <a:gd name="T16" fmla="*/ 1 w 98"/>
                      <a:gd name="T17" fmla="*/ 0 h 16"/>
                      <a:gd name="T18" fmla="*/ 1 w 98"/>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6">
                        <a:moveTo>
                          <a:pt x="0" y="16"/>
                        </a:moveTo>
                        <a:lnTo>
                          <a:pt x="98" y="16"/>
                        </a:lnTo>
                        <a:lnTo>
                          <a:pt x="98" y="0"/>
                        </a:lnTo>
                        <a:lnTo>
                          <a:pt x="0" y="0"/>
                        </a:lnTo>
                        <a:lnTo>
                          <a:pt x="0" y="16"/>
                        </a:lnTo>
                        <a:close/>
                        <a:moveTo>
                          <a:pt x="2" y="16"/>
                        </a:moveTo>
                        <a:lnTo>
                          <a:pt x="96" y="16"/>
                        </a:lnTo>
                        <a:lnTo>
                          <a:pt x="96" y="0"/>
                        </a:lnTo>
                        <a:lnTo>
                          <a:pt x="2" y="0"/>
                        </a:lnTo>
                        <a:lnTo>
                          <a:pt x="2" y="16"/>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3" name="Freeform 664"/>
                  <p:cNvSpPr>
                    <a:spLocks noEditPoints="1"/>
                  </p:cNvSpPr>
                  <p:nvPr/>
                </p:nvSpPr>
                <p:spPr bwMode="auto">
                  <a:xfrm>
                    <a:off x="1585" y="1651"/>
                    <a:ext cx="47" cy="8"/>
                  </a:xfrm>
                  <a:custGeom>
                    <a:avLst/>
                    <a:gdLst>
                      <a:gd name="T0" fmla="*/ 0 w 94"/>
                      <a:gd name="T1" fmla="*/ 1 h 16"/>
                      <a:gd name="T2" fmla="*/ 1 w 94"/>
                      <a:gd name="T3" fmla="*/ 1 h 16"/>
                      <a:gd name="T4" fmla="*/ 1 w 94"/>
                      <a:gd name="T5" fmla="*/ 0 h 16"/>
                      <a:gd name="T6" fmla="*/ 0 w 94"/>
                      <a:gd name="T7" fmla="*/ 0 h 16"/>
                      <a:gd name="T8" fmla="*/ 0 w 94"/>
                      <a:gd name="T9" fmla="*/ 1 h 16"/>
                      <a:gd name="T10" fmla="*/ 1 w 94"/>
                      <a:gd name="T11" fmla="*/ 1 h 16"/>
                      <a:gd name="T12" fmla="*/ 1 w 94"/>
                      <a:gd name="T13" fmla="*/ 1 h 16"/>
                      <a:gd name="T14" fmla="*/ 1 w 94"/>
                      <a:gd name="T15" fmla="*/ 0 h 16"/>
                      <a:gd name="T16" fmla="*/ 1 w 94"/>
                      <a:gd name="T17" fmla="*/ 0 h 16"/>
                      <a:gd name="T18" fmla="*/ 1 w 94"/>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6">
                        <a:moveTo>
                          <a:pt x="0" y="16"/>
                        </a:moveTo>
                        <a:lnTo>
                          <a:pt x="94" y="16"/>
                        </a:lnTo>
                        <a:lnTo>
                          <a:pt x="94" y="0"/>
                        </a:lnTo>
                        <a:lnTo>
                          <a:pt x="0" y="0"/>
                        </a:lnTo>
                        <a:lnTo>
                          <a:pt x="0" y="16"/>
                        </a:lnTo>
                        <a:close/>
                        <a:moveTo>
                          <a:pt x="2" y="16"/>
                        </a:moveTo>
                        <a:lnTo>
                          <a:pt x="92" y="16"/>
                        </a:lnTo>
                        <a:lnTo>
                          <a:pt x="92" y="0"/>
                        </a:lnTo>
                        <a:lnTo>
                          <a:pt x="2" y="0"/>
                        </a:lnTo>
                        <a:lnTo>
                          <a:pt x="2" y="16"/>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4" name="Freeform 665"/>
                  <p:cNvSpPr>
                    <a:spLocks noEditPoints="1"/>
                  </p:cNvSpPr>
                  <p:nvPr/>
                </p:nvSpPr>
                <p:spPr bwMode="auto">
                  <a:xfrm>
                    <a:off x="1586" y="1651"/>
                    <a:ext cx="45" cy="8"/>
                  </a:xfrm>
                  <a:custGeom>
                    <a:avLst/>
                    <a:gdLst>
                      <a:gd name="T0" fmla="*/ 0 w 90"/>
                      <a:gd name="T1" fmla="*/ 1 h 16"/>
                      <a:gd name="T2" fmla="*/ 1 w 90"/>
                      <a:gd name="T3" fmla="*/ 1 h 16"/>
                      <a:gd name="T4" fmla="*/ 1 w 90"/>
                      <a:gd name="T5" fmla="*/ 0 h 16"/>
                      <a:gd name="T6" fmla="*/ 0 w 90"/>
                      <a:gd name="T7" fmla="*/ 0 h 16"/>
                      <a:gd name="T8" fmla="*/ 0 w 90"/>
                      <a:gd name="T9" fmla="*/ 1 h 16"/>
                      <a:gd name="T10" fmla="*/ 1 w 90"/>
                      <a:gd name="T11" fmla="*/ 1 h 16"/>
                      <a:gd name="T12" fmla="*/ 1 w 90"/>
                      <a:gd name="T13" fmla="*/ 1 h 16"/>
                      <a:gd name="T14" fmla="*/ 1 w 90"/>
                      <a:gd name="T15" fmla="*/ 0 h 16"/>
                      <a:gd name="T16" fmla="*/ 1 w 90"/>
                      <a:gd name="T17" fmla="*/ 0 h 16"/>
                      <a:gd name="T18" fmla="*/ 1 w 90"/>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0" h="16">
                        <a:moveTo>
                          <a:pt x="0" y="16"/>
                        </a:moveTo>
                        <a:lnTo>
                          <a:pt x="90" y="16"/>
                        </a:lnTo>
                        <a:lnTo>
                          <a:pt x="90" y="0"/>
                        </a:lnTo>
                        <a:lnTo>
                          <a:pt x="0" y="0"/>
                        </a:lnTo>
                        <a:lnTo>
                          <a:pt x="0" y="16"/>
                        </a:lnTo>
                        <a:close/>
                        <a:moveTo>
                          <a:pt x="1" y="16"/>
                        </a:moveTo>
                        <a:lnTo>
                          <a:pt x="88" y="16"/>
                        </a:lnTo>
                        <a:lnTo>
                          <a:pt x="88" y="0"/>
                        </a:lnTo>
                        <a:lnTo>
                          <a:pt x="1" y="0"/>
                        </a:lnTo>
                        <a:lnTo>
                          <a:pt x="1" y="16"/>
                        </a:lnTo>
                        <a:close/>
                      </a:path>
                    </a:pathLst>
                  </a:custGeom>
                  <a:solidFill>
                    <a:srgbClr val="AEAEA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5" name="Freeform 666"/>
                  <p:cNvSpPr>
                    <a:spLocks noEditPoints="1"/>
                  </p:cNvSpPr>
                  <p:nvPr/>
                </p:nvSpPr>
                <p:spPr bwMode="auto">
                  <a:xfrm>
                    <a:off x="1587" y="1651"/>
                    <a:ext cx="43" cy="8"/>
                  </a:xfrm>
                  <a:custGeom>
                    <a:avLst/>
                    <a:gdLst>
                      <a:gd name="T0" fmla="*/ 0 w 87"/>
                      <a:gd name="T1" fmla="*/ 1 h 16"/>
                      <a:gd name="T2" fmla="*/ 0 w 87"/>
                      <a:gd name="T3" fmla="*/ 1 h 16"/>
                      <a:gd name="T4" fmla="*/ 0 w 87"/>
                      <a:gd name="T5" fmla="*/ 0 h 16"/>
                      <a:gd name="T6" fmla="*/ 0 w 87"/>
                      <a:gd name="T7" fmla="*/ 0 h 16"/>
                      <a:gd name="T8" fmla="*/ 0 w 87"/>
                      <a:gd name="T9" fmla="*/ 1 h 16"/>
                      <a:gd name="T10" fmla="*/ 0 w 87"/>
                      <a:gd name="T11" fmla="*/ 1 h 16"/>
                      <a:gd name="T12" fmla="*/ 0 w 87"/>
                      <a:gd name="T13" fmla="*/ 1 h 16"/>
                      <a:gd name="T14" fmla="*/ 0 w 87"/>
                      <a:gd name="T15" fmla="*/ 0 h 16"/>
                      <a:gd name="T16" fmla="*/ 0 w 87"/>
                      <a:gd name="T17" fmla="*/ 0 h 16"/>
                      <a:gd name="T18" fmla="*/ 0 w 87"/>
                      <a:gd name="T19" fmla="*/ 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6">
                        <a:moveTo>
                          <a:pt x="0" y="16"/>
                        </a:moveTo>
                        <a:lnTo>
                          <a:pt x="87" y="16"/>
                        </a:lnTo>
                        <a:lnTo>
                          <a:pt x="87" y="0"/>
                        </a:lnTo>
                        <a:lnTo>
                          <a:pt x="0" y="0"/>
                        </a:lnTo>
                        <a:lnTo>
                          <a:pt x="0" y="16"/>
                        </a:lnTo>
                        <a:close/>
                        <a:moveTo>
                          <a:pt x="2" y="14"/>
                        </a:moveTo>
                        <a:lnTo>
                          <a:pt x="85" y="14"/>
                        </a:lnTo>
                        <a:lnTo>
                          <a:pt x="85" y="0"/>
                        </a:lnTo>
                        <a:lnTo>
                          <a:pt x="2" y="0"/>
                        </a:lnTo>
                        <a:lnTo>
                          <a:pt x="2" y="14"/>
                        </a:lnTo>
                        <a:close/>
                      </a:path>
                    </a:pathLst>
                  </a:custGeom>
                  <a:solidFill>
                    <a:srgbClr val="B2B2B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6" name="Freeform 667"/>
                  <p:cNvSpPr>
                    <a:spLocks noEditPoints="1"/>
                  </p:cNvSpPr>
                  <p:nvPr/>
                </p:nvSpPr>
                <p:spPr bwMode="auto">
                  <a:xfrm>
                    <a:off x="1588" y="1651"/>
                    <a:ext cx="41" cy="7"/>
                  </a:xfrm>
                  <a:custGeom>
                    <a:avLst/>
                    <a:gdLst>
                      <a:gd name="T0" fmla="*/ 0 w 83"/>
                      <a:gd name="T1" fmla="*/ 1 h 14"/>
                      <a:gd name="T2" fmla="*/ 0 w 83"/>
                      <a:gd name="T3" fmla="*/ 1 h 14"/>
                      <a:gd name="T4" fmla="*/ 0 w 83"/>
                      <a:gd name="T5" fmla="*/ 0 h 14"/>
                      <a:gd name="T6" fmla="*/ 0 w 83"/>
                      <a:gd name="T7" fmla="*/ 0 h 14"/>
                      <a:gd name="T8" fmla="*/ 0 w 83"/>
                      <a:gd name="T9" fmla="*/ 1 h 14"/>
                      <a:gd name="T10" fmla="*/ 0 w 83"/>
                      <a:gd name="T11" fmla="*/ 1 h 14"/>
                      <a:gd name="T12" fmla="*/ 0 w 83"/>
                      <a:gd name="T13" fmla="*/ 1 h 14"/>
                      <a:gd name="T14" fmla="*/ 0 w 83"/>
                      <a:gd name="T15" fmla="*/ 1 h 14"/>
                      <a:gd name="T16" fmla="*/ 0 w 83"/>
                      <a:gd name="T17" fmla="*/ 1 h 14"/>
                      <a:gd name="T18" fmla="*/ 0 w 83"/>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4">
                        <a:moveTo>
                          <a:pt x="0" y="14"/>
                        </a:moveTo>
                        <a:lnTo>
                          <a:pt x="83" y="14"/>
                        </a:lnTo>
                        <a:lnTo>
                          <a:pt x="83" y="0"/>
                        </a:lnTo>
                        <a:lnTo>
                          <a:pt x="0" y="0"/>
                        </a:lnTo>
                        <a:lnTo>
                          <a:pt x="0" y="14"/>
                        </a:lnTo>
                        <a:close/>
                        <a:moveTo>
                          <a:pt x="2" y="14"/>
                        </a:moveTo>
                        <a:lnTo>
                          <a:pt x="81" y="14"/>
                        </a:lnTo>
                        <a:lnTo>
                          <a:pt x="81" y="2"/>
                        </a:lnTo>
                        <a:lnTo>
                          <a:pt x="2" y="2"/>
                        </a:lnTo>
                        <a:lnTo>
                          <a:pt x="2" y="14"/>
                        </a:lnTo>
                        <a:close/>
                      </a:path>
                    </a:pathLst>
                  </a:custGeom>
                  <a:solidFill>
                    <a:srgbClr val="B6B6B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7" name="Freeform 668"/>
                  <p:cNvSpPr>
                    <a:spLocks noEditPoints="1"/>
                  </p:cNvSpPr>
                  <p:nvPr/>
                </p:nvSpPr>
                <p:spPr bwMode="auto">
                  <a:xfrm>
                    <a:off x="1589" y="1652"/>
                    <a:ext cx="40" cy="6"/>
                  </a:xfrm>
                  <a:custGeom>
                    <a:avLst/>
                    <a:gdLst>
                      <a:gd name="T0" fmla="*/ 0 w 79"/>
                      <a:gd name="T1" fmla="*/ 1 h 12"/>
                      <a:gd name="T2" fmla="*/ 1 w 79"/>
                      <a:gd name="T3" fmla="*/ 1 h 12"/>
                      <a:gd name="T4" fmla="*/ 1 w 79"/>
                      <a:gd name="T5" fmla="*/ 0 h 12"/>
                      <a:gd name="T6" fmla="*/ 0 w 79"/>
                      <a:gd name="T7" fmla="*/ 0 h 12"/>
                      <a:gd name="T8" fmla="*/ 0 w 79"/>
                      <a:gd name="T9" fmla="*/ 1 h 12"/>
                      <a:gd name="T10" fmla="*/ 1 w 79"/>
                      <a:gd name="T11" fmla="*/ 1 h 12"/>
                      <a:gd name="T12" fmla="*/ 1 w 79"/>
                      <a:gd name="T13" fmla="*/ 1 h 12"/>
                      <a:gd name="T14" fmla="*/ 1 w 79"/>
                      <a:gd name="T15" fmla="*/ 0 h 12"/>
                      <a:gd name="T16" fmla="*/ 1 w 79"/>
                      <a:gd name="T17" fmla="*/ 0 h 12"/>
                      <a:gd name="T18" fmla="*/ 1 w 79"/>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12">
                        <a:moveTo>
                          <a:pt x="0" y="12"/>
                        </a:moveTo>
                        <a:lnTo>
                          <a:pt x="79" y="12"/>
                        </a:lnTo>
                        <a:lnTo>
                          <a:pt x="79" y="0"/>
                        </a:lnTo>
                        <a:lnTo>
                          <a:pt x="0" y="0"/>
                        </a:lnTo>
                        <a:lnTo>
                          <a:pt x="0" y="12"/>
                        </a:lnTo>
                        <a:close/>
                        <a:moveTo>
                          <a:pt x="2" y="12"/>
                        </a:moveTo>
                        <a:lnTo>
                          <a:pt x="77" y="12"/>
                        </a:lnTo>
                        <a:lnTo>
                          <a:pt x="77" y="0"/>
                        </a:lnTo>
                        <a:lnTo>
                          <a:pt x="2" y="0"/>
                        </a:lnTo>
                        <a:lnTo>
                          <a:pt x="2" y="12"/>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8" name="Freeform 669"/>
                  <p:cNvSpPr>
                    <a:spLocks noEditPoints="1"/>
                  </p:cNvSpPr>
                  <p:nvPr/>
                </p:nvSpPr>
                <p:spPr bwMode="auto">
                  <a:xfrm>
                    <a:off x="1590" y="1652"/>
                    <a:ext cx="38" cy="6"/>
                  </a:xfrm>
                  <a:custGeom>
                    <a:avLst/>
                    <a:gdLst>
                      <a:gd name="T0" fmla="*/ 0 w 75"/>
                      <a:gd name="T1" fmla="*/ 1 h 12"/>
                      <a:gd name="T2" fmla="*/ 1 w 75"/>
                      <a:gd name="T3" fmla="*/ 1 h 12"/>
                      <a:gd name="T4" fmla="*/ 1 w 75"/>
                      <a:gd name="T5" fmla="*/ 0 h 12"/>
                      <a:gd name="T6" fmla="*/ 0 w 75"/>
                      <a:gd name="T7" fmla="*/ 0 h 12"/>
                      <a:gd name="T8" fmla="*/ 0 w 75"/>
                      <a:gd name="T9" fmla="*/ 1 h 12"/>
                      <a:gd name="T10" fmla="*/ 1 w 75"/>
                      <a:gd name="T11" fmla="*/ 1 h 12"/>
                      <a:gd name="T12" fmla="*/ 1 w 75"/>
                      <a:gd name="T13" fmla="*/ 1 h 12"/>
                      <a:gd name="T14" fmla="*/ 1 w 75"/>
                      <a:gd name="T15" fmla="*/ 0 h 12"/>
                      <a:gd name="T16" fmla="*/ 1 w 75"/>
                      <a:gd name="T17" fmla="*/ 0 h 12"/>
                      <a:gd name="T18" fmla="*/ 1 w 75"/>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12">
                        <a:moveTo>
                          <a:pt x="0" y="12"/>
                        </a:moveTo>
                        <a:lnTo>
                          <a:pt x="75" y="12"/>
                        </a:lnTo>
                        <a:lnTo>
                          <a:pt x="75" y="0"/>
                        </a:lnTo>
                        <a:lnTo>
                          <a:pt x="0" y="0"/>
                        </a:lnTo>
                        <a:lnTo>
                          <a:pt x="0" y="12"/>
                        </a:lnTo>
                        <a:close/>
                        <a:moveTo>
                          <a:pt x="2" y="12"/>
                        </a:moveTo>
                        <a:lnTo>
                          <a:pt x="73" y="12"/>
                        </a:lnTo>
                        <a:lnTo>
                          <a:pt x="73" y="0"/>
                        </a:lnTo>
                        <a:lnTo>
                          <a:pt x="2" y="0"/>
                        </a:lnTo>
                        <a:lnTo>
                          <a:pt x="2" y="1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59" name="Freeform 670"/>
                  <p:cNvSpPr>
                    <a:spLocks noEditPoints="1"/>
                  </p:cNvSpPr>
                  <p:nvPr/>
                </p:nvSpPr>
                <p:spPr bwMode="auto">
                  <a:xfrm>
                    <a:off x="1591" y="1652"/>
                    <a:ext cx="36" cy="6"/>
                  </a:xfrm>
                  <a:custGeom>
                    <a:avLst/>
                    <a:gdLst>
                      <a:gd name="T0" fmla="*/ 0 w 71"/>
                      <a:gd name="T1" fmla="*/ 1 h 12"/>
                      <a:gd name="T2" fmla="*/ 1 w 71"/>
                      <a:gd name="T3" fmla="*/ 1 h 12"/>
                      <a:gd name="T4" fmla="*/ 1 w 71"/>
                      <a:gd name="T5" fmla="*/ 0 h 12"/>
                      <a:gd name="T6" fmla="*/ 0 w 71"/>
                      <a:gd name="T7" fmla="*/ 0 h 12"/>
                      <a:gd name="T8" fmla="*/ 0 w 71"/>
                      <a:gd name="T9" fmla="*/ 1 h 12"/>
                      <a:gd name="T10" fmla="*/ 1 w 71"/>
                      <a:gd name="T11" fmla="*/ 1 h 12"/>
                      <a:gd name="T12" fmla="*/ 1 w 71"/>
                      <a:gd name="T13" fmla="*/ 1 h 12"/>
                      <a:gd name="T14" fmla="*/ 1 w 71"/>
                      <a:gd name="T15" fmla="*/ 0 h 12"/>
                      <a:gd name="T16" fmla="*/ 1 w 71"/>
                      <a:gd name="T17" fmla="*/ 0 h 12"/>
                      <a:gd name="T18" fmla="*/ 1 w 71"/>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12">
                        <a:moveTo>
                          <a:pt x="0" y="12"/>
                        </a:moveTo>
                        <a:lnTo>
                          <a:pt x="71" y="12"/>
                        </a:lnTo>
                        <a:lnTo>
                          <a:pt x="71" y="0"/>
                        </a:lnTo>
                        <a:lnTo>
                          <a:pt x="0" y="0"/>
                        </a:lnTo>
                        <a:lnTo>
                          <a:pt x="0" y="12"/>
                        </a:lnTo>
                        <a:close/>
                        <a:moveTo>
                          <a:pt x="2" y="12"/>
                        </a:moveTo>
                        <a:lnTo>
                          <a:pt x="69" y="12"/>
                        </a:lnTo>
                        <a:lnTo>
                          <a:pt x="69" y="0"/>
                        </a:lnTo>
                        <a:lnTo>
                          <a:pt x="2" y="0"/>
                        </a:lnTo>
                        <a:lnTo>
                          <a:pt x="2" y="12"/>
                        </a:lnTo>
                        <a:close/>
                      </a:path>
                    </a:pathLst>
                  </a:custGeom>
                  <a:solidFill>
                    <a:srgbClr val="C0C0C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0" name="Freeform 671"/>
                  <p:cNvSpPr>
                    <a:spLocks noEditPoints="1"/>
                  </p:cNvSpPr>
                  <p:nvPr/>
                </p:nvSpPr>
                <p:spPr bwMode="auto">
                  <a:xfrm>
                    <a:off x="1592" y="1652"/>
                    <a:ext cx="34" cy="6"/>
                  </a:xfrm>
                  <a:custGeom>
                    <a:avLst/>
                    <a:gdLst>
                      <a:gd name="T0" fmla="*/ 0 w 67"/>
                      <a:gd name="T1" fmla="*/ 1 h 12"/>
                      <a:gd name="T2" fmla="*/ 1 w 67"/>
                      <a:gd name="T3" fmla="*/ 1 h 12"/>
                      <a:gd name="T4" fmla="*/ 1 w 67"/>
                      <a:gd name="T5" fmla="*/ 0 h 12"/>
                      <a:gd name="T6" fmla="*/ 0 w 67"/>
                      <a:gd name="T7" fmla="*/ 0 h 12"/>
                      <a:gd name="T8" fmla="*/ 0 w 67"/>
                      <a:gd name="T9" fmla="*/ 1 h 12"/>
                      <a:gd name="T10" fmla="*/ 1 w 67"/>
                      <a:gd name="T11" fmla="*/ 1 h 12"/>
                      <a:gd name="T12" fmla="*/ 1 w 67"/>
                      <a:gd name="T13" fmla="*/ 1 h 12"/>
                      <a:gd name="T14" fmla="*/ 1 w 67"/>
                      <a:gd name="T15" fmla="*/ 0 h 12"/>
                      <a:gd name="T16" fmla="*/ 1 w 67"/>
                      <a:gd name="T17" fmla="*/ 0 h 12"/>
                      <a:gd name="T18" fmla="*/ 1 w 67"/>
                      <a:gd name="T19" fmla="*/ 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12">
                        <a:moveTo>
                          <a:pt x="0" y="12"/>
                        </a:moveTo>
                        <a:lnTo>
                          <a:pt x="67" y="12"/>
                        </a:lnTo>
                        <a:lnTo>
                          <a:pt x="67" y="0"/>
                        </a:lnTo>
                        <a:lnTo>
                          <a:pt x="0" y="0"/>
                        </a:lnTo>
                        <a:lnTo>
                          <a:pt x="0" y="12"/>
                        </a:lnTo>
                        <a:close/>
                        <a:moveTo>
                          <a:pt x="2" y="10"/>
                        </a:moveTo>
                        <a:lnTo>
                          <a:pt x="65" y="10"/>
                        </a:lnTo>
                        <a:lnTo>
                          <a:pt x="65" y="0"/>
                        </a:lnTo>
                        <a:lnTo>
                          <a:pt x="2" y="0"/>
                        </a:lnTo>
                        <a:lnTo>
                          <a:pt x="2" y="1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1" name="Freeform 672"/>
                  <p:cNvSpPr>
                    <a:spLocks noEditPoints="1"/>
                  </p:cNvSpPr>
                  <p:nvPr/>
                </p:nvSpPr>
                <p:spPr bwMode="auto">
                  <a:xfrm>
                    <a:off x="1593" y="1652"/>
                    <a:ext cx="32" cy="5"/>
                  </a:xfrm>
                  <a:custGeom>
                    <a:avLst/>
                    <a:gdLst>
                      <a:gd name="T0" fmla="*/ 0 w 63"/>
                      <a:gd name="T1" fmla="*/ 1 h 10"/>
                      <a:gd name="T2" fmla="*/ 1 w 63"/>
                      <a:gd name="T3" fmla="*/ 1 h 10"/>
                      <a:gd name="T4" fmla="*/ 1 w 63"/>
                      <a:gd name="T5" fmla="*/ 0 h 10"/>
                      <a:gd name="T6" fmla="*/ 0 w 63"/>
                      <a:gd name="T7" fmla="*/ 0 h 10"/>
                      <a:gd name="T8" fmla="*/ 0 w 63"/>
                      <a:gd name="T9" fmla="*/ 1 h 10"/>
                      <a:gd name="T10" fmla="*/ 1 w 63"/>
                      <a:gd name="T11" fmla="*/ 1 h 10"/>
                      <a:gd name="T12" fmla="*/ 1 w 63"/>
                      <a:gd name="T13" fmla="*/ 1 h 10"/>
                      <a:gd name="T14" fmla="*/ 1 w 63"/>
                      <a:gd name="T15" fmla="*/ 0 h 10"/>
                      <a:gd name="T16" fmla="*/ 1 w 63"/>
                      <a:gd name="T17" fmla="*/ 0 h 10"/>
                      <a:gd name="T18" fmla="*/ 1 w 63"/>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10">
                        <a:moveTo>
                          <a:pt x="0" y="10"/>
                        </a:moveTo>
                        <a:lnTo>
                          <a:pt x="63" y="10"/>
                        </a:lnTo>
                        <a:lnTo>
                          <a:pt x="63" y="0"/>
                        </a:lnTo>
                        <a:lnTo>
                          <a:pt x="0" y="0"/>
                        </a:lnTo>
                        <a:lnTo>
                          <a:pt x="0" y="10"/>
                        </a:lnTo>
                        <a:close/>
                        <a:moveTo>
                          <a:pt x="2" y="10"/>
                        </a:moveTo>
                        <a:lnTo>
                          <a:pt x="61" y="10"/>
                        </a:lnTo>
                        <a:lnTo>
                          <a:pt x="61" y="0"/>
                        </a:lnTo>
                        <a:lnTo>
                          <a:pt x="2" y="0"/>
                        </a:lnTo>
                        <a:lnTo>
                          <a:pt x="2" y="10"/>
                        </a:lnTo>
                        <a:close/>
                      </a:path>
                    </a:pathLst>
                  </a:custGeom>
                  <a:solidFill>
                    <a:srgbClr val="C7C7C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2" name="Freeform 673"/>
                  <p:cNvSpPr>
                    <a:spLocks noEditPoints="1"/>
                  </p:cNvSpPr>
                  <p:nvPr/>
                </p:nvSpPr>
                <p:spPr bwMode="auto">
                  <a:xfrm>
                    <a:off x="1594" y="1652"/>
                    <a:ext cx="30" cy="5"/>
                  </a:xfrm>
                  <a:custGeom>
                    <a:avLst/>
                    <a:gdLst>
                      <a:gd name="T0" fmla="*/ 0 w 59"/>
                      <a:gd name="T1" fmla="*/ 1 h 10"/>
                      <a:gd name="T2" fmla="*/ 1 w 59"/>
                      <a:gd name="T3" fmla="*/ 1 h 10"/>
                      <a:gd name="T4" fmla="*/ 1 w 59"/>
                      <a:gd name="T5" fmla="*/ 0 h 10"/>
                      <a:gd name="T6" fmla="*/ 0 w 59"/>
                      <a:gd name="T7" fmla="*/ 0 h 10"/>
                      <a:gd name="T8" fmla="*/ 0 w 59"/>
                      <a:gd name="T9" fmla="*/ 1 h 10"/>
                      <a:gd name="T10" fmla="*/ 1 w 59"/>
                      <a:gd name="T11" fmla="*/ 1 h 10"/>
                      <a:gd name="T12" fmla="*/ 1 w 59"/>
                      <a:gd name="T13" fmla="*/ 1 h 10"/>
                      <a:gd name="T14" fmla="*/ 1 w 59"/>
                      <a:gd name="T15" fmla="*/ 0 h 10"/>
                      <a:gd name="T16" fmla="*/ 1 w 59"/>
                      <a:gd name="T17" fmla="*/ 0 h 10"/>
                      <a:gd name="T18" fmla="*/ 1 w 59"/>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10">
                        <a:moveTo>
                          <a:pt x="0" y="10"/>
                        </a:moveTo>
                        <a:lnTo>
                          <a:pt x="59" y="10"/>
                        </a:lnTo>
                        <a:lnTo>
                          <a:pt x="59" y="0"/>
                        </a:lnTo>
                        <a:lnTo>
                          <a:pt x="0" y="0"/>
                        </a:lnTo>
                        <a:lnTo>
                          <a:pt x="0" y="10"/>
                        </a:lnTo>
                        <a:close/>
                        <a:moveTo>
                          <a:pt x="2" y="10"/>
                        </a:moveTo>
                        <a:lnTo>
                          <a:pt x="58" y="10"/>
                        </a:lnTo>
                        <a:lnTo>
                          <a:pt x="58" y="0"/>
                        </a:lnTo>
                        <a:lnTo>
                          <a:pt x="2" y="0"/>
                        </a:lnTo>
                        <a:lnTo>
                          <a:pt x="2" y="10"/>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3" name="Freeform 674"/>
                  <p:cNvSpPr>
                    <a:spLocks noEditPoints="1"/>
                  </p:cNvSpPr>
                  <p:nvPr/>
                </p:nvSpPr>
                <p:spPr bwMode="auto">
                  <a:xfrm>
                    <a:off x="1595" y="1652"/>
                    <a:ext cx="28" cy="5"/>
                  </a:xfrm>
                  <a:custGeom>
                    <a:avLst/>
                    <a:gdLst>
                      <a:gd name="T0" fmla="*/ 0 w 56"/>
                      <a:gd name="T1" fmla="*/ 1 h 10"/>
                      <a:gd name="T2" fmla="*/ 1 w 56"/>
                      <a:gd name="T3" fmla="*/ 1 h 10"/>
                      <a:gd name="T4" fmla="*/ 1 w 56"/>
                      <a:gd name="T5" fmla="*/ 0 h 10"/>
                      <a:gd name="T6" fmla="*/ 0 w 56"/>
                      <a:gd name="T7" fmla="*/ 0 h 10"/>
                      <a:gd name="T8" fmla="*/ 0 w 56"/>
                      <a:gd name="T9" fmla="*/ 1 h 10"/>
                      <a:gd name="T10" fmla="*/ 1 w 56"/>
                      <a:gd name="T11" fmla="*/ 1 h 10"/>
                      <a:gd name="T12" fmla="*/ 1 w 56"/>
                      <a:gd name="T13" fmla="*/ 1 h 10"/>
                      <a:gd name="T14" fmla="*/ 1 w 56"/>
                      <a:gd name="T15" fmla="*/ 1 h 10"/>
                      <a:gd name="T16" fmla="*/ 1 w 56"/>
                      <a:gd name="T17" fmla="*/ 1 h 10"/>
                      <a:gd name="T18" fmla="*/ 1 w 56"/>
                      <a:gd name="T19" fmla="*/ 1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6" h="10">
                        <a:moveTo>
                          <a:pt x="0" y="10"/>
                        </a:moveTo>
                        <a:lnTo>
                          <a:pt x="56" y="10"/>
                        </a:lnTo>
                        <a:lnTo>
                          <a:pt x="56" y="0"/>
                        </a:lnTo>
                        <a:lnTo>
                          <a:pt x="0" y="0"/>
                        </a:lnTo>
                        <a:lnTo>
                          <a:pt x="0" y="10"/>
                        </a:lnTo>
                        <a:close/>
                        <a:moveTo>
                          <a:pt x="2" y="10"/>
                        </a:moveTo>
                        <a:lnTo>
                          <a:pt x="54" y="10"/>
                        </a:lnTo>
                        <a:lnTo>
                          <a:pt x="54" y="2"/>
                        </a:lnTo>
                        <a:lnTo>
                          <a:pt x="2" y="2"/>
                        </a:lnTo>
                        <a:lnTo>
                          <a:pt x="2" y="1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4" name="Freeform 675"/>
                  <p:cNvSpPr>
                    <a:spLocks noEditPoints="1"/>
                  </p:cNvSpPr>
                  <p:nvPr/>
                </p:nvSpPr>
                <p:spPr bwMode="auto">
                  <a:xfrm>
                    <a:off x="1596" y="1653"/>
                    <a:ext cx="26" cy="4"/>
                  </a:xfrm>
                  <a:custGeom>
                    <a:avLst/>
                    <a:gdLst>
                      <a:gd name="T0" fmla="*/ 0 w 52"/>
                      <a:gd name="T1" fmla="*/ 1 h 8"/>
                      <a:gd name="T2" fmla="*/ 1 w 52"/>
                      <a:gd name="T3" fmla="*/ 1 h 8"/>
                      <a:gd name="T4" fmla="*/ 1 w 52"/>
                      <a:gd name="T5" fmla="*/ 0 h 8"/>
                      <a:gd name="T6" fmla="*/ 0 w 52"/>
                      <a:gd name="T7" fmla="*/ 0 h 8"/>
                      <a:gd name="T8" fmla="*/ 0 w 52"/>
                      <a:gd name="T9" fmla="*/ 1 h 8"/>
                      <a:gd name="T10" fmla="*/ 1 w 52"/>
                      <a:gd name="T11" fmla="*/ 1 h 8"/>
                      <a:gd name="T12" fmla="*/ 1 w 52"/>
                      <a:gd name="T13" fmla="*/ 1 h 8"/>
                      <a:gd name="T14" fmla="*/ 1 w 52"/>
                      <a:gd name="T15" fmla="*/ 0 h 8"/>
                      <a:gd name="T16" fmla="*/ 1 w 52"/>
                      <a:gd name="T17" fmla="*/ 0 h 8"/>
                      <a:gd name="T18" fmla="*/ 1 w 52"/>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8">
                        <a:moveTo>
                          <a:pt x="0" y="8"/>
                        </a:moveTo>
                        <a:lnTo>
                          <a:pt x="52" y="8"/>
                        </a:lnTo>
                        <a:lnTo>
                          <a:pt x="52" y="0"/>
                        </a:lnTo>
                        <a:lnTo>
                          <a:pt x="0" y="0"/>
                        </a:lnTo>
                        <a:lnTo>
                          <a:pt x="0" y="8"/>
                        </a:lnTo>
                        <a:close/>
                        <a:moveTo>
                          <a:pt x="2" y="8"/>
                        </a:moveTo>
                        <a:lnTo>
                          <a:pt x="50" y="8"/>
                        </a:lnTo>
                        <a:lnTo>
                          <a:pt x="50" y="0"/>
                        </a:lnTo>
                        <a:lnTo>
                          <a:pt x="2" y="0"/>
                        </a:lnTo>
                        <a:lnTo>
                          <a:pt x="2" y="8"/>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5" name="Freeform 676"/>
                  <p:cNvSpPr>
                    <a:spLocks noEditPoints="1"/>
                  </p:cNvSpPr>
                  <p:nvPr/>
                </p:nvSpPr>
                <p:spPr bwMode="auto">
                  <a:xfrm>
                    <a:off x="1597" y="1653"/>
                    <a:ext cx="24" cy="4"/>
                  </a:xfrm>
                  <a:custGeom>
                    <a:avLst/>
                    <a:gdLst>
                      <a:gd name="T0" fmla="*/ 0 w 48"/>
                      <a:gd name="T1" fmla="*/ 1 h 8"/>
                      <a:gd name="T2" fmla="*/ 1 w 48"/>
                      <a:gd name="T3" fmla="*/ 1 h 8"/>
                      <a:gd name="T4" fmla="*/ 1 w 48"/>
                      <a:gd name="T5" fmla="*/ 0 h 8"/>
                      <a:gd name="T6" fmla="*/ 0 w 48"/>
                      <a:gd name="T7" fmla="*/ 0 h 8"/>
                      <a:gd name="T8" fmla="*/ 0 w 48"/>
                      <a:gd name="T9" fmla="*/ 1 h 8"/>
                      <a:gd name="T10" fmla="*/ 1 w 48"/>
                      <a:gd name="T11" fmla="*/ 1 h 8"/>
                      <a:gd name="T12" fmla="*/ 1 w 48"/>
                      <a:gd name="T13" fmla="*/ 1 h 8"/>
                      <a:gd name="T14" fmla="*/ 1 w 48"/>
                      <a:gd name="T15" fmla="*/ 0 h 8"/>
                      <a:gd name="T16" fmla="*/ 1 w 48"/>
                      <a:gd name="T17" fmla="*/ 0 h 8"/>
                      <a:gd name="T18" fmla="*/ 1 w 48"/>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8">
                        <a:moveTo>
                          <a:pt x="0" y="8"/>
                        </a:moveTo>
                        <a:lnTo>
                          <a:pt x="48" y="8"/>
                        </a:lnTo>
                        <a:lnTo>
                          <a:pt x="48" y="0"/>
                        </a:lnTo>
                        <a:lnTo>
                          <a:pt x="0" y="0"/>
                        </a:lnTo>
                        <a:lnTo>
                          <a:pt x="0" y="8"/>
                        </a:lnTo>
                        <a:close/>
                        <a:moveTo>
                          <a:pt x="2" y="8"/>
                        </a:moveTo>
                        <a:lnTo>
                          <a:pt x="46" y="8"/>
                        </a:lnTo>
                        <a:lnTo>
                          <a:pt x="46" y="0"/>
                        </a:lnTo>
                        <a:lnTo>
                          <a:pt x="2" y="0"/>
                        </a:lnTo>
                        <a:lnTo>
                          <a:pt x="2" y="8"/>
                        </a:lnTo>
                        <a:close/>
                      </a:path>
                    </a:pathLst>
                  </a:custGeom>
                  <a:solidFill>
                    <a:srgbClr val="D1D1D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6" name="Freeform 677"/>
                  <p:cNvSpPr>
                    <a:spLocks noEditPoints="1"/>
                  </p:cNvSpPr>
                  <p:nvPr/>
                </p:nvSpPr>
                <p:spPr bwMode="auto">
                  <a:xfrm>
                    <a:off x="1598" y="1653"/>
                    <a:ext cx="22" cy="4"/>
                  </a:xfrm>
                  <a:custGeom>
                    <a:avLst/>
                    <a:gdLst>
                      <a:gd name="T0" fmla="*/ 0 w 44"/>
                      <a:gd name="T1" fmla="*/ 1 h 8"/>
                      <a:gd name="T2" fmla="*/ 1 w 44"/>
                      <a:gd name="T3" fmla="*/ 1 h 8"/>
                      <a:gd name="T4" fmla="*/ 1 w 44"/>
                      <a:gd name="T5" fmla="*/ 0 h 8"/>
                      <a:gd name="T6" fmla="*/ 0 w 44"/>
                      <a:gd name="T7" fmla="*/ 0 h 8"/>
                      <a:gd name="T8" fmla="*/ 0 w 44"/>
                      <a:gd name="T9" fmla="*/ 1 h 8"/>
                      <a:gd name="T10" fmla="*/ 1 w 44"/>
                      <a:gd name="T11" fmla="*/ 1 h 8"/>
                      <a:gd name="T12" fmla="*/ 1 w 44"/>
                      <a:gd name="T13" fmla="*/ 1 h 8"/>
                      <a:gd name="T14" fmla="*/ 1 w 44"/>
                      <a:gd name="T15" fmla="*/ 0 h 8"/>
                      <a:gd name="T16" fmla="*/ 1 w 44"/>
                      <a:gd name="T17" fmla="*/ 0 h 8"/>
                      <a:gd name="T18" fmla="*/ 1 w 44"/>
                      <a:gd name="T19" fmla="*/ 1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4" h="8">
                        <a:moveTo>
                          <a:pt x="0" y="8"/>
                        </a:moveTo>
                        <a:lnTo>
                          <a:pt x="44" y="8"/>
                        </a:lnTo>
                        <a:lnTo>
                          <a:pt x="44" y="0"/>
                        </a:lnTo>
                        <a:lnTo>
                          <a:pt x="0" y="0"/>
                        </a:lnTo>
                        <a:lnTo>
                          <a:pt x="0" y="8"/>
                        </a:lnTo>
                        <a:close/>
                        <a:moveTo>
                          <a:pt x="1" y="6"/>
                        </a:moveTo>
                        <a:lnTo>
                          <a:pt x="42" y="6"/>
                        </a:lnTo>
                        <a:lnTo>
                          <a:pt x="42" y="0"/>
                        </a:lnTo>
                        <a:lnTo>
                          <a:pt x="1" y="0"/>
                        </a:lnTo>
                        <a:lnTo>
                          <a:pt x="1" y="6"/>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7" name="Freeform 678"/>
                  <p:cNvSpPr>
                    <a:spLocks noEditPoints="1"/>
                  </p:cNvSpPr>
                  <p:nvPr/>
                </p:nvSpPr>
                <p:spPr bwMode="auto">
                  <a:xfrm>
                    <a:off x="1599" y="1653"/>
                    <a:ext cx="20" cy="3"/>
                  </a:xfrm>
                  <a:custGeom>
                    <a:avLst/>
                    <a:gdLst>
                      <a:gd name="T0" fmla="*/ 0 w 41"/>
                      <a:gd name="T1" fmla="*/ 1 h 6"/>
                      <a:gd name="T2" fmla="*/ 0 w 41"/>
                      <a:gd name="T3" fmla="*/ 1 h 6"/>
                      <a:gd name="T4" fmla="*/ 0 w 41"/>
                      <a:gd name="T5" fmla="*/ 0 h 6"/>
                      <a:gd name="T6" fmla="*/ 0 w 41"/>
                      <a:gd name="T7" fmla="*/ 0 h 6"/>
                      <a:gd name="T8" fmla="*/ 0 w 41"/>
                      <a:gd name="T9" fmla="*/ 1 h 6"/>
                      <a:gd name="T10" fmla="*/ 0 w 41"/>
                      <a:gd name="T11" fmla="*/ 1 h 6"/>
                      <a:gd name="T12" fmla="*/ 0 w 41"/>
                      <a:gd name="T13" fmla="*/ 1 h 6"/>
                      <a:gd name="T14" fmla="*/ 0 w 41"/>
                      <a:gd name="T15" fmla="*/ 0 h 6"/>
                      <a:gd name="T16" fmla="*/ 0 w 41"/>
                      <a:gd name="T17" fmla="*/ 0 h 6"/>
                      <a:gd name="T18" fmla="*/ 0 w 41"/>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6">
                        <a:moveTo>
                          <a:pt x="0" y="6"/>
                        </a:moveTo>
                        <a:lnTo>
                          <a:pt x="41" y="6"/>
                        </a:lnTo>
                        <a:lnTo>
                          <a:pt x="41" y="0"/>
                        </a:lnTo>
                        <a:lnTo>
                          <a:pt x="0" y="0"/>
                        </a:lnTo>
                        <a:lnTo>
                          <a:pt x="0" y="6"/>
                        </a:lnTo>
                        <a:close/>
                        <a:moveTo>
                          <a:pt x="4" y="6"/>
                        </a:moveTo>
                        <a:lnTo>
                          <a:pt x="39" y="6"/>
                        </a:lnTo>
                        <a:lnTo>
                          <a:pt x="39" y="0"/>
                        </a:lnTo>
                        <a:lnTo>
                          <a:pt x="4" y="0"/>
                        </a:lnTo>
                        <a:lnTo>
                          <a:pt x="4" y="6"/>
                        </a:lnTo>
                        <a:close/>
                      </a:path>
                    </a:pathLst>
                  </a:custGeom>
                  <a:solidFill>
                    <a:srgbClr val="D6D6D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8" name="Freeform 679"/>
                  <p:cNvSpPr>
                    <a:spLocks noEditPoints="1"/>
                  </p:cNvSpPr>
                  <p:nvPr/>
                </p:nvSpPr>
                <p:spPr bwMode="auto">
                  <a:xfrm>
                    <a:off x="1601" y="1653"/>
                    <a:ext cx="17" cy="3"/>
                  </a:xfrm>
                  <a:custGeom>
                    <a:avLst/>
                    <a:gdLst>
                      <a:gd name="T0" fmla="*/ 0 w 35"/>
                      <a:gd name="T1" fmla="*/ 1 h 6"/>
                      <a:gd name="T2" fmla="*/ 0 w 35"/>
                      <a:gd name="T3" fmla="*/ 1 h 6"/>
                      <a:gd name="T4" fmla="*/ 0 w 35"/>
                      <a:gd name="T5" fmla="*/ 0 h 6"/>
                      <a:gd name="T6" fmla="*/ 0 w 35"/>
                      <a:gd name="T7" fmla="*/ 0 h 6"/>
                      <a:gd name="T8" fmla="*/ 0 w 35"/>
                      <a:gd name="T9" fmla="*/ 1 h 6"/>
                      <a:gd name="T10" fmla="*/ 0 w 35"/>
                      <a:gd name="T11" fmla="*/ 1 h 6"/>
                      <a:gd name="T12" fmla="*/ 0 w 35"/>
                      <a:gd name="T13" fmla="*/ 1 h 6"/>
                      <a:gd name="T14" fmla="*/ 0 w 35"/>
                      <a:gd name="T15" fmla="*/ 0 h 6"/>
                      <a:gd name="T16" fmla="*/ 0 w 35"/>
                      <a:gd name="T17" fmla="*/ 0 h 6"/>
                      <a:gd name="T18" fmla="*/ 0 w 35"/>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6">
                        <a:moveTo>
                          <a:pt x="0" y="6"/>
                        </a:moveTo>
                        <a:lnTo>
                          <a:pt x="35" y="6"/>
                        </a:lnTo>
                        <a:lnTo>
                          <a:pt x="35" y="0"/>
                        </a:lnTo>
                        <a:lnTo>
                          <a:pt x="0" y="0"/>
                        </a:lnTo>
                        <a:lnTo>
                          <a:pt x="0" y="6"/>
                        </a:lnTo>
                        <a:close/>
                        <a:moveTo>
                          <a:pt x="2" y="6"/>
                        </a:moveTo>
                        <a:lnTo>
                          <a:pt x="31" y="6"/>
                        </a:lnTo>
                        <a:lnTo>
                          <a:pt x="31" y="0"/>
                        </a:lnTo>
                        <a:lnTo>
                          <a:pt x="2" y="0"/>
                        </a:lnTo>
                        <a:lnTo>
                          <a:pt x="2" y="6"/>
                        </a:lnTo>
                        <a:close/>
                      </a:path>
                    </a:pathLst>
                  </a:custGeom>
                  <a:solidFill>
                    <a:srgbClr val="D8D8D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69" name="Freeform 680"/>
                  <p:cNvSpPr>
                    <a:spLocks noEditPoints="1"/>
                  </p:cNvSpPr>
                  <p:nvPr/>
                </p:nvSpPr>
                <p:spPr bwMode="auto">
                  <a:xfrm>
                    <a:off x="1602" y="1653"/>
                    <a:ext cx="14" cy="3"/>
                  </a:xfrm>
                  <a:custGeom>
                    <a:avLst/>
                    <a:gdLst>
                      <a:gd name="T0" fmla="*/ 0 w 29"/>
                      <a:gd name="T1" fmla="*/ 1 h 6"/>
                      <a:gd name="T2" fmla="*/ 0 w 29"/>
                      <a:gd name="T3" fmla="*/ 1 h 6"/>
                      <a:gd name="T4" fmla="*/ 0 w 29"/>
                      <a:gd name="T5" fmla="*/ 0 h 6"/>
                      <a:gd name="T6" fmla="*/ 0 w 29"/>
                      <a:gd name="T7" fmla="*/ 0 h 6"/>
                      <a:gd name="T8" fmla="*/ 0 w 29"/>
                      <a:gd name="T9" fmla="*/ 1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0" y="6"/>
                        </a:moveTo>
                        <a:lnTo>
                          <a:pt x="29" y="6"/>
                        </a:lnTo>
                        <a:lnTo>
                          <a:pt x="29" y="0"/>
                        </a:lnTo>
                        <a:lnTo>
                          <a:pt x="0" y="0"/>
                        </a:lnTo>
                        <a:lnTo>
                          <a:pt x="0" y="6"/>
                        </a:lnTo>
                        <a:close/>
                        <a:moveTo>
                          <a:pt x="2" y="6"/>
                        </a:moveTo>
                        <a:lnTo>
                          <a:pt x="27" y="6"/>
                        </a:lnTo>
                        <a:lnTo>
                          <a:pt x="27" y="2"/>
                        </a:lnTo>
                        <a:lnTo>
                          <a:pt x="2" y="2"/>
                        </a:lnTo>
                        <a:lnTo>
                          <a:pt x="2" y="6"/>
                        </a:lnTo>
                        <a:close/>
                      </a:path>
                    </a:pathLst>
                  </a:custGeom>
                  <a:solidFill>
                    <a:srgbClr val="DBDBD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0" name="Freeform 681"/>
                  <p:cNvSpPr>
                    <a:spLocks noEditPoints="1"/>
                  </p:cNvSpPr>
                  <p:nvPr/>
                </p:nvSpPr>
                <p:spPr bwMode="auto">
                  <a:xfrm>
                    <a:off x="1603" y="1654"/>
                    <a:ext cx="12" cy="2"/>
                  </a:xfrm>
                  <a:custGeom>
                    <a:avLst/>
                    <a:gdLst>
                      <a:gd name="T0" fmla="*/ 0 w 25"/>
                      <a:gd name="T1" fmla="*/ 1 h 4"/>
                      <a:gd name="T2" fmla="*/ 0 w 25"/>
                      <a:gd name="T3" fmla="*/ 1 h 4"/>
                      <a:gd name="T4" fmla="*/ 0 w 25"/>
                      <a:gd name="T5" fmla="*/ 0 h 4"/>
                      <a:gd name="T6" fmla="*/ 0 w 25"/>
                      <a:gd name="T7" fmla="*/ 0 h 4"/>
                      <a:gd name="T8" fmla="*/ 0 w 25"/>
                      <a:gd name="T9" fmla="*/ 1 h 4"/>
                      <a:gd name="T10" fmla="*/ 0 w 25"/>
                      <a:gd name="T11" fmla="*/ 1 h 4"/>
                      <a:gd name="T12" fmla="*/ 0 w 25"/>
                      <a:gd name="T13" fmla="*/ 1 h 4"/>
                      <a:gd name="T14" fmla="*/ 0 w 25"/>
                      <a:gd name="T15" fmla="*/ 0 h 4"/>
                      <a:gd name="T16" fmla="*/ 0 w 25"/>
                      <a:gd name="T17" fmla="*/ 0 h 4"/>
                      <a:gd name="T18" fmla="*/ 0 w 25"/>
                      <a:gd name="T19" fmla="*/ 1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4">
                        <a:moveTo>
                          <a:pt x="0" y="4"/>
                        </a:moveTo>
                        <a:lnTo>
                          <a:pt x="25" y="4"/>
                        </a:lnTo>
                        <a:lnTo>
                          <a:pt x="25" y="0"/>
                        </a:lnTo>
                        <a:lnTo>
                          <a:pt x="0" y="0"/>
                        </a:lnTo>
                        <a:lnTo>
                          <a:pt x="0" y="4"/>
                        </a:lnTo>
                        <a:close/>
                        <a:moveTo>
                          <a:pt x="2" y="2"/>
                        </a:moveTo>
                        <a:lnTo>
                          <a:pt x="23" y="2"/>
                        </a:lnTo>
                        <a:lnTo>
                          <a:pt x="23" y="0"/>
                        </a:lnTo>
                        <a:lnTo>
                          <a:pt x="2" y="0"/>
                        </a:lnTo>
                        <a:lnTo>
                          <a:pt x="2" y="2"/>
                        </a:lnTo>
                        <a:close/>
                      </a:path>
                    </a:pathLst>
                  </a:custGeom>
                  <a:solidFill>
                    <a:srgbClr val="DDDDD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1" name="Freeform 682"/>
                  <p:cNvSpPr>
                    <a:spLocks noEditPoints="1"/>
                  </p:cNvSpPr>
                  <p:nvPr/>
                </p:nvSpPr>
                <p:spPr bwMode="auto">
                  <a:xfrm>
                    <a:off x="1604" y="1654"/>
                    <a:ext cx="10" cy="1"/>
                  </a:xfrm>
                  <a:custGeom>
                    <a:avLst/>
                    <a:gdLst>
                      <a:gd name="T0" fmla="*/ 0 w 21"/>
                      <a:gd name="T1" fmla="*/ 1 h 2"/>
                      <a:gd name="T2" fmla="*/ 0 w 21"/>
                      <a:gd name="T3" fmla="*/ 1 h 2"/>
                      <a:gd name="T4" fmla="*/ 0 w 21"/>
                      <a:gd name="T5" fmla="*/ 0 h 2"/>
                      <a:gd name="T6" fmla="*/ 0 w 21"/>
                      <a:gd name="T7" fmla="*/ 0 h 2"/>
                      <a:gd name="T8" fmla="*/ 0 w 21"/>
                      <a:gd name="T9" fmla="*/ 1 h 2"/>
                      <a:gd name="T10" fmla="*/ 0 w 21"/>
                      <a:gd name="T11" fmla="*/ 1 h 2"/>
                      <a:gd name="T12" fmla="*/ 0 w 21"/>
                      <a:gd name="T13" fmla="*/ 1 h 2"/>
                      <a:gd name="T14" fmla="*/ 0 w 21"/>
                      <a:gd name="T15" fmla="*/ 0 h 2"/>
                      <a:gd name="T16" fmla="*/ 0 w 21"/>
                      <a:gd name="T17" fmla="*/ 0 h 2"/>
                      <a:gd name="T18" fmla="*/ 0 w 21"/>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
                        <a:moveTo>
                          <a:pt x="0" y="2"/>
                        </a:moveTo>
                        <a:lnTo>
                          <a:pt x="21" y="2"/>
                        </a:lnTo>
                        <a:lnTo>
                          <a:pt x="21" y="0"/>
                        </a:lnTo>
                        <a:lnTo>
                          <a:pt x="0" y="0"/>
                        </a:lnTo>
                        <a:lnTo>
                          <a:pt x="0" y="2"/>
                        </a:lnTo>
                        <a:close/>
                        <a:moveTo>
                          <a:pt x="4" y="2"/>
                        </a:moveTo>
                        <a:lnTo>
                          <a:pt x="17" y="2"/>
                        </a:lnTo>
                        <a:lnTo>
                          <a:pt x="17" y="0"/>
                        </a:lnTo>
                        <a:lnTo>
                          <a:pt x="4" y="0"/>
                        </a:lnTo>
                        <a:lnTo>
                          <a:pt x="4" y="2"/>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2" name="Freeform 683"/>
                  <p:cNvSpPr>
                    <a:spLocks noEditPoints="1"/>
                  </p:cNvSpPr>
                  <p:nvPr/>
                </p:nvSpPr>
                <p:spPr bwMode="auto">
                  <a:xfrm>
                    <a:off x="1605" y="1654"/>
                    <a:ext cx="7" cy="1"/>
                  </a:xfrm>
                  <a:custGeom>
                    <a:avLst/>
                    <a:gdLst>
                      <a:gd name="T0" fmla="*/ 0 w 13"/>
                      <a:gd name="T1" fmla="*/ 1 h 2"/>
                      <a:gd name="T2" fmla="*/ 1 w 13"/>
                      <a:gd name="T3" fmla="*/ 1 h 2"/>
                      <a:gd name="T4" fmla="*/ 1 w 13"/>
                      <a:gd name="T5" fmla="*/ 0 h 2"/>
                      <a:gd name="T6" fmla="*/ 0 w 13"/>
                      <a:gd name="T7" fmla="*/ 0 h 2"/>
                      <a:gd name="T8" fmla="*/ 0 w 13"/>
                      <a:gd name="T9" fmla="*/ 1 h 2"/>
                      <a:gd name="T10" fmla="*/ 1 w 13"/>
                      <a:gd name="T11" fmla="*/ 1 h 2"/>
                      <a:gd name="T12" fmla="*/ 1 w 13"/>
                      <a:gd name="T13" fmla="*/ 1 h 2"/>
                      <a:gd name="T14" fmla="*/ 1 w 13"/>
                      <a:gd name="T15" fmla="*/ 0 h 2"/>
                      <a:gd name="T16" fmla="*/ 1 w 13"/>
                      <a:gd name="T17" fmla="*/ 0 h 2"/>
                      <a:gd name="T18" fmla="*/ 1 w 13"/>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0" y="2"/>
                        </a:moveTo>
                        <a:lnTo>
                          <a:pt x="13" y="2"/>
                        </a:lnTo>
                        <a:lnTo>
                          <a:pt x="13" y="0"/>
                        </a:lnTo>
                        <a:lnTo>
                          <a:pt x="0" y="0"/>
                        </a:lnTo>
                        <a:lnTo>
                          <a:pt x="0" y="2"/>
                        </a:lnTo>
                        <a:close/>
                        <a:moveTo>
                          <a:pt x="2" y="2"/>
                        </a:moveTo>
                        <a:lnTo>
                          <a:pt x="11" y="2"/>
                        </a:lnTo>
                        <a:lnTo>
                          <a:pt x="11" y="0"/>
                        </a:lnTo>
                        <a:lnTo>
                          <a:pt x="2" y="0"/>
                        </a:lnTo>
                        <a:lnTo>
                          <a:pt x="2" y="2"/>
                        </a:lnTo>
                        <a:close/>
                      </a:path>
                    </a:pathLst>
                  </a:custGeom>
                  <a:solidFill>
                    <a:srgbClr val="E2E2E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3" name="Freeform 684"/>
                  <p:cNvSpPr>
                    <a:spLocks noEditPoints="1"/>
                  </p:cNvSpPr>
                  <p:nvPr/>
                </p:nvSpPr>
                <p:spPr bwMode="auto">
                  <a:xfrm>
                    <a:off x="1606" y="1654"/>
                    <a:ext cx="5" cy="1"/>
                  </a:xfrm>
                  <a:custGeom>
                    <a:avLst/>
                    <a:gdLst>
                      <a:gd name="T0" fmla="*/ 0 w 9"/>
                      <a:gd name="T1" fmla="*/ 1 h 2"/>
                      <a:gd name="T2" fmla="*/ 1 w 9"/>
                      <a:gd name="T3" fmla="*/ 1 h 2"/>
                      <a:gd name="T4" fmla="*/ 1 w 9"/>
                      <a:gd name="T5" fmla="*/ 0 h 2"/>
                      <a:gd name="T6" fmla="*/ 0 w 9"/>
                      <a:gd name="T7" fmla="*/ 0 h 2"/>
                      <a:gd name="T8" fmla="*/ 0 w 9"/>
                      <a:gd name="T9" fmla="*/ 1 h 2"/>
                      <a:gd name="T10" fmla="*/ 1 w 9"/>
                      <a:gd name="T11" fmla="*/ 1 h 2"/>
                      <a:gd name="T12" fmla="*/ 1 w 9"/>
                      <a:gd name="T13" fmla="*/ 1 h 2"/>
                      <a:gd name="T14" fmla="*/ 1 w 9"/>
                      <a:gd name="T15" fmla="*/ 0 h 2"/>
                      <a:gd name="T16" fmla="*/ 1 w 9"/>
                      <a:gd name="T17" fmla="*/ 0 h 2"/>
                      <a:gd name="T18" fmla="*/ 1 w 9"/>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
                        <a:moveTo>
                          <a:pt x="0" y="2"/>
                        </a:moveTo>
                        <a:lnTo>
                          <a:pt x="9" y="2"/>
                        </a:lnTo>
                        <a:lnTo>
                          <a:pt x="9" y="0"/>
                        </a:lnTo>
                        <a:lnTo>
                          <a:pt x="0" y="0"/>
                        </a:lnTo>
                        <a:lnTo>
                          <a:pt x="0" y="2"/>
                        </a:lnTo>
                        <a:close/>
                        <a:moveTo>
                          <a:pt x="4" y="2"/>
                        </a:moveTo>
                        <a:lnTo>
                          <a:pt x="6" y="2"/>
                        </a:lnTo>
                        <a:lnTo>
                          <a:pt x="6" y="0"/>
                        </a:lnTo>
                        <a:lnTo>
                          <a:pt x="4" y="0"/>
                        </a:lnTo>
                        <a:lnTo>
                          <a:pt x="4" y="2"/>
                        </a:lnTo>
                        <a:close/>
                      </a:path>
                    </a:pathLst>
                  </a:custGeom>
                  <a:solidFill>
                    <a:srgbClr val="E4E4E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4" name="Freeform 685"/>
                  <p:cNvSpPr>
                    <a:spLocks noEditPoints="1"/>
                  </p:cNvSpPr>
                  <p:nvPr/>
                </p:nvSpPr>
                <p:spPr bwMode="auto">
                  <a:xfrm>
                    <a:off x="1608" y="1654"/>
                    <a:ext cx="1" cy="1"/>
                  </a:xfrm>
                  <a:custGeom>
                    <a:avLst/>
                    <a:gdLst>
                      <a:gd name="T0" fmla="*/ 0 w 2"/>
                      <a:gd name="T1" fmla="*/ 1 h 2"/>
                      <a:gd name="T2" fmla="*/ 1 w 2"/>
                      <a:gd name="T3" fmla="*/ 1 h 2"/>
                      <a:gd name="T4" fmla="*/ 1 w 2"/>
                      <a:gd name="T5" fmla="*/ 0 h 2"/>
                      <a:gd name="T6" fmla="*/ 0 w 2"/>
                      <a:gd name="T7" fmla="*/ 0 h 2"/>
                      <a:gd name="T8" fmla="*/ 0 w 2"/>
                      <a:gd name="T9" fmla="*/ 1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2" y="2"/>
                        </a:lnTo>
                        <a:lnTo>
                          <a:pt x="2" y="0"/>
                        </a:lnTo>
                        <a:lnTo>
                          <a:pt x="0" y="0"/>
                        </a:lnTo>
                        <a:lnTo>
                          <a:pt x="0" y="2"/>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5" name="Freeform 686"/>
                  <p:cNvSpPr>
                    <a:spLocks/>
                  </p:cNvSpPr>
                  <p:nvPr/>
                </p:nvSpPr>
                <p:spPr bwMode="auto">
                  <a:xfrm>
                    <a:off x="1583" y="1651"/>
                    <a:ext cx="53" cy="9"/>
                  </a:xfrm>
                  <a:custGeom>
                    <a:avLst/>
                    <a:gdLst>
                      <a:gd name="T0" fmla="*/ 0 w 105"/>
                      <a:gd name="T1" fmla="*/ 1 h 18"/>
                      <a:gd name="T2" fmla="*/ 1 w 105"/>
                      <a:gd name="T3" fmla="*/ 1 h 18"/>
                      <a:gd name="T4" fmla="*/ 1 w 105"/>
                      <a:gd name="T5" fmla="*/ 0 h 18"/>
                      <a:gd name="T6" fmla="*/ 1 w 105"/>
                      <a:gd name="T7" fmla="*/ 0 h 18"/>
                      <a:gd name="T8" fmla="*/ 1 w 105"/>
                      <a:gd name="T9" fmla="*/ 1 h 18"/>
                      <a:gd name="T10" fmla="*/ 1 w 105"/>
                      <a:gd name="T11" fmla="*/ 1 h 18"/>
                      <a:gd name="T12" fmla="*/ 1 w 105"/>
                      <a:gd name="T13" fmla="*/ 1 h 18"/>
                      <a:gd name="T14" fmla="*/ 0 w 105"/>
                      <a:gd name="T15" fmla="*/ 1 h 18"/>
                      <a:gd name="T16" fmla="*/ 0 w 105"/>
                      <a:gd name="T17" fmla="*/ 1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5" h="18">
                        <a:moveTo>
                          <a:pt x="0" y="2"/>
                        </a:moveTo>
                        <a:lnTo>
                          <a:pt x="29" y="2"/>
                        </a:lnTo>
                        <a:lnTo>
                          <a:pt x="48" y="0"/>
                        </a:lnTo>
                        <a:lnTo>
                          <a:pt x="67" y="0"/>
                        </a:lnTo>
                        <a:lnTo>
                          <a:pt x="86" y="2"/>
                        </a:lnTo>
                        <a:lnTo>
                          <a:pt x="105" y="2"/>
                        </a:lnTo>
                        <a:lnTo>
                          <a:pt x="105" y="18"/>
                        </a:lnTo>
                        <a:lnTo>
                          <a:pt x="0" y="18"/>
                        </a:lnTo>
                        <a:lnTo>
                          <a:pt x="0" y="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576" name="Rectangle 687"/>
                  <p:cNvSpPr>
                    <a:spLocks noChangeArrowheads="1"/>
                  </p:cNvSpPr>
                  <p:nvPr/>
                </p:nvSpPr>
                <p:spPr bwMode="auto">
                  <a:xfrm>
                    <a:off x="1586" y="1655"/>
                    <a:ext cx="47" cy="3"/>
                  </a:xfrm>
                  <a:prstGeom prst="rect">
                    <a:avLst/>
                  </a:prstGeom>
                  <a:solidFill>
                    <a:srgbClr val="DBDAC6"/>
                  </a:solidFill>
                  <a:ln w="1588">
                    <a:solidFill>
                      <a:srgbClr val="000000"/>
                    </a:solidFill>
                    <a:miter lim="800000"/>
                    <a:headEnd/>
                    <a:tailEnd/>
                  </a:ln>
                </p:spPr>
                <p:txBody>
                  <a:bodyPr/>
                  <a:lstStyle/>
                  <a:p>
                    <a:endParaRPr lang="zh-CN" altLang="en-US"/>
                  </a:p>
                </p:txBody>
              </p:sp>
              <p:sp>
                <p:nvSpPr>
                  <p:cNvPr id="99577" name="Freeform 688"/>
                  <p:cNvSpPr>
                    <a:spLocks noEditPoints="1"/>
                  </p:cNvSpPr>
                  <p:nvPr/>
                </p:nvSpPr>
                <p:spPr bwMode="auto">
                  <a:xfrm>
                    <a:off x="1583" y="1679"/>
                    <a:ext cx="55" cy="8"/>
                  </a:xfrm>
                  <a:custGeom>
                    <a:avLst/>
                    <a:gdLst>
                      <a:gd name="T0" fmla="*/ 1 w 109"/>
                      <a:gd name="T1" fmla="*/ 0 h 15"/>
                      <a:gd name="T2" fmla="*/ 0 w 109"/>
                      <a:gd name="T3" fmla="*/ 0 h 15"/>
                      <a:gd name="T4" fmla="*/ 0 w 109"/>
                      <a:gd name="T5" fmla="*/ 1 h 15"/>
                      <a:gd name="T6" fmla="*/ 1 w 109"/>
                      <a:gd name="T7" fmla="*/ 1 h 15"/>
                      <a:gd name="T8" fmla="*/ 1 w 109"/>
                      <a:gd name="T9" fmla="*/ 0 h 15"/>
                      <a:gd name="T10" fmla="*/ 1 w 109"/>
                      <a:gd name="T11" fmla="*/ 0 h 15"/>
                      <a:gd name="T12" fmla="*/ 0 w 109"/>
                      <a:gd name="T13" fmla="*/ 0 h 15"/>
                      <a:gd name="T14" fmla="*/ 0 w 109"/>
                      <a:gd name="T15" fmla="*/ 1 h 15"/>
                      <a:gd name="T16" fmla="*/ 1 w 109"/>
                      <a:gd name="T17" fmla="*/ 1 h 15"/>
                      <a:gd name="T18" fmla="*/ 1 w 109"/>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9" h="15">
                        <a:moveTo>
                          <a:pt x="109" y="0"/>
                        </a:moveTo>
                        <a:lnTo>
                          <a:pt x="0" y="0"/>
                        </a:lnTo>
                        <a:lnTo>
                          <a:pt x="0" y="15"/>
                        </a:lnTo>
                        <a:lnTo>
                          <a:pt x="109" y="15"/>
                        </a:lnTo>
                        <a:lnTo>
                          <a:pt x="109" y="0"/>
                        </a:lnTo>
                        <a:close/>
                        <a:moveTo>
                          <a:pt x="105" y="0"/>
                        </a:moveTo>
                        <a:lnTo>
                          <a:pt x="0" y="0"/>
                        </a:lnTo>
                        <a:lnTo>
                          <a:pt x="0" y="13"/>
                        </a:lnTo>
                        <a:lnTo>
                          <a:pt x="105" y="13"/>
                        </a:lnTo>
                        <a:lnTo>
                          <a:pt x="105" y="0"/>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8" name="Freeform 689"/>
                  <p:cNvSpPr>
                    <a:spLocks noEditPoints="1"/>
                  </p:cNvSpPr>
                  <p:nvPr/>
                </p:nvSpPr>
                <p:spPr bwMode="auto">
                  <a:xfrm>
                    <a:off x="1583" y="1679"/>
                    <a:ext cx="53" cy="7"/>
                  </a:xfrm>
                  <a:custGeom>
                    <a:avLst/>
                    <a:gdLst>
                      <a:gd name="T0" fmla="*/ 1 w 105"/>
                      <a:gd name="T1" fmla="*/ 0 h 13"/>
                      <a:gd name="T2" fmla="*/ 0 w 105"/>
                      <a:gd name="T3" fmla="*/ 0 h 13"/>
                      <a:gd name="T4" fmla="*/ 0 w 105"/>
                      <a:gd name="T5" fmla="*/ 1 h 13"/>
                      <a:gd name="T6" fmla="*/ 1 w 105"/>
                      <a:gd name="T7" fmla="*/ 1 h 13"/>
                      <a:gd name="T8" fmla="*/ 1 w 105"/>
                      <a:gd name="T9" fmla="*/ 0 h 13"/>
                      <a:gd name="T10" fmla="*/ 1 w 105"/>
                      <a:gd name="T11" fmla="*/ 0 h 13"/>
                      <a:gd name="T12" fmla="*/ 1 w 105"/>
                      <a:gd name="T13" fmla="*/ 0 h 13"/>
                      <a:gd name="T14" fmla="*/ 1 w 105"/>
                      <a:gd name="T15" fmla="*/ 1 h 13"/>
                      <a:gd name="T16" fmla="*/ 1 w 105"/>
                      <a:gd name="T17" fmla="*/ 1 h 13"/>
                      <a:gd name="T18" fmla="*/ 1 w 105"/>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3">
                        <a:moveTo>
                          <a:pt x="105" y="0"/>
                        </a:moveTo>
                        <a:lnTo>
                          <a:pt x="0" y="0"/>
                        </a:lnTo>
                        <a:lnTo>
                          <a:pt x="0" y="13"/>
                        </a:lnTo>
                        <a:lnTo>
                          <a:pt x="105" y="13"/>
                        </a:lnTo>
                        <a:lnTo>
                          <a:pt x="105" y="0"/>
                        </a:lnTo>
                        <a:close/>
                        <a:moveTo>
                          <a:pt x="104" y="0"/>
                        </a:moveTo>
                        <a:lnTo>
                          <a:pt x="2" y="0"/>
                        </a:lnTo>
                        <a:lnTo>
                          <a:pt x="2" y="13"/>
                        </a:lnTo>
                        <a:lnTo>
                          <a:pt x="104" y="13"/>
                        </a:lnTo>
                        <a:lnTo>
                          <a:pt x="104" y="0"/>
                        </a:lnTo>
                        <a:close/>
                      </a:path>
                    </a:pathLst>
                  </a:custGeom>
                  <a:solidFill>
                    <a:srgbClr val="9F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79" name="Freeform 690"/>
                  <p:cNvSpPr>
                    <a:spLocks noEditPoints="1"/>
                  </p:cNvSpPr>
                  <p:nvPr/>
                </p:nvSpPr>
                <p:spPr bwMode="auto">
                  <a:xfrm>
                    <a:off x="1584" y="1679"/>
                    <a:ext cx="51" cy="7"/>
                  </a:xfrm>
                  <a:custGeom>
                    <a:avLst/>
                    <a:gdLst>
                      <a:gd name="T0" fmla="*/ 1 w 102"/>
                      <a:gd name="T1" fmla="*/ 0 h 13"/>
                      <a:gd name="T2" fmla="*/ 0 w 102"/>
                      <a:gd name="T3" fmla="*/ 0 h 13"/>
                      <a:gd name="T4" fmla="*/ 0 w 102"/>
                      <a:gd name="T5" fmla="*/ 1 h 13"/>
                      <a:gd name="T6" fmla="*/ 1 w 102"/>
                      <a:gd name="T7" fmla="*/ 1 h 13"/>
                      <a:gd name="T8" fmla="*/ 1 w 102"/>
                      <a:gd name="T9" fmla="*/ 0 h 13"/>
                      <a:gd name="T10" fmla="*/ 1 w 102"/>
                      <a:gd name="T11" fmla="*/ 0 h 13"/>
                      <a:gd name="T12" fmla="*/ 1 w 102"/>
                      <a:gd name="T13" fmla="*/ 0 h 13"/>
                      <a:gd name="T14" fmla="*/ 1 w 102"/>
                      <a:gd name="T15" fmla="*/ 1 h 13"/>
                      <a:gd name="T16" fmla="*/ 1 w 102"/>
                      <a:gd name="T17" fmla="*/ 1 h 13"/>
                      <a:gd name="T18" fmla="*/ 1 w 102"/>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2" h="13">
                        <a:moveTo>
                          <a:pt x="102" y="0"/>
                        </a:moveTo>
                        <a:lnTo>
                          <a:pt x="0" y="0"/>
                        </a:lnTo>
                        <a:lnTo>
                          <a:pt x="0" y="13"/>
                        </a:lnTo>
                        <a:lnTo>
                          <a:pt x="102" y="13"/>
                        </a:lnTo>
                        <a:lnTo>
                          <a:pt x="102" y="0"/>
                        </a:lnTo>
                        <a:close/>
                        <a:moveTo>
                          <a:pt x="100" y="0"/>
                        </a:moveTo>
                        <a:lnTo>
                          <a:pt x="2" y="0"/>
                        </a:lnTo>
                        <a:lnTo>
                          <a:pt x="2" y="13"/>
                        </a:lnTo>
                        <a:lnTo>
                          <a:pt x="100" y="13"/>
                        </a:lnTo>
                        <a:lnTo>
                          <a:pt x="100" y="0"/>
                        </a:lnTo>
                        <a:close/>
                      </a:path>
                    </a:pathLst>
                  </a:custGeom>
                  <a:solidFill>
                    <a:srgbClr val="A4A4A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0" name="Freeform 691"/>
                  <p:cNvSpPr>
                    <a:spLocks noEditPoints="1"/>
                  </p:cNvSpPr>
                  <p:nvPr/>
                </p:nvSpPr>
                <p:spPr bwMode="auto">
                  <a:xfrm>
                    <a:off x="1585" y="1679"/>
                    <a:ext cx="49" cy="7"/>
                  </a:xfrm>
                  <a:custGeom>
                    <a:avLst/>
                    <a:gdLst>
                      <a:gd name="T0" fmla="*/ 1 w 98"/>
                      <a:gd name="T1" fmla="*/ 0 h 13"/>
                      <a:gd name="T2" fmla="*/ 0 w 98"/>
                      <a:gd name="T3" fmla="*/ 0 h 13"/>
                      <a:gd name="T4" fmla="*/ 0 w 98"/>
                      <a:gd name="T5" fmla="*/ 1 h 13"/>
                      <a:gd name="T6" fmla="*/ 1 w 98"/>
                      <a:gd name="T7" fmla="*/ 1 h 13"/>
                      <a:gd name="T8" fmla="*/ 1 w 98"/>
                      <a:gd name="T9" fmla="*/ 0 h 13"/>
                      <a:gd name="T10" fmla="*/ 1 w 98"/>
                      <a:gd name="T11" fmla="*/ 0 h 13"/>
                      <a:gd name="T12" fmla="*/ 1 w 98"/>
                      <a:gd name="T13" fmla="*/ 0 h 13"/>
                      <a:gd name="T14" fmla="*/ 1 w 98"/>
                      <a:gd name="T15" fmla="*/ 1 h 13"/>
                      <a:gd name="T16" fmla="*/ 1 w 98"/>
                      <a:gd name="T17" fmla="*/ 1 h 13"/>
                      <a:gd name="T18" fmla="*/ 1 w 98"/>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8" h="13">
                        <a:moveTo>
                          <a:pt x="98" y="0"/>
                        </a:moveTo>
                        <a:lnTo>
                          <a:pt x="0" y="0"/>
                        </a:lnTo>
                        <a:lnTo>
                          <a:pt x="0" y="13"/>
                        </a:lnTo>
                        <a:lnTo>
                          <a:pt x="98" y="13"/>
                        </a:lnTo>
                        <a:lnTo>
                          <a:pt x="98" y="0"/>
                        </a:lnTo>
                        <a:close/>
                        <a:moveTo>
                          <a:pt x="96" y="0"/>
                        </a:moveTo>
                        <a:lnTo>
                          <a:pt x="2" y="0"/>
                        </a:lnTo>
                        <a:lnTo>
                          <a:pt x="2" y="13"/>
                        </a:lnTo>
                        <a:lnTo>
                          <a:pt x="96" y="13"/>
                        </a:lnTo>
                        <a:lnTo>
                          <a:pt x="96" y="0"/>
                        </a:lnTo>
                        <a:close/>
                      </a:path>
                    </a:pathLst>
                  </a:custGeom>
                  <a:solidFill>
                    <a:srgbClr val="A9A9A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1" name="Freeform 692"/>
                  <p:cNvSpPr>
                    <a:spLocks noEditPoints="1"/>
                  </p:cNvSpPr>
                  <p:nvPr/>
                </p:nvSpPr>
                <p:spPr bwMode="auto">
                  <a:xfrm>
                    <a:off x="1586" y="1679"/>
                    <a:ext cx="47" cy="7"/>
                  </a:xfrm>
                  <a:custGeom>
                    <a:avLst/>
                    <a:gdLst>
                      <a:gd name="T0" fmla="*/ 1 w 94"/>
                      <a:gd name="T1" fmla="*/ 0 h 13"/>
                      <a:gd name="T2" fmla="*/ 0 w 94"/>
                      <a:gd name="T3" fmla="*/ 0 h 13"/>
                      <a:gd name="T4" fmla="*/ 0 w 94"/>
                      <a:gd name="T5" fmla="*/ 1 h 13"/>
                      <a:gd name="T6" fmla="*/ 1 w 94"/>
                      <a:gd name="T7" fmla="*/ 1 h 13"/>
                      <a:gd name="T8" fmla="*/ 1 w 94"/>
                      <a:gd name="T9" fmla="*/ 0 h 13"/>
                      <a:gd name="T10" fmla="*/ 1 w 94"/>
                      <a:gd name="T11" fmla="*/ 0 h 13"/>
                      <a:gd name="T12" fmla="*/ 1 w 94"/>
                      <a:gd name="T13" fmla="*/ 0 h 13"/>
                      <a:gd name="T14" fmla="*/ 1 w 94"/>
                      <a:gd name="T15" fmla="*/ 1 h 13"/>
                      <a:gd name="T16" fmla="*/ 1 w 94"/>
                      <a:gd name="T17" fmla="*/ 1 h 13"/>
                      <a:gd name="T18" fmla="*/ 1 w 9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13">
                        <a:moveTo>
                          <a:pt x="94" y="0"/>
                        </a:moveTo>
                        <a:lnTo>
                          <a:pt x="0" y="0"/>
                        </a:lnTo>
                        <a:lnTo>
                          <a:pt x="0" y="13"/>
                        </a:lnTo>
                        <a:lnTo>
                          <a:pt x="94" y="13"/>
                        </a:lnTo>
                        <a:lnTo>
                          <a:pt x="94" y="0"/>
                        </a:lnTo>
                        <a:close/>
                        <a:moveTo>
                          <a:pt x="92" y="0"/>
                        </a:moveTo>
                        <a:lnTo>
                          <a:pt x="1" y="0"/>
                        </a:lnTo>
                        <a:lnTo>
                          <a:pt x="1" y="13"/>
                        </a:lnTo>
                        <a:lnTo>
                          <a:pt x="92" y="13"/>
                        </a:lnTo>
                        <a:lnTo>
                          <a:pt x="92" y="0"/>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2" name="Freeform 693"/>
                  <p:cNvSpPr>
                    <a:spLocks noEditPoints="1"/>
                  </p:cNvSpPr>
                  <p:nvPr/>
                </p:nvSpPr>
                <p:spPr bwMode="auto">
                  <a:xfrm>
                    <a:off x="1587" y="1679"/>
                    <a:ext cx="45" cy="7"/>
                  </a:xfrm>
                  <a:custGeom>
                    <a:avLst/>
                    <a:gdLst>
                      <a:gd name="T0" fmla="*/ 0 w 91"/>
                      <a:gd name="T1" fmla="*/ 0 h 13"/>
                      <a:gd name="T2" fmla="*/ 0 w 91"/>
                      <a:gd name="T3" fmla="*/ 0 h 13"/>
                      <a:gd name="T4" fmla="*/ 0 w 91"/>
                      <a:gd name="T5" fmla="*/ 1 h 13"/>
                      <a:gd name="T6" fmla="*/ 0 w 91"/>
                      <a:gd name="T7" fmla="*/ 1 h 13"/>
                      <a:gd name="T8" fmla="*/ 0 w 91"/>
                      <a:gd name="T9" fmla="*/ 0 h 13"/>
                      <a:gd name="T10" fmla="*/ 0 w 91"/>
                      <a:gd name="T11" fmla="*/ 0 h 13"/>
                      <a:gd name="T12" fmla="*/ 0 w 91"/>
                      <a:gd name="T13" fmla="*/ 0 h 13"/>
                      <a:gd name="T14" fmla="*/ 0 w 91"/>
                      <a:gd name="T15" fmla="*/ 1 h 13"/>
                      <a:gd name="T16" fmla="*/ 0 w 91"/>
                      <a:gd name="T17" fmla="*/ 1 h 13"/>
                      <a:gd name="T18" fmla="*/ 0 w 91"/>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1" h="13">
                        <a:moveTo>
                          <a:pt x="91" y="0"/>
                        </a:moveTo>
                        <a:lnTo>
                          <a:pt x="0" y="0"/>
                        </a:lnTo>
                        <a:lnTo>
                          <a:pt x="0" y="13"/>
                        </a:lnTo>
                        <a:lnTo>
                          <a:pt x="91" y="13"/>
                        </a:lnTo>
                        <a:lnTo>
                          <a:pt x="91" y="0"/>
                        </a:lnTo>
                        <a:close/>
                        <a:moveTo>
                          <a:pt x="89" y="0"/>
                        </a:moveTo>
                        <a:lnTo>
                          <a:pt x="2" y="0"/>
                        </a:lnTo>
                        <a:lnTo>
                          <a:pt x="2" y="13"/>
                        </a:lnTo>
                        <a:lnTo>
                          <a:pt x="89" y="13"/>
                        </a:lnTo>
                        <a:lnTo>
                          <a:pt x="89" y="0"/>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3" name="Freeform 694"/>
                  <p:cNvSpPr>
                    <a:spLocks noEditPoints="1"/>
                  </p:cNvSpPr>
                  <p:nvPr/>
                </p:nvSpPr>
                <p:spPr bwMode="auto">
                  <a:xfrm>
                    <a:off x="1588" y="1679"/>
                    <a:ext cx="43" cy="7"/>
                  </a:xfrm>
                  <a:custGeom>
                    <a:avLst/>
                    <a:gdLst>
                      <a:gd name="T0" fmla="*/ 0 w 87"/>
                      <a:gd name="T1" fmla="*/ 0 h 13"/>
                      <a:gd name="T2" fmla="*/ 0 w 87"/>
                      <a:gd name="T3" fmla="*/ 0 h 13"/>
                      <a:gd name="T4" fmla="*/ 0 w 87"/>
                      <a:gd name="T5" fmla="*/ 1 h 13"/>
                      <a:gd name="T6" fmla="*/ 0 w 87"/>
                      <a:gd name="T7" fmla="*/ 1 h 13"/>
                      <a:gd name="T8" fmla="*/ 0 w 87"/>
                      <a:gd name="T9" fmla="*/ 0 h 13"/>
                      <a:gd name="T10" fmla="*/ 0 w 87"/>
                      <a:gd name="T11" fmla="*/ 0 h 13"/>
                      <a:gd name="T12" fmla="*/ 0 w 87"/>
                      <a:gd name="T13" fmla="*/ 0 h 13"/>
                      <a:gd name="T14" fmla="*/ 0 w 87"/>
                      <a:gd name="T15" fmla="*/ 1 h 13"/>
                      <a:gd name="T16" fmla="*/ 0 w 87"/>
                      <a:gd name="T17" fmla="*/ 1 h 13"/>
                      <a:gd name="T18" fmla="*/ 0 w 87"/>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3">
                        <a:moveTo>
                          <a:pt x="87" y="0"/>
                        </a:moveTo>
                        <a:lnTo>
                          <a:pt x="0" y="0"/>
                        </a:lnTo>
                        <a:lnTo>
                          <a:pt x="0" y="13"/>
                        </a:lnTo>
                        <a:lnTo>
                          <a:pt x="87" y="13"/>
                        </a:lnTo>
                        <a:lnTo>
                          <a:pt x="87" y="0"/>
                        </a:lnTo>
                        <a:close/>
                        <a:moveTo>
                          <a:pt x="85" y="0"/>
                        </a:moveTo>
                        <a:lnTo>
                          <a:pt x="2" y="0"/>
                        </a:lnTo>
                        <a:lnTo>
                          <a:pt x="2" y="13"/>
                        </a:lnTo>
                        <a:lnTo>
                          <a:pt x="85" y="13"/>
                        </a:lnTo>
                        <a:lnTo>
                          <a:pt x="85" y="0"/>
                        </a:lnTo>
                        <a:close/>
                      </a:path>
                    </a:pathLst>
                  </a:custGeom>
                  <a:solidFill>
                    <a:srgbClr val="B5B5B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4" name="Freeform 695"/>
                  <p:cNvSpPr>
                    <a:spLocks noEditPoints="1"/>
                  </p:cNvSpPr>
                  <p:nvPr/>
                </p:nvSpPr>
                <p:spPr bwMode="auto">
                  <a:xfrm>
                    <a:off x="1589" y="1679"/>
                    <a:ext cx="41" cy="7"/>
                  </a:xfrm>
                  <a:custGeom>
                    <a:avLst/>
                    <a:gdLst>
                      <a:gd name="T0" fmla="*/ 0 w 83"/>
                      <a:gd name="T1" fmla="*/ 0 h 13"/>
                      <a:gd name="T2" fmla="*/ 0 w 83"/>
                      <a:gd name="T3" fmla="*/ 0 h 13"/>
                      <a:gd name="T4" fmla="*/ 0 w 83"/>
                      <a:gd name="T5" fmla="*/ 1 h 13"/>
                      <a:gd name="T6" fmla="*/ 0 w 83"/>
                      <a:gd name="T7" fmla="*/ 1 h 13"/>
                      <a:gd name="T8" fmla="*/ 0 w 83"/>
                      <a:gd name="T9" fmla="*/ 0 h 13"/>
                      <a:gd name="T10" fmla="*/ 0 w 83"/>
                      <a:gd name="T11" fmla="*/ 1 h 13"/>
                      <a:gd name="T12" fmla="*/ 0 w 83"/>
                      <a:gd name="T13" fmla="*/ 1 h 13"/>
                      <a:gd name="T14" fmla="*/ 0 w 83"/>
                      <a:gd name="T15" fmla="*/ 1 h 13"/>
                      <a:gd name="T16" fmla="*/ 0 w 83"/>
                      <a:gd name="T17" fmla="*/ 1 h 13"/>
                      <a:gd name="T18" fmla="*/ 0 w 83"/>
                      <a:gd name="T19" fmla="*/ 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3" h="13">
                        <a:moveTo>
                          <a:pt x="83" y="0"/>
                        </a:moveTo>
                        <a:lnTo>
                          <a:pt x="0" y="0"/>
                        </a:lnTo>
                        <a:lnTo>
                          <a:pt x="0" y="13"/>
                        </a:lnTo>
                        <a:lnTo>
                          <a:pt x="83" y="13"/>
                        </a:lnTo>
                        <a:lnTo>
                          <a:pt x="83" y="0"/>
                        </a:lnTo>
                        <a:close/>
                        <a:moveTo>
                          <a:pt x="81" y="2"/>
                        </a:moveTo>
                        <a:lnTo>
                          <a:pt x="2" y="2"/>
                        </a:lnTo>
                        <a:lnTo>
                          <a:pt x="2" y="11"/>
                        </a:lnTo>
                        <a:lnTo>
                          <a:pt x="81" y="11"/>
                        </a:lnTo>
                        <a:lnTo>
                          <a:pt x="81" y="2"/>
                        </a:lnTo>
                        <a:close/>
                      </a:path>
                    </a:pathLst>
                  </a:custGeom>
                  <a:solidFill>
                    <a:srgbClr val="B9B9B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5" name="Freeform 696"/>
                  <p:cNvSpPr>
                    <a:spLocks noEditPoints="1"/>
                  </p:cNvSpPr>
                  <p:nvPr/>
                </p:nvSpPr>
                <p:spPr bwMode="auto">
                  <a:xfrm>
                    <a:off x="1590" y="1680"/>
                    <a:ext cx="39" cy="5"/>
                  </a:xfrm>
                  <a:custGeom>
                    <a:avLst/>
                    <a:gdLst>
                      <a:gd name="T0" fmla="*/ 0 w 79"/>
                      <a:gd name="T1" fmla="*/ 0 h 9"/>
                      <a:gd name="T2" fmla="*/ 0 w 79"/>
                      <a:gd name="T3" fmla="*/ 0 h 9"/>
                      <a:gd name="T4" fmla="*/ 0 w 79"/>
                      <a:gd name="T5" fmla="*/ 1 h 9"/>
                      <a:gd name="T6" fmla="*/ 0 w 79"/>
                      <a:gd name="T7" fmla="*/ 1 h 9"/>
                      <a:gd name="T8" fmla="*/ 0 w 79"/>
                      <a:gd name="T9" fmla="*/ 0 h 9"/>
                      <a:gd name="T10" fmla="*/ 0 w 79"/>
                      <a:gd name="T11" fmla="*/ 0 h 9"/>
                      <a:gd name="T12" fmla="*/ 0 w 79"/>
                      <a:gd name="T13" fmla="*/ 0 h 9"/>
                      <a:gd name="T14" fmla="*/ 0 w 79"/>
                      <a:gd name="T15" fmla="*/ 1 h 9"/>
                      <a:gd name="T16" fmla="*/ 0 w 79"/>
                      <a:gd name="T17" fmla="*/ 1 h 9"/>
                      <a:gd name="T18" fmla="*/ 0 w 7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9" h="9">
                        <a:moveTo>
                          <a:pt x="79" y="0"/>
                        </a:moveTo>
                        <a:lnTo>
                          <a:pt x="0" y="0"/>
                        </a:lnTo>
                        <a:lnTo>
                          <a:pt x="0" y="9"/>
                        </a:lnTo>
                        <a:lnTo>
                          <a:pt x="79" y="9"/>
                        </a:lnTo>
                        <a:lnTo>
                          <a:pt x="79" y="0"/>
                        </a:lnTo>
                        <a:close/>
                        <a:moveTo>
                          <a:pt x="77" y="0"/>
                        </a:moveTo>
                        <a:lnTo>
                          <a:pt x="2" y="0"/>
                        </a:lnTo>
                        <a:lnTo>
                          <a:pt x="2" y="9"/>
                        </a:lnTo>
                        <a:lnTo>
                          <a:pt x="77" y="9"/>
                        </a:lnTo>
                        <a:lnTo>
                          <a:pt x="77" y="0"/>
                        </a:lnTo>
                        <a:close/>
                      </a:path>
                    </a:pathLst>
                  </a:custGeom>
                  <a:solidFill>
                    <a:srgbClr val="BCBCB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6" name="Freeform 697"/>
                  <p:cNvSpPr>
                    <a:spLocks noEditPoints="1"/>
                  </p:cNvSpPr>
                  <p:nvPr/>
                </p:nvSpPr>
                <p:spPr bwMode="auto">
                  <a:xfrm>
                    <a:off x="1591" y="1680"/>
                    <a:ext cx="38" cy="5"/>
                  </a:xfrm>
                  <a:custGeom>
                    <a:avLst/>
                    <a:gdLst>
                      <a:gd name="T0" fmla="*/ 1 w 75"/>
                      <a:gd name="T1" fmla="*/ 0 h 9"/>
                      <a:gd name="T2" fmla="*/ 0 w 75"/>
                      <a:gd name="T3" fmla="*/ 0 h 9"/>
                      <a:gd name="T4" fmla="*/ 0 w 75"/>
                      <a:gd name="T5" fmla="*/ 1 h 9"/>
                      <a:gd name="T6" fmla="*/ 1 w 75"/>
                      <a:gd name="T7" fmla="*/ 1 h 9"/>
                      <a:gd name="T8" fmla="*/ 1 w 75"/>
                      <a:gd name="T9" fmla="*/ 0 h 9"/>
                      <a:gd name="T10" fmla="*/ 1 w 75"/>
                      <a:gd name="T11" fmla="*/ 0 h 9"/>
                      <a:gd name="T12" fmla="*/ 1 w 75"/>
                      <a:gd name="T13" fmla="*/ 0 h 9"/>
                      <a:gd name="T14" fmla="*/ 1 w 75"/>
                      <a:gd name="T15" fmla="*/ 1 h 9"/>
                      <a:gd name="T16" fmla="*/ 1 w 75"/>
                      <a:gd name="T17" fmla="*/ 1 h 9"/>
                      <a:gd name="T18" fmla="*/ 1 w 75"/>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 h="9">
                        <a:moveTo>
                          <a:pt x="75" y="0"/>
                        </a:moveTo>
                        <a:lnTo>
                          <a:pt x="0" y="0"/>
                        </a:lnTo>
                        <a:lnTo>
                          <a:pt x="0" y="9"/>
                        </a:lnTo>
                        <a:lnTo>
                          <a:pt x="75" y="9"/>
                        </a:lnTo>
                        <a:lnTo>
                          <a:pt x="75" y="0"/>
                        </a:lnTo>
                        <a:close/>
                        <a:moveTo>
                          <a:pt x="73" y="0"/>
                        </a:moveTo>
                        <a:lnTo>
                          <a:pt x="2" y="0"/>
                        </a:lnTo>
                        <a:lnTo>
                          <a:pt x="2" y="9"/>
                        </a:lnTo>
                        <a:lnTo>
                          <a:pt x="73" y="9"/>
                        </a:lnTo>
                        <a:lnTo>
                          <a:pt x="73" y="0"/>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7" name="Freeform 698"/>
                  <p:cNvSpPr>
                    <a:spLocks noEditPoints="1"/>
                  </p:cNvSpPr>
                  <p:nvPr/>
                </p:nvSpPr>
                <p:spPr bwMode="auto">
                  <a:xfrm>
                    <a:off x="1592" y="1680"/>
                    <a:ext cx="36" cy="5"/>
                  </a:xfrm>
                  <a:custGeom>
                    <a:avLst/>
                    <a:gdLst>
                      <a:gd name="T0" fmla="*/ 1 w 71"/>
                      <a:gd name="T1" fmla="*/ 0 h 9"/>
                      <a:gd name="T2" fmla="*/ 0 w 71"/>
                      <a:gd name="T3" fmla="*/ 0 h 9"/>
                      <a:gd name="T4" fmla="*/ 0 w 71"/>
                      <a:gd name="T5" fmla="*/ 1 h 9"/>
                      <a:gd name="T6" fmla="*/ 1 w 71"/>
                      <a:gd name="T7" fmla="*/ 1 h 9"/>
                      <a:gd name="T8" fmla="*/ 1 w 71"/>
                      <a:gd name="T9" fmla="*/ 0 h 9"/>
                      <a:gd name="T10" fmla="*/ 1 w 71"/>
                      <a:gd name="T11" fmla="*/ 0 h 9"/>
                      <a:gd name="T12" fmla="*/ 1 w 71"/>
                      <a:gd name="T13" fmla="*/ 0 h 9"/>
                      <a:gd name="T14" fmla="*/ 1 w 71"/>
                      <a:gd name="T15" fmla="*/ 1 h 9"/>
                      <a:gd name="T16" fmla="*/ 1 w 71"/>
                      <a:gd name="T17" fmla="*/ 1 h 9"/>
                      <a:gd name="T18" fmla="*/ 1 w 71"/>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1" h="9">
                        <a:moveTo>
                          <a:pt x="71" y="0"/>
                        </a:moveTo>
                        <a:lnTo>
                          <a:pt x="0" y="0"/>
                        </a:lnTo>
                        <a:lnTo>
                          <a:pt x="0" y="9"/>
                        </a:lnTo>
                        <a:lnTo>
                          <a:pt x="71" y="9"/>
                        </a:lnTo>
                        <a:lnTo>
                          <a:pt x="71" y="0"/>
                        </a:lnTo>
                        <a:close/>
                        <a:moveTo>
                          <a:pt x="69" y="0"/>
                        </a:moveTo>
                        <a:lnTo>
                          <a:pt x="2" y="0"/>
                        </a:lnTo>
                        <a:lnTo>
                          <a:pt x="2" y="9"/>
                        </a:lnTo>
                        <a:lnTo>
                          <a:pt x="69" y="9"/>
                        </a:lnTo>
                        <a:lnTo>
                          <a:pt x="69" y="0"/>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8" name="Freeform 699"/>
                  <p:cNvSpPr>
                    <a:spLocks noEditPoints="1"/>
                  </p:cNvSpPr>
                  <p:nvPr/>
                </p:nvSpPr>
                <p:spPr bwMode="auto">
                  <a:xfrm>
                    <a:off x="1593" y="1680"/>
                    <a:ext cx="34" cy="5"/>
                  </a:xfrm>
                  <a:custGeom>
                    <a:avLst/>
                    <a:gdLst>
                      <a:gd name="T0" fmla="*/ 1 w 67"/>
                      <a:gd name="T1" fmla="*/ 0 h 9"/>
                      <a:gd name="T2" fmla="*/ 0 w 67"/>
                      <a:gd name="T3" fmla="*/ 0 h 9"/>
                      <a:gd name="T4" fmla="*/ 0 w 67"/>
                      <a:gd name="T5" fmla="*/ 1 h 9"/>
                      <a:gd name="T6" fmla="*/ 1 w 67"/>
                      <a:gd name="T7" fmla="*/ 1 h 9"/>
                      <a:gd name="T8" fmla="*/ 1 w 67"/>
                      <a:gd name="T9" fmla="*/ 0 h 9"/>
                      <a:gd name="T10" fmla="*/ 1 w 67"/>
                      <a:gd name="T11" fmla="*/ 0 h 9"/>
                      <a:gd name="T12" fmla="*/ 1 w 67"/>
                      <a:gd name="T13" fmla="*/ 0 h 9"/>
                      <a:gd name="T14" fmla="*/ 1 w 67"/>
                      <a:gd name="T15" fmla="*/ 1 h 9"/>
                      <a:gd name="T16" fmla="*/ 1 w 67"/>
                      <a:gd name="T17" fmla="*/ 1 h 9"/>
                      <a:gd name="T18" fmla="*/ 1 w 67"/>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7" h="9">
                        <a:moveTo>
                          <a:pt x="67" y="0"/>
                        </a:moveTo>
                        <a:lnTo>
                          <a:pt x="0" y="0"/>
                        </a:lnTo>
                        <a:lnTo>
                          <a:pt x="0" y="9"/>
                        </a:lnTo>
                        <a:lnTo>
                          <a:pt x="67" y="9"/>
                        </a:lnTo>
                        <a:lnTo>
                          <a:pt x="67" y="0"/>
                        </a:lnTo>
                        <a:close/>
                        <a:moveTo>
                          <a:pt x="65" y="0"/>
                        </a:moveTo>
                        <a:lnTo>
                          <a:pt x="2" y="0"/>
                        </a:lnTo>
                        <a:lnTo>
                          <a:pt x="2" y="9"/>
                        </a:lnTo>
                        <a:lnTo>
                          <a:pt x="65" y="9"/>
                        </a:lnTo>
                        <a:lnTo>
                          <a:pt x="65" y="0"/>
                        </a:lnTo>
                        <a:close/>
                      </a:path>
                    </a:pathLst>
                  </a:custGeom>
                  <a:solidFill>
                    <a:srgbClr val="C5C5C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89" name="Freeform 700"/>
                  <p:cNvSpPr>
                    <a:spLocks noEditPoints="1"/>
                  </p:cNvSpPr>
                  <p:nvPr/>
                </p:nvSpPr>
                <p:spPr bwMode="auto">
                  <a:xfrm>
                    <a:off x="1594" y="1680"/>
                    <a:ext cx="32" cy="5"/>
                  </a:xfrm>
                  <a:custGeom>
                    <a:avLst/>
                    <a:gdLst>
                      <a:gd name="T0" fmla="*/ 1 w 63"/>
                      <a:gd name="T1" fmla="*/ 0 h 9"/>
                      <a:gd name="T2" fmla="*/ 0 w 63"/>
                      <a:gd name="T3" fmla="*/ 0 h 9"/>
                      <a:gd name="T4" fmla="*/ 0 w 63"/>
                      <a:gd name="T5" fmla="*/ 1 h 9"/>
                      <a:gd name="T6" fmla="*/ 1 w 63"/>
                      <a:gd name="T7" fmla="*/ 1 h 9"/>
                      <a:gd name="T8" fmla="*/ 1 w 63"/>
                      <a:gd name="T9" fmla="*/ 0 h 9"/>
                      <a:gd name="T10" fmla="*/ 1 w 63"/>
                      <a:gd name="T11" fmla="*/ 0 h 9"/>
                      <a:gd name="T12" fmla="*/ 1 w 63"/>
                      <a:gd name="T13" fmla="*/ 0 h 9"/>
                      <a:gd name="T14" fmla="*/ 1 w 63"/>
                      <a:gd name="T15" fmla="*/ 1 h 9"/>
                      <a:gd name="T16" fmla="*/ 1 w 63"/>
                      <a:gd name="T17" fmla="*/ 1 h 9"/>
                      <a:gd name="T18" fmla="*/ 1 w 63"/>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3" h="9">
                        <a:moveTo>
                          <a:pt x="63" y="0"/>
                        </a:moveTo>
                        <a:lnTo>
                          <a:pt x="0" y="0"/>
                        </a:lnTo>
                        <a:lnTo>
                          <a:pt x="0" y="9"/>
                        </a:lnTo>
                        <a:lnTo>
                          <a:pt x="63" y="9"/>
                        </a:lnTo>
                        <a:lnTo>
                          <a:pt x="63" y="0"/>
                        </a:lnTo>
                        <a:close/>
                        <a:moveTo>
                          <a:pt x="61" y="0"/>
                        </a:moveTo>
                        <a:lnTo>
                          <a:pt x="2" y="0"/>
                        </a:lnTo>
                        <a:lnTo>
                          <a:pt x="2" y="9"/>
                        </a:lnTo>
                        <a:lnTo>
                          <a:pt x="61" y="9"/>
                        </a:lnTo>
                        <a:lnTo>
                          <a:pt x="61" y="0"/>
                        </a:lnTo>
                        <a:close/>
                      </a:path>
                    </a:pathLst>
                  </a:custGeom>
                  <a:solidFill>
                    <a:srgbClr val="C8C8C8"/>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0" name="Freeform 701"/>
                  <p:cNvSpPr>
                    <a:spLocks noEditPoints="1"/>
                  </p:cNvSpPr>
                  <p:nvPr/>
                </p:nvSpPr>
                <p:spPr bwMode="auto">
                  <a:xfrm>
                    <a:off x="1595" y="1680"/>
                    <a:ext cx="30" cy="5"/>
                  </a:xfrm>
                  <a:custGeom>
                    <a:avLst/>
                    <a:gdLst>
                      <a:gd name="T0" fmla="*/ 1 w 59"/>
                      <a:gd name="T1" fmla="*/ 0 h 9"/>
                      <a:gd name="T2" fmla="*/ 0 w 59"/>
                      <a:gd name="T3" fmla="*/ 0 h 9"/>
                      <a:gd name="T4" fmla="*/ 0 w 59"/>
                      <a:gd name="T5" fmla="*/ 1 h 9"/>
                      <a:gd name="T6" fmla="*/ 1 w 59"/>
                      <a:gd name="T7" fmla="*/ 1 h 9"/>
                      <a:gd name="T8" fmla="*/ 1 w 59"/>
                      <a:gd name="T9" fmla="*/ 0 h 9"/>
                      <a:gd name="T10" fmla="*/ 1 w 59"/>
                      <a:gd name="T11" fmla="*/ 0 h 9"/>
                      <a:gd name="T12" fmla="*/ 1 w 59"/>
                      <a:gd name="T13" fmla="*/ 0 h 9"/>
                      <a:gd name="T14" fmla="*/ 1 w 59"/>
                      <a:gd name="T15" fmla="*/ 1 h 9"/>
                      <a:gd name="T16" fmla="*/ 1 w 59"/>
                      <a:gd name="T17" fmla="*/ 1 h 9"/>
                      <a:gd name="T18" fmla="*/ 1 w 59"/>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9">
                        <a:moveTo>
                          <a:pt x="59" y="0"/>
                        </a:moveTo>
                        <a:lnTo>
                          <a:pt x="0" y="0"/>
                        </a:lnTo>
                        <a:lnTo>
                          <a:pt x="0" y="9"/>
                        </a:lnTo>
                        <a:lnTo>
                          <a:pt x="59" y="9"/>
                        </a:lnTo>
                        <a:lnTo>
                          <a:pt x="59" y="0"/>
                        </a:lnTo>
                        <a:close/>
                        <a:moveTo>
                          <a:pt x="57" y="0"/>
                        </a:moveTo>
                        <a:lnTo>
                          <a:pt x="2" y="0"/>
                        </a:lnTo>
                        <a:lnTo>
                          <a:pt x="2" y="9"/>
                        </a:lnTo>
                        <a:lnTo>
                          <a:pt x="57" y="9"/>
                        </a:lnTo>
                        <a:lnTo>
                          <a:pt x="57" y="0"/>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1" name="Freeform 702"/>
                  <p:cNvSpPr>
                    <a:spLocks noEditPoints="1"/>
                  </p:cNvSpPr>
                  <p:nvPr/>
                </p:nvSpPr>
                <p:spPr bwMode="auto">
                  <a:xfrm>
                    <a:off x="1596" y="1680"/>
                    <a:ext cx="28" cy="5"/>
                  </a:xfrm>
                  <a:custGeom>
                    <a:avLst/>
                    <a:gdLst>
                      <a:gd name="T0" fmla="*/ 1 w 55"/>
                      <a:gd name="T1" fmla="*/ 0 h 9"/>
                      <a:gd name="T2" fmla="*/ 0 w 55"/>
                      <a:gd name="T3" fmla="*/ 0 h 9"/>
                      <a:gd name="T4" fmla="*/ 0 w 55"/>
                      <a:gd name="T5" fmla="*/ 1 h 9"/>
                      <a:gd name="T6" fmla="*/ 1 w 55"/>
                      <a:gd name="T7" fmla="*/ 1 h 9"/>
                      <a:gd name="T8" fmla="*/ 1 w 55"/>
                      <a:gd name="T9" fmla="*/ 0 h 9"/>
                      <a:gd name="T10" fmla="*/ 1 w 55"/>
                      <a:gd name="T11" fmla="*/ 1 h 9"/>
                      <a:gd name="T12" fmla="*/ 1 w 55"/>
                      <a:gd name="T13" fmla="*/ 1 h 9"/>
                      <a:gd name="T14" fmla="*/ 1 w 55"/>
                      <a:gd name="T15" fmla="*/ 1 h 9"/>
                      <a:gd name="T16" fmla="*/ 1 w 55"/>
                      <a:gd name="T17" fmla="*/ 1 h 9"/>
                      <a:gd name="T18" fmla="*/ 1 w 55"/>
                      <a:gd name="T19" fmla="*/ 1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9">
                        <a:moveTo>
                          <a:pt x="55" y="0"/>
                        </a:moveTo>
                        <a:lnTo>
                          <a:pt x="0" y="0"/>
                        </a:lnTo>
                        <a:lnTo>
                          <a:pt x="0" y="9"/>
                        </a:lnTo>
                        <a:lnTo>
                          <a:pt x="55" y="9"/>
                        </a:lnTo>
                        <a:lnTo>
                          <a:pt x="55" y="0"/>
                        </a:lnTo>
                        <a:close/>
                        <a:moveTo>
                          <a:pt x="54" y="2"/>
                        </a:moveTo>
                        <a:lnTo>
                          <a:pt x="2" y="2"/>
                        </a:lnTo>
                        <a:lnTo>
                          <a:pt x="2" y="8"/>
                        </a:lnTo>
                        <a:lnTo>
                          <a:pt x="54" y="8"/>
                        </a:lnTo>
                        <a:lnTo>
                          <a:pt x="54" y="2"/>
                        </a:lnTo>
                        <a:close/>
                      </a:path>
                    </a:pathLst>
                  </a:custGeom>
                  <a:solidFill>
                    <a:srgbClr val="CDCDC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2" name="Freeform 703"/>
                  <p:cNvSpPr>
                    <a:spLocks noEditPoints="1"/>
                  </p:cNvSpPr>
                  <p:nvPr/>
                </p:nvSpPr>
                <p:spPr bwMode="auto">
                  <a:xfrm>
                    <a:off x="1597" y="1681"/>
                    <a:ext cx="26" cy="3"/>
                  </a:xfrm>
                  <a:custGeom>
                    <a:avLst/>
                    <a:gdLst>
                      <a:gd name="T0" fmla="*/ 1 w 52"/>
                      <a:gd name="T1" fmla="*/ 0 h 6"/>
                      <a:gd name="T2" fmla="*/ 0 w 52"/>
                      <a:gd name="T3" fmla="*/ 0 h 6"/>
                      <a:gd name="T4" fmla="*/ 0 w 52"/>
                      <a:gd name="T5" fmla="*/ 1 h 6"/>
                      <a:gd name="T6" fmla="*/ 1 w 52"/>
                      <a:gd name="T7" fmla="*/ 1 h 6"/>
                      <a:gd name="T8" fmla="*/ 1 w 52"/>
                      <a:gd name="T9" fmla="*/ 0 h 6"/>
                      <a:gd name="T10" fmla="*/ 1 w 52"/>
                      <a:gd name="T11" fmla="*/ 0 h 6"/>
                      <a:gd name="T12" fmla="*/ 1 w 52"/>
                      <a:gd name="T13" fmla="*/ 0 h 6"/>
                      <a:gd name="T14" fmla="*/ 1 w 52"/>
                      <a:gd name="T15" fmla="*/ 1 h 6"/>
                      <a:gd name="T16" fmla="*/ 1 w 52"/>
                      <a:gd name="T17" fmla="*/ 1 h 6"/>
                      <a:gd name="T18" fmla="*/ 1 w 52"/>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6">
                        <a:moveTo>
                          <a:pt x="52" y="0"/>
                        </a:moveTo>
                        <a:lnTo>
                          <a:pt x="0" y="0"/>
                        </a:lnTo>
                        <a:lnTo>
                          <a:pt x="0" y="6"/>
                        </a:lnTo>
                        <a:lnTo>
                          <a:pt x="52" y="6"/>
                        </a:lnTo>
                        <a:lnTo>
                          <a:pt x="52" y="0"/>
                        </a:lnTo>
                        <a:close/>
                        <a:moveTo>
                          <a:pt x="50" y="0"/>
                        </a:moveTo>
                        <a:lnTo>
                          <a:pt x="2" y="0"/>
                        </a:lnTo>
                        <a:lnTo>
                          <a:pt x="2" y="6"/>
                        </a:lnTo>
                        <a:lnTo>
                          <a:pt x="50" y="6"/>
                        </a:lnTo>
                        <a:lnTo>
                          <a:pt x="50" y="0"/>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3" name="Freeform 704"/>
                  <p:cNvSpPr>
                    <a:spLocks noEditPoints="1"/>
                  </p:cNvSpPr>
                  <p:nvPr/>
                </p:nvSpPr>
                <p:spPr bwMode="auto">
                  <a:xfrm>
                    <a:off x="1598" y="1681"/>
                    <a:ext cx="24" cy="3"/>
                  </a:xfrm>
                  <a:custGeom>
                    <a:avLst/>
                    <a:gdLst>
                      <a:gd name="T0" fmla="*/ 1 w 48"/>
                      <a:gd name="T1" fmla="*/ 0 h 6"/>
                      <a:gd name="T2" fmla="*/ 0 w 48"/>
                      <a:gd name="T3" fmla="*/ 0 h 6"/>
                      <a:gd name="T4" fmla="*/ 0 w 48"/>
                      <a:gd name="T5" fmla="*/ 1 h 6"/>
                      <a:gd name="T6" fmla="*/ 1 w 48"/>
                      <a:gd name="T7" fmla="*/ 1 h 6"/>
                      <a:gd name="T8" fmla="*/ 1 w 48"/>
                      <a:gd name="T9" fmla="*/ 0 h 6"/>
                      <a:gd name="T10" fmla="*/ 1 w 48"/>
                      <a:gd name="T11" fmla="*/ 0 h 6"/>
                      <a:gd name="T12" fmla="*/ 1 w 48"/>
                      <a:gd name="T13" fmla="*/ 0 h 6"/>
                      <a:gd name="T14" fmla="*/ 1 w 48"/>
                      <a:gd name="T15" fmla="*/ 1 h 6"/>
                      <a:gd name="T16" fmla="*/ 1 w 48"/>
                      <a:gd name="T17" fmla="*/ 1 h 6"/>
                      <a:gd name="T18" fmla="*/ 1 w 48"/>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6">
                        <a:moveTo>
                          <a:pt x="48" y="0"/>
                        </a:moveTo>
                        <a:lnTo>
                          <a:pt x="0" y="0"/>
                        </a:lnTo>
                        <a:lnTo>
                          <a:pt x="0" y="6"/>
                        </a:lnTo>
                        <a:lnTo>
                          <a:pt x="48" y="6"/>
                        </a:lnTo>
                        <a:lnTo>
                          <a:pt x="48" y="0"/>
                        </a:lnTo>
                        <a:close/>
                        <a:moveTo>
                          <a:pt x="46" y="0"/>
                        </a:moveTo>
                        <a:lnTo>
                          <a:pt x="3" y="0"/>
                        </a:lnTo>
                        <a:lnTo>
                          <a:pt x="3" y="6"/>
                        </a:lnTo>
                        <a:lnTo>
                          <a:pt x="46" y="6"/>
                        </a:lnTo>
                        <a:lnTo>
                          <a:pt x="46" y="0"/>
                        </a:lnTo>
                        <a:close/>
                      </a:path>
                    </a:pathLst>
                  </a:custGeom>
                  <a:solidFill>
                    <a:srgbClr val="D2D2D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4" name="Freeform 705"/>
                  <p:cNvSpPr>
                    <a:spLocks noEditPoints="1"/>
                  </p:cNvSpPr>
                  <p:nvPr/>
                </p:nvSpPr>
                <p:spPr bwMode="auto">
                  <a:xfrm>
                    <a:off x="1600" y="1681"/>
                    <a:ext cx="21" cy="3"/>
                  </a:xfrm>
                  <a:custGeom>
                    <a:avLst/>
                    <a:gdLst>
                      <a:gd name="T0" fmla="*/ 0 w 43"/>
                      <a:gd name="T1" fmla="*/ 0 h 6"/>
                      <a:gd name="T2" fmla="*/ 0 w 43"/>
                      <a:gd name="T3" fmla="*/ 0 h 6"/>
                      <a:gd name="T4" fmla="*/ 0 w 43"/>
                      <a:gd name="T5" fmla="*/ 1 h 6"/>
                      <a:gd name="T6" fmla="*/ 0 w 43"/>
                      <a:gd name="T7" fmla="*/ 1 h 6"/>
                      <a:gd name="T8" fmla="*/ 0 w 43"/>
                      <a:gd name="T9" fmla="*/ 0 h 6"/>
                      <a:gd name="T10" fmla="*/ 0 w 43"/>
                      <a:gd name="T11" fmla="*/ 0 h 6"/>
                      <a:gd name="T12" fmla="*/ 0 w 43"/>
                      <a:gd name="T13" fmla="*/ 0 h 6"/>
                      <a:gd name="T14" fmla="*/ 0 w 43"/>
                      <a:gd name="T15" fmla="*/ 1 h 6"/>
                      <a:gd name="T16" fmla="*/ 0 w 43"/>
                      <a:gd name="T17" fmla="*/ 1 h 6"/>
                      <a:gd name="T18" fmla="*/ 0 w 4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3" h="6">
                        <a:moveTo>
                          <a:pt x="43" y="0"/>
                        </a:moveTo>
                        <a:lnTo>
                          <a:pt x="0" y="0"/>
                        </a:lnTo>
                        <a:lnTo>
                          <a:pt x="0" y="6"/>
                        </a:lnTo>
                        <a:lnTo>
                          <a:pt x="43" y="6"/>
                        </a:lnTo>
                        <a:lnTo>
                          <a:pt x="43" y="0"/>
                        </a:lnTo>
                        <a:close/>
                        <a:moveTo>
                          <a:pt x="41" y="0"/>
                        </a:moveTo>
                        <a:lnTo>
                          <a:pt x="2" y="0"/>
                        </a:lnTo>
                        <a:lnTo>
                          <a:pt x="2" y="6"/>
                        </a:lnTo>
                        <a:lnTo>
                          <a:pt x="41" y="6"/>
                        </a:lnTo>
                        <a:lnTo>
                          <a:pt x="41" y="0"/>
                        </a:lnTo>
                        <a:close/>
                      </a:path>
                    </a:pathLst>
                  </a:custGeom>
                  <a:solidFill>
                    <a:srgbClr val="D4D4D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5" name="Freeform 706"/>
                  <p:cNvSpPr>
                    <a:spLocks noEditPoints="1"/>
                  </p:cNvSpPr>
                  <p:nvPr/>
                </p:nvSpPr>
                <p:spPr bwMode="auto">
                  <a:xfrm>
                    <a:off x="1601" y="1681"/>
                    <a:ext cx="19" cy="3"/>
                  </a:xfrm>
                  <a:custGeom>
                    <a:avLst/>
                    <a:gdLst>
                      <a:gd name="T0" fmla="*/ 0 w 39"/>
                      <a:gd name="T1" fmla="*/ 0 h 6"/>
                      <a:gd name="T2" fmla="*/ 0 w 39"/>
                      <a:gd name="T3" fmla="*/ 0 h 6"/>
                      <a:gd name="T4" fmla="*/ 0 w 39"/>
                      <a:gd name="T5" fmla="*/ 1 h 6"/>
                      <a:gd name="T6" fmla="*/ 0 w 39"/>
                      <a:gd name="T7" fmla="*/ 1 h 6"/>
                      <a:gd name="T8" fmla="*/ 0 w 39"/>
                      <a:gd name="T9" fmla="*/ 0 h 6"/>
                      <a:gd name="T10" fmla="*/ 0 w 39"/>
                      <a:gd name="T11" fmla="*/ 0 h 6"/>
                      <a:gd name="T12" fmla="*/ 0 w 39"/>
                      <a:gd name="T13" fmla="*/ 0 h 6"/>
                      <a:gd name="T14" fmla="*/ 0 w 39"/>
                      <a:gd name="T15" fmla="*/ 1 h 6"/>
                      <a:gd name="T16" fmla="*/ 0 w 39"/>
                      <a:gd name="T17" fmla="*/ 1 h 6"/>
                      <a:gd name="T18" fmla="*/ 0 w 39"/>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6">
                        <a:moveTo>
                          <a:pt x="39" y="0"/>
                        </a:moveTo>
                        <a:lnTo>
                          <a:pt x="0" y="0"/>
                        </a:lnTo>
                        <a:lnTo>
                          <a:pt x="0" y="6"/>
                        </a:lnTo>
                        <a:lnTo>
                          <a:pt x="39" y="6"/>
                        </a:lnTo>
                        <a:lnTo>
                          <a:pt x="39" y="0"/>
                        </a:lnTo>
                        <a:close/>
                        <a:moveTo>
                          <a:pt x="35" y="0"/>
                        </a:moveTo>
                        <a:lnTo>
                          <a:pt x="2" y="0"/>
                        </a:lnTo>
                        <a:lnTo>
                          <a:pt x="2" y="6"/>
                        </a:lnTo>
                        <a:lnTo>
                          <a:pt x="35" y="6"/>
                        </a:lnTo>
                        <a:lnTo>
                          <a:pt x="35" y="0"/>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6" name="Freeform 707"/>
                  <p:cNvSpPr>
                    <a:spLocks noEditPoints="1"/>
                  </p:cNvSpPr>
                  <p:nvPr/>
                </p:nvSpPr>
                <p:spPr bwMode="auto">
                  <a:xfrm>
                    <a:off x="1602" y="1681"/>
                    <a:ext cx="16" cy="3"/>
                  </a:xfrm>
                  <a:custGeom>
                    <a:avLst/>
                    <a:gdLst>
                      <a:gd name="T0" fmla="*/ 0 w 33"/>
                      <a:gd name="T1" fmla="*/ 0 h 6"/>
                      <a:gd name="T2" fmla="*/ 0 w 33"/>
                      <a:gd name="T3" fmla="*/ 0 h 6"/>
                      <a:gd name="T4" fmla="*/ 0 w 33"/>
                      <a:gd name="T5" fmla="*/ 1 h 6"/>
                      <a:gd name="T6" fmla="*/ 0 w 33"/>
                      <a:gd name="T7" fmla="*/ 1 h 6"/>
                      <a:gd name="T8" fmla="*/ 0 w 33"/>
                      <a:gd name="T9" fmla="*/ 0 h 6"/>
                      <a:gd name="T10" fmla="*/ 0 w 33"/>
                      <a:gd name="T11" fmla="*/ 0 h 6"/>
                      <a:gd name="T12" fmla="*/ 0 w 33"/>
                      <a:gd name="T13" fmla="*/ 0 h 6"/>
                      <a:gd name="T14" fmla="*/ 0 w 33"/>
                      <a:gd name="T15" fmla="*/ 1 h 6"/>
                      <a:gd name="T16" fmla="*/ 0 w 33"/>
                      <a:gd name="T17" fmla="*/ 1 h 6"/>
                      <a:gd name="T18" fmla="*/ 0 w 33"/>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6">
                        <a:moveTo>
                          <a:pt x="33" y="0"/>
                        </a:moveTo>
                        <a:lnTo>
                          <a:pt x="0" y="0"/>
                        </a:lnTo>
                        <a:lnTo>
                          <a:pt x="0" y="6"/>
                        </a:lnTo>
                        <a:lnTo>
                          <a:pt x="33" y="6"/>
                        </a:lnTo>
                        <a:lnTo>
                          <a:pt x="33" y="0"/>
                        </a:lnTo>
                        <a:close/>
                        <a:moveTo>
                          <a:pt x="31" y="0"/>
                        </a:moveTo>
                        <a:lnTo>
                          <a:pt x="2" y="0"/>
                        </a:lnTo>
                        <a:lnTo>
                          <a:pt x="2" y="6"/>
                        </a:lnTo>
                        <a:lnTo>
                          <a:pt x="31" y="6"/>
                        </a:lnTo>
                        <a:lnTo>
                          <a:pt x="31" y="0"/>
                        </a:lnTo>
                        <a:close/>
                      </a:path>
                    </a:pathLst>
                  </a:custGeom>
                  <a:solidFill>
                    <a:srgbClr val="D9D9D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7" name="Freeform 708"/>
                  <p:cNvSpPr>
                    <a:spLocks noEditPoints="1"/>
                  </p:cNvSpPr>
                  <p:nvPr/>
                </p:nvSpPr>
                <p:spPr bwMode="auto">
                  <a:xfrm>
                    <a:off x="1603" y="1681"/>
                    <a:ext cx="14" cy="3"/>
                  </a:xfrm>
                  <a:custGeom>
                    <a:avLst/>
                    <a:gdLst>
                      <a:gd name="T0" fmla="*/ 0 w 29"/>
                      <a:gd name="T1" fmla="*/ 0 h 6"/>
                      <a:gd name="T2" fmla="*/ 0 w 29"/>
                      <a:gd name="T3" fmla="*/ 0 h 6"/>
                      <a:gd name="T4" fmla="*/ 0 w 29"/>
                      <a:gd name="T5" fmla="*/ 1 h 6"/>
                      <a:gd name="T6" fmla="*/ 0 w 29"/>
                      <a:gd name="T7" fmla="*/ 1 h 6"/>
                      <a:gd name="T8" fmla="*/ 0 w 29"/>
                      <a:gd name="T9" fmla="*/ 0 h 6"/>
                      <a:gd name="T10" fmla="*/ 0 w 29"/>
                      <a:gd name="T11" fmla="*/ 1 h 6"/>
                      <a:gd name="T12" fmla="*/ 0 w 29"/>
                      <a:gd name="T13" fmla="*/ 1 h 6"/>
                      <a:gd name="T14" fmla="*/ 0 w 29"/>
                      <a:gd name="T15" fmla="*/ 1 h 6"/>
                      <a:gd name="T16" fmla="*/ 0 w 29"/>
                      <a:gd name="T17" fmla="*/ 1 h 6"/>
                      <a:gd name="T18" fmla="*/ 0 w 29"/>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
                        <a:moveTo>
                          <a:pt x="29" y="0"/>
                        </a:moveTo>
                        <a:lnTo>
                          <a:pt x="0" y="0"/>
                        </a:lnTo>
                        <a:lnTo>
                          <a:pt x="0" y="6"/>
                        </a:lnTo>
                        <a:lnTo>
                          <a:pt x="29" y="6"/>
                        </a:lnTo>
                        <a:lnTo>
                          <a:pt x="29" y="0"/>
                        </a:lnTo>
                        <a:close/>
                        <a:moveTo>
                          <a:pt x="27" y="2"/>
                        </a:moveTo>
                        <a:lnTo>
                          <a:pt x="2" y="2"/>
                        </a:lnTo>
                        <a:lnTo>
                          <a:pt x="2" y="4"/>
                        </a:lnTo>
                        <a:lnTo>
                          <a:pt x="27" y="4"/>
                        </a:lnTo>
                        <a:lnTo>
                          <a:pt x="27" y="2"/>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8" name="Freeform 709"/>
                  <p:cNvSpPr>
                    <a:spLocks noEditPoints="1"/>
                  </p:cNvSpPr>
                  <p:nvPr/>
                </p:nvSpPr>
                <p:spPr bwMode="auto">
                  <a:xfrm>
                    <a:off x="1604" y="1682"/>
                    <a:ext cx="12" cy="1"/>
                  </a:xfrm>
                  <a:custGeom>
                    <a:avLst/>
                    <a:gdLst>
                      <a:gd name="T0" fmla="*/ 0 w 25"/>
                      <a:gd name="T1" fmla="*/ 0 h 2"/>
                      <a:gd name="T2" fmla="*/ 0 w 25"/>
                      <a:gd name="T3" fmla="*/ 0 h 2"/>
                      <a:gd name="T4" fmla="*/ 0 w 25"/>
                      <a:gd name="T5" fmla="*/ 1 h 2"/>
                      <a:gd name="T6" fmla="*/ 0 w 25"/>
                      <a:gd name="T7" fmla="*/ 1 h 2"/>
                      <a:gd name="T8" fmla="*/ 0 w 25"/>
                      <a:gd name="T9" fmla="*/ 0 h 2"/>
                      <a:gd name="T10" fmla="*/ 0 w 25"/>
                      <a:gd name="T11" fmla="*/ 0 h 2"/>
                      <a:gd name="T12" fmla="*/ 0 w 25"/>
                      <a:gd name="T13" fmla="*/ 0 h 2"/>
                      <a:gd name="T14" fmla="*/ 0 w 25"/>
                      <a:gd name="T15" fmla="*/ 1 h 2"/>
                      <a:gd name="T16" fmla="*/ 0 w 25"/>
                      <a:gd name="T17" fmla="*/ 1 h 2"/>
                      <a:gd name="T18" fmla="*/ 0 w 2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2">
                        <a:moveTo>
                          <a:pt x="25" y="0"/>
                        </a:moveTo>
                        <a:lnTo>
                          <a:pt x="0" y="0"/>
                        </a:lnTo>
                        <a:lnTo>
                          <a:pt x="0" y="2"/>
                        </a:lnTo>
                        <a:lnTo>
                          <a:pt x="25" y="2"/>
                        </a:lnTo>
                        <a:lnTo>
                          <a:pt x="25" y="0"/>
                        </a:lnTo>
                        <a:close/>
                        <a:moveTo>
                          <a:pt x="21" y="0"/>
                        </a:moveTo>
                        <a:lnTo>
                          <a:pt x="4" y="0"/>
                        </a:lnTo>
                        <a:lnTo>
                          <a:pt x="4" y="2"/>
                        </a:lnTo>
                        <a:lnTo>
                          <a:pt x="21" y="2"/>
                        </a:lnTo>
                        <a:lnTo>
                          <a:pt x="21" y="0"/>
                        </a:lnTo>
                        <a:close/>
                      </a:path>
                    </a:pathLst>
                  </a:custGeom>
                  <a:solidFill>
                    <a:srgbClr val="DEDED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599" name="Freeform 710"/>
                  <p:cNvSpPr>
                    <a:spLocks noEditPoints="1"/>
                  </p:cNvSpPr>
                  <p:nvPr/>
                </p:nvSpPr>
                <p:spPr bwMode="auto">
                  <a:xfrm>
                    <a:off x="1605" y="1682"/>
                    <a:ext cx="9" cy="1"/>
                  </a:xfrm>
                  <a:custGeom>
                    <a:avLst/>
                    <a:gdLst>
                      <a:gd name="T0" fmla="*/ 1 w 17"/>
                      <a:gd name="T1" fmla="*/ 0 h 2"/>
                      <a:gd name="T2" fmla="*/ 0 w 17"/>
                      <a:gd name="T3" fmla="*/ 0 h 2"/>
                      <a:gd name="T4" fmla="*/ 0 w 17"/>
                      <a:gd name="T5" fmla="*/ 1 h 2"/>
                      <a:gd name="T6" fmla="*/ 1 w 17"/>
                      <a:gd name="T7" fmla="*/ 1 h 2"/>
                      <a:gd name="T8" fmla="*/ 1 w 17"/>
                      <a:gd name="T9" fmla="*/ 0 h 2"/>
                      <a:gd name="T10" fmla="*/ 1 w 17"/>
                      <a:gd name="T11" fmla="*/ 0 h 2"/>
                      <a:gd name="T12" fmla="*/ 1 w 17"/>
                      <a:gd name="T13" fmla="*/ 0 h 2"/>
                      <a:gd name="T14" fmla="*/ 1 w 17"/>
                      <a:gd name="T15" fmla="*/ 1 h 2"/>
                      <a:gd name="T16" fmla="*/ 1 w 17"/>
                      <a:gd name="T17" fmla="*/ 1 h 2"/>
                      <a:gd name="T18" fmla="*/ 1 w 1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17" y="0"/>
                        </a:moveTo>
                        <a:lnTo>
                          <a:pt x="0" y="0"/>
                        </a:lnTo>
                        <a:lnTo>
                          <a:pt x="0" y="2"/>
                        </a:lnTo>
                        <a:lnTo>
                          <a:pt x="17" y="2"/>
                        </a:lnTo>
                        <a:lnTo>
                          <a:pt x="17" y="0"/>
                        </a:lnTo>
                        <a:close/>
                        <a:moveTo>
                          <a:pt x="15" y="0"/>
                        </a:moveTo>
                        <a:lnTo>
                          <a:pt x="2" y="0"/>
                        </a:lnTo>
                        <a:lnTo>
                          <a:pt x="2" y="2"/>
                        </a:lnTo>
                        <a:lnTo>
                          <a:pt x="15" y="2"/>
                        </a:lnTo>
                        <a:lnTo>
                          <a:pt x="15" y="0"/>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0" name="Freeform 711"/>
                  <p:cNvSpPr>
                    <a:spLocks noEditPoints="1"/>
                  </p:cNvSpPr>
                  <p:nvPr/>
                </p:nvSpPr>
                <p:spPr bwMode="auto">
                  <a:xfrm>
                    <a:off x="1606" y="1682"/>
                    <a:ext cx="7" cy="1"/>
                  </a:xfrm>
                  <a:custGeom>
                    <a:avLst/>
                    <a:gdLst>
                      <a:gd name="T0" fmla="*/ 1 w 13"/>
                      <a:gd name="T1" fmla="*/ 0 h 2"/>
                      <a:gd name="T2" fmla="*/ 0 w 13"/>
                      <a:gd name="T3" fmla="*/ 0 h 2"/>
                      <a:gd name="T4" fmla="*/ 0 w 13"/>
                      <a:gd name="T5" fmla="*/ 1 h 2"/>
                      <a:gd name="T6" fmla="*/ 1 w 13"/>
                      <a:gd name="T7" fmla="*/ 1 h 2"/>
                      <a:gd name="T8" fmla="*/ 1 w 13"/>
                      <a:gd name="T9" fmla="*/ 0 h 2"/>
                      <a:gd name="T10" fmla="*/ 1 w 13"/>
                      <a:gd name="T11" fmla="*/ 0 h 2"/>
                      <a:gd name="T12" fmla="*/ 1 w 13"/>
                      <a:gd name="T13" fmla="*/ 0 h 2"/>
                      <a:gd name="T14" fmla="*/ 1 w 13"/>
                      <a:gd name="T15" fmla="*/ 1 h 2"/>
                      <a:gd name="T16" fmla="*/ 1 w 13"/>
                      <a:gd name="T17" fmla="*/ 1 h 2"/>
                      <a:gd name="T18" fmla="*/ 1 w 1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2">
                        <a:moveTo>
                          <a:pt x="13" y="0"/>
                        </a:moveTo>
                        <a:lnTo>
                          <a:pt x="0" y="0"/>
                        </a:lnTo>
                        <a:lnTo>
                          <a:pt x="0" y="2"/>
                        </a:lnTo>
                        <a:lnTo>
                          <a:pt x="13" y="2"/>
                        </a:lnTo>
                        <a:lnTo>
                          <a:pt x="13" y="0"/>
                        </a:lnTo>
                        <a:close/>
                        <a:moveTo>
                          <a:pt x="9" y="0"/>
                        </a:moveTo>
                        <a:lnTo>
                          <a:pt x="4" y="0"/>
                        </a:lnTo>
                        <a:lnTo>
                          <a:pt x="4" y="2"/>
                        </a:lnTo>
                        <a:lnTo>
                          <a:pt x="9" y="2"/>
                        </a:lnTo>
                        <a:lnTo>
                          <a:pt x="9" y="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1" name="Freeform 712"/>
                  <p:cNvSpPr>
                    <a:spLocks noEditPoints="1"/>
                  </p:cNvSpPr>
                  <p:nvPr/>
                </p:nvSpPr>
                <p:spPr bwMode="auto">
                  <a:xfrm>
                    <a:off x="1608" y="1682"/>
                    <a:ext cx="3" cy="1"/>
                  </a:xfrm>
                  <a:custGeom>
                    <a:avLst/>
                    <a:gdLst>
                      <a:gd name="T0" fmla="*/ 1 w 5"/>
                      <a:gd name="T1" fmla="*/ 0 h 2"/>
                      <a:gd name="T2" fmla="*/ 0 w 5"/>
                      <a:gd name="T3" fmla="*/ 0 h 2"/>
                      <a:gd name="T4" fmla="*/ 0 w 5"/>
                      <a:gd name="T5" fmla="*/ 1 h 2"/>
                      <a:gd name="T6" fmla="*/ 1 w 5"/>
                      <a:gd name="T7" fmla="*/ 1 h 2"/>
                      <a:gd name="T8" fmla="*/ 1 w 5"/>
                      <a:gd name="T9" fmla="*/ 0 h 2"/>
                      <a:gd name="T10" fmla="*/ 1 w 5"/>
                      <a:gd name="T11" fmla="*/ 0 h 2"/>
                      <a:gd name="T12" fmla="*/ 1 w 5"/>
                      <a:gd name="T13" fmla="*/ 0 h 2"/>
                      <a:gd name="T14" fmla="*/ 1 w 5"/>
                      <a:gd name="T15" fmla="*/ 1 h 2"/>
                      <a:gd name="T16" fmla="*/ 1 w 5"/>
                      <a:gd name="T17" fmla="*/ 1 h 2"/>
                      <a:gd name="T18" fmla="*/ 1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0"/>
                        </a:moveTo>
                        <a:lnTo>
                          <a:pt x="0" y="0"/>
                        </a:lnTo>
                        <a:lnTo>
                          <a:pt x="0" y="2"/>
                        </a:lnTo>
                        <a:lnTo>
                          <a:pt x="5" y="2"/>
                        </a:lnTo>
                        <a:lnTo>
                          <a:pt x="5" y="0"/>
                        </a:lnTo>
                        <a:close/>
                        <a:moveTo>
                          <a:pt x="4" y="0"/>
                        </a:moveTo>
                        <a:lnTo>
                          <a:pt x="2" y="0"/>
                        </a:lnTo>
                        <a:lnTo>
                          <a:pt x="2" y="2"/>
                        </a:lnTo>
                        <a:lnTo>
                          <a:pt x="4" y="2"/>
                        </a:lnTo>
                        <a:lnTo>
                          <a:pt x="4" y="0"/>
                        </a:lnTo>
                        <a:close/>
                      </a:path>
                    </a:pathLst>
                  </a:custGeom>
                  <a:solidFill>
                    <a:srgbClr val="E5E5E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2" name="Freeform 713"/>
                  <p:cNvSpPr>
                    <a:spLocks noEditPoints="1"/>
                  </p:cNvSpPr>
                  <p:nvPr/>
                </p:nvSpPr>
                <p:spPr bwMode="auto">
                  <a:xfrm>
                    <a:off x="1609" y="1682"/>
                    <a:ext cx="1" cy="1"/>
                  </a:xfrm>
                  <a:custGeom>
                    <a:avLst/>
                    <a:gdLst>
                      <a:gd name="T0" fmla="*/ 1 w 2"/>
                      <a:gd name="T1" fmla="*/ 0 h 2"/>
                      <a:gd name="T2" fmla="*/ 0 w 2"/>
                      <a:gd name="T3" fmla="*/ 0 h 2"/>
                      <a:gd name="T4" fmla="*/ 0 w 2"/>
                      <a:gd name="T5" fmla="*/ 1 h 2"/>
                      <a:gd name="T6" fmla="*/ 1 w 2"/>
                      <a:gd name="T7" fmla="*/ 1 h 2"/>
                      <a:gd name="T8" fmla="*/ 1 w 2"/>
                      <a:gd name="T9" fmla="*/ 0 h 2"/>
                      <a:gd name="T10" fmla="*/ 1 w 2"/>
                      <a:gd name="T11" fmla="*/ 1 h 2"/>
                      <a:gd name="T12" fmla="*/ 1 w 2"/>
                      <a:gd name="T13" fmla="*/ 1 h 2"/>
                      <a:gd name="T14" fmla="*/ 1 w 2"/>
                      <a:gd name="T15" fmla="*/ 1 h 2"/>
                      <a:gd name="T16" fmla="*/ 1 w 2"/>
                      <a:gd name="T17" fmla="*/ 1 h 2"/>
                      <a:gd name="T18" fmla="*/ 1 w 2"/>
                      <a:gd name="T19" fmla="*/ 1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0" y="2"/>
                        </a:lnTo>
                        <a:lnTo>
                          <a:pt x="2" y="2"/>
                        </a:lnTo>
                        <a:lnTo>
                          <a:pt x="2" y="0"/>
                        </a:lnTo>
                        <a:close/>
                        <a:moveTo>
                          <a:pt x="2" y="2"/>
                        </a:moveTo>
                        <a:lnTo>
                          <a:pt x="2" y="2"/>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3" name="Freeform 714"/>
                  <p:cNvSpPr>
                    <a:spLocks/>
                  </p:cNvSpPr>
                  <p:nvPr/>
                </p:nvSpPr>
                <p:spPr bwMode="auto">
                  <a:xfrm>
                    <a:off x="1583" y="1679"/>
                    <a:ext cx="55" cy="7"/>
                  </a:xfrm>
                  <a:custGeom>
                    <a:avLst/>
                    <a:gdLst>
                      <a:gd name="T0" fmla="*/ 1 w 109"/>
                      <a:gd name="T1" fmla="*/ 1 h 13"/>
                      <a:gd name="T2" fmla="*/ 1 w 109"/>
                      <a:gd name="T3" fmla="*/ 1 h 13"/>
                      <a:gd name="T4" fmla="*/ 1 w 109"/>
                      <a:gd name="T5" fmla="*/ 1 h 13"/>
                      <a:gd name="T6" fmla="*/ 1 w 109"/>
                      <a:gd name="T7" fmla="*/ 1 h 13"/>
                      <a:gd name="T8" fmla="*/ 1 w 109"/>
                      <a:gd name="T9" fmla="*/ 1 h 13"/>
                      <a:gd name="T10" fmla="*/ 1 w 109"/>
                      <a:gd name="T11" fmla="*/ 1 h 13"/>
                      <a:gd name="T12" fmla="*/ 0 w 109"/>
                      <a:gd name="T13" fmla="*/ 1 h 13"/>
                      <a:gd name="T14" fmla="*/ 0 w 109"/>
                      <a:gd name="T15" fmla="*/ 1 h 13"/>
                      <a:gd name="T16" fmla="*/ 1 w 109"/>
                      <a:gd name="T17" fmla="*/ 1 h 13"/>
                      <a:gd name="T18" fmla="*/ 1 w 109"/>
                      <a:gd name="T19" fmla="*/ 0 h 13"/>
                      <a:gd name="T20" fmla="*/ 1 w 109"/>
                      <a:gd name="T21" fmla="*/ 0 h 13"/>
                      <a:gd name="T22" fmla="*/ 1 w 109"/>
                      <a:gd name="T23" fmla="*/ 1 h 13"/>
                      <a:gd name="T24" fmla="*/ 1 w 109"/>
                      <a:gd name="T25" fmla="*/ 1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9" h="13">
                        <a:moveTo>
                          <a:pt x="109" y="4"/>
                        </a:moveTo>
                        <a:lnTo>
                          <a:pt x="109" y="11"/>
                        </a:lnTo>
                        <a:lnTo>
                          <a:pt x="75" y="11"/>
                        </a:lnTo>
                        <a:lnTo>
                          <a:pt x="61" y="13"/>
                        </a:lnTo>
                        <a:lnTo>
                          <a:pt x="48" y="13"/>
                        </a:lnTo>
                        <a:lnTo>
                          <a:pt x="34" y="11"/>
                        </a:lnTo>
                        <a:lnTo>
                          <a:pt x="0" y="11"/>
                        </a:lnTo>
                        <a:lnTo>
                          <a:pt x="0" y="4"/>
                        </a:lnTo>
                        <a:lnTo>
                          <a:pt x="34" y="4"/>
                        </a:lnTo>
                        <a:lnTo>
                          <a:pt x="48" y="0"/>
                        </a:lnTo>
                        <a:lnTo>
                          <a:pt x="61" y="0"/>
                        </a:lnTo>
                        <a:lnTo>
                          <a:pt x="75" y="4"/>
                        </a:lnTo>
                        <a:lnTo>
                          <a:pt x="109" y="4"/>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604" name="Freeform 715"/>
                  <p:cNvSpPr>
                    <a:spLocks noEditPoints="1"/>
                  </p:cNvSpPr>
                  <p:nvPr/>
                </p:nvSpPr>
                <p:spPr bwMode="auto">
                  <a:xfrm>
                    <a:off x="1611" y="1623"/>
                    <a:ext cx="27" cy="66"/>
                  </a:xfrm>
                  <a:custGeom>
                    <a:avLst/>
                    <a:gdLst>
                      <a:gd name="T0" fmla="*/ 0 w 54"/>
                      <a:gd name="T1" fmla="*/ 1 h 132"/>
                      <a:gd name="T2" fmla="*/ 1 w 54"/>
                      <a:gd name="T3" fmla="*/ 1 h 132"/>
                      <a:gd name="T4" fmla="*/ 1 w 54"/>
                      <a:gd name="T5" fmla="*/ 0 h 132"/>
                      <a:gd name="T6" fmla="*/ 0 w 54"/>
                      <a:gd name="T7" fmla="*/ 0 h 132"/>
                      <a:gd name="T8" fmla="*/ 0 w 54"/>
                      <a:gd name="T9" fmla="*/ 1 h 132"/>
                      <a:gd name="T10" fmla="*/ 0 w 54"/>
                      <a:gd name="T11" fmla="*/ 1 h 132"/>
                      <a:gd name="T12" fmla="*/ 1 w 54"/>
                      <a:gd name="T13" fmla="*/ 1 h 132"/>
                      <a:gd name="T14" fmla="*/ 1 w 54"/>
                      <a:gd name="T15" fmla="*/ 0 h 132"/>
                      <a:gd name="T16" fmla="*/ 0 w 54"/>
                      <a:gd name="T17" fmla="*/ 0 h 132"/>
                      <a:gd name="T18" fmla="*/ 0 w 54"/>
                      <a:gd name="T19" fmla="*/ 1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132">
                        <a:moveTo>
                          <a:pt x="0" y="132"/>
                        </a:moveTo>
                        <a:lnTo>
                          <a:pt x="54" y="132"/>
                        </a:lnTo>
                        <a:lnTo>
                          <a:pt x="54" y="0"/>
                        </a:lnTo>
                        <a:lnTo>
                          <a:pt x="0" y="0"/>
                        </a:lnTo>
                        <a:lnTo>
                          <a:pt x="0" y="132"/>
                        </a:lnTo>
                        <a:close/>
                        <a:moveTo>
                          <a:pt x="0" y="128"/>
                        </a:moveTo>
                        <a:lnTo>
                          <a:pt x="52" y="128"/>
                        </a:lnTo>
                        <a:lnTo>
                          <a:pt x="52" y="0"/>
                        </a:lnTo>
                        <a:lnTo>
                          <a:pt x="0" y="0"/>
                        </a:lnTo>
                        <a:lnTo>
                          <a:pt x="0" y="128"/>
                        </a:lnTo>
                        <a:close/>
                      </a:path>
                    </a:pathLst>
                  </a:custGeom>
                  <a:solidFill>
                    <a:srgbClr val="9A9A9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5" name="Freeform 716"/>
                  <p:cNvSpPr>
                    <a:spLocks noEditPoints="1"/>
                  </p:cNvSpPr>
                  <p:nvPr/>
                </p:nvSpPr>
                <p:spPr bwMode="auto">
                  <a:xfrm>
                    <a:off x="1611" y="1623"/>
                    <a:ext cx="26" cy="65"/>
                  </a:xfrm>
                  <a:custGeom>
                    <a:avLst/>
                    <a:gdLst>
                      <a:gd name="T0" fmla="*/ 0 w 52"/>
                      <a:gd name="T1" fmla="*/ 1 h 128"/>
                      <a:gd name="T2" fmla="*/ 1 w 52"/>
                      <a:gd name="T3" fmla="*/ 1 h 128"/>
                      <a:gd name="T4" fmla="*/ 1 w 52"/>
                      <a:gd name="T5" fmla="*/ 0 h 128"/>
                      <a:gd name="T6" fmla="*/ 0 w 52"/>
                      <a:gd name="T7" fmla="*/ 0 h 128"/>
                      <a:gd name="T8" fmla="*/ 0 w 52"/>
                      <a:gd name="T9" fmla="*/ 1 h 128"/>
                      <a:gd name="T10" fmla="*/ 0 w 52"/>
                      <a:gd name="T11" fmla="*/ 1 h 128"/>
                      <a:gd name="T12" fmla="*/ 1 w 52"/>
                      <a:gd name="T13" fmla="*/ 1 h 128"/>
                      <a:gd name="T14" fmla="*/ 1 w 52"/>
                      <a:gd name="T15" fmla="*/ 1 h 128"/>
                      <a:gd name="T16" fmla="*/ 0 w 52"/>
                      <a:gd name="T17" fmla="*/ 1 h 128"/>
                      <a:gd name="T18" fmla="*/ 0 w 52"/>
                      <a:gd name="T19" fmla="*/ 1 h 1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8">
                        <a:moveTo>
                          <a:pt x="0" y="128"/>
                        </a:moveTo>
                        <a:lnTo>
                          <a:pt x="52" y="128"/>
                        </a:lnTo>
                        <a:lnTo>
                          <a:pt x="52" y="0"/>
                        </a:lnTo>
                        <a:lnTo>
                          <a:pt x="0" y="0"/>
                        </a:lnTo>
                        <a:lnTo>
                          <a:pt x="0" y="128"/>
                        </a:lnTo>
                        <a:close/>
                        <a:moveTo>
                          <a:pt x="0" y="126"/>
                        </a:moveTo>
                        <a:lnTo>
                          <a:pt x="52" y="126"/>
                        </a:lnTo>
                        <a:lnTo>
                          <a:pt x="52" y="2"/>
                        </a:lnTo>
                        <a:lnTo>
                          <a:pt x="0" y="2"/>
                        </a:lnTo>
                        <a:lnTo>
                          <a:pt x="0" y="126"/>
                        </a:lnTo>
                        <a:close/>
                      </a:path>
                    </a:pathLst>
                  </a:custGeom>
                  <a:solidFill>
                    <a:srgbClr val="9E9E9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6" name="Freeform 717"/>
                  <p:cNvSpPr>
                    <a:spLocks noEditPoints="1"/>
                  </p:cNvSpPr>
                  <p:nvPr/>
                </p:nvSpPr>
                <p:spPr bwMode="auto">
                  <a:xfrm>
                    <a:off x="1611" y="1624"/>
                    <a:ext cx="26" cy="63"/>
                  </a:xfrm>
                  <a:custGeom>
                    <a:avLst/>
                    <a:gdLst>
                      <a:gd name="T0" fmla="*/ 0 w 52"/>
                      <a:gd name="T1" fmla="*/ 1 h 124"/>
                      <a:gd name="T2" fmla="*/ 1 w 52"/>
                      <a:gd name="T3" fmla="*/ 1 h 124"/>
                      <a:gd name="T4" fmla="*/ 1 w 52"/>
                      <a:gd name="T5" fmla="*/ 0 h 124"/>
                      <a:gd name="T6" fmla="*/ 0 w 52"/>
                      <a:gd name="T7" fmla="*/ 0 h 124"/>
                      <a:gd name="T8" fmla="*/ 0 w 52"/>
                      <a:gd name="T9" fmla="*/ 1 h 124"/>
                      <a:gd name="T10" fmla="*/ 1 w 52"/>
                      <a:gd name="T11" fmla="*/ 1 h 124"/>
                      <a:gd name="T12" fmla="*/ 1 w 52"/>
                      <a:gd name="T13" fmla="*/ 1 h 124"/>
                      <a:gd name="T14" fmla="*/ 1 w 52"/>
                      <a:gd name="T15" fmla="*/ 1 h 124"/>
                      <a:gd name="T16" fmla="*/ 1 w 52"/>
                      <a:gd name="T17" fmla="*/ 1 h 124"/>
                      <a:gd name="T18" fmla="*/ 1 w 52"/>
                      <a:gd name="T19" fmla="*/ 1 h 1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124">
                        <a:moveTo>
                          <a:pt x="0" y="124"/>
                        </a:moveTo>
                        <a:lnTo>
                          <a:pt x="52" y="124"/>
                        </a:lnTo>
                        <a:lnTo>
                          <a:pt x="52" y="0"/>
                        </a:lnTo>
                        <a:lnTo>
                          <a:pt x="0" y="0"/>
                        </a:lnTo>
                        <a:lnTo>
                          <a:pt x="0" y="124"/>
                        </a:lnTo>
                        <a:close/>
                        <a:moveTo>
                          <a:pt x="2" y="122"/>
                        </a:moveTo>
                        <a:lnTo>
                          <a:pt x="50" y="122"/>
                        </a:lnTo>
                        <a:lnTo>
                          <a:pt x="50" y="2"/>
                        </a:lnTo>
                        <a:lnTo>
                          <a:pt x="2" y="2"/>
                        </a:lnTo>
                        <a:lnTo>
                          <a:pt x="2" y="122"/>
                        </a:lnTo>
                        <a:close/>
                      </a:path>
                    </a:pathLst>
                  </a:custGeom>
                  <a:solidFill>
                    <a:srgbClr val="A2A2A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7" name="Freeform 718"/>
                  <p:cNvSpPr>
                    <a:spLocks noEditPoints="1"/>
                  </p:cNvSpPr>
                  <p:nvPr/>
                </p:nvSpPr>
                <p:spPr bwMode="auto">
                  <a:xfrm>
                    <a:off x="1612" y="1625"/>
                    <a:ext cx="24" cy="61"/>
                  </a:xfrm>
                  <a:custGeom>
                    <a:avLst/>
                    <a:gdLst>
                      <a:gd name="T0" fmla="*/ 0 w 48"/>
                      <a:gd name="T1" fmla="*/ 1 h 120"/>
                      <a:gd name="T2" fmla="*/ 1 w 48"/>
                      <a:gd name="T3" fmla="*/ 1 h 120"/>
                      <a:gd name="T4" fmla="*/ 1 w 48"/>
                      <a:gd name="T5" fmla="*/ 0 h 120"/>
                      <a:gd name="T6" fmla="*/ 0 w 48"/>
                      <a:gd name="T7" fmla="*/ 0 h 120"/>
                      <a:gd name="T8" fmla="*/ 0 w 48"/>
                      <a:gd name="T9" fmla="*/ 1 h 120"/>
                      <a:gd name="T10" fmla="*/ 0 w 48"/>
                      <a:gd name="T11" fmla="*/ 1 h 120"/>
                      <a:gd name="T12" fmla="*/ 1 w 48"/>
                      <a:gd name="T13" fmla="*/ 1 h 120"/>
                      <a:gd name="T14" fmla="*/ 1 w 48"/>
                      <a:gd name="T15" fmla="*/ 1 h 120"/>
                      <a:gd name="T16" fmla="*/ 0 w 48"/>
                      <a:gd name="T17" fmla="*/ 1 h 120"/>
                      <a:gd name="T18" fmla="*/ 0 w 48"/>
                      <a:gd name="T19" fmla="*/ 1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20">
                        <a:moveTo>
                          <a:pt x="0" y="120"/>
                        </a:moveTo>
                        <a:lnTo>
                          <a:pt x="48" y="120"/>
                        </a:lnTo>
                        <a:lnTo>
                          <a:pt x="48" y="0"/>
                        </a:lnTo>
                        <a:lnTo>
                          <a:pt x="0" y="0"/>
                        </a:lnTo>
                        <a:lnTo>
                          <a:pt x="0" y="120"/>
                        </a:lnTo>
                        <a:close/>
                        <a:moveTo>
                          <a:pt x="0" y="118"/>
                        </a:moveTo>
                        <a:lnTo>
                          <a:pt x="48" y="118"/>
                        </a:lnTo>
                        <a:lnTo>
                          <a:pt x="48" y="2"/>
                        </a:lnTo>
                        <a:lnTo>
                          <a:pt x="0" y="2"/>
                        </a:lnTo>
                        <a:lnTo>
                          <a:pt x="0" y="118"/>
                        </a:lnTo>
                        <a:close/>
                      </a:path>
                    </a:pathLst>
                  </a:custGeom>
                  <a:solidFill>
                    <a:srgbClr val="A6A6A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8" name="Freeform 719"/>
                  <p:cNvSpPr>
                    <a:spLocks noEditPoints="1"/>
                  </p:cNvSpPr>
                  <p:nvPr/>
                </p:nvSpPr>
                <p:spPr bwMode="auto">
                  <a:xfrm>
                    <a:off x="1612" y="1626"/>
                    <a:ext cx="24" cy="59"/>
                  </a:xfrm>
                  <a:custGeom>
                    <a:avLst/>
                    <a:gdLst>
                      <a:gd name="T0" fmla="*/ 0 w 48"/>
                      <a:gd name="T1" fmla="*/ 1 h 116"/>
                      <a:gd name="T2" fmla="*/ 1 w 48"/>
                      <a:gd name="T3" fmla="*/ 1 h 116"/>
                      <a:gd name="T4" fmla="*/ 1 w 48"/>
                      <a:gd name="T5" fmla="*/ 0 h 116"/>
                      <a:gd name="T6" fmla="*/ 0 w 48"/>
                      <a:gd name="T7" fmla="*/ 0 h 116"/>
                      <a:gd name="T8" fmla="*/ 0 w 48"/>
                      <a:gd name="T9" fmla="*/ 1 h 116"/>
                      <a:gd name="T10" fmla="*/ 1 w 48"/>
                      <a:gd name="T11" fmla="*/ 1 h 116"/>
                      <a:gd name="T12" fmla="*/ 1 w 48"/>
                      <a:gd name="T13" fmla="*/ 1 h 116"/>
                      <a:gd name="T14" fmla="*/ 1 w 48"/>
                      <a:gd name="T15" fmla="*/ 1 h 116"/>
                      <a:gd name="T16" fmla="*/ 1 w 48"/>
                      <a:gd name="T17" fmla="*/ 1 h 116"/>
                      <a:gd name="T18" fmla="*/ 1 w 48"/>
                      <a:gd name="T19" fmla="*/ 1 h 1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116">
                        <a:moveTo>
                          <a:pt x="0" y="116"/>
                        </a:moveTo>
                        <a:lnTo>
                          <a:pt x="48" y="116"/>
                        </a:lnTo>
                        <a:lnTo>
                          <a:pt x="48" y="0"/>
                        </a:lnTo>
                        <a:lnTo>
                          <a:pt x="0" y="0"/>
                        </a:lnTo>
                        <a:lnTo>
                          <a:pt x="0" y="116"/>
                        </a:lnTo>
                        <a:close/>
                        <a:moveTo>
                          <a:pt x="2" y="115"/>
                        </a:moveTo>
                        <a:lnTo>
                          <a:pt x="47" y="115"/>
                        </a:lnTo>
                        <a:lnTo>
                          <a:pt x="47" y="1"/>
                        </a:lnTo>
                        <a:lnTo>
                          <a:pt x="2" y="1"/>
                        </a:lnTo>
                        <a:lnTo>
                          <a:pt x="2" y="115"/>
                        </a:lnTo>
                        <a:close/>
                      </a:path>
                    </a:pathLst>
                  </a:custGeom>
                  <a:solidFill>
                    <a:srgbClr val="AAAAA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09" name="Freeform 720"/>
                  <p:cNvSpPr>
                    <a:spLocks noEditPoints="1"/>
                  </p:cNvSpPr>
                  <p:nvPr/>
                </p:nvSpPr>
                <p:spPr bwMode="auto">
                  <a:xfrm>
                    <a:off x="1613" y="1627"/>
                    <a:ext cx="22" cy="57"/>
                  </a:xfrm>
                  <a:custGeom>
                    <a:avLst/>
                    <a:gdLst>
                      <a:gd name="T0" fmla="*/ 0 w 45"/>
                      <a:gd name="T1" fmla="*/ 1 h 114"/>
                      <a:gd name="T2" fmla="*/ 0 w 45"/>
                      <a:gd name="T3" fmla="*/ 1 h 114"/>
                      <a:gd name="T4" fmla="*/ 0 w 45"/>
                      <a:gd name="T5" fmla="*/ 0 h 114"/>
                      <a:gd name="T6" fmla="*/ 0 w 45"/>
                      <a:gd name="T7" fmla="*/ 0 h 114"/>
                      <a:gd name="T8" fmla="*/ 0 w 45"/>
                      <a:gd name="T9" fmla="*/ 1 h 114"/>
                      <a:gd name="T10" fmla="*/ 0 w 45"/>
                      <a:gd name="T11" fmla="*/ 1 h 114"/>
                      <a:gd name="T12" fmla="*/ 0 w 45"/>
                      <a:gd name="T13" fmla="*/ 1 h 114"/>
                      <a:gd name="T14" fmla="*/ 0 w 45"/>
                      <a:gd name="T15" fmla="*/ 1 h 114"/>
                      <a:gd name="T16" fmla="*/ 0 w 45"/>
                      <a:gd name="T17" fmla="*/ 1 h 114"/>
                      <a:gd name="T18" fmla="*/ 0 w 45"/>
                      <a:gd name="T19" fmla="*/ 1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4">
                        <a:moveTo>
                          <a:pt x="0" y="114"/>
                        </a:moveTo>
                        <a:lnTo>
                          <a:pt x="45" y="114"/>
                        </a:lnTo>
                        <a:lnTo>
                          <a:pt x="45" y="0"/>
                        </a:lnTo>
                        <a:lnTo>
                          <a:pt x="0" y="0"/>
                        </a:lnTo>
                        <a:lnTo>
                          <a:pt x="0" y="114"/>
                        </a:lnTo>
                        <a:close/>
                        <a:moveTo>
                          <a:pt x="0" y="112"/>
                        </a:moveTo>
                        <a:lnTo>
                          <a:pt x="45" y="112"/>
                        </a:lnTo>
                        <a:lnTo>
                          <a:pt x="45" y="2"/>
                        </a:lnTo>
                        <a:lnTo>
                          <a:pt x="0" y="2"/>
                        </a:lnTo>
                        <a:lnTo>
                          <a:pt x="0" y="112"/>
                        </a:lnTo>
                        <a:close/>
                      </a:path>
                    </a:pathLst>
                  </a:custGeom>
                  <a:solidFill>
                    <a:srgbClr val="ADADA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0" name="Freeform 721"/>
                  <p:cNvSpPr>
                    <a:spLocks noEditPoints="1"/>
                  </p:cNvSpPr>
                  <p:nvPr/>
                </p:nvSpPr>
                <p:spPr bwMode="auto">
                  <a:xfrm>
                    <a:off x="1613" y="1628"/>
                    <a:ext cx="22" cy="55"/>
                  </a:xfrm>
                  <a:custGeom>
                    <a:avLst/>
                    <a:gdLst>
                      <a:gd name="T0" fmla="*/ 0 w 45"/>
                      <a:gd name="T1" fmla="*/ 1 h 110"/>
                      <a:gd name="T2" fmla="*/ 0 w 45"/>
                      <a:gd name="T3" fmla="*/ 1 h 110"/>
                      <a:gd name="T4" fmla="*/ 0 w 45"/>
                      <a:gd name="T5" fmla="*/ 0 h 110"/>
                      <a:gd name="T6" fmla="*/ 0 w 45"/>
                      <a:gd name="T7" fmla="*/ 0 h 110"/>
                      <a:gd name="T8" fmla="*/ 0 w 45"/>
                      <a:gd name="T9" fmla="*/ 1 h 110"/>
                      <a:gd name="T10" fmla="*/ 0 w 45"/>
                      <a:gd name="T11" fmla="*/ 1 h 110"/>
                      <a:gd name="T12" fmla="*/ 0 w 45"/>
                      <a:gd name="T13" fmla="*/ 1 h 110"/>
                      <a:gd name="T14" fmla="*/ 0 w 45"/>
                      <a:gd name="T15" fmla="*/ 1 h 110"/>
                      <a:gd name="T16" fmla="*/ 0 w 45"/>
                      <a:gd name="T17" fmla="*/ 1 h 110"/>
                      <a:gd name="T18" fmla="*/ 0 w 45"/>
                      <a:gd name="T19" fmla="*/ 1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10">
                        <a:moveTo>
                          <a:pt x="0" y="110"/>
                        </a:moveTo>
                        <a:lnTo>
                          <a:pt x="45" y="110"/>
                        </a:lnTo>
                        <a:lnTo>
                          <a:pt x="45" y="0"/>
                        </a:lnTo>
                        <a:lnTo>
                          <a:pt x="0" y="0"/>
                        </a:lnTo>
                        <a:lnTo>
                          <a:pt x="0" y="110"/>
                        </a:lnTo>
                        <a:close/>
                        <a:moveTo>
                          <a:pt x="0" y="108"/>
                        </a:moveTo>
                        <a:lnTo>
                          <a:pt x="45" y="108"/>
                        </a:lnTo>
                        <a:lnTo>
                          <a:pt x="45" y="2"/>
                        </a:lnTo>
                        <a:lnTo>
                          <a:pt x="0" y="2"/>
                        </a:lnTo>
                        <a:lnTo>
                          <a:pt x="0" y="108"/>
                        </a:lnTo>
                        <a:close/>
                      </a:path>
                    </a:pathLst>
                  </a:custGeom>
                  <a:solidFill>
                    <a:srgbClr val="B1B1B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1" name="Freeform 722"/>
                  <p:cNvSpPr>
                    <a:spLocks noEditPoints="1"/>
                  </p:cNvSpPr>
                  <p:nvPr/>
                </p:nvSpPr>
                <p:spPr bwMode="auto">
                  <a:xfrm>
                    <a:off x="1613" y="1629"/>
                    <a:ext cx="22" cy="53"/>
                  </a:xfrm>
                  <a:custGeom>
                    <a:avLst/>
                    <a:gdLst>
                      <a:gd name="T0" fmla="*/ 0 w 45"/>
                      <a:gd name="T1" fmla="*/ 1 h 106"/>
                      <a:gd name="T2" fmla="*/ 0 w 45"/>
                      <a:gd name="T3" fmla="*/ 1 h 106"/>
                      <a:gd name="T4" fmla="*/ 0 w 45"/>
                      <a:gd name="T5" fmla="*/ 0 h 106"/>
                      <a:gd name="T6" fmla="*/ 0 w 45"/>
                      <a:gd name="T7" fmla="*/ 0 h 106"/>
                      <a:gd name="T8" fmla="*/ 0 w 45"/>
                      <a:gd name="T9" fmla="*/ 1 h 106"/>
                      <a:gd name="T10" fmla="*/ 0 w 45"/>
                      <a:gd name="T11" fmla="*/ 1 h 106"/>
                      <a:gd name="T12" fmla="*/ 0 w 45"/>
                      <a:gd name="T13" fmla="*/ 1 h 106"/>
                      <a:gd name="T14" fmla="*/ 0 w 45"/>
                      <a:gd name="T15" fmla="*/ 1 h 106"/>
                      <a:gd name="T16" fmla="*/ 0 w 45"/>
                      <a:gd name="T17" fmla="*/ 1 h 106"/>
                      <a:gd name="T18" fmla="*/ 0 w 45"/>
                      <a:gd name="T19" fmla="*/ 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06">
                        <a:moveTo>
                          <a:pt x="0" y="106"/>
                        </a:moveTo>
                        <a:lnTo>
                          <a:pt x="45" y="106"/>
                        </a:lnTo>
                        <a:lnTo>
                          <a:pt x="45" y="0"/>
                        </a:lnTo>
                        <a:lnTo>
                          <a:pt x="0" y="0"/>
                        </a:lnTo>
                        <a:lnTo>
                          <a:pt x="0" y="106"/>
                        </a:lnTo>
                        <a:close/>
                        <a:moveTo>
                          <a:pt x="2" y="104"/>
                        </a:moveTo>
                        <a:lnTo>
                          <a:pt x="43" y="104"/>
                        </a:lnTo>
                        <a:lnTo>
                          <a:pt x="43" y="2"/>
                        </a:lnTo>
                        <a:lnTo>
                          <a:pt x="2" y="2"/>
                        </a:lnTo>
                        <a:lnTo>
                          <a:pt x="2" y="104"/>
                        </a:lnTo>
                        <a:close/>
                      </a:path>
                    </a:pathLst>
                  </a:custGeom>
                  <a:solidFill>
                    <a:srgbClr val="B4B4B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2" name="Freeform 723"/>
                  <p:cNvSpPr>
                    <a:spLocks noEditPoints="1"/>
                  </p:cNvSpPr>
                  <p:nvPr/>
                </p:nvSpPr>
                <p:spPr bwMode="auto">
                  <a:xfrm>
                    <a:off x="1614" y="1630"/>
                    <a:ext cx="20" cy="51"/>
                  </a:xfrm>
                  <a:custGeom>
                    <a:avLst/>
                    <a:gdLst>
                      <a:gd name="T0" fmla="*/ 0 w 41"/>
                      <a:gd name="T1" fmla="*/ 1 h 102"/>
                      <a:gd name="T2" fmla="*/ 0 w 41"/>
                      <a:gd name="T3" fmla="*/ 1 h 102"/>
                      <a:gd name="T4" fmla="*/ 0 w 41"/>
                      <a:gd name="T5" fmla="*/ 0 h 102"/>
                      <a:gd name="T6" fmla="*/ 0 w 41"/>
                      <a:gd name="T7" fmla="*/ 0 h 102"/>
                      <a:gd name="T8" fmla="*/ 0 w 41"/>
                      <a:gd name="T9" fmla="*/ 1 h 102"/>
                      <a:gd name="T10" fmla="*/ 0 w 41"/>
                      <a:gd name="T11" fmla="*/ 1 h 102"/>
                      <a:gd name="T12" fmla="*/ 0 w 41"/>
                      <a:gd name="T13" fmla="*/ 1 h 102"/>
                      <a:gd name="T14" fmla="*/ 0 w 41"/>
                      <a:gd name="T15" fmla="*/ 1 h 102"/>
                      <a:gd name="T16" fmla="*/ 0 w 41"/>
                      <a:gd name="T17" fmla="*/ 1 h 102"/>
                      <a:gd name="T18" fmla="*/ 0 w 41"/>
                      <a:gd name="T19" fmla="*/ 1 h 1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102">
                        <a:moveTo>
                          <a:pt x="0" y="102"/>
                        </a:moveTo>
                        <a:lnTo>
                          <a:pt x="41" y="102"/>
                        </a:lnTo>
                        <a:lnTo>
                          <a:pt x="41" y="0"/>
                        </a:lnTo>
                        <a:lnTo>
                          <a:pt x="0" y="0"/>
                        </a:lnTo>
                        <a:lnTo>
                          <a:pt x="0" y="102"/>
                        </a:lnTo>
                        <a:close/>
                        <a:moveTo>
                          <a:pt x="0" y="100"/>
                        </a:moveTo>
                        <a:lnTo>
                          <a:pt x="41" y="100"/>
                        </a:lnTo>
                        <a:lnTo>
                          <a:pt x="41" y="2"/>
                        </a:lnTo>
                        <a:lnTo>
                          <a:pt x="0" y="2"/>
                        </a:lnTo>
                        <a:lnTo>
                          <a:pt x="0" y="100"/>
                        </a:lnTo>
                        <a:close/>
                      </a:path>
                    </a:pathLst>
                  </a:custGeom>
                  <a:solidFill>
                    <a:srgbClr val="B7B7B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3" name="Freeform 724"/>
                  <p:cNvSpPr>
                    <a:spLocks noEditPoints="1"/>
                  </p:cNvSpPr>
                  <p:nvPr/>
                </p:nvSpPr>
                <p:spPr bwMode="auto">
                  <a:xfrm>
                    <a:off x="1614" y="1631"/>
                    <a:ext cx="20" cy="49"/>
                  </a:xfrm>
                  <a:custGeom>
                    <a:avLst/>
                    <a:gdLst>
                      <a:gd name="T0" fmla="*/ 0 w 41"/>
                      <a:gd name="T1" fmla="*/ 1 h 98"/>
                      <a:gd name="T2" fmla="*/ 0 w 41"/>
                      <a:gd name="T3" fmla="*/ 1 h 98"/>
                      <a:gd name="T4" fmla="*/ 0 w 41"/>
                      <a:gd name="T5" fmla="*/ 0 h 98"/>
                      <a:gd name="T6" fmla="*/ 0 w 41"/>
                      <a:gd name="T7" fmla="*/ 0 h 98"/>
                      <a:gd name="T8" fmla="*/ 0 w 41"/>
                      <a:gd name="T9" fmla="*/ 1 h 98"/>
                      <a:gd name="T10" fmla="*/ 0 w 41"/>
                      <a:gd name="T11" fmla="*/ 1 h 98"/>
                      <a:gd name="T12" fmla="*/ 0 w 41"/>
                      <a:gd name="T13" fmla="*/ 1 h 98"/>
                      <a:gd name="T14" fmla="*/ 0 w 41"/>
                      <a:gd name="T15" fmla="*/ 1 h 98"/>
                      <a:gd name="T16" fmla="*/ 0 w 41"/>
                      <a:gd name="T17" fmla="*/ 1 h 98"/>
                      <a:gd name="T18" fmla="*/ 0 w 41"/>
                      <a:gd name="T19" fmla="*/ 1 h 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98">
                        <a:moveTo>
                          <a:pt x="0" y="98"/>
                        </a:moveTo>
                        <a:lnTo>
                          <a:pt x="41" y="98"/>
                        </a:lnTo>
                        <a:lnTo>
                          <a:pt x="41" y="0"/>
                        </a:lnTo>
                        <a:lnTo>
                          <a:pt x="0" y="0"/>
                        </a:lnTo>
                        <a:lnTo>
                          <a:pt x="0" y="98"/>
                        </a:lnTo>
                        <a:close/>
                        <a:moveTo>
                          <a:pt x="2" y="96"/>
                        </a:moveTo>
                        <a:lnTo>
                          <a:pt x="39" y="96"/>
                        </a:lnTo>
                        <a:lnTo>
                          <a:pt x="39" y="2"/>
                        </a:lnTo>
                        <a:lnTo>
                          <a:pt x="2" y="2"/>
                        </a:lnTo>
                        <a:lnTo>
                          <a:pt x="2" y="96"/>
                        </a:lnTo>
                        <a:close/>
                      </a:path>
                    </a:pathLst>
                  </a:custGeom>
                  <a:solidFill>
                    <a:srgbClr val="BABAB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4" name="Freeform 725"/>
                  <p:cNvSpPr>
                    <a:spLocks noEditPoints="1"/>
                  </p:cNvSpPr>
                  <p:nvPr/>
                </p:nvSpPr>
                <p:spPr bwMode="auto">
                  <a:xfrm>
                    <a:off x="1615" y="1632"/>
                    <a:ext cx="18" cy="47"/>
                  </a:xfrm>
                  <a:custGeom>
                    <a:avLst/>
                    <a:gdLst>
                      <a:gd name="T0" fmla="*/ 0 w 37"/>
                      <a:gd name="T1" fmla="*/ 1 h 94"/>
                      <a:gd name="T2" fmla="*/ 0 w 37"/>
                      <a:gd name="T3" fmla="*/ 1 h 94"/>
                      <a:gd name="T4" fmla="*/ 0 w 37"/>
                      <a:gd name="T5" fmla="*/ 0 h 94"/>
                      <a:gd name="T6" fmla="*/ 0 w 37"/>
                      <a:gd name="T7" fmla="*/ 0 h 94"/>
                      <a:gd name="T8" fmla="*/ 0 w 37"/>
                      <a:gd name="T9" fmla="*/ 1 h 94"/>
                      <a:gd name="T10" fmla="*/ 0 w 37"/>
                      <a:gd name="T11" fmla="*/ 1 h 94"/>
                      <a:gd name="T12" fmla="*/ 0 w 37"/>
                      <a:gd name="T13" fmla="*/ 1 h 94"/>
                      <a:gd name="T14" fmla="*/ 0 w 37"/>
                      <a:gd name="T15" fmla="*/ 1 h 94"/>
                      <a:gd name="T16" fmla="*/ 0 w 37"/>
                      <a:gd name="T17" fmla="*/ 1 h 94"/>
                      <a:gd name="T18" fmla="*/ 0 w 37"/>
                      <a:gd name="T19" fmla="*/ 1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4">
                        <a:moveTo>
                          <a:pt x="0" y="94"/>
                        </a:moveTo>
                        <a:lnTo>
                          <a:pt x="37" y="94"/>
                        </a:lnTo>
                        <a:lnTo>
                          <a:pt x="37" y="0"/>
                        </a:lnTo>
                        <a:lnTo>
                          <a:pt x="0" y="0"/>
                        </a:lnTo>
                        <a:lnTo>
                          <a:pt x="0" y="94"/>
                        </a:lnTo>
                        <a:close/>
                        <a:moveTo>
                          <a:pt x="0" y="92"/>
                        </a:moveTo>
                        <a:lnTo>
                          <a:pt x="37" y="92"/>
                        </a:lnTo>
                        <a:lnTo>
                          <a:pt x="37" y="2"/>
                        </a:lnTo>
                        <a:lnTo>
                          <a:pt x="0" y="2"/>
                        </a:lnTo>
                        <a:lnTo>
                          <a:pt x="0" y="92"/>
                        </a:lnTo>
                        <a:close/>
                      </a:path>
                    </a:pathLst>
                  </a:custGeom>
                  <a:solidFill>
                    <a:srgbClr val="BDBDB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5" name="Freeform 726"/>
                  <p:cNvSpPr>
                    <a:spLocks noEditPoints="1"/>
                  </p:cNvSpPr>
                  <p:nvPr/>
                </p:nvSpPr>
                <p:spPr bwMode="auto">
                  <a:xfrm>
                    <a:off x="1615" y="1633"/>
                    <a:ext cx="18" cy="45"/>
                  </a:xfrm>
                  <a:custGeom>
                    <a:avLst/>
                    <a:gdLst>
                      <a:gd name="T0" fmla="*/ 0 w 37"/>
                      <a:gd name="T1" fmla="*/ 1 h 90"/>
                      <a:gd name="T2" fmla="*/ 0 w 37"/>
                      <a:gd name="T3" fmla="*/ 1 h 90"/>
                      <a:gd name="T4" fmla="*/ 0 w 37"/>
                      <a:gd name="T5" fmla="*/ 0 h 90"/>
                      <a:gd name="T6" fmla="*/ 0 w 37"/>
                      <a:gd name="T7" fmla="*/ 0 h 90"/>
                      <a:gd name="T8" fmla="*/ 0 w 37"/>
                      <a:gd name="T9" fmla="*/ 1 h 90"/>
                      <a:gd name="T10" fmla="*/ 0 w 37"/>
                      <a:gd name="T11" fmla="*/ 1 h 90"/>
                      <a:gd name="T12" fmla="*/ 0 w 37"/>
                      <a:gd name="T13" fmla="*/ 1 h 90"/>
                      <a:gd name="T14" fmla="*/ 0 w 37"/>
                      <a:gd name="T15" fmla="*/ 1 h 90"/>
                      <a:gd name="T16" fmla="*/ 0 w 37"/>
                      <a:gd name="T17" fmla="*/ 1 h 90"/>
                      <a:gd name="T18" fmla="*/ 0 w 37"/>
                      <a:gd name="T19" fmla="*/ 1 h 9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90">
                        <a:moveTo>
                          <a:pt x="0" y="90"/>
                        </a:moveTo>
                        <a:lnTo>
                          <a:pt x="37" y="90"/>
                        </a:lnTo>
                        <a:lnTo>
                          <a:pt x="37" y="0"/>
                        </a:lnTo>
                        <a:lnTo>
                          <a:pt x="0" y="0"/>
                        </a:lnTo>
                        <a:lnTo>
                          <a:pt x="0" y="90"/>
                        </a:lnTo>
                        <a:close/>
                        <a:moveTo>
                          <a:pt x="0" y="88"/>
                        </a:moveTo>
                        <a:lnTo>
                          <a:pt x="37" y="88"/>
                        </a:lnTo>
                        <a:lnTo>
                          <a:pt x="37" y="2"/>
                        </a:lnTo>
                        <a:lnTo>
                          <a:pt x="0" y="2"/>
                        </a:lnTo>
                        <a:lnTo>
                          <a:pt x="0" y="88"/>
                        </a:lnTo>
                        <a:close/>
                      </a:path>
                    </a:pathLst>
                  </a:custGeom>
                  <a:solidFill>
                    <a:srgbClr val="BFBFB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6" name="Freeform 727"/>
                  <p:cNvSpPr>
                    <a:spLocks noEditPoints="1"/>
                  </p:cNvSpPr>
                  <p:nvPr/>
                </p:nvSpPr>
                <p:spPr bwMode="auto">
                  <a:xfrm>
                    <a:off x="1615" y="1634"/>
                    <a:ext cx="18" cy="43"/>
                  </a:xfrm>
                  <a:custGeom>
                    <a:avLst/>
                    <a:gdLst>
                      <a:gd name="T0" fmla="*/ 0 w 37"/>
                      <a:gd name="T1" fmla="*/ 1 h 86"/>
                      <a:gd name="T2" fmla="*/ 0 w 37"/>
                      <a:gd name="T3" fmla="*/ 1 h 86"/>
                      <a:gd name="T4" fmla="*/ 0 w 37"/>
                      <a:gd name="T5" fmla="*/ 0 h 86"/>
                      <a:gd name="T6" fmla="*/ 0 w 37"/>
                      <a:gd name="T7" fmla="*/ 0 h 86"/>
                      <a:gd name="T8" fmla="*/ 0 w 37"/>
                      <a:gd name="T9" fmla="*/ 1 h 86"/>
                      <a:gd name="T10" fmla="*/ 0 w 37"/>
                      <a:gd name="T11" fmla="*/ 1 h 86"/>
                      <a:gd name="T12" fmla="*/ 0 w 37"/>
                      <a:gd name="T13" fmla="*/ 1 h 86"/>
                      <a:gd name="T14" fmla="*/ 0 w 37"/>
                      <a:gd name="T15" fmla="*/ 1 h 86"/>
                      <a:gd name="T16" fmla="*/ 0 w 37"/>
                      <a:gd name="T17" fmla="*/ 1 h 86"/>
                      <a:gd name="T18" fmla="*/ 0 w 37"/>
                      <a:gd name="T19" fmla="*/ 1 h 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86">
                        <a:moveTo>
                          <a:pt x="0" y="86"/>
                        </a:moveTo>
                        <a:lnTo>
                          <a:pt x="37" y="86"/>
                        </a:lnTo>
                        <a:lnTo>
                          <a:pt x="37" y="0"/>
                        </a:lnTo>
                        <a:lnTo>
                          <a:pt x="0" y="0"/>
                        </a:lnTo>
                        <a:lnTo>
                          <a:pt x="0" y="86"/>
                        </a:lnTo>
                        <a:close/>
                        <a:moveTo>
                          <a:pt x="2" y="84"/>
                        </a:moveTo>
                        <a:lnTo>
                          <a:pt x="35" y="84"/>
                        </a:lnTo>
                        <a:lnTo>
                          <a:pt x="35" y="2"/>
                        </a:lnTo>
                        <a:lnTo>
                          <a:pt x="2" y="2"/>
                        </a:lnTo>
                        <a:lnTo>
                          <a:pt x="2" y="84"/>
                        </a:lnTo>
                        <a:close/>
                      </a:path>
                    </a:pathLst>
                  </a:custGeom>
                  <a:solidFill>
                    <a:srgbClr val="C2C2C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7" name="Freeform 728"/>
                  <p:cNvSpPr>
                    <a:spLocks noEditPoints="1"/>
                  </p:cNvSpPr>
                  <p:nvPr/>
                </p:nvSpPr>
                <p:spPr bwMode="auto">
                  <a:xfrm>
                    <a:off x="1616" y="1635"/>
                    <a:ext cx="16" cy="41"/>
                  </a:xfrm>
                  <a:custGeom>
                    <a:avLst/>
                    <a:gdLst>
                      <a:gd name="T0" fmla="*/ 0 w 33"/>
                      <a:gd name="T1" fmla="*/ 1 h 82"/>
                      <a:gd name="T2" fmla="*/ 0 w 33"/>
                      <a:gd name="T3" fmla="*/ 1 h 82"/>
                      <a:gd name="T4" fmla="*/ 0 w 33"/>
                      <a:gd name="T5" fmla="*/ 0 h 82"/>
                      <a:gd name="T6" fmla="*/ 0 w 33"/>
                      <a:gd name="T7" fmla="*/ 0 h 82"/>
                      <a:gd name="T8" fmla="*/ 0 w 33"/>
                      <a:gd name="T9" fmla="*/ 1 h 82"/>
                      <a:gd name="T10" fmla="*/ 0 w 33"/>
                      <a:gd name="T11" fmla="*/ 1 h 82"/>
                      <a:gd name="T12" fmla="*/ 0 w 33"/>
                      <a:gd name="T13" fmla="*/ 1 h 82"/>
                      <a:gd name="T14" fmla="*/ 0 w 33"/>
                      <a:gd name="T15" fmla="*/ 1 h 82"/>
                      <a:gd name="T16" fmla="*/ 0 w 33"/>
                      <a:gd name="T17" fmla="*/ 1 h 82"/>
                      <a:gd name="T18" fmla="*/ 0 w 33"/>
                      <a:gd name="T19" fmla="*/ 1 h 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82">
                        <a:moveTo>
                          <a:pt x="0" y="82"/>
                        </a:moveTo>
                        <a:lnTo>
                          <a:pt x="33" y="82"/>
                        </a:lnTo>
                        <a:lnTo>
                          <a:pt x="33" y="0"/>
                        </a:lnTo>
                        <a:lnTo>
                          <a:pt x="0" y="0"/>
                        </a:lnTo>
                        <a:lnTo>
                          <a:pt x="0" y="82"/>
                        </a:lnTo>
                        <a:close/>
                        <a:moveTo>
                          <a:pt x="0" y="80"/>
                        </a:moveTo>
                        <a:lnTo>
                          <a:pt x="33" y="80"/>
                        </a:lnTo>
                        <a:lnTo>
                          <a:pt x="33" y="2"/>
                        </a:lnTo>
                        <a:lnTo>
                          <a:pt x="0" y="2"/>
                        </a:lnTo>
                        <a:lnTo>
                          <a:pt x="0" y="80"/>
                        </a:lnTo>
                        <a:close/>
                      </a:path>
                    </a:pathLst>
                  </a:custGeom>
                  <a:solidFill>
                    <a:srgbClr val="C4C4C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8" name="Freeform 729"/>
                  <p:cNvSpPr>
                    <a:spLocks noEditPoints="1"/>
                  </p:cNvSpPr>
                  <p:nvPr/>
                </p:nvSpPr>
                <p:spPr bwMode="auto">
                  <a:xfrm>
                    <a:off x="1616" y="1636"/>
                    <a:ext cx="16" cy="39"/>
                  </a:xfrm>
                  <a:custGeom>
                    <a:avLst/>
                    <a:gdLst>
                      <a:gd name="T0" fmla="*/ 0 w 33"/>
                      <a:gd name="T1" fmla="*/ 1 h 78"/>
                      <a:gd name="T2" fmla="*/ 0 w 33"/>
                      <a:gd name="T3" fmla="*/ 1 h 78"/>
                      <a:gd name="T4" fmla="*/ 0 w 33"/>
                      <a:gd name="T5" fmla="*/ 0 h 78"/>
                      <a:gd name="T6" fmla="*/ 0 w 33"/>
                      <a:gd name="T7" fmla="*/ 0 h 78"/>
                      <a:gd name="T8" fmla="*/ 0 w 33"/>
                      <a:gd name="T9" fmla="*/ 1 h 78"/>
                      <a:gd name="T10" fmla="*/ 0 w 33"/>
                      <a:gd name="T11" fmla="*/ 1 h 78"/>
                      <a:gd name="T12" fmla="*/ 0 w 33"/>
                      <a:gd name="T13" fmla="*/ 1 h 78"/>
                      <a:gd name="T14" fmla="*/ 0 w 33"/>
                      <a:gd name="T15" fmla="*/ 1 h 78"/>
                      <a:gd name="T16" fmla="*/ 0 w 33"/>
                      <a:gd name="T17" fmla="*/ 1 h 78"/>
                      <a:gd name="T18" fmla="*/ 0 w 33"/>
                      <a:gd name="T19" fmla="*/ 1 h 7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78">
                        <a:moveTo>
                          <a:pt x="0" y="78"/>
                        </a:moveTo>
                        <a:lnTo>
                          <a:pt x="33" y="78"/>
                        </a:lnTo>
                        <a:lnTo>
                          <a:pt x="33" y="0"/>
                        </a:lnTo>
                        <a:lnTo>
                          <a:pt x="0" y="0"/>
                        </a:lnTo>
                        <a:lnTo>
                          <a:pt x="0" y="78"/>
                        </a:lnTo>
                        <a:close/>
                        <a:moveTo>
                          <a:pt x="2" y="76"/>
                        </a:moveTo>
                        <a:lnTo>
                          <a:pt x="31" y="76"/>
                        </a:lnTo>
                        <a:lnTo>
                          <a:pt x="31" y="2"/>
                        </a:lnTo>
                        <a:lnTo>
                          <a:pt x="2" y="2"/>
                        </a:lnTo>
                        <a:lnTo>
                          <a:pt x="2" y="76"/>
                        </a:lnTo>
                        <a:close/>
                      </a:path>
                    </a:pathLst>
                  </a:custGeom>
                  <a:solidFill>
                    <a:srgbClr val="C6C6C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19" name="Freeform 730"/>
                  <p:cNvSpPr>
                    <a:spLocks noEditPoints="1"/>
                  </p:cNvSpPr>
                  <p:nvPr/>
                </p:nvSpPr>
                <p:spPr bwMode="auto">
                  <a:xfrm>
                    <a:off x="1617" y="1637"/>
                    <a:ext cx="14" cy="37"/>
                  </a:xfrm>
                  <a:custGeom>
                    <a:avLst/>
                    <a:gdLst>
                      <a:gd name="T0" fmla="*/ 0 w 29"/>
                      <a:gd name="T1" fmla="*/ 1 h 74"/>
                      <a:gd name="T2" fmla="*/ 0 w 29"/>
                      <a:gd name="T3" fmla="*/ 1 h 74"/>
                      <a:gd name="T4" fmla="*/ 0 w 29"/>
                      <a:gd name="T5" fmla="*/ 0 h 74"/>
                      <a:gd name="T6" fmla="*/ 0 w 29"/>
                      <a:gd name="T7" fmla="*/ 0 h 74"/>
                      <a:gd name="T8" fmla="*/ 0 w 29"/>
                      <a:gd name="T9" fmla="*/ 1 h 74"/>
                      <a:gd name="T10" fmla="*/ 0 w 29"/>
                      <a:gd name="T11" fmla="*/ 1 h 74"/>
                      <a:gd name="T12" fmla="*/ 0 w 29"/>
                      <a:gd name="T13" fmla="*/ 1 h 74"/>
                      <a:gd name="T14" fmla="*/ 0 w 29"/>
                      <a:gd name="T15" fmla="*/ 1 h 74"/>
                      <a:gd name="T16" fmla="*/ 0 w 29"/>
                      <a:gd name="T17" fmla="*/ 1 h 74"/>
                      <a:gd name="T18" fmla="*/ 0 w 29"/>
                      <a:gd name="T19" fmla="*/ 1 h 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74">
                        <a:moveTo>
                          <a:pt x="0" y="74"/>
                        </a:moveTo>
                        <a:lnTo>
                          <a:pt x="29" y="74"/>
                        </a:lnTo>
                        <a:lnTo>
                          <a:pt x="29" y="0"/>
                        </a:lnTo>
                        <a:lnTo>
                          <a:pt x="0" y="0"/>
                        </a:lnTo>
                        <a:lnTo>
                          <a:pt x="0" y="74"/>
                        </a:lnTo>
                        <a:close/>
                        <a:moveTo>
                          <a:pt x="0" y="72"/>
                        </a:moveTo>
                        <a:lnTo>
                          <a:pt x="29" y="72"/>
                        </a:lnTo>
                        <a:lnTo>
                          <a:pt x="29" y="3"/>
                        </a:lnTo>
                        <a:lnTo>
                          <a:pt x="0" y="3"/>
                        </a:lnTo>
                        <a:lnTo>
                          <a:pt x="0" y="72"/>
                        </a:lnTo>
                        <a:close/>
                      </a:path>
                    </a:pathLst>
                  </a:custGeom>
                  <a:solidFill>
                    <a:srgbClr val="C9C9C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0" name="Freeform 731"/>
                  <p:cNvSpPr>
                    <a:spLocks noEditPoints="1"/>
                  </p:cNvSpPr>
                  <p:nvPr/>
                </p:nvSpPr>
                <p:spPr bwMode="auto">
                  <a:xfrm>
                    <a:off x="1617" y="1639"/>
                    <a:ext cx="14" cy="34"/>
                  </a:xfrm>
                  <a:custGeom>
                    <a:avLst/>
                    <a:gdLst>
                      <a:gd name="T0" fmla="*/ 0 w 29"/>
                      <a:gd name="T1" fmla="*/ 0 h 69"/>
                      <a:gd name="T2" fmla="*/ 0 w 29"/>
                      <a:gd name="T3" fmla="*/ 0 h 69"/>
                      <a:gd name="T4" fmla="*/ 0 w 29"/>
                      <a:gd name="T5" fmla="*/ 0 h 69"/>
                      <a:gd name="T6" fmla="*/ 0 w 29"/>
                      <a:gd name="T7" fmla="*/ 0 h 69"/>
                      <a:gd name="T8" fmla="*/ 0 w 29"/>
                      <a:gd name="T9" fmla="*/ 0 h 69"/>
                      <a:gd name="T10" fmla="*/ 0 w 29"/>
                      <a:gd name="T11" fmla="*/ 0 h 69"/>
                      <a:gd name="T12" fmla="*/ 0 w 29"/>
                      <a:gd name="T13" fmla="*/ 0 h 69"/>
                      <a:gd name="T14" fmla="*/ 0 w 29"/>
                      <a:gd name="T15" fmla="*/ 0 h 69"/>
                      <a:gd name="T16" fmla="*/ 0 w 29"/>
                      <a:gd name="T17" fmla="*/ 0 h 69"/>
                      <a:gd name="T18" fmla="*/ 0 w 29"/>
                      <a:gd name="T19" fmla="*/ 0 h 6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69">
                        <a:moveTo>
                          <a:pt x="0" y="69"/>
                        </a:moveTo>
                        <a:lnTo>
                          <a:pt x="29" y="69"/>
                        </a:lnTo>
                        <a:lnTo>
                          <a:pt x="29" y="0"/>
                        </a:lnTo>
                        <a:lnTo>
                          <a:pt x="0" y="0"/>
                        </a:lnTo>
                        <a:lnTo>
                          <a:pt x="0" y="69"/>
                        </a:lnTo>
                        <a:close/>
                        <a:moveTo>
                          <a:pt x="2" y="68"/>
                        </a:moveTo>
                        <a:lnTo>
                          <a:pt x="27" y="68"/>
                        </a:lnTo>
                        <a:lnTo>
                          <a:pt x="27" y="2"/>
                        </a:lnTo>
                        <a:lnTo>
                          <a:pt x="2" y="2"/>
                        </a:lnTo>
                        <a:lnTo>
                          <a:pt x="2" y="68"/>
                        </a:ln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1" name="Freeform 732"/>
                  <p:cNvSpPr>
                    <a:spLocks noEditPoints="1"/>
                  </p:cNvSpPr>
                  <p:nvPr/>
                </p:nvSpPr>
                <p:spPr bwMode="auto">
                  <a:xfrm>
                    <a:off x="1618" y="1640"/>
                    <a:ext cx="12" cy="32"/>
                  </a:xfrm>
                  <a:custGeom>
                    <a:avLst/>
                    <a:gdLst>
                      <a:gd name="T0" fmla="*/ 0 w 25"/>
                      <a:gd name="T1" fmla="*/ 0 h 66"/>
                      <a:gd name="T2" fmla="*/ 0 w 25"/>
                      <a:gd name="T3" fmla="*/ 0 h 66"/>
                      <a:gd name="T4" fmla="*/ 0 w 25"/>
                      <a:gd name="T5" fmla="*/ 0 h 66"/>
                      <a:gd name="T6" fmla="*/ 0 w 25"/>
                      <a:gd name="T7" fmla="*/ 0 h 66"/>
                      <a:gd name="T8" fmla="*/ 0 w 25"/>
                      <a:gd name="T9" fmla="*/ 0 h 66"/>
                      <a:gd name="T10" fmla="*/ 0 w 25"/>
                      <a:gd name="T11" fmla="*/ 0 h 66"/>
                      <a:gd name="T12" fmla="*/ 0 w 25"/>
                      <a:gd name="T13" fmla="*/ 0 h 66"/>
                      <a:gd name="T14" fmla="*/ 0 w 25"/>
                      <a:gd name="T15" fmla="*/ 0 h 66"/>
                      <a:gd name="T16" fmla="*/ 0 w 25"/>
                      <a:gd name="T17" fmla="*/ 0 h 66"/>
                      <a:gd name="T18" fmla="*/ 0 w 25"/>
                      <a:gd name="T19" fmla="*/ 0 h 6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6">
                        <a:moveTo>
                          <a:pt x="0" y="66"/>
                        </a:moveTo>
                        <a:lnTo>
                          <a:pt x="25" y="66"/>
                        </a:lnTo>
                        <a:lnTo>
                          <a:pt x="25" y="0"/>
                        </a:lnTo>
                        <a:lnTo>
                          <a:pt x="0" y="0"/>
                        </a:lnTo>
                        <a:lnTo>
                          <a:pt x="0" y="66"/>
                        </a:lnTo>
                        <a:close/>
                        <a:moveTo>
                          <a:pt x="0" y="64"/>
                        </a:moveTo>
                        <a:lnTo>
                          <a:pt x="25" y="64"/>
                        </a:lnTo>
                        <a:lnTo>
                          <a:pt x="25" y="2"/>
                        </a:lnTo>
                        <a:lnTo>
                          <a:pt x="0" y="2"/>
                        </a:lnTo>
                        <a:lnTo>
                          <a:pt x="0" y="64"/>
                        </a:lnTo>
                        <a:close/>
                      </a:path>
                    </a:pathLst>
                  </a:custGeom>
                  <a:solidFill>
                    <a:srgbClr val="CECEC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2" name="Freeform 733"/>
                  <p:cNvSpPr>
                    <a:spLocks noEditPoints="1"/>
                  </p:cNvSpPr>
                  <p:nvPr/>
                </p:nvSpPr>
                <p:spPr bwMode="auto">
                  <a:xfrm>
                    <a:off x="1618" y="1641"/>
                    <a:ext cx="12" cy="30"/>
                  </a:xfrm>
                  <a:custGeom>
                    <a:avLst/>
                    <a:gdLst>
                      <a:gd name="T0" fmla="*/ 0 w 25"/>
                      <a:gd name="T1" fmla="*/ 0 h 62"/>
                      <a:gd name="T2" fmla="*/ 0 w 25"/>
                      <a:gd name="T3" fmla="*/ 0 h 62"/>
                      <a:gd name="T4" fmla="*/ 0 w 25"/>
                      <a:gd name="T5" fmla="*/ 0 h 62"/>
                      <a:gd name="T6" fmla="*/ 0 w 25"/>
                      <a:gd name="T7" fmla="*/ 0 h 62"/>
                      <a:gd name="T8" fmla="*/ 0 w 25"/>
                      <a:gd name="T9" fmla="*/ 0 h 62"/>
                      <a:gd name="T10" fmla="*/ 0 w 25"/>
                      <a:gd name="T11" fmla="*/ 0 h 62"/>
                      <a:gd name="T12" fmla="*/ 0 w 25"/>
                      <a:gd name="T13" fmla="*/ 0 h 62"/>
                      <a:gd name="T14" fmla="*/ 0 w 25"/>
                      <a:gd name="T15" fmla="*/ 0 h 62"/>
                      <a:gd name="T16" fmla="*/ 0 w 25"/>
                      <a:gd name="T17" fmla="*/ 0 h 62"/>
                      <a:gd name="T18" fmla="*/ 0 w 25"/>
                      <a:gd name="T19" fmla="*/ 0 h 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 h="62">
                        <a:moveTo>
                          <a:pt x="0" y="62"/>
                        </a:moveTo>
                        <a:lnTo>
                          <a:pt x="25" y="62"/>
                        </a:lnTo>
                        <a:lnTo>
                          <a:pt x="25" y="0"/>
                        </a:lnTo>
                        <a:lnTo>
                          <a:pt x="0" y="0"/>
                        </a:lnTo>
                        <a:lnTo>
                          <a:pt x="0" y="62"/>
                        </a:lnTo>
                        <a:close/>
                        <a:moveTo>
                          <a:pt x="2" y="58"/>
                        </a:moveTo>
                        <a:lnTo>
                          <a:pt x="23" y="58"/>
                        </a:lnTo>
                        <a:lnTo>
                          <a:pt x="23" y="2"/>
                        </a:lnTo>
                        <a:lnTo>
                          <a:pt x="2" y="2"/>
                        </a:lnTo>
                        <a:lnTo>
                          <a:pt x="2" y="58"/>
                        </a:lnTo>
                        <a:close/>
                      </a:path>
                    </a:pathLst>
                  </a:custGeom>
                  <a:solidFill>
                    <a:srgbClr val="D0D0D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3" name="Freeform 734"/>
                  <p:cNvSpPr>
                    <a:spLocks noEditPoints="1"/>
                  </p:cNvSpPr>
                  <p:nvPr/>
                </p:nvSpPr>
                <p:spPr bwMode="auto">
                  <a:xfrm>
                    <a:off x="1619" y="1642"/>
                    <a:ext cx="10" cy="27"/>
                  </a:xfrm>
                  <a:custGeom>
                    <a:avLst/>
                    <a:gdLst>
                      <a:gd name="T0" fmla="*/ 0 w 21"/>
                      <a:gd name="T1" fmla="*/ 0 h 56"/>
                      <a:gd name="T2" fmla="*/ 0 w 21"/>
                      <a:gd name="T3" fmla="*/ 0 h 56"/>
                      <a:gd name="T4" fmla="*/ 0 w 21"/>
                      <a:gd name="T5" fmla="*/ 0 h 56"/>
                      <a:gd name="T6" fmla="*/ 0 w 21"/>
                      <a:gd name="T7" fmla="*/ 0 h 56"/>
                      <a:gd name="T8" fmla="*/ 0 w 21"/>
                      <a:gd name="T9" fmla="*/ 0 h 56"/>
                      <a:gd name="T10" fmla="*/ 0 w 21"/>
                      <a:gd name="T11" fmla="*/ 0 h 56"/>
                      <a:gd name="T12" fmla="*/ 0 w 21"/>
                      <a:gd name="T13" fmla="*/ 0 h 56"/>
                      <a:gd name="T14" fmla="*/ 0 w 21"/>
                      <a:gd name="T15" fmla="*/ 0 h 56"/>
                      <a:gd name="T16" fmla="*/ 0 w 21"/>
                      <a:gd name="T17" fmla="*/ 0 h 56"/>
                      <a:gd name="T18" fmla="*/ 0 w 21"/>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6">
                        <a:moveTo>
                          <a:pt x="0" y="56"/>
                        </a:moveTo>
                        <a:lnTo>
                          <a:pt x="21" y="56"/>
                        </a:lnTo>
                        <a:lnTo>
                          <a:pt x="21" y="0"/>
                        </a:lnTo>
                        <a:lnTo>
                          <a:pt x="0" y="0"/>
                        </a:lnTo>
                        <a:lnTo>
                          <a:pt x="0" y="56"/>
                        </a:lnTo>
                        <a:close/>
                        <a:moveTo>
                          <a:pt x="0" y="54"/>
                        </a:moveTo>
                        <a:lnTo>
                          <a:pt x="21" y="54"/>
                        </a:lnTo>
                        <a:lnTo>
                          <a:pt x="21" y="2"/>
                        </a:lnTo>
                        <a:lnTo>
                          <a:pt x="0" y="2"/>
                        </a:lnTo>
                        <a:lnTo>
                          <a:pt x="0" y="54"/>
                        </a:lnTo>
                        <a:close/>
                      </a:path>
                    </a:pathLst>
                  </a:custGeom>
                  <a:solidFill>
                    <a:srgbClr val="D3D3D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4" name="Freeform 735"/>
                  <p:cNvSpPr>
                    <a:spLocks noEditPoints="1"/>
                  </p:cNvSpPr>
                  <p:nvPr/>
                </p:nvSpPr>
                <p:spPr bwMode="auto">
                  <a:xfrm>
                    <a:off x="1619" y="1643"/>
                    <a:ext cx="10" cy="25"/>
                  </a:xfrm>
                  <a:custGeom>
                    <a:avLst/>
                    <a:gdLst>
                      <a:gd name="T0" fmla="*/ 0 w 21"/>
                      <a:gd name="T1" fmla="*/ 0 h 52"/>
                      <a:gd name="T2" fmla="*/ 0 w 21"/>
                      <a:gd name="T3" fmla="*/ 0 h 52"/>
                      <a:gd name="T4" fmla="*/ 0 w 21"/>
                      <a:gd name="T5" fmla="*/ 0 h 52"/>
                      <a:gd name="T6" fmla="*/ 0 w 21"/>
                      <a:gd name="T7" fmla="*/ 0 h 52"/>
                      <a:gd name="T8" fmla="*/ 0 w 21"/>
                      <a:gd name="T9" fmla="*/ 0 h 52"/>
                      <a:gd name="T10" fmla="*/ 0 w 21"/>
                      <a:gd name="T11" fmla="*/ 0 h 52"/>
                      <a:gd name="T12" fmla="*/ 0 w 21"/>
                      <a:gd name="T13" fmla="*/ 0 h 52"/>
                      <a:gd name="T14" fmla="*/ 0 w 21"/>
                      <a:gd name="T15" fmla="*/ 0 h 52"/>
                      <a:gd name="T16" fmla="*/ 0 w 21"/>
                      <a:gd name="T17" fmla="*/ 0 h 52"/>
                      <a:gd name="T18" fmla="*/ 0 w 21"/>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52">
                        <a:moveTo>
                          <a:pt x="0" y="52"/>
                        </a:moveTo>
                        <a:lnTo>
                          <a:pt x="21" y="52"/>
                        </a:lnTo>
                        <a:lnTo>
                          <a:pt x="21" y="0"/>
                        </a:lnTo>
                        <a:lnTo>
                          <a:pt x="0" y="0"/>
                        </a:lnTo>
                        <a:lnTo>
                          <a:pt x="0" y="52"/>
                        </a:lnTo>
                        <a:close/>
                        <a:moveTo>
                          <a:pt x="2" y="50"/>
                        </a:moveTo>
                        <a:lnTo>
                          <a:pt x="19" y="50"/>
                        </a:lnTo>
                        <a:lnTo>
                          <a:pt x="19" y="4"/>
                        </a:lnTo>
                        <a:lnTo>
                          <a:pt x="2" y="4"/>
                        </a:lnTo>
                        <a:lnTo>
                          <a:pt x="2" y="50"/>
                        </a:lnTo>
                        <a:close/>
                      </a:path>
                    </a:pathLst>
                  </a:custGeom>
                  <a:solidFill>
                    <a:srgbClr val="D5D5D5"/>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5" name="Freeform 736"/>
                  <p:cNvSpPr>
                    <a:spLocks noEditPoints="1"/>
                  </p:cNvSpPr>
                  <p:nvPr/>
                </p:nvSpPr>
                <p:spPr bwMode="auto">
                  <a:xfrm>
                    <a:off x="1620" y="1644"/>
                    <a:ext cx="9" cy="23"/>
                  </a:xfrm>
                  <a:custGeom>
                    <a:avLst/>
                    <a:gdLst>
                      <a:gd name="T0" fmla="*/ 0 w 17"/>
                      <a:gd name="T1" fmla="*/ 1 h 46"/>
                      <a:gd name="T2" fmla="*/ 1 w 17"/>
                      <a:gd name="T3" fmla="*/ 1 h 46"/>
                      <a:gd name="T4" fmla="*/ 1 w 17"/>
                      <a:gd name="T5" fmla="*/ 0 h 46"/>
                      <a:gd name="T6" fmla="*/ 0 w 17"/>
                      <a:gd name="T7" fmla="*/ 0 h 46"/>
                      <a:gd name="T8" fmla="*/ 0 w 17"/>
                      <a:gd name="T9" fmla="*/ 1 h 46"/>
                      <a:gd name="T10" fmla="*/ 0 w 17"/>
                      <a:gd name="T11" fmla="*/ 1 h 46"/>
                      <a:gd name="T12" fmla="*/ 1 w 17"/>
                      <a:gd name="T13" fmla="*/ 1 h 46"/>
                      <a:gd name="T14" fmla="*/ 1 w 17"/>
                      <a:gd name="T15" fmla="*/ 1 h 46"/>
                      <a:gd name="T16" fmla="*/ 0 w 17"/>
                      <a:gd name="T17" fmla="*/ 1 h 46"/>
                      <a:gd name="T18" fmla="*/ 0 w 17"/>
                      <a:gd name="T19" fmla="*/ 1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6">
                        <a:moveTo>
                          <a:pt x="0" y="46"/>
                        </a:moveTo>
                        <a:lnTo>
                          <a:pt x="17" y="46"/>
                        </a:lnTo>
                        <a:lnTo>
                          <a:pt x="17" y="0"/>
                        </a:lnTo>
                        <a:lnTo>
                          <a:pt x="0" y="0"/>
                        </a:lnTo>
                        <a:lnTo>
                          <a:pt x="0" y="46"/>
                        </a:lnTo>
                        <a:close/>
                        <a:moveTo>
                          <a:pt x="0" y="42"/>
                        </a:moveTo>
                        <a:lnTo>
                          <a:pt x="17" y="42"/>
                        </a:lnTo>
                        <a:lnTo>
                          <a:pt x="17" y="2"/>
                        </a:lnTo>
                        <a:lnTo>
                          <a:pt x="0" y="2"/>
                        </a:lnTo>
                        <a:lnTo>
                          <a:pt x="0" y="42"/>
                        </a:lnTo>
                        <a:close/>
                      </a:path>
                    </a:pathLst>
                  </a:custGeom>
                  <a:solidFill>
                    <a:srgbClr val="D7D7D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6" name="Freeform 737"/>
                  <p:cNvSpPr>
                    <a:spLocks noEditPoints="1"/>
                  </p:cNvSpPr>
                  <p:nvPr/>
                </p:nvSpPr>
                <p:spPr bwMode="auto">
                  <a:xfrm>
                    <a:off x="1620" y="1645"/>
                    <a:ext cx="9" cy="21"/>
                  </a:xfrm>
                  <a:custGeom>
                    <a:avLst/>
                    <a:gdLst>
                      <a:gd name="T0" fmla="*/ 0 w 17"/>
                      <a:gd name="T1" fmla="*/ 1 h 40"/>
                      <a:gd name="T2" fmla="*/ 1 w 17"/>
                      <a:gd name="T3" fmla="*/ 1 h 40"/>
                      <a:gd name="T4" fmla="*/ 1 w 17"/>
                      <a:gd name="T5" fmla="*/ 0 h 40"/>
                      <a:gd name="T6" fmla="*/ 0 w 17"/>
                      <a:gd name="T7" fmla="*/ 0 h 40"/>
                      <a:gd name="T8" fmla="*/ 0 w 17"/>
                      <a:gd name="T9" fmla="*/ 1 h 40"/>
                      <a:gd name="T10" fmla="*/ 1 w 17"/>
                      <a:gd name="T11" fmla="*/ 1 h 40"/>
                      <a:gd name="T12" fmla="*/ 1 w 17"/>
                      <a:gd name="T13" fmla="*/ 1 h 40"/>
                      <a:gd name="T14" fmla="*/ 1 w 17"/>
                      <a:gd name="T15" fmla="*/ 1 h 40"/>
                      <a:gd name="T16" fmla="*/ 1 w 17"/>
                      <a:gd name="T17" fmla="*/ 1 h 40"/>
                      <a:gd name="T18" fmla="*/ 1 w 17"/>
                      <a:gd name="T19" fmla="*/ 1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0">
                        <a:moveTo>
                          <a:pt x="0" y="40"/>
                        </a:moveTo>
                        <a:lnTo>
                          <a:pt x="17" y="40"/>
                        </a:lnTo>
                        <a:lnTo>
                          <a:pt x="17" y="0"/>
                        </a:lnTo>
                        <a:lnTo>
                          <a:pt x="0" y="0"/>
                        </a:lnTo>
                        <a:lnTo>
                          <a:pt x="0" y="40"/>
                        </a:lnTo>
                        <a:close/>
                        <a:moveTo>
                          <a:pt x="2" y="36"/>
                        </a:moveTo>
                        <a:lnTo>
                          <a:pt x="15" y="36"/>
                        </a:lnTo>
                        <a:lnTo>
                          <a:pt x="15" y="4"/>
                        </a:lnTo>
                        <a:lnTo>
                          <a:pt x="2" y="4"/>
                        </a:lnTo>
                        <a:lnTo>
                          <a:pt x="2" y="36"/>
                        </a:lnTo>
                        <a:close/>
                      </a:path>
                    </a:pathLst>
                  </a:custGeom>
                  <a:solidFill>
                    <a:srgbClr val="DADADA"/>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7" name="Freeform 738"/>
                  <p:cNvSpPr>
                    <a:spLocks noEditPoints="1"/>
                  </p:cNvSpPr>
                  <p:nvPr/>
                </p:nvSpPr>
                <p:spPr bwMode="auto">
                  <a:xfrm>
                    <a:off x="1621" y="1647"/>
                    <a:ext cx="7" cy="17"/>
                  </a:xfrm>
                  <a:custGeom>
                    <a:avLst/>
                    <a:gdLst>
                      <a:gd name="T0" fmla="*/ 0 w 13"/>
                      <a:gd name="T1" fmla="*/ 1 h 32"/>
                      <a:gd name="T2" fmla="*/ 1 w 13"/>
                      <a:gd name="T3" fmla="*/ 1 h 32"/>
                      <a:gd name="T4" fmla="*/ 1 w 13"/>
                      <a:gd name="T5" fmla="*/ 0 h 32"/>
                      <a:gd name="T6" fmla="*/ 0 w 13"/>
                      <a:gd name="T7" fmla="*/ 0 h 32"/>
                      <a:gd name="T8" fmla="*/ 0 w 13"/>
                      <a:gd name="T9" fmla="*/ 1 h 32"/>
                      <a:gd name="T10" fmla="*/ 1 w 13"/>
                      <a:gd name="T11" fmla="*/ 1 h 32"/>
                      <a:gd name="T12" fmla="*/ 1 w 13"/>
                      <a:gd name="T13" fmla="*/ 1 h 32"/>
                      <a:gd name="T14" fmla="*/ 1 w 13"/>
                      <a:gd name="T15" fmla="*/ 1 h 32"/>
                      <a:gd name="T16" fmla="*/ 1 w 13"/>
                      <a:gd name="T17" fmla="*/ 1 h 32"/>
                      <a:gd name="T18" fmla="*/ 1 w 13"/>
                      <a:gd name="T19" fmla="*/ 1 h 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32">
                        <a:moveTo>
                          <a:pt x="0" y="32"/>
                        </a:moveTo>
                        <a:lnTo>
                          <a:pt x="13" y="32"/>
                        </a:lnTo>
                        <a:lnTo>
                          <a:pt x="13" y="0"/>
                        </a:lnTo>
                        <a:lnTo>
                          <a:pt x="0" y="0"/>
                        </a:lnTo>
                        <a:lnTo>
                          <a:pt x="0" y="32"/>
                        </a:lnTo>
                        <a:close/>
                        <a:moveTo>
                          <a:pt x="2" y="30"/>
                        </a:moveTo>
                        <a:lnTo>
                          <a:pt x="11" y="30"/>
                        </a:lnTo>
                        <a:lnTo>
                          <a:pt x="11" y="2"/>
                        </a:lnTo>
                        <a:lnTo>
                          <a:pt x="2" y="2"/>
                        </a:lnTo>
                        <a:lnTo>
                          <a:pt x="2" y="30"/>
                        </a:lnTo>
                        <a:close/>
                      </a:path>
                    </a:pathLst>
                  </a:custGeom>
                  <a:solidFill>
                    <a:srgbClr val="DCDCDC"/>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8" name="Freeform 739"/>
                  <p:cNvSpPr>
                    <a:spLocks noEditPoints="1"/>
                  </p:cNvSpPr>
                  <p:nvPr/>
                </p:nvSpPr>
                <p:spPr bwMode="auto">
                  <a:xfrm>
                    <a:off x="1622" y="1648"/>
                    <a:ext cx="5" cy="15"/>
                  </a:xfrm>
                  <a:custGeom>
                    <a:avLst/>
                    <a:gdLst>
                      <a:gd name="T0" fmla="*/ 0 w 9"/>
                      <a:gd name="T1" fmla="*/ 1 h 28"/>
                      <a:gd name="T2" fmla="*/ 1 w 9"/>
                      <a:gd name="T3" fmla="*/ 1 h 28"/>
                      <a:gd name="T4" fmla="*/ 1 w 9"/>
                      <a:gd name="T5" fmla="*/ 0 h 28"/>
                      <a:gd name="T6" fmla="*/ 0 w 9"/>
                      <a:gd name="T7" fmla="*/ 0 h 28"/>
                      <a:gd name="T8" fmla="*/ 0 w 9"/>
                      <a:gd name="T9" fmla="*/ 1 h 28"/>
                      <a:gd name="T10" fmla="*/ 0 w 9"/>
                      <a:gd name="T11" fmla="*/ 1 h 28"/>
                      <a:gd name="T12" fmla="*/ 1 w 9"/>
                      <a:gd name="T13" fmla="*/ 1 h 28"/>
                      <a:gd name="T14" fmla="*/ 1 w 9"/>
                      <a:gd name="T15" fmla="*/ 1 h 28"/>
                      <a:gd name="T16" fmla="*/ 0 w 9"/>
                      <a:gd name="T17" fmla="*/ 1 h 28"/>
                      <a:gd name="T18" fmla="*/ 0 w 9"/>
                      <a:gd name="T19" fmla="*/ 1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8">
                        <a:moveTo>
                          <a:pt x="0" y="28"/>
                        </a:moveTo>
                        <a:lnTo>
                          <a:pt x="9" y="28"/>
                        </a:lnTo>
                        <a:lnTo>
                          <a:pt x="9" y="0"/>
                        </a:lnTo>
                        <a:lnTo>
                          <a:pt x="0" y="0"/>
                        </a:lnTo>
                        <a:lnTo>
                          <a:pt x="0" y="28"/>
                        </a:lnTo>
                        <a:close/>
                        <a:moveTo>
                          <a:pt x="0" y="25"/>
                        </a:moveTo>
                        <a:lnTo>
                          <a:pt x="9" y="25"/>
                        </a:lnTo>
                        <a:lnTo>
                          <a:pt x="9" y="3"/>
                        </a:lnTo>
                        <a:lnTo>
                          <a:pt x="0" y="3"/>
                        </a:lnTo>
                        <a:lnTo>
                          <a:pt x="0" y="25"/>
                        </a:lnTo>
                        <a:close/>
                      </a:path>
                    </a:pathLst>
                  </a:custGeom>
                  <a:solidFill>
                    <a:srgbClr val="DFDFD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29" name="Freeform 740"/>
                  <p:cNvSpPr>
                    <a:spLocks noEditPoints="1"/>
                  </p:cNvSpPr>
                  <p:nvPr/>
                </p:nvSpPr>
                <p:spPr bwMode="auto">
                  <a:xfrm>
                    <a:off x="1622" y="1650"/>
                    <a:ext cx="5" cy="11"/>
                  </a:xfrm>
                  <a:custGeom>
                    <a:avLst/>
                    <a:gdLst>
                      <a:gd name="T0" fmla="*/ 0 w 9"/>
                      <a:gd name="T1" fmla="*/ 1 h 22"/>
                      <a:gd name="T2" fmla="*/ 1 w 9"/>
                      <a:gd name="T3" fmla="*/ 1 h 22"/>
                      <a:gd name="T4" fmla="*/ 1 w 9"/>
                      <a:gd name="T5" fmla="*/ 0 h 22"/>
                      <a:gd name="T6" fmla="*/ 0 w 9"/>
                      <a:gd name="T7" fmla="*/ 0 h 22"/>
                      <a:gd name="T8" fmla="*/ 0 w 9"/>
                      <a:gd name="T9" fmla="*/ 1 h 22"/>
                      <a:gd name="T10" fmla="*/ 1 w 9"/>
                      <a:gd name="T11" fmla="*/ 1 h 22"/>
                      <a:gd name="T12" fmla="*/ 1 w 9"/>
                      <a:gd name="T13" fmla="*/ 1 h 22"/>
                      <a:gd name="T14" fmla="*/ 1 w 9"/>
                      <a:gd name="T15" fmla="*/ 1 h 22"/>
                      <a:gd name="T16" fmla="*/ 1 w 9"/>
                      <a:gd name="T17" fmla="*/ 1 h 22"/>
                      <a:gd name="T18" fmla="*/ 1 w 9"/>
                      <a:gd name="T19" fmla="*/ 1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2">
                        <a:moveTo>
                          <a:pt x="0" y="22"/>
                        </a:moveTo>
                        <a:lnTo>
                          <a:pt x="9" y="22"/>
                        </a:lnTo>
                        <a:lnTo>
                          <a:pt x="9" y="0"/>
                        </a:lnTo>
                        <a:lnTo>
                          <a:pt x="0" y="0"/>
                        </a:lnTo>
                        <a:lnTo>
                          <a:pt x="0" y="22"/>
                        </a:lnTo>
                        <a:close/>
                        <a:moveTo>
                          <a:pt x="2" y="18"/>
                        </a:moveTo>
                        <a:lnTo>
                          <a:pt x="7" y="18"/>
                        </a:lnTo>
                        <a:lnTo>
                          <a:pt x="7" y="4"/>
                        </a:lnTo>
                        <a:lnTo>
                          <a:pt x="2" y="4"/>
                        </a:lnTo>
                        <a:lnTo>
                          <a:pt x="2" y="18"/>
                        </a:lnTo>
                        <a:close/>
                      </a:path>
                    </a:pathLst>
                  </a:custGeom>
                  <a:solidFill>
                    <a:srgbClr val="E1E1E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30" name="Freeform 741"/>
                  <p:cNvSpPr>
                    <a:spLocks noEditPoints="1"/>
                  </p:cNvSpPr>
                  <p:nvPr/>
                </p:nvSpPr>
                <p:spPr bwMode="auto">
                  <a:xfrm>
                    <a:off x="1623" y="1652"/>
                    <a:ext cx="3" cy="7"/>
                  </a:xfrm>
                  <a:custGeom>
                    <a:avLst/>
                    <a:gdLst>
                      <a:gd name="T0" fmla="*/ 0 w 5"/>
                      <a:gd name="T1" fmla="*/ 1 h 14"/>
                      <a:gd name="T2" fmla="*/ 1 w 5"/>
                      <a:gd name="T3" fmla="*/ 1 h 14"/>
                      <a:gd name="T4" fmla="*/ 1 w 5"/>
                      <a:gd name="T5" fmla="*/ 0 h 14"/>
                      <a:gd name="T6" fmla="*/ 0 w 5"/>
                      <a:gd name="T7" fmla="*/ 0 h 14"/>
                      <a:gd name="T8" fmla="*/ 0 w 5"/>
                      <a:gd name="T9" fmla="*/ 1 h 14"/>
                      <a:gd name="T10" fmla="*/ 1 w 5"/>
                      <a:gd name="T11" fmla="*/ 1 h 14"/>
                      <a:gd name="T12" fmla="*/ 1 w 5"/>
                      <a:gd name="T13" fmla="*/ 1 h 14"/>
                      <a:gd name="T14" fmla="*/ 1 w 5"/>
                      <a:gd name="T15" fmla="*/ 1 h 14"/>
                      <a:gd name="T16" fmla="*/ 1 w 5"/>
                      <a:gd name="T17" fmla="*/ 1 h 14"/>
                      <a:gd name="T18" fmla="*/ 1 w 5"/>
                      <a:gd name="T19" fmla="*/ 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4">
                        <a:moveTo>
                          <a:pt x="0" y="14"/>
                        </a:moveTo>
                        <a:lnTo>
                          <a:pt x="5" y="14"/>
                        </a:lnTo>
                        <a:lnTo>
                          <a:pt x="5" y="0"/>
                        </a:lnTo>
                        <a:lnTo>
                          <a:pt x="0" y="0"/>
                        </a:lnTo>
                        <a:lnTo>
                          <a:pt x="0" y="14"/>
                        </a:lnTo>
                        <a:close/>
                        <a:moveTo>
                          <a:pt x="1" y="10"/>
                        </a:moveTo>
                        <a:lnTo>
                          <a:pt x="3" y="10"/>
                        </a:lnTo>
                        <a:lnTo>
                          <a:pt x="3" y="4"/>
                        </a:lnTo>
                        <a:lnTo>
                          <a:pt x="1" y="4"/>
                        </a:lnTo>
                        <a:lnTo>
                          <a:pt x="1" y="10"/>
                        </a:lnTo>
                        <a:close/>
                      </a:path>
                    </a:pathLst>
                  </a:custGeom>
                  <a:solidFill>
                    <a:srgbClr val="E3E3E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31" name="Freeform 742"/>
                  <p:cNvSpPr>
                    <a:spLocks noEditPoints="1"/>
                  </p:cNvSpPr>
                  <p:nvPr/>
                </p:nvSpPr>
                <p:spPr bwMode="auto">
                  <a:xfrm>
                    <a:off x="1624" y="1654"/>
                    <a:ext cx="1" cy="3"/>
                  </a:xfrm>
                  <a:custGeom>
                    <a:avLst/>
                    <a:gdLst>
                      <a:gd name="T0" fmla="*/ 0 w 2"/>
                      <a:gd name="T1" fmla="*/ 1 h 6"/>
                      <a:gd name="T2" fmla="*/ 1 w 2"/>
                      <a:gd name="T3" fmla="*/ 1 h 6"/>
                      <a:gd name="T4" fmla="*/ 1 w 2"/>
                      <a:gd name="T5" fmla="*/ 0 h 6"/>
                      <a:gd name="T6" fmla="*/ 0 w 2"/>
                      <a:gd name="T7" fmla="*/ 0 h 6"/>
                      <a:gd name="T8" fmla="*/ 0 w 2"/>
                      <a:gd name="T9" fmla="*/ 1 h 6"/>
                      <a:gd name="T10" fmla="*/ 1 w 2"/>
                      <a:gd name="T11" fmla="*/ 1 h 6"/>
                      <a:gd name="T12" fmla="*/ 1 w 2"/>
                      <a:gd name="T13" fmla="*/ 1 h 6"/>
                      <a:gd name="T14" fmla="*/ 1 w 2"/>
                      <a:gd name="T15" fmla="*/ 1 h 6"/>
                      <a:gd name="T16" fmla="*/ 1 w 2"/>
                      <a:gd name="T17" fmla="*/ 1 h 6"/>
                      <a:gd name="T18" fmla="*/ 1 w 2"/>
                      <a:gd name="T19" fmla="*/ 1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0" y="6"/>
                        </a:moveTo>
                        <a:lnTo>
                          <a:pt x="2" y="6"/>
                        </a:lnTo>
                        <a:lnTo>
                          <a:pt x="2" y="0"/>
                        </a:lnTo>
                        <a:lnTo>
                          <a:pt x="0" y="0"/>
                        </a:lnTo>
                        <a:lnTo>
                          <a:pt x="0" y="6"/>
                        </a:lnTo>
                        <a:close/>
                        <a:moveTo>
                          <a:pt x="2" y="4"/>
                        </a:moveTo>
                        <a:lnTo>
                          <a:pt x="2" y="4"/>
                        </a:lnTo>
                        <a:close/>
                      </a:path>
                    </a:pathLst>
                  </a:custGeom>
                  <a:solidFill>
                    <a:srgbClr val="E6E6E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632" name="Freeform 743"/>
                  <p:cNvSpPr>
                    <a:spLocks noEditPoints="1"/>
                  </p:cNvSpPr>
                  <p:nvPr/>
                </p:nvSpPr>
                <p:spPr bwMode="auto">
                  <a:xfrm>
                    <a:off x="1611" y="1623"/>
                    <a:ext cx="27" cy="66"/>
                  </a:xfrm>
                  <a:custGeom>
                    <a:avLst/>
                    <a:gdLst>
                      <a:gd name="T0" fmla="*/ 1 w 54"/>
                      <a:gd name="T1" fmla="*/ 1 h 132"/>
                      <a:gd name="T2" fmla="*/ 1 w 54"/>
                      <a:gd name="T3" fmla="*/ 1 h 132"/>
                      <a:gd name="T4" fmla="*/ 1 w 54"/>
                      <a:gd name="T5" fmla="*/ 0 h 132"/>
                      <a:gd name="T6" fmla="*/ 1 w 54"/>
                      <a:gd name="T7" fmla="*/ 0 h 132"/>
                      <a:gd name="T8" fmla="*/ 1 w 54"/>
                      <a:gd name="T9" fmla="*/ 1 h 132"/>
                      <a:gd name="T10" fmla="*/ 1 w 54"/>
                      <a:gd name="T11" fmla="*/ 1 h 132"/>
                      <a:gd name="T12" fmla="*/ 1 w 54"/>
                      <a:gd name="T13" fmla="*/ 1 h 132"/>
                      <a:gd name="T14" fmla="*/ 1 w 54"/>
                      <a:gd name="T15" fmla="*/ 1 h 132"/>
                      <a:gd name="T16" fmla="*/ 1 w 54"/>
                      <a:gd name="T17" fmla="*/ 1 h 132"/>
                      <a:gd name="T18" fmla="*/ 0 w 54"/>
                      <a:gd name="T19" fmla="*/ 1 h 132"/>
                      <a:gd name="T20" fmla="*/ 1 w 54"/>
                      <a:gd name="T21" fmla="*/ 1 h 132"/>
                      <a:gd name="T22" fmla="*/ 1 w 54"/>
                      <a:gd name="T23" fmla="*/ 1 h 132"/>
                      <a:gd name="T24" fmla="*/ 0 w 54"/>
                      <a:gd name="T25" fmla="*/ 1 h 132"/>
                      <a:gd name="T26" fmla="*/ 1 w 54"/>
                      <a:gd name="T27" fmla="*/ 1 h 132"/>
                      <a:gd name="T28" fmla="*/ 1 w 54"/>
                      <a:gd name="T29" fmla="*/ 1 h 132"/>
                      <a:gd name="T30" fmla="*/ 1 w 54"/>
                      <a:gd name="T31" fmla="*/ 1 h 132"/>
                      <a:gd name="T32" fmla="*/ 1 w 54"/>
                      <a:gd name="T33" fmla="*/ 1 h 132"/>
                      <a:gd name="T34" fmla="*/ 1 w 54"/>
                      <a:gd name="T35" fmla="*/ 1 h 132"/>
                      <a:gd name="T36" fmla="*/ 1 w 54"/>
                      <a:gd name="T37" fmla="*/ 1 h 132"/>
                      <a:gd name="T38" fmla="*/ 1 w 54"/>
                      <a:gd name="T39" fmla="*/ 1 h 132"/>
                      <a:gd name="T40" fmla="*/ 1 w 54"/>
                      <a:gd name="T41" fmla="*/ 1 h 132"/>
                      <a:gd name="T42" fmla="*/ 1 w 54"/>
                      <a:gd name="T43" fmla="*/ 1 h 132"/>
                      <a:gd name="T44" fmla="*/ 1 w 54"/>
                      <a:gd name="T45" fmla="*/ 1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4" h="132">
                        <a:moveTo>
                          <a:pt x="37" y="7"/>
                        </a:moveTo>
                        <a:lnTo>
                          <a:pt x="52" y="7"/>
                        </a:lnTo>
                        <a:lnTo>
                          <a:pt x="52" y="0"/>
                        </a:lnTo>
                        <a:lnTo>
                          <a:pt x="37" y="0"/>
                        </a:lnTo>
                        <a:lnTo>
                          <a:pt x="37" y="7"/>
                        </a:lnTo>
                        <a:moveTo>
                          <a:pt x="24" y="6"/>
                        </a:moveTo>
                        <a:lnTo>
                          <a:pt x="14" y="11"/>
                        </a:lnTo>
                        <a:lnTo>
                          <a:pt x="14" y="2"/>
                        </a:lnTo>
                        <a:lnTo>
                          <a:pt x="24" y="6"/>
                        </a:lnTo>
                        <a:moveTo>
                          <a:pt x="0" y="6"/>
                        </a:moveTo>
                        <a:lnTo>
                          <a:pt x="8" y="2"/>
                        </a:lnTo>
                        <a:lnTo>
                          <a:pt x="8" y="11"/>
                        </a:lnTo>
                        <a:lnTo>
                          <a:pt x="0" y="6"/>
                        </a:lnTo>
                        <a:moveTo>
                          <a:pt x="29" y="82"/>
                        </a:moveTo>
                        <a:lnTo>
                          <a:pt x="49" y="82"/>
                        </a:lnTo>
                        <a:lnTo>
                          <a:pt x="49" y="78"/>
                        </a:lnTo>
                        <a:lnTo>
                          <a:pt x="29" y="78"/>
                        </a:lnTo>
                        <a:lnTo>
                          <a:pt x="29" y="82"/>
                        </a:lnTo>
                        <a:moveTo>
                          <a:pt x="35" y="132"/>
                        </a:moveTo>
                        <a:lnTo>
                          <a:pt x="54" y="132"/>
                        </a:lnTo>
                        <a:lnTo>
                          <a:pt x="54" y="126"/>
                        </a:lnTo>
                        <a:lnTo>
                          <a:pt x="35" y="126"/>
                        </a:lnTo>
                        <a:lnTo>
                          <a:pt x="35" y="132"/>
                        </a:lnTo>
                      </a:path>
                    </a:pathLst>
                  </a:custGeom>
                  <a:noFill/>
                  <a:ln w="1588">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99633" name="Line 744"/>
                  <p:cNvSpPr>
                    <a:spLocks noChangeShapeType="1"/>
                  </p:cNvSpPr>
                  <p:nvPr/>
                </p:nvSpPr>
                <p:spPr bwMode="auto">
                  <a:xfrm>
                    <a:off x="1585" y="1624"/>
                    <a:ext cx="4"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grpSp>
            <p:sp>
              <p:nvSpPr>
                <p:cNvPr id="99406" name="Line 745"/>
                <p:cNvSpPr>
                  <a:spLocks noChangeShapeType="1"/>
                </p:cNvSpPr>
                <p:nvPr/>
              </p:nvSpPr>
              <p:spPr bwMode="auto">
                <a:xfrm>
                  <a:off x="1583" y="1664"/>
                  <a:ext cx="5" cy="1"/>
                </a:xfrm>
                <a:prstGeom prst="line">
                  <a:avLst/>
                </a:prstGeom>
                <a:noFill/>
                <a:ln w="3175">
                  <a:solidFill>
                    <a:srgbClr val="00FF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99407" name="Rectangle 746"/>
                <p:cNvSpPr>
                  <a:spLocks noChangeArrowheads="1"/>
                </p:cNvSpPr>
                <p:nvPr/>
              </p:nvSpPr>
              <p:spPr bwMode="auto">
                <a:xfrm>
                  <a:off x="1594" y="1785"/>
                  <a:ext cx="2" cy="74"/>
                </a:xfrm>
                <a:prstGeom prst="rect">
                  <a:avLst/>
                </a:prstGeom>
                <a:solidFill>
                  <a:srgbClr val="C0C0C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08" name="Rectangle 747"/>
                <p:cNvSpPr>
                  <a:spLocks noChangeArrowheads="1"/>
                </p:cNvSpPr>
                <p:nvPr/>
              </p:nvSpPr>
              <p:spPr bwMode="auto">
                <a:xfrm>
                  <a:off x="1588" y="1785"/>
                  <a:ext cx="1" cy="74"/>
                </a:xfrm>
                <a:prstGeom prst="rect">
                  <a:avLst/>
                </a:prstGeom>
                <a:solidFill>
                  <a:srgbClr val="AAAAA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09" name="Rectangle 748"/>
                <p:cNvSpPr>
                  <a:spLocks noChangeArrowheads="1"/>
                </p:cNvSpPr>
                <p:nvPr/>
              </p:nvSpPr>
              <p:spPr bwMode="auto">
                <a:xfrm>
                  <a:off x="1587" y="1785"/>
                  <a:ext cx="1" cy="74"/>
                </a:xfrm>
                <a:prstGeom prst="rect">
                  <a:avLst/>
                </a:prstGeom>
                <a:solidFill>
                  <a:srgbClr val="A7A7A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0" name="Rectangle 749"/>
                <p:cNvSpPr>
                  <a:spLocks noChangeArrowheads="1"/>
                </p:cNvSpPr>
                <p:nvPr/>
              </p:nvSpPr>
              <p:spPr bwMode="auto">
                <a:xfrm>
                  <a:off x="1580" y="1785"/>
                  <a:ext cx="1" cy="74"/>
                </a:xfrm>
                <a:prstGeom prst="rect">
                  <a:avLst/>
                </a:prstGeom>
                <a:solidFill>
                  <a:srgbClr val="8E8E8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1" name="Rectangle 750"/>
                <p:cNvSpPr>
                  <a:spLocks noChangeArrowheads="1"/>
                </p:cNvSpPr>
                <p:nvPr/>
              </p:nvSpPr>
              <p:spPr bwMode="auto">
                <a:xfrm>
                  <a:off x="1580" y="1785"/>
                  <a:ext cx="0" cy="74"/>
                </a:xfrm>
                <a:prstGeom prst="rect">
                  <a:avLst/>
                </a:prstGeom>
                <a:solidFill>
                  <a:srgbClr val="8B8B8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2" name="Freeform 751"/>
                <p:cNvSpPr>
                  <a:spLocks/>
                </p:cNvSpPr>
                <p:nvPr/>
              </p:nvSpPr>
              <p:spPr bwMode="auto">
                <a:xfrm>
                  <a:off x="1579"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87878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13" name="Freeform 752"/>
                <p:cNvSpPr>
                  <a:spLocks/>
                </p:cNvSpPr>
                <p:nvPr/>
              </p:nvSpPr>
              <p:spPr bwMode="auto">
                <a:xfrm>
                  <a:off x="1576"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7D7D7D"/>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14" name="Freeform 753"/>
                <p:cNvSpPr>
                  <a:spLocks/>
                </p:cNvSpPr>
                <p:nvPr/>
              </p:nvSpPr>
              <p:spPr bwMode="auto">
                <a:xfrm>
                  <a:off x="1573" y="1784"/>
                  <a:ext cx="1" cy="75"/>
                </a:xfrm>
                <a:custGeom>
                  <a:avLst/>
                  <a:gdLst>
                    <a:gd name="T0" fmla="*/ 1 w 2"/>
                    <a:gd name="T1" fmla="*/ 1 h 149"/>
                    <a:gd name="T2" fmla="*/ 1 w 2"/>
                    <a:gd name="T3" fmla="*/ 1 h 149"/>
                    <a:gd name="T4" fmla="*/ 0 w 2"/>
                    <a:gd name="T5" fmla="*/ 0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9"/>
                      </a:moveTo>
                      <a:lnTo>
                        <a:pt x="2" y="2"/>
                      </a:lnTo>
                      <a:lnTo>
                        <a:pt x="0" y="0"/>
                      </a:lnTo>
                      <a:lnTo>
                        <a:pt x="0" y="147"/>
                      </a:lnTo>
                      <a:lnTo>
                        <a:pt x="2" y="149"/>
                      </a:lnTo>
                      <a:close/>
                    </a:path>
                  </a:pathLst>
                </a:custGeom>
                <a:solidFill>
                  <a:srgbClr val="72727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15" name="Rectangle 754"/>
                <p:cNvSpPr>
                  <a:spLocks noChangeArrowheads="1"/>
                </p:cNvSpPr>
                <p:nvPr/>
              </p:nvSpPr>
              <p:spPr bwMode="auto">
                <a:xfrm>
                  <a:off x="1572" y="1784"/>
                  <a:ext cx="1" cy="74"/>
                </a:xfrm>
                <a:prstGeom prst="rect">
                  <a:avLst/>
                </a:prstGeom>
                <a:solidFill>
                  <a:srgbClr val="6F6F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6" name="Rectangle 755"/>
                <p:cNvSpPr>
                  <a:spLocks noChangeArrowheads="1"/>
                </p:cNvSpPr>
                <p:nvPr/>
              </p:nvSpPr>
              <p:spPr bwMode="auto">
                <a:xfrm>
                  <a:off x="1571" y="1784"/>
                  <a:ext cx="1" cy="74"/>
                </a:xfrm>
                <a:prstGeom prst="rect">
                  <a:avLst/>
                </a:prstGeom>
                <a:solidFill>
                  <a:srgbClr val="6B6B6B"/>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7" name="Freeform 756"/>
                <p:cNvSpPr>
                  <a:spLocks/>
                </p:cNvSpPr>
                <p:nvPr/>
              </p:nvSpPr>
              <p:spPr bwMode="auto">
                <a:xfrm>
                  <a:off x="1570" y="1784"/>
                  <a:ext cx="1" cy="75"/>
                </a:xfrm>
                <a:custGeom>
                  <a:avLst/>
                  <a:gdLst>
                    <a:gd name="T0" fmla="*/ 1 w 2"/>
                    <a:gd name="T1" fmla="*/ 1 h 149"/>
                    <a:gd name="T2" fmla="*/ 1 w 2"/>
                    <a:gd name="T3" fmla="*/ 0 h 149"/>
                    <a:gd name="T4" fmla="*/ 0 w 2"/>
                    <a:gd name="T5" fmla="*/ 1 h 149"/>
                    <a:gd name="T6" fmla="*/ 0 w 2"/>
                    <a:gd name="T7" fmla="*/ 1 h 149"/>
                    <a:gd name="T8" fmla="*/ 1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2" y="147"/>
                      </a:moveTo>
                      <a:lnTo>
                        <a:pt x="2" y="0"/>
                      </a:lnTo>
                      <a:lnTo>
                        <a:pt x="0" y="2"/>
                      </a:lnTo>
                      <a:lnTo>
                        <a:pt x="0" y="149"/>
                      </a:lnTo>
                      <a:lnTo>
                        <a:pt x="2" y="147"/>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18" name="Rectangle 757"/>
                <p:cNvSpPr>
                  <a:spLocks noChangeArrowheads="1"/>
                </p:cNvSpPr>
                <p:nvPr/>
              </p:nvSpPr>
              <p:spPr bwMode="auto">
                <a:xfrm>
                  <a:off x="1627" y="1786"/>
                  <a:ext cx="1" cy="74"/>
                </a:xfrm>
                <a:prstGeom prst="rect">
                  <a:avLst/>
                </a:prstGeom>
                <a:solidFill>
                  <a:srgbClr val="BCBCB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19" name="Rectangle 758"/>
                <p:cNvSpPr>
                  <a:spLocks noChangeArrowheads="1"/>
                </p:cNvSpPr>
                <p:nvPr/>
              </p:nvSpPr>
              <p:spPr bwMode="auto">
                <a:xfrm>
                  <a:off x="1628" y="1786"/>
                  <a:ext cx="1" cy="74"/>
                </a:xfrm>
                <a:prstGeom prst="rect">
                  <a:avLst/>
                </a:prstGeom>
                <a:solidFill>
                  <a:srgbClr val="B8B8B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20" name="Rectangle 759"/>
                <p:cNvSpPr>
                  <a:spLocks noChangeArrowheads="1"/>
                </p:cNvSpPr>
                <p:nvPr/>
              </p:nvSpPr>
              <p:spPr bwMode="auto">
                <a:xfrm>
                  <a:off x="1635" y="1786"/>
                  <a:ext cx="1" cy="74"/>
                </a:xfrm>
                <a:prstGeom prst="rect">
                  <a:avLst/>
                </a:prstGeom>
                <a:solidFill>
                  <a:srgbClr val="9C9C9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21" name="Rectangle 760"/>
                <p:cNvSpPr>
                  <a:spLocks noChangeArrowheads="1"/>
                </p:cNvSpPr>
                <p:nvPr/>
              </p:nvSpPr>
              <p:spPr bwMode="auto">
                <a:xfrm>
                  <a:off x="1636" y="1786"/>
                  <a:ext cx="1" cy="74"/>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22" name="Freeform 761"/>
                <p:cNvSpPr>
                  <a:spLocks/>
                </p:cNvSpPr>
                <p:nvPr/>
              </p:nvSpPr>
              <p:spPr bwMode="auto">
                <a:xfrm>
                  <a:off x="163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92929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3" name="Freeform 762"/>
                <p:cNvSpPr>
                  <a:spLocks/>
                </p:cNvSpPr>
                <p:nvPr/>
              </p:nvSpPr>
              <p:spPr bwMode="auto">
                <a:xfrm>
                  <a:off x="163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E8E8E"/>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4" name="Freeform 763"/>
                <p:cNvSpPr>
                  <a:spLocks/>
                </p:cNvSpPr>
                <p:nvPr/>
              </p:nvSpPr>
              <p:spPr bwMode="auto">
                <a:xfrm>
                  <a:off x="1642"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848484"/>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5" name="Freeform 764"/>
                <p:cNvSpPr>
                  <a:spLocks/>
                </p:cNvSpPr>
                <p:nvPr/>
              </p:nvSpPr>
              <p:spPr bwMode="auto">
                <a:xfrm>
                  <a:off x="1643"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80808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6" name="Rectangle 765"/>
                <p:cNvSpPr>
                  <a:spLocks noChangeArrowheads="1"/>
                </p:cNvSpPr>
                <p:nvPr/>
              </p:nvSpPr>
              <p:spPr bwMode="auto">
                <a:xfrm>
                  <a:off x="1644" y="1786"/>
                  <a:ext cx="1" cy="74"/>
                </a:xfrm>
                <a:prstGeom prst="rect">
                  <a:avLst/>
                </a:prstGeom>
                <a:solidFill>
                  <a:srgbClr val="7D7D7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99427" name="Freeform 766"/>
                <p:cNvSpPr>
                  <a:spLocks/>
                </p:cNvSpPr>
                <p:nvPr/>
              </p:nvSpPr>
              <p:spPr bwMode="auto">
                <a:xfrm>
                  <a:off x="1645"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79797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8" name="Freeform 767"/>
                <p:cNvSpPr>
                  <a:spLocks/>
                </p:cNvSpPr>
                <p:nvPr/>
              </p:nvSpPr>
              <p:spPr bwMode="auto">
                <a:xfrm>
                  <a:off x="1646"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76767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29" name="Freeform 768"/>
                <p:cNvSpPr>
                  <a:spLocks/>
                </p:cNvSpPr>
                <p:nvPr/>
              </p:nvSpPr>
              <p:spPr bwMode="auto">
                <a:xfrm>
                  <a:off x="1648"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F6F6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0" name="Freeform 769"/>
                <p:cNvSpPr>
                  <a:spLocks/>
                </p:cNvSpPr>
                <p:nvPr/>
              </p:nvSpPr>
              <p:spPr bwMode="auto">
                <a:xfrm>
                  <a:off x="1649"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B6B6B"/>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1" name="Freeform 770"/>
                <p:cNvSpPr>
                  <a:spLocks/>
                </p:cNvSpPr>
                <p:nvPr/>
              </p:nvSpPr>
              <p:spPr bwMode="auto">
                <a:xfrm>
                  <a:off x="1650" y="1785"/>
                  <a:ext cx="1" cy="75"/>
                </a:xfrm>
                <a:custGeom>
                  <a:avLst/>
                  <a:gdLst>
                    <a:gd name="T0" fmla="*/ 0 w 2"/>
                    <a:gd name="T1" fmla="*/ 1 h 149"/>
                    <a:gd name="T2" fmla="*/ 0 w 2"/>
                    <a:gd name="T3" fmla="*/ 1 h 149"/>
                    <a:gd name="T4" fmla="*/ 1 w 2"/>
                    <a:gd name="T5" fmla="*/ 1 h 149"/>
                    <a:gd name="T6" fmla="*/ 1 w 2"/>
                    <a:gd name="T7" fmla="*/ 0 h 149"/>
                    <a:gd name="T8" fmla="*/ 0 w 2"/>
                    <a:gd name="T9" fmla="*/ 1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1"/>
                      </a:moveTo>
                      <a:lnTo>
                        <a:pt x="0" y="149"/>
                      </a:lnTo>
                      <a:lnTo>
                        <a:pt x="2" y="147"/>
                      </a:lnTo>
                      <a:lnTo>
                        <a:pt x="2" y="0"/>
                      </a:lnTo>
                      <a:lnTo>
                        <a:pt x="0" y="1"/>
                      </a:lnTo>
                      <a:close/>
                    </a:path>
                  </a:pathLst>
                </a:custGeom>
                <a:solidFill>
                  <a:srgbClr val="676767"/>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2" name="Freeform 771"/>
                <p:cNvSpPr>
                  <a:spLocks/>
                </p:cNvSpPr>
                <p:nvPr/>
              </p:nvSpPr>
              <p:spPr bwMode="auto">
                <a:xfrm>
                  <a:off x="1651" y="1785"/>
                  <a:ext cx="1" cy="75"/>
                </a:xfrm>
                <a:custGeom>
                  <a:avLst/>
                  <a:gdLst>
                    <a:gd name="T0" fmla="*/ 0 w 2"/>
                    <a:gd name="T1" fmla="*/ 0 h 149"/>
                    <a:gd name="T2" fmla="*/ 0 w 2"/>
                    <a:gd name="T3" fmla="*/ 1 h 149"/>
                    <a:gd name="T4" fmla="*/ 1 w 2"/>
                    <a:gd name="T5" fmla="*/ 1 h 149"/>
                    <a:gd name="T6" fmla="*/ 1 w 2"/>
                    <a:gd name="T7" fmla="*/ 1 h 149"/>
                    <a:gd name="T8" fmla="*/ 0 w 2"/>
                    <a:gd name="T9" fmla="*/ 0 h 1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9">
                      <a:moveTo>
                        <a:pt x="0" y="0"/>
                      </a:moveTo>
                      <a:lnTo>
                        <a:pt x="0" y="147"/>
                      </a:lnTo>
                      <a:lnTo>
                        <a:pt x="2" y="149"/>
                      </a:lnTo>
                      <a:lnTo>
                        <a:pt x="2" y="1"/>
                      </a:lnTo>
                      <a:lnTo>
                        <a:pt x="0" y="0"/>
                      </a:lnTo>
                      <a:close/>
                    </a:path>
                  </a:pathLst>
                </a:custGeom>
                <a:solidFill>
                  <a:srgbClr val="666666"/>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99433" name="Freeform 772"/>
                <p:cNvSpPr>
                  <a:spLocks/>
                </p:cNvSpPr>
                <p:nvPr/>
              </p:nvSpPr>
              <p:spPr bwMode="auto">
                <a:xfrm>
                  <a:off x="1532" y="1553"/>
                  <a:ext cx="145" cy="324"/>
                </a:xfrm>
                <a:custGeom>
                  <a:avLst/>
                  <a:gdLst>
                    <a:gd name="T0" fmla="*/ 1 w 288"/>
                    <a:gd name="T1" fmla="*/ 1 h 647"/>
                    <a:gd name="T2" fmla="*/ 1 w 288"/>
                    <a:gd name="T3" fmla="*/ 1 h 647"/>
                    <a:gd name="T4" fmla="*/ 0 w 288"/>
                    <a:gd name="T5" fmla="*/ 1 h 647"/>
                    <a:gd name="T6" fmla="*/ 0 w 288"/>
                    <a:gd name="T7" fmla="*/ 1 h 647"/>
                    <a:gd name="T8" fmla="*/ 1 w 288"/>
                    <a:gd name="T9" fmla="*/ 0 h 647"/>
                    <a:gd name="T10" fmla="*/ 1 w 288"/>
                    <a:gd name="T11" fmla="*/ 0 h 647"/>
                    <a:gd name="T12" fmla="*/ 1 w 288"/>
                    <a:gd name="T13" fmla="*/ 1 h 647"/>
                    <a:gd name="T14" fmla="*/ 1 w 288"/>
                    <a:gd name="T15" fmla="*/ 1 h 647"/>
                    <a:gd name="T16" fmla="*/ 1 w 288"/>
                    <a:gd name="T17" fmla="*/ 1 h 647"/>
                    <a:gd name="T18" fmla="*/ 1 w 288"/>
                    <a:gd name="T19" fmla="*/ 1 h 647"/>
                    <a:gd name="T20" fmla="*/ 1 w 288"/>
                    <a:gd name="T21" fmla="*/ 1 h 6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8" h="647">
                      <a:moveTo>
                        <a:pt x="10" y="647"/>
                      </a:moveTo>
                      <a:lnTo>
                        <a:pt x="10" y="632"/>
                      </a:lnTo>
                      <a:lnTo>
                        <a:pt x="0" y="632"/>
                      </a:lnTo>
                      <a:lnTo>
                        <a:pt x="0" y="73"/>
                      </a:lnTo>
                      <a:lnTo>
                        <a:pt x="73" y="0"/>
                      </a:lnTo>
                      <a:lnTo>
                        <a:pt x="288" y="0"/>
                      </a:lnTo>
                      <a:lnTo>
                        <a:pt x="288" y="561"/>
                      </a:lnTo>
                      <a:lnTo>
                        <a:pt x="284" y="565"/>
                      </a:lnTo>
                      <a:lnTo>
                        <a:pt x="284" y="571"/>
                      </a:lnTo>
                      <a:lnTo>
                        <a:pt x="207" y="647"/>
                      </a:lnTo>
                      <a:lnTo>
                        <a:pt x="10" y="647"/>
                      </a:lnTo>
                    </a:path>
                  </a:pathLst>
                </a:custGeom>
                <a:noFill/>
                <a:ln w="9525">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grpSp>
        <p:sp>
          <p:nvSpPr>
            <p:cNvPr id="826" name="Text Box 773"/>
            <p:cNvSpPr txBox="1">
              <a:spLocks noChangeArrowheads="1"/>
            </p:cNvSpPr>
            <p:nvPr/>
          </p:nvSpPr>
          <p:spPr bwMode="auto">
            <a:xfrm>
              <a:off x="5737225" y="4531170"/>
              <a:ext cx="1104900" cy="38961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eaLnBrk="0" hangingPunct="0">
                <a:lnSpc>
                  <a:spcPct val="85000"/>
                </a:lnSpc>
                <a:spcBef>
                  <a:spcPct val="0"/>
                </a:spcBef>
                <a:defRPr/>
              </a:pPr>
              <a:r>
                <a:rPr kumimoji="0" lang="zh-CN" altLang="en-US" sz="1800" b="1">
                  <a:solidFill>
                    <a:schemeClr val="bg2"/>
                  </a:solidFill>
                  <a:latin typeface="黑体" charset="0"/>
                  <a:ea typeface="黑体" charset="0"/>
                  <a:cs typeface="黑体" charset="0"/>
                </a:rPr>
                <a:t>技术环境</a:t>
              </a:r>
            </a:p>
          </p:txBody>
        </p:sp>
      </p:grpSp>
      <p:sp>
        <p:nvSpPr>
          <p:cNvPr id="1517" name="Text Box 774"/>
          <p:cNvSpPr txBox="1">
            <a:spLocks noChangeArrowheads="1"/>
          </p:cNvSpPr>
          <p:nvPr/>
        </p:nvSpPr>
        <p:spPr bwMode="auto">
          <a:xfrm>
            <a:off x="757237" y="5928941"/>
            <a:ext cx="2736850" cy="234950"/>
          </a:xfrm>
          <a:prstGeom prst="rect">
            <a:avLst/>
          </a:prstGeom>
          <a:solidFill>
            <a:schemeClr val="hlink"/>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600">
                <a:ea typeface="黑体" charset="0"/>
                <a:cs typeface="黑体" charset="0"/>
              </a:rPr>
              <a:t>价格和质量合同</a:t>
            </a:r>
            <a:r>
              <a:rPr lang="en-US" altLang="zh-CN" sz="1600">
                <a:ea typeface="黑体" charset="0"/>
                <a:cs typeface="黑体" charset="0"/>
              </a:rPr>
              <a:t>→</a:t>
            </a:r>
            <a:r>
              <a:rPr lang="zh-CN" altLang="en-US" sz="1600">
                <a:ea typeface="黑体" charset="0"/>
                <a:cs typeface="黑体" charset="0"/>
              </a:rPr>
              <a:t>优化货源</a:t>
            </a:r>
          </a:p>
        </p:txBody>
      </p:sp>
      <p:sp>
        <p:nvSpPr>
          <p:cNvPr id="1518" name="Text Box 775"/>
          <p:cNvSpPr txBox="1">
            <a:spLocks noChangeArrowheads="1"/>
          </p:cNvSpPr>
          <p:nvPr/>
        </p:nvSpPr>
        <p:spPr bwMode="auto">
          <a:xfrm>
            <a:off x="4359275" y="5928941"/>
            <a:ext cx="4391025" cy="234950"/>
          </a:xfrm>
          <a:prstGeom prst="rect">
            <a:avLst/>
          </a:prstGeom>
          <a:solidFill>
            <a:srgbClr val="DDDDDD"/>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600">
                <a:ea typeface="黑体" charset="0"/>
                <a:cs typeface="黑体" charset="0"/>
              </a:rPr>
              <a:t>具体交货量和交货日期</a:t>
            </a:r>
            <a:r>
              <a:rPr lang="en-US" altLang="zh-CN" sz="1600">
                <a:ea typeface="黑体" charset="0"/>
                <a:cs typeface="黑体" charset="0"/>
              </a:rPr>
              <a:t>→</a:t>
            </a:r>
            <a:r>
              <a:rPr lang="zh-CN" altLang="en-US" sz="1600">
                <a:ea typeface="黑体" charset="0"/>
                <a:cs typeface="黑体" charset="0"/>
              </a:rPr>
              <a:t>影响运输和库存成本</a:t>
            </a:r>
          </a:p>
        </p:txBody>
      </p:sp>
    </p:spTree>
    <p:extLst>
      <p:ext uri="{BB962C8B-B14F-4D97-AF65-F5344CB8AC3E}">
        <p14:creationId xmlns:p14="http://schemas.microsoft.com/office/powerpoint/2010/main" val="534022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par>
                          <p:cTn id="8" fill="hold">
                            <p:stCondLst>
                              <p:cond delay="2000"/>
                            </p:stCondLst>
                            <p:childTnLst>
                              <p:par>
                                <p:cTn id="9" presetID="17" presetClass="entr" presetSubtype="4" fill="hold" grpId="0" nodeType="afterEffect">
                                  <p:stCondLst>
                                    <p:cond delay="0"/>
                                  </p:stCondLst>
                                  <p:childTnLst>
                                    <p:set>
                                      <p:cBhvr>
                                        <p:cTn id="10" dur="1" fill="hold">
                                          <p:stCondLst>
                                            <p:cond delay="0"/>
                                          </p:stCondLst>
                                        </p:cTn>
                                        <p:tgtEl>
                                          <p:spTgt spid="1517"/>
                                        </p:tgtEl>
                                        <p:attrNameLst>
                                          <p:attrName>style.visibility</p:attrName>
                                        </p:attrNameLst>
                                      </p:cBhvr>
                                      <p:to>
                                        <p:strVal val="visible"/>
                                      </p:to>
                                    </p:set>
                                    <p:anim calcmode="lin" valueType="num">
                                      <p:cBhvr>
                                        <p:cTn id="11" dur="1000" fill="hold"/>
                                        <p:tgtEl>
                                          <p:spTgt spid="1517"/>
                                        </p:tgtEl>
                                        <p:attrNameLst>
                                          <p:attrName>ppt_x</p:attrName>
                                        </p:attrNameLst>
                                      </p:cBhvr>
                                      <p:tavLst>
                                        <p:tav tm="0">
                                          <p:val>
                                            <p:strVal val="#ppt_x"/>
                                          </p:val>
                                        </p:tav>
                                        <p:tav tm="100000">
                                          <p:val>
                                            <p:strVal val="#ppt_x"/>
                                          </p:val>
                                        </p:tav>
                                      </p:tavLst>
                                    </p:anim>
                                    <p:anim calcmode="lin" valueType="num">
                                      <p:cBhvr>
                                        <p:cTn id="12" dur="1000" fill="hold"/>
                                        <p:tgtEl>
                                          <p:spTgt spid="1517"/>
                                        </p:tgtEl>
                                        <p:attrNameLst>
                                          <p:attrName>ppt_y</p:attrName>
                                        </p:attrNameLst>
                                      </p:cBhvr>
                                      <p:tavLst>
                                        <p:tav tm="0">
                                          <p:val>
                                            <p:strVal val="#ppt_y+#ppt_h/2"/>
                                          </p:val>
                                        </p:tav>
                                        <p:tav tm="100000">
                                          <p:val>
                                            <p:strVal val="#ppt_y"/>
                                          </p:val>
                                        </p:tav>
                                      </p:tavLst>
                                    </p:anim>
                                    <p:anim calcmode="lin" valueType="num">
                                      <p:cBhvr>
                                        <p:cTn id="13" dur="1000" fill="hold"/>
                                        <p:tgtEl>
                                          <p:spTgt spid="1517"/>
                                        </p:tgtEl>
                                        <p:attrNameLst>
                                          <p:attrName>ppt_w</p:attrName>
                                        </p:attrNameLst>
                                      </p:cBhvr>
                                      <p:tavLst>
                                        <p:tav tm="0">
                                          <p:val>
                                            <p:strVal val="#ppt_w"/>
                                          </p:val>
                                        </p:tav>
                                        <p:tav tm="100000">
                                          <p:val>
                                            <p:strVal val="#ppt_w"/>
                                          </p:val>
                                        </p:tav>
                                      </p:tavLst>
                                    </p:anim>
                                    <p:anim calcmode="lin" valueType="num">
                                      <p:cBhvr>
                                        <p:cTn id="14" dur="1000" fill="hold"/>
                                        <p:tgtEl>
                                          <p:spTgt spid="151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500"/>
                            </p:stCondLst>
                            <p:childTnLst>
                              <p:par>
                                <p:cTn id="23" presetID="17" presetClass="entr" presetSubtype="4" fill="hold" grpId="0" nodeType="afterEffect">
                                  <p:stCondLst>
                                    <p:cond delay="0"/>
                                  </p:stCondLst>
                                  <p:childTnLst>
                                    <p:set>
                                      <p:cBhvr>
                                        <p:cTn id="24" dur="1" fill="hold">
                                          <p:stCondLst>
                                            <p:cond delay="0"/>
                                          </p:stCondLst>
                                        </p:cTn>
                                        <p:tgtEl>
                                          <p:spTgt spid="1518"/>
                                        </p:tgtEl>
                                        <p:attrNameLst>
                                          <p:attrName>style.visibility</p:attrName>
                                        </p:attrNameLst>
                                      </p:cBhvr>
                                      <p:to>
                                        <p:strVal val="visible"/>
                                      </p:to>
                                    </p:set>
                                    <p:anim calcmode="lin" valueType="num">
                                      <p:cBhvr>
                                        <p:cTn id="25" dur="1000" fill="hold"/>
                                        <p:tgtEl>
                                          <p:spTgt spid="1518"/>
                                        </p:tgtEl>
                                        <p:attrNameLst>
                                          <p:attrName>ppt_x</p:attrName>
                                        </p:attrNameLst>
                                      </p:cBhvr>
                                      <p:tavLst>
                                        <p:tav tm="0">
                                          <p:val>
                                            <p:strVal val="#ppt_x"/>
                                          </p:val>
                                        </p:tav>
                                        <p:tav tm="100000">
                                          <p:val>
                                            <p:strVal val="#ppt_x"/>
                                          </p:val>
                                        </p:tav>
                                      </p:tavLst>
                                    </p:anim>
                                    <p:anim calcmode="lin" valueType="num">
                                      <p:cBhvr>
                                        <p:cTn id="26" dur="1000" fill="hold"/>
                                        <p:tgtEl>
                                          <p:spTgt spid="1518"/>
                                        </p:tgtEl>
                                        <p:attrNameLst>
                                          <p:attrName>ppt_y</p:attrName>
                                        </p:attrNameLst>
                                      </p:cBhvr>
                                      <p:tavLst>
                                        <p:tav tm="0">
                                          <p:val>
                                            <p:strVal val="#ppt_y+#ppt_h/2"/>
                                          </p:val>
                                        </p:tav>
                                        <p:tav tm="100000">
                                          <p:val>
                                            <p:strVal val="#ppt_y"/>
                                          </p:val>
                                        </p:tav>
                                      </p:tavLst>
                                    </p:anim>
                                    <p:anim calcmode="lin" valueType="num">
                                      <p:cBhvr>
                                        <p:cTn id="27" dur="1000" fill="hold"/>
                                        <p:tgtEl>
                                          <p:spTgt spid="1518"/>
                                        </p:tgtEl>
                                        <p:attrNameLst>
                                          <p:attrName>ppt_w</p:attrName>
                                        </p:attrNameLst>
                                      </p:cBhvr>
                                      <p:tavLst>
                                        <p:tav tm="0">
                                          <p:val>
                                            <p:strVal val="#ppt_w"/>
                                          </p:val>
                                        </p:tav>
                                        <p:tav tm="100000">
                                          <p:val>
                                            <p:strVal val="#ppt_w"/>
                                          </p:val>
                                        </p:tav>
                                      </p:tavLst>
                                    </p:anim>
                                    <p:anim calcmode="lin" valueType="num">
                                      <p:cBhvr>
                                        <p:cTn id="28" dur="1000" fill="hold"/>
                                        <p:tgtEl>
                                          <p:spTgt spid="151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 grpId="0" animBg="1"/>
      <p:bldP spid="151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幻灯片编号占位符 6"/>
          <p:cNvSpPr>
            <a:spLocks noGrp="1"/>
          </p:cNvSpPr>
          <p:nvPr>
            <p:ph type="sldNum" sz="quarter" idx="12"/>
          </p:nvPr>
        </p:nvSpPr>
        <p:spPr/>
        <p:txBody>
          <a:bodyPr/>
          <a:lstStyle/>
          <a:p>
            <a:pPr>
              <a:defRPr/>
            </a:pPr>
            <a:fld id="{701B35A2-FD7D-B146-80C5-AF449FD33A32}" type="slidenum">
              <a:rPr lang="en-US" altLang="zh-CN"/>
              <a:pPr>
                <a:defRPr/>
              </a:pPr>
              <a:t>92</a:t>
            </a:fld>
            <a:endParaRPr lang="en-US" altLang="zh-CN"/>
          </a:p>
        </p:txBody>
      </p:sp>
      <p:sp>
        <p:nvSpPr>
          <p:cNvPr id="2169858" name="Rectangle 2"/>
          <p:cNvSpPr>
            <a:spLocks noGrp="1" noChangeArrowheads="1"/>
          </p:cNvSpPr>
          <p:nvPr>
            <p:ph type="title"/>
          </p:nvPr>
        </p:nvSpPr>
        <p:spPr/>
        <p:txBody>
          <a:bodyPr/>
          <a:lstStyle/>
          <a:p>
            <a:pPr>
              <a:defRPr/>
            </a:pPr>
            <a:r>
              <a:rPr lang="zh-CN" altLang="en-US" dirty="0">
                <a:latin typeface="+mn-ea"/>
              </a:rPr>
              <a:t>第二节</a:t>
            </a:r>
            <a:r>
              <a:rPr lang="en-US" altLang="zh-CN" dirty="0">
                <a:latin typeface="+mn-ea"/>
              </a:rPr>
              <a:t> </a:t>
            </a:r>
            <a:r>
              <a:rPr lang="zh-CN" altLang="en-US" dirty="0">
                <a:latin typeface="+mn-ea"/>
              </a:rPr>
              <a:t>采购组织策略</a:t>
            </a:r>
            <a:r>
              <a:rPr lang="en-US" altLang="zh-CN" sz="1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集中与分散</a:t>
            </a:r>
          </a:p>
        </p:txBody>
      </p:sp>
      <p:sp>
        <p:nvSpPr>
          <p:cNvPr id="2169899" name="Rectangle 43"/>
          <p:cNvSpPr>
            <a:spLocks noGrp="1" noChangeArrowheads="1"/>
          </p:cNvSpPr>
          <p:nvPr>
            <p:ph type="body" sz="half" idx="1"/>
          </p:nvPr>
        </p:nvSpPr>
        <p:spPr>
          <a:xfrm>
            <a:off x="251520" y="764704"/>
            <a:ext cx="8591550" cy="3313112"/>
          </a:xfrm>
        </p:spPr>
        <p:txBody>
          <a:bodyPr/>
          <a:lstStyle/>
          <a:p>
            <a:pPr>
              <a:lnSpc>
                <a:spcPct val="80000"/>
              </a:lnSpc>
            </a:pPr>
            <a:r>
              <a:rPr lang="zh-CN" altLang="en-US" sz="2200" dirty="0">
                <a:latin typeface="Times New Roman" charset="0"/>
                <a:ea typeface="黑体" charset="0"/>
                <a:cs typeface="黑体" charset="0"/>
              </a:rPr>
              <a:t>分散采购模式</a:t>
            </a:r>
            <a:r>
              <a:rPr lang="zh-CN" altLang="en-US" sz="2200" b="0" dirty="0">
                <a:latin typeface="Times New Roman" charset="0"/>
                <a:ea typeface="黑体" charset="0"/>
                <a:cs typeface="黑体" charset="0"/>
              </a:rPr>
              <a:t>：</a:t>
            </a:r>
            <a:r>
              <a:rPr lang="zh-CN" altLang="en-US" sz="2000" b="0" dirty="0">
                <a:latin typeface="Times New Roman" charset="0"/>
                <a:ea typeface="黑体" charset="0"/>
                <a:cs typeface="黑体" charset="0"/>
              </a:rPr>
              <a:t>价格稳定的交易性物料，但难形成规模经济效益</a:t>
            </a:r>
            <a:r>
              <a:rPr lang="en-US" altLang="zh-CN" sz="2000" b="0" dirty="0">
                <a:latin typeface="Times New Roman" charset="0"/>
                <a:ea typeface="黑体" charset="0"/>
                <a:cs typeface="黑体" charset="0"/>
              </a:rPr>
              <a:t> </a:t>
            </a:r>
          </a:p>
          <a:p>
            <a:pPr>
              <a:lnSpc>
                <a:spcPct val="80000"/>
              </a:lnSpc>
            </a:pPr>
            <a:r>
              <a:rPr lang="zh-CN" altLang="en-US" sz="2200" dirty="0">
                <a:latin typeface="Times New Roman" charset="0"/>
                <a:ea typeface="黑体" charset="0"/>
                <a:cs typeface="黑体" charset="0"/>
              </a:rPr>
              <a:t>集中采购模式</a:t>
            </a:r>
            <a:endParaRPr lang="en-US" altLang="zh-CN" sz="2200" dirty="0">
              <a:latin typeface="Times New Roman" charset="0"/>
              <a:ea typeface="黑体" charset="0"/>
              <a:cs typeface="黑体" charset="0"/>
            </a:endParaRPr>
          </a:p>
          <a:p>
            <a:pPr lvl="1">
              <a:lnSpc>
                <a:spcPct val="80000"/>
              </a:lnSpc>
            </a:pPr>
            <a:r>
              <a:rPr lang="zh-CN" altLang="en-US" sz="2000" b="0" dirty="0">
                <a:solidFill>
                  <a:schemeClr val="tx1"/>
                </a:solidFill>
                <a:latin typeface="Times New Roman" charset="0"/>
                <a:ea typeface="黑体" charset="0"/>
                <a:cs typeface="黑体" charset="0"/>
              </a:rPr>
              <a:t>供需合作供货</a:t>
            </a:r>
            <a:r>
              <a:rPr lang="en-US" altLang="zh-CN" sz="2000" b="0" dirty="0">
                <a:solidFill>
                  <a:schemeClr val="tx1"/>
                </a:solidFill>
                <a:latin typeface="Times New Roman" charset="0"/>
                <a:ea typeface="黑体" charset="0"/>
                <a:cs typeface="黑体" charset="0"/>
              </a:rPr>
              <a:t>(</a:t>
            </a:r>
            <a:r>
              <a:rPr lang="zh-CN" altLang="en-US" sz="2000" dirty="0">
                <a:solidFill>
                  <a:schemeClr val="tx1"/>
                </a:solidFill>
                <a:latin typeface="Times New Roman" charset="0"/>
                <a:ea typeface="黑体" charset="0"/>
                <a:cs typeface="黑体" charset="0"/>
              </a:rPr>
              <a:t>时间纵向集中</a:t>
            </a:r>
            <a:r>
              <a:rPr lang="en-US" altLang="zh-CN" sz="2000" b="0" dirty="0">
                <a:solidFill>
                  <a:schemeClr val="tx1"/>
                </a:solidFill>
                <a:latin typeface="Times New Roman" charset="0"/>
                <a:ea typeface="黑体" charset="0"/>
                <a:cs typeface="黑体" charset="0"/>
              </a:rPr>
              <a:t>)                             </a:t>
            </a:r>
            <a:r>
              <a:rPr lang="zh-CN" altLang="en-US" sz="2000" b="0" dirty="0">
                <a:solidFill>
                  <a:srgbClr val="993300"/>
                </a:solidFill>
                <a:latin typeface="Times New Roman" charset="0"/>
                <a:ea typeface="黑体" charset="0"/>
                <a:cs typeface="黑体" charset="0"/>
              </a:rPr>
              <a:t>采购程序</a:t>
            </a:r>
            <a:endParaRPr lang="en-US" altLang="zh-CN" sz="2000" b="0" dirty="0">
              <a:solidFill>
                <a:srgbClr val="993300"/>
              </a:solidFill>
              <a:latin typeface="Times New Roman" charset="0"/>
              <a:ea typeface="黑体" charset="0"/>
              <a:cs typeface="黑体" charset="0"/>
            </a:endParaRPr>
          </a:p>
          <a:p>
            <a:pPr lvl="2">
              <a:lnSpc>
                <a:spcPct val="80000"/>
              </a:lnSpc>
            </a:pPr>
            <a:endParaRPr lang="en-US" altLang="zh-CN" sz="2000" b="1" dirty="0">
              <a:latin typeface="Times New Roman" charset="0"/>
            </a:endParaRPr>
          </a:p>
          <a:p>
            <a:pPr lvl="2">
              <a:lnSpc>
                <a:spcPct val="80000"/>
              </a:lnSpc>
            </a:pPr>
            <a:endParaRPr lang="en-US" altLang="zh-CN" sz="2000" b="1" dirty="0">
              <a:latin typeface="Times New Roman" charset="0"/>
            </a:endParaRPr>
          </a:p>
          <a:p>
            <a:pPr lvl="2">
              <a:lnSpc>
                <a:spcPct val="80000"/>
              </a:lnSpc>
            </a:pPr>
            <a:endParaRPr lang="en-US" altLang="zh-CN" sz="2000" b="1" dirty="0">
              <a:latin typeface="Times New Roman" charset="0"/>
            </a:endParaRPr>
          </a:p>
          <a:p>
            <a:pPr lvl="2">
              <a:lnSpc>
                <a:spcPct val="80000"/>
              </a:lnSpc>
            </a:pPr>
            <a:endParaRPr lang="en-US" altLang="zh-CN" sz="2000" b="1" dirty="0">
              <a:latin typeface="Times New Roman" charset="0"/>
            </a:endParaRPr>
          </a:p>
          <a:p>
            <a:pPr lvl="1">
              <a:lnSpc>
                <a:spcPct val="80000"/>
              </a:lnSpc>
            </a:pPr>
            <a:endParaRPr lang="en-US" altLang="zh-CN" dirty="0">
              <a:latin typeface="Times New Roman" charset="0"/>
              <a:ea typeface="黑体" charset="0"/>
              <a:cs typeface="黑体" charset="0"/>
            </a:endParaRPr>
          </a:p>
          <a:p>
            <a:pPr lvl="1">
              <a:lnSpc>
                <a:spcPct val="80000"/>
              </a:lnSpc>
            </a:pPr>
            <a:endParaRPr lang="en-US" altLang="zh-CN" dirty="0">
              <a:latin typeface="Times New Roman" charset="0"/>
              <a:ea typeface="黑体" charset="0"/>
              <a:cs typeface="黑体" charset="0"/>
            </a:endParaRPr>
          </a:p>
          <a:p>
            <a:pPr lvl="1">
              <a:lnSpc>
                <a:spcPct val="80000"/>
              </a:lnSpc>
            </a:pPr>
            <a:r>
              <a:rPr lang="zh-CN" altLang="en-US" sz="2000" b="0" dirty="0">
                <a:solidFill>
                  <a:schemeClr val="tx1"/>
                </a:solidFill>
                <a:latin typeface="Times New Roman" charset="0"/>
                <a:ea typeface="黑体" charset="0"/>
                <a:cs typeface="黑体" charset="0"/>
              </a:rPr>
              <a:t>集团集中采购</a:t>
            </a:r>
            <a:r>
              <a:rPr lang="en-US" altLang="zh-CN" sz="2000" b="0" dirty="0">
                <a:solidFill>
                  <a:schemeClr val="tx1"/>
                </a:solidFill>
                <a:latin typeface="Times New Roman" charset="0"/>
                <a:ea typeface="黑体" charset="0"/>
                <a:cs typeface="黑体" charset="0"/>
              </a:rPr>
              <a:t>(</a:t>
            </a:r>
            <a:r>
              <a:rPr lang="zh-CN" altLang="en-US" sz="2000" dirty="0">
                <a:solidFill>
                  <a:schemeClr val="tx1"/>
                </a:solidFill>
                <a:latin typeface="Times New Roman" charset="0"/>
                <a:ea typeface="黑体" charset="0"/>
                <a:cs typeface="黑体" charset="0"/>
              </a:rPr>
              <a:t>空间联合集中</a:t>
            </a:r>
            <a:r>
              <a:rPr lang="en-US" altLang="zh-CN" sz="2000" b="0" dirty="0">
                <a:solidFill>
                  <a:schemeClr val="tx1"/>
                </a:solidFill>
                <a:latin typeface="Times New Roman" charset="0"/>
                <a:ea typeface="黑体" charset="0"/>
                <a:cs typeface="黑体" charset="0"/>
              </a:rPr>
              <a:t>)                              </a:t>
            </a:r>
            <a:r>
              <a:rPr lang="zh-CN" altLang="en-US" sz="2000" b="0" dirty="0">
                <a:solidFill>
                  <a:srgbClr val="993300"/>
                </a:solidFill>
                <a:latin typeface="Times New Roman" charset="0"/>
                <a:ea typeface="黑体" charset="0"/>
                <a:cs typeface="黑体" charset="0"/>
              </a:rPr>
              <a:t>采购组织</a:t>
            </a:r>
          </a:p>
        </p:txBody>
      </p:sp>
      <p:sp>
        <p:nvSpPr>
          <p:cNvPr id="2169965" name="Rectangle 109"/>
          <p:cNvSpPr>
            <a:spLocks noChangeArrowheads="1"/>
          </p:cNvSpPr>
          <p:nvPr/>
        </p:nvSpPr>
        <p:spPr bwMode="auto">
          <a:xfrm>
            <a:off x="6252270" y="1802929"/>
            <a:ext cx="2519363" cy="5016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90000"/>
              </a:lnSpc>
              <a:spcBef>
                <a:spcPct val="0"/>
              </a:spcBef>
              <a:buClr>
                <a:srgbClr val="009900"/>
              </a:buClr>
              <a:buFont typeface="Wingdings" charset="0"/>
              <a:buChar char="§"/>
              <a:tabLst>
                <a:tab pos="8521700" algn="r"/>
              </a:tabLst>
              <a:defRPr/>
            </a:pPr>
            <a:r>
              <a:rPr lang="zh-CN" altLang="de-DE" dirty="0">
                <a:ea typeface="黑体" charset="0"/>
                <a:cs typeface="黑体" charset="0"/>
              </a:rPr>
              <a:t>每一单询价、谈判、下单、结算</a:t>
            </a:r>
          </a:p>
          <a:p>
            <a:pPr marL="190500" lvl="1" indent="-188913" algn="l" defTabSz="330200">
              <a:lnSpc>
                <a:spcPct val="90000"/>
              </a:lnSpc>
              <a:spcBef>
                <a:spcPct val="0"/>
              </a:spcBef>
              <a:buClr>
                <a:srgbClr val="009900"/>
              </a:buClr>
              <a:buFont typeface="Wingdings" charset="0"/>
              <a:buChar char="§"/>
              <a:tabLst>
                <a:tab pos="8521700" algn="r"/>
              </a:tabLst>
              <a:defRPr/>
            </a:pPr>
            <a:r>
              <a:rPr lang="zh-CN" altLang="de-DE" dirty="0">
                <a:ea typeface="黑体" charset="0"/>
                <a:cs typeface="黑体" charset="0"/>
              </a:rPr>
              <a:t>供应商的数量较多</a:t>
            </a:r>
          </a:p>
          <a:p>
            <a:pPr marL="190500" lvl="1" indent="-188913" algn="l" defTabSz="330200">
              <a:lnSpc>
                <a:spcPct val="90000"/>
              </a:lnSpc>
              <a:spcBef>
                <a:spcPct val="0"/>
              </a:spcBef>
              <a:buClr>
                <a:srgbClr val="009900"/>
              </a:buClr>
              <a:buFont typeface="Wingdings" charset="0"/>
              <a:buChar char="§"/>
              <a:tabLst>
                <a:tab pos="8521700" algn="r"/>
              </a:tabLst>
              <a:defRPr/>
            </a:pPr>
            <a:r>
              <a:rPr lang="zh-CN" altLang="de-DE" dirty="0">
                <a:ea typeface="黑体" charset="0"/>
                <a:cs typeface="黑体" charset="0"/>
              </a:rPr>
              <a:t>通过多供应商的比价降价和控风险</a:t>
            </a:r>
          </a:p>
        </p:txBody>
      </p:sp>
      <p:sp>
        <p:nvSpPr>
          <p:cNvPr id="2169966" name="AutoShape 110"/>
          <p:cNvSpPr>
            <a:spLocks noChangeArrowheads="1"/>
          </p:cNvSpPr>
          <p:nvPr/>
        </p:nvSpPr>
        <p:spPr bwMode="auto">
          <a:xfrm>
            <a:off x="2046983" y="1802929"/>
            <a:ext cx="828675" cy="493712"/>
          </a:xfrm>
          <a:prstGeom prst="chevron">
            <a:avLst>
              <a:gd name="adj" fmla="val 15961"/>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需求分</a:t>
            </a:r>
          </a:p>
          <a:p>
            <a:pPr>
              <a:lnSpc>
                <a:spcPct val="90000"/>
              </a:lnSpc>
              <a:spcBef>
                <a:spcPct val="0"/>
              </a:spcBef>
              <a:defRPr/>
            </a:pPr>
            <a:r>
              <a:rPr lang="zh-CN" altLang="en-GB" sz="1400">
                <a:ea typeface="黑体" charset="0"/>
                <a:cs typeface="黑体" charset="0"/>
              </a:rPr>
              <a:t>解核算</a:t>
            </a:r>
          </a:p>
        </p:txBody>
      </p:sp>
      <p:sp>
        <p:nvSpPr>
          <p:cNvPr id="2169967" name="AutoShape 111"/>
          <p:cNvSpPr>
            <a:spLocks noChangeArrowheads="1"/>
          </p:cNvSpPr>
          <p:nvPr/>
        </p:nvSpPr>
        <p:spPr bwMode="auto">
          <a:xfrm>
            <a:off x="1283395" y="1802929"/>
            <a:ext cx="828675" cy="493712"/>
          </a:xfrm>
          <a:prstGeom prst="homePlate">
            <a:avLst>
              <a:gd name="adj" fmla="val 13886"/>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物料需</a:t>
            </a:r>
          </a:p>
          <a:p>
            <a:pPr>
              <a:lnSpc>
                <a:spcPct val="90000"/>
              </a:lnSpc>
              <a:spcBef>
                <a:spcPct val="0"/>
              </a:spcBef>
              <a:defRPr/>
            </a:pPr>
            <a:r>
              <a:rPr lang="zh-CN" altLang="en-GB" sz="1400">
                <a:ea typeface="黑体" charset="0"/>
                <a:cs typeface="黑体" charset="0"/>
              </a:rPr>
              <a:t>求计划</a:t>
            </a:r>
          </a:p>
        </p:txBody>
      </p:sp>
      <p:sp>
        <p:nvSpPr>
          <p:cNvPr id="2169968" name="AutoShape 112"/>
          <p:cNvSpPr>
            <a:spLocks noChangeArrowheads="1"/>
          </p:cNvSpPr>
          <p:nvPr/>
        </p:nvSpPr>
        <p:spPr bwMode="auto">
          <a:xfrm>
            <a:off x="2823270" y="1802929"/>
            <a:ext cx="582613" cy="493712"/>
          </a:xfrm>
          <a:prstGeom prst="chevron">
            <a:avLst>
              <a:gd name="adj" fmla="val 9555"/>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询</a:t>
            </a:r>
            <a:br>
              <a:rPr lang="zh-CN" altLang="en-GB" sz="1400">
                <a:ea typeface="黑体" charset="0"/>
                <a:cs typeface="黑体" charset="0"/>
              </a:rPr>
            </a:br>
            <a:r>
              <a:rPr lang="zh-CN" altLang="en-GB" sz="1400">
                <a:ea typeface="黑体" charset="0"/>
                <a:cs typeface="黑体" charset="0"/>
              </a:rPr>
              <a:t> 价</a:t>
            </a:r>
          </a:p>
        </p:txBody>
      </p:sp>
      <p:sp>
        <p:nvSpPr>
          <p:cNvPr id="2169969" name="AutoShape 113"/>
          <p:cNvSpPr>
            <a:spLocks noChangeArrowheads="1"/>
          </p:cNvSpPr>
          <p:nvPr/>
        </p:nvSpPr>
        <p:spPr bwMode="auto">
          <a:xfrm>
            <a:off x="3363020" y="1802929"/>
            <a:ext cx="584200" cy="493712"/>
          </a:xfrm>
          <a:prstGeom prst="chevron">
            <a:avLst>
              <a:gd name="adj" fmla="val 11252"/>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谈</a:t>
            </a:r>
            <a:br>
              <a:rPr lang="zh-CN" altLang="en-GB" sz="1400">
                <a:ea typeface="黑体" charset="0"/>
                <a:cs typeface="黑体" charset="0"/>
              </a:rPr>
            </a:br>
            <a:r>
              <a:rPr lang="zh-CN" altLang="en-GB" sz="1400">
                <a:ea typeface="黑体" charset="0"/>
                <a:cs typeface="黑体" charset="0"/>
              </a:rPr>
              <a:t>判</a:t>
            </a:r>
          </a:p>
        </p:txBody>
      </p:sp>
      <p:sp>
        <p:nvSpPr>
          <p:cNvPr id="2169970" name="AutoShape 114"/>
          <p:cNvSpPr>
            <a:spLocks noChangeArrowheads="1"/>
          </p:cNvSpPr>
          <p:nvPr/>
        </p:nvSpPr>
        <p:spPr bwMode="auto">
          <a:xfrm>
            <a:off x="3902770" y="1802929"/>
            <a:ext cx="582613" cy="493712"/>
          </a:xfrm>
          <a:prstGeom prst="chevron">
            <a:avLst>
              <a:gd name="adj" fmla="val 9763"/>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选择</a:t>
            </a:r>
            <a:br>
              <a:rPr lang="zh-CN" altLang="en-GB" sz="1400">
                <a:ea typeface="黑体" charset="0"/>
                <a:cs typeface="黑体" charset="0"/>
              </a:rPr>
            </a:br>
            <a:r>
              <a:rPr lang="zh-CN" altLang="en-GB" sz="1400">
                <a:ea typeface="黑体" charset="0"/>
                <a:cs typeface="黑体" charset="0"/>
              </a:rPr>
              <a:t>供应商</a:t>
            </a:r>
          </a:p>
        </p:txBody>
      </p:sp>
      <p:sp>
        <p:nvSpPr>
          <p:cNvPr id="2169971" name="AutoShape 115"/>
          <p:cNvSpPr>
            <a:spLocks noChangeArrowheads="1"/>
          </p:cNvSpPr>
          <p:nvPr/>
        </p:nvSpPr>
        <p:spPr bwMode="auto">
          <a:xfrm>
            <a:off x="4442520" y="1802929"/>
            <a:ext cx="584200" cy="493712"/>
          </a:xfrm>
          <a:prstGeom prst="chevron">
            <a:avLst>
              <a:gd name="adj" fmla="val 11252"/>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下订</a:t>
            </a:r>
            <a:br>
              <a:rPr lang="zh-CN" altLang="en-GB" sz="1400">
                <a:ea typeface="黑体" charset="0"/>
                <a:cs typeface="黑体" charset="0"/>
              </a:rPr>
            </a:br>
            <a:r>
              <a:rPr lang="zh-CN" altLang="en-GB" sz="1400">
                <a:ea typeface="黑体" charset="0"/>
                <a:cs typeface="黑体" charset="0"/>
              </a:rPr>
              <a:t> 单</a:t>
            </a:r>
          </a:p>
        </p:txBody>
      </p:sp>
      <p:sp>
        <p:nvSpPr>
          <p:cNvPr id="2169972" name="AutoShape 116"/>
          <p:cNvSpPr>
            <a:spLocks noChangeArrowheads="1"/>
          </p:cNvSpPr>
          <p:nvPr/>
        </p:nvSpPr>
        <p:spPr bwMode="auto">
          <a:xfrm>
            <a:off x="4982270" y="1802929"/>
            <a:ext cx="584200" cy="493712"/>
          </a:xfrm>
          <a:prstGeom prst="chevron">
            <a:avLst>
              <a:gd name="adj" fmla="val 9789"/>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运</a:t>
            </a:r>
            <a:br>
              <a:rPr lang="zh-CN" altLang="en-GB" sz="1400">
                <a:ea typeface="黑体" charset="0"/>
                <a:cs typeface="黑体" charset="0"/>
              </a:rPr>
            </a:br>
            <a:r>
              <a:rPr lang="zh-CN" altLang="en-GB" sz="1400">
                <a:ea typeface="黑体" charset="0"/>
                <a:cs typeface="黑体" charset="0"/>
              </a:rPr>
              <a:t> 输</a:t>
            </a:r>
          </a:p>
        </p:txBody>
      </p:sp>
      <p:sp>
        <p:nvSpPr>
          <p:cNvPr id="2169973" name="AutoShape 117"/>
          <p:cNvSpPr>
            <a:spLocks noChangeArrowheads="1"/>
          </p:cNvSpPr>
          <p:nvPr/>
        </p:nvSpPr>
        <p:spPr bwMode="auto">
          <a:xfrm>
            <a:off x="5523608" y="1802929"/>
            <a:ext cx="584200" cy="493712"/>
          </a:xfrm>
          <a:prstGeom prst="chevron">
            <a:avLst>
              <a:gd name="adj" fmla="val 9789"/>
            </a:avLst>
          </a:prstGeom>
          <a:solidFill>
            <a:srgbClr val="DDDDDD"/>
          </a:solidFill>
          <a:ln w="63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结</a:t>
            </a:r>
            <a:br>
              <a:rPr lang="zh-CN" altLang="en-GB" sz="1400">
                <a:ea typeface="黑体" charset="0"/>
                <a:cs typeface="黑体" charset="0"/>
              </a:rPr>
            </a:br>
            <a:r>
              <a:rPr lang="zh-CN" altLang="en-GB" sz="1400">
                <a:ea typeface="黑体" charset="0"/>
                <a:cs typeface="黑体" charset="0"/>
              </a:rPr>
              <a:t>算</a:t>
            </a:r>
          </a:p>
        </p:txBody>
      </p:sp>
      <p:sp>
        <p:nvSpPr>
          <p:cNvPr id="2169974" name="Rectangle 118"/>
          <p:cNvSpPr>
            <a:spLocks noChangeArrowheads="1"/>
          </p:cNvSpPr>
          <p:nvPr/>
        </p:nvSpPr>
        <p:spPr bwMode="auto">
          <a:xfrm>
            <a:off x="6272908" y="2996729"/>
            <a:ext cx="2417762" cy="584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标准合同</a:t>
            </a:r>
          </a:p>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与供应商签订</a:t>
            </a:r>
            <a:r>
              <a:rPr lang="de-DE" altLang="zh-CN" dirty="0">
                <a:ea typeface="黑体" charset="0"/>
                <a:cs typeface="黑体" charset="0"/>
              </a:rPr>
              <a:t>&gt;1</a:t>
            </a:r>
            <a:r>
              <a:rPr lang="zh-CN" altLang="de-DE" dirty="0">
                <a:ea typeface="黑体" charset="0"/>
                <a:cs typeface="黑体" charset="0"/>
              </a:rPr>
              <a:t>年的供货合同</a:t>
            </a:r>
          </a:p>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供应商数量少且稳定(1~2家)</a:t>
            </a:r>
          </a:p>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通过供应商管理库存自动补货</a:t>
            </a:r>
          </a:p>
        </p:txBody>
      </p:sp>
      <p:sp>
        <p:nvSpPr>
          <p:cNvPr id="2169975" name="AutoShape 119"/>
          <p:cNvSpPr>
            <a:spLocks noChangeArrowheads="1"/>
          </p:cNvSpPr>
          <p:nvPr/>
        </p:nvSpPr>
        <p:spPr bwMode="auto">
          <a:xfrm>
            <a:off x="1283395" y="3026891"/>
            <a:ext cx="828675" cy="495300"/>
          </a:xfrm>
          <a:prstGeom prst="homePlate">
            <a:avLst>
              <a:gd name="adj" fmla="val 13842"/>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长期供</a:t>
            </a:r>
          </a:p>
          <a:p>
            <a:pPr>
              <a:lnSpc>
                <a:spcPct val="90000"/>
              </a:lnSpc>
              <a:spcBef>
                <a:spcPct val="0"/>
              </a:spcBef>
              <a:defRPr/>
            </a:pPr>
            <a:r>
              <a:rPr lang="zh-CN" altLang="en-GB" sz="1400">
                <a:ea typeface="黑体" charset="0"/>
                <a:cs typeface="黑体" charset="0"/>
              </a:rPr>
              <a:t>货合同</a:t>
            </a:r>
          </a:p>
        </p:txBody>
      </p:sp>
      <p:sp>
        <p:nvSpPr>
          <p:cNvPr id="2169976" name="AutoShape 120"/>
          <p:cNvSpPr>
            <a:spLocks noChangeArrowheads="1"/>
          </p:cNvSpPr>
          <p:nvPr/>
        </p:nvSpPr>
        <p:spPr bwMode="auto">
          <a:xfrm>
            <a:off x="4442520" y="3026891"/>
            <a:ext cx="584200" cy="495300"/>
          </a:xfrm>
          <a:prstGeom prst="chevron">
            <a:avLst>
              <a:gd name="adj" fmla="val 11216"/>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供应</a:t>
            </a:r>
            <a:br>
              <a:rPr lang="zh-CN" altLang="en-GB" sz="1400">
                <a:ea typeface="黑体" charset="0"/>
                <a:cs typeface="黑体" charset="0"/>
              </a:rPr>
            </a:br>
            <a:r>
              <a:rPr lang="zh-CN" altLang="en-GB" sz="1400">
                <a:ea typeface="黑体" charset="0"/>
                <a:cs typeface="黑体" charset="0"/>
              </a:rPr>
              <a:t> 安排</a:t>
            </a:r>
          </a:p>
        </p:txBody>
      </p:sp>
      <p:sp>
        <p:nvSpPr>
          <p:cNvPr id="2169977" name="AutoShape 121"/>
          <p:cNvSpPr>
            <a:spLocks noChangeArrowheads="1"/>
          </p:cNvSpPr>
          <p:nvPr/>
        </p:nvSpPr>
        <p:spPr bwMode="auto">
          <a:xfrm>
            <a:off x="4982270" y="3026891"/>
            <a:ext cx="584200" cy="495300"/>
          </a:xfrm>
          <a:prstGeom prst="chevron">
            <a:avLst>
              <a:gd name="adj" fmla="val 9758"/>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运</a:t>
            </a:r>
            <a:br>
              <a:rPr lang="zh-CN" altLang="en-GB" sz="1400">
                <a:ea typeface="黑体" charset="0"/>
                <a:cs typeface="黑体" charset="0"/>
              </a:rPr>
            </a:br>
            <a:r>
              <a:rPr lang="zh-CN" altLang="en-GB" sz="1400">
                <a:ea typeface="黑体" charset="0"/>
                <a:cs typeface="黑体" charset="0"/>
              </a:rPr>
              <a:t> 输</a:t>
            </a:r>
          </a:p>
        </p:txBody>
      </p:sp>
      <p:sp>
        <p:nvSpPr>
          <p:cNvPr id="2169978" name="AutoShape 122"/>
          <p:cNvSpPr>
            <a:spLocks noChangeArrowheads="1"/>
          </p:cNvSpPr>
          <p:nvPr/>
        </p:nvSpPr>
        <p:spPr bwMode="auto">
          <a:xfrm>
            <a:off x="5523608" y="3026891"/>
            <a:ext cx="584200" cy="495300"/>
          </a:xfrm>
          <a:prstGeom prst="chevron">
            <a:avLst>
              <a:gd name="adj" fmla="val 9758"/>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结</a:t>
            </a:r>
            <a:br>
              <a:rPr lang="zh-CN" altLang="en-GB" sz="1400">
                <a:ea typeface="黑体" charset="0"/>
                <a:cs typeface="黑体" charset="0"/>
              </a:rPr>
            </a:br>
            <a:r>
              <a:rPr lang="zh-CN" altLang="en-GB" sz="1400">
                <a:ea typeface="黑体" charset="0"/>
                <a:cs typeface="黑体" charset="0"/>
              </a:rPr>
              <a:t>算</a:t>
            </a:r>
          </a:p>
        </p:txBody>
      </p:sp>
      <p:sp>
        <p:nvSpPr>
          <p:cNvPr id="2169979" name="Rectangle 123"/>
          <p:cNvSpPr>
            <a:spLocks noChangeArrowheads="1"/>
          </p:cNvSpPr>
          <p:nvPr/>
        </p:nvSpPr>
        <p:spPr bwMode="auto">
          <a:xfrm>
            <a:off x="6272908" y="2422054"/>
            <a:ext cx="2417762" cy="438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标准合同</a:t>
            </a:r>
          </a:p>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与供应商签订</a:t>
            </a:r>
            <a:r>
              <a:rPr lang="de-DE" altLang="zh-CN" dirty="0">
                <a:ea typeface="黑体" charset="0"/>
                <a:cs typeface="黑体" charset="0"/>
              </a:rPr>
              <a:t>&gt;3</a:t>
            </a:r>
            <a:r>
              <a:rPr lang="zh-CN" altLang="de-DE" dirty="0">
                <a:ea typeface="黑体" charset="0"/>
                <a:cs typeface="黑体" charset="0"/>
              </a:rPr>
              <a:t>个月的标准合同</a:t>
            </a:r>
          </a:p>
          <a:p>
            <a:pPr marL="190500" lvl="1" indent="-188913" algn="l" defTabSz="330200">
              <a:lnSpc>
                <a:spcPct val="80000"/>
              </a:lnSpc>
              <a:spcBef>
                <a:spcPct val="0"/>
              </a:spcBef>
              <a:buClr>
                <a:srgbClr val="009900"/>
              </a:buClr>
              <a:buFont typeface="Wingdings" charset="0"/>
              <a:buChar char="§"/>
              <a:tabLst>
                <a:tab pos="8521700" algn="r"/>
              </a:tabLst>
              <a:defRPr/>
            </a:pPr>
            <a:r>
              <a:rPr lang="zh-CN" altLang="de-DE" dirty="0">
                <a:ea typeface="黑体" charset="0"/>
                <a:cs typeface="黑体" charset="0"/>
              </a:rPr>
              <a:t>供应商数量较少而稳定(1~3家)</a:t>
            </a:r>
          </a:p>
        </p:txBody>
      </p:sp>
      <p:sp>
        <p:nvSpPr>
          <p:cNvPr id="2169980" name="AutoShape 124"/>
          <p:cNvSpPr>
            <a:spLocks noChangeArrowheads="1"/>
          </p:cNvSpPr>
          <p:nvPr/>
        </p:nvSpPr>
        <p:spPr bwMode="auto">
          <a:xfrm>
            <a:off x="2046983" y="2410941"/>
            <a:ext cx="828675" cy="493713"/>
          </a:xfrm>
          <a:prstGeom prst="chevron">
            <a:avLst>
              <a:gd name="adj" fmla="val 15961"/>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物料需</a:t>
            </a:r>
          </a:p>
          <a:p>
            <a:pPr>
              <a:lnSpc>
                <a:spcPct val="90000"/>
              </a:lnSpc>
              <a:spcBef>
                <a:spcPct val="0"/>
              </a:spcBef>
              <a:defRPr/>
            </a:pPr>
            <a:r>
              <a:rPr lang="zh-CN" altLang="en-GB" sz="1400">
                <a:ea typeface="黑体" charset="0"/>
                <a:cs typeface="黑体" charset="0"/>
              </a:rPr>
              <a:t>求计划</a:t>
            </a:r>
          </a:p>
        </p:txBody>
      </p:sp>
      <p:sp>
        <p:nvSpPr>
          <p:cNvPr id="2169981" name="AutoShape 125"/>
          <p:cNvSpPr>
            <a:spLocks noChangeArrowheads="1"/>
          </p:cNvSpPr>
          <p:nvPr/>
        </p:nvSpPr>
        <p:spPr bwMode="auto">
          <a:xfrm>
            <a:off x="1283395" y="2410941"/>
            <a:ext cx="828675" cy="493713"/>
          </a:xfrm>
          <a:prstGeom prst="homePlate">
            <a:avLst>
              <a:gd name="adj" fmla="val 13886"/>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签订标</a:t>
            </a:r>
          </a:p>
          <a:p>
            <a:pPr>
              <a:lnSpc>
                <a:spcPct val="90000"/>
              </a:lnSpc>
              <a:spcBef>
                <a:spcPct val="0"/>
              </a:spcBef>
              <a:defRPr/>
            </a:pPr>
            <a:r>
              <a:rPr lang="zh-CN" altLang="en-GB" sz="1400">
                <a:ea typeface="黑体" charset="0"/>
                <a:cs typeface="黑体" charset="0"/>
              </a:rPr>
              <a:t>准合同</a:t>
            </a:r>
          </a:p>
        </p:txBody>
      </p:sp>
      <p:sp>
        <p:nvSpPr>
          <p:cNvPr id="2169982" name="AutoShape 126"/>
          <p:cNvSpPr>
            <a:spLocks noChangeArrowheads="1"/>
          </p:cNvSpPr>
          <p:nvPr/>
        </p:nvSpPr>
        <p:spPr bwMode="auto">
          <a:xfrm>
            <a:off x="4442520" y="2410941"/>
            <a:ext cx="584200" cy="493713"/>
          </a:xfrm>
          <a:prstGeom prst="chevron">
            <a:avLst>
              <a:gd name="adj" fmla="val 11252"/>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下定</a:t>
            </a:r>
            <a:br>
              <a:rPr lang="zh-CN" altLang="en-GB" sz="1400">
                <a:ea typeface="黑体" charset="0"/>
                <a:cs typeface="黑体" charset="0"/>
              </a:rPr>
            </a:br>
            <a:r>
              <a:rPr lang="zh-CN" altLang="en-GB" sz="1400">
                <a:ea typeface="黑体" charset="0"/>
                <a:cs typeface="黑体" charset="0"/>
              </a:rPr>
              <a:t> 单</a:t>
            </a:r>
          </a:p>
        </p:txBody>
      </p:sp>
      <p:sp>
        <p:nvSpPr>
          <p:cNvPr id="2169983" name="AutoShape 127"/>
          <p:cNvSpPr>
            <a:spLocks noChangeArrowheads="1"/>
          </p:cNvSpPr>
          <p:nvPr/>
        </p:nvSpPr>
        <p:spPr bwMode="auto">
          <a:xfrm>
            <a:off x="4982270" y="2410941"/>
            <a:ext cx="584200" cy="493713"/>
          </a:xfrm>
          <a:prstGeom prst="chevron">
            <a:avLst>
              <a:gd name="adj" fmla="val 9789"/>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 运</a:t>
            </a:r>
            <a:br>
              <a:rPr lang="zh-CN" altLang="en-GB" sz="1400">
                <a:ea typeface="黑体" charset="0"/>
                <a:cs typeface="黑体" charset="0"/>
              </a:rPr>
            </a:br>
            <a:r>
              <a:rPr lang="zh-CN" altLang="en-GB" sz="1400">
                <a:ea typeface="黑体" charset="0"/>
                <a:cs typeface="黑体" charset="0"/>
              </a:rPr>
              <a:t> 输</a:t>
            </a:r>
          </a:p>
        </p:txBody>
      </p:sp>
      <p:sp>
        <p:nvSpPr>
          <p:cNvPr id="2169984" name="AutoShape 128"/>
          <p:cNvSpPr>
            <a:spLocks noChangeArrowheads="1"/>
          </p:cNvSpPr>
          <p:nvPr/>
        </p:nvSpPr>
        <p:spPr bwMode="auto">
          <a:xfrm>
            <a:off x="5523608" y="2410941"/>
            <a:ext cx="584200" cy="493713"/>
          </a:xfrm>
          <a:prstGeom prst="chevron">
            <a:avLst>
              <a:gd name="adj" fmla="val 9789"/>
            </a:avLst>
          </a:prstGeom>
          <a:noFill/>
          <a:ln w="6350">
            <a:solidFill>
              <a:schemeClr val="tx1"/>
            </a:solidFill>
            <a:miter lim="800000"/>
            <a:headEnd/>
            <a:tailEnd/>
          </a:ln>
          <a:effectLst/>
          <a:extLst>
            <a:ext uri="{909E8E84-426E-40dd-AFC4-6F175D3DCCD1}">
              <a14:hiddenFill xmlns:a14="http://schemas.microsoft.com/office/drawing/2010/main" xmlns="">
                <a:solidFill>
                  <a:schemeClr val="accent2"/>
                </a:solidFill>
              </a14:hiddenFill>
            </a:ext>
            <a:ext uri="{AF507438-7753-43e0-B8FC-AC1667EBCBE1}">
              <a14:hiddenEffects xmlns:a14="http://schemas.microsoft.com/office/drawing/2010/main" xmlns="">
                <a:effectLst>
                  <a:outerShdw blurRad="63500" dist="38099" dir="2700000" algn="ctr" rotWithShape="0">
                    <a:schemeClr val="hlink">
                      <a:alpha val="74998"/>
                    </a:schemeClr>
                  </a:outerShdw>
                </a:effectLst>
              </a14:hiddenEffects>
            </a:ext>
          </a:extLst>
        </p:spPr>
        <p:txBody>
          <a:bodyPr lIns="0" tIns="0" rIns="0" bIns="0" anchor="ctr"/>
          <a:lstStyle/>
          <a:p>
            <a:pPr>
              <a:lnSpc>
                <a:spcPct val="90000"/>
              </a:lnSpc>
              <a:spcBef>
                <a:spcPct val="0"/>
              </a:spcBef>
              <a:defRPr/>
            </a:pPr>
            <a:r>
              <a:rPr lang="zh-CN" altLang="en-GB" sz="1400">
                <a:ea typeface="黑体" charset="0"/>
                <a:cs typeface="黑体" charset="0"/>
              </a:rPr>
              <a:t>定期</a:t>
            </a:r>
            <a:br>
              <a:rPr lang="zh-CN" altLang="en-GB" sz="1400">
                <a:ea typeface="黑体" charset="0"/>
                <a:cs typeface="黑体" charset="0"/>
              </a:rPr>
            </a:br>
            <a:r>
              <a:rPr lang="zh-CN" altLang="en-GB" sz="1400">
                <a:ea typeface="黑体" charset="0"/>
                <a:cs typeface="黑体" charset="0"/>
              </a:rPr>
              <a:t>结算</a:t>
            </a:r>
          </a:p>
        </p:txBody>
      </p:sp>
      <p:sp>
        <p:nvSpPr>
          <p:cNvPr id="2169985" name="Rectangle 129"/>
          <p:cNvSpPr>
            <a:spLocks noChangeArrowheads="1"/>
          </p:cNvSpPr>
          <p:nvPr/>
        </p:nvSpPr>
        <p:spPr bwMode="auto">
          <a:xfrm>
            <a:off x="1602483" y="4047654"/>
            <a:ext cx="1951037" cy="360362"/>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169986" name="Text Box 130"/>
          <p:cNvSpPr txBox="1">
            <a:spLocks noChangeArrowheads="1"/>
          </p:cNvSpPr>
          <p:nvPr/>
        </p:nvSpPr>
        <p:spPr bwMode="auto">
          <a:xfrm>
            <a:off x="1745358" y="4111154"/>
            <a:ext cx="1665287" cy="244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600" b="1">
                <a:latin typeface="黑体" charset="0"/>
                <a:ea typeface="黑体" charset="0"/>
                <a:cs typeface="黑体" charset="0"/>
              </a:rPr>
              <a:t>集中采购</a:t>
            </a:r>
          </a:p>
        </p:txBody>
      </p:sp>
      <p:sp>
        <p:nvSpPr>
          <p:cNvPr id="2169987" name="Rectangle 131"/>
          <p:cNvSpPr>
            <a:spLocks noChangeArrowheads="1"/>
          </p:cNvSpPr>
          <p:nvPr/>
        </p:nvSpPr>
        <p:spPr bwMode="auto">
          <a:xfrm>
            <a:off x="3855145" y="4047654"/>
            <a:ext cx="1951038" cy="360362"/>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169988" name="Text Box 132"/>
          <p:cNvSpPr txBox="1">
            <a:spLocks noChangeArrowheads="1"/>
          </p:cNvSpPr>
          <p:nvPr/>
        </p:nvSpPr>
        <p:spPr bwMode="auto">
          <a:xfrm>
            <a:off x="3996433" y="4111154"/>
            <a:ext cx="1757362" cy="244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600" b="1">
                <a:latin typeface="黑体" charset="0"/>
                <a:ea typeface="黑体" charset="0"/>
                <a:cs typeface="黑体" charset="0"/>
              </a:rPr>
              <a:t>集中协调</a:t>
            </a:r>
            <a:r>
              <a:rPr kumimoji="0" lang="en-US" altLang="zh-CN" sz="1600" b="1">
                <a:latin typeface="黑体" charset="0"/>
                <a:ea typeface="黑体" charset="0"/>
                <a:cs typeface="黑体" charset="0"/>
              </a:rPr>
              <a:t>-</a:t>
            </a:r>
            <a:r>
              <a:rPr kumimoji="0" lang="zh-CN" altLang="en-US" sz="1600" b="1">
                <a:latin typeface="黑体" charset="0"/>
                <a:ea typeface="黑体" charset="0"/>
                <a:cs typeface="黑体" charset="0"/>
              </a:rPr>
              <a:t>分散实施</a:t>
            </a:r>
          </a:p>
        </p:txBody>
      </p:sp>
      <p:sp>
        <p:nvSpPr>
          <p:cNvPr id="2169989" name="Rectangle 133"/>
          <p:cNvSpPr>
            <a:spLocks noChangeArrowheads="1"/>
          </p:cNvSpPr>
          <p:nvPr/>
        </p:nvSpPr>
        <p:spPr bwMode="auto">
          <a:xfrm>
            <a:off x="6107808" y="4047654"/>
            <a:ext cx="1951037" cy="360362"/>
          </a:xfrm>
          <a:prstGeom prst="rect">
            <a:avLst/>
          </a:prstGeom>
          <a:solidFill>
            <a:srgbClr val="C0C0C0"/>
          </a:soli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169990" name="Text Box 134"/>
          <p:cNvSpPr txBox="1">
            <a:spLocks noChangeArrowheads="1"/>
          </p:cNvSpPr>
          <p:nvPr/>
        </p:nvSpPr>
        <p:spPr bwMode="auto">
          <a:xfrm>
            <a:off x="6250683" y="4084166"/>
            <a:ext cx="1665287" cy="2460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600" b="1">
                <a:latin typeface="黑体" charset="0"/>
                <a:ea typeface="黑体" charset="0"/>
                <a:cs typeface="黑体" charset="0"/>
              </a:rPr>
              <a:t>分散采购</a:t>
            </a:r>
          </a:p>
        </p:txBody>
      </p:sp>
      <p:grpSp>
        <p:nvGrpSpPr>
          <p:cNvPr id="2169991" name="Group 135"/>
          <p:cNvGrpSpPr>
            <a:grpSpLocks/>
          </p:cNvGrpSpPr>
          <p:nvPr/>
        </p:nvGrpSpPr>
        <p:grpSpPr bwMode="auto">
          <a:xfrm>
            <a:off x="784920" y="4455641"/>
            <a:ext cx="7272338" cy="584200"/>
            <a:chOff x="433" y="1892"/>
            <a:chExt cx="5375" cy="647"/>
          </a:xfrm>
        </p:grpSpPr>
        <p:sp>
          <p:nvSpPr>
            <p:cNvPr id="2169992" name="AutoShape 136"/>
            <p:cNvSpPr>
              <a:spLocks noChangeArrowheads="1"/>
            </p:cNvSpPr>
            <p:nvPr/>
          </p:nvSpPr>
          <p:spPr bwMode="auto">
            <a:xfrm>
              <a:off x="433" y="1892"/>
              <a:ext cx="546" cy="647"/>
            </a:xfrm>
            <a:prstGeom prst="homePlate">
              <a:avLst>
                <a:gd name="adj" fmla="val 13245"/>
              </a:avLst>
            </a:prstGeom>
            <a:noFill/>
            <a:ln w="2540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69993" name="Rectangle 137"/>
            <p:cNvSpPr>
              <a:spLocks noChangeArrowheads="1"/>
            </p:cNvSpPr>
            <p:nvPr/>
          </p:nvSpPr>
          <p:spPr bwMode="auto">
            <a:xfrm>
              <a:off x="464" y="2106"/>
              <a:ext cx="421" cy="2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buClr>
                  <a:srgbClr val="FF0000"/>
                </a:buClr>
                <a:tabLst>
                  <a:tab pos="8521700" algn="r"/>
                </a:tabLst>
                <a:defRPr/>
              </a:pPr>
              <a:r>
                <a:rPr lang="zh-CN" altLang="de-DE" sz="1400">
                  <a:latin typeface="黑体" charset="0"/>
                  <a:ea typeface="黑体" charset="0"/>
                  <a:cs typeface="黑体" charset="0"/>
                </a:rPr>
                <a:t>定义</a:t>
              </a:r>
            </a:p>
          </p:txBody>
        </p:sp>
        <p:sp>
          <p:nvSpPr>
            <p:cNvPr id="2169994" name="Rectangle 138"/>
            <p:cNvSpPr>
              <a:spLocks noChangeArrowheads="1"/>
            </p:cNvSpPr>
            <p:nvPr/>
          </p:nvSpPr>
          <p:spPr bwMode="auto">
            <a:xfrm>
              <a:off x="1094" y="1966"/>
              <a:ext cx="1333" cy="4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a:latin typeface="黑体" charset="0"/>
                  <a:ea typeface="黑体" charset="0"/>
                  <a:cs typeface="黑体" charset="0"/>
                </a:rPr>
                <a:t>战略采购和操作采购均在集团</a:t>
              </a:r>
            </a:p>
          </p:txBody>
        </p:sp>
        <p:sp>
          <p:nvSpPr>
            <p:cNvPr id="2169995" name="Rectangle 139"/>
            <p:cNvSpPr>
              <a:spLocks noChangeArrowheads="1"/>
            </p:cNvSpPr>
            <p:nvPr/>
          </p:nvSpPr>
          <p:spPr bwMode="auto">
            <a:xfrm>
              <a:off x="1036" y="1892"/>
              <a:ext cx="1442" cy="647"/>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69996" name="Rectangle 140"/>
            <p:cNvSpPr>
              <a:spLocks noChangeArrowheads="1"/>
            </p:cNvSpPr>
            <p:nvPr/>
          </p:nvSpPr>
          <p:spPr bwMode="auto">
            <a:xfrm>
              <a:off x="2764" y="1966"/>
              <a:ext cx="1332" cy="4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dirty="0">
                  <a:latin typeface="黑体" charset="0"/>
                  <a:ea typeface="黑体" charset="0"/>
                  <a:cs typeface="黑体" charset="0"/>
                </a:rPr>
                <a:t>战略采购在集团， 操作采购在各</a:t>
              </a:r>
              <a:r>
                <a:rPr lang="zh-CN" altLang="en-US" sz="1400" dirty="0">
                  <a:latin typeface="黑体" charset="0"/>
                  <a:ea typeface="黑体" charset="0"/>
                  <a:cs typeface="黑体" charset="0"/>
                </a:rPr>
                <a:t>部</a:t>
              </a:r>
              <a:endParaRPr lang="zh-CN" altLang="de-DE" sz="1400" dirty="0">
                <a:latin typeface="黑体" charset="0"/>
                <a:ea typeface="黑体" charset="0"/>
                <a:cs typeface="黑体" charset="0"/>
              </a:endParaRPr>
            </a:p>
          </p:txBody>
        </p:sp>
        <p:sp>
          <p:nvSpPr>
            <p:cNvPr id="2169997" name="Rectangle 141"/>
            <p:cNvSpPr>
              <a:spLocks noChangeArrowheads="1"/>
            </p:cNvSpPr>
            <p:nvPr/>
          </p:nvSpPr>
          <p:spPr bwMode="auto">
            <a:xfrm>
              <a:off x="2701" y="1892"/>
              <a:ext cx="1442" cy="647"/>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69998" name="Rectangle 142"/>
            <p:cNvSpPr>
              <a:spLocks noChangeArrowheads="1"/>
            </p:cNvSpPr>
            <p:nvPr/>
          </p:nvSpPr>
          <p:spPr bwMode="auto">
            <a:xfrm>
              <a:off x="4423" y="1966"/>
              <a:ext cx="1332" cy="4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dirty="0">
                  <a:latin typeface="黑体" charset="0"/>
                  <a:ea typeface="黑体" charset="0"/>
                  <a:cs typeface="黑体" charset="0"/>
                </a:rPr>
                <a:t>战略采购和操作采购都在各个</a:t>
              </a:r>
              <a:r>
                <a:rPr lang="zh-CN" altLang="en-US" sz="1400" dirty="0">
                  <a:latin typeface="黑体" charset="0"/>
                  <a:ea typeface="黑体" charset="0"/>
                  <a:cs typeface="黑体" charset="0"/>
                </a:rPr>
                <a:t>部</a:t>
              </a:r>
              <a:endParaRPr lang="zh-CN" altLang="de-DE" sz="1400" dirty="0">
                <a:latin typeface="黑体" charset="0"/>
                <a:ea typeface="黑体" charset="0"/>
                <a:cs typeface="黑体" charset="0"/>
              </a:endParaRPr>
            </a:p>
          </p:txBody>
        </p:sp>
        <p:sp>
          <p:nvSpPr>
            <p:cNvPr id="2169999" name="Rectangle 143"/>
            <p:cNvSpPr>
              <a:spLocks noChangeArrowheads="1"/>
            </p:cNvSpPr>
            <p:nvPr/>
          </p:nvSpPr>
          <p:spPr bwMode="auto">
            <a:xfrm>
              <a:off x="4366" y="1892"/>
              <a:ext cx="1442" cy="647"/>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grpSp>
      <p:sp>
        <p:nvSpPr>
          <p:cNvPr id="2170000" name="Text Box 144"/>
          <p:cNvSpPr txBox="1">
            <a:spLocks noChangeArrowheads="1"/>
          </p:cNvSpPr>
          <p:nvPr/>
        </p:nvSpPr>
        <p:spPr bwMode="auto">
          <a:xfrm>
            <a:off x="3653533" y="4125441"/>
            <a:ext cx="103187" cy="244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600" b="1">
                <a:latin typeface="黑体" charset="0"/>
                <a:ea typeface="黑体" charset="0"/>
                <a:cs typeface="黑体" charset="0"/>
              </a:rPr>
              <a:t>+</a:t>
            </a:r>
          </a:p>
        </p:txBody>
      </p:sp>
      <p:sp>
        <p:nvSpPr>
          <p:cNvPr id="2170001" name="Text Box 145"/>
          <p:cNvSpPr txBox="1">
            <a:spLocks noChangeArrowheads="1"/>
          </p:cNvSpPr>
          <p:nvPr/>
        </p:nvSpPr>
        <p:spPr bwMode="auto">
          <a:xfrm>
            <a:off x="5904608" y="4098454"/>
            <a:ext cx="103187" cy="244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600" b="1">
                <a:latin typeface="黑体" charset="0"/>
                <a:ea typeface="黑体" charset="0"/>
                <a:cs typeface="黑体" charset="0"/>
              </a:rPr>
              <a:t>+</a:t>
            </a:r>
          </a:p>
        </p:txBody>
      </p:sp>
      <p:sp>
        <p:nvSpPr>
          <p:cNvPr id="2170002" name="Rectangle 146"/>
          <p:cNvSpPr>
            <a:spLocks noChangeArrowheads="1"/>
          </p:cNvSpPr>
          <p:nvPr/>
        </p:nvSpPr>
        <p:spPr bwMode="auto">
          <a:xfrm>
            <a:off x="1680270" y="5204941"/>
            <a:ext cx="1801813" cy="6889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dirty="0">
                <a:latin typeface="黑体" charset="0"/>
                <a:ea typeface="黑体" charset="0"/>
                <a:cs typeface="黑体" charset="0"/>
              </a:rPr>
              <a:t>集中采购有协同效应</a:t>
            </a:r>
          </a:p>
          <a:p>
            <a:pPr marL="190500" lvl="1" indent="-188913" algn="l" defTabSz="330200">
              <a:lnSpc>
                <a:spcPct val="100000"/>
              </a:lnSpc>
              <a:buClr>
                <a:srgbClr val="009900"/>
              </a:buClr>
              <a:buFont typeface="Wingdings" charset="0"/>
              <a:buChar char="§"/>
              <a:tabLst>
                <a:tab pos="8521700" algn="r"/>
              </a:tabLst>
              <a:defRPr/>
            </a:pPr>
            <a:r>
              <a:rPr lang="zh-CN" altLang="en-US" sz="1400" dirty="0">
                <a:latin typeface="黑体" charset="0"/>
                <a:ea typeface="黑体" charset="0"/>
                <a:cs typeface="黑体" charset="0"/>
              </a:rPr>
              <a:t>各部</a:t>
            </a:r>
            <a:r>
              <a:rPr lang="zh-CN" altLang="de-DE" sz="1400" dirty="0">
                <a:latin typeface="黑体" charset="0"/>
                <a:ea typeface="黑体" charset="0"/>
                <a:cs typeface="黑体" charset="0"/>
              </a:rPr>
              <a:t>的材料需求可以委托集团采购</a:t>
            </a:r>
          </a:p>
        </p:txBody>
      </p:sp>
      <p:sp>
        <p:nvSpPr>
          <p:cNvPr id="2170003" name="Rectangle 147"/>
          <p:cNvSpPr>
            <a:spLocks noChangeArrowheads="1"/>
          </p:cNvSpPr>
          <p:nvPr/>
        </p:nvSpPr>
        <p:spPr bwMode="auto">
          <a:xfrm>
            <a:off x="1583433" y="5038254"/>
            <a:ext cx="1951037" cy="1008062"/>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70004" name="Rectangle 148"/>
          <p:cNvSpPr>
            <a:spLocks noChangeArrowheads="1"/>
          </p:cNvSpPr>
          <p:nvPr/>
        </p:nvSpPr>
        <p:spPr bwMode="auto">
          <a:xfrm>
            <a:off x="3940870" y="5074766"/>
            <a:ext cx="1801813" cy="8937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a:latin typeface="黑体" charset="0"/>
                <a:ea typeface="黑体" charset="0"/>
                <a:cs typeface="黑体" charset="0"/>
              </a:rPr>
              <a:t>关键物料可由集团统一实现战略性管理</a:t>
            </a:r>
          </a:p>
          <a:p>
            <a:pPr marL="190500" lvl="1" indent="-188913" algn="l" defTabSz="330200">
              <a:lnSpc>
                <a:spcPct val="100000"/>
              </a:lnSpc>
              <a:buClr>
                <a:srgbClr val="009900"/>
              </a:buClr>
              <a:buFont typeface="Wingdings" charset="0"/>
              <a:buChar char="§"/>
              <a:tabLst>
                <a:tab pos="8521700" algn="r"/>
              </a:tabLst>
              <a:defRPr/>
            </a:pPr>
            <a:r>
              <a:rPr lang="zh-CN" altLang="de-DE" sz="1400">
                <a:latin typeface="黑体" charset="0"/>
                <a:ea typeface="黑体" charset="0"/>
                <a:cs typeface="黑体" charset="0"/>
              </a:rPr>
              <a:t>供应商交叉的问题可以得到解决</a:t>
            </a:r>
          </a:p>
        </p:txBody>
      </p:sp>
      <p:sp>
        <p:nvSpPr>
          <p:cNvPr id="2170005" name="Rectangle 149"/>
          <p:cNvSpPr>
            <a:spLocks noChangeArrowheads="1"/>
          </p:cNvSpPr>
          <p:nvPr/>
        </p:nvSpPr>
        <p:spPr bwMode="auto">
          <a:xfrm>
            <a:off x="3855145" y="5038254"/>
            <a:ext cx="1951038" cy="1008062"/>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70006" name="Rectangle 150"/>
          <p:cNvSpPr>
            <a:spLocks noChangeArrowheads="1"/>
          </p:cNvSpPr>
          <p:nvPr/>
        </p:nvSpPr>
        <p:spPr bwMode="auto">
          <a:xfrm>
            <a:off x="6185595" y="5206529"/>
            <a:ext cx="1801813" cy="7239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spAutoFit/>
          </a:bodyPr>
          <a:lstStyle/>
          <a:p>
            <a:pPr marL="190500" lvl="1" indent="-188913" algn="l" defTabSz="330200">
              <a:lnSpc>
                <a:spcPct val="100000"/>
              </a:lnSpc>
              <a:buClr>
                <a:srgbClr val="009900"/>
              </a:buClr>
              <a:buFont typeface="Wingdings" charset="0"/>
              <a:buChar char="§"/>
              <a:tabLst>
                <a:tab pos="8521700" algn="r"/>
              </a:tabLst>
              <a:defRPr/>
            </a:pPr>
            <a:r>
              <a:rPr lang="zh-CN" altLang="de-DE" sz="1400" dirty="0">
                <a:latin typeface="黑体" charset="0"/>
                <a:ea typeface="黑体" charset="0"/>
                <a:cs typeface="黑体" charset="0"/>
              </a:rPr>
              <a:t>采购物料具专用属性</a:t>
            </a:r>
          </a:p>
          <a:p>
            <a:pPr marL="190500" lvl="1" indent="-188913" algn="l" defTabSz="330200">
              <a:lnSpc>
                <a:spcPct val="100000"/>
              </a:lnSpc>
              <a:buClr>
                <a:srgbClr val="009900"/>
              </a:buClr>
              <a:buFont typeface="Wingdings" charset="0"/>
              <a:buChar char="§"/>
              <a:tabLst>
                <a:tab pos="8521700" algn="r"/>
              </a:tabLst>
              <a:defRPr/>
            </a:pPr>
            <a:r>
              <a:rPr lang="zh-CN" altLang="de-DE" sz="1400" dirty="0">
                <a:latin typeface="黑体" charset="0"/>
                <a:ea typeface="黑体" charset="0"/>
                <a:cs typeface="黑体" charset="0"/>
              </a:rPr>
              <a:t>不存在供应商交叉时</a:t>
            </a:r>
          </a:p>
          <a:p>
            <a:pPr marL="190500" lvl="1" indent="-188913" algn="l" defTabSz="330200">
              <a:lnSpc>
                <a:spcPct val="100000"/>
              </a:lnSpc>
              <a:buClr>
                <a:srgbClr val="009900"/>
              </a:buClr>
              <a:buFont typeface="Wingdings" charset="0"/>
              <a:buChar char="§"/>
              <a:tabLst>
                <a:tab pos="8521700" algn="r"/>
              </a:tabLst>
              <a:defRPr/>
            </a:pPr>
            <a:endParaRPr lang="de-DE" altLang="zh-CN" sz="1400" dirty="0">
              <a:latin typeface="黑体" charset="0"/>
              <a:ea typeface="黑体" charset="0"/>
              <a:cs typeface="黑体" charset="0"/>
            </a:endParaRPr>
          </a:p>
        </p:txBody>
      </p:sp>
      <p:sp>
        <p:nvSpPr>
          <p:cNvPr id="2170007" name="Rectangle 151"/>
          <p:cNvSpPr>
            <a:spLocks noChangeArrowheads="1"/>
          </p:cNvSpPr>
          <p:nvPr/>
        </p:nvSpPr>
        <p:spPr bwMode="auto">
          <a:xfrm>
            <a:off x="6107808" y="5039841"/>
            <a:ext cx="1951037" cy="1008063"/>
          </a:xfrm>
          <a:prstGeom prst="rect">
            <a:avLst/>
          </a:prstGeom>
          <a:noFill/>
          <a:ln w="635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70008" name="AutoShape 152"/>
          <p:cNvSpPr>
            <a:spLocks noChangeArrowheads="1"/>
          </p:cNvSpPr>
          <p:nvPr/>
        </p:nvSpPr>
        <p:spPr bwMode="auto">
          <a:xfrm>
            <a:off x="786508" y="5038254"/>
            <a:ext cx="738187" cy="1008062"/>
          </a:xfrm>
          <a:prstGeom prst="homePlate">
            <a:avLst>
              <a:gd name="adj" fmla="val 13245"/>
            </a:avLst>
          </a:prstGeom>
          <a:noFill/>
          <a:ln w="25400">
            <a:solidFill>
              <a:schemeClr val="tx1"/>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defRPr/>
            </a:pPr>
            <a:endParaRPr lang="zh-CN" altLang="en-US"/>
          </a:p>
        </p:txBody>
      </p:sp>
      <p:sp>
        <p:nvSpPr>
          <p:cNvPr id="2170009" name="Rectangle 153"/>
          <p:cNvSpPr>
            <a:spLocks noChangeArrowheads="1"/>
          </p:cNvSpPr>
          <p:nvPr/>
        </p:nvSpPr>
        <p:spPr bwMode="auto">
          <a:xfrm>
            <a:off x="827783" y="5506566"/>
            <a:ext cx="569912" cy="2127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buClr>
                <a:srgbClr val="FF0000"/>
              </a:buClr>
              <a:tabLst>
                <a:tab pos="8521700" algn="r"/>
              </a:tabLst>
              <a:defRPr/>
            </a:pPr>
            <a:r>
              <a:rPr lang="zh-CN" altLang="de-DE" sz="1400">
                <a:latin typeface="黑体" charset="0"/>
                <a:ea typeface="黑体" charset="0"/>
                <a:cs typeface="黑体" charset="0"/>
              </a:rPr>
              <a:t>理由</a:t>
            </a:r>
          </a:p>
        </p:txBody>
      </p:sp>
      <p:sp>
        <p:nvSpPr>
          <p:cNvPr id="2170010" name="Text Box 154"/>
          <p:cNvSpPr txBox="1">
            <a:spLocks noChangeArrowheads="1"/>
          </p:cNvSpPr>
          <p:nvPr/>
        </p:nvSpPr>
        <p:spPr bwMode="auto">
          <a:xfrm>
            <a:off x="273745" y="1845791"/>
            <a:ext cx="865188" cy="268288"/>
          </a:xfrm>
          <a:prstGeom prst="rect">
            <a:avLst/>
          </a:prstGeom>
          <a:solidFill>
            <a:schemeClr val="hlink"/>
          </a:solidFill>
          <a:ln>
            <a:noFill/>
          </a:ln>
          <a:effectLst/>
          <a:extLs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a:ea typeface="黑体" charset="0"/>
                <a:cs typeface="黑体" charset="0"/>
              </a:rPr>
              <a:t>下订单</a:t>
            </a:r>
          </a:p>
        </p:txBody>
      </p:sp>
      <p:sp>
        <p:nvSpPr>
          <p:cNvPr id="2170011" name="Text Box 155"/>
          <p:cNvSpPr txBox="1">
            <a:spLocks noChangeArrowheads="1"/>
          </p:cNvSpPr>
          <p:nvPr/>
        </p:nvSpPr>
        <p:spPr bwMode="auto">
          <a:xfrm>
            <a:off x="273745" y="2493491"/>
            <a:ext cx="865188" cy="268288"/>
          </a:xfrm>
          <a:prstGeom prst="rect">
            <a:avLst/>
          </a:prstGeom>
          <a:solidFill>
            <a:schemeClr val="hlink"/>
          </a:solidFill>
          <a:ln>
            <a:noFill/>
          </a:ln>
          <a:effectLst/>
          <a:extLs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a:ea typeface="黑体" charset="0"/>
                <a:cs typeface="黑体" charset="0"/>
              </a:rPr>
              <a:t>下定单</a:t>
            </a:r>
          </a:p>
        </p:txBody>
      </p:sp>
      <p:sp>
        <p:nvSpPr>
          <p:cNvPr id="2170012" name="Text Box 156"/>
          <p:cNvSpPr txBox="1">
            <a:spLocks noChangeArrowheads="1"/>
          </p:cNvSpPr>
          <p:nvPr/>
        </p:nvSpPr>
        <p:spPr bwMode="auto">
          <a:xfrm>
            <a:off x="273745" y="3212629"/>
            <a:ext cx="865188" cy="268287"/>
          </a:xfrm>
          <a:prstGeom prst="rect">
            <a:avLst/>
          </a:prstGeom>
          <a:solidFill>
            <a:schemeClr val="hlink"/>
          </a:solidFill>
          <a:ln>
            <a:noFill/>
          </a:ln>
          <a:effectLst/>
          <a:extLst>
            <a:ext uri="{91240B29-F687-4f45-9708-019B960494DF}">
              <a14:hiddenLine xmlns:a14="http://schemas.microsoft.com/office/drawing/2010/main" xmlns="" w="9525">
                <a:solidFill>
                  <a:schemeClr val="hlink"/>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1800">
                <a:ea typeface="黑体" charset="0"/>
                <a:cs typeface="黑体" charset="0"/>
              </a:rPr>
              <a:t>不下单</a:t>
            </a:r>
          </a:p>
        </p:txBody>
      </p:sp>
    </p:spTree>
    <p:extLst>
      <p:ext uri="{BB962C8B-B14F-4D97-AF65-F5344CB8AC3E}">
        <p14:creationId xmlns:p14="http://schemas.microsoft.com/office/powerpoint/2010/main" val="4268159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69899">
                                            <p:txEl>
                                              <p:pRg st="0" end="0"/>
                                            </p:txEl>
                                          </p:spTgt>
                                        </p:tgtEl>
                                        <p:attrNameLst>
                                          <p:attrName>style.visibility</p:attrName>
                                        </p:attrNameLst>
                                      </p:cBhvr>
                                      <p:to>
                                        <p:strVal val="visible"/>
                                      </p:to>
                                    </p:set>
                                    <p:anim calcmode="lin" valueType="num">
                                      <p:cBhvr additive="base">
                                        <p:cTn id="7" dur="500" fill="hold"/>
                                        <p:tgtEl>
                                          <p:spTgt spid="216989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169899">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2169899">
                                            <p:txEl>
                                              <p:pRg st="1" end="1"/>
                                            </p:txEl>
                                          </p:spTgt>
                                        </p:tgtEl>
                                        <p:attrNameLst>
                                          <p:attrName>style.visibility</p:attrName>
                                        </p:attrNameLst>
                                      </p:cBhvr>
                                      <p:to>
                                        <p:strVal val="visible"/>
                                      </p:to>
                                    </p:set>
                                    <p:anim calcmode="lin" valueType="num">
                                      <p:cBhvr additive="base">
                                        <p:cTn id="12" dur="500" fill="hold"/>
                                        <p:tgtEl>
                                          <p:spTgt spid="2169899">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169899">
                                            <p:txEl>
                                              <p:pRg st="1" end="1"/>
                                            </p:txEl>
                                          </p:spTgt>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2169899">
                                            <p:txEl>
                                              <p:pRg st="2" end="2"/>
                                            </p:txEl>
                                          </p:spTgt>
                                        </p:tgtEl>
                                        <p:attrNameLst>
                                          <p:attrName>style.visibility</p:attrName>
                                        </p:attrNameLst>
                                      </p:cBhvr>
                                      <p:to>
                                        <p:strVal val="visible"/>
                                      </p:to>
                                    </p:set>
                                    <p:anim calcmode="lin" valueType="num">
                                      <p:cBhvr additive="base">
                                        <p:cTn id="16" dur="500" fill="hold"/>
                                        <p:tgtEl>
                                          <p:spTgt spid="2169899">
                                            <p:txEl>
                                              <p:pRg st="2" end="2"/>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2169899">
                                            <p:txEl>
                                              <p:pRg st="2" end="2"/>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169899">
                                            <p:txEl>
                                              <p:pRg st="9" end="9"/>
                                            </p:txEl>
                                          </p:spTgt>
                                        </p:tgtEl>
                                        <p:attrNameLst>
                                          <p:attrName>style.visibility</p:attrName>
                                        </p:attrNameLst>
                                      </p:cBhvr>
                                      <p:to>
                                        <p:strVal val="visible"/>
                                      </p:to>
                                    </p:set>
                                    <p:anim calcmode="lin" valueType="num">
                                      <p:cBhvr additive="base">
                                        <p:cTn id="20" dur="500" fill="hold"/>
                                        <p:tgtEl>
                                          <p:spTgt spid="2169899">
                                            <p:txEl>
                                              <p:pRg st="9" end="9"/>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2169899">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7" presetClass="entr" presetSubtype="8" fill="hold" grpId="0" nodeType="clickEffect">
                                  <p:stCondLst>
                                    <p:cond delay="0"/>
                                  </p:stCondLst>
                                  <p:childTnLst>
                                    <p:set>
                                      <p:cBhvr>
                                        <p:cTn id="25" dur="1" fill="hold">
                                          <p:stCondLst>
                                            <p:cond delay="0"/>
                                          </p:stCondLst>
                                        </p:cTn>
                                        <p:tgtEl>
                                          <p:spTgt spid="2169965"/>
                                        </p:tgtEl>
                                        <p:attrNameLst>
                                          <p:attrName>style.visibility</p:attrName>
                                        </p:attrNameLst>
                                      </p:cBhvr>
                                      <p:to>
                                        <p:strVal val="visible"/>
                                      </p:to>
                                    </p:set>
                                    <p:anim calcmode="lin" valueType="num">
                                      <p:cBhvr>
                                        <p:cTn id="26" dur="500" fill="hold"/>
                                        <p:tgtEl>
                                          <p:spTgt spid="2169965"/>
                                        </p:tgtEl>
                                        <p:attrNameLst>
                                          <p:attrName>ppt_x</p:attrName>
                                        </p:attrNameLst>
                                      </p:cBhvr>
                                      <p:tavLst>
                                        <p:tav tm="0">
                                          <p:val>
                                            <p:strVal val="#ppt_x-#ppt_w/2"/>
                                          </p:val>
                                        </p:tav>
                                        <p:tav tm="100000">
                                          <p:val>
                                            <p:strVal val="#ppt_x"/>
                                          </p:val>
                                        </p:tav>
                                      </p:tavLst>
                                    </p:anim>
                                    <p:anim calcmode="lin" valueType="num">
                                      <p:cBhvr>
                                        <p:cTn id="27" dur="500" fill="hold"/>
                                        <p:tgtEl>
                                          <p:spTgt spid="2169965"/>
                                        </p:tgtEl>
                                        <p:attrNameLst>
                                          <p:attrName>ppt_y</p:attrName>
                                        </p:attrNameLst>
                                      </p:cBhvr>
                                      <p:tavLst>
                                        <p:tav tm="0">
                                          <p:val>
                                            <p:strVal val="#ppt_y"/>
                                          </p:val>
                                        </p:tav>
                                        <p:tav tm="100000">
                                          <p:val>
                                            <p:strVal val="#ppt_y"/>
                                          </p:val>
                                        </p:tav>
                                      </p:tavLst>
                                    </p:anim>
                                    <p:anim calcmode="lin" valueType="num">
                                      <p:cBhvr>
                                        <p:cTn id="28" dur="500" fill="hold"/>
                                        <p:tgtEl>
                                          <p:spTgt spid="2169965"/>
                                        </p:tgtEl>
                                        <p:attrNameLst>
                                          <p:attrName>ppt_w</p:attrName>
                                        </p:attrNameLst>
                                      </p:cBhvr>
                                      <p:tavLst>
                                        <p:tav tm="0">
                                          <p:val>
                                            <p:fltVal val="0"/>
                                          </p:val>
                                        </p:tav>
                                        <p:tav tm="100000">
                                          <p:val>
                                            <p:strVal val="#ppt_w"/>
                                          </p:val>
                                        </p:tav>
                                      </p:tavLst>
                                    </p:anim>
                                    <p:anim calcmode="lin" valueType="num">
                                      <p:cBhvr>
                                        <p:cTn id="29" dur="500" fill="hold"/>
                                        <p:tgtEl>
                                          <p:spTgt spid="2169965"/>
                                        </p:tgtEl>
                                        <p:attrNameLst>
                                          <p:attrName>ppt_h</p:attrName>
                                        </p:attrNameLst>
                                      </p:cBhvr>
                                      <p:tavLst>
                                        <p:tav tm="0">
                                          <p:val>
                                            <p:strVal val="#ppt_h"/>
                                          </p:val>
                                        </p:tav>
                                        <p:tav tm="100000">
                                          <p:val>
                                            <p:strVal val="#ppt_h"/>
                                          </p:val>
                                        </p:tav>
                                      </p:tavLst>
                                    </p:anim>
                                  </p:childTnLst>
                                </p:cTn>
                              </p:par>
                              <p:par>
                                <p:cTn id="30" presetID="17" presetClass="entr" presetSubtype="8" fill="hold" grpId="0" nodeType="withEffect">
                                  <p:stCondLst>
                                    <p:cond delay="0"/>
                                  </p:stCondLst>
                                  <p:childTnLst>
                                    <p:set>
                                      <p:cBhvr>
                                        <p:cTn id="31" dur="1" fill="hold">
                                          <p:stCondLst>
                                            <p:cond delay="0"/>
                                          </p:stCondLst>
                                        </p:cTn>
                                        <p:tgtEl>
                                          <p:spTgt spid="2169966"/>
                                        </p:tgtEl>
                                        <p:attrNameLst>
                                          <p:attrName>style.visibility</p:attrName>
                                        </p:attrNameLst>
                                      </p:cBhvr>
                                      <p:to>
                                        <p:strVal val="visible"/>
                                      </p:to>
                                    </p:set>
                                    <p:anim calcmode="lin" valueType="num">
                                      <p:cBhvr>
                                        <p:cTn id="32" dur="500" fill="hold"/>
                                        <p:tgtEl>
                                          <p:spTgt spid="2169966"/>
                                        </p:tgtEl>
                                        <p:attrNameLst>
                                          <p:attrName>ppt_x</p:attrName>
                                        </p:attrNameLst>
                                      </p:cBhvr>
                                      <p:tavLst>
                                        <p:tav tm="0">
                                          <p:val>
                                            <p:strVal val="#ppt_x-#ppt_w/2"/>
                                          </p:val>
                                        </p:tav>
                                        <p:tav tm="100000">
                                          <p:val>
                                            <p:strVal val="#ppt_x"/>
                                          </p:val>
                                        </p:tav>
                                      </p:tavLst>
                                    </p:anim>
                                    <p:anim calcmode="lin" valueType="num">
                                      <p:cBhvr>
                                        <p:cTn id="33" dur="500" fill="hold"/>
                                        <p:tgtEl>
                                          <p:spTgt spid="2169966"/>
                                        </p:tgtEl>
                                        <p:attrNameLst>
                                          <p:attrName>ppt_y</p:attrName>
                                        </p:attrNameLst>
                                      </p:cBhvr>
                                      <p:tavLst>
                                        <p:tav tm="0">
                                          <p:val>
                                            <p:strVal val="#ppt_y"/>
                                          </p:val>
                                        </p:tav>
                                        <p:tav tm="100000">
                                          <p:val>
                                            <p:strVal val="#ppt_y"/>
                                          </p:val>
                                        </p:tav>
                                      </p:tavLst>
                                    </p:anim>
                                    <p:anim calcmode="lin" valueType="num">
                                      <p:cBhvr>
                                        <p:cTn id="34" dur="500" fill="hold"/>
                                        <p:tgtEl>
                                          <p:spTgt spid="2169966"/>
                                        </p:tgtEl>
                                        <p:attrNameLst>
                                          <p:attrName>ppt_w</p:attrName>
                                        </p:attrNameLst>
                                      </p:cBhvr>
                                      <p:tavLst>
                                        <p:tav tm="0">
                                          <p:val>
                                            <p:fltVal val="0"/>
                                          </p:val>
                                        </p:tav>
                                        <p:tav tm="100000">
                                          <p:val>
                                            <p:strVal val="#ppt_w"/>
                                          </p:val>
                                        </p:tav>
                                      </p:tavLst>
                                    </p:anim>
                                    <p:anim calcmode="lin" valueType="num">
                                      <p:cBhvr>
                                        <p:cTn id="35" dur="500" fill="hold"/>
                                        <p:tgtEl>
                                          <p:spTgt spid="2169966"/>
                                        </p:tgtEl>
                                        <p:attrNameLst>
                                          <p:attrName>ppt_h</p:attrName>
                                        </p:attrNameLst>
                                      </p:cBhvr>
                                      <p:tavLst>
                                        <p:tav tm="0">
                                          <p:val>
                                            <p:strVal val="#ppt_h"/>
                                          </p:val>
                                        </p:tav>
                                        <p:tav tm="100000">
                                          <p:val>
                                            <p:strVal val="#ppt_h"/>
                                          </p:val>
                                        </p:tav>
                                      </p:tavLst>
                                    </p:anim>
                                  </p:childTnLst>
                                </p:cTn>
                              </p:par>
                              <p:par>
                                <p:cTn id="36" presetID="17" presetClass="entr" presetSubtype="8" fill="hold" grpId="0" nodeType="withEffect">
                                  <p:stCondLst>
                                    <p:cond delay="0"/>
                                  </p:stCondLst>
                                  <p:childTnLst>
                                    <p:set>
                                      <p:cBhvr>
                                        <p:cTn id="37" dur="1" fill="hold">
                                          <p:stCondLst>
                                            <p:cond delay="0"/>
                                          </p:stCondLst>
                                        </p:cTn>
                                        <p:tgtEl>
                                          <p:spTgt spid="2169967"/>
                                        </p:tgtEl>
                                        <p:attrNameLst>
                                          <p:attrName>style.visibility</p:attrName>
                                        </p:attrNameLst>
                                      </p:cBhvr>
                                      <p:to>
                                        <p:strVal val="visible"/>
                                      </p:to>
                                    </p:set>
                                    <p:anim calcmode="lin" valueType="num">
                                      <p:cBhvr>
                                        <p:cTn id="38" dur="500" fill="hold"/>
                                        <p:tgtEl>
                                          <p:spTgt spid="2169967"/>
                                        </p:tgtEl>
                                        <p:attrNameLst>
                                          <p:attrName>ppt_x</p:attrName>
                                        </p:attrNameLst>
                                      </p:cBhvr>
                                      <p:tavLst>
                                        <p:tav tm="0">
                                          <p:val>
                                            <p:strVal val="#ppt_x-#ppt_w/2"/>
                                          </p:val>
                                        </p:tav>
                                        <p:tav tm="100000">
                                          <p:val>
                                            <p:strVal val="#ppt_x"/>
                                          </p:val>
                                        </p:tav>
                                      </p:tavLst>
                                    </p:anim>
                                    <p:anim calcmode="lin" valueType="num">
                                      <p:cBhvr>
                                        <p:cTn id="39" dur="500" fill="hold"/>
                                        <p:tgtEl>
                                          <p:spTgt spid="2169967"/>
                                        </p:tgtEl>
                                        <p:attrNameLst>
                                          <p:attrName>ppt_y</p:attrName>
                                        </p:attrNameLst>
                                      </p:cBhvr>
                                      <p:tavLst>
                                        <p:tav tm="0">
                                          <p:val>
                                            <p:strVal val="#ppt_y"/>
                                          </p:val>
                                        </p:tav>
                                        <p:tav tm="100000">
                                          <p:val>
                                            <p:strVal val="#ppt_y"/>
                                          </p:val>
                                        </p:tav>
                                      </p:tavLst>
                                    </p:anim>
                                    <p:anim calcmode="lin" valueType="num">
                                      <p:cBhvr>
                                        <p:cTn id="40" dur="500" fill="hold"/>
                                        <p:tgtEl>
                                          <p:spTgt spid="2169967"/>
                                        </p:tgtEl>
                                        <p:attrNameLst>
                                          <p:attrName>ppt_w</p:attrName>
                                        </p:attrNameLst>
                                      </p:cBhvr>
                                      <p:tavLst>
                                        <p:tav tm="0">
                                          <p:val>
                                            <p:fltVal val="0"/>
                                          </p:val>
                                        </p:tav>
                                        <p:tav tm="100000">
                                          <p:val>
                                            <p:strVal val="#ppt_w"/>
                                          </p:val>
                                        </p:tav>
                                      </p:tavLst>
                                    </p:anim>
                                    <p:anim calcmode="lin" valueType="num">
                                      <p:cBhvr>
                                        <p:cTn id="41" dur="500" fill="hold"/>
                                        <p:tgtEl>
                                          <p:spTgt spid="2169967"/>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2169968"/>
                                        </p:tgtEl>
                                        <p:attrNameLst>
                                          <p:attrName>style.visibility</p:attrName>
                                        </p:attrNameLst>
                                      </p:cBhvr>
                                      <p:to>
                                        <p:strVal val="visible"/>
                                      </p:to>
                                    </p:set>
                                    <p:anim calcmode="lin" valueType="num">
                                      <p:cBhvr>
                                        <p:cTn id="44" dur="500" fill="hold"/>
                                        <p:tgtEl>
                                          <p:spTgt spid="2169968"/>
                                        </p:tgtEl>
                                        <p:attrNameLst>
                                          <p:attrName>ppt_x</p:attrName>
                                        </p:attrNameLst>
                                      </p:cBhvr>
                                      <p:tavLst>
                                        <p:tav tm="0">
                                          <p:val>
                                            <p:strVal val="#ppt_x-#ppt_w/2"/>
                                          </p:val>
                                        </p:tav>
                                        <p:tav tm="100000">
                                          <p:val>
                                            <p:strVal val="#ppt_x"/>
                                          </p:val>
                                        </p:tav>
                                      </p:tavLst>
                                    </p:anim>
                                    <p:anim calcmode="lin" valueType="num">
                                      <p:cBhvr>
                                        <p:cTn id="45" dur="500" fill="hold"/>
                                        <p:tgtEl>
                                          <p:spTgt spid="2169968"/>
                                        </p:tgtEl>
                                        <p:attrNameLst>
                                          <p:attrName>ppt_y</p:attrName>
                                        </p:attrNameLst>
                                      </p:cBhvr>
                                      <p:tavLst>
                                        <p:tav tm="0">
                                          <p:val>
                                            <p:strVal val="#ppt_y"/>
                                          </p:val>
                                        </p:tav>
                                        <p:tav tm="100000">
                                          <p:val>
                                            <p:strVal val="#ppt_y"/>
                                          </p:val>
                                        </p:tav>
                                      </p:tavLst>
                                    </p:anim>
                                    <p:anim calcmode="lin" valueType="num">
                                      <p:cBhvr>
                                        <p:cTn id="46" dur="500" fill="hold"/>
                                        <p:tgtEl>
                                          <p:spTgt spid="2169968"/>
                                        </p:tgtEl>
                                        <p:attrNameLst>
                                          <p:attrName>ppt_w</p:attrName>
                                        </p:attrNameLst>
                                      </p:cBhvr>
                                      <p:tavLst>
                                        <p:tav tm="0">
                                          <p:val>
                                            <p:fltVal val="0"/>
                                          </p:val>
                                        </p:tav>
                                        <p:tav tm="100000">
                                          <p:val>
                                            <p:strVal val="#ppt_w"/>
                                          </p:val>
                                        </p:tav>
                                      </p:tavLst>
                                    </p:anim>
                                    <p:anim calcmode="lin" valueType="num">
                                      <p:cBhvr>
                                        <p:cTn id="47" dur="500" fill="hold"/>
                                        <p:tgtEl>
                                          <p:spTgt spid="2169968"/>
                                        </p:tgtEl>
                                        <p:attrNameLst>
                                          <p:attrName>ppt_h</p:attrName>
                                        </p:attrNameLst>
                                      </p:cBhvr>
                                      <p:tavLst>
                                        <p:tav tm="0">
                                          <p:val>
                                            <p:strVal val="#ppt_h"/>
                                          </p:val>
                                        </p:tav>
                                        <p:tav tm="100000">
                                          <p:val>
                                            <p:strVal val="#ppt_h"/>
                                          </p:val>
                                        </p:tav>
                                      </p:tavLst>
                                    </p:anim>
                                  </p:childTnLst>
                                </p:cTn>
                              </p:par>
                              <p:par>
                                <p:cTn id="48" presetID="17" presetClass="entr" presetSubtype="8" fill="hold" grpId="0" nodeType="withEffect">
                                  <p:stCondLst>
                                    <p:cond delay="0"/>
                                  </p:stCondLst>
                                  <p:childTnLst>
                                    <p:set>
                                      <p:cBhvr>
                                        <p:cTn id="49" dur="1" fill="hold">
                                          <p:stCondLst>
                                            <p:cond delay="0"/>
                                          </p:stCondLst>
                                        </p:cTn>
                                        <p:tgtEl>
                                          <p:spTgt spid="2169969"/>
                                        </p:tgtEl>
                                        <p:attrNameLst>
                                          <p:attrName>style.visibility</p:attrName>
                                        </p:attrNameLst>
                                      </p:cBhvr>
                                      <p:to>
                                        <p:strVal val="visible"/>
                                      </p:to>
                                    </p:set>
                                    <p:anim calcmode="lin" valueType="num">
                                      <p:cBhvr>
                                        <p:cTn id="50" dur="500" fill="hold"/>
                                        <p:tgtEl>
                                          <p:spTgt spid="2169969"/>
                                        </p:tgtEl>
                                        <p:attrNameLst>
                                          <p:attrName>ppt_x</p:attrName>
                                        </p:attrNameLst>
                                      </p:cBhvr>
                                      <p:tavLst>
                                        <p:tav tm="0">
                                          <p:val>
                                            <p:strVal val="#ppt_x-#ppt_w/2"/>
                                          </p:val>
                                        </p:tav>
                                        <p:tav tm="100000">
                                          <p:val>
                                            <p:strVal val="#ppt_x"/>
                                          </p:val>
                                        </p:tav>
                                      </p:tavLst>
                                    </p:anim>
                                    <p:anim calcmode="lin" valueType="num">
                                      <p:cBhvr>
                                        <p:cTn id="51" dur="500" fill="hold"/>
                                        <p:tgtEl>
                                          <p:spTgt spid="2169969"/>
                                        </p:tgtEl>
                                        <p:attrNameLst>
                                          <p:attrName>ppt_y</p:attrName>
                                        </p:attrNameLst>
                                      </p:cBhvr>
                                      <p:tavLst>
                                        <p:tav tm="0">
                                          <p:val>
                                            <p:strVal val="#ppt_y"/>
                                          </p:val>
                                        </p:tav>
                                        <p:tav tm="100000">
                                          <p:val>
                                            <p:strVal val="#ppt_y"/>
                                          </p:val>
                                        </p:tav>
                                      </p:tavLst>
                                    </p:anim>
                                    <p:anim calcmode="lin" valueType="num">
                                      <p:cBhvr>
                                        <p:cTn id="52" dur="500" fill="hold"/>
                                        <p:tgtEl>
                                          <p:spTgt spid="2169969"/>
                                        </p:tgtEl>
                                        <p:attrNameLst>
                                          <p:attrName>ppt_w</p:attrName>
                                        </p:attrNameLst>
                                      </p:cBhvr>
                                      <p:tavLst>
                                        <p:tav tm="0">
                                          <p:val>
                                            <p:fltVal val="0"/>
                                          </p:val>
                                        </p:tav>
                                        <p:tav tm="100000">
                                          <p:val>
                                            <p:strVal val="#ppt_w"/>
                                          </p:val>
                                        </p:tav>
                                      </p:tavLst>
                                    </p:anim>
                                    <p:anim calcmode="lin" valueType="num">
                                      <p:cBhvr>
                                        <p:cTn id="53" dur="500" fill="hold"/>
                                        <p:tgtEl>
                                          <p:spTgt spid="2169969"/>
                                        </p:tgtEl>
                                        <p:attrNameLst>
                                          <p:attrName>ppt_h</p:attrName>
                                        </p:attrNameLst>
                                      </p:cBhvr>
                                      <p:tavLst>
                                        <p:tav tm="0">
                                          <p:val>
                                            <p:strVal val="#ppt_h"/>
                                          </p:val>
                                        </p:tav>
                                        <p:tav tm="100000">
                                          <p:val>
                                            <p:strVal val="#ppt_h"/>
                                          </p:val>
                                        </p:tav>
                                      </p:tavLst>
                                    </p:anim>
                                  </p:childTnLst>
                                </p:cTn>
                              </p:par>
                              <p:par>
                                <p:cTn id="54" presetID="17" presetClass="entr" presetSubtype="8" fill="hold" grpId="0" nodeType="withEffect">
                                  <p:stCondLst>
                                    <p:cond delay="0"/>
                                  </p:stCondLst>
                                  <p:childTnLst>
                                    <p:set>
                                      <p:cBhvr>
                                        <p:cTn id="55" dur="1" fill="hold">
                                          <p:stCondLst>
                                            <p:cond delay="0"/>
                                          </p:stCondLst>
                                        </p:cTn>
                                        <p:tgtEl>
                                          <p:spTgt spid="2169970"/>
                                        </p:tgtEl>
                                        <p:attrNameLst>
                                          <p:attrName>style.visibility</p:attrName>
                                        </p:attrNameLst>
                                      </p:cBhvr>
                                      <p:to>
                                        <p:strVal val="visible"/>
                                      </p:to>
                                    </p:set>
                                    <p:anim calcmode="lin" valueType="num">
                                      <p:cBhvr>
                                        <p:cTn id="56" dur="500" fill="hold"/>
                                        <p:tgtEl>
                                          <p:spTgt spid="2169970"/>
                                        </p:tgtEl>
                                        <p:attrNameLst>
                                          <p:attrName>ppt_x</p:attrName>
                                        </p:attrNameLst>
                                      </p:cBhvr>
                                      <p:tavLst>
                                        <p:tav tm="0">
                                          <p:val>
                                            <p:strVal val="#ppt_x-#ppt_w/2"/>
                                          </p:val>
                                        </p:tav>
                                        <p:tav tm="100000">
                                          <p:val>
                                            <p:strVal val="#ppt_x"/>
                                          </p:val>
                                        </p:tav>
                                      </p:tavLst>
                                    </p:anim>
                                    <p:anim calcmode="lin" valueType="num">
                                      <p:cBhvr>
                                        <p:cTn id="57" dur="500" fill="hold"/>
                                        <p:tgtEl>
                                          <p:spTgt spid="2169970"/>
                                        </p:tgtEl>
                                        <p:attrNameLst>
                                          <p:attrName>ppt_y</p:attrName>
                                        </p:attrNameLst>
                                      </p:cBhvr>
                                      <p:tavLst>
                                        <p:tav tm="0">
                                          <p:val>
                                            <p:strVal val="#ppt_y"/>
                                          </p:val>
                                        </p:tav>
                                        <p:tav tm="100000">
                                          <p:val>
                                            <p:strVal val="#ppt_y"/>
                                          </p:val>
                                        </p:tav>
                                      </p:tavLst>
                                    </p:anim>
                                    <p:anim calcmode="lin" valueType="num">
                                      <p:cBhvr>
                                        <p:cTn id="58" dur="500" fill="hold"/>
                                        <p:tgtEl>
                                          <p:spTgt spid="2169970"/>
                                        </p:tgtEl>
                                        <p:attrNameLst>
                                          <p:attrName>ppt_w</p:attrName>
                                        </p:attrNameLst>
                                      </p:cBhvr>
                                      <p:tavLst>
                                        <p:tav tm="0">
                                          <p:val>
                                            <p:fltVal val="0"/>
                                          </p:val>
                                        </p:tav>
                                        <p:tav tm="100000">
                                          <p:val>
                                            <p:strVal val="#ppt_w"/>
                                          </p:val>
                                        </p:tav>
                                      </p:tavLst>
                                    </p:anim>
                                    <p:anim calcmode="lin" valueType="num">
                                      <p:cBhvr>
                                        <p:cTn id="59" dur="500" fill="hold"/>
                                        <p:tgtEl>
                                          <p:spTgt spid="2169970"/>
                                        </p:tgtEl>
                                        <p:attrNameLst>
                                          <p:attrName>ppt_h</p:attrName>
                                        </p:attrNameLst>
                                      </p:cBhvr>
                                      <p:tavLst>
                                        <p:tav tm="0">
                                          <p:val>
                                            <p:strVal val="#ppt_h"/>
                                          </p:val>
                                        </p:tav>
                                        <p:tav tm="100000">
                                          <p:val>
                                            <p:strVal val="#ppt_h"/>
                                          </p:val>
                                        </p:tav>
                                      </p:tavLst>
                                    </p:anim>
                                  </p:childTnLst>
                                </p:cTn>
                              </p:par>
                              <p:par>
                                <p:cTn id="60" presetID="17" presetClass="entr" presetSubtype="8" fill="hold" grpId="0" nodeType="withEffect">
                                  <p:stCondLst>
                                    <p:cond delay="0"/>
                                  </p:stCondLst>
                                  <p:childTnLst>
                                    <p:set>
                                      <p:cBhvr>
                                        <p:cTn id="61" dur="1" fill="hold">
                                          <p:stCondLst>
                                            <p:cond delay="0"/>
                                          </p:stCondLst>
                                        </p:cTn>
                                        <p:tgtEl>
                                          <p:spTgt spid="2169971"/>
                                        </p:tgtEl>
                                        <p:attrNameLst>
                                          <p:attrName>style.visibility</p:attrName>
                                        </p:attrNameLst>
                                      </p:cBhvr>
                                      <p:to>
                                        <p:strVal val="visible"/>
                                      </p:to>
                                    </p:set>
                                    <p:anim calcmode="lin" valueType="num">
                                      <p:cBhvr>
                                        <p:cTn id="62" dur="500" fill="hold"/>
                                        <p:tgtEl>
                                          <p:spTgt spid="2169971"/>
                                        </p:tgtEl>
                                        <p:attrNameLst>
                                          <p:attrName>ppt_x</p:attrName>
                                        </p:attrNameLst>
                                      </p:cBhvr>
                                      <p:tavLst>
                                        <p:tav tm="0">
                                          <p:val>
                                            <p:strVal val="#ppt_x-#ppt_w/2"/>
                                          </p:val>
                                        </p:tav>
                                        <p:tav tm="100000">
                                          <p:val>
                                            <p:strVal val="#ppt_x"/>
                                          </p:val>
                                        </p:tav>
                                      </p:tavLst>
                                    </p:anim>
                                    <p:anim calcmode="lin" valueType="num">
                                      <p:cBhvr>
                                        <p:cTn id="63" dur="500" fill="hold"/>
                                        <p:tgtEl>
                                          <p:spTgt spid="2169971"/>
                                        </p:tgtEl>
                                        <p:attrNameLst>
                                          <p:attrName>ppt_y</p:attrName>
                                        </p:attrNameLst>
                                      </p:cBhvr>
                                      <p:tavLst>
                                        <p:tav tm="0">
                                          <p:val>
                                            <p:strVal val="#ppt_y"/>
                                          </p:val>
                                        </p:tav>
                                        <p:tav tm="100000">
                                          <p:val>
                                            <p:strVal val="#ppt_y"/>
                                          </p:val>
                                        </p:tav>
                                      </p:tavLst>
                                    </p:anim>
                                    <p:anim calcmode="lin" valueType="num">
                                      <p:cBhvr>
                                        <p:cTn id="64" dur="500" fill="hold"/>
                                        <p:tgtEl>
                                          <p:spTgt spid="2169971"/>
                                        </p:tgtEl>
                                        <p:attrNameLst>
                                          <p:attrName>ppt_w</p:attrName>
                                        </p:attrNameLst>
                                      </p:cBhvr>
                                      <p:tavLst>
                                        <p:tav tm="0">
                                          <p:val>
                                            <p:fltVal val="0"/>
                                          </p:val>
                                        </p:tav>
                                        <p:tav tm="100000">
                                          <p:val>
                                            <p:strVal val="#ppt_w"/>
                                          </p:val>
                                        </p:tav>
                                      </p:tavLst>
                                    </p:anim>
                                    <p:anim calcmode="lin" valueType="num">
                                      <p:cBhvr>
                                        <p:cTn id="65" dur="500" fill="hold"/>
                                        <p:tgtEl>
                                          <p:spTgt spid="2169971"/>
                                        </p:tgtEl>
                                        <p:attrNameLst>
                                          <p:attrName>ppt_h</p:attrName>
                                        </p:attrNameLst>
                                      </p:cBhvr>
                                      <p:tavLst>
                                        <p:tav tm="0">
                                          <p:val>
                                            <p:strVal val="#ppt_h"/>
                                          </p:val>
                                        </p:tav>
                                        <p:tav tm="100000">
                                          <p:val>
                                            <p:strVal val="#ppt_h"/>
                                          </p:val>
                                        </p:tav>
                                      </p:tavLst>
                                    </p:anim>
                                  </p:childTnLst>
                                </p:cTn>
                              </p:par>
                              <p:par>
                                <p:cTn id="66" presetID="17" presetClass="entr" presetSubtype="8" fill="hold" grpId="0" nodeType="withEffect">
                                  <p:stCondLst>
                                    <p:cond delay="0"/>
                                  </p:stCondLst>
                                  <p:childTnLst>
                                    <p:set>
                                      <p:cBhvr>
                                        <p:cTn id="67" dur="1" fill="hold">
                                          <p:stCondLst>
                                            <p:cond delay="0"/>
                                          </p:stCondLst>
                                        </p:cTn>
                                        <p:tgtEl>
                                          <p:spTgt spid="2169972"/>
                                        </p:tgtEl>
                                        <p:attrNameLst>
                                          <p:attrName>style.visibility</p:attrName>
                                        </p:attrNameLst>
                                      </p:cBhvr>
                                      <p:to>
                                        <p:strVal val="visible"/>
                                      </p:to>
                                    </p:set>
                                    <p:anim calcmode="lin" valueType="num">
                                      <p:cBhvr>
                                        <p:cTn id="68" dur="500" fill="hold"/>
                                        <p:tgtEl>
                                          <p:spTgt spid="2169972"/>
                                        </p:tgtEl>
                                        <p:attrNameLst>
                                          <p:attrName>ppt_x</p:attrName>
                                        </p:attrNameLst>
                                      </p:cBhvr>
                                      <p:tavLst>
                                        <p:tav tm="0">
                                          <p:val>
                                            <p:strVal val="#ppt_x-#ppt_w/2"/>
                                          </p:val>
                                        </p:tav>
                                        <p:tav tm="100000">
                                          <p:val>
                                            <p:strVal val="#ppt_x"/>
                                          </p:val>
                                        </p:tav>
                                      </p:tavLst>
                                    </p:anim>
                                    <p:anim calcmode="lin" valueType="num">
                                      <p:cBhvr>
                                        <p:cTn id="69" dur="500" fill="hold"/>
                                        <p:tgtEl>
                                          <p:spTgt spid="2169972"/>
                                        </p:tgtEl>
                                        <p:attrNameLst>
                                          <p:attrName>ppt_y</p:attrName>
                                        </p:attrNameLst>
                                      </p:cBhvr>
                                      <p:tavLst>
                                        <p:tav tm="0">
                                          <p:val>
                                            <p:strVal val="#ppt_y"/>
                                          </p:val>
                                        </p:tav>
                                        <p:tav tm="100000">
                                          <p:val>
                                            <p:strVal val="#ppt_y"/>
                                          </p:val>
                                        </p:tav>
                                      </p:tavLst>
                                    </p:anim>
                                    <p:anim calcmode="lin" valueType="num">
                                      <p:cBhvr>
                                        <p:cTn id="70" dur="500" fill="hold"/>
                                        <p:tgtEl>
                                          <p:spTgt spid="2169972"/>
                                        </p:tgtEl>
                                        <p:attrNameLst>
                                          <p:attrName>ppt_w</p:attrName>
                                        </p:attrNameLst>
                                      </p:cBhvr>
                                      <p:tavLst>
                                        <p:tav tm="0">
                                          <p:val>
                                            <p:fltVal val="0"/>
                                          </p:val>
                                        </p:tav>
                                        <p:tav tm="100000">
                                          <p:val>
                                            <p:strVal val="#ppt_w"/>
                                          </p:val>
                                        </p:tav>
                                      </p:tavLst>
                                    </p:anim>
                                    <p:anim calcmode="lin" valueType="num">
                                      <p:cBhvr>
                                        <p:cTn id="71" dur="500" fill="hold"/>
                                        <p:tgtEl>
                                          <p:spTgt spid="2169972"/>
                                        </p:tgtEl>
                                        <p:attrNameLst>
                                          <p:attrName>ppt_h</p:attrName>
                                        </p:attrNameLst>
                                      </p:cBhvr>
                                      <p:tavLst>
                                        <p:tav tm="0">
                                          <p:val>
                                            <p:strVal val="#ppt_h"/>
                                          </p:val>
                                        </p:tav>
                                        <p:tav tm="100000">
                                          <p:val>
                                            <p:strVal val="#ppt_h"/>
                                          </p:val>
                                        </p:tav>
                                      </p:tavLst>
                                    </p:anim>
                                  </p:childTnLst>
                                </p:cTn>
                              </p:par>
                              <p:par>
                                <p:cTn id="72" presetID="17" presetClass="entr" presetSubtype="8" fill="hold" grpId="0" nodeType="withEffect">
                                  <p:stCondLst>
                                    <p:cond delay="0"/>
                                  </p:stCondLst>
                                  <p:childTnLst>
                                    <p:set>
                                      <p:cBhvr>
                                        <p:cTn id="73" dur="1" fill="hold">
                                          <p:stCondLst>
                                            <p:cond delay="0"/>
                                          </p:stCondLst>
                                        </p:cTn>
                                        <p:tgtEl>
                                          <p:spTgt spid="2169973"/>
                                        </p:tgtEl>
                                        <p:attrNameLst>
                                          <p:attrName>style.visibility</p:attrName>
                                        </p:attrNameLst>
                                      </p:cBhvr>
                                      <p:to>
                                        <p:strVal val="visible"/>
                                      </p:to>
                                    </p:set>
                                    <p:anim calcmode="lin" valueType="num">
                                      <p:cBhvr>
                                        <p:cTn id="74" dur="500" fill="hold"/>
                                        <p:tgtEl>
                                          <p:spTgt spid="2169973"/>
                                        </p:tgtEl>
                                        <p:attrNameLst>
                                          <p:attrName>ppt_x</p:attrName>
                                        </p:attrNameLst>
                                      </p:cBhvr>
                                      <p:tavLst>
                                        <p:tav tm="0">
                                          <p:val>
                                            <p:strVal val="#ppt_x-#ppt_w/2"/>
                                          </p:val>
                                        </p:tav>
                                        <p:tav tm="100000">
                                          <p:val>
                                            <p:strVal val="#ppt_x"/>
                                          </p:val>
                                        </p:tav>
                                      </p:tavLst>
                                    </p:anim>
                                    <p:anim calcmode="lin" valueType="num">
                                      <p:cBhvr>
                                        <p:cTn id="75" dur="500" fill="hold"/>
                                        <p:tgtEl>
                                          <p:spTgt spid="2169973"/>
                                        </p:tgtEl>
                                        <p:attrNameLst>
                                          <p:attrName>ppt_y</p:attrName>
                                        </p:attrNameLst>
                                      </p:cBhvr>
                                      <p:tavLst>
                                        <p:tav tm="0">
                                          <p:val>
                                            <p:strVal val="#ppt_y"/>
                                          </p:val>
                                        </p:tav>
                                        <p:tav tm="100000">
                                          <p:val>
                                            <p:strVal val="#ppt_y"/>
                                          </p:val>
                                        </p:tav>
                                      </p:tavLst>
                                    </p:anim>
                                    <p:anim calcmode="lin" valueType="num">
                                      <p:cBhvr>
                                        <p:cTn id="76" dur="500" fill="hold"/>
                                        <p:tgtEl>
                                          <p:spTgt spid="2169973"/>
                                        </p:tgtEl>
                                        <p:attrNameLst>
                                          <p:attrName>ppt_w</p:attrName>
                                        </p:attrNameLst>
                                      </p:cBhvr>
                                      <p:tavLst>
                                        <p:tav tm="0">
                                          <p:val>
                                            <p:fltVal val="0"/>
                                          </p:val>
                                        </p:tav>
                                        <p:tav tm="100000">
                                          <p:val>
                                            <p:strVal val="#ppt_w"/>
                                          </p:val>
                                        </p:tav>
                                      </p:tavLst>
                                    </p:anim>
                                    <p:anim calcmode="lin" valueType="num">
                                      <p:cBhvr>
                                        <p:cTn id="77" dur="500" fill="hold"/>
                                        <p:tgtEl>
                                          <p:spTgt spid="2169973"/>
                                        </p:tgtEl>
                                        <p:attrNameLst>
                                          <p:attrName>ppt_h</p:attrName>
                                        </p:attrNameLst>
                                      </p:cBhvr>
                                      <p:tavLst>
                                        <p:tav tm="0">
                                          <p:val>
                                            <p:strVal val="#ppt_h"/>
                                          </p:val>
                                        </p:tav>
                                        <p:tav tm="100000">
                                          <p:val>
                                            <p:strVal val="#ppt_h"/>
                                          </p:val>
                                        </p:tav>
                                      </p:tavLst>
                                    </p:anim>
                                  </p:childTnLst>
                                </p:cTn>
                              </p:par>
                              <p:par>
                                <p:cTn id="78" presetID="17" presetClass="entr" presetSubtype="8" fill="hold" grpId="0" nodeType="withEffect">
                                  <p:stCondLst>
                                    <p:cond delay="0"/>
                                  </p:stCondLst>
                                  <p:childTnLst>
                                    <p:set>
                                      <p:cBhvr>
                                        <p:cTn id="79" dur="1" fill="hold">
                                          <p:stCondLst>
                                            <p:cond delay="0"/>
                                          </p:stCondLst>
                                        </p:cTn>
                                        <p:tgtEl>
                                          <p:spTgt spid="2169974"/>
                                        </p:tgtEl>
                                        <p:attrNameLst>
                                          <p:attrName>style.visibility</p:attrName>
                                        </p:attrNameLst>
                                      </p:cBhvr>
                                      <p:to>
                                        <p:strVal val="visible"/>
                                      </p:to>
                                    </p:set>
                                    <p:anim calcmode="lin" valueType="num">
                                      <p:cBhvr>
                                        <p:cTn id="80" dur="500" fill="hold"/>
                                        <p:tgtEl>
                                          <p:spTgt spid="2169974"/>
                                        </p:tgtEl>
                                        <p:attrNameLst>
                                          <p:attrName>ppt_x</p:attrName>
                                        </p:attrNameLst>
                                      </p:cBhvr>
                                      <p:tavLst>
                                        <p:tav tm="0">
                                          <p:val>
                                            <p:strVal val="#ppt_x-#ppt_w/2"/>
                                          </p:val>
                                        </p:tav>
                                        <p:tav tm="100000">
                                          <p:val>
                                            <p:strVal val="#ppt_x"/>
                                          </p:val>
                                        </p:tav>
                                      </p:tavLst>
                                    </p:anim>
                                    <p:anim calcmode="lin" valueType="num">
                                      <p:cBhvr>
                                        <p:cTn id="81" dur="500" fill="hold"/>
                                        <p:tgtEl>
                                          <p:spTgt spid="2169974"/>
                                        </p:tgtEl>
                                        <p:attrNameLst>
                                          <p:attrName>ppt_y</p:attrName>
                                        </p:attrNameLst>
                                      </p:cBhvr>
                                      <p:tavLst>
                                        <p:tav tm="0">
                                          <p:val>
                                            <p:strVal val="#ppt_y"/>
                                          </p:val>
                                        </p:tav>
                                        <p:tav tm="100000">
                                          <p:val>
                                            <p:strVal val="#ppt_y"/>
                                          </p:val>
                                        </p:tav>
                                      </p:tavLst>
                                    </p:anim>
                                    <p:anim calcmode="lin" valueType="num">
                                      <p:cBhvr>
                                        <p:cTn id="82" dur="500" fill="hold"/>
                                        <p:tgtEl>
                                          <p:spTgt spid="2169974"/>
                                        </p:tgtEl>
                                        <p:attrNameLst>
                                          <p:attrName>ppt_w</p:attrName>
                                        </p:attrNameLst>
                                      </p:cBhvr>
                                      <p:tavLst>
                                        <p:tav tm="0">
                                          <p:val>
                                            <p:fltVal val="0"/>
                                          </p:val>
                                        </p:tav>
                                        <p:tav tm="100000">
                                          <p:val>
                                            <p:strVal val="#ppt_w"/>
                                          </p:val>
                                        </p:tav>
                                      </p:tavLst>
                                    </p:anim>
                                    <p:anim calcmode="lin" valueType="num">
                                      <p:cBhvr>
                                        <p:cTn id="83" dur="500" fill="hold"/>
                                        <p:tgtEl>
                                          <p:spTgt spid="2169974"/>
                                        </p:tgtEl>
                                        <p:attrNameLst>
                                          <p:attrName>ppt_h</p:attrName>
                                        </p:attrNameLst>
                                      </p:cBhvr>
                                      <p:tavLst>
                                        <p:tav tm="0">
                                          <p:val>
                                            <p:strVal val="#ppt_h"/>
                                          </p:val>
                                        </p:tav>
                                        <p:tav tm="100000">
                                          <p:val>
                                            <p:strVal val="#ppt_h"/>
                                          </p:val>
                                        </p:tav>
                                      </p:tavLst>
                                    </p:anim>
                                  </p:childTnLst>
                                </p:cTn>
                              </p:par>
                              <p:par>
                                <p:cTn id="84" presetID="17" presetClass="entr" presetSubtype="8" fill="hold" grpId="0" nodeType="withEffect">
                                  <p:stCondLst>
                                    <p:cond delay="0"/>
                                  </p:stCondLst>
                                  <p:childTnLst>
                                    <p:set>
                                      <p:cBhvr>
                                        <p:cTn id="85" dur="1" fill="hold">
                                          <p:stCondLst>
                                            <p:cond delay="0"/>
                                          </p:stCondLst>
                                        </p:cTn>
                                        <p:tgtEl>
                                          <p:spTgt spid="2169975"/>
                                        </p:tgtEl>
                                        <p:attrNameLst>
                                          <p:attrName>style.visibility</p:attrName>
                                        </p:attrNameLst>
                                      </p:cBhvr>
                                      <p:to>
                                        <p:strVal val="visible"/>
                                      </p:to>
                                    </p:set>
                                    <p:anim calcmode="lin" valueType="num">
                                      <p:cBhvr>
                                        <p:cTn id="86" dur="500" fill="hold"/>
                                        <p:tgtEl>
                                          <p:spTgt spid="2169975"/>
                                        </p:tgtEl>
                                        <p:attrNameLst>
                                          <p:attrName>ppt_x</p:attrName>
                                        </p:attrNameLst>
                                      </p:cBhvr>
                                      <p:tavLst>
                                        <p:tav tm="0">
                                          <p:val>
                                            <p:strVal val="#ppt_x-#ppt_w/2"/>
                                          </p:val>
                                        </p:tav>
                                        <p:tav tm="100000">
                                          <p:val>
                                            <p:strVal val="#ppt_x"/>
                                          </p:val>
                                        </p:tav>
                                      </p:tavLst>
                                    </p:anim>
                                    <p:anim calcmode="lin" valueType="num">
                                      <p:cBhvr>
                                        <p:cTn id="87" dur="500" fill="hold"/>
                                        <p:tgtEl>
                                          <p:spTgt spid="2169975"/>
                                        </p:tgtEl>
                                        <p:attrNameLst>
                                          <p:attrName>ppt_y</p:attrName>
                                        </p:attrNameLst>
                                      </p:cBhvr>
                                      <p:tavLst>
                                        <p:tav tm="0">
                                          <p:val>
                                            <p:strVal val="#ppt_y"/>
                                          </p:val>
                                        </p:tav>
                                        <p:tav tm="100000">
                                          <p:val>
                                            <p:strVal val="#ppt_y"/>
                                          </p:val>
                                        </p:tav>
                                      </p:tavLst>
                                    </p:anim>
                                    <p:anim calcmode="lin" valueType="num">
                                      <p:cBhvr>
                                        <p:cTn id="88" dur="500" fill="hold"/>
                                        <p:tgtEl>
                                          <p:spTgt spid="2169975"/>
                                        </p:tgtEl>
                                        <p:attrNameLst>
                                          <p:attrName>ppt_w</p:attrName>
                                        </p:attrNameLst>
                                      </p:cBhvr>
                                      <p:tavLst>
                                        <p:tav tm="0">
                                          <p:val>
                                            <p:fltVal val="0"/>
                                          </p:val>
                                        </p:tav>
                                        <p:tav tm="100000">
                                          <p:val>
                                            <p:strVal val="#ppt_w"/>
                                          </p:val>
                                        </p:tav>
                                      </p:tavLst>
                                    </p:anim>
                                    <p:anim calcmode="lin" valueType="num">
                                      <p:cBhvr>
                                        <p:cTn id="89" dur="500" fill="hold"/>
                                        <p:tgtEl>
                                          <p:spTgt spid="2169975"/>
                                        </p:tgtEl>
                                        <p:attrNameLst>
                                          <p:attrName>ppt_h</p:attrName>
                                        </p:attrNameLst>
                                      </p:cBhvr>
                                      <p:tavLst>
                                        <p:tav tm="0">
                                          <p:val>
                                            <p:strVal val="#ppt_h"/>
                                          </p:val>
                                        </p:tav>
                                        <p:tav tm="100000">
                                          <p:val>
                                            <p:strVal val="#ppt_h"/>
                                          </p:val>
                                        </p:tav>
                                      </p:tavLst>
                                    </p:anim>
                                  </p:childTnLst>
                                </p:cTn>
                              </p:par>
                              <p:par>
                                <p:cTn id="90" presetID="17" presetClass="entr" presetSubtype="8" fill="hold" grpId="0" nodeType="withEffect">
                                  <p:stCondLst>
                                    <p:cond delay="0"/>
                                  </p:stCondLst>
                                  <p:childTnLst>
                                    <p:set>
                                      <p:cBhvr>
                                        <p:cTn id="91" dur="1" fill="hold">
                                          <p:stCondLst>
                                            <p:cond delay="0"/>
                                          </p:stCondLst>
                                        </p:cTn>
                                        <p:tgtEl>
                                          <p:spTgt spid="2169976"/>
                                        </p:tgtEl>
                                        <p:attrNameLst>
                                          <p:attrName>style.visibility</p:attrName>
                                        </p:attrNameLst>
                                      </p:cBhvr>
                                      <p:to>
                                        <p:strVal val="visible"/>
                                      </p:to>
                                    </p:set>
                                    <p:anim calcmode="lin" valueType="num">
                                      <p:cBhvr>
                                        <p:cTn id="92" dur="500" fill="hold"/>
                                        <p:tgtEl>
                                          <p:spTgt spid="2169976"/>
                                        </p:tgtEl>
                                        <p:attrNameLst>
                                          <p:attrName>ppt_x</p:attrName>
                                        </p:attrNameLst>
                                      </p:cBhvr>
                                      <p:tavLst>
                                        <p:tav tm="0">
                                          <p:val>
                                            <p:strVal val="#ppt_x-#ppt_w/2"/>
                                          </p:val>
                                        </p:tav>
                                        <p:tav tm="100000">
                                          <p:val>
                                            <p:strVal val="#ppt_x"/>
                                          </p:val>
                                        </p:tav>
                                      </p:tavLst>
                                    </p:anim>
                                    <p:anim calcmode="lin" valueType="num">
                                      <p:cBhvr>
                                        <p:cTn id="93" dur="500" fill="hold"/>
                                        <p:tgtEl>
                                          <p:spTgt spid="2169976"/>
                                        </p:tgtEl>
                                        <p:attrNameLst>
                                          <p:attrName>ppt_y</p:attrName>
                                        </p:attrNameLst>
                                      </p:cBhvr>
                                      <p:tavLst>
                                        <p:tav tm="0">
                                          <p:val>
                                            <p:strVal val="#ppt_y"/>
                                          </p:val>
                                        </p:tav>
                                        <p:tav tm="100000">
                                          <p:val>
                                            <p:strVal val="#ppt_y"/>
                                          </p:val>
                                        </p:tav>
                                      </p:tavLst>
                                    </p:anim>
                                    <p:anim calcmode="lin" valueType="num">
                                      <p:cBhvr>
                                        <p:cTn id="94" dur="500" fill="hold"/>
                                        <p:tgtEl>
                                          <p:spTgt spid="2169976"/>
                                        </p:tgtEl>
                                        <p:attrNameLst>
                                          <p:attrName>ppt_w</p:attrName>
                                        </p:attrNameLst>
                                      </p:cBhvr>
                                      <p:tavLst>
                                        <p:tav tm="0">
                                          <p:val>
                                            <p:fltVal val="0"/>
                                          </p:val>
                                        </p:tav>
                                        <p:tav tm="100000">
                                          <p:val>
                                            <p:strVal val="#ppt_w"/>
                                          </p:val>
                                        </p:tav>
                                      </p:tavLst>
                                    </p:anim>
                                    <p:anim calcmode="lin" valueType="num">
                                      <p:cBhvr>
                                        <p:cTn id="95" dur="500" fill="hold"/>
                                        <p:tgtEl>
                                          <p:spTgt spid="2169976"/>
                                        </p:tgtEl>
                                        <p:attrNameLst>
                                          <p:attrName>ppt_h</p:attrName>
                                        </p:attrNameLst>
                                      </p:cBhvr>
                                      <p:tavLst>
                                        <p:tav tm="0">
                                          <p:val>
                                            <p:strVal val="#ppt_h"/>
                                          </p:val>
                                        </p:tav>
                                        <p:tav tm="100000">
                                          <p:val>
                                            <p:strVal val="#ppt_h"/>
                                          </p:val>
                                        </p:tav>
                                      </p:tavLst>
                                    </p:anim>
                                  </p:childTnLst>
                                </p:cTn>
                              </p:par>
                              <p:par>
                                <p:cTn id="96" presetID="17" presetClass="entr" presetSubtype="8" fill="hold" grpId="0" nodeType="withEffect">
                                  <p:stCondLst>
                                    <p:cond delay="0"/>
                                  </p:stCondLst>
                                  <p:childTnLst>
                                    <p:set>
                                      <p:cBhvr>
                                        <p:cTn id="97" dur="1" fill="hold">
                                          <p:stCondLst>
                                            <p:cond delay="0"/>
                                          </p:stCondLst>
                                        </p:cTn>
                                        <p:tgtEl>
                                          <p:spTgt spid="2169977"/>
                                        </p:tgtEl>
                                        <p:attrNameLst>
                                          <p:attrName>style.visibility</p:attrName>
                                        </p:attrNameLst>
                                      </p:cBhvr>
                                      <p:to>
                                        <p:strVal val="visible"/>
                                      </p:to>
                                    </p:set>
                                    <p:anim calcmode="lin" valueType="num">
                                      <p:cBhvr>
                                        <p:cTn id="98" dur="500" fill="hold"/>
                                        <p:tgtEl>
                                          <p:spTgt spid="2169977"/>
                                        </p:tgtEl>
                                        <p:attrNameLst>
                                          <p:attrName>ppt_x</p:attrName>
                                        </p:attrNameLst>
                                      </p:cBhvr>
                                      <p:tavLst>
                                        <p:tav tm="0">
                                          <p:val>
                                            <p:strVal val="#ppt_x-#ppt_w/2"/>
                                          </p:val>
                                        </p:tav>
                                        <p:tav tm="100000">
                                          <p:val>
                                            <p:strVal val="#ppt_x"/>
                                          </p:val>
                                        </p:tav>
                                      </p:tavLst>
                                    </p:anim>
                                    <p:anim calcmode="lin" valueType="num">
                                      <p:cBhvr>
                                        <p:cTn id="99" dur="500" fill="hold"/>
                                        <p:tgtEl>
                                          <p:spTgt spid="2169977"/>
                                        </p:tgtEl>
                                        <p:attrNameLst>
                                          <p:attrName>ppt_y</p:attrName>
                                        </p:attrNameLst>
                                      </p:cBhvr>
                                      <p:tavLst>
                                        <p:tav tm="0">
                                          <p:val>
                                            <p:strVal val="#ppt_y"/>
                                          </p:val>
                                        </p:tav>
                                        <p:tav tm="100000">
                                          <p:val>
                                            <p:strVal val="#ppt_y"/>
                                          </p:val>
                                        </p:tav>
                                      </p:tavLst>
                                    </p:anim>
                                    <p:anim calcmode="lin" valueType="num">
                                      <p:cBhvr>
                                        <p:cTn id="100" dur="500" fill="hold"/>
                                        <p:tgtEl>
                                          <p:spTgt spid="2169977"/>
                                        </p:tgtEl>
                                        <p:attrNameLst>
                                          <p:attrName>ppt_w</p:attrName>
                                        </p:attrNameLst>
                                      </p:cBhvr>
                                      <p:tavLst>
                                        <p:tav tm="0">
                                          <p:val>
                                            <p:fltVal val="0"/>
                                          </p:val>
                                        </p:tav>
                                        <p:tav tm="100000">
                                          <p:val>
                                            <p:strVal val="#ppt_w"/>
                                          </p:val>
                                        </p:tav>
                                      </p:tavLst>
                                    </p:anim>
                                    <p:anim calcmode="lin" valueType="num">
                                      <p:cBhvr>
                                        <p:cTn id="101" dur="500" fill="hold"/>
                                        <p:tgtEl>
                                          <p:spTgt spid="2169977"/>
                                        </p:tgtEl>
                                        <p:attrNameLst>
                                          <p:attrName>ppt_h</p:attrName>
                                        </p:attrNameLst>
                                      </p:cBhvr>
                                      <p:tavLst>
                                        <p:tav tm="0">
                                          <p:val>
                                            <p:strVal val="#ppt_h"/>
                                          </p:val>
                                        </p:tav>
                                        <p:tav tm="100000">
                                          <p:val>
                                            <p:strVal val="#ppt_h"/>
                                          </p:val>
                                        </p:tav>
                                      </p:tavLst>
                                    </p:anim>
                                  </p:childTnLst>
                                </p:cTn>
                              </p:par>
                              <p:par>
                                <p:cTn id="102" presetID="17" presetClass="entr" presetSubtype="8" fill="hold" grpId="0" nodeType="withEffect">
                                  <p:stCondLst>
                                    <p:cond delay="0"/>
                                  </p:stCondLst>
                                  <p:childTnLst>
                                    <p:set>
                                      <p:cBhvr>
                                        <p:cTn id="103" dur="1" fill="hold">
                                          <p:stCondLst>
                                            <p:cond delay="0"/>
                                          </p:stCondLst>
                                        </p:cTn>
                                        <p:tgtEl>
                                          <p:spTgt spid="2169978"/>
                                        </p:tgtEl>
                                        <p:attrNameLst>
                                          <p:attrName>style.visibility</p:attrName>
                                        </p:attrNameLst>
                                      </p:cBhvr>
                                      <p:to>
                                        <p:strVal val="visible"/>
                                      </p:to>
                                    </p:set>
                                    <p:anim calcmode="lin" valueType="num">
                                      <p:cBhvr>
                                        <p:cTn id="104" dur="500" fill="hold"/>
                                        <p:tgtEl>
                                          <p:spTgt spid="2169978"/>
                                        </p:tgtEl>
                                        <p:attrNameLst>
                                          <p:attrName>ppt_x</p:attrName>
                                        </p:attrNameLst>
                                      </p:cBhvr>
                                      <p:tavLst>
                                        <p:tav tm="0">
                                          <p:val>
                                            <p:strVal val="#ppt_x-#ppt_w/2"/>
                                          </p:val>
                                        </p:tav>
                                        <p:tav tm="100000">
                                          <p:val>
                                            <p:strVal val="#ppt_x"/>
                                          </p:val>
                                        </p:tav>
                                      </p:tavLst>
                                    </p:anim>
                                    <p:anim calcmode="lin" valueType="num">
                                      <p:cBhvr>
                                        <p:cTn id="105" dur="500" fill="hold"/>
                                        <p:tgtEl>
                                          <p:spTgt spid="2169978"/>
                                        </p:tgtEl>
                                        <p:attrNameLst>
                                          <p:attrName>ppt_y</p:attrName>
                                        </p:attrNameLst>
                                      </p:cBhvr>
                                      <p:tavLst>
                                        <p:tav tm="0">
                                          <p:val>
                                            <p:strVal val="#ppt_y"/>
                                          </p:val>
                                        </p:tav>
                                        <p:tav tm="100000">
                                          <p:val>
                                            <p:strVal val="#ppt_y"/>
                                          </p:val>
                                        </p:tav>
                                      </p:tavLst>
                                    </p:anim>
                                    <p:anim calcmode="lin" valueType="num">
                                      <p:cBhvr>
                                        <p:cTn id="106" dur="500" fill="hold"/>
                                        <p:tgtEl>
                                          <p:spTgt spid="2169978"/>
                                        </p:tgtEl>
                                        <p:attrNameLst>
                                          <p:attrName>ppt_w</p:attrName>
                                        </p:attrNameLst>
                                      </p:cBhvr>
                                      <p:tavLst>
                                        <p:tav tm="0">
                                          <p:val>
                                            <p:fltVal val="0"/>
                                          </p:val>
                                        </p:tav>
                                        <p:tav tm="100000">
                                          <p:val>
                                            <p:strVal val="#ppt_w"/>
                                          </p:val>
                                        </p:tav>
                                      </p:tavLst>
                                    </p:anim>
                                    <p:anim calcmode="lin" valueType="num">
                                      <p:cBhvr>
                                        <p:cTn id="107" dur="500" fill="hold"/>
                                        <p:tgtEl>
                                          <p:spTgt spid="2169978"/>
                                        </p:tgtEl>
                                        <p:attrNameLst>
                                          <p:attrName>ppt_h</p:attrName>
                                        </p:attrNameLst>
                                      </p:cBhvr>
                                      <p:tavLst>
                                        <p:tav tm="0">
                                          <p:val>
                                            <p:strVal val="#ppt_h"/>
                                          </p:val>
                                        </p:tav>
                                        <p:tav tm="100000">
                                          <p:val>
                                            <p:strVal val="#ppt_h"/>
                                          </p:val>
                                        </p:tav>
                                      </p:tavLst>
                                    </p:anim>
                                  </p:childTnLst>
                                </p:cTn>
                              </p:par>
                              <p:par>
                                <p:cTn id="108" presetID="17" presetClass="entr" presetSubtype="8" fill="hold" grpId="0" nodeType="withEffect">
                                  <p:stCondLst>
                                    <p:cond delay="0"/>
                                  </p:stCondLst>
                                  <p:childTnLst>
                                    <p:set>
                                      <p:cBhvr>
                                        <p:cTn id="109" dur="1" fill="hold">
                                          <p:stCondLst>
                                            <p:cond delay="0"/>
                                          </p:stCondLst>
                                        </p:cTn>
                                        <p:tgtEl>
                                          <p:spTgt spid="2169979"/>
                                        </p:tgtEl>
                                        <p:attrNameLst>
                                          <p:attrName>style.visibility</p:attrName>
                                        </p:attrNameLst>
                                      </p:cBhvr>
                                      <p:to>
                                        <p:strVal val="visible"/>
                                      </p:to>
                                    </p:set>
                                    <p:anim calcmode="lin" valueType="num">
                                      <p:cBhvr>
                                        <p:cTn id="110" dur="500" fill="hold"/>
                                        <p:tgtEl>
                                          <p:spTgt spid="2169979"/>
                                        </p:tgtEl>
                                        <p:attrNameLst>
                                          <p:attrName>ppt_x</p:attrName>
                                        </p:attrNameLst>
                                      </p:cBhvr>
                                      <p:tavLst>
                                        <p:tav tm="0">
                                          <p:val>
                                            <p:strVal val="#ppt_x-#ppt_w/2"/>
                                          </p:val>
                                        </p:tav>
                                        <p:tav tm="100000">
                                          <p:val>
                                            <p:strVal val="#ppt_x"/>
                                          </p:val>
                                        </p:tav>
                                      </p:tavLst>
                                    </p:anim>
                                    <p:anim calcmode="lin" valueType="num">
                                      <p:cBhvr>
                                        <p:cTn id="111" dur="500" fill="hold"/>
                                        <p:tgtEl>
                                          <p:spTgt spid="2169979"/>
                                        </p:tgtEl>
                                        <p:attrNameLst>
                                          <p:attrName>ppt_y</p:attrName>
                                        </p:attrNameLst>
                                      </p:cBhvr>
                                      <p:tavLst>
                                        <p:tav tm="0">
                                          <p:val>
                                            <p:strVal val="#ppt_y"/>
                                          </p:val>
                                        </p:tav>
                                        <p:tav tm="100000">
                                          <p:val>
                                            <p:strVal val="#ppt_y"/>
                                          </p:val>
                                        </p:tav>
                                      </p:tavLst>
                                    </p:anim>
                                    <p:anim calcmode="lin" valueType="num">
                                      <p:cBhvr>
                                        <p:cTn id="112" dur="500" fill="hold"/>
                                        <p:tgtEl>
                                          <p:spTgt spid="2169979"/>
                                        </p:tgtEl>
                                        <p:attrNameLst>
                                          <p:attrName>ppt_w</p:attrName>
                                        </p:attrNameLst>
                                      </p:cBhvr>
                                      <p:tavLst>
                                        <p:tav tm="0">
                                          <p:val>
                                            <p:fltVal val="0"/>
                                          </p:val>
                                        </p:tav>
                                        <p:tav tm="100000">
                                          <p:val>
                                            <p:strVal val="#ppt_w"/>
                                          </p:val>
                                        </p:tav>
                                      </p:tavLst>
                                    </p:anim>
                                    <p:anim calcmode="lin" valueType="num">
                                      <p:cBhvr>
                                        <p:cTn id="113" dur="500" fill="hold"/>
                                        <p:tgtEl>
                                          <p:spTgt spid="2169979"/>
                                        </p:tgtEl>
                                        <p:attrNameLst>
                                          <p:attrName>ppt_h</p:attrName>
                                        </p:attrNameLst>
                                      </p:cBhvr>
                                      <p:tavLst>
                                        <p:tav tm="0">
                                          <p:val>
                                            <p:strVal val="#ppt_h"/>
                                          </p:val>
                                        </p:tav>
                                        <p:tav tm="100000">
                                          <p:val>
                                            <p:strVal val="#ppt_h"/>
                                          </p:val>
                                        </p:tav>
                                      </p:tavLst>
                                    </p:anim>
                                  </p:childTnLst>
                                </p:cTn>
                              </p:par>
                              <p:par>
                                <p:cTn id="114" presetID="17" presetClass="entr" presetSubtype="8" fill="hold" grpId="0" nodeType="withEffect">
                                  <p:stCondLst>
                                    <p:cond delay="0"/>
                                  </p:stCondLst>
                                  <p:childTnLst>
                                    <p:set>
                                      <p:cBhvr>
                                        <p:cTn id="115" dur="1" fill="hold">
                                          <p:stCondLst>
                                            <p:cond delay="0"/>
                                          </p:stCondLst>
                                        </p:cTn>
                                        <p:tgtEl>
                                          <p:spTgt spid="2169980"/>
                                        </p:tgtEl>
                                        <p:attrNameLst>
                                          <p:attrName>style.visibility</p:attrName>
                                        </p:attrNameLst>
                                      </p:cBhvr>
                                      <p:to>
                                        <p:strVal val="visible"/>
                                      </p:to>
                                    </p:set>
                                    <p:anim calcmode="lin" valueType="num">
                                      <p:cBhvr>
                                        <p:cTn id="116" dur="500" fill="hold"/>
                                        <p:tgtEl>
                                          <p:spTgt spid="2169980"/>
                                        </p:tgtEl>
                                        <p:attrNameLst>
                                          <p:attrName>ppt_x</p:attrName>
                                        </p:attrNameLst>
                                      </p:cBhvr>
                                      <p:tavLst>
                                        <p:tav tm="0">
                                          <p:val>
                                            <p:strVal val="#ppt_x-#ppt_w/2"/>
                                          </p:val>
                                        </p:tav>
                                        <p:tav tm="100000">
                                          <p:val>
                                            <p:strVal val="#ppt_x"/>
                                          </p:val>
                                        </p:tav>
                                      </p:tavLst>
                                    </p:anim>
                                    <p:anim calcmode="lin" valueType="num">
                                      <p:cBhvr>
                                        <p:cTn id="117" dur="500" fill="hold"/>
                                        <p:tgtEl>
                                          <p:spTgt spid="2169980"/>
                                        </p:tgtEl>
                                        <p:attrNameLst>
                                          <p:attrName>ppt_y</p:attrName>
                                        </p:attrNameLst>
                                      </p:cBhvr>
                                      <p:tavLst>
                                        <p:tav tm="0">
                                          <p:val>
                                            <p:strVal val="#ppt_y"/>
                                          </p:val>
                                        </p:tav>
                                        <p:tav tm="100000">
                                          <p:val>
                                            <p:strVal val="#ppt_y"/>
                                          </p:val>
                                        </p:tav>
                                      </p:tavLst>
                                    </p:anim>
                                    <p:anim calcmode="lin" valueType="num">
                                      <p:cBhvr>
                                        <p:cTn id="118" dur="500" fill="hold"/>
                                        <p:tgtEl>
                                          <p:spTgt spid="2169980"/>
                                        </p:tgtEl>
                                        <p:attrNameLst>
                                          <p:attrName>ppt_w</p:attrName>
                                        </p:attrNameLst>
                                      </p:cBhvr>
                                      <p:tavLst>
                                        <p:tav tm="0">
                                          <p:val>
                                            <p:fltVal val="0"/>
                                          </p:val>
                                        </p:tav>
                                        <p:tav tm="100000">
                                          <p:val>
                                            <p:strVal val="#ppt_w"/>
                                          </p:val>
                                        </p:tav>
                                      </p:tavLst>
                                    </p:anim>
                                    <p:anim calcmode="lin" valueType="num">
                                      <p:cBhvr>
                                        <p:cTn id="119" dur="500" fill="hold"/>
                                        <p:tgtEl>
                                          <p:spTgt spid="2169980"/>
                                        </p:tgtEl>
                                        <p:attrNameLst>
                                          <p:attrName>ppt_h</p:attrName>
                                        </p:attrNameLst>
                                      </p:cBhvr>
                                      <p:tavLst>
                                        <p:tav tm="0">
                                          <p:val>
                                            <p:strVal val="#ppt_h"/>
                                          </p:val>
                                        </p:tav>
                                        <p:tav tm="100000">
                                          <p:val>
                                            <p:strVal val="#ppt_h"/>
                                          </p:val>
                                        </p:tav>
                                      </p:tavLst>
                                    </p:anim>
                                  </p:childTnLst>
                                </p:cTn>
                              </p:par>
                              <p:par>
                                <p:cTn id="120" presetID="17" presetClass="entr" presetSubtype="8" fill="hold" grpId="0" nodeType="withEffect">
                                  <p:stCondLst>
                                    <p:cond delay="0"/>
                                  </p:stCondLst>
                                  <p:childTnLst>
                                    <p:set>
                                      <p:cBhvr>
                                        <p:cTn id="121" dur="1" fill="hold">
                                          <p:stCondLst>
                                            <p:cond delay="0"/>
                                          </p:stCondLst>
                                        </p:cTn>
                                        <p:tgtEl>
                                          <p:spTgt spid="2169981"/>
                                        </p:tgtEl>
                                        <p:attrNameLst>
                                          <p:attrName>style.visibility</p:attrName>
                                        </p:attrNameLst>
                                      </p:cBhvr>
                                      <p:to>
                                        <p:strVal val="visible"/>
                                      </p:to>
                                    </p:set>
                                    <p:anim calcmode="lin" valueType="num">
                                      <p:cBhvr>
                                        <p:cTn id="122" dur="500" fill="hold"/>
                                        <p:tgtEl>
                                          <p:spTgt spid="2169981"/>
                                        </p:tgtEl>
                                        <p:attrNameLst>
                                          <p:attrName>ppt_x</p:attrName>
                                        </p:attrNameLst>
                                      </p:cBhvr>
                                      <p:tavLst>
                                        <p:tav tm="0">
                                          <p:val>
                                            <p:strVal val="#ppt_x-#ppt_w/2"/>
                                          </p:val>
                                        </p:tav>
                                        <p:tav tm="100000">
                                          <p:val>
                                            <p:strVal val="#ppt_x"/>
                                          </p:val>
                                        </p:tav>
                                      </p:tavLst>
                                    </p:anim>
                                    <p:anim calcmode="lin" valueType="num">
                                      <p:cBhvr>
                                        <p:cTn id="123" dur="500" fill="hold"/>
                                        <p:tgtEl>
                                          <p:spTgt spid="2169981"/>
                                        </p:tgtEl>
                                        <p:attrNameLst>
                                          <p:attrName>ppt_y</p:attrName>
                                        </p:attrNameLst>
                                      </p:cBhvr>
                                      <p:tavLst>
                                        <p:tav tm="0">
                                          <p:val>
                                            <p:strVal val="#ppt_y"/>
                                          </p:val>
                                        </p:tav>
                                        <p:tav tm="100000">
                                          <p:val>
                                            <p:strVal val="#ppt_y"/>
                                          </p:val>
                                        </p:tav>
                                      </p:tavLst>
                                    </p:anim>
                                    <p:anim calcmode="lin" valueType="num">
                                      <p:cBhvr>
                                        <p:cTn id="124" dur="500" fill="hold"/>
                                        <p:tgtEl>
                                          <p:spTgt spid="2169981"/>
                                        </p:tgtEl>
                                        <p:attrNameLst>
                                          <p:attrName>ppt_w</p:attrName>
                                        </p:attrNameLst>
                                      </p:cBhvr>
                                      <p:tavLst>
                                        <p:tav tm="0">
                                          <p:val>
                                            <p:fltVal val="0"/>
                                          </p:val>
                                        </p:tav>
                                        <p:tav tm="100000">
                                          <p:val>
                                            <p:strVal val="#ppt_w"/>
                                          </p:val>
                                        </p:tav>
                                      </p:tavLst>
                                    </p:anim>
                                    <p:anim calcmode="lin" valueType="num">
                                      <p:cBhvr>
                                        <p:cTn id="125" dur="500" fill="hold"/>
                                        <p:tgtEl>
                                          <p:spTgt spid="2169981"/>
                                        </p:tgtEl>
                                        <p:attrNameLst>
                                          <p:attrName>ppt_h</p:attrName>
                                        </p:attrNameLst>
                                      </p:cBhvr>
                                      <p:tavLst>
                                        <p:tav tm="0">
                                          <p:val>
                                            <p:strVal val="#ppt_h"/>
                                          </p:val>
                                        </p:tav>
                                        <p:tav tm="100000">
                                          <p:val>
                                            <p:strVal val="#ppt_h"/>
                                          </p:val>
                                        </p:tav>
                                      </p:tavLst>
                                    </p:anim>
                                  </p:childTnLst>
                                </p:cTn>
                              </p:par>
                              <p:par>
                                <p:cTn id="126" presetID="17" presetClass="entr" presetSubtype="8" fill="hold" grpId="0" nodeType="withEffect">
                                  <p:stCondLst>
                                    <p:cond delay="0"/>
                                  </p:stCondLst>
                                  <p:childTnLst>
                                    <p:set>
                                      <p:cBhvr>
                                        <p:cTn id="127" dur="1" fill="hold">
                                          <p:stCondLst>
                                            <p:cond delay="0"/>
                                          </p:stCondLst>
                                        </p:cTn>
                                        <p:tgtEl>
                                          <p:spTgt spid="2169982"/>
                                        </p:tgtEl>
                                        <p:attrNameLst>
                                          <p:attrName>style.visibility</p:attrName>
                                        </p:attrNameLst>
                                      </p:cBhvr>
                                      <p:to>
                                        <p:strVal val="visible"/>
                                      </p:to>
                                    </p:set>
                                    <p:anim calcmode="lin" valueType="num">
                                      <p:cBhvr>
                                        <p:cTn id="128" dur="500" fill="hold"/>
                                        <p:tgtEl>
                                          <p:spTgt spid="2169982"/>
                                        </p:tgtEl>
                                        <p:attrNameLst>
                                          <p:attrName>ppt_x</p:attrName>
                                        </p:attrNameLst>
                                      </p:cBhvr>
                                      <p:tavLst>
                                        <p:tav tm="0">
                                          <p:val>
                                            <p:strVal val="#ppt_x-#ppt_w/2"/>
                                          </p:val>
                                        </p:tav>
                                        <p:tav tm="100000">
                                          <p:val>
                                            <p:strVal val="#ppt_x"/>
                                          </p:val>
                                        </p:tav>
                                      </p:tavLst>
                                    </p:anim>
                                    <p:anim calcmode="lin" valueType="num">
                                      <p:cBhvr>
                                        <p:cTn id="129" dur="500" fill="hold"/>
                                        <p:tgtEl>
                                          <p:spTgt spid="2169982"/>
                                        </p:tgtEl>
                                        <p:attrNameLst>
                                          <p:attrName>ppt_y</p:attrName>
                                        </p:attrNameLst>
                                      </p:cBhvr>
                                      <p:tavLst>
                                        <p:tav tm="0">
                                          <p:val>
                                            <p:strVal val="#ppt_y"/>
                                          </p:val>
                                        </p:tav>
                                        <p:tav tm="100000">
                                          <p:val>
                                            <p:strVal val="#ppt_y"/>
                                          </p:val>
                                        </p:tav>
                                      </p:tavLst>
                                    </p:anim>
                                    <p:anim calcmode="lin" valueType="num">
                                      <p:cBhvr>
                                        <p:cTn id="130" dur="500" fill="hold"/>
                                        <p:tgtEl>
                                          <p:spTgt spid="2169982"/>
                                        </p:tgtEl>
                                        <p:attrNameLst>
                                          <p:attrName>ppt_w</p:attrName>
                                        </p:attrNameLst>
                                      </p:cBhvr>
                                      <p:tavLst>
                                        <p:tav tm="0">
                                          <p:val>
                                            <p:fltVal val="0"/>
                                          </p:val>
                                        </p:tav>
                                        <p:tav tm="100000">
                                          <p:val>
                                            <p:strVal val="#ppt_w"/>
                                          </p:val>
                                        </p:tav>
                                      </p:tavLst>
                                    </p:anim>
                                    <p:anim calcmode="lin" valueType="num">
                                      <p:cBhvr>
                                        <p:cTn id="131" dur="500" fill="hold"/>
                                        <p:tgtEl>
                                          <p:spTgt spid="2169982"/>
                                        </p:tgtEl>
                                        <p:attrNameLst>
                                          <p:attrName>ppt_h</p:attrName>
                                        </p:attrNameLst>
                                      </p:cBhvr>
                                      <p:tavLst>
                                        <p:tav tm="0">
                                          <p:val>
                                            <p:strVal val="#ppt_h"/>
                                          </p:val>
                                        </p:tav>
                                        <p:tav tm="100000">
                                          <p:val>
                                            <p:strVal val="#ppt_h"/>
                                          </p:val>
                                        </p:tav>
                                      </p:tavLst>
                                    </p:anim>
                                  </p:childTnLst>
                                </p:cTn>
                              </p:par>
                              <p:par>
                                <p:cTn id="132" presetID="17" presetClass="entr" presetSubtype="8" fill="hold" grpId="0" nodeType="withEffect">
                                  <p:stCondLst>
                                    <p:cond delay="0"/>
                                  </p:stCondLst>
                                  <p:childTnLst>
                                    <p:set>
                                      <p:cBhvr>
                                        <p:cTn id="133" dur="1" fill="hold">
                                          <p:stCondLst>
                                            <p:cond delay="0"/>
                                          </p:stCondLst>
                                        </p:cTn>
                                        <p:tgtEl>
                                          <p:spTgt spid="2169983"/>
                                        </p:tgtEl>
                                        <p:attrNameLst>
                                          <p:attrName>style.visibility</p:attrName>
                                        </p:attrNameLst>
                                      </p:cBhvr>
                                      <p:to>
                                        <p:strVal val="visible"/>
                                      </p:to>
                                    </p:set>
                                    <p:anim calcmode="lin" valueType="num">
                                      <p:cBhvr>
                                        <p:cTn id="134" dur="500" fill="hold"/>
                                        <p:tgtEl>
                                          <p:spTgt spid="2169983"/>
                                        </p:tgtEl>
                                        <p:attrNameLst>
                                          <p:attrName>ppt_x</p:attrName>
                                        </p:attrNameLst>
                                      </p:cBhvr>
                                      <p:tavLst>
                                        <p:tav tm="0">
                                          <p:val>
                                            <p:strVal val="#ppt_x-#ppt_w/2"/>
                                          </p:val>
                                        </p:tav>
                                        <p:tav tm="100000">
                                          <p:val>
                                            <p:strVal val="#ppt_x"/>
                                          </p:val>
                                        </p:tav>
                                      </p:tavLst>
                                    </p:anim>
                                    <p:anim calcmode="lin" valueType="num">
                                      <p:cBhvr>
                                        <p:cTn id="135" dur="500" fill="hold"/>
                                        <p:tgtEl>
                                          <p:spTgt spid="2169983"/>
                                        </p:tgtEl>
                                        <p:attrNameLst>
                                          <p:attrName>ppt_y</p:attrName>
                                        </p:attrNameLst>
                                      </p:cBhvr>
                                      <p:tavLst>
                                        <p:tav tm="0">
                                          <p:val>
                                            <p:strVal val="#ppt_y"/>
                                          </p:val>
                                        </p:tav>
                                        <p:tav tm="100000">
                                          <p:val>
                                            <p:strVal val="#ppt_y"/>
                                          </p:val>
                                        </p:tav>
                                      </p:tavLst>
                                    </p:anim>
                                    <p:anim calcmode="lin" valueType="num">
                                      <p:cBhvr>
                                        <p:cTn id="136" dur="500" fill="hold"/>
                                        <p:tgtEl>
                                          <p:spTgt spid="2169983"/>
                                        </p:tgtEl>
                                        <p:attrNameLst>
                                          <p:attrName>ppt_w</p:attrName>
                                        </p:attrNameLst>
                                      </p:cBhvr>
                                      <p:tavLst>
                                        <p:tav tm="0">
                                          <p:val>
                                            <p:fltVal val="0"/>
                                          </p:val>
                                        </p:tav>
                                        <p:tav tm="100000">
                                          <p:val>
                                            <p:strVal val="#ppt_w"/>
                                          </p:val>
                                        </p:tav>
                                      </p:tavLst>
                                    </p:anim>
                                    <p:anim calcmode="lin" valueType="num">
                                      <p:cBhvr>
                                        <p:cTn id="137" dur="500" fill="hold"/>
                                        <p:tgtEl>
                                          <p:spTgt spid="2169983"/>
                                        </p:tgtEl>
                                        <p:attrNameLst>
                                          <p:attrName>ppt_h</p:attrName>
                                        </p:attrNameLst>
                                      </p:cBhvr>
                                      <p:tavLst>
                                        <p:tav tm="0">
                                          <p:val>
                                            <p:strVal val="#ppt_h"/>
                                          </p:val>
                                        </p:tav>
                                        <p:tav tm="100000">
                                          <p:val>
                                            <p:strVal val="#ppt_h"/>
                                          </p:val>
                                        </p:tav>
                                      </p:tavLst>
                                    </p:anim>
                                  </p:childTnLst>
                                </p:cTn>
                              </p:par>
                              <p:par>
                                <p:cTn id="138" presetID="17" presetClass="entr" presetSubtype="8" fill="hold" grpId="0" nodeType="withEffect">
                                  <p:stCondLst>
                                    <p:cond delay="0"/>
                                  </p:stCondLst>
                                  <p:childTnLst>
                                    <p:set>
                                      <p:cBhvr>
                                        <p:cTn id="139" dur="1" fill="hold">
                                          <p:stCondLst>
                                            <p:cond delay="0"/>
                                          </p:stCondLst>
                                        </p:cTn>
                                        <p:tgtEl>
                                          <p:spTgt spid="2169984"/>
                                        </p:tgtEl>
                                        <p:attrNameLst>
                                          <p:attrName>style.visibility</p:attrName>
                                        </p:attrNameLst>
                                      </p:cBhvr>
                                      <p:to>
                                        <p:strVal val="visible"/>
                                      </p:to>
                                    </p:set>
                                    <p:anim calcmode="lin" valueType="num">
                                      <p:cBhvr>
                                        <p:cTn id="140" dur="500" fill="hold"/>
                                        <p:tgtEl>
                                          <p:spTgt spid="2169984"/>
                                        </p:tgtEl>
                                        <p:attrNameLst>
                                          <p:attrName>ppt_x</p:attrName>
                                        </p:attrNameLst>
                                      </p:cBhvr>
                                      <p:tavLst>
                                        <p:tav tm="0">
                                          <p:val>
                                            <p:strVal val="#ppt_x-#ppt_w/2"/>
                                          </p:val>
                                        </p:tav>
                                        <p:tav tm="100000">
                                          <p:val>
                                            <p:strVal val="#ppt_x"/>
                                          </p:val>
                                        </p:tav>
                                      </p:tavLst>
                                    </p:anim>
                                    <p:anim calcmode="lin" valueType="num">
                                      <p:cBhvr>
                                        <p:cTn id="141" dur="500" fill="hold"/>
                                        <p:tgtEl>
                                          <p:spTgt spid="2169984"/>
                                        </p:tgtEl>
                                        <p:attrNameLst>
                                          <p:attrName>ppt_y</p:attrName>
                                        </p:attrNameLst>
                                      </p:cBhvr>
                                      <p:tavLst>
                                        <p:tav tm="0">
                                          <p:val>
                                            <p:strVal val="#ppt_y"/>
                                          </p:val>
                                        </p:tav>
                                        <p:tav tm="100000">
                                          <p:val>
                                            <p:strVal val="#ppt_y"/>
                                          </p:val>
                                        </p:tav>
                                      </p:tavLst>
                                    </p:anim>
                                    <p:anim calcmode="lin" valueType="num">
                                      <p:cBhvr>
                                        <p:cTn id="142" dur="500" fill="hold"/>
                                        <p:tgtEl>
                                          <p:spTgt spid="2169984"/>
                                        </p:tgtEl>
                                        <p:attrNameLst>
                                          <p:attrName>ppt_w</p:attrName>
                                        </p:attrNameLst>
                                      </p:cBhvr>
                                      <p:tavLst>
                                        <p:tav tm="0">
                                          <p:val>
                                            <p:fltVal val="0"/>
                                          </p:val>
                                        </p:tav>
                                        <p:tav tm="100000">
                                          <p:val>
                                            <p:strVal val="#ppt_w"/>
                                          </p:val>
                                        </p:tav>
                                      </p:tavLst>
                                    </p:anim>
                                    <p:anim calcmode="lin" valueType="num">
                                      <p:cBhvr>
                                        <p:cTn id="143" dur="500" fill="hold"/>
                                        <p:tgtEl>
                                          <p:spTgt spid="2169984"/>
                                        </p:tgtEl>
                                        <p:attrNameLst>
                                          <p:attrName>ppt_h</p:attrName>
                                        </p:attrNameLst>
                                      </p:cBhvr>
                                      <p:tavLst>
                                        <p:tav tm="0">
                                          <p:val>
                                            <p:strVal val="#ppt_h"/>
                                          </p:val>
                                        </p:tav>
                                        <p:tav tm="100000">
                                          <p:val>
                                            <p:strVal val="#ppt_h"/>
                                          </p:val>
                                        </p:tav>
                                      </p:tavLst>
                                    </p:anim>
                                  </p:childTnLst>
                                </p:cTn>
                              </p:par>
                              <p:par>
                                <p:cTn id="144" presetID="17" presetClass="entr" presetSubtype="8" fill="hold" grpId="0" nodeType="withEffect">
                                  <p:stCondLst>
                                    <p:cond delay="0"/>
                                  </p:stCondLst>
                                  <p:childTnLst>
                                    <p:set>
                                      <p:cBhvr>
                                        <p:cTn id="145" dur="1" fill="hold">
                                          <p:stCondLst>
                                            <p:cond delay="0"/>
                                          </p:stCondLst>
                                        </p:cTn>
                                        <p:tgtEl>
                                          <p:spTgt spid="2170010"/>
                                        </p:tgtEl>
                                        <p:attrNameLst>
                                          <p:attrName>style.visibility</p:attrName>
                                        </p:attrNameLst>
                                      </p:cBhvr>
                                      <p:to>
                                        <p:strVal val="visible"/>
                                      </p:to>
                                    </p:set>
                                    <p:anim calcmode="lin" valueType="num">
                                      <p:cBhvr>
                                        <p:cTn id="146" dur="500" fill="hold"/>
                                        <p:tgtEl>
                                          <p:spTgt spid="2170010"/>
                                        </p:tgtEl>
                                        <p:attrNameLst>
                                          <p:attrName>ppt_x</p:attrName>
                                        </p:attrNameLst>
                                      </p:cBhvr>
                                      <p:tavLst>
                                        <p:tav tm="0">
                                          <p:val>
                                            <p:strVal val="#ppt_x-#ppt_w/2"/>
                                          </p:val>
                                        </p:tav>
                                        <p:tav tm="100000">
                                          <p:val>
                                            <p:strVal val="#ppt_x"/>
                                          </p:val>
                                        </p:tav>
                                      </p:tavLst>
                                    </p:anim>
                                    <p:anim calcmode="lin" valueType="num">
                                      <p:cBhvr>
                                        <p:cTn id="147" dur="500" fill="hold"/>
                                        <p:tgtEl>
                                          <p:spTgt spid="2170010"/>
                                        </p:tgtEl>
                                        <p:attrNameLst>
                                          <p:attrName>ppt_y</p:attrName>
                                        </p:attrNameLst>
                                      </p:cBhvr>
                                      <p:tavLst>
                                        <p:tav tm="0">
                                          <p:val>
                                            <p:strVal val="#ppt_y"/>
                                          </p:val>
                                        </p:tav>
                                        <p:tav tm="100000">
                                          <p:val>
                                            <p:strVal val="#ppt_y"/>
                                          </p:val>
                                        </p:tav>
                                      </p:tavLst>
                                    </p:anim>
                                    <p:anim calcmode="lin" valueType="num">
                                      <p:cBhvr>
                                        <p:cTn id="148" dur="500" fill="hold"/>
                                        <p:tgtEl>
                                          <p:spTgt spid="2170010"/>
                                        </p:tgtEl>
                                        <p:attrNameLst>
                                          <p:attrName>ppt_w</p:attrName>
                                        </p:attrNameLst>
                                      </p:cBhvr>
                                      <p:tavLst>
                                        <p:tav tm="0">
                                          <p:val>
                                            <p:fltVal val="0"/>
                                          </p:val>
                                        </p:tav>
                                        <p:tav tm="100000">
                                          <p:val>
                                            <p:strVal val="#ppt_w"/>
                                          </p:val>
                                        </p:tav>
                                      </p:tavLst>
                                    </p:anim>
                                    <p:anim calcmode="lin" valueType="num">
                                      <p:cBhvr>
                                        <p:cTn id="149" dur="500" fill="hold"/>
                                        <p:tgtEl>
                                          <p:spTgt spid="2170010"/>
                                        </p:tgtEl>
                                        <p:attrNameLst>
                                          <p:attrName>ppt_h</p:attrName>
                                        </p:attrNameLst>
                                      </p:cBhvr>
                                      <p:tavLst>
                                        <p:tav tm="0">
                                          <p:val>
                                            <p:strVal val="#ppt_h"/>
                                          </p:val>
                                        </p:tav>
                                        <p:tav tm="100000">
                                          <p:val>
                                            <p:strVal val="#ppt_h"/>
                                          </p:val>
                                        </p:tav>
                                      </p:tavLst>
                                    </p:anim>
                                  </p:childTnLst>
                                </p:cTn>
                              </p:par>
                              <p:par>
                                <p:cTn id="150" presetID="17" presetClass="entr" presetSubtype="8" fill="hold" grpId="0" nodeType="withEffect">
                                  <p:stCondLst>
                                    <p:cond delay="0"/>
                                  </p:stCondLst>
                                  <p:childTnLst>
                                    <p:set>
                                      <p:cBhvr>
                                        <p:cTn id="151" dur="1" fill="hold">
                                          <p:stCondLst>
                                            <p:cond delay="0"/>
                                          </p:stCondLst>
                                        </p:cTn>
                                        <p:tgtEl>
                                          <p:spTgt spid="2170011"/>
                                        </p:tgtEl>
                                        <p:attrNameLst>
                                          <p:attrName>style.visibility</p:attrName>
                                        </p:attrNameLst>
                                      </p:cBhvr>
                                      <p:to>
                                        <p:strVal val="visible"/>
                                      </p:to>
                                    </p:set>
                                    <p:anim calcmode="lin" valueType="num">
                                      <p:cBhvr>
                                        <p:cTn id="152" dur="500" fill="hold"/>
                                        <p:tgtEl>
                                          <p:spTgt spid="2170011"/>
                                        </p:tgtEl>
                                        <p:attrNameLst>
                                          <p:attrName>ppt_x</p:attrName>
                                        </p:attrNameLst>
                                      </p:cBhvr>
                                      <p:tavLst>
                                        <p:tav tm="0">
                                          <p:val>
                                            <p:strVal val="#ppt_x-#ppt_w/2"/>
                                          </p:val>
                                        </p:tav>
                                        <p:tav tm="100000">
                                          <p:val>
                                            <p:strVal val="#ppt_x"/>
                                          </p:val>
                                        </p:tav>
                                      </p:tavLst>
                                    </p:anim>
                                    <p:anim calcmode="lin" valueType="num">
                                      <p:cBhvr>
                                        <p:cTn id="153" dur="500" fill="hold"/>
                                        <p:tgtEl>
                                          <p:spTgt spid="2170011"/>
                                        </p:tgtEl>
                                        <p:attrNameLst>
                                          <p:attrName>ppt_y</p:attrName>
                                        </p:attrNameLst>
                                      </p:cBhvr>
                                      <p:tavLst>
                                        <p:tav tm="0">
                                          <p:val>
                                            <p:strVal val="#ppt_y"/>
                                          </p:val>
                                        </p:tav>
                                        <p:tav tm="100000">
                                          <p:val>
                                            <p:strVal val="#ppt_y"/>
                                          </p:val>
                                        </p:tav>
                                      </p:tavLst>
                                    </p:anim>
                                    <p:anim calcmode="lin" valueType="num">
                                      <p:cBhvr>
                                        <p:cTn id="154" dur="500" fill="hold"/>
                                        <p:tgtEl>
                                          <p:spTgt spid="2170011"/>
                                        </p:tgtEl>
                                        <p:attrNameLst>
                                          <p:attrName>ppt_w</p:attrName>
                                        </p:attrNameLst>
                                      </p:cBhvr>
                                      <p:tavLst>
                                        <p:tav tm="0">
                                          <p:val>
                                            <p:fltVal val="0"/>
                                          </p:val>
                                        </p:tav>
                                        <p:tav tm="100000">
                                          <p:val>
                                            <p:strVal val="#ppt_w"/>
                                          </p:val>
                                        </p:tav>
                                      </p:tavLst>
                                    </p:anim>
                                    <p:anim calcmode="lin" valueType="num">
                                      <p:cBhvr>
                                        <p:cTn id="155" dur="500" fill="hold"/>
                                        <p:tgtEl>
                                          <p:spTgt spid="2170011"/>
                                        </p:tgtEl>
                                        <p:attrNameLst>
                                          <p:attrName>ppt_h</p:attrName>
                                        </p:attrNameLst>
                                      </p:cBhvr>
                                      <p:tavLst>
                                        <p:tav tm="0">
                                          <p:val>
                                            <p:strVal val="#ppt_h"/>
                                          </p:val>
                                        </p:tav>
                                        <p:tav tm="100000">
                                          <p:val>
                                            <p:strVal val="#ppt_h"/>
                                          </p:val>
                                        </p:tav>
                                      </p:tavLst>
                                    </p:anim>
                                  </p:childTnLst>
                                </p:cTn>
                              </p:par>
                              <p:par>
                                <p:cTn id="156" presetID="17" presetClass="entr" presetSubtype="8" fill="hold" grpId="0" nodeType="withEffect">
                                  <p:stCondLst>
                                    <p:cond delay="0"/>
                                  </p:stCondLst>
                                  <p:childTnLst>
                                    <p:set>
                                      <p:cBhvr>
                                        <p:cTn id="157" dur="1" fill="hold">
                                          <p:stCondLst>
                                            <p:cond delay="0"/>
                                          </p:stCondLst>
                                        </p:cTn>
                                        <p:tgtEl>
                                          <p:spTgt spid="2170012"/>
                                        </p:tgtEl>
                                        <p:attrNameLst>
                                          <p:attrName>style.visibility</p:attrName>
                                        </p:attrNameLst>
                                      </p:cBhvr>
                                      <p:to>
                                        <p:strVal val="visible"/>
                                      </p:to>
                                    </p:set>
                                    <p:anim calcmode="lin" valueType="num">
                                      <p:cBhvr>
                                        <p:cTn id="158" dur="500" fill="hold"/>
                                        <p:tgtEl>
                                          <p:spTgt spid="2170012"/>
                                        </p:tgtEl>
                                        <p:attrNameLst>
                                          <p:attrName>ppt_x</p:attrName>
                                        </p:attrNameLst>
                                      </p:cBhvr>
                                      <p:tavLst>
                                        <p:tav tm="0">
                                          <p:val>
                                            <p:strVal val="#ppt_x-#ppt_w/2"/>
                                          </p:val>
                                        </p:tav>
                                        <p:tav tm="100000">
                                          <p:val>
                                            <p:strVal val="#ppt_x"/>
                                          </p:val>
                                        </p:tav>
                                      </p:tavLst>
                                    </p:anim>
                                    <p:anim calcmode="lin" valueType="num">
                                      <p:cBhvr>
                                        <p:cTn id="159" dur="500" fill="hold"/>
                                        <p:tgtEl>
                                          <p:spTgt spid="2170012"/>
                                        </p:tgtEl>
                                        <p:attrNameLst>
                                          <p:attrName>ppt_y</p:attrName>
                                        </p:attrNameLst>
                                      </p:cBhvr>
                                      <p:tavLst>
                                        <p:tav tm="0">
                                          <p:val>
                                            <p:strVal val="#ppt_y"/>
                                          </p:val>
                                        </p:tav>
                                        <p:tav tm="100000">
                                          <p:val>
                                            <p:strVal val="#ppt_y"/>
                                          </p:val>
                                        </p:tav>
                                      </p:tavLst>
                                    </p:anim>
                                    <p:anim calcmode="lin" valueType="num">
                                      <p:cBhvr>
                                        <p:cTn id="160" dur="500" fill="hold"/>
                                        <p:tgtEl>
                                          <p:spTgt spid="2170012"/>
                                        </p:tgtEl>
                                        <p:attrNameLst>
                                          <p:attrName>ppt_w</p:attrName>
                                        </p:attrNameLst>
                                      </p:cBhvr>
                                      <p:tavLst>
                                        <p:tav tm="0">
                                          <p:val>
                                            <p:fltVal val="0"/>
                                          </p:val>
                                        </p:tav>
                                        <p:tav tm="100000">
                                          <p:val>
                                            <p:strVal val="#ppt_w"/>
                                          </p:val>
                                        </p:tav>
                                      </p:tavLst>
                                    </p:anim>
                                    <p:anim calcmode="lin" valueType="num">
                                      <p:cBhvr>
                                        <p:cTn id="161" dur="500" fill="hold"/>
                                        <p:tgtEl>
                                          <p:spTgt spid="2170012"/>
                                        </p:tgtEl>
                                        <p:attrNameLst>
                                          <p:attrName>ppt_h</p:attrName>
                                        </p:attrNameLst>
                                      </p:cBhvr>
                                      <p:tavLst>
                                        <p:tav tm="0">
                                          <p:val>
                                            <p:strVal val="#ppt_h"/>
                                          </p:val>
                                        </p:tav>
                                        <p:tav tm="100000">
                                          <p:val>
                                            <p:strVal val="#ppt_h"/>
                                          </p:val>
                                        </p:tav>
                                      </p:tavLst>
                                    </p:anim>
                                  </p:childTnLst>
                                </p:cTn>
                              </p:par>
                            </p:childTnLst>
                          </p:cTn>
                        </p:par>
                      </p:childTnLst>
                    </p:cTn>
                  </p:par>
                  <p:par>
                    <p:cTn id="162" fill="hold" nodeType="clickPar">
                      <p:stCondLst>
                        <p:cond delay="indefinite"/>
                      </p:stCondLst>
                      <p:childTnLst>
                        <p:par>
                          <p:cTn id="163" fill="hold" nodeType="withGroup">
                            <p:stCondLst>
                              <p:cond delay="0"/>
                            </p:stCondLst>
                            <p:childTnLst>
                              <p:par>
                                <p:cTn id="164" presetID="2" presetClass="entr" presetSubtype="4" fill="hold" grpId="0" nodeType="clickEffect">
                                  <p:stCondLst>
                                    <p:cond delay="0"/>
                                  </p:stCondLst>
                                  <p:childTnLst>
                                    <p:set>
                                      <p:cBhvr>
                                        <p:cTn id="165" dur="1" fill="hold">
                                          <p:stCondLst>
                                            <p:cond delay="0"/>
                                          </p:stCondLst>
                                        </p:cTn>
                                        <p:tgtEl>
                                          <p:spTgt spid="2169985"/>
                                        </p:tgtEl>
                                        <p:attrNameLst>
                                          <p:attrName>style.visibility</p:attrName>
                                        </p:attrNameLst>
                                      </p:cBhvr>
                                      <p:to>
                                        <p:strVal val="visible"/>
                                      </p:to>
                                    </p:set>
                                    <p:anim calcmode="lin" valueType="num">
                                      <p:cBhvr additive="base">
                                        <p:cTn id="166" dur="500" fill="hold"/>
                                        <p:tgtEl>
                                          <p:spTgt spid="2169985"/>
                                        </p:tgtEl>
                                        <p:attrNameLst>
                                          <p:attrName>ppt_x</p:attrName>
                                        </p:attrNameLst>
                                      </p:cBhvr>
                                      <p:tavLst>
                                        <p:tav tm="0">
                                          <p:val>
                                            <p:strVal val="#ppt_x"/>
                                          </p:val>
                                        </p:tav>
                                        <p:tav tm="100000">
                                          <p:val>
                                            <p:strVal val="#ppt_x"/>
                                          </p:val>
                                        </p:tav>
                                      </p:tavLst>
                                    </p:anim>
                                    <p:anim calcmode="lin" valueType="num">
                                      <p:cBhvr additive="base">
                                        <p:cTn id="167" dur="500" fill="hold"/>
                                        <p:tgtEl>
                                          <p:spTgt spid="2169985"/>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0"/>
                                  </p:stCondLst>
                                  <p:childTnLst>
                                    <p:set>
                                      <p:cBhvr>
                                        <p:cTn id="169" dur="1" fill="hold">
                                          <p:stCondLst>
                                            <p:cond delay="0"/>
                                          </p:stCondLst>
                                        </p:cTn>
                                        <p:tgtEl>
                                          <p:spTgt spid="2169986"/>
                                        </p:tgtEl>
                                        <p:attrNameLst>
                                          <p:attrName>style.visibility</p:attrName>
                                        </p:attrNameLst>
                                      </p:cBhvr>
                                      <p:to>
                                        <p:strVal val="visible"/>
                                      </p:to>
                                    </p:set>
                                    <p:anim calcmode="lin" valueType="num">
                                      <p:cBhvr additive="base">
                                        <p:cTn id="170" dur="500" fill="hold"/>
                                        <p:tgtEl>
                                          <p:spTgt spid="2169986"/>
                                        </p:tgtEl>
                                        <p:attrNameLst>
                                          <p:attrName>ppt_x</p:attrName>
                                        </p:attrNameLst>
                                      </p:cBhvr>
                                      <p:tavLst>
                                        <p:tav tm="0">
                                          <p:val>
                                            <p:strVal val="#ppt_x"/>
                                          </p:val>
                                        </p:tav>
                                        <p:tav tm="100000">
                                          <p:val>
                                            <p:strVal val="#ppt_x"/>
                                          </p:val>
                                        </p:tav>
                                      </p:tavLst>
                                    </p:anim>
                                    <p:anim calcmode="lin" valueType="num">
                                      <p:cBhvr additive="base">
                                        <p:cTn id="171" dur="500" fill="hold"/>
                                        <p:tgtEl>
                                          <p:spTgt spid="2169986"/>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0"/>
                                  </p:stCondLst>
                                  <p:childTnLst>
                                    <p:set>
                                      <p:cBhvr>
                                        <p:cTn id="173" dur="1" fill="hold">
                                          <p:stCondLst>
                                            <p:cond delay="0"/>
                                          </p:stCondLst>
                                        </p:cTn>
                                        <p:tgtEl>
                                          <p:spTgt spid="2169987"/>
                                        </p:tgtEl>
                                        <p:attrNameLst>
                                          <p:attrName>style.visibility</p:attrName>
                                        </p:attrNameLst>
                                      </p:cBhvr>
                                      <p:to>
                                        <p:strVal val="visible"/>
                                      </p:to>
                                    </p:set>
                                    <p:anim calcmode="lin" valueType="num">
                                      <p:cBhvr additive="base">
                                        <p:cTn id="174" dur="500" fill="hold"/>
                                        <p:tgtEl>
                                          <p:spTgt spid="2169987"/>
                                        </p:tgtEl>
                                        <p:attrNameLst>
                                          <p:attrName>ppt_x</p:attrName>
                                        </p:attrNameLst>
                                      </p:cBhvr>
                                      <p:tavLst>
                                        <p:tav tm="0">
                                          <p:val>
                                            <p:strVal val="#ppt_x"/>
                                          </p:val>
                                        </p:tav>
                                        <p:tav tm="100000">
                                          <p:val>
                                            <p:strVal val="#ppt_x"/>
                                          </p:val>
                                        </p:tav>
                                      </p:tavLst>
                                    </p:anim>
                                    <p:anim calcmode="lin" valueType="num">
                                      <p:cBhvr additive="base">
                                        <p:cTn id="175" dur="500" fill="hold"/>
                                        <p:tgtEl>
                                          <p:spTgt spid="2169987"/>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0"/>
                                  </p:stCondLst>
                                  <p:childTnLst>
                                    <p:set>
                                      <p:cBhvr>
                                        <p:cTn id="177" dur="1" fill="hold">
                                          <p:stCondLst>
                                            <p:cond delay="0"/>
                                          </p:stCondLst>
                                        </p:cTn>
                                        <p:tgtEl>
                                          <p:spTgt spid="2169988"/>
                                        </p:tgtEl>
                                        <p:attrNameLst>
                                          <p:attrName>style.visibility</p:attrName>
                                        </p:attrNameLst>
                                      </p:cBhvr>
                                      <p:to>
                                        <p:strVal val="visible"/>
                                      </p:to>
                                    </p:set>
                                    <p:anim calcmode="lin" valueType="num">
                                      <p:cBhvr additive="base">
                                        <p:cTn id="178" dur="500" fill="hold"/>
                                        <p:tgtEl>
                                          <p:spTgt spid="2169988"/>
                                        </p:tgtEl>
                                        <p:attrNameLst>
                                          <p:attrName>ppt_x</p:attrName>
                                        </p:attrNameLst>
                                      </p:cBhvr>
                                      <p:tavLst>
                                        <p:tav tm="0">
                                          <p:val>
                                            <p:strVal val="#ppt_x"/>
                                          </p:val>
                                        </p:tav>
                                        <p:tav tm="100000">
                                          <p:val>
                                            <p:strVal val="#ppt_x"/>
                                          </p:val>
                                        </p:tav>
                                      </p:tavLst>
                                    </p:anim>
                                    <p:anim calcmode="lin" valueType="num">
                                      <p:cBhvr additive="base">
                                        <p:cTn id="179" dur="500" fill="hold"/>
                                        <p:tgtEl>
                                          <p:spTgt spid="2169988"/>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0"/>
                                  </p:stCondLst>
                                  <p:childTnLst>
                                    <p:set>
                                      <p:cBhvr>
                                        <p:cTn id="181" dur="1" fill="hold">
                                          <p:stCondLst>
                                            <p:cond delay="0"/>
                                          </p:stCondLst>
                                        </p:cTn>
                                        <p:tgtEl>
                                          <p:spTgt spid="2169989"/>
                                        </p:tgtEl>
                                        <p:attrNameLst>
                                          <p:attrName>style.visibility</p:attrName>
                                        </p:attrNameLst>
                                      </p:cBhvr>
                                      <p:to>
                                        <p:strVal val="visible"/>
                                      </p:to>
                                    </p:set>
                                    <p:anim calcmode="lin" valueType="num">
                                      <p:cBhvr additive="base">
                                        <p:cTn id="182" dur="500" fill="hold"/>
                                        <p:tgtEl>
                                          <p:spTgt spid="2169989"/>
                                        </p:tgtEl>
                                        <p:attrNameLst>
                                          <p:attrName>ppt_x</p:attrName>
                                        </p:attrNameLst>
                                      </p:cBhvr>
                                      <p:tavLst>
                                        <p:tav tm="0">
                                          <p:val>
                                            <p:strVal val="#ppt_x"/>
                                          </p:val>
                                        </p:tav>
                                        <p:tav tm="100000">
                                          <p:val>
                                            <p:strVal val="#ppt_x"/>
                                          </p:val>
                                        </p:tav>
                                      </p:tavLst>
                                    </p:anim>
                                    <p:anim calcmode="lin" valueType="num">
                                      <p:cBhvr additive="base">
                                        <p:cTn id="183" dur="500" fill="hold"/>
                                        <p:tgtEl>
                                          <p:spTgt spid="2169989"/>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0"/>
                                  </p:stCondLst>
                                  <p:childTnLst>
                                    <p:set>
                                      <p:cBhvr>
                                        <p:cTn id="185" dur="1" fill="hold">
                                          <p:stCondLst>
                                            <p:cond delay="0"/>
                                          </p:stCondLst>
                                        </p:cTn>
                                        <p:tgtEl>
                                          <p:spTgt spid="2169990"/>
                                        </p:tgtEl>
                                        <p:attrNameLst>
                                          <p:attrName>style.visibility</p:attrName>
                                        </p:attrNameLst>
                                      </p:cBhvr>
                                      <p:to>
                                        <p:strVal val="visible"/>
                                      </p:to>
                                    </p:set>
                                    <p:anim calcmode="lin" valueType="num">
                                      <p:cBhvr additive="base">
                                        <p:cTn id="186" dur="500" fill="hold"/>
                                        <p:tgtEl>
                                          <p:spTgt spid="2169990"/>
                                        </p:tgtEl>
                                        <p:attrNameLst>
                                          <p:attrName>ppt_x</p:attrName>
                                        </p:attrNameLst>
                                      </p:cBhvr>
                                      <p:tavLst>
                                        <p:tav tm="0">
                                          <p:val>
                                            <p:strVal val="#ppt_x"/>
                                          </p:val>
                                        </p:tav>
                                        <p:tav tm="100000">
                                          <p:val>
                                            <p:strVal val="#ppt_x"/>
                                          </p:val>
                                        </p:tav>
                                      </p:tavLst>
                                    </p:anim>
                                    <p:anim calcmode="lin" valueType="num">
                                      <p:cBhvr additive="base">
                                        <p:cTn id="187" dur="500" fill="hold"/>
                                        <p:tgtEl>
                                          <p:spTgt spid="2169990"/>
                                        </p:tgtEl>
                                        <p:attrNameLst>
                                          <p:attrName>ppt_y</p:attrName>
                                        </p:attrNameLst>
                                      </p:cBhvr>
                                      <p:tavLst>
                                        <p:tav tm="0">
                                          <p:val>
                                            <p:strVal val="1+#ppt_h/2"/>
                                          </p:val>
                                        </p:tav>
                                        <p:tav tm="100000">
                                          <p:val>
                                            <p:strVal val="#ppt_y"/>
                                          </p:val>
                                        </p:tav>
                                      </p:tavLst>
                                    </p:anim>
                                  </p:childTnLst>
                                </p:cTn>
                              </p:par>
                              <p:par>
                                <p:cTn id="188" presetID="2" presetClass="entr" presetSubtype="4" fill="hold" nodeType="withEffect">
                                  <p:stCondLst>
                                    <p:cond delay="0"/>
                                  </p:stCondLst>
                                  <p:childTnLst>
                                    <p:set>
                                      <p:cBhvr>
                                        <p:cTn id="189" dur="1" fill="hold">
                                          <p:stCondLst>
                                            <p:cond delay="0"/>
                                          </p:stCondLst>
                                        </p:cTn>
                                        <p:tgtEl>
                                          <p:spTgt spid="2169991"/>
                                        </p:tgtEl>
                                        <p:attrNameLst>
                                          <p:attrName>style.visibility</p:attrName>
                                        </p:attrNameLst>
                                      </p:cBhvr>
                                      <p:to>
                                        <p:strVal val="visible"/>
                                      </p:to>
                                    </p:set>
                                    <p:anim calcmode="lin" valueType="num">
                                      <p:cBhvr additive="base">
                                        <p:cTn id="190" dur="500" fill="hold"/>
                                        <p:tgtEl>
                                          <p:spTgt spid="2169991"/>
                                        </p:tgtEl>
                                        <p:attrNameLst>
                                          <p:attrName>ppt_x</p:attrName>
                                        </p:attrNameLst>
                                      </p:cBhvr>
                                      <p:tavLst>
                                        <p:tav tm="0">
                                          <p:val>
                                            <p:strVal val="#ppt_x"/>
                                          </p:val>
                                        </p:tav>
                                        <p:tav tm="100000">
                                          <p:val>
                                            <p:strVal val="#ppt_x"/>
                                          </p:val>
                                        </p:tav>
                                      </p:tavLst>
                                    </p:anim>
                                    <p:anim calcmode="lin" valueType="num">
                                      <p:cBhvr additive="base">
                                        <p:cTn id="191" dur="500" fill="hold"/>
                                        <p:tgtEl>
                                          <p:spTgt spid="2169991"/>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0"/>
                                  </p:stCondLst>
                                  <p:childTnLst>
                                    <p:set>
                                      <p:cBhvr>
                                        <p:cTn id="193" dur="1" fill="hold">
                                          <p:stCondLst>
                                            <p:cond delay="0"/>
                                          </p:stCondLst>
                                        </p:cTn>
                                        <p:tgtEl>
                                          <p:spTgt spid="2170000"/>
                                        </p:tgtEl>
                                        <p:attrNameLst>
                                          <p:attrName>style.visibility</p:attrName>
                                        </p:attrNameLst>
                                      </p:cBhvr>
                                      <p:to>
                                        <p:strVal val="visible"/>
                                      </p:to>
                                    </p:set>
                                    <p:anim calcmode="lin" valueType="num">
                                      <p:cBhvr additive="base">
                                        <p:cTn id="194" dur="500" fill="hold"/>
                                        <p:tgtEl>
                                          <p:spTgt spid="2170000"/>
                                        </p:tgtEl>
                                        <p:attrNameLst>
                                          <p:attrName>ppt_x</p:attrName>
                                        </p:attrNameLst>
                                      </p:cBhvr>
                                      <p:tavLst>
                                        <p:tav tm="0">
                                          <p:val>
                                            <p:strVal val="#ppt_x"/>
                                          </p:val>
                                        </p:tav>
                                        <p:tav tm="100000">
                                          <p:val>
                                            <p:strVal val="#ppt_x"/>
                                          </p:val>
                                        </p:tav>
                                      </p:tavLst>
                                    </p:anim>
                                    <p:anim calcmode="lin" valueType="num">
                                      <p:cBhvr additive="base">
                                        <p:cTn id="195" dur="500" fill="hold"/>
                                        <p:tgtEl>
                                          <p:spTgt spid="2170000"/>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0"/>
                                  </p:stCondLst>
                                  <p:childTnLst>
                                    <p:set>
                                      <p:cBhvr>
                                        <p:cTn id="197" dur="1" fill="hold">
                                          <p:stCondLst>
                                            <p:cond delay="0"/>
                                          </p:stCondLst>
                                        </p:cTn>
                                        <p:tgtEl>
                                          <p:spTgt spid="2170001"/>
                                        </p:tgtEl>
                                        <p:attrNameLst>
                                          <p:attrName>style.visibility</p:attrName>
                                        </p:attrNameLst>
                                      </p:cBhvr>
                                      <p:to>
                                        <p:strVal val="visible"/>
                                      </p:to>
                                    </p:set>
                                    <p:anim calcmode="lin" valueType="num">
                                      <p:cBhvr additive="base">
                                        <p:cTn id="198" dur="500" fill="hold"/>
                                        <p:tgtEl>
                                          <p:spTgt spid="2170001"/>
                                        </p:tgtEl>
                                        <p:attrNameLst>
                                          <p:attrName>ppt_x</p:attrName>
                                        </p:attrNameLst>
                                      </p:cBhvr>
                                      <p:tavLst>
                                        <p:tav tm="0">
                                          <p:val>
                                            <p:strVal val="#ppt_x"/>
                                          </p:val>
                                        </p:tav>
                                        <p:tav tm="100000">
                                          <p:val>
                                            <p:strVal val="#ppt_x"/>
                                          </p:val>
                                        </p:tav>
                                      </p:tavLst>
                                    </p:anim>
                                    <p:anim calcmode="lin" valueType="num">
                                      <p:cBhvr additive="base">
                                        <p:cTn id="199" dur="500" fill="hold"/>
                                        <p:tgtEl>
                                          <p:spTgt spid="2170001"/>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2170002"/>
                                        </p:tgtEl>
                                        <p:attrNameLst>
                                          <p:attrName>style.visibility</p:attrName>
                                        </p:attrNameLst>
                                      </p:cBhvr>
                                      <p:to>
                                        <p:strVal val="visible"/>
                                      </p:to>
                                    </p:set>
                                    <p:anim calcmode="lin" valueType="num">
                                      <p:cBhvr additive="base">
                                        <p:cTn id="202" dur="500" fill="hold"/>
                                        <p:tgtEl>
                                          <p:spTgt spid="2170002"/>
                                        </p:tgtEl>
                                        <p:attrNameLst>
                                          <p:attrName>ppt_x</p:attrName>
                                        </p:attrNameLst>
                                      </p:cBhvr>
                                      <p:tavLst>
                                        <p:tav tm="0">
                                          <p:val>
                                            <p:strVal val="#ppt_x"/>
                                          </p:val>
                                        </p:tav>
                                        <p:tav tm="100000">
                                          <p:val>
                                            <p:strVal val="#ppt_x"/>
                                          </p:val>
                                        </p:tav>
                                      </p:tavLst>
                                    </p:anim>
                                    <p:anim calcmode="lin" valueType="num">
                                      <p:cBhvr additive="base">
                                        <p:cTn id="203" dur="500" fill="hold"/>
                                        <p:tgtEl>
                                          <p:spTgt spid="2170002"/>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0"/>
                                  </p:stCondLst>
                                  <p:childTnLst>
                                    <p:set>
                                      <p:cBhvr>
                                        <p:cTn id="205" dur="1" fill="hold">
                                          <p:stCondLst>
                                            <p:cond delay="0"/>
                                          </p:stCondLst>
                                        </p:cTn>
                                        <p:tgtEl>
                                          <p:spTgt spid="2170003"/>
                                        </p:tgtEl>
                                        <p:attrNameLst>
                                          <p:attrName>style.visibility</p:attrName>
                                        </p:attrNameLst>
                                      </p:cBhvr>
                                      <p:to>
                                        <p:strVal val="visible"/>
                                      </p:to>
                                    </p:set>
                                    <p:anim calcmode="lin" valueType="num">
                                      <p:cBhvr additive="base">
                                        <p:cTn id="206" dur="500" fill="hold"/>
                                        <p:tgtEl>
                                          <p:spTgt spid="2170003"/>
                                        </p:tgtEl>
                                        <p:attrNameLst>
                                          <p:attrName>ppt_x</p:attrName>
                                        </p:attrNameLst>
                                      </p:cBhvr>
                                      <p:tavLst>
                                        <p:tav tm="0">
                                          <p:val>
                                            <p:strVal val="#ppt_x"/>
                                          </p:val>
                                        </p:tav>
                                        <p:tav tm="100000">
                                          <p:val>
                                            <p:strVal val="#ppt_x"/>
                                          </p:val>
                                        </p:tav>
                                      </p:tavLst>
                                    </p:anim>
                                    <p:anim calcmode="lin" valueType="num">
                                      <p:cBhvr additive="base">
                                        <p:cTn id="207" dur="500" fill="hold"/>
                                        <p:tgtEl>
                                          <p:spTgt spid="2170003"/>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2170004"/>
                                        </p:tgtEl>
                                        <p:attrNameLst>
                                          <p:attrName>style.visibility</p:attrName>
                                        </p:attrNameLst>
                                      </p:cBhvr>
                                      <p:to>
                                        <p:strVal val="visible"/>
                                      </p:to>
                                    </p:set>
                                    <p:anim calcmode="lin" valueType="num">
                                      <p:cBhvr additive="base">
                                        <p:cTn id="210" dur="500" fill="hold"/>
                                        <p:tgtEl>
                                          <p:spTgt spid="2170004"/>
                                        </p:tgtEl>
                                        <p:attrNameLst>
                                          <p:attrName>ppt_x</p:attrName>
                                        </p:attrNameLst>
                                      </p:cBhvr>
                                      <p:tavLst>
                                        <p:tav tm="0">
                                          <p:val>
                                            <p:strVal val="#ppt_x"/>
                                          </p:val>
                                        </p:tav>
                                        <p:tav tm="100000">
                                          <p:val>
                                            <p:strVal val="#ppt_x"/>
                                          </p:val>
                                        </p:tav>
                                      </p:tavLst>
                                    </p:anim>
                                    <p:anim calcmode="lin" valueType="num">
                                      <p:cBhvr additive="base">
                                        <p:cTn id="211" dur="500" fill="hold"/>
                                        <p:tgtEl>
                                          <p:spTgt spid="2170004"/>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0"/>
                                  </p:stCondLst>
                                  <p:childTnLst>
                                    <p:set>
                                      <p:cBhvr>
                                        <p:cTn id="213" dur="1" fill="hold">
                                          <p:stCondLst>
                                            <p:cond delay="0"/>
                                          </p:stCondLst>
                                        </p:cTn>
                                        <p:tgtEl>
                                          <p:spTgt spid="2170005"/>
                                        </p:tgtEl>
                                        <p:attrNameLst>
                                          <p:attrName>style.visibility</p:attrName>
                                        </p:attrNameLst>
                                      </p:cBhvr>
                                      <p:to>
                                        <p:strVal val="visible"/>
                                      </p:to>
                                    </p:set>
                                    <p:anim calcmode="lin" valueType="num">
                                      <p:cBhvr additive="base">
                                        <p:cTn id="214" dur="500" fill="hold"/>
                                        <p:tgtEl>
                                          <p:spTgt spid="2170005"/>
                                        </p:tgtEl>
                                        <p:attrNameLst>
                                          <p:attrName>ppt_x</p:attrName>
                                        </p:attrNameLst>
                                      </p:cBhvr>
                                      <p:tavLst>
                                        <p:tav tm="0">
                                          <p:val>
                                            <p:strVal val="#ppt_x"/>
                                          </p:val>
                                        </p:tav>
                                        <p:tav tm="100000">
                                          <p:val>
                                            <p:strVal val="#ppt_x"/>
                                          </p:val>
                                        </p:tav>
                                      </p:tavLst>
                                    </p:anim>
                                    <p:anim calcmode="lin" valueType="num">
                                      <p:cBhvr additive="base">
                                        <p:cTn id="215" dur="500" fill="hold"/>
                                        <p:tgtEl>
                                          <p:spTgt spid="2170005"/>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0"/>
                                  </p:stCondLst>
                                  <p:childTnLst>
                                    <p:set>
                                      <p:cBhvr>
                                        <p:cTn id="217" dur="1" fill="hold">
                                          <p:stCondLst>
                                            <p:cond delay="0"/>
                                          </p:stCondLst>
                                        </p:cTn>
                                        <p:tgtEl>
                                          <p:spTgt spid="2170006"/>
                                        </p:tgtEl>
                                        <p:attrNameLst>
                                          <p:attrName>style.visibility</p:attrName>
                                        </p:attrNameLst>
                                      </p:cBhvr>
                                      <p:to>
                                        <p:strVal val="visible"/>
                                      </p:to>
                                    </p:set>
                                    <p:anim calcmode="lin" valueType="num">
                                      <p:cBhvr additive="base">
                                        <p:cTn id="218" dur="500" fill="hold"/>
                                        <p:tgtEl>
                                          <p:spTgt spid="2170006"/>
                                        </p:tgtEl>
                                        <p:attrNameLst>
                                          <p:attrName>ppt_x</p:attrName>
                                        </p:attrNameLst>
                                      </p:cBhvr>
                                      <p:tavLst>
                                        <p:tav tm="0">
                                          <p:val>
                                            <p:strVal val="#ppt_x"/>
                                          </p:val>
                                        </p:tav>
                                        <p:tav tm="100000">
                                          <p:val>
                                            <p:strVal val="#ppt_x"/>
                                          </p:val>
                                        </p:tav>
                                      </p:tavLst>
                                    </p:anim>
                                    <p:anim calcmode="lin" valueType="num">
                                      <p:cBhvr additive="base">
                                        <p:cTn id="219" dur="500" fill="hold"/>
                                        <p:tgtEl>
                                          <p:spTgt spid="2170006"/>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0"/>
                                  </p:stCondLst>
                                  <p:childTnLst>
                                    <p:set>
                                      <p:cBhvr>
                                        <p:cTn id="221" dur="1" fill="hold">
                                          <p:stCondLst>
                                            <p:cond delay="0"/>
                                          </p:stCondLst>
                                        </p:cTn>
                                        <p:tgtEl>
                                          <p:spTgt spid="2170007"/>
                                        </p:tgtEl>
                                        <p:attrNameLst>
                                          <p:attrName>style.visibility</p:attrName>
                                        </p:attrNameLst>
                                      </p:cBhvr>
                                      <p:to>
                                        <p:strVal val="visible"/>
                                      </p:to>
                                    </p:set>
                                    <p:anim calcmode="lin" valueType="num">
                                      <p:cBhvr additive="base">
                                        <p:cTn id="222" dur="500" fill="hold"/>
                                        <p:tgtEl>
                                          <p:spTgt spid="2170007"/>
                                        </p:tgtEl>
                                        <p:attrNameLst>
                                          <p:attrName>ppt_x</p:attrName>
                                        </p:attrNameLst>
                                      </p:cBhvr>
                                      <p:tavLst>
                                        <p:tav tm="0">
                                          <p:val>
                                            <p:strVal val="#ppt_x"/>
                                          </p:val>
                                        </p:tav>
                                        <p:tav tm="100000">
                                          <p:val>
                                            <p:strVal val="#ppt_x"/>
                                          </p:val>
                                        </p:tav>
                                      </p:tavLst>
                                    </p:anim>
                                    <p:anim calcmode="lin" valueType="num">
                                      <p:cBhvr additive="base">
                                        <p:cTn id="223" dur="500" fill="hold"/>
                                        <p:tgtEl>
                                          <p:spTgt spid="2170007"/>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0"/>
                                  </p:stCondLst>
                                  <p:childTnLst>
                                    <p:set>
                                      <p:cBhvr>
                                        <p:cTn id="225" dur="1" fill="hold">
                                          <p:stCondLst>
                                            <p:cond delay="0"/>
                                          </p:stCondLst>
                                        </p:cTn>
                                        <p:tgtEl>
                                          <p:spTgt spid="2170008"/>
                                        </p:tgtEl>
                                        <p:attrNameLst>
                                          <p:attrName>style.visibility</p:attrName>
                                        </p:attrNameLst>
                                      </p:cBhvr>
                                      <p:to>
                                        <p:strVal val="visible"/>
                                      </p:to>
                                    </p:set>
                                    <p:anim calcmode="lin" valueType="num">
                                      <p:cBhvr additive="base">
                                        <p:cTn id="226" dur="500" fill="hold"/>
                                        <p:tgtEl>
                                          <p:spTgt spid="2170008"/>
                                        </p:tgtEl>
                                        <p:attrNameLst>
                                          <p:attrName>ppt_x</p:attrName>
                                        </p:attrNameLst>
                                      </p:cBhvr>
                                      <p:tavLst>
                                        <p:tav tm="0">
                                          <p:val>
                                            <p:strVal val="#ppt_x"/>
                                          </p:val>
                                        </p:tav>
                                        <p:tav tm="100000">
                                          <p:val>
                                            <p:strVal val="#ppt_x"/>
                                          </p:val>
                                        </p:tav>
                                      </p:tavLst>
                                    </p:anim>
                                    <p:anim calcmode="lin" valueType="num">
                                      <p:cBhvr additive="base">
                                        <p:cTn id="227" dur="500" fill="hold"/>
                                        <p:tgtEl>
                                          <p:spTgt spid="2170008"/>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0"/>
                                  </p:stCondLst>
                                  <p:childTnLst>
                                    <p:set>
                                      <p:cBhvr>
                                        <p:cTn id="229" dur="1" fill="hold">
                                          <p:stCondLst>
                                            <p:cond delay="0"/>
                                          </p:stCondLst>
                                        </p:cTn>
                                        <p:tgtEl>
                                          <p:spTgt spid="2170009"/>
                                        </p:tgtEl>
                                        <p:attrNameLst>
                                          <p:attrName>style.visibility</p:attrName>
                                        </p:attrNameLst>
                                      </p:cBhvr>
                                      <p:to>
                                        <p:strVal val="visible"/>
                                      </p:to>
                                    </p:set>
                                    <p:anim calcmode="lin" valueType="num">
                                      <p:cBhvr additive="base">
                                        <p:cTn id="230" dur="500" fill="hold"/>
                                        <p:tgtEl>
                                          <p:spTgt spid="2170009"/>
                                        </p:tgtEl>
                                        <p:attrNameLst>
                                          <p:attrName>ppt_x</p:attrName>
                                        </p:attrNameLst>
                                      </p:cBhvr>
                                      <p:tavLst>
                                        <p:tav tm="0">
                                          <p:val>
                                            <p:strVal val="#ppt_x"/>
                                          </p:val>
                                        </p:tav>
                                        <p:tav tm="100000">
                                          <p:val>
                                            <p:strVal val="#ppt_x"/>
                                          </p:val>
                                        </p:tav>
                                      </p:tavLst>
                                    </p:anim>
                                    <p:anim calcmode="lin" valueType="num">
                                      <p:cBhvr additive="base">
                                        <p:cTn id="231" dur="500" fill="hold"/>
                                        <p:tgtEl>
                                          <p:spTgt spid="21700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9899" grpId="0" build="p"/>
      <p:bldP spid="2169965" grpId="0"/>
      <p:bldP spid="2169966" grpId="0" animBg="1"/>
      <p:bldP spid="2169967" grpId="0" animBg="1"/>
      <p:bldP spid="2169968" grpId="0" animBg="1"/>
      <p:bldP spid="2169969" grpId="0" animBg="1"/>
      <p:bldP spid="2169970" grpId="0" animBg="1"/>
      <p:bldP spid="2169971" grpId="0" animBg="1"/>
      <p:bldP spid="2169972" grpId="0" animBg="1"/>
      <p:bldP spid="2169973" grpId="0" animBg="1"/>
      <p:bldP spid="2169974" grpId="0"/>
      <p:bldP spid="2169975" grpId="0" animBg="1"/>
      <p:bldP spid="2169976" grpId="0" animBg="1"/>
      <p:bldP spid="2169977" grpId="0" animBg="1"/>
      <p:bldP spid="2169978" grpId="0" animBg="1"/>
      <p:bldP spid="2169979" grpId="0"/>
      <p:bldP spid="2169980" grpId="0" animBg="1"/>
      <p:bldP spid="2169981" grpId="0" animBg="1"/>
      <p:bldP spid="2169982" grpId="0" animBg="1"/>
      <p:bldP spid="2169983" grpId="0" animBg="1"/>
      <p:bldP spid="2169984" grpId="0" animBg="1"/>
      <p:bldP spid="2169985" grpId="0" animBg="1"/>
      <p:bldP spid="2169986" grpId="0"/>
      <p:bldP spid="2169987" grpId="0" animBg="1"/>
      <p:bldP spid="2169988" grpId="0"/>
      <p:bldP spid="2169989" grpId="0" animBg="1"/>
      <p:bldP spid="2169990" grpId="0"/>
      <p:bldP spid="2170000" grpId="0"/>
      <p:bldP spid="2170001" grpId="0"/>
      <p:bldP spid="2170002" grpId="0"/>
      <p:bldP spid="2170003" grpId="0" animBg="1"/>
      <p:bldP spid="2170004" grpId="0"/>
      <p:bldP spid="2170005" grpId="0" animBg="1"/>
      <p:bldP spid="2170006" grpId="0"/>
      <p:bldP spid="2170007" grpId="0" animBg="1"/>
      <p:bldP spid="2170008" grpId="0" animBg="1"/>
      <p:bldP spid="2170009" grpId="0"/>
      <p:bldP spid="2170010" grpId="0" animBg="1"/>
      <p:bldP spid="2170011" grpId="0" animBg="1"/>
      <p:bldP spid="2170012"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幻灯片编号占位符 5"/>
          <p:cNvSpPr>
            <a:spLocks noGrp="1"/>
          </p:cNvSpPr>
          <p:nvPr>
            <p:ph type="sldNum" sz="quarter" idx="12"/>
          </p:nvPr>
        </p:nvSpPr>
        <p:spPr/>
        <p:txBody>
          <a:bodyPr/>
          <a:lstStyle/>
          <a:p>
            <a:pPr>
              <a:defRPr/>
            </a:pPr>
            <a:fld id="{E9FB8630-48E0-D943-BC0F-3BF35D14F712}" type="slidenum">
              <a:rPr lang="en-US" altLang="zh-CN"/>
              <a:pPr>
                <a:defRPr/>
              </a:pPr>
              <a:t>93</a:t>
            </a:fld>
            <a:endParaRPr lang="en-US" altLang="zh-CN"/>
          </a:p>
        </p:txBody>
      </p:sp>
      <p:sp>
        <p:nvSpPr>
          <p:cNvPr id="2276358" name="Rectangle 6"/>
          <p:cNvSpPr>
            <a:spLocks noChangeArrowheads="1"/>
          </p:cNvSpPr>
          <p:nvPr/>
        </p:nvSpPr>
        <p:spPr bwMode="auto">
          <a:xfrm>
            <a:off x="321370" y="869504"/>
            <a:ext cx="3024187" cy="4270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180975" indent="-180975" algn="l" eaLnBrk="0" hangingPunct="0">
              <a:lnSpc>
                <a:spcPct val="100000"/>
              </a:lnSpc>
              <a:spcBef>
                <a:spcPct val="0"/>
              </a:spcBef>
              <a:buClr>
                <a:schemeClr val="bg2"/>
              </a:buClr>
              <a:buFontTx/>
              <a:buChar char="•"/>
              <a:defRPr/>
            </a:pPr>
            <a:r>
              <a:rPr kumimoji="0" lang="zh-CN" altLang="en-US" sz="2200" b="1">
                <a:ea typeface="黑体" charset="0"/>
                <a:cs typeface="黑体" charset="0"/>
              </a:rPr>
              <a:t>完全集中采购模式</a:t>
            </a:r>
            <a:endParaRPr kumimoji="0" lang="zh-CN" altLang="en-US" sz="2000" b="1">
              <a:ea typeface="黑体" charset="0"/>
              <a:cs typeface="黑体" charset="0"/>
            </a:endParaRPr>
          </a:p>
        </p:txBody>
      </p:sp>
      <p:sp>
        <p:nvSpPr>
          <p:cNvPr id="2276382" name="Rectangle 30"/>
          <p:cNvSpPr>
            <a:spLocks noGrp="1" noChangeArrowheads="1"/>
          </p:cNvSpPr>
          <p:nvPr>
            <p:ph type="title"/>
          </p:nvPr>
        </p:nvSpPr>
        <p:spPr/>
        <p:txBody>
          <a:bodyPr/>
          <a:lstStyle/>
          <a:p>
            <a:pPr>
              <a:defRPr/>
            </a:pPr>
            <a:r>
              <a:rPr lang="zh-CN" altLang="en-US" dirty="0">
                <a:latin typeface="+mn-ea"/>
              </a:rPr>
              <a:t>第二节</a:t>
            </a:r>
            <a:r>
              <a:rPr lang="en-US" altLang="zh-CN" dirty="0">
                <a:latin typeface="+mn-ea"/>
              </a:rPr>
              <a:t> </a:t>
            </a:r>
            <a:r>
              <a:rPr lang="zh-CN" altLang="en-US" dirty="0">
                <a:latin typeface="+mn-ea"/>
              </a:rPr>
              <a:t>采购组织策略</a:t>
            </a:r>
            <a:r>
              <a:rPr lang="en-US" altLang="zh-CN" sz="1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集中与分散</a:t>
            </a:r>
          </a:p>
        </p:txBody>
      </p:sp>
      <p:sp>
        <p:nvSpPr>
          <p:cNvPr id="2276383" name="Rectangle 31"/>
          <p:cNvSpPr>
            <a:spLocks noChangeArrowheads="1"/>
          </p:cNvSpPr>
          <p:nvPr/>
        </p:nvSpPr>
        <p:spPr bwMode="auto">
          <a:xfrm>
            <a:off x="251520" y="3573016"/>
            <a:ext cx="5110162"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176213" indent="-176213" algn="l" eaLnBrk="0" hangingPunct="0">
              <a:lnSpc>
                <a:spcPct val="100000"/>
              </a:lnSpc>
              <a:spcBef>
                <a:spcPct val="0"/>
              </a:spcBef>
              <a:buClr>
                <a:schemeClr val="bg2"/>
              </a:buClr>
              <a:buFontTx/>
              <a:buChar char="•"/>
              <a:defRPr/>
            </a:pPr>
            <a:r>
              <a:rPr kumimoji="0" lang="zh-CN" altLang="en-US" sz="2200" b="1">
                <a:ea typeface="黑体" charset="0"/>
                <a:cs typeface="黑体" charset="0"/>
              </a:rPr>
              <a:t>完全分散采购模式</a:t>
            </a:r>
            <a:endParaRPr kumimoji="0" lang="zh-CN" altLang="en-US" sz="2000" b="1">
              <a:ea typeface="黑体" charset="0"/>
              <a:cs typeface="黑体" charset="0"/>
            </a:endParaRPr>
          </a:p>
        </p:txBody>
      </p:sp>
      <p:sp>
        <p:nvSpPr>
          <p:cNvPr id="2276410" name="Rectangle 58"/>
          <p:cNvSpPr>
            <a:spLocks noChangeArrowheads="1"/>
          </p:cNvSpPr>
          <p:nvPr/>
        </p:nvSpPr>
        <p:spPr bwMode="auto">
          <a:xfrm>
            <a:off x="5650607" y="912366"/>
            <a:ext cx="3276600" cy="1036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176213" indent="-176213" eaLnBrk="0" hangingPunct="0">
              <a:lnSpc>
                <a:spcPct val="100000"/>
              </a:lnSpc>
              <a:spcBef>
                <a:spcPct val="0"/>
              </a:spcBef>
              <a:buClr>
                <a:schemeClr val="bg2"/>
              </a:buClr>
              <a:buFontTx/>
              <a:buChar char="•"/>
              <a:defRPr/>
            </a:pPr>
            <a:r>
              <a:rPr kumimoji="0" lang="zh-CN" altLang="en-US" sz="2200" b="1" dirty="0">
                <a:ea typeface="黑体" charset="0"/>
                <a:cs typeface="黑体" charset="0"/>
              </a:rPr>
              <a:t>集中协调</a:t>
            </a:r>
            <a:r>
              <a:rPr kumimoji="0" lang="en-US" altLang="zh-CN" sz="2200" b="1" dirty="0">
                <a:ea typeface="黑体" charset="0"/>
                <a:cs typeface="黑体" charset="0"/>
              </a:rPr>
              <a:t>-</a:t>
            </a:r>
            <a:r>
              <a:rPr kumimoji="0" lang="zh-CN" altLang="en-US" sz="2200" b="1" dirty="0">
                <a:ea typeface="黑体" charset="0"/>
                <a:cs typeface="黑体" charset="0"/>
              </a:rPr>
              <a:t>分散实施模式</a:t>
            </a:r>
            <a:br>
              <a:rPr kumimoji="0" lang="en-US" altLang="zh-CN" sz="2200" b="1" dirty="0">
                <a:ea typeface="黑体" charset="0"/>
                <a:cs typeface="黑体" charset="0"/>
              </a:rPr>
            </a:br>
            <a:r>
              <a:rPr kumimoji="0" lang="zh-CN" altLang="en-US" sz="2200" b="1" dirty="0">
                <a:ea typeface="黑体" charset="0"/>
                <a:cs typeface="黑体" charset="0"/>
              </a:rPr>
              <a:t>　</a:t>
            </a:r>
            <a:r>
              <a:rPr kumimoji="0" lang="zh-CN" altLang="en-US" sz="1800" b="1" dirty="0">
                <a:ea typeface="黑体" charset="0"/>
                <a:cs typeface="黑体" charset="0"/>
              </a:rPr>
              <a:t>战略性采购在集团</a:t>
            </a:r>
            <a:endParaRPr kumimoji="0" lang="en-US" altLang="zh-CN" sz="1800" b="1" dirty="0">
              <a:ea typeface="黑体" charset="0"/>
              <a:cs typeface="黑体" charset="0"/>
            </a:endParaRPr>
          </a:p>
          <a:p>
            <a:pPr eaLnBrk="0" hangingPunct="0">
              <a:lnSpc>
                <a:spcPct val="100000"/>
              </a:lnSpc>
              <a:spcBef>
                <a:spcPct val="0"/>
              </a:spcBef>
              <a:buClr>
                <a:schemeClr val="bg2"/>
              </a:buClr>
              <a:defRPr/>
            </a:pPr>
            <a:r>
              <a:rPr kumimoji="0" lang="zh-CN" altLang="en-US" sz="1800" b="1" dirty="0">
                <a:ea typeface="黑体" charset="0"/>
                <a:cs typeface="黑体" charset="0"/>
              </a:rPr>
              <a:t>　</a:t>
            </a:r>
            <a:r>
              <a:rPr kumimoji="0" lang="en-US" altLang="zh-CN" sz="1800" b="1" dirty="0">
                <a:ea typeface="黑体" charset="0"/>
                <a:cs typeface="黑体" charset="0"/>
              </a:rPr>
              <a:t>  </a:t>
            </a:r>
            <a:r>
              <a:rPr kumimoji="0" lang="zh-CN" altLang="en-US" sz="1800" b="1" dirty="0">
                <a:ea typeface="黑体" charset="0"/>
                <a:cs typeface="黑体" charset="0"/>
              </a:rPr>
              <a:t>操作性采购在各部</a:t>
            </a:r>
          </a:p>
        </p:txBody>
      </p:sp>
      <p:grpSp>
        <p:nvGrpSpPr>
          <p:cNvPr id="2276443" name="Group 91"/>
          <p:cNvGrpSpPr>
            <a:grpSpLocks/>
          </p:cNvGrpSpPr>
          <p:nvPr/>
        </p:nvGrpSpPr>
        <p:grpSpPr bwMode="auto">
          <a:xfrm>
            <a:off x="5866507" y="2166491"/>
            <a:ext cx="3117850" cy="3527425"/>
            <a:chOff x="3742" y="1480"/>
            <a:chExt cx="1964" cy="2222"/>
          </a:xfrm>
        </p:grpSpPr>
        <p:sp>
          <p:nvSpPr>
            <p:cNvPr id="2276411" name="Rectangle 59"/>
            <p:cNvSpPr>
              <a:spLocks noChangeArrowheads="1"/>
            </p:cNvSpPr>
            <p:nvPr/>
          </p:nvSpPr>
          <p:spPr bwMode="auto">
            <a:xfrm>
              <a:off x="3820" y="2733"/>
              <a:ext cx="1886" cy="879"/>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412" name="Rectangle 60"/>
            <p:cNvSpPr>
              <a:spLocks noChangeArrowheads="1"/>
            </p:cNvSpPr>
            <p:nvPr/>
          </p:nvSpPr>
          <p:spPr bwMode="auto">
            <a:xfrm>
              <a:off x="3807" y="2795"/>
              <a:ext cx="1864" cy="862"/>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413" name="Rectangle 61"/>
            <p:cNvSpPr>
              <a:spLocks noChangeArrowheads="1"/>
            </p:cNvSpPr>
            <p:nvPr/>
          </p:nvSpPr>
          <p:spPr bwMode="auto">
            <a:xfrm>
              <a:off x="3782" y="1480"/>
              <a:ext cx="1881" cy="1043"/>
            </a:xfrm>
            <a:prstGeom prst="rect">
              <a:avLst/>
            </a:prstGeom>
            <a:solidFill>
              <a:srgbClr val="DDDDDD"/>
            </a:solidFill>
            <a:ln>
              <a:noFill/>
            </a:ln>
            <a:effectLst>
              <a:outerShdw blurRad="63500" dist="38099" dir="2700000" algn="ctr" rotWithShape="0">
                <a:srgbClr val="000000">
                  <a:alpha val="74998"/>
                </a:srgbClr>
              </a:outerShdw>
            </a:effectLst>
            <a:extLst>
              <a:ext uri="{91240B29-F687-4f45-9708-019B960494DF}">
                <a14:hiddenLine xmlns:a14="http://schemas.microsoft.com/office/drawing/2010/main" xmlns="" w="6350">
                  <a:solidFill>
                    <a:schemeClr val="tx1"/>
                  </a:solidFill>
                  <a:miter lim="800000"/>
                  <a:headEnd/>
                  <a:tailEnd/>
                </a14:hiddenLine>
              </a:ext>
            </a:extLst>
          </p:spPr>
          <p:txBody>
            <a:bodyPr wrap="none" lIns="0" tIns="0" rIns="0" bIns="0" anchor="ctr"/>
            <a:lstStyle/>
            <a:p>
              <a:pPr>
                <a:defRPr/>
              </a:pPr>
              <a:endParaRPr lang="zh-CN" altLang="en-US"/>
            </a:p>
          </p:txBody>
        </p:sp>
        <p:sp>
          <p:nvSpPr>
            <p:cNvPr id="2276414" name="Rectangle 62"/>
            <p:cNvSpPr>
              <a:spLocks noChangeArrowheads="1"/>
            </p:cNvSpPr>
            <p:nvPr/>
          </p:nvSpPr>
          <p:spPr bwMode="auto">
            <a:xfrm>
              <a:off x="3742" y="2840"/>
              <a:ext cx="1882" cy="862"/>
            </a:xfrm>
            <a:prstGeom prst="rect">
              <a:avLst/>
            </a:prstGeom>
            <a:solidFill>
              <a:srgbClr val="DDDDDD"/>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415" name="Text Box 63"/>
            <p:cNvSpPr txBox="1">
              <a:spLocks noChangeArrowheads="1"/>
            </p:cNvSpPr>
            <p:nvPr/>
          </p:nvSpPr>
          <p:spPr bwMode="auto">
            <a:xfrm>
              <a:off x="3857" y="1480"/>
              <a:ext cx="384" cy="1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a:solidFill>
                    <a:srgbClr val="000000"/>
                  </a:solidFill>
                  <a:latin typeface="Arial" charset="0"/>
                </a:rPr>
                <a:t>集团总部</a:t>
              </a:r>
            </a:p>
          </p:txBody>
        </p:sp>
        <p:sp>
          <p:nvSpPr>
            <p:cNvPr id="2276416" name="Text Box 64"/>
            <p:cNvSpPr txBox="1">
              <a:spLocks noChangeArrowheads="1"/>
            </p:cNvSpPr>
            <p:nvPr/>
          </p:nvSpPr>
          <p:spPr bwMode="auto">
            <a:xfrm>
              <a:off x="3875" y="3520"/>
              <a:ext cx="202" cy="1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dirty="0">
                  <a:solidFill>
                    <a:srgbClr val="000000"/>
                  </a:solidFill>
                  <a:latin typeface="Arial" charset="0"/>
                </a:rPr>
                <a:t>各部</a:t>
              </a:r>
            </a:p>
          </p:txBody>
        </p:sp>
        <p:sp>
          <p:nvSpPr>
            <p:cNvPr id="2276417" name="Oval 65"/>
            <p:cNvSpPr>
              <a:spLocks noChangeArrowheads="1"/>
            </p:cNvSpPr>
            <p:nvPr/>
          </p:nvSpPr>
          <p:spPr bwMode="auto">
            <a:xfrm>
              <a:off x="3788" y="1705"/>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战略采购部</a:t>
              </a:r>
            </a:p>
          </p:txBody>
        </p:sp>
        <p:sp>
          <p:nvSpPr>
            <p:cNvPr id="2276418" name="Oval 66"/>
            <p:cNvSpPr>
              <a:spLocks noChangeArrowheads="1"/>
            </p:cNvSpPr>
            <p:nvPr/>
          </p:nvSpPr>
          <p:spPr bwMode="auto">
            <a:xfrm>
              <a:off x="5057" y="1706"/>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供应商</a:t>
              </a:r>
            </a:p>
          </p:txBody>
        </p:sp>
        <p:sp>
          <p:nvSpPr>
            <p:cNvPr id="2276419" name="Oval 67"/>
            <p:cNvSpPr>
              <a:spLocks noChangeArrowheads="1"/>
            </p:cNvSpPr>
            <p:nvPr/>
          </p:nvSpPr>
          <p:spPr bwMode="auto">
            <a:xfrm>
              <a:off x="5057" y="3249"/>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85000"/>
                </a:lnSpc>
                <a:spcBef>
                  <a:spcPct val="0"/>
                </a:spcBef>
                <a:defRPr/>
              </a:pPr>
              <a:r>
                <a:rPr lang="zh-CN" altLang="en-US">
                  <a:solidFill>
                    <a:srgbClr val="000000"/>
                  </a:solidFill>
                  <a:latin typeface="Arial" charset="0"/>
                </a:rPr>
                <a:t>使用方</a:t>
              </a:r>
              <a:endParaRPr lang="en-US" altLang="zh-CN">
                <a:solidFill>
                  <a:srgbClr val="000000"/>
                </a:solidFill>
                <a:latin typeface="Arial" charset="0"/>
              </a:endParaRPr>
            </a:p>
            <a:p>
              <a:pPr>
                <a:lnSpc>
                  <a:spcPct val="85000"/>
                </a:lnSpc>
                <a:spcBef>
                  <a:spcPct val="0"/>
                </a:spcBef>
                <a:defRPr/>
              </a:pPr>
              <a:r>
                <a:rPr lang="en-US" altLang="zh-CN">
                  <a:solidFill>
                    <a:srgbClr val="000000"/>
                  </a:solidFill>
                  <a:latin typeface="Arial" charset="0"/>
                </a:rPr>
                <a:t>(</a:t>
              </a:r>
              <a:r>
                <a:rPr lang="zh-CN" altLang="en-US">
                  <a:solidFill>
                    <a:srgbClr val="000000"/>
                  </a:solidFill>
                  <a:latin typeface="Arial" charset="0"/>
                </a:rPr>
                <a:t>生产</a:t>
              </a:r>
              <a:r>
                <a:rPr lang="en-US" altLang="zh-CN">
                  <a:solidFill>
                    <a:srgbClr val="000000"/>
                  </a:solidFill>
                  <a:latin typeface="Arial" charset="0"/>
                </a:rPr>
                <a:t>/</a:t>
              </a:r>
              <a:r>
                <a:rPr lang="zh-CN" altLang="en-US">
                  <a:solidFill>
                    <a:srgbClr val="000000"/>
                  </a:solidFill>
                  <a:latin typeface="Arial" charset="0"/>
                </a:rPr>
                <a:t>技术等</a:t>
              </a:r>
              <a:r>
                <a:rPr lang="en-US" altLang="zh-CN">
                  <a:solidFill>
                    <a:srgbClr val="000000"/>
                  </a:solidFill>
                  <a:latin typeface="Arial" charset="0"/>
                </a:rPr>
                <a:t>)</a:t>
              </a:r>
            </a:p>
          </p:txBody>
        </p:sp>
        <p:cxnSp>
          <p:nvCxnSpPr>
            <p:cNvPr id="2276420" name="AutoShape 68"/>
            <p:cNvCxnSpPr>
              <a:cxnSpLocks noChangeShapeType="1"/>
              <a:stCxn id="2276417" idx="6"/>
              <a:endCxn id="2276418" idx="2"/>
            </p:cNvCxnSpPr>
            <p:nvPr/>
          </p:nvCxnSpPr>
          <p:spPr bwMode="auto">
            <a:xfrm>
              <a:off x="4377" y="1785"/>
              <a:ext cx="680" cy="1"/>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421" name="Text Box 69"/>
            <p:cNvSpPr txBox="1">
              <a:spLocks noChangeArrowheads="1"/>
            </p:cNvSpPr>
            <p:nvPr/>
          </p:nvSpPr>
          <p:spPr bwMode="auto">
            <a:xfrm>
              <a:off x="4422" y="1706"/>
              <a:ext cx="681"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7313" indent="-87313"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与供应商谈判</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订单关键条款</a:t>
              </a:r>
            </a:p>
          </p:txBody>
        </p:sp>
        <p:sp>
          <p:nvSpPr>
            <p:cNvPr id="2276422" name="Text Box 70"/>
            <p:cNvSpPr txBox="1">
              <a:spLocks noChangeArrowheads="1"/>
            </p:cNvSpPr>
            <p:nvPr/>
          </p:nvSpPr>
          <p:spPr bwMode="auto">
            <a:xfrm>
              <a:off x="4740" y="2069"/>
              <a:ext cx="544"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8900" indent="-88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定单物流</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支付信息</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参与谈判</a:t>
              </a:r>
            </a:p>
          </p:txBody>
        </p:sp>
        <p:sp>
          <p:nvSpPr>
            <p:cNvPr id="2276423" name="Text Box 71"/>
            <p:cNvSpPr txBox="1">
              <a:spLocks noChangeArrowheads="1"/>
            </p:cNvSpPr>
            <p:nvPr/>
          </p:nvSpPr>
          <p:spPr bwMode="auto">
            <a:xfrm>
              <a:off x="4694" y="2931"/>
              <a:ext cx="544"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采购要求</a:t>
              </a:r>
              <a:endParaRPr lang="en-US" altLang="zh-CN" sz="1000">
                <a:solidFill>
                  <a:srgbClr val="000000"/>
                </a:solidFill>
                <a:latin typeface="Arial" charset="0"/>
              </a:endParaRPr>
            </a:p>
            <a:p>
              <a:pPr>
                <a:lnSpc>
                  <a:spcPct val="100000"/>
                </a:lnSpc>
                <a:defRPr/>
              </a:pPr>
              <a:r>
                <a:rPr lang="en-US" altLang="zh-CN" sz="1000">
                  <a:solidFill>
                    <a:srgbClr val="000000"/>
                  </a:solidFill>
                  <a:latin typeface="Arial" charset="0"/>
                </a:rPr>
                <a:t>(</a:t>
              </a:r>
              <a:r>
                <a:rPr lang="zh-CN" altLang="en-US" sz="1000">
                  <a:solidFill>
                    <a:srgbClr val="000000"/>
                  </a:solidFill>
                  <a:latin typeface="Arial" charset="0"/>
                </a:rPr>
                <a:t>技术、交货等</a:t>
              </a:r>
              <a:r>
                <a:rPr lang="en-US" altLang="zh-CN" sz="1000">
                  <a:solidFill>
                    <a:srgbClr val="000000"/>
                  </a:solidFill>
                  <a:latin typeface="Arial" charset="0"/>
                </a:rPr>
                <a:t>)</a:t>
              </a:r>
            </a:p>
          </p:txBody>
        </p:sp>
        <p:sp>
          <p:nvSpPr>
            <p:cNvPr id="2276424" name="Oval 72"/>
            <p:cNvSpPr>
              <a:spLocks noChangeArrowheads="1"/>
            </p:cNvSpPr>
            <p:nvPr/>
          </p:nvSpPr>
          <p:spPr bwMode="auto">
            <a:xfrm>
              <a:off x="3788" y="3249"/>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操作采购部</a:t>
              </a:r>
            </a:p>
          </p:txBody>
        </p:sp>
        <p:cxnSp>
          <p:nvCxnSpPr>
            <p:cNvPr id="2276425" name="AutoShape 73"/>
            <p:cNvCxnSpPr>
              <a:cxnSpLocks noChangeShapeType="1"/>
              <a:stCxn id="2276419" idx="1"/>
              <a:endCxn id="2276417" idx="5"/>
            </p:cNvCxnSpPr>
            <p:nvPr/>
          </p:nvCxnSpPr>
          <p:spPr bwMode="auto">
            <a:xfrm flipH="1" flipV="1">
              <a:off x="4291" y="1841"/>
              <a:ext cx="852" cy="1431"/>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26" name="AutoShape 74"/>
            <p:cNvCxnSpPr>
              <a:cxnSpLocks noChangeShapeType="1"/>
              <a:stCxn id="2276417" idx="4"/>
            </p:cNvCxnSpPr>
            <p:nvPr/>
          </p:nvCxnSpPr>
          <p:spPr bwMode="auto">
            <a:xfrm flipH="1">
              <a:off x="4056" y="1864"/>
              <a:ext cx="27" cy="1385"/>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27" name="AutoShape 75"/>
            <p:cNvCxnSpPr>
              <a:cxnSpLocks noChangeShapeType="1"/>
              <a:endCxn id="2276418" idx="4"/>
            </p:cNvCxnSpPr>
            <p:nvPr/>
          </p:nvCxnSpPr>
          <p:spPr bwMode="auto">
            <a:xfrm flipV="1">
              <a:off x="5329" y="1865"/>
              <a:ext cx="23" cy="1363"/>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28" name="AutoShape 76"/>
            <p:cNvCxnSpPr>
              <a:cxnSpLocks noChangeShapeType="1"/>
              <a:stCxn id="2276424" idx="7"/>
            </p:cNvCxnSpPr>
            <p:nvPr/>
          </p:nvCxnSpPr>
          <p:spPr bwMode="auto">
            <a:xfrm flipV="1">
              <a:off x="4291" y="1842"/>
              <a:ext cx="965" cy="1430"/>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29" name="AutoShape 77"/>
            <p:cNvCxnSpPr>
              <a:cxnSpLocks noChangeShapeType="1"/>
              <a:stCxn id="2276419" idx="2"/>
              <a:endCxn id="2276424" idx="6"/>
            </p:cNvCxnSpPr>
            <p:nvPr/>
          </p:nvCxnSpPr>
          <p:spPr bwMode="auto">
            <a:xfrm flipH="1">
              <a:off x="4377" y="3329"/>
              <a:ext cx="680" cy="0"/>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430" name="Text Box 78"/>
            <p:cNvSpPr txBox="1">
              <a:spLocks noChangeArrowheads="1"/>
            </p:cNvSpPr>
            <p:nvPr/>
          </p:nvSpPr>
          <p:spPr bwMode="auto">
            <a:xfrm>
              <a:off x="3878" y="2291"/>
              <a:ext cx="182"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a:t>
              </a:r>
              <a:endParaRPr lang="en-US" altLang="zh-CN" sz="1000">
                <a:solidFill>
                  <a:srgbClr val="000000"/>
                </a:solidFill>
                <a:latin typeface="Arial" charset="0"/>
              </a:endParaRPr>
            </a:p>
            <a:p>
              <a:pPr>
                <a:lnSpc>
                  <a:spcPct val="100000"/>
                </a:lnSpc>
                <a:defRPr/>
              </a:pPr>
              <a:r>
                <a:rPr lang="zh-CN" altLang="en-US" sz="1000">
                  <a:solidFill>
                    <a:srgbClr val="000000"/>
                  </a:solidFill>
                  <a:latin typeface="Arial" charset="0"/>
                </a:rPr>
                <a:t>指导</a:t>
              </a:r>
            </a:p>
          </p:txBody>
        </p:sp>
        <p:sp>
          <p:nvSpPr>
            <p:cNvPr id="2276431" name="Text Box 79"/>
            <p:cNvSpPr txBox="1">
              <a:spLocks noChangeArrowheads="1"/>
            </p:cNvSpPr>
            <p:nvPr/>
          </p:nvSpPr>
          <p:spPr bwMode="auto">
            <a:xfrm>
              <a:off x="5374" y="2819"/>
              <a:ext cx="273" cy="3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8900" indent="-88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技术交流</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谈判支持</a:t>
              </a:r>
            </a:p>
          </p:txBody>
        </p:sp>
        <p:sp>
          <p:nvSpPr>
            <p:cNvPr id="2276432" name="Text Box 80"/>
            <p:cNvSpPr txBox="1">
              <a:spLocks noChangeArrowheads="1"/>
            </p:cNvSpPr>
            <p:nvPr/>
          </p:nvSpPr>
          <p:spPr bwMode="auto">
            <a:xfrm>
              <a:off x="4422" y="3385"/>
              <a:ext cx="499"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8900" indent="-88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具体采购需求</a:t>
              </a:r>
            </a:p>
          </p:txBody>
        </p:sp>
      </p:grpSp>
      <p:grpSp>
        <p:nvGrpSpPr>
          <p:cNvPr id="2276441" name="Group 89"/>
          <p:cNvGrpSpPr>
            <a:grpSpLocks/>
          </p:cNvGrpSpPr>
          <p:nvPr/>
        </p:nvGrpSpPr>
        <p:grpSpPr bwMode="auto">
          <a:xfrm>
            <a:off x="465832" y="1220341"/>
            <a:ext cx="4824413" cy="2143125"/>
            <a:chOff x="340" y="884"/>
            <a:chExt cx="3039" cy="1350"/>
          </a:xfrm>
        </p:grpSpPr>
        <p:sp>
          <p:nvSpPr>
            <p:cNvPr id="2276356" name="Rectangle 4"/>
            <p:cNvSpPr>
              <a:spLocks noChangeArrowheads="1"/>
            </p:cNvSpPr>
            <p:nvPr/>
          </p:nvSpPr>
          <p:spPr bwMode="auto">
            <a:xfrm>
              <a:off x="2698" y="910"/>
              <a:ext cx="681" cy="1151"/>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57" name="Rectangle 5"/>
            <p:cNvSpPr>
              <a:spLocks noChangeArrowheads="1"/>
            </p:cNvSpPr>
            <p:nvPr/>
          </p:nvSpPr>
          <p:spPr bwMode="auto">
            <a:xfrm>
              <a:off x="2623" y="1000"/>
              <a:ext cx="711" cy="1181"/>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59" name="Rectangle 7"/>
            <p:cNvSpPr>
              <a:spLocks noChangeArrowheads="1"/>
            </p:cNvSpPr>
            <p:nvPr/>
          </p:nvSpPr>
          <p:spPr bwMode="auto">
            <a:xfrm>
              <a:off x="340" y="955"/>
              <a:ext cx="1950" cy="1270"/>
            </a:xfrm>
            <a:prstGeom prst="rect">
              <a:avLst/>
            </a:prstGeom>
            <a:solidFill>
              <a:srgbClr val="DDDDDD"/>
            </a:solidFill>
            <a:ln>
              <a:noFill/>
            </a:ln>
            <a:effectLst>
              <a:outerShdw blurRad="63500" dist="38099" dir="2700000" algn="ctr" rotWithShape="0">
                <a:srgbClr val="000000">
                  <a:alpha val="74998"/>
                </a:srgbClr>
              </a:outerShdw>
            </a:effectLst>
            <a:extLst>
              <a:ext uri="{91240B29-F687-4f45-9708-019B960494DF}">
                <a14:hiddenLine xmlns:a14="http://schemas.microsoft.com/office/drawing/2010/main" xmlns="" w="6350">
                  <a:solidFill>
                    <a:schemeClr val="tx1"/>
                  </a:solidFill>
                  <a:miter lim="800000"/>
                  <a:headEnd/>
                  <a:tailEnd/>
                </a14:hiddenLine>
              </a:ext>
            </a:extLst>
          </p:spPr>
          <p:txBody>
            <a:bodyPr wrap="none" lIns="0" tIns="0" rIns="0" bIns="0" anchor="ctr"/>
            <a:lstStyle/>
            <a:p>
              <a:pPr>
                <a:defRPr/>
              </a:pPr>
              <a:endParaRPr lang="zh-CN" altLang="en-US"/>
            </a:p>
          </p:txBody>
        </p:sp>
        <p:sp>
          <p:nvSpPr>
            <p:cNvPr id="2276360" name="Rectangle 8"/>
            <p:cNvSpPr>
              <a:spLocks noChangeArrowheads="1"/>
            </p:cNvSpPr>
            <p:nvPr/>
          </p:nvSpPr>
          <p:spPr bwMode="auto">
            <a:xfrm>
              <a:off x="2563" y="1046"/>
              <a:ext cx="726" cy="1188"/>
            </a:xfrm>
            <a:prstGeom prst="rect">
              <a:avLst/>
            </a:prstGeom>
            <a:solidFill>
              <a:srgbClr val="DDDDDD"/>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61" name="Text Box 9"/>
            <p:cNvSpPr txBox="1">
              <a:spLocks noChangeArrowheads="1"/>
            </p:cNvSpPr>
            <p:nvPr/>
          </p:nvSpPr>
          <p:spPr bwMode="auto">
            <a:xfrm>
              <a:off x="409" y="976"/>
              <a:ext cx="384" cy="1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a:solidFill>
                    <a:srgbClr val="000000"/>
                  </a:solidFill>
                  <a:latin typeface="Arial" charset="0"/>
                </a:rPr>
                <a:t>集团总部</a:t>
              </a:r>
            </a:p>
          </p:txBody>
        </p:sp>
        <p:sp>
          <p:nvSpPr>
            <p:cNvPr id="2276362" name="Text Box 10"/>
            <p:cNvSpPr txBox="1">
              <a:spLocks noChangeArrowheads="1"/>
            </p:cNvSpPr>
            <p:nvPr/>
          </p:nvSpPr>
          <p:spPr bwMode="auto">
            <a:xfrm>
              <a:off x="2923" y="884"/>
              <a:ext cx="202" cy="1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dirty="0">
                  <a:solidFill>
                    <a:srgbClr val="000000"/>
                  </a:solidFill>
                  <a:latin typeface="Arial" charset="0"/>
                </a:rPr>
                <a:t>各部</a:t>
              </a:r>
            </a:p>
          </p:txBody>
        </p:sp>
        <p:sp>
          <p:nvSpPr>
            <p:cNvPr id="2276363" name="Oval 11"/>
            <p:cNvSpPr>
              <a:spLocks noChangeArrowheads="1"/>
            </p:cNvSpPr>
            <p:nvPr/>
          </p:nvSpPr>
          <p:spPr bwMode="auto">
            <a:xfrm>
              <a:off x="358" y="1318"/>
              <a:ext cx="567"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战略采购部</a:t>
              </a:r>
            </a:p>
          </p:txBody>
        </p:sp>
        <p:sp>
          <p:nvSpPr>
            <p:cNvPr id="2276364" name="Oval 12"/>
            <p:cNvSpPr>
              <a:spLocks noChangeArrowheads="1"/>
            </p:cNvSpPr>
            <p:nvPr/>
          </p:nvSpPr>
          <p:spPr bwMode="auto">
            <a:xfrm>
              <a:off x="1551" y="2044"/>
              <a:ext cx="544"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供应商</a:t>
              </a:r>
            </a:p>
          </p:txBody>
        </p:sp>
        <p:sp>
          <p:nvSpPr>
            <p:cNvPr id="2276365" name="Oval 13"/>
            <p:cNvSpPr>
              <a:spLocks noChangeArrowheads="1"/>
            </p:cNvSpPr>
            <p:nvPr/>
          </p:nvSpPr>
          <p:spPr bwMode="auto">
            <a:xfrm>
              <a:off x="1535" y="1310"/>
              <a:ext cx="567"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操作采购部</a:t>
              </a:r>
            </a:p>
          </p:txBody>
        </p:sp>
        <p:sp>
          <p:nvSpPr>
            <p:cNvPr id="2276366" name="Oval 14"/>
            <p:cNvSpPr>
              <a:spLocks noChangeArrowheads="1"/>
            </p:cNvSpPr>
            <p:nvPr/>
          </p:nvSpPr>
          <p:spPr bwMode="auto">
            <a:xfrm>
              <a:off x="2562" y="1271"/>
              <a:ext cx="677" cy="218"/>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85000"/>
                </a:lnSpc>
                <a:spcBef>
                  <a:spcPct val="0"/>
                </a:spcBef>
                <a:defRPr/>
              </a:pPr>
              <a:r>
                <a:rPr lang="zh-CN" altLang="en-US">
                  <a:solidFill>
                    <a:srgbClr val="000000"/>
                  </a:solidFill>
                  <a:latin typeface="Arial" charset="0"/>
                </a:rPr>
                <a:t>使用方</a:t>
              </a:r>
              <a:endParaRPr lang="en-US" altLang="zh-CN">
                <a:solidFill>
                  <a:srgbClr val="000000"/>
                </a:solidFill>
                <a:latin typeface="Arial" charset="0"/>
              </a:endParaRPr>
            </a:p>
            <a:p>
              <a:pPr>
                <a:lnSpc>
                  <a:spcPct val="85000"/>
                </a:lnSpc>
                <a:spcBef>
                  <a:spcPct val="0"/>
                </a:spcBef>
                <a:defRPr/>
              </a:pPr>
              <a:r>
                <a:rPr lang="en-US" altLang="zh-CN" sz="1000">
                  <a:solidFill>
                    <a:srgbClr val="000000"/>
                  </a:solidFill>
                  <a:latin typeface="Arial" charset="0"/>
                </a:rPr>
                <a:t>(</a:t>
              </a:r>
              <a:r>
                <a:rPr lang="zh-CN" altLang="en-US" sz="1000">
                  <a:solidFill>
                    <a:srgbClr val="000000"/>
                  </a:solidFill>
                  <a:latin typeface="Arial" charset="0"/>
                </a:rPr>
                <a:t>生产</a:t>
              </a:r>
              <a:r>
                <a:rPr lang="en-US" altLang="zh-CN" sz="1000">
                  <a:solidFill>
                    <a:srgbClr val="000000"/>
                  </a:solidFill>
                  <a:latin typeface="Arial" charset="0"/>
                </a:rPr>
                <a:t>/</a:t>
              </a:r>
              <a:r>
                <a:rPr lang="zh-CN" altLang="en-US" sz="1000">
                  <a:solidFill>
                    <a:srgbClr val="000000"/>
                  </a:solidFill>
                  <a:latin typeface="Arial" charset="0"/>
                </a:rPr>
                <a:t>技术等</a:t>
              </a:r>
              <a:r>
                <a:rPr lang="en-US" altLang="zh-CN" sz="1000">
                  <a:solidFill>
                    <a:srgbClr val="000000"/>
                  </a:solidFill>
                  <a:latin typeface="Arial" charset="0"/>
                </a:rPr>
                <a:t>)</a:t>
              </a:r>
            </a:p>
          </p:txBody>
        </p:sp>
        <p:cxnSp>
          <p:nvCxnSpPr>
            <p:cNvPr id="2276367" name="AutoShape 15"/>
            <p:cNvCxnSpPr>
              <a:cxnSpLocks noChangeShapeType="1"/>
              <a:stCxn id="2276366" idx="0"/>
              <a:endCxn id="2276363" idx="0"/>
            </p:cNvCxnSpPr>
            <p:nvPr/>
          </p:nvCxnSpPr>
          <p:spPr bwMode="auto">
            <a:xfrm rot="16200000" flipH="1" flipV="1">
              <a:off x="1748" y="165"/>
              <a:ext cx="47" cy="2259"/>
            </a:xfrm>
            <a:prstGeom prst="bentConnector3">
              <a:avLst>
                <a:gd name="adj1" fmla="val -306384"/>
              </a:avLst>
            </a:prstGeom>
            <a:noFill/>
            <a:ln w="6350">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368" name="AutoShape 16"/>
            <p:cNvCxnSpPr>
              <a:cxnSpLocks noChangeShapeType="1"/>
              <a:stCxn id="2276363" idx="4"/>
              <a:endCxn id="2276364" idx="2"/>
            </p:cNvCxnSpPr>
            <p:nvPr/>
          </p:nvCxnSpPr>
          <p:spPr bwMode="auto">
            <a:xfrm>
              <a:off x="642" y="1477"/>
              <a:ext cx="909" cy="647"/>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369" name="Line 17"/>
            <p:cNvSpPr>
              <a:spLocks noChangeShapeType="1"/>
            </p:cNvSpPr>
            <p:nvPr/>
          </p:nvSpPr>
          <p:spPr bwMode="auto">
            <a:xfrm>
              <a:off x="949" y="1348"/>
              <a:ext cx="600" cy="1"/>
            </a:xfrm>
            <a:prstGeom prst="line">
              <a:avLst/>
            </a:prstGeom>
            <a:noFill/>
            <a:ln w="6350">
              <a:solidFill>
                <a:schemeClr val="tx1"/>
              </a:solidFill>
              <a:round/>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276370" name="Line 18"/>
            <p:cNvSpPr>
              <a:spLocks noChangeShapeType="1"/>
            </p:cNvSpPr>
            <p:nvPr/>
          </p:nvSpPr>
          <p:spPr bwMode="auto">
            <a:xfrm flipH="1">
              <a:off x="929" y="1409"/>
              <a:ext cx="645" cy="0"/>
            </a:xfrm>
            <a:prstGeom prst="line">
              <a:avLst/>
            </a:prstGeom>
            <a:noFill/>
            <a:ln w="6350">
              <a:solidFill>
                <a:schemeClr val="tx1"/>
              </a:solidFill>
              <a:round/>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cxnSp>
          <p:nvCxnSpPr>
            <p:cNvPr id="2276373" name="AutoShape 21"/>
            <p:cNvCxnSpPr>
              <a:cxnSpLocks noChangeShapeType="1"/>
              <a:stCxn id="2276366" idx="2"/>
              <a:endCxn id="2276365" idx="6"/>
            </p:cNvCxnSpPr>
            <p:nvPr/>
          </p:nvCxnSpPr>
          <p:spPr bwMode="auto">
            <a:xfrm flipH="1">
              <a:off x="2102" y="1380"/>
              <a:ext cx="460" cy="10"/>
            </a:xfrm>
            <a:prstGeom prst="straightConnector1">
              <a:avLst/>
            </a:prstGeom>
            <a:noFill/>
            <a:ln w="6350">
              <a:solidFill>
                <a:schemeClr val="tx1"/>
              </a:solidFill>
              <a:round/>
              <a:headEnd/>
              <a:tailEnd type="arrow"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374" name="Text Box 22"/>
            <p:cNvSpPr txBox="1">
              <a:spLocks noChangeArrowheads="1"/>
            </p:cNvSpPr>
            <p:nvPr/>
          </p:nvSpPr>
          <p:spPr bwMode="auto">
            <a:xfrm>
              <a:off x="744" y="1665"/>
              <a:ext cx="575"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5725" indent="-85725"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与供应商谈判</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订单关键条款</a:t>
              </a:r>
            </a:p>
          </p:txBody>
        </p:sp>
        <p:sp>
          <p:nvSpPr>
            <p:cNvPr id="2276375" name="Text Box 23"/>
            <p:cNvSpPr txBox="1">
              <a:spLocks noChangeArrowheads="1"/>
            </p:cNvSpPr>
            <p:nvPr/>
          </p:nvSpPr>
          <p:spPr bwMode="auto">
            <a:xfrm>
              <a:off x="1600" y="1601"/>
              <a:ext cx="408"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5725" indent="-85725"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定单物流</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支付信息</a:t>
              </a:r>
            </a:p>
          </p:txBody>
        </p:sp>
        <p:sp>
          <p:nvSpPr>
            <p:cNvPr id="2276376" name="Text Box 24"/>
            <p:cNvSpPr txBox="1">
              <a:spLocks noChangeArrowheads="1"/>
            </p:cNvSpPr>
            <p:nvPr/>
          </p:nvSpPr>
          <p:spPr bwMode="auto">
            <a:xfrm>
              <a:off x="2562" y="1635"/>
              <a:ext cx="499"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技术交流</a:t>
              </a:r>
            </a:p>
          </p:txBody>
        </p:sp>
        <p:sp>
          <p:nvSpPr>
            <p:cNvPr id="2276377" name="Text Box 25"/>
            <p:cNvSpPr txBox="1">
              <a:spLocks noChangeArrowheads="1"/>
            </p:cNvSpPr>
            <p:nvPr/>
          </p:nvSpPr>
          <p:spPr bwMode="auto">
            <a:xfrm>
              <a:off x="974" y="1232"/>
              <a:ext cx="525"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000">
                  <a:solidFill>
                    <a:srgbClr val="000000"/>
                  </a:solidFill>
                  <a:latin typeface="Arial" charset="0"/>
                </a:rPr>
                <a:t>采购技术支持</a:t>
              </a:r>
            </a:p>
          </p:txBody>
        </p:sp>
        <p:sp>
          <p:nvSpPr>
            <p:cNvPr id="2276378" name="Text Box 26"/>
            <p:cNvSpPr txBox="1">
              <a:spLocks noChangeArrowheads="1"/>
            </p:cNvSpPr>
            <p:nvPr/>
          </p:nvSpPr>
          <p:spPr bwMode="auto">
            <a:xfrm>
              <a:off x="883" y="1444"/>
              <a:ext cx="681"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lnSpc>
                  <a:spcPct val="100000"/>
                </a:lnSpc>
                <a:defRPr/>
              </a:pPr>
              <a:r>
                <a:rPr lang="zh-CN" altLang="en-US" sz="1000">
                  <a:solidFill>
                    <a:srgbClr val="000000"/>
                  </a:solidFill>
                  <a:latin typeface="Arial" charset="0"/>
                </a:rPr>
                <a:t>反馈业务实施情况</a:t>
              </a:r>
            </a:p>
          </p:txBody>
        </p:sp>
        <p:sp>
          <p:nvSpPr>
            <p:cNvPr id="2276379" name="Text Box 27"/>
            <p:cNvSpPr txBox="1">
              <a:spLocks noChangeArrowheads="1"/>
            </p:cNvSpPr>
            <p:nvPr/>
          </p:nvSpPr>
          <p:spPr bwMode="auto">
            <a:xfrm>
              <a:off x="2169" y="1399"/>
              <a:ext cx="348"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具体需求</a:t>
              </a:r>
            </a:p>
          </p:txBody>
        </p:sp>
        <p:sp>
          <p:nvSpPr>
            <p:cNvPr id="2276380" name="Text Box 28"/>
            <p:cNvSpPr txBox="1">
              <a:spLocks noChangeArrowheads="1"/>
            </p:cNvSpPr>
            <p:nvPr/>
          </p:nvSpPr>
          <p:spPr bwMode="auto">
            <a:xfrm>
              <a:off x="1202" y="1046"/>
              <a:ext cx="1290"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采购要求</a:t>
              </a:r>
              <a:r>
                <a:rPr lang="en-US" altLang="zh-CN" sz="1000">
                  <a:solidFill>
                    <a:srgbClr val="000000"/>
                  </a:solidFill>
                  <a:latin typeface="Arial" charset="0"/>
                </a:rPr>
                <a:t>(</a:t>
              </a:r>
              <a:r>
                <a:rPr lang="zh-CN" altLang="en-US" sz="1000">
                  <a:solidFill>
                    <a:srgbClr val="000000"/>
                  </a:solidFill>
                  <a:latin typeface="Arial" charset="0"/>
                </a:rPr>
                <a:t>技术、交货等</a:t>
              </a:r>
              <a:r>
                <a:rPr lang="en-US" altLang="zh-CN" sz="1000">
                  <a:solidFill>
                    <a:srgbClr val="000000"/>
                  </a:solidFill>
                  <a:latin typeface="Arial" charset="0"/>
                </a:rPr>
                <a:t>)</a:t>
              </a:r>
            </a:p>
          </p:txBody>
        </p:sp>
        <p:cxnSp>
          <p:nvCxnSpPr>
            <p:cNvPr id="2276433" name="AutoShape 81"/>
            <p:cNvCxnSpPr>
              <a:cxnSpLocks noChangeShapeType="1"/>
              <a:stCxn id="2276365" idx="4"/>
              <a:endCxn id="2276364" idx="0"/>
            </p:cNvCxnSpPr>
            <p:nvPr/>
          </p:nvCxnSpPr>
          <p:spPr bwMode="auto">
            <a:xfrm>
              <a:off x="1819" y="1469"/>
              <a:ext cx="4" cy="575"/>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34" name="AutoShape 82"/>
            <p:cNvCxnSpPr>
              <a:cxnSpLocks noChangeShapeType="1"/>
              <a:endCxn id="2276364" idx="6"/>
            </p:cNvCxnSpPr>
            <p:nvPr/>
          </p:nvCxnSpPr>
          <p:spPr bwMode="auto">
            <a:xfrm flipH="1">
              <a:off x="2095" y="1499"/>
              <a:ext cx="773" cy="625"/>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grpSp>
      <p:grpSp>
        <p:nvGrpSpPr>
          <p:cNvPr id="2276442" name="Group 90"/>
          <p:cNvGrpSpPr>
            <a:grpSpLocks/>
          </p:cNvGrpSpPr>
          <p:nvPr/>
        </p:nvGrpSpPr>
        <p:grpSpPr bwMode="auto">
          <a:xfrm>
            <a:off x="597595" y="4109591"/>
            <a:ext cx="4621212" cy="2016125"/>
            <a:chOff x="423" y="2704"/>
            <a:chExt cx="2911" cy="1270"/>
          </a:xfrm>
        </p:grpSpPr>
        <p:sp>
          <p:nvSpPr>
            <p:cNvPr id="2276384" name="Rectangle 32"/>
            <p:cNvSpPr>
              <a:spLocks noChangeArrowheads="1"/>
            </p:cNvSpPr>
            <p:nvPr/>
          </p:nvSpPr>
          <p:spPr bwMode="auto">
            <a:xfrm>
              <a:off x="431" y="2759"/>
              <a:ext cx="771" cy="1170"/>
            </a:xfrm>
            <a:prstGeom prst="rect">
              <a:avLst/>
            </a:prstGeom>
            <a:solidFill>
              <a:srgbClr val="DDDDDD"/>
            </a:solidFill>
            <a:ln>
              <a:noFill/>
            </a:ln>
            <a:effectLst>
              <a:outerShdw blurRad="63500" dist="38099" dir="2700000" algn="ctr" rotWithShape="0">
                <a:srgbClr val="000000">
                  <a:alpha val="74998"/>
                </a:srgbClr>
              </a:outerShdw>
            </a:effectLst>
            <a:extLst>
              <a:ext uri="{91240B29-F687-4f45-9708-019B960494DF}">
                <a14:hiddenLine xmlns:a14="http://schemas.microsoft.com/office/drawing/2010/main" xmlns="" w="6350">
                  <a:solidFill>
                    <a:schemeClr val="tx1"/>
                  </a:solidFill>
                  <a:miter lim="800000"/>
                  <a:headEnd/>
                  <a:tailEnd/>
                </a14:hiddenLine>
              </a:ext>
            </a:extLst>
          </p:spPr>
          <p:txBody>
            <a:bodyPr wrap="none" lIns="0" tIns="0" rIns="0" bIns="0" anchor="ctr"/>
            <a:lstStyle/>
            <a:p>
              <a:pPr>
                <a:defRPr/>
              </a:pPr>
              <a:endParaRPr lang="zh-CN" altLang="en-US"/>
            </a:p>
          </p:txBody>
        </p:sp>
        <p:sp>
          <p:nvSpPr>
            <p:cNvPr id="2276385" name="Rectangle 33"/>
            <p:cNvSpPr>
              <a:spLocks noChangeArrowheads="1"/>
            </p:cNvSpPr>
            <p:nvPr/>
          </p:nvSpPr>
          <p:spPr bwMode="auto">
            <a:xfrm>
              <a:off x="1583" y="2704"/>
              <a:ext cx="1751" cy="1206"/>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86" name="Rectangle 34"/>
            <p:cNvSpPr>
              <a:spLocks noChangeArrowheads="1"/>
            </p:cNvSpPr>
            <p:nvPr/>
          </p:nvSpPr>
          <p:spPr bwMode="auto">
            <a:xfrm>
              <a:off x="1399" y="2770"/>
              <a:ext cx="1887" cy="1180"/>
            </a:xfrm>
            <a:prstGeom prst="rect">
              <a:avLst/>
            </a:prstGeom>
            <a:solidFill>
              <a:srgbClr val="C0C0C0"/>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87" name="Rectangle 35"/>
            <p:cNvSpPr>
              <a:spLocks noChangeArrowheads="1"/>
            </p:cNvSpPr>
            <p:nvPr/>
          </p:nvSpPr>
          <p:spPr bwMode="auto">
            <a:xfrm>
              <a:off x="1292" y="2840"/>
              <a:ext cx="1951" cy="1134"/>
            </a:xfrm>
            <a:prstGeom prst="rect">
              <a:avLst/>
            </a:prstGeom>
            <a:solidFill>
              <a:srgbClr val="DDDDDD"/>
            </a:solidFill>
            <a:ln w="6350" cap="rnd">
              <a:solidFill>
                <a:schemeClr val="tx1"/>
              </a:solidFill>
              <a:prstDash val="sysDot"/>
              <a:miter lim="800000"/>
              <a:headEnd/>
              <a:tailEnd/>
            </a:ln>
            <a:effectLst>
              <a:outerShdw blurRad="63500" dist="38099" dir="2700000" algn="ctr" rotWithShape="0">
                <a:srgbClr val="000000">
                  <a:alpha val="74998"/>
                </a:srgbClr>
              </a:outerShdw>
            </a:effectLst>
          </p:spPr>
          <p:txBody>
            <a:bodyPr wrap="none" lIns="0" tIns="0" rIns="0" bIns="0" anchor="ctr"/>
            <a:lstStyle/>
            <a:p>
              <a:pPr>
                <a:defRPr/>
              </a:pPr>
              <a:endParaRPr lang="zh-CN" altLang="en-US"/>
            </a:p>
          </p:txBody>
        </p:sp>
        <p:sp>
          <p:nvSpPr>
            <p:cNvPr id="2276388" name="Text Box 36"/>
            <p:cNvSpPr txBox="1">
              <a:spLocks noChangeArrowheads="1"/>
            </p:cNvSpPr>
            <p:nvPr/>
          </p:nvSpPr>
          <p:spPr bwMode="auto">
            <a:xfrm>
              <a:off x="455" y="2759"/>
              <a:ext cx="384" cy="1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a:solidFill>
                    <a:srgbClr val="000000"/>
                  </a:solidFill>
                  <a:latin typeface="Arial" charset="0"/>
                </a:rPr>
                <a:t>集团总部</a:t>
              </a:r>
            </a:p>
          </p:txBody>
        </p:sp>
        <p:sp>
          <p:nvSpPr>
            <p:cNvPr id="2276389" name="Text Box 37"/>
            <p:cNvSpPr txBox="1">
              <a:spLocks noChangeArrowheads="1"/>
            </p:cNvSpPr>
            <p:nvPr/>
          </p:nvSpPr>
          <p:spPr bwMode="auto">
            <a:xfrm>
              <a:off x="2748" y="2713"/>
              <a:ext cx="202" cy="1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b="1" dirty="0">
                  <a:solidFill>
                    <a:srgbClr val="000000"/>
                  </a:solidFill>
                  <a:latin typeface="Arial" charset="0"/>
                </a:rPr>
                <a:t>各部</a:t>
              </a:r>
            </a:p>
          </p:txBody>
        </p:sp>
        <p:sp>
          <p:nvSpPr>
            <p:cNvPr id="2276390" name="Oval 38"/>
            <p:cNvSpPr>
              <a:spLocks noChangeArrowheads="1"/>
            </p:cNvSpPr>
            <p:nvPr/>
          </p:nvSpPr>
          <p:spPr bwMode="auto">
            <a:xfrm>
              <a:off x="423" y="3057"/>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采购部门</a:t>
              </a:r>
            </a:p>
          </p:txBody>
        </p:sp>
        <p:sp>
          <p:nvSpPr>
            <p:cNvPr id="2276391" name="Oval 39"/>
            <p:cNvSpPr>
              <a:spLocks noChangeArrowheads="1"/>
            </p:cNvSpPr>
            <p:nvPr/>
          </p:nvSpPr>
          <p:spPr bwMode="auto">
            <a:xfrm>
              <a:off x="2577" y="3802"/>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供应商</a:t>
              </a:r>
            </a:p>
          </p:txBody>
        </p:sp>
        <p:cxnSp>
          <p:nvCxnSpPr>
            <p:cNvPr id="2276392" name="AutoShape 40"/>
            <p:cNvCxnSpPr>
              <a:cxnSpLocks noChangeShapeType="1"/>
              <a:stCxn id="2276398" idx="0"/>
              <a:endCxn id="2276390" idx="0"/>
            </p:cNvCxnSpPr>
            <p:nvPr/>
          </p:nvCxnSpPr>
          <p:spPr bwMode="auto">
            <a:xfrm rot="16200000" flipH="1" flipV="1">
              <a:off x="1785" y="1963"/>
              <a:ext cx="27" cy="2162"/>
            </a:xfrm>
            <a:prstGeom prst="bentConnector3">
              <a:avLst>
                <a:gd name="adj1" fmla="val -533333"/>
              </a:avLst>
            </a:prstGeom>
            <a:noFill/>
            <a:ln w="6350">
              <a:solidFill>
                <a:schemeClr val="tx1"/>
              </a:solidFill>
              <a:miter lim="800000"/>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393" name="Text Box 41"/>
            <p:cNvSpPr txBox="1">
              <a:spLocks noChangeArrowheads="1"/>
            </p:cNvSpPr>
            <p:nvPr/>
          </p:nvSpPr>
          <p:spPr bwMode="auto">
            <a:xfrm>
              <a:off x="1412" y="3394"/>
              <a:ext cx="227"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a:t>
              </a:r>
              <a:endParaRPr lang="en-US" altLang="zh-CN" sz="1000">
                <a:solidFill>
                  <a:srgbClr val="000000"/>
                </a:solidFill>
                <a:latin typeface="Arial" charset="0"/>
              </a:endParaRPr>
            </a:p>
            <a:p>
              <a:pPr>
                <a:lnSpc>
                  <a:spcPct val="100000"/>
                </a:lnSpc>
                <a:defRPr/>
              </a:pPr>
              <a:r>
                <a:rPr lang="zh-CN" altLang="en-US" sz="1000">
                  <a:solidFill>
                    <a:srgbClr val="000000"/>
                  </a:solidFill>
                  <a:latin typeface="Arial" charset="0"/>
                </a:rPr>
                <a:t>指导</a:t>
              </a:r>
            </a:p>
          </p:txBody>
        </p:sp>
        <p:sp>
          <p:nvSpPr>
            <p:cNvPr id="2276394" name="Text Box 42"/>
            <p:cNvSpPr txBox="1">
              <a:spLocks noChangeArrowheads="1"/>
            </p:cNvSpPr>
            <p:nvPr/>
          </p:nvSpPr>
          <p:spPr bwMode="auto">
            <a:xfrm>
              <a:off x="2880" y="3389"/>
              <a:ext cx="181"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技术</a:t>
              </a:r>
              <a:endParaRPr lang="en-US" altLang="zh-CN" sz="1000">
                <a:solidFill>
                  <a:srgbClr val="000000"/>
                </a:solidFill>
                <a:latin typeface="Arial" charset="0"/>
              </a:endParaRPr>
            </a:p>
            <a:p>
              <a:pPr>
                <a:lnSpc>
                  <a:spcPct val="100000"/>
                </a:lnSpc>
                <a:defRPr/>
              </a:pPr>
              <a:r>
                <a:rPr lang="zh-CN" altLang="en-US" sz="1000">
                  <a:solidFill>
                    <a:srgbClr val="000000"/>
                  </a:solidFill>
                  <a:latin typeface="Arial" charset="0"/>
                </a:rPr>
                <a:t>交流</a:t>
              </a:r>
            </a:p>
          </p:txBody>
        </p:sp>
        <p:sp>
          <p:nvSpPr>
            <p:cNvPr id="2276395" name="Text Box 43"/>
            <p:cNvSpPr txBox="1">
              <a:spLocks noChangeArrowheads="1"/>
            </p:cNvSpPr>
            <p:nvPr/>
          </p:nvSpPr>
          <p:spPr bwMode="auto">
            <a:xfrm>
              <a:off x="1565" y="2885"/>
              <a:ext cx="1290"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采购要求</a:t>
              </a:r>
              <a:r>
                <a:rPr lang="en-US" altLang="zh-CN" sz="1000">
                  <a:solidFill>
                    <a:srgbClr val="000000"/>
                  </a:solidFill>
                  <a:latin typeface="Arial" charset="0"/>
                </a:rPr>
                <a:t>(</a:t>
              </a:r>
              <a:r>
                <a:rPr lang="zh-CN" altLang="en-US" sz="1000">
                  <a:solidFill>
                    <a:srgbClr val="000000"/>
                  </a:solidFill>
                  <a:latin typeface="Arial" charset="0"/>
                </a:rPr>
                <a:t>技术、交货等</a:t>
              </a:r>
              <a:r>
                <a:rPr lang="en-US" altLang="zh-CN" sz="1000">
                  <a:solidFill>
                    <a:srgbClr val="000000"/>
                  </a:solidFill>
                  <a:latin typeface="Arial" charset="0"/>
                </a:rPr>
                <a:t>)</a:t>
              </a:r>
            </a:p>
          </p:txBody>
        </p:sp>
        <p:sp>
          <p:nvSpPr>
            <p:cNvPr id="2276396" name="Oval 44"/>
            <p:cNvSpPr>
              <a:spLocks noChangeArrowheads="1"/>
            </p:cNvSpPr>
            <p:nvPr/>
          </p:nvSpPr>
          <p:spPr bwMode="auto">
            <a:xfrm>
              <a:off x="1338" y="3053"/>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战略采购部</a:t>
              </a:r>
            </a:p>
          </p:txBody>
        </p:sp>
        <p:sp>
          <p:nvSpPr>
            <p:cNvPr id="2276397" name="Oval 45"/>
            <p:cNvSpPr>
              <a:spLocks noChangeArrowheads="1"/>
            </p:cNvSpPr>
            <p:nvPr/>
          </p:nvSpPr>
          <p:spPr bwMode="auto">
            <a:xfrm>
              <a:off x="1325" y="3800"/>
              <a:ext cx="589" cy="159"/>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100000"/>
                </a:lnSpc>
                <a:spcBef>
                  <a:spcPct val="0"/>
                </a:spcBef>
                <a:defRPr/>
              </a:pPr>
              <a:r>
                <a:rPr lang="zh-CN" altLang="en-US">
                  <a:solidFill>
                    <a:srgbClr val="000000"/>
                  </a:solidFill>
                  <a:latin typeface="Arial" charset="0"/>
                </a:rPr>
                <a:t>操作采购部</a:t>
              </a:r>
            </a:p>
          </p:txBody>
        </p:sp>
        <p:sp>
          <p:nvSpPr>
            <p:cNvPr id="2276398" name="Oval 46"/>
            <p:cNvSpPr>
              <a:spLocks noChangeArrowheads="1"/>
            </p:cNvSpPr>
            <p:nvPr/>
          </p:nvSpPr>
          <p:spPr bwMode="auto">
            <a:xfrm>
              <a:off x="2562" y="3030"/>
              <a:ext cx="635" cy="185"/>
            </a:xfrm>
            <a:prstGeom prst="ellipse">
              <a:avLst/>
            </a:prstGeom>
            <a:solidFill>
              <a:schemeClr val="bg1"/>
            </a:solidFill>
            <a:ln w="6350">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0" tIns="0" rIns="0" bIns="0" anchor="ctr"/>
            <a:lstStyle/>
            <a:p>
              <a:pPr>
                <a:lnSpc>
                  <a:spcPct val="85000"/>
                </a:lnSpc>
                <a:spcBef>
                  <a:spcPct val="0"/>
                </a:spcBef>
                <a:defRPr/>
              </a:pPr>
              <a:r>
                <a:rPr lang="zh-CN" altLang="en-US">
                  <a:solidFill>
                    <a:srgbClr val="000000"/>
                  </a:solidFill>
                  <a:latin typeface="Arial" charset="0"/>
                </a:rPr>
                <a:t>使用方</a:t>
              </a:r>
              <a:br>
                <a:rPr lang="en-US" altLang="zh-CN">
                  <a:solidFill>
                    <a:srgbClr val="000000"/>
                  </a:solidFill>
                  <a:latin typeface="Arial" charset="0"/>
                </a:rPr>
              </a:br>
              <a:r>
                <a:rPr lang="en-US" altLang="zh-CN" sz="1000">
                  <a:solidFill>
                    <a:srgbClr val="000000"/>
                  </a:solidFill>
                  <a:latin typeface="Arial" charset="0"/>
                </a:rPr>
                <a:t>(</a:t>
              </a:r>
              <a:r>
                <a:rPr lang="zh-CN" altLang="en-US" sz="1000">
                  <a:solidFill>
                    <a:srgbClr val="000000"/>
                  </a:solidFill>
                  <a:latin typeface="Arial" charset="0"/>
                </a:rPr>
                <a:t>生产</a:t>
              </a:r>
              <a:r>
                <a:rPr lang="en-US" altLang="zh-CN" sz="1000">
                  <a:solidFill>
                    <a:srgbClr val="000000"/>
                  </a:solidFill>
                  <a:latin typeface="Arial" charset="0"/>
                </a:rPr>
                <a:t>/</a:t>
              </a:r>
              <a:r>
                <a:rPr lang="zh-CN" altLang="en-US" sz="1000">
                  <a:solidFill>
                    <a:srgbClr val="000000"/>
                  </a:solidFill>
                  <a:latin typeface="Arial" charset="0"/>
                </a:rPr>
                <a:t>技术等</a:t>
              </a:r>
              <a:r>
                <a:rPr lang="en-US" altLang="zh-CN" sz="1000">
                  <a:solidFill>
                    <a:srgbClr val="000000"/>
                  </a:solidFill>
                  <a:latin typeface="Arial" charset="0"/>
                </a:rPr>
                <a:t>)</a:t>
              </a:r>
            </a:p>
          </p:txBody>
        </p:sp>
        <p:cxnSp>
          <p:nvCxnSpPr>
            <p:cNvPr id="2276399" name="AutoShape 47"/>
            <p:cNvCxnSpPr>
              <a:cxnSpLocks noChangeShapeType="1"/>
              <a:stCxn id="2276390" idx="6"/>
              <a:endCxn id="2276396" idx="2"/>
            </p:cNvCxnSpPr>
            <p:nvPr/>
          </p:nvCxnSpPr>
          <p:spPr bwMode="auto">
            <a:xfrm flipV="1">
              <a:off x="1012" y="3133"/>
              <a:ext cx="326" cy="4"/>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0" name="AutoShape 48"/>
            <p:cNvCxnSpPr>
              <a:cxnSpLocks noChangeShapeType="1"/>
            </p:cNvCxnSpPr>
            <p:nvPr/>
          </p:nvCxnSpPr>
          <p:spPr bwMode="auto">
            <a:xfrm flipH="1">
              <a:off x="1610" y="3213"/>
              <a:ext cx="13" cy="588"/>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1" name="AutoShape 49"/>
            <p:cNvCxnSpPr>
              <a:cxnSpLocks noChangeShapeType="1"/>
              <a:stCxn id="2276396" idx="5"/>
              <a:endCxn id="2276391" idx="1"/>
            </p:cNvCxnSpPr>
            <p:nvPr/>
          </p:nvCxnSpPr>
          <p:spPr bwMode="auto">
            <a:xfrm>
              <a:off x="1841" y="3189"/>
              <a:ext cx="822" cy="636"/>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2" name="AutoShape 50"/>
            <p:cNvCxnSpPr>
              <a:cxnSpLocks noChangeShapeType="1"/>
              <a:stCxn id="2276398" idx="3"/>
              <a:endCxn id="2276397" idx="7"/>
            </p:cNvCxnSpPr>
            <p:nvPr/>
          </p:nvCxnSpPr>
          <p:spPr bwMode="auto">
            <a:xfrm flipH="1">
              <a:off x="1828" y="3188"/>
              <a:ext cx="827" cy="635"/>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3" name="AutoShape 51"/>
            <p:cNvCxnSpPr>
              <a:cxnSpLocks noChangeShapeType="1"/>
              <a:stCxn id="2276391" idx="0"/>
              <a:endCxn id="2276398" idx="4"/>
            </p:cNvCxnSpPr>
            <p:nvPr/>
          </p:nvCxnSpPr>
          <p:spPr bwMode="auto">
            <a:xfrm flipV="1">
              <a:off x="2872" y="3215"/>
              <a:ext cx="8" cy="587"/>
            </a:xfrm>
            <a:prstGeom prst="straightConnector1">
              <a:avLst/>
            </a:prstGeom>
            <a:noFill/>
            <a:ln w="63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4" name="AutoShape 52"/>
            <p:cNvCxnSpPr>
              <a:cxnSpLocks noChangeShapeType="1"/>
              <a:stCxn id="2276398" idx="2"/>
              <a:endCxn id="2276396" idx="6"/>
            </p:cNvCxnSpPr>
            <p:nvPr/>
          </p:nvCxnSpPr>
          <p:spPr bwMode="auto">
            <a:xfrm flipH="1">
              <a:off x="1927" y="3123"/>
              <a:ext cx="635" cy="10"/>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276405" name="AutoShape 53"/>
            <p:cNvCxnSpPr>
              <a:cxnSpLocks noChangeShapeType="1"/>
              <a:stCxn id="2276397" idx="6"/>
              <a:endCxn id="2276391" idx="2"/>
            </p:cNvCxnSpPr>
            <p:nvPr/>
          </p:nvCxnSpPr>
          <p:spPr bwMode="auto">
            <a:xfrm>
              <a:off x="1914" y="3880"/>
              <a:ext cx="663" cy="2"/>
            </a:xfrm>
            <a:prstGeom prst="straightConnector1">
              <a:avLst/>
            </a:prstGeom>
            <a:noFill/>
            <a:ln w="63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276406" name="Text Box 54"/>
            <p:cNvSpPr txBox="1">
              <a:spLocks noChangeArrowheads="1"/>
            </p:cNvSpPr>
            <p:nvPr/>
          </p:nvSpPr>
          <p:spPr bwMode="auto">
            <a:xfrm>
              <a:off x="2109" y="3146"/>
              <a:ext cx="334" cy="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采购要求</a:t>
              </a:r>
            </a:p>
          </p:txBody>
        </p:sp>
        <p:sp>
          <p:nvSpPr>
            <p:cNvPr id="2276407" name="Text Box 55"/>
            <p:cNvSpPr txBox="1">
              <a:spLocks noChangeArrowheads="1"/>
            </p:cNvSpPr>
            <p:nvPr/>
          </p:nvSpPr>
          <p:spPr bwMode="auto">
            <a:xfrm>
              <a:off x="1882" y="3533"/>
              <a:ext cx="272"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190500" indent="-1905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defRPr/>
              </a:pPr>
              <a:r>
                <a:rPr lang="zh-CN" altLang="en-US" sz="1000">
                  <a:solidFill>
                    <a:srgbClr val="000000"/>
                  </a:solidFill>
                  <a:latin typeface="Arial" charset="0"/>
                </a:rPr>
                <a:t>具体</a:t>
              </a:r>
              <a:endParaRPr lang="en-US" altLang="zh-CN" sz="1000">
                <a:solidFill>
                  <a:srgbClr val="000000"/>
                </a:solidFill>
                <a:latin typeface="Arial" charset="0"/>
              </a:endParaRPr>
            </a:p>
            <a:p>
              <a:pPr>
                <a:lnSpc>
                  <a:spcPct val="100000"/>
                </a:lnSpc>
                <a:defRPr/>
              </a:pPr>
              <a:r>
                <a:rPr lang="zh-CN" altLang="en-US" sz="1000">
                  <a:solidFill>
                    <a:srgbClr val="000000"/>
                  </a:solidFill>
                  <a:latin typeface="Arial" charset="0"/>
                </a:rPr>
                <a:t>需求</a:t>
              </a:r>
            </a:p>
          </p:txBody>
        </p:sp>
        <p:sp>
          <p:nvSpPr>
            <p:cNvPr id="2276408" name="Text Box 56"/>
            <p:cNvSpPr txBox="1">
              <a:spLocks noChangeArrowheads="1"/>
            </p:cNvSpPr>
            <p:nvPr/>
          </p:nvSpPr>
          <p:spPr bwMode="auto">
            <a:xfrm>
              <a:off x="2245" y="3536"/>
              <a:ext cx="544"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5725" indent="-85725"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与供应商谈判</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订单采购条款</a:t>
              </a:r>
            </a:p>
          </p:txBody>
        </p:sp>
        <p:sp>
          <p:nvSpPr>
            <p:cNvPr id="2276409" name="Text Box 57"/>
            <p:cNvSpPr txBox="1">
              <a:spLocks noChangeArrowheads="1"/>
            </p:cNvSpPr>
            <p:nvPr/>
          </p:nvSpPr>
          <p:spPr bwMode="auto">
            <a:xfrm>
              <a:off x="940" y="3167"/>
              <a:ext cx="262" cy="4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5725" indent="-85725"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采购指导</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流程优化支持</a:t>
              </a:r>
            </a:p>
          </p:txBody>
        </p:sp>
        <p:sp>
          <p:nvSpPr>
            <p:cNvPr id="2276440" name="Text Box 88"/>
            <p:cNvSpPr txBox="1">
              <a:spLocks noChangeArrowheads="1"/>
            </p:cNvSpPr>
            <p:nvPr/>
          </p:nvSpPr>
          <p:spPr bwMode="auto">
            <a:xfrm>
              <a:off x="2064" y="3776"/>
              <a:ext cx="408"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63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spAutoFit/>
            </a:bodyPr>
            <a:lstStyle>
              <a:lvl1pPr marL="85725" indent="-85725"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nSpc>
                  <a:spcPct val="100000"/>
                </a:lnSpc>
                <a:buFontTx/>
                <a:buChar char="•"/>
                <a:defRPr/>
              </a:pPr>
              <a:r>
                <a:rPr lang="zh-CN" altLang="en-US" sz="1000">
                  <a:solidFill>
                    <a:srgbClr val="000000"/>
                  </a:solidFill>
                  <a:latin typeface="Arial" charset="0"/>
                </a:rPr>
                <a:t>定单物流</a:t>
              </a:r>
              <a:endParaRPr lang="en-US" altLang="zh-CN" sz="1000">
                <a:solidFill>
                  <a:srgbClr val="000000"/>
                </a:solidFill>
                <a:latin typeface="Arial" charset="0"/>
              </a:endParaRPr>
            </a:p>
            <a:p>
              <a:pPr>
                <a:lnSpc>
                  <a:spcPct val="100000"/>
                </a:lnSpc>
                <a:buFontTx/>
                <a:buChar char="•"/>
                <a:defRPr/>
              </a:pPr>
              <a:r>
                <a:rPr lang="zh-CN" altLang="en-US" sz="1000">
                  <a:solidFill>
                    <a:srgbClr val="000000"/>
                  </a:solidFill>
                  <a:latin typeface="Arial" charset="0"/>
                </a:rPr>
                <a:t>支付信息</a:t>
              </a:r>
            </a:p>
          </p:txBody>
        </p:sp>
      </p:grpSp>
    </p:spTree>
    <p:extLst>
      <p:ext uri="{BB962C8B-B14F-4D97-AF65-F5344CB8AC3E}">
        <p14:creationId xmlns:p14="http://schemas.microsoft.com/office/powerpoint/2010/main" val="32124537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276358"/>
                                        </p:tgtEl>
                                        <p:attrNameLst>
                                          <p:attrName>style.visibility</p:attrName>
                                        </p:attrNameLst>
                                      </p:cBhvr>
                                      <p:to>
                                        <p:strVal val="visible"/>
                                      </p:to>
                                    </p:set>
                                    <p:anim calcmode="lin" valueType="num">
                                      <p:cBhvr additive="base">
                                        <p:cTn id="7" dur="500" fill="hold"/>
                                        <p:tgtEl>
                                          <p:spTgt spid="2276358"/>
                                        </p:tgtEl>
                                        <p:attrNameLst>
                                          <p:attrName>ppt_x</p:attrName>
                                        </p:attrNameLst>
                                      </p:cBhvr>
                                      <p:tavLst>
                                        <p:tav tm="0">
                                          <p:val>
                                            <p:strVal val="#ppt_x"/>
                                          </p:val>
                                        </p:tav>
                                        <p:tav tm="100000">
                                          <p:val>
                                            <p:strVal val="#ppt_x"/>
                                          </p:val>
                                        </p:tav>
                                      </p:tavLst>
                                    </p:anim>
                                    <p:anim calcmode="lin" valueType="num">
                                      <p:cBhvr additive="base">
                                        <p:cTn id="8" dur="500" fill="hold"/>
                                        <p:tgtEl>
                                          <p:spTgt spid="2276358"/>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276441"/>
                                        </p:tgtEl>
                                        <p:attrNameLst>
                                          <p:attrName>style.visibility</p:attrName>
                                        </p:attrNameLst>
                                      </p:cBhvr>
                                      <p:to>
                                        <p:strVal val="visible"/>
                                      </p:to>
                                    </p:set>
                                    <p:anim calcmode="lin" valueType="num">
                                      <p:cBhvr additive="base">
                                        <p:cTn id="12" dur="500" fill="hold"/>
                                        <p:tgtEl>
                                          <p:spTgt spid="2276441"/>
                                        </p:tgtEl>
                                        <p:attrNameLst>
                                          <p:attrName>ppt_x</p:attrName>
                                        </p:attrNameLst>
                                      </p:cBhvr>
                                      <p:tavLst>
                                        <p:tav tm="0">
                                          <p:val>
                                            <p:strVal val="#ppt_x"/>
                                          </p:val>
                                        </p:tav>
                                        <p:tav tm="100000">
                                          <p:val>
                                            <p:strVal val="#ppt_x"/>
                                          </p:val>
                                        </p:tav>
                                      </p:tavLst>
                                    </p:anim>
                                    <p:anim calcmode="lin" valueType="num">
                                      <p:cBhvr additive="base">
                                        <p:cTn id="13" dur="500" fill="hold"/>
                                        <p:tgtEl>
                                          <p:spTgt spid="2276441"/>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276383"/>
                                        </p:tgtEl>
                                        <p:attrNameLst>
                                          <p:attrName>style.visibility</p:attrName>
                                        </p:attrNameLst>
                                      </p:cBhvr>
                                      <p:to>
                                        <p:strVal val="visible"/>
                                      </p:to>
                                    </p:set>
                                    <p:anim calcmode="lin" valueType="num">
                                      <p:cBhvr additive="base">
                                        <p:cTn id="18" dur="500" fill="hold"/>
                                        <p:tgtEl>
                                          <p:spTgt spid="2276383"/>
                                        </p:tgtEl>
                                        <p:attrNameLst>
                                          <p:attrName>ppt_x</p:attrName>
                                        </p:attrNameLst>
                                      </p:cBhvr>
                                      <p:tavLst>
                                        <p:tav tm="0">
                                          <p:val>
                                            <p:strVal val="#ppt_x"/>
                                          </p:val>
                                        </p:tav>
                                        <p:tav tm="100000">
                                          <p:val>
                                            <p:strVal val="#ppt_x"/>
                                          </p:val>
                                        </p:tav>
                                      </p:tavLst>
                                    </p:anim>
                                    <p:anim calcmode="lin" valueType="num">
                                      <p:cBhvr additive="base">
                                        <p:cTn id="19" dur="500" fill="hold"/>
                                        <p:tgtEl>
                                          <p:spTgt spid="2276383"/>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2" presetClass="entr" presetSubtype="4" fill="hold" nodeType="afterEffect">
                                  <p:stCondLst>
                                    <p:cond delay="0"/>
                                  </p:stCondLst>
                                  <p:childTnLst>
                                    <p:set>
                                      <p:cBhvr>
                                        <p:cTn id="22" dur="1" fill="hold">
                                          <p:stCondLst>
                                            <p:cond delay="0"/>
                                          </p:stCondLst>
                                        </p:cTn>
                                        <p:tgtEl>
                                          <p:spTgt spid="2276442"/>
                                        </p:tgtEl>
                                        <p:attrNameLst>
                                          <p:attrName>style.visibility</p:attrName>
                                        </p:attrNameLst>
                                      </p:cBhvr>
                                      <p:to>
                                        <p:strVal val="visible"/>
                                      </p:to>
                                    </p:set>
                                    <p:anim calcmode="lin" valueType="num">
                                      <p:cBhvr additive="base">
                                        <p:cTn id="23" dur="500" fill="hold"/>
                                        <p:tgtEl>
                                          <p:spTgt spid="2276442"/>
                                        </p:tgtEl>
                                        <p:attrNameLst>
                                          <p:attrName>ppt_x</p:attrName>
                                        </p:attrNameLst>
                                      </p:cBhvr>
                                      <p:tavLst>
                                        <p:tav tm="0">
                                          <p:val>
                                            <p:strVal val="#ppt_x"/>
                                          </p:val>
                                        </p:tav>
                                        <p:tav tm="100000">
                                          <p:val>
                                            <p:strVal val="#ppt_x"/>
                                          </p:val>
                                        </p:tav>
                                      </p:tavLst>
                                    </p:anim>
                                    <p:anim calcmode="lin" valueType="num">
                                      <p:cBhvr additive="base">
                                        <p:cTn id="24" dur="500" fill="hold"/>
                                        <p:tgtEl>
                                          <p:spTgt spid="2276442"/>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276410"/>
                                        </p:tgtEl>
                                        <p:attrNameLst>
                                          <p:attrName>style.visibility</p:attrName>
                                        </p:attrNameLst>
                                      </p:cBhvr>
                                      <p:to>
                                        <p:strVal val="visible"/>
                                      </p:to>
                                    </p:set>
                                    <p:anim calcmode="lin" valueType="num">
                                      <p:cBhvr additive="base">
                                        <p:cTn id="29" dur="500" fill="hold"/>
                                        <p:tgtEl>
                                          <p:spTgt spid="2276410"/>
                                        </p:tgtEl>
                                        <p:attrNameLst>
                                          <p:attrName>ppt_x</p:attrName>
                                        </p:attrNameLst>
                                      </p:cBhvr>
                                      <p:tavLst>
                                        <p:tav tm="0">
                                          <p:val>
                                            <p:strVal val="#ppt_x"/>
                                          </p:val>
                                        </p:tav>
                                        <p:tav tm="100000">
                                          <p:val>
                                            <p:strVal val="#ppt_x"/>
                                          </p:val>
                                        </p:tav>
                                      </p:tavLst>
                                    </p:anim>
                                    <p:anim calcmode="lin" valueType="num">
                                      <p:cBhvr additive="base">
                                        <p:cTn id="30" dur="500" fill="hold"/>
                                        <p:tgtEl>
                                          <p:spTgt spid="2276410"/>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500"/>
                            </p:stCondLst>
                            <p:childTnLst>
                              <p:par>
                                <p:cTn id="32" presetID="2" presetClass="entr" presetSubtype="4" fill="hold" nodeType="afterEffect">
                                  <p:stCondLst>
                                    <p:cond delay="0"/>
                                  </p:stCondLst>
                                  <p:childTnLst>
                                    <p:set>
                                      <p:cBhvr>
                                        <p:cTn id="33" dur="1" fill="hold">
                                          <p:stCondLst>
                                            <p:cond delay="0"/>
                                          </p:stCondLst>
                                        </p:cTn>
                                        <p:tgtEl>
                                          <p:spTgt spid="2276443"/>
                                        </p:tgtEl>
                                        <p:attrNameLst>
                                          <p:attrName>style.visibility</p:attrName>
                                        </p:attrNameLst>
                                      </p:cBhvr>
                                      <p:to>
                                        <p:strVal val="visible"/>
                                      </p:to>
                                    </p:set>
                                    <p:anim calcmode="lin" valueType="num">
                                      <p:cBhvr additive="base">
                                        <p:cTn id="34" dur="500" fill="hold"/>
                                        <p:tgtEl>
                                          <p:spTgt spid="2276443"/>
                                        </p:tgtEl>
                                        <p:attrNameLst>
                                          <p:attrName>ppt_x</p:attrName>
                                        </p:attrNameLst>
                                      </p:cBhvr>
                                      <p:tavLst>
                                        <p:tav tm="0">
                                          <p:val>
                                            <p:strVal val="#ppt_x"/>
                                          </p:val>
                                        </p:tav>
                                        <p:tav tm="100000">
                                          <p:val>
                                            <p:strVal val="#ppt_x"/>
                                          </p:val>
                                        </p:tav>
                                      </p:tavLst>
                                    </p:anim>
                                    <p:anim calcmode="lin" valueType="num">
                                      <p:cBhvr additive="base">
                                        <p:cTn id="35" dur="500" fill="hold"/>
                                        <p:tgtEl>
                                          <p:spTgt spid="22764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6358" grpId="0"/>
      <p:bldP spid="2276383" grpId="0"/>
      <p:bldP spid="2276410"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幻灯片编号占位符 5"/>
          <p:cNvSpPr>
            <a:spLocks noGrp="1"/>
          </p:cNvSpPr>
          <p:nvPr>
            <p:ph type="sldNum" sz="quarter" idx="12"/>
          </p:nvPr>
        </p:nvSpPr>
        <p:spPr/>
        <p:txBody>
          <a:bodyPr/>
          <a:lstStyle/>
          <a:p>
            <a:pPr>
              <a:defRPr/>
            </a:pPr>
            <a:fld id="{24A19D6C-EBBB-C846-83C2-E0C050D7386B}" type="slidenum">
              <a:rPr lang="en-US" altLang="zh-CN"/>
              <a:pPr>
                <a:defRPr/>
              </a:pPr>
              <a:t>94</a:t>
            </a:fld>
            <a:endParaRPr lang="en-US" altLang="zh-CN"/>
          </a:p>
        </p:txBody>
      </p:sp>
      <p:sp>
        <p:nvSpPr>
          <p:cNvPr id="2296834" name="Rectangle 2"/>
          <p:cNvSpPr>
            <a:spLocks noGrp="1" noChangeArrowheads="1"/>
          </p:cNvSpPr>
          <p:nvPr>
            <p:ph type="title"/>
          </p:nvPr>
        </p:nvSpPr>
        <p:spPr/>
        <p:txBody>
          <a:bodyPr/>
          <a:lstStyle/>
          <a:p>
            <a:pPr>
              <a:defRPr/>
            </a:pPr>
            <a:r>
              <a:rPr lang="zh-CN" altLang="en-US" dirty="0">
                <a:latin typeface="+mn-ea"/>
              </a:rPr>
              <a:t>第二节</a:t>
            </a:r>
            <a:r>
              <a:rPr lang="en-US" altLang="zh-CN" dirty="0">
                <a:latin typeface="+mn-ea"/>
              </a:rPr>
              <a:t> </a:t>
            </a:r>
            <a:r>
              <a:rPr lang="zh-CN" altLang="en-US" dirty="0">
                <a:latin typeface="+mn-ea"/>
              </a:rPr>
              <a:t>采购组织策略</a:t>
            </a:r>
            <a:r>
              <a:rPr lang="en-US" altLang="zh-CN" sz="1000" dirty="0">
                <a:solidFill>
                  <a:srgbClr val="FF0000"/>
                </a:solidFill>
                <a:effectLst>
                  <a:outerShdw blurRad="38100" dist="38100" dir="2700000" algn="tl">
                    <a:srgbClr val="000000"/>
                  </a:outerShdw>
                </a:effectLst>
                <a:ea typeface="黑体" charset="0"/>
                <a:cs typeface="黑体" charset="0"/>
              </a:rPr>
              <a:t>—</a:t>
            </a:r>
            <a:r>
              <a:rPr lang="zh-CN" altLang="en-US" sz="1000" dirty="0">
                <a:solidFill>
                  <a:srgbClr val="FF0000"/>
                </a:solidFill>
                <a:effectLst>
                  <a:outerShdw blurRad="38100" dist="38100" dir="2700000" algn="tl">
                    <a:srgbClr val="000000"/>
                  </a:outerShdw>
                </a:effectLst>
                <a:ea typeface="黑体" charset="0"/>
                <a:cs typeface="黑体" charset="0"/>
              </a:rPr>
              <a:t>线上模式</a:t>
            </a:r>
            <a:endParaRPr lang="zh-CN" altLang="en-US" dirty="0">
              <a:solidFill>
                <a:srgbClr val="FF0000"/>
              </a:solidFill>
              <a:latin typeface="SimHei" panose="02010609060101010101" pitchFamily="49" charset="-122"/>
              <a:ea typeface="SimHei" panose="02010609060101010101" pitchFamily="49" charset="-122"/>
            </a:endParaRPr>
          </a:p>
        </p:txBody>
      </p:sp>
      <p:sp>
        <p:nvSpPr>
          <p:cNvPr id="2296835" name="Rectangle 3"/>
          <p:cNvSpPr>
            <a:spLocks noGrp="1" noChangeArrowheads="1"/>
          </p:cNvSpPr>
          <p:nvPr>
            <p:ph type="body" idx="1"/>
          </p:nvPr>
        </p:nvSpPr>
        <p:spPr>
          <a:xfrm>
            <a:off x="107504" y="697988"/>
            <a:ext cx="8927992" cy="498764"/>
          </a:xfrm>
        </p:spPr>
        <p:txBody>
          <a:bodyPr/>
          <a:lstStyle/>
          <a:p>
            <a:pPr>
              <a:defRPr/>
            </a:pPr>
            <a:r>
              <a:rPr lang="zh-CN" altLang="en-US" sz="2400" dirty="0"/>
              <a:t>电子采购</a:t>
            </a:r>
          </a:p>
        </p:txBody>
      </p:sp>
      <p:grpSp>
        <p:nvGrpSpPr>
          <p:cNvPr id="87" name="Group 86">
            <a:extLst>
              <a:ext uri="{FF2B5EF4-FFF2-40B4-BE49-F238E27FC236}">
                <a16:creationId xmlns:a16="http://schemas.microsoft.com/office/drawing/2014/main" id="{528AE677-159D-6574-A24E-60AA429F596C}"/>
              </a:ext>
            </a:extLst>
          </p:cNvPr>
          <p:cNvGrpSpPr/>
          <p:nvPr/>
        </p:nvGrpSpPr>
        <p:grpSpPr>
          <a:xfrm>
            <a:off x="502220" y="1628800"/>
            <a:ext cx="8138560" cy="4191548"/>
            <a:chOff x="724546" y="1976357"/>
            <a:chExt cx="8138560" cy="4191548"/>
          </a:xfrm>
        </p:grpSpPr>
        <p:sp>
          <p:nvSpPr>
            <p:cNvPr id="2" name="Multi-document 1">
              <a:extLst>
                <a:ext uri="{FF2B5EF4-FFF2-40B4-BE49-F238E27FC236}">
                  <a16:creationId xmlns:a16="http://schemas.microsoft.com/office/drawing/2014/main" id="{012D0237-95BA-7825-F001-389ED05EF4AA}"/>
                </a:ext>
              </a:extLst>
            </p:cNvPr>
            <p:cNvSpPr/>
            <p:nvPr/>
          </p:nvSpPr>
          <p:spPr bwMode="auto">
            <a:xfrm>
              <a:off x="724546" y="1976357"/>
              <a:ext cx="1008112" cy="936104"/>
            </a:xfrm>
            <a:prstGeom prst="flowChartMultidocumen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准备招</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标文件</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grpSp>
          <p:nvGrpSpPr>
            <p:cNvPr id="51" name="Group 50">
              <a:extLst>
                <a:ext uri="{FF2B5EF4-FFF2-40B4-BE49-F238E27FC236}">
                  <a16:creationId xmlns:a16="http://schemas.microsoft.com/office/drawing/2014/main" id="{BE830EA7-83F4-9635-C28B-B2190BA8300E}"/>
                </a:ext>
              </a:extLst>
            </p:cNvPr>
            <p:cNvGrpSpPr/>
            <p:nvPr/>
          </p:nvGrpSpPr>
          <p:grpSpPr>
            <a:xfrm>
              <a:off x="801323" y="3554875"/>
              <a:ext cx="6691824" cy="533003"/>
              <a:chOff x="1003445" y="3498362"/>
              <a:chExt cx="6691824" cy="533003"/>
            </a:xfrm>
          </p:grpSpPr>
          <p:sp>
            <p:nvSpPr>
              <p:cNvPr id="3" name="Rounded Rectangle 2">
                <a:extLst>
                  <a:ext uri="{FF2B5EF4-FFF2-40B4-BE49-F238E27FC236}">
                    <a16:creationId xmlns:a16="http://schemas.microsoft.com/office/drawing/2014/main" id="{A8B7F5DC-F47C-27AC-E943-CEA995AC2F86}"/>
                  </a:ext>
                </a:extLst>
              </p:cNvPr>
              <p:cNvSpPr/>
              <p:nvPr/>
            </p:nvSpPr>
            <p:spPr bwMode="auto">
              <a:xfrm>
                <a:off x="1003445" y="3501008"/>
                <a:ext cx="741992" cy="498764"/>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网上发</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布通告</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4" name="Right Arrow 3">
                <a:extLst>
                  <a:ext uri="{FF2B5EF4-FFF2-40B4-BE49-F238E27FC236}">
                    <a16:creationId xmlns:a16="http://schemas.microsoft.com/office/drawing/2014/main" id="{E60730B0-79FA-1D44-7BF1-107792CDFD3A}"/>
                  </a:ext>
                </a:extLst>
              </p:cNvPr>
              <p:cNvSpPr/>
              <p:nvPr/>
            </p:nvSpPr>
            <p:spPr bwMode="auto">
              <a:xfrm>
                <a:off x="1745437" y="3594627"/>
                <a:ext cx="360040" cy="282740"/>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en-US" sz="1400" b="0" i="0" u="none" strike="noStrike" cap="none" normalizeH="0" baseline="0">
                  <a:ln>
                    <a:noFill/>
                  </a:ln>
                  <a:solidFill>
                    <a:schemeClr val="tx1"/>
                  </a:solidFill>
                  <a:effectLst/>
                  <a:latin typeface="Times New Roman" charset="0"/>
                  <a:ea typeface="宋体" charset="0"/>
                  <a:cs typeface="宋体" charset="0"/>
                </a:endParaRPr>
              </a:p>
            </p:txBody>
          </p:sp>
          <p:sp>
            <p:nvSpPr>
              <p:cNvPr id="5" name="Rounded Rectangle 4">
                <a:extLst>
                  <a:ext uri="{FF2B5EF4-FFF2-40B4-BE49-F238E27FC236}">
                    <a16:creationId xmlns:a16="http://schemas.microsoft.com/office/drawing/2014/main" id="{E98F2036-625F-40EE-A696-BFED3ACB1C73}"/>
                  </a:ext>
                </a:extLst>
              </p:cNvPr>
              <p:cNvSpPr/>
              <p:nvPr/>
            </p:nvSpPr>
            <p:spPr bwMode="auto">
              <a:xfrm>
                <a:off x="2106334" y="3498362"/>
                <a:ext cx="741992" cy="501410"/>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认证</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资格</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7" name="Rounded Rectangle 6">
                <a:extLst>
                  <a:ext uri="{FF2B5EF4-FFF2-40B4-BE49-F238E27FC236}">
                    <a16:creationId xmlns:a16="http://schemas.microsoft.com/office/drawing/2014/main" id="{1C5D185F-124D-E1BE-7EA5-4F7CCAD492CD}"/>
                  </a:ext>
                </a:extLst>
              </p:cNvPr>
              <p:cNvSpPr/>
              <p:nvPr/>
            </p:nvSpPr>
            <p:spPr bwMode="auto">
              <a:xfrm>
                <a:off x="3213498" y="3501008"/>
                <a:ext cx="1101253" cy="498764"/>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网上招投标</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交易平台</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9" name="Rounded Rectangle 8">
                <a:extLst>
                  <a:ext uri="{FF2B5EF4-FFF2-40B4-BE49-F238E27FC236}">
                    <a16:creationId xmlns:a16="http://schemas.microsoft.com/office/drawing/2014/main" id="{91C9CA74-97E5-30A9-991E-E836BA006E1A}"/>
                  </a:ext>
                </a:extLst>
              </p:cNvPr>
              <p:cNvSpPr/>
              <p:nvPr/>
            </p:nvSpPr>
            <p:spPr bwMode="auto">
              <a:xfrm>
                <a:off x="4728916" y="3512723"/>
                <a:ext cx="738386" cy="498764"/>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创建</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询价</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11" name="Rounded Rectangle 10">
                <a:extLst>
                  <a:ext uri="{FF2B5EF4-FFF2-40B4-BE49-F238E27FC236}">
                    <a16:creationId xmlns:a16="http://schemas.microsoft.com/office/drawing/2014/main" id="{A53EF60D-7B80-7FA5-4CBE-2E6A93D81D2C}"/>
                  </a:ext>
                </a:extLst>
              </p:cNvPr>
              <p:cNvSpPr/>
              <p:nvPr/>
            </p:nvSpPr>
            <p:spPr bwMode="auto">
              <a:xfrm>
                <a:off x="5843277" y="3522482"/>
                <a:ext cx="738386" cy="508883"/>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监控</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竞标</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12" name="Right Arrow 11">
                <a:extLst>
                  <a:ext uri="{FF2B5EF4-FFF2-40B4-BE49-F238E27FC236}">
                    <a16:creationId xmlns:a16="http://schemas.microsoft.com/office/drawing/2014/main" id="{40664A35-F27D-B8BF-20E6-495BFE86DBAF}"/>
                  </a:ext>
                </a:extLst>
              </p:cNvPr>
              <p:cNvSpPr/>
              <p:nvPr/>
            </p:nvSpPr>
            <p:spPr bwMode="auto">
              <a:xfrm>
                <a:off x="2850369" y="3594627"/>
                <a:ext cx="360040" cy="282740"/>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en-US" sz="1400" b="0" i="0" u="none" strike="noStrike" cap="none" normalizeH="0" baseline="0">
                  <a:ln>
                    <a:noFill/>
                  </a:ln>
                  <a:solidFill>
                    <a:schemeClr val="tx1"/>
                  </a:solidFill>
                  <a:effectLst/>
                  <a:latin typeface="Times New Roman" charset="0"/>
                  <a:ea typeface="宋体" charset="0"/>
                  <a:cs typeface="宋体" charset="0"/>
                </a:endParaRPr>
              </a:p>
            </p:txBody>
          </p:sp>
          <p:sp>
            <p:nvSpPr>
              <p:cNvPr id="13" name="Right Arrow 12">
                <a:extLst>
                  <a:ext uri="{FF2B5EF4-FFF2-40B4-BE49-F238E27FC236}">
                    <a16:creationId xmlns:a16="http://schemas.microsoft.com/office/drawing/2014/main" id="{7E57E296-B3F2-F572-4175-6CFAD879E360}"/>
                  </a:ext>
                </a:extLst>
              </p:cNvPr>
              <p:cNvSpPr/>
              <p:nvPr/>
            </p:nvSpPr>
            <p:spPr bwMode="auto">
              <a:xfrm>
                <a:off x="4323904" y="3616493"/>
                <a:ext cx="360040" cy="282740"/>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en-US" sz="1400" b="0" i="0" u="none" strike="noStrike" cap="none" normalizeH="0" baseline="0">
                  <a:ln>
                    <a:noFill/>
                  </a:ln>
                  <a:solidFill>
                    <a:schemeClr val="tx1"/>
                  </a:solidFill>
                  <a:effectLst/>
                  <a:latin typeface="Times New Roman" charset="0"/>
                  <a:ea typeface="宋体" charset="0"/>
                  <a:cs typeface="宋体" charset="0"/>
                </a:endParaRPr>
              </a:p>
            </p:txBody>
          </p:sp>
          <p:sp>
            <p:nvSpPr>
              <p:cNvPr id="14" name="Right Arrow 13">
                <a:extLst>
                  <a:ext uri="{FF2B5EF4-FFF2-40B4-BE49-F238E27FC236}">
                    <a16:creationId xmlns:a16="http://schemas.microsoft.com/office/drawing/2014/main" id="{B2377380-3A19-3961-05A8-ED4305E13D5F}"/>
                  </a:ext>
                </a:extLst>
              </p:cNvPr>
              <p:cNvSpPr/>
              <p:nvPr/>
            </p:nvSpPr>
            <p:spPr bwMode="auto">
              <a:xfrm>
                <a:off x="5471765" y="3625794"/>
                <a:ext cx="360040" cy="282740"/>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en-US" sz="1400" b="0" i="0" u="none" strike="noStrike" cap="none" normalizeH="0" baseline="0">
                  <a:ln>
                    <a:noFill/>
                  </a:ln>
                  <a:solidFill>
                    <a:schemeClr val="tx1"/>
                  </a:solidFill>
                  <a:effectLst/>
                  <a:latin typeface="Times New Roman" charset="0"/>
                  <a:ea typeface="宋体" charset="0"/>
                  <a:cs typeface="宋体" charset="0"/>
                </a:endParaRPr>
              </a:p>
            </p:txBody>
          </p:sp>
          <p:sp>
            <p:nvSpPr>
              <p:cNvPr id="15" name="Right Arrow 14">
                <a:extLst>
                  <a:ext uri="{FF2B5EF4-FFF2-40B4-BE49-F238E27FC236}">
                    <a16:creationId xmlns:a16="http://schemas.microsoft.com/office/drawing/2014/main" id="{DBC98ACC-7B2E-CF3D-4302-EBF20F7FF1DB}"/>
                  </a:ext>
                </a:extLst>
              </p:cNvPr>
              <p:cNvSpPr/>
              <p:nvPr/>
            </p:nvSpPr>
            <p:spPr bwMode="auto">
              <a:xfrm>
                <a:off x="6588224" y="3635553"/>
                <a:ext cx="360040" cy="282740"/>
              </a:xfrm>
              <a:prstGeom prst="rightArrow">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t"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endParaRPr kumimoji="1" lang="en-US" sz="1400" b="0" i="0" u="none" strike="noStrike" cap="none" normalizeH="0" baseline="0">
                  <a:ln>
                    <a:noFill/>
                  </a:ln>
                  <a:solidFill>
                    <a:schemeClr val="tx1"/>
                  </a:solidFill>
                  <a:effectLst/>
                  <a:latin typeface="Times New Roman" charset="0"/>
                  <a:ea typeface="宋体" charset="0"/>
                  <a:cs typeface="宋体" charset="0"/>
                </a:endParaRPr>
              </a:p>
            </p:txBody>
          </p:sp>
          <p:sp>
            <p:nvSpPr>
              <p:cNvPr id="16" name="Rounded Rectangle 15">
                <a:extLst>
                  <a:ext uri="{FF2B5EF4-FFF2-40B4-BE49-F238E27FC236}">
                    <a16:creationId xmlns:a16="http://schemas.microsoft.com/office/drawing/2014/main" id="{421D8FF4-AE57-45FE-BFB7-336CC05F72AA}"/>
                  </a:ext>
                </a:extLst>
              </p:cNvPr>
              <p:cNvSpPr/>
              <p:nvPr/>
            </p:nvSpPr>
            <p:spPr bwMode="auto">
              <a:xfrm>
                <a:off x="6956883" y="3522482"/>
                <a:ext cx="738386" cy="508883"/>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买方</a:t>
                </a:r>
                <a:endParaRPr lang="en-US" sz="1400" dirty="0"/>
              </a:p>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决标</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grpSp>
        <p:sp>
          <p:nvSpPr>
            <p:cNvPr id="17" name="Decision 16">
              <a:extLst>
                <a:ext uri="{FF2B5EF4-FFF2-40B4-BE49-F238E27FC236}">
                  <a16:creationId xmlns:a16="http://schemas.microsoft.com/office/drawing/2014/main" id="{2847D14C-6461-AEB6-BB8B-49AE3006D275}"/>
                </a:ext>
              </a:extLst>
            </p:cNvPr>
            <p:cNvSpPr/>
            <p:nvPr/>
          </p:nvSpPr>
          <p:spPr bwMode="auto">
            <a:xfrm>
              <a:off x="6544608" y="4879141"/>
              <a:ext cx="1158689" cy="504056"/>
            </a:xfrm>
            <a:prstGeom prst="flowChartDecision">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中标否</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18" name="Rounded Rectangle 17">
              <a:extLst>
                <a:ext uri="{FF2B5EF4-FFF2-40B4-BE49-F238E27FC236}">
                  <a16:creationId xmlns:a16="http://schemas.microsoft.com/office/drawing/2014/main" id="{DA5357CC-3075-1BA3-530F-4A3DE9200966}"/>
                </a:ext>
              </a:extLst>
            </p:cNvPr>
            <p:cNvSpPr/>
            <p:nvPr/>
          </p:nvSpPr>
          <p:spPr bwMode="auto">
            <a:xfrm>
              <a:off x="7980216" y="4874314"/>
              <a:ext cx="834722" cy="508883"/>
            </a:xfrm>
            <a:prstGeom prst="round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线下清算</a:t>
              </a:r>
              <a:endParaRPr lang="en-US" sz="1400" dirty="0"/>
            </a:p>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交易结束</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cxnSp>
          <p:nvCxnSpPr>
            <p:cNvPr id="20" name="Straight Arrow Connector 19">
              <a:extLst>
                <a:ext uri="{FF2B5EF4-FFF2-40B4-BE49-F238E27FC236}">
                  <a16:creationId xmlns:a16="http://schemas.microsoft.com/office/drawing/2014/main" id="{CEA83561-9973-A269-C347-5A3DA64D6867}"/>
                </a:ext>
              </a:extLst>
            </p:cNvPr>
            <p:cNvCxnSpPr>
              <a:cxnSpLocks/>
              <a:stCxn id="2" idx="2"/>
              <a:endCxn id="3" idx="0"/>
            </p:cNvCxnSpPr>
            <p:nvPr/>
          </p:nvCxnSpPr>
          <p:spPr bwMode="auto">
            <a:xfrm>
              <a:off x="1158501" y="2877010"/>
              <a:ext cx="13818" cy="680511"/>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22" name="Rectangle 21">
              <a:extLst>
                <a:ext uri="{FF2B5EF4-FFF2-40B4-BE49-F238E27FC236}">
                  <a16:creationId xmlns:a16="http://schemas.microsoft.com/office/drawing/2014/main" id="{EFC1A8F3-7385-ED2B-84C4-99278AB7686A}"/>
                </a:ext>
              </a:extLst>
            </p:cNvPr>
            <p:cNvSpPr/>
            <p:nvPr/>
          </p:nvSpPr>
          <p:spPr bwMode="auto">
            <a:xfrm>
              <a:off x="1908807" y="2337327"/>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预审</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24" name="Rectangle 23">
              <a:extLst>
                <a:ext uri="{FF2B5EF4-FFF2-40B4-BE49-F238E27FC236}">
                  <a16:creationId xmlns:a16="http://schemas.microsoft.com/office/drawing/2014/main" id="{50B9187C-9D48-021F-389E-5303FF988C6E}"/>
                </a:ext>
              </a:extLst>
            </p:cNvPr>
            <p:cNvSpPr/>
            <p:nvPr/>
          </p:nvSpPr>
          <p:spPr bwMode="auto">
            <a:xfrm>
              <a:off x="3190578" y="2337327"/>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登录</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cxnSp>
          <p:nvCxnSpPr>
            <p:cNvPr id="26" name="Straight Arrow Connector 25">
              <a:extLst>
                <a:ext uri="{FF2B5EF4-FFF2-40B4-BE49-F238E27FC236}">
                  <a16:creationId xmlns:a16="http://schemas.microsoft.com/office/drawing/2014/main" id="{03C1832A-CAC9-7318-E966-C28E37F2C645}"/>
                </a:ext>
              </a:extLst>
            </p:cNvPr>
            <p:cNvCxnSpPr>
              <a:cxnSpLocks/>
              <a:stCxn id="22" idx="2"/>
              <a:endCxn id="5" idx="0"/>
            </p:cNvCxnSpPr>
            <p:nvPr/>
          </p:nvCxnSpPr>
          <p:spPr bwMode="auto">
            <a:xfrm flipH="1">
              <a:off x="2275208" y="2625359"/>
              <a:ext cx="5024" cy="929516"/>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28" name="Straight Arrow Connector 27">
              <a:extLst>
                <a:ext uri="{FF2B5EF4-FFF2-40B4-BE49-F238E27FC236}">
                  <a16:creationId xmlns:a16="http://schemas.microsoft.com/office/drawing/2014/main" id="{D518851B-487F-6743-A516-7C83C7A43690}"/>
                </a:ext>
              </a:extLst>
            </p:cNvPr>
            <p:cNvCxnSpPr>
              <a:cxnSpLocks/>
              <a:stCxn id="24" idx="2"/>
              <a:endCxn id="7" idx="0"/>
            </p:cNvCxnSpPr>
            <p:nvPr/>
          </p:nvCxnSpPr>
          <p:spPr bwMode="auto">
            <a:xfrm>
              <a:off x="3562003" y="2625359"/>
              <a:ext cx="0" cy="932162"/>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29" name="Rectangle 28">
              <a:extLst>
                <a:ext uri="{FF2B5EF4-FFF2-40B4-BE49-F238E27FC236}">
                  <a16:creationId xmlns:a16="http://schemas.microsoft.com/office/drawing/2014/main" id="{5A6CA20A-C47B-23B1-D817-F2DF48B9CFD0}"/>
                </a:ext>
              </a:extLst>
            </p:cNvPr>
            <p:cNvSpPr/>
            <p:nvPr/>
          </p:nvSpPr>
          <p:spPr bwMode="auto">
            <a:xfrm>
              <a:off x="6752529" y="2347073"/>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评标</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cxnSp>
          <p:nvCxnSpPr>
            <p:cNvPr id="31" name="Straight Arrow Connector 30">
              <a:extLst>
                <a:ext uri="{FF2B5EF4-FFF2-40B4-BE49-F238E27FC236}">
                  <a16:creationId xmlns:a16="http://schemas.microsoft.com/office/drawing/2014/main" id="{4E5A6B1B-707A-47D1-4501-029474A55091}"/>
                </a:ext>
              </a:extLst>
            </p:cNvPr>
            <p:cNvCxnSpPr>
              <a:stCxn id="29" idx="2"/>
              <a:endCxn id="16" idx="0"/>
            </p:cNvCxnSpPr>
            <p:nvPr/>
          </p:nvCxnSpPr>
          <p:spPr bwMode="auto">
            <a:xfrm>
              <a:off x="7123954" y="2635105"/>
              <a:ext cx="0" cy="94389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32" name="Rectangle 31">
              <a:extLst>
                <a:ext uri="{FF2B5EF4-FFF2-40B4-BE49-F238E27FC236}">
                  <a16:creationId xmlns:a16="http://schemas.microsoft.com/office/drawing/2014/main" id="{D5121549-A49B-9EFA-3BEA-6C13708D373D}"/>
                </a:ext>
              </a:extLst>
            </p:cNvPr>
            <p:cNvSpPr/>
            <p:nvPr/>
          </p:nvSpPr>
          <p:spPr bwMode="auto">
            <a:xfrm>
              <a:off x="7932048" y="2347073"/>
              <a:ext cx="931058"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lang="en-US" sz="1600" dirty="0" err="1"/>
                <a:t>验货付款</a:t>
              </a:r>
              <a:endParaRPr kumimoji="1" lang="en-US" sz="1600" b="0" i="0" u="none" strike="noStrike" cap="none" normalizeH="0" baseline="0" dirty="0">
                <a:ln>
                  <a:noFill/>
                </a:ln>
                <a:solidFill>
                  <a:schemeClr val="tx1"/>
                </a:solidFill>
                <a:effectLst/>
                <a:latin typeface="Times New Roman" charset="0"/>
                <a:ea typeface="宋体" charset="0"/>
                <a:cs typeface="宋体" charset="0"/>
              </a:endParaRPr>
            </a:p>
          </p:txBody>
        </p:sp>
        <p:cxnSp>
          <p:nvCxnSpPr>
            <p:cNvPr id="36" name="Straight Arrow Connector 35">
              <a:extLst>
                <a:ext uri="{FF2B5EF4-FFF2-40B4-BE49-F238E27FC236}">
                  <a16:creationId xmlns:a16="http://schemas.microsoft.com/office/drawing/2014/main" id="{087BC487-521A-DD5E-54F0-7817ED780F7A}"/>
                </a:ext>
              </a:extLst>
            </p:cNvPr>
            <p:cNvCxnSpPr>
              <a:cxnSpLocks/>
              <a:stCxn id="32" idx="2"/>
              <a:endCxn id="18" idx="0"/>
            </p:cNvCxnSpPr>
            <p:nvPr/>
          </p:nvCxnSpPr>
          <p:spPr bwMode="auto">
            <a:xfrm>
              <a:off x="8397577" y="2635105"/>
              <a:ext cx="0" cy="223920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37" name="Rectangle 36">
              <a:extLst>
                <a:ext uri="{FF2B5EF4-FFF2-40B4-BE49-F238E27FC236}">
                  <a16:creationId xmlns:a16="http://schemas.microsoft.com/office/drawing/2014/main" id="{874ABD8A-5360-4E41-6AA8-B330BD76F7E0}"/>
                </a:ext>
              </a:extLst>
            </p:cNvPr>
            <p:cNvSpPr/>
            <p:nvPr/>
          </p:nvSpPr>
          <p:spPr bwMode="auto">
            <a:xfrm>
              <a:off x="770854" y="4985148"/>
              <a:ext cx="80292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获知信息</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38" name="Multi-document 37">
              <a:extLst>
                <a:ext uri="{FF2B5EF4-FFF2-40B4-BE49-F238E27FC236}">
                  <a16:creationId xmlns:a16="http://schemas.microsoft.com/office/drawing/2014/main" id="{2A991089-D7CD-FDD6-266F-E73691ED2C76}"/>
                </a:ext>
              </a:extLst>
            </p:cNvPr>
            <p:cNvSpPr/>
            <p:nvPr/>
          </p:nvSpPr>
          <p:spPr bwMode="auto">
            <a:xfrm>
              <a:off x="1698902" y="4874314"/>
              <a:ext cx="1008112" cy="936104"/>
            </a:xfrm>
            <a:prstGeom prst="flowChartMultidocumen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准备投</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a:p>
              <a:pPr marL="342900" marR="0" indent="-342900" algn="ctr" defTabSz="914400" rtl="0" eaLnBrk="1" fontAlgn="base" latinLnBrk="0" hangingPunct="1">
                <a:lnSpc>
                  <a:spcPct val="96000"/>
                </a:lnSpc>
                <a:spcBef>
                  <a:spcPct val="20000"/>
                </a:spcBef>
                <a:spcAft>
                  <a:spcPct val="0"/>
                </a:spcAft>
                <a:buClrTx/>
                <a:buSzTx/>
                <a:buFontTx/>
                <a:buNone/>
                <a:tabLst/>
              </a:pPr>
              <a:r>
                <a:rPr lang="en-US" sz="1400" dirty="0" err="1"/>
                <a:t>标</a:t>
              </a:r>
              <a:r>
                <a:rPr kumimoji="1" lang="en-US" sz="1400" b="0" i="0" u="none" strike="noStrike" cap="none" normalizeH="0" baseline="0" dirty="0" err="1">
                  <a:ln>
                    <a:noFill/>
                  </a:ln>
                  <a:solidFill>
                    <a:schemeClr val="tx1"/>
                  </a:solidFill>
                  <a:effectLst/>
                  <a:latin typeface="Times New Roman" charset="0"/>
                  <a:ea typeface="宋体" charset="0"/>
                  <a:cs typeface="宋体" charset="0"/>
                </a:rPr>
                <a:t>文件</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39" name="Rectangle 38">
              <a:extLst>
                <a:ext uri="{FF2B5EF4-FFF2-40B4-BE49-F238E27FC236}">
                  <a16:creationId xmlns:a16="http://schemas.microsoft.com/office/drawing/2014/main" id="{5C5DBAB7-9FD4-2963-4FA3-DA90082CB20D}"/>
                </a:ext>
              </a:extLst>
            </p:cNvPr>
            <p:cNvSpPr/>
            <p:nvPr/>
          </p:nvSpPr>
          <p:spPr bwMode="auto">
            <a:xfrm>
              <a:off x="3184447" y="4982326"/>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登录</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41" name="Rectangle 40">
              <a:extLst>
                <a:ext uri="{FF2B5EF4-FFF2-40B4-BE49-F238E27FC236}">
                  <a16:creationId xmlns:a16="http://schemas.microsoft.com/office/drawing/2014/main" id="{C3FEB59E-E347-3F6B-762E-21BD2F41BD49}"/>
                </a:ext>
              </a:extLst>
            </p:cNvPr>
            <p:cNvSpPr/>
            <p:nvPr/>
          </p:nvSpPr>
          <p:spPr bwMode="auto">
            <a:xfrm>
              <a:off x="5628794" y="4985148"/>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投标</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42" name="Rectangle 41">
              <a:extLst>
                <a:ext uri="{FF2B5EF4-FFF2-40B4-BE49-F238E27FC236}">
                  <a16:creationId xmlns:a16="http://schemas.microsoft.com/office/drawing/2014/main" id="{9EEE3ACF-FDAB-02A5-7D1B-17F12D34FF26}"/>
                </a:ext>
              </a:extLst>
            </p:cNvPr>
            <p:cNvSpPr/>
            <p:nvPr/>
          </p:nvSpPr>
          <p:spPr bwMode="auto">
            <a:xfrm>
              <a:off x="6746142" y="5879873"/>
              <a:ext cx="742849"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400" b="0" i="0" u="none" strike="noStrike" cap="none" normalizeH="0" baseline="0" dirty="0" err="1">
                  <a:ln>
                    <a:noFill/>
                  </a:ln>
                  <a:solidFill>
                    <a:schemeClr val="tx1"/>
                  </a:solidFill>
                  <a:effectLst/>
                  <a:latin typeface="Times New Roman" charset="0"/>
                  <a:ea typeface="宋体" charset="0"/>
                  <a:cs typeface="宋体" charset="0"/>
                </a:rPr>
                <a:t>结束</a:t>
              </a:r>
              <a:endParaRPr kumimoji="1" lang="en-US" sz="1400" b="0" i="0" u="none" strike="noStrike" cap="none" normalizeH="0" baseline="0" dirty="0">
                <a:ln>
                  <a:noFill/>
                </a:ln>
                <a:solidFill>
                  <a:schemeClr val="tx1"/>
                </a:solidFill>
                <a:effectLst/>
                <a:latin typeface="Times New Roman" charset="0"/>
                <a:ea typeface="宋体" charset="0"/>
                <a:cs typeface="宋体" charset="0"/>
              </a:endParaRPr>
            </a:p>
          </p:txBody>
        </p:sp>
        <p:sp>
          <p:nvSpPr>
            <p:cNvPr id="43" name="Rectangle 42">
              <a:extLst>
                <a:ext uri="{FF2B5EF4-FFF2-40B4-BE49-F238E27FC236}">
                  <a16:creationId xmlns:a16="http://schemas.microsoft.com/office/drawing/2014/main" id="{FF092DF6-AC97-5D28-13B9-0F499707A1E3}"/>
                </a:ext>
              </a:extLst>
            </p:cNvPr>
            <p:cNvSpPr/>
            <p:nvPr/>
          </p:nvSpPr>
          <p:spPr bwMode="auto">
            <a:xfrm>
              <a:off x="7932048" y="5871980"/>
              <a:ext cx="931058" cy="288032"/>
            </a:xfrm>
            <a:prstGeom prst="rect">
              <a:avLst/>
            </a:pr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vert="horz" wrap="square" lIns="18000" tIns="0" rIns="18000" bIns="0" numCol="1" rtlCol="0" anchor="ctr" anchorCtr="0" compatLnSpc="1">
              <a:prstTxWarp prst="textNoShape">
                <a:avLst/>
              </a:prstTxWarp>
            </a:bodyPr>
            <a:lstStyle/>
            <a:p>
              <a:pPr marL="342900" marR="0" indent="-342900" algn="ctr" defTabSz="914400" rtl="0" eaLnBrk="1" fontAlgn="base" latinLnBrk="0" hangingPunct="1">
                <a:lnSpc>
                  <a:spcPct val="96000"/>
                </a:lnSpc>
                <a:spcBef>
                  <a:spcPct val="20000"/>
                </a:spcBef>
                <a:spcAft>
                  <a:spcPct val="0"/>
                </a:spcAft>
                <a:buClrTx/>
                <a:buSzTx/>
                <a:buFontTx/>
                <a:buNone/>
                <a:tabLst/>
              </a:pPr>
              <a:r>
                <a:rPr kumimoji="1" lang="en-US" sz="1600" b="0" i="0" u="none" strike="noStrike" cap="none" normalizeH="0" baseline="0" dirty="0" err="1">
                  <a:ln>
                    <a:noFill/>
                  </a:ln>
                  <a:solidFill>
                    <a:schemeClr val="tx1"/>
                  </a:solidFill>
                  <a:effectLst/>
                  <a:latin typeface="Times New Roman" charset="0"/>
                  <a:ea typeface="宋体" charset="0"/>
                  <a:cs typeface="宋体" charset="0"/>
                </a:rPr>
                <a:t>发货收款</a:t>
              </a:r>
              <a:endParaRPr kumimoji="1" lang="en-US" sz="1600" b="0" i="0" u="none" strike="noStrike" cap="none" normalizeH="0" baseline="0" dirty="0">
                <a:ln>
                  <a:noFill/>
                </a:ln>
                <a:solidFill>
                  <a:schemeClr val="tx1"/>
                </a:solidFill>
                <a:effectLst/>
                <a:latin typeface="Times New Roman" charset="0"/>
                <a:ea typeface="宋体" charset="0"/>
                <a:cs typeface="宋体" charset="0"/>
              </a:endParaRPr>
            </a:p>
          </p:txBody>
        </p:sp>
        <p:cxnSp>
          <p:nvCxnSpPr>
            <p:cNvPr id="62" name="Straight Arrow Connector 61">
              <a:extLst>
                <a:ext uri="{FF2B5EF4-FFF2-40B4-BE49-F238E27FC236}">
                  <a16:creationId xmlns:a16="http://schemas.microsoft.com/office/drawing/2014/main" id="{2EF1085C-6FB3-F056-F10F-C90D23F42F60}"/>
                </a:ext>
              </a:extLst>
            </p:cNvPr>
            <p:cNvCxnSpPr>
              <a:cxnSpLocks/>
              <a:stCxn id="3" idx="2"/>
              <a:endCxn id="37" idx="0"/>
            </p:cNvCxnSpPr>
            <p:nvPr/>
          </p:nvCxnSpPr>
          <p:spPr bwMode="auto">
            <a:xfrm>
              <a:off x="1172319" y="4056285"/>
              <a:ext cx="0" cy="928863"/>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64" name="Straight Arrow Connector 63">
              <a:extLst>
                <a:ext uri="{FF2B5EF4-FFF2-40B4-BE49-F238E27FC236}">
                  <a16:creationId xmlns:a16="http://schemas.microsoft.com/office/drawing/2014/main" id="{0B63B131-B863-7434-29B5-C61047CD6A25}"/>
                </a:ext>
              </a:extLst>
            </p:cNvPr>
            <p:cNvCxnSpPr>
              <a:stCxn id="5" idx="2"/>
              <a:endCxn id="38" idx="0"/>
            </p:cNvCxnSpPr>
            <p:nvPr/>
          </p:nvCxnSpPr>
          <p:spPr bwMode="auto">
            <a:xfrm flipH="1">
              <a:off x="2272312" y="4056285"/>
              <a:ext cx="2896" cy="818029"/>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70" name="Straight Arrow Connector 69">
              <a:extLst>
                <a:ext uri="{FF2B5EF4-FFF2-40B4-BE49-F238E27FC236}">
                  <a16:creationId xmlns:a16="http://schemas.microsoft.com/office/drawing/2014/main" id="{8D235E4E-4221-5302-35AE-948BE0304240}"/>
                </a:ext>
              </a:extLst>
            </p:cNvPr>
            <p:cNvCxnSpPr>
              <a:stCxn id="7" idx="2"/>
              <a:endCxn id="39" idx="0"/>
            </p:cNvCxnSpPr>
            <p:nvPr/>
          </p:nvCxnSpPr>
          <p:spPr bwMode="auto">
            <a:xfrm flipH="1">
              <a:off x="3555872" y="4056285"/>
              <a:ext cx="6131" cy="926041"/>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73" name="Straight Arrow Connector 72">
              <a:extLst>
                <a:ext uri="{FF2B5EF4-FFF2-40B4-BE49-F238E27FC236}">
                  <a16:creationId xmlns:a16="http://schemas.microsoft.com/office/drawing/2014/main" id="{938369FA-61B8-7602-3FDF-ED6D38750ECE}"/>
                </a:ext>
              </a:extLst>
            </p:cNvPr>
            <p:cNvCxnSpPr>
              <a:stCxn id="11" idx="2"/>
              <a:endCxn id="41" idx="0"/>
            </p:cNvCxnSpPr>
            <p:nvPr/>
          </p:nvCxnSpPr>
          <p:spPr bwMode="auto">
            <a:xfrm flipH="1">
              <a:off x="6000219" y="4087878"/>
              <a:ext cx="10129" cy="897270"/>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76" name="Straight Arrow Connector 75">
              <a:extLst>
                <a:ext uri="{FF2B5EF4-FFF2-40B4-BE49-F238E27FC236}">
                  <a16:creationId xmlns:a16="http://schemas.microsoft.com/office/drawing/2014/main" id="{E8FE24EE-5902-C537-DE32-635EFF3B15DE}"/>
                </a:ext>
              </a:extLst>
            </p:cNvPr>
            <p:cNvCxnSpPr>
              <a:stCxn id="16" idx="2"/>
              <a:endCxn id="17" idx="0"/>
            </p:cNvCxnSpPr>
            <p:nvPr/>
          </p:nvCxnSpPr>
          <p:spPr bwMode="auto">
            <a:xfrm flipH="1">
              <a:off x="7123953" y="4087878"/>
              <a:ext cx="1" cy="791263"/>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79" name="Straight Arrow Connector 78">
              <a:extLst>
                <a:ext uri="{FF2B5EF4-FFF2-40B4-BE49-F238E27FC236}">
                  <a16:creationId xmlns:a16="http://schemas.microsoft.com/office/drawing/2014/main" id="{C59D25CE-5A9B-A501-9A5A-752DB8569148}"/>
                </a:ext>
              </a:extLst>
            </p:cNvPr>
            <p:cNvCxnSpPr>
              <a:stCxn id="17" idx="2"/>
              <a:endCxn id="42" idx="0"/>
            </p:cNvCxnSpPr>
            <p:nvPr/>
          </p:nvCxnSpPr>
          <p:spPr bwMode="auto">
            <a:xfrm flipH="1">
              <a:off x="7117567" y="5383197"/>
              <a:ext cx="6386" cy="496676"/>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82" name="Straight Arrow Connector 81">
              <a:extLst>
                <a:ext uri="{FF2B5EF4-FFF2-40B4-BE49-F238E27FC236}">
                  <a16:creationId xmlns:a16="http://schemas.microsoft.com/office/drawing/2014/main" id="{C4CB5AAC-D45F-347A-8C99-97982C96287A}"/>
                </a:ext>
              </a:extLst>
            </p:cNvPr>
            <p:cNvCxnSpPr>
              <a:stCxn id="17" idx="3"/>
              <a:endCxn id="18" idx="1"/>
            </p:cNvCxnSpPr>
            <p:nvPr/>
          </p:nvCxnSpPr>
          <p:spPr bwMode="auto">
            <a:xfrm flipV="1">
              <a:off x="7703297" y="5128756"/>
              <a:ext cx="276919" cy="2413"/>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cxnSp>
          <p:nvCxnSpPr>
            <p:cNvPr id="84" name="Straight Arrow Connector 83">
              <a:extLst>
                <a:ext uri="{FF2B5EF4-FFF2-40B4-BE49-F238E27FC236}">
                  <a16:creationId xmlns:a16="http://schemas.microsoft.com/office/drawing/2014/main" id="{A77555A0-2C20-9357-AEE1-AAB913C18192}"/>
                </a:ext>
              </a:extLst>
            </p:cNvPr>
            <p:cNvCxnSpPr>
              <a:stCxn id="43" idx="0"/>
              <a:endCxn id="18" idx="2"/>
            </p:cNvCxnSpPr>
            <p:nvPr/>
          </p:nvCxnSpPr>
          <p:spPr bwMode="auto">
            <a:xfrm flipV="1">
              <a:off x="8397577" y="5383197"/>
              <a:ext cx="0" cy="488783"/>
            </a:xfrm>
            <a:prstGeom prst="straightConnector1">
              <a:avLst/>
            </a:prstGeom>
            <a:solidFill>
              <a:srgbClr val="FFFFFF"/>
            </a:solidFill>
            <a:ln w="9525" cap="flat" cmpd="sng" algn="ctr">
              <a:solidFill>
                <a:srgbClr val="000000"/>
              </a:solidFill>
              <a:prstDash val="solid"/>
              <a:round/>
              <a:headEnd type="none" w="med" len="med"/>
              <a:tailEnd type="triangle"/>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85" name="TextBox 84">
              <a:extLst>
                <a:ext uri="{FF2B5EF4-FFF2-40B4-BE49-F238E27FC236}">
                  <a16:creationId xmlns:a16="http://schemas.microsoft.com/office/drawing/2014/main" id="{61B3E9B6-72CD-57C8-BAF4-CC277F0ED55D}"/>
                </a:ext>
              </a:extLst>
            </p:cNvPr>
            <p:cNvSpPr txBox="1"/>
            <p:nvPr/>
          </p:nvSpPr>
          <p:spPr>
            <a:xfrm>
              <a:off x="7623597" y="4874314"/>
              <a:ext cx="338554" cy="269626"/>
            </a:xfrm>
            <a:prstGeom prst="rect">
              <a:avLst/>
            </a:prstGeom>
            <a:noFill/>
          </p:spPr>
          <p:txBody>
            <a:bodyPr wrap="none" rtlCol="0">
              <a:spAutoFit/>
            </a:bodyPr>
            <a:lstStyle/>
            <a:p>
              <a:r>
                <a:rPr lang="en-US" dirty="0" err="1"/>
                <a:t>是</a:t>
              </a:r>
              <a:endParaRPr lang="en-US" dirty="0"/>
            </a:p>
          </p:txBody>
        </p:sp>
        <p:sp>
          <p:nvSpPr>
            <p:cNvPr id="86" name="TextBox 85">
              <a:extLst>
                <a:ext uri="{FF2B5EF4-FFF2-40B4-BE49-F238E27FC236}">
                  <a16:creationId xmlns:a16="http://schemas.microsoft.com/office/drawing/2014/main" id="{EF693C6D-BDF6-505F-2F40-0FEC201B3E81}"/>
                </a:ext>
              </a:extLst>
            </p:cNvPr>
            <p:cNvSpPr txBox="1"/>
            <p:nvPr/>
          </p:nvSpPr>
          <p:spPr>
            <a:xfrm>
              <a:off x="6785398" y="5457028"/>
              <a:ext cx="338554" cy="269626"/>
            </a:xfrm>
            <a:prstGeom prst="rect">
              <a:avLst/>
            </a:prstGeom>
            <a:noFill/>
          </p:spPr>
          <p:txBody>
            <a:bodyPr wrap="none" rtlCol="0">
              <a:spAutoFit/>
            </a:bodyPr>
            <a:lstStyle/>
            <a:p>
              <a:r>
                <a:rPr lang="en-US" dirty="0" err="1"/>
                <a:t>否</a:t>
              </a:r>
              <a:endParaRPr lang="en-US" dirty="0"/>
            </a:p>
          </p:txBody>
        </p:sp>
      </p:grpSp>
      <p:cxnSp>
        <p:nvCxnSpPr>
          <p:cNvPr id="89" name="Straight Connector 88">
            <a:extLst>
              <a:ext uri="{FF2B5EF4-FFF2-40B4-BE49-F238E27FC236}">
                <a16:creationId xmlns:a16="http://schemas.microsoft.com/office/drawing/2014/main" id="{5C392A09-744B-DE11-9616-AA9194321548}"/>
              </a:ext>
            </a:extLst>
          </p:cNvPr>
          <p:cNvCxnSpPr/>
          <p:nvPr/>
        </p:nvCxnSpPr>
        <p:spPr bwMode="auto">
          <a:xfrm>
            <a:off x="251520" y="2869708"/>
            <a:ext cx="8640960" cy="0"/>
          </a:xfrm>
          <a:prstGeom prst="line">
            <a:avLst/>
          </a:prstGeom>
          <a:solidFill>
            <a:srgbClr val="FFFFFF"/>
          </a:solidFill>
          <a:ln w="9525" cap="flat" cmpd="sng" algn="ctr">
            <a:solidFill>
              <a:srgbClr val="000000"/>
            </a:solidFill>
            <a:prstDash val="dashDot"/>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90" name="TextBox 89">
            <a:extLst>
              <a:ext uri="{FF2B5EF4-FFF2-40B4-BE49-F238E27FC236}">
                <a16:creationId xmlns:a16="http://schemas.microsoft.com/office/drawing/2014/main" id="{B78B381F-5012-A577-28FE-E660D42F6F93}"/>
              </a:ext>
            </a:extLst>
          </p:cNvPr>
          <p:cNvSpPr txBox="1"/>
          <p:nvPr/>
        </p:nvSpPr>
        <p:spPr>
          <a:xfrm>
            <a:off x="4255182" y="1969446"/>
            <a:ext cx="901887" cy="328680"/>
          </a:xfrm>
          <a:prstGeom prst="rect">
            <a:avLst/>
          </a:prstGeom>
          <a:noFill/>
        </p:spPr>
        <p:txBody>
          <a:bodyPr wrap="square" rtlCol="0">
            <a:spAutoFit/>
          </a:bodyPr>
          <a:lstStyle/>
          <a:p>
            <a:r>
              <a:rPr lang="en-US" sz="1600" b="1" dirty="0" err="1"/>
              <a:t>采购方</a:t>
            </a:r>
            <a:endParaRPr lang="en-US" sz="1600" b="1" dirty="0"/>
          </a:p>
        </p:txBody>
      </p:sp>
      <p:cxnSp>
        <p:nvCxnSpPr>
          <p:cNvPr id="91" name="Straight Connector 90">
            <a:extLst>
              <a:ext uri="{FF2B5EF4-FFF2-40B4-BE49-F238E27FC236}">
                <a16:creationId xmlns:a16="http://schemas.microsoft.com/office/drawing/2014/main" id="{7FC7B26E-66E2-35E2-4044-9B9B374145E6}"/>
              </a:ext>
            </a:extLst>
          </p:cNvPr>
          <p:cNvCxnSpPr/>
          <p:nvPr/>
        </p:nvCxnSpPr>
        <p:spPr bwMode="auto">
          <a:xfrm>
            <a:off x="251520" y="4188956"/>
            <a:ext cx="8640960" cy="0"/>
          </a:xfrm>
          <a:prstGeom prst="line">
            <a:avLst/>
          </a:prstGeom>
          <a:solidFill>
            <a:srgbClr val="FFFFFF"/>
          </a:solidFill>
          <a:ln w="9525" cap="flat" cmpd="sng" algn="ctr">
            <a:solidFill>
              <a:srgbClr val="000000"/>
            </a:solidFill>
            <a:prstDash val="dashDot"/>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p:spPr>
      </p:cxnSp>
      <p:sp>
        <p:nvSpPr>
          <p:cNvPr id="93" name="TextBox 92">
            <a:extLst>
              <a:ext uri="{FF2B5EF4-FFF2-40B4-BE49-F238E27FC236}">
                <a16:creationId xmlns:a16="http://schemas.microsoft.com/office/drawing/2014/main" id="{BC6D658E-1922-445B-83FE-C654EDC72744}"/>
              </a:ext>
            </a:extLst>
          </p:cNvPr>
          <p:cNvSpPr txBox="1"/>
          <p:nvPr/>
        </p:nvSpPr>
        <p:spPr>
          <a:xfrm>
            <a:off x="4282641" y="4614445"/>
            <a:ext cx="814647" cy="328680"/>
          </a:xfrm>
          <a:prstGeom prst="rect">
            <a:avLst/>
          </a:prstGeom>
          <a:noFill/>
        </p:spPr>
        <p:txBody>
          <a:bodyPr wrap="none" rtlCol="0">
            <a:spAutoFit/>
          </a:bodyPr>
          <a:lstStyle/>
          <a:p>
            <a:r>
              <a:rPr lang="en-US" sz="1600" b="1" dirty="0" err="1"/>
              <a:t>供应商</a:t>
            </a:r>
            <a:endParaRPr lang="en-US" sz="1600" b="1" dirty="0"/>
          </a:p>
        </p:txBody>
      </p:sp>
    </p:spTree>
    <p:extLst>
      <p:ext uri="{BB962C8B-B14F-4D97-AF65-F5344CB8AC3E}">
        <p14:creationId xmlns:p14="http://schemas.microsoft.com/office/powerpoint/2010/main" val="254519154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幻灯片编号占位符 5"/>
          <p:cNvSpPr>
            <a:spLocks noGrp="1"/>
          </p:cNvSpPr>
          <p:nvPr>
            <p:ph type="sldNum" sz="quarter" idx="12"/>
          </p:nvPr>
        </p:nvSpPr>
        <p:spPr/>
        <p:txBody>
          <a:bodyPr/>
          <a:lstStyle/>
          <a:p>
            <a:pPr>
              <a:defRPr/>
            </a:pPr>
            <a:fld id="{24A19D6C-EBBB-C846-83C2-E0C050D7386B}" type="slidenum">
              <a:rPr lang="en-US" altLang="zh-CN"/>
              <a:pPr>
                <a:defRPr/>
              </a:pPr>
              <a:t>95</a:t>
            </a:fld>
            <a:endParaRPr lang="en-US" altLang="zh-CN"/>
          </a:p>
        </p:txBody>
      </p:sp>
      <p:sp>
        <p:nvSpPr>
          <p:cNvPr id="2296834" name="Rectangle 2"/>
          <p:cNvSpPr>
            <a:spLocks noGrp="1" noChangeArrowheads="1"/>
          </p:cNvSpPr>
          <p:nvPr>
            <p:ph type="title"/>
          </p:nvPr>
        </p:nvSpPr>
        <p:spPr/>
        <p:txBody>
          <a:bodyPr/>
          <a:lstStyle/>
          <a:p>
            <a:pPr>
              <a:defRPr/>
            </a:pPr>
            <a:r>
              <a:rPr lang="zh-CN" altLang="en-US" dirty="0"/>
              <a:t>第三节</a:t>
            </a:r>
            <a:r>
              <a:rPr lang="en-US" altLang="zh-CN" dirty="0"/>
              <a:t> </a:t>
            </a:r>
            <a:r>
              <a:rPr lang="zh-CN" altLang="en-US" dirty="0"/>
              <a:t>战略采购策略</a:t>
            </a:r>
            <a:r>
              <a:rPr lang="en-US" altLang="zh-CN" sz="2000" dirty="0">
                <a:solidFill>
                  <a:srgbClr val="FF0000"/>
                </a:solidFill>
              </a:rPr>
              <a:t>—</a:t>
            </a:r>
            <a:r>
              <a:rPr lang="zh-CN" altLang="en-US" sz="2000" dirty="0">
                <a:solidFill>
                  <a:srgbClr val="FF0000"/>
                </a:solidFill>
              </a:rPr>
              <a:t>策略拟定</a:t>
            </a:r>
          </a:p>
        </p:txBody>
      </p:sp>
      <p:sp>
        <p:nvSpPr>
          <p:cNvPr id="2296835" name="Rectangle 3"/>
          <p:cNvSpPr>
            <a:spLocks noGrp="1" noChangeArrowheads="1"/>
          </p:cNvSpPr>
          <p:nvPr>
            <p:ph type="body" idx="1"/>
          </p:nvPr>
        </p:nvSpPr>
        <p:spPr/>
        <p:txBody>
          <a:bodyPr/>
          <a:lstStyle/>
          <a:p>
            <a:pPr>
              <a:defRPr/>
            </a:pPr>
            <a:r>
              <a:rPr lang="zh-CN" altLang="en-US" sz="2400"/>
              <a:t>基于采购金额策略</a:t>
            </a:r>
          </a:p>
        </p:txBody>
      </p:sp>
      <p:grpSp>
        <p:nvGrpSpPr>
          <p:cNvPr id="102404" name="Group 4"/>
          <p:cNvGrpSpPr>
            <a:grpSpLocks/>
          </p:cNvGrpSpPr>
          <p:nvPr/>
        </p:nvGrpSpPr>
        <p:grpSpPr bwMode="auto">
          <a:xfrm>
            <a:off x="778307" y="1216059"/>
            <a:ext cx="3313113" cy="1946275"/>
            <a:chOff x="1701" y="1071"/>
            <a:chExt cx="2404" cy="1757"/>
          </a:xfrm>
        </p:grpSpPr>
        <p:grpSp>
          <p:nvGrpSpPr>
            <p:cNvPr id="102472" name="Group 5"/>
            <p:cNvGrpSpPr>
              <a:grpSpLocks/>
            </p:cNvGrpSpPr>
            <p:nvPr/>
          </p:nvGrpSpPr>
          <p:grpSpPr bwMode="auto">
            <a:xfrm>
              <a:off x="1876" y="1071"/>
              <a:ext cx="2229" cy="1498"/>
              <a:chOff x="1776" y="1008"/>
              <a:chExt cx="2880" cy="2016"/>
            </a:xfrm>
          </p:grpSpPr>
          <p:sp>
            <p:nvSpPr>
              <p:cNvPr id="2296838" name="Line 6"/>
              <p:cNvSpPr>
                <a:spLocks noChangeShapeType="1"/>
              </p:cNvSpPr>
              <p:nvPr/>
            </p:nvSpPr>
            <p:spPr bwMode="auto">
              <a:xfrm>
                <a:off x="1776" y="3022"/>
                <a:ext cx="28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39" name="Line 7"/>
              <p:cNvSpPr>
                <a:spLocks noChangeShapeType="1"/>
              </p:cNvSpPr>
              <p:nvPr/>
            </p:nvSpPr>
            <p:spPr bwMode="auto">
              <a:xfrm flipV="1">
                <a:off x="1776" y="1008"/>
                <a:ext cx="0" cy="20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40" name="Rectangle 8"/>
              <p:cNvSpPr>
                <a:spLocks noChangeArrowheads="1"/>
              </p:cNvSpPr>
              <p:nvPr/>
            </p:nvSpPr>
            <p:spPr bwMode="auto">
              <a:xfrm>
                <a:off x="1776" y="1153"/>
                <a:ext cx="2544" cy="1871"/>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41" name="Line 9"/>
              <p:cNvSpPr>
                <a:spLocks noChangeShapeType="1"/>
              </p:cNvSpPr>
              <p:nvPr/>
            </p:nvSpPr>
            <p:spPr bwMode="auto">
              <a:xfrm>
                <a:off x="3072" y="1153"/>
                <a:ext cx="0" cy="187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42" name="Line 10"/>
              <p:cNvSpPr>
                <a:spLocks noChangeShapeType="1"/>
              </p:cNvSpPr>
              <p:nvPr/>
            </p:nvSpPr>
            <p:spPr bwMode="auto">
              <a:xfrm>
                <a:off x="1776" y="2111"/>
                <a:ext cx="2544"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sp>
          <p:nvSpPr>
            <p:cNvPr id="2296843" name="Text Box 11"/>
            <p:cNvSpPr txBox="1">
              <a:spLocks noChangeArrowheads="1"/>
            </p:cNvSpPr>
            <p:nvPr/>
          </p:nvSpPr>
          <p:spPr bwMode="auto">
            <a:xfrm>
              <a:off x="2238" y="2636"/>
              <a:ext cx="1297"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50000"/>
                </a:spcBef>
                <a:defRPr/>
              </a:pPr>
              <a:r>
                <a:rPr lang="zh-CN" altLang="en-US" sz="1400">
                  <a:ea typeface="方正隶书简体" charset="0"/>
                  <a:cs typeface="方正隶书简体" charset="0"/>
                </a:rPr>
                <a:t>物料单价</a:t>
              </a:r>
            </a:p>
          </p:txBody>
        </p:sp>
        <p:sp>
          <p:nvSpPr>
            <p:cNvPr id="2296844" name="Text Box 12"/>
            <p:cNvSpPr txBox="1">
              <a:spLocks noChangeArrowheads="1"/>
            </p:cNvSpPr>
            <p:nvPr/>
          </p:nvSpPr>
          <p:spPr bwMode="auto">
            <a:xfrm>
              <a:off x="1701" y="1335"/>
              <a:ext cx="123" cy="7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gn="r">
                <a:lnSpc>
                  <a:spcPct val="100000"/>
                </a:lnSpc>
                <a:spcBef>
                  <a:spcPct val="0"/>
                </a:spcBef>
                <a:defRPr/>
              </a:pPr>
              <a:r>
                <a:rPr lang="zh-CN" altLang="en-US" sz="1400">
                  <a:ea typeface="方正隶书简体" charset="0"/>
                  <a:cs typeface="方正隶书简体" charset="0"/>
                </a:rPr>
                <a:t>采购数量</a:t>
              </a:r>
            </a:p>
          </p:txBody>
        </p:sp>
        <p:sp>
          <p:nvSpPr>
            <p:cNvPr id="2296845" name="Text Box 13"/>
            <p:cNvSpPr txBox="1">
              <a:spLocks noChangeArrowheads="1"/>
            </p:cNvSpPr>
            <p:nvPr/>
          </p:nvSpPr>
          <p:spPr bwMode="auto">
            <a:xfrm>
              <a:off x="2965" y="1317"/>
              <a:ext cx="727" cy="4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0"/>
                </a:spcBef>
                <a:defRPr/>
              </a:pPr>
              <a:r>
                <a:rPr lang="zh-CN" altLang="en-US" sz="1600">
                  <a:ea typeface="黑体" charset="0"/>
                  <a:cs typeface="黑体" charset="0"/>
                </a:rPr>
                <a:t>战略性</a:t>
              </a:r>
              <a:endParaRPr lang="en-US" altLang="zh-CN" sz="1600">
                <a:ea typeface="黑体" charset="0"/>
                <a:cs typeface="黑体" charset="0"/>
              </a:endParaRPr>
            </a:p>
            <a:p>
              <a:pPr>
                <a:lnSpc>
                  <a:spcPct val="100000"/>
                </a:lnSpc>
                <a:spcBef>
                  <a:spcPct val="0"/>
                </a:spcBef>
                <a:defRPr/>
              </a:pPr>
              <a:r>
                <a:rPr lang="zh-CN" altLang="en-US" sz="1600">
                  <a:ea typeface="黑体" charset="0"/>
                  <a:cs typeface="黑体" charset="0"/>
                </a:rPr>
                <a:t>物品</a:t>
              </a:r>
            </a:p>
          </p:txBody>
        </p:sp>
        <p:sp>
          <p:nvSpPr>
            <p:cNvPr id="2296846" name="Text Box 14"/>
            <p:cNvSpPr txBox="1">
              <a:spLocks noChangeArrowheads="1"/>
            </p:cNvSpPr>
            <p:nvPr/>
          </p:nvSpPr>
          <p:spPr bwMode="auto">
            <a:xfrm>
              <a:off x="3016" y="2014"/>
              <a:ext cx="726" cy="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0"/>
                </a:spcBef>
                <a:defRPr/>
              </a:pPr>
              <a:r>
                <a:rPr lang="zh-CN" altLang="en-US" sz="1600">
                  <a:ea typeface="黑体" charset="0"/>
                  <a:cs typeface="黑体" charset="0"/>
                </a:rPr>
                <a:t>瓶颈性</a:t>
              </a:r>
              <a:endParaRPr lang="en-US" altLang="zh-CN" sz="1600">
                <a:ea typeface="黑体" charset="0"/>
                <a:cs typeface="黑体" charset="0"/>
              </a:endParaRPr>
            </a:p>
            <a:p>
              <a:pPr>
                <a:lnSpc>
                  <a:spcPct val="100000"/>
                </a:lnSpc>
                <a:spcBef>
                  <a:spcPct val="0"/>
                </a:spcBef>
                <a:defRPr/>
              </a:pPr>
              <a:r>
                <a:rPr lang="zh-CN" altLang="en-US" sz="1600">
                  <a:ea typeface="黑体" charset="0"/>
                  <a:cs typeface="黑体" charset="0"/>
                </a:rPr>
                <a:t>物品</a:t>
              </a:r>
            </a:p>
          </p:txBody>
        </p:sp>
        <p:sp>
          <p:nvSpPr>
            <p:cNvPr id="2296847" name="Text Box 15"/>
            <p:cNvSpPr txBox="1">
              <a:spLocks noChangeArrowheads="1"/>
            </p:cNvSpPr>
            <p:nvPr/>
          </p:nvSpPr>
          <p:spPr bwMode="auto">
            <a:xfrm>
              <a:off x="2083" y="1319"/>
              <a:ext cx="726" cy="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0"/>
                </a:spcBef>
                <a:defRPr/>
              </a:pPr>
              <a:r>
                <a:rPr lang="zh-CN" altLang="en-US" sz="1600">
                  <a:ea typeface="黑体" charset="0"/>
                  <a:cs typeface="黑体" charset="0"/>
                </a:rPr>
                <a:t>量大价低</a:t>
              </a:r>
              <a:endParaRPr lang="en-US" altLang="zh-CN" sz="1600">
                <a:ea typeface="黑体" charset="0"/>
                <a:cs typeface="黑体" charset="0"/>
              </a:endParaRPr>
            </a:p>
            <a:p>
              <a:pPr>
                <a:lnSpc>
                  <a:spcPct val="100000"/>
                </a:lnSpc>
                <a:spcBef>
                  <a:spcPct val="0"/>
                </a:spcBef>
                <a:defRPr/>
              </a:pPr>
              <a:r>
                <a:rPr lang="zh-CN" altLang="en-US" sz="1600">
                  <a:ea typeface="黑体" charset="0"/>
                  <a:cs typeface="黑体" charset="0"/>
                </a:rPr>
                <a:t>物品</a:t>
              </a:r>
            </a:p>
          </p:txBody>
        </p:sp>
        <p:sp>
          <p:nvSpPr>
            <p:cNvPr id="2296848" name="Text Box 16"/>
            <p:cNvSpPr txBox="1">
              <a:spLocks noChangeArrowheads="1"/>
            </p:cNvSpPr>
            <p:nvPr/>
          </p:nvSpPr>
          <p:spPr bwMode="auto">
            <a:xfrm>
              <a:off x="2083" y="2014"/>
              <a:ext cx="726" cy="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0"/>
                </a:spcBef>
                <a:defRPr/>
              </a:pPr>
              <a:r>
                <a:rPr lang="zh-CN" altLang="en-US" sz="1600">
                  <a:ea typeface="黑体" charset="0"/>
                  <a:cs typeface="黑体" charset="0"/>
                </a:rPr>
                <a:t>低值量小</a:t>
              </a:r>
              <a:endParaRPr lang="en-US" altLang="zh-CN" sz="1600">
                <a:ea typeface="黑体" charset="0"/>
                <a:cs typeface="黑体" charset="0"/>
              </a:endParaRPr>
            </a:p>
            <a:p>
              <a:pPr>
                <a:lnSpc>
                  <a:spcPct val="100000"/>
                </a:lnSpc>
                <a:spcBef>
                  <a:spcPct val="0"/>
                </a:spcBef>
                <a:defRPr/>
              </a:pPr>
              <a:r>
                <a:rPr lang="zh-CN" altLang="en-US" sz="1600">
                  <a:ea typeface="黑体" charset="0"/>
                  <a:cs typeface="黑体" charset="0"/>
                </a:rPr>
                <a:t>物品</a:t>
              </a:r>
            </a:p>
          </p:txBody>
        </p:sp>
      </p:grpSp>
      <p:sp>
        <p:nvSpPr>
          <p:cNvPr id="2296877" name="Rectangle 45"/>
          <p:cNvSpPr>
            <a:spLocks noChangeArrowheads="1"/>
          </p:cNvSpPr>
          <p:nvPr/>
        </p:nvSpPr>
        <p:spPr bwMode="auto">
          <a:xfrm>
            <a:off x="5099482" y="735046"/>
            <a:ext cx="3671888" cy="4810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algn="l">
              <a:lnSpc>
                <a:spcPct val="100000"/>
              </a:lnSpc>
              <a:buClr>
                <a:srgbClr val="FF0000"/>
              </a:buClr>
              <a:buFontTx/>
              <a:buChar char="•"/>
              <a:defRPr/>
            </a:pPr>
            <a:r>
              <a:rPr lang="zh-CN" altLang="en-US" sz="2400" b="1">
                <a:ea typeface="黑体" charset="0"/>
                <a:cs typeface="黑体" charset="0"/>
              </a:rPr>
              <a:t>基于供需市场策略</a:t>
            </a:r>
          </a:p>
        </p:txBody>
      </p:sp>
      <p:grpSp>
        <p:nvGrpSpPr>
          <p:cNvPr id="2296878" name="Group 46"/>
          <p:cNvGrpSpPr>
            <a:grpSpLocks/>
          </p:cNvGrpSpPr>
          <p:nvPr/>
        </p:nvGrpSpPr>
        <p:grpSpPr bwMode="auto">
          <a:xfrm>
            <a:off x="4955020" y="1216059"/>
            <a:ext cx="3311525" cy="1820862"/>
            <a:chOff x="1584" y="1488"/>
            <a:chExt cx="2352" cy="1918"/>
          </a:xfrm>
        </p:grpSpPr>
        <p:grpSp>
          <p:nvGrpSpPr>
            <p:cNvPr id="102460" name="Group 47"/>
            <p:cNvGrpSpPr>
              <a:grpSpLocks/>
            </p:cNvGrpSpPr>
            <p:nvPr/>
          </p:nvGrpSpPr>
          <p:grpSpPr bwMode="auto">
            <a:xfrm>
              <a:off x="1872" y="1488"/>
              <a:ext cx="2064" cy="1632"/>
              <a:chOff x="1776" y="1008"/>
              <a:chExt cx="2880" cy="2016"/>
            </a:xfrm>
          </p:grpSpPr>
          <p:sp>
            <p:nvSpPr>
              <p:cNvPr id="2296880" name="Line 48"/>
              <p:cNvSpPr>
                <a:spLocks noChangeShapeType="1"/>
              </p:cNvSpPr>
              <p:nvPr/>
            </p:nvSpPr>
            <p:spPr bwMode="auto">
              <a:xfrm>
                <a:off x="1774" y="3024"/>
                <a:ext cx="288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81" name="Line 49"/>
              <p:cNvSpPr>
                <a:spLocks noChangeShapeType="1"/>
              </p:cNvSpPr>
              <p:nvPr/>
            </p:nvSpPr>
            <p:spPr bwMode="auto">
              <a:xfrm flipV="1">
                <a:off x="1774" y="1008"/>
                <a:ext cx="0" cy="201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82" name="Rectangle 50"/>
              <p:cNvSpPr>
                <a:spLocks noChangeArrowheads="1"/>
              </p:cNvSpPr>
              <p:nvPr/>
            </p:nvSpPr>
            <p:spPr bwMode="auto">
              <a:xfrm>
                <a:off x="1774" y="1153"/>
                <a:ext cx="2546" cy="1871"/>
              </a:xfrm>
              <a:prstGeom prst="rect">
                <a:avLst/>
              </a:prstGeom>
              <a:noFill/>
              <a:ln w="9525">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83" name="Line 51"/>
              <p:cNvSpPr>
                <a:spLocks noChangeShapeType="1"/>
              </p:cNvSpPr>
              <p:nvPr/>
            </p:nvSpPr>
            <p:spPr bwMode="auto">
              <a:xfrm>
                <a:off x="3072" y="1153"/>
                <a:ext cx="0" cy="1871"/>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sp>
            <p:nvSpPr>
              <p:cNvPr id="2296884" name="Line 52"/>
              <p:cNvSpPr>
                <a:spLocks noChangeShapeType="1"/>
              </p:cNvSpPr>
              <p:nvPr/>
            </p:nvSpPr>
            <p:spPr bwMode="auto">
              <a:xfrm>
                <a:off x="1774" y="2111"/>
                <a:ext cx="2546"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zh-CN" altLang="en-US"/>
              </a:p>
            </p:txBody>
          </p:sp>
        </p:grpSp>
        <p:sp>
          <p:nvSpPr>
            <p:cNvPr id="2296885" name="Text Box 53"/>
            <p:cNvSpPr txBox="1">
              <a:spLocks noChangeArrowheads="1"/>
            </p:cNvSpPr>
            <p:nvPr/>
          </p:nvSpPr>
          <p:spPr bwMode="auto">
            <a:xfrm>
              <a:off x="2208" y="3182"/>
              <a:ext cx="1202" cy="224"/>
            </a:xfrm>
            <a:prstGeom prst="rect">
              <a:avLst/>
            </a:prstGeom>
            <a:noFill/>
            <a:ln>
              <a:noFill/>
            </a:ln>
            <a:effectLst/>
            <a:extLst>
              <a:ext uri="{909E8E84-426E-40dd-AFC4-6F175D3DCCD1}">
                <a14:hiddenFill xmlns:a14="http://schemas.microsoft.com/office/drawing/2010/main" xmlns="">
                  <a:solidFill>
                    <a:srgbClr val="75FFDB"/>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50000"/>
                </a:spcBef>
                <a:defRPr/>
              </a:pPr>
              <a:r>
                <a:rPr lang="zh-CN" altLang="en-US" sz="1400">
                  <a:ea typeface="方正隶书简体" charset="0"/>
                  <a:cs typeface="方正隶书简体" charset="0"/>
                </a:rPr>
                <a:t>供应市场复杂度</a:t>
              </a:r>
            </a:p>
          </p:txBody>
        </p:sp>
        <p:sp>
          <p:nvSpPr>
            <p:cNvPr id="2296886" name="Text Box 54"/>
            <p:cNvSpPr txBox="1">
              <a:spLocks noChangeArrowheads="1"/>
            </p:cNvSpPr>
            <p:nvPr/>
          </p:nvSpPr>
          <p:spPr bwMode="auto">
            <a:xfrm>
              <a:off x="1584" y="1824"/>
              <a:ext cx="240" cy="1120"/>
            </a:xfrm>
            <a:prstGeom prst="rect">
              <a:avLst/>
            </a:prstGeom>
            <a:noFill/>
            <a:ln>
              <a:noFill/>
            </a:ln>
            <a:effectLst/>
            <a:extLst>
              <a:ext uri="{909E8E84-426E-40dd-AFC4-6F175D3DCCD1}">
                <a14:hiddenFill xmlns:a14="http://schemas.microsoft.com/office/drawing/2010/main" xmlns="">
                  <a:solidFill>
                    <a:srgbClr val="00DEA4"/>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bodyPr>
            <a:lstStyle/>
            <a:p>
              <a:pPr>
                <a:lnSpc>
                  <a:spcPct val="100000"/>
                </a:lnSpc>
                <a:spcBef>
                  <a:spcPct val="0"/>
                </a:spcBef>
                <a:defRPr/>
              </a:pPr>
              <a:r>
                <a:rPr lang="zh-CN" altLang="en-US" sz="1400">
                  <a:ea typeface="方正隶书简体" charset="0"/>
                  <a:cs typeface="方正隶书简体" charset="0"/>
                </a:rPr>
                <a:t>需求</a:t>
              </a:r>
              <a:endParaRPr lang="en-US" altLang="zh-CN" sz="1400">
                <a:ea typeface="方正隶书简体" charset="0"/>
                <a:cs typeface="方正隶书简体" charset="0"/>
              </a:endParaRPr>
            </a:p>
            <a:p>
              <a:pPr>
                <a:lnSpc>
                  <a:spcPct val="100000"/>
                </a:lnSpc>
                <a:spcBef>
                  <a:spcPct val="0"/>
                </a:spcBef>
                <a:defRPr/>
              </a:pPr>
              <a:r>
                <a:rPr lang="zh-CN" altLang="en-US" sz="1400">
                  <a:ea typeface="方正隶书简体" charset="0"/>
                  <a:cs typeface="方正隶书简体" charset="0"/>
                </a:rPr>
                <a:t>重</a:t>
              </a:r>
              <a:endParaRPr lang="en-US" altLang="zh-CN" sz="1400">
                <a:ea typeface="方正隶书简体" charset="0"/>
                <a:cs typeface="方正隶书简体" charset="0"/>
              </a:endParaRPr>
            </a:p>
            <a:p>
              <a:pPr>
                <a:lnSpc>
                  <a:spcPct val="100000"/>
                </a:lnSpc>
                <a:spcBef>
                  <a:spcPct val="0"/>
                </a:spcBef>
                <a:defRPr/>
              </a:pPr>
              <a:r>
                <a:rPr lang="zh-CN" altLang="en-US" sz="1400">
                  <a:ea typeface="方正隶书简体" charset="0"/>
                  <a:cs typeface="方正隶书简体" charset="0"/>
                </a:rPr>
                <a:t>要</a:t>
              </a:r>
              <a:endParaRPr lang="en-US" altLang="zh-CN" sz="1400">
                <a:ea typeface="方正隶书简体" charset="0"/>
                <a:cs typeface="方正隶书简体" charset="0"/>
              </a:endParaRPr>
            </a:p>
            <a:p>
              <a:pPr>
                <a:lnSpc>
                  <a:spcPct val="100000"/>
                </a:lnSpc>
                <a:spcBef>
                  <a:spcPct val="0"/>
                </a:spcBef>
                <a:defRPr/>
              </a:pPr>
              <a:r>
                <a:rPr lang="zh-CN" altLang="en-US" sz="1400">
                  <a:ea typeface="方正隶书简体" charset="0"/>
                  <a:cs typeface="方正隶书简体" charset="0"/>
                </a:rPr>
                <a:t>性</a:t>
              </a:r>
            </a:p>
          </p:txBody>
        </p:sp>
        <p:sp>
          <p:nvSpPr>
            <p:cNvPr id="2296887" name="Text Box 55"/>
            <p:cNvSpPr txBox="1">
              <a:spLocks noChangeArrowheads="1"/>
            </p:cNvSpPr>
            <p:nvPr/>
          </p:nvSpPr>
          <p:spPr bwMode="auto">
            <a:xfrm>
              <a:off x="2880" y="1868"/>
              <a:ext cx="672" cy="25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50000"/>
                </a:spcBef>
                <a:defRPr/>
              </a:pPr>
              <a:r>
                <a:rPr lang="zh-CN" altLang="en-US" sz="1600">
                  <a:ea typeface="黑体" charset="0"/>
                  <a:cs typeface="黑体" charset="0"/>
                </a:rPr>
                <a:t>战略物品</a:t>
              </a:r>
            </a:p>
          </p:txBody>
        </p:sp>
        <p:sp>
          <p:nvSpPr>
            <p:cNvPr id="2296888" name="Text Box 56"/>
            <p:cNvSpPr txBox="1">
              <a:spLocks noChangeArrowheads="1"/>
            </p:cNvSpPr>
            <p:nvPr/>
          </p:nvSpPr>
          <p:spPr bwMode="auto">
            <a:xfrm>
              <a:off x="2928" y="2625"/>
              <a:ext cx="672" cy="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50000"/>
                </a:spcBef>
                <a:defRPr/>
              </a:pPr>
              <a:r>
                <a:rPr lang="zh-CN" altLang="en-US" sz="1600">
                  <a:ea typeface="黑体" charset="0"/>
                  <a:cs typeface="黑体" charset="0"/>
                </a:rPr>
                <a:t>瓶颈物品</a:t>
              </a:r>
            </a:p>
          </p:txBody>
        </p:sp>
        <p:sp>
          <p:nvSpPr>
            <p:cNvPr id="2296889" name="Text Box 57"/>
            <p:cNvSpPr txBox="1">
              <a:spLocks noChangeArrowheads="1"/>
            </p:cNvSpPr>
            <p:nvPr/>
          </p:nvSpPr>
          <p:spPr bwMode="auto">
            <a:xfrm>
              <a:off x="2064" y="1868"/>
              <a:ext cx="672" cy="25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50000"/>
                </a:spcBef>
                <a:defRPr/>
              </a:pPr>
              <a:r>
                <a:rPr lang="zh-CN" altLang="en-US" sz="1600">
                  <a:ea typeface="黑体" charset="0"/>
                  <a:cs typeface="黑体" charset="0"/>
                </a:rPr>
                <a:t>重要物品</a:t>
              </a:r>
            </a:p>
          </p:txBody>
        </p:sp>
        <p:sp>
          <p:nvSpPr>
            <p:cNvPr id="2296890" name="Text Box 58"/>
            <p:cNvSpPr txBox="1">
              <a:spLocks noChangeArrowheads="1"/>
            </p:cNvSpPr>
            <p:nvPr/>
          </p:nvSpPr>
          <p:spPr bwMode="auto">
            <a:xfrm>
              <a:off x="2064" y="2625"/>
              <a:ext cx="672" cy="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lIns="0" tIns="0" rIns="0" bIns="0" anchor="ctr">
              <a:spAutoFit/>
              <a:flatTx/>
            </a:bodyPr>
            <a:lstStyle/>
            <a:p>
              <a:pPr>
                <a:lnSpc>
                  <a:spcPct val="100000"/>
                </a:lnSpc>
                <a:spcBef>
                  <a:spcPct val="50000"/>
                </a:spcBef>
                <a:defRPr/>
              </a:pPr>
              <a:r>
                <a:rPr lang="zh-CN" altLang="en-US" sz="1600">
                  <a:ea typeface="黑体" charset="0"/>
                  <a:cs typeface="黑体" charset="0"/>
                </a:rPr>
                <a:t>一般物品</a:t>
              </a:r>
            </a:p>
          </p:txBody>
        </p:sp>
      </p:grpSp>
      <p:graphicFrame>
        <p:nvGraphicFramePr>
          <p:cNvPr id="2296891" name="Group 59"/>
          <p:cNvGraphicFramePr>
            <a:graphicFrameLocks noGrp="1"/>
          </p:cNvGraphicFramePr>
          <p:nvPr/>
        </p:nvGraphicFramePr>
        <p:xfrm>
          <a:off x="4881995" y="3232184"/>
          <a:ext cx="4176712" cy="2265363"/>
        </p:xfrm>
        <a:graphic>
          <a:graphicData uri="http://schemas.openxmlformats.org/drawingml/2006/table">
            <a:tbl>
              <a:tblPr/>
              <a:tblGrid>
                <a:gridCol w="1295400">
                  <a:extLst>
                    <a:ext uri="{9D8B030D-6E8A-4147-A177-3AD203B41FA5}">
                      <a16:colId xmlns:a16="http://schemas.microsoft.com/office/drawing/2014/main" val="20000"/>
                    </a:ext>
                  </a:extLst>
                </a:gridCol>
                <a:gridCol w="1512887">
                  <a:extLst>
                    <a:ext uri="{9D8B030D-6E8A-4147-A177-3AD203B41FA5}">
                      <a16:colId xmlns:a16="http://schemas.microsoft.com/office/drawing/2014/main" val="20001"/>
                    </a:ext>
                  </a:extLst>
                </a:gridCol>
                <a:gridCol w="1368425">
                  <a:extLst>
                    <a:ext uri="{9D8B030D-6E8A-4147-A177-3AD203B41FA5}">
                      <a16:colId xmlns:a16="http://schemas.microsoft.com/office/drawing/2014/main" val="20002"/>
                    </a:ext>
                  </a:extLst>
                </a:gridCol>
              </a:tblGrid>
              <a:tr h="335272">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物料类型</a:t>
                      </a:r>
                    </a:p>
                  </a:txBody>
                  <a:tcPr marL="19050" marR="19050" marT="45716" marB="457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供应商管理</a:t>
                      </a:r>
                    </a:p>
                  </a:txBody>
                  <a:tcPr marL="19050" marR="19050" marT="45716" marB="457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评价准则</a:t>
                      </a:r>
                    </a:p>
                  </a:txBody>
                  <a:tcPr marL="19050" marR="19050" marT="45716" marB="457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23678">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战略物品</a:t>
                      </a:r>
                    </a:p>
                  </a:txBody>
                  <a:tcPr marL="18000" marR="18000" marT="17999" marB="17999"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战略合作伙伴</a:t>
                      </a:r>
                    </a:p>
                  </a:txBody>
                  <a:tcPr marL="18000" marR="18000" marT="17999" marB="17999"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长期可得性</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100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质量可靠性</a:t>
                      </a:r>
                    </a:p>
                  </a:txBody>
                  <a:tcPr marL="18000" marR="18000" marT="17999" marB="17999"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19067">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瓶颈物品</a:t>
                      </a:r>
                    </a:p>
                  </a:txBody>
                  <a:tcPr marL="18000" marR="18000" marT="17999" marB="17999"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稳定长期合作</a:t>
                      </a:r>
                    </a:p>
                  </a:txBody>
                  <a:tcPr marL="18000" marR="18000" marT="17999" marB="17999"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来源可靠性</a:t>
                      </a:r>
                    </a:p>
                  </a:txBody>
                  <a:tcPr marL="18000" marR="18000" marT="17999" marB="17999"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79390">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重要物品</a:t>
                      </a:r>
                    </a:p>
                  </a:txBody>
                  <a:tcPr marL="18000" marR="18000" marT="17999" marB="17999"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一般合作关系</a:t>
                      </a:r>
                    </a:p>
                  </a:txBody>
                  <a:tcPr marL="18000" marR="18000" marT="17999" marB="17999"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采购成本</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100000"/>
                        </a:lnSpc>
                        <a:spcBef>
                          <a:spcPct val="0"/>
                        </a:spcBef>
                        <a:spcAft>
                          <a:spcPct val="0"/>
                        </a:spcAft>
                        <a:buClr>
                          <a:srgbClr val="FF0000"/>
                        </a:buClr>
                        <a:buSzTx/>
                        <a:buFontTx/>
                        <a:buNone/>
                        <a:tabLst/>
                      </a:pPr>
                      <a:r>
                        <a:rPr kumimoji="1" lang="en-US" altLang="zh-CN" sz="1600" b="0" i="0" u="none" strike="noStrike" cap="none" normalizeH="0" baseline="0">
                          <a:ln>
                            <a:noFill/>
                          </a:ln>
                          <a:solidFill>
                            <a:schemeClr val="tx1"/>
                          </a:solidFill>
                          <a:effectLst/>
                          <a:latin typeface="黑体" charset="0"/>
                          <a:ea typeface="黑体" charset="0"/>
                          <a:cs typeface="黑体" charset="0"/>
                        </a:rPr>
                        <a:t>+</a:t>
                      </a:r>
                      <a:r>
                        <a:rPr kumimoji="1" lang="zh-CN" altLang="en-US" sz="1600" b="0" i="0" u="none" strike="noStrike" cap="none" normalizeH="0" baseline="0">
                          <a:ln>
                            <a:noFill/>
                          </a:ln>
                          <a:solidFill>
                            <a:schemeClr val="tx1"/>
                          </a:solidFill>
                          <a:effectLst/>
                          <a:latin typeface="黑体" charset="0"/>
                          <a:ea typeface="黑体" charset="0"/>
                          <a:cs typeface="黑体" charset="0"/>
                        </a:rPr>
                        <a:t>库存成本</a:t>
                      </a:r>
                    </a:p>
                  </a:txBody>
                  <a:tcPr marL="18000" marR="18000" marT="17999" marB="17999"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7956">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一般物品</a:t>
                      </a:r>
                    </a:p>
                  </a:txBody>
                  <a:tcPr marL="18000" marR="18000" marT="17999" marB="17999"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交易买卖关系</a:t>
                      </a:r>
                    </a:p>
                  </a:txBody>
                  <a:tcPr marL="18000" marR="18000" marT="17999" marB="17999"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业务效率</a:t>
                      </a:r>
                    </a:p>
                  </a:txBody>
                  <a:tcPr marL="18000" marR="18000" marT="17999" marB="17999"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graphicFrame>
        <p:nvGraphicFramePr>
          <p:cNvPr id="2296969" name="Group 137"/>
          <p:cNvGraphicFramePr>
            <a:graphicFrameLocks noGrp="1"/>
          </p:cNvGraphicFramePr>
          <p:nvPr/>
        </p:nvGraphicFramePr>
        <p:xfrm>
          <a:off x="346507" y="3303621"/>
          <a:ext cx="4176713" cy="2509837"/>
        </p:xfrm>
        <a:graphic>
          <a:graphicData uri="http://schemas.openxmlformats.org/drawingml/2006/table">
            <a:tbl>
              <a:tblPr/>
              <a:tblGrid>
                <a:gridCol w="1295400">
                  <a:extLst>
                    <a:ext uri="{9D8B030D-6E8A-4147-A177-3AD203B41FA5}">
                      <a16:colId xmlns:a16="http://schemas.microsoft.com/office/drawing/2014/main" val="20000"/>
                    </a:ext>
                  </a:extLst>
                </a:gridCol>
                <a:gridCol w="1223963">
                  <a:extLst>
                    <a:ext uri="{9D8B030D-6E8A-4147-A177-3AD203B41FA5}">
                      <a16:colId xmlns:a16="http://schemas.microsoft.com/office/drawing/2014/main" val="20001"/>
                    </a:ext>
                  </a:extLst>
                </a:gridCol>
                <a:gridCol w="1657350">
                  <a:extLst>
                    <a:ext uri="{9D8B030D-6E8A-4147-A177-3AD203B41FA5}">
                      <a16:colId xmlns:a16="http://schemas.microsoft.com/office/drawing/2014/main" val="20002"/>
                    </a:ext>
                  </a:extLst>
                </a:gridCol>
              </a:tblGrid>
              <a:tr h="335066">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物品类型</a:t>
                      </a:r>
                    </a:p>
                  </a:txBody>
                  <a:tcPr marL="19050" marR="19050" marT="45734" marB="4573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管理理念</a:t>
                      </a:r>
                    </a:p>
                  </a:txBody>
                  <a:tcPr marL="19050" marR="19050" marT="45734" marB="4573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管理策略</a:t>
                      </a:r>
                    </a:p>
                  </a:txBody>
                  <a:tcPr marL="19050" marR="19050" marT="45734" marB="4573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450667">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战略物料</a:t>
                      </a:r>
                    </a:p>
                  </a:txBody>
                  <a:tcPr marL="18000" marR="18000" marT="18006" marB="1800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结盟</a:t>
                      </a:r>
                      <a:r>
                        <a:rPr kumimoji="1" lang="en-US" altLang="zh-CN" sz="1600" b="0" i="0" u="none" strike="noStrike" cap="none" normalizeH="0" baseline="0">
                          <a:ln>
                            <a:noFill/>
                          </a:ln>
                          <a:solidFill>
                            <a:schemeClr val="tx1"/>
                          </a:solidFill>
                          <a:effectLst/>
                          <a:latin typeface="黑体" charset="0"/>
                          <a:ea typeface="黑体" charset="0"/>
                          <a:cs typeface="黑体" charset="0"/>
                        </a:rPr>
                        <a:t>/</a:t>
                      </a:r>
                      <a:r>
                        <a:rPr kumimoji="1" lang="zh-CN" altLang="en-US" sz="1600" b="0" i="0" u="none" strike="noStrike" cap="none" normalizeH="0" baseline="0">
                          <a:ln>
                            <a:noFill/>
                          </a:ln>
                          <a:solidFill>
                            <a:schemeClr val="tx1"/>
                          </a:solidFill>
                          <a:effectLst/>
                          <a:latin typeface="黑体" charset="0"/>
                          <a:ea typeface="黑体" charset="0"/>
                          <a:cs typeface="黑体" charset="0"/>
                        </a:rPr>
                        <a:t>伙伴</a:t>
                      </a:r>
                    </a:p>
                  </a:txBody>
                  <a:tcPr marL="18000" marR="18000" marT="18006" marB="1800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长期稳定共存</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互利合作关系</a:t>
                      </a:r>
                    </a:p>
                  </a:txBody>
                  <a:tcPr marL="18000" marR="18000" marT="18006" marB="18006"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657995">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瓶颈物料</a:t>
                      </a:r>
                    </a:p>
                  </a:txBody>
                  <a:tcPr marL="18000" marR="18000" marT="18006" marB="1800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重新定位</a:t>
                      </a:r>
                    </a:p>
                  </a:txBody>
                  <a:tcPr marL="18000" marR="18000" marT="18006" marB="1800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供应来源可靠</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尽可能标准化</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寻求替代品性</a:t>
                      </a:r>
                    </a:p>
                  </a:txBody>
                  <a:tcPr marL="18000" marR="18000" marT="18006" marB="18006"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657995">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量大物料</a:t>
                      </a:r>
                    </a:p>
                  </a:txBody>
                  <a:tcPr marL="18000" marR="18000" marT="18006" marB="1800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汇总</a:t>
                      </a:r>
                      <a:r>
                        <a:rPr kumimoji="1" lang="en-US" altLang="zh-CN" sz="1600" b="0" i="0" u="none" strike="noStrike" cap="none" normalizeH="0" baseline="0">
                          <a:ln>
                            <a:noFill/>
                          </a:ln>
                          <a:solidFill>
                            <a:schemeClr val="tx1"/>
                          </a:solidFill>
                          <a:effectLst/>
                          <a:latin typeface="黑体" charset="0"/>
                          <a:ea typeface="黑体" charset="0"/>
                          <a:cs typeface="黑体" charset="0"/>
                        </a:rPr>
                        <a:t>/</a:t>
                      </a:r>
                      <a:r>
                        <a:rPr kumimoji="1" lang="zh-CN" altLang="en-US" sz="1600" b="0" i="0" u="none" strike="noStrike" cap="none" normalizeH="0" baseline="0">
                          <a:ln>
                            <a:noFill/>
                          </a:ln>
                          <a:solidFill>
                            <a:schemeClr val="tx1"/>
                          </a:solidFill>
                          <a:effectLst/>
                          <a:latin typeface="黑体" charset="0"/>
                          <a:ea typeface="黑体" charset="0"/>
                          <a:cs typeface="黑体" charset="0"/>
                        </a:rPr>
                        <a:t>并单</a:t>
                      </a:r>
                    </a:p>
                  </a:txBody>
                  <a:tcPr marL="18000" marR="18000" marT="18006" marB="1800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竞标采购</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探寻低价</a:t>
                      </a:r>
                      <a:endParaRPr kumimoji="1" lang="en-US" altLang="zh-CN" sz="1600" b="0" i="0" u="none" strike="noStrike" cap="none" normalizeH="0" baseline="0">
                        <a:ln>
                          <a:noFill/>
                        </a:ln>
                        <a:solidFill>
                          <a:schemeClr val="tx1"/>
                        </a:solidFill>
                        <a:effectLst/>
                        <a:latin typeface="黑体" charset="0"/>
                        <a:ea typeface="黑体" charset="0"/>
                        <a:cs typeface="黑体" charset="0"/>
                      </a:endParaRPr>
                    </a:p>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行业标准</a:t>
                      </a:r>
                    </a:p>
                  </a:txBody>
                  <a:tcPr marL="18000" marR="18000" marT="18006" marB="18006"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08114">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Times New Roman" charset="0"/>
                          <a:ea typeface="黑体" charset="0"/>
                          <a:cs typeface="黑体" charset="0"/>
                        </a:rPr>
                        <a:t>低值量小</a:t>
                      </a:r>
                      <a:r>
                        <a:rPr kumimoji="1" lang="zh-CN" altLang="en-US" sz="1600" b="0" i="0" u="none" strike="noStrike" cap="none" normalizeH="0" baseline="0">
                          <a:ln>
                            <a:noFill/>
                          </a:ln>
                          <a:solidFill>
                            <a:schemeClr val="tx1"/>
                          </a:solidFill>
                          <a:effectLst/>
                          <a:latin typeface="黑体" charset="0"/>
                          <a:ea typeface="黑体" charset="0"/>
                          <a:cs typeface="黑体" charset="0"/>
                        </a:rPr>
                        <a:t>物料</a:t>
                      </a:r>
                    </a:p>
                  </a:txBody>
                  <a:tcPr marL="18000" marR="18000" marT="18006" marB="1800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简化交易</a:t>
                      </a:r>
                    </a:p>
                  </a:txBody>
                  <a:tcPr marL="18000" marR="18000" marT="18006" marB="1800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85000"/>
                        </a:lnSpc>
                        <a:spcBef>
                          <a:spcPct val="0"/>
                        </a:spcBef>
                        <a:spcAft>
                          <a:spcPct val="0"/>
                        </a:spcAft>
                        <a:buClr>
                          <a:srgbClr val="FF0000"/>
                        </a:buClr>
                        <a:buSzTx/>
                        <a:buFontTx/>
                        <a:buNone/>
                        <a:tabLst/>
                      </a:pPr>
                      <a:r>
                        <a:rPr kumimoji="1" lang="zh-CN" altLang="en-US" sz="1600" b="0" i="0" u="none" strike="noStrike" cap="none" normalizeH="0" baseline="0">
                          <a:ln>
                            <a:noFill/>
                          </a:ln>
                          <a:solidFill>
                            <a:schemeClr val="tx1"/>
                          </a:solidFill>
                          <a:effectLst/>
                          <a:latin typeface="黑体" charset="0"/>
                          <a:ea typeface="黑体" charset="0"/>
                          <a:cs typeface="黑体" charset="0"/>
                        </a:rPr>
                        <a:t>业务效率</a:t>
                      </a:r>
                    </a:p>
                  </a:txBody>
                  <a:tcPr marL="18000" marR="18000" marT="18006" marB="18006"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bl>
          </a:graphicData>
        </a:graphic>
      </p:graphicFrame>
      <p:sp>
        <p:nvSpPr>
          <p:cNvPr id="2296964" name="Text Box 132"/>
          <p:cNvSpPr txBox="1">
            <a:spLocks noChangeArrowheads="1"/>
          </p:cNvSpPr>
          <p:nvPr/>
        </p:nvSpPr>
        <p:spPr bwMode="auto">
          <a:xfrm>
            <a:off x="4741501" y="5985362"/>
            <a:ext cx="4211637" cy="292100"/>
          </a:xfrm>
          <a:prstGeom prst="rect">
            <a:avLst/>
          </a:prstGeom>
          <a:solidFill>
            <a:srgbClr val="DDDDDD"/>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8000" tIns="0" rIns="18000" bIns="0">
            <a:spAutoFit/>
          </a:bodyPr>
          <a:lstStyle>
            <a:lvl1pPr marL="342900" indent="-342900" algn="l">
              <a:spcBef>
                <a:spcPct val="0"/>
              </a:spcBef>
              <a:defRPr kumimoji="1" sz="2400">
                <a:solidFill>
                  <a:schemeClr val="tx1"/>
                </a:solidFill>
                <a:latin typeface="Times New Roman" charset="0"/>
                <a:ea typeface="宋体" charset="0"/>
                <a:cs typeface="宋体" charset="0"/>
              </a:defRPr>
            </a:lvl1pPr>
            <a:lvl2pPr algn="l">
              <a:spcBef>
                <a:spcPct val="0"/>
              </a:spcBef>
              <a:defRPr kumimoji="1" sz="2400">
                <a:solidFill>
                  <a:schemeClr val="tx1"/>
                </a:solidFill>
                <a:latin typeface="Times New Roman" charset="0"/>
                <a:ea typeface="宋体" charset="0"/>
              </a:defRPr>
            </a:lvl2pPr>
            <a:lvl3pPr algn="l">
              <a:spcBef>
                <a:spcPct val="0"/>
              </a:spcBef>
              <a:defRPr kumimoji="1" sz="2400">
                <a:solidFill>
                  <a:schemeClr val="tx1"/>
                </a:solidFill>
                <a:latin typeface="Times New Roman" charset="0"/>
                <a:ea typeface="宋体" charset="0"/>
              </a:defRPr>
            </a:lvl3pPr>
            <a:lvl4pPr algn="l">
              <a:spcBef>
                <a:spcPct val="0"/>
              </a:spcBef>
              <a:defRPr kumimoji="1" sz="2400">
                <a:solidFill>
                  <a:schemeClr val="tx1"/>
                </a:solidFill>
                <a:latin typeface="Times New Roman" charset="0"/>
                <a:ea typeface="宋体" charset="0"/>
              </a:defRPr>
            </a:lvl4pPr>
            <a:lvl5pPr algn="l">
              <a:spcBef>
                <a:spcPct val="0"/>
              </a:spcBef>
              <a:defRPr kumimoji="1" sz="2400">
                <a:solidFill>
                  <a:schemeClr val="tx1"/>
                </a:solidFill>
                <a:latin typeface="Times New Roman" charset="0"/>
                <a:ea typeface="宋体" charset="0"/>
              </a:defRPr>
            </a:lvl5pPr>
            <a:lvl6pPr fontAlgn="base">
              <a:spcBef>
                <a:spcPct val="0"/>
              </a:spcBef>
              <a:spcAft>
                <a:spcPct val="0"/>
              </a:spcAft>
              <a:defRPr kumimoji="1" sz="2400">
                <a:solidFill>
                  <a:schemeClr val="tx1"/>
                </a:solidFill>
                <a:latin typeface="Times New Roman" charset="0"/>
                <a:ea typeface="宋体" charset="0"/>
              </a:defRPr>
            </a:lvl6pPr>
            <a:lvl7pPr fontAlgn="base">
              <a:spcBef>
                <a:spcPct val="0"/>
              </a:spcBef>
              <a:spcAft>
                <a:spcPct val="0"/>
              </a:spcAft>
              <a:defRPr kumimoji="1" sz="2400">
                <a:solidFill>
                  <a:schemeClr val="tx1"/>
                </a:solidFill>
                <a:latin typeface="Times New Roman" charset="0"/>
                <a:ea typeface="宋体" charset="0"/>
              </a:defRPr>
            </a:lvl7pPr>
            <a:lvl8pPr fontAlgn="base">
              <a:spcBef>
                <a:spcPct val="0"/>
              </a:spcBef>
              <a:spcAft>
                <a:spcPct val="0"/>
              </a:spcAft>
              <a:defRPr kumimoji="1" sz="2400">
                <a:solidFill>
                  <a:schemeClr val="tx1"/>
                </a:solidFill>
                <a:latin typeface="Times New Roman" charset="0"/>
                <a:ea typeface="宋体" charset="0"/>
              </a:defRPr>
            </a:lvl8pPr>
            <a:lvl9pPr fontAlgn="base">
              <a:spcBef>
                <a:spcPct val="0"/>
              </a:spcBef>
              <a:spcAft>
                <a:spcPct val="0"/>
              </a:spcAft>
              <a:defRPr kumimoji="1" sz="2400">
                <a:solidFill>
                  <a:schemeClr val="tx1"/>
                </a:solidFill>
                <a:latin typeface="Times New Roman" charset="0"/>
                <a:ea typeface="宋体" charset="0"/>
              </a:defRPr>
            </a:lvl9pPr>
          </a:lstStyle>
          <a:p>
            <a:pPr algn="ctr">
              <a:spcBef>
                <a:spcPct val="50000"/>
              </a:spcBef>
              <a:defRPr/>
            </a:pPr>
            <a:r>
              <a:rPr lang="zh-CN" altLang="en-US" sz="2000" dirty="0">
                <a:ea typeface="黑体" charset="0"/>
                <a:cs typeface="黑体" charset="0"/>
              </a:rPr>
              <a:t>思考：单一渠道与多渠道的优缺点？</a:t>
            </a:r>
          </a:p>
        </p:txBody>
      </p:sp>
    </p:spTree>
    <p:extLst>
      <p:ext uri="{BB962C8B-B14F-4D97-AF65-F5344CB8AC3E}">
        <p14:creationId xmlns:p14="http://schemas.microsoft.com/office/powerpoint/2010/main" val="18444772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296969"/>
                                        </p:tgtEl>
                                        <p:attrNameLst>
                                          <p:attrName>style.visibility</p:attrName>
                                        </p:attrNameLst>
                                      </p:cBhvr>
                                      <p:to>
                                        <p:strVal val="visible"/>
                                      </p:to>
                                    </p:set>
                                    <p:anim calcmode="lin" valueType="num">
                                      <p:cBhvr additive="base">
                                        <p:cTn id="7" dur="500" fill="hold"/>
                                        <p:tgtEl>
                                          <p:spTgt spid="2296969"/>
                                        </p:tgtEl>
                                        <p:attrNameLst>
                                          <p:attrName>ppt_x</p:attrName>
                                        </p:attrNameLst>
                                      </p:cBhvr>
                                      <p:tavLst>
                                        <p:tav tm="0">
                                          <p:val>
                                            <p:strVal val="#ppt_x"/>
                                          </p:val>
                                        </p:tav>
                                        <p:tav tm="100000">
                                          <p:val>
                                            <p:strVal val="#ppt_x"/>
                                          </p:val>
                                        </p:tav>
                                      </p:tavLst>
                                    </p:anim>
                                    <p:anim calcmode="lin" valueType="num">
                                      <p:cBhvr additive="base">
                                        <p:cTn id="8" dur="500" fill="hold"/>
                                        <p:tgtEl>
                                          <p:spTgt spid="229696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96877"/>
                                        </p:tgtEl>
                                        <p:attrNameLst>
                                          <p:attrName>style.visibility</p:attrName>
                                        </p:attrNameLst>
                                      </p:cBhvr>
                                      <p:to>
                                        <p:strVal val="visible"/>
                                      </p:to>
                                    </p:set>
                                    <p:anim calcmode="lin" valueType="num">
                                      <p:cBhvr additive="base">
                                        <p:cTn id="13" dur="500" fill="hold"/>
                                        <p:tgtEl>
                                          <p:spTgt spid="2296877"/>
                                        </p:tgtEl>
                                        <p:attrNameLst>
                                          <p:attrName>ppt_x</p:attrName>
                                        </p:attrNameLst>
                                      </p:cBhvr>
                                      <p:tavLst>
                                        <p:tav tm="0">
                                          <p:val>
                                            <p:strVal val="#ppt_x"/>
                                          </p:val>
                                        </p:tav>
                                        <p:tav tm="100000">
                                          <p:val>
                                            <p:strVal val="#ppt_x"/>
                                          </p:val>
                                        </p:tav>
                                      </p:tavLst>
                                    </p:anim>
                                    <p:anim calcmode="lin" valueType="num">
                                      <p:cBhvr additive="base">
                                        <p:cTn id="14" dur="500" fill="hold"/>
                                        <p:tgtEl>
                                          <p:spTgt spid="229687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296878"/>
                                        </p:tgtEl>
                                        <p:attrNameLst>
                                          <p:attrName>style.visibility</p:attrName>
                                        </p:attrNameLst>
                                      </p:cBhvr>
                                      <p:to>
                                        <p:strVal val="visible"/>
                                      </p:to>
                                    </p:set>
                                    <p:anim calcmode="lin" valueType="num">
                                      <p:cBhvr additive="base">
                                        <p:cTn id="17" dur="500" fill="hold"/>
                                        <p:tgtEl>
                                          <p:spTgt spid="2296878"/>
                                        </p:tgtEl>
                                        <p:attrNameLst>
                                          <p:attrName>ppt_x</p:attrName>
                                        </p:attrNameLst>
                                      </p:cBhvr>
                                      <p:tavLst>
                                        <p:tav tm="0">
                                          <p:val>
                                            <p:strVal val="#ppt_x"/>
                                          </p:val>
                                        </p:tav>
                                        <p:tav tm="100000">
                                          <p:val>
                                            <p:strVal val="#ppt_x"/>
                                          </p:val>
                                        </p:tav>
                                      </p:tavLst>
                                    </p:anim>
                                    <p:anim calcmode="lin" valueType="num">
                                      <p:cBhvr additive="base">
                                        <p:cTn id="18" dur="500" fill="hold"/>
                                        <p:tgtEl>
                                          <p:spTgt spid="2296878"/>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2296891"/>
                                        </p:tgtEl>
                                        <p:attrNameLst>
                                          <p:attrName>style.visibility</p:attrName>
                                        </p:attrNameLst>
                                      </p:cBhvr>
                                      <p:to>
                                        <p:strVal val="visible"/>
                                      </p:to>
                                    </p:set>
                                    <p:anim calcmode="lin" valueType="num">
                                      <p:cBhvr additive="base">
                                        <p:cTn id="23" dur="500" fill="hold"/>
                                        <p:tgtEl>
                                          <p:spTgt spid="2296891"/>
                                        </p:tgtEl>
                                        <p:attrNameLst>
                                          <p:attrName>ppt_x</p:attrName>
                                        </p:attrNameLst>
                                      </p:cBhvr>
                                      <p:tavLst>
                                        <p:tav tm="0">
                                          <p:val>
                                            <p:strVal val="#ppt_x"/>
                                          </p:val>
                                        </p:tav>
                                        <p:tav tm="100000">
                                          <p:val>
                                            <p:strVal val="#ppt_x"/>
                                          </p:val>
                                        </p:tav>
                                      </p:tavLst>
                                    </p:anim>
                                    <p:anim calcmode="lin" valueType="num">
                                      <p:cBhvr additive="base">
                                        <p:cTn id="24" dur="500" fill="hold"/>
                                        <p:tgtEl>
                                          <p:spTgt spid="229689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296964"/>
                                        </p:tgtEl>
                                        <p:attrNameLst>
                                          <p:attrName>style.visibility</p:attrName>
                                        </p:attrNameLst>
                                      </p:cBhvr>
                                      <p:to>
                                        <p:strVal val="visible"/>
                                      </p:to>
                                    </p:set>
                                    <p:anim calcmode="lin" valueType="num">
                                      <p:cBhvr additive="base">
                                        <p:cTn id="29" dur="500" fill="hold"/>
                                        <p:tgtEl>
                                          <p:spTgt spid="2296964"/>
                                        </p:tgtEl>
                                        <p:attrNameLst>
                                          <p:attrName>ppt_x</p:attrName>
                                        </p:attrNameLst>
                                      </p:cBhvr>
                                      <p:tavLst>
                                        <p:tav tm="0">
                                          <p:val>
                                            <p:strVal val="#ppt_x"/>
                                          </p:val>
                                        </p:tav>
                                        <p:tav tm="100000">
                                          <p:val>
                                            <p:strVal val="#ppt_x"/>
                                          </p:val>
                                        </p:tav>
                                      </p:tavLst>
                                    </p:anim>
                                    <p:anim calcmode="lin" valueType="num">
                                      <p:cBhvr additive="base">
                                        <p:cTn id="30" dur="500" fill="hold"/>
                                        <p:tgtEl>
                                          <p:spTgt spid="22969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6877" grpId="0"/>
      <p:bldP spid="229696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幻灯片编号占位符 5"/>
          <p:cNvSpPr>
            <a:spLocks noGrp="1"/>
          </p:cNvSpPr>
          <p:nvPr>
            <p:ph type="sldNum" sz="quarter" idx="12"/>
          </p:nvPr>
        </p:nvSpPr>
        <p:spPr/>
        <p:txBody>
          <a:bodyPr/>
          <a:lstStyle/>
          <a:p>
            <a:pPr>
              <a:defRPr/>
            </a:pPr>
            <a:fld id="{53BA7818-1284-FD46-975B-C027490BA016}" type="slidenum">
              <a:rPr lang="en-US" altLang="zh-CN"/>
              <a:pPr>
                <a:defRPr/>
              </a:pPr>
              <a:t>96</a:t>
            </a:fld>
            <a:endParaRPr lang="en-US" altLang="zh-CN"/>
          </a:p>
        </p:txBody>
      </p:sp>
      <p:sp>
        <p:nvSpPr>
          <p:cNvPr id="2603010" name="Rectangle 2"/>
          <p:cNvSpPr>
            <a:spLocks noGrp="1" noChangeArrowheads="1"/>
          </p:cNvSpPr>
          <p:nvPr>
            <p:ph type="title"/>
          </p:nvPr>
        </p:nvSpPr>
        <p:spPr/>
        <p:txBody>
          <a:bodyPr/>
          <a:lstStyle/>
          <a:p>
            <a:pPr>
              <a:defRPr/>
            </a:pPr>
            <a:r>
              <a:rPr lang="zh-CN" altLang="en-US" dirty="0"/>
              <a:t>第三节</a:t>
            </a:r>
            <a:r>
              <a:rPr lang="en-US" altLang="zh-CN" dirty="0"/>
              <a:t> </a:t>
            </a:r>
            <a:r>
              <a:rPr lang="zh-CN" altLang="en-US" dirty="0"/>
              <a:t>战略采购策略</a:t>
            </a:r>
            <a:r>
              <a:rPr lang="zh-CN" altLang="en-US" sz="2000" dirty="0">
                <a:solidFill>
                  <a:srgbClr val="FF0000"/>
                </a:solidFill>
              </a:rPr>
              <a:t>－定单合并</a:t>
            </a:r>
          </a:p>
        </p:txBody>
      </p:sp>
      <p:sp>
        <p:nvSpPr>
          <p:cNvPr id="2603011" name="Rectangle 3"/>
          <p:cNvSpPr>
            <a:spLocks noGrp="1" noChangeArrowheads="1"/>
          </p:cNvSpPr>
          <p:nvPr>
            <p:ph type="body" sz="half" idx="1"/>
          </p:nvPr>
        </p:nvSpPr>
        <p:spPr>
          <a:xfrm>
            <a:off x="251520" y="764704"/>
            <a:ext cx="8231188" cy="5410200"/>
          </a:xfrm>
        </p:spPr>
        <p:txBody>
          <a:bodyPr/>
          <a:lstStyle/>
          <a:p>
            <a:r>
              <a:rPr lang="zh-CN" altLang="en-US" sz="2200" dirty="0">
                <a:latin typeface="Times New Roman" charset="0"/>
                <a:ea typeface="黑体" charset="0"/>
                <a:cs typeface="黑体" charset="0"/>
              </a:rPr>
              <a:t>相同物料并单法</a:t>
            </a:r>
            <a:r>
              <a:rPr lang="en-US" altLang="zh-CN" sz="2200" dirty="0">
                <a:latin typeface="Times New Roman" charset="0"/>
                <a:ea typeface="黑体" charset="0"/>
                <a:cs typeface="黑体" charset="0"/>
              </a:rPr>
              <a:t> </a:t>
            </a:r>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pPr lvl="1"/>
            <a:endParaRPr lang="en-US" altLang="zh-CN" dirty="0">
              <a:latin typeface="Times New Roman" charset="0"/>
              <a:ea typeface="黑体" charset="0"/>
              <a:cs typeface="黑体" charset="0"/>
            </a:endParaRPr>
          </a:p>
          <a:p>
            <a:r>
              <a:rPr lang="zh-CN" altLang="en-US" sz="2200" dirty="0">
                <a:latin typeface="Times New Roman" charset="0"/>
                <a:ea typeface="黑体" charset="0"/>
                <a:cs typeface="黑体" charset="0"/>
              </a:rPr>
              <a:t>固定时区并单法</a:t>
            </a:r>
            <a:r>
              <a:rPr lang="en-US" altLang="zh-CN" sz="2200" dirty="0">
                <a:latin typeface="Times New Roman" charset="0"/>
                <a:ea typeface="黑体" charset="0"/>
                <a:cs typeface="黑体" charset="0"/>
              </a:rPr>
              <a:t> </a:t>
            </a:r>
          </a:p>
          <a:p>
            <a:pPr lvl="1"/>
            <a:endParaRPr lang="en-US" altLang="zh-CN" sz="2000" dirty="0">
              <a:latin typeface="Times New Roman" charset="0"/>
              <a:ea typeface="黑体" charset="0"/>
              <a:cs typeface="黑体" charset="0"/>
            </a:endParaRPr>
          </a:p>
          <a:p>
            <a:pPr lvl="1"/>
            <a:endParaRPr lang="en-US" altLang="zh-CN" sz="2000" dirty="0">
              <a:latin typeface="Times New Roman" charset="0"/>
              <a:ea typeface="黑体" charset="0"/>
              <a:cs typeface="黑体" charset="0"/>
            </a:endParaRPr>
          </a:p>
          <a:p>
            <a:pPr lvl="1"/>
            <a:endParaRPr lang="en-US" altLang="zh-CN" sz="2000" dirty="0">
              <a:latin typeface="Times New Roman" charset="0"/>
              <a:ea typeface="黑体" charset="0"/>
              <a:cs typeface="黑体" charset="0"/>
            </a:endParaRPr>
          </a:p>
          <a:p>
            <a:r>
              <a:rPr lang="zh-CN" altLang="en-US" sz="2200" dirty="0">
                <a:latin typeface="Times New Roman" charset="0"/>
                <a:ea typeface="黑体" charset="0"/>
                <a:cs typeface="黑体" charset="0"/>
              </a:rPr>
              <a:t>零件周期收益法</a:t>
            </a:r>
            <a:r>
              <a:rPr lang="en-US" altLang="zh-CN" sz="2200" dirty="0">
                <a:latin typeface="Times New Roman" charset="0"/>
                <a:ea typeface="黑体" charset="0"/>
                <a:cs typeface="黑体" charset="0"/>
              </a:rPr>
              <a:t> </a:t>
            </a:r>
          </a:p>
          <a:p>
            <a:pPr lvl="1"/>
            <a:r>
              <a:rPr lang="zh-CN" altLang="en-US" sz="2000" dirty="0">
                <a:latin typeface="Times New Roman" charset="0"/>
                <a:ea typeface="黑体" charset="0"/>
                <a:cs typeface="黑体" charset="0"/>
              </a:rPr>
              <a:t>最大零件周期收益法</a:t>
            </a:r>
            <a:r>
              <a:rPr lang="en-US" altLang="zh-CN" sz="2000" dirty="0">
                <a:latin typeface="Times New Roman" charset="0"/>
                <a:ea typeface="黑体" charset="0"/>
                <a:cs typeface="黑体" charset="0"/>
              </a:rPr>
              <a:t>(Maximum Part-Period Gain, MPG) </a:t>
            </a:r>
          </a:p>
          <a:p>
            <a:pPr lvl="1"/>
            <a:r>
              <a:rPr lang="zh-CN" altLang="en-US" sz="2000" dirty="0">
                <a:latin typeface="Times New Roman" charset="0"/>
                <a:ea typeface="黑体" charset="0"/>
                <a:cs typeface="黑体" charset="0"/>
              </a:rPr>
              <a:t>例</a:t>
            </a:r>
            <a:r>
              <a:rPr lang="zh-CN" altLang="en-US" sz="2000" b="0" dirty="0">
                <a:latin typeface="Times New Roman" charset="0"/>
                <a:ea typeface="黑体" charset="0"/>
                <a:cs typeface="黑体" charset="0"/>
              </a:rPr>
              <a:t>零件净需求如上表，</a:t>
            </a:r>
            <a:r>
              <a:rPr lang="en-US" altLang="zh-CN" sz="2000" b="0" dirty="0">
                <a:latin typeface="Times New Roman" charset="0"/>
                <a:ea typeface="黑体" charset="0"/>
                <a:cs typeface="黑体" charset="0"/>
              </a:rPr>
              <a:t>K=200</a:t>
            </a:r>
            <a:r>
              <a:rPr lang="zh-CN" altLang="en-US" sz="2000" b="0" dirty="0">
                <a:latin typeface="Times New Roman" charset="0"/>
                <a:ea typeface="黑体" charset="0"/>
                <a:cs typeface="黑体" charset="0"/>
              </a:rPr>
              <a:t>元</a:t>
            </a:r>
            <a:r>
              <a:rPr lang="en-US" altLang="zh-CN" sz="2000" b="0" dirty="0">
                <a:latin typeface="Times New Roman" charset="0"/>
                <a:ea typeface="黑体" charset="0"/>
                <a:cs typeface="黑体" charset="0"/>
              </a:rPr>
              <a:t>,H=0.8</a:t>
            </a:r>
            <a:r>
              <a:rPr lang="zh-CN" altLang="en-US" sz="2000" b="0" dirty="0">
                <a:latin typeface="Times New Roman" charset="0"/>
                <a:ea typeface="黑体" charset="0"/>
                <a:cs typeface="黑体" charset="0"/>
              </a:rPr>
              <a:t>元</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件</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周</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则</a:t>
            </a:r>
            <a:r>
              <a:rPr lang="en-US" altLang="zh-CN" sz="2000" b="0" dirty="0">
                <a:latin typeface="Times New Roman" charset="0"/>
                <a:ea typeface="黑体" charset="0"/>
                <a:cs typeface="黑体" charset="0"/>
              </a:rPr>
              <a:t>K/H=250</a:t>
            </a:r>
            <a:r>
              <a:rPr lang="zh-CN" altLang="en-US" sz="2000" b="0" dirty="0">
                <a:latin typeface="Times New Roman" charset="0"/>
                <a:ea typeface="黑体" charset="0"/>
                <a:cs typeface="黑体" charset="0"/>
              </a:rPr>
              <a:t>件</a:t>
            </a:r>
            <a:r>
              <a:rPr lang="en-US" altLang="zh-CN" sz="2000" b="0" dirty="0">
                <a:latin typeface="Times New Roman" charset="0"/>
                <a:ea typeface="黑体" charset="0"/>
                <a:cs typeface="黑体" charset="0"/>
              </a:rPr>
              <a:t>·</a:t>
            </a:r>
            <a:r>
              <a:rPr lang="zh-CN" altLang="en-US" sz="2000" b="0" dirty="0">
                <a:latin typeface="Times New Roman" charset="0"/>
                <a:ea typeface="黑体" charset="0"/>
                <a:cs typeface="黑体" charset="0"/>
              </a:rPr>
              <a:t>周。</a:t>
            </a:r>
          </a:p>
        </p:txBody>
      </p:sp>
      <p:graphicFrame>
        <p:nvGraphicFramePr>
          <p:cNvPr id="2603717" name="Group 709"/>
          <p:cNvGraphicFramePr>
            <a:graphicFrameLocks noGrp="1"/>
          </p:cNvGraphicFramePr>
          <p:nvPr/>
        </p:nvGraphicFramePr>
        <p:xfrm>
          <a:off x="1691680" y="3376438"/>
          <a:ext cx="7129462" cy="1008063"/>
        </p:xfrm>
        <a:graphic>
          <a:graphicData uri="http://schemas.openxmlformats.org/drawingml/2006/table">
            <a:tbl>
              <a:tblPr/>
              <a:tblGrid>
                <a:gridCol w="865187">
                  <a:extLst>
                    <a:ext uri="{9D8B030D-6E8A-4147-A177-3AD203B41FA5}">
                      <a16:colId xmlns:a16="http://schemas.microsoft.com/office/drawing/2014/main" val="20000"/>
                    </a:ext>
                  </a:extLst>
                </a:gridCol>
                <a:gridCol w="431800">
                  <a:extLst>
                    <a:ext uri="{9D8B030D-6E8A-4147-A177-3AD203B41FA5}">
                      <a16:colId xmlns:a16="http://schemas.microsoft.com/office/drawing/2014/main" val="20001"/>
                    </a:ext>
                  </a:extLst>
                </a:gridCol>
                <a:gridCol w="431800">
                  <a:extLst>
                    <a:ext uri="{9D8B030D-6E8A-4147-A177-3AD203B41FA5}">
                      <a16:colId xmlns:a16="http://schemas.microsoft.com/office/drawing/2014/main" val="20002"/>
                    </a:ext>
                  </a:extLst>
                </a:gridCol>
                <a:gridCol w="388938">
                  <a:extLst>
                    <a:ext uri="{9D8B030D-6E8A-4147-A177-3AD203B41FA5}">
                      <a16:colId xmlns:a16="http://schemas.microsoft.com/office/drawing/2014/main" val="20003"/>
                    </a:ext>
                  </a:extLst>
                </a:gridCol>
                <a:gridCol w="487362">
                  <a:extLst>
                    <a:ext uri="{9D8B030D-6E8A-4147-A177-3AD203B41FA5}">
                      <a16:colId xmlns:a16="http://schemas.microsoft.com/office/drawing/2014/main" val="20004"/>
                    </a:ext>
                  </a:extLst>
                </a:gridCol>
                <a:gridCol w="487363">
                  <a:extLst>
                    <a:ext uri="{9D8B030D-6E8A-4147-A177-3AD203B41FA5}">
                      <a16:colId xmlns:a16="http://schemas.microsoft.com/office/drawing/2014/main" val="20005"/>
                    </a:ext>
                  </a:extLst>
                </a:gridCol>
                <a:gridCol w="488950">
                  <a:extLst>
                    <a:ext uri="{9D8B030D-6E8A-4147-A177-3AD203B41FA5}">
                      <a16:colId xmlns:a16="http://schemas.microsoft.com/office/drawing/2014/main" val="20006"/>
                    </a:ext>
                  </a:extLst>
                </a:gridCol>
                <a:gridCol w="485775">
                  <a:extLst>
                    <a:ext uri="{9D8B030D-6E8A-4147-A177-3AD203B41FA5}">
                      <a16:colId xmlns:a16="http://schemas.microsoft.com/office/drawing/2014/main" val="20007"/>
                    </a:ext>
                  </a:extLst>
                </a:gridCol>
                <a:gridCol w="488950">
                  <a:extLst>
                    <a:ext uri="{9D8B030D-6E8A-4147-A177-3AD203B41FA5}">
                      <a16:colId xmlns:a16="http://schemas.microsoft.com/office/drawing/2014/main" val="20008"/>
                    </a:ext>
                  </a:extLst>
                </a:gridCol>
                <a:gridCol w="487362">
                  <a:extLst>
                    <a:ext uri="{9D8B030D-6E8A-4147-A177-3AD203B41FA5}">
                      <a16:colId xmlns:a16="http://schemas.microsoft.com/office/drawing/2014/main" val="20009"/>
                    </a:ext>
                  </a:extLst>
                </a:gridCol>
                <a:gridCol w="484188">
                  <a:extLst>
                    <a:ext uri="{9D8B030D-6E8A-4147-A177-3AD203B41FA5}">
                      <a16:colId xmlns:a16="http://schemas.microsoft.com/office/drawing/2014/main" val="20010"/>
                    </a:ext>
                  </a:extLst>
                </a:gridCol>
                <a:gridCol w="488950">
                  <a:extLst>
                    <a:ext uri="{9D8B030D-6E8A-4147-A177-3AD203B41FA5}">
                      <a16:colId xmlns:a16="http://schemas.microsoft.com/office/drawing/2014/main" val="20011"/>
                    </a:ext>
                  </a:extLst>
                </a:gridCol>
                <a:gridCol w="487362">
                  <a:extLst>
                    <a:ext uri="{9D8B030D-6E8A-4147-A177-3AD203B41FA5}">
                      <a16:colId xmlns:a16="http://schemas.microsoft.com/office/drawing/2014/main" val="20012"/>
                    </a:ext>
                  </a:extLst>
                </a:gridCol>
                <a:gridCol w="625475">
                  <a:extLst>
                    <a:ext uri="{9D8B030D-6E8A-4147-A177-3AD203B41FA5}">
                      <a16:colId xmlns:a16="http://schemas.microsoft.com/office/drawing/2014/main" val="20013"/>
                    </a:ext>
                  </a:extLst>
                </a:gridCol>
              </a:tblGrid>
              <a:tr h="29527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宋体" charset="0"/>
                        </a:rPr>
                        <a:t>时区</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4</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5</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7</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8</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12</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99"/>
                          </a:solidFill>
                          <a:effectLst/>
                          <a:latin typeface="Times New Roman" charset="0"/>
                          <a:ea typeface="黑体" charset="0"/>
                          <a:cs typeface="黑体" charset="0"/>
                        </a:rPr>
                        <a:t>合计</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55600">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宋体" charset="0"/>
                        </a:rPr>
                        <a:t>净需量</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120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160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280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80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1490</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57188">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宋体" charset="0"/>
                        </a:rPr>
                        <a:t>订单量</a:t>
                      </a:r>
                    </a:p>
                  </a:txBody>
                  <a:tcPr marL="18000" marR="1800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240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99"/>
                          </a:solidFill>
                          <a:effectLst/>
                          <a:latin typeface="Times New Roman" charset="0"/>
                          <a:ea typeface="黑体" charset="0"/>
                          <a:cs typeface="黑体" charset="0"/>
                        </a:rPr>
                        <a:t>290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dirty="0">
                        <a:ln>
                          <a:noFill/>
                        </a:ln>
                        <a:solidFill>
                          <a:srgbClr val="000099"/>
                        </a:solidFill>
                        <a:effectLst/>
                        <a:latin typeface="Times New Roman" charset="0"/>
                        <a:ea typeface="黑体" charset="0"/>
                        <a:cs typeface="黑体" charset="0"/>
                      </a:endParaRPr>
                    </a:p>
                  </a:txBody>
                  <a:tcPr marL="18000" marR="1800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99"/>
                          </a:solidFill>
                          <a:effectLst/>
                          <a:latin typeface="Times New Roman" charset="0"/>
                          <a:ea typeface="黑体" charset="0"/>
                          <a:cs typeface="黑体" charset="0"/>
                        </a:rPr>
                        <a:t>1490</a:t>
                      </a:r>
                    </a:p>
                  </a:txBody>
                  <a:tcPr marL="18000" marR="1800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pSp>
        <p:nvGrpSpPr>
          <p:cNvPr id="2603698" name="Group 690"/>
          <p:cNvGrpSpPr>
            <a:grpSpLocks/>
          </p:cNvGrpSpPr>
          <p:nvPr/>
        </p:nvGrpSpPr>
        <p:grpSpPr bwMode="auto">
          <a:xfrm>
            <a:off x="3404295" y="1593379"/>
            <a:ext cx="4176713" cy="407988"/>
            <a:chOff x="233" y="2251"/>
            <a:chExt cx="2302" cy="257"/>
          </a:xfrm>
        </p:grpSpPr>
        <p:sp>
          <p:nvSpPr>
            <p:cNvPr id="103578" name="Freeform 316"/>
            <p:cNvSpPr>
              <a:spLocks/>
            </p:cNvSpPr>
            <p:nvPr/>
          </p:nvSpPr>
          <p:spPr bwMode="auto">
            <a:xfrm>
              <a:off x="233" y="2251"/>
              <a:ext cx="516" cy="254"/>
            </a:xfrm>
            <a:custGeom>
              <a:avLst/>
              <a:gdLst>
                <a:gd name="T0" fmla="*/ 0 w 1290"/>
                <a:gd name="T1" fmla="*/ 0 h 633"/>
                <a:gd name="T2" fmla="*/ 0 w 1290"/>
                <a:gd name="T3" fmla="*/ 0 h 633"/>
                <a:gd name="T4" fmla="*/ 0 w 1290"/>
                <a:gd name="T5" fmla="*/ 0 h 633"/>
                <a:gd name="T6" fmla="*/ 0 w 1290"/>
                <a:gd name="T7" fmla="*/ 0 h 6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90" h="633">
                  <a:moveTo>
                    <a:pt x="0" y="0"/>
                  </a:moveTo>
                  <a:lnTo>
                    <a:pt x="3" y="329"/>
                  </a:lnTo>
                  <a:lnTo>
                    <a:pt x="1278" y="329"/>
                  </a:lnTo>
                  <a:lnTo>
                    <a:pt x="1290" y="633"/>
                  </a:lnTo>
                </a:path>
              </a:pathLst>
            </a:custGeom>
            <a:noFill/>
            <a:ln w="9525" cap="rnd">
              <a:solidFill>
                <a:srgbClr val="FF0000"/>
              </a:solidFill>
              <a:prstDash val="sysDot"/>
              <a:round/>
              <a:headEnd/>
              <a:tailEnd type="arrow" w="med" len="me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3579" name="Freeform 318"/>
            <p:cNvSpPr>
              <a:spLocks/>
            </p:cNvSpPr>
            <p:nvPr/>
          </p:nvSpPr>
          <p:spPr bwMode="auto">
            <a:xfrm>
              <a:off x="1037" y="2255"/>
              <a:ext cx="1498" cy="253"/>
            </a:xfrm>
            <a:custGeom>
              <a:avLst/>
              <a:gdLst>
                <a:gd name="T0" fmla="*/ 0 w 3746"/>
                <a:gd name="T1" fmla="*/ 0 h 633"/>
                <a:gd name="T2" fmla="*/ 0 w 3746"/>
                <a:gd name="T3" fmla="*/ 0 h 633"/>
                <a:gd name="T4" fmla="*/ 0 w 3746"/>
                <a:gd name="T5" fmla="*/ 0 h 633"/>
                <a:gd name="T6" fmla="*/ 0 w 3746"/>
                <a:gd name="T7" fmla="*/ 0 h 6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46" h="633">
                  <a:moveTo>
                    <a:pt x="3746" y="0"/>
                  </a:moveTo>
                  <a:lnTo>
                    <a:pt x="3738" y="410"/>
                  </a:lnTo>
                  <a:lnTo>
                    <a:pt x="3" y="425"/>
                  </a:lnTo>
                  <a:lnTo>
                    <a:pt x="0" y="633"/>
                  </a:lnTo>
                </a:path>
              </a:pathLst>
            </a:custGeom>
            <a:noFill/>
            <a:ln w="9525" cap="rnd">
              <a:solidFill>
                <a:srgbClr val="FF0000"/>
              </a:solidFill>
              <a:prstDash val="sysDot"/>
              <a:round/>
              <a:headEnd/>
              <a:tailEnd type="arrow" w="med" len="me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3580" name="Freeform 317"/>
            <p:cNvSpPr>
              <a:spLocks/>
            </p:cNvSpPr>
            <p:nvPr/>
          </p:nvSpPr>
          <p:spPr bwMode="auto">
            <a:xfrm flipH="1">
              <a:off x="893" y="2255"/>
              <a:ext cx="516" cy="253"/>
            </a:xfrm>
            <a:custGeom>
              <a:avLst/>
              <a:gdLst>
                <a:gd name="T0" fmla="*/ 0 w 1290"/>
                <a:gd name="T1" fmla="*/ 0 h 633"/>
                <a:gd name="T2" fmla="*/ 0 w 1290"/>
                <a:gd name="T3" fmla="*/ 0 h 633"/>
                <a:gd name="T4" fmla="*/ 0 w 1290"/>
                <a:gd name="T5" fmla="*/ 0 h 633"/>
                <a:gd name="T6" fmla="*/ 0 w 1290"/>
                <a:gd name="T7" fmla="*/ 0 h 6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90" h="633">
                  <a:moveTo>
                    <a:pt x="0" y="0"/>
                  </a:moveTo>
                  <a:lnTo>
                    <a:pt x="3" y="330"/>
                  </a:lnTo>
                  <a:lnTo>
                    <a:pt x="1278" y="330"/>
                  </a:lnTo>
                  <a:lnTo>
                    <a:pt x="1290" y="633"/>
                  </a:lnTo>
                </a:path>
              </a:pathLst>
            </a:custGeom>
            <a:noFill/>
            <a:ln w="9525" cap="rnd">
              <a:solidFill>
                <a:srgbClr val="FF0000"/>
              </a:solidFill>
              <a:prstDash val="sysDot"/>
              <a:round/>
              <a:headEnd/>
              <a:tailEnd type="arrow" w="med" len="me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grpSp>
      <p:graphicFrame>
        <p:nvGraphicFramePr>
          <p:cNvPr id="2603726" name="Group 718"/>
          <p:cNvGraphicFramePr>
            <a:graphicFrameLocks noGrp="1"/>
          </p:cNvGraphicFramePr>
          <p:nvPr/>
        </p:nvGraphicFramePr>
        <p:xfrm>
          <a:off x="2723258" y="1034579"/>
          <a:ext cx="6192837" cy="640080"/>
        </p:xfrm>
        <a:graphic>
          <a:graphicData uri="http://schemas.openxmlformats.org/drawingml/2006/table">
            <a:tbl>
              <a:tblPr/>
              <a:tblGrid>
                <a:gridCol w="474662">
                  <a:extLst>
                    <a:ext uri="{9D8B030D-6E8A-4147-A177-3AD203B41FA5}">
                      <a16:colId xmlns:a16="http://schemas.microsoft.com/office/drawing/2014/main" val="20000"/>
                    </a:ext>
                  </a:extLst>
                </a:gridCol>
                <a:gridCol w="400050">
                  <a:extLst>
                    <a:ext uri="{9D8B030D-6E8A-4147-A177-3AD203B41FA5}">
                      <a16:colId xmlns:a16="http://schemas.microsoft.com/office/drawing/2014/main" val="20001"/>
                    </a:ext>
                  </a:extLst>
                </a:gridCol>
                <a:gridCol w="403225">
                  <a:extLst>
                    <a:ext uri="{9D8B030D-6E8A-4147-A177-3AD203B41FA5}">
                      <a16:colId xmlns:a16="http://schemas.microsoft.com/office/drawing/2014/main" val="20002"/>
                    </a:ext>
                  </a:extLst>
                </a:gridCol>
                <a:gridCol w="268288">
                  <a:extLst>
                    <a:ext uri="{9D8B030D-6E8A-4147-A177-3AD203B41FA5}">
                      <a16:colId xmlns:a16="http://schemas.microsoft.com/office/drawing/2014/main" val="20003"/>
                    </a:ext>
                  </a:extLst>
                </a:gridCol>
                <a:gridCol w="268287">
                  <a:extLst>
                    <a:ext uri="{9D8B030D-6E8A-4147-A177-3AD203B41FA5}">
                      <a16:colId xmlns:a16="http://schemas.microsoft.com/office/drawing/2014/main" val="20004"/>
                    </a:ext>
                  </a:extLst>
                </a:gridCol>
                <a:gridCol w="266700">
                  <a:extLst>
                    <a:ext uri="{9D8B030D-6E8A-4147-A177-3AD203B41FA5}">
                      <a16:colId xmlns:a16="http://schemas.microsoft.com/office/drawing/2014/main" val="20005"/>
                    </a:ext>
                  </a:extLst>
                </a:gridCol>
                <a:gridCol w="403225">
                  <a:extLst>
                    <a:ext uri="{9D8B030D-6E8A-4147-A177-3AD203B41FA5}">
                      <a16:colId xmlns:a16="http://schemas.microsoft.com/office/drawing/2014/main" val="20006"/>
                    </a:ext>
                  </a:extLst>
                </a:gridCol>
                <a:gridCol w="536575">
                  <a:extLst>
                    <a:ext uri="{9D8B030D-6E8A-4147-A177-3AD203B41FA5}">
                      <a16:colId xmlns:a16="http://schemas.microsoft.com/office/drawing/2014/main" val="20007"/>
                    </a:ext>
                  </a:extLst>
                </a:gridCol>
                <a:gridCol w="241300">
                  <a:extLst>
                    <a:ext uri="{9D8B030D-6E8A-4147-A177-3AD203B41FA5}">
                      <a16:colId xmlns:a16="http://schemas.microsoft.com/office/drawing/2014/main" val="20008"/>
                    </a:ext>
                  </a:extLst>
                </a:gridCol>
                <a:gridCol w="293688">
                  <a:extLst>
                    <a:ext uri="{9D8B030D-6E8A-4147-A177-3AD203B41FA5}">
                      <a16:colId xmlns:a16="http://schemas.microsoft.com/office/drawing/2014/main" val="20009"/>
                    </a:ext>
                  </a:extLst>
                </a:gridCol>
                <a:gridCol w="403225">
                  <a:extLst>
                    <a:ext uri="{9D8B030D-6E8A-4147-A177-3AD203B41FA5}">
                      <a16:colId xmlns:a16="http://schemas.microsoft.com/office/drawing/2014/main" val="20010"/>
                    </a:ext>
                  </a:extLst>
                </a:gridCol>
                <a:gridCol w="403225">
                  <a:extLst>
                    <a:ext uri="{9D8B030D-6E8A-4147-A177-3AD203B41FA5}">
                      <a16:colId xmlns:a16="http://schemas.microsoft.com/office/drawing/2014/main" val="20011"/>
                    </a:ext>
                  </a:extLst>
                </a:gridCol>
                <a:gridCol w="461962">
                  <a:extLst>
                    <a:ext uri="{9D8B030D-6E8A-4147-A177-3AD203B41FA5}">
                      <a16:colId xmlns:a16="http://schemas.microsoft.com/office/drawing/2014/main" val="20012"/>
                    </a:ext>
                  </a:extLst>
                </a:gridCol>
                <a:gridCol w="228600">
                  <a:extLst>
                    <a:ext uri="{9D8B030D-6E8A-4147-A177-3AD203B41FA5}">
                      <a16:colId xmlns:a16="http://schemas.microsoft.com/office/drawing/2014/main" val="20013"/>
                    </a:ext>
                  </a:extLst>
                </a:gridCol>
                <a:gridCol w="203200">
                  <a:extLst>
                    <a:ext uri="{9D8B030D-6E8A-4147-A177-3AD203B41FA5}">
                      <a16:colId xmlns:a16="http://schemas.microsoft.com/office/drawing/2014/main" val="20014"/>
                    </a:ext>
                  </a:extLst>
                </a:gridCol>
                <a:gridCol w="288925">
                  <a:extLst>
                    <a:ext uri="{9D8B030D-6E8A-4147-A177-3AD203B41FA5}">
                      <a16:colId xmlns:a16="http://schemas.microsoft.com/office/drawing/2014/main" val="20015"/>
                    </a:ext>
                  </a:extLst>
                </a:gridCol>
                <a:gridCol w="287338">
                  <a:extLst>
                    <a:ext uri="{9D8B030D-6E8A-4147-A177-3AD203B41FA5}">
                      <a16:colId xmlns:a16="http://schemas.microsoft.com/office/drawing/2014/main" val="20016"/>
                    </a:ext>
                  </a:extLst>
                </a:gridCol>
                <a:gridCol w="360362">
                  <a:extLst>
                    <a:ext uri="{9D8B030D-6E8A-4147-A177-3AD203B41FA5}">
                      <a16:colId xmlns:a16="http://schemas.microsoft.com/office/drawing/2014/main" val="20017"/>
                    </a:ext>
                  </a:extLst>
                </a:gridCol>
              </a:tblGrid>
              <a:tr h="213254">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产品</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A</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对零件</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D</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的相关需求</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产品</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F</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对零件</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D</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的相关需求</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gridSpan="6">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零件</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D</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的独立需求</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10000"/>
                  </a:ext>
                </a:extLst>
              </a:tr>
              <a:tr h="21325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时期</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4</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5</a:t>
                      </a:r>
                    </a:p>
                  </a:txBody>
                  <a:tcPr marL="18000" marR="18000" marT="0" marB="0"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时期</a:t>
                      </a: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4</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5</a:t>
                      </a:r>
                    </a:p>
                  </a:txBody>
                  <a:tcPr marL="18000" marR="18000" marT="0" marB="0"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时期</a:t>
                      </a: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1</a:t>
                      </a: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4</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5</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1325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需求</a:t>
                      </a:r>
                    </a:p>
                  </a:txBody>
                  <a:tcPr marL="18000" marR="18000" marT="0" marB="0" anchor="ctr" horzOverflow="overflow">
                    <a:lnL w="952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300</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300</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需求</a:t>
                      </a: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300</a:t>
                      </a: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300</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300</a:t>
                      </a:r>
                    </a:p>
                  </a:txBody>
                  <a:tcPr marL="18000" marR="18000" marT="0" marB="0" anchor="ctr" horzOverflow="overflow">
                    <a:lnL w="127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需求</a:t>
                      </a:r>
                    </a:p>
                  </a:txBody>
                  <a:tcPr marL="18000" marR="18000" marT="0" marB="0" anchor="ctr" horzOverflow="overflow">
                    <a:lnL w="25400"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a:t>
                      </a: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a:t>
                      </a: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400" b="1" i="0" u="none" strike="noStrike" cap="none" normalizeH="0" baseline="0">
                        <a:ln>
                          <a:noFill/>
                        </a:ln>
                        <a:solidFill>
                          <a:schemeClr val="tx1"/>
                        </a:solidFill>
                        <a:effectLst/>
                        <a:latin typeface="Times New Roman" charset="0"/>
                        <a:ea typeface="黑体" charset="0"/>
                        <a:cs typeface="黑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chemeClr val="tx1"/>
                          </a:solidFill>
                          <a:effectLst/>
                          <a:latin typeface="Times New Roman" charset="0"/>
                          <a:ea typeface="宋体" charset="0"/>
                          <a:cs typeface="宋体" charset="0"/>
                        </a:rPr>
                        <a:t>20</a:t>
                      </a: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graphicFrame>
        <p:nvGraphicFramePr>
          <p:cNvPr id="2603722" name="Group 714"/>
          <p:cNvGraphicFramePr>
            <a:graphicFrameLocks noGrp="1"/>
          </p:cNvGraphicFramePr>
          <p:nvPr/>
        </p:nvGraphicFramePr>
        <p:xfrm>
          <a:off x="2939158" y="2042642"/>
          <a:ext cx="5688012" cy="640239"/>
        </p:xfrm>
        <a:graphic>
          <a:graphicData uri="http://schemas.openxmlformats.org/drawingml/2006/table">
            <a:tbl>
              <a:tblPr/>
              <a:tblGrid>
                <a:gridCol w="1230312">
                  <a:extLst>
                    <a:ext uri="{9D8B030D-6E8A-4147-A177-3AD203B41FA5}">
                      <a16:colId xmlns:a16="http://schemas.microsoft.com/office/drawing/2014/main" val="20000"/>
                    </a:ext>
                  </a:extLst>
                </a:gridCol>
                <a:gridCol w="838200">
                  <a:extLst>
                    <a:ext uri="{9D8B030D-6E8A-4147-A177-3AD203B41FA5}">
                      <a16:colId xmlns:a16="http://schemas.microsoft.com/office/drawing/2014/main" val="20001"/>
                    </a:ext>
                  </a:extLst>
                </a:gridCol>
                <a:gridCol w="927100">
                  <a:extLst>
                    <a:ext uri="{9D8B030D-6E8A-4147-A177-3AD203B41FA5}">
                      <a16:colId xmlns:a16="http://schemas.microsoft.com/office/drawing/2014/main" val="20002"/>
                    </a:ext>
                  </a:extLst>
                </a:gridCol>
                <a:gridCol w="927100">
                  <a:extLst>
                    <a:ext uri="{9D8B030D-6E8A-4147-A177-3AD203B41FA5}">
                      <a16:colId xmlns:a16="http://schemas.microsoft.com/office/drawing/2014/main" val="20003"/>
                    </a:ext>
                  </a:extLst>
                </a:gridCol>
                <a:gridCol w="927100">
                  <a:extLst>
                    <a:ext uri="{9D8B030D-6E8A-4147-A177-3AD203B41FA5}">
                      <a16:colId xmlns:a16="http://schemas.microsoft.com/office/drawing/2014/main" val="20004"/>
                    </a:ext>
                  </a:extLst>
                </a:gridCol>
                <a:gridCol w="838200">
                  <a:extLst>
                    <a:ext uri="{9D8B030D-6E8A-4147-A177-3AD203B41FA5}">
                      <a16:colId xmlns:a16="http://schemas.microsoft.com/office/drawing/2014/main" val="20005"/>
                    </a:ext>
                  </a:extLst>
                </a:gridCol>
              </a:tblGrid>
              <a:tr h="2135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时期</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1</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4</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5</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21351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1400" b="0" i="0" u="none" strike="noStrike" cap="none" normalizeH="0" baseline="0">
                          <a:ln>
                            <a:noFill/>
                          </a:ln>
                          <a:solidFill>
                            <a:srgbClr val="000000"/>
                          </a:solidFill>
                          <a:effectLst/>
                          <a:latin typeface="Times New Roman" charset="0"/>
                          <a:ea typeface="宋体" charset="0"/>
                          <a:cs typeface="宋体" charset="0"/>
                        </a:rPr>
                        <a:t>零件</a:t>
                      </a:r>
                      <a:r>
                        <a:rPr kumimoji="1" lang="en-US" altLang="zh-CN" sz="1400" b="0" i="0" u="none" strike="noStrike" cap="none" normalizeH="0" baseline="0">
                          <a:ln>
                            <a:noFill/>
                          </a:ln>
                          <a:solidFill>
                            <a:srgbClr val="000000"/>
                          </a:solidFill>
                          <a:effectLst/>
                          <a:latin typeface="Times New Roman" charset="0"/>
                          <a:ea typeface="宋体" charset="0"/>
                          <a:cs typeface="宋体" charset="0"/>
                        </a:rPr>
                        <a:t>D</a:t>
                      </a:r>
                      <a:r>
                        <a:rPr kumimoji="1" lang="zh-CN" altLang="en-US" sz="1400" b="0" i="0" u="none" strike="noStrike" cap="none" normalizeH="0" baseline="0">
                          <a:ln>
                            <a:noFill/>
                          </a:ln>
                          <a:solidFill>
                            <a:srgbClr val="000000"/>
                          </a:solidFill>
                          <a:effectLst/>
                          <a:latin typeface="Times New Roman" charset="0"/>
                          <a:ea typeface="宋体" charset="0"/>
                          <a:cs typeface="宋体" charset="0"/>
                        </a:rPr>
                        <a:t>总需求量</a:t>
                      </a:r>
                      <a:endParaRPr kumimoji="1" lang="zh-CN" altLang="en-US"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solidFill>
                      <a:srgbClr val="C0C0C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620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254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300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300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1400" b="0" i="0" u="none" strike="noStrike" cap="none" normalizeH="0" baseline="0">
                          <a:ln>
                            <a:noFill/>
                          </a:ln>
                          <a:solidFill>
                            <a:srgbClr val="000000"/>
                          </a:solidFill>
                          <a:effectLst/>
                          <a:latin typeface="Times New Roman" charset="0"/>
                          <a:ea typeface="宋体" charset="0"/>
                          <a:cs typeface="宋体" charset="0"/>
                        </a:rPr>
                        <a:t>320</a:t>
                      </a:r>
                      <a:endParaRPr kumimoji="1" lang="en-US" altLang="zh-CN" sz="1400" b="0" i="0" u="none" strike="noStrike" cap="none" normalizeH="0" baseline="0">
                        <a:ln>
                          <a:noFill/>
                        </a:ln>
                        <a:solidFill>
                          <a:schemeClr val="tx1"/>
                        </a:solidFill>
                        <a:effectLst/>
                        <a:latin typeface="Times New Roman" charset="0"/>
                        <a:ea typeface="宋体" charset="0"/>
                        <a:cs typeface="宋体" charset="0"/>
                      </a:endParaRPr>
                    </a:p>
                  </a:txBody>
                  <a:tcPr marL="18000" marR="18000" marT="0" marB="0" anchor="ctr" horzOverflow="overflow">
                    <a:lnL w="127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1863783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603011">
                                            <p:txEl>
                                              <p:pRg st="0" end="0"/>
                                            </p:txEl>
                                          </p:spTgt>
                                        </p:tgtEl>
                                        <p:attrNameLst>
                                          <p:attrName>style.visibility</p:attrName>
                                        </p:attrNameLst>
                                      </p:cBhvr>
                                      <p:to>
                                        <p:strVal val="visible"/>
                                      </p:to>
                                    </p:set>
                                    <p:anim calcmode="lin" valueType="num">
                                      <p:cBhvr additive="base">
                                        <p:cTn id="7" dur="500" fill="hold"/>
                                        <p:tgtEl>
                                          <p:spTgt spid="260301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603011">
                                            <p:txEl>
                                              <p:pRg st="0" end="0"/>
                                            </p:txEl>
                                          </p:spTgt>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4" presetClass="entr" presetSubtype="16" fill="hold" nodeType="afterEffect">
                                  <p:stCondLst>
                                    <p:cond delay="0"/>
                                  </p:stCondLst>
                                  <p:childTnLst>
                                    <p:set>
                                      <p:cBhvr>
                                        <p:cTn id="11" dur="1" fill="hold">
                                          <p:stCondLst>
                                            <p:cond delay="0"/>
                                          </p:stCondLst>
                                        </p:cTn>
                                        <p:tgtEl>
                                          <p:spTgt spid="2603698"/>
                                        </p:tgtEl>
                                        <p:attrNameLst>
                                          <p:attrName>style.visibility</p:attrName>
                                        </p:attrNameLst>
                                      </p:cBhvr>
                                      <p:to>
                                        <p:strVal val="visible"/>
                                      </p:to>
                                    </p:set>
                                    <p:animEffect transition="in" filter="box(in)">
                                      <p:cBhvr>
                                        <p:cTn id="12" dur="500"/>
                                        <p:tgtEl>
                                          <p:spTgt spid="2603698"/>
                                        </p:tgtEl>
                                      </p:cBhvr>
                                    </p:animEffect>
                                  </p:childTnLst>
                                </p:cTn>
                              </p:par>
                            </p:childTnLst>
                          </p:cTn>
                        </p:par>
                        <p:par>
                          <p:cTn id="13" fill="hold" nodeType="afterGroup">
                            <p:stCondLst>
                              <p:cond delay="1000"/>
                            </p:stCondLst>
                            <p:childTnLst>
                              <p:par>
                                <p:cTn id="14" presetID="4" presetClass="entr" presetSubtype="16" fill="hold" nodeType="afterEffect">
                                  <p:stCondLst>
                                    <p:cond delay="0"/>
                                  </p:stCondLst>
                                  <p:childTnLst>
                                    <p:set>
                                      <p:cBhvr>
                                        <p:cTn id="15" dur="1" fill="hold">
                                          <p:stCondLst>
                                            <p:cond delay="0"/>
                                          </p:stCondLst>
                                        </p:cTn>
                                        <p:tgtEl>
                                          <p:spTgt spid="2603726"/>
                                        </p:tgtEl>
                                        <p:attrNameLst>
                                          <p:attrName>style.visibility</p:attrName>
                                        </p:attrNameLst>
                                      </p:cBhvr>
                                      <p:to>
                                        <p:strVal val="visible"/>
                                      </p:to>
                                    </p:set>
                                    <p:animEffect transition="in" filter="box(in)">
                                      <p:cBhvr>
                                        <p:cTn id="16" dur="500"/>
                                        <p:tgtEl>
                                          <p:spTgt spid="2603726"/>
                                        </p:tgtEl>
                                      </p:cBhvr>
                                    </p:animEffect>
                                  </p:childTnLst>
                                </p:cTn>
                              </p:par>
                            </p:childTnLst>
                          </p:cTn>
                        </p:par>
                        <p:par>
                          <p:cTn id="17" fill="hold" nodeType="afterGroup">
                            <p:stCondLst>
                              <p:cond delay="1500"/>
                            </p:stCondLst>
                            <p:childTnLst>
                              <p:par>
                                <p:cTn id="18" presetID="4" presetClass="entr" presetSubtype="16" fill="hold" nodeType="afterEffect">
                                  <p:stCondLst>
                                    <p:cond delay="0"/>
                                  </p:stCondLst>
                                  <p:childTnLst>
                                    <p:set>
                                      <p:cBhvr>
                                        <p:cTn id="19" dur="1" fill="hold">
                                          <p:stCondLst>
                                            <p:cond delay="0"/>
                                          </p:stCondLst>
                                        </p:cTn>
                                        <p:tgtEl>
                                          <p:spTgt spid="2603722"/>
                                        </p:tgtEl>
                                        <p:attrNameLst>
                                          <p:attrName>style.visibility</p:attrName>
                                        </p:attrNameLst>
                                      </p:cBhvr>
                                      <p:to>
                                        <p:strVal val="visible"/>
                                      </p:to>
                                    </p:set>
                                    <p:animEffect transition="in" filter="box(in)">
                                      <p:cBhvr>
                                        <p:cTn id="20" dur="500"/>
                                        <p:tgtEl>
                                          <p:spTgt spid="2603722"/>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603011">
                                            <p:txEl>
                                              <p:pRg st="5" end="5"/>
                                            </p:txEl>
                                          </p:spTgt>
                                        </p:tgtEl>
                                        <p:attrNameLst>
                                          <p:attrName>style.visibility</p:attrName>
                                        </p:attrNameLst>
                                      </p:cBhvr>
                                      <p:to>
                                        <p:strVal val="visible"/>
                                      </p:to>
                                    </p:set>
                                    <p:anim calcmode="lin" valueType="num">
                                      <p:cBhvr additive="base">
                                        <p:cTn id="25" dur="500" fill="hold"/>
                                        <p:tgtEl>
                                          <p:spTgt spid="2603011">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603011">
                                            <p:txEl>
                                              <p:pRg st="5" end="5"/>
                                            </p:txEl>
                                          </p:spTgt>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7" presetClass="entr" presetSubtype="10" fill="hold" nodeType="afterEffect">
                                  <p:stCondLst>
                                    <p:cond delay="0"/>
                                  </p:stCondLst>
                                  <p:childTnLst>
                                    <p:set>
                                      <p:cBhvr>
                                        <p:cTn id="29" dur="1" fill="hold">
                                          <p:stCondLst>
                                            <p:cond delay="0"/>
                                          </p:stCondLst>
                                        </p:cTn>
                                        <p:tgtEl>
                                          <p:spTgt spid="2603717"/>
                                        </p:tgtEl>
                                        <p:attrNameLst>
                                          <p:attrName>style.visibility</p:attrName>
                                        </p:attrNameLst>
                                      </p:cBhvr>
                                      <p:to>
                                        <p:strVal val="visible"/>
                                      </p:to>
                                    </p:set>
                                    <p:anim calcmode="lin" valueType="num">
                                      <p:cBhvr>
                                        <p:cTn id="30" dur="500" fill="hold"/>
                                        <p:tgtEl>
                                          <p:spTgt spid="2603717"/>
                                        </p:tgtEl>
                                        <p:attrNameLst>
                                          <p:attrName>ppt_w</p:attrName>
                                        </p:attrNameLst>
                                      </p:cBhvr>
                                      <p:tavLst>
                                        <p:tav tm="0">
                                          <p:val>
                                            <p:fltVal val="0"/>
                                          </p:val>
                                        </p:tav>
                                        <p:tav tm="100000">
                                          <p:val>
                                            <p:strVal val="#ppt_w"/>
                                          </p:val>
                                        </p:tav>
                                      </p:tavLst>
                                    </p:anim>
                                    <p:anim calcmode="lin" valueType="num">
                                      <p:cBhvr>
                                        <p:cTn id="31" dur="500" fill="hold"/>
                                        <p:tgtEl>
                                          <p:spTgt spid="2603717"/>
                                        </p:tgtEl>
                                        <p:attrNameLst>
                                          <p:attrName>ppt_h</p:attrName>
                                        </p:attrNameLst>
                                      </p:cBhvr>
                                      <p:tavLst>
                                        <p:tav tm="0">
                                          <p:val>
                                            <p:strVal val="#ppt_h"/>
                                          </p:val>
                                        </p:tav>
                                        <p:tav tm="100000">
                                          <p:val>
                                            <p:strVal val="#ppt_h"/>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603011">
                                            <p:txEl>
                                              <p:pRg st="9" end="9"/>
                                            </p:txEl>
                                          </p:spTgt>
                                        </p:tgtEl>
                                        <p:attrNameLst>
                                          <p:attrName>style.visibility</p:attrName>
                                        </p:attrNameLst>
                                      </p:cBhvr>
                                      <p:to>
                                        <p:strVal val="visible"/>
                                      </p:to>
                                    </p:set>
                                    <p:anim calcmode="lin" valueType="num">
                                      <p:cBhvr additive="base">
                                        <p:cTn id="36" dur="500" fill="hold"/>
                                        <p:tgtEl>
                                          <p:spTgt spid="2603011">
                                            <p:txEl>
                                              <p:pRg st="9" end="9"/>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603011">
                                            <p:txEl>
                                              <p:pRg st="9" end="9"/>
                                            </p:txEl>
                                          </p:spTgt>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0"/>
                                  </p:stCondLst>
                                  <p:childTnLst>
                                    <p:set>
                                      <p:cBhvr>
                                        <p:cTn id="39" dur="1" fill="hold">
                                          <p:stCondLst>
                                            <p:cond delay="0"/>
                                          </p:stCondLst>
                                        </p:cTn>
                                        <p:tgtEl>
                                          <p:spTgt spid="2603011">
                                            <p:txEl>
                                              <p:pRg st="10" end="10"/>
                                            </p:txEl>
                                          </p:spTgt>
                                        </p:tgtEl>
                                        <p:attrNameLst>
                                          <p:attrName>style.visibility</p:attrName>
                                        </p:attrNameLst>
                                      </p:cBhvr>
                                      <p:to>
                                        <p:strVal val="visible"/>
                                      </p:to>
                                    </p:set>
                                    <p:anim calcmode="lin" valueType="num">
                                      <p:cBhvr additive="base">
                                        <p:cTn id="40" dur="500" fill="hold"/>
                                        <p:tgtEl>
                                          <p:spTgt spid="2603011">
                                            <p:txEl>
                                              <p:pRg st="10" end="1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603011">
                                            <p:txEl>
                                              <p:pRg st="10" end="10"/>
                                            </p:txEl>
                                          </p:spTgt>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2" presetClass="entr" presetSubtype="4" fill="hold" grpId="0" nodeType="afterEffect">
                                  <p:stCondLst>
                                    <p:cond delay="0"/>
                                  </p:stCondLst>
                                  <p:childTnLst>
                                    <p:set>
                                      <p:cBhvr>
                                        <p:cTn id="44" dur="1" fill="hold">
                                          <p:stCondLst>
                                            <p:cond delay="0"/>
                                          </p:stCondLst>
                                        </p:cTn>
                                        <p:tgtEl>
                                          <p:spTgt spid="2603011">
                                            <p:txEl>
                                              <p:pRg st="11" end="11"/>
                                            </p:txEl>
                                          </p:spTgt>
                                        </p:tgtEl>
                                        <p:attrNameLst>
                                          <p:attrName>style.visibility</p:attrName>
                                        </p:attrNameLst>
                                      </p:cBhvr>
                                      <p:to>
                                        <p:strVal val="visible"/>
                                      </p:to>
                                    </p:set>
                                    <p:anim calcmode="lin" valueType="num">
                                      <p:cBhvr additive="base">
                                        <p:cTn id="45" dur="500" fill="hold"/>
                                        <p:tgtEl>
                                          <p:spTgt spid="2603011">
                                            <p:txEl>
                                              <p:pRg st="11" end="1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2603011">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3011"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 name="幻灯片编号占位符 6"/>
          <p:cNvSpPr>
            <a:spLocks noGrp="1"/>
          </p:cNvSpPr>
          <p:nvPr>
            <p:ph type="sldNum" sz="quarter" idx="12"/>
          </p:nvPr>
        </p:nvSpPr>
        <p:spPr/>
        <p:txBody>
          <a:bodyPr/>
          <a:lstStyle/>
          <a:p>
            <a:pPr>
              <a:defRPr/>
            </a:pPr>
            <a:fld id="{444E3F7A-AD09-734F-8583-C88E6504BFE5}" type="slidenum">
              <a:rPr lang="en-US" altLang="zh-CN"/>
              <a:pPr>
                <a:defRPr/>
              </a:pPr>
              <a:t>97</a:t>
            </a:fld>
            <a:endParaRPr lang="en-US" altLang="zh-CN"/>
          </a:p>
        </p:txBody>
      </p:sp>
      <p:sp>
        <p:nvSpPr>
          <p:cNvPr id="2604034" name="Rectangle 2"/>
          <p:cNvSpPr>
            <a:spLocks noGrp="1" noChangeArrowheads="1"/>
          </p:cNvSpPr>
          <p:nvPr>
            <p:ph type="title"/>
          </p:nvPr>
        </p:nvSpPr>
        <p:spPr/>
        <p:txBody>
          <a:bodyPr/>
          <a:lstStyle/>
          <a:p>
            <a:pPr>
              <a:defRPr/>
            </a:pPr>
            <a:r>
              <a:rPr lang="zh-CN" altLang="en-US" dirty="0"/>
              <a:t>第三节</a:t>
            </a:r>
            <a:r>
              <a:rPr lang="en-US" altLang="zh-CN" dirty="0"/>
              <a:t> </a:t>
            </a:r>
            <a:r>
              <a:rPr lang="zh-CN" altLang="en-US" dirty="0"/>
              <a:t>战略采购策略</a:t>
            </a:r>
            <a:r>
              <a:rPr lang="zh-CN" altLang="en-US" sz="2000" dirty="0">
                <a:solidFill>
                  <a:srgbClr val="FF0000"/>
                </a:solidFill>
              </a:rPr>
              <a:t>－定单合并</a:t>
            </a:r>
            <a:endParaRPr lang="zh-CN" altLang="en-US" sz="2000" dirty="0"/>
          </a:p>
        </p:txBody>
      </p:sp>
      <p:sp>
        <p:nvSpPr>
          <p:cNvPr id="2604344" name="Rectangle 312"/>
          <p:cNvSpPr>
            <a:spLocks noGrp="1" noChangeArrowheads="1"/>
          </p:cNvSpPr>
          <p:nvPr>
            <p:ph type="body" sz="half" idx="1"/>
          </p:nvPr>
        </p:nvSpPr>
        <p:spPr>
          <a:xfrm>
            <a:off x="227806" y="935260"/>
            <a:ext cx="8591550" cy="5334000"/>
          </a:xfrm>
        </p:spPr>
        <p:txBody>
          <a:bodyPr/>
          <a:lstStyle/>
          <a:p>
            <a:pPr lvl="1"/>
            <a:r>
              <a:rPr lang="zh-CN" altLang="en-US" sz="2000" b="0">
                <a:latin typeface="Times New Roman" charset="0"/>
                <a:ea typeface="黑体" charset="0"/>
                <a:cs typeface="黑体" charset="0"/>
              </a:rPr>
              <a:t>用</a:t>
            </a:r>
            <a:r>
              <a:rPr lang="en-US" altLang="zh-CN" sz="2000" b="0">
                <a:latin typeface="Times New Roman" charset="0"/>
                <a:ea typeface="黑体" charset="0"/>
                <a:cs typeface="黑体" charset="0"/>
              </a:rPr>
              <a:t>MPG</a:t>
            </a:r>
            <a:r>
              <a:rPr lang="zh-CN" altLang="en-US" sz="2000" b="0">
                <a:latin typeface="Times New Roman" charset="0"/>
                <a:ea typeface="黑体" charset="0"/>
                <a:cs typeface="黑体" charset="0"/>
              </a:rPr>
              <a:t>法求订货批量的过程：</a:t>
            </a:r>
            <a:r>
              <a:rPr lang="en-US" altLang="zh-CN" sz="2000" b="0">
                <a:latin typeface="Times New Roman" charset="0"/>
                <a:ea typeface="黑体" charset="0"/>
                <a:cs typeface="黑体" charset="0"/>
              </a:rPr>
              <a:t>     </a:t>
            </a:r>
            <a:r>
              <a:rPr lang="zh-CN" altLang="en-US" sz="1800" b="0">
                <a:solidFill>
                  <a:schemeClr val="tx1"/>
                </a:solidFill>
                <a:latin typeface="楷体" charset="0"/>
                <a:ea typeface="楷体" charset="0"/>
                <a:cs typeface="楷体" charset="0"/>
              </a:rPr>
              <a:t>并单临界值</a:t>
            </a:r>
            <a:r>
              <a:rPr lang="en-US" altLang="zh-CN" sz="1800" b="0">
                <a:solidFill>
                  <a:schemeClr val="tx1"/>
                </a:solidFill>
                <a:latin typeface="楷体" charset="0"/>
                <a:ea typeface="楷体" charset="0"/>
                <a:cs typeface="楷体" charset="0"/>
              </a:rPr>
              <a:t>K/H=250</a:t>
            </a:r>
            <a:r>
              <a:rPr lang="zh-CN" altLang="en-US" sz="1800" b="0">
                <a:solidFill>
                  <a:schemeClr val="tx1"/>
                </a:solidFill>
                <a:latin typeface="楷体" charset="0"/>
                <a:ea typeface="楷体" charset="0"/>
                <a:cs typeface="楷体" charset="0"/>
              </a:rPr>
              <a:t>件</a:t>
            </a:r>
            <a:r>
              <a:rPr lang="en-US" altLang="zh-CN" sz="1800" b="0">
                <a:solidFill>
                  <a:schemeClr val="tx1"/>
                </a:solidFill>
                <a:latin typeface="楷体" charset="0"/>
                <a:ea typeface="楷体" charset="0"/>
                <a:cs typeface="楷体" charset="0"/>
              </a:rPr>
              <a:t>·</a:t>
            </a:r>
            <a:r>
              <a:rPr lang="zh-CN" altLang="en-US" sz="1800" b="0">
                <a:solidFill>
                  <a:schemeClr val="tx1"/>
                </a:solidFill>
                <a:latin typeface="楷体" charset="0"/>
                <a:ea typeface="楷体" charset="0"/>
                <a:cs typeface="楷体" charset="0"/>
              </a:rPr>
              <a:t>周</a:t>
            </a:r>
          </a:p>
        </p:txBody>
      </p:sp>
      <p:graphicFrame>
        <p:nvGraphicFramePr>
          <p:cNvPr id="2604352" name="Group 320"/>
          <p:cNvGraphicFramePr>
            <a:graphicFrameLocks noGrp="1"/>
          </p:cNvGraphicFramePr>
          <p:nvPr/>
        </p:nvGraphicFramePr>
        <p:xfrm>
          <a:off x="742156" y="1471835"/>
          <a:ext cx="8077200" cy="992188"/>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12520">
                <a:tc rowSpan="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宋体" charset="0"/>
                        </a:rPr>
                        <a:t>并单次数</a:t>
                      </a:r>
                    </a:p>
                  </a:txBody>
                  <a:tcPr marL="19050" marR="19050" marT="19056" marB="190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12">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rgbClr val="000099"/>
                          </a:solidFill>
                          <a:effectLst/>
                          <a:latin typeface="Times New Roman" charset="0"/>
                          <a:ea typeface="黑体" charset="0"/>
                          <a:cs typeface="黑体" charset="0"/>
                        </a:rPr>
                        <a:t>周期</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hMerge="1">
                  <a:txBody>
                    <a:bodyPr/>
                    <a:lstStyle/>
                    <a:p>
                      <a:endParaRPr lang="zh-CN" altLang="en-US"/>
                    </a:p>
                  </a:txBody>
                  <a:tcPr/>
                </a:tc>
                <a:tc rowSpan="2">
                  <a:txBody>
                    <a:bodyPr/>
                    <a:lstStyle/>
                    <a:p>
                      <a:pPr marL="0" marR="0" lvl="0" indent="0" algn="l" defTabSz="914400" rtl="0" eaLnBrk="1" fontAlgn="base" latinLnBrk="0" hangingPunct="1">
                        <a:lnSpc>
                          <a:spcPct val="100000"/>
                        </a:lnSpc>
                        <a:spcBef>
                          <a:spcPct val="20000"/>
                        </a:spcBef>
                        <a:spcAft>
                          <a:spcPct val="0"/>
                        </a:spcAft>
                        <a:buClr>
                          <a:srgbClr val="FF0000"/>
                        </a:buClr>
                        <a:buSzTx/>
                        <a:buFontTx/>
                        <a:buNone/>
                        <a:tabLst/>
                      </a:pPr>
                      <a:r>
                        <a:rPr kumimoji="1" lang="zh-CN" altLang="en-US" sz="1800" b="1" i="0" u="none" strike="noStrike" cap="none" normalizeH="0" baseline="0">
                          <a:ln>
                            <a:noFill/>
                          </a:ln>
                          <a:solidFill>
                            <a:schemeClr val="tx1"/>
                          </a:solidFill>
                          <a:effectLst/>
                          <a:latin typeface="Times New Roman" charset="0"/>
                          <a:ea typeface="宋体" charset="0"/>
                          <a:cs typeface="宋体" charset="0"/>
                        </a:rPr>
                        <a:t>最小零件周期</a:t>
                      </a:r>
                    </a:p>
                  </a:txBody>
                  <a:tcPr marL="19050" marR="19050" marT="19056" marB="190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39834">
                <a:tc vMerge="1">
                  <a:txBody>
                    <a:bodyPr/>
                    <a:lstStyle/>
                    <a:p>
                      <a:endParaRPr lang="zh-CN" altLang="en-US"/>
                    </a:p>
                  </a:txBody>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4</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5</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7</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8</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12</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zh-CN" altLang="en-US"/>
                    </a:p>
                  </a:txBody>
                  <a:tcPr/>
                </a:tc>
                <a:extLst>
                  <a:ext uri="{0D108BD9-81ED-4DB2-BD59-A6C34878D82A}">
                    <a16:rowId xmlns:a16="http://schemas.microsoft.com/office/drawing/2014/main" val="10001"/>
                  </a:ext>
                </a:extLst>
              </a:tr>
              <a:tr h="339834">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0</a:t>
                      </a:r>
                    </a:p>
                  </a:txBody>
                  <a:tcPr marL="19050" marR="19050" marT="19056" marB="1905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120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160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280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80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19056" marB="190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6" marB="1905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2604130" name="Rectangle 98"/>
          <p:cNvSpPr>
            <a:spLocks noChangeArrowheads="1"/>
          </p:cNvSpPr>
          <p:nvPr/>
        </p:nvSpPr>
        <p:spPr bwMode="auto">
          <a:xfrm>
            <a:off x="8282781" y="2132235"/>
            <a:ext cx="254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80</a:t>
            </a:r>
          </a:p>
        </p:txBody>
      </p:sp>
      <p:graphicFrame>
        <p:nvGraphicFramePr>
          <p:cNvPr id="2604131" name="Group 99"/>
          <p:cNvGraphicFramePr>
            <a:graphicFrameLocks noGrp="1"/>
          </p:cNvGraphicFramePr>
          <p:nvPr/>
        </p:nvGraphicFramePr>
        <p:xfrm>
          <a:off x="742156" y="2462435"/>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1</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120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90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604163" name="Rectangle 131"/>
          <p:cNvSpPr>
            <a:spLocks noChangeArrowheads="1"/>
          </p:cNvSpPr>
          <p:nvPr/>
        </p:nvSpPr>
        <p:spPr bwMode="auto">
          <a:xfrm>
            <a:off x="8285956" y="2500535"/>
            <a:ext cx="254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90</a:t>
            </a:r>
          </a:p>
        </p:txBody>
      </p:sp>
      <p:graphicFrame>
        <p:nvGraphicFramePr>
          <p:cNvPr id="2604164" name="Group 132"/>
          <p:cNvGraphicFramePr>
            <a:graphicFrameLocks noGrp="1"/>
          </p:cNvGraphicFramePr>
          <p:nvPr/>
        </p:nvGraphicFramePr>
        <p:xfrm>
          <a:off x="742156" y="2805335"/>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2</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110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604196" name="Rectangle 164"/>
          <p:cNvSpPr>
            <a:spLocks noChangeArrowheads="1"/>
          </p:cNvSpPr>
          <p:nvPr/>
        </p:nvSpPr>
        <p:spPr bwMode="auto">
          <a:xfrm>
            <a:off x="8243094" y="2857723"/>
            <a:ext cx="381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110</a:t>
            </a:r>
          </a:p>
        </p:txBody>
      </p:sp>
      <p:graphicFrame>
        <p:nvGraphicFramePr>
          <p:cNvPr id="2604197" name="Group 165"/>
          <p:cNvGraphicFramePr>
            <a:graphicFrameLocks noGrp="1"/>
          </p:cNvGraphicFramePr>
          <p:nvPr/>
        </p:nvGraphicFramePr>
        <p:xfrm>
          <a:off x="742156" y="3148235"/>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3</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140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604229" name="Rectangle 197"/>
          <p:cNvSpPr>
            <a:spLocks noChangeArrowheads="1"/>
          </p:cNvSpPr>
          <p:nvPr/>
        </p:nvSpPr>
        <p:spPr bwMode="auto">
          <a:xfrm>
            <a:off x="8222456" y="3186335"/>
            <a:ext cx="381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140</a:t>
            </a:r>
          </a:p>
        </p:txBody>
      </p:sp>
      <p:graphicFrame>
        <p:nvGraphicFramePr>
          <p:cNvPr id="2604230" name="Group 198"/>
          <p:cNvGraphicFramePr>
            <a:graphicFrameLocks noGrp="1"/>
          </p:cNvGraphicFramePr>
          <p:nvPr/>
        </p:nvGraphicFramePr>
        <p:xfrm>
          <a:off x="742156" y="3491135"/>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4</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604262" name="Rectangle 230"/>
          <p:cNvSpPr>
            <a:spLocks noChangeArrowheads="1"/>
          </p:cNvSpPr>
          <p:nvPr/>
        </p:nvSpPr>
        <p:spPr bwMode="auto">
          <a:xfrm>
            <a:off x="8222456" y="3529235"/>
            <a:ext cx="381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180</a:t>
            </a:r>
          </a:p>
        </p:txBody>
      </p:sp>
      <p:graphicFrame>
        <p:nvGraphicFramePr>
          <p:cNvPr id="2604263" name="Group 231"/>
          <p:cNvGraphicFramePr>
            <a:graphicFrameLocks noGrp="1"/>
          </p:cNvGraphicFramePr>
          <p:nvPr/>
        </p:nvGraphicFramePr>
        <p:xfrm>
          <a:off x="742156" y="3834035"/>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5</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150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210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420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1800" b="1" i="0" u="none" strike="noStrike" cap="none" normalizeH="0" baseline="0">
                        <a:ln>
                          <a:noFill/>
                        </a:ln>
                        <a:solidFill>
                          <a:srgbClr val="FF0000"/>
                        </a:solidFill>
                        <a:effectLst/>
                        <a:latin typeface="Times New Roman" charset="0"/>
                        <a:ea typeface="黑体" charset="0"/>
                        <a:cs typeface="黑体" charset="0"/>
                      </a:endParaRP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
        <p:nvSpPr>
          <p:cNvPr id="2604295" name="Rectangle 263"/>
          <p:cNvSpPr>
            <a:spLocks noChangeArrowheads="1"/>
          </p:cNvSpPr>
          <p:nvPr/>
        </p:nvSpPr>
        <p:spPr bwMode="auto">
          <a:xfrm>
            <a:off x="8222456" y="3872135"/>
            <a:ext cx="381000"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spAutoFit/>
            <a:flatTx/>
          </a:bodyPr>
          <a:lstStyle/>
          <a:p>
            <a:pPr>
              <a:lnSpc>
                <a:spcPct val="100000"/>
              </a:lnSpc>
              <a:defRPr/>
            </a:pPr>
            <a:r>
              <a:rPr lang="en-US" altLang="zh-CN" sz="2000" b="1">
                <a:solidFill>
                  <a:srgbClr val="FF0000"/>
                </a:solidFill>
                <a:ea typeface="黑体" charset="0"/>
                <a:cs typeface="黑体" charset="0"/>
              </a:rPr>
              <a:t>210</a:t>
            </a:r>
          </a:p>
        </p:txBody>
      </p:sp>
      <p:graphicFrame>
        <p:nvGraphicFramePr>
          <p:cNvPr id="2604296" name="Group 264"/>
          <p:cNvGraphicFramePr>
            <a:graphicFrameLocks noGrp="1"/>
          </p:cNvGraphicFramePr>
          <p:nvPr/>
        </p:nvGraphicFramePr>
        <p:xfrm>
          <a:off x="742156" y="4518248"/>
          <a:ext cx="8077200" cy="768350"/>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81025">
                  <a:extLst>
                    <a:ext uri="{9D8B030D-6E8A-4147-A177-3AD203B41FA5}">
                      <a16:colId xmlns:a16="http://schemas.microsoft.com/office/drawing/2014/main" val="20011"/>
                    </a:ext>
                  </a:extLst>
                </a:gridCol>
                <a:gridCol w="514350">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84175">
                <a:tc>
                  <a:txBody>
                    <a:bodyPr/>
                    <a:lstStyle/>
                    <a:p>
                      <a:pPr marL="0" marR="0" lvl="0" indent="0" algn="ctr" defTabSz="914400" rtl="0" eaLnBrk="1" fontAlgn="base" latinLnBrk="0" hangingPunct="1">
                        <a:lnSpc>
                          <a:spcPct val="90000"/>
                        </a:lnSpc>
                        <a:spcBef>
                          <a:spcPct val="0"/>
                        </a:spcBef>
                        <a:spcAft>
                          <a:spcPct val="0"/>
                        </a:spcAft>
                        <a:buClr>
                          <a:schemeClr val="bg1"/>
                        </a:buClr>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期初库存</a:t>
                      </a:r>
                      <a:r>
                        <a:rPr kumimoji="1" lang="en-US" altLang="zh-CN" sz="1400" b="0" i="1" u="none" strike="noStrike" cap="none" normalizeH="0" baseline="0">
                          <a:ln>
                            <a:noFill/>
                          </a:ln>
                          <a:solidFill>
                            <a:schemeClr val="tx1"/>
                          </a:solidFill>
                          <a:effectLst/>
                          <a:latin typeface="Times New Roman" charset="0"/>
                          <a:ea typeface="宋体" charset="0"/>
                          <a:cs typeface="宋体" charset="0"/>
                        </a:rPr>
                        <a:t>Q</a:t>
                      </a:r>
                      <a:r>
                        <a:rPr kumimoji="1" lang="en-US" altLang="zh-CN" sz="1400" b="0" i="1" u="none" strike="noStrike" cap="none" normalizeH="0" baseline="-30000">
                          <a:ln>
                            <a:noFill/>
                          </a:ln>
                          <a:solidFill>
                            <a:schemeClr val="tx1"/>
                          </a:solidFill>
                          <a:effectLst/>
                          <a:latin typeface="Times New Roman" charset="0"/>
                          <a:ea typeface="宋体" charset="0"/>
                          <a:cs typeface="宋体" charset="0"/>
                        </a:rPr>
                        <a:t>s</a:t>
                      </a:r>
                      <a:endParaRPr kumimoji="1" lang="en-US" altLang="zh-CN" sz="1400" b="1" i="0" u="none" strike="noStrike" cap="none" normalizeH="0" baseline="0">
                        <a:ln>
                          <a:noFill/>
                        </a:ln>
                        <a:solidFill>
                          <a:schemeClr val="tx1"/>
                        </a:solidFill>
                        <a:effectLst/>
                        <a:latin typeface="Times New Roman" charset="0"/>
                        <a:ea typeface="宋体" charset="0"/>
                        <a:cs typeface="宋体" charset="0"/>
                      </a:endParaRPr>
                    </a:p>
                  </a:txBody>
                  <a:tcPr marL="19050" marR="1905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240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360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210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270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420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2200" b="1" i="0" u="none" strike="noStrike" cap="none" normalizeH="0" baseline="0">
                        <a:ln>
                          <a:noFill/>
                        </a:ln>
                        <a:solidFill>
                          <a:srgbClr val="FF0000"/>
                        </a:solidFill>
                        <a:effectLst/>
                        <a:latin typeface="Times New Roman" charset="0"/>
                        <a:ea typeface="黑体" charset="0"/>
                        <a:cs typeface="黑体" charset="0"/>
                      </a:endParaRPr>
                    </a:p>
                  </a:txBody>
                  <a:tcPr marL="19050" marR="1905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384175">
                <a:tc>
                  <a:txBody>
                    <a:bodyPr/>
                    <a:lstStyle/>
                    <a:p>
                      <a:pPr marL="0" marR="0" lvl="0" indent="0" algn="ctr" defTabSz="914400" rtl="0" eaLnBrk="1" fontAlgn="base" latinLnBrk="0" hangingPunct="1">
                        <a:lnSpc>
                          <a:spcPct val="90000"/>
                        </a:lnSpc>
                        <a:spcBef>
                          <a:spcPct val="20000"/>
                        </a:spcBef>
                        <a:spcAft>
                          <a:spcPct val="0"/>
                        </a:spcAft>
                        <a:buClr>
                          <a:srgbClr val="FF0000"/>
                        </a:buClr>
                        <a:buSzTx/>
                        <a:buFontTx/>
                        <a:buNone/>
                        <a:tabLst/>
                      </a:pPr>
                      <a:r>
                        <a:rPr kumimoji="1" lang="zh-CN" altLang="en-US" sz="1400" b="0" i="0" u="none" strike="noStrike" cap="none" normalizeH="0" baseline="0">
                          <a:ln>
                            <a:noFill/>
                          </a:ln>
                          <a:solidFill>
                            <a:schemeClr val="tx1"/>
                          </a:solidFill>
                          <a:effectLst/>
                          <a:latin typeface="Times New Roman" charset="0"/>
                          <a:ea typeface="宋体" charset="0"/>
                          <a:cs typeface="宋体" charset="0"/>
                        </a:rPr>
                        <a:t>期末库存</a:t>
                      </a:r>
                      <a:r>
                        <a:rPr kumimoji="1" lang="en-US" altLang="zh-CN" sz="1400" b="0" i="1" u="none" strike="noStrike" cap="none" normalizeH="0" baseline="0">
                          <a:ln>
                            <a:noFill/>
                          </a:ln>
                          <a:solidFill>
                            <a:schemeClr val="tx1"/>
                          </a:solidFill>
                          <a:effectLst/>
                          <a:latin typeface="Times New Roman" charset="0"/>
                          <a:ea typeface="宋体" charset="0"/>
                          <a:cs typeface="宋体" charset="0"/>
                        </a:rPr>
                        <a:t>Q</a:t>
                      </a:r>
                      <a:r>
                        <a:rPr kumimoji="1" lang="en-US" altLang="zh-CN" sz="1400" b="0" i="1" u="none" strike="noStrike" cap="none" normalizeH="0" baseline="-30000">
                          <a:ln>
                            <a:noFill/>
                          </a:ln>
                          <a:solidFill>
                            <a:schemeClr val="tx1"/>
                          </a:solidFill>
                          <a:effectLst/>
                          <a:latin typeface="Times New Roman" charset="0"/>
                          <a:ea typeface="宋体" charset="0"/>
                          <a:cs typeface="宋体" charset="0"/>
                        </a:rPr>
                        <a:t>f</a:t>
                      </a:r>
                    </a:p>
                  </a:txBody>
                  <a:tcPr marL="19050" marR="1905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210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90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110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140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60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endParaRPr kumimoji="1" lang="zh-CN" altLang="en-US" sz="2200" b="1" i="0" u="none" strike="noStrike" cap="none" normalizeH="0" baseline="0" dirty="0">
                        <a:ln>
                          <a:noFill/>
                        </a:ln>
                        <a:solidFill>
                          <a:srgbClr val="FF0000"/>
                        </a:solidFill>
                        <a:effectLst/>
                        <a:latin typeface="Times New Roman" charset="0"/>
                        <a:ea typeface="黑体" charset="0"/>
                        <a:cs typeface="黑体" charset="0"/>
                      </a:endParaRPr>
                    </a:p>
                  </a:txBody>
                  <a:tcPr marL="19050" marR="1905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graphicFrame>
        <p:nvGraphicFramePr>
          <p:cNvPr id="2604353" name="Object 321"/>
          <p:cNvGraphicFramePr>
            <a:graphicFrameLocks noGrp="1" noChangeAspect="1"/>
          </p:cNvGraphicFramePr>
          <p:nvPr>
            <p:ph sz="half" idx="2"/>
            <p:extLst>
              <p:ext uri="{D42A27DB-BD31-4B8C-83A1-F6EECF244321}">
                <p14:modId xmlns:p14="http://schemas.microsoft.com/office/powerpoint/2010/main" val="3936591688"/>
              </p:ext>
            </p:extLst>
          </p:nvPr>
        </p:nvGraphicFramePr>
        <p:xfrm>
          <a:off x="2267744" y="5661248"/>
          <a:ext cx="5472112" cy="530225"/>
        </p:xfrm>
        <a:graphic>
          <a:graphicData uri="http://schemas.openxmlformats.org/presentationml/2006/ole">
            <mc:AlternateContent xmlns:mc="http://schemas.openxmlformats.org/markup-compatibility/2006">
              <mc:Choice xmlns:v="urn:schemas-microsoft-com:vml" Requires="v">
                <p:oleObj name="Equation" r:id="rId2" imgW="4063680" imgH="393480" progId="Equation.DSMT4">
                  <p:embed/>
                </p:oleObj>
              </mc:Choice>
              <mc:Fallback>
                <p:oleObj name="Equation" r:id="rId2" imgW="4063680" imgH="393480" progId="Equation.DSMT4">
                  <p:embed/>
                  <p:pic>
                    <p:nvPicPr>
                      <p:cNvPr id="2604353" name="Object 321"/>
                      <p:cNvPicPr>
                        <a:picLocks noChangeAspect="1" noChangeArrowheads="1"/>
                      </p:cNvPicPr>
                      <p:nvPr/>
                    </p:nvPicPr>
                    <p:blipFill>
                      <a:blip r:embed="rId3"/>
                      <a:srcRect/>
                      <a:stretch>
                        <a:fillRect/>
                      </a:stretch>
                    </p:blipFill>
                    <p:spPr bwMode="auto">
                      <a:xfrm>
                        <a:off x="2267744" y="5661248"/>
                        <a:ext cx="5472112" cy="5302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7"/>
                                </a:srgbClr>
                              </a:outerShdw>
                            </a:effectLst>
                          </a14:hiddenEffects>
                        </a:ext>
                      </a:extLst>
                    </p:spPr>
                  </p:pic>
                </p:oleObj>
              </mc:Fallback>
            </mc:AlternateContent>
          </a:graphicData>
        </a:graphic>
      </p:graphicFrame>
      <p:graphicFrame>
        <p:nvGraphicFramePr>
          <p:cNvPr id="2604355" name="Group 323"/>
          <p:cNvGraphicFramePr>
            <a:graphicFrameLocks noGrp="1"/>
          </p:cNvGraphicFramePr>
          <p:nvPr/>
        </p:nvGraphicFramePr>
        <p:xfrm>
          <a:off x="754856" y="4153123"/>
          <a:ext cx="8077200" cy="339725"/>
        </p:xfrm>
        <a:graphic>
          <a:graphicData uri="http://schemas.openxmlformats.org/drawingml/2006/table">
            <a:tbl>
              <a:tblPr/>
              <a:tblGrid>
                <a:gridCol w="661988">
                  <a:extLst>
                    <a:ext uri="{9D8B030D-6E8A-4147-A177-3AD203B41FA5}">
                      <a16:colId xmlns:a16="http://schemas.microsoft.com/office/drawing/2014/main" val="20000"/>
                    </a:ext>
                  </a:extLst>
                </a:gridCol>
                <a:gridCol w="547687">
                  <a:extLst>
                    <a:ext uri="{9D8B030D-6E8A-4147-A177-3AD203B41FA5}">
                      <a16:colId xmlns:a16="http://schemas.microsoft.com/office/drawing/2014/main" val="20001"/>
                    </a:ext>
                  </a:extLst>
                </a:gridCol>
                <a:gridCol w="547688">
                  <a:extLst>
                    <a:ext uri="{9D8B030D-6E8A-4147-A177-3AD203B41FA5}">
                      <a16:colId xmlns:a16="http://schemas.microsoft.com/office/drawing/2014/main" val="20002"/>
                    </a:ext>
                  </a:extLst>
                </a:gridCol>
                <a:gridCol w="549275">
                  <a:extLst>
                    <a:ext uri="{9D8B030D-6E8A-4147-A177-3AD203B41FA5}">
                      <a16:colId xmlns:a16="http://schemas.microsoft.com/office/drawing/2014/main" val="20003"/>
                    </a:ext>
                  </a:extLst>
                </a:gridCol>
                <a:gridCol w="547687">
                  <a:extLst>
                    <a:ext uri="{9D8B030D-6E8A-4147-A177-3AD203B41FA5}">
                      <a16:colId xmlns:a16="http://schemas.microsoft.com/office/drawing/2014/main" val="20004"/>
                    </a:ext>
                  </a:extLst>
                </a:gridCol>
                <a:gridCol w="547688">
                  <a:extLst>
                    <a:ext uri="{9D8B030D-6E8A-4147-A177-3AD203B41FA5}">
                      <a16:colId xmlns:a16="http://schemas.microsoft.com/office/drawing/2014/main" val="20005"/>
                    </a:ext>
                  </a:extLst>
                </a:gridCol>
                <a:gridCol w="549275">
                  <a:extLst>
                    <a:ext uri="{9D8B030D-6E8A-4147-A177-3AD203B41FA5}">
                      <a16:colId xmlns:a16="http://schemas.microsoft.com/office/drawing/2014/main" val="20006"/>
                    </a:ext>
                  </a:extLst>
                </a:gridCol>
                <a:gridCol w="547687">
                  <a:extLst>
                    <a:ext uri="{9D8B030D-6E8A-4147-A177-3AD203B41FA5}">
                      <a16:colId xmlns:a16="http://schemas.microsoft.com/office/drawing/2014/main" val="20007"/>
                    </a:ext>
                  </a:extLst>
                </a:gridCol>
                <a:gridCol w="547688">
                  <a:extLst>
                    <a:ext uri="{9D8B030D-6E8A-4147-A177-3AD203B41FA5}">
                      <a16:colId xmlns:a16="http://schemas.microsoft.com/office/drawing/2014/main" val="20008"/>
                    </a:ext>
                  </a:extLst>
                </a:gridCol>
                <a:gridCol w="549275">
                  <a:extLst>
                    <a:ext uri="{9D8B030D-6E8A-4147-A177-3AD203B41FA5}">
                      <a16:colId xmlns:a16="http://schemas.microsoft.com/office/drawing/2014/main" val="20009"/>
                    </a:ext>
                  </a:extLst>
                </a:gridCol>
                <a:gridCol w="547687">
                  <a:extLst>
                    <a:ext uri="{9D8B030D-6E8A-4147-A177-3AD203B41FA5}">
                      <a16:colId xmlns:a16="http://schemas.microsoft.com/office/drawing/2014/main" val="20010"/>
                    </a:ext>
                  </a:extLst>
                </a:gridCol>
                <a:gridCol w="547688">
                  <a:extLst>
                    <a:ext uri="{9D8B030D-6E8A-4147-A177-3AD203B41FA5}">
                      <a16:colId xmlns:a16="http://schemas.microsoft.com/office/drawing/2014/main" val="20011"/>
                    </a:ext>
                  </a:extLst>
                </a:gridCol>
                <a:gridCol w="547687">
                  <a:extLst>
                    <a:ext uri="{9D8B030D-6E8A-4147-A177-3AD203B41FA5}">
                      <a16:colId xmlns:a16="http://schemas.microsoft.com/office/drawing/2014/main" val="20012"/>
                    </a:ext>
                  </a:extLst>
                </a:gridCol>
                <a:gridCol w="838200">
                  <a:extLst>
                    <a:ext uri="{9D8B030D-6E8A-4147-A177-3AD203B41FA5}">
                      <a16:colId xmlns:a16="http://schemas.microsoft.com/office/drawing/2014/main" val="20013"/>
                    </a:ext>
                  </a:extLst>
                </a:gridCol>
              </a:tblGrid>
              <a:tr h="339725">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chemeClr val="tx1"/>
                          </a:solidFill>
                          <a:effectLst/>
                          <a:latin typeface="Times New Roman" charset="0"/>
                          <a:ea typeface="宋体" charset="0"/>
                          <a:cs typeface="宋体" charset="0"/>
                        </a:rPr>
                        <a:t>6</a:t>
                      </a:r>
                    </a:p>
                  </a:txBody>
                  <a:tcPr marL="19050" marR="19050" marT="19050" marB="1905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240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000099"/>
                          </a:solidFill>
                          <a:effectLst/>
                          <a:latin typeface="Times New Roman" charset="0"/>
                          <a:ea typeface="黑体" charset="0"/>
                          <a:cs typeface="黑体" charset="0"/>
                        </a:rPr>
                        <a:t>360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200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FF0000"/>
                          </a:solidFill>
                          <a:effectLst/>
                          <a:latin typeface="Times New Roman" charset="0"/>
                          <a:ea typeface="黑体" charset="0"/>
                          <a:cs typeface="黑体" charset="0"/>
                        </a:rPr>
                        <a:t>270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420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a:ln>
                            <a:noFill/>
                          </a:ln>
                          <a:solidFill>
                            <a:srgbClr val="000099"/>
                          </a:solidFill>
                          <a:effectLst/>
                          <a:latin typeface="Times New Roman" charset="0"/>
                          <a:ea typeface="黑体" charset="0"/>
                          <a:cs typeface="黑体" charset="0"/>
                        </a:rPr>
                        <a:t>0</a:t>
                      </a:r>
                    </a:p>
                  </a:txBody>
                  <a:tcPr marL="19050" marR="19050" marT="19050" marB="1905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rgbClr val="FF0000"/>
                        </a:buClr>
                        <a:buSzTx/>
                        <a:buFontTx/>
                        <a:buNone/>
                        <a:tabLst/>
                      </a:pPr>
                      <a:r>
                        <a:rPr kumimoji="1" lang="en-US" altLang="zh-CN" sz="1800" b="1" i="0" u="none" strike="noStrike" cap="none" normalizeH="0" baseline="0" dirty="0">
                          <a:ln>
                            <a:noFill/>
                          </a:ln>
                          <a:solidFill>
                            <a:srgbClr val="FF0000"/>
                          </a:solidFill>
                          <a:effectLst/>
                          <a:latin typeface="Times New Roman" charset="0"/>
                          <a:ea typeface="黑体" charset="0"/>
                          <a:cs typeface="黑体" charset="0"/>
                        </a:rPr>
                        <a:t>270</a:t>
                      </a:r>
                    </a:p>
                  </a:txBody>
                  <a:tcPr marL="19050" marR="19050" marT="19050" marB="1905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bl>
          </a:graphicData>
        </a:graphic>
      </p:graphicFrame>
    </p:spTree>
    <p:extLst>
      <p:ext uri="{BB962C8B-B14F-4D97-AF65-F5344CB8AC3E}">
        <p14:creationId xmlns:p14="http://schemas.microsoft.com/office/powerpoint/2010/main" val="25612488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nodeType="afterEffect">
                                  <p:stCondLst>
                                    <p:cond delay="0"/>
                                  </p:stCondLst>
                                  <p:childTnLst>
                                    <p:set>
                                      <p:cBhvr>
                                        <p:cTn id="6" dur="1" fill="hold">
                                          <p:stCondLst>
                                            <p:cond delay="0"/>
                                          </p:stCondLst>
                                        </p:cTn>
                                        <p:tgtEl>
                                          <p:spTgt spid="2604352"/>
                                        </p:tgtEl>
                                        <p:attrNameLst>
                                          <p:attrName>style.visibility</p:attrName>
                                        </p:attrNameLst>
                                      </p:cBhvr>
                                      <p:to>
                                        <p:strVal val="visible"/>
                                      </p:to>
                                    </p:set>
                                    <p:anim calcmode="lin" valueType="num">
                                      <p:cBhvr>
                                        <p:cTn id="7" dur="500" fill="hold"/>
                                        <p:tgtEl>
                                          <p:spTgt spid="2604352"/>
                                        </p:tgtEl>
                                        <p:attrNameLst>
                                          <p:attrName>ppt_x</p:attrName>
                                        </p:attrNameLst>
                                      </p:cBhvr>
                                      <p:tavLst>
                                        <p:tav tm="0">
                                          <p:val>
                                            <p:strVal val="#ppt_x-#ppt_w/2"/>
                                          </p:val>
                                        </p:tav>
                                        <p:tav tm="100000">
                                          <p:val>
                                            <p:strVal val="#ppt_x"/>
                                          </p:val>
                                        </p:tav>
                                      </p:tavLst>
                                    </p:anim>
                                    <p:anim calcmode="lin" valueType="num">
                                      <p:cBhvr>
                                        <p:cTn id="8" dur="500" fill="hold"/>
                                        <p:tgtEl>
                                          <p:spTgt spid="2604352"/>
                                        </p:tgtEl>
                                        <p:attrNameLst>
                                          <p:attrName>ppt_y</p:attrName>
                                        </p:attrNameLst>
                                      </p:cBhvr>
                                      <p:tavLst>
                                        <p:tav tm="0">
                                          <p:val>
                                            <p:strVal val="#ppt_y"/>
                                          </p:val>
                                        </p:tav>
                                        <p:tav tm="100000">
                                          <p:val>
                                            <p:strVal val="#ppt_y"/>
                                          </p:val>
                                        </p:tav>
                                      </p:tavLst>
                                    </p:anim>
                                    <p:anim calcmode="lin" valueType="num">
                                      <p:cBhvr>
                                        <p:cTn id="9" dur="500" fill="hold"/>
                                        <p:tgtEl>
                                          <p:spTgt spid="2604352"/>
                                        </p:tgtEl>
                                        <p:attrNameLst>
                                          <p:attrName>ppt_w</p:attrName>
                                        </p:attrNameLst>
                                      </p:cBhvr>
                                      <p:tavLst>
                                        <p:tav tm="0">
                                          <p:val>
                                            <p:fltVal val="0"/>
                                          </p:val>
                                        </p:tav>
                                        <p:tav tm="100000">
                                          <p:val>
                                            <p:strVal val="#ppt_w"/>
                                          </p:val>
                                        </p:tav>
                                      </p:tavLst>
                                    </p:anim>
                                    <p:anim calcmode="lin" valueType="num">
                                      <p:cBhvr>
                                        <p:cTn id="10" dur="500" fill="hold"/>
                                        <p:tgtEl>
                                          <p:spTgt spid="2604352"/>
                                        </p:tgtEl>
                                        <p:attrNameLst>
                                          <p:attrName>ppt_h</p:attrName>
                                        </p:attrNameLst>
                                      </p:cBhvr>
                                      <p:tavLst>
                                        <p:tav tm="0">
                                          <p:val>
                                            <p:strVal val="#ppt_h"/>
                                          </p:val>
                                        </p:tav>
                                        <p:tav tm="100000">
                                          <p:val>
                                            <p:strVal val="#ppt_h"/>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42" fill="hold" grpId="0" nodeType="clickEffect">
                                  <p:stCondLst>
                                    <p:cond delay="0"/>
                                  </p:stCondLst>
                                  <p:childTnLst>
                                    <p:set>
                                      <p:cBhvr>
                                        <p:cTn id="14" dur="1" fill="hold">
                                          <p:stCondLst>
                                            <p:cond delay="0"/>
                                          </p:stCondLst>
                                        </p:cTn>
                                        <p:tgtEl>
                                          <p:spTgt spid="2604130"/>
                                        </p:tgtEl>
                                        <p:attrNameLst>
                                          <p:attrName>style.visibility</p:attrName>
                                        </p:attrNameLst>
                                      </p:cBhvr>
                                      <p:to>
                                        <p:strVal val="visible"/>
                                      </p:to>
                                    </p:set>
                                    <p:animEffect transition="in" filter="barn(outHorizontal)">
                                      <p:cBhvr>
                                        <p:cTn id="15" dur="500"/>
                                        <p:tgtEl>
                                          <p:spTgt spid="260413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7" presetClass="entr" presetSubtype="8" fill="hold" nodeType="clickEffect">
                                  <p:stCondLst>
                                    <p:cond delay="0"/>
                                  </p:stCondLst>
                                  <p:childTnLst>
                                    <p:set>
                                      <p:cBhvr>
                                        <p:cTn id="19" dur="1" fill="hold">
                                          <p:stCondLst>
                                            <p:cond delay="0"/>
                                          </p:stCondLst>
                                        </p:cTn>
                                        <p:tgtEl>
                                          <p:spTgt spid="2604131"/>
                                        </p:tgtEl>
                                        <p:attrNameLst>
                                          <p:attrName>style.visibility</p:attrName>
                                        </p:attrNameLst>
                                      </p:cBhvr>
                                      <p:to>
                                        <p:strVal val="visible"/>
                                      </p:to>
                                    </p:set>
                                    <p:anim calcmode="lin" valueType="num">
                                      <p:cBhvr>
                                        <p:cTn id="20" dur="500" fill="hold"/>
                                        <p:tgtEl>
                                          <p:spTgt spid="2604131"/>
                                        </p:tgtEl>
                                        <p:attrNameLst>
                                          <p:attrName>ppt_x</p:attrName>
                                        </p:attrNameLst>
                                      </p:cBhvr>
                                      <p:tavLst>
                                        <p:tav tm="0">
                                          <p:val>
                                            <p:strVal val="#ppt_x-#ppt_w/2"/>
                                          </p:val>
                                        </p:tav>
                                        <p:tav tm="100000">
                                          <p:val>
                                            <p:strVal val="#ppt_x"/>
                                          </p:val>
                                        </p:tav>
                                      </p:tavLst>
                                    </p:anim>
                                    <p:anim calcmode="lin" valueType="num">
                                      <p:cBhvr>
                                        <p:cTn id="21" dur="500" fill="hold"/>
                                        <p:tgtEl>
                                          <p:spTgt spid="2604131"/>
                                        </p:tgtEl>
                                        <p:attrNameLst>
                                          <p:attrName>ppt_y</p:attrName>
                                        </p:attrNameLst>
                                      </p:cBhvr>
                                      <p:tavLst>
                                        <p:tav tm="0">
                                          <p:val>
                                            <p:strVal val="#ppt_y"/>
                                          </p:val>
                                        </p:tav>
                                        <p:tav tm="100000">
                                          <p:val>
                                            <p:strVal val="#ppt_y"/>
                                          </p:val>
                                        </p:tav>
                                      </p:tavLst>
                                    </p:anim>
                                    <p:anim calcmode="lin" valueType="num">
                                      <p:cBhvr>
                                        <p:cTn id="22" dur="500" fill="hold"/>
                                        <p:tgtEl>
                                          <p:spTgt spid="2604131"/>
                                        </p:tgtEl>
                                        <p:attrNameLst>
                                          <p:attrName>ppt_w</p:attrName>
                                        </p:attrNameLst>
                                      </p:cBhvr>
                                      <p:tavLst>
                                        <p:tav tm="0">
                                          <p:val>
                                            <p:fltVal val="0"/>
                                          </p:val>
                                        </p:tav>
                                        <p:tav tm="100000">
                                          <p:val>
                                            <p:strVal val="#ppt_w"/>
                                          </p:val>
                                        </p:tav>
                                      </p:tavLst>
                                    </p:anim>
                                    <p:anim calcmode="lin" valueType="num">
                                      <p:cBhvr>
                                        <p:cTn id="23" dur="500" fill="hold"/>
                                        <p:tgtEl>
                                          <p:spTgt spid="2604131"/>
                                        </p:tgtEl>
                                        <p:attrNameLst>
                                          <p:attrName>ppt_h</p:attrName>
                                        </p:attrNameLst>
                                      </p:cBhvr>
                                      <p:tavLst>
                                        <p:tav tm="0">
                                          <p:val>
                                            <p:strVal val="#ppt_h"/>
                                          </p:val>
                                        </p:tav>
                                        <p:tav tm="100000">
                                          <p:val>
                                            <p:strVal val="#ppt_h"/>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42" fill="hold" grpId="0" nodeType="clickEffect">
                                  <p:stCondLst>
                                    <p:cond delay="0"/>
                                  </p:stCondLst>
                                  <p:childTnLst>
                                    <p:set>
                                      <p:cBhvr>
                                        <p:cTn id="27" dur="1" fill="hold">
                                          <p:stCondLst>
                                            <p:cond delay="0"/>
                                          </p:stCondLst>
                                        </p:cTn>
                                        <p:tgtEl>
                                          <p:spTgt spid="2604163"/>
                                        </p:tgtEl>
                                        <p:attrNameLst>
                                          <p:attrName>style.visibility</p:attrName>
                                        </p:attrNameLst>
                                      </p:cBhvr>
                                      <p:to>
                                        <p:strVal val="visible"/>
                                      </p:to>
                                    </p:set>
                                    <p:animEffect transition="in" filter="barn(outHorizontal)">
                                      <p:cBhvr>
                                        <p:cTn id="28" dur="500"/>
                                        <p:tgtEl>
                                          <p:spTgt spid="260416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8" fill="hold" nodeType="clickEffect">
                                  <p:stCondLst>
                                    <p:cond delay="0"/>
                                  </p:stCondLst>
                                  <p:childTnLst>
                                    <p:set>
                                      <p:cBhvr>
                                        <p:cTn id="32" dur="1" fill="hold">
                                          <p:stCondLst>
                                            <p:cond delay="0"/>
                                          </p:stCondLst>
                                        </p:cTn>
                                        <p:tgtEl>
                                          <p:spTgt spid="2604164"/>
                                        </p:tgtEl>
                                        <p:attrNameLst>
                                          <p:attrName>style.visibility</p:attrName>
                                        </p:attrNameLst>
                                      </p:cBhvr>
                                      <p:to>
                                        <p:strVal val="visible"/>
                                      </p:to>
                                    </p:set>
                                    <p:anim calcmode="lin" valueType="num">
                                      <p:cBhvr>
                                        <p:cTn id="33" dur="500" fill="hold"/>
                                        <p:tgtEl>
                                          <p:spTgt spid="2604164"/>
                                        </p:tgtEl>
                                        <p:attrNameLst>
                                          <p:attrName>ppt_x</p:attrName>
                                        </p:attrNameLst>
                                      </p:cBhvr>
                                      <p:tavLst>
                                        <p:tav tm="0">
                                          <p:val>
                                            <p:strVal val="#ppt_x-#ppt_w/2"/>
                                          </p:val>
                                        </p:tav>
                                        <p:tav tm="100000">
                                          <p:val>
                                            <p:strVal val="#ppt_x"/>
                                          </p:val>
                                        </p:tav>
                                      </p:tavLst>
                                    </p:anim>
                                    <p:anim calcmode="lin" valueType="num">
                                      <p:cBhvr>
                                        <p:cTn id="34" dur="500" fill="hold"/>
                                        <p:tgtEl>
                                          <p:spTgt spid="2604164"/>
                                        </p:tgtEl>
                                        <p:attrNameLst>
                                          <p:attrName>ppt_y</p:attrName>
                                        </p:attrNameLst>
                                      </p:cBhvr>
                                      <p:tavLst>
                                        <p:tav tm="0">
                                          <p:val>
                                            <p:strVal val="#ppt_y"/>
                                          </p:val>
                                        </p:tav>
                                        <p:tav tm="100000">
                                          <p:val>
                                            <p:strVal val="#ppt_y"/>
                                          </p:val>
                                        </p:tav>
                                      </p:tavLst>
                                    </p:anim>
                                    <p:anim calcmode="lin" valueType="num">
                                      <p:cBhvr>
                                        <p:cTn id="35" dur="500" fill="hold"/>
                                        <p:tgtEl>
                                          <p:spTgt spid="2604164"/>
                                        </p:tgtEl>
                                        <p:attrNameLst>
                                          <p:attrName>ppt_w</p:attrName>
                                        </p:attrNameLst>
                                      </p:cBhvr>
                                      <p:tavLst>
                                        <p:tav tm="0">
                                          <p:val>
                                            <p:fltVal val="0"/>
                                          </p:val>
                                        </p:tav>
                                        <p:tav tm="100000">
                                          <p:val>
                                            <p:strVal val="#ppt_w"/>
                                          </p:val>
                                        </p:tav>
                                      </p:tavLst>
                                    </p:anim>
                                    <p:anim calcmode="lin" valueType="num">
                                      <p:cBhvr>
                                        <p:cTn id="36" dur="500" fill="hold"/>
                                        <p:tgtEl>
                                          <p:spTgt spid="2604164"/>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6" presetClass="entr" presetSubtype="42" fill="hold" grpId="0" nodeType="clickEffect">
                                  <p:stCondLst>
                                    <p:cond delay="0"/>
                                  </p:stCondLst>
                                  <p:childTnLst>
                                    <p:set>
                                      <p:cBhvr>
                                        <p:cTn id="40" dur="1" fill="hold">
                                          <p:stCondLst>
                                            <p:cond delay="0"/>
                                          </p:stCondLst>
                                        </p:cTn>
                                        <p:tgtEl>
                                          <p:spTgt spid="2604196"/>
                                        </p:tgtEl>
                                        <p:attrNameLst>
                                          <p:attrName>style.visibility</p:attrName>
                                        </p:attrNameLst>
                                      </p:cBhvr>
                                      <p:to>
                                        <p:strVal val="visible"/>
                                      </p:to>
                                    </p:set>
                                    <p:animEffect transition="in" filter="barn(outHorizontal)">
                                      <p:cBhvr>
                                        <p:cTn id="41" dur="500"/>
                                        <p:tgtEl>
                                          <p:spTgt spid="260419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7" presetClass="entr" presetSubtype="8" fill="hold" nodeType="clickEffect">
                                  <p:stCondLst>
                                    <p:cond delay="0"/>
                                  </p:stCondLst>
                                  <p:childTnLst>
                                    <p:set>
                                      <p:cBhvr>
                                        <p:cTn id="45" dur="1" fill="hold">
                                          <p:stCondLst>
                                            <p:cond delay="0"/>
                                          </p:stCondLst>
                                        </p:cTn>
                                        <p:tgtEl>
                                          <p:spTgt spid="2604197"/>
                                        </p:tgtEl>
                                        <p:attrNameLst>
                                          <p:attrName>style.visibility</p:attrName>
                                        </p:attrNameLst>
                                      </p:cBhvr>
                                      <p:to>
                                        <p:strVal val="visible"/>
                                      </p:to>
                                    </p:set>
                                    <p:anim calcmode="lin" valueType="num">
                                      <p:cBhvr>
                                        <p:cTn id="46" dur="500" fill="hold"/>
                                        <p:tgtEl>
                                          <p:spTgt spid="2604197"/>
                                        </p:tgtEl>
                                        <p:attrNameLst>
                                          <p:attrName>ppt_x</p:attrName>
                                        </p:attrNameLst>
                                      </p:cBhvr>
                                      <p:tavLst>
                                        <p:tav tm="0">
                                          <p:val>
                                            <p:strVal val="#ppt_x-#ppt_w/2"/>
                                          </p:val>
                                        </p:tav>
                                        <p:tav tm="100000">
                                          <p:val>
                                            <p:strVal val="#ppt_x"/>
                                          </p:val>
                                        </p:tav>
                                      </p:tavLst>
                                    </p:anim>
                                    <p:anim calcmode="lin" valueType="num">
                                      <p:cBhvr>
                                        <p:cTn id="47" dur="500" fill="hold"/>
                                        <p:tgtEl>
                                          <p:spTgt spid="2604197"/>
                                        </p:tgtEl>
                                        <p:attrNameLst>
                                          <p:attrName>ppt_y</p:attrName>
                                        </p:attrNameLst>
                                      </p:cBhvr>
                                      <p:tavLst>
                                        <p:tav tm="0">
                                          <p:val>
                                            <p:strVal val="#ppt_y"/>
                                          </p:val>
                                        </p:tav>
                                        <p:tav tm="100000">
                                          <p:val>
                                            <p:strVal val="#ppt_y"/>
                                          </p:val>
                                        </p:tav>
                                      </p:tavLst>
                                    </p:anim>
                                    <p:anim calcmode="lin" valueType="num">
                                      <p:cBhvr>
                                        <p:cTn id="48" dur="500" fill="hold"/>
                                        <p:tgtEl>
                                          <p:spTgt spid="2604197"/>
                                        </p:tgtEl>
                                        <p:attrNameLst>
                                          <p:attrName>ppt_w</p:attrName>
                                        </p:attrNameLst>
                                      </p:cBhvr>
                                      <p:tavLst>
                                        <p:tav tm="0">
                                          <p:val>
                                            <p:fltVal val="0"/>
                                          </p:val>
                                        </p:tav>
                                        <p:tav tm="100000">
                                          <p:val>
                                            <p:strVal val="#ppt_w"/>
                                          </p:val>
                                        </p:tav>
                                      </p:tavLst>
                                    </p:anim>
                                    <p:anim calcmode="lin" valueType="num">
                                      <p:cBhvr>
                                        <p:cTn id="49" dur="500" fill="hold"/>
                                        <p:tgtEl>
                                          <p:spTgt spid="2604197"/>
                                        </p:tgtEl>
                                        <p:attrNameLst>
                                          <p:attrName>ppt_h</p:attrName>
                                        </p:attrNameLst>
                                      </p:cBhvr>
                                      <p:tavLst>
                                        <p:tav tm="0">
                                          <p:val>
                                            <p:strVal val="#ppt_h"/>
                                          </p:val>
                                        </p:tav>
                                        <p:tav tm="100000">
                                          <p:val>
                                            <p:strVal val="#ppt_h"/>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6" presetClass="entr" presetSubtype="42" fill="hold" grpId="0" nodeType="clickEffect">
                                  <p:stCondLst>
                                    <p:cond delay="0"/>
                                  </p:stCondLst>
                                  <p:childTnLst>
                                    <p:set>
                                      <p:cBhvr>
                                        <p:cTn id="53" dur="1" fill="hold">
                                          <p:stCondLst>
                                            <p:cond delay="0"/>
                                          </p:stCondLst>
                                        </p:cTn>
                                        <p:tgtEl>
                                          <p:spTgt spid="2604229"/>
                                        </p:tgtEl>
                                        <p:attrNameLst>
                                          <p:attrName>style.visibility</p:attrName>
                                        </p:attrNameLst>
                                      </p:cBhvr>
                                      <p:to>
                                        <p:strVal val="visible"/>
                                      </p:to>
                                    </p:set>
                                    <p:animEffect transition="in" filter="barn(outHorizontal)">
                                      <p:cBhvr>
                                        <p:cTn id="54" dur="500"/>
                                        <p:tgtEl>
                                          <p:spTgt spid="2604229"/>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8" fill="hold" nodeType="clickEffect">
                                  <p:stCondLst>
                                    <p:cond delay="0"/>
                                  </p:stCondLst>
                                  <p:childTnLst>
                                    <p:set>
                                      <p:cBhvr>
                                        <p:cTn id="58" dur="1" fill="hold">
                                          <p:stCondLst>
                                            <p:cond delay="0"/>
                                          </p:stCondLst>
                                        </p:cTn>
                                        <p:tgtEl>
                                          <p:spTgt spid="2604230"/>
                                        </p:tgtEl>
                                        <p:attrNameLst>
                                          <p:attrName>style.visibility</p:attrName>
                                        </p:attrNameLst>
                                      </p:cBhvr>
                                      <p:to>
                                        <p:strVal val="visible"/>
                                      </p:to>
                                    </p:set>
                                    <p:anim calcmode="lin" valueType="num">
                                      <p:cBhvr>
                                        <p:cTn id="59" dur="500" fill="hold"/>
                                        <p:tgtEl>
                                          <p:spTgt spid="2604230"/>
                                        </p:tgtEl>
                                        <p:attrNameLst>
                                          <p:attrName>ppt_x</p:attrName>
                                        </p:attrNameLst>
                                      </p:cBhvr>
                                      <p:tavLst>
                                        <p:tav tm="0">
                                          <p:val>
                                            <p:strVal val="#ppt_x-#ppt_w/2"/>
                                          </p:val>
                                        </p:tav>
                                        <p:tav tm="100000">
                                          <p:val>
                                            <p:strVal val="#ppt_x"/>
                                          </p:val>
                                        </p:tav>
                                      </p:tavLst>
                                    </p:anim>
                                    <p:anim calcmode="lin" valueType="num">
                                      <p:cBhvr>
                                        <p:cTn id="60" dur="500" fill="hold"/>
                                        <p:tgtEl>
                                          <p:spTgt spid="2604230"/>
                                        </p:tgtEl>
                                        <p:attrNameLst>
                                          <p:attrName>ppt_y</p:attrName>
                                        </p:attrNameLst>
                                      </p:cBhvr>
                                      <p:tavLst>
                                        <p:tav tm="0">
                                          <p:val>
                                            <p:strVal val="#ppt_y"/>
                                          </p:val>
                                        </p:tav>
                                        <p:tav tm="100000">
                                          <p:val>
                                            <p:strVal val="#ppt_y"/>
                                          </p:val>
                                        </p:tav>
                                      </p:tavLst>
                                    </p:anim>
                                    <p:anim calcmode="lin" valueType="num">
                                      <p:cBhvr>
                                        <p:cTn id="61" dur="500" fill="hold"/>
                                        <p:tgtEl>
                                          <p:spTgt spid="2604230"/>
                                        </p:tgtEl>
                                        <p:attrNameLst>
                                          <p:attrName>ppt_w</p:attrName>
                                        </p:attrNameLst>
                                      </p:cBhvr>
                                      <p:tavLst>
                                        <p:tav tm="0">
                                          <p:val>
                                            <p:fltVal val="0"/>
                                          </p:val>
                                        </p:tav>
                                        <p:tav tm="100000">
                                          <p:val>
                                            <p:strVal val="#ppt_w"/>
                                          </p:val>
                                        </p:tav>
                                      </p:tavLst>
                                    </p:anim>
                                    <p:anim calcmode="lin" valueType="num">
                                      <p:cBhvr>
                                        <p:cTn id="62" dur="500" fill="hold"/>
                                        <p:tgtEl>
                                          <p:spTgt spid="2604230"/>
                                        </p:tgtEl>
                                        <p:attrNameLst>
                                          <p:attrName>ppt_h</p:attrName>
                                        </p:attrNameLst>
                                      </p:cBhvr>
                                      <p:tavLst>
                                        <p:tav tm="0">
                                          <p:val>
                                            <p:strVal val="#ppt_h"/>
                                          </p:val>
                                        </p:tav>
                                        <p:tav tm="100000">
                                          <p:val>
                                            <p:strVal val="#ppt_h"/>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6" presetClass="entr" presetSubtype="42" fill="hold" grpId="0" nodeType="clickEffect">
                                  <p:stCondLst>
                                    <p:cond delay="0"/>
                                  </p:stCondLst>
                                  <p:childTnLst>
                                    <p:set>
                                      <p:cBhvr>
                                        <p:cTn id="66" dur="1" fill="hold">
                                          <p:stCondLst>
                                            <p:cond delay="0"/>
                                          </p:stCondLst>
                                        </p:cTn>
                                        <p:tgtEl>
                                          <p:spTgt spid="2604262"/>
                                        </p:tgtEl>
                                        <p:attrNameLst>
                                          <p:attrName>style.visibility</p:attrName>
                                        </p:attrNameLst>
                                      </p:cBhvr>
                                      <p:to>
                                        <p:strVal val="visible"/>
                                      </p:to>
                                    </p:set>
                                    <p:animEffect transition="in" filter="barn(outHorizontal)">
                                      <p:cBhvr>
                                        <p:cTn id="67" dur="500"/>
                                        <p:tgtEl>
                                          <p:spTgt spid="2604262"/>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7" presetClass="entr" presetSubtype="8" fill="hold" nodeType="clickEffect">
                                  <p:stCondLst>
                                    <p:cond delay="0"/>
                                  </p:stCondLst>
                                  <p:childTnLst>
                                    <p:set>
                                      <p:cBhvr>
                                        <p:cTn id="71" dur="1" fill="hold">
                                          <p:stCondLst>
                                            <p:cond delay="0"/>
                                          </p:stCondLst>
                                        </p:cTn>
                                        <p:tgtEl>
                                          <p:spTgt spid="2604263"/>
                                        </p:tgtEl>
                                        <p:attrNameLst>
                                          <p:attrName>style.visibility</p:attrName>
                                        </p:attrNameLst>
                                      </p:cBhvr>
                                      <p:to>
                                        <p:strVal val="visible"/>
                                      </p:to>
                                    </p:set>
                                    <p:anim calcmode="lin" valueType="num">
                                      <p:cBhvr>
                                        <p:cTn id="72" dur="500" fill="hold"/>
                                        <p:tgtEl>
                                          <p:spTgt spid="2604263"/>
                                        </p:tgtEl>
                                        <p:attrNameLst>
                                          <p:attrName>ppt_x</p:attrName>
                                        </p:attrNameLst>
                                      </p:cBhvr>
                                      <p:tavLst>
                                        <p:tav tm="0">
                                          <p:val>
                                            <p:strVal val="#ppt_x-#ppt_w/2"/>
                                          </p:val>
                                        </p:tav>
                                        <p:tav tm="100000">
                                          <p:val>
                                            <p:strVal val="#ppt_x"/>
                                          </p:val>
                                        </p:tav>
                                      </p:tavLst>
                                    </p:anim>
                                    <p:anim calcmode="lin" valueType="num">
                                      <p:cBhvr>
                                        <p:cTn id="73" dur="500" fill="hold"/>
                                        <p:tgtEl>
                                          <p:spTgt spid="2604263"/>
                                        </p:tgtEl>
                                        <p:attrNameLst>
                                          <p:attrName>ppt_y</p:attrName>
                                        </p:attrNameLst>
                                      </p:cBhvr>
                                      <p:tavLst>
                                        <p:tav tm="0">
                                          <p:val>
                                            <p:strVal val="#ppt_y"/>
                                          </p:val>
                                        </p:tav>
                                        <p:tav tm="100000">
                                          <p:val>
                                            <p:strVal val="#ppt_y"/>
                                          </p:val>
                                        </p:tav>
                                      </p:tavLst>
                                    </p:anim>
                                    <p:anim calcmode="lin" valueType="num">
                                      <p:cBhvr>
                                        <p:cTn id="74" dur="500" fill="hold"/>
                                        <p:tgtEl>
                                          <p:spTgt spid="2604263"/>
                                        </p:tgtEl>
                                        <p:attrNameLst>
                                          <p:attrName>ppt_w</p:attrName>
                                        </p:attrNameLst>
                                      </p:cBhvr>
                                      <p:tavLst>
                                        <p:tav tm="0">
                                          <p:val>
                                            <p:fltVal val="0"/>
                                          </p:val>
                                        </p:tav>
                                        <p:tav tm="100000">
                                          <p:val>
                                            <p:strVal val="#ppt_w"/>
                                          </p:val>
                                        </p:tav>
                                      </p:tavLst>
                                    </p:anim>
                                    <p:anim calcmode="lin" valueType="num">
                                      <p:cBhvr>
                                        <p:cTn id="75" dur="500" fill="hold"/>
                                        <p:tgtEl>
                                          <p:spTgt spid="2604263"/>
                                        </p:tgtEl>
                                        <p:attrNameLst>
                                          <p:attrName>ppt_h</p:attrName>
                                        </p:attrNameLst>
                                      </p:cBhvr>
                                      <p:tavLst>
                                        <p:tav tm="0">
                                          <p:val>
                                            <p:strVal val="#ppt_h"/>
                                          </p:val>
                                        </p:tav>
                                        <p:tav tm="100000">
                                          <p:val>
                                            <p:strVal val="#ppt_h"/>
                                          </p:val>
                                        </p:tav>
                                      </p:tavLst>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16" presetClass="entr" presetSubtype="42" fill="hold" grpId="0" nodeType="clickEffect">
                                  <p:stCondLst>
                                    <p:cond delay="0"/>
                                  </p:stCondLst>
                                  <p:childTnLst>
                                    <p:set>
                                      <p:cBhvr>
                                        <p:cTn id="79" dur="1" fill="hold">
                                          <p:stCondLst>
                                            <p:cond delay="0"/>
                                          </p:stCondLst>
                                        </p:cTn>
                                        <p:tgtEl>
                                          <p:spTgt spid="2604295"/>
                                        </p:tgtEl>
                                        <p:attrNameLst>
                                          <p:attrName>style.visibility</p:attrName>
                                        </p:attrNameLst>
                                      </p:cBhvr>
                                      <p:to>
                                        <p:strVal val="visible"/>
                                      </p:to>
                                    </p:set>
                                    <p:animEffect transition="in" filter="barn(outHorizontal)">
                                      <p:cBhvr>
                                        <p:cTn id="80" dur="500"/>
                                        <p:tgtEl>
                                          <p:spTgt spid="2604295"/>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17" presetClass="entr" presetSubtype="8" fill="hold" nodeType="clickEffect">
                                  <p:stCondLst>
                                    <p:cond delay="0"/>
                                  </p:stCondLst>
                                  <p:childTnLst>
                                    <p:set>
                                      <p:cBhvr>
                                        <p:cTn id="84" dur="1" fill="hold">
                                          <p:stCondLst>
                                            <p:cond delay="0"/>
                                          </p:stCondLst>
                                        </p:cTn>
                                        <p:tgtEl>
                                          <p:spTgt spid="2604355"/>
                                        </p:tgtEl>
                                        <p:attrNameLst>
                                          <p:attrName>style.visibility</p:attrName>
                                        </p:attrNameLst>
                                      </p:cBhvr>
                                      <p:to>
                                        <p:strVal val="visible"/>
                                      </p:to>
                                    </p:set>
                                    <p:anim calcmode="lin" valueType="num">
                                      <p:cBhvr>
                                        <p:cTn id="85" dur="500" fill="hold"/>
                                        <p:tgtEl>
                                          <p:spTgt spid="2604355"/>
                                        </p:tgtEl>
                                        <p:attrNameLst>
                                          <p:attrName>ppt_x</p:attrName>
                                        </p:attrNameLst>
                                      </p:cBhvr>
                                      <p:tavLst>
                                        <p:tav tm="0">
                                          <p:val>
                                            <p:strVal val="#ppt_x-#ppt_w/2"/>
                                          </p:val>
                                        </p:tav>
                                        <p:tav tm="100000">
                                          <p:val>
                                            <p:strVal val="#ppt_x"/>
                                          </p:val>
                                        </p:tav>
                                      </p:tavLst>
                                    </p:anim>
                                    <p:anim calcmode="lin" valueType="num">
                                      <p:cBhvr>
                                        <p:cTn id="86" dur="500" fill="hold"/>
                                        <p:tgtEl>
                                          <p:spTgt spid="2604355"/>
                                        </p:tgtEl>
                                        <p:attrNameLst>
                                          <p:attrName>ppt_y</p:attrName>
                                        </p:attrNameLst>
                                      </p:cBhvr>
                                      <p:tavLst>
                                        <p:tav tm="0">
                                          <p:val>
                                            <p:strVal val="#ppt_y"/>
                                          </p:val>
                                        </p:tav>
                                        <p:tav tm="100000">
                                          <p:val>
                                            <p:strVal val="#ppt_y"/>
                                          </p:val>
                                        </p:tav>
                                      </p:tavLst>
                                    </p:anim>
                                    <p:anim calcmode="lin" valueType="num">
                                      <p:cBhvr>
                                        <p:cTn id="87" dur="500" fill="hold"/>
                                        <p:tgtEl>
                                          <p:spTgt spid="2604355"/>
                                        </p:tgtEl>
                                        <p:attrNameLst>
                                          <p:attrName>ppt_w</p:attrName>
                                        </p:attrNameLst>
                                      </p:cBhvr>
                                      <p:tavLst>
                                        <p:tav tm="0">
                                          <p:val>
                                            <p:fltVal val="0"/>
                                          </p:val>
                                        </p:tav>
                                        <p:tav tm="100000">
                                          <p:val>
                                            <p:strVal val="#ppt_w"/>
                                          </p:val>
                                        </p:tav>
                                      </p:tavLst>
                                    </p:anim>
                                    <p:anim calcmode="lin" valueType="num">
                                      <p:cBhvr>
                                        <p:cTn id="88" dur="500" fill="hold"/>
                                        <p:tgtEl>
                                          <p:spTgt spid="2604355"/>
                                        </p:tgtEl>
                                        <p:attrNameLst>
                                          <p:attrName>ppt_h</p:attrName>
                                        </p:attrNameLst>
                                      </p:cBhvr>
                                      <p:tavLst>
                                        <p:tav tm="0">
                                          <p:val>
                                            <p:strVal val="#ppt_h"/>
                                          </p:val>
                                        </p:tav>
                                        <p:tav tm="100000">
                                          <p:val>
                                            <p:strVal val="#ppt_h"/>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17" presetClass="entr" presetSubtype="8" fill="hold" nodeType="clickEffect">
                                  <p:stCondLst>
                                    <p:cond delay="0"/>
                                  </p:stCondLst>
                                  <p:childTnLst>
                                    <p:set>
                                      <p:cBhvr>
                                        <p:cTn id="92" dur="1" fill="hold">
                                          <p:stCondLst>
                                            <p:cond delay="0"/>
                                          </p:stCondLst>
                                        </p:cTn>
                                        <p:tgtEl>
                                          <p:spTgt spid="2604296"/>
                                        </p:tgtEl>
                                        <p:attrNameLst>
                                          <p:attrName>style.visibility</p:attrName>
                                        </p:attrNameLst>
                                      </p:cBhvr>
                                      <p:to>
                                        <p:strVal val="visible"/>
                                      </p:to>
                                    </p:set>
                                    <p:anim calcmode="lin" valueType="num">
                                      <p:cBhvr>
                                        <p:cTn id="93" dur="500" fill="hold"/>
                                        <p:tgtEl>
                                          <p:spTgt spid="2604296"/>
                                        </p:tgtEl>
                                        <p:attrNameLst>
                                          <p:attrName>ppt_x</p:attrName>
                                        </p:attrNameLst>
                                      </p:cBhvr>
                                      <p:tavLst>
                                        <p:tav tm="0">
                                          <p:val>
                                            <p:strVal val="#ppt_x-#ppt_w/2"/>
                                          </p:val>
                                        </p:tav>
                                        <p:tav tm="100000">
                                          <p:val>
                                            <p:strVal val="#ppt_x"/>
                                          </p:val>
                                        </p:tav>
                                      </p:tavLst>
                                    </p:anim>
                                    <p:anim calcmode="lin" valueType="num">
                                      <p:cBhvr>
                                        <p:cTn id="94" dur="500" fill="hold"/>
                                        <p:tgtEl>
                                          <p:spTgt spid="2604296"/>
                                        </p:tgtEl>
                                        <p:attrNameLst>
                                          <p:attrName>ppt_y</p:attrName>
                                        </p:attrNameLst>
                                      </p:cBhvr>
                                      <p:tavLst>
                                        <p:tav tm="0">
                                          <p:val>
                                            <p:strVal val="#ppt_y"/>
                                          </p:val>
                                        </p:tav>
                                        <p:tav tm="100000">
                                          <p:val>
                                            <p:strVal val="#ppt_y"/>
                                          </p:val>
                                        </p:tav>
                                      </p:tavLst>
                                    </p:anim>
                                    <p:anim calcmode="lin" valueType="num">
                                      <p:cBhvr>
                                        <p:cTn id="95" dur="500" fill="hold"/>
                                        <p:tgtEl>
                                          <p:spTgt spid="2604296"/>
                                        </p:tgtEl>
                                        <p:attrNameLst>
                                          <p:attrName>ppt_w</p:attrName>
                                        </p:attrNameLst>
                                      </p:cBhvr>
                                      <p:tavLst>
                                        <p:tav tm="0">
                                          <p:val>
                                            <p:fltVal val="0"/>
                                          </p:val>
                                        </p:tav>
                                        <p:tav tm="100000">
                                          <p:val>
                                            <p:strVal val="#ppt_w"/>
                                          </p:val>
                                        </p:tav>
                                      </p:tavLst>
                                    </p:anim>
                                    <p:anim calcmode="lin" valueType="num">
                                      <p:cBhvr>
                                        <p:cTn id="96" dur="500" fill="hold"/>
                                        <p:tgtEl>
                                          <p:spTgt spid="2604296"/>
                                        </p:tgtEl>
                                        <p:attrNameLst>
                                          <p:attrName>ppt_h</p:attrName>
                                        </p:attrNameLst>
                                      </p:cBhvr>
                                      <p:tavLst>
                                        <p:tav tm="0">
                                          <p:val>
                                            <p:strVal val="#ppt_h"/>
                                          </p:val>
                                        </p:tav>
                                        <p:tav tm="100000">
                                          <p:val>
                                            <p:strVal val="#ppt_h"/>
                                          </p:val>
                                        </p:tav>
                                      </p:tavLst>
                                    </p:anim>
                                  </p:childTnLst>
                                </p:cTn>
                              </p:par>
                            </p:childTnLst>
                          </p:cTn>
                        </p:par>
                        <p:par>
                          <p:cTn id="97" fill="hold" nodeType="afterGroup">
                            <p:stCondLst>
                              <p:cond delay="500"/>
                            </p:stCondLst>
                            <p:childTnLst>
                              <p:par>
                                <p:cTn id="98" presetID="2" presetClass="entr" presetSubtype="4" fill="hold" nodeType="afterEffect">
                                  <p:stCondLst>
                                    <p:cond delay="0"/>
                                  </p:stCondLst>
                                  <p:childTnLst>
                                    <p:set>
                                      <p:cBhvr>
                                        <p:cTn id="99" dur="1" fill="hold">
                                          <p:stCondLst>
                                            <p:cond delay="0"/>
                                          </p:stCondLst>
                                        </p:cTn>
                                        <p:tgtEl>
                                          <p:spTgt spid="2604353"/>
                                        </p:tgtEl>
                                        <p:attrNameLst>
                                          <p:attrName>style.visibility</p:attrName>
                                        </p:attrNameLst>
                                      </p:cBhvr>
                                      <p:to>
                                        <p:strVal val="visible"/>
                                      </p:to>
                                    </p:set>
                                    <p:anim calcmode="lin" valueType="num">
                                      <p:cBhvr additive="base">
                                        <p:cTn id="100" dur="500" fill="hold"/>
                                        <p:tgtEl>
                                          <p:spTgt spid="2604353"/>
                                        </p:tgtEl>
                                        <p:attrNameLst>
                                          <p:attrName>ppt_x</p:attrName>
                                        </p:attrNameLst>
                                      </p:cBhvr>
                                      <p:tavLst>
                                        <p:tav tm="0">
                                          <p:val>
                                            <p:strVal val="#ppt_x"/>
                                          </p:val>
                                        </p:tav>
                                        <p:tav tm="100000">
                                          <p:val>
                                            <p:strVal val="#ppt_x"/>
                                          </p:val>
                                        </p:tav>
                                      </p:tavLst>
                                    </p:anim>
                                    <p:anim calcmode="lin" valueType="num">
                                      <p:cBhvr additive="base">
                                        <p:cTn id="101" dur="500" fill="hold"/>
                                        <p:tgtEl>
                                          <p:spTgt spid="26043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4130" grpId="0" autoUpdateAnimBg="0"/>
      <p:bldP spid="2604163" grpId="0" autoUpdateAnimBg="0"/>
      <p:bldP spid="2604196" grpId="0" autoUpdateAnimBg="0"/>
      <p:bldP spid="2604229" grpId="0" autoUpdateAnimBg="0"/>
      <p:bldP spid="2604262" grpId="0" autoUpdateAnimBg="0"/>
      <p:bldP spid="2604295"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幻灯片编号占位符 5"/>
          <p:cNvSpPr>
            <a:spLocks noGrp="1"/>
          </p:cNvSpPr>
          <p:nvPr>
            <p:ph type="sldNum" sz="quarter" idx="12"/>
          </p:nvPr>
        </p:nvSpPr>
        <p:spPr/>
        <p:txBody>
          <a:bodyPr/>
          <a:lstStyle/>
          <a:p>
            <a:pPr>
              <a:defRPr/>
            </a:pPr>
            <a:fld id="{452B8923-699C-5C41-9D72-BCDCD5CB711C}" type="slidenum">
              <a:rPr lang="en-US" altLang="zh-CN"/>
              <a:pPr>
                <a:defRPr/>
              </a:pPr>
              <a:t>98</a:t>
            </a:fld>
            <a:endParaRPr lang="en-US" altLang="zh-CN"/>
          </a:p>
        </p:txBody>
      </p:sp>
      <p:sp>
        <p:nvSpPr>
          <p:cNvPr id="2172930" name="Rectangle 2"/>
          <p:cNvSpPr>
            <a:spLocks noGrp="1" noChangeArrowheads="1"/>
          </p:cNvSpPr>
          <p:nvPr>
            <p:ph type="title"/>
          </p:nvPr>
        </p:nvSpPr>
        <p:spPr/>
        <p:txBody>
          <a:bodyPr/>
          <a:lstStyle/>
          <a:p>
            <a:pPr>
              <a:defRPr/>
            </a:pPr>
            <a:r>
              <a:rPr lang="zh-CN" altLang="en-US" dirty="0"/>
              <a:t>第四节</a:t>
            </a:r>
            <a:r>
              <a:rPr lang="en-US" altLang="zh-CN" dirty="0"/>
              <a:t>  </a:t>
            </a:r>
            <a:r>
              <a:rPr lang="zh-CN" altLang="en-US" dirty="0"/>
              <a:t>低成本供应商</a:t>
            </a:r>
          </a:p>
        </p:txBody>
      </p:sp>
      <p:sp>
        <p:nvSpPr>
          <p:cNvPr id="2172932" name="Rectangle 4"/>
          <p:cNvSpPr>
            <a:spLocks noChangeArrowheads="1"/>
          </p:cNvSpPr>
          <p:nvPr/>
        </p:nvSpPr>
        <p:spPr bwMode="auto">
          <a:xfrm>
            <a:off x="251520" y="764704"/>
            <a:ext cx="86868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176213" indent="-176213" algn="l" eaLnBrk="0" hangingPunct="0">
              <a:lnSpc>
                <a:spcPct val="100000"/>
              </a:lnSpc>
              <a:spcBef>
                <a:spcPct val="0"/>
              </a:spcBef>
              <a:buClr>
                <a:schemeClr val="bg2"/>
              </a:buClr>
              <a:buFontTx/>
              <a:buChar char="•"/>
              <a:defRPr/>
            </a:pPr>
            <a:r>
              <a:rPr kumimoji="0" lang="zh-CN" altLang="en-US" sz="2200" b="1">
                <a:ea typeface="黑体" charset="0"/>
                <a:cs typeface="黑体" charset="0"/>
              </a:rPr>
              <a:t>供应商的识别与选择、合作与考核、发展与淘汰是一个循环轮</a:t>
            </a:r>
          </a:p>
        </p:txBody>
      </p:sp>
      <p:grpSp>
        <p:nvGrpSpPr>
          <p:cNvPr id="105476" name="Group 5"/>
          <p:cNvGrpSpPr>
            <a:grpSpLocks/>
          </p:cNvGrpSpPr>
          <p:nvPr/>
        </p:nvGrpSpPr>
        <p:grpSpPr bwMode="auto">
          <a:xfrm>
            <a:off x="1321495" y="1102842"/>
            <a:ext cx="3035300" cy="2663825"/>
            <a:chOff x="249" y="1706"/>
            <a:chExt cx="2223" cy="2087"/>
          </a:xfrm>
        </p:grpSpPr>
        <p:sp>
          <p:nvSpPr>
            <p:cNvPr id="2172934" name="Rectangle 6"/>
            <p:cNvSpPr>
              <a:spLocks noChangeArrowheads="1"/>
            </p:cNvSpPr>
            <p:nvPr/>
          </p:nvSpPr>
          <p:spPr bwMode="auto">
            <a:xfrm>
              <a:off x="249" y="1706"/>
              <a:ext cx="2223" cy="2087"/>
            </a:xfrm>
            <a:prstGeom prst="rect">
              <a:avLst/>
            </a:prstGeom>
            <a:noFill/>
            <a:ln>
              <a:noFill/>
            </a:ln>
            <a:effectLst/>
            <a:extLst>
              <a:ext uri="{909E8E84-426E-40dd-AFC4-6F175D3DCCD1}">
                <a14:hiddenFill xmlns:a14="http://schemas.microsoft.com/office/drawing/2010/main" xmlns="">
                  <a:solidFill>
                    <a:srgbClr val="FFFF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05621" name="AutoShape 7"/>
            <p:cNvSpPr>
              <a:spLocks noChangeArrowheads="1"/>
            </p:cNvSpPr>
            <p:nvPr/>
          </p:nvSpPr>
          <p:spPr bwMode="auto">
            <a:xfrm>
              <a:off x="748" y="1751"/>
              <a:ext cx="1567" cy="161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 name="T24" fmla="*/ 3157 w 21600"/>
                <a:gd name="T25" fmla="*/ 3166 h 21600"/>
                <a:gd name="T26" fmla="*/ 18443 w 21600"/>
                <a:gd name="T27" fmla="*/ 18434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3059" y="10800"/>
                  </a:moveTo>
                  <a:cubicBezTo>
                    <a:pt x="3059" y="15075"/>
                    <a:pt x="6525" y="18541"/>
                    <a:pt x="10800" y="18541"/>
                  </a:cubicBezTo>
                  <a:cubicBezTo>
                    <a:pt x="15075" y="18541"/>
                    <a:pt x="18541" y="15075"/>
                    <a:pt x="18541" y="10800"/>
                  </a:cubicBezTo>
                  <a:cubicBezTo>
                    <a:pt x="18541" y="6525"/>
                    <a:pt x="15075" y="3059"/>
                    <a:pt x="10800" y="3059"/>
                  </a:cubicBezTo>
                  <a:cubicBezTo>
                    <a:pt x="6525" y="3059"/>
                    <a:pt x="3059" y="6525"/>
                    <a:pt x="3059" y="10800"/>
                  </a:cubicBezTo>
                  <a:close/>
                </a:path>
              </a:pathLst>
            </a:cu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2" name="WordArt 8"/>
            <p:cNvSpPr>
              <a:spLocks noChangeArrowheads="1" noChangeShapeType="1" noTextEdit="1"/>
            </p:cNvSpPr>
            <p:nvPr/>
          </p:nvSpPr>
          <p:spPr bwMode="auto">
            <a:xfrm rot="-6445353">
              <a:off x="614" y="2158"/>
              <a:ext cx="1358" cy="865"/>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3867751"/>
                </a:avLst>
              </a:prstTxWarp>
            </a:bodyPr>
            <a:lstStyle/>
            <a:p>
              <a:r>
                <a:rPr lang="zh-CN" altLang="en-US" sz="1600" kern="10">
                  <a:ln w="9525">
                    <a:solidFill>
                      <a:srgbClr val="000000"/>
                    </a:solidFill>
                    <a:round/>
                    <a:headEnd/>
                    <a:tailEnd/>
                  </a:ln>
                  <a:noFill/>
                  <a:latin typeface="宋体"/>
                  <a:ea typeface="宋体"/>
                  <a:cs typeface="宋体"/>
                </a:rPr>
                <a:t>供应商发展  </a:t>
              </a:r>
            </a:p>
          </p:txBody>
        </p:sp>
        <p:sp>
          <p:nvSpPr>
            <p:cNvPr id="105623" name="AutoShape 9"/>
            <p:cNvSpPr>
              <a:spLocks noChangeArrowheads="1"/>
            </p:cNvSpPr>
            <p:nvPr/>
          </p:nvSpPr>
          <p:spPr bwMode="auto">
            <a:xfrm rot="304598">
              <a:off x="1016" y="2023"/>
              <a:ext cx="1034" cy="1063"/>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1797 w 21600"/>
                <a:gd name="T13" fmla="*/ 0 h 21600"/>
                <a:gd name="T14" fmla="*/ 19803 w 21600"/>
                <a:gd name="T15" fmla="*/ 7864 h 21600"/>
              </a:gdLst>
              <a:ahLst/>
              <a:cxnLst>
                <a:cxn ang="T8">
                  <a:pos x="T0" y="T1"/>
                </a:cxn>
                <a:cxn ang="T9">
                  <a:pos x="T2" y="T3"/>
                </a:cxn>
                <a:cxn ang="T10">
                  <a:pos x="T4" y="T5"/>
                </a:cxn>
                <a:cxn ang="T11">
                  <a:pos x="T6" y="T7"/>
                </a:cxn>
              </a:cxnLst>
              <a:rect l="T12" t="T13" r="T14" b="T15"/>
              <a:pathLst>
                <a:path w="21600" h="21600">
                  <a:moveTo>
                    <a:pt x="7105" y="6979"/>
                  </a:moveTo>
                  <a:cubicBezTo>
                    <a:pt x="8096" y="6020"/>
                    <a:pt x="9421" y="5484"/>
                    <a:pt x="10800" y="5484"/>
                  </a:cubicBezTo>
                  <a:cubicBezTo>
                    <a:pt x="12178" y="5484"/>
                    <a:pt x="13503" y="6020"/>
                    <a:pt x="14494" y="6979"/>
                  </a:cubicBezTo>
                  <a:lnTo>
                    <a:pt x="18307" y="3036"/>
                  </a:lnTo>
                  <a:cubicBezTo>
                    <a:pt x="16293" y="1088"/>
                    <a:pt x="13601" y="0"/>
                    <a:pt x="10799" y="0"/>
                  </a:cubicBezTo>
                  <a:cubicBezTo>
                    <a:pt x="7998" y="0"/>
                    <a:pt x="5306" y="1088"/>
                    <a:pt x="3292" y="3036"/>
                  </a:cubicBezTo>
                  <a:lnTo>
                    <a:pt x="7105" y="6979"/>
                  </a:lnTo>
                  <a:close/>
                </a:path>
              </a:pathLst>
            </a:custGeom>
            <a:noFill/>
            <a:ln w="9525">
              <a:solidFill>
                <a:srgbClr val="00000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4" name="AutoShape 10"/>
            <p:cNvSpPr>
              <a:spLocks noChangeArrowheads="1"/>
            </p:cNvSpPr>
            <p:nvPr/>
          </p:nvSpPr>
          <p:spPr bwMode="auto">
            <a:xfrm rot="5166651">
              <a:off x="1000" y="2036"/>
              <a:ext cx="1062" cy="1034"/>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027 w 21600"/>
                <a:gd name="T13" fmla="*/ 0 h 21600"/>
                <a:gd name="T14" fmla="*/ 17573 w 21600"/>
                <a:gd name="T15" fmla="*/ 6852 h 21600"/>
              </a:gdLst>
              <a:ahLst/>
              <a:cxnLst>
                <a:cxn ang="T8">
                  <a:pos x="T0" y="T1"/>
                </a:cxn>
                <a:cxn ang="T9">
                  <a:pos x="T2" y="T3"/>
                </a:cxn>
                <a:cxn ang="T10">
                  <a:pos x="T4" y="T5"/>
                </a:cxn>
                <a:cxn ang="T11">
                  <a:pos x="T6" y="T7"/>
                </a:cxn>
              </a:cxnLst>
              <a:rect l="T12" t="T13" r="T14" b="T15"/>
              <a:pathLst>
                <a:path w="21600" h="21600">
                  <a:moveTo>
                    <a:pt x="8433" y="6330"/>
                  </a:moveTo>
                  <a:cubicBezTo>
                    <a:pt x="9162" y="5943"/>
                    <a:pt x="9974" y="5741"/>
                    <a:pt x="10800" y="5741"/>
                  </a:cubicBezTo>
                  <a:cubicBezTo>
                    <a:pt x="11625" y="5741"/>
                    <a:pt x="12437" y="5943"/>
                    <a:pt x="13166" y="6330"/>
                  </a:cubicBezTo>
                  <a:lnTo>
                    <a:pt x="15854" y="1255"/>
                  </a:lnTo>
                  <a:cubicBezTo>
                    <a:pt x="14297" y="431"/>
                    <a:pt x="12561" y="0"/>
                    <a:pt x="10799" y="0"/>
                  </a:cubicBezTo>
                  <a:cubicBezTo>
                    <a:pt x="9038" y="0"/>
                    <a:pt x="7302" y="431"/>
                    <a:pt x="5745" y="1255"/>
                  </a:cubicBezTo>
                  <a:lnTo>
                    <a:pt x="8433" y="6330"/>
                  </a:lnTo>
                  <a:close/>
                </a:path>
              </a:pathLst>
            </a:custGeom>
            <a:noFill/>
            <a:ln w="9525">
              <a:solidFill>
                <a:srgbClr val="00000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5" name="AutoShape 11"/>
            <p:cNvSpPr>
              <a:spLocks noChangeArrowheads="1"/>
            </p:cNvSpPr>
            <p:nvPr/>
          </p:nvSpPr>
          <p:spPr bwMode="auto">
            <a:xfrm rot="9592955">
              <a:off x="1014" y="2022"/>
              <a:ext cx="1034" cy="106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841 w 21600"/>
                <a:gd name="T13" fmla="*/ 0 h 21600"/>
                <a:gd name="T14" fmla="*/ 18759 w 21600"/>
                <a:gd name="T15" fmla="*/ 7241 h 21600"/>
              </a:gdLst>
              <a:ahLst/>
              <a:cxnLst>
                <a:cxn ang="T8">
                  <a:pos x="T0" y="T1"/>
                </a:cxn>
                <a:cxn ang="T9">
                  <a:pos x="T2" y="T3"/>
                </a:cxn>
                <a:cxn ang="T10">
                  <a:pos x="T4" y="T5"/>
                </a:cxn>
                <a:cxn ang="T11">
                  <a:pos x="T6" y="T7"/>
                </a:cxn>
              </a:cxnLst>
              <a:rect l="T12" t="T13" r="T14" b="T15"/>
              <a:pathLst>
                <a:path w="21600" h="21600">
                  <a:moveTo>
                    <a:pt x="7706" y="6525"/>
                  </a:moveTo>
                  <a:cubicBezTo>
                    <a:pt x="8606" y="5873"/>
                    <a:pt x="9688" y="5522"/>
                    <a:pt x="10800" y="5522"/>
                  </a:cubicBezTo>
                  <a:cubicBezTo>
                    <a:pt x="11911" y="5522"/>
                    <a:pt x="12993" y="5873"/>
                    <a:pt x="13893" y="6525"/>
                  </a:cubicBezTo>
                  <a:lnTo>
                    <a:pt x="17132" y="2050"/>
                  </a:lnTo>
                  <a:cubicBezTo>
                    <a:pt x="15289" y="717"/>
                    <a:pt x="13073" y="0"/>
                    <a:pt x="10799" y="0"/>
                  </a:cubicBezTo>
                  <a:cubicBezTo>
                    <a:pt x="8526" y="0"/>
                    <a:pt x="6310" y="717"/>
                    <a:pt x="4467" y="2050"/>
                  </a:cubicBezTo>
                  <a:lnTo>
                    <a:pt x="7706" y="6525"/>
                  </a:lnTo>
                  <a:close/>
                </a:path>
              </a:pathLst>
            </a:custGeom>
            <a:noFill/>
            <a:ln w="9525">
              <a:solidFill>
                <a:srgbClr val="00000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6" name="AutoShape 12"/>
            <p:cNvSpPr>
              <a:spLocks noChangeArrowheads="1"/>
            </p:cNvSpPr>
            <p:nvPr/>
          </p:nvSpPr>
          <p:spPr bwMode="auto">
            <a:xfrm rot="-7918881">
              <a:off x="995" y="2036"/>
              <a:ext cx="1062" cy="1034"/>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942 w 21600"/>
                <a:gd name="T13" fmla="*/ 0 h 21600"/>
                <a:gd name="T14" fmla="*/ 16658 w 21600"/>
                <a:gd name="T15" fmla="*/ 6413 h 21600"/>
              </a:gdLst>
              <a:ahLst/>
              <a:cxnLst>
                <a:cxn ang="T8">
                  <a:pos x="T0" y="T1"/>
                </a:cxn>
                <a:cxn ang="T9">
                  <a:pos x="T2" y="T3"/>
                </a:cxn>
                <a:cxn ang="T10">
                  <a:pos x="T4" y="T5"/>
                </a:cxn>
                <a:cxn ang="T11">
                  <a:pos x="T6" y="T7"/>
                </a:cxn>
              </a:cxnLst>
              <a:rect l="T12" t="T13" r="T14" b="T15"/>
              <a:pathLst>
                <a:path w="21600" h="21600">
                  <a:moveTo>
                    <a:pt x="8808" y="5971"/>
                  </a:moveTo>
                  <a:cubicBezTo>
                    <a:pt x="9439" y="5711"/>
                    <a:pt x="10116" y="5576"/>
                    <a:pt x="10800" y="5576"/>
                  </a:cubicBezTo>
                  <a:cubicBezTo>
                    <a:pt x="11483" y="5576"/>
                    <a:pt x="12160" y="5711"/>
                    <a:pt x="12791" y="5971"/>
                  </a:cubicBezTo>
                  <a:lnTo>
                    <a:pt x="14918" y="816"/>
                  </a:lnTo>
                  <a:cubicBezTo>
                    <a:pt x="13612" y="277"/>
                    <a:pt x="12212" y="0"/>
                    <a:pt x="10799" y="0"/>
                  </a:cubicBezTo>
                  <a:cubicBezTo>
                    <a:pt x="9387" y="0"/>
                    <a:pt x="7987" y="277"/>
                    <a:pt x="6681" y="816"/>
                  </a:cubicBezTo>
                  <a:lnTo>
                    <a:pt x="8808" y="5971"/>
                  </a:lnTo>
                  <a:close/>
                </a:path>
              </a:pathLst>
            </a:custGeom>
            <a:noFill/>
            <a:ln w="9525">
              <a:solidFill>
                <a:srgbClr val="00000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7" name="AutoShape 13"/>
            <p:cNvSpPr>
              <a:spLocks noChangeArrowheads="1"/>
            </p:cNvSpPr>
            <p:nvPr/>
          </p:nvSpPr>
          <p:spPr bwMode="auto">
            <a:xfrm rot="-4401682">
              <a:off x="995" y="2036"/>
              <a:ext cx="1062" cy="1034"/>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373 w 21600"/>
                <a:gd name="T13" fmla="*/ 0 h 21600"/>
                <a:gd name="T14" fmla="*/ 17227 w 21600"/>
                <a:gd name="T15" fmla="*/ 6664 h 21600"/>
              </a:gdLst>
              <a:ahLst/>
              <a:cxnLst>
                <a:cxn ang="T8">
                  <a:pos x="T0" y="T1"/>
                </a:cxn>
                <a:cxn ang="T9">
                  <a:pos x="T2" y="T3"/>
                </a:cxn>
                <a:cxn ang="T10">
                  <a:pos x="T4" y="T5"/>
                </a:cxn>
                <a:cxn ang="T11">
                  <a:pos x="T6" y="T7"/>
                </a:cxn>
              </a:cxnLst>
              <a:rect l="T12" t="T13" r="T14" b="T15"/>
              <a:pathLst>
                <a:path w="21600" h="21600">
                  <a:moveTo>
                    <a:pt x="8557" y="6164"/>
                  </a:moveTo>
                  <a:cubicBezTo>
                    <a:pt x="9256" y="5825"/>
                    <a:pt x="10023" y="5649"/>
                    <a:pt x="10800" y="5649"/>
                  </a:cubicBezTo>
                  <a:cubicBezTo>
                    <a:pt x="11576" y="5649"/>
                    <a:pt x="12343" y="5825"/>
                    <a:pt x="13042" y="6164"/>
                  </a:cubicBezTo>
                  <a:lnTo>
                    <a:pt x="15503" y="1078"/>
                  </a:lnTo>
                  <a:cubicBezTo>
                    <a:pt x="14037" y="368"/>
                    <a:pt x="12429" y="0"/>
                    <a:pt x="10799" y="0"/>
                  </a:cubicBezTo>
                  <a:cubicBezTo>
                    <a:pt x="9170" y="0"/>
                    <a:pt x="7562" y="368"/>
                    <a:pt x="6096" y="1078"/>
                  </a:cubicBezTo>
                  <a:lnTo>
                    <a:pt x="8557" y="6164"/>
                  </a:lnTo>
                  <a:close/>
                </a:path>
              </a:pathLst>
            </a:custGeom>
            <a:noFill/>
            <a:ln w="9525">
              <a:solidFill>
                <a:srgbClr val="000000"/>
              </a:solidFill>
              <a:prstDash val="dash"/>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28" name="WordArt 14"/>
            <p:cNvSpPr>
              <a:spLocks noChangeArrowheads="1" noChangeShapeType="1" noTextEdit="1"/>
            </p:cNvSpPr>
            <p:nvPr/>
          </p:nvSpPr>
          <p:spPr bwMode="auto">
            <a:xfrm rot="5689825">
              <a:off x="1815" y="2482"/>
              <a:ext cx="161" cy="78"/>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0800000"/>
                </a:avLst>
              </a:prstTxWarp>
            </a:bodyPr>
            <a:lstStyle/>
            <a:p>
              <a:r>
                <a:rPr lang="zh-CN" altLang="en-US" sz="1400" kern="10">
                  <a:ln w="9525">
                    <a:solidFill>
                      <a:srgbClr val="000000"/>
                    </a:solidFill>
                    <a:round/>
                    <a:headEnd/>
                    <a:tailEnd/>
                  </a:ln>
                  <a:noFill/>
                  <a:latin typeface="宋体"/>
                  <a:ea typeface="宋体"/>
                  <a:cs typeface="宋体"/>
                </a:rPr>
                <a:t>价格</a:t>
              </a:r>
            </a:p>
          </p:txBody>
        </p:sp>
        <p:sp>
          <p:nvSpPr>
            <p:cNvPr id="105629" name="WordArt 15"/>
            <p:cNvSpPr>
              <a:spLocks noChangeAspect="1" noChangeArrowheads="1" noChangeShapeType="1" noTextEdit="1"/>
            </p:cNvSpPr>
            <p:nvPr/>
          </p:nvSpPr>
          <p:spPr bwMode="auto">
            <a:xfrm rot="183480">
              <a:off x="1445" y="2140"/>
              <a:ext cx="224" cy="115"/>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0826002"/>
                </a:avLst>
              </a:prstTxWarp>
            </a:bodyPr>
            <a:lstStyle/>
            <a:p>
              <a:r>
                <a:rPr lang="zh-CN" altLang="en-US" sz="1400" kern="10">
                  <a:ln w="9525">
                    <a:solidFill>
                      <a:srgbClr val="000000"/>
                    </a:solidFill>
                    <a:round/>
                    <a:headEnd/>
                    <a:tailEnd/>
                  </a:ln>
                  <a:noFill/>
                  <a:latin typeface="宋体"/>
                  <a:ea typeface="宋体"/>
                  <a:cs typeface="宋体"/>
                </a:rPr>
                <a:t>质 量</a:t>
              </a:r>
            </a:p>
          </p:txBody>
        </p:sp>
        <p:sp>
          <p:nvSpPr>
            <p:cNvPr id="105630" name="WordArt 16"/>
            <p:cNvSpPr>
              <a:spLocks noChangeArrowheads="1" noChangeShapeType="1" noTextEdit="1"/>
            </p:cNvSpPr>
            <p:nvPr/>
          </p:nvSpPr>
          <p:spPr bwMode="auto">
            <a:xfrm rot="-4546639">
              <a:off x="1100" y="2414"/>
              <a:ext cx="162" cy="78"/>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0800000"/>
                </a:avLst>
              </a:prstTxWarp>
            </a:bodyPr>
            <a:lstStyle/>
            <a:p>
              <a:r>
                <a:rPr lang="zh-CN" altLang="en-US" sz="1400" kern="10">
                  <a:ln w="9525">
                    <a:solidFill>
                      <a:srgbClr val="000000"/>
                    </a:solidFill>
                    <a:round/>
                    <a:headEnd/>
                    <a:tailEnd/>
                  </a:ln>
                  <a:noFill/>
                  <a:latin typeface="宋体"/>
                  <a:ea typeface="宋体"/>
                  <a:cs typeface="宋体"/>
                </a:rPr>
                <a:t>研发</a:t>
              </a:r>
            </a:p>
          </p:txBody>
        </p:sp>
        <p:sp>
          <p:nvSpPr>
            <p:cNvPr id="105631" name="WordArt 17"/>
            <p:cNvSpPr>
              <a:spLocks noChangeArrowheads="1" noChangeShapeType="1" noTextEdit="1"/>
            </p:cNvSpPr>
            <p:nvPr/>
          </p:nvSpPr>
          <p:spPr bwMode="auto">
            <a:xfrm rot="4004700">
              <a:off x="1264" y="2080"/>
              <a:ext cx="1017" cy="728"/>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3531313"/>
                </a:avLst>
              </a:prstTxWarp>
            </a:bodyPr>
            <a:lstStyle/>
            <a:p>
              <a:r>
                <a:rPr lang="zh-CN" altLang="en-US" sz="1600" kern="10">
                  <a:ln w="9525">
                    <a:solidFill>
                      <a:srgbClr val="000000"/>
                    </a:solidFill>
                    <a:round/>
                    <a:headEnd/>
                    <a:tailEnd/>
                  </a:ln>
                  <a:noFill/>
                  <a:latin typeface="宋体"/>
                  <a:ea typeface="宋体"/>
                  <a:cs typeface="宋体"/>
                </a:rPr>
                <a:t>供应商考评 </a:t>
              </a:r>
            </a:p>
          </p:txBody>
        </p:sp>
        <p:sp>
          <p:nvSpPr>
            <p:cNvPr id="105632" name="WordArt 18"/>
            <p:cNvSpPr>
              <a:spLocks noChangeArrowheads="1" noChangeShapeType="1" noTextEdit="1"/>
            </p:cNvSpPr>
            <p:nvPr/>
          </p:nvSpPr>
          <p:spPr bwMode="auto">
            <a:xfrm rot="-7802347">
              <a:off x="1166" y="2767"/>
              <a:ext cx="161" cy="80"/>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0800000"/>
                </a:avLst>
              </a:prstTxWarp>
            </a:bodyPr>
            <a:lstStyle/>
            <a:p>
              <a:r>
                <a:rPr lang="zh-CN" altLang="en-US" sz="1400" kern="10">
                  <a:ln w="9525">
                    <a:solidFill>
                      <a:srgbClr val="000000"/>
                    </a:solidFill>
                    <a:round/>
                    <a:headEnd/>
                    <a:tailEnd/>
                  </a:ln>
                  <a:noFill/>
                  <a:latin typeface="宋体"/>
                  <a:ea typeface="宋体"/>
                  <a:cs typeface="宋体"/>
                </a:rPr>
                <a:t>服务</a:t>
              </a:r>
            </a:p>
          </p:txBody>
        </p:sp>
        <p:sp>
          <p:nvSpPr>
            <p:cNvPr id="105633" name="WordArt 19"/>
            <p:cNvSpPr>
              <a:spLocks noChangeArrowheads="1" noChangeShapeType="1" noTextEdit="1"/>
            </p:cNvSpPr>
            <p:nvPr/>
          </p:nvSpPr>
          <p:spPr bwMode="auto">
            <a:xfrm rot="9884161">
              <a:off x="1565" y="2878"/>
              <a:ext cx="220" cy="49"/>
            </a:xfrm>
            <a:prstGeom prst="rect">
              <a:avLst/>
            </a:prstGeom>
            <a:extLst>
              <a:ext uri="{909E8E84-426E-40dd-AFC4-6F175D3DCCD1}">
                <a14:hiddenFill xmlns:a14="http://schemas.microsoft.com/office/drawing/2010/main" xmlns="">
                  <a:solidFill>
                    <a:srgbClr val="FFFFFF"/>
                  </a:solidFill>
                </a14:hiddenFill>
              </a:ext>
            </a:extLst>
          </p:spPr>
          <p:txBody>
            <a:bodyPr spcFirstLastPara="1" wrap="none" fromWordArt="1">
              <a:prstTxWarp prst="textArchUp">
                <a:avLst>
                  <a:gd name="adj" fmla="val 10800000"/>
                </a:avLst>
              </a:prstTxWarp>
            </a:bodyPr>
            <a:lstStyle/>
            <a:p>
              <a:r>
                <a:rPr lang="zh-CN" altLang="en-US" sz="1400" kern="10">
                  <a:ln w="9525">
                    <a:solidFill>
                      <a:srgbClr val="000000"/>
                    </a:solidFill>
                    <a:round/>
                    <a:headEnd/>
                    <a:tailEnd/>
                  </a:ln>
                  <a:noFill/>
                  <a:latin typeface="宋体"/>
                  <a:ea typeface="宋体"/>
                  <a:cs typeface="宋体"/>
                </a:rPr>
                <a:t>交 付</a:t>
              </a:r>
            </a:p>
          </p:txBody>
        </p:sp>
        <p:sp>
          <p:nvSpPr>
            <p:cNvPr id="105634" name="Oval 20"/>
            <p:cNvSpPr>
              <a:spLocks noChangeArrowheads="1"/>
            </p:cNvSpPr>
            <p:nvPr/>
          </p:nvSpPr>
          <p:spPr bwMode="auto">
            <a:xfrm>
              <a:off x="1328" y="2350"/>
              <a:ext cx="398" cy="409"/>
            </a:xfrm>
            <a:prstGeom prst="ellipse">
              <a:avLst/>
            </a:prstGeom>
            <a:noFill/>
            <a:ln w="9525">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35" name="Text Box 21"/>
            <p:cNvSpPr txBox="1">
              <a:spLocks noChangeArrowheads="1"/>
            </p:cNvSpPr>
            <p:nvPr/>
          </p:nvSpPr>
          <p:spPr bwMode="auto">
            <a:xfrm>
              <a:off x="1407" y="2402"/>
              <a:ext cx="299" cy="286"/>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rIns="0" anchor="ctr" anchorCtr="1"/>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gn="just"/>
              <a:r>
                <a:rPr lang="zh-CN" altLang="en-US" sz="1400" b="1">
                  <a:latin typeface="宋体" charset="0"/>
                </a:rPr>
                <a:t>轴心</a:t>
              </a:r>
              <a:endParaRPr lang="zh-CN" altLang="en-US" sz="2400" b="1">
                <a:ea typeface="黑体" charset="0"/>
                <a:cs typeface="黑体" charset="0"/>
              </a:endParaRPr>
            </a:p>
          </p:txBody>
        </p:sp>
        <p:sp>
          <p:nvSpPr>
            <p:cNvPr id="105636" name="AutoShape 22"/>
            <p:cNvSpPr>
              <a:spLocks noChangeArrowheads="1"/>
            </p:cNvSpPr>
            <p:nvPr/>
          </p:nvSpPr>
          <p:spPr bwMode="auto">
            <a:xfrm rot="-1803508">
              <a:off x="669" y="1928"/>
              <a:ext cx="909" cy="180"/>
            </a:xfrm>
            <a:prstGeom prst="chevron">
              <a:avLst>
                <a:gd name="adj" fmla="val 72804"/>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37" name="WordArt 23"/>
            <p:cNvSpPr>
              <a:spLocks noChangeArrowheads="1" noChangeShapeType="1" noTextEdit="1"/>
            </p:cNvSpPr>
            <p:nvPr/>
          </p:nvSpPr>
          <p:spPr bwMode="auto">
            <a:xfrm rot="-281244">
              <a:off x="975" y="1797"/>
              <a:ext cx="498" cy="354"/>
            </a:xfrm>
            <a:prstGeom prst="rect">
              <a:avLst/>
            </a:prstGeom>
            <a:extLst>
              <a:ext uri="{909E8E84-426E-40dd-AFC4-6F175D3DCCD1}">
                <a14:hiddenFill xmlns:a14="http://schemas.microsoft.com/office/drawing/2010/main" xmlns="">
                  <a:solidFill>
                    <a:srgbClr val="FFFFFF"/>
                  </a:solidFill>
                </a14:hiddenFill>
              </a:ext>
            </a:extLst>
          </p:spPr>
          <p:txBody>
            <a:bodyPr wrap="none" fromWordArt="1">
              <a:prstTxWarp prst="textSlantUp">
                <a:avLst>
                  <a:gd name="adj" fmla="val 71431"/>
                </a:avLst>
              </a:prstTxWarp>
            </a:bodyPr>
            <a:lstStyle/>
            <a:p>
              <a:r>
                <a:rPr lang="zh-CN" altLang="en-US" sz="1800" kern="10">
                  <a:ln w="9525">
                    <a:solidFill>
                      <a:srgbClr val="000000"/>
                    </a:solidFill>
                    <a:round/>
                    <a:headEnd/>
                    <a:tailEnd/>
                  </a:ln>
                  <a:noFill/>
                  <a:latin typeface="宋体"/>
                  <a:ea typeface="宋体"/>
                  <a:cs typeface="宋体"/>
                </a:rPr>
                <a:t>供应商选择</a:t>
              </a:r>
            </a:p>
          </p:txBody>
        </p:sp>
        <p:sp>
          <p:nvSpPr>
            <p:cNvPr id="105638" name="AutoShape 24"/>
            <p:cNvSpPr>
              <a:spLocks noChangeArrowheads="1"/>
            </p:cNvSpPr>
            <p:nvPr/>
          </p:nvSpPr>
          <p:spPr bwMode="auto">
            <a:xfrm rot="8979130">
              <a:off x="1259" y="3112"/>
              <a:ext cx="915" cy="182"/>
            </a:xfrm>
            <a:prstGeom prst="chevron">
              <a:avLst>
                <a:gd name="adj" fmla="val 72479"/>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39" name="WordArt 25"/>
            <p:cNvSpPr>
              <a:spLocks noChangeArrowheads="1" noChangeShapeType="1" noTextEdit="1"/>
            </p:cNvSpPr>
            <p:nvPr/>
          </p:nvSpPr>
          <p:spPr bwMode="auto">
            <a:xfrm rot="-281244">
              <a:off x="1524" y="2976"/>
              <a:ext cx="497" cy="355"/>
            </a:xfrm>
            <a:prstGeom prst="rect">
              <a:avLst/>
            </a:prstGeom>
            <a:extLst>
              <a:ext uri="{909E8E84-426E-40dd-AFC4-6F175D3DCCD1}">
                <a14:hiddenFill xmlns:a14="http://schemas.microsoft.com/office/drawing/2010/main" xmlns="">
                  <a:solidFill>
                    <a:srgbClr val="FFFFFF"/>
                  </a:solidFill>
                </a14:hiddenFill>
              </a:ext>
            </a:extLst>
          </p:spPr>
          <p:txBody>
            <a:bodyPr wrap="none" fromWordArt="1">
              <a:prstTxWarp prst="textSlantUp">
                <a:avLst>
                  <a:gd name="adj" fmla="val 71431"/>
                </a:avLst>
              </a:prstTxWarp>
            </a:bodyPr>
            <a:lstStyle/>
            <a:p>
              <a:r>
                <a:rPr lang="zh-CN" altLang="en-US" sz="1800" kern="10">
                  <a:ln w="9525">
                    <a:solidFill>
                      <a:srgbClr val="000000"/>
                    </a:solidFill>
                    <a:round/>
                    <a:headEnd/>
                    <a:tailEnd/>
                  </a:ln>
                  <a:noFill/>
                  <a:latin typeface="宋体"/>
                  <a:ea typeface="宋体"/>
                  <a:cs typeface="宋体"/>
                </a:rPr>
                <a:t>供应商淘汰</a:t>
              </a:r>
            </a:p>
          </p:txBody>
        </p:sp>
        <p:sp>
          <p:nvSpPr>
            <p:cNvPr id="105640" name="WordArt 26"/>
            <p:cNvSpPr>
              <a:spLocks noChangeArrowheads="1" noChangeShapeType="1" noTextEdit="1"/>
            </p:cNvSpPr>
            <p:nvPr/>
          </p:nvSpPr>
          <p:spPr bwMode="auto">
            <a:xfrm rot="-281244">
              <a:off x="612" y="3270"/>
              <a:ext cx="395" cy="296"/>
            </a:xfrm>
            <a:prstGeom prst="rect">
              <a:avLst/>
            </a:prstGeom>
            <a:extLst>
              <a:ext uri="{909E8E84-426E-40dd-AFC4-6F175D3DCCD1}">
                <a14:hiddenFill xmlns:a14="http://schemas.microsoft.com/office/drawing/2010/main" xmlns="">
                  <a:solidFill>
                    <a:srgbClr val="FFFFFF"/>
                  </a:solidFill>
                </a14:hiddenFill>
              </a:ext>
            </a:extLst>
          </p:spPr>
          <p:txBody>
            <a:bodyPr wrap="none" fromWordArt="1">
              <a:prstTxWarp prst="textSlantUp">
                <a:avLst>
                  <a:gd name="adj" fmla="val 71431"/>
                </a:avLst>
              </a:prstTxWarp>
            </a:bodyPr>
            <a:lstStyle/>
            <a:p>
              <a:r>
                <a:rPr lang="zh-CN" altLang="en-US" sz="1800" kern="10">
                  <a:ln w="9525">
                    <a:solidFill>
                      <a:srgbClr val="000000"/>
                    </a:solidFill>
                    <a:round/>
                    <a:headEnd/>
                    <a:tailEnd/>
                  </a:ln>
                  <a:noFill/>
                  <a:latin typeface="宋体"/>
                  <a:ea typeface="宋体"/>
                  <a:cs typeface="宋体"/>
                </a:rPr>
                <a:t>驱动力</a:t>
              </a:r>
            </a:p>
          </p:txBody>
        </p:sp>
        <p:sp>
          <p:nvSpPr>
            <p:cNvPr id="2172955" name="AutoShape 27"/>
            <p:cNvSpPr>
              <a:spLocks noChangeArrowheads="1"/>
            </p:cNvSpPr>
            <p:nvPr/>
          </p:nvSpPr>
          <p:spPr bwMode="auto">
            <a:xfrm rot="19800000">
              <a:off x="476" y="3294"/>
              <a:ext cx="632" cy="29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noFill/>
            <a:ln w="9525">
              <a:solidFill>
                <a:srgbClr val="000000"/>
              </a:solidFill>
              <a:miter lim="800000"/>
              <a:headEnd/>
              <a:tailEnd/>
            </a:ln>
            <a:effectLst/>
            <a:extLst>
              <a:ext uri="{909E8E84-426E-40dd-AFC4-6F175D3DCCD1}">
                <a14:hiddenFill xmlns:a14="http://schemas.microsoft.com/office/drawing/2010/main" xmlns="">
                  <a:solidFill>
                    <a:srgbClr val="FFFFFF">
                      <a:alpha val="0"/>
                    </a:srgbClr>
                  </a:solid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eaVert"/>
            <a:lstStyle/>
            <a:p>
              <a:pPr>
                <a:defRPr/>
              </a:pPr>
              <a:endParaRPr lang="zh-CN" altLang="en-US"/>
            </a:p>
          </p:txBody>
        </p:sp>
        <p:sp>
          <p:nvSpPr>
            <p:cNvPr id="2172956" name="Line 28"/>
            <p:cNvSpPr>
              <a:spLocks noChangeShapeType="1"/>
            </p:cNvSpPr>
            <p:nvPr/>
          </p:nvSpPr>
          <p:spPr bwMode="auto">
            <a:xfrm flipH="1">
              <a:off x="459" y="1815"/>
              <a:ext cx="8" cy="1750"/>
            </a:xfrm>
            <a:prstGeom prst="line">
              <a:avLst/>
            </a:prstGeom>
            <a:noFill/>
            <a:ln w="19050">
              <a:solidFill>
                <a:srgbClr val="000000"/>
              </a:solidFill>
              <a:round/>
              <a:headEnd type="stealth"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eaVert"/>
            <a:lstStyle/>
            <a:p>
              <a:pPr>
                <a:defRPr/>
              </a:pPr>
              <a:endParaRPr lang="zh-CN" altLang="en-US"/>
            </a:p>
          </p:txBody>
        </p:sp>
        <p:sp>
          <p:nvSpPr>
            <p:cNvPr id="2172957" name="Line 29"/>
            <p:cNvSpPr>
              <a:spLocks noChangeShapeType="1"/>
            </p:cNvSpPr>
            <p:nvPr/>
          </p:nvSpPr>
          <p:spPr bwMode="auto">
            <a:xfrm flipV="1">
              <a:off x="459" y="3567"/>
              <a:ext cx="2002" cy="0"/>
            </a:xfrm>
            <a:prstGeom prst="line">
              <a:avLst/>
            </a:prstGeom>
            <a:noFill/>
            <a:ln w="19050">
              <a:solidFill>
                <a:srgbClr val="000000"/>
              </a:solidFill>
              <a:round/>
              <a:headEnd/>
              <a:tailEnd type="stealth"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eaVert"/>
            <a:lstStyle/>
            <a:p>
              <a:pPr>
                <a:defRPr/>
              </a:pPr>
              <a:endParaRPr lang="zh-CN" altLang="en-US"/>
            </a:p>
          </p:txBody>
        </p:sp>
        <p:sp>
          <p:nvSpPr>
            <p:cNvPr id="105644" name="Text Box 30"/>
            <p:cNvSpPr txBox="1">
              <a:spLocks noChangeArrowheads="1"/>
            </p:cNvSpPr>
            <p:nvPr/>
          </p:nvSpPr>
          <p:spPr bwMode="auto">
            <a:xfrm>
              <a:off x="1791" y="3398"/>
              <a:ext cx="589" cy="299"/>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1800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企业发展</a:t>
              </a:r>
              <a:endParaRPr lang="zh-CN" altLang="en-US" sz="1400" b="1">
                <a:ea typeface="黑体" charset="0"/>
                <a:cs typeface="黑体" charset="0"/>
              </a:endParaRPr>
            </a:p>
          </p:txBody>
        </p:sp>
        <p:sp>
          <p:nvSpPr>
            <p:cNvPr id="105645" name="Text Box 31"/>
            <p:cNvSpPr txBox="1">
              <a:spLocks noChangeArrowheads="1"/>
            </p:cNvSpPr>
            <p:nvPr/>
          </p:nvSpPr>
          <p:spPr bwMode="auto">
            <a:xfrm>
              <a:off x="286" y="1706"/>
              <a:ext cx="163" cy="1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eaVert"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sz="1400" b="1"/>
                <a:t>与供应商合作水平</a:t>
              </a:r>
              <a:endParaRPr lang="zh-CN" altLang="en-US" sz="1400" b="1">
                <a:ea typeface="黑体" charset="0"/>
                <a:cs typeface="黑体" charset="0"/>
              </a:endParaRPr>
            </a:p>
          </p:txBody>
        </p:sp>
      </p:grpSp>
      <p:grpSp>
        <p:nvGrpSpPr>
          <p:cNvPr id="105477" name="Group 92"/>
          <p:cNvGrpSpPr>
            <a:grpSpLocks/>
          </p:cNvGrpSpPr>
          <p:nvPr/>
        </p:nvGrpSpPr>
        <p:grpSpPr bwMode="auto">
          <a:xfrm>
            <a:off x="5220767" y="1318742"/>
            <a:ext cx="4104903" cy="4797425"/>
            <a:chOff x="2699" y="1117"/>
            <a:chExt cx="2619" cy="3022"/>
          </a:xfrm>
        </p:grpSpPr>
        <p:sp>
          <p:nvSpPr>
            <p:cNvPr id="105565" name="Rectangle 33"/>
            <p:cNvSpPr>
              <a:spLocks noChangeArrowheads="1"/>
            </p:cNvSpPr>
            <p:nvPr/>
          </p:nvSpPr>
          <p:spPr bwMode="auto">
            <a:xfrm>
              <a:off x="2699" y="1338"/>
              <a:ext cx="766"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66" name="Rectangle 34"/>
            <p:cNvSpPr>
              <a:spLocks noChangeArrowheads="1"/>
            </p:cNvSpPr>
            <p:nvPr/>
          </p:nvSpPr>
          <p:spPr bwMode="auto">
            <a:xfrm>
              <a:off x="2699" y="1338"/>
              <a:ext cx="766"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67" name="Rectangle 35"/>
            <p:cNvSpPr>
              <a:spLocks noChangeArrowheads="1"/>
            </p:cNvSpPr>
            <p:nvPr/>
          </p:nvSpPr>
          <p:spPr bwMode="auto">
            <a:xfrm>
              <a:off x="2798" y="1388"/>
              <a:ext cx="640"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供应商选择</a:t>
              </a:r>
              <a:endParaRPr lang="zh-CN" altLang="en-US">
                <a:latin typeface="黑体" charset="0"/>
                <a:ea typeface="黑体" charset="0"/>
                <a:cs typeface="黑体" charset="0"/>
              </a:endParaRPr>
            </a:p>
          </p:txBody>
        </p:sp>
        <p:sp>
          <p:nvSpPr>
            <p:cNvPr id="105568" name="Rectangle 36"/>
            <p:cNvSpPr>
              <a:spLocks noChangeArrowheads="1"/>
            </p:cNvSpPr>
            <p:nvPr/>
          </p:nvSpPr>
          <p:spPr bwMode="auto">
            <a:xfrm>
              <a:off x="3424" y="1384"/>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69" name="Rectangle 37"/>
            <p:cNvSpPr>
              <a:spLocks noChangeArrowheads="1"/>
            </p:cNvSpPr>
            <p:nvPr/>
          </p:nvSpPr>
          <p:spPr bwMode="auto">
            <a:xfrm>
              <a:off x="3803" y="1117"/>
              <a:ext cx="1053"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70" name="Rectangle 38"/>
            <p:cNvSpPr>
              <a:spLocks noChangeArrowheads="1"/>
            </p:cNvSpPr>
            <p:nvPr/>
          </p:nvSpPr>
          <p:spPr bwMode="auto">
            <a:xfrm>
              <a:off x="3803" y="1117"/>
              <a:ext cx="1053"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71" name="Rectangle 39"/>
            <p:cNvSpPr>
              <a:spLocks noChangeArrowheads="1"/>
            </p:cNvSpPr>
            <p:nvPr/>
          </p:nvSpPr>
          <p:spPr bwMode="auto">
            <a:xfrm>
              <a:off x="3921" y="1166"/>
              <a:ext cx="896"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潜在供应商遴选</a:t>
              </a:r>
              <a:endParaRPr lang="zh-CN" altLang="en-US">
                <a:latin typeface="黑体" charset="0"/>
                <a:ea typeface="黑体" charset="0"/>
                <a:cs typeface="黑体" charset="0"/>
              </a:endParaRPr>
            </a:p>
          </p:txBody>
        </p:sp>
        <p:sp>
          <p:nvSpPr>
            <p:cNvPr id="105572" name="Rectangle 40"/>
            <p:cNvSpPr>
              <a:spLocks noChangeArrowheads="1"/>
            </p:cNvSpPr>
            <p:nvPr/>
          </p:nvSpPr>
          <p:spPr bwMode="auto">
            <a:xfrm>
              <a:off x="4726" y="1162"/>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73" name="Rectangle 41"/>
            <p:cNvSpPr>
              <a:spLocks noChangeArrowheads="1"/>
            </p:cNvSpPr>
            <p:nvPr/>
          </p:nvSpPr>
          <p:spPr bwMode="auto">
            <a:xfrm>
              <a:off x="3803" y="1540"/>
              <a:ext cx="1053" cy="21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74" name="Rectangle 42"/>
            <p:cNvSpPr>
              <a:spLocks noChangeArrowheads="1"/>
            </p:cNvSpPr>
            <p:nvPr/>
          </p:nvSpPr>
          <p:spPr bwMode="auto">
            <a:xfrm>
              <a:off x="3803" y="1540"/>
              <a:ext cx="1053" cy="214"/>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75" name="Rectangle 43"/>
            <p:cNvSpPr>
              <a:spLocks noChangeArrowheads="1"/>
            </p:cNvSpPr>
            <p:nvPr/>
          </p:nvSpPr>
          <p:spPr bwMode="auto">
            <a:xfrm>
              <a:off x="3921" y="1588"/>
              <a:ext cx="896"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日常供货商列表</a:t>
              </a:r>
              <a:endParaRPr lang="zh-CN" altLang="en-US">
                <a:latin typeface="黑体" charset="0"/>
                <a:ea typeface="黑体" charset="0"/>
                <a:cs typeface="黑体" charset="0"/>
              </a:endParaRPr>
            </a:p>
          </p:txBody>
        </p:sp>
        <p:sp>
          <p:nvSpPr>
            <p:cNvPr id="105576" name="Rectangle 44"/>
            <p:cNvSpPr>
              <a:spLocks noChangeArrowheads="1"/>
            </p:cNvSpPr>
            <p:nvPr/>
          </p:nvSpPr>
          <p:spPr bwMode="auto">
            <a:xfrm>
              <a:off x="4726" y="1585"/>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77" name="Rectangle 45"/>
            <p:cNvSpPr>
              <a:spLocks noChangeArrowheads="1"/>
            </p:cNvSpPr>
            <p:nvPr/>
          </p:nvSpPr>
          <p:spPr bwMode="auto">
            <a:xfrm>
              <a:off x="3803" y="2462"/>
              <a:ext cx="1053" cy="21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78" name="Rectangle 46"/>
            <p:cNvSpPr>
              <a:spLocks noChangeArrowheads="1"/>
            </p:cNvSpPr>
            <p:nvPr/>
          </p:nvSpPr>
          <p:spPr bwMode="auto">
            <a:xfrm>
              <a:off x="3803" y="2462"/>
              <a:ext cx="1053" cy="214"/>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79" name="Rectangle 47"/>
            <p:cNvSpPr>
              <a:spLocks noChangeArrowheads="1"/>
            </p:cNvSpPr>
            <p:nvPr/>
          </p:nvSpPr>
          <p:spPr bwMode="auto">
            <a:xfrm>
              <a:off x="3921" y="2512"/>
              <a:ext cx="896"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供应商履约数据</a:t>
              </a:r>
              <a:endParaRPr lang="zh-CN" altLang="en-US">
                <a:latin typeface="黑体" charset="0"/>
                <a:ea typeface="黑体" charset="0"/>
                <a:cs typeface="黑体" charset="0"/>
              </a:endParaRPr>
            </a:p>
          </p:txBody>
        </p:sp>
        <p:sp>
          <p:nvSpPr>
            <p:cNvPr id="105580" name="Rectangle 48"/>
            <p:cNvSpPr>
              <a:spLocks noChangeArrowheads="1"/>
            </p:cNvSpPr>
            <p:nvPr/>
          </p:nvSpPr>
          <p:spPr bwMode="auto">
            <a:xfrm>
              <a:off x="4726" y="2508"/>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81" name="Rectangle 49"/>
            <p:cNvSpPr>
              <a:spLocks noChangeArrowheads="1"/>
            </p:cNvSpPr>
            <p:nvPr/>
          </p:nvSpPr>
          <p:spPr bwMode="auto">
            <a:xfrm>
              <a:off x="4336" y="2639"/>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82" name="Rectangle 50"/>
            <p:cNvSpPr>
              <a:spLocks noChangeArrowheads="1"/>
            </p:cNvSpPr>
            <p:nvPr/>
          </p:nvSpPr>
          <p:spPr bwMode="auto">
            <a:xfrm>
              <a:off x="3803" y="2884"/>
              <a:ext cx="1053"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83" name="Rectangle 51"/>
            <p:cNvSpPr>
              <a:spLocks noChangeArrowheads="1"/>
            </p:cNvSpPr>
            <p:nvPr/>
          </p:nvSpPr>
          <p:spPr bwMode="auto">
            <a:xfrm>
              <a:off x="3803" y="2884"/>
              <a:ext cx="1053"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84" name="Rectangle 52"/>
            <p:cNvSpPr>
              <a:spLocks noChangeArrowheads="1"/>
            </p:cNvSpPr>
            <p:nvPr/>
          </p:nvSpPr>
          <p:spPr bwMode="auto">
            <a:xfrm>
              <a:off x="3858" y="2935"/>
              <a:ext cx="102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具体属性统计分析</a:t>
              </a:r>
              <a:endParaRPr lang="zh-CN" altLang="en-US">
                <a:latin typeface="黑体" charset="0"/>
                <a:ea typeface="黑体" charset="0"/>
                <a:cs typeface="黑体" charset="0"/>
              </a:endParaRPr>
            </a:p>
          </p:txBody>
        </p:sp>
        <p:sp>
          <p:nvSpPr>
            <p:cNvPr id="105585" name="Rectangle 53"/>
            <p:cNvSpPr>
              <a:spLocks noChangeArrowheads="1"/>
            </p:cNvSpPr>
            <p:nvPr/>
          </p:nvSpPr>
          <p:spPr bwMode="auto">
            <a:xfrm>
              <a:off x="4782" y="2931"/>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86" name="Rectangle 54"/>
            <p:cNvSpPr>
              <a:spLocks noChangeArrowheads="1"/>
            </p:cNvSpPr>
            <p:nvPr/>
          </p:nvSpPr>
          <p:spPr bwMode="auto">
            <a:xfrm>
              <a:off x="4336" y="3060"/>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87" name="Rectangle 55"/>
            <p:cNvSpPr>
              <a:spLocks noChangeArrowheads="1"/>
            </p:cNvSpPr>
            <p:nvPr/>
          </p:nvSpPr>
          <p:spPr bwMode="auto">
            <a:xfrm>
              <a:off x="3803" y="3306"/>
              <a:ext cx="1053"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88" name="Rectangle 56"/>
            <p:cNvSpPr>
              <a:spLocks noChangeArrowheads="1"/>
            </p:cNvSpPr>
            <p:nvPr/>
          </p:nvSpPr>
          <p:spPr bwMode="auto">
            <a:xfrm>
              <a:off x="3803" y="3306"/>
              <a:ext cx="1053"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89" name="Rectangle 57"/>
            <p:cNvSpPr>
              <a:spLocks noChangeArrowheads="1"/>
            </p:cNvSpPr>
            <p:nvPr/>
          </p:nvSpPr>
          <p:spPr bwMode="auto">
            <a:xfrm>
              <a:off x="3921" y="3358"/>
              <a:ext cx="896"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供应商综合评定</a:t>
              </a:r>
              <a:endParaRPr lang="zh-CN" altLang="en-US">
                <a:latin typeface="黑体" charset="0"/>
                <a:ea typeface="黑体" charset="0"/>
                <a:cs typeface="黑体" charset="0"/>
              </a:endParaRPr>
            </a:p>
          </p:txBody>
        </p:sp>
        <p:sp>
          <p:nvSpPr>
            <p:cNvPr id="105590" name="Rectangle 58"/>
            <p:cNvSpPr>
              <a:spLocks noChangeArrowheads="1"/>
            </p:cNvSpPr>
            <p:nvPr/>
          </p:nvSpPr>
          <p:spPr bwMode="auto">
            <a:xfrm>
              <a:off x="4726" y="3354"/>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91" name="Rectangle 59"/>
            <p:cNvSpPr>
              <a:spLocks noChangeArrowheads="1"/>
            </p:cNvSpPr>
            <p:nvPr/>
          </p:nvSpPr>
          <p:spPr bwMode="auto">
            <a:xfrm>
              <a:off x="4336" y="3483"/>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92" name="Freeform 60"/>
            <p:cNvSpPr>
              <a:spLocks noEditPoints="1"/>
            </p:cNvSpPr>
            <p:nvPr/>
          </p:nvSpPr>
          <p:spPr bwMode="auto">
            <a:xfrm>
              <a:off x="3646" y="1187"/>
              <a:ext cx="157" cy="496"/>
            </a:xfrm>
            <a:custGeom>
              <a:avLst/>
              <a:gdLst>
                <a:gd name="T0" fmla="*/ 443 w 149"/>
                <a:gd name="T1" fmla="*/ 6 h 541"/>
                <a:gd name="T2" fmla="*/ 5 w 149"/>
                <a:gd name="T3" fmla="*/ 6 h 541"/>
                <a:gd name="T4" fmla="*/ 51 w 149"/>
                <a:gd name="T5" fmla="*/ 6 h 541"/>
                <a:gd name="T6" fmla="*/ 51 w 149"/>
                <a:gd name="T7" fmla="*/ 41 h 541"/>
                <a:gd name="T8" fmla="*/ 5 w 149"/>
                <a:gd name="T9" fmla="*/ 40 h 541"/>
                <a:gd name="T10" fmla="*/ 443 w 149"/>
                <a:gd name="T11" fmla="*/ 40 h 541"/>
                <a:gd name="T12" fmla="*/ 457 w 149"/>
                <a:gd name="T13" fmla="*/ 40 h 541"/>
                <a:gd name="T14" fmla="*/ 459 w 149"/>
                <a:gd name="T15" fmla="*/ 41 h 541"/>
                <a:gd name="T16" fmla="*/ 467 w 149"/>
                <a:gd name="T17" fmla="*/ 41 h 541"/>
                <a:gd name="T18" fmla="*/ 479 w 149"/>
                <a:gd name="T19" fmla="*/ 41 h 541"/>
                <a:gd name="T20" fmla="*/ 467 w 149"/>
                <a:gd name="T21" fmla="*/ 41 h 541"/>
                <a:gd name="T22" fmla="*/ 459 w 149"/>
                <a:gd name="T23" fmla="*/ 41 h 541"/>
                <a:gd name="T24" fmla="*/ 457 w 149"/>
                <a:gd name="T25" fmla="*/ 41 h 541"/>
                <a:gd name="T26" fmla="*/ 443 w 149"/>
                <a:gd name="T27" fmla="*/ 41 h 541"/>
                <a:gd name="T28" fmla="*/ 5 w 149"/>
                <a:gd name="T29" fmla="*/ 41 h 541"/>
                <a:gd name="T30" fmla="*/ 2 w 149"/>
                <a:gd name="T31" fmla="*/ 41 h 541"/>
                <a:gd name="T32" fmla="*/ 1 w 149"/>
                <a:gd name="T33" fmla="*/ 41 h 541"/>
                <a:gd name="T34" fmla="*/ 0 w 149"/>
                <a:gd name="T35" fmla="*/ 41 h 541"/>
                <a:gd name="T36" fmla="*/ 0 w 149"/>
                <a:gd name="T37" fmla="*/ 41 h 541"/>
                <a:gd name="T38" fmla="*/ 0 w 149"/>
                <a:gd name="T39" fmla="*/ 6 h 541"/>
                <a:gd name="T40" fmla="*/ 0 w 149"/>
                <a:gd name="T41" fmla="*/ 6 h 541"/>
                <a:gd name="T42" fmla="*/ 1 w 149"/>
                <a:gd name="T43" fmla="*/ 6 h 541"/>
                <a:gd name="T44" fmla="*/ 2 w 149"/>
                <a:gd name="T45" fmla="*/ 6 h 541"/>
                <a:gd name="T46" fmla="*/ 5 w 149"/>
                <a:gd name="T47" fmla="*/ 6 h 541"/>
                <a:gd name="T48" fmla="*/ 443 w 149"/>
                <a:gd name="T49" fmla="*/ 6 h 541"/>
                <a:gd name="T50" fmla="*/ 457 w 149"/>
                <a:gd name="T51" fmla="*/ 6 h 541"/>
                <a:gd name="T52" fmla="*/ 459 w 149"/>
                <a:gd name="T53" fmla="*/ 6 h 541"/>
                <a:gd name="T54" fmla="*/ 467 w 149"/>
                <a:gd name="T55" fmla="*/ 6 h 541"/>
                <a:gd name="T56" fmla="*/ 467 w 149"/>
                <a:gd name="T57" fmla="*/ 6 h 541"/>
                <a:gd name="T58" fmla="*/ 467 w 149"/>
                <a:gd name="T59" fmla="*/ 6 h 541"/>
                <a:gd name="T60" fmla="*/ 459 w 149"/>
                <a:gd name="T61" fmla="*/ 6 h 541"/>
                <a:gd name="T62" fmla="*/ 457 w 149"/>
                <a:gd name="T63" fmla="*/ 6 h 541"/>
                <a:gd name="T64" fmla="*/ 443 w 149"/>
                <a:gd name="T65" fmla="*/ 6 h 541"/>
                <a:gd name="T66" fmla="*/ 443 w 149"/>
                <a:gd name="T67" fmla="*/ 6 h 541"/>
                <a:gd name="T68" fmla="*/ 399 w 149"/>
                <a:gd name="T69" fmla="*/ 0 h 541"/>
                <a:gd name="T70" fmla="*/ 673 w 149"/>
                <a:gd name="T71" fmla="*/ 6 h 541"/>
                <a:gd name="T72" fmla="*/ 399 w 149"/>
                <a:gd name="T73" fmla="*/ 6 h 541"/>
                <a:gd name="T74" fmla="*/ 399 w 149"/>
                <a:gd name="T75" fmla="*/ 0 h 541"/>
                <a:gd name="T76" fmla="*/ 399 w 149"/>
                <a:gd name="T77" fmla="*/ 38 h 541"/>
                <a:gd name="T78" fmla="*/ 673 w 149"/>
                <a:gd name="T79" fmla="*/ 41 h 541"/>
                <a:gd name="T80" fmla="*/ 399 w 149"/>
                <a:gd name="T81" fmla="*/ 44 h 541"/>
                <a:gd name="T82" fmla="*/ 399 w 149"/>
                <a:gd name="T83" fmla="*/ 38 h 54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49" h="541">
                  <a:moveTo>
                    <a:pt x="98" y="41"/>
                  </a:moveTo>
                  <a:lnTo>
                    <a:pt x="5" y="41"/>
                  </a:lnTo>
                  <a:lnTo>
                    <a:pt x="10" y="36"/>
                  </a:lnTo>
                  <a:lnTo>
                    <a:pt x="10" y="505"/>
                  </a:lnTo>
                  <a:lnTo>
                    <a:pt x="5" y="500"/>
                  </a:lnTo>
                  <a:lnTo>
                    <a:pt x="98" y="500"/>
                  </a:lnTo>
                  <a:lnTo>
                    <a:pt x="100" y="500"/>
                  </a:lnTo>
                  <a:lnTo>
                    <a:pt x="101" y="501"/>
                  </a:lnTo>
                  <a:lnTo>
                    <a:pt x="103" y="502"/>
                  </a:lnTo>
                  <a:lnTo>
                    <a:pt x="104" y="505"/>
                  </a:lnTo>
                  <a:lnTo>
                    <a:pt x="103" y="508"/>
                  </a:lnTo>
                  <a:lnTo>
                    <a:pt x="101" y="510"/>
                  </a:lnTo>
                  <a:lnTo>
                    <a:pt x="100" y="511"/>
                  </a:lnTo>
                  <a:lnTo>
                    <a:pt x="98" y="511"/>
                  </a:lnTo>
                  <a:lnTo>
                    <a:pt x="5" y="511"/>
                  </a:lnTo>
                  <a:lnTo>
                    <a:pt x="2" y="511"/>
                  </a:lnTo>
                  <a:lnTo>
                    <a:pt x="1" y="510"/>
                  </a:lnTo>
                  <a:lnTo>
                    <a:pt x="0" y="508"/>
                  </a:lnTo>
                  <a:lnTo>
                    <a:pt x="0" y="505"/>
                  </a:lnTo>
                  <a:lnTo>
                    <a:pt x="0" y="36"/>
                  </a:lnTo>
                  <a:lnTo>
                    <a:pt x="0" y="34"/>
                  </a:lnTo>
                  <a:lnTo>
                    <a:pt x="1" y="32"/>
                  </a:lnTo>
                  <a:lnTo>
                    <a:pt x="2" y="30"/>
                  </a:lnTo>
                  <a:lnTo>
                    <a:pt x="5" y="30"/>
                  </a:lnTo>
                  <a:lnTo>
                    <a:pt x="98" y="30"/>
                  </a:lnTo>
                  <a:lnTo>
                    <a:pt x="100" y="30"/>
                  </a:lnTo>
                  <a:lnTo>
                    <a:pt x="101" y="32"/>
                  </a:lnTo>
                  <a:lnTo>
                    <a:pt x="103" y="34"/>
                  </a:lnTo>
                  <a:lnTo>
                    <a:pt x="103" y="36"/>
                  </a:lnTo>
                  <a:lnTo>
                    <a:pt x="103" y="39"/>
                  </a:lnTo>
                  <a:lnTo>
                    <a:pt x="101" y="40"/>
                  </a:lnTo>
                  <a:lnTo>
                    <a:pt x="100" y="41"/>
                  </a:lnTo>
                  <a:lnTo>
                    <a:pt x="98" y="41"/>
                  </a:lnTo>
                  <a:close/>
                  <a:moveTo>
                    <a:pt x="88" y="0"/>
                  </a:moveTo>
                  <a:lnTo>
                    <a:pt x="149" y="36"/>
                  </a:lnTo>
                  <a:lnTo>
                    <a:pt x="88" y="71"/>
                  </a:lnTo>
                  <a:lnTo>
                    <a:pt x="88" y="0"/>
                  </a:lnTo>
                  <a:close/>
                  <a:moveTo>
                    <a:pt x="88" y="470"/>
                  </a:moveTo>
                  <a:lnTo>
                    <a:pt x="149" y="505"/>
                  </a:lnTo>
                  <a:lnTo>
                    <a:pt x="88" y="541"/>
                  </a:lnTo>
                  <a:lnTo>
                    <a:pt x="88" y="470"/>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593" name="Rectangle 61"/>
            <p:cNvSpPr>
              <a:spLocks noChangeArrowheads="1"/>
            </p:cNvSpPr>
            <p:nvPr/>
          </p:nvSpPr>
          <p:spPr bwMode="auto">
            <a:xfrm>
              <a:off x="2699" y="2884"/>
              <a:ext cx="766"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594" name="Rectangle 62"/>
            <p:cNvSpPr>
              <a:spLocks noChangeArrowheads="1"/>
            </p:cNvSpPr>
            <p:nvPr/>
          </p:nvSpPr>
          <p:spPr bwMode="auto">
            <a:xfrm>
              <a:off x="2699" y="2884"/>
              <a:ext cx="766"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95" name="Rectangle 63"/>
            <p:cNvSpPr>
              <a:spLocks noChangeArrowheads="1"/>
            </p:cNvSpPr>
            <p:nvPr/>
          </p:nvSpPr>
          <p:spPr bwMode="auto">
            <a:xfrm>
              <a:off x="2744" y="2933"/>
              <a:ext cx="753" cy="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p>
              <a:pPr marL="342900" indent="-342900"/>
              <a:r>
                <a:rPr lang="zh-CN" altLang="en-US" sz="1600" dirty="0">
                  <a:solidFill>
                    <a:srgbClr val="000000"/>
                  </a:solidFill>
                  <a:latin typeface="黑体" charset="0"/>
                  <a:ea typeface="黑体" charset="0"/>
                  <a:cs typeface="黑体" charset="0"/>
                </a:rPr>
                <a:t>供应商考评</a:t>
              </a:r>
              <a:endParaRPr lang="zh-CN" altLang="en-US" dirty="0">
                <a:latin typeface="黑体" charset="0"/>
                <a:ea typeface="黑体" charset="0"/>
                <a:cs typeface="黑体" charset="0"/>
              </a:endParaRPr>
            </a:p>
          </p:txBody>
        </p:sp>
        <p:sp>
          <p:nvSpPr>
            <p:cNvPr id="105596" name="Rectangle 64"/>
            <p:cNvSpPr>
              <a:spLocks noChangeArrowheads="1"/>
            </p:cNvSpPr>
            <p:nvPr/>
          </p:nvSpPr>
          <p:spPr bwMode="auto">
            <a:xfrm>
              <a:off x="3424" y="2929"/>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597" name="Freeform 65"/>
            <p:cNvSpPr>
              <a:spLocks noEditPoints="1"/>
            </p:cNvSpPr>
            <p:nvPr/>
          </p:nvSpPr>
          <p:spPr bwMode="auto">
            <a:xfrm>
              <a:off x="3606" y="2537"/>
              <a:ext cx="197" cy="910"/>
            </a:xfrm>
            <a:custGeom>
              <a:avLst/>
              <a:gdLst>
                <a:gd name="T0" fmla="*/ 619 w 187"/>
                <a:gd name="T1" fmla="*/ 5 h 993"/>
                <a:gd name="T2" fmla="*/ 5 w 187"/>
                <a:gd name="T3" fmla="*/ 5 h 993"/>
                <a:gd name="T4" fmla="*/ 50 w 187"/>
                <a:gd name="T5" fmla="*/ 5 h 993"/>
                <a:gd name="T6" fmla="*/ 50 w 187"/>
                <a:gd name="T7" fmla="*/ 75 h 993"/>
                <a:gd name="T8" fmla="*/ 5 w 187"/>
                <a:gd name="T9" fmla="*/ 75 h 993"/>
                <a:gd name="T10" fmla="*/ 619 w 187"/>
                <a:gd name="T11" fmla="*/ 75 h 993"/>
                <a:gd name="T12" fmla="*/ 626 w 187"/>
                <a:gd name="T13" fmla="*/ 75 h 993"/>
                <a:gd name="T14" fmla="*/ 629 w 187"/>
                <a:gd name="T15" fmla="*/ 75 h 993"/>
                <a:gd name="T16" fmla="*/ 636 w 187"/>
                <a:gd name="T17" fmla="*/ 75 h 993"/>
                <a:gd name="T18" fmla="*/ 639 w 187"/>
                <a:gd name="T19" fmla="*/ 75 h 993"/>
                <a:gd name="T20" fmla="*/ 636 w 187"/>
                <a:gd name="T21" fmla="*/ 75 h 993"/>
                <a:gd name="T22" fmla="*/ 629 w 187"/>
                <a:gd name="T23" fmla="*/ 75 h 993"/>
                <a:gd name="T24" fmla="*/ 626 w 187"/>
                <a:gd name="T25" fmla="*/ 75 h 993"/>
                <a:gd name="T26" fmla="*/ 619 w 187"/>
                <a:gd name="T27" fmla="*/ 75 h 993"/>
                <a:gd name="T28" fmla="*/ 5 w 187"/>
                <a:gd name="T29" fmla="*/ 75 h 993"/>
                <a:gd name="T30" fmla="*/ 3 w 187"/>
                <a:gd name="T31" fmla="*/ 75 h 993"/>
                <a:gd name="T32" fmla="*/ 2 w 187"/>
                <a:gd name="T33" fmla="*/ 75 h 993"/>
                <a:gd name="T34" fmla="*/ 0 w 187"/>
                <a:gd name="T35" fmla="*/ 75 h 993"/>
                <a:gd name="T36" fmla="*/ 0 w 187"/>
                <a:gd name="T37" fmla="*/ 75 h 993"/>
                <a:gd name="T38" fmla="*/ 0 w 187"/>
                <a:gd name="T39" fmla="*/ 5 h 993"/>
                <a:gd name="T40" fmla="*/ 0 w 187"/>
                <a:gd name="T41" fmla="*/ 5 h 993"/>
                <a:gd name="T42" fmla="*/ 2 w 187"/>
                <a:gd name="T43" fmla="*/ 5 h 993"/>
                <a:gd name="T44" fmla="*/ 3 w 187"/>
                <a:gd name="T45" fmla="*/ 5 h 993"/>
                <a:gd name="T46" fmla="*/ 5 w 187"/>
                <a:gd name="T47" fmla="*/ 5 h 993"/>
                <a:gd name="T48" fmla="*/ 619 w 187"/>
                <a:gd name="T49" fmla="*/ 5 h 993"/>
                <a:gd name="T50" fmla="*/ 626 w 187"/>
                <a:gd name="T51" fmla="*/ 5 h 993"/>
                <a:gd name="T52" fmla="*/ 629 w 187"/>
                <a:gd name="T53" fmla="*/ 5 h 993"/>
                <a:gd name="T54" fmla="*/ 636 w 187"/>
                <a:gd name="T55" fmla="*/ 5 h 993"/>
                <a:gd name="T56" fmla="*/ 636 w 187"/>
                <a:gd name="T57" fmla="*/ 5 h 993"/>
                <a:gd name="T58" fmla="*/ 636 w 187"/>
                <a:gd name="T59" fmla="*/ 5 h 993"/>
                <a:gd name="T60" fmla="*/ 629 w 187"/>
                <a:gd name="T61" fmla="*/ 5 h 993"/>
                <a:gd name="T62" fmla="*/ 626 w 187"/>
                <a:gd name="T63" fmla="*/ 5 h 993"/>
                <a:gd name="T64" fmla="*/ 619 w 187"/>
                <a:gd name="T65" fmla="*/ 5 h 993"/>
                <a:gd name="T66" fmla="*/ 619 w 187"/>
                <a:gd name="T67" fmla="*/ 5 h 993"/>
                <a:gd name="T68" fmla="*/ 569 w 187"/>
                <a:gd name="T69" fmla="*/ 0 h 993"/>
                <a:gd name="T70" fmla="*/ 850 w 187"/>
                <a:gd name="T71" fmla="*/ 5 h 993"/>
                <a:gd name="T72" fmla="*/ 569 w 187"/>
                <a:gd name="T73" fmla="*/ 5 h 993"/>
                <a:gd name="T74" fmla="*/ 569 w 187"/>
                <a:gd name="T75" fmla="*/ 0 h 993"/>
                <a:gd name="T76" fmla="*/ 569 w 187"/>
                <a:gd name="T77" fmla="*/ 73 h 993"/>
                <a:gd name="T78" fmla="*/ 850 w 187"/>
                <a:gd name="T79" fmla="*/ 75 h 993"/>
                <a:gd name="T80" fmla="*/ 569 w 187"/>
                <a:gd name="T81" fmla="*/ 80 h 993"/>
                <a:gd name="T82" fmla="*/ 569 w 187"/>
                <a:gd name="T83" fmla="*/ 73 h 9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7" h="993">
                  <a:moveTo>
                    <a:pt x="136" y="41"/>
                  </a:moveTo>
                  <a:lnTo>
                    <a:pt x="5" y="41"/>
                  </a:lnTo>
                  <a:lnTo>
                    <a:pt x="10" y="35"/>
                  </a:lnTo>
                  <a:lnTo>
                    <a:pt x="10" y="957"/>
                  </a:lnTo>
                  <a:lnTo>
                    <a:pt x="5" y="952"/>
                  </a:lnTo>
                  <a:lnTo>
                    <a:pt x="136" y="952"/>
                  </a:lnTo>
                  <a:lnTo>
                    <a:pt x="138" y="952"/>
                  </a:lnTo>
                  <a:lnTo>
                    <a:pt x="139" y="953"/>
                  </a:lnTo>
                  <a:lnTo>
                    <a:pt x="141" y="954"/>
                  </a:lnTo>
                  <a:lnTo>
                    <a:pt x="142" y="957"/>
                  </a:lnTo>
                  <a:lnTo>
                    <a:pt x="141" y="960"/>
                  </a:lnTo>
                  <a:lnTo>
                    <a:pt x="139" y="961"/>
                  </a:lnTo>
                  <a:lnTo>
                    <a:pt x="138" y="963"/>
                  </a:lnTo>
                  <a:lnTo>
                    <a:pt x="136" y="963"/>
                  </a:lnTo>
                  <a:lnTo>
                    <a:pt x="5" y="963"/>
                  </a:lnTo>
                  <a:lnTo>
                    <a:pt x="3" y="963"/>
                  </a:lnTo>
                  <a:lnTo>
                    <a:pt x="2" y="961"/>
                  </a:lnTo>
                  <a:lnTo>
                    <a:pt x="0" y="960"/>
                  </a:lnTo>
                  <a:lnTo>
                    <a:pt x="0" y="957"/>
                  </a:lnTo>
                  <a:lnTo>
                    <a:pt x="0" y="35"/>
                  </a:lnTo>
                  <a:lnTo>
                    <a:pt x="0" y="33"/>
                  </a:lnTo>
                  <a:lnTo>
                    <a:pt x="2" y="31"/>
                  </a:lnTo>
                  <a:lnTo>
                    <a:pt x="3" y="30"/>
                  </a:lnTo>
                  <a:lnTo>
                    <a:pt x="5" y="30"/>
                  </a:lnTo>
                  <a:lnTo>
                    <a:pt x="136" y="30"/>
                  </a:lnTo>
                  <a:lnTo>
                    <a:pt x="138" y="30"/>
                  </a:lnTo>
                  <a:lnTo>
                    <a:pt x="139" y="31"/>
                  </a:lnTo>
                  <a:lnTo>
                    <a:pt x="141" y="33"/>
                  </a:lnTo>
                  <a:lnTo>
                    <a:pt x="141" y="35"/>
                  </a:lnTo>
                  <a:lnTo>
                    <a:pt x="141" y="38"/>
                  </a:lnTo>
                  <a:lnTo>
                    <a:pt x="139" y="40"/>
                  </a:lnTo>
                  <a:lnTo>
                    <a:pt x="138" y="41"/>
                  </a:lnTo>
                  <a:lnTo>
                    <a:pt x="136" y="41"/>
                  </a:lnTo>
                  <a:close/>
                  <a:moveTo>
                    <a:pt x="126" y="0"/>
                  </a:moveTo>
                  <a:lnTo>
                    <a:pt x="187" y="35"/>
                  </a:lnTo>
                  <a:lnTo>
                    <a:pt x="126" y="71"/>
                  </a:lnTo>
                  <a:lnTo>
                    <a:pt x="126" y="0"/>
                  </a:lnTo>
                  <a:close/>
                  <a:moveTo>
                    <a:pt x="126" y="922"/>
                  </a:moveTo>
                  <a:lnTo>
                    <a:pt x="187" y="957"/>
                  </a:lnTo>
                  <a:lnTo>
                    <a:pt x="126" y="993"/>
                  </a:lnTo>
                  <a:lnTo>
                    <a:pt x="126" y="922"/>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598" name="Freeform 66"/>
            <p:cNvSpPr>
              <a:spLocks/>
            </p:cNvSpPr>
            <p:nvPr/>
          </p:nvSpPr>
          <p:spPr bwMode="auto">
            <a:xfrm>
              <a:off x="4856" y="2569"/>
              <a:ext cx="142" cy="423"/>
            </a:xfrm>
            <a:custGeom>
              <a:avLst/>
              <a:gdLst>
                <a:gd name="T0" fmla="*/ 0 w 181"/>
                <a:gd name="T1" fmla="*/ 39 h 461"/>
                <a:gd name="T2" fmla="*/ 2 w 181"/>
                <a:gd name="T3" fmla="*/ 39 h 461"/>
                <a:gd name="T4" fmla="*/ 2 w 181"/>
                <a:gd name="T5" fmla="*/ 0 h 461"/>
                <a:gd name="T6" fmla="*/ 1 w 181"/>
                <a:gd name="T7" fmla="*/ 0 h 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 h="461">
                  <a:moveTo>
                    <a:pt x="0" y="461"/>
                  </a:moveTo>
                  <a:lnTo>
                    <a:pt x="181" y="461"/>
                  </a:lnTo>
                  <a:lnTo>
                    <a:pt x="181" y="0"/>
                  </a:lnTo>
                  <a:lnTo>
                    <a:pt x="1" y="0"/>
                  </a:lnTo>
                </a:path>
              </a:pathLst>
            </a:custGeom>
            <a:noFill/>
            <a:ln w="11113">
              <a:solidFill>
                <a:srgbClr val="000000"/>
              </a:solidFill>
              <a:prstDash val="solid"/>
              <a:round/>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599" name="Freeform 67"/>
            <p:cNvSpPr>
              <a:spLocks noEditPoints="1"/>
            </p:cNvSpPr>
            <p:nvPr/>
          </p:nvSpPr>
          <p:spPr bwMode="auto">
            <a:xfrm>
              <a:off x="3459" y="2960"/>
              <a:ext cx="344" cy="65"/>
            </a:xfrm>
            <a:custGeom>
              <a:avLst/>
              <a:gdLst>
                <a:gd name="T0" fmla="*/ 5 w 326"/>
                <a:gd name="T1" fmla="*/ 5 h 71"/>
                <a:gd name="T2" fmla="*/ 1307 w 326"/>
                <a:gd name="T3" fmla="*/ 5 h 71"/>
                <a:gd name="T4" fmla="*/ 1313 w 326"/>
                <a:gd name="T5" fmla="*/ 5 h 71"/>
                <a:gd name="T6" fmla="*/ 1319 w 326"/>
                <a:gd name="T7" fmla="*/ 5 h 71"/>
                <a:gd name="T8" fmla="*/ 1322 w 326"/>
                <a:gd name="T9" fmla="*/ 5 h 71"/>
                <a:gd name="T10" fmla="*/ 1322 w 326"/>
                <a:gd name="T11" fmla="*/ 5 h 71"/>
                <a:gd name="T12" fmla="*/ 1322 w 326"/>
                <a:gd name="T13" fmla="*/ 5 h 71"/>
                <a:gd name="T14" fmla="*/ 1319 w 326"/>
                <a:gd name="T15" fmla="*/ 5 h 71"/>
                <a:gd name="T16" fmla="*/ 1313 w 326"/>
                <a:gd name="T17" fmla="*/ 5 h 71"/>
                <a:gd name="T18" fmla="*/ 1307 w 326"/>
                <a:gd name="T19" fmla="*/ 5 h 71"/>
                <a:gd name="T20" fmla="*/ 5 w 326"/>
                <a:gd name="T21" fmla="*/ 5 h 71"/>
                <a:gd name="T22" fmla="*/ 3 w 326"/>
                <a:gd name="T23" fmla="*/ 5 h 71"/>
                <a:gd name="T24" fmla="*/ 1 w 326"/>
                <a:gd name="T25" fmla="*/ 5 h 71"/>
                <a:gd name="T26" fmla="*/ 0 w 326"/>
                <a:gd name="T27" fmla="*/ 5 h 71"/>
                <a:gd name="T28" fmla="*/ 0 w 326"/>
                <a:gd name="T29" fmla="*/ 5 h 71"/>
                <a:gd name="T30" fmla="*/ 0 w 326"/>
                <a:gd name="T31" fmla="*/ 5 h 71"/>
                <a:gd name="T32" fmla="*/ 1 w 326"/>
                <a:gd name="T33" fmla="*/ 5 h 71"/>
                <a:gd name="T34" fmla="*/ 3 w 326"/>
                <a:gd name="T35" fmla="*/ 5 h 71"/>
                <a:gd name="T36" fmla="*/ 5 w 326"/>
                <a:gd name="T37" fmla="*/ 5 h 71"/>
                <a:gd name="T38" fmla="*/ 5 w 326"/>
                <a:gd name="T39" fmla="*/ 5 h 71"/>
                <a:gd name="T40" fmla="*/ 1253 w 326"/>
                <a:gd name="T41" fmla="*/ 0 h 71"/>
                <a:gd name="T42" fmla="*/ 1550 w 326"/>
                <a:gd name="T43" fmla="*/ 5 h 71"/>
                <a:gd name="T44" fmla="*/ 1253 w 326"/>
                <a:gd name="T45" fmla="*/ 5 h 71"/>
                <a:gd name="T46" fmla="*/ 1253 w 326"/>
                <a:gd name="T47" fmla="*/ 0 h 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26" h="71">
                  <a:moveTo>
                    <a:pt x="5" y="30"/>
                  </a:moveTo>
                  <a:lnTo>
                    <a:pt x="275" y="30"/>
                  </a:lnTo>
                  <a:lnTo>
                    <a:pt x="277" y="30"/>
                  </a:lnTo>
                  <a:lnTo>
                    <a:pt x="278" y="31"/>
                  </a:lnTo>
                  <a:lnTo>
                    <a:pt x="280" y="34"/>
                  </a:lnTo>
                  <a:lnTo>
                    <a:pt x="280" y="35"/>
                  </a:lnTo>
                  <a:lnTo>
                    <a:pt x="280" y="38"/>
                  </a:lnTo>
                  <a:lnTo>
                    <a:pt x="278" y="40"/>
                  </a:lnTo>
                  <a:lnTo>
                    <a:pt x="277" y="41"/>
                  </a:lnTo>
                  <a:lnTo>
                    <a:pt x="275" y="41"/>
                  </a:lnTo>
                  <a:lnTo>
                    <a:pt x="5" y="41"/>
                  </a:lnTo>
                  <a:lnTo>
                    <a:pt x="3" y="41"/>
                  </a:lnTo>
                  <a:lnTo>
                    <a:pt x="1" y="40"/>
                  </a:lnTo>
                  <a:lnTo>
                    <a:pt x="0" y="38"/>
                  </a:lnTo>
                  <a:lnTo>
                    <a:pt x="0" y="35"/>
                  </a:lnTo>
                  <a:lnTo>
                    <a:pt x="0" y="32"/>
                  </a:lnTo>
                  <a:lnTo>
                    <a:pt x="1" y="31"/>
                  </a:lnTo>
                  <a:lnTo>
                    <a:pt x="3" y="30"/>
                  </a:lnTo>
                  <a:lnTo>
                    <a:pt x="5" y="30"/>
                  </a:lnTo>
                  <a:close/>
                  <a:moveTo>
                    <a:pt x="265" y="0"/>
                  </a:moveTo>
                  <a:lnTo>
                    <a:pt x="326" y="35"/>
                  </a:lnTo>
                  <a:lnTo>
                    <a:pt x="265" y="71"/>
                  </a:lnTo>
                  <a:lnTo>
                    <a:pt x="265" y="0"/>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00" name="Freeform 68"/>
            <p:cNvSpPr>
              <a:spLocks noEditPoints="1"/>
            </p:cNvSpPr>
            <p:nvPr/>
          </p:nvSpPr>
          <p:spPr bwMode="auto">
            <a:xfrm>
              <a:off x="4298" y="1326"/>
              <a:ext cx="63" cy="214"/>
            </a:xfrm>
            <a:custGeom>
              <a:avLst/>
              <a:gdLst>
                <a:gd name="T0" fmla="*/ 144 w 60"/>
                <a:gd name="T1" fmla="*/ 6 h 233"/>
                <a:gd name="T2" fmla="*/ 149 w 60"/>
                <a:gd name="T3" fmla="*/ 15 h 233"/>
                <a:gd name="T4" fmla="*/ 144 w 60"/>
                <a:gd name="T5" fmla="*/ 16 h 233"/>
                <a:gd name="T6" fmla="*/ 142 w 60"/>
                <a:gd name="T7" fmla="*/ 16 h 233"/>
                <a:gd name="T8" fmla="*/ 137 w 60"/>
                <a:gd name="T9" fmla="*/ 16 h 233"/>
                <a:gd name="T10" fmla="*/ 129 w 60"/>
                <a:gd name="T11" fmla="*/ 16 h 233"/>
                <a:gd name="T12" fmla="*/ 123 w 60"/>
                <a:gd name="T13" fmla="*/ 16 h 233"/>
                <a:gd name="T14" fmla="*/ 111 w 60"/>
                <a:gd name="T15" fmla="*/ 16 h 233"/>
                <a:gd name="T16" fmla="*/ 111 w 60"/>
                <a:gd name="T17" fmla="*/ 16 h 233"/>
                <a:gd name="T18" fmla="*/ 101 w 60"/>
                <a:gd name="T19" fmla="*/ 15 h 233"/>
                <a:gd name="T20" fmla="*/ 101 w 60"/>
                <a:gd name="T21" fmla="*/ 6 h 233"/>
                <a:gd name="T22" fmla="*/ 101 w 60"/>
                <a:gd name="T23" fmla="*/ 4 h 233"/>
                <a:gd name="T24" fmla="*/ 111 w 60"/>
                <a:gd name="T25" fmla="*/ 3 h 233"/>
                <a:gd name="T26" fmla="*/ 117 w 60"/>
                <a:gd name="T27" fmla="*/ 2 h 233"/>
                <a:gd name="T28" fmla="*/ 129 w 60"/>
                <a:gd name="T29" fmla="*/ 0 h 233"/>
                <a:gd name="T30" fmla="*/ 137 w 60"/>
                <a:gd name="T31" fmla="*/ 2 h 233"/>
                <a:gd name="T32" fmla="*/ 142 w 60"/>
                <a:gd name="T33" fmla="*/ 3 h 233"/>
                <a:gd name="T34" fmla="*/ 144 w 60"/>
                <a:gd name="T35" fmla="*/ 4 h 233"/>
                <a:gd name="T36" fmla="*/ 144 w 60"/>
                <a:gd name="T37" fmla="*/ 6 h 233"/>
                <a:gd name="T38" fmla="*/ 144 w 60"/>
                <a:gd name="T39" fmla="*/ 6 h 233"/>
                <a:gd name="T40" fmla="*/ 247 w 60"/>
                <a:gd name="T41" fmla="*/ 15 h 233"/>
                <a:gd name="T42" fmla="*/ 129 w 60"/>
                <a:gd name="T43" fmla="*/ 20 h 233"/>
                <a:gd name="T44" fmla="*/ 0 w 60"/>
                <a:gd name="T45" fmla="*/ 15 h 233"/>
                <a:gd name="T46" fmla="*/ 247 w 60"/>
                <a:gd name="T47" fmla="*/ 15 h 2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233">
                  <a:moveTo>
                    <a:pt x="35" y="6"/>
                  </a:moveTo>
                  <a:lnTo>
                    <a:pt x="36" y="173"/>
                  </a:lnTo>
                  <a:lnTo>
                    <a:pt x="35" y="176"/>
                  </a:lnTo>
                  <a:lnTo>
                    <a:pt x="34" y="177"/>
                  </a:lnTo>
                  <a:lnTo>
                    <a:pt x="33" y="179"/>
                  </a:lnTo>
                  <a:lnTo>
                    <a:pt x="30" y="180"/>
                  </a:lnTo>
                  <a:lnTo>
                    <a:pt x="29" y="179"/>
                  </a:lnTo>
                  <a:lnTo>
                    <a:pt x="27" y="177"/>
                  </a:lnTo>
                  <a:lnTo>
                    <a:pt x="27" y="176"/>
                  </a:lnTo>
                  <a:lnTo>
                    <a:pt x="25" y="173"/>
                  </a:lnTo>
                  <a:lnTo>
                    <a:pt x="25" y="6"/>
                  </a:lnTo>
                  <a:lnTo>
                    <a:pt x="25" y="4"/>
                  </a:lnTo>
                  <a:lnTo>
                    <a:pt x="27" y="3"/>
                  </a:lnTo>
                  <a:lnTo>
                    <a:pt x="28" y="2"/>
                  </a:lnTo>
                  <a:lnTo>
                    <a:pt x="30" y="0"/>
                  </a:lnTo>
                  <a:lnTo>
                    <a:pt x="33" y="2"/>
                  </a:lnTo>
                  <a:lnTo>
                    <a:pt x="34" y="3"/>
                  </a:lnTo>
                  <a:lnTo>
                    <a:pt x="35" y="4"/>
                  </a:lnTo>
                  <a:lnTo>
                    <a:pt x="35" y="6"/>
                  </a:lnTo>
                  <a:close/>
                  <a:moveTo>
                    <a:pt x="60" y="162"/>
                  </a:moveTo>
                  <a:lnTo>
                    <a:pt x="30" y="233"/>
                  </a:lnTo>
                  <a:lnTo>
                    <a:pt x="0" y="162"/>
                  </a:lnTo>
                  <a:lnTo>
                    <a:pt x="60" y="162"/>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01" name="Freeform 69"/>
            <p:cNvSpPr>
              <a:spLocks noEditPoints="1"/>
            </p:cNvSpPr>
            <p:nvPr/>
          </p:nvSpPr>
          <p:spPr bwMode="auto">
            <a:xfrm>
              <a:off x="4298" y="2248"/>
              <a:ext cx="63" cy="214"/>
            </a:xfrm>
            <a:custGeom>
              <a:avLst/>
              <a:gdLst>
                <a:gd name="T0" fmla="*/ 144 w 60"/>
                <a:gd name="T1" fmla="*/ 6 h 233"/>
                <a:gd name="T2" fmla="*/ 149 w 60"/>
                <a:gd name="T3" fmla="*/ 15 h 233"/>
                <a:gd name="T4" fmla="*/ 144 w 60"/>
                <a:gd name="T5" fmla="*/ 16 h 233"/>
                <a:gd name="T6" fmla="*/ 142 w 60"/>
                <a:gd name="T7" fmla="*/ 16 h 233"/>
                <a:gd name="T8" fmla="*/ 137 w 60"/>
                <a:gd name="T9" fmla="*/ 16 h 233"/>
                <a:gd name="T10" fmla="*/ 129 w 60"/>
                <a:gd name="T11" fmla="*/ 16 h 233"/>
                <a:gd name="T12" fmla="*/ 123 w 60"/>
                <a:gd name="T13" fmla="*/ 16 h 233"/>
                <a:gd name="T14" fmla="*/ 111 w 60"/>
                <a:gd name="T15" fmla="*/ 16 h 233"/>
                <a:gd name="T16" fmla="*/ 111 w 60"/>
                <a:gd name="T17" fmla="*/ 16 h 233"/>
                <a:gd name="T18" fmla="*/ 101 w 60"/>
                <a:gd name="T19" fmla="*/ 15 h 233"/>
                <a:gd name="T20" fmla="*/ 101 w 60"/>
                <a:gd name="T21" fmla="*/ 6 h 233"/>
                <a:gd name="T22" fmla="*/ 101 w 60"/>
                <a:gd name="T23" fmla="*/ 4 h 233"/>
                <a:gd name="T24" fmla="*/ 111 w 60"/>
                <a:gd name="T25" fmla="*/ 3 h 233"/>
                <a:gd name="T26" fmla="*/ 117 w 60"/>
                <a:gd name="T27" fmla="*/ 1 h 233"/>
                <a:gd name="T28" fmla="*/ 129 w 60"/>
                <a:gd name="T29" fmla="*/ 0 h 233"/>
                <a:gd name="T30" fmla="*/ 137 w 60"/>
                <a:gd name="T31" fmla="*/ 1 h 233"/>
                <a:gd name="T32" fmla="*/ 142 w 60"/>
                <a:gd name="T33" fmla="*/ 3 h 233"/>
                <a:gd name="T34" fmla="*/ 144 w 60"/>
                <a:gd name="T35" fmla="*/ 4 h 233"/>
                <a:gd name="T36" fmla="*/ 144 w 60"/>
                <a:gd name="T37" fmla="*/ 6 h 233"/>
                <a:gd name="T38" fmla="*/ 144 w 60"/>
                <a:gd name="T39" fmla="*/ 6 h 233"/>
                <a:gd name="T40" fmla="*/ 247 w 60"/>
                <a:gd name="T41" fmla="*/ 15 h 233"/>
                <a:gd name="T42" fmla="*/ 129 w 60"/>
                <a:gd name="T43" fmla="*/ 20 h 233"/>
                <a:gd name="T44" fmla="*/ 0 w 60"/>
                <a:gd name="T45" fmla="*/ 15 h 233"/>
                <a:gd name="T46" fmla="*/ 247 w 60"/>
                <a:gd name="T47" fmla="*/ 15 h 2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233">
                  <a:moveTo>
                    <a:pt x="35" y="6"/>
                  </a:moveTo>
                  <a:lnTo>
                    <a:pt x="36" y="173"/>
                  </a:lnTo>
                  <a:lnTo>
                    <a:pt x="35" y="176"/>
                  </a:lnTo>
                  <a:lnTo>
                    <a:pt x="34" y="177"/>
                  </a:lnTo>
                  <a:lnTo>
                    <a:pt x="33" y="179"/>
                  </a:lnTo>
                  <a:lnTo>
                    <a:pt x="30" y="180"/>
                  </a:lnTo>
                  <a:lnTo>
                    <a:pt x="29" y="179"/>
                  </a:lnTo>
                  <a:lnTo>
                    <a:pt x="27" y="177"/>
                  </a:lnTo>
                  <a:lnTo>
                    <a:pt x="27" y="176"/>
                  </a:lnTo>
                  <a:lnTo>
                    <a:pt x="25" y="173"/>
                  </a:lnTo>
                  <a:lnTo>
                    <a:pt x="25" y="6"/>
                  </a:lnTo>
                  <a:lnTo>
                    <a:pt x="25" y="4"/>
                  </a:lnTo>
                  <a:lnTo>
                    <a:pt x="27" y="3"/>
                  </a:lnTo>
                  <a:lnTo>
                    <a:pt x="28" y="1"/>
                  </a:lnTo>
                  <a:lnTo>
                    <a:pt x="30" y="0"/>
                  </a:lnTo>
                  <a:lnTo>
                    <a:pt x="33" y="1"/>
                  </a:lnTo>
                  <a:lnTo>
                    <a:pt x="34" y="3"/>
                  </a:lnTo>
                  <a:lnTo>
                    <a:pt x="35" y="4"/>
                  </a:lnTo>
                  <a:lnTo>
                    <a:pt x="35" y="6"/>
                  </a:lnTo>
                  <a:close/>
                  <a:moveTo>
                    <a:pt x="60" y="162"/>
                  </a:moveTo>
                  <a:lnTo>
                    <a:pt x="30" y="233"/>
                  </a:lnTo>
                  <a:lnTo>
                    <a:pt x="0" y="162"/>
                  </a:lnTo>
                  <a:lnTo>
                    <a:pt x="60" y="162"/>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02" name="Freeform 70"/>
            <p:cNvSpPr>
              <a:spLocks noEditPoints="1"/>
            </p:cNvSpPr>
            <p:nvPr/>
          </p:nvSpPr>
          <p:spPr bwMode="auto">
            <a:xfrm>
              <a:off x="4298" y="2671"/>
              <a:ext cx="63" cy="213"/>
            </a:xfrm>
            <a:custGeom>
              <a:avLst/>
              <a:gdLst>
                <a:gd name="T0" fmla="*/ 144 w 60"/>
                <a:gd name="T1" fmla="*/ 5 h 233"/>
                <a:gd name="T2" fmla="*/ 149 w 60"/>
                <a:gd name="T3" fmla="*/ 13 h 233"/>
                <a:gd name="T4" fmla="*/ 144 w 60"/>
                <a:gd name="T5" fmla="*/ 13 h 233"/>
                <a:gd name="T6" fmla="*/ 142 w 60"/>
                <a:gd name="T7" fmla="*/ 13 h 233"/>
                <a:gd name="T8" fmla="*/ 137 w 60"/>
                <a:gd name="T9" fmla="*/ 14 h 233"/>
                <a:gd name="T10" fmla="*/ 129 w 60"/>
                <a:gd name="T11" fmla="*/ 14 h 233"/>
                <a:gd name="T12" fmla="*/ 123 w 60"/>
                <a:gd name="T13" fmla="*/ 14 h 233"/>
                <a:gd name="T14" fmla="*/ 111 w 60"/>
                <a:gd name="T15" fmla="*/ 13 h 233"/>
                <a:gd name="T16" fmla="*/ 111 w 60"/>
                <a:gd name="T17" fmla="*/ 13 h 233"/>
                <a:gd name="T18" fmla="*/ 101 w 60"/>
                <a:gd name="T19" fmla="*/ 13 h 233"/>
                <a:gd name="T20" fmla="*/ 101 w 60"/>
                <a:gd name="T21" fmla="*/ 5 h 233"/>
                <a:gd name="T22" fmla="*/ 101 w 60"/>
                <a:gd name="T23" fmla="*/ 4 h 233"/>
                <a:gd name="T24" fmla="*/ 111 w 60"/>
                <a:gd name="T25" fmla="*/ 3 h 233"/>
                <a:gd name="T26" fmla="*/ 117 w 60"/>
                <a:gd name="T27" fmla="*/ 1 h 233"/>
                <a:gd name="T28" fmla="*/ 129 w 60"/>
                <a:gd name="T29" fmla="*/ 0 h 233"/>
                <a:gd name="T30" fmla="*/ 137 w 60"/>
                <a:gd name="T31" fmla="*/ 1 h 233"/>
                <a:gd name="T32" fmla="*/ 142 w 60"/>
                <a:gd name="T33" fmla="*/ 3 h 233"/>
                <a:gd name="T34" fmla="*/ 144 w 60"/>
                <a:gd name="T35" fmla="*/ 4 h 233"/>
                <a:gd name="T36" fmla="*/ 144 w 60"/>
                <a:gd name="T37" fmla="*/ 5 h 233"/>
                <a:gd name="T38" fmla="*/ 144 w 60"/>
                <a:gd name="T39" fmla="*/ 5 h 233"/>
                <a:gd name="T40" fmla="*/ 247 w 60"/>
                <a:gd name="T41" fmla="*/ 12 h 233"/>
                <a:gd name="T42" fmla="*/ 129 w 60"/>
                <a:gd name="T43" fmla="*/ 17 h 233"/>
                <a:gd name="T44" fmla="*/ 0 w 60"/>
                <a:gd name="T45" fmla="*/ 12 h 233"/>
                <a:gd name="T46" fmla="*/ 247 w 60"/>
                <a:gd name="T47" fmla="*/ 12 h 2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233">
                  <a:moveTo>
                    <a:pt x="35" y="6"/>
                  </a:moveTo>
                  <a:lnTo>
                    <a:pt x="36" y="173"/>
                  </a:lnTo>
                  <a:lnTo>
                    <a:pt x="35" y="176"/>
                  </a:lnTo>
                  <a:lnTo>
                    <a:pt x="34" y="177"/>
                  </a:lnTo>
                  <a:lnTo>
                    <a:pt x="33" y="179"/>
                  </a:lnTo>
                  <a:lnTo>
                    <a:pt x="30" y="180"/>
                  </a:lnTo>
                  <a:lnTo>
                    <a:pt x="29" y="179"/>
                  </a:lnTo>
                  <a:lnTo>
                    <a:pt x="27" y="177"/>
                  </a:lnTo>
                  <a:lnTo>
                    <a:pt x="27" y="176"/>
                  </a:lnTo>
                  <a:lnTo>
                    <a:pt x="25" y="173"/>
                  </a:lnTo>
                  <a:lnTo>
                    <a:pt x="25" y="6"/>
                  </a:lnTo>
                  <a:lnTo>
                    <a:pt x="25" y="4"/>
                  </a:lnTo>
                  <a:lnTo>
                    <a:pt x="27" y="3"/>
                  </a:lnTo>
                  <a:lnTo>
                    <a:pt x="28" y="1"/>
                  </a:lnTo>
                  <a:lnTo>
                    <a:pt x="30" y="0"/>
                  </a:lnTo>
                  <a:lnTo>
                    <a:pt x="33" y="1"/>
                  </a:lnTo>
                  <a:lnTo>
                    <a:pt x="34" y="3"/>
                  </a:lnTo>
                  <a:lnTo>
                    <a:pt x="35" y="4"/>
                  </a:lnTo>
                  <a:lnTo>
                    <a:pt x="35" y="6"/>
                  </a:lnTo>
                  <a:close/>
                  <a:moveTo>
                    <a:pt x="60" y="162"/>
                  </a:moveTo>
                  <a:lnTo>
                    <a:pt x="30" y="233"/>
                  </a:lnTo>
                  <a:lnTo>
                    <a:pt x="0" y="162"/>
                  </a:lnTo>
                  <a:lnTo>
                    <a:pt x="60" y="162"/>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03" name="Line 71"/>
            <p:cNvSpPr>
              <a:spLocks noChangeShapeType="1"/>
            </p:cNvSpPr>
            <p:nvPr/>
          </p:nvSpPr>
          <p:spPr bwMode="auto">
            <a:xfrm>
              <a:off x="3452" y="1444"/>
              <a:ext cx="191" cy="0"/>
            </a:xfrm>
            <a:prstGeom prst="line">
              <a:avLst/>
            </a:prstGeom>
            <a:noFill/>
            <a:ln w="1111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05604" name="Rectangle 72"/>
            <p:cNvSpPr>
              <a:spLocks noChangeArrowheads="1"/>
            </p:cNvSpPr>
            <p:nvPr/>
          </p:nvSpPr>
          <p:spPr bwMode="auto">
            <a:xfrm>
              <a:off x="4377" y="3586"/>
              <a:ext cx="765" cy="143"/>
            </a:xfrm>
            <a:prstGeom prst="rect">
              <a:avLst/>
            </a:prstGeom>
            <a:noFill/>
            <a:ln w="11113">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5605" name="Rectangle 73"/>
            <p:cNvSpPr>
              <a:spLocks noChangeArrowheads="1"/>
            </p:cNvSpPr>
            <p:nvPr/>
          </p:nvSpPr>
          <p:spPr bwMode="auto">
            <a:xfrm>
              <a:off x="4395" y="3611"/>
              <a:ext cx="284" cy="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指导</a:t>
              </a:r>
              <a:endParaRPr lang="zh-CN" altLang="en-US">
                <a:latin typeface="黑体" charset="0"/>
                <a:ea typeface="黑体" charset="0"/>
                <a:cs typeface="黑体" charset="0"/>
              </a:endParaRPr>
            </a:p>
          </p:txBody>
        </p:sp>
        <p:sp>
          <p:nvSpPr>
            <p:cNvPr id="105606" name="Rectangle 74"/>
            <p:cNvSpPr>
              <a:spLocks noChangeArrowheads="1"/>
            </p:cNvSpPr>
            <p:nvPr/>
          </p:nvSpPr>
          <p:spPr bwMode="auto">
            <a:xfrm>
              <a:off x="5100" y="3591"/>
              <a:ext cx="64"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607" name="Freeform 75"/>
            <p:cNvSpPr>
              <a:spLocks/>
            </p:cNvSpPr>
            <p:nvPr/>
          </p:nvSpPr>
          <p:spPr bwMode="auto">
            <a:xfrm>
              <a:off x="4281" y="3535"/>
              <a:ext cx="96" cy="253"/>
            </a:xfrm>
            <a:custGeom>
              <a:avLst/>
              <a:gdLst>
                <a:gd name="T0" fmla="*/ 0 w 91"/>
                <a:gd name="T1" fmla="*/ 17 h 276"/>
                <a:gd name="T2" fmla="*/ 99 w 91"/>
                <a:gd name="T3" fmla="*/ 17 h 276"/>
                <a:gd name="T4" fmla="*/ 99 w 91"/>
                <a:gd name="T5" fmla="*/ 0 h 276"/>
                <a:gd name="T6" fmla="*/ 319 w 91"/>
                <a:gd name="T7" fmla="*/ 0 h 276"/>
                <a:gd name="T8" fmla="*/ 319 w 91"/>
                <a:gd name="T9" fmla="*/ 17 h 276"/>
                <a:gd name="T10" fmla="*/ 433 w 91"/>
                <a:gd name="T11" fmla="*/ 17 h 276"/>
                <a:gd name="T12" fmla="*/ 210 w 91"/>
                <a:gd name="T13" fmla="*/ 23 h 276"/>
                <a:gd name="T14" fmla="*/ 0 w 91"/>
                <a:gd name="T15" fmla="*/ 17 h 2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 h="276">
                  <a:moveTo>
                    <a:pt x="0" y="207"/>
                  </a:moveTo>
                  <a:lnTo>
                    <a:pt x="22" y="207"/>
                  </a:lnTo>
                  <a:lnTo>
                    <a:pt x="22" y="0"/>
                  </a:lnTo>
                  <a:lnTo>
                    <a:pt x="68" y="0"/>
                  </a:lnTo>
                  <a:lnTo>
                    <a:pt x="68" y="207"/>
                  </a:lnTo>
                  <a:lnTo>
                    <a:pt x="91" y="207"/>
                  </a:lnTo>
                  <a:lnTo>
                    <a:pt x="45" y="276"/>
                  </a:lnTo>
                  <a:lnTo>
                    <a:pt x="0" y="20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zh-CN" altLang="en-US"/>
            </a:p>
          </p:txBody>
        </p:sp>
        <p:sp>
          <p:nvSpPr>
            <p:cNvPr id="105608" name="Freeform 76"/>
            <p:cNvSpPr>
              <a:spLocks noEditPoints="1"/>
            </p:cNvSpPr>
            <p:nvPr/>
          </p:nvSpPr>
          <p:spPr bwMode="auto">
            <a:xfrm>
              <a:off x="4281" y="3530"/>
              <a:ext cx="97" cy="255"/>
            </a:xfrm>
            <a:custGeom>
              <a:avLst/>
              <a:gdLst>
                <a:gd name="T0" fmla="*/ 209 w 92"/>
                <a:gd name="T1" fmla="*/ 23 h 278"/>
                <a:gd name="T2" fmla="*/ 137 w 92"/>
                <a:gd name="T3" fmla="*/ 22 h 278"/>
                <a:gd name="T4" fmla="*/ 135 w 92"/>
                <a:gd name="T5" fmla="*/ 22 h 278"/>
                <a:gd name="T6" fmla="*/ 121 w 92"/>
                <a:gd name="T7" fmla="*/ 20 h 278"/>
                <a:gd name="T8" fmla="*/ 52 w 92"/>
                <a:gd name="T9" fmla="*/ 19 h 278"/>
                <a:gd name="T10" fmla="*/ 55 w 92"/>
                <a:gd name="T11" fmla="*/ 20 h 278"/>
                <a:gd name="T12" fmla="*/ 6 w 92"/>
                <a:gd name="T13" fmla="*/ 18 h 278"/>
                <a:gd name="T14" fmla="*/ 55 w 92"/>
                <a:gd name="T15" fmla="*/ 17 h 278"/>
                <a:gd name="T16" fmla="*/ 6 w 92"/>
                <a:gd name="T17" fmla="*/ 17 h 278"/>
                <a:gd name="T18" fmla="*/ 128 w 92"/>
                <a:gd name="T19" fmla="*/ 17 h 278"/>
                <a:gd name="T20" fmla="*/ 88 w 92"/>
                <a:gd name="T21" fmla="*/ 16 h 278"/>
                <a:gd name="T22" fmla="*/ 93 w 92"/>
                <a:gd name="T23" fmla="*/ 17 h 278"/>
                <a:gd name="T24" fmla="*/ 121 w 92"/>
                <a:gd name="T25" fmla="*/ 15 h 278"/>
                <a:gd name="T26" fmla="*/ 79 w 92"/>
                <a:gd name="T27" fmla="*/ 14 h 278"/>
                <a:gd name="T28" fmla="*/ 98 w 92"/>
                <a:gd name="T29" fmla="*/ 14 h 278"/>
                <a:gd name="T30" fmla="*/ 121 w 92"/>
                <a:gd name="T31" fmla="*/ 12 h 278"/>
                <a:gd name="T32" fmla="*/ 79 w 92"/>
                <a:gd name="T33" fmla="*/ 11 h 278"/>
                <a:gd name="T34" fmla="*/ 109 w 92"/>
                <a:gd name="T35" fmla="*/ 11 h 278"/>
                <a:gd name="T36" fmla="*/ 109 w 92"/>
                <a:gd name="T37" fmla="*/ 9 h 278"/>
                <a:gd name="T38" fmla="*/ 79 w 92"/>
                <a:gd name="T39" fmla="*/ 9 h 278"/>
                <a:gd name="T40" fmla="*/ 121 w 92"/>
                <a:gd name="T41" fmla="*/ 8 h 278"/>
                <a:gd name="T42" fmla="*/ 98 w 92"/>
                <a:gd name="T43" fmla="*/ 6 h 278"/>
                <a:gd name="T44" fmla="*/ 79 w 92"/>
                <a:gd name="T45" fmla="*/ 6 h 278"/>
                <a:gd name="T46" fmla="*/ 121 w 92"/>
                <a:gd name="T47" fmla="*/ 6 h 278"/>
                <a:gd name="T48" fmla="*/ 93 w 92"/>
                <a:gd name="T49" fmla="*/ 6 h 278"/>
                <a:gd name="T50" fmla="*/ 88 w 92"/>
                <a:gd name="T51" fmla="*/ 6 h 278"/>
                <a:gd name="T52" fmla="*/ 128 w 92"/>
                <a:gd name="T53" fmla="*/ 6 h 278"/>
                <a:gd name="T54" fmla="*/ 150 w 92"/>
                <a:gd name="T55" fmla="*/ 2 h 278"/>
                <a:gd name="T56" fmla="*/ 121 w 92"/>
                <a:gd name="T57" fmla="*/ 2 h 278"/>
                <a:gd name="T58" fmla="*/ 207 w 92"/>
                <a:gd name="T59" fmla="*/ 6 h 278"/>
                <a:gd name="T60" fmla="*/ 285 w 92"/>
                <a:gd name="T61" fmla="*/ 0 h 278"/>
                <a:gd name="T62" fmla="*/ 256 w 92"/>
                <a:gd name="T63" fmla="*/ 3 h 278"/>
                <a:gd name="T64" fmla="*/ 300 w 92"/>
                <a:gd name="T65" fmla="*/ 6 h 278"/>
                <a:gd name="T66" fmla="*/ 335 w 92"/>
                <a:gd name="T67" fmla="*/ 6 h 278"/>
                <a:gd name="T68" fmla="*/ 318 w 92"/>
                <a:gd name="T69" fmla="*/ 6 h 278"/>
                <a:gd name="T70" fmla="*/ 305 w 92"/>
                <a:gd name="T71" fmla="*/ 6 h 278"/>
                <a:gd name="T72" fmla="*/ 335 w 92"/>
                <a:gd name="T73" fmla="*/ 6 h 278"/>
                <a:gd name="T74" fmla="*/ 316 w 92"/>
                <a:gd name="T75" fmla="*/ 6 h 278"/>
                <a:gd name="T76" fmla="*/ 316 w 92"/>
                <a:gd name="T77" fmla="*/ 7 h 278"/>
                <a:gd name="T78" fmla="*/ 335 w 92"/>
                <a:gd name="T79" fmla="*/ 7 h 278"/>
                <a:gd name="T80" fmla="*/ 305 w 92"/>
                <a:gd name="T81" fmla="*/ 8 h 278"/>
                <a:gd name="T82" fmla="*/ 318 w 92"/>
                <a:gd name="T83" fmla="*/ 11 h 278"/>
                <a:gd name="T84" fmla="*/ 335 w 92"/>
                <a:gd name="T85" fmla="*/ 11 h 278"/>
                <a:gd name="T86" fmla="*/ 300 w 92"/>
                <a:gd name="T87" fmla="*/ 12 h 278"/>
                <a:gd name="T88" fmla="*/ 319 w 92"/>
                <a:gd name="T89" fmla="*/ 14 h 278"/>
                <a:gd name="T90" fmla="*/ 335 w 92"/>
                <a:gd name="T91" fmla="*/ 14 h 278"/>
                <a:gd name="T92" fmla="*/ 300 w 92"/>
                <a:gd name="T93" fmla="*/ 15 h 278"/>
                <a:gd name="T94" fmla="*/ 322 w 92"/>
                <a:gd name="T95" fmla="*/ 16 h 278"/>
                <a:gd name="T96" fmla="*/ 322 w 92"/>
                <a:gd name="T97" fmla="*/ 16 h 278"/>
                <a:gd name="T98" fmla="*/ 300 w 92"/>
                <a:gd name="T99" fmla="*/ 17 h 278"/>
                <a:gd name="T100" fmla="*/ 372 w 92"/>
                <a:gd name="T101" fmla="*/ 17 h 278"/>
                <a:gd name="T102" fmla="*/ 351 w 92"/>
                <a:gd name="T103" fmla="*/ 17 h 278"/>
                <a:gd name="T104" fmla="*/ 393 w 92"/>
                <a:gd name="T105" fmla="*/ 17 h 278"/>
                <a:gd name="T106" fmla="*/ 377 w 92"/>
                <a:gd name="T107" fmla="*/ 19 h 278"/>
                <a:gd name="T108" fmla="*/ 377 w 92"/>
                <a:gd name="T109" fmla="*/ 18 h 278"/>
                <a:gd name="T110" fmla="*/ 316 w 92"/>
                <a:gd name="T111" fmla="*/ 20 h 278"/>
                <a:gd name="T112" fmla="*/ 300 w 92"/>
                <a:gd name="T113" fmla="*/ 22 h 278"/>
                <a:gd name="T114" fmla="*/ 287 w 92"/>
                <a:gd name="T115" fmla="*/ 21 h 278"/>
                <a:gd name="T116" fmla="*/ 230 w 92"/>
                <a:gd name="T117" fmla="*/ 23 h 278"/>
                <a:gd name="T118" fmla="*/ 256 w 92"/>
                <a:gd name="T119" fmla="*/ 23 h 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2" h="278">
                  <a:moveTo>
                    <a:pt x="38" y="277"/>
                  </a:moveTo>
                  <a:lnTo>
                    <a:pt x="38" y="277"/>
                  </a:lnTo>
                  <a:lnTo>
                    <a:pt x="36" y="276"/>
                  </a:lnTo>
                  <a:lnTo>
                    <a:pt x="36" y="274"/>
                  </a:lnTo>
                  <a:lnTo>
                    <a:pt x="38" y="273"/>
                  </a:lnTo>
                  <a:lnTo>
                    <a:pt x="38" y="271"/>
                  </a:lnTo>
                  <a:lnTo>
                    <a:pt x="40" y="270"/>
                  </a:lnTo>
                  <a:lnTo>
                    <a:pt x="41" y="270"/>
                  </a:lnTo>
                  <a:lnTo>
                    <a:pt x="43" y="270"/>
                  </a:lnTo>
                  <a:lnTo>
                    <a:pt x="44" y="271"/>
                  </a:lnTo>
                  <a:lnTo>
                    <a:pt x="44" y="273"/>
                  </a:lnTo>
                  <a:lnTo>
                    <a:pt x="45" y="274"/>
                  </a:lnTo>
                  <a:lnTo>
                    <a:pt x="44" y="277"/>
                  </a:lnTo>
                  <a:lnTo>
                    <a:pt x="43" y="278"/>
                  </a:lnTo>
                  <a:lnTo>
                    <a:pt x="41" y="278"/>
                  </a:lnTo>
                  <a:lnTo>
                    <a:pt x="40" y="278"/>
                  </a:lnTo>
                  <a:lnTo>
                    <a:pt x="39" y="278"/>
                  </a:lnTo>
                  <a:lnTo>
                    <a:pt x="38" y="277"/>
                  </a:lnTo>
                  <a:close/>
                  <a:moveTo>
                    <a:pt x="28" y="263"/>
                  </a:moveTo>
                  <a:lnTo>
                    <a:pt x="28" y="263"/>
                  </a:lnTo>
                  <a:lnTo>
                    <a:pt x="28" y="261"/>
                  </a:lnTo>
                  <a:lnTo>
                    <a:pt x="28" y="260"/>
                  </a:lnTo>
                  <a:lnTo>
                    <a:pt x="28" y="259"/>
                  </a:lnTo>
                  <a:lnTo>
                    <a:pt x="29" y="257"/>
                  </a:lnTo>
                  <a:lnTo>
                    <a:pt x="30" y="256"/>
                  </a:lnTo>
                  <a:lnTo>
                    <a:pt x="32" y="256"/>
                  </a:lnTo>
                  <a:lnTo>
                    <a:pt x="33" y="256"/>
                  </a:lnTo>
                  <a:lnTo>
                    <a:pt x="34" y="257"/>
                  </a:lnTo>
                  <a:lnTo>
                    <a:pt x="35" y="259"/>
                  </a:lnTo>
                  <a:lnTo>
                    <a:pt x="35" y="261"/>
                  </a:lnTo>
                  <a:lnTo>
                    <a:pt x="35" y="263"/>
                  </a:lnTo>
                  <a:lnTo>
                    <a:pt x="34" y="264"/>
                  </a:lnTo>
                  <a:lnTo>
                    <a:pt x="33" y="264"/>
                  </a:lnTo>
                  <a:lnTo>
                    <a:pt x="30" y="264"/>
                  </a:lnTo>
                  <a:lnTo>
                    <a:pt x="29" y="264"/>
                  </a:lnTo>
                  <a:lnTo>
                    <a:pt x="28" y="263"/>
                  </a:lnTo>
                  <a:close/>
                  <a:moveTo>
                    <a:pt x="20" y="249"/>
                  </a:moveTo>
                  <a:lnTo>
                    <a:pt x="20" y="249"/>
                  </a:lnTo>
                  <a:lnTo>
                    <a:pt x="18" y="247"/>
                  </a:lnTo>
                  <a:lnTo>
                    <a:pt x="18" y="246"/>
                  </a:lnTo>
                  <a:lnTo>
                    <a:pt x="18" y="244"/>
                  </a:lnTo>
                  <a:lnTo>
                    <a:pt x="20" y="243"/>
                  </a:lnTo>
                  <a:lnTo>
                    <a:pt x="21" y="242"/>
                  </a:lnTo>
                  <a:lnTo>
                    <a:pt x="23" y="242"/>
                  </a:lnTo>
                  <a:lnTo>
                    <a:pt x="24" y="243"/>
                  </a:lnTo>
                  <a:lnTo>
                    <a:pt x="26" y="243"/>
                  </a:lnTo>
                  <a:lnTo>
                    <a:pt x="26" y="244"/>
                  </a:lnTo>
                  <a:lnTo>
                    <a:pt x="26" y="247"/>
                  </a:lnTo>
                  <a:lnTo>
                    <a:pt x="26" y="249"/>
                  </a:lnTo>
                  <a:lnTo>
                    <a:pt x="24" y="250"/>
                  </a:lnTo>
                  <a:lnTo>
                    <a:pt x="23" y="250"/>
                  </a:lnTo>
                  <a:lnTo>
                    <a:pt x="22" y="250"/>
                  </a:lnTo>
                  <a:lnTo>
                    <a:pt x="21" y="250"/>
                  </a:lnTo>
                  <a:lnTo>
                    <a:pt x="20" y="249"/>
                  </a:lnTo>
                  <a:close/>
                  <a:moveTo>
                    <a:pt x="10" y="234"/>
                  </a:moveTo>
                  <a:lnTo>
                    <a:pt x="10" y="234"/>
                  </a:lnTo>
                  <a:lnTo>
                    <a:pt x="10" y="233"/>
                  </a:lnTo>
                  <a:lnTo>
                    <a:pt x="9" y="232"/>
                  </a:lnTo>
                  <a:lnTo>
                    <a:pt x="10" y="230"/>
                  </a:lnTo>
                  <a:lnTo>
                    <a:pt x="11" y="229"/>
                  </a:lnTo>
                  <a:lnTo>
                    <a:pt x="12" y="227"/>
                  </a:lnTo>
                  <a:lnTo>
                    <a:pt x="13" y="227"/>
                  </a:lnTo>
                  <a:lnTo>
                    <a:pt x="15" y="229"/>
                  </a:lnTo>
                  <a:lnTo>
                    <a:pt x="16" y="229"/>
                  </a:lnTo>
                  <a:lnTo>
                    <a:pt x="17" y="232"/>
                  </a:lnTo>
                  <a:lnTo>
                    <a:pt x="17" y="233"/>
                  </a:lnTo>
                  <a:lnTo>
                    <a:pt x="16" y="234"/>
                  </a:lnTo>
                  <a:lnTo>
                    <a:pt x="15" y="236"/>
                  </a:lnTo>
                  <a:lnTo>
                    <a:pt x="13" y="236"/>
                  </a:lnTo>
                  <a:lnTo>
                    <a:pt x="12" y="236"/>
                  </a:lnTo>
                  <a:lnTo>
                    <a:pt x="11" y="236"/>
                  </a:lnTo>
                  <a:lnTo>
                    <a:pt x="10" y="234"/>
                  </a:lnTo>
                  <a:close/>
                  <a:moveTo>
                    <a:pt x="0" y="220"/>
                  </a:moveTo>
                  <a:lnTo>
                    <a:pt x="0" y="220"/>
                  </a:lnTo>
                  <a:lnTo>
                    <a:pt x="0" y="219"/>
                  </a:lnTo>
                  <a:lnTo>
                    <a:pt x="0" y="217"/>
                  </a:lnTo>
                  <a:lnTo>
                    <a:pt x="0" y="216"/>
                  </a:lnTo>
                  <a:lnTo>
                    <a:pt x="1" y="215"/>
                  </a:lnTo>
                  <a:lnTo>
                    <a:pt x="3" y="213"/>
                  </a:lnTo>
                  <a:lnTo>
                    <a:pt x="4" y="213"/>
                  </a:lnTo>
                  <a:lnTo>
                    <a:pt x="5" y="215"/>
                  </a:lnTo>
                  <a:lnTo>
                    <a:pt x="6" y="216"/>
                  </a:lnTo>
                  <a:lnTo>
                    <a:pt x="7" y="217"/>
                  </a:lnTo>
                  <a:lnTo>
                    <a:pt x="7" y="219"/>
                  </a:lnTo>
                  <a:lnTo>
                    <a:pt x="7" y="220"/>
                  </a:lnTo>
                  <a:lnTo>
                    <a:pt x="6" y="222"/>
                  </a:lnTo>
                  <a:lnTo>
                    <a:pt x="5" y="222"/>
                  </a:lnTo>
                  <a:lnTo>
                    <a:pt x="4" y="223"/>
                  </a:lnTo>
                  <a:lnTo>
                    <a:pt x="1" y="222"/>
                  </a:lnTo>
                  <a:lnTo>
                    <a:pt x="0" y="220"/>
                  </a:lnTo>
                  <a:close/>
                  <a:moveTo>
                    <a:pt x="9" y="207"/>
                  </a:moveTo>
                  <a:lnTo>
                    <a:pt x="9" y="207"/>
                  </a:lnTo>
                  <a:lnTo>
                    <a:pt x="10" y="207"/>
                  </a:lnTo>
                  <a:lnTo>
                    <a:pt x="11" y="209"/>
                  </a:lnTo>
                  <a:lnTo>
                    <a:pt x="12" y="210"/>
                  </a:lnTo>
                  <a:lnTo>
                    <a:pt x="12" y="212"/>
                  </a:lnTo>
                  <a:lnTo>
                    <a:pt x="12" y="213"/>
                  </a:lnTo>
                  <a:lnTo>
                    <a:pt x="11" y="215"/>
                  </a:lnTo>
                  <a:lnTo>
                    <a:pt x="10" y="216"/>
                  </a:lnTo>
                  <a:lnTo>
                    <a:pt x="9" y="216"/>
                  </a:lnTo>
                  <a:lnTo>
                    <a:pt x="7" y="216"/>
                  </a:lnTo>
                  <a:lnTo>
                    <a:pt x="6" y="215"/>
                  </a:lnTo>
                  <a:lnTo>
                    <a:pt x="5" y="213"/>
                  </a:lnTo>
                  <a:lnTo>
                    <a:pt x="5" y="212"/>
                  </a:lnTo>
                  <a:lnTo>
                    <a:pt x="5" y="210"/>
                  </a:lnTo>
                  <a:lnTo>
                    <a:pt x="6" y="209"/>
                  </a:lnTo>
                  <a:lnTo>
                    <a:pt x="7" y="207"/>
                  </a:lnTo>
                  <a:lnTo>
                    <a:pt x="9" y="207"/>
                  </a:lnTo>
                  <a:close/>
                  <a:moveTo>
                    <a:pt x="18" y="210"/>
                  </a:moveTo>
                  <a:lnTo>
                    <a:pt x="18" y="210"/>
                  </a:lnTo>
                  <a:lnTo>
                    <a:pt x="20" y="209"/>
                  </a:lnTo>
                  <a:lnTo>
                    <a:pt x="20" y="207"/>
                  </a:lnTo>
                  <a:lnTo>
                    <a:pt x="21" y="206"/>
                  </a:lnTo>
                  <a:lnTo>
                    <a:pt x="22" y="206"/>
                  </a:lnTo>
                  <a:lnTo>
                    <a:pt x="24" y="206"/>
                  </a:lnTo>
                  <a:lnTo>
                    <a:pt x="26" y="207"/>
                  </a:lnTo>
                  <a:lnTo>
                    <a:pt x="26" y="209"/>
                  </a:lnTo>
                  <a:lnTo>
                    <a:pt x="27" y="210"/>
                  </a:lnTo>
                  <a:lnTo>
                    <a:pt x="26" y="212"/>
                  </a:lnTo>
                  <a:lnTo>
                    <a:pt x="26" y="213"/>
                  </a:lnTo>
                  <a:lnTo>
                    <a:pt x="24" y="215"/>
                  </a:lnTo>
                  <a:lnTo>
                    <a:pt x="22" y="215"/>
                  </a:lnTo>
                  <a:lnTo>
                    <a:pt x="21" y="215"/>
                  </a:lnTo>
                  <a:lnTo>
                    <a:pt x="20" y="213"/>
                  </a:lnTo>
                  <a:lnTo>
                    <a:pt x="20" y="212"/>
                  </a:lnTo>
                  <a:lnTo>
                    <a:pt x="18" y="210"/>
                  </a:lnTo>
                  <a:close/>
                  <a:moveTo>
                    <a:pt x="18" y="193"/>
                  </a:moveTo>
                  <a:lnTo>
                    <a:pt x="18" y="193"/>
                  </a:lnTo>
                  <a:lnTo>
                    <a:pt x="20" y="192"/>
                  </a:lnTo>
                  <a:lnTo>
                    <a:pt x="20" y="190"/>
                  </a:lnTo>
                  <a:lnTo>
                    <a:pt x="21" y="189"/>
                  </a:lnTo>
                  <a:lnTo>
                    <a:pt x="22" y="189"/>
                  </a:lnTo>
                  <a:lnTo>
                    <a:pt x="24" y="189"/>
                  </a:lnTo>
                  <a:lnTo>
                    <a:pt x="26" y="190"/>
                  </a:lnTo>
                  <a:lnTo>
                    <a:pt x="26" y="192"/>
                  </a:lnTo>
                  <a:lnTo>
                    <a:pt x="27" y="193"/>
                  </a:lnTo>
                  <a:lnTo>
                    <a:pt x="26" y="195"/>
                  </a:lnTo>
                  <a:lnTo>
                    <a:pt x="26" y="196"/>
                  </a:lnTo>
                  <a:lnTo>
                    <a:pt x="24" y="198"/>
                  </a:lnTo>
                  <a:lnTo>
                    <a:pt x="22" y="198"/>
                  </a:lnTo>
                  <a:lnTo>
                    <a:pt x="21" y="198"/>
                  </a:lnTo>
                  <a:lnTo>
                    <a:pt x="20" y="196"/>
                  </a:lnTo>
                  <a:lnTo>
                    <a:pt x="20" y="195"/>
                  </a:lnTo>
                  <a:lnTo>
                    <a:pt x="18" y="193"/>
                  </a:lnTo>
                  <a:close/>
                  <a:moveTo>
                    <a:pt x="18" y="175"/>
                  </a:moveTo>
                  <a:lnTo>
                    <a:pt x="18" y="175"/>
                  </a:lnTo>
                  <a:lnTo>
                    <a:pt x="20" y="173"/>
                  </a:lnTo>
                  <a:lnTo>
                    <a:pt x="20" y="172"/>
                  </a:lnTo>
                  <a:lnTo>
                    <a:pt x="21" y="171"/>
                  </a:lnTo>
                  <a:lnTo>
                    <a:pt x="22" y="171"/>
                  </a:lnTo>
                  <a:lnTo>
                    <a:pt x="24" y="171"/>
                  </a:lnTo>
                  <a:lnTo>
                    <a:pt x="26" y="172"/>
                  </a:lnTo>
                  <a:lnTo>
                    <a:pt x="26" y="173"/>
                  </a:lnTo>
                  <a:lnTo>
                    <a:pt x="27" y="175"/>
                  </a:lnTo>
                  <a:lnTo>
                    <a:pt x="26" y="176"/>
                  </a:lnTo>
                  <a:lnTo>
                    <a:pt x="26" y="178"/>
                  </a:lnTo>
                  <a:lnTo>
                    <a:pt x="24" y="179"/>
                  </a:lnTo>
                  <a:lnTo>
                    <a:pt x="22" y="179"/>
                  </a:lnTo>
                  <a:lnTo>
                    <a:pt x="21" y="179"/>
                  </a:lnTo>
                  <a:lnTo>
                    <a:pt x="20" y="178"/>
                  </a:lnTo>
                  <a:lnTo>
                    <a:pt x="20" y="176"/>
                  </a:lnTo>
                  <a:lnTo>
                    <a:pt x="18" y="175"/>
                  </a:lnTo>
                  <a:close/>
                  <a:moveTo>
                    <a:pt x="18" y="158"/>
                  </a:moveTo>
                  <a:lnTo>
                    <a:pt x="18" y="158"/>
                  </a:lnTo>
                  <a:lnTo>
                    <a:pt x="20" y="156"/>
                  </a:lnTo>
                  <a:lnTo>
                    <a:pt x="20" y="155"/>
                  </a:lnTo>
                  <a:lnTo>
                    <a:pt x="21" y="154"/>
                  </a:lnTo>
                  <a:lnTo>
                    <a:pt x="22" y="154"/>
                  </a:lnTo>
                  <a:lnTo>
                    <a:pt x="24" y="154"/>
                  </a:lnTo>
                  <a:lnTo>
                    <a:pt x="26" y="155"/>
                  </a:lnTo>
                  <a:lnTo>
                    <a:pt x="26" y="156"/>
                  </a:lnTo>
                  <a:lnTo>
                    <a:pt x="27" y="158"/>
                  </a:lnTo>
                  <a:lnTo>
                    <a:pt x="26" y="159"/>
                  </a:lnTo>
                  <a:lnTo>
                    <a:pt x="26" y="161"/>
                  </a:lnTo>
                  <a:lnTo>
                    <a:pt x="24" y="162"/>
                  </a:lnTo>
                  <a:lnTo>
                    <a:pt x="22" y="162"/>
                  </a:lnTo>
                  <a:lnTo>
                    <a:pt x="21" y="162"/>
                  </a:lnTo>
                  <a:lnTo>
                    <a:pt x="20" y="161"/>
                  </a:lnTo>
                  <a:lnTo>
                    <a:pt x="20" y="159"/>
                  </a:lnTo>
                  <a:lnTo>
                    <a:pt x="18" y="158"/>
                  </a:lnTo>
                  <a:close/>
                  <a:moveTo>
                    <a:pt x="18" y="139"/>
                  </a:moveTo>
                  <a:lnTo>
                    <a:pt x="18" y="139"/>
                  </a:lnTo>
                  <a:lnTo>
                    <a:pt x="20" y="138"/>
                  </a:lnTo>
                  <a:lnTo>
                    <a:pt x="20" y="137"/>
                  </a:lnTo>
                  <a:lnTo>
                    <a:pt x="21" y="135"/>
                  </a:lnTo>
                  <a:lnTo>
                    <a:pt x="22" y="135"/>
                  </a:lnTo>
                  <a:lnTo>
                    <a:pt x="24" y="135"/>
                  </a:lnTo>
                  <a:lnTo>
                    <a:pt x="26" y="137"/>
                  </a:lnTo>
                  <a:lnTo>
                    <a:pt x="26" y="138"/>
                  </a:lnTo>
                  <a:lnTo>
                    <a:pt x="27" y="139"/>
                  </a:lnTo>
                  <a:lnTo>
                    <a:pt x="26" y="141"/>
                  </a:lnTo>
                  <a:lnTo>
                    <a:pt x="26" y="142"/>
                  </a:lnTo>
                  <a:lnTo>
                    <a:pt x="24" y="144"/>
                  </a:lnTo>
                  <a:lnTo>
                    <a:pt x="22" y="144"/>
                  </a:lnTo>
                  <a:lnTo>
                    <a:pt x="21" y="144"/>
                  </a:lnTo>
                  <a:lnTo>
                    <a:pt x="20" y="142"/>
                  </a:lnTo>
                  <a:lnTo>
                    <a:pt x="20" y="141"/>
                  </a:lnTo>
                  <a:lnTo>
                    <a:pt x="18" y="139"/>
                  </a:lnTo>
                  <a:close/>
                  <a:moveTo>
                    <a:pt x="18" y="122"/>
                  </a:moveTo>
                  <a:lnTo>
                    <a:pt x="18" y="122"/>
                  </a:lnTo>
                  <a:lnTo>
                    <a:pt x="20" y="121"/>
                  </a:lnTo>
                  <a:lnTo>
                    <a:pt x="20" y="120"/>
                  </a:lnTo>
                  <a:lnTo>
                    <a:pt x="21" y="118"/>
                  </a:lnTo>
                  <a:lnTo>
                    <a:pt x="22" y="118"/>
                  </a:lnTo>
                  <a:lnTo>
                    <a:pt x="24" y="118"/>
                  </a:lnTo>
                  <a:lnTo>
                    <a:pt x="26" y="120"/>
                  </a:lnTo>
                  <a:lnTo>
                    <a:pt x="26" y="121"/>
                  </a:lnTo>
                  <a:lnTo>
                    <a:pt x="27" y="122"/>
                  </a:lnTo>
                  <a:lnTo>
                    <a:pt x="26" y="124"/>
                  </a:lnTo>
                  <a:lnTo>
                    <a:pt x="26" y="125"/>
                  </a:lnTo>
                  <a:lnTo>
                    <a:pt x="24" y="127"/>
                  </a:lnTo>
                  <a:lnTo>
                    <a:pt x="22" y="127"/>
                  </a:lnTo>
                  <a:lnTo>
                    <a:pt x="21" y="127"/>
                  </a:lnTo>
                  <a:lnTo>
                    <a:pt x="20" y="125"/>
                  </a:lnTo>
                  <a:lnTo>
                    <a:pt x="20" y="124"/>
                  </a:lnTo>
                  <a:lnTo>
                    <a:pt x="18" y="122"/>
                  </a:lnTo>
                  <a:close/>
                  <a:moveTo>
                    <a:pt x="18" y="104"/>
                  </a:moveTo>
                  <a:lnTo>
                    <a:pt x="18" y="104"/>
                  </a:lnTo>
                  <a:lnTo>
                    <a:pt x="20" y="103"/>
                  </a:lnTo>
                  <a:lnTo>
                    <a:pt x="20" y="101"/>
                  </a:lnTo>
                  <a:lnTo>
                    <a:pt x="21" y="100"/>
                  </a:lnTo>
                  <a:lnTo>
                    <a:pt x="22" y="100"/>
                  </a:lnTo>
                  <a:lnTo>
                    <a:pt x="24" y="100"/>
                  </a:lnTo>
                  <a:lnTo>
                    <a:pt x="26" y="101"/>
                  </a:lnTo>
                  <a:lnTo>
                    <a:pt x="26" y="103"/>
                  </a:lnTo>
                  <a:lnTo>
                    <a:pt x="27" y="104"/>
                  </a:lnTo>
                  <a:lnTo>
                    <a:pt x="26" y="105"/>
                  </a:lnTo>
                  <a:lnTo>
                    <a:pt x="26" y="107"/>
                  </a:lnTo>
                  <a:lnTo>
                    <a:pt x="24" y="108"/>
                  </a:lnTo>
                  <a:lnTo>
                    <a:pt x="22" y="108"/>
                  </a:lnTo>
                  <a:lnTo>
                    <a:pt x="21" y="108"/>
                  </a:lnTo>
                  <a:lnTo>
                    <a:pt x="20" y="107"/>
                  </a:lnTo>
                  <a:lnTo>
                    <a:pt x="20" y="105"/>
                  </a:lnTo>
                  <a:lnTo>
                    <a:pt x="18" y="104"/>
                  </a:lnTo>
                  <a:close/>
                  <a:moveTo>
                    <a:pt x="18" y="87"/>
                  </a:moveTo>
                  <a:lnTo>
                    <a:pt x="18" y="87"/>
                  </a:lnTo>
                  <a:lnTo>
                    <a:pt x="20" y="86"/>
                  </a:lnTo>
                  <a:lnTo>
                    <a:pt x="20" y="84"/>
                  </a:lnTo>
                  <a:lnTo>
                    <a:pt x="21" y="83"/>
                  </a:lnTo>
                  <a:lnTo>
                    <a:pt x="22" y="83"/>
                  </a:lnTo>
                  <a:lnTo>
                    <a:pt x="24" y="83"/>
                  </a:lnTo>
                  <a:lnTo>
                    <a:pt x="26" y="84"/>
                  </a:lnTo>
                  <a:lnTo>
                    <a:pt x="26" y="86"/>
                  </a:lnTo>
                  <a:lnTo>
                    <a:pt x="27" y="87"/>
                  </a:lnTo>
                  <a:lnTo>
                    <a:pt x="26" y="88"/>
                  </a:lnTo>
                  <a:lnTo>
                    <a:pt x="26" y="90"/>
                  </a:lnTo>
                  <a:lnTo>
                    <a:pt x="24" y="91"/>
                  </a:lnTo>
                  <a:lnTo>
                    <a:pt x="22" y="91"/>
                  </a:lnTo>
                  <a:lnTo>
                    <a:pt x="21" y="91"/>
                  </a:lnTo>
                  <a:lnTo>
                    <a:pt x="20" y="90"/>
                  </a:lnTo>
                  <a:lnTo>
                    <a:pt x="20" y="88"/>
                  </a:lnTo>
                  <a:lnTo>
                    <a:pt x="18" y="87"/>
                  </a:lnTo>
                  <a:close/>
                  <a:moveTo>
                    <a:pt x="18" y="69"/>
                  </a:moveTo>
                  <a:lnTo>
                    <a:pt x="18" y="69"/>
                  </a:lnTo>
                  <a:lnTo>
                    <a:pt x="20" y="67"/>
                  </a:lnTo>
                  <a:lnTo>
                    <a:pt x="20" y="66"/>
                  </a:lnTo>
                  <a:lnTo>
                    <a:pt x="21" y="64"/>
                  </a:lnTo>
                  <a:lnTo>
                    <a:pt x="22" y="64"/>
                  </a:lnTo>
                  <a:lnTo>
                    <a:pt x="24" y="64"/>
                  </a:lnTo>
                  <a:lnTo>
                    <a:pt x="26" y="66"/>
                  </a:lnTo>
                  <a:lnTo>
                    <a:pt x="26" y="67"/>
                  </a:lnTo>
                  <a:lnTo>
                    <a:pt x="27" y="69"/>
                  </a:lnTo>
                  <a:lnTo>
                    <a:pt x="26" y="70"/>
                  </a:lnTo>
                  <a:lnTo>
                    <a:pt x="26" y="71"/>
                  </a:lnTo>
                  <a:lnTo>
                    <a:pt x="24" y="73"/>
                  </a:lnTo>
                  <a:lnTo>
                    <a:pt x="22" y="73"/>
                  </a:lnTo>
                  <a:lnTo>
                    <a:pt x="21" y="73"/>
                  </a:lnTo>
                  <a:lnTo>
                    <a:pt x="20" y="71"/>
                  </a:lnTo>
                  <a:lnTo>
                    <a:pt x="20" y="70"/>
                  </a:lnTo>
                  <a:lnTo>
                    <a:pt x="18" y="69"/>
                  </a:lnTo>
                  <a:close/>
                  <a:moveTo>
                    <a:pt x="18" y="51"/>
                  </a:moveTo>
                  <a:lnTo>
                    <a:pt x="18" y="51"/>
                  </a:lnTo>
                  <a:lnTo>
                    <a:pt x="20" y="50"/>
                  </a:lnTo>
                  <a:lnTo>
                    <a:pt x="20" y="49"/>
                  </a:lnTo>
                  <a:lnTo>
                    <a:pt x="21" y="47"/>
                  </a:lnTo>
                  <a:lnTo>
                    <a:pt x="22" y="47"/>
                  </a:lnTo>
                  <a:lnTo>
                    <a:pt x="24" y="47"/>
                  </a:lnTo>
                  <a:lnTo>
                    <a:pt x="26" y="49"/>
                  </a:lnTo>
                  <a:lnTo>
                    <a:pt x="26" y="50"/>
                  </a:lnTo>
                  <a:lnTo>
                    <a:pt x="27" y="51"/>
                  </a:lnTo>
                  <a:lnTo>
                    <a:pt x="26" y="53"/>
                  </a:lnTo>
                  <a:lnTo>
                    <a:pt x="26" y="54"/>
                  </a:lnTo>
                  <a:lnTo>
                    <a:pt x="24" y="56"/>
                  </a:lnTo>
                  <a:lnTo>
                    <a:pt x="22" y="56"/>
                  </a:lnTo>
                  <a:lnTo>
                    <a:pt x="21" y="56"/>
                  </a:lnTo>
                  <a:lnTo>
                    <a:pt x="20" y="54"/>
                  </a:lnTo>
                  <a:lnTo>
                    <a:pt x="20" y="53"/>
                  </a:lnTo>
                  <a:lnTo>
                    <a:pt x="18" y="51"/>
                  </a:lnTo>
                  <a:close/>
                  <a:moveTo>
                    <a:pt x="18" y="33"/>
                  </a:moveTo>
                  <a:lnTo>
                    <a:pt x="18" y="33"/>
                  </a:lnTo>
                  <a:lnTo>
                    <a:pt x="20" y="32"/>
                  </a:lnTo>
                  <a:lnTo>
                    <a:pt x="20" y="30"/>
                  </a:lnTo>
                  <a:lnTo>
                    <a:pt x="21" y="29"/>
                  </a:lnTo>
                  <a:lnTo>
                    <a:pt x="22" y="29"/>
                  </a:lnTo>
                  <a:lnTo>
                    <a:pt x="24" y="29"/>
                  </a:lnTo>
                  <a:lnTo>
                    <a:pt x="26" y="30"/>
                  </a:lnTo>
                  <a:lnTo>
                    <a:pt x="26" y="32"/>
                  </a:lnTo>
                  <a:lnTo>
                    <a:pt x="27" y="33"/>
                  </a:lnTo>
                  <a:lnTo>
                    <a:pt x="26" y="34"/>
                  </a:lnTo>
                  <a:lnTo>
                    <a:pt x="26" y="36"/>
                  </a:lnTo>
                  <a:lnTo>
                    <a:pt x="24" y="37"/>
                  </a:lnTo>
                  <a:lnTo>
                    <a:pt x="22" y="37"/>
                  </a:lnTo>
                  <a:lnTo>
                    <a:pt x="21" y="37"/>
                  </a:lnTo>
                  <a:lnTo>
                    <a:pt x="20" y="36"/>
                  </a:lnTo>
                  <a:lnTo>
                    <a:pt x="20" y="34"/>
                  </a:lnTo>
                  <a:lnTo>
                    <a:pt x="18" y="33"/>
                  </a:lnTo>
                  <a:close/>
                  <a:moveTo>
                    <a:pt x="18" y="16"/>
                  </a:moveTo>
                  <a:lnTo>
                    <a:pt x="18" y="16"/>
                  </a:lnTo>
                  <a:lnTo>
                    <a:pt x="20" y="15"/>
                  </a:lnTo>
                  <a:lnTo>
                    <a:pt x="20" y="13"/>
                  </a:lnTo>
                  <a:lnTo>
                    <a:pt x="21" y="12"/>
                  </a:lnTo>
                  <a:lnTo>
                    <a:pt x="22" y="12"/>
                  </a:lnTo>
                  <a:lnTo>
                    <a:pt x="24" y="12"/>
                  </a:lnTo>
                  <a:lnTo>
                    <a:pt x="26" y="13"/>
                  </a:lnTo>
                  <a:lnTo>
                    <a:pt x="26" y="15"/>
                  </a:lnTo>
                  <a:lnTo>
                    <a:pt x="27" y="16"/>
                  </a:lnTo>
                  <a:lnTo>
                    <a:pt x="26" y="17"/>
                  </a:lnTo>
                  <a:lnTo>
                    <a:pt x="26" y="19"/>
                  </a:lnTo>
                  <a:lnTo>
                    <a:pt x="24" y="20"/>
                  </a:lnTo>
                  <a:lnTo>
                    <a:pt x="22" y="20"/>
                  </a:lnTo>
                  <a:lnTo>
                    <a:pt x="21" y="20"/>
                  </a:lnTo>
                  <a:lnTo>
                    <a:pt x="20" y="19"/>
                  </a:lnTo>
                  <a:lnTo>
                    <a:pt x="20" y="17"/>
                  </a:lnTo>
                  <a:lnTo>
                    <a:pt x="18" y="16"/>
                  </a:lnTo>
                  <a:close/>
                  <a:moveTo>
                    <a:pt x="28" y="0"/>
                  </a:moveTo>
                  <a:lnTo>
                    <a:pt x="28" y="0"/>
                  </a:lnTo>
                  <a:lnTo>
                    <a:pt x="30" y="0"/>
                  </a:lnTo>
                  <a:lnTo>
                    <a:pt x="32" y="2"/>
                  </a:lnTo>
                  <a:lnTo>
                    <a:pt x="32" y="3"/>
                  </a:lnTo>
                  <a:lnTo>
                    <a:pt x="32" y="5"/>
                  </a:lnTo>
                  <a:lnTo>
                    <a:pt x="32" y="6"/>
                  </a:lnTo>
                  <a:lnTo>
                    <a:pt x="32" y="8"/>
                  </a:lnTo>
                  <a:lnTo>
                    <a:pt x="30" y="9"/>
                  </a:lnTo>
                  <a:lnTo>
                    <a:pt x="28" y="9"/>
                  </a:lnTo>
                  <a:lnTo>
                    <a:pt x="27" y="9"/>
                  </a:lnTo>
                  <a:lnTo>
                    <a:pt x="26" y="8"/>
                  </a:lnTo>
                  <a:lnTo>
                    <a:pt x="24" y="6"/>
                  </a:lnTo>
                  <a:lnTo>
                    <a:pt x="24" y="5"/>
                  </a:lnTo>
                  <a:lnTo>
                    <a:pt x="24" y="3"/>
                  </a:lnTo>
                  <a:lnTo>
                    <a:pt x="26" y="2"/>
                  </a:lnTo>
                  <a:lnTo>
                    <a:pt x="27" y="0"/>
                  </a:lnTo>
                  <a:lnTo>
                    <a:pt x="28" y="0"/>
                  </a:lnTo>
                  <a:close/>
                  <a:moveTo>
                    <a:pt x="44" y="0"/>
                  </a:moveTo>
                  <a:lnTo>
                    <a:pt x="44" y="0"/>
                  </a:lnTo>
                  <a:lnTo>
                    <a:pt x="45" y="0"/>
                  </a:lnTo>
                  <a:lnTo>
                    <a:pt x="46" y="2"/>
                  </a:lnTo>
                  <a:lnTo>
                    <a:pt x="47" y="3"/>
                  </a:lnTo>
                  <a:lnTo>
                    <a:pt x="47" y="5"/>
                  </a:lnTo>
                  <a:lnTo>
                    <a:pt x="47" y="6"/>
                  </a:lnTo>
                  <a:lnTo>
                    <a:pt x="46" y="8"/>
                  </a:lnTo>
                  <a:lnTo>
                    <a:pt x="45" y="9"/>
                  </a:lnTo>
                  <a:lnTo>
                    <a:pt x="44" y="9"/>
                  </a:lnTo>
                  <a:lnTo>
                    <a:pt x="43" y="9"/>
                  </a:lnTo>
                  <a:lnTo>
                    <a:pt x="41" y="8"/>
                  </a:lnTo>
                  <a:lnTo>
                    <a:pt x="40" y="6"/>
                  </a:lnTo>
                  <a:lnTo>
                    <a:pt x="40" y="5"/>
                  </a:lnTo>
                  <a:lnTo>
                    <a:pt x="40" y="3"/>
                  </a:lnTo>
                  <a:lnTo>
                    <a:pt x="41" y="2"/>
                  </a:lnTo>
                  <a:lnTo>
                    <a:pt x="43" y="0"/>
                  </a:lnTo>
                  <a:lnTo>
                    <a:pt x="44" y="0"/>
                  </a:lnTo>
                  <a:close/>
                  <a:moveTo>
                    <a:pt x="58" y="0"/>
                  </a:moveTo>
                  <a:lnTo>
                    <a:pt x="58" y="0"/>
                  </a:lnTo>
                  <a:lnTo>
                    <a:pt x="61" y="0"/>
                  </a:lnTo>
                  <a:lnTo>
                    <a:pt x="62" y="2"/>
                  </a:lnTo>
                  <a:lnTo>
                    <a:pt x="62" y="3"/>
                  </a:lnTo>
                  <a:lnTo>
                    <a:pt x="62" y="5"/>
                  </a:lnTo>
                  <a:lnTo>
                    <a:pt x="62" y="6"/>
                  </a:lnTo>
                  <a:lnTo>
                    <a:pt x="62" y="8"/>
                  </a:lnTo>
                  <a:lnTo>
                    <a:pt x="61" y="9"/>
                  </a:lnTo>
                  <a:lnTo>
                    <a:pt x="58" y="9"/>
                  </a:lnTo>
                  <a:lnTo>
                    <a:pt x="57" y="9"/>
                  </a:lnTo>
                  <a:lnTo>
                    <a:pt x="56" y="8"/>
                  </a:lnTo>
                  <a:lnTo>
                    <a:pt x="55" y="6"/>
                  </a:lnTo>
                  <a:lnTo>
                    <a:pt x="55" y="5"/>
                  </a:lnTo>
                  <a:lnTo>
                    <a:pt x="55" y="3"/>
                  </a:lnTo>
                  <a:lnTo>
                    <a:pt x="56" y="2"/>
                  </a:lnTo>
                  <a:lnTo>
                    <a:pt x="57" y="0"/>
                  </a:lnTo>
                  <a:lnTo>
                    <a:pt x="58" y="0"/>
                  </a:lnTo>
                  <a:close/>
                  <a:moveTo>
                    <a:pt x="72" y="12"/>
                  </a:moveTo>
                  <a:lnTo>
                    <a:pt x="72" y="12"/>
                  </a:lnTo>
                  <a:lnTo>
                    <a:pt x="72" y="13"/>
                  </a:lnTo>
                  <a:lnTo>
                    <a:pt x="70" y="15"/>
                  </a:lnTo>
                  <a:lnTo>
                    <a:pt x="69" y="16"/>
                  </a:lnTo>
                  <a:lnTo>
                    <a:pt x="68" y="16"/>
                  </a:lnTo>
                  <a:lnTo>
                    <a:pt x="67" y="16"/>
                  </a:lnTo>
                  <a:lnTo>
                    <a:pt x="66" y="15"/>
                  </a:lnTo>
                  <a:lnTo>
                    <a:pt x="64" y="13"/>
                  </a:lnTo>
                  <a:lnTo>
                    <a:pt x="64" y="12"/>
                  </a:lnTo>
                  <a:lnTo>
                    <a:pt x="64" y="10"/>
                  </a:lnTo>
                  <a:lnTo>
                    <a:pt x="66" y="9"/>
                  </a:lnTo>
                  <a:lnTo>
                    <a:pt x="67" y="8"/>
                  </a:lnTo>
                  <a:lnTo>
                    <a:pt x="68" y="8"/>
                  </a:lnTo>
                  <a:lnTo>
                    <a:pt x="69" y="8"/>
                  </a:lnTo>
                  <a:lnTo>
                    <a:pt x="70" y="9"/>
                  </a:lnTo>
                  <a:lnTo>
                    <a:pt x="72" y="10"/>
                  </a:lnTo>
                  <a:lnTo>
                    <a:pt x="72" y="12"/>
                  </a:lnTo>
                  <a:close/>
                  <a:moveTo>
                    <a:pt x="72" y="29"/>
                  </a:moveTo>
                  <a:lnTo>
                    <a:pt x="72" y="29"/>
                  </a:lnTo>
                  <a:lnTo>
                    <a:pt x="72" y="32"/>
                  </a:lnTo>
                  <a:lnTo>
                    <a:pt x="70" y="33"/>
                  </a:lnTo>
                  <a:lnTo>
                    <a:pt x="69" y="33"/>
                  </a:lnTo>
                  <a:lnTo>
                    <a:pt x="68" y="34"/>
                  </a:lnTo>
                  <a:lnTo>
                    <a:pt x="67" y="33"/>
                  </a:lnTo>
                  <a:lnTo>
                    <a:pt x="66" y="33"/>
                  </a:lnTo>
                  <a:lnTo>
                    <a:pt x="64" y="32"/>
                  </a:lnTo>
                  <a:lnTo>
                    <a:pt x="64" y="29"/>
                  </a:lnTo>
                  <a:lnTo>
                    <a:pt x="64" y="27"/>
                  </a:lnTo>
                  <a:lnTo>
                    <a:pt x="66" y="26"/>
                  </a:lnTo>
                  <a:lnTo>
                    <a:pt x="67" y="26"/>
                  </a:lnTo>
                  <a:lnTo>
                    <a:pt x="68" y="25"/>
                  </a:lnTo>
                  <a:lnTo>
                    <a:pt x="69" y="26"/>
                  </a:lnTo>
                  <a:lnTo>
                    <a:pt x="70" y="26"/>
                  </a:lnTo>
                  <a:lnTo>
                    <a:pt x="72" y="27"/>
                  </a:lnTo>
                  <a:lnTo>
                    <a:pt x="72" y="29"/>
                  </a:lnTo>
                  <a:close/>
                  <a:moveTo>
                    <a:pt x="72" y="47"/>
                  </a:moveTo>
                  <a:lnTo>
                    <a:pt x="72" y="47"/>
                  </a:lnTo>
                  <a:lnTo>
                    <a:pt x="72" y="49"/>
                  </a:lnTo>
                  <a:lnTo>
                    <a:pt x="70" y="50"/>
                  </a:lnTo>
                  <a:lnTo>
                    <a:pt x="69" y="51"/>
                  </a:lnTo>
                  <a:lnTo>
                    <a:pt x="68" y="51"/>
                  </a:lnTo>
                  <a:lnTo>
                    <a:pt x="67" y="51"/>
                  </a:lnTo>
                  <a:lnTo>
                    <a:pt x="66" y="50"/>
                  </a:lnTo>
                  <a:lnTo>
                    <a:pt x="64" y="49"/>
                  </a:lnTo>
                  <a:lnTo>
                    <a:pt x="64" y="47"/>
                  </a:lnTo>
                  <a:lnTo>
                    <a:pt x="64" y="46"/>
                  </a:lnTo>
                  <a:lnTo>
                    <a:pt x="66" y="44"/>
                  </a:lnTo>
                  <a:lnTo>
                    <a:pt x="67" y="43"/>
                  </a:lnTo>
                  <a:lnTo>
                    <a:pt x="68" y="43"/>
                  </a:lnTo>
                  <a:lnTo>
                    <a:pt x="69" y="43"/>
                  </a:lnTo>
                  <a:lnTo>
                    <a:pt x="70" y="44"/>
                  </a:lnTo>
                  <a:lnTo>
                    <a:pt x="72" y="46"/>
                  </a:lnTo>
                  <a:lnTo>
                    <a:pt x="72" y="47"/>
                  </a:lnTo>
                  <a:close/>
                  <a:moveTo>
                    <a:pt x="72" y="64"/>
                  </a:moveTo>
                  <a:lnTo>
                    <a:pt x="72" y="64"/>
                  </a:lnTo>
                  <a:lnTo>
                    <a:pt x="72" y="67"/>
                  </a:lnTo>
                  <a:lnTo>
                    <a:pt x="70" y="69"/>
                  </a:lnTo>
                  <a:lnTo>
                    <a:pt x="69" y="69"/>
                  </a:lnTo>
                  <a:lnTo>
                    <a:pt x="68" y="70"/>
                  </a:lnTo>
                  <a:lnTo>
                    <a:pt x="67" y="69"/>
                  </a:lnTo>
                  <a:lnTo>
                    <a:pt x="66" y="69"/>
                  </a:lnTo>
                  <a:lnTo>
                    <a:pt x="64" y="67"/>
                  </a:lnTo>
                  <a:lnTo>
                    <a:pt x="64" y="64"/>
                  </a:lnTo>
                  <a:lnTo>
                    <a:pt x="64" y="63"/>
                  </a:lnTo>
                  <a:lnTo>
                    <a:pt x="66" y="61"/>
                  </a:lnTo>
                  <a:lnTo>
                    <a:pt x="67" y="61"/>
                  </a:lnTo>
                  <a:lnTo>
                    <a:pt x="68" y="60"/>
                  </a:lnTo>
                  <a:lnTo>
                    <a:pt x="69" y="61"/>
                  </a:lnTo>
                  <a:lnTo>
                    <a:pt x="70" y="61"/>
                  </a:lnTo>
                  <a:lnTo>
                    <a:pt x="72" y="63"/>
                  </a:lnTo>
                  <a:lnTo>
                    <a:pt x="72" y="64"/>
                  </a:lnTo>
                  <a:close/>
                  <a:moveTo>
                    <a:pt x="72" y="83"/>
                  </a:moveTo>
                  <a:lnTo>
                    <a:pt x="72" y="83"/>
                  </a:lnTo>
                  <a:lnTo>
                    <a:pt x="72" y="84"/>
                  </a:lnTo>
                  <a:lnTo>
                    <a:pt x="70" y="86"/>
                  </a:lnTo>
                  <a:lnTo>
                    <a:pt x="69" y="87"/>
                  </a:lnTo>
                  <a:lnTo>
                    <a:pt x="68" y="87"/>
                  </a:lnTo>
                  <a:lnTo>
                    <a:pt x="67" y="87"/>
                  </a:lnTo>
                  <a:lnTo>
                    <a:pt x="66" y="86"/>
                  </a:lnTo>
                  <a:lnTo>
                    <a:pt x="64" y="84"/>
                  </a:lnTo>
                  <a:lnTo>
                    <a:pt x="64" y="83"/>
                  </a:lnTo>
                  <a:lnTo>
                    <a:pt x="64" y="81"/>
                  </a:lnTo>
                  <a:lnTo>
                    <a:pt x="66" y="80"/>
                  </a:lnTo>
                  <a:lnTo>
                    <a:pt x="67" y="78"/>
                  </a:lnTo>
                  <a:lnTo>
                    <a:pt x="68" y="78"/>
                  </a:lnTo>
                  <a:lnTo>
                    <a:pt x="69" y="78"/>
                  </a:lnTo>
                  <a:lnTo>
                    <a:pt x="70" y="80"/>
                  </a:lnTo>
                  <a:lnTo>
                    <a:pt x="72" y="81"/>
                  </a:lnTo>
                  <a:lnTo>
                    <a:pt x="72" y="83"/>
                  </a:lnTo>
                  <a:close/>
                  <a:moveTo>
                    <a:pt x="72" y="100"/>
                  </a:moveTo>
                  <a:lnTo>
                    <a:pt x="72" y="100"/>
                  </a:lnTo>
                  <a:lnTo>
                    <a:pt x="72" y="103"/>
                  </a:lnTo>
                  <a:lnTo>
                    <a:pt x="70" y="104"/>
                  </a:lnTo>
                  <a:lnTo>
                    <a:pt x="69" y="104"/>
                  </a:lnTo>
                  <a:lnTo>
                    <a:pt x="68" y="105"/>
                  </a:lnTo>
                  <a:lnTo>
                    <a:pt x="67" y="104"/>
                  </a:lnTo>
                  <a:lnTo>
                    <a:pt x="66" y="104"/>
                  </a:lnTo>
                  <a:lnTo>
                    <a:pt x="64" y="103"/>
                  </a:lnTo>
                  <a:lnTo>
                    <a:pt x="64" y="100"/>
                  </a:lnTo>
                  <a:lnTo>
                    <a:pt x="64" y="98"/>
                  </a:lnTo>
                  <a:lnTo>
                    <a:pt x="66" y="97"/>
                  </a:lnTo>
                  <a:lnTo>
                    <a:pt x="67" y="97"/>
                  </a:lnTo>
                  <a:lnTo>
                    <a:pt x="68" y="95"/>
                  </a:lnTo>
                  <a:lnTo>
                    <a:pt x="69" y="97"/>
                  </a:lnTo>
                  <a:lnTo>
                    <a:pt x="70" y="97"/>
                  </a:lnTo>
                  <a:lnTo>
                    <a:pt x="72" y="98"/>
                  </a:lnTo>
                  <a:lnTo>
                    <a:pt x="72" y="100"/>
                  </a:lnTo>
                  <a:close/>
                  <a:moveTo>
                    <a:pt x="72" y="118"/>
                  </a:moveTo>
                  <a:lnTo>
                    <a:pt x="72" y="118"/>
                  </a:lnTo>
                  <a:lnTo>
                    <a:pt x="72" y="120"/>
                  </a:lnTo>
                  <a:lnTo>
                    <a:pt x="70" y="121"/>
                  </a:lnTo>
                  <a:lnTo>
                    <a:pt x="69" y="122"/>
                  </a:lnTo>
                  <a:lnTo>
                    <a:pt x="68" y="122"/>
                  </a:lnTo>
                  <a:lnTo>
                    <a:pt x="67" y="122"/>
                  </a:lnTo>
                  <a:lnTo>
                    <a:pt x="66" y="121"/>
                  </a:lnTo>
                  <a:lnTo>
                    <a:pt x="64" y="120"/>
                  </a:lnTo>
                  <a:lnTo>
                    <a:pt x="64" y="118"/>
                  </a:lnTo>
                  <a:lnTo>
                    <a:pt x="64" y="117"/>
                  </a:lnTo>
                  <a:lnTo>
                    <a:pt x="66" y="115"/>
                  </a:lnTo>
                  <a:lnTo>
                    <a:pt x="67" y="114"/>
                  </a:lnTo>
                  <a:lnTo>
                    <a:pt x="68" y="114"/>
                  </a:lnTo>
                  <a:lnTo>
                    <a:pt x="69" y="114"/>
                  </a:lnTo>
                  <a:lnTo>
                    <a:pt x="70" y="115"/>
                  </a:lnTo>
                  <a:lnTo>
                    <a:pt x="72" y="117"/>
                  </a:lnTo>
                  <a:lnTo>
                    <a:pt x="72" y="118"/>
                  </a:lnTo>
                  <a:close/>
                  <a:moveTo>
                    <a:pt x="72" y="135"/>
                  </a:moveTo>
                  <a:lnTo>
                    <a:pt x="72" y="135"/>
                  </a:lnTo>
                  <a:lnTo>
                    <a:pt x="72" y="138"/>
                  </a:lnTo>
                  <a:lnTo>
                    <a:pt x="70" y="139"/>
                  </a:lnTo>
                  <a:lnTo>
                    <a:pt x="69" y="139"/>
                  </a:lnTo>
                  <a:lnTo>
                    <a:pt x="68" y="141"/>
                  </a:lnTo>
                  <a:lnTo>
                    <a:pt x="67" y="139"/>
                  </a:lnTo>
                  <a:lnTo>
                    <a:pt x="66" y="139"/>
                  </a:lnTo>
                  <a:lnTo>
                    <a:pt x="64" y="138"/>
                  </a:lnTo>
                  <a:lnTo>
                    <a:pt x="64" y="135"/>
                  </a:lnTo>
                  <a:lnTo>
                    <a:pt x="64" y="134"/>
                  </a:lnTo>
                  <a:lnTo>
                    <a:pt x="66" y="132"/>
                  </a:lnTo>
                  <a:lnTo>
                    <a:pt x="67" y="132"/>
                  </a:lnTo>
                  <a:lnTo>
                    <a:pt x="68" y="131"/>
                  </a:lnTo>
                  <a:lnTo>
                    <a:pt x="69" y="132"/>
                  </a:lnTo>
                  <a:lnTo>
                    <a:pt x="70" y="132"/>
                  </a:lnTo>
                  <a:lnTo>
                    <a:pt x="72" y="134"/>
                  </a:lnTo>
                  <a:lnTo>
                    <a:pt x="72" y="135"/>
                  </a:lnTo>
                  <a:close/>
                  <a:moveTo>
                    <a:pt x="72" y="154"/>
                  </a:moveTo>
                  <a:lnTo>
                    <a:pt x="72" y="154"/>
                  </a:lnTo>
                  <a:lnTo>
                    <a:pt x="72" y="155"/>
                  </a:lnTo>
                  <a:lnTo>
                    <a:pt x="70" y="156"/>
                  </a:lnTo>
                  <a:lnTo>
                    <a:pt x="69" y="158"/>
                  </a:lnTo>
                  <a:lnTo>
                    <a:pt x="68" y="158"/>
                  </a:lnTo>
                  <a:lnTo>
                    <a:pt x="67" y="158"/>
                  </a:lnTo>
                  <a:lnTo>
                    <a:pt x="66" y="156"/>
                  </a:lnTo>
                  <a:lnTo>
                    <a:pt x="64" y="155"/>
                  </a:lnTo>
                  <a:lnTo>
                    <a:pt x="64" y="154"/>
                  </a:lnTo>
                  <a:lnTo>
                    <a:pt x="64" y="152"/>
                  </a:lnTo>
                  <a:lnTo>
                    <a:pt x="66" y="151"/>
                  </a:lnTo>
                  <a:lnTo>
                    <a:pt x="67" y="149"/>
                  </a:lnTo>
                  <a:lnTo>
                    <a:pt x="68" y="149"/>
                  </a:lnTo>
                  <a:lnTo>
                    <a:pt x="69" y="149"/>
                  </a:lnTo>
                  <a:lnTo>
                    <a:pt x="70" y="151"/>
                  </a:lnTo>
                  <a:lnTo>
                    <a:pt x="72" y="152"/>
                  </a:lnTo>
                  <a:lnTo>
                    <a:pt x="72" y="154"/>
                  </a:lnTo>
                  <a:close/>
                  <a:moveTo>
                    <a:pt x="72" y="171"/>
                  </a:moveTo>
                  <a:lnTo>
                    <a:pt x="72" y="171"/>
                  </a:lnTo>
                  <a:lnTo>
                    <a:pt x="72" y="173"/>
                  </a:lnTo>
                  <a:lnTo>
                    <a:pt x="70" y="175"/>
                  </a:lnTo>
                  <a:lnTo>
                    <a:pt x="69" y="175"/>
                  </a:lnTo>
                  <a:lnTo>
                    <a:pt x="68" y="176"/>
                  </a:lnTo>
                  <a:lnTo>
                    <a:pt x="67" y="175"/>
                  </a:lnTo>
                  <a:lnTo>
                    <a:pt x="66" y="175"/>
                  </a:lnTo>
                  <a:lnTo>
                    <a:pt x="64" y="173"/>
                  </a:lnTo>
                  <a:lnTo>
                    <a:pt x="64" y="171"/>
                  </a:lnTo>
                  <a:lnTo>
                    <a:pt x="64" y="169"/>
                  </a:lnTo>
                  <a:lnTo>
                    <a:pt x="66" y="168"/>
                  </a:lnTo>
                  <a:lnTo>
                    <a:pt x="67" y="168"/>
                  </a:lnTo>
                  <a:lnTo>
                    <a:pt x="68" y="166"/>
                  </a:lnTo>
                  <a:lnTo>
                    <a:pt x="69" y="168"/>
                  </a:lnTo>
                  <a:lnTo>
                    <a:pt x="70" y="168"/>
                  </a:lnTo>
                  <a:lnTo>
                    <a:pt x="72" y="169"/>
                  </a:lnTo>
                  <a:lnTo>
                    <a:pt x="72" y="171"/>
                  </a:lnTo>
                  <a:close/>
                  <a:moveTo>
                    <a:pt x="72" y="189"/>
                  </a:moveTo>
                  <a:lnTo>
                    <a:pt x="72" y="189"/>
                  </a:lnTo>
                  <a:lnTo>
                    <a:pt x="72" y="190"/>
                  </a:lnTo>
                  <a:lnTo>
                    <a:pt x="70" y="192"/>
                  </a:lnTo>
                  <a:lnTo>
                    <a:pt x="69" y="193"/>
                  </a:lnTo>
                  <a:lnTo>
                    <a:pt x="68" y="193"/>
                  </a:lnTo>
                  <a:lnTo>
                    <a:pt x="67" y="193"/>
                  </a:lnTo>
                  <a:lnTo>
                    <a:pt x="66" y="192"/>
                  </a:lnTo>
                  <a:lnTo>
                    <a:pt x="64" y="190"/>
                  </a:lnTo>
                  <a:lnTo>
                    <a:pt x="64" y="189"/>
                  </a:lnTo>
                  <a:lnTo>
                    <a:pt x="64" y="188"/>
                  </a:lnTo>
                  <a:lnTo>
                    <a:pt x="66" y="186"/>
                  </a:lnTo>
                  <a:lnTo>
                    <a:pt x="67" y="185"/>
                  </a:lnTo>
                  <a:lnTo>
                    <a:pt x="68" y="185"/>
                  </a:lnTo>
                  <a:lnTo>
                    <a:pt x="69" y="185"/>
                  </a:lnTo>
                  <a:lnTo>
                    <a:pt x="70" y="186"/>
                  </a:lnTo>
                  <a:lnTo>
                    <a:pt x="72" y="188"/>
                  </a:lnTo>
                  <a:lnTo>
                    <a:pt x="72" y="189"/>
                  </a:lnTo>
                  <a:close/>
                  <a:moveTo>
                    <a:pt x="72" y="207"/>
                  </a:moveTo>
                  <a:lnTo>
                    <a:pt x="72" y="207"/>
                  </a:lnTo>
                  <a:lnTo>
                    <a:pt x="72" y="209"/>
                  </a:lnTo>
                  <a:lnTo>
                    <a:pt x="70" y="210"/>
                  </a:lnTo>
                  <a:lnTo>
                    <a:pt x="69" y="210"/>
                  </a:lnTo>
                  <a:lnTo>
                    <a:pt x="68" y="212"/>
                  </a:lnTo>
                  <a:lnTo>
                    <a:pt x="67" y="210"/>
                  </a:lnTo>
                  <a:lnTo>
                    <a:pt x="66" y="210"/>
                  </a:lnTo>
                  <a:lnTo>
                    <a:pt x="64" y="209"/>
                  </a:lnTo>
                  <a:lnTo>
                    <a:pt x="64" y="207"/>
                  </a:lnTo>
                  <a:lnTo>
                    <a:pt x="64" y="205"/>
                  </a:lnTo>
                  <a:lnTo>
                    <a:pt x="66" y="203"/>
                  </a:lnTo>
                  <a:lnTo>
                    <a:pt x="67" y="203"/>
                  </a:lnTo>
                  <a:lnTo>
                    <a:pt x="68" y="202"/>
                  </a:lnTo>
                  <a:lnTo>
                    <a:pt x="69" y="203"/>
                  </a:lnTo>
                  <a:lnTo>
                    <a:pt x="70" y="203"/>
                  </a:lnTo>
                  <a:lnTo>
                    <a:pt x="72" y="205"/>
                  </a:lnTo>
                  <a:lnTo>
                    <a:pt x="72" y="207"/>
                  </a:lnTo>
                  <a:close/>
                  <a:moveTo>
                    <a:pt x="79" y="207"/>
                  </a:moveTo>
                  <a:lnTo>
                    <a:pt x="79" y="207"/>
                  </a:lnTo>
                  <a:lnTo>
                    <a:pt x="80" y="207"/>
                  </a:lnTo>
                  <a:lnTo>
                    <a:pt x="81" y="209"/>
                  </a:lnTo>
                  <a:lnTo>
                    <a:pt x="82" y="210"/>
                  </a:lnTo>
                  <a:lnTo>
                    <a:pt x="82" y="212"/>
                  </a:lnTo>
                  <a:lnTo>
                    <a:pt x="82" y="213"/>
                  </a:lnTo>
                  <a:lnTo>
                    <a:pt x="81" y="215"/>
                  </a:lnTo>
                  <a:lnTo>
                    <a:pt x="80" y="216"/>
                  </a:lnTo>
                  <a:lnTo>
                    <a:pt x="79" y="216"/>
                  </a:lnTo>
                  <a:lnTo>
                    <a:pt x="76" y="216"/>
                  </a:lnTo>
                  <a:lnTo>
                    <a:pt x="75" y="215"/>
                  </a:lnTo>
                  <a:lnTo>
                    <a:pt x="75" y="213"/>
                  </a:lnTo>
                  <a:lnTo>
                    <a:pt x="75" y="212"/>
                  </a:lnTo>
                  <a:lnTo>
                    <a:pt x="75" y="210"/>
                  </a:lnTo>
                  <a:lnTo>
                    <a:pt x="75" y="209"/>
                  </a:lnTo>
                  <a:lnTo>
                    <a:pt x="76" y="207"/>
                  </a:lnTo>
                  <a:lnTo>
                    <a:pt x="79" y="207"/>
                  </a:lnTo>
                  <a:close/>
                  <a:moveTo>
                    <a:pt x="92" y="217"/>
                  </a:moveTo>
                  <a:lnTo>
                    <a:pt x="92" y="217"/>
                  </a:lnTo>
                  <a:lnTo>
                    <a:pt x="91" y="219"/>
                  </a:lnTo>
                  <a:lnTo>
                    <a:pt x="90" y="219"/>
                  </a:lnTo>
                  <a:lnTo>
                    <a:pt x="87" y="219"/>
                  </a:lnTo>
                  <a:lnTo>
                    <a:pt x="86" y="219"/>
                  </a:lnTo>
                  <a:lnTo>
                    <a:pt x="85" y="217"/>
                  </a:lnTo>
                  <a:lnTo>
                    <a:pt x="85" y="216"/>
                  </a:lnTo>
                  <a:lnTo>
                    <a:pt x="85" y="213"/>
                  </a:lnTo>
                  <a:lnTo>
                    <a:pt x="86" y="212"/>
                  </a:lnTo>
                  <a:lnTo>
                    <a:pt x="87" y="212"/>
                  </a:lnTo>
                  <a:lnTo>
                    <a:pt x="88" y="210"/>
                  </a:lnTo>
                  <a:lnTo>
                    <a:pt x="90" y="210"/>
                  </a:lnTo>
                  <a:lnTo>
                    <a:pt x="91" y="212"/>
                  </a:lnTo>
                  <a:lnTo>
                    <a:pt x="92" y="213"/>
                  </a:lnTo>
                  <a:lnTo>
                    <a:pt x="92" y="215"/>
                  </a:lnTo>
                  <a:lnTo>
                    <a:pt x="92" y="216"/>
                  </a:lnTo>
                  <a:lnTo>
                    <a:pt x="92" y="217"/>
                  </a:lnTo>
                  <a:close/>
                  <a:moveTo>
                    <a:pt x="82" y="232"/>
                  </a:moveTo>
                  <a:lnTo>
                    <a:pt x="82" y="232"/>
                  </a:lnTo>
                  <a:lnTo>
                    <a:pt x="81" y="233"/>
                  </a:lnTo>
                  <a:lnTo>
                    <a:pt x="80" y="233"/>
                  </a:lnTo>
                  <a:lnTo>
                    <a:pt x="79" y="233"/>
                  </a:lnTo>
                  <a:lnTo>
                    <a:pt x="78" y="233"/>
                  </a:lnTo>
                  <a:lnTo>
                    <a:pt x="76" y="232"/>
                  </a:lnTo>
                  <a:lnTo>
                    <a:pt x="75" y="230"/>
                  </a:lnTo>
                  <a:lnTo>
                    <a:pt x="76" y="227"/>
                  </a:lnTo>
                  <a:lnTo>
                    <a:pt x="76" y="226"/>
                  </a:lnTo>
                  <a:lnTo>
                    <a:pt x="78" y="225"/>
                  </a:lnTo>
                  <a:lnTo>
                    <a:pt x="79" y="225"/>
                  </a:lnTo>
                  <a:lnTo>
                    <a:pt x="80" y="225"/>
                  </a:lnTo>
                  <a:lnTo>
                    <a:pt x="82" y="226"/>
                  </a:lnTo>
                  <a:lnTo>
                    <a:pt x="82" y="227"/>
                  </a:lnTo>
                  <a:lnTo>
                    <a:pt x="84" y="229"/>
                  </a:lnTo>
                  <a:lnTo>
                    <a:pt x="84" y="230"/>
                  </a:lnTo>
                  <a:lnTo>
                    <a:pt x="82" y="232"/>
                  </a:lnTo>
                  <a:close/>
                  <a:moveTo>
                    <a:pt x="73" y="246"/>
                  </a:moveTo>
                  <a:lnTo>
                    <a:pt x="73" y="246"/>
                  </a:lnTo>
                  <a:lnTo>
                    <a:pt x="72" y="247"/>
                  </a:lnTo>
                  <a:lnTo>
                    <a:pt x="70" y="247"/>
                  </a:lnTo>
                  <a:lnTo>
                    <a:pt x="69" y="247"/>
                  </a:lnTo>
                  <a:lnTo>
                    <a:pt x="68" y="247"/>
                  </a:lnTo>
                  <a:lnTo>
                    <a:pt x="67" y="246"/>
                  </a:lnTo>
                  <a:lnTo>
                    <a:pt x="67" y="243"/>
                  </a:lnTo>
                  <a:lnTo>
                    <a:pt x="67" y="242"/>
                  </a:lnTo>
                  <a:lnTo>
                    <a:pt x="68" y="240"/>
                  </a:lnTo>
                  <a:lnTo>
                    <a:pt x="68" y="239"/>
                  </a:lnTo>
                  <a:lnTo>
                    <a:pt x="70" y="239"/>
                  </a:lnTo>
                  <a:lnTo>
                    <a:pt x="72" y="239"/>
                  </a:lnTo>
                  <a:lnTo>
                    <a:pt x="73" y="240"/>
                  </a:lnTo>
                  <a:lnTo>
                    <a:pt x="74" y="242"/>
                  </a:lnTo>
                  <a:lnTo>
                    <a:pt x="74" y="243"/>
                  </a:lnTo>
                  <a:lnTo>
                    <a:pt x="74" y="244"/>
                  </a:lnTo>
                  <a:lnTo>
                    <a:pt x="73" y="246"/>
                  </a:lnTo>
                  <a:close/>
                  <a:moveTo>
                    <a:pt x="64" y="260"/>
                  </a:moveTo>
                  <a:lnTo>
                    <a:pt x="64" y="260"/>
                  </a:lnTo>
                  <a:lnTo>
                    <a:pt x="63" y="261"/>
                  </a:lnTo>
                  <a:lnTo>
                    <a:pt x="62" y="261"/>
                  </a:lnTo>
                  <a:lnTo>
                    <a:pt x="59" y="261"/>
                  </a:lnTo>
                  <a:lnTo>
                    <a:pt x="58" y="260"/>
                  </a:lnTo>
                  <a:lnTo>
                    <a:pt x="57" y="257"/>
                  </a:lnTo>
                  <a:lnTo>
                    <a:pt x="57" y="256"/>
                  </a:lnTo>
                  <a:lnTo>
                    <a:pt x="58" y="254"/>
                  </a:lnTo>
                  <a:lnTo>
                    <a:pt x="59" y="253"/>
                  </a:lnTo>
                  <a:lnTo>
                    <a:pt x="61" y="253"/>
                  </a:lnTo>
                  <a:lnTo>
                    <a:pt x="62" y="253"/>
                  </a:lnTo>
                  <a:lnTo>
                    <a:pt x="63" y="254"/>
                  </a:lnTo>
                  <a:lnTo>
                    <a:pt x="64" y="254"/>
                  </a:lnTo>
                  <a:lnTo>
                    <a:pt x="64" y="257"/>
                  </a:lnTo>
                  <a:lnTo>
                    <a:pt x="64" y="259"/>
                  </a:lnTo>
                  <a:lnTo>
                    <a:pt x="64" y="260"/>
                  </a:lnTo>
                  <a:close/>
                  <a:moveTo>
                    <a:pt x="55" y="274"/>
                  </a:moveTo>
                  <a:lnTo>
                    <a:pt x="55" y="274"/>
                  </a:lnTo>
                  <a:lnTo>
                    <a:pt x="53" y="276"/>
                  </a:lnTo>
                  <a:lnTo>
                    <a:pt x="52" y="276"/>
                  </a:lnTo>
                  <a:lnTo>
                    <a:pt x="51" y="276"/>
                  </a:lnTo>
                  <a:lnTo>
                    <a:pt x="50" y="274"/>
                  </a:lnTo>
                  <a:lnTo>
                    <a:pt x="49" y="273"/>
                  </a:lnTo>
                  <a:lnTo>
                    <a:pt x="49" y="271"/>
                  </a:lnTo>
                  <a:lnTo>
                    <a:pt x="49" y="270"/>
                  </a:lnTo>
                  <a:lnTo>
                    <a:pt x="49" y="268"/>
                  </a:lnTo>
                  <a:lnTo>
                    <a:pt x="50" y="267"/>
                  </a:lnTo>
                  <a:lnTo>
                    <a:pt x="51" y="267"/>
                  </a:lnTo>
                  <a:lnTo>
                    <a:pt x="53" y="267"/>
                  </a:lnTo>
                  <a:lnTo>
                    <a:pt x="55" y="267"/>
                  </a:lnTo>
                  <a:lnTo>
                    <a:pt x="55" y="268"/>
                  </a:lnTo>
                  <a:lnTo>
                    <a:pt x="56" y="271"/>
                  </a:lnTo>
                  <a:lnTo>
                    <a:pt x="56" y="273"/>
                  </a:lnTo>
                  <a:lnTo>
                    <a:pt x="55" y="274"/>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09" name="Rectangle 77"/>
            <p:cNvSpPr>
              <a:spLocks noChangeArrowheads="1"/>
            </p:cNvSpPr>
            <p:nvPr/>
          </p:nvSpPr>
          <p:spPr bwMode="auto">
            <a:xfrm>
              <a:off x="5318" y="2031"/>
              <a:ext cx="0" cy="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endParaRPr lang="zh-CN" altLang="en-US">
                <a:latin typeface="黑体" charset="0"/>
                <a:ea typeface="黑体" charset="0"/>
                <a:cs typeface="黑体" charset="0"/>
              </a:endParaRPr>
            </a:p>
          </p:txBody>
        </p:sp>
        <p:sp>
          <p:nvSpPr>
            <p:cNvPr id="105610" name="Rectangle 81"/>
            <p:cNvSpPr>
              <a:spLocks noChangeArrowheads="1"/>
            </p:cNvSpPr>
            <p:nvPr/>
          </p:nvSpPr>
          <p:spPr bwMode="auto">
            <a:xfrm>
              <a:off x="3803" y="3814"/>
              <a:ext cx="1053" cy="21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sp>
          <p:nvSpPr>
            <p:cNvPr id="105611" name="Freeform 82"/>
            <p:cNvSpPr>
              <a:spLocks noEditPoints="1"/>
            </p:cNvSpPr>
            <p:nvPr/>
          </p:nvSpPr>
          <p:spPr bwMode="auto">
            <a:xfrm>
              <a:off x="3799" y="3810"/>
              <a:ext cx="1063" cy="224"/>
            </a:xfrm>
            <a:custGeom>
              <a:avLst/>
              <a:gdLst>
                <a:gd name="T0" fmla="*/ 4512 w 1008"/>
                <a:gd name="T1" fmla="*/ 0 h 244"/>
                <a:gd name="T2" fmla="*/ 4367 w 1008"/>
                <a:gd name="T3" fmla="*/ 6 h 244"/>
                <a:gd name="T4" fmla="*/ 4154 w 1008"/>
                <a:gd name="T5" fmla="*/ 0 h 244"/>
                <a:gd name="T6" fmla="*/ 4015 w 1008"/>
                <a:gd name="T7" fmla="*/ 6 h 244"/>
                <a:gd name="T8" fmla="*/ 3804 w 1008"/>
                <a:gd name="T9" fmla="*/ 0 h 244"/>
                <a:gd name="T10" fmla="*/ 3661 w 1008"/>
                <a:gd name="T11" fmla="*/ 6 h 244"/>
                <a:gd name="T12" fmla="*/ 3447 w 1008"/>
                <a:gd name="T13" fmla="*/ 0 h 244"/>
                <a:gd name="T14" fmla="*/ 3305 w 1008"/>
                <a:gd name="T15" fmla="*/ 6 h 244"/>
                <a:gd name="T16" fmla="*/ 3086 w 1008"/>
                <a:gd name="T17" fmla="*/ 0 h 244"/>
                <a:gd name="T18" fmla="*/ 2954 w 1008"/>
                <a:gd name="T19" fmla="*/ 6 h 244"/>
                <a:gd name="T20" fmla="*/ 2748 w 1008"/>
                <a:gd name="T21" fmla="*/ 0 h 244"/>
                <a:gd name="T22" fmla="*/ 2602 w 1008"/>
                <a:gd name="T23" fmla="*/ 6 h 244"/>
                <a:gd name="T24" fmla="*/ 2389 w 1008"/>
                <a:gd name="T25" fmla="*/ 0 h 244"/>
                <a:gd name="T26" fmla="*/ 2242 w 1008"/>
                <a:gd name="T27" fmla="*/ 6 h 244"/>
                <a:gd name="T28" fmla="*/ 2026 w 1008"/>
                <a:gd name="T29" fmla="*/ 0 h 244"/>
                <a:gd name="T30" fmla="*/ 1895 w 1008"/>
                <a:gd name="T31" fmla="*/ 6 h 244"/>
                <a:gd name="T32" fmla="*/ 1683 w 1008"/>
                <a:gd name="T33" fmla="*/ 0 h 244"/>
                <a:gd name="T34" fmla="*/ 1540 w 1008"/>
                <a:gd name="T35" fmla="*/ 6 h 244"/>
                <a:gd name="T36" fmla="*/ 1318 w 1008"/>
                <a:gd name="T37" fmla="*/ 0 h 244"/>
                <a:gd name="T38" fmla="*/ 1184 w 1008"/>
                <a:gd name="T39" fmla="*/ 6 h 244"/>
                <a:gd name="T40" fmla="*/ 974 w 1008"/>
                <a:gd name="T41" fmla="*/ 0 h 244"/>
                <a:gd name="T42" fmla="*/ 835 w 1008"/>
                <a:gd name="T43" fmla="*/ 6 h 244"/>
                <a:gd name="T44" fmla="*/ 622 w 1008"/>
                <a:gd name="T45" fmla="*/ 0 h 244"/>
                <a:gd name="T46" fmla="*/ 483 w 1008"/>
                <a:gd name="T47" fmla="*/ 6 h 244"/>
                <a:gd name="T48" fmla="*/ 270 w 1008"/>
                <a:gd name="T49" fmla="*/ 0 h 244"/>
                <a:gd name="T50" fmla="*/ 135 w 1008"/>
                <a:gd name="T51" fmla="*/ 6 h 244"/>
                <a:gd name="T52" fmla="*/ 0 w 1008"/>
                <a:gd name="T53" fmla="*/ 6 h 244"/>
                <a:gd name="T54" fmla="*/ 7 w 1008"/>
                <a:gd name="T55" fmla="*/ 6 h 244"/>
                <a:gd name="T56" fmla="*/ 0 w 1008"/>
                <a:gd name="T57" fmla="*/ 11 h 244"/>
                <a:gd name="T58" fmla="*/ 7 w 1008"/>
                <a:gd name="T59" fmla="*/ 14 h 244"/>
                <a:gd name="T60" fmla="*/ 0 w 1008"/>
                <a:gd name="T61" fmla="*/ 17 h 244"/>
                <a:gd name="T62" fmla="*/ 6 w 1008"/>
                <a:gd name="T63" fmla="*/ 20 h 244"/>
                <a:gd name="T64" fmla="*/ 236 w 1008"/>
                <a:gd name="T65" fmla="*/ 20 h 244"/>
                <a:gd name="T66" fmla="*/ 374 w 1008"/>
                <a:gd name="T67" fmla="*/ 20 h 244"/>
                <a:gd name="T68" fmla="*/ 594 w 1008"/>
                <a:gd name="T69" fmla="*/ 20 h 244"/>
                <a:gd name="T70" fmla="*/ 734 w 1008"/>
                <a:gd name="T71" fmla="*/ 20 h 244"/>
                <a:gd name="T72" fmla="*/ 945 w 1008"/>
                <a:gd name="T73" fmla="*/ 20 h 244"/>
                <a:gd name="T74" fmla="*/ 1083 w 1008"/>
                <a:gd name="T75" fmla="*/ 20 h 244"/>
                <a:gd name="T76" fmla="*/ 1299 w 1008"/>
                <a:gd name="T77" fmla="*/ 20 h 244"/>
                <a:gd name="T78" fmla="*/ 1441 w 1008"/>
                <a:gd name="T79" fmla="*/ 20 h 244"/>
                <a:gd name="T80" fmla="*/ 1655 w 1008"/>
                <a:gd name="T81" fmla="*/ 20 h 244"/>
                <a:gd name="T82" fmla="*/ 1798 w 1008"/>
                <a:gd name="T83" fmla="*/ 20 h 244"/>
                <a:gd name="T84" fmla="*/ 2002 w 1008"/>
                <a:gd name="T85" fmla="*/ 20 h 244"/>
                <a:gd name="T86" fmla="*/ 2145 w 1008"/>
                <a:gd name="T87" fmla="*/ 20 h 244"/>
                <a:gd name="T88" fmla="*/ 2363 w 1008"/>
                <a:gd name="T89" fmla="*/ 20 h 244"/>
                <a:gd name="T90" fmla="*/ 2495 w 1008"/>
                <a:gd name="T91" fmla="*/ 20 h 244"/>
                <a:gd name="T92" fmla="*/ 2708 w 1008"/>
                <a:gd name="T93" fmla="*/ 20 h 244"/>
                <a:gd name="T94" fmla="*/ 2849 w 1008"/>
                <a:gd name="T95" fmla="*/ 20 h 244"/>
                <a:gd name="T96" fmla="*/ 3067 w 1008"/>
                <a:gd name="T97" fmla="*/ 20 h 244"/>
                <a:gd name="T98" fmla="*/ 3205 w 1008"/>
                <a:gd name="T99" fmla="*/ 20 h 244"/>
                <a:gd name="T100" fmla="*/ 3420 w 1008"/>
                <a:gd name="T101" fmla="*/ 20 h 244"/>
                <a:gd name="T102" fmla="*/ 3559 w 1008"/>
                <a:gd name="T103" fmla="*/ 20 h 244"/>
                <a:gd name="T104" fmla="*/ 3775 w 1008"/>
                <a:gd name="T105" fmla="*/ 20 h 244"/>
                <a:gd name="T106" fmla="*/ 3916 w 1008"/>
                <a:gd name="T107" fmla="*/ 20 h 244"/>
                <a:gd name="T108" fmla="*/ 4125 w 1008"/>
                <a:gd name="T109" fmla="*/ 20 h 244"/>
                <a:gd name="T110" fmla="*/ 4259 w 1008"/>
                <a:gd name="T111" fmla="*/ 20 h 244"/>
                <a:gd name="T112" fmla="*/ 4469 w 1008"/>
                <a:gd name="T113" fmla="*/ 20 h 244"/>
                <a:gd name="T114" fmla="*/ 4618 w 1008"/>
                <a:gd name="T115" fmla="*/ 20 h 244"/>
                <a:gd name="T116" fmla="*/ 4709 w 1008"/>
                <a:gd name="T117" fmla="*/ 17 h 244"/>
                <a:gd name="T118" fmla="*/ 4669 w 1008"/>
                <a:gd name="T119" fmla="*/ 15 h 244"/>
                <a:gd name="T120" fmla="*/ 4709 w 1008"/>
                <a:gd name="T121" fmla="*/ 10 h 244"/>
                <a:gd name="T122" fmla="*/ 4669 w 1008"/>
                <a:gd name="T123" fmla="*/ 6 h 244"/>
                <a:gd name="T124" fmla="*/ 4709 w 1008"/>
                <a:gd name="T125" fmla="*/ 6 h 2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08" h="244">
                  <a:moveTo>
                    <a:pt x="995" y="9"/>
                  </a:moveTo>
                  <a:lnTo>
                    <a:pt x="995" y="9"/>
                  </a:lnTo>
                  <a:lnTo>
                    <a:pt x="994" y="9"/>
                  </a:lnTo>
                  <a:lnTo>
                    <a:pt x="993" y="7"/>
                  </a:lnTo>
                  <a:lnTo>
                    <a:pt x="992" y="6"/>
                  </a:lnTo>
                  <a:lnTo>
                    <a:pt x="992" y="5"/>
                  </a:lnTo>
                  <a:lnTo>
                    <a:pt x="992" y="3"/>
                  </a:lnTo>
                  <a:lnTo>
                    <a:pt x="993" y="2"/>
                  </a:lnTo>
                  <a:lnTo>
                    <a:pt x="994" y="0"/>
                  </a:lnTo>
                  <a:lnTo>
                    <a:pt x="995" y="0"/>
                  </a:lnTo>
                  <a:lnTo>
                    <a:pt x="997" y="0"/>
                  </a:lnTo>
                  <a:lnTo>
                    <a:pt x="998" y="2"/>
                  </a:lnTo>
                  <a:lnTo>
                    <a:pt x="999" y="3"/>
                  </a:lnTo>
                  <a:lnTo>
                    <a:pt x="999" y="5"/>
                  </a:lnTo>
                  <a:lnTo>
                    <a:pt x="999" y="6"/>
                  </a:lnTo>
                  <a:lnTo>
                    <a:pt x="998" y="7"/>
                  </a:lnTo>
                  <a:lnTo>
                    <a:pt x="997" y="9"/>
                  </a:lnTo>
                  <a:lnTo>
                    <a:pt x="995" y="9"/>
                  </a:lnTo>
                  <a:close/>
                  <a:moveTo>
                    <a:pt x="981" y="9"/>
                  </a:moveTo>
                  <a:lnTo>
                    <a:pt x="981" y="9"/>
                  </a:lnTo>
                  <a:lnTo>
                    <a:pt x="979" y="9"/>
                  </a:lnTo>
                  <a:lnTo>
                    <a:pt x="977" y="7"/>
                  </a:lnTo>
                  <a:lnTo>
                    <a:pt x="977" y="6"/>
                  </a:lnTo>
                  <a:lnTo>
                    <a:pt x="977" y="5"/>
                  </a:lnTo>
                  <a:lnTo>
                    <a:pt x="977" y="3"/>
                  </a:lnTo>
                  <a:lnTo>
                    <a:pt x="977" y="2"/>
                  </a:lnTo>
                  <a:lnTo>
                    <a:pt x="979" y="0"/>
                  </a:lnTo>
                  <a:lnTo>
                    <a:pt x="981" y="0"/>
                  </a:lnTo>
                  <a:lnTo>
                    <a:pt x="982" y="0"/>
                  </a:lnTo>
                  <a:lnTo>
                    <a:pt x="983" y="2"/>
                  </a:lnTo>
                  <a:lnTo>
                    <a:pt x="985" y="3"/>
                  </a:lnTo>
                  <a:lnTo>
                    <a:pt x="985" y="5"/>
                  </a:lnTo>
                  <a:lnTo>
                    <a:pt x="985" y="6"/>
                  </a:lnTo>
                  <a:lnTo>
                    <a:pt x="983" y="7"/>
                  </a:lnTo>
                  <a:lnTo>
                    <a:pt x="982" y="9"/>
                  </a:lnTo>
                  <a:lnTo>
                    <a:pt x="981" y="9"/>
                  </a:lnTo>
                  <a:close/>
                  <a:moveTo>
                    <a:pt x="965" y="9"/>
                  </a:moveTo>
                  <a:lnTo>
                    <a:pt x="965" y="9"/>
                  </a:lnTo>
                  <a:lnTo>
                    <a:pt x="964" y="9"/>
                  </a:lnTo>
                  <a:lnTo>
                    <a:pt x="963" y="7"/>
                  </a:lnTo>
                  <a:lnTo>
                    <a:pt x="962" y="6"/>
                  </a:lnTo>
                  <a:lnTo>
                    <a:pt x="962" y="5"/>
                  </a:lnTo>
                  <a:lnTo>
                    <a:pt x="962" y="3"/>
                  </a:lnTo>
                  <a:lnTo>
                    <a:pt x="963" y="2"/>
                  </a:lnTo>
                  <a:lnTo>
                    <a:pt x="964" y="0"/>
                  </a:lnTo>
                  <a:lnTo>
                    <a:pt x="965" y="0"/>
                  </a:lnTo>
                  <a:lnTo>
                    <a:pt x="966" y="0"/>
                  </a:lnTo>
                  <a:lnTo>
                    <a:pt x="968" y="2"/>
                  </a:lnTo>
                  <a:lnTo>
                    <a:pt x="969" y="3"/>
                  </a:lnTo>
                  <a:lnTo>
                    <a:pt x="969" y="5"/>
                  </a:lnTo>
                  <a:lnTo>
                    <a:pt x="969" y="6"/>
                  </a:lnTo>
                  <a:lnTo>
                    <a:pt x="968" y="7"/>
                  </a:lnTo>
                  <a:lnTo>
                    <a:pt x="966" y="9"/>
                  </a:lnTo>
                  <a:lnTo>
                    <a:pt x="965" y="9"/>
                  </a:lnTo>
                  <a:close/>
                  <a:moveTo>
                    <a:pt x="951" y="9"/>
                  </a:moveTo>
                  <a:lnTo>
                    <a:pt x="951" y="9"/>
                  </a:lnTo>
                  <a:lnTo>
                    <a:pt x="948" y="9"/>
                  </a:lnTo>
                  <a:lnTo>
                    <a:pt x="947" y="7"/>
                  </a:lnTo>
                  <a:lnTo>
                    <a:pt x="947" y="6"/>
                  </a:lnTo>
                  <a:lnTo>
                    <a:pt x="946" y="5"/>
                  </a:lnTo>
                  <a:lnTo>
                    <a:pt x="947" y="3"/>
                  </a:lnTo>
                  <a:lnTo>
                    <a:pt x="947" y="2"/>
                  </a:lnTo>
                  <a:lnTo>
                    <a:pt x="948" y="0"/>
                  </a:lnTo>
                  <a:lnTo>
                    <a:pt x="951" y="0"/>
                  </a:lnTo>
                  <a:lnTo>
                    <a:pt x="952" y="0"/>
                  </a:lnTo>
                  <a:lnTo>
                    <a:pt x="953" y="2"/>
                  </a:lnTo>
                  <a:lnTo>
                    <a:pt x="953" y="3"/>
                  </a:lnTo>
                  <a:lnTo>
                    <a:pt x="954" y="5"/>
                  </a:lnTo>
                  <a:lnTo>
                    <a:pt x="953" y="6"/>
                  </a:lnTo>
                  <a:lnTo>
                    <a:pt x="953" y="7"/>
                  </a:lnTo>
                  <a:lnTo>
                    <a:pt x="952" y="9"/>
                  </a:lnTo>
                  <a:lnTo>
                    <a:pt x="951" y="9"/>
                  </a:lnTo>
                  <a:close/>
                  <a:moveTo>
                    <a:pt x="935" y="9"/>
                  </a:moveTo>
                  <a:lnTo>
                    <a:pt x="935" y="9"/>
                  </a:lnTo>
                  <a:lnTo>
                    <a:pt x="934" y="9"/>
                  </a:lnTo>
                  <a:lnTo>
                    <a:pt x="933" y="7"/>
                  </a:lnTo>
                  <a:lnTo>
                    <a:pt x="931" y="6"/>
                  </a:lnTo>
                  <a:lnTo>
                    <a:pt x="931" y="5"/>
                  </a:lnTo>
                  <a:lnTo>
                    <a:pt x="931" y="3"/>
                  </a:lnTo>
                  <a:lnTo>
                    <a:pt x="933" y="2"/>
                  </a:lnTo>
                  <a:lnTo>
                    <a:pt x="934" y="0"/>
                  </a:lnTo>
                  <a:lnTo>
                    <a:pt x="935" y="0"/>
                  </a:lnTo>
                  <a:lnTo>
                    <a:pt x="936" y="0"/>
                  </a:lnTo>
                  <a:lnTo>
                    <a:pt x="937" y="2"/>
                  </a:lnTo>
                  <a:lnTo>
                    <a:pt x="939" y="3"/>
                  </a:lnTo>
                  <a:lnTo>
                    <a:pt x="939" y="5"/>
                  </a:lnTo>
                  <a:lnTo>
                    <a:pt x="939" y="6"/>
                  </a:lnTo>
                  <a:lnTo>
                    <a:pt x="937" y="7"/>
                  </a:lnTo>
                  <a:lnTo>
                    <a:pt x="936" y="9"/>
                  </a:lnTo>
                  <a:lnTo>
                    <a:pt x="935" y="9"/>
                  </a:lnTo>
                  <a:close/>
                  <a:moveTo>
                    <a:pt x="920" y="9"/>
                  </a:moveTo>
                  <a:lnTo>
                    <a:pt x="920" y="9"/>
                  </a:lnTo>
                  <a:lnTo>
                    <a:pt x="918" y="9"/>
                  </a:lnTo>
                  <a:lnTo>
                    <a:pt x="917" y="7"/>
                  </a:lnTo>
                  <a:lnTo>
                    <a:pt x="917" y="6"/>
                  </a:lnTo>
                  <a:lnTo>
                    <a:pt x="916" y="5"/>
                  </a:lnTo>
                  <a:lnTo>
                    <a:pt x="917" y="3"/>
                  </a:lnTo>
                  <a:lnTo>
                    <a:pt x="917" y="2"/>
                  </a:lnTo>
                  <a:lnTo>
                    <a:pt x="918" y="0"/>
                  </a:lnTo>
                  <a:lnTo>
                    <a:pt x="920" y="0"/>
                  </a:lnTo>
                  <a:lnTo>
                    <a:pt x="922" y="0"/>
                  </a:lnTo>
                  <a:lnTo>
                    <a:pt x="923" y="2"/>
                  </a:lnTo>
                  <a:lnTo>
                    <a:pt x="923" y="3"/>
                  </a:lnTo>
                  <a:lnTo>
                    <a:pt x="924" y="5"/>
                  </a:lnTo>
                  <a:lnTo>
                    <a:pt x="923" y="6"/>
                  </a:lnTo>
                  <a:lnTo>
                    <a:pt x="923" y="7"/>
                  </a:lnTo>
                  <a:lnTo>
                    <a:pt x="922" y="9"/>
                  </a:lnTo>
                  <a:lnTo>
                    <a:pt x="920" y="9"/>
                  </a:lnTo>
                  <a:close/>
                  <a:moveTo>
                    <a:pt x="905" y="9"/>
                  </a:moveTo>
                  <a:lnTo>
                    <a:pt x="905" y="9"/>
                  </a:lnTo>
                  <a:lnTo>
                    <a:pt x="904" y="9"/>
                  </a:lnTo>
                  <a:lnTo>
                    <a:pt x="902" y="7"/>
                  </a:lnTo>
                  <a:lnTo>
                    <a:pt x="901" y="6"/>
                  </a:lnTo>
                  <a:lnTo>
                    <a:pt x="901" y="5"/>
                  </a:lnTo>
                  <a:lnTo>
                    <a:pt x="901" y="3"/>
                  </a:lnTo>
                  <a:lnTo>
                    <a:pt x="902" y="2"/>
                  </a:lnTo>
                  <a:lnTo>
                    <a:pt x="904" y="0"/>
                  </a:lnTo>
                  <a:lnTo>
                    <a:pt x="905" y="0"/>
                  </a:lnTo>
                  <a:lnTo>
                    <a:pt x="906" y="0"/>
                  </a:lnTo>
                  <a:lnTo>
                    <a:pt x="907" y="2"/>
                  </a:lnTo>
                  <a:lnTo>
                    <a:pt x="908" y="3"/>
                  </a:lnTo>
                  <a:lnTo>
                    <a:pt x="908" y="5"/>
                  </a:lnTo>
                  <a:lnTo>
                    <a:pt x="908" y="6"/>
                  </a:lnTo>
                  <a:lnTo>
                    <a:pt x="907" y="7"/>
                  </a:lnTo>
                  <a:lnTo>
                    <a:pt x="906" y="9"/>
                  </a:lnTo>
                  <a:lnTo>
                    <a:pt x="905" y="9"/>
                  </a:lnTo>
                  <a:close/>
                  <a:moveTo>
                    <a:pt x="890" y="9"/>
                  </a:moveTo>
                  <a:lnTo>
                    <a:pt x="890" y="9"/>
                  </a:lnTo>
                  <a:lnTo>
                    <a:pt x="888" y="9"/>
                  </a:lnTo>
                  <a:lnTo>
                    <a:pt x="887" y="7"/>
                  </a:lnTo>
                  <a:lnTo>
                    <a:pt x="887" y="6"/>
                  </a:lnTo>
                  <a:lnTo>
                    <a:pt x="885" y="5"/>
                  </a:lnTo>
                  <a:lnTo>
                    <a:pt x="887" y="3"/>
                  </a:lnTo>
                  <a:lnTo>
                    <a:pt x="887" y="2"/>
                  </a:lnTo>
                  <a:lnTo>
                    <a:pt x="888" y="0"/>
                  </a:lnTo>
                  <a:lnTo>
                    <a:pt x="890" y="0"/>
                  </a:lnTo>
                  <a:lnTo>
                    <a:pt x="891" y="0"/>
                  </a:lnTo>
                  <a:lnTo>
                    <a:pt x="893" y="2"/>
                  </a:lnTo>
                  <a:lnTo>
                    <a:pt x="893" y="3"/>
                  </a:lnTo>
                  <a:lnTo>
                    <a:pt x="894" y="5"/>
                  </a:lnTo>
                  <a:lnTo>
                    <a:pt x="893" y="6"/>
                  </a:lnTo>
                  <a:lnTo>
                    <a:pt x="893" y="7"/>
                  </a:lnTo>
                  <a:lnTo>
                    <a:pt x="891" y="9"/>
                  </a:lnTo>
                  <a:lnTo>
                    <a:pt x="890" y="9"/>
                  </a:lnTo>
                  <a:close/>
                  <a:moveTo>
                    <a:pt x="874" y="9"/>
                  </a:moveTo>
                  <a:lnTo>
                    <a:pt x="874" y="9"/>
                  </a:lnTo>
                  <a:lnTo>
                    <a:pt x="873" y="9"/>
                  </a:lnTo>
                  <a:lnTo>
                    <a:pt x="872" y="7"/>
                  </a:lnTo>
                  <a:lnTo>
                    <a:pt x="871" y="6"/>
                  </a:lnTo>
                  <a:lnTo>
                    <a:pt x="871" y="5"/>
                  </a:lnTo>
                  <a:lnTo>
                    <a:pt x="871" y="3"/>
                  </a:lnTo>
                  <a:lnTo>
                    <a:pt x="872" y="2"/>
                  </a:lnTo>
                  <a:lnTo>
                    <a:pt x="873" y="0"/>
                  </a:lnTo>
                  <a:lnTo>
                    <a:pt x="874" y="0"/>
                  </a:lnTo>
                  <a:lnTo>
                    <a:pt x="876" y="0"/>
                  </a:lnTo>
                  <a:lnTo>
                    <a:pt x="877" y="2"/>
                  </a:lnTo>
                  <a:lnTo>
                    <a:pt x="878" y="3"/>
                  </a:lnTo>
                  <a:lnTo>
                    <a:pt x="878" y="5"/>
                  </a:lnTo>
                  <a:lnTo>
                    <a:pt x="878" y="6"/>
                  </a:lnTo>
                  <a:lnTo>
                    <a:pt x="877" y="7"/>
                  </a:lnTo>
                  <a:lnTo>
                    <a:pt x="876" y="9"/>
                  </a:lnTo>
                  <a:lnTo>
                    <a:pt x="874" y="9"/>
                  </a:lnTo>
                  <a:close/>
                  <a:moveTo>
                    <a:pt x="860" y="9"/>
                  </a:moveTo>
                  <a:lnTo>
                    <a:pt x="860" y="9"/>
                  </a:lnTo>
                  <a:lnTo>
                    <a:pt x="858" y="9"/>
                  </a:lnTo>
                  <a:lnTo>
                    <a:pt x="856" y="7"/>
                  </a:lnTo>
                  <a:lnTo>
                    <a:pt x="856" y="6"/>
                  </a:lnTo>
                  <a:lnTo>
                    <a:pt x="855" y="5"/>
                  </a:lnTo>
                  <a:lnTo>
                    <a:pt x="856" y="3"/>
                  </a:lnTo>
                  <a:lnTo>
                    <a:pt x="856" y="2"/>
                  </a:lnTo>
                  <a:lnTo>
                    <a:pt x="858" y="0"/>
                  </a:lnTo>
                  <a:lnTo>
                    <a:pt x="860" y="0"/>
                  </a:lnTo>
                  <a:lnTo>
                    <a:pt x="861" y="0"/>
                  </a:lnTo>
                  <a:lnTo>
                    <a:pt x="862" y="2"/>
                  </a:lnTo>
                  <a:lnTo>
                    <a:pt x="862" y="3"/>
                  </a:lnTo>
                  <a:lnTo>
                    <a:pt x="864" y="5"/>
                  </a:lnTo>
                  <a:lnTo>
                    <a:pt x="862" y="6"/>
                  </a:lnTo>
                  <a:lnTo>
                    <a:pt x="862" y="7"/>
                  </a:lnTo>
                  <a:lnTo>
                    <a:pt x="861" y="9"/>
                  </a:lnTo>
                  <a:lnTo>
                    <a:pt x="860" y="9"/>
                  </a:lnTo>
                  <a:close/>
                  <a:moveTo>
                    <a:pt x="844" y="9"/>
                  </a:moveTo>
                  <a:lnTo>
                    <a:pt x="844" y="9"/>
                  </a:lnTo>
                  <a:lnTo>
                    <a:pt x="843" y="9"/>
                  </a:lnTo>
                  <a:lnTo>
                    <a:pt x="842" y="7"/>
                  </a:lnTo>
                  <a:lnTo>
                    <a:pt x="841" y="6"/>
                  </a:lnTo>
                  <a:lnTo>
                    <a:pt x="841" y="5"/>
                  </a:lnTo>
                  <a:lnTo>
                    <a:pt x="841" y="3"/>
                  </a:lnTo>
                  <a:lnTo>
                    <a:pt x="842" y="2"/>
                  </a:lnTo>
                  <a:lnTo>
                    <a:pt x="843" y="0"/>
                  </a:lnTo>
                  <a:lnTo>
                    <a:pt x="844" y="0"/>
                  </a:lnTo>
                  <a:lnTo>
                    <a:pt x="845" y="0"/>
                  </a:lnTo>
                  <a:lnTo>
                    <a:pt x="847" y="2"/>
                  </a:lnTo>
                  <a:lnTo>
                    <a:pt x="848" y="3"/>
                  </a:lnTo>
                  <a:lnTo>
                    <a:pt x="848" y="5"/>
                  </a:lnTo>
                  <a:lnTo>
                    <a:pt x="848" y="6"/>
                  </a:lnTo>
                  <a:lnTo>
                    <a:pt x="847" y="7"/>
                  </a:lnTo>
                  <a:lnTo>
                    <a:pt x="845" y="9"/>
                  </a:lnTo>
                  <a:lnTo>
                    <a:pt x="844" y="9"/>
                  </a:lnTo>
                  <a:close/>
                  <a:moveTo>
                    <a:pt x="830" y="9"/>
                  </a:moveTo>
                  <a:lnTo>
                    <a:pt x="830" y="9"/>
                  </a:lnTo>
                  <a:lnTo>
                    <a:pt x="827" y="9"/>
                  </a:lnTo>
                  <a:lnTo>
                    <a:pt x="826" y="7"/>
                  </a:lnTo>
                  <a:lnTo>
                    <a:pt x="826" y="6"/>
                  </a:lnTo>
                  <a:lnTo>
                    <a:pt x="825" y="5"/>
                  </a:lnTo>
                  <a:lnTo>
                    <a:pt x="826" y="3"/>
                  </a:lnTo>
                  <a:lnTo>
                    <a:pt x="826" y="2"/>
                  </a:lnTo>
                  <a:lnTo>
                    <a:pt x="827" y="0"/>
                  </a:lnTo>
                  <a:lnTo>
                    <a:pt x="830" y="0"/>
                  </a:lnTo>
                  <a:lnTo>
                    <a:pt x="831" y="0"/>
                  </a:lnTo>
                  <a:lnTo>
                    <a:pt x="832" y="2"/>
                  </a:lnTo>
                  <a:lnTo>
                    <a:pt x="832" y="3"/>
                  </a:lnTo>
                  <a:lnTo>
                    <a:pt x="833" y="5"/>
                  </a:lnTo>
                  <a:lnTo>
                    <a:pt x="832" y="6"/>
                  </a:lnTo>
                  <a:lnTo>
                    <a:pt x="832" y="7"/>
                  </a:lnTo>
                  <a:lnTo>
                    <a:pt x="831" y="9"/>
                  </a:lnTo>
                  <a:lnTo>
                    <a:pt x="830" y="9"/>
                  </a:lnTo>
                  <a:close/>
                  <a:moveTo>
                    <a:pt x="814" y="9"/>
                  </a:moveTo>
                  <a:lnTo>
                    <a:pt x="814" y="9"/>
                  </a:lnTo>
                  <a:lnTo>
                    <a:pt x="813" y="9"/>
                  </a:lnTo>
                  <a:lnTo>
                    <a:pt x="812" y="7"/>
                  </a:lnTo>
                  <a:lnTo>
                    <a:pt x="810" y="6"/>
                  </a:lnTo>
                  <a:lnTo>
                    <a:pt x="810" y="5"/>
                  </a:lnTo>
                  <a:lnTo>
                    <a:pt x="810" y="3"/>
                  </a:lnTo>
                  <a:lnTo>
                    <a:pt x="812" y="2"/>
                  </a:lnTo>
                  <a:lnTo>
                    <a:pt x="813" y="0"/>
                  </a:lnTo>
                  <a:lnTo>
                    <a:pt x="814" y="0"/>
                  </a:lnTo>
                  <a:lnTo>
                    <a:pt x="815" y="0"/>
                  </a:lnTo>
                  <a:lnTo>
                    <a:pt x="816" y="2"/>
                  </a:lnTo>
                  <a:lnTo>
                    <a:pt x="818" y="3"/>
                  </a:lnTo>
                  <a:lnTo>
                    <a:pt x="818" y="5"/>
                  </a:lnTo>
                  <a:lnTo>
                    <a:pt x="818" y="6"/>
                  </a:lnTo>
                  <a:lnTo>
                    <a:pt x="816" y="7"/>
                  </a:lnTo>
                  <a:lnTo>
                    <a:pt x="815" y="9"/>
                  </a:lnTo>
                  <a:lnTo>
                    <a:pt x="814" y="9"/>
                  </a:lnTo>
                  <a:close/>
                  <a:moveTo>
                    <a:pt x="799" y="9"/>
                  </a:moveTo>
                  <a:lnTo>
                    <a:pt x="799" y="9"/>
                  </a:lnTo>
                  <a:lnTo>
                    <a:pt x="797" y="9"/>
                  </a:lnTo>
                  <a:lnTo>
                    <a:pt x="796" y="7"/>
                  </a:lnTo>
                  <a:lnTo>
                    <a:pt x="796" y="6"/>
                  </a:lnTo>
                  <a:lnTo>
                    <a:pt x="795" y="5"/>
                  </a:lnTo>
                  <a:lnTo>
                    <a:pt x="796" y="3"/>
                  </a:lnTo>
                  <a:lnTo>
                    <a:pt x="796" y="2"/>
                  </a:lnTo>
                  <a:lnTo>
                    <a:pt x="797" y="0"/>
                  </a:lnTo>
                  <a:lnTo>
                    <a:pt x="799" y="0"/>
                  </a:lnTo>
                  <a:lnTo>
                    <a:pt x="801" y="0"/>
                  </a:lnTo>
                  <a:lnTo>
                    <a:pt x="802" y="2"/>
                  </a:lnTo>
                  <a:lnTo>
                    <a:pt x="802" y="3"/>
                  </a:lnTo>
                  <a:lnTo>
                    <a:pt x="803" y="5"/>
                  </a:lnTo>
                  <a:lnTo>
                    <a:pt x="802" y="6"/>
                  </a:lnTo>
                  <a:lnTo>
                    <a:pt x="802" y="7"/>
                  </a:lnTo>
                  <a:lnTo>
                    <a:pt x="801" y="9"/>
                  </a:lnTo>
                  <a:lnTo>
                    <a:pt x="799" y="9"/>
                  </a:lnTo>
                  <a:close/>
                  <a:moveTo>
                    <a:pt x="784" y="9"/>
                  </a:moveTo>
                  <a:lnTo>
                    <a:pt x="784" y="9"/>
                  </a:lnTo>
                  <a:lnTo>
                    <a:pt x="783" y="9"/>
                  </a:lnTo>
                  <a:lnTo>
                    <a:pt x="781" y="7"/>
                  </a:lnTo>
                  <a:lnTo>
                    <a:pt x="780" y="6"/>
                  </a:lnTo>
                  <a:lnTo>
                    <a:pt x="780" y="5"/>
                  </a:lnTo>
                  <a:lnTo>
                    <a:pt x="780" y="3"/>
                  </a:lnTo>
                  <a:lnTo>
                    <a:pt x="781" y="2"/>
                  </a:lnTo>
                  <a:lnTo>
                    <a:pt x="783" y="0"/>
                  </a:lnTo>
                  <a:lnTo>
                    <a:pt x="784" y="0"/>
                  </a:lnTo>
                  <a:lnTo>
                    <a:pt x="785" y="0"/>
                  </a:lnTo>
                  <a:lnTo>
                    <a:pt x="786" y="2"/>
                  </a:lnTo>
                  <a:lnTo>
                    <a:pt x="787" y="3"/>
                  </a:lnTo>
                  <a:lnTo>
                    <a:pt x="787" y="5"/>
                  </a:lnTo>
                  <a:lnTo>
                    <a:pt x="787" y="6"/>
                  </a:lnTo>
                  <a:lnTo>
                    <a:pt x="786" y="7"/>
                  </a:lnTo>
                  <a:lnTo>
                    <a:pt x="785" y="9"/>
                  </a:lnTo>
                  <a:lnTo>
                    <a:pt x="784" y="9"/>
                  </a:lnTo>
                  <a:close/>
                  <a:moveTo>
                    <a:pt x="769" y="9"/>
                  </a:moveTo>
                  <a:lnTo>
                    <a:pt x="769" y="9"/>
                  </a:lnTo>
                  <a:lnTo>
                    <a:pt x="767" y="9"/>
                  </a:lnTo>
                  <a:lnTo>
                    <a:pt x="766" y="7"/>
                  </a:lnTo>
                  <a:lnTo>
                    <a:pt x="766" y="6"/>
                  </a:lnTo>
                  <a:lnTo>
                    <a:pt x="764" y="5"/>
                  </a:lnTo>
                  <a:lnTo>
                    <a:pt x="766" y="3"/>
                  </a:lnTo>
                  <a:lnTo>
                    <a:pt x="766" y="2"/>
                  </a:lnTo>
                  <a:lnTo>
                    <a:pt x="767" y="0"/>
                  </a:lnTo>
                  <a:lnTo>
                    <a:pt x="769" y="0"/>
                  </a:lnTo>
                  <a:lnTo>
                    <a:pt x="770" y="0"/>
                  </a:lnTo>
                  <a:lnTo>
                    <a:pt x="772" y="2"/>
                  </a:lnTo>
                  <a:lnTo>
                    <a:pt x="772" y="3"/>
                  </a:lnTo>
                  <a:lnTo>
                    <a:pt x="773" y="5"/>
                  </a:lnTo>
                  <a:lnTo>
                    <a:pt x="772" y="6"/>
                  </a:lnTo>
                  <a:lnTo>
                    <a:pt x="772" y="7"/>
                  </a:lnTo>
                  <a:lnTo>
                    <a:pt x="770" y="9"/>
                  </a:lnTo>
                  <a:lnTo>
                    <a:pt x="769" y="9"/>
                  </a:lnTo>
                  <a:close/>
                  <a:moveTo>
                    <a:pt x="754" y="9"/>
                  </a:moveTo>
                  <a:lnTo>
                    <a:pt x="754" y="9"/>
                  </a:lnTo>
                  <a:lnTo>
                    <a:pt x="752" y="9"/>
                  </a:lnTo>
                  <a:lnTo>
                    <a:pt x="751" y="7"/>
                  </a:lnTo>
                  <a:lnTo>
                    <a:pt x="750" y="6"/>
                  </a:lnTo>
                  <a:lnTo>
                    <a:pt x="750" y="5"/>
                  </a:lnTo>
                  <a:lnTo>
                    <a:pt x="750" y="3"/>
                  </a:lnTo>
                  <a:lnTo>
                    <a:pt x="751" y="2"/>
                  </a:lnTo>
                  <a:lnTo>
                    <a:pt x="752" y="0"/>
                  </a:lnTo>
                  <a:lnTo>
                    <a:pt x="754" y="0"/>
                  </a:lnTo>
                  <a:lnTo>
                    <a:pt x="755" y="0"/>
                  </a:lnTo>
                  <a:lnTo>
                    <a:pt x="756" y="2"/>
                  </a:lnTo>
                  <a:lnTo>
                    <a:pt x="757" y="3"/>
                  </a:lnTo>
                  <a:lnTo>
                    <a:pt x="757" y="5"/>
                  </a:lnTo>
                  <a:lnTo>
                    <a:pt x="757" y="6"/>
                  </a:lnTo>
                  <a:lnTo>
                    <a:pt x="756" y="7"/>
                  </a:lnTo>
                  <a:lnTo>
                    <a:pt x="755" y="9"/>
                  </a:lnTo>
                  <a:lnTo>
                    <a:pt x="754" y="9"/>
                  </a:lnTo>
                  <a:close/>
                  <a:moveTo>
                    <a:pt x="739" y="9"/>
                  </a:moveTo>
                  <a:lnTo>
                    <a:pt x="739" y="9"/>
                  </a:lnTo>
                  <a:lnTo>
                    <a:pt x="737" y="9"/>
                  </a:lnTo>
                  <a:lnTo>
                    <a:pt x="735" y="7"/>
                  </a:lnTo>
                  <a:lnTo>
                    <a:pt x="735" y="6"/>
                  </a:lnTo>
                  <a:lnTo>
                    <a:pt x="734" y="5"/>
                  </a:lnTo>
                  <a:lnTo>
                    <a:pt x="735" y="3"/>
                  </a:lnTo>
                  <a:lnTo>
                    <a:pt x="735" y="2"/>
                  </a:lnTo>
                  <a:lnTo>
                    <a:pt x="737" y="0"/>
                  </a:lnTo>
                  <a:lnTo>
                    <a:pt x="739" y="0"/>
                  </a:lnTo>
                  <a:lnTo>
                    <a:pt x="740" y="0"/>
                  </a:lnTo>
                  <a:lnTo>
                    <a:pt x="741" y="2"/>
                  </a:lnTo>
                  <a:lnTo>
                    <a:pt x="741" y="3"/>
                  </a:lnTo>
                  <a:lnTo>
                    <a:pt x="743" y="5"/>
                  </a:lnTo>
                  <a:lnTo>
                    <a:pt x="741" y="6"/>
                  </a:lnTo>
                  <a:lnTo>
                    <a:pt x="741" y="7"/>
                  </a:lnTo>
                  <a:lnTo>
                    <a:pt x="740" y="9"/>
                  </a:lnTo>
                  <a:lnTo>
                    <a:pt x="739" y="9"/>
                  </a:lnTo>
                  <a:close/>
                  <a:moveTo>
                    <a:pt x="723" y="9"/>
                  </a:moveTo>
                  <a:lnTo>
                    <a:pt x="723" y="9"/>
                  </a:lnTo>
                  <a:lnTo>
                    <a:pt x="722" y="9"/>
                  </a:lnTo>
                  <a:lnTo>
                    <a:pt x="721" y="7"/>
                  </a:lnTo>
                  <a:lnTo>
                    <a:pt x="720" y="6"/>
                  </a:lnTo>
                  <a:lnTo>
                    <a:pt x="720" y="5"/>
                  </a:lnTo>
                  <a:lnTo>
                    <a:pt x="720" y="3"/>
                  </a:lnTo>
                  <a:lnTo>
                    <a:pt x="721" y="2"/>
                  </a:lnTo>
                  <a:lnTo>
                    <a:pt x="722" y="0"/>
                  </a:lnTo>
                  <a:lnTo>
                    <a:pt x="723" y="0"/>
                  </a:lnTo>
                  <a:lnTo>
                    <a:pt x="725" y="0"/>
                  </a:lnTo>
                  <a:lnTo>
                    <a:pt x="726" y="2"/>
                  </a:lnTo>
                  <a:lnTo>
                    <a:pt x="727" y="3"/>
                  </a:lnTo>
                  <a:lnTo>
                    <a:pt x="727" y="5"/>
                  </a:lnTo>
                  <a:lnTo>
                    <a:pt x="727" y="6"/>
                  </a:lnTo>
                  <a:lnTo>
                    <a:pt x="726" y="7"/>
                  </a:lnTo>
                  <a:lnTo>
                    <a:pt x="725" y="9"/>
                  </a:lnTo>
                  <a:lnTo>
                    <a:pt x="723" y="9"/>
                  </a:lnTo>
                  <a:close/>
                  <a:moveTo>
                    <a:pt x="709" y="9"/>
                  </a:moveTo>
                  <a:lnTo>
                    <a:pt x="709" y="9"/>
                  </a:lnTo>
                  <a:lnTo>
                    <a:pt x="706" y="9"/>
                  </a:lnTo>
                  <a:lnTo>
                    <a:pt x="705" y="7"/>
                  </a:lnTo>
                  <a:lnTo>
                    <a:pt x="705" y="6"/>
                  </a:lnTo>
                  <a:lnTo>
                    <a:pt x="704" y="5"/>
                  </a:lnTo>
                  <a:lnTo>
                    <a:pt x="705" y="3"/>
                  </a:lnTo>
                  <a:lnTo>
                    <a:pt x="705" y="2"/>
                  </a:lnTo>
                  <a:lnTo>
                    <a:pt x="706" y="0"/>
                  </a:lnTo>
                  <a:lnTo>
                    <a:pt x="709" y="0"/>
                  </a:lnTo>
                  <a:lnTo>
                    <a:pt x="710" y="0"/>
                  </a:lnTo>
                  <a:lnTo>
                    <a:pt x="711" y="2"/>
                  </a:lnTo>
                  <a:lnTo>
                    <a:pt x="711" y="3"/>
                  </a:lnTo>
                  <a:lnTo>
                    <a:pt x="712" y="5"/>
                  </a:lnTo>
                  <a:lnTo>
                    <a:pt x="711" y="6"/>
                  </a:lnTo>
                  <a:lnTo>
                    <a:pt x="711" y="7"/>
                  </a:lnTo>
                  <a:lnTo>
                    <a:pt x="710" y="9"/>
                  </a:lnTo>
                  <a:lnTo>
                    <a:pt x="709" y="9"/>
                  </a:lnTo>
                  <a:close/>
                  <a:moveTo>
                    <a:pt x="693" y="9"/>
                  </a:moveTo>
                  <a:lnTo>
                    <a:pt x="693" y="9"/>
                  </a:lnTo>
                  <a:lnTo>
                    <a:pt x="692" y="9"/>
                  </a:lnTo>
                  <a:lnTo>
                    <a:pt x="691" y="7"/>
                  </a:lnTo>
                  <a:lnTo>
                    <a:pt x="689" y="6"/>
                  </a:lnTo>
                  <a:lnTo>
                    <a:pt x="689" y="5"/>
                  </a:lnTo>
                  <a:lnTo>
                    <a:pt x="689" y="3"/>
                  </a:lnTo>
                  <a:lnTo>
                    <a:pt x="691" y="2"/>
                  </a:lnTo>
                  <a:lnTo>
                    <a:pt x="692" y="0"/>
                  </a:lnTo>
                  <a:lnTo>
                    <a:pt x="693" y="0"/>
                  </a:lnTo>
                  <a:lnTo>
                    <a:pt x="694" y="0"/>
                  </a:lnTo>
                  <a:lnTo>
                    <a:pt x="695" y="2"/>
                  </a:lnTo>
                  <a:lnTo>
                    <a:pt x="697" y="3"/>
                  </a:lnTo>
                  <a:lnTo>
                    <a:pt x="697" y="5"/>
                  </a:lnTo>
                  <a:lnTo>
                    <a:pt x="697" y="6"/>
                  </a:lnTo>
                  <a:lnTo>
                    <a:pt x="695" y="7"/>
                  </a:lnTo>
                  <a:lnTo>
                    <a:pt x="694" y="9"/>
                  </a:lnTo>
                  <a:lnTo>
                    <a:pt x="693" y="9"/>
                  </a:lnTo>
                  <a:close/>
                  <a:moveTo>
                    <a:pt x="679" y="9"/>
                  </a:moveTo>
                  <a:lnTo>
                    <a:pt x="679" y="9"/>
                  </a:lnTo>
                  <a:lnTo>
                    <a:pt x="676" y="9"/>
                  </a:lnTo>
                  <a:lnTo>
                    <a:pt x="675" y="7"/>
                  </a:lnTo>
                  <a:lnTo>
                    <a:pt x="675" y="6"/>
                  </a:lnTo>
                  <a:lnTo>
                    <a:pt x="674" y="5"/>
                  </a:lnTo>
                  <a:lnTo>
                    <a:pt x="675" y="3"/>
                  </a:lnTo>
                  <a:lnTo>
                    <a:pt x="675" y="2"/>
                  </a:lnTo>
                  <a:lnTo>
                    <a:pt x="676" y="0"/>
                  </a:lnTo>
                  <a:lnTo>
                    <a:pt x="679" y="0"/>
                  </a:lnTo>
                  <a:lnTo>
                    <a:pt x="680" y="0"/>
                  </a:lnTo>
                  <a:lnTo>
                    <a:pt x="681" y="2"/>
                  </a:lnTo>
                  <a:lnTo>
                    <a:pt x="681" y="3"/>
                  </a:lnTo>
                  <a:lnTo>
                    <a:pt x="682" y="5"/>
                  </a:lnTo>
                  <a:lnTo>
                    <a:pt x="681" y="6"/>
                  </a:lnTo>
                  <a:lnTo>
                    <a:pt x="681" y="7"/>
                  </a:lnTo>
                  <a:lnTo>
                    <a:pt x="680" y="9"/>
                  </a:lnTo>
                  <a:lnTo>
                    <a:pt x="679" y="9"/>
                  </a:lnTo>
                  <a:close/>
                  <a:moveTo>
                    <a:pt x="663" y="9"/>
                  </a:moveTo>
                  <a:lnTo>
                    <a:pt x="663" y="9"/>
                  </a:lnTo>
                  <a:lnTo>
                    <a:pt x="662" y="9"/>
                  </a:lnTo>
                  <a:lnTo>
                    <a:pt x="660" y="7"/>
                  </a:lnTo>
                  <a:lnTo>
                    <a:pt x="659" y="6"/>
                  </a:lnTo>
                  <a:lnTo>
                    <a:pt x="659" y="5"/>
                  </a:lnTo>
                  <a:lnTo>
                    <a:pt x="659" y="3"/>
                  </a:lnTo>
                  <a:lnTo>
                    <a:pt x="660" y="2"/>
                  </a:lnTo>
                  <a:lnTo>
                    <a:pt x="662" y="0"/>
                  </a:lnTo>
                  <a:lnTo>
                    <a:pt x="663" y="0"/>
                  </a:lnTo>
                  <a:lnTo>
                    <a:pt x="664" y="0"/>
                  </a:lnTo>
                  <a:lnTo>
                    <a:pt x="665" y="2"/>
                  </a:lnTo>
                  <a:lnTo>
                    <a:pt x="666" y="3"/>
                  </a:lnTo>
                  <a:lnTo>
                    <a:pt x="666" y="5"/>
                  </a:lnTo>
                  <a:lnTo>
                    <a:pt x="666" y="6"/>
                  </a:lnTo>
                  <a:lnTo>
                    <a:pt x="665" y="7"/>
                  </a:lnTo>
                  <a:lnTo>
                    <a:pt x="664" y="9"/>
                  </a:lnTo>
                  <a:lnTo>
                    <a:pt x="663" y="9"/>
                  </a:lnTo>
                  <a:close/>
                  <a:moveTo>
                    <a:pt x="647" y="9"/>
                  </a:moveTo>
                  <a:lnTo>
                    <a:pt x="647" y="9"/>
                  </a:lnTo>
                  <a:lnTo>
                    <a:pt x="646" y="9"/>
                  </a:lnTo>
                  <a:lnTo>
                    <a:pt x="645" y="7"/>
                  </a:lnTo>
                  <a:lnTo>
                    <a:pt x="645" y="6"/>
                  </a:lnTo>
                  <a:lnTo>
                    <a:pt x="643" y="5"/>
                  </a:lnTo>
                  <a:lnTo>
                    <a:pt x="645" y="3"/>
                  </a:lnTo>
                  <a:lnTo>
                    <a:pt x="645" y="2"/>
                  </a:lnTo>
                  <a:lnTo>
                    <a:pt x="646" y="0"/>
                  </a:lnTo>
                  <a:lnTo>
                    <a:pt x="647" y="0"/>
                  </a:lnTo>
                  <a:lnTo>
                    <a:pt x="650" y="0"/>
                  </a:lnTo>
                  <a:lnTo>
                    <a:pt x="651" y="2"/>
                  </a:lnTo>
                  <a:lnTo>
                    <a:pt x="651" y="3"/>
                  </a:lnTo>
                  <a:lnTo>
                    <a:pt x="652" y="5"/>
                  </a:lnTo>
                  <a:lnTo>
                    <a:pt x="651" y="6"/>
                  </a:lnTo>
                  <a:lnTo>
                    <a:pt x="651" y="7"/>
                  </a:lnTo>
                  <a:lnTo>
                    <a:pt x="650" y="9"/>
                  </a:lnTo>
                  <a:lnTo>
                    <a:pt x="647" y="9"/>
                  </a:lnTo>
                  <a:close/>
                  <a:moveTo>
                    <a:pt x="633" y="9"/>
                  </a:moveTo>
                  <a:lnTo>
                    <a:pt x="633" y="9"/>
                  </a:lnTo>
                  <a:lnTo>
                    <a:pt x="631" y="9"/>
                  </a:lnTo>
                  <a:lnTo>
                    <a:pt x="630" y="7"/>
                  </a:lnTo>
                  <a:lnTo>
                    <a:pt x="629" y="6"/>
                  </a:lnTo>
                  <a:lnTo>
                    <a:pt x="629" y="5"/>
                  </a:lnTo>
                  <a:lnTo>
                    <a:pt x="629" y="3"/>
                  </a:lnTo>
                  <a:lnTo>
                    <a:pt x="630" y="2"/>
                  </a:lnTo>
                  <a:lnTo>
                    <a:pt x="631" y="0"/>
                  </a:lnTo>
                  <a:lnTo>
                    <a:pt x="633" y="0"/>
                  </a:lnTo>
                  <a:lnTo>
                    <a:pt x="634" y="0"/>
                  </a:lnTo>
                  <a:lnTo>
                    <a:pt x="635" y="2"/>
                  </a:lnTo>
                  <a:lnTo>
                    <a:pt x="636" y="3"/>
                  </a:lnTo>
                  <a:lnTo>
                    <a:pt x="636" y="5"/>
                  </a:lnTo>
                  <a:lnTo>
                    <a:pt x="636" y="6"/>
                  </a:lnTo>
                  <a:lnTo>
                    <a:pt x="635" y="7"/>
                  </a:lnTo>
                  <a:lnTo>
                    <a:pt x="634" y="9"/>
                  </a:lnTo>
                  <a:lnTo>
                    <a:pt x="633" y="9"/>
                  </a:lnTo>
                  <a:close/>
                  <a:moveTo>
                    <a:pt x="617" y="9"/>
                  </a:moveTo>
                  <a:lnTo>
                    <a:pt x="617" y="9"/>
                  </a:lnTo>
                  <a:lnTo>
                    <a:pt x="616" y="9"/>
                  </a:lnTo>
                  <a:lnTo>
                    <a:pt x="614" y="7"/>
                  </a:lnTo>
                  <a:lnTo>
                    <a:pt x="614" y="6"/>
                  </a:lnTo>
                  <a:lnTo>
                    <a:pt x="613" y="5"/>
                  </a:lnTo>
                  <a:lnTo>
                    <a:pt x="614" y="3"/>
                  </a:lnTo>
                  <a:lnTo>
                    <a:pt x="614" y="2"/>
                  </a:lnTo>
                  <a:lnTo>
                    <a:pt x="616" y="0"/>
                  </a:lnTo>
                  <a:lnTo>
                    <a:pt x="617" y="0"/>
                  </a:lnTo>
                  <a:lnTo>
                    <a:pt x="619" y="0"/>
                  </a:lnTo>
                  <a:lnTo>
                    <a:pt x="620" y="2"/>
                  </a:lnTo>
                  <a:lnTo>
                    <a:pt x="620" y="3"/>
                  </a:lnTo>
                  <a:lnTo>
                    <a:pt x="622" y="5"/>
                  </a:lnTo>
                  <a:lnTo>
                    <a:pt x="620" y="6"/>
                  </a:lnTo>
                  <a:lnTo>
                    <a:pt x="620" y="7"/>
                  </a:lnTo>
                  <a:lnTo>
                    <a:pt x="619" y="9"/>
                  </a:lnTo>
                  <a:lnTo>
                    <a:pt x="617" y="9"/>
                  </a:lnTo>
                  <a:close/>
                  <a:moveTo>
                    <a:pt x="602" y="9"/>
                  </a:moveTo>
                  <a:lnTo>
                    <a:pt x="602" y="9"/>
                  </a:lnTo>
                  <a:lnTo>
                    <a:pt x="601" y="9"/>
                  </a:lnTo>
                  <a:lnTo>
                    <a:pt x="600" y="7"/>
                  </a:lnTo>
                  <a:lnTo>
                    <a:pt x="599" y="6"/>
                  </a:lnTo>
                  <a:lnTo>
                    <a:pt x="599" y="5"/>
                  </a:lnTo>
                  <a:lnTo>
                    <a:pt x="599" y="3"/>
                  </a:lnTo>
                  <a:lnTo>
                    <a:pt x="600" y="2"/>
                  </a:lnTo>
                  <a:lnTo>
                    <a:pt x="601" y="0"/>
                  </a:lnTo>
                  <a:lnTo>
                    <a:pt x="602" y="0"/>
                  </a:lnTo>
                  <a:lnTo>
                    <a:pt x="604" y="0"/>
                  </a:lnTo>
                  <a:lnTo>
                    <a:pt x="605" y="2"/>
                  </a:lnTo>
                  <a:lnTo>
                    <a:pt x="606" y="3"/>
                  </a:lnTo>
                  <a:lnTo>
                    <a:pt x="606" y="5"/>
                  </a:lnTo>
                  <a:lnTo>
                    <a:pt x="606" y="6"/>
                  </a:lnTo>
                  <a:lnTo>
                    <a:pt x="605" y="7"/>
                  </a:lnTo>
                  <a:lnTo>
                    <a:pt x="604" y="9"/>
                  </a:lnTo>
                  <a:lnTo>
                    <a:pt x="602" y="9"/>
                  </a:lnTo>
                  <a:close/>
                  <a:moveTo>
                    <a:pt x="587" y="9"/>
                  </a:moveTo>
                  <a:lnTo>
                    <a:pt x="587" y="9"/>
                  </a:lnTo>
                  <a:lnTo>
                    <a:pt x="585" y="9"/>
                  </a:lnTo>
                  <a:lnTo>
                    <a:pt x="584" y="7"/>
                  </a:lnTo>
                  <a:lnTo>
                    <a:pt x="584" y="6"/>
                  </a:lnTo>
                  <a:lnTo>
                    <a:pt x="583" y="5"/>
                  </a:lnTo>
                  <a:lnTo>
                    <a:pt x="584" y="3"/>
                  </a:lnTo>
                  <a:lnTo>
                    <a:pt x="584" y="2"/>
                  </a:lnTo>
                  <a:lnTo>
                    <a:pt x="585" y="0"/>
                  </a:lnTo>
                  <a:lnTo>
                    <a:pt x="587" y="0"/>
                  </a:lnTo>
                  <a:lnTo>
                    <a:pt x="589" y="0"/>
                  </a:lnTo>
                  <a:lnTo>
                    <a:pt x="590" y="2"/>
                  </a:lnTo>
                  <a:lnTo>
                    <a:pt x="590" y="3"/>
                  </a:lnTo>
                  <a:lnTo>
                    <a:pt x="591" y="5"/>
                  </a:lnTo>
                  <a:lnTo>
                    <a:pt x="590" y="6"/>
                  </a:lnTo>
                  <a:lnTo>
                    <a:pt x="590" y="7"/>
                  </a:lnTo>
                  <a:lnTo>
                    <a:pt x="589" y="9"/>
                  </a:lnTo>
                  <a:lnTo>
                    <a:pt x="587" y="9"/>
                  </a:lnTo>
                  <a:close/>
                  <a:moveTo>
                    <a:pt x="572" y="9"/>
                  </a:moveTo>
                  <a:lnTo>
                    <a:pt x="572" y="9"/>
                  </a:lnTo>
                  <a:lnTo>
                    <a:pt x="571" y="9"/>
                  </a:lnTo>
                  <a:lnTo>
                    <a:pt x="570" y="7"/>
                  </a:lnTo>
                  <a:lnTo>
                    <a:pt x="568" y="6"/>
                  </a:lnTo>
                  <a:lnTo>
                    <a:pt x="568" y="5"/>
                  </a:lnTo>
                  <a:lnTo>
                    <a:pt x="568" y="3"/>
                  </a:lnTo>
                  <a:lnTo>
                    <a:pt x="570" y="2"/>
                  </a:lnTo>
                  <a:lnTo>
                    <a:pt x="571" y="0"/>
                  </a:lnTo>
                  <a:lnTo>
                    <a:pt x="572" y="0"/>
                  </a:lnTo>
                  <a:lnTo>
                    <a:pt x="573" y="0"/>
                  </a:lnTo>
                  <a:lnTo>
                    <a:pt x="575" y="2"/>
                  </a:lnTo>
                  <a:lnTo>
                    <a:pt x="576" y="3"/>
                  </a:lnTo>
                  <a:lnTo>
                    <a:pt x="576" y="5"/>
                  </a:lnTo>
                  <a:lnTo>
                    <a:pt x="576" y="6"/>
                  </a:lnTo>
                  <a:lnTo>
                    <a:pt x="575" y="7"/>
                  </a:lnTo>
                  <a:lnTo>
                    <a:pt x="573" y="9"/>
                  </a:lnTo>
                  <a:lnTo>
                    <a:pt x="572" y="9"/>
                  </a:lnTo>
                  <a:close/>
                  <a:moveTo>
                    <a:pt x="556" y="9"/>
                  </a:moveTo>
                  <a:lnTo>
                    <a:pt x="556" y="9"/>
                  </a:lnTo>
                  <a:lnTo>
                    <a:pt x="555" y="9"/>
                  </a:lnTo>
                  <a:lnTo>
                    <a:pt x="554" y="7"/>
                  </a:lnTo>
                  <a:lnTo>
                    <a:pt x="554" y="6"/>
                  </a:lnTo>
                  <a:lnTo>
                    <a:pt x="553" y="5"/>
                  </a:lnTo>
                  <a:lnTo>
                    <a:pt x="554" y="3"/>
                  </a:lnTo>
                  <a:lnTo>
                    <a:pt x="554" y="2"/>
                  </a:lnTo>
                  <a:lnTo>
                    <a:pt x="555" y="0"/>
                  </a:lnTo>
                  <a:lnTo>
                    <a:pt x="556" y="0"/>
                  </a:lnTo>
                  <a:lnTo>
                    <a:pt x="559" y="0"/>
                  </a:lnTo>
                  <a:lnTo>
                    <a:pt x="560" y="2"/>
                  </a:lnTo>
                  <a:lnTo>
                    <a:pt x="560" y="3"/>
                  </a:lnTo>
                  <a:lnTo>
                    <a:pt x="561" y="5"/>
                  </a:lnTo>
                  <a:lnTo>
                    <a:pt x="560" y="6"/>
                  </a:lnTo>
                  <a:lnTo>
                    <a:pt x="560" y="7"/>
                  </a:lnTo>
                  <a:lnTo>
                    <a:pt x="559" y="9"/>
                  </a:lnTo>
                  <a:lnTo>
                    <a:pt x="556" y="9"/>
                  </a:lnTo>
                  <a:close/>
                  <a:moveTo>
                    <a:pt x="542" y="9"/>
                  </a:moveTo>
                  <a:lnTo>
                    <a:pt x="542" y="9"/>
                  </a:lnTo>
                  <a:lnTo>
                    <a:pt x="541" y="9"/>
                  </a:lnTo>
                  <a:lnTo>
                    <a:pt x="539" y="7"/>
                  </a:lnTo>
                  <a:lnTo>
                    <a:pt x="538" y="6"/>
                  </a:lnTo>
                  <a:lnTo>
                    <a:pt x="538" y="5"/>
                  </a:lnTo>
                  <a:lnTo>
                    <a:pt x="538" y="3"/>
                  </a:lnTo>
                  <a:lnTo>
                    <a:pt x="539" y="2"/>
                  </a:lnTo>
                  <a:lnTo>
                    <a:pt x="541" y="0"/>
                  </a:lnTo>
                  <a:lnTo>
                    <a:pt x="542" y="0"/>
                  </a:lnTo>
                  <a:lnTo>
                    <a:pt x="543" y="0"/>
                  </a:lnTo>
                  <a:lnTo>
                    <a:pt x="544" y="2"/>
                  </a:lnTo>
                  <a:lnTo>
                    <a:pt x="545" y="3"/>
                  </a:lnTo>
                  <a:lnTo>
                    <a:pt x="545" y="5"/>
                  </a:lnTo>
                  <a:lnTo>
                    <a:pt x="545" y="6"/>
                  </a:lnTo>
                  <a:lnTo>
                    <a:pt x="544" y="7"/>
                  </a:lnTo>
                  <a:lnTo>
                    <a:pt x="543" y="9"/>
                  </a:lnTo>
                  <a:lnTo>
                    <a:pt x="542" y="9"/>
                  </a:lnTo>
                  <a:close/>
                  <a:moveTo>
                    <a:pt x="526" y="9"/>
                  </a:moveTo>
                  <a:lnTo>
                    <a:pt x="526" y="9"/>
                  </a:lnTo>
                  <a:lnTo>
                    <a:pt x="525" y="9"/>
                  </a:lnTo>
                  <a:lnTo>
                    <a:pt x="524" y="7"/>
                  </a:lnTo>
                  <a:lnTo>
                    <a:pt x="524" y="6"/>
                  </a:lnTo>
                  <a:lnTo>
                    <a:pt x="523" y="5"/>
                  </a:lnTo>
                  <a:lnTo>
                    <a:pt x="524" y="3"/>
                  </a:lnTo>
                  <a:lnTo>
                    <a:pt x="524" y="2"/>
                  </a:lnTo>
                  <a:lnTo>
                    <a:pt x="525" y="0"/>
                  </a:lnTo>
                  <a:lnTo>
                    <a:pt x="526" y="0"/>
                  </a:lnTo>
                  <a:lnTo>
                    <a:pt x="529" y="0"/>
                  </a:lnTo>
                  <a:lnTo>
                    <a:pt x="530" y="2"/>
                  </a:lnTo>
                  <a:lnTo>
                    <a:pt x="530" y="3"/>
                  </a:lnTo>
                  <a:lnTo>
                    <a:pt x="531" y="5"/>
                  </a:lnTo>
                  <a:lnTo>
                    <a:pt x="530" y="6"/>
                  </a:lnTo>
                  <a:lnTo>
                    <a:pt x="530" y="7"/>
                  </a:lnTo>
                  <a:lnTo>
                    <a:pt x="529" y="9"/>
                  </a:lnTo>
                  <a:lnTo>
                    <a:pt x="526" y="9"/>
                  </a:lnTo>
                  <a:close/>
                  <a:moveTo>
                    <a:pt x="512" y="9"/>
                  </a:moveTo>
                  <a:lnTo>
                    <a:pt x="512" y="9"/>
                  </a:lnTo>
                  <a:lnTo>
                    <a:pt x="510" y="9"/>
                  </a:lnTo>
                  <a:lnTo>
                    <a:pt x="509" y="7"/>
                  </a:lnTo>
                  <a:lnTo>
                    <a:pt x="508" y="6"/>
                  </a:lnTo>
                  <a:lnTo>
                    <a:pt x="508" y="5"/>
                  </a:lnTo>
                  <a:lnTo>
                    <a:pt x="508" y="3"/>
                  </a:lnTo>
                  <a:lnTo>
                    <a:pt x="509" y="2"/>
                  </a:lnTo>
                  <a:lnTo>
                    <a:pt x="510" y="0"/>
                  </a:lnTo>
                  <a:lnTo>
                    <a:pt x="512" y="0"/>
                  </a:lnTo>
                  <a:lnTo>
                    <a:pt x="513" y="0"/>
                  </a:lnTo>
                  <a:lnTo>
                    <a:pt x="514" y="2"/>
                  </a:lnTo>
                  <a:lnTo>
                    <a:pt x="515" y="3"/>
                  </a:lnTo>
                  <a:lnTo>
                    <a:pt x="515" y="5"/>
                  </a:lnTo>
                  <a:lnTo>
                    <a:pt x="515" y="6"/>
                  </a:lnTo>
                  <a:lnTo>
                    <a:pt x="514" y="7"/>
                  </a:lnTo>
                  <a:lnTo>
                    <a:pt x="513" y="9"/>
                  </a:lnTo>
                  <a:lnTo>
                    <a:pt x="512" y="9"/>
                  </a:lnTo>
                  <a:close/>
                  <a:moveTo>
                    <a:pt x="496" y="9"/>
                  </a:moveTo>
                  <a:lnTo>
                    <a:pt x="496" y="9"/>
                  </a:lnTo>
                  <a:lnTo>
                    <a:pt x="495" y="9"/>
                  </a:lnTo>
                  <a:lnTo>
                    <a:pt x="493" y="7"/>
                  </a:lnTo>
                  <a:lnTo>
                    <a:pt x="493" y="6"/>
                  </a:lnTo>
                  <a:lnTo>
                    <a:pt x="492" y="5"/>
                  </a:lnTo>
                  <a:lnTo>
                    <a:pt x="493" y="3"/>
                  </a:lnTo>
                  <a:lnTo>
                    <a:pt x="493" y="2"/>
                  </a:lnTo>
                  <a:lnTo>
                    <a:pt x="495" y="0"/>
                  </a:lnTo>
                  <a:lnTo>
                    <a:pt x="496" y="0"/>
                  </a:lnTo>
                  <a:lnTo>
                    <a:pt x="498" y="0"/>
                  </a:lnTo>
                  <a:lnTo>
                    <a:pt x="500" y="2"/>
                  </a:lnTo>
                  <a:lnTo>
                    <a:pt x="500" y="3"/>
                  </a:lnTo>
                  <a:lnTo>
                    <a:pt x="501" y="5"/>
                  </a:lnTo>
                  <a:lnTo>
                    <a:pt x="500" y="6"/>
                  </a:lnTo>
                  <a:lnTo>
                    <a:pt x="500" y="7"/>
                  </a:lnTo>
                  <a:lnTo>
                    <a:pt x="498" y="9"/>
                  </a:lnTo>
                  <a:lnTo>
                    <a:pt x="496" y="9"/>
                  </a:lnTo>
                  <a:close/>
                  <a:moveTo>
                    <a:pt x="481" y="9"/>
                  </a:moveTo>
                  <a:lnTo>
                    <a:pt x="481" y="9"/>
                  </a:lnTo>
                  <a:lnTo>
                    <a:pt x="480" y="9"/>
                  </a:lnTo>
                  <a:lnTo>
                    <a:pt x="479" y="7"/>
                  </a:lnTo>
                  <a:lnTo>
                    <a:pt x="478" y="6"/>
                  </a:lnTo>
                  <a:lnTo>
                    <a:pt x="478" y="5"/>
                  </a:lnTo>
                  <a:lnTo>
                    <a:pt x="478" y="3"/>
                  </a:lnTo>
                  <a:lnTo>
                    <a:pt x="479" y="2"/>
                  </a:lnTo>
                  <a:lnTo>
                    <a:pt x="480" y="0"/>
                  </a:lnTo>
                  <a:lnTo>
                    <a:pt x="481" y="0"/>
                  </a:lnTo>
                  <a:lnTo>
                    <a:pt x="483" y="0"/>
                  </a:lnTo>
                  <a:lnTo>
                    <a:pt x="484" y="2"/>
                  </a:lnTo>
                  <a:lnTo>
                    <a:pt x="485" y="3"/>
                  </a:lnTo>
                  <a:lnTo>
                    <a:pt x="485" y="5"/>
                  </a:lnTo>
                  <a:lnTo>
                    <a:pt x="485" y="6"/>
                  </a:lnTo>
                  <a:lnTo>
                    <a:pt x="484" y="7"/>
                  </a:lnTo>
                  <a:lnTo>
                    <a:pt x="483" y="9"/>
                  </a:lnTo>
                  <a:lnTo>
                    <a:pt x="481" y="9"/>
                  </a:lnTo>
                  <a:close/>
                  <a:moveTo>
                    <a:pt x="466" y="9"/>
                  </a:moveTo>
                  <a:lnTo>
                    <a:pt x="466" y="9"/>
                  </a:lnTo>
                  <a:lnTo>
                    <a:pt x="464" y="9"/>
                  </a:lnTo>
                  <a:lnTo>
                    <a:pt x="463" y="7"/>
                  </a:lnTo>
                  <a:lnTo>
                    <a:pt x="463" y="6"/>
                  </a:lnTo>
                  <a:lnTo>
                    <a:pt x="462" y="5"/>
                  </a:lnTo>
                  <a:lnTo>
                    <a:pt x="463" y="3"/>
                  </a:lnTo>
                  <a:lnTo>
                    <a:pt x="463" y="2"/>
                  </a:lnTo>
                  <a:lnTo>
                    <a:pt x="464" y="0"/>
                  </a:lnTo>
                  <a:lnTo>
                    <a:pt x="466" y="0"/>
                  </a:lnTo>
                  <a:lnTo>
                    <a:pt x="468" y="0"/>
                  </a:lnTo>
                  <a:lnTo>
                    <a:pt x="469" y="2"/>
                  </a:lnTo>
                  <a:lnTo>
                    <a:pt x="469" y="3"/>
                  </a:lnTo>
                  <a:lnTo>
                    <a:pt x="470" y="5"/>
                  </a:lnTo>
                  <a:lnTo>
                    <a:pt x="469" y="6"/>
                  </a:lnTo>
                  <a:lnTo>
                    <a:pt x="469" y="7"/>
                  </a:lnTo>
                  <a:lnTo>
                    <a:pt x="468" y="9"/>
                  </a:lnTo>
                  <a:lnTo>
                    <a:pt x="466" y="9"/>
                  </a:lnTo>
                  <a:close/>
                  <a:moveTo>
                    <a:pt x="451" y="9"/>
                  </a:moveTo>
                  <a:lnTo>
                    <a:pt x="451" y="9"/>
                  </a:lnTo>
                  <a:lnTo>
                    <a:pt x="450" y="9"/>
                  </a:lnTo>
                  <a:lnTo>
                    <a:pt x="449" y="7"/>
                  </a:lnTo>
                  <a:lnTo>
                    <a:pt x="448" y="6"/>
                  </a:lnTo>
                  <a:lnTo>
                    <a:pt x="448" y="5"/>
                  </a:lnTo>
                  <a:lnTo>
                    <a:pt x="448" y="3"/>
                  </a:lnTo>
                  <a:lnTo>
                    <a:pt x="449" y="2"/>
                  </a:lnTo>
                  <a:lnTo>
                    <a:pt x="450" y="0"/>
                  </a:lnTo>
                  <a:lnTo>
                    <a:pt x="451" y="0"/>
                  </a:lnTo>
                  <a:lnTo>
                    <a:pt x="452" y="0"/>
                  </a:lnTo>
                  <a:lnTo>
                    <a:pt x="454" y="2"/>
                  </a:lnTo>
                  <a:lnTo>
                    <a:pt x="455" y="3"/>
                  </a:lnTo>
                  <a:lnTo>
                    <a:pt x="455" y="5"/>
                  </a:lnTo>
                  <a:lnTo>
                    <a:pt x="455" y="6"/>
                  </a:lnTo>
                  <a:lnTo>
                    <a:pt x="454" y="7"/>
                  </a:lnTo>
                  <a:lnTo>
                    <a:pt x="452" y="9"/>
                  </a:lnTo>
                  <a:lnTo>
                    <a:pt x="451" y="9"/>
                  </a:lnTo>
                  <a:close/>
                  <a:moveTo>
                    <a:pt x="435" y="9"/>
                  </a:moveTo>
                  <a:lnTo>
                    <a:pt x="435" y="9"/>
                  </a:lnTo>
                  <a:lnTo>
                    <a:pt x="434" y="9"/>
                  </a:lnTo>
                  <a:lnTo>
                    <a:pt x="433" y="7"/>
                  </a:lnTo>
                  <a:lnTo>
                    <a:pt x="433" y="6"/>
                  </a:lnTo>
                  <a:lnTo>
                    <a:pt x="432" y="5"/>
                  </a:lnTo>
                  <a:lnTo>
                    <a:pt x="433" y="3"/>
                  </a:lnTo>
                  <a:lnTo>
                    <a:pt x="433" y="2"/>
                  </a:lnTo>
                  <a:lnTo>
                    <a:pt x="434" y="0"/>
                  </a:lnTo>
                  <a:lnTo>
                    <a:pt x="435" y="0"/>
                  </a:lnTo>
                  <a:lnTo>
                    <a:pt x="438" y="0"/>
                  </a:lnTo>
                  <a:lnTo>
                    <a:pt x="439" y="2"/>
                  </a:lnTo>
                  <a:lnTo>
                    <a:pt x="439" y="3"/>
                  </a:lnTo>
                  <a:lnTo>
                    <a:pt x="440" y="5"/>
                  </a:lnTo>
                  <a:lnTo>
                    <a:pt x="439" y="6"/>
                  </a:lnTo>
                  <a:lnTo>
                    <a:pt x="439" y="7"/>
                  </a:lnTo>
                  <a:lnTo>
                    <a:pt x="438" y="9"/>
                  </a:lnTo>
                  <a:lnTo>
                    <a:pt x="435" y="9"/>
                  </a:lnTo>
                  <a:close/>
                  <a:moveTo>
                    <a:pt x="421" y="9"/>
                  </a:moveTo>
                  <a:lnTo>
                    <a:pt x="421" y="9"/>
                  </a:lnTo>
                  <a:lnTo>
                    <a:pt x="420" y="9"/>
                  </a:lnTo>
                  <a:lnTo>
                    <a:pt x="418" y="7"/>
                  </a:lnTo>
                  <a:lnTo>
                    <a:pt x="417" y="6"/>
                  </a:lnTo>
                  <a:lnTo>
                    <a:pt x="417" y="5"/>
                  </a:lnTo>
                  <a:lnTo>
                    <a:pt x="417" y="3"/>
                  </a:lnTo>
                  <a:lnTo>
                    <a:pt x="418" y="2"/>
                  </a:lnTo>
                  <a:lnTo>
                    <a:pt x="420" y="0"/>
                  </a:lnTo>
                  <a:lnTo>
                    <a:pt x="421" y="0"/>
                  </a:lnTo>
                  <a:lnTo>
                    <a:pt x="422" y="0"/>
                  </a:lnTo>
                  <a:lnTo>
                    <a:pt x="423" y="2"/>
                  </a:lnTo>
                  <a:lnTo>
                    <a:pt x="425" y="3"/>
                  </a:lnTo>
                  <a:lnTo>
                    <a:pt x="425" y="5"/>
                  </a:lnTo>
                  <a:lnTo>
                    <a:pt x="425" y="6"/>
                  </a:lnTo>
                  <a:lnTo>
                    <a:pt x="423" y="7"/>
                  </a:lnTo>
                  <a:lnTo>
                    <a:pt x="422" y="9"/>
                  </a:lnTo>
                  <a:lnTo>
                    <a:pt x="421" y="9"/>
                  </a:lnTo>
                  <a:close/>
                  <a:moveTo>
                    <a:pt x="405" y="9"/>
                  </a:moveTo>
                  <a:lnTo>
                    <a:pt x="405" y="9"/>
                  </a:lnTo>
                  <a:lnTo>
                    <a:pt x="404" y="9"/>
                  </a:lnTo>
                  <a:lnTo>
                    <a:pt x="403" y="7"/>
                  </a:lnTo>
                  <a:lnTo>
                    <a:pt x="403" y="6"/>
                  </a:lnTo>
                  <a:lnTo>
                    <a:pt x="402" y="5"/>
                  </a:lnTo>
                  <a:lnTo>
                    <a:pt x="403" y="3"/>
                  </a:lnTo>
                  <a:lnTo>
                    <a:pt x="403" y="2"/>
                  </a:lnTo>
                  <a:lnTo>
                    <a:pt x="404" y="0"/>
                  </a:lnTo>
                  <a:lnTo>
                    <a:pt x="405" y="0"/>
                  </a:lnTo>
                  <a:lnTo>
                    <a:pt x="408" y="0"/>
                  </a:lnTo>
                  <a:lnTo>
                    <a:pt x="409" y="2"/>
                  </a:lnTo>
                  <a:lnTo>
                    <a:pt x="409" y="3"/>
                  </a:lnTo>
                  <a:lnTo>
                    <a:pt x="410" y="5"/>
                  </a:lnTo>
                  <a:lnTo>
                    <a:pt x="409" y="6"/>
                  </a:lnTo>
                  <a:lnTo>
                    <a:pt x="409" y="7"/>
                  </a:lnTo>
                  <a:lnTo>
                    <a:pt x="408" y="9"/>
                  </a:lnTo>
                  <a:lnTo>
                    <a:pt x="405" y="9"/>
                  </a:lnTo>
                  <a:close/>
                  <a:moveTo>
                    <a:pt x="391" y="9"/>
                  </a:moveTo>
                  <a:lnTo>
                    <a:pt x="391" y="9"/>
                  </a:lnTo>
                  <a:lnTo>
                    <a:pt x="389" y="9"/>
                  </a:lnTo>
                  <a:lnTo>
                    <a:pt x="388" y="7"/>
                  </a:lnTo>
                  <a:lnTo>
                    <a:pt x="387" y="6"/>
                  </a:lnTo>
                  <a:lnTo>
                    <a:pt x="387" y="5"/>
                  </a:lnTo>
                  <a:lnTo>
                    <a:pt x="387" y="3"/>
                  </a:lnTo>
                  <a:lnTo>
                    <a:pt x="388" y="2"/>
                  </a:lnTo>
                  <a:lnTo>
                    <a:pt x="389" y="0"/>
                  </a:lnTo>
                  <a:lnTo>
                    <a:pt x="391" y="0"/>
                  </a:lnTo>
                  <a:lnTo>
                    <a:pt x="392" y="0"/>
                  </a:lnTo>
                  <a:lnTo>
                    <a:pt x="393" y="2"/>
                  </a:lnTo>
                  <a:lnTo>
                    <a:pt x="394" y="3"/>
                  </a:lnTo>
                  <a:lnTo>
                    <a:pt x="394" y="5"/>
                  </a:lnTo>
                  <a:lnTo>
                    <a:pt x="394" y="6"/>
                  </a:lnTo>
                  <a:lnTo>
                    <a:pt x="393" y="7"/>
                  </a:lnTo>
                  <a:lnTo>
                    <a:pt x="392" y="9"/>
                  </a:lnTo>
                  <a:lnTo>
                    <a:pt x="391" y="9"/>
                  </a:lnTo>
                  <a:close/>
                  <a:moveTo>
                    <a:pt x="375" y="9"/>
                  </a:moveTo>
                  <a:lnTo>
                    <a:pt x="375" y="9"/>
                  </a:lnTo>
                  <a:lnTo>
                    <a:pt x="374" y="9"/>
                  </a:lnTo>
                  <a:lnTo>
                    <a:pt x="373" y="7"/>
                  </a:lnTo>
                  <a:lnTo>
                    <a:pt x="373" y="6"/>
                  </a:lnTo>
                  <a:lnTo>
                    <a:pt x="371" y="5"/>
                  </a:lnTo>
                  <a:lnTo>
                    <a:pt x="373" y="3"/>
                  </a:lnTo>
                  <a:lnTo>
                    <a:pt x="373" y="2"/>
                  </a:lnTo>
                  <a:lnTo>
                    <a:pt x="374" y="0"/>
                  </a:lnTo>
                  <a:lnTo>
                    <a:pt x="375" y="0"/>
                  </a:lnTo>
                  <a:lnTo>
                    <a:pt x="377" y="0"/>
                  </a:lnTo>
                  <a:lnTo>
                    <a:pt x="379" y="2"/>
                  </a:lnTo>
                  <a:lnTo>
                    <a:pt x="379" y="3"/>
                  </a:lnTo>
                  <a:lnTo>
                    <a:pt x="380" y="5"/>
                  </a:lnTo>
                  <a:lnTo>
                    <a:pt x="379" y="6"/>
                  </a:lnTo>
                  <a:lnTo>
                    <a:pt x="379" y="7"/>
                  </a:lnTo>
                  <a:lnTo>
                    <a:pt x="377" y="9"/>
                  </a:lnTo>
                  <a:lnTo>
                    <a:pt x="375" y="9"/>
                  </a:lnTo>
                  <a:close/>
                  <a:moveTo>
                    <a:pt x="360" y="9"/>
                  </a:moveTo>
                  <a:lnTo>
                    <a:pt x="360" y="9"/>
                  </a:lnTo>
                  <a:lnTo>
                    <a:pt x="359" y="9"/>
                  </a:lnTo>
                  <a:lnTo>
                    <a:pt x="358" y="7"/>
                  </a:lnTo>
                  <a:lnTo>
                    <a:pt x="357" y="6"/>
                  </a:lnTo>
                  <a:lnTo>
                    <a:pt x="357" y="5"/>
                  </a:lnTo>
                  <a:lnTo>
                    <a:pt x="357" y="3"/>
                  </a:lnTo>
                  <a:lnTo>
                    <a:pt x="358" y="2"/>
                  </a:lnTo>
                  <a:lnTo>
                    <a:pt x="359" y="0"/>
                  </a:lnTo>
                  <a:lnTo>
                    <a:pt x="360" y="0"/>
                  </a:lnTo>
                  <a:lnTo>
                    <a:pt x="362" y="0"/>
                  </a:lnTo>
                  <a:lnTo>
                    <a:pt x="363" y="2"/>
                  </a:lnTo>
                  <a:lnTo>
                    <a:pt x="364" y="3"/>
                  </a:lnTo>
                  <a:lnTo>
                    <a:pt x="364" y="5"/>
                  </a:lnTo>
                  <a:lnTo>
                    <a:pt x="364" y="6"/>
                  </a:lnTo>
                  <a:lnTo>
                    <a:pt x="363" y="7"/>
                  </a:lnTo>
                  <a:lnTo>
                    <a:pt x="362" y="9"/>
                  </a:lnTo>
                  <a:lnTo>
                    <a:pt x="360" y="9"/>
                  </a:lnTo>
                  <a:close/>
                  <a:moveTo>
                    <a:pt x="345" y="9"/>
                  </a:moveTo>
                  <a:lnTo>
                    <a:pt x="345" y="9"/>
                  </a:lnTo>
                  <a:lnTo>
                    <a:pt x="343" y="9"/>
                  </a:lnTo>
                  <a:lnTo>
                    <a:pt x="342" y="7"/>
                  </a:lnTo>
                  <a:lnTo>
                    <a:pt x="341" y="6"/>
                  </a:lnTo>
                  <a:lnTo>
                    <a:pt x="341" y="5"/>
                  </a:lnTo>
                  <a:lnTo>
                    <a:pt x="341" y="3"/>
                  </a:lnTo>
                  <a:lnTo>
                    <a:pt x="342" y="2"/>
                  </a:lnTo>
                  <a:lnTo>
                    <a:pt x="343" y="0"/>
                  </a:lnTo>
                  <a:lnTo>
                    <a:pt x="345" y="0"/>
                  </a:lnTo>
                  <a:lnTo>
                    <a:pt x="347" y="0"/>
                  </a:lnTo>
                  <a:lnTo>
                    <a:pt x="348" y="2"/>
                  </a:lnTo>
                  <a:lnTo>
                    <a:pt x="348" y="3"/>
                  </a:lnTo>
                  <a:lnTo>
                    <a:pt x="348" y="5"/>
                  </a:lnTo>
                  <a:lnTo>
                    <a:pt x="348" y="6"/>
                  </a:lnTo>
                  <a:lnTo>
                    <a:pt x="348" y="7"/>
                  </a:lnTo>
                  <a:lnTo>
                    <a:pt x="347" y="9"/>
                  </a:lnTo>
                  <a:lnTo>
                    <a:pt x="345" y="9"/>
                  </a:lnTo>
                  <a:close/>
                  <a:moveTo>
                    <a:pt x="330" y="9"/>
                  </a:moveTo>
                  <a:lnTo>
                    <a:pt x="330" y="9"/>
                  </a:lnTo>
                  <a:lnTo>
                    <a:pt x="329" y="9"/>
                  </a:lnTo>
                  <a:lnTo>
                    <a:pt x="328" y="7"/>
                  </a:lnTo>
                  <a:lnTo>
                    <a:pt x="327" y="6"/>
                  </a:lnTo>
                  <a:lnTo>
                    <a:pt x="327" y="5"/>
                  </a:lnTo>
                  <a:lnTo>
                    <a:pt x="327" y="3"/>
                  </a:lnTo>
                  <a:lnTo>
                    <a:pt x="328" y="2"/>
                  </a:lnTo>
                  <a:lnTo>
                    <a:pt x="329" y="0"/>
                  </a:lnTo>
                  <a:lnTo>
                    <a:pt x="330" y="0"/>
                  </a:lnTo>
                  <a:lnTo>
                    <a:pt x="331" y="0"/>
                  </a:lnTo>
                  <a:lnTo>
                    <a:pt x="333" y="2"/>
                  </a:lnTo>
                  <a:lnTo>
                    <a:pt x="334" y="3"/>
                  </a:lnTo>
                  <a:lnTo>
                    <a:pt x="334" y="5"/>
                  </a:lnTo>
                  <a:lnTo>
                    <a:pt x="334" y="6"/>
                  </a:lnTo>
                  <a:lnTo>
                    <a:pt x="333" y="7"/>
                  </a:lnTo>
                  <a:lnTo>
                    <a:pt x="331" y="9"/>
                  </a:lnTo>
                  <a:lnTo>
                    <a:pt x="330" y="9"/>
                  </a:lnTo>
                  <a:close/>
                  <a:moveTo>
                    <a:pt x="314" y="9"/>
                  </a:moveTo>
                  <a:lnTo>
                    <a:pt x="314" y="9"/>
                  </a:lnTo>
                  <a:lnTo>
                    <a:pt x="313" y="9"/>
                  </a:lnTo>
                  <a:lnTo>
                    <a:pt x="312" y="7"/>
                  </a:lnTo>
                  <a:lnTo>
                    <a:pt x="311" y="6"/>
                  </a:lnTo>
                  <a:lnTo>
                    <a:pt x="311" y="5"/>
                  </a:lnTo>
                  <a:lnTo>
                    <a:pt x="311" y="3"/>
                  </a:lnTo>
                  <a:lnTo>
                    <a:pt x="312" y="2"/>
                  </a:lnTo>
                  <a:lnTo>
                    <a:pt x="313" y="0"/>
                  </a:lnTo>
                  <a:lnTo>
                    <a:pt x="314" y="0"/>
                  </a:lnTo>
                  <a:lnTo>
                    <a:pt x="317" y="0"/>
                  </a:lnTo>
                  <a:lnTo>
                    <a:pt x="318" y="2"/>
                  </a:lnTo>
                  <a:lnTo>
                    <a:pt x="318" y="3"/>
                  </a:lnTo>
                  <a:lnTo>
                    <a:pt x="318" y="5"/>
                  </a:lnTo>
                  <a:lnTo>
                    <a:pt x="318" y="6"/>
                  </a:lnTo>
                  <a:lnTo>
                    <a:pt x="318" y="7"/>
                  </a:lnTo>
                  <a:lnTo>
                    <a:pt x="317" y="9"/>
                  </a:lnTo>
                  <a:lnTo>
                    <a:pt x="314" y="9"/>
                  </a:lnTo>
                  <a:close/>
                  <a:moveTo>
                    <a:pt x="300" y="9"/>
                  </a:moveTo>
                  <a:lnTo>
                    <a:pt x="300" y="9"/>
                  </a:lnTo>
                  <a:lnTo>
                    <a:pt x="299" y="9"/>
                  </a:lnTo>
                  <a:lnTo>
                    <a:pt x="298" y="7"/>
                  </a:lnTo>
                  <a:lnTo>
                    <a:pt x="296" y="6"/>
                  </a:lnTo>
                  <a:lnTo>
                    <a:pt x="296" y="5"/>
                  </a:lnTo>
                  <a:lnTo>
                    <a:pt x="296" y="3"/>
                  </a:lnTo>
                  <a:lnTo>
                    <a:pt x="298" y="2"/>
                  </a:lnTo>
                  <a:lnTo>
                    <a:pt x="299" y="0"/>
                  </a:lnTo>
                  <a:lnTo>
                    <a:pt x="300" y="0"/>
                  </a:lnTo>
                  <a:lnTo>
                    <a:pt x="301" y="0"/>
                  </a:lnTo>
                  <a:lnTo>
                    <a:pt x="302" y="2"/>
                  </a:lnTo>
                  <a:lnTo>
                    <a:pt x="304" y="3"/>
                  </a:lnTo>
                  <a:lnTo>
                    <a:pt x="304" y="5"/>
                  </a:lnTo>
                  <a:lnTo>
                    <a:pt x="304" y="6"/>
                  </a:lnTo>
                  <a:lnTo>
                    <a:pt x="302" y="7"/>
                  </a:lnTo>
                  <a:lnTo>
                    <a:pt x="301" y="9"/>
                  </a:lnTo>
                  <a:lnTo>
                    <a:pt x="300" y="9"/>
                  </a:lnTo>
                  <a:close/>
                  <a:moveTo>
                    <a:pt x="284" y="9"/>
                  </a:moveTo>
                  <a:lnTo>
                    <a:pt x="284" y="9"/>
                  </a:lnTo>
                  <a:lnTo>
                    <a:pt x="283" y="9"/>
                  </a:lnTo>
                  <a:lnTo>
                    <a:pt x="282" y="7"/>
                  </a:lnTo>
                  <a:lnTo>
                    <a:pt x="281" y="6"/>
                  </a:lnTo>
                  <a:lnTo>
                    <a:pt x="281" y="5"/>
                  </a:lnTo>
                  <a:lnTo>
                    <a:pt x="281" y="3"/>
                  </a:lnTo>
                  <a:lnTo>
                    <a:pt x="282" y="2"/>
                  </a:lnTo>
                  <a:lnTo>
                    <a:pt x="283" y="0"/>
                  </a:lnTo>
                  <a:lnTo>
                    <a:pt x="284" y="0"/>
                  </a:lnTo>
                  <a:lnTo>
                    <a:pt x="287" y="0"/>
                  </a:lnTo>
                  <a:lnTo>
                    <a:pt x="288" y="2"/>
                  </a:lnTo>
                  <a:lnTo>
                    <a:pt x="288" y="3"/>
                  </a:lnTo>
                  <a:lnTo>
                    <a:pt x="288" y="5"/>
                  </a:lnTo>
                  <a:lnTo>
                    <a:pt x="288" y="6"/>
                  </a:lnTo>
                  <a:lnTo>
                    <a:pt x="288" y="7"/>
                  </a:lnTo>
                  <a:lnTo>
                    <a:pt x="287" y="9"/>
                  </a:lnTo>
                  <a:lnTo>
                    <a:pt x="284" y="9"/>
                  </a:lnTo>
                  <a:close/>
                  <a:moveTo>
                    <a:pt x="270" y="9"/>
                  </a:moveTo>
                  <a:lnTo>
                    <a:pt x="270" y="9"/>
                  </a:lnTo>
                  <a:lnTo>
                    <a:pt x="268" y="9"/>
                  </a:lnTo>
                  <a:lnTo>
                    <a:pt x="267" y="7"/>
                  </a:lnTo>
                  <a:lnTo>
                    <a:pt x="266" y="6"/>
                  </a:lnTo>
                  <a:lnTo>
                    <a:pt x="266" y="5"/>
                  </a:lnTo>
                  <a:lnTo>
                    <a:pt x="266" y="3"/>
                  </a:lnTo>
                  <a:lnTo>
                    <a:pt x="267" y="2"/>
                  </a:lnTo>
                  <a:lnTo>
                    <a:pt x="268" y="0"/>
                  </a:lnTo>
                  <a:lnTo>
                    <a:pt x="270" y="0"/>
                  </a:lnTo>
                  <a:lnTo>
                    <a:pt x="271" y="0"/>
                  </a:lnTo>
                  <a:lnTo>
                    <a:pt x="272" y="2"/>
                  </a:lnTo>
                  <a:lnTo>
                    <a:pt x="273" y="3"/>
                  </a:lnTo>
                  <a:lnTo>
                    <a:pt x="273" y="5"/>
                  </a:lnTo>
                  <a:lnTo>
                    <a:pt x="273" y="6"/>
                  </a:lnTo>
                  <a:lnTo>
                    <a:pt x="272" y="7"/>
                  </a:lnTo>
                  <a:lnTo>
                    <a:pt x="271" y="9"/>
                  </a:lnTo>
                  <a:lnTo>
                    <a:pt x="270" y="9"/>
                  </a:lnTo>
                  <a:close/>
                  <a:moveTo>
                    <a:pt x="254" y="9"/>
                  </a:moveTo>
                  <a:lnTo>
                    <a:pt x="254" y="9"/>
                  </a:lnTo>
                  <a:lnTo>
                    <a:pt x="253" y="9"/>
                  </a:lnTo>
                  <a:lnTo>
                    <a:pt x="252" y="7"/>
                  </a:lnTo>
                  <a:lnTo>
                    <a:pt x="250" y="6"/>
                  </a:lnTo>
                  <a:lnTo>
                    <a:pt x="250" y="5"/>
                  </a:lnTo>
                  <a:lnTo>
                    <a:pt x="250" y="3"/>
                  </a:lnTo>
                  <a:lnTo>
                    <a:pt x="252" y="2"/>
                  </a:lnTo>
                  <a:lnTo>
                    <a:pt x="253" y="0"/>
                  </a:lnTo>
                  <a:lnTo>
                    <a:pt x="254" y="0"/>
                  </a:lnTo>
                  <a:lnTo>
                    <a:pt x="256" y="0"/>
                  </a:lnTo>
                  <a:lnTo>
                    <a:pt x="258" y="2"/>
                  </a:lnTo>
                  <a:lnTo>
                    <a:pt x="258" y="3"/>
                  </a:lnTo>
                  <a:lnTo>
                    <a:pt x="258" y="5"/>
                  </a:lnTo>
                  <a:lnTo>
                    <a:pt x="258" y="6"/>
                  </a:lnTo>
                  <a:lnTo>
                    <a:pt x="258" y="7"/>
                  </a:lnTo>
                  <a:lnTo>
                    <a:pt x="256" y="9"/>
                  </a:lnTo>
                  <a:lnTo>
                    <a:pt x="254" y="9"/>
                  </a:lnTo>
                  <a:close/>
                  <a:moveTo>
                    <a:pt x="239" y="9"/>
                  </a:moveTo>
                  <a:lnTo>
                    <a:pt x="239" y="9"/>
                  </a:lnTo>
                  <a:lnTo>
                    <a:pt x="238" y="9"/>
                  </a:lnTo>
                  <a:lnTo>
                    <a:pt x="237" y="7"/>
                  </a:lnTo>
                  <a:lnTo>
                    <a:pt x="236" y="6"/>
                  </a:lnTo>
                  <a:lnTo>
                    <a:pt x="236" y="5"/>
                  </a:lnTo>
                  <a:lnTo>
                    <a:pt x="236" y="3"/>
                  </a:lnTo>
                  <a:lnTo>
                    <a:pt x="237" y="2"/>
                  </a:lnTo>
                  <a:lnTo>
                    <a:pt x="238" y="0"/>
                  </a:lnTo>
                  <a:lnTo>
                    <a:pt x="239" y="0"/>
                  </a:lnTo>
                  <a:lnTo>
                    <a:pt x="241" y="0"/>
                  </a:lnTo>
                  <a:lnTo>
                    <a:pt x="242" y="2"/>
                  </a:lnTo>
                  <a:lnTo>
                    <a:pt x="243" y="3"/>
                  </a:lnTo>
                  <a:lnTo>
                    <a:pt x="243" y="5"/>
                  </a:lnTo>
                  <a:lnTo>
                    <a:pt x="243" y="6"/>
                  </a:lnTo>
                  <a:lnTo>
                    <a:pt x="242" y="7"/>
                  </a:lnTo>
                  <a:lnTo>
                    <a:pt x="241" y="9"/>
                  </a:lnTo>
                  <a:lnTo>
                    <a:pt x="239" y="9"/>
                  </a:lnTo>
                  <a:close/>
                  <a:moveTo>
                    <a:pt x="224" y="9"/>
                  </a:moveTo>
                  <a:lnTo>
                    <a:pt x="224" y="9"/>
                  </a:lnTo>
                  <a:lnTo>
                    <a:pt x="223" y="9"/>
                  </a:lnTo>
                  <a:lnTo>
                    <a:pt x="221" y="7"/>
                  </a:lnTo>
                  <a:lnTo>
                    <a:pt x="220" y="6"/>
                  </a:lnTo>
                  <a:lnTo>
                    <a:pt x="220" y="5"/>
                  </a:lnTo>
                  <a:lnTo>
                    <a:pt x="220" y="3"/>
                  </a:lnTo>
                  <a:lnTo>
                    <a:pt x="221" y="2"/>
                  </a:lnTo>
                  <a:lnTo>
                    <a:pt x="223" y="0"/>
                  </a:lnTo>
                  <a:lnTo>
                    <a:pt x="224" y="0"/>
                  </a:lnTo>
                  <a:lnTo>
                    <a:pt x="226" y="0"/>
                  </a:lnTo>
                  <a:lnTo>
                    <a:pt x="227" y="2"/>
                  </a:lnTo>
                  <a:lnTo>
                    <a:pt x="227" y="3"/>
                  </a:lnTo>
                  <a:lnTo>
                    <a:pt x="227" y="5"/>
                  </a:lnTo>
                  <a:lnTo>
                    <a:pt x="227" y="6"/>
                  </a:lnTo>
                  <a:lnTo>
                    <a:pt x="227" y="7"/>
                  </a:lnTo>
                  <a:lnTo>
                    <a:pt x="226" y="9"/>
                  </a:lnTo>
                  <a:lnTo>
                    <a:pt x="224" y="9"/>
                  </a:lnTo>
                  <a:close/>
                  <a:moveTo>
                    <a:pt x="209" y="9"/>
                  </a:moveTo>
                  <a:lnTo>
                    <a:pt x="209" y="9"/>
                  </a:lnTo>
                  <a:lnTo>
                    <a:pt x="208" y="9"/>
                  </a:lnTo>
                  <a:lnTo>
                    <a:pt x="207" y="7"/>
                  </a:lnTo>
                  <a:lnTo>
                    <a:pt x="206" y="6"/>
                  </a:lnTo>
                  <a:lnTo>
                    <a:pt x="206" y="5"/>
                  </a:lnTo>
                  <a:lnTo>
                    <a:pt x="206" y="3"/>
                  </a:lnTo>
                  <a:lnTo>
                    <a:pt x="207" y="2"/>
                  </a:lnTo>
                  <a:lnTo>
                    <a:pt x="208" y="0"/>
                  </a:lnTo>
                  <a:lnTo>
                    <a:pt x="209" y="0"/>
                  </a:lnTo>
                  <a:lnTo>
                    <a:pt x="210" y="0"/>
                  </a:lnTo>
                  <a:lnTo>
                    <a:pt x="212" y="2"/>
                  </a:lnTo>
                  <a:lnTo>
                    <a:pt x="213" y="3"/>
                  </a:lnTo>
                  <a:lnTo>
                    <a:pt x="213" y="5"/>
                  </a:lnTo>
                  <a:lnTo>
                    <a:pt x="213" y="6"/>
                  </a:lnTo>
                  <a:lnTo>
                    <a:pt x="212" y="7"/>
                  </a:lnTo>
                  <a:lnTo>
                    <a:pt x="210" y="9"/>
                  </a:lnTo>
                  <a:lnTo>
                    <a:pt x="209" y="9"/>
                  </a:lnTo>
                  <a:close/>
                  <a:moveTo>
                    <a:pt x="194" y="9"/>
                  </a:moveTo>
                  <a:lnTo>
                    <a:pt x="194" y="9"/>
                  </a:lnTo>
                  <a:lnTo>
                    <a:pt x="192" y="9"/>
                  </a:lnTo>
                  <a:lnTo>
                    <a:pt x="191" y="7"/>
                  </a:lnTo>
                  <a:lnTo>
                    <a:pt x="190" y="6"/>
                  </a:lnTo>
                  <a:lnTo>
                    <a:pt x="190" y="5"/>
                  </a:lnTo>
                  <a:lnTo>
                    <a:pt x="190" y="3"/>
                  </a:lnTo>
                  <a:lnTo>
                    <a:pt x="191" y="2"/>
                  </a:lnTo>
                  <a:lnTo>
                    <a:pt x="192" y="0"/>
                  </a:lnTo>
                  <a:lnTo>
                    <a:pt x="194" y="0"/>
                  </a:lnTo>
                  <a:lnTo>
                    <a:pt x="195" y="0"/>
                  </a:lnTo>
                  <a:lnTo>
                    <a:pt x="196" y="2"/>
                  </a:lnTo>
                  <a:lnTo>
                    <a:pt x="197" y="3"/>
                  </a:lnTo>
                  <a:lnTo>
                    <a:pt x="197" y="5"/>
                  </a:lnTo>
                  <a:lnTo>
                    <a:pt x="197" y="6"/>
                  </a:lnTo>
                  <a:lnTo>
                    <a:pt x="196" y="7"/>
                  </a:lnTo>
                  <a:lnTo>
                    <a:pt x="195" y="9"/>
                  </a:lnTo>
                  <a:lnTo>
                    <a:pt x="194" y="9"/>
                  </a:lnTo>
                  <a:close/>
                  <a:moveTo>
                    <a:pt x="179" y="9"/>
                  </a:moveTo>
                  <a:lnTo>
                    <a:pt x="179" y="9"/>
                  </a:lnTo>
                  <a:lnTo>
                    <a:pt x="178" y="9"/>
                  </a:lnTo>
                  <a:lnTo>
                    <a:pt x="177" y="7"/>
                  </a:lnTo>
                  <a:lnTo>
                    <a:pt x="175" y="6"/>
                  </a:lnTo>
                  <a:lnTo>
                    <a:pt x="175" y="5"/>
                  </a:lnTo>
                  <a:lnTo>
                    <a:pt x="175" y="3"/>
                  </a:lnTo>
                  <a:lnTo>
                    <a:pt x="177" y="2"/>
                  </a:lnTo>
                  <a:lnTo>
                    <a:pt x="178" y="0"/>
                  </a:lnTo>
                  <a:lnTo>
                    <a:pt x="179" y="0"/>
                  </a:lnTo>
                  <a:lnTo>
                    <a:pt x="180" y="0"/>
                  </a:lnTo>
                  <a:lnTo>
                    <a:pt x="181" y="2"/>
                  </a:lnTo>
                  <a:lnTo>
                    <a:pt x="183" y="3"/>
                  </a:lnTo>
                  <a:lnTo>
                    <a:pt x="183" y="5"/>
                  </a:lnTo>
                  <a:lnTo>
                    <a:pt x="183" y="6"/>
                  </a:lnTo>
                  <a:lnTo>
                    <a:pt x="181" y="7"/>
                  </a:lnTo>
                  <a:lnTo>
                    <a:pt x="180" y="9"/>
                  </a:lnTo>
                  <a:lnTo>
                    <a:pt x="179" y="9"/>
                  </a:lnTo>
                  <a:close/>
                  <a:moveTo>
                    <a:pt x="163" y="9"/>
                  </a:moveTo>
                  <a:lnTo>
                    <a:pt x="163" y="9"/>
                  </a:lnTo>
                  <a:lnTo>
                    <a:pt x="162" y="9"/>
                  </a:lnTo>
                  <a:lnTo>
                    <a:pt x="161" y="7"/>
                  </a:lnTo>
                  <a:lnTo>
                    <a:pt x="160" y="6"/>
                  </a:lnTo>
                  <a:lnTo>
                    <a:pt x="160" y="5"/>
                  </a:lnTo>
                  <a:lnTo>
                    <a:pt x="160" y="3"/>
                  </a:lnTo>
                  <a:lnTo>
                    <a:pt x="161" y="2"/>
                  </a:lnTo>
                  <a:lnTo>
                    <a:pt x="162" y="0"/>
                  </a:lnTo>
                  <a:lnTo>
                    <a:pt x="163" y="0"/>
                  </a:lnTo>
                  <a:lnTo>
                    <a:pt x="164" y="0"/>
                  </a:lnTo>
                  <a:lnTo>
                    <a:pt x="166" y="2"/>
                  </a:lnTo>
                  <a:lnTo>
                    <a:pt x="167" y="3"/>
                  </a:lnTo>
                  <a:lnTo>
                    <a:pt x="167" y="5"/>
                  </a:lnTo>
                  <a:lnTo>
                    <a:pt x="167" y="6"/>
                  </a:lnTo>
                  <a:lnTo>
                    <a:pt x="166" y="7"/>
                  </a:lnTo>
                  <a:lnTo>
                    <a:pt x="164" y="9"/>
                  </a:lnTo>
                  <a:lnTo>
                    <a:pt x="163" y="9"/>
                  </a:lnTo>
                  <a:close/>
                  <a:moveTo>
                    <a:pt x="149" y="9"/>
                  </a:moveTo>
                  <a:lnTo>
                    <a:pt x="149" y="9"/>
                  </a:lnTo>
                  <a:lnTo>
                    <a:pt x="148" y="9"/>
                  </a:lnTo>
                  <a:lnTo>
                    <a:pt x="146" y="7"/>
                  </a:lnTo>
                  <a:lnTo>
                    <a:pt x="145" y="6"/>
                  </a:lnTo>
                  <a:lnTo>
                    <a:pt x="145" y="5"/>
                  </a:lnTo>
                  <a:lnTo>
                    <a:pt x="145" y="3"/>
                  </a:lnTo>
                  <a:lnTo>
                    <a:pt x="146" y="2"/>
                  </a:lnTo>
                  <a:lnTo>
                    <a:pt x="148" y="0"/>
                  </a:lnTo>
                  <a:lnTo>
                    <a:pt x="149" y="0"/>
                  </a:lnTo>
                  <a:lnTo>
                    <a:pt x="150" y="0"/>
                  </a:lnTo>
                  <a:lnTo>
                    <a:pt x="151" y="2"/>
                  </a:lnTo>
                  <a:lnTo>
                    <a:pt x="152" y="3"/>
                  </a:lnTo>
                  <a:lnTo>
                    <a:pt x="152" y="5"/>
                  </a:lnTo>
                  <a:lnTo>
                    <a:pt x="152" y="6"/>
                  </a:lnTo>
                  <a:lnTo>
                    <a:pt x="151" y="7"/>
                  </a:lnTo>
                  <a:lnTo>
                    <a:pt x="150" y="9"/>
                  </a:lnTo>
                  <a:lnTo>
                    <a:pt x="149" y="9"/>
                  </a:lnTo>
                  <a:close/>
                  <a:moveTo>
                    <a:pt x="133" y="9"/>
                  </a:moveTo>
                  <a:lnTo>
                    <a:pt x="133" y="9"/>
                  </a:lnTo>
                  <a:lnTo>
                    <a:pt x="132" y="9"/>
                  </a:lnTo>
                  <a:lnTo>
                    <a:pt x="131" y="7"/>
                  </a:lnTo>
                  <a:lnTo>
                    <a:pt x="129" y="6"/>
                  </a:lnTo>
                  <a:lnTo>
                    <a:pt x="129" y="5"/>
                  </a:lnTo>
                  <a:lnTo>
                    <a:pt x="129" y="3"/>
                  </a:lnTo>
                  <a:lnTo>
                    <a:pt x="131" y="2"/>
                  </a:lnTo>
                  <a:lnTo>
                    <a:pt x="132" y="0"/>
                  </a:lnTo>
                  <a:lnTo>
                    <a:pt x="133" y="0"/>
                  </a:lnTo>
                  <a:lnTo>
                    <a:pt x="134" y="0"/>
                  </a:lnTo>
                  <a:lnTo>
                    <a:pt x="135" y="2"/>
                  </a:lnTo>
                  <a:lnTo>
                    <a:pt x="137" y="3"/>
                  </a:lnTo>
                  <a:lnTo>
                    <a:pt x="137" y="5"/>
                  </a:lnTo>
                  <a:lnTo>
                    <a:pt x="137" y="6"/>
                  </a:lnTo>
                  <a:lnTo>
                    <a:pt x="135" y="7"/>
                  </a:lnTo>
                  <a:lnTo>
                    <a:pt x="134" y="9"/>
                  </a:lnTo>
                  <a:lnTo>
                    <a:pt x="133" y="9"/>
                  </a:lnTo>
                  <a:close/>
                  <a:moveTo>
                    <a:pt x="119" y="9"/>
                  </a:moveTo>
                  <a:lnTo>
                    <a:pt x="119" y="9"/>
                  </a:lnTo>
                  <a:lnTo>
                    <a:pt x="117" y="9"/>
                  </a:lnTo>
                  <a:lnTo>
                    <a:pt x="116" y="7"/>
                  </a:lnTo>
                  <a:lnTo>
                    <a:pt x="115" y="6"/>
                  </a:lnTo>
                  <a:lnTo>
                    <a:pt x="115" y="5"/>
                  </a:lnTo>
                  <a:lnTo>
                    <a:pt x="115" y="3"/>
                  </a:lnTo>
                  <a:lnTo>
                    <a:pt x="116" y="2"/>
                  </a:lnTo>
                  <a:lnTo>
                    <a:pt x="117" y="0"/>
                  </a:lnTo>
                  <a:lnTo>
                    <a:pt x="119" y="0"/>
                  </a:lnTo>
                  <a:lnTo>
                    <a:pt x="120" y="0"/>
                  </a:lnTo>
                  <a:lnTo>
                    <a:pt x="121" y="2"/>
                  </a:lnTo>
                  <a:lnTo>
                    <a:pt x="122" y="3"/>
                  </a:lnTo>
                  <a:lnTo>
                    <a:pt x="122" y="5"/>
                  </a:lnTo>
                  <a:lnTo>
                    <a:pt x="122" y="6"/>
                  </a:lnTo>
                  <a:lnTo>
                    <a:pt x="121" y="7"/>
                  </a:lnTo>
                  <a:lnTo>
                    <a:pt x="120" y="9"/>
                  </a:lnTo>
                  <a:lnTo>
                    <a:pt x="119" y="9"/>
                  </a:lnTo>
                  <a:close/>
                  <a:moveTo>
                    <a:pt x="103" y="9"/>
                  </a:moveTo>
                  <a:lnTo>
                    <a:pt x="103" y="9"/>
                  </a:lnTo>
                  <a:lnTo>
                    <a:pt x="102" y="9"/>
                  </a:lnTo>
                  <a:lnTo>
                    <a:pt x="100" y="7"/>
                  </a:lnTo>
                  <a:lnTo>
                    <a:pt x="99" y="6"/>
                  </a:lnTo>
                  <a:lnTo>
                    <a:pt x="99" y="5"/>
                  </a:lnTo>
                  <a:lnTo>
                    <a:pt x="99" y="3"/>
                  </a:lnTo>
                  <a:lnTo>
                    <a:pt x="100" y="2"/>
                  </a:lnTo>
                  <a:lnTo>
                    <a:pt x="102" y="0"/>
                  </a:lnTo>
                  <a:lnTo>
                    <a:pt x="103" y="0"/>
                  </a:lnTo>
                  <a:lnTo>
                    <a:pt x="104" y="0"/>
                  </a:lnTo>
                  <a:lnTo>
                    <a:pt x="105" y="2"/>
                  </a:lnTo>
                  <a:lnTo>
                    <a:pt x="106" y="3"/>
                  </a:lnTo>
                  <a:lnTo>
                    <a:pt x="106" y="5"/>
                  </a:lnTo>
                  <a:lnTo>
                    <a:pt x="106" y="6"/>
                  </a:lnTo>
                  <a:lnTo>
                    <a:pt x="105" y="7"/>
                  </a:lnTo>
                  <a:lnTo>
                    <a:pt x="104" y="9"/>
                  </a:lnTo>
                  <a:lnTo>
                    <a:pt x="103" y="9"/>
                  </a:lnTo>
                  <a:close/>
                  <a:moveTo>
                    <a:pt x="88" y="9"/>
                  </a:moveTo>
                  <a:lnTo>
                    <a:pt x="88" y="9"/>
                  </a:lnTo>
                  <a:lnTo>
                    <a:pt x="87" y="9"/>
                  </a:lnTo>
                  <a:lnTo>
                    <a:pt x="86" y="7"/>
                  </a:lnTo>
                  <a:lnTo>
                    <a:pt x="85" y="6"/>
                  </a:lnTo>
                  <a:lnTo>
                    <a:pt x="85" y="5"/>
                  </a:lnTo>
                  <a:lnTo>
                    <a:pt x="85" y="3"/>
                  </a:lnTo>
                  <a:lnTo>
                    <a:pt x="86" y="2"/>
                  </a:lnTo>
                  <a:lnTo>
                    <a:pt x="87" y="0"/>
                  </a:lnTo>
                  <a:lnTo>
                    <a:pt x="88" y="0"/>
                  </a:lnTo>
                  <a:lnTo>
                    <a:pt x="89" y="0"/>
                  </a:lnTo>
                  <a:lnTo>
                    <a:pt x="91" y="2"/>
                  </a:lnTo>
                  <a:lnTo>
                    <a:pt x="92" y="3"/>
                  </a:lnTo>
                  <a:lnTo>
                    <a:pt x="92" y="5"/>
                  </a:lnTo>
                  <a:lnTo>
                    <a:pt x="92" y="6"/>
                  </a:lnTo>
                  <a:lnTo>
                    <a:pt x="91" y="7"/>
                  </a:lnTo>
                  <a:lnTo>
                    <a:pt x="89" y="9"/>
                  </a:lnTo>
                  <a:lnTo>
                    <a:pt x="88" y="9"/>
                  </a:lnTo>
                  <a:close/>
                  <a:moveTo>
                    <a:pt x="73" y="9"/>
                  </a:moveTo>
                  <a:lnTo>
                    <a:pt x="73" y="9"/>
                  </a:lnTo>
                  <a:lnTo>
                    <a:pt x="71" y="9"/>
                  </a:lnTo>
                  <a:lnTo>
                    <a:pt x="70" y="7"/>
                  </a:lnTo>
                  <a:lnTo>
                    <a:pt x="69" y="6"/>
                  </a:lnTo>
                  <a:lnTo>
                    <a:pt x="69" y="5"/>
                  </a:lnTo>
                  <a:lnTo>
                    <a:pt x="69" y="3"/>
                  </a:lnTo>
                  <a:lnTo>
                    <a:pt x="70" y="2"/>
                  </a:lnTo>
                  <a:lnTo>
                    <a:pt x="71" y="0"/>
                  </a:lnTo>
                  <a:lnTo>
                    <a:pt x="73" y="0"/>
                  </a:lnTo>
                  <a:lnTo>
                    <a:pt x="74" y="0"/>
                  </a:lnTo>
                  <a:lnTo>
                    <a:pt x="75" y="2"/>
                  </a:lnTo>
                  <a:lnTo>
                    <a:pt x="76" y="3"/>
                  </a:lnTo>
                  <a:lnTo>
                    <a:pt x="76" y="5"/>
                  </a:lnTo>
                  <a:lnTo>
                    <a:pt x="76" y="6"/>
                  </a:lnTo>
                  <a:lnTo>
                    <a:pt x="75" y="7"/>
                  </a:lnTo>
                  <a:lnTo>
                    <a:pt x="74" y="9"/>
                  </a:lnTo>
                  <a:lnTo>
                    <a:pt x="73" y="9"/>
                  </a:lnTo>
                  <a:close/>
                  <a:moveTo>
                    <a:pt x="58" y="9"/>
                  </a:moveTo>
                  <a:lnTo>
                    <a:pt x="58" y="9"/>
                  </a:lnTo>
                  <a:lnTo>
                    <a:pt x="57" y="9"/>
                  </a:lnTo>
                  <a:lnTo>
                    <a:pt x="56" y="7"/>
                  </a:lnTo>
                  <a:lnTo>
                    <a:pt x="54" y="6"/>
                  </a:lnTo>
                  <a:lnTo>
                    <a:pt x="54" y="5"/>
                  </a:lnTo>
                  <a:lnTo>
                    <a:pt x="54" y="3"/>
                  </a:lnTo>
                  <a:lnTo>
                    <a:pt x="56" y="2"/>
                  </a:lnTo>
                  <a:lnTo>
                    <a:pt x="57" y="0"/>
                  </a:lnTo>
                  <a:lnTo>
                    <a:pt x="58" y="0"/>
                  </a:lnTo>
                  <a:lnTo>
                    <a:pt x="59" y="0"/>
                  </a:lnTo>
                  <a:lnTo>
                    <a:pt x="60" y="2"/>
                  </a:lnTo>
                  <a:lnTo>
                    <a:pt x="62" y="3"/>
                  </a:lnTo>
                  <a:lnTo>
                    <a:pt x="62" y="5"/>
                  </a:lnTo>
                  <a:lnTo>
                    <a:pt x="62" y="6"/>
                  </a:lnTo>
                  <a:lnTo>
                    <a:pt x="60" y="7"/>
                  </a:lnTo>
                  <a:lnTo>
                    <a:pt x="59" y="9"/>
                  </a:lnTo>
                  <a:lnTo>
                    <a:pt x="58" y="9"/>
                  </a:lnTo>
                  <a:close/>
                  <a:moveTo>
                    <a:pt x="42" y="9"/>
                  </a:moveTo>
                  <a:lnTo>
                    <a:pt x="42" y="9"/>
                  </a:lnTo>
                  <a:lnTo>
                    <a:pt x="41" y="9"/>
                  </a:lnTo>
                  <a:lnTo>
                    <a:pt x="40" y="7"/>
                  </a:lnTo>
                  <a:lnTo>
                    <a:pt x="39" y="6"/>
                  </a:lnTo>
                  <a:lnTo>
                    <a:pt x="39" y="5"/>
                  </a:lnTo>
                  <a:lnTo>
                    <a:pt x="39" y="3"/>
                  </a:lnTo>
                  <a:lnTo>
                    <a:pt x="40" y="2"/>
                  </a:lnTo>
                  <a:lnTo>
                    <a:pt x="41" y="0"/>
                  </a:lnTo>
                  <a:lnTo>
                    <a:pt x="42" y="0"/>
                  </a:lnTo>
                  <a:lnTo>
                    <a:pt x="44" y="0"/>
                  </a:lnTo>
                  <a:lnTo>
                    <a:pt x="45" y="2"/>
                  </a:lnTo>
                  <a:lnTo>
                    <a:pt x="46" y="3"/>
                  </a:lnTo>
                  <a:lnTo>
                    <a:pt x="46" y="5"/>
                  </a:lnTo>
                  <a:lnTo>
                    <a:pt x="46" y="6"/>
                  </a:lnTo>
                  <a:lnTo>
                    <a:pt x="45" y="7"/>
                  </a:lnTo>
                  <a:lnTo>
                    <a:pt x="44" y="9"/>
                  </a:lnTo>
                  <a:lnTo>
                    <a:pt x="42" y="9"/>
                  </a:lnTo>
                  <a:close/>
                  <a:moveTo>
                    <a:pt x="28" y="9"/>
                  </a:moveTo>
                  <a:lnTo>
                    <a:pt x="28" y="9"/>
                  </a:lnTo>
                  <a:lnTo>
                    <a:pt x="27" y="9"/>
                  </a:lnTo>
                  <a:lnTo>
                    <a:pt x="25" y="7"/>
                  </a:lnTo>
                  <a:lnTo>
                    <a:pt x="24" y="6"/>
                  </a:lnTo>
                  <a:lnTo>
                    <a:pt x="24" y="5"/>
                  </a:lnTo>
                  <a:lnTo>
                    <a:pt x="24" y="3"/>
                  </a:lnTo>
                  <a:lnTo>
                    <a:pt x="25" y="2"/>
                  </a:lnTo>
                  <a:lnTo>
                    <a:pt x="27" y="0"/>
                  </a:lnTo>
                  <a:lnTo>
                    <a:pt x="28" y="0"/>
                  </a:lnTo>
                  <a:lnTo>
                    <a:pt x="29" y="0"/>
                  </a:lnTo>
                  <a:lnTo>
                    <a:pt x="30" y="2"/>
                  </a:lnTo>
                  <a:lnTo>
                    <a:pt x="31" y="3"/>
                  </a:lnTo>
                  <a:lnTo>
                    <a:pt x="31" y="5"/>
                  </a:lnTo>
                  <a:lnTo>
                    <a:pt x="31" y="6"/>
                  </a:lnTo>
                  <a:lnTo>
                    <a:pt x="30" y="7"/>
                  </a:lnTo>
                  <a:lnTo>
                    <a:pt x="29" y="9"/>
                  </a:lnTo>
                  <a:lnTo>
                    <a:pt x="28" y="9"/>
                  </a:lnTo>
                  <a:close/>
                  <a:moveTo>
                    <a:pt x="12" y="9"/>
                  </a:moveTo>
                  <a:lnTo>
                    <a:pt x="12" y="9"/>
                  </a:lnTo>
                  <a:lnTo>
                    <a:pt x="11" y="9"/>
                  </a:lnTo>
                  <a:lnTo>
                    <a:pt x="10" y="7"/>
                  </a:lnTo>
                  <a:lnTo>
                    <a:pt x="8" y="6"/>
                  </a:lnTo>
                  <a:lnTo>
                    <a:pt x="8" y="5"/>
                  </a:lnTo>
                  <a:lnTo>
                    <a:pt x="8" y="3"/>
                  </a:lnTo>
                  <a:lnTo>
                    <a:pt x="10" y="2"/>
                  </a:lnTo>
                  <a:lnTo>
                    <a:pt x="11" y="0"/>
                  </a:lnTo>
                  <a:lnTo>
                    <a:pt x="12" y="0"/>
                  </a:lnTo>
                  <a:lnTo>
                    <a:pt x="13" y="0"/>
                  </a:lnTo>
                  <a:lnTo>
                    <a:pt x="14" y="2"/>
                  </a:lnTo>
                  <a:lnTo>
                    <a:pt x="16" y="3"/>
                  </a:lnTo>
                  <a:lnTo>
                    <a:pt x="16" y="5"/>
                  </a:lnTo>
                  <a:lnTo>
                    <a:pt x="16" y="6"/>
                  </a:lnTo>
                  <a:lnTo>
                    <a:pt x="14" y="7"/>
                  </a:lnTo>
                  <a:lnTo>
                    <a:pt x="13" y="9"/>
                  </a:lnTo>
                  <a:lnTo>
                    <a:pt x="12" y="9"/>
                  </a:lnTo>
                  <a:close/>
                  <a:moveTo>
                    <a:pt x="7" y="12"/>
                  </a:moveTo>
                  <a:lnTo>
                    <a:pt x="7" y="12"/>
                  </a:lnTo>
                  <a:lnTo>
                    <a:pt x="7" y="13"/>
                  </a:lnTo>
                  <a:lnTo>
                    <a:pt x="6" y="15"/>
                  </a:lnTo>
                  <a:lnTo>
                    <a:pt x="5" y="16"/>
                  </a:lnTo>
                  <a:lnTo>
                    <a:pt x="4" y="16"/>
                  </a:lnTo>
                  <a:lnTo>
                    <a:pt x="2" y="16"/>
                  </a:lnTo>
                  <a:lnTo>
                    <a:pt x="1" y="15"/>
                  </a:lnTo>
                  <a:lnTo>
                    <a:pt x="0" y="13"/>
                  </a:lnTo>
                  <a:lnTo>
                    <a:pt x="0" y="12"/>
                  </a:lnTo>
                  <a:lnTo>
                    <a:pt x="0" y="10"/>
                  </a:lnTo>
                  <a:lnTo>
                    <a:pt x="1" y="9"/>
                  </a:lnTo>
                  <a:lnTo>
                    <a:pt x="2" y="7"/>
                  </a:lnTo>
                  <a:lnTo>
                    <a:pt x="4" y="7"/>
                  </a:lnTo>
                  <a:lnTo>
                    <a:pt x="5" y="7"/>
                  </a:lnTo>
                  <a:lnTo>
                    <a:pt x="6" y="9"/>
                  </a:lnTo>
                  <a:lnTo>
                    <a:pt x="7" y="10"/>
                  </a:lnTo>
                  <a:lnTo>
                    <a:pt x="7" y="12"/>
                  </a:lnTo>
                  <a:close/>
                  <a:moveTo>
                    <a:pt x="7" y="30"/>
                  </a:moveTo>
                  <a:lnTo>
                    <a:pt x="7" y="30"/>
                  </a:lnTo>
                  <a:lnTo>
                    <a:pt x="7" y="32"/>
                  </a:lnTo>
                  <a:lnTo>
                    <a:pt x="6" y="33"/>
                  </a:lnTo>
                  <a:lnTo>
                    <a:pt x="5" y="33"/>
                  </a:lnTo>
                  <a:lnTo>
                    <a:pt x="4" y="34"/>
                  </a:lnTo>
                  <a:lnTo>
                    <a:pt x="2" y="33"/>
                  </a:lnTo>
                  <a:lnTo>
                    <a:pt x="1" y="33"/>
                  </a:lnTo>
                  <a:lnTo>
                    <a:pt x="0" y="32"/>
                  </a:lnTo>
                  <a:lnTo>
                    <a:pt x="0" y="30"/>
                  </a:lnTo>
                  <a:lnTo>
                    <a:pt x="0" y="27"/>
                  </a:lnTo>
                  <a:lnTo>
                    <a:pt x="1" y="26"/>
                  </a:lnTo>
                  <a:lnTo>
                    <a:pt x="2" y="26"/>
                  </a:lnTo>
                  <a:lnTo>
                    <a:pt x="4" y="24"/>
                  </a:lnTo>
                  <a:lnTo>
                    <a:pt x="5" y="26"/>
                  </a:lnTo>
                  <a:lnTo>
                    <a:pt x="6" y="26"/>
                  </a:lnTo>
                  <a:lnTo>
                    <a:pt x="7" y="27"/>
                  </a:lnTo>
                  <a:lnTo>
                    <a:pt x="7" y="30"/>
                  </a:lnTo>
                  <a:close/>
                  <a:moveTo>
                    <a:pt x="7" y="47"/>
                  </a:moveTo>
                  <a:lnTo>
                    <a:pt x="7" y="47"/>
                  </a:lnTo>
                  <a:lnTo>
                    <a:pt x="7" y="49"/>
                  </a:lnTo>
                  <a:lnTo>
                    <a:pt x="6" y="50"/>
                  </a:lnTo>
                  <a:lnTo>
                    <a:pt x="5" y="51"/>
                  </a:lnTo>
                  <a:lnTo>
                    <a:pt x="4" y="51"/>
                  </a:lnTo>
                  <a:lnTo>
                    <a:pt x="2" y="51"/>
                  </a:lnTo>
                  <a:lnTo>
                    <a:pt x="1" y="50"/>
                  </a:lnTo>
                  <a:lnTo>
                    <a:pt x="0" y="49"/>
                  </a:lnTo>
                  <a:lnTo>
                    <a:pt x="0" y="47"/>
                  </a:lnTo>
                  <a:lnTo>
                    <a:pt x="0" y="46"/>
                  </a:lnTo>
                  <a:lnTo>
                    <a:pt x="1" y="44"/>
                  </a:lnTo>
                  <a:lnTo>
                    <a:pt x="2" y="43"/>
                  </a:lnTo>
                  <a:lnTo>
                    <a:pt x="4" y="43"/>
                  </a:lnTo>
                  <a:lnTo>
                    <a:pt x="5" y="43"/>
                  </a:lnTo>
                  <a:lnTo>
                    <a:pt x="6" y="44"/>
                  </a:lnTo>
                  <a:lnTo>
                    <a:pt x="7" y="46"/>
                  </a:lnTo>
                  <a:lnTo>
                    <a:pt x="7" y="47"/>
                  </a:lnTo>
                  <a:close/>
                  <a:moveTo>
                    <a:pt x="7" y="66"/>
                  </a:moveTo>
                  <a:lnTo>
                    <a:pt x="7" y="66"/>
                  </a:lnTo>
                  <a:lnTo>
                    <a:pt x="7" y="67"/>
                  </a:lnTo>
                  <a:lnTo>
                    <a:pt x="6" y="68"/>
                  </a:lnTo>
                  <a:lnTo>
                    <a:pt x="5" y="68"/>
                  </a:lnTo>
                  <a:lnTo>
                    <a:pt x="4" y="70"/>
                  </a:lnTo>
                  <a:lnTo>
                    <a:pt x="2" y="68"/>
                  </a:lnTo>
                  <a:lnTo>
                    <a:pt x="1" y="68"/>
                  </a:lnTo>
                  <a:lnTo>
                    <a:pt x="0" y="67"/>
                  </a:lnTo>
                  <a:lnTo>
                    <a:pt x="0" y="66"/>
                  </a:lnTo>
                  <a:lnTo>
                    <a:pt x="0" y="63"/>
                  </a:lnTo>
                  <a:lnTo>
                    <a:pt x="1" y="61"/>
                  </a:lnTo>
                  <a:lnTo>
                    <a:pt x="2" y="61"/>
                  </a:lnTo>
                  <a:lnTo>
                    <a:pt x="4" y="60"/>
                  </a:lnTo>
                  <a:lnTo>
                    <a:pt x="5" y="61"/>
                  </a:lnTo>
                  <a:lnTo>
                    <a:pt x="6" y="61"/>
                  </a:lnTo>
                  <a:lnTo>
                    <a:pt x="7" y="63"/>
                  </a:lnTo>
                  <a:lnTo>
                    <a:pt x="7" y="66"/>
                  </a:lnTo>
                  <a:close/>
                  <a:moveTo>
                    <a:pt x="7" y="83"/>
                  </a:moveTo>
                  <a:lnTo>
                    <a:pt x="7" y="83"/>
                  </a:lnTo>
                  <a:lnTo>
                    <a:pt x="7" y="84"/>
                  </a:lnTo>
                  <a:lnTo>
                    <a:pt x="6" y="85"/>
                  </a:lnTo>
                  <a:lnTo>
                    <a:pt x="5" y="87"/>
                  </a:lnTo>
                  <a:lnTo>
                    <a:pt x="4" y="87"/>
                  </a:lnTo>
                  <a:lnTo>
                    <a:pt x="2" y="87"/>
                  </a:lnTo>
                  <a:lnTo>
                    <a:pt x="1" y="85"/>
                  </a:lnTo>
                  <a:lnTo>
                    <a:pt x="0" y="84"/>
                  </a:lnTo>
                  <a:lnTo>
                    <a:pt x="0" y="83"/>
                  </a:lnTo>
                  <a:lnTo>
                    <a:pt x="0" y="81"/>
                  </a:lnTo>
                  <a:lnTo>
                    <a:pt x="1" y="80"/>
                  </a:lnTo>
                  <a:lnTo>
                    <a:pt x="2" y="78"/>
                  </a:lnTo>
                  <a:lnTo>
                    <a:pt x="4" y="78"/>
                  </a:lnTo>
                  <a:lnTo>
                    <a:pt x="5" y="78"/>
                  </a:lnTo>
                  <a:lnTo>
                    <a:pt x="6" y="80"/>
                  </a:lnTo>
                  <a:lnTo>
                    <a:pt x="7" y="81"/>
                  </a:lnTo>
                  <a:lnTo>
                    <a:pt x="7" y="83"/>
                  </a:lnTo>
                  <a:close/>
                  <a:moveTo>
                    <a:pt x="7" y="101"/>
                  </a:moveTo>
                  <a:lnTo>
                    <a:pt x="7" y="101"/>
                  </a:lnTo>
                  <a:lnTo>
                    <a:pt x="7" y="102"/>
                  </a:lnTo>
                  <a:lnTo>
                    <a:pt x="6" y="104"/>
                  </a:lnTo>
                  <a:lnTo>
                    <a:pt x="5" y="104"/>
                  </a:lnTo>
                  <a:lnTo>
                    <a:pt x="4" y="105"/>
                  </a:lnTo>
                  <a:lnTo>
                    <a:pt x="2" y="104"/>
                  </a:lnTo>
                  <a:lnTo>
                    <a:pt x="1" y="104"/>
                  </a:lnTo>
                  <a:lnTo>
                    <a:pt x="0" y="102"/>
                  </a:lnTo>
                  <a:lnTo>
                    <a:pt x="0" y="101"/>
                  </a:lnTo>
                  <a:lnTo>
                    <a:pt x="0" y="98"/>
                  </a:lnTo>
                  <a:lnTo>
                    <a:pt x="1" y="97"/>
                  </a:lnTo>
                  <a:lnTo>
                    <a:pt x="2" y="97"/>
                  </a:lnTo>
                  <a:lnTo>
                    <a:pt x="4" y="95"/>
                  </a:lnTo>
                  <a:lnTo>
                    <a:pt x="5" y="97"/>
                  </a:lnTo>
                  <a:lnTo>
                    <a:pt x="6" y="97"/>
                  </a:lnTo>
                  <a:lnTo>
                    <a:pt x="7" y="98"/>
                  </a:lnTo>
                  <a:lnTo>
                    <a:pt x="7" y="101"/>
                  </a:lnTo>
                  <a:close/>
                  <a:moveTo>
                    <a:pt x="7" y="118"/>
                  </a:moveTo>
                  <a:lnTo>
                    <a:pt x="7" y="118"/>
                  </a:lnTo>
                  <a:lnTo>
                    <a:pt x="7" y="119"/>
                  </a:lnTo>
                  <a:lnTo>
                    <a:pt x="6" y="121"/>
                  </a:lnTo>
                  <a:lnTo>
                    <a:pt x="5" y="122"/>
                  </a:lnTo>
                  <a:lnTo>
                    <a:pt x="4" y="122"/>
                  </a:lnTo>
                  <a:lnTo>
                    <a:pt x="2" y="122"/>
                  </a:lnTo>
                  <a:lnTo>
                    <a:pt x="1" y="121"/>
                  </a:lnTo>
                  <a:lnTo>
                    <a:pt x="0" y="119"/>
                  </a:lnTo>
                  <a:lnTo>
                    <a:pt x="0" y="118"/>
                  </a:lnTo>
                  <a:lnTo>
                    <a:pt x="0" y="117"/>
                  </a:lnTo>
                  <a:lnTo>
                    <a:pt x="1" y="115"/>
                  </a:lnTo>
                  <a:lnTo>
                    <a:pt x="2" y="114"/>
                  </a:lnTo>
                  <a:lnTo>
                    <a:pt x="4" y="114"/>
                  </a:lnTo>
                  <a:lnTo>
                    <a:pt x="5" y="114"/>
                  </a:lnTo>
                  <a:lnTo>
                    <a:pt x="6" y="115"/>
                  </a:lnTo>
                  <a:lnTo>
                    <a:pt x="7" y="117"/>
                  </a:lnTo>
                  <a:lnTo>
                    <a:pt x="7" y="118"/>
                  </a:lnTo>
                  <a:close/>
                  <a:moveTo>
                    <a:pt x="7" y="137"/>
                  </a:moveTo>
                  <a:lnTo>
                    <a:pt x="7" y="137"/>
                  </a:lnTo>
                  <a:lnTo>
                    <a:pt x="7" y="138"/>
                  </a:lnTo>
                  <a:lnTo>
                    <a:pt x="6" y="139"/>
                  </a:lnTo>
                  <a:lnTo>
                    <a:pt x="5" y="139"/>
                  </a:lnTo>
                  <a:lnTo>
                    <a:pt x="4" y="141"/>
                  </a:lnTo>
                  <a:lnTo>
                    <a:pt x="2" y="139"/>
                  </a:lnTo>
                  <a:lnTo>
                    <a:pt x="1" y="139"/>
                  </a:lnTo>
                  <a:lnTo>
                    <a:pt x="0" y="138"/>
                  </a:lnTo>
                  <a:lnTo>
                    <a:pt x="0" y="137"/>
                  </a:lnTo>
                  <a:lnTo>
                    <a:pt x="0" y="134"/>
                  </a:lnTo>
                  <a:lnTo>
                    <a:pt x="1" y="132"/>
                  </a:lnTo>
                  <a:lnTo>
                    <a:pt x="2" y="132"/>
                  </a:lnTo>
                  <a:lnTo>
                    <a:pt x="4" y="131"/>
                  </a:lnTo>
                  <a:lnTo>
                    <a:pt x="5" y="132"/>
                  </a:lnTo>
                  <a:lnTo>
                    <a:pt x="6" y="132"/>
                  </a:lnTo>
                  <a:lnTo>
                    <a:pt x="7" y="134"/>
                  </a:lnTo>
                  <a:lnTo>
                    <a:pt x="7" y="137"/>
                  </a:lnTo>
                  <a:close/>
                  <a:moveTo>
                    <a:pt x="7" y="154"/>
                  </a:moveTo>
                  <a:lnTo>
                    <a:pt x="7" y="154"/>
                  </a:lnTo>
                  <a:lnTo>
                    <a:pt x="7" y="155"/>
                  </a:lnTo>
                  <a:lnTo>
                    <a:pt x="6" y="156"/>
                  </a:lnTo>
                  <a:lnTo>
                    <a:pt x="5" y="158"/>
                  </a:lnTo>
                  <a:lnTo>
                    <a:pt x="4" y="158"/>
                  </a:lnTo>
                  <a:lnTo>
                    <a:pt x="2" y="158"/>
                  </a:lnTo>
                  <a:lnTo>
                    <a:pt x="1" y="156"/>
                  </a:lnTo>
                  <a:lnTo>
                    <a:pt x="0" y="155"/>
                  </a:lnTo>
                  <a:lnTo>
                    <a:pt x="0" y="154"/>
                  </a:lnTo>
                  <a:lnTo>
                    <a:pt x="0" y="152"/>
                  </a:lnTo>
                  <a:lnTo>
                    <a:pt x="1" y="151"/>
                  </a:lnTo>
                  <a:lnTo>
                    <a:pt x="2" y="149"/>
                  </a:lnTo>
                  <a:lnTo>
                    <a:pt x="4" y="149"/>
                  </a:lnTo>
                  <a:lnTo>
                    <a:pt x="5" y="149"/>
                  </a:lnTo>
                  <a:lnTo>
                    <a:pt x="6" y="151"/>
                  </a:lnTo>
                  <a:lnTo>
                    <a:pt x="7" y="152"/>
                  </a:lnTo>
                  <a:lnTo>
                    <a:pt x="7" y="154"/>
                  </a:lnTo>
                  <a:close/>
                  <a:moveTo>
                    <a:pt x="7" y="172"/>
                  </a:moveTo>
                  <a:lnTo>
                    <a:pt x="7" y="172"/>
                  </a:lnTo>
                  <a:lnTo>
                    <a:pt x="7" y="173"/>
                  </a:lnTo>
                  <a:lnTo>
                    <a:pt x="6" y="175"/>
                  </a:lnTo>
                  <a:lnTo>
                    <a:pt x="5" y="175"/>
                  </a:lnTo>
                  <a:lnTo>
                    <a:pt x="4" y="176"/>
                  </a:lnTo>
                  <a:lnTo>
                    <a:pt x="2" y="175"/>
                  </a:lnTo>
                  <a:lnTo>
                    <a:pt x="1" y="175"/>
                  </a:lnTo>
                  <a:lnTo>
                    <a:pt x="0" y="173"/>
                  </a:lnTo>
                  <a:lnTo>
                    <a:pt x="0" y="172"/>
                  </a:lnTo>
                  <a:lnTo>
                    <a:pt x="0" y="169"/>
                  </a:lnTo>
                  <a:lnTo>
                    <a:pt x="1" y="168"/>
                  </a:lnTo>
                  <a:lnTo>
                    <a:pt x="2" y="168"/>
                  </a:lnTo>
                  <a:lnTo>
                    <a:pt x="4" y="166"/>
                  </a:lnTo>
                  <a:lnTo>
                    <a:pt x="5" y="168"/>
                  </a:lnTo>
                  <a:lnTo>
                    <a:pt x="6" y="168"/>
                  </a:lnTo>
                  <a:lnTo>
                    <a:pt x="7" y="169"/>
                  </a:lnTo>
                  <a:lnTo>
                    <a:pt x="7" y="172"/>
                  </a:lnTo>
                  <a:close/>
                  <a:moveTo>
                    <a:pt x="7" y="189"/>
                  </a:moveTo>
                  <a:lnTo>
                    <a:pt x="7" y="189"/>
                  </a:lnTo>
                  <a:lnTo>
                    <a:pt x="7" y="190"/>
                  </a:lnTo>
                  <a:lnTo>
                    <a:pt x="6" y="192"/>
                  </a:lnTo>
                  <a:lnTo>
                    <a:pt x="5" y="193"/>
                  </a:lnTo>
                  <a:lnTo>
                    <a:pt x="4" y="193"/>
                  </a:lnTo>
                  <a:lnTo>
                    <a:pt x="2" y="193"/>
                  </a:lnTo>
                  <a:lnTo>
                    <a:pt x="1" y="192"/>
                  </a:lnTo>
                  <a:lnTo>
                    <a:pt x="0" y="190"/>
                  </a:lnTo>
                  <a:lnTo>
                    <a:pt x="0" y="189"/>
                  </a:lnTo>
                  <a:lnTo>
                    <a:pt x="0" y="188"/>
                  </a:lnTo>
                  <a:lnTo>
                    <a:pt x="1" y="186"/>
                  </a:lnTo>
                  <a:lnTo>
                    <a:pt x="2" y="185"/>
                  </a:lnTo>
                  <a:lnTo>
                    <a:pt x="4" y="185"/>
                  </a:lnTo>
                  <a:lnTo>
                    <a:pt x="5" y="185"/>
                  </a:lnTo>
                  <a:lnTo>
                    <a:pt x="6" y="186"/>
                  </a:lnTo>
                  <a:lnTo>
                    <a:pt x="7" y="188"/>
                  </a:lnTo>
                  <a:lnTo>
                    <a:pt x="7" y="189"/>
                  </a:lnTo>
                  <a:close/>
                  <a:moveTo>
                    <a:pt x="7" y="207"/>
                  </a:moveTo>
                  <a:lnTo>
                    <a:pt x="7" y="207"/>
                  </a:lnTo>
                  <a:lnTo>
                    <a:pt x="7" y="209"/>
                  </a:lnTo>
                  <a:lnTo>
                    <a:pt x="6" y="210"/>
                  </a:lnTo>
                  <a:lnTo>
                    <a:pt x="5" y="212"/>
                  </a:lnTo>
                  <a:lnTo>
                    <a:pt x="4" y="212"/>
                  </a:lnTo>
                  <a:lnTo>
                    <a:pt x="2" y="212"/>
                  </a:lnTo>
                  <a:lnTo>
                    <a:pt x="1" y="210"/>
                  </a:lnTo>
                  <a:lnTo>
                    <a:pt x="0" y="209"/>
                  </a:lnTo>
                  <a:lnTo>
                    <a:pt x="0" y="207"/>
                  </a:lnTo>
                  <a:lnTo>
                    <a:pt x="0" y="205"/>
                  </a:lnTo>
                  <a:lnTo>
                    <a:pt x="1" y="203"/>
                  </a:lnTo>
                  <a:lnTo>
                    <a:pt x="2" y="203"/>
                  </a:lnTo>
                  <a:lnTo>
                    <a:pt x="4" y="203"/>
                  </a:lnTo>
                  <a:lnTo>
                    <a:pt x="5" y="203"/>
                  </a:lnTo>
                  <a:lnTo>
                    <a:pt x="6" y="203"/>
                  </a:lnTo>
                  <a:lnTo>
                    <a:pt x="7" y="205"/>
                  </a:lnTo>
                  <a:lnTo>
                    <a:pt x="7" y="207"/>
                  </a:lnTo>
                  <a:close/>
                  <a:moveTo>
                    <a:pt x="7" y="224"/>
                  </a:moveTo>
                  <a:lnTo>
                    <a:pt x="7" y="224"/>
                  </a:lnTo>
                  <a:lnTo>
                    <a:pt x="7" y="226"/>
                  </a:lnTo>
                  <a:lnTo>
                    <a:pt x="6" y="227"/>
                  </a:lnTo>
                  <a:lnTo>
                    <a:pt x="5" y="229"/>
                  </a:lnTo>
                  <a:lnTo>
                    <a:pt x="4" y="229"/>
                  </a:lnTo>
                  <a:lnTo>
                    <a:pt x="2" y="229"/>
                  </a:lnTo>
                  <a:lnTo>
                    <a:pt x="1" y="227"/>
                  </a:lnTo>
                  <a:lnTo>
                    <a:pt x="0" y="226"/>
                  </a:lnTo>
                  <a:lnTo>
                    <a:pt x="0" y="224"/>
                  </a:lnTo>
                  <a:lnTo>
                    <a:pt x="0" y="223"/>
                  </a:lnTo>
                  <a:lnTo>
                    <a:pt x="1" y="222"/>
                  </a:lnTo>
                  <a:lnTo>
                    <a:pt x="2" y="220"/>
                  </a:lnTo>
                  <a:lnTo>
                    <a:pt x="4" y="220"/>
                  </a:lnTo>
                  <a:lnTo>
                    <a:pt x="5" y="220"/>
                  </a:lnTo>
                  <a:lnTo>
                    <a:pt x="6" y="222"/>
                  </a:lnTo>
                  <a:lnTo>
                    <a:pt x="7" y="223"/>
                  </a:lnTo>
                  <a:lnTo>
                    <a:pt x="7" y="224"/>
                  </a:lnTo>
                  <a:close/>
                  <a:moveTo>
                    <a:pt x="6" y="234"/>
                  </a:moveTo>
                  <a:lnTo>
                    <a:pt x="6" y="234"/>
                  </a:lnTo>
                  <a:lnTo>
                    <a:pt x="7" y="236"/>
                  </a:lnTo>
                  <a:lnTo>
                    <a:pt x="8" y="236"/>
                  </a:lnTo>
                  <a:lnTo>
                    <a:pt x="10" y="237"/>
                  </a:lnTo>
                  <a:lnTo>
                    <a:pt x="10" y="239"/>
                  </a:lnTo>
                  <a:lnTo>
                    <a:pt x="10" y="241"/>
                  </a:lnTo>
                  <a:lnTo>
                    <a:pt x="8" y="243"/>
                  </a:lnTo>
                  <a:lnTo>
                    <a:pt x="7" y="243"/>
                  </a:lnTo>
                  <a:lnTo>
                    <a:pt x="6" y="244"/>
                  </a:lnTo>
                  <a:lnTo>
                    <a:pt x="5" y="243"/>
                  </a:lnTo>
                  <a:lnTo>
                    <a:pt x="4" y="243"/>
                  </a:lnTo>
                  <a:lnTo>
                    <a:pt x="2" y="241"/>
                  </a:lnTo>
                  <a:lnTo>
                    <a:pt x="2" y="239"/>
                  </a:lnTo>
                  <a:lnTo>
                    <a:pt x="2" y="237"/>
                  </a:lnTo>
                  <a:lnTo>
                    <a:pt x="4" y="236"/>
                  </a:lnTo>
                  <a:lnTo>
                    <a:pt x="5" y="236"/>
                  </a:lnTo>
                  <a:lnTo>
                    <a:pt x="6" y="234"/>
                  </a:lnTo>
                  <a:close/>
                  <a:moveTo>
                    <a:pt x="21" y="234"/>
                  </a:moveTo>
                  <a:lnTo>
                    <a:pt x="21" y="234"/>
                  </a:lnTo>
                  <a:lnTo>
                    <a:pt x="23" y="236"/>
                  </a:lnTo>
                  <a:lnTo>
                    <a:pt x="24" y="236"/>
                  </a:lnTo>
                  <a:lnTo>
                    <a:pt x="24" y="237"/>
                  </a:lnTo>
                  <a:lnTo>
                    <a:pt x="25" y="239"/>
                  </a:lnTo>
                  <a:lnTo>
                    <a:pt x="24" y="241"/>
                  </a:lnTo>
                  <a:lnTo>
                    <a:pt x="24" y="243"/>
                  </a:lnTo>
                  <a:lnTo>
                    <a:pt x="23" y="243"/>
                  </a:lnTo>
                  <a:lnTo>
                    <a:pt x="21" y="244"/>
                  </a:lnTo>
                  <a:lnTo>
                    <a:pt x="19" y="243"/>
                  </a:lnTo>
                  <a:lnTo>
                    <a:pt x="18" y="243"/>
                  </a:lnTo>
                  <a:lnTo>
                    <a:pt x="18" y="241"/>
                  </a:lnTo>
                  <a:lnTo>
                    <a:pt x="17" y="239"/>
                  </a:lnTo>
                  <a:lnTo>
                    <a:pt x="18" y="237"/>
                  </a:lnTo>
                  <a:lnTo>
                    <a:pt x="18" y="236"/>
                  </a:lnTo>
                  <a:lnTo>
                    <a:pt x="19" y="236"/>
                  </a:lnTo>
                  <a:lnTo>
                    <a:pt x="21" y="234"/>
                  </a:lnTo>
                  <a:close/>
                  <a:moveTo>
                    <a:pt x="36" y="234"/>
                  </a:moveTo>
                  <a:lnTo>
                    <a:pt x="36" y="234"/>
                  </a:lnTo>
                  <a:lnTo>
                    <a:pt x="37" y="236"/>
                  </a:lnTo>
                  <a:lnTo>
                    <a:pt x="39" y="236"/>
                  </a:lnTo>
                  <a:lnTo>
                    <a:pt x="40" y="237"/>
                  </a:lnTo>
                  <a:lnTo>
                    <a:pt x="40" y="239"/>
                  </a:lnTo>
                  <a:lnTo>
                    <a:pt x="40" y="241"/>
                  </a:lnTo>
                  <a:lnTo>
                    <a:pt x="39" y="243"/>
                  </a:lnTo>
                  <a:lnTo>
                    <a:pt x="37" y="243"/>
                  </a:lnTo>
                  <a:lnTo>
                    <a:pt x="36" y="244"/>
                  </a:lnTo>
                  <a:lnTo>
                    <a:pt x="35" y="243"/>
                  </a:lnTo>
                  <a:lnTo>
                    <a:pt x="34" y="243"/>
                  </a:lnTo>
                  <a:lnTo>
                    <a:pt x="33" y="241"/>
                  </a:lnTo>
                  <a:lnTo>
                    <a:pt x="33" y="239"/>
                  </a:lnTo>
                  <a:lnTo>
                    <a:pt x="33" y="237"/>
                  </a:lnTo>
                  <a:lnTo>
                    <a:pt x="34" y="236"/>
                  </a:lnTo>
                  <a:lnTo>
                    <a:pt x="35" y="236"/>
                  </a:lnTo>
                  <a:lnTo>
                    <a:pt x="36" y="234"/>
                  </a:lnTo>
                  <a:close/>
                  <a:moveTo>
                    <a:pt x="51" y="234"/>
                  </a:moveTo>
                  <a:lnTo>
                    <a:pt x="51" y="234"/>
                  </a:lnTo>
                  <a:lnTo>
                    <a:pt x="53" y="236"/>
                  </a:lnTo>
                  <a:lnTo>
                    <a:pt x="54" y="236"/>
                  </a:lnTo>
                  <a:lnTo>
                    <a:pt x="54" y="237"/>
                  </a:lnTo>
                  <a:lnTo>
                    <a:pt x="56" y="239"/>
                  </a:lnTo>
                  <a:lnTo>
                    <a:pt x="54" y="241"/>
                  </a:lnTo>
                  <a:lnTo>
                    <a:pt x="54" y="243"/>
                  </a:lnTo>
                  <a:lnTo>
                    <a:pt x="53" y="243"/>
                  </a:lnTo>
                  <a:lnTo>
                    <a:pt x="51" y="244"/>
                  </a:lnTo>
                  <a:lnTo>
                    <a:pt x="50" y="243"/>
                  </a:lnTo>
                  <a:lnTo>
                    <a:pt x="48" y="243"/>
                  </a:lnTo>
                  <a:lnTo>
                    <a:pt x="48" y="241"/>
                  </a:lnTo>
                  <a:lnTo>
                    <a:pt x="47" y="239"/>
                  </a:lnTo>
                  <a:lnTo>
                    <a:pt x="48" y="237"/>
                  </a:lnTo>
                  <a:lnTo>
                    <a:pt x="48" y="236"/>
                  </a:lnTo>
                  <a:lnTo>
                    <a:pt x="50" y="236"/>
                  </a:lnTo>
                  <a:lnTo>
                    <a:pt x="51" y="234"/>
                  </a:lnTo>
                  <a:close/>
                  <a:moveTo>
                    <a:pt x="67" y="234"/>
                  </a:moveTo>
                  <a:lnTo>
                    <a:pt x="67" y="234"/>
                  </a:lnTo>
                  <a:lnTo>
                    <a:pt x="68" y="236"/>
                  </a:lnTo>
                  <a:lnTo>
                    <a:pt x="69" y="236"/>
                  </a:lnTo>
                  <a:lnTo>
                    <a:pt x="70" y="237"/>
                  </a:lnTo>
                  <a:lnTo>
                    <a:pt x="70" y="239"/>
                  </a:lnTo>
                  <a:lnTo>
                    <a:pt x="70" y="241"/>
                  </a:lnTo>
                  <a:lnTo>
                    <a:pt x="69" y="243"/>
                  </a:lnTo>
                  <a:lnTo>
                    <a:pt x="68" y="243"/>
                  </a:lnTo>
                  <a:lnTo>
                    <a:pt x="67" y="244"/>
                  </a:lnTo>
                  <a:lnTo>
                    <a:pt x="65" y="243"/>
                  </a:lnTo>
                  <a:lnTo>
                    <a:pt x="64" y="243"/>
                  </a:lnTo>
                  <a:lnTo>
                    <a:pt x="63" y="241"/>
                  </a:lnTo>
                  <a:lnTo>
                    <a:pt x="63" y="239"/>
                  </a:lnTo>
                  <a:lnTo>
                    <a:pt x="63" y="237"/>
                  </a:lnTo>
                  <a:lnTo>
                    <a:pt x="64" y="236"/>
                  </a:lnTo>
                  <a:lnTo>
                    <a:pt x="65" y="236"/>
                  </a:lnTo>
                  <a:lnTo>
                    <a:pt x="67" y="234"/>
                  </a:lnTo>
                  <a:close/>
                  <a:moveTo>
                    <a:pt x="81" y="234"/>
                  </a:moveTo>
                  <a:lnTo>
                    <a:pt x="81" y="234"/>
                  </a:lnTo>
                  <a:lnTo>
                    <a:pt x="83" y="236"/>
                  </a:lnTo>
                  <a:lnTo>
                    <a:pt x="85" y="236"/>
                  </a:lnTo>
                  <a:lnTo>
                    <a:pt x="85" y="237"/>
                  </a:lnTo>
                  <a:lnTo>
                    <a:pt x="86" y="239"/>
                  </a:lnTo>
                  <a:lnTo>
                    <a:pt x="85" y="241"/>
                  </a:lnTo>
                  <a:lnTo>
                    <a:pt x="85" y="243"/>
                  </a:lnTo>
                  <a:lnTo>
                    <a:pt x="83" y="243"/>
                  </a:lnTo>
                  <a:lnTo>
                    <a:pt x="81" y="244"/>
                  </a:lnTo>
                  <a:lnTo>
                    <a:pt x="80" y="243"/>
                  </a:lnTo>
                  <a:lnTo>
                    <a:pt x="79" y="243"/>
                  </a:lnTo>
                  <a:lnTo>
                    <a:pt x="79" y="241"/>
                  </a:lnTo>
                  <a:lnTo>
                    <a:pt x="77" y="239"/>
                  </a:lnTo>
                  <a:lnTo>
                    <a:pt x="79" y="237"/>
                  </a:lnTo>
                  <a:lnTo>
                    <a:pt x="79" y="236"/>
                  </a:lnTo>
                  <a:lnTo>
                    <a:pt x="80" y="236"/>
                  </a:lnTo>
                  <a:lnTo>
                    <a:pt x="81" y="234"/>
                  </a:lnTo>
                  <a:close/>
                  <a:moveTo>
                    <a:pt x="97" y="234"/>
                  </a:moveTo>
                  <a:lnTo>
                    <a:pt x="97" y="234"/>
                  </a:lnTo>
                  <a:lnTo>
                    <a:pt x="98" y="236"/>
                  </a:lnTo>
                  <a:lnTo>
                    <a:pt x="99" y="236"/>
                  </a:lnTo>
                  <a:lnTo>
                    <a:pt x="100" y="237"/>
                  </a:lnTo>
                  <a:lnTo>
                    <a:pt x="100" y="239"/>
                  </a:lnTo>
                  <a:lnTo>
                    <a:pt x="100" y="241"/>
                  </a:lnTo>
                  <a:lnTo>
                    <a:pt x="99" y="243"/>
                  </a:lnTo>
                  <a:lnTo>
                    <a:pt x="98" y="243"/>
                  </a:lnTo>
                  <a:lnTo>
                    <a:pt x="97" y="244"/>
                  </a:lnTo>
                  <a:lnTo>
                    <a:pt x="96" y="243"/>
                  </a:lnTo>
                  <a:lnTo>
                    <a:pt x="94" y="243"/>
                  </a:lnTo>
                  <a:lnTo>
                    <a:pt x="93" y="241"/>
                  </a:lnTo>
                  <a:lnTo>
                    <a:pt x="93" y="239"/>
                  </a:lnTo>
                  <a:lnTo>
                    <a:pt x="93" y="237"/>
                  </a:lnTo>
                  <a:lnTo>
                    <a:pt x="94" y="236"/>
                  </a:lnTo>
                  <a:lnTo>
                    <a:pt x="96" y="236"/>
                  </a:lnTo>
                  <a:lnTo>
                    <a:pt x="97" y="234"/>
                  </a:lnTo>
                  <a:close/>
                  <a:moveTo>
                    <a:pt x="111" y="234"/>
                  </a:moveTo>
                  <a:lnTo>
                    <a:pt x="111" y="234"/>
                  </a:lnTo>
                  <a:lnTo>
                    <a:pt x="114" y="236"/>
                  </a:lnTo>
                  <a:lnTo>
                    <a:pt x="115" y="236"/>
                  </a:lnTo>
                  <a:lnTo>
                    <a:pt x="115" y="237"/>
                  </a:lnTo>
                  <a:lnTo>
                    <a:pt x="116" y="239"/>
                  </a:lnTo>
                  <a:lnTo>
                    <a:pt x="115" y="241"/>
                  </a:lnTo>
                  <a:lnTo>
                    <a:pt x="115" y="243"/>
                  </a:lnTo>
                  <a:lnTo>
                    <a:pt x="114" y="243"/>
                  </a:lnTo>
                  <a:lnTo>
                    <a:pt x="111" y="244"/>
                  </a:lnTo>
                  <a:lnTo>
                    <a:pt x="110" y="243"/>
                  </a:lnTo>
                  <a:lnTo>
                    <a:pt x="109" y="243"/>
                  </a:lnTo>
                  <a:lnTo>
                    <a:pt x="109" y="241"/>
                  </a:lnTo>
                  <a:lnTo>
                    <a:pt x="108" y="239"/>
                  </a:lnTo>
                  <a:lnTo>
                    <a:pt x="109" y="237"/>
                  </a:lnTo>
                  <a:lnTo>
                    <a:pt x="109" y="236"/>
                  </a:lnTo>
                  <a:lnTo>
                    <a:pt x="110" y="236"/>
                  </a:lnTo>
                  <a:lnTo>
                    <a:pt x="111" y="234"/>
                  </a:lnTo>
                  <a:close/>
                  <a:moveTo>
                    <a:pt x="127" y="234"/>
                  </a:moveTo>
                  <a:lnTo>
                    <a:pt x="127" y="234"/>
                  </a:lnTo>
                  <a:lnTo>
                    <a:pt x="128" y="236"/>
                  </a:lnTo>
                  <a:lnTo>
                    <a:pt x="129" y="236"/>
                  </a:lnTo>
                  <a:lnTo>
                    <a:pt x="131" y="237"/>
                  </a:lnTo>
                  <a:lnTo>
                    <a:pt x="131" y="239"/>
                  </a:lnTo>
                  <a:lnTo>
                    <a:pt x="131" y="241"/>
                  </a:lnTo>
                  <a:lnTo>
                    <a:pt x="129" y="243"/>
                  </a:lnTo>
                  <a:lnTo>
                    <a:pt x="128" y="243"/>
                  </a:lnTo>
                  <a:lnTo>
                    <a:pt x="127" y="244"/>
                  </a:lnTo>
                  <a:lnTo>
                    <a:pt x="126" y="243"/>
                  </a:lnTo>
                  <a:lnTo>
                    <a:pt x="125" y="243"/>
                  </a:lnTo>
                  <a:lnTo>
                    <a:pt x="123" y="241"/>
                  </a:lnTo>
                  <a:lnTo>
                    <a:pt x="123" y="239"/>
                  </a:lnTo>
                  <a:lnTo>
                    <a:pt x="123" y="237"/>
                  </a:lnTo>
                  <a:lnTo>
                    <a:pt x="125" y="236"/>
                  </a:lnTo>
                  <a:lnTo>
                    <a:pt x="126" y="236"/>
                  </a:lnTo>
                  <a:lnTo>
                    <a:pt x="127" y="234"/>
                  </a:lnTo>
                  <a:close/>
                  <a:moveTo>
                    <a:pt x="141" y="234"/>
                  </a:moveTo>
                  <a:lnTo>
                    <a:pt x="141" y="234"/>
                  </a:lnTo>
                  <a:lnTo>
                    <a:pt x="144" y="236"/>
                  </a:lnTo>
                  <a:lnTo>
                    <a:pt x="145" y="236"/>
                  </a:lnTo>
                  <a:lnTo>
                    <a:pt x="145" y="237"/>
                  </a:lnTo>
                  <a:lnTo>
                    <a:pt x="146" y="239"/>
                  </a:lnTo>
                  <a:lnTo>
                    <a:pt x="145" y="241"/>
                  </a:lnTo>
                  <a:lnTo>
                    <a:pt x="145" y="243"/>
                  </a:lnTo>
                  <a:lnTo>
                    <a:pt x="144" y="243"/>
                  </a:lnTo>
                  <a:lnTo>
                    <a:pt x="141" y="244"/>
                  </a:lnTo>
                  <a:lnTo>
                    <a:pt x="140" y="243"/>
                  </a:lnTo>
                  <a:lnTo>
                    <a:pt x="139" y="243"/>
                  </a:lnTo>
                  <a:lnTo>
                    <a:pt x="139" y="241"/>
                  </a:lnTo>
                  <a:lnTo>
                    <a:pt x="138" y="239"/>
                  </a:lnTo>
                  <a:lnTo>
                    <a:pt x="139" y="237"/>
                  </a:lnTo>
                  <a:lnTo>
                    <a:pt x="139" y="236"/>
                  </a:lnTo>
                  <a:lnTo>
                    <a:pt x="140" y="236"/>
                  </a:lnTo>
                  <a:lnTo>
                    <a:pt x="141" y="234"/>
                  </a:lnTo>
                  <a:close/>
                  <a:moveTo>
                    <a:pt x="157" y="234"/>
                  </a:moveTo>
                  <a:lnTo>
                    <a:pt x="157" y="234"/>
                  </a:lnTo>
                  <a:lnTo>
                    <a:pt x="158" y="236"/>
                  </a:lnTo>
                  <a:lnTo>
                    <a:pt x="160" y="236"/>
                  </a:lnTo>
                  <a:lnTo>
                    <a:pt x="161" y="237"/>
                  </a:lnTo>
                  <a:lnTo>
                    <a:pt x="161" y="239"/>
                  </a:lnTo>
                  <a:lnTo>
                    <a:pt x="161" y="241"/>
                  </a:lnTo>
                  <a:lnTo>
                    <a:pt x="160" y="243"/>
                  </a:lnTo>
                  <a:lnTo>
                    <a:pt x="158" y="243"/>
                  </a:lnTo>
                  <a:lnTo>
                    <a:pt x="157" y="244"/>
                  </a:lnTo>
                  <a:lnTo>
                    <a:pt x="156" y="243"/>
                  </a:lnTo>
                  <a:lnTo>
                    <a:pt x="155" y="243"/>
                  </a:lnTo>
                  <a:lnTo>
                    <a:pt x="154" y="241"/>
                  </a:lnTo>
                  <a:lnTo>
                    <a:pt x="154" y="239"/>
                  </a:lnTo>
                  <a:lnTo>
                    <a:pt x="154" y="237"/>
                  </a:lnTo>
                  <a:lnTo>
                    <a:pt x="155" y="236"/>
                  </a:lnTo>
                  <a:lnTo>
                    <a:pt x="156" y="236"/>
                  </a:lnTo>
                  <a:lnTo>
                    <a:pt x="157" y="234"/>
                  </a:lnTo>
                  <a:close/>
                  <a:moveTo>
                    <a:pt x="172" y="234"/>
                  </a:moveTo>
                  <a:lnTo>
                    <a:pt x="172" y="234"/>
                  </a:lnTo>
                  <a:lnTo>
                    <a:pt x="174" y="236"/>
                  </a:lnTo>
                  <a:lnTo>
                    <a:pt x="175" y="236"/>
                  </a:lnTo>
                  <a:lnTo>
                    <a:pt x="175" y="237"/>
                  </a:lnTo>
                  <a:lnTo>
                    <a:pt x="177" y="239"/>
                  </a:lnTo>
                  <a:lnTo>
                    <a:pt x="175" y="241"/>
                  </a:lnTo>
                  <a:lnTo>
                    <a:pt x="175" y="243"/>
                  </a:lnTo>
                  <a:lnTo>
                    <a:pt x="174" y="243"/>
                  </a:lnTo>
                  <a:lnTo>
                    <a:pt x="172" y="244"/>
                  </a:lnTo>
                  <a:lnTo>
                    <a:pt x="171" y="243"/>
                  </a:lnTo>
                  <a:lnTo>
                    <a:pt x="169" y="243"/>
                  </a:lnTo>
                  <a:lnTo>
                    <a:pt x="169" y="241"/>
                  </a:lnTo>
                  <a:lnTo>
                    <a:pt x="168" y="239"/>
                  </a:lnTo>
                  <a:lnTo>
                    <a:pt x="169" y="237"/>
                  </a:lnTo>
                  <a:lnTo>
                    <a:pt x="169" y="236"/>
                  </a:lnTo>
                  <a:lnTo>
                    <a:pt x="171" y="236"/>
                  </a:lnTo>
                  <a:lnTo>
                    <a:pt x="172" y="234"/>
                  </a:lnTo>
                  <a:close/>
                  <a:moveTo>
                    <a:pt x="187" y="234"/>
                  </a:moveTo>
                  <a:lnTo>
                    <a:pt x="187" y="234"/>
                  </a:lnTo>
                  <a:lnTo>
                    <a:pt x="189" y="236"/>
                  </a:lnTo>
                  <a:lnTo>
                    <a:pt x="190" y="236"/>
                  </a:lnTo>
                  <a:lnTo>
                    <a:pt x="191" y="237"/>
                  </a:lnTo>
                  <a:lnTo>
                    <a:pt x="191" y="239"/>
                  </a:lnTo>
                  <a:lnTo>
                    <a:pt x="191" y="241"/>
                  </a:lnTo>
                  <a:lnTo>
                    <a:pt x="190" y="243"/>
                  </a:lnTo>
                  <a:lnTo>
                    <a:pt x="189" y="243"/>
                  </a:lnTo>
                  <a:lnTo>
                    <a:pt x="187" y="244"/>
                  </a:lnTo>
                  <a:lnTo>
                    <a:pt x="186" y="243"/>
                  </a:lnTo>
                  <a:lnTo>
                    <a:pt x="185" y="243"/>
                  </a:lnTo>
                  <a:lnTo>
                    <a:pt x="184" y="241"/>
                  </a:lnTo>
                  <a:lnTo>
                    <a:pt x="184" y="239"/>
                  </a:lnTo>
                  <a:lnTo>
                    <a:pt x="184" y="237"/>
                  </a:lnTo>
                  <a:lnTo>
                    <a:pt x="185" y="236"/>
                  </a:lnTo>
                  <a:lnTo>
                    <a:pt x="186" y="236"/>
                  </a:lnTo>
                  <a:lnTo>
                    <a:pt x="187" y="234"/>
                  </a:lnTo>
                  <a:close/>
                  <a:moveTo>
                    <a:pt x="202" y="234"/>
                  </a:moveTo>
                  <a:lnTo>
                    <a:pt x="202" y="234"/>
                  </a:lnTo>
                  <a:lnTo>
                    <a:pt x="204" y="236"/>
                  </a:lnTo>
                  <a:lnTo>
                    <a:pt x="206" y="236"/>
                  </a:lnTo>
                  <a:lnTo>
                    <a:pt x="206" y="237"/>
                  </a:lnTo>
                  <a:lnTo>
                    <a:pt x="207" y="239"/>
                  </a:lnTo>
                  <a:lnTo>
                    <a:pt x="206" y="241"/>
                  </a:lnTo>
                  <a:lnTo>
                    <a:pt x="206" y="243"/>
                  </a:lnTo>
                  <a:lnTo>
                    <a:pt x="204" y="243"/>
                  </a:lnTo>
                  <a:lnTo>
                    <a:pt x="202" y="244"/>
                  </a:lnTo>
                  <a:lnTo>
                    <a:pt x="201" y="243"/>
                  </a:lnTo>
                  <a:lnTo>
                    <a:pt x="200" y="243"/>
                  </a:lnTo>
                  <a:lnTo>
                    <a:pt x="200" y="241"/>
                  </a:lnTo>
                  <a:lnTo>
                    <a:pt x="198" y="239"/>
                  </a:lnTo>
                  <a:lnTo>
                    <a:pt x="200" y="237"/>
                  </a:lnTo>
                  <a:lnTo>
                    <a:pt x="200" y="236"/>
                  </a:lnTo>
                  <a:lnTo>
                    <a:pt x="201" y="236"/>
                  </a:lnTo>
                  <a:lnTo>
                    <a:pt x="202" y="234"/>
                  </a:lnTo>
                  <a:close/>
                  <a:moveTo>
                    <a:pt x="218" y="234"/>
                  </a:moveTo>
                  <a:lnTo>
                    <a:pt x="218" y="234"/>
                  </a:lnTo>
                  <a:lnTo>
                    <a:pt x="219" y="236"/>
                  </a:lnTo>
                  <a:lnTo>
                    <a:pt x="220" y="236"/>
                  </a:lnTo>
                  <a:lnTo>
                    <a:pt x="221" y="237"/>
                  </a:lnTo>
                  <a:lnTo>
                    <a:pt x="221" y="239"/>
                  </a:lnTo>
                  <a:lnTo>
                    <a:pt x="221" y="241"/>
                  </a:lnTo>
                  <a:lnTo>
                    <a:pt x="220" y="243"/>
                  </a:lnTo>
                  <a:lnTo>
                    <a:pt x="219" y="243"/>
                  </a:lnTo>
                  <a:lnTo>
                    <a:pt x="218" y="244"/>
                  </a:lnTo>
                  <a:lnTo>
                    <a:pt x="216" y="243"/>
                  </a:lnTo>
                  <a:lnTo>
                    <a:pt x="215" y="243"/>
                  </a:lnTo>
                  <a:lnTo>
                    <a:pt x="214" y="241"/>
                  </a:lnTo>
                  <a:lnTo>
                    <a:pt x="214" y="239"/>
                  </a:lnTo>
                  <a:lnTo>
                    <a:pt x="214" y="237"/>
                  </a:lnTo>
                  <a:lnTo>
                    <a:pt x="215" y="236"/>
                  </a:lnTo>
                  <a:lnTo>
                    <a:pt x="216" y="236"/>
                  </a:lnTo>
                  <a:lnTo>
                    <a:pt x="218" y="234"/>
                  </a:lnTo>
                  <a:close/>
                  <a:moveTo>
                    <a:pt x="232" y="234"/>
                  </a:moveTo>
                  <a:lnTo>
                    <a:pt x="232" y="234"/>
                  </a:lnTo>
                  <a:lnTo>
                    <a:pt x="235" y="236"/>
                  </a:lnTo>
                  <a:lnTo>
                    <a:pt x="236" y="236"/>
                  </a:lnTo>
                  <a:lnTo>
                    <a:pt x="236" y="237"/>
                  </a:lnTo>
                  <a:lnTo>
                    <a:pt x="237" y="239"/>
                  </a:lnTo>
                  <a:lnTo>
                    <a:pt x="236" y="241"/>
                  </a:lnTo>
                  <a:lnTo>
                    <a:pt x="236" y="243"/>
                  </a:lnTo>
                  <a:lnTo>
                    <a:pt x="235" y="243"/>
                  </a:lnTo>
                  <a:lnTo>
                    <a:pt x="232" y="244"/>
                  </a:lnTo>
                  <a:lnTo>
                    <a:pt x="231" y="243"/>
                  </a:lnTo>
                  <a:lnTo>
                    <a:pt x="230" y="243"/>
                  </a:lnTo>
                  <a:lnTo>
                    <a:pt x="230" y="241"/>
                  </a:lnTo>
                  <a:lnTo>
                    <a:pt x="229" y="239"/>
                  </a:lnTo>
                  <a:lnTo>
                    <a:pt x="230" y="237"/>
                  </a:lnTo>
                  <a:lnTo>
                    <a:pt x="230" y="236"/>
                  </a:lnTo>
                  <a:lnTo>
                    <a:pt x="231" y="236"/>
                  </a:lnTo>
                  <a:lnTo>
                    <a:pt x="232" y="234"/>
                  </a:lnTo>
                  <a:close/>
                  <a:moveTo>
                    <a:pt x="248" y="234"/>
                  </a:moveTo>
                  <a:lnTo>
                    <a:pt x="248" y="234"/>
                  </a:lnTo>
                  <a:lnTo>
                    <a:pt x="249" y="236"/>
                  </a:lnTo>
                  <a:lnTo>
                    <a:pt x="250" y="236"/>
                  </a:lnTo>
                  <a:lnTo>
                    <a:pt x="252" y="237"/>
                  </a:lnTo>
                  <a:lnTo>
                    <a:pt x="252" y="239"/>
                  </a:lnTo>
                  <a:lnTo>
                    <a:pt x="252" y="241"/>
                  </a:lnTo>
                  <a:lnTo>
                    <a:pt x="250" y="243"/>
                  </a:lnTo>
                  <a:lnTo>
                    <a:pt x="249" y="243"/>
                  </a:lnTo>
                  <a:lnTo>
                    <a:pt x="248" y="244"/>
                  </a:lnTo>
                  <a:lnTo>
                    <a:pt x="247" y="243"/>
                  </a:lnTo>
                  <a:lnTo>
                    <a:pt x="246" y="243"/>
                  </a:lnTo>
                  <a:lnTo>
                    <a:pt x="244" y="241"/>
                  </a:lnTo>
                  <a:lnTo>
                    <a:pt x="244" y="239"/>
                  </a:lnTo>
                  <a:lnTo>
                    <a:pt x="244" y="237"/>
                  </a:lnTo>
                  <a:lnTo>
                    <a:pt x="246" y="236"/>
                  </a:lnTo>
                  <a:lnTo>
                    <a:pt x="247" y="236"/>
                  </a:lnTo>
                  <a:lnTo>
                    <a:pt x="248" y="234"/>
                  </a:lnTo>
                  <a:close/>
                  <a:moveTo>
                    <a:pt x="262" y="234"/>
                  </a:moveTo>
                  <a:lnTo>
                    <a:pt x="264" y="234"/>
                  </a:lnTo>
                  <a:lnTo>
                    <a:pt x="265" y="236"/>
                  </a:lnTo>
                  <a:lnTo>
                    <a:pt x="266" y="236"/>
                  </a:lnTo>
                  <a:lnTo>
                    <a:pt x="266" y="237"/>
                  </a:lnTo>
                  <a:lnTo>
                    <a:pt x="267" y="239"/>
                  </a:lnTo>
                  <a:lnTo>
                    <a:pt x="266" y="241"/>
                  </a:lnTo>
                  <a:lnTo>
                    <a:pt x="266" y="243"/>
                  </a:lnTo>
                  <a:lnTo>
                    <a:pt x="265" y="243"/>
                  </a:lnTo>
                  <a:lnTo>
                    <a:pt x="264" y="244"/>
                  </a:lnTo>
                  <a:lnTo>
                    <a:pt x="262" y="244"/>
                  </a:lnTo>
                  <a:lnTo>
                    <a:pt x="261" y="243"/>
                  </a:lnTo>
                  <a:lnTo>
                    <a:pt x="260" y="243"/>
                  </a:lnTo>
                  <a:lnTo>
                    <a:pt x="260" y="241"/>
                  </a:lnTo>
                  <a:lnTo>
                    <a:pt x="259" y="239"/>
                  </a:lnTo>
                  <a:lnTo>
                    <a:pt x="260" y="237"/>
                  </a:lnTo>
                  <a:lnTo>
                    <a:pt x="260" y="236"/>
                  </a:lnTo>
                  <a:lnTo>
                    <a:pt x="261" y="236"/>
                  </a:lnTo>
                  <a:lnTo>
                    <a:pt x="262" y="234"/>
                  </a:lnTo>
                  <a:close/>
                  <a:moveTo>
                    <a:pt x="278" y="234"/>
                  </a:moveTo>
                  <a:lnTo>
                    <a:pt x="278" y="234"/>
                  </a:lnTo>
                  <a:lnTo>
                    <a:pt x="279" y="236"/>
                  </a:lnTo>
                  <a:lnTo>
                    <a:pt x="281" y="236"/>
                  </a:lnTo>
                  <a:lnTo>
                    <a:pt x="282" y="237"/>
                  </a:lnTo>
                  <a:lnTo>
                    <a:pt x="282" y="239"/>
                  </a:lnTo>
                  <a:lnTo>
                    <a:pt x="282" y="241"/>
                  </a:lnTo>
                  <a:lnTo>
                    <a:pt x="281" y="243"/>
                  </a:lnTo>
                  <a:lnTo>
                    <a:pt x="279" y="243"/>
                  </a:lnTo>
                  <a:lnTo>
                    <a:pt x="278" y="244"/>
                  </a:lnTo>
                  <a:lnTo>
                    <a:pt x="277" y="243"/>
                  </a:lnTo>
                  <a:lnTo>
                    <a:pt x="276" y="243"/>
                  </a:lnTo>
                  <a:lnTo>
                    <a:pt x="275" y="241"/>
                  </a:lnTo>
                  <a:lnTo>
                    <a:pt x="275" y="239"/>
                  </a:lnTo>
                  <a:lnTo>
                    <a:pt x="275" y="237"/>
                  </a:lnTo>
                  <a:lnTo>
                    <a:pt x="276" y="236"/>
                  </a:lnTo>
                  <a:lnTo>
                    <a:pt x="277" y="236"/>
                  </a:lnTo>
                  <a:lnTo>
                    <a:pt x="278" y="234"/>
                  </a:lnTo>
                  <a:close/>
                  <a:moveTo>
                    <a:pt x="294" y="234"/>
                  </a:moveTo>
                  <a:lnTo>
                    <a:pt x="294" y="234"/>
                  </a:lnTo>
                  <a:lnTo>
                    <a:pt x="295" y="236"/>
                  </a:lnTo>
                  <a:lnTo>
                    <a:pt x="296" y="236"/>
                  </a:lnTo>
                  <a:lnTo>
                    <a:pt x="296" y="237"/>
                  </a:lnTo>
                  <a:lnTo>
                    <a:pt x="298" y="239"/>
                  </a:lnTo>
                  <a:lnTo>
                    <a:pt x="296" y="241"/>
                  </a:lnTo>
                  <a:lnTo>
                    <a:pt x="296" y="243"/>
                  </a:lnTo>
                  <a:lnTo>
                    <a:pt x="295" y="243"/>
                  </a:lnTo>
                  <a:lnTo>
                    <a:pt x="294" y="244"/>
                  </a:lnTo>
                  <a:lnTo>
                    <a:pt x="291" y="243"/>
                  </a:lnTo>
                  <a:lnTo>
                    <a:pt x="290" y="243"/>
                  </a:lnTo>
                  <a:lnTo>
                    <a:pt x="290" y="241"/>
                  </a:lnTo>
                  <a:lnTo>
                    <a:pt x="289" y="239"/>
                  </a:lnTo>
                  <a:lnTo>
                    <a:pt x="290" y="237"/>
                  </a:lnTo>
                  <a:lnTo>
                    <a:pt x="290" y="236"/>
                  </a:lnTo>
                  <a:lnTo>
                    <a:pt x="291" y="236"/>
                  </a:lnTo>
                  <a:lnTo>
                    <a:pt x="294" y="234"/>
                  </a:lnTo>
                  <a:close/>
                  <a:moveTo>
                    <a:pt x="308" y="234"/>
                  </a:moveTo>
                  <a:lnTo>
                    <a:pt x="308" y="234"/>
                  </a:lnTo>
                  <a:lnTo>
                    <a:pt x="310" y="236"/>
                  </a:lnTo>
                  <a:lnTo>
                    <a:pt x="311" y="236"/>
                  </a:lnTo>
                  <a:lnTo>
                    <a:pt x="312" y="237"/>
                  </a:lnTo>
                  <a:lnTo>
                    <a:pt x="312" y="239"/>
                  </a:lnTo>
                  <a:lnTo>
                    <a:pt x="312" y="241"/>
                  </a:lnTo>
                  <a:lnTo>
                    <a:pt x="311" y="243"/>
                  </a:lnTo>
                  <a:lnTo>
                    <a:pt x="310" y="243"/>
                  </a:lnTo>
                  <a:lnTo>
                    <a:pt x="308" y="244"/>
                  </a:lnTo>
                  <a:lnTo>
                    <a:pt x="307" y="243"/>
                  </a:lnTo>
                  <a:lnTo>
                    <a:pt x="306" y="243"/>
                  </a:lnTo>
                  <a:lnTo>
                    <a:pt x="305" y="241"/>
                  </a:lnTo>
                  <a:lnTo>
                    <a:pt x="305" y="239"/>
                  </a:lnTo>
                  <a:lnTo>
                    <a:pt x="305" y="237"/>
                  </a:lnTo>
                  <a:lnTo>
                    <a:pt x="306" y="236"/>
                  </a:lnTo>
                  <a:lnTo>
                    <a:pt x="307" y="236"/>
                  </a:lnTo>
                  <a:lnTo>
                    <a:pt x="308" y="234"/>
                  </a:lnTo>
                  <a:close/>
                  <a:moveTo>
                    <a:pt x="324" y="234"/>
                  </a:moveTo>
                  <a:lnTo>
                    <a:pt x="324" y="234"/>
                  </a:lnTo>
                  <a:lnTo>
                    <a:pt x="325" y="236"/>
                  </a:lnTo>
                  <a:lnTo>
                    <a:pt x="327" y="236"/>
                  </a:lnTo>
                  <a:lnTo>
                    <a:pt x="327" y="237"/>
                  </a:lnTo>
                  <a:lnTo>
                    <a:pt x="328" y="239"/>
                  </a:lnTo>
                  <a:lnTo>
                    <a:pt x="327" y="241"/>
                  </a:lnTo>
                  <a:lnTo>
                    <a:pt x="327" y="243"/>
                  </a:lnTo>
                  <a:lnTo>
                    <a:pt x="325" y="243"/>
                  </a:lnTo>
                  <a:lnTo>
                    <a:pt x="324" y="244"/>
                  </a:lnTo>
                  <a:lnTo>
                    <a:pt x="322" y="243"/>
                  </a:lnTo>
                  <a:lnTo>
                    <a:pt x="321" y="243"/>
                  </a:lnTo>
                  <a:lnTo>
                    <a:pt x="321" y="241"/>
                  </a:lnTo>
                  <a:lnTo>
                    <a:pt x="319" y="239"/>
                  </a:lnTo>
                  <a:lnTo>
                    <a:pt x="321" y="237"/>
                  </a:lnTo>
                  <a:lnTo>
                    <a:pt x="321" y="236"/>
                  </a:lnTo>
                  <a:lnTo>
                    <a:pt x="322" y="236"/>
                  </a:lnTo>
                  <a:lnTo>
                    <a:pt x="324" y="234"/>
                  </a:lnTo>
                  <a:close/>
                  <a:moveTo>
                    <a:pt x="339" y="234"/>
                  </a:moveTo>
                  <a:lnTo>
                    <a:pt x="339" y="234"/>
                  </a:lnTo>
                  <a:lnTo>
                    <a:pt x="340" y="236"/>
                  </a:lnTo>
                  <a:lnTo>
                    <a:pt x="341" y="236"/>
                  </a:lnTo>
                  <a:lnTo>
                    <a:pt x="342" y="237"/>
                  </a:lnTo>
                  <a:lnTo>
                    <a:pt x="342" y="239"/>
                  </a:lnTo>
                  <a:lnTo>
                    <a:pt x="342" y="241"/>
                  </a:lnTo>
                  <a:lnTo>
                    <a:pt x="341" y="243"/>
                  </a:lnTo>
                  <a:lnTo>
                    <a:pt x="340" y="243"/>
                  </a:lnTo>
                  <a:lnTo>
                    <a:pt x="339" y="244"/>
                  </a:lnTo>
                  <a:lnTo>
                    <a:pt x="337" y="243"/>
                  </a:lnTo>
                  <a:lnTo>
                    <a:pt x="336" y="243"/>
                  </a:lnTo>
                  <a:lnTo>
                    <a:pt x="335" y="241"/>
                  </a:lnTo>
                  <a:lnTo>
                    <a:pt x="335" y="239"/>
                  </a:lnTo>
                  <a:lnTo>
                    <a:pt x="335" y="237"/>
                  </a:lnTo>
                  <a:lnTo>
                    <a:pt x="336" y="236"/>
                  </a:lnTo>
                  <a:lnTo>
                    <a:pt x="337" y="236"/>
                  </a:lnTo>
                  <a:lnTo>
                    <a:pt x="339" y="234"/>
                  </a:lnTo>
                  <a:close/>
                  <a:moveTo>
                    <a:pt x="354" y="234"/>
                  </a:moveTo>
                  <a:lnTo>
                    <a:pt x="354" y="234"/>
                  </a:lnTo>
                  <a:lnTo>
                    <a:pt x="356" y="236"/>
                  </a:lnTo>
                  <a:lnTo>
                    <a:pt x="357" y="236"/>
                  </a:lnTo>
                  <a:lnTo>
                    <a:pt x="357" y="237"/>
                  </a:lnTo>
                  <a:lnTo>
                    <a:pt x="358" y="239"/>
                  </a:lnTo>
                  <a:lnTo>
                    <a:pt x="357" y="241"/>
                  </a:lnTo>
                  <a:lnTo>
                    <a:pt x="357" y="243"/>
                  </a:lnTo>
                  <a:lnTo>
                    <a:pt x="356" y="243"/>
                  </a:lnTo>
                  <a:lnTo>
                    <a:pt x="354" y="244"/>
                  </a:lnTo>
                  <a:lnTo>
                    <a:pt x="352" y="243"/>
                  </a:lnTo>
                  <a:lnTo>
                    <a:pt x="351" y="243"/>
                  </a:lnTo>
                  <a:lnTo>
                    <a:pt x="351" y="241"/>
                  </a:lnTo>
                  <a:lnTo>
                    <a:pt x="350" y="239"/>
                  </a:lnTo>
                  <a:lnTo>
                    <a:pt x="351" y="237"/>
                  </a:lnTo>
                  <a:lnTo>
                    <a:pt x="351" y="236"/>
                  </a:lnTo>
                  <a:lnTo>
                    <a:pt x="352" y="236"/>
                  </a:lnTo>
                  <a:lnTo>
                    <a:pt x="354" y="234"/>
                  </a:lnTo>
                  <a:close/>
                  <a:moveTo>
                    <a:pt x="369" y="234"/>
                  </a:moveTo>
                  <a:lnTo>
                    <a:pt x="369" y="234"/>
                  </a:lnTo>
                  <a:lnTo>
                    <a:pt x="370" y="236"/>
                  </a:lnTo>
                  <a:lnTo>
                    <a:pt x="371" y="236"/>
                  </a:lnTo>
                  <a:lnTo>
                    <a:pt x="373" y="237"/>
                  </a:lnTo>
                  <a:lnTo>
                    <a:pt x="373" y="239"/>
                  </a:lnTo>
                  <a:lnTo>
                    <a:pt x="373" y="241"/>
                  </a:lnTo>
                  <a:lnTo>
                    <a:pt x="371" y="243"/>
                  </a:lnTo>
                  <a:lnTo>
                    <a:pt x="370" y="243"/>
                  </a:lnTo>
                  <a:lnTo>
                    <a:pt x="369" y="244"/>
                  </a:lnTo>
                  <a:lnTo>
                    <a:pt x="368" y="243"/>
                  </a:lnTo>
                  <a:lnTo>
                    <a:pt x="366" y="243"/>
                  </a:lnTo>
                  <a:lnTo>
                    <a:pt x="365" y="241"/>
                  </a:lnTo>
                  <a:lnTo>
                    <a:pt x="365" y="239"/>
                  </a:lnTo>
                  <a:lnTo>
                    <a:pt x="365" y="237"/>
                  </a:lnTo>
                  <a:lnTo>
                    <a:pt x="366" y="236"/>
                  </a:lnTo>
                  <a:lnTo>
                    <a:pt x="368" y="236"/>
                  </a:lnTo>
                  <a:lnTo>
                    <a:pt x="369" y="234"/>
                  </a:lnTo>
                  <a:close/>
                  <a:moveTo>
                    <a:pt x="385" y="234"/>
                  </a:moveTo>
                  <a:lnTo>
                    <a:pt x="385" y="234"/>
                  </a:lnTo>
                  <a:lnTo>
                    <a:pt x="386" y="236"/>
                  </a:lnTo>
                  <a:lnTo>
                    <a:pt x="387" y="236"/>
                  </a:lnTo>
                  <a:lnTo>
                    <a:pt x="387" y="237"/>
                  </a:lnTo>
                  <a:lnTo>
                    <a:pt x="388" y="239"/>
                  </a:lnTo>
                  <a:lnTo>
                    <a:pt x="387" y="241"/>
                  </a:lnTo>
                  <a:lnTo>
                    <a:pt x="387" y="243"/>
                  </a:lnTo>
                  <a:lnTo>
                    <a:pt x="386" y="243"/>
                  </a:lnTo>
                  <a:lnTo>
                    <a:pt x="385" y="244"/>
                  </a:lnTo>
                  <a:lnTo>
                    <a:pt x="382" y="243"/>
                  </a:lnTo>
                  <a:lnTo>
                    <a:pt x="381" y="243"/>
                  </a:lnTo>
                  <a:lnTo>
                    <a:pt x="381" y="241"/>
                  </a:lnTo>
                  <a:lnTo>
                    <a:pt x="380" y="239"/>
                  </a:lnTo>
                  <a:lnTo>
                    <a:pt x="381" y="237"/>
                  </a:lnTo>
                  <a:lnTo>
                    <a:pt x="381" y="236"/>
                  </a:lnTo>
                  <a:lnTo>
                    <a:pt x="382" y="236"/>
                  </a:lnTo>
                  <a:lnTo>
                    <a:pt x="385" y="234"/>
                  </a:lnTo>
                  <a:close/>
                  <a:moveTo>
                    <a:pt x="399" y="234"/>
                  </a:moveTo>
                  <a:lnTo>
                    <a:pt x="399" y="234"/>
                  </a:lnTo>
                  <a:lnTo>
                    <a:pt x="400" y="236"/>
                  </a:lnTo>
                  <a:lnTo>
                    <a:pt x="402" y="236"/>
                  </a:lnTo>
                  <a:lnTo>
                    <a:pt x="403" y="237"/>
                  </a:lnTo>
                  <a:lnTo>
                    <a:pt x="403" y="239"/>
                  </a:lnTo>
                  <a:lnTo>
                    <a:pt x="403" y="241"/>
                  </a:lnTo>
                  <a:lnTo>
                    <a:pt x="402" y="243"/>
                  </a:lnTo>
                  <a:lnTo>
                    <a:pt x="400" y="243"/>
                  </a:lnTo>
                  <a:lnTo>
                    <a:pt x="399" y="244"/>
                  </a:lnTo>
                  <a:lnTo>
                    <a:pt x="398" y="243"/>
                  </a:lnTo>
                  <a:lnTo>
                    <a:pt x="397" y="243"/>
                  </a:lnTo>
                  <a:lnTo>
                    <a:pt x="396" y="241"/>
                  </a:lnTo>
                  <a:lnTo>
                    <a:pt x="396" y="239"/>
                  </a:lnTo>
                  <a:lnTo>
                    <a:pt x="396" y="237"/>
                  </a:lnTo>
                  <a:lnTo>
                    <a:pt x="397" y="236"/>
                  </a:lnTo>
                  <a:lnTo>
                    <a:pt x="398" y="236"/>
                  </a:lnTo>
                  <a:lnTo>
                    <a:pt x="399" y="234"/>
                  </a:lnTo>
                  <a:close/>
                  <a:moveTo>
                    <a:pt x="415" y="234"/>
                  </a:moveTo>
                  <a:lnTo>
                    <a:pt x="415" y="234"/>
                  </a:lnTo>
                  <a:lnTo>
                    <a:pt x="416" y="236"/>
                  </a:lnTo>
                  <a:lnTo>
                    <a:pt x="417" y="236"/>
                  </a:lnTo>
                  <a:lnTo>
                    <a:pt x="417" y="237"/>
                  </a:lnTo>
                  <a:lnTo>
                    <a:pt x="418" y="239"/>
                  </a:lnTo>
                  <a:lnTo>
                    <a:pt x="417" y="241"/>
                  </a:lnTo>
                  <a:lnTo>
                    <a:pt x="417" y="243"/>
                  </a:lnTo>
                  <a:lnTo>
                    <a:pt x="416" y="243"/>
                  </a:lnTo>
                  <a:lnTo>
                    <a:pt x="415" y="244"/>
                  </a:lnTo>
                  <a:lnTo>
                    <a:pt x="412" y="243"/>
                  </a:lnTo>
                  <a:lnTo>
                    <a:pt x="411" y="243"/>
                  </a:lnTo>
                  <a:lnTo>
                    <a:pt x="411" y="241"/>
                  </a:lnTo>
                  <a:lnTo>
                    <a:pt x="410" y="239"/>
                  </a:lnTo>
                  <a:lnTo>
                    <a:pt x="411" y="237"/>
                  </a:lnTo>
                  <a:lnTo>
                    <a:pt x="411" y="236"/>
                  </a:lnTo>
                  <a:lnTo>
                    <a:pt x="412" y="236"/>
                  </a:lnTo>
                  <a:lnTo>
                    <a:pt x="415" y="234"/>
                  </a:lnTo>
                  <a:close/>
                  <a:moveTo>
                    <a:pt x="429" y="234"/>
                  </a:moveTo>
                  <a:lnTo>
                    <a:pt x="429" y="234"/>
                  </a:lnTo>
                  <a:lnTo>
                    <a:pt x="431" y="236"/>
                  </a:lnTo>
                  <a:lnTo>
                    <a:pt x="432" y="236"/>
                  </a:lnTo>
                  <a:lnTo>
                    <a:pt x="433" y="237"/>
                  </a:lnTo>
                  <a:lnTo>
                    <a:pt x="433" y="239"/>
                  </a:lnTo>
                  <a:lnTo>
                    <a:pt x="433" y="241"/>
                  </a:lnTo>
                  <a:lnTo>
                    <a:pt x="432" y="243"/>
                  </a:lnTo>
                  <a:lnTo>
                    <a:pt x="431" y="243"/>
                  </a:lnTo>
                  <a:lnTo>
                    <a:pt x="429" y="244"/>
                  </a:lnTo>
                  <a:lnTo>
                    <a:pt x="428" y="243"/>
                  </a:lnTo>
                  <a:lnTo>
                    <a:pt x="427" y="243"/>
                  </a:lnTo>
                  <a:lnTo>
                    <a:pt x="426" y="241"/>
                  </a:lnTo>
                  <a:lnTo>
                    <a:pt x="426" y="239"/>
                  </a:lnTo>
                  <a:lnTo>
                    <a:pt x="426" y="237"/>
                  </a:lnTo>
                  <a:lnTo>
                    <a:pt x="427" y="236"/>
                  </a:lnTo>
                  <a:lnTo>
                    <a:pt x="428" y="236"/>
                  </a:lnTo>
                  <a:lnTo>
                    <a:pt x="429" y="234"/>
                  </a:lnTo>
                  <a:close/>
                  <a:moveTo>
                    <a:pt x="445" y="234"/>
                  </a:moveTo>
                  <a:lnTo>
                    <a:pt x="445" y="234"/>
                  </a:lnTo>
                  <a:lnTo>
                    <a:pt x="446" y="236"/>
                  </a:lnTo>
                  <a:lnTo>
                    <a:pt x="448" y="236"/>
                  </a:lnTo>
                  <a:lnTo>
                    <a:pt x="448" y="237"/>
                  </a:lnTo>
                  <a:lnTo>
                    <a:pt x="449" y="239"/>
                  </a:lnTo>
                  <a:lnTo>
                    <a:pt x="448" y="241"/>
                  </a:lnTo>
                  <a:lnTo>
                    <a:pt x="448" y="243"/>
                  </a:lnTo>
                  <a:lnTo>
                    <a:pt x="446" y="243"/>
                  </a:lnTo>
                  <a:lnTo>
                    <a:pt x="445" y="244"/>
                  </a:lnTo>
                  <a:lnTo>
                    <a:pt x="443" y="243"/>
                  </a:lnTo>
                  <a:lnTo>
                    <a:pt x="441" y="243"/>
                  </a:lnTo>
                  <a:lnTo>
                    <a:pt x="441" y="241"/>
                  </a:lnTo>
                  <a:lnTo>
                    <a:pt x="440" y="239"/>
                  </a:lnTo>
                  <a:lnTo>
                    <a:pt x="441" y="237"/>
                  </a:lnTo>
                  <a:lnTo>
                    <a:pt x="441" y="236"/>
                  </a:lnTo>
                  <a:lnTo>
                    <a:pt x="443" y="236"/>
                  </a:lnTo>
                  <a:lnTo>
                    <a:pt x="445" y="234"/>
                  </a:lnTo>
                  <a:close/>
                  <a:moveTo>
                    <a:pt x="460" y="234"/>
                  </a:moveTo>
                  <a:lnTo>
                    <a:pt x="460" y="234"/>
                  </a:lnTo>
                  <a:lnTo>
                    <a:pt x="461" y="236"/>
                  </a:lnTo>
                  <a:lnTo>
                    <a:pt x="462" y="236"/>
                  </a:lnTo>
                  <a:lnTo>
                    <a:pt x="463" y="237"/>
                  </a:lnTo>
                  <a:lnTo>
                    <a:pt x="463" y="239"/>
                  </a:lnTo>
                  <a:lnTo>
                    <a:pt x="463" y="241"/>
                  </a:lnTo>
                  <a:lnTo>
                    <a:pt x="462" y="243"/>
                  </a:lnTo>
                  <a:lnTo>
                    <a:pt x="461" y="243"/>
                  </a:lnTo>
                  <a:lnTo>
                    <a:pt x="460" y="244"/>
                  </a:lnTo>
                  <a:lnTo>
                    <a:pt x="458" y="243"/>
                  </a:lnTo>
                  <a:lnTo>
                    <a:pt x="457" y="243"/>
                  </a:lnTo>
                  <a:lnTo>
                    <a:pt x="456" y="241"/>
                  </a:lnTo>
                  <a:lnTo>
                    <a:pt x="456" y="239"/>
                  </a:lnTo>
                  <a:lnTo>
                    <a:pt x="456" y="237"/>
                  </a:lnTo>
                  <a:lnTo>
                    <a:pt x="457" y="236"/>
                  </a:lnTo>
                  <a:lnTo>
                    <a:pt x="458" y="236"/>
                  </a:lnTo>
                  <a:lnTo>
                    <a:pt x="460" y="234"/>
                  </a:lnTo>
                  <a:close/>
                  <a:moveTo>
                    <a:pt x="475" y="234"/>
                  </a:moveTo>
                  <a:lnTo>
                    <a:pt x="475" y="234"/>
                  </a:lnTo>
                  <a:lnTo>
                    <a:pt x="477" y="236"/>
                  </a:lnTo>
                  <a:lnTo>
                    <a:pt x="478" y="236"/>
                  </a:lnTo>
                  <a:lnTo>
                    <a:pt x="478" y="237"/>
                  </a:lnTo>
                  <a:lnTo>
                    <a:pt x="479" y="239"/>
                  </a:lnTo>
                  <a:lnTo>
                    <a:pt x="478" y="241"/>
                  </a:lnTo>
                  <a:lnTo>
                    <a:pt x="478" y="243"/>
                  </a:lnTo>
                  <a:lnTo>
                    <a:pt x="477" y="243"/>
                  </a:lnTo>
                  <a:lnTo>
                    <a:pt x="475" y="244"/>
                  </a:lnTo>
                  <a:lnTo>
                    <a:pt x="473" y="243"/>
                  </a:lnTo>
                  <a:lnTo>
                    <a:pt x="472" y="243"/>
                  </a:lnTo>
                  <a:lnTo>
                    <a:pt x="472" y="241"/>
                  </a:lnTo>
                  <a:lnTo>
                    <a:pt x="470" y="239"/>
                  </a:lnTo>
                  <a:lnTo>
                    <a:pt x="472" y="237"/>
                  </a:lnTo>
                  <a:lnTo>
                    <a:pt x="472" y="236"/>
                  </a:lnTo>
                  <a:lnTo>
                    <a:pt x="473" y="236"/>
                  </a:lnTo>
                  <a:lnTo>
                    <a:pt x="475" y="234"/>
                  </a:lnTo>
                  <a:close/>
                  <a:moveTo>
                    <a:pt x="490" y="234"/>
                  </a:moveTo>
                  <a:lnTo>
                    <a:pt x="490" y="234"/>
                  </a:lnTo>
                  <a:lnTo>
                    <a:pt x="491" y="236"/>
                  </a:lnTo>
                  <a:lnTo>
                    <a:pt x="492" y="236"/>
                  </a:lnTo>
                  <a:lnTo>
                    <a:pt x="493" y="237"/>
                  </a:lnTo>
                  <a:lnTo>
                    <a:pt x="493" y="239"/>
                  </a:lnTo>
                  <a:lnTo>
                    <a:pt x="493" y="241"/>
                  </a:lnTo>
                  <a:lnTo>
                    <a:pt x="492" y="243"/>
                  </a:lnTo>
                  <a:lnTo>
                    <a:pt x="491" y="243"/>
                  </a:lnTo>
                  <a:lnTo>
                    <a:pt x="490" y="244"/>
                  </a:lnTo>
                  <a:lnTo>
                    <a:pt x="489" y="243"/>
                  </a:lnTo>
                  <a:lnTo>
                    <a:pt x="487" y="243"/>
                  </a:lnTo>
                  <a:lnTo>
                    <a:pt x="486" y="241"/>
                  </a:lnTo>
                  <a:lnTo>
                    <a:pt x="486" y="239"/>
                  </a:lnTo>
                  <a:lnTo>
                    <a:pt x="486" y="237"/>
                  </a:lnTo>
                  <a:lnTo>
                    <a:pt x="487" y="236"/>
                  </a:lnTo>
                  <a:lnTo>
                    <a:pt x="489" y="236"/>
                  </a:lnTo>
                  <a:lnTo>
                    <a:pt x="490" y="234"/>
                  </a:lnTo>
                  <a:close/>
                  <a:moveTo>
                    <a:pt x="506" y="234"/>
                  </a:moveTo>
                  <a:lnTo>
                    <a:pt x="506" y="234"/>
                  </a:lnTo>
                  <a:lnTo>
                    <a:pt x="507" y="236"/>
                  </a:lnTo>
                  <a:lnTo>
                    <a:pt x="508" y="236"/>
                  </a:lnTo>
                  <a:lnTo>
                    <a:pt x="508" y="237"/>
                  </a:lnTo>
                  <a:lnTo>
                    <a:pt x="509" y="239"/>
                  </a:lnTo>
                  <a:lnTo>
                    <a:pt x="508" y="241"/>
                  </a:lnTo>
                  <a:lnTo>
                    <a:pt x="508" y="243"/>
                  </a:lnTo>
                  <a:lnTo>
                    <a:pt x="507" y="243"/>
                  </a:lnTo>
                  <a:lnTo>
                    <a:pt x="506" y="244"/>
                  </a:lnTo>
                  <a:lnTo>
                    <a:pt x="503" y="243"/>
                  </a:lnTo>
                  <a:lnTo>
                    <a:pt x="502" y="243"/>
                  </a:lnTo>
                  <a:lnTo>
                    <a:pt x="502" y="241"/>
                  </a:lnTo>
                  <a:lnTo>
                    <a:pt x="501" y="239"/>
                  </a:lnTo>
                  <a:lnTo>
                    <a:pt x="502" y="237"/>
                  </a:lnTo>
                  <a:lnTo>
                    <a:pt x="502" y="236"/>
                  </a:lnTo>
                  <a:lnTo>
                    <a:pt x="503" y="236"/>
                  </a:lnTo>
                  <a:lnTo>
                    <a:pt x="506" y="234"/>
                  </a:lnTo>
                  <a:close/>
                  <a:moveTo>
                    <a:pt x="520" y="234"/>
                  </a:moveTo>
                  <a:lnTo>
                    <a:pt x="520" y="234"/>
                  </a:lnTo>
                  <a:lnTo>
                    <a:pt x="521" y="236"/>
                  </a:lnTo>
                  <a:lnTo>
                    <a:pt x="523" y="236"/>
                  </a:lnTo>
                  <a:lnTo>
                    <a:pt x="524" y="237"/>
                  </a:lnTo>
                  <a:lnTo>
                    <a:pt x="524" y="239"/>
                  </a:lnTo>
                  <a:lnTo>
                    <a:pt x="524" y="241"/>
                  </a:lnTo>
                  <a:lnTo>
                    <a:pt x="523" y="243"/>
                  </a:lnTo>
                  <a:lnTo>
                    <a:pt x="521" y="243"/>
                  </a:lnTo>
                  <a:lnTo>
                    <a:pt x="520" y="244"/>
                  </a:lnTo>
                  <a:lnTo>
                    <a:pt x="519" y="243"/>
                  </a:lnTo>
                  <a:lnTo>
                    <a:pt x="518" y="243"/>
                  </a:lnTo>
                  <a:lnTo>
                    <a:pt x="516" y="241"/>
                  </a:lnTo>
                  <a:lnTo>
                    <a:pt x="516" y="239"/>
                  </a:lnTo>
                  <a:lnTo>
                    <a:pt x="516" y="237"/>
                  </a:lnTo>
                  <a:lnTo>
                    <a:pt x="518" y="236"/>
                  </a:lnTo>
                  <a:lnTo>
                    <a:pt x="519" y="236"/>
                  </a:lnTo>
                  <a:lnTo>
                    <a:pt x="520" y="234"/>
                  </a:lnTo>
                  <a:close/>
                  <a:moveTo>
                    <a:pt x="536" y="234"/>
                  </a:moveTo>
                  <a:lnTo>
                    <a:pt x="536" y="234"/>
                  </a:lnTo>
                  <a:lnTo>
                    <a:pt x="537" y="236"/>
                  </a:lnTo>
                  <a:lnTo>
                    <a:pt x="538" y="236"/>
                  </a:lnTo>
                  <a:lnTo>
                    <a:pt x="538" y="237"/>
                  </a:lnTo>
                  <a:lnTo>
                    <a:pt x="539" y="239"/>
                  </a:lnTo>
                  <a:lnTo>
                    <a:pt x="538" y="241"/>
                  </a:lnTo>
                  <a:lnTo>
                    <a:pt x="538" y="243"/>
                  </a:lnTo>
                  <a:lnTo>
                    <a:pt x="537" y="243"/>
                  </a:lnTo>
                  <a:lnTo>
                    <a:pt x="536" y="244"/>
                  </a:lnTo>
                  <a:lnTo>
                    <a:pt x="533" y="243"/>
                  </a:lnTo>
                  <a:lnTo>
                    <a:pt x="532" y="243"/>
                  </a:lnTo>
                  <a:lnTo>
                    <a:pt x="532" y="241"/>
                  </a:lnTo>
                  <a:lnTo>
                    <a:pt x="531" y="239"/>
                  </a:lnTo>
                  <a:lnTo>
                    <a:pt x="532" y="237"/>
                  </a:lnTo>
                  <a:lnTo>
                    <a:pt x="532" y="236"/>
                  </a:lnTo>
                  <a:lnTo>
                    <a:pt x="533" y="236"/>
                  </a:lnTo>
                  <a:lnTo>
                    <a:pt x="536" y="234"/>
                  </a:lnTo>
                  <a:close/>
                  <a:moveTo>
                    <a:pt x="550" y="234"/>
                  </a:moveTo>
                  <a:lnTo>
                    <a:pt x="550" y="234"/>
                  </a:lnTo>
                  <a:lnTo>
                    <a:pt x="552" y="236"/>
                  </a:lnTo>
                  <a:lnTo>
                    <a:pt x="553" y="236"/>
                  </a:lnTo>
                  <a:lnTo>
                    <a:pt x="554" y="237"/>
                  </a:lnTo>
                  <a:lnTo>
                    <a:pt x="554" y="239"/>
                  </a:lnTo>
                  <a:lnTo>
                    <a:pt x="554" y="241"/>
                  </a:lnTo>
                  <a:lnTo>
                    <a:pt x="553" y="243"/>
                  </a:lnTo>
                  <a:lnTo>
                    <a:pt x="552" y="243"/>
                  </a:lnTo>
                  <a:lnTo>
                    <a:pt x="550" y="244"/>
                  </a:lnTo>
                  <a:lnTo>
                    <a:pt x="549" y="243"/>
                  </a:lnTo>
                  <a:lnTo>
                    <a:pt x="548" y="243"/>
                  </a:lnTo>
                  <a:lnTo>
                    <a:pt x="547" y="241"/>
                  </a:lnTo>
                  <a:lnTo>
                    <a:pt x="547" y="239"/>
                  </a:lnTo>
                  <a:lnTo>
                    <a:pt x="547" y="237"/>
                  </a:lnTo>
                  <a:lnTo>
                    <a:pt x="548" y="236"/>
                  </a:lnTo>
                  <a:lnTo>
                    <a:pt x="549" y="236"/>
                  </a:lnTo>
                  <a:lnTo>
                    <a:pt x="550" y="234"/>
                  </a:lnTo>
                  <a:close/>
                  <a:moveTo>
                    <a:pt x="566" y="234"/>
                  </a:moveTo>
                  <a:lnTo>
                    <a:pt x="566" y="234"/>
                  </a:lnTo>
                  <a:lnTo>
                    <a:pt x="567" y="236"/>
                  </a:lnTo>
                  <a:lnTo>
                    <a:pt x="568" y="236"/>
                  </a:lnTo>
                  <a:lnTo>
                    <a:pt x="570" y="237"/>
                  </a:lnTo>
                  <a:lnTo>
                    <a:pt x="570" y="239"/>
                  </a:lnTo>
                  <a:lnTo>
                    <a:pt x="570" y="241"/>
                  </a:lnTo>
                  <a:lnTo>
                    <a:pt x="568" y="243"/>
                  </a:lnTo>
                  <a:lnTo>
                    <a:pt x="567" y="243"/>
                  </a:lnTo>
                  <a:lnTo>
                    <a:pt x="566" y="244"/>
                  </a:lnTo>
                  <a:lnTo>
                    <a:pt x="564" y="243"/>
                  </a:lnTo>
                  <a:lnTo>
                    <a:pt x="562" y="243"/>
                  </a:lnTo>
                  <a:lnTo>
                    <a:pt x="562" y="241"/>
                  </a:lnTo>
                  <a:lnTo>
                    <a:pt x="561" y="239"/>
                  </a:lnTo>
                  <a:lnTo>
                    <a:pt x="562" y="237"/>
                  </a:lnTo>
                  <a:lnTo>
                    <a:pt x="562" y="236"/>
                  </a:lnTo>
                  <a:lnTo>
                    <a:pt x="564" y="236"/>
                  </a:lnTo>
                  <a:lnTo>
                    <a:pt x="566" y="234"/>
                  </a:lnTo>
                  <a:close/>
                  <a:moveTo>
                    <a:pt x="581" y="234"/>
                  </a:moveTo>
                  <a:lnTo>
                    <a:pt x="581" y="234"/>
                  </a:lnTo>
                  <a:lnTo>
                    <a:pt x="582" y="236"/>
                  </a:lnTo>
                  <a:lnTo>
                    <a:pt x="583" y="236"/>
                  </a:lnTo>
                  <a:lnTo>
                    <a:pt x="584" y="237"/>
                  </a:lnTo>
                  <a:lnTo>
                    <a:pt x="584" y="239"/>
                  </a:lnTo>
                  <a:lnTo>
                    <a:pt x="584" y="241"/>
                  </a:lnTo>
                  <a:lnTo>
                    <a:pt x="583" y="243"/>
                  </a:lnTo>
                  <a:lnTo>
                    <a:pt x="582" y="243"/>
                  </a:lnTo>
                  <a:lnTo>
                    <a:pt x="581" y="244"/>
                  </a:lnTo>
                  <a:lnTo>
                    <a:pt x="579" y="243"/>
                  </a:lnTo>
                  <a:lnTo>
                    <a:pt x="578" y="243"/>
                  </a:lnTo>
                  <a:lnTo>
                    <a:pt x="577" y="241"/>
                  </a:lnTo>
                  <a:lnTo>
                    <a:pt x="577" y="239"/>
                  </a:lnTo>
                  <a:lnTo>
                    <a:pt x="577" y="237"/>
                  </a:lnTo>
                  <a:lnTo>
                    <a:pt x="578" y="236"/>
                  </a:lnTo>
                  <a:lnTo>
                    <a:pt x="579" y="236"/>
                  </a:lnTo>
                  <a:lnTo>
                    <a:pt x="581" y="234"/>
                  </a:lnTo>
                  <a:close/>
                  <a:moveTo>
                    <a:pt x="596" y="234"/>
                  </a:moveTo>
                  <a:lnTo>
                    <a:pt x="596" y="234"/>
                  </a:lnTo>
                  <a:lnTo>
                    <a:pt x="597" y="236"/>
                  </a:lnTo>
                  <a:lnTo>
                    <a:pt x="599" y="236"/>
                  </a:lnTo>
                  <a:lnTo>
                    <a:pt x="600" y="237"/>
                  </a:lnTo>
                  <a:lnTo>
                    <a:pt x="600" y="239"/>
                  </a:lnTo>
                  <a:lnTo>
                    <a:pt x="600" y="241"/>
                  </a:lnTo>
                  <a:lnTo>
                    <a:pt x="599" y="243"/>
                  </a:lnTo>
                  <a:lnTo>
                    <a:pt x="597" y="243"/>
                  </a:lnTo>
                  <a:lnTo>
                    <a:pt x="596" y="244"/>
                  </a:lnTo>
                  <a:lnTo>
                    <a:pt x="594" y="243"/>
                  </a:lnTo>
                  <a:lnTo>
                    <a:pt x="593" y="243"/>
                  </a:lnTo>
                  <a:lnTo>
                    <a:pt x="593" y="241"/>
                  </a:lnTo>
                  <a:lnTo>
                    <a:pt x="593" y="239"/>
                  </a:lnTo>
                  <a:lnTo>
                    <a:pt x="593" y="237"/>
                  </a:lnTo>
                  <a:lnTo>
                    <a:pt x="593" y="236"/>
                  </a:lnTo>
                  <a:lnTo>
                    <a:pt x="594" y="236"/>
                  </a:lnTo>
                  <a:lnTo>
                    <a:pt x="596" y="234"/>
                  </a:lnTo>
                  <a:close/>
                  <a:moveTo>
                    <a:pt x="611" y="234"/>
                  </a:moveTo>
                  <a:lnTo>
                    <a:pt x="611" y="234"/>
                  </a:lnTo>
                  <a:lnTo>
                    <a:pt x="612" y="236"/>
                  </a:lnTo>
                  <a:lnTo>
                    <a:pt x="613" y="236"/>
                  </a:lnTo>
                  <a:lnTo>
                    <a:pt x="614" y="237"/>
                  </a:lnTo>
                  <a:lnTo>
                    <a:pt x="614" y="239"/>
                  </a:lnTo>
                  <a:lnTo>
                    <a:pt x="614" y="241"/>
                  </a:lnTo>
                  <a:lnTo>
                    <a:pt x="613" y="243"/>
                  </a:lnTo>
                  <a:lnTo>
                    <a:pt x="612" y="243"/>
                  </a:lnTo>
                  <a:lnTo>
                    <a:pt x="611" y="244"/>
                  </a:lnTo>
                  <a:lnTo>
                    <a:pt x="610" y="243"/>
                  </a:lnTo>
                  <a:lnTo>
                    <a:pt x="608" y="243"/>
                  </a:lnTo>
                  <a:lnTo>
                    <a:pt x="607" y="241"/>
                  </a:lnTo>
                  <a:lnTo>
                    <a:pt x="607" y="239"/>
                  </a:lnTo>
                  <a:lnTo>
                    <a:pt x="607" y="237"/>
                  </a:lnTo>
                  <a:lnTo>
                    <a:pt x="608" y="236"/>
                  </a:lnTo>
                  <a:lnTo>
                    <a:pt x="610" y="236"/>
                  </a:lnTo>
                  <a:lnTo>
                    <a:pt x="611" y="234"/>
                  </a:lnTo>
                  <a:close/>
                  <a:moveTo>
                    <a:pt x="627" y="234"/>
                  </a:moveTo>
                  <a:lnTo>
                    <a:pt x="627" y="234"/>
                  </a:lnTo>
                  <a:lnTo>
                    <a:pt x="628" y="236"/>
                  </a:lnTo>
                  <a:lnTo>
                    <a:pt x="629" y="236"/>
                  </a:lnTo>
                  <a:lnTo>
                    <a:pt x="630" y="237"/>
                  </a:lnTo>
                  <a:lnTo>
                    <a:pt x="630" y="239"/>
                  </a:lnTo>
                  <a:lnTo>
                    <a:pt x="630" y="241"/>
                  </a:lnTo>
                  <a:lnTo>
                    <a:pt x="629" y="243"/>
                  </a:lnTo>
                  <a:lnTo>
                    <a:pt x="628" y="243"/>
                  </a:lnTo>
                  <a:lnTo>
                    <a:pt x="627" y="244"/>
                  </a:lnTo>
                  <a:lnTo>
                    <a:pt x="624" y="243"/>
                  </a:lnTo>
                  <a:lnTo>
                    <a:pt x="623" y="243"/>
                  </a:lnTo>
                  <a:lnTo>
                    <a:pt x="623" y="241"/>
                  </a:lnTo>
                  <a:lnTo>
                    <a:pt x="623" y="239"/>
                  </a:lnTo>
                  <a:lnTo>
                    <a:pt x="623" y="237"/>
                  </a:lnTo>
                  <a:lnTo>
                    <a:pt x="623" y="236"/>
                  </a:lnTo>
                  <a:lnTo>
                    <a:pt x="624" y="236"/>
                  </a:lnTo>
                  <a:lnTo>
                    <a:pt x="627" y="234"/>
                  </a:lnTo>
                  <a:close/>
                  <a:moveTo>
                    <a:pt x="641" y="234"/>
                  </a:moveTo>
                  <a:lnTo>
                    <a:pt x="641" y="234"/>
                  </a:lnTo>
                  <a:lnTo>
                    <a:pt x="642" y="236"/>
                  </a:lnTo>
                  <a:lnTo>
                    <a:pt x="643" y="236"/>
                  </a:lnTo>
                  <a:lnTo>
                    <a:pt x="645" y="237"/>
                  </a:lnTo>
                  <a:lnTo>
                    <a:pt x="645" y="239"/>
                  </a:lnTo>
                  <a:lnTo>
                    <a:pt x="645" y="241"/>
                  </a:lnTo>
                  <a:lnTo>
                    <a:pt x="643" y="243"/>
                  </a:lnTo>
                  <a:lnTo>
                    <a:pt x="642" y="243"/>
                  </a:lnTo>
                  <a:lnTo>
                    <a:pt x="641" y="244"/>
                  </a:lnTo>
                  <a:lnTo>
                    <a:pt x="640" y="243"/>
                  </a:lnTo>
                  <a:lnTo>
                    <a:pt x="639" y="243"/>
                  </a:lnTo>
                  <a:lnTo>
                    <a:pt x="637" y="241"/>
                  </a:lnTo>
                  <a:lnTo>
                    <a:pt x="637" y="239"/>
                  </a:lnTo>
                  <a:lnTo>
                    <a:pt x="637" y="237"/>
                  </a:lnTo>
                  <a:lnTo>
                    <a:pt x="639" y="236"/>
                  </a:lnTo>
                  <a:lnTo>
                    <a:pt x="640" y="236"/>
                  </a:lnTo>
                  <a:lnTo>
                    <a:pt x="641" y="234"/>
                  </a:lnTo>
                  <a:close/>
                  <a:moveTo>
                    <a:pt x="657" y="234"/>
                  </a:moveTo>
                  <a:lnTo>
                    <a:pt x="657" y="234"/>
                  </a:lnTo>
                  <a:lnTo>
                    <a:pt x="658" y="236"/>
                  </a:lnTo>
                  <a:lnTo>
                    <a:pt x="659" y="236"/>
                  </a:lnTo>
                  <a:lnTo>
                    <a:pt x="660" y="237"/>
                  </a:lnTo>
                  <a:lnTo>
                    <a:pt x="660" y="239"/>
                  </a:lnTo>
                  <a:lnTo>
                    <a:pt x="660" y="241"/>
                  </a:lnTo>
                  <a:lnTo>
                    <a:pt x="659" y="243"/>
                  </a:lnTo>
                  <a:lnTo>
                    <a:pt x="658" y="243"/>
                  </a:lnTo>
                  <a:lnTo>
                    <a:pt x="657" y="244"/>
                  </a:lnTo>
                  <a:lnTo>
                    <a:pt x="654" y="243"/>
                  </a:lnTo>
                  <a:lnTo>
                    <a:pt x="653" y="243"/>
                  </a:lnTo>
                  <a:lnTo>
                    <a:pt x="653" y="241"/>
                  </a:lnTo>
                  <a:lnTo>
                    <a:pt x="653" y="239"/>
                  </a:lnTo>
                  <a:lnTo>
                    <a:pt x="653" y="237"/>
                  </a:lnTo>
                  <a:lnTo>
                    <a:pt x="653" y="236"/>
                  </a:lnTo>
                  <a:lnTo>
                    <a:pt x="654" y="236"/>
                  </a:lnTo>
                  <a:lnTo>
                    <a:pt x="657" y="234"/>
                  </a:lnTo>
                  <a:close/>
                  <a:moveTo>
                    <a:pt x="671" y="234"/>
                  </a:moveTo>
                  <a:lnTo>
                    <a:pt x="671" y="234"/>
                  </a:lnTo>
                  <a:lnTo>
                    <a:pt x="672" y="236"/>
                  </a:lnTo>
                  <a:lnTo>
                    <a:pt x="674" y="236"/>
                  </a:lnTo>
                  <a:lnTo>
                    <a:pt x="675" y="237"/>
                  </a:lnTo>
                  <a:lnTo>
                    <a:pt x="675" y="239"/>
                  </a:lnTo>
                  <a:lnTo>
                    <a:pt x="675" y="241"/>
                  </a:lnTo>
                  <a:lnTo>
                    <a:pt x="674" y="243"/>
                  </a:lnTo>
                  <a:lnTo>
                    <a:pt x="672" y="243"/>
                  </a:lnTo>
                  <a:lnTo>
                    <a:pt x="671" y="244"/>
                  </a:lnTo>
                  <a:lnTo>
                    <a:pt x="670" y="243"/>
                  </a:lnTo>
                  <a:lnTo>
                    <a:pt x="669" y="243"/>
                  </a:lnTo>
                  <a:lnTo>
                    <a:pt x="668" y="241"/>
                  </a:lnTo>
                  <a:lnTo>
                    <a:pt x="668" y="239"/>
                  </a:lnTo>
                  <a:lnTo>
                    <a:pt x="668" y="237"/>
                  </a:lnTo>
                  <a:lnTo>
                    <a:pt x="669" y="236"/>
                  </a:lnTo>
                  <a:lnTo>
                    <a:pt x="670" y="236"/>
                  </a:lnTo>
                  <a:lnTo>
                    <a:pt x="671" y="234"/>
                  </a:lnTo>
                  <a:close/>
                  <a:moveTo>
                    <a:pt x="687" y="234"/>
                  </a:moveTo>
                  <a:lnTo>
                    <a:pt x="687" y="234"/>
                  </a:lnTo>
                  <a:lnTo>
                    <a:pt x="688" y="236"/>
                  </a:lnTo>
                  <a:lnTo>
                    <a:pt x="689" y="236"/>
                  </a:lnTo>
                  <a:lnTo>
                    <a:pt x="691" y="237"/>
                  </a:lnTo>
                  <a:lnTo>
                    <a:pt x="691" y="239"/>
                  </a:lnTo>
                  <a:lnTo>
                    <a:pt x="691" y="241"/>
                  </a:lnTo>
                  <a:lnTo>
                    <a:pt x="689" y="243"/>
                  </a:lnTo>
                  <a:lnTo>
                    <a:pt x="688" y="243"/>
                  </a:lnTo>
                  <a:lnTo>
                    <a:pt x="687" y="244"/>
                  </a:lnTo>
                  <a:lnTo>
                    <a:pt x="685" y="243"/>
                  </a:lnTo>
                  <a:lnTo>
                    <a:pt x="683" y="243"/>
                  </a:lnTo>
                  <a:lnTo>
                    <a:pt x="683" y="241"/>
                  </a:lnTo>
                  <a:lnTo>
                    <a:pt x="683" y="239"/>
                  </a:lnTo>
                  <a:lnTo>
                    <a:pt x="683" y="237"/>
                  </a:lnTo>
                  <a:lnTo>
                    <a:pt x="683" y="236"/>
                  </a:lnTo>
                  <a:lnTo>
                    <a:pt x="685" y="236"/>
                  </a:lnTo>
                  <a:lnTo>
                    <a:pt x="687" y="234"/>
                  </a:lnTo>
                  <a:close/>
                  <a:moveTo>
                    <a:pt x="702" y="234"/>
                  </a:moveTo>
                  <a:lnTo>
                    <a:pt x="702" y="234"/>
                  </a:lnTo>
                  <a:lnTo>
                    <a:pt x="703" y="236"/>
                  </a:lnTo>
                  <a:lnTo>
                    <a:pt x="704" y="236"/>
                  </a:lnTo>
                  <a:lnTo>
                    <a:pt x="705" y="237"/>
                  </a:lnTo>
                  <a:lnTo>
                    <a:pt x="705" y="239"/>
                  </a:lnTo>
                  <a:lnTo>
                    <a:pt x="705" y="241"/>
                  </a:lnTo>
                  <a:lnTo>
                    <a:pt x="704" y="243"/>
                  </a:lnTo>
                  <a:lnTo>
                    <a:pt x="703" y="243"/>
                  </a:lnTo>
                  <a:lnTo>
                    <a:pt x="702" y="244"/>
                  </a:lnTo>
                  <a:lnTo>
                    <a:pt x="700" y="243"/>
                  </a:lnTo>
                  <a:lnTo>
                    <a:pt x="699" y="243"/>
                  </a:lnTo>
                  <a:lnTo>
                    <a:pt x="698" y="241"/>
                  </a:lnTo>
                  <a:lnTo>
                    <a:pt x="698" y="239"/>
                  </a:lnTo>
                  <a:lnTo>
                    <a:pt x="698" y="237"/>
                  </a:lnTo>
                  <a:lnTo>
                    <a:pt x="699" y="236"/>
                  </a:lnTo>
                  <a:lnTo>
                    <a:pt x="700" y="236"/>
                  </a:lnTo>
                  <a:lnTo>
                    <a:pt x="702" y="234"/>
                  </a:lnTo>
                  <a:close/>
                  <a:moveTo>
                    <a:pt x="717" y="234"/>
                  </a:moveTo>
                  <a:lnTo>
                    <a:pt x="717" y="234"/>
                  </a:lnTo>
                  <a:lnTo>
                    <a:pt x="718" y="236"/>
                  </a:lnTo>
                  <a:lnTo>
                    <a:pt x="720" y="236"/>
                  </a:lnTo>
                  <a:lnTo>
                    <a:pt x="721" y="237"/>
                  </a:lnTo>
                  <a:lnTo>
                    <a:pt x="721" y="239"/>
                  </a:lnTo>
                  <a:lnTo>
                    <a:pt x="721" y="241"/>
                  </a:lnTo>
                  <a:lnTo>
                    <a:pt x="720" y="243"/>
                  </a:lnTo>
                  <a:lnTo>
                    <a:pt x="718" y="243"/>
                  </a:lnTo>
                  <a:lnTo>
                    <a:pt x="717" y="244"/>
                  </a:lnTo>
                  <a:lnTo>
                    <a:pt x="715" y="243"/>
                  </a:lnTo>
                  <a:lnTo>
                    <a:pt x="714" y="243"/>
                  </a:lnTo>
                  <a:lnTo>
                    <a:pt x="714" y="241"/>
                  </a:lnTo>
                  <a:lnTo>
                    <a:pt x="714" y="239"/>
                  </a:lnTo>
                  <a:lnTo>
                    <a:pt x="714" y="237"/>
                  </a:lnTo>
                  <a:lnTo>
                    <a:pt x="714" y="236"/>
                  </a:lnTo>
                  <a:lnTo>
                    <a:pt x="715" y="236"/>
                  </a:lnTo>
                  <a:lnTo>
                    <a:pt x="717" y="234"/>
                  </a:lnTo>
                  <a:close/>
                  <a:moveTo>
                    <a:pt x="732" y="234"/>
                  </a:moveTo>
                  <a:lnTo>
                    <a:pt x="732" y="234"/>
                  </a:lnTo>
                  <a:lnTo>
                    <a:pt x="733" y="236"/>
                  </a:lnTo>
                  <a:lnTo>
                    <a:pt x="734" y="236"/>
                  </a:lnTo>
                  <a:lnTo>
                    <a:pt x="735" y="237"/>
                  </a:lnTo>
                  <a:lnTo>
                    <a:pt x="735" y="239"/>
                  </a:lnTo>
                  <a:lnTo>
                    <a:pt x="735" y="241"/>
                  </a:lnTo>
                  <a:lnTo>
                    <a:pt x="734" y="243"/>
                  </a:lnTo>
                  <a:lnTo>
                    <a:pt x="733" y="243"/>
                  </a:lnTo>
                  <a:lnTo>
                    <a:pt x="732" y="244"/>
                  </a:lnTo>
                  <a:lnTo>
                    <a:pt x="731" y="243"/>
                  </a:lnTo>
                  <a:lnTo>
                    <a:pt x="729" y="243"/>
                  </a:lnTo>
                  <a:lnTo>
                    <a:pt x="728" y="241"/>
                  </a:lnTo>
                  <a:lnTo>
                    <a:pt x="728" y="239"/>
                  </a:lnTo>
                  <a:lnTo>
                    <a:pt x="728" y="237"/>
                  </a:lnTo>
                  <a:lnTo>
                    <a:pt x="729" y="236"/>
                  </a:lnTo>
                  <a:lnTo>
                    <a:pt x="731" y="236"/>
                  </a:lnTo>
                  <a:lnTo>
                    <a:pt x="732" y="234"/>
                  </a:lnTo>
                  <a:close/>
                  <a:moveTo>
                    <a:pt x="747" y="234"/>
                  </a:moveTo>
                  <a:lnTo>
                    <a:pt x="747" y="234"/>
                  </a:lnTo>
                  <a:lnTo>
                    <a:pt x="749" y="236"/>
                  </a:lnTo>
                  <a:lnTo>
                    <a:pt x="750" y="236"/>
                  </a:lnTo>
                  <a:lnTo>
                    <a:pt x="751" y="237"/>
                  </a:lnTo>
                  <a:lnTo>
                    <a:pt x="751" y="239"/>
                  </a:lnTo>
                  <a:lnTo>
                    <a:pt x="751" y="241"/>
                  </a:lnTo>
                  <a:lnTo>
                    <a:pt x="750" y="243"/>
                  </a:lnTo>
                  <a:lnTo>
                    <a:pt x="749" y="243"/>
                  </a:lnTo>
                  <a:lnTo>
                    <a:pt x="747" y="244"/>
                  </a:lnTo>
                  <a:lnTo>
                    <a:pt x="746" y="243"/>
                  </a:lnTo>
                  <a:lnTo>
                    <a:pt x="745" y="243"/>
                  </a:lnTo>
                  <a:lnTo>
                    <a:pt x="744" y="241"/>
                  </a:lnTo>
                  <a:lnTo>
                    <a:pt x="744" y="239"/>
                  </a:lnTo>
                  <a:lnTo>
                    <a:pt x="744" y="237"/>
                  </a:lnTo>
                  <a:lnTo>
                    <a:pt x="745" y="236"/>
                  </a:lnTo>
                  <a:lnTo>
                    <a:pt x="746" y="236"/>
                  </a:lnTo>
                  <a:lnTo>
                    <a:pt x="747" y="234"/>
                  </a:lnTo>
                  <a:close/>
                  <a:moveTo>
                    <a:pt x="762" y="234"/>
                  </a:moveTo>
                  <a:lnTo>
                    <a:pt x="762" y="234"/>
                  </a:lnTo>
                  <a:lnTo>
                    <a:pt x="763" y="236"/>
                  </a:lnTo>
                  <a:lnTo>
                    <a:pt x="764" y="236"/>
                  </a:lnTo>
                  <a:lnTo>
                    <a:pt x="766" y="237"/>
                  </a:lnTo>
                  <a:lnTo>
                    <a:pt x="766" y="239"/>
                  </a:lnTo>
                  <a:lnTo>
                    <a:pt x="766" y="241"/>
                  </a:lnTo>
                  <a:lnTo>
                    <a:pt x="764" y="243"/>
                  </a:lnTo>
                  <a:lnTo>
                    <a:pt x="763" y="243"/>
                  </a:lnTo>
                  <a:lnTo>
                    <a:pt x="762" y="244"/>
                  </a:lnTo>
                  <a:lnTo>
                    <a:pt x="761" y="243"/>
                  </a:lnTo>
                  <a:lnTo>
                    <a:pt x="760" y="243"/>
                  </a:lnTo>
                  <a:lnTo>
                    <a:pt x="758" y="241"/>
                  </a:lnTo>
                  <a:lnTo>
                    <a:pt x="758" y="239"/>
                  </a:lnTo>
                  <a:lnTo>
                    <a:pt x="758" y="237"/>
                  </a:lnTo>
                  <a:lnTo>
                    <a:pt x="760" y="236"/>
                  </a:lnTo>
                  <a:lnTo>
                    <a:pt x="761" y="236"/>
                  </a:lnTo>
                  <a:lnTo>
                    <a:pt x="762" y="234"/>
                  </a:lnTo>
                  <a:close/>
                  <a:moveTo>
                    <a:pt x="778" y="234"/>
                  </a:moveTo>
                  <a:lnTo>
                    <a:pt x="778" y="234"/>
                  </a:lnTo>
                  <a:lnTo>
                    <a:pt x="779" y="236"/>
                  </a:lnTo>
                  <a:lnTo>
                    <a:pt x="780" y="236"/>
                  </a:lnTo>
                  <a:lnTo>
                    <a:pt x="781" y="237"/>
                  </a:lnTo>
                  <a:lnTo>
                    <a:pt x="781" y="239"/>
                  </a:lnTo>
                  <a:lnTo>
                    <a:pt x="781" y="241"/>
                  </a:lnTo>
                  <a:lnTo>
                    <a:pt x="780" y="243"/>
                  </a:lnTo>
                  <a:lnTo>
                    <a:pt x="779" y="243"/>
                  </a:lnTo>
                  <a:lnTo>
                    <a:pt x="778" y="244"/>
                  </a:lnTo>
                  <a:lnTo>
                    <a:pt x="777" y="243"/>
                  </a:lnTo>
                  <a:lnTo>
                    <a:pt x="775" y="243"/>
                  </a:lnTo>
                  <a:lnTo>
                    <a:pt x="774" y="241"/>
                  </a:lnTo>
                  <a:lnTo>
                    <a:pt x="774" y="239"/>
                  </a:lnTo>
                  <a:lnTo>
                    <a:pt x="774" y="237"/>
                  </a:lnTo>
                  <a:lnTo>
                    <a:pt x="775" y="236"/>
                  </a:lnTo>
                  <a:lnTo>
                    <a:pt x="777" y="236"/>
                  </a:lnTo>
                  <a:lnTo>
                    <a:pt x="778" y="234"/>
                  </a:lnTo>
                  <a:close/>
                  <a:moveTo>
                    <a:pt x="792" y="234"/>
                  </a:moveTo>
                  <a:lnTo>
                    <a:pt x="792" y="234"/>
                  </a:lnTo>
                  <a:lnTo>
                    <a:pt x="793" y="236"/>
                  </a:lnTo>
                  <a:lnTo>
                    <a:pt x="795" y="236"/>
                  </a:lnTo>
                  <a:lnTo>
                    <a:pt x="796" y="237"/>
                  </a:lnTo>
                  <a:lnTo>
                    <a:pt x="796" y="239"/>
                  </a:lnTo>
                  <a:lnTo>
                    <a:pt x="796" y="241"/>
                  </a:lnTo>
                  <a:lnTo>
                    <a:pt x="795" y="243"/>
                  </a:lnTo>
                  <a:lnTo>
                    <a:pt x="793" y="243"/>
                  </a:lnTo>
                  <a:lnTo>
                    <a:pt x="792" y="244"/>
                  </a:lnTo>
                  <a:lnTo>
                    <a:pt x="791" y="243"/>
                  </a:lnTo>
                  <a:lnTo>
                    <a:pt x="790" y="243"/>
                  </a:lnTo>
                  <a:lnTo>
                    <a:pt x="789" y="241"/>
                  </a:lnTo>
                  <a:lnTo>
                    <a:pt x="789" y="239"/>
                  </a:lnTo>
                  <a:lnTo>
                    <a:pt x="789" y="237"/>
                  </a:lnTo>
                  <a:lnTo>
                    <a:pt x="790" y="236"/>
                  </a:lnTo>
                  <a:lnTo>
                    <a:pt x="791" y="236"/>
                  </a:lnTo>
                  <a:lnTo>
                    <a:pt x="792" y="234"/>
                  </a:lnTo>
                  <a:close/>
                  <a:moveTo>
                    <a:pt x="808" y="234"/>
                  </a:moveTo>
                  <a:lnTo>
                    <a:pt x="808" y="234"/>
                  </a:lnTo>
                  <a:lnTo>
                    <a:pt x="809" y="236"/>
                  </a:lnTo>
                  <a:lnTo>
                    <a:pt x="810" y="236"/>
                  </a:lnTo>
                  <a:lnTo>
                    <a:pt x="812" y="237"/>
                  </a:lnTo>
                  <a:lnTo>
                    <a:pt x="812" y="239"/>
                  </a:lnTo>
                  <a:lnTo>
                    <a:pt x="812" y="241"/>
                  </a:lnTo>
                  <a:lnTo>
                    <a:pt x="810" y="243"/>
                  </a:lnTo>
                  <a:lnTo>
                    <a:pt x="809" y="243"/>
                  </a:lnTo>
                  <a:lnTo>
                    <a:pt x="808" y="244"/>
                  </a:lnTo>
                  <a:lnTo>
                    <a:pt x="807" y="243"/>
                  </a:lnTo>
                  <a:lnTo>
                    <a:pt x="806" y="243"/>
                  </a:lnTo>
                  <a:lnTo>
                    <a:pt x="804" y="241"/>
                  </a:lnTo>
                  <a:lnTo>
                    <a:pt x="804" y="239"/>
                  </a:lnTo>
                  <a:lnTo>
                    <a:pt x="804" y="237"/>
                  </a:lnTo>
                  <a:lnTo>
                    <a:pt x="806" y="236"/>
                  </a:lnTo>
                  <a:lnTo>
                    <a:pt x="807" y="236"/>
                  </a:lnTo>
                  <a:lnTo>
                    <a:pt x="808" y="234"/>
                  </a:lnTo>
                  <a:close/>
                  <a:moveTo>
                    <a:pt x="822" y="234"/>
                  </a:moveTo>
                  <a:lnTo>
                    <a:pt x="822" y="234"/>
                  </a:lnTo>
                  <a:lnTo>
                    <a:pt x="824" y="236"/>
                  </a:lnTo>
                  <a:lnTo>
                    <a:pt x="825" y="236"/>
                  </a:lnTo>
                  <a:lnTo>
                    <a:pt x="826" y="237"/>
                  </a:lnTo>
                  <a:lnTo>
                    <a:pt x="826" y="239"/>
                  </a:lnTo>
                  <a:lnTo>
                    <a:pt x="826" y="241"/>
                  </a:lnTo>
                  <a:lnTo>
                    <a:pt x="825" y="243"/>
                  </a:lnTo>
                  <a:lnTo>
                    <a:pt x="824" y="243"/>
                  </a:lnTo>
                  <a:lnTo>
                    <a:pt x="822" y="244"/>
                  </a:lnTo>
                  <a:lnTo>
                    <a:pt x="821" y="243"/>
                  </a:lnTo>
                  <a:lnTo>
                    <a:pt x="820" y="243"/>
                  </a:lnTo>
                  <a:lnTo>
                    <a:pt x="819" y="241"/>
                  </a:lnTo>
                  <a:lnTo>
                    <a:pt x="819" y="239"/>
                  </a:lnTo>
                  <a:lnTo>
                    <a:pt x="819" y="237"/>
                  </a:lnTo>
                  <a:lnTo>
                    <a:pt x="820" y="236"/>
                  </a:lnTo>
                  <a:lnTo>
                    <a:pt x="821" y="236"/>
                  </a:lnTo>
                  <a:lnTo>
                    <a:pt x="822" y="234"/>
                  </a:lnTo>
                  <a:close/>
                  <a:moveTo>
                    <a:pt x="838" y="234"/>
                  </a:moveTo>
                  <a:lnTo>
                    <a:pt x="838" y="234"/>
                  </a:lnTo>
                  <a:lnTo>
                    <a:pt x="839" y="236"/>
                  </a:lnTo>
                  <a:lnTo>
                    <a:pt x="841" y="236"/>
                  </a:lnTo>
                  <a:lnTo>
                    <a:pt x="842" y="237"/>
                  </a:lnTo>
                  <a:lnTo>
                    <a:pt x="842" y="239"/>
                  </a:lnTo>
                  <a:lnTo>
                    <a:pt x="842" y="241"/>
                  </a:lnTo>
                  <a:lnTo>
                    <a:pt x="841" y="243"/>
                  </a:lnTo>
                  <a:lnTo>
                    <a:pt x="839" y="243"/>
                  </a:lnTo>
                  <a:lnTo>
                    <a:pt x="838" y="244"/>
                  </a:lnTo>
                  <a:lnTo>
                    <a:pt x="837" y="243"/>
                  </a:lnTo>
                  <a:lnTo>
                    <a:pt x="836" y="243"/>
                  </a:lnTo>
                  <a:lnTo>
                    <a:pt x="835" y="241"/>
                  </a:lnTo>
                  <a:lnTo>
                    <a:pt x="835" y="239"/>
                  </a:lnTo>
                  <a:lnTo>
                    <a:pt x="835" y="237"/>
                  </a:lnTo>
                  <a:lnTo>
                    <a:pt x="836" y="236"/>
                  </a:lnTo>
                  <a:lnTo>
                    <a:pt x="837" y="236"/>
                  </a:lnTo>
                  <a:lnTo>
                    <a:pt x="838" y="234"/>
                  </a:lnTo>
                  <a:close/>
                  <a:moveTo>
                    <a:pt x="853" y="234"/>
                  </a:moveTo>
                  <a:lnTo>
                    <a:pt x="853" y="234"/>
                  </a:lnTo>
                  <a:lnTo>
                    <a:pt x="854" y="236"/>
                  </a:lnTo>
                  <a:lnTo>
                    <a:pt x="855" y="236"/>
                  </a:lnTo>
                  <a:lnTo>
                    <a:pt x="856" y="237"/>
                  </a:lnTo>
                  <a:lnTo>
                    <a:pt x="856" y="239"/>
                  </a:lnTo>
                  <a:lnTo>
                    <a:pt x="856" y="241"/>
                  </a:lnTo>
                  <a:lnTo>
                    <a:pt x="855" y="243"/>
                  </a:lnTo>
                  <a:lnTo>
                    <a:pt x="854" y="243"/>
                  </a:lnTo>
                  <a:lnTo>
                    <a:pt x="853" y="244"/>
                  </a:lnTo>
                  <a:lnTo>
                    <a:pt x="852" y="243"/>
                  </a:lnTo>
                  <a:lnTo>
                    <a:pt x="850" y="243"/>
                  </a:lnTo>
                  <a:lnTo>
                    <a:pt x="849" y="241"/>
                  </a:lnTo>
                  <a:lnTo>
                    <a:pt x="849" y="239"/>
                  </a:lnTo>
                  <a:lnTo>
                    <a:pt x="849" y="237"/>
                  </a:lnTo>
                  <a:lnTo>
                    <a:pt x="850" y="236"/>
                  </a:lnTo>
                  <a:lnTo>
                    <a:pt x="852" y="236"/>
                  </a:lnTo>
                  <a:lnTo>
                    <a:pt x="853" y="234"/>
                  </a:lnTo>
                  <a:close/>
                  <a:moveTo>
                    <a:pt x="868" y="234"/>
                  </a:moveTo>
                  <a:lnTo>
                    <a:pt x="868" y="234"/>
                  </a:lnTo>
                  <a:lnTo>
                    <a:pt x="870" y="236"/>
                  </a:lnTo>
                  <a:lnTo>
                    <a:pt x="871" y="236"/>
                  </a:lnTo>
                  <a:lnTo>
                    <a:pt x="872" y="237"/>
                  </a:lnTo>
                  <a:lnTo>
                    <a:pt x="872" y="239"/>
                  </a:lnTo>
                  <a:lnTo>
                    <a:pt x="872" y="241"/>
                  </a:lnTo>
                  <a:lnTo>
                    <a:pt x="871" y="243"/>
                  </a:lnTo>
                  <a:lnTo>
                    <a:pt x="870" y="243"/>
                  </a:lnTo>
                  <a:lnTo>
                    <a:pt x="868" y="244"/>
                  </a:lnTo>
                  <a:lnTo>
                    <a:pt x="867" y="243"/>
                  </a:lnTo>
                  <a:lnTo>
                    <a:pt x="866" y="243"/>
                  </a:lnTo>
                  <a:lnTo>
                    <a:pt x="865" y="241"/>
                  </a:lnTo>
                  <a:lnTo>
                    <a:pt x="865" y="239"/>
                  </a:lnTo>
                  <a:lnTo>
                    <a:pt x="865" y="237"/>
                  </a:lnTo>
                  <a:lnTo>
                    <a:pt x="866" y="236"/>
                  </a:lnTo>
                  <a:lnTo>
                    <a:pt x="867" y="236"/>
                  </a:lnTo>
                  <a:lnTo>
                    <a:pt x="868" y="234"/>
                  </a:lnTo>
                  <a:close/>
                  <a:moveTo>
                    <a:pt x="883" y="234"/>
                  </a:moveTo>
                  <a:lnTo>
                    <a:pt x="883" y="234"/>
                  </a:lnTo>
                  <a:lnTo>
                    <a:pt x="884" y="236"/>
                  </a:lnTo>
                  <a:lnTo>
                    <a:pt x="885" y="236"/>
                  </a:lnTo>
                  <a:lnTo>
                    <a:pt x="887" y="237"/>
                  </a:lnTo>
                  <a:lnTo>
                    <a:pt x="887" y="239"/>
                  </a:lnTo>
                  <a:lnTo>
                    <a:pt x="887" y="241"/>
                  </a:lnTo>
                  <a:lnTo>
                    <a:pt x="885" y="243"/>
                  </a:lnTo>
                  <a:lnTo>
                    <a:pt x="884" y="243"/>
                  </a:lnTo>
                  <a:lnTo>
                    <a:pt x="883" y="244"/>
                  </a:lnTo>
                  <a:lnTo>
                    <a:pt x="882" y="243"/>
                  </a:lnTo>
                  <a:lnTo>
                    <a:pt x="881" y="243"/>
                  </a:lnTo>
                  <a:lnTo>
                    <a:pt x="879" y="241"/>
                  </a:lnTo>
                  <a:lnTo>
                    <a:pt x="879" y="239"/>
                  </a:lnTo>
                  <a:lnTo>
                    <a:pt x="879" y="237"/>
                  </a:lnTo>
                  <a:lnTo>
                    <a:pt x="881" y="236"/>
                  </a:lnTo>
                  <a:lnTo>
                    <a:pt x="882" y="236"/>
                  </a:lnTo>
                  <a:lnTo>
                    <a:pt x="883" y="234"/>
                  </a:lnTo>
                  <a:close/>
                  <a:moveTo>
                    <a:pt x="899" y="234"/>
                  </a:moveTo>
                  <a:lnTo>
                    <a:pt x="899" y="234"/>
                  </a:lnTo>
                  <a:lnTo>
                    <a:pt x="900" y="236"/>
                  </a:lnTo>
                  <a:lnTo>
                    <a:pt x="901" y="236"/>
                  </a:lnTo>
                  <a:lnTo>
                    <a:pt x="902" y="237"/>
                  </a:lnTo>
                  <a:lnTo>
                    <a:pt x="902" y="239"/>
                  </a:lnTo>
                  <a:lnTo>
                    <a:pt x="902" y="241"/>
                  </a:lnTo>
                  <a:lnTo>
                    <a:pt x="901" y="243"/>
                  </a:lnTo>
                  <a:lnTo>
                    <a:pt x="900" y="243"/>
                  </a:lnTo>
                  <a:lnTo>
                    <a:pt x="899" y="244"/>
                  </a:lnTo>
                  <a:lnTo>
                    <a:pt x="897" y="243"/>
                  </a:lnTo>
                  <a:lnTo>
                    <a:pt x="896" y="243"/>
                  </a:lnTo>
                  <a:lnTo>
                    <a:pt x="895" y="241"/>
                  </a:lnTo>
                  <a:lnTo>
                    <a:pt x="895" y="239"/>
                  </a:lnTo>
                  <a:lnTo>
                    <a:pt x="895" y="237"/>
                  </a:lnTo>
                  <a:lnTo>
                    <a:pt x="896" y="236"/>
                  </a:lnTo>
                  <a:lnTo>
                    <a:pt x="897" y="236"/>
                  </a:lnTo>
                  <a:lnTo>
                    <a:pt x="899" y="234"/>
                  </a:lnTo>
                  <a:close/>
                  <a:moveTo>
                    <a:pt x="913" y="234"/>
                  </a:moveTo>
                  <a:lnTo>
                    <a:pt x="913" y="234"/>
                  </a:lnTo>
                  <a:lnTo>
                    <a:pt x="914" y="236"/>
                  </a:lnTo>
                  <a:lnTo>
                    <a:pt x="916" y="236"/>
                  </a:lnTo>
                  <a:lnTo>
                    <a:pt x="917" y="237"/>
                  </a:lnTo>
                  <a:lnTo>
                    <a:pt x="917" y="239"/>
                  </a:lnTo>
                  <a:lnTo>
                    <a:pt x="917" y="241"/>
                  </a:lnTo>
                  <a:lnTo>
                    <a:pt x="916" y="243"/>
                  </a:lnTo>
                  <a:lnTo>
                    <a:pt x="914" y="243"/>
                  </a:lnTo>
                  <a:lnTo>
                    <a:pt x="913" y="244"/>
                  </a:lnTo>
                  <a:lnTo>
                    <a:pt x="912" y="243"/>
                  </a:lnTo>
                  <a:lnTo>
                    <a:pt x="911" y="243"/>
                  </a:lnTo>
                  <a:lnTo>
                    <a:pt x="910" y="241"/>
                  </a:lnTo>
                  <a:lnTo>
                    <a:pt x="910" y="239"/>
                  </a:lnTo>
                  <a:lnTo>
                    <a:pt x="910" y="237"/>
                  </a:lnTo>
                  <a:lnTo>
                    <a:pt x="911" y="236"/>
                  </a:lnTo>
                  <a:lnTo>
                    <a:pt x="912" y="236"/>
                  </a:lnTo>
                  <a:lnTo>
                    <a:pt x="913" y="234"/>
                  </a:lnTo>
                  <a:close/>
                  <a:moveTo>
                    <a:pt x="929" y="234"/>
                  </a:moveTo>
                  <a:lnTo>
                    <a:pt x="929" y="234"/>
                  </a:lnTo>
                  <a:lnTo>
                    <a:pt x="930" y="236"/>
                  </a:lnTo>
                  <a:lnTo>
                    <a:pt x="931" y="236"/>
                  </a:lnTo>
                  <a:lnTo>
                    <a:pt x="933" y="237"/>
                  </a:lnTo>
                  <a:lnTo>
                    <a:pt x="933" y="239"/>
                  </a:lnTo>
                  <a:lnTo>
                    <a:pt x="933" y="241"/>
                  </a:lnTo>
                  <a:lnTo>
                    <a:pt x="931" y="243"/>
                  </a:lnTo>
                  <a:lnTo>
                    <a:pt x="930" y="243"/>
                  </a:lnTo>
                  <a:lnTo>
                    <a:pt x="929" y="244"/>
                  </a:lnTo>
                  <a:lnTo>
                    <a:pt x="928" y="243"/>
                  </a:lnTo>
                  <a:lnTo>
                    <a:pt x="926" y="243"/>
                  </a:lnTo>
                  <a:lnTo>
                    <a:pt x="925" y="241"/>
                  </a:lnTo>
                  <a:lnTo>
                    <a:pt x="925" y="239"/>
                  </a:lnTo>
                  <a:lnTo>
                    <a:pt x="925" y="237"/>
                  </a:lnTo>
                  <a:lnTo>
                    <a:pt x="926" y="236"/>
                  </a:lnTo>
                  <a:lnTo>
                    <a:pt x="928" y="236"/>
                  </a:lnTo>
                  <a:lnTo>
                    <a:pt x="929" y="234"/>
                  </a:lnTo>
                  <a:close/>
                  <a:moveTo>
                    <a:pt x="943" y="234"/>
                  </a:moveTo>
                  <a:lnTo>
                    <a:pt x="943" y="234"/>
                  </a:lnTo>
                  <a:lnTo>
                    <a:pt x="945" y="236"/>
                  </a:lnTo>
                  <a:lnTo>
                    <a:pt x="946" y="236"/>
                  </a:lnTo>
                  <a:lnTo>
                    <a:pt x="947" y="237"/>
                  </a:lnTo>
                  <a:lnTo>
                    <a:pt x="947" y="239"/>
                  </a:lnTo>
                  <a:lnTo>
                    <a:pt x="947" y="241"/>
                  </a:lnTo>
                  <a:lnTo>
                    <a:pt x="946" y="243"/>
                  </a:lnTo>
                  <a:lnTo>
                    <a:pt x="945" y="243"/>
                  </a:lnTo>
                  <a:lnTo>
                    <a:pt x="943" y="244"/>
                  </a:lnTo>
                  <a:lnTo>
                    <a:pt x="942" y="243"/>
                  </a:lnTo>
                  <a:lnTo>
                    <a:pt x="941" y="243"/>
                  </a:lnTo>
                  <a:lnTo>
                    <a:pt x="940" y="241"/>
                  </a:lnTo>
                  <a:lnTo>
                    <a:pt x="940" y="239"/>
                  </a:lnTo>
                  <a:lnTo>
                    <a:pt x="940" y="237"/>
                  </a:lnTo>
                  <a:lnTo>
                    <a:pt x="941" y="236"/>
                  </a:lnTo>
                  <a:lnTo>
                    <a:pt x="942" y="236"/>
                  </a:lnTo>
                  <a:lnTo>
                    <a:pt x="943" y="234"/>
                  </a:lnTo>
                  <a:close/>
                  <a:moveTo>
                    <a:pt x="959" y="234"/>
                  </a:moveTo>
                  <a:lnTo>
                    <a:pt x="959" y="234"/>
                  </a:lnTo>
                  <a:lnTo>
                    <a:pt x="960" y="236"/>
                  </a:lnTo>
                  <a:lnTo>
                    <a:pt x="962" y="236"/>
                  </a:lnTo>
                  <a:lnTo>
                    <a:pt x="963" y="237"/>
                  </a:lnTo>
                  <a:lnTo>
                    <a:pt x="963" y="239"/>
                  </a:lnTo>
                  <a:lnTo>
                    <a:pt x="963" y="241"/>
                  </a:lnTo>
                  <a:lnTo>
                    <a:pt x="962" y="243"/>
                  </a:lnTo>
                  <a:lnTo>
                    <a:pt x="960" y="243"/>
                  </a:lnTo>
                  <a:lnTo>
                    <a:pt x="959" y="244"/>
                  </a:lnTo>
                  <a:lnTo>
                    <a:pt x="958" y="243"/>
                  </a:lnTo>
                  <a:lnTo>
                    <a:pt x="957" y="243"/>
                  </a:lnTo>
                  <a:lnTo>
                    <a:pt x="956" y="241"/>
                  </a:lnTo>
                  <a:lnTo>
                    <a:pt x="956" y="239"/>
                  </a:lnTo>
                  <a:lnTo>
                    <a:pt x="956" y="237"/>
                  </a:lnTo>
                  <a:lnTo>
                    <a:pt x="957" y="236"/>
                  </a:lnTo>
                  <a:lnTo>
                    <a:pt x="958" y="236"/>
                  </a:lnTo>
                  <a:lnTo>
                    <a:pt x="959" y="234"/>
                  </a:lnTo>
                  <a:close/>
                  <a:moveTo>
                    <a:pt x="974" y="234"/>
                  </a:moveTo>
                  <a:lnTo>
                    <a:pt x="974" y="234"/>
                  </a:lnTo>
                  <a:lnTo>
                    <a:pt x="975" y="236"/>
                  </a:lnTo>
                  <a:lnTo>
                    <a:pt x="976" y="236"/>
                  </a:lnTo>
                  <a:lnTo>
                    <a:pt x="977" y="237"/>
                  </a:lnTo>
                  <a:lnTo>
                    <a:pt x="977" y="239"/>
                  </a:lnTo>
                  <a:lnTo>
                    <a:pt x="977" y="241"/>
                  </a:lnTo>
                  <a:lnTo>
                    <a:pt x="976" y="243"/>
                  </a:lnTo>
                  <a:lnTo>
                    <a:pt x="975" y="243"/>
                  </a:lnTo>
                  <a:lnTo>
                    <a:pt x="974" y="244"/>
                  </a:lnTo>
                  <a:lnTo>
                    <a:pt x="972" y="243"/>
                  </a:lnTo>
                  <a:lnTo>
                    <a:pt x="971" y="243"/>
                  </a:lnTo>
                  <a:lnTo>
                    <a:pt x="970" y="241"/>
                  </a:lnTo>
                  <a:lnTo>
                    <a:pt x="970" y="239"/>
                  </a:lnTo>
                  <a:lnTo>
                    <a:pt x="970" y="237"/>
                  </a:lnTo>
                  <a:lnTo>
                    <a:pt x="971" y="236"/>
                  </a:lnTo>
                  <a:lnTo>
                    <a:pt x="972" y="236"/>
                  </a:lnTo>
                  <a:lnTo>
                    <a:pt x="974" y="234"/>
                  </a:lnTo>
                  <a:close/>
                  <a:moveTo>
                    <a:pt x="989" y="234"/>
                  </a:moveTo>
                  <a:lnTo>
                    <a:pt x="989" y="234"/>
                  </a:lnTo>
                  <a:lnTo>
                    <a:pt x="991" y="236"/>
                  </a:lnTo>
                  <a:lnTo>
                    <a:pt x="992" y="236"/>
                  </a:lnTo>
                  <a:lnTo>
                    <a:pt x="993" y="237"/>
                  </a:lnTo>
                  <a:lnTo>
                    <a:pt x="993" y="239"/>
                  </a:lnTo>
                  <a:lnTo>
                    <a:pt x="993" y="241"/>
                  </a:lnTo>
                  <a:lnTo>
                    <a:pt x="992" y="243"/>
                  </a:lnTo>
                  <a:lnTo>
                    <a:pt x="991" y="243"/>
                  </a:lnTo>
                  <a:lnTo>
                    <a:pt x="989" y="244"/>
                  </a:lnTo>
                  <a:lnTo>
                    <a:pt x="988" y="243"/>
                  </a:lnTo>
                  <a:lnTo>
                    <a:pt x="987" y="243"/>
                  </a:lnTo>
                  <a:lnTo>
                    <a:pt x="986" y="241"/>
                  </a:lnTo>
                  <a:lnTo>
                    <a:pt x="986" y="239"/>
                  </a:lnTo>
                  <a:lnTo>
                    <a:pt x="986" y="237"/>
                  </a:lnTo>
                  <a:lnTo>
                    <a:pt x="987" y="236"/>
                  </a:lnTo>
                  <a:lnTo>
                    <a:pt x="988" y="236"/>
                  </a:lnTo>
                  <a:lnTo>
                    <a:pt x="989" y="234"/>
                  </a:lnTo>
                  <a:close/>
                  <a:moveTo>
                    <a:pt x="999" y="239"/>
                  </a:moveTo>
                  <a:lnTo>
                    <a:pt x="999" y="239"/>
                  </a:lnTo>
                  <a:lnTo>
                    <a:pt x="1000" y="236"/>
                  </a:lnTo>
                  <a:lnTo>
                    <a:pt x="1000" y="234"/>
                  </a:lnTo>
                  <a:lnTo>
                    <a:pt x="1001" y="234"/>
                  </a:lnTo>
                  <a:lnTo>
                    <a:pt x="1003" y="233"/>
                  </a:lnTo>
                  <a:lnTo>
                    <a:pt x="1005" y="234"/>
                  </a:lnTo>
                  <a:lnTo>
                    <a:pt x="1006" y="234"/>
                  </a:lnTo>
                  <a:lnTo>
                    <a:pt x="1006" y="236"/>
                  </a:lnTo>
                  <a:lnTo>
                    <a:pt x="1008" y="239"/>
                  </a:lnTo>
                  <a:lnTo>
                    <a:pt x="1006" y="240"/>
                  </a:lnTo>
                  <a:lnTo>
                    <a:pt x="1006" y="241"/>
                  </a:lnTo>
                  <a:lnTo>
                    <a:pt x="1005" y="241"/>
                  </a:lnTo>
                  <a:lnTo>
                    <a:pt x="1003" y="243"/>
                  </a:lnTo>
                  <a:lnTo>
                    <a:pt x="1001" y="241"/>
                  </a:lnTo>
                  <a:lnTo>
                    <a:pt x="1000" y="241"/>
                  </a:lnTo>
                  <a:lnTo>
                    <a:pt x="1000" y="240"/>
                  </a:lnTo>
                  <a:lnTo>
                    <a:pt x="999" y="239"/>
                  </a:lnTo>
                  <a:close/>
                  <a:moveTo>
                    <a:pt x="999" y="220"/>
                  </a:moveTo>
                  <a:lnTo>
                    <a:pt x="999" y="220"/>
                  </a:lnTo>
                  <a:lnTo>
                    <a:pt x="1000" y="219"/>
                  </a:lnTo>
                  <a:lnTo>
                    <a:pt x="1000" y="217"/>
                  </a:lnTo>
                  <a:lnTo>
                    <a:pt x="1001" y="216"/>
                  </a:lnTo>
                  <a:lnTo>
                    <a:pt x="1003" y="216"/>
                  </a:lnTo>
                  <a:lnTo>
                    <a:pt x="1005" y="216"/>
                  </a:lnTo>
                  <a:lnTo>
                    <a:pt x="1006" y="217"/>
                  </a:lnTo>
                  <a:lnTo>
                    <a:pt x="1006" y="219"/>
                  </a:lnTo>
                  <a:lnTo>
                    <a:pt x="1008" y="220"/>
                  </a:lnTo>
                  <a:lnTo>
                    <a:pt x="1006" y="222"/>
                  </a:lnTo>
                  <a:lnTo>
                    <a:pt x="1006" y="223"/>
                  </a:lnTo>
                  <a:lnTo>
                    <a:pt x="1005" y="224"/>
                  </a:lnTo>
                  <a:lnTo>
                    <a:pt x="1003" y="224"/>
                  </a:lnTo>
                  <a:lnTo>
                    <a:pt x="1001" y="224"/>
                  </a:lnTo>
                  <a:lnTo>
                    <a:pt x="1000" y="223"/>
                  </a:lnTo>
                  <a:lnTo>
                    <a:pt x="1000" y="222"/>
                  </a:lnTo>
                  <a:lnTo>
                    <a:pt x="999" y="220"/>
                  </a:lnTo>
                  <a:close/>
                  <a:moveTo>
                    <a:pt x="999" y="203"/>
                  </a:moveTo>
                  <a:lnTo>
                    <a:pt x="999" y="203"/>
                  </a:lnTo>
                  <a:lnTo>
                    <a:pt x="1000" y="200"/>
                  </a:lnTo>
                  <a:lnTo>
                    <a:pt x="1000" y="199"/>
                  </a:lnTo>
                  <a:lnTo>
                    <a:pt x="1001" y="199"/>
                  </a:lnTo>
                  <a:lnTo>
                    <a:pt x="1003" y="197"/>
                  </a:lnTo>
                  <a:lnTo>
                    <a:pt x="1005" y="199"/>
                  </a:lnTo>
                  <a:lnTo>
                    <a:pt x="1006" y="199"/>
                  </a:lnTo>
                  <a:lnTo>
                    <a:pt x="1006" y="200"/>
                  </a:lnTo>
                  <a:lnTo>
                    <a:pt x="1008" y="203"/>
                  </a:lnTo>
                  <a:lnTo>
                    <a:pt x="1006" y="205"/>
                  </a:lnTo>
                  <a:lnTo>
                    <a:pt x="1006" y="206"/>
                  </a:lnTo>
                  <a:lnTo>
                    <a:pt x="1005" y="206"/>
                  </a:lnTo>
                  <a:lnTo>
                    <a:pt x="1003" y="207"/>
                  </a:lnTo>
                  <a:lnTo>
                    <a:pt x="1001" y="206"/>
                  </a:lnTo>
                  <a:lnTo>
                    <a:pt x="1000" y="206"/>
                  </a:lnTo>
                  <a:lnTo>
                    <a:pt x="1000" y="205"/>
                  </a:lnTo>
                  <a:lnTo>
                    <a:pt x="999" y="203"/>
                  </a:lnTo>
                  <a:close/>
                  <a:moveTo>
                    <a:pt x="999" y="185"/>
                  </a:moveTo>
                  <a:lnTo>
                    <a:pt x="999" y="185"/>
                  </a:lnTo>
                  <a:lnTo>
                    <a:pt x="1000" y="183"/>
                  </a:lnTo>
                  <a:lnTo>
                    <a:pt x="1000" y="182"/>
                  </a:lnTo>
                  <a:lnTo>
                    <a:pt x="1001" y="180"/>
                  </a:lnTo>
                  <a:lnTo>
                    <a:pt x="1003" y="180"/>
                  </a:lnTo>
                  <a:lnTo>
                    <a:pt x="1005" y="180"/>
                  </a:lnTo>
                  <a:lnTo>
                    <a:pt x="1006" y="182"/>
                  </a:lnTo>
                  <a:lnTo>
                    <a:pt x="1006" y="183"/>
                  </a:lnTo>
                  <a:lnTo>
                    <a:pt x="1008" y="185"/>
                  </a:lnTo>
                  <a:lnTo>
                    <a:pt x="1006" y="186"/>
                  </a:lnTo>
                  <a:lnTo>
                    <a:pt x="1006" y="188"/>
                  </a:lnTo>
                  <a:lnTo>
                    <a:pt x="1005" y="189"/>
                  </a:lnTo>
                  <a:lnTo>
                    <a:pt x="1003" y="189"/>
                  </a:lnTo>
                  <a:lnTo>
                    <a:pt x="1001" y="189"/>
                  </a:lnTo>
                  <a:lnTo>
                    <a:pt x="1000" y="188"/>
                  </a:lnTo>
                  <a:lnTo>
                    <a:pt x="1000" y="186"/>
                  </a:lnTo>
                  <a:lnTo>
                    <a:pt x="999" y="185"/>
                  </a:lnTo>
                  <a:close/>
                  <a:moveTo>
                    <a:pt x="999" y="168"/>
                  </a:moveTo>
                  <a:lnTo>
                    <a:pt x="999" y="168"/>
                  </a:lnTo>
                  <a:lnTo>
                    <a:pt x="1000" y="165"/>
                  </a:lnTo>
                  <a:lnTo>
                    <a:pt x="1000" y="163"/>
                  </a:lnTo>
                  <a:lnTo>
                    <a:pt x="1001" y="163"/>
                  </a:lnTo>
                  <a:lnTo>
                    <a:pt x="1003" y="162"/>
                  </a:lnTo>
                  <a:lnTo>
                    <a:pt x="1005" y="163"/>
                  </a:lnTo>
                  <a:lnTo>
                    <a:pt x="1006" y="163"/>
                  </a:lnTo>
                  <a:lnTo>
                    <a:pt x="1006" y="165"/>
                  </a:lnTo>
                  <a:lnTo>
                    <a:pt x="1008" y="168"/>
                  </a:lnTo>
                  <a:lnTo>
                    <a:pt x="1006" y="169"/>
                  </a:lnTo>
                  <a:lnTo>
                    <a:pt x="1006" y="171"/>
                  </a:lnTo>
                  <a:lnTo>
                    <a:pt x="1005" y="171"/>
                  </a:lnTo>
                  <a:lnTo>
                    <a:pt x="1003" y="172"/>
                  </a:lnTo>
                  <a:lnTo>
                    <a:pt x="1001" y="171"/>
                  </a:lnTo>
                  <a:lnTo>
                    <a:pt x="1000" y="171"/>
                  </a:lnTo>
                  <a:lnTo>
                    <a:pt x="1000" y="169"/>
                  </a:lnTo>
                  <a:lnTo>
                    <a:pt x="999" y="168"/>
                  </a:lnTo>
                  <a:close/>
                  <a:moveTo>
                    <a:pt x="999" y="149"/>
                  </a:moveTo>
                  <a:lnTo>
                    <a:pt x="999" y="149"/>
                  </a:lnTo>
                  <a:lnTo>
                    <a:pt x="1000" y="148"/>
                  </a:lnTo>
                  <a:lnTo>
                    <a:pt x="1000" y="146"/>
                  </a:lnTo>
                  <a:lnTo>
                    <a:pt x="1001" y="145"/>
                  </a:lnTo>
                  <a:lnTo>
                    <a:pt x="1003" y="145"/>
                  </a:lnTo>
                  <a:lnTo>
                    <a:pt x="1005" y="145"/>
                  </a:lnTo>
                  <a:lnTo>
                    <a:pt x="1006" y="146"/>
                  </a:lnTo>
                  <a:lnTo>
                    <a:pt x="1006" y="148"/>
                  </a:lnTo>
                  <a:lnTo>
                    <a:pt x="1008" y="149"/>
                  </a:lnTo>
                  <a:lnTo>
                    <a:pt x="1006" y="151"/>
                  </a:lnTo>
                  <a:lnTo>
                    <a:pt x="1006" y="152"/>
                  </a:lnTo>
                  <a:lnTo>
                    <a:pt x="1005" y="154"/>
                  </a:lnTo>
                  <a:lnTo>
                    <a:pt x="1003" y="154"/>
                  </a:lnTo>
                  <a:lnTo>
                    <a:pt x="1001" y="154"/>
                  </a:lnTo>
                  <a:lnTo>
                    <a:pt x="1000" y="152"/>
                  </a:lnTo>
                  <a:lnTo>
                    <a:pt x="1000" y="151"/>
                  </a:lnTo>
                  <a:lnTo>
                    <a:pt x="999" y="149"/>
                  </a:lnTo>
                  <a:close/>
                  <a:moveTo>
                    <a:pt x="999" y="132"/>
                  </a:moveTo>
                  <a:lnTo>
                    <a:pt x="999" y="132"/>
                  </a:lnTo>
                  <a:lnTo>
                    <a:pt x="1000" y="129"/>
                  </a:lnTo>
                  <a:lnTo>
                    <a:pt x="1000" y="128"/>
                  </a:lnTo>
                  <a:lnTo>
                    <a:pt x="1001" y="128"/>
                  </a:lnTo>
                  <a:lnTo>
                    <a:pt x="1003" y="127"/>
                  </a:lnTo>
                  <a:lnTo>
                    <a:pt x="1005" y="128"/>
                  </a:lnTo>
                  <a:lnTo>
                    <a:pt x="1006" y="128"/>
                  </a:lnTo>
                  <a:lnTo>
                    <a:pt x="1006" y="129"/>
                  </a:lnTo>
                  <a:lnTo>
                    <a:pt x="1008" y="132"/>
                  </a:lnTo>
                  <a:lnTo>
                    <a:pt x="1006" y="134"/>
                  </a:lnTo>
                  <a:lnTo>
                    <a:pt x="1006" y="135"/>
                  </a:lnTo>
                  <a:lnTo>
                    <a:pt x="1005" y="135"/>
                  </a:lnTo>
                  <a:lnTo>
                    <a:pt x="1003" y="137"/>
                  </a:lnTo>
                  <a:lnTo>
                    <a:pt x="1001" y="135"/>
                  </a:lnTo>
                  <a:lnTo>
                    <a:pt x="1000" y="135"/>
                  </a:lnTo>
                  <a:lnTo>
                    <a:pt x="1000" y="134"/>
                  </a:lnTo>
                  <a:lnTo>
                    <a:pt x="999" y="132"/>
                  </a:lnTo>
                  <a:close/>
                  <a:moveTo>
                    <a:pt x="999" y="114"/>
                  </a:moveTo>
                  <a:lnTo>
                    <a:pt x="999" y="114"/>
                  </a:lnTo>
                  <a:lnTo>
                    <a:pt x="1000" y="112"/>
                  </a:lnTo>
                  <a:lnTo>
                    <a:pt x="1000" y="111"/>
                  </a:lnTo>
                  <a:lnTo>
                    <a:pt x="1001" y="110"/>
                  </a:lnTo>
                  <a:lnTo>
                    <a:pt x="1003" y="110"/>
                  </a:lnTo>
                  <a:lnTo>
                    <a:pt x="1005" y="110"/>
                  </a:lnTo>
                  <a:lnTo>
                    <a:pt x="1006" y="111"/>
                  </a:lnTo>
                  <a:lnTo>
                    <a:pt x="1006" y="112"/>
                  </a:lnTo>
                  <a:lnTo>
                    <a:pt x="1008" y="114"/>
                  </a:lnTo>
                  <a:lnTo>
                    <a:pt x="1006" y="115"/>
                  </a:lnTo>
                  <a:lnTo>
                    <a:pt x="1006" y="117"/>
                  </a:lnTo>
                  <a:lnTo>
                    <a:pt x="1005" y="118"/>
                  </a:lnTo>
                  <a:lnTo>
                    <a:pt x="1003" y="118"/>
                  </a:lnTo>
                  <a:lnTo>
                    <a:pt x="1001" y="118"/>
                  </a:lnTo>
                  <a:lnTo>
                    <a:pt x="1000" y="117"/>
                  </a:lnTo>
                  <a:lnTo>
                    <a:pt x="1000" y="115"/>
                  </a:lnTo>
                  <a:lnTo>
                    <a:pt x="999" y="114"/>
                  </a:lnTo>
                  <a:close/>
                  <a:moveTo>
                    <a:pt x="999" y="97"/>
                  </a:moveTo>
                  <a:lnTo>
                    <a:pt x="999" y="97"/>
                  </a:lnTo>
                  <a:lnTo>
                    <a:pt x="1000" y="94"/>
                  </a:lnTo>
                  <a:lnTo>
                    <a:pt x="1000" y="93"/>
                  </a:lnTo>
                  <a:lnTo>
                    <a:pt x="1001" y="93"/>
                  </a:lnTo>
                  <a:lnTo>
                    <a:pt x="1003" y="91"/>
                  </a:lnTo>
                  <a:lnTo>
                    <a:pt x="1005" y="93"/>
                  </a:lnTo>
                  <a:lnTo>
                    <a:pt x="1006" y="93"/>
                  </a:lnTo>
                  <a:lnTo>
                    <a:pt x="1006" y="94"/>
                  </a:lnTo>
                  <a:lnTo>
                    <a:pt x="1008" y="97"/>
                  </a:lnTo>
                  <a:lnTo>
                    <a:pt x="1006" y="98"/>
                  </a:lnTo>
                  <a:lnTo>
                    <a:pt x="1006" y="100"/>
                  </a:lnTo>
                  <a:lnTo>
                    <a:pt x="1005" y="100"/>
                  </a:lnTo>
                  <a:lnTo>
                    <a:pt x="1003" y="101"/>
                  </a:lnTo>
                  <a:lnTo>
                    <a:pt x="1001" y="100"/>
                  </a:lnTo>
                  <a:lnTo>
                    <a:pt x="1000" y="100"/>
                  </a:lnTo>
                  <a:lnTo>
                    <a:pt x="1000" y="98"/>
                  </a:lnTo>
                  <a:lnTo>
                    <a:pt x="999" y="97"/>
                  </a:lnTo>
                  <a:close/>
                  <a:moveTo>
                    <a:pt x="999" y="78"/>
                  </a:moveTo>
                  <a:lnTo>
                    <a:pt x="999" y="78"/>
                  </a:lnTo>
                  <a:lnTo>
                    <a:pt x="1000" y="77"/>
                  </a:lnTo>
                  <a:lnTo>
                    <a:pt x="1000" y="76"/>
                  </a:lnTo>
                  <a:lnTo>
                    <a:pt x="1001" y="74"/>
                  </a:lnTo>
                  <a:lnTo>
                    <a:pt x="1003" y="74"/>
                  </a:lnTo>
                  <a:lnTo>
                    <a:pt x="1005" y="74"/>
                  </a:lnTo>
                  <a:lnTo>
                    <a:pt x="1006" y="76"/>
                  </a:lnTo>
                  <a:lnTo>
                    <a:pt x="1006" y="77"/>
                  </a:lnTo>
                  <a:lnTo>
                    <a:pt x="1008" y="78"/>
                  </a:lnTo>
                  <a:lnTo>
                    <a:pt x="1006" y="80"/>
                  </a:lnTo>
                  <a:lnTo>
                    <a:pt x="1006" y="81"/>
                  </a:lnTo>
                  <a:lnTo>
                    <a:pt x="1005" y="83"/>
                  </a:lnTo>
                  <a:lnTo>
                    <a:pt x="1003" y="83"/>
                  </a:lnTo>
                  <a:lnTo>
                    <a:pt x="1001" y="83"/>
                  </a:lnTo>
                  <a:lnTo>
                    <a:pt x="1000" y="81"/>
                  </a:lnTo>
                  <a:lnTo>
                    <a:pt x="1000" y="80"/>
                  </a:lnTo>
                  <a:lnTo>
                    <a:pt x="999" y="78"/>
                  </a:lnTo>
                  <a:close/>
                  <a:moveTo>
                    <a:pt x="999" y="61"/>
                  </a:moveTo>
                  <a:lnTo>
                    <a:pt x="999" y="60"/>
                  </a:lnTo>
                  <a:lnTo>
                    <a:pt x="1000" y="58"/>
                  </a:lnTo>
                  <a:lnTo>
                    <a:pt x="1000" y="57"/>
                  </a:lnTo>
                  <a:lnTo>
                    <a:pt x="1001" y="57"/>
                  </a:lnTo>
                  <a:lnTo>
                    <a:pt x="1003" y="56"/>
                  </a:lnTo>
                  <a:lnTo>
                    <a:pt x="1005" y="57"/>
                  </a:lnTo>
                  <a:lnTo>
                    <a:pt x="1006" y="57"/>
                  </a:lnTo>
                  <a:lnTo>
                    <a:pt x="1006" y="58"/>
                  </a:lnTo>
                  <a:lnTo>
                    <a:pt x="1008" y="60"/>
                  </a:lnTo>
                  <a:lnTo>
                    <a:pt x="1008" y="61"/>
                  </a:lnTo>
                  <a:lnTo>
                    <a:pt x="1006" y="63"/>
                  </a:lnTo>
                  <a:lnTo>
                    <a:pt x="1006" y="64"/>
                  </a:lnTo>
                  <a:lnTo>
                    <a:pt x="1005" y="64"/>
                  </a:lnTo>
                  <a:lnTo>
                    <a:pt x="1003" y="66"/>
                  </a:lnTo>
                  <a:lnTo>
                    <a:pt x="1001" y="64"/>
                  </a:lnTo>
                  <a:lnTo>
                    <a:pt x="1000" y="64"/>
                  </a:lnTo>
                  <a:lnTo>
                    <a:pt x="1000" y="63"/>
                  </a:lnTo>
                  <a:lnTo>
                    <a:pt x="999" y="61"/>
                  </a:lnTo>
                  <a:close/>
                  <a:moveTo>
                    <a:pt x="999" y="43"/>
                  </a:moveTo>
                  <a:lnTo>
                    <a:pt x="999" y="43"/>
                  </a:lnTo>
                  <a:lnTo>
                    <a:pt x="1000" y="41"/>
                  </a:lnTo>
                  <a:lnTo>
                    <a:pt x="1000" y="40"/>
                  </a:lnTo>
                  <a:lnTo>
                    <a:pt x="1001" y="39"/>
                  </a:lnTo>
                  <a:lnTo>
                    <a:pt x="1003" y="39"/>
                  </a:lnTo>
                  <a:lnTo>
                    <a:pt x="1005" y="39"/>
                  </a:lnTo>
                  <a:lnTo>
                    <a:pt x="1006" y="40"/>
                  </a:lnTo>
                  <a:lnTo>
                    <a:pt x="1006" y="41"/>
                  </a:lnTo>
                  <a:lnTo>
                    <a:pt x="1008" y="43"/>
                  </a:lnTo>
                  <a:lnTo>
                    <a:pt x="1006" y="44"/>
                  </a:lnTo>
                  <a:lnTo>
                    <a:pt x="1006" y="46"/>
                  </a:lnTo>
                  <a:lnTo>
                    <a:pt x="1005" y="47"/>
                  </a:lnTo>
                  <a:lnTo>
                    <a:pt x="1003" y="47"/>
                  </a:lnTo>
                  <a:lnTo>
                    <a:pt x="1001" y="47"/>
                  </a:lnTo>
                  <a:lnTo>
                    <a:pt x="1000" y="46"/>
                  </a:lnTo>
                  <a:lnTo>
                    <a:pt x="1000" y="44"/>
                  </a:lnTo>
                  <a:lnTo>
                    <a:pt x="999" y="43"/>
                  </a:lnTo>
                  <a:close/>
                  <a:moveTo>
                    <a:pt x="999" y="24"/>
                  </a:moveTo>
                  <a:lnTo>
                    <a:pt x="999" y="24"/>
                  </a:lnTo>
                  <a:lnTo>
                    <a:pt x="1000" y="23"/>
                  </a:lnTo>
                  <a:lnTo>
                    <a:pt x="1000" y="22"/>
                  </a:lnTo>
                  <a:lnTo>
                    <a:pt x="1001" y="22"/>
                  </a:lnTo>
                  <a:lnTo>
                    <a:pt x="1003" y="20"/>
                  </a:lnTo>
                  <a:lnTo>
                    <a:pt x="1005" y="22"/>
                  </a:lnTo>
                  <a:lnTo>
                    <a:pt x="1006" y="22"/>
                  </a:lnTo>
                  <a:lnTo>
                    <a:pt x="1006" y="23"/>
                  </a:lnTo>
                  <a:lnTo>
                    <a:pt x="1008" y="24"/>
                  </a:lnTo>
                  <a:lnTo>
                    <a:pt x="1006" y="27"/>
                  </a:lnTo>
                  <a:lnTo>
                    <a:pt x="1006" y="29"/>
                  </a:lnTo>
                  <a:lnTo>
                    <a:pt x="1005" y="29"/>
                  </a:lnTo>
                  <a:lnTo>
                    <a:pt x="1003" y="30"/>
                  </a:lnTo>
                  <a:lnTo>
                    <a:pt x="1001" y="29"/>
                  </a:lnTo>
                  <a:lnTo>
                    <a:pt x="1000" y="29"/>
                  </a:lnTo>
                  <a:lnTo>
                    <a:pt x="1000" y="27"/>
                  </a:lnTo>
                  <a:lnTo>
                    <a:pt x="999" y="24"/>
                  </a:lnTo>
                  <a:close/>
                  <a:moveTo>
                    <a:pt x="999" y="7"/>
                  </a:moveTo>
                  <a:lnTo>
                    <a:pt x="999" y="7"/>
                  </a:lnTo>
                  <a:lnTo>
                    <a:pt x="1000" y="6"/>
                  </a:lnTo>
                  <a:lnTo>
                    <a:pt x="1000" y="5"/>
                  </a:lnTo>
                  <a:lnTo>
                    <a:pt x="1001" y="3"/>
                  </a:lnTo>
                  <a:lnTo>
                    <a:pt x="1003" y="3"/>
                  </a:lnTo>
                  <a:lnTo>
                    <a:pt x="1005" y="3"/>
                  </a:lnTo>
                  <a:lnTo>
                    <a:pt x="1006" y="5"/>
                  </a:lnTo>
                  <a:lnTo>
                    <a:pt x="1006" y="6"/>
                  </a:lnTo>
                  <a:lnTo>
                    <a:pt x="1008" y="7"/>
                  </a:lnTo>
                  <a:lnTo>
                    <a:pt x="1006" y="9"/>
                  </a:lnTo>
                  <a:lnTo>
                    <a:pt x="1006" y="10"/>
                  </a:lnTo>
                  <a:lnTo>
                    <a:pt x="1005" y="12"/>
                  </a:lnTo>
                  <a:lnTo>
                    <a:pt x="1003" y="12"/>
                  </a:lnTo>
                  <a:lnTo>
                    <a:pt x="1001" y="12"/>
                  </a:lnTo>
                  <a:lnTo>
                    <a:pt x="1000" y="10"/>
                  </a:lnTo>
                  <a:lnTo>
                    <a:pt x="1000" y="9"/>
                  </a:lnTo>
                  <a:lnTo>
                    <a:pt x="999" y="7"/>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12" name="Rectangle 83"/>
            <p:cNvSpPr>
              <a:spLocks noChangeArrowheads="1"/>
            </p:cNvSpPr>
            <p:nvPr/>
          </p:nvSpPr>
          <p:spPr bwMode="auto">
            <a:xfrm>
              <a:off x="3890" y="3865"/>
              <a:ext cx="960"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zh-CN" altLang="en-US" sz="1600">
                  <a:solidFill>
                    <a:srgbClr val="000000"/>
                  </a:solidFill>
                  <a:latin typeface="黑体" charset="0"/>
                  <a:ea typeface="黑体" charset="0"/>
                  <a:cs typeface="黑体" charset="0"/>
                </a:rPr>
                <a:t>供应商发展</a:t>
              </a:r>
              <a:r>
                <a:rPr lang="en-US" altLang="zh-CN" sz="1600">
                  <a:solidFill>
                    <a:srgbClr val="000000"/>
                  </a:solidFill>
                  <a:latin typeface="黑体" charset="0"/>
                  <a:ea typeface="黑体" charset="0"/>
                  <a:cs typeface="黑体" charset="0"/>
                </a:rPr>
                <a:t>/</a:t>
              </a:r>
              <a:r>
                <a:rPr lang="zh-CN" altLang="en-US" sz="1600">
                  <a:solidFill>
                    <a:srgbClr val="000000"/>
                  </a:solidFill>
                  <a:latin typeface="黑体" charset="0"/>
                  <a:ea typeface="黑体" charset="0"/>
                  <a:cs typeface="黑体" charset="0"/>
                </a:rPr>
                <a:t>淘汰</a:t>
              </a:r>
              <a:endParaRPr lang="zh-CN" altLang="en-US">
                <a:latin typeface="黑体" charset="0"/>
                <a:ea typeface="黑体" charset="0"/>
                <a:cs typeface="黑体" charset="0"/>
              </a:endParaRPr>
            </a:p>
          </p:txBody>
        </p:sp>
        <p:sp>
          <p:nvSpPr>
            <p:cNvPr id="105613" name="Rectangle 84"/>
            <p:cNvSpPr>
              <a:spLocks noChangeArrowheads="1"/>
            </p:cNvSpPr>
            <p:nvPr/>
          </p:nvSpPr>
          <p:spPr bwMode="auto">
            <a:xfrm>
              <a:off x="4837" y="3861"/>
              <a:ext cx="65"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614" name="Rectangle 85"/>
            <p:cNvSpPr>
              <a:spLocks noChangeArrowheads="1"/>
            </p:cNvSpPr>
            <p:nvPr/>
          </p:nvSpPr>
          <p:spPr bwMode="auto">
            <a:xfrm>
              <a:off x="4334" y="3991"/>
              <a:ext cx="65" cy="1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0" tIns="0" rIns="0" bIns="0">
              <a:spAutoFit/>
            </a:bodyPr>
            <a:lstStyle/>
            <a:p>
              <a:pPr marL="342900" indent="-342900"/>
              <a:r>
                <a:rPr lang="en-US" altLang="zh-CN" sz="1600">
                  <a:solidFill>
                    <a:srgbClr val="000000"/>
                  </a:solidFill>
                  <a:latin typeface="黑体" charset="0"/>
                  <a:ea typeface="黑体" charset="0"/>
                  <a:cs typeface="黑体" charset="0"/>
                </a:rPr>
                <a:t> </a:t>
              </a:r>
              <a:endParaRPr lang="en-US" altLang="zh-CN">
                <a:latin typeface="黑体" charset="0"/>
                <a:ea typeface="黑体" charset="0"/>
                <a:cs typeface="黑体" charset="0"/>
              </a:endParaRPr>
            </a:p>
          </p:txBody>
        </p:sp>
        <p:sp>
          <p:nvSpPr>
            <p:cNvPr id="105615" name="Freeform 86"/>
            <p:cNvSpPr>
              <a:spLocks noEditPoints="1"/>
            </p:cNvSpPr>
            <p:nvPr/>
          </p:nvSpPr>
          <p:spPr bwMode="auto">
            <a:xfrm>
              <a:off x="4298" y="3093"/>
              <a:ext cx="63" cy="213"/>
            </a:xfrm>
            <a:custGeom>
              <a:avLst/>
              <a:gdLst>
                <a:gd name="T0" fmla="*/ 144 w 60"/>
                <a:gd name="T1" fmla="*/ 6 h 232"/>
                <a:gd name="T2" fmla="*/ 149 w 60"/>
                <a:gd name="T3" fmla="*/ 15 h 232"/>
                <a:gd name="T4" fmla="*/ 144 w 60"/>
                <a:gd name="T5" fmla="*/ 16 h 232"/>
                <a:gd name="T6" fmla="*/ 142 w 60"/>
                <a:gd name="T7" fmla="*/ 16 h 232"/>
                <a:gd name="T8" fmla="*/ 137 w 60"/>
                <a:gd name="T9" fmla="*/ 16 h 232"/>
                <a:gd name="T10" fmla="*/ 129 w 60"/>
                <a:gd name="T11" fmla="*/ 16 h 232"/>
                <a:gd name="T12" fmla="*/ 123 w 60"/>
                <a:gd name="T13" fmla="*/ 16 h 232"/>
                <a:gd name="T14" fmla="*/ 111 w 60"/>
                <a:gd name="T15" fmla="*/ 16 h 232"/>
                <a:gd name="T16" fmla="*/ 111 w 60"/>
                <a:gd name="T17" fmla="*/ 16 h 232"/>
                <a:gd name="T18" fmla="*/ 101 w 60"/>
                <a:gd name="T19" fmla="*/ 15 h 232"/>
                <a:gd name="T20" fmla="*/ 101 w 60"/>
                <a:gd name="T21" fmla="*/ 6 h 232"/>
                <a:gd name="T22" fmla="*/ 101 w 60"/>
                <a:gd name="T23" fmla="*/ 4 h 232"/>
                <a:gd name="T24" fmla="*/ 111 w 60"/>
                <a:gd name="T25" fmla="*/ 3 h 232"/>
                <a:gd name="T26" fmla="*/ 117 w 60"/>
                <a:gd name="T27" fmla="*/ 1 h 232"/>
                <a:gd name="T28" fmla="*/ 129 w 60"/>
                <a:gd name="T29" fmla="*/ 0 h 232"/>
                <a:gd name="T30" fmla="*/ 137 w 60"/>
                <a:gd name="T31" fmla="*/ 1 h 232"/>
                <a:gd name="T32" fmla="*/ 142 w 60"/>
                <a:gd name="T33" fmla="*/ 3 h 232"/>
                <a:gd name="T34" fmla="*/ 144 w 60"/>
                <a:gd name="T35" fmla="*/ 4 h 232"/>
                <a:gd name="T36" fmla="*/ 144 w 60"/>
                <a:gd name="T37" fmla="*/ 6 h 232"/>
                <a:gd name="T38" fmla="*/ 144 w 60"/>
                <a:gd name="T39" fmla="*/ 6 h 232"/>
                <a:gd name="T40" fmla="*/ 247 w 60"/>
                <a:gd name="T41" fmla="*/ 15 h 232"/>
                <a:gd name="T42" fmla="*/ 129 w 60"/>
                <a:gd name="T43" fmla="*/ 20 h 232"/>
                <a:gd name="T44" fmla="*/ 0 w 60"/>
                <a:gd name="T45" fmla="*/ 15 h 232"/>
                <a:gd name="T46" fmla="*/ 247 w 60"/>
                <a:gd name="T47" fmla="*/ 15 h 23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232">
                  <a:moveTo>
                    <a:pt x="35" y="6"/>
                  </a:moveTo>
                  <a:lnTo>
                    <a:pt x="36" y="173"/>
                  </a:lnTo>
                  <a:lnTo>
                    <a:pt x="35" y="176"/>
                  </a:lnTo>
                  <a:lnTo>
                    <a:pt x="34" y="177"/>
                  </a:lnTo>
                  <a:lnTo>
                    <a:pt x="33" y="179"/>
                  </a:lnTo>
                  <a:lnTo>
                    <a:pt x="30" y="180"/>
                  </a:lnTo>
                  <a:lnTo>
                    <a:pt x="29" y="179"/>
                  </a:lnTo>
                  <a:lnTo>
                    <a:pt x="27" y="177"/>
                  </a:lnTo>
                  <a:lnTo>
                    <a:pt x="27" y="176"/>
                  </a:lnTo>
                  <a:lnTo>
                    <a:pt x="25" y="173"/>
                  </a:lnTo>
                  <a:lnTo>
                    <a:pt x="25" y="6"/>
                  </a:lnTo>
                  <a:lnTo>
                    <a:pt x="25" y="4"/>
                  </a:lnTo>
                  <a:lnTo>
                    <a:pt x="27" y="3"/>
                  </a:lnTo>
                  <a:lnTo>
                    <a:pt x="28" y="1"/>
                  </a:lnTo>
                  <a:lnTo>
                    <a:pt x="30" y="0"/>
                  </a:lnTo>
                  <a:lnTo>
                    <a:pt x="33" y="1"/>
                  </a:lnTo>
                  <a:lnTo>
                    <a:pt x="34" y="3"/>
                  </a:lnTo>
                  <a:lnTo>
                    <a:pt x="35" y="4"/>
                  </a:lnTo>
                  <a:lnTo>
                    <a:pt x="35" y="6"/>
                  </a:lnTo>
                  <a:close/>
                  <a:moveTo>
                    <a:pt x="60" y="162"/>
                  </a:moveTo>
                  <a:lnTo>
                    <a:pt x="30" y="232"/>
                  </a:lnTo>
                  <a:lnTo>
                    <a:pt x="0" y="162"/>
                  </a:lnTo>
                  <a:lnTo>
                    <a:pt x="60" y="162"/>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16" name="Freeform 87"/>
            <p:cNvSpPr>
              <a:spLocks noEditPoints="1"/>
            </p:cNvSpPr>
            <p:nvPr/>
          </p:nvSpPr>
          <p:spPr bwMode="auto">
            <a:xfrm>
              <a:off x="4856" y="1616"/>
              <a:ext cx="288" cy="1166"/>
            </a:xfrm>
            <a:custGeom>
              <a:avLst/>
              <a:gdLst>
                <a:gd name="T0" fmla="*/ 1237 w 273"/>
                <a:gd name="T1" fmla="*/ 617829176 h 728"/>
                <a:gd name="T2" fmla="*/ 1237 w 273"/>
                <a:gd name="T3" fmla="*/ 30088185 h 728"/>
                <a:gd name="T4" fmla="*/ 1261 w 273"/>
                <a:gd name="T5" fmla="*/ 35405475 h 728"/>
                <a:gd name="T6" fmla="*/ 242 w 273"/>
                <a:gd name="T7" fmla="*/ 35405475 h 728"/>
                <a:gd name="T8" fmla="*/ 229 w 273"/>
                <a:gd name="T9" fmla="*/ 35405475 h 728"/>
                <a:gd name="T10" fmla="*/ 222 w 273"/>
                <a:gd name="T11" fmla="*/ 34311201 h 728"/>
                <a:gd name="T12" fmla="*/ 219 w 273"/>
                <a:gd name="T13" fmla="*/ 32630568 h 728"/>
                <a:gd name="T14" fmla="*/ 219 w 273"/>
                <a:gd name="T15" fmla="*/ 30088185 h 728"/>
                <a:gd name="T16" fmla="*/ 219 w 273"/>
                <a:gd name="T17" fmla="*/ 28327110 h 728"/>
                <a:gd name="T18" fmla="*/ 222 w 273"/>
                <a:gd name="T19" fmla="*/ 26624309 h 728"/>
                <a:gd name="T20" fmla="*/ 229 w 273"/>
                <a:gd name="T21" fmla="*/ 25636313 h 728"/>
                <a:gd name="T22" fmla="*/ 242 w 273"/>
                <a:gd name="T23" fmla="*/ 25636313 h 728"/>
                <a:gd name="T24" fmla="*/ 1261 w 273"/>
                <a:gd name="T25" fmla="*/ 25636313 h 728"/>
                <a:gd name="T26" fmla="*/ 1288 w 273"/>
                <a:gd name="T27" fmla="*/ 25636313 h 728"/>
                <a:gd name="T28" fmla="*/ 1290 w 273"/>
                <a:gd name="T29" fmla="*/ 26624309 h 728"/>
                <a:gd name="T30" fmla="*/ 1292 w 273"/>
                <a:gd name="T31" fmla="*/ 28327110 h 728"/>
                <a:gd name="T32" fmla="*/ 1292 w 273"/>
                <a:gd name="T33" fmla="*/ 30088185 h 728"/>
                <a:gd name="T34" fmla="*/ 1292 w 273"/>
                <a:gd name="T35" fmla="*/ 617829176 h 728"/>
                <a:gd name="T36" fmla="*/ 1292 w 273"/>
                <a:gd name="T37" fmla="*/ 620519750 h 728"/>
                <a:gd name="T38" fmla="*/ 1290 w 273"/>
                <a:gd name="T39" fmla="*/ 621591853 h 728"/>
                <a:gd name="T40" fmla="*/ 1288 w 273"/>
                <a:gd name="T41" fmla="*/ 623310023 h 728"/>
                <a:gd name="T42" fmla="*/ 1261 w 273"/>
                <a:gd name="T43" fmla="*/ 623310023 h 728"/>
                <a:gd name="T44" fmla="*/ 1251 w 273"/>
                <a:gd name="T45" fmla="*/ 623310023 h 728"/>
                <a:gd name="T46" fmla="*/ 1247 w 273"/>
                <a:gd name="T47" fmla="*/ 621591853 h 728"/>
                <a:gd name="T48" fmla="*/ 1237 w 273"/>
                <a:gd name="T49" fmla="*/ 620519750 h 728"/>
                <a:gd name="T50" fmla="*/ 1237 w 273"/>
                <a:gd name="T51" fmla="*/ 617829176 h 728"/>
                <a:gd name="T52" fmla="*/ 1237 w 273"/>
                <a:gd name="T53" fmla="*/ 617829176 h 728"/>
                <a:gd name="T54" fmla="*/ 284 w 273"/>
                <a:gd name="T55" fmla="*/ 60999916 h 728"/>
                <a:gd name="T56" fmla="*/ 0 w 273"/>
                <a:gd name="T57" fmla="*/ 30088185 h 728"/>
                <a:gd name="T58" fmla="*/ 284 w 273"/>
                <a:gd name="T59" fmla="*/ 0 h 728"/>
                <a:gd name="T60" fmla="*/ 284 w 273"/>
                <a:gd name="T61" fmla="*/ 60999916 h 7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73" h="728">
                  <a:moveTo>
                    <a:pt x="263" y="722"/>
                  </a:moveTo>
                  <a:lnTo>
                    <a:pt x="263" y="35"/>
                  </a:lnTo>
                  <a:lnTo>
                    <a:pt x="268" y="41"/>
                  </a:lnTo>
                  <a:lnTo>
                    <a:pt x="51" y="41"/>
                  </a:lnTo>
                  <a:lnTo>
                    <a:pt x="48" y="41"/>
                  </a:lnTo>
                  <a:lnTo>
                    <a:pt x="47" y="40"/>
                  </a:lnTo>
                  <a:lnTo>
                    <a:pt x="46" y="38"/>
                  </a:lnTo>
                  <a:lnTo>
                    <a:pt x="46" y="35"/>
                  </a:lnTo>
                  <a:lnTo>
                    <a:pt x="46" y="33"/>
                  </a:lnTo>
                  <a:lnTo>
                    <a:pt x="47" y="31"/>
                  </a:lnTo>
                  <a:lnTo>
                    <a:pt x="48" y="30"/>
                  </a:lnTo>
                  <a:lnTo>
                    <a:pt x="51" y="30"/>
                  </a:lnTo>
                  <a:lnTo>
                    <a:pt x="268" y="30"/>
                  </a:lnTo>
                  <a:lnTo>
                    <a:pt x="271" y="30"/>
                  </a:lnTo>
                  <a:lnTo>
                    <a:pt x="272" y="31"/>
                  </a:lnTo>
                  <a:lnTo>
                    <a:pt x="273" y="33"/>
                  </a:lnTo>
                  <a:lnTo>
                    <a:pt x="273" y="35"/>
                  </a:lnTo>
                  <a:lnTo>
                    <a:pt x="273" y="722"/>
                  </a:lnTo>
                  <a:lnTo>
                    <a:pt x="273" y="725"/>
                  </a:lnTo>
                  <a:lnTo>
                    <a:pt x="272" y="726"/>
                  </a:lnTo>
                  <a:lnTo>
                    <a:pt x="271" y="728"/>
                  </a:lnTo>
                  <a:lnTo>
                    <a:pt x="268" y="728"/>
                  </a:lnTo>
                  <a:lnTo>
                    <a:pt x="266" y="728"/>
                  </a:lnTo>
                  <a:lnTo>
                    <a:pt x="265" y="726"/>
                  </a:lnTo>
                  <a:lnTo>
                    <a:pt x="263" y="725"/>
                  </a:lnTo>
                  <a:lnTo>
                    <a:pt x="263" y="722"/>
                  </a:lnTo>
                  <a:close/>
                  <a:moveTo>
                    <a:pt x="60" y="71"/>
                  </a:moveTo>
                  <a:lnTo>
                    <a:pt x="0" y="35"/>
                  </a:lnTo>
                  <a:lnTo>
                    <a:pt x="60" y="0"/>
                  </a:lnTo>
                  <a:lnTo>
                    <a:pt x="60" y="71"/>
                  </a:lnTo>
                  <a:close/>
                </a:path>
              </a:pathLst>
            </a:custGeom>
            <a:solidFill>
              <a:srgbClr val="000000"/>
            </a:solidFill>
            <a:ln w="1588">
              <a:solidFill>
                <a:srgbClr val="000000"/>
              </a:solidFill>
              <a:prstDash val="solid"/>
              <a:round/>
              <a:headEnd/>
              <a:tailEnd/>
            </a:ln>
          </p:spPr>
          <p:txBody>
            <a:bodyPr/>
            <a:lstStyle/>
            <a:p>
              <a:endParaRPr lang="zh-CN" altLang="en-US"/>
            </a:p>
          </p:txBody>
        </p:sp>
        <p:sp>
          <p:nvSpPr>
            <p:cNvPr id="105617" name="Line 88"/>
            <p:cNvSpPr>
              <a:spLocks noChangeShapeType="1"/>
            </p:cNvSpPr>
            <p:nvPr/>
          </p:nvSpPr>
          <p:spPr bwMode="auto">
            <a:xfrm flipV="1">
              <a:off x="5005" y="2786"/>
              <a:ext cx="128" cy="2"/>
            </a:xfrm>
            <a:prstGeom prst="line">
              <a:avLst/>
            </a:prstGeom>
            <a:noFill/>
            <a:ln w="11113">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05618" name="Rectangle 89"/>
            <p:cNvSpPr>
              <a:spLocks noChangeArrowheads="1"/>
            </p:cNvSpPr>
            <p:nvPr/>
          </p:nvSpPr>
          <p:spPr bwMode="auto">
            <a:xfrm>
              <a:off x="3803" y="1990"/>
              <a:ext cx="1053" cy="215"/>
            </a:xfrm>
            <a:prstGeom prst="rect">
              <a:avLst/>
            </a:prstGeom>
            <a:noFill/>
            <a:ln w="11113">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pPr marL="342900" indent="-342900"/>
              <a:r>
                <a:rPr lang="zh-CN" altLang="en-US" sz="1600">
                  <a:latin typeface="黑体" charset="0"/>
                  <a:ea typeface="黑体" charset="0"/>
                  <a:cs typeface="黑体" charset="0"/>
                </a:rPr>
                <a:t>合作关系建立</a:t>
              </a:r>
            </a:p>
          </p:txBody>
        </p:sp>
        <p:sp>
          <p:nvSpPr>
            <p:cNvPr id="105619" name="Freeform 90"/>
            <p:cNvSpPr>
              <a:spLocks noEditPoints="1"/>
            </p:cNvSpPr>
            <p:nvPr/>
          </p:nvSpPr>
          <p:spPr bwMode="auto">
            <a:xfrm>
              <a:off x="4281" y="1782"/>
              <a:ext cx="63" cy="214"/>
            </a:xfrm>
            <a:custGeom>
              <a:avLst/>
              <a:gdLst>
                <a:gd name="T0" fmla="*/ 144 w 60"/>
                <a:gd name="T1" fmla="*/ 6 h 233"/>
                <a:gd name="T2" fmla="*/ 149 w 60"/>
                <a:gd name="T3" fmla="*/ 15 h 233"/>
                <a:gd name="T4" fmla="*/ 144 w 60"/>
                <a:gd name="T5" fmla="*/ 16 h 233"/>
                <a:gd name="T6" fmla="*/ 142 w 60"/>
                <a:gd name="T7" fmla="*/ 16 h 233"/>
                <a:gd name="T8" fmla="*/ 137 w 60"/>
                <a:gd name="T9" fmla="*/ 16 h 233"/>
                <a:gd name="T10" fmla="*/ 129 w 60"/>
                <a:gd name="T11" fmla="*/ 16 h 233"/>
                <a:gd name="T12" fmla="*/ 123 w 60"/>
                <a:gd name="T13" fmla="*/ 16 h 233"/>
                <a:gd name="T14" fmla="*/ 111 w 60"/>
                <a:gd name="T15" fmla="*/ 16 h 233"/>
                <a:gd name="T16" fmla="*/ 111 w 60"/>
                <a:gd name="T17" fmla="*/ 16 h 233"/>
                <a:gd name="T18" fmla="*/ 101 w 60"/>
                <a:gd name="T19" fmla="*/ 15 h 233"/>
                <a:gd name="T20" fmla="*/ 101 w 60"/>
                <a:gd name="T21" fmla="*/ 6 h 233"/>
                <a:gd name="T22" fmla="*/ 101 w 60"/>
                <a:gd name="T23" fmla="*/ 4 h 233"/>
                <a:gd name="T24" fmla="*/ 111 w 60"/>
                <a:gd name="T25" fmla="*/ 3 h 233"/>
                <a:gd name="T26" fmla="*/ 117 w 60"/>
                <a:gd name="T27" fmla="*/ 1 h 233"/>
                <a:gd name="T28" fmla="*/ 129 w 60"/>
                <a:gd name="T29" fmla="*/ 0 h 233"/>
                <a:gd name="T30" fmla="*/ 137 w 60"/>
                <a:gd name="T31" fmla="*/ 1 h 233"/>
                <a:gd name="T32" fmla="*/ 142 w 60"/>
                <a:gd name="T33" fmla="*/ 3 h 233"/>
                <a:gd name="T34" fmla="*/ 144 w 60"/>
                <a:gd name="T35" fmla="*/ 4 h 233"/>
                <a:gd name="T36" fmla="*/ 144 w 60"/>
                <a:gd name="T37" fmla="*/ 6 h 233"/>
                <a:gd name="T38" fmla="*/ 144 w 60"/>
                <a:gd name="T39" fmla="*/ 6 h 233"/>
                <a:gd name="T40" fmla="*/ 247 w 60"/>
                <a:gd name="T41" fmla="*/ 15 h 233"/>
                <a:gd name="T42" fmla="*/ 129 w 60"/>
                <a:gd name="T43" fmla="*/ 20 h 233"/>
                <a:gd name="T44" fmla="*/ 0 w 60"/>
                <a:gd name="T45" fmla="*/ 15 h 233"/>
                <a:gd name="T46" fmla="*/ 247 w 60"/>
                <a:gd name="T47" fmla="*/ 15 h 2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233">
                  <a:moveTo>
                    <a:pt x="35" y="6"/>
                  </a:moveTo>
                  <a:lnTo>
                    <a:pt x="36" y="173"/>
                  </a:lnTo>
                  <a:lnTo>
                    <a:pt x="35" y="176"/>
                  </a:lnTo>
                  <a:lnTo>
                    <a:pt x="34" y="177"/>
                  </a:lnTo>
                  <a:lnTo>
                    <a:pt x="33" y="179"/>
                  </a:lnTo>
                  <a:lnTo>
                    <a:pt x="30" y="180"/>
                  </a:lnTo>
                  <a:lnTo>
                    <a:pt x="29" y="179"/>
                  </a:lnTo>
                  <a:lnTo>
                    <a:pt x="27" y="177"/>
                  </a:lnTo>
                  <a:lnTo>
                    <a:pt x="27" y="176"/>
                  </a:lnTo>
                  <a:lnTo>
                    <a:pt x="25" y="173"/>
                  </a:lnTo>
                  <a:lnTo>
                    <a:pt x="25" y="6"/>
                  </a:lnTo>
                  <a:lnTo>
                    <a:pt x="25" y="4"/>
                  </a:lnTo>
                  <a:lnTo>
                    <a:pt x="27" y="3"/>
                  </a:lnTo>
                  <a:lnTo>
                    <a:pt x="28" y="1"/>
                  </a:lnTo>
                  <a:lnTo>
                    <a:pt x="30" y="0"/>
                  </a:lnTo>
                  <a:lnTo>
                    <a:pt x="33" y="1"/>
                  </a:lnTo>
                  <a:lnTo>
                    <a:pt x="34" y="3"/>
                  </a:lnTo>
                  <a:lnTo>
                    <a:pt x="35" y="4"/>
                  </a:lnTo>
                  <a:lnTo>
                    <a:pt x="35" y="6"/>
                  </a:lnTo>
                  <a:close/>
                  <a:moveTo>
                    <a:pt x="60" y="162"/>
                  </a:moveTo>
                  <a:lnTo>
                    <a:pt x="30" y="233"/>
                  </a:lnTo>
                  <a:lnTo>
                    <a:pt x="0" y="162"/>
                  </a:lnTo>
                  <a:lnTo>
                    <a:pt x="60" y="162"/>
                  </a:lnTo>
                  <a:close/>
                </a:path>
              </a:pathLst>
            </a:custGeom>
            <a:solidFill>
              <a:srgbClr val="000000"/>
            </a:solidFill>
            <a:ln w="1588">
              <a:solidFill>
                <a:srgbClr val="000000"/>
              </a:solidFill>
              <a:prstDash val="solid"/>
              <a:round/>
              <a:headEnd/>
              <a:tailEnd/>
            </a:ln>
          </p:spPr>
          <p:txBody>
            <a:bodyPr/>
            <a:lstStyle/>
            <a:p>
              <a:endParaRPr lang="zh-CN" altLang="en-US"/>
            </a:p>
          </p:txBody>
        </p:sp>
      </p:grpSp>
      <p:grpSp>
        <p:nvGrpSpPr>
          <p:cNvPr id="105478" name="Group 9"/>
          <p:cNvGrpSpPr>
            <a:grpSpLocks/>
          </p:cNvGrpSpPr>
          <p:nvPr/>
        </p:nvGrpSpPr>
        <p:grpSpPr bwMode="auto">
          <a:xfrm>
            <a:off x="145158" y="3766667"/>
            <a:ext cx="5147617" cy="2447925"/>
            <a:chOff x="1710" y="6424"/>
            <a:chExt cx="8340" cy="3441"/>
          </a:xfrm>
        </p:grpSpPr>
        <p:sp>
          <p:nvSpPr>
            <p:cNvPr id="105480" name="Line 11"/>
            <p:cNvSpPr>
              <a:spLocks noChangeShapeType="1"/>
            </p:cNvSpPr>
            <p:nvPr/>
          </p:nvSpPr>
          <p:spPr bwMode="auto">
            <a:xfrm>
              <a:off x="2355" y="6426"/>
              <a:ext cx="7058"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481" name="Text Box 12"/>
            <p:cNvSpPr txBox="1">
              <a:spLocks noChangeArrowheads="1"/>
            </p:cNvSpPr>
            <p:nvPr/>
          </p:nvSpPr>
          <p:spPr bwMode="auto">
            <a:xfrm>
              <a:off x="1851" y="6738"/>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成本</a:t>
              </a:r>
              <a:r>
                <a:rPr kumimoji="0" lang="en-US" altLang="zh-CN" sz="900" i="1"/>
                <a:t>U</a:t>
              </a:r>
              <a:r>
                <a:rPr kumimoji="0" lang="en-US" altLang="zh-CN" sz="900" i="1" baseline="-25000"/>
                <a:t>1</a:t>
              </a:r>
              <a:endParaRPr kumimoji="0" lang="en-US" altLang="zh-CN" sz="900"/>
            </a:p>
          </p:txBody>
        </p:sp>
        <p:sp>
          <p:nvSpPr>
            <p:cNvPr id="105482" name="Text Box 13"/>
            <p:cNvSpPr txBox="1">
              <a:spLocks noChangeArrowheads="1"/>
            </p:cNvSpPr>
            <p:nvPr/>
          </p:nvSpPr>
          <p:spPr bwMode="auto">
            <a:xfrm>
              <a:off x="3120" y="6738"/>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质量</a:t>
              </a:r>
              <a:r>
                <a:rPr kumimoji="0" lang="en-US" altLang="zh-CN" sz="900" i="1"/>
                <a:t>U</a:t>
              </a:r>
              <a:r>
                <a:rPr kumimoji="0" lang="en-US" altLang="zh-CN" sz="900" i="1" baseline="-25000"/>
                <a:t>2</a:t>
              </a:r>
              <a:endParaRPr kumimoji="0" lang="en-US" altLang="zh-CN" sz="900"/>
            </a:p>
          </p:txBody>
        </p:sp>
        <p:sp>
          <p:nvSpPr>
            <p:cNvPr id="105483" name="Text Box 14"/>
            <p:cNvSpPr txBox="1">
              <a:spLocks noChangeArrowheads="1"/>
            </p:cNvSpPr>
            <p:nvPr/>
          </p:nvSpPr>
          <p:spPr bwMode="auto">
            <a:xfrm>
              <a:off x="5410" y="6738"/>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信誉度</a:t>
              </a:r>
              <a:r>
                <a:rPr kumimoji="0" lang="en-US" altLang="zh-CN" sz="900" i="1"/>
                <a:t>U</a:t>
              </a:r>
              <a:r>
                <a:rPr kumimoji="0" lang="en-US" altLang="zh-CN" sz="900" i="1" baseline="-25000"/>
                <a:t>4</a:t>
              </a:r>
              <a:endParaRPr kumimoji="0" lang="en-US" altLang="zh-CN" sz="900"/>
            </a:p>
          </p:txBody>
        </p:sp>
        <p:sp>
          <p:nvSpPr>
            <p:cNvPr id="105484" name="Text Box 15"/>
            <p:cNvSpPr txBox="1">
              <a:spLocks noChangeArrowheads="1"/>
            </p:cNvSpPr>
            <p:nvPr/>
          </p:nvSpPr>
          <p:spPr bwMode="auto">
            <a:xfrm>
              <a:off x="7544" y="6744"/>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en-US" altLang="zh-CN"/>
                <a:t>R&amp;D</a:t>
              </a:r>
              <a:r>
                <a:rPr kumimoji="0" lang="en-US" altLang="zh-CN" sz="900"/>
                <a:t> </a:t>
              </a:r>
              <a:r>
                <a:rPr kumimoji="0" lang="en-US" altLang="zh-CN" sz="900" i="1"/>
                <a:t>U</a:t>
              </a:r>
              <a:r>
                <a:rPr kumimoji="0" lang="en-US" altLang="zh-CN" sz="900" i="1" baseline="-25000"/>
                <a:t>6</a:t>
              </a:r>
              <a:endParaRPr kumimoji="0" lang="en-US" altLang="zh-CN" sz="900"/>
            </a:p>
          </p:txBody>
        </p:sp>
        <p:sp>
          <p:nvSpPr>
            <p:cNvPr id="105485" name="Text Box 16"/>
            <p:cNvSpPr txBox="1">
              <a:spLocks noChangeArrowheads="1"/>
            </p:cNvSpPr>
            <p:nvPr/>
          </p:nvSpPr>
          <p:spPr bwMode="auto">
            <a:xfrm>
              <a:off x="8665" y="6744"/>
              <a:ext cx="12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外部环境</a:t>
              </a:r>
              <a:r>
                <a:rPr kumimoji="0" lang="en-US" altLang="zh-CN" sz="900" i="1"/>
                <a:t>U</a:t>
              </a:r>
              <a:r>
                <a:rPr kumimoji="0" lang="en-US" altLang="zh-CN" sz="900" i="1" baseline="-25000"/>
                <a:t>7</a:t>
              </a:r>
              <a:endParaRPr kumimoji="0" lang="en-US" altLang="zh-CN" sz="900"/>
            </a:p>
          </p:txBody>
        </p:sp>
        <p:sp>
          <p:nvSpPr>
            <p:cNvPr id="105486" name="Line 17"/>
            <p:cNvSpPr>
              <a:spLocks noChangeShapeType="1"/>
            </p:cNvSpPr>
            <p:nvPr/>
          </p:nvSpPr>
          <p:spPr bwMode="auto">
            <a:xfrm>
              <a:off x="2367" y="6426"/>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487" name="Line 18"/>
            <p:cNvSpPr>
              <a:spLocks noChangeShapeType="1"/>
            </p:cNvSpPr>
            <p:nvPr/>
          </p:nvSpPr>
          <p:spPr bwMode="auto">
            <a:xfrm>
              <a:off x="3577" y="6426"/>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488" name="Line 19"/>
            <p:cNvSpPr>
              <a:spLocks noChangeShapeType="1"/>
            </p:cNvSpPr>
            <p:nvPr/>
          </p:nvSpPr>
          <p:spPr bwMode="auto">
            <a:xfrm>
              <a:off x="4832" y="643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489" name="Line 20"/>
            <p:cNvSpPr>
              <a:spLocks noChangeShapeType="1"/>
            </p:cNvSpPr>
            <p:nvPr/>
          </p:nvSpPr>
          <p:spPr bwMode="auto">
            <a:xfrm>
              <a:off x="6938" y="6426"/>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8" name="Line 21"/>
            <p:cNvSpPr>
              <a:spLocks noChangeShapeType="1"/>
            </p:cNvSpPr>
            <p:nvPr/>
          </p:nvSpPr>
          <p:spPr bwMode="auto">
            <a:xfrm>
              <a:off x="5870" y="6424"/>
              <a:ext cx="7" cy="306"/>
            </a:xfrm>
            <a:prstGeom prst="line">
              <a:avLst/>
            </a:prstGeom>
            <a:ln w="9525">
              <a:headEnd/>
              <a:tailEnd type="none"/>
            </a:ln>
          </p:spPr>
          <p:style>
            <a:lnRef idx="2">
              <a:schemeClr val="dk1"/>
            </a:lnRef>
            <a:fillRef idx="0">
              <a:schemeClr val="dk1"/>
            </a:fillRef>
            <a:effectRef idx="1">
              <a:schemeClr val="dk1"/>
            </a:effectRef>
            <a:fontRef idx="minor">
              <a:schemeClr val="tx1"/>
            </a:fontRef>
          </p:style>
          <p:txBody>
            <a:bodyPr lIns="0" rIns="0" bIns="0"/>
            <a:lstStyle/>
            <a:p>
              <a:pPr>
                <a:defRPr/>
              </a:pPr>
              <a:endParaRPr lang="zh-CN" altLang="en-US" sz="1100"/>
            </a:p>
          </p:txBody>
        </p:sp>
        <p:sp>
          <p:nvSpPr>
            <p:cNvPr id="105491" name="Line 22"/>
            <p:cNvSpPr>
              <a:spLocks noChangeShapeType="1"/>
            </p:cNvSpPr>
            <p:nvPr/>
          </p:nvSpPr>
          <p:spPr bwMode="auto">
            <a:xfrm>
              <a:off x="8014" y="643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492" name="Line 23"/>
            <p:cNvSpPr>
              <a:spLocks noChangeShapeType="1"/>
            </p:cNvSpPr>
            <p:nvPr/>
          </p:nvSpPr>
          <p:spPr bwMode="auto">
            <a:xfrm>
              <a:off x="9406" y="643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nvGrpSpPr>
            <p:cNvPr id="105493" name="Group 24"/>
            <p:cNvGrpSpPr>
              <a:grpSpLocks/>
            </p:cNvGrpSpPr>
            <p:nvPr/>
          </p:nvGrpSpPr>
          <p:grpSpPr bwMode="auto">
            <a:xfrm>
              <a:off x="1710" y="7206"/>
              <a:ext cx="1170" cy="2652"/>
              <a:chOff x="1710" y="7206"/>
              <a:chExt cx="1170" cy="2652"/>
            </a:xfrm>
          </p:grpSpPr>
          <p:sp>
            <p:nvSpPr>
              <p:cNvPr id="105556" name="Text Box 25"/>
              <p:cNvSpPr txBox="1">
                <a:spLocks noChangeArrowheads="1"/>
              </p:cNvSpPr>
              <p:nvPr/>
            </p:nvSpPr>
            <p:spPr bwMode="auto">
              <a:xfrm>
                <a:off x="1710" y="7902"/>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市场报价</a:t>
                </a:r>
                <a:endParaRPr kumimoji="0" lang="en-US" altLang="zh-CN"/>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11</a:t>
                </a:r>
                <a:endParaRPr kumimoji="0" lang="en-US" altLang="zh-CN" sz="900"/>
              </a:p>
            </p:txBody>
          </p:sp>
          <p:sp>
            <p:nvSpPr>
              <p:cNvPr id="105557" name="Text Box 26"/>
              <p:cNvSpPr txBox="1">
                <a:spLocks noChangeArrowheads="1"/>
              </p:cNvSpPr>
              <p:nvPr/>
            </p:nvSpPr>
            <p:spPr bwMode="auto">
              <a:xfrm>
                <a:off x="2128" y="7902"/>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数量折扣</a:t>
                </a:r>
                <a:endParaRPr kumimoji="0" lang="en-US" altLang="zh-CN"/>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12</a:t>
                </a:r>
                <a:endParaRPr kumimoji="0" lang="en-US" altLang="zh-CN" sz="900"/>
              </a:p>
            </p:txBody>
          </p:sp>
          <p:sp>
            <p:nvSpPr>
              <p:cNvPr id="105558" name="Text Box 27"/>
              <p:cNvSpPr txBox="1">
                <a:spLocks noChangeArrowheads="1"/>
              </p:cNvSpPr>
              <p:nvPr/>
            </p:nvSpPr>
            <p:spPr bwMode="auto">
              <a:xfrm>
                <a:off x="2546" y="7902"/>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物流费用</a:t>
                </a:r>
                <a:endParaRPr kumimoji="0" lang="en-US" altLang="zh-CN"/>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13</a:t>
                </a:r>
                <a:endParaRPr kumimoji="0" lang="en-US" altLang="zh-CN" sz="900"/>
              </a:p>
            </p:txBody>
          </p:sp>
          <p:grpSp>
            <p:nvGrpSpPr>
              <p:cNvPr id="105559" name="Group 28"/>
              <p:cNvGrpSpPr>
                <a:grpSpLocks/>
              </p:cNvGrpSpPr>
              <p:nvPr/>
            </p:nvGrpSpPr>
            <p:grpSpPr bwMode="auto">
              <a:xfrm>
                <a:off x="1933" y="7206"/>
                <a:ext cx="836" cy="630"/>
                <a:chOff x="1800" y="7206"/>
                <a:chExt cx="1080" cy="630"/>
              </a:xfrm>
            </p:grpSpPr>
            <p:sp>
              <p:nvSpPr>
                <p:cNvPr id="105560" name="Line 29"/>
                <p:cNvSpPr>
                  <a:spLocks noChangeShapeType="1"/>
                </p:cNvSpPr>
                <p:nvPr/>
              </p:nvSpPr>
              <p:spPr bwMode="auto">
                <a:xfrm>
                  <a:off x="1800" y="7524"/>
                  <a:ext cx="108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nvGrpSpPr>
                <p:cNvPr id="105561" name="Group 30"/>
                <p:cNvGrpSpPr>
                  <a:grpSpLocks/>
                </p:cNvGrpSpPr>
                <p:nvPr/>
              </p:nvGrpSpPr>
              <p:grpSpPr bwMode="auto">
                <a:xfrm>
                  <a:off x="1800" y="7206"/>
                  <a:ext cx="1080" cy="630"/>
                  <a:chOff x="1800" y="7206"/>
                  <a:chExt cx="1080" cy="630"/>
                </a:xfrm>
              </p:grpSpPr>
              <p:sp>
                <p:nvSpPr>
                  <p:cNvPr id="105562" name="Line 31"/>
                  <p:cNvSpPr>
                    <a:spLocks noChangeShapeType="1"/>
                  </p:cNvSpPr>
                  <p:nvPr/>
                </p:nvSpPr>
                <p:spPr bwMode="auto">
                  <a:xfrm>
                    <a:off x="2340" y="7206"/>
                    <a:ext cx="0" cy="63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63" name="Line 32"/>
                  <p:cNvSpPr>
                    <a:spLocks noChangeShapeType="1"/>
                  </p:cNvSpPr>
                  <p:nvPr/>
                </p:nvSpPr>
                <p:spPr bwMode="auto">
                  <a:xfrm>
                    <a:off x="180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64" name="Line 33"/>
                  <p:cNvSpPr>
                    <a:spLocks noChangeShapeType="1"/>
                  </p:cNvSpPr>
                  <p:nvPr/>
                </p:nvSpPr>
                <p:spPr bwMode="auto">
                  <a:xfrm>
                    <a:off x="288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grpSp>
          <p:nvGrpSpPr>
            <p:cNvPr id="105494" name="Group 34"/>
            <p:cNvGrpSpPr>
              <a:grpSpLocks/>
            </p:cNvGrpSpPr>
            <p:nvPr/>
          </p:nvGrpSpPr>
          <p:grpSpPr bwMode="auto">
            <a:xfrm>
              <a:off x="2970" y="7212"/>
              <a:ext cx="1170" cy="2652"/>
              <a:chOff x="2970" y="7212"/>
              <a:chExt cx="1170" cy="2652"/>
            </a:xfrm>
          </p:grpSpPr>
          <p:sp>
            <p:nvSpPr>
              <p:cNvPr id="105547" name="Text Box 35"/>
              <p:cNvSpPr txBox="1">
                <a:spLocks noChangeArrowheads="1"/>
              </p:cNvSpPr>
              <p:nvPr/>
            </p:nvSpPr>
            <p:spPr bwMode="auto">
              <a:xfrm>
                <a:off x="2970" y="7908"/>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合格品率</a:t>
                </a:r>
                <a:endParaRPr kumimoji="0" lang="en-US" altLang="zh-CN"/>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21</a:t>
                </a:r>
                <a:endParaRPr kumimoji="0" lang="en-US" altLang="zh-CN" sz="900"/>
              </a:p>
            </p:txBody>
          </p:sp>
          <p:sp>
            <p:nvSpPr>
              <p:cNvPr id="105548" name="Text Box 36"/>
              <p:cNvSpPr txBox="1">
                <a:spLocks noChangeArrowheads="1"/>
              </p:cNvSpPr>
              <p:nvPr/>
            </p:nvSpPr>
            <p:spPr bwMode="auto">
              <a:xfrm>
                <a:off x="3388" y="7908"/>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质量认证</a:t>
                </a:r>
                <a:endParaRPr kumimoji="0" lang="en-US" altLang="zh-CN"/>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22</a:t>
                </a:r>
                <a:endParaRPr kumimoji="0" lang="en-US" altLang="zh-CN" sz="900"/>
              </a:p>
            </p:txBody>
          </p:sp>
          <p:sp>
            <p:nvSpPr>
              <p:cNvPr id="105549" name="Text Box 37"/>
              <p:cNvSpPr txBox="1">
                <a:spLocks noChangeArrowheads="1"/>
              </p:cNvSpPr>
              <p:nvPr/>
            </p:nvSpPr>
            <p:spPr bwMode="auto">
              <a:xfrm>
                <a:off x="3806" y="7908"/>
                <a:ext cx="334" cy="195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en-US" altLang="zh-CN"/>
                  <a:t>TQC</a:t>
                </a:r>
                <a:r>
                  <a:rPr kumimoji="0" lang="zh-CN" altLang="en-US"/>
                  <a:t>实施</a:t>
                </a: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endParaRPr kumimoji="0" lang="en-US" altLang="zh-CN" sz="900"/>
              </a:p>
              <a:p>
                <a:pPr eaLnBrk="0" hangingPunct="0">
                  <a:lnSpc>
                    <a:spcPct val="100000"/>
                  </a:lnSpc>
                  <a:spcBef>
                    <a:spcPct val="0"/>
                  </a:spcBef>
                </a:pPr>
                <a:r>
                  <a:rPr kumimoji="0" lang="en-US" altLang="zh-CN" sz="900" i="1"/>
                  <a:t>V</a:t>
                </a:r>
                <a:r>
                  <a:rPr kumimoji="0" lang="en-US" altLang="zh-CN" sz="900" i="1" baseline="-25000"/>
                  <a:t>23</a:t>
                </a:r>
                <a:endParaRPr kumimoji="0" lang="en-US" altLang="zh-CN" sz="900"/>
              </a:p>
            </p:txBody>
          </p:sp>
          <p:grpSp>
            <p:nvGrpSpPr>
              <p:cNvPr id="105550" name="Group 38"/>
              <p:cNvGrpSpPr>
                <a:grpSpLocks/>
              </p:cNvGrpSpPr>
              <p:nvPr/>
            </p:nvGrpSpPr>
            <p:grpSpPr bwMode="auto">
              <a:xfrm>
                <a:off x="3193" y="7212"/>
                <a:ext cx="836" cy="630"/>
                <a:chOff x="1800" y="7206"/>
                <a:chExt cx="1080" cy="630"/>
              </a:xfrm>
            </p:grpSpPr>
            <p:sp>
              <p:nvSpPr>
                <p:cNvPr id="105551" name="Line 39"/>
                <p:cNvSpPr>
                  <a:spLocks noChangeShapeType="1"/>
                </p:cNvSpPr>
                <p:nvPr/>
              </p:nvSpPr>
              <p:spPr bwMode="auto">
                <a:xfrm>
                  <a:off x="1800" y="7524"/>
                  <a:ext cx="108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nvGrpSpPr>
                <p:cNvPr id="105552" name="Group 40"/>
                <p:cNvGrpSpPr>
                  <a:grpSpLocks/>
                </p:cNvGrpSpPr>
                <p:nvPr/>
              </p:nvGrpSpPr>
              <p:grpSpPr bwMode="auto">
                <a:xfrm>
                  <a:off x="1800" y="7206"/>
                  <a:ext cx="1080" cy="630"/>
                  <a:chOff x="1800" y="7206"/>
                  <a:chExt cx="1080" cy="630"/>
                </a:xfrm>
              </p:grpSpPr>
              <p:sp>
                <p:nvSpPr>
                  <p:cNvPr id="105553" name="Line 41"/>
                  <p:cNvSpPr>
                    <a:spLocks noChangeShapeType="1"/>
                  </p:cNvSpPr>
                  <p:nvPr/>
                </p:nvSpPr>
                <p:spPr bwMode="auto">
                  <a:xfrm>
                    <a:off x="2340" y="7206"/>
                    <a:ext cx="0" cy="63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54" name="Line 42"/>
                  <p:cNvSpPr>
                    <a:spLocks noChangeShapeType="1"/>
                  </p:cNvSpPr>
                  <p:nvPr/>
                </p:nvSpPr>
                <p:spPr bwMode="auto">
                  <a:xfrm>
                    <a:off x="180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55" name="Line 43"/>
                  <p:cNvSpPr>
                    <a:spLocks noChangeShapeType="1"/>
                  </p:cNvSpPr>
                  <p:nvPr/>
                </p:nvSpPr>
                <p:spPr bwMode="auto">
                  <a:xfrm>
                    <a:off x="288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grpSp>
          <p:nvGrpSpPr>
            <p:cNvPr id="105495" name="Group 44"/>
            <p:cNvGrpSpPr>
              <a:grpSpLocks/>
            </p:cNvGrpSpPr>
            <p:nvPr/>
          </p:nvGrpSpPr>
          <p:grpSpPr bwMode="auto">
            <a:xfrm>
              <a:off x="4260" y="7167"/>
              <a:ext cx="1170" cy="2683"/>
              <a:chOff x="4260" y="7167"/>
              <a:chExt cx="1170" cy="2683"/>
            </a:xfrm>
          </p:grpSpPr>
          <p:grpSp>
            <p:nvGrpSpPr>
              <p:cNvPr id="105537" name="Group 45"/>
              <p:cNvGrpSpPr>
                <a:grpSpLocks/>
              </p:cNvGrpSpPr>
              <p:nvPr/>
            </p:nvGrpSpPr>
            <p:grpSpPr bwMode="auto">
              <a:xfrm>
                <a:off x="4260" y="7917"/>
                <a:ext cx="1170" cy="1933"/>
                <a:chOff x="4260" y="7932"/>
                <a:chExt cx="1170" cy="1776"/>
              </a:xfrm>
            </p:grpSpPr>
            <p:sp>
              <p:nvSpPr>
                <p:cNvPr id="105544" name="Text Box 46"/>
                <p:cNvSpPr txBox="1">
                  <a:spLocks noChangeArrowheads="1"/>
                </p:cNvSpPr>
                <p:nvPr/>
              </p:nvSpPr>
              <p:spPr bwMode="auto">
                <a:xfrm>
                  <a:off x="4260"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订货提前期</a:t>
                  </a:r>
                  <a:endParaRPr kumimoji="0" lang="en-US" altLang="zh-CN"/>
                </a:p>
                <a:p>
                  <a:pPr eaLnBrk="0" hangingPunct="0">
                    <a:lnSpc>
                      <a:spcPct val="100000"/>
                    </a:lnSpc>
                    <a:spcBef>
                      <a:spcPct val="0"/>
                    </a:spcBef>
                  </a:pPr>
                  <a:endParaRPr kumimoji="0" lang="en-US" altLang="zh-CN"/>
                </a:p>
                <a:p>
                  <a:pPr eaLnBrk="0" hangingPunct="0">
                    <a:lnSpc>
                      <a:spcPct val="100000"/>
                    </a:lnSpc>
                    <a:spcBef>
                      <a:spcPct val="0"/>
                    </a:spcBef>
                  </a:pPr>
                  <a:r>
                    <a:rPr kumimoji="0" lang="en-US" altLang="zh-CN" sz="900" i="1"/>
                    <a:t>V</a:t>
                  </a:r>
                  <a:r>
                    <a:rPr kumimoji="0" lang="en-US" altLang="zh-CN" sz="900" i="1" baseline="-25000"/>
                    <a:t>31</a:t>
                  </a:r>
                  <a:endParaRPr kumimoji="0" lang="en-US" altLang="zh-CN" sz="900"/>
                </a:p>
              </p:txBody>
            </p:sp>
            <p:sp>
              <p:nvSpPr>
                <p:cNvPr id="105545" name="Text Box 47"/>
                <p:cNvSpPr txBox="1">
                  <a:spLocks noChangeArrowheads="1"/>
                </p:cNvSpPr>
                <p:nvPr/>
              </p:nvSpPr>
              <p:spPr bwMode="auto">
                <a:xfrm>
                  <a:off x="4678"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交货准确率</a:t>
                  </a:r>
                  <a:endParaRPr kumimoji="0" lang="en-US" altLang="zh-CN"/>
                </a:p>
                <a:p>
                  <a:pPr eaLnBrk="0" hangingPunct="0">
                    <a:lnSpc>
                      <a:spcPct val="100000"/>
                    </a:lnSpc>
                    <a:spcBef>
                      <a:spcPct val="0"/>
                    </a:spcBef>
                  </a:pPr>
                  <a:endParaRPr kumimoji="0" lang="en-US" altLang="zh-CN"/>
                </a:p>
                <a:p>
                  <a:pPr eaLnBrk="0" hangingPunct="0">
                    <a:lnSpc>
                      <a:spcPct val="100000"/>
                    </a:lnSpc>
                    <a:spcBef>
                      <a:spcPct val="0"/>
                    </a:spcBef>
                  </a:pPr>
                  <a:r>
                    <a:rPr kumimoji="0" lang="en-US" altLang="zh-CN" sz="900" i="1"/>
                    <a:t>V</a:t>
                  </a:r>
                  <a:r>
                    <a:rPr kumimoji="0" lang="en-US" altLang="zh-CN" sz="900" i="1" baseline="-25000"/>
                    <a:t>32</a:t>
                  </a:r>
                  <a:endParaRPr kumimoji="0" lang="en-US" altLang="zh-CN" sz="900"/>
                </a:p>
              </p:txBody>
            </p:sp>
            <p:sp>
              <p:nvSpPr>
                <p:cNvPr id="105546" name="Text Box 48"/>
                <p:cNvSpPr txBox="1">
                  <a:spLocks noChangeArrowheads="1"/>
                </p:cNvSpPr>
                <p:nvPr/>
              </p:nvSpPr>
              <p:spPr bwMode="auto">
                <a:xfrm>
                  <a:off x="5096"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柔性订货力</a:t>
                  </a:r>
                  <a:endParaRPr kumimoji="0" lang="en-US" altLang="zh-CN"/>
                </a:p>
                <a:p>
                  <a:pPr eaLnBrk="0" hangingPunct="0">
                    <a:lnSpc>
                      <a:spcPct val="104000"/>
                    </a:lnSpc>
                    <a:spcBef>
                      <a:spcPct val="0"/>
                    </a:spcBef>
                  </a:pPr>
                  <a:endParaRPr kumimoji="0" lang="en-US" altLang="zh-CN" sz="900" i="1"/>
                </a:p>
                <a:p>
                  <a:pPr eaLnBrk="0" hangingPunct="0">
                    <a:lnSpc>
                      <a:spcPct val="104000"/>
                    </a:lnSpc>
                    <a:spcBef>
                      <a:spcPct val="0"/>
                    </a:spcBef>
                  </a:pPr>
                  <a:r>
                    <a:rPr kumimoji="0" lang="en-US" altLang="zh-CN" sz="900" i="1"/>
                    <a:t>V</a:t>
                  </a:r>
                  <a:r>
                    <a:rPr kumimoji="0" lang="en-US" altLang="zh-CN" sz="900" i="1" baseline="-25000"/>
                    <a:t>33</a:t>
                  </a:r>
                  <a:endParaRPr kumimoji="0" lang="en-US" altLang="zh-CN" sz="900"/>
                </a:p>
              </p:txBody>
            </p:sp>
          </p:grpSp>
          <p:grpSp>
            <p:nvGrpSpPr>
              <p:cNvPr id="105538" name="Group 49"/>
              <p:cNvGrpSpPr>
                <a:grpSpLocks/>
              </p:cNvGrpSpPr>
              <p:nvPr/>
            </p:nvGrpSpPr>
            <p:grpSpPr bwMode="auto">
              <a:xfrm>
                <a:off x="4438" y="7167"/>
                <a:ext cx="836" cy="682"/>
                <a:chOff x="1800" y="7206"/>
                <a:chExt cx="1080" cy="630"/>
              </a:xfrm>
            </p:grpSpPr>
            <p:sp>
              <p:nvSpPr>
                <p:cNvPr id="105539" name="Line 50"/>
                <p:cNvSpPr>
                  <a:spLocks noChangeShapeType="1"/>
                </p:cNvSpPr>
                <p:nvPr/>
              </p:nvSpPr>
              <p:spPr bwMode="auto">
                <a:xfrm>
                  <a:off x="1800" y="7524"/>
                  <a:ext cx="108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nvGrpSpPr>
                <p:cNvPr id="105540" name="Group 51"/>
                <p:cNvGrpSpPr>
                  <a:grpSpLocks/>
                </p:cNvGrpSpPr>
                <p:nvPr/>
              </p:nvGrpSpPr>
              <p:grpSpPr bwMode="auto">
                <a:xfrm>
                  <a:off x="1800" y="7206"/>
                  <a:ext cx="1080" cy="630"/>
                  <a:chOff x="1800" y="7206"/>
                  <a:chExt cx="1080" cy="630"/>
                </a:xfrm>
              </p:grpSpPr>
              <p:sp>
                <p:nvSpPr>
                  <p:cNvPr id="105541" name="Line 52"/>
                  <p:cNvSpPr>
                    <a:spLocks noChangeShapeType="1"/>
                  </p:cNvSpPr>
                  <p:nvPr/>
                </p:nvSpPr>
                <p:spPr bwMode="auto">
                  <a:xfrm>
                    <a:off x="2340" y="7206"/>
                    <a:ext cx="0" cy="63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42" name="Line 53"/>
                  <p:cNvSpPr>
                    <a:spLocks noChangeShapeType="1"/>
                  </p:cNvSpPr>
                  <p:nvPr/>
                </p:nvSpPr>
                <p:spPr bwMode="auto">
                  <a:xfrm>
                    <a:off x="180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43" name="Line 54"/>
                  <p:cNvSpPr>
                    <a:spLocks noChangeShapeType="1"/>
                  </p:cNvSpPr>
                  <p:nvPr/>
                </p:nvSpPr>
                <p:spPr bwMode="auto">
                  <a:xfrm>
                    <a:off x="288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grpSp>
          <p:nvGrpSpPr>
            <p:cNvPr id="105496" name="Group 55"/>
            <p:cNvGrpSpPr>
              <a:grpSpLocks/>
            </p:cNvGrpSpPr>
            <p:nvPr/>
          </p:nvGrpSpPr>
          <p:grpSpPr bwMode="auto">
            <a:xfrm>
              <a:off x="5520" y="7212"/>
              <a:ext cx="752" cy="2652"/>
              <a:chOff x="5580" y="7212"/>
              <a:chExt cx="752" cy="2652"/>
            </a:xfrm>
          </p:grpSpPr>
          <p:sp>
            <p:nvSpPr>
              <p:cNvPr id="105530" name="Text Box 56"/>
              <p:cNvSpPr txBox="1">
                <a:spLocks noChangeArrowheads="1"/>
              </p:cNvSpPr>
              <p:nvPr/>
            </p:nvSpPr>
            <p:spPr bwMode="auto">
              <a:xfrm>
                <a:off x="5580"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同行中声望</a:t>
                </a:r>
                <a:endParaRPr kumimoji="0" lang="en-US" altLang="zh-CN"/>
              </a:p>
              <a:p>
                <a:pPr eaLnBrk="0" hangingPunct="0">
                  <a:lnSpc>
                    <a:spcPct val="100000"/>
                  </a:lnSpc>
                  <a:spcBef>
                    <a:spcPct val="0"/>
                  </a:spcBef>
                </a:pPr>
                <a:endParaRPr kumimoji="0" lang="en-US" altLang="zh-CN"/>
              </a:p>
              <a:p>
                <a:pPr eaLnBrk="0" hangingPunct="0">
                  <a:lnSpc>
                    <a:spcPct val="100000"/>
                  </a:lnSpc>
                  <a:spcBef>
                    <a:spcPct val="0"/>
                  </a:spcBef>
                </a:pPr>
                <a:r>
                  <a:rPr kumimoji="0" lang="en-US" altLang="zh-CN" sz="900" i="1"/>
                  <a:t>V</a:t>
                </a:r>
                <a:r>
                  <a:rPr kumimoji="0" lang="en-US" altLang="zh-CN" sz="900" i="1" baseline="-25000"/>
                  <a:t>41</a:t>
                </a:r>
                <a:endParaRPr kumimoji="0" lang="en-US" altLang="zh-CN" sz="900"/>
              </a:p>
            </p:txBody>
          </p:sp>
          <p:sp>
            <p:nvSpPr>
              <p:cNvPr id="105531" name="Text Box 57"/>
              <p:cNvSpPr txBox="1">
                <a:spLocks noChangeArrowheads="1"/>
              </p:cNvSpPr>
              <p:nvPr/>
            </p:nvSpPr>
            <p:spPr bwMode="auto">
              <a:xfrm>
                <a:off x="5998"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客户满意度</a:t>
                </a:r>
                <a:endParaRPr kumimoji="0" lang="en-US" altLang="zh-CN"/>
              </a:p>
              <a:p>
                <a:pPr eaLnBrk="0" hangingPunct="0">
                  <a:lnSpc>
                    <a:spcPct val="100000"/>
                  </a:lnSpc>
                  <a:spcBef>
                    <a:spcPct val="0"/>
                  </a:spcBef>
                </a:pPr>
                <a:endParaRPr kumimoji="0" lang="en-US" altLang="zh-CN"/>
              </a:p>
              <a:p>
                <a:pPr eaLnBrk="0" hangingPunct="0">
                  <a:lnSpc>
                    <a:spcPct val="100000"/>
                  </a:lnSpc>
                  <a:spcBef>
                    <a:spcPct val="0"/>
                  </a:spcBef>
                </a:pPr>
                <a:r>
                  <a:rPr kumimoji="0" lang="en-US" altLang="zh-CN" sz="900" i="1"/>
                  <a:t>V</a:t>
                </a:r>
                <a:r>
                  <a:rPr kumimoji="0" lang="en-US" altLang="zh-CN" sz="900" i="1" baseline="-25000"/>
                  <a:t>42</a:t>
                </a:r>
                <a:endParaRPr kumimoji="0" lang="en-US" altLang="zh-CN" sz="900"/>
              </a:p>
            </p:txBody>
          </p:sp>
          <p:grpSp>
            <p:nvGrpSpPr>
              <p:cNvPr id="105532" name="Group 58"/>
              <p:cNvGrpSpPr>
                <a:grpSpLocks/>
              </p:cNvGrpSpPr>
              <p:nvPr/>
            </p:nvGrpSpPr>
            <p:grpSpPr bwMode="auto">
              <a:xfrm>
                <a:off x="5728" y="7212"/>
                <a:ext cx="497" cy="652"/>
                <a:chOff x="5803" y="7212"/>
                <a:chExt cx="836" cy="652"/>
              </a:xfrm>
            </p:grpSpPr>
            <p:sp>
              <p:nvSpPr>
                <p:cNvPr id="105533" name="Line 59"/>
                <p:cNvSpPr>
                  <a:spLocks noChangeShapeType="1"/>
                </p:cNvSpPr>
                <p:nvPr/>
              </p:nvSpPr>
              <p:spPr bwMode="auto">
                <a:xfrm>
                  <a:off x="5803" y="7541"/>
                  <a:ext cx="836"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34" name="Line 60"/>
                <p:cNvSpPr>
                  <a:spLocks noChangeShapeType="1"/>
                </p:cNvSpPr>
                <p:nvPr/>
              </p:nvSpPr>
              <p:spPr bwMode="auto">
                <a:xfrm>
                  <a:off x="6221" y="721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35" name="Line 61"/>
                <p:cNvSpPr>
                  <a:spLocks noChangeShapeType="1"/>
                </p:cNvSpPr>
                <p:nvPr/>
              </p:nvSpPr>
              <p:spPr bwMode="auto">
                <a:xfrm>
                  <a:off x="5803"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36" name="Line 62"/>
                <p:cNvSpPr>
                  <a:spLocks noChangeShapeType="1"/>
                </p:cNvSpPr>
                <p:nvPr/>
              </p:nvSpPr>
              <p:spPr bwMode="auto">
                <a:xfrm>
                  <a:off x="6639"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nvGrpSpPr>
            <p:cNvPr id="105497" name="Group 63"/>
            <p:cNvGrpSpPr>
              <a:grpSpLocks/>
            </p:cNvGrpSpPr>
            <p:nvPr/>
          </p:nvGrpSpPr>
          <p:grpSpPr bwMode="auto">
            <a:xfrm>
              <a:off x="6360" y="7182"/>
              <a:ext cx="1170" cy="2683"/>
              <a:chOff x="4260" y="7167"/>
              <a:chExt cx="1170" cy="2683"/>
            </a:xfrm>
          </p:grpSpPr>
          <p:grpSp>
            <p:nvGrpSpPr>
              <p:cNvPr id="105520" name="Group 64"/>
              <p:cNvGrpSpPr>
                <a:grpSpLocks/>
              </p:cNvGrpSpPr>
              <p:nvPr/>
            </p:nvGrpSpPr>
            <p:grpSpPr bwMode="auto">
              <a:xfrm>
                <a:off x="4260" y="7917"/>
                <a:ext cx="1170" cy="1933"/>
                <a:chOff x="4260" y="7932"/>
                <a:chExt cx="1170" cy="1776"/>
              </a:xfrm>
            </p:grpSpPr>
            <p:sp>
              <p:nvSpPr>
                <p:cNvPr id="105527" name="Text Box 65"/>
                <p:cNvSpPr txBox="1">
                  <a:spLocks noChangeArrowheads="1"/>
                </p:cNvSpPr>
                <p:nvPr/>
              </p:nvSpPr>
              <p:spPr bwMode="auto">
                <a:xfrm>
                  <a:off x="4260"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标准化程度</a:t>
                  </a:r>
                  <a:endParaRPr kumimoji="0" lang="en-US" altLang="zh-CN"/>
                </a:p>
                <a:p>
                  <a:pPr eaLnBrk="0" hangingPunct="0">
                    <a:lnSpc>
                      <a:spcPct val="100000"/>
                    </a:lnSpc>
                    <a:spcBef>
                      <a:spcPct val="0"/>
                    </a:spcBef>
                  </a:pPr>
                  <a:endParaRPr kumimoji="0" lang="en-US" altLang="zh-CN"/>
                </a:p>
                <a:p>
                  <a:pPr eaLnBrk="0" hangingPunct="0">
                    <a:lnSpc>
                      <a:spcPct val="100000"/>
                    </a:lnSpc>
                    <a:spcBef>
                      <a:spcPct val="0"/>
                    </a:spcBef>
                  </a:pPr>
                  <a:r>
                    <a:rPr kumimoji="0" lang="en-US" altLang="zh-CN" sz="900" i="1"/>
                    <a:t>V</a:t>
                  </a:r>
                  <a:r>
                    <a:rPr kumimoji="0" lang="en-US" altLang="zh-CN" sz="900" i="1" baseline="-25000"/>
                    <a:t>51</a:t>
                  </a:r>
                  <a:endParaRPr kumimoji="0" lang="en-US" altLang="zh-CN" sz="900"/>
                </a:p>
              </p:txBody>
            </p:sp>
            <p:sp>
              <p:nvSpPr>
                <p:cNvPr id="105528" name="Text Box 66"/>
                <p:cNvSpPr txBox="1">
                  <a:spLocks noChangeArrowheads="1"/>
                </p:cNvSpPr>
                <p:nvPr/>
              </p:nvSpPr>
              <p:spPr bwMode="auto">
                <a:xfrm>
                  <a:off x="4678"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先进信息系统</a:t>
                  </a:r>
                  <a:endParaRPr kumimoji="0" lang="en-US" altLang="zh-CN"/>
                </a:p>
                <a:p>
                  <a:pPr eaLnBrk="0" hangingPunct="0">
                    <a:lnSpc>
                      <a:spcPct val="100000"/>
                    </a:lnSpc>
                    <a:spcBef>
                      <a:spcPct val="0"/>
                    </a:spcBef>
                  </a:pPr>
                  <a:r>
                    <a:rPr kumimoji="0" lang="en-US" altLang="zh-CN" sz="900" i="1"/>
                    <a:t>V</a:t>
                  </a:r>
                  <a:r>
                    <a:rPr kumimoji="0" lang="en-US" altLang="zh-CN" sz="900" i="1" baseline="-25000"/>
                    <a:t>52</a:t>
                  </a:r>
                  <a:endParaRPr kumimoji="0" lang="en-US" altLang="zh-CN" sz="900"/>
                </a:p>
              </p:txBody>
            </p:sp>
            <p:sp>
              <p:nvSpPr>
                <p:cNvPr id="105529" name="Text Box 67"/>
                <p:cNvSpPr txBox="1">
                  <a:spLocks noChangeArrowheads="1"/>
                </p:cNvSpPr>
                <p:nvPr/>
              </p:nvSpPr>
              <p:spPr bwMode="auto">
                <a:xfrm>
                  <a:off x="5096" y="7932"/>
                  <a:ext cx="334" cy="1776"/>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信息管理能力</a:t>
                  </a:r>
                  <a:endParaRPr kumimoji="0" lang="en-US" altLang="zh-CN"/>
                </a:p>
                <a:p>
                  <a:pPr eaLnBrk="0" hangingPunct="0">
                    <a:lnSpc>
                      <a:spcPct val="104000"/>
                    </a:lnSpc>
                    <a:spcBef>
                      <a:spcPct val="0"/>
                    </a:spcBef>
                  </a:pPr>
                  <a:r>
                    <a:rPr kumimoji="0" lang="en-US" altLang="zh-CN" sz="900" i="1"/>
                    <a:t>V</a:t>
                  </a:r>
                  <a:r>
                    <a:rPr kumimoji="0" lang="en-US" altLang="zh-CN" sz="900" i="1" baseline="-25000"/>
                    <a:t>53</a:t>
                  </a:r>
                  <a:endParaRPr kumimoji="0" lang="en-US" altLang="zh-CN" sz="900"/>
                </a:p>
              </p:txBody>
            </p:sp>
          </p:grpSp>
          <p:grpSp>
            <p:nvGrpSpPr>
              <p:cNvPr id="105521" name="Group 68"/>
              <p:cNvGrpSpPr>
                <a:grpSpLocks/>
              </p:cNvGrpSpPr>
              <p:nvPr/>
            </p:nvGrpSpPr>
            <p:grpSpPr bwMode="auto">
              <a:xfrm>
                <a:off x="4438" y="7167"/>
                <a:ext cx="836" cy="682"/>
                <a:chOff x="1800" y="7206"/>
                <a:chExt cx="1080" cy="630"/>
              </a:xfrm>
            </p:grpSpPr>
            <p:sp>
              <p:nvSpPr>
                <p:cNvPr id="105522" name="Line 69"/>
                <p:cNvSpPr>
                  <a:spLocks noChangeShapeType="1"/>
                </p:cNvSpPr>
                <p:nvPr/>
              </p:nvSpPr>
              <p:spPr bwMode="auto">
                <a:xfrm>
                  <a:off x="1800" y="7524"/>
                  <a:ext cx="1080"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nvGrpSpPr>
                <p:cNvPr id="105523" name="Group 70"/>
                <p:cNvGrpSpPr>
                  <a:grpSpLocks/>
                </p:cNvGrpSpPr>
                <p:nvPr/>
              </p:nvGrpSpPr>
              <p:grpSpPr bwMode="auto">
                <a:xfrm>
                  <a:off x="1800" y="7206"/>
                  <a:ext cx="1080" cy="630"/>
                  <a:chOff x="1800" y="7206"/>
                  <a:chExt cx="1080" cy="630"/>
                </a:xfrm>
              </p:grpSpPr>
              <p:sp>
                <p:nvSpPr>
                  <p:cNvPr id="105524" name="Line 71"/>
                  <p:cNvSpPr>
                    <a:spLocks noChangeShapeType="1"/>
                  </p:cNvSpPr>
                  <p:nvPr/>
                </p:nvSpPr>
                <p:spPr bwMode="auto">
                  <a:xfrm>
                    <a:off x="2340" y="7206"/>
                    <a:ext cx="0" cy="63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25" name="Line 72"/>
                  <p:cNvSpPr>
                    <a:spLocks noChangeShapeType="1"/>
                  </p:cNvSpPr>
                  <p:nvPr/>
                </p:nvSpPr>
                <p:spPr bwMode="auto">
                  <a:xfrm>
                    <a:off x="180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26" name="Line 73"/>
                  <p:cNvSpPr>
                    <a:spLocks noChangeShapeType="1"/>
                  </p:cNvSpPr>
                  <p:nvPr/>
                </p:nvSpPr>
                <p:spPr bwMode="auto">
                  <a:xfrm>
                    <a:off x="2880" y="7524"/>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grpSp>
          <p:nvGrpSpPr>
            <p:cNvPr id="105498" name="Group 74"/>
            <p:cNvGrpSpPr>
              <a:grpSpLocks/>
            </p:cNvGrpSpPr>
            <p:nvPr/>
          </p:nvGrpSpPr>
          <p:grpSpPr bwMode="auto">
            <a:xfrm>
              <a:off x="7620" y="7212"/>
              <a:ext cx="752" cy="2652"/>
              <a:chOff x="5580" y="7212"/>
              <a:chExt cx="752" cy="2652"/>
            </a:xfrm>
          </p:grpSpPr>
          <p:sp>
            <p:nvSpPr>
              <p:cNvPr id="105513" name="Text Box 75"/>
              <p:cNvSpPr txBox="1">
                <a:spLocks noChangeArrowheads="1"/>
              </p:cNvSpPr>
              <p:nvPr/>
            </p:nvSpPr>
            <p:spPr bwMode="auto">
              <a:xfrm>
                <a:off x="5580"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技术开发能力</a:t>
                </a:r>
                <a:r>
                  <a:rPr kumimoji="0" lang="en-US" altLang="zh-CN" sz="900" i="1"/>
                  <a:t>V</a:t>
                </a:r>
                <a:r>
                  <a:rPr kumimoji="0" lang="en-US" altLang="zh-CN" sz="900" i="1" baseline="-25000"/>
                  <a:t>61</a:t>
                </a:r>
                <a:endParaRPr kumimoji="0" lang="en-US" altLang="zh-CN" sz="900"/>
              </a:p>
            </p:txBody>
          </p:sp>
          <p:sp>
            <p:nvSpPr>
              <p:cNvPr id="105514" name="Text Box 76"/>
              <p:cNvSpPr txBox="1">
                <a:spLocks noChangeArrowheads="1"/>
              </p:cNvSpPr>
              <p:nvPr/>
            </p:nvSpPr>
            <p:spPr bwMode="auto">
              <a:xfrm>
                <a:off x="5998"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新技术学习力</a:t>
                </a:r>
                <a:r>
                  <a:rPr kumimoji="0" lang="en-US" altLang="zh-CN" sz="900" i="1"/>
                  <a:t>V</a:t>
                </a:r>
                <a:r>
                  <a:rPr kumimoji="0" lang="en-US" altLang="zh-CN" sz="900" i="1" baseline="-25000"/>
                  <a:t>62</a:t>
                </a:r>
                <a:endParaRPr kumimoji="0" lang="en-US" altLang="zh-CN" sz="900"/>
              </a:p>
            </p:txBody>
          </p:sp>
          <p:grpSp>
            <p:nvGrpSpPr>
              <p:cNvPr id="105515" name="Group 77"/>
              <p:cNvGrpSpPr>
                <a:grpSpLocks/>
              </p:cNvGrpSpPr>
              <p:nvPr/>
            </p:nvGrpSpPr>
            <p:grpSpPr bwMode="auto">
              <a:xfrm>
                <a:off x="5728" y="7212"/>
                <a:ext cx="497" cy="652"/>
                <a:chOff x="5803" y="7212"/>
                <a:chExt cx="836" cy="652"/>
              </a:xfrm>
            </p:grpSpPr>
            <p:sp>
              <p:nvSpPr>
                <p:cNvPr id="105516" name="Line 78"/>
                <p:cNvSpPr>
                  <a:spLocks noChangeShapeType="1"/>
                </p:cNvSpPr>
                <p:nvPr/>
              </p:nvSpPr>
              <p:spPr bwMode="auto">
                <a:xfrm>
                  <a:off x="5803" y="7541"/>
                  <a:ext cx="836"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7" name="Line 79"/>
                <p:cNvSpPr>
                  <a:spLocks noChangeShapeType="1"/>
                </p:cNvSpPr>
                <p:nvPr/>
              </p:nvSpPr>
              <p:spPr bwMode="auto">
                <a:xfrm>
                  <a:off x="6221" y="721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8" name="Line 80"/>
                <p:cNvSpPr>
                  <a:spLocks noChangeShapeType="1"/>
                </p:cNvSpPr>
                <p:nvPr/>
              </p:nvSpPr>
              <p:spPr bwMode="auto">
                <a:xfrm>
                  <a:off x="5803"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9" name="Line 81"/>
                <p:cNvSpPr>
                  <a:spLocks noChangeShapeType="1"/>
                </p:cNvSpPr>
                <p:nvPr/>
              </p:nvSpPr>
              <p:spPr bwMode="auto">
                <a:xfrm>
                  <a:off x="6639"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grpSp>
          <p:nvGrpSpPr>
            <p:cNvPr id="105499" name="Group 82"/>
            <p:cNvGrpSpPr>
              <a:grpSpLocks/>
            </p:cNvGrpSpPr>
            <p:nvPr/>
          </p:nvGrpSpPr>
          <p:grpSpPr bwMode="auto">
            <a:xfrm>
              <a:off x="8475" y="7212"/>
              <a:ext cx="1575" cy="2652"/>
              <a:chOff x="8640" y="7212"/>
              <a:chExt cx="1575" cy="2652"/>
            </a:xfrm>
          </p:grpSpPr>
          <p:sp>
            <p:nvSpPr>
              <p:cNvPr id="105502" name="Text Box 83"/>
              <p:cNvSpPr txBox="1">
                <a:spLocks noChangeArrowheads="1"/>
              </p:cNvSpPr>
              <p:nvPr/>
            </p:nvSpPr>
            <p:spPr bwMode="auto">
              <a:xfrm>
                <a:off x="8640"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地理位置</a:t>
                </a:r>
                <a:endParaRPr kumimoji="0" lang="en-US" altLang="zh-CN"/>
              </a:p>
              <a:p>
                <a:pPr eaLnBrk="0" hangingPunct="0">
                  <a:lnSpc>
                    <a:spcPct val="104000"/>
                  </a:lnSpc>
                  <a:spcBef>
                    <a:spcPct val="0"/>
                  </a:spcBef>
                </a:pPr>
                <a:endParaRPr kumimoji="0" lang="en-US" altLang="zh-CN"/>
              </a:p>
              <a:p>
                <a:pPr eaLnBrk="0" hangingPunct="0">
                  <a:lnSpc>
                    <a:spcPct val="104000"/>
                  </a:lnSpc>
                  <a:spcBef>
                    <a:spcPct val="0"/>
                  </a:spcBef>
                </a:pPr>
                <a:endParaRPr kumimoji="0" lang="en-US" altLang="zh-CN" sz="900"/>
              </a:p>
              <a:p>
                <a:pPr eaLnBrk="0" hangingPunct="0">
                  <a:lnSpc>
                    <a:spcPct val="104000"/>
                  </a:lnSpc>
                  <a:spcBef>
                    <a:spcPct val="0"/>
                  </a:spcBef>
                </a:pPr>
                <a:r>
                  <a:rPr kumimoji="0" lang="en-US" altLang="zh-CN" sz="900" i="1"/>
                  <a:t>V</a:t>
                </a:r>
                <a:r>
                  <a:rPr kumimoji="0" lang="en-US" altLang="zh-CN" sz="900" i="1" baseline="-25000"/>
                  <a:t>61</a:t>
                </a:r>
                <a:endParaRPr kumimoji="0" lang="en-US" altLang="zh-CN" sz="900"/>
              </a:p>
            </p:txBody>
          </p:sp>
          <p:sp>
            <p:nvSpPr>
              <p:cNvPr id="105503" name="Text Box 84"/>
              <p:cNvSpPr txBox="1">
                <a:spLocks noChangeArrowheads="1"/>
              </p:cNvSpPr>
              <p:nvPr/>
            </p:nvSpPr>
            <p:spPr bwMode="auto">
              <a:xfrm>
                <a:off x="9053"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关税税率</a:t>
                </a:r>
                <a:endParaRPr kumimoji="0" lang="en-US" altLang="zh-CN"/>
              </a:p>
              <a:p>
                <a:pPr eaLnBrk="0" hangingPunct="0">
                  <a:lnSpc>
                    <a:spcPct val="104000"/>
                  </a:lnSpc>
                  <a:spcBef>
                    <a:spcPct val="0"/>
                  </a:spcBef>
                </a:pPr>
                <a:endParaRPr kumimoji="0" lang="en-US" altLang="zh-CN"/>
              </a:p>
              <a:p>
                <a:pPr eaLnBrk="0" hangingPunct="0">
                  <a:lnSpc>
                    <a:spcPct val="104000"/>
                  </a:lnSpc>
                  <a:spcBef>
                    <a:spcPct val="0"/>
                  </a:spcBef>
                </a:pPr>
                <a:endParaRPr kumimoji="0" lang="en-US" altLang="zh-CN" sz="900"/>
              </a:p>
              <a:p>
                <a:pPr eaLnBrk="0" hangingPunct="0">
                  <a:lnSpc>
                    <a:spcPct val="104000"/>
                  </a:lnSpc>
                  <a:spcBef>
                    <a:spcPct val="0"/>
                  </a:spcBef>
                </a:pPr>
                <a:r>
                  <a:rPr kumimoji="0" lang="en-US" altLang="zh-CN" sz="900" i="1"/>
                  <a:t>V</a:t>
                </a:r>
                <a:r>
                  <a:rPr kumimoji="0" lang="en-US" altLang="zh-CN" sz="900" i="1" baseline="-25000"/>
                  <a:t>62</a:t>
                </a:r>
                <a:endParaRPr kumimoji="0" lang="en-US" altLang="zh-CN" sz="900"/>
              </a:p>
            </p:txBody>
          </p:sp>
          <p:sp>
            <p:nvSpPr>
              <p:cNvPr id="105504" name="Text Box 85"/>
              <p:cNvSpPr txBox="1">
                <a:spLocks noChangeArrowheads="1"/>
              </p:cNvSpPr>
              <p:nvPr/>
            </p:nvSpPr>
            <p:spPr bwMode="auto">
              <a:xfrm>
                <a:off x="9467"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汇率稳定性</a:t>
                </a:r>
                <a:endParaRPr kumimoji="0" lang="en-US" altLang="zh-CN"/>
              </a:p>
              <a:p>
                <a:pPr eaLnBrk="0" hangingPunct="0">
                  <a:lnSpc>
                    <a:spcPct val="104000"/>
                  </a:lnSpc>
                  <a:spcBef>
                    <a:spcPct val="0"/>
                  </a:spcBef>
                </a:pPr>
                <a:endParaRPr kumimoji="0" lang="en-US" altLang="zh-CN" sz="900"/>
              </a:p>
              <a:p>
                <a:pPr eaLnBrk="0" hangingPunct="0">
                  <a:lnSpc>
                    <a:spcPct val="104000"/>
                  </a:lnSpc>
                  <a:spcBef>
                    <a:spcPct val="0"/>
                  </a:spcBef>
                </a:pPr>
                <a:r>
                  <a:rPr kumimoji="0" lang="en-US" altLang="zh-CN" sz="900" i="1"/>
                  <a:t>V</a:t>
                </a:r>
                <a:r>
                  <a:rPr kumimoji="0" lang="en-US" altLang="zh-CN" sz="900" i="1" baseline="-25000"/>
                  <a:t>61</a:t>
                </a:r>
                <a:endParaRPr kumimoji="0" lang="en-US" altLang="zh-CN" sz="900"/>
              </a:p>
            </p:txBody>
          </p:sp>
          <p:sp>
            <p:nvSpPr>
              <p:cNvPr id="105505" name="Text Box 86"/>
              <p:cNvSpPr txBox="1">
                <a:spLocks noChangeArrowheads="1"/>
              </p:cNvSpPr>
              <p:nvPr/>
            </p:nvSpPr>
            <p:spPr bwMode="auto">
              <a:xfrm>
                <a:off x="9881" y="7932"/>
                <a:ext cx="334" cy="1932"/>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4000"/>
                  </a:lnSpc>
                  <a:spcBef>
                    <a:spcPct val="0"/>
                  </a:spcBef>
                </a:pPr>
                <a:r>
                  <a:rPr kumimoji="0" lang="zh-CN" altLang="en-US"/>
                  <a:t>政治稳定性</a:t>
                </a:r>
                <a:endParaRPr kumimoji="0" lang="en-US" altLang="zh-CN"/>
              </a:p>
              <a:p>
                <a:pPr eaLnBrk="0" hangingPunct="0">
                  <a:lnSpc>
                    <a:spcPct val="104000"/>
                  </a:lnSpc>
                  <a:spcBef>
                    <a:spcPct val="0"/>
                  </a:spcBef>
                </a:pPr>
                <a:endParaRPr kumimoji="0" lang="en-US" altLang="zh-CN" sz="900"/>
              </a:p>
              <a:p>
                <a:pPr eaLnBrk="0" hangingPunct="0">
                  <a:lnSpc>
                    <a:spcPct val="104000"/>
                  </a:lnSpc>
                  <a:spcBef>
                    <a:spcPct val="0"/>
                  </a:spcBef>
                </a:pPr>
                <a:r>
                  <a:rPr kumimoji="0" lang="en-US" altLang="zh-CN" sz="900" i="1"/>
                  <a:t>V</a:t>
                </a:r>
                <a:r>
                  <a:rPr kumimoji="0" lang="en-US" altLang="zh-CN" sz="900" i="1" baseline="-25000"/>
                  <a:t>62</a:t>
                </a:r>
                <a:endParaRPr kumimoji="0" lang="en-US" altLang="zh-CN" sz="900"/>
              </a:p>
            </p:txBody>
          </p:sp>
          <p:grpSp>
            <p:nvGrpSpPr>
              <p:cNvPr id="105506" name="Group 87"/>
              <p:cNvGrpSpPr>
                <a:grpSpLocks/>
              </p:cNvGrpSpPr>
              <p:nvPr/>
            </p:nvGrpSpPr>
            <p:grpSpPr bwMode="auto">
              <a:xfrm>
                <a:off x="8788" y="7212"/>
                <a:ext cx="1320" cy="652"/>
                <a:chOff x="8788" y="7212"/>
                <a:chExt cx="1320" cy="652"/>
              </a:xfrm>
            </p:grpSpPr>
            <p:sp>
              <p:nvSpPr>
                <p:cNvPr id="105507" name="Line 88"/>
                <p:cNvSpPr>
                  <a:spLocks noChangeShapeType="1"/>
                </p:cNvSpPr>
                <p:nvPr/>
              </p:nvSpPr>
              <p:spPr bwMode="auto">
                <a:xfrm>
                  <a:off x="8788" y="7541"/>
                  <a:ext cx="1292"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08" name="Line 89"/>
                <p:cNvSpPr>
                  <a:spLocks noChangeShapeType="1"/>
                </p:cNvSpPr>
                <p:nvPr/>
              </p:nvSpPr>
              <p:spPr bwMode="auto">
                <a:xfrm>
                  <a:off x="9435" y="7212"/>
                  <a:ext cx="0" cy="31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09" name="Line 90"/>
                <p:cNvSpPr>
                  <a:spLocks noChangeShapeType="1"/>
                </p:cNvSpPr>
                <p:nvPr/>
              </p:nvSpPr>
              <p:spPr bwMode="auto">
                <a:xfrm>
                  <a:off x="8788"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0" name="Line 91"/>
                <p:cNvSpPr>
                  <a:spLocks noChangeShapeType="1"/>
                </p:cNvSpPr>
                <p:nvPr/>
              </p:nvSpPr>
              <p:spPr bwMode="auto">
                <a:xfrm>
                  <a:off x="9228"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1" name="Line 92"/>
                <p:cNvSpPr>
                  <a:spLocks noChangeShapeType="1"/>
                </p:cNvSpPr>
                <p:nvPr/>
              </p:nvSpPr>
              <p:spPr bwMode="auto">
                <a:xfrm>
                  <a:off x="9668"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sp>
              <p:nvSpPr>
                <p:cNvPr id="105512" name="Line 93"/>
                <p:cNvSpPr>
                  <a:spLocks noChangeShapeType="1"/>
                </p:cNvSpPr>
                <p:nvPr/>
              </p:nvSpPr>
              <p:spPr bwMode="auto">
                <a:xfrm>
                  <a:off x="10108" y="7541"/>
                  <a:ext cx="0" cy="323"/>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lIns="0" rIns="0" bIns="0"/>
                <a:lstStyle/>
                <a:p>
                  <a:endParaRPr lang="zh-CN" altLang="en-US"/>
                </a:p>
              </p:txBody>
            </p:sp>
          </p:grpSp>
        </p:grpSp>
        <p:sp>
          <p:nvSpPr>
            <p:cNvPr id="105500" name="Text Box 94"/>
            <p:cNvSpPr txBox="1">
              <a:spLocks noChangeArrowheads="1"/>
            </p:cNvSpPr>
            <p:nvPr/>
          </p:nvSpPr>
          <p:spPr bwMode="auto">
            <a:xfrm>
              <a:off x="4375" y="6735"/>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交货期</a:t>
              </a:r>
              <a:r>
                <a:rPr kumimoji="0" lang="en-US" altLang="zh-CN" sz="900" i="1"/>
                <a:t>U</a:t>
              </a:r>
              <a:r>
                <a:rPr kumimoji="0" lang="en-US" altLang="zh-CN" sz="900" i="1" baseline="-25000"/>
                <a:t>3</a:t>
              </a:r>
              <a:endParaRPr kumimoji="0" lang="en-US" altLang="zh-CN" sz="900"/>
            </a:p>
          </p:txBody>
        </p:sp>
        <p:sp>
          <p:nvSpPr>
            <p:cNvPr id="105501" name="Text Box 95"/>
            <p:cNvSpPr txBox="1">
              <a:spLocks noChangeArrowheads="1"/>
            </p:cNvSpPr>
            <p:nvPr/>
          </p:nvSpPr>
          <p:spPr bwMode="auto">
            <a:xfrm>
              <a:off x="6505" y="6738"/>
              <a:ext cx="935" cy="468"/>
            </a:xfrm>
            <a:prstGeom prst="rect">
              <a:avLst/>
            </a:prstGeom>
            <a:solidFill>
              <a:srgbClr val="FFFFFF"/>
            </a:solidFill>
            <a:ln w="9525">
              <a:solidFill>
                <a:srgbClr val="000000"/>
              </a:solidFill>
              <a:miter lim="800000"/>
              <a:headEnd/>
              <a:tailEnd/>
            </a:ln>
          </p:spPr>
          <p:txBody>
            <a:bodyPr lIns="0" rIns="0" bIns="0"/>
            <a:lstStyle>
              <a:lvl1pPr>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eaLnBrk="0" hangingPunct="0">
                <a:lnSpc>
                  <a:spcPct val="100000"/>
                </a:lnSpc>
                <a:spcBef>
                  <a:spcPct val="0"/>
                </a:spcBef>
              </a:pPr>
              <a:r>
                <a:rPr kumimoji="0" lang="zh-CN" altLang="en-US"/>
                <a:t>信息化</a:t>
              </a:r>
              <a:r>
                <a:rPr kumimoji="0" lang="en-US" altLang="zh-CN" sz="900" i="1"/>
                <a:t>U</a:t>
              </a:r>
              <a:r>
                <a:rPr kumimoji="0" lang="en-US" altLang="zh-CN" sz="900" i="1" baseline="-25000"/>
                <a:t>5</a:t>
              </a:r>
              <a:endParaRPr kumimoji="0" lang="en-US" altLang="zh-CN" sz="900"/>
            </a:p>
          </p:txBody>
        </p:sp>
      </p:grpSp>
      <p:sp>
        <p:nvSpPr>
          <p:cNvPr id="105479" name="下箭头 1"/>
          <p:cNvSpPr>
            <a:spLocks noChangeArrowheads="1"/>
          </p:cNvSpPr>
          <p:nvPr/>
        </p:nvSpPr>
        <p:spPr bwMode="auto">
          <a:xfrm>
            <a:off x="2545458" y="3118967"/>
            <a:ext cx="155575" cy="647700"/>
          </a:xfrm>
          <a:prstGeom prst="downArrow">
            <a:avLst>
              <a:gd name="adj1" fmla="val 50000"/>
              <a:gd name="adj2" fmla="val 49786"/>
            </a:avLst>
          </a:prstGeom>
          <a:solidFill>
            <a:srgbClr val="FF0000"/>
          </a:solidFill>
          <a:ln w="9525">
            <a:solidFill>
              <a:srgbClr val="FF0000"/>
            </a:solidFill>
            <a:round/>
            <a:headEnd/>
            <a:tailEnd/>
          </a:ln>
        </p:spPr>
        <p:txBody>
          <a:bodyPr lIns="18000" tIns="0" rIns="18000" bIns="0"/>
          <a:lstStyle/>
          <a:p>
            <a:pPr marL="342900" indent="-342900"/>
            <a:endParaRPr lang="zh-CN" altLang="en-US"/>
          </a:p>
        </p:txBody>
      </p:sp>
    </p:spTree>
    <p:extLst>
      <p:ext uri="{BB962C8B-B14F-4D97-AF65-F5344CB8AC3E}">
        <p14:creationId xmlns:p14="http://schemas.microsoft.com/office/powerpoint/2010/main" val="30755089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8" name="幻灯片编号占位符 6"/>
          <p:cNvSpPr>
            <a:spLocks noGrp="1"/>
          </p:cNvSpPr>
          <p:nvPr>
            <p:ph type="sldNum" sz="quarter" idx="12"/>
          </p:nvPr>
        </p:nvSpPr>
        <p:spPr/>
        <p:txBody>
          <a:bodyPr/>
          <a:lstStyle/>
          <a:p>
            <a:pPr>
              <a:defRPr/>
            </a:pPr>
            <a:fld id="{B9174008-462C-9644-B143-1797F9883892}" type="slidenum">
              <a:rPr lang="en-US" altLang="zh-CN"/>
              <a:pPr>
                <a:defRPr/>
              </a:pPr>
              <a:t>99</a:t>
            </a:fld>
            <a:endParaRPr lang="en-US" altLang="zh-CN"/>
          </a:p>
        </p:txBody>
      </p:sp>
      <p:sp>
        <p:nvSpPr>
          <p:cNvPr id="2281497" name="Rectangle 25"/>
          <p:cNvSpPr>
            <a:spLocks noChangeArrowheads="1"/>
          </p:cNvSpPr>
          <p:nvPr/>
        </p:nvSpPr>
        <p:spPr bwMode="auto">
          <a:xfrm>
            <a:off x="326205" y="744815"/>
            <a:ext cx="8534400" cy="488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spAutoFit/>
          </a:bodyPr>
          <a:lstStyle/>
          <a:p>
            <a:pPr marL="176213" indent="-176213" algn="l" eaLnBrk="0" hangingPunct="0">
              <a:lnSpc>
                <a:spcPct val="100000"/>
              </a:lnSpc>
              <a:spcBef>
                <a:spcPct val="0"/>
              </a:spcBef>
              <a:buClr>
                <a:schemeClr val="bg2"/>
              </a:buClr>
              <a:buFontTx/>
              <a:buChar char="•"/>
              <a:defRPr/>
            </a:pPr>
            <a:r>
              <a:rPr kumimoji="0" lang="zh-CN" altLang="en-US" sz="2600" b="1" dirty="0">
                <a:ea typeface="黑体" charset="0"/>
                <a:cs typeface="黑体" charset="0"/>
              </a:rPr>
              <a:t>供应商选择</a:t>
            </a:r>
            <a:r>
              <a:rPr kumimoji="0" lang="zh-CN" altLang="en-US" sz="2200" b="1" dirty="0">
                <a:ea typeface="黑体" charset="0"/>
                <a:cs typeface="黑体" charset="0"/>
              </a:rPr>
              <a:t>：从潜在供应商发展日常供货商的群体决策过程</a:t>
            </a:r>
          </a:p>
        </p:txBody>
      </p:sp>
      <p:sp>
        <p:nvSpPr>
          <p:cNvPr id="2281583" name="Rectangle 111"/>
          <p:cNvSpPr>
            <a:spLocks noGrp="1" noChangeArrowheads="1"/>
          </p:cNvSpPr>
          <p:nvPr>
            <p:ph type="title"/>
          </p:nvPr>
        </p:nvSpPr>
        <p:spPr/>
        <p:txBody>
          <a:bodyPr/>
          <a:lstStyle/>
          <a:p>
            <a:pPr>
              <a:defRPr/>
            </a:pPr>
            <a:r>
              <a:rPr lang="zh-CN" altLang="en-US" dirty="0"/>
              <a:t>第四节</a:t>
            </a:r>
            <a:r>
              <a:rPr lang="en-US" altLang="zh-CN" dirty="0"/>
              <a:t> </a:t>
            </a:r>
            <a:r>
              <a:rPr lang="zh-CN" altLang="en-US" dirty="0"/>
              <a:t>低成本供应商</a:t>
            </a:r>
            <a:r>
              <a:rPr lang="en-US" altLang="zh-CN" sz="2000" dirty="0">
                <a:solidFill>
                  <a:srgbClr val="FF0000"/>
                </a:solidFill>
                <a:effectLst>
                  <a:outerShdw blurRad="38100" dist="38100" dir="2700000" algn="tl">
                    <a:srgbClr val="000000"/>
                  </a:outerShdw>
                </a:effectLst>
                <a:ea typeface="黑体" charset="0"/>
                <a:cs typeface="黑体" charset="0"/>
              </a:rPr>
              <a:t>—</a:t>
            </a:r>
            <a:r>
              <a:rPr lang="zh-CN" altLang="en-US" sz="2000" dirty="0">
                <a:solidFill>
                  <a:srgbClr val="FF0000"/>
                </a:solidFill>
                <a:effectLst>
                  <a:outerShdw blurRad="38100" dist="38100" dir="2700000" algn="tl">
                    <a:srgbClr val="000000"/>
                  </a:outerShdw>
                </a:effectLst>
                <a:ea typeface="黑体" charset="0"/>
                <a:cs typeface="黑体" charset="0"/>
              </a:rPr>
              <a:t>潜在遴选</a:t>
            </a:r>
          </a:p>
        </p:txBody>
      </p:sp>
      <p:sp>
        <p:nvSpPr>
          <p:cNvPr id="181" name="AutoShape 116"/>
          <p:cNvSpPr>
            <a:spLocks noChangeAspect="1" noChangeArrowheads="1"/>
          </p:cNvSpPr>
          <p:nvPr/>
        </p:nvSpPr>
        <p:spPr bwMode="auto">
          <a:xfrm>
            <a:off x="5569908" y="2946044"/>
            <a:ext cx="3394579" cy="1152525"/>
          </a:xfrm>
          <a:prstGeom prst="rect">
            <a:avLst/>
          </a:prstGeom>
          <a:solidFill>
            <a:srgbClr val="DDDDD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zh-CN" altLang="en-US"/>
          </a:p>
        </p:txBody>
      </p:sp>
      <p:grpSp>
        <p:nvGrpSpPr>
          <p:cNvPr id="182" name="Group 133"/>
          <p:cNvGrpSpPr>
            <a:grpSpLocks/>
          </p:cNvGrpSpPr>
          <p:nvPr/>
        </p:nvGrpSpPr>
        <p:grpSpPr bwMode="auto">
          <a:xfrm>
            <a:off x="5483250" y="2449156"/>
            <a:ext cx="3741433" cy="1728788"/>
            <a:chOff x="2781" y="1536"/>
            <a:chExt cx="2686" cy="1259"/>
          </a:xfrm>
        </p:grpSpPr>
        <p:sp>
          <p:nvSpPr>
            <p:cNvPr id="183" name="Rectangle 114"/>
            <p:cNvSpPr>
              <a:spLocks noChangeArrowheads="1"/>
            </p:cNvSpPr>
            <p:nvPr/>
          </p:nvSpPr>
          <p:spPr bwMode="auto">
            <a:xfrm>
              <a:off x="2781" y="1539"/>
              <a:ext cx="2686" cy="1256"/>
            </a:xfrm>
            <a:prstGeom prst="rect">
              <a:avLst/>
            </a:prstGeom>
            <a:noFill/>
            <a:ln>
              <a:noFill/>
            </a:ln>
            <a:effectLst/>
            <a:extLst>
              <a:ext uri="{909E8E84-426E-40dd-AFC4-6F175D3DCCD1}">
                <a14:hiddenFill xmlns:a14="http://schemas.microsoft.com/office/drawing/2010/main" xmlns="">
                  <a:solidFill>
                    <a:srgbClr val="FFFF99"/>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zh-CN" altLang="en-US"/>
            </a:p>
          </p:txBody>
        </p:sp>
        <p:sp>
          <p:nvSpPr>
            <p:cNvPr id="106542" name="Text Box 117"/>
            <p:cNvSpPr txBox="1">
              <a:spLocks noChangeArrowheads="1"/>
            </p:cNvSpPr>
            <p:nvPr/>
          </p:nvSpPr>
          <p:spPr bwMode="auto">
            <a:xfrm>
              <a:off x="4287" y="1594"/>
              <a:ext cx="1051" cy="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t>供应商排名确定</a:t>
              </a:r>
              <a:endParaRPr lang="zh-CN" altLang="en-US" b="1">
                <a:ea typeface="黑体" charset="0"/>
                <a:cs typeface="黑体" charset="0"/>
              </a:endParaRPr>
            </a:p>
          </p:txBody>
        </p:sp>
        <p:sp>
          <p:nvSpPr>
            <p:cNvPr id="106543" name="Text Box 118"/>
            <p:cNvSpPr txBox="1">
              <a:spLocks noChangeArrowheads="1"/>
            </p:cNvSpPr>
            <p:nvPr/>
          </p:nvSpPr>
          <p:spPr bwMode="auto">
            <a:xfrm>
              <a:off x="4286" y="1888"/>
              <a:ext cx="1051" cy="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a:t>二次审查后</a:t>
              </a:r>
              <a:r>
                <a:rPr lang="en-US" altLang="zh-CN"/>
                <a:t>  </a:t>
              </a:r>
              <a:r>
                <a:rPr lang="zh-CN" altLang="en-US"/>
                <a:t>打样</a:t>
              </a:r>
              <a:endParaRPr lang="zh-CN" altLang="en-US">
                <a:ea typeface="黑体" charset="0"/>
                <a:cs typeface="黑体" charset="0"/>
              </a:endParaRPr>
            </a:p>
          </p:txBody>
        </p:sp>
        <p:sp>
          <p:nvSpPr>
            <p:cNvPr id="106544" name="Text Box 119"/>
            <p:cNvSpPr txBox="1">
              <a:spLocks noChangeArrowheads="1"/>
            </p:cNvSpPr>
            <p:nvPr/>
          </p:nvSpPr>
          <p:spPr bwMode="auto">
            <a:xfrm>
              <a:off x="4286" y="2195"/>
              <a:ext cx="1051" cy="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a:t>实地考察综合评估</a:t>
              </a:r>
              <a:endParaRPr lang="zh-CN" altLang="en-US">
                <a:ea typeface="黑体" charset="0"/>
                <a:cs typeface="黑体" charset="0"/>
              </a:endParaRPr>
            </a:p>
          </p:txBody>
        </p:sp>
        <p:sp>
          <p:nvSpPr>
            <p:cNvPr id="106545" name="Text Box 120"/>
            <p:cNvSpPr txBox="1">
              <a:spLocks noChangeArrowheads="1"/>
            </p:cNvSpPr>
            <p:nvPr/>
          </p:nvSpPr>
          <p:spPr bwMode="auto">
            <a:xfrm>
              <a:off x="4286" y="2506"/>
              <a:ext cx="1051" cy="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a:t>利用各种途径寻找</a:t>
              </a:r>
              <a:endParaRPr lang="zh-CN" altLang="en-US">
                <a:ea typeface="黑体" charset="0"/>
                <a:cs typeface="黑体" charset="0"/>
              </a:endParaRPr>
            </a:p>
          </p:txBody>
        </p:sp>
        <p:sp>
          <p:nvSpPr>
            <p:cNvPr id="106546" name="AutoShape 121"/>
            <p:cNvSpPr>
              <a:spLocks noChangeArrowheads="1"/>
            </p:cNvSpPr>
            <p:nvPr/>
          </p:nvSpPr>
          <p:spPr bwMode="auto">
            <a:xfrm>
              <a:off x="2825" y="1536"/>
              <a:ext cx="1552" cy="1197"/>
            </a:xfrm>
            <a:prstGeom prst="triangle">
              <a:avLst>
                <a:gd name="adj" fmla="val 50000"/>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lstStyle/>
            <a:p>
              <a:endParaRPr lang="zh-CN" altLang="en-US"/>
            </a:p>
          </p:txBody>
        </p:sp>
        <p:sp>
          <p:nvSpPr>
            <p:cNvPr id="106547" name="Line 122"/>
            <p:cNvSpPr>
              <a:spLocks noChangeShapeType="1"/>
            </p:cNvSpPr>
            <p:nvPr/>
          </p:nvSpPr>
          <p:spPr bwMode="auto">
            <a:xfrm>
              <a:off x="2997" y="2466"/>
              <a:ext cx="1202"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06548" name="Line 123"/>
            <p:cNvSpPr>
              <a:spLocks noChangeShapeType="1"/>
            </p:cNvSpPr>
            <p:nvPr/>
          </p:nvSpPr>
          <p:spPr bwMode="auto">
            <a:xfrm>
              <a:off x="3190" y="2181"/>
              <a:ext cx="828"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06549" name="Line 124"/>
            <p:cNvSpPr>
              <a:spLocks noChangeShapeType="1"/>
            </p:cNvSpPr>
            <p:nvPr/>
          </p:nvSpPr>
          <p:spPr bwMode="auto">
            <a:xfrm>
              <a:off x="3375" y="1896"/>
              <a:ext cx="46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endParaRPr lang="zh-CN" altLang="en-US"/>
            </a:p>
          </p:txBody>
        </p:sp>
        <p:sp>
          <p:nvSpPr>
            <p:cNvPr id="106550" name="Text Box 125"/>
            <p:cNvSpPr txBox="1">
              <a:spLocks noChangeArrowheads="1"/>
            </p:cNvSpPr>
            <p:nvPr/>
          </p:nvSpPr>
          <p:spPr bwMode="auto">
            <a:xfrm>
              <a:off x="3379" y="1661"/>
              <a:ext cx="467" cy="184"/>
            </a:xfrm>
            <a:prstGeom prst="rect">
              <a:avLst/>
            </a:prstGeom>
            <a:noFill/>
            <a:ln>
              <a:noFill/>
            </a:ln>
            <a:extLst>
              <a:ext uri="{909E8E84-426E-40dd-AFC4-6F175D3DCCD1}">
                <a14:hiddenFill xmlns:a14="http://schemas.microsoft.com/office/drawing/2010/main" xmlns="">
                  <a:solidFill>
                    <a:srgbClr val="FFFFFF">
                      <a:alpha val="0"/>
                    </a:srgbClr>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pPr>
                <a:lnSpc>
                  <a:spcPct val="75000"/>
                </a:lnSpc>
                <a:spcBef>
                  <a:spcPct val="0"/>
                </a:spcBef>
              </a:pPr>
              <a:r>
                <a:rPr lang="zh-CN" altLang="en-US" b="1"/>
                <a:t>日常</a:t>
              </a:r>
              <a:endParaRPr lang="en-US" altLang="zh-CN" b="1"/>
            </a:p>
            <a:p>
              <a:pPr>
                <a:lnSpc>
                  <a:spcPct val="75000"/>
                </a:lnSpc>
                <a:spcBef>
                  <a:spcPct val="0"/>
                </a:spcBef>
              </a:pPr>
              <a:r>
                <a:rPr lang="zh-CN" altLang="en-US" b="1"/>
                <a:t>供货商</a:t>
              </a:r>
              <a:endParaRPr lang="zh-CN" altLang="en-US" b="1">
                <a:ea typeface="黑体" charset="0"/>
                <a:cs typeface="黑体" charset="0"/>
              </a:endParaRPr>
            </a:p>
          </p:txBody>
        </p:sp>
        <p:sp>
          <p:nvSpPr>
            <p:cNvPr id="106551" name="Text Box 126"/>
            <p:cNvSpPr txBox="1">
              <a:spLocks noChangeArrowheads="1"/>
            </p:cNvSpPr>
            <p:nvPr/>
          </p:nvSpPr>
          <p:spPr bwMode="auto">
            <a:xfrm>
              <a:off x="3325" y="1979"/>
              <a:ext cx="598" cy="1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solidFill>
                    <a:srgbClr val="000036"/>
                  </a:solidFill>
                </a:rPr>
                <a:t>合格供应商</a:t>
              </a:r>
              <a:endParaRPr lang="zh-CN" altLang="en-US" b="1">
                <a:solidFill>
                  <a:srgbClr val="000036"/>
                </a:solidFill>
                <a:ea typeface="黑体" charset="0"/>
                <a:cs typeface="黑体" charset="0"/>
              </a:endParaRPr>
            </a:p>
          </p:txBody>
        </p:sp>
        <p:sp>
          <p:nvSpPr>
            <p:cNvPr id="106552" name="Text Box 127"/>
            <p:cNvSpPr txBox="1">
              <a:spLocks noChangeArrowheads="1"/>
            </p:cNvSpPr>
            <p:nvPr/>
          </p:nvSpPr>
          <p:spPr bwMode="auto">
            <a:xfrm>
              <a:off x="3243" y="2251"/>
              <a:ext cx="737" cy="1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solidFill>
                    <a:srgbClr val="000036"/>
                  </a:solidFill>
                </a:rPr>
                <a:t>准合格供应商</a:t>
              </a:r>
              <a:endParaRPr lang="zh-CN" altLang="en-US" b="1">
                <a:solidFill>
                  <a:srgbClr val="000036"/>
                </a:solidFill>
                <a:ea typeface="黑体" charset="0"/>
                <a:cs typeface="黑体" charset="0"/>
              </a:endParaRPr>
            </a:p>
          </p:txBody>
        </p:sp>
        <p:sp>
          <p:nvSpPr>
            <p:cNvPr id="106553" name="Text Box 128"/>
            <p:cNvSpPr txBox="1">
              <a:spLocks noChangeArrowheads="1"/>
            </p:cNvSpPr>
            <p:nvPr/>
          </p:nvSpPr>
          <p:spPr bwMode="auto">
            <a:xfrm>
              <a:off x="3325" y="2546"/>
              <a:ext cx="678"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lvl1pPr marL="342900" indent="-342900">
                <a:defRPr kumimoji="1" sz="1200">
                  <a:solidFill>
                    <a:schemeClr val="tx1"/>
                  </a:solidFill>
                  <a:latin typeface="Times New Roman" charset="0"/>
                  <a:ea typeface="宋体" charset="0"/>
                  <a:cs typeface="宋体" charset="0"/>
                </a:defRPr>
              </a:lvl1pPr>
              <a:lvl2pPr marL="742950" indent="-285750">
                <a:defRPr kumimoji="1" sz="1200">
                  <a:solidFill>
                    <a:schemeClr val="tx1"/>
                  </a:solidFill>
                  <a:latin typeface="Times New Roman" charset="0"/>
                  <a:ea typeface="宋体" charset="0"/>
                </a:defRPr>
              </a:lvl2pPr>
              <a:lvl3pPr marL="1143000" indent="-228600">
                <a:defRPr kumimoji="1" sz="1200">
                  <a:solidFill>
                    <a:schemeClr val="tx1"/>
                  </a:solidFill>
                  <a:latin typeface="Times New Roman" charset="0"/>
                  <a:ea typeface="宋体" charset="0"/>
                </a:defRPr>
              </a:lvl3pPr>
              <a:lvl4pPr marL="1600200" indent="-228600">
                <a:defRPr kumimoji="1" sz="1200">
                  <a:solidFill>
                    <a:schemeClr val="tx1"/>
                  </a:solidFill>
                  <a:latin typeface="Times New Roman" charset="0"/>
                  <a:ea typeface="宋体" charset="0"/>
                </a:defRPr>
              </a:lvl4pPr>
              <a:lvl5pPr marL="2057400" indent="-228600">
                <a:defRPr kumimoji="1" sz="1200">
                  <a:solidFill>
                    <a:schemeClr val="tx1"/>
                  </a:solidFill>
                  <a:latin typeface="Times New Roman" charset="0"/>
                  <a:ea typeface="宋体" charset="0"/>
                </a:defRPr>
              </a:lvl5pPr>
              <a:lvl6pPr marL="2514600" indent="-228600" algn="ctr" fontAlgn="base">
                <a:lnSpc>
                  <a:spcPct val="96000"/>
                </a:lnSpc>
                <a:spcBef>
                  <a:spcPct val="20000"/>
                </a:spcBef>
                <a:spcAft>
                  <a:spcPct val="0"/>
                </a:spcAft>
                <a:defRPr kumimoji="1" sz="1200">
                  <a:solidFill>
                    <a:schemeClr val="tx1"/>
                  </a:solidFill>
                  <a:latin typeface="Times New Roman" charset="0"/>
                  <a:ea typeface="宋体" charset="0"/>
                </a:defRPr>
              </a:lvl6pPr>
              <a:lvl7pPr marL="2971800" indent="-228600" algn="ctr" fontAlgn="base">
                <a:lnSpc>
                  <a:spcPct val="96000"/>
                </a:lnSpc>
                <a:spcBef>
                  <a:spcPct val="20000"/>
                </a:spcBef>
                <a:spcAft>
                  <a:spcPct val="0"/>
                </a:spcAft>
                <a:defRPr kumimoji="1" sz="1200">
                  <a:solidFill>
                    <a:schemeClr val="tx1"/>
                  </a:solidFill>
                  <a:latin typeface="Times New Roman" charset="0"/>
                  <a:ea typeface="宋体" charset="0"/>
                </a:defRPr>
              </a:lvl7pPr>
              <a:lvl8pPr marL="3429000" indent="-228600" algn="ctr" fontAlgn="base">
                <a:lnSpc>
                  <a:spcPct val="96000"/>
                </a:lnSpc>
                <a:spcBef>
                  <a:spcPct val="20000"/>
                </a:spcBef>
                <a:spcAft>
                  <a:spcPct val="0"/>
                </a:spcAft>
                <a:defRPr kumimoji="1" sz="1200">
                  <a:solidFill>
                    <a:schemeClr val="tx1"/>
                  </a:solidFill>
                  <a:latin typeface="Times New Roman" charset="0"/>
                  <a:ea typeface="宋体" charset="0"/>
                </a:defRPr>
              </a:lvl8pPr>
              <a:lvl9pPr marL="3886200" indent="-228600" algn="ctr" fontAlgn="base">
                <a:lnSpc>
                  <a:spcPct val="96000"/>
                </a:lnSpc>
                <a:spcBef>
                  <a:spcPct val="20000"/>
                </a:spcBef>
                <a:spcAft>
                  <a:spcPct val="0"/>
                </a:spcAft>
                <a:defRPr kumimoji="1" sz="1200">
                  <a:solidFill>
                    <a:schemeClr val="tx1"/>
                  </a:solidFill>
                  <a:latin typeface="Times New Roman" charset="0"/>
                  <a:ea typeface="宋体" charset="0"/>
                </a:defRPr>
              </a:lvl9pPr>
            </a:lstStyle>
            <a:p>
              <a:r>
                <a:rPr lang="zh-CN" altLang="en-US" b="1">
                  <a:solidFill>
                    <a:srgbClr val="000036"/>
                  </a:solidFill>
                </a:rPr>
                <a:t>潜在供应商</a:t>
              </a:r>
              <a:endParaRPr lang="zh-CN" altLang="en-US" b="1">
                <a:solidFill>
                  <a:srgbClr val="000036"/>
                </a:solidFill>
                <a:ea typeface="黑体" charset="0"/>
                <a:cs typeface="黑体" charset="0"/>
              </a:endParaRPr>
            </a:p>
          </p:txBody>
        </p:sp>
        <p:sp>
          <p:nvSpPr>
            <p:cNvPr id="106554" name="Line 129"/>
            <p:cNvSpPr>
              <a:spLocks noChangeShapeType="1"/>
            </p:cNvSpPr>
            <p:nvPr/>
          </p:nvSpPr>
          <p:spPr bwMode="auto">
            <a:xfrm flipV="1">
              <a:off x="4785" y="2348"/>
              <a:ext cx="1" cy="162"/>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06555" name="Line 130"/>
            <p:cNvSpPr>
              <a:spLocks noChangeShapeType="1"/>
            </p:cNvSpPr>
            <p:nvPr/>
          </p:nvSpPr>
          <p:spPr bwMode="auto">
            <a:xfrm flipV="1">
              <a:off x="4785" y="2042"/>
              <a:ext cx="1" cy="162"/>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sp>
          <p:nvSpPr>
            <p:cNvPr id="106556" name="Line 131"/>
            <p:cNvSpPr>
              <a:spLocks noChangeShapeType="1"/>
            </p:cNvSpPr>
            <p:nvPr/>
          </p:nvSpPr>
          <p:spPr bwMode="auto">
            <a:xfrm flipV="1">
              <a:off x="4785" y="1770"/>
              <a:ext cx="1" cy="162"/>
            </a:xfrm>
            <a:prstGeom prst="line">
              <a:avLst/>
            </a:prstGeom>
            <a:noFill/>
            <a:ln w="9525">
              <a:solidFill>
                <a:srgbClr val="000000"/>
              </a:solidFill>
              <a:round/>
              <a:headEnd/>
              <a:tailEnd type="triangle" w="med" len="med"/>
            </a:ln>
            <a:extLst>
              <a:ext uri="{909E8E84-426E-40dd-AFC4-6F175D3DCCD1}">
                <a14:hiddenFill xmlns:a14="http://schemas.microsoft.com/office/drawing/2010/main" xmlns="">
                  <a:noFill/>
                </a14:hiddenFill>
              </a:ext>
            </a:extLst>
          </p:spPr>
          <p:txBody>
            <a:bodyPr/>
            <a:lstStyle/>
            <a:p>
              <a:endParaRPr lang="zh-CN" altLang="en-US"/>
            </a:p>
          </p:txBody>
        </p:sp>
      </p:grpSp>
      <p:sp>
        <p:nvSpPr>
          <p:cNvPr id="199" name="AutoShape 134"/>
          <p:cNvSpPr>
            <a:spLocks noChangeArrowheads="1"/>
          </p:cNvSpPr>
          <p:nvPr/>
        </p:nvSpPr>
        <p:spPr bwMode="auto">
          <a:xfrm>
            <a:off x="5643553" y="3296932"/>
            <a:ext cx="301208" cy="360363"/>
          </a:xfrm>
          <a:prstGeom prst="rightArrow">
            <a:avLst>
              <a:gd name="adj1" fmla="val 50000"/>
              <a:gd name="adj2" fmla="val 39978"/>
            </a:avLst>
          </a:prstGeom>
          <a:solidFill>
            <a:srgbClr val="11FFC1"/>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lIns="18000" tIns="0" rIns="18000" bIns="0" anchor="ctr"/>
          <a:lstStyle/>
          <a:p>
            <a:pPr>
              <a:defRPr/>
            </a:pPr>
            <a:endParaRPr lang="zh-CN" altLang="en-US"/>
          </a:p>
        </p:txBody>
      </p:sp>
      <p:grpSp>
        <p:nvGrpSpPr>
          <p:cNvPr id="98" name="组合 97"/>
          <p:cNvGrpSpPr/>
          <p:nvPr/>
        </p:nvGrpSpPr>
        <p:grpSpPr>
          <a:xfrm>
            <a:off x="430347" y="1512727"/>
            <a:ext cx="6381767" cy="4838971"/>
            <a:chOff x="1122363" y="2125663"/>
            <a:chExt cx="6326187" cy="4596917"/>
          </a:xfrm>
        </p:grpSpPr>
        <p:cxnSp>
          <p:nvCxnSpPr>
            <p:cNvPr id="99" name="AutoShape 24"/>
            <p:cNvCxnSpPr>
              <a:cxnSpLocks noChangeShapeType="1"/>
            </p:cNvCxnSpPr>
            <p:nvPr/>
          </p:nvCxnSpPr>
          <p:spPr bwMode="auto">
            <a:xfrm rot="5400000">
              <a:off x="3656781" y="5692337"/>
              <a:ext cx="139700" cy="0"/>
            </a:xfrm>
            <a:prstGeom prst="bentConnector3">
              <a:avLst>
                <a:gd name="adj1" fmla="val -10348"/>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00" name="Rectangle 27"/>
            <p:cNvSpPr>
              <a:spLocks noChangeArrowheads="1"/>
            </p:cNvSpPr>
            <p:nvPr/>
          </p:nvSpPr>
          <p:spPr bwMode="auto">
            <a:xfrm rot="5400000">
              <a:off x="2515938" y="2427188"/>
              <a:ext cx="324000" cy="756000"/>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grpSp>
          <p:nvGrpSpPr>
            <p:cNvPr id="101" name="Group 30"/>
            <p:cNvGrpSpPr>
              <a:grpSpLocks/>
            </p:cNvGrpSpPr>
            <p:nvPr/>
          </p:nvGrpSpPr>
          <p:grpSpPr bwMode="auto">
            <a:xfrm>
              <a:off x="6399213" y="2139950"/>
              <a:ext cx="977900" cy="438150"/>
              <a:chOff x="5168" y="1538"/>
              <a:chExt cx="640" cy="276"/>
            </a:xfrm>
            <a:solidFill>
              <a:schemeClr val="bg1">
                <a:lumMod val="95000"/>
              </a:schemeClr>
            </a:solidFill>
          </p:grpSpPr>
          <p:sp>
            <p:nvSpPr>
              <p:cNvPr id="249" name="Rectangle 31"/>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50" name="Text Box 32"/>
              <p:cNvSpPr txBox="1">
                <a:spLocks noChangeArrowheads="1"/>
              </p:cNvSpPr>
              <p:nvPr/>
            </p:nvSpPr>
            <p:spPr bwMode="auto">
              <a:xfrm>
                <a:off x="5215" y="1623"/>
                <a:ext cx="546" cy="107"/>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100" b="1" dirty="0">
                    <a:latin typeface="Arial" charset="0"/>
                  </a:rPr>
                  <a:t>采购部长</a:t>
                </a:r>
              </a:p>
            </p:txBody>
          </p:sp>
        </p:grpSp>
        <p:grpSp>
          <p:nvGrpSpPr>
            <p:cNvPr id="102" name="Group 36"/>
            <p:cNvGrpSpPr>
              <a:grpSpLocks/>
            </p:cNvGrpSpPr>
            <p:nvPr/>
          </p:nvGrpSpPr>
          <p:grpSpPr bwMode="auto">
            <a:xfrm>
              <a:off x="5356225" y="2139950"/>
              <a:ext cx="939800" cy="438150"/>
              <a:chOff x="5168" y="1538"/>
              <a:chExt cx="640" cy="276"/>
            </a:xfrm>
            <a:solidFill>
              <a:schemeClr val="bg1">
                <a:lumMod val="95000"/>
              </a:schemeClr>
            </a:solidFill>
          </p:grpSpPr>
          <p:sp>
            <p:nvSpPr>
              <p:cNvPr id="247" name="Rectangle 37"/>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48" name="Text Box 38"/>
              <p:cNvSpPr txBox="1">
                <a:spLocks noChangeArrowheads="1"/>
              </p:cNvSpPr>
              <p:nvPr/>
            </p:nvSpPr>
            <p:spPr bwMode="auto">
              <a:xfrm>
                <a:off x="5214" y="1622"/>
                <a:ext cx="547" cy="106"/>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100" b="1" dirty="0">
                    <a:latin typeface="Arial" charset="0"/>
                  </a:rPr>
                  <a:t>成本工程师</a:t>
                </a:r>
              </a:p>
            </p:txBody>
          </p:sp>
        </p:grpSp>
        <p:grpSp>
          <p:nvGrpSpPr>
            <p:cNvPr id="103" name="Group 39"/>
            <p:cNvGrpSpPr>
              <a:grpSpLocks/>
            </p:cNvGrpSpPr>
            <p:nvPr/>
          </p:nvGrpSpPr>
          <p:grpSpPr bwMode="auto">
            <a:xfrm>
              <a:off x="4324350" y="2139950"/>
              <a:ext cx="977900" cy="438150"/>
              <a:chOff x="5168" y="1538"/>
              <a:chExt cx="640" cy="276"/>
            </a:xfrm>
            <a:solidFill>
              <a:schemeClr val="bg1">
                <a:lumMod val="95000"/>
              </a:schemeClr>
            </a:solidFill>
          </p:grpSpPr>
          <p:sp>
            <p:nvSpPr>
              <p:cNvPr id="245" name="Rectangle 40"/>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46" name="Text Box 41"/>
              <p:cNvSpPr txBox="1">
                <a:spLocks noChangeArrowheads="1"/>
              </p:cNvSpPr>
              <p:nvPr/>
            </p:nvSpPr>
            <p:spPr bwMode="auto">
              <a:xfrm>
                <a:off x="5215" y="1622"/>
                <a:ext cx="546" cy="106"/>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100" b="1" dirty="0">
                    <a:latin typeface="Arial" charset="0"/>
                  </a:rPr>
                  <a:t>质量工程师</a:t>
                </a:r>
              </a:p>
            </p:txBody>
          </p:sp>
        </p:grpSp>
        <p:grpSp>
          <p:nvGrpSpPr>
            <p:cNvPr id="104" name="Group 42"/>
            <p:cNvGrpSpPr>
              <a:grpSpLocks/>
            </p:cNvGrpSpPr>
            <p:nvPr/>
          </p:nvGrpSpPr>
          <p:grpSpPr bwMode="auto">
            <a:xfrm>
              <a:off x="2241550" y="2139950"/>
              <a:ext cx="977900" cy="438150"/>
              <a:chOff x="5168" y="1538"/>
              <a:chExt cx="640" cy="276"/>
            </a:xfrm>
            <a:solidFill>
              <a:schemeClr val="bg1">
                <a:lumMod val="95000"/>
              </a:schemeClr>
            </a:solidFill>
          </p:grpSpPr>
          <p:sp>
            <p:nvSpPr>
              <p:cNvPr id="243" name="Rectangle 43"/>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44" name="Text Box 44"/>
              <p:cNvSpPr txBox="1">
                <a:spLocks noChangeArrowheads="1"/>
              </p:cNvSpPr>
              <p:nvPr/>
            </p:nvSpPr>
            <p:spPr bwMode="auto">
              <a:xfrm>
                <a:off x="5215" y="1570"/>
                <a:ext cx="546" cy="212"/>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100" b="1">
                    <a:latin typeface="Arial" charset="0"/>
                  </a:rPr>
                  <a:t>技术部</a:t>
                </a:r>
                <a:r>
                  <a:rPr kumimoji="0" lang="en-US" altLang="zh-CN" sz="1100" b="1">
                    <a:latin typeface="Arial" charset="0"/>
                  </a:rPr>
                  <a:t>/</a:t>
                </a:r>
              </a:p>
              <a:p>
                <a:pPr eaLnBrk="0" hangingPunct="0">
                  <a:lnSpc>
                    <a:spcPct val="100000"/>
                  </a:lnSpc>
                  <a:spcBef>
                    <a:spcPct val="0"/>
                  </a:spcBef>
                  <a:defRPr/>
                </a:pPr>
                <a:r>
                  <a:rPr kumimoji="0" lang="zh-CN" altLang="en-US" sz="1100" b="1">
                    <a:latin typeface="Arial" charset="0"/>
                  </a:rPr>
                  <a:t>使用部</a:t>
                </a:r>
              </a:p>
            </p:txBody>
          </p:sp>
        </p:grpSp>
        <p:grpSp>
          <p:nvGrpSpPr>
            <p:cNvPr id="105" name="Group 45"/>
            <p:cNvGrpSpPr>
              <a:grpSpLocks/>
            </p:cNvGrpSpPr>
            <p:nvPr/>
          </p:nvGrpSpPr>
          <p:grpSpPr bwMode="auto">
            <a:xfrm>
              <a:off x="3278188" y="2139950"/>
              <a:ext cx="977900" cy="438150"/>
              <a:chOff x="5168" y="1538"/>
              <a:chExt cx="640" cy="276"/>
            </a:xfrm>
            <a:solidFill>
              <a:schemeClr val="bg1">
                <a:lumMod val="95000"/>
              </a:schemeClr>
            </a:solidFill>
          </p:grpSpPr>
          <p:sp>
            <p:nvSpPr>
              <p:cNvPr id="241" name="Rectangle 46"/>
              <p:cNvSpPr>
                <a:spLocks noChangeArrowheads="1"/>
              </p:cNvSpPr>
              <p:nvPr/>
            </p:nvSpPr>
            <p:spPr bwMode="auto">
              <a:xfrm>
                <a:off x="5168" y="1538"/>
                <a:ext cx="640" cy="276"/>
              </a:xfrm>
              <a:prstGeom prst="rect">
                <a:avLst/>
              </a:prstGeom>
              <a:grp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242" name="Text Box 47"/>
              <p:cNvSpPr txBox="1">
                <a:spLocks noChangeArrowheads="1"/>
              </p:cNvSpPr>
              <p:nvPr/>
            </p:nvSpPr>
            <p:spPr bwMode="auto">
              <a:xfrm>
                <a:off x="5215" y="1623"/>
                <a:ext cx="546" cy="107"/>
              </a:xfrm>
              <a:prstGeom prst="rect">
                <a:avLst/>
              </a:prstGeom>
              <a:grp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eaLnBrk="0" hangingPunct="0">
                  <a:lnSpc>
                    <a:spcPct val="100000"/>
                  </a:lnSpc>
                  <a:spcBef>
                    <a:spcPct val="0"/>
                  </a:spcBef>
                  <a:defRPr/>
                </a:pPr>
                <a:r>
                  <a:rPr kumimoji="0" lang="zh-CN" altLang="en-US" sz="1100" b="1" dirty="0">
                    <a:latin typeface="Arial" charset="0"/>
                  </a:rPr>
                  <a:t>战略采购组</a:t>
                </a:r>
              </a:p>
            </p:txBody>
          </p:sp>
        </p:grpSp>
        <p:grpSp>
          <p:nvGrpSpPr>
            <p:cNvPr id="109" name="Group 48"/>
            <p:cNvGrpSpPr>
              <a:grpSpLocks/>
            </p:cNvGrpSpPr>
            <p:nvPr/>
          </p:nvGrpSpPr>
          <p:grpSpPr bwMode="auto">
            <a:xfrm>
              <a:off x="1142507" y="2612102"/>
              <a:ext cx="900000" cy="468000"/>
              <a:chOff x="481" y="1857"/>
              <a:chExt cx="761" cy="312"/>
            </a:xfrm>
          </p:grpSpPr>
          <p:sp>
            <p:nvSpPr>
              <p:cNvPr id="239" name="AutoShape 49"/>
              <p:cNvSpPr>
                <a:spLocks noChangeArrowheads="1"/>
              </p:cNvSpPr>
              <p:nvPr/>
            </p:nvSpPr>
            <p:spPr bwMode="auto">
              <a:xfrm rot="5400000">
                <a:off x="706" y="1633"/>
                <a:ext cx="312" cy="761"/>
              </a:xfrm>
              <a:prstGeom prst="homePlate">
                <a:avLst>
                  <a:gd name="adj" fmla="val 11796"/>
                </a:avLst>
              </a:prstGeom>
              <a:noFill/>
              <a:ln w="6350">
                <a:solidFill>
                  <a:schemeClr val="tx1"/>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40" name="Text Box 50"/>
              <p:cNvSpPr txBox="1">
                <a:spLocks noChangeArrowheads="1"/>
              </p:cNvSpPr>
              <p:nvPr/>
            </p:nvSpPr>
            <p:spPr bwMode="auto">
              <a:xfrm>
                <a:off x="631" y="1962"/>
                <a:ext cx="459"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物品需求</a:t>
                </a:r>
              </a:p>
            </p:txBody>
          </p:sp>
        </p:grpSp>
        <p:grpSp>
          <p:nvGrpSpPr>
            <p:cNvPr id="112" name="Group 51"/>
            <p:cNvGrpSpPr>
              <a:grpSpLocks/>
            </p:cNvGrpSpPr>
            <p:nvPr/>
          </p:nvGrpSpPr>
          <p:grpSpPr bwMode="auto">
            <a:xfrm>
              <a:off x="1151716" y="3544470"/>
              <a:ext cx="900001" cy="468000"/>
              <a:chOff x="483" y="2083"/>
              <a:chExt cx="761" cy="311"/>
            </a:xfrm>
          </p:grpSpPr>
          <p:sp>
            <p:nvSpPr>
              <p:cNvPr id="237" name="AutoShape 52"/>
              <p:cNvSpPr>
                <a:spLocks noChangeArrowheads="1"/>
              </p:cNvSpPr>
              <p:nvPr/>
            </p:nvSpPr>
            <p:spPr bwMode="auto">
              <a:xfrm rot="5400000">
                <a:off x="708" y="1858"/>
                <a:ext cx="311"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38" name="Text Box 53"/>
              <p:cNvSpPr txBox="1">
                <a:spLocks noChangeArrowheads="1"/>
              </p:cNvSpPr>
              <p:nvPr/>
            </p:nvSpPr>
            <p:spPr bwMode="auto">
              <a:xfrm>
                <a:off x="573" y="2180"/>
                <a:ext cx="596" cy="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供应商</a:t>
                </a:r>
                <a:r>
                  <a:rPr lang="zh-CN" altLang="en-US" sz="1100" b="1" dirty="0">
                    <a:solidFill>
                      <a:srgbClr val="000000"/>
                    </a:solidFill>
                    <a:latin typeface="Arial" charset="0"/>
                  </a:rPr>
                  <a:t>考察</a:t>
                </a:r>
                <a:endParaRPr lang="zh-CN" altLang="en-GB" sz="1100" b="1" dirty="0">
                  <a:solidFill>
                    <a:srgbClr val="000000"/>
                  </a:solidFill>
                  <a:latin typeface="Arial" charset="0"/>
                </a:endParaRPr>
              </a:p>
            </p:txBody>
          </p:sp>
        </p:grpSp>
        <p:grpSp>
          <p:nvGrpSpPr>
            <p:cNvPr id="115" name="Group 54"/>
            <p:cNvGrpSpPr>
              <a:grpSpLocks/>
            </p:cNvGrpSpPr>
            <p:nvPr/>
          </p:nvGrpSpPr>
          <p:grpSpPr bwMode="auto">
            <a:xfrm>
              <a:off x="1147007" y="4010654"/>
              <a:ext cx="900000" cy="432000"/>
              <a:chOff x="483" y="2490"/>
              <a:chExt cx="760" cy="314"/>
            </a:xfrm>
          </p:grpSpPr>
          <p:sp>
            <p:nvSpPr>
              <p:cNvPr id="235" name="AutoShape 55"/>
              <p:cNvSpPr>
                <a:spLocks noChangeArrowheads="1"/>
              </p:cNvSpPr>
              <p:nvPr/>
            </p:nvSpPr>
            <p:spPr bwMode="auto">
              <a:xfrm rot="5400000">
                <a:off x="706" y="2267"/>
                <a:ext cx="314" cy="760"/>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36" name="Text Box 56"/>
              <p:cNvSpPr txBox="1">
                <a:spLocks noChangeArrowheads="1"/>
              </p:cNvSpPr>
              <p:nvPr/>
            </p:nvSpPr>
            <p:spPr bwMode="auto">
              <a:xfrm>
                <a:off x="633" y="2610"/>
                <a:ext cx="460"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a:solidFill>
                      <a:srgbClr val="000000"/>
                    </a:solidFill>
                    <a:latin typeface="Arial" charset="0"/>
                  </a:rPr>
                  <a:t>索取样品</a:t>
                </a:r>
              </a:p>
            </p:txBody>
          </p:sp>
        </p:grpSp>
        <p:grpSp>
          <p:nvGrpSpPr>
            <p:cNvPr id="118" name="Group 57"/>
            <p:cNvGrpSpPr>
              <a:grpSpLocks/>
            </p:cNvGrpSpPr>
            <p:nvPr/>
          </p:nvGrpSpPr>
          <p:grpSpPr bwMode="auto">
            <a:xfrm>
              <a:off x="1145252" y="4415438"/>
              <a:ext cx="900000" cy="432000"/>
              <a:chOff x="481" y="2808"/>
              <a:chExt cx="761" cy="312"/>
            </a:xfrm>
          </p:grpSpPr>
          <p:sp>
            <p:nvSpPr>
              <p:cNvPr id="233" name="AutoShape 58"/>
              <p:cNvSpPr>
                <a:spLocks noChangeArrowheads="1"/>
              </p:cNvSpPr>
              <p:nvPr/>
            </p:nvSpPr>
            <p:spPr bwMode="auto">
              <a:xfrm rot="5400000">
                <a:off x="706" y="2605"/>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34" name="Text Box 59"/>
              <p:cNvSpPr txBox="1">
                <a:spLocks noChangeArrowheads="1"/>
              </p:cNvSpPr>
              <p:nvPr/>
            </p:nvSpPr>
            <p:spPr bwMode="auto">
              <a:xfrm>
                <a:off x="747" y="2935"/>
                <a:ext cx="230"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a:solidFill>
                      <a:srgbClr val="000000"/>
                    </a:solidFill>
                    <a:latin typeface="Arial" charset="0"/>
                  </a:rPr>
                  <a:t>试样</a:t>
                </a:r>
              </a:p>
            </p:txBody>
          </p:sp>
        </p:grpSp>
        <p:grpSp>
          <p:nvGrpSpPr>
            <p:cNvPr id="121" name="Group 60"/>
            <p:cNvGrpSpPr>
              <a:grpSpLocks/>
            </p:cNvGrpSpPr>
            <p:nvPr/>
          </p:nvGrpSpPr>
          <p:grpSpPr bwMode="auto">
            <a:xfrm>
              <a:off x="1131888" y="4871022"/>
              <a:ext cx="900000" cy="432000"/>
              <a:chOff x="481" y="3105"/>
              <a:chExt cx="761" cy="309"/>
            </a:xfrm>
          </p:grpSpPr>
          <p:sp>
            <p:nvSpPr>
              <p:cNvPr id="231" name="AutoShape 61"/>
              <p:cNvSpPr>
                <a:spLocks noChangeArrowheads="1"/>
              </p:cNvSpPr>
              <p:nvPr/>
            </p:nvSpPr>
            <p:spPr bwMode="auto">
              <a:xfrm rot="5400000">
                <a:off x="707" y="2879"/>
                <a:ext cx="309"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32" name="Text Box 62"/>
              <p:cNvSpPr txBox="1">
                <a:spLocks noChangeArrowheads="1"/>
              </p:cNvSpPr>
              <p:nvPr/>
            </p:nvSpPr>
            <p:spPr bwMode="auto">
              <a:xfrm>
                <a:off x="575" y="3216"/>
                <a:ext cx="596" cy="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供应商</a:t>
                </a:r>
                <a:r>
                  <a:rPr lang="zh-CN" altLang="en-US" sz="1100" b="1" dirty="0">
                    <a:solidFill>
                      <a:srgbClr val="000000"/>
                    </a:solidFill>
                    <a:latin typeface="Arial" charset="0"/>
                  </a:rPr>
                  <a:t>复查</a:t>
                </a:r>
                <a:endParaRPr lang="zh-CN" altLang="en-GB" sz="1100" b="1" dirty="0">
                  <a:solidFill>
                    <a:srgbClr val="000000"/>
                  </a:solidFill>
                  <a:latin typeface="Arial" charset="0"/>
                </a:endParaRPr>
              </a:p>
            </p:txBody>
          </p:sp>
        </p:grpSp>
        <p:grpSp>
          <p:nvGrpSpPr>
            <p:cNvPr id="124" name="Group 63"/>
            <p:cNvGrpSpPr>
              <a:grpSpLocks/>
            </p:cNvGrpSpPr>
            <p:nvPr/>
          </p:nvGrpSpPr>
          <p:grpSpPr bwMode="auto">
            <a:xfrm>
              <a:off x="1137969" y="5301208"/>
              <a:ext cx="925512" cy="432000"/>
              <a:chOff x="486" y="3261"/>
              <a:chExt cx="761" cy="312"/>
            </a:xfrm>
          </p:grpSpPr>
          <p:sp>
            <p:nvSpPr>
              <p:cNvPr id="229" name="AutoShape 64"/>
              <p:cNvSpPr>
                <a:spLocks noChangeArrowheads="1"/>
              </p:cNvSpPr>
              <p:nvPr/>
            </p:nvSpPr>
            <p:spPr bwMode="auto">
              <a:xfrm rot="5400000">
                <a:off x="711" y="3036"/>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30" name="Text Box 65"/>
              <p:cNvSpPr txBox="1">
                <a:spLocks noChangeArrowheads="1"/>
              </p:cNvSpPr>
              <p:nvPr/>
            </p:nvSpPr>
            <p:spPr bwMode="auto">
              <a:xfrm>
                <a:off x="560" y="3359"/>
                <a:ext cx="574" cy="10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供应商评价</a:t>
                </a:r>
              </a:p>
            </p:txBody>
          </p:sp>
        </p:grpSp>
        <p:grpSp>
          <p:nvGrpSpPr>
            <p:cNvPr id="127" name="Group 66"/>
            <p:cNvGrpSpPr>
              <a:grpSpLocks/>
            </p:cNvGrpSpPr>
            <p:nvPr/>
          </p:nvGrpSpPr>
          <p:grpSpPr bwMode="auto">
            <a:xfrm>
              <a:off x="1147830" y="5745325"/>
              <a:ext cx="925512" cy="432000"/>
              <a:chOff x="481" y="3784"/>
              <a:chExt cx="761" cy="312"/>
            </a:xfrm>
          </p:grpSpPr>
          <p:sp>
            <p:nvSpPr>
              <p:cNvPr id="227" name="AutoShape 67"/>
              <p:cNvSpPr>
                <a:spLocks noChangeArrowheads="1"/>
              </p:cNvSpPr>
              <p:nvPr/>
            </p:nvSpPr>
            <p:spPr bwMode="auto">
              <a:xfrm rot="5400000">
                <a:off x="706" y="3559"/>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28" name="Text Box 68"/>
              <p:cNvSpPr txBox="1">
                <a:spLocks noChangeArrowheads="1"/>
              </p:cNvSpPr>
              <p:nvPr/>
            </p:nvSpPr>
            <p:spPr bwMode="auto">
              <a:xfrm>
                <a:off x="630" y="3881"/>
                <a:ext cx="464" cy="1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sz="1100" b="1" dirty="0">
                    <a:solidFill>
                      <a:srgbClr val="000000"/>
                    </a:solidFill>
                    <a:latin typeface="Arial" charset="0"/>
                  </a:rPr>
                  <a:t>商务谈判</a:t>
                </a:r>
              </a:p>
            </p:txBody>
          </p:sp>
        </p:grpSp>
        <p:sp>
          <p:nvSpPr>
            <p:cNvPr id="130" name="Rectangle 69"/>
            <p:cNvSpPr>
              <a:spLocks noChangeArrowheads="1"/>
            </p:cNvSpPr>
            <p:nvPr/>
          </p:nvSpPr>
          <p:spPr bwMode="auto">
            <a:xfrm>
              <a:off x="1122363" y="2139950"/>
              <a:ext cx="933450" cy="438150"/>
            </a:xfrm>
            <a:prstGeom prst="rect">
              <a:avLst/>
            </a:prstGeom>
            <a:solidFill>
              <a:schemeClr val="bg1">
                <a:lumMod val="95000"/>
              </a:schemeClr>
            </a:solidFill>
            <a:ln>
              <a:noFill/>
            </a:ln>
            <a:effectLst>
              <a:outerShdw blurRad="63500" dist="38099" dir="2700000" algn="ctr" rotWithShape="0">
                <a:schemeClr val="bg2">
                  <a:alpha val="74998"/>
                </a:schemeClr>
              </a:outerShdw>
            </a:effectLst>
            <a:extLst>
              <a:ext uri="{91240B29-F687-4f45-9708-019B960494DF}">
                <a14:hiddenLine xmlns="" xmlns:a14="http://schemas.microsoft.com/office/drawing/2010/main" w="6350">
                  <a:solidFill>
                    <a:schemeClr val="tx1"/>
                  </a:solidFill>
                  <a:miter lim="800000"/>
                  <a:headEnd/>
                  <a:tailEnd/>
                </a14:hiddenLine>
              </a:ext>
            </a:extLst>
          </p:spPr>
          <p:txBody>
            <a:bodyPr lIns="0" tIns="0" rIns="0" bIns="0" anchor="ctr">
              <a:spAutoFit/>
            </a:bodyPr>
            <a:lstStyle/>
            <a:p>
              <a:pPr>
                <a:defRPr/>
              </a:pPr>
              <a:endParaRPr lang="zh-CN" altLang="en-US"/>
            </a:p>
          </p:txBody>
        </p:sp>
        <p:sp>
          <p:nvSpPr>
            <p:cNvPr id="133" name="Text Box 70"/>
            <p:cNvSpPr txBox="1">
              <a:spLocks noChangeArrowheads="1"/>
            </p:cNvSpPr>
            <p:nvPr/>
          </p:nvSpPr>
          <p:spPr bwMode="auto">
            <a:xfrm>
              <a:off x="1150938" y="2125663"/>
              <a:ext cx="936625" cy="152400"/>
            </a:xfrm>
            <a:prstGeom prst="rect">
              <a:avLst/>
            </a:prstGeom>
            <a:solidFill>
              <a:schemeClr val="bg1">
                <a:lumMod val="95000"/>
              </a:schemeClr>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gn="r" eaLnBrk="0" hangingPunct="0">
                <a:lnSpc>
                  <a:spcPct val="100000"/>
                </a:lnSpc>
                <a:spcBef>
                  <a:spcPct val="0"/>
                </a:spcBef>
                <a:defRPr/>
              </a:pPr>
              <a:r>
                <a:rPr kumimoji="0" lang="zh-CN" altLang="en-US" sz="1000" b="1">
                  <a:latin typeface="Arial" charset="0"/>
                </a:rPr>
                <a:t>相关人员</a:t>
              </a:r>
              <a:r>
                <a:rPr kumimoji="0" lang="en-US" altLang="zh-CN" sz="1000" b="1">
                  <a:latin typeface="Arial" charset="0"/>
                </a:rPr>
                <a:t>/</a:t>
              </a:r>
              <a:r>
                <a:rPr kumimoji="0" lang="zh-CN" altLang="en-US" sz="1000" b="1">
                  <a:latin typeface="Arial" charset="0"/>
                </a:rPr>
                <a:t>部门</a:t>
              </a:r>
            </a:p>
          </p:txBody>
        </p:sp>
        <p:sp>
          <p:nvSpPr>
            <p:cNvPr id="136" name="Text Box 71"/>
            <p:cNvSpPr txBox="1">
              <a:spLocks noChangeArrowheads="1"/>
            </p:cNvSpPr>
            <p:nvPr/>
          </p:nvSpPr>
          <p:spPr bwMode="auto">
            <a:xfrm>
              <a:off x="1125538" y="2436813"/>
              <a:ext cx="800100" cy="152400"/>
            </a:xfrm>
            <a:prstGeom prst="rect">
              <a:avLst/>
            </a:prstGeom>
            <a:solidFill>
              <a:schemeClr val="bg1">
                <a:lumMod val="95000"/>
              </a:schemeClr>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
              <a:spAutoFit/>
            </a:bodyPr>
            <a:lstStyle/>
            <a:p>
              <a:pPr algn="l" eaLnBrk="0" hangingPunct="0">
                <a:lnSpc>
                  <a:spcPct val="100000"/>
                </a:lnSpc>
                <a:spcBef>
                  <a:spcPct val="0"/>
                </a:spcBef>
                <a:defRPr/>
              </a:pPr>
              <a:r>
                <a:rPr kumimoji="0" lang="zh-CN" altLang="en-US" sz="1000" b="1">
                  <a:latin typeface="Arial" charset="0"/>
                </a:rPr>
                <a:t>主要流程步骤</a:t>
              </a:r>
            </a:p>
          </p:txBody>
        </p:sp>
        <p:sp>
          <p:nvSpPr>
            <p:cNvPr id="139" name="Line 72"/>
            <p:cNvSpPr>
              <a:spLocks noChangeShapeType="1"/>
            </p:cNvSpPr>
            <p:nvPr/>
          </p:nvSpPr>
          <p:spPr bwMode="auto">
            <a:xfrm>
              <a:off x="1131888" y="2139950"/>
              <a:ext cx="933450" cy="415925"/>
            </a:xfrm>
            <a:prstGeom prst="line">
              <a:avLst/>
            </a:prstGeom>
            <a:noFill/>
            <a:ln w="6350">
              <a:solidFill>
                <a:schemeClr val="bg1">
                  <a:lumMod val="65000"/>
                </a:schemeClr>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grpSp>
          <p:nvGrpSpPr>
            <p:cNvPr id="142" name="Group 73"/>
            <p:cNvGrpSpPr>
              <a:grpSpLocks/>
            </p:cNvGrpSpPr>
            <p:nvPr/>
          </p:nvGrpSpPr>
          <p:grpSpPr bwMode="auto">
            <a:xfrm>
              <a:off x="2303460" y="2997190"/>
              <a:ext cx="2020889" cy="193582"/>
              <a:chOff x="2084" y="2144"/>
              <a:chExt cx="687" cy="220"/>
            </a:xfrm>
          </p:grpSpPr>
          <p:sp>
            <p:nvSpPr>
              <p:cNvPr id="225" name="Rectangle 74"/>
              <p:cNvSpPr>
                <a:spLocks noChangeArrowheads="1"/>
              </p:cNvSpPr>
              <p:nvPr/>
            </p:nvSpPr>
            <p:spPr bwMode="auto">
              <a:xfrm rot="5400000">
                <a:off x="2318" y="1910"/>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26" name="Text Box 75"/>
              <p:cNvSpPr txBox="1">
                <a:spLocks noChangeArrowheads="1"/>
              </p:cNvSpPr>
              <p:nvPr/>
            </p:nvSpPr>
            <p:spPr bwMode="auto">
              <a:xfrm>
                <a:off x="2149" y="2191"/>
                <a:ext cx="597" cy="155"/>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US" sz="1100" dirty="0">
                    <a:solidFill>
                      <a:srgbClr val="000000"/>
                    </a:solidFill>
                    <a:latin typeface="Arial" charset="0"/>
                  </a:rPr>
                  <a:t>供应商基本信息表</a:t>
                </a:r>
                <a:r>
                  <a:rPr lang="en-US" altLang="zh-CN" sz="1100" dirty="0">
                    <a:solidFill>
                      <a:srgbClr val="000000"/>
                    </a:solidFill>
                    <a:latin typeface="Arial" charset="0"/>
                  </a:rPr>
                  <a:t>(</a:t>
                </a:r>
                <a:r>
                  <a:rPr lang="zh-CN" altLang="en-US" sz="1100" b="1" dirty="0">
                    <a:solidFill>
                      <a:schemeClr val="accent4">
                        <a:lumMod val="95000"/>
                        <a:lumOff val="5000"/>
                      </a:schemeClr>
                    </a:solidFill>
                    <a:latin typeface="Arial" charset="0"/>
                  </a:rPr>
                  <a:t>长名单</a:t>
                </a:r>
                <a:r>
                  <a:rPr lang="en-US" altLang="zh-CN" sz="1100" dirty="0">
                    <a:solidFill>
                      <a:srgbClr val="000000"/>
                    </a:solidFill>
                    <a:latin typeface="Arial" charset="0"/>
                  </a:rPr>
                  <a:t>)</a:t>
                </a:r>
                <a:endParaRPr lang="zh-CN" altLang="en-GB" sz="1100" dirty="0">
                  <a:solidFill>
                    <a:srgbClr val="000000"/>
                  </a:solidFill>
                  <a:latin typeface="Arial" charset="0"/>
                </a:endParaRPr>
              </a:p>
            </p:txBody>
          </p:sp>
        </p:grpSp>
        <p:grpSp>
          <p:nvGrpSpPr>
            <p:cNvPr id="149" name="Group 76"/>
            <p:cNvGrpSpPr>
              <a:grpSpLocks/>
            </p:cNvGrpSpPr>
            <p:nvPr/>
          </p:nvGrpSpPr>
          <p:grpSpPr bwMode="auto">
            <a:xfrm>
              <a:off x="2286391" y="3933080"/>
              <a:ext cx="3888000" cy="216000"/>
              <a:chOff x="930" y="1566"/>
              <a:chExt cx="736" cy="262"/>
            </a:xfrm>
          </p:grpSpPr>
          <p:sp>
            <p:nvSpPr>
              <p:cNvPr id="223" name="Rectangle 77"/>
              <p:cNvSpPr>
                <a:spLocks noChangeArrowheads="1"/>
              </p:cNvSpPr>
              <p:nvPr/>
            </p:nvSpPr>
            <p:spPr bwMode="auto">
              <a:xfrm rot="5400000">
                <a:off x="1174" y="1322"/>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24" name="Text Box 78"/>
              <p:cNvSpPr txBox="1">
                <a:spLocks noChangeArrowheads="1"/>
              </p:cNvSpPr>
              <p:nvPr/>
            </p:nvSpPr>
            <p:spPr bwMode="auto">
              <a:xfrm>
                <a:off x="950" y="1581"/>
                <a:ext cx="521" cy="24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US" sz="1100" dirty="0">
                    <a:solidFill>
                      <a:srgbClr val="000000"/>
                    </a:solidFill>
                    <a:latin typeface="Arial" charset="0"/>
                  </a:rPr>
                  <a:t>符合技术要求</a:t>
                </a:r>
                <a:r>
                  <a:rPr lang="en-US" altLang="zh-CN" sz="1100" dirty="0">
                    <a:solidFill>
                      <a:srgbClr val="FF0000"/>
                    </a:solidFill>
                    <a:latin typeface="Arial" charset="0"/>
                    <a:sym typeface="Wingdings" panose="05000000000000000000" pitchFamily="2" charset="2"/>
                  </a:rPr>
                  <a:t></a:t>
                </a:r>
                <a:r>
                  <a:rPr lang="zh-CN" altLang="en-US" sz="1100" b="1" dirty="0">
                    <a:solidFill>
                      <a:schemeClr val="accent4">
                        <a:lumMod val="95000"/>
                        <a:lumOff val="5000"/>
                      </a:schemeClr>
                    </a:solidFill>
                    <a:latin typeface="Arial" charset="0"/>
                  </a:rPr>
                  <a:t>准合格供应商</a:t>
                </a:r>
                <a:endParaRPr lang="zh-CN" altLang="en-GB" sz="1100" b="1" dirty="0">
                  <a:solidFill>
                    <a:schemeClr val="accent4">
                      <a:lumMod val="95000"/>
                      <a:lumOff val="5000"/>
                    </a:schemeClr>
                  </a:solidFill>
                  <a:latin typeface="Arial" charset="0"/>
                </a:endParaRPr>
              </a:p>
            </p:txBody>
          </p:sp>
        </p:grpSp>
        <p:sp>
          <p:nvSpPr>
            <p:cNvPr id="152" name="Rectangle 80"/>
            <p:cNvSpPr>
              <a:spLocks noChangeArrowheads="1"/>
            </p:cNvSpPr>
            <p:nvPr/>
          </p:nvSpPr>
          <p:spPr bwMode="auto">
            <a:xfrm rot="5400000">
              <a:off x="2597718" y="4234251"/>
              <a:ext cx="324000" cy="792000"/>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157" name="Text Box 81"/>
            <p:cNvSpPr txBox="1">
              <a:spLocks noChangeArrowheads="1"/>
            </p:cNvSpPr>
            <p:nvPr/>
          </p:nvSpPr>
          <p:spPr bwMode="auto">
            <a:xfrm>
              <a:off x="2344580" y="4459279"/>
              <a:ext cx="765175" cy="18891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sz="1100" dirty="0">
                  <a:solidFill>
                    <a:srgbClr val="000000"/>
                  </a:solidFill>
                  <a:latin typeface="Arial" charset="0"/>
                </a:rPr>
                <a:t>试样/检验</a:t>
              </a:r>
            </a:p>
          </p:txBody>
        </p:sp>
        <p:grpSp>
          <p:nvGrpSpPr>
            <p:cNvPr id="160" name="Group 82"/>
            <p:cNvGrpSpPr>
              <a:grpSpLocks/>
            </p:cNvGrpSpPr>
            <p:nvPr/>
          </p:nvGrpSpPr>
          <p:grpSpPr bwMode="auto">
            <a:xfrm>
              <a:off x="2205983" y="4934152"/>
              <a:ext cx="4054475" cy="216000"/>
              <a:chOff x="1045" y="1518"/>
              <a:chExt cx="736" cy="244"/>
            </a:xfrm>
          </p:grpSpPr>
          <p:sp>
            <p:nvSpPr>
              <p:cNvPr id="221" name="Rectangle 83"/>
              <p:cNvSpPr>
                <a:spLocks noChangeArrowheads="1"/>
              </p:cNvSpPr>
              <p:nvPr/>
            </p:nvSpPr>
            <p:spPr bwMode="auto">
              <a:xfrm rot="5400000">
                <a:off x="1291" y="1272"/>
                <a:ext cx="244"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22" name="Text Box 84"/>
              <p:cNvSpPr txBox="1">
                <a:spLocks noChangeArrowheads="1"/>
              </p:cNvSpPr>
              <p:nvPr/>
            </p:nvSpPr>
            <p:spPr bwMode="auto">
              <a:xfrm>
                <a:off x="1083" y="1559"/>
                <a:ext cx="644" cy="133"/>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US" sz="1100" dirty="0">
                    <a:solidFill>
                      <a:srgbClr val="000000"/>
                    </a:solidFill>
                    <a:latin typeface="Arial" charset="0"/>
                  </a:rPr>
                  <a:t>各部门一起参与，实地复查，填写供应商调查表</a:t>
                </a:r>
                <a:endParaRPr lang="zh-CN" altLang="en-GB" sz="1100" dirty="0">
                  <a:solidFill>
                    <a:srgbClr val="000000"/>
                  </a:solidFill>
                  <a:latin typeface="Arial" charset="0"/>
                </a:endParaRPr>
              </a:p>
            </p:txBody>
          </p:sp>
        </p:grpSp>
        <p:sp>
          <p:nvSpPr>
            <p:cNvPr id="165" name="Rectangle 88"/>
            <p:cNvSpPr>
              <a:spLocks noChangeArrowheads="1"/>
            </p:cNvSpPr>
            <p:nvPr/>
          </p:nvSpPr>
          <p:spPr bwMode="auto">
            <a:xfrm>
              <a:off x="3278188" y="6287684"/>
              <a:ext cx="936000" cy="43489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r>
                <a:rPr lang="zh-CN" altLang="zh-CN" dirty="0"/>
                <a:t>技术</a:t>
              </a:r>
              <a:r>
                <a:rPr lang="en-US" altLang="zh-CN" dirty="0"/>
                <a:t>+</a:t>
              </a:r>
              <a:r>
                <a:rPr lang="zh-CN" altLang="zh-CN" dirty="0"/>
                <a:t>商务排序</a:t>
              </a:r>
              <a:r>
                <a:rPr lang="en-US" altLang="zh-CN" dirty="0">
                  <a:sym typeface="Wingdings" panose="05000000000000000000" pitchFamily="2" charset="2"/>
                </a:rPr>
                <a:t></a:t>
              </a:r>
              <a:r>
                <a:rPr lang="zh-CN" altLang="zh-CN" dirty="0"/>
                <a:t>订单分配</a:t>
              </a:r>
              <a:endParaRPr lang="zh-CN" altLang="en-US" dirty="0"/>
            </a:p>
          </p:txBody>
        </p:sp>
        <p:sp>
          <p:nvSpPr>
            <p:cNvPr id="170" name="Text Box 89"/>
            <p:cNvSpPr txBox="1">
              <a:spLocks noChangeArrowheads="1"/>
            </p:cNvSpPr>
            <p:nvPr/>
          </p:nvSpPr>
          <p:spPr bwMode="auto">
            <a:xfrm>
              <a:off x="3278189" y="5784277"/>
              <a:ext cx="884236" cy="360000"/>
            </a:xfrm>
            <a:prstGeom prst="rect">
              <a:avLst/>
            </a:prstGeom>
            <a:noFill/>
            <a:ln>
              <a:solidFill>
                <a:schemeClr val="tx1"/>
              </a:solid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US" sz="1100" dirty="0">
                  <a:solidFill>
                    <a:srgbClr val="000000"/>
                  </a:solidFill>
                  <a:latin typeface="Arial" charset="0"/>
                </a:rPr>
                <a:t>询价与报价</a:t>
              </a:r>
              <a:endParaRPr lang="en-US" altLang="zh-CN" sz="1100" dirty="0">
                <a:solidFill>
                  <a:srgbClr val="000000"/>
                </a:solidFill>
                <a:latin typeface="Arial" charset="0"/>
              </a:endParaRPr>
            </a:p>
            <a:p>
              <a:pPr>
                <a:lnSpc>
                  <a:spcPct val="100000"/>
                </a:lnSpc>
                <a:spcBef>
                  <a:spcPct val="0"/>
                </a:spcBef>
                <a:defRPr/>
              </a:pPr>
              <a:r>
                <a:rPr lang="zh-CN" altLang="zh-CN" sz="1100" dirty="0"/>
                <a:t>沟通与谈判</a:t>
              </a:r>
              <a:endParaRPr lang="zh-CN" altLang="en-GB" sz="1100" dirty="0">
                <a:solidFill>
                  <a:srgbClr val="000000"/>
                </a:solidFill>
                <a:latin typeface="Arial" charset="0"/>
              </a:endParaRPr>
            </a:p>
          </p:txBody>
        </p:sp>
        <p:grpSp>
          <p:nvGrpSpPr>
            <p:cNvPr id="184" name="Group 93"/>
            <p:cNvGrpSpPr>
              <a:grpSpLocks/>
            </p:cNvGrpSpPr>
            <p:nvPr/>
          </p:nvGrpSpPr>
          <p:grpSpPr bwMode="auto">
            <a:xfrm>
              <a:off x="6586538" y="6307261"/>
              <a:ext cx="862012" cy="350664"/>
              <a:chOff x="1043" y="1530"/>
              <a:chExt cx="736" cy="248"/>
            </a:xfrm>
          </p:grpSpPr>
          <p:sp>
            <p:nvSpPr>
              <p:cNvPr id="219" name="Rectangle 94"/>
              <p:cNvSpPr>
                <a:spLocks noChangeArrowheads="1"/>
              </p:cNvSpPr>
              <p:nvPr/>
            </p:nvSpPr>
            <p:spPr bwMode="auto">
              <a:xfrm rot="5400000">
                <a:off x="1287" y="1286"/>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20" name="Text Box 95"/>
              <p:cNvSpPr txBox="1">
                <a:spLocks noChangeArrowheads="1"/>
              </p:cNvSpPr>
              <p:nvPr/>
            </p:nvSpPr>
            <p:spPr bwMode="auto">
              <a:xfrm>
                <a:off x="1089" y="1530"/>
                <a:ext cx="644" cy="248"/>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sz="1100" dirty="0">
                    <a:solidFill>
                      <a:srgbClr val="000000"/>
                    </a:solidFill>
                    <a:latin typeface="Arial" charset="0"/>
                  </a:rPr>
                  <a:t>审核</a:t>
                </a:r>
                <a:endParaRPr lang="en-US" altLang="zh-CN" sz="1100" dirty="0">
                  <a:solidFill>
                    <a:srgbClr val="000000"/>
                  </a:solidFill>
                  <a:latin typeface="Arial" charset="0"/>
                </a:endParaRPr>
              </a:p>
              <a:p>
                <a:pPr>
                  <a:lnSpc>
                    <a:spcPct val="100000"/>
                  </a:lnSpc>
                  <a:spcBef>
                    <a:spcPct val="0"/>
                  </a:spcBef>
                  <a:defRPr/>
                </a:pPr>
                <a:r>
                  <a:rPr lang="zh-CN" altLang="en-US" sz="1100" dirty="0">
                    <a:solidFill>
                      <a:srgbClr val="000000"/>
                    </a:solidFill>
                    <a:latin typeface="Arial" charset="0"/>
                  </a:rPr>
                  <a:t>合同授予</a:t>
                </a:r>
                <a:endParaRPr lang="zh-CN" altLang="en-GB" sz="1100" dirty="0">
                  <a:solidFill>
                    <a:srgbClr val="000000"/>
                  </a:solidFill>
                  <a:latin typeface="Arial" charset="0"/>
                </a:endParaRPr>
              </a:p>
            </p:txBody>
          </p:sp>
        </p:grpSp>
        <p:cxnSp>
          <p:nvCxnSpPr>
            <p:cNvPr id="185" name="AutoShape 96"/>
            <p:cNvCxnSpPr>
              <a:cxnSpLocks noChangeShapeType="1"/>
              <a:stCxn id="100" idx="0"/>
              <a:endCxn id="226" idx="0"/>
            </p:cNvCxnSpPr>
            <p:nvPr/>
          </p:nvCxnSpPr>
          <p:spPr bwMode="auto">
            <a:xfrm>
              <a:off x="3055937" y="2805188"/>
              <a:ext cx="648000" cy="180000"/>
            </a:xfrm>
            <a:prstGeom prst="bentConnector2">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86" name="AutoShape 97"/>
            <p:cNvCxnSpPr>
              <a:cxnSpLocks noChangeShapeType="1"/>
            </p:cNvCxnSpPr>
            <p:nvPr/>
          </p:nvCxnSpPr>
          <p:spPr bwMode="auto">
            <a:xfrm>
              <a:off x="3714612" y="3181226"/>
              <a:ext cx="0" cy="108000"/>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nvGrpSpPr>
            <p:cNvPr id="187" name="Group 98"/>
            <p:cNvGrpSpPr>
              <a:grpSpLocks/>
            </p:cNvGrpSpPr>
            <p:nvPr/>
          </p:nvGrpSpPr>
          <p:grpSpPr bwMode="auto">
            <a:xfrm>
              <a:off x="2304868" y="3093290"/>
              <a:ext cx="1410666" cy="1536700"/>
              <a:chOff x="1379" y="1776"/>
              <a:chExt cx="1004" cy="968"/>
            </a:xfrm>
          </p:grpSpPr>
          <p:cxnSp>
            <p:nvCxnSpPr>
              <p:cNvPr id="217" name="AutoShape 99"/>
              <p:cNvCxnSpPr>
                <a:cxnSpLocks noChangeShapeType="1"/>
                <a:stCxn id="152" idx="2"/>
                <a:endCxn id="225" idx="2"/>
              </p:cNvCxnSpPr>
              <p:nvPr/>
            </p:nvCxnSpPr>
            <p:spPr bwMode="auto">
              <a:xfrm rot="10800000">
                <a:off x="1379" y="1776"/>
                <a:ext cx="42" cy="968"/>
              </a:xfrm>
              <a:prstGeom prst="bentConnector3">
                <a:avLst>
                  <a:gd name="adj1" fmla="val 410474"/>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218" name="AutoShape 100"/>
              <p:cNvCxnSpPr>
                <a:cxnSpLocks noChangeShapeType="1"/>
                <a:stCxn id="210" idx="2"/>
                <a:endCxn id="152" idx="1"/>
              </p:cNvCxnSpPr>
              <p:nvPr/>
            </p:nvCxnSpPr>
            <p:spPr bwMode="auto">
              <a:xfrm rot="5400000" flipH="1">
                <a:off x="2032" y="2313"/>
                <a:ext cx="21" cy="680"/>
              </a:xfrm>
              <a:prstGeom prst="bentConnector5">
                <a:avLst>
                  <a:gd name="adj1" fmla="val -205279"/>
                  <a:gd name="adj2" fmla="val 50633"/>
                  <a:gd name="adj3" fmla="val 441433"/>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cxnSp>
          <p:nvCxnSpPr>
            <p:cNvPr id="188" name="AutoShape 101"/>
            <p:cNvCxnSpPr>
              <a:cxnSpLocks noChangeShapeType="1"/>
              <a:stCxn id="152" idx="0"/>
            </p:cNvCxnSpPr>
            <p:nvPr/>
          </p:nvCxnSpPr>
          <p:spPr bwMode="auto">
            <a:xfrm>
              <a:off x="3155718" y="4630251"/>
              <a:ext cx="576000" cy="288000"/>
            </a:xfrm>
            <a:prstGeom prst="bentConnector2">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89" name="AutoShape 102"/>
            <p:cNvCxnSpPr>
              <a:cxnSpLocks noChangeShapeType="1"/>
            </p:cNvCxnSpPr>
            <p:nvPr/>
          </p:nvCxnSpPr>
          <p:spPr bwMode="auto">
            <a:xfrm rot="16200000" flipH="1">
              <a:off x="3609455" y="5253608"/>
              <a:ext cx="216000" cy="0"/>
            </a:xfrm>
            <a:prstGeom prst="bentConnector3">
              <a:avLst>
                <a:gd name="adj1" fmla="val 3021"/>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cxnSp>
          <p:nvCxnSpPr>
            <p:cNvPr id="190" name="AutoShape 103"/>
            <p:cNvCxnSpPr>
              <a:cxnSpLocks noChangeShapeType="1"/>
              <a:stCxn id="165" idx="3"/>
              <a:endCxn id="219" idx="2"/>
            </p:cNvCxnSpPr>
            <p:nvPr/>
          </p:nvCxnSpPr>
          <p:spPr bwMode="auto">
            <a:xfrm flipV="1">
              <a:off x="4214188" y="6482593"/>
              <a:ext cx="2371764" cy="0"/>
            </a:xfrm>
            <a:prstGeom prst="bentConnector3">
              <a:avLst>
                <a:gd name="adj1" fmla="val 50000"/>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191" name="Text Box 105"/>
            <p:cNvSpPr txBox="1">
              <a:spLocks noChangeArrowheads="1"/>
            </p:cNvSpPr>
            <p:nvPr/>
          </p:nvSpPr>
          <p:spPr bwMode="auto">
            <a:xfrm>
              <a:off x="2145519" y="4458542"/>
              <a:ext cx="92075" cy="152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en-GB" altLang="zh-CN" sz="1000" dirty="0">
                  <a:solidFill>
                    <a:srgbClr val="000000"/>
                  </a:solidFill>
                  <a:latin typeface="Arial" charset="0"/>
                </a:rPr>
                <a:t>N</a:t>
              </a:r>
            </a:p>
          </p:txBody>
        </p:sp>
        <p:sp>
          <p:nvSpPr>
            <p:cNvPr id="192" name="Text Box 106"/>
            <p:cNvSpPr txBox="1">
              <a:spLocks noChangeArrowheads="1"/>
            </p:cNvSpPr>
            <p:nvPr/>
          </p:nvSpPr>
          <p:spPr bwMode="auto">
            <a:xfrm>
              <a:off x="3071605" y="2650927"/>
              <a:ext cx="727763" cy="153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000" dirty="0">
                  <a:solidFill>
                    <a:srgbClr val="000000"/>
                  </a:solidFill>
                  <a:latin typeface="Arial" charset="0"/>
                </a:rPr>
                <a:t>(推荐供应商)</a:t>
              </a:r>
            </a:p>
          </p:txBody>
        </p:sp>
        <p:sp>
          <p:nvSpPr>
            <p:cNvPr id="193" name="Text Box 107"/>
            <p:cNvSpPr txBox="1">
              <a:spLocks noChangeArrowheads="1"/>
            </p:cNvSpPr>
            <p:nvPr/>
          </p:nvSpPr>
          <p:spPr bwMode="auto">
            <a:xfrm>
              <a:off x="2335213" y="2644775"/>
              <a:ext cx="628650" cy="3079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buFontTx/>
                <a:buChar char="•"/>
                <a:defRPr/>
              </a:pPr>
              <a:r>
                <a:rPr lang="en-GB" altLang="zh-CN" sz="1000" kern="100" dirty="0">
                  <a:solidFill>
                    <a:srgbClr val="000000"/>
                  </a:solidFill>
                  <a:latin typeface="Arial" charset="0"/>
                </a:rPr>
                <a:t>  </a:t>
              </a:r>
              <a:r>
                <a:rPr lang="zh-CN" altLang="en-GB" sz="1000" kern="100" dirty="0">
                  <a:solidFill>
                    <a:srgbClr val="000000"/>
                  </a:solidFill>
                  <a:latin typeface="Arial" charset="0"/>
                </a:rPr>
                <a:t>需求申请</a:t>
              </a:r>
              <a:endParaRPr lang="en-US" altLang="zh-CN" sz="1000" kern="100" dirty="0">
                <a:solidFill>
                  <a:srgbClr val="000000"/>
                </a:solidFill>
                <a:latin typeface="Arial" charset="0"/>
              </a:endParaRPr>
            </a:p>
            <a:p>
              <a:pPr>
                <a:lnSpc>
                  <a:spcPct val="100000"/>
                </a:lnSpc>
                <a:spcBef>
                  <a:spcPct val="0"/>
                </a:spcBef>
                <a:buFontTx/>
                <a:buChar char="•"/>
                <a:defRPr/>
              </a:pPr>
              <a:r>
                <a:rPr lang="en-US" altLang="zh-CN" sz="1000" kern="100" dirty="0">
                  <a:solidFill>
                    <a:srgbClr val="000000"/>
                  </a:solidFill>
                  <a:latin typeface="Arial" charset="0"/>
                </a:rPr>
                <a:t>  </a:t>
              </a:r>
              <a:r>
                <a:rPr lang="zh-CN" altLang="en-GB" sz="1000" dirty="0">
                  <a:solidFill>
                    <a:srgbClr val="000000"/>
                  </a:solidFill>
                  <a:latin typeface="Arial" charset="0"/>
                </a:rPr>
                <a:t>规格说明</a:t>
              </a:r>
            </a:p>
          </p:txBody>
        </p:sp>
        <p:sp>
          <p:nvSpPr>
            <p:cNvPr id="194" name="Text Box 108"/>
            <p:cNvSpPr txBox="1">
              <a:spLocks noChangeArrowheads="1"/>
            </p:cNvSpPr>
            <p:nvPr/>
          </p:nvSpPr>
          <p:spPr bwMode="auto">
            <a:xfrm>
              <a:off x="2335738" y="4617374"/>
              <a:ext cx="804707" cy="1538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000" dirty="0">
                  <a:solidFill>
                    <a:srgbClr val="000000"/>
                  </a:solidFill>
                  <a:latin typeface="Arial" charset="0"/>
                </a:rPr>
                <a:t> 样品审核报告</a:t>
              </a:r>
            </a:p>
          </p:txBody>
        </p:sp>
        <p:sp>
          <p:nvSpPr>
            <p:cNvPr id="195" name="Text Box 109"/>
            <p:cNvSpPr txBox="1">
              <a:spLocks noChangeArrowheads="1"/>
            </p:cNvSpPr>
            <p:nvPr/>
          </p:nvSpPr>
          <p:spPr bwMode="auto">
            <a:xfrm>
              <a:off x="3531366" y="4740577"/>
              <a:ext cx="84137" cy="152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en-GB" altLang="zh-CN" sz="1000" dirty="0">
                  <a:solidFill>
                    <a:srgbClr val="000000"/>
                  </a:solidFill>
                  <a:latin typeface="Arial" charset="0"/>
                </a:rPr>
                <a:t>Y</a:t>
              </a:r>
            </a:p>
          </p:txBody>
        </p:sp>
        <p:grpSp>
          <p:nvGrpSpPr>
            <p:cNvPr id="196" name="Group 73"/>
            <p:cNvGrpSpPr>
              <a:grpSpLocks/>
            </p:cNvGrpSpPr>
            <p:nvPr/>
          </p:nvGrpSpPr>
          <p:grpSpPr bwMode="auto">
            <a:xfrm>
              <a:off x="2286391" y="3645024"/>
              <a:ext cx="3888000" cy="216000"/>
              <a:chOff x="2087" y="2184"/>
              <a:chExt cx="687" cy="220"/>
            </a:xfrm>
          </p:grpSpPr>
          <p:sp>
            <p:nvSpPr>
              <p:cNvPr id="215" name="Rectangle 74"/>
              <p:cNvSpPr>
                <a:spLocks noChangeArrowheads="1"/>
              </p:cNvSpPr>
              <p:nvPr/>
            </p:nvSpPr>
            <p:spPr bwMode="auto">
              <a:xfrm rot="5400000">
                <a:off x="2321" y="1950"/>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16" name="Text Box 75"/>
              <p:cNvSpPr txBox="1">
                <a:spLocks noChangeArrowheads="1"/>
              </p:cNvSpPr>
              <p:nvPr/>
            </p:nvSpPr>
            <p:spPr bwMode="auto">
              <a:xfrm>
                <a:off x="2098" y="2214"/>
                <a:ext cx="663" cy="18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US" sz="1100" dirty="0">
                    <a:solidFill>
                      <a:srgbClr val="000000"/>
                    </a:solidFill>
                    <a:latin typeface="Arial" charset="0"/>
                  </a:rPr>
                  <a:t>各部门一起参与，实地考察</a:t>
                </a:r>
                <a:r>
                  <a:rPr lang="zh-CN" altLang="en-GB" sz="1100" dirty="0">
                    <a:solidFill>
                      <a:srgbClr val="000000"/>
                    </a:solidFill>
                    <a:latin typeface="Arial" charset="0"/>
                  </a:rPr>
                  <a:t>(3家以上)</a:t>
                </a:r>
                <a:r>
                  <a:rPr lang="zh-CN" altLang="en-US" sz="1100" dirty="0">
                    <a:solidFill>
                      <a:srgbClr val="000000"/>
                    </a:solidFill>
                    <a:latin typeface="Arial" charset="0"/>
                  </a:rPr>
                  <a:t>，填写供应商调查表</a:t>
                </a:r>
                <a:endParaRPr lang="zh-CN" altLang="en-GB" sz="1100" dirty="0">
                  <a:solidFill>
                    <a:srgbClr val="000000"/>
                  </a:solidFill>
                  <a:latin typeface="Arial" charset="0"/>
                </a:endParaRPr>
              </a:p>
            </p:txBody>
          </p:sp>
        </p:grpSp>
        <p:cxnSp>
          <p:nvCxnSpPr>
            <p:cNvPr id="197" name="AutoShape 97"/>
            <p:cNvCxnSpPr>
              <a:cxnSpLocks noChangeShapeType="1"/>
            </p:cNvCxnSpPr>
            <p:nvPr/>
          </p:nvCxnSpPr>
          <p:spPr bwMode="auto">
            <a:xfrm flipH="1">
              <a:off x="3711130" y="3837756"/>
              <a:ext cx="0" cy="108000"/>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nvGrpSpPr>
            <p:cNvPr id="198" name="Group 51"/>
            <p:cNvGrpSpPr>
              <a:grpSpLocks/>
            </p:cNvGrpSpPr>
            <p:nvPr/>
          </p:nvGrpSpPr>
          <p:grpSpPr bwMode="auto">
            <a:xfrm>
              <a:off x="1139087" y="3078286"/>
              <a:ext cx="900001" cy="468000"/>
              <a:chOff x="481" y="2175"/>
              <a:chExt cx="761" cy="311"/>
            </a:xfrm>
          </p:grpSpPr>
          <p:sp>
            <p:nvSpPr>
              <p:cNvPr id="213" name="AutoShape 52"/>
              <p:cNvSpPr>
                <a:spLocks noChangeArrowheads="1"/>
              </p:cNvSpPr>
              <p:nvPr/>
            </p:nvSpPr>
            <p:spPr bwMode="auto">
              <a:xfrm rot="5400000">
                <a:off x="706" y="1950"/>
                <a:ext cx="311"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14" name="Text Box 53"/>
              <p:cNvSpPr txBox="1">
                <a:spLocks noChangeArrowheads="1"/>
              </p:cNvSpPr>
              <p:nvPr/>
            </p:nvSpPr>
            <p:spPr bwMode="auto">
              <a:xfrm>
                <a:off x="564" y="2298"/>
                <a:ext cx="596" cy="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GB" sz="1100" b="1" dirty="0">
                    <a:solidFill>
                      <a:srgbClr val="000000"/>
                    </a:solidFill>
                    <a:latin typeface="Arial" charset="0"/>
                  </a:rPr>
                  <a:t>供应商初选</a:t>
                </a:r>
                <a:endParaRPr lang="en-US" altLang="zh-CN" sz="1100" b="1" dirty="0">
                  <a:solidFill>
                    <a:srgbClr val="000000"/>
                  </a:solidFill>
                  <a:latin typeface="Arial" charset="0"/>
                </a:endParaRPr>
              </a:p>
            </p:txBody>
          </p:sp>
        </p:grpSp>
        <p:grpSp>
          <p:nvGrpSpPr>
            <p:cNvPr id="200" name="Group 73"/>
            <p:cNvGrpSpPr>
              <a:grpSpLocks/>
            </p:cNvGrpSpPr>
            <p:nvPr/>
          </p:nvGrpSpPr>
          <p:grpSpPr bwMode="auto">
            <a:xfrm>
              <a:off x="2303461" y="3283595"/>
              <a:ext cx="2923165" cy="216000"/>
              <a:chOff x="2085" y="2195"/>
              <a:chExt cx="688" cy="220"/>
            </a:xfrm>
          </p:grpSpPr>
          <p:sp>
            <p:nvSpPr>
              <p:cNvPr id="211" name="Rectangle 74"/>
              <p:cNvSpPr>
                <a:spLocks noChangeArrowheads="1"/>
              </p:cNvSpPr>
              <p:nvPr/>
            </p:nvSpPr>
            <p:spPr bwMode="auto">
              <a:xfrm rot="5400000">
                <a:off x="2319" y="1961"/>
                <a:ext cx="220" cy="687"/>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12" name="Text Box 75"/>
              <p:cNvSpPr txBox="1">
                <a:spLocks noChangeArrowheads="1"/>
              </p:cNvSpPr>
              <p:nvPr/>
            </p:nvSpPr>
            <p:spPr bwMode="auto">
              <a:xfrm>
                <a:off x="2085" y="2234"/>
                <a:ext cx="688" cy="16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90000"/>
                  </a:lnSpc>
                  <a:spcBef>
                    <a:spcPct val="0"/>
                  </a:spcBef>
                  <a:defRPr/>
                </a:pPr>
                <a:r>
                  <a:rPr lang="zh-CN" altLang="en-US" sz="1100" dirty="0">
                    <a:solidFill>
                      <a:srgbClr val="000000"/>
                    </a:solidFill>
                    <a:latin typeface="Arial" charset="0"/>
                  </a:rPr>
                  <a:t>供应商资质审查 </a:t>
                </a:r>
                <a:r>
                  <a:rPr lang="en-US" altLang="zh-CN" sz="1100" dirty="0">
                    <a:solidFill>
                      <a:srgbClr val="000000"/>
                    </a:solidFill>
                    <a:latin typeface="Arial" charset="0"/>
                  </a:rPr>
                  <a:t>(</a:t>
                </a:r>
                <a:r>
                  <a:rPr lang="zh-CN" altLang="en-US" sz="1100" b="1" dirty="0">
                    <a:solidFill>
                      <a:schemeClr val="accent4">
                        <a:lumMod val="95000"/>
                        <a:lumOff val="5000"/>
                      </a:schemeClr>
                    </a:solidFill>
                    <a:latin typeface="Arial" charset="0"/>
                  </a:rPr>
                  <a:t>短名单</a:t>
                </a:r>
                <a:r>
                  <a:rPr lang="en-US" altLang="zh-CN" sz="1100" dirty="0">
                    <a:solidFill>
                      <a:srgbClr val="000000"/>
                    </a:solidFill>
                    <a:latin typeface="Arial" charset="0"/>
                  </a:rPr>
                  <a:t>)</a:t>
                </a:r>
                <a:endParaRPr lang="zh-CN" altLang="en-GB" sz="1100" dirty="0">
                  <a:solidFill>
                    <a:srgbClr val="000000"/>
                  </a:solidFill>
                  <a:latin typeface="Arial" charset="0"/>
                </a:endParaRPr>
              </a:p>
            </p:txBody>
          </p:sp>
        </p:grpSp>
        <p:cxnSp>
          <p:nvCxnSpPr>
            <p:cNvPr id="201" name="AutoShape 97"/>
            <p:cNvCxnSpPr>
              <a:cxnSpLocks noChangeShapeType="1"/>
            </p:cNvCxnSpPr>
            <p:nvPr/>
          </p:nvCxnSpPr>
          <p:spPr bwMode="auto">
            <a:xfrm flipH="1">
              <a:off x="3707904" y="3501008"/>
              <a:ext cx="0" cy="144000"/>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nvGrpSpPr>
            <p:cNvPr id="202" name="Group 76"/>
            <p:cNvGrpSpPr>
              <a:grpSpLocks/>
            </p:cNvGrpSpPr>
            <p:nvPr/>
          </p:nvGrpSpPr>
          <p:grpSpPr bwMode="auto">
            <a:xfrm>
              <a:off x="3271937" y="4286262"/>
              <a:ext cx="864000" cy="216000"/>
              <a:chOff x="930" y="1566"/>
              <a:chExt cx="757" cy="262"/>
            </a:xfrm>
          </p:grpSpPr>
          <p:sp>
            <p:nvSpPr>
              <p:cNvPr id="209" name="Rectangle 77"/>
              <p:cNvSpPr>
                <a:spLocks noChangeArrowheads="1"/>
              </p:cNvSpPr>
              <p:nvPr/>
            </p:nvSpPr>
            <p:spPr bwMode="auto">
              <a:xfrm rot="5400000">
                <a:off x="1174" y="1322"/>
                <a:ext cx="247" cy="736"/>
              </a:xfrm>
              <a:prstGeom prst="rect">
                <a:avLst/>
              </a:prstGeom>
              <a:solidFill>
                <a:schemeClr val="bg1"/>
              </a:solidFill>
              <a:ln w="63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defRPr/>
                </a:pPr>
                <a:endParaRPr lang="zh-CN" altLang="en-US"/>
              </a:p>
            </p:txBody>
          </p:sp>
          <p:sp>
            <p:nvSpPr>
              <p:cNvPr id="210" name="Text Box 78"/>
              <p:cNvSpPr txBox="1">
                <a:spLocks noChangeArrowheads="1"/>
              </p:cNvSpPr>
              <p:nvPr/>
            </p:nvSpPr>
            <p:spPr bwMode="auto">
              <a:xfrm>
                <a:off x="950" y="1581"/>
                <a:ext cx="737" cy="24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a:lnSpc>
                    <a:spcPct val="100000"/>
                  </a:lnSpc>
                  <a:spcBef>
                    <a:spcPct val="0"/>
                  </a:spcBef>
                  <a:defRPr/>
                </a:pPr>
                <a:r>
                  <a:rPr lang="zh-CN" altLang="en-GB" sz="1100" dirty="0">
                    <a:solidFill>
                      <a:srgbClr val="000000"/>
                    </a:solidFill>
                    <a:latin typeface="Arial" charset="0"/>
                  </a:rPr>
                  <a:t>索取样品</a:t>
                </a:r>
              </a:p>
            </p:txBody>
          </p:sp>
        </p:grpSp>
        <p:cxnSp>
          <p:nvCxnSpPr>
            <p:cNvPr id="203" name="AutoShape 97"/>
            <p:cNvCxnSpPr>
              <a:cxnSpLocks noChangeShapeType="1"/>
            </p:cNvCxnSpPr>
            <p:nvPr/>
          </p:nvCxnSpPr>
          <p:spPr bwMode="auto">
            <a:xfrm flipH="1">
              <a:off x="3708038" y="4149080"/>
              <a:ext cx="2837" cy="138772"/>
            </a:xfrm>
            <a:prstGeom prst="straightConnector1">
              <a:avLst/>
            </a:prstGeom>
            <a:noFill/>
            <a:ln w="6350">
              <a:solidFill>
                <a:schemeClr val="tx1"/>
              </a:solidFill>
              <a:round/>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sp>
          <p:nvSpPr>
            <p:cNvPr id="204" name="矩形 203"/>
            <p:cNvSpPr/>
            <p:nvPr/>
          </p:nvSpPr>
          <p:spPr>
            <a:xfrm>
              <a:off x="2120459" y="5395214"/>
              <a:ext cx="4140000" cy="184666"/>
            </a:xfrm>
            <a:prstGeom prst="rect">
              <a:avLst/>
            </a:prstGeom>
            <a:ln>
              <a:solidFill>
                <a:schemeClr val="tx1"/>
              </a:solidFill>
            </a:ln>
          </p:spPr>
          <p:txBody>
            <a:bodyPr lIns="0" tIns="0" rIns="0" bIns="0" anchor="ctr" anchorCtr="0">
              <a:spAutoFit/>
            </a:bodyPr>
            <a:lstStyle/>
            <a:p>
              <a:pPr>
                <a:lnSpc>
                  <a:spcPct val="100000"/>
                </a:lnSpc>
                <a:spcBef>
                  <a:spcPct val="0"/>
                </a:spcBef>
                <a:defRPr/>
              </a:pPr>
              <a:r>
                <a:rPr lang="zh-CN" altLang="en-US" dirty="0">
                  <a:solidFill>
                    <a:srgbClr val="000000"/>
                  </a:solidFill>
                  <a:latin typeface="Arial" charset="0"/>
                </a:rPr>
                <a:t>质量</a:t>
              </a:r>
              <a:r>
                <a:rPr lang="en-US" altLang="zh-CN" dirty="0">
                  <a:solidFill>
                    <a:srgbClr val="000000"/>
                  </a:solidFill>
                  <a:latin typeface="Arial" charset="0"/>
                </a:rPr>
                <a:t>-</a:t>
              </a:r>
              <a:r>
                <a:rPr lang="zh-CN" altLang="en-US" dirty="0">
                  <a:solidFill>
                    <a:srgbClr val="000000"/>
                  </a:solidFill>
                  <a:latin typeface="Arial" charset="0"/>
                </a:rPr>
                <a:t>价格</a:t>
              </a:r>
              <a:r>
                <a:rPr lang="en-US" altLang="zh-CN" dirty="0">
                  <a:solidFill>
                    <a:srgbClr val="000000"/>
                  </a:solidFill>
                  <a:latin typeface="Arial" charset="0"/>
                </a:rPr>
                <a:t>-</a:t>
              </a:r>
              <a:r>
                <a:rPr lang="zh-CN" altLang="en-US" dirty="0">
                  <a:solidFill>
                    <a:srgbClr val="000000"/>
                  </a:solidFill>
                  <a:latin typeface="Arial" charset="0"/>
                </a:rPr>
                <a:t>交期</a:t>
              </a:r>
              <a:r>
                <a:rPr lang="en-US" altLang="zh-CN" dirty="0">
                  <a:solidFill>
                    <a:srgbClr val="000000"/>
                  </a:solidFill>
                  <a:latin typeface="Arial" charset="0"/>
                </a:rPr>
                <a:t>-</a:t>
              </a:r>
              <a:r>
                <a:rPr lang="zh-CN" altLang="en-US" dirty="0">
                  <a:solidFill>
                    <a:srgbClr val="000000"/>
                  </a:solidFill>
                  <a:latin typeface="Arial" charset="0"/>
                </a:rPr>
                <a:t>品类</a:t>
              </a:r>
              <a:r>
                <a:rPr lang="en-US" altLang="zh-CN" dirty="0">
                  <a:solidFill>
                    <a:srgbClr val="000000"/>
                  </a:solidFill>
                  <a:latin typeface="Arial" charset="0"/>
                </a:rPr>
                <a:t>-</a:t>
              </a:r>
              <a:r>
                <a:rPr lang="zh-CN" altLang="en-US" dirty="0">
                  <a:solidFill>
                    <a:srgbClr val="000000"/>
                  </a:solidFill>
                  <a:latin typeface="Arial" charset="0"/>
                </a:rPr>
                <a:t>服务</a:t>
              </a:r>
              <a:r>
                <a:rPr lang="en-US" altLang="zh-CN" dirty="0">
                  <a:solidFill>
                    <a:srgbClr val="000000"/>
                  </a:solidFill>
                  <a:latin typeface="Arial" charset="0"/>
                </a:rPr>
                <a:t>5</a:t>
              </a:r>
              <a:r>
                <a:rPr lang="zh-CN" altLang="en-US" dirty="0">
                  <a:solidFill>
                    <a:srgbClr val="000000"/>
                  </a:solidFill>
                  <a:latin typeface="Arial" charset="0"/>
                </a:rPr>
                <a:t>维度评估研讨会</a:t>
              </a:r>
              <a:r>
                <a:rPr lang="en-US" altLang="zh-CN" dirty="0">
                  <a:solidFill>
                    <a:srgbClr val="FF0000"/>
                  </a:solidFill>
                  <a:latin typeface="Times New Roman" panose="02020603050405020304" pitchFamily="18" charset="0"/>
                  <a:ea typeface="宋体" panose="02010600030101010101" pitchFamily="2" charset="-122"/>
                  <a:cs typeface="Times New Roman" panose="02020603050405020304" pitchFamily="18" charset="0"/>
                  <a:sym typeface="Wingdings" panose="05000000000000000000" pitchFamily="2" charset="2"/>
                </a:rPr>
                <a:t></a:t>
              </a:r>
              <a:r>
                <a:rPr lang="zh-CN" altLang="zh-CN" dirty="0">
                  <a:latin typeface="Times New Roman" panose="02020603050405020304" pitchFamily="18" charset="0"/>
                  <a:ea typeface="宋体" panose="02010600030101010101" pitchFamily="2" charset="-122"/>
                  <a:cs typeface="Times New Roman" panose="02020603050405020304" pitchFamily="18" charset="0"/>
                </a:rPr>
                <a:t>技术</a:t>
              </a:r>
              <a:r>
                <a:rPr lang="zh-CN" altLang="zh-CN" sz="1100" b="1" dirty="0">
                  <a:solidFill>
                    <a:schemeClr val="accent4">
                      <a:lumMod val="95000"/>
                      <a:lumOff val="5000"/>
                    </a:schemeClr>
                  </a:solidFill>
                  <a:latin typeface="Arial" charset="0"/>
                </a:rPr>
                <a:t>合格供应商</a:t>
              </a:r>
              <a:endParaRPr lang="zh-CN" altLang="en-US" sz="1100" b="1" dirty="0">
                <a:solidFill>
                  <a:schemeClr val="accent4">
                    <a:lumMod val="95000"/>
                    <a:lumOff val="5000"/>
                  </a:schemeClr>
                </a:solidFill>
                <a:latin typeface="Arial" charset="0"/>
              </a:endParaRPr>
            </a:p>
          </p:txBody>
        </p:sp>
        <p:grpSp>
          <p:nvGrpSpPr>
            <p:cNvPr id="205" name="Group 66"/>
            <p:cNvGrpSpPr>
              <a:grpSpLocks/>
            </p:cNvGrpSpPr>
            <p:nvPr/>
          </p:nvGrpSpPr>
          <p:grpSpPr bwMode="auto">
            <a:xfrm>
              <a:off x="1147830" y="6185997"/>
              <a:ext cx="925512" cy="432000"/>
              <a:chOff x="481" y="3784"/>
              <a:chExt cx="761" cy="312"/>
            </a:xfrm>
          </p:grpSpPr>
          <p:sp>
            <p:nvSpPr>
              <p:cNvPr id="207" name="AutoShape 67"/>
              <p:cNvSpPr>
                <a:spLocks noChangeArrowheads="1"/>
              </p:cNvSpPr>
              <p:nvPr/>
            </p:nvSpPr>
            <p:spPr bwMode="auto">
              <a:xfrm rot="5400000">
                <a:off x="706" y="3559"/>
                <a:ext cx="312" cy="761"/>
              </a:xfrm>
              <a:prstGeom prst="chevron">
                <a:avLst>
                  <a:gd name="adj" fmla="val 11468"/>
                </a:avLst>
              </a:prstGeom>
              <a:noFill/>
              <a:ln w="6350">
                <a:solidFill>
                  <a:schemeClr val="tx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lstStyle/>
              <a:p>
                <a:pPr>
                  <a:defRPr/>
                </a:pPr>
                <a:endParaRPr lang="zh-CN" altLang="en-US"/>
              </a:p>
            </p:txBody>
          </p:sp>
          <p:sp>
            <p:nvSpPr>
              <p:cNvPr id="208" name="Text Box 68"/>
              <p:cNvSpPr txBox="1">
                <a:spLocks noChangeArrowheads="1"/>
              </p:cNvSpPr>
              <p:nvPr/>
            </p:nvSpPr>
            <p:spPr bwMode="auto">
              <a:xfrm>
                <a:off x="572" y="3820"/>
                <a:ext cx="580" cy="2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635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0" tIns="0" rIns="0" bIns="0" anchor="ctr">
                <a:spAutoFit/>
              </a:bodyPr>
              <a:lstStyle/>
              <a:p>
                <a:pPr>
                  <a:lnSpc>
                    <a:spcPct val="100000"/>
                  </a:lnSpc>
                  <a:spcBef>
                    <a:spcPct val="0"/>
                  </a:spcBef>
                  <a:defRPr/>
                </a:pPr>
                <a:r>
                  <a:rPr lang="zh-CN" altLang="en-US" sz="1100" b="1" dirty="0">
                    <a:solidFill>
                      <a:srgbClr val="000000"/>
                    </a:solidFill>
                    <a:latin typeface="Arial" charset="0"/>
                  </a:rPr>
                  <a:t>日常</a:t>
                </a:r>
                <a:endParaRPr lang="en-US" altLang="zh-CN" sz="1100" b="1" dirty="0">
                  <a:solidFill>
                    <a:srgbClr val="000000"/>
                  </a:solidFill>
                  <a:latin typeface="Arial" charset="0"/>
                </a:endParaRPr>
              </a:p>
              <a:p>
                <a:pPr>
                  <a:lnSpc>
                    <a:spcPct val="100000"/>
                  </a:lnSpc>
                  <a:spcBef>
                    <a:spcPct val="0"/>
                  </a:spcBef>
                  <a:defRPr/>
                </a:pPr>
                <a:r>
                  <a:rPr lang="zh-CN" altLang="en-US" sz="1100" b="1" dirty="0">
                    <a:solidFill>
                      <a:srgbClr val="000000"/>
                    </a:solidFill>
                    <a:latin typeface="Arial" charset="0"/>
                  </a:rPr>
                  <a:t>供货商列表</a:t>
                </a:r>
                <a:endParaRPr lang="zh-CN" altLang="en-GB" sz="1100" b="1" dirty="0">
                  <a:solidFill>
                    <a:srgbClr val="000000"/>
                  </a:solidFill>
                  <a:latin typeface="Arial" charset="0"/>
                </a:endParaRPr>
              </a:p>
            </p:txBody>
          </p:sp>
        </p:grpSp>
        <p:cxnSp>
          <p:nvCxnSpPr>
            <p:cNvPr id="206" name="AutoShape 24"/>
            <p:cNvCxnSpPr>
              <a:cxnSpLocks noChangeShapeType="1"/>
            </p:cNvCxnSpPr>
            <p:nvPr/>
          </p:nvCxnSpPr>
          <p:spPr bwMode="auto">
            <a:xfrm rot="5400000">
              <a:off x="3647605" y="6217834"/>
              <a:ext cx="139700" cy="0"/>
            </a:xfrm>
            <a:prstGeom prst="bentConnector3">
              <a:avLst>
                <a:gd name="adj1" fmla="val -10348"/>
              </a:avLst>
            </a:prstGeom>
            <a:noFill/>
            <a:ln w="6350">
              <a:solidFill>
                <a:schemeClr val="tx1"/>
              </a:solidFill>
              <a:miter lim="800000"/>
              <a:headEnd/>
              <a:tailEnd type="arrow"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cxnSp>
      </p:grpSp>
    </p:spTree>
    <p:extLst>
      <p:ext uri="{BB962C8B-B14F-4D97-AF65-F5344CB8AC3E}">
        <p14:creationId xmlns:p14="http://schemas.microsoft.com/office/powerpoint/2010/main" val="1743659155"/>
      </p:ext>
    </p:extLst>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181"/>
                                        </p:tgtEl>
                                        <p:attrNameLst>
                                          <p:attrName>style.visibility</p:attrName>
                                        </p:attrNameLst>
                                      </p:cBhvr>
                                      <p:to>
                                        <p:strVal val="visible"/>
                                      </p:to>
                                    </p:set>
                                    <p:anim calcmode="lin" valueType="num">
                                      <p:cBhvr>
                                        <p:cTn id="7" dur="500" fill="hold"/>
                                        <p:tgtEl>
                                          <p:spTgt spid="181"/>
                                        </p:tgtEl>
                                        <p:attrNameLst>
                                          <p:attrName>ppt_x</p:attrName>
                                        </p:attrNameLst>
                                      </p:cBhvr>
                                      <p:tavLst>
                                        <p:tav tm="0">
                                          <p:val>
                                            <p:strVal val="#ppt_x-#ppt_w/2"/>
                                          </p:val>
                                        </p:tav>
                                        <p:tav tm="100000">
                                          <p:val>
                                            <p:strVal val="#ppt_x"/>
                                          </p:val>
                                        </p:tav>
                                      </p:tavLst>
                                    </p:anim>
                                    <p:anim calcmode="lin" valueType="num">
                                      <p:cBhvr>
                                        <p:cTn id="8" dur="500" fill="hold"/>
                                        <p:tgtEl>
                                          <p:spTgt spid="181"/>
                                        </p:tgtEl>
                                        <p:attrNameLst>
                                          <p:attrName>ppt_y</p:attrName>
                                        </p:attrNameLst>
                                      </p:cBhvr>
                                      <p:tavLst>
                                        <p:tav tm="0">
                                          <p:val>
                                            <p:strVal val="#ppt_y"/>
                                          </p:val>
                                        </p:tav>
                                        <p:tav tm="100000">
                                          <p:val>
                                            <p:strVal val="#ppt_y"/>
                                          </p:val>
                                        </p:tav>
                                      </p:tavLst>
                                    </p:anim>
                                    <p:anim calcmode="lin" valueType="num">
                                      <p:cBhvr>
                                        <p:cTn id="9" dur="500" fill="hold"/>
                                        <p:tgtEl>
                                          <p:spTgt spid="181"/>
                                        </p:tgtEl>
                                        <p:attrNameLst>
                                          <p:attrName>ppt_w</p:attrName>
                                        </p:attrNameLst>
                                      </p:cBhvr>
                                      <p:tavLst>
                                        <p:tav tm="0">
                                          <p:val>
                                            <p:fltVal val="0"/>
                                          </p:val>
                                        </p:tav>
                                        <p:tav tm="100000">
                                          <p:val>
                                            <p:strVal val="#ppt_w"/>
                                          </p:val>
                                        </p:tav>
                                      </p:tavLst>
                                    </p:anim>
                                    <p:anim calcmode="lin" valueType="num">
                                      <p:cBhvr>
                                        <p:cTn id="10" dur="500" fill="hold"/>
                                        <p:tgtEl>
                                          <p:spTgt spid="181"/>
                                        </p:tgtEl>
                                        <p:attrNameLst>
                                          <p:attrName>ppt_h</p:attrName>
                                        </p:attrNameLst>
                                      </p:cBhvr>
                                      <p:tavLst>
                                        <p:tav tm="0">
                                          <p:val>
                                            <p:strVal val="#ppt_h"/>
                                          </p:val>
                                        </p:tav>
                                        <p:tav tm="100000">
                                          <p:val>
                                            <p:strVal val="#ppt_h"/>
                                          </p:val>
                                        </p:tav>
                                      </p:tavLst>
                                    </p:anim>
                                  </p:childTnLst>
                                </p:cTn>
                              </p:par>
                              <p:par>
                                <p:cTn id="11" presetID="17" presetClass="entr" presetSubtype="8" fill="hold" nodeType="withEffect">
                                  <p:stCondLst>
                                    <p:cond delay="0"/>
                                  </p:stCondLst>
                                  <p:childTnLst>
                                    <p:set>
                                      <p:cBhvr>
                                        <p:cTn id="12" dur="1" fill="hold">
                                          <p:stCondLst>
                                            <p:cond delay="0"/>
                                          </p:stCondLst>
                                        </p:cTn>
                                        <p:tgtEl>
                                          <p:spTgt spid="182"/>
                                        </p:tgtEl>
                                        <p:attrNameLst>
                                          <p:attrName>style.visibility</p:attrName>
                                        </p:attrNameLst>
                                      </p:cBhvr>
                                      <p:to>
                                        <p:strVal val="visible"/>
                                      </p:to>
                                    </p:set>
                                    <p:anim calcmode="lin" valueType="num">
                                      <p:cBhvr>
                                        <p:cTn id="13" dur="500" fill="hold"/>
                                        <p:tgtEl>
                                          <p:spTgt spid="182"/>
                                        </p:tgtEl>
                                        <p:attrNameLst>
                                          <p:attrName>ppt_x</p:attrName>
                                        </p:attrNameLst>
                                      </p:cBhvr>
                                      <p:tavLst>
                                        <p:tav tm="0">
                                          <p:val>
                                            <p:strVal val="#ppt_x-#ppt_w/2"/>
                                          </p:val>
                                        </p:tav>
                                        <p:tav tm="100000">
                                          <p:val>
                                            <p:strVal val="#ppt_x"/>
                                          </p:val>
                                        </p:tav>
                                      </p:tavLst>
                                    </p:anim>
                                    <p:anim calcmode="lin" valueType="num">
                                      <p:cBhvr>
                                        <p:cTn id="14" dur="500" fill="hold"/>
                                        <p:tgtEl>
                                          <p:spTgt spid="182"/>
                                        </p:tgtEl>
                                        <p:attrNameLst>
                                          <p:attrName>ppt_y</p:attrName>
                                        </p:attrNameLst>
                                      </p:cBhvr>
                                      <p:tavLst>
                                        <p:tav tm="0">
                                          <p:val>
                                            <p:strVal val="#ppt_y"/>
                                          </p:val>
                                        </p:tav>
                                        <p:tav tm="100000">
                                          <p:val>
                                            <p:strVal val="#ppt_y"/>
                                          </p:val>
                                        </p:tav>
                                      </p:tavLst>
                                    </p:anim>
                                    <p:anim calcmode="lin" valueType="num">
                                      <p:cBhvr>
                                        <p:cTn id="15" dur="500" fill="hold"/>
                                        <p:tgtEl>
                                          <p:spTgt spid="182"/>
                                        </p:tgtEl>
                                        <p:attrNameLst>
                                          <p:attrName>ppt_w</p:attrName>
                                        </p:attrNameLst>
                                      </p:cBhvr>
                                      <p:tavLst>
                                        <p:tav tm="0">
                                          <p:val>
                                            <p:fltVal val="0"/>
                                          </p:val>
                                        </p:tav>
                                        <p:tav tm="100000">
                                          <p:val>
                                            <p:strVal val="#ppt_w"/>
                                          </p:val>
                                        </p:tav>
                                      </p:tavLst>
                                    </p:anim>
                                    <p:anim calcmode="lin" valueType="num">
                                      <p:cBhvr>
                                        <p:cTn id="16" dur="500" fill="hold"/>
                                        <p:tgtEl>
                                          <p:spTgt spid="182"/>
                                        </p:tgtEl>
                                        <p:attrNameLst>
                                          <p:attrName>ppt_h</p:attrName>
                                        </p:attrNameLst>
                                      </p:cBhvr>
                                      <p:tavLst>
                                        <p:tav tm="0">
                                          <p:val>
                                            <p:strVal val="#ppt_h"/>
                                          </p:val>
                                        </p:tav>
                                        <p:tav tm="100000">
                                          <p:val>
                                            <p:strVal val="#ppt_h"/>
                                          </p:val>
                                        </p:tav>
                                      </p:tavLst>
                                    </p:anim>
                                  </p:childTnLst>
                                </p:cTn>
                              </p:par>
                              <p:par>
                                <p:cTn id="17" presetID="17" presetClass="entr" presetSubtype="8" fill="hold" grpId="0" nodeType="withEffect">
                                  <p:stCondLst>
                                    <p:cond delay="0"/>
                                  </p:stCondLst>
                                  <p:childTnLst>
                                    <p:set>
                                      <p:cBhvr>
                                        <p:cTn id="18" dur="1" fill="hold">
                                          <p:stCondLst>
                                            <p:cond delay="0"/>
                                          </p:stCondLst>
                                        </p:cTn>
                                        <p:tgtEl>
                                          <p:spTgt spid="199"/>
                                        </p:tgtEl>
                                        <p:attrNameLst>
                                          <p:attrName>style.visibility</p:attrName>
                                        </p:attrNameLst>
                                      </p:cBhvr>
                                      <p:to>
                                        <p:strVal val="visible"/>
                                      </p:to>
                                    </p:set>
                                    <p:anim calcmode="lin" valueType="num">
                                      <p:cBhvr>
                                        <p:cTn id="19" dur="500" fill="hold"/>
                                        <p:tgtEl>
                                          <p:spTgt spid="199"/>
                                        </p:tgtEl>
                                        <p:attrNameLst>
                                          <p:attrName>ppt_x</p:attrName>
                                        </p:attrNameLst>
                                      </p:cBhvr>
                                      <p:tavLst>
                                        <p:tav tm="0">
                                          <p:val>
                                            <p:strVal val="#ppt_x-#ppt_w/2"/>
                                          </p:val>
                                        </p:tav>
                                        <p:tav tm="100000">
                                          <p:val>
                                            <p:strVal val="#ppt_x"/>
                                          </p:val>
                                        </p:tav>
                                      </p:tavLst>
                                    </p:anim>
                                    <p:anim calcmode="lin" valueType="num">
                                      <p:cBhvr>
                                        <p:cTn id="20" dur="500" fill="hold"/>
                                        <p:tgtEl>
                                          <p:spTgt spid="199"/>
                                        </p:tgtEl>
                                        <p:attrNameLst>
                                          <p:attrName>ppt_y</p:attrName>
                                        </p:attrNameLst>
                                      </p:cBhvr>
                                      <p:tavLst>
                                        <p:tav tm="0">
                                          <p:val>
                                            <p:strVal val="#ppt_y"/>
                                          </p:val>
                                        </p:tav>
                                        <p:tav tm="100000">
                                          <p:val>
                                            <p:strVal val="#ppt_y"/>
                                          </p:val>
                                        </p:tav>
                                      </p:tavLst>
                                    </p:anim>
                                    <p:anim calcmode="lin" valueType="num">
                                      <p:cBhvr>
                                        <p:cTn id="21" dur="500" fill="hold"/>
                                        <p:tgtEl>
                                          <p:spTgt spid="199"/>
                                        </p:tgtEl>
                                        <p:attrNameLst>
                                          <p:attrName>ppt_w</p:attrName>
                                        </p:attrNameLst>
                                      </p:cBhvr>
                                      <p:tavLst>
                                        <p:tav tm="0">
                                          <p:val>
                                            <p:fltVal val="0"/>
                                          </p:val>
                                        </p:tav>
                                        <p:tav tm="100000">
                                          <p:val>
                                            <p:strVal val="#ppt_w"/>
                                          </p:val>
                                        </p:tav>
                                      </p:tavLst>
                                    </p:anim>
                                    <p:anim calcmode="lin" valueType="num">
                                      <p:cBhvr>
                                        <p:cTn id="22" dur="500" fill="hold"/>
                                        <p:tgtEl>
                                          <p:spTgt spid="19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animBg="1"/>
      <p:bldP spid="199"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30|183.2|100.9|229.4"/>
</p:tagLst>
</file>

<file path=ppt/tags/tag2.xml><?xml version="1.0" encoding="utf-8"?>
<p:tagLst xmlns:a="http://schemas.openxmlformats.org/drawingml/2006/main" xmlns:r="http://schemas.openxmlformats.org/officeDocument/2006/relationships" xmlns:p="http://schemas.openxmlformats.org/presentationml/2006/main">
  <p:tag name="TIMING" val="|18"/>
</p:tagLst>
</file>

<file path=ppt/tags/tag3.xml><?xml version="1.0" encoding="utf-8"?>
<p:tagLst xmlns:a="http://schemas.openxmlformats.org/drawingml/2006/main" xmlns:r="http://schemas.openxmlformats.org/officeDocument/2006/relationships" xmlns:p="http://schemas.openxmlformats.org/presentationml/2006/main">
  <p:tag name="TIMING" val="|14.2"/>
</p:tagLst>
</file>

<file path=ppt/tags/tag4.xml><?xml version="1.0" encoding="utf-8"?>
<p:tagLst xmlns:a="http://schemas.openxmlformats.org/drawingml/2006/main" xmlns:r="http://schemas.openxmlformats.org/officeDocument/2006/relationships" xmlns:p="http://schemas.openxmlformats.org/presentationml/2006/main">
  <p:tag name="TIMING" val="|91.7|28.7"/>
</p:tagLst>
</file>

<file path=ppt/theme/theme1.xml><?xml version="1.0" encoding="utf-8"?>
<a:theme xmlns:a="http://schemas.openxmlformats.org/drawingml/2006/main" name="默认设计模板">
  <a:themeElements>
    <a:clrScheme name="默认设计模板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默认设计模板">
      <a:majorFont>
        <a:latin typeface="Times New Roman"/>
        <a:ea typeface="黑体"/>
        <a:cs typeface="黑体"/>
      </a:majorFont>
      <a:minorFont>
        <a:latin typeface="Times New Roman"/>
        <a:ea typeface="黑体"/>
        <a:cs typeface="黑体"/>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18000" tIns="0" rIns="18000" bIns="0" numCol="1" anchor="t" anchorCtr="0" compatLnSpc="1">
        <a:prstTxWarp prst="textNoShape">
          <a:avLst/>
        </a:prstTxWarp>
      </a:bodyPr>
      <a:lstStyle>
        <a:defPPr marL="342900" marR="0" indent="-342900" algn="ctr" defTabSz="914400" rtl="0" eaLnBrk="1" fontAlgn="base" latinLnBrk="0" hangingPunct="1">
          <a:lnSpc>
            <a:spcPct val="96000"/>
          </a:lnSpc>
          <a:spcBef>
            <a:spcPct val="20000"/>
          </a:spcBef>
          <a:spcAft>
            <a:spcPct val="0"/>
          </a:spcAft>
          <a:buClrTx/>
          <a:buSzTx/>
          <a:buFontTx/>
          <a:buNone/>
          <a:tabLst/>
          <a:defRPr kumimoji="1" lang="zh-CN" altLang="en-US" sz="1200" b="0" i="0" u="none" strike="noStrike" cap="none" normalizeH="0" baseline="0">
            <a:ln>
              <a:noFill/>
            </a:ln>
            <a:solidFill>
              <a:schemeClr val="tx1"/>
            </a:solidFill>
            <a:effectLst/>
            <a:latin typeface="Times New Roman" charset="0"/>
            <a:ea typeface="宋体" charset="0"/>
            <a:cs typeface="宋体" charset="0"/>
          </a:defRPr>
        </a:defPPr>
      </a:lstStyle>
    </a:spDef>
    <a:ln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18000" tIns="0" rIns="18000" bIns="0" numCol="1" anchor="t" anchorCtr="0" compatLnSpc="1">
        <a:prstTxWarp prst="textNoShape">
          <a:avLst/>
        </a:prstTxWarp>
      </a:bodyPr>
      <a:lstStyle>
        <a:defPPr marL="342900" marR="0" indent="-342900" algn="ctr" defTabSz="914400" rtl="0" eaLnBrk="1" fontAlgn="base" latinLnBrk="0" hangingPunct="1">
          <a:lnSpc>
            <a:spcPct val="96000"/>
          </a:lnSpc>
          <a:spcBef>
            <a:spcPct val="20000"/>
          </a:spcBef>
          <a:spcAft>
            <a:spcPct val="0"/>
          </a:spcAft>
          <a:buClrTx/>
          <a:buSzTx/>
          <a:buFontTx/>
          <a:buNone/>
          <a:tabLst/>
          <a:defRPr kumimoji="1" lang="zh-CN" altLang="en-US" sz="1200" b="0" i="0" u="none" strike="noStrike" cap="none" normalizeH="0" baseline="0">
            <a:ln>
              <a:noFill/>
            </a:ln>
            <a:solidFill>
              <a:schemeClr val="tx1"/>
            </a:solidFill>
            <a:effectLst/>
            <a:latin typeface="Times New Roman" charset="0"/>
            <a:ea typeface="宋体" charset="0"/>
            <a:cs typeface="宋体" charset="0"/>
          </a:defRPr>
        </a:defPPr>
      </a:lstStyle>
    </a:lnDef>
  </a:objectDefaults>
  <a:extraClrSchemeLst>
    <a:extraClrScheme>
      <a:clrScheme name="默认设计模板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默认设计模板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默认设计模板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默认设计模板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主题">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
  <TotalTime>22588</TotalTime>
  <Words>33955</Words>
  <Application>Microsoft Office PowerPoint</Application>
  <PresentationFormat>全屏显示(4:3)</PresentationFormat>
  <Paragraphs>8740</Paragraphs>
  <Slides>234</Slides>
  <Notes>69</Notes>
  <HiddenSlides>0</HiddenSlides>
  <MMClips>0</MMClips>
  <ScaleCrop>false</ScaleCrop>
  <HeadingPairs>
    <vt:vector size="8" baseType="variant">
      <vt:variant>
        <vt:lpstr>已用的字体</vt:lpstr>
      </vt:variant>
      <vt:variant>
        <vt:i4>36</vt:i4>
      </vt:variant>
      <vt:variant>
        <vt:lpstr>主题</vt:lpstr>
      </vt:variant>
      <vt:variant>
        <vt:i4>1</vt:i4>
      </vt:variant>
      <vt:variant>
        <vt:lpstr>嵌入 OLE 服务器</vt:lpstr>
      </vt:variant>
      <vt:variant>
        <vt:i4>5</vt:i4>
      </vt:variant>
      <vt:variant>
        <vt:lpstr>幻灯片标题</vt:lpstr>
      </vt:variant>
      <vt:variant>
        <vt:i4>234</vt:i4>
      </vt:variant>
    </vt:vector>
  </HeadingPairs>
  <TitlesOfParts>
    <vt:vector size="276" baseType="lpstr">
      <vt:lpstr>-apple-system</vt:lpstr>
      <vt:lpstr>DFKai-SB</vt:lpstr>
      <vt:lpstr>Heiti SC Light</vt:lpstr>
      <vt:lpstr>MingLiU</vt:lpstr>
      <vt:lpstr>NEU-BZ-S92</vt:lpstr>
      <vt:lpstr>NEU-HZ-S92</vt:lpstr>
      <vt:lpstr>PingFang SC</vt:lpstr>
      <vt:lpstr>PMingLiU</vt:lpstr>
      <vt:lpstr>Songti SC</vt:lpstr>
      <vt:lpstr>Wingdings-Regular</vt:lpstr>
      <vt:lpstr>ﾋﾎﾌ�</vt:lpstr>
      <vt:lpstr>超研澤中楷(簡)</vt:lpstr>
      <vt:lpstr>等线</vt:lpstr>
      <vt:lpstr>方正隶书简体</vt:lpstr>
      <vt:lpstr>仿宋</vt:lpstr>
      <vt:lpstr>仿宋_GB2312</vt:lpstr>
      <vt:lpstr>黑体</vt:lpstr>
      <vt:lpstr>黑体</vt:lpstr>
      <vt:lpstr>华文彩云</vt:lpstr>
      <vt:lpstr>华文仿宋</vt:lpstr>
      <vt:lpstr>华文琥珀</vt:lpstr>
      <vt:lpstr>华文楷体</vt:lpstr>
      <vt:lpstr>华文行楷</vt:lpstr>
      <vt:lpstr>楷体</vt:lpstr>
      <vt:lpstr>楷体_GB2312</vt:lpstr>
      <vt:lpstr>宋体</vt:lpstr>
      <vt:lpstr>微软雅黑</vt:lpstr>
      <vt:lpstr>Arial</vt:lpstr>
      <vt:lpstr>Cambria Math</vt:lpstr>
      <vt:lpstr>Corbel</vt:lpstr>
      <vt:lpstr>Courier New</vt:lpstr>
      <vt:lpstr>Symbol</vt:lpstr>
      <vt:lpstr>Tahoma</vt:lpstr>
      <vt:lpstr>Times New Roman</vt:lpstr>
      <vt:lpstr>Webdings</vt:lpstr>
      <vt:lpstr>Wingdings</vt:lpstr>
      <vt:lpstr>默认设计模板</vt:lpstr>
      <vt:lpstr>位图图像</vt:lpstr>
      <vt:lpstr>Equation</vt:lpstr>
      <vt:lpstr>剪辑</vt:lpstr>
      <vt:lpstr>公式</vt:lpstr>
      <vt:lpstr>图表</vt:lpstr>
      <vt:lpstr>PowerPoint 演示文稿</vt:lpstr>
      <vt:lpstr>线上线下混合课程进度计划</vt:lpstr>
      <vt:lpstr>供应链管理与战略管理课程脉络</vt:lpstr>
      <vt:lpstr>供应链管理与战略管理课程脉络</vt:lpstr>
      <vt:lpstr>讲课提纲与教材</vt:lpstr>
      <vt:lpstr>供应链管理理念在于合作共赢</vt:lpstr>
      <vt:lpstr>供应链管理理念在于合作共赢</vt:lpstr>
      <vt:lpstr>供应链管理理念在于合作共赢</vt:lpstr>
      <vt:lpstr>第一讲 供应链管理引论</vt:lpstr>
      <vt:lpstr>第一章 见面课讨论</vt:lpstr>
      <vt:lpstr>第一节 企业物流管理概述</vt:lpstr>
      <vt:lpstr>第一节 企业物流管理概述</vt:lpstr>
      <vt:lpstr>第一节 企业物流管理概述</vt:lpstr>
      <vt:lpstr>第二节 供应链的基本概念 </vt:lpstr>
      <vt:lpstr>第二节 供应链的基本概念</vt:lpstr>
      <vt:lpstr>第二节 供应链的基本概念</vt:lpstr>
      <vt:lpstr>第二节 供应链的基本概念</vt:lpstr>
      <vt:lpstr>第三节 供应链管理的内涵</vt:lpstr>
      <vt:lpstr>第四节 供应链管理的意义</vt:lpstr>
      <vt:lpstr>第四节 供应链管理的意义</vt:lpstr>
      <vt:lpstr>第四节 供应链管理的意义</vt:lpstr>
      <vt:lpstr>第四节 供应链管理的意义</vt:lpstr>
      <vt:lpstr>第四节 供应链管理的意义</vt:lpstr>
      <vt:lpstr>第五节  供应链管理的趋势</vt:lpstr>
      <vt:lpstr>第五节  供应链管理的趋势</vt:lpstr>
      <vt:lpstr>第五节  供应链管理的趋势</vt:lpstr>
      <vt:lpstr>思考</vt:lpstr>
      <vt:lpstr>实验教学1 供应链采购决策模拟</vt:lpstr>
      <vt:lpstr>实验教学1 供应链采购决策模拟</vt:lpstr>
      <vt:lpstr>实验教学1 供应链采购决策模拟</vt:lpstr>
      <vt:lpstr>实验教学1 供应链采购决策模拟</vt:lpstr>
      <vt:lpstr>实验教学1 供应链采购决策模拟</vt:lpstr>
      <vt:lpstr>实验教学1 供应链采购决策模拟</vt:lpstr>
      <vt:lpstr>实验教学1 供应链采购决策模拟</vt:lpstr>
      <vt:lpstr>实验教学1 供应链采购决策模拟</vt:lpstr>
      <vt:lpstr>第二讲 供应链战略规划</vt:lpstr>
      <vt:lpstr>第二章 见面课讨论</vt:lpstr>
      <vt:lpstr>第一节  供应链战略匹配决策</vt:lpstr>
      <vt:lpstr>第一节  供应链战略匹配决策</vt:lpstr>
      <vt:lpstr>第一节  供应链战略匹配决策</vt:lpstr>
      <vt:lpstr>第一节  供应链战略匹配决策</vt:lpstr>
      <vt:lpstr>第二节  供应链结构匹配规划</vt:lpstr>
      <vt:lpstr>第二节  供应链结构匹配规划</vt:lpstr>
      <vt:lpstr>导引思考思辨</vt:lpstr>
      <vt:lpstr>第三节 供应链网络构建</vt:lpstr>
      <vt:lpstr>第三节 供应链网络构建</vt:lpstr>
      <vt:lpstr>第三节 供应链网络构建</vt:lpstr>
      <vt:lpstr>第三节 供应链网络构建</vt:lpstr>
      <vt:lpstr>第三节 供应链网络构建</vt:lpstr>
      <vt:lpstr>第三节 供应链网络构建</vt:lpstr>
      <vt:lpstr>第三节 供应链网络构建</vt:lpstr>
      <vt:lpstr>第三节 供应链网络构建</vt:lpstr>
      <vt:lpstr>第三节 供应链网络构建</vt:lpstr>
      <vt:lpstr>第四节 供应链业务流程再造</vt:lpstr>
      <vt:lpstr>第四节 供应链业务流程再造</vt:lpstr>
      <vt:lpstr>第四节 供应链业务流程再造</vt:lpstr>
      <vt:lpstr>第五节  供应链合作伙伴关系</vt:lpstr>
      <vt:lpstr>第五节  供应链合作伙伴关系</vt:lpstr>
      <vt:lpstr>第五节  供应链合作关系</vt:lpstr>
      <vt:lpstr>第五节  供应链合作关系</vt:lpstr>
      <vt:lpstr>供应链合作契合新发展理念</vt:lpstr>
      <vt:lpstr>供应链网络规划要立足系统观</vt:lpstr>
      <vt:lpstr>供应链网络规划要立足系统观</vt:lpstr>
      <vt:lpstr>供应链网络规划要立足系统观</vt:lpstr>
      <vt:lpstr>第三章 见面课讨论</vt:lpstr>
      <vt:lpstr>第3讲  供应链运作模式</vt:lpstr>
      <vt:lpstr>第一节  推动式与拉动式供应链</vt:lpstr>
      <vt:lpstr>第一节  推动式与拉动式供应链</vt:lpstr>
      <vt:lpstr>第二节  有效性与反应性供应链</vt:lpstr>
      <vt:lpstr>第三节  精细化与敏捷化供应链</vt:lpstr>
      <vt:lpstr>第三节  精细化与敏捷化供应链</vt:lpstr>
      <vt:lpstr>第四节  定制式与延迟化供应链</vt:lpstr>
      <vt:lpstr>第四节  定制式与延迟化供应链</vt:lpstr>
      <vt:lpstr>第四节  定制式与延迟化供应链</vt:lpstr>
      <vt:lpstr>第五节 数智化与平台供应链</vt:lpstr>
      <vt:lpstr>第五节 数智化与平台供应链</vt:lpstr>
      <vt:lpstr>案例2：供应链运营模拟游戏</vt:lpstr>
      <vt:lpstr>案例2：供应链运营模拟游戏—第一天开始</vt:lpstr>
      <vt:lpstr>案例2：供应链运营模拟游戏—第一天进程</vt:lpstr>
      <vt:lpstr>案例2：供应链运营模拟游戏—第二天开始</vt:lpstr>
      <vt:lpstr>案例2：供应链运营模拟游戏—品牌商高管职责</vt:lpstr>
      <vt:lpstr>案例2：供应链运营模拟游戏 —订单产出计划</vt:lpstr>
      <vt:lpstr>案例2：供应链运营模拟游戏 —订单产出计划</vt:lpstr>
      <vt:lpstr>案例2：供应链运营模拟游戏—代工商作业排程</vt:lpstr>
      <vt:lpstr>案例2：供应链运营模拟游戏 —品牌商投料排程</vt:lpstr>
      <vt:lpstr>案例2：供应链运营模拟游戏—承诺生产时间</vt:lpstr>
      <vt:lpstr>第四讲   供应链采购管理</vt:lpstr>
      <vt:lpstr>第四章 见面课讨论</vt:lpstr>
      <vt:lpstr>第一节现代化采购管理发展</vt:lpstr>
      <vt:lpstr>第二节 现代化采购管理组织</vt:lpstr>
      <vt:lpstr>第二节 采购组织策略—战略与操作</vt:lpstr>
      <vt:lpstr>第二节 采购组织策略—集中与分散</vt:lpstr>
      <vt:lpstr>第二节 采购组织策略—集中与分散</vt:lpstr>
      <vt:lpstr>第二节 采购组织策略—线上模式</vt:lpstr>
      <vt:lpstr>第三节 战略采购策略—策略拟定</vt:lpstr>
      <vt:lpstr>第三节 战略采购策略－定单合并</vt:lpstr>
      <vt:lpstr>第三节 战略采购策略－定单合并</vt:lpstr>
      <vt:lpstr>第四节  低成本供应商</vt:lpstr>
      <vt:lpstr>第四节 低成本供应商—潜在遴选</vt:lpstr>
      <vt:lpstr>第四节 低成本供应商—价格成本分析</vt:lpstr>
      <vt:lpstr>第四节 低成本供应商—综合成本</vt:lpstr>
      <vt:lpstr>第四节 低成本供应商—其它因素</vt:lpstr>
      <vt:lpstr>第四节 低成本供应商—价格-数量</vt:lpstr>
      <vt:lpstr>第五节 供货合作关系—履约评估</vt:lpstr>
      <vt:lpstr>第五节 供货合作关系—指标权重</vt:lpstr>
      <vt:lpstr>第五节 供货合作关系—履约考核</vt:lpstr>
      <vt:lpstr>第五节 供货合作关系—履约考核</vt:lpstr>
      <vt:lpstr>第五节 供货合作关系—履约考核</vt:lpstr>
      <vt:lpstr>第五节 供货合作关系—关系评估</vt:lpstr>
      <vt:lpstr>第五节 供货合作关系—关系管控</vt:lpstr>
      <vt:lpstr>第六节 供应商合作关系管控</vt:lpstr>
      <vt:lpstr>第五讲   供应链分销管理</vt:lpstr>
      <vt:lpstr>第一节 需求预测方法与技术</vt:lpstr>
      <vt:lpstr>第一节 分销需求预测: 平滑预测</vt:lpstr>
      <vt:lpstr>第一节 分销需求预测:回归趋势</vt:lpstr>
      <vt:lpstr>第一节 分销需求预测:回归修正</vt:lpstr>
      <vt:lpstr>第一节 分销需求预测:集中与分散预测</vt:lpstr>
      <vt:lpstr>第二节 订单管理与分拣：分拣</vt:lpstr>
      <vt:lpstr>第二节 订单管理与分拣：预测点</vt:lpstr>
      <vt:lpstr>第二节 订单管理与分拣：预测</vt:lpstr>
      <vt:lpstr>第二节 订单管理与分拣：预测</vt:lpstr>
      <vt:lpstr>第三节 分销链仓储配送管理</vt:lpstr>
      <vt:lpstr>第三节 分销链仓储配送管理</vt:lpstr>
      <vt:lpstr>第三节 分销链仓储配送管理</vt:lpstr>
      <vt:lpstr>第三节 分销链仓储配送管理</vt:lpstr>
      <vt:lpstr>第四节 分销网络优化</vt:lpstr>
      <vt:lpstr>第四节 分销网络优化</vt:lpstr>
      <vt:lpstr>第四节 分销网络优化</vt:lpstr>
      <vt:lpstr>第五节  分销链客户关系管理</vt:lpstr>
      <vt:lpstr>第五节  分销链客户关系管理</vt:lpstr>
      <vt:lpstr>第五节  分销链客户关系管理</vt:lpstr>
      <vt:lpstr>第六节 供应链数智分销策略</vt:lpstr>
      <vt:lpstr>案例10：SHEIN的崛起</vt:lpstr>
      <vt:lpstr>案例10：统一超市商与捷盟物流公司</vt:lpstr>
      <vt:lpstr>供应链管理效率重在科学决策</vt:lpstr>
      <vt:lpstr>供应链管理效率重在科学决策</vt:lpstr>
      <vt:lpstr>第六讲  供应链库存管理</vt:lpstr>
      <vt:lpstr>第一节  独立需求库存控制方法</vt:lpstr>
      <vt:lpstr>第一节  独立需求库存控制方法</vt:lpstr>
      <vt:lpstr>第一节  独立需求库存控制方法</vt:lpstr>
      <vt:lpstr>第一节  独立需求库存控制方法</vt:lpstr>
      <vt:lpstr>第一节  独立需求库存控制</vt:lpstr>
      <vt:lpstr>第一节  独立需求库存控制:EOQ</vt:lpstr>
      <vt:lpstr>第一节  独立需求库存控制:EOQ</vt:lpstr>
      <vt:lpstr>第二节  供应链下库存问题</vt:lpstr>
      <vt:lpstr>第三节  不确定性库存控制</vt:lpstr>
      <vt:lpstr>第三节  不确定性库存控制</vt:lpstr>
      <vt:lpstr>第三节  不确定性库存控制</vt:lpstr>
      <vt:lpstr>第三节  不确定性库存控制</vt:lpstr>
      <vt:lpstr>第三节  不确定性库存控制</vt:lpstr>
      <vt:lpstr>第三节  不确定性库存控制</vt:lpstr>
      <vt:lpstr>第四节  供应链下库存控制</vt:lpstr>
      <vt:lpstr>第四节  供应链下库存控制</vt:lpstr>
      <vt:lpstr>第五节  供应链动态库存管理</vt:lpstr>
      <vt:lpstr>第五节  供应链动态库存管理</vt:lpstr>
      <vt:lpstr>第五节  供应链动态库存管理</vt:lpstr>
      <vt:lpstr>第五节  供应链动态库存管理</vt:lpstr>
      <vt:lpstr>第六节  数字化库存管理</vt:lpstr>
      <vt:lpstr>第六节  数字化库存管理</vt:lpstr>
      <vt:lpstr>实验教学3:需求预测-库存布局-订货决策</vt:lpstr>
      <vt:lpstr>实验教学3:需求预测-库存布局-订货决策</vt:lpstr>
      <vt:lpstr>实验教学3:需求预测-库存布局-订货决策</vt:lpstr>
      <vt:lpstr>实验教学3:需求预测-库存布局-订货决策 _均衡组装</vt:lpstr>
      <vt:lpstr>实验教学3:需求预测-库存布局-订货决策 _按月订货</vt:lpstr>
      <vt:lpstr>实验教学3:需求预测-库存布局-订货决策 _按月订货</vt:lpstr>
      <vt:lpstr>实验教学3:需求预测-库存布局-订货决策 _按月订货</vt:lpstr>
      <vt:lpstr>需求数据不同</vt:lpstr>
      <vt:lpstr>实验教学3:需求预测-库存布局-订货决策 _均衡生产</vt:lpstr>
      <vt:lpstr>实验教学3:需求预测-库存布局-订货决策 _按月订货</vt:lpstr>
      <vt:lpstr>第七讲  供应链契约管理</vt:lpstr>
      <vt:lpstr>第一节  批发价契约</vt:lpstr>
      <vt:lpstr>第一节  批发价契约</vt:lpstr>
      <vt:lpstr>第一节  批发价契约</vt:lpstr>
      <vt:lpstr>第一节  批发价契约</vt:lpstr>
      <vt:lpstr>第一节  批发价契约</vt:lpstr>
      <vt:lpstr>第二节  回购契约</vt:lpstr>
      <vt:lpstr>第三节  契约协调</vt:lpstr>
      <vt:lpstr>第八讲  供应链融资模式</vt:lpstr>
      <vt:lpstr>供应链管理绩效取决创新发展</vt:lpstr>
      <vt:lpstr>教学设计</vt:lpstr>
      <vt:lpstr>教学设计</vt:lpstr>
      <vt:lpstr>思考思辨</vt:lpstr>
      <vt:lpstr>现实症结与应对思辨</vt:lpstr>
      <vt:lpstr>金融是上海“五大中心”的核心</vt:lpstr>
      <vt:lpstr>供应链金融契合新发展理念</vt:lpstr>
      <vt:lpstr>供应链金融助力创新发展</vt:lpstr>
      <vt:lpstr>第八讲  供应链融资模式</vt:lpstr>
      <vt:lpstr>第一节 供应链融资理念—产生背景 </vt:lpstr>
      <vt:lpstr>第一节 供应链融资理念—供应链增信</vt:lpstr>
      <vt:lpstr>第一节 供应链融资理念—供应链增信</vt:lpstr>
      <vt:lpstr>第一节 供应链融资理念—供应链增信</vt:lpstr>
      <vt:lpstr>第一节 供应链融资理念—基本内涵</vt:lpstr>
      <vt:lpstr>第一节 供应链融资理念—基本内涵</vt:lpstr>
      <vt:lpstr>第一节 供应链融资理念—主要特征</vt:lpstr>
      <vt:lpstr>第一节 供应链融资理念—主要特征</vt:lpstr>
      <vt:lpstr>第一节 供应链融资理念—运作流程</vt:lpstr>
      <vt:lpstr>第二节 供应链融资模式—经典形式</vt:lpstr>
      <vt:lpstr>第二节 供应链融资模式—经典形式</vt:lpstr>
      <vt:lpstr>第二节 供应链融资模式—经典形式</vt:lpstr>
      <vt:lpstr>第二节 供应链融资模式—经典形式</vt:lpstr>
      <vt:lpstr>第二节 供应链融资模式—经典形式</vt:lpstr>
      <vt:lpstr>第二节 供应链融资模式—经典形式</vt:lpstr>
      <vt:lpstr>第二节 供应链融资模式—经典形式</vt:lpstr>
      <vt:lpstr>第二节 供应链融资模式—经典形式</vt:lpstr>
      <vt:lpstr>第二节 供应链融资模式—经典形式</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第三节 供应链金融资产证券化</vt:lpstr>
      <vt:lpstr>第四节 平台数字化金融服务-发展背景</vt:lpstr>
      <vt:lpstr>第四节 平台数字化金融服务-发展背景</vt:lpstr>
      <vt:lpstr>第四节 平台数字化金融服务-内涵特征</vt:lpstr>
      <vt:lpstr>第四节 平台数字化金融服务-优势</vt:lpstr>
      <vt:lpstr>第四节 平台数字化金融服务-应用场景</vt:lpstr>
      <vt:lpstr>第四节 平台数字化金融服务-应用场景</vt:lpstr>
      <vt:lpstr>第四节 平台数字化金融服务-应用场景</vt:lpstr>
      <vt:lpstr>第四节 平台数字化金融服务-典型案例</vt:lpstr>
      <vt:lpstr>第五节 供应链融资风险—风险特征</vt:lpstr>
      <vt:lpstr>第五节 供应链融资风险—风险类别</vt:lpstr>
      <vt:lpstr>第五节 供应链融资风险—管控重点</vt:lpstr>
      <vt:lpstr>第五节 供应链融资风险—管控重点</vt:lpstr>
      <vt:lpstr>第九讲 供应链绩效评价</vt:lpstr>
      <vt:lpstr>第一节  供应链管理绩效目标 </vt:lpstr>
      <vt:lpstr>第一节  供应链管理绩效目标 </vt:lpstr>
      <vt:lpstr>第二节  供应链管理绩效指标</vt:lpstr>
      <vt:lpstr>第二节  供应链管理绩效指标 Throughput, Inventory, Exposure</vt:lpstr>
      <vt:lpstr>思考：下单量-目标库存量调整</vt:lpstr>
      <vt:lpstr>第十讲   供应链信息集成</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ERP</dc:title>
  <dc:creator>谢家平</dc:creator>
  <cp:lastModifiedBy>玉 江</cp:lastModifiedBy>
  <cp:revision>1086</cp:revision>
  <cp:lastPrinted>2024-05-28T08:19:21Z</cp:lastPrinted>
  <dcterms:created xsi:type="dcterms:W3CDTF">1999-11-08T02:19:33Z</dcterms:created>
  <dcterms:modified xsi:type="dcterms:W3CDTF">2025-02-22T11:01:04Z</dcterms:modified>
</cp:coreProperties>
</file>